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5"/>
  </p:sldMasterIdLst>
  <p:notesMasterIdLst>
    <p:notesMasterId r:id="rId41"/>
  </p:notesMasterIdLst>
  <p:sldIdLst>
    <p:sldId id="263" r:id="rId6"/>
    <p:sldId id="262" r:id="rId7"/>
    <p:sldId id="298" r:id="rId8"/>
    <p:sldId id="327" r:id="rId9"/>
    <p:sldId id="328" r:id="rId10"/>
    <p:sldId id="278" r:id="rId11"/>
    <p:sldId id="308" r:id="rId12"/>
    <p:sldId id="370" r:id="rId13"/>
    <p:sldId id="315" r:id="rId14"/>
    <p:sldId id="316" r:id="rId15"/>
    <p:sldId id="387" r:id="rId16"/>
    <p:sldId id="412" r:id="rId17"/>
    <p:sldId id="337" r:id="rId18"/>
    <p:sldId id="388" r:id="rId19"/>
    <p:sldId id="336" r:id="rId20"/>
    <p:sldId id="319" r:id="rId21"/>
    <p:sldId id="341" r:id="rId22"/>
    <p:sldId id="324" r:id="rId23"/>
    <p:sldId id="321" r:id="rId24"/>
    <p:sldId id="323" r:id="rId25"/>
    <p:sldId id="371" r:id="rId26"/>
    <p:sldId id="401" r:id="rId27"/>
    <p:sldId id="402" r:id="rId28"/>
    <p:sldId id="407" r:id="rId29"/>
    <p:sldId id="404" r:id="rId30"/>
    <p:sldId id="405" r:id="rId31"/>
    <p:sldId id="410" r:id="rId32"/>
    <p:sldId id="389" r:id="rId33"/>
    <p:sldId id="392" r:id="rId34"/>
    <p:sldId id="394" r:id="rId35"/>
    <p:sldId id="395" r:id="rId36"/>
    <p:sldId id="396" r:id="rId37"/>
    <p:sldId id="326" r:id="rId38"/>
    <p:sldId id="413" r:id="rId39"/>
    <p:sldId id="294" r:id="rId4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247" autoAdjust="0"/>
    <p:restoredTop sz="94660"/>
  </p:normalViewPr>
  <p:slideViewPr>
    <p:cSldViewPr snapToGrid="0">
      <p:cViewPr varScale="1">
        <p:scale>
          <a:sx n="104" d="100"/>
          <a:sy n="104" d="100"/>
        </p:scale>
        <p:origin x="232" y="4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0" Type="http://schemas.openxmlformats.org/officeDocument/2006/relationships/slide" Target="slides/slide15.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A71427-B95C-F047-8B12-5029EA7D52E9}" type="doc">
      <dgm:prSet loTypeId="urn:microsoft.com/office/officeart/2005/8/layout/radial1" loCatId="" qsTypeId="urn:microsoft.com/office/officeart/2005/8/quickstyle/simple1" qsCatId="simple" csTypeId="urn:microsoft.com/office/officeart/2005/8/colors/accent1_2" csCatId="accent1" phldr="1"/>
      <dgm:spPr/>
      <dgm:t>
        <a:bodyPr/>
        <a:lstStyle/>
        <a:p>
          <a:endParaRPr lang="en-GB"/>
        </a:p>
      </dgm:t>
    </dgm:pt>
    <dgm:pt modelId="{D607472F-1DD5-0845-A527-F5B32B32F700}">
      <dgm:prSet phldrT="[Text]" custT="1"/>
      <dgm:spPr/>
      <dgm:t>
        <a:bodyPr/>
        <a:lstStyle/>
        <a:p>
          <a:r>
            <a:rPr lang="fi-FI" sz="1200" b="0" i="0" dirty="0" err="1">
              <a:solidFill>
                <a:schemeClr val="tx1"/>
              </a:solidFill>
              <a:latin typeface="Trebuchet MS" panose="020B0703020202090204" pitchFamily="34" charset="0"/>
            </a:rPr>
            <a:t>Estetiikka,ergonomia</a:t>
          </a:r>
          <a:endParaRPr lang="fi-FI" sz="1200" b="0" i="0" dirty="0">
            <a:solidFill>
              <a:schemeClr val="tx1"/>
            </a:solidFill>
            <a:latin typeface="Trebuchet MS" panose="020B0703020202090204" pitchFamily="34" charset="0"/>
          </a:endParaRPr>
        </a:p>
        <a:p>
          <a:endParaRPr lang="fi-FI" sz="1200" b="0" i="0" dirty="0">
            <a:solidFill>
              <a:schemeClr val="tx1"/>
            </a:solidFill>
            <a:latin typeface="Trebuchet MS" panose="020B0703020202090204" pitchFamily="34" charset="0"/>
          </a:endParaRPr>
        </a:p>
        <a:p>
          <a:r>
            <a:rPr lang="fi-FI" sz="1200" b="1" i="0" dirty="0">
              <a:solidFill>
                <a:schemeClr val="tx1"/>
              </a:solidFill>
              <a:latin typeface="Trebuchet MS" panose="020B0703020202090204" pitchFamily="34" charset="0"/>
            </a:rPr>
            <a:t>TUOTE: ulkonäkö- ja tuntuominaisuudet</a:t>
          </a:r>
        </a:p>
        <a:p>
          <a:endParaRPr lang="fi-FI" sz="1200" b="0" i="0" dirty="0">
            <a:solidFill>
              <a:schemeClr val="tx1"/>
            </a:solidFill>
            <a:latin typeface="Trebuchet MS" panose="020B0703020202090204" pitchFamily="34" charset="0"/>
          </a:endParaRPr>
        </a:p>
        <a:p>
          <a:r>
            <a:rPr lang="fi-FI" sz="1200" b="0" i="0" dirty="0">
              <a:solidFill>
                <a:schemeClr val="tx1"/>
              </a:solidFill>
              <a:latin typeface="Trebuchet MS" panose="020B0703020202090204" pitchFamily="34" charset="0"/>
            </a:rPr>
            <a:t>Käyttöliittymä</a:t>
          </a:r>
        </a:p>
        <a:p>
          <a:r>
            <a:rPr lang="fi-FI" sz="1200" b="0" i="0" dirty="0">
              <a:solidFill>
                <a:schemeClr val="tx1"/>
              </a:solidFill>
              <a:latin typeface="Trebuchet MS" panose="020B0703020202090204" pitchFamily="34" charset="0"/>
            </a:rPr>
            <a:t>Tiedollinen ergonomia</a:t>
          </a:r>
          <a:endParaRPr lang="en-GB" sz="1200" b="0" i="0" dirty="0">
            <a:solidFill>
              <a:schemeClr val="tx1"/>
            </a:solidFill>
            <a:latin typeface="Trebuchet MS" panose="020B0703020202090204" pitchFamily="34" charset="0"/>
          </a:endParaRPr>
        </a:p>
      </dgm:t>
    </dgm:pt>
    <dgm:pt modelId="{4919C3A3-6061-344B-81A5-61048EB2EDB5}" type="parTrans" cxnId="{3756D419-7E1C-1E45-8903-B231D37B99F9}">
      <dgm:prSet/>
      <dgm:spPr/>
      <dgm:t>
        <a:bodyPr/>
        <a:lstStyle/>
        <a:p>
          <a:endParaRPr lang="en-GB"/>
        </a:p>
      </dgm:t>
    </dgm:pt>
    <dgm:pt modelId="{F99FC8F2-C1CD-D042-AF82-6F75273EC09A}" type="sibTrans" cxnId="{3756D419-7E1C-1E45-8903-B231D37B99F9}">
      <dgm:prSet/>
      <dgm:spPr/>
      <dgm:t>
        <a:bodyPr/>
        <a:lstStyle/>
        <a:p>
          <a:endParaRPr lang="en-GB"/>
        </a:p>
      </dgm:t>
    </dgm:pt>
    <dgm:pt modelId="{7012814C-7C7E-C146-B790-62B3C47135AC}">
      <dgm:prSet phldrT="[Text]" custT="1"/>
      <dgm:spPr/>
      <dgm:t>
        <a:bodyPr/>
        <a:lstStyle/>
        <a:p>
          <a:r>
            <a:rPr lang="fi-FI" sz="1400" b="1" i="0" dirty="0">
              <a:solidFill>
                <a:schemeClr val="tx1"/>
              </a:solidFill>
              <a:latin typeface="Trebuchet MS" panose="020B0703020202090204" pitchFamily="34" charset="0"/>
            </a:rPr>
            <a:t>Tuotteen merkitys</a:t>
          </a:r>
        </a:p>
        <a:p>
          <a:r>
            <a:rPr lang="fi-FI" sz="1400" b="0" i="0" dirty="0">
              <a:solidFill>
                <a:schemeClr val="tx1"/>
              </a:solidFill>
              <a:latin typeface="Trebuchet MS" panose="020B0703020202090204" pitchFamily="34" charset="0"/>
            </a:rPr>
            <a:t>Merkityksen muotoutuminen käytön aikana ympäristön vaikutuksesta</a:t>
          </a:r>
          <a:endParaRPr lang="en-GB" sz="1400" b="0" i="0" dirty="0">
            <a:solidFill>
              <a:schemeClr val="tx1"/>
            </a:solidFill>
            <a:latin typeface="Trebuchet MS" panose="020B0703020202090204" pitchFamily="34" charset="0"/>
          </a:endParaRPr>
        </a:p>
      </dgm:t>
    </dgm:pt>
    <dgm:pt modelId="{5ACEE051-8285-A44D-A463-ED134D904D90}" type="parTrans" cxnId="{324D2151-A00F-3B41-B2A7-539990EBA73E}">
      <dgm:prSet/>
      <dgm:spPr/>
      <dgm:t>
        <a:bodyPr/>
        <a:lstStyle/>
        <a:p>
          <a:endParaRPr lang="en-GB"/>
        </a:p>
      </dgm:t>
    </dgm:pt>
    <dgm:pt modelId="{C96990B9-97FA-A84E-A632-5BED0B7E701B}" type="sibTrans" cxnId="{324D2151-A00F-3B41-B2A7-539990EBA73E}">
      <dgm:prSet/>
      <dgm:spPr/>
      <dgm:t>
        <a:bodyPr/>
        <a:lstStyle/>
        <a:p>
          <a:endParaRPr lang="en-GB"/>
        </a:p>
      </dgm:t>
    </dgm:pt>
    <dgm:pt modelId="{912015DF-6C5F-F947-A65E-C91961DA31B4}">
      <dgm:prSet phldrT="[Text]" custT="1"/>
      <dgm:spPr/>
      <dgm:t>
        <a:bodyPr/>
        <a:lstStyle/>
        <a:p>
          <a:r>
            <a:rPr lang="fi-FI" sz="1400" b="1" i="0" dirty="0">
              <a:solidFill>
                <a:schemeClr val="tx1"/>
              </a:solidFill>
              <a:latin typeface="Trebuchet MS" panose="020B0703020202090204" pitchFamily="34" charset="0"/>
            </a:rPr>
            <a:t>Käyttäjän persoona</a:t>
          </a:r>
        </a:p>
        <a:p>
          <a:r>
            <a:rPr lang="fi-FI" sz="1400" b="0" i="0" dirty="0">
              <a:solidFill>
                <a:schemeClr val="tx1"/>
              </a:solidFill>
              <a:latin typeface="Trebuchet MS" panose="020B0703020202090204" pitchFamily="34" charset="0"/>
            </a:rPr>
            <a:t>Henkilön elämäntapa ja kokemus suhteessa </a:t>
          </a:r>
          <a:r>
            <a:rPr lang="fi-FI" sz="1400" b="0" i="0" dirty="0" err="1">
              <a:solidFill>
                <a:schemeClr val="tx1"/>
              </a:solidFill>
              <a:latin typeface="Trebuchet MS" panose="020B0703020202090204" pitchFamily="34" charset="0"/>
            </a:rPr>
            <a:t>sosiokulttuuriseen</a:t>
          </a:r>
          <a:r>
            <a:rPr lang="fi-FI" sz="1400" b="0" i="0" dirty="0">
              <a:solidFill>
                <a:schemeClr val="tx1"/>
              </a:solidFill>
              <a:latin typeface="Trebuchet MS" panose="020B0703020202090204" pitchFamily="34" charset="0"/>
            </a:rPr>
            <a:t> kontekstiin</a:t>
          </a:r>
          <a:endParaRPr lang="en-GB" sz="1400" b="0" i="0" dirty="0">
            <a:solidFill>
              <a:schemeClr val="tx1"/>
            </a:solidFill>
            <a:latin typeface="Trebuchet MS" panose="020B0703020202090204" pitchFamily="34" charset="0"/>
          </a:endParaRPr>
        </a:p>
      </dgm:t>
    </dgm:pt>
    <dgm:pt modelId="{7CD2236D-2D6E-7545-B522-16CF0D6C0AA4}" type="parTrans" cxnId="{428B0CF7-77BC-8D4E-AE68-AB90D61C05A5}">
      <dgm:prSet/>
      <dgm:spPr/>
      <dgm:t>
        <a:bodyPr/>
        <a:lstStyle/>
        <a:p>
          <a:endParaRPr lang="en-GB"/>
        </a:p>
      </dgm:t>
    </dgm:pt>
    <dgm:pt modelId="{18ED4EAF-007D-954A-BE2F-FDCC3B380081}" type="sibTrans" cxnId="{428B0CF7-77BC-8D4E-AE68-AB90D61C05A5}">
      <dgm:prSet/>
      <dgm:spPr/>
      <dgm:t>
        <a:bodyPr/>
        <a:lstStyle/>
        <a:p>
          <a:endParaRPr lang="en-GB"/>
        </a:p>
      </dgm:t>
    </dgm:pt>
    <dgm:pt modelId="{0F6CD221-D6F4-A14E-A5F0-F398946EC35B}">
      <dgm:prSet phldrT="[Text]" custT="1"/>
      <dgm:spPr/>
      <dgm:t>
        <a:bodyPr/>
        <a:lstStyle/>
        <a:p>
          <a:r>
            <a:rPr lang="fi-FI" sz="1400" b="1" i="0" dirty="0">
              <a:solidFill>
                <a:schemeClr val="tx1"/>
              </a:solidFill>
              <a:latin typeface="Trebuchet MS" panose="020B0703020202090204" pitchFamily="34" charset="0"/>
            </a:rPr>
            <a:t>Tuotteen uutuusarvo</a:t>
          </a:r>
        </a:p>
        <a:p>
          <a:r>
            <a:rPr lang="fi-FI" sz="1400" b="0" i="0" dirty="0">
              <a:solidFill>
                <a:schemeClr val="tx1"/>
              </a:solidFill>
              <a:latin typeface="Trebuchet MS" panose="020B0703020202090204" pitchFamily="34" charset="0"/>
            </a:rPr>
            <a:t>Tuotteen suhde muihin markkinoilla oleviin tuotteisiin henkilön näkökulmasta</a:t>
          </a:r>
          <a:endParaRPr lang="en-GB" sz="1400" b="0" i="0" dirty="0">
            <a:solidFill>
              <a:schemeClr val="tx1"/>
            </a:solidFill>
            <a:latin typeface="Trebuchet MS" panose="020B0703020202090204" pitchFamily="34" charset="0"/>
          </a:endParaRPr>
        </a:p>
      </dgm:t>
    </dgm:pt>
    <dgm:pt modelId="{237B2882-E370-2441-9451-810357FFD975}" type="parTrans" cxnId="{4E482563-CBB3-2C47-9C2E-77E9CFAB5821}">
      <dgm:prSet/>
      <dgm:spPr/>
      <dgm:t>
        <a:bodyPr/>
        <a:lstStyle/>
        <a:p>
          <a:endParaRPr lang="en-GB"/>
        </a:p>
      </dgm:t>
    </dgm:pt>
    <dgm:pt modelId="{9ED0A29E-C330-7F4E-B45E-93E6814FD09B}" type="sibTrans" cxnId="{4E482563-CBB3-2C47-9C2E-77E9CFAB5821}">
      <dgm:prSet/>
      <dgm:spPr/>
      <dgm:t>
        <a:bodyPr/>
        <a:lstStyle/>
        <a:p>
          <a:endParaRPr lang="en-GB"/>
        </a:p>
      </dgm:t>
    </dgm:pt>
    <dgm:pt modelId="{236C7A34-85E6-7D43-B5EB-1E320AF790FD}">
      <dgm:prSet phldrT="[Text]" custT="1"/>
      <dgm:spPr/>
      <dgm:t>
        <a:bodyPr/>
        <a:lstStyle/>
        <a:p>
          <a:r>
            <a:rPr lang="fi-FI" sz="1400" b="1" i="0" dirty="0">
              <a:solidFill>
                <a:schemeClr val="tx1"/>
              </a:solidFill>
              <a:latin typeface="Trebuchet MS" panose="020B0703020202090204" pitchFamily="34" charset="0"/>
            </a:rPr>
            <a:t>Fyysinen ympäristö</a:t>
          </a:r>
        </a:p>
        <a:p>
          <a:r>
            <a:rPr lang="fi-FI" sz="1400" b="0" i="0" dirty="0">
              <a:solidFill>
                <a:schemeClr val="tx1"/>
              </a:solidFill>
              <a:latin typeface="Trebuchet MS" panose="020B0703020202090204" pitchFamily="34" charset="0"/>
            </a:rPr>
            <a:t>Käyttöön liittyvän ympäristön fyysiset ulottuvuudet, estetiikka, muusta ympäristöstä muodostuva ilmapiiri</a:t>
          </a:r>
          <a:endParaRPr lang="en-GB" sz="1400" b="0" i="0" dirty="0">
            <a:solidFill>
              <a:schemeClr val="tx1"/>
            </a:solidFill>
            <a:latin typeface="Trebuchet MS" panose="020B0703020202090204" pitchFamily="34" charset="0"/>
          </a:endParaRPr>
        </a:p>
      </dgm:t>
    </dgm:pt>
    <dgm:pt modelId="{4744EC09-DC3E-474E-BFBB-A465E89853C7}" type="parTrans" cxnId="{6C3480D1-8D8E-EA4C-8768-1EA822E01E68}">
      <dgm:prSet/>
      <dgm:spPr/>
      <dgm:t>
        <a:bodyPr/>
        <a:lstStyle/>
        <a:p>
          <a:endParaRPr lang="en-GB"/>
        </a:p>
      </dgm:t>
    </dgm:pt>
    <dgm:pt modelId="{D61EF0B7-EA4C-E041-BD95-AA8166FC9EC0}" type="sibTrans" cxnId="{6C3480D1-8D8E-EA4C-8768-1EA822E01E68}">
      <dgm:prSet/>
      <dgm:spPr/>
      <dgm:t>
        <a:bodyPr/>
        <a:lstStyle/>
        <a:p>
          <a:endParaRPr lang="en-GB"/>
        </a:p>
      </dgm:t>
    </dgm:pt>
    <dgm:pt modelId="{E032EEDB-2C79-9C4C-9869-B117BD22E83F}">
      <dgm:prSet custT="1"/>
      <dgm:spPr/>
      <dgm:t>
        <a:bodyPr/>
        <a:lstStyle/>
        <a:p>
          <a:r>
            <a:rPr lang="fi-FI" sz="1400" b="0" i="0" dirty="0">
              <a:solidFill>
                <a:schemeClr val="tx1"/>
              </a:solidFill>
              <a:latin typeface="Trebuchet MS" panose="020B0703020202090204" pitchFamily="34" charset="0"/>
            </a:rPr>
            <a:t>Käyttöön liittyvä </a:t>
          </a:r>
          <a:r>
            <a:rPr lang="fi-FI" sz="1400" b="1" i="0" dirty="0">
              <a:solidFill>
                <a:schemeClr val="tx1"/>
              </a:solidFill>
              <a:latin typeface="Trebuchet MS" panose="020B0703020202090204" pitchFamily="34" charset="0"/>
            </a:rPr>
            <a:t>toiminnallinen ympäristö </a:t>
          </a:r>
          <a:r>
            <a:rPr lang="fi-FI" sz="1400" b="0" i="0" dirty="0">
              <a:solidFill>
                <a:schemeClr val="tx1"/>
              </a:solidFill>
              <a:latin typeface="Trebuchet MS" panose="020B0703020202090204" pitchFamily="34" charset="0"/>
            </a:rPr>
            <a:t>tehtävineen, tapahtumineen, kommunikointeineen</a:t>
          </a:r>
        </a:p>
      </dgm:t>
    </dgm:pt>
    <dgm:pt modelId="{229C2519-7306-264E-9007-E5CB447B65BD}" type="parTrans" cxnId="{442B5F5C-5389-9E47-9F7D-3F0195BCE717}">
      <dgm:prSet/>
      <dgm:spPr/>
      <dgm:t>
        <a:bodyPr/>
        <a:lstStyle/>
        <a:p>
          <a:endParaRPr lang="en-GB"/>
        </a:p>
      </dgm:t>
    </dgm:pt>
    <dgm:pt modelId="{A8398F7E-F27F-1F4D-9D9C-D9DA012A3BE6}" type="sibTrans" cxnId="{442B5F5C-5389-9E47-9F7D-3F0195BCE717}">
      <dgm:prSet/>
      <dgm:spPr/>
      <dgm:t>
        <a:bodyPr/>
        <a:lstStyle/>
        <a:p>
          <a:endParaRPr lang="en-GB"/>
        </a:p>
      </dgm:t>
    </dgm:pt>
    <dgm:pt modelId="{AEB975E0-5259-F04C-9F1D-5DB7E06707F0}" type="pres">
      <dgm:prSet presAssocID="{18A71427-B95C-F047-8B12-5029EA7D52E9}" presName="cycle" presStyleCnt="0">
        <dgm:presLayoutVars>
          <dgm:chMax val="1"/>
          <dgm:dir/>
          <dgm:animLvl val="ctr"/>
          <dgm:resizeHandles val="exact"/>
        </dgm:presLayoutVars>
      </dgm:prSet>
      <dgm:spPr/>
    </dgm:pt>
    <dgm:pt modelId="{873AE581-36E3-4A44-9AFE-582F09AEABF8}" type="pres">
      <dgm:prSet presAssocID="{D607472F-1DD5-0845-A527-F5B32B32F700}" presName="centerShape" presStyleLbl="node0" presStyleIdx="0" presStyleCnt="1" custScaleX="145536" custScaleY="133172" custLinFactNeighborX="756" custLinFactNeighborY="-756"/>
      <dgm:spPr/>
    </dgm:pt>
    <dgm:pt modelId="{178469E1-588D-5B4B-8FF9-D8DB0C4B51A0}" type="pres">
      <dgm:prSet presAssocID="{5ACEE051-8285-A44D-A463-ED134D904D90}" presName="Name9" presStyleLbl="parChTrans1D2" presStyleIdx="0" presStyleCnt="5"/>
      <dgm:spPr/>
    </dgm:pt>
    <dgm:pt modelId="{14D847E4-B46C-1C46-8AE3-F636CA00A96C}" type="pres">
      <dgm:prSet presAssocID="{5ACEE051-8285-A44D-A463-ED134D904D90}" presName="connTx" presStyleLbl="parChTrans1D2" presStyleIdx="0" presStyleCnt="5"/>
      <dgm:spPr/>
    </dgm:pt>
    <dgm:pt modelId="{A4ED8706-B512-5D4D-9352-861B69840A1D}" type="pres">
      <dgm:prSet presAssocID="{7012814C-7C7E-C146-B790-62B3C47135AC}" presName="node" presStyleLbl="node1" presStyleIdx="0" presStyleCnt="5" custScaleX="151866" custScaleY="151866" custRadScaleRad="104819" custRadScaleInc="-3434">
        <dgm:presLayoutVars>
          <dgm:bulletEnabled val="1"/>
        </dgm:presLayoutVars>
      </dgm:prSet>
      <dgm:spPr/>
    </dgm:pt>
    <dgm:pt modelId="{93178FF1-F42B-AD40-B3BE-D1B98030C50F}" type="pres">
      <dgm:prSet presAssocID="{7CD2236D-2D6E-7545-B522-16CF0D6C0AA4}" presName="Name9" presStyleLbl="parChTrans1D2" presStyleIdx="1" presStyleCnt="5"/>
      <dgm:spPr/>
    </dgm:pt>
    <dgm:pt modelId="{E0370764-9E6C-8F42-AB13-1DDCFCAB9304}" type="pres">
      <dgm:prSet presAssocID="{7CD2236D-2D6E-7545-B522-16CF0D6C0AA4}" presName="connTx" presStyleLbl="parChTrans1D2" presStyleIdx="1" presStyleCnt="5"/>
      <dgm:spPr/>
    </dgm:pt>
    <dgm:pt modelId="{06D619F8-0834-7A43-A190-CBF97BC4731B}" type="pres">
      <dgm:prSet presAssocID="{912015DF-6C5F-F947-A65E-C91961DA31B4}" presName="node" presStyleLbl="node1" presStyleIdx="1" presStyleCnt="5" custScaleX="158113" custScaleY="158113" custRadScaleRad="110696" custRadScaleInc="1918">
        <dgm:presLayoutVars>
          <dgm:bulletEnabled val="1"/>
        </dgm:presLayoutVars>
      </dgm:prSet>
      <dgm:spPr/>
    </dgm:pt>
    <dgm:pt modelId="{D6B53FEE-DEE4-0B48-A350-C27F855CB7BF}" type="pres">
      <dgm:prSet presAssocID="{237B2882-E370-2441-9451-810357FFD975}" presName="Name9" presStyleLbl="parChTrans1D2" presStyleIdx="2" presStyleCnt="5"/>
      <dgm:spPr/>
    </dgm:pt>
    <dgm:pt modelId="{7592459D-C79B-1F44-9418-C6442CF94AC1}" type="pres">
      <dgm:prSet presAssocID="{237B2882-E370-2441-9451-810357FFD975}" presName="connTx" presStyleLbl="parChTrans1D2" presStyleIdx="2" presStyleCnt="5"/>
      <dgm:spPr/>
    </dgm:pt>
    <dgm:pt modelId="{3308860D-6209-4D4E-B738-74BD1C69B196}" type="pres">
      <dgm:prSet presAssocID="{0F6CD221-D6F4-A14E-A5F0-F398946EC35B}" presName="node" presStyleLbl="node1" presStyleIdx="2" presStyleCnt="5" custScaleX="146501" custScaleY="146501" custRadScaleRad="104763" custRadScaleInc="-8619">
        <dgm:presLayoutVars>
          <dgm:bulletEnabled val="1"/>
        </dgm:presLayoutVars>
      </dgm:prSet>
      <dgm:spPr/>
    </dgm:pt>
    <dgm:pt modelId="{C1F8F46F-A36B-FC41-902D-B8485331CE56}" type="pres">
      <dgm:prSet presAssocID="{4744EC09-DC3E-474E-BFBB-A465E89853C7}" presName="Name9" presStyleLbl="parChTrans1D2" presStyleIdx="3" presStyleCnt="5"/>
      <dgm:spPr/>
    </dgm:pt>
    <dgm:pt modelId="{EA417F99-43AB-D946-BC37-738E3F6D5F48}" type="pres">
      <dgm:prSet presAssocID="{4744EC09-DC3E-474E-BFBB-A465E89853C7}" presName="connTx" presStyleLbl="parChTrans1D2" presStyleIdx="3" presStyleCnt="5"/>
      <dgm:spPr/>
    </dgm:pt>
    <dgm:pt modelId="{CCD414CB-4146-DB47-9EBB-544D68BF3805}" type="pres">
      <dgm:prSet presAssocID="{236C7A34-85E6-7D43-B5EB-1E320AF790FD}" presName="node" presStyleLbl="node1" presStyleIdx="3" presStyleCnt="5" custScaleX="153791" custScaleY="153791" custRadScaleRad="106377" custRadScaleInc="1926">
        <dgm:presLayoutVars>
          <dgm:bulletEnabled val="1"/>
        </dgm:presLayoutVars>
      </dgm:prSet>
      <dgm:spPr/>
    </dgm:pt>
    <dgm:pt modelId="{316742C8-FEFE-294B-9315-303EA9BDA52A}" type="pres">
      <dgm:prSet presAssocID="{229C2519-7306-264E-9007-E5CB447B65BD}" presName="Name9" presStyleLbl="parChTrans1D2" presStyleIdx="4" presStyleCnt="5"/>
      <dgm:spPr/>
    </dgm:pt>
    <dgm:pt modelId="{0064B68B-2B5B-B540-B175-1ECFDADFEDE6}" type="pres">
      <dgm:prSet presAssocID="{229C2519-7306-264E-9007-E5CB447B65BD}" presName="connTx" presStyleLbl="parChTrans1D2" presStyleIdx="4" presStyleCnt="5"/>
      <dgm:spPr/>
    </dgm:pt>
    <dgm:pt modelId="{BC246D8A-626E-E746-9193-7DA4ECD21285}" type="pres">
      <dgm:prSet presAssocID="{E032EEDB-2C79-9C4C-9869-B117BD22E83F}" presName="node" presStyleLbl="node1" presStyleIdx="4" presStyleCnt="5" custScaleX="168235" custScaleY="168235" custRadScaleRad="115332" custRadScaleInc="-3908">
        <dgm:presLayoutVars>
          <dgm:bulletEnabled val="1"/>
        </dgm:presLayoutVars>
      </dgm:prSet>
      <dgm:spPr/>
    </dgm:pt>
  </dgm:ptLst>
  <dgm:cxnLst>
    <dgm:cxn modelId="{DF218002-5FCA-2D4A-8C1C-D78546BC29AA}" type="presOf" srcId="{7CD2236D-2D6E-7545-B522-16CF0D6C0AA4}" destId="{E0370764-9E6C-8F42-AB13-1DDCFCAB9304}" srcOrd="1" destOrd="0" presId="urn:microsoft.com/office/officeart/2005/8/layout/radial1"/>
    <dgm:cxn modelId="{D8A8A402-295B-C54A-B8AE-330F08A62E67}" type="presOf" srcId="{912015DF-6C5F-F947-A65E-C91961DA31B4}" destId="{06D619F8-0834-7A43-A190-CBF97BC4731B}" srcOrd="0" destOrd="0" presId="urn:microsoft.com/office/officeart/2005/8/layout/radial1"/>
    <dgm:cxn modelId="{68BE6419-39F2-7A49-B3A5-1679C768C4AC}" type="presOf" srcId="{0F6CD221-D6F4-A14E-A5F0-F398946EC35B}" destId="{3308860D-6209-4D4E-B738-74BD1C69B196}" srcOrd="0" destOrd="0" presId="urn:microsoft.com/office/officeart/2005/8/layout/radial1"/>
    <dgm:cxn modelId="{3756D419-7E1C-1E45-8903-B231D37B99F9}" srcId="{18A71427-B95C-F047-8B12-5029EA7D52E9}" destId="{D607472F-1DD5-0845-A527-F5B32B32F700}" srcOrd="0" destOrd="0" parTransId="{4919C3A3-6061-344B-81A5-61048EB2EDB5}" sibTransId="{F99FC8F2-C1CD-D042-AF82-6F75273EC09A}"/>
    <dgm:cxn modelId="{443CC222-B997-7A46-B588-70778D90CCAC}" type="presOf" srcId="{229C2519-7306-264E-9007-E5CB447B65BD}" destId="{316742C8-FEFE-294B-9315-303EA9BDA52A}" srcOrd="0" destOrd="0" presId="urn:microsoft.com/office/officeart/2005/8/layout/radial1"/>
    <dgm:cxn modelId="{CE96572A-ACA0-C048-9B03-85724EC21161}" type="presOf" srcId="{4744EC09-DC3E-474E-BFBB-A465E89853C7}" destId="{C1F8F46F-A36B-FC41-902D-B8485331CE56}" srcOrd="0" destOrd="0" presId="urn:microsoft.com/office/officeart/2005/8/layout/radial1"/>
    <dgm:cxn modelId="{6837172E-22F0-D24D-A740-9FE0A95D48C4}" type="presOf" srcId="{5ACEE051-8285-A44D-A463-ED134D904D90}" destId="{178469E1-588D-5B4B-8FF9-D8DB0C4B51A0}" srcOrd="0" destOrd="0" presId="urn:microsoft.com/office/officeart/2005/8/layout/radial1"/>
    <dgm:cxn modelId="{C7072A3A-5A81-C348-9B8A-1771C8B3AEE8}" type="presOf" srcId="{236C7A34-85E6-7D43-B5EB-1E320AF790FD}" destId="{CCD414CB-4146-DB47-9EBB-544D68BF3805}" srcOrd="0" destOrd="0" presId="urn:microsoft.com/office/officeart/2005/8/layout/radial1"/>
    <dgm:cxn modelId="{38DD6F49-CE42-E249-9364-B9772C1ADAE9}" type="presOf" srcId="{D607472F-1DD5-0845-A527-F5B32B32F700}" destId="{873AE581-36E3-4A44-9AFE-582F09AEABF8}" srcOrd="0" destOrd="0" presId="urn:microsoft.com/office/officeart/2005/8/layout/radial1"/>
    <dgm:cxn modelId="{324D2151-A00F-3B41-B2A7-539990EBA73E}" srcId="{D607472F-1DD5-0845-A527-F5B32B32F700}" destId="{7012814C-7C7E-C146-B790-62B3C47135AC}" srcOrd="0" destOrd="0" parTransId="{5ACEE051-8285-A44D-A463-ED134D904D90}" sibTransId="{C96990B9-97FA-A84E-A632-5BED0B7E701B}"/>
    <dgm:cxn modelId="{442B5F5C-5389-9E47-9F7D-3F0195BCE717}" srcId="{D607472F-1DD5-0845-A527-F5B32B32F700}" destId="{E032EEDB-2C79-9C4C-9869-B117BD22E83F}" srcOrd="4" destOrd="0" parTransId="{229C2519-7306-264E-9007-E5CB447B65BD}" sibTransId="{A8398F7E-F27F-1F4D-9D9C-D9DA012A3BE6}"/>
    <dgm:cxn modelId="{90C0085E-E43E-714F-B065-06E62946EF20}" type="presOf" srcId="{237B2882-E370-2441-9451-810357FFD975}" destId="{D6B53FEE-DEE4-0B48-A350-C27F855CB7BF}" srcOrd="0" destOrd="0" presId="urn:microsoft.com/office/officeart/2005/8/layout/radial1"/>
    <dgm:cxn modelId="{DBDBFF61-1839-4A45-95A4-831D664B922F}" type="presOf" srcId="{237B2882-E370-2441-9451-810357FFD975}" destId="{7592459D-C79B-1F44-9418-C6442CF94AC1}" srcOrd="1" destOrd="0" presId="urn:microsoft.com/office/officeart/2005/8/layout/radial1"/>
    <dgm:cxn modelId="{4E482563-CBB3-2C47-9C2E-77E9CFAB5821}" srcId="{D607472F-1DD5-0845-A527-F5B32B32F700}" destId="{0F6CD221-D6F4-A14E-A5F0-F398946EC35B}" srcOrd="2" destOrd="0" parTransId="{237B2882-E370-2441-9451-810357FFD975}" sibTransId="{9ED0A29E-C330-7F4E-B45E-93E6814FD09B}"/>
    <dgm:cxn modelId="{9A21B56B-0182-3849-B43E-9E5731A94C2F}" type="presOf" srcId="{18A71427-B95C-F047-8B12-5029EA7D52E9}" destId="{AEB975E0-5259-F04C-9F1D-5DB7E06707F0}" srcOrd="0" destOrd="0" presId="urn:microsoft.com/office/officeart/2005/8/layout/radial1"/>
    <dgm:cxn modelId="{9BF9BD71-14DE-DF4C-9CD0-5BE5FAA37FD7}" type="presOf" srcId="{7012814C-7C7E-C146-B790-62B3C47135AC}" destId="{A4ED8706-B512-5D4D-9352-861B69840A1D}" srcOrd="0" destOrd="0" presId="urn:microsoft.com/office/officeart/2005/8/layout/radial1"/>
    <dgm:cxn modelId="{C2194D73-D053-9949-92BD-5D5AC869951B}" type="presOf" srcId="{229C2519-7306-264E-9007-E5CB447B65BD}" destId="{0064B68B-2B5B-B540-B175-1ECFDADFEDE6}" srcOrd="1" destOrd="0" presId="urn:microsoft.com/office/officeart/2005/8/layout/radial1"/>
    <dgm:cxn modelId="{26089B8E-0B69-3A49-87B5-48BF99F05F8A}" type="presOf" srcId="{7CD2236D-2D6E-7545-B522-16CF0D6C0AA4}" destId="{93178FF1-F42B-AD40-B3BE-D1B98030C50F}" srcOrd="0" destOrd="0" presId="urn:microsoft.com/office/officeart/2005/8/layout/radial1"/>
    <dgm:cxn modelId="{C3A485A3-5D99-5C49-B3E4-6C5B2F30A708}" type="presOf" srcId="{E032EEDB-2C79-9C4C-9869-B117BD22E83F}" destId="{BC246D8A-626E-E746-9193-7DA4ECD21285}" srcOrd="0" destOrd="0" presId="urn:microsoft.com/office/officeart/2005/8/layout/radial1"/>
    <dgm:cxn modelId="{A1EA57C0-64AE-7748-8B1F-0CF819884E44}" type="presOf" srcId="{5ACEE051-8285-A44D-A463-ED134D904D90}" destId="{14D847E4-B46C-1C46-8AE3-F636CA00A96C}" srcOrd="1" destOrd="0" presId="urn:microsoft.com/office/officeart/2005/8/layout/radial1"/>
    <dgm:cxn modelId="{6C3480D1-8D8E-EA4C-8768-1EA822E01E68}" srcId="{D607472F-1DD5-0845-A527-F5B32B32F700}" destId="{236C7A34-85E6-7D43-B5EB-1E320AF790FD}" srcOrd="3" destOrd="0" parTransId="{4744EC09-DC3E-474E-BFBB-A465E89853C7}" sibTransId="{D61EF0B7-EA4C-E041-BD95-AA8166FC9EC0}"/>
    <dgm:cxn modelId="{47C86AEE-9EA6-844E-A985-4227AC7C83E9}" type="presOf" srcId="{4744EC09-DC3E-474E-BFBB-A465E89853C7}" destId="{EA417F99-43AB-D946-BC37-738E3F6D5F48}" srcOrd="1" destOrd="0" presId="urn:microsoft.com/office/officeart/2005/8/layout/radial1"/>
    <dgm:cxn modelId="{428B0CF7-77BC-8D4E-AE68-AB90D61C05A5}" srcId="{D607472F-1DD5-0845-A527-F5B32B32F700}" destId="{912015DF-6C5F-F947-A65E-C91961DA31B4}" srcOrd="1" destOrd="0" parTransId="{7CD2236D-2D6E-7545-B522-16CF0D6C0AA4}" sibTransId="{18ED4EAF-007D-954A-BE2F-FDCC3B380081}"/>
    <dgm:cxn modelId="{58273E7E-D24C-4E4A-BDC8-F57A021DB7AA}" type="presParOf" srcId="{AEB975E0-5259-F04C-9F1D-5DB7E06707F0}" destId="{873AE581-36E3-4A44-9AFE-582F09AEABF8}" srcOrd="0" destOrd="0" presId="urn:microsoft.com/office/officeart/2005/8/layout/radial1"/>
    <dgm:cxn modelId="{E9E87400-A1EF-C84F-8ADB-81029F751537}" type="presParOf" srcId="{AEB975E0-5259-F04C-9F1D-5DB7E06707F0}" destId="{178469E1-588D-5B4B-8FF9-D8DB0C4B51A0}" srcOrd="1" destOrd="0" presId="urn:microsoft.com/office/officeart/2005/8/layout/radial1"/>
    <dgm:cxn modelId="{24616358-3423-5C43-B96B-67613D89E238}" type="presParOf" srcId="{178469E1-588D-5B4B-8FF9-D8DB0C4B51A0}" destId="{14D847E4-B46C-1C46-8AE3-F636CA00A96C}" srcOrd="0" destOrd="0" presId="urn:microsoft.com/office/officeart/2005/8/layout/radial1"/>
    <dgm:cxn modelId="{DC40C427-EE0B-6645-AA50-FD978E3BC321}" type="presParOf" srcId="{AEB975E0-5259-F04C-9F1D-5DB7E06707F0}" destId="{A4ED8706-B512-5D4D-9352-861B69840A1D}" srcOrd="2" destOrd="0" presId="urn:microsoft.com/office/officeart/2005/8/layout/radial1"/>
    <dgm:cxn modelId="{924DBB00-243E-E744-90F0-09EAD04F5F44}" type="presParOf" srcId="{AEB975E0-5259-F04C-9F1D-5DB7E06707F0}" destId="{93178FF1-F42B-AD40-B3BE-D1B98030C50F}" srcOrd="3" destOrd="0" presId="urn:microsoft.com/office/officeart/2005/8/layout/radial1"/>
    <dgm:cxn modelId="{2F8DEA11-D6BC-6B4D-930D-0A2CA1A36FE9}" type="presParOf" srcId="{93178FF1-F42B-AD40-B3BE-D1B98030C50F}" destId="{E0370764-9E6C-8F42-AB13-1DDCFCAB9304}" srcOrd="0" destOrd="0" presId="urn:microsoft.com/office/officeart/2005/8/layout/radial1"/>
    <dgm:cxn modelId="{775E48C3-8185-0040-9CF4-35D183354E57}" type="presParOf" srcId="{AEB975E0-5259-F04C-9F1D-5DB7E06707F0}" destId="{06D619F8-0834-7A43-A190-CBF97BC4731B}" srcOrd="4" destOrd="0" presId="urn:microsoft.com/office/officeart/2005/8/layout/radial1"/>
    <dgm:cxn modelId="{B6C32875-7BD9-2F45-AB49-AFC2685B191F}" type="presParOf" srcId="{AEB975E0-5259-F04C-9F1D-5DB7E06707F0}" destId="{D6B53FEE-DEE4-0B48-A350-C27F855CB7BF}" srcOrd="5" destOrd="0" presId="urn:microsoft.com/office/officeart/2005/8/layout/radial1"/>
    <dgm:cxn modelId="{512EA39C-A559-D742-A9F1-2DE35A44E1FC}" type="presParOf" srcId="{D6B53FEE-DEE4-0B48-A350-C27F855CB7BF}" destId="{7592459D-C79B-1F44-9418-C6442CF94AC1}" srcOrd="0" destOrd="0" presId="urn:microsoft.com/office/officeart/2005/8/layout/radial1"/>
    <dgm:cxn modelId="{72BAE8D0-A315-8F46-B489-279E22EAA559}" type="presParOf" srcId="{AEB975E0-5259-F04C-9F1D-5DB7E06707F0}" destId="{3308860D-6209-4D4E-B738-74BD1C69B196}" srcOrd="6" destOrd="0" presId="urn:microsoft.com/office/officeart/2005/8/layout/radial1"/>
    <dgm:cxn modelId="{A674848D-5E66-F548-BE6E-D11A77A5FC22}" type="presParOf" srcId="{AEB975E0-5259-F04C-9F1D-5DB7E06707F0}" destId="{C1F8F46F-A36B-FC41-902D-B8485331CE56}" srcOrd="7" destOrd="0" presId="urn:microsoft.com/office/officeart/2005/8/layout/radial1"/>
    <dgm:cxn modelId="{1E820048-AD4E-604B-B21F-1910E90E111A}" type="presParOf" srcId="{C1F8F46F-A36B-FC41-902D-B8485331CE56}" destId="{EA417F99-43AB-D946-BC37-738E3F6D5F48}" srcOrd="0" destOrd="0" presId="urn:microsoft.com/office/officeart/2005/8/layout/radial1"/>
    <dgm:cxn modelId="{B88BC287-A573-0240-ABED-F8CE1D7C7715}" type="presParOf" srcId="{AEB975E0-5259-F04C-9F1D-5DB7E06707F0}" destId="{CCD414CB-4146-DB47-9EBB-544D68BF3805}" srcOrd="8" destOrd="0" presId="urn:microsoft.com/office/officeart/2005/8/layout/radial1"/>
    <dgm:cxn modelId="{41F4B1B4-0D1A-EC4B-B922-75AC2B55CA2E}" type="presParOf" srcId="{AEB975E0-5259-F04C-9F1D-5DB7E06707F0}" destId="{316742C8-FEFE-294B-9315-303EA9BDA52A}" srcOrd="9" destOrd="0" presId="urn:microsoft.com/office/officeart/2005/8/layout/radial1"/>
    <dgm:cxn modelId="{09F281BF-69CA-DF4E-BCD1-2722EC786F60}" type="presParOf" srcId="{316742C8-FEFE-294B-9315-303EA9BDA52A}" destId="{0064B68B-2B5B-B540-B175-1ECFDADFEDE6}" srcOrd="0" destOrd="0" presId="urn:microsoft.com/office/officeart/2005/8/layout/radial1"/>
    <dgm:cxn modelId="{4B4A674F-ADD2-3D4B-81A6-5ED87460ED90}" type="presParOf" srcId="{AEB975E0-5259-F04C-9F1D-5DB7E06707F0}" destId="{BC246D8A-626E-E746-9193-7DA4ECD21285}"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5BD898-1E2F-4432-AE64-0A1977C3D75A}"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36F7D3B0-8AA6-4641-891A-9D9B219630B9}">
      <dgm:prSet phldrT="[Text]"/>
      <dgm:spPr/>
      <dgm:t>
        <a:bodyPr/>
        <a:lstStyle/>
        <a:p>
          <a:r>
            <a:rPr lang="en-US" dirty="0" err="1"/>
            <a:t>Tuoteidea</a:t>
          </a:r>
          <a:endParaRPr lang="en-US" dirty="0"/>
        </a:p>
      </dgm:t>
    </dgm:pt>
    <dgm:pt modelId="{D1A13DD9-8C65-4F63-815C-D1AF2DD2367B}" type="parTrans" cxnId="{C225E08D-33FC-41F4-AFE1-4BF43ED8C729}">
      <dgm:prSet/>
      <dgm:spPr/>
      <dgm:t>
        <a:bodyPr/>
        <a:lstStyle/>
        <a:p>
          <a:endParaRPr lang="en-US"/>
        </a:p>
      </dgm:t>
    </dgm:pt>
    <dgm:pt modelId="{1BBCA9CE-C889-4DBD-8AEC-F9FA6913C865}" type="sibTrans" cxnId="{C225E08D-33FC-41F4-AFE1-4BF43ED8C729}">
      <dgm:prSet/>
      <dgm:spPr/>
      <dgm:t>
        <a:bodyPr/>
        <a:lstStyle/>
        <a:p>
          <a:endParaRPr lang="en-US"/>
        </a:p>
      </dgm:t>
    </dgm:pt>
    <dgm:pt modelId="{E136B79B-903B-489E-BCEA-2F0D7944D93E}">
      <dgm:prSet phldrT="[Text]"/>
      <dgm:spPr/>
      <dgm:t>
        <a:bodyPr/>
        <a:lstStyle/>
        <a:p>
          <a:r>
            <a:rPr lang="en-US" dirty="0" err="1"/>
            <a:t>Konsepti</a:t>
          </a:r>
          <a:r>
            <a:rPr lang="en-US" dirty="0"/>
            <a:t>-</a:t>
          </a:r>
        </a:p>
        <a:p>
          <a:r>
            <a:rPr lang="en-US" dirty="0" err="1"/>
            <a:t>suunnittelu</a:t>
          </a:r>
          <a:endParaRPr lang="en-US" dirty="0"/>
        </a:p>
      </dgm:t>
    </dgm:pt>
    <dgm:pt modelId="{5EFEF39D-4D20-4DCD-B38C-375D0A0D9616}" type="parTrans" cxnId="{0F388E2B-9D42-4E50-AFCD-64E9D96EFB46}">
      <dgm:prSet/>
      <dgm:spPr/>
      <dgm:t>
        <a:bodyPr/>
        <a:lstStyle/>
        <a:p>
          <a:endParaRPr lang="en-US"/>
        </a:p>
      </dgm:t>
    </dgm:pt>
    <dgm:pt modelId="{90E86393-9F6C-4DDF-B32D-43F2E637AA43}" type="sibTrans" cxnId="{0F388E2B-9D42-4E50-AFCD-64E9D96EFB46}">
      <dgm:prSet/>
      <dgm:spPr/>
      <dgm:t>
        <a:bodyPr/>
        <a:lstStyle/>
        <a:p>
          <a:endParaRPr lang="en-US"/>
        </a:p>
      </dgm:t>
    </dgm:pt>
    <dgm:pt modelId="{8D46E160-80B8-4A39-BE08-ADC044187CBF}">
      <dgm:prSet phldrT="[Text]"/>
      <dgm:spPr/>
      <dgm:t>
        <a:bodyPr/>
        <a:lstStyle/>
        <a:p>
          <a:r>
            <a:rPr lang="en-US" dirty="0" err="1"/>
            <a:t>Toteutus</a:t>
          </a:r>
          <a:endParaRPr lang="en-US" dirty="0"/>
        </a:p>
      </dgm:t>
    </dgm:pt>
    <dgm:pt modelId="{D721E863-0F5F-436A-BB09-FC9BDDB726A5}" type="parTrans" cxnId="{B2390DB6-0DD9-4ED9-A384-2FD4A0C3AFAB}">
      <dgm:prSet/>
      <dgm:spPr/>
      <dgm:t>
        <a:bodyPr/>
        <a:lstStyle/>
        <a:p>
          <a:endParaRPr lang="en-US"/>
        </a:p>
      </dgm:t>
    </dgm:pt>
    <dgm:pt modelId="{0B2A7FFC-591B-4C6C-BE4F-7E8A140D45C2}" type="sibTrans" cxnId="{B2390DB6-0DD9-4ED9-A384-2FD4A0C3AFAB}">
      <dgm:prSet/>
      <dgm:spPr/>
      <dgm:t>
        <a:bodyPr/>
        <a:lstStyle/>
        <a:p>
          <a:endParaRPr lang="en-US"/>
        </a:p>
      </dgm:t>
    </dgm:pt>
    <dgm:pt modelId="{FDF7CACE-0646-4922-BE32-69F1AB1BB9A2}">
      <dgm:prSet phldrT="[Text]"/>
      <dgm:spPr/>
      <dgm:t>
        <a:bodyPr/>
        <a:lstStyle/>
        <a:p>
          <a:r>
            <a:rPr lang="en-US" dirty="0" err="1"/>
            <a:t>Koe</a:t>
          </a:r>
          <a:r>
            <a:rPr lang="en-US" dirty="0"/>
            <a:t>- ja </a:t>
          </a:r>
          <a:r>
            <a:rPr lang="en-US" dirty="0" err="1"/>
            <a:t>varhainen</a:t>
          </a:r>
          <a:r>
            <a:rPr lang="en-US" dirty="0"/>
            <a:t> </a:t>
          </a:r>
          <a:r>
            <a:rPr lang="en-US" dirty="0" err="1"/>
            <a:t>käyttö</a:t>
          </a:r>
          <a:endParaRPr lang="en-US" dirty="0"/>
        </a:p>
      </dgm:t>
    </dgm:pt>
    <dgm:pt modelId="{27131C25-397F-4D4F-8C77-C10E6D41B4CE}" type="parTrans" cxnId="{1AF543F6-18F1-4BE2-B1F2-CB67781084DE}">
      <dgm:prSet/>
      <dgm:spPr/>
      <dgm:t>
        <a:bodyPr/>
        <a:lstStyle/>
        <a:p>
          <a:endParaRPr lang="en-US"/>
        </a:p>
      </dgm:t>
    </dgm:pt>
    <dgm:pt modelId="{A5A816A9-B670-462B-873B-C5B64E025181}" type="sibTrans" cxnId="{1AF543F6-18F1-4BE2-B1F2-CB67781084DE}">
      <dgm:prSet/>
      <dgm:spPr/>
      <dgm:t>
        <a:bodyPr/>
        <a:lstStyle/>
        <a:p>
          <a:endParaRPr lang="en-US"/>
        </a:p>
      </dgm:t>
    </dgm:pt>
    <dgm:pt modelId="{7B82214A-AF27-46A0-AF83-F2434BE7AA4B}" type="pres">
      <dgm:prSet presAssocID="{305BD898-1E2F-4432-AE64-0A1977C3D75A}" presName="Name0" presStyleCnt="0">
        <dgm:presLayoutVars>
          <dgm:chMax val="11"/>
          <dgm:chPref val="11"/>
          <dgm:dir/>
          <dgm:resizeHandles/>
        </dgm:presLayoutVars>
      </dgm:prSet>
      <dgm:spPr/>
    </dgm:pt>
    <dgm:pt modelId="{26FAE339-C1E1-4C51-8079-7511AC5E8752}" type="pres">
      <dgm:prSet presAssocID="{FDF7CACE-0646-4922-BE32-69F1AB1BB9A2}" presName="Accent4" presStyleCnt="0"/>
      <dgm:spPr/>
    </dgm:pt>
    <dgm:pt modelId="{B0379E11-20FD-4B9A-AE80-C54DF0FCBBA3}" type="pres">
      <dgm:prSet presAssocID="{FDF7CACE-0646-4922-BE32-69F1AB1BB9A2}" presName="Accent" presStyleLbl="node1" presStyleIdx="0" presStyleCnt="4"/>
      <dgm:spPr>
        <a:solidFill>
          <a:schemeClr val="accent6"/>
        </a:solidFill>
      </dgm:spPr>
    </dgm:pt>
    <dgm:pt modelId="{22F59B41-F147-4B20-91CC-02FD7DFD03C9}" type="pres">
      <dgm:prSet presAssocID="{FDF7CACE-0646-4922-BE32-69F1AB1BB9A2}" presName="ParentBackground4" presStyleCnt="0"/>
      <dgm:spPr/>
    </dgm:pt>
    <dgm:pt modelId="{DF5736E6-B3C5-4B0C-9714-00F597AFF4A5}" type="pres">
      <dgm:prSet presAssocID="{FDF7CACE-0646-4922-BE32-69F1AB1BB9A2}" presName="ParentBackground" presStyleLbl="fgAcc1" presStyleIdx="0" presStyleCnt="4"/>
      <dgm:spPr/>
    </dgm:pt>
    <dgm:pt modelId="{B704A405-5234-44C8-A099-62C7FF40015A}" type="pres">
      <dgm:prSet presAssocID="{FDF7CACE-0646-4922-BE32-69F1AB1BB9A2}" presName="Parent4" presStyleLbl="revTx" presStyleIdx="0" presStyleCnt="0">
        <dgm:presLayoutVars>
          <dgm:chMax val="1"/>
          <dgm:chPref val="1"/>
          <dgm:bulletEnabled val="1"/>
        </dgm:presLayoutVars>
      </dgm:prSet>
      <dgm:spPr/>
    </dgm:pt>
    <dgm:pt modelId="{3394972F-9803-4C1D-BA2A-1C3C4A0266AA}" type="pres">
      <dgm:prSet presAssocID="{8D46E160-80B8-4A39-BE08-ADC044187CBF}" presName="Accent3" presStyleCnt="0"/>
      <dgm:spPr/>
    </dgm:pt>
    <dgm:pt modelId="{8A7798FE-EDD4-4788-9A41-90F343F49EF2}" type="pres">
      <dgm:prSet presAssocID="{8D46E160-80B8-4A39-BE08-ADC044187CBF}" presName="Accent" presStyleLbl="node1" presStyleIdx="1" presStyleCnt="4" custLinFactNeighborX="0" custLinFactNeighborY="1085"/>
      <dgm:spPr>
        <a:solidFill>
          <a:schemeClr val="accent6"/>
        </a:solidFill>
      </dgm:spPr>
    </dgm:pt>
    <dgm:pt modelId="{56323406-5170-469D-B102-B624A440A226}" type="pres">
      <dgm:prSet presAssocID="{8D46E160-80B8-4A39-BE08-ADC044187CBF}" presName="ParentBackground3" presStyleCnt="0"/>
      <dgm:spPr/>
    </dgm:pt>
    <dgm:pt modelId="{F99EBC85-4BFC-4F43-8374-291539F69B01}" type="pres">
      <dgm:prSet presAssocID="{8D46E160-80B8-4A39-BE08-ADC044187CBF}" presName="ParentBackground" presStyleLbl="fgAcc1" presStyleIdx="1" presStyleCnt="4" custLinFactNeighborX="1193" custLinFactNeighborY="803"/>
      <dgm:spPr/>
    </dgm:pt>
    <dgm:pt modelId="{B42C2DE3-C005-460C-9AE2-518C0D6FA751}" type="pres">
      <dgm:prSet presAssocID="{8D46E160-80B8-4A39-BE08-ADC044187CBF}" presName="Parent3" presStyleLbl="revTx" presStyleIdx="0" presStyleCnt="0">
        <dgm:presLayoutVars>
          <dgm:chMax val="1"/>
          <dgm:chPref val="1"/>
          <dgm:bulletEnabled val="1"/>
        </dgm:presLayoutVars>
      </dgm:prSet>
      <dgm:spPr/>
    </dgm:pt>
    <dgm:pt modelId="{45309927-3C45-429E-ACF6-CD9434960BD3}" type="pres">
      <dgm:prSet presAssocID="{E136B79B-903B-489E-BCEA-2F0D7944D93E}" presName="Accent2" presStyleCnt="0"/>
      <dgm:spPr/>
    </dgm:pt>
    <dgm:pt modelId="{627C1107-299F-4CE0-AB35-C8BBB1965160}" type="pres">
      <dgm:prSet presAssocID="{E136B79B-903B-489E-BCEA-2F0D7944D93E}" presName="Accent" presStyleLbl="node1" presStyleIdx="2" presStyleCnt="4"/>
      <dgm:spPr>
        <a:solidFill>
          <a:schemeClr val="accent6"/>
        </a:solidFill>
      </dgm:spPr>
    </dgm:pt>
    <dgm:pt modelId="{982A2FA1-1DF7-42A1-86D8-E5D548FED45A}" type="pres">
      <dgm:prSet presAssocID="{E136B79B-903B-489E-BCEA-2F0D7944D93E}" presName="ParentBackground2" presStyleCnt="0"/>
      <dgm:spPr/>
    </dgm:pt>
    <dgm:pt modelId="{2F9EB04E-32F6-4D06-9BAF-BF4EC0004963}" type="pres">
      <dgm:prSet presAssocID="{E136B79B-903B-489E-BCEA-2F0D7944D93E}" presName="ParentBackground" presStyleLbl="fgAcc1" presStyleIdx="2" presStyleCnt="4"/>
      <dgm:spPr/>
    </dgm:pt>
    <dgm:pt modelId="{55238369-0C28-46A8-B24B-C679DD1957A9}" type="pres">
      <dgm:prSet presAssocID="{E136B79B-903B-489E-BCEA-2F0D7944D93E}" presName="Parent2" presStyleLbl="revTx" presStyleIdx="0" presStyleCnt="0">
        <dgm:presLayoutVars>
          <dgm:chMax val="1"/>
          <dgm:chPref val="1"/>
          <dgm:bulletEnabled val="1"/>
        </dgm:presLayoutVars>
      </dgm:prSet>
      <dgm:spPr/>
    </dgm:pt>
    <dgm:pt modelId="{94ED23E2-B43C-4F7E-BB61-127B707CC946}" type="pres">
      <dgm:prSet presAssocID="{36F7D3B0-8AA6-4641-891A-9D9B219630B9}" presName="Accent1" presStyleCnt="0"/>
      <dgm:spPr/>
    </dgm:pt>
    <dgm:pt modelId="{BFCC96A5-BFF7-478A-8C40-3861AF18E8BE}" type="pres">
      <dgm:prSet presAssocID="{36F7D3B0-8AA6-4641-891A-9D9B219630B9}" presName="Accent" presStyleLbl="node1" presStyleIdx="3" presStyleCnt="4"/>
      <dgm:spPr>
        <a:solidFill>
          <a:schemeClr val="accent6"/>
        </a:solidFill>
      </dgm:spPr>
    </dgm:pt>
    <dgm:pt modelId="{7DB9BB71-6D74-46D5-802A-A09667303480}" type="pres">
      <dgm:prSet presAssocID="{36F7D3B0-8AA6-4641-891A-9D9B219630B9}" presName="ParentBackground1" presStyleCnt="0"/>
      <dgm:spPr/>
    </dgm:pt>
    <dgm:pt modelId="{660E4967-27AD-4F57-84D1-5920FFFB8AF3}" type="pres">
      <dgm:prSet presAssocID="{36F7D3B0-8AA6-4641-891A-9D9B219630B9}" presName="ParentBackground" presStyleLbl="fgAcc1" presStyleIdx="3" presStyleCnt="4"/>
      <dgm:spPr/>
    </dgm:pt>
    <dgm:pt modelId="{2AAC32AF-F956-4776-873E-2735F6DF9138}" type="pres">
      <dgm:prSet presAssocID="{36F7D3B0-8AA6-4641-891A-9D9B219630B9}" presName="Parent1" presStyleLbl="revTx" presStyleIdx="0" presStyleCnt="0">
        <dgm:presLayoutVars>
          <dgm:chMax val="1"/>
          <dgm:chPref val="1"/>
          <dgm:bulletEnabled val="1"/>
        </dgm:presLayoutVars>
      </dgm:prSet>
      <dgm:spPr/>
    </dgm:pt>
  </dgm:ptLst>
  <dgm:cxnLst>
    <dgm:cxn modelId="{944CE401-35BB-4D77-BB87-076ECFD038AD}" type="presOf" srcId="{FDF7CACE-0646-4922-BE32-69F1AB1BB9A2}" destId="{B704A405-5234-44C8-A099-62C7FF40015A}" srcOrd="1" destOrd="0" presId="urn:microsoft.com/office/officeart/2011/layout/CircleProcess"/>
    <dgm:cxn modelId="{0F388E2B-9D42-4E50-AFCD-64E9D96EFB46}" srcId="{305BD898-1E2F-4432-AE64-0A1977C3D75A}" destId="{E136B79B-903B-489E-BCEA-2F0D7944D93E}" srcOrd="1" destOrd="0" parTransId="{5EFEF39D-4D20-4DCD-B38C-375D0A0D9616}" sibTransId="{90E86393-9F6C-4DDF-B32D-43F2E637AA43}"/>
    <dgm:cxn modelId="{5F52F62C-7182-4654-A064-90CFCA533418}" type="presOf" srcId="{E136B79B-903B-489E-BCEA-2F0D7944D93E}" destId="{55238369-0C28-46A8-B24B-C679DD1957A9}" srcOrd="1" destOrd="0" presId="urn:microsoft.com/office/officeart/2011/layout/CircleProcess"/>
    <dgm:cxn modelId="{61184741-BE95-4A10-9E04-851B05EDEFCE}" type="presOf" srcId="{8D46E160-80B8-4A39-BE08-ADC044187CBF}" destId="{F99EBC85-4BFC-4F43-8374-291539F69B01}" srcOrd="0" destOrd="0" presId="urn:microsoft.com/office/officeart/2011/layout/CircleProcess"/>
    <dgm:cxn modelId="{7DF81C54-8932-4B35-A52D-BCFEFB8DE5BA}" type="presOf" srcId="{305BD898-1E2F-4432-AE64-0A1977C3D75A}" destId="{7B82214A-AF27-46A0-AF83-F2434BE7AA4B}" srcOrd="0" destOrd="0" presId="urn:microsoft.com/office/officeart/2011/layout/CircleProcess"/>
    <dgm:cxn modelId="{47A3CE69-F9DE-4773-91DE-12818209683D}" type="presOf" srcId="{36F7D3B0-8AA6-4641-891A-9D9B219630B9}" destId="{660E4967-27AD-4F57-84D1-5920FFFB8AF3}" srcOrd="0" destOrd="0" presId="urn:microsoft.com/office/officeart/2011/layout/CircleProcess"/>
    <dgm:cxn modelId="{C225E08D-33FC-41F4-AFE1-4BF43ED8C729}" srcId="{305BD898-1E2F-4432-AE64-0A1977C3D75A}" destId="{36F7D3B0-8AA6-4641-891A-9D9B219630B9}" srcOrd="0" destOrd="0" parTransId="{D1A13DD9-8C65-4F63-815C-D1AF2DD2367B}" sibTransId="{1BBCA9CE-C889-4DBD-8AEC-F9FA6913C865}"/>
    <dgm:cxn modelId="{1F46A09A-9DAE-414C-A14C-43B9D1B7BC65}" type="presOf" srcId="{FDF7CACE-0646-4922-BE32-69F1AB1BB9A2}" destId="{DF5736E6-B3C5-4B0C-9714-00F597AFF4A5}" srcOrd="0" destOrd="0" presId="urn:microsoft.com/office/officeart/2011/layout/CircleProcess"/>
    <dgm:cxn modelId="{30824B9D-9FF7-400B-A4A3-4B71D7C2088E}" type="presOf" srcId="{36F7D3B0-8AA6-4641-891A-9D9B219630B9}" destId="{2AAC32AF-F956-4776-873E-2735F6DF9138}" srcOrd="1" destOrd="0" presId="urn:microsoft.com/office/officeart/2011/layout/CircleProcess"/>
    <dgm:cxn modelId="{B2390DB6-0DD9-4ED9-A384-2FD4A0C3AFAB}" srcId="{305BD898-1E2F-4432-AE64-0A1977C3D75A}" destId="{8D46E160-80B8-4A39-BE08-ADC044187CBF}" srcOrd="2" destOrd="0" parTransId="{D721E863-0F5F-436A-BB09-FC9BDDB726A5}" sibTransId="{0B2A7FFC-591B-4C6C-BE4F-7E8A140D45C2}"/>
    <dgm:cxn modelId="{32A11AC0-5507-42DD-AE69-8F584417AD47}" type="presOf" srcId="{8D46E160-80B8-4A39-BE08-ADC044187CBF}" destId="{B42C2DE3-C005-460C-9AE2-518C0D6FA751}" srcOrd="1" destOrd="0" presId="urn:microsoft.com/office/officeart/2011/layout/CircleProcess"/>
    <dgm:cxn modelId="{1AF543F6-18F1-4BE2-B1F2-CB67781084DE}" srcId="{305BD898-1E2F-4432-AE64-0A1977C3D75A}" destId="{FDF7CACE-0646-4922-BE32-69F1AB1BB9A2}" srcOrd="3" destOrd="0" parTransId="{27131C25-397F-4D4F-8C77-C10E6D41B4CE}" sibTransId="{A5A816A9-B670-462B-873B-C5B64E025181}"/>
    <dgm:cxn modelId="{DD1EDEFD-01F5-4961-AB85-DB8BB48F0126}" type="presOf" srcId="{E136B79B-903B-489E-BCEA-2F0D7944D93E}" destId="{2F9EB04E-32F6-4D06-9BAF-BF4EC0004963}" srcOrd="0" destOrd="0" presId="urn:microsoft.com/office/officeart/2011/layout/CircleProcess"/>
    <dgm:cxn modelId="{895E25B1-051A-48C1-A8B3-D8B1C5E8F473}" type="presParOf" srcId="{7B82214A-AF27-46A0-AF83-F2434BE7AA4B}" destId="{26FAE339-C1E1-4C51-8079-7511AC5E8752}" srcOrd="0" destOrd="0" presId="urn:microsoft.com/office/officeart/2011/layout/CircleProcess"/>
    <dgm:cxn modelId="{3754E5FF-36ED-4984-9913-B878FCCA2564}" type="presParOf" srcId="{26FAE339-C1E1-4C51-8079-7511AC5E8752}" destId="{B0379E11-20FD-4B9A-AE80-C54DF0FCBBA3}" srcOrd="0" destOrd="0" presId="urn:microsoft.com/office/officeart/2011/layout/CircleProcess"/>
    <dgm:cxn modelId="{537FF14C-E60F-44D2-88E0-FE81E8D47C9A}" type="presParOf" srcId="{7B82214A-AF27-46A0-AF83-F2434BE7AA4B}" destId="{22F59B41-F147-4B20-91CC-02FD7DFD03C9}" srcOrd="1" destOrd="0" presId="urn:microsoft.com/office/officeart/2011/layout/CircleProcess"/>
    <dgm:cxn modelId="{6A384E07-E1E6-4C79-9AFC-F2CFA9EE54CC}" type="presParOf" srcId="{22F59B41-F147-4B20-91CC-02FD7DFD03C9}" destId="{DF5736E6-B3C5-4B0C-9714-00F597AFF4A5}" srcOrd="0" destOrd="0" presId="urn:microsoft.com/office/officeart/2011/layout/CircleProcess"/>
    <dgm:cxn modelId="{3D122285-BB6D-4E7C-B5A1-2599597E61DE}" type="presParOf" srcId="{7B82214A-AF27-46A0-AF83-F2434BE7AA4B}" destId="{B704A405-5234-44C8-A099-62C7FF40015A}" srcOrd="2" destOrd="0" presId="urn:microsoft.com/office/officeart/2011/layout/CircleProcess"/>
    <dgm:cxn modelId="{8B8739EC-9D38-4F5D-B552-B6BC457AABD1}" type="presParOf" srcId="{7B82214A-AF27-46A0-AF83-F2434BE7AA4B}" destId="{3394972F-9803-4C1D-BA2A-1C3C4A0266AA}" srcOrd="3" destOrd="0" presId="urn:microsoft.com/office/officeart/2011/layout/CircleProcess"/>
    <dgm:cxn modelId="{7F0C68B1-A0E4-4916-85C2-B95B8808E53D}" type="presParOf" srcId="{3394972F-9803-4C1D-BA2A-1C3C4A0266AA}" destId="{8A7798FE-EDD4-4788-9A41-90F343F49EF2}" srcOrd="0" destOrd="0" presId="urn:microsoft.com/office/officeart/2011/layout/CircleProcess"/>
    <dgm:cxn modelId="{6C92D763-3DEA-4FD1-A150-CC23A3B4298C}" type="presParOf" srcId="{7B82214A-AF27-46A0-AF83-F2434BE7AA4B}" destId="{56323406-5170-469D-B102-B624A440A226}" srcOrd="4" destOrd="0" presId="urn:microsoft.com/office/officeart/2011/layout/CircleProcess"/>
    <dgm:cxn modelId="{BE7030B5-1F20-4068-87BA-DB6304E027BA}" type="presParOf" srcId="{56323406-5170-469D-B102-B624A440A226}" destId="{F99EBC85-4BFC-4F43-8374-291539F69B01}" srcOrd="0" destOrd="0" presId="urn:microsoft.com/office/officeart/2011/layout/CircleProcess"/>
    <dgm:cxn modelId="{4FC01050-E746-47F6-8C72-0DEC576C949C}" type="presParOf" srcId="{7B82214A-AF27-46A0-AF83-F2434BE7AA4B}" destId="{B42C2DE3-C005-460C-9AE2-518C0D6FA751}" srcOrd="5" destOrd="0" presId="urn:microsoft.com/office/officeart/2011/layout/CircleProcess"/>
    <dgm:cxn modelId="{FD93505D-C992-4EDA-8886-F04619E8B806}" type="presParOf" srcId="{7B82214A-AF27-46A0-AF83-F2434BE7AA4B}" destId="{45309927-3C45-429E-ACF6-CD9434960BD3}" srcOrd="6" destOrd="0" presId="urn:microsoft.com/office/officeart/2011/layout/CircleProcess"/>
    <dgm:cxn modelId="{9EAE756D-A3DD-4DB8-A36F-5CC6AE3FD5AC}" type="presParOf" srcId="{45309927-3C45-429E-ACF6-CD9434960BD3}" destId="{627C1107-299F-4CE0-AB35-C8BBB1965160}" srcOrd="0" destOrd="0" presId="urn:microsoft.com/office/officeart/2011/layout/CircleProcess"/>
    <dgm:cxn modelId="{1556CCEE-6B5E-4391-BDE2-46621D0DCC67}" type="presParOf" srcId="{7B82214A-AF27-46A0-AF83-F2434BE7AA4B}" destId="{982A2FA1-1DF7-42A1-86D8-E5D548FED45A}" srcOrd="7" destOrd="0" presId="urn:microsoft.com/office/officeart/2011/layout/CircleProcess"/>
    <dgm:cxn modelId="{953ECEC5-5015-4991-B197-88BC89C386F7}" type="presParOf" srcId="{982A2FA1-1DF7-42A1-86D8-E5D548FED45A}" destId="{2F9EB04E-32F6-4D06-9BAF-BF4EC0004963}" srcOrd="0" destOrd="0" presId="urn:microsoft.com/office/officeart/2011/layout/CircleProcess"/>
    <dgm:cxn modelId="{32149659-0F79-4A33-AE75-4E112C48A2CE}" type="presParOf" srcId="{7B82214A-AF27-46A0-AF83-F2434BE7AA4B}" destId="{55238369-0C28-46A8-B24B-C679DD1957A9}" srcOrd="8" destOrd="0" presId="urn:microsoft.com/office/officeart/2011/layout/CircleProcess"/>
    <dgm:cxn modelId="{A7992F13-33C9-4FA5-B362-D0CDF4FA6A2A}" type="presParOf" srcId="{7B82214A-AF27-46A0-AF83-F2434BE7AA4B}" destId="{94ED23E2-B43C-4F7E-BB61-127B707CC946}" srcOrd="9" destOrd="0" presId="urn:microsoft.com/office/officeart/2011/layout/CircleProcess"/>
    <dgm:cxn modelId="{32C7D8B8-2F55-4D2B-B448-CE61AD5BD21F}" type="presParOf" srcId="{94ED23E2-B43C-4F7E-BB61-127B707CC946}" destId="{BFCC96A5-BFF7-478A-8C40-3861AF18E8BE}" srcOrd="0" destOrd="0" presId="urn:microsoft.com/office/officeart/2011/layout/CircleProcess"/>
    <dgm:cxn modelId="{CF0A6613-E109-4300-B1CF-D31E5DE69EF2}" type="presParOf" srcId="{7B82214A-AF27-46A0-AF83-F2434BE7AA4B}" destId="{7DB9BB71-6D74-46D5-802A-A09667303480}" srcOrd="10" destOrd="0" presId="urn:microsoft.com/office/officeart/2011/layout/CircleProcess"/>
    <dgm:cxn modelId="{1898E031-0694-407F-B2E6-E598A6F0EEFB}" type="presParOf" srcId="{7DB9BB71-6D74-46D5-802A-A09667303480}" destId="{660E4967-27AD-4F57-84D1-5920FFFB8AF3}" srcOrd="0" destOrd="0" presId="urn:microsoft.com/office/officeart/2011/layout/CircleProcess"/>
    <dgm:cxn modelId="{9A071348-7E1C-497D-A13B-800829F698F0}" type="presParOf" srcId="{7B82214A-AF27-46A0-AF83-F2434BE7AA4B}" destId="{2AAC32AF-F956-4776-873E-2735F6DF9138}" srcOrd="11" destOrd="0" presId="urn:microsoft.com/office/officeart/2011/layout/CircleProcess"/>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08CDD3-36F3-4097-B875-41D618848DAA}"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AFD6281A-D5BD-4059-8529-F3EE2052930B}">
      <dgm:prSet phldrT="[Text]" custT="1"/>
      <dgm:spPr/>
      <dgm:t>
        <a:bodyPr/>
        <a:lstStyle/>
        <a:p>
          <a:r>
            <a:rPr lang="en-US" sz="1600" b="1" dirty="0" err="1"/>
            <a:t>Haastattelut</a:t>
          </a:r>
          <a:r>
            <a:rPr lang="en-US" sz="1600" b="1" dirty="0"/>
            <a:t>, </a:t>
          </a:r>
          <a:r>
            <a:rPr lang="en-US" sz="1600" b="1" dirty="0" err="1"/>
            <a:t>kyselyt</a:t>
          </a:r>
          <a:endParaRPr lang="en-US" sz="1600" b="1" dirty="0"/>
        </a:p>
        <a:p>
          <a:r>
            <a:rPr lang="en-US" sz="1200" dirty="0" err="1"/>
            <a:t>Usein</a:t>
          </a:r>
          <a:r>
            <a:rPr lang="en-US" sz="1200" dirty="0"/>
            <a:t> </a:t>
          </a:r>
          <a:r>
            <a:rPr lang="en-US" sz="1200" dirty="0" err="1"/>
            <a:t>suunnittelun</a:t>
          </a:r>
          <a:r>
            <a:rPr lang="en-US" sz="1200" dirty="0"/>
            <a:t> </a:t>
          </a:r>
          <a:r>
            <a:rPr lang="en-US" sz="1200" dirty="0" err="1"/>
            <a:t>alkuvaiheen</a:t>
          </a:r>
          <a:r>
            <a:rPr lang="en-US" sz="1200" dirty="0"/>
            <a:t> </a:t>
          </a:r>
          <a:r>
            <a:rPr lang="en-US" sz="1200" dirty="0" err="1"/>
            <a:t>kartoitukseen</a:t>
          </a:r>
          <a:r>
            <a:rPr lang="en-US" sz="1200" dirty="0"/>
            <a:t>, </a:t>
          </a:r>
          <a:r>
            <a:rPr lang="en-US" sz="1200" dirty="0" err="1"/>
            <a:t>asiakasymmärryksen</a:t>
          </a:r>
          <a:r>
            <a:rPr lang="en-US" sz="1200" dirty="0"/>
            <a:t> </a:t>
          </a:r>
          <a:r>
            <a:rPr lang="en-US" sz="1200" dirty="0" err="1"/>
            <a:t>luomiseen</a:t>
          </a:r>
          <a:r>
            <a:rPr lang="en-US" sz="1200" dirty="0"/>
            <a:t>. </a:t>
          </a:r>
          <a:r>
            <a:rPr lang="en-US" sz="1200" dirty="0" err="1"/>
            <a:t>Mahdollisuuksien</a:t>
          </a:r>
          <a:r>
            <a:rPr lang="en-US" sz="1200" dirty="0"/>
            <a:t> </a:t>
          </a:r>
          <a:r>
            <a:rPr lang="en-US" sz="1200" dirty="0" err="1"/>
            <a:t>tunnistaminen</a:t>
          </a:r>
          <a:r>
            <a:rPr lang="en-US" sz="1200" dirty="0"/>
            <a:t>.</a:t>
          </a:r>
        </a:p>
      </dgm:t>
    </dgm:pt>
    <dgm:pt modelId="{595C1A91-B0C5-4091-9659-83DC1350AD38}" type="parTrans" cxnId="{1E7CD5C3-F257-4BB0-A3E6-958B9741CC4A}">
      <dgm:prSet/>
      <dgm:spPr/>
      <dgm:t>
        <a:bodyPr/>
        <a:lstStyle/>
        <a:p>
          <a:endParaRPr lang="en-US" sz="1600"/>
        </a:p>
      </dgm:t>
    </dgm:pt>
    <dgm:pt modelId="{048C577B-D91D-4A84-A40C-998E23624405}" type="sibTrans" cxnId="{1E7CD5C3-F257-4BB0-A3E6-958B9741CC4A}">
      <dgm:prSet/>
      <dgm:spPr/>
      <dgm:t>
        <a:bodyPr/>
        <a:lstStyle/>
        <a:p>
          <a:endParaRPr lang="en-US" sz="1600"/>
        </a:p>
      </dgm:t>
    </dgm:pt>
    <dgm:pt modelId="{5D4B6E1F-2448-4805-A56C-BF72A527E4BF}">
      <dgm:prSet phldrT="[Text]" custT="1"/>
      <dgm:spPr/>
      <dgm:t>
        <a:bodyPr/>
        <a:lstStyle/>
        <a:p>
          <a:r>
            <a:rPr lang="en-US" sz="1600" b="1" dirty="0" err="1"/>
            <a:t>Havainnointi</a:t>
          </a:r>
          <a:r>
            <a:rPr lang="en-US" sz="1600" b="1" dirty="0"/>
            <a:t>, </a:t>
          </a:r>
          <a:r>
            <a:rPr lang="en-US" sz="1600" b="1" dirty="0" err="1"/>
            <a:t>varjostus</a:t>
          </a:r>
          <a:endParaRPr lang="en-US" sz="1600" b="1" dirty="0"/>
        </a:p>
        <a:p>
          <a:r>
            <a:rPr lang="en-US" sz="1200" dirty="0" err="1"/>
            <a:t>Antaa</a:t>
          </a:r>
          <a:r>
            <a:rPr lang="en-US" sz="1200" dirty="0"/>
            <a:t> </a:t>
          </a:r>
          <a:r>
            <a:rPr lang="en-US" sz="1200" dirty="0" err="1"/>
            <a:t>suunnittelijalle</a:t>
          </a:r>
          <a:r>
            <a:rPr lang="en-US" sz="1200" dirty="0"/>
            <a:t> </a:t>
          </a:r>
          <a:r>
            <a:rPr lang="en-US" sz="1200" dirty="0" err="1"/>
            <a:t>käsityksen</a:t>
          </a:r>
          <a:r>
            <a:rPr lang="en-US" sz="1200" dirty="0"/>
            <a:t> </a:t>
          </a:r>
          <a:r>
            <a:rPr lang="en-US" sz="1200" dirty="0" err="1"/>
            <a:t>tuotteen</a:t>
          </a:r>
          <a:r>
            <a:rPr lang="en-US" sz="1200" dirty="0"/>
            <a:t> </a:t>
          </a:r>
          <a:r>
            <a:rPr lang="en-US" sz="1200" dirty="0" err="1"/>
            <a:t>käytöstä</a:t>
          </a:r>
          <a:r>
            <a:rPr lang="en-US" sz="1200" dirty="0"/>
            <a:t>  ja </a:t>
          </a:r>
          <a:r>
            <a:rPr lang="en-US" sz="1200" dirty="0" err="1"/>
            <a:t>käyttäjän</a:t>
          </a:r>
          <a:r>
            <a:rPr lang="en-US" sz="1200" dirty="0"/>
            <a:t> </a:t>
          </a:r>
          <a:r>
            <a:rPr lang="en-US" sz="1200" dirty="0" err="1"/>
            <a:t>toiminnasta</a:t>
          </a:r>
          <a:r>
            <a:rPr lang="en-US" sz="1200" dirty="0"/>
            <a:t> </a:t>
          </a:r>
          <a:r>
            <a:rPr lang="en-US" sz="1200" dirty="0" err="1"/>
            <a:t>luonnollisessa</a:t>
          </a:r>
          <a:r>
            <a:rPr lang="en-US" sz="1200" dirty="0"/>
            <a:t> </a:t>
          </a:r>
          <a:r>
            <a:rPr lang="en-US" sz="1200" dirty="0" err="1"/>
            <a:t>ympäristössä</a:t>
          </a:r>
          <a:r>
            <a:rPr lang="en-US" sz="1200" dirty="0"/>
            <a:t>.</a:t>
          </a:r>
        </a:p>
      </dgm:t>
    </dgm:pt>
    <dgm:pt modelId="{3A0B9859-8578-449E-9370-779BAA26FFE0}" type="parTrans" cxnId="{B8069749-88B2-4DF0-85AB-FB9614F4394E}">
      <dgm:prSet/>
      <dgm:spPr/>
      <dgm:t>
        <a:bodyPr/>
        <a:lstStyle/>
        <a:p>
          <a:endParaRPr lang="en-US" sz="1600"/>
        </a:p>
      </dgm:t>
    </dgm:pt>
    <dgm:pt modelId="{710ACE40-1C13-45C3-8CB2-5B98242DA75D}" type="sibTrans" cxnId="{B8069749-88B2-4DF0-85AB-FB9614F4394E}">
      <dgm:prSet/>
      <dgm:spPr/>
      <dgm:t>
        <a:bodyPr/>
        <a:lstStyle/>
        <a:p>
          <a:endParaRPr lang="en-US" sz="1600"/>
        </a:p>
      </dgm:t>
    </dgm:pt>
    <dgm:pt modelId="{DE6FC810-E2D2-4D80-A4E2-6D5C917D875B}">
      <dgm:prSet phldrT="[Text]" custT="1"/>
      <dgm:spPr/>
      <dgm:t>
        <a:bodyPr/>
        <a:lstStyle/>
        <a:p>
          <a:r>
            <a:rPr lang="en-US" sz="1400" b="1" dirty="0" err="1"/>
            <a:t>Käytettävyys-testaus</a:t>
          </a:r>
          <a:r>
            <a:rPr lang="en-US" sz="1400" b="1" dirty="0"/>
            <a:t>, </a:t>
          </a:r>
          <a:r>
            <a:rPr lang="en-US" sz="1400" b="1" dirty="0" err="1"/>
            <a:t>kehitykseen</a:t>
          </a:r>
          <a:r>
            <a:rPr lang="en-US" sz="1400" b="1" dirty="0"/>
            <a:t> </a:t>
          </a:r>
          <a:r>
            <a:rPr lang="en-US" sz="1400" b="1" dirty="0" err="1"/>
            <a:t>osallistaminen</a:t>
          </a:r>
          <a:endParaRPr lang="en-US" sz="1400" b="1" dirty="0"/>
        </a:p>
        <a:p>
          <a:r>
            <a:rPr lang="en-US" sz="1200" b="0" dirty="0" err="1"/>
            <a:t>Konsepti</a:t>
          </a:r>
          <a:r>
            <a:rPr lang="en-US" sz="1200" b="0" dirty="0"/>
            <a:t>/proto-</a:t>
          </a:r>
          <a:r>
            <a:rPr lang="en-US" sz="1200" b="0" dirty="0" err="1"/>
            <a:t>tyyppitestaus</a:t>
          </a:r>
          <a:r>
            <a:rPr lang="en-US" sz="1200" b="0" dirty="0"/>
            <a:t>, </a:t>
          </a:r>
          <a:r>
            <a:rPr lang="en-US" sz="1200" b="0" dirty="0" err="1"/>
            <a:t>pilotointi</a:t>
          </a:r>
          <a:r>
            <a:rPr lang="en-US" sz="1200" b="0" dirty="0"/>
            <a:t>.</a:t>
          </a:r>
        </a:p>
        <a:p>
          <a:endParaRPr lang="en-US" sz="1400" b="1" dirty="0"/>
        </a:p>
      </dgm:t>
    </dgm:pt>
    <dgm:pt modelId="{6EC25BBB-F25F-4EDA-ADC4-98A3979D12C8}" type="parTrans" cxnId="{4080E801-CF2D-4DB6-BAF7-2E60EFA6EE1B}">
      <dgm:prSet/>
      <dgm:spPr/>
      <dgm:t>
        <a:bodyPr/>
        <a:lstStyle/>
        <a:p>
          <a:endParaRPr lang="en-US" sz="1600"/>
        </a:p>
      </dgm:t>
    </dgm:pt>
    <dgm:pt modelId="{1F4C79C3-EA94-4DBB-BC77-0C763866FB24}" type="sibTrans" cxnId="{4080E801-CF2D-4DB6-BAF7-2E60EFA6EE1B}">
      <dgm:prSet/>
      <dgm:spPr/>
      <dgm:t>
        <a:bodyPr/>
        <a:lstStyle/>
        <a:p>
          <a:endParaRPr lang="en-US" sz="1600"/>
        </a:p>
      </dgm:t>
    </dgm:pt>
    <dgm:pt modelId="{D669896F-384C-4CFD-B2C5-54C951B1BDA6}" type="pres">
      <dgm:prSet presAssocID="{B508CDD3-36F3-4097-B875-41D618848DAA}" presName="Name0" presStyleCnt="0">
        <dgm:presLayoutVars>
          <dgm:dir/>
          <dgm:animLvl val="lvl"/>
          <dgm:resizeHandles val="exact"/>
        </dgm:presLayoutVars>
      </dgm:prSet>
      <dgm:spPr/>
    </dgm:pt>
    <dgm:pt modelId="{206244E6-A9A2-4088-BAF4-A18257175938}" type="pres">
      <dgm:prSet presAssocID="{AFD6281A-D5BD-4059-8529-F3EE2052930B}" presName="parTxOnly" presStyleLbl="node1" presStyleIdx="0" presStyleCnt="3" custScaleX="130161" custScaleY="153350">
        <dgm:presLayoutVars>
          <dgm:chMax val="0"/>
          <dgm:chPref val="0"/>
          <dgm:bulletEnabled val="1"/>
        </dgm:presLayoutVars>
      </dgm:prSet>
      <dgm:spPr/>
    </dgm:pt>
    <dgm:pt modelId="{7A2B4D88-EEB6-4596-AEA5-16CF02A674E6}" type="pres">
      <dgm:prSet presAssocID="{048C577B-D91D-4A84-A40C-998E23624405}" presName="parTxOnlySpace" presStyleCnt="0"/>
      <dgm:spPr/>
    </dgm:pt>
    <dgm:pt modelId="{E4EB2157-57B8-48B6-AD10-B32C1C183FA5}" type="pres">
      <dgm:prSet presAssocID="{5D4B6E1F-2448-4805-A56C-BF72A527E4BF}" presName="parTxOnly" presStyleLbl="node1" presStyleIdx="1" presStyleCnt="3" custScaleX="119340" custScaleY="152044">
        <dgm:presLayoutVars>
          <dgm:chMax val="0"/>
          <dgm:chPref val="0"/>
          <dgm:bulletEnabled val="1"/>
        </dgm:presLayoutVars>
      </dgm:prSet>
      <dgm:spPr/>
    </dgm:pt>
    <dgm:pt modelId="{37ABEADE-FD3E-4C5E-AC64-DED0411CC496}" type="pres">
      <dgm:prSet presAssocID="{710ACE40-1C13-45C3-8CB2-5B98242DA75D}" presName="parTxOnlySpace" presStyleCnt="0"/>
      <dgm:spPr/>
    </dgm:pt>
    <dgm:pt modelId="{5C4D2432-DD94-4F72-A4F9-8B28D3983D33}" type="pres">
      <dgm:prSet presAssocID="{DE6FC810-E2D2-4D80-A4E2-6D5C917D875B}" presName="parTxOnly" presStyleLbl="node1" presStyleIdx="2" presStyleCnt="3" custScaleX="108989" custScaleY="159879">
        <dgm:presLayoutVars>
          <dgm:chMax val="0"/>
          <dgm:chPref val="0"/>
          <dgm:bulletEnabled val="1"/>
        </dgm:presLayoutVars>
      </dgm:prSet>
      <dgm:spPr/>
    </dgm:pt>
  </dgm:ptLst>
  <dgm:cxnLst>
    <dgm:cxn modelId="{4080E801-CF2D-4DB6-BAF7-2E60EFA6EE1B}" srcId="{B508CDD3-36F3-4097-B875-41D618848DAA}" destId="{DE6FC810-E2D2-4D80-A4E2-6D5C917D875B}" srcOrd="2" destOrd="0" parTransId="{6EC25BBB-F25F-4EDA-ADC4-98A3979D12C8}" sibTransId="{1F4C79C3-EA94-4DBB-BC77-0C763866FB24}"/>
    <dgm:cxn modelId="{68795B26-569F-4B16-9114-F3811062F8AE}" type="presOf" srcId="{DE6FC810-E2D2-4D80-A4E2-6D5C917D875B}" destId="{5C4D2432-DD94-4F72-A4F9-8B28D3983D33}" srcOrd="0" destOrd="0" presId="urn:microsoft.com/office/officeart/2005/8/layout/chevron1"/>
    <dgm:cxn modelId="{B8069749-88B2-4DF0-85AB-FB9614F4394E}" srcId="{B508CDD3-36F3-4097-B875-41D618848DAA}" destId="{5D4B6E1F-2448-4805-A56C-BF72A527E4BF}" srcOrd="1" destOrd="0" parTransId="{3A0B9859-8578-449E-9370-779BAA26FFE0}" sibTransId="{710ACE40-1C13-45C3-8CB2-5B98242DA75D}"/>
    <dgm:cxn modelId="{80489D7F-3FC9-4AF8-9432-ADDA38664E70}" type="presOf" srcId="{AFD6281A-D5BD-4059-8529-F3EE2052930B}" destId="{206244E6-A9A2-4088-BAF4-A18257175938}" srcOrd="0" destOrd="0" presId="urn:microsoft.com/office/officeart/2005/8/layout/chevron1"/>
    <dgm:cxn modelId="{FEBC6FC0-40DA-4ABF-9A4F-AB108095EF2B}" type="presOf" srcId="{5D4B6E1F-2448-4805-A56C-BF72A527E4BF}" destId="{E4EB2157-57B8-48B6-AD10-B32C1C183FA5}" srcOrd="0" destOrd="0" presId="urn:microsoft.com/office/officeart/2005/8/layout/chevron1"/>
    <dgm:cxn modelId="{1E7CD5C3-F257-4BB0-A3E6-958B9741CC4A}" srcId="{B508CDD3-36F3-4097-B875-41D618848DAA}" destId="{AFD6281A-D5BD-4059-8529-F3EE2052930B}" srcOrd="0" destOrd="0" parTransId="{595C1A91-B0C5-4091-9659-83DC1350AD38}" sibTransId="{048C577B-D91D-4A84-A40C-998E23624405}"/>
    <dgm:cxn modelId="{CF67F2D4-3150-429A-9A98-C21322817F8F}" type="presOf" srcId="{B508CDD3-36F3-4097-B875-41D618848DAA}" destId="{D669896F-384C-4CFD-B2C5-54C951B1BDA6}" srcOrd="0" destOrd="0" presId="urn:microsoft.com/office/officeart/2005/8/layout/chevron1"/>
    <dgm:cxn modelId="{8548B77D-0FEF-414F-8E23-3A4A216755B9}" type="presParOf" srcId="{D669896F-384C-4CFD-B2C5-54C951B1BDA6}" destId="{206244E6-A9A2-4088-BAF4-A18257175938}" srcOrd="0" destOrd="0" presId="urn:microsoft.com/office/officeart/2005/8/layout/chevron1"/>
    <dgm:cxn modelId="{502E52AE-A47C-4326-AC1D-F862A8895AB3}" type="presParOf" srcId="{D669896F-384C-4CFD-B2C5-54C951B1BDA6}" destId="{7A2B4D88-EEB6-4596-AEA5-16CF02A674E6}" srcOrd="1" destOrd="0" presId="urn:microsoft.com/office/officeart/2005/8/layout/chevron1"/>
    <dgm:cxn modelId="{5C5D14D8-3547-4BB4-81F2-A05A2CD02DDB}" type="presParOf" srcId="{D669896F-384C-4CFD-B2C5-54C951B1BDA6}" destId="{E4EB2157-57B8-48B6-AD10-B32C1C183FA5}" srcOrd="2" destOrd="0" presId="urn:microsoft.com/office/officeart/2005/8/layout/chevron1"/>
    <dgm:cxn modelId="{26EB9D0C-1D4B-426D-BB28-CE7587A544D3}" type="presParOf" srcId="{D669896F-384C-4CFD-B2C5-54C951B1BDA6}" destId="{37ABEADE-FD3E-4C5E-AC64-DED0411CC496}" srcOrd="3" destOrd="0" presId="urn:microsoft.com/office/officeart/2005/8/layout/chevron1"/>
    <dgm:cxn modelId="{C3DFB642-F2B0-4FD7-8452-BE9E53A73CF9}" type="presParOf" srcId="{D669896F-384C-4CFD-B2C5-54C951B1BDA6}" destId="{5C4D2432-DD94-4F72-A4F9-8B28D3983D3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BAE01D-87A4-CB4D-93DF-FA7B6C822280}" type="doc">
      <dgm:prSet loTypeId="urn:microsoft.com/office/officeart/2005/8/layout/pyramid1" loCatId="" qsTypeId="urn:microsoft.com/office/officeart/2005/8/quickstyle/simple1" qsCatId="simple" csTypeId="urn:microsoft.com/office/officeart/2005/8/colors/accent0_1" csCatId="mainScheme" phldr="1"/>
      <dgm:spPr/>
    </dgm:pt>
    <dgm:pt modelId="{BF469850-3F83-B84C-9B38-0F0DB6992A71}">
      <dgm:prSet phldrT="[Text]" custT="1"/>
      <dgm:spPr/>
      <dgm:t>
        <a:bodyPr/>
        <a:lstStyle/>
        <a:p>
          <a:r>
            <a:rPr lang="en-GB" sz="1800" b="1" i="0" dirty="0" err="1">
              <a:latin typeface="Trebuchet MS" panose="020B0703020202090204" pitchFamily="34" charset="0"/>
            </a:rPr>
            <a:t>Sanoo</a:t>
          </a:r>
          <a:endParaRPr lang="en-GB" sz="1800" b="1" i="0" dirty="0">
            <a:latin typeface="Trebuchet MS" panose="020B0703020202090204" pitchFamily="34" charset="0"/>
          </a:endParaRPr>
        </a:p>
        <a:p>
          <a:r>
            <a:rPr lang="en-GB" sz="1800" b="1" i="0" dirty="0" err="1">
              <a:latin typeface="Trebuchet MS" panose="020B0703020202090204" pitchFamily="34" charset="0"/>
            </a:rPr>
            <a:t>Ajattelee</a:t>
          </a:r>
          <a:endParaRPr lang="en-GB" sz="1800" b="1" i="0" dirty="0">
            <a:latin typeface="Trebuchet MS" panose="020B0703020202090204" pitchFamily="34" charset="0"/>
          </a:endParaRPr>
        </a:p>
      </dgm:t>
    </dgm:pt>
    <dgm:pt modelId="{EEB69543-9687-9F48-8060-CEF6D56C8780}" type="parTrans" cxnId="{C9C60A2E-E757-4543-9811-8E3F06C4D8B6}">
      <dgm:prSet/>
      <dgm:spPr/>
      <dgm:t>
        <a:bodyPr/>
        <a:lstStyle/>
        <a:p>
          <a:endParaRPr lang="en-GB"/>
        </a:p>
      </dgm:t>
    </dgm:pt>
    <dgm:pt modelId="{50C25FC5-0879-CB48-B0A4-9B9E22D98A97}" type="sibTrans" cxnId="{C9C60A2E-E757-4543-9811-8E3F06C4D8B6}">
      <dgm:prSet/>
      <dgm:spPr/>
      <dgm:t>
        <a:bodyPr/>
        <a:lstStyle/>
        <a:p>
          <a:endParaRPr lang="en-GB"/>
        </a:p>
      </dgm:t>
    </dgm:pt>
    <dgm:pt modelId="{7547301A-F60A-384B-84C6-CD1407390E8C}">
      <dgm:prSet phldrT="[Text]"/>
      <dgm:spPr/>
      <dgm:t>
        <a:bodyPr/>
        <a:lstStyle/>
        <a:p>
          <a:r>
            <a:rPr lang="en-GB" b="1" i="0" dirty="0" err="1">
              <a:latin typeface="Trebuchet MS" panose="020B0703020202090204" pitchFamily="34" charset="0"/>
            </a:rPr>
            <a:t>Tekee</a:t>
          </a:r>
          <a:endParaRPr lang="en-GB" b="1" i="0" dirty="0">
            <a:latin typeface="Trebuchet MS" panose="020B0703020202090204" pitchFamily="34" charset="0"/>
          </a:endParaRPr>
        </a:p>
        <a:p>
          <a:r>
            <a:rPr lang="en-GB" b="1" i="0" dirty="0" err="1">
              <a:latin typeface="Trebuchet MS" panose="020B0703020202090204" pitchFamily="34" charset="0"/>
            </a:rPr>
            <a:t>Käyttää</a:t>
          </a:r>
          <a:endParaRPr lang="en-GB" b="1" i="0" dirty="0">
            <a:latin typeface="Trebuchet MS" panose="020B0703020202090204" pitchFamily="34" charset="0"/>
          </a:endParaRPr>
        </a:p>
      </dgm:t>
    </dgm:pt>
    <dgm:pt modelId="{77FE2B2E-CD61-A843-8F43-1F11AD5556EA}" type="parTrans" cxnId="{9339C5EC-2960-B246-8A14-ED01D6127F7A}">
      <dgm:prSet/>
      <dgm:spPr/>
      <dgm:t>
        <a:bodyPr/>
        <a:lstStyle/>
        <a:p>
          <a:endParaRPr lang="en-GB"/>
        </a:p>
      </dgm:t>
    </dgm:pt>
    <dgm:pt modelId="{5236A34C-0008-BD40-9650-353C73F6B10D}" type="sibTrans" cxnId="{9339C5EC-2960-B246-8A14-ED01D6127F7A}">
      <dgm:prSet/>
      <dgm:spPr/>
      <dgm:t>
        <a:bodyPr/>
        <a:lstStyle/>
        <a:p>
          <a:endParaRPr lang="en-GB"/>
        </a:p>
      </dgm:t>
    </dgm:pt>
    <dgm:pt modelId="{4E15D3FB-7545-2F4F-A2BA-AD922954BFC8}">
      <dgm:prSet phldrT="[Text]"/>
      <dgm:spPr/>
      <dgm:t>
        <a:bodyPr/>
        <a:lstStyle/>
        <a:p>
          <a:r>
            <a:rPr lang="en-GB" b="1" i="0" dirty="0" err="1">
              <a:latin typeface="Trebuchet MS" panose="020B0703020202090204" pitchFamily="34" charset="0"/>
            </a:rPr>
            <a:t>Tietää</a:t>
          </a:r>
          <a:endParaRPr lang="en-GB" b="1" i="0" dirty="0">
            <a:latin typeface="Trebuchet MS" panose="020B0703020202090204" pitchFamily="34" charset="0"/>
          </a:endParaRPr>
        </a:p>
        <a:p>
          <a:r>
            <a:rPr lang="en-GB" b="1" i="0" dirty="0" err="1">
              <a:latin typeface="Trebuchet MS" panose="020B0703020202090204" pitchFamily="34" charset="0"/>
            </a:rPr>
            <a:t>Tuntee</a:t>
          </a:r>
          <a:endParaRPr lang="en-GB" b="1" i="0" dirty="0">
            <a:latin typeface="Trebuchet MS" panose="020B0703020202090204" pitchFamily="34" charset="0"/>
          </a:endParaRPr>
        </a:p>
        <a:p>
          <a:r>
            <a:rPr lang="en-GB" b="1" i="0" dirty="0" err="1">
              <a:latin typeface="Trebuchet MS" panose="020B0703020202090204" pitchFamily="34" charset="0"/>
            </a:rPr>
            <a:t>Unelmoi</a:t>
          </a:r>
          <a:endParaRPr lang="en-GB" b="1" i="0" dirty="0">
            <a:latin typeface="Trebuchet MS" panose="020B0703020202090204" pitchFamily="34" charset="0"/>
          </a:endParaRPr>
        </a:p>
      </dgm:t>
    </dgm:pt>
    <dgm:pt modelId="{BA412438-15DB-9144-B82D-F1FF93D74948}" type="parTrans" cxnId="{5945C090-DC8F-9D49-B220-26D4C8DD3FEB}">
      <dgm:prSet/>
      <dgm:spPr/>
      <dgm:t>
        <a:bodyPr/>
        <a:lstStyle/>
        <a:p>
          <a:endParaRPr lang="en-GB"/>
        </a:p>
      </dgm:t>
    </dgm:pt>
    <dgm:pt modelId="{102EFAC3-1216-C144-9618-7FD2D16ADCA4}" type="sibTrans" cxnId="{5945C090-DC8F-9D49-B220-26D4C8DD3FEB}">
      <dgm:prSet/>
      <dgm:spPr/>
      <dgm:t>
        <a:bodyPr/>
        <a:lstStyle/>
        <a:p>
          <a:endParaRPr lang="en-GB"/>
        </a:p>
      </dgm:t>
    </dgm:pt>
    <dgm:pt modelId="{227F8B41-11E9-4348-82C0-52E892121622}" type="pres">
      <dgm:prSet presAssocID="{58BAE01D-87A4-CB4D-93DF-FA7B6C822280}" presName="Name0" presStyleCnt="0">
        <dgm:presLayoutVars>
          <dgm:dir/>
          <dgm:animLvl val="lvl"/>
          <dgm:resizeHandles val="exact"/>
        </dgm:presLayoutVars>
      </dgm:prSet>
      <dgm:spPr/>
    </dgm:pt>
    <dgm:pt modelId="{67D883A5-E162-EC4F-8262-8B9B9DEEBF8F}" type="pres">
      <dgm:prSet presAssocID="{BF469850-3F83-B84C-9B38-0F0DB6992A71}" presName="Name8" presStyleCnt="0"/>
      <dgm:spPr/>
    </dgm:pt>
    <dgm:pt modelId="{F32D0514-424F-C14B-8148-F730374C83CB}" type="pres">
      <dgm:prSet presAssocID="{BF469850-3F83-B84C-9B38-0F0DB6992A71}" presName="level" presStyleLbl="node1" presStyleIdx="0" presStyleCnt="3">
        <dgm:presLayoutVars>
          <dgm:chMax val="1"/>
          <dgm:bulletEnabled val="1"/>
        </dgm:presLayoutVars>
      </dgm:prSet>
      <dgm:spPr/>
    </dgm:pt>
    <dgm:pt modelId="{4807FF42-DCFE-D54F-A38B-31E55AE85093}" type="pres">
      <dgm:prSet presAssocID="{BF469850-3F83-B84C-9B38-0F0DB6992A71}" presName="levelTx" presStyleLbl="revTx" presStyleIdx="0" presStyleCnt="0">
        <dgm:presLayoutVars>
          <dgm:chMax val="1"/>
          <dgm:bulletEnabled val="1"/>
        </dgm:presLayoutVars>
      </dgm:prSet>
      <dgm:spPr/>
    </dgm:pt>
    <dgm:pt modelId="{3FA80C69-9236-C443-BA2D-EA7D66385F12}" type="pres">
      <dgm:prSet presAssocID="{7547301A-F60A-384B-84C6-CD1407390E8C}" presName="Name8" presStyleCnt="0"/>
      <dgm:spPr/>
    </dgm:pt>
    <dgm:pt modelId="{4CE4DF9B-5571-5745-8C3D-31373B54B89E}" type="pres">
      <dgm:prSet presAssocID="{7547301A-F60A-384B-84C6-CD1407390E8C}" presName="level" presStyleLbl="node1" presStyleIdx="1" presStyleCnt="3">
        <dgm:presLayoutVars>
          <dgm:chMax val="1"/>
          <dgm:bulletEnabled val="1"/>
        </dgm:presLayoutVars>
      </dgm:prSet>
      <dgm:spPr/>
    </dgm:pt>
    <dgm:pt modelId="{08A6D7C0-63DF-8D47-A3F7-5B613B6CEAB0}" type="pres">
      <dgm:prSet presAssocID="{7547301A-F60A-384B-84C6-CD1407390E8C}" presName="levelTx" presStyleLbl="revTx" presStyleIdx="0" presStyleCnt="0">
        <dgm:presLayoutVars>
          <dgm:chMax val="1"/>
          <dgm:bulletEnabled val="1"/>
        </dgm:presLayoutVars>
      </dgm:prSet>
      <dgm:spPr/>
    </dgm:pt>
    <dgm:pt modelId="{23CB801C-9788-4144-8DE9-A5F1B0231860}" type="pres">
      <dgm:prSet presAssocID="{4E15D3FB-7545-2F4F-A2BA-AD922954BFC8}" presName="Name8" presStyleCnt="0"/>
      <dgm:spPr/>
    </dgm:pt>
    <dgm:pt modelId="{FFBF0428-881D-784B-B14C-60DB0BC993D4}" type="pres">
      <dgm:prSet presAssocID="{4E15D3FB-7545-2F4F-A2BA-AD922954BFC8}" presName="level" presStyleLbl="node1" presStyleIdx="2" presStyleCnt="3">
        <dgm:presLayoutVars>
          <dgm:chMax val="1"/>
          <dgm:bulletEnabled val="1"/>
        </dgm:presLayoutVars>
      </dgm:prSet>
      <dgm:spPr/>
    </dgm:pt>
    <dgm:pt modelId="{300F1D16-6569-A444-A1E4-CFC3009011F0}" type="pres">
      <dgm:prSet presAssocID="{4E15D3FB-7545-2F4F-A2BA-AD922954BFC8}" presName="levelTx" presStyleLbl="revTx" presStyleIdx="0" presStyleCnt="0">
        <dgm:presLayoutVars>
          <dgm:chMax val="1"/>
          <dgm:bulletEnabled val="1"/>
        </dgm:presLayoutVars>
      </dgm:prSet>
      <dgm:spPr/>
    </dgm:pt>
  </dgm:ptLst>
  <dgm:cxnLst>
    <dgm:cxn modelId="{53AD4103-7C4D-8E42-B36E-EBB99FCA336B}" type="presOf" srcId="{4E15D3FB-7545-2F4F-A2BA-AD922954BFC8}" destId="{300F1D16-6569-A444-A1E4-CFC3009011F0}" srcOrd="1" destOrd="0" presId="urn:microsoft.com/office/officeart/2005/8/layout/pyramid1"/>
    <dgm:cxn modelId="{C9C60A2E-E757-4543-9811-8E3F06C4D8B6}" srcId="{58BAE01D-87A4-CB4D-93DF-FA7B6C822280}" destId="{BF469850-3F83-B84C-9B38-0F0DB6992A71}" srcOrd="0" destOrd="0" parTransId="{EEB69543-9687-9F48-8060-CEF6D56C8780}" sibTransId="{50C25FC5-0879-CB48-B0A4-9B9E22D98A97}"/>
    <dgm:cxn modelId="{FB68723B-EFC0-694F-B5E1-1EA197922FCD}" type="presOf" srcId="{58BAE01D-87A4-CB4D-93DF-FA7B6C822280}" destId="{227F8B41-11E9-4348-82C0-52E892121622}" srcOrd="0" destOrd="0" presId="urn:microsoft.com/office/officeart/2005/8/layout/pyramid1"/>
    <dgm:cxn modelId="{5CCEBB65-97E9-1C4D-A967-3CDE5E832AB5}" type="presOf" srcId="{BF469850-3F83-B84C-9B38-0F0DB6992A71}" destId="{F32D0514-424F-C14B-8148-F730374C83CB}" srcOrd="0" destOrd="0" presId="urn:microsoft.com/office/officeart/2005/8/layout/pyramid1"/>
    <dgm:cxn modelId="{6EFC786D-822A-004A-86A2-E7067B2C8978}" type="presOf" srcId="{BF469850-3F83-B84C-9B38-0F0DB6992A71}" destId="{4807FF42-DCFE-D54F-A38B-31E55AE85093}" srcOrd="1" destOrd="0" presId="urn:microsoft.com/office/officeart/2005/8/layout/pyramid1"/>
    <dgm:cxn modelId="{5945C090-DC8F-9D49-B220-26D4C8DD3FEB}" srcId="{58BAE01D-87A4-CB4D-93DF-FA7B6C822280}" destId="{4E15D3FB-7545-2F4F-A2BA-AD922954BFC8}" srcOrd="2" destOrd="0" parTransId="{BA412438-15DB-9144-B82D-F1FF93D74948}" sibTransId="{102EFAC3-1216-C144-9618-7FD2D16ADCA4}"/>
    <dgm:cxn modelId="{A380D2BB-98CA-2A43-86E9-1DB917207DF2}" type="presOf" srcId="{4E15D3FB-7545-2F4F-A2BA-AD922954BFC8}" destId="{FFBF0428-881D-784B-B14C-60DB0BC993D4}" srcOrd="0" destOrd="0" presId="urn:microsoft.com/office/officeart/2005/8/layout/pyramid1"/>
    <dgm:cxn modelId="{9459FFC0-C9F4-EB4D-B572-B635D0424A12}" type="presOf" srcId="{7547301A-F60A-384B-84C6-CD1407390E8C}" destId="{4CE4DF9B-5571-5745-8C3D-31373B54B89E}" srcOrd="0" destOrd="0" presId="urn:microsoft.com/office/officeart/2005/8/layout/pyramid1"/>
    <dgm:cxn modelId="{6317C3CA-FFE0-944D-BB93-429AFC5818DB}" type="presOf" srcId="{7547301A-F60A-384B-84C6-CD1407390E8C}" destId="{08A6D7C0-63DF-8D47-A3F7-5B613B6CEAB0}" srcOrd="1" destOrd="0" presId="urn:microsoft.com/office/officeart/2005/8/layout/pyramid1"/>
    <dgm:cxn modelId="{9339C5EC-2960-B246-8A14-ED01D6127F7A}" srcId="{58BAE01D-87A4-CB4D-93DF-FA7B6C822280}" destId="{7547301A-F60A-384B-84C6-CD1407390E8C}" srcOrd="1" destOrd="0" parTransId="{77FE2B2E-CD61-A843-8F43-1F11AD5556EA}" sibTransId="{5236A34C-0008-BD40-9650-353C73F6B10D}"/>
    <dgm:cxn modelId="{9B3B103E-DD90-7E4F-BA41-B501B46B5BB9}" type="presParOf" srcId="{227F8B41-11E9-4348-82C0-52E892121622}" destId="{67D883A5-E162-EC4F-8262-8B9B9DEEBF8F}" srcOrd="0" destOrd="0" presId="urn:microsoft.com/office/officeart/2005/8/layout/pyramid1"/>
    <dgm:cxn modelId="{E70DD232-186C-6841-AEC9-81313FFEAAB2}" type="presParOf" srcId="{67D883A5-E162-EC4F-8262-8B9B9DEEBF8F}" destId="{F32D0514-424F-C14B-8148-F730374C83CB}" srcOrd="0" destOrd="0" presId="urn:microsoft.com/office/officeart/2005/8/layout/pyramid1"/>
    <dgm:cxn modelId="{837A673B-9021-7D4D-9BC7-80F844A2A5F4}" type="presParOf" srcId="{67D883A5-E162-EC4F-8262-8B9B9DEEBF8F}" destId="{4807FF42-DCFE-D54F-A38B-31E55AE85093}" srcOrd="1" destOrd="0" presId="urn:microsoft.com/office/officeart/2005/8/layout/pyramid1"/>
    <dgm:cxn modelId="{0B6D48A9-C866-AC48-B5CA-36EF9C6AAF1C}" type="presParOf" srcId="{227F8B41-11E9-4348-82C0-52E892121622}" destId="{3FA80C69-9236-C443-BA2D-EA7D66385F12}" srcOrd="1" destOrd="0" presId="urn:microsoft.com/office/officeart/2005/8/layout/pyramid1"/>
    <dgm:cxn modelId="{AA2D9847-B61D-6745-8A78-3701581ED40B}" type="presParOf" srcId="{3FA80C69-9236-C443-BA2D-EA7D66385F12}" destId="{4CE4DF9B-5571-5745-8C3D-31373B54B89E}" srcOrd="0" destOrd="0" presId="urn:microsoft.com/office/officeart/2005/8/layout/pyramid1"/>
    <dgm:cxn modelId="{B3E99C5D-CAF0-444F-9073-0D1B9A6C24B5}" type="presParOf" srcId="{3FA80C69-9236-C443-BA2D-EA7D66385F12}" destId="{08A6D7C0-63DF-8D47-A3F7-5B613B6CEAB0}" srcOrd="1" destOrd="0" presId="urn:microsoft.com/office/officeart/2005/8/layout/pyramid1"/>
    <dgm:cxn modelId="{72B058C1-9D1F-6D46-B4E5-A414A3DBC2BB}" type="presParOf" srcId="{227F8B41-11E9-4348-82C0-52E892121622}" destId="{23CB801C-9788-4144-8DE9-A5F1B0231860}" srcOrd="2" destOrd="0" presId="urn:microsoft.com/office/officeart/2005/8/layout/pyramid1"/>
    <dgm:cxn modelId="{2F81E80A-2D89-3646-83F3-7EDC01954B48}" type="presParOf" srcId="{23CB801C-9788-4144-8DE9-A5F1B0231860}" destId="{FFBF0428-881D-784B-B14C-60DB0BC993D4}" srcOrd="0" destOrd="0" presId="urn:microsoft.com/office/officeart/2005/8/layout/pyramid1"/>
    <dgm:cxn modelId="{CB0B8B51-B5FE-CC4E-B781-499A5D0201A1}" type="presParOf" srcId="{23CB801C-9788-4144-8DE9-A5F1B0231860}" destId="{300F1D16-6569-A444-A1E4-CFC3009011F0}"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BAE01D-87A4-CB4D-93DF-FA7B6C822280}" type="doc">
      <dgm:prSet loTypeId="urn:microsoft.com/office/officeart/2005/8/layout/pyramid1" loCatId="" qsTypeId="urn:microsoft.com/office/officeart/2005/8/quickstyle/simple1" qsCatId="simple" csTypeId="urn:microsoft.com/office/officeart/2005/8/colors/accent0_1" csCatId="mainScheme" phldr="1"/>
      <dgm:spPr/>
    </dgm:pt>
    <dgm:pt modelId="{BF469850-3F83-B84C-9B38-0F0DB6992A71}">
      <dgm:prSet phldrT="[Text]" custT="1"/>
      <dgm:spPr/>
      <dgm:t>
        <a:bodyPr/>
        <a:lstStyle/>
        <a:p>
          <a:r>
            <a:rPr lang="en-GB" sz="1800" b="1" i="0" dirty="0" err="1">
              <a:latin typeface="Trebuchet MS" panose="020B0703020202090204" pitchFamily="34" charset="0"/>
            </a:rPr>
            <a:t>Selkeä</a:t>
          </a:r>
          <a:r>
            <a:rPr lang="en-GB" sz="1800" b="1" dirty="0"/>
            <a:t> </a:t>
          </a:r>
          <a:r>
            <a:rPr lang="en-GB" sz="1800" b="1" dirty="0" err="1"/>
            <a:t>sanainen</a:t>
          </a:r>
          <a:endParaRPr lang="en-GB" sz="1800" b="1" dirty="0"/>
        </a:p>
      </dgm:t>
    </dgm:pt>
    <dgm:pt modelId="{EEB69543-9687-9F48-8060-CEF6D56C8780}" type="parTrans" cxnId="{C9C60A2E-E757-4543-9811-8E3F06C4D8B6}">
      <dgm:prSet/>
      <dgm:spPr/>
      <dgm:t>
        <a:bodyPr/>
        <a:lstStyle/>
        <a:p>
          <a:endParaRPr lang="en-GB"/>
        </a:p>
      </dgm:t>
    </dgm:pt>
    <dgm:pt modelId="{50C25FC5-0879-CB48-B0A4-9B9E22D98A97}" type="sibTrans" cxnId="{C9C60A2E-E757-4543-9811-8E3F06C4D8B6}">
      <dgm:prSet/>
      <dgm:spPr/>
      <dgm:t>
        <a:bodyPr/>
        <a:lstStyle/>
        <a:p>
          <a:endParaRPr lang="en-GB"/>
        </a:p>
      </dgm:t>
    </dgm:pt>
    <dgm:pt modelId="{7547301A-F60A-384B-84C6-CD1407390E8C}">
      <dgm:prSet phldrT="[Text]"/>
      <dgm:spPr/>
      <dgm:t>
        <a:bodyPr/>
        <a:lstStyle/>
        <a:p>
          <a:r>
            <a:rPr lang="en-GB" b="1" i="0" dirty="0" err="1">
              <a:latin typeface="Trebuchet MS" panose="020B0703020202090204" pitchFamily="34" charset="0"/>
            </a:rPr>
            <a:t>havaittava</a:t>
          </a:r>
          <a:endParaRPr lang="en-GB" b="1" i="0" dirty="0">
            <a:latin typeface="Trebuchet MS" panose="020B0703020202090204" pitchFamily="34" charset="0"/>
          </a:endParaRPr>
        </a:p>
      </dgm:t>
    </dgm:pt>
    <dgm:pt modelId="{77FE2B2E-CD61-A843-8F43-1F11AD5556EA}" type="parTrans" cxnId="{9339C5EC-2960-B246-8A14-ED01D6127F7A}">
      <dgm:prSet/>
      <dgm:spPr/>
      <dgm:t>
        <a:bodyPr/>
        <a:lstStyle/>
        <a:p>
          <a:endParaRPr lang="en-GB"/>
        </a:p>
      </dgm:t>
    </dgm:pt>
    <dgm:pt modelId="{5236A34C-0008-BD40-9650-353C73F6B10D}" type="sibTrans" cxnId="{9339C5EC-2960-B246-8A14-ED01D6127F7A}">
      <dgm:prSet/>
      <dgm:spPr/>
      <dgm:t>
        <a:bodyPr/>
        <a:lstStyle/>
        <a:p>
          <a:endParaRPr lang="en-GB"/>
        </a:p>
      </dgm:t>
    </dgm:pt>
    <dgm:pt modelId="{4E15D3FB-7545-2F4F-A2BA-AD922954BFC8}">
      <dgm:prSet phldrT="[Text]"/>
      <dgm:spPr/>
      <dgm:t>
        <a:bodyPr/>
        <a:lstStyle/>
        <a:p>
          <a:r>
            <a:rPr lang="en-GB" b="1" i="0" dirty="0" err="1">
              <a:latin typeface="Trebuchet MS" panose="020B0703020202090204" pitchFamily="34" charset="0"/>
            </a:rPr>
            <a:t>hiljainen</a:t>
          </a:r>
          <a:endParaRPr lang="en-GB" b="1" i="0" dirty="0">
            <a:latin typeface="Trebuchet MS" panose="020B0703020202090204" pitchFamily="34" charset="0"/>
          </a:endParaRPr>
        </a:p>
      </dgm:t>
    </dgm:pt>
    <dgm:pt modelId="{BA412438-15DB-9144-B82D-F1FF93D74948}" type="parTrans" cxnId="{5945C090-DC8F-9D49-B220-26D4C8DD3FEB}">
      <dgm:prSet/>
      <dgm:spPr/>
      <dgm:t>
        <a:bodyPr/>
        <a:lstStyle/>
        <a:p>
          <a:endParaRPr lang="en-GB"/>
        </a:p>
      </dgm:t>
    </dgm:pt>
    <dgm:pt modelId="{102EFAC3-1216-C144-9618-7FD2D16ADCA4}" type="sibTrans" cxnId="{5945C090-DC8F-9D49-B220-26D4C8DD3FEB}">
      <dgm:prSet/>
      <dgm:spPr/>
      <dgm:t>
        <a:bodyPr/>
        <a:lstStyle/>
        <a:p>
          <a:endParaRPr lang="en-GB"/>
        </a:p>
      </dgm:t>
    </dgm:pt>
    <dgm:pt modelId="{B48D9438-E033-8641-803D-5911AC751527}">
      <dgm:prSet/>
      <dgm:spPr/>
      <dgm:t>
        <a:bodyPr/>
        <a:lstStyle/>
        <a:p>
          <a:r>
            <a:rPr lang="en-GB" b="1" i="0" dirty="0" err="1">
              <a:latin typeface="Trebuchet MS" panose="020B0703020202090204" pitchFamily="34" charset="0"/>
            </a:rPr>
            <a:t>Piilevä</a:t>
          </a:r>
          <a:endParaRPr lang="en-GB" b="1" i="0" dirty="0">
            <a:latin typeface="Trebuchet MS" panose="020B0703020202090204" pitchFamily="34" charset="0"/>
          </a:endParaRPr>
        </a:p>
      </dgm:t>
    </dgm:pt>
    <dgm:pt modelId="{058C5443-E913-ED47-9199-4FD35B1309B3}" type="parTrans" cxnId="{C415198E-3500-CE46-88E1-B98C01E6873A}">
      <dgm:prSet/>
      <dgm:spPr/>
      <dgm:t>
        <a:bodyPr/>
        <a:lstStyle/>
        <a:p>
          <a:endParaRPr lang="en-GB"/>
        </a:p>
      </dgm:t>
    </dgm:pt>
    <dgm:pt modelId="{9B252198-36A3-E440-9EEB-7F2173FB39CC}" type="sibTrans" cxnId="{C415198E-3500-CE46-88E1-B98C01E6873A}">
      <dgm:prSet/>
      <dgm:spPr/>
      <dgm:t>
        <a:bodyPr/>
        <a:lstStyle/>
        <a:p>
          <a:endParaRPr lang="en-GB"/>
        </a:p>
      </dgm:t>
    </dgm:pt>
    <dgm:pt modelId="{227F8B41-11E9-4348-82C0-52E892121622}" type="pres">
      <dgm:prSet presAssocID="{58BAE01D-87A4-CB4D-93DF-FA7B6C822280}" presName="Name0" presStyleCnt="0">
        <dgm:presLayoutVars>
          <dgm:dir/>
          <dgm:animLvl val="lvl"/>
          <dgm:resizeHandles val="exact"/>
        </dgm:presLayoutVars>
      </dgm:prSet>
      <dgm:spPr/>
    </dgm:pt>
    <dgm:pt modelId="{67D883A5-E162-EC4F-8262-8B9B9DEEBF8F}" type="pres">
      <dgm:prSet presAssocID="{BF469850-3F83-B84C-9B38-0F0DB6992A71}" presName="Name8" presStyleCnt="0"/>
      <dgm:spPr/>
    </dgm:pt>
    <dgm:pt modelId="{F32D0514-424F-C14B-8148-F730374C83CB}" type="pres">
      <dgm:prSet presAssocID="{BF469850-3F83-B84C-9B38-0F0DB6992A71}" presName="level" presStyleLbl="node1" presStyleIdx="0" presStyleCnt="4">
        <dgm:presLayoutVars>
          <dgm:chMax val="1"/>
          <dgm:bulletEnabled val="1"/>
        </dgm:presLayoutVars>
      </dgm:prSet>
      <dgm:spPr/>
    </dgm:pt>
    <dgm:pt modelId="{4807FF42-DCFE-D54F-A38B-31E55AE85093}" type="pres">
      <dgm:prSet presAssocID="{BF469850-3F83-B84C-9B38-0F0DB6992A71}" presName="levelTx" presStyleLbl="revTx" presStyleIdx="0" presStyleCnt="0">
        <dgm:presLayoutVars>
          <dgm:chMax val="1"/>
          <dgm:bulletEnabled val="1"/>
        </dgm:presLayoutVars>
      </dgm:prSet>
      <dgm:spPr/>
    </dgm:pt>
    <dgm:pt modelId="{3FA80C69-9236-C443-BA2D-EA7D66385F12}" type="pres">
      <dgm:prSet presAssocID="{7547301A-F60A-384B-84C6-CD1407390E8C}" presName="Name8" presStyleCnt="0"/>
      <dgm:spPr/>
    </dgm:pt>
    <dgm:pt modelId="{4CE4DF9B-5571-5745-8C3D-31373B54B89E}" type="pres">
      <dgm:prSet presAssocID="{7547301A-F60A-384B-84C6-CD1407390E8C}" presName="level" presStyleLbl="node1" presStyleIdx="1" presStyleCnt="4">
        <dgm:presLayoutVars>
          <dgm:chMax val="1"/>
          <dgm:bulletEnabled val="1"/>
        </dgm:presLayoutVars>
      </dgm:prSet>
      <dgm:spPr/>
    </dgm:pt>
    <dgm:pt modelId="{08A6D7C0-63DF-8D47-A3F7-5B613B6CEAB0}" type="pres">
      <dgm:prSet presAssocID="{7547301A-F60A-384B-84C6-CD1407390E8C}" presName="levelTx" presStyleLbl="revTx" presStyleIdx="0" presStyleCnt="0">
        <dgm:presLayoutVars>
          <dgm:chMax val="1"/>
          <dgm:bulletEnabled val="1"/>
        </dgm:presLayoutVars>
      </dgm:prSet>
      <dgm:spPr/>
    </dgm:pt>
    <dgm:pt modelId="{23CB801C-9788-4144-8DE9-A5F1B0231860}" type="pres">
      <dgm:prSet presAssocID="{4E15D3FB-7545-2F4F-A2BA-AD922954BFC8}" presName="Name8" presStyleCnt="0"/>
      <dgm:spPr/>
    </dgm:pt>
    <dgm:pt modelId="{FFBF0428-881D-784B-B14C-60DB0BC993D4}" type="pres">
      <dgm:prSet presAssocID="{4E15D3FB-7545-2F4F-A2BA-AD922954BFC8}" presName="level" presStyleLbl="node1" presStyleIdx="2" presStyleCnt="4">
        <dgm:presLayoutVars>
          <dgm:chMax val="1"/>
          <dgm:bulletEnabled val="1"/>
        </dgm:presLayoutVars>
      </dgm:prSet>
      <dgm:spPr/>
    </dgm:pt>
    <dgm:pt modelId="{300F1D16-6569-A444-A1E4-CFC3009011F0}" type="pres">
      <dgm:prSet presAssocID="{4E15D3FB-7545-2F4F-A2BA-AD922954BFC8}" presName="levelTx" presStyleLbl="revTx" presStyleIdx="0" presStyleCnt="0">
        <dgm:presLayoutVars>
          <dgm:chMax val="1"/>
          <dgm:bulletEnabled val="1"/>
        </dgm:presLayoutVars>
      </dgm:prSet>
      <dgm:spPr/>
    </dgm:pt>
    <dgm:pt modelId="{06A50B5D-A568-4941-ACD6-1C6CC0C0B706}" type="pres">
      <dgm:prSet presAssocID="{B48D9438-E033-8641-803D-5911AC751527}" presName="Name8" presStyleCnt="0"/>
      <dgm:spPr/>
    </dgm:pt>
    <dgm:pt modelId="{819D19C8-E344-C049-8FC1-18DF0F7B3498}" type="pres">
      <dgm:prSet presAssocID="{B48D9438-E033-8641-803D-5911AC751527}" presName="level" presStyleLbl="node1" presStyleIdx="3" presStyleCnt="4">
        <dgm:presLayoutVars>
          <dgm:chMax val="1"/>
          <dgm:bulletEnabled val="1"/>
        </dgm:presLayoutVars>
      </dgm:prSet>
      <dgm:spPr/>
    </dgm:pt>
    <dgm:pt modelId="{409AB885-2C84-A045-A94F-40B79C6EE78F}" type="pres">
      <dgm:prSet presAssocID="{B48D9438-E033-8641-803D-5911AC751527}" presName="levelTx" presStyleLbl="revTx" presStyleIdx="0" presStyleCnt="0">
        <dgm:presLayoutVars>
          <dgm:chMax val="1"/>
          <dgm:bulletEnabled val="1"/>
        </dgm:presLayoutVars>
      </dgm:prSet>
      <dgm:spPr/>
    </dgm:pt>
  </dgm:ptLst>
  <dgm:cxnLst>
    <dgm:cxn modelId="{53AD4103-7C4D-8E42-B36E-EBB99FCA336B}" type="presOf" srcId="{4E15D3FB-7545-2F4F-A2BA-AD922954BFC8}" destId="{300F1D16-6569-A444-A1E4-CFC3009011F0}" srcOrd="1" destOrd="0" presId="urn:microsoft.com/office/officeart/2005/8/layout/pyramid1"/>
    <dgm:cxn modelId="{BC4C7424-44B2-C947-8D59-245926C015F5}" type="presOf" srcId="{B48D9438-E033-8641-803D-5911AC751527}" destId="{409AB885-2C84-A045-A94F-40B79C6EE78F}" srcOrd="1" destOrd="0" presId="urn:microsoft.com/office/officeart/2005/8/layout/pyramid1"/>
    <dgm:cxn modelId="{C9C60A2E-E757-4543-9811-8E3F06C4D8B6}" srcId="{58BAE01D-87A4-CB4D-93DF-FA7B6C822280}" destId="{BF469850-3F83-B84C-9B38-0F0DB6992A71}" srcOrd="0" destOrd="0" parTransId="{EEB69543-9687-9F48-8060-CEF6D56C8780}" sibTransId="{50C25FC5-0879-CB48-B0A4-9B9E22D98A97}"/>
    <dgm:cxn modelId="{FB68723B-EFC0-694F-B5E1-1EA197922FCD}" type="presOf" srcId="{58BAE01D-87A4-CB4D-93DF-FA7B6C822280}" destId="{227F8B41-11E9-4348-82C0-52E892121622}" srcOrd="0" destOrd="0" presId="urn:microsoft.com/office/officeart/2005/8/layout/pyramid1"/>
    <dgm:cxn modelId="{5CCEBB65-97E9-1C4D-A967-3CDE5E832AB5}" type="presOf" srcId="{BF469850-3F83-B84C-9B38-0F0DB6992A71}" destId="{F32D0514-424F-C14B-8148-F730374C83CB}" srcOrd="0" destOrd="0" presId="urn:microsoft.com/office/officeart/2005/8/layout/pyramid1"/>
    <dgm:cxn modelId="{6EFC786D-822A-004A-86A2-E7067B2C8978}" type="presOf" srcId="{BF469850-3F83-B84C-9B38-0F0DB6992A71}" destId="{4807FF42-DCFE-D54F-A38B-31E55AE85093}" srcOrd="1" destOrd="0" presId="urn:microsoft.com/office/officeart/2005/8/layout/pyramid1"/>
    <dgm:cxn modelId="{545E1580-3B38-BE4E-ABA5-FF372E75BF6B}" type="presOf" srcId="{B48D9438-E033-8641-803D-5911AC751527}" destId="{819D19C8-E344-C049-8FC1-18DF0F7B3498}" srcOrd="0" destOrd="0" presId="urn:microsoft.com/office/officeart/2005/8/layout/pyramid1"/>
    <dgm:cxn modelId="{C415198E-3500-CE46-88E1-B98C01E6873A}" srcId="{58BAE01D-87A4-CB4D-93DF-FA7B6C822280}" destId="{B48D9438-E033-8641-803D-5911AC751527}" srcOrd="3" destOrd="0" parTransId="{058C5443-E913-ED47-9199-4FD35B1309B3}" sibTransId="{9B252198-36A3-E440-9EEB-7F2173FB39CC}"/>
    <dgm:cxn modelId="{5945C090-DC8F-9D49-B220-26D4C8DD3FEB}" srcId="{58BAE01D-87A4-CB4D-93DF-FA7B6C822280}" destId="{4E15D3FB-7545-2F4F-A2BA-AD922954BFC8}" srcOrd="2" destOrd="0" parTransId="{BA412438-15DB-9144-B82D-F1FF93D74948}" sibTransId="{102EFAC3-1216-C144-9618-7FD2D16ADCA4}"/>
    <dgm:cxn modelId="{A380D2BB-98CA-2A43-86E9-1DB917207DF2}" type="presOf" srcId="{4E15D3FB-7545-2F4F-A2BA-AD922954BFC8}" destId="{FFBF0428-881D-784B-B14C-60DB0BC993D4}" srcOrd="0" destOrd="0" presId="urn:microsoft.com/office/officeart/2005/8/layout/pyramid1"/>
    <dgm:cxn modelId="{9459FFC0-C9F4-EB4D-B572-B635D0424A12}" type="presOf" srcId="{7547301A-F60A-384B-84C6-CD1407390E8C}" destId="{4CE4DF9B-5571-5745-8C3D-31373B54B89E}" srcOrd="0" destOrd="0" presId="urn:microsoft.com/office/officeart/2005/8/layout/pyramid1"/>
    <dgm:cxn modelId="{6317C3CA-FFE0-944D-BB93-429AFC5818DB}" type="presOf" srcId="{7547301A-F60A-384B-84C6-CD1407390E8C}" destId="{08A6D7C0-63DF-8D47-A3F7-5B613B6CEAB0}" srcOrd="1" destOrd="0" presId="urn:microsoft.com/office/officeart/2005/8/layout/pyramid1"/>
    <dgm:cxn modelId="{9339C5EC-2960-B246-8A14-ED01D6127F7A}" srcId="{58BAE01D-87A4-CB4D-93DF-FA7B6C822280}" destId="{7547301A-F60A-384B-84C6-CD1407390E8C}" srcOrd="1" destOrd="0" parTransId="{77FE2B2E-CD61-A843-8F43-1F11AD5556EA}" sibTransId="{5236A34C-0008-BD40-9650-353C73F6B10D}"/>
    <dgm:cxn modelId="{9B3B103E-DD90-7E4F-BA41-B501B46B5BB9}" type="presParOf" srcId="{227F8B41-11E9-4348-82C0-52E892121622}" destId="{67D883A5-E162-EC4F-8262-8B9B9DEEBF8F}" srcOrd="0" destOrd="0" presId="urn:microsoft.com/office/officeart/2005/8/layout/pyramid1"/>
    <dgm:cxn modelId="{E70DD232-186C-6841-AEC9-81313FFEAAB2}" type="presParOf" srcId="{67D883A5-E162-EC4F-8262-8B9B9DEEBF8F}" destId="{F32D0514-424F-C14B-8148-F730374C83CB}" srcOrd="0" destOrd="0" presId="urn:microsoft.com/office/officeart/2005/8/layout/pyramid1"/>
    <dgm:cxn modelId="{837A673B-9021-7D4D-9BC7-80F844A2A5F4}" type="presParOf" srcId="{67D883A5-E162-EC4F-8262-8B9B9DEEBF8F}" destId="{4807FF42-DCFE-D54F-A38B-31E55AE85093}" srcOrd="1" destOrd="0" presId="urn:microsoft.com/office/officeart/2005/8/layout/pyramid1"/>
    <dgm:cxn modelId="{0B6D48A9-C866-AC48-B5CA-36EF9C6AAF1C}" type="presParOf" srcId="{227F8B41-11E9-4348-82C0-52E892121622}" destId="{3FA80C69-9236-C443-BA2D-EA7D66385F12}" srcOrd="1" destOrd="0" presId="urn:microsoft.com/office/officeart/2005/8/layout/pyramid1"/>
    <dgm:cxn modelId="{AA2D9847-B61D-6745-8A78-3701581ED40B}" type="presParOf" srcId="{3FA80C69-9236-C443-BA2D-EA7D66385F12}" destId="{4CE4DF9B-5571-5745-8C3D-31373B54B89E}" srcOrd="0" destOrd="0" presId="urn:microsoft.com/office/officeart/2005/8/layout/pyramid1"/>
    <dgm:cxn modelId="{B3E99C5D-CAF0-444F-9073-0D1B9A6C24B5}" type="presParOf" srcId="{3FA80C69-9236-C443-BA2D-EA7D66385F12}" destId="{08A6D7C0-63DF-8D47-A3F7-5B613B6CEAB0}" srcOrd="1" destOrd="0" presId="urn:microsoft.com/office/officeart/2005/8/layout/pyramid1"/>
    <dgm:cxn modelId="{72B058C1-9D1F-6D46-B4E5-A414A3DBC2BB}" type="presParOf" srcId="{227F8B41-11E9-4348-82C0-52E892121622}" destId="{23CB801C-9788-4144-8DE9-A5F1B0231860}" srcOrd="2" destOrd="0" presId="urn:microsoft.com/office/officeart/2005/8/layout/pyramid1"/>
    <dgm:cxn modelId="{2F81E80A-2D89-3646-83F3-7EDC01954B48}" type="presParOf" srcId="{23CB801C-9788-4144-8DE9-A5F1B0231860}" destId="{FFBF0428-881D-784B-B14C-60DB0BC993D4}" srcOrd="0" destOrd="0" presId="urn:microsoft.com/office/officeart/2005/8/layout/pyramid1"/>
    <dgm:cxn modelId="{CB0B8B51-B5FE-CC4E-B781-499A5D0201A1}" type="presParOf" srcId="{23CB801C-9788-4144-8DE9-A5F1B0231860}" destId="{300F1D16-6569-A444-A1E4-CFC3009011F0}" srcOrd="1" destOrd="0" presId="urn:microsoft.com/office/officeart/2005/8/layout/pyramid1"/>
    <dgm:cxn modelId="{C8B84C0E-EAAE-4D4D-B510-9623C99F0147}" type="presParOf" srcId="{227F8B41-11E9-4348-82C0-52E892121622}" destId="{06A50B5D-A568-4941-ACD6-1C6CC0C0B706}" srcOrd="3" destOrd="0" presId="urn:microsoft.com/office/officeart/2005/8/layout/pyramid1"/>
    <dgm:cxn modelId="{4C4BA083-10EB-4F43-A4BB-3756D2CBB923}" type="presParOf" srcId="{06A50B5D-A568-4941-ACD6-1C6CC0C0B706}" destId="{819D19C8-E344-C049-8FC1-18DF0F7B3498}" srcOrd="0" destOrd="0" presId="urn:microsoft.com/office/officeart/2005/8/layout/pyramid1"/>
    <dgm:cxn modelId="{C08D6ACC-A78D-6849-9BDF-E43B5DAD36EF}" type="presParOf" srcId="{06A50B5D-A568-4941-ACD6-1C6CC0C0B706}" destId="{409AB885-2C84-A045-A94F-40B79C6EE78F}"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D5A467-A305-DE4E-A805-CEB7146397E7}" type="doc">
      <dgm:prSet loTypeId="urn:microsoft.com/office/officeart/2005/8/layout/pyramid3" loCatId="" qsTypeId="urn:microsoft.com/office/officeart/2005/8/quickstyle/simple1" qsCatId="simple" csTypeId="urn:microsoft.com/office/officeart/2005/8/colors/accent0_1" csCatId="mainScheme" phldr="1"/>
      <dgm:spPr/>
    </dgm:pt>
    <dgm:pt modelId="{D6FCFCE8-8310-504C-8277-B9B9B31849AD}">
      <dgm:prSet phldrT="[Text]" custT="1"/>
      <dgm:spPr/>
      <dgm:t>
        <a:bodyPr/>
        <a:lstStyle/>
        <a:p>
          <a:r>
            <a:rPr lang="en-GB" sz="1800" b="1" i="0" dirty="0" err="1">
              <a:latin typeface="Trebuchet MS" panose="020B0703020202090204" pitchFamily="34" charset="0"/>
            </a:rPr>
            <a:t>Haastattelut</a:t>
          </a:r>
          <a:endParaRPr lang="en-GB" sz="1800" b="1" i="0" dirty="0">
            <a:latin typeface="Trebuchet MS" panose="020B0703020202090204" pitchFamily="34" charset="0"/>
          </a:endParaRPr>
        </a:p>
      </dgm:t>
    </dgm:pt>
    <dgm:pt modelId="{408A6A76-8466-8842-AAEA-C71D259AE6D3}" type="parTrans" cxnId="{CD4D7A47-C8D3-D147-B6CC-8187A06B4B8B}">
      <dgm:prSet/>
      <dgm:spPr/>
      <dgm:t>
        <a:bodyPr/>
        <a:lstStyle/>
        <a:p>
          <a:endParaRPr lang="en-GB"/>
        </a:p>
      </dgm:t>
    </dgm:pt>
    <dgm:pt modelId="{BF726CE0-FF51-8247-9C72-12B5AADBC4CC}" type="sibTrans" cxnId="{CD4D7A47-C8D3-D147-B6CC-8187A06B4B8B}">
      <dgm:prSet/>
      <dgm:spPr/>
      <dgm:t>
        <a:bodyPr/>
        <a:lstStyle/>
        <a:p>
          <a:endParaRPr lang="en-GB"/>
        </a:p>
      </dgm:t>
    </dgm:pt>
    <dgm:pt modelId="{87CE0075-0174-A640-9F53-F12EBE79DDC6}">
      <dgm:prSet phldrT="[Text]" custT="1"/>
      <dgm:spPr/>
      <dgm:t>
        <a:bodyPr/>
        <a:lstStyle/>
        <a:p>
          <a:r>
            <a:rPr lang="en-GB" sz="1800" b="1" i="0" dirty="0" err="1">
              <a:latin typeface="Trebuchet MS" panose="020B0703020202090204" pitchFamily="34" charset="0"/>
            </a:rPr>
            <a:t>Havainnointi</a:t>
          </a:r>
          <a:endParaRPr lang="en-GB" sz="1800" b="1" i="0" dirty="0">
            <a:latin typeface="Trebuchet MS" panose="020B0703020202090204" pitchFamily="34" charset="0"/>
          </a:endParaRPr>
        </a:p>
      </dgm:t>
    </dgm:pt>
    <dgm:pt modelId="{12111E3B-0FFB-8449-A87E-8F25E75C8C43}" type="parTrans" cxnId="{5CF4878F-8677-FB49-A723-89FC14EB6B08}">
      <dgm:prSet/>
      <dgm:spPr/>
      <dgm:t>
        <a:bodyPr/>
        <a:lstStyle/>
        <a:p>
          <a:endParaRPr lang="en-GB"/>
        </a:p>
      </dgm:t>
    </dgm:pt>
    <dgm:pt modelId="{0321F7BB-27EF-2448-BECD-357736EC189F}" type="sibTrans" cxnId="{5CF4878F-8677-FB49-A723-89FC14EB6B08}">
      <dgm:prSet/>
      <dgm:spPr/>
      <dgm:t>
        <a:bodyPr/>
        <a:lstStyle/>
        <a:p>
          <a:endParaRPr lang="en-GB"/>
        </a:p>
      </dgm:t>
    </dgm:pt>
    <dgm:pt modelId="{258218C5-C4F1-664F-B9C6-B99AD1C27245}">
      <dgm:prSet phldrT="[Text]" custT="1"/>
      <dgm:spPr/>
      <dgm:t>
        <a:bodyPr/>
        <a:lstStyle/>
        <a:p>
          <a:r>
            <a:rPr lang="en-GB" sz="1800" b="1" i="0" dirty="0" err="1">
              <a:latin typeface="Trebuchet MS" panose="020B0703020202090204" pitchFamily="34" charset="0"/>
            </a:rPr>
            <a:t>Yhdessä</a:t>
          </a:r>
          <a:r>
            <a:rPr lang="en-GB" sz="1800" b="1" i="0" dirty="0">
              <a:latin typeface="Trebuchet MS" panose="020B0703020202090204" pitchFamily="34" charset="0"/>
            </a:rPr>
            <a:t> </a:t>
          </a:r>
          <a:r>
            <a:rPr lang="en-GB" sz="1800" b="1" i="0" dirty="0" err="1">
              <a:latin typeface="Trebuchet MS" panose="020B0703020202090204" pitchFamily="34" charset="0"/>
            </a:rPr>
            <a:t>luomisen</a:t>
          </a:r>
          <a:r>
            <a:rPr lang="en-GB" sz="1800" b="1" i="0" dirty="0">
              <a:latin typeface="Trebuchet MS" panose="020B0703020202090204" pitchFamily="34" charset="0"/>
            </a:rPr>
            <a:t> </a:t>
          </a:r>
          <a:r>
            <a:rPr lang="en-GB" sz="1800" b="1" i="0" dirty="0" err="1">
              <a:latin typeface="Trebuchet MS" panose="020B0703020202090204" pitchFamily="34" charset="0"/>
            </a:rPr>
            <a:t>työpajat</a:t>
          </a:r>
          <a:endParaRPr lang="en-GB" sz="1800" b="1" i="0" dirty="0">
            <a:latin typeface="Trebuchet MS" panose="020B0703020202090204" pitchFamily="34" charset="0"/>
          </a:endParaRPr>
        </a:p>
      </dgm:t>
    </dgm:pt>
    <dgm:pt modelId="{25F6841F-6229-4D40-B647-4CE66F53BF51}" type="parTrans" cxnId="{836B7861-BD5E-4542-9888-6F1470A5833E}">
      <dgm:prSet/>
      <dgm:spPr/>
      <dgm:t>
        <a:bodyPr/>
        <a:lstStyle/>
        <a:p>
          <a:endParaRPr lang="en-GB"/>
        </a:p>
      </dgm:t>
    </dgm:pt>
    <dgm:pt modelId="{EAFE45D9-B83B-164B-8514-3F8D345F21C6}" type="sibTrans" cxnId="{836B7861-BD5E-4542-9888-6F1470A5833E}">
      <dgm:prSet/>
      <dgm:spPr/>
      <dgm:t>
        <a:bodyPr/>
        <a:lstStyle/>
        <a:p>
          <a:endParaRPr lang="en-GB"/>
        </a:p>
      </dgm:t>
    </dgm:pt>
    <dgm:pt modelId="{3A0D551E-86E7-7143-9648-B6CD103BAFD1}" type="pres">
      <dgm:prSet presAssocID="{F4D5A467-A305-DE4E-A805-CEB7146397E7}" presName="Name0" presStyleCnt="0">
        <dgm:presLayoutVars>
          <dgm:dir/>
          <dgm:animLvl val="lvl"/>
          <dgm:resizeHandles val="exact"/>
        </dgm:presLayoutVars>
      </dgm:prSet>
      <dgm:spPr/>
    </dgm:pt>
    <dgm:pt modelId="{6C324A8D-B376-104B-BFE0-2EC0BBE72478}" type="pres">
      <dgm:prSet presAssocID="{D6FCFCE8-8310-504C-8277-B9B9B31849AD}" presName="Name8" presStyleCnt="0"/>
      <dgm:spPr/>
    </dgm:pt>
    <dgm:pt modelId="{D2D6854C-4E3E-9D4D-A9FC-1A4A4F4C6C35}" type="pres">
      <dgm:prSet presAssocID="{D6FCFCE8-8310-504C-8277-B9B9B31849AD}" presName="level" presStyleLbl="node1" presStyleIdx="0" presStyleCnt="3">
        <dgm:presLayoutVars>
          <dgm:chMax val="1"/>
          <dgm:bulletEnabled val="1"/>
        </dgm:presLayoutVars>
      </dgm:prSet>
      <dgm:spPr/>
    </dgm:pt>
    <dgm:pt modelId="{36F8B28B-FFFE-FB4F-BA0D-AF461CDA9C59}" type="pres">
      <dgm:prSet presAssocID="{D6FCFCE8-8310-504C-8277-B9B9B31849AD}" presName="levelTx" presStyleLbl="revTx" presStyleIdx="0" presStyleCnt="0">
        <dgm:presLayoutVars>
          <dgm:chMax val="1"/>
          <dgm:bulletEnabled val="1"/>
        </dgm:presLayoutVars>
      </dgm:prSet>
      <dgm:spPr/>
    </dgm:pt>
    <dgm:pt modelId="{352F5AC9-B6B2-014B-AB40-24CFCBAED609}" type="pres">
      <dgm:prSet presAssocID="{87CE0075-0174-A640-9F53-F12EBE79DDC6}" presName="Name8" presStyleCnt="0"/>
      <dgm:spPr/>
    </dgm:pt>
    <dgm:pt modelId="{ED7548E5-F234-E244-B637-DF57C1E5081A}" type="pres">
      <dgm:prSet presAssocID="{87CE0075-0174-A640-9F53-F12EBE79DDC6}" presName="level" presStyleLbl="node1" presStyleIdx="1" presStyleCnt="3">
        <dgm:presLayoutVars>
          <dgm:chMax val="1"/>
          <dgm:bulletEnabled val="1"/>
        </dgm:presLayoutVars>
      </dgm:prSet>
      <dgm:spPr/>
    </dgm:pt>
    <dgm:pt modelId="{A8C9C71C-B0F3-C546-81B3-C59D714BD821}" type="pres">
      <dgm:prSet presAssocID="{87CE0075-0174-A640-9F53-F12EBE79DDC6}" presName="levelTx" presStyleLbl="revTx" presStyleIdx="0" presStyleCnt="0">
        <dgm:presLayoutVars>
          <dgm:chMax val="1"/>
          <dgm:bulletEnabled val="1"/>
        </dgm:presLayoutVars>
      </dgm:prSet>
      <dgm:spPr/>
    </dgm:pt>
    <dgm:pt modelId="{701F06E0-FAF1-9842-8762-9D4366DF08B1}" type="pres">
      <dgm:prSet presAssocID="{258218C5-C4F1-664F-B9C6-B99AD1C27245}" presName="Name8" presStyleCnt="0"/>
      <dgm:spPr/>
    </dgm:pt>
    <dgm:pt modelId="{768DCF0B-BD1B-634F-B742-EBA01D7C0857}" type="pres">
      <dgm:prSet presAssocID="{258218C5-C4F1-664F-B9C6-B99AD1C27245}" presName="level" presStyleLbl="node1" presStyleIdx="2" presStyleCnt="3">
        <dgm:presLayoutVars>
          <dgm:chMax val="1"/>
          <dgm:bulletEnabled val="1"/>
        </dgm:presLayoutVars>
      </dgm:prSet>
      <dgm:spPr/>
    </dgm:pt>
    <dgm:pt modelId="{0F433497-5B1A-8948-8369-259239B3C08F}" type="pres">
      <dgm:prSet presAssocID="{258218C5-C4F1-664F-B9C6-B99AD1C27245}" presName="levelTx" presStyleLbl="revTx" presStyleIdx="0" presStyleCnt="0">
        <dgm:presLayoutVars>
          <dgm:chMax val="1"/>
          <dgm:bulletEnabled val="1"/>
        </dgm:presLayoutVars>
      </dgm:prSet>
      <dgm:spPr/>
    </dgm:pt>
  </dgm:ptLst>
  <dgm:cxnLst>
    <dgm:cxn modelId="{CD4D7A47-C8D3-D147-B6CC-8187A06B4B8B}" srcId="{F4D5A467-A305-DE4E-A805-CEB7146397E7}" destId="{D6FCFCE8-8310-504C-8277-B9B9B31849AD}" srcOrd="0" destOrd="0" parTransId="{408A6A76-8466-8842-AAEA-C71D259AE6D3}" sibTransId="{BF726CE0-FF51-8247-9C72-12B5AADBC4CC}"/>
    <dgm:cxn modelId="{17ACC44F-3059-5541-9232-81A610BB4A8F}" type="presOf" srcId="{87CE0075-0174-A640-9F53-F12EBE79DDC6}" destId="{ED7548E5-F234-E244-B637-DF57C1E5081A}" srcOrd="0" destOrd="0" presId="urn:microsoft.com/office/officeart/2005/8/layout/pyramid3"/>
    <dgm:cxn modelId="{85DCD150-A293-4144-B725-79166BA55C1E}" type="presOf" srcId="{D6FCFCE8-8310-504C-8277-B9B9B31849AD}" destId="{36F8B28B-FFFE-FB4F-BA0D-AF461CDA9C59}" srcOrd="1" destOrd="0" presId="urn:microsoft.com/office/officeart/2005/8/layout/pyramid3"/>
    <dgm:cxn modelId="{836B7861-BD5E-4542-9888-6F1470A5833E}" srcId="{F4D5A467-A305-DE4E-A805-CEB7146397E7}" destId="{258218C5-C4F1-664F-B9C6-B99AD1C27245}" srcOrd="2" destOrd="0" parTransId="{25F6841F-6229-4D40-B647-4CE66F53BF51}" sibTransId="{EAFE45D9-B83B-164B-8514-3F8D345F21C6}"/>
    <dgm:cxn modelId="{7087CE67-FBC8-0B49-BC66-1D4305E5BDC0}" type="presOf" srcId="{258218C5-C4F1-664F-B9C6-B99AD1C27245}" destId="{0F433497-5B1A-8948-8369-259239B3C08F}" srcOrd="1" destOrd="0" presId="urn:microsoft.com/office/officeart/2005/8/layout/pyramid3"/>
    <dgm:cxn modelId="{5CF4878F-8677-FB49-A723-89FC14EB6B08}" srcId="{F4D5A467-A305-DE4E-A805-CEB7146397E7}" destId="{87CE0075-0174-A640-9F53-F12EBE79DDC6}" srcOrd="1" destOrd="0" parTransId="{12111E3B-0FFB-8449-A87E-8F25E75C8C43}" sibTransId="{0321F7BB-27EF-2448-BECD-357736EC189F}"/>
    <dgm:cxn modelId="{ED3A1EA4-48C2-0548-9C17-E6D3FB116652}" type="presOf" srcId="{F4D5A467-A305-DE4E-A805-CEB7146397E7}" destId="{3A0D551E-86E7-7143-9648-B6CD103BAFD1}" srcOrd="0" destOrd="0" presId="urn:microsoft.com/office/officeart/2005/8/layout/pyramid3"/>
    <dgm:cxn modelId="{5483EDB8-2D8A-2C48-BCAA-D51841A56A9D}" type="presOf" srcId="{258218C5-C4F1-664F-B9C6-B99AD1C27245}" destId="{768DCF0B-BD1B-634F-B742-EBA01D7C0857}" srcOrd="0" destOrd="0" presId="urn:microsoft.com/office/officeart/2005/8/layout/pyramid3"/>
    <dgm:cxn modelId="{CB0300BA-3765-4D4E-A16E-9B28CC22AE87}" type="presOf" srcId="{87CE0075-0174-A640-9F53-F12EBE79DDC6}" destId="{A8C9C71C-B0F3-C546-81B3-C59D714BD821}" srcOrd="1" destOrd="0" presId="urn:microsoft.com/office/officeart/2005/8/layout/pyramid3"/>
    <dgm:cxn modelId="{BDC0E0D0-AD53-8547-9863-EA78DDBB6D3C}" type="presOf" srcId="{D6FCFCE8-8310-504C-8277-B9B9B31849AD}" destId="{D2D6854C-4E3E-9D4D-A9FC-1A4A4F4C6C35}" srcOrd="0" destOrd="0" presId="urn:microsoft.com/office/officeart/2005/8/layout/pyramid3"/>
    <dgm:cxn modelId="{9E574D49-61B8-C545-97D9-286B411D9B94}" type="presParOf" srcId="{3A0D551E-86E7-7143-9648-B6CD103BAFD1}" destId="{6C324A8D-B376-104B-BFE0-2EC0BBE72478}" srcOrd="0" destOrd="0" presId="urn:microsoft.com/office/officeart/2005/8/layout/pyramid3"/>
    <dgm:cxn modelId="{A422EAE2-9143-B945-AD5C-2CBACF6EF3DC}" type="presParOf" srcId="{6C324A8D-B376-104B-BFE0-2EC0BBE72478}" destId="{D2D6854C-4E3E-9D4D-A9FC-1A4A4F4C6C35}" srcOrd="0" destOrd="0" presId="urn:microsoft.com/office/officeart/2005/8/layout/pyramid3"/>
    <dgm:cxn modelId="{60B95447-AD27-7543-A3A2-F9A3D3B254D0}" type="presParOf" srcId="{6C324A8D-B376-104B-BFE0-2EC0BBE72478}" destId="{36F8B28B-FFFE-FB4F-BA0D-AF461CDA9C59}" srcOrd="1" destOrd="0" presId="urn:microsoft.com/office/officeart/2005/8/layout/pyramid3"/>
    <dgm:cxn modelId="{A8743D5D-F7BA-3B4B-BA75-B591DCC820AD}" type="presParOf" srcId="{3A0D551E-86E7-7143-9648-B6CD103BAFD1}" destId="{352F5AC9-B6B2-014B-AB40-24CFCBAED609}" srcOrd="1" destOrd="0" presId="urn:microsoft.com/office/officeart/2005/8/layout/pyramid3"/>
    <dgm:cxn modelId="{1FD63B9C-2190-2C4A-9281-9D190F945799}" type="presParOf" srcId="{352F5AC9-B6B2-014B-AB40-24CFCBAED609}" destId="{ED7548E5-F234-E244-B637-DF57C1E5081A}" srcOrd="0" destOrd="0" presId="urn:microsoft.com/office/officeart/2005/8/layout/pyramid3"/>
    <dgm:cxn modelId="{AB21BC32-C4A7-9846-9FC5-2E6794E63F74}" type="presParOf" srcId="{352F5AC9-B6B2-014B-AB40-24CFCBAED609}" destId="{A8C9C71C-B0F3-C546-81B3-C59D714BD821}" srcOrd="1" destOrd="0" presId="urn:microsoft.com/office/officeart/2005/8/layout/pyramid3"/>
    <dgm:cxn modelId="{33A62198-93DF-0640-9E2A-5C0BBBD9A268}" type="presParOf" srcId="{3A0D551E-86E7-7143-9648-B6CD103BAFD1}" destId="{701F06E0-FAF1-9842-8762-9D4366DF08B1}" srcOrd="2" destOrd="0" presId="urn:microsoft.com/office/officeart/2005/8/layout/pyramid3"/>
    <dgm:cxn modelId="{F8049886-DCEF-3647-9559-6D01B8C352E3}" type="presParOf" srcId="{701F06E0-FAF1-9842-8762-9D4366DF08B1}" destId="{768DCF0B-BD1B-634F-B742-EBA01D7C0857}" srcOrd="0" destOrd="0" presId="urn:microsoft.com/office/officeart/2005/8/layout/pyramid3"/>
    <dgm:cxn modelId="{7D14E562-82C1-1D46-B5C4-709467DF6ED9}" type="presParOf" srcId="{701F06E0-FAF1-9842-8762-9D4366DF08B1}" destId="{0F433497-5B1A-8948-8369-259239B3C08F}" srcOrd="1" destOrd="0" presId="urn:microsoft.com/office/officeart/2005/8/layout/pyramid3"/>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C29213-78C6-49D1-A0EC-31EDE31319B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100DF4B-DE20-4F5E-A0CE-98004D3335CD}">
      <dgm:prSet phldrT="[Text]" custT="1"/>
      <dgm:spPr>
        <a:solidFill>
          <a:schemeClr val="accent6"/>
        </a:solidFill>
      </dgm:spPr>
      <dgm:t>
        <a:bodyPr/>
        <a:lstStyle/>
        <a:p>
          <a:r>
            <a:rPr lang="en-US" sz="1050" dirty="0" err="1"/>
            <a:t>Haastattelun</a:t>
          </a:r>
          <a:r>
            <a:rPr lang="en-US" sz="1050" dirty="0"/>
            <a:t> </a:t>
          </a:r>
          <a:r>
            <a:rPr lang="en-US" sz="1050" dirty="0" err="1"/>
            <a:t>suunnittelu</a:t>
          </a:r>
          <a:endParaRPr lang="en-US" sz="1050" dirty="0"/>
        </a:p>
      </dgm:t>
    </dgm:pt>
    <dgm:pt modelId="{5883909B-94EA-42A0-9EEF-6A4AE7093261}" type="parTrans" cxnId="{EACBEF5D-1762-423B-925A-DB06078C6DA2}">
      <dgm:prSet/>
      <dgm:spPr/>
      <dgm:t>
        <a:bodyPr/>
        <a:lstStyle/>
        <a:p>
          <a:endParaRPr lang="en-US"/>
        </a:p>
      </dgm:t>
    </dgm:pt>
    <dgm:pt modelId="{BCEF6D46-4052-4FCD-9B33-2960160F3F30}" type="sibTrans" cxnId="{EACBEF5D-1762-423B-925A-DB06078C6DA2}">
      <dgm:prSet/>
      <dgm:spPr/>
      <dgm:t>
        <a:bodyPr/>
        <a:lstStyle/>
        <a:p>
          <a:endParaRPr lang="en-US"/>
        </a:p>
      </dgm:t>
    </dgm:pt>
    <dgm:pt modelId="{B81732E9-2D55-4872-848E-10A65D40FECD}">
      <dgm:prSet phldrT="[Text]" custT="1"/>
      <dgm:spPr/>
      <dgm:t>
        <a:bodyPr/>
        <a:lstStyle/>
        <a:p>
          <a:r>
            <a:rPr lang="en-US" sz="1400" dirty="0" err="1"/>
            <a:t>Päätetään</a:t>
          </a:r>
          <a:r>
            <a:rPr lang="en-US" sz="1400" dirty="0"/>
            <a:t> </a:t>
          </a:r>
          <a:r>
            <a:rPr lang="en-US" sz="1400" dirty="0" err="1"/>
            <a:t>haastattelumuoto</a:t>
          </a:r>
          <a:r>
            <a:rPr lang="en-US" sz="1400" dirty="0"/>
            <a:t> ja </a:t>
          </a:r>
          <a:r>
            <a:rPr lang="en-US" sz="1400" dirty="0" err="1"/>
            <a:t>suunnitellaan</a:t>
          </a:r>
          <a:r>
            <a:rPr lang="en-US" sz="1400" dirty="0"/>
            <a:t> </a:t>
          </a:r>
          <a:r>
            <a:rPr lang="en-US" sz="1400" dirty="0" err="1"/>
            <a:t>kysymykset</a:t>
          </a:r>
          <a:r>
            <a:rPr lang="en-US" sz="1400" dirty="0"/>
            <a:t> </a:t>
          </a:r>
          <a:r>
            <a:rPr lang="en-US" sz="1400" dirty="0" err="1"/>
            <a:t>sekä</a:t>
          </a:r>
          <a:r>
            <a:rPr lang="en-US" sz="1400" dirty="0"/>
            <a:t> </a:t>
          </a:r>
          <a:r>
            <a:rPr lang="en-US" sz="1400" dirty="0" err="1"/>
            <a:t>keitä</a:t>
          </a:r>
          <a:r>
            <a:rPr lang="en-US" sz="1400" dirty="0"/>
            <a:t> </a:t>
          </a:r>
          <a:r>
            <a:rPr lang="en-US" sz="1400" dirty="0" err="1"/>
            <a:t>haastatellaan</a:t>
          </a:r>
          <a:r>
            <a:rPr lang="en-US" sz="1400" dirty="0"/>
            <a:t>. Tee </a:t>
          </a:r>
          <a:r>
            <a:rPr lang="en-US" sz="1400" dirty="0" err="1"/>
            <a:t>myös</a:t>
          </a:r>
          <a:r>
            <a:rPr lang="en-US" sz="1400" dirty="0"/>
            <a:t> </a:t>
          </a:r>
          <a:r>
            <a:rPr lang="en-US" sz="1400" dirty="0" err="1"/>
            <a:t>apukysymyksiä</a:t>
          </a:r>
          <a:r>
            <a:rPr lang="en-US" sz="1400" dirty="0"/>
            <a:t>.</a:t>
          </a:r>
        </a:p>
      </dgm:t>
    </dgm:pt>
    <dgm:pt modelId="{E7D4A738-DBF3-4953-8BA6-1300027FE4DB}" type="parTrans" cxnId="{D2F07520-8091-4C85-A396-01B86C292BC1}">
      <dgm:prSet/>
      <dgm:spPr/>
      <dgm:t>
        <a:bodyPr/>
        <a:lstStyle/>
        <a:p>
          <a:endParaRPr lang="en-US"/>
        </a:p>
      </dgm:t>
    </dgm:pt>
    <dgm:pt modelId="{48C360E9-D246-4252-96A4-A721C441C509}" type="sibTrans" cxnId="{D2F07520-8091-4C85-A396-01B86C292BC1}">
      <dgm:prSet/>
      <dgm:spPr/>
      <dgm:t>
        <a:bodyPr/>
        <a:lstStyle/>
        <a:p>
          <a:endParaRPr lang="en-US"/>
        </a:p>
      </dgm:t>
    </dgm:pt>
    <dgm:pt modelId="{F7541865-C9A2-45E0-857A-537EA21DC99F}">
      <dgm:prSet phldrT="[Text]" custT="1"/>
      <dgm:spPr>
        <a:solidFill>
          <a:schemeClr val="accent6">
            <a:lumMod val="60000"/>
            <a:lumOff val="40000"/>
          </a:schemeClr>
        </a:solidFill>
      </dgm:spPr>
      <dgm:t>
        <a:bodyPr/>
        <a:lstStyle/>
        <a:p>
          <a:r>
            <a:rPr lang="en-US" sz="1050" dirty="0" err="1"/>
            <a:t>Haastattelu-tilanne</a:t>
          </a:r>
          <a:endParaRPr lang="en-US" sz="1050" dirty="0"/>
        </a:p>
      </dgm:t>
    </dgm:pt>
    <dgm:pt modelId="{07F04247-400E-4DE0-A5AA-677F5A1AEC83}" type="parTrans" cxnId="{BAD6EA54-692F-47D1-9E39-0C076A677236}">
      <dgm:prSet/>
      <dgm:spPr/>
      <dgm:t>
        <a:bodyPr/>
        <a:lstStyle/>
        <a:p>
          <a:endParaRPr lang="en-US"/>
        </a:p>
      </dgm:t>
    </dgm:pt>
    <dgm:pt modelId="{4D1F16F2-F66A-45EE-AE30-36F1150D8D41}" type="sibTrans" cxnId="{BAD6EA54-692F-47D1-9E39-0C076A677236}">
      <dgm:prSet/>
      <dgm:spPr/>
      <dgm:t>
        <a:bodyPr/>
        <a:lstStyle/>
        <a:p>
          <a:endParaRPr lang="en-US"/>
        </a:p>
      </dgm:t>
    </dgm:pt>
    <dgm:pt modelId="{E5DF5CD2-DC78-41B2-8BD0-971C2745D0E6}">
      <dgm:prSet phldrT="[Text]"/>
      <dgm:spPr/>
      <dgm:t>
        <a:bodyPr/>
        <a:lstStyle/>
        <a:p>
          <a:r>
            <a:rPr lang="en-US" dirty="0" err="1"/>
            <a:t>Haastattelu</a:t>
          </a:r>
          <a:r>
            <a:rPr lang="en-US" dirty="0"/>
            <a:t> </a:t>
          </a:r>
          <a:r>
            <a:rPr lang="en-US" dirty="0" err="1"/>
            <a:t>kannattaa</a:t>
          </a:r>
          <a:r>
            <a:rPr lang="en-US" dirty="0"/>
            <a:t> </a:t>
          </a:r>
          <a:r>
            <a:rPr lang="en-US" dirty="0" err="1"/>
            <a:t>nauhoittaa</a:t>
          </a:r>
          <a:r>
            <a:rPr lang="en-US" dirty="0"/>
            <a:t> ja </a:t>
          </a:r>
          <a:r>
            <a:rPr lang="en-US" dirty="0" err="1"/>
            <a:t>pitää</a:t>
          </a:r>
          <a:r>
            <a:rPr lang="en-US" dirty="0"/>
            <a:t> </a:t>
          </a:r>
          <a:r>
            <a:rPr lang="en-US" dirty="0" err="1"/>
            <a:t>samalla</a:t>
          </a:r>
          <a:r>
            <a:rPr lang="en-US" dirty="0"/>
            <a:t> </a:t>
          </a:r>
          <a:r>
            <a:rPr lang="en-US" dirty="0" err="1"/>
            <a:t>kirjaa</a:t>
          </a:r>
          <a:r>
            <a:rPr lang="en-US" dirty="0"/>
            <a:t> </a:t>
          </a:r>
          <a:r>
            <a:rPr lang="en-US" dirty="0" err="1"/>
            <a:t>vastauksista</a:t>
          </a:r>
          <a:r>
            <a:rPr lang="en-US" dirty="0"/>
            <a:t>.</a:t>
          </a:r>
        </a:p>
      </dgm:t>
    </dgm:pt>
    <dgm:pt modelId="{7849737C-977C-4E65-AE6F-5FC77828CC90}" type="parTrans" cxnId="{251983A6-CA00-4DFA-98B7-6DAC2BA0798E}">
      <dgm:prSet/>
      <dgm:spPr/>
      <dgm:t>
        <a:bodyPr/>
        <a:lstStyle/>
        <a:p>
          <a:endParaRPr lang="en-US"/>
        </a:p>
      </dgm:t>
    </dgm:pt>
    <dgm:pt modelId="{F95CD1A5-D5A1-482A-99CD-49A618D59760}" type="sibTrans" cxnId="{251983A6-CA00-4DFA-98B7-6DAC2BA0798E}">
      <dgm:prSet/>
      <dgm:spPr/>
      <dgm:t>
        <a:bodyPr/>
        <a:lstStyle/>
        <a:p>
          <a:endParaRPr lang="en-US"/>
        </a:p>
      </dgm:t>
    </dgm:pt>
    <dgm:pt modelId="{3565EF16-758B-4D61-BDEA-B8B147FC254D}">
      <dgm:prSet phldrT="[Text]" custT="1"/>
      <dgm:spPr>
        <a:solidFill>
          <a:schemeClr val="accent6"/>
        </a:solidFill>
      </dgm:spPr>
      <dgm:t>
        <a:bodyPr/>
        <a:lstStyle/>
        <a:p>
          <a:r>
            <a:rPr lang="en-US" sz="1050" dirty="0" err="1"/>
            <a:t>Johto</a:t>
          </a:r>
          <a:r>
            <a:rPr lang="en-US" sz="1050" dirty="0"/>
            <a:t>-</a:t>
          </a:r>
        </a:p>
        <a:p>
          <a:r>
            <a:rPr lang="en-US" sz="1050" dirty="0" err="1"/>
            <a:t>päätökset</a:t>
          </a:r>
          <a:endParaRPr lang="en-US" sz="1050" dirty="0"/>
        </a:p>
      </dgm:t>
    </dgm:pt>
    <dgm:pt modelId="{5EFEA1B2-B4D6-4B5C-B292-5F9463F29CF1}" type="parTrans" cxnId="{235CFD25-1123-401A-B170-7808DB6E17F6}">
      <dgm:prSet/>
      <dgm:spPr/>
      <dgm:t>
        <a:bodyPr/>
        <a:lstStyle/>
        <a:p>
          <a:endParaRPr lang="en-US"/>
        </a:p>
      </dgm:t>
    </dgm:pt>
    <dgm:pt modelId="{426E8977-0893-4116-A7A7-71323B72A057}" type="sibTrans" cxnId="{235CFD25-1123-401A-B170-7808DB6E17F6}">
      <dgm:prSet/>
      <dgm:spPr/>
      <dgm:t>
        <a:bodyPr/>
        <a:lstStyle/>
        <a:p>
          <a:endParaRPr lang="en-US"/>
        </a:p>
      </dgm:t>
    </dgm:pt>
    <dgm:pt modelId="{F504252A-BD44-40C6-BDAE-5339524983E0}">
      <dgm:prSet phldrT="[Text]"/>
      <dgm:spPr/>
      <dgm:t>
        <a:bodyPr/>
        <a:lstStyle/>
        <a:p>
          <a:r>
            <a:rPr lang="en-US" dirty="0" err="1"/>
            <a:t>Haastattelut</a:t>
          </a:r>
          <a:r>
            <a:rPr lang="en-US" dirty="0"/>
            <a:t> </a:t>
          </a:r>
          <a:r>
            <a:rPr lang="en-US" dirty="0" err="1"/>
            <a:t>puretaan</a:t>
          </a:r>
          <a:r>
            <a:rPr lang="en-US" dirty="0"/>
            <a:t>  </a:t>
          </a:r>
          <a:r>
            <a:rPr lang="en-US" dirty="0" err="1"/>
            <a:t>analysoimalla</a:t>
          </a:r>
          <a:r>
            <a:rPr lang="en-US" dirty="0"/>
            <a:t> </a:t>
          </a:r>
          <a:r>
            <a:rPr lang="en-US" dirty="0" err="1"/>
            <a:t>yhteneväisyysksiä</a:t>
          </a:r>
          <a:r>
            <a:rPr lang="en-US" dirty="0"/>
            <a:t> ja </a:t>
          </a:r>
          <a:r>
            <a:rPr lang="en-US" dirty="0" err="1"/>
            <a:t>eroavaisuuksia</a:t>
          </a:r>
          <a:endParaRPr lang="en-US" dirty="0"/>
        </a:p>
      </dgm:t>
    </dgm:pt>
    <dgm:pt modelId="{689CE65A-2FF8-480D-86C9-CF631E816AD6}" type="parTrans" cxnId="{295937C5-11DC-482A-BE3A-2CBCB0D2426D}">
      <dgm:prSet/>
      <dgm:spPr/>
      <dgm:t>
        <a:bodyPr/>
        <a:lstStyle/>
        <a:p>
          <a:endParaRPr lang="en-US"/>
        </a:p>
      </dgm:t>
    </dgm:pt>
    <dgm:pt modelId="{AF05EEC3-B57B-45A4-97F4-93784D6B13C5}" type="sibTrans" cxnId="{295937C5-11DC-482A-BE3A-2CBCB0D2426D}">
      <dgm:prSet/>
      <dgm:spPr/>
      <dgm:t>
        <a:bodyPr/>
        <a:lstStyle/>
        <a:p>
          <a:endParaRPr lang="en-US"/>
        </a:p>
      </dgm:t>
    </dgm:pt>
    <dgm:pt modelId="{8BA3821C-878A-4E7B-AE08-BB56BA2AF504}">
      <dgm:prSet phldrT="[Text]"/>
      <dgm:spPr/>
      <dgm:t>
        <a:bodyPr/>
        <a:lstStyle/>
        <a:p>
          <a:r>
            <a:rPr lang="en-US" dirty="0" err="1"/>
            <a:t>Haastateltavan</a:t>
          </a:r>
          <a:r>
            <a:rPr lang="en-US" dirty="0"/>
            <a:t> </a:t>
          </a:r>
          <a:r>
            <a:rPr lang="en-US" dirty="0" err="1"/>
            <a:t>annetaan</a:t>
          </a:r>
          <a:r>
            <a:rPr lang="en-US" dirty="0"/>
            <a:t> </a:t>
          </a:r>
          <a:r>
            <a:rPr lang="en-US" dirty="0" err="1"/>
            <a:t>kertoa</a:t>
          </a:r>
          <a:r>
            <a:rPr lang="en-US" dirty="0"/>
            <a:t> </a:t>
          </a:r>
          <a:r>
            <a:rPr lang="en-US" dirty="0" err="1"/>
            <a:t>mahdollisimman</a:t>
          </a:r>
          <a:r>
            <a:rPr lang="en-US" dirty="0"/>
            <a:t> </a:t>
          </a:r>
          <a:r>
            <a:rPr lang="en-US" dirty="0" err="1"/>
            <a:t>vapaasti</a:t>
          </a:r>
          <a:r>
            <a:rPr lang="en-US" dirty="0"/>
            <a:t>, </a:t>
          </a:r>
          <a:r>
            <a:rPr lang="en-US" dirty="0" err="1"/>
            <a:t>ei</a:t>
          </a:r>
          <a:r>
            <a:rPr lang="en-US" dirty="0"/>
            <a:t> </a:t>
          </a:r>
          <a:r>
            <a:rPr lang="en-US" dirty="0" err="1"/>
            <a:t>ohjailla</a:t>
          </a:r>
          <a:r>
            <a:rPr lang="en-US" dirty="0"/>
            <a:t>.</a:t>
          </a:r>
        </a:p>
      </dgm:t>
    </dgm:pt>
    <dgm:pt modelId="{0DD491E2-AB0E-41D0-9591-CD0FCBB6A291}" type="parTrans" cxnId="{8C45E8CB-95EF-499B-B303-F31E4D6F7EA1}">
      <dgm:prSet/>
      <dgm:spPr/>
      <dgm:t>
        <a:bodyPr/>
        <a:lstStyle/>
        <a:p>
          <a:endParaRPr lang="en-US"/>
        </a:p>
      </dgm:t>
    </dgm:pt>
    <dgm:pt modelId="{FB8DD1A7-7B30-4F85-AACE-A314264549B0}" type="sibTrans" cxnId="{8C45E8CB-95EF-499B-B303-F31E4D6F7EA1}">
      <dgm:prSet/>
      <dgm:spPr/>
      <dgm:t>
        <a:bodyPr/>
        <a:lstStyle/>
        <a:p>
          <a:endParaRPr lang="en-US"/>
        </a:p>
      </dgm:t>
    </dgm:pt>
    <dgm:pt modelId="{E05B1E3C-79CF-47EE-828E-E8028DB3C34E}">
      <dgm:prSet phldrT="[Text]"/>
      <dgm:spPr/>
      <dgm:t>
        <a:bodyPr/>
        <a:lstStyle/>
        <a:p>
          <a:r>
            <a:rPr lang="en-US" dirty="0" err="1"/>
            <a:t>Joskus</a:t>
          </a:r>
          <a:r>
            <a:rPr lang="en-US" dirty="0"/>
            <a:t> </a:t>
          </a:r>
          <a:r>
            <a:rPr lang="en-US" dirty="0" err="1"/>
            <a:t>haastateltava</a:t>
          </a:r>
          <a:r>
            <a:rPr lang="en-US" dirty="0"/>
            <a:t> </a:t>
          </a:r>
          <a:r>
            <a:rPr lang="en-US" dirty="0" err="1"/>
            <a:t>kertoo</a:t>
          </a:r>
          <a:r>
            <a:rPr lang="en-US" dirty="0"/>
            <a:t> </a:t>
          </a:r>
          <a:r>
            <a:rPr lang="en-US" dirty="0" err="1"/>
            <a:t>vastauksia</a:t>
          </a:r>
          <a:r>
            <a:rPr lang="en-US" dirty="0"/>
            <a:t> </a:t>
          </a:r>
          <a:r>
            <a:rPr lang="en-US" dirty="0" err="1"/>
            <a:t>usempaan</a:t>
          </a:r>
          <a:r>
            <a:rPr lang="en-US" dirty="0"/>
            <a:t> </a:t>
          </a:r>
          <a:r>
            <a:rPr lang="en-US" dirty="0" err="1"/>
            <a:t>kysymykseen</a:t>
          </a:r>
          <a:r>
            <a:rPr lang="en-US" dirty="0"/>
            <a:t> </a:t>
          </a:r>
          <a:r>
            <a:rPr lang="en-US" dirty="0" err="1"/>
            <a:t>kerralla</a:t>
          </a:r>
          <a:endParaRPr lang="en-US" dirty="0"/>
        </a:p>
      </dgm:t>
    </dgm:pt>
    <dgm:pt modelId="{2901A79F-C266-4BE0-B049-F27E647734B2}" type="parTrans" cxnId="{CBCD8D7B-FA7F-4A37-9C6C-C1760D1EB95F}">
      <dgm:prSet/>
      <dgm:spPr/>
      <dgm:t>
        <a:bodyPr/>
        <a:lstStyle/>
        <a:p>
          <a:endParaRPr lang="en-US"/>
        </a:p>
      </dgm:t>
    </dgm:pt>
    <dgm:pt modelId="{531D9835-EE37-4F03-84EF-5D4D273014B9}" type="sibTrans" cxnId="{CBCD8D7B-FA7F-4A37-9C6C-C1760D1EB95F}">
      <dgm:prSet/>
      <dgm:spPr/>
      <dgm:t>
        <a:bodyPr/>
        <a:lstStyle/>
        <a:p>
          <a:endParaRPr lang="en-US"/>
        </a:p>
      </dgm:t>
    </dgm:pt>
    <dgm:pt modelId="{9FC0BD5D-3098-4589-AF7B-16B8E15AC0DA}">
      <dgm:prSet phldrT="[Text]"/>
      <dgm:spPr/>
      <dgm:t>
        <a:bodyPr/>
        <a:lstStyle/>
        <a:p>
          <a:r>
            <a:rPr lang="en-US" dirty="0" err="1"/>
            <a:t>Erilaiset</a:t>
          </a:r>
          <a:r>
            <a:rPr lang="en-US" dirty="0"/>
            <a:t> </a:t>
          </a:r>
          <a:r>
            <a:rPr lang="en-US" dirty="0" err="1"/>
            <a:t>vastuasten</a:t>
          </a:r>
          <a:r>
            <a:rPr lang="en-US" dirty="0"/>
            <a:t> ja </a:t>
          </a:r>
          <a:r>
            <a:rPr lang="en-US" dirty="0" err="1"/>
            <a:t>niiden</a:t>
          </a:r>
          <a:r>
            <a:rPr lang="en-US" dirty="0"/>
            <a:t> </a:t>
          </a:r>
          <a:r>
            <a:rPr lang="en-US" dirty="0" err="1"/>
            <a:t>osien</a:t>
          </a:r>
          <a:r>
            <a:rPr lang="en-US" dirty="0"/>
            <a:t> </a:t>
          </a:r>
          <a:r>
            <a:rPr lang="en-US" dirty="0" err="1"/>
            <a:t>lukitttelut</a:t>
          </a:r>
          <a:r>
            <a:rPr lang="en-US" dirty="0"/>
            <a:t> </a:t>
          </a:r>
          <a:r>
            <a:rPr lang="en-US" dirty="0" err="1"/>
            <a:t>auttavat</a:t>
          </a:r>
          <a:r>
            <a:rPr lang="en-US" dirty="0"/>
            <a:t> </a:t>
          </a:r>
          <a:r>
            <a:rPr lang="en-US" dirty="0" err="1"/>
            <a:t>tekemään</a:t>
          </a:r>
          <a:r>
            <a:rPr lang="en-US" dirty="0"/>
            <a:t> </a:t>
          </a:r>
          <a:r>
            <a:rPr lang="en-US" dirty="0" err="1"/>
            <a:t>johtopäätöksiä</a:t>
          </a:r>
          <a:r>
            <a:rPr lang="en-US" dirty="0"/>
            <a:t>, ja </a:t>
          </a:r>
          <a:r>
            <a:rPr lang="en-US" dirty="0" err="1"/>
            <a:t>tekemään</a:t>
          </a:r>
          <a:r>
            <a:rPr lang="en-US" dirty="0"/>
            <a:t> </a:t>
          </a:r>
          <a:r>
            <a:rPr lang="en-US" dirty="0" err="1"/>
            <a:t>yleistäviä</a:t>
          </a:r>
          <a:r>
            <a:rPr lang="en-US" dirty="0"/>
            <a:t> </a:t>
          </a:r>
          <a:r>
            <a:rPr lang="en-US" dirty="0" err="1"/>
            <a:t>päätelmiä</a:t>
          </a:r>
          <a:r>
            <a:rPr lang="en-US" dirty="0"/>
            <a:t> </a:t>
          </a:r>
          <a:r>
            <a:rPr lang="en-US" dirty="0" err="1"/>
            <a:t>päätöksenteon</a:t>
          </a:r>
          <a:r>
            <a:rPr lang="en-US" dirty="0"/>
            <a:t> </a:t>
          </a:r>
          <a:r>
            <a:rPr lang="en-US" dirty="0" err="1"/>
            <a:t>tueksi</a:t>
          </a:r>
          <a:endParaRPr lang="en-US" dirty="0"/>
        </a:p>
      </dgm:t>
    </dgm:pt>
    <dgm:pt modelId="{85A8FA7D-C72C-4BFF-B310-4E8F9E68D621}" type="parTrans" cxnId="{2CE94194-D359-4BAB-9317-90CF1AD2DD35}">
      <dgm:prSet/>
      <dgm:spPr/>
      <dgm:t>
        <a:bodyPr/>
        <a:lstStyle/>
        <a:p>
          <a:endParaRPr lang="en-US"/>
        </a:p>
      </dgm:t>
    </dgm:pt>
    <dgm:pt modelId="{62A1A1DC-1C4E-47EE-B8DE-550C0B270195}" type="sibTrans" cxnId="{2CE94194-D359-4BAB-9317-90CF1AD2DD35}">
      <dgm:prSet/>
      <dgm:spPr/>
      <dgm:t>
        <a:bodyPr/>
        <a:lstStyle/>
        <a:p>
          <a:endParaRPr lang="en-US"/>
        </a:p>
      </dgm:t>
    </dgm:pt>
    <dgm:pt modelId="{0722C4FE-3C08-4AC2-987F-BC87E64A3473}" type="pres">
      <dgm:prSet presAssocID="{97C29213-78C6-49D1-A0EC-31EDE31319B2}" presName="linearFlow" presStyleCnt="0">
        <dgm:presLayoutVars>
          <dgm:dir/>
          <dgm:animLvl val="lvl"/>
          <dgm:resizeHandles val="exact"/>
        </dgm:presLayoutVars>
      </dgm:prSet>
      <dgm:spPr/>
    </dgm:pt>
    <dgm:pt modelId="{0CC2574A-371A-42A7-AA1D-0DD485F3405E}" type="pres">
      <dgm:prSet presAssocID="{0100DF4B-DE20-4F5E-A0CE-98004D3335CD}" presName="composite" presStyleCnt="0"/>
      <dgm:spPr/>
    </dgm:pt>
    <dgm:pt modelId="{2DE73BB7-11DC-44E8-86F3-B29D6F8B1765}" type="pres">
      <dgm:prSet presAssocID="{0100DF4B-DE20-4F5E-A0CE-98004D3335CD}" presName="parentText" presStyleLbl="alignNode1" presStyleIdx="0" presStyleCnt="3">
        <dgm:presLayoutVars>
          <dgm:chMax val="1"/>
          <dgm:bulletEnabled val="1"/>
        </dgm:presLayoutVars>
      </dgm:prSet>
      <dgm:spPr/>
    </dgm:pt>
    <dgm:pt modelId="{DE584821-1DF4-4125-B79A-E602BC85A1DB}" type="pres">
      <dgm:prSet presAssocID="{0100DF4B-DE20-4F5E-A0CE-98004D3335CD}" presName="descendantText" presStyleLbl="alignAcc1" presStyleIdx="0" presStyleCnt="3">
        <dgm:presLayoutVars>
          <dgm:bulletEnabled val="1"/>
        </dgm:presLayoutVars>
      </dgm:prSet>
      <dgm:spPr/>
    </dgm:pt>
    <dgm:pt modelId="{12706A30-E210-49B8-9D8F-BF139CCC1D79}" type="pres">
      <dgm:prSet presAssocID="{BCEF6D46-4052-4FCD-9B33-2960160F3F30}" presName="sp" presStyleCnt="0"/>
      <dgm:spPr/>
    </dgm:pt>
    <dgm:pt modelId="{EAC1A746-9DB7-4086-8FCA-84573AE1752C}" type="pres">
      <dgm:prSet presAssocID="{F7541865-C9A2-45E0-857A-537EA21DC99F}" presName="composite" presStyleCnt="0"/>
      <dgm:spPr/>
    </dgm:pt>
    <dgm:pt modelId="{C6E6B657-22CE-4CAE-813E-A176DD1A9147}" type="pres">
      <dgm:prSet presAssocID="{F7541865-C9A2-45E0-857A-537EA21DC99F}" presName="parentText" presStyleLbl="alignNode1" presStyleIdx="1" presStyleCnt="3">
        <dgm:presLayoutVars>
          <dgm:chMax val="1"/>
          <dgm:bulletEnabled val="1"/>
        </dgm:presLayoutVars>
      </dgm:prSet>
      <dgm:spPr/>
    </dgm:pt>
    <dgm:pt modelId="{A919A98A-2783-4FC7-82AE-0B46970FC500}" type="pres">
      <dgm:prSet presAssocID="{F7541865-C9A2-45E0-857A-537EA21DC99F}" presName="descendantText" presStyleLbl="alignAcc1" presStyleIdx="1" presStyleCnt="3">
        <dgm:presLayoutVars>
          <dgm:bulletEnabled val="1"/>
        </dgm:presLayoutVars>
      </dgm:prSet>
      <dgm:spPr/>
    </dgm:pt>
    <dgm:pt modelId="{0CD989BD-3B87-4933-BE2F-18527F1056F8}" type="pres">
      <dgm:prSet presAssocID="{4D1F16F2-F66A-45EE-AE30-36F1150D8D41}" presName="sp" presStyleCnt="0"/>
      <dgm:spPr/>
    </dgm:pt>
    <dgm:pt modelId="{09B60D1F-DEC8-45CD-BEF4-62F9E699EB92}" type="pres">
      <dgm:prSet presAssocID="{3565EF16-758B-4D61-BDEA-B8B147FC254D}" presName="composite" presStyleCnt="0"/>
      <dgm:spPr/>
    </dgm:pt>
    <dgm:pt modelId="{C38AABD4-4D74-4636-B349-402C4E7E184C}" type="pres">
      <dgm:prSet presAssocID="{3565EF16-758B-4D61-BDEA-B8B147FC254D}" presName="parentText" presStyleLbl="alignNode1" presStyleIdx="2" presStyleCnt="3">
        <dgm:presLayoutVars>
          <dgm:chMax val="1"/>
          <dgm:bulletEnabled val="1"/>
        </dgm:presLayoutVars>
      </dgm:prSet>
      <dgm:spPr/>
    </dgm:pt>
    <dgm:pt modelId="{3C8E5A99-FB4C-4B2B-B7F9-C8B6698064DB}" type="pres">
      <dgm:prSet presAssocID="{3565EF16-758B-4D61-BDEA-B8B147FC254D}" presName="descendantText" presStyleLbl="alignAcc1" presStyleIdx="2" presStyleCnt="3">
        <dgm:presLayoutVars>
          <dgm:bulletEnabled val="1"/>
        </dgm:presLayoutVars>
      </dgm:prSet>
      <dgm:spPr/>
    </dgm:pt>
  </dgm:ptLst>
  <dgm:cxnLst>
    <dgm:cxn modelId="{D2F07520-8091-4C85-A396-01B86C292BC1}" srcId="{0100DF4B-DE20-4F5E-A0CE-98004D3335CD}" destId="{B81732E9-2D55-4872-848E-10A65D40FECD}" srcOrd="0" destOrd="0" parTransId="{E7D4A738-DBF3-4953-8BA6-1300027FE4DB}" sibTransId="{48C360E9-D246-4252-96A4-A721C441C509}"/>
    <dgm:cxn modelId="{235CFD25-1123-401A-B170-7808DB6E17F6}" srcId="{97C29213-78C6-49D1-A0EC-31EDE31319B2}" destId="{3565EF16-758B-4D61-BDEA-B8B147FC254D}" srcOrd="2" destOrd="0" parTransId="{5EFEA1B2-B4D6-4B5C-B292-5F9463F29CF1}" sibTransId="{426E8977-0893-4116-A7A7-71323B72A057}"/>
    <dgm:cxn modelId="{FAC6C129-E038-4B90-8766-8AF81DE613FC}" type="presOf" srcId="{0100DF4B-DE20-4F5E-A0CE-98004D3335CD}" destId="{2DE73BB7-11DC-44E8-86F3-B29D6F8B1765}" srcOrd="0" destOrd="0" presId="urn:microsoft.com/office/officeart/2005/8/layout/chevron2"/>
    <dgm:cxn modelId="{C3EA9147-345B-4B5F-8896-86A1B7AB9CBA}" type="presOf" srcId="{F504252A-BD44-40C6-BDAE-5339524983E0}" destId="{3C8E5A99-FB4C-4B2B-B7F9-C8B6698064DB}" srcOrd="0" destOrd="0" presId="urn:microsoft.com/office/officeart/2005/8/layout/chevron2"/>
    <dgm:cxn modelId="{0968064E-FE7B-4E20-8CE9-E00FAD9321FC}" type="presOf" srcId="{E05B1E3C-79CF-47EE-828E-E8028DB3C34E}" destId="{A919A98A-2783-4FC7-82AE-0B46970FC500}" srcOrd="0" destOrd="2" presId="urn:microsoft.com/office/officeart/2005/8/layout/chevron2"/>
    <dgm:cxn modelId="{9D6F2851-9387-4757-875B-0D89F8B01853}" type="presOf" srcId="{9FC0BD5D-3098-4589-AF7B-16B8E15AC0DA}" destId="{3C8E5A99-FB4C-4B2B-B7F9-C8B6698064DB}" srcOrd="0" destOrd="1" presId="urn:microsoft.com/office/officeart/2005/8/layout/chevron2"/>
    <dgm:cxn modelId="{BAD6EA54-692F-47D1-9E39-0C076A677236}" srcId="{97C29213-78C6-49D1-A0EC-31EDE31319B2}" destId="{F7541865-C9A2-45E0-857A-537EA21DC99F}" srcOrd="1" destOrd="0" parTransId="{07F04247-400E-4DE0-A5AA-677F5A1AEC83}" sibTransId="{4D1F16F2-F66A-45EE-AE30-36F1150D8D41}"/>
    <dgm:cxn modelId="{EABFD858-DDCF-4050-B9E0-170355EE6FC8}" type="presOf" srcId="{E5DF5CD2-DC78-41B2-8BD0-971C2745D0E6}" destId="{A919A98A-2783-4FC7-82AE-0B46970FC500}" srcOrd="0" destOrd="0" presId="urn:microsoft.com/office/officeart/2005/8/layout/chevron2"/>
    <dgm:cxn modelId="{EACBEF5D-1762-423B-925A-DB06078C6DA2}" srcId="{97C29213-78C6-49D1-A0EC-31EDE31319B2}" destId="{0100DF4B-DE20-4F5E-A0CE-98004D3335CD}" srcOrd="0" destOrd="0" parTransId="{5883909B-94EA-42A0-9EEF-6A4AE7093261}" sibTransId="{BCEF6D46-4052-4FCD-9B33-2960160F3F30}"/>
    <dgm:cxn modelId="{C4C3BA71-F1A2-4F64-A092-ED5D63C906DD}" type="presOf" srcId="{F7541865-C9A2-45E0-857A-537EA21DC99F}" destId="{C6E6B657-22CE-4CAE-813E-A176DD1A9147}" srcOrd="0" destOrd="0" presId="urn:microsoft.com/office/officeart/2005/8/layout/chevron2"/>
    <dgm:cxn modelId="{CBCD8D7B-FA7F-4A37-9C6C-C1760D1EB95F}" srcId="{F7541865-C9A2-45E0-857A-537EA21DC99F}" destId="{E05B1E3C-79CF-47EE-828E-E8028DB3C34E}" srcOrd="2" destOrd="0" parTransId="{2901A79F-C266-4BE0-B049-F27E647734B2}" sibTransId="{531D9835-EE37-4F03-84EF-5D4D273014B9}"/>
    <dgm:cxn modelId="{2CE94194-D359-4BAB-9317-90CF1AD2DD35}" srcId="{3565EF16-758B-4D61-BDEA-B8B147FC254D}" destId="{9FC0BD5D-3098-4589-AF7B-16B8E15AC0DA}" srcOrd="1" destOrd="0" parTransId="{85A8FA7D-C72C-4BFF-B310-4E8F9E68D621}" sibTransId="{62A1A1DC-1C4E-47EE-B8DE-550C0B270195}"/>
    <dgm:cxn modelId="{251983A6-CA00-4DFA-98B7-6DAC2BA0798E}" srcId="{F7541865-C9A2-45E0-857A-537EA21DC99F}" destId="{E5DF5CD2-DC78-41B2-8BD0-971C2745D0E6}" srcOrd="0" destOrd="0" parTransId="{7849737C-977C-4E65-AE6F-5FC77828CC90}" sibTransId="{F95CD1A5-D5A1-482A-99CD-49A618D59760}"/>
    <dgm:cxn modelId="{6328A5B5-1127-4247-B679-9A6113A769AF}" type="presOf" srcId="{8BA3821C-878A-4E7B-AE08-BB56BA2AF504}" destId="{A919A98A-2783-4FC7-82AE-0B46970FC500}" srcOrd="0" destOrd="1" presId="urn:microsoft.com/office/officeart/2005/8/layout/chevron2"/>
    <dgm:cxn modelId="{15F0F6C2-338E-4C94-9313-D3185E5898FC}" type="presOf" srcId="{B81732E9-2D55-4872-848E-10A65D40FECD}" destId="{DE584821-1DF4-4125-B79A-E602BC85A1DB}" srcOrd="0" destOrd="0" presId="urn:microsoft.com/office/officeart/2005/8/layout/chevron2"/>
    <dgm:cxn modelId="{B149D8C4-1EC8-4E88-AE0E-2FFAB46725FA}" type="presOf" srcId="{3565EF16-758B-4D61-BDEA-B8B147FC254D}" destId="{C38AABD4-4D74-4636-B349-402C4E7E184C}" srcOrd="0" destOrd="0" presId="urn:microsoft.com/office/officeart/2005/8/layout/chevron2"/>
    <dgm:cxn modelId="{295937C5-11DC-482A-BE3A-2CBCB0D2426D}" srcId="{3565EF16-758B-4D61-BDEA-B8B147FC254D}" destId="{F504252A-BD44-40C6-BDAE-5339524983E0}" srcOrd="0" destOrd="0" parTransId="{689CE65A-2FF8-480D-86C9-CF631E816AD6}" sibTransId="{AF05EEC3-B57B-45A4-97F4-93784D6B13C5}"/>
    <dgm:cxn modelId="{8C45E8CB-95EF-499B-B303-F31E4D6F7EA1}" srcId="{F7541865-C9A2-45E0-857A-537EA21DC99F}" destId="{8BA3821C-878A-4E7B-AE08-BB56BA2AF504}" srcOrd="1" destOrd="0" parTransId="{0DD491E2-AB0E-41D0-9591-CD0FCBB6A291}" sibTransId="{FB8DD1A7-7B30-4F85-AACE-A314264549B0}"/>
    <dgm:cxn modelId="{2B338BFE-ACB0-4618-BD7E-69ECBF1BED99}" type="presOf" srcId="{97C29213-78C6-49D1-A0EC-31EDE31319B2}" destId="{0722C4FE-3C08-4AC2-987F-BC87E64A3473}" srcOrd="0" destOrd="0" presId="urn:microsoft.com/office/officeart/2005/8/layout/chevron2"/>
    <dgm:cxn modelId="{A8C2DD03-0C5A-4CC1-B681-507E596EDD91}" type="presParOf" srcId="{0722C4FE-3C08-4AC2-987F-BC87E64A3473}" destId="{0CC2574A-371A-42A7-AA1D-0DD485F3405E}" srcOrd="0" destOrd="0" presId="urn:microsoft.com/office/officeart/2005/8/layout/chevron2"/>
    <dgm:cxn modelId="{62625912-8D27-44D5-915F-16D3BA710B35}" type="presParOf" srcId="{0CC2574A-371A-42A7-AA1D-0DD485F3405E}" destId="{2DE73BB7-11DC-44E8-86F3-B29D6F8B1765}" srcOrd="0" destOrd="0" presId="urn:microsoft.com/office/officeart/2005/8/layout/chevron2"/>
    <dgm:cxn modelId="{14C5194C-3CB4-455E-AF7E-0F90AA6A3C28}" type="presParOf" srcId="{0CC2574A-371A-42A7-AA1D-0DD485F3405E}" destId="{DE584821-1DF4-4125-B79A-E602BC85A1DB}" srcOrd="1" destOrd="0" presId="urn:microsoft.com/office/officeart/2005/8/layout/chevron2"/>
    <dgm:cxn modelId="{817F775F-6C27-497D-9157-6648CFB9625D}" type="presParOf" srcId="{0722C4FE-3C08-4AC2-987F-BC87E64A3473}" destId="{12706A30-E210-49B8-9D8F-BF139CCC1D79}" srcOrd="1" destOrd="0" presId="urn:microsoft.com/office/officeart/2005/8/layout/chevron2"/>
    <dgm:cxn modelId="{9BB5CC53-619C-4DD3-9E97-16299E61F834}" type="presParOf" srcId="{0722C4FE-3C08-4AC2-987F-BC87E64A3473}" destId="{EAC1A746-9DB7-4086-8FCA-84573AE1752C}" srcOrd="2" destOrd="0" presId="urn:microsoft.com/office/officeart/2005/8/layout/chevron2"/>
    <dgm:cxn modelId="{C00DBC9A-18F1-4AD2-9BC2-C498C21E5CA4}" type="presParOf" srcId="{EAC1A746-9DB7-4086-8FCA-84573AE1752C}" destId="{C6E6B657-22CE-4CAE-813E-A176DD1A9147}" srcOrd="0" destOrd="0" presId="urn:microsoft.com/office/officeart/2005/8/layout/chevron2"/>
    <dgm:cxn modelId="{71A1036F-47D7-4F31-B9B5-04EE71851B9D}" type="presParOf" srcId="{EAC1A746-9DB7-4086-8FCA-84573AE1752C}" destId="{A919A98A-2783-4FC7-82AE-0B46970FC500}" srcOrd="1" destOrd="0" presId="urn:microsoft.com/office/officeart/2005/8/layout/chevron2"/>
    <dgm:cxn modelId="{52C4864F-92E2-4E9D-B3BD-F81CA7C4ABD4}" type="presParOf" srcId="{0722C4FE-3C08-4AC2-987F-BC87E64A3473}" destId="{0CD989BD-3B87-4933-BE2F-18527F1056F8}" srcOrd="3" destOrd="0" presId="urn:microsoft.com/office/officeart/2005/8/layout/chevron2"/>
    <dgm:cxn modelId="{E8075818-2FD2-4869-AE4C-1FCB0A0950E6}" type="presParOf" srcId="{0722C4FE-3C08-4AC2-987F-BC87E64A3473}" destId="{09B60D1F-DEC8-45CD-BEF4-62F9E699EB92}" srcOrd="4" destOrd="0" presId="urn:microsoft.com/office/officeart/2005/8/layout/chevron2"/>
    <dgm:cxn modelId="{9F6E5A29-31C4-485C-B571-27332218AC5A}" type="presParOf" srcId="{09B60D1F-DEC8-45CD-BEF4-62F9E699EB92}" destId="{C38AABD4-4D74-4636-B349-402C4E7E184C}" srcOrd="0" destOrd="0" presId="urn:microsoft.com/office/officeart/2005/8/layout/chevron2"/>
    <dgm:cxn modelId="{0EEBFD3A-982B-4C7C-85A7-24DD006A47EC}" type="presParOf" srcId="{09B60D1F-DEC8-45CD-BEF4-62F9E699EB92}" destId="{3C8E5A99-FB4C-4B2B-B7F9-C8B6698064D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C29213-78C6-49D1-A0EC-31EDE31319B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100DF4B-DE20-4F5E-A0CE-98004D3335CD}">
      <dgm:prSet phldrT="[Text]" custT="1"/>
      <dgm:spPr>
        <a:solidFill>
          <a:schemeClr val="accent6"/>
        </a:solidFill>
      </dgm:spPr>
      <dgm:t>
        <a:bodyPr/>
        <a:lstStyle/>
        <a:p>
          <a:r>
            <a:rPr lang="en-US" sz="1050" dirty="0" err="1"/>
            <a:t>Havainnoinin</a:t>
          </a:r>
          <a:r>
            <a:rPr lang="en-US" sz="1050" dirty="0"/>
            <a:t> </a:t>
          </a:r>
          <a:r>
            <a:rPr lang="en-US" sz="1050" dirty="0" err="1"/>
            <a:t>suunnittelu</a:t>
          </a:r>
          <a:endParaRPr lang="en-US" sz="1050" dirty="0"/>
        </a:p>
      </dgm:t>
    </dgm:pt>
    <dgm:pt modelId="{5883909B-94EA-42A0-9EEF-6A4AE7093261}" type="parTrans" cxnId="{EACBEF5D-1762-423B-925A-DB06078C6DA2}">
      <dgm:prSet/>
      <dgm:spPr/>
      <dgm:t>
        <a:bodyPr/>
        <a:lstStyle/>
        <a:p>
          <a:endParaRPr lang="en-US"/>
        </a:p>
      </dgm:t>
    </dgm:pt>
    <dgm:pt modelId="{BCEF6D46-4052-4FCD-9B33-2960160F3F30}" type="sibTrans" cxnId="{EACBEF5D-1762-423B-925A-DB06078C6DA2}">
      <dgm:prSet/>
      <dgm:spPr/>
      <dgm:t>
        <a:bodyPr/>
        <a:lstStyle/>
        <a:p>
          <a:endParaRPr lang="en-US"/>
        </a:p>
      </dgm:t>
    </dgm:pt>
    <dgm:pt modelId="{B81732E9-2D55-4872-848E-10A65D40FECD}">
      <dgm:prSet phldrT="[Text]" custT="1"/>
      <dgm:spPr/>
      <dgm:t>
        <a:bodyPr/>
        <a:lstStyle/>
        <a:p>
          <a:r>
            <a:rPr lang="en-US" sz="1400" dirty="0" err="1"/>
            <a:t>Tehdään</a:t>
          </a:r>
          <a:r>
            <a:rPr lang="en-US" sz="1400" dirty="0"/>
            <a:t> </a:t>
          </a:r>
          <a:r>
            <a:rPr lang="en-US" sz="1400" dirty="0" err="1"/>
            <a:t>suunitelma</a:t>
          </a:r>
          <a:r>
            <a:rPr lang="en-US" sz="1400" dirty="0"/>
            <a:t>, </a:t>
          </a:r>
          <a:r>
            <a:rPr lang="en-US" sz="1400" dirty="0" err="1"/>
            <a:t>miten</a:t>
          </a:r>
          <a:r>
            <a:rPr lang="en-US" sz="1400" dirty="0"/>
            <a:t> </a:t>
          </a:r>
          <a:r>
            <a:rPr lang="en-US" sz="1400" dirty="0" err="1"/>
            <a:t>havainnoidaan</a:t>
          </a:r>
          <a:r>
            <a:rPr lang="en-US" sz="1400" dirty="0"/>
            <a:t>, </a:t>
          </a:r>
          <a:r>
            <a:rPr lang="en-US" sz="1400" dirty="0" err="1"/>
            <a:t>paljonko</a:t>
          </a:r>
          <a:r>
            <a:rPr lang="en-US" sz="1400" dirty="0"/>
            <a:t> </a:t>
          </a:r>
          <a:r>
            <a:rPr lang="en-US" sz="1400" dirty="0" err="1"/>
            <a:t>aikaa</a:t>
          </a:r>
          <a:r>
            <a:rPr lang="en-US" sz="1400" dirty="0"/>
            <a:t>, </a:t>
          </a:r>
          <a:r>
            <a:rPr lang="en-US" sz="1400" dirty="0" err="1"/>
            <a:t>missä</a:t>
          </a:r>
          <a:r>
            <a:rPr lang="en-US" sz="1400" dirty="0"/>
            <a:t> </a:t>
          </a:r>
          <a:r>
            <a:rPr lang="en-US" sz="1400" dirty="0" err="1"/>
            <a:t>asioissa</a:t>
          </a:r>
          <a:r>
            <a:rPr lang="en-US" sz="1400" dirty="0"/>
            <a:t> </a:t>
          </a:r>
          <a:r>
            <a:rPr lang="en-US" sz="1400" dirty="0" err="1"/>
            <a:t>painopiste</a:t>
          </a:r>
          <a:r>
            <a:rPr lang="en-US" sz="1400" dirty="0"/>
            <a:t>.</a:t>
          </a:r>
        </a:p>
      </dgm:t>
    </dgm:pt>
    <dgm:pt modelId="{E7D4A738-DBF3-4953-8BA6-1300027FE4DB}" type="parTrans" cxnId="{D2F07520-8091-4C85-A396-01B86C292BC1}">
      <dgm:prSet/>
      <dgm:spPr/>
      <dgm:t>
        <a:bodyPr/>
        <a:lstStyle/>
        <a:p>
          <a:endParaRPr lang="en-US"/>
        </a:p>
      </dgm:t>
    </dgm:pt>
    <dgm:pt modelId="{48C360E9-D246-4252-96A4-A721C441C509}" type="sibTrans" cxnId="{D2F07520-8091-4C85-A396-01B86C292BC1}">
      <dgm:prSet/>
      <dgm:spPr/>
      <dgm:t>
        <a:bodyPr/>
        <a:lstStyle/>
        <a:p>
          <a:endParaRPr lang="en-US"/>
        </a:p>
      </dgm:t>
    </dgm:pt>
    <dgm:pt modelId="{F7541865-C9A2-45E0-857A-537EA21DC99F}">
      <dgm:prSet phldrT="[Text]" custT="1"/>
      <dgm:spPr>
        <a:solidFill>
          <a:schemeClr val="accent6">
            <a:lumMod val="60000"/>
            <a:lumOff val="40000"/>
          </a:schemeClr>
        </a:solidFill>
      </dgm:spPr>
      <dgm:t>
        <a:bodyPr/>
        <a:lstStyle/>
        <a:p>
          <a:r>
            <a:rPr lang="en-US" sz="1050" dirty="0" err="1"/>
            <a:t>Havainnoi-maan</a:t>
          </a:r>
          <a:r>
            <a:rPr lang="en-US" sz="1050" dirty="0"/>
            <a:t> </a:t>
          </a:r>
          <a:r>
            <a:rPr lang="en-US" sz="1050" dirty="0" err="1"/>
            <a:t>pääsy</a:t>
          </a:r>
          <a:endParaRPr lang="en-US" sz="1050" dirty="0"/>
        </a:p>
      </dgm:t>
    </dgm:pt>
    <dgm:pt modelId="{07F04247-400E-4DE0-A5AA-677F5A1AEC83}" type="parTrans" cxnId="{BAD6EA54-692F-47D1-9E39-0C076A677236}">
      <dgm:prSet/>
      <dgm:spPr/>
      <dgm:t>
        <a:bodyPr/>
        <a:lstStyle/>
        <a:p>
          <a:endParaRPr lang="en-US"/>
        </a:p>
      </dgm:t>
    </dgm:pt>
    <dgm:pt modelId="{4D1F16F2-F66A-45EE-AE30-36F1150D8D41}" type="sibTrans" cxnId="{BAD6EA54-692F-47D1-9E39-0C076A677236}">
      <dgm:prSet/>
      <dgm:spPr/>
      <dgm:t>
        <a:bodyPr/>
        <a:lstStyle/>
        <a:p>
          <a:endParaRPr lang="en-US"/>
        </a:p>
      </dgm:t>
    </dgm:pt>
    <dgm:pt modelId="{E5DF5CD2-DC78-41B2-8BD0-971C2745D0E6}">
      <dgm:prSet phldrT="[Text]"/>
      <dgm:spPr/>
      <dgm:t>
        <a:bodyPr/>
        <a:lstStyle/>
        <a:p>
          <a:r>
            <a:rPr lang="en-US" dirty="0"/>
            <a:t>Joko </a:t>
          </a:r>
          <a:r>
            <a:rPr lang="en-US" dirty="0" err="1"/>
            <a:t>piilohavainnointia</a:t>
          </a:r>
          <a:r>
            <a:rPr lang="en-US" dirty="0"/>
            <a:t> </a:t>
          </a:r>
          <a:r>
            <a:rPr lang="en-US" dirty="0" err="1"/>
            <a:t>julkisella</a:t>
          </a:r>
          <a:r>
            <a:rPr lang="en-US" dirty="0"/>
            <a:t> </a:t>
          </a:r>
          <a:r>
            <a:rPr lang="en-US" dirty="0" err="1"/>
            <a:t>paikalla</a:t>
          </a:r>
          <a:r>
            <a:rPr lang="en-US" dirty="0"/>
            <a:t> tai </a:t>
          </a:r>
          <a:r>
            <a:rPr lang="en-US" dirty="0" err="1"/>
            <a:t>sovitaan</a:t>
          </a:r>
          <a:r>
            <a:rPr lang="en-US" dirty="0"/>
            <a:t> </a:t>
          </a:r>
          <a:r>
            <a:rPr lang="en-US" dirty="0" err="1"/>
            <a:t>havainnoitavan</a:t>
          </a:r>
          <a:r>
            <a:rPr lang="en-US" dirty="0"/>
            <a:t> </a:t>
          </a:r>
          <a:r>
            <a:rPr lang="en-US" dirty="0" err="1"/>
            <a:t>kohteen</a:t>
          </a:r>
          <a:r>
            <a:rPr lang="en-US" dirty="0"/>
            <a:t> </a:t>
          </a:r>
          <a:r>
            <a:rPr lang="en-US" dirty="0" err="1"/>
            <a:t>kanssa</a:t>
          </a:r>
          <a:r>
            <a:rPr lang="en-US" dirty="0"/>
            <a:t> </a:t>
          </a:r>
        </a:p>
      </dgm:t>
    </dgm:pt>
    <dgm:pt modelId="{7849737C-977C-4E65-AE6F-5FC77828CC90}" type="parTrans" cxnId="{251983A6-CA00-4DFA-98B7-6DAC2BA0798E}">
      <dgm:prSet/>
      <dgm:spPr/>
      <dgm:t>
        <a:bodyPr/>
        <a:lstStyle/>
        <a:p>
          <a:endParaRPr lang="en-US"/>
        </a:p>
      </dgm:t>
    </dgm:pt>
    <dgm:pt modelId="{F95CD1A5-D5A1-482A-99CD-49A618D59760}" type="sibTrans" cxnId="{251983A6-CA00-4DFA-98B7-6DAC2BA0798E}">
      <dgm:prSet/>
      <dgm:spPr/>
      <dgm:t>
        <a:bodyPr/>
        <a:lstStyle/>
        <a:p>
          <a:endParaRPr lang="en-US"/>
        </a:p>
      </dgm:t>
    </dgm:pt>
    <dgm:pt modelId="{3565EF16-758B-4D61-BDEA-B8B147FC254D}">
      <dgm:prSet phldrT="[Text]" custT="1"/>
      <dgm:spPr>
        <a:solidFill>
          <a:schemeClr val="accent6"/>
        </a:solidFill>
      </dgm:spPr>
      <dgm:t>
        <a:bodyPr/>
        <a:lstStyle/>
        <a:p>
          <a:r>
            <a:rPr lang="en-US" sz="1050" dirty="0" err="1"/>
            <a:t>Havaintojen</a:t>
          </a:r>
          <a:r>
            <a:rPr lang="en-US" sz="1050" dirty="0"/>
            <a:t> </a:t>
          </a:r>
          <a:r>
            <a:rPr lang="en-US" sz="1050" dirty="0" err="1"/>
            <a:t>tekeminen</a:t>
          </a:r>
          <a:endParaRPr lang="en-US" sz="1050" dirty="0"/>
        </a:p>
      </dgm:t>
    </dgm:pt>
    <dgm:pt modelId="{5EFEA1B2-B4D6-4B5C-B292-5F9463F29CF1}" type="parTrans" cxnId="{235CFD25-1123-401A-B170-7808DB6E17F6}">
      <dgm:prSet/>
      <dgm:spPr/>
      <dgm:t>
        <a:bodyPr/>
        <a:lstStyle/>
        <a:p>
          <a:endParaRPr lang="en-US"/>
        </a:p>
      </dgm:t>
    </dgm:pt>
    <dgm:pt modelId="{426E8977-0893-4116-A7A7-71323B72A057}" type="sibTrans" cxnId="{235CFD25-1123-401A-B170-7808DB6E17F6}">
      <dgm:prSet/>
      <dgm:spPr/>
      <dgm:t>
        <a:bodyPr/>
        <a:lstStyle/>
        <a:p>
          <a:endParaRPr lang="en-US"/>
        </a:p>
      </dgm:t>
    </dgm:pt>
    <dgm:pt modelId="{F504252A-BD44-40C6-BDAE-5339524983E0}">
      <dgm:prSet phldrT="[Text]"/>
      <dgm:spPr/>
      <dgm:t>
        <a:bodyPr/>
        <a:lstStyle/>
        <a:p>
          <a:r>
            <a:rPr lang="en-US" dirty="0" err="1"/>
            <a:t>Oltava</a:t>
          </a:r>
          <a:r>
            <a:rPr lang="en-US" dirty="0"/>
            <a:t> </a:t>
          </a:r>
          <a:r>
            <a:rPr lang="en-US" dirty="0" err="1"/>
            <a:t>rohkea</a:t>
          </a:r>
          <a:r>
            <a:rPr lang="en-US" dirty="0"/>
            <a:t> </a:t>
          </a:r>
          <a:r>
            <a:rPr lang="en-US" dirty="0" err="1"/>
            <a:t>mutta</a:t>
          </a:r>
          <a:r>
            <a:rPr lang="en-US" dirty="0"/>
            <a:t> </a:t>
          </a:r>
          <a:r>
            <a:rPr lang="en-US" dirty="0" err="1"/>
            <a:t>samalla</a:t>
          </a:r>
          <a:r>
            <a:rPr lang="en-US" dirty="0"/>
            <a:t> </a:t>
          </a:r>
          <a:r>
            <a:rPr lang="en-US" dirty="0" err="1"/>
            <a:t>hienotunteinen</a:t>
          </a:r>
          <a:endParaRPr lang="en-US" dirty="0"/>
        </a:p>
      </dgm:t>
    </dgm:pt>
    <dgm:pt modelId="{689CE65A-2FF8-480D-86C9-CF631E816AD6}" type="parTrans" cxnId="{295937C5-11DC-482A-BE3A-2CBCB0D2426D}">
      <dgm:prSet/>
      <dgm:spPr/>
      <dgm:t>
        <a:bodyPr/>
        <a:lstStyle/>
        <a:p>
          <a:endParaRPr lang="en-US"/>
        </a:p>
      </dgm:t>
    </dgm:pt>
    <dgm:pt modelId="{AF05EEC3-B57B-45A4-97F4-93784D6B13C5}" type="sibTrans" cxnId="{295937C5-11DC-482A-BE3A-2CBCB0D2426D}">
      <dgm:prSet/>
      <dgm:spPr/>
      <dgm:t>
        <a:bodyPr/>
        <a:lstStyle/>
        <a:p>
          <a:endParaRPr lang="en-US"/>
        </a:p>
      </dgm:t>
    </dgm:pt>
    <dgm:pt modelId="{C89B1702-5B53-4728-A5A3-50F3E8884082}">
      <dgm:prSet phldrT="[Text]"/>
      <dgm:spPr/>
      <dgm:t>
        <a:bodyPr/>
        <a:lstStyle/>
        <a:p>
          <a:r>
            <a:rPr lang="en-US" dirty="0" err="1"/>
            <a:t>Keskeistä</a:t>
          </a:r>
          <a:r>
            <a:rPr lang="en-US" dirty="0"/>
            <a:t> on </a:t>
          </a:r>
          <a:r>
            <a:rPr lang="en-US" dirty="0" err="1"/>
            <a:t>pyrkiä</a:t>
          </a:r>
          <a:r>
            <a:rPr lang="en-US" dirty="0"/>
            <a:t> </a:t>
          </a:r>
          <a:r>
            <a:rPr lang="en-US" dirty="0" err="1"/>
            <a:t>tunnistamaan</a:t>
          </a:r>
          <a:r>
            <a:rPr lang="en-US" dirty="0"/>
            <a:t>, </a:t>
          </a:r>
          <a:r>
            <a:rPr lang="en-US" dirty="0" err="1"/>
            <a:t>mikä</a:t>
          </a:r>
          <a:r>
            <a:rPr lang="en-US" dirty="0"/>
            <a:t> </a:t>
          </a:r>
          <a:r>
            <a:rPr lang="en-US" dirty="0" err="1"/>
            <a:t>käytössä</a:t>
          </a:r>
          <a:r>
            <a:rPr lang="en-US" dirty="0"/>
            <a:t> on </a:t>
          </a:r>
          <a:r>
            <a:rPr lang="en-US" dirty="0" err="1"/>
            <a:t>tyypillistä</a:t>
          </a:r>
          <a:r>
            <a:rPr lang="en-US" dirty="0"/>
            <a:t>, </a:t>
          </a:r>
          <a:r>
            <a:rPr lang="en-US" dirty="0" err="1"/>
            <a:t>mikä</a:t>
          </a:r>
          <a:r>
            <a:rPr lang="en-US" dirty="0"/>
            <a:t> </a:t>
          </a:r>
          <a:r>
            <a:rPr lang="en-US" dirty="0" err="1"/>
            <a:t>poikkeuksellista</a:t>
          </a:r>
          <a:endParaRPr lang="en-US" dirty="0"/>
        </a:p>
      </dgm:t>
    </dgm:pt>
    <dgm:pt modelId="{C371CE2F-DE08-4CC9-9CE2-BB2E70075E07}" type="parTrans" cxnId="{258FD4FE-BC04-46FF-A002-FB25510887D9}">
      <dgm:prSet/>
      <dgm:spPr/>
      <dgm:t>
        <a:bodyPr/>
        <a:lstStyle/>
        <a:p>
          <a:endParaRPr lang="en-US"/>
        </a:p>
      </dgm:t>
    </dgm:pt>
    <dgm:pt modelId="{D42F71C8-B441-40BF-8F0E-CA4AFACCF88A}" type="sibTrans" cxnId="{258FD4FE-BC04-46FF-A002-FB25510887D9}">
      <dgm:prSet/>
      <dgm:spPr/>
      <dgm:t>
        <a:bodyPr/>
        <a:lstStyle/>
        <a:p>
          <a:endParaRPr lang="en-US"/>
        </a:p>
      </dgm:t>
    </dgm:pt>
    <dgm:pt modelId="{B82C0C57-17C0-4F60-B626-E7DF8B8BD407}">
      <dgm:prSet phldrT="[Text]"/>
      <dgm:spPr/>
      <dgm:t>
        <a:bodyPr/>
        <a:lstStyle/>
        <a:p>
          <a:r>
            <a:rPr lang="en-US" dirty="0" err="1"/>
            <a:t>Jälkimmäisessä</a:t>
          </a:r>
          <a:r>
            <a:rPr lang="en-US" dirty="0"/>
            <a:t> </a:t>
          </a:r>
          <a:r>
            <a:rPr lang="en-US" dirty="0" err="1"/>
            <a:t>kerrotaan</a:t>
          </a:r>
          <a:r>
            <a:rPr lang="en-US" dirty="0"/>
            <a:t> </a:t>
          </a:r>
          <a:r>
            <a:rPr lang="en-US" dirty="0" err="1"/>
            <a:t>selkeästi</a:t>
          </a:r>
          <a:r>
            <a:rPr lang="en-US" dirty="0"/>
            <a:t> </a:t>
          </a:r>
          <a:r>
            <a:rPr lang="en-US" dirty="0" err="1"/>
            <a:t>mitä</a:t>
          </a:r>
          <a:r>
            <a:rPr lang="en-US" dirty="0"/>
            <a:t> ja </a:t>
          </a:r>
          <a:r>
            <a:rPr lang="en-US" dirty="0" err="1"/>
            <a:t>miksi</a:t>
          </a:r>
          <a:r>
            <a:rPr lang="en-US" dirty="0"/>
            <a:t> </a:t>
          </a:r>
          <a:r>
            <a:rPr lang="en-US" dirty="0" err="1"/>
            <a:t>havainnoidaan</a:t>
          </a:r>
          <a:endParaRPr lang="en-US" dirty="0"/>
        </a:p>
      </dgm:t>
    </dgm:pt>
    <dgm:pt modelId="{7BB18958-7FEE-4759-908E-C85C8082A250}" type="parTrans" cxnId="{FACADE97-3770-47FF-86F4-5DCE7EDD0ECE}">
      <dgm:prSet/>
      <dgm:spPr/>
      <dgm:t>
        <a:bodyPr/>
        <a:lstStyle/>
        <a:p>
          <a:endParaRPr lang="en-US"/>
        </a:p>
      </dgm:t>
    </dgm:pt>
    <dgm:pt modelId="{998B93E0-6FBE-49E1-83A2-47C1A2055073}" type="sibTrans" cxnId="{FACADE97-3770-47FF-86F4-5DCE7EDD0ECE}">
      <dgm:prSet/>
      <dgm:spPr/>
      <dgm:t>
        <a:bodyPr/>
        <a:lstStyle/>
        <a:p>
          <a:endParaRPr lang="en-US"/>
        </a:p>
      </dgm:t>
    </dgm:pt>
    <dgm:pt modelId="{7D393F25-8E26-4CDA-8C03-C3959AA8DD61}">
      <dgm:prSet phldrT="[Text]"/>
      <dgm:spPr/>
      <dgm:t>
        <a:bodyPr/>
        <a:lstStyle/>
        <a:p>
          <a:r>
            <a:rPr lang="en-US" dirty="0" err="1"/>
            <a:t>Miten</a:t>
          </a:r>
          <a:r>
            <a:rPr lang="en-US" dirty="0"/>
            <a:t> </a:t>
          </a:r>
          <a:r>
            <a:rPr lang="en-US" dirty="0" err="1"/>
            <a:t>löytää</a:t>
          </a:r>
          <a:r>
            <a:rPr lang="en-US" dirty="0"/>
            <a:t> </a:t>
          </a:r>
          <a:r>
            <a:rPr lang="en-US" dirty="0" err="1"/>
            <a:t>havainnoinnin</a:t>
          </a:r>
          <a:r>
            <a:rPr lang="en-US" dirty="0"/>
            <a:t> </a:t>
          </a:r>
          <a:r>
            <a:rPr lang="en-US" dirty="0" err="1"/>
            <a:t>kohteet</a:t>
          </a:r>
          <a:endParaRPr lang="en-US" dirty="0"/>
        </a:p>
      </dgm:t>
    </dgm:pt>
    <dgm:pt modelId="{F1C1C7F2-03ED-4AB0-804B-74101768B4DE}" type="parTrans" cxnId="{BD0619A8-2897-4025-80D5-1EEAD78888B1}">
      <dgm:prSet/>
      <dgm:spPr/>
      <dgm:t>
        <a:bodyPr/>
        <a:lstStyle/>
        <a:p>
          <a:endParaRPr lang="en-US"/>
        </a:p>
      </dgm:t>
    </dgm:pt>
    <dgm:pt modelId="{737062FE-D8F1-4AC5-AD13-5E60040FEA32}" type="sibTrans" cxnId="{BD0619A8-2897-4025-80D5-1EEAD78888B1}">
      <dgm:prSet/>
      <dgm:spPr/>
      <dgm:t>
        <a:bodyPr/>
        <a:lstStyle/>
        <a:p>
          <a:endParaRPr lang="en-US"/>
        </a:p>
      </dgm:t>
    </dgm:pt>
    <dgm:pt modelId="{08EA3812-07E4-4283-BF6C-2B9A90BB1FC3}">
      <dgm:prSet phldrT="[Text]"/>
      <dgm:spPr/>
      <dgm:t>
        <a:bodyPr/>
        <a:lstStyle/>
        <a:p>
          <a:r>
            <a:rPr lang="en-US" dirty="0" err="1"/>
            <a:t>Kirjoitukset</a:t>
          </a:r>
          <a:r>
            <a:rPr lang="en-US" dirty="0"/>
            <a:t>, </a:t>
          </a:r>
          <a:r>
            <a:rPr lang="en-US" dirty="0" err="1"/>
            <a:t>piirrokset</a:t>
          </a:r>
          <a:r>
            <a:rPr lang="en-US" dirty="0"/>
            <a:t>, </a:t>
          </a:r>
          <a:r>
            <a:rPr lang="en-US" dirty="0" err="1"/>
            <a:t>videointi</a:t>
          </a:r>
          <a:r>
            <a:rPr lang="en-US" dirty="0"/>
            <a:t>, </a:t>
          </a:r>
          <a:r>
            <a:rPr lang="en-US" dirty="0" err="1"/>
            <a:t>kuvaaminen</a:t>
          </a:r>
          <a:endParaRPr lang="en-US" dirty="0"/>
        </a:p>
      </dgm:t>
    </dgm:pt>
    <dgm:pt modelId="{D9DB0E79-79BD-4D6F-AD3A-BB0D7436485E}" type="parTrans" cxnId="{4B3D2B5F-0359-4374-8CE2-13B10749F2A0}">
      <dgm:prSet/>
      <dgm:spPr/>
      <dgm:t>
        <a:bodyPr/>
        <a:lstStyle/>
        <a:p>
          <a:endParaRPr lang="en-US"/>
        </a:p>
      </dgm:t>
    </dgm:pt>
    <dgm:pt modelId="{19FE381D-427E-4F68-B3E1-2FC320845FC9}" type="sibTrans" cxnId="{4B3D2B5F-0359-4374-8CE2-13B10749F2A0}">
      <dgm:prSet/>
      <dgm:spPr/>
      <dgm:t>
        <a:bodyPr/>
        <a:lstStyle/>
        <a:p>
          <a:endParaRPr lang="en-US"/>
        </a:p>
      </dgm:t>
    </dgm:pt>
    <dgm:pt modelId="{12A1A6DE-3743-4701-96CC-BC0A7AF3C58E}">
      <dgm:prSet phldrT="[Text]" custT="1"/>
      <dgm:spPr>
        <a:solidFill>
          <a:schemeClr val="accent6">
            <a:lumMod val="60000"/>
            <a:lumOff val="40000"/>
          </a:schemeClr>
        </a:solidFill>
      </dgm:spPr>
      <dgm:t>
        <a:bodyPr/>
        <a:lstStyle/>
        <a:p>
          <a:r>
            <a:rPr lang="en-US" sz="1050" dirty="0" err="1"/>
            <a:t>Tallentaminen</a:t>
          </a:r>
          <a:r>
            <a:rPr lang="en-US" sz="1050" dirty="0"/>
            <a:t>, </a:t>
          </a:r>
          <a:r>
            <a:rPr lang="en-US" sz="1050" dirty="0" err="1"/>
            <a:t>jäsenetely</a:t>
          </a:r>
          <a:r>
            <a:rPr lang="en-US" sz="1050" dirty="0"/>
            <a:t> ja </a:t>
          </a:r>
          <a:r>
            <a:rPr lang="en-US" sz="1050" dirty="0" err="1"/>
            <a:t>analysointi</a:t>
          </a:r>
          <a:endParaRPr lang="en-US" sz="1050" dirty="0"/>
        </a:p>
      </dgm:t>
    </dgm:pt>
    <dgm:pt modelId="{482FA475-65F6-415D-BD69-7BBC59190219}" type="parTrans" cxnId="{5199D27A-AD1E-4B5D-9E54-F01F194C18A2}">
      <dgm:prSet/>
      <dgm:spPr/>
      <dgm:t>
        <a:bodyPr/>
        <a:lstStyle/>
        <a:p>
          <a:endParaRPr lang="en-US"/>
        </a:p>
      </dgm:t>
    </dgm:pt>
    <dgm:pt modelId="{8ABB797C-19B1-48C8-B493-1BC777BD4E7B}" type="sibTrans" cxnId="{5199D27A-AD1E-4B5D-9E54-F01F194C18A2}">
      <dgm:prSet/>
      <dgm:spPr/>
      <dgm:t>
        <a:bodyPr/>
        <a:lstStyle/>
        <a:p>
          <a:endParaRPr lang="en-US"/>
        </a:p>
      </dgm:t>
    </dgm:pt>
    <dgm:pt modelId="{0C5B9833-C5B7-438F-828B-037715D17A78}">
      <dgm:prSet/>
      <dgm:spPr/>
      <dgm:t>
        <a:bodyPr/>
        <a:lstStyle/>
        <a:p>
          <a:r>
            <a:rPr lang="en-US" dirty="0" err="1"/>
            <a:t>Kannattaa</a:t>
          </a:r>
          <a:r>
            <a:rPr lang="en-US" dirty="0"/>
            <a:t> </a:t>
          </a:r>
          <a:r>
            <a:rPr lang="en-US" dirty="0" err="1"/>
            <a:t>aloittaa</a:t>
          </a:r>
          <a:r>
            <a:rPr lang="en-US" dirty="0"/>
            <a:t> </a:t>
          </a:r>
          <a:r>
            <a:rPr lang="en-US" dirty="0" err="1"/>
            <a:t>jäsentely</a:t>
          </a:r>
          <a:r>
            <a:rPr lang="en-US" dirty="0"/>
            <a:t> jo </a:t>
          </a:r>
          <a:r>
            <a:rPr lang="en-US" dirty="0" err="1"/>
            <a:t>kentällä</a:t>
          </a:r>
          <a:r>
            <a:rPr lang="en-US" dirty="0"/>
            <a:t> </a:t>
          </a:r>
          <a:r>
            <a:rPr lang="en-US" dirty="0" err="1"/>
            <a:t>hahmoteleen</a:t>
          </a:r>
          <a:endParaRPr lang="en-US" dirty="0"/>
        </a:p>
      </dgm:t>
    </dgm:pt>
    <dgm:pt modelId="{A2F7F4CD-B6F0-45C6-B751-B88ED06BE93F}" type="parTrans" cxnId="{AECDF85B-85C4-44BF-8F57-6AFBC38D852A}">
      <dgm:prSet/>
      <dgm:spPr/>
      <dgm:t>
        <a:bodyPr/>
        <a:lstStyle/>
        <a:p>
          <a:endParaRPr lang="en-US"/>
        </a:p>
      </dgm:t>
    </dgm:pt>
    <dgm:pt modelId="{35D67BE2-31E0-459D-B22E-3537D46BB8B5}" type="sibTrans" cxnId="{AECDF85B-85C4-44BF-8F57-6AFBC38D852A}">
      <dgm:prSet/>
      <dgm:spPr/>
      <dgm:t>
        <a:bodyPr/>
        <a:lstStyle/>
        <a:p>
          <a:endParaRPr lang="en-US"/>
        </a:p>
      </dgm:t>
    </dgm:pt>
    <dgm:pt modelId="{9522C8AF-BF95-429E-B093-D7CEA7E42457}">
      <dgm:prSet/>
      <dgm:spPr/>
      <dgm:t>
        <a:bodyPr/>
        <a:lstStyle/>
        <a:p>
          <a:r>
            <a:rPr lang="en-US" dirty="0" err="1"/>
            <a:t>Tilanteen</a:t>
          </a:r>
          <a:r>
            <a:rPr lang="en-US" dirty="0"/>
            <a:t> </a:t>
          </a:r>
          <a:r>
            <a:rPr lang="en-US" dirty="0" err="1"/>
            <a:t>jälkeen</a:t>
          </a:r>
          <a:r>
            <a:rPr lang="en-US" dirty="0"/>
            <a:t> </a:t>
          </a:r>
          <a:r>
            <a:rPr lang="en-US" dirty="0" err="1"/>
            <a:t>tehdään</a:t>
          </a:r>
          <a:r>
            <a:rPr lang="en-US" dirty="0"/>
            <a:t> </a:t>
          </a:r>
          <a:r>
            <a:rPr lang="en-US" dirty="0" err="1"/>
            <a:t>täydelliset</a:t>
          </a:r>
          <a:r>
            <a:rPr lang="en-US" dirty="0"/>
            <a:t> </a:t>
          </a:r>
          <a:r>
            <a:rPr lang="en-US" dirty="0" err="1"/>
            <a:t>muistiinpano</a:t>
          </a:r>
          <a:r>
            <a:rPr lang="en-US" dirty="0"/>
            <a:t> ja </a:t>
          </a:r>
          <a:r>
            <a:rPr lang="en-US" dirty="0" err="1"/>
            <a:t>analysoidaan</a:t>
          </a:r>
          <a:r>
            <a:rPr lang="en-US" dirty="0"/>
            <a:t> </a:t>
          </a:r>
          <a:r>
            <a:rPr lang="en-US" dirty="0" err="1"/>
            <a:t>tilanne</a:t>
          </a:r>
          <a:r>
            <a:rPr lang="en-US" dirty="0"/>
            <a:t>, </a:t>
          </a:r>
          <a:r>
            <a:rPr lang="en-US" dirty="0" err="1"/>
            <a:t>sekä</a:t>
          </a:r>
          <a:r>
            <a:rPr lang="en-US" dirty="0"/>
            <a:t> </a:t>
          </a:r>
          <a:r>
            <a:rPr lang="en-US" dirty="0" err="1"/>
            <a:t>vertaillaan</a:t>
          </a:r>
          <a:r>
            <a:rPr lang="en-US" dirty="0"/>
            <a:t> </a:t>
          </a:r>
          <a:r>
            <a:rPr lang="en-US" dirty="0" err="1"/>
            <a:t>eri</a:t>
          </a:r>
          <a:r>
            <a:rPr lang="en-US" dirty="0"/>
            <a:t> </a:t>
          </a:r>
          <a:r>
            <a:rPr lang="en-US" dirty="0" err="1"/>
            <a:t>tilanteiden</a:t>
          </a:r>
          <a:r>
            <a:rPr lang="en-US" dirty="0"/>
            <a:t> </a:t>
          </a:r>
          <a:r>
            <a:rPr lang="en-US" dirty="0" err="1"/>
            <a:t>tuloksia</a:t>
          </a:r>
          <a:endParaRPr lang="en-US" dirty="0"/>
        </a:p>
      </dgm:t>
    </dgm:pt>
    <dgm:pt modelId="{2ADEB84B-22E1-4F76-A83F-16CE818D8DFA}" type="parTrans" cxnId="{2223E623-7AA8-41B0-B626-2C8339CD4CD8}">
      <dgm:prSet/>
      <dgm:spPr/>
      <dgm:t>
        <a:bodyPr/>
        <a:lstStyle/>
        <a:p>
          <a:endParaRPr lang="en-US"/>
        </a:p>
      </dgm:t>
    </dgm:pt>
    <dgm:pt modelId="{3BF6AA1C-87C1-40F8-B404-51A6C39DCD08}" type="sibTrans" cxnId="{2223E623-7AA8-41B0-B626-2C8339CD4CD8}">
      <dgm:prSet/>
      <dgm:spPr/>
      <dgm:t>
        <a:bodyPr/>
        <a:lstStyle/>
        <a:p>
          <a:endParaRPr lang="en-US"/>
        </a:p>
      </dgm:t>
    </dgm:pt>
    <dgm:pt modelId="{0722C4FE-3C08-4AC2-987F-BC87E64A3473}" type="pres">
      <dgm:prSet presAssocID="{97C29213-78C6-49D1-A0EC-31EDE31319B2}" presName="linearFlow" presStyleCnt="0">
        <dgm:presLayoutVars>
          <dgm:dir/>
          <dgm:animLvl val="lvl"/>
          <dgm:resizeHandles val="exact"/>
        </dgm:presLayoutVars>
      </dgm:prSet>
      <dgm:spPr/>
    </dgm:pt>
    <dgm:pt modelId="{0CC2574A-371A-42A7-AA1D-0DD485F3405E}" type="pres">
      <dgm:prSet presAssocID="{0100DF4B-DE20-4F5E-A0CE-98004D3335CD}" presName="composite" presStyleCnt="0"/>
      <dgm:spPr/>
    </dgm:pt>
    <dgm:pt modelId="{2DE73BB7-11DC-44E8-86F3-B29D6F8B1765}" type="pres">
      <dgm:prSet presAssocID="{0100DF4B-DE20-4F5E-A0CE-98004D3335CD}" presName="parentText" presStyleLbl="alignNode1" presStyleIdx="0" presStyleCnt="4">
        <dgm:presLayoutVars>
          <dgm:chMax val="1"/>
          <dgm:bulletEnabled val="1"/>
        </dgm:presLayoutVars>
      </dgm:prSet>
      <dgm:spPr/>
    </dgm:pt>
    <dgm:pt modelId="{DE584821-1DF4-4125-B79A-E602BC85A1DB}" type="pres">
      <dgm:prSet presAssocID="{0100DF4B-DE20-4F5E-A0CE-98004D3335CD}" presName="descendantText" presStyleLbl="alignAcc1" presStyleIdx="0" presStyleCnt="4">
        <dgm:presLayoutVars>
          <dgm:bulletEnabled val="1"/>
        </dgm:presLayoutVars>
      </dgm:prSet>
      <dgm:spPr/>
    </dgm:pt>
    <dgm:pt modelId="{12706A30-E210-49B8-9D8F-BF139CCC1D79}" type="pres">
      <dgm:prSet presAssocID="{BCEF6D46-4052-4FCD-9B33-2960160F3F30}" presName="sp" presStyleCnt="0"/>
      <dgm:spPr/>
    </dgm:pt>
    <dgm:pt modelId="{EAC1A746-9DB7-4086-8FCA-84573AE1752C}" type="pres">
      <dgm:prSet presAssocID="{F7541865-C9A2-45E0-857A-537EA21DC99F}" presName="composite" presStyleCnt="0"/>
      <dgm:spPr/>
    </dgm:pt>
    <dgm:pt modelId="{C6E6B657-22CE-4CAE-813E-A176DD1A9147}" type="pres">
      <dgm:prSet presAssocID="{F7541865-C9A2-45E0-857A-537EA21DC99F}" presName="parentText" presStyleLbl="alignNode1" presStyleIdx="1" presStyleCnt="4">
        <dgm:presLayoutVars>
          <dgm:chMax val="1"/>
          <dgm:bulletEnabled val="1"/>
        </dgm:presLayoutVars>
      </dgm:prSet>
      <dgm:spPr/>
    </dgm:pt>
    <dgm:pt modelId="{A919A98A-2783-4FC7-82AE-0B46970FC500}" type="pres">
      <dgm:prSet presAssocID="{F7541865-C9A2-45E0-857A-537EA21DC99F}" presName="descendantText" presStyleLbl="alignAcc1" presStyleIdx="1" presStyleCnt="4">
        <dgm:presLayoutVars>
          <dgm:bulletEnabled val="1"/>
        </dgm:presLayoutVars>
      </dgm:prSet>
      <dgm:spPr/>
    </dgm:pt>
    <dgm:pt modelId="{0CD989BD-3B87-4933-BE2F-18527F1056F8}" type="pres">
      <dgm:prSet presAssocID="{4D1F16F2-F66A-45EE-AE30-36F1150D8D41}" presName="sp" presStyleCnt="0"/>
      <dgm:spPr/>
    </dgm:pt>
    <dgm:pt modelId="{09B60D1F-DEC8-45CD-BEF4-62F9E699EB92}" type="pres">
      <dgm:prSet presAssocID="{3565EF16-758B-4D61-BDEA-B8B147FC254D}" presName="composite" presStyleCnt="0"/>
      <dgm:spPr/>
    </dgm:pt>
    <dgm:pt modelId="{C38AABD4-4D74-4636-B349-402C4E7E184C}" type="pres">
      <dgm:prSet presAssocID="{3565EF16-758B-4D61-BDEA-B8B147FC254D}" presName="parentText" presStyleLbl="alignNode1" presStyleIdx="2" presStyleCnt="4">
        <dgm:presLayoutVars>
          <dgm:chMax val="1"/>
          <dgm:bulletEnabled val="1"/>
        </dgm:presLayoutVars>
      </dgm:prSet>
      <dgm:spPr/>
    </dgm:pt>
    <dgm:pt modelId="{3C8E5A99-FB4C-4B2B-B7F9-C8B6698064DB}" type="pres">
      <dgm:prSet presAssocID="{3565EF16-758B-4D61-BDEA-B8B147FC254D}" presName="descendantText" presStyleLbl="alignAcc1" presStyleIdx="2" presStyleCnt="4">
        <dgm:presLayoutVars>
          <dgm:bulletEnabled val="1"/>
        </dgm:presLayoutVars>
      </dgm:prSet>
      <dgm:spPr/>
    </dgm:pt>
    <dgm:pt modelId="{F9B07C60-58D9-43AD-A4DE-BA7A049C3E55}" type="pres">
      <dgm:prSet presAssocID="{426E8977-0893-4116-A7A7-71323B72A057}" presName="sp" presStyleCnt="0"/>
      <dgm:spPr/>
    </dgm:pt>
    <dgm:pt modelId="{4E788E8A-F4AC-4FFE-B71E-E10C66B8A869}" type="pres">
      <dgm:prSet presAssocID="{12A1A6DE-3743-4701-96CC-BC0A7AF3C58E}" presName="composite" presStyleCnt="0"/>
      <dgm:spPr/>
    </dgm:pt>
    <dgm:pt modelId="{4CCB4F45-AD97-4FAF-A73B-E5A92CCAD66D}" type="pres">
      <dgm:prSet presAssocID="{12A1A6DE-3743-4701-96CC-BC0A7AF3C58E}" presName="parentText" presStyleLbl="alignNode1" presStyleIdx="3" presStyleCnt="4">
        <dgm:presLayoutVars>
          <dgm:chMax val="1"/>
          <dgm:bulletEnabled val="1"/>
        </dgm:presLayoutVars>
      </dgm:prSet>
      <dgm:spPr/>
    </dgm:pt>
    <dgm:pt modelId="{BE2A7A57-934F-44C1-8628-6BD60FA07A0C}" type="pres">
      <dgm:prSet presAssocID="{12A1A6DE-3743-4701-96CC-BC0A7AF3C58E}" presName="descendantText" presStyleLbl="alignAcc1" presStyleIdx="3" presStyleCnt="4">
        <dgm:presLayoutVars>
          <dgm:bulletEnabled val="1"/>
        </dgm:presLayoutVars>
      </dgm:prSet>
      <dgm:spPr/>
    </dgm:pt>
  </dgm:ptLst>
  <dgm:cxnLst>
    <dgm:cxn modelId="{E1F6A10E-FE37-427B-BA8D-51B6A818EBC4}" type="presOf" srcId="{08EA3812-07E4-4283-BF6C-2B9A90BB1FC3}" destId="{3C8E5A99-FB4C-4B2B-B7F9-C8B6698064DB}" srcOrd="0" destOrd="1" presId="urn:microsoft.com/office/officeart/2005/8/layout/chevron2"/>
    <dgm:cxn modelId="{9A41F01A-DFEC-4113-BD41-FBBC14BAAB1B}" type="presOf" srcId="{B82C0C57-17C0-4F60-B626-E7DF8B8BD407}" destId="{A919A98A-2783-4FC7-82AE-0B46970FC500}" srcOrd="0" destOrd="1" presId="urn:microsoft.com/office/officeart/2005/8/layout/chevron2"/>
    <dgm:cxn modelId="{D2F07520-8091-4C85-A396-01B86C292BC1}" srcId="{0100DF4B-DE20-4F5E-A0CE-98004D3335CD}" destId="{B81732E9-2D55-4872-848E-10A65D40FECD}" srcOrd="0" destOrd="0" parTransId="{E7D4A738-DBF3-4953-8BA6-1300027FE4DB}" sibTransId="{48C360E9-D246-4252-96A4-A721C441C509}"/>
    <dgm:cxn modelId="{2223E623-7AA8-41B0-B626-2C8339CD4CD8}" srcId="{12A1A6DE-3743-4701-96CC-BC0A7AF3C58E}" destId="{9522C8AF-BF95-429E-B093-D7CEA7E42457}" srcOrd="1" destOrd="0" parTransId="{2ADEB84B-22E1-4F76-A83F-16CE818D8DFA}" sibTransId="{3BF6AA1C-87C1-40F8-B404-51A6C39DCD08}"/>
    <dgm:cxn modelId="{235CFD25-1123-401A-B170-7808DB6E17F6}" srcId="{97C29213-78C6-49D1-A0EC-31EDE31319B2}" destId="{3565EF16-758B-4D61-BDEA-B8B147FC254D}" srcOrd="2" destOrd="0" parTransId="{5EFEA1B2-B4D6-4B5C-B292-5F9463F29CF1}" sibTransId="{426E8977-0893-4116-A7A7-71323B72A057}"/>
    <dgm:cxn modelId="{FAC6C129-E038-4B90-8766-8AF81DE613FC}" type="presOf" srcId="{0100DF4B-DE20-4F5E-A0CE-98004D3335CD}" destId="{2DE73BB7-11DC-44E8-86F3-B29D6F8B1765}" srcOrd="0" destOrd="0" presId="urn:microsoft.com/office/officeart/2005/8/layout/chevron2"/>
    <dgm:cxn modelId="{47386439-FEAF-4FA0-9B53-E23817F1DD6D}" type="presOf" srcId="{7D393F25-8E26-4CDA-8C03-C3959AA8DD61}" destId="{A919A98A-2783-4FC7-82AE-0B46970FC500}" srcOrd="0" destOrd="2" presId="urn:microsoft.com/office/officeart/2005/8/layout/chevron2"/>
    <dgm:cxn modelId="{7E833940-E6EB-4786-9BC7-79887B90307F}" type="presOf" srcId="{0C5B9833-C5B7-438F-828B-037715D17A78}" destId="{BE2A7A57-934F-44C1-8628-6BD60FA07A0C}" srcOrd="0" destOrd="0" presId="urn:microsoft.com/office/officeart/2005/8/layout/chevron2"/>
    <dgm:cxn modelId="{C3EA9147-345B-4B5F-8896-86A1B7AB9CBA}" type="presOf" srcId="{F504252A-BD44-40C6-BDAE-5339524983E0}" destId="{3C8E5A99-FB4C-4B2B-B7F9-C8B6698064DB}" srcOrd="0" destOrd="0" presId="urn:microsoft.com/office/officeart/2005/8/layout/chevron2"/>
    <dgm:cxn modelId="{BAD6EA54-692F-47D1-9E39-0C076A677236}" srcId="{97C29213-78C6-49D1-A0EC-31EDE31319B2}" destId="{F7541865-C9A2-45E0-857A-537EA21DC99F}" srcOrd="1" destOrd="0" parTransId="{07F04247-400E-4DE0-A5AA-677F5A1AEC83}" sibTransId="{4D1F16F2-F66A-45EE-AE30-36F1150D8D41}"/>
    <dgm:cxn modelId="{EABFD858-DDCF-4050-B9E0-170355EE6FC8}" type="presOf" srcId="{E5DF5CD2-DC78-41B2-8BD0-971C2745D0E6}" destId="{A919A98A-2783-4FC7-82AE-0B46970FC500}" srcOrd="0" destOrd="0" presId="urn:microsoft.com/office/officeart/2005/8/layout/chevron2"/>
    <dgm:cxn modelId="{AECDF85B-85C4-44BF-8F57-6AFBC38D852A}" srcId="{12A1A6DE-3743-4701-96CC-BC0A7AF3C58E}" destId="{0C5B9833-C5B7-438F-828B-037715D17A78}" srcOrd="0" destOrd="0" parTransId="{A2F7F4CD-B6F0-45C6-B751-B88ED06BE93F}" sibTransId="{35D67BE2-31E0-459D-B22E-3537D46BB8B5}"/>
    <dgm:cxn modelId="{EACBEF5D-1762-423B-925A-DB06078C6DA2}" srcId="{97C29213-78C6-49D1-A0EC-31EDE31319B2}" destId="{0100DF4B-DE20-4F5E-A0CE-98004D3335CD}" srcOrd="0" destOrd="0" parTransId="{5883909B-94EA-42A0-9EEF-6A4AE7093261}" sibTransId="{BCEF6D46-4052-4FCD-9B33-2960160F3F30}"/>
    <dgm:cxn modelId="{4B3D2B5F-0359-4374-8CE2-13B10749F2A0}" srcId="{3565EF16-758B-4D61-BDEA-B8B147FC254D}" destId="{08EA3812-07E4-4283-BF6C-2B9A90BB1FC3}" srcOrd="1" destOrd="0" parTransId="{D9DB0E79-79BD-4D6F-AD3A-BB0D7436485E}" sibTransId="{19FE381D-427E-4F68-B3E1-2FC320845FC9}"/>
    <dgm:cxn modelId="{C4C3BA71-F1A2-4F64-A092-ED5D63C906DD}" type="presOf" srcId="{F7541865-C9A2-45E0-857A-537EA21DC99F}" destId="{C6E6B657-22CE-4CAE-813E-A176DD1A9147}" srcOrd="0" destOrd="0" presId="urn:microsoft.com/office/officeart/2005/8/layout/chevron2"/>
    <dgm:cxn modelId="{5199D27A-AD1E-4B5D-9E54-F01F194C18A2}" srcId="{97C29213-78C6-49D1-A0EC-31EDE31319B2}" destId="{12A1A6DE-3743-4701-96CC-BC0A7AF3C58E}" srcOrd="3" destOrd="0" parTransId="{482FA475-65F6-415D-BD69-7BBC59190219}" sibTransId="{8ABB797C-19B1-48C8-B493-1BC777BD4E7B}"/>
    <dgm:cxn modelId="{4CD93D8D-12FC-4B1B-B1D8-DF37564E4F7B}" type="presOf" srcId="{12A1A6DE-3743-4701-96CC-BC0A7AF3C58E}" destId="{4CCB4F45-AD97-4FAF-A73B-E5A92CCAD66D}" srcOrd="0" destOrd="0" presId="urn:microsoft.com/office/officeart/2005/8/layout/chevron2"/>
    <dgm:cxn modelId="{FACADE97-3770-47FF-86F4-5DCE7EDD0ECE}" srcId="{F7541865-C9A2-45E0-857A-537EA21DC99F}" destId="{B82C0C57-17C0-4F60-B626-E7DF8B8BD407}" srcOrd="1" destOrd="0" parTransId="{7BB18958-7FEE-4759-908E-C85C8082A250}" sibTransId="{998B93E0-6FBE-49E1-83A2-47C1A2055073}"/>
    <dgm:cxn modelId="{CCC3D79B-80CF-472D-8EE6-9F4CF438CC6F}" type="presOf" srcId="{C89B1702-5B53-4728-A5A3-50F3E8884082}" destId="{3C8E5A99-FB4C-4B2B-B7F9-C8B6698064DB}" srcOrd="0" destOrd="2" presId="urn:microsoft.com/office/officeart/2005/8/layout/chevron2"/>
    <dgm:cxn modelId="{251983A6-CA00-4DFA-98B7-6DAC2BA0798E}" srcId="{F7541865-C9A2-45E0-857A-537EA21DC99F}" destId="{E5DF5CD2-DC78-41B2-8BD0-971C2745D0E6}" srcOrd="0" destOrd="0" parTransId="{7849737C-977C-4E65-AE6F-5FC77828CC90}" sibTransId="{F95CD1A5-D5A1-482A-99CD-49A618D59760}"/>
    <dgm:cxn modelId="{BD0619A8-2897-4025-80D5-1EEAD78888B1}" srcId="{F7541865-C9A2-45E0-857A-537EA21DC99F}" destId="{7D393F25-8E26-4CDA-8C03-C3959AA8DD61}" srcOrd="2" destOrd="0" parTransId="{F1C1C7F2-03ED-4AB0-804B-74101768B4DE}" sibTransId="{737062FE-D8F1-4AC5-AD13-5E60040FEA32}"/>
    <dgm:cxn modelId="{83CEA9AA-E409-4418-B7B1-880C9AD634FF}" type="presOf" srcId="{9522C8AF-BF95-429E-B093-D7CEA7E42457}" destId="{BE2A7A57-934F-44C1-8628-6BD60FA07A0C}" srcOrd="0" destOrd="1" presId="urn:microsoft.com/office/officeart/2005/8/layout/chevron2"/>
    <dgm:cxn modelId="{15F0F6C2-338E-4C94-9313-D3185E5898FC}" type="presOf" srcId="{B81732E9-2D55-4872-848E-10A65D40FECD}" destId="{DE584821-1DF4-4125-B79A-E602BC85A1DB}" srcOrd="0" destOrd="0" presId="urn:microsoft.com/office/officeart/2005/8/layout/chevron2"/>
    <dgm:cxn modelId="{B149D8C4-1EC8-4E88-AE0E-2FFAB46725FA}" type="presOf" srcId="{3565EF16-758B-4D61-BDEA-B8B147FC254D}" destId="{C38AABD4-4D74-4636-B349-402C4E7E184C}" srcOrd="0" destOrd="0" presId="urn:microsoft.com/office/officeart/2005/8/layout/chevron2"/>
    <dgm:cxn modelId="{295937C5-11DC-482A-BE3A-2CBCB0D2426D}" srcId="{3565EF16-758B-4D61-BDEA-B8B147FC254D}" destId="{F504252A-BD44-40C6-BDAE-5339524983E0}" srcOrd="0" destOrd="0" parTransId="{689CE65A-2FF8-480D-86C9-CF631E816AD6}" sibTransId="{AF05EEC3-B57B-45A4-97F4-93784D6B13C5}"/>
    <dgm:cxn modelId="{2B338BFE-ACB0-4618-BD7E-69ECBF1BED99}" type="presOf" srcId="{97C29213-78C6-49D1-A0EC-31EDE31319B2}" destId="{0722C4FE-3C08-4AC2-987F-BC87E64A3473}" srcOrd="0" destOrd="0" presId="urn:microsoft.com/office/officeart/2005/8/layout/chevron2"/>
    <dgm:cxn modelId="{258FD4FE-BC04-46FF-A002-FB25510887D9}" srcId="{3565EF16-758B-4D61-BDEA-B8B147FC254D}" destId="{C89B1702-5B53-4728-A5A3-50F3E8884082}" srcOrd="2" destOrd="0" parTransId="{C371CE2F-DE08-4CC9-9CE2-BB2E70075E07}" sibTransId="{D42F71C8-B441-40BF-8F0E-CA4AFACCF88A}"/>
    <dgm:cxn modelId="{A8C2DD03-0C5A-4CC1-B681-507E596EDD91}" type="presParOf" srcId="{0722C4FE-3C08-4AC2-987F-BC87E64A3473}" destId="{0CC2574A-371A-42A7-AA1D-0DD485F3405E}" srcOrd="0" destOrd="0" presId="urn:microsoft.com/office/officeart/2005/8/layout/chevron2"/>
    <dgm:cxn modelId="{62625912-8D27-44D5-915F-16D3BA710B35}" type="presParOf" srcId="{0CC2574A-371A-42A7-AA1D-0DD485F3405E}" destId="{2DE73BB7-11DC-44E8-86F3-B29D6F8B1765}" srcOrd="0" destOrd="0" presId="urn:microsoft.com/office/officeart/2005/8/layout/chevron2"/>
    <dgm:cxn modelId="{14C5194C-3CB4-455E-AF7E-0F90AA6A3C28}" type="presParOf" srcId="{0CC2574A-371A-42A7-AA1D-0DD485F3405E}" destId="{DE584821-1DF4-4125-B79A-E602BC85A1DB}" srcOrd="1" destOrd="0" presId="urn:microsoft.com/office/officeart/2005/8/layout/chevron2"/>
    <dgm:cxn modelId="{817F775F-6C27-497D-9157-6648CFB9625D}" type="presParOf" srcId="{0722C4FE-3C08-4AC2-987F-BC87E64A3473}" destId="{12706A30-E210-49B8-9D8F-BF139CCC1D79}" srcOrd="1" destOrd="0" presId="urn:microsoft.com/office/officeart/2005/8/layout/chevron2"/>
    <dgm:cxn modelId="{9BB5CC53-619C-4DD3-9E97-16299E61F834}" type="presParOf" srcId="{0722C4FE-3C08-4AC2-987F-BC87E64A3473}" destId="{EAC1A746-9DB7-4086-8FCA-84573AE1752C}" srcOrd="2" destOrd="0" presId="urn:microsoft.com/office/officeart/2005/8/layout/chevron2"/>
    <dgm:cxn modelId="{C00DBC9A-18F1-4AD2-9BC2-C498C21E5CA4}" type="presParOf" srcId="{EAC1A746-9DB7-4086-8FCA-84573AE1752C}" destId="{C6E6B657-22CE-4CAE-813E-A176DD1A9147}" srcOrd="0" destOrd="0" presId="urn:microsoft.com/office/officeart/2005/8/layout/chevron2"/>
    <dgm:cxn modelId="{71A1036F-47D7-4F31-B9B5-04EE71851B9D}" type="presParOf" srcId="{EAC1A746-9DB7-4086-8FCA-84573AE1752C}" destId="{A919A98A-2783-4FC7-82AE-0B46970FC500}" srcOrd="1" destOrd="0" presId="urn:microsoft.com/office/officeart/2005/8/layout/chevron2"/>
    <dgm:cxn modelId="{52C4864F-92E2-4E9D-B3BD-F81CA7C4ABD4}" type="presParOf" srcId="{0722C4FE-3C08-4AC2-987F-BC87E64A3473}" destId="{0CD989BD-3B87-4933-BE2F-18527F1056F8}" srcOrd="3" destOrd="0" presId="urn:microsoft.com/office/officeart/2005/8/layout/chevron2"/>
    <dgm:cxn modelId="{E8075818-2FD2-4869-AE4C-1FCB0A0950E6}" type="presParOf" srcId="{0722C4FE-3C08-4AC2-987F-BC87E64A3473}" destId="{09B60D1F-DEC8-45CD-BEF4-62F9E699EB92}" srcOrd="4" destOrd="0" presId="urn:microsoft.com/office/officeart/2005/8/layout/chevron2"/>
    <dgm:cxn modelId="{9F6E5A29-31C4-485C-B571-27332218AC5A}" type="presParOf" srcId="{09B60D1F-DEC8-45CD-BEF4-62F9E699EB92}" destId="{C38AABD4-4D74-4636-B349-402C4E7E184C}" srcOrd="0" destOrd="0" presId="urn:microsoft.com/office/officeart/2005/8/layout/chevron2"/>
    <dgm:cxn modelId="{0EEBFD3A-982B-4C7C-85A7-24DD006A47EC}" type="presParOf" srcId="{09B60D1F-DEC8-45CD-BEF4-62F9E699EB92}" destId="{3C8E5A99-FB4C-4B2B-B7F9-C8B6698064DB}" srcOrd="1" destOrd="0" presId="urn:microsoft.com/office/officeart/2005/8/layout/chevron2"/>
    <dgm:cxn modelId="{164DA1D3-686D-4679-BF48-C5986D02FD97}" type="presParOf" srcId="{0722C4FE-3C08-4AC2-987F-BC87E64A3473}" destId="{F9B07C60-58D9-43AD-A4DE-BA7A049C3E55}" srcOrd="5" destOrd="0" presId="urn:microsoft.com/office/officeart/2005/8/layout/chevron2"/>
    <dgm:cxn modelId="{738846AA-90EB-42EB-AA0C-D1292751FDAE}" type="presParOf" srcId="{0722C4FE-3C08-4AC2-987F-BC87E64A3473}" destId="{4E788E8A-F4AC-4FFE-B71E-E10C66B8A869}" srcOrd="6" destOrd="0" presId="urn:microsoft.com/office/officeart/2005/8/layout/chevron2"/>
    <dgm:cxn modelId="{06690EB6-96CE-457B-84A4-3D4D2ECCE52A}" type="presParOf" srcId="{4E788E8A-F4AC-4FFE-B71E-E10C66B8A869}" destId="{4CCB4F45-AD97-4FAF-A73B-E5A92CCAD66D}" srcOrd="0" destOrd="0" presId="urn:microsoft.com/office/officeart/2005/8/layout/chevron2"/>
    <dgm:cxn modelId="{D08DE377-E5B7-49AD-AAC6-1B7904A55606}" type="presParOf" srcId="{4E788E8A-F4AC-4FFE-B71E-E10C66B8A869}" destId="{BE2A7A57-934F-44C1-8628-6BD60FA07A0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7C29213-78C6-49D1-A0EC-31EDE31319B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100DF4B-DE20-4F5E-A0CE-98004D3335CD}">
      <dgm:prSet phldrT="[Text]" custT="1"/>
      <dgm:spPr>
        <a:solidFill>
          <a:schemeClr val="accent6"/>
        </a:solidFill>
      </dgm:spPr>
      <dgm:t>
        <a:bodyPr/>
        <a:lstStyle/>
        <a:p>
          <a:r>
            <a:rPr lang="en-US" sz="1050" dirty="0" err="1"/>
            <a:t>Määritelläänu</a:t>
          </a:r>
          <a:r>
            <a:rPr lang="en-US" sz="1050" dirty="0"/>
            <a:t> </a:t>
          </a:r>
          <a:r>
            <a:rPr lang="en-US" sz="1050" dirty="0" err="1"/>
            <a:t>mitä</a:t>
          </a:r>
          <a:r>
            <a:rPr lang="en-US" sz="1050" dirty="0"/>
            <a:t> </a:t>
          </a:r>
          <a:r>
            <a:rPr lang="en-US" sz="1050" dirty="0" err="1"/>
            <a:t>testataan</a:t>
          </a:r>
          <a:endParaRPr lang="en-US" sz="1050" dirty="0"/>
        </a:p>
      </dgm:t>
    </dgm:pt>
    <dgm:pt modelId="{5883909B-94EA-42A0-9EEF-6A4AE7093261}" type="parTrans" cxnId="{EACBEF5D-1762-423B-925A-DB06078C6DA2}">
      <dgm:prSet/>
      <dgm:spPr/>
      <dgm:t>
        <a:bodyPr/>
        <a:lstStyle/>
        <a:p>
          <a:endParaRPr lang="en-US"/>
        </a:p>
      </dgm:t>
    </dgm:pt>
    <dgm:pt modelId="{BCEF6D46-4052-4FCD-9B33-2960160F3F30}" type="sibTrans" cxnId="{EACBEF5D-1762-423B-925A-DB06078C6DA2}">
      <dgm:prSet/>
      <dgm:spPr/>
      <dgm:t>
        <a:bodyPr/>
        <a:lstStyle/>
        <a:p>
          <a:endParaRPr lang="en-US"/>
        </a:p>
      </dgm:t>
    </dgm:pt>
    <dgm:pt modelId="{B81732E9-2D55-4872-848E-10A65D40FECD}">
      <dgm:prSet phldrT="[Text]" custT="1"/>
      <dgm:spPr/>
      <dgm:t>
        <a:bodyPr/>
        <a:lstStyle/>
        <a:p>
          <a:r>
            <a:rPr lang="en-US" sz="1400" dirty="0" err="1"/>
            <a:t>Määritellään</a:t>
          </a:r>
          <a:r>
            <a:rPr lang="en-US" sz="1400" dirty="0"/>
            <a:t> </a:t>
          </a:r>
          <a:r>
            <a:rPr lang="en-US" sz="1400" dirty="0" err="1"/>
            <a:t>testattava</a:t>
          </a:r>
          <a:r>
            <a:rPr lang="en-US" sz="1400" dirty="0"/>
            <a:t> </a:t>
          </a:r>
          <a:r>
            <a:rPr lang="en-US" sz="1400" dirty="0" err="1"/>
            <a:t>tuote</a:t>
          </a:r>
          <a:r>
            <a:rPr lang="en-US" sz="1400" dirty="0"/>
            <a:t>, </a:t>
          </a:r>
          <a:r>
            <a:rPr lang="en-US" sz="1400" dirty="0" err="1"/>
            <a:t>laite</a:t>
          </a:r>
          <a:r>
            <a:rPr lang="en-US" sz="1400" dirty="0"/>
            <a:t>, </a:t>
          </a:r>
          <a:r>
            <a:rPr lang="en-US" sz="1400" dirty="0" err="1"/>
            <a:t>prototyyppi</a:t>
          </a:r>
          <a:r>
            <a:rPr lang="en-US" sz="1400" dirty="0"/>
            <a:t>/</a:t>
          </a:r>
          <a:r>
            <a:rPr lang="en-US" sz="1400" dirty="0" err="1"/>
            <a:t>malli</a:t>
          </a:r>
          <a:endParaRPr lang="en-US" sz="1400" dirty="0"/>
        </a:p>
      </dgm:t>
    </dgm:pt>
    <dgm:pt modelId="{E7D4A738-DBF3-4953-8BA6-1300027FE4DB}" type="parTrans" cxnId="{D2F07520-8091-4C85-A396-01B86C292BC1}">
      <dgm:prSet/>
      <dgm:spPr/>
      <dgm:t>
        <a:bodyPr/>
        <a:lstStyle/>
        <a:p>
          <a:endParaRPr lang="en-US"/>
        </a:p>
      </dgm:t>
    </dgm:pt>
    <dgm:pt modelId="{48C360E9-D246-4252-96A4-A721C441C509}" type="sibTrans" cxnId="{D2F07520-8091-4C85-A396-01B86C292BC1}">
      <dgm:prSet/>
      <dgm:spPr/>
      <dgm:t>
        <a:bodyPr/>
        <a:lstStyle/>
        <a:p>
          <a:endParaRPr lang="en-US"/>
        </a:p>
      </dgm:t>
    </dgm:pt>
    <dgm:pt modelId="{3565EF16-758B-4D61-BDEA-B8B147FC254D}">
      <dgm:prSet phldrT="[Text]" custT="1"/>
      <dgm:spPr>
        <a:solidFill>
          <a:schemeClr val="accent6"/>
        </a:solidFill>
      </dgm:spPr>
      <dgm:t>
        <a:bodyPr/>
        <a:lstStyle/>
        <a:p>
          <a:r>
            <a:rPr lang="en-US" sz="1050" dirty="0" err="1"/>
            <a:t>Testauksen</a:t>
          </a:r>
          <a:r>
            <a:rPr lang="en-US" sz="1050" dirty="0"/>
            <a:t> </a:t>
          </a:r>
          <a:r>
            <a:rPr lang="en-US" sz="1050" dirty="0" err="1"/>
            <a:t>toteuttaminen</a:t>
          </a:r>
          <a:endParaRPr lang="en-US" sz="1050" dirty="0"/>
        </a:p>
      </dgm:t>
    </dgm:pt>
    <dgm:pt modelId="{5EFEA1B2-B4D6-4B5C-B292-5F9463F29CF1}" type="parTrans" cxnId="{235CFD25-1123-401A-B170-7808DB6E17F6}">
      <dgm:prSet/>
      <dgm:spPr/>
      <dgm:t>
        <a:bodyPr/>
        <a:lstStyle/>
        <a:p>
          <a:endParaRPr lang="en-US"/>
        </a:p>
      </dgm:t>
    </dgm:pt>
    <dgm:pt modelId="{426E8977-0893-4116-A7A7-71323B72A057}" type="sibTrans" cxnId="{235CFD25-1123-401A-B170-7808DB6E17F6}">
      <dgm:prSet/>
      <dgm:spPr/>
      <dgm:t>
        <a:bodyPr/>
        <a:lstStyle/>
        <a:p>
          <a:endParaRPr lang="en-US"/>
        </a:p>
      </dgm:t>
    </dgm:pt>
    <dgm:pt modelId="{F504252A-BD44-40C6-BDAE-5339524983E0}">
      <dgm:prSet phldrT="[Text]"/>
      <dgm:spPr/>
      <dgm:t>
        <a:bodyPr/>
        <a:lstStyle/>
        <a:p>
          <a:r>
            <a:rPr lang="en-US" dirty="0" err="1"/>
            <a:t>Testaus</a:t>
          </a:r>
          <a:r>
            <a:rPr lang="en-US" dirty="0"/>
            <a:t> </a:t>
          </a:r>
          <a:r>
            <a:rPr lang="en-US" dirty="0" err="1"/>
            <a:t>toteutetaan</a:t>
          </a:r>
          <a:r>
            <a:rPr lang="en-US" dirty="0"/>
            <a:t> </a:t>
          </a:r>
          <a:r>
            <a:rPr lang="en-US" dirty="0" err="1"/>
            <a:t>yleensä</a:t>
          </a:r>
          <a:r>
            <a:rPr lang="en-US" dirty="0"/>
            <a:t> a ns “</a:t>
          </a:r>
          <a:r>
            <a:rPr lang="en-US" dirty="0" err="1"/>
            <a:t>ääneen</a:t>
          </a:r>
          <a:r>
            <a:rPr lang="en-US" dirty="0"/>
            <a:t> </a:t>
          </a:r>
          <a:r>
            <a:rPr lang="en-US" dirty="0" err="1"/>
            <a:t>ajattelu</a:t>
          </a:r>
          <a:r>
            <a:rPr lang="en-US" dirty="0"/>
            <a:t>” </a:t>
          </a:r>
          <a:r>
            <a:rPr lang="en-US" dirty="0" err="1"/>
            <a:t>menetelmällä</a:t>
          </a:r>
          <a:r>
            <a:rPr lang="en-US" dirty="0"/>
            <a:t>, </a:t>
          </a:r>
          <a:r>
            <a:rPr lang="en-US" dirty="0" err="1"/>
            <a:t>jossa</a:t>
          </a:r>
          <a:r>
            <a:rPr lang="en-US" dirty="0"/>
            <a:t> </a:t>
          </a:r>
          <a:r>
            <a:rPr lang="en-US" dirty="0" err="1"/>
            <a:t>testattava</a:t>
          </a:r>
          <a:r>
            <a:rPr lang="en-US" dirty="0"/>
            <a:t> </a:t>
          </a:r>
          <a:r>
            <a:rPr lang="en-US" dirty="0" err="1"/>
            <a:t>kertoo</a:t>
          </a:r>
          <a:r>
            <a:rPr lang="en-US" dirty="0"/>
            <a:t> </a:t>
          </a:r>
          <a:r>
            <a:rPr lang="en-US" dirty="0" err="1"/>
            <a:t>käyttöprosessista</a:t>
          </a:r>
          <a:r>
            <a:rPr lang="en-US" dirty="0"/>
            <a:t>. </a:t>
          </a:r>
          <a:r>
            <a:rPr lang="en-US" dirty="0" err="1"/>
            <a:t>Videointi</a:t>
          </a:r>
          <a:r>
            <a:rPr lang="en-US" dirty="0"/>
            <a:t> </a:t>
          </a:r>
          <a:r>
            <a:rPr lang="en-US" dirty="0" err="1"/>
            <a:t>ol´n</a:t>
          </a:r>
          <a:r>
            <a:rPr lang="en-US" dirty="0"/>
            <a:t> </a:t>
          </a:r>
          <a:r>
            <a:rPr lang="en-US" dirty="0" err="1"/>
            <a:t>yleensä</a:t>
          </a:r>
          <a:r>
            <a:rPr lang="en-US" dirty="0"/>
            <a:t> </a:t>
          </a:r>
          <a:r>
            <a:rPr lang="en-US" dirty="0" err="1"/>
            <a:t>tärkeää</a:t>
          </a:r>
          <a:r>
            <a:rPr lang="en-US" dirty="0"/>
            <a:t>.</a:t>
          </a:r>
        </a:p>
      </dgm:t>
    </dgm:pt>
    <dgm:pt modelId="{689CE65A-2FF8-480D-86C9-CF631E816AD6}" type="parTrans" cxnId="{295937C5-11DC-482A-BE3A-2CBCB0D2426D}">
      <dgm:prSet/>
      <dgm:spPr/>
      <dgm:t>
        <a:bodyPr/>
        <a:lstStyle/>
        <a:p>
          <a:endParaRPr lang="en-US"/>
        </a:p>
      </dgm:t>
    </dgm:pt>
    <dgm:pt modelId="{AF05EEC3-B57B-45A4-97F4-93784D6B13C5}" type="sibTrans" cxnId="{295937C5-11DC-482A-BE3A-2CBCB0D2426D}">
      <dgm:prSet/>
      <dgm:spPr/>
      <dgm:t>
        <a:bodyPr/>
        <a:lstStyle/>
        <a:p>
          <a:endParaRPr lang="en-US"/>
        </a:p>
      </dgm:t>
    </dgm:pt>
    <dgm:pt modelId="{12A1A6DE-3743-4701-96CC-BC0A7AF3C58E}">
      <dgm:prSet phldrT="[Text]" custT="1"/>
      <dgm:spPr>
        <a:solidFill>
          <a:schemeClr val="accent6">
            <a:lumMod val="60000"/>
            <a:lumOff val="40000"/>
          </a:schemeClr>
        </a:solidFill>
      </dgm:spPr>
      <dgm:t>
        <a:bodyPr/>
        <a:lstStyle/>
        <a:p>
          <a:r>
            <a:rPr lang="en-US" sz="1050" dirty="0" err="1"/>
            <a:t>ANalyysi</a:t>
          </a:r>
          <a:endParaRPr lang="en-US" sz="1050" dirty="0"/>
        </a:p>
      </dgm:t>
    </dgm:pt>
    <dgm:pt modelId="{482FA475-65F6-415D-BD69-7BBC59190219}" type="parTrans" cxnId="{5199D27A-AD1E-4B5D-9E54-F01F194C18A2}">
      <dgm:prSet/>
      <dgm:spPr/>
      <dgm:t>
        <a:bodyPr/>
        <a:lstStyle/>
        <a:p>
          <a:endParaRPr lang="en-US"/>
        </a:p>
      </dgm:t>
    </dgm:pt>
    <dgm:pt modelId="{8ABB797C-19B1-48C8-B493-1BC777BD4E7B}" type="sibTrans" cxnId="{5199D27A-AD1E-4B5D-9E54-F01F194C18A2}">
      <dgm:prSet/>
      <dgm:spPr/>
      <dgm:t>
        <a:bodyPr/>
        <a:lstStyle/>
        <a:p>
          <a:endParaRPr lang="en-US"/>
        </a:p>
      </dgm:t>
    </dgm:pt>
    <dgm:pt modelId="{0C5B9833-C5B7-438F-828B-037715D17A78}">
      <dgm:prSet/>
      <dgm:spPr/>
      <dgm:t>
        <a:bodyPr/>
        <a:lstStyle/>
        <a:p>
          <a:r>
            <a:rPr lang="en-US" dirty="0" err="1"/>
            <a:t>Testit</a:t>
          </a:r>
          <a:r>
            <a:rPr lang="en-US" dirty="0"/>
            <a:t> </a:t>
          </a:r>
          <a:r>
            <a:rPr lang="en-US" dirty="0" err="1"/>
            <a:t>tallennetaan</a:t>
          </a:r>
          <a:r>
            <a:rPr lang="en-US" dirty="0"/>
            <a:t> </a:t>
          </a:r>
          <a:r>
            <a:rPr lang="en-US" dirty="0" err="1"/>
            <a:t>mielellään</a:t>
          </a:r>
          <a:r>
            <a:rPr lang="en-US" dirty="0"/>
            <a:t> </a:t>
          </a:r>
          <a:r>
            <a:rPr lang="en-US" dirty="0" err="1"/>
            <a:t>videolle</a:t>
          </a:r>
          <a:r>
            <a:rPr lang="en-US" dirty="0"/>
            <a:t> ja </a:t>
          </a:r>
          <a:r>
            <a:rPr lang="en-US" dirty="0" err="1"/>
            <a:t>lisäksi</a:t>
          </a:r>
          <a:r>
            <a:rPr lang="en-US" dirty="0"/>
            <a:t> </a:t>
          </a:r>
          <a:r>
            <a:rPr lang="en-US" dirty="0" err="1"/>
            <a:t>tehdään</a:t>
          </a:r>
          <a:r>
            <a:rPr lang="en-US" dirty="0"/>
            <a:t> </a:t>
          </a:r>
          <a:r>
            <a:rPr lang="en-US" dirty="0" err="1"/>
            <a:t>muistiinpanoja</a:t>
          </a:r>
          <a:endParaRPr lang="en-US" dirty="0"/>
        </a:p>
      </dgm:t>
    </dgm:pt>
    <dgm:pt modelId="{A2F7F4CD-B6F0-45C6-B751-B88ED06BE93F}" type="parTrans" cxnId="{AECDF85B-85C4-44BF-8F57-6AFBC38D852A}">
      <dgm:prSet/>
      <dgm:spPr/>
      <dgm:t>
        <a:bodyPr/>
        <a:lstStyle/>
        <a:p>
          <a:endParaRPr lang="en-US"/>
        </a:p>
      </dgm:t>
    </dgm:pt>
    <dgm:pt modelId="{35D67BE2-31E0-459D-B22E-3537D46BB8B5}" type="sibTrans" cxnId="{AECDF85B-85C4-44BF-8F57-6AFBC38D852A}">
      <dgm:prSet/>
      <dgm:spPr/>
      <dgm:t>
        <a:bodyPr/>
        <a:lstStyle/>
        <a:p>
          <a:endParaRPr lang="en-US"/>
        </a:p>
      </dgm:t>
    </dgm:pt>
    <dgm:pt modelId="{366CFE19-4D1C-448D-9711-305B3919F973}">
      <dgm:prSet phldrT="[Text]" custT="1"/>
      <dgm:spPr/>
      <dgm:t>
        <a:bodyPr/>
        <a:lstStyle/>
        <a:p>
          <a:r>
            <a:rPr lang="en-US" sz="1400" dirty="0"/>
            <a:t> </a:t>
          </a:r>
          <a:r>
            <a:rPr lang="en-US" sz="1400" dirty="0" err="1"/>
            <a:t>Asetetaan</a:t>
          </a:r>
          <a:r>
            <a:rPr lang="en-US" sz="1400" dirty="0"/>
            <a:t> </a:t>
          </a:r>
          <a:r>
            <a:rPr lang="en-US" sz="1400" dirty="0" err="1"/>
            <a:t>tavoitteet</a:t>
          </a:r>
          <a:r>
            <a:rPr lang="en-US" sz="1400" dirty="0"/>
            <a:t> </a:t>
          </a:r>
          <a:r>
            <a:rPr lang="en-US" sz="1400" dirty="0" err="1"/>
            <a:t>testaukselle</a:t>
          </a:r>
          <a:r>
            <a:rPr lang="en-US" sz="1400" dirty="0"/>
            <a:t> ja </a:t>
          </a:r>
          <a:r>
            <a:rPr lang="en-US" sz="1400" dirty="0" err="1"/>
            <a:t>suunnitellaan</a:t>
          </a:r>
          <a:r>
            <a:rPr lang="en-US" sz="1400" dirty="0"/>
            <a:t> </a:t>
          </a:r>
          <a:r>
            <a:rPr lang="en-US" sz="1400" dirty="0" err="1"/>
            <a:t>miten</a:t>
          </a:r>
          <a:r>
            <a:rPr lang="en-US" sz="1400" dirty="0"/>
            <a:t>, </a:t>
          </a:r>
          <a:r>
            <a:rPr lang="en-US" sz="1400" dirty="0" err="1"/>
            <a:t>kenellä</a:t>
          </a:r>
          <a:r>
            <a:rPr lang="en-US" sz="1400" dirty="0"/>
            <a:t> ja </a:t>
          </a:r>
          <a:r>
            <a:rPr lang="en-US" sz="1400" dirty="0" err="1"/>
            <a:t>missä</a:t>
          </a:r>
          <a:r>
            <a:rPr lang="en-US" sz="1400" dirty="0"/>
            <a:t> </a:t>
          </a:r>
          <a:r>
            <a:rPr lang="en-US" sz="1400" dirty="0" err="1"/>
            <a:t>testataan</a:t>
          </a:r>
          <a:r>
            <a:rPr lang="en-US" sz="1400" dirty="0"/>
            <a:t>.</a:t>
          </a:r>
        </a:p>
      </dgm:t>
    </dgm:pt>
    <dgm:pt modelId="{37794E06-DA3E-468C-861D-ABCDAAB68434}" type="parTrans" cxnId="{3977F1AE-AE71-44D2-8A6F-8758495E1635}">
      <dgm:prSet/>
      <dgm:spPr/>
      <dgm:t>
        <a:bodyPr/>
        <a:lstStyle/>
        <a:p>
          <a:endParaRPr lang="en-US"/>
        </a:p>
      </dgm:t>
    </dgm:pt>
    <dgm:pt modelId="{52FE68C7-C64A-4CD7-9CC1-336C2373331C}" type="sibTrans" cxnId="{3977F1AE-AE71-44D2-8A6F-8758495E1635}">
      <dgm:prSet/>
      <dgm:spPr/>
      <dgm:t>
        <a:bodyPr/>
        <a:lstStyle/>
        <a:p>
          <a:endParaRPr lang="en-US"/>
        </a:p>
      </dgm:t>
    </dgm:pt>
    <dgm:pt modelId="{74EC4F43-0D02-47A9-BCB8-5BB465B9B13A}">
      <dgm:prSet phldrT="[Text]"/>
      <dgm:spPr/>
      <dgm:t>
        <a:bodyPr/>
        <a:lstStyle/>
        <a:p>
          <a:r>
            <a:rPr lang="en-US" dirty="0" err="1"/>
            <a:t>Usein</a:t>
          </a:r>
          <a:r>
            <a:rPr lang="en-US" dirty="0"/>
            <a:t> </a:t>
          </a:r>
          <a:r>
            <a:rPr lang="en-US" dirty="0" err="1"/>
            <a:t>tilanteen</a:t>
          </a:r>
          <a:r>
            <a:rPr lang="en-US" dirty="0"/>
            <a:t> </a:t>
          </a:r>
          <a:r>
            <a:rPr lang="en-US" dirty="0" err="1"/>
            <a:t>jälkeen</a:t>
          </a:r>
          <a:r>
            <a:rPr lang="en-US" dirty="0"/>
            <a:t> </a:t>
          </a:r>
          <a:r>
            <a:rPr lang="en-US" dirty="0" err="1"/>
            <a:t>myös</a:t>
          </a:r>
          <a:r>
            <a:rPr lang="en-US" dirty="0"/>
            <a:t> </a:t>
          </a:r>
          <a:r>
            <a:rPr lang="en-US" dirty="0" err="1"/>
            <a:t>haastatellaan</a:t>
          </a:r>
          <a:r>
            <a:rPr lang="en-US" dirty="0"/>
            <a:t> </a:t>
          </a:r>
          <a:r>
            <a:rPr lang="en-US" dirty="0" err="1"/>
            <a:t>testaajaa</a:t>
          </a:r>
          <a:endParaRPr lang="en-US" dirty="0"/>
        </a:p>
      </dgm:t>
    </dgm:pt>
    <dgm:pt modelId="{0321AFCC-7137-41DB-AC3D-D20FB6380EA2}" type="parTrans" cxnId="{35DCD93E-7121-4A5C-A856-EFE2CA8FE4D6}">
      <dgm:prSet/>
      <dgm:spPr/>
    </dgm:pt>
    <dgm:pt modelId="{1B053B48-A0A2-4CCF-A7B5-65075CD8D405}" type="sibTrans" cxnId="{35DCD93E-7121-4A5C-A856-EFE2CA8FE4D6}">
      <dgm:prSet/>
      <dgm:spPr/>
    </dgm:pt>
    <dgm:pt modelId="{7BCDD5BF-974F-48D3-A813-3318E253623E}">
      <dgm:prSet/>
      <dgm:spPr/>
      <dgm:t>
        <a:bodyPr/>
        <a:lstStyle/>
        <a:p>
          <a:r>
            <a:rPr lang="en-US" dirty="0" err="1"/>
            <a:t>Tehdään</a:t>
          </a:r>
          <a:r>
            <a:rPr lang="en-US" dirty="0"/>
            <a:t> </a:t>
          </a:r>
          <a:r>
            <a:rPr lang="en-US" dirty="0" err="1"/>
            <a:t>listaukset</a:t>
          </a:r>
          <a:r>
            <a:rPr lang="en-US" dirty="0"/>
            <a:t> </a:t>
          </a:r>
          <a:r>
            <a:rPr lang="en-US" dirty="0" err="1"/>
            <a:t>toimivista</a:t>
          </a:r>
          <a:r>
            <a:rPr lang="en-US" dirty="0"/>
            <a:t> </a:t>
          </a:r>
          <a:r>
            <a:rPr lang="en-US" dirty="0" err="1"/>
            <a:t>asioista</a:t>
          </a:r>
          <a:r>
            <a:rPr lang="en-US" dirty="0"/>
            <a:t> ja </a:t>
          </a:r>
          <a:r>
            <a:rPr lang="en-US" dirty="0" err="1"/>
            <a:t>ongelmista</a:t>
          </a:r>
          <a:endParaRPr lang="en-US" dirty="0"/>
        </a:p>
      </dgm:t>
    </dgm:pt>
    <dgm:pt modelId="{FD994319-1526-47D2-9756-AB130A32A57C}" type="parTrans" cxnId="{F68B664C-7591-4BDC-A6CC-4F2D44926451}">
      <dgm:prSet/>
      <dgm:spPr/>
    </dgm:pt>
    <dgm:pt modelId="{384E0F01-171B-4F5F-8079-22EB47A421F9}" type="sibTrans" cxnId="{F68B664C-7591-4BDC-A6CC-4F2D44926451}">
      <dgm:prSet/>
      <dgm:spPr/>
    </dgm:pt>
    <dgm:pt modelId="{8BAD1FF2-0FD3-43AC-AF6A-67AE5A540824}">
      <dgm:prSet/>
      <dgm:spPr/>
      <dgm:t>
        <a:bodyPr/>
        <a:lstStyle/>
        <a:p>
          <a:r>
            <a:rPr lang="en-US" dirty="0" err="1"/>
            <a:t>Tehdään</a:t>
          </a:r>
          <a:r>
            <a:rPr lang="en-US" dirty="0"/>
            <a:t> </a:t>
          </a:r>
          <a:r>
            <a:rPr lang="en-US" dirty="0" err="1"/>
            <a:t>kehittämisedhotukset</a:t>
          </a:r>
          <a:endParaRPr lang="en-US" dirty="0"/>
        </a:p>
      </dgm:t>
    </dgm:pt>
    <dgm:pt modelId="{3049856A-82D4-4EEA-9F9C-871F0C2EFBAF}" type="parTrans" cxnId="{D57022EE-FA71-4E11-86E7-2D90310BD1E1}">
      <dgm:prSet/>
      <dgm:spPr/>
    </dgm:pt>
    <dgm:pt modelId="{996CE2F9-EA61-4745-B497-E42A4B50476B}" type="sibTrans" cxnId="{D57022EE-FA71-4E11-86E7-2D90310BD1E1}">
      <dgm:prSet/>
      <dgm:spPr/>
    </dgm:pt>
    <dgm:pt modelId="{0722C4FE-3C08-4AC2-987F-BC87E64A3473}" type="pres">
      <dgm:prSet presAssocID="{97C29213-78C6-49D1-A0EC-31EDE31319B2}" presName="linearFlow" presStyleCnt="0">
        <dgm:presLayoutVars>
          <dgm:dir/>
          <dgm:animLvl val="lvl"/>
          <dgm:resizeHandles val="exact"/>
        </dgm:presLayoutVars>
      </dgm:prSet>
      <dgm:spPr/>
    </dgm:pt>
    <dgm:pt modelId="{0CC2574A-371A-42A7-AA1D-0DD485F3405E}" type="pres">
      <dgm:prSet presAssocID="{0100DF4B-DE20-4F5E-A0CE-98004D3335CD}" presName="composite" presStyleCnt="0"/>
      <dgm:spPr/>
    </dgm:pt>
    <dgm:pt modelId="{2DE73BB7-11DC-44E8-86F3-B29D6F8B1765}" type="pres">
      <dgm:prSet presAssocID="{0100DF4B-DE20-4F5E-A0CE-98004D3335CD}" presName="parentText" presStyleLbl="alignNode1" presStyleIdx="0" presStyleCnt="3">
        <dgm:presLayoutVars>
          <dgm:chMax val="1"/>
          <dgm:bulletEnabled val="1"/>
        </dgm:presLayoutVars>
      </dgm:prSet>
      <dgm:spPr/>
    </dgm:pt>
    <dgm:pt modelId="{DE584821-1DF4-4125-B79A-E602BC85A1DB}" type="pres">
      <dgm:prSet presAssocID="{0100DF4B-DE20-4F5E-A0CE-98004D3335CD}" presName="descendantText" presStyleLbl="alignAcc1" presStyleIdx="0" presStyleCnt="3">
        <dgm:presLayoutVars>
          <dgm:bulletEnabled val="1"/>
        </dgm:presLayoutVars>
      </dgm:prSet>
      <dgm:spPr/>
    </dgm:pt>
    <dgm:pt modelId="{12706A30-E210-49B8-9D8F-BF139CCC1D79}" type="pres">
      <dgm:prSet presAssocID="{BCEF6D46-4052-4FCD-9B33-2960160F3F30}" presName="sp" presStyleCnt="0"/>
      <dgm:spPr/>
    </dgm:pt>
    <dgm:pt modelId="{09B60D1F-DEC8-45CD-BEF4-62F9E699EB92}" type="pres">
      <dgm:prSet presAssocID="{3565EF16-758B-4D61-BDEA-B8B147FC254D}" presName="composite" presStyleCnt="0"/>
      <dgm:spPr/>
    </dgm:pt>
    <dgm:pt modelId="{C38AABD4-4D74-4636-B349-402C4E7E184C}" type="pres">
      <dgm:prSet presAssocID="{3565EF16-758B-4D61-BDEA-B8B147FC254D}" presName="parentText" presStyleLbl="alignNode1" presStyleIdx="1" presStyleCnt="3">
        <dgm:presLayoutVars>
          <dgm:chMax val="1"/>
          <dgm:bulletEnabled val="1"/>
        </dgm:presLayoutVars>
      </dgm:prSet>
      <dgm:spPr/>
    </dgm:pt>
    <dgm:pt modelId="{3C8E5A99-FB4C-4B2B-B7F9-C8B6698064DB}" type="pres">
      <dgm:prSet presAssocID="{3565EF16-758B-4D61-BDEA-B8B147FC254D}" presName="descendantText" presStyleLbl="alignAcc1" presStyleIdx="1" presStyleCnt="3">
        <dgm:presLayoutVars>
          <dgm:bulletEnabled val="1"/>
        </dgm:presLayoutVars>
      </dgm:prSet>
      <dgm:spPr/>
    </dgm:pt>
    <dgm:pt modelId="{F9B07C60-58D9-43AD-A4DE-BA7A049C3E55}" type="pres">
      <dgm:prSet presAssocID="{426E8977-0893-4116-A7A7-71323B72A057}" presName="sp" presStyleCnt="0"/>
      <dgm:spPr/>
    </dgm:pt>
    <dgm:pt modelId="{4E788E8A-F4AC-4FFE-B71E-E10C66B8A869}" type="pres">
      <dgm:prSet presAssocID="{12A1A6DE-3743-4701-96CC-BC0A7AF3C58E}" presName="composite" presStyleCnt="0"/>
      <dgm:spPr/>
    </dgm:pt>
    <dgm:pt modelId="{4CCB4F45-AD97-4FAF-A73B-E5A92CCAD66D}" type="pres">
      <dgm:prSet presAssocID="{12A1A6DE-3743-4701-96CC-BC0A7AF3C58E}" presName="parentText" presStyleLbl="alignNode1" presStyleIdx="2" presStyleCnt="3">
        <dgm:presLayoutVars>
          <dgm:chMax val="1"/>
          <dgm:bulletEnabled val="1"/>
        </dgm:presLayoutVars>
      </dgm:prSet>
      <dgm:spPr/>
    </dgm:pt>
    <dgm:pt modelId="{BE2A7A57-934F-44C1-8628-6BD60FA07A0C}" type="pres">
      <dgm:prSet presAssocID="{12A1A6DE-3743-4701-96CC-BC0A7AF3C58E}" presName="descendantText" presStyleLbl="alignAcc1" presStyleIdx="2" presStyleCnt="3" custLinFactNeighborX="0" custLinFactNeighborY="0">
        <dgm:presLayoutVars>
          <dgm:bulletEnabled val="1"/>
        </dgm:presLayoutVars>
      </dgm:prSet>
      <dgm:spPr/>
    </dgm:pt>
  </dgm:ptLst>
  <dgm:cxnLst>
    <dgm:cxn modelId="{D2F07520-8091-4C85-A396-01B86C292BC1}" srcId="{0100DF4B-DE20-4F5E-A0CE-98004D3335CD}" destId="{B81732E9-2D55-4872-848E-10A65D40FECD}" srcOrd="0" destOrd="0" parTransId="{E7D4A738-DBF3-4953-8BA6-1300027FE4DB}" sibTransId="{48C360E9-D246-4252-96A4-A721C441C509}"/>
    <dgm:cxn modelId="{235CFD25-1123-401A-B170-7808DB6E17F6}" srcId="{97C29213-78C6-49D1-A0EC-31EDE31319B2}" destId="{3565EF16-758B-4D61-BDEA-B8B147FC254D}" srcOrd="1" destOrd="0" parTransId="{5EFEA1B2-B4D6-4B5C-B292-5F9463F29CF1}" sibTransId="{426E8977-0893-4116-A7A7-71323B72A057}"/>
    <dgm:cxn modelId="{FAC6C129-E038-4B90-8766-8AF81DE613FC}" type="presOf" srcId="{0100DF4B-DE20-4F5E-A0CE-98004D3335CD}" destId="{2DE73BB7-11DC-44E8-86F3-B29D6F8B1765}" srcOrd="0" destOrd="0" presId="urn:microsoft.com/office/officeart/2005/8/layout/chevron2"/>
    <dgm:cxn modelId="{35DCD93E-7121-4A5C-A856-EFE2CA8FE4D6}" srcId="{3565EF16-758B-4D61-BDEA-B8B147FC254D}" destId="{74EC4F43-0D02-47A9-BCB8-5BB465B9B13A}" srcOrd="1" destOrd="0" parTransId="{0321AFCC-7137-41DB-AC3D-D20FB6380EA2}" sibTransId="{1B053B48-A0A2-4CCF-A7B5-65075CD8D405}"/>
    <dgm:cxn modelId="{7E833940-E6EB-4786-9BC7-79887B90307F}" type="presOf" srcId="{0C5B9833-C5B7-438F-828B-037715D17A78}" destId="{BE2A7A57-934F-44C1-8628-6BD60FA07A0C}" srcOrd="0" destOrd="0" presId="urn:microsoft.com/office/officeart/2005/8/layout/chevron2"/>
    <dgm:cxn modelId="{0C61AE42-F0A1-4FFF-890D-110C6FA84023}" type="presOf" srcId="{8BAD1FF2-0FD3-43AC-AF6A-67AE5A540824}" destId="{BE2A7A57-934F-44C1-8628-6BD60FA07A0C}" srcOrd="0" destOrd="2" presId="urn:microsoft.com/office/officeart/2005/8/layout/chevron2"/>
    <dgm:cxn modelId="{C3EA9147-345B-4B5F-8896-86A1B7AB9CBA}" type="presOf" srcId="{F504252A-BD44-40C6-BDAE-5339524983E0}" destId="{3C8E5A99-FB4C-4B2B-B7F9-C8B6698064DB}" srcOrd="0" destOrd="0" presId="urn:microsoft.com/office/officeart/2005/8/layout/chevron2"/>
    <dgm:cxn modelId="{F68B664C-7591-4BDC-A6CC-4F2D44926451}" srcId="{12A1A6DE-3743-4701-96CC-BC0A7AF3C58E}" destId="{7BCDD5BF-974F-48D3-A813-3318E253623E}" srcOrd="1" destOrd="0" parTransId="{FD994319-1526-47D2-9756-AB130A32A57C}" sibTransId="{384E0F01-171B-4F5F-8079-22EB47A421F9}"/>
    <dgm:cxn modelId="{AECDF85B-85C4-44BF-8F57-6AFBC38D852A}" srcId="{12A1A6DE-3743-4701-96CC-BC0A7AF3C58E}" destId="{0C5B9833-C5B7-438F-828B-037715D17A78}" srcOrd="0" destOrd="0" parTransId="{A2F7F4CD-B6F0-45C6-B751-B88ED06BE93F}" sibTransId="{35D67BE2-31E0-459D-B22E-3537D46BB8B5}"/>
    <dgm:cxn modelId="{EACBEF5D-1762-423B-925A-DB06078C6DA2}" srcId="{97C29213-78C6-49D1-A0EC-31EDE31319B2}" destId="{0100DF4B-DE20-4F5E-A0CE-98004D3335CD}" srcOrd="0" destOrd="0" parTransId="{5883909B-94EA-42A0-9EEF-6A4AE7093261}" sibTransId="{BCEF6D46-4052-4FCD-9B33-2960160F3F30}"/>
    <dgm:cxn modelId="{BD058161-7DB3-42DB-9629-1BA4BBB2AD4E}" type="presOf" srcId="{366CFE19-4D1C-448D-9711-305B3919F973}" destId="{DE584821-1DF4-4125-B79A-E602BC85A1DB}" srcOrd="0" destOrd="1" presId="urn:microsoft.com/office/officeart/2005/8/layout/chevron2"/>
    <dgm:cxn modelId="{5199D27A-AD1E-4B5D-9E54-F01F194C18A2}" srcId="{97C29213-78C6-49D1-A0EC-31EDE31319B2}" destId="{12A1A6DE-3743-4701-96CC-BC0A7AF3C58E}" srcOrd="2" destOrd="0" parTransId="{482FA475-65F6-415D-BD69-7BBC59190219}" sibTransId="{8ABB797C-19B1-48C8-B493-1BC777BD4E7B}"/>
    <dgm:cxn modelId="{4CD93D8D-12FC-4B1B-B1D8-DF37564E4F7B}" type="presOf" srcId="{12A1A6DE-3743-4701-96CC-BC0A7AF3C58E}" destId="{4CCB4F45-AD97-4FAF-A73B-E5A92CCAD66D}" srcOrd="0" destOrd="0" presId="urn:microsoft.com/office/officeart/2005/8/layout/chevron2"/>
    <dgm:cxn modelId="{9A839A90-2647-4F84-B1A1-3DB823A2A94B}" type="presOf" srcId="{7BCDD5BF-974F-48D3-A813-3318E253623E}" destId="{BE2A7A57-934F-44C1-8628-6BD60FA07A0C}" srcOrd="0" destOrd="1" presId="urn:microsoft.com/office/officeart/2005/8/layout/chevron2"/>
    <dgm:cxn modelId="{3977F1AE-AE71-44D2-8A6F-8758495E1635}" srcId="{0100DF4B-DE20-4F5E-A0CE-98004D3335CD}" destId="{366CFE19-4D1C-448D-9711-305B3919F973}" srcOrd="1" destOrd="0" parTransId="{37794E06-DA3E-468C-861D-ABCDAAB68434}" sibTransId="{52FE68C7-C64A-4CD7-9CC1-336C2373331C}"/>
    <dgm:cxn modelId="{3E63EFC2-239B-485F-BC62-8260098E8F92}" type="presOf" srcId="{74EC4F43-0D02-47A9-BCB8-5BB465B9B13A}" destId="{3C8E5A99-FB4C-4B2B-B7F9-C8B6698064DB}" srcOrd="0" destOrd="1" presId="urn:microsoft.com/office/officeart/2005/8/layout/chevron2"/>
    <dgm:cxn modelId="{15F0F6C2-338E-4C94-9313-D3185E5898FC}" type="presOf" srcId="{B81732E9-2D55-4872-848E-10A65D40FECD}" destId="{DE584821-1DF4-4125-B79A-E602BC85A1DB}" srcOrd="0" destOrd="0" presId="urn:microsoft.com/office/officeart/2005/8/layout/chevron2"/>
    <dgm:cxn modelId="{B149D8C4-1EC8-4E88-AE0E-2FFAB46725FA}" type="presOf" srcId="{3565EF16-758B-4D61-BDEA-B8B147FC254D}" destId="{C38AABD4-4D74-4636-B349-402C4E7E184C}" srcOrd="0" destOrd="0" presId="urn:microsoft.com/office/officeart/2005/8/layout/chevron2"/>
    <dgm:cxn modelId="{295937C5-11DC-482A-BE3A-2CBCB0D2426D}" srcId="{3565EF16-758B-4D61-BDEA-B8B147FC254D}" destId="{F504252A-BD44-40C6-BDAE-5339524983E0}" srcOrd="0" destOrd="0" parTransId="{689CE65A-2FF8-480D-86C9-CF631E816AD6}" sibTransId="{AF05EEC3-B57B-45A4-97F4-93784D6B13C5}"/>
    <dgm:cxn modelId="{D57022EE-FA71-4E11-86E7-2D90310BD1E1}" srcId="{12A1A6DE-3743-4701-96CC-BC0A7AF3C58E}" destId="{8BAD1FF2-0FD3-43AC-AF6A-67AE5A540824}" srcOrd="2" destOrd="0" parTransId="{3049856A-82D4-4EEA-9F9C-871F0C2EFBAF}" sibTransId="{996CE2F9-EA61-4745-B497-E42A4B50476B}"/>
    <dgm:cxn modelId="{2B338BFE-ACB0-4618-BD7E-69ECBF1BED99}" type="presOf" srcId="{97C29213-78C6-49D1-A0EC-31EDE31319B2}" destId="{0722C4FE-3C08-4AC2-987F-BC87E64A3473}" srcOrd="0" destOrd="0" presId="urn:microsoft.com/office/officeart/2005/8/layout/chevron2"/>
    <dgm:cxn modelId="{A8C2DD03-0C5A-4CC1-B681-507E596EDD91}" type="presParOf" srcId="{0722C4FE-3C08-4AC2-987F-BC87E64A3473}" destId="{0CC2574A-371A-42A7-AA1D-0DD485F3405E}" srcOrd="0" destOrd="0" presId="urn:microsoft.com/office/officeart/2005/8/layout/chevron2"/>
    <dgm:cxn modelId="{62625912-8D27-44D5-915F-16D3BA710B35}" type="presParOf" srcId="{0CC2574A-371A-42A7-AA1D-0DD485F3405E}" destId="{2DE73BB7-11DC-44E8-86F3-B29D6F8B1765}" srcOrd="0" destOrd="0" presId="urn:microsoft.com/office/officeart/2005/8/layout/chevron2"/>
    <dgm:cxn modelId="{14C5194C-3CB4-455E-AF7E-0F90AA6A3C28}" type="presParOf" srcId="{0CC2574A-371A-42A7-AA1D-0DD485F3405E}" destId="{DE584821-1DF4-4125-B79A-E602BC85A1DB}" srcOrd="1" destOrd="0" presId="urn:microsoft.com/office/officeart/2005/8/layout/chevron2"/>
    <dgm:cxn modelId="{817F775F-6C27-497D-9157-6648CFB9625D}" type="presParOf" srcId="{0722C4FE-3C08-4AC2-987F-BC87E64A3473}" destId="{12706A30-E210-49B8-9D8F-BF139CCC1D79}" srcOrd="1" destOrd="0" presId="urn:microsoft.com/office/officeart/2005/8/layout/chevron2"/>
    <dgm:cxn modelId="{E8075818-2FD2-4869-AE4C-1FCB0A0950E6}" type="presParOf" srcId="{0722C4FE-3C08-4AC2-987F-BC87E64A3473}" destId="{09B60D1F-DEC8-45CD-BEF4-62F9E699EB92}" srcOrd="2" destOrd="0" presId="urn:microsoft.com/office/officeart/2005/8/layout/chevron2"/>
    <dgm:cxn modelId="{9F6E5A29-31C4-485C-B571-27332218AC5A}" type="presParOf" srcId="{09B60D1F-DEC8-45CD-BEF4-62F9E699EB92}" destId="{C38AABD4-4D74-4636-B349-402C4E7E184C}" srcOrd="0" destOrd="0" presId="urn:microsoft.com/office/officeart/2005/8/layout/chevron2"/>
    <dgm:cxn modelId="{0EEBFD3A-982B-4C7C-85A7-24DD006A47EC}" type="presParOf" srcId="{09B60D1F-DEC8-45CD-BEF4-62F9E699EB92}" destId="{3C8E5A99-FB4C-4B2B-B7F9-C8B6698064DB}" srcOrd="1" destOrd="0" presId="urn:microsoft.com/office/officeart/2005/8/layout/chevron2"/>
    <dgm:cxn modelId="{164DA1D3-686D-4679-BF48-C5986D02FD97}" type="presParOf" srcId="{0722C4FE-3C08-4AC2-987F-BC87E64A3473}" destId="{F9B07C60-58D9-43AD-A4DE-BA7A049C3E55}" srcOrd="3" destOrd="0" presId="urn:microsoft.com/office/officeart/2005/8/layout/chevron2"/>
    <dgm:cxn modelId="{738846AA-90EB-42EB-AA0C-D1292751FDAE}" type="presParOf" srcId="{0722C4FE-3C08-4AC2-987F-BC87E64A3473}" destId="{4E788E8A-F4AC-4FFE-B71E-E10C66B8A869}" srcOrd="4" destOrd="0" presId="urn:microsoft.com/office/officeart/2005/8/layout/chevron2"/>
    <dgm:cxn modelId="{06690EB6-96CE-457B-84A4-3D4D2ECCE52A}" type="presParOf" srcId="{4E788E8A-F4AC-4FFE-B71E-E10C66B8A869}" destId="{4CCB4F45-AD97-4FAF-A73B-E5A92CCAD66D}" srcOrd="0" destOrd="0" presId="urn:microsoft.com/office/officeart/2005/8/layout/chevron2"/>
    <dgm:cxn modelId="{D08DE377-E5B7-49AD-AAC6-1B7904A55606}" type="presParOf" srcId="{4E788E8A-F4AC-4FFE-B71E-E10C66B8A869}" destId="{BE2A7A57-934F-44C1-8628-6BD60FA07A0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AE581-36E3-4A44-9AFE-582F09AEABF8}">
      <dsp:nvSpPr>
        <dsp:cNvPr id="0" name=""/>
        <dsp:cNvSpPr/>
      </dsp:nvSpPr>
      <dsp:spPr>
        <a:xfrm>
          <a:off x="2969883" y="1802197"/>
          <a:ext cx="2332449" cy="213429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fi-FI" sz="1200" b="0" i="0" kern="1200" dirty="0" err="1">
              <a:solidFill>
                <a:schemeClr val="tx1"/>
              </a:solidFill>
              <a:latin typeface="Trebuchet MS" panose="020B0703020202090204" pitchFamily="34" charset="0"/>
            </a:rPr>
            <a:t>Estetiikka,ergonomia</a:t>
          </a:r>
          <a:endParaRPr lang="fi-FI" sz="1200" b="0" i="0" kern="1200" dirty="0">
            <a:solidFill>
              <a:schemeClr val="tx1"/>
            </a:solidFill>
            <a:latin typeface="Trebuchet MS" panose="020B0703020202090204" pitchFamily="34" charset="0"/>
          </a:endParaRPr>
        </a:p>
        <a:p>
          <a:pPr marL="0" lvl="0" indent="0" algn="ctr" defTabSz="533400">
            <a:lnSpc>
              <a:spcPct val="90000"/>
            </a:lnSpc>
            <a:spcBef>
              <a:spcPct val="0"/>
            </a:spcBef>
            <a:spcAft>
              <a:spcPct val="35000"/>
            </a:spcAft>
            <a:buNone/>
          </a:pPr>
          <a:endParaRPr lang="fi-FI" sz="1200" b="0" i="0" kern="1200" dirty="0">
            <a:solidFill>
              <a:schemeClr val="tx1"/>
            </a:solidFill>
            <a:latin typeface="Trebuchet MS" panose="020B0703020202090204" pitchFamily="34" charset="0"/>
          </a:endParaRPr>
        </a:p>
        <a:p>
          <a:pPr marL="0" lvl="0" indent="0" algn="ctr" defTabSz="533400">
            <a:lnSpc>
              <a:spcPct val="90000"/>
            </a:lnSpc>
            <a:spcBef>
              <a:spcPct val="0"/>
            </a:spcBef>
            <a:spcAft>
              <a:spcPct val="35000"/>
            </a:spcAft>
            <a:buNone/>
          </a:pPr>
          <a:r>
            <a:rPr lang="fi-FI" sz="1200" b="1" i="0" kern="1200" dirty="0">
              <a:solidFill>
                <a:schemeClr val="tx1"/>
              </a:solidFill>
              <a:latin typeface="Trebuchet MS" panose="020B0703020202090204" pitchFamily="34" charset="0"/>
            </a:rPr>
            <a:t>TUOTE: ulkonäkö- ja tuntuominaisuudet</a:t>
          </a:r>
        </a:p>
        <a:p>
          <a:pPr marL="0" lvl="0" indent="0" algn="ctr" defTabSz="533400">
            <a:lnSpc>
              <a:spcPct val="90000"/>
            </a:lnSpc>
            <a:spcBef>
              <a:spcPct val="0"/>
            </a:spcBef>
            <a:spcAft>
              <a:spcPct val="35000"/>
            </a:spcAft>
            <a:buNone/>
          </a:pPr>
          <a:endParaRPr lang="fi-FI" sz="1200" b="0" i="0" kern="1200" dirty="0">
            <a:solidFill>
              <a:schemeClr val="tx1"/>
            </a:solidFill>
            <a:latin typeface="Trebuchet MS" panose="020B0703020202090204" pitchFamily="34" charset="0"/>
          </a:endParaRPr>
        </a:p>
        <a:p>
          <a:pPr marL="0" lvl="0" indent="0" algn="ctr" defTabSz="533400">
            <a:lnSpc>
              <a:spcPct val="90000"/>
            </a:lnSpc>
            <a:spcBef>
              <a:spcPct val="0"/>
            </a:spcBef>
            <a:spcAft>
              <a:spcPct val="35000"/>
            </a:spcAft>
            <a:buNone/>
          </a:pPr>
          <a:r>
            <a:rPr lang="fi-FI" sz="1200" b="0" i="0" kern="1200" dirty="0">
              <a:solidFill>
                <a:schemeClr val="tx1"/>
              </a:solidFill>
              <a:latin typeface="Trebuchet MS" panose="020B0703020202090204" pitchFamily="34" charset="0"/>
            </a:rPr>
            <a:t>Käyttöliittymä</a:t>
          </a:r>
        </a:p>
        <a:p>
          <a:pPr marL="0" lvl="0" indent="0" algn="ctr" defTabSz="533400">
            <a:lnSpc>
              <a:spcPct val="90000"/>
            </a:lnSpc>
            <a:spcBef>
              <a:spcPct val="0"/>
            </a:spcBef>
            <a:spcAft>
              <a:spcPct val="35000"/>
            </a:spcAft>
            <a:buNone/>
          </a:pPr>
          <a:r>
            <a:rPr lang="fi-FI" sz="1200" b="0" i="0" kern="1200" dirty="0">
              <a:solidFill>
                <a:schemeClr val="tx1"/>
              </a:solidFill>
              <a:latin typeface="Trebuchet MS" panose="020B0703020202090204" pitchFamily="34" charset="0"/>
            </a:rPr>
            <a:t>Tiedollinen ergonomia</a:t>
          </a:r>
          <a:endParaRPr lang="en-GB" sz="1200" b="0" i="0" kern="1200" dirty="0">
            <a:solidFill>
              <a:schemeClr val="tx1"/>
            </a:solidFill>
            <a:latin typeface="Trebuchet MS" panose="020B0703020202090204" pitchFamily="34" charset="0"/>
          </a:endParaRPr>
        </a:p>
      </dsp:txBody>
      <dsp:txXfrm>
        <a:off x="3311462" y="2114757"/>
        <a:ext cx="1649291" cy="1509176"/>
      </dsp:txXfrm>
    </dsp:sp>
    <dsp:sp modelId="{178469E1-588D-5B4B-8FF9-D8DB0C4B51A0}">
      <dsp:nvSpPr>
        <dsp:cNvPr id="0" name=""/>
        <dsp:cNvSpPr/>
      </dsp:nvSpPr>
      <dsp:spPr>
        <a:xfrm rot="5268351">
          <a:off x="3985905" y="1898719"/>
          <a:ext cx="227390" cy="35492"/>
        </a:xfrm>
        <a:custGeom>
          <a:avLst/>
          <a:gdLst/>
          <a:ahLst/>
          <a:cxnLst/>
          <a:rect l="0" t="0" r="0" b="0"/>
          <a:pathLst>
            <a:path>
              <a:moveTo>
                <a:pt x="0" y="17746"/>
              </a:moveTo>
              <a:lnTo>
                <a:pt x="227390" y="177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093915" y="1910780"/>
        <a:ext cx="11369" cy="11369"/>
      </dsp:txXfrm>
    </dsp:sp>
    <dsp:sp modelId="{A4ED8706-B512-5D4D-9352-861B69840A1D}">
      <dsp:nvSpPr>
        <dsp:cNvPr id="0" name=""/>
        <dsp:cNvSpPr/>
      </dsp:nvSpPr>
      <dsp:spPr>
        <a:xfrm>
          <a:off x="2840412" y="-402928"/>
          <a:ext cx="2433898" cy="24338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i-FI" sz="1400" b="1" i="0" kern="1200" dirty="0">
              <a:solidFill>
                <a:schemeClr val="tx1"/>
              </a:solidFill>
              <a:latin typeface="Trebuchet MS" panose="020B0703020202090204" pitchFamily="34" charset="0"/>
            </a:rPr>
            <a:t>Tuotteen merkitys</a:t>
          </a:r>
        </a:p>
        <a:p>
          <a:pPr marL="0" lvl="0" indent="0" algn="ctr" defTabSz="622300">
            <a:lnSpc>
              <a:spcPct val="90000"/>
            </a:lnSpc>
            <a:spcBef>
              <a:spcPct val="0"/>
            </a:spcBef>
            <a:spcAft>
              <a:spcPct val="35000"/>
            </a:spcAft>
            <a:buNone/>
          </a:pPr>
          <a:r>
            <a:rPr lang="fi-FI" sz="1400" b="0" i="0" kern="1200" dirty="0">
              <a:solidFill>
                <a:schemeClr val="tx1"/>
              </a:solidFill>
              <a:latin typeface="Trebuchet MS" panose="020B0703020202090204" pitchFamily="34" charset="0"/>
            </a:rPr>
            <a:t>Merkityksen muotoutuminen käytön aikana ympäristön vaikutuksesta</a:t>
          </a:r>
          <a:endParaRPr lang="en-GB" sz="1400" b="0" i="0" kern="1200" dirty="0">
            <a:solidFill>
              <a:schemeClr val="tx1"/>
            </a:solidFill>
            <a:latin typeface="Trebuchet MS" panose="020B0703020202090204" pitchFamily="34" charset="0"/>
          </a:endParaRPr>
        </a:p>
      </dsp:txBody>
      <dsp:txXfrm>
        <a:off x="3196848" y="-46492"/>
        <a:ext cx="1721026" cy="1721026"/>
      </dsp:txXfrm>
    </dsp:sp>
    <dsp:sp modelId="{93178FF1-F42B-AD40-B3BE-D1B98030C50F}">
      <dsp:nvSpPr>
        <dsp:cNvPr id="0" name=""/>
        <dsp:cNvSpPr/>
      </dsp:nvSpPr>
      <dsp:spPr>
        <a:xfrm rot="9792824">
          <a:off x="5093742" y="2539613"/>
          <a:ext cx="153222" cy="35492"/>
        </a:xfrm>
        <a:custGeom>
          <a:avLst/>
          <a:gdLst/>
          <a:ahLst/>
          <a:cxnLst/>
          <a:rect l="0" t="0" r="0" b="0"/>
          <a:pathLst>
            <a:path>
              <a:moveTo>
                <a:pt x="0" y="17746"/>
              </a:moveTo>
              <a:lnTo>
                <a:pt x="153222" y="177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5166523" y="2553529"/>
        <a:ext cx="7661" cy="7661"/>
      </dsp:txXfrm>
    </dsp:sp>
    <dsp:sp modelId="{06D619F8-0834-7A43-A190-CBF97BC4731B}">
      <dsp:nvSpPr>
        <dsp:cNvPr id="0" name=""/>
        <dsp:cNvSpPr/>
      </dsp:nvSpPr>
      <dsp:spPr>
        <a:xfrm>
          <a:off x="5043018" y="946561"/>
          <a:ext cx="2534016" cy="253401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i-FI" sz="1400" b="1" i="0" kern="1200" dirty="0">
              <a:solidFill>
                <a:schemeClr val="tx1"/>
              </a:solidFill>
              <a:latin typeface="Trebuchet MS" panose="020B0703020202090204" pitchFamily="34" charset="0"/>
            </a:rPr>
            <a:t>Käyttäjän persoona</a:t>
          </a:r>
        </a:p>
        <a:p>
          <a:pPr marL="0" lvl="0" indent="0" algn="ctr" defTabSz="622300">
            <a:lnSpc>
              <a:spcPct val="90000"/>
            </a:lnSpc>
            <a:spcBef>
              <a:spcPct val="0"/>
            </a:spcBef>
            <a:spcAft>
              <a:spcPct val="35000"/>
            </a:spcAft>
            <a:buNone/>
          </a:pPr>
          <a:r>
            <a:rPr lang="fi-FI" sz="1400" b="0" i="0" kern="1200" dirty="0">
              <a:solidFill>
                <a:schemeClr val="tx1"/>
              </a:solidFill>
              <a:latin typeface="Trebuchet MS" panose="020B0703020202090204" pitchFamily="34" charset="0"/>
            </a:rPr>
            <a:t>Henkilön elämäntapa ja kokemus suhteessa </a:t>
          </a:r>
          <a:r>
            <a:rPr lang="fi-FI" sz="1400" b="0" i="0" kern="1200" dirty="0" err="1">
              <a:solidFill>
                <a:schemeClr val="tx1"/>
              </a:solidFill>
              <a:latin typeface="Trebuchet MS" panose="020B0703020202090204" pitchFamily="34" charset="0"/>
            </a:rPr>
            <a:t>sosiokulttuuriseen</a:t>
          </a:r>
          <a:r>
            <a:rPr lang="fi-FI" sz="1400" b="0" i="0" kern="1200" dirty="0">
              <a:solidFill>
                <a:schemeClr val="tx1"/>
              </a:solidFill>
              <a:latin typeface="Trebuchet MS" panose="020B0703020202090204" pitchFamily="34" charset="0"/>
            </a:rPr>
            <a:t> kontekstiin</a:t>
          </a:r>
          <a:endParaRPr lang="en-GB" sz="1400" b="0" i="0" kern="1200" dirty="0">
            <a:solidFill>
              <a:schemeClr val="tx1"/>
            </a:solidFill>
            <a:latin typeface="Trebuchet MS" panose="020B0703020202090204" pitchFamily="34" charset="0"/>
          </a:endParaRPr>
        </a:p>
      </dsp:txBody>
      <dsp:txXfrm>
        <a:off x="5414116" y="1317659"/>
        <a:ext cx="1791820" cy="1791820"/>
      </dsp:txXfrm>
    </dsp:sp>
    <dsp:sp modelId="{D6B53FEE-DEE4-0B48-A350-C27F855CB7BF}">
      <dsp:nvSpPr>
        <dsp:cNvPr id="0" name=""/>
        <dsp:cNvSpPr/>
      </dsp:nvSpPr>
      <dsp:spPr>
        <a:xfrm rot="13915475">
          <a:off x="4742066" y="3683128"/>
          <a:ext cx="90935" cy="35492"/>
        </a:xfrm>
        <a:custGeom>
          <a:avLst/>
          <a:gdLst/>
          <a:ahLst/>
          <a:cxnLst/>
          <a:rect l="0" t="0" r="0" b="0"/>
          <a:pathLst>
            <a:path>
              <a:moveTo>
                <a:pt x="0" y="17746"/>
              </a:moveTo>
              <a:lnTo>
                <a:pt x="90935" y="177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4785260" y="3698600"/>
        <a:ext cx="4546" cy="4546"/>
      </dsp:txXfrm>
    </dsp:sp>
    <dsp:sp modelId="{3308860D-6209-4D4E-B738-74BD1C69B196}">
      <dsp:nvSpPr>
        <dsp:cNvPr id="0" name=""/>
        <dsp:cNvSpPr/>
      </dsp:nvSpPr>
      <dsp:spPr>
        <a:xfrm>
          <a:off x="4309514" y="3415263"/>
          <a:ext cx="2347915" cy="23479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i-FI" sz="1400" b="1" i="0" kern="1200" dirty="0">
              <a:solidFill>
                <a:schemeClr val="tx1"/>
              </a:solidFill>
              <a:latin typeface="Trebuchet MS" panose="020B0703020202090204" pitchFamily="34" charset="0"/>
            </a:rPr>
            <a:t>Tuotteen uutuusarvo</a:t>
          </a:r>
        </a:p>
        <a:p>
          <a:pPr marL="0" lvl="0" indent="0" algn="ctr" defTabSz="622300">
            <a:lnSpc>
              <a:spcPct val="90000"/>
            </a:lnSpc>
            <a:spcBef>
              <a:spcPct val="0"/>
            </a:spcBef>
            <a:spcAft>
              <a:spcPct val="35000"/>
            </a:spcAft>
            <a:buNone/>
          </a:pPr>
          <a:r>
            <a:rPr lang="fi-FI" sz="1400" b="0" i="0" kern="1200" dirty="0">
              <a:solidFill>
                <a:schemeClr val="tx1"/>
              </a:solidFill>
              <a:latin typeface="Trebuchet MS" panose="020B0703020202090204" pitchFamily="34" charset="0"/>
            </a:rPr>
            <a:t>Tuotteen suhde muihin markkinoilla oleviin tuotteisiin henkilön näkökulmasta</a:t>
          </a:r>
          <a:endParaRPr lang="en-GB" sz="1400" b="0" i="0" kern="1200" dirty="0">
            <a:solidFill>
              <a:schemeClr val="tx1"/>
            </a:solidFill>
            <a:latin typeface="Trebuchet MS" panose="020B0703020202090204" pitchFamily="34" charset="0"/>
          </a:endParaRPr>
        </a:p>
      </dsp:txBody>
      <dsp:txXfrm>
        <a:off x="4653358" y="3759107"/>
        <a:ext cx="1660227" cy="1660227"/>
      </dsp:txXfrm>
    </dsp:sp>
    <dsp:sp modelId="{C1F8F46F-A36B-FC41-902D-B8485331CE56}">
      <dsp:nvSpPr>
        <dsp:cNvPr id="0" name=""/>
        <dsp:cNvSpPr/>
      </dsp:nvSpPr>
      <dsp:spPr>
        <a:xfrm rot="18497724">
          <a:off x="3425888" y="3660430"/>
          <a:ext cx="143101" cy="35492"/>
        </a:xfrm>
        <a:custGeom>
          <a:avLst/>
          <a:gdLst/>
          <a:ahLst/>
          <a:cxnLst/>
          <a:rect l="0" t="0" r="0" b="0"/>
          <a:pathLst>
            <a:path>
              <a:moveTo>
                <a:pt x="0" y="17746"/>
              </a:moveTo>
              <a:lnTo>
                <a:pt x="143101" y="177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493861" y="3674598"/>
        <a:ext cx="7155" cy="7155"/>
      </dsp:txXfrm>
    </dsp:sp>
    <dsp:sp modelId="{CCD414CB-4146-DB47-9EBB-544D68BF3805}">
      <dsp:nvSpPr>
        <dsp:cNvPr id="0" name=""/>
        <dsp:cNvSpPr/>
      </dsp:nvSpPr>
      <dsp:spPr>
        <a:xfrm>
          <a:off x="1545682" y="3356846"/>
          <a:ext cx="2464749" cy="24647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i-FI" sz="1400" b="1" i="0" kern="1200" dirty="0">
              <a:solidFill>
                <a:schemeClr val="tx1"/>
              </a:solidFill>
              <a:latin typeface="Trebuchet MS" panose="020B0703020202090204" pitchFamily="34" charset="0"/>
            </a:rPr>
            <a:t>Fyysinen ympäristö</a:t>
          </a:r>
        </a:p>
        <a:p>
          <a:pPr marL="0" lvl="0" indent="0" algn="ctr" defTabSz="622300">
            <a:lnSpc>
              <a:spcPct val="90000"/>
            </a:lnSpc>
            <a:spcBef>
              <a:spcPct val="0"/>
            </a:spcBef>
            <a:spcAft>
              <a:spcPct val="35000"/>
            </a:spcAft>
            <a:buNone/>
          </a:pPr>
          <a:r>
            <a:rPr lang="fi-FI" sz="1400" b="0" i="0" kern="1200" dirty="0">
              <a:solidFill>
                <a:schemeClr val="tx1"/>
              </a:solidFill>
              <a:latin typeface="Trebuchet MS" panose="020B0703020202090204" pitchFamily="34" charset="0"/>
            </a:rPr>
            <a:t>Käyttöön liittyvän ympäristön fyysiset ulottuvuudet, estetiikka, muusta ympäristöstä muodostuva ilmapiiri</a:t>
          </a:r>
          <a:endParaRPr lang="en-GB" sz="1400" b="0" i="0" kern="1200" dirty="0">
            <a:solidFill>
              <a:schemeClr val="tx1"/>
            </a:solidFill>
            <a:latin typeface="Trebuchet MS" panose="020B0703020202090204" pitchFamily="34" charset="0"/>
          </a:endParaRPr>
        </a:p>
      </dsp:txBody>
      <dsp:txXfrm>
        <a:off x="1906636" y="3717800"/>
        <a:ext cx="1742841" cy="1742841"/>
      </dsp:txXfrm>
    </dsp:sp>
    <dsp:sp modelId="{316742C8-FEFE-294B-9315-303EA9BDA52A}">
      <dsp:nvSpPr>
        <dsp:cNvPr id="0" name=""/>
        <dsp:cNvSpPr/>
      </dsp:nvSpPr>
      <dsp:spPr>
        <a:xfrm rot="940020">
          <a:off x="3019639" y="2549376"/>
          <a:ext cx="77782" cy="35492"/>
        </a:xfrm>
        <a:custGeom>
          <a:avLst/>
          <a:gdLst/>
          <a:ahLst/>
          <a:cxnLst/>
          <a:rect l="0" t="0" r="0" b="0"/>
          <a:pathLst>
            <a:path>
              <a:moveTo>
                <a:pt x="0" y="17746"/>
              </a:moveTo>
              <a:lnTo>
                <a:pt x="77782" y="177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056585" y="2565177"/>
        <a:ext cx="3889" cy="3889"/>
      </dsp:txXfrm>
    </dsp:sp>
    <dsp:sp modelId="{BC246D8A-626E-E746-9193-7DA4ECD21285}">
      <dsp:nvSpPr>
        <dsp:cNvPr id="0" name=""/>
        <dsp:cNvSpPr/>
      </dsp:nvSpPr>
      <dsp:spPr>
        <a:xfrm>
          <a:off x="449824" y="865451"/>
          <a:ext cx="2696238" cy="26962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i-FI" sz="1400" b="0" i="0" kern="1200" dirty="0">
              <a:solidFill>
                <a:schemeClr val="tx1"/>
              </a:solidFill>
              <a:latin typeface="Trebuchet MS" panose="020B0703020202090204" pitchFamily="34" charset="0"/>
            </a:rPr>
            <a:t>Käyttöön liittyvä </a:t>
          </a:r>
          <a:r>
            <a:rPr lang="fi-FI" sz="1400" b="1" i="0" kern="1200" dirty="0">
              <a:solidFill>
                <a:schemeClr val="tx1"/>
              </a:solidFill>
              <a:latin typeface="Trebuchet MS" panose="020B0703020202090204" pitchFamily="34" charset="0"/>
            </a:rPr>
            <a:t>toiminnallinen ympäristö </a:t>
          </a:r>
          <a:r>
            <a:rPr lang="fi-FI" sz="1400" b="0" i="0" kern="1200" dirty="0">
              <a:solidFill>
                <a:schemeClr val="tx1"/>
              </a:solidFill>
              <a:latin typeface="Trebuchet MS" panose="020B0703020202090204" pitchFamily="34" charset="0"/>
            </a:rPr>
            <a:t>tehtävineen, tapahtumineen, kommunikointeineen</a:t>
          </a:r>
        </a:p>
      </dsp:txBody>
      <dsp:txXfrm>
        <a:off x="844679" y="1260306"/>
        <a:ext cx="1906528" cy="19065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379E11-20FD-4B9A-AE80-C54DF0FCBBA3}">
      <dsp:nvSpPr>
        <dsp:cNvPr id="0" name=""/>
        <dsp:cNvSpPr/>
      </dsp:nvSpPr>
      <dsp:spPr>
        <a:xfrm>
          <a:off x="5780494" y="1000778"/>
          <a:ext cx="1729974" cy="1730062"/>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5736E6-B3C5-4B0C-9714-00F597AFF4A5}">
      <dsp:nvSpPr>
        <dsp:cNvPr id="0" name=""/>
        <dsp:cNvSpPr/>
      </dsp:nvSpPr>
      <dsp:spPr>
        <a:xfrm>
          <a:off x="5838358" y="1058457"/>
          <a:ext cx="1614988" cy="1614705"/>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err="1"/>
            <a:t>Koe</a:t>
          </a:r>
          <a:r>
            <a:rPr lang="en-US" sz="1800" kern="1200" dirty="0"/>
            <a:t>- ja </a:t>
          </a:r>
          <a:r>
            <a:rPr lang="en-US" sz="1800" kern="1200" dirty="0" err="1"/>
            <a:t>varhainen</a:t>
          </a:r>
          <a:r>
            <a:rPr lang="en-US" sz="1800" kern="1200" dirty="0"/>
            <a:t> </a:t>
          </a:r>
          <a:r>
            <a:rPr lang="en-US" sz="1800" kern="1200" dirty="0" err="1"/>
            <a:t>käyttö</a:t>
          </a:r>
          <a:endParaRPr lang="en-US" sz="1800" kern="1200" dirty="0"/>
        </a:p>
      </dsp:txBody>
      <dsp:txXfrm>
        <a:off x="6069070" y="1289173"/>
        <a:ext cx="1153563" cy="1153274"/>
      </dsp:txXfrm>
    </dsp:sp>
    <dsp:sp modelId="{8A7798FE-EDD4-4788-9A41-90F343F49EF2}">
      <dsp:nvSpPr>
        <dsp:cNvPr id="0" name=""/>
        <dsp:cNvSpPr/>
      </dsp:nvSpPr>
      <dsp:spPr>
        <a:xfrm rot="2700000">
          <a:off x="3985223" y="1027204"/>
          <a:ext cx="1730002" cy="1730002"/>
        </a:xfrm>
        <a:prstGeom prst="teardrop">
          <a:avLst>
            <a:gd name="adj" fmla="val 10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9EBC85-4BFC-4F43-8374-291539F69B01}">
      <dsp:nvSpPr>
        <dsp:cNvPr id="0" name=""/>
        <dsp:cNvSpPr/>
      </dsp:nvSpPr>
      <dsp:spPr>
        <a:xfrm>
          <a:off x="4069786" y="1071423"/>
          <a:ext cx="1614988" cy="1614705"/>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err="1"/>
            <a:t>Toteutus</a:t>
          </a:r>
          <a:endParaRPr lang="en-US" sz="1800" kern="1200" dirty="0"/>
        </a:p>
      </dsp:txBody>
      <dsp:txXfrm>
        <a:off x="4300499" y="1302139"/>
        <a:ext cx="1153563" cy="1153274"/>
      </dsp:txXfrm>
    </dsp:sp>
    <dsp:sp modelId="{627C1107-299F-4CE0-AB35-C8BBB1965160}">
      <dsp:nvSpPr>
        <dsp:cNvPr id="0" name=""/>
        <dsp:cNvSpPr/>
      </dsp:nvSpPr>
      <dsp:spPr>
        <a:xfrm rot="2700000">
          <a:off x="2204804" y="1000657"/>
          <a:ext cx="1730002" cy="1730002"/>
        </a:xfrm>
        <a:prstGeom prst="teardrop">
          <a:avLst>
            <a:gd name="adj" fmla="val 10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9EB04E-32F6-4D06-9BAF-BF4EC0004963}">
      <dsp:nvSpPr>
        <dsp:cNvPr id="0" name=""/>
        <dsp:cNvSpPr/>
      </dsp:nvSpPr>
      <dsp:spPr>
        <a:xfrm>
          <a:off x="2262682" y="1058457"/>
          <a:ext cx="1614988" cy="1614705"/>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err="1"/>
            <a:t>Konsepti</a:t>
          </a:r>
          <a:r>
            <a:rPr lang="en-US" sz="1800" kern="1200" dirty="0"/>
            <a:t>-</a:t>
          </a:r>
        </a:p>
        <a:p>
          <a:pPr marL="0" lvl="0" indent="0" algn="ctr" defTabSz="800100">
            <a:lnSpc>
              <a:spcPct val="90000"/>
            </a:lnSpc>
            <a:spcBef>
              <a:spcPct val="0"/>
            </a:spcBef>
            <a:spcAft>
              <a:spcPct val="35000"/>
            </a:spcAft>
            <a:buNone/>
          </a:pPr>
          <a:r>
            <a:rPr lang="en-US" sz="1800" kern="1200" dirty="0" err="1"/>
            <a:t>suunnittelu</a:t>
          </a:r>
          <a:endParaRPr lang="en-US" sz="1800" kern="1200" dirty="0"/>
        </a:p>
      </dsp:txBody>
      <dsp:txXfrm>
        <a:off x="2493394" y="1289173"/>
        <a:ext cx="1153563" cy="1153274"/>
      </dsp:txXfrm>
    </dsp:sp>
    <dsp:sp modelId="{BFCC96A5-BFF7-478A-8C40-3861AF18E8BE}">
      <dsp:nvSpPr>
        <dsp:cNvPr id="0" name=""/>
        <dsp:cNvSpPr/>
      </dsp:nvSpPr>
      <dsp:spPr>
        <a:xfrm rot="2700000">
          <a:off x="416966" y="1000657"/>
          <a:ext cx="1730002" cy="1730002"/>
        </a:xfrm>
        <a:prstGeom prst="teardrop">
          <a:avLst>
            <a:gd name="adj" fmla="val 10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0E4967-27AD-4F57-84D1-5920FFFB8AF3}">
      <dsp:nvSpPr>
        <dsp:cNvPr id="0" name=""/>
        <dsp:cNvSpPr/>
      </dsp:nvSpPr>
      <dsp:spPr>
        <a:xfrm>
          <a:off x="474844" y="1058457"/>
          <a:ext cx="1614988" cy="1614705"/>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err="1"/>
            <a:t>Tuoteidea</a:t>
          </a:r>
          <a:endParaRPr lang="en-US" sz="1800" kern="1200" dirty="0"/>
        </a:p>
      </dsp:txBody>
      <dsp:txXfrm>
        <a:off x="705556" y="1289173"/>
        <a:ext cx="1153563" cy="11532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244E6-A9A2-4088-BAF4-A18257175938}">
      <dsp:nvSpPr>
        <dsp:cNvPr id="0" name=""/>
        <dsp:cNvSpPr/>
      </dsp:nvSpPr>
      <dsp:spPr>
        <a:xfrm>
          <a:off x="323" y="491008"/>
          <a:ext cx="3761615" cy="177270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err="1"/>
            <a:t>Haastattelut</a:t>
          </a:r>
          <a:r>
            <a:rPr lang="en-US" sz="1600" b="1" kern="1200" dirty="0"/>
            <a:t>, </a:t>
          </a:r>
          <a:r>
            <a:rPr lang="en-US" sz="1600" b="1" kern="1200" dirty="0" err="1"/>
            <a:t>kyselyt</a:t>
          </a:r>
          <a:endParaRPr lang="en-US" sz="1600" b="1" kern="1200" dirty="0"/>
        </a:p>
        <a:p>
          <a:pPr marL="0" lvl="0" indent="0" algn="ctr" defTabSz="711200">
            <a:lnSpc>
              <a:spcPct val="90000"/>
            </a:lnSpc>
            <a:spcBef>
              <a:spcPct val="0"/>
            </a:spcBef>
            <a:spcAft>
              <a:spcPct val="35000"/>
            </a:spcAft>
            <a:buNone/>
          </a:pPr>
          <a:r>
            <a:rPr lang="en-US" sz="1200" kern="1200" dirty="0" err="1"/>
            <a:t>Usein</a:t>
          </a:r>
          <a:r>
            <a:rPr lang="en-US" sz="1200" kern="1200" dirty="0"/>
            <a:t> </a:t>
          </a:r>
          <a:r>
            <a:rPr lang="en-US" sz="1200" kern="1200" dirty="0" err="1"/>
            <a:t>suunnittelun</a:t>
          </a:r>
          <a:r>
            <a:rPr lang="en-US" sz="1200" kern="1200" dirty="0"/>
            <a:t> </a:t>
          </a:r>
          <a:r>
            <a:rPr lang="en-US" sz="1200" kern="1200" dirty="0" err="1"/>
            <a:t>alkuvaiheen</a:t>
          </a:r>
          <a:r>
            <a:rPr lang="en-US" sz="1200" kern="1200" dirty="0"/>
            <a:t> </a:t>
          </a:r>
          <a:r>
            <a:rPr lang="en-US" sz="1200" kern="1200" dirty="0" err="1"/>
            <a:t>kartoitukseen</a:t>
          </a:r>
          <a:r>
            <a:rPr lang="en-US" sz="1200" kern="1200" dirty="0"/>
            <a:t>, </a:t>
          </a:r>
          <a:r>
            <a:rPr lang="en-US" sz="1200" kern="1200" dirty="0" err="1"/>
            <a:t>asiakasymmärryksen</a:t>
          </a:r>
          <a:r>
            <a:rPr lang="en-US" sz="1200" kern="1200" dirty="0"/>
            <a:t> </a:t>
          </a:r>
          <a:r>
            <a:rPr lang="en-US" sz="1200" kern="1200" dirty="0" err="1"/>
            <a:t>luomiseen</a:t>
          </a:r>
          <a:r>
            <a:rPr lang="en-US" sz="1200" kern="1200" dirty="0"/>
            <a:t>. </a:t>
          </a:r>
          <a:r>
            <a:rPr lang="en-US" sz="1200" kern="1200" dirty="0" err="1"/>
            <a:t>Mahdollisuuksien</a:t>
          </a:r>
          <a:r>
            <a:rPr lang="en-US" sz="1200" kern="1200" dirty="0"/>
            <a:t> </a:t>
          </a:r>
          <a:r>
            <a:rPr lang="en-US" sz="1200" kern="1200" dirty="0" err="1"/>
            <a:t>tunnistaminen</a:t>
          </a:r>
          <a:r>
            <a:rPr lang="en-US" sz="1200" kern="1200" dirty="0"/>
            <a:t>.</a:t>
          </a:r>
        </a:p>
      </dsp:txBody>
      <dsp:txXfrm>
        <a:off x="886677" y="491008"/>
        <a:ext cx="1988907" cy="1772708"/>
      </dsp:txXfrm>
    </dsp:sp>
    <dsp:sp modelId="{E4EB2157-57B8-48B6-AD10-B32C1C183FA5}">
      <dsp:nvSpPr>
        <dsp:cNvPr id="0" name=""/>
        <dsp:cNvSpPr/>
      </dsp:nvSpPr>
      <dsp:spPr>
        <a:xfrm>
          <a:off x="3472942" y="498557"/>
          <a:ext cx="3448892" cy="175761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err="1"/>
            <a:t>Havainnointi</a:t>
          </a:r>
          <a:r>
            <a:rPr lang="en-US" sz="1600" b="1" kern="1200" dirty="0"/>
            <a:t>, </a:t>
          </a:r>
          <a:r>
            <a:rPr lang="en-US" sz="1600" b="1" kern="1200" dirty="0" err="1"/>
            <a:t>varjostus</a:t>
          </a:r>
          <a:endParaRPr lang="en-US" sz="1600" b="1" kern="1200" dirty="0"/>
        </a:p>
        <a:p>
          <a:pPr marL="0" lvl="0" indent="0" algn="ctr" defTabSz="711200">
            <a:lnSpc>
              <a:spcPct val="90000"/>
            </a:lnSpc>
            <a:spcBef>
              <a:spcPct val="0"/>
            </a:spcBef>
            <a:spcAft>
              <a:spcPct val="35000"/>
            </a:spcAft>
            <a:buNone/>
          </a:pPr>
          <a:r>
            <a:rPr lang="en-US" sz="1200" kern="1200" dirty="0" err="1"/>
            <a:t>Antaa</a:t>
          </a:r>
          <a:r>
            <a:rPr lang="en-US" sz="1200" kern="1200" dirty="0"/>
            <a:t> </a:t>
          </a:r>
          <a:r>
            <a:rPr lang="en-US" sz="1200" kern="1200" dirty="0" err="1"/>
            <a:t>suunnittelijalle</a:t>
          </a:r>
          <a:r>
            <a:rPr lang="en-US" sz="1200" kern="1200" dirty="0"/>
            <a:t> </a:t>
          </a:r>
          <a:r>
            <a:rPr lang="en-US" sz="1200" kern="1200" dirty="0" err="1"/>
            <a:t>käsityksen</a:t>
          </a:r>
          <a:r>
            <a:rPr lang="en-US" sz="1200" kern="1200" dirty="0"/>
            <a:t> </a:t>
          </a:r>
          <a:r>
            <a:rPr lang="en-US" sz="1200" kern="1200" dirty="0" err="1"/>
            <a:t>tuotteen</a:t>
          </a:r>
          <a:r>
            <a:rPr lang="en-US" sz="1200" kern="1200" dirty="0"/>
            <a:t> </a:t>
          </a:r>
          <a:r>
            <a:rPr lang="en-US" sz="1200" kern="1200" dirty="0" err="1"/>
            <a:t>käytöstä</a:t>
          </a:r>
          <a:r>
            <a:rPr lang="en-US" sz="1200" kern="1200" dirty="0"/>
            <a:t>  ja </a:t>
          </a:r>
          <a:r>
            <a:rPr lang="en-US" sz="1200" kern="1200" dirty="0" err="1"/>
            <a:t>käyttäjän</a:t>
          </a:r>
          <a:r>
            <a:rPr lang="en-US" sz="1200" kern="1200" dirty="0"/>
            <a:t> </a:t>
          </a:r>
          <a:r>
            <a:rPr lang="en-US" sz="1200" kern="1200" dirty="0" err="1"/>
            <a:t>toiminnasta</a:t>
          </a:r>
          <a:r>
            <a:rPr lang="en-US" sz="1200" kern="1200" dirty="0"/>
            <a:t> </a:t>
          </a:r>
          <a:r>
            <a:rPr lang="en-US" sz="1200" kern="1200" dirty="0" err="1"/>
            <a:t>luonnollisessa</a:t>
          </a:r>
          <a:r>
            <a:rPr lang="en-US" sz="1200" kern="1200" dirty="0"/>
            <a:t> </a:t>
          </a:r>
          <a:r>
            <a:rPr lang="en-US" sz="1200" kern="1200" dirty="0" err="1"/>
            <a:t>ympäristössä</a:t>
          </a:r>
          <a:r>
            <a:rPr lang="en-US" sz="1200" kern="1200" dirty="0"/>
            <a:t>.</a:t>
          </a:r>
        </a:p>
      </dsp:txBody>
      <dsp:txXfrm>
        <a:off x="4351748" y="498557"/>
        <a:ext cx="1691281" cy="1757611"/>
      </dsp:txXfrm>
    </dsp:sp>
    <dsp:sp modelId="{5C4D2432-DD94-4F72-A4F9-8B28D3983D33}">
      <dsp:nvSpPr>
        <dsp:cNvPr id="0" name=""/>
        <dsp:cNvSpPr/>
      </dsp:nvSpPr>
      <dsp:spPr>
        <a:xfrm>
          <a:off x="6632837" y="453271"/>
          <a:ext cx="3149751" cy="184818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b="1" kern="1200" dirty="0" err="1"/>
            <a:t>Käytettävyys-testaus</a:t>
          </a:r>
          <a:r>
            <a:rPr lang="en-US" sz="1400" b="1" kern="1200" dirty="0"/>
            <a:t>, </a:t>
          </a:r>
          <a:r>
            <a:rPr lang="en-US" sz="1400" b="1" kern="1200" dirty="0" err="1"/>
            <a:t>kehitykseen</a:t>
          </a:r>
          <a:r>
            <a:rPr lang="en-US" sz="1400" b="1" kern="1200" dirty="0"/>
            <a:t> </a:t>
          </a:r>
          <a:r>
            <a:rPr lang="en-US" sz="1400" b="1" kern="1200" dirty="0" err="1"/>
            <a:t>osallistaminen</a:t>
          </a:r>
          <a:endParaRPr lang="en-US" sz="1400" b="1" kern="1200" dirty="0"/>
        </a:p>
        <a:p>
          <a:pPr marL="0" lvl="0" indent="0" algn="ctr" defTabSz="622300">
            <a:lnSpc>
              <a:spcPct val="90000"/>
            </a:lnSpc>
            <a:spcBef>
              <a:spcPct val="0"/>
            </a:spcBef>
            <a:spcAft>
              <a:spcPct val="35000"/>
            </a:spcAft>
            <a:buNone/>
          </a:pPr>
          <a:r>
            <a:rPr lang="en-US" sz="1200" b="0" kern="1200" dirty="0" err="1"/>
            <a:t>Konsepti</a:t>
          </a:r>
          <a:r>
            <a:rPr lang="en-US" sz="1200" b="0" kern="1200" dirty="0"/>
            <a:t>/proto-</a:t>
          </a:r>
          <a:r>
            <a:rPr lang="en-US" sz="1200" b="0" kern="1200" dirty="0" err="1"/>
            <a:t>tyyppitestaus</a:t>
          </a:r>
          <a:r>
            <a:rPr lang="en-US" sz="1200" b="0" kern="1200" dirty="0"/>
            <a:t>, </a:t>
          </a:r>
          <a:r>
            <a:rPr lang="en-US" sz="1200" b="0" kern="1200" dirty="0" err="1"/>
            <a:t>pilotointi</a:t>
          </a:r>
          <a:r>
            <a:rPr lang="en-US" sz="1200" b="0" kern="1200" dirty="0"/>
            <a:t>.</a:t>
          </a:r>
        </a:p>
        <a:p>
          <a:pPr marL="0" lvl="0" indent="0" algn="ctr" defTabSz="622300">
            <a:lnSpc>
              <a:spcPct val="90000"/>
            </a:lnSpc>
            <a:spcBef>
              <a:spcPct val="0"/>
            </a:spcBef>
            <a:spcAft>
              <a:spcPct val="35000"/>
            </a:spcAft>
            <a:buNone/>
          </a:pPr>
          <a:endParaRPr lang="en-US" sz="1400" b="1" kern="1200" dirty="0"/>
        </a:p>
      </dsp:txBody>
      <dsp:txXfrm>
        <a:off x="7556929" y="453271"/>
        <a:ext cx="1301568" cy="18481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2D0514-424F-C14B-8148-F730374C83CB}">
      <dsp:nvSpPr>
        <dsp:cNvPr id="0" name=""/>
        <dsp:cNvSpPr/>
      </dsp:nvSpPr>
      <dsp:spPr>
        <a:xfrm>
          <a:off x="1632252" y="0"/>
          <a:ext cx="1632252" cy="1088168"/>
        </a:xfrm>
        <a:prstGeom prst="trapezoid">
          <a:avLst>
            <a:gd name="adj" fmla="val 75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i="0" kern="1200" dirty="0" err="1">
              <a:latin typeface="Trebuchet MS" panose="020B0703020202090204" pitchFamily="34" charset="0"/>
            </a:rPr>
            <a:t>Sanoo</a:t>
          </a:r>
          <a:endParaRPr lang="en-GB" sz="1800" b="1" i="0" kern="1200" dirty="0">
            <a:latin typeface="Trebuchet MS" panose="020B0703020202090204" pitchFamily="34" charset="0"/>
          </a:endParaRPr>
        </a:p>
        <a:p>
          <a:pPr marL="0" lvl="0" indent="0" algn="ctr" defTabSz="800100">
            <a:lnSpc>
              <a:spcPct val="90000"/>
            </a:lnSpc>
            <a:spcBef>
              <a:spcPct val="0"/>
            </a:spcBef>
            <a:spcAft>
              <a:spcPct val="35000"/>
            </a:spcAft>
            <a:buNone/>
          </a:pPr>
          <a:r>
            <a:rPr lang="en-GB" sz="1800" b="1" i="0" kern="1200" dirty="0" err="1">
              <a:latin typeface="Trebuchet MS" panose="020B0703020202090204" pitchFamily="34" charset="0"/>
            </a:rPr>
            <a:t>Ajattelee</a:t>
          </a:r>
          <a:endParaRPr lang="en-GB" sz="1800" b="1" i="0" kern="1200" dirty="0">
            <a:latin typeface="Trebuchet MS" panose="020B0703020202090204" pitchFamily="34" charset="0"/>
          </a:endParaRPr>
        </a:p>
      </dsp:txBody>
      <dsp:txXfrm>
        <a:off x="1632252" y="0"/>
        <a:ext cx="1632252" cy="1088168"/>
      </dsp:txXfrm>
    </dsp:sp>
    <dsp:sp modelId="{4CE4DF9B-5571-5745-8C3D-31373B54B89E}">
      <dsp:nvSpPr>
        <dsp:cNvPr id="0" name=""/>
        <dsp:cNvSpPr/>
      </dsp:nvSpPr>
      <dsp:spPr>
        <a:xfrm>
          <a:off x="816126" y="1088168"/>
          <a:ext cx="3264504" cy="1088168"/>
        </a:xfrm>
        <a:prstGeom prst="trapezoid">
          <a:avLst>
            <a:gd name="adj" fmla="val 75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i="0" kern="1200" dirty="0" err="1">
              <a:latin typeface="Trebuchet MS" panose="020B0703020202090204" pitchFamily="34" charset="0"/>
            </a:rPr>
            <a:t>Tekee</a:t>
          </a:r>
          <a:endParaRPr lang="en-GB" sz="2000" b="1" i="0" kern="1200" dirty="0">
            <a:latin typeface="Trebuchet MS" panose="020B0703020202090204" pitchFamily="34" charset="0"/>
          </a:endParaRPr>
        </a:p>
        <a:p>
          <a:pPr marL="0" lvl="0" indent="0" algn="ctr" defTabSz="889000">
            <a:lnSpc>
              <a:spcPct val="90000"/>
            </a:lnSpc>
            <a:spcBef>
              <a:spcPct val="0"/>
            </a:spcBef>
            <a:spcAft>
              <a:spcPct val="35000"/>
            </a:spcAft>
            <a:buNone/>
          </a:pPr>
          <a:r>
            <a:rPr lang="en-GB" sz="2000" b="1" i="0" kern="1200" dirty="0" err="1">
              <a:latin typeface="Trebuchet MS" panose="020B0703020202090204" pitchFamily="34" charset="0"/>
            </a:rPr>
            <a:t>Käyttää</a:t>
          </a:r>
          <a:endParaRPr lang="en-GB" sz="2000" b="1" i="0" kern="1200" dirty="0">
            <a:latin typeface="Trebuchet MS" panose="020B0703020202090204" pitchFamily="34" charset="0"/>
          </a:endParaRPr>
        </a:p>
      </dsp:txBody>
      <dsp:txXfrm>
        <a:off x="1387414" y="1088168"/>
        <a:ext cx="2121928" cy="1088168"/>
      </dsp:txXfrm>
    </dsp:sp>
    <dsp:sp modelId="{FFBF0428-881D-784B-B14C-60DB0BC993D4}">
      <dsp:nvSpPr>
        <dsp:cNvPr id="0" name=""/>
        <dsp:cNvSpPr/>
      </dsp:nvSpPr>
      <dsp:spPr>
        <a:xfrm>
          <a:off x="0" y="2176336"/>
          <a:ext cx="4896757" cy="1088168"/>
        </a:xfrm>
        <a:prstGeom prst="trapezoid">
          <a:avLst>
            <a:gd name="adj" fmla="val 75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i="0" kern="1200" dirty="0" err="1">
              <a:latin typeface="Trebuchet MS" panose="020B0703020202090204" pitchFamily="34" charset="0"/>
            </a:rPr>
            <a:t>Tietää</a:t>
          </a:r>
          <a:endParaRPr lang="en-GB" sz="2000" b="1" i="0" kern="1200" dirty="0">
            <a:latin typeface="Trebuchet MS" panose="020B0703020202090204" pitchFamily="34" charset="0"/>
          </a:endParaRPr>
        </a:p>
        <a:p>
          <a:pPr marL="0" lvl="0" indent="0" algn="ctr" defTabSz="889000">
            <a:lnSpc>
              <a:spcPct val="90000"/>
            </a:lnSpc>
            <a:spcBef>
              <a:spcPct val="0"/>
            </a:spcBef>
            <a:spcAft>
              <a:spcPct val="35000"/>
            </a:spcAft>
            <a:buNone/>
          </a:pPr>
          <a:r>
            <a:rPr lang="en-GB" sz="2000" b="1" i="0" kern="1200" dirty="0" err="1">
              <a:latin typeface="Trebuchet MS" panose="020B0703020202090204" pitchFamily="34" charset="0"/>
            </a:rPr>
            <a:t>Tuntee</a:t>
          </a:r>
          <a:endParaRPr lang="en-GB" sz="2000" b="1" i="0" kern="1200" dirty="0">
            <a:latin typeface="Trebuchet MS" panose="020B0703020202090204" pitchFamily="34" charset="0"/>
          </a:endParaRPr>
        </a:p>
        <a:p>
          <a:pPr marL="0" lvl="0" indent="0" algn="ctr" defTabSz="889000">
            <a:lnSpc>
              <a:spcPct val="90000"/>
            </a:lnSpc>
            <a:spcBef>
              <a:spcPct val="0"/>
            </a:spcBef>
            <a:spcAft>
              <a:spcPct val="35000"/>
            </a:spcAft>
            <a:buNone/>
          </a:pPr>
          <a:r>
            <a:rPr lang="en-GB" sz="2000" b="1" i="0" kern="1200" dirty="0" err="1">
              <a:latin typeface="Trebuchet MS" panose="020B0703020202090204" pitchFamily="34" charset="0"/>
            </a:rPr>
            <a:t>Unelmoi</a:t>
          </a:r>
          <a:endParaRPr lang="en-GB" sz="2000" b="1" i="0" kern="1200" dirty="0">
            <a:latin typeface="Trebuchet MS" panose="020B0703020202090204" pitchFamily="34" charset="0"/>
          </a:endParaRPr>
        </a:p>
      </dsp:txBody>
      <dsp:txXfrm>
        <a:off x="856932" y="2176336"/>
        <a:ext cx="3182892" cy="10881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2D0514-424F-C14B-8148-F730374C83CB}">
      <dsp:nvSpPr>
        <dsp:cNvPr id="0" name=""/>
        <dsp:cNvSpPr/>
      </dsp:nvSpPr>
      <dsp:spPr>
        <a:xfrm>
          <a:off x="1836283" y="0"/>
          <a:ext cx="1224189" cy="816126"/>
        </a:xfrm>
        <a:prstGeom prst="trapezoid">
          <a:avLst>
            <a:gd name="adj" fmla="val 75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i="0" kern="1200" dirty="0" err="1">
              <a:latin typeface="Trebuchet MS" panose="020B0703020202090204" pitchFamily="34" charset="0"/>
            </a:rPr>
            <a:t>Selkeä</a:t>
          </a:r>
          <a:r>
            <a:rPr lang="en-GB" sz="1800" b="1" kern="1200" dirty="0"/>
            <a:t> </a:t>
          </a:r>
          <a:r>
            <a:rPr lang="en-GB" sz="1800" b="1" kern="1200" dirty="0" err="1"/>
            <a:t>sanainen</a:t>
          </a:r>
          <a:endParaRPr lang="en-GB" sz="1800" b="1" kern="1200" dirty="0"/>
        </a:p>
      </dsp:txBody>
      <dsp:txXfrm>
        <a:off x="1836283" y="0"/>
        <a:ext cx="1224189" cy="816126"/>
      </dsp:txXfrm>
    </dsp:sp>
    <dsp:sp modelId="{4CE4DF9B-5571-5745-8C3D-31373B54B89E}">
      <dsp:nvSpPr>
        <dsp:cNvPr id="0" name=""/>
        <dsp:cNvSpPr/>
      </dsp:nvSpPr>
      <dsp:spPr>
        <a:xfrm>
          <a:off x="1224189" y="816126"/>
          <a:ext cx="2448378" cy="816126"/>
        </a:xfrm>
        <a:prstGeom prst="trapezoid">
          <a:avLst>
            <a:gd name="adj" fmla="val 75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b="1" i="0" kern="1200" dirty="0" err="1">
              <a:latin typeface="Trebuchet MS" panose="020B0703020202090204" pitchFamily="34" charset="0"/>
            </a:rPr>
            <a:t>havaittava</a:t>
          </a:r>
          <a:endParaRPr lang="en-GB" sz="2400" b="1" i="0" kern="1200" dirty="0">
            <a:latin typeface="Trebuchet MS" panose="020B0703020202090204" pitchFamily="34" charset="0"/>
          </a:endParaRPr>
        </a:p>
      </dsp:txBody>
      <dsp:txXfrm>
        <a:off x="1652655" y="816126"/>
        <a:ext cx="1591446" cy="816126"/>
      </dsp:txXfrm>
    </dsp:sp>
    <dsp:sp modelId="{FFBF0428-881D-784B-B14C-60DB0BC993D4}">
      <dsp:nvSpPr>
        <dsp:cNvPr id="0" name=""/>
        <dsp:cNvSpPr/>
      </dsp:nvSpPr>
      <dsp:spPr>
        <a:xfrm>
          <a:off x="612094" y="1632252"/>
          <a:ext cx="3672567" cy="816126"/>
        </a:xfrm>
        <a:prstGeom prst="trapezoid">
          <a:avLst>
            <a:gd name="adj" fmla="val 75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b="1" i="0" kern="1200" dirty="0" err="1">
              <a:latin typeface="Trebuchet MS" panose="020B0703020202090204" pitchFamily="34" charset="0"/>
            </a:rPr>
            <a:t>hiljainen</a:t>
          </a:r>
          <a:endParaRPr lang="en-GB" sz="2400" b="1" i="0" kern="1200" dirty="0">
            <a:latin typeface="Trebuchet MS" panose="020B0703020202090204" pitchFamily="34" charset="0"/>
          </a:endParaRPr>
        </a:p>
      </dsp:txBody>
      <dsp:txXfrm>
        <a:off x="1254793" y="1632252"/>
        <a:ext cx="2387169" cy="816126"/>
      </dsp:txXfrm>
    </dsp:sp>
    <dsp:sp modelId="{819D19C8-E344-C049-8FC1-18DF0F7B3498}">
      <dsp:nvSpPr>
        <dsp:cNvPr id="0" name=""/>
        <dsp:cNvSpPr/>
      </dsp:nvSpPr>
      <dsp:spPr>
        <a:xfrm>
          <a:off x="0" y="2448378"/>
          <a:ext cx="4896757" cy="816126"/>
        </a:xfrm>
        <a:prstGeom prst="trapezoid">
          <a:avLst>
            <a:gd name="adj" fmla="val 75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b="1" i="0" kern="1200" dirty="0" err="1">
              <a:latin typeface="Trebuchet MS" panose="020B0703020202090204" pitchFamily="34" charset="0"/>
            </a:rPr>
            <a:t>Piilevä</a:t>
          </a:r>
          <a:endParaRPr lang="en-GB" sz="2400" b="1" i="0" kern="1200" dirty="0">
            <a:latin typeface="Trebuchet MS" panose="020B0703020202090204" pitchFamily="34" charset="0"/>
          </a:endParaRPr>
        </a:p>
      </dsp:txBody>
      <dsp:txXfrm>
        <a:off x="856932" y="2448378"/>
        <a:ext cx="3182892" cy="8161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6854C-4E3E-9D4D-A9FC-1A4A4F4C6C35}">
      <dsp:nvSpPr>
        <dsp:cNvPr id="0" name=""/>
        <dsp:cNvSpPr/>
      </dsp:nvSpPr>
      <dsp:spPr>
        <a:xfrm rot="10800000">
          <a:off x="0" y="0"/>
          <a:ext cx="4771571" cy="1060349"/>
        </a:xfrm>
        <a:prstGeom prst="trapezoid">
          <a:avLst>
            <a:gd name="adj" fmla="val 75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i="0" kern="1200" dirty="0" err="1">
              <a:latin typeface="Trebuchet MS" panose="020B0703020202090204" pitchFamily="34" charset="0"/>
            </a:rPr>
            <a:t>Haastattelut</a:t>
          </a:r>
          <a:endParaRPr lang="en-GB" sz="1800" b="1" i="0" kern="1200" dirty="0">
            <a:latin typeface="Trebuchet MS" panose="020B0703020202090204" pitchFamily="34" charset="0"/>
          </a:endParaRPr>
        </a:p>
      </dsp:txBody>
      <dsp:txXfrm rot="-10800000">
        <a:off x="835024" y="0"/>
        <a:ext cx="3101521" cy="1060349"/>
      </dsp:txXfrm>
    </dsp:sp>
    <dsp:sp modelId="{ED7548E5-F234-E244-B637-DF57C1E5081A}">
      <dsp:nvSpPr>
        <dsp:cNvPr id="0" name=""/>
        <dsp:cNvSpPr/>
      </dsp:nvSpPr>
      <dsp:spPr>
        <a:xfrm rot="10800000">
          <a:off x="795261" y="1060349"/>
          <a:ext cx="3181047" cy="1060349"/>
        </a:xfrm>
        <a:prstGeom prst="trapezoid">
          <a:avLst>
            <a:gd name="adj" fmla="val 75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i="0" kern="1200" dirty="0" err="1">
              <a:latin typeface="Trebuchet MS" panose="020B0703020202090204" pitchFamily="34" charset="0"/>
            </a:rPr>
            <a:t>Havainnointi</a:t>
          </a:r>
          <a:endParaRPr lang="en-GB" sz="1800" b="1" i="0" kern="1200" dirty="0">
            <a:latin typeface="Trebuchet MS" panose="020B0703020202090204" pitchFamily="34" charset="0"/>
          </a:endParaRPr>
        </a:p>
      </dsp:txBody>
      <dsp:txXfrm rot="-10800000">
        <a:off x="1351945" y="1060349"/>
        <a:ext cx="2067680" cy="1060349"/>
      </dsp:txXfrm>
    </dsp:sp>
    <dsp:sp modelId="{768DCF0B-BD1B-634F-B742-EBA01D7C0857}">
      <dsp:nvSpPr>
        <dsp:cNvPr id="0" name=""/>
        <dsp:cNvSpPr/>
      </dsp:nvSpPr>
      <dsp:spPr>
        <a:xfrm rot="10800000">
          <a:off x="1590523" y="2120698"/>
          <a:ext cx="1590523" cy="1060349"/>
        </a:xfrm>
        <a:prstGeom prst="trapezoid">
          <a:avLst>
            <a:gd name="adj" fmla="val 75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i="0" kern="1200" dirty="0" err="1">
              <a:latin typeface="Trebuchet MS" panose="020B0703020202090204" pitchFamily="34" charset="0"/>
            </a:rPr>
            <a:t>Yhdessä</a:t>
          </a:r>
          <a:r>
            <a:rPr lang="en-GB" sz="1800" b="1" i="0" kern="1200" dirty="0">
              <a:latin typeface="Trebuchet MS" panose="020B0703020202090204" pitchFamily="34" charset="0"/>
            </a:rPr>
            <a:t> </a:t>
          </a:r>
          <a:r>
            <a:rPr lang="en-GB" sz="1800" b="1" i="0" kern="1200" dirty="0" err="1">
              <a:latin typeface="Trebuchet MS" panose="020B0703020202090204" pitchFamily="34" charset="0"/>
            </a:rPr>
            <a:t>luomisen</a:t>
          </a:r>
          <a:r>
            <a:rPr lang="en-GB" sz="1800" b="1" i="0" kern="1200" dirty="0">
              <a:latin typeface="Trebuchet MS" panose="020B0703020202090204" pitchFamily="34" charset="0"/>
            </a:rPr>
            <a:t> </a:t>
          </a:r>
          <a:r>
            <a:rPr lang="en-GB" sz="1800" b="1" i="0" kern="1200" dirty="0" err="1">
              <a:latin typeface="Trebuchet MS" panose="020B0703020202090204" pitchFamily="34" charset="0"/>
            </a:rPr>
            <a:t>työpajat</a:t>
          </a:r>
          <a:endParaRPr lang="en-GB" sz="1800" b="1" i="0" kern="1200" dirty="0">
            <a:latin typeface="Trebuchet MS" panose="020B0703020202090204" pitchFamily="34" charset="0"/>
          </a:endParaRPr>
        </a:p>
      </dsp:txBody>
      <dsp:txXfrm rot="-10800000">
        <a:off x="1590523" y="2120698"/>
        <a:ext cx="1590523" cy="10603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73BB7-11DC-44E8-86F3-B29D6F8B1765}">
      <dsp:nvSpPr>
        <dsp:cNvPr id="0" name=""/>
        <dsp:cNvSpPr/>
      </dsp:nvSpPr>
      <dsp:spPr>
        <a:xfrm rot="5400000">
          <a:off x="-244084" y="245752"/>
          <a:ext cx="1627228" cy="1139060"/>
        </a:xfrm>
        <a:prstGeom prst="chevron">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err="1"/>
            <a:t>Haastattelun</a:t>
          </a:r>
          <a:r>
            <a:rPr lang="en-US" sz="1050" kern="1200" dirty="0"/>
            <a:t> </a:t>
          </a:r>
          <a:r>
            <a:rPr lang="en-US" sz="1050" kern="1200" dirty="0" err="1"/>
            <a:t>suunnittelu</a:t>
          </a:r>
          <a:endParaRPr lang="en-US" sz="1050" kern="1200" dirty="0"/>
        </a:p>
      </dsp:txBody>
      <dsp:txXfrm rot="-5400000">
        <a:off x="0" y="571198"/>
        <a:ext cx="1139060" cy="488168"/>
      </dsp:txXfrm>
    </dsp:sp>
    <dsp:sp modelId="{DE584821-1DF4-4125-B79A-E602BC85A1DB}">
      <dsp:nvSpPr>
        <dsp:cNvPr id="0" name=""/>
        <dsp:cNvSpPr/>
      </dsp:nvSpPr>
      <dsp:spPr>
        <a:xfrm rot="5400000">
          <a:off x="2841030" y="-1700301"/>
          <a:ext cx="1057698" cy="44616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a:t>Päätetään</a:t>
          </a:r>
          <a:r>
            <a:rPr lang="en-US" sz="1400" kern="1200" dirty="0"/>
            <a:t> </a:t>
          </a:r>
          <a:r>
            <a:rPr lang="en-US" sz="1400" kern="1200" dirty="0" err="1"/>
            <a:t>haastattelumuoto</a:t>
          </a:r>
          <a:r>
            <a:rPr lang="en-US" sz="1400" kern="1200" dirty="0"/>
            <a:t> ja </a:t>
          </a:r>
          <a:r>
            <a:rPr lang="en-US" sz="1400" kern="1200" dirty="0" err="1"/>
            <a:t>suunnitellaan</a:t>
          </a:r>
          <a:r>
            <a:rPr lang="en-US" sz="1400" kern="1200" dirty="0"/>
            <a:t> </a:t>
          </a:r>
          <a:r>
            <a:rPr lang="en-US" sz="1400" kern="1200" dirty="0" err="1"/>
            <a:t>kysymykset</a:t>
          </a:r>
          <a:r>
            <a:rPr lang="en-US" sz="1400" kern="1200" dirty="0"/>
            <a:t> </a:t>
          </a:r>
          <a:r>
            <a:rPr lang="en-US" sz="1400" kern="1200" dirty="0" err="1"/>
            <a:t>sekä</a:t>
          </a:r>
          <a:r>
            <a:rPr lang="en-US" sz="1400" kern="1200" dirty="0"/>
            <a:t> </a:t>
          </a:r>
          <a:r>
            <a:rPr lang="en-US" sz="1400" kern="1200" dirty="0" err="1"/>
            <a:t>keitä</a:t>
          </a:r>
          <a:r>
            <a:rPr lang="en-US" sz="1400" kern="1200" dirty="0"/>
            <a:t> </a:t>
          </a:r>
          <a:r>
            <a:rPr lang="en-US" sz="1400" kern="1200" dirty="0" err="1"/>
            <a:t>haastatellaan</a:t>
          </a:r>
          <a:r>
            <a:rPr lang="en-US" sz="1400" kern="1200" dirty="0"/>
            <a:t>. Tee </a:t>
          </a:r>
          <a:r>
            <a:rPr lang="en-US" sz="1400" kern="1200" dirty="0" err="1"/>
            <a:t>myös</a:t>
          </a:r>
          <a:r>
            <a:rPr lang="en-US" sz="1400" kern="1200" dirty="0"/>
            <a:t> </a:t>
          </a:r>
          <a:r>
            <a:rPr lang="en-US" sz="1400" kern="1200" dirty="0" err="1"/>
            <a:t>apukysymyksiä</a:t>
          </a:r>
          <a:r>
            <a:rPr lang="en-US" sz="1400" kern="1200" dirty="0"/>
            <a:t>.</a:t>
          </a:r>
        </a:p>
      </dsp:txBody>
      <dsp:txXfrm rot="-5400000">
        <a:off x="1139060" y="53302"/>
        <a:ext cx="4410006" cy="954432"/>
      </dsp:txXfrm>
    </dsp:sp>
    <dsp:sp modelId="{C6E6B657-22CE-4CAE-813E-A176DD1A9147}">
      <dsp:nvSpPr>
        <dsp:cNvPr id="0" name=""/>
        <dsp:cNvSpPr/>
      </dsp:nvSpPr>
      <dsp:spPr>
        <a:xfrm rot="5400000">
          <a:off x="-244084" y="1679163"/>
          <a:ext cx="1627228" cy="1139060"/>
        </a:xfrm>
        <a:prstGeom prst="chevron">
          <a:avLst/>
        </a:prstGeom>
        <a:solidFill>
          <a:schemeClr val="accent6">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err="1"/>
            <a:t>Haastattelu-tilanne</a:t>
          </a:r>
          <a:endParaRPr lang="en-US" sz="1050" kern="1200" dirty="0"/>
        </a:p>
      </dsp:txBody>
      <dsp:txXfrm rot="-5400000">
        <a:off x="0" y="2004609"/>
        <a:ext cx="1139060" cy="488168"/>
      </dsp:txXfrm>
    </dsp:sp>
    <dsp:sp modelId="{A919A98A-2783-4FC7-82AE-0B46970FC500}">
      <dsp:nvSpPr>
        <dsp:cNvPr id="0" name=""/>
        <dsp:cNvSpPr/>
      </dsp:nvSpPr>
      <dsp:spPr>
        <a:xfrm rot="5400000">
          <a:off x="2841030" y="-266890"/>
          <a:ext cx="1057698" cy="44616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err="1"/>
            <a:t>Haastattelu</a:t>
          </a:r>
          <a:r>
            <a:rPr lang="en-US" sz="1100" kern="1200" dirty="0"/>
            <a:t> </a:t>
          </a:r>
          <a:r>
            <a:rPr lang="en-US" sz="1100" kern="1200" dirty="0" err="1"/>
            <a:t>kannattaa</a:t>
          </a:r>
          <a:r>
            <a:rPr lang="en-US" sz="1100" kern="1200" dirty="0"/>
            <a:t> </a:t>
          </a:r>
          <a:r>
            <a:rPr lang="en-US" sz="1100" kern="1200" dirty="0" err="1"/>
            <a:t>nauhoittaa</a:t>
          </a:r>
          <a:r>
            <a:rPr lang="en-US" sz="1100" kern="1200" dirty="0"/>
            <a:t> ja </a:t>
          </a:r>
          <a:r>
            <a:rPr lang="en-US" sz="1100" kern="1200" dirty="0" err="1"/>
            <a:t>pitää</a:t>
          </a:r>
          <a:r>
            <a:rPr lang="en-US" sz="1100" kern="1200" dirty="0"/>
            <a:t> </a:t>
          </a:r>
          <a:r>
            <a:rPr lang="en-US" sz="1100" kern="1200" dirty="0" err="1"/>
            <a:t>samalla</a:t>
          </a:r>
          <a:r>
            <a:rPr lang="en-US" sz="1100" kern="1200" dirty="0"/>
            <a:t> </a:t>
          </a:r>
          <a:r>
            <a:rPr lang="en-US" sz="1100" kern="1200" dirty="0" err="1"/>
            <a:t>kirjaa</a:t>
          </a:r>
          <a:r>
            <a:rPr lang="en-US" sz="1100" kern="1200" dirty="0"/>
            <a:t> </a:t>
          </a:r>
          <a:r>
            <a:rPr lang="en-US" sz="1100" kern="1200" dirty="0" err="1"/>
            <a:t>vastauksista</a:t>
          </a:r>
          <a:r>
            <a:rPr lang="en-US" sz="1100" kern="1200" dirty="0"/>
            <a:t>.</a:t>
          </a:r>
        </a:p>
        <a:p>
          <a:pPr marL="57150" lvl="1" indent="-57150" algn="l" defTabSz="488950">
            <a:lnSpc>
              <a:spcPct val="90000"/>
            </a:lnSpc>
            <a:spcBef>
              <a:spcPct val="0"/>
            </a:spcBef>
            <a:spcAft>
              <a:spcPct val="15000"/>
            </a:spcAft>
            <a:buChar char="•"/>
          </a:pPr>
          <a:r>
            <a:rPr lang="en-US" sz="1100" kern="1200" dirty="0" err="1"/>
            <a:t>Haastateltavan</a:t>
          </a:r>
          <a:r>
            <a:rPr lang="en-US" sz="1100" kern="1200" dirty="0"/>
            <a:t> </a:t>
          </a:r>
          <a:r>
            <a:rPr lang="en-US" sz="1100" kern="1200" dirty="0" err="1"/>
            <a:t>annetaan</a:t>
          </a:r>
          <a:r>
            <a:rPr lang="en-US" sz="1100" kern="1200" dirty="0"/>
            <a:t> </a:t>
          </a:r>
          <a:r>
            <a:rPr lang="en-US" sz="1100" kern="1200" dirty="0" err="1"/>
            <a:t>kertoa</a:t>
          </a:r>
          <a:r>
            <a:rPr lang="en-US" sz="1100" kern="1200" dirty="0"/>
            <a:t> </a:t>
          </a:r>
          <a:r>
            <a:rPr lang="en-US" sz="1100" kern="1200" dirty="0" err="1"/>
            <a:t>mahdollisimman</a:t>
          </a:r>
          <a:r>
            <a:rPr lang="en-US" sz="1100" kern="1200" dirty="0"/>
            <a:t> </a:t>
          </a:r>
          <a:r>
            <a:rPr lang="en-US" sz="1100" kern="1200" dirty="0" err="1"/>
            <a:t>vapaasti</a:t>
          </a:r>
          <a:r>
            <a:rPr lang="en-US" sz="1100" kern="1200" dirty="0"/>
            <a:t>, </a:t>
          </a:r>
          <a:r>
            <a:rPr lang="en-US" sz="1100" kern="1200" dirty="0" err="1"/>
            <a:t>ei</a:t>
          </a:r>
          <a:r>
            <a:rPr lang="en-US" sz="1100" kern="1200" dirty="0"/>
            <a:t> </a:t>
          </a:r>
          <a:r>
            <a:rPr lang="en-US" sz="1100" kern="1200" dirty="0" err="1"/>
            <a:t>ohjailla</a:t>
          </a:r>
          <a:r>
            <a:rPr lang="en-US" sz="1100" kern="1200" dirty="0"/>
            <a:t>.</a:t>
          </a:r>
        </a:p>
        <a:p>
          <a:pPr marL="57150" lvl="1" indent="-57150" algn="l" defTabSz="488950">
            <a:lnSpc>
              <a:spcPct val="90000"/>
            </a:lnSpc>
            <a:spcBef>
              <a:spcPct val="0"/>
            </a:spcBef>
            <a:spcAft>
              <a:spcPct val="15000"/>
            </a:spcAft>
            <a:buChar char="•"/>
          </a:pPr>
          <a:r>
            <a:rPr lang="en-US" sz="1100" kern="1200" dirty="0" err="1"/>
            <a:t>Joskus</a:t>
          </a:r>
          <a:r>
            <a:rPr lang="en-US" sz="1100" kern="1200" dirty="0"/>
            <a:t> </a:t>
          </a:r>
          <a:r>
            <a:rPr lang="en-US" sz="1100" kern="1200" dirty="0" err="1"/>
            <a:t>haastateltava</a:t>
          </a:r>
          <a:r>
            <a:rPr lang="en-US" sz="1100" kern="1200" dirty="0"/>
            <a:t> </a:t>
          </a:r>
          <a:r>
            <a:rPr lang="en-US" sz="1100" kern="1200" dirty="0" err="1"/>
            <a:t>kertoo</a:t>
          </a:r>
          <a:r>
            <a:rPr lang="en-US" sz="1100" kern="1200" dirty="0"/>
            <a:t> </a:t>
          </a:r>
          <a:r>
            <a:rPr lang="en-US" sz="1100" kern="1200" dirty="0" err="1"/>
            <a:t>vastauksia</a:t>
          </a:r>
          <a:r>
            <a:rPr lang="en-US" sz="1100" kern="1200" dirty="0"/>
            <a:t> </a:t>
          </a:r>
          <a:r>
            <a:rPr lang="en-US" sz="1100" kern="1200" dirty="0" err="1"/>
            <a:t>usempaan</a:t>
          </a:r>
          <a:r>
            <a:rPr lang="en-US" sz="1100" kern="1200" dirty="0"/>
            <a:t> </a:t>
          </a:r>
          <a:r>
            <a:rPr lang="en-US" sz="1100" kern="1200" dirty="0" err="1"/>
            <a:t>kysymykseen</a:t>
          </a:r>
          <a:r>
            <a:rPr lang="en-US" sz="1100" kern="1200" dirty="0"/>
            <a:t> </a:t>
          </a:r>
          <a:r>
            <a:rPr lang="en-US" sz="1100" kern="1200" dirty="0" err="1"/>
            <a:t>kerralla</a:t>
          </a:r>
          <a:endParaRPr lang="en-US" sz="1100" kern="1200" dirty="0"/>
        </a:p>
      </dsp:txBody>
      <dsp:txXfrm rot="-5400000">
        <a:off x="1139060" y="1486713"/>
        <a:ext cx="4410006" cy="954432"/>
      </dsp:txXfrm>
    </dsp:sp>
    <dsp:sp modelId="{C38AABD4-4D74-4636-B349-402C4E7E184C}">
      <dsp:nvSpPr>
        <dsp:cNvPr id="0" name=""/>
        <dsp:cNvSpPr/>
      </dsp:nvSpPr>
      <dsp:spPr>
        <a:xfrm rot="5400000">
          <a:off x="-244084" y="3112574"/>
          <a:ext cx="1627228" cy="1139060"/>
        </a:xfrm>
        <a:prstGeom prst="chevron">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err="1"/>
            <a:t>Johto</a:t>
          </a:r>
          <a:r>
            <a:rPr lang="en-US" sz="1050" kern="1200" dirty="0"/>
            <a:t>-</a:t>
          </a:r>
        </a:p>
        <a:p>
          <a:pPr marL="0" lvl="0" indent="0" algn="ctr" defTabSz="466725">
            <a:lnSpc>
              <a:spcPct val="90000"/>
            </a:lnSpc>
            <a:spcBef>
              <a:spcPct val="0"/>
            </a:spcBef>
            <a:spcAft>
              <a:spcPct val="35000"/>
            </a:spcAft>
            <a:buNone/>
          </a:pPr>
          <a:r>
            <a:rPr lang="en-US" sz="1050" kern="1200" dirty="0" err="1"/>
            <a:t>päätökset</a:t>
          </a:r>
          <a:endParaRPr lang="en-US" sz="1050" kern="1200" dirty="0"/>
        </a:p>
      </dsp:txBody>
      <dsp:txXfrm rot="-5400000">
        <a:off x="0" y="3438020"/>
        <a:ext cx="1139060" cy="488168"/>
      </dsp:txXfrm>
    </dsp:sp>
    <dsp:sp modelId="{3C8E5A99-FB4C-4B2B-B7F9-C8B6698064DB}">
      <dsp:nvSpPr>
        <dsp:cNvPr id="0" name=""/>
        <dsp:cNvSpPr/>
      </dsp:nvSpPr>
      <dsp:spPr>
        <a:xfrm rot="5400000">
          <a:off x="2841030" y="1166519"/>
          <a:ext cx="1057698" cy="446163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err="1"/>
            <a:t>Haastattelut</a:t>
          </a:r>
          <a:r>
            <a:rPr lang="en-US" sz="1100" kern="1200" dirty="0"/>
            <a:t> </a:t>
          </a:r>
          <a:r>
            <a:rPr lang="en-US" sz="1100" kern="1200" dirty="0" err="1"/>
            <a:t>puretaan</a:t>
          </a:r>
          <a:r>
            <a:rPr lang="en-US" sz="1100" kern="1200" dirty="0"/>
            <a:t>  </a:t>
          </a:r>
          <a:r>
            <a:rPr lang="en-US" sz="1100" kern="1200" dirty="0" err="1"/>
            <a:t>analysoimalla</a:t>
          </a:r>
          <a:r>
            <a:rPr lang="en-US" sz="1100" kern="1200" dirty="0"/>
            <a:t> </a:t>
          </a:r>
          <a:r>
            <a:rPr lang="en-US" sz="1100" kern="1200" dirty="0" err="1"/>
            <a:t>yhteneväisyysksiä</a:t>
          </a:r>
          <a:r>
            <a:rPr lang="en-US" sz="1100" kern="1200" dirty="0"/>
            <a:t> ja </a:t>
          </a:r>
          <a:r>
            <a:rPr lang="en-US" sz="1100" kern="1200" dirty="0" err="1"/>
            <a:t>eroavaisuuksia</a:t>
          </a:r>
          <a:endParaRPr lang="en-US" sz="1100" kern="1200" dirty="0"/>
        </a:p>
        <a:p>
          <a:pPr marL="57150" lvl="1" indent="-57150" algn="l" defTabSz="488950">
            <a:lnSpc>
              <a:spcPct val="90000"/>
            </a:lnSpc>
            <a:spcBef>
              <a:spcPct val="0"/>
            </a:spcBef>
            <a:spcAft>
              <a:spcPct val="15000"/>
            </a:spcAft>
            <a:buChar char="•"/>
          </a:pPr>
          <a:r>
            <a:rPr lang="en-US" sz="1100" kern="1200" dirty="0" err="1"/>
            <a:t>Erilaiset</a:t>
          </a:r>
          <a:r>
            <a:rPr lang="en-US" sz="1100" kern="1200" dirty="0"/>
            <a:t> </a:t>
          </a:r>
          <a:r>
            <a:rPr lang="en-US" sz="1100" kern="1200" dirty="0" err="1"/>
            <a:t>vastuasten</a:t>
          </a:r>
          <a:r>
            <a:rPr lang="en-US" sz="1100" kern="1200" dirty="0"/>
            <a:t> ja </a:t>
          </a:r>
          <a:r>
            <a:rPr lang="en-US" sz="1100" kern="1200" dirty="0" err="1"/>
            <a:t>niiden</a:t>
          </a:r>
          <a:r>
            <a:rPr lang="en-US" sz="1100" kern="1200" dirty="0"/>
            <a:t> </a:t>
          </a:r>
          <a:r>
            <a:rPr lang="en-US" sz="1100" kern="1200" dirty="0" err="1"/>
            <a:t>osien</a:t>
          </a:r>
          <a:r>
            <a:rPr lang="en-US" sz="1100" kern="1200" dirty="0"/>
            <a:t> </a:t>
          </a:r>
          <a:r>
            <a:rPr lang="en-US" sz="1100" kern="1200" dirty="0" err="1"/>
            <a:t>lukitttelut</a:t>
          </a:r>
          <a:r>
            <a:rPr lang="en-US" sz="1100" kern="1200" dirty="0"/>
            <a:t> </a:t>
          </a:r>
          <a:r>
            <a:rPr lang="en-US" sz="1100" kern="1200" dirty="0" err="1"/>
            <a:t>auttavat</a:t>
          </a:r>
          <a:r>
            <a:rPr lang="en-US" sz="1100" kern="1200" dirty="0"/>
            <a:t> </a:t>
          </a:r>
          <a:r>
            <a:rPr lang="en-US" sz="1100" kern="1200" dirty="0" err="1"/>
            <a:t>tekemään</a:t>
          </a:r>
          <a:r>
            <a:rPr lang="en-US" sz="1100" kern="1200" dirty="0"/>
            <a:t> </a:t>
          </a:r>
          <a:r>
            <a:rPr lang="en-US" sz="1100" kern="1200" dirty="0" err="1"/>
            <a:t>johtopäätöksiä</a:t>
          </a:r>
          <a:r>
            <a:rPr lang="en-US" sz="1100" kern="1200" dirty="0"/>
            <a:t>, ja </a:t>
          </a:r>
          <a:r>
            <a:rPr lang="en-US" sz="1100" kern="1200" dirty="0" err="1"/>
            <a:t>tekemään</a:t>
          </a:r>
          <a:r>
            <a:rPr lang="en-US" sz="1100" kern="1200" dirty="0"/>
            <a:t> </a:t>
          </a:r>
          <a:r>
            <a:rPr lang="en-US" sz="1100" kern="1200" dirty="0" err="1"/>
            <a:t>yleistäviä</a:t>
          </a:r>
          <a:r>
            <a:rPr lang="en-US" sz="1100" kern="1200" dirty="0"/>
            <a:t> </a:t>
          </a:r>
          <a:r>
            <a:rPr lang="en-US" sz="1100" kern="1200" dirty="0" err="1"/>
            <a:t>päätelmiä</a:t>
          </a:r>
          <a:r>
            <a:rPr lang="en-US" sz="1100" kern="1200" dirty="0"/>
            <a:t> </a:t>
          </a:r>
          <a:r>
            <a:rPr lang="en-US" sz="1100" kern="1200" dirty="0" err="1"/>
            <a:t>päätöksenteon</a:t>
          </a:r>
          <a:r>
            <a:rPr lang="en-US" sz="1100" kern="1200" dirty="0"/>
            <a:t> </a:t>
          </a:r>
          <a:r>
            <a:rPr lang="en-US" sz="1100" kern="1200" dirty="0" err="1"/>
            <a:t>tueksi</a:t>
          </a:r>
          <a:endParaRPr lang="en-US" sz="1100" kern="1200" dirty="0"/>
        </a:p>
      </dsp:txBody>
      <dsp:txXfrm rot="-5400000">
        <a:off x="1139060" y="2920123"/>
        <a:ext cx="4410006" cy="9544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73BB7-11DC-44E8-86F3-B29D6F8B1765}">
      <dsp:nvSpPr>
        <dsp:cNvPr id="0" name=""/>
        <dsp:cNvSpPr/>
      </dsp:nvSpPr>
      <dsp:spPr>
        <a:xfrm rot="5400000">
          <a:off x="-174311" y="179809"/>
          <a:ext cx="1162079" cy="813455"/>
        </a:xfrm>
        <a:prstGeom prst="chevron">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err="1"/>
            <a:t>Havainnoinin</a:t>
          </a:r>
          <a:r>
            <a:rPr lang="en-US" sz="1050" kern="1200" dirty="0"/>
            <a:t> </a:t>
          </a:r>
          <a:r>
            <a:rPr lang="en-US" sz="1050" kern="1200" dirty="0" err="1"/>
            <a:t>suunnittelu</a:t>
          </a:r>
          <a:endParaRPr lang="en-US" sz="1050" kern="1200" dirty="0"/>
        </a:p>
      </dsp:txBody>
      <dsp:txXfrm rot="-5400000">
        <a:off x="2" y="412225"/>
        <a:ext cx="813455" cy="348624"/>
      </dsp:txXfrm>
    </dsp:sp>
    <dsp:sp modelId="{DE584821-1DF4-4125-B79A-E602BC85A1DB}">
      <dsp:nvSpPr>
        <dsp:cNvPr id="0" name=""/>
        <dsp:cNvSpPr/>
      </dsp:nvSpPr>
      <dsp:spPr>
        <a:xfrm rot="5400000">
          <a:off x="2520106" y="-1701153"/>
          <a:ext cx="755351" cy="416865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a:t>Tehdään</a:t>
          </a:r>
          <a:r>
            <a:rPr lang="en-US" sz="1400" kern="1200" dirty="0"/>
            <a:t> </a:t>
          </a:r>
          <a:r>
            <a:rPr lang="en-US" sz="1400" kern="1200" dirty="0" err="1"/>
            <a:t>suunitelma</a:t>
          </a:r>
          <a:r>
            <a:rPr lang="en-US" sz="1400" kern="1200" dirty="0"/>
            <a:t>, </a:t>
          </a:r>
          <a:r>
            <a:rPr lang="en-US" sz="1400" kern="1200" dirty="0" err="1"/>
            <a:t>miten</a:t>
          </a:r>
          <a:r>
            <a:rPr lang="en-US" sz="1400" kern="1200" dirty="0"/>
            <a:t> </a:t>
          </a:r>
          <a:r>
            <a:rPr lang="en-US" sz="1400" kern="1200" dirty="0" err="1"/>
            <a:t>havainnoidaan</a:t>
          </a:r>
          <a:r>
            <a:rPr lang="en-US" sz="1400" kern="1200" dirty="0"/>
            <a:t>, </a:t>
          </a:r>
          <a:r>
            <a:rPr lang="en-US" sz="1400" kern="1200" dirty="0" err="1"/>
            <a:t>paljonko</a:t>
          </a:r>
          <a:r>
            <a:rPr lang="en-US" sz="1400" kern="1200" dirty="0"/>
            <a:t> </a:t>
          </a:r>
          <a:r>
            <a:rPr lang="en-US" sz="1400" kern="1200" dirty="0" err="1"/>
            <a:t>aikaa</a:t>
          </a:r>
          <a:r>
            <a:rPr lang="en-US" sz="1400" kern="1200" dirty="0"/>
            <a:t>, </a:t>
          </a:r>
          <a:r>
            <a:rPr lang="en-US" sz="1400" kern="1200" dirty="0" err="1"/>
            <a:t>missä</a:t>
          </a:r>
          <a:r>
            <a:rPr lang="en-US" sz="1400" kern="1200" dirty="0"/>
            <a:t> </a:t>
          </a:r>
          <a:r>
            <a:rPr lang="en-US" sz="1400" kern="1200" dirty="0" err="1"/>
            <a:t>asioissa</a:t>
          </a:r>
          <a:r>
            <a:rPr lang="en-US" sz="1400" kern="1200" dirty="0"/>
            <a:t> </a:t>
          </a:r>
          <a:r>
            <a:rPr lang="en-US" sz="1400" kern="1200" dirty="0" err="1"/>
            <a:t>painopiste</a:t>
          </a:r>
          <a:r>
            <a:rPr lang="en-US" sz="1400" kern="1200" dirty="0"/>
            <a:t>.</a:t>
          </a:r>
        </a:p>
      </dsp:txBody>
      <dsp:txXfrm rot="-5400000">
        <a:off x="813455" y="42371"/>
        <a:ext cx="4131781" cy="681605"/>
      </dsp:txXfrm>
    </dsp:sp>
    <dsp:sp modelId="{C6E6B657-22CE-4CAE-813E-A176DD1A9147}">
      <dsp:nvSpPr>
        <dsp:cNvPr id="0" name=""/>
        <dsp:cNvSpPr/>
      </dsp:nvSpPr>
      <dsp:spPr>
        <a:xfrm rot="5400000">
          <a:off x="-174311" y="1194251"/>
          <a:ext cx="1162079" cy="813455"/>
        </a:xfrm>
        <a:prstGeom prst="chevron">
          <a:avLst/>
        </a:prstGeom>
        <a:solidFill>
          <a:schemeClr val="accent6">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err="1"/>
            <a:t>Havainnoi-maan</a:t>
          </a:r>
          <a:r>
            <a:rPr lang="en-US" sz="1050" kern="1200" dirty="0"/>
            <a:t> </a:t>
          </a:r>
          <a:r>
            <a:rPr lang="en-US" sz="1050" kern="1200" dirty="0" err="1"/>
            <a:t>pääsy</a:t>
          </a:r>
          <a:endParaRPr lang="en-US" sz="1050" kern="1200" dirty="0"/>
        </a:p>
      </dsp:txBody>
      <dsp:txXfrm rot="-5400000">
        <a:off x="2" y="1426667"/>
        <a:ext cx="813455" cy="348624"/>
      </dsp:txXfrm>
    </dsp:sp>
    <dsp:sp modelId="{A919A98A-2783-4FC7-82AE-0B46970FC500}">
      <dsp:nvSpPr>
        <dsp:cNvPr id="0" name=""/>
        <dsp:cNvSpPr/>
      </dsp:nvSpPr>
      <dsp:spPr>
        <a:xfrm rot="5400000">
          <a:off x="2520106" y="-686711"/>
          <a:ext cx="755351" cy="416865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t>Joko </a:t>
          </a:r>
          <a:r>
            <a:rPr lang="en-US" sz="1100" kern="1200" dirty="0" err="1"/>
            <a:t>piilohavainnointia</a:t>
          </a:r>
          <a:r>
            <a:rPr lang="en-US" sz="1100" kern="1200" dirty="0"/>
            <a:t> </a:t>
          </a:r>
          <a:r>
            <a:rPr lang="en-US" sz="1100" kern="1200" dirty="0" err="1"/>
            <a:t>julkisella</a:t>
          </a:r>
          <a:r>
            <a:rPr lang="en-US" sz="1100" kern="1200" dirty="0"/>
            <a:t> </a:t>
          </a:r>
          <a:r>
            <a:rPr lang="en-US" sz="1100" kern="1200" dirty="0" err="1"/>
            <a:t>paikalla</a:t>
          </a:r>
          <a:r>
            <a:rPr lang="en-US" sz="1100" kern="1200" dirty="0"/>
            <a:t> tai </a:t>
          </a:r>
          <a:r>
            <a:rPr lang="en-US" sz="1100" kern="1200" dirty="0" err="1"/>
            <a:t>sovitaan</a:t>
          </a:r>
          <a:r>
            <a:rPr lang="en-US" sz="1100" kern="1200" dirty="0"/>
            <a:t> </a:t>
          </a:r>
          <a:r>
            <a:rPr lang="en-US" sz="1100" kern="1200" dirty="0" err="1"/>
            <a:t>havainnoitavan</a:t>
          </a:r>
          <a:r>
            <a:rPr lang="en-US" sz="1100" kern="1200" dirty="0"/>
            <a:t> </a:t>
          </a:r>
          <a:r>
            <a:rPr lang="en-US" sz="1100" kern="1200" dirty="0" err="1"/>
            <a:t>kohteen</a:t>
          </a:r>
          <a:r>
            <a:rPr lang="en-US" sz="1100" kern="1200" dirty="0"/>
            <a:t> </a:t>
          </a:r>
          <a:r>
            <a:rPr lang="en-US" sz="1100" kern="1200" dirty="0" err="1"/>
            <a:t>kanssa</a:t>
          </a:r>
          <a:r>
            <a:rPr lang="en-US" sz="1100" kern="1200" dirty="0"/>
            <a:t> </a:t>
          </a:r>
        </a:p>
        <a:p>
          <a:pPr marL="57150" lvl="1" indent="-57150" algn="l" defTabSz="488950">
            <a:lnSpc>
              <a:spcPct val="90000"/>
            </a:lnSpc>
            <a:spcBef>
              <a:spcPct val="0"/>
            </a:spcBef>
            <a:spcAft>
              <a:spcPct val="15000"/>
            </a:spcAft>
            <a:buChar char="•"/>
          </a:pPr>
          <a:r>
            <a:rPr lang="en-US" sz="1100" kern="1200" dirty="0" err="1"/>
            <a:t>Jälkimmäisessä</a:t>
          </a:r>
          <a:r>
            <a:rPr lang="en-US" sz="1100" kern="1200" dirty="0"/>
            <a:t> </a:t>
          </a:r>
          <a:r>
            <a:rPr lang="en-US" sz="1100" kern="1200" dirty="0" err="1"/>
            <a:t>kerrotaan</a:t>
          </a:r>
          <a:r>
            <a:rPr lang="en-US" sz="1100" kern="1200" dirty="0"/>
            <a:t> </a:t>
          </a:r>
          <a:r>
            <a:rPr lang="en-US" sz="1100" kern="1200" dirty="0" err="1"/>
            <a:t>selkeästi</a:t>
          </a:r>
          <a:r>
            <a:rPr lang="en-US" sz="1100" kern="1200" dirty="0"/>
            <a:t> </a:t>
          </a:r>
          <a:r>
            <a:rPr lang="en-US" sz="1100" kern="1200" dirty="0" err="1"/>
            <a:t>mitä</a:t>
          </a:r>
          <a:r>
            <a:rPr lang="en-US" sz="1100" kern="1200" dirty="0"/>
            <a:t> ja </a:t>
          </a:r>
          <a:r>
            <a:rPr lang="en-US" sz="1100" kern="1200" dirty="0" err="1"/>
            <a:t>miksi</a:t>
          </a:r>
          <a:r>
            <a:rPr lang="en-US" sz="1100" kern="1200" dirty="0"/>
            <a:t> </a:t>
          </a:r>
          <a:r>
            <a:rPr lang="en-US" sz="1100" kern="1200" dirty="0" err="1"/>
            <a:t>havainnoidaan</a:t>
          </a:r>
          <a:endParaRPr lang="en-US" sz="1100" kern="1200" dirty="0"/>
        </a:p>
        <a:p>
          <a:pPr marL="57150" lvl="1" indent="-57150" algn="l" defTabSz="488950">
            <a:lnSpc>
              <a:spcPct val="90000"/>
            </a:lnSpc>
            <a:spcBef>
              <a:spcPct val="0"/>
            </a:spcBef>
            <a:spcAft>
              <a:spcPct val="15000"/>
            </a:spcAft>
            <a:buChar char="•"/>
          </a:pPr>
          <a:r>
            <a:rPr lang="en-US" sz="1100" kern="1200" dirty="0" err="1"/>
            <a:t>Miten</a:t>
          </a:r>
          <a:r>
            <a:rPr lang="en-US" sz="1100" kern="1200" dirty="0"/>
            <a:t> </a:t>
          </a:r>
          <a:r>
            <a:rPr lang="en-US" sz="1100" kern="1200" dirty="0" err="1"/>
            <a:t>löytää</a:t>
          </a:r>
          <a:r>
            <a:rPr lang="en-US" sz="1100" kern="1200" dirty="0"/>
            <a:t> </a:t>
          </a:r>
          <a:r>
            <a:rPr lang="en-US" sz="1100" kern="1200" dirty="0" err="1"/>
            <a:t>havainnoinnin</a:t>
          </a:r>
          <a:r>
            <a:rPr lang="en-US" sz="1100" kern="1200" dirty="0"/>
            <a:t> </a:t>
          </a:r>
          <a:r>
            <a:rPr lang="en-US" sz="1100" kern="1200" dirty="0" err="1"/>
            <a:t>kohteet</a:t>
          </a:r>
          <a:endParaRPr lang="en-US" sz="1100" kern="1200" dirty="0"/>
        </a:p>
      </dsp:txBody>
      <dsp:txXfrm rot="-5400000">
        <a:off x="813455" y="1056813"/>
        <a:ext cx="4131781" cy="681605"/>
      </dsp:txXfrm>
    </dsp:sp>
    <dsp:sp modelId="{C38AABD4-4D74-4636-B349-402C4E7E184C}">
      <dsp:nvSpPr>
        <dsp:cNvPr id="0" name=""/>
        <dsp:cNvSpPr/>
      </dsp:nvSpPr>
      <dsp:spPr>
        <a:xfrm rot="5400000">
          <a:off x="-174311" y="2208692"/>
          <a:ext cx="1162079" cy="813455"/>
        </a:xfrm>
        <a:prstGeom prst="chevron">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err="1"/>
            <a:t>Havaintojen</a:t>
          </a:r>
          <a:r>
            <a:rPr lang="en-US" sz="1050" kern="1200" dirty="0"/>
            <a:t> </a:t>
          </a:r>
          <a:r>
            <a:rPr lang="en-US" sz="1050" kern="1200" dirty="0" err="1"/>
            <a:t>tekeminen</a:t>
          </a:r>
          <a:endParaRPr lang="en-US" sz="1050" kern="1200" dirty="0"/>
        </a:p>
      </dsp:txBody>
      <dsp:txXfrm rot="-5400000">
        <a:off x="2" y="2441108"/>
        <a:ext cx="813455" cy="348624"/>
      </dsp:txXfrm>
    </dsp:sp>
    <dsp:sp modelId="{3C8E5A99-FB4C-4B2B-B7F9-C8B6698064DB}">
      <dsp:nvSpPr>
        <dsp:cNvPr id="0" name=""/>
        <dsp:cNvSpPr/>
      </dsp:nvSpPr>
      <dsp:spPr>
        <a:xfrm rot="5400000">
          <a:off x="2520106" y="327729"/>
          <a:ext cx="755351" cy="416865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err="1"/>
            <a:t>Oltava</a:t>
          </a:r>
          <a:r>
            <a:rPr lang="en-US" sz="1100" kern="1200" dirty="0"/>
            <a:t> </a:t>
          </a:r>
          <a:r>
            <a:rPr lang="en-US" sz="1100" kern="1200" dirty="0" err="1"/>
            <a:t>rohkea</a:t>
          </a:r>
          <a:r>
            <a:rPr lang="en-US" sz="1100" kern="1200" dirty="0"/>
            <a:t> </a:t>
          </a:r>
          <a:r>
            <a:rPr lang="en-US" sz="1100" kern="1200" dirty="0" err="1"/>
            <a:t>mutta</a:t>
          </a:r>
          <a:r>
            <a:rPr lang="en-US" sz="1100" kern="1200" dirty="0"/>
            <a:t> </a:t>
          </a:r>
          <a:r>
            <a:rPr lang="en-US" sz="1100" kern="1200" dirty="0" err="1"/>
            <a:t>samalla</a:t>
          </a:r>
          <a:r>
            <a:rPr lang="en-US" sz="1100" kern="1200" dirty="0"/>
            <a:t> </a:t>
          </a:r>
          <a:r>
            <a:rPr lang="en-US" sz="1100" kern="1200" dirty="0" err="1"/>
            <a:t>hienotunteinen</a:t>
          </a:r>
          <a:endParaRPr lang="en-US" sz="1100" kern="1200" dirty="0"/>
        </a:p>
        <a:p>
          <a:pPr marL="57150" lvl="1" indent="-57150" algn="l" defTabSz="488950">
            <a:lnSpc>
              <a:spcPct val="90000"/>
            </a:lnSpc>
            <a:spcBef>
              <a:spcPct val="0"/>
            </a:spcBef>
            <a:spcAft>
              <a:spcPct val="15000"/>
            </a:spcAft>
            <a:buChar char="•"/>
          </a:pPr>
          <a:r>
            <a:rPr lang="en-US" sz="1100" kern="1200" dirty="0" err="1"/>
            <a:t>Kirjoitukset</a:t>
          </a:r>
          <a:r>
            <a:rPr lang="en-US" sz="1100" kern="1200" dirty="0"/>
            <a:t>, </a:t>
          </a:r>
          <a:r>
            <a:rPr lang="en-US" sz="1100" kern="1200" dirty="0" err="1"/>
            <a:t>piirrokset</a:t>
          </a:r>
          <a:r>
            <a:rPr lang="en-US" sz="1100" kern="1200" dirty="0"/>
            <a:t>, </a:t>
          </a:r>
          <a:r>
            <a:rPr lang="en-US" sz="1100" kern="1200" dirty="0" err="1"/>
            <a:t>videointi</a:t>
          </a:r>
          <a:r>
            <a:rPr lang="en-US" sz="1100" kern="1200" dirty="0"/>
            <a:t>, </a:t>
          </a:r>
          <a:r>
            <a:rPr lang="en-US" sz="1100" kern="1200" dirty="0" err="1"/>
            <a:t>kuvaaminen</a:t>
          </a:r>
          <a:endParaRPr lang="en-US" sz="1100" kern="1200" dirty="0"/>
        </a:p>
        <a:p>
          <a:pPr marL="57150" lvl="1" indent="-57150" algn="l" defTabSz="488950">
            <a:lnSpc>
              <a:spcPct val="90000"/>
            </a:lnSpc>
            <a:spcBef>
              <a:spcPct val="0"/>
            </a:spcBef>
            <a:spcAft>
              <a:spcPct val="15000"/>
            </a:spcAft>
            <a:buChar char="•"/>
          </a:pPr>
          <a:r>
            <a:rPr lang="en-US" sz="1100" kern="1200" dirty="0" err="1"/>
            <a:t>Keskeistä</a:t>
          </a:r>
          <a:r>
            <a:rPr lang="en-US" sz="1100" kern="1200" dirty="0"/>
            <a:t> on </a:t>
          </a:r>
          <a:r>
            <a:rPr lang="en-US" sz="1100" kern="1200" dirty="0" err="1"/>
            <a:t>pyrkiä</a:t>
          </a:r>
          <a:r>
            <a:rPr lang="en-US" sz="1100" kern="1200" dirty="0"/>
            <a:t> </a:t>
          </a:r>
          <a:r>
            <a:rPr lang="en-US" sz="1100" kern="1200" dirty="0" err="1"/>
            <a:t>tunnistamaan</a:t>
          </a:r>
          <a:r>
            <a:rPr lang="en-US" sz="1100" kern="1200" dirty="0"/>
            <a:t>, </a:t>
          </a:r>
          <a:r>
            <a:rPr lang="en-US" sz="1100" kern="1200" dirty="0" err="1"/>
            <a:t>mikä</a:t>
          </a:r>
          <a:r>
            <a:rPr lang="en-US" sz="1100" kern="1200" dirty="0"/>
            <a:t> </a:t>
          </a:r>
          <a:r>
            <a:rPr lang="en-US" sz="1100" kern="1200" dirty="0" err="1"/>
            <a:t>käytössä</a:t>
          </a:r>
          <a:r>
            <a:rPr lang="en-US" sz="1100" kern="1200" dirty="0"/>
            <a:t> on </a:t>
          </a:r>
          <a:r>
            <a:rPr lang="en-US" sz="1100" kern="1200" dirty="0" err="1"/>
            <a:t>tyypillistä</a:t>
          </a:r>
          <a:r>
            <a:rPr lang="en-US" sz="1100" kern="1200" dirty="0"/>
            <a:t>, </a:t>
          </a:r>
          <a:r>
            <a:rPr lang="en-US" sz="1100" kern="1200" dirty="0" err="1"/>
            <a:t>mikä</a:t>
          </a:r>
          <a:r>
            <a:rPr lang="en-US" sz="1100" kern="1200" dirty="0"/>
            <a:t> </a:t>
          </a:r>
          <a:r>
            <a:rPr lang="en-US" sz="1100" kern="1200" dirty="0" err="1"/>
            <a:t>poikkeuksellista</a:t>
          </a:r>
          <a:endParaRPr lang="en-US" sz="1100" kern="1200" dirty="0"/>
        </a:p>
      </dsp:txBody>
      <dsp:txXfrm rot="-5400000">
        <a:off x="813455" y="2071254"/>
        <a:ext cx="4131781" cy="681605"/>
      </dsp:txXfrm>
    </dsp:sp>
    <dsp:sp modelId="{4CCB4F45-AD97-4FAF-A73B-E5A92CCAD66D}">
      <dsp:nvSpPr>
        <dsp:cNvPr id="0" name=""/>
        <dsp:cNvSpPr/>
      </dsp:nvSpPr>
      <dsp:spPr>
        <a:xfrm rot="5400000">
          <a:off x="-174311" y="3223134"/>
          <a:ext cx="1162079" cy="813455"/>
        </a:xfrm>
        <a:prstGeom prst="chevron">
          <a:avLst/>
        </a:prstGeom>
        <a:solidFill>
          <a:schemeClr val="accent6">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err="1"/>
            <a:t>Tallentaminen</a:t>
          </a:r>
          <a:r>
            <a:rPr lang="en-US" sz="1050" kern="1200" dirty="0"/>
            <a:t>, </a:t>
          </a:r>
          <a:r>
            <a:rPr lang="en-US" sz="1050" kern="1200" dirty="0" err="1"/>
            <a:t>jäsenetely</a:t>
          </a:r>
          <a:r>
            <a:rPr lang="en-US" sz="1050" kern="1200" dirty="0"/>
            <a:t> ja </a:t>
          </a:r>
          <a:r>
            <a:rPr lang="en-US" sz="1050" kern="1200" dirty="0" err="1"/>
            <a:t>analysointi</a:t>
          </a:r>
          <a:endParaRPr lang="en-US" sz="1050" kern="1200" dirty="0"/>
        </a:p>
      </dsp:txBody>
      <dsp:txXfrm rot="-5400000">
        <a:off x="2" y="3455550"/>
        <a:ext cx="813455" cy="348624"/>
      </dsp:txXfrm>
    </dsp:sp>
    <dsp:sp modelId="{BE2A7A57-934F-44C1-8628-6BD60FA07A0C}">
      <dsp:nvSpPr>
        <dsp:cNvPr id="0" name=""/>
        <dsp:cNvSpPr/>
      </dsp:nvSpPr>
      <dsp:spPr>
        <a:xfrm rot="5400000">
          <a:off x="2519908" y="1342369"/>
          <a:ext cx="755749" cy="416865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err="1"/>
            <a:t>Kannattaa</a:t>
          </a:r>
          <a:r>
            <a:rPr lang="en-US" sz="1100" kern="1200" dirty="0"/>
            <a:t> </a:t>
          </a:r>
          <a:r>
            <a:rPr lang="en-US" sz="1100" kern="1200" dirty="0" err="1"/>
            <a:t>aloittaa</a:t>
          </a:r>
          <a:r>
            <a:rPr lang="en-US" sz="1100" kern="1200" dirty="0"/>
            <a:t> </a:t>
          </a:r>
          <a:r>
            <a:rPr lang="en-US" sz="1100" kern="1200" dirty="0" err="1"/>
            <a:t>jäsentely</a:t>
          </a:r>
          <a:r>
            <a:rPr lang="en-US" sz="1100" kern="1200" dirty="0"/>
            <a:t> jo </a:t>
          </a:r>
          <a:r>
            <a:rPr lang="en-US" sz="1100" kern="1200" dirty="0" err="1"/>
            <a:t>kentällä</a:t>
          </a:r>
          <a:r>
            <a:rPr lang="en-US" sz="1100" kern="1200" dirty="0"/>
            <a:t> </a:t>
          </a:r>
          <a:r>
            <a:rPr lang="en-US" sz="1100" kern="1200" dirty="0" err="1"/>
            <a:t>hahmoteleen</a:t>
          </a:r>
          <a:endParaRPr lang="en-US" sz="1100" kern="1200" dirty="0"/>
        </a:p>
        <a:p>
          <a:pPr marL="57150" lvl="1" indent="-57150" algn="l" defTabSz="488950">
            <a:lnSpc>
              <a:spcPct val="90000"/>
            </a:lnSpc>
            <a:spcBef>
              <a:spcPct val="0"/>
            </a:spcBef>
            <a:spcAft>
              <a:spcPct val="15000"/>
            </a:spcAft>
            <a:buChar char="•"/>
          </a:pPr>
          <a:r>
            <a:rPr lang="en-US" sz="1100" kern="1200" dirty="0" err="1"/>
            <a:t>Tilanteen</a:t>
          </a:r>
          <a:r>
            <a:rPr lang="en-US" sz="1100" kern="1200" dirty="0"/>
            <a:t> </a:t>
          </a:r>
          <a:r>
            <a:rPr lang="en-US" sz="1100" kern="1200" dirty="0" err="1"/>
            <a:t>jälkeen</a:t>
          </a:r>
          <a:r>
            <a:rPr lang="en-US" sz="1100" kern="1200" dirty="0"/>
            <a:t> </a:t>
          </a:r>
          <a:r>
            <a:rPr lang="en-US" sz="1100" kern="1200" dirty="0" err="1"/>
            <a:t>tehdään</a:t>
          </a:r>
          <a:r>
            <a:rPr lang="en-US" sz="1100" kern="1200" dirty="0"/>
            <a:t> </a:t>
          </a:r>
          <a:r>
            <a:rPr lang="en-US" sz="1100" kern="1200" dirty="0" err="1"/>
            <a:t>täydelliset</a:t>
          </a:r>
          <a:r>
            <a:rPr lang="en-US" sz="1100" kern="1200" dirty="0"/>
            <a:t> </a:t>
          </a:r>
          <a:r>
            <a:rPr lang="en-US" sz="1100" kern="1200" dirty="0" err="1"/>
            <a:t>muistiinpano</a:t>
          </a:r>
          <a:r>
            <a:rPr lang="en-US" sz="1100" kern="1200" dirty="0"/>
            <a:t> ja </a:t>
          </a:r>
          <a:r>
            <a:rPr lang="en-US" sz="1100" kern="1200" dirty="0" err="1"/>
            <a:t>analysoidaan</a:t>
          </a:r>
          <a:r>
            <a:rPr lang="en-US" sz="1100" kern="1200" dirty="0"/>
            <a:t> </a:t>
          </a:r>
          <a:r>
            <a:rPr lang="en-US" sz="1100" kern="1200" dirty="0" err="1"/>
            <a:t>tilanne</a:t>
          </a:r>
          <a:r>
            <a:rPr lang="en-US" sz="1100" kern="1200" dirty="0"/>
            <a:t>, </a:t>
          </a:r>
          <a:r>
            <a:rPr lang="en-US" sz="1100" kern="1200" dirty="0" err="1"/>
            <a:t>sekä</a:t>
          </a:r>
          <a:r>
            <a:rPr lang="en-US" sz="1100" kern="1200" dirty="0"/>
            <a:t> </a:t>
          </a:r>
          <a:r>
            <a:rPr lang="en-US" sz="1100" kern="1200" dirty="0" err="1"/>
            <a:t>vertaillaan</a:t>
          </a:r>
          <a:r>
            <a:rPr lang="en-US" sz="1100" kern="1200" dirty="0"/>
            <a:t> </a:t>
          </a:r>
          <a:r>
            <a:rPr lang="en-US" sz="1100" kern="1200" dirty="0" err="1"/>
            <a:t>eri</a:t>
          </a:r>
          <a:r>
            <a:rPr lang="en-US" sz="1100" kern="1200" dirty="0"/>
            <a:t> </a:t>
          </a:r>
          <a:r>
            <a:rPr lang="en-US" sz="1100" kern="1200" dirty="0" err="1"/>
            <a:t>tilanteiden</a:t>
          </a:r>
          <a:r>
            <a:rPr lang="en-US" sz="1100" kern="1200" dirty="0"/>
            <a:t> </a:t>
          </a:r>
          <a:r>
            <a:rPr lang="en-US" sz="1100" kern="1200" dirty="0" err="1"/>
            <a:t>tuloksia</a:t>
          </a:r>
          <a:endParaRPr lang="en-US" sz="1100" kern="1200" dirty="0"/>
        </a:p>
      </dsp:txBody>
      <dsp:txXfrm rot="-5400000">
        <a:off x="813456" y="3085715"/>
        <a:ext cx="4131761" cy="68196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73BB7-11DC-44E8-86F3-B29D6F8B1765}">
      <dsp:nvSpPr>
        <dsp:cNvPr id="0" name=""/>
        <dsp:cNvSpPr/>
      </dsp:nvSpPr>
      <dsp:spPr>
        <a:xfrm rot="5400000">
          <a:off x="-230069" y="232436"/>
          <a:ext cx="1533797" cy="1073658"/>
        </a:xfrm>
        <a:prstGeom prst="chevron">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err="1"/>
            <a:t>Määritelläänu</a:t>
          </a:r>
          <a:r>
            <a:rPr lang="en-US" sz="1050" kern="1200" dirty="0"/>
            <a:t> </a:t>
          </a:r>
          <a:r>
            <a:rPr lang="en-US" sz="1050" kern="1200" dirty="0" err="1"/>
            <a:t>mitä</a:t>
          </a:r>
          <a:r>
            <a:rPr lang="en-US" sz="1050" kern="1200" dirty="0"/>
            <a:t> </a:t>
          </a:r>
          <a:r>
            <a:rPr lang="en-US" sz="1050" kern="1200" dirty="0" err="1"/>
            <a:t>testataan</a:t>
          </a:r>
          <a:endParaRPr lang="en-US" sz="1050" kern="1200" dirty="0"/>
        </a:p>
      </dsp:txBody>
      <dsp:txXfrm rot="-5400000">
        <a:off x="1" y="539195"/>
        <a:ext cx="1073658" cy="460139"/>
      </dsp:txXfrm>
    </dsp:sp>
    <dsp:sp modelId="{DE584821-1DF4-4125-B79A-E602BC85A1DB}">
      <dsp:nvSpPr>
        <dsp:cNvPr id="0" name=""/>
        <dsp:cNvSpPr/>
      </dsp:nvSpPr>
      <dsp:spPr>
        <a:xfrm rot="5400000">
          <a:off x="2529399" y="-1453374"/>
          <a:ext cx="996968" cy="390845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a:t>Määritellään</a:t>
          </a:r>
          <a:r>
            <a:rPr lang="en-US" sz="1400" kern="1200" dirty="0"/>
            <a:t> </a:t>
          </a:r>
          <a:r>
            <a:rPr lang="en-US" sz="1400" kern="1200" dirty="0" err="1"/>
            <a:t>testattava</a:t>
          </a:r>
          <a:r>
            <a:rPr lang="en-US" sz="1400" kern="1200" dirty="0"/>
            <a:t> </a:t>
          </a:r>
          <a:r>
            <a:rPr lang="en-US" sz="1400" kern="1200" dirty="0" err="1"/>
            <a:t>tuote</a:t>
          </a:r>
          <a:r>
            <a:rPr lang="en-US" sz="1400" kern="1200" dirty="0"/>
            <a:t>, </a:t>
          </a:r>
          <a:r>
            <a:rPr lang="en-US" sz="1400" kern="1200" dirty="0" err="1"/>
            <a:t>laite</a:t>
          </a:r>
          <a:r>
            <a:rPr lang="en-US" sz="1400" kern="1200" dirty="0"/>
            <a:t>, </a:t>
          </a:r>
          <a:r>
            <a:rPr lang="en-US" sz="1400" kern="1200" dirty="0" err="1"/>
            <a:t>prototyyppi</a:t>
          </a:r>
          <a:r>
            <a:rPr lang="en-US" sz="1400" kern="1200" dirty="0"/>
            <a:t>/</a:t>
          </a:r>
          <a:r>
            <a:rPr lang="en-US" sz="1400" kern="1200" dirty="0" err="1"/>
            <a:t>malli</a:t>
          </a:r>
          <a:endParaRPr lang="en-US" sz="1400" kern="1200" dirty="0"/>
        </a:p>
        <a:p>
          <a:pPr marL="114300" lvl="1" indent="-114300" algn="l" defTabSz="622300">
            <a:lnSpc>
              <a:spcPct val="90000"/>
            </a:lnSpc>
            <a:spcBef>
              <a:spcPct val="0"/>
            </a:spcBef>
            <a:spcAft>
              <a:spcPct val="15000"/>
            </a:spcAft>
            <a:buChar char="•"/>
          </a:pPr>
          <a:r>
            <a:rPr lang="en-US" sz="1400" kern="1200" dirty="0"/>
            <a:t> </a:t>
          </a:r>
          <a:r>
            <a:rPr lang="en-US" sz="1400" kern="1200" dirty="0" err="1"/>
            <a:t>Asetetaan</a:t>
          </a:r>
          <a:r>
            <a:rPr lang="en-US" sz="1400" kern="1200" dirty="0"/>
            <a:t> </a:t>
          </a:r>
          <a:r>
            <a:rPr lang="en-US" sz="1400" kern="1200" dirty="0" err="1"/>
            <a:t>tavoitteet</a:t>
          </a:r>
          <a:r>
            <a:rPr lang="en-US" sz="1400" kern="1200" dirty="0"/>
            <a:t> </a:t>
          </a:r>
          <a:r>
            <a:rPr lang="en-US" sz="1400" kern="1200" dirty="0" err="1"/>
            <a:t>testaukselle</a:t>
          </a:r>
          <a:r>
            <a:rPr lang="en-US" sz="1400" kern="1200" dirty="0"/>
            <a:t> ja </a:t>
          </a:r>
          <a:r>
            <a:rPr lang="en-US" sz="1400" kern="1200" dirty="0" err="1"/>
            <a:t>suunnitellaan</a:t>
          </a:r>
          <a:r>
            <a:rPr lang="en-US" sz="1400" kern="1200" dirty="0"/>
            <a:t> </a:t>
          </a:r>
          <a:r>
            <a:rPr lang="en-US" sz="1400" kern="1200" dirty="0" err="1"/>
            <a:t>miten</a:t>
          </a:r>
          <a:r>
            <a:rPr lang="en-US" sz="1400" kern="1200" dirty="0"/>
            <a:t>, </a:t>
          </a:r>
          <a:r>
            <a:rPr lang="en-US" sz="1400" kern="1200" dirty="0" err="1"/>
            <a:t>kenellä</a:t>
          </a:r>
          <a:r>
            <a:rPr lang="en-US" sz="1400" kern="1200" dirty="0"/>
            <a:t> ja </a:t>
          </a:r>
          <a:r>
            <a:rPr lang="en-US" sz="1400" kern="1200" dirty="0" err="1"/>
            <a:t>missä</a:t>
          </a:r>
          <a:r>
            <a:rPr lang="en-US" sz="1400" kern="1200" dirty="0"/>
            <a:t> </a:t>
          </a:r>
          <a:r>
            <a:rPr lang="en-US" sz="1400" kern="1200" dirty="0" err="1"/>
            <a:t>testataan</a:t>
          </a:r>
          <a:r>
            <a:rPr lang="en-US" sz="1400" kern="1200" dirty="0"/>
            <a:t>.</a:t>
          </a:r>
        </a:p>
      </dsp:txBody>
      <dsp:txXfrm rot="-5400000">
        <a:off x="1073658" y="51035"/>
        <a:ext cx="3859783" cy="899632"/>
      </dsp:txXfrm>
    </dsp:sp>
    <dsp:sp modelId="{C38AABD4-4D74-4636-B349-402C4E7E184C}">
      <dsp:nvSpPr>
        <dsp:cNvPr id="0" name=""/>
        <dsp:cNvSpPr/>
      </dsp:nvSpPr>
      <dsp:spPr>
        <a:xfrm rot="5400000">
          <a:off x="-230069" y="1571370"/>
          <a:ext cx="1533797" cy="1073658"/>
        </a:xfrm>
        <a:prstGeom prst="chevron">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err="1"/>
            <a:t>Testauksen</a:t>
          </a:r>
          <a:r>
            <a:rPr lang="en-US" sz="1050" kern="1200" dirty="0"/>
            <a:t> </a:t>
          </a:r>
          <a:r>
            <a:rPr lang="en-US" sz="1050" kern="1200" dirty="0" err="1"/>
            <a:t>toteuttaminen</a:t>
          </a:r>
          <a:endParaRPr lang="en-US" sz="1050" kern="1200" dirty="0"/>
        </a:p>
      </dsp:txBody>
      <dsp:txXfrm rot="-5400000">
        <a:off x="1" y="1878129"/>
        <a:ext cx="1073658" cy="460139"/>
      </dsp:txXfrm>
    </dsp:sp>
    <dsp:sp modelId="{3C8E5A99-FB4C-4B2B-B7F9-C8B6698064DB}">
      <dsp:nvSpPr>
        <dsp:cNvPr id="0" name=""/>
        <dsp:cNvSpPr/>
      </dsp:nvSpPr>
      <dsp:spPr>
        <a:xfrm rot="5400000">
          <a:off x="2529399" y="-114440"/>
          <a:ext cx="996968" cy="390845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err="1"/>
            <a:t>Testaus</a:t>
          </a:r>
          <a:r>
            <a:rPr lang="en-US" sz="1300" kern="1200" dirty="0"/>
            <a:t> </a:t>
          </a:r>
          <a:r>
            <a:rPr lang="en-US" sz="1300" kern="1200" dirty="0" err="1"/>
            <a:t>toteutetaan</a:t>
          </a:r>
          <a:r>
            <a:rPr lang="en-US" sz="1300" kern="1200" dirty="0"/>
            <a:t> </a:t>
          </a:r>
          <a:r>
            <a:rPr lang="en-US" sz="1300" kern="1200" dirty="0" err="1"/>
            <a:t>yleensä</a:t>
          </a:r>
          <a:r>
            <a:rPr lang="en-US" sz="1300" kern="1200" dirty="0"/>
            <a:t> a ns “</a:t>
          </a:r>
          <a:r>
            <a:rPr lang="en-US" sz="1300" kern="1200" dirty="0" err="1"/>
            <a:t>ääneen</a:t>
          </a:r>
          <a:r>
            <a:rPr lang="en-US" sz="1300" kern="1200" dirty="0"/>
            <a:t> </a:t>
          </a:r>
          <a:r>
            <a:rPr lang="en-US" sz="1300" kern="1200" dirty="0" err="1"/>
            <a:t>ajattelu</a:t>
          </a:r>
          <a:r>
            <a:rPr lang="en-US" sz="1300" kern="1200" dirty="0"/>
            <a:t>” </a:t>
          </a:r>
          <a:r>
            <a:rPr lang="en-US" sz="1300" kern="1200" dirty="0" err="1"/>
            <a:t>menetelmällä</a:t>
          </a:r>
          <a:r>
            <a:rPr lang="en-US" sz="1300" kern="1200" dirty="0"/>
            <a:t>, </a:t>
          </a:r>
          <a:r>
            <a:rPr lang="en-US" sz="1300" kern="1200" dirty="0" err="1"/>
            <a:t>jossa</a:t>
          </a:r>
          <a:r>
            <a:rPr lang="en-US" sz="1300" kern="1200" dirty="0"/>
            <a:t> </a:t>
          </a:r>
          <a:r>
            <a:rPr lang="en-US" sz="1300" kern="1200" dirty="0" err="1"/>
            <a:t>testattava</a:t>
          </a:r>
          <a:r>
            <a:rPr lang="en-US" sz="1300" kern="1200" dirty="0"/>
            <a:t> </a:t>
          </a:r>
          <a:r>
            <a:rPr lang="en-US" sz="1300" kern="1200" dirty="0" err="1"/>
            <a:t>kertoo</a:t>
          </a:r>
          <a:r>
            <a:rPr lang="en-US" sz="1300" kern="1200" dirty="0"/>
            <a:t> </a:t>
          </a:r>
          <a:r>
            <a:rPr lang="en-US" sz="1300" kern="1200" dirty="0" err="1"/>
            <a:t>käyttöprosessista</a:t>
          </a:r>
          <a:r>
            <a:rPr lang="en-US" sz="1300" kern="1200" dirty="0"/>
            <a:t>. </a:t>
          </a:r>
          <a:r>
            <a:rPr lang="en-US" sz="1300" kern="1200" dirty="0" err="1"/>
            <a:t>Videointi</a:t>
          </a:r>
          <a:r>
            <a:rPr lang="en-US" sz="1300" kern="1200" dirty="0"/>
            <a:t> </a:t>
          </a:r>
          <a:r>
            <a:rPr lang="en-US" sz="1300" kern="1200" dirty="0" err="1"/>
            <a:t>ol´n</a:t>
          </a:r>
          <a:r>
            <a:rPr lang="en-US" sz="1300" kern="1200" dirty="0"/>
            <a:t> </a:t>
          </a:r>
          <a:r>
            <a:rPr lang="en-US" sz="1300" kern="1200" dirty="0" err="1"/>
            <a:t>yleensä</a:t>
          </a:r>
          <a:r>
            <a:rPr lang="en-US" sz="1300" kern="1200" dirty="0"/>
            <a:t> </a:t>
          </a:r>
          <a:r>
            <a:rPr lang="en-US" sz="1300" kern="1200" dirty="0" err="1"/>
            <a:t>tärkeää</a:t>
          </a:r>
          <a:r>
            <a:rPr lang="en-US" sz="1300" kern="1200" dirty="0"/>
            <a:t>.</a:t>
          </a:r>
        </a:p>
        <a:p>
          <a:pPr marL="114300" lvl="1" indent="-114300" algn="l" defTabSz="577850">
            <a:lnSpc>
              <a:spcPct val="90000"/>
            </a:lnSpc>
            <a:spcBef>
              <a:spcPct val="0"/>
            </a:spcBef>
            <a:spcAft>
              <a:spcPct val="15000"/>
            </a:spcAft>
            <a:buChar char="•"/>
          </a:pPr>
          <a:r>
            <a:rPr lang="en-US" sz="1300" kern="1200" dirty="0" err="1"/>
            <a:t>Usein</a:t>
          </a:r>
          <a:r>
            <a:rPr lang="en-US" sz="1300" kern="1200" dirty="0"/>
            <a:t> </a:t>
          </a:r>
          <a:r>
            <a:rPr lang="en-US" sz="1300" kern="1200" dirty="0" err="1"/>
            <a:t>tilanteen</a:t>
          </a:r>
          <a:r>
            <a:rPr lang="en-US" sz="1300" kern="1200" dirty="0"/>
            <a:t> </a:t>
          </a:r>
          <a:r>
            <a:rPr lang="en-US" sz="1300" kern="1200" dirty="0" err="1"/>
            <a:t>jälkeen</a:t>
          </a:r>
          <a:r>
            <a:rPr lang="en-US" sz="1300" kern="1200" dirty="0"/>
            <a:t> </a:t>
          </a:r>
          <a:r>
            <a:rPr lang="en-US" sz="1300" kern="1200" dirty="0" err="1"/>
            <a:t>myös</a:t>
          </a:r>
          <a:r>
            <a:rPr lang="en-US" sz="1300" kern="1200" dirty="0"/>
            <a:t> </a:t>
          </a:r>
          <a:r>
            <a:rPr lang="en-US" sz="1300" kern="1200" dirty="0" err="1"/>
            <a:t>haastatellaan</a:t>
          </a:r>
          <a:r>
            <a:rPr lang="en-US" sz="1300" kern="1200" dirty="0"/>
            <a:t> </a:t>
          </a:r>
          <a:r>
            <a:rPr lang="en-US" sz="1300" kern="1200" dirty="0" err="1"/>
            <a:t>testaajaa</a:t>
          </a:r>
          <a:endParaRPr lang="en-US" sz="1300" kern="1200" dirty="0"/>
        </a:p>
      </dsp:txBody>
      <dsp:txXfrm rot="-5400000">
        <a:off x="1073658" y="1389969"/>
        <a:ext cx="3859783" cy="899632"/>
      </dsp:txXfrm>
    </dsp:sp>
    <dsp:sp modelId="{4CCB4F45-AD97-4FAF-A73B-E5A92CCAD66D}">
      <dsp:nvSpPr>
        <dsp:cNvPr id="0" name=""/>
        <dsp:cNvSpPr/>
      </dsp:nvSpPr>
      <dsp:spPr>
        <a:xfrm rot="5400000">
          <a:off x="-230069" y="2910304"/>
          <a:ext cx="1533797" cy="1073658"/>
        </a:xfrm>
        <a:prstGeom prst="chevron">
          <a:avLst/>
        </a:prstGeom>
        <a:solidFill>
          <a:schemeClr val="accent6">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err="1"/>
            <a:t>ANalyysi</a:t>
          </a:r>
          <a:endParaRPr lang="en-US" sz="1050" kern="1200" dirty="0"/>
        </a:p>
      </dsp:txBody>
      <dsp:txXfrm rot="-5400000">
        <a:off x="1" y="3217063"/>
        <a:ext cx="1073658" cy="460139"/>
      </dsp:txXfrm>
    </dsp:sp>
    <dsp:sp modelId="{BE2A7A57-934F-44C1-8628-6BD60FA07A0C}">
      <dsp:nvSpPr>
        <dsp:cNvPr id="0" name=""/>
        <dsp:cNvSpPr/>
      </dsp:nvSpPr>
      <dsp:spPr>
        <a:xfrm rot="5400000">
          <a:off x="2529399" y="1224493"/>
          <a:ext cx="996968" cy="390845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err="1"/>
            <a:t>Testit</a:t>
          </a:r>
          <a:r>
            <a:rPr lang="en-US" sz="1300" kern="1200" dirty="0"/>
            <a:t> </a:t>
          </a:r>
          <a:r>
            <a:rPr lang="en-US" sz="1300" kern="1200" dirty="0" err="1"/>
            <a:t>tallennetaan</a:t>
          </a:r>
          <a:r>
            <a:rPr lang="en-US" sz="1300" kern="1200" dirty="0"/>
            <a:t> </a:t>
          </a:r>
          <a:r>
            <a:rPr lang="en-US" sz="1300" kern="1200" dirty="0" err="1"/>
            <a:t>mielellään</a:t>
          </a:r>
          <a:r>
            <a:rPr lang="en-US" sz="1300" kern="1200" dirty="0"/>
            <a:t> </a:t>
          </a:r>
          <a:r>
            <a:rPr lang="en-US" sz="1300" kern="1200" dirty="0" err="1"/>
            <a:t>videolle</a:t>
          </a:r>
          <a:r>
            <a:rPr lang="en-US" sz="1300" kern="1200" dirty="0"/>
            <a:t> ja </a:t>
          </a:r>
          <a:r>
            <a:rPr lang="en-US" sz="1300" kern="1200" dirty="0" err="1"/>
            <a:t>lisäksi</a:t>
          </a:r>
          <a:r>
            <a:rPr lang="en-US" sz="1300" kern="1200" dirty="0"/>
            <a:t> </a:t>
          </a:r>
          <a:r>
            <a:rPr lang="en-US" sz="1300" kern="1200" dirty="0" err="1"/>
            <a:t>tehdään</a:t>
          </a:r>
          <a:r>
            <a:rPr lang="en-US" sz="1300" kern="1200" dirty="0"/>
            <a:t> </a:t>
          </a:r>
          <a:r>
            <a:rPr lang="en-US" sz="1300" kern="1200" dirty="0" err="1"/>
            <a:t>muistiinpanoja</a:t>
          </a:r>
          <a:endParaRPr lang="en-US" sz="1300" kern="1200" dirty="0"/>
        </a:p>
        <a:p>
          <a:pPr marL="114300" lvl="1" indent="-114300" algn="l" defTabSz="577850">
            <a:lnSpc>
              <a:spcPct val="90000"/>
            </a:lnSpc>
            <a:spcBef>
              <a:spcPct val="0"/>
            </a:spcBef>
            <a:spcAft>
              <a:spcPct val="15000"/>
            </a:spcAft>
            <a:buChar char="•"/>
          </a:pPr>
          <a:r>
            <a:rPr lang="en-US" sz="1300" kern="1200" dirty="0" err="1"/>
            <a:t>Tehdään</a:t>
          </a:r>
          <a:r>
            <a:rPr lang="en-US" sz="1300" kern="1200" dirty="0"/>
            <a:t> </a:t>
          </a:r>
          <a:r>
            <a:rPr lang="en-US" sz="1300" kern="1200" dirty="0" err="1"/>
            <a:t>listaukset</a:t>
          </a:r>
          <a:r>
            <a:rPr lang="en-US" sz="1300" kern="1200" dirty="0"/>
            <a:t> </a:t>
          </a:r>
          <a:r>
            <a:rPr lang="en-US" sz="1300" kern="1200" dirty="0" err="1"/>
            <a:t>toimivista</a:t>
          </a:r>
          <a:r>
            <a:rPr lang="en-US" sz="1300" kern="1200" dirty="0"/>
            <a:t> </a:t>
          </a:r>
          <a:r>
            <a:rPr lang="en-US" sz="1300" kern="1200" dirty="0" err="1"/>
            <a:t>asioista</a:t>
          </a:r>
          <a:r>
            <a:rPr lang="en-US" sz="1300" kern="1200" dirty="0"/>
            <a:t> ja </a:t>
          </a:r>
          <a:r>
            <a:rPr lang="en-US" sz="1300" kern="1200" dirty="0" err="1"/>
            <a:t>ongelmista</a:t>
          </a:r>
          <a:endParaRPr lang="en-US" sz="1300" kern="1200" dirty="0"/>
        </a:p>
        <a:p>
          <a:pPr marL="114300" lvl="1" indent="-114300" algn="l" defTabSz="577850">
            <a:lnSpc>
              <a:spcPct val="90000"/>
            </a:lnSpc>
            <a:spcBef>
              <a:spcPct val="0"/>
            </a:spcBef>
            <a:spcAft>
              <a:spcPct val="15000"/>
            </a:spcAft>
            <a:buChar char="•"/>
          </a:pPr>
          <a:r>
            <a:rPr lang="en-US" sz="1300" kern="1200" dirty="0" err="1"/>
            <a:t>Tehdään</a:t>
          </a:r>
          <a:r>
            <a:rPr lang="en-US" sz="1300" kern="1200" dirty="0"/>
            <a:t> </a:t>
          </a:r>
          <a:r>
            <a:rPr lang="en-US" sz="1300" kern="1200" dirty="0" err="1"/>
            <a:t>kehittämisedhotukset</a:t>
          </a:r>
          <a:endParaRPr lang="en-US" sz="1300" kern="1200" dirty="0"/>
        </a:p>
      </dsp:txBody>
      <dsp:txXfrm rot="-5400000">
        <a:off x="1073658" y="2728902"/>
        <a:ext cx="3859783" cy="89963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DE3DC-FFA5-4B06-8CE1-A4327DB2171A}" type="datetimeFigureOut">
              <a:rPr lang="fi-FI" smtClean="0"/>
              <a:t>26.11.2020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609CB-CAF6-4571-BA04-25E12737EAA4}" type="slidenum">
              <a:rPr lang="fi-FI" smtClean="0"/>
              <a:t>‹#›</a:t>
            </a:fld>
            <a:endParaRPr lang="fi-FI"/>
          </a:p>
        </p:txBody>
      </p:sp>
    </p:spTree>
    <p:extLst>
      <p:ext uri="{BB962C8B-B14F-4D97-AF65-F5344CB8AC3E}">
        <p14:creationId xmlns:p14="http://schemas.microsoft.com/office/powerpoint/2010/main" val="35626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z="1200"/>
              <a:t>Haastatteluja</a:t>
            </a:r>
            <a:r>
              <a:rPr lang="fi-FI" sz="1200" baseline="0"/>
              <a:t> on eri tyyppisiä ja kullakin on oma käyttötarkoituksensa. </a:t>
            </a:r>
            <a:br>
              <a:rPr lang="fi-FI" sz="1200" baseline="0"/>
            </a:br>
            <a:r>
              <a:rPr lang="fi-FI" sz="1200" baseline="0"/>
              <a:t>Strukturoitu haastattelu on tarkoitukseltaan ja toteutukseltaan lähellä kyselyä. Siinä haastattelijalla on etukäteen suunniteltu tarkka haastattelurunko, jota käytetään kaikissa haastatteluissa. </a:t>
            </a:r>
          </a:p>
          <a:p>
            <a:endParaRPr lang="fi-FI" sz="1200" baseline="0"/>
          </a:p>
          <a:p>
            <a:r>
              <a:rPr lang="fi-FI" sz="1200" u="sng" baseline="0"/>
              <a:t>Puolistrukturoitu haastattelu eli teemahaastattelu </a:t>
            </a:r>
            <a:r>
              <a:rPr lang="fi-FI" sz="1200" baseline="0"/>
              <a:t>sopii tilanteeseen, jossa ei täysin tunneta tutkimuksen kohdetta etukäteen eikä haluta liikaa ohjata vastaajia. Esim. palveluyrityksessä ei ehkä olla täysin varmoja siitä, mitä asioita asiakkaat todella arvostavat yrityksen toiminnassa, ja nämä tekijät halutaan saada selville ennen suunnittelua. </a:t>
            </a:r>
          </a:p>
          <a:p>
            <a:endParaRPr lang="fi-FI" sz="1200" baseline="0"/>
          </a:p>
          <a:p>
            <a:r>
              <a:rPr lang="fi-FI" sz="1200" baseline="0"/>
              <a:t>Teemahaastattelussa haastatteluteemat on suunniteltu huolellisesti etukäteen, mutta sanamuodot sekä kysymysten järjestys ja painotukset voivat vaihdella haastattelusta toiseen. Teemahaastattelussa myöhempiä haastatteluja voidaan muokata edellisten haastattelujen mukaan, jos niissä ilmenee joitain mielenkiintoisia asioita, joita ei etukäteen osattu ottaa huomioon. </a:t>
            </a:r>
          </a:p>
          <a:p>
            <a:endParaRPr lang="fi-FI" sz="1200" baseline="0"/>
          </a:p>
          <a:p>
            <a:r>
              <a:rPr lang="fi-FI" sz="1200" baseline="0"/>
              <a:t>Avoin </a:t>
            </a:r>
            <a:r>
              <a:rPr lang="fi-FI" sz="1200" baseline="0" err="1"/>
              <a:t>haaastattelu</a:t>
            </a:r>
            <a:r>
              <a:rPr lang="fi-FI" sz="1200" baseline="0"/>
              <a:t> on edellisiä joustavampi ja muistuttaa enemmän keskustelua kuin haastattelua. Se sopii tilanteisiin, joissa halutaan syvällisesti selvittää esimerkiksi mitä ihmiset todella ajattelevat tai miksi he käyttäytyvät </a:t>
            </a:r>
            <a:r>
              <a:rPr lang="fi-FI" sz="1200" baseline="0" err="1"/>
              <a:t>tietyllä</a:t>
            </a:r>
            <a:r>
              <a:rPr lang="fi-FI" sz="1200" baseline="0"/>
              <a:t> tavalla. </a:t>
            </a:r>
          </a:p>
          <a:p>
            <a:endParaRPr lang="fi-FI" sz="1200" baseline="0"/>
          </a:p>
          <a:p>
            <a:r>
              <a:rPr lang="fi-FI" sz="1200" baseline="0" err="1"/>
              <a:t>Ryhmähaastattatelu</a:t>
            </a:r>
            <a:r>
              <a:rPr lang="fi-FI" sz="1200" baseline="0"/>
              <a:t> (</a:t>
            </a:r>
            <a:r>
              <a:rPr lang="fi-FI" sz="1200" baseline="0" err="1"/>
              <a:t>focus</a:t>
            </a:r>
            <a:r>
              <a:rPr lang="fi-FI" sz="1200" baseline="0"/>
              <a:t> </a:t>
            </a:r>
            <a:r>
              <a:rPr lang="fi-FI" sz="1200" baseline="0" err="1"/>
              <a:t>group</a:t>
            </a:r>
            <a:r>
              <a:rPr lang="fi-FI" sz="1200" baseline="0"/>
              <a:t>) </a:t>
            </a:r>
          </a:p>
          <a:p>
            <a:r>
              <a:rPr lang="fi-FI" sz="1200" baseline="0"/>
              <a:t>Ryhmähaastattelussa ryhmä ihmisiä (6-12) keskustelee teemasta, jonka haastattelija virittää. Ryhmähaastattelu tai pikemminkin ryhmäkeskustelu on usein hyvin käyttökelpoinen menetelmä kehittämistyössä. Sen avulla saadaan usein hyvin arvokkaita ideoita esim. tavaroiden tai palvelujen kehittämisen tueksi. </a:t>
            </a:r>
            <a:endParaRPr lang="fi-FI" sz="1200"/>
          </a:p>
        </p:txBody>
      </p:sp>
    </p:spTree>
    <p:extLst>
      <p:ext uri="{BB962C8B-B14F-4D97-AF65-F5344CB8AC3E}">
        <p14:creationId xmlns:p14="http://schemas.microsoft.com/office/powerpoint/2010/main" val="38548532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a:xfrm>
            <a:off x="1716506" y="6192671"/>
            <a:ext cx="966537" cy="365125"/>
          </a:xfrm>
        </p:spPr>
        <p:txBody>
          <a:bodyPr/>
          <a:lstStyle/>
          <a:p>
            <a:fld id="{308255F3-F20B-4B87-BA2E-E1B81D1F1716}" type="datetime1">
              <a:rPr lang="fi-FI" smtClean="0"/>
              <a:t>26.11.2020</a:t>
            </a:fld>
            <a:endParaRPr lang="fi-FI" dirty="0"/>
          </a:p>
        </p:txBody>
      </p:sp>
      <p:sp>
        <p:nvSpPr>
          <p:cNvPr id="5" name="Alatunnisteen paikkamerkki 4"/>
          <p:cNvSpPr>
            <a:spLocks noGrp="1"/>
          </p:cNvSpPr>
          <p:nvPr>
            <p:ph type="ftr" sz="quarter" idx="11"/>
          </p:nvPr>
        </p:nvSpPr>
        <p:spPr/>
        <p:txBody>
          <a:bodyPr/>
          <a:lstStyle/>
          <a:p>
            <a:r>
              <a:rPr lang="fi-FI" dirty="0"/>
              <a:t>kiertotalousamk.fi</a:t>
            </a:r>
          </a:p>
        </p:txBody>
      </p:sp>
      <p:pic>
        <p:nvPicPr>
          <p:cNvPr id="7" name="Kuva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0" y="5257800"/>
            <a:ext cx="5359363" cy="876031"/>
          </a:xfrm>
          <a:prstGeom prst="rect">
            <a:avLst/>
          </a:prstGeom>
        </p:spPr>
      </p:pic>
    </p:spTree>
    <p:extLst>
      <p:ext uri="{BB962C8B-B14F-4D97-AF65-F5344CB8AC3E}">
        <p14:creationId xmlns:p14="http://schemas.microsoft.com/office/powerpoint/2010/main" val="36287471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p:cNvSpPr>
            <a:spLocks noGrp="1"/>
          </p:cNvSpPr>
          <p:nvPr>
            <p:ph type="ftr" sz="quarter" idx="11"/>
          </p:nvPr>
        </p:nvSpPr>
        <p:spPr/>
        <p:txBody>
          <a:bodyPr/>
          <a:lstStyle/>
          <a:p>
            <a:r>
              <a:rPr lang="fi-FI"/>
              <a:t>kiertotalousamk.fi</a:t>
            </a:r>
          </a:p>
        </p:txBody>
      </p:sp>
      <p:pic>
        <p:nvPicPr>
          <p:cNvPr id="4" name="Kuva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338560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pic>
        <p:nvPicPr>
          <p:cNvPr id="6" name="Kuva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p:cNvSpPr>
            <a:spLocks noGrp="1"/>
          </p:cNvSpPr>
          <p:nvPr>
            <p:ph type="ftr" sz="quarter" idx="11"/>
          </p:nvPr>
        </p:nvSpPr>
        <p:spPr/>
        <p:txBody>
          <a:bodyPr/>
          <a:lstStyle/>
          <a:p>
            <a:r>
              <a:rPr lang="fi-FI"/>
              <a:t>kiertotalousamk.fi</a:t>
            </a:r>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349030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4" name="Kuv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4"/>
            <a:ext cx="10515600" cy="108944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5" name="Alatunnisteen paikkamerkki 4"/>
          <p:cNvSpPr>
            <a:spLocks noGrp="1"/>
          </p:cNvSpPr>
          <p:nvPr>
            <p:ph type="ftr" sz="quarter" idx="11"/>
          </p:nvPr>
        </p:nvSpPr>
        <p:spPr/>
        <p:txBody>
          <a:bodyPr/>
          <a:lstStyle/>
          <a:p>
            <a:r>
              <a:rPr lang="fi-FI"/>
              <a:t>kiertotalousamk.fi</a:t>
            </a:r>
          </a:p>
        </p:txBody>
      </p:sp>
      <p:pic>
        <p:nvPicPr>
          <p:cNvPr id="8" name="Kuva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1410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19979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19979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11"/>
          </p:nvPr>
        </p:nvSpPr>
        <p:spPr/>
        <p:txBody>
          <a:bodyPr/>
          <a:lstStyle/>
          <a:p>
            <a:r>
              <a:rPr lang="fi-FI"/>
              <a:t>kiertotalousamk.fi</a:t>
            </a:r>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96840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Kaksi sisältökohdetta">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dirty="0"/>
              <a:t>Muokkaa </a:t>
            </a:r>
            <a:r>
              <a:rPr lang="fi-FI" dirty="0" err="1"/>
              <a:t>perustyyl</a:t>
            </a:r>
            <a:r>
              <a:rPr lang="fi-FI" dirty="0"/>
              <a:t>. </a:t>
            </a:r>
            <a:r>
              <a:rPr lang="fi-FI" dirty="0" err="1"/>
              <a:t>napsautt</a:t>
            </a:r>
            <a:r>
              <a:rPr lang="fi-FI" dirty="0"/>
              <a:t>.</a:t>
            </a:r>
          </a:p>
        </p:txBody>
      </p:sp>
      <p:sp>
        <p:nvSpPr>
          <p:cNvPr id="3" name="Sisällön paikkamerkki 2"/>
          <p:cNvSpPr>
            <a:spLocks noGrp="1"/>
          </p:cNvSpPr>
          <p:nvPr>
            <p:ph sz="half" idx="1"/>
          </p:nvPr>
        </p:nvSpPr>
        <p:spPr>
          <a:xfrm>
            <a:off x="838200" y="1690688"/>
            <a:ext cx="5181600" cy="4351338"/>
          </a:xfrm>
        </p:spPr>
        <p:txBody>
          <a:bodyPr/>
          <a:lstStyle>
            <a:lvl1pPr marL="457200" indent="-457200">
              <a:buFont typeface="Arial" panose="020B0604020202020204" pitchFamily="34" charset="0"/>
              <a:buChar char="•"/>
              <a:defRPr/>
            </a:lvl1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6172200" y="1825625"/>
            <a:ext cx="5181600" cy="42164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11"/>
          </p:nvPr>
        </p:nvSpPr>
        <p:spPr/>
        <p:txBody>
          <a:bodyPr/>
          <a:lstStyle/>
          <a:p>
            <a:r>
              <a:rPr lang="fi-FI"/>
              <a:t>kiertotalousamk.fi</a:t>
            </a:r>
          </a:p>
        </p:txBody>
      </p:sp>
      <p:pic>
        <p:nvPicPr>
          <p:cNvPr id="10" name="Kuv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1309867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4" name="Alatunnisteen paikkamerkki 3"/>
          <p:cNvSpPr>
            <a:spLocks noGrp="1"/>
          </p:cNvSpPr>
          <p:nvPr>
            <p:ph type="ftr" sz="quarter" idx="11"/>
          </p:nvPr>
        </p:nvSpPr>
        <p:spPr/>
        <p:txBody>
          <a:bodyPr/>
          <a:lstStyle/>
          <a:p>
            <a:r>
              <a:rPr lang="fi-FI"/>
              <a:t>kiertotalousamk.fi</a:t>
            </a:r>
          </a:p>
        </p:txBody>
      </p:sp>
      <p:pic>
        <p:nvPicPr>
          <p:cNvPr id="3" name="Kuva 2"/>
          <p:cNvPicPr>
            <a:picLocks noChangeAspect="1"/>
          </p:cNvPicPr>
          <p:nvPr userDrawn="1"/>
        </p:nvPicPr>
        <p:blipFill>
          <a:blip r:embed="rId3"/>
          <a:stretch>
            <a:fillRect/>
          </a:stretch>
        </p:blipFill>
        <p:spPr>
          <a:xfrm>
            <a:off x="3745788" y="3044918"/>
            <a:ext cx="4700423" cy="768163"/>
          </a:xfrm>
          <a:prstGeom prst="rect">
            <a:avLst/>
          </a:prstGeom>
        </p:spPr>
      </p:pic>
    </p:spTree>
    <p:extLst>
      <p:ext uri="{BB962C8B-B14F-4D97-AF65-F5344CB8AC3E}">
        <p14:creationId xmlns:p14="http://schemas.microsoft.com/office/powerpoint/2010/main" val="3974686067"/>
      </p:ext>
    </p:extLst>
  </p:cSld>
  <p:clrMapOvr>
    <a:masterClrMapping/>
  </p:clrMapOvr>
  <p:extLst>
    <p:ext uri="{DCECCB84-F9BA-43D5-87BE-67443E8EF086}">
      <p15:sldGuideLst xmlns:p15="http://schemas.microsoft.com/office/powerpoint/2012/main">
        <p15:guide id="1" orient="horz" pos="402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838200" y="1825625"/>
            <a:ext cx="10515600" cy="4161289"/>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53E9E-8905-47D9-8774-71C2D0812B6B}" type="datetime1">
              <a:rPr lang="fi-FI" smtClean="0"/>
              <a:t>26.11.2020</a:t>
            </a:fld>
            <a:endParaRPr lang="fi-FI"/>
          </a:p>
        </p:txBody>
      </p:sp>
      <p:sp>
        <p:nvSpPr>
          <p:cNvPr id="5" name="Alatunnisteen paikkamerkki 4"/>
          <p:cNvSpPr>
            <a:spLocks noGrp="1"/>
          </p:cNvSpPr>
          <p:nvPr>
            <p:ph type="ftr" sz="quarter" idx="3"/>
          </p:nvPr>
        </p:nvSpPr>
        <p:spPr>
          <a:xfrm>
            <a:off x="4038600" y="619267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dirty="0"/>
              <a:t>kiertotalousamk.fi</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966C3-9558-4BBB-9775-7D1DA6AA08CC}" type="slidenum">
              <a:rPr lang="fi-FI" smtClean="0"/>
              <a:t>‹#›</a:t>
            </a:fld>
            <a:endParaRPr lang="fi-FI"/>
          </a:p>
        </p:txBody>
      </p:sp>
    </p:spTree>
    <p:extLst>
      <p:ext uri="{BB962C8B-B14F-4D97-AF65-F5344CB8AC3E}">
        <p14:creationId xmlns:p14="http://schemas.microsoft.com/office/powerpoint/2010/main" val="115271154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701" r:id="rId3"/>
    <p:sldLayoutId id="2147483692" r:id="rId4"/>
    <p:sldLayoutId id="2147483693" r:id="rId5"/>
    <p:sldLayoutId id="2147483702" r:id="rId6"/>
    <p:sldLayoutId id="2147483695" r:id="rId7"/>
  </p:sldLayoutIdLst>
  <p:hf sldNum="0" hdr="0"/>
  <p:txStyles>
    <p:titleStyle>
      <a:lvl1pPr algn="l" defTabSz="914400" rtl="0" eaLnBrk="1" latinLnBrk="0" hangingPunct="1">
        <a:lnSpc>
          <a:spcPct val="90000"/>
        </a:lnSpc>
        <a:spcBef>
          <a:spcPct val="0"/>
        </a:spcBef>
        <a:buNone/>
        <a:defRPr sz="4400" kern="12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diagramData" Target="../diagrams/data6.xml"/><Relationship Id="rId2" Type="http://schemas.openxmlformats.org/officeDocument/2006/relationships/diagramData" Target="../diagrams/data4.xml"/><Relationship Id="rId16" Type="http://schemas.microsoft.com/office/2007/relationships/diagramDrawing" Target="../diagrams/drawing6.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2" Type="http://schemas.openxmlformats.org/officeDocument/2006/relationships/hyperlink" Target="https://www.circulardesignguide.com/post/lead-with-user-centred-research"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www.toolshero.com/marketing/consumer-trend-canvas/" TargetMode="External"/><Relationship Id="rId2" Type="http://schemas.openxmlformats.org/officeDocument/2006/relationships/hyperlink" Target="https://www.sitra.fi/julkaisut/megatrendikortit-2020/"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circulardesignguide.com/post/circular-business-model-canva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circulardesignguide.com/post/circular-business-model-canvas"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www.circulardesignguide.com/post/circular-business-model-canva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s://www.circulardesignguide.com/post/circular-business-model-canva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circulardesignguide.com/post/circular-business-model-canva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circulardesignguide.com/post/circular-business-model-canva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toolshero.com/marketing/consumer-trend-canvas/" TargetMode="External"/><Relationship Id="rId2" Type="http://schemas.openxmlformats.org/officeDocument/2006/relationships/hyperlink" Target="https://www.circulardesignguide.com/post/circular-business-model-canvas" TargetMode="External"/><Relationship Id="rId1" Type="http://schemas.openxmlformats.org/officeDocument/2006/relationships/slideLayout" Target="../slideLayouts/slideLayout2.xml"/><Relationship Id="rId5" Type="http://schemas.openxmlformats.org/officeDocument/2006/relationships/hyperlink" Target="https://www.sitra.fi/julkaisut/megatrendikortit-2020/" TargetMode="External"/><Relationship Id="rId4" Type="http://schemas.openxmlformats.org/officeDocument/2006/relationships/hyperlink" Target="https://www.circulardesignguide.com/post/lead-with-user-centred-research"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www.ellenmacarthurfoundation.org/assets/design/Embed_feedback_Final.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esigncouncil.org.uk/news-opinion/design-process-what-double-diamond" TargetMode="External"/><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designcouncil.org.uk/news-opinion/design-process-what-double-diamond"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Muotoilu ja tuotesuunnittelu</a:t>
            </a:r>
          </a:p>
        </p:txBody>
      </p:sp>
      <p:sp>
        <p:nvSpPr>
          <p:cNvPr id="3" name="Alaotsikko 2"/>
          <p:cNvSpPr>
            <a:spLocks noGrp="1"/>
          </p:cNvSpPr>
          <p:nvPr>
            <p:ph type="subTitle" idx="1"/>
          </p:nvPr>
        </p:nvSpPr>
        <p:spPr/>
        <p:txBody>
          <a:bodyPr/>
          <a:lstStyle/>
          <a:p>
            <a:r>
              <a:rPr lang="fi-FI" dirty="0"/>
              <a:t>Käyttäjälähtöinen muotoilu kiertotaloudessa</a:t>
            </a:r>
          </a:p>
        </p:txBody>
      </p:sp>
      <p:sp>
        <p:nvSpPr>
          <p:cNvPr id="4" name="Päivämäärän paikkamerkki 3"/>
          <p:cNvSpPr>
            <a:spLocks noGrp="1"/>
          </p:cNvSpPr>
          <p:nvPr>
            <p:ph type="dt" sz="half" idx="10"/>
          </p:nvPr>
        </p:nvSpPr>
        <p:spPr/>
        <p:txBody>
          <a:bodyPr/>
          <a:lstStyle/>
          <a:p>
            <a:fld id="{308255F3-F20B-4B87-BA2E-E1B81D1F1716}" type="datetime1">
              <a:rPr lang="fi-FI" smtClean="0"/>
              <a:t>26.11.2020</a:t>
            </a:fld>
            <a:endParaRPr lang="fi-FI" dirty="0"/>
          </a:p>
        </p:txBody>
      </p:sp>
    </p:spTree>
    <p:extLst>
      <p:ext uri="{BB962C8B-B14F-4D97-AF65-F5344CB8AC3E}">
        <p14:creationId xmlns:p14="http://schemas.microsoft.com/office/powerpoint/2010/main" val="3558918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640" y="405486"/>
            <a:ext cx="10515600" cy="935695"/>
          </a:xfrm>
        </p:spPr>
        <p:txBody>
          <a:bodyPr>
            <a:noAutofit/>
          </a:bodyPr>
          <a:lstStyle/>
          <a:p>
            <a:r>
              <a:rPr lang="fi-FI" sz="3200" dirty="0">
                <a:latin typeface="Trebuchet MS" panose="020B0703020202090204" pitchFamily="34" charset="0"/>
              </a:rPr>
              <a:t>Tiedonkeruumenetelmät ja käyttäjätiedon avainkohdat tuotesuunnittelussa</a:t>
            </a:r>
          </a:p>
        </p:txBody>
      </p:sp>
      <p:graphicFrame>
        <p:nvGraphicFramePr>
          <p:cNvPr id="6" name="Content Placeholder 5"/>
          <p:cNvGraphicFramePr>
            <a:graphicFrameLocks noGrp="1"/>
          </p:cNvGraphicFramePr>
          <p:nvPr>
            <p:ph sz="half" idx="2"/>
          </p:nvPr>
        </p:nvGraphicFramePr>
        <p:xfrm>
          <a:off x="1633905" y="833717"/>
          <a:ext cx="7569140" cy="3731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3" name="Group 12"/>
          <p:cNvGrpSpPr/>
          <p:nvPr/>
        </p:nvGrpSpPr>
        <p:grpSpPr>
          <a:xfrm>
            <a:off x="9278753" y="3295835"/>
            <a:ext cx="1757105" cy="1756797"/>
            <a:chOff x="6352126" y="1130388"/>
            <a:chExt cx="1757105" cy="1756797"/>
          </a:xfrm>
        </p:grpSpPr>
        <p:sp>
          <p:nvSpPr>
            <p:cNvPr id="14" name="Oval 13"/>
            <p:cNvSpPr/>
            <p:nvPr/>
          </p:nvSpPr>
          <p:spPr>
            <a:xfrm>
              <a:off x="6352126" y="1130388"/>
              <a:ext cx="1757105" cy="1756797"/>
            </a:xfrm>
            <a:prstGeom prst="ellipse">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5" name="Oval 4"/>
            <p:cNvSpPr txBox="1"/>
            <p:nvPr/>
          </p:nvSpPr>
          <p:spPr>
            <a:xfrm>
              <a:off x="6603141" y="1381406"/>
              <a:ext cx="1255075" cy="12547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a:t>Tuotteen</a:t>
              </a:r>
              <a:r>
                <a:rPr lang="en-US" sz="2000" kern="1200" dirty="0"/>
                <a:t> </a:t>
              </a:r>
              <a:r>
                <a:rPr lang="en-US" sz="2000" kern="1200" dirty="0" err="1"/>
                <a:t>muokkaus</a:t>
              </a:r>
              <a:r>
                <a:rPr lang="en-US" sz="2000" kern="1200" dirty="0"/>
                <a:t> </a:t>
              </a:r>
              <a:r>
                <a:rPr lang="en-US" sz="2000" kern="1200" dirty="0" err="1"/>
                <a:t>käytössä</a:t>
              </a:r>
              <a:endParaRPr lang="en-US" sz="2000" kern="1200" dirty="0"/>
            </a:p>
          </p:txBody>
        </p:sp>
      </p:grpSp>
      <p:grpSp>
        <p:nvGrpSpPr>
          <p:cNvPr id="16" name="Group 15"/>
          <p:cNvGrpSpPr/>
          <p:nvPr/>
        </p:nvGrpSpPr>
        <p:grpSpPr>
          <a:xfrm>
            <a:off x="9336659" y="1485737"/>
            <a:ext cx="1757105" cy="1756797"/>
            <a:chOff x="6352126" y="1130388"/>
            <a:chExt cx="1757105" cy="1756797"/>
          </a:xfrm>
        </p:grpSpPr>
        <p:sp>
          <p:nvSpPr>
            <p:cNvPr id="17" name="Oval 16"/>
            <p:cNvSpPr/>
            <p:nvPr/>
          </p:nvSpPr>
          <p:spPr>
            <a:xfrm>
              <a:off x="6352126" y="1130388"/>
              <a:ext cx="1757105" cy="1756797"/>
            </a:xfrm>
            <a:prstGeom prst="ellipse">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Oval 4"/>
            <p:cNvSpPr txBox="1"/>
            <p:nvPr/>
          </p:nvSpPr>
          <p:spPr>
            <a:xfrm>
              <a:off x="6603141" y="1381406"/>
              <a:ext cx="1255075" cy="12547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a:t>Päivitykset</a:t>
              </a:r>
              <a:r>
                <a:rPr lang="en-US" sz="2000" kern="1200" dirty="0"/>
                <a:t> ja </a:t>
              </a:r>
              <a:r>
                <a:rPr lang="en-US" sz="2000" kern="1200" dirty="0" err="1"/>
                <a:t>seuraava</a:t>
              </a:r>
              <a:r>
                <a:rPr lang="en-US" sz="2000" kern="1200" dirty="0"/>
                <a:t> </a:t>
              </a:r>
              <a:r>
                <a:rPr lang="en-US" sz="2000" kern="1200" dirty="0" err="1"/>
                <a:t>versio</a:t>
              </a:r>
              <a:endParaRPr lang="en-US" sz="2000" kern="1200" dirty="0"/>
            </a:p>
          </p:txBody>
        </p:sp>
      </p:grpSp>
      <p:sp>
        <p:nvSpPr>
          <p:cNvPr id="19" name="Isosceles Triangle 18"/>
          <p:cNvSpPr/>
          <p:nvPr/>
        </p:nvSpPr>
        <p:spPr>
          <a:xfrm rot="7053410">
            <a:off x="9084244" y="3398935"/>
            <a:ext cx="309793" cy="396123"/>
          </a:xfrm>
          <a:prstGeom prst="triangle">
            <a:avLst>
              <a:gd name="adj" fmla="val 442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Isosceles Triangle 20"/>
          <p:cNvSpPr/>
          <p:nvPr/>
        </p:nvSpPr>
        <p:spPr>
          <a:xfrm rot="3601439">
            <a:off x="9055405" y="1983956"/>
            <a:ext cx="395534" cy="383950"/>
          </a:xfrm>
          <a:prstGeom prst="triangle">
            <a:avLst>
              <a:gd name="adj" fmla="val 442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2" name="TextBox 21"/>
          <p:cNvSpPr txBox="1"/>
          <p:nvPr/>
        </p:nvSpPr>
        <p:spPr>
          <a:xfrm>
            <a:off x="7596113" y="5749376"/>
            <a:ext cx="3365280" cy="276999"/>
          </a:xfrm>
          <a:prstGeom prst="rect">
            <a:avLst/>
          </a:prstGeom>
          <a:noFill/>
        </p:spPr>
        <p:txBody>
          <a:bodyPr wrap="none" rtlCol="0">
            <a:spAutoFit/>
          </a:bodyPr>
          <a:lstStyle/>
          <a:p>
            <a:r>
              <a:rPr lang="fi-FI" sz="1200" dirty="0"/>
              <a:t>Lähde: Käyttäjä tuotekehityksessä. </a:t>
            </a:r>
            <a:r>
              <a:rPr lang="fi-FI" sz="1200" dirty="0" err="1"/>
              <a:t>Hyysalo</a:t>
            </a:r>
            <a:r>
              <a:rPr lang="fi-FI" sz="1200" dirty="0"/>
              <a:t> S. 2009.</a:t>
            </a:r>
          </a:p>
        </p:txBody>
      </p:sp>
      <p:grpSp>
        <p:nvGrpSpPr>
          <p:cNvPr id="40" name="Group 39"/>
          <p:cNvGrpSpPr/>
          <p:nvPr/>
        </p:nvGrpSpPr>
        <p:grpSpPr>
          <a:xfrm>
            <a:off x="1557980" y="2186029"/>
            <a:ext cx="463487" cy="1056505"/>
            <a:chOff x="1067082" y="2332708"/>
            <a:chExt cx="463487" cy="1187735"/>
          </a:xfrm>
        </p:grpSpPr>
        <p:cxnSp>
          <p:nvCxnSpPr>
            <p:cNvPr id="29" name="Straight Arrow Connector 28"/>
            <p:cNvCxnSpPr/>
            <p:nvPr/>
          </p:nvCxnSpPr>
          <p:spPr>
            <a:xfrm>
              <a:off x="1319168" y="2332708"/>
              <a:ext cx="211401" cy="210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103133" y="2745195"/>
              <a:ext cx="363801" cy="44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1067082" y="2942308"/>
              <a:ext cx="357786" cy="82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1112162" y="3152366"/>
              <a:ext cx="312706" cy="56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1184692" y="3368043"/>
              <a:ext cx="268952"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2042817" y="3583450"/>
            <a:ext cx="9108853" cy="1974770"/>
            <a:chOff x="2022747" y="4474455"/>
            <a:chExt cx="9108853" cy="1974770"/>
          </a:xfrm>
        </p:grpSpPr>
        <p:sp>
          <p:nvSpPr>
            <p:cNvPr id="24" name="TextBox 23"/>
            <p:cNvSpPr txBox="1"/>
            <p:nvPr/>
          </p:nvSpPr>
          <p:spPr>
            <a:xfrm>
              <a:off x="2022747" y="4488001"/>
              <a:ext cx="1579418" cy="646331"/>
            </a:xfrm>
            <a:prstGeom prst="rect">
              <a:avLst/>
            </a:prstGeom>
            <a:noFill/>
          </p:spPr>
          <p:txBody>
            <a:bodyPr wrap="square" rtlCol="0">
              <a:spAutoFit/>
            </a:bodyPr>
            <a:lstStyle/>
            <a:p>
              <a:r>
                <a:rPr lang="fi-FI" sz="1200" dirty="0"/>
                <a:t>Tuotemahdollisuuden tunnistaminen.</a:t>
              </a:r>
            </a:p>
            <a:p>
              <a:r>
                <a:rPr lang="fi-FI" sz="1200" dirty="0"/>
                <a:t>Ideoiden valikointi.</a:t>
              </a:r>
            </a:p>
          </p:txBody>
        </p:sp>
        <p:sp>
          <p:nvSpPr>
            <p:cNvPr id="25" name="TextBox 24"/>
            <p:cNvSpPr txBox="1"/>
            <p:nvPr/>
          </p:nvSpPr>
          <p:spPr>
            <a:xfrm>
              <a:off x="4160046" y="4474455"/>
              <a:ext cx="1486518" cy="1015663"/>
            </a:xfrm>
            <a:prstGeom prst="rect">
              <a:avLst/>
            </a:prstGeom>
            <a:noFill/>
          </p:spPr>
          <p:txBody>
            <a:bodyPr wrap="square" rtlCol="0">
              <a:spAutoFit/>
            </a:bodyPr>
            <a:lstStyle/>
            <a:p>
              <a:r>
                <a:rPr lang="fi-FI" sz="1200" dirty="0"/>
                <a:t>Käyttäjien tarkentaminen.</a:t>
              </a:r>
            </a:p>
            <a:p>
              <a:r>
                <a:rPr lang="fi-FI" sz="1200" dirty="0"/>
                <a:t>Käytön yksityiskohdat.</a:t>
              </a:r>
            </a:p>
            <a:p>
              <a:r>
                <a:rPr lang="fi-FI" sz="1200" dirty="0"/>
                <a:t>Lisätiedon hankinta</a:t>
              </a:r>
            </a:p>
          </p:txBody>
        </p:sp>
        <p:sp>
          <p:nvSpPr>
            <p:cNvPr id="26" name="TextBox 25"/>
            <p:cNvSpPr txBox="1"/>
            <p:nvPr/>
          </p:nvSpPr>
          <p:spPr>
            <a:xfrm>
              <a:off x="5970464" y="4567489"/>
              <a:ext cx="1486518" cy="646331"/>
            </a:xfrm>
            <a:prstGeom prst="rect">
              <a:avLst/>
            </a:prstGeom>
            <a:noFill/>
          </p:spPr>
          <p:txBody>
            <a:bodyPr wrap="square" rtlCol="0">
              <a:spAutoFit/>
            </a:bodyPr>
            <a:lstStyle/>
            <a:p>
              <a:r>
                <a:rPr lang="fi-FI" sz="1200" dirty="0"/>
                <a:t>Konseptin kääntäminen fyysiseksi tuotteeksi.</a:t>
              </a:r>
            </a:p>
          </p:txBody>
        </p:sp>
        <p:sp>
          <p:nvSpPr>
            <p:cNvPr id="27" name="TextBox 26"/>
            <p:cNvSpPr txBox="1"/>
            <p:nvPr/>
          </p:nvSpPr>
          <p:spPr>
            <a:xfrm>
              <a:off x="7718145" y="4499720"/>
              <a:ext cx="1486518" cy="1569660"/>
            </a:xfrm>
            <a:prstGeom prst="rect">
              <a:avLst/>
            </a:prstGeom>
            <a:noFill/>
          </p:spPr>
          <p:txBody>
            <a:bodyPr wrap="square" rtlCol="0">
              <a:spAutoFit/>
            </a:bodyPr>
            <a:lstStyle/>
            <a:p>
              <a:r>
                <a:rPr lang="fi-FI" sz="1200" dirty="0"/>
                <a:t>Tuotteen heikkouksien poistaminen.</a:t>
              </a:r>
            </a:p>
            <a:p>
              <a:r>
                <a:rPr lang="fi-FI" sz="1200" dirty="0"/>
                <a:t>Parannusideoiden kerääminen.</a:t>
              </a:r>
            </a:p>
            <a:p>
              <a:r>
                <a:rPr lang="fi-FI" sz="1200" dirty="0"/>
                <a:t>Uusien käyttöalueiden tunnistaminen.</a:t>
              </a:r>
            </a:p>
          </p:txBody>
        </p:sp>
        <p:sp>
          <p:nvSpPr>
            <p:cNvPr id="39" name="TextBox 38"/>
            <p:cNvSpPr txBox="1"/>
            <p:nvPr/>
          </p:nvSpPr>
          <p:spPr>
            <a:xfrm>
              <a:off x="9737719" y="5987560"/>
              <a:ext cx="1393881" cy="461665"/>
            </a:xfrm>
            <a:prstGeom prst="rect">
              <a:avLst/>
            </a:prstGeom>
            <a:noFill/>
          </p:spPr>
          <p:txBody>
            <a:bodyPr wrap="square" rtlCol="0">
              <a:spAutoFit/>
            </a:bodyPr>
            <a:lstStyle/>
            <a:p>
              <a:r>
                <a:rPr lang="fi-FI" sz="1200" dirty="0"/>
                <a:t>Tuotteen kaupallistaminen.</a:t>
              </a:r>
            </a:p>
          </p:txBody>
        </p:sp>
      </p:grpSp>
      <p:sp>
        <p:nvSpPr>
          <p:cNvPr id="48" name="TextBox 47"/>
          <p:cNvSpPr txBox="1"/>
          <p:nvPr/>
        </p:nvSpPr>
        <p:spPr>
          <a:xfrm>
            <a:off x="1749257" y="4777906"/>
            <a:ext cx="237566" cy="369332"/>
          </a:xfrm>
          <a:prstGeom prst="rect">
            <a:avLst/>
          </a:prstGeom>
          <a:noFill/>
        </p:spPr>
        <p:txBody>
          <a:bodyPr wrap="none" rtlCol="0">
            <a:spAutoFit/>
          </a:bodyPr>
          <a:lstStyle/>
          <a:p>
            <a:r>
              <a:rPr lang="fi-FI" dirty="0"/>
              <a:t> </a:t>
            </a:r>
          </a:p>
        </p:txBody>
      </p:sp>
      <p:sp>
        <p:nvSpPr>
          <p:cNvPr id="49" name="TextBox 48"/>
          <p:cNvSpPr txBox="1"/>
          <p:nvPr/>
        </p:nvSpPr>
        <p:spPr>
          <a:xfrm>
            <a:off x="4509350" y="5604558"/>
            <a:ext cx="290464" cy="369332"/>
          </a:xfrm>
          <a:prstGeom prst="rect">
            <a:avLst/>
          </a:prstGeom>
          <a:noFill/>
        </p:spPr>
        <p:txBody>
          <a:bodyPr wrap="none" rtlCol="0">
            <a:spAutoFit/>
          </a:bodyPr>
          <a:lstStyle/>
          <a:p>
            <a:r>
              <a:rPr lang="fi-FI" dirty="0"/>
              <a:t>  </a:t>
            </a:r>
          </a:p>
        </p:txBody>
      </p:sp>
      <p:sp>
        <p:nvSpPr>
          <p:cNvPr id="52" name="TextBox 51"/>
          <p:cNvSpPr txBox="1"/>
          <p:nvPr/>
        </p:nvSpPr>
        <p:spPr>
          <a:xfrm>
            <a:off x="661215" y="2518175"/>
            <a:ext cx="839076" cy="369332"/>
          </a:xfrm>
          <a:prstGeom prst="rect">
            <a:avLst/>
          </a:prstGeom>
          <a:noFill/>
        </p:spPr>
        <p:txBody>
          <a:bodyPr wrap="none" rtlCol="0">
            <a:spAutoFit/>
          </a:bodyPr>
          <a:lstStyle/>
          <a:p>
            <a:r>
              <a:rPr lang="fi-FI" dirty="0"/>
              <a:t>Ideoita</a:t>
            </a:r>
          </a:p>
        </p:txBody>
      </p:sp>
    </p:spTree>
    <p:extLst>
      <p:ext uri="{BB962C8B-B14F-4D97-AF65-F5344CB8AC3E}">
        <p14:creationId xmlns:p14="http://schemas.microsoft.com/office/powerpoint/2010/main" val="1164418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70" y="416262"/>
            <a:ext cx="10515600" cy="935695"/>
          </a:xfrm>
        </p:spPr>
        <p:txBody>
          <a:bodyPr>
            <a:noAutofit/>
          </a:bodyPr>
          <a:lstStyle/>
          <a:p>
            <a:r>
              <a:rPr lang="fi-FI" sz="2400" b="1" dirty="0">
                <a:latin typeface="Trebuchet MS" panose="020B0703020202090204" pitchFamily="34" charset="0"/>
              </a:rPr>
              <a:t>Näkökulmia tiedonkeruu/tutkimusmenetelmän valintaan –</a:t>
            </a:r>
            <a:br>
              <a:rPr lang="fi-FI" sz="2400" b="1" dirty="0">
                <a:latin typeface="Trebuchet MS" panose="020B0703020202090204" pitchFamily="34" charset="0"/>
              </a:rPr>
            </a:br>
            <a:r>
              <a:rPr lang="fi-FI" sz="2400" b="1" dirty="0">
                <a:latin typeface="Trebuchet MS" panose="020B0703020202090204" pitchFamily="34" charset="0"/>
              </a:rPr>
              <a:t>missä vaiheessa kysytään ja mitä tietoa tarvitaan</a:t>
            </a:r>
            <a:br>
              <a:rPr lang="fi-FI" sz="2400" b="1" dirty="0">
                <a:solidFill>
                  <a:prstClr val="black"/>
                </a:solidFill>
                <a:latin typeface="Trebuchet MS" panose="020B0703020202090204" pitchFamily="34" charset="0"/>
              </a:rPr>
            </a:br>
            <a:endParaRPr lang="fi-FI" sz="2400" b="1" dirty="0">
              <a:latin typeface="Trebuchet MS" panose="020B0703020202090204" pitchFamily="34" charset="0"/>
            </a:endParaRPr>
          </a:p>
        </p:txBody>
      </p:sp>
      <p:sp>
        <p:nvSpPr>
          <p:cNvPr id="22" name="TextBox 21"/>
          <p:cNvSpPr txBox="1"/>
          <p:nvPr/>
        </p:nvSpPr>
        <p:spPr>
          <a:xfrm>
            <a:off x="7836857" y="1251128"/>
            <a:ext cx="3365280"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Lähde: Käyttäjä tuotekehityksessä. </a:t>
            </a:r>
            <a:r>
              <a:rPr kumimoji="0" lang="fi-FI" sz="1200" b="0" i="0" u="none" strike="noStrike" kern="1200" cap="none" spc="0" normalizeH="0" baseline="0" noProof="0" dirty="0" err="1">
                <a:ln>
                  <a:noFill/>
                </a:ln>
                <a:solidFill>
                  <a:prstClr val="black"/>
                </a:solidFill>
                <a:effectLst/>
                <a:uLnTx/>
                <a:uFillTx/>
                <a:latin typeface="Calibri" panose="020F0502020204030204"/>
                <a:ea typeface="+mn-ea"/>
                <a:cs typeface="+mn-cs"/>
              </a:rPr>
              <a:t>Hyysalo</a:t>
            </a: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 S. 2009.</a:t>
            </a:r>
          </a:p>
        </p:txBody>
      </p:sp>
      <p:sp>
        <p:nvSpPr>
          <p:cNvPr id="48" name="TextBox 47"/>
          <p:cNvSpPr txBox="1"/>
          <p:nvPr/>
        </p:nvSpPr>
        <p:spPr>
          <a:xfrm>
            <a:off x="1749257" y="4777906"/>
            <a:ext cx="23756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9" name="TextBox 48"/>
          <p:cNvSpPr txBox="1"/>
          <p:nvPr/>
        </p:nvSpPr>
        <p:spPr>
          <a:xfrm>
            <a:off x="4509350" y="5604558"/>
            <a:ext cx="29046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graphicFrame>
        <p:nvGraphicFramePr>
          <p:cNvPr id="4" name="Diagram 3"/>
          <p:cNvGraphicFramePr/>
          <p:nvPr>
            <p:extLst>
              <p:ext uri="{D42A27DB-BD31-4B8C-83A1-F6EECF244321}">
                <p14:modId xmlns:p14="http://schemas.microsoft.com/office/powerpoint/2010/main" val="603824037"/>
              </p:ext>
            </p:extLst>
          </p:nvPr>
        </p:nvGraphicFramePr>
        <p:xfrm>
          <a:off x="1419225" y="1296244"/>
          <a:ext cx="9782912" cy="2754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Group 27"/>
          <p:cNvGraphicFramePr>
            <a:graphicFrameLocks noGrp="1"/>
          </p:cNvGraphicFramePr>
          <p:nvPr>
            <p:extLst>
              <p:ext uri="{D42A27DB-BD31-4B8C-83A1-F6EECF244321}">
                <p14:modId xmlns:p14="http://schemas.microsoft.com/office/powerpoint/2010/main" val="4154584607"/>
              </p:ext>
            </p:extLst>
          </p:nvPr>
        </p:nvGraphicFramePr>
        <p:xfrm>
          <a:off x="5721870" y="3742884"/>
          <a:ext cx="4632070" cy="2773183"/>
        </p:xfrm>
        <a:graphic>
          <a:graphicData uri="http://schemas.openxmlformats.org/drawingml/2006/table">
            <a:tbl>
              <a:tblPr/>
              <a:tblGrid>
                <a:gridCol w="1495772">
                  <a:extLst>
                    <a:ext uri="{9D8B030D-6E8A-4147-A177-3AD203B41FA5}">
                      <a16:colId xmlns:a16="http://schemas.microsoft.com/office/drawing/2014/main" val="20000"/>
                    </a:ext>
                  </a:extLst>
                </a:gridCol>
                <a:gridCol w="3136298">
                  <a:extLst>
                    <a:ext uri="{9D8B030D-6E8A-4147-A177-3AD203B41FA5}">
                      <a16:colId xmlns:a16="http://schemas.microsoft.com/office/drawing/2014/main" val="20001"/>
                    </a:ext>
                  </a:extLst>
                </a:gridCol>
              </a:tblGrid>
              <a:tr h="515368">
                <a:tc>
                  <a:txBody>
                    <a:bodyPr/>
                    <a:lstStyle>
                      <a:lvl1pPr marL="0" algn="l" defTabSz="715897" rtl="0" eaLnBrk="1" latinLnBrk="0" hangingPunct="1">
                        <a:defRPr sz="1400" kern="1200">
                          <a:solidFill>
                            <a:schemeClr val="tx1"/>
                          </a:solidFill>
                          <a:latin typeface="Arial"/>
                        </a:defRPr>
                      </a:lvl1pPr>
                      <a:lvl2pPr marL="357949" algn="l" defTabSz="715897" rtl="0" eaLnBrk="1" latinLnBrk="0" hangingPunct="1">
                        <a:defRPr sz="1400" kern="1200">
                          <a:solidFill>
                            <a:schemeClr val="tx1"/>
                          </a:solidFill>
                          <a:latin typeface="Arial"/>
                        </a:defRPr>
                      </a:lvl2pPr>
                      <a:lvl3pPr marL="715897" algn="l" defTabSz="715897" rtl="0" eaLnBrk="1" latinLnBrk="0" hangingPunct="1">
                        <a:defRPr sz="1400" kern="1200">
                          <a:solidFill>
                            <a:schemeClr val="tx1"/>
                          </a:solidFill>
                          <a:latin typeface="Arial"/>
                        </a:defRPr>
                      </a:lvl3pPr>
                      <a:lvl4pPr marL="1073846" algn="l" defTabSz="715897" rtl="0" eaLnBrk="1" latinLnBrk="0" hangingPunct="1">
                        <a:defRPr sz="1400" kern="1200">
                          <a:solidFill>
                            <a:schemeClr val="tx1"/>
                          </a:solidFill>
                          <a:latin typeface="Arial"/>
                        </a:defRPr>
                      </a:lvl4pPr>
                      <a:lvl5pPr marL="1431794" algn="l" defTabSz="715897" rtl="0" eaLnBrk="1" latinLnBrk="0" hangingPunct="1">
                        <a:defRPr sz="1400" kern="1200">
                          <a:solidFill>
                            <a:schemeClr val="tx1"/>
                          </a:solidFill>
                          <a:latin typeface="Arial"/>
                        </a:defRPr>
                      </a:lvl5pPr>
                      <a:lvl6pPr marL="1789743" algn="l" defTabSz="715897" rtl="0" eaLnBrk="1" latinLnBrk="0" hangingPunct="1">
                        <a:defRPr sz="1400" kern="1200">
                          <a:solidFill>
                            <a:schemeClr val="tx1"/>
                          </a:solidFill>
                          <a:latin typeface="Arial"/>
                        </a:defRPr>
                      </a:lvl6pPr>
                      <a:lvl7pPr marL="2147692" algn="l" defTabSz="715897" rtl="0" eaLnBrk="1" latinLnBrk="0" hangingPunct="1">
                        <a:defRPr sz="1400" kern="1200">
                          <a:solidFill>
                            <a:schemeClr val="tx1"/>
                          </a:solidFill>
                          <a:latin typeface="Arial"/>
                        </a:defRPr>
                      </a:lvl7pPr>
                      <a:lvl8pPr marL="2505640" algn="l" defTabSz="715897" rtl="0" eaLnBrk="1" latinLnBrk="0" hangingPunct="1">
                        <a:defRPr sz="1400" kern="1200">
                          <a:solidFill>
                            <a:schemeClr val="tx1"/>
                          </a:solidFill>
                          <a:latin typeface="Arial"/>
                        </a:defRPr>
                      </a:lvl8pPr>
                      <a:lvl9pPr marL="2863589" algn="l" defTabSz="715897" rtl="0" eaLnBrk="1" latinLnBrk="0" hangingPunct="1">
                        <a:defRPr sz="14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
                          <a:srgbClr val="E60F28"/>
                        </a:buClr>
                        <a:buSzPct val="120000"/>
                        <a:buFontTx/>
                        <a:buNone/>
                        <a:tabLst/>
                      </a:pPr>
                      <a:r>
                        <a:rPr kumimoji="0" lang="fi-FI" sz="1600" b="1" i="0" u="none" strike="noStrike" cap="none" normalizeH="0" baseline="0" dirty="0">
                          <a:ln>
                            <a:noFill/>
                          </a:ln>
                          <a:solidFill>
                            <a:schemeClr val="tx1"/>
                          </a:solidFill>
                          <a:effectLst/>
                          <a:latin typeface="Calibri" panose="020F0502020204030204" pitchFamily="34" charset="0"/>
                        </a:rPr>
                        <a:t>Tavoite</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715897" rtl="0" eaLnBrk="1" latinLnBrk="0" hangingPunct="1">
                        <a:defRPr sz="1400" kern="1200">
                          <a:solidFill>
                            <a:schemeClr val="tx1"/>
                          </a:solidFill>
                          <a:latin typeface="Arial"/>
                        </a:defRPr>
                      </a:lvl1pPr>
                      <a:lvl2pPr marL="357949" algn="l" defTabSz="715897" rtl="0" eaLnBrk="1" latinLnBrk="0" hangingPunct="1">
                        <a:defRPr sz="1400" kern="1200">
                          <a:solidFill>
                            <a:schemeClr val="tx1"/>
                          </a:solidFill>
                          <a:latin typeface="Arial"/>
                        </a:defRPr>
                      </a:lvl2pPr>
                      <a:lvl3pPr marL="715897" algn="l" defTabSz="715897" rtl="0" eaLnBrk="1" latinLnBrk="0" hangingPunct="1">
                        <a:defRPr sz="1400" kern="1200">
                          <a:solidFill>
                            <a:schemeClr val="tx1"/>
                          </a:solidFill>
                          <a:latin typeface="Arial"/>
                        </a:defRPr>
                      </a:lvl3pPr>
                      <a:lvl4pPr marL="1073846" algn="l" defTabSz="715897" rtl="0" eaLnBrk="1" latinLnBrk="0" hangingPunct="1">
                        <a:defRPr sz="1400" kern="1200">
                          <a:solidFill>
                            <a:schemeClr val="tx1"/>
                          </a:solidFill>
                          <a:latin typeface="Arial"/>
                        </a:defRPr>
                      </a:lvl4pPr>
                      <a:lvl5pPr marL="1431794" algn="l" defTabSz="715897" rtl="0" eaLnBrk="1" latinLnBrk="0" hangingPunct="1">
                        <a:defRPr sz="1400" kern="1200">
                          <a:solidFill>
                            <a:schemeClr val="tx1"/>
                          </a:solidFill>
                          <a:latin typeface="Arial"/>
                        </a:defRPr>
                      </a:lvl5pPr>
                      <a:lvl6pPr marL="1789743" algn="l" defTabSz="715897" rtl="0" eaLnBrk="1" latinLnBrk="0" hangingPunct="1">
                        <a:defRPr sz="1400" kern="1200">
                          <a:solidFill>
                            <a:schemeClr val="tx1"/>
                          </a:solidFill>
                          <a:latin typeface="Arial"/>
                        </a:defRPr>
                      </a:lvl6pPr>
                      <a:lvl7pPr marL="2147692" algn="l" defTabSz="715897" rtl="0" eaLnBrk="1" latinLnBrk="0" hangingPunct="1">
                        <a:defRPr sz="1400" kern="1200">
                          <a:solidFill>
                            <a:schemeClr val="tx1"/>
                          </a:solidFill>
                          <a:latin typeface="Arial"/>
                        </a:defRPr>
                      </a:lvl7pPr>
                      <a:lvl8pPr marL="2505640" algn="l" defTabSz="715897" rtl="0" eaLnBrk="1" latinLnBrk="0" hangingPunct="1">
                        <a:defRPr sz="1400" kern="1200">
                          <a:solidFill>
                            <a:schemeClr val="tx1"/>
                          </a:solidFill>
                          <a:latin typeface="Arial"/>
                        </a:defRPr>
                      </a:lvl8pPr>
                      <a:lvl9pPr marL="2863589" algn="l" defTabSz="715897" rtl="0" eaLnBrk="1" latinLnBrk="0" hangingPunct="1">
                        <a:defRPr sz="14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
                          <a:srgbClr val="E60F28"/>
                        </a:buClr>
                        <a:buSzPct val="120000"/>
                        <a:buFontTx/>
                        <a:buNone/>
                        <a:tabLst/>
                      </a:pPr>
                      <a:r>
                        <a:rPr kumimoji="0" lang="fi-FI" sz="1600" b="1" i="0" u="none" strike="noStrike" cap="none" normalizeH="0" baseline="0" dirty="0">
                          <a:ln>
                            <a:noFill/>
                          </a:ln>
                          <a:solidFill>
                            <a:schemeClr val="tx1"/>
                          </a:solidFill>
                          <a:effectLst/>
                          <a:latin typeface="Calibri" panose="020F0502020204030204" pitchFamily="34" charset="0"/>
                        </a:rPr>
                        <a:t>Mitä halutaan tietää? </a:t>
                      </a:r>
                    </a:p>
                    <a:p>
                      <a:pPr marL="0" marR="0" lvl="0" indent="0" algn="l" defTabSz="914400" rtl="0" eaLnBrk="0" fontAlgn="base" latinLnBrk="0" hangingPunct="0">
                        <a:lnSpc>
                          <a:spcPct val="100000"/>
                        </a:lnSpc>
                        <a:spcBef>
                          <a:spcPct val="20000"/>
                        </a:spcBef>
                        <a:spcAft>
                          <a:spcPct val="0"/>
                        </a:spcAft>
                        <a:buClr>
                          <a:srgbClr val="E60F28"/>
                        </a:buClr>
                        <a:buSzPct val="120000"/>
                        <a:buFontTx/>
                        <a:buNone/>
                        <a:tabLst/>
                      </a:pPr>
                      <a:r>
                        <a:rPr kumimoji="0" lang="fi-FI" sz="1600" b="1" i="0" u="none" strike="noStrike" cap="none" normalizeH="0" baseline="0" dirty="0">
                          <a:ln>
                            <a:noFill/>
                          </a:ln>
                          <a:solidFill>
                            <a:schemeClr val="tx1"/>
                          </a:solidFill>
                          <a:effectLst/>
                          <a:latin typeface="Calibri" panose="020F0502020204030204" pitchFamily="34" charset="0"/>
                        </a:rPr>
                        <a:t>Mihin ongelmaan halutaan vastaus?</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5368">
                <a:tc>
                  <a:txBody>
                    <a:bodyPr/>
                    <a:lstStyle>
                      <a:lvl1pPr marL="0" algn="l" defTabSz="715897" rtl="0" eaLnBrk="1" latinLnBrk="0" hangingPunct="1">
                        <a:defRPr sz="1400" kern="1200">
                          <a:solidFill>
                            <a:schemeClr val="tx1"/>
                          </a:solidFill>
                          <a:latin typeface="Arial"/>
                        </a:defRPr>
                      </a:lvl1pPr>
                      <a:lvl2pPr marL="357949" algn="l" defTabSz="715897" rtl="0" eaLnBrk="1" latinLnBrk="0" hangingPunct="1">
                        <a:defRPr sz="1400" kern="1200">
                          <a:solidFill>
                            <a:schemeClr val="tx1"/>
                          </a:solidFill>
                          <a:latin typeface="Arial"/>
                        </a:defRPr>
                      </a:lvl2pPr>
                      <a:lvl3pPr marL="715897" algn="l" defTabSz="715897" rtl="0" eaLnBrk="1" latinLnBrk="0" hangingPunct="1">
                        <a:defRPr sz="1400" kern="1200">
                          <a:solidFill>
                            <a:schemeClr val="tx1"/>
                          </a:solidFill>
                          <a:latin typeface="Arial"/>
                        </a:defRPr>
                      </a:lvl3pPr>
                      <a:lvl4pPr marL="1073846" algn="l" defTabSz="715897" rtl="0" eaLnBrk="1" latinLnBrk="0" hangingPunct="1">
                        <a:defRPr sz="1400" kern="1200">
                          <a:solidFill>
                            <a:schemeClr val="tx1"/>
                          </a:solidFill>
                          <a:latin typeface="Arial"/>
                        </a:defRPr>
                      </a:lvl4pPr>
                      <a:lvl5pPr marL="1431794" algn="l" defTabSz="715897" rtl="0" eaLnBrk="1" latinLnBrk="0" hangingPunct="1">
                        <a:defRPr sz="1400" kern="1200">
                          <a:solidFill>
                            <a:schemeClr val="tx1"/>
                          </a:solidFill>
                          <a:latin typeface="Arial"/>
                        </a:defRPr>
                      </a:lvl5pPr>
                      <a:lvl6pPr marL="1789743" algn="l" defTabSz="715897" rtl="0" eaLnBrk="1" latinLnBrk="0" hangingPunct="1">
                        <a:defRPr sz="1400" kern="1200">
                          <a:solidFill>
                            <a:schemeClr val="tx1"/>
                          </a:solidFill>
                          <a:latin typeface="Arial"/>
                        </a:defRPr>
                      </a:lvl6pPr>
                      <a:lvl7pPr marL="2147692" algn="l" defTabSz="715897" rtl="0" eaLnBrk="1" latinLnBrk="0" hangingPunct="1">
                        <a:defRPr sz="1400" kern="1200">
                          <a:solidFill>
                            <a:schemeClr val="tx1"/>
                          </a:solidFill>
                          <a:latin typeface="Arial"/>
                        </a:defRPr>
                      </a:lvl7pPr>
                      <a:lvl8pPr marL="2505640" algn="l" defTabSz="715897" rtl="0" eaLnBrk="1" latinLnBrk="0" hangingPunct="1">
                        <a:defRPr sz="1400" kern="1200">
                          <a:solidFill>
                            <a:schemeClr val="tx1"/>
                          </a:solidFill>
                          <a:latin typeface="Arial"/>
                        </a:defRPr>
                      </a:lvl8pPr>
                      <a:lvl9pPr marL="2863589" algn="l" defTabSz="715897" rtl="0" eaLnBrk="1" latinLnBrk="0" hangingPunct="1">
                        <a:defRPr sz="14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
                          <a:srgbClr val="E60F28"/>
                        </a:buClr>
                        <a:buSzPct val="120000"/>
                        <a:buFontTx/>
                        <a:buNone/>
                        <a:tabLst/>
                      </a:pPr>
                      <a:r>
                        <a:rPr kumimoji="0" lang="fi-FI" sz="1600" b="1" i="0" u="none" strike="noStrike" cap="none" normalizeH="0" baseline="0" dirty="0">
                          <a:ln>
                            <a:noFill/>
                          </a:ln>
                          <a:solidFill>
                            <a:schemeClr val="tx1"/>
                          </a:solidFill>
                          <a:effectLst/>
                          <a:latin typeface="Calibri" panose="020F0502020204030204" pitchFamily="34" charset="0"/>
                        </a:rPr>
                        <a:t>Näyte</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715897" rtl="0" eaLnBrk="1" latinLnBrk="0" hangingPunct="1">
                        <a:defRPr sz="1400" kern="1200">
                          <a:solidFill>
                            <a:schemeClr val="tx1"/>
                          </a:solidFill>
                          <a:latin typeface="Arial"/>
                        </a:defRPr>
                      </a:lvl1pPr>
                      <a:lvl2pPr marL="357949" algn="l" defTabSz="715897" rtl="0" eaLnBrk="1" latinLnBrk="0" hangingPunct="1">
                        <a:defRPr sz="1400" kern="1200">
                          <a:solidFill>
                            <a:schemeClr val="tx1"/>
                          </a:solidFill>
                          <a:latin typeface="Arial"/>
                        </a:defRPr>
                      </a:lvl2pPr>
                      <a:lvl3pPr marL="715897" algn="l" defTabSz="715897" rtl="0" eaLnBrk="1" latinLnBrk="0" hangingPunct="1">
                        <a:defRPr sz="1400" kern="1200">
                          <a:solidFill>
                            <a:schemeClr val="tx1"/>
                          </a:solidFill>
                          <a:latin typeface="Arial"/>
                        </a:defRPr>
                      </a:lvl3pPr>
                      <a:lvl4pPr marL="1073846" algn="l" defTabSz="715897" rtl="0" eaLnBrk="1" latinLnBrk="0" hangingPunct="1">
                        <a:defRPr sz="1400" kern="1200">
                          <a:solidFill>
                            <a:schemeClr val="tx1"/>
                          </a:solidFill>
                          <a:latin typeface="Arial"/>
                        </a:defRPr>
                      </a:lvl4pPr>
                      <a:lvl5pPr marL="1431794" algn="l" defTabSz="715897" rtl="0" eaLnBrk="1" latinLnBrk="0" hangingPunct="1">
                        <a:defRPr sz="1400" kern="1200">
                          <a:solidFill>
                            <a:schemeClr val="tx1"/>
                          </a:solidFill>
                          <a:latin typeface="Arial"/>
                        </a:defRPr>
                      </a:lvl5pPr>
                      <a:lvl6pPr marL="1789743" algn="l" defTabSz="715897" rtl="0" eaLnBrk="1" latinLnBrk="0" hangingPunct="1">
                        <a:defRPr sz="1400" kern="1200">
                          <a:solidFill>
                            <a:schemeClr val="tx1"/>
                          </a:solidFill>
                          <a:latin typeface="Arial"/>
                        </a:defRPr>
                      </a:lvl6pPr>
                      <a:lvl7pPr marL="2147692" algn="l" defTabSz="715897" rtl="0" eaLnBrk="1" latinLnBrk="0" hangingPunct="1">
                        <a:defRPr sz="1400" kern="1200">
                          <a:solidFill>
                            <a:schemeClr val="tx1"/>
                          </a:solidFill>
                          <a:latin typeface="Arial"/>
                        </a:defRPr>
                      </a:lvl7pPr>
                      <a:lvl8pPr marL="2505640" algn="l" defTabSz="715897" rtl="0" eaLnBrk="1" latinLnBrk="0" hangingPunct="1">
                        <a:defRPr sz="1400" kern="1200">
                          <a:solidFill>
                            <a:schemeClr val="tx1"/>
                          </a:solidFill>
                          <a:latin typeface="Arial"/>
                        </a:defRPr>
                      </a:lvl8pPr>
                      <a:lvl9pPr marL="2863589" algn="l" defTabSz="715897" rtl="0" eaLnBrk="1" latinLnBrk="0" hangingPunct="1">
                        <a:defRPr sz="14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
                          <a:srgbClr val="E60F28"/>
                        </a:buClr>
                        <a:buSzPct val="120000"/>
                        <a:buFontTx/>
                        <a:buNone/>
                        <a:tabLst/>
                      </a:pPr>
                      <a:r>
                        <a:rPr kumimoji="0" lang="fi-FI" sz="1600" b="1" i="0" u="none" strike="noStrike" cap="none" normalizeH="0" baseline="0" dirty="0">
                          <a:ln>
                            <a:noFill/>
                          </a:ln>
                          <a:solidFill>
                            <a:schemeClr val="tx1"/>
                          </a:solidFill>
                          <a:effectLst/>
                          <a:latin typeface="Calibri" panose="020F0502020204030204" pitchFamily="34" charset="0"/>
                        </a:rPr>
                        <a:t>Keneltä kysytään?</a:t>
                      </a:r>
                    </a:p>
                    <a:p>
                      <a:pPr marL="0" marR="0" lvl="0" indent="0" algn="l" defTabSz="914400" rtl="0" eaLnBrk="0" fontAlgn="base" latinLnBrk="0" hangingPunct="0">
                        <a:lnSpc>
                          <a:spcPct val="100000"/>
                        </a:lnSpc>
                        <a:spcBef>
                          <a:spcPct val="20000"/>
                        </a:spcBef>
                        <a:spcAft>
                          <a:spcPct val="0"/>
                        </a:spcAft>
                        <a:buClr>
                          <a:srgbClr val="E60F28"/>
                        </a:buClr>
                        <a:buSzPct val="120000"/>
                        <a:buFontTx/>
                        <a:buNone/>
                        <a:tabLst/>
                      </a:pPr>
                      <a:r>
                        <a:rPr kumimoji="0" lang="fi-FI" sz="1600" b="1" i="0" u="none" strike="noStrike" cap="none" normalizeH="0" baseline="0" dirty="0">
                          <a:ln>
                            <a:noFill/>
                          </a:ln>
                          <a:solidFill>
                            <a:schemeClr val="tx1"/>
                          </a:solidFill>
                          <a:effectLst/>
                          <a:latin typeface="Calibri" panose="020F0502020204030204" pitchFamily="34" charset="0"/>
                        </a:rPr>
                        <a:t>Kuinka monelta kysytään?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18803">
                <a:tc>
                  <a:txBody>
                    <a:bodyPr/>
                    <a:lstStyle>
                      <a:lvl1pPr marL="0" algn="l" defTabSz="715897" rtl="0" eaLnBrk="1" latinLnBrk="0" hangingPunct="1">
                        <a:defRPr sz="1400" kern="1200">
                          <a:solidFill>
                            <a:schemeClr val="tx1"/>
                          </a:solidFill>
                          <a:latin typeface="Arial"/>
                        </a:defRPr>
                      </a:lvl1pPr>
                      <a:lvl2pPr marL="357949" algn="l" defTabSz="715897" rtl="0" eaLnBrk="1" latinLnBrk="0" hangingPunct="1">
                        <a:defRPr sz="1400" kern="1200">
                          <a:solidFill>
                            <a:schemeClr val="tx1"/>
                          </a:solidFill>
                          <a:latin typeface="Arial"/>
                        </a:defRPr>
                      </a:lvl2pPr>
                      <a:lvl3pPr marL="715897" algn="l" defTabSz="715897" rtl="0" eaLnBrk="1" latinLnBrk="0" hangingPunct="1">
                        <a:defRPr sz="1400" kern="1200">
                          <a:solidFill>
                            <a:schemeClr val="tx1"/>
                          </a:solidFill>
                          <a:latin typeface="Arial"/>
                        </a:defRPr>
                      </a:lvl3pPr>
                      <a:lvl4pPr marL="1073846" algn="l" defTabSz="715897" rtl="0" eaLnBrk="1" latinLnBrk="0" hangingPunct="1">
                        <a:defRPr sz="1400" kern="1200">
                          <a:solidFill>
                            <a:schemeClr val="tx1"/>
                          </a:solidFill>
                          <a:latin typeface="Arial"/>
                        </a:defRPr>
                      </a:lvl4pPr>
                      <a:lvl5pPr marL="1431794" algn="l" defTabSz="715897" rtl="0" eaLnBrk="1" latinLnBrk="0" hangingPunct="1">
                        <a:defRPr sz="1400" kern="1200">
                          <a:solidFill>
                            <a:schemeClr val="tx1"/>
                          </a:solidFill>
                          <a:latin typeface="Arial"/>
                        </a:defRPr>
                      </a:lvl5pPr>
                      <a:lvl6pPr marL="1789743" algn="l" defTabSz="715897" rtl="0" eaLnBrk="1" latinLnBrk="0" hangingPunct="1">
                        <a:defRPr sz="1400" kern="1200">
                          <a:solidFill>
                            <a:schemeClr val="tx1"/>
                          </a:solidFill>
                          <a:latin typeface="Arial"/>
                        </a:defRPr>
                      </a:lvl6pPr>
                      <a:lvl7pPr marL="2147692" algn="l" defTabSz="715897" rtl="0" eaLnBrk="1" latinLnBrk="0" hangingPunct="1">
                        <a:defRPr sz="1400" kern="1200">
                          <a:solidFill>
                            <a:schemeClr val="tx1"/>
                          </a:solidFill>
                          <a:latin typeface="Arial"/>
                        </a:defRPr>
                      </a:lvl7pPr>
                      <a:lvl8pPr marL="2505640" algn="l" defTabSz="715897" rtl="0" eaLnBrk="1" latinLnBrk="0" hangingPunct="1">
                        <a:defRPr sz="1400" kern="1200">
                          <a:solidFill>
                            <a:schemeClr val="tx1"/>
                          </a:solidFill>
                          <a:latin typeface="Arial"/>
                        </a:defRPr>
                      </a:lvl8pPr>
                      <a:lvl9pPr marL="2863589" algn="l" defTabSz="715897" rtl="0" eaLnBrk="1" latinLnBrk="0" hangingPunct="1">
                        <a:defRPr sz="14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
                          <a:srgbClr val="E60F28"/>
                        </a:buClr>
                        <a:buSzPct val="120000"/>
                        <a:buFontTx/>
                        <a:buNone/>
                        <a:tabLst/>
                      </a:pPr>
                      <a:r>
                        <a:rPr kumimoji="0" lang="fi-FI" sz="1600" b="1" i="0" u="none" strike="noStrike" cap="none" normalizeH="0" baseline="0" dirty="0">
                          <a:ln>
                            <a:noFill/>
                          </a:ln>
                          <a:solidFill>
                            <a:schemeClr val="tx1"/>
                          </a:solidFill>
                          <a:effectLst/>
                          <a:latin typeface="Calibri" panose="020F0502020204030204" pitchFamily="34" charset="0"/>
                        </a:rPr>
                        <a:t>Lähestymistapa &amp; Menetelmä</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715897" rtl="0" eaLnBrk="1" latinLnBrk="0" hangingPunct="1">
                        <a:defRPr sz="1400" kern="1200">
                          <a:solidFill>
                            <a:schemeClr val="tx1"/>
                          </a:solidFill>
                          <a:latin typeface="Arial"/>
                        </a:defRPr>
                      </a:lvl1pPr>
                      <a:lvl2pPr marL="357949" algn="l" defTabSz="715897" rtl="0" eaLnBrk="1" latinLnBrk="0" hangingPunct="1">
                        <a:defRPr sz="1400" kern="1200">
                          <a:solidFill>
                            <a:schemeClr val="tx1"/>
                          </a:solidFill>
                          <a:latin typeface="Arial"/>
                        </a:defRPr>
                      </a:lvl2pPr>
                      <a:lvl3pPr marL="715897" algn="l" defTabSz="715897" rtl="0" eaLnBrk="1" latinLnBrk="0" hangingPunct="1">
                        <a:defRPr sz="1400" kern="1200">
                          <a:solidFill>
                            <a:schemeClr val="tx1"/>
                          </a:solidFill>
                          <a:latin typeface="Arial"/>
                        </a:defRPr>
                      </a:lvl3pPr>
                      <a:lvl4pPr marL="1073846" algn="l" defTabSz="715897" rtl="0" eaLnBrk="1" latinLnBrk="0" hangingPunct="1">
                        <a:defRPr sz="1400" kern="1200">
                          <a:solidFill>
                            <a:schemeClr val="tx1"/>
                          </a:solidFill>
                          <a:latin typeface="Arial"/>
                        </a:defRPr>
                      </a:lvl4pPr>
                      <a:lvl5pPr marL="1431794" algn="l" defTabSz="715897" rtl="0" eaLnBrk="1" latinLnBrk="0" hangingPunct="1">
                        <a:defRPr sz="1400" kern="1200">
                          <a:solidFill>
                            <a:schemeClr val="tx1"/>
                          </a:solidFill>
                          <a:latin typeface="Arial"/>
                        </a:defRPr>
                      </a:lvl5pPr>
                      <a:lvl6pPr marL="1789743" algn="l" defTabSz="715897" rtl="0" eaLnBrk="1" latinLnBrk="0" hangingPunct="1">
                        <a:defRPr sz="1400" kern="1200">
                          <a:solidFill>
                            <a:schemeClr val="tx1"/>
                          </a:solidFill>
                          <a:latin typeface="Arial"/>
                        </a:defRPr>
                      </a:lvl6pPr>
                      <a:lvl7pPr marL="2147692" algn="l" defTabSz="715897" rtl="0" eaLnBrk="1" latinLnBrk="0" hangingPunct="1">
                        <a:defRPr sz="1400" kern="1200">
                          <a:solidFill>
                            <a:schemeClr val="tx1"/>
                          </a:solidFill>
                          <a:latin typeface="Arial"/>
                        </a:defRPr>
                      </a:lvl7pPr>
                      <a:lvl8pPr marL="2505640" algn="l" defTabSz="715897" rtl="0" eaLnBrk="1" latinLnBrk="0" hangingPunct="1">
                        <a:defRPr sz="1400" kern="1200">
                          <a:solidFill>
                            <a:schemeClr val="tx1"/>
                          </a:solidFill>
                          <a:latin typeface="Arial"/>
                        </a:defRPr>
                      </a:lvl8pPr>
                      <a:lvl9pPr marL="2863589" algn="l" defTabSz="715897" rtl="0" eaLnBrk="1" latinLnBrk="0" hangingPunct="1">
                        <a:defRPr sz="14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
                          <a:srgbClr val="E60F28"/>
                        </a:buClr>
                        <a:buSzPct val="120000"/>
                        <a:buFontTx/>
                        <a:buNone/>
                        <a:tabLst/>
                      </a:pPr>
                      <a:r>
                        <a:rPr kumimoji="0" lang="fi-FI" sz="1600" b="1" i="0" u="none" strike="noStrike" cap="none" normalizeH="0" baseline="0" dirty="0">
                          <a:ln>
                            <a:noFill/>
                          </a:ln>
                          <a:solidFill>
                            <a:schemeClr val="tx1"/>
                          </a:solidFill>
                          <a:effectLst/>
                          <a:latin typeface="Calibri" panose="020F0502020204030204" pitchFamily="34" charset="0"/>
                        </a:rPr>
                        <a:t>Millaista tietoa tarvitaan?</a:t>
                      </a:r>
                    </a:p>
                    <a:p>
                      <a:pPr marL="0" marR="0" lvl="0" indent="0" algn="l" defTabSz="914400" rtl="0" eaLnBrk="0" fontAlgn="base" latinLnBrk="0" hangingPunct="0">
                        <a:lnSpc>
                          <a:spcPct val="100000"/>
                        </a:lnSpc>
                        <a:spcBef>
                          <a:spcPct val="20000"/>
                        </a:spcBef>
                        <a:spcAft>
                          <a:spcPct val="0"/>
                        </a:spcAft>
                        <a:buClr>
                          <a:srgbClr val="E60F28"/>
                        </a:buClr>
                        <a:buSzPct val="120000"/>
                        <a:buFontTx/>
                        <a:buNone/>
                        <a:tabLst/>
                      </a:pPr>
                      <a:r>
                        <a:rPr kumimoji="0" lang="fi-FI" sz="1600" b="1" i="0" u="none" strike="noStrike" cap="none" normalizeH="0" baseline="0" dirty="0">
                          <a:ln>
                            <a:noFill/>
                          </a:ln>
                          <a:solidFill>
                            <a:schemeClr val="tx1"/>
                          </a:solidFill>
                          <a:effectLst/>
                          <a:latin typeface="Calibri" panose="020F0502020204030204" pitchFamily="34" charset="0"/>
                        </a:rPr>
                        <a:t>Millä tavalla päästään parhaiten tavoitteeseen?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1839">
                <a:tc>
                  <a:txBody>
                    <a:bodyPr/>
                    <a:lstStyle>
                      <a:lvl1pPr marL="0" algn="l" defTabSz="715897" rtl="0" eaLnBrk="1" latinLnBrk="0" hangingPunct="1">
                        <a:defRPr sz="1400" kern="1200">
                          <a:solidFill>
                            <a:schemeClr val="tx1"/>
                          </a:solidFill>
                          <a:latin typeface="Arial"/>
                        </a:defRPr>
                      </a:lvl1pPr>
                      <a:lvl2pPr marL="357949" algn="l" defTabSz="715897" rtl="0" eaLnBrk="1" latinLnBrk="0" hangingPunct="1">
                        <a:defRPr sz="1400" kern="1200">
                          <a:solidFill>
                            <a:schemeClr val="tx1"/>
                          </a:solidFill>
                          <a:latin typeface="Arial"/>
                        </a:defRPr>
                      </a:lvl2pPr>
                      <a:lvl3pPr marL="715897" algn="l" defTabSz="715897" rtl="0" eaLnBrk="1" latinLnBrk="0" hangingPunct="1">
                        <a:defRPr sz="1400" kern="1200">
                          <a:solidFill>
                            <a:schemeClr val="tx1"/>
                          </a:solidFill>
                          <a:latin typeface="Arial"/>
                        </a:defRPr>
                      </a:lvl3pPr>
                      <a:lvl4pPr marL="1073846" algn="l" defTabSz="715897" rtl="0" eaLnBrk="1" latinLnBrk="0" hangingPunct="1">
                        <a:defRPr sz="1400" kern="1200">
                          <a:solidFill>
                            <a:schemeClr val="tx1"/>
                          </a:solidFill>
                          <a:latin typeface="Arial"/>
                        </a:defRPr>
                      </a:lvl4pPr>
                      <a:lvl5pPr marL="1431794" algn="l" defTabSz="715897" rtl="0" eaLnBrk="1" latinLnBrk="0" hangingPunct="1">
                        <a:defRPr sz="1400" kern="1200">
                          <a:solidFill>
                            <a:schemeClr val="tx1"/>
                          </a:solidFill>
                          <a:latin typeface="Arial"/>
                        </a:defRPr>
                      </a:lvl5pPr>
                      <a:lvl6pPr marL="1789743" algn="l" defTabSz="715897" rtl="0" eaLnBrk="1" latinLnBrk="0" hangingPunct="1">
                        <a:defRPr sz="1400" kern="1200">
                          <a:solidFill>
                            <a:schemeClr val="tx1"/>
                          </a:solidFill>
                          <a:latin typeface="Arial"/>
                        </a:defRPr>
                      </a:lvl6pPr>
                      <a:lvl7pPr marL="2147692" algn="l" defTabSz="715897" rtl="0" eaLnBrk="1" latinLnBrk="0" hangingPunct="1">
                        <a:defRPr sz="1400" kern="1200">
                          <a:solidFill>
                            <a:schemeClr val="tx1"/>
                          </a:solidFill>
                          <a:latin typeface="Arial"/>
                        </a:defRPr>
                      </a:lvl7pPr>
                      <a:lvl8pPr marL="2505640" algn="l" defTabSz="715897" rtl="0" eaLnBrk="1" latinLnBrk="0" hangingPunct="1">
                        <a:defRPr sz="1400" kern="1200">
                          <a:solidFill>
                            <a:schemeClr val="tx1"/>
                          </a:solidFill>
                          <a:latin typeface="Arial"/>
                        </a:defRPr>
                      </a:lvl8pPr>
                      <a:lvl9pPr marL="2863589" algn="l" defTabSz="715897" rtl="0" eaLnBrk="1" latinLnBrk="0" hangingPunct="1">
                        <a:defRPr sz="14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
                          <a:srgbClr val="E60F28"/>
                        </a:buClr>
                        <a:buSzPct val="120000"/>
                        <a:buFontTx/>
                        <a:buNone/>
                        <a:tabLst/>
                      </a:pPr>
                      <a:r>
                        <a:rPr kumimoji="0" lang="fi-FI" sz="1600" b="1" i="0" u="none" strike="noStrike" cap="none" normalizeH="0" baseline="0">
                          <a:ln>
                            <a:noFill/>
                          </a:ln>
                          <a:solidFill>
                            <a:schemeClr val="tx1"/>
                          </a:solidFill>
                          <a:effectLst/>
                          <a:latin typeface="Calibri" panose="020F0502020204030204" pitchFamily="34" charset="0"/>
                        </a:rPr>
                        <a:t>Analyysi</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715897" rtl="0" eaLnBrk="1" latinLnBrk="0" hangingPunct="1">
                        <a:defRPr sz="1400" kern="1200">
                          <a:solidFill>
                            <a:schemeClr val="tx1"/>
                          </a:solidFill>
                          <a:latin typeface="Arial"/>
                        </a:defRPr>
                      </a:lvl1pPr>
                      <a:lvl2pPr marL="357949" algn="l" defTabSz="715897" rtl="0" eaLnBrk="1" latinLnBrk="0" hangingPunct="1">
                        <a:defRPr sz="1400" kern="1200">
                          <a:solidFill>
                            <a:schemeClr val="tx1"/>
                          </a:solidFill>
                          <a:latin typeface="Arial"/>
                        </a:defRPr>
                      </a:lvl2pPr>
                      <a:lvl3pPr marL="715897" algn="l" defTabSz="715897" rtl="0" eaLnBrk="1" latinLnBrk="0" hangingPunct="1">
                        <a:defRPr sz="1400" kern="1200">
                          <a:solidFill>
                            <a:schemeClr val="tx1"/>
                          </a:solidFill>
                          <a:latin typeface="Arial"/>
                        </a:defRPr>
                      </a:lvl3pPr>
                      <a:lvl4pPr marL="1073846" algn="l" defTabSz="715897" rtl="0" eaLnBrk="1" latinLnBrk="0" hangingPunct="1">
                        <a:defRPr sz="1400" kern="1200">
                          <a:solidFill>
                            <a:schemeClr val="tx1"/>
                          </a:solidFill>
                          <a:latin typeface="Arial"/>
                        </a:defRPr>
                      </a:lvl4pPr>
                      <a:lvl5pPr marL="1431794" algn="l" defTabSz="715897" rtl="0" eaLnBrk="1" latinLnBrk="0" hangingPunct="1">
                        <a:defRPr sz="1400" kern="1200">
                          <a:solidFill>
                            <a:schemeClr val="tx1"/>
                          </a:solidFill>
                          <a:latin typeface="Arial"/>
                        </a:defRPr>
                      </a:lvl5pPr>
                      <a:lvl6pPr marL="1789743" algn="l" defTabSz="715897" rtl="0" eaLnBrk="1" latinLnBrk="0" hangingPunct="1">
                        <a:defRPr sz="1400" kern="1200">
                          <a:solidFill>
                            <a:schemeClr val="tx1"/>
                          </a:solidFill>
                          <a:latin typeface="Arial"/>
                        </a:defRPr>
                      </a:lvl6pPr>
                      <a:lvl7pPr marL="2147692" algn="l" defTabSz="715897" rtl="0" eaLnBrk="1" latinLnBrk="0" hangingPunct="1">
                        <a:defRPr sz="1400" kern="1200">
                          <a:solidFill>
                            <a:schemeClr val="tx1"/>
                          </a:solidFill>
                          <a:latin typeface="Arial"/>
                        </a:defRPr>
                      </a:lvl7pPr>
                      <a:lvl8pPr marL="2505640" algn="l" defTabSz="715897" rtl="0" eaLnBrk="1" latinLnBrk="0" hangingPunct="1">
                        <a:defRPr sz="1400" kern="1200">
                          <a:solidFill>
                            <a:schemeClr val="tx1"/>
                          </a:solidFill>
                          <a:latin typeface="Arial"/>
                        </a:defRPr>
                      </a:lvl8pPr>
                      <a:lvl9pPr marL="2863589" algn="l" defTabSz="715897" rtl="0" eaLnBrk="1" latinLnBrk="0" hangingPunct="1">
                        <a:defRPr sz="14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
                          <a:srgbClr val="E60F28"/>
                        </a:buClr>
                        <a:buSzPct val="120000"/>
                        <a:buFontTx/>
                        <a:buNone/>
                        <a:tabLst/>
                      </a:pPr>
                      <a:r>
                        <a:rPr kumimoji="0" lang="fi-FI" sz="1600" b="1" i="0" u="none" strike="noStrike" cap="none" normalizeH="0" baseline="0" dirty="0">
                          <a:ln>
                            <a:noFill/>
                          </a:ln>
                          <a:solidFill>
                            <a:schemeClr val="tx1"/>
                          </a:solidFill>
                          <a:effectLst/>
                          <a:latin typeface="Calibri" panose="020F0502020204030204" pitchFamily="34" charset="0"/>
                        </a:rPr>
                        <a:t>Mitä saadulla tiedolla tehdään?</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28078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DC25413-5D48-FD40-966B-8BBFA707F0D1}"/>
              </a:ext>
            </a:extLst>
          </p:cNvPr>
          <p:cNvSpPr>
            <a:spLocks noGrp="1"/>
          </p:cNvSpPr>
          <p:nvPr>
            <p:ph type="title"/>
          </p:nvPr>
        </p:nvSpPr>
        <p:spPr>
          <a:xfrm>
            <a:off x="727529" y="156502"/>
            <a:ext cx="10515600" cy="1325563"/>
          </a:xfrm>
        </p:spPr>
        <p:txBody>
          <a:bodyPr>
            <a:normAutofit/>
          </a:bodyPr>
          <a:lstStyle/>
          <a:p>
            <a:r>
              <a:rPr lang="fi-FI" sz="2800" b="1" dirty="0">
                <a:latin typeface="Trebuchet MS" panose="020B0703020202090204" pitchFamily="34" charset="0"/>
              </a:rPr>
              <a:t>Menetelmän valintaan voi vaikuttaa myös se, miten syvällistä tietoa halutaan</a:t>
            </a:r>
            <a:br>
              <a:rPr lang="fi-FI" sz="2800" b="1" dirty="0">
                <a:latin typeface="Trebuchet MS" panose="020B0703020202090204" pitchFamily="34" charset="0"/>
              </a:rPr>
            </a:br>
            <a:endParaRPr lang="en-FI" sz="2800" b="1" dirty="0">
              <a:latin typeface="Trebuchet MS" panose="020B0703020202090204" pitchFamily="34" charset="0"/>
            </a:endParaRPr>
          </a:p>
        </p:txBody>
      </p:sp>
      <p:graphicFrame>
        <p:nvGraphicFramePr>
          <p:cNvPr id="4" name="Diagram 3">
            <a:extLst>
              <a:ext uri="{FF2B5EF4-FFF2-40B4-BE49-F238E27FC236}">
                <a16:creationId xmlns:a16="http://schemas.microsoft.com/office/drawing/2014/main" id="{9B5407F3-E766-2742-B11E-08DC77DF183F}"/>
              </a:ext>
            </a:extLst>
          </p:cNvPr>
          <p:cNvGraphicFramePr/>
          <p:nvPr>
            <p:extLst>
              <p:ext uri="{D42A27DB-BD31-4B8C-83A1-F6EECF244321}">
                <p14:modId xmlns:p14="http://schemas.microsoft.com/office/powerpoint/2010/main" val="874912009"/>
              </p:ext>
            </p:extLst>
          </p:nvPr>
        </p:nvGraphicFramePr>
        <p:xfrm>
          <a:off x="838200" y="1641325"/>
          <a:ext cx="4896757" cy="3264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a:extLst>
              <a:ext uri="{FF2B5EF4-FFF2-40B4-BE49-F238E27FC236}">
                <a16:creationId xmlns:a16="http://schemas.microsoft.com/office/drawing/2014/main" id="{7B6EC9CD-BA7A-1849-90FE-7C2107FB824B}"/>
              </a:ext>
            </a:extLst>
          </p:cNvPr>
          <p:cNvGraphicFramePr/>
          <p:nvPr>
            <p:extLst>
              <p:ext uri="{D42A27DB-BD31-4B8C-83A1-F6EECF244321}">
                <p14:modId xmlns:p14="http://schemas.microsoft.com/office/powerpoint/2010/main" val="2890390971"/>
              </p:ext>
            </p:extLst>
          </p:nvPr>
        </p:nvGraphicFramePr>
        <p:xfrm>
          <a:off x="6346372" y="1641325"/>
          <a:ext cx="4896757" cy="326450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a:extLst>
              <a:ext uri="{FF2B5EF4-FFF2-40B4-BE49-F238E27FC236}">
                <a16:creationId xmlns:a16="http://schemas.microsoft.com/office/drawing/2014/main" id="{D2B8CEC5-1716-5A4B-B0F4-785D026FB6B0}"/>
              </a:ext>
            </a:extLst>
          </p:cNvPr>
          <p:cNvGraphicFramePr/>
          <p:nvPr>
            <p:extLst>
              <p:ext uri="{D42A27DB-BD31-4B8C-83A1-F6EECF244321}">
                <p14:modId xmlns:p14="http://schemas.microsoft.com/office/powerpoint/2010/main" val="1628450040"/>
              </p:ext>
            </p:extLst>
          </p:nvPr>
        </p:nvGraphicFramePr>
        <p:xfrm>
          <a:off x="3654879" y="1681239"/>
          <a:ext cx="4771571" cy="318104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TextBox 9">
            <a:extLst>
              <a:ext uri="{FF2B5EF4-FFF2-40B4-BE49-F238E27FC236}">
                <a16:creationId xmlns:a16="http://schemas.microsoft.com/office/drawing/2014/main" id="{06BECE0D-4A72-494A-AF84-72344A8C9CB8}"/>
              </a:ext>
            </a:extLst>
          </p:cNvPr>
          <p:cNvSpPr txBox="1"/>
          <p:nvPr/>
        </p:nvSpPr>
        <p:spPr>
          <a:xfrm>
            <a:off x="2425700" y="5001298"/>
            <a:ext cx="3309257" cy="369332"/>
          </a:xfrm>
          <a:prstGeom prst="rect">
            <a:avLst/>
          </a:prstGeom>
          <a:noFill/>
        </p:spPr>
        <p:txBody>
          <a:bodyPr wrap="square" rtlCol="0">
            <a:spAutoFit/>
          </a:bodyPr>
          <a:lstStyle/>
          <a:p>
            <a:r>
              <a:rPr lang="en-FI" b="1" i="1" dirty="0">
                <a:solidFill>
                  <a:schemeClr val="accent5">
                    <a:lumMod val="75000"/>
                  </a:schemeClr>
                </a:solidFill>
                <a:latin typeface="Trebuchet MS" panose="020B0703020202090204" pitchFamily="34" charset="0"/>
              </a:rPr>
              <a:t>M</a:t>
            </a:r>
            <a:r>
              <a:rPr lang="en-GB" b="1" i="1" dirty="0" err="1">
                <a:solidFill>
                  <a:schemeClr val="accent5">
                    <a:lumMod val="75000"/>
                  </a:schemeClr>
                </a:solidFill>
                <a:latin typeface="Trebuchet MS" panose="020B0703020202090204" pitchFamily="34" charset="0"/>
              </a:rPr>
              <a:t>i</a:t>
            </a:r>
            <a:r>
              <a:rPr lang="en-FI" b="1" i="1" dirty="0">
                <a:solidFill>
                  <a:schemeClr val="accent5">
                    <a:lumMod val="75000"/>
                  </a:schemeClr>
                </a:solidFill>
                <a:latin typeface="Trebuchet MS" panose="020B0703020202090204" pitchFamily="34" charset="0"/>
              </a:rPr>
              <a:t>tä ihminen…</a:t>
            </a:r>
          </a:p>
        </p:txBody>
      </p:sp>
      <p:sp>
        <p:nvSpPr>
          <p:cNvPr id="11" name="TextBox 10">
            <a:extLst>
              <a:ext uri="{FF2B5EF4-FFF2-40B4-BE49-F238E27FC236}">
                <a16:creationId xmlns:a16="http://schemas.microsoft.com/office/drawing/2014/main" id="{28A24AEE-01F6-8646-89DE-3D835AF067A6}"/>
              </a:ext>
            </a:extLst>
          </p:cNvPr>
          <p:cNvSpPr txBox="1"/>
          <p:nvPr/>
        </p:nvSpPr>
        <p:spPr>
          <a:xfrm>
            <a:off x="7933872" y="5011151"/>
            <a:ext cx="3309257" cy="369332"/>
          </a:xfrm>
          <a:prstGeom prst="rect">
            <a:avLst/>
          </a:prstGeom>
          <a:noFill/>
        </p:spPr>
        <p:txBody>
          <a:bodyPr wrap="square" rtlCol="0">
            <a:spAutoFit/>
          </a:bodyPr>
          <a:lstStyle/>
          <a:p>
            <a:r>
              <a:rPr lang="en-FI" b="1" i="1" dirty="0">
                <a:solidFill>
                  <a:schemeClr val="accent5">
                    <a:lumMod val="75000"/>
                  </a:schemeClr>
                </a:solidFill>
                <a:latin typeface="Trebuchet MS" panose="020B0703020202090204" pitchFamily="34" charset="0"/>
              </a:rPr>
              <a:t>Käyttäjän tarve</a:t>
            </a:r>
          </a:p>
        </p:txBody>
      </p:sp>
      <p:sp>
        <p:nvSpPr>
          <p:cNvPr id="12" name="TextBox 11">
            <a:extLst>
              <a:ext uri="{FF2B5EF4-FFF2-40B4-BE49-F238E27FC236}">
                <a16:creationId xmlns:a16="http://schemas.microsoft.com/office/drawing/2014/main" id="{84DD40C2-2E83-0541-8504-2AA6F6512C78}"/>
              </a:ext>
            </a:extLst>
          </p:cNvPr>
          <p:cNvSpPr txBox="1"/>
          <p:nvPr/>
        </p:nvSpPr>
        <p:spPr>
          <a:xfrm>
            <a:off x="4835071" y="1323328"/>
            <a:ext cx="2521857" cy="369332"/>
          </a:xfrm>
          <a:prstGeom prst="rect">
            <a:avLst/>
          </a:prstGeom>
          <a:noFill/>
        </p:spPr>
        <p:txBody>
          <a:bodyPr wrap="square" rtlCol="0">
            <a:spAutoFit/>
          </a:bodyPr>
          <a:lstStyle/>
          <a:p>
            <a:r>
              <a:rPr lang="fi-FI" b="1" i="1" dirty="0">
                <a:solidFill>
                  <a:schemeClr val="accent5">
                    <a:lumMod val="75000"/>
                  </a:schemeClr>
                </a:solidFill>
                <a:latin typeface="Trebuchet MS" panose="020B0703020202090204" pitchFamily="34" charset="0"/>
              </a:rPr>
              <a:t>Kuinka selvitetään?</a:t>
            </a:r>
            <a:endParaRPr lang="en-FI" b="1" i="1" dirty="0">
              <a:solidFill>
                <a:schemeClr val="accent5">
                  <a:lumMod val="75000"/>
                </a:schemeClr>
              </a:solidFill>
              <a:latin typeface="Trebuchet MS" panose="020B0703020202090204" pitchFamily="34" charset="0"/>
            </a:endParaRPr>
          </a:p>
        </p:txBody>
      </p:sp>
      <p:sp>
        <p:nvSpPr>
          <p:cNvPr id="13" name="Rectangle 12">
            <a:extLst>
              <a:ext uri="{FF2B5EF4-FFF2-40B4-BE49-F238E27FC236}">
                <a16:creationId xmlns:a16="http://schemas.microsoft.com/office/drawing/2014/main" id="{3006468C-2DA5-7044-BA21-8C6FCA12B365}"/>
              </a:ext>
            </a:extLst>
          </p:cNvPr>
          <p:cNvSpPr/>
          <p:nvPr/>
        </p:nvSpPr>
        <p:spPr>
          <a:xfrm>
            <a:off x="5850706" y="5671502"/>
            <a:ext cx="4802020" cy="646331"/>
          </a:xfrm>
          <a:prstGeom prst="rect">
            <a:avLst/>
          </a:prstGeom>
        </p:spPr>
        <p:txBody>
          <a:bodyPr wrap="none">
            <a:spAutoFit/>
          </a:bodyPr>
          <a:lstStyle/>
          <a:p>
            <a:r>
              <a:rPr lang="fi-FI" dirty="0"/>
              <a:t>Modifioinut Nylander 2020.</a:t>
            </a:r>
          </a:p>
          <a:p>
            <a:r>
              <a:rPr lang="fi-FI" dirty="0"/>
              <a:t>Lähde: </a:t>
            </a:r>
            <a:r>
              <a:rPr lang="fi-FI" dirty="0" err="1"/>
              <a:t>Convivial</a:t>
            </a:r>
            <a:r>
              <a:rPr lang="fi-FI" dirty="0"/>
              <a:t> </a:t>
            </a:r>
            <a:r>
              <a:rPr lang="fi-FI" dirty="0" err="1"/>
              <a:t>Toolbox</a:t>
            </a:r>
            <a:r>
              <a:rPr lang="fi-FI" dirty="0"/>
              <a:t> (E. </a:t>
            </a:r>
            <a:r>
              <a:rPr lang="fi-FI" dirty="0" err="1"/>
              <a:t>Sanders</a:t>
            </a:r>
            <a:r>
              <a:rPr lang="fi-FI" dirty="0"/>
              <a:t>, PJ </a:t>
            </a:r>
            <a:r>
              <a:rPr lang="fi-FI" dirty="0" err="1"/>
              <a:t>Stappers</a:t>
            </a:r>
            <a:r>
              <a:rPr lang="fi-FI" dirty="0"/>
              <a:t>)</a:t>
            </a:r>
          </a:p>
        </p:txBody>
      </p:sp>
      <p:cxnSp>
        <p:nvCxnSpPr>
          <p:cNvPr id="15" name="Straight Arrow Connector 14">
            <a:extLst>
              <a:ext uri="{FF2B5EF4-FFF2-40B4-BE49-F238E27FC236}">
                <a16:creationId xmlns:a16="http://schemas.microsoft.com/office/drawing/2014/main" id="{93BF1944-A4E2-624C-AC17-B39254BE1523}"/>
              </a:ext>
            </a:extLst>
          </p:cNvPr>
          <p:cNvCxnSpPr/>
          <p:nvPr/>
        </p:nvCxnSpPr>
        <p:spPr>
          <a:xfrm>
            <a:off x="11581187" y="1681239"/>
            <a:ext cx="0" cy="3213170"/>
          </a:xfrm>
          <a:prstGeom prst="straightConnector1">
            <a:avLst/>
          </a:prstGeom>
          <a:ln w="76200">
            <a:solidFill>
              <a:schemeClr val="tx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1F4E638-1055-E64F-B04E-365AC8EA06EC}"/>
              </a:ext>
            </a:extLst>
          </p:cNvPr>
          <p:cNvSpPr txBox="1"/>
          <p:nvPr/>
        </p:nvSpPr>
        <p:spPr>
          <a:xfrm>
            <a:off x="10652726" y="5032009"/>
            <a:ext cx="1856922" cy="369332"/>
          </a:xfrm>
          <a:prstGeom prst="rect">
            <a:avLst/>
          </a:prstGeom>
          <a:noFill/>
        </p:spPr>
        <p:txBody>
          <a:bodyPr wrap="square" rtlCol="0">
            <a:spAutoFit/>
          </a:bodyPr>
          <a:lstStyle/>
          <a:p>
            <a:r>
              <a:rPr lang="en-FI" b="1" dirty="0">
                <a:solidFill>
                  <a:schemeClr val="accent5">
                    <a:lumMod val="75000"/>
                  </a:schemeClr>
                </a:solidFill>
                <a:latin typeface="Trebuchet MS" panose="020B0703020202090204" pitchFamily="34" charset="0"/>
              </a:rPr>
              <a:t>SYVÄLLINEN</a:t>
            </a:r>
          </a:p>
        </p:txBody>
      </p:sp>
      <p:sp>
        <p:nvSpPr>
          <p:cNvPr id="17" name="TextBox 16">
            <a:extLst>
              <a:ext uri="{FF2B5EF4-FFF2-40B4-BE49-F238E27FC236}">
                <a16:creationId xmlns:a16="http://schemas.microsoft.com/office/drawing/2014/main" id="{DE0AFCFD-A607-F44B-8CC8-CE490457C308}"/>
              </a:ext>
            </a:extLst>
          </p:cNvPr>
          <p:cNvSpPr txBox="1"/>
          <p:nvPr/>
        </p:nvSpPr>
        <p:spPr>
          <a:xfrm>
            <a:off x="10566399" y="1198730"/>
            <a:ext cx="1856922" cy="369332"/>
          </a:xfrm>
          <a:prstGeom prst="rect">
            <a:avLst/>
          </a:prstGeom>
          <a:noFill/>
        </p:spPr>
        <p:txBody>
          <a:bodyPr wrap="square" rtlCol="0">
            <a:spAutoFit/>
          </a:bodyPr>
          <a:lstStyle/>
          <a:p>
            <a:r>
              <a:rPr lang="en-FI" b="1" dirty="0">
                <a:solidFill>
                  <a:schemeClr val="accent5">
                    <a:lumMod val="75000"/>
                  </a:schemeClr>
                </a:solidFill>
                <a:latin typeface="Trebuchet MS" panose="020B0703020202090204" pitchFamily="34" charset="0"/>
              </a:rPr>
              <a:t>PINNALLINEN</a:t>
            </a:r>
          </a:p>
        </p:txBody>
      </p:sp>
    </p:spTree>
    <p:extLst>
      <p:ext uri="{BB962C8B-B14F-4D97-AF65-F5344CB8AC3E}">
        <p14:creationId xmlns:p14="http://schemas.microsoft.com/office/powerpoint/2010/main" val="1477724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381769"/>
            <a:ext cx="5181600" cy="4351338"/>
          </a:xfrm>
        </p:spPr>
        <p:txBody>
          <a:bodyPr>
            <a:normAutofit/>
          </a:bodyPr>
          <a:lstStyle/>
          <a:p>
            <a:r>
              <a:rPr lang="en-US" dirty="0" err="1"/>
              <a:t>Käyttäjälähtöinen</a:t>
            </a:r>
            <a:r>
              <a:rPr lang="en-US" dirty="0"/>
              <a:t> </a:t>
            </a:r>
            <a:r>
              <a:rPr lang="en-US" dirty="0" err="1"/>
              <a:t>tutkimus</a:t>
            </a:r>
            <a:r>
              <a:rPr lang="en-US" dirty="0"/>
              <a:t> </a:t>
            </a:r>
            <a:r>
              <a:rPr lang="en-US" dirty="0" err="1"/>
              <a:t>auttaa</a:t>
            </a:r>
            <a:r>
              <a:rPr lang="en-US" dirty="0"/>
              <a:t> </a:t>
            </a:r>
            <a:r>
              <a:rPr lang="en-US" dirty="0" err="1"/>
              <a:t>suunnittelijaa</a:t>
            </a:r>
            <a:r>
              <a:rPr lang="en-US" dirty="0"/>
              <a:t> </a:t>
            </a:r>
            <a:r>
              <a:rPr lang="en-US" dirty="0" err="1"/>
              <a:t>rakentamaan</a:t>
            </a:r>
            <a:r>
              <a:rPr lang="en-US" dirty="0"/>
              <a:t> </a:t>
            </a:r>
            <a:r>
              <a:rPr lang="en-US" dirty="0" err="1"/>
              <a:t>asiakasymmärräystä</a:t>
            </a:r>
            <a:r>
              <a:rPr lang="en-US" dirty="0"/>
              <a:t> </a:t>
            </a:r>
            <a:r>
              <a:rPr lang="en-US" dirty="0" err="1"/>
              <a:t>kohderyhmästään</a:t>
            </a:r>
            <a:r>
              <a:rPr lang="en-US" dirty="0"/>
              <a:t> </a:t>
            </a:r>
            <a:r>
              <a:rPr lang="en-US" sz="1900" dirty="0"/>
              <a:t>(customer empathy)</a:t>
            </a:r>
          </a:p>
          <a:p>
            <a:r>
              <a:rPr lang="en-US" dirty="0" err="1"/>
              <a:t>Kiertotaloudessa</a:t>
            </a:r>
            <a:r>
              <a:rPr lang="en-US" dirty="0"/>
              <a:t> </a:t>
            </a:r>
            <a:r>
              <a:rPr lang="en-US" dirty="0" err="1"/>
              <a:t>suunnittelijan</a:t>
            </a:r>
            <a:r>
              <a:rPr lang="en-US" dirty="0"/>
              <a:t> </a:t>
            </a:r>
            <a:r>
              <a:rPr lang="en-US" dirty="0" err="1"/>
              <a:t>tulee</a:t>
            </a:r>
            <a:r>
              <a:rPr lang="en-US" dirty="0"/>
              <a:t> </a:t>
            </a:r>
            <a:r>
              <a:rPr lang="en-US" dirty="0" err="1"/>
              <a:t>huomioida</a:t>
            </a:r>
            <a:r>
              <a:rPr lang="en-US" dirty="0"/>
              <a:t> </a:t>
            </a:r>
            <a:r>
              <a:rPr lang="en-US" dirty="0" err="1"/>
              <a:t>myös</a:t>
            </a:r>
            <a:r>
              <a:rPr lang="en-US" dirty="0"/>
              <a:t> </a:t>
            </a:r>
            <a:r>
              <a:rPr lang="en-US" dirty="0" err="1"/>
              <a:t>kaikki</a:t>
            </a:r>
            <a:r>
              <a:rPr lang="en-US" dirty="0"/>
              <a:t> </a:t>
            </a:r>
            <a:r>
              <a:rPr lang="en-US" dirty="0" err="1"/>
              <a:t>muut</a:t>
            </a:r>
            <a:r>
              <a:rPr lang="en-US" dirty="0"/>
              <a:t> </a:t>
            </a:r>
            <a:r>
              <a:rPr lang="en-US" dirty="0" err="1"/>
              <a:t>sidosryhmät</a:t>
            </a:r>
            <a:r>
              <a:rPr lang="en-US" dirty="0"/>
              <a:t> </a:t>
            </a:r>
            <a:r>
              <a:rPr lang="en-US" dirty="0" err="1"/>
              <a:t>kuin</a:t>
            </a:r>
            <a:r>
              <a:rPr lang="en-US" dirty="0"/>
              <a:t> </a:t>
            </a:r>
            <a:r>
              <a:rPr lang="en-US" dirty="0" err="1"/>
              <a:t>käyttäjät</a:t>
            </a:r>
            <a:r>
              <a:rPr lang="en-US" dirty="0"/>
              <a:t> </a:t>
            </a:r>
            <a:endParaRPr lang="fi-FI" dirty="0"/>
          </a:p>
          <a:p>
            <a:pPr marL="0" indent="0">
              <a:buNone/>
            </a:pPr>
            <a:endParaRPr lang="fi-FI" dirty="0"/>
          </a:p>
          <a:p>
            <a:pPr marL="0" indent="0">
              <a:buNone/>
            </a:pPr>
            <a:endParaRPr lang="fi-FI" dirty="0"/>
          </a:p>
        </p:txBody>
      </p:sp>
      <p:sp>
        <p:nvSpPr>
          <p:cNvPr id="4" name="Content Placeholder 3"/>
          <p:cNvSpPr>
            <a:spLocks noGrp="1"/>
          </p:cNvSpPr>
          <p:nvPr>
            <p:ph sz="half" idx="2"/>
          </p:nvPr>
        </p:nvSpPr>
        <p:spPr>
          <a:xfrm>
            <a:off x="6427771" y="1381769"/>
            <a:ext cx="5181600" cy="4216401"/>
          </a:xfrm>
        </p:spPr>
        <p:txBody>
          <a:bodyPr>
            <a:normAutofit/>
          </a:bodyPr>
          <a:lstStyle/>
          <a:p>
            <a:r>
              <a:rPr lang="fi-FI" dirty="0"/>
              <a:t>Alla olevasta linkistä löydät kiertotalouteen sopivan tutkimusmallin</a:t>
            </a:r>
          </a:p>
          <a:p>
            <a:r>
              <a:rPr lang="fi-FI" dirty="0"/>
              <a:t>Lue ja katso video:</a:t>
            </a:r>
          </a:p>
          <a:p>
            <a:pPr marL="0" indent="0">
              <a:buNone/>
            </a:pPr>
            <a:r>
              <a:rPr lang="fi-FI" dirty="0">
                <a:hlinkClick r:id="rId2"/>
              </a:rPr>
              <a:t>https://www.circulardesignguide.com/post/lead-with-user-centred-research</a:t>
            </a:r>
            <a:endParaRPr lang="fi-FI" dirty="0"/>
          </a:p>
          <a:p>
            <a:r>
              <a:rPr lang="fi-FI" dirty="0"/>
              <a:t>Hyödynnä </a:t>
            </a:r>
            <a:r>
              <a:rPr lang="fi-FI" dirty="0" err="1"/>
              <a:t>Interview</a:t>
            </a:r>
            <a:r>
              <a:rPr lang="fi-FI" dirty="0"/>
              <a:t> Guide pdf haastattelun suunnittelussa</a:t>
            </a:r>
          </a:p>
          <a:p>
            <a:endParaRPr lang="fi-FI" dirty="0"/>
          </a:p>
          <a:p>
            <a:pPr marL="0" indent="0">
              <a:buNone/>
            </a:pPr>
            <a:endParaRPr lang="fi-FI" dirty="0"/>
          </a:p>
        </p:txBody>
      </p:sp>
      <p:sp>
        <p:nvSpPr>
          <p:cNvPr id="6" name="TextBox 5"/>
          <p:cNvSpPr txBox="1"/>
          <p:nvPr/>
        </p:nvSpPr>
        <p:spPr>
          <a:xfrm>
            <a:off x="600075" y="365125"/>
            <a:ext cx="9521774" cy="707886"/>
          </a:xfrm>
          <a:prstGeom prst="rect">
            <a:avLst/>
          </a:prstGeom>
          <a:noFill/>
        </p:spPr>
        <p:txBody>
          <a:bodyPr wrap="none" rtlCol="0">
            <a:spAutoFit/>
          </a:bodyPr>
          <a:lstStyle/>
          <a:p>
            <a:r>
              <a:rPr lang="fi-FI" sz="3600" b="1" dirty="0">
                <a:latin typeface="Trebuchet MS" panose="020B0703020202090204" pitchFamily="34" charset="0"/>
              </a:rPr>
              <a:t>Käyttäjälähtöinen</a:t>
            </a:r>
            <a:r>
              <a:rPr lang="fi-FI" sz="3600" b="1" dirty="0"/>
              <a:t> tutkimus </a:t>
            </a:r>
            <a:r>
              <a:rPr lang="fi-FI" sz="4000" b="1" dirty="0">
                <a:solidFill>
                  <a:srgbClr val="339966"/>
                </a:solidFill>
              </a:rPr>
              <a:t>kiertotaloudessa</a:t>
            </a:r>
          </a:p>
        </p:txBody>
      </p:sp>
    </p:spTree>
    <p:extLst>
      <p:ext uri="{BB962C8B-B14F-4D97-AF65-F5344CB8AC3E}">
        <p14:creationId xmlns:p14="http://schemas.microsoft.com/office/powerpoint/2010/main" val="1098486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4000" dirty="0">
                <a:latin typeface="Trebuchet MS" panose="020B0703020202090204" pitchFamily="34" charset="0"/>
              </a:rPr>
              <a:t>Tutkimusmenetelmien</a:t>
            </a:r>
            <a:r>
              <a:rPr lang="fi-FI" sz="4000" dirty="0"/>
              <a:t> lyhyt esittely</a:t>
            </a:r>
          </a:p>
        </p:txBody>
      </p:sp>
      <p:sp>
        <p:nvSpPr>
          <p:cNvPr id="4" name="TextBox 3"/>
          <p:cNvSpPr txBox="1"/>
          <p:nvPr/>
        </p:nvSpPr>
        <p:spPr>
          <a:xfrm>
            <a:off x="1613026" y="2413337"/>
            <a:ext cx="8789009" cy="1384995"/>
          </a:xfrm>
          <a:prstGeom prst="rect">
            <a:avLst/>
          </a:prstGeom>
          <a:noFill/>
        </p:spPr>
        <p:txBody>
          <a:bodyPr wrap="none" rtlCol="0">
            <a:spAutoFit/>
          </a:bodyPr>
          <a:lstStyle/>
          <a:p>
            <a:r>
              <a:rPr lang="fi-FI" sz="2400" b="1" dirty="0"/>
              <a:t>Tutustu kirjallisuuteen </a:t>
            </a:r>
          </a:p>
          <a:p>
            <a:r>
              <a:rPr lang="fi-FI" sz="2400" b="1" dirty="0"/>
              <a:t>(toimivat lähteinä ellei lähdettä erikseen mainittu)</a:t>
            </a:r>
            <a:r>
              <a:rPr lang="fi-FI" dirty="0"/>
              <a:t>:</a:t>
            </a:r>
          </a:p>
          <a:p>
            <a:pPr marL="285750" indent="-285750">
              <a:buFont typeface="Arial" panose="020B0604020202020204" pitchFamily="34" charset="0"/>
              <a:buChar char="•"/>
            </a:pPr>
            <a:r>
              <a:rPr lang="fi-FI" dirty="0"/>
              <a:t>Miettinen, Satu (toim.) 2014. Muotoiluajattelu. Erityisesti luku Mitä muotoiluajattelu on?</a:t>
            </a:r>
          </a:p>
          <a:p>
            <a:pPr marL="285750" indent="-285750">
              <a:buFont typeface="Arial" panose="020B0604020202020204" pitchFamily="34" charset="0"/>
              <a:buChar char="•"/>
            </a:pPr>
            <a:r>
              <a:rPr lang="fi-FI" dirty="0" err="1"/>
              <a:t>Hyysalo</a:t>
            </a:r>
            <a:r>
              <a:rPr lang="fi-FI" dirty="0"/>
              <a:t>, Sampsa 2009. Käyttäjä tuotekehityksessä. Tieto, tutkimus, menetelmät. </a:t>
            </a:r>
          </a:p>
        </p:txBody>
      </p:sp>
    </p:spTree>
    <p:extLst>
      <p:ext uri="{BB962C8B-B14F-4D97-AF65-F5344CB8AC3E}">
        <p14:creationId xmlns:p14="http://schemas.microsoft.com/office/powerpoint/2010/main" val="1239386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527"/>
            <a:ext cx="10515600" cy="1325563"/>
          </a:xfrm>
        </p:spPr>
        <p:txBody>
          <a:bodyPr/>
          <a:lstStyle/>
          <a:p>
            <a:r>
              <a:rPr lang="fi-FI" b="1" dirty="0">
                <a:latin typeface="Trebuchet MS" panose="020B0703020202090204" pitchFamily="34" charset="0"/>
              </a:rPr>
              <a:t>Haastattelu</a:t>
            </a:r>
          </a:p>
        </p:txBody>
      </p:sp>
      <p:sp>
        <p:nvSpPr>
          <p:cNvPr id="3" name="Content Placeholder 2"/>
          <p:cNvSpPr>
            <a:spLocks noGrp="1"/>
          </p:cNvSpPr>
          <p:nvPr>
            <p:ph idx="1"/>
          </p:nvPr>
        </p:nvSpPr>
        <p:spPr>
          <a:xfrm>
            <a:off x="838200" y="1527416"/>
            <a:ext cx="5343525" cy="4161289"/>
          </a:xfrm>
        </p:spPr>
        <p:txBody>
          <a:bodyPr>
            <a:normAutofit fontScale="55000" lnSpcReduction="20000"/>
          </a:bodyPr>
          <a:lstStyle/>
          <a:p>
            <a:r>
              <a:rPr lang="fi-FI" dirty="0">
                <a:latin typeface="Trebuchet MS" panose="020B0703020202090204" pitchFamily="34" charset="0"/>
              </a:rPr>
              <a:t>Haastattelu on keskeinen laadullinen käyttäjätiedon hankintamenetelmä, ja sitä käytetään yleensä projektien alkuvaiheessa asiakas/käyttäjäymmärryksen kehittämiseen</a:t>
            </a:r>
          </a:p>
          <a:p>
            <a:r>
              <a:rPr lang="fi-FI" dirty="0">
                <a:latin typeface="Trebuchet MS" panose="020B0703020202090204" pitchFamily="34" charset="0"/>
              </a:rPr>
              <a:t>Haastattelumenetelmiä on useita kuten kysely, strukturoitu haastattelu, teema- tai avoin haastattelu. Tyypillisesti tuotekehitysprosesseissa käytetään ns. teemahaastatteluja tai kyselyjä</a:t>
            </a:r>
          </a:p>
          <a:p>
            <a:r>
              <a:rPr lang="fi-FI" dirty="0">
                <a:latin typeface="Trebuchet MS" panose="020B0703020202090204" pitchFamily="34" charset="0"/>
              </a:rPr>
              <a:t>Haastattelun käyttämisen vahvuuksia on se, että saadaan suhteellisen helposti tietoa käyttäjää koskevista asioista ja se on helposti mukautettavissa eri tilanteisiin. Tuo tietoa käyttäjän toimien kokonaisuudesta, tavoitteista, haluista, arvomaailmasta, haasteista.</a:t>
            </a:r>
          </a:p>
          <a:p>
            <a:r>
              <a:rPr lang="fi-FI" dirty="0">
                <a:latin typeface="Trebuchet MS" panose="020B0703020202090204" pitchFamily="34" charset="0"/>
              </a:rPr>
              <a:t>Suurin riski on se, että haastateltavaa johdatellaan liikaa tai kysytään asioita, joihin käyttäjä ei osaa vastata. Kerrotulla on rajansa, joten tarvitaan rinnalle muita tapoja.</a:t>
            </a:r>
          </a:p>
          <a:p>
            <a:endParaRPr lang="fi-FI" dirty="0">
              <a:latin typeface="Trebuchet MS" panose="020B0703020202090204" pitchFamily="34" charset="0"/>
            </a:endParaRPr>
          </a:p>
        </p:txBody>
      </p:sp>
      <p:graphicFrame>
        <p:nvGraphicFramePr>
          <p:cNvPr id="5" name="Content Placeholder 9"/>
          <p:cNvGraphicFramePr>
            <a:graphicFrameLocks/>
          </p:cNvGraphicFramePr>
          <p:nvPr/>
        </p:nvGraphicFramePr>
        <p:xfrm>
          <a:off x="6438900" y="1209675"/>
          <a:ext cx="5600700" cy="4497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277100" y="6557796"/>
            <a:ext cx="3304623" cy="307777"/>
          </a:xfrm>
          <a:prstGeom prst="rect">
            <a:avLst/>
          </a:prstGeom>
          <a:noFill/>
        </p:spPr>
        <p:txBody>
          <a:bodyPr wrap="none" rtlCol="0">
            <a:spAutoFit/>
          </a:bodyPr>
          <a:lstStyle/>
          <a:p>
            <a:r>
              <a:rPr lang="fi-FI" sz="1400" dirty="0"/>
              <a:t>Lähde: </a:t>
            </a:r>
            <a:r>
              <a:rPr lang="fi-FI" sz="1400" dirty="0" err="1"/>
              <a:t>Hyysalo</a:t>
            </a:r>
            <a:r>
              <a:rPr lang="fi-FI" sz="1400" dirty="0"/>
              <a:t>, Käyttäjä tuotekehityksessä</a:t>
            </a:r>
          </a:p>
        </p:txBody>
      </p:sp>
    </p:spTree>
    <p:extLst>
      <p:ext uri="{BB962C8B-B14F-4D97-AF65-F5344CB8AC3E}">
        <p14:creationId xmlns:p14="http://schemas.microsoft.com/office/powerpoint/2010/main" val="3320276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252" y="1"/>
            <a:ext cx="6999956" cy="673768"/>
          </a:xfrm>
        </p:spPr>
        <p:txBody>
          <a:bodyPr/>
          <a:lstStyle/>
          <a:p>
            <a:r>
              <a:rPr lang="fi-FI" sz="3600" b="1" dirty="0">
                <a:latin typeface="Trebuchet MS" panose="020B0703020202090204" pitchFamily="34" charset="0"/>
              </a:rPr>
              <a:t>Haastatteluja on erityyppisiä</a:t>
            </a:r>
          </a:p>
        </p:txBody>
      </p:sp>
      <p:sp>
        <p:nvSpPr>
          <p:cNvPr id="3" name="Content Placeholder 2"/>
          <p:cNvSpPr>
            <a:spLocks noGrp="1"/>
          </p:cNvSpPr>
          <p:nvPr>
            <p:ph idx="1"/>
          </p:nvPr>
        </p:nvSpPr>
        <p:spPr>
          <a:xfrm>
            <a:off x="1483646" y="807817"/>
            <a:ext cx="7631010" cy="5396677"/>
          </a:xfrm>
        </p:spPr>
        <p:txBody>
          <a:bodyPr>
            <a:noAutofit/>
          </a:bodyPr>
          <a:lstStyle/>
          <a:p>
            <a:r>
              <a:rPr lang="fi-FI" sz="1400" b="1" dirty="0">
                <a:latin typeface="Trebuchet MS" panose="020B0703020202090204" pitchFamily="34" charset="0"/>
                <a:cs typeface="Helvetica" panose="020B0604020202020204" pitchFamily="34" charset="0"/>
              </a:rPr>
              <a:t>Strukturoitu haastattelu / kysely (lomakehaastattelu)</a:t>
            </a:r>
            <a:br>
              <a:rPr lang="fi-FI" sz="1400" dirty="0">
                <a:latin typeface="Trebuchet MS" panose="020B0703020202090204" pitchFamily="34" charset="0"/>
                <a:cs typeface="Helvetica" panose="020B0604020202020204" pitchFamily="34" charset="0"/>
              </a:rPr>
            </a:br>
            <a:r>
              <a:rPr lang="fi-FI" sz="1400" dirty="0">
                <a:latin typeface="Trebuchet MS" panose="020B0703020202090204" pitchFamily="34" charset="0"/>
                <a:cs typeface="Helvetica" panose="020B0604020202020204" pitchFamily="34" charset="0"/>
              </a:rPr>
              <a:t>Etukäteen suunniteltu tarkka haastattelurunko, jota käytetään kaikissa haastatteluissa. </a:t>
            </a:r>
            <a:br>
              <a:rPr lang="fi-FI" sz="1400" dirty="0">
                <a:latin typeface="Trebuchet MS" panose="020B0703020202090204" pitchFamily="34" charset="0"/>
                <a:cs typeface="Helvetica" panose="020B0604020202020204" pitchFamily="34" charset="0"/>
              </a:rPr>
            </a:br>
            <a:endParaRPr lang="fi-FI" sz="1400" dirty="0">
              <a:latin typeface="Trebuchet MS" panose="020B0703020202090204" pitchFamily="34" charset="0"/>
              <a:cs typeface="Helvetica" panose="020B0604020202020204" pitchFamily="34" charset="0"/>
            </a:endParaRPr>
          </a:p>
          <a:p>
            <a:r>
              <a:rPr lang="fi-FI" sz="1400" b="1" dirty="0">
                <a:latin typeface="Trebuchet MS" panose="020B0703020202090204" pitchFamily="34" charset="0"/>
                <a:cs typeface="Helvetica" panose="020B0604020202020204" pitchFamily="34" charset="0"/>
              </a:rPr>
              <a:t>Teemahaastattelu (puolistrukturoitu haastattelu)</a:t>
            </a:r>
          </a:p>
          <a:p>
            <a:pPr lvl="1"/>
            <a:r>
              <a:rPr lang="fi-FI" sz="1400" dirty="0">
                <a:latin typeface="Trebuchet MS" panose="020B0703020202090204" pitchFamily="34" charset="0"/>
                <a:cs typeface="Helvetica" panose="020B0604020202020204" pitchFamily="34" charset="0"/>
              </a:rPr>
              <a:t>Sopii kun ei täysin tunneta tutkimuksen kohdetta etukäteen.</a:t>
            </a:r>
            <a:br>
              <a:rPr lang="fi-FI" sz="1400" dirty="0">
                <a:latin typeface="Trebuchet MS" panose="020B0703020202090204" pitchFamily="34" charset="0"/>
                <a:cs typeface="Helvetica" panose="020B0604020202020204" pitchFamily="34" charset="0"/>
              </a:rPr>
            </a:br>
            <a:r>
              <a:rPr lang="fi-FI" sz="1400" dirty="0">
                <a:latin typeface="Trebuchet MS" panose="020B0703020202090204" pitchFamily="34" charset="0"/>
                <a:cs typeface="Helvetica" panose="020B0604020202020204" pitchFamily="34" charset="0"/>
              </a:rPr>
              <a:t>Ennalta päätetty teemat, joista puhutaan, suositaan avoimia kysymyksiä.</a:t>
            </a:r>
            <a:br>
              <a:rPr lang="fi-FI" sz="1400" dirty="0">
                <a:latin typeface="Trebuchet MS" panose="020B0703020202090204" pitchFamily="34" charset="0"/>
                <a:cs typeface="Helvetica" panose="020B0604020202020204" pitchFamily="34" charset="0"/>
              </a:rPr>
            </a:br>
            <a:r>
              <a:rPr lang="fi-FI" sz="1400" dirty="0">
                <a:latin typeface="Trebuchet MS" panose="020B0703020202090204" pitchFamily="34" charset="0"/>
                <a:cs typeface="Helvetica" panose="020B0604020202020204" pitchFamily="34" charset="0"/>
              </a:rPr>
              <a:t>Sanamuodot, kysymysten järjestys ja painotukset saattavat vaihdella.</a:t>
            </a:r>
          </a:p>
          <a:p>
            <a:pPr lvl="1"/>
            <a:r>
              <a:rPr lang="fi-FI" sz="1400" dirty="0">
                <a:latin typeface="Trebuchet MS" panose="020B0703020202090204" pitchFamily="34" charset="0"/>
                <a:cs typeface="Helvetica" panose="020B0604020202020204" pitchFamily="34" charset="0"/>
              </a:rPr>
              <a:t>Ei ohjata liikaa vastaajia. Haastateltava saa itse kertoa omista tulkinnoistaan ja toimintansa taustoista</a:t>
            </a:r>
            <a:br>
              <a:rPr lang="fi-FI" sz="1400" dirty="0">
                <a:latin typeface="Trebuchet MS" panose="020B0703020202090204" pitchFamily="34" charset="0"/>
                <a:cs typeface="Helvetica" panose="020B0604020202020204" pitchFamily="34" charset="0"/>
              </a:rPr>
            </a:br>
            <a:endParaRPr lang="fi-FI" sz="1400" dirty="0">
              <a:latin typeface="Trebuchet MS" panose="020B0703020202090204" pitchFamily="34" charset="0"/>
              <a:cs typeface="Helvetica" panose="020B0604020202020204" pitchFamily="34" charset="0"/>
            </a:endParaRPr>
          </a:p>
          <a:p>
            <a:r>
              <a:rPr lang="fi-FI" sz="1400" b="1" dirty="0">
                <a:latin typeface="Trebuchet MS" panose="020B0703020202090204" pitchFamily="34" charset="0"/>
                <a:cs typeface="Helvetica" panose="020B0604020202020204" pitchFamily="34" charset="0"/>
              </a:rPr>
              <a:t>Avoin haastattelu	</a:t>
            </a:r>
            <a:r>
              <a:rPr lang="fi-FI" sz="1400" dirty="0">
                <a:latin typeface="Trebuchet MS" panose="020B0703020202090204" pitchFamily="34" charset="0"/>
                <a:cs typeface="Helvetica" panose="020B0604020202020204" pitchFamily="34" charset="0"/>
              </a:rPr>
              <a:t>	</a:t>
            </a:r>
          </a:p>
          <a:p>
            <a:pPr lvl="1"/>
            <a:r>
              <a:rPr lang="fi-FI" sz="1400" dirty="0">
                <a:latin typeface="Trebuchet MS" panose="020B0703020202090204" pitchFamily="34" charset="0"/>
                <a:cs typeface="Helvetica" panose="020B0604020202020204" pitchFamily="34" charset="0"/>
              </a:rPr>
              <a:t>Joustavampi kuin edelliset, muistuttaa enemmän keskustelua kuin haastattelua. Sopii kun halutaan syvällisesti selvittää esimerkiksi mitä ihmiset todella ajattelevat tai miksi he käyttäytyvät tietyllä tavalla.</a:t>
            </a:r>
            <a:br>
              <a:rPr lang="fi-FI" sz="1400" dirty="0">
                <a:latin typeface="Trebuchet MS" panose="020B0703020202090204" pitchFamily="34" charset="0"/>
                <a:cs typeface="Helvetica" panose="020B0604020202020204" pitchFamily="34" charset="0"/>
              </a:rPr>
            </a:br>
            <a:endParaRPr lang="fi-FI" sz="1400" dirty="0">
              <a:latin typeface="Trebuchet MS" panose="020B0703020202090204" pitchFamily="34" charset="0"/>
              <a:cs typeface="Helvetica" panose="020B0604020202020204" pitchFamily="34" charset="0"/>
            </a:endParaRPr>
          </a:p>
          <a:p>
            <a:r>
              <a:rPr lang="fi-FI" sz="1400" b="1" dirty="0">
                <a:latin typeface="Trebuchet MS" panose="020B0703020202090204" pitchFamily="34" charset="0"/>
                <a:cs typeface="Helvetica" panose="020B0604020202020204" pitchFamily="34" charset="0"/>
              </a:rPr>
              <a:t>Ryhmähaastattelu (</a:t>
            </a:r>
            <a:r>
              <a:rPr lang="fi-FI" sz="1400" b="1" dirty="0" err="1">
                <a:latin typeface="Trebuchet MS" panose="020B0703020202090204" pitchFamily="34" charset="0"/>
                <a:cs typeface="Helvetica" panose="020B0604020202020204" pitchFamily="34" charset="0"/>
              </a:rPr>
              <a:t>focus</a:t>
            </a:r>
            <a:r>
              <a:rPr lang="fi-FI" sz="1400" b="1" dirty="0">
                <a:latin typeface="Trebuchet MS" panose="020B0703020202090204" pitchFamily="34" charset="0"/>
                <a:cs typeface="Helvetica" panose="020B0604020202020204" pitchFamily="34" charset="0"/>
              </a:rPr>
              <a:t> </a:t>
            </a:r>
            <a:r>
              <a:rPr lang="fi-FI" sz="1400" b="1" dirty="0" err="1">
                <a:latin typeface="Trebuchet MS" panose="020B0703020202090204" pitchFamily="34" charset="0"/>
                <a:cs typeface="Helvetica" panose="020B0604020202020204" pitchFamily="34" charset="0"/>
              </a:rPr>
              <a:t>group</a:t>
            </a:r>
            <a:r>
              <a:rPr lang="fi-FI" sz="1400" b="1" dirty="0">
                <a:latin typeface="Trebuchet MS" panose="020B0703020202090204" pitchFamily="34" charset="0"/>
                <a:cs typeface="Helvetica" panose="020B0604020202020204" pitchFamily="34" charset="0"/>
              </a:rPr>
              <a:t>)</a:t>
            </a:r>
          </a:p>
          <a:p>
            <a:pPr lvl="1"/>
            <a:r>
              <a:rPr lang="fi-FI" sz="1400" dirty="0">
                <a:latin typeface="Trebuchet MS" panose="020B0703020202090204" pitchFamily="34" charset="0"/>
                <a:cs typeface="Helvetica" panose="020B0604020202020204" pitchFamily="34" charset="0"/>
              </a:rPr>
              <a:t>Ryhmä (6-12) keskustelee teemasta ja haastattelija ohjaa keskustelua. Haastateltavat voivat täydentää </a:t>
            </a:r>
            <a:r>
              <a:rPr lang="fi-FI" sz="1400" dirty="0" err="1">
                <a:latin typeface="Trebuchet MS" panose="020B0703020202090204" pitchFamily="34" charset="0"/>
                <a:cs typeface="Helvetica" panose="020B0604020202020204" pitchFamily="34" charset="0"/>
              </a:rPr>
              <a:t>toisiaan.Sopii</a:t>
            </a:r>
            <a:r>
              <a:rPr lang="fi-FI" sz="1400" dirty="0">
                <a:latin typeface="Trebuchet MS" panose="020B0703020202090204" pitchFamily="34" charset="0"/>
                <a:cs typeface="Helvetica" panose="020B0604020202020204" pitchFamily="34" charset="0"/>
              </a:rPr>
              <a:t> hyvin kehittämistyöhön.</a:t>
            </a:r>
          </a:p>
          <a:p>
            <a:pPr lvl="1"/>
            <a:r>
              <a:rPr lang="fi-FI" sz="1400" dirty="0">
                <a:latin typeface="Trebuchet MS" panose="020B0703020202090204" pitchFamily="34" charset="0"/>
                <a:cs typeface="Helvetica" panose="020B0604020202020204" pitchFamily="34" charset="0"/>
              </a:rPr>
              <a:t>Saadaan usein arvokkaita ideoita esim. palvelujen kehittämiseen</a:t>
            </a:r>
          </a:p>
        </p:txBody>
      </p:sp>
      <p:sp>
        <p:nvSpPr>
          <p:cNvPr id="6" name="Down Arrow 5"/>
          <p:cNvSpPr/>
          <p:nvPr/>
        </p:nvSpPr>
        <p:spPr>
          <a:xfrm>
            <a:off x="9008208" y="1282538"/>
            <a:ext cx="2478024" cy="848017"/>
          </a:xfrm>
          <a:prstGeom prst="downArrow">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914354">
              <a:defRPr/>
            </a:pPr>
            <a:r>
              <a:rPr lang="fi-FI" sz="1600">
                <a:solidFill>
                  <a:prstClr val="black"/>
                </a:solidFill>
                <a:latin typeface="Helvetica Neue"/>
                <a:sym typeface="Helvetica"/>
              </a:rPr>
              <a:t>Esittely</a:t>
            </a:r>
          </a:p>
        </p:txBody>
      </p:sp>
      <p:sp>
        <p:nvSpPr>
          <p:cNvPr id="7" name="Down Arrow 6"/>
          <p:cNvSpPr/>
          <p:nvPr/>
        </p:nvSpPr>
        <p:spPr>
          <a:xfrm>
            <a:off x="9008209" y="2148545"/>
            <a:ext cx="2503932" cy="861367"/>
          </a:xfrm>
          <a:prstGeom prst="downArrow">
            <a:avLst>
              <a:gd name="adj1" fmla="val 50000"/>
              <a:gd name="adj2" fmla="val 55308"/>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914354">
              <a:defRPr/>
            </a:pPr>
            <a:r>
              <a:rPr lang="fi-FI" sz="1400" dirty="0">
                <a:solidFill>
                  <a:prstClr val="black"/>
                </a:solidFill>
                <a:latin typeface="Helvetica Neue"/>
                <a:sym typeface="Helvetica"/>
              </a:rPr>
              <a:t>Lämmittely-</a:t>
            </a:r>
          </a:p>
          <a:p>
            <a:pPr algn="ctr" defTabSz="914354">
              <a:defRPr/>
            </a:pPr>
            <a:r>
              <a:rPr lang="fi-FI" sz="1400" dirty="0">
                <a:solidFill>
                  <a:prstClr val="black"/>
                </a:solidFill>
                <a:latin typeface="Helvetica Neue"/>
                <a:sym typeface="Helvetica"/>
              </a:rPr>
              <a:t>kysymykse</a:t>
            </a:r>
            <a:r>
              <a:rPr lang="fi-FI" sz="1600" dirty="0">
                <a:solidFill>
                  <a:prstClr val="black"/>
                </a:solidFill>
                <a:latin typeface="Helvetica Neue"/>
                <a:sym typeface="Helvetica"/>
              </a:rPr>
              <a:t>t</a:t>
            </a:r>
          </a:p>
        </p:txBody>
      </p:sp>
      <p:sp>
        <p:nvSpPr>
          <p:cNvPr id="8" name="Down Arrow 7"/>
          <p:cNvSpPr/>
          <p:nvPr/>
        </p:nvSpPr>
        <p:spPr>
          <a:xfrm>
            <a:off x="9127080" y="3027898"/>
            <a:ext cx="2400792" cy="940521"/>
          </a:xfrm>
          <a:prstGeom prst="downArrow">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914354">
              <a:defRPr/>
            </a:pPr>
            <a:r>
              <a:rPr lang="fi-FI" sz="1400">
                <a:solidFill>
                  <a:prstClr val="black"/>
                </a:solidFill>
                <a:latin typeface="Helvetica Neue"/>
                <a:sym typeface="Helvetica"/>
              </a:rPr>
              <a:t>Yleistasoiset </a:t>
            </a:r>
            <a:br>
              <a:rPr lang="fi-FI" sz="1400">
                <a:solidFill>
                  <a:prstClr val="black"/>
                </a:solidFill>
                <a:latin typeface="Helvetica Neue"/>
                <a:sym typeface="Helvetica"/>
              </a:rPr>
            </a:br>
            <a:r>
              <a:rPr lang="fi-FI" sz="1400">
                <a:solidFill>
                  <a:prstClr val="black"/>
                </a:solidFill>
                <a:latin typeface="Helvetica Neue"/>
                <a:sym typeface="Helvetica"/>
              </a:rPr>
              <a:t>teemat</a:t>
            </a:r>
          </a:p>
        </p:txBody>
      </p:sp>
      <p:sp>
        <p:nvSpPr>
          <p:cNvPr id="11" name="Down Arrow 10"/>
          <p:cNvSpPr/>
          <p:nvPr/>
        </p:nvSpPr>
        <p:spPr>
          <a:xfrm>
            <a:off x="9154244" y="3976926"/>
            <a:ext cx="2400792" cy="940521"/>
          </a:xfrm>
          <a:prstGeom prst="downArrow">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914354">
              <a:defRPr/>
            </a:pPr>
            <a:r>
              <a:rPr lang="fi-FI" sz="1400">
                <a:solidFill>
                  <a:prstClr val="black"/>
                </a:solidFill>
                <a:latin typeface="Helvetica Neue"/>
                <a:sym typeface="Helvetica"/>
              </a:rPr>
              <a:t>Tärkeät teemat</a:t>
            </a:r>
          </a:p>
        </p:txBody>
      </p:sp>
      <p:sp>
        <p:nvSpPr>
          <p:cNvPr id="12" name="Down Arrow 11"/>
          <p:cNvSpPr/>
          <p:nvPr/>
        </p:nvSpPr>
        <p:spPr>
          <a:xfrm>
            <a:off x="9186024" y="4925953"/>
            <a:ext cx="2400792" cy="940521"/>
          </a:xfrm>
          <a:prstGeom prst="downArrow">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914354">
              <a:defRPr/>
            </a:pPr>
            <a:r>
              <a:rPr lang="fi-FI" sz="1400">
                <a:solidFill>
                  <a:prstClr val="black"/>
                </a:solidFill>
                <a:latin typeface="Helvetica Neue"/>
                <a:sym typeface="Helvetica"/>
              </a:rPr>
              <a:t>Yleistasoiset teemat</a:t>
            </a:r>
          </a:p>
        </p:txBody>
      </p:sp>
      <p:sp>
        <p:nvSpPr>
          <p:cNvPr id="13" name="Rectangle 12"/>
          <p:cNvSpPr/>
          <p:nvPr/>
        </p:nvSpPr>
        <p:spPr>
          <a:xfrm>
            <a:off x="9501046" y="5959126"/>
            <a:ext cx="1673090" cy="455924"/>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914354">
              <a:defRPr/>
            </a:pPr>
            <a:r>
              <a:rPr lang="fi-FI" sz="1400">
                <a:solidFill>
                  <a:prstClr val="black"/>
                </a:solidFill>
                <a:latin typeface="Helvetica Neue"/>
                <a:sym typeface="Helvetica"/>
              </a:rPr>
              <a:t>Päätös</a:t>
            </a:r>
          </a:p>
        </p:txBody>
      </p:sp>
      <p:sp>
        <p:nvSpPr>
          <p:cNvPr id="4" name="Rectangle 3"/>
          <p:cNvSpPr/>
          <p:nvPr/>
        </p:nvSpPr>
        <p:spPr>
          <a:xfrm>
            <a:off x="170041" y="2822070"/>
            <a:ext cx="8065388" cy="3771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algn="ctr" defTabSz="409564" hangingPunct="0">
              <a:defRPr/>
            </a:pPr>
            <a:endParaRPr lang="fi-FI" sz="1951" kern="0">
              <a:solidFill>
                <a:srgbClr val="FFFFFF"/>
              </a:solidFill>
              <a:effectLst>
                <a:outerShdw blurRad="38100" dist="12700" dir="5400000" rotWithShape="0">
                  <a:srgbClr val="000000">
                    <a:alpha val="50000"/>
                  </a:srgbClr>
                </a:outerShdw>
              </a:effectLst>
              <a:latin typeface="Gill Sans"/>
              <a:ea typeface="+mj-ea"/>
              <a:cs typeface="+mj-cs"/>
              <a:sym typeface="Gill Sans"/>
            </a:endParaRPr>
          </a:p>
        </p:txBody>
      </p:sp>
      <p:sp>
        <p:nvSpPr>
          <p:cNvPr id="10" name="TextBox 9"/>
          <p:cNvSpPr txBox="1"/>
          <p:nvPr/>
        </p:nvSpPr>
        <p:spPr>
          <a:xfrm>
            <a:off x="8932887" y="673769"/>
            <a:ext cx="2834109" cy="3539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8100" tIns="38100" rIns="38100" bIns="38100" numCol="1" spcCol="38100" rtlCol="0" anchor="ctr">
            <a:spAutoFit/>
          </a:bodyPr>
          <a:lstStyle/>
          <a:p>
            <a:pPr defTabSz="342891" hangingPunct="0">
              <a:defRPr/>
            </a:pPr>
            <a:r>
              <a:rPr lang="fi-FI" b="1" kern="0" dirty="0">
                <a:solidFill>
                  <a:srgbClr val="000000"/>
                </a:solidFill>
                <a:latin typeface="Helvetica"/>
                <a:ea typeface="Helvetica"/>
                <a:cs typeface="Helvetica"/>
                <a:sym typeface="Helvetica"/>
              </a:rPr>
              <a:t>Teemahaastattelun kulku</a:t>
            </a:r>
          </a:p>
        </p:txBody>
      </p:sp>
    </p:spTree>
    <p:extLst>
      <p:ext uri="{BB962C8B-B14F-4D97-AF65-F5344CB8AC3E}">
        <p14:creationId xmlns:p14="http://schemas.microsoft.com/office/powerpoint/2010/main" val="2213821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367"/>
            <a:ext cx="10515600" cy="1325563"/>
          </a:xfrm>
        </p:spPr>
        <p:txBody>
          <a:bodyPr>
            <a:normAutofit/>
          </a:bodyPr>
          <a:lstStyle/>
          <a:p>
            <a:r>
              <a:rPr lang="fi-FI" sz="3600" b="1" dirty="0">
                <a:latin typeface="Trebuchet MS" panose="020B0703020202090204" pitchFamily="34" charset="0"/>
              </a:rPr>
              <a:t>Teemahaastattelun syventäminen</a:t>
            </a:r>
            <a:br>
              <a:rPr lang="fi-FI" sz="3600" b="1" dirty="0">
                <a:latin typeface="Trebuchet MS" panose="020B0703020202090204" pitchFamily="34" charset="0"/>
              </a:rPr>
            </a:br>
            <a:r>
              <a:rPr lang="fi-FI" sz="3600" b="1" dirty="0">
                <a:latin typeface="Trebuchet MS" panose="020B0703020202090204" pitchFamily="34" charset="0"/>
              </a:rPr>
              <a:t>5 x miksi</a:t>
            </a:r>
          </a:p>
        </p:txBody>
      </p:sp>
      <p:sp>
        <p:nvSpPr>
          <p:cNvPr id="6" name="TextBox 5"/>
          <p:cNvSpPr txBox="1"/>
          <p:nvPr/>
        </p:nvSpPr>
        <p:spPr>
          <a:xfrm>
            <a:off x="1205303" y="1585688"/>
            <a:ext cx="7779040" cy="2308324"/>
          </a:xfrm>
          <a:prstGeom prst="rect">
            <a:avLst/>
          </a:prstGeom>
          <a:noFill/>
        </p:spPr>
        <p:txBody>
          <a:bodyPr wrap="square" rtlCol="0">
            <a:spAutoFit/>
          </a:bodyPr>
          <a:lstStyle/>
          <a:p>
            <a:r>
              <a:rPr lang="fi-FI" dirty="0">
                <a:latin typeface="Trebuchet MS" panose="020B0703020202090204" pitchFamily="34" charset="0"/>
              </a:rPr>
              <a:t>Laadullisissa menetelmissä kuten haastattelussa kysytään yleensä kysymyksillä mitä ja MIKSI. Pyritään selvittämään käyttäytymisen perusteita.</a:t>
            </a:r>
          </a:p>
          <a:p>
            <a:endParaRPr lang="fi-FI" dirty="0">
              <a:latin typeface="Trebuchet MS" panose="020B0703020202090204" pitchFamily="34" charset="0"/>
            </a:endParaRPr>
          </a:p>
          <a:p>
            <a:r>
              <a:rPr lang="fi-FI" dirty="0">
                <a:latin typeface="Trebuchet MS" panose="020B0703020202090204" pitchFamily="34" charset="0"/>
              </a:rPr>
              <a:t>5xmiksi on analyysimenetelmä, jota käytetään kun halutaan selvittää todellinen syy ongelmaan.</a:t>
            </a:r>
          </a:p>
          <a:p>
            <a:r>
              <a:rPr lang="fi-FI" dirty="0">
                <a:latin typeface="Trebuchet MS" panose="020B0703020202090204" pitchFamily="34" charset="0"/>
              </a:rPr>
              <a:t>Toistamalla kysymystä miksi saadaan syvempi ymmärrys asioiden taustoista.</a:t>
            </a:r>
          </a:p>
        </p:txBody>
      </p:sp>
      <p:sp>
        <p:nvSpPr>
          <p:cNvPr id="7" name="TextBox 6"/>
          <p:cNvSpPr txBox="1"/>
          <p:nvPr/>
        </p:nvSpPr>
        <p:spPr>
          <a:xfrm>
            <a:off x="6629230" y="6370079"/>
            <a:ext cx="2072234" cy="338554"/>
          </a:xfrm>
          <a:prstGeom prst="rect">
            <a:avLst/>
          </a:prstGeom>
          <a:noFill/>
        </p:spPr>
        <p:txBody>
          <a:bodyPr wrap="none" rtlCol="0">
            <a:spAutoFit/>
          </a:bodyPr>
          <a:lstStyle/>
          <a:p>
            <a:r>
              <a:rPr lang="fi-FI" sz="1600" dirty="0"/>
              <a:t>Lähde: Miettinen 2014</a:t>
            </a:r>
          </a:p>
        </p:txBody>
      </p:sp>
    </p:spTree>
    <p:extLst>
      <p:ext uri="{BB962C8B-B14F-4D97-AF65-F5344CB8AC3E}">
        <p14:creationId xmlns:p14="http://schemas.microsoft.com/office/powerpoint/2010/main" val="1519971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695" y="160913"/>
            <a:ext cx="10515600" cy="1325563"/>
          </a:xfrm>
        </p:spPr>
        <p:txBody>
          <a:bodyPr>
            <a:normAutofit/>
          </a:bodyPr>
          <a:lstStyle/>
          <a:p>
            <a:r>
              <a:rPr lang="fi-FI" sz="4000" b="1" dirty="0">
                <a:latin typeface="Trebuchet MS" panose="020B0703020202090204" pitchFamily="34" charset="0"/>
              </a:rPr>
              <a:t>Kyselyt</a:t>
            </a:r>
          </a:p>
        </p:txBody>
      </p:sp>
      <p:sp>
        <p:nvSpPr>
          <p:cNvPr id="3" name="Content Placeholder 2"/>
          <p:cNvSpPr>
            <a:spLocks noGrp="1"/>
          </p:cNvSpPr>
          <p:nvPr>
            <p:ph sz="half" idx="1"/>
          </p:nvPr>
        </p:nvSpPr>
        <p:spPr>
          <a:xfrm>
            <a:off x="838199" y="1690688"/>
            <a:ext cx="6179049" cy="4351338"/>
          </a:xfrm>
        </p:spPr>
        <p:txBody>
          <a:bodyPr>
            <a:normAutofit/>
          </a:bodyPr>
          <a:lstStyle/>
          <a:p>
            <a:endParaRPr lang="fi-FI" dirty="0"/>
          </a:p>
          <a:p>
            <a:endParaRPr lang="fi-FI" dirty="0"/>
          </a:p>
        </p:txBody>
      </p:sp>
      <p:grpSp>
        <p:nvGrpSpPr>
          <p:cNvPr id="7" name="Group 6"/>
          <p:cNvGrpSpPr/>
          <p:nvPr/>
        </p:nvGrpSpPr>
        <p:grpSpPr>
          <a:xfrm>
            <a:off x="8624199" y="855549"/>
            <a:ext cx="3384269" cy="4974377"/>
            <a:chOff x="911255" y="1498862"/>
            <a:chExt cx="2622535" cy="4080476"/>
          </a:xfrm>
        </p:grpSpPr>
        <p:grpSp>
          <p:nvGrpSpPr>
            <p:cNvPr id="8" name="Group 7"/>
            <p:cNvGrpSpPr/>
            <p:nvPr/>
          </p:nvGrpSpPr>
          <p:grpSpPr>
            <a:xfrm>
              <a:off x="911255" y="1498862"/>
              <a:ext cx="2501333" cy="704638"/>
              <a:chOff x="911255" y="1498862"/>
              <a:chExt cx="2501333" cy="704638"/>
            </a:xfrm>
          </p:grpSpPr>
          <p:sp>
            <p:nvSpPr>
              <p:cNvPr id="22" name="Rounded Rectangle 21"/>
              <p:cNvSpPr/>
              <p:nvPr/>
            </p:nvSpPr>
            <p:spPr>
              <a:xfrm>
                <a:off x="911255" y="1498862"/>
                <a:ext cx="2488677" cy="669303"/>
              </a:xfrm>
              <a:prstGeom prst="roundRect">
                <a:avLst/>
              </a:prstGeom>
              <a:noFill/>
              <a:ln w="25400">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3" name="TextBox 22"/>
              <p:cNvSpPr txBox="1"/>
              <p:nvPr/>
            </p:nvSpPr>
            <p:spPr>
              <a:xfrm>
                <a:off x="914927" y="1521834"/>
                <a:ext cx="2497661" cy="681666"/>
              </a:xfrm>
              <a:prstGeom prst="rect">
                <a:avLst/>
              </a:prstGeom>
              <a:noFill/>
            </p:spPr>
            <p:txBody>
              <a:bodyPr wrap="none" rtlCol="0">
                <a:spAutoFit/>
              </a:bodyPr>
              <a:lstStyle/>
              <a:p>
                <a:r>
                  <a:rPr lang="fi-FI" sz="1600" dirty="0"/>
                  <a:t>TUTKITTAVIEN ASIOIDEN</a:t>
                </a:r>
              </a:p>
              <a:p>
                <a:r>
                  <a:rPr lang="fi-FI" sz="1600" dirty="0"/>
                  <a:t>YKSILÖINTI</a:t>
                </a:r>
              </a:p>
              <a:p>
                <a:r>
                  <a:rPr lang="fi-FI" sz="1600" dirty="0"/>
                  <a:t>Mitä kysytään, oleelliset asiat, rajaus</a:t>
                </a:r>
              </a:p>
            </p:txBody>
          </p:sp>
        </p:grpSp>
        <p:grpSp>
          <p:nvGrpSpPr>
            <p:cNvPr id="9" name="Group 8"/>
            <p:cNvGrpSpPr/>
            <p:nvPr/>
          </p:nvGrpSpPr>
          <p:grpSpPr>
            <a:xfrm>
              <a:off x="911256" y="2311139"/>
              <a:ext cx="2488677" cy="696855"/>
              <a:chOff x="911256" y="2311139"/>
              <a:chExt cx="2488677" cy="696855"/>
            </a:xfrm>
          </p:grpSpPr>
          <p:sp>
            <p:nvSpPr>
              <p:cNvPr id="20" name="Rounded Rectangle 19"/>
              <p:cNvSpPr/>
              <p:nvPr/>
            </p:nvSpPr>
            <p:spPr>
              <a:xfrm>
                <a:off x="911256" y="2311139"/>
                <a:ext cx="2488677" cy="669303"/>
              </a:xfrm>
              <a:prstGeom prst="roundRect">
                <a:avLst/>
              </a:prstGeom>
              <a:noFill/>
              <a:ln w="25400">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1" name="TextBox 20"/>
              <p:cNvSpPr txBox="1"/>
              <p:nvPr/>
            </p:nvSpPr>
            <p:spPr>
              <a:xfrm>
                <a:off x="931935" y="2326328"/>
                <a:ext cx="1845805" cy="681666"/>
              </a:xfrm>
              <a:prstGeom prst="rect">
                <a:avLst/>
              </a:prstGeom>
              <a:noFill/>
            </p:spPr>
            <p:txBody>
              <a:bodyPr wrap="none" rtlCol="0">
                <a:spAutoFit/>
              </a:bodyPr>
              <a:lstStyle/>
              <a:p>
                <a:r>
                  <a:rPr lang="fi-FI" sz="1600" dirty="0"/>
                  <a:t>LOMAKKEEN </a:t>
                </a:r>
              </a:p>
              <a:p>
                <a:r>
                  <a:rPr lang="fi-FI" sz="1600" dirty="0"/>
                  <a:t>SUUNNITTELU</a:t>
                </a:r>
              </a:p>
              <a:p>
                <a:r>
                  <a:rPr lang="fi-FI" sz="1600" dirty="0"/>
                  <a:t>Selkeys, helppo luettavuus</a:t>
                </a:r>
              </a:p>
            </p:txBody>
          </p:sp>
        </p:grpSp>
        <p:grpSp>
          <p:nvGrpSpPr>
            <p:cNvPr id="11" name="Group 10"/>
            <p:cNvGrpSpPr/>
            <p:nvPr/>
          </p:nvGrpSpPr>
          <p:grpSpPr>
            <a:xfrm>
              <a:off x="911258" y="3189402"/>
              <a:ext cx="2622532" cy="669303"/>
              <a:chOff x="911258" y="3189402"/>
              <a:chExt cx="2622532" cy="669303"/>
            </a:xfrm>
          </p:grpSpPr>
          <p:sp>
            <p:nvSpPr>
              <p:cNvPr id="18" name="Rounded Rectangle 17"/>
              <p:cNvSpPr/>
              <p:nvPr/>
            </p:nvSpPr>
            <p:spPr>
              <a:xfrm>
                <a:off x="911258" y="3189402"/>
                <a:ext cx="2488677" cy="669303"/>
              </a:xfrm>
              <a:prstGeom prst="roundRect">
                <a:avLst/>
              </a:prstGeom>
              <a:noFill/>
              <a:ln w="25400">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9" name="TextBox 18"/>
              <p:cNvSpPr txBox="1"/>
              <p:nvPr/>
            </p:nvSpPr>
            <p:spPr>
              <a:xfrm>
                <a:off x="931934" y="3321792"/>
                <a:ext cx="2601856" cy="479690"/>
              </a:xfrm>
              <a:prstGeom prst="rect">
                <a:avLst/>
              </a:prstGeom>
              <a:noFill/>
            </p:spPr>
            <p:txBody>
              <a:bodyPr wrap="none" rtlCol="0">
                <a:spAutoFit/>
              </a:bodyPr>
              <a:lstStyle/>
              <a:p>
                <a:r>
                  <a:rPr lang="fi-FI" sz="1600" dirty="0"/>
                  <a:t>KYSYMYSTEN MUOTOILU</a:t>
                </a:r>
              </a:p>
              <a:p>
                <a:r>
                  <a:rPr lang="fi-FI" sz="1600" dirty="0" err="1"/>
                  <a:t>Esim</a:t>
                </a:r>
                <a:r>
                  <a:rPr lang="fi-FI" sz="1600" dirty="0"/>
                  <a:t> monivalintakysymysten asteikot</a:t>
                </a:r>
              </a:p>
            </p:txBody>
          </p:sp>
        </p:grpSp>
        <p:grpSp>
          <p:nvGrpSpPr>
            <p:cNvPr id="12" name="Group 11"/>
            <p:cNvGrpSpPr/>
            <p:nvPr/>
          </p:nvGrpSpPr>
          <p:grpSpPr>
            <a:xfrm>
              <a:off x="911257" y="4020533"/>
              <a:ext cx="2488677" cy="678303"/>
              <a:chOff x="911257" y="4020533"/>
              <a:chExt cx="2488677" cy="678303"/>
            </a:xfrm>
          </p:grpSpPr>
          <p:sp>
            <p:nvSpPr>
              <p:cNvPr id="16" name="Rounded Rectangle 15"/>
              <p:cNvSpPr/>
              <p:nvPr/>
            </p:nvSpPr>
            <p:spPr>
              <a:xfrm>
                <a:off x="911257" y="4020533"/>
                <a:ext cx="2488677" cy="669303"/>
              </a:xfrm>
              <a:prstGeom prst="roundRect">
                <a:avLst/>
              </a:prstGeom>
              <a:noFill/>
              <a:ln w="25400">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7" name="TextBox 16"/>
              <p:cNvSpPr txBox="1"/>
              <p:nvPr/>
            </p:nvSpPr>
            <p:spPr>
              <a:xfrm>
                <a:off x="931933" y="4067664"/>
                <a:ext cx="1695948" cy="631172"/>
              </a:xfrm>
              <a:prstGeom prst="rect">
                <a:avLst/>
              </a:prstGeom>
              <a:noFill/>
            </p:spPr>
            <p:txBody>
              <a:bodyPr wrap="none" rtlCol="0">
                <a:spAutoFit/>
              </a:bodyPr>
              <a:lstStyle/>
              <a:p>
                <a:r>
                  <a:rPr lang="fi-FI" sz="1600" dirty="0"/>
                  <a:t>LOMAKKEEN TESTAUS</a:t>
                </a:r>
              </a:p>
              <a:p>
                <a:r>
                  <a:rPr lang="fi-FI" sz="1400" dirty="0"/>
                  <a:t>On tärkeää </a:t>
                </a:r>
                <a:r>
                  <a:rPr lang="fi-FI" sz="1400" dirty="0" err="1"/>
                  <a:t>ennakkotestata</a:t>
                </a:r>
                <a:r>
                  <a:rPr lang="fi-FI" sz="1400" dirty="0"/>
                  <a:t> </a:t>
                </a:r>
              </a:p>
              <a:p>
                <a:r>
                  <a:rPr lang="fi-FI" sz="1400" dirty="0"/>
                  <a:t>lomake ulkopuolisella</a:t>
                </a:r>
              </a:p>
            </p:txBody>
          </p:sp>
        </p:grpSp>
        <p:grpSp>
          <p:nvGrpSpPr>
            <p:cNvPr id="13" name="Group 12"/>
            <p:cNvGrpSpPr/>
            <p:nvPr/>
          </p:nvGrpSpPr>
          <p:grpSpPr>
            <a:xfrm>
              <a:off x="911255" y="4851662"/>
              <a:ext cx="2488680" cy="727676"/>
              <a:chOff x="911255" y="4851662"/>
              <a:chExt cx="2488680" cy="727676"/>
            </a:xfrm>
          </p:grpSpPr>
          <p:sp>
            <p:nvSpPr>
              <p:cNvPr id="14" name="Rounded Rectangle 13"/>
              <p:cNvSpPr/>
              <p:nvPr/>
            </p:nvSpPr>
            <p:spPr>
              <a:xfrm>
                <a:off x="911258" y="4851662"/>
                <a:ext cx="2488677" cy="669303"/>
              </a:xfrm>
              <a:prstGeom prst="roundRect">
                <a:avLst/>
              </a:prstGeom>
              <a:noFill/>
              <a:ln w="25400">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5" name="TextBox 14"/>
              <p:cNvSpPr txBox="1"/>
              <p:nvPr/>
            </p:nvSpPr>
            <p:spPr>
              <a:xfrm>
                <a:off x="911255" y="4897672"/>
                <a:ext cx="2187212" cy="681666"/>
              </a:xfrm>
              <a:prstGeom prst="rect">
                <a:avLst/>
              </a:prstGeom>
              <a:noFill/>
            </p:spPr>
            <p:txBody>
              <a:bodyPr wrap="none" rtlCol="0">
                <a:spAutoFit/>
              </a:bodyPr>
              <a:lstStyle/>
              <a:p>
                <a:r>
                  <a:rPr lang="fi-FI" sz="1600" dirty="0"/>
                  <a:t>LOPULLINEN LOMAKE</a:t>
                </a:r>
              </a:p>
              <a:p>
                <a:r>
                  <a:rPr lang="fi-FI" sz="1600" dirty="0" err="1"/>
                  <a:t>Lähstys</a:t>
                </a:r>
                <a:r>
                  <a:rPr lang="fi-FI" sz="1600" dirty="0"/>
                  <a:t> oikeille vastaajille, </a:t>
                </a:r>
              </a:p>
              <a:p>
                <a:r>
                  <a:rPr lang="fi-FI" sz="1600" dirty="0"/>
                  <a:t>miten motivoimme vastaamaan</a:t>
                </a:r>
              </a:p>
            </p:txBody>
          </p:sp>
        </p:grpSp>
      </p:grpSp>
      <p:sp>
        <p:nvSpPr>
          <p:cNvPr id="24" name="Content Placeholder 2"/>
          <p:cNvSpPr txBox="1">
            <a:spLocks/>
          </p:cNvSpPr>
          <p:nvPr/>
        </p:nvSpPr>
        <p:spPr>
          <a:xfrm>
            <a:off x="1075301" y="855549"/>
            <a:ext cx="7159866" cy="4419339"/>
          </a:xfrm>
          <a:prstGeom prst="rect">
            <a:avLst/>
          </a:prstGeom>
        </p:spPr>
        <p:txBody>
          <a:bodyPr vert="horz" lIns="91440" tIns="45720" rIns="91440" bIns="45720" rtlCol="0">
            <a:noAutofit/>
          </a:bodyPr>
          <a:lstStyle>
            <a:lvl1pPr marL="457200" indent="-4572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fi-FI" sz="1600" dirty="0">
              <a:latin typeface="Trebuchet MS" panose="020B0703020202090204" pitchFamily="34" charset="0"/>
            </a:endParaRPr>
          </a:p>
          <a:p>
            <a:r>
              <a:rPr lang="fi-FI" sz="1600" dirty="0">
                <a:latin typeface="Trebuchet MS" panose="020B0703020202090204" pitchFamily="34" charset="0"/>
              </a:rPr>
              <a:t>Erilaisten kyselyjen tekeminen on menetelmänä lähellä haastattelua. Kyselyt ovat kuitenkin määrämuotoisempia, ja niillä selvitetään usein asioiden nykytilaa kuten esimerkiksi käyttäjän mielipiteitä tuotteesta nyt</a:t>
            </a:r>
          </a:p>
          <a:p>
            <a:r>
              <a:rPr lang="fi-FI" sz="1600" dirty="0">
                <a:latin typeface="Trebuchet MS" panose="020B0703020202090204" pitchFamily="34" charset="0"/>
              </a:rPr>
              <a:t>Kyselyjen toteuttaminen on suhteellisen helppoa erilaisten kyselytyökalujen avulla (ilmainen esim. Google </a:t>
            </a:r>
            <a:r>
              <a:rPr lang="fi-FI" sz="1600" dirty="0" err="1">
                <a:latin typeface="Trebuchet MS" panose="020B0703020202090204" pitchFamily="34" charset="0"/>
              </a:rPr>
              <a:t>Forms</a:t>
            </a:r>
            <a:r>
              <a:rPr lang="fi-FI" sz="1600" dirty="0">
                <a:latin typeface="Trebuchet MS" panose="020B0703020202090204" pitchFamily="34" charset="0"/>
              </a:rPr>
              <a:t> työkalu) </a:t>
            </a:r>
          </a:p>
          <a:p>
            <a:r>
              <a:rPr lang="fi-FI" sz="1600" dirty="0">
                <a:latin typeface="Trebuchet MS" panose="020B0703020202090204" pitchFamily="34" charset="0"/>
              </a:rPr>
              <a:t>Kyselyn lähettäminen esimerkiksi </a:t>
            </a:r>
            <a:r>
              <a:rPr lang="fi-FI" sz="1600" dirty="0" err="1">
                <a:latin typeface="Trebuchet MS" panose="020B0703020202090204" pitchFamily="34" charset="0"/>
              </a:rPr>
              <a:t>some</a:t>
            </a:r>
            <a:r>
              <a:rPr lang="fi-FI" sz="1600" dirty="0">
                <a:latin typeface="Trebuchet MS" panose="020B0703020202090204" pitchFamily="34" charset="0"/>
              </a:rPr>
              <a:t>-kanavissa on yleistä. On kuitenkin tärkeää huomioida, että kyselyyn vastaa kohderyhmä, jota tavoitellaan ja saadaan vastauksia potentiaalisilta käyttäjiltä tai nykyisiltä käyttäjiltä</a:t>
            </a:r>
          </a:p>
          <a:p>
            <a:r>
              <a:rPr lang="fi-FI" sz="1600" dirty="0">
                <a:latin typeface="Trebuchet MS" panose="020B0703020202090204" pitchFamily="34" charset="0"/>
              </a:rPr>
              <a:t>Kyselyn laatimisessa on tärkeää kiinnittää huomiota kysymysten selkeyteen ja helppoon ymmärrettävyyteen ja siihen, että kysymme oikeita asioita. Haastattelussa tutkija voi paikan päällä auttaa vastaajaa, mikä ei kyselyssä ole mahdollista</a:t>
            </a:r>
          </a:p>
          <a:p>
            <a:r>
              <a:rPr lang="fi-FI" sz="1600" dirty="0">
                <a:latin typeface="Trebuchet MS" panose="020B0703020202090204" pitchFamily="34" charset="0"/>
              </a:rPr>
              <a:t>Kyselyillä voidaan selvittää käyttäjien mielipiteitä tuotteiden käyttötottumuksista, nykyisistä tuotteista tai tuotekonsepteista</a:t>
            </a:r>
          </a:p>
          <a:p>
            <a:pPr marL="457200" lvl="1" indent="0">
              <a:buFont typeface="Arial" panose="020B0604020202020204" pitchFamily="34" charset="0"/>
              <a:buNone/>
            </a:pPr>
            <a:r>
              <a:rPr lang="fi-FI" sz="1400" dirty="0">
                <a:latin typeface="Trebuchet MS" panose="020B0703020202090204" pitchFamily="34" charset="0"/>
              </a:rPr>
              <a:t>       </a:t>
            </a:r>
          </a:p>
          <a:p>
            <a:pPr marL="0" indent="0">
              <a:buFont typeface="Arial" panose="020B0604020202020204" pitchFamily="34" charset="0"/>
              <a:buNone/>
            </a:pPr>
            <a:endParaRPr lang="fi-FI" sz="1050" dirty="0">
              <a:latin typeface="Trebuchet MS" panose="020B0703020202090204" pitchFamily="34" charset="0"/>
            </a:endParaRPr>
          </a:p>
          <a:p>
            <a:pPr marL="0" indent="0">
              <a:buFont typeface="Arial" panose="020B0604020202020204" pitchFamily="34" charset="0"/>
              <a:buNone/>
            </a:pPr>
            <a:endParaRPr lang="fi-FI" sz="1050" dirty="0">
              <a:latin typeface="Trebuchet MS" panose="020B0703020202090204" pitchFamily="34" charset="0"/>
            </a:endParaRPr>
          </a:p>
          <a:p>
            <a:pPr marL="0" indent="0">
              <a:buFont typeface="Arial" panose="020B0604020202020204" pitchFamily="34" charset="0"/>
              <a:buNone/>
            </a:pPr>
            <a:endParaRPr lang="fi-FI" sz="1600" dirty="0">
              <a:latin typeface="Trebuchet MS" panose="020B0703020202090204" pitchFamily="34" charset="0"/>
            </a:endParaRPr>
          </a:p>
          <a:p>
            <a:endParaRPr lang="fi-FI" sz="1600" dirty="0">
              <a:latin typeface="Trebuchet MS" panose="020B0703020202090204" pitchFamily="34" charset="0"/>
            </a:endParaRPr>
          </a:p>
          <a:p>
            <a:pPr marL="0" indent="0">
              <a:buFont typeface="Arial" panose="020B0604020202020204" pitchFamily="34" charset="0"/>
              <a:buNone/>
            </a:pPr>
            <a:endParaRPr lang="fi-FI" sz="2400" dirty="0">
              <a:latin typeface="Trebuchet MS" panose="020B0703020202090204" pitchFamily="34" charset="0"/>
            </a:endParaRPr>
          </a:p>
          <a:p>
            <a:pPr marL="457200" lvl="1" indent="0">
              <a:buFont typeface="Arial" panose="020B0604020202020204" pitchFamily="34" charset="0"/>
              <a:buNone/>
            </a:pPr>
            <a:endParaRPr lang="fi-FI" sz="1800" dirty="0">
              <a:latin typeface="Trebuchet MS" panose="020B0703020202090204" pitchFamily="34" charset="0"/>
            </a:endParaRPr>
          </a:p>
        </p:txBody>
      </p:sp>
      <p:sp>
        <p:nvSpPr>
          <p:cNvPr id="25" name="TextBox 24"/>
          <p:cNvSpPr txBox="1"/>
          <p:nvPr/>
        </p:nvSpPr>
        <p:spPr>
          <a:xfrm>
            <a:off x="8805989" y="415582"/>
            <a:ext cx="939168" cy="369332"/>
          </a:xfrm>
          <a:prstGeom prst="rect">
            <a:avLst/>
          </a:prstGeom>
          <a:noFill/>
        </p:spPr>
        <p:txBody>
          <a:bodyPr wrap="none" rtlCol="0">
            <a:spAutoFit/>
          </a:bodyPr>
          <a:lstStyle/>
          <a:p>
            <a:r>
              <a:rPr lang="fi-FI" dirty="0"/>
              <a:t>Prosessi</a:t>
            </a:r>
          </a:p>
        </p:txBody>
      </p:sp>
    </p:spTree>
    <p:extLst>
      <p:ext uri="{BB962C8B-B14F-4D97-AF65-F5344CB8AC3E}">
        <p14:creationId xmlns:p14="http://schemas.microsoft.com/office/powerpoint/2010/main" val="1184354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2768"/>
            <a:ext cx="10515600" cy="1325563"/>
          </a:xfrm>
        </p:spPr>
        <p:txBody>
          <a:bodyPr/>
          <a:lstStyle/>
          <a:p>
            <a:r>
              <a:rPr lang="fi-FI" b="1" dirty="0">
                <a:latin typeface="Trebuchet MS" panose="020B0703020202090204" pitchFamily="34" charset="0"/>
              </a:rPr>
              <a:t>Havainnointi </a:t>
            </a:r>
          </a:p>
        </p:txBody>
      </p:sp>
      <p:sp>
        <p:nvSpPr>
          <p:cNvPr id="3" name="Content Placeholder 2"/>
          <p:cNvSpPr>
            <a:spLocks noGrp="1"/>
          </p:cNvSpPr>
          <p:nvPr>
            <p:ph sz="half" idx="1"/>
          </p:nvPr>
        </p:nvSpPr>
        <p:spPr>
          <a:xfrm>
            <a:off x="762000" y="1112237"/>
            <a:ext cx="6179049" cy="4351338"/>
          </a:xfrm>
        </p:spPr>
        <p:txBody>
          <a:bodyPr>
            <a:normAutofit fontScale="62500" lnSpcReduction="20000"/>
          </a:bodyPr>
          <a:lstStyle/>
          <a:p>
            <a:r>
              <a:rPr lang="fi-FI" dirty="0">
                <a:latin typeface="Trebuchet MS" panose="020B0703020202090204" pitchFamily="34" charset="0"/>
              </a:rPr>
              <a:t>Ihmisten toimien seuraamista heidän omissa ympäristöissään</a:t>
            </a:r>
          </a:p>
          <a:p>
            <a:r>
              <a:rPr lang="fi-FI" dirty="0">
                <a:latin typeface="Trebuchet MS" panose="020B0703020202090204" pitchFamily="34" charset="0"/>
              </a:rPr>
              <a:t>Antaa suunnittelijalle omakohtaisen yleistuntuman käyttäjistä, heidän toimintaympäristöistään ja käytöstä</a:t>
            </a:r>
          </a:p>
          <a:p>
            <a:r>
              <a:rPr lang="fi-FI" dirty="0">
                <a:latin typeface="Trebuchet MS" panose="020B0703020202090204" pitchFamily="34" charset="0"/>
              </a:rPr>
              <a:t>Auttaa löytämään uusia tuoteideoita ja nykyisten puutteita</a:t>
            </a:r>
          </a:p>
          <a:p>
            <a:r>
              <a:rPr lang="fi-FI" dirty="0">
                <a:latin typeface="Trebuchet MS" panose="020B0703020202090204" pitchFamily="34" charset="0"/>
              </a:rPr>
              <a:t>Luo pohjatietoa, johon rinnastaa myös muiden tiedonkeruumenetelmien aineistoa</a:t>
            </a:r>
          </a:p>
          <a:p>
            <a:r>
              <a:rPr lang="fi-FI" dirty="0">
                <a:latin typeface="Trebuchet MS" panose="020B0703020202090204" pitchFamily="34" charset="0"/>
              </a:rPr>
              <a:t>Vähimmillään muutaman tunnin oleskelu käyttäjien toimintaympäristössä</a:t>
            </a:r>
          </a:p>
          <a:p>
            <a:r>
              <a:rPr lang="fi-FI" dirty="0">
                <a:latin typeface="Trebuchet MS" panose="020B0703020202090204" pitchFamily="34" charset="0"/>
              </a:rPr>
              <a:t>Havainnot kirjataan, täydennetään kuvin ja äänittein</a:t>
            </a:r>
          </a:p>
          <a:p>
            <a:r>
              <a:rPr lang="fi-FI" dirty="0">
                <a:latin typeface="Trebuchet MS" panose="020B0703020202090204" pitchFamily="34" charset="0"/>
              </a:rPr>
              <a:t>Voidaan jälkikäteen pyytää täsmennyksiä epäselviksi jääneisiin asioihin</a:t>
            </a:r>
          </a:p>
          <a:p>
            <a:r>
              <a:rPr lang="fi-FI" dirty="0">
                <a:latin typeface="Trebuchet MS" panose="020B0703020202090204" pitchFamily="34" charset="0"/>
              </a:rPr>
              <a:t>Tärkeimmät havainnointimenetelmät ovat passiivinen havainnointi, varjostus ja havainnointihaastattelu</a:t>
            </a:r>
          </a:p>
          <a:p>
            <a:pPr lvl="1"/>
            <a:r>
              <a:rPr lang="fi-FI" dirty="0">
                <a:latin typeface="Trebuchet MS" panose="020B0703020202090204" pitchFamily="34" charset="0"/>
              </a:rPr>
              <a:t>Lue lisää </a:t>
            </a:r>
            <a:r>
              <a:rPr lang="fi-FI" dirty="0" err="1">
                <a:latin typeface="Trebuchet MS" panose="020B0703020202090204" pitchFamily="34" charset="0"/>
              </a:rPr>
              <a:t>Hyysalo</a:t>
            </a:r>
            <a:r>
              <a:rPr lang="fi-FI" dirty="0">
                <a:latin typeface="Trebuchet MS" panose="020B0703020202090204" pitchFamily="34" charset="0"/>
              </a:rPr>
              <a:t>/ Käyttäjä tuotekehityksessä</a:t>
            </a:r>
          </a:p>
          <a:p>
            <a:pPr lvl="1"/>
            <a:endParaRPr lang="fi-FI" dirty="0">
              <a:latin typeface="Trebuchet MS" panose="020B0703020202090204" pitchFamily="34" charset="0"/>
            </a:endParaRPr>
          </a:p>
          <a:p>
            <a:endParaRPr lang="fi-FI" dirty="0">
              <a:latin typeface="Trebuchet MS" panose="020B0703020202090204" pitchFamily="34" charset="0"/>
            </a:endParaRPr>
          </a:p>
          <a:p>
            <a:endParaRPr lang="fi-FI" dirty="0">
              <a:latin typeface="Trebuchet MS" panose="020B0703020202090204" pitchFamily="34" charset="0"/>
            </a:endParaRPr>
          </a:p>
          <a:p>
            <a:endParaRPr lang="fi-FI" dirty="0">
              <a:latin typeface="Trebuchet MS" panose="020B0703020202090204" pitchFamily="34" charset="0"/>
            </a:endParaRPr>
          </a:p>
        </p:txBody>
      </p:sp>
      <p:graphicFrame>
        <p:nvGraphicFramePr>
          <p:cNvPr id="10" name="Content Placeholder 9"/>
          <p:cNvGraphicFramePr>
            <a:graphicFrameLocks noGrp="1"/>
          </p:cNvGraphicFramePr>
          <p:nvPr>
            <p:ph sz="half" idx="2"/>
          </p:nvPr>
        </p:nvGraphicFramePr>
        <p:xfrm>
          <a:off x="7017248" y="1676401"/>
          <a:ext cx="4982110" cy="421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E379772C-3162-DE46-8CE5-CAF511A17D6E}"/>
              </a:ext>
            </a:extLst>
          </p:cNvPr>
          <p:cNvSpPr txBox="1"/>
          <p:nvPr/>
        </p:nvSpPr>
        <p:spPr>
          <a:xfrm>
            <a:off x="7217741" y="6434436"/>
            <a:ext cx="3365280" cy="276999"/>
          </a:xfrm>
          <a:prstGeom prst="rect">
            <a:avLst/>
          </a:prstGeom>
          <a:noFill/>
        </p:spPr>
        <p:txBody>
          <a:bodyPr wrap="none" rtlCol="0">
            <a:spAutoFit/>
          </a:bodyPr>
          <a:lstStyle/>
          <a:p>
            <a:r>
              <a:rPr lang="fi-FI" sz="1200" dirty="0"/>
              <a:t>Lähde: Käyttäjä tuotekehityksessä. </a:t>
            </a:r>
            <a:r>
              <a:rPr lang="fi-FI" sz="1200" dirty="0" err="1"/>
              <a:t>Hyysalo</a:t>
            </a:r>
            <a:r>
              <a:rPr lang="fi-FI" sz="1200" dirty="0"/>
              <a:t> S. 2009.</a:t>
            </a:r>
          </a:p>
        </p:txBody>
      </p:sp>
    </p:spTree>
    <p:extLst>
      <p:ext uri="{BB962C8B-B14F-4D97-AF65-F5344CB8AC3E}">
        <p14:creationId xmlns:p14="http://schemas.microsoft.com/office/powerpoint/2010/main" val="719917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9360" y="-252248"/>
            <a:ext cx="11788102" cy="1325563"/>
          </a:xfrm>
        </p:spPr>
        <p:txBody>
          <a:bodyPr/>
          <a:lstStyle/>
          <a:p>
            <a:r>
              <a:rPr lang="fi-FI" dirty="0"/>
              <a:t>Käyttäjälähtöinen muotoilu kiertotaloudessa</a:t>
            </a:r>
          </a:p>
        </p:txBody>
      </p:sp>
      <p:sp>
        <p:nvSpPr>
          <p:cNvPr id="3" name="Sisällön paikkamerkki 2"/>
          <p:cNvSpPr>
            <a:spLocks noGrp="1"/>
          </p:cNvSpPr>
          <p:nvPr>
            <p:ph idx="1"/>
          </p:nvPr>
        </p:nvSpPr>
        <p:spPr>
          <a:xfrm>
            <a:off x="1057040" y="719595"/>
            <a:ext cx="10515600" cy="3253315"/>
          </a:xfrm>
        </p:spPr>
        <p:txBody>
          <a:bodyPr>
            <a:noAutofit/>
          </a:bodyPr>
          <a:lstStyle/>
          <a:p>
            <a:r>
              <a:rPr lang="fi-FI" sz="1800" u="sng" dirty="0"/>
              <a:t>Osaamistavoitteet:</a:t>
            </a:r>
            <a:r>
              <a:rPr lang="fi-FI" sz="1800" dirty="0"/>
              <a:t>	</a:t>
            </a:r>
            <a:endParaRPr lang="en-FI" sz="1800" dirty="0"/>
          </a:p>
          <a:p>
            <a:pPr lvl="0"/>
            <a:r>
              <a:rPr lang="fi-FI" sz="1800" b="1" dirty="0"/>
              <a:t>Opiskelija osaa yhdistää kiertotalouden toimintaperiaatteet käyttäjälähtöiseen suunnitteluun</a:t>
            </a:r>
            <a:endParaRPr lang="en-FI" sz="1800" dirty="0"/>
          </a:p>
          <a:p>
            <a:pPr lvl="0"/>
            <a:r>
              <a:rPr lang="fi-FI" sz="1800" b="1" dirty="0"/>
              <a:t>Opiskelija </a:t>
            </a:r>
            <a:r>
              <a:rPr lang="fi-FI" sz="1800" b="1" u="sng" dirty="0"/>
              <a:t>tunnistaa</a:t>
            </a:r>
            <a:r>
              <a:rPr lang="fi-FI" sz="1800" b="1" dirty="0"/>
              <a:t> käyttäjälähtöisen suunnittelun keskeiset tutkimusmenetelmät</a:t>
            </a:r>
            <a:endParaRPr lang="en-FI" sz="1800" dirty="0"/>
          </a:p>
          <a:p>
            <a:pPr lvl="0"/>
            <a:r>
              <a:rPr lang="fi-FI" sz="1800" b="1" dirty="0"/>
              <a:t>Opiskelija osaa </a:t>
            </a:r>
            <a:r>
              <a:rPr lang="fi-FI" sz="1800" b="1" u="sng" dirty="0"/>
              <a:t>soveltaa </a:t>
            </a:r>
            <a:r>
              <a:rPr lang="fi-FI" sz="1800" b="1" dirty="0"/>
              <a:t>käyttäjälähtöisiä tutkimusmenetelmiä ja työkaluja käytännönläheisessä (kiertotalouden) projektissa</a:t>
            </a:r>
            <a:endParaRPr lang="en-FI" sz="1800" dirty="0"/>
          </a:p>
          <a:p>
            <a:r>
              <a:rPr lang="fi-FI" sz="1800" b="1" dirty="0"/>
              <a:t> </a:t>
            </a:r>
            <a:endParaRPr lang="en-FI" sz="1800" dirty="0"/>
          </a:p>
          <a:p>
            <a:r>
              <a:rPr lang="fi-FI" sz="1800" b="1" dirty="0"/>
              <a:t>Kurssin toteutustapa</a:t>
            </a:r>
            <a:endParaRPr lang="en-FI" sz="1800" dirty="0"/>
          </a:p>
          <a:p>
            <a:r>
              <a:rPr lang="fi-FI" sz="1800" dirty="0"/>
              <a:t>Kurssi koostuu sekä tiimissä tehtävästä projektista että itsenäisestä opiskelusta. Painotus arvosanassa on 70% projekti / 30% itsenäinen opiskelu (0-5).</a:t>
            </a:r>
          </a:p>
          <a:p>
            <a:endParaRPr lang="fi-FI" sz="1400" dirty="0"/>
          </a:p>
          <a:p>
            <a:pPr marL="0" indent="0">
              <a:buNone/>
            </a:pPr>
            <a:r>
              <a:rPr lang="fi-FI" sz="1400" dirty="0"/>
              <a:t>Johanna </a:t>
            </a:r>
            <a:r>
              <a:rPr lang="fi-FI" sz="1400" dirty="0" err="1"/>
              <a:t>Lunkka</a:t>
            </a:r>
            <a:r>
              <a:rPr lang="fi-FI" sz="1400" dirty="0"/>
              <a:t>, Laurea ammattikorkeakoulu</a:t>
            </a:r>
          </a:p>
          <a:p>
            <a:pPr marL="0" indent="0">
              <a:buNone/>
            </a:pPr>
            <a:r>
              <a:rPr lang="fi-FI" sz="1400" dirty="0"/>
              <a:t>Jarmo Ruokonen, Savonia ammattikorkeakoulu </a:t>
            </a:r>
          </a:p>
          <a:p>
            <a:pPr marL="0" indent="0">
              <a:buNone/>
            </a:pPr>
            <a:r>
              <a:rPr lang="fi-FI" sz="1400" dirty="0"/>
              <a:t>Noora Nylander, LAB ammattikorkeakoulu</a:t>
            </a:r>
          </a:p>
          <a:p>
            <a:pPr marL="0" indent="0">
              <a:buNone/>
            </a:pPr>
            <a:endParaRPr lang="fi-FI" sz="1800" dirty="0"/>
          </a:p>
          <a:p>
            <a:pPr marL="0" indent="0">
              <a:buNone/>
            </a:pPr>
            <a:endParaRPr lang="fi-FI" sz="1800" dirty="0"/>
          </a:p>
        </p:txBody>
      </p:sp>
    </p:spTree>
    <p:extLst>
      <p:ext uri="{BB962C8B-B14F-4D97-AF65-F5344CB8AC3E}">
        <p14:creationId xmlns:p14="http://schemas.microsoft.com/office/powerpoint/2010/main" val="2930873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2768"/>
            <a:ext cx="10515600" cy="1325563"/>
          </a:xfrm>
        </p:spPr>
        <p:txBody>
          <a:bodyPr/>
          <a:lstStyle/>
          <a:p>
            <a:r>
              <a:rPr lang="fi-FI" b="1" dirty="0">
                <a:latin typeface="Trebuchet MS" panose="020B0703020202090204" pitchFamily="34" charset="0"/>
              </a:rPr>
              <a:t>Käytettävyystestaus ja koekäyttö </a:t>
            </a:r>
          </a:p>
        </p:txBody>
      </p:sp>
      <p:sp>
        <p:nvSpPr>
          <p:cNvPr id="3" name="Content Placeholder 2"/>
          <p:cNvSpPr>
            <a:spLocks noGrp="1"/>
          </p:cNvSpPr>
          <p:nvPr>
            <p:ph sz="half" idx="1"/>
          </p:nvPr>
        </p:nvSpPr>
        <p:spPr>
          <a:xfrm>
            <a:off x="762000" y="1253331"/>
            <a:ext cx="6179049" cy="4351338"/>
          </a:xfrm>
        </p:spPr>
        <p:txBody>
          <a:bodyPr>
            <a:normAutofit fontScale="92500" lnSpcReduction="10000"/>
          </a:bodyPr>
          <a:lstStyle/>
          <a:p>
            <a:r>
              <a:rPr lang="fi-FI" sz="2000" dirty="0">
                <a:latin typeface="Trebuchet MS" panose="020B0703020202090204" pitchFamily="34" charset="0"/>
              </a:rPr>
              <a:t>tavoitteena on selvittää, miten hyvin käyttäjät selviytyvät tehtävästä tuotteen tai laitteen avulla. Testitehtävillä halutaan tietoa siitä, miten käyttäjä hahmottavat  tuotteen toiminnan, ja aiheuttavatko jotkin piirteet haasteita tai eivät toimi kuten suunniteltu</a:t>
            </a:r>
          </a:p>
          <a:p>
            <a:r>
              <a:rPr lang="fi-FI" sz="2000" dirty="0">
                <a:latin typeface="Trebuchet MS" panose="020B0703020202090204" pitchFamily="34" charset="0"/>
              </a:rPr>
              <a:t>Voidaan melko varhaisessa tuotekehityksen vaiheessa testata tuoteidean puutteita ja ongelmia, ja tehdä konkreettiset johtopäätökset ja parannusehdotukset</a:t>
            </a:r>
          </a:p>
          <a:p>
            <a:r>
              <a:rPr lang="fi-FI" sz="2000" dirty="0">
                <a:latin typeface="Trebuchet MS" panose="020B0703020202090204" pitchFamily="34" charset="0"/>
              </a:rPr>
              <a:t>Testauksessa voidaan käyttää joko tuotteen prototyyppejä tai valmiita tuotteita</a:t>
            </a:r>
          </a:p>
          <a:p>
            <a:r>
              <a:rPr lang="fi-FI" sz="2000" dirty="0">
                <a:latin typeface="Trebuchet MS" panose="020B0703020202090204" pitchFamily="34" charset="0"/>
              </a:rPr>
              <a:t>Vastauksia mm: mikä toimi odotetusti, käyttivätkö käyttäjät sitä odotusten mukaisesti, saivatko tehtävät tehtyä, millaisia virhe ja ongelmatilanteita ilmeni.</a:t>
            </a:r>
          </a:p>
          <a:p>
            <a:endParaRPr lang="fi-FI" dirty="0">
              <a:latin typeface="Trebuchet MS" panose="020B0703020202090204" pitchFamily="34" charset="0"/>
            </a:endParaRPr>
          </a:p>
          <a:p>
            <a:endParaRPr lang="fi-FI" dirty="0">
              <a:latin typeface="Trebuchet MS" panose="020B0703020202090204" pitchFamily="34" charset="0"/>
            </a:endParaRPr>
          </a:p>
        </p:txBody>
      </p:sp>
      <p:graphicFrame>
        <p:nvGraphicFramePr>
          <p:cNvPr id="10" name="Content Placeholder 9"/>
          <p:cNvGraphicFramePr>
            <a:graphicFrameLocks noGrp="1"/>
          </p:cNvGraphicFramePr>
          <p:nvPr>
            <p:ph sz="half" idx="2"/>
          </p:nvPr>
        </p:nvGraphicFramePr>
        <p:xfrm>
          <a:off x="7209890" y="1690688"/>
          <a:ext cx="4982110" cy="421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277100" y="6557796"/>
            <a:ext cx="3304623" cy="307777"/>
          </a:xfrm>
          <a:prstGeom prst="rect">
            <a:avLst/>
          </a:prstGeom>
          <a:noFill/>
        </p:spPr>
        <p:txBody>
          <a:bodyPr wrap="none" rtlCol="0">
            <a:spAutoFit/>
          </a:bodyPr>
          <a:lstStyle/>
          <a:p>
            <a:r>
              <a:rPr lang="fi-FI" sz="1400" dirty="0"/>
              <a:t>Lähde: </a:t>
            </a:r>
            <a:r>
              <a:rPr lang="fi-FI" sz="1400" dirty="0" err="1"/>
              <a:t>Hyysalo</a:t>
            </a:r>
            <a:r>
              <a:rPr lang="fi-FI" sz="1400" dirty="0"/>
              <a:t>, Käyttäjä tuotekehityksessä</a:t>
            </a:r>
          </a:p>
        </p:txBody>
      </p:sp>
    </p:spTree>
    <p:extLst>
      <p:ext uri="{BB962C8B-B14F-4D97-AF65-F5344CB8AC3E}">
        <p14:creationId xmlns:p14="http://schemas.microsoft.com/office/powerpoint/2010/main" val="1488690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0" y="2326031"/>
            <a:ext cx="10515600" cy="2852737"/>
          </a:xfrm>
        </p:spPr>
        <p:txBody>
          <a:bodyPr>
            <a:normAutofit/>
          </a:bodyPr>
          <a:lstStyle/>
          <a:p>
            <a:r>
              <a:rPr lang="fi-FI" sz="4000" b="1" dirty="0">
                <a:latin typeface="Trebuchet MS" panose="020B0703020202090204" pitchFamily="34" charset="0"/>
              </a:rPr>
              <a:t>Opintojakson työkaluja</a:t>
            </a:r>
            <a:br>
              <a:rPr lang="fi-FI" sz="4000" b="1" dirty="0">
                <a:latin typeface="Trebuchet MS" panose="020B0703020202090204" pitchFamily="34" charset="0"/>
              </a:rPr>
            </a:br>
            <a:br>
              <a:rPr lang="fi-FI" sz="4000" b="1" dirty="0">
                <a:latin typeface="Trebuchet MS" panose="020B0703020202090204" pitchFamily="34" charset="0"/>
              </a:rPr>
            </a:br>
            <a:endParaRPr lang="fi-FI" sz="4000" b="1" dirty="0">
              <a:solidFill>
                <a:srgbClr val="FF0000"/>
              </a:solidFill>
              <a:latin typeface="Trebuchet MS" panose="020B0703020202090204" pitchFamily="34" charset="0"/>
            </a:endParaRPr>
          </a:p>
        </p:txBody>
      </p:sp>
    </p:spTree>
    <p:extLst>
      <p:ext uri="{BB962C8B-B14F-4D97-AF65-F5344CB8AC3E}">
        <p14:creationId xmlns:p14="http://schemas.microsoft.com/office/powerpoint/2010/main" val="266033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b="1" dirty="0">
                <a:latin typeface="Trebuchet MS" panose="020B0703020202090204" pitchFamily="34" charset="0"/>
                <a:cs typeface="Times New Roman" panose="02020603050405020304" pitchFamily="18" charset="0"/>
              </a:rPr>
              <a:t>Miten trendit vaikuttavat käyttäjiin ja heidän odotuksiinsa tuotteista ja palveluista</a:t>
            </a:r>
            <a:endParaRPr lang="fi-FI" b="1" dirty="0">
              <a:latin typeface="Trebuchet MS" panose="020B0703020202090204" pitchFamily="34" charset="0"/>
            </a:endParaRPr>
          </a:p>
        </p:txBody>
      </p:sp>
      <p:sp>
        <p:nvSpPr>
          <p:cNvPr id="5" name="Text Placeholder 2"/>
          <p:cNvSpPr>
            <a:spLocks noGrp="1"/>
          </p:cNvSpPr>
          <p:nvPr>
            <p:ph idx="1"/>
          </p:nvPr>
        </p:nvSpPr>
        <p:spPr>
          <a:xfrm>
            <a:off x="1183394" y="1861260"/>
            <a:ext cx="5254191" cy="4160838"/>
          </a:xfrm>
        </p:spPr>
        <p:txBody>
          <a:bodyPr>
            <a:normAutofit/>
          </a:bodyPr>
          <a:lstStyle/>
          <a:p>
            <a:pPr marL="0" indent="0">
              <a:buNone/>
            </a:pPr>
            <a:r>
              <a:rPr lang="en-US" sz="2400" dirty="0" err="1">
                <a:latin typeface="Trebuchet MS" panose="020B0703020202090204" pitchFamily="34" charset="0"/>
                <a:cs typeface="Times New Roman" panose="02020603050405020304" pitchFamily="18" charset="0"/>
              </a:rPr>
              <a:t>Trendi</a:t>
            </a:r>
            <a:r>
              <a:rPr lang="en-US" sz="2400" dirty="0">
                <a:latin typeface="Trebuchet MS" panose="020B0703020202090204" pitchFamily="34" charset="0"/>
                <a:cs typeface="Times New Roman" panose="02020603050405020304" pitchFamily="18" charset="0"/>
              </a:rPr>
              <a:t> </a:t>
            </a:r>
            <a:r>
              <a:rPr lang="en-US" sz="2400" dirty="0" err="1">
                <a:latin typeface="Trebuchet MS" panose="020B0703020202090204" pitchFamily="34" charset="0"/>
                <a:cs typeface="Times New Roman" panose="02020603050405020304" pitchFamily="18" charset="0"/>
              </a:rPr>
              <a:t>canvasin</a:t>
            </a:r>
            <a:r>
              <a:rPr lang="en-US" sz="2400" dirty="0">
                <a:latin typeface="Trebuchet MS" panose="020B0703020202090204" pitchFamily="34" charset="0"/>
                <a:cs typeface="Times New Roman" panose="02020603050405020304" pitchFamily="18" charset="0"/>
              </a:rPr>
              <a:t> </a:t>
            </a:r>
            <a:r>
              <a:rPr lang="en-US" sz="2400" dirty="0" err="1">
                <a:latin typeface="Trebuchet MS" panose="020B0703020202090204" pitchFamily="34" charset="0"/>
                <a:cs typeface="Times New Roman" panose="02020603050405020304" pitchFamily="18" charset="0"/>
              </a:rPr>
              <a:t>käyttö</a:t>
            </a:r>
            <a:r>
              <a:rPr lang="en-US" sz="2400" dirty="0">
                <a:latin typeface="Trebuchet MS" panose="020B0703020202090204" pitchFamily="34" charset="0"/>
                <a:cs typeface="Times New Roman" panose="02020603050405020304" pitchFamily="18" charset="0"/>
              </a:rPr>
              <a:t>:</a:t>
            </a:r>
          </a:p>
          <a:p>
            <a:pPr marL="0" indent="0">
              <a:buNone/>
            </a:pPr>
            <a:r>
              <a:rPr lang="en-US" sz="2400" dirty="0">
                <a:latin typeface="Trebuchet MS" panose="020B0703020202090204" pitchFamily="34" charset="0"/>
                <a:cs typeface="Times New Roman" panose="02020603050405020304" pitchFamily="18" charset="0"/>
              </a:rPr>
              <a:t>1.Tutustu Canvas by </a:t>
            </a:r>
            <a:r>
              <a:rPr lang="en-US" sz="2400" dirty="0" err="1">
                <a:latin typeface="Trebuchet MS" panose="020B0703020202090204" pitchFamily="34" charset="0"/>
                <a:cs typeface="Times New Roman" panose="02020603050405020304" pitchFamily="18" charset="0"/>
              </a:rPr>
              <a:t>Toolshero</a:t>
            </a:r>
            <a:r>
              <a:rPr lang="en-US" sz="2400" dirty="0">
                <a:latin typeface="Trebuchet MS" panose="020B0703020202090204" pitchFamily="34" charset="0"/>
                <a:cs typeface="Times New Roman" panose="02020603050405020304" pitchFamily="18" charset="0"/>
              </a:rPr>
              <a:t> </a:t>
            </a:r>
            <a:r>
              <a:rPr lang="en-US" sz="2400" dirty="0" err="1">
                <a:latin typeface="Trebuchet MS" panose="020B0703020202090204" pitchFamily="34" charset="0"/>
                <a:cs typeface="Times New Roman" panose="02020603050405020304" pitchFamily="18" charset="0"/>
              </a:rPr>
              <a:t>työkaluun</a:t>
            </a:r>
            <a:r>
              <a:rPr lang="en-US" sz="2400" dirty="0">
                <a:latin typeface="Trebuchet MS" panose="020B0703020202090204" pitchFamily="34" charset="0"/>
                <a:cs typeface="Times New Roman" panose="02020603050405020304" pitchFamily="18" charset="0"/>
              </a:rPr>
              <a:t> </a:t>
            </a:r>
          </a:p>
          <a:p>
            <a:pPr marL="0" indent="0">
              <a:buNone/>
            </a:pPr>
            <a:r>
              <a:rPr lang="en-US" sz="2400" dirty="0">
                <a:latin typeface="Trebuchet MS" panose="020B0703020202090204" pitchFamily="34" charset="0"/>
                <a:cs typeface="Times New Roman" panose="02020603050405020304" pitchFamily="18" charset="0"/>
              </a:rPr>
              <a:t>2.Tunnista </a:t>
            </a:r>
            <a:r>
              <a:rPr lang="en-US" sz="2400" dirty="0" err="1">
                <a:latin typeface="Trebuchet MS" panose="020B0703020202090204" pitchFamily="34" charset="0"/>
                <a:cs typeface="Times New Roman" panose="02020603050405020304" pitchFamily="18" charset="0"/>
              </a:rPr>
              <a:t>tärkeimmät</a:t>
            </a:r>
            <a:r>
              <a:rPr lang="en-US" sz="2400" dirty="0">
                <a:latin typeface="Trebuchet MS" panose="020B0703020202090204" pitchFamily="34" charset="0"/>
                <a:cs typeface="Times New Roman" panose="02020603050405020304" pitchFamily="18" charset="0"/>
              </a:rPr>
              <a:t> </a:t>
            </a:r>
            <a:r>
              <a:rPr lang="en-US" sz="2400" dirty="0" err="1">
                <a:latin typeface="Trebuchet MS" panose="020B0703020202090204" pitchFamily="34" charset="0"/>
                <a:cs typeface="Times New Roman" panose="02020603050405020304" pitchFamily="18" charset="0"/>
              </a:rPr>
              <a:t>käyttäjiisi</a:t>
            </a:r>
            <a:r>
              <a:rPr lang="en-US" sz="2400" dirty="0">
                <a:latin typeface="Trebuchet MS" panose="020B0703020202090204" pitchFamily="34" charset="0"/>
                <a:cs typeface="Times New Roman" panose="02020603050405020304" pitchFamily="18" charset="0"/>
              </a:rPr>
              <a:t> </a:t>
            </a:r>
            <a:r>
              <a:rPr lang="en-US" sz="2400" dirty="0" err="1">
                <a:latin typeface="Trebuchet MS" panose="020B0703020202090204" pitchFamily="34" charset="0"/>
                <a:cs typeface="Times New Roman" panose="02020603050405020304" pitchFamily="18" charset="0"/>
              </a:rPr>
              <a:t>vaikuttuvat</a:t>
            </a:r>
            <a:r>
              <a:rPr lang="en-US" sz="2400" dirty="0">
                <a:latin typeface="Trebuchet MS" panose="020B0703020202090204" pitchFamily="34" charset="0"/>
                <a:cs typeface="Times New Roman" panose="02020603050405020304" pitchFamily="18" charset="0"/>
              </a:rPr>
              <a:t> </a:t>
            </a:r>
            <a:r>
              <a:rPr lang="en-US" sz="2400" dirty="0" err="1">
                <a:latin typeface="Trebuchet MS" panose="020B0703020202090204" pitchFamily="34" charset="0"/>
                <a:cs typeface="Times New Roman" panose="02020603050405020304" pitchFamily="18" charset="0"/>
              </a:rPr>
              <a:t>trendit</a:t>
            </a:r>
            <a:endParaRPr lang="en-US" sz="2400" dirty="0">
              <a:latin typeface="Trebuchet MS" panose="020B0703020202090204" pitchFamily="34" charset="0"/>
              <a:cs typeface="Times New Roman" panose="02020603050405020304" pitchFamily="18" charset="0"/>
            </a:endParaRPr>
          </a:p>
          <a:p>
            <a:pPr marL="0" indent="0">
              <a:buNone/>
            </a:pPr>
            <a:r>
              <a:rPr lang="en-US" sz="2400" dirty="0">
                <a:latin typeface="Trebuchet MS" panose="020B0703020202090204" pitchFamily="34" charset="0"/>
                <a:cs typeface="Times New Roman" panose="02020603050405020304" pitchFamily="18" charset="0"/>
              </a:rPr>
              <a:t>3. </a:t>
            </a:r>
            <a:r>
              <a:rPr lang="en-US" sz="2400" dirty="0" err="1">
                <a:latin typeface="Trebuchet MS" panose="020B0703020202090204" pitchFamily="34" charset="0"/>
                <a:cs typeface="Times New Roman" panose="02020603050405020304" pitchFamily="18" charset="0"/>
              </a:rPr>
              <a:t>Voit</a:t>
            </a:r>
            <a:r>
              <a:rPr lang="en-US" sz="2400" dirty="0">
                <a:latin typeface="Trebuchet MS" panose="020B0703020202090204" pitchFamily="34" charset="0"/>
                <a:cs typeface="Times New Roman" panose="02020603050405020304" pitchFamily="18" charset="0"/>
              </a:rPr>
              <a:t> </a:t>
            </a:r>
            <a:r>
              <a:rPr lang="en-US" sz="2400" dirty="0" err="1">
                <a:latin typeface="Trebuchet MS" panose="020B0703020202090204" pitchFamily="34" charset="0"/>
                <a:cs typeface="Times New Roman" panose="02020603050405020304" pitchFamily="18" charset="0"/>
              </a:rPr>
              <a:t>käyttää</a:t>
            </a:r>
            <a:r>
              <a:rPr lang="en-US" sz="2400" dirty="0">
                <a:latin typeface="Trebuchet MS" panose="020B0703020202090204" pitchFamily="34" charset="0"/>
                <a:cs typeface="Times New Roman" panose="02020603050405020304" pitchFamily="18" charset="0"/>
              </a:rPr>
              <a:t> </a:t>
            </a:r>
            <a:r>
              <a:rPr lang="en-US" sz="2400" dirty="0" err="1">
                <a:latin typeface="Trebuchet MS" panose="020B0703020202090204" pitchFamily="34" charset="0"/>
                <a:cs typeface="Times New Roman" panose="02020603050405020304" pitchFamily="18" charset="0"/>
              </a:rPr>
              <a:t>avuksi</a:t>
            </a:r>
            <a:r>
              <a:rPr lang="en-US" sz="2400" dirty="0">
                <a:latin typeface="Trebuchet MS" panose="020B0703020202090204" pitchFamily="34" charset="0"/>
                <a:cs typeface="Times New Roman" panose="02020603050405020304" pitchFamily="18" charset="0"/>
              </a:rPr>
              <a:t> </a:t>
            </a:r>
            <a:r>
              <a:rPr lang="en-US" sz="2400" dirty="0" err="1">
                <a:latin typeface="Trebuchet MS" panose="020B0703020202090204" pitchFamily="34" charset="0"/>
                <a:cs typeface="Times New Roman" panose="02020603050405020304" pitchFamily="18" charset="0"/>
              </a:rPr>
              <a:t>esimerkiksi</a:t>
            </a:r>
            <a:r>
              <a:rPr lang="en-US" sz="2400" dirty="0">
                <a:latin typeface="Trebuchet MS" panose="020B0703020202090204" pitchFamily="34" charset="0"/>
                <a:cs typeface="Times New Roman" panose="02020603050405020304" pitchFamily="18" charset="0"/>
              </a:rPr>
              <a:t> </a:t>
            </a:r>
            <a:r>
              <a:rPr lang="en-US" sz="2400" dirty="0" err="1">
                <a:latin typeface="Trebuchet MS" panose="020B0703020202090204" pitchFamily="34" charset="0"/>
                <a:cs typeface="Times New Roman" panose="02020603050405020304" pitchFamily="18" charset="0"/>
              </a:rPr>
              <a:t>Sitran</a:t>
            </a:r>
            <a:r>
              <a:rPr lang="en-US" sz="2400" dirty="0">
                <a:latin typeface="Trebuchet MS" panose="020B0703020202090204" pitchFamily="34" charset="0"/>
                <a:cs typeface="Times New Roman" panose="02020603050405020304" pitchFamily="18" charset="0"/>
              </a:rPr>
              <a:t> </a:t>
            </a:r>
            <a:r>
              <a:rPr lang="en-US" sz="2400" dirty="0" err="1">
                <a:latin typeface="Trebuchet MS" panose="020B0703020202090204" pitchFamily="34" charset="0"/>
                <a:cs typeface="Times New Roman" panose="02020603050405020304" pitchFamily="18" charset="0"/>
              </a:rPr>
              <a:t>megatrendi</a:t>
            </a:r>
            <a:r>
              <a:rPr lang="en-US" sz="2400" dirty="0">
                <a:latin typeface="Trebuchet MS" panose="020B0703020202090204" pitchFamily="34" charset="0"/>
                <a:cs typeface="Times New Roman" panose="02020603050405020304" pitchFamily="18" charset="0"/>
              </a:rPr>
              <a:t> </a:t>
            </a:r>
            <a:r>
              <a:rPr lang="en-US" sz="2400" dirty="0" err="1">
                <a:latin typeface="Trebuchet MS" panose="020B0703020202090204" pitchFamily="34" charset="0"/>
                <a:cs typeface="Times New Roman" panose="02020603050405020304" pitchFamily="18" charset="0"/>
              </a:rPr>
              <a:t>kortteja</a:t>
            </a:r>
            <a:endParaRPr lang="en-US" sz="2400" dirty="0">
              <a:latin typeface="Trebuchet MS" panose="020B0703020202090204" pitchFamily="34" charset="0"/>
              <a:cs typeface="Times New Roman" panose="02020603050405020304" pitchFamily="18" charset="0"/>
            </a:endParaRPr>
          </a:p>
          <a:p>
            <a:pPr marL="0" indent="0">
              <a:buNone/>
            </a:pPr>
            <a:r>
              <a:rPr lang="fi-FI" sz="2400" dirty="0">
                <a:latin typeface="Trebuchet MS" panose="020B0703020202090204" pitchFamily="34" charset="0"/>
                <a:hlinkClick r:id="rId2"/>
              </a:rPr>
              <a:t>https://www.sitra.fi/julkaisut/megatrendikortit-2020/</a:t>
            </a:r>
            <a:endParaRPr lang="fi-FI" sz="2400" dirty="0">
              <a:latin typeface="Trebuchet MS" panose="020B0703020202090204" pitchFamily="34" charset="0"/>
            </a:endParaRPr>
          </a:p>
          <a:p>
            <a:pPr marL="0" indent="0">
              <a:buNone/>
            </a:pPr>
            <a:endParaRPr lang="fi-FI" sz="2400" dirty="0">
              <a:latin typeface="Trebuchet MS" panose="020B0703020202090204" pitchFamily="34" charset="0"/>
            </a:endParaRPr>
          </a:p>
        </p:txBody>
      </p:sp>
      <p:sp>
        <p:nvSpPr>
          <p:cNvPr id="7" name="Rectangle 6"/>
          <p:cNvSpPr/>
          <p:nvPr/>
        </p:nvSpPr>
        <p:spPr>
          <a:xfrm>
            <a:off x="6437585" y="2967335"/>
            <a:ext cx="5254191" cy="1200329"/>
          </a:xfrm>
          <a:prstGeom prst="rect">
            <a:avLst/>
          </a:prstGeom>
        </p:spPr>
        <p:txBody>
          <a:bodyPr wrap="square">
            <a:spAutoFit/>
          </a:bodyPr>
          <a:lstStyle/>
          <a:p>
            <a:r>
              <a:rPr lang="fi-FI" sz="2400" dirty="0">
                <a:hlinkClick r:id="rId3"/>
              </a:rPr>
              <a:t>https://www.toolshero.com/marketing/consumer-trend-canvas/</a:t>
            </a:r>
            <a:endParaRPr lang="fi-FI" sz="2400" dirty="0"/>
          </a:p>
          <a:p>
            <a:endParaRPr lang="fi-FI" sz="2400" dirty="0"/>
          </a:p>
        </p:txBody>
      </p:sp>
    </p:spTree>
    <p:extLst>
      <p:ext uri="{BB962C8B-B14F-4D97-AF65-F5344CB8AC3E}">
        <p14:creationId xmlns:p14="http://schemas.microsoft.com/office/powerpoint/2010/main" val="124998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093"/>
            <a:ext cx="10515600" cy="1325563"/>
          </a:xfrm>
        </p:spPr>
        <p:txBody>
          <a:bodyPr>
            <a:normAutofit/>
          </a:bodyPr>
          <a:lstStyle/>
          <a:p>
            <a:r>
              <a:rPr lang="fi-FI" b="1" dirty="0">
                <a:latin typeface="Trebuchet MS" panose="020B0703020202090204" pitchFamily="34" charset="0"/>
              </a:rPr>
              <a:t>Projektin ideakortti </a:t>
            </a:r>
            <a:br>
              <a:rPr lang="fi-FI" b="1" dirty="0">
                <a:latin typeface="Trebuchet MS" panose="020B0703020202090204" pitchFamily="34" charset="0"/>
              </a:rPr>
            </a:br>
            <a:r>
              <a:rPr lang="fi-FI" sz="2200" b="1" dirty="0">
                <a:latin typeface="Trebuchet MS" panose="020B0703020202090204" pitchFamily="34" charset="0"/>
              </a:rPr>
              <a:t>Tehdään projektin alkaessa sisältäen suunnittelijan olettamuksia muutostarpeista</a:t>
            </a:r>
            <a:endParaRPr lang="fi-FI" sz="3100" b="1" dirty="0">
              <a:latin typeface="Trebuchet MS" panose="020B070302020209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539624636"/>
              </p:ext>
            </p:extLst>
          </p:nvPr>
        </p:nvGraphicFramePr>
        <p:xfrm>
          <a:off x="2107644" y="1405656"/>
          <a:ext cx="7976712" cy="3931920"/>
        </p:xfrm>
        <a:graphic>
          <a:graphicData uri="http://schemas.openxmlformats.org/drawingml/2006/table">
            <a:tbl>
              <a:tblPr firstRow="1" bandRow="1">
                <a:tableStyleId>{5C22544A-7EE6-4342-B048-85BDC9FD1C3A}</a:tableStyleId>
              </a:tblPr>
              <a:tblGrid>
                <a:gridCol w="3988356">
                  <a:extLst>
                    <a:ext uri="{9D8B030D-6E8A-4147-A177-3AD203B41FA5}">
                      <a16:colId xmlns:a16="http://schemas.microsoft.com/office/drawing/2014/main" val="3517626417"/>
                    </a:ext>
                  </a:extLst>
                </a:gridCol>
                <a:gridCol w="3988356">
                  <a:extLst>
                    <a:ext uri="{9D8B030D-6E8A-4147-A177-3AD203B41FA5}">
                      <a16:colId xmlns:a16="http://schemas.microsoft.com/office/drawing/2014/main" val="287503581"/>
                    </a:ext>
                  </a:extLst>
                </a:gridCol>
              </a:tblGrid>
              <a:tr h="349451">
                <a:tc>
                  <a:txBody>
                    <a:bodyPr/>
                    <a:lstStyle/>
                    <a:p>
                      <a:r>
                        <a:rPr lang="fi-FI" dirty="0" err="1"/>
                        <a:t>Name</a:t>
                      </a:r>
                      <a:r>
                        <a:rPr lang="fi-FI" dirty="0"/>
                        <a:t> of </a:t>
                      </a:r>
                      <a:r>
                        <a:rPr lang="fi-FI" dirty="0" err="1"/>
                        <a:t>the</a:t>
                      </a:r>
                      <a:r>
                        <a:rPr lang="fi-FI" dirty="0"/>
                        <a:t> idea</a:t>
                      </a:r>
                    </a:p>
                  </a:txBody>
                  <a:tcPr/>
                </a:tc>
                <a:tc>
                  <a:txBody>
                    <a:bodyPr/>
                    <a:lstStyle/>
                    <a:p>
                      <a:r>
                        <a:rPr lang="fi-FI" sz="1400" dirty="0"/>
                        <a:t>Write </a:t>
                      </a:r>
                      <a:r>
                        <a:rPr lang="fi-FI" sz="1400" dirty="0" err="1"/>
                        <a:t>name</a:t>
                      </a:r>
                      <a:r>
                        <a:rPr lang="fi-FI" sz="1400" dirty="0"/>
                        <a:t> </a:t>
                      </a:r>
                      <a:r>
                        <a:rPr lang="fi-FI" sz="1400" dirty="0" err="1"/>
                        <a:t>here</a:t>
                      </a:r>
                      <a:endParaRPr lang="fi-FI" sz="1400" dirty="0"/>
                    </a:p>
                  </a:txBody>
                  <a:tcPr/>
                </a:tc>
                <a:extLst>
                  <a:ext uri="{0D108BD9-81ED-4DB2-BD59-A6C34878D82A}">
                    <a16:rowId xmlns:a16="http://schemas.microsoft.com/office/drawing/2014/main" val="1238534738"/>
                  </a:ext>
                </a:extLst>
              </a:tr>
              <a:tr h="1106593">
                <a:tc>
                  <a:txBody>
                    <a:bodyPr/>
                    <a:lstStyle/>
                    <a:p>
                      <a:r>
                        <a:rPr lang="fi-FI" sz="1600" dirty="0" err="1"/>
                        <a:t>Description</a:t>
                      </a:r>
                      <a:r>
                        <a:rPr lang="fi-FI" sz="1600" dirty="0"/>
                        <a:t> o</a:t>
                      </a:r>
                      <a:r>
                        <a:rPr lang="fi-FI" sz="1600" baseline="0" dirty="0"/>
                        <a:t>f </a:t>
                      </a:r>
                      <a:r>
                        <a:rPr lang="fi-FI" sz="1600" baseline="0" dirty="0" err="1"/>
                        <a:t>the</a:t>
                      </a:r>
                      <a:r>
                        <a:rPr lang="fi-FI" sz="1600" baseline="0" dirty="0"/>
                        <a:t> idea</a:t>
                      </a:r>
                      <a:endParaRPr lang="fi-FI" sz="1600" dirty="0"/>
                    </a:p>
                    <a:p>
                      <a:endParaRPr lang="fi-FI" dirty="0"/>
                    </a:p>
                    <a:p>
                      <a:endParaRPr lang="fi-FI" dirty="0"/>
                    </a:p>
                    <a:p>
                      <a:endParaRPr lang="fi-FI" dirty="0"/>
                    </a:p>
                  </a:txBody>
                  <a:tcPr/>
                </a:tc>
                <a:tc>
                  <a:txBody>
                    <a:bodyPr/>
                    <a:lstStyle/>
                    <a:p>
                      <a:r>
                        <a:rPr lang="fi-FI" sz="1200" dirty="0" err="1"/>
                        <a:t>Which</a:t>
                      </a:r>
                      <a:r>
                        <a:rPr lang="fi-FI" sz="1200" dirty="0"/>
                        <a:t> business</a:t>
                      </a:r>
                      <a:r>
                        <a:rPr lang="fi-FI" sz="1200" baseline="0" dirty="0"/>
                        <a:t> </a:t>
                      </a:r>
                      <a:r>
                        <a:rPr lang="fi-FI" sz="1200" baseline="0" dirty="0" err="1"/>
                        <a:t>model</a:t>
                      </a:r>
                      <a:r>
                        <a:rPr lang="fi-FI" sz="1200" baseline="0" dirty="0"/>
                        <a:t> </a:t>
                      </a:r>
                      <a:r>
                        <a:rPr lang="fi-FI" sz="1200" baseline="0" dirty="0" err="1"/>
                        <a:t>type</a:t>
                      </a:r>
                      <a:r>
                        <a:rPr lang="fi-FI" sz="1200" baseline="0" dirty="0"/>
                        <a:t> of </a:t>
                      </a:r>
                      <a:r>
                        <a:rPr lang="fi-FI" sz="1200" baseline="0" dirty="0" err="1"/>
                        <a:t>Circular</a:t>
                      </a:r>
                      <a:r>
                        <a:rPr lang="fi-FI" sz="1200" baseline="0" dirty="0"/>
                        <a:t> </a:t>
                      </a:r>
                      <a:r>
                        <a:rPr lang="fi-FI" sz="1200" baseline="0" dirty="0" err="1"/>
                        <a:t>Economy</a:t>
                      </a:r>
                      <a:r>
                        <a:rPr lang="fi-FI" sz="1200" baseline="0" dirty="0"/>
                        <a:t> </a:t>
                      </a:r>
                      <a:r>
                        <a:rPr lang="fi-FI" sz="1200" baseline="0" dirty="0" err="1"/>
                        <a:t>the</a:t>
                      </a:r>
                      <a:r>
                        <a:rPr lang="fi-FI" sz="1200" baseline="0" dirty="0"/>
                        <a:t> idea </a:t>
                      </a:r>
                      <a:r>
                        <a:rPr lang="fi-FI" sz="1200" baseline="0" dirty="0" err="1"/>
                        <a:t>represents</a:t>
                      </a:r>
                      <a:r>
                        <a:rPr lang="fi-FI" sz="1200" baseline="0" dirty="0"/>
                        <a:t>?</a:t>
                      </a:r>
                      <a:endParaRPr lang="fi-FI" sz="1200" dirty="0"/>
                    </a:p>
                  </a:txBody>
                  <a:tcPr/>
                </a:tc>
                <a:extLst>
                  <a:ext uri="{0D108BD9-81ED-4DB2-BD59-A6C34878D82A}">
                    <a16:rowId xmlns:a16="http://schemas.microsoft.com/office/drawing/2014/main" val="2865697315"/>
                  </a:ext>
                </a:extLst>
              </a:tr>
              <a:tr h="1048352">
                <a:tc>
                  <a:txBody>
                    <a:bodyPr/>
                    <a:lstStyle/>
                    <a:p>
                      <a:r>
                        <a:rPr lang="fi-FI" sz="1600" dirty="0"/>
                        <a:t>Value for </a:t>
                      </a:r>
                      <a:r>
                        <a:rPr lang="fi-FI" sz="1600" dirty="0" err="1"/>
                        <a:t>the</a:t>
                      </a:r>
                      <a:r>
                        <a:rPr lang="fi-FI" sz="1600" dirty="0"/>
                        <a:t> </a:t>
                      </a:r>
                      <a:r>
                        <a:rPr lang="fi-FI" sz="1600" dirty="0" err="1"/>
                        <a:t>end</a:t>
                      </a:r>
                      <a:r>
                        <a:rPr lang="fi-FI" sz="1600" dirty="0"/>
                        <a:t> </a:t>
                      </a:r>
                      <a:r>
                        <a:rPr lang="fi-FI" sz="1600" dirty="0" err="1"/>
                        <a:t>user</a:t>
                      </a:r>
                      <a:r>
                        <a:rPr lang="fi-FI" sz="1600" dirty="0"/>
                        <a:t>?</a:t>
                      </a:r>
                    </a:p>
                    <a:p>
                      <a:endParaRPr lang="fi-FI" sz="1600" dirty="0"/>
                    </a:p>
                    <a:p>
                      <a:endParaRPr lang="fi-FI" sz="1600" dirty="0"/>
                    </a:p>
                    <a:p>
                      <a:endParaRPr lang="fi-FI"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dirty="0" err="1"/>
                        <a:t>What</a:t>
                      </a:r>
                      <a:r>
                        <a:rPr lang="fi-FI" sz="1400" dirty="0"/>
                        <a:t> is </a:t>
                      </a:r>
                      <a:r>
                        <a:rPr lang="fi-FI" sz="1400" dirty="0" err="1"/>
                        <a:t>the</a:t>
                      </a:r>
                      <a:r>
                        <a:rPr lang="fi-FI" sz="1400" dirty="0"/>
                        <a:t> </a:t>
                      </a:r>
                      <a:r>
                        <a:rPr lang="fi-FI" sz="1400" dirty="0" err="1"/>
                        <a:t>expected</a:t>
                      </a:r>
                      <a:r>
                        <a:rPr lang="fi-FI" sz="1400" dirty="0"/>
                        <a:t> </a:t>
                      </a:r>
                      <a:r>
                        <a:rPr lang="fi-FI" sz="1400" dirty="0" err="1"/>
                        <a:t>change</a:t>
                      </a:r>
                      <a:r>
                        <a:rPr lang="fi-FI" sz="1400" baseline="0" dirty="0"/>
                        <a:t> </a:t>
                      </a:r>
                      <a:r>
                        <a:rPr lang="fi-FI" sz="1400" baseline="0" dirty="0" err="1"/>
                        <a:t>need</a:t>
                      </a:r>
                      <a:r>
                        <a:rPr lang="fi-FI" sz="1400" baseline="0" dirty="0"/>
                        <a:t>?</a:t>
                      </a:r>
                    </a:p>
                    <a:p>
                      <a:endParaRPr lang="fi-FI" sz="1400" dirty="0"/>
                    </a:p>
                  </a:txBody>
                  <a:tcPr/>
                </a:tc>
                <a:extLst>
                  <a:ext uri="{0D108BD9-81ED-4DB2-BD59-A6C34878D82A}">
                    <a16:rowId xmlns:a16="http://schemas.microsoft.com/office/drawing/2014/main" val="2628843692"/>
                  </a:ext>
                </a:extLst>
              </a:tr>
              <a:tr h="12521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dirty="0" err="1"/>
                        <a:t>Expected</a:t>
                      </a:r>
                      <a:r>
                        <a:rPr lang="fi-FI" sz="1600" dirty="0"/>
                        <a:t> </a:t>
                      </a:r>
                      <a:r>
                        <a:rPr lang="fi-FI" sz="1600" dirty="0" err="1"/>
                        <a:t>risks</a:t>
                      </a:r>
                      <a:r>
                        <a:rPr lang="fi-FI" sz="1600" dirty="0"/>
                        <a:t> / </a:t>
                      </a:r>
                      <a:r>
                        <a:rPr lang="fi-FI" sz="1600" dirty="0" err="1"/>
                        <a:t>threats</a:t>
                      </a:r>
                      <a:r>
                        <a:rPr lang="fi-FI" sz="1600" dirty="0"/>
                        <a:t>?</a:t>
                      </a:r>
                    </a:p>
                    <a:p>
                      <a:endParaRPr lang="fi-FI" sz="1600" baseline="0" dirty="0"/>
                    </a:p>
                    <a:p>
                      <a:endParaRPr lang="fi-FI" sz="1600" baseline="0" dirty="0"/>
                    </a:p>
                    <a:p>
                      <a:endParaRPr lang="fi-FI" sz="1600" baseline="0" dirty="0"/>
                    </a:p>
                    <a:p>
                      <a:endParaRPr lang="fi-FI" sz="1600" dirty="0"/>
                    </a:p>
                  </a:txBody>
                  <a:tcPr/>
                </a:tc>
                <a:tc>
                  <a:txBody>
                    <a:bodyPr/>
                    <a:lstStyle/>
                    <a:p>
                      <a:r>
                        <a:rPr lang="fi-FI" sz="1600" dirty="0" err="1"/>
                        <a:t>Which</a:t>
                      </a:r>
                      <a:r>
                        <a:rPr lang="fi-FI" sz="1600" baseline="0" dirty="0"/>
                        <a:t> </a:t>
                      </a:r>
                      <a:r>
                        <a:rPr lang="fi-FI" sz="1600" baseline="0" dirty="0" err="1"/>
                        <a:t>research</a:t>
                      </a:r>
                      <a:r>
                        <a:rPr lang="fi-FI" sz="1600" baseline="0" dirty="0"/>
                        <a:t> </a:t>
                      </a:r>
                      <a:r>
                        <a:rPr lang="fi-FI" sz="1600" baseline="0" dirty="0" err="1"/>
                        <a:t>methods</a:t>
                      </a:r>
                      <a:r>
                        <a:rPr lang="fi-FI" sz="1600" baseline="0" dirty="0"/>
                        <a:t> </a:t>
                      </a:r>
                      <a:r>
                        <a:rPr lang="fi-FI" sz="1600" baseline="0" dirty="0" err="1"/>
                        <a:t>will</a:t>
                      </a:r>
                      <a:r>
                        <a:rPr lang="fi-FI" sz="1600" baseline="0" dirty="0"/>
                        <a:t> </a:t>
                      </a:r>
                      <a:r>
                        <a:rPr lang="fi-FI" sz="1600" baseline="0" dirty="0" err="1"/>
                        <a:t>be</a:t>
                      </a:r>
                      <a:r>
                        <a:rPr lang="fi-FI" sz="1600" baseline="0" dirty="0"/>
                        <a:t> </a:t>
                      </a:r>
                      <a:r>
                        <a:rPr lang="fi-FI" sz="1600" baseline="0" dirty="0" err="1"/>
                        <a:t>used</a:t>
                      </a:r>
                      <a:r>
                        <a:rPr lang="fi-FI" sz="1600" baseline="0" dirty="0"/>
                        <a:t> </a:t>
                      </a:r>
                      <a:r>
                        <a:rPr lang="fi-FI" sz="1600" baseline="0" dirty="0" err="1"/>
                        <a:t>during</a:t>
                      </a:r>
                      <a:r>
                        <a:rPr lang="fi-FI" sz="1600" baseline="0" dirty="0"/>
                        <a:t> </a:t>
                      </a:r>
                      <a:r>
                        <a:rPr lang="fi-FI" sz="1600" baseline="0" dirty="0" err="1"/>
                        <a:t>the</a:t>
                      </a:r>
                      <a:r>
                        <a:rPr lang="fi-FI" sz="1600" baseline="0" dirty="0"/>
                        <a:t> </a:t>
                      </a:r>
                      <a:r>
                        <a:rPr lang="fi-FI" sz="1600" baseline="0" dirty="0" err="1"/>
                        <a:t>project</a:t>
                      </a:r>
                      <a:r>
                        <a:rPr lang="fi-FI" sz="1600" baseline="0" dirty="0"/>
                        <a:t>?</a:t>
                      </a:r>
                      <a:endParaRPr lang="fi-FI" sz="1600" dirty="0"/>
                    </a:p>
                  </a:txBody>
                  <a:tcPr/>
                </a:tc>
                <a:extLst>
                  <a:ext uri="{0D108BD9-81ED-4DB2-BD59-A6C34878D82A}">
                    <a16:rowId xmlns:a16="http://schemas.microsoft.com/office/drawing/2014/main" val="544513409"/>
                  </a:ext>
                </a:extLst>
              </a:tr>
            </a:tbl>
          </a:graphicData>
        </a:graphic>
      </p:graphicFrame>
    </p:spTree>
    <p:extLst>
      <p:ext uri="{BB962C8B-B14F-4D97-AF65-F5344CB8AC3E}">
        <p14:creationId xmlns:p14="http://schemas.microsoft.com/office/powerpoint/2010/main" val="1964321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F156917-F6F7-45B2-BF5E-1D996ADDD83E}"/>
              </a:ext>
            </a:extLst>
          </p:cNvPr>
          <p:cNvSpPr>
            <a:spLocks noGrp="1"/>
          </p:cNvSpPr>
          <p:nvPr>
            <p:ph type="title"/>
          </p:nvPr>
        </p:nvSpPr>
        <p:spPr>
          <a:xfrm>
            <a:off x="768350" y="147411"/>
            <a:ext cx="11150600" cy="1325563"/>
          </a:xfrm>
        </p:spPr>
        <p:txBody>
          <a:bodyPr>
            <a:noAutofit/>
          </a:bodyPr>
          <a:lstStyle/>
          <a:p>
            <a:r>
              <a:rPr lang="fi-FI" sz="3600" b="1" dirty="0">
                <a:latin typeface="Trebuchet MS" panose="020B0703020202090204" pitchFamily="34" charset="0"/>
              </a:rPr>
              <a:t>PESTEC –analyysi </a:t>
            </a:r>
            <a:br>
              <a:rPr lang="fi-FI" sz="3600" dirty="0">
                <a:latin typeface="Trebuchet MS" panose="020B0703020202090204" pitchFamily="34" charset="0"/>
              </a:rPr>
            </a:br>
            <a:r>
              <a:rPr lang="fi-FI" sz="2800" dirty="0">
                <a:latin typeface="Trebuchet MS" panose="020B0703020202090204" pitchFamily="34" charset="0"/>
              </a:rPr>
              <a:t>Huomio siihen, miten nämä tekijät vaikuttavat muuttuvassa ympäristössä ja yhteiskunnassa </a:t>
            </a:r>
          </a:p>
        </p:txBody>
      </p:sp>
      <p:sp>
        <p:nvSpPr>
          <p:cNvPr id="3" name="Sisällön paikkamerkki 2">
            <a:extLst>
              <a:ext uri="{FF2B5EF4-FFF2-40B4-BE49-F238E27FC236}">
                <a16:creationId xmlns:a16="http://schemas.microsoft.com/office/drawing/2014/main" id="{513E5929-E428-4655-B003-E83767C2E5DE}"/>
              </a:ext>
            </a:extLst>
          </p:cNvPr>
          <p:cNvSpPr>
            <a:spLocks noGrp="1"/>
          </p:cNvSpPr>
          <p:nvPr>
            <p:ph idx="1"/>
          </p:nvPr>
        </p:nvSpPr>
        <p:spPr>
          <a:xfrm>
            <a:off x="1085850" y="1671142"/>
            <a:ext cx="10515600" cy="4161289"/>
          </a:xfrm>
        </p:spPr>
        <p:txBody>
          <a:bodyPr vert="horz" lIns="91440" tIns="45720" rIns="91440" bIns="45720" rtlCol="0" anchor="t">
            <a:noAutofit/>
          </a:bodyPr>
          <a:lstStyle/>
          <a:p>
            <a:pPr marL="0" indent="0">
              <a:buNone/>
            </a:pPr>
            <a:r>
              <a:rPr lang="fi-FI" sz="2000" dirty="0">
                <a:cs typeface="Calibri"/>
              </a:rPr>
              <a:t>PESTEC - analyysia käytetään </a:t>
            </a:r>
            <a:r>
              <a:rPr lang="fi-FI" sz="2000" dirty="0" err="1">
                <a:cs typeface="Calibri"/>
              </a:rPr>
              <a:t>karttoitamaan</a:t>
            </a:r>
            <a:r>
              <a:rPr lang="fi-FI" sz="2000" dirty="0">
                <a:cs typeface="Calibri"/>
              </a:rPr>
              <a:t> erilaisia ulkoisia muuttujia, jotka voivat vaikuttaa liiketoimintaa/TUOTTEESEEN positiivisesti tai negatiivisesti</a:t>
            </a:r>
          </a:p>
          <a:p>
            <a:r>
              <a:rPr lang="fi-FI" sz="1600" b="1" dirty="0" err="1">
                <a:cs typeface="Calibri"/>
              </a:rPr>
              <a:t>political</a:t>
            </a:r>
            <a:r>
              <a:rPr lang="fi-FI" sz="1600" dirty="0">
                <a:cs typeface="Calibri"/>
              </a:rPr>
              <a:t> </a:t>
            </a:r>
            <a:r>
              <a:rPr lang="fi-FI" sz="1600" b="1" dirty="0">
                <a:cs typeface="Calibri"/>
              </a:rPr>
              <a:t>– poliittinen </a:t>
            </a:r>
            <a:r>
              <a:rPr lang="fi-FI" sz="1600" dirty="0">
                <a:cs typeface="Calibri"/>
              </a:rPr>
              <a:t>esim. uusi lainsäädäntö</a:t>
            </a:r>
          </a:p>
          <a:p>
            <a:r>
              <a:rPr lang="fi-FI" sz="1600" b="1" dirty="0" err="1">
                <a:cs typeface="Calibri"/>
              </a:rPr>
              <a:t>economic</a:t>
            </a:r>
            <a:r>
              <a:rPr lang="fi-FI" sz="1600" dirty="0">
                <a:cs typeface="Calibri"/>
              </a:rPr>
              <a:t> </a:t>
            </a:r>
            <a:r>
              <a:rPr lang="fi-FI" sz="1600" b="1" dirty="0">
                <a:cs typeface="Calibri"/>
              </a:rPr>
              <a:t>– ekonominen </a:t>
            </a:r>
            <a:r>
              <a:rPr lang="fi-FI" sz="1600" dirty="0">
                <a:cs typeface="Calibri"/>
              </a:rPr>
              <a:t>esim. inflaatio tai työttömyys</a:t>
            </a:r>
          </a:p>
          <a:p>
            <a:r>
              <a:rPr lang="fi-FI" sz="1600" b="1" dirty="0" err="1">
                <a:cs typeface="Calibri"/>
              </a:rPr>
              <a:t>social</a:t>
            </a:r>
            <a:r>
              <a:rPr lang="fi-FI" sz="1600" dirty="0">
                <a:cs typeface="Calibri"/>
              </a:rPr>
              <a:t> </a:t>
            </a:r>
            <a:r>
              <a:rPr lang="fi-FI" sz="1600" b="1" dirty="0">
                <a:cs typeface="Calibri"/>
              </a:rPr>
              <a:t>– sosiaalinen </a:t>
            </a:r>
            <a:r>
              <a:rPr lang="fi-FI" sz="1600" dirty="0">
                <a:cs typeface="Calibri"/>
              </a:rPr>
              <a:t>esim. muutokset elämäntavoissa ja/tai kuluttamisessa, jotka vaikuttavat tietyn ryhmän toimintaa esim. vanhusten käyttäytymiseen</a:t>
            </a:r>
          </a:p>
          <a:p>
            <a:r>
              <a:rPr lang="fi-FI" sz="1600" b="1" dirty="0" err="1">
                <a:cs typeface="Calibri"/>
              </a:rPr>
              <a:t>technological</a:t>
            </a:r>
            <a:r>
              <a:rPr lang="fi-FI" sz="1600" dirty="0">
                <a:cs typeface="Calibri"/>
              </a:rPr>
              <a:t> </a:t>
            </a:r>
            <a:r>
              <a:rPr lang="fi-FI" sz="1600" b="1" dirty="0">
                <a:cs typeface="Calibri"/>
              </a:rPr>
              <a:t>- teknologinen </a:t>
            </a:r>
            <a:r>
              <a:rPr lang="fi-FI" sz="1600" dirty="0">
                <a:cs typeface="Calibri"/>
              </a:rPr>
              <a:t>esim. verkkokaupan kehittyminen tai tuotannon autonomisointi </a:t>
            </a:r>
          </a:p>
          <a:p>
            <a:r>
              <a:rPr lang="fi-FI" sz="1600" b="1" dirty="0" err="1">
                <a:cs typeface="Calibri"/>
              </a:rPr>
              <a:t>environmental</a:t>
            </a:r>
            <a:r>
              <a:rPr lang="fi-FI" sz="1600" b="1" dirty="0">
                <a:cs typeface="Calibri"/>
              </a:rPr>
              <a:t> – ympäristö </a:t>
            </a:r>
            <a:r>
              <a:rPr lang="fi-FI" sz="1600" dirty="0">
                <a:cs typeface="Calibri"/>
              </a:rPr>
              <a:t>esim. säätilan vaikutukset kauppaan ja tuotantoon tai kasvava kiinnostus vihreisiin arvoihin</a:t>
            </a:r>
          </a:p>
          <a:p>
            <a:r>
              <a:rPr lang="fi-FI" sz="1600" b="1" dirty="0" err="1">
                <a:cs typeface="Calibri"/>
              </a:rPr>
              <a:t>competitive</a:t>
            </a:r>
            <a:r>
              <a:rPr lang="fi-FI" sz="1600" b="1" dirty="0">
                <a:cs typeface="Calibri"/>
              </a:rPr>
              <a:t> – kilpailu markkinoilla  </a:t>
            </a:r>
            <a:r>
              <a:rPr lang="fi-FI" sz="1600" dirty="0">
                <a:cs typeface="Calibri"/>
              </a:rPr>
              <a:t>esim.  Kilpailevien yritysten vaikutus  tuotteen markkinoihin</a:t>
            </a:r>
          </a:p>
          <a:p>
            <a:pPr marL="0" indent="0">
              <a:buNone/>
            </a:pPr>
            <a:endParaRPr lang="fi-FI" sz="1200" dirty="0">
              <a:cs typeface="Calibri"/>
            </a:endParaRPr>
          </a:p>
          <a:p>
            <a:pPr marL="0" indent="0">
              <a:buNone/>
            </a:pPr>
            <a:r>
              <a:rPr lang="fi-FI" sz="1200" dirty="0">
                <a:cs typeface="Calibri"/>
              </a:rPr>
              <a:t>Read </a:t>
            </a:r>
            <a:r>
              <a:rPr lang="fi-FI" sz="1200" dirty="0" err="1">
                <a:cs typeface="Calibri"/>
              </a:rPr>
              <a:t>more</a:t>
            </a:r>
            <a:r>
              <a:rPr lang="fi-FI" sz="1200" dirty="0">
                <a:cs typeface="Calibri"/>
              </a:rPr>
              <a:t>:  </a:t>
            </a:r>
            <a:br>
              <a:rPr lang="fi-FI" sz="1200" dirty="0">
                <a:cs typeface="Calibri"/>
              </a:rPr>
            </a:br>
            <a:r>
              <a:rPr lang="fi-FI" sz="1200" dirty="0">
                <a:cs typeface="Calibri"/>
              </a:rPr>
              <a:t>https://www.bbc.com/bitesize/guides/zgfrpbk/revision/1 </a:t>
            </a:r>
            <a:endParaRPr lang="fi-FI" sz="2400" dirty="0"/>
          </a:p>
          <a:p>
            <a:endParaRPr lang="fi-FI" sz="2000" dirty="0">
              <a:cs typeface="Calibri"/>
            </a:endParaRPr>
          </a:p>
        </p:txBody>
      </p:sp>
    </p:spTree>
    <p:extLst>
      <p:ext uri="{BB962C8B-B14F-4D97-AF65-F5344CB8AC3E}">
        <p14:creationId xmlns:p14="http://schemas.microsoft.com/office/powerpoint/2010/main" val="2300129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E137CB1-1D54-44AB-A730-906C8AF83E2D}"/>
              </a:ext>
            </a:extLst>
          </p:cNvPr>
          <p:cNvSpPr>
            <a:spLocks noGrp="1"/>
          </p:cNvSpPr>
          <p:nvPr>
            <p:ph type="title"/>
          </p:nvPr>
        </p:nvSpPr>
        <p:spPr/>
        <p:txBody>
          <a:bodyPr>
            <a:normAutofit fontScale="90000"/>
          </a:bodyPr>
          <a:lstStyle/>
          <a:p>
            <a:r>
              <a:rPr lang="fi-FI" b="1" dirty="0" err="1">
                <a:latin typeface="Trebuchet MS" panose="020B0703020202090204" pitchFamily="34" charset="0"/>
                <a:cs typeface="Calibri" panose="020F0502020204030204" pitchFamily="34" charset="0"/>
              </a:rPr>
              <a:t>Benchmarking</a:t>
            </a:r>
            <a:r>
              <a:rPr lang="fi-FI" b="1" dirty="0">
                <a:latin typeface="Trebuchet MS" panose="020B0703020202090204" pitchFamily="34" charset="0"/>
                <a:cs typeface="Calibri" panose="020F0502020204030204" pitchFamily="34" charset="0"/>
              </a:rPr>
              <a:t> eli vertailukehittäminen</a:t>
            </a:r>
            <a:br>
              <a:rPr lang="fi-FI" dirty="0">
                <a:latin typeface="Calibri" panose="020F0502020204030204" pitchFamily="34" charset="0"/>
                <a:cs typeface="Calibri" panose="020F0502020204030204" pitchFamily="34" charset="0"/>
              </a:rPr>
            </a:br>
            <a:r>
              <a:rPr lang="fi-FI" sz="2700" dirty="0">
                <a:solidFill>
                  <a:srgbClr val="339966"/>
                </a:solidFill>
                <a:latin typeface="Calibri" panose="020F0502020204030204" pitchFamily="34" charset="0"/>
                <a:cs typeface="Calibri" panose="020F0502020204030204" pitchFamily="34" charset="0"/>
              </a:rPr>
              <a:t>Tässä teemassa </a:t>
            </a:r>
            <a:r>
              <a:rPr lang="fi-FI" sz="2700" dirty="0" err="1">
                <a:solidFill>
                  <a:srgbClr val="339966"/>
                </a:solidFill>
                <a:latin typeface="Calibri" panose="020F0502020204030204" pitchFamily="34" charset="0"/>
                <a:cs typeface="Calibri" panose="020F0502020204030204" pitchFamily="34" charset="0"/>
              </a:rPr>
              <a:t>benchmark</a:t>
            </a:r>
            <a:r>
              <a:rPr lang="fi-FI" sz="2700" dirty="0">
                <a:solidFill>
                  <a:srgbClr val="339966"/>
                </a:solidFill>
                <a:latin typeface="Calibri" panose="020F0502020204030204" pitchFamily="34" charset="0"/>
                <a:cs typeface="Calibri" panose="020F0502020204030204" pitchFamily="34" charset="0"/>
              </a:rPr>
              <a:t> kohdistuu tuotteeseen, joka on kehitetty tai muutettu kiertotalouden liiketoimintamallin mukaiseksi</a:t>
            </a:r>
            <a:endParaRPr lang="fi-FI" sz="3600" dirty="0">
              <a:solidFill>
                <a:srgbClr val="339966"/>
              </a:solidFill>
              <a:latin typeface="Calibri" panose="020F0502020204030204" pitchFamily="34" charset="0"/>
              <a:cs typeface="Calibri" panose="020F0502020204030204" pitchFamily="34" charset="0"/>
            </a:endParaRPr>
          </a:p>
        </p:txBody>
      </p:sp>
      <p:sp>
        <p:nvSpPr>
          <p:cNvPr id="3" name="Sisällön paikkamerkki 2">
            <a:extLst>
              <a:ext uri="{FF2B5EF4-FFF2-40B4-BE49-F238E27FC236}">
                <a16:creationId xmlns:a16="http://schemas.microsoft.com/office/drawing/2014/main" id="{0CE839CD-33DD-4EAF-9E75-10FB3924512E}"/>
              </a:ext>
            </a:extLst>
          </p:cNvPr>
          <p:cNvSpPr>
            <a:spLocks noGrp="1"/>
          </p:cNvSpPr>
          <p:nvPr>
            <p:ph idx="1"/>
          </p:nvPr>
        </p:nvSpPr>
        <p:spPr>
          <a:xfrm>
            <a:off x="1224642" y="1861036"/>
            <a:ext cx="9951357" cy="3596336"/>
          </a:xfrm>
        </p:spPr>
        <p:txBody>
          <a:bodyPr vert="horz" lIns="91440" tIns="45720" rIns="91440" bIns="45720" rtlCol="0" anchor="t">
            <a:normAutofit/>
          </a:bodyPr>
          <a:lstStyle/>
          <a:p>
            <a:r>
              <a:rPr lang="fi-FI" sz="2000" dirty="0"/>
              <a:t>Tehokas keino tutkia markkinoilla olevia tuotteita</a:t>
            </a:r>
          </a:p>
          <a:p>
            <a:r>
              <a:rPr lang="fi-FI" sz="2000" dirty="0"/>
              <a:t>Esim. tuotteiden, palveluiden ja toiminnan vertaamista toisten toimintaan</a:t>
            </a:r>
          </a:p>
          <a:p>
            <a:r>
              <a:rPr lang="fi-FI" sz="2000" dirty="0"/>
              <a:t>Perusideana toisilta oppiminen ja oman toiminnan kyseenalaistaminen. </a:t>
            </a:r>
          </a:p>
          <a:p>
            <a:r>
              <a:rPr lang="fi-FI" sz="2000" dirty="0"/>
              <a:t>Muotoiluprosessissa </a:t>
            </a:r>
            <a:r>
              <a:rPr lang="fi-FI" sz="2000" dirty="0" err="1"/>
              <a:t>benchmarking</a:t>
            </a:r>
            <a:r>
              <a:rPr lang="fi-FI" sz="2000" dirty="0"/>
              <a:t> on tärkeä työvaihe, jossa kartoitetaan kilpailijat ja miten muut asian tekevät. </a:t>
            </a:r>
          </a:p>
          <a:p>
            <a:r>
              <a:rPr lang="fi-FI" sz="2000" dirty="0"/>
              <a:t>Tavoitteena on löytää parempia tapoja toimia, inspiroitua toisten toiminnasta tai löytää keinoja ylittää kilpailijat.</a:t>
            </a:r>
          </a:p>
          <a:p>
            <a:r>
              <a:rPr lang="fi-FI" sz="2000" dirty="0"/>
              <a:t>Etsitään parhaita tapoja ” </a:t>
            </a:r>
            <a:r>
              <a:rPr lang="fi-FI" sz="2000" dirty="0" err="1"/>
              <a:t>best</a:t>
            </a:r>
            <a:r>
              <a:rPr lang="fi-FI" sz="2000" dirty="0"/>
              <a:t> </a:t>
            </a:r>
            <a:r>
              <a:rPr lang="fi-FI" sz="2000" dirty="0" err="1"/>
              <a:t>practices</a:t>
            </a:r>
            <a:r>
              <a:rPr lang="fi-FI" sz="2000" dirty="0"/>
              <a:t>”</a:t>
            </a:r>
          </a:p>
          <a:p>
            <a:r>
              <a:rPr lang="fi-FI" sz="2000" dirty="0"/>
              <a:t>Toisten tekemistä ei kuitenkaan kopioida – siitä opitaan ja parannetaan</a:t>
            </a:r>
          </a:p>
          <a:p>
            <a:pPr lvl="8"/>
            <a:r>
              <a:rPr lang="fi-FI" sz="1000" dirty="0"/>
              <a:t>Lähde: Nylander: 2010-2020, Muotoilun perusteet oppimateriaalit</a:t>
            </a:r>
          </a:p>
        </p:txBody>
      </p:sp>
    </p:spTree>
    <p:extLst>
      <p:ext uri="{BB962C8B-B14F-4D97-AF65-F5344CB8AC3E}">
        <p14:creationId xmlns:p14="http://schemas.microsoft.com/office/powerpoint/2010/main" val="2394131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E137CB1-1D54-44AB-A730-906C8AF83E2D}"/>
              </a:ext>
            </a:extLst>
          </p:cNvPr>
          <p:cNvSpPr>
            <a:spLocks noGrp="1"/>
          </p:cNvSpPr>
          <p:nvPr>
            <p:ph type="title"/>
          </p:nvPr>
        </p:nvSpPr>
        <p:spPr/>
        <p:txBody>
          <a:bodyPr/>
          <a:lstStyle/>
          <a:p>
            <a:r>
              <a:rPr lang="fi-FI" b="1" dirty="0" err="1">
                <a:latin typeface="Trebuchet MS" panose="020B0703020202090204" pitchFamily="34" charset="0"/>
              </a:rPr>
              <a:t>Benchmarking</a:t>
            </a:r>
          </a:p>
        </p:txBody>
      </p:sp>
      <p:sp>
        <p:nvSpPr>
          <p:cNvPr id="3" name="Sisällön paikkamerkki 2">
            <a:extLst>
              <a:ext uri="{FF2B5EF4-FFF2-40B4-BE49-F238E27FC236}">
                <a16:creationId xmlns:a16="http://schemas.microsoft.com/office/drawing/2014/main" id="{0CE839CD-33DD-4EAF-9E75-10FB3924512E}"/>
              </a:ext>
            </a:extLst>
          </p:cNvPr>
          <p:cNvSpPr>
            <a:spLocks noGrp="1"/>
          </p:cNvSpPr>
          <p:nvPr>
            <p:ph idx="1"/>
          </p:nvPr>
        </p:nvSpPr>
        <p:spPr/>
        <p:txBody>
          <a:bodyPr vert="horz" lIns="91440" tIns="45720" rIns="91440" bIns="45720" rtlCol="0" anchor="t">
            <a:normAutofit/>
          </a:bodyPr>
          <a:lstStyle/>
          <a:p>
            <a:r>
              <a:rPr lang="fi-FI" sz="2600" dirty="0" err="1">
                <a:cs typeface="Calibri"/>
              </a:rPr>
              <a:t>The</a:t>
            </a:r>
            <a:r>
              <a:rPr lang="fi-FI" sz="2600" dirty="0">
                <a:cs typeface="Calibri"/>
              </a:rPr>
              <a:t> </a:t>
            </a:r>
            <a:r>
              <a:rPr lang="fi-FI" sz="2600" dirty="0" err="1">
                <a:cs typeface="Calibri"/>
              </a:rPr>
              <a:t>aim</a:t>
            </a:r>
            <a:r>
              <a:rPr lang="fi-FI" sz="2600" dirty="0">
                <a:cs typeface="Calibri"/>
              </a:rPr>
              <a:t> is to help </a:t>
            </a:r>
            <a:r>
              <a:rPr lang="fi-FI" sz="2600" dirty="0" err="1">
                <a:cs typeface="Calibri"/>
              </a:rPr>
              <a:t>identify</a:t>
            </a:r>
            <a:r>
              <a:rPr lang="fi-FI" sz="2600" dirty="0">
                <a:cs typeface="Calibri"/>
              </a:rPr>
              <a:t> </a:t>
            </a:r>
            <a:r>
              <a:rPr lang="fi-FI" sz="2600" dirty="0" err="1">
                <a:cs typeface="Calibri"/>
              </a:rPr>
              <a:t>any</a:t>
            </a:r>
            <a:r>
              <a:rPr lang="fi-FI" sz="2600" dirty="0">
                <a:cs typeface="Calibri"/>
              </a:rPr>
              <a:t> </a:t>
            </a:r>
            <a:r>
              <a:rPr lang="fi-FI" sz="2600" dirty="0" err="1">
                <a:cs typeface="Calibri"/>
              </a:rPr>
              <a:t>weaknesses</a:t>
            </a:r>
            <a:r>
              <a:rPr lang="fi-FI" sz="2600" dirty="0">
                <a:cs typeface="Calibri"/>
              </a:rPr>
              <a:t> in </a:t>
            </a:r>
            <a:r>
              <a:rPr lang="fi-FI" sz="2600" dirty="0" err="1">
                <a:cs typeface="Calibri"/>
              </a:rPr>
              <a:t>the</a:t>
            </a:r>
            <a:r>
              <a:rPr lang="fi-FI" sz="2600" dirty="0">
                <a:cs typeface="Calibri"/>
              </a:rPr>
              <a:t> </a:t>
            </a:r>
            <a:r>
              <a:rPr lang="fi-FI" sz="2600" dirty="0" err="1">
                <a:cs typeface="Calibri"/>
              </a:rPr>
              <a:t>organization</a:t>
            </a:r>
            <a:r>
              <a:rPr lang="fi-FI" sz="2600" dirty="0">
                <a:cs typeface="Calibri"/>
              </a:rPr>
              <a:t> and to </a:t>
            </a:r>
            <a:r>
              <a:rPr lang="fi-FI" sz="2600" dirty="0" err="1">
                <a:cs typeface="Calibri"/>
              </a:rPr>
              <a:t>produce</a:t>
            </a:r>
            <a:r>
              <a:rPr lang="fi-FI" sz="2600" dirty="0">
                <a:cs typeface="Calibri"/>
              </a:rPr>
              <a:t> </a:t>
            </a:r>
            <a:r>
              <a:rPr lang="fi-FI" sz="2600" dirty="0" err="1">
                <a:cs typeface="Calibri"/>
              </a:rPr>
              <a:t>objectives</a:t>
            </a:r>
            <a:r>
              <a:rPr lang="fi-FI" sz="2600" dirty="0">
                <a:cs typeface="Calibri"/>
              </a:rPr>
              <a:t>  and </a:t>
            </a:r>
            <a:r>
              <a:rPr lang="fi-FI" sz="2600" dirty="0" err="1">
                <a:cs typeface="Calibri"/>
              </a:rPr>
              <a:t>ideas</a:t>
            </a:r>
            <a:r>
              <a:rPr lang="fi-FI" sz="2600" dirty="0">
                <a:cs typeface="Calibri"/>
              </a:rPr>
              <a:t> for </a:t>
            </a:r>
            <a:r>
              <a:rPr lang="fi-FI" sz="2600" dirty="0" err="1">
                <a:cs typeface="Calibri"/>
              </a:rPr>
              <a:t>their</a:t>
            </a:r>
            <a:r>
              <a:rPr lang="fi-FI" sz="2600" dirty="0">
                <a:cs typeface="Calibri"/>
              </a:rPr>
              <a:t> </a:t>
            </a:r>
            <a:r>
              <a:rPr lang="fi-FI" sz="2600" dirty="0" err="1">
                <a:cs typeface="Calibri"/>
              </a:rPr>
              <a:t>development</a:t>
            </a:r>
            <a:r>
              <a:rPr lang="fi-FI" sz="2600" dirty="0">
                <a:cs typeface="Calibri"/>
              </a:rPr>
              <a:t>. </a:t>
            </a:r>
            <a:r>
              <a:rPr lang="fi-FI" sz="2600" dirty="0" err="1">
                <a:cs typeface="Calibri"/>
              </a:rPr>
              <a:t>Benchmarking</a:t>
            </a:r>
            <a:r>
              <a:rPr lang="fi-FI" sz="2600" dirty="0">
                <a:cs typeface="Calibri"/>
              </a:rPr>
              <a:t> is a </a:t>
            </a:r>
            <a:r>
              <a:rPr lang="fi-FI" sz="2600" dirty="0" err="1">
                <a:cs typeface="Calibri"/>
              </a:rPr>
              <a:t>highly</a:t>
            </a:r>
            <a:r>
              <a:rPr lang="fi-FI" sz="2600" dirty="0">
                <a:cs typeface="Calibri"/>
              </a:rPr>
              <a:t> </a:t>
            </a:r>
            <a:r>
              <a:rPr lang="fi-FI" sz="2600" dirty="0" err="1">
                <a:cs typeface="Calibri"/>
              </a:rPr>
              <a:t>useful</a:t>
            </a:r>
            <a:r>
              <a:rPr lang="fi-FI" sz="2600" dirty="0">
                <a:cs typeface="Calibri"/>
              </a:rPr>
              <a:t> </a:t>
            </a:r>
            <a:r>
              <a:rPr lang="fi-FI" sz="2600" dirty="0" err="1">
                <a:cs typeface="Calibri"/>
              </a:rPr>
              <a:t>method</a:t>
            </a:r>
            <a:r>
              <a:rPr lang="fi-FI" sz="2600" dirty="0">
                <a:cs typeface="Calibri"/>
              </a:rPr>
              <a:t> in </a:t>
            </a:r>
            <a:r>
              <a:rPr lang="fi-FI" sz="2600" dirty="0" err="1">
                <a:cs typeface="Calibri"/>
              </a:rPr>
              <a:t>the</a:t>
            </a:r>
            <a:r>
              <a:rPr lang="fi-FI" sz="2600" dirty="0">
                <a:cs typeface="Calibri"/>
              </a:rPr>
              <a:t> </a:t>
            </a:r>
            <a:r>
              <a:rPr lang="fi-FI" sz="2600" dirty="0" err="1">
                <a:cs typeface="Calibri"/>
              </a:rPr>
              <a:t>development</a:t>
            </a:r>
            <a:r>
              <a:rPr lang="fi-FI" sz="2600" dirty="0">
                <a:cs typeface="Calibri"/>
              </a:rPr>
              <a:t> of </a:t>
            </a:r>
            <a:r>
              <a:rPr lang="fi-FI" sz="2600" dirty="0" err="1">
                <a:cs typeface="Calibri"/>
              </a:rPr>
              <a:t>quality</a:t>
            </a:r>
            <a:r>
              <a:rPr lang="fi-FI" sz="2600" dirty="0">
                <a:cs typeface="Calibri"/>
              </a:rPr>
              <a:t>, </a:t>
            </a:r>
            <a:r>
              <a:rPr lang="fi-FI" sz="2600" dirty="0" err="1">
                <a:cs typeface="Calibri"/>
              </a:rPr>
              <a:t>productivity</a:t>
            </a:r>
            <a:r>
              <a:rPr lang="fi-FI" sz="2600" dirty="0">
                <a:cs typeface="Calibri"/>
              </a:rPr>
              <a:t>, operating </a:t>
            </a:r>
            <a:r>
              <a:rPr lang="fi-FI" sz="2600" dirty="0" err="1">
                <a:cs typeface="Calibri"/>
              </a:rPr>
              <a:t>processes</a:t>
            </a:r>
            <a:r>
              <a:rPr lang="fi-FI" sz="2600" dirty="0">
                <a:cs typeface="Calibri"/>
              </a:rPr>
              <a:t>, </a:t>
            </a:r>
            <a:r>
              <a:rPr lang="fi-FI" sz="2600" dirty="0" err="1">
                <a:cs typeface="Calibri"/>
              </a:rPr>
              <a:t>work</a:t>
            </a:r>
            <a:r>
              <a:rPr lang="fi-FI" sz="2600" dirty="0">
                <a:cs typeface="Calibri"/>
              </a:rPr>
              <a:t> </a:t>
            </a:r>
            <a:r>
              <a:rPr lang="fi-FI" sz="2600" dirty="0" err="1">
                <a:cs typeface="Calibri"/>
              </a:rPr>
              <a:t>practices</a:t>
            </a:r>
            <a:r>
              <a:rPr lang="fi-FI" sz="2600" dirty="0">
                <a:cs typeface="Calibri"/>
              </a:rPr>
              <a:t> and </a:t>
            </a:r>
            <a:r>
              <a:rPr lang="fi-FI" sz="2600" dirty="0" err="1">
                <a:cs typeface="Calibri"/>
              </a:rPr>
              <a:t>other</a:t>
            </a:r>
            <a:r>
              <a:rPr lang="fi-FI" sz="2600" dirty="0">
                <a:cs typeface="Calibri"/>
              </a:rPr>
              <a:t> </a:t>
            </a:r>
            <a:r>
              <a:rPr lang="fi-FI" sz="2600" dirty="0" err="1">
                <a:cs typeface="Calibri"/>
              </a:rPr>
              <a:t>areas</a:t>
            </a:r>
            <a:r>
              <a:rPr lang="fi-FI" sz="2600" dirty="0">
                <a:cs typeface="Calibri"/>
              </a:rPr>
              <a:t> of an </a:t>
            </a:r>
            <a:r>
              <a:rPr lang="fi-FI" sz="2600" dirty="0" err="1">
                <a:cs typeface="Calibri"/>
              </a:rPr>
              <a:t>organization</a:t>
            </a:r>
            <a:r>
              <a:rPr lang="fi-FI" sz="2600" dirty="0">
                <a:cs typeface="Calibri"/>
              </a:rPr>
              <a:t>. </a:t>
            </a:r>
          </a:p>
          <a:p>
            <a:r>
              <a:rPr lang="fi-FI" sz="2600" dirty="0" err="1">
                <a:cs typeface="Calibri"/>
              </a:rPr>
              <a:t>Benchmarking</a:t>
            </a:r>
            <a:r>
              <a:rPr lang="fi-FI" sz="2600" dirty="0">
                <a:cs typeface="Calibri"/>
              </a:rPr>
              <a:t> </a:t>
            </a:r>
            <a:r>
              <a:rPr lang="fi-FI" sz="2600" dirty="0" err="1">
                <a:cs typeface="Calibri"/>
              </a:rPr>
              <a:t>can</a:t>
            </a:r>
            <a:r>
              <a:rPr lang="fi-FI" sz="2600" dirty="0">
                <a:cs typeface="Calibri"/>
              </a:rPr>
              <a:t> </a:t>
            </a:r>
            <a:r>
              <a:rPr lang="fi-FI" sz="2600" dirty="0" err="1">
                <a:cs typeface="Calibri"/>
              </a:rPr>
              <a:t>trigger</a:t>
            </a:r>
            <a:r>
              <a:rPr lang="fi-FI" sz="2600" dirty="0">
                <a:cs typeface="Calibri"/>
              </a:rPr>
              <a:t> </a:t>
            </a:r>
            <a:r>
              <a:rPr lang="fi-FI" sz="2600" dirty="0" err="1">
                <a:cs typeface="Calibri"/>
              </a:rPr>
              <a:t>ideas</a:t>
            </a:r>
            <a:r>
              <a:rPr lang="fi-FI" sz="2600" dirty="0">
                <a:cs typeface="Calibri"/>
              </a:rPr>
              <a:t> and </a:t>
            </a:r>
            <a:r>
              <a:rPr lang="fi-FI" sz="2600" dirty="0" err="1">
                <a:cs typeface="Calibri"/>
              </a:rPr>
              <a:t>inspiration</a:t>
            </a:r>
            <a:r>
              <a:rPr lang="fi-FI" sz="2600" dirty="0">
                <a:cs typeface="Calibri"/>
              </a:rPr>
              <a:t> </a:t>
            </a:r>
            <a:r>
              <a:rPr lang="fi-FI" sz="2600" dirty="0" err="1">
                <a:cs typeface="Calibri"/>
              </a:rPr>
              <a:t>that</a:t>
            </a:r>
            <a:r>
              <a:rPr lang="fi-FI" sz="2600" dirty="0">
                <a:cs typeface="Calibri"/>
              </a:rPr>
              <a:t> </a:t>
            </a:r>
            <a:r>
              <a:rPr lang="fi-FI" sz="2600" dirty="0" err="1">
                <a:cs typeface="Calibri"/>
              </a:rPr>
              <a:t>provide</a:t>
            </a:r>
            <a:r>
              <a:rPr lang="fi-FI" sz="2600" dirty="0">
                <a:cs typeface="Calibri"/>
              </a:rPr>
              <a:t> </a:t>
            </a:r>
            <a:r>
              <a:rPr lang="fi-FI" sz="2600" dirty="0" err="1">
                <a:cs typeface="Calibri"/>
              </a:rPr>
              <a:t>new</a:t>
            </a:r>
            <a:r>
              <a:rPr lang="fi-FI" sz="2600" dirty="0">
                <a:cs typeface="Calibri"/>
              </a:rPr>
              <a:t> </a:t>
            </a:r>
            <a:r>
              <a:rPr lang="fi-FI" sz="2600" dirty="0" err="1">
                <a:cs typeface="Calibri"/>
              </a:rPr>
              <a:t>insight</a:t>
            </a:r>
            <a:r>
              <a:rPr lang="fi-FI" sz="2600" dirty="0">
                <a:cs typeface="Calibri"/>
              </a:rPr>
              <a:t> and </a:t>
            </a:r>
            <a:r>
              <a:rPr lang="fi-FI" sz="2600" dirty="0" err="1">
                <a:cs typeface="Calibri"/>
              </a:rPr>
              <a:t>breakthroughs</a:t>
            </a:r>
            <a:r>
              <a:rPr lang="fi-FI" sz="2600" dirty="0">
                <a:cs typeface="Calibri"/>
              </a:rPr>
              <a:t>. For </a:t>
            </a:r>
            <a:r>
              <a:rPr lang="fi-FI" sz="2600" dirty="0" err="1">
                <a:cs typeface="Calibri"/>
              </a:rPr>
              <a:t>example</a:t>
            </a:r>
            <a:r>
              <a:rPr lang="fi-FI" sz="2600" dirty="0">
                <a:cs typeface="Calibri"/>
              </a:rPr>
              <a:t>, </a:t>
            </a:r>
            <a:r>
              <a:rPr lang="fi-FI" sz="2600" dirty="0" err="1">
                <a:cs typeface="Calibri"/>
              </a:rPr>
              <a:t>exploring</a:t>
            </a:r>
            <a:r>
              <a:rPr lang="fi-FI" sz="2600" dirty="0">
                <a:cs typeface="Calibri"/>
              </a:rPr>
              <a:t> </a:t>
            </a:r>
            <a:r>
              <a:rPr lang="fi-FI" sz="2600" dirty="0" err="1">
                <a:cs typeface="Calibri"/>
              </a:rPr>
              <a:t>solutions</a:t>
            </a:r>
            <a:r>
              <a:rPr lang="fi-FI" sz="2600" dirty="0">
                <a:cs typeface="Calibri"/>
              </a:rPr>
              <a:t> </a:t>
            </a:r>
            <a:r>
              <a:rPr lang="fi-FI" sz="2600" dirty="0" err="1">
                <a:cs typeface="Calibri"/>
              </a:rPr>
              <a:t>that</a:t>
            </a:r>
            <a:r>
              <a:rPr lang="fi-FI" sz="2600" dirty="0">
                <a:cs typeface="Calibri"/>
              </a:rPr>
              <a:t> </a:t>
            </a:r>
            <a:r>
              <a:rPr lang="fi-FI" sz="2600" dirty="0" err="1">
                <a:cs typeface="Calibri"/>
              </a:rPr>
              <a:t>were</a:t>
            </a:r>
            <a:r>
              <a:rPr lang="fi-FI" sz="2600" dirty="0">
                <a:cs typeface="Calibri"/>
              </a:rPr>
              <a:t> </a:t>
            </a:r>
            <a:r>
              <a:rPr lang="fi-FI" sz="2600" dirty="0" err="1">
                <a:cs typeface="Calibri"/>
              </a:rPr>
              <a:t>originally</a:t>
            </a:r>
            <a:r>
              <a:rPr lang="fi-FI" sz="2600" dirty="0">
                <a:cs typeface="Calibri"/>
              </a:rPr>
              <a:t> </a:t>
            </a:r>
            <a:r>
              <a:rPr lang="fi-FI" sz="2600" dirty="0" err="1">
                <a:cs typeface="Calibri"/>
              </a:rPr>
              <a:t>developed</a:t>
            </a:r>
            <a:r>
              <a:rPr lang="fi-FI" sz="2600" dirty="0">
                <a:cs typeface="Calibri"/>
              </a:rPr>
              <a:t> for </a:t>
            </a:r>
            <a:r>
              <a:rPr lang="fi-FI" sz="2600" dirty="0" err="1">
                <a:cs typeface="Calibri"/>
              </a:rPr>
              <a:t>different</a:t>
            </a:r>
            <a:r>
              <a:rPr lang="fi-FI" sz="2600" dirty="0">
                <a:cs typeface="Calibri"/>
              </a:rPr>
              <a:t> </a:t>
            </a:r>
            <a:r>
              <a:rPr lang="fi-FI" sz="2600" dirty="0" err="1">
                <a:cs typeface="Calibri"/>
              </a:rPr>
              <a:t>industries</a:t>
            </a:r>
            <a:r>
              <a:rPr lang="fi-FI" sz="2600" dirty="0">
                <a:cs typeface="Calibri"/>
              </a:rPr>
              <a:t> </a:t>
            </a:r>
            <a:r>
              <a:rPr lang="fi-FI" sz="2600" dirty="0" err="1">
                <a:cs typeface="Calibri"/>
              </a:rPr>
              <a:t>can</a:t>
            </a:r>
            <a:r>
              <a:rPr lang="fi-FI" sz="2600" dirty="0">
                <a:cs typeface="Calibri"/>
              </a:rPr>
              <a:t> </a:t>
            </a:r>
            <a:r>
              <a:rPr lang="fi-FI" sz="2600" dirty="0" err="1">
                <a:cs typeface="Calibri"/>
              </a:rPr>
              <a:t>reveal</a:t>
            </a:r>
            <a:r>
              <a:rPr lang="fi-FI" sz="2600" dirty="0">
                <a:cs typeface="Calibri"/>
              </a:rPr>
              <a:t> </a:t>
            </a:r>
            <a:r>
              <a:rPr lang="fi-FI" sz="2600" dirty="0" err="1">
                <a:cs typeface="Calibri"/>
              </a:rPr>
              <a:t>new</a:t>
            </a:r>
            <a:r>
              <a:rPr lang="fi-FI" sz="2600" dirty="0">
                <a:cs typeface="Calibri"/>
              </a:rPr>
              <a:t> </a:t>
            </a:r>
            <a:r>
              <a:rPr lang="fi-FI" sz="2600" dirty="0" err="1">
                <a:cs typeface="Calibri"/>
              </a:rPr>
              <a:t>opportunities</a:t>
            </a:r>
            <a:r>
              <a:rPr lang="fi-FI" sz="2600" dirty="0">
                <a:cs typeface="Calibri"/>
              </a:rPr>
              <a:t> for </a:t>
            </a:r>
            <a:r>
              <a:rPr lang="fi-FI" sz="2600" dirty="0" err="1">
                <a:cs typeface="Calibri"/>
              </a:rPr>
              <a:t>their</a:t>
            </a:r>
            <a:r>
              <a:rPr lang="fi-FI" sz="2600" dirty="0">
                <a:cs typeface="Calibri"/>
              </a:rPr>
              <a:t> </a:t>
            </a:r>
            <a:r>
              <a:rPr lang="fi-FI" sz="2600" dirty="0" err="1">
                <a:cs typeface="Calibri"/>
              </a:rPr>
              <a:t>application</a:t>
            </a:r>
            <a:r>
              <a:rPr lang="fi-FI" sz="2600" dirty="0">
                <a:cs typeface="Calibri"/>
              </a:rPr>
              <a:t> in </a:t>
            </a:r>
            <a:r>
              <a:rPr lang="fi-FI" sz="2600" dirty="0" err="1">
                <a:cs typeface="Calibri"/>
              </a:rPr>
              <a:t>the</a:t>
            </a:r>
            <a:r>
              <a:rPr lang="fi-FI" sz="2600" dirty="0">
                <a:cs typeface="Calibri"/>
              </a:rPr>
              <a:t> </a:t>
            </a:r>
            <a:r>
              <a:rPr lang="fi-FI" sz="2600" dirty="0" err="1">
                <a:cs typeface="Calibri"/>
              </a:rPr>
              <a:t>developed</a:t>
            </a:r>
            <a:r>
              <a:rPr lang="fi-FI" sz="2600" dirty="0">
                <a:cs typeface="Calibri"/>
              </a:rPr>
              <a:t> </a:t>
            </a:r>
            <a:r>
              <a:rPr lang="fi-FI" sz="2600" dirty="0" err="1">
                <a:cs typeface="Calibri"/>
              </a:rPr>
              <a:t>sector</a:t>
            </a:r>
            <a:r>
              <a:rPr lang="fi-FI" sz="2600" dirty="0">
                <a:cs typeface="Calibri"/>
              </a:rPr>
              <a:t>.</a:t>
            </a:r>
          </a:p>
        </p:txBody>
      </p:sp>
    </p:spTree>
    <p:extLst>
      <p:ext uri="{BB962C8B-B14F-4D97-AF65-F5344CB8AC3E}">
        <p14:creationId xmlns:p14="http://schemas.microsoft.com/office/powerpoint/2010/main" val="365475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1">
            <a:extLst>
              <a:ext uri="{FF2B5EF4-FFF2-40B4-BE49-F238E27FC236}">
                <a16:creationId xmlns:a16="http://schemas.microsoft.com/office/drawing/2014/main" id="{0A0991A7-96A2-4D58-ADF6-D8F394F5003A}"/>
              </a:ext>
            </a:extLst>
          </p:cNvPr>
          <p:cNvSpPr txBox="1">
            <a:spLocks/>
          </p:cNvSpPr>
          <p:nvPr/>
        </p:nvSpPr>
        <p:spPr>
          <a:xfrm>
            <a:off x="984308" y="216206"/>
            <a:ext cx="11207692" cy="118377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r>
              <a:rPr lang="fi-FI" sz="3600" b="1" dirty="0">
                <a:latin typeface="Trebuchet MS" panose="020B0703020202090204" pitchFamily="34" charset="0"/>
              </a:rPr>
              <a:t>Business </a:t>
            </a:r>
            <a:r>
              <a:rPr lang="fi-FI" sz="3600" b="1" dirty="0" err="1">
                <a:latin typeface="Trebuchet MS" panose="020B0703020202090204" pitchFamily="34" charset="0"/>
              </a:rPr>
              <a:t>Model</a:t>
            </a:r>
            <a:r>
              <a:rPr lang="fi-FI" sz="3600" b="1" dirty="0">
                <a:latin typeface="Trebuchet MS" panose="020B0703020202090204" pitchFamily="34" charset="0"/>
              </a:rPr>
              <a:t> </a:t>
            </a:r>
            <a:r>
              <a:rPr lang="fi-FI" sz="3600" b="1" dirty="0" err="1">
                <a:latin typeface="Trebuchet MS" panose="020B0703020202090204" pitchFamily="34" charset="0"/>
              </a:rPr>
              <a:t>Canvas</a:t>
            </a:r>
            <a:r>
              <a:rPr lang="fi-FI" sz="3600" b="1" dirty="0">
                <a:latin typeface="Trebuchet MS" panose="020B0703020202090204" pitchFamily="34" charset="0"/>
              </a:rPr>
              <a:t> – for </a:t>
            </a:r>
            <a:r>
              <a:rPr lang="fi-FI" sz="3600" b="1" dirty="0" err="1">
                <a:latin typeface="Trebuchet MS" panose="020B0703020202090204" pitchFamily="34" charset="0"/>
              </a:rPr>
              <a:t>Circular</a:t>
            </a:r>
            <a:r>
              <a:rPr lang="fi-FI" sz="3600" b="1" dirty="0">
                <a:latin typeface="Trebuchet MS" panose="020B0703020202090204" pitchFamily="34" charset="0"/>
              </a:rPr>
              <a:t> </a:t>
            </a:r>
            <a:r>
              <a:rPr lang="fi-FI" sz="3600" b="1" dirty="0" err="1">
                <a:latin typeface="Trebuchet MS" panose="020B0703020202090204" pitchFamily="34" charset="0"/>
              </a:rPr>
              <a:t>Economy</a:t>
            </a:r>
            <a:r>
              <a:rPr lang="fi-FI" sz="3600" b="1" dirty="0">
                <a:latin typeface="Trebuchet MS" panose="020B0703020202090204" pitchFamily="34" charset="0"/>
              </a:rPr>
              <a:t> </a:t>
            </a:r>
          </a:p>
        </p:txBody>
      </p:sp>
      <p:sp>
        <p:nvSpPr>
          <p:cNvPr id="7" name="Rectangle 6"/>
          <p:cNvSpPr/>
          <p:nvPr/>
        </p:nvSpPr>
        <p:spPr>
          <a:xfrm>
            <a:off x="1747491" y="1399981"/>
            <a:ext cx="9681326" cy="1754326"/>
          </a:xfrm>
          <a:prstGeom prst="rect">
            <a:avLst/>
          </a:prstGeom>
        </p:spPr>
        <p:txBody>
          <a:bodyPr wrap="square">
            <a:spAutoFit/>
          </a:bodyPr>
          <a:lstStyle/>
          <a:p>
            <a:endParaRPr lang="en-GB" dirty="0"/>
          </a:p>
          <a:p>
            <a:r>
              <a:rPr lang="en-GB" dirty="0" err="1"/>
              <a:t>Liiketoimintamalli</a:t>
            </a:r>
            <a:r>
              <a:rPr lang="en-GB" dirty="0"/>
              <a:t> - </a:t>
            </a:r>
            <a:r>
              <a:rPr lang="en-GB" dirty="0" err="1"/>
              <a:t>kanvaksen</a:t>
            </a:r>
            <a:r>
              <a:rPr lang="en-GB" dirty="0"/>
              <a:t> </a:t>
            </a:r>
            <a:r>
              <a:rPr lang="en-GB" dirty="0" err="1"/>
              <a:t>ovat</a:t>
            </a:r>
            <a:r>
              <a:rPr lang="en-GB" dirty="0"/>
              <a:t> </a:t>
            </a:r>
            <a:r>
              <a:rPr lang="en-GB" dirty="0" err="1"/>
              <a:t>kehittäneet</a:t>
            </a:r>
            <a:r>
              <a:rPr lang="en-GB" dirty="0"/>
              <a:t> Osterwalder &amp; Pigneur (</a:t>
            </a:r>
            <a:r>
              <a:rPr lang="en-GB" dirty="0" err="1"/>
              <a:t>Strategyzer.com</a:t>
            </a:r>
            <a:r>
              <a:rPr lang="en-GB" dirty="0"/>
              <a:t>). </a:t>
            </a:r>
            <a:r>
              <a:rPr lang="en-GB" dirty="0" err="1"/>
              <a:t>Saatat</a:t>
            </a:r>
            <a:r>
              <a:rPr lang="en-GB" dirty="0"/>
              <a:t> olla </a:t>
            </a:r>
            <a:r>
              <a:rPr lang="en-GB" dirty="0" err="1"/>
              <a:t>täyttänyt</a:t>
            </a:r>
            <a:r>
              <a:rPr lang="en-GB" dirty="0"/>
              <a:t> </a:t>
            </a:r>
            <a:r>
              <a:rPr lang="en-GB" dirty="0" err="1"/>
              <a:t>tämän</a:t>
            </a:r>
            <a:r>
              <a:rPr lang="en-GB" dirty="0"/>
              <a:t> </a:t>
            </a:r>
            <a:r>
              <a:rPr lang="en-GB" dirty="0" err="1"/>
              <a:t>ennenkin</a:t>
            </a:r>
            <a:r>
              <a:rPr lang="en-GB" dirty="0"/>
              <a:t>  - </a:t>
            </a:r>
            <a:r>
              <a:rPr lang="en-GB" dirty="0" err="1"/>
              <a:t>seuraavilla</a:t>
            </a:r>
            <a:r>
              <a:rPr lang="en-GB" dirty="0"/>
              <a:t> </a:t>
            </a:r>
            <a:r>
              <a:rPr lang="en-GB" dirty="0" err="1"/>
              <a:t>dioilla</a:t>
            </a:r>
            <a:r>
              <a:rPr lang="en-GB" dirty="0"/>
              <a:t> </a:t>
            </a:r>
            <a:r>
              <a:rPr lang="en-GB" dirty="0" err="1"/>
              <a:t>olemme</a:t>
            </a:r>
            <a:r>
              <a:rPr lang="en-GB" dirty="0"/>
              <a:t> </a:t>
            </a:r>
            <a:r>
              <a:rPr lang="en-GB" dirty="0" err="1"/>
              <a:t>lisänneet</a:t>
            </a:r>
            <a:r>
              <a:rPr lang="en-GB" dirty="0"/>
              <a:t> </a:t>
            </a:r>
            <a:r>
              <a:rPr lang="en-GB" dirty="0" err="1"/>
              <a:t>joitain</a:t>
            </a:r>
            <a:r>
              <a:rPr lang="en-GB" dirty="0"/>
              <a:t> </a:t>
            </a:r>
            <a:r>
              <a:rPr lang="en-GB" dirty="0" err="1"/>
              <a:t>kehotuksia</a:t>
            </a:r>
            <a:r>
              <a:rPr lang="en-GB" dirty="0"/>
              <a:t> </a:t>
            </a:r>
            <a:r>
              <a:rPr lang="en-GB" dirty="0" err="1"/>
              <a:t>ja</a:t>
            </a:r>
            <a:r>
              <a:rPr lang="en-GB" dirty="0"/>
              <a:t> </a:t>
            </a:r>
            <a:r>
              <a:rPr lang="en-GB" dirty="0" err="1"/>
              <a:t>kysymyksiä</a:t>
            </a:r>
            <a:r>
              <a:rPr lang="en-GB" dirty="0"/>
              <a:t>, </a:t>
            </a:r>
            <a:r>
              <a:rPr lang="en-GB" dirty="0" err="1"/>
              <a:t>joista</a:t>
            </a:r>
            <a:r>
              <a:rPr lang="en-GB" dirty="0"/>
              <a:t> </a:t>
            </a:r>
            <a:r>
              <a:rPr lang="en-GB" dirty="0" err="1"/>
              <a:t>voi</a:t>
            </a:r>
            <a:r>
              <a:rPr lang="en-GB" dirty="0"/>
              <a:t> olla </a:t>
            </a:r>
            <a:r>
              <a:rPr lang="en-GB" dirty="0" err="1"/>
              <a:t>hyötyä</a:t>
            </a:r>
            <a:r>
              <a:rPr lang="en-GB" dirty="0"/>
              <a:t> </a:t>
            </a:r>
            <a:r>
              <a:rPr lang="en-GB" dirty="0" err="1"/>
              <a:t>kun</a:t>
            </a:r>
            <a:r>
              <a:rPr lang="en-GB" dirty="0"/>
              <a:t> </a:t>
            </a:r>
            <a:r>
              <a:rPr lang="en-GB" dirty="0" err="1"/>
              <a:t>pohdit</a:t>
            </a:r>
            <a:r>
              <a:rPr lang="en-GB" dirty="0"/>
              <a:t> </a:t>
            </a:r>
            <a:r>
              <a:rPr lang="en-GB" dirty="0" err="1"/>
              <a:t>kanvasta</a:t>
            </a:r>
            <a:r>
              <a:rPr lang="en-GB" dirty="0"/>
              <a:t> </a:t>
            </a:r>
            <a:r>
              <a:rPr lang="en-GB" dirty="0" err="1"/>
              <a:t>kiertotalouden</a:t>
            </a:r>
            <a:r>
              <a:rPr lang="en-GB" dirty="0"/>
              <a:t> </a:t>
            </a:r>
            <a:r>
              <a:rPr lang="en-GB" dirty="0" err="1"/>
              <a:t>kannalta</a:t>
            </a:r>
            <a:r>
              <a:rPr lang="en-GB" dirty="0"/>
              <a:t>. Jos </a:t>
            </a:r>
            <a:r>
              <a:rPr lang="en-GB" dirty="0" err="1"/>
              <a:t>tarvitset</a:t>
            </a:r>
            <a:r>
              <a:rPr lang="en-GB" dirty="0"/>
              <a:t> </a:t>
            </a:r>
            <a:r>
              <a:rPr lang="en-GB" dirty="0" err="1"/>
              <a:t>enemmän</a:t>
            </a:r>
            <a:r>
              <a:rPr lang="en-GB" dirty="0"/>
              <a:t> </a:t>
            </a:r>
            <a:r>
              <a:rPr lang="en-GB" dirty="0" err="1"/>
              <a:t>tilaa</a:t>
            </a:r>
            <a:r>
              <a:rPr lang="en-GB" dirty="0"/>
              <a:t>, </a:t>
            </a:r>
            <a:r>
              <a:rPr lang="en-GB" dirty="0" err="1"/>
              <a:t>luo</a:t>
            </a:r>
            <a:r>
              <a:rPr lang="en-GB" dirty="0"/>
              <a:t> </a:t>
            </a:r>
            <a:r>
              <a:rPr lang="en-GB" dirty="0" err="1"/>
              <a:t>oma</a:t>
            </a:r>
            <a:r>
              <a:rPr lang="en-GB" dirty="0"/>
              <a:t> </a:t>
            </a:r>
            <a:r>
              <a:rPr lang="en-GB" dirty="0" err="1"/>
              <a:t>kanvas</a:t>
            </a:r>
            <a:r>
              <a:rPr lang="en-GB" dirty="0"/>
              <a:t> post-it-</a:t>
            </a:r>
            <a:r>
              <a:rPr lang="en-GB" dirty="0" err="1"/>
              <a:t>lapuilla</a:t>
            </a:r>
            <a:r>
              <a:rPr lang="en-GB" dirty="0"/>
              <a:t>. </a:t>
            </a:r>
            <a:r>
              <a:rPr lang="en-GB" dirty="0" err="1"/>
              <a:t>Kanvas</a:t>
            </a:r>
            <a:r>
              <a:rPr lang="en-GB" dirty="0"/>
              <a:t> </a:t>
            </a:r>
            <a:r>
              <a:rPr lang="en-GB" dirty="0" err="1"/>
              <a:t>ja</a:t>
            </a:r>
            <a:r>
              <a:rPr lang="en-GB" dirty="0"/>
              <a:t> </a:t>
            </a:r>
            <a:r>
              <a:rPr lang="en-GB" dirty="0" err="1"/>
              <a:t>sen</a:t>
            </a:r>
            <a:r>
              <a:rPr lang="en-GB" dirty="0"/>
              <a:t> </a:t>
            </a:r>
            <a:r>
              <a:rPr lang="en-GB" dirty="0" err="1"/>
              <a:t>lisätiedot</a:t>
            </a:r>
            <a:r>
              <a:rPr lang="en-GB" dirty="0"/>
              <a:t> </a:t>
            </a:r>
            <a:r>
              <a:rPr lang="en-GB" dirty="0" err="1"/>
              <a:t>löytyvät</a:t>
            </a:r>
            <a:r>
              <a:rPr lang="en-GB" dirty="0"/>
              <a:t> </a:t>
            </a:r>
            <a:r>
              <a:rPr lang="en-GB" dirty="0" err="1"/>
              <a:t>alla</a:t>
            </a:r>
            <a:r>
              <a:rPr lang="en-GB" dirty="0"/>
              <a:t> </a:t>
            </a:r>
            <a:r>
              <a:rPr lang="en-GB" dirty="0" err="1"/>
              <a:t>olevasta</a:t>
            </a:r>
            <a:r>
              <a:rPr lang="en-GB" dirty="0"/>
              <a:t> </a:t>
            </a:r>
            <a:r>
              <a:rPr lang="en-GB" dirty="0" err="1"/>
              <a:t>linkistä</a:t>
            </a:r>
            <a:r>
              <a:rPr lang="en-GB" dirty="0"/>
              <a:t>.</a:t>
            </a:r>
          </a:p>
          <a:p>
            <a:endParaRPr lang="en-US" dirty="0">
              <a:effectLst/>
              <a:latin typeface="Arial" panose="020B0604020202020204" pitchFamily="34" charset="0"/>
            </a:endParaRPr>
          </a:p>
        </p:txBody>
      </p:sp>
      <p:sp>
        <p:nvSpPr>
          <p:cNvPr id="8" name="Rectangle 7"/>
          <p:cNvSpPr/>
          <p:nvPr/>
        </p:nvSpPr>
        <p:spPr>
          <a:xfrm>
            <a:off x="4209393" y="3448735"/>
            <a:ext cx="7730194" cy="1200329"/>
          </a:xfrm>
          <a:prstGeom prst="rect">
            <a:avLst/>
          </a:prstGeom>
        </p:spPr>
        <p:txBody>
          <a:bodyPr wrap="square">
            <a:spAutoFit/>
          </a:bodyPr>
          <a:lstStyle/>
          <a:p>
            <a:endParaRPr lang="fi-FI" b="1" dirty="0"/>
          </a:p>
          <a:p>
            <a:r>
              <a:rPr lang="fi-FI" b="1" dirty="0"/>
              <a:t>LISÄTIETOA </a:t>
            </a:r>
            <a:r>
              <a:rPr lang="fi-FI" b="1" dirty="0" err="1"/>
              <a:t>Circular</a:t>
            </a:r>
            <a:r>
              <a:rPr lang="fi-FI" b="1" dirty="0"/>
              <a:t> </a:t>
            </a:r>
            <a:r>
              <a:rPr lang="fi-FI" b="1" dirty="0" err="1"/>
              <a:t>Economy</a:t>
            </a:r>
            <a:r>
              <a:rPr lang="fi-FI" b="1" dirty="0"/>
              <a:t> </a:t>
            </a:r>
            <a:r>
              <a:rPr lang="fi-FI" b="1" dirty="0" err="1"/>
              <a:t>BMC:sta</a:t>
            </a:r>
            <a:r>
              <a:rPr lang="fi-FI" b="1" dirty="0"/>
              <a:t>.</a:t>
            </a:r>
          </a:p>
          <a:p>
            <a:r>
              <a:rPr lang="fi-FI" dirty="0">
                <a:hlinkClick r:id="rId2"/>
              </a:rPr>
              <a:t>https://www.circulardesignguide.com/post/circular-business-model-canvas</a:t>
            </a:r>
            <a:endParaRPr lang="fi-FI" dirty="0"/>
          </a:p>
          <a:p>
            <a:endParaRPr lang="fi-FI" dirty="0"/>
          </a:p>
        </p:txBody>
      </p:sp>
    </p:spTree>
    <p:extLst>
      <p:ext uri="{BB962C8B-B14F-4D97-AF65-F5344CB8AC3E}">
        <p14:creationId xmlns:p14="http://schemas.microsoft.com/office/powerpoint/2010/main" val="3938192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428915"/>
            <a:ext cx="11468100" cy="1325563"/>
          </a:xfrm>
        </p:spPr>
        <p:txBody>
          <a:bodyPr>
            <a:normAutofit/>
          </a:bodyPr>
          <a:lstStyle/>
          <a:p>
            <a:r>
              <a:rPr lang="fi-FI" sz="3100" b="1" dirty="0">
                <a:latin typeface="Trebuchet MS" panose="020B0703020202090204" pitchFamily="34" charset="0"/>
                <a:cs typeface="Calibri" panose="020F0502020204030204" pitchFamily="34" charset="0"/>
              </a:rPr>
              <a:t>Value Proposition </a:t>
            </a:r>
            <a:r>
              <a:rPr lang="fi-FI" sz="3100" b="1" dirty="0" err="1">
                <a:latin typeface="Trebuchet MS" panose="020B0703020202090204" pitchFamily="34" charset="0"/>
                <a:cs typeface="Calibri" panose="020F0502020204030204" pitchFamily="34" charset="0"/>
              </a:rPr>
              <a:t>Canvas</a:t>
            </a:r>
            <a:r>
              <a:rPr lang="fi-FI" sz="3100" b="1" dirty="0">
                <a:latin typeface="Trebuchet MS" panose="020B0703020202090204" pitchFamily="34" charset="0"/>
                <a:cs typeface="Calibri" panose="020F0502020204030204" pitchFamily="34" charset="0"/>
              </a:rPr>
              <a:t> aloittaa BMC-prosessin. </a:t>
            </a:r>
            <a:br>
              <a:rPr lang="fi-FI" sz="3100" dirty="0">
                <a:latin typeface="Calibri" panose="020F0502020204030204" pitchFamily="34" charset="0"/>
                <a:cs typeface="Calibri" panose="020F0502020204030204" pitchFamily="34" charset="0"/>
              </a:rPr>
            </a:br>
            <a:r>
              <a:rPr lang="fi-FI" sz="2400" dirty="0">
                <a:latin typeface="Calibri" panose="020F0502020204030204" pitchFamily="34" charset="0"/>
                <a:cs typeface="Calibri" panose="020F0502020204030204" pitchFamily="34" charset="0"/>
              </a:rPr>
              <a:t>Sen avulla voidaan tunnistaa asiakkaan/käyttäjän tarpeita ja uudistaa/luoda arvolupaus</a:t>
            </a:r>
            <a:endParaRPr lang="fi-FI" sz="3600" dirty="0"/>
          </a:p>
        </p:txBody>
      </p:sp>
      <p:sp>
        <p:nvSpPr>
          <p:cNvPr id="4" name="TextBox 3"/>
          <p:cNvSpPr txBox="1"/>
          <p:nvPr/>
        </p:nvSpPr>
        <p:spPr>
          <a:xfrm>
            <a:off x="2396358" y="2106011"/>
            <a:ext cx="8780825" cy="2246769"/>
          </a:xfrm>
          <a:prstGeom prst="rect">
            <a:avLst/>
          </a:prstGeom>
          <a:noFill/>
        </p:spPr>
        <p:txBody>
          <a:bodyPr wrap="square" rtlCol="0">
            <a:spAutoFit/>
          </a:bodyPr>
          <a:lstStyle/>
          <a:p>
            <a:r>
              <a:rPr lang="fi-FI" sz="2800" dirty="0">
                <a:solidFill>
                  <a:srgbClr val="339966"/>
                </a:solidFill>
              </a:rPr>
              <a:t>Kiertotaloudessa </a:t>
            </a:r>
            <a:r>
              <a:rPr lang="fi-FI" sz="2800" b="1" dirty="0">
                <a:solidFill>
                  <a:srgbClr val="339966"/>
                </a:solidFill>
              </a:rPr>
              <a:t>ARVOEHDOTUS</a:t>
            </a:r>
          </a:p>
          <a:p>
            <a:r>
              <a:rPr lang="fi-FI" sz="2800" dirty="0">
                <a:solidFill>
                  <a:srgbClr val="339966"/>
                </a:solidFill>
              </a:rPr>
              <a:t>huomioi tuotteen:</a:t>
            </a:r>
          </a:p>
          <a:p>
            <a:pPr marL="285750" indent="-285750">
              <a:buFont typeface="Arial" panose="020B0604020202020204" pitchFamily="34" charset="0"/>
              <a:buChar char="•"/>
            </a:pPr>
            <a:r>
              <a:rPr lang="fi-FI" sz="2800" dirty="0">
                <a:solidFill>
                  <a:srgbClr val="339966"/>
                </a:solidFill>
              </a:rPr>
              <a:t>yhteiskunnalliset (</a:t>
            </a:r>
            <a:r>
              <a:rPr lang="fi-FI" sz="2800" dirty="0" err="1">
                <a:solidFill>
                  <a:srgbClr val="339966"/>
                </a:solidFill>
              </a:rPr>
              <a:t>society</a:t>
            </a:r>
            <a:r>
              <a:rPr lang="fi-FI" sz="2800" dirty="0">
                <a:solidFill>
                  <a:srgbClr val="339966"/>
                </a:solidFill>
              </a:rPr>
              <a:t>, </a:t>
            </a:r>
            <a:r>
              <a:rPr lang="fi-FI" sz="2800" dirty="0" err="1">
                <a:solidFill>
                  <a:srgbClr val="339966"/>
                </a:solidFill>
              </a:rPr>
              <a:t>social</a:t>
            </a:r>
            <a:r>
              <a:rPr lang="fi-FI" sz="2800" dirty="0">
                <a:solidFill>
                  <a:srgbClr val="339966"/>
                </a:solidFill>
              </a:rPr>
              <a:t>) </a:t>
            </a:r>
          </a:p>
          <a:p>
            <a:pPr marL="285750" indent="-285750">
              <a:buFont typeface="Arial" panose="020B0604020202020204" pitchFamily="34" charset="0"/>
              <a:buChar char="•"/>
            </a:pPr>
            <a:r>
              <a:rPr lang="fi-FI" sz="2800" dirty="0">
                <a:solidFill>
                  <a:srgbClr val="339966"/>
                </a:solidFill>
              </a:rPr>
              <a:t>ekologiset ja</a:t>
            </a:r>
          </a:p>
          <a:p>
            <a:pPr marL="285750" indent="-285750">
              <a:buFont typeface="Arial" panose="020B0604020202020204" pitchFamily="34" charset="0"/>
              <a:buChar char="•"/>
            </a:pPr>
            <a:r>
              <a:rPr lang="fi-FI" sz="2800" dirty="0">
                <a:solidFill>
                  <a:srgbClr val="339966"/>
                </a:solidFill>
              </a:rPr>
              <a:t>taloudelliset vaikutukset</a:t>
            </a:r>
          </a:p>
        </p:txBody>
      </p:sp>
      <p:sp>
        <p:nvSpPr>
          <p:cNvPr id="11" name="Rectangle 10">
            <a:extLst>
              <a:ext uri="{FF2B5EF4-FFF2-40B4-BE49-F238E27FC236}">
                <a16:creationId xmlns:a16="http://schemas.microsoft.com/office/drawing/2014/main" id="{FB3D2AC5-0E09-984D-ABF9-BB09AF9B0F6B}"/>
              </a:ext>
            </a:extLst>
          </p:cNvPr>
          <p:cNvSpPr/>
          <p:nvPr/>
        </p:nvSpPr>
        <p:spPr>
          <a:xfrm>
            <a:off x="4185581" y="4378901"/>
            <a:ext cx="7730194" cy="1200329"/>
          </a:xfrm>
          <a:prstGeom prst="rect">
            <a:avLst/>
          </a:prstGeom>
        </p:spPr>
        <p:txBody>
          <a:bodyPr wrap="square">
            <a:spAutoFit/>
          </a:bodyPr>
          <a:lstStyle/>
          <a:p>
            <a:endParaRPr lang="fi-FI" b="1" dirty="0"/>
          </a:p>
          <a:p>
            <a:r>
              <a:rPr lang="fi-FI" b="1" dirty="0"/>
              <a:t>LISÄTIETOA </a:t>
            </a:r>
            <a:r>
              <a:rPr lang="fi-FI" b="1" dirty="0" err="1"/>
              <a:t>Circular</a:t>
            </a:r>
            <a:r>
              <a:rPr lang="fi-FI" b="1" dirty="0"/>
              <a:t> </a:t>
            </a:r>
            <a:r>
              <a:rPr lang="fi-FI" b="1" dirty="0" err="1"/>
              <a:t>Economy</a:t>
            </a:r>
            <a:r>
              <a:rPr lang="fi-FI" b="1" dirty="0"/>
              <a:t> </a:t>
            </a:r>
            <a:r>
              <a:rPr lang="fi-FI" b="1" dirty="0" err="1"/>
              <a:t>BMC:sta</a:t>
            </a:r>
            <a:r>
              <a:rPr lang="fi-FI" b="1" dirty="0"/>
              <a:t>.</a:t>
            </a:r>
          </a:p>
          <a:p>
            <a:r>
              <a:rPr lang="fi-FI" dirty="0">
                <a:hlinkClick r:id="rId2"/>
              </a:rPr>
              <a:t>https://www.circulardesignguide.com/post/circular-business-model-canvas</a:t>
            </a:r>
            <a:endParaRPr lang="fi-FI" dirty="0"/>
          </a:p>
          <a:p>
            <a:endParaRPr lang="fi-FI" dirty="0"/>
          </a:p>
        </p:txBody>
      </p:sp>
    </p:spTree>
    <p:extLst>
      <p:ext uri="{BB962C8B-B14F-4D97-AF65-F5344CB8AC3E}">
        <p14:creationId xmlns:p14="http://schemas.microsoft.com/office/powerpoint/2010/main" val="3958609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1360" y="909882"/>
            <a:ext cx="5574479" cy="19834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7733" tIns="67733" rIns="67733" bIns="67733" numCol="1" spcCol="38100" rtlCol="0" anchor="ctr">
            <a:spAutoFit/>
          </a:bodyPr>
          <a:lstStyle/>
          <a:p>
            <a:pPr defTabSz="609585" hangingPunct="0"/>
            <a:r>
              <a:rPr lang="fi-FI" sz="2400" b="1" dirty="0">
                <a:solidFill>
                  <a:srgbClr val="00B050"/>
                </a:solidFill>
                <a:latin typeface="Trebuchet MS" panose="020B0703020202090204" pitchFamily="34" charset="0"/>
                <a:ea typeface="Helvetica"/>
                <a:cs typeface="Helvetica"/>
                <a:sym typeface="Helvetica"/>
              </a:rPr>
              <a:t>GAINS=VOITOT:</a:t>
            </a:r>
          </a:p>
          <a:p>
            <a:pPr defTabSz="609585" hangingPunct="0"/>
            <a:r>
              <a:rPr lang="fi-FI" sz="2400" dirty="0">
                <a:solidFill>
                  <a:srgbClr val="00B050"/>
                </a:solidFill>
                <a:latin typeface="Trebuchet MS" panose="020B0703020202090204" pitchFamily="34" charset="0"/>
                <a:ea typeface="Helvetica"/>
                <a:cs typeface="Helvetica"/>
                <a:sym typeface="Helvetica"/>
              </a:rPr>
              <a:t>Kuvaa lopputulemia eli </a:t>
            </a:r>
          </a:p>
          <a:p>
            <a:pPr defTabSz="609585" hangingPunct="0"/>
            <a:r>
              <a:rPr lang="fi-FI" sz="2400" dirty="0">
                <a:solidFill>
                  <a:srgbClr val="00B050"/>
                </a:solidFill>
                <a:latin typeface="Trebuchet MS" panose="020B0703020202090204" pitchFamily="34" charset="0"/>
                <a:ea typeface="Helvetica"/>
                <a:cs typeface="Helvetica"/>
                <a:sym typeface="Helvetica"/>
              </a:rPr>
              <a:t>tuloksia, mitä asiakkaat/käyttäjät haluavat saavuttaa tai konkreettisia hyötyjä, joita he etsivät. </a:t>
            </a:r>
          </a:p>
        </p:txBody>
      </p:sp>
      <p:sp>
        <p:nvSpPr>
          <p:cNvPr id="6" name="TextBox 5"/>
          <p:cNvSpPr txBox="1"/>
          <p:nvPr/>
        </p:nvSpPr>
        <p:spPr>
          <a:xfrm>
            <a:off x="6756420" y="873227"/>
            <a:ext cx="5584406" cy="30914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7733" tIns="67733" rIns="67733" bIns="67733" numCol="1" spcCol="38100" rtlCol="0" anchor="ctr">
            <a:spAutoFit/>
          </a:bodyPr>
          <a:lstStyle/>
          <a:p>
            <a:pPr defTabSz="609585" hangingPunct="0"/>
            <a:r>
              <a:rPr lang="fi-FI" sz="2400" b="1" dirty="0">
                <a:solidFill>
                  <a:srgbClr val="0070C0"/>
                </a:solidFill>
                <a:latin typeface="Trebuchet MS" panose="020B0703020202090204" pitchFamily="34" charset="0"/>
                <a:ea typeface="Helvetica"/>
                <a:cs typeface="Helvetica"/>
                <a:sym typeface="Helvetica"/>
              </a:rPr>
              <a:t>JOBS=TYÖT:</a:t>
            </a:r>
          </a:p>
          <a:p>
            <a:pPr defTabSz="609585" hangingPunct="0"/>
            <a:r>
              <a:rPr lang="fi-FI" sz="2400" dirty="0">
                <a:solidFill>
                  <a:srgbClr val="0070C0"/>
                </a:solidFill>
                <a:latin typeface="Trebuchet MS" panose="020B0703020202090204" pitchFamily="34" charset="0"/>
                <a:ea typeface="Helvetica"/>
                <a:cs typeface="Helvetica"/>
                <a:sym typeface="Helvetica"/>
              </a:rPr>
              <a:t>Kuvaa sitä, mitä asiakkaat/käyttäjät yrittävät saada tehdyksi työssään ja elämässään, heidän omin sanoin kuvaamanaan.</a:t>
            </a:r>
          </a:p>
          <a:p>
            <a:pPr marL="228594" indent="-228594" defTabSz="609585" hangingPunct="0">
              <a:buFont typeface="Arial" panose="020B0604020202020204" pitchFamily="34" charset="0"/>
              <a:buChar char="•"/>
            </a:pPr>
            <a:r>
              <a:rPr lang="fi-FI" sz="2400" dirty="0" err="1">
                <a:solidFill>
                  <a:srgbClr val="0070C0"/>
                </a:solidFill>
                <a:latin typeface="Trebuchet MS" panose="020B0703020202090204" pitchFamily="34" charset="0"/>
                <a:ea typeface="Helvetica"/>
                <a:cs typeface="Helvetica"/>
                <a:sym typeface="Helvetica"/>
              </a:rPr>
              <a:t>Functional</a:t>
            </a:r>
            <a:endParaRPr lang="fi-FI" sz="2400" dirty="0">
              <a:solidFill>
                <a:srgbClr val="0070C0"/>
              </a:solidFill>
              <a:latin typeface="Trebuchet MS" panose="020B0703020202090204" pitchFamily="34" charset="0"/>
              <a:ea typeface="Helvetica"/>
              <a:cs typeface="Helvetica"/>
              <a:sym typeface="Helvetica"/>
            </a:endParaRPr>
          </a:p>
          <a:p>
            <a:pPr marL="228594" indent="-228594" defTabSz="609585" hangingPunct="0">
              <a:buFont typeface="Arial" panose="020B0604020202020204" pitchFamily="34" charset="0"/>
              <a:buChar char="•"/>
            </a:pPr>
            <a:r>
              <a:rPr lang="fi-FI" sz="2400" dirty="0" err="1">
                <a:solidFill>
                  <a:srgbClr val="0070C0"/>
                </a:solidFill>
                <a:latin typeface="Trebuchet MS" panose="020B0703020202090204" pitchFamily="34" charset="0"/>
                <a:ea typeface="Helvetica"/>
                <a:cs typeface="Helvetica"/>
                <a:sym typeface="Helvetica"/>
              </a:rPr>
              <a:t>Social</a:t>
            </a:r>
            <a:endParaRPr lang="fi-FI" sz="2400" dirty="0">
              <a:solidFill>
                <a:srgbClr val="0070C0"/>
              </a:solidFill>
              <a:latin typeface="Trebuchet MS" panose="020B0703020202090204" pitchFamily="34" charset="0"/>
              <a:ea typeface="Helvetica"/>
              <a:cs typeface="Helvetica"/>
              <a:sym typeface="Helvetica"/>
            </a:endParaRPr>
          </a:p>
          <a:p>
            <a:pPr marL="228594" indent="-228594" defTabSz="609585" hangingPunct="0">
              <a:buFont typeface="Arial" panose="020B0604020202020204" pitchFamily="34" charset="0"/>
              <a:buChar char="•"/>
            </a:pPr>
            <a:r>
              <a:rPr lang="fi-FI" sz="2400" dirty="0" err="1">
                <a:solidFill>
                  <a:srgbClr val="0070C0"/>
                </a:solidFill>
                <a:latin typeface="Trebuchet MS" panose="020B0703020202090204" pitchFamily="34" charset="0"/>
                <a:ea typeface="Helvetica"/>
                <a:cs typeface="Helvetica"/>
                <a:sym typeface="Helvetica"/>
              </a:rPr>
              <a:t>Emotional</a:t>
            </a:r>
            <a:r>
              <a:rPr lang="fi-FI" sz="2400" dirty="0">
                <a:solidFill>
                  <a:srgbClr val="0070C0"/>
                </a:solidFill>
                <a:latin typeface="Trebuchet MS" panose="020B0703020202090204" pitchFamily="34" charset="0"/>
                <a:ea typeface="Helvetica"/>
                <a:cs typeface="Helvetica"/>
                <a:sym typeface="Helvetica"/>
              </a:rPr>
              <a:t>, </a:t>
            </a:r>
            <a:r>
              <a:rPr lang="fi-FI" sz="2400" dirty="0" err="1">
                <a:solidFill>
                  <a:srgbClr val="0070C0"/>
                </a:solidFill>
                <a:latin typeface="Trebuchet MS" panose="020B0703020202090204" pitchFamily="34" charset="0"/>
                <a:ea typeface="Helvetica"/>
                <a:cs typeface="Helvetica"/>
                <a:sym typeface="Helvetica"/>
              </a:rPr>
              <a:t>personal</a:t>
            </a:r>
            <a:endParaRPr lang="fi-FI" sz="2400" dirty="0">
              <a:solidFill>
                <a:srgbClr val="0070C0"/>
              </a:solidFill>
              <a:latin typeface="Trebuchet MS" panose="020B0703020202090204" pitchFamily="34" charset="0"/>
              <a:ea typeface="Helvetica"/>
              <a:cs typeface="Helvetica"/>
              <a:sym typeface="Helvetica"/>
            </a:endParaRPr>
          </a:p>
        </p:txBody>
      </p:sp>
      <p:sp>
        <p:nvSpPr>
          <p:cNvPr id="7" name="TextBox 6"/>
          <p:cNvSpPr txBox="1"/>
          <p:nvPr/>
        </p:nvSpPr>
        <p:spPr>
          <a:xfrm>
            <a:off x="1251360" y="3332702"/>
            <a:ext cx="5230899" cy="16141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7733" tIns="67733" rIns="67733" bIns="67733" numCol="1" spcCol="38100" rtlCol="0" anchor="ctr">
            <a:spAutoFit/>
          </a:bodyPr>
          <a:lstStyle/>
          <a:p>
            <a:pPr defTabSz="609585" hangingPunct="0"/>
            <a:r>
              <a:rPr lang="fi-FI" sz="2400" b="1" dirty="0">
                <a:solidFill>
                  <a:srgbClr val="D10074"/>
                </a:solidFill>
                <a:latin typeface="Trebuchet MS" panose="020B0703020202090204" pitchFamily="34" charset="0"/>
                <a:ea typeface="Helvetica"/>
                <a:cs typeface="Helvetica"/>
                <a:sym typeface="Helvetica"/>
              </a:rPr>
              <a:t>PAINS=HARMIT:</a:t>
            </a:r>
          </a:p>
          <a:p>
            <a:pPr defTabSz="609585" hangingPunct="0"/>
            <a:r>
              <a:rPr lang="fi-FI" sz="2400" dirty="0">
                <a:solidFill>
                  <a:srgbClr val="D10074"/>
                </a:solidFill>
                <a:latin typeface="Trebuchet MS" panose="020B0703020202090204" pitchFamily="34" charset="0"/>
                <a:ea typeface="Helvetica"/>
                <a:cs typeface="Helvetica"/>
                <a:sym typeface="Helvetica"/>
              </a:rPr>
              <a:t>Kuvaa huonoja lopputulemia, riskejä vastoinkäymisiä, jotka liittyvät </a:t>
            </a:r>
            <a:r>
              <a:rPr lang="fi-FI" sz="2400" dirty="0" err="1">
                <a:solidFill>
                  <a:srgbClr val="D10074"/>
                </a:solidFill>
                <a:latin typeface="Trebuchet MS" panose="020B0703020202090204" pitchFamily="34" charset="0"/>
                <a:ea typeface="Helvetica"/>
                <a:cs typeface="Helvetica"/>
                <a:sym typeface="Helvetica"/>
              </a:rPr>
              <a:t>JOBSien</a:t>
            </a:r>
            <a:r>
              <a:rPr lang="fi-FI" sz="2400" dirty="0">
                <a:solidFill>
                  <a:srgbClr val="D10074"/>
                </a:solidFill>
                <a:latin typeface="Trebuchet MS" panose="020B0703020202090204" pitchFamily="34" charset="0"/>
                <a:ea typeface="Helvetica"/>
                <a:cs typeface="Helvetica"/>
                <a:sym typeface="Helvetica"/>
              </a:rPr>
              <a:t> tekemiseen</a:t>
            </a:r>
            <a:r>
              <a:rPr lang="fi-FI" sz="2400" dirty="0">
                <a:solidFill>
                  <a:srgbClr val="000000"/>
                </a:solidFill>
                <a:latin typeface="Trebuchet MS" panose="020B0703020202090204" pitchFamily="34" charset="0"/>
                <a:ea typeface="Helvetica"/>
                <a:cs typeface="Helvetica"/>
                <a:sym typeface="Helvetica"/>
              </a:rPr>
              <a:t>.</a:t>
            </a:r>
          </a:p>
        </p:txBody>
      </p:sp>
      <p:sp>
        <p:nvSpPr>
          <p:cNvPr id="8" name="TextBox 7"/>
          <p:cNvSpPr txBox="1"/>
          <p:nvPr/>
        </p:nvSpPr>
        <p:spPr>
          <a:xfrm>
            <a:off x="1251360" y="252907"/>
            <a:ext cx="6043086" cy="5676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pPr defTabSz="609585" hangingPunct="0"/>
            <a:r>
              <a:rPr lang="fi-FI" sz="2800" b="1" dirty="0">
                <a:solidFill>
                  <a:srgbClr val="000000"/>
                </a:solidFill>
                <a:latin typeface="Trebuchet MS" panose="020B0703020202090204" pitchFamily="34" charset="0"/>
                <a:ea typeface="Helvetica"/>
                <a:cs typeface="Helvetica"/>
                <a:sym typeface="Helvetica"/>
              </a:rPr>
              <a:t>CUSTOMER PROFILE - asiakasprofiili</a:t>
            </a:r>
          </a:p>
        </p:txBody>
      </p:sp>
      <p:sp>
        <p:nvSpPr>
          <p:cNvPr id="17" name="Rectangle 16">
            <a:extLst>
              <a:ext uri="{FF2B5EF4-FFF2-40B4-BE49-F238E27FC236}">
                <a16:creationId xmlns:a16="http://schemas.microsoft.com/office/drawing/2014/main" id="{48C2D9B7-7ACE-7841-98CE-17CF91A94855}"/>
              </a:ext>
            </a:extLst>
          </p:cNvPr>
          <p:cNvSpPr/>
          <p:nvPr/>
        </p:nvSpPr>
        <p:spPr>
          <a:xfrm>
            <a:off x="4884794" y="4718377"/>
            <a:ext cx="7730194" cy="1200329"/>
          </a:xfrm>
          <a:prstGeom prst="rect">
            <a:avLst/>
          </a:prstGeom>
        </p:spPr>
        <p:txBody>
          <a:bodyPr wrap="square">
            <a:spAutoFit/>
          </a:bodyPr>
          <a:lstStyle/>
          <a:p>
            <a:endParaRPr lang="fi-FI" b="1" dirty="0"/>
          </a:p>
          <a:p>
            <a:r>
              <a:rPr lang="fi-FI" b="1" dirty="0"/>
              <a:t>LISÄTIETOA </a:t>
            </a:r>
            <a:r>
              <a:rPr lang="fi-FI" b="1" dirty="0" err="1"/>
              <a:t>Circular</a:t>
            </a:r>
            <a:r>
              <a:rPr lang="fi-FI" b="1" dirty="0"/>
              <a:t> </a:t>
            </a:r>
            <a:r>
              <a:rPr lang="fi-FI" b="1" dirty="0" err="1"/>
              <a:t>Economy</a:t>
            </a:r>
            <a:r>
              <a:rPr lang="fi-FI" b="1" dirty="0"/>
              <a:t> </a:t>
            </a:r>
            <a:r>
              <a:rPr lang="fi-FI" b="1" dirty="0" err="1"/>
              <a:t>BMC:sta</a:t>
            </a:r>
            <a:r>
              <a:rPr lang="fi-FI" b="1" dirty="0"/>
              <a:t>.</a:t>
            </a:r>
          </a:p>
          <a:p>
            <a:r>
              <a:rPr lang="fi-FI" dirty="0">
                <a:hlinkClick r:id="rId2"/>
              </a:rPr>
              <a:t>https://www.circulardesignguide.com/post/circular-business-model-canvas</a:t>
            </a:r>
            <a:endParaRPr lang="fi-FI" dirty="0"/>
          </a:p>
          <a:p>
            <a:endParaRPr lang="fi-FI" dirty="0"/>
          </a:p>
        </p:txBody>
      </p:sp>
    </p:spTree>
    <p:extLst>
      <p:ext uri="{BB962C8B-B14F-4D97-AF65-F5344CB8AC3E}">
        <p14:creationId xmlns:p14="http://schemas.microsoft.com/office/powerpoint/2010/main" val="60056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087" y="927399"/>
            <a:ext cx="9189604" cy="2852737"/>
          </a:xfrm>
        </p:spPr>
        <p:txBody>
          <a:bodyPr/>
          <a:lstStyle/>
          <a:p>
            <a:r>
              <a:rPr lang="fi-FI" dirty="0"/>
              <a:t>Käyttäjälähtöinen muotoilu</a:t>
            </a:r>
          </a:p>
        </p:txBody>
      </p:sp>
    </p:spTree>
    <p:extLst>
      <p:ext uri="{BB962C8B-B14F-4D97-AF65-F5344CB8AC3E}">
        <p14:creationId xmlns:p14="http://schemas.microsoft.com/office/powerpoint/2010/main" val="4051740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4055" y="846200"/>
            <a:ext cx="6186097" cy="30914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7733" tIns="67733" rIns="67733" bIns="67733" numCol="1" spcCol="38100" rtlCol="0" anchor="ctr">
            <a:spAutoFit/>
          </a:bodyPr>
          <a:lstStyle/>
          <a:p>
            <a:pPr defTabSz="609585" hangingPunct="0"/>
            <a:r>
              <a:rPr lang="fi-FI" sz="2400" b="1" u="sng" dirty="0">
                <a:solidFill>
                  <a:srgbClr val="00B050"/>
                </a:solidFill>
                <a:latin typeface="Trebuchet MS" panose="020B0703020202090204" pitchFamily="34" charset="0"/>
                <a:ea typeface="Helvetica"/>
                <a:cs typeface="Helvetica"/>
                <a:sym typeface="Helvetica"/>
              </a:rPr>
              <a:t>Products &amp; </a:t>
            </a:r>
            <a:r>
              <a:rPr lang="fi-FI" sz="2400" b="1" u="sng" dirty="0" err="1">
                <a:solidFill>
                  <a:srgbClr val="00B050"/>
                </a:solidFill>
                <a:latin typeface="Trebuchet MS" panose="020B0703020202090204" pitchFamily="34" charset="0"/>
                <a:ea typeface="Helvetica"/>
                <a:cs typeface="Helvetica"/>
                <a:sym typeface="Helvetica"/>
              </a:rPr>
              <a:t>services</a:t>
            </a:r>
            <a:r>
              <a:rPr lang="fi-FI" sz="2400" b="1" u="sng" dirty="0">
                <a:solidFill>
                  <a:srgbClr val="00B050"/>
                </a:solidFill>
                <a:latin typeface="Trebuchet MS" panose="020B0703020202090204" pitchFamily="34" charset="0"/>
                <a:ea typeface="Helvetica"/>
                <a:cs typeface="Helvetica"/>
                <a:sym typeface="Helvetica"/>
              </a:rPr>
              <a:t> = Tuotteet ja palvelut:</a:t>
            </a:r>
          </a:p>
          <a:p>
            <a:pPr defTabSz="609585" hangingPunct="0"/>
            <a:r>
              <a:rPr lang="fi-FI" sz="2400" dirty="0">
                <a:solidFill>
                  <a:srgbClr val="00B050"/>
                </a:solidFill>
                <a:latin typeface="Trebuchet MS" panose="020B0703020202090204" pitchFamily="34" charset="0"/>
                <a:ea typeface="Helvetica"/>
                <a:cs typeface="Helvetica"/>
                <a:sym typeface="Helvetica"/>
              </a:rPr>
              <a:t>Listaus kaikista tuotteista ja palveluista, jonka ympärille </a:t>
            </a:r>
          </a:p>
          <a:p>
            <a:pPr defTabSz="609585" hangingPunct="0"/>
            <a:r>
              <a:rPr lang="fi-FI" sz="2400" dirty="0">
                <a:solidFill>
                  <a:srgbClr val="00B050"/>
                </a:solidFill>
                <a:latin typeface="Trebuchet MS" panose="020B0703020202090204" pitchFamily="34" charset="0"/>
                <a:ea typeface="Helvetica"/>
                <a:cs typeface="Helvetica"/>
                <a:sym typeface="Helvetica"/>
              </a:rPr>
              <a:t>arvolupauksemme rakentuu.</a:t>
            </a:r>
          </a:p>
          <a:p>
            <a:pPr defTabSz="609585" hangingPunct="0"/>
            <a:endParaRPr lang="fi-FI" sz="2400" dirty="0">
              <a:solidFill>
                <a:srgbClr val="00B050"/>
              </a:solidFill>
              <a:latin typeface="Trebuchet MS" panose="020B0703020202090204" pitchFamily="34" charset="0"/>
              <a:ea typeface="Helvetica"/>
              <a:cs typeface="Helvetica"/>
              <a:sym typeface="Helvetica"/>
            </a:endParaRPr>
          </a:p>
          <a:p>
            <a:pPr defTabSz="609585" hangingPunct="0"/>
            <a:r>
              <a:rPr lang="fi-FI" sz="2400" dirty="0">
                <a:solidFill>
                  <a:srgbClr val="00B050"/>
                </a:solidFill>
                <a:latin typeface="Trebuchet MS" panose="020B0703020202090204" pitchFamily="34" charset="0"/>
                <a:ea typeface="Helvetica"/>
                <a:cs typeface="Helvetica"/>
                <a:sym typeface="Helvetica"/>
              </a:rPr>
              <a:t>Kts seuraava</a:t>
            </a:r>
          </a:p>
          <a:p>
            <a:pPr defTabSz="609585" hangingPunct="0"/>
            <a:r>
              <a:rPr lang="fi-FI" sz="2400" dirty="0">
                <a:solidFill>
                  <a:srgbClr val="00B050"/>
                </a:solidFill>
                <a:latin typeface="Trebuchet MS" panose="020B0703020202090204" pitchFamily="34" charset="0"/>
                <a:ea typeface="Helvetica"/>
                <a:cs typeface="Helvetica"/>
                <a:sym typeface="Helvetica"/>
              </a:rPr>
              <a:t>sivu!</a:t>
            </a:r>
          </a:p>
        </p:txBody>
      </p:sp>
      <p:sp>
        <p:nvSpPr>
          <p:cNvPr id="6" name="TextBox 5"/>
          <p:cNvSpPr txBox="1"/>
          <p:nvPr/>
        </p:nvSpPr>
        <p:spPr>
          <a:xfrm>
            <a:off x="7346730" y="816515"/>
            <a:ext cx="5596760" cy="19834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7733" tIns="67733" rIns="67733" bIns="67733" numCol="1" spcCol="38100" rtlCol="0" anchor="ctr">
            <a:spAutoFit/>
          </a:bodyPr>
          <a:lstStyle/>
          <a:p>
            <a:pPr defTabSz="609585" hangingPunct="0"/>
            <a:r>
              <a:rPr lang="fi-FI" sz="2400" b="1" u="sng" dirty="0" err="1">
                <a:solidFill>
                  <a:srgbClr val="0070C0"/>
                </a:solidFill>
                <a:latin typeface="Trebuchet MS" panose="020B0703020202090204" pitchFamily="34" charset="0"/>
                <a:ea typeface="Helvetica"/>
                <a:cs typeface="Helvetica"/>
                <a:sym typeface="Helvetica"/>
              </a:rPr>
              <a:t>Gain</a:t>
            </a:r>
            <a:r>
              <a:rPr lang="fi-FI" sz="2400" b="1" u="sng" dirty="0">
                <a:solidFill>
                  <a:srgbClr val="0070C0"/>
                </a:solidFill>
                <a:latin typeface="Trebuchet MS" panose="020B0703020202090204" pitchFamily="34" charset="0"/>
                <a:ea typeface="Helvetica"/>
                <a:cs typeface="Helvetica"/>
                <a:sym typeface="Helvetica"/>
              </a:rPr>
              <a:t> </a:t>
            </a:r>
            <a:r>
              <a:rPr lang="fi-FI" sz="2400" b="1" u="sng" dirty="0" err="1">
                <a:solidFill>
                  <a:srgbClr val="0070C0"/>
                </a:solidFill>
                <a:latin typeface="Trebuchet MS" panose="020B0703020202090204" pitchFamily="34" charset="0"/>
                <a:ea typeface="Helvetica"/>
                <a:cs typeface="Helvetica"/>
                <a:sym typeface="Helvetica"/>
              </a:rPr>
              <a:t>creators</a:t>
            </a:r>
            <a:r>
              <a:rPr lang="fi-FI" sz="2400" b="1" u="sng" dirty="0">
                <a:solidFill>
                  <a:srgbClr val="0070C0"/>
                </a:solidFill>
                <a:latin typeface="Trebuchet MS" panose="020B0703020202090204" pitchFamily="34" charset="0"/>
                <a:ea typeface="Helvetica"/>
                <a:cs typeface="Helvetica"/>
                <a:sym typeface="Helvetica"/>
              </a:rPr>
              <a:t> = voiton luojat:</a:t>
            </a:r>
          </a:p>
          <a:p>
            <a:pPr defTabSz="609585" hangingPunct="0"/>
            <a:r>
              <a:rPr lang="fi-FI" sz="2400" dirty="0">
                <a:solidFill>
                  <a:srgbClr val="0070C0"/>
                </a:solidFill>
                <a:latin typeface="Trebuchet MS" panose="020B0703020202090204" pitchFamily="34" charset="0"/>
                <a:ea typeface="Helvetica"/>
                <a:cs typeface="Helvetica"/>
                <a:sym typeface="Helvetica"/>
              </a:rPr>
              <a:t>Kuvaa kuinka </a:t>
            </a:r>
          </a:p>
          <a:p>
            <a:pPr defTabSz="609585" hangingPunct="0"/>
            <a:r>
              <a:rPr lang="fi-FI" sz="2400" dirty="0">
                <a:solidFill>
                  <a:srgbClr val="0070C0"/>
                </a:solidFill>
                <a:latin typeface="Trebuchet MS" panose="020B0703020202090204" pitchFamily="34" charset="0"/>
                <a:ea typeface="Helvetica"/>
                <a:cs typeface="Helvetica"/>
                <a:sym typeface="Helvetica"/>
              </a:rPr>
              <a:t>tuotteemme ja </a:t>
            </a:r>
          </a:p>
          <a:p>
            <a:pPr defTabSz="609585" hangingPunct="0"/>
            <a:r>
              <a:rPr lang="fi-FI" sz="2400" dirty="0">
                <a:solidFill>
                  <a:srgbClr val="0070C0"/>
                </a:solidFill>
                <a:latin typeface="Trebuchet MS" panose="020B0703020202090204" pitchFamily="34" charset="0"/>
                <a:ea typeface="Helvetica"/>
                <a:cs typeface="Helvetica"/>
                <a:sym typeface="Helvetica"/>
              </a:rPr>
              <a:t>palvelumme luovat asiakkaalle/käyttäjälle arvoa.</a:t>
            </a:r>
          </a:p>
        </p:txBody>
      </p:sp>
      <p:sp>
        <p:nvSpPr>
          <p:cNvPr id="7" name="TextBox 6"/>
          <p:cNvSpPr txBox="1"/>
          <p:nvPr/>
        </p:nvSpPr>
        <p:spPr>
          <a:xfrm>
            <a:off x="4153963" y="3326524"/>
            <a:ext cx="6732378" cy="16141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7733" tIns="67733" rIns="67733" bIns="67733" numCol="1" spcCol="38100" rtlCol="0" anchor="ctr">
            <a:spAutoFit/>
          </a:bodyPr>
          <a:lstStyle/>
          <a:p>
            <a:pPr defTabSz="609585" hangingPunct="0"/>
            <a:r>
              <a:rPr lang="fi-FI" sz="2400" b="1" u="sng" dirty="0">
                <a:solidFill>
                  <a:srgbClr val="D10074"/>
                </a:solidFill>
                <a:latin typeface="Trebuchet MS" panose="020B0703020202090204" pitchFamily="34" charset="0"/>
                <a:ea typeface="Helvetica"/>
                <a:cs typeface="Helvetica"/>
                <a:sym typeface="Helvetica"/>
              </a:rPr>
              <a:t>Pain </a:t>
            </a:r>
            <a:r>
              <a:rPr lang="fi-FI" sz="2400" b="1" u="sng" dirty="0" err="1">
                <a:solidFill>
                  <a:srgbClr val="D10074"/>
                </a:solidFill>
                <a:latin typeface="Trebuchet MS" panose="020B0703020202090204" pitchFamily="34" charset="0"/>
                <a:ea typeface="Helvetica"/>
                <a:cs typeface="Helvetica"/>
                <a:sym typeface="Helvetica"/>
              </a:rPr>
              <a:t>relievers</a:t>
            </a:r>
            <a:r>
              <a:rPr lang="fi-FI" sz="2400" b="1" u="sng" dirty="0">
                <a:solidFill>
                  <a:srgbClr val="D10074"/>
                </a:solidFill>
                <a:latin typeface="Trebuchet MS" panose="020B0703020202090204" pitchFamily="34" charset="0"/>
                <a:ea typeface="Helvetica"/>
                <a:cs typeface="Helvetica"/>
                <a:sym typeface="Helvetica"/>
              </a:rPr>
              <a:t>= harmien helpottajat:</a:t>
            </a:r>
          </a:p>
          <a:p>
            <a:pPr defTabSz="609585" hangingPunct="0"/>
            <a:r>
              <a:rPr lang="fi-FI" sz="2400" dirty="0">
                <a:solidFill>
                  <a:srgbClr val="D10074"/>
                </a:solidFill>
                <a:latin typeface="Trebuchet MS" panose="020B0703020202090204" pitchFamily="34" charset="0"/>
                <a:ea typeface="Helvetica"/>
                <a:cs typeface="Helvetica"/>
                <a:sym typeface="Helvetica"/>
              </a:rPr>
              <a:t>Kuvaa kuinka tuotteemme ja palvelumme lievittävät/poistavat asiakkaan/käyttäjän ”</a:t>
            </a:r>
            <a:r>
              <a:rPr lang="fi-FI" sz="2400" dirty="0" err="1">
                <a:solidFill>
                  <a:srgbClr val="D10074"/>
                </a:solidFill>
                <a:latin typeface="Trebuchet MS" panose="020B0703020202090204" pitchFamily="34" charset="0"/>
                <a:ea typeface="Helvetica"/>
                <a:cs typeface="Helvetica"/>
                <a:sym typeface="Helvetica"/>
              </a:rPr>
              <a:t>pains</a:t>
            </a:r>
            <a:r>
              <a:rPr lang="fi-FI" sz="2400" dirty="0">
                <a:solidFill>
                  <a:srgbClr val="D10074"/>
                </a:solidFill>
                <a:latin typeface="Trebuchet MS" panose="020B0703020202090204" pitchFamily="34" charset="0"/>
                <a:ea typeface="Helvetica"/>
                <a:cs typeface="Helvetica"/>
                <a:sym typeface="Helvetica"/>
              </a:rPr>
              <a:t>” (harmit, ongelmat)</a:t>
            </a:r>
            <a:endParaRPr lang="fi-FI" sz="2400" dirty="0">
              <a:solidFill>
                <a:srgbClr val="000000"/>
              </a:solidFill>
              <a:latin typeface="Trebuchet MS" panose="020B0703020202090204" pitchFamily="34" charset="0"/>
              <a:ea typeface="Helvetica"/>
              <a:cs typeface="Helvetica"/>
              <a:sym typeface="Helvetica"/>
            </a:endParaRPr>
          </a:p>
        </p:txBody>
      </p:sp>
      <p:sp>
        <p:nvSpPr>
          <p:cNvPr id="8" name="TextBox 7"/>
          <p:cNvSpPr txBox="1"/>
          <p:nvPr/>
        </p:nvSpPr>
        <p:spPr>
          <a:xfrm>
            <a:off x="1570538" y="248876"/>
            <a:ext cx="4103131" cy="5676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67733" tIns="67733" rIns="67733" bIns="67733" numCol="1" spcCol="38100" rtlCol="0" anchor="ctr">
            <a:spAutoFit/>
          </a:bodyPr>
          <a:lstStyle/>
          <a:p>
            <a:pPr defTabSz="609585" hangingPunct="0"/>
            <a:r>
              <a:rPr lang="fi-FI" sz="2800" b="1" dirty="0">
                <a:solidFill>
                  <a:srgbClr val="000000"/>
                </a:solidFill>
                <a:latin typeface="Trebuchet MS" panose="020B0703020202090204" pitchFamily="34" charset="0"/>
                <a:ea typeface="Helvetica"/>
                <a:cs typeface="Helvetica"/>
                <a:sym typeface="Helvetica"/>
              </a:rPr>
              <a:t>VALUE MAP - arvokartta</a:t>
            </a:r>
          </a:p>
        </p:txBody>
      </p:sp>
      <p:sp>
        <p:nvSpPr>
          <p:cNvPr id="9" name="Rectangle 8">
            <a:extLst>
              <a:ext uri="{FF2B5EF4-FFF2-40B4-BE49-F238E27FC236}">
                <a16:creationId xmlns:a16="http://schemas.microsoft.com/office/drawing/2014/main" id="{1D4711B7-3DD3-B44D-8997-EAF3549D879F}"/>
              </a:ext>
            </a:extLst>
          </p:cNvPr>
          <p:cNvSpPr/>
          <p:nvPr/>
        </p:nvSpPr>
        <p:spPr>
          <a:xfrm>
            <a:off x="4952492" y="5131796"/>
            <a:ext cx="6186097" cy="1477328"/>
          </a:xfrm>
          <a:prstGeom prst="rect">
            <a:avLst/>
          </a:prstGeom>
        </p:spPr>
        <p:txBody>
          <a:bodyPr wrap="square">
            <a:spAutoFit/>
          </a:bodyPr>
          <a:lstStyle/>
          <a:p>
            <a:endParaRPr lang="fi-FI" b="1" dirty="0"/>
          </a:p>
          <a:p>
            <a:r>
              <a:rPr lang="fi-FI" b="1" dirty="0"/>
              <a:t>LISÄTIETOA </a:t>
            </a:r>
            <a:r>
              <a:rPr lang="fi-FI" b="1" dirty="0" err="1"/>
              <a:t>Circular</a:t>
            </a:r>
            <a:r>
              <a:rPr lang="fi-FI" b="1" dirty="0"/>
              <a:t> </a:t>
            </a:r>
            <a:r>
              <a:rPr lang="fi-FI" b="1" dirty="0" err="1"/>
              <a:t>Economy</a:t>
            </a:r>
            <a:r>
              <a:rPr lang="fi-FI" b="1" dirty="0"/>
              <a:t> </a:t>
            </a:r>
            <a:r>
              <a:rPr lang="fi-FI" b="1" dirty="0" err="1"/>
              <a:t>BMC:sta</a:t>
            </a:r>
            <a:r>
              <a:rPr lang="fi-FI" b="1" dirty="0"/>
              <a:t>.</a:t>
            </a:r>
          </a:p>
          <a:p>
            <a:r>
              <a:rPr lang="fi-FI" dirty="0">
                <a:hlinkClick r:id="rId2"/>
              </a:rPr>
              <a:t>https://www.circulardesignguide.com/post/circular-business-model-canvas</a:t>
            </a:r>
            <a:endParaRPr lang="fi-FI" dirty="0"/>
          </a:p>
          <a:p>
            <a:endParaRPr lang="fi-FI" dirty="0"/>
          </a:p>
        </p:txBody>
      </p:sp>
    </p:spTree>
    <p:extLst>
      <p:ext uri="{BB962C8B-B14F-4D97-AF65-F5344CB8AC3E}">
        <p14:creationId xmlns:p14="http://schemas.microsoft.com/office/powerpoint/2010/main" val="1323867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20279" y="835540"/>
            <a:ext cx="60959" cy="3830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7733" tIns="67733" rIns="67733" bIns="67733" numCol="1" spcCol="38100" rtlCol="0" anchor="ctr">
            <a:spAutoFit/>
          </a:bodyPr>
          <a:lstStyle/>
          <a:p>
            <a:pPr defTabSz="609585" hangingPunct="0"/>
            <a:r>
              <a:rPr lang="fi-FI" sz="1600" dirty="0">
                <a:solidFill>
                  <a:srgbClr val="000000"/>
                </a:solidFill>
                <a:latin typeface="Helvetica"/>
                <a:ea typeface="Helvetica"/>
                <a:cs typeface="Helvetica"/>
                <a:sym typeface="Helvetica"/>
              </a:rPr>
              <a:t>.</a:t>
            </a:r>
          </a:p>
        </p:txBody>
      </p:sp>
      <p:sp>
        <p:nvSpPr>
          <p:cNvPr id="6" name="TextBox 5"/>
          <p:cNvSpPr txBox="1"/>
          <p:nvPr/>
        </p:nvSpPr>
        <p:spPr>
          <a:xfrm>
            <a:off x="1820847" y="28098"/>
            <a:ext cx="9908697" cy="456877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7733" tIns="67733" rIns="67733" bIns="67733" numCol="1" spcCol="38100" rtlCol="0" anchor="ctr">
            <a:spAutoFit/>
          </a:bodyPr>
          <a:lstStyle/>
          <a:p>
            <a:pPr defTabSz="609585" hangingPunct="0"/>
            <a:r>
              <a:rPr lang="fi-FI" sz="3200" b="1" dirty="0">
                <a:solidFill>
                  <a:srgbClr val="000000"/>
                </a:solidFill>
                <a:latin typeface="Trebuchet MS" panose="020B0703020202090204" pitchFamily="34" charset="0"/>
                <a:ea typeface="Helvetica"/>
                <a:cs typeface="Helvetica"/>
                <a:sym typeface="Helvetica"/>
              </a:rPr>
              <a:t>Astu asiakkaasi saappaisiin – </a:t>
            </a:r>
          </a:p>
          <a:p>
            <a:pPr defTabSz="609585" hangingPunct="0"/>
            <a:r>
              <a:rPr lang="fi-FI" sz="3200" b="1" dirty="0">
                <a:solidFill>
                  <a:srgbClr val="000000"/>
                </a:solidFill>
                <a:latin typeface="Trebuchet MS" panose="020B0703020202090204" pitchFamily="34" charset="0"/>
                <a:ea typeface="Helvetica"/>
                <a:cs typeface="Helvetica"/>
                <a:sym typeface="Helvetica"/>
              </a:rPr>
              <a:t>pyri miettimään aina asiakkaan näkökulmasta!</a:t>
            </a:r>
          </a:p>
          <a:p>
            <a:pPr defTabSz="609585" hangingPunct="0"/>
            <a:endParaRPr lang="fi-FI" sz="3200" dirty="0">
              <a:solidFill>
                <a:srgbClr val="000000"/>
              </a:solidFill>
              <a:latin typeface="Corbel" panose="020B0503020204020204" pitchFamily="34" charset="0"/>
              <a:ea typeface="Helvetica"/>
              <a:cs typeface="Helvetica"/>
              <a:sym typeface="Helvetica"/>
            </a:endParaRPr>
          </a:p>
          <a:p>
            <a:pPr marL="304792" indent="-304792" defTabSz="609585" hangingPunct="0">
              <a:buFontTx/>
              <a:buAutoNum type="arabicPlain"/>
            </a:pPr>
            <a:r>
              <a:rPr lang="fi-FI" sz="3200" dirty="0">
                <a:solidFill>
                  <a:srgbClr val="000000"/>
                </a:solidFill>
                <a:latin typeface="Trebuchet MS" panose="020B0703020202090204" pitchFamily="34" charset="0"/>
                <a:ea typeface="Helvetica"/>
                <a:cs typeface="Helvetica"/>
                <a:sym typeface="Helvetica"/>
              </a:rPr>
              <a:t>Valitse asiakassegmentti </a:t>
            </a:r>
            <a:r>
              <a:rPr lang="fi-FI" sz="2400" dirty="0">
                <a:solidFill>
                  <a:srgbClr val="000000"/>
                </a:solidFill>
                <a:latin typeface="Trebuchet MS" panose="020B0703020202090204" pitchFamily="34" charset="0"/>
                <a:ea typeface="Helvetica"/>
                <a:cs typeface="Helvetica"/>
                <a:sym typeface="Helvetica"/>
              </a:rPr>
              <a:t>(tai useampi)</a:t>
            </a:r>
          </a:p>
          <a:p>
            <a:pPr marL="304792" indent="-304792" defTabSz="609585" hangingPunct="0">
              <a:buFontTx/>
              <a:buAutoNum type="arabicPlain"/>
            </a:pPr>
            <a:r>
              <a:rPr lang="fi-FI" sz="3200" dirty="0">
                <a:solidFill>
                  <a:srgbClr val="000000"/>
                </a:solidFill>
                <a:latin typeface="Trebuchet MS" panose="020B0703020202090204" pitchFamily="34" charset="0"/>
                <a:ea typeface="Helvetica"/>
                <a:cs typeface="Helvetica"/>
                <a:sym typeface="Helvetica"/>
              </a:rPr>
              <a:t>Tunnista </a:t>
            </a:r>
            <a:r>
              <a:rPr lang="fi-FI" sz="3200" dirty="0" err="1">
                <a:solidFill>
                  <a:srgbClr val="000000"/>
                </a:solidFill>
                <a:latin typeface="Trebuchet MS" panose="020B0703020202090204" pitchFamily="34" charset="0"/>
                <a:ea typeface="Helvetica"/>
                <a:cs typeface="Helvetica"/>
                <a:sym typeface="Helvetica"/>
              </a:rPr>
              <a:t>JOBsit</a:t>
            </a:r>
            <a:r>
              <a:rPr lang="fi-FI" sz="3200" dirty="0">
                <a:solidFill>
                  <a:srgbClr val="000000"/>
                </a:solidFill>
                <a:latin typeface="Trebuchet MS" panose="020B0703020202090204" pitchFamily="34" charset="0"/>
                <a:ea typeface="Helvetica"/>
                <a:cs typeface="Helvetica"/>
                <a:sym typeface="Helvetica"/>
              </a:rPr>
              <a:t> segmentissä</a:t>
            </a:r>
          </a:p>
          <a:p>
            <a:pPr marL="304792" indent="-304792" defTabSz="609585" hangingPunct="0">
              <a:buAutoNum type="arabicPlain" startAt="3"/>
            </a:pPr>
            <a:r>
              <a:rPr lang="fi-FI" sz="3200" dirty="0">
                <a:solidFill>
                  <a:srgbClr val="000000"/>
                </a:solidFill>
                <a:latin typeface="Trebuchet MS" panose="020B0703020202090204" pitchFamily="34" charset="0"/>
                <a:ea typeface="Helvetica"/>
                <a:cs typeface="Helvetica"/>
                <a:sym typeface="Helvetica"/>
              </a:rPr>
              <a:t>Määrittele asiakkaan PAINS</a:t>
            </a:r>
          </a:p>
          <a:p>
            <a:pPr marL="304792" indent="-304792" defTabSz="609585" hangingPunct="0">
              <a:buAutoNum type="arabicPlain" startAt="3"/>
            </a:pPr>
            <a:r>
              <a:rPr lang="fi-FI" sz="3200" dirty="0">
                <a:solidFill>
                  <a:srgbClr val="000000"/>
                </a:solidFill>
                <a:latin typeface="Trebuchet MS" panose="020B0703020202090204" pitchFamily="34" charset="0"/>
                <a:ea typeface="Helvetica"/>
                <a:cs typeface="Helvetica"/>
                <a:sym typeface="Helvetica"/>
              </a:rPr>
              <a:t>Määrittele GAINS</a:t>
            </a:r>
          </a:p>
          <a:p>
            <a:pPr marL="304792" indent="-304792" defTabSz="609585" hangingPunct="0">
              <a:buAutoNum type="arabicPlain" startAt="3"/>
            </a:pPr>
            <a:r>
              <a:rPr lang="fi-FI" sz="3200" dirty="0">
                <a:solidFill>
                  <a:srgbClr val="000000"/>
                </a:solidFill>
                <a:latin typeface="Trebuchet MS" panose="020B0703020202090204" pitchFamily="34" charset="0"/>
                <a:ea typeface="Helvetica"/>
                <a:cs typeface="Helvetica"/>
                <a:sym typeface="Helvetica"/>
              </a:rPr>
              <a:t>Priorisoi  lopussa edelliset </a:t>
            </a:r>
          </a:p>
          <a:p>
            <a:pPr defTabSz="609585" hangingPunct="0"/>
            <a:r>
              <a:rPr lang="fi-FI" sz="3200" dirty="0">
                <a:solidFill>
                  <a:srgbClr val="000000"/>
                </a:solidFill>
                <a:latin typeface="Trebuchet MS" panose="020B0703020202090204" pitchFamily="34" charset="0"/>
                <a:ea typeface="Helvetica"/>
                <a:cs typeface="Helvetica"/>
                <a:sym typeface="Helvetica"/>
              </a:rPr>
              <a:t>    valitse tärkeimmät(2-4)</a:t>
            </a:r>
          </a:p>
        </p:txBody>
      </p:sp>
      <p:sp>
        <p:nvSpPr>
          <p:cNvPr id="8" name="Rectangle 7">
            <a:extLst>
              <a:ext uri="{FF2B5EF4-FFF2-40B4-BE49-F238E27FC236}">
                <a16:creationId xmlns:a16="http://schemas.microsoft.com/office/drawing/2014/main" id="{8A6DE3F0-BA92-3C46-8991-6C81B3C30174}"/>
              </a:ext>
            </a:extLst>
          </p:cNvPr>
          <p:cNvSpPr/>
          <p:nvPr/>
        </p:nvSpPr>
        <p:spPr>
          <a:xfrm>
            <a:off x="4884794" y="4718377"/>
            <a:ext cx="7730194" cy="1200329"/>
          </a:xfrm>
          <a:prstGeom prst="rect">
            <a:avLst/>
          </a:prstGeom>
        </p:spPr>
        <p:txBody>
          <a:bodyPr wrap="square">
            <a:spAutoFit/>
          </a:bodyPr>
          <a:lstStyle/>
          <a:p>
            <a:endParaRPr lang="fi-FI" b="1" dirty="0"/>
          </a:p>
          <a:p>
            <a:r>
              <a:rPr lang="fi-FI" b="1" dirty="0"/>
              <a:t>LISÄTIETOA </a:t>
            </a:r>
            <a:r>
              <a:rPr lang="fi-FI" b="1" dirty="0" err="1"/>
              <a:t>Circular</a:t>
            </a:r>
            <a:r>
              <a:rPr lang="fi-FI" b="1" dirty="0"/>
              <a:t> </a:t>
            </a:r>
            <a:r>
              <a:rPr lang="fi-FI" b="1" dirty="0" err="1"/>
              <a:t>Economy</a:t>
            </a:r>
            <a:r>
              <a:rPr lang="fi-FI" b="1" dirty="0"/>
              <a:t> </a:t>
            </a:r>
            <a:r>
              <a:rPr lang="fi-FI" b="1" dirty="0" err="1"/>
              <a:t>BMC:sta</a:t>
            </a:r>
            <a:r>
              <a:rPr lang="fi-FI" b="1" dirty="0"/>
              <a:t>.</a:t>
            </a:r>
          </a:p>
          <a:p>
            <a:r>
              <a:rPr lang="fi-FI" dirty="0">
                <a:hlinkClick r:id="rId2"/>
              </a:rPr>
              <a:t>https://www.circulardesignguide.com/post/circular-business-model-canvas</a:t>
            </a:r>
            <a:endParaRPr lang="fi-FI" dirty="0"/>
          </a:p>
          <a:p>
            <a:endParaRPr lang="fi-FI" dirty="0"/>
          </a:p>
        </p:txBody>
      </p:sp>
    </p:spTree>
    <p:extLst>
      <p:ext uri="{BB962C8B-B14F-4D97-AF65-F5344CB8AC3E}">
        <p14:creationId xmlns:p14="http://schemas.microsoft.com/office/powerpoint/2010/main" val="1463917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20279" y="835540"/>
            <a:ext cx="60959" cy="3830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7733" tIns="67733" rIns="67733" bIns="67733" numCol="1" spcCol="38100" rtlCol="0" anchor="ctr">
            <a:spAutoFit/>
          </a:bodyPr>
          <a:lstStyle/>
          <a:p>
            <a:pPr defTabSz="609585" hangingPunct="0"/>
            <a:r>
              <a:rPr lang="fi-FI" sz="1600" dirty="0">
                <a:solidFill>
                  <a:srgbClr val="000000"/>
                </a:solidFill>
                <a:latin typeface="Helvetica"/>
                <a:ea typeface="Helvetica"/>
                <a:cs typeface="Helvetica"/>
                <a:sym typeface="Helvetica"/>
              </a:rPr>
              <a:t>.</a:t>
            </a:r>
          </a:p>
        </p:txBody>
      </p:sp>
      <p:sp>
        <p:nvSpPr>
          <p:cNvPr id="6" name="TextBox 5"/>
          <p:cNvSpPr txBox="1"/>
          <p:nvPr/>
        </p:nvSpPr>
        <p:spPr>
          <a:xfrm>
            <a:off x="704192" y="508391"/>
            <a:ext cx="11487808" cy="4507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7733" tIns="67733" rIns="67733" bIns="67733" numCol="1" spcCol="38100" rtlCol="0" anchor="ctr">
            <a:spAutoFit/>
          </a:bodyPr>
          <a:lstStyle/>
          <a:p>
            <a:pPr defTabSz="609585" hangingPunct="0"/>
            <a:r>
              <a:rPr lang="fi-FI" sz="3200" b="1" dirty="0">
                <a:solidFill>
                  <a:srgbClr val="000000"/>
                </a:solidFill>
                <a:latin typeface="Trebuchet MS" panose="020B0703020202090204" pitchFamily="34" charset="0"/>
                <a:ea typeface="Helvetica"/>
                <a:cs typeface="Helvetica"/>
                <a:sym typeface="Helvetica"/>
              </a:rPr>
              <a:t>Value </a:t>
            </a:r>
            <a:r>
              <a:rPr lang="fi-FI" sz="3200" b="1" dirty="0" err="1">
                <a:solidFill>
                  <a:srgbClr val="000000"/>
                </a:solidFill>
                <a:latin typeface="Trebuchet MS" panose="020B0703020202090204" pitchFamily="34" charset="0"/>
                <a:ea typeface="Helvetica"/>
                <a:cs typeface="Helvetica"/>
                <a:sym typeface="Helvetica"/>
              </a:rPr>
              <a:t>map</a:t>
            </a:r>
            <a:r>
              <a:rPr lang="fi-FI" sz="3200" b="1" dirty="0">
                <a:solidFill>
                  <a:srgbClr val="000000"/>
                </a:solidFill>
                <a:latin typeface="Trebuchet MS" panose="020B0703020202090204" pitchFamily="34" charset="0"/>
                <a:ea typeface="Helvetica"/>
                <a:cs typeface="Helvetica"/>
                <a:sym typeface="Helvetica"/>
              </a:rPr>
              <a:t> -kuvaa täsmällisesti miten tuotteesi ja palvelusi luovat arvoa!</a:t>
            </a:r>
          </a:p>
          <a:p>
            <a:pPr defTabSz="609585" hangingPunct="0"/>
            <a:endParaRPr lang="fi-FI" sz="2000" dirty="0">
              <a:solidFill>
                <a:srgbClr val="000000"/>
              </a:solidFill>
              <a:latin typeface="Corbel" panose="020B0503020204020204" pitchFamily="34" charset="0"/>
              <a:ea typeface="Helvetica"/>
              <a:cs typeface="Helvetica"/>
              <a:sym typeface="Helvetica"/>
            </a:endParaRPr>
          </a:p>
          <a:p>
            <a:pPr marL="457200" indent="-457200" defTabSz="609585" hangingPunct="0">
              <a:buFont typeface="+mj-lt"/>
              <a:buAutoNum type="arabicPeriod"/>
            </a:pPr>
            <a:r>
              <a:rPr lang="fi-FI" sz="2000" dirty="0">
                <a:solidFill>
                  <a:srgbClr val="000000"/>
                </a:solidFill>
                <a:latin typeface="Trebuchet MS" panose="020B0703020202090204" pitchFamily="34" charset="0"/>
                <a:ea typeface="Helvetica"/>
                <a:cs typeface="Helvetica"/>
                <a:sym typeface="Helvetica"/>
              </a:rPr>
              <a:t>Listaa tuotteet ja/tai palvelut</a:t>
            </a:r>
          </a:p>
          <a:p>
            <a:pPr marL="457200" indent="-457200" defTabSz="609585" hangingPunct="0">
              <a:buFont typeface="+mj-lt"/>
              <a:buAutoNum type="arabicPeriod"/>
            </a:pPr>
            <a:r>
              <a:rPr lang="fi-FI" sz="2000" dirty="0">
                <a:solidFill>
                  <a:srgbClr val="000000"/>
                </a:solidFill>
                <a:latin typeface="Trebuchet MS" panose="020B0703020202090204" pitchFamily="34" charset="0"/>
                <a:ea typeface="Helvetica"/>
                <a:cs typeface="Helvetica"/>
                <a:sym typeface="Helvetica"/>
              </a:rPr>
              <a:t>Määrittele kuinka ne lievittävät HARMEJA</a:t>
            </a:r>
          </a:p>
          <a:p>
            <a:pPr marL="457200" indent="-457200" defTabSz="609585" hangingPunct="0">
              <a:buFont typeface="+mj-lt"/>
              <a:buAutoNum type="arabicPeriod"/>
            </a:pPr>
            <a:r>
              <a:rPr lang="fi-FI" sz="2000" dirty="0">
                <a:solidFill>
                  <a:srgbClr val="000000"/>
                </a:solidFill>
                <a:latin typeface="Trebuchet MS" panose="020B0703020202090204" pitchFamily="34" charset="0"/>
                <a:ea typeface="Helvetica"/>
                <a:cs typeface="Helvetica"/>
                <a:sym typeface="Helvetica"/>
              </a:rPr>
              <a:t>Selitä kuinka ne luovat hyötyjä ja tuloksia</a:t>
            </a:r>
          </a:p>
          <a:p>
            <a:pPr defTabSz="609585" hangingPunct="0"/>
            <a:endParaRPr lang="fi-FI" sz="2000" dirty="0">
              <a:solidFill>
                <a:srgbClr val="000000"/>
              </a:solidFill>
              <a:latin typeface="Trebuchet MS" panose="020B0703020202090204" pitchFamily="34" charset="0"/>
              <a:ea typeface="Helvetica"/>
              <a:cs typeface="Helvetica"/>
              <a:sym typeface="Helvetica"/>
            </a:endParaRPr>
          </a:p>
          <a:p>
            <a:pPr defTabSz="609585" hangingPunct="0"/>
            <a:r>
              <a:rPr lang="fi-FI" sz="2000" dirty="0">
                <a:solidFill>
                  <a:srgbClr val="000000"/>
                </a:solidFill>
                <a:latin typeface="Trebuchet MS" panose="020B0703020202090204" pitchFamily="34" charset="0"/>
                <a:ea typeface="Helvetica"/>
                <a:cs typeface="Helvetica"/>
                <a:sym typeface="Helvetica"/>
              </a:rPr>
              <a:t>Määrittelyssä käytä </a:t>
            </a:r>
            <a:r>
              <a:rPr lang="fi-FI" sz="2000" dirty="0" err="1">
                <a:solidFill>
                  <a:srgbClr val="000000"/>
                </a:solidFill>
                <a:latin typeface="Trebuchet MS" panose="020B0703020202090204" pitchFamily="34" charset="0"/>
                <a:ea typeface="Helvetica"/>
                <a:cs typeface="Helvetica"/>
                <a:sym typeface="Helvetica"/>
              </a:rPr>
              <a:t>post</a:t>
            </a:r>
            <a:r>
              <a:rPr lang="fi-FI" sz="2000" dirty="0">
                <a:solidFill>
                  <a:srgbClr val="000000"/>
                </a:solidFill>
                <a:latin typeface="Trebuchet MS" panose="020B0703020202090204" pitchFamily="34" charset="0"/>
                <a:ea typeface="Helvetica"/>
                <a:cs typeface="Helvetica"/>
                <a:sym typeface="Helvetica"/>
              </a:rPr>
              <a:t> it per harmi ja voitto. Listaa useampia harmeja ja voittoja.</a:t>
            </a:r>
          </a:p>
          <a:p>
            <a:pPr defTabSz="609585" hangingPunct="0"/>
            <a:endParaRPr lang="fi-FI" sz="2000" dirty="0">
              <a:solidFill>
                <a:srgbClr val="000000"/>
              </a:solidFill>
              <a:latin typeface="Trebuchet MS" panose="020B0703020202090204" pitchFamily="34" charset="0"/>
              <a:ea typeface="Helvetica"/>
              <a:cs typeface="Helvetica"/>
              <a:sym typeface="Helvetica"/>
            </a:endParaRPr>
          </a:p>
          <a:p>
            <a:pPr defTabSz="609585" hangingPunct="0"/>
            <a:r>
              <a:rPr lang="fi-FI" sz="2000" dirty="0">
                <a:solidFill>
                  <a:srgbClr val="000000"/>
                </a:solidFill>
                <a:latin typeface="Trebuchet MS" panose="020B0703020202090204" pitchFamily="34" charset="0"/>
                <a:ea typeface="Helvetica"/>
                <a:cs typeface="Helvetica"/>
                <a:sym typeface="Helvetica"/>
              </a:rPr>
              <a:t>Aseta tärkeysjärjestykseen:</a:t>
            </a:r>
          </a:p>
          <a:p>
            <a:pPr marL="838179" lvl="1" indent="-380990" defTabSz="609585" hangingPunct="0">
              <a:buFont typeface="Arial" panose="020B0604020202020204" pitchFamily="34" charset="0"/>
              <a:buChar char="•"/>
            </a:pPr>
            <a:r>
              <a:rPr lang="fi-FI" sz="2000" dirty="0">
                <a:solidFill>
                  <a:srgbClr val="000000"/>
                </a:solidFill>
                <a:latin typeface="Trebuchet MS" panose="020B0703020202090204" pitchFamily="34" charset="0"/>
                <a:ea typeface="Helvetica"/>
                <a:cs typeface="Helvetica"/>
                <a:sym typeface="Helvetica"/>
              </a:rPr>
              <a:t>Tuote/palvelu</a:t>
            </a:r>
          </a:p>
          <a:p>
            <a:pPr marL="838179" lvl="1" indent="-380990" defTabSz="609585" hangingPunct="0">
              <a:buFont typeface="Arial" panose="020B0604020202020204" pitchFamily="34" charset="0"/>
              <a:buChar char="•"/>
            </a:pPr>
            <a:r>
              <a:rPr lang="fi-FI" sz="2000" dirty="0">
                <a:solidFill>
                  <a:srgbClr val="000000"/>
                </a:solidFill>
                <a:latin typeface="Trebuchet MS" panose="020B0703020202090204" pitchFamily="34" charset="0"/>
                <a:ea typeface="Helvetica"/>
                <a:cs typeface="Helvetica"/>
                <a:sym typeface="Helvetica"/>
              </a:rPr>
              <a:t>Hyödyn tuojat</a:t>
            </a:r>
          </a:p>
          <a:p>
            <a:pPr marL="838179" lvl="1" indent="-380990" defTabSz="609585" hangingPunct="0">
              <a:buFont typeface="Arial" panose="020B0604020202020204" pitchFamily="34" charset="0"/>
              <a:buChar char="•"/>
            </a:pPr>
            <a:r>
              <a:rPr lang="fi-FI" sz="2000" dirty="0">
                <a:solidFill>
                  <a:srgbClr val="000000"/>
                </a:solidFill>
                <a:latin typeface="Trebuchet MS" panose="020B0703020202090204" pitchFamily="34" charset="0"/>
                <a:ea typeface="Helvetica"/>
                <a:cs typeface="Helvetica"/>
                <a:sym typeface="Helvetica"/>
              </a:rPr>
              <a:t>Ongelman helpottajat</a:t>
            </a:r>
          </a:p>
        </p:txBody>
      </p:sp>
      <p:sp>
        <p:nvSpPr>
          <p:cNvPr id="7" name="Rectangle 6">
            <a:extLst>
              <a:ext uri="{FF2B5EF4-FFF2-40B4-BE49-F238E27FC236}">
                <a16:creationId xmlns:a16="http://schemas.microsoft.com/office/drawing/2014/main" id="{16CCF640-7492-D846-93B8-41F97A885234}"/>
              </a:ext>
            </a:extLst>
          </p:cNvPr>
          <p:cNvSpPr/>
          <p:nvPr/>
        </p:nvSpPr>
        <p:spPr>
          <a:xfrm>
            <a:off x="7281153" y="4276943"/>
            <a:ext cx="4653344" cy="1477328"/>
          </a:xfrm>
          <a:prstGeom prst="rect">
            <a:avLst/>
          </a:prstGeom>
        </p:spPr>
        <p:txBody>
          <a:bodyPr wrap="square">
            <a:spAutoFit/>
          </a:bodyPr>
          <a:lstStyle/>
          <a:p>
            <a:endParaRPr lang="fi-FI" b="1" dirty="0"/>
          </a:p>
          <a:p>
            <a:r>
              <a:rPr lang="fi-FI" b="1" dirty="0"/>
              <a:t>LISÄTIETOA </a:t>
            </a:r>
            <a:r>
              <a:rPr lang="fi-FI" b="1" dirty="0" err="1"/>
              <a:t>Circular</a:t>
            </a:r>
            <a:r>
              <a:rPr lang="fi-FI" b="1" dirty="0"/>
              <a:t> </a:t>
            </a:r>
            <a:r>
              <a:rPr lang="fi-FI" b="1" dirty="0" err="1"/>
              <a:t>Economy</a:t>
            </a:r>
            <a:r>
              <a:rPr lang="fi-FI" b="1" dirty="0"/>
              <a:t> </a:t>
            </a:r>
            <a:r>
              <a:rPr lang="fi-FI" b="1" dirty="0" err="1"/>
              <a:t>BMC:sta</a:t>
            </a:r>
            <a:r>
              <a:rPr lang="fi-FI" b="1" dirty="0"/>
              <a:t>.</a:t>
            </a:r>
          </a:p>
          <a:p>
            <a:r>
              <a:rPr lang="fi-FI" dirty="0">
                <a:hlinkClick r:id="rId2"/>
              </a:rPr>
              <a:t>https://www.circulardesignguide.com/post/circular-business-model-canvas</a:t>
            </a:r>
            <a:endParaRPr lang="fi-FI" dirty="0"/>
          </a:p>
          <a:p>
            <a:endParaRPr lang="fi-FI" dirty="0"/>
          </a:p>
        </p:txBody>
      </p:sp>
    </p:spTree>
    <p:extLst>
      <p:ext uri="{BB962C8B-B14F-4D97-AF65-F5344CB8AC3E}">
        <p14:creationId xmlns:p14="http://schemas.microsoft.com/office/powerpoint/2010/main" val="6535992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fi-FI" b="1" dirty="0" err="1">
                <a:solidFill>
                  <a:schemeClr val="tx1"/>
                </a:solidFill>
                <a:latin typeface="Trebuchet MS" panose="020B0703020202090204" pitchFamily="34" charset="0"/>
              </a:rPr>
              <a:t>Pikaprotoilu</a:t>
            </a:r>
            <a:r>
              <a:rPr lang="fi-FI" b="1" dirty="0">
                <a:solidFill>
                  <a:schemeClr val="tx1"/>
                </a:solidFill>
                <a:latin typeface="Trebuchet MS" panose="020B0703020202090204" pitchFamily="34" charset="0"/>
              </a:rPr>
              <a:t>, </a:t>
            </a:r>
            <a:r>
              <a:rPr lang="fi-FI" b="1" dirty="0" err="1">
                <a:solidFill>
                  <a:schemeClr val="tx1"/>
                </a:solidFill>
                <a:latin typeface="Trebuchet MS" panose="020B0703020202090204" pitchFamily="34" charset="0"/>
              </a:rPr>
              <a:t>Quick</a:t>
            </a:r>
            <a:r>
              <a:rPr lang="fi-FI" b="1" dirty="0">
                <a:solidFill>
                  <a:schemeClr val="tx1"/>
                </a:solidFill>
                <a:latin typeface="Trebuchet MS" panose="020B0703020202090204" pitchFamily="34" charset="0"/>
              </a:rPr>
              <a:t> </a:t>
            </a:r>
            <a:r>
              <a:rPr lang="fi-FI" b="1" dirty="0" err="1">
                <a:solidFill>
                  <a:schemeClr val="tx1"/>
                </a:solidFill>
                <a:latin typeface="Trebuchet MS" panose="020B0703020202090204" pitchFamily="34" charset="0"/>
              </a:rPr>
              <a:t>prototyping</a:t>
            </a:r>
            <a:endParaRPr lang="fi-FI" b="1" dirty="0">
              <a:solidFill>
                <a:schemeClr val="tx1"/>
              </a:solidFill>
              <a:latin typeface="Trebuchet MS" panose="020B0703020202090204" pitchFamily="34" charset="0"/>
            </a:endParaRPr>
          </a:p>
        </p:txBody>
      </p:sp>
      <p:sp>
        <p:nvSpPr>
          <p:cNvPr id="3" name="Content Placeholder 2"/>
          <p:cNvSpPr>
            <a:spLocks noGrp="1"/>
          </p:cNvSpPr>
          <p:nvPr>
            <p:ph idx="1"/>
          </p:nvPr>
        </p:nvSpPr>
        <p:spPr>
          <a:xfrm>
            <a:off x="1082785" y="1185862"/>
            <a:ext cx="10515600" cy="4486275"/>
          </a:xfrm>
        </p:spPr>
        <p:txBody>
          <a:bodyPr>
            <a:normAutofit fontScale="92500" lnSpcReduction="20000"/>
          </a:bodyPr>
          <a:lstStyle/>
          <a:p>
            <a:pPr lvl="0">
              <a:lnSpc>
                <a:spcPct val="80000"/>
              </a:lnSpc>
            </a:pPr>
            <a:r>
              <a:rPr lang="fi-FI" dirty="0">
                <a:latin typeface="Trebuchet MS" panose="020B0703020202090204" pitchFamily="34" charset="0"/>
              </a:rPr>
              <a:t>Vähentää myöhempien vaiheiden virheitä</a:t>
            </a:r>
          </a:p>
          <a:p>
            <a:pPr lvl="0">
              <a:lnSpc>
                <a:spcPct val="80000"/>
              </a:lnSpc>
            </a:pPr>
            <a:r>
              <a:rPr lang="fi-FI" dirty="0">
                <a:latin typeface="Trebuchet MS" panose="020B0703020202090204" pitchFamily="34" charset="0"/>
              </a:rPr>
              <a:t>Ongelmat ja haasteet löydetään ajoissa</a:t>
            </a:r>
          </a:p>
          <a:p>
            <a:pPr lvl="0">
              <a:lnSpc>
                <a:spcPct val="80000"/>
              </a:lnSpc>
            </a:pPr>
            <a:r>
              <a:rPr lang="fi-FI" dirty="0">
                <a:latin typeface="Trebuchet MS" panose="020B0703020202090204" pitchFamily="34" charset="0"/>
              </a:rPr>
              <a:t>Tekemistä ajattelemisen sijaan – Learning </a:t>
            </a:r>
            <a:r>
              <a:rPr lang="fi-FI" dirty="0" err="1">
                <a:latin typeface="Trebuchet MS" panose="020B0703020202090204" pitchFamily="34" charset="0"/>
              </a:rPr>
              <a:t>by</a:t>
            </a:r>
            <a:r>
              <a:rPr lang="fi-FI" dirty="0">
                <a:latin typeface="Trebuchet MS" panose="020B0703020202090204" pitchFamily="34" charset="0"/>
              </a:rPr>
              <a:t> </a:t>
            </a:r>
            <a:r>
              <a:rPr lang="fi-FI" dirty="0" err="1">
                <a:latin typeface="Trebuchet MS" panose="020B0703020202090204" pitchFamily="34" charset="0"/>
              </a:rPr>
              <a:t>doing</a:t>
            </a:r>
            <a:endParaRPr lang="fi-FI" dirty="0">
              <a:latin typeface="Trebuchet MS" panose="020B0703020202090204" pitchFamily="34" charset="0"/>
            </a:endParaRPr>
          </a:p>
          <a:p>
            <a:pPr lvl="0">
              <a:lnSpc>
                <a:spcPct val="80000"/>
              </a:lnSpc>
            </a:pPr>
            <a:r>
              <a:rPr lang="fi-FI" dirty="0">
                <a:latin typeface="Trebuchet MS" panose="020B0703020202090204" pitchFamily="34" charset="0"/>
              </a:rPr>
              <a:t>Paljastaa toiminnallisia ja rakenteellisia ongelmia/ratkaisuja</a:t>
            </a:r>
          </a:p>
          <a:p>
            <a:pPr lvl="0">
              <a:lnSpc>
                <a:spcPct val="80000"/>
              </a:lnSpc>
            </a:pPr>
            <a:r>
              <a:rPr lang="fi-FI" dirty="0">
                <a:latin typeface="Trebuchet MS" panose="020B0703020202090204" pitchFamily="34" charset="0"/>
              </a:rPr>
              <a:t>Saadaan nopeasti palautetta</a:t>
            </a:r>
          </a:p>
          <a:p>
            <a:pPr lvl="0">
              <a:lnSpc>
                <a:spcPct val="80000"/>
              </a:lnSpc>
            </a:pPr>
            <a:r>
              <a:rPr lang="fi-FI" dirty="0">
                <a:latin typeface="Trebuchet MS" panose="020B0703020202090204" pitchFamily="34" charset="0"/>
              </a:rPr>
              <a:t>Paljastaa huomiotta jääneitä tarpeita ja vaatimuksia</a:t>
            </a:r>
          </a:p>
          <a:p>
            <a:pPr lvl="0">
              <a:lnSpc>
                <a:spcPct val="80000"/>
              </a:lnSpc>
            </a:pPr>
            <a:r>
              <a:rPr lang="fi-FI" dirty="0">
                <a:latin typeface="Trebuchet MS" panose="020B0703020202090204" pitchFamily="34" charset="0"/>
              </a:rPr>
              <a:t>Toimii keskusteluvälineenä </a:t>
            </a:r>
          </a:p>
          <a:p>
            <a:pPr lvl="0">
              <a:lnSpc>
                <a:spcPct val="80000"/>
              </a:lnSpc>
            </a:pPr>
            <a:r>
              <a:rPr lang="fi-FI" dirty="0" err="1">
                <a:latin typeface="Trebuchet MS" panose="020B0703020202090204" pitchFamily="34" charset="0"/>
              </a:rPr>
              <a:t>Pikaprotoiluun</a:t>
            </a:r>
            <a:r>
              <a:rPr lang="fi-FI" dirty="0">
                <a:latin typeface="Trebuchet MS" panose="020B0703020202090204" pitchFamily="34" charset="0"/>
              </a:rPr>
              <a:t> ei käytetä aikaa, rahaa eikä liikaa ajatuksia.</a:t>
            </a:r>
          </a:p>
          <a:p>
            <a:pPr lvl="0">
              <a:lnSpc>
                <a:spcPct val="80000"/>
              </a:lnSpc>
            </a:pPr>
            <a:r>
              <a:rPr lang="fi-FI" dirty="0">
                <a:latin typeface="Trebuchet MS" panose="020B0703020202090204" pitchFamily="34" charset="0"/>
              </a:rPr>
              <a:t>Opitaan kokeilemalla ja tekemällä</a:t>
            </a:r>
          </a:p>
          <a:p>
            <a:pPr lvl="0">
              <a:lnSpc>
                <a:spcPct val="80000"/>
              </a:lnSpc>
            </a:pPr>
            <a:r>
              <a:rPr lang="fi-FI" dirty="0">
                <a:latin typeface="Trebuchet MS" panose="020B0703020202090204" pitchFamily="34" charset="0"/>
              </a:rPr>
              <a:t>Välineitä esim. paperi, kartonki, muovailuvaha, olemassa olevat esineet…</a:t>
            </a:r>
          </a:p>
          <a:p>
            <a:pPr lvl="8">
              <a:lnSpc>
                <a:spcPct val="80000"/>
              </a:lnSpc>
            </a:pPr>
            <a:r>
              <a:rPr lang="fi-FI" dirty="0">
                <a:latin typeface="Trebuchet MS" panose="020B0703020202090204" pitchFamily="34" charset="0"/>
              </a:rPr>
              <a:t>Lähde: Nylander: 2010-2020, Muotoilun perusteet oppimateriaalit</a:t>
            </a:r>
          </a:p>
          <a:p>
            <a:pPr marL="3657600" lvl="8" indent="0">
              <a:lnSpc>
                <a:spcPct val="80000"/>
              </a:lnSpc>
              <a:buNone/>
            </a:pPr>
            <a:endParaRPr lang="fi-FI" dirty="0">
              <a:latin typeface="Trebuchet MS" panose="020B0703020202090204" pitchFamily="34" charset="0"/>
            </a:endParaRPr>
          </a:p>
        </p:txBody>
      </p:sp>
    </p:spTree>
    <p:extLst>
      <p:ext uri="{BB962C8B-B14F-4D97-AF65-F5344CB8AC3E}">
        <p14:creationId xmlns:p14="http://schemas.microsoft.com/office/powerpoint/2010/main" val="1558181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04329-EE96-3F4F-9A41-D40144CD4A89}"/>
              </a:ext>
            </a:extLst>
          </p:cNvPr>
          <p:cNvSpPr>
            <a:spLocks noGrp="1"/>
          </p:cNvSpPr>
          <p:nvPr>
            <p:ph type="title"/>
          </p:nvPr>
        </p:nvSpPr>
        <p:spPr>
          <a:xfrm>
            <a:off x="838200" y="-78168"/>
            <a:ext cx="10515600" cy="1325563"/>
          </a:xfrm>
        </p:spPr>
        <p:txBody>
          <a:bodyPr/>
          <a:lstStyle/>
          <a:p>
            <a:r>
              <a:rPr lang="en-FI" b="1" dirty="0">
                <a:latin typeface="Trebuchet MS" panose="020B0703020202090204" pitchFamily="34" charset="0"/>
              </a:rPr>
              <a:t>Aineiston lähteet:</a:t>
            </a:r>
          </a:p>
        </p:txBody>
      </p:sp>
      <p:sp>
        <p:nvSpPr>
          <p:cNvPr id="3" name="Content Placeholder 2">
            <a:extLst>
              <a:ext uri="{FF2B5EF4-FFF2-40B4-BE49-F238E27FC236}">
                <a16:creationId xmlns:a16="http://schemas.microsoft.com/office/drawing/2014/main" id="{AE4BE7E2-DD08-834D-AF74-09423CC9E3F5}"/>
              </a:ext>
            </a:extLst>
          </p:cNvPr>
          <p:cNvSpPr>
            <a:spLocks noGrp="1"/>
          </p:cNvSpPr>
          <p:nvPr>
            <p:ph idx="1"/>
          </p:nvPr>
        </p:nvSpPr>
        <p:spPr>
          <a:xfrm>
            <a:off x="838200" y="1247395"/>
            <a:ext cx="10875579" cy="4161289"/>
          </a:xfrm>
        </p:spPr>
        <p:txBody>
          <a:bodyPr>
            <a:normAutofit fontScale="70000" lnSpcReduction="20000"/>
          </a:bodyPr>
          <a:lstStyle/>
          <a:p>
            <a:r>
              <a:rPr lang="en-FI" sz="3200" dirty="0">
                <a:latin typeface="Trebuchet MS" panose="020B0703020202090204" pitchFamily="34" charset="0"/>
              </a:rPr>
              <a:t>Circular economy BMC. Saatavissa </a:t>
            </a:r>
            <a:r>
              <a:rPr lang="fi-FI" sz="3200" dirty="0">
                <a:latin typeface="Trebuchet MS" panose="020B0703020202090204" pitchFamily="34" charset="0"/>
                <a:hlinkClick r:id="rId2"/>
              </a:rPr>
              <a:t>https://www.circulardesignguide.com/post/circular-business-model-canvas</a:t>
            </a:r>
            <a:r>
              <a:rPr lang="fi-FI" sz="3200" dirty="0">
                <a:latin typeface="Trebuchet MS" panose="020B0703020202090204" pitchFamily="34" charset="0"/>
              </a:rPr>
              <a:t>. Consumer </a:t>
            </a:r>
            <a:r>
              <a:rPr lang="fi-FI" sz="3200" dirty="0" err="1">
                <a:latin typeface="Trebuchet MS" panose="020B0703020202090204" pitchFamily="34" charset="0"/>
              </a:rPr>
              <a:t>trend</a:t>
            </a:r>
            <a:r>
              <a:rPr lang="fi-FI" sz="3200" dirty="0">
                <a:latin typeface="Trebuchet MS" panose="020B0703020202090204" pitchFamily="34" charset="0"/>
              </a:rPr>
              <a:t> </a:t>
            </a:r>
            <a:r>
              <a:rPr lang="fi-FI" sz="3200" dirty="0" err="1">
                <a:latin typeface="Trebuchet MS" panose="020B0703020202090204" pitchFamily="34" charset="0"/>
              </a:rPr>
              <a:t>canvas</a:t>
            </a:r>
            <a:r>
              <a:rPr lang="fi-FI" sz="3200" dirty="0">
                <a:latin typeface="Trebuchet MS" panose="020B0703020202090204" pitchFamily="34" charset="0"/>
              </a:rPr>
              <a:t>. 2020 </a:t>
            </a:r>
            <a:r>
              <a:rPr lang="fi-FI" sz="3200" dirty="0">
                <a:latin typeface="Trebuchet MS" panose="020B0703020202090204" pitchFamily="34" charset="0"/>
                <a:hlinkClick r:id="rId3"/>
              </a:rPr>
              <a:t>https://www.toolshero.com/marketing/consumer-trend-canvas/</a:t>
            </a:r>
            <a:r>
              <a:rPr lang="fi-FI" sz="3200" dirty="0">
                <a:latin typeface="Trebuchet MS" panose="020B0703020202090204" pitchFamily="34" charset="0"/>
              </a:rPr>
              <a:t> </a:t>
            </a:r>
          </a:p>
          <a:p>
            <a:r>
              <a:rPr lang="fi-FI" sz="3200" dirty="0" err="1">
                <a:latin typeface="Trebuchet MS" panose="020B0703020202090204" pitchFamily="34" charset="0"/>
              </a:rPr>
              <a:t>Hyysalo</a:t>
            </a:r>
            <a:r>
              <a:rPr lang="fi-FI" sz="3200" dirty="0">
                <a:latin typeface="Trebuchet MS" panose="020B0703020202090204" pitchFamily="34" charset="0"/>
              </a:rPr>
              <a:t>, T.  Käyttäjä tuotekehityksessä. </a:t>
            </a:r>
            <a:r>
              <a:rPr lang="en-GB" sz="3200" dirty="0" err="1">
                <a:latin typeface="Trebuchet MS" panose="020B0703020202090204" pitchFamily="34" charset="0"/>
              </a:rPr>
              <a:t>Muotoilun</a:t>
            </a:r>
            <a:r>
              <a:rPr lang="en-GB" sz="3200" dirty="0">
                <a:latin typeface="Trebuchet MS" panose="020B0703020202090204" pitchFamily="34" charset="0"/>
              </a:rPr>
              <a:t> </a:t>
            </a:r>
            <a:r>
              <a:rPr lang="en-GB" sz="3200" dirty="0" err="1">
                <a:latin typeface="Trebuchet MS" panose="020B0703020202090204" pitchFamily="34" charset="0"/>
              </a:rPr>
              <a:t>laitos</a:t>
            </a:r>
            <a:r>
              <a:rPr lang="en-GB" sz="3200" dirty="0">
                <a:latin typeface="Trebuchet MS" panose="020B0703020202090204" pitchFamily="34" charset="0"/>
              </a:rPr>
              <a:t>. </a:t>
            </a:r>
            <a:r>
              <a:rPr lang="en-GB" sz="3200" dirty="0" err="1">
                <a:latin typeface="Trebuchet MS" panose="020B0703020202090204" pitchFamily="34" charset="0"/>
              </a:rPr>
              <a:t>Taideteollisen</a:t>
            </a:r>
            <a:r>
              <a:rPr lang="en-GB" sz="3200" dirty="0">
                <a:latin typeface="Trebuchet MS" panose="020B0703020202090204" pitchFamily="34" charset="0"/>
              </a:rPr>
              <a:t> </a:t>
            </a:r>
            <a:r>
              <a:rPr lang="en-GB" sz="3200" dirty="0" err="1">
                <a:latin typeface="Trebuchet MS" panose="020B0703020202090204" pitchFamily="34" charset="0"/>
              </a:rPr>
              <a:t>korkeakoulun</a:t>
            </a:r>
            <a:r>
              <a:rPr lang="en-GB" sz="3200" dirty="0">
                <a:latin typeface="Trebuchet MS" panose="020B0703020202090204" pitchFamily="34" charset="0"/>
              </a:rPr>
              <a:t> </a:t>
            </a:r>
            <a:r>
              <a:rPr lang="en-GB" sz="3200" dirty="0" err="1">
                <a:latin typeface="Trebuchet MS" panose="020B0703020202090204" pitchFamily="34" charset="0"/>
              </a:rPr>
              <a:t>julkaisu</a:t>
            </a:r>
            <a:r>
              <a:rPr lang="en-GB" sz="3200" dirty="0">
                <a:latin typeface="Trebuchet MS" panose="020B0703020202090204" pitchFamily="34" charset="0"/>
              </a:rPr>
              <a:t>. B, 97/2009. ISBN 978-951-558-301-7 (electronic)</a:t>
            </a:r>
          </a:p>
          <a:p>
            <a:r>
              <a:rPr lang="en-GB" sz="3200" dirty="0">
                <a:latin typeface="Trebuchet MS" panose="020B0703020202090204" pitchFamily="34" charset="0"/>
              </a:rPr>
              <a:t>Interview guide. </a:t>
            </a:r>
            <a:r>
              <a:rPr lang="en-GB" sz="3200" dirty="0" err="1">
                <a:latin typeface="Trebuchet MS" panose="020B0703020202090204" pitchFamily="34" charset="0"/>
              </a:rPr>
              <a:t>Saatavissa</a:t>
            </a:r>
            <a:r>
              <a:rPr lang="en-GB" sz="3200" dirty="0">
                <a:latin typeface="Trebuchet MS" panose="020B0703020202090204" pitchFamily="34" charset="0"/>
              </a:rPr>
              <a:t> </a:t>
            </a:r>
            <a:r>
              <a:rPr lang="fi-FI" sz="3200" dirty="0">
                <a:latin typeface="Trebuchet MS" panose="020B0703020202090204" pitchFamily="34" charset="0"/>
                <a:hlinkClick r:id="rId4"/>
              </a:rPr>
              <a:t>https://www.circulardesignguide.com/post/lead-with-user-centred-research</a:t>
            </a:r>
            <a:endParaRPr lang="fi-FI" sz="3200" dirty="0">
              <a:latin typeface="Trebuchet MS" panose="020B0703020202090204" pitchFamily="34" charset="0"/>
            </a:endParaRPr>
          </a:p>
          <a:p>
            <a:r>
              <a:rPr lang="fi-FI" sz="3200" dirty="0">
                <a:latin typeface="Trebuchet MS" panose="020B0703020202090204" pitchFamily="34" charset="0"/>
              </a:rPr>
              <a:t>Megatrendit. 2020. Sitra. </a:t>
            </a:r>
            <a:r>
              <a:rPr lang="fi-FI" sz="3200" dirty="0">
                <a:latin typeface="Trebuchet MS" panose="020B0703020202090204" pitchFamily="34" charset="0"/>
                <a:hlinkClick r:id="rId5"/>
              </a:rPr>
              <a:t>https://www.sitra.fi/julkaisut/megatrendikortit-2020/</a:t>
            </a:r>
            <a:r>
              <a:rPr lang="fi-FI" sz="3200" dirty="0">
                <a:latin typeface="Trebuchet MS" panose="020B0703020202090204" pitchFamily="34" charset="0"/>
              </a:rPr>
              <a:t> </a:t>
            </a:r>
          </a:p>
          <a:p>
            <a:r>
              <a:rPr lang="fi-FI" sz="3200" dirty="0">
                <a:latin typeface="Trebuchet MS" panose="020B0703020202090204" pitchFamily="34" charset="0"/>
              </a:rPr>
              <a:t>Miettinen, Satu (toim.) 2014. Muotoiluajattelu. Teknologiateollisuus ry. Suomi. </a:t>
            </a:r>
          </a:p>
          <a:p>
            <a:r>
              <a:rPr lang="fi-FI" sz="3200" dirty="0">
                <a:latin typeface="Trebuchet MS" panose="020B0703020202090204" pitchFamily="34" charset="0"/>
              </a:rPr>
              <a:t>PESTEC malli. </a:t>
            </a:r>
            <a:r>
              <a:rPr lang="fi-FI" sz="3200" dirty="0" err="1">
                <a:latin typeface="Trebuchet MS" panose="020B0703020202090204" pitchFamily="34" charset="0"/>
                <a:cs typeface="Calibri"/>
              </a:rPr>
              <a:t>https</a:t>
            </a:r>
            <a:r>
              <a:rPr lang="fi-FI" sz="3200" dirty="0">
                <a:latin typeface="Trebuchet MS" panose="020B0703020202090204" pitchFamily="34" charset="0"/>
                <a:cs typeface="Calibri"/>
              </a:rPr>
              <a:t>://</a:t>
            </a:r>
            <a:r>
              <a:rPr lang="fi-FI" sz="3200" dirty="0" err="1">
                <a:latin typeface="Trebuchet MS" panose="020B0703020202090204" pitchFamily="34" charset="0"/>
                <a:cs typeface="Calibri"/>
              </a:rPr>
              <a:t>www.bbc.com</a:t>
            </a:r>
            <a:r>
              <a:rPr lang="fi-FI" sz="3200" dirty="0">
                <a:latin typeface="Trebuchet MS" panose="020B0703020202090204" pitchFamily="34" charset="0"/>
                <a:cs typeface="Calibri"/>
              </a:rPr>
              <a:t>/</a:t>
            </a:r>
            <a:r>
              <a:rPr lang="fi-FI" sz="3200" dirty="0" err="1">
                <a:latin typeface="Trebuchet MS" panose="020B0703020202090204" pitchFamily="34" charset="0"/>
                <a:cs typeface="Calibri"/>
              </a:rPr>
              <a:t>bitesize</a:t>
            </a:r>
            <a:r>
              <a:rPr lang="fi-FI" sz="3200" dirty="0">
                <a:latin typeface="Trebuchet MS" panose="020B0703020202090204" pitchFamily="34" charset="0"/>
                <a:cs typeface="Calibri"/>
              </a:rPr>
              <a:t>/</a:t>
            </a:r>
            <a:r>
              <a:rPr lang="fi-FI" sz="3200" dirty="0" err="1">
                <a:latin typeface="Trebuchet MS" panose="020B0703020202090204" pitchFamily="34" charset="0"/>
                <a:cs typeface="Calibri"/>
              </a:rPr>
              <a:t>guides</a:t>
            </a:r>
            <a:r>
              <a:rPr lang="fi-FI" sz="3200" dirty="0">
                <a:latin typeface="Trebuchet MS" panose="020B0703020202090204" pitchFamily="34" charset="0"/>
                <a:cs typeface="Calibri"/>
              </a:rPr>
              <a:t>/</a:t>
            </a:r>
            <a:r>
              <a:rPr lang="fi-FI" sz="3200" dirty="0" err="1">
                <a:latin typeface="Trebuchet MS" panose="020B0703020202090204" pitchFamily="34" charset="0"/>
                <a:cs typeface="Calibri"/>
              </a:rPr>
              <a:t>zgfrpbk</a:t>
            </a:r>
            <a:r>
              <a:rPr lang="fi-FI" sz="3200" dirty="0">
                <a:latin typeface="Trebuchet MS" panose="020B0703020202090204" pitchFamily="34" charset="0"/>
                <a:cs typeface="Calibri"/>
              </a:rPr>
              <a:t>/revision/1 </a:t>
            </a:r>
          </a:p>
          <a:p>
            <a:r>
              <a:rPr lang="fi-FI" sz="3200" dirty="0" err="1">
                <a:latin typeface="Trebuchet MS" panose="020B0703020202090204" pitchFamily="34" charset="0"/>
              </a:rPr>
              <a:t>Sanders</a:t>
            </a:r>
            <a:r>
              <a:rPr lang="fi-FI" sz="3200" dirty="0">
                <a:latin typeface="Trebuchet MS" panose="020B0703020202090204" pitchFamily="34" charset="0"/>
              </a:rPr>
              <a:t>, E &amp; </a:t>
            </a:r>
            <a:r>
              <a:rPr lang="fi-FI" sz="3200" dirty="0" err="1">
                <a:latin typeface="Trebuchet MS" panose="020B0703020202090204" pitchFamily="34" charset="0"/>
              </a:rPr>
              <a:t>Stappers</a:t>
            </a:r>
            <a:r>
              <a:rPr lang="fi-FI" sz="3200" dirty="0">
                <a:latin typeface="Trebuchet MS" panose="020B0703020202090204" pitchFamily="34" charset="0"/>
              </a:rPr>
              <a:t>, PJ.  </a:t>
            </a:r>
            <a:r>
              <a:rPr lang="fi-FI" sz="3200" dirty="0" err="1">
                <a:latin typeface="Trebuchet MS" panose="020B0703020202090204" pitchFamily="34" charset="0"/>
              </a:rPr>
              <a:t>Convivial</a:t>
            </a:r>
            <a:r>
              <a:rPr lang="fi-FI" sz="3200" dirty="0">
                <a:latin typeface="Trebuchet MS" panose="020B0703020202090204" pitchFamily="34" charset="0"/>
              </a:rPr>
              <a:t> </a:t>
            </a:r>
            <a:r>
              <a:rPr lang="fi-FI" sz="3200" dirty="0" err="1">
                <a:latin typeface="Trebuchet MS" panose="020B0703020202090204" pitchFamily="34" charset="0"/>
              </a:rPr>
              <a:t>Toolbox</a:t>
            </a:r>
            <a:r>
              <a:rPr lang="fi-FI" sz="3200" dirty="0">
                <a:latin typeface="Trebuchet MS" panose="020B0703020202090204" pitchFamily="34" charset="0"/>
              </a:rPr>
              <a:t>. 2013 </a:t>
            </a:r>
            <a:r>
              <a:rPr lang="en-GB" sz="3200" dirty="0">
                <a:latin typeface="Trebuchet MS" panose="020B0703020202090204" pitchFamily="34" charset="0"/>
              </a:rPr>
              <a:t>BIS Publishers. ISBN: 978 90 6369 284 1</a:t>
            </a:r>
            <a:endParaRPr lang="fi-FI" sz="3200" dirty="0">
              <a:latin typeface="Trebuchet MS" panose="020B0703020202090204" pitchFamily="34" charset="0"/>
            </a:endParaRPr>
          </a:p>
          <a:p>
            <a:endParaRPr lang="fi-FI" sz="2400" dirty="0">
              <a:latin typeface="Trebuchet MS" panose="020B0703020202090204" pitchFamily="34" charset="0"/>
            </a:endParaRPr>
          </a:p>
          <a:p>
            <a:endParaRPr lang="fi-FI" sz="4800" dirty="0">
              <a:latin typeface="Trebuchet MS" panose="020B0703020202090204" pitchFamily="34" charset="0"/>
            </a:endParaRPr>
          </a:p>
          <a:p>
            <a:endParaRPr lang="fi-FI" dirty="0">
              <a:latin typeface="Trebuchet MS" panose="020B0703020202090204" pitchFamily="34" charset="0"/>
            </a:endParaRPr>
          </a:p>
          <a:p>
            <a:endParaRPr lang="en-FI" dirty="0">
              <a:latin typeface="Trebuchet MS" panose="020B0703020202090204" pitchFamily="34" charset="0"/>
            </a:endParaRPr>
          </a:p>
        </p:txBody>
      </p:sp>
    </p:spTree>
    <p:extLst>
      <p:ext uri="{BB962C8B-B14F-4D97-AF65-F5344CB8AC3E}">
        <p14:creationId xmlns:p14="http://schemas.microsoft.com/office/powerpoint/2010/main" val="11357951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b="1" dirty="0">
                <a:latin typeface="Trebuchet MS" panose="020B0703020202090204" pitchFamily="34" charset="0"/>
              </a:rPr>
              <a:t>Muita lähteitä:</a:t>
            </a:r>
            <a:br>
              <a:rPr lang="fi-FI" b="1" dirty="0">
                <a:latin typeface="Trebuchet MS" panose="020B0703020202090204" pitchFamily="34" charset="0"/>
              </a:rPr>
            </a:br>
            <a:endParaRPr lang="fi-FI" b="1" dirty="0">
              <a:latin typeface="Trebuchet MS" panose="020B0703020202090204" pitchFamily="34" charset="0"/>
            </a:endParaRPr>
          </a:p>
        </p:txBody>
      </p:sp>
      <p:sp>
        <p:nvSpPr>
          <p:cNvPr id="6" name="Rectangle 5"/>
          <p:cNvSpPr/>
          <p:nvPr/>
        </p:nvSpPr>
        <p:spPr>
          <a:xfrm>
            <a:off x="1108512" y="1982450"/>
            <a:ext cx="10715625" cy="1477328"/>
          </a:xfrm>
          <a:prstGeom prst="rect">
            <a:avLst/>
          </a:prstGeom>
        </p:spPr>
        <p:txBody>
          <a:bodyPr wrap="square">
            <a:spAutoFit/>
          </a:bodyPr>
          <a:lstStyle/>
          <a:p>
            <a:endParaRPr lang="fi-FI" dirty="0">
              <a:latin typeface="Trebuchet MS" panose="020B0703020202090204" pitchFamily="34" charset="0"/>
            </a:endParaRPr>
          </a:p>
          <a:p>
            <a:r>
              <a:rPr lang="fi-FI" dirty="0">
                <a:latin typeface="Trebuchet MS" panose="020B0703020202090204" pitchFamily="34" charset="0"/>
              </a:rPr>
              <a:t>EMBEDDED FEEDBACK FORM</a:t>
            </a:r>
          </a:p>
          <a:p>
            <a:r>
              <a:rPr lang="fi-FI" dirty="0">
                <a:latin typeface="Trebuchet MS" panose="020B0703020202090204" pitchFamily="34" charset="0"/>
                <a:hlinkClick r:id="rId2"/>
              </a:rPr>
              <a:t>https://www.ellenmacarthurfoundation.org/assets/design/Embed_feedback_Final.pdf</a:t>
            </a:r>
            <a:endParaRPr lang="fi-FI" dirty="0">
              <a:latin typeface="Trebuchet MS" panose="020B0703020202090204" pitchFamily="34" charset="0"/>
            </a:endParaRPr>
          </a:p>
          <a:p>
            <a:endParaRPr lang="fi-FI" dirty="0">
              <a:latin typeface="Trebuchet MS" panose="020B0703020202090204" pitchFamily="34" charset="0"/>
            </a:endParaRPr>
          </a:p>
          <a:p>
            <a:endParaRPr lang="fi-FI" dirty="0">
              <a:latin typeface="Trebuchet MS" panose="020B0703020202090204" pitchFamily="34" charset="0"/>
            </a:endParaRPr>
          </a:p>
        </p:txBody>
      </p:sp>
    </p:spTree>
    <p:extLst>
      <p:ext uri="{BB962C8B-B14F-4D97-AF65-F5344CB8AC3E}">
        <p14:creationId xmlns:p14="http://schemas.microsoft.com/office/powerpoint/2010/main" val="3933005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188" y="-204452"/>
            <a:ext cx="10515600" cy="1325563"/>
          </a:xfrm>
        </p:spPr>
        <p:txBody>
          <a:bodyPr>
            <a:normAutofit fontScale="90000"/>
          </a:bodyPr>
          <a:lstStyle/>
          <a:p>
            <a:br>
              <a:rPr lang="en-US" sz="3600" dirty="0">
                <a:latin typeface="Trebuchet MS" panose="020B0703020202090204" pitchFamily="34" charset="0"/>
              </a:rPr>
            </a:br>
            <a:r>
              <a:rPr lang="en-US" sz="3600" dirty="0" err="1">
                <a:latin typeface="Trebuchet MS" panose="020B0703020202090204" pitchFamily="34" charset="0"/>
              </a:rPr>
              <a:t>Suunnittelu</a:t>
            </a:r>
            <a:r>
              <a:rPr lang="en-US" sz="3600" dirty="0">
                <a:latin typeface="Trebuchet MS" panose="020B0703020202090204" pitchFamily="34" charset="0"/>
              </a:rPr>
              <a:t> </a:t>
            </a:r>
            <a:r>
              <a:rPr lang="en-US" sz="3600" dirty="0" err="1">
                <a:latin typeface="Trebuchet MS" panose="020B0703020202090204" pitchFamily="34" charset="0"/>
              </a:rPr>
              <a:t>ratkaisuja</a:t>
            </a:r>
            <a:r>
              <a:rPr lang="en-US" sz="3600" dirty="0">
                <a:latin typeface="Trebuchet MS" panose="020B0703020202090204" pitchFamily="34" charset="0"/>
              </a:rPr>
              <a:t>, </a:t>
            </a:r>
            <a:r>
              <a:rPr lang="en-US" sz="3600" dirty="0" err="1">
                <a:latin typeface="Trebuchet MS" panose="020B0703020202090204" pitchFamily="34" charset="0"/>
              </a:rPr>
              <a:t>joissa</a:t>
            </a:r>
            <a:r>
              <a:rPr lang="en-US" sz="3600" dirty="0">
                <a:latin typeface="Trebuchet MS" panose="020B0703020202090204" pitchFamily="34" charset="0"/>
              </a:rPr>
              <a:t> </a:t>
            </a:r>
            <a:r>
              <a:rPr lang="en-US" sz="3600" dirty="0" err="1">
                <a:latin typeface="Trebuchet MS" panose="020B0703020202090204" pitchFamily="34" charset="0"/>
              </a:rPr>
              <a:t>käyttäjä</a:t>
            </a:r>
            <a:r>
              <a:rPr lang="en-US" sz="3600" dirty="0">
                <a:latin typeface="Trebuchet MS" panose="020B0703020202090204" pitchFamily="34" charset="0"/>
              </a:rPr>
              <a:t> on </a:t>
            </a:r>
            <a:r>
              <a:rPr lang="en-US" sz="3600" dirty="0" err="1">
                <a:latin typeface="Trebuchet MS" panose="020B0703020202090204" pitchFamily="34" charset="0"/>
              </a:rPr>
              <a:t>keskiössä</a:t>
            </a:r>
            <a:endParaRPr lang="fi-FI" sz="3600" dirty="0">
              <a:latin typeface="Trebuchet MS" panose="020B0703020202090204" pitchFamily="34" charset="0"/>
            </a:endParaRPr>
          </a:p>
        </p:txBody>
      </p:sp>
      <p:sp>
        <p:nvSpPr>
          <p:cNvPr id="3" name="Content Placeholder 2"/>
          <p:cNvSpPr>
            <a:spLocks noGrp="1"/>
          </p:cNvSpPr>
          <p:nvPr>
            <p:ph idx="1"/>
          </p:nvPr>
        </p:nvSpPr>
        <p:spPr>
          <a:xfrm>
            <a:off x="1161123" y="1402917"/>
            <a:ext cx="10515600" cy="4161289"/>
          </a:xfrm>
        </p:spPr>
        <p:txBody>
          <a:bodyPr>
            <a:normAutofit fontScale="92500"/>
          </a:bodyPr>
          <a:lstStyle/>
          <a:p>
            <a:r>
              <a:rPr lang="en-US" sz="2400" b="1" dirty="0" err="1">
                <a:latin typeface="Trebuchet MS" panose="020B0703020202090204" pitchFamily="34" charset="0"/>
              </a:rPr>
              <a:t>Käyttäjälähtöinen</a:t>
            </a:r>
            <a:r>
              <a:rPr lang="en-US" sz="2400" b="1" dirty="0">
                <a:latin typeface="Trebuchet MS" panose="020B0703020202090204" pitchFamily="34" charset="0"/>
              </a:rPr>
              <a:t> ja – </a:t>
            </a:r>
            <a:r>
              <a:rPr lang="en-US" sz="2400" b="1" dirty="0" err="1">
                <a:latin typeface="Trebuchet MS" panose="020B0703020202090204" pitchFamily="34" charset="0"/>
              </a:rPr>
              <a:t>keskeinen</a:t>
            </a:r>
            <a:r>
              <a:rPr lang="en-US" sz="2400" b="1" dirty="0">
                <a:latin typeface="Trebuchet MS" panose="020B0703020202090204" pitchFamily="34" charset="0"/>
              </a:rPr>
              <a:t> </a:t>
            </a:r>
            <a:r>
              <a:rPr lang="en-US" sz="2400" b="1" dirty="0" err="1">
                <a:latin typeface="Trebuchet MS" panose="020B0703020202090204" pitchFamily="34" charset="0"/>
              </a:rPr>
              <a:t>suunnittelu</a:t>
            </a:r>
            <a:r>
              <a:rPr lang="en-US" sz="2400" b="1" dirty="0">
                <a:latin typeface="Trebuchet MS" panose="020B0703020202090204" pitchFamily="34" charset="0"/>
              </a:rPr>
              <a:t>: </a:t>
            </a:r>
            <a:r>
              <a:rPr lang="en-US" sz="2400" dirty="0">
                <a:latin typeface="Trebuchet MS" panose="020B0703020202090204" pitchFamily="34" charset="0"/>
              </a:rPr>
              <a:t>Ota </a:t>
            </a:r>
            <a:r>
              <a:rPr lang="en-US" sz="2400" dirty="0" err="1">
                <a:latin typeface="Trebuchet MS" panose="020B0703020202090204" pitchFamily="34" charset="0"/>
              </a:rPr>
              <a:t>prosessin</a:t>
            </a:r>
            <a:r>
              <a:rPr lang="en-US" sz="2400" dirty="0">
                <a:latin typeface="Trebuchet MS" panose="020B0703020202090204" pitchFamily="34" charset="0"/>
              </a:rPr>
              <a:t> </a:t>
            </a:r>
            <a:r>
              <a:rPr lang="en-US" sz="2400" dirty="0" err="1">
                <a:latin typeface="Trebuchet MS" panose="020B0703020202090204" pitchFamily="34" charset="0"/>
              </a:rPr>
              <a:t>keskiöön</a:t>
            </a:r>
            <a:r>
              <a:rPr lang="en-US" sz="2400" dirty="0">
                <a:latin typeface="Trebuchet MS" panose="020B0703020202090204" pitchFamily="34" charset="0"/>
              </a:rPr>
              <a:t> </a:t>
            </a:r>
            <a:r>
              <a:rPr lang="en-US" sz="2400" dirty="0" err="1">
                <a:latin typeface="Trebuchet MS" panose="020B0703020202090204" pitchFamily="34" charset="0"/>
              </a:rPr>
              <a:t>käyttäjän</a:t>
            </a:r>
            <a:r>
              <a:rPr lang="en-US" sz="2400" dirty="0">
                <a:latin typeface="Trebuchet MS" panose="020B0703020202090204" pitchFamily="34" charset="0"/>
              </a:rPr>
              <a:t> </a:t>
            </a:r>
            <a:r>
              <a:rPr lang="en-US" sz="2400" dirty="0" err="1">
                <a:latin typeface="Trebuchet MS" panose="020B0703020202090204" pitchFamily="34" charset="0"/>
              </a:rPr>
              <a:t>fyysiset</a:t>
            </a:r>
            <a:r>
              <a:rPr lang="en-US" sz="2400" dirty="0">
                <a:latin typeface="Trebuchet MS" panose="020B0703020202090204" pitchFamily="34" charset="0"/>
              </a:rPr>
              <a:t> ja </a:t>
            </a:r>
            <a:r>
              <a:rPr lang="en-US" sz="2400" dirty="0" err="1">
                <a:latin typeface="Trebuchet MS" panose="020B0703020202090204" pitchFamily="34" charset="0"/>
              </a:rPr>
              <a:t>ei-materiaaliset</a:t>
            </a:r>
            <a:r>
              <a:rPr lang="en-US" sz="2400" dirty="0">
                <a:latin typeface="Trebuchet MS" panose="020B0703020202090204" pitchFamily="34" charset="0"/>
              </a:rPr>
              <a:t> </a:t>
            </a:r>
            <a:r>
              <a:rPr lang="en-US" sz="2400" dirty="0" err="1">
                <a:latin typeface="Trebuchet MS" panose="020B0703020202090204" pitchFamily="34" charset="0"/>
              </a:rPr>
              <a:t>tarpeet</a:t>
            </a:r>
            <a:r>
              <a:rPr lang="en-US" sz="2400" dirty="0">
                <a:latin typeface="Trebuchet MS" panose="020B0703020202090204" pitchFamily="34" charset="0"/>
              </a:rPr>
              <a:t> </a:t>
            </a:r>
            <a:r>
              <a:rPr lang="en-US" sz="2400" dirty="0" err="1">
                <a:latin typeface="Trebuchet MS" panose="020B0703020202090204" pitchFamily="34" charset="0"/>
              </a:rPr>
              <a:t>fyysisen</a:t>
            </a:r>
            <a:r>
              <a:rPr lang="en-US" sz="2400" dirty="0">
                <a:latin typeface="Trebuchet MS" panose="020B0703020202090204" pitchFamily="34" charset="0"/>
              </a:rPr>
              <a:t> </a:t>
            </a:r>
            <a:r>
              <a:rPr lang="en-US" sz="2400" dirty="0" err="1">
                <a:latin typeface="Trebuchet MS" panose="020B0703020202090204" pitchFamily="34" charset="0"/>
              </a:rPr>
              <a:t>tuotteen</a:t>
            </a:r>
            <a:r>
              <a:rPr lang="en-US" sz="2400" dirty="0">
                <a:latin typeface="Trebuchet MS" panose="020B0703020202090204" pitchFamily="34" charset="0"/>
              </a:rPr>
              <a:t> </a:t>
            </a:r>
            <a:r>
              <a:rPr lang="en-US" sz="2400" dirty="0" err="1">
                <a:latin typeface="Trebuchet MS" panose="020B0703020202090204" pitchFamily="34" charset="0"/>
              </a:rPr>
              <a:t>sijaan</a:t>
            </a:r>
            <a:r>
              <a:rPr lang="en-US" sz="2400" dirty="0">
                <a:latin typeface="Trebuchet MS" panose="020B0703020202090204" pitchFamily="34" charset="0"/>
              </a:rPr>
              <a:t>. </a:t>
            </a:r>
            <a:r>
              <a:rPr lang="en-US" sz="2400" dirty="0" err="1">
                <a:latin typeface="Trebuchet MS" panose="020B0703020202090204" pitchFamily="34" charset="0"/>
              </a:rPr>
              <a:t>Tällä</a:t>
            </a:r>
            <a:r>
              <a:rPr lang="en-US" sz="2400" dirty="0">
                <a:latin typeface="Trebuchet MS" panose="020B0703020202090204" pitchFamily="34" charset="0"/>
              </a:rPr>
              <a:t> </a:t>
            </a:r>
            <a:r>
              <a:rPr lang="en-US" sz="2400" dirty="0" err="1">
                <a:latin typeface="Trebuchet MS" panose="020B0703020202090204" pitchFamily="34" charset="0"/>
              </a:rPr>
              <a:t>tavalla</a:t>
            </a:r>
            <a:r>
              <a:rPr lang="en-US" sz="2400" dirty="0">
                <a:latin typeface="Trebuchet MS" panose="020B0703020202090204" pitchFamily="34" charset="0"/>
              </a:rPr>
              <a:t> </a:t>
            </a:r>
            <a:r>
              <a:rPr lang="en-US" sz="2400" dirty="0" err="1">
                <a:latin typeface="Trebuchet MS" panose="020B0703020202090204" pitchFamily="34" charset="0"/>
              </a:rPr>
              <a:t>luodaan</a:t>
            </a:r>
            <a:r>
              <a:rPr lang="en-US" sz="2400" dirty="0">
                <a:latin typeface="Trebuchet MS" panose="020B0703020202090204" pitchFamily="34" charset="0"/>
              </a:rPr>
              <a:t> </a:t>
            </a:r>
            <a:r>
              <a:rPr lang="en-US" sz="2400" dirty="0" err="1">
                <a:latin typeface="Trebuchet MS" panose="020B0703020202090204" pitchFamily="34" charset="0"/>
              </a:rPr>
              <a:t>ínnovatiivisia</a:t>
            </a:r>
            <a:r>
              <a:rPr lang="en-US" sz="2400" dirty="0">
                <a:latin typeface="Trebuchet MS" panose="020B0703020202090204" pitchFamily="34" charset="0"/>
              </a:rPr>
              <a:t> </a:t>
            </a:r>
            <a:r>
              <a:rPr lang="en-US" sz="2400" dirty="0" err="1">
                <a:latin typeface="Trebuchet MS" panose="020B0703020202090204" pitchFamily="34" charset="0"/>
              </a:rPr>
              <a:t>sekä</a:t>
            </a:r>
            <a:r>
              <a:rPr lang="en-US" sz="2400" dirty="0">
                <a:latin typeface="Trebuchet MS" panose="020B0703020202090204" pitchFamily="34" charset="0"/>
              </a:rPr>
              <a:t> </a:t>
            </a:r>
            <a:r>
              <a:rPr lang="en-US" sz="2400" dirty="0" err="1">
                <a:latin typeface="Trebuchet MS" panose="020B0703020202090204" pitchFamily="34" charset="0"/>
              </a:rPr>
              <a:t>tuote-palveluna</a:t>
            </a:r>
            <a:r>
              <a:rPr lang="en-US" sz="2400" dirty="0">
                <a:latin typeface="Trebuchet MS" panose="020B0703020202090204" pitchFamily="34" charset="0"/>
              </a:rPr>
              <a:t> </a:t>
            </a:r>
            <a:r>
              <a:rPr lang="en-US" sz="2400" dirty="0" err="1">
                <a:latin typeface="Trebuchet MS" panose="020B0703020202090204" pitchFamily="34" charset="0"/>
              </a:rPr>
              <a:t>ratkaisuja</a:t>
            </a:r>
            <a:r>
              <a:rPr lang="en-US" sz="2400" dirty="0">
                <a:latin typeface="Trebuchet MS" panose="020B0703020202090204" pitchFamily="34" charset="0"/>
              </a:rPr>
              <a:t>.</a:t>
            </a:r>
          </a:p>
          <a:p>
            <a:r>
              <a:rPr lang="en-US" sz="2400" dirty="0" err="1">
                <a:latin typeface="Trebuchet MS" panose="020B0703020202090204" pitchFamily="34" charset="0"/>
              </a:rPr>
              <a:t>Käyttäjälähtöisessä</a:t>
            </a:r>
            <a:r>
              <a:rPr lang="en-US" sz="2400" dirty="0">
                <a:latin typeface="Trebuchet MS" panose="020B0703020202090204" pitchFamily="34" charset="0"/>
              </a:rPr>
              <a:t> </a:t>
            </a:r>
            <a:r>
              <a:rPr lang="en-US" sz="2400" dirty="0" err="1">
                <a:latin typeface="Trebuchet MS" panose="020B0703020202090204" pitchFamily="34" charset="0"/>
              </a:rPr>
              <a:t>suunnittelussa</a:t>
            </a:r>
            <a:r>
              <a:rPr lang="en-US" sz="2400" dirty="0">
                <a:latin typeface="Trebuchet MS" panose="020B0703020202090204" pitchFamily="34" charset="0"/>
              </a:rPr>
              <a:t> </a:t>
            </a:r>
            <a:r>
              <a:rPr lang="en-US" sz="2400" dirty="0" err="1">
                <a:latin typeface="Trebuchet MS" panose="020B0703020202090204" pitchFamily="34" charset="0"/>
              </a:rPr>
              <a:t>hyödynnetään</a:t>
            </a:r>
            <a:r>
              <a:rPr lang="en-US" sz="2400" dirty="0">
                <a:latin typeface="Trebuchet MS" panose="020B0703020202090204" pitchFamily="34" charset="0"/>
              </a:rPr>
              <a:t> </a:t>
            </a:r>
            <a:r>
              <a:rPr lang="en-US" sz="2400" dirty="0" err="1">
                <a:latin typeface="Trebuchet MS" panose="020B0703020202090204" pitchFamily="34" charset="0"/>
              </a:rPr>
              <a:t>käyttäjätietoa</a:t>
            </a:r>
            <a:r>
              <a:rPr lang="en-US" sz="2400" dirty="0">
                <a:latin typeface="Trebuchet MS" panose="020B0703020202090204" pitchFamily="34" charset="0"/>
              </a:rPr>
              <a:t> </a:t>
            </a:r>
            <a:r>
              <a:rPr lang="en-US" sz="2400" dirty="0" err="1">
                <a:latin typeface="Trebuchet MS" panose="020B0703020202090204" pitchFamily="34" charset="0"/>
              </a:rPr>
              <a:t>lähtökohtana</a:t>
            </a:r>
            <a:r>
              <a:rPr lang="en-US" sz="2400" dirty="0">
                <a:latin typeface="Trebuchet MS" panose="020B0703020202090204" pitchFamily="34" charset="0"/>
              </a:rPr>
              <a:t>.</a:t>
            </a:r>
          </a:p>
          <a:p>
            <a:r>
              <a:rPr lang="en-US" sz="2400" dirty="0" err="1">
                <a:latin typeface="Trebuchet MS" panose="020B0703020202090204" pitchFamily="34" charset="0"/>
              </a:rPr>
              <a:t>Käyttäjäkeskeisessä</a:t>
            </a:r>
            <a:r>
              <a:rPr lang="en-US" sz="2400" dirty="0">
                <a:latin typeface="Trebuchet MS" panose="020B0703020202090204" pitchFamily="34" charset="0"/>
              </a:rPr>
              <a:t> </a:t>
            </a:r>
            <a:r>
              <a:rPr lang="en-US" sz="2400" dirty="0" err="1">
                <a:latin typeface="Trebuchet MS" panose="020B0703020202090204" pitchFamily="34" charset="0"/>
              </a:rPr>
              <a:t>suunnittelussa</a:t>
            </a:r>
            <a:r>
              <a:rPr lang="en-US" sz="2400" dirty="0">
                <a:latin typeface="Trebuchet MS" panose="020B0703020202090204" pitchFamily="34" charset="0"/>
              </a:rPr>
              <a:t> </a:t>
            </a:r>
            <a:r>
              <a:rPr lang="en-US" sz="2400" dirty="0" err="1">
                <a:latin typeface="Trebuchet MS" panose="020B0703020202090204" pitchFamily="34" charset="0"/>
              </a:rPr>
              <a:t>käyttäjä</a:t>
            </a:r>
            <a:r>
              <a:rPr lang="en-US" sz="2400" dirty="0">
                <a:latin typeface="Trebuchet MS" panose="020B0703020202090204" pitchFamily="34" charset="0"/>
              </a:rPr>
              <a:t> on </a:t>
            </a:r>
            <a:r>
              <a:rPr lang="en-US" sz="2400" dirty="0" err="1">
                <a:latin typeface="Trebuchet MS" panose="020B0703020202090204" pitchFamily="34" charset="0"/>
              </a:rPr>
              <a:t>tuotekehityksen</a:t>
            </a:r>
            <a:r>
              <a:rPr lang="en-US" sz="2400" dirty="0">
                <a:latin typeface="Trebuchet MS" panose="020B0703020202090204" pitchFamily="34" charset="0"/>
              </a:rPr>
              <a:t> </a:t>
            </a:r>
            <a:r>
              <a:rPr lang="en-US" sz="2400" dirty="0" err="1">
                <a:latin typeface="Trebuchet MS" panose="020B0703020202090204" pitchFamily="34" charset="0"/>
              </a:rPr>
              <a:t>keskiössä</a:t>
            </a:r>
            <a:r>
              <a:rPr lang="en-US" sz="2400" dirty="0">
                <a:latin typeface="Trebuchet MS" panose="020B0703020202090204" pitchFamily="34" charset="0"/>
              </a:rPr>
              <a:t>.</a:t>
            </a:r>
          </a:p>
          <a:p>
            <a:endParaRPr lang="en-US" sz="2400" dirty="0">
              <a:latin typeface="Trebuchet MS" panose="020B0703020202090204" pitchFamily="34" charset="0"/>
            </a:endParaRPr>
          </a:p>
          <a:p>
            <a:r>
              <a:rPr lang="en-US" sz="2400" b="1" dirty="0" err="1">
                <a:latin typeface="Trebuchet MS" panose="020B0703020202090204" pitchFamily="34" charset="0"/>
              </a:rPr>
              <a:t>Älykkäät</a:t>
            </a:r>
            <a:r>
              <a:rPr lang="en-US" sz="2400" b="1" dirty="0">
                <a:latin typeface="Trebuchet MS" panose="020B0703020202090204" pitchFamily="34" charset="0"/>
              </a:rPr>
              <a:t> ja </a:t>
            </a:r>
            <a:r>
              <a:rPr lang="en-US" sz="2400" b="1" dirty="0" err="1">
                <a:latin typeface="Trebuchet MS" panose="020B0703020202090204" pitchFamily="34" charset="0"/>
              </a:rPr>
              <a:t>yhtenäiset</a:t>
            </a:r>
            <a:r>
              <a:rPr lang="en-US" sz="2400" b="1" dirty="0">
                <a:latin typeface="Trebuchet MS" panose="020B0703020202090204" pitchFamily="34" charset="0"/>
              </a:rPr>
              <a:t> </a:t>
            </a:r>
            <a:r>
              <a:rPr lang="en-US" sz="2400" b="1" dirty="0" err="1">
                <a:latin typeface="Trebuchet MS" panose="020B0703020202090204" pitchFamily="34" charset="0"/>
              </a:rPr>
              <a:t>ratkaisut</a:t>
            </a:r>
            <a:r>
              <a:rPr lang="en-US" sz="2400" b="1" dirty="0">
                <a:latin typeface="Trebuchet MS" panose="020B0703020202090204" pitchFamily="34" charset="0"/>
              </a:rPr>
              <a:t>: </a:t>
            </a:r>
            <a:r>
              <a:rPr lang="en-US" sz="2400" dirty="0" err="1">
                <a:latin typeface="Trebuchet MS" panose="020B0703020202090204" pitchFamily="34" charset="0"/>
              </a:rPr>
              <a:t>Pohdi</a:t>
            </a:r>
            <a:r>
              <a:rPr lang="en-US" sz="2400" dirty="0">
                <a:latin typeface="Trebuchet MS" panose="020B0703020202090204" pitchFamily="34" charset="0"/>
              </a:rPr>
              <a:t> </a:t>
            </a:r>
            <a:r>
              <a:rPr lang="en-US" sz="2400" dirty="0" err="1">
                <a:latin typeface="Trebuchet MS" panose="020B0703020202090204" pitchFamily="34" charset="0"/>
              </a:rPr>
              <a:t>miten</a:t>
            </a:r>
            <a:r>
              <a:rPr lang="en-US" sz="2400" dirty="0">
                <a:latin typeface="Trebuchet MS" panose="020B0703020202090204" pitchFamily="34" charset="0"/>
              </a:rPr>
              <a:t> </a:t>
            </a:r>
            <a:r>
              <a:rPr lang="en-US" sz="2400" dirty="0" err="1">
                <a:latin typeface="Trebuchet MS" panose="020B0703020202090204" pitchFamily="34" charset="0"/>
              </a:rPr>
              <a:t>voisit</a:t>
            </a:r>
            <a:r>
              <a:rPr lang="en-US" sz="2400" dirty="0">
                <a:latin typeface="Trebuchet MS" panose="020B0703020202090204" pitchFamily="34" charset="0"/>
              </a:rPr>
              <a:t> </a:t>
            </a:r>
            <a:r>
              <a:rPr lang="en-US" sz="2400" dirty="0" err="1">
                <a:latin typeface="Trebuchet MS" panose="020B0703020202090204" pitchFamily="34" charset="0"/>
              </a:rPr>
              <a:t>hyödyntää</a:t>
            </a:r>
            <a:r>
              <a:rPr lang="en-US" sz="2400" dirty="0">
                <a:latin typeface="Trebuchet MS" panose="020B0703020202090204" pitchFamily="34" charset="0"/>
              </a:rPr>
              <a:t> </a:t>
            </a:r>
            <a:r>
              <a:rPr lang="en-US" sz="2400" dirty="0" err="1">
                <a:latin typeface="Trebuchet MS" panose="020B0703020202090204" pitchFamily="34" charset="0"/>
              </a:rPr>
              <a:t>älykäkköitä</a:t>
            </a:r>
            <a:r>
              <a:rPr lang="en-US" sz="2400" dirty="0">
                <a:latin typeface="Trebuchet MS" panose="020B0703020202090204" pitchFamily="34" charset="0"/>
              </a:rPr>
              <a:t> </a:t>
            </a:r>
            <a:r>
              <a:rPr lang="en-US" sz="2400" dirty="0" err="1">
                <a:latin typeface="Trebuchet MS" panose="020B0703020202090204" pitchFamily="34" charset="0"/>
              </a:rPr>
              <a:t>teknologioita</a:t>
            </a:r>
            <a:r>
              <a:rPr lang="en-US" sz="2400" dirty="0">
                <a:latin typeface="Trebuchet MS" panose="020B0703020202090204" pitchFamily="34" charset="0"/>
              </a:rPr>
              <a:t> </a:t>
            </a:r>
            <a:r>
              <a:rPr lang="en-US" sz="2400" dirty="0" err="1">
                <a:latin typeface="Trebuchet MS" panose="020B0703020202090204" pitchFamily="34" charset="0"/>
              </a:rPr>
              <a:t>tuottaaksesi</a:t>
            </a:r>
            <a:r>
              <a:rPr lang="en-US" sz="2400" dirty="0">
                <a:latin typeface="Trebuchet MS" panose="020B0703020202090204" pitchFamily="34" charset="0"/>
              </a:rPr>
              <a:t> </a:t>
            </a:r>
            <a:r>
              <a:rPr lang="en-US" sz="2400" dirty="0" err="1">
                <a:latin typeface="Trebuchet MS" panose="020B0703020202090204" pitchFamily="34" charset="0"/>
              </a:rPr>
              <a:t>parempia</a:t>
            </a:r>
            <a:r>
              <a:rPr lang="en-US" sz="2400" dirty="0">
                <a:latin typeface="Trebuchet MS" panose="020B0703020202090204" pitchFamily="34" charset="0"/>
              </a:rPr>
              <a:t> </a:t>
            </a:r>
            <a:r>
              <a:rPr lang="en-US" sz="2400" dirty="0" err="1">
                <a:latin typeface="Trebuchet MS" panose="020B0703020202090204" pitchFamily="34" charset="0"/>
              </a:rPr>
              <a:t>ratkaisuja</a:t>
            </a:r>
            <a:r>
              <a:rPr lang="en-US" sz="2400" dirty="0">
                <a:latin typeface="Trebuchet MS" panose="020B0703020202090204" pitchFamily="34" charset="0"/>
              </a:rPr>
              <a:t> </a:t>
            </a:r>
            <a:r>
              <a:rPr lang="en-US" sz="2400" dirty="0" err="1">
                <a:latin typeface="Trebuchet MS" panose="020B0703020202090204" pitchFamily="34" charset="0"/>
              </a:rPr>
              <a:t>käyttäjille</a:t>
            </a:r>
            <a:r>
              <a:rPr lang="en-US" sz="2400" dirty="0">
                <a:latin typeface="Trebuchet MS" panose="020B0703020202090204" pitchFamily="34" charset="0"/>
              </a:rPr>
              <a:t>/</a:t>
            </a:r>
            <a:r>
              <a:rPr lang="en-US" sz="2400" dirty="0" err="1">
                <a:latin typeface="Trebuchet MS" panose="020B0703020202090204" pitchFamily="34" charset="0"/>
              </a:rPr>
              <a:t>kuluttajille</a:t>
            </a:r>
            <a:r>
              <a:rPr lang="en-US" sz="2400" dirty="0">
                <a:latin typeface="Trebuchet MS" panose="020B0703020202090204" pitchFamily="34" charset="0"/>
              </a:rPr>
              <a:t>.</a:t>
            </a:r>
          </a:p>
          <a:p>
            <a:r>
              <a:rPr lang="en-US" sz="2400" dirty="0" err="1">
                <a:latin typeface="Trebuchet MS" panose="020B0703020202090204" pitchFamily="34" charset="0"/>
              </a:rPr>
              <a:t>Parempi</a:t>
            </a:r>
            <a:r>
              <a:rPr lang="en-US" sz="2400" dirty="0">
                <a:latin typeface="Trebuchet MS" panose="020B0703020202090204" pitchFamily="34" charset="0"/>
              </a:rPr>
              <a:t> </a:t>
            </a:r>
            <a:r>
              <a:rPr lang="en-US" sz="2400" dirty="0" err="1">
                <a:latin typeface="Trebuchet MS" panose="020B0703020202090204" pitchFamily="34" charset="0"/>
              </a:rPr>
              <a:t>käyttäjälähtöisyys</a:t>
            </a:r>
            <a:r>
              <a:rPr lang="en-US" sz="2400" dirty="0">
                <a:latin typeface="Trebuchet MS" panose="020B0703020202090204" pitchFamily="34" charset="0"/>
              </a:rPr>
              <a:t> </a:t>
            </a:r>
            <a:r>
              <a:rPr lang="en-US" sz="2400" dirty="0" err="1">
                <a:latin typeface="Trebuchet MS" panose="020B0703020202090204" pitchFamily="34" charset="0"/>
              </a:rPr>
              <a:t>syntyy</a:t>
            </a:r>
            <a:r>
              <a:rPr lang="en-US" sz="2400" dirty="0">
                <a:latin typeface="Trebuchet MS" panose="020B0703020202090204" pitchFamily="34" charset="0"/>
              </a:rPr>
              <a:t> </a:t>
            </a:r>
            <a:r>
              <a:rPr lang="en-US" sz="2400" dirty="0" err="1">
                <a:latin typeface="Trebuchet MS" panose="020B0703020202090204" pitchFamily="34" charset="0"/>
              </a:rPr>
              <a:t>vuorovaikutusmahdollisuuksien</a:t>
            </a:r>
            <a:r>
              <a:rPr lang="en-US" sz="2400" dirty="0">
                <a:latin typeface="Trebuchet MS" panose="020B0703020202090204" pitchFamily="34" charset="0"/>
              </a:rPr>
              <a:t> ja </a:t>
            </a:r>
            <a:r>
              <a:rPr lang="en-US" sz="2400" dirty="0" err="1">
                <a:latin typeface="Trebuchet MS" panose="020B0703020202090204" pitchFamily="34" charset="0"/>
              </a:rPr>
              <a:t>räätälöinnin</a:t>
            </a:r>
            <a:r>
              <a:rPr lang="en-US" sz="2400" dirty="0">
                <a:latin typeface="Trebuchet MS" panose="020B0703020202090204" pitchFamily="34" charset="0"/>
              </a:rPr>
              <a:t> </a:t>
            </a:r>
            <a:r>
              <a:rPr lang="en-US" sz="2400" dirty="0" err="1">
                <a:latin typeface="Trebuchet MS" panose="020B0703020202090204" pitchFamily="34" charset="0"/>
              </a:rPr>
              <a:t>avulla</a:t>
            </a:r>
            <a:endParaRPr lang="fi-FI" sz="2400" dirty="0">
              <a:latin typeface="Trebuchet MS" panose="020B0703020202090204" pitchFamily="34" charset="0"/>
            </a:endParaRPr>
          </a:p>
        </p:txBody>
      </p:sp>
      <p:sp>
        <p:nvSpPr>
          <p:cNvPr id="5" name="TextBox 4"/>
          <p:cNvSpPr txBox="1"/>
          <p:nvPr/>
        </p:nvSpPr>
        <p:spPr>
          <a:xfrm>
            <a:off x="3383280" y="6268720"/>
            <a:ext cx="7305040" cy="369332"/>
          </a:xfrm>
          <a:prstGeom prst="rect">
            <a:avLst/>
          </a:prstGeom>
          <a:noFill/>
        </p:spPr>
        <p:txBody>
          <a:bodyPr wrap="square" rtlCol="0">
            <a:spAutoFit/>
          </a:bodyPr>
          <a:lstStyle/>
          <a:p>
            <a:endParaRPr lang="fi-FI" dirty="0"/>
          </a:p>
        </p:txBody>
      </p:sp>
      <p:sp>
        <p:nvSpPr>
          <p:cNvPr id="6" name="TextBox 5"/>
          <p:cNvSpPr txBox="1"/>
          <p:nvPr/>
        </p:nvSpPr>
        <p:spPr>
          <a:xfrm>
            <a:off x="2120079" y="5986914"/>
            <a:ext cx="7937109" cy="830997"/>
          </a:xfrm>
          <a:prstGeom prst="rect">
            <a:avLst/>
          </a:prstGeom>
          <a:noFill/>
        </p:spPr>
        <p:txBody>
          <a:bodyPr wrap="none" rtlCol="0">
            <a:spAutoFit/>
          </a:bodyPr>
          <a:lstStyle/>
          <a:p>
            <a:r>
              <a:rPr lang="en-US" sz="1600" dirty="0" err="1">
                <a:latin typeface="+mj-lt"/>
              </a:rPr>
              <a:t>Sitra</a:t>
            </a:r>
            <a:r>
              <a:rPr lang="en-US" sz="1600" dirty="0">
                <a:latin typeface="+mj-lt"/>
              </a:rPr>
              <a:t>. Circular Economy Playbook for Manufacturing industry. Playbook for Finnish SMEs, 36-37</a:t>
            </a:r>
          </a:p>
          <a:p>
            <a:r>
              <a:rPr lang="en-US" sz="1600" dirty="0">
                <a:latin typeface="+mj-lt"/>
              </a:rPr>
              <a:t>https://teknologiateollisuus.fi/sites/default/files/inline-files/20180919_Circular%20Economy</a:t>
            </a:r>
          </a:p>
          <a:p>
            <a:r>
              <a:rPr lang="en-US" sz="1600" dirty="0">
                <a:latin typeface="+mj-lt"/>
              </a:rPr>
              <a:t>%20Playbook%20for%20Manufacturing_v1%200.pdf</a:t>
            </a:r>
          </a:p>
        </p:txBody>
      </p:sp>
    </p:spTree>
    <p:extLst>
      <p:ext uri="{BB962C8B-B14F-4D97-AF65-F5344CB8AC3E}">
        <p14:creationId xmlns:p14="http://schemas.microsoft.com/office/powerpoint/2010/main" val="608952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400" y="0"/>
            <a:ext cx="10515600" cy="1325563"/>
          </a:xfrm>
        </p:spPr>
        <p:txBody>
          <a:bodyPr>
            <a:normAutofit/>
          </a:bodyPr>
          <a:lstStyle/>
          <a:p>
            <a:r>
              <a:rPr lang="fi-FI" sz="3600" dirty="0">
                <a:latin typeface="Trebuchet MS" panose="020B0703020202090204" pitchFamily="34" charset="0"/>
              </a:rPr>
              <a:t>Käyttäjälähtöinen</a:t>
            </a:r>
            <a:r>
              <a:rPr lang="fi-FI" sz="3600" dirty="0"/>
              <a:t> suunnittelu</a:t>
            </a:r>
          </a:p>
        </p:txBody>
      </p:sp>
      <p:sp>
        <p:nvSpPr>
          <p:cNvPr id="3" name="Content Placeholder 2"/>
          <p:cNvSpPr>
            <a:spLocks noGrp="1"/>
          </p:cNvSpPr>
          <p:nvPr>
            <p:ph idx="1"/>
          </p:nvPr>
        </p:nvSpPr>
        <p:spPr>
          <a:xfrm>
            <a:off x="1143687" y="1189639"/>
            <a:ext cx="10515600" cy="4161289"/>
          </a:xfrm>
        </p:spPr>
        <p:txBody>
          <a:bodyPr>
            <a:normAutofit/>
          </a:bodyPr>
          <a:lstStyle/>
          <a:p>
            <a:r>
              <a:rPr lang="en-US" sz="2400" dirty="0" err="1">
                <a:latin typeface="Trebuchet MS" panose="020B0703020202090204" pitchFamily="34" charset="0"/>
              </a:rPr>
              <a:t>Vaatii</a:t>
            </a:r>
            <a:r>
              <a:rPr lang="en-US" sz="2400" dirty="0">
                <a:latin typeface="Trebuchet MS" panose="020B0703020202090204" pitchFamily="34" charset="0"/>
              </a:rPr>
              <a:t> </a:t>
            </a:r>
            <a:r>
              <a:rPr lang="en-US" sz="2400" dirty="0" err="1">
                <a:latin typeface="Trebuchet MS" panose="020B0703020202090204" pitchFamily="34" charset="0"/>
              </a:rPr>
              <a:t>kykyä</a:t>
            </a:r>
            <a:r>
              <a:rPr lang="en-US" sz="2400" dirty="0">
                <a:latin typeface="Trebuchet MS" panose="020B0703020202090204" pitchFamily="34" charset="0"/>
              </a:rPr>
              <a:t> </a:t>
            </a:r>
            <a:r>
              <a:rPr lang="en-US" sz="2400" dirty="0" err="1">
                <a:latin typeface="Trebuchet MS" panose="020B0703020202090204" pitchFamily="34" charset="0"/>
              </a:rPr>
              <a:t>laittaa</a:t>
            </a:r>
            <a:r>
              <a:rPr lang="en-US" sz="2400" dirty="0">
                <a:latin typeface="Trebuchet MS" panose="020B0703020202090204" pitchFamily="34" charset="0"/>
              </a:rPr>
              <a:t> </a:t>
            </a:r>
            <a:r>
              <a:rPr lang="en-US" sz="2400" dirty="0" err="1">
                <a:latin typeface="Trebuchet MS" panose="020B0703020202090204" pitchFamily="34" charset="0"/>
              </a:rPr>
              <a:t>käyttäjätarpeet</a:t>
            </a:r>
            <a:r>
              <a:rPr lang="en-US" sz="2400" dirty="0">
                <a:latin typeface="Trebuchet MS" panose="020B0703020202090204" pitchFamily="34" charset="0"/>
              </a:rPr>
              <a:t> </a:t>
            </a:r>
            <a:r>
              <a:rPr lang="en-US" sz="2400" dirty="0" err="1">
                <a:latin typeface="Trebuchet MS" panose="020B0703020202090204" pitchFamily="34" charset="0"/>
              </a:rPr>
              <a:t>suunnittelun</a:t>
            </a:r>
            <a:r>
              <a:rPr lang="en-US" sz="2400" dirty="0">
                <a:latin typeface="Trebuchet MS" panose="020B0703020202090204" pitchFamily="34" charset="0"/>
              </a:rPr>
              <a:t> </a:t>
            </a:r>
            <a:r>
              <a:rPr lang="en-US" sz="2400" dirty="0" err="1">
                <a:latin typeface="Trebuchet MS" panose="020B0703020202090204" pitchFamily="34" charset="0"/>
              </a:rPr>
              <a:t>lähtökohdaksi</a:t>
            </a:r>
            <a:endParaRPr lang="en-US" sz="2400" dirty="0">
              <a:latin typeface="Trebuchet MS" panose="020B0703020202090204" pitchFamily="34" charset="0"/>
            </a:endParaRPr>
          </a:p>
          <a:p>
            <a:pPr lvl="1"/>
            <a:r>
              <a:rPr lang="en-US" sz="1600" dirty="0" err="1">
                <a:latin typeface="Trebuchet MS" panose="020B0703020202090204" pitchFamily="34" charset="0"/>
              </a:rPr>
              <a:t>Ymmärrä</a:t>
            </a:r>
            <a:r>
              <a:rPr lang="en-US" sz="1600" dirty="0">
                <a:latin typeface="Trebuchet MS" panose="020B0703020202090204" pitchFamily="34" charset="0"/>
              </a:rPr>
              <a:t> </a:t>
            </a:r>
            <a:r>
              <a:rPr lang="en-US" sz="1600" dirty="0" err="1">
                <a:latin typeface="Trebuchet MS" panose="020B0703020202090204" pitchFamily="34" charset="0"/>
              </a:rPr>
              <a:t>käyttäjän</a:t>
            </a:r>
            <a:r>
              <a:rPr lang="en-US" sz="1600" dirty="0">
                <a:latin typeface="Trebuchet MS" panose="020B0703020202090204" pitchFamily="34" charset="0"/>
              </a:rPr>
              <a:t> </a:t>
            </a:r>
            <a:r>
              <a:rPr lang="en-US" sz="1600" dirty="0" err="1">
                <a:latin typeface="Trebuchet MS" panose="020B0703020202090204" pitchFamily="34" charset="0"/>
              </a:rPr>
              <a:t>matkaa</a:t>
            </a:r>
            <a:r>
              <a:rPr lang="en-US" sz="1600" dirty="0">
                <a:latin typeface="Trebuchet MS" panose="020B0703020202090204" pitchFamily="34" charset="0"/>
              </a:rPr>
              <a:t> </a:t>
            </a:r>
            <a:r>
              <a:rPr lang="en-US" sz="1600" dirty="0" err="1">
                <a:latin typeface="Trebuchet MS" panose="020B0703020202090204" pitchFamily="34" charset="0"/>
              </a:rPr>
              <a:t>tuotteen</a:t>
            </a:r>
            <a:r>
              <a:rPr lang="en-US" sz="1600" dirty="0">
                <a:latin typeface="Trebuchet MS" panose="020B0703020202090204" pitchFamily="34" charset="0"/>
              </a:rPr>
              <a:t> </a:t>
            </a:r>
            <a:r>
              <a:rPr lang="en-US" sz="1600" dirty="0" err="1">
                <a:latin typeface="Trebuchet MS" panose="020B0703020202090204" pitchFamily="34" charset="0"/>
              </a:rPr>
              <a:t>kanssa</a:t>
            </a:r>
            <a:r>
              <a:rPr lang="en-US" sz="1600" dirty="0">
                <a:latin typeface="Trebuchet MS" panose="020B0703020202090204" pitchFamily="34" charset="0"/>
              </a:rPr>
              <a:t> </a:t>
            </a:r>
            <a:r>
              <a:rPr lang="en-US" sz="1600" dirty="0" err="1">
                <a:latin typeface="Trebuchet MS" panose="020B0703020202090204" pitchFamily="34" charset="0"/>
              </a:rPr>
              <a:t>sekä</a:t>
            </a:r>
            <a:r>
              <a:rPr lang="en-US" sz="1600" dirty="0">
                <a:latin typeface="Trebuchet MS" panose="020B0703020202090204" pitchFamily="34" charset="0"/>
              </a:rPr>
              <a:t> </a:t>
            </a:r>
            <a:r>
              <a:rPr lang="en-US" sz="1600" dirty="0" err="1">
                <a:latin typeface="Trebuchet MS" panose="020B0703020202090204" pitchFamily="34" charset="0"/>
              </a:rPr>
              <a:t>tarpeita</a:t>
            </a:r>
            <a:endParaRPr lang="en-US" sz="1600" dirty="0">
              <a:latin typeface="Trebuchet MS" panose="020B0703020202090204" pitchFamily="34" charset="0"/>
            </a:endParaRPr>
          </a:p>
          <a:p>
            <a:pPr lvl="1"/>
            <a:r>
              <a:rPr lang="en-US" sz="1600" dirty="0" err="1">
                <a:latin typeface="Trebuchet MS" panose="020B0703020202090204" pitchFamily="34" charset="0"/>
              </a:rPr>
              <a:t>Kykene</a:t>
            </a:r>
            <a:r>
              <a:rPr lang="en-US" sz="1600" dirty="0">
                <a:latin typeface="Trebuchet MS" panose="020B0703020202090204" pitchFamily="34" charset="0"/>
              </a:rPr>
              <a:t> </a:t>
            </a:r>
            <a:r>
              <a:rPr lang="en-US" sz="1600" dirty="0" err="1">
                <a:latin typeface="Trebuchet MS" panose="020B0703020202090204" pitchFamily="34" charset="0"/>
              </a:rPr>
              <a:t>liittämään</a:t>
            </a:r>
            <a:r>
              <a:rPr lang="en-US" sz="1600" dirty="0">
                <a:latin typeface="Trebuchet MS" panose="020B0703020202090204" pitchFamily="34" charset="0"/>
              </a:rPr>
              <a:t> </a:t>
            </a:r>
            <a:r>
              <a:rPr lang="en-US" sz="1600" dirty="0" err="1">
                <a:latin typeface="Trebuchet MS" panose="020B0703020202090204" pitchFamily="34" charset="0"/>
              </a:rPr>
              <a:t>digitaalisia</a:t>
            </a:r>
            <a:r>
              <a:rPr lang="en-US" sz="1600" dirty="0">
                <a:latin typeface="Trebuchet MS" panose="020B0703020202090204" pitchFamily="34" charset="0"/>
              </a:rPr>
              <a:t> </a:t>
            </a:r>
            <a:r>
              <a:rPr lang="en-US" sz="1600" dirty="0" err="1">
                <a:latin typeface="Trebuchet MS" panose="020B0703020202090204" pitchFamily="34" charset="0"/>
              </a:rPr>
              <a:t>aplikaatioita</a:t>
            </a:r>
            <a:r>
              <a:rPr lang="en-US" sz="1600" dirty="0">
                <a:latin typeface="Trebuchet MS" panose="020B0703020202090204" pitchFamily="34" charset="0"/>
              </a:rPr>
              <a:t> </a:t>
            </a:r>
            <a:r>
              <a:rPr lang="en-US" sz="1600" dirty="0" err="1">
                <a:latin typeface="Trebuchet MS" panose="020B0703020202090204" pitchFamily="34" charset="0"/>
              </a:rPr>
              <a:t>tuotesuunnitteluun</a:t>
            </a:r>
            <a:endParaRPr lang="en-US" sz="1600" dirty="0">
              <a:latin typeface="Trebuchet MS" panose="020B0703020202090204" pitchFamily="34" charset="0"/>
            </a:endParaRPr>
          </a:p>
          <a:p>
            <a:pPr lvl="1"/>
            <a:r>
              <a:rPr lang="en-US" sz="1600" dirty="0" err="1">
                <a:latin typeface="Trebuchet MS" panose="020B0703020202090204" pitchFamily="34" charset="0"/>
              </a:rPr>
              <a:t>Kehitä</a:t>
            </a:r>
            <a:r>
              <a:rPr lang="en-US" sz="1600" dirty="0">
                <a:latin typeface="Trebuchet MS" panose="020B0703020202090204" pitchFamily="34" charset="0"/>
              </a:rPr>
              <a:t> </a:t>
            </a:r>
            <a:r>
              <a:rPr lang="en-US" sz="1600" dirty="0" err="1">
                <a:latin typeface="Trebuchet MS" panose="020B0703020202090204" pitchFamily="34" charset="0"/>
              </a:rPr>
              <a:t>kokonaisvaltaisia</a:t>
            </a:r>
            <a:r>
              <a:rPr lang="en-US" sz="1600" dirty="0">
                <a:latin typeface="Trebuchet MS" panose="020B0703020202090204" pitchFamily="34" charset="0"/>
              </a:rPr>
              <a:t> </a:t>
            </a:r>
            <a:r>
              <a:rPr lang="en-US" sz="1600" dirty="0" err="1">
                <a:latin typeface="Trebuchet MS" panose="020B0703020202090204" pitchFamily="34" charset="0"/>
              </a:rPr>
              <a:t>elinkaariratkaisuja</a:t>
            </a:r>
            <a:r>
              <a:rPr lang="en-US" sz="1600" dirty="0">
                <a:latin typeface="Trebuchet MS" panose="020B0703020202090204" pitchFamily="34" charset="0"/>
              </a:rPr>
              <a:t> </a:t>
            </a:r>
            <a:r>
              <a:rPr lang="en-US" sz="1600" dirty="0" err="1">
                <a:latin typeface="Trebuchet MS" panose="020B0703020202090204" pitchFamily="34" charset="0"/>
              </a:rPr>
              <a:t>sekä</a:t>
            </a:r>
            <a:r>
              <a:rPr lang="en-US" sz="1600" dirty="0">
                <a:latin typeface="Trebuchet MS" panose="020B0703020202090204" pitchFamily="34" charset="0"/>
              </a:rPr>
              <a:t> </a:t>
            </a:r>
            <a:r>
              <a:rPr lang="en-US" sz="1600" dirty="0" err="1">
                <a:latin typeface="Trebuchet MS" panose="020B0703020202090204" pitchFamily="34" charset="0"/>
              </a:rPr>
              <a:t>tuotteiden</a:t>
            </a:r>
            <a:r>
              <a:rPr lang="en-US" sz="1600" dirty="0">
                <a:latin typeface="Trebuchet MS" panose="020B0703020202090204" pitchFamily="34" charset="0"/>
              </a:rPr>
              <a:t>, </a:t>
            </a:r>
            <a:r>
              <a:rPr lang="en-US" sz="1600" dirty="0" err="1">
                <a:latin typeface="Trebuchet MS" panose="020B0703020202090204" pitchFamily="34" charset="0"/>
              </a:rPr>
              <a:t>että</a:t>
            </a:r>
            <a:r>
              <a:rPr lang="en-US" sz="1600" dirty="0">
                <a:latin typeface="Trebuchet MS" panose="020B0703020202090204" pitchFamily="34" charset="0"/>
              </a:rPr>
              <a:t> </a:t>
            </a:r>
            <a:r>
              <a:rPr lang="en-US" sz="1600" dirty="0" err="1">
                <a:latin typeface="Trebuchet MS" panose="020B0703020202090204" pitchFamily="34" charset="0"/>
              </a:rPr>
              <a:t>palveluiden</a:t>
            </a:r>
            <a:r>
              <a:rPr lang="en-US" sz="1600" dirty="0">
                <a:latin typeface="Trebuchet MS" panose="020B0703020202090204" pitchFamily="34" charset="0"/>
              </a:rPr>
              <a:t> </a:t>
            </a:r>
            <a:r>
              <a:rPr lang="en-US" sz="1600" dirty="0" err="1">
                <a:latin typeface="Trebuchet MS" panose="020B0703020202090204" pitchFamily="34" charset="0"/>
              </a:rPr>
              <a:t>osalta</a:t>
            </a:r>
            <a:endParaRPr lang="en-US" sz="1600" dirty="0">
              <a:latin typeface="Trebuchet MS" panose="020B0703020202090204" pitchFamily="34" charset="0"/>
            </a:endParaRPr>
          </a:p>
          <a:p>
            <a:endParaRPr lang="en-US" sz="2400" dirty="0">
              <a:latin typeface="Trebuchet MS" panose="020B0703020202090204" pitchFamily="34" charset="0"/>
            </a:endParaRPr>
          </a:p>
          <a:p>
            <a:r>
              <a:rPr lang="en-US" sz="2400" dirty="0">
                <a:latin typeface="Trebuchet MS" panose="020B0703020202090204" pitchFamily="34" charset="0"/>
              </a:rPr>
              <a:t>Ota </a:t>
            </a:r>
            <a:r>
              <a:rPr lang="en-US" sz="2400" dirty="0" err="1">
                <a:latin typeface="Trebuchet MS" panose="020B0703020202090204" pitchFamily="34" charset="0"/>
              </a:rPr>
              <a:t>asiakkaat</a:t>
            </a:r>
            <a:r>
              <a:rPr lang="en-US" sz="2400" dirty="0">
                <a:latin typeface="Trebuchet MS" panose="020B0703020202090204" pitchFamily="34" charset="0"/>
              </a:rPr>
              <a:t> ja </a:t>
            </a:r>
            <a:r>
              <a:rPr lang="en-US" sz="2400" dirty="0" err="1">
                <a:latin typeface="Trebuchet MS" panose="020B0703020202090204" pitchFamily="34" charset="0"/>
              </a:rPr>
              <a:t>kumppanit</a:t>
            </a:r>
            <a:r>
              <a:rPr lang="en-US" sz="2400" dirty="0">
                <a:latin typeface="Trebuchet MS" panose="020B0703020202090204" pitchFamily="34" charset="0"/>
              </a:rPr>
              <a:t> </a:t>
            </a:r>
            <a:r>
              <a:rPr lang="en-US" sz="2400" dirty="0" err="1">
                <a:latin typeface="Trebuchet MS" panose="020B0703020202090204" pitchFamily="34" charset="0"/>
              </a:rPr>
              <a:t>mukaan</a:t>
            </a:r>
            <a:r>
              <a:rPr lang="en-US" sz="2400" dirty="0">
                <a:latin typeface="Trebuchet MS" panose="020B0703020202090204" pitchFamily="34" charset="0"/>
              </a:rPr>
              <a:t> </a:t>
            </a:r>
            <a:r>
              <a:rPr lang="en-US" sz="2400" dirty="0" err="1">
                <a:latin typeface="Trebuchet MS" panose="020B0703020202090204" pitchFamily="34" charset="0"/>
              </a:rPr>
              <a:t>yhteiskehittämiseen</a:t>
            </a:r>
            <a:r>
              <a:rPr lang="en-US" sz="2400" dirty="0">
                <a:latin typeface="Trebuchet MS" panose="020B0703020202090204" pitchFamily="34" charset="0"/>
              </a:rPr>
              <a:t>:</a:t>
            </a:r>
          </a:p>
          <a:p>
            <a:pPr lvl="1"/>
            <a:r>
              <a:rPr lang="en-US" sz="1600" dirty="0" err="1">
                <a:latin typeface="Trebuchet MS" panose="020B0703020202090204" pitchFamily="34" charset="0"/>
              </a:rPr>
              <a:t>Suorita</a:t>
            </a:r>
            <a:r>
              <a:rPr lang="en-US" sz="1600" dirty="0">
                <a:latin typeface="Trebuchet MS" panose="020B0703020202090204" pitchFamily="34" charset="0"/>
              </a:rPr>
              <a:t> </a:t>
            </a:r>
            <a:r>
              <a:rPr lang="en-US" sz="1600" dirty="0" err="1">
                <a:latin typeface="Trebuchet MS" panose="020B0703020202090204" pitchFamily="34" charset="0"/>
              </a:rPr>
              <a:t>toistuvaa</a:t>
            </a:r>
            <a:r>
              <a:rPr lang="en-US" sz="1600" dirty="0">
                <a:latin typeface="Trebuchet MS" panose="020B0703020202090204" pitchFamily="34" charset="0"/>
              </a:rPr>
              <a:t> </a:t>
            </a:r>
            <a:r>
              <a:rPr lang="en-US" sz="1600" dirty="0" err="1">
                <a:latin typeface="Trebuchet MS" panose="020B0703020202090204" pitchFamily="34" charset="0"/>
              </a:rPr>
              <a:t>arviointia</a:t>
            </a:r>
            <a:r>
              <a:rPr lang="en-US" sz="1600" dirty="0">
                <a:latin typeface="Trebuchet MS" panose="020B0703020202090204" pitchFamily="34" charset="0"/>
              </a:rPr>
              <a:t> </a:t>
            </a:r>
            <a:r>
              <a:rPr lang="en-US" sz="1600" dirty="0" err="1">
                <a:latin typeface="Trebuchet MS" panose="020B0703020202090204" pitchFamily="34" charset="0"/>
              </a:rPr>
              <a:t>sekä</a:t>
            </a:r>
            <a:r>
              <a:rPr lang="en-US" sz="1600" dirty="0">
                <a:latin typeface="Trebuchet MS" panose="020B0703020202090204" pitchFamily="34" charset="0"/>
              </a:rPr>
              <a:t> </a:t>
            </a:r>
            <a:r>
              <a:rPr lang="en-US" sz="1600" dirty="0" err="1">
                <a:latin typeface="Trebuchet MS" panose="020B0703020202090204" pitchFamily="34" charset="0"/>
              </a:rPr>
              <a:t>nopeita</a:t>
            </a:r>
            <a:r>
              <a:rPr lang="en-US" sz="1600" dirty="0">
                <a:latin typeface="Trebuchet MS" panose="020B0703020202090204" pitchFamily="34" charset="0"/>
              </a:rPr>
              <a:t> </a:t>
            </a:r>
            <a:r>
              <a:rPr lang="en-US" sz="1600" dirty="0" err="1">
                <a:latin typeface="Trebuchet MS" panose="020B0703020202090204" pitchFamily="34" charset="0"/>
              </a:rPr>
              <a:t>testauksia</a:t>
            </a:r>
            <a:r>
              <a:rPr lang="en-US" sz="1600" dirty="0">
                <a:latin typeface="Trebuchet MS" panose="020B0703020202090204" pitchFamily="34" charset="0"/>
              </a:rPr>
              <a:t> ja </a:t>
            </a:r>
            <a:r>
              <a:rPr lang="en-US" sz="1600" dirty="0" err="1">
                <a:latin typeface="Trebuchet MS" panose="020B0703020202090204" pitchFamily="34" charset="0"/>
              </a:rPr>
              <a:t>pikaprotoja</a:t>
            </a:r>
            <a:r>
              <a:rPr lang="en-US" sz="1600" dirty="0">
                <a:latin typeface="Trebuchet MS" panose="020B0703020202090204" pitchFamily="34" charset="0"/>
              </a:rPr>
              <a:t> </a:t>
            </a:r>
            <a:r>
              <a:rPr lang="en-US" sz="1600" dirty="0" err="1">
                <a:latin typeface="Trebuchet MS" panose="020B0703020202090204" pitchFamily="34" charset="0"/>
              </a:rPr>
              <a:t>pitkin</a:t>
            </a:r>
            <a:r>
              <a:rPr lang="en-US" sz="1600" dirty="0">
                <a:latin typeface="Trebuchet MS" panose="020B0703020202090204" pitchFamily="34" charset="0"/>
              </a:rPr>
              <a:t> </a:t>
            </a:r>
            <a:r>
              <a:rPr lang="en-US" sz="1600" dirty="0" err="1">
                <a:latin typeface="Trebuchet MS" panose="020B0703020202090204" pitchFamily="34" charset="0"/>
              </a:rPr>
              <a:t>matkaa</a:t>
            </a:r>
            <a:r>
              <a:rPr lang="en-US" sz="1600" dirty="0">
                <a:latin typeface="Trebuchet MS" panose="020B0703020202090204" pitchFamily="34" charset="0"/>
              </a:rPr>
              <a:t> </a:t>
            </a:r>
            <a:r>
              <a:rPr lang="en-US" sz="1600" dirty="0" err="1">
                <a:latin typeface="Trebuchet MS" panose="020B0703020202090204" pitchFamily="34" charset="0"/>
              </a:rPr>
              <a:t>oppiaksesi</a:t>
            </a:r>
            <a:r>
              <a:rPr lang="en-US" sz="1600" dirty="0">
                <a:latin typeface="Trebuchet MS" panose="020B0703020202090204" pitchFamily="34" charset="0"/>
              </a:rPr>
              <a:t> </a:t>
            </a:r>
            <a:r>
              <a:rPr lang="en-US" sz="1600" dirty="0" err="1">
                <a:latin typeface="Trebuchet MS" panose="020B0703020202090204" pitchFamily="34" charset="0"/>
              </a:rPr>
              <a:t>virheistä</a:t>
            </a:r>
            <a:r>
              <a:rPr lang="en-US" sz="1600" dirty="0">
                <a:latin typeface="Trebuchet MS" panose="020B0703020202090204" pitchFamily="34" charset="0"/>
              </a:rPr>
              <a:t> </a:t>
            </a:r>
            <a:r>
              <a:rPr lang="en-US" sz="1600" dirty="0" err="1">
                <a:latin typeface="Trebuchet MS" panose="020B0703020202090204" pitchFamily="34" charset="0"/>
              </a:rPr>
              <a:t>nopeasti</a:t>
            </a:r>
            <a:r>
              <a:rPr lang="en-US" sz="1600" dirty="0">
                <a:latin typeface="Trebuchet MS" panose="020B0703020202090204" pitchFamily="34" charset="0"/>
              </a:rPr>
              <a:t> ja </a:t>
            </a:r>
            <a:r>
              <a:rPr lang="en-US" sz="1600" dirty="0" err="1">
                <a:latin typeface="Trebuchet MS" panose="020B0703020202090204" pitchFamily="34" charset="0"/>
              </a:rPr>
              <a:t>edullisesti</a:t>
            </a:r>
            <a:endParaRPr lang="en-US" sz="1600" dirty="0">
              <a:latin typeface="Trebuchet MS" panose="020B0703020202090204" pitchFamily="34" charset="0"/>
            </a:endParaRPr>
          </a:p>
          <a:p>
            <a:pPr lvl="1"/>
            <a:r>
              <a:rPr lang="en-US" sz="1600" dirty="0">
                <a:latin typeface="Trebuchet MS" panose="020B0703020202090204" pitchFamily="34" charset="0"/>
              </a:rPr>
              <a:t>Manage an open ecosystem of customers and partners, and engage in open innovation </a:t>
            </a:r>
            <a:r>
              <a:rPr lang="en-US" sz="1600" dirty="0" err="1">
                <a:latin typeface="Trebuchet MS" panose="020B0703020202090204" pitchFamily="34" charset="0"/>
              </a:rPr>
              <a:t>Johda</a:t>
            </a:r>
            <a:r>
              <a:rPr lang="en-US" sz="1600" dirty="0">
                <a:latin typeface="Trebuchet MS" panose="020B0703020202090204" pitchFamily="34" charset="0"/>
              </a:rPr>
              <a:t> </a:t>
            </a:r>
            <a:r>
              <a:rPr lang="en-US" sz="1600" dirty="0" err="1">
                <a:latin typeface="Trebuchet MS" panose="020B0703020202090204" pitchFamily="34" charset="0"/>
              </a:rPr>
              <a:t>avointa</a:t>
            </a:r>
            <a:r>
              <a:rPr lang="en-US" sz="1600" dirty="0">
                <a:latin typeface="Trebuchet MS" panose="020B0703020202090204" pitchFamily="34" charset="0"/>
              </a:rPr>
              <a:t> </a:t>
            </a:r>
            <a:r>
              <a:rPr lang="en-US" sz="1600" dirty="0" err="1">
                <a:latin typeface="Trebuchet MS" panose="020B0703020202090204" pitchFamily="34" charset="0"/>
              </a:rPr>
              <a:t>yhteistyön</a:t>
            </a:r>
            <a:r>
              <a:rPr lang="en-US" sz="1600" dirty="0">
                <a:latin typeface="Trebuchet MS" panose="020B0703020202090204" pitchFamily="34" charset="0"/>
              </a:rPr>
              <a:t> </a:t>
            </a:r>
            <a:r>
              <a:rPr lang="en-US" sz="1600" dirty="0" err="1">
                <a:latin typeface="Trebuchet MS" panose="020B0703020202090204" pitchFamily="34" charset="0"/>
              </a:rPr>
              <a:t>ekosysteemiä</a:t>
            </a:r>
            <a:r>
              <a:rPr lang="en-US" sz="1600" dirty="0">
                <a:latin typeface="Trebuchet MS" panose="020B0703020202090204" pitchFamily="34" charset="0"/>
              </a:rPr>
              <a:t>, </a:t>
            </a:r>
            <a:r>
              <a:rPr lang="en-US" sz="1600" dirty="0" err="1">
                <a:latin typeface="Trebuchet MS" panose="020B0703020202090204" pitchFamily="34" charset="0"/>
              </a:rPr>
              <a:t>jotta</a:t>
            </a:r>
            <a:r>
              <a:rPr lang="en-US" sz="1600" dirty="0">
                <a:latin typeface="Trebuchet MS" panose="020B0703020202090204" pitchFamily="34" charset="0"/>
              </a:rPr>
              <a:t> </a:t>
            </a:r>
            <a:r>
              <a:rPr lang="en-US" sz="1600" dirty="0" err="1">
                <a:latin typeface="Trebuchet MS" panose="020B0703020202090204" pitchFamily="34" charset="0"/>
              </a:rPr>
              <a:t>innovaatioista</a:t>
            </a:r>
            <a:r>
              <a:rPr lang="en-US" sz="1600" dirty="0">
                <a:latin typeface="Trebuchet MS" panose="020B0703020202090204" pitchFamily="34" charset="0"/>
              </a:rPr>
              <a:t> </a:t>
            </a:r>
            <a:r>
              <a:rPr lang="en-US" sz="1600" dirty="0" err="1">
                <a:latin typeface="Trebuchet MS" panose="020B0703020202090204" pitchFamily="34" charset="0"/>
              </a:rPr>
              <a:t>tulee</a:t>
            </a:r>
            <a:r>
              <a:rPr lang="en-US" sz="1600" dirty="0">
                <a:latin typeface="Trebuchet MS" panose="020B0703020202090204" pitchFamily="34" charset="0"/>
              </a:rPr>
              <a:t> </a:t>
            </a:r>
            <a:r>
              <a:rPr lang="en-US" sz="1600" dirty="0" err="1">
                <a:latin typeface="Trebuchet MS" panose="020B0703020202090204" pitchFamily="34" charset="0"/>
              </a:rPr>
              <a:t>avoimia</a:t>
            </a:r>
            <a:r>
              <a:rPr lang="en-US" sz="1600" dirty="0">
                <a:latin typeface="Trebuchet MS" panose="020B0703020202090204" pitchFamily="34" charset="0"/>
              </a:rPr>
              <a:t> </a:t>
            </a:r>
          </a:p>
          <a:p>
            <a:pPr lvl="1"/>
            <a:r>
              <a:rPr lang="en-US" sz="1600" dirty="0">
                <a:latin typeface="Trebuchet MS" panose="020B0703020202090204" pitchFamily="34" charset="0"/>
              </a:rPr>
              <a:t>Use big data and develop smart product </a:t>
            </a:r>
            <a:r>
              <a:rPr lang="en-US" sz="1600" dirty="0" err="1">
                <a:latin typeface="Trebuchet MS" panose="020B0703020202090204" pitchFamily="34" charset="0"/>
              </a:rPr>
              <a:t>Käytä</a:t>
            </a:r>
            <a:r>
              <a:rPr lang="en-US" sz="1600" dirty="0">
                <a:latin typeface="Trebuchet MS" panose="020B0703020202090204" pitchFamily="34" charset="0"/>
              </a:rPr>
              <a:t> big data ja </a:t>
            </a:r>
            <a:r>
              <a:rPr lang="en-US" sz="1600" dirty="0" err="1">
                <a:latin typeface="Trebuchet MS" panose="020B0703020202090204" pitchFamily="34" charset="0"/>
              </a:rPr>
              <a:t>kehitä</a:t>
            </a:r>
            <a:r>
              <a:rPr lang="en-US" sz="1600" dirty="0">
                <a:latin typeface="Trebuchet MS" panose="020B0703020202090204" pitchFamily="34" charset="0"/>
              </a:rPr>
              <a:t> </a:t>
            </a:r>
            <a:r>
              <a:rPr lang="en-US" sz="1600" dirty="0" err="1">
                <a:latin typeface="Trebuchet MS" panose="020B0703020202090204" pitchFamily="34" charset="0"/>
              </a:rPr>
              <a:t>älykkäistä</a:t>
            </a:r>
            <a:r>
              <a:rPr lang="en-US" sz="1600" dirty="0">
                <a:latin typeface="Trebuchet MS" panose="020B0703020202090204" pitchFamily="34" charset="0"/>
              </a:rPr>
              <a:t> </a:t>
            </a:r>
            <a:r>
              <a:rPr lang="en-US" sz="1600" dirty="0" err="1">
                <a:latin typeface="Trebuchet MS" panose="020B0703020202090204" pitchFamily="34" charset="0"/>
              </a:rPr>
              <a:t>tuotteita</a:t>
            </a:r>
            <a:endParaRPr lang="en-US" sz="1600" dirty="0">
              <a:latin typeface="Trebuchet MS" panose="020B0703020202090204" pitchFamily="34" charset="0"/>
            </a:endParaRPr>
          </a:p>
          <a:p>
            <a:pPr marL="914400" lvl="2" indent="0">
              <a:buNone/>
            </a:pPr>
            <a:endParaRPr lang="en-US" dirty="0">
              <a:latin typeface="Trebuchet MS" panose="020B0703020202090204" pitchFamily="34" charset="0"/>
            </a:endParaRPr>
          </a:p>
          <a:p>
            <a:pPr marL="0" indent="0">
              <a:buNone/>
            </a:pPr>
            <a:endParaRPr lang="fi-FI" sz="2400" dirty="0">
              <a:latin typeface="Trebuchet MS" panose="020B0703020202090204" pitchFamily="34" charset="0"/>
            </a:endParaRPr>
          </a:p>
        </p:txBody>
      </p:sp>
      <p:sp>
        <p:nvSpPr>
          <p:cNvPr id="5" name="Rectangle 4"/>
          <p:cNvSpPr/>
          <p:nvPr/>
        </p:nvSpPr>
        <p:spPr>
          <a:xfrm>
            <a:off x="2270897" y="5861398"/>
            <a:ext cx="9062720" cy="830997"/>
          </a:xfrm>
          <a:prstGeom prst="rect">
            <a:avLst/>
          </a:prstGeom>
        </p:spPr>
        <p:txBody>
          <a:bodyPr wrap="square">
            <a:spAutoFit/>
          </a:bodyPr>
          <a:lstStyle/>
          <a:p>
            <a:r>
              <a:rPr lang="en-US" sz="1600" dirty="0" err="1">
                <a:latin typeface="+mj-lt"/>
              </a:rPr>
              <a:t>Sitra</a:t>
            </a:r>
            <a:r>
              <a:rPr lang="en-US" sz="1600" dirty="0">
                <a:latin typeface="+mj-lt"/>
              </a:rPr>
              <a:t>. Circular Economy Playbook for Manufacturing industry. Playbook for Finnish SMEs, 36</a:t>
            </a:r>
          </a:p>
          <a:p>
            <a:r>
              <a:rPr lang="en-US" sz="1600" dirty="0">
                <a:latin typeface="+mj-lt"/>
              </a:rPr>
              <a:t>https://teknologiateollisuus.fi/sites/default/files/inline-files/20180919_Circular%20Economy%20Playbook%20for%20Manufacturing_v1%200.pdf</a:t>
            </a:r>
          </a:p>
        </p:txBody>
      </p:sp>
    </p:spTree>
    <p:extLst>
      <p:ext uri="{BB962C8B-B14F-4D97-AF65-F5344CB8AC3E}">
        <p14:creationId xmlns:p14="http://schemas.microsoft.com/office/powerpoint/2010/main" val="370778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agram, shape, polygon&#10;&#10;Description automatically generated">
            <a:extLst>
              <a:ext uri="{FF2B5EF4-FFF2-40B4-BE49-F238E27FC236}">
                <a16:creationId xmlns:a16="http://schemas.microsoft.com/office/drawing/2014/main" id="{64CBB0DC-DA05-5E4D-9282-DD52FC06DA55}"/>
              </a:ext>
            </a:extLst>
          </p:cNvPr>
          <p:cNvPicPr>
            <a:picLocks noChangeAspect="1"/>
          </p:cNvPicPr>
          <p:nvPr/>
        </p:nvPicPr>
        <p:blipFill rotWithShape="1">
          <a:blip r:embed="rId2">
            <a:extLst>
              <a:ext uri="{28A0092B-C50C-407E-A947-70E740481C1C}">
                <a14:useLocalDpi xmlns:a14="http://schemas.microsoft.com/office/drawing/2010/main" val="0"/>
              </a:ext>
            </a:extLst>
          </a:blip>
          <a:srcRect r="60007" b="53923"/>
          <a:stretch/>
        </p:blipFill>
        <p:spPr>
          <a:xfrm>
            <a:off x="2932754" y="961157"/>
            <a:ext cx="7012785" cy="4815331"/>
          </a:xfrm>
          <a:prstGeom prst="rect">
            <a:avLst/>
          </a:prstGeom>
        </p:spPr>
      </p:pic>
      <p:sp>
        <p:nvSpPr>
          <p:cNvPr id="2" name="TextBox 1">
            <a:extLst>
              <a:ext uri="{FF2B5EF4-FFF2-40B4-BE49-F238E27FC236}">
                <a16:creationId xmlns:a16="http://schemas.microsoft.com/office/drawing/2014/main" id="{2778AF75-B361-4B4A-9DAA-1B572F1A33AF}"/>
              </a:ext>
            </a:extLst>
          </p:cNvPr>
          <p:cNvSpPr txBox="1"/>
          <p:nvPr/>
        </p:nvSpPr>
        <p:spPr>
          <a:xfrm>
            <a:off x="2932754" y="5896843"/>
            <a:ext cx="8667096" cy="830997"/>
          </a:xfrm>
          <a:prstGeom prst="rect">
            <a:avLst/>
          </a:prstGeom>
          <a:noFill/>
        </p:spPr>
        <p:txBody>
          <a:bodyPr wrap="square" rtlCol="0">
            <a:spAutoFit/>
          </a:bodyPr>
          <a:lstStyle/>
          <a:p>
            <a:r>
              <a:rPr lang="en-GB" sz="1200" b="1" dirty="0"/>
              <a:t>Kuva:</a:t>
            </a:r>
            <a:r>
              <a:rPr lang="en-GB" sz="1200" dirty="0"/>
              <a:t> </a:t>
            </a:r>
            <a:r>
              <a:rPr lang="en-GB" sz="1200" b="1" i="1" dirty="0" err="1"/>
              <a:t>Tupla-timantti</a:t>
            </a:r>
            <a:r>
              <a:rPr lang="en-GB" sz="1200" b="1" i="1" dirty="0"/>
              <a:t> </a:t>
            </a:r>
            <a:r>
              <a:rPr lang="en-GB" sz="1200" b="1" i="1" dirty="0" err="1"/>
              <a:t>malli</a:t>
            </a:r>
            <a:r>
              <a:rPr lang="en-GB" sz="1200" dirty="0"/>
              <a:t>( </a:t>
            </a:r>
            <a:r>
              <a:rPr lang="en-GB" sz="1200" dirty="0" err="1"/>
              <a:t>modifioinut</a:t>
            </a:r>
            <a:r>
              <a:rPr lang="en-GB" sz="1200" dirty="0"/>
              <a:t> Nylander 2018, the Design Council Double Diamond). </a:t>
            </a:r>
            <a:r>
              <a:rPr lang="en-GB" sz="1200" dirty="0" err="1"/>
              <a:t>Lähde</a:t>
            </a:r>
            <a:r>
              <a:rPr lang="en-GB" sz="1200" dirty="0"/>
              <a:t>:  </a:t>
            </a:r>
          </a:p>
          <a:p>
            <a:r>
              <a:rPr lang="en-FI" dirty="0"/>
              <a:t>Lähde: </a:t>
            </a:r>
            <a:r>
              <a:rPr lang="en-US" dirty="0">
                <a:hlinkClick r:id="rId3"/>
              </a:rPr>
              <a:t>https://www.designcouncil.org.uk/news-opinion/design-process-what-double-diamond</a:t>
            </a:r>
            <a:r>
              <a:rPr lang="en-US" dirty="0"/>
              <a:t> </a:t>
            </a:r>
            <a:endParaRPr lang="en-FI" dirty="0"/>
          </a:p>
        </p:txBody>
      </p:sp>
      <p:sp>
        <p:nvSpPr>
          <p:cNvPr id="3" name="Title 2">
            <a:extLst>
              <a:ext uri="{FF2B5EF4-FFF2-40B4-BE49-F238E27FC236}">
                <a16:creationId xmlns:a16="http://schemas.microsoft.com/office/drawing/2014/main" id="{5BCB0513-8827-7844-90E9-F38048DE54B6}"/>
              </a:ext>
            </a:extLst>
          </p:cNvPr>
          <p:cNvSpPr>
            <a:spLocks noGrp="1"/>
          </p:cNvSpPr>
          <p:nvPr>
            <p:ph type="title"/>
          </p:nvPr>
        </p:nvSpPr>
        <p:spPr/>
        <p:txBody>
          <a:bodyPr/>
          <a:lstStyle/>
          <a:p>
            <a:r>
              <a:rPr lang="en-FI" dirty="0">
                <a:latin typeface="Trebuchet MS" panose="020B0703020202090204" pitchFamily="34" charset="0"/>
              </a:rPr>
              <a:t>Suunnitteluprosessi</a:t>
            </a:r>
          </a:p>
        </p:txBody>
      </p:sp>
    </p:spTree>
    <p:extLst>
      <p:ext uri="{BB962C8B-B14F-4D97-AF65-F5344CB8AC3E}">
        <p14:creationId xmlns:p14="http://schemas.microsoft.com/office/powerpoint/2010/main" val="1505989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427" y="-110577"/>
            <a:ext cx="10515600" cy="1325563"/>
          </a:xfrm>
        </p:spPr>
        <p:txBody>
          <a:bodyPr>
            <a:normAutofit/>
          </a:bodyPr>
          <a:lstStyle/>
          <a:p>
            <a:r>
              <a:rPr lang="fi-FI" sz="3200" dirty="0">
                <a:latin typeface="Trebuchet MS" panose="020B0703020202090204" pitchFamily="34" charset="0"/>
              </a:rPr>
              <a:t>Suunnitteluprosessin</a:t>
            </a:r>
            <a:r>
              <a:rPr lang="fi-FI" sz="3200" dirty="0"/>
              <a:t> vaiheet Tuplatimantti-mallissa</a:t>
            </a:r>
          </a:p>
        </p:txBody>
      </p:sp>
      <p:sp>
        <p:nvSpPr>
          <p:cNvPr id="14" name="Footer Placeholder 3"/>
          <p:cNvSpPr txBox="1">
            <a:spLocks/>
          </p:cNvSpPr>
          <p:nvPr/>
        </p:nvSpPr>
        <p:spPr>
          <a:xfrm>
            <a:off x="4337000" y="5486450"/>
            <a:ext cx="8037921" cy="615530"/>
          </a:xfrm>
          <a:prstGeom prst="rect">
            <a:avLst/>
          </a:prstGeom>
        </p:spPr>
        <p:txBody>
          <a:bodyPr vert="horz" lIns="91440" tIns="45720" rIns="91440" bIns="45720" rtlCol="0" anchor="ctr"/>
          <a:lstStyle>
            <a:defPPr>
              <a:defRPr lang="fi-FI"/>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100" dirty="0" err="1">
                <a:solidFill>
                  <a:schemeClr val="tx1"/>
                </a:solidFill>
              </a:rPr>
              <a:t>Source</a:t>
            </a:r>
            <a:r>
              <a:rPr lang="fi-FI" sz="1100" dirty="0">
                <a:solidFill>
                  <a:schemeClr val="tx1"/>
                </a:solidFill>
              </a:rPr>
              <a:t>:  </a:t>
            </a:r>
            <a:r>
              <a:rPr lang="fi-FI" sz="1100" dirty="0">
                <a:solidFill>
                  <a:schemeClr val="tx1"/>
                </a:solidFill>
                <a:hlinkClick r:id="rId2"/>
              </a:rPr>
              <a:t>https://www.designcouncil.org.uk/news-opinion/design-process-what-double-diamond</a:t>
            </a:r>
            <a:endParaRPr lang="fi-FI" sz="1100" dirty="0">
              <a:solidFill>
                <a:schemeClr val="tx1"/>
              </a:solidFill>
            </a:endParaRPr>
          </a:p>
          <a:p>
            <a:r>
              <a:rPr lang="fi-FI" sz="1800" dirty="0">
                <a:solidFill>
                  <a:schemeClr val="tx1"/>
                </a:solidFill>
              </a:rPr>
              <a:t>Lisää eri vaiheista löytyy verkkosivulta.</a:t>
            </a:r>
          </a:p>
        </p:txBody>
      </p:sp>
      <p:grpSp>
        <p:nvGrpSpPr>
          <p:cNvPr id="7" name="Group 6"/>
          <p:cNvGrpSpPr/>
          <p:nvPr/>
        </p:nvGrpSpPr>
        <p:grpSpPr>
          <a:xfrm>
            <a:off x="2062661" y="837610"/>
            <a:ext cx="7637376" cy="4597992"/>
            <a:chOff x="778513" y="954992"/>
            <a:chExt cx="9217133" cy="5590179"/>
          </a:xfrm>
        </p:grpSpPr>
        <p:sp>
          <p:nvSpPr>
            <p:cNvPr id="13" name="Teardrop 12"/>
            <p:cNvSpPr/>
            <p:nvPr/>
          </p:nvSpPr>
          <p:spPr>
            <a:xfrm>
              <a:off x="778513" y="3968080"/>
              <a:ext cx="4285130" cy="2566716"/>
            </a:xfrm>
            <a:prstGeom prst="teardrop">
              <a:avLst/>
            </a:prstGeom>
            <a:solidFill>
              <a:schemeClr val="bg1"/>
            </a:solidFill>
            <a:ln>
              <a:noFill/>
            </a:ln>
            <a:effectLst>
              <a:glow rad="63500">
                <a:schemeClr val="accent6">
                  <a:satMod val="175000"/>
                  <a:alpha val="40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b="1" dirty="0">
                  <a:solidFill>
                    <a:schemeClr val="tx1"/>
                  </a:solidFill>
                </a:rPr>
                <a:t>3.Develop – kehitä</a:t>
              </a:r>
            </a:p>
            <a:p>
              <a:r>
                <a:rPr lang="fi-FI" sz="1600" dirty="0">
                  <a:solidFill>
                    <a:schemeClr val="tx1"/>
                  </a:solidFill>
                </a:rPr>
                <a:t>Kehitetään ratkaisuja ja konsepteja, tehdään prototyyppejä, testataan ja muokataan/iteroidaan. Korjataan virheitä.</a:t>
              </a:r>
            </a:p>
          </p:txBody>
        </p:sp>
        <p:sp>
          <p:nvSpPr>
            <p:cNvPr id="15" name="Teardrop 14"/>
            <p:cNvSpPr/>
            <p:nvPr/>
          </p:nvSpPr>
          <p:spPr>
            <a:xfrm>
              <a:off x="5710516" y="3978455"/>
              <a:ext cx="4285130" cy="2566716"/>
            </a:xfrm>
            <a:prstGeom prst="teardrop">
              <a:avLst/>
            </a:prstGeom>
            <a:solidFill>
              <a:schemeClr val="bg1"/>
            </a:solidFill>
            <a:ln>
              <a:noFill/>
            </a:ln>
            <a:effectLst>
              <a:glow rad="63500">
                <a:schemeClr val="accent6">
                  <a:satMod val="175000"/>
                  <a:alpha val="40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b="1" dirty="0">
                  <a:solidFill>
                    <a:schemeClr val="tx1"/>
                  </a:solidFill>
                </a:rPr>
                <a:t>4.Delivery- valmista ja kaupallista</a:t>
              </a:r>
            </a:p>
            <a:p>
              <a:r>
                <a:rPr lang="fi-FI" sz="1600" dirty="0">
                  <a:solidFill>
                    <a:schemeClr val="tx1"/>
                  </a:solidFill>
                </a:rPr>
                <a:t>Viimeistellään tuote ja kaupallistetaan se markkinoille.</a:t>
              </a:r>
            </a:p>
          </p:txBody>
        </p:sp>
        <p:sp>
          <p:nvSpPr>
            <p:cNvPr id="17" name="Teardrop 16"/>
            <p:cNvSpPr/>
            <p:nvPr/>
          </p:nvSpPr>
          <p:spPr>
            <a:xfrm>
              <a:off x="957335" y="954992"/>
              <a:ext cx="4285129" cy="2566715"/>
            </a:xfrm>
            <a:prstGeom prst="teardrop">
              <a:avLst/>
            </a:prstGeom>
            <a:solidFill>
              <a:schemeClr val="bg1"/>
            </a:solidFill>
            <a:ln>
              <a:noFill/>
            </a:ln>
            <a:effectLst>
              <a:glow rad="63500">
                <a:schemeClr val="accent6">
                  <a:satMod val="175000"/>
                  <a:alpha val="40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b="1" dirty="0">
                  <a:solidFill>
                    <a:schemeClr val="tx1"/>
                  </a:solidFill>
                </a:rPr>
                <a:t>1.Discover – etsi</a:t>
              </a:r>
            </a:p>
            <a:p>
              <a:r>
                <a:rPr lang="fi-FI" sz="1600" dirty="0">
                  <a:solidFill>
                    <a:schemeClr val="tx1"/>
                  </a:solidFill>
                </a:rPr>
                <a:t>Projektin alussa pyritään kartoittamaan vaihtoehtoisia ideoita haasteen ratkaisuun, selvittämään käyttäjien tarpeita ja hakemaan tietoa ympäristöstä.</a:t>
              </a:r>
            </a:p>
          </p:txBody>
        </p:sp>
        <p:sp>
          <p:nvSpPr>
            <p:cNvPr id="18" name="Teardrop 17"/>
            <p:cNvSpPr/>
            <p:nvPr/>
          </p:nvSpPr>
          <p:spPr>
            <a:xfrm>
              <a:off x="5570148" y="1075960"/>
              <a:ext cx="4285129" cy="2566715"/>
            </a:xfrm>
            <a:prstGeom prst="teardrop">
              <a:avLst/>
            </a:prstGeom>
            <a:solidFill>
              <a:schemeClr val="bg1"/>
            </a:solidFill>
            <a:ln>
              <a:noFill/>
            </a:ln>
            <a:effectLst>
              <a:glow rad="63500">
                <a:schemeClr val="accent6">
                  <a:satMod val="175000"/>
                  <a:alpha val="40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b="1" dirty="0">
                  <a:solidFill>
                    <a:schemeClr val="tx1"/>
                  </a:solidFill>
                </a:rPr>
                <a:t>2.Define - määrittele</a:t>
              </a:r>
            </a:p>
            <a:p>
              <a:r>
                <a:rPr lang="fi-FI" sz="1400" dirty="0">
                  <a:solidFill>
                    <a:schemeClr val="tx1"/>
                  </a:solidFill>
                </a:rPr>
                <a:t>Tehdään johtopäätöksiä vaiheen 1 ideoinnin ja kartoituksen pohjalta. Selvitetään, mikä on käyttäjille tärkeintä ja miten kehittämistyössä tulisi edetä. Tavoite on muodostaa selkeä Design </a:t>
              </a:r>
              <a:r>
                <a:rPr lang="fi-FI" sz="1400" dirty="0" err="1">
                  <a:solidFill>
                    <a:schemeClr val="tx1"/>
                  </a:solidFill>
                </a:rPr>
                <a:t>Brief</a:t>
              </a:r>
              <a:r>
                <a:rPr lang="fi-FI" sz="1400" dirty="0">
                  <a:solidFill>
                    <a:schemeClr val="tx1"/>
                  </a:solidFill>
                </a:rPr>
                <a:t> kehittämishaasteelle.</a:t>
              </a:r>
              <a:endParaRPr lang="fi-FI" sz="1600" dirty="0">
                <a:solidFill>
                  <a:schemeClr val="tx1"/>
                </a:solidFill>
              </a:endParaRPr>
            </a:p>
          </p:txBody>
        </p:sp>
      </p:grpSp>
    </p:spTree>
    <p:extLst>
      <p:ext uri="{BB962C8B-B14F-4D97-AF65-F5344CB8AC3E}">
        <p14:creationId xmlns:p14="http://schemas.microsoft.com/office/powerpoint/2010/main" val="3331924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0" y="2326031"/>
            <a:ext cx="10515600" cy="2852737"/>
          </a:xfrm>
        </p:spPr>
        <p:txBody>
          <a:bodyPr>
            <a:normAutofit/>
          </a:bodyPr>
          <a:lstStyle/>
          <a:p>
            <a:r>
              <a:rPr lang="fi-FI" sz="4000" dirty="0">
                <a:latin typeface="Trebuchet MS" panose="020B0703020202090204" pitchFamily="34" charset="0"/>
              </a:rPr>
              <a:t>Käyttäjälähtöiset tutkimusmenetelmät ja niiden soveltaminen tuotemuotoilussa</a:t>
            </a:r>
            <a:br>
              <a:rPr lang="fi-FI" sz="4000" dirty="0"/>
            </a:br>
            <a:br>
              <a:rPr lang="fi-FI" sz="4000" dirty="0">
                <a:latin typeface="+mn-lt"/>
              </a:rPr>
            </a:br>
            <a:endParaRPr lang="fi-FI" sz="4000" dirty="0">
              <a:solidFill>
                <a:srgbClr val="FF0000"/>
              </a:solidFill>
              <a:latin typeface="+mn-lt"/>
            </a:endParaRPr>
          </a:p>
        </p:txBody>
      </p:sp>
    </p:spTree>
    <p:extLst>
      <p:ext uri="{BB962C8B-B14F-4D97-AF65-F5344CB8AC3E}">
        <p14:creationId xmlns:p14="http://schemas.microsoft.com/office/powerpoint/2010/main" val="2584837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Diagram 17">
            <a:extLst>
              <a:ext uri="{FF2B5EF4-FFF2-40B4-BE49-F238E27FC236}">
                <a16:creationId xmlns:a16="http://schemas.microsoft.com/office/drawing/2014/main" id="{6AD7782B-DB39-8049-9583-05240184E356}"/>
              </a:ext>
            </a:extLst>
          </p:cNvPr>
          <p:cNvGraphicFramePr/>
          <p:nvPr>
            <p:extLst>
              <p:ext uri="{D42A27DB-BD31-4B8C-83A1-F6EECF244321}">
                <p14:modId xmlns:p14="http://schemas.microsoft.com/office/powerpoint/2010/main" val="2593452907"/>
              </p:ext>
            </p:extLst>
          </p:nvPr>
        </p:nvGraphicFramePr>
        <p:xfrm>
          <a:off x="4376885" y="83064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287608" y="309750"/>
            <a:ext cx="10515600" cy="1325563"/>
          </a:xfrm>
        </p:spPr>
        <p:txBody>
          <a:bodyPr>
            <a:normAutofit fontScale="90000"/>
          </a:bodyPr>
          <a:lstStyle/>
          <a:p>
            <a:r>
              <a:rPr lang="fi-FI" sz="3100" dirty="0">
                <a:latin typeface="Trebuchet MS" panose="020B0703020202090204" pitchFamily="34" charset="0"/>
              </a:rPr>
              <a:t>Suunnittelussa ja käyttäjätutkimuksessa on huomioitava kokonaisuus ja käyttökokemuksen eri elementit</a:t>
            </a:r>
            <a:br>
              <a:rPr lang="fi-FI" sz="2800" dirty="0">
                <a:latin typeface="Trebuchet MS" panose="020B0703020202090204" pitchFamily="34" charset="0"/>
              </a:rPr>
            </a:br>
            <a:br>
              <a:rPr lang="fi-FI" sz="2800" dirty="0">
                <a:latin typeface="Trebuchet MS" panose="020B0703020202090204" pitchFamily="34" charset="0"/>
              </a:rPr>
            </a:br>
            <a:endParaRPr lang="fi-FI" sz="2800" dirty="0">
              <a:solidFill>
                <a:srgbClr val="FF0000"/>
              </a:solidFill>
              <a:latin typeface="Trebuchet MS" panose="020B0703020202090204" pitchFamily="34" charset="0"/>
            </a:endParaRPr>
          </a:p>
        </p:txBody>
      </p:sp>
      <p:sp>
        <p:nvSpPr>
          <p:cNvPr id="25" name="TextBox 24"/>
          <p:cNvSpPr txBox="1"/>
          <p:nvPr/>
        </p:nvSpPr>
        <p:spPr>
          <a:xfrm>
            <a:off x="8197765" y="6605476"/>
            <a:ext cx="3419782" cy="276999"/>
          </a:xfrm>
          <a:prstGeom prst="rect">
            <a:avLst/>
          </a:prstGeom>
          <a:noFill/>
        </p:spPr>
        <p:txBody>
          <a:bodyPr wrap="none" rtlCol="0">
            <a:spAutoFit/>
          </a:bodyPr>
          <a:lstStyle/>
          <a:p>
            <a:r>
              <a:rPr lang="fi-FI" sz="1200" dirty="0"/>
              <a:t>Lähde: Käyttäjä tuotekehityksessä. </a:t>
            </a:r>
            <a:r>
              <a:rPr lang="fi-FI" sz="1200" dirty="0" err="1"/>
              <a:t>Hyysalo</a:t>
            </a:r>
            <a:r>
              <a:rPr lang="fi-FI" sz="1200" dirty="0"/>
              <a:t> S. 2009. </a:t>
            </a:r>
          </a:p>
        </p:txBody>
      </p:sp>
      <p:sp>
        <p:nvSpPr>
          <p:cNvPr id="26" name="TextBox 25"/>
          <p:cNvSpPr txBox="1"/>
          <p:nvPr/>
        </p:nvSpPr>
        <p:spPr>
          <a:xfrm>
            <a:off x="1071361" y="1416393"/>
            <a:ext cx="3305524" cy="3046988"/>
          </a:xfrm>
          <a:prstGeom prst="rect">
            <a:avLst/>
          </a:prstGeom>
          <a:noFill/>
        </p:spPr>
        <p:txBody>
          <a:bodyPr wrap="square" rtlCol="0">
            <a:spAutoFit/>
          </a:bodyPr>
          <a:lstStyle/>
          <a:p>
            <a:r>
              <a:rPr lang="fi-FI" sz="1600" i="1" dirty="0"/>
              <a:t>Tuotteen </a:t>
            </a:r>
            <a:r>
              <a:rPr lang="fi-FI" sz="1600" b="1" i="1" dirty="0"/>
              <a:t>piirteet</a:t>
            </a:r>
            <a:r>
              <a:rPr lang="fi-FI" sz="1600" i="1" dirty="0"/>
              <a:t> eivät määrää yksin käyttökokemusta, vaan ihmiset ovat tekemisissä tuotteen kanssa aina jossain </a:t>
            </a:r>
            <a:r>
              <a:rPr lang="fi-FI" sz="1600" b="1" i="1" dirty="0"/>
              <a:t>tilanteessa</a:t>
            </a:r>
            <a:r>
              <a:rPr lang="fi-FI" sz="1600" i="1" dirty="0"/>
              <a:t>, </a:t>
            </a:r>
            <a:r>
              <a:rPr lang="fi-FI" sz="1600" b="1" i="1" dirty="0"/>
              <a:t>suhteessa</a:t>
            </a:r>
            <a:r>
              <a:rPr lang="fi-FI" sz="1600" i="1" dirty="0"/>
              <a:t> toisiin ihmisiin ja esineisiin. He pohjaavat toimintansa </a:t>
            </a:r>
            <a:r>
              <a:rPr lang="fi-FI" sz="1600" b="1" i="1" dirty="0"/>
              <a:t>aiempiin kokemuksiin </a:t>
            </a:r>
            <a:r>
              <a:rPr lang="fi-FI" sz="1600" i="1" dirty="0"/>
              <a:t>ja käyttöhetkellä syntyvään hyötyyn. </a:t>
            </a:r>
          </a:p>
          <a:p>
            <a:endParaRPr lang="fi-FI" sz="1600" i="1" dirty="0"/>
          </a:p>
          <a:p>
            <a:r>
              <a:rPr lang="fi-FI" sz="1600" i="1" dirty="0"/>
              <a:t>Kuva hahmottaa, miten nämä eri ”maailmat” kietoutuvat toisiinsa ja vaikuttavat kokemukseen valmiista tuotteesta.</a:t>
            </a:r>
          </a:p>
        </p:txBody>
      </p:sp>
    </p:spTree>
    <p:extLst>
      <p:ext uri="{BB962C8B-B14F-4D97-AF65-F5344CB8AC3E}">
        <p14:creationId xmlns:p14="http://schemas.microsoft.com/office/powerpoint/2010/main" val="2480611482"/>
      </p:ext>
    </p:extLst>
  </p:cSld>
  <p:clrMapOvr>
    <a:masterClrMapping/>
  </p:clrMapOvr>
</p:sld>
</file>

<file path=ppt/theme/theme1.xml><?xml version="1.0" encoding="utf-8"?>
<a:theme xmlns:a="http://schemas.openxmlformats.org/drawingml/2006/main" name="1_Mukautettu suunnittelumall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76865ef9-df32-4c37-ae45-f9784eb47bff">427W7XWPXQD2-403814790-1590</_dlc_DocId>
    <_dlc_DocIdUrl xmlns="76865ef9-df32-4c37-ae45-f9784eb47bff">
      <Url>https://tt.eduuni.fi/sites/luc-lapinamk-extra/kiertotalousosaamista-ammattikorkeakouluihin/_layouts/15/DocIdRedir.aspx?ID=427W7XWPXQD2-403814790-1590</Url>
      <Description>427W7XWPXQD2-403814790-1590</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Asiakirja" ma:contentTypeID="0x010100844F74372C55FE4B821D5F2378F4B2BA" ma:contentTypeVersion="1" ma:contentTypeDescription="Luo uusi asiakirja." ma:contentTypeScope="" ma:versionID="822fe6b422b8dec44a40602c4233d47b">
  <xsd:schema xmlns:xsd="http://www.w3.org/2001/XMLSchema" xmlns:xs="http://www.w3.org/2001/XMLSchema" xmlns:p="http://schemas.microsoft.com/office/2006/metadata/properties" xmlns:ns2="76865ef9-df32-4c37-ae45-f9784eb47bff" xmlns:ns3="7e9e6169-ad39-4139-80cb-366121f0def0" targetNamespace="http://schemas.microsoft.com/office/2006/metadata/properties" ma:root="true" ma:fieldsID="6eb707645daa25c755dded653de544e8" ns2:_="" ns3:_="">
    <xsd:import namespace="76865ef9-df32-4c37-ae45-f9784eb47bff"/>
    <xsd:import namespace="7e9e6169-ad39-4139-80cb-366121f0def0"/>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865ef9-df32-4c37-ae45-f9784eb47bff" elementFormDefault="qualified">
    <xsd:import namespace="http://schemas.microsoft.com/office/2006/documentManagement/types"/>
    <xsd:import namespace="http://schemas.microsoft.com/office/infopath/2007/PartnerControls"/>
    <xsd:element name="_dlc_DocId" ma:index="8" nillable="true" ma:displayName="Tiedostotunnisteen arvo" ma:description="Tälle kohteelle määritetyn tiedostotunnisteen arvo." ma:internalName="_dlc_DocId" ma:readOnly="true">
      <xsd:simpleType>
        <xsd:restriction base="dms:Text"/>
      </xsd:simpleType>
    </xsd:element>
    <xsd:element name="_dlc_DocIdUrl" ma:index="9"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e9e6169-ad39-4139-80cb-366121f0def0" elementFormDefault="qualified">
    <xsd:import namespace="http://schemas.microsoft.com/office/2006/documentManagement/types"/>
    <xsd:import namespace="http://schemas.microsoft.com/office/infopath/2007/PartnerControls"/>
    <xsd:element name="SharedWithUsers" ma:index="11"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1FB009-BD01-46A5-8707-C89D1C4FBDB4}">
  <ds:schemaRefs>
    <ds:schemaRef ds:uri="http://purl.org/dc/elements/1.1/"/>
    <ds:schemaRef ds:uri="http://schemas.microsoft.com/office/infopath/2007/PartnerControls"/>
    <ds:schemaRef ds:uri="http://purl.org/dc/terms/"/>
    <ds:schemaRef ds:uri="http://schemas.openxmlformats.org/package/2006/metadata/core-properties"/>
    <ds:schemaRef ds:uri="01ac515c-6505-4946-b5b8-9516dc20cbd8"/>
    <ds:schemaRef ds:uri="http://schemas.microsoft.com/office/2006/documentManagement/types"/>
    <ds:schemaRef ds:uri="8583a729-b0e7-4a41-9691-3c71cc4d5fab"/>
    <ds:schemaRef ds:uri="http://schemas.microsoft.com/office/2006/metadata/properties"/>
    <ds:schemaRef ds:uri="http://www.w3.org/XML/1998/namespace"/>
    <ds:schemaRef ds:uri="http://purl.org/dc/dcmitype/"/>
    <ds:schemaRef ds:uri="76865ef9-df32-4c37-ae45-f9784eb47bff"/>
  </ds:schemaRefs>
</ds:datastoreItem>
</file>

<file path=customXml/itemProps2.xml><?xml version="1.0" encoding="utf-8"?>
<ds:datastoreItem xmlns:ds="http://schemas.openxmlformats.org/officeDocument/2006/customXml" ds:itemID="{CD45E855-3A02-4BAE-B75B-409022FD4806}">
  <ds:schemaRefs>
    <ds:schemaRef ds:uri="http://schemas.microsoft.com/sharepoint/events"/>
  </ds:schemaRefs>
</ds:datastoreItem>
</file>

<file path=customXml/itemProps3.xml><?xml version="1.0" encoding="utf-8"?>
<ds:datastoreItem xmlns:ds="http://schemas.openxmlformats.org/officeDocument/2006/customXml" ds:itemID="{09A295B2-FAEA-404F-B67E-2F6DC4573A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865ef9-df32-4c37-ae45-f9784eb47bff"/>
    <ds:schemaRef ds:uri="7e9e6169-ad39-4139-80cb-366121f0de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68FDA8B-CD65-4CD9-97D8-FB5AB53E6CC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2183</TotalTime>
  <Words>3119</Words>
  <Application>Microsoft Macintosh PowerPoint</Application>
  <PresentationFormat>Widescreen</PresentationFormat>
  <Paragraphs>412</Paragraphs>
  <Slides>35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Arial</vt:lpstr>
      <vt:lpstr>Calibri</vt:lpstr>
      <vt:lpstr>Calibri Light</vt:lpstr>
      <vt:lpstr>Corbel</vt:lpstr>
      <vt:lpstr>Gill Sans</vt:lpstr>
      <vt:lpstr>Helvetica</vt:lpstr>
      <vt:lpstr>Helvetica Neue</vt:lpstr>
      <vt:lpstr>Microsoft Sans Serif</vt:lpstr>
      <vt:lpstr>Trebuchet MS</vt:lpstr>
      <vt:lpstr>1_Mukautettu suunnittelumalli</vt:lpstr>
      <vt:lpstr>Muotoilu ja tuotesuunnittelu</vt:lpstr>
      <vt:lpstr>Käyttäjälähtöinen muotoilu kiertotaloudessa</vt:lpstr>
      <vt:lpstr>Käyttäjälähtöinen muotoilu</vt:lpstr>
      <vt:lpstr> Suunnittelu ratkaisuja, joissa käyttäjä on keskiössä</vt:lpstr>
      <vt:lpstr>Käyttäjälähtöinen suunnittelu</vt:lpstr>
      <vt:lpstr>Suunnitteluprosessi</vt:lpstr>
      <vt:lpstr>Suunnitteluprosessin vaiheet Tuplatimantti-mallissa</vt:lpstr>
      <vt:lpstr>Käyttäjälähtöiset tutkimusmenetelmät ja niiden soveltaminen tuotemuotoilussa  </vt:lpstr>
      <vt:lpstr>Suunnittelussa ja käyttäjätutkimuksessa on huomioitava kokonaisuus ja käyttökokemuksen eri elementit  </vt:lpstr>
      <vt:lpstr>Tiedonkeruumenetelmät ja käyttäjätiedon avainkohdat tuotesuunnittelussa</vt:lpstr>
      <vt:lpstr>Näkökulmia tiedonkeruu/tutkimusmenetelmän valintaan – missä vaiheessa kysytään ja mitä tietoa tarvitaan </vt:lpstr>
      <vt:lpstr>Menetelmän valintaan voi vaikuttaa myös se, miten syvällistä tietoa halutaan </vt:lpstr>
      <vt:lpstr>PowerPoint Presentation</vt:lpstr>
      <vt:lpstr>Tutkimusmenetelmien lyhyt esittely</vt:lpstr>
      <vt:lpstr>Haastattelu</vt:lpstr>
      <vt:lpstr>Haastatteluja on erityyppisiä</vt:lpstr>
      <vt:lpstr>Teemahaastattelun syventäminen 5 x miksi</vt:lpstr>
      <vt:lpstr>Kyselyt</vt:lpstr>
      <vt:lpstr>Havainnointi </vt:lpstr>
      <vt:lpstr>Käytettävyystestaus ja koekäyttö </vt:lpstr>
      <vt:lpstr>Opintojakson työkaluja  </vt:lpstr>
      <vt:lpstr>Miten trendit vaikuttavat käyttäjiin ja heidän odotuksiinsa tuotteista ja palveluista</vt:lpstr>
      <vt:lpstr>Projektin ideakortti  Tehdään projektin alkaessa sisältäen suunnittelijan olettamuksia muutostarpeista</vt:lpstr>
      <vt:lpstr>PESTEC –analyysi  Huomio siihen, miten nämä tekijät vaikuttavat muuttuvassa ympäristössä ja yhteiskunnassa </vt:lpstr>
      <vt:lpstr>Benchmarking eli vertailukehittäminen Tässä teemassa benchmark kohdistuu tuotteeseen, joka on kehitetty tai muutettu kiertotalouden liiketoimintamallin mukaiseksi</vt:lpstr>
      <vt:lpstr>Benchmarking</vt:lpstr>
      <vt:lpstr>PowerPoint Presentation</vt:lpstr>
      <vt:lpstr>Value Proposition Canvas aloittaa BMC-prosessin.  Sen avulla voidaan tunnistaa asiakkaan/käyttäjän tarpeita ja uudistaa/luoda arvolupaus</vt:lpstr>
      <vt:lpstr>PowerPoint Presentation</vt:lpstr>
      <vt:lpstr>PowerPoint Presentation</vt:lpstr>
      <vt:lpstr>PowerPoint Presentation</vt:lpstr>
      <vt:lpstr>PowerPoint Presentation</vt:lpstr>
      <vt:lpstr>Pikaprotoilu, Quick prototyping</vt:lpstr>
      <vt:lpstr>Aineiston lähteet:</vt:lpstr>
      <vt:lpstr>Muita lähteitä: </vt:lpstr>
    </vt:vector>
  </TitlesOfParts>
  <Company>Turun ammattikorkeakoulu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Virta Marketta</dc:creator>
  <cp:lastModifiedBy>Noora Nylander</cp:lastModifiedBy>
  <cp:revision>45</cp:revision>
  <dcterms:created xsi:type="dcterms:W3CDTF">2019-02-14T13:35:11Z</dcterms:created>
  <dcterms:modified xsi:type="dcterms:W3CDTF">2020-11-26T13:39:31Z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0x010100844F74372C55FE4B821D5F2378F4B2BA</vt:lpwstr>
  </property>
  <property fmtid="{D5CDD505-2E9C-101B-9397-08002B2CF9AE}" pid="3" name="_dlc_DocIdItemGuid">
    <vt:lpwstr>db07e57f-cb60-4b3f-b533-83c4734a93b9</vt:lpwstr>
  </property>
</Properties>
</file>