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19"/>
  </p:notesMasterIdLst>
  <p:sldIdLst>
    <p:sldId id="263" r:id="rId6"/>
    <p:sldId id="262" r:id="rId7"/>
    <p:sldId id="450" r:id="rId8"/>
    <p:sldId id="453" r:id="rId9"/>
    <p:sldId id="454" r:id="rId10"/>
    <p:sldId id="455" r:id="rId11"/>
    <p:sldId id="461" r:id="rId12"/>
    <p:sldId id="456" r:id="rId13"/>
    <p:sldId id="466" r:id="rId14"/>
    <p:sldId id="278" r:id="rId15"/>
    <p:sldId id="295" r:id="rId16"/>
    <p:sldId id="463" r:id="rId17"/>
    <p:sldId id="464"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116" d="100"/>
          <a:sy n="116" d="100"/>
        </p:scale>
        <p:origin x="33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26.11.2020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A18774AD-22D9-6E46-AE54-FCFAD8C16DA7}" type="slidenum">
              <a:rPr lang="fi-FI" smtClean="0"/>
              <a:pPr>
                <a:defRPr/>
              </a:pPr>
              <a:t>11</a:t>
            </a:fld>
            <a:endParaRPr lang="fi-FI" dirty="0"/>
          </a:p>
        </p:txBody>
      </p:sp>
    </p:spTree>
    <p:extLst>
      <p:ext uri="{BB962C8B-B14F-4D97-AF65-F5344CB8AC3E}">
        <p14:creationId xmlns:p14="http://schemas.microsoft.com/office/powerpoint/2010/main" val="1109599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26.11.2020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5257800"/>
            <a:ext cx="5359363" cy="876031"/>
          </a:xfrm>
          <a:prstGeom prst="rect">
            <a:avLst/>
          </a:prstGeom>
        </p:spPr>
      </p:pic>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pic>
        <p:nvPicPr>
          <p:cNvPr id="8" name="Kuva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432" y="5352837"/>
            <a:ext cx="4704659" cy="769014"/>
          </a:xfrm>
          <a:prstGeom prst="rect">
            <a:avLst/>
          </a:prstGeom>
        </p:spPr>
      </p:pic>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pic>
        <p:nvPicPr>
          <p:cNvPr id="3" name="Kuva 2"/>
          <p:cNvPicPr>
            <a:picLocks noChangeAspect="1"/>
          </p:cNvPicPr>
          <p:nvPr userDrawn="1"/>
        </p:nvPicPr>
        <p:blipFill>
          <a:blip r:embed="rId3"/>
          <a:stretch>
            <a:fillRect/>
          </a:stretch>
        </p:blipFill>
        <p:spPr>
          <a:xfrm>
            <a:off x="3745788" y="3044918"/>
            <a:ext cx="4700423" cy="768163"/>
          </a:xfrm>
          <a:prstGeom prst="rect">
            <a:avLst/>
          </a:prstGeom>
        </p:spPr>
      </p:pic>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26.11.2020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creativecommons.org/licenses/by-nd/3.0/us/" TargetMode="External"/><Relationship Id="rId4" Type="http://schemas.openxmlformats.org/officeDocument/2006/relationships/hyperlink" Target="https://thedesignsquiggle.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noora.nylander@lamk.fi" TargetMode="External"/><Relationship Id="rId2" Type="http://schemas.openxmlformats.org/officeDocument/2006/relationships/hyperlink" Target="https://www.designcouncil.org.uk/news-opinion/design-process-what-double-diamond" TargetMode="External"/><Relationship Id="rId1" Type="http://schemas.openxmlformats.org/officeDocument/2006/relationships/slideLayout" Target="../slideLayouts/slideLayout2.xml"/><Relationship Id="rId6" Type="http://schemas.openxmlformats.org/officeDocument/2006/relationships/hyperlink" Target="https://medium.com/@cultofgeek/creating-a-design-education-for-the-21st-century-part-two-90d800e3f9c" TargetMode="External"/><Relationship Id="rId5" Type="http://schemas.openxmlformats.org/officeDocument/2006/relationships/hyperlink" Target="http://hci.stanford.edu/dschool/resources/design-process/gallery.html#necktie" TargetMode="External"/><Relationship Id="rId4" Type="http://schemas.openxmlformats.org/officeDocument/2006/relationships/hyperlink" Target="https://thedesignsquiggle.com/"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kiertotalousamk.fi/"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Muotoilu ja tuotemuotoilu</a:t>
            </a:r>
          </a:p>
        </p:txBody>
      </p:sp>
      <p:sp>
        <p:nvSpPr>
          <p:cNvPr id="3" name="Alaotsikko 2"/>
          <p:cNvSpPr>
            <a:spLocks noGrp="1"/>
          </p:cNvSpPr>
          <p:nvPr>
            <p:ph type="subTitle" idx="1"/>
          </p:nvPr>
        </p:nvSpPr>
        <p:spPr/>
        <p:txBody>
          <a:bodyPr/>
          <a:lstStyle/>
          <a:p>
            <a:r>
              <a:rPr lang="fi-FI" dirty="0"/>
              <a:t>Muotoiluprosessi</a:t>
            </a:r>
          </a:p>
        </p:txBody>
      </p:sp>
      <p:sp>
        <p:nvSpPr>
          <p:cNvPr id="4" name="Päivämäärän paikkamerkki 3"/>
          <p:cNvSpPr>
            <a:spLocks noGrp="1"/>
          </p:cNvSpPr>
          <p:nvPr>
            <p:ph type="dt" sz="half" idx="10"/>
          </p:nvPr>
        </p:nvSpPr>
        <p:spPr/>
        <p:txBody>
          <a:bodyPr/>
          <a:lstStyle/>
          <a:p>
            <a:fld id="{308255F3-F20B-4B87-BA2E-E1B81D1F1716}" type="datetime1">
              <a:rPr lang="fi-FI" smtClean="0"/>
              <a:t>26.11.2020</a:t>
            </a:fld>
            <a:endParaRPr lang="fi-FI" dirty="0"/>
          </a:p>
        </p:txBody>
      </p:sp>
    </p:spTree>
    <p:extLst>
      <p:ext uri="{BB962C8B-B14F-4D97-AF65-F5344CB8AC3E}">
        <p14:creationId xmlns:p14="http://schemas.microsoft.com/office/powerpoint/2010/main" val="355891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hape, polygon&#10;&#10;Description automatically generated">
            <a:extLst>
              <a:ext uri="{FF2B5EF4-FFF2-40B4-BE49-F238E27FC236}">
                <a16:creationId xmlns:a16="http://schemas.microsoft.com/office/drawing/2014/main" id="{64CBB0DC-DA05-5E4D-9282-DD52FC06D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615" y="191075"/>
            <a:ext cx="9187811" cy="5475858"/>
          </a:xfrm>
          <a:prstGeom prst="rect">
            <a:avLst/>
          </a:prstGeom>
        </p:spPr>
      </p:pic>
      <p:sp>
        <p:nvSpPr>
          <p:cNvPr id="2" name="TextBox 1">
            <a:extLst>
              <a:ext uri="{FF2B5EF4-FFF2-40B4-BE49-F238E27FC236}">
                <a16:creationId xmlns:a16="http://schemas.microsoft.com/office/drawing/2014/main" id="{2778AF75-B361-4B4A-9DAA-1B572F1A33AF}"/>
              </a:ext>
            </a:extLst>
          </p:cNvPr>
          <p:cNvSpPr txBox="1"/>
          <p:nvPr/>
        </p:nvSpPr>
        <p:spPr>
          <a:xfrm>
            <a:off x="4402267" y="5374263"/>
            <a:ext cx="7311313" cy="1292662"/>
          </a:xfrm>
          <a:prstGeom prst="rect">
            <a:avLst/>
          </a:prstGeom>
          <a:noFill/>
        </p:spPr>
        <p:txBody>
          <a:bodyPr wrap="square" rtlCol="0">
            <a:spAutoFit/>
          </a:bodyPr>
          <a:lstStyle/>
          <a:p>
            <a:r>
              <a:rPr lang="en-GB" sz="1200" b="1" dirty="0"/>
              <a:t>Kuva:</a:t>
            </a:r>
            <a:r>
              <a:rPr lang="en-GB" sz="1200" dirty="0"/>
              <a:t> </a:t>
            </a:r>
            <a:r>
              <a:rPr lang="en-GB" sz="1200" dirty="0" err="1"/>
              <a:t>Tupla</a:t>
            </a:r>
            <a:r>
              <a:rPr lang="en-GB" sz="1200" dirty="0"/>
              <a:t>, </a:t>
            </a:r>
            <a:r>
              <a:rPr lang="en-GB" sz="1200" dirty="0" err="1"/>
              <a:t>tripla</a:t>
            </a:r>
            <a:r>
              <a:rPr lang="en-GB" sz="1200" dirty="0"/>
              <a:t>, </a:t>
            </a:r>
            <a:r>
              <a:rPr lang="en-GB" sz="1200" dirty="0" err="1"/>
              <a:t>kravatti</a:t>
            </a:r>
            <a:r>
              <a:rPr lang="en-GB" sz="1200" dirty="0"/>
              <a:t> </a:t>
            </a:r>
            <a:r>
              <a:rPr lang="en-GB" sz="1200" dirty="0" err="1"/>
              <a:t>ja</a:t>
            </a:r>
            <a:r>
              <a:rPr lang="en-GB" sz="1200" dirty="0"/>
              <a:t> </a:t>
            </a:r>
            <a:r>
              <a:rPr lang="en-GB" sz="1200" dirty="0" err="1"/>
              <a:t>kaarimallit</a:t>
            </a:r>
            <a:r>
              <a:rPr lang="en-GB" sz="1200" dirty="0"/>
              <a:t> </a:t>
            </a:r>
            <a:r>
              <a:rPr lang="en-GB" sz="1200" dirty="0" err="1"/>
              <a:t>muotoiluprossiin</a:t>
            </a:r>
            <a:r>
              <a:rPr lang="en-GB" sz="1200" dirty="0"/>
              <a:t>:</a:t>
            </a:r>
          </a:p>
          <a:p>
            <a:pPr marL="228600" indent="-228600">
              <a:buAutoNum type="alphaUcPeriod"/>
            </a:pPr>
            <a:r>
              <a:rPr lang="en-GB" sz="1200" b="1" i="1" dirty="0" err="1"/>
              <a:t>Tupla-timantti</a:t>
            </a:r>
            <a:r>
              <a:rPr lang="en-GB" sz="1200" b="1" i="1" dirty="0"/>
              <a:t> </a:t>
            </a:r>
            <a:r>
              <a:rPr lang="en-GB" sz="1200" b="1" i="1" dirty="0" err="1"/>
              <a:t>malli</a:t>
            </a:r>
            <a:r>
              <a:rPr lang="en-GB" sz="1200" dirty="0"/>
              <a:t>( </a:t>
            </a:r>
            <a:r>
              <a:rPr lang="en-GB" sz="1200" dirty="0" err="1"/>
              <a:t>modifioinut</a:t>
            </a:r>
            <a:r>
              <a:rPr lang="en-GB" sz="1200" dirty="0"/>
              <a:t> Nylander 2018, the Design Council Double Diamond).  </a:t>
            </a:r>
          </a:p>
          <a:p>
            <a:pPr marL="228600" indent="-228600">
              <a:buAutoNum type="alphaUcPeriod"/>
            </a:pPr>
            <a:r>
              <a:rPr lang="en-GB" sz="1200" b="1" i="1" dirty="0" err="1"/>
              <a:t>Tripla</a:t>
            </a:r>
            <a:r>
              <a:rPr lang="en-GB" sz="1200" b="1" i="1" dirty="0"/>
              <a:t> -</a:t>
            </a:r>
            <a:r>
              <a:rPr lang="en-GB" sz="1200" b="1" i="1" dirty="0" err="1"/>
              <a:t>timantti</a:t>
            </a:r>
            <a:r>
              <a:rPr lang="en-GB" sz="1200" b="1" i="1" dirty="0"/>
              <a:t> </a:t>
            </a:r>
            <a:r>
              <a:rPr lang="en-GB" sz="1200" b="1" i="1" dirty="0" err="1"/>
              <a:t>malli</a:t>
            </a:r>
            <a:r>
              <a:rPr lang="en-GB" sz="1200" b="1" i="1" dirty="0"/>
              <a:t> </a:t>
            </a:r>
            <a:r>
              <a:rPr lang="en-GB" sz="1200" dirty="0"/>
              <a:t>(</a:t>
            </a:r>
            <a:r>
              <a:rPr lang="en-GB" sz="1200" dirty="0" err="1"/>
              <a:t>modifioinut</a:t>
            </a:r>
            <a:r>
              <a:rPr lang="en-GB" sz="1200" dirty="0"/>
              <a:t> Nylander 2018, You 2016). </a:t>
            </a:r>
          </a:p>
          <a:p>
            <a:pPr marL="228600" indent="-228600">
              <a:buAutoNum type="alphaUcPeriod"/>
            </a:pPr>
            <a:r>
              <a:rPr lang="en-GB" sz="1200" b="1" i="1" dirty="0" err="1"/>
              <a:t>Kravatti</a:t>
            </a:r>
            <a:r>
              <a:rPr lang="en-GB" sz="1200" b="1" i="1" dirty="0"/>
              <a:t> </a:t>
            </a:r>
            <a:r>
              <a:rPr lang="en-GB" sz="1200" b="1" i="1" dirty="0" err="1"/>
              <a:t>malli</a:t>
            </a:r>
            <a:r>
              <a:rPr lang="en-GB" sz="1200" b="1" i="1" dirty="0"/>
              <a:t>, </a:t>
            </a:r>
            <a:r>
              <a:rPr lang="en-GB" sz="1200" dirty="0" err="1"/>
              <a:t>modifioinut</a:t>
            </a:r>
            <a:r>
              <a:rPr lang="en-GB" sz="1200" dirty="0"/>
              <a:t> Nylander 2018, the Stanford University Design School 2018 (Winograd 2018). </a:t>
            </a:r>
          </a:p>
          <a:p>
            <a:pPr marL="228600" indent="-228600">
              <a:buAutoNum type="alphaUcPeriod"/>
            </a:pPr>
            <a:r>
              <a:rPr lang="en-GB" sz="1200" b="1" i="1" dirty="0" err="1"/>
              <a:t>Kaari-malli</a:t>
            </a:r>
            <a:r>
              <a:rPr lang="en-GB" sz="1200" b="1" i="1" dirty="0"/>
              <a:t> – Human centred design toolkit by IDEO</a:t>
            </a:r>
            <a:r>
              <a:rPr lang="en-GB" sz="1200" dirty="0"/>
              <a:t>. (</a:t>
            </a:r>
            <a:r>
              <a:rPr lang="en-GB" sz="1200" dirty="0" err="1"/>
              <a:t>modifioinut</a:t>
            </a:r>
            <a:r>
              <a:rPr lang="en-GB" sz="1200" dirty="0"/>
              <a:t> Nylander 2018)</a:t>
            </a:r>
          </a:p>
          <a:p>
            <a:endParaRPr lang="en-FI" dirty="0"/>
          </a:p>
        </p:txBody>
      </p:sp>
      <p:cxnSp>
        <p:nvCxnSpPr>
          <p:cNvPr id="8" name="Straight Arrow Connector 7">
            <a:extLst>
              <a:ext uri="{FF2B5EF4-FFF2-40B4-BE49-F238E27FC236}">
                <a16:creationId xmlns:a16="http://schemas.microsoft.com/office/drawing/2014/main" id="{699658D1-09E0-B940-864F-590E62F72433}"/>
              </a:ext>
            </a:extLst>
          </p:cNvPr>
          <p:cNvCxnSpPr/>
          <p:nvPr/>
        </p:nvCxnSpPr>
        <p:spPr>
          <a:xfrm flipV="1">
            <a:off x="2025570" y="416689"/>
            <a:ext cx="509286" cy="544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F124808-9714-524F-8C64-0800AA83218F}"/>
              </a:ext>
            </a:extLst>
          </p:cNvPr>
          <p:cNvCxnSpPr/>
          <p:nvPr/>
        </p:nvCxnSpPr>
        <p:spPr>
          <a:xfrm>
            <a:off x="2882096" y="416689"/>
            <a:ext cx="393539" cy="544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8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text&#10;&#10;Description automatically generated">
            <a:extLst>
              <a:ext uri="{FF2B5EF4-FFF2-40B4-BE49-F238E27FC236}">
                <a16:creationId xmlns:a16="http://schemas.microsoft.com/office/drawing/2014/main" id="{E47D1098-0BCA-EA4B-876F-6F1C6ECF8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406" y="1237006"/>
            <a:ext cx="6528388" cy="3348679"/>
          </a:xfrm>
          <a:prstGeom prst="rect">
            <a:avLst/>
          </a:prstGeom>
        </p:spPr>
      </p:pic>
      <p:sp>
        <p:nvSpPr>
          <p:cNvPr id="8" name="Otsikko 1"/>
          <p:cNvSpPr txBox="1">
            <a:spLocks/>
          </p:cNvSpPr>
          <p:nvPr/>
        </p:nvSpPr>
        <p:spPr bwMode="auto">
          <a:xfrm>
            <a:off x="411295" y="-283173"/>
            <a:ext cx="10837284" cy="854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defTabSz="457200" rtl="0" eaLnBrk="1" fontAlgn="base" hangingPunct="1">
              <a:spcBef>
                <a:spcPct val="0"/>
              </a:spcBef>
              <a:spcAft>
                <a:spcPct val="0"/>
              </a:spcAft>
              <a:defRPr sz="2400" kern="1200">
                <a:solidFill>
                  <a:schemeClr val="tx2"/>
                </a:solidFill>
                <a:latin typeface="Dia Regular"/>
                <a:ea typeface="ＭＳ Ｐゴシック" charset="0"/>
                <a:cs typeface="ＭＳ Ｐゴシック" charset="0"/>
              </a:defRPr>
            </a:lvl1pPr>
            <a:lvl2pPr algn="l" defTabSz="457200" rtl="0" eaLnBrk="1" fontAlgn="base" hangingPunct="1">
              <a:spcBef>
                <a:spcPct val="0"/>
              </a:spcBef>
              <a:spcAft>
                <a:spcPct val="0"/>
              </a:spcAft>
              <a:defRPr sz="2400">
                <a:solidFill>
                  <a:schemeClr val="tx2"/>
                </a:solidFill>
                <a:latin typeface="Arial" pitchFamily="34" charset="0"/>
                <a:ea typeface="ＭＳ Ｐゴシック" charset="0"/>
                <a:cs typeface="ＭＳ Ｐゴシック" charset="0"/>
              </a:defRPr>
            </a:lvl2pPr>
            <a:lvl3pPr algn="l" defTabSz="457200" rtl="0" eaLnBrk="1" fontAlgn="base" hangingPunct="1">
              <a:spcBef>
                <a:spcPct val="0"/>
              </a:spcBef>
              <a:spcAft>
                <a:spcPct val="0"/>
              </a:spcAft>
              <a:defRPr sz="2400">
                <a:solidFill>
                  <a:schemeClr val="tx2"/>
                </a:solidFill>
                <a:latin typeface="Arial" pitchFamily="34" charset="0"/>
                <a:ea typeface="ＭＳ Ｐゴシック" charset="0"/>
                <a:cs typeface="ＭＳ Ｐゴシック" charset="0"/>
              </a:defRPr>
            </a:lvl3pPr>
            <a:lvl4pPr algn="l" defTabSz="457200" rtl="0" eaLnBrk="1" fontAlgn="base" hangingPunct="1">
              <a:spcBef>
                <a:spcPct val="0"/>
              </a:spcBef>
              <a:spcAft>
                <a:spcPct val="0"/>
              </a:spcAft>
              <a:defRPr sz="2400">
                <a:solidFill>
                  <a:schemeClr val="tx2"/>
                </a:solidFill>
                <a:latin typeface="Arial" pitchFamily="34" charset="0"/>
                <a:ea typeface="ＭＳ Ｐゴシック" charset="0"/>
                <a:cs typeface="ＭＳ Ｐゴシック" charset="0"/>
              </a:defRPr>
            </a:lvl4pPr>
            <a:lvl5pPr algn="l" defTabSz="457200" rtl="0" eaLnBrk="1" fontAlgn="base" hangingPunct="1">
              <a:spcBef>
                <a:spcPct val="0"/>
              </a:spcBef>
              <a:spcAft>
                <a:spcPct val="0"/>
              </a:spcAft>
              <a:defRPr sz="2400">
                <a:solidFill>
                  <a:schemeClr val="tx2"/>
                </a:solidFill>
                <a:latin typeface="Arial" pitchFamily="34" charset="0"/>
                <a:ea typeface="ＭＳ Ｐゴシック" charset="0"/>
                <a:cs typeface="ＭＳ Ｐゴシック" charset="0"/>
              </a:defRPr>
            </a:lvl5pPr>
            <a:lvl6pPr marL="457200" algn="l" defTabSz="457200" rtl="0" eaLnBrk="1" fontAlgn="base" hangingPunct="1">
              <a:spcBef>
                <a:spcPct val="0"/>
              </a:spcBef>
              <a:spcAft>
                <a:spcPct val="0"/>
              </a:spcAft>
              <a:defRPr sz="2400">
                <a:solidFill>
                  <a:schemeClr val="tx2"/>
                </a:solidFill>
                <a:latin typeface="Arial" pitchFamily="34" charset="0"/>
              </a:defRPr>
            </a:lvl6pPr>
            <a:lvl7pPr marL="914400" algn="l" defTabSz="457200" rtl="0" eaLnBrk="1" fontAlgn="base" hangingPunct="1">
              <a:spcBef>
                <a:spcPct val="0"/>
              </a:spcBef>
              <a:spcAft>
                <a:spcPct val="0"/>
              </a:spcAft>
              <a:defRPr sz="2400">
                <a:solidFill>
                  <a:schemeClr val="tx2"/>
                </a:solidFill>
                <a:latin typeface="Arial" pitchFamily="34" charset="0"/>
              </a:defRPr>
            </a:lvl7pPr>
            <a:lvl8pPr marL="1371600" algn="l" defTabSz="457200" rtl="0" eaLnBrk="1" fontAlgn="base" hangingPunct="1">
              <a:spcBef>
                <a:spcPct val="0"/>
              </a:spcBef>
              <a:spcAft>
                <a:spcPct val="0"/>
              </a:spcAft>
              <a:defRPr sz="2400">
                <a:solidFill>
                  <a:schemeClr val="tx2"/>
                </a:solidFill>
                <a:latin typeface="Arial" pitchFamily="34" charset="0"/>
              </a:defRPr>
            </a:lvl8pPr>
            <a:lvl9pPr marL="1828800" algn="l" defTabSz="457200" rtl="0" eaLnBrk="1" fontAlgn="base" hangingPunct="1">
              <a:spcBef>
                <a:spcPct val="0"/>
              </a:spcBef>
              <a:spcAft>
                <a:spcPct val="0"/>
              </a:spcAft>
              <a:defRPr sz="2400">
                <a:solidFill>
                  <a:schemeClr val="tx2"/>
                </a:solidFill>
                <a:latin typeface="Arial" pitchFamily="34" charset="0"/>
              </a:defRPr>
            </a:lvl9pPr>
          </a:lstStyle>
          <a:p>
            <a:r>
              <a:rPr lang="fi-FI" sz="2800" b="1" dirty="0" err="1">
                <a:solidFill>
                  <a:schemeClr val="accent5">
                    <a:lumMod val="50000"/>
                  </a:schemeClr>
                </a:solidFill>
                <a:latin typeface="Trebuchet MS" panose="020B0703020202090204" pitchFamily="34" charset="0"/>
              </a:rPr>
              <a:t>Damien</a:t>
            </a:r>
            <a:r>
              <a:rPr lang="fi-FI" sz="2800" b="1" dirty="0">
                <a:solidFill>
                  <a:schemeClr val="accent5">
                    <a:lumMod val="50000"/>
                  </a:schemeClr>
                </a:solidFill>
                <a:latin typeface="Trebuchet MS" panose="020B0703020202090204" pitchFamily="34" charset="0"/>
              </a:rPr>
              <a:t> </a:t>
            </a:r>
            <a:r>
              <a:rPr lang="fi-FI" sz="2800" b="1" dirty="0" err="1">
                <a:solidFill>
                  <a:schemeClr val="accent5">
                    <a:lumMod val="50000"/>
                  </a:schemeClr>
                </a:solidFill>
                <a:latin typeface="Trebuchet MS" panose="020B0703020202090204" pitchFamily="34" charset="0"/>
              </a:rPr>
              <a:t>Newman</a:t>
            </a:r>
            <a:r>
              <a:rPr lang="fi-FI" sz="2800" b="1" dirty="0">
                <a:solidFill>
                  <a:schemeClr val="accent5">
                    <a:lumMod val="50000"/>
                  </a:schemeClr>
                </a:solidFill>
                <a:latin typeface="Trebuchet MS" panose="020B0703020202090204" pitchFamily="34" charset="0"/>
              </a:rPr>
              <a:t> </a:t>
            </a:r>
            <a:r>
              <a:rPr lang="fi-FI" sz="2800" b="1" dirty="0" err="1">
                <a:solidFill>
                  <a:schemeClr val="accent5">
                    <a:lumMod val="50000"/>
                  </a:schemeClr>
                </a:solidFill>
                <a:latin typeface="Trebuchet MS" panose="020B0703020202090204" pitchFamily="34" charset="0"/>
              </a:rPr>
              <a:t>Squiggle</a:t>
            </a:r>
            <a:r>
              <a:rPr lang="fi-FI" sz="2800" b="1" dirty="0">
                <a:solidFill>
                  <a:schemeClr val="accent5">
                    <a:lumMod val="50000"/>
                  </a:schemeClr>
                </a:solidFill>
                <a:latin typeface="Trebuchet MS" panose="020B0703020202090204" pitchFamily="34" charset="0"/>
              </a:rPr>
              <a:t>, Muotoilu ajattelun prosessi</a:t>
            </a:r>
          </a:p>
        </p:txBody>
      </p:sp>
      <p:sp>
        <p:nvSpPr>
          <p:cNvPr id="2" name="Tekstiruutu 1"/>
          <p:cNvSpPr txBox="1"/>
          <p:nvPr/>
        </p:nvSpPr>
        <p:spPr>
          <a:xfrm>
            <a:off x="1441489" y="1124798"/>
            <a:ext cx="261610" cy="400110"/>
          </a:xfrm>
          <a:prstGeom prst="rect">
            <a:avLst/>
          </a:prstGeom>
          <a:noFill/>
        </p:spPr>
        <p:txBody>
          <a:bodyPr wrap="none" rtlCol="0">
            <a:spAutoFit/>
          </a:bodyPr>
          <a:lstStyle/>
          <a:p>
            <a:r>
              <a:rPr lang="fi-FI" sz="2000" b="1" dirty="0">
                <a:latin typeface="Trebuchet MS" panose="020B0703020202090204" pitchFamily="34" charset="0"/>
              </a:rPr>
              <a:t> </a:t>
            </a:r>
          </a:p>
        </p:txBody>
      </p:sp>
      <p:sp>
        <p:nvSpPr>
          <p:cNvPr id="9" name="Tekstiruutu 8"/>
          <p:cNvSpPr txBox="1"/>
          <p:nvPr/>
        </p:nvSpPr>
        <p:spPr>
          <a:xfrm>
            <a:off x="4646600" y="2340416"/>
            <a:ext cx="982961" cy="338554"/>
          </a:xfrm>
          <a:prstGeom prst="rect">
            <a:avLst/>
          </a:prstGeom>
          <a:noFill/>
        </p:spPr>
        <p:txBody>
          <a:bodyPr wrap="none" rtlCol="0">
            <a:spAutoFit/>
          </a:bodyPr>
          <a:lstStyle/>
          <a:p>
            <a:r>
              <a:rPr lang="fi-FI" sz="1600" b="1" dirty="0">
                <a:latin typeface="Trebuchet MS" panose="020B0703020202090204" pitchFamily="34" charset="0"/>
              </a:rPr>
              <a:t>Kokeilut</a:t>
            </a:r>
          </a:p>
        </p:txBody>
      </p:sp>
      <p:sp>
        <p:nvSpPr>
          <p:cNvPr id="10" name="Tekstiruutu 9"/>
          <p:cNvSpPr txBox="1"/>
          <p:nvPr/>
        </p:nvSpPr>
        <p:spPr>
          <a:xfrm>
            <a:off x="4917402" y="3281818"/>
            <a:ext cx="1085554" cy="338554"/>
          </a:xfrm>
          <a:prstGeom prst="rect">
            <a:avLst/>
          </a:prstGeom>
          <a:noFill/>
        </p:spPr>
        <p:txBody>
          <a:bodyPr wrap="none" rtlCol="0">
            <a:spAutoFit/>
          </a:bodyPr>
          <a:lstStyle/>
          <a:p>
            <a:r>
              <a:rPr lang="fi-FI" sz="1600" b="1" dirty="0">
                <a:latin typeface="Trebuchet MS" panose="020B0703020202090204" pitchFamily="34" charset="0"/>
              </a:rPr>
              <a:t>konseptit</a:t>
            </a:r>
          </a:p>
        </p:txBody>
      </p:sp>
      <p:sp>
        <p:nvSpPr>
          <p:cNvPr id="11" name="Tekstiruutu 10"/>
          <p:cNvSpPr txBox="1"/>
          <p:nvPr/>
        </p:nvSpPr>
        <p:spPr>
          <a:xfrm>
            <a:off x="2436635" y="4143698"/>
            <a:ext cx="3680429" cy="584775"/>
          </a:xfrm>
          <a:prstGeom prst="rect">
            <a:avLst/>
          </a:prstGeom>
          <a:noFill/>
        </p:spPr>
        <p:txBody>
          <a:bodyPr wrap="square" rtlCol="0">
            <a:spAutoFit/>
          </a:bodyPr>
          <a:lstStyle/>
          <a:p>
            <a:r>
              <a:rPr lang="fi-FI" sz="1600" b="1" dirty="0">
                <a:latin typeface="Trebuchet MS" panose="020B0703020202090204" pitchFamily="34" charset="0"/>
              </a:rPr>
              <a:t>Näkökulmat, vaihtoehdot,</a:t>
            </a:r>
          </a:p>
          <a:p>
            <a:r>
              <a:rPr lang="fi-FI" sz="1600" b="1" dirty="0">
                <a:latin typeface="Trebuchet MS" panose="020B0703020202090204" pitchFamily="34" charset="0"/>
              </a:rPr>
              <a:t>variaatiot</a:t>
            </a:r>
          </a:p>
        </p:txBody>
      </p:sp>
      <p:sp>
        <p:nvSpPr>
          <p:cNvPr id="12" name="Tekstiruutu 11"/>
          <p:cNvSpPr txBox="1"/>
          <p:nvPr/>
        </p:nvSpPr>
        <p:spPr>
          <a:xfrm>
            <a:off x="3600410" y="3699109"/>
            <a:ext cx="2449710" cy="338554"/>
          </a:xfrm>
          <a:prstGeom prst="rect">
            <a:avLst/>
          </a:prstGeom>
          <a:noFill/>
        </p:spPr>
        <p:txBody>
          <a:bodyPr wrap="none" rtlCol="0">
            <a:spAutoFit/>
          </a:bodyPr>
          <a:lstStyle/>
          <a:p>
            <a:r>
              <a:rPr lang="fi-FI" sz="1600" b="1" dirty="0">
                <a:latin typeface="Trebuchet MS" panose="020B0703020202090204" pitchFamily="34" charset="0"/>
              </a:rPr>
              <a:t>Synteesi eli yhteenveto</a:t>
            </a:r>
          </a:p>
        </p:txBody>
      </p:sp>
      <p:sp>
        <p:nvSpPr>
          <p:cNvPr id="13" name="Tekstiruutu 12"/>
          <p:cNvSpPr txBox="1"/>
          <p:nvPr/>
        </p:nvSpPr>
        <p:spPr>
          <a:xfrm>
            <a:off x="6948926" y="3365983"/>
            <a:ext cx="4097597" cy="338554"/>
          </a:xfrm>
          <a:prstGeom prst="rect">
            <a:avLst/>
          </a:prstGeom>
          <a:noFill/>
        </p:spPr>
        <p:txBody>
          <a:bodyPr wrap="none" rtlCol="0">
            <a:spAutoFit/>
          </a:bodyPr>
          <a:lstStyle/>
          <a:p>
            <a:r>
              <a:rPr lang="fi-FI" sz="1600" b="1" dirty="0">
                <a:latin typeface="Trebuchet MS" panose="020B0703020202090204" pitchFamily="34" charset="0"/>
              </a:rPr>
              <a:t>Kehittynyt ja yksityiskohtainen muotoilu</a:t>
            </a:r>
          </a:p>
        </p:txBody>
      </p:sp>
      <p:sp>
        <p:nvSpPr>
          <p:cNvPr id="14" name="Tekstiruutu 13"/>
          <p:cNvSpPr txBox="1"/>
          <p:nvPr/>
        </p:nvSpPr>
        <p:spPr>
          <a:xfrm>
            <a:off x="3204476" y="1727454"/>
            <a:ext cx="2891524" cy="338554"/>
          </a:xfrm>
          <a:prstGeom prst="rect">
            <a:avLst/>
          </a:prstGeom>
          <a:noFill/>
        </p:spPr>
        <p:txBody>
          <a:bodyPr wrap="square" rtlCol="0">
            <a:spAutoFit/>
          </a:bodyPr>
          <a:lstStyle/>
          <a:p>
            <a:r>
              <a:rPr lang="fi-FI" sz="1600" b="1" dirty="0">
                <a:latin typeface="Trebuchet MS" panose="020B0703020202090204" pitchFamily="34" charset="0"/>
              </a:rPr>
              <a:t>oivallukset, Iterointi</a:t>
            </a:r>
          </a:p>
        </p:txBody>
      </p:sp>
      <p:sp>
        <p:nvSpPr>
          <p:cNvPr id="15" name="Tekstiruutu 14"/>
          <p:cNvSpPr txBox="1"/>
          <p:nvPr/>
        </p:nvSpPr>
        <p:spPr>
          <a:xfrm>
            <a:off x="802102" y="3663780"/>
            <a:ext cx="2161169" cy="584775"/>
          </a:xfrm>
          <a:prstGeom prst="rect">
            <a:avLst/>
          </a:prstGeom>
          <a:noFill/>
        </p:spPr>
        <p:txBody>
          <a:bodyPr wrap="none" rtlCol="0">
            <a:spAutoFit/>
          </a:bodyPr>
          <a:lstStyle/>
          <a:p>
            <a:r>
              <a:rPr lang="fi-FI" sz="1600" b="1" dirty="0">
                <a:latin typeface="Trebuchet MS" panose="020B0703020202090204" pitchFamily="34" charset="0"/>
              </a:rPr>
              <a:t>Kyseenalaistaminen,</a:t>
            </a:r>
          </a:p>
          <a:p>
            <a:r>
              <a:rPr lang="fi-FI" sz="1600" b="1" dirty="0">
                <a:latin typeface="Trebuchet MS" panose="020B0703020202090204" pitchFamily="34" charset="0"/>
              </a:rPr>
              <a:t>haasteet</a:t>
            </a:r>
          </a:p>
        </p:txBody>
      </p:sp>
      <p:sp>
        <p:nvSpPr>
          <p:cNvPr id="17" name="Tekstiruutu 16"/>
          <p:cNvSpPr txBox="1"/>
          <p:nvPr/>
        </p:nvSpPr>
        <p:spPr>
          <a:xfrm>
            <a:off x="7171293" y="3737027"/>
            <a:ext cx="5043678" cy="923330"/>
          </a:xfrm>
          <a:prstGeom prst="rect">
            <a:avLst/>
          </a:prstGeom>
          <a:noFill/>
        </p:spPr>
        <p:txBody>
          <a:bodyPr wrap="square" rtlCol="0">
            <a:spAutoFit/>
          </a:bodyPr>
          <a:lstStyle/>
          <a:p>
            <a:r>
              <a:rPr lang="fi-FI" b="1" i="1" dirty="0">
                <a:solidFill>
                  <a:schemeClr val="accent1"/>
                </a:solidFill>
                <a:latin typeface="Trebuchet MS" panose="020B0703020202090204" pitchFamily="34" charset="0"/>
              </a:rPr>
              <a:t>Tässä vaiheessa on kallista oppia virheistä, eli testaamista ja kokeilua tulisi tehdä aiemmin</a:t>
            </a:r>
          </a:p>
        </p:txBody>
      </p:sp>
      <p:sp>
        <p:nvSpPr>
          <p:cNvPr id="18" name="Tekstiruutu 17"/>
          <p:cNvSpPr txBox="1"/>
          <p:nvPr/>
        </p:nvSpPr>
        <p:spPr>
          <a:xfrm>
            <a:off x="2547922" y="6169940"/>
            <a:ext cx="4993601" cy="369332"/>
          </a:xfrm>
          <a:prstGeom prst="rect">
            <a:avLst/>
          </a:prstGeom>
          <a:noFill/>
        </p:spPr>
        <p:txBody>
          <a:bodyPr wrap="square" rtlCol="0">
            <a:spAutoFit/>
          </a:bodyPr>
          <a:lstStyle/>
          <a:p>
            <a:r>
              <a:rPr lang="fi-FI" b="1" i="1" dirty="0">
                <a:solidFill>
                  <a:schemeClr val="accent1"/>
                </a:solidFill>
                <a:latin typeface="Trebuchet MS" panose="020B0703020202090204" pitchFamily="34" charset="0"/>
              </a:rPr>
              <a:t>Halvempaa oppia ja tehdä virheitä</a:t>
            </a:r>
          </a:p>
        </p:txBody>
      </p:sp>
      <p:sp>
        <p:nvSpPr>
          <p:cNvPr id="3" name="Suorakulmio 2"/>
          <p:cNvSpPr/>
          <p:nvPr/>
        </p:nvSpPr>
        <p:spPr>
          <a:xfrm>
            <a:off x="350099" y="2777654"/>
            <a:ext cx="6096001" cy="830997"/>
          </a:xfrm>
          <a:prstGeom prst="rect">
            <a:avLst/>
          </a:prstGeom>
        </p:spPr>
        <p:txBody>
          <a:bodyPr>
            <a:spAutoFit/>
          </a:bodyPr>
          <a:lstStyle/>
          <a:p>
            <a:r>
              <a:rPr lang="fi-FI" sz="1600" b="1" dirty="0">
                <a:latin typeface="Trebuchet MS" panose="020B0703020202090204" pitchFamily="34" charset="0"/>
              </a:rPr>
              <a:t>Tulevaisuuden</a:t>
            </a:r>
          </a:p>
          <a:p>
            <a:r>
              <a:rPr lang="fi-FI" sz="1600" b="1" dirty="0">
                <a:latin typeface="Trebuchet MS" panose="020B0703020202090204" pitchFamily="34" charset="0"/>
              </a:rPr>
              <a:t>Näkökulmat</a:t>
            </a:r>
          </a:p>
          <a:p>
            <a:endParaRPr lang="fi-FI" sz="1600" b="1" dirty="0">
              <a:latin typeface="Trebuchet MS" panose="020B0703020202090204" pitchFamily="34" charset="0"/>
            </a:endParaRPr>
          </a:p>
        </p:txBody>
      </p:sp>
      <p:sp>
        <p:nvSpPr>
          <p:cNvPr id="16" name="Suorakulmio 15"/>
          <p:cNvSpPr/>
          <p:nvPr/>
        </p:nvSpPr>
        <p:spPr>
          <a:xfrm>
            <a:off x="2308984" y="1370427"/>
            <a:ext cx="1267398" cy="338554"/>
          </a:xfrm>
          <a:prstGeom prst="rect">
            <a:avLst/>
          </a:prstGeom>
        </p:spPr>
        <p:txBody>
          <a:bodyPr wrap="none">
            <a:spAutoFit/>
          </a:bodyPr>
          <a:lstStyle/>
          <a:p>
            <a:r>
              <a:rPr lang="fi-FI" sz="1600" b="1" dirty="0">
                <a:latin typeface="Trebuchet MS" panose="020B0703020202090204" pitchFamily="34" charset="0"/>
              </a:rPr>
              <a:t>Tutkiminen</a:t>
            </a:r>
          </a:p>
        </p:txBody>
      </p:sp>
      <p:sp>
        <p:nvSpPr>
          <p:cNvPr id="20" name="Suorakulmio 19"/>
          <p:cNvSpPr/>
          <p:nvPr/>
        </p:nvSpPr>
        <p:spPr>
          <a:xfrm>
            <a:off x="965998" y="1828885"/>
            <a:ext cx="1132041" cy="338554"/>
          </a:xfrm>
          <a:prstGeom prst="rect">
            <a:avLst/>
          </a:prstGeom>
        </p:spPr>
        <p:txBody>
          <a:bodyPr wrap="none">
            <a:spAutoFit/>
          </a:bodyPr>
          <a:lstStyle/>
          <a:p>
            <a:r>
              <a:rPr lang="fi-FI" sz="1600" b="1" dirty="0">
                <a:latin typeface="Trebuchet MS" panose="020B0703020202090204" pitchFamily="34" charset="0"/>
              </a:rPr>
              <a:t>Etsiminen</a:t>
            </a:r>
          </a:p>
        </p:txBody>
      </p:sp>
      <p:sp>
        <p:nvSpPr>
          <p:cNvPr id="4" name="TextBox 3">
            <a:extLst>
              <a:ext uri="{FF2B5EF4-FFF2-40B4-BE49-F238E27FC236}">
                <a16:creationId xmlns:a16="http://schemas.microsoft.com/office/drawing/2014/main" id="{D61A8FCE-75BE-0347-B1C4-D06C13F06F56}"/>
              </a:ext>
            </a:extLst>
          </p:cNvPr>
          <p:cNvSpPr txBox="1"/>
          <p:nvPr/>
        </p:nvSpPr>
        <p:spPr>
          <a:xfrm>
            <a:off x="1273807" y="4742881"/>
            <a:ext cx="1412112" cy="369332"/>
          </a:xfrm>
          <a:prstGeom prst="rect">
            <a:avLst/>
          </a:prstGeom>
          <a:noFill/>
        </p:spPr>
        <p:txBody>
          <a:bodyPr wrap="square" rtlCol="0">
            <a:spAutoFit/>
          </a:bodyPr>
          <a:lstStyle/>
          <a:p>
            <a:r>
              <a:rPr lang="en-FI" b="1" dirty="0">
                <a:solidFill>
                  <a:schemeClr val="accent5">
                    <a:lumMod val="75000"/>
                  </a:schemeClr>
                </a:solidFill>
                <a:latin typeface="Trebuchet MS" panose="020B0703020202090204" pitchFamily="34" charset="0"/>
              </a:rPr>
              <a:t>TUTKIMU</a:t>
            </a:r>
            <a:r>
              <a:rPr lang="en-FI" dirty="0">
                <a:solidFill>
                  <a:schemeClr val="accent5">
                    <a:lumMod val="75000"/>
                  </a:schemeClr>
                </a:solidFill>
                <a:latin typeface="Trebuchet MS" panose="020B0703020202090204" pitchFamily="34" charset="0"/>
              </a:rPr>
              <a:t>S</a:t>
            </a:r>
          </a:p>
        </p:txBody>
      </p:sp>
      <p:sp>
        <p:nvSpPr>
          <p:cNvPr id="21" name="TextBox 20">
            <a:extLst>
              <a:ext uri="{FF2B5EF4-FFF2-40B4-BE49-F238E27FC236}">
                <a16:creationId xmlns:a16="http://schemas.microsoft.com/office/drawing/2014/main" id="{9CEAF34E-A746-2744-9DDA-FE23337F8612}"/>
              </a:ext>
            </a:extLst>
          </p:cNvPr>
          <p:cNvSpPr txBox="1"/>
          <p:nvPr/>
        </p:nvSpPr>
        <p:spPr>
          <a:xfrm>
            <a:off x="4276849" y="4742881"/>
            <a:ext cx="3373541" cy="369332"/>
          </a:xfrm>
          <a:prstGeom prst="rect">
            <a:avLst/>
          </a:prstGeom>
          <a:noFill/>
        </p:spPr>
        <p:txBody>
          <a:bodyPr wrap="square" rtlCol="0">
            <a:spAutoFit/>
          </a:bodyPr>
          <a:lstStyle/>
          <a:p>
            <a:r>
              <a:rPr lang="en-FI" b="1" dirty="0">
                <a:solidFill>
                  <a:schemeClr val="accent5">
                    <a:lumMod val="75000"/>
                  </a:schemeClr>
                </a:solidFill>
                <a:latin typeface="Trebuchet MS" panose="020B0703020202090204" pitchFamily="34" charset="0"/>
              </a:rPr>
              <a:t>KONSEPTIT JA PROTOTYYPIT</a:t>
            </a:r>
            <a:endParaRPr lang="en-FI" dirty="0">
              <a:solidFill>
                <a:schemeClr val="accent5">
                  <a:lumMod val="75000"/>
                </a:schemeClr>
              </a:solidFill>
              <a:latin typeface="Trebuchet MS" panose="020B0703020202090204" pitchFamily="34" charset="0"/>
            </a:endParaRPr>
          </a:p>
        </p:txBody>
      </p:sp>
      <p:sp>
        <p:nvSpPr>
          <p:cNvPr id="22" name="TextBox 21">
            <a:extLst>
              <a:ext uri="{FF2B5EF4-FFF2-40B4-BE49-F238E27FC236}">
                <a16:creationId xmlns:a16="http://schemas.microsoft.com/office/drawing/2014/main" id="{E025465F-791D-C945-8C1A-2190307712B8}"/>
              </a:ext>
            </a:extLst>
          </p:cNvPr>
          <p:cNvSpPr txBox="1"/>
          <p:nvPr/>
        </p:nvSpPr>
        <p:spPr>
          <a:xfrm>
            <a:off x="8433433" y="4742881"/>
            <a:ext cx="2173799" cy="369332"/>
          </a:xfrm>
          <a:prstGeom prst="rect">
            <a:avLst/>
          </a:prstGeom>
          <a:noFill/>
        </p:spPr>
        <p:txBody>
          <a:bodyPr wrap="square" rtlCol="0">
            <a:spAutoFit/>
          </a:bodyPr>
          <a:lstStyle/>
          <a:p>
            <a:r>
              <a:rPr lang="en-FI" b="1" dirty="0">
                <a:solidFill>
                  <a:schemeClr val="accent5">
                    <a:lumMod val="75000"/>
                  </a:schemeClr>
                </a:solidFill>
                <a:latin typeface="Trebuchet MS" panose="020B0703020202090204" pitchFamily="34" charset="0"/>
              </a:rPr>
              <a:t>SUUNNITTELU</a:t>
            </a:r>
            <a:endParaRPr lang="en-FI" dirty="0">
              <a:solidFill>
                <a:schemeClr val="accent5">
                  <a:lumMod val="75000"/>
                </a:schemeClr>
              </a:solidFill>
              <a:latin typeface="Trebuchet MS" panose="020B0703020202090204" pitchFamily="34" charset="0"/>
            </a:endParaRPr>
          </a:p>
        </p:txBody>
      </p:sp>
      <p:sp>
        <p:nvSpPr>
          <p:cNvPr id="23" name="TextBox 22">
            <a:extLst>
              <a:ext uri="{FF2B5EF4-FFF2-40B4-BE49-F238E27FC236}">
                <a16:creationId xmlns:a16="http://schemas.microsoft.com/office/drawing/2014/main" id="{3E85C717-2E2E-5541-AFAB-9E04758BAD2B}"/>
              </a:ext>
            </a:extLst>
          </p:cNvPr>
          <p:cNvSpPr txBox="1"/>
          <p:nvPr/>
        </p:nvSpPr>
        <p:spPr>
          <a:xfrm>
            <a:off x="528381" y="880654"/>
            <a:ext cx="6096001" cy="369332"/>
          </a:xfrm>
          <a:prstGeom prst="rect">
            <a:avLst/>
          </a:prstGeom>
          <a:noFill/>
        </p:spPr>
        <p:txBody>
          <a:bodyPr wrap="square" rtlCol="0">
            <a:spAutoFit/>
          </a:bodyPr>
          <a:lstStyle/>
          <a:p>
            <a:r>
              <a:rPr lang="en-FI" b="1" dirty="0">
                <a:solidFill>
                  <a:schemeClr val="accent5">
                    <a:lumMod val="75000"/>
                  </a:schemeClr>
                </a:solidFill>
                <a:latin typeface="Trebuchet MS" panose="020B0703020202090204" pitchFamily="34" charset="0"/>
              </a:rPr>
              <a:t>EPÄVARMUUS / TYYPILLISET KAAVAT / OIVALLUKSET</a:t>
            </a:r>
            <a:endParaRPr lang="en-FI" dirty="0">
              <a:solidFill>
                <a:schemeClr val="accent5">
                  <a:lumMod val="75000"/>
                </a:schemeClr>
              </a:solidFill>
              <a:latin typeface="Trebuchet MS" panose="020B0703020202090204" pitchFamily="34" charset="0"/>
            </a:endParaRPr>
          </a:p>
        </p:txBody>
      </p:sp>
      <p:sp>
        <p:nvSpPr>
          <p:cNvPr id="24" name="TextBox 23">
            <a:extLst>
              <a:ext uri="{FF2B5EF4-FFF2-40B4-BE49-F238E27FC236}">
                <a16:creationId xmlns:a16="http://schemas.microsoft.com/office/drawing/2014/main" id="{DEDE51CE-B4C6-E043-84F9-E9AF4FDD72A8}"/>
              </a:ext>
            </a:extLst>
          </p:cNvPr>
          <p:cNvSpPr txBox="1"/>
          <p:nvPr/>
        </p:nvSpPr>
        <p:spPr>
          <a:xfrm>
            <a:off x="6947611" y="880654"/>
            <a:ext cx="2867094" cy="369332"/>
          </a:xfrm>
          <a:prstGeom prst="rect">
            <a:avLst/>
          </a:prstGeom>
          <a:noFill/>
        </p:spPr>
        <p:txBody>
          <a:bodyPr wrap="square" rtlCol="0">
            <a:spAutoFit/>
          </a:bodyPr>
          <a:lstStyle/>
          <a:p>
            <a:r>
              <a:rPr lang="en-FI" b="1" dirty="0">
                <a:solidFill>
                  <a:schemeClr val="accent5">
                    <a:lumMod val="75000"/>
                  </a:schemeClr>
                </a:solidFill>
                <a:latin typeface="Trebuchet MS" panose="020B0703020202090204" pitchFamily="34" charset="0"/>
              </a:rPr>
              <a:t>SELKEYS / TAVOITE</a:t>
            </a:r>
            <a:endParaRPr lang="en-FI" dirty="0">
              <a:solidFill>
                <a:schemeClr val="accent5">
                  <a:lumMod val="75000"/>
                </a:schemeClr>
              </a:solidFill>
              <a:latin typeface="Trebuchet MS" panose="020B0703020202090204" pitchFamily="34" charset="0"/>
            </a:endParaRPr>
          </a:p>
        </p:txBody>
      </p:sp>
      <p:cxnSp>
        <p:nvCxnSpPr>
          <p:cNvPr id="28" name="Straight Connector 27">
            <a:extLst>
              <a:ext uri="{FF2B5EF4-FFF2-40B4-BE49-F238E27FC236}">
                <a16:creationId xmlns:a16="http://schemas.microsoft.com/office/drawing/2014/main" id="{EA615253-140E-A84C-81E1-DAC19C8C8698}"/>
              </a:ext>
            </a:extLst>
          </p:cNvPr>
          <p:cNvCxnSpPr>
            <a:cxnSpLocks/>
          </p:cNvCxnSpPr>
          <p:nvPr/>
        </p:nvCxnSpPr>
        <p:spPr>
          <a:xfrm>
            <a:off x="6446100" y="880654"/>
            <a:ext cx="0" cy="38622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951406-73BB-CD42-8E60-DAA08C36F70C}"/>
              </a:ext>
            </a:extLst>
          </p:cNvPr>
          <p:cNvCxnSpPr>
            <a:cxnSpLocks/>
          </p:cNvCxnSpPr>
          <p:nvPr/>
        </p:nvCxnSpPr>
        <p:spPr>
          <a:xfrm>
            <a:off x="408903" y="979338"/>
            <a:ext cx="0" cy="4132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3BC00E2-BC34-6E42-9C3A-5CD4300F8611}"/>
              </a:ext>
            </a:extLst>
          </p:cNvPr>
          <p:cNvCxnSpPr>
            <a:cxnSpLocks/>
          </p:cNvCxnSpPr>
          <p:nvPr/>
        </p:nvCxnSpPr>
        <p:spPr>
          <a:xfrm>
            <a:off x="4207335" y="4585685"/>
            <a:ext cx="0" cy="5265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747A3A-6447-D844-A61A-1A0E9B73E7B4}"/>
              </a:ext>
            </a:extLst>
          </p:cNvPr>
          <p:cNvCxnSpPr>
            <a:cxnSpLocks/>
          </p:cNvCxnSpPr>
          <p:nvPr/>
        </p:nvCxnSpPr>
        <p:spPr>
          <a:xfrm>
            <a:off x="7910794" y="4585685"/>
            <a:ext cx="0" cy="5265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7C1238F-67E0-944D-B00C-63CCF6A6E0B9}"/>
              </a:ext>
            </a:extLst>
          </p:cNvPr>
          <p:cNvCxnSpPr/>
          <p:nvPr/>
        </p:nvCxnSpPr>
        <p:spPr>
          <a:xfrm>
            <a:off x="408903" y="4660357"/>
            <a:ext cx="11371802" cy="825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A9CC382-0FBB-B543-A5D4-EC323E0C9BFD}"/>
              </a:ext>
            </a:extLst>
          </p:cNvPr>
          <p:cNvCxnSpPr/>
          <p:nvPr/>
        </p:nvCxnSpPr>
        <p:spPr>
          <a:xfrm>
            <a:off x="431163" y="1235727"/>
            <a:ext cx="11371802" cy="825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kstiruutu 18"/>
          <p:cNvSpPr txBox="1"/>
          <p:nvPr/>
        </p:nvSpPr>
        <p:spPr>
          <a:xfrm>
            <a:off x="5679315" y="2808564"/>
            <a:ext cx="1268296" cy="338554"/>
          </a:xfrm>
          <a:prstGeom prst="rect">
            <a:avLst/>
          </a:prstGeom>
          <a:noFill/>
        </p:spPr>
        <p:txBody>
          <a:bodyPr wrap="none" rtlCol="0">
            <a:spAutoFit/>
          </a:bodyPr>
          <a:lstStyle/>
          <a:p>
            <a:r>
              <a:rPr lang="fi-FI" sz="1600" b="1" dirty="0">
                <a:latin typeface="Trebuchet MS" panose="020B0703020202090204" pitchFamily="34" charset="0"/>
              </a:rPr>
              <a:t>Prototyypit</a:t>
            </a:r>
          </a:p>
        </p:txBody>
      </p:sp>
      <p:sp>
        <p:nvSpPr>
          <p:cNvPr id="5" name="TextBox 4">
            <a:extLst>
              <a:ext uri="{FF2B5EF4-FFF2-40B4-BE49-F238E27FC236}">
                <a16:creationId xmlns:a16="http://schemas.microsoft.com/office/drawing/2014/main" id="{76A5C44B-24B7-B748-8FCD-407B0195DFE3}"/>
              </a:ext>
            </a:extLst>
          </p:cNvPr>
          <p:cNvSpPr txBox="1"/>
          <p:nvPr/>
        </p:nvSpPr>
        <p:spPr>
          <a:xfrm>
            <a:off x="7028760" y="5497417"/>
            <a:ext cx="4017754" cy="1200329"/>
          </a:xfrm>
          <a:prstGeom prst="rect">
            <a:avLst/>
          </a:prstGeom>
          <a:noFill/>
        </p:spPr>
        <p:txBody>
          <a:bodyPr wrap="square" rtlCol="0">
            <a:spAutoFit/>
          </a:bodyPr>
          <a:lstStyle/>
          <a:p>
            <a:r>
              <a:rPr lang="en-FI" sz="1200" dirty="0"/>
              <a:t>Lähde: </a:t>
            </a:r>
            <a:r>
              <a:rPr lang="en-GB" sz="1200" dirty="0">
                <a:hlinkClick r:id="rId4"/>
              </a:rPr>
              <a:t>https://thedesignsquiggle.com/</a:t>
            </a:r>
            <a:endParaRPr lang="en-GB" sz="1200" dirty="0"/>
          </a:p>
          <a:p>
            <a:r>
              <a:rPr lang="en-GB" sz="1200" dirty="0" err="1"/>
              <a:t>Kuvituksen</a:t>
            </a:r>
            <a:r>
              <a:rPr lang="en-GB" sz="1200" dirty="0"/>
              <a:t> on </a:t>
            </a:r>
            <a:r>
              <a:rPr lang="en-GB" sz="1200" dirty="0" err="1"/>
              <a:t>modifioinut</a:t>
            </a:r>
            <a:r>
              <a:rPr lang="en-GB" sz="1200" dirty="0"/>
              <a:t> </a:t>
            </a:r>
            <a:r>
              <a:rPr lang="en-GB" sz="1200" dirty="0" err="1"/>
              <a:t>ja</a:t>
            </a:r>
            <a:r>
              <a:rPr lang="en-GB" sz="1200" dirty="0"/>
              <a:t> </a:t>
            </a:r>
            <a:r>
              <a:rPr lang="en-GB" sz="1200" dirty="0" err="1"/>
              <a:t>kääntänyt</a:t>
            </a:r>
            <a:r>
              <a:rPr lang="en-GB" sz="1200" dirty="0"/>
              <a:t> Nylander 2020. </a:t>
            </a:r>
            <a:r>
              <a:rPr lang="en-GB" sz="1200" dirty="0" err="1"/>
              <a:t>alkuperäinen</a:t>
            </a:r>
            <a:r>
              <a:rPr lang="en-GB" sz="1200" dirty="0"/>
              <a:t> </a:t>
            </a:r>
            <a:r>
              <a:rPr lang="en-GB" sz="1200" dirty="0" err="1"/>
              <a:t>löytyy</a:t>
            </a:r>
            <a:r>
              <a:rPr lang="en-GB" sz="1200" dirty="0"/>
              <a:t> </a:t>
            </a:r>
            <a:r>
              <a:rPr lang="en-GB" sz="1200" dirty="0" err="1"/>
              <a:t>lähdelinkin</a:t>
            </a:r>
            <a:r>
              <a:rPr lang="en-GB" sz="1200" dirty="0"/>
              <a:t> </a:t>
            </a:r>
            <a:r>
              <a:rPr lang="en-GB" sz="1200" dirty="0" err="1"/>
              <a:t>takaa</a:t>
            </a:r>
            <a:r>
              <a:rPr lang="en-GB" sz="1200" dirty="0"/>
              <a:t>: The Process of Design Squiggle by Damien Newman, is licensed under a </a:t>
            </a:r>
            <a:r>
              <a:rPr lang="en-GB" sz="1200" dirty="0">
                <a:hlinkClick r:id="rId5"/>
              </a:rPr>
              <a:t>Creative Commons Attribution-No Derivative Works 3.0 United States License.</a:t>
            </a:r>
            <a:endParaRPr lang="en-FI" sz="1200" dirty="0"/>
          </a:p>
        </p:txBody>
      </p:sp>
    </p:spTree>
    <p:extLst>
      <p:ext uri="{BB962C8B-B14F-4D97-AF65-F5344CB8AC3E}">
        <p14:creationId xmlns:p14="http://schemas.microsoft.com/office/powerpoint/2010/main" val="3392485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634" y="1469985"/>
            <a:ext cx="10029825" cy="3156539"/>
          </a:xfrm>
        </p:spPr>
        <p:txBody>
          <a:bodyPr>
            <a:noAutofit/>
          </a:bodyPr>
          <a:lstStyle/>
          <a:p>
            <a:pPr algn="l"/>
            <a:r>
              <a:rPr lang="fi-FI" sz="2200" b="1" u="sng" dirty="0">
                <a:latin typeface="Arial  "/>
                <a:ea typeface="+mn-ea"/>
                <a:cs typeface="+mn-cs"/>
              </a:rPr>
              <a:t>Pienryhmätehtävä – Lue ja visualisoi muotoiluprosessi</a:t>
            </a:r>
            <a:br>
              <a:rPr lang="fi-FI" sz="2200" b="1" dirty="0">
                <a:latin typeface="Arial  "/>
                <a:ea typeface="+mn-ea"/>
                <a:cs typeface="+mn-cs"/>
              </a:rPr>
            </a:br>
            <a:br>
              <a:rPr lang="fi-FI" sz="2200" dirty="0">
                <a:latin typeface="Arial  "/>
                <a:ea typeface="+mn-ea"/>
                <a:cs typeface="+mn-cs"/>
              </a:rPr>
            </a:br>
            <a:r>
              <a:rPr lang="fi-FI" sz="2200" dirty="0">
                <a:latin typeface="Arial  "/>
                <a:ea typeface="+mn-ea"/>
                <a:cs typeface="+mn-cs"/>
              </a:rPr>
              <a:t>Oma pienryhmä (3-4hlöä) = lukupiiri -&gt; </a:t>
            </a:r>
            <a:br>
              <a:rPr lang="fi-FI" sz="2200" dirty="0">
                <a:latin typeface="Arial  "/>
                <a:ea typeface="+mn-ea"/>
                <a:cs typeface="+mn-cs"/>
              </a:rPr>
            </a:br>
            <a:br>
              <a:rPr lang="fi-FI" sz="2200" dirty="0">
                <a:latin typeface="Arial  "/>
                <a:ea typeface="+mn-ea"/>
                <a:cs typeface="+mn-cs"/>
              </a:rPr>
            </a:br>
            <a:r>
              <a:rPr lang="fi-FI" sz="2200" dirty="0">
                <a:latin typeface="Arial  "/>
                <a:ea typeface="+mn-ea"/>
                <a:cs typeface="+mn-cs"/>
              </a:rPr>
              <a:t>Kirja: </a:t>
            </a:r>
            <a:r>
              <a:rPr lang="fi-FI" sz="2200" b="1" dirty="0">
                <a:latin typeface="Arial  "/>
                <a:ea typeface="+mn-ea"/>
                <a:cs typeface="+mn-cs"/>
              </a:rPr>
              <a:t>Ilkka Kettunen, Muodon palapeli (2001) tai muu vastaava aineisto esimerkiksi lähdeluettelossa mainitut muut teokset</a:t>
            </a:r>
            <a:br>
              <a:rPr lang="fi-FI" sz="2200" dirty="0">
                <a:latin typeface="Arial  "/>
                <a:ea typeface="+mn-ea"/>
                <a:cs typeface="+mn-cs"/>
              </a:rPr>
            </a:br>
            <a:br>
              <a:rPr lang="fi-FI" sz="2200" dirty="0">
                <a:latin typeface="Arial  "/>
                <a:ea typeface="+mn-ea"/>
                <a:cs typeface="+mn-cs"/>
              </a:rPr>
            </a:br>
            <a:r>
              <a:rPr lang="fi-FI" sz="1800" dirty="0">
                <a:latin typeface="Arial  "/>
                <a:ea typeface="+mn-ea"/>
                <a:cs typeface="+mn-cs"/>
              </a:rPr>
              <a:t>• L</a:t>
            </a:r>
            <a:r>
              <a:rPr lang="fi-FI" sz="1800" dirty="0"/>
              <a:t>ukekaa aineisto ja keskustelkaa siitä, millainen muotoiluprosessi on ja mikä siinä on tärkeää. Pyrkikää pohtimaan prosessia luovan ajattelun kokemuksen, joka on esitetty dioissa, kautta. Visualisoikaa ryhmänä kirjassa/aineistossa esitetty </a:t>
            </a:r>
            <a:r>
              <a:rPr lang="fi-FI" sz="1800" b="1" dirty="0"/>
              <a:t>muotoiluprosessi</a:t>
            </a:r>
            <a:r>
              <a:rPr lang="fi-FI" sz="1800" dirty="0"/>
              <a:t> posteriksi eli julisteeksi A4/A3 kokoon. Laittakaa sivun alaosaan nimenne. Lukemiseen ja tehtävän tekoon voi varata 2-4 vko riippuen opetuksen muusta rytmistä</a:t>
            </a:r>
            <a:r>
              <a:rPr lang="en-FI" sz="1800" dirty="0"/>
              <a:t> </a:t>
            </a:r>
            <a:br>
              <a:rPr lang="fi-FI" sz="2200" dirty="0">
                <a:latin typeface="Arial  "/>
                <a:ea typeface="+mn-ea"/>
                <a:cs typeface="+mn-cs"/>
              </a:rPr>
            </a:br>
            <a:endParaRPr lang="fi-FI" sz="2200" b="1" i="1" dirty="0">
              <a:latin typeface="Arial  "/>
              <a:ea typeface="+mn-ea"/>
              <a:cs typeface="+mn-cs"/>
            </a:endParaRPr>
          </a:p>
        </p:txBody>
      </p:sp>
    </p:spTree>
    <p:extLst>
      <p:ext uri="{BB962C8B-B14F-4D97-AF65-F5344CB8AC3E}">
        <p14:creationId xmlns:p14="http://schemas.microsoft.com/office/powerpoint/2010/main" val="185310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6FE3E-D88E-234D-8412-FA477F85A813}"/>
              </a:ext>
            </a:extLst>
          </p:cNvPr>
          <p:cNvSpPr>
            <a:spLocks noGrp="1"/>
          </p:cNvSpPr>
          <p:nvPr>
            <p:ph type="title"/>
          </p:nvPr>
        </p:nvSpPr>
        <p:spPr>
          <a:xfrm>
            <a:off x="838200" y="211858"/>
            <a:ext cx="10515600" cy="1325563"/>
          </a:xfrm>
        </p:spPr>
        <p:txBody>
          <a:bodyPr/>
          <a:lstStyle/>
          <a:p>
            <a:r>
              <a:rPr lang="en-FI" dirty="0"/>
              <a:t>Lähteitä</a:t>
            </a:r>
          </a:p>
        </p:txBody>
      </p:sp>
      <p:sp>
        <p:nvSpPr>
          <p:cNvPr id="3" name="Content Placeholder 2">
            <a:extLst>
              <a:ext uri="{FF2B5EF4-FFF2-40B4-BE49-F238E27FC236}">
                <a16:creationId xmlns:a16="http://schemas.microsoft.com/office/drawing/2014/main" id="{45A47D4D-F35F-9B49-88F1-450098304990}"/>
              </a:ext>
            </a:extLst>
          </p:cNvPr>
          <p:cNvSpPr>
            <a:spLocks noGrp="1"/>
          </p:cNvSpPr>
          <p:nvPr>
            <p:ph idx="1"/>
          </p:nvPr>
        </p:nvSpPr>
        <p:spPr>
          <a:xfrm>
            <a:off x="838200" y="1260220"/>
            <a:ext cx="10515600" cy="4161289"/>
          </a:xfrm>
        </p:spPr>
        <p:txBody>
          <a:bodyPr>
            <a:normAutofit fontScale="70000" lnSpcReduction="20000"/>
          </a:bodyPr>
          <a:lstStyle/>
          <a:p>
            <a:r>
              <a:rPr lang="en-US" dirty="0"/>
              <a:t>Design Council. (2019). Feature. The Design Process: What is the Double Diamond? </a:t>
            </a:r>
            <a:r>
              <a:rPr lang="en-US" dirty="0" err="1"/>
              <a:t>Saatavilla</a:t>
            </a:r>
            <a:r>
              <a:rPr lang="en-US" dirty="0"/>
              <a:t> </a:t>
            </a:r>
            <a:r>
              <a:rPr lang="en-US" dirty="0">
                <a:hlinkClick r:id="rId2"/>
              </a:rPr>
              <a:t>https://www.designcouncil.org.uk/news-opinion/design-process-what-double-diamond</a:t>
            </a:r>
            <a:r>
              <a:rPr lang="en-US" dirty="0"/>
              <a:t> (</a:t>
            </a:r>
            <a:r>
              <a:rPr lang="en-US" dirty="0" err="1"/>
              <a:t>Viitattu</a:t>
            </a:r>
            <a:r>
              <a:rPr lang="en-US" dirty="0"/>
              <a:t> 18.11.2020)</a:t>
            </a:r>
            <a:endParaRPr lang="en-FI" dirty="0"/>
          </a:p>
          <a:p>
            <a:r>
              <a:rPr lang="en-US" dirty="0" err="1"/>
              <a:t>Dubberly</a:t>
            </a:r>
            <a:r>
              <a:rPr lang="en-US" dirty="0"/>
              <a:t>, H. (2004). How do you design? A Compendium of Models. San Francisco: </a:t>
            </a:r>
            <a:r>
              <a:rPr lang="en-US" dirty="0" err="1"/>
              <a:t>Dubberly</a:t>
            </a:r>
            <a:r>
              <a:rPr lang="en-US" dirty="0"/>
              <a:t> Design office. </a:t>
            </a:r>
            <a:r>
              <a:rPr lang="en-US" dirty="0" err="1"/>
              <a:t>Saatavilla</a:t>
            </a:r>
            <a:r>
              <a:rPr lang="en-US" dirty="0"/>
              <a:t> </a:t>
            </a:r>
            <a:r>
              <a:rPr lang="en-US" dirty="0">
                <a:hlinkClick r:id="rId3"/>
              </a:rPr>
              <a:t>http://www.dubberly.com/articles/how-do-you-design.html</a:t>
            </a:r>
            <a:r>
              <a:rPr lang="en-US" dirty="0"/>
              <a:t> (</a:t>
            </a:r>
            <a:r>
              <a:rPr lang="en-US" dirty="0" err="1"/>
              <a:t>Viitattu</a:t>
            </a:r>
            <a:r>
              <a:rPr lang="en-US" dirty="0"/>
              <a:t> 18.11.2020)</a:t>
            </a:r>
            <a:endParaRPr lang="en-FI" dirty="0"/>
          </a:p>
          <a:p>
            <a:r>
              <a:rPr lang="fi-FI" dirty="0"/>
              <a:t>Kettunen, I. (2001). Muodon palapeli. Sanoma Pro Oy. Suomi</a:t>
            </a:r>
          </a:p>
          <a:p>
            <a:r>
              <a:rPr lang="en-GB" dirty="0"/>
              <a:t>Newman, D.  The Process of Design Squiggle. </a:t>
            </a:r>
            <a:r>
              <a:rPr lang="en-US" dirty="0" err="1"/>
              <a:t>Saatavilla</a:t>
            </a:r>
            <a:r>
              <a:rPr lang="en-US" dirty="0"/>
              <a:t> </a:t>
            </a:r>
            <a:r>
              <a:rPr lang="en-GB" dirty="0">
                <a:hlinkClick r:id="rId4"/>
              </a:rPr>
              <a:t>https://thedesignsquiggle.com/</a:t>
            </a:r>
            <a:r>
              <a:rPr lang="en-GB" dirty="0"/>
              <a:t> </a:t>
            </a:r>
            <a:r>
              <a:rPr lang="en-US" dirty="0"/>
              <a:t>(Last accessed 18.11.2020)</a:t>
            </a:r>
            <a:endParaRPr lang="en-GB" dirty="0"/>
          </a:p>
          <a:p>
            <a:r>
              <a:rPr lang="fi-FI" dirty="0" err="1"/>
              <a:t>Winograd</a:t>
            </a:r>
            <a:r>
              <a:rPr lang="fi-FI" dirty="0"/>
              <a:t>, T. (2018). </a:t>
            </a:r>
            <a:r>
              <a:rPr lang="en-US" dirty="0"/>
              <a:t>Design process diagrams. Necktie model of flare and focus [</a:t>
            </a:r>
            <a:r>
              <a:rPr lang="en-US" dirty="0" err="1"/>
              <a:t>d.school</a:t>
            </a:r>
            <a:r>
              <a:rPr lang="en-US" dirty="0"/>
              <a:t>]. </a:t>
            </a:r>
            <a:r>
              <a:rPr lang="en-US" dirty="0" err="1"/>
              <a:t>Saatavilla</a:t>
            </a:r>
            <a:r>
              <a:rPr lang="en-US" dirty="0"/>
              <a:t> </a:t>
            </a:r>
            <a:r>
              <a:rPr lang="en-US" dirty="0">
                <a:hlinkClick r:id="rId5"/>
              </a:rPr>
              <a:t>http://hci.stanford.edu/dschool/resources/design-process/gallery.html#necktie</a:t>
            </a:r>
            <a:r>
              <a:rPr lang="en-US" dirty="0"/>
              <a:t> (</a:t>
            </a:r>
            <a:r>
              <a:rPr lang="en-US" dirty="0" err="1"/>
              <a:t>Viitattu</a:t>
            </a:r>
            <a:r>
              <a:rPr lang="en-US" dirty="0"/>
              <a:t> 18.11.2020)</a:t>
            </a:r>
            <a:endParaRPr lang="en-FI" dirty="0"/>
          </a:p>
          <a:p>
            <a:r>
              <a:rPr lang="en-US" dirty="0"/>
              <a:t>You, W.J. (2016). Creating a Design Education for the 21st Century: Part Two. </a:t>
            </a:r>
            <a:r>
              <a:rPr lang="en-US" dirty="0" err="1"/>
              <a:t>Saatavilla</a:t>
            </a:r>
            <a:r>
              <a:rPr lang="en-US" dirty="0"/>
              <a:t> </a:t>
            </a:r>
            <a:r>
              <a:rPr lang="en-US" dirty="0">
                <a:hlinkClick r:id="rId6"/>
              </a:rPr>
              <a:t>https://medium.com/@cultofgeek/creating-a-design-education-for-the-21st-century-part-two-90d800e3f9c</a:t>
            </a:r>
            <a:r>
              <a:rPr lang="en-US" dirty="0"/>
              <a:t> (18.11.2020)</a:t>
            </a:r>
            <a:endParaRPr lang="en-FI" dirty="0"/>
          </a:p>
          <a:p>
            <a:endParaRPr lang="en-FI" dirty="0"/>
          </a:p>
        </p:txBody>
      </p:sp>
    </p:spTree>
    <p:extLst>
      <p:ext uri="{BB962C8B-B14F-4D97-AF65-F5344CB8AC3E}">
        <p14:creationId xmlns:p14="http://schemas.microsoft.com/office/powerpoint/2010/main" val="328136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Muotoiluprosessi</a:t>
            </a:r>
          </a:p>
        </p:txBody>
      </p:sp>
      <p:sp>
        <p:nvSpPr>
          <p:cNvPr id="3" name="Sisällön paikkamerkki 2"/>
          <p:cNvSpPr>
            <a:spLocks noGrp="1"/>
          </p:cNvSpPr>
          <p:nvPr>
            <p:ph idx="1"/>
          </p:nvPr>
        </p:nvSpPr>
        <p:spPr>
          <a:xfrm>
            <a:off x="838200" y="1348355"/>
            <a:ext cx="10515600" cy="4161289"/>
          </a:xfrm>
        </p:spPr>
        <p:txBody>
          <a:bodyPr>
            <a:normAutofit fontScale="92500" lnSpcReduction="20000"/>
          </a:bodyPr>
          <a:lstStyle/>
          <a:p>
            <a:pPr marL="0" indent="0">
              <a:buNone/>
            </a:pPr>
            <a:r>
              <a:rPr lang="fi-FI" dirty="0"/>
              <a:t>Tämä materiaali on 1 op:n kokonaisuus muotoiluprosessista, joka on osa laajempaa materiaalia Muotoilu ja tuotesuunnittelu.</a:t>
            </a:r>
          </a:p>
          <a:p>
            <a:pPr marL="0" indent="0">
              <a:buNone/>
            </a:pPr>
            <a:r>
              <a:rPr lang="fi-FI" dirty="0"/>
              <a:t>Noora Nylander, LAB ammattikorkeakoulu</a:t>
            </a:r>
          </a:p>
          <a:p>
            <a:pPr marL="0" indent="0">
              <a:buNone/>
            </a:pPr>
            <a:r>
              <a:rPr lang="fi-FI" dirty="0" err="1"/>
              <a:t>KiertotalousAMK</a:t>
            </a:r>
            <a:endParaRPr lang="fi-FI" dirty="0"/>
          </a:p>
          <a:p>
            <a:pPr marL="0" indent="0">
              <a:buNone/>
            </a:pPr>
            <a:r>
              <a:rPr lang="fi-FI" dirty="0">
                <a:hlinkClick r:id="rId2"/>
              </a:rPr>
              <a:t>https://kiertotalousamk.fi</a:t>
            </a:r>
            <a:endParaRPr lang="fi-FI" dirty="0"/>
          </a:p>
          <a:p>
            <a:pPr marL="0" indent="0">
              <a:buNone/>
            </a:pPr>
            <a:endParaRPr lang="fi-FI" dirty="0"/>
          </a:p>
          <a:p>
            <a:pPr marL="0" indent="0">
              <a:buNone/>
            </a:pPr>
            <a:r>
              <a:rPr lang="fi-FI" dirty="0"/>
              <a:t>Osaamistavoitteet:</a:t>
            </a:r>
          </a:p>
          <a:p>
            <a:pPr marL="0" indent="0">
              <a:buNone/>
            </a:pPr>
            <a:r>
              <a:rPr lang="fi-FI" dirty="0"/>
              <a:t>Tämän osion suorittamisen jälkeen opiskelija…</a:t>
            </a:r>
          </a:p>
          <a:p>
            <a:r>
              <a:rPr lang="fi-FI" dirty="0"/>
              <a:t>osaa tunnistaa sekä kuvata muotoiluprosessin mallin </a:t>
            </a:r>
          </a:p>
          <a:p>
            <a:r>
              <a:rPr lang="fi-FI" dirty="0"/>
              <a:t>osaa kuvata muotoilu ajattelun erityispiirteet prosessissa</a:t>
            </a:r>
          </a:p>
        </p:txBody>
      </p:sp>
    </p:spTree>
    <p:extLst>
      <p:ext uri="{BB962C8B-B14F-4D97-AF65-F5344CB8AC3E}">
        <p14:creationId xmlns:p14="http://schemas.microsoft.com/office/powerpoint/2010/main" val="293087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AFD9-1BC9-2C48-AA1F-8CB53F463EF4}"/>
              </a:ext>
            </a:extLst>
          </p:cNvPr>
          <p:cNvSpPr>
            <a:spLocks noGrp="1"/>
          </p:cNvSpPr>
          <p:nvPr>
            <p:ph type="title"/>
          </p:nvPr>
        </p:nvSpPr>
        <p:spPr/>
        <p:txBody>
          <a:bodyPr/>
          <a:lstStyle/>
          <a:p>
            <a:r>
              <a:rPr lang="en-GB" dirty="0" err="1">
                <a:latin typeface="Trebuchet MS" panose="020B0703020202090204" pitchFamily="34" charset="0"/>
              </a:rPr>
              <a:t>Luovuus</a:t>
            </a:r>
            <a:br>
              <a:rPr lang="en-GB" dirty="0">
                <a:latin typeface="Trebuchet MS" panose="020B0703020202090204" pitchFamily="34" charset="0"/>
              </a:rPr>
            </a:br>
            <a:endParaRPr lang="en-FI" dirty="0">
              <a:latin typeface="Trebuchet MS" panose="020B0703020202090204" pitchFamily="34" charset="0"/>
            </a:endParaRPr>
          </a:p>
        </p:txBody>
      </p:sp>
      <p:sp>
        <p:nvSpPr>
          <p:cNvPr id="3" name="Content Placeholder 2">
            <a:extLst>
              <a:ext uri="{FF2B5EF4-FFF2-40B4-BE49-F238E27FC236}">
                <a16:creationId xmlns:a16="http://schemas.microsoft.com/office/drawing/2014/main" id="{F666278A-7567-9746-9EAD-8F802EAAC7F5}"/>
              </a:ext>
            </a:extLst>
          </p:cNvPr>
          <p:cNvSpPr>
            <a:spLocks noGrp="1"/>
          </p:cNvSpPr>
          <p:nvPr>
            <p:ph idx="1"/>
          </p:nvPr>
        </p:nvSpPr>
        <p:spPr>
          <a:xfrm>
            <a:off x="4160136" y="365125"/>
            <a:ext cx="7565019" cy="4161289"/>
          </a:xfrm>
        </p:spPr>
        <p:txBody>
          <a:bodyPr>
            <a:noAutofit/>
          </a:bodyPr>
          <a:lstStyle/>
          <a:p>
            <a:r>
              <a:rPr lang="en-GB" sz="1800" dirty="0" err="1">
                <a:latin typeface="Trebuchet MS" panose="020B0703020202090204" pitchFamily="34" charset="0"/>
              </a:rPr>
              <a:t>Luova</a:t>
            </a:r>
            <a:r>
              <a:rPr lang="en-GB" sz="1800" dirty="0">
                <a:latin typeface="Trebuchet MS" panose="020B0703020202090204" pitchFamily="34" charset="0"/>
              </a:rPr>
              <a:t> </a:t>
            </a:r>
            <a:r>
              <a:rPr lang="en-GB" sz="1800" dirty="0" err="1">
                <a:latin typeface="Trebuchet MS" panose="020B0703020202090204" pitchFamily="34" charset="0"/>
              </a:rPr>
              <a:t>prosessi</a:t>
            </a:r>
            <a:r>
              <a:rPr lang="en-GB" sz="1800" dirty="0">
                <a:latin typeface="Trebuchet MS" panose="020B0703020202090204" pitchFamily="34" charset="0"/>
              </a:rPr>
              <a:t>:</a:t>
            </a:r>
          </a:p>
          <a:p>
            <a:pPr lvl="1"/>
            <a:r>
              <a:rPr lang="en-GB" sz="1800" dirty="0" err="1">
                <a:latin typeface="Trebuchet MS" panose="020B0703020202090204" pitchFamily="34" charset="0"/>
              </a:rPr>
              <a:t>Ongelman</a:t>
            </a:r>
            <a:r>
              <a:rPr lang="en-GB" sz="1800" dirty="0">
                <a:latin typeface="Trebuchet MS" panose="020B0703020202090204" pitchFamily="34" charset="0"/>
              </a:rPr>
              <a:t> </a:t>
            </a:r>
            <a:r>
              <a:rPr lang="en-GB" sz="1800" dirty="0" err="1">
                <a:latin typeface="Trebuchet MS" panose="020B0703020202090204" pitchFamily="34" charset="0"/>
              </a:rPr>
              <a:t>löytäminen</a:t>
            </a:r>
            <a:endParaRPr lang="en-GB" sz="1800" dirty="0">
              <a:latin typeface="Trebuchet MS" panose="020B0703020202090204" pitchFamily="34" charset="0"/>
            </a:endParaRPr>
          </a:p>
          <a:p>
            <a:pPr lvl="1"/>
            <a:r>
              <a:rPr lang="en-GB" sz="1800" dirty="0" err="1">
                <a:latin typeface="Trebuchet MS" panose="020B0703020202090204" pitchFamily="34" charset="0"/>
              </a:rPr>
              <a:t>hautomisvaihe</a:t>
            </a:r>
            <a:endParaRPr lang="en-GB" sz="1800" dirty="0">
              <a:latin typeface="Trebuchet MS" panose="020B0703020202090204" pitchFamily="34" charset="0"/>
            </a:endParaRPr>
          </a:p>
          <a:p>
            <a:pPr lvl="1"/>
            <a:r>
              <a:rPr lang="en-GB" sz="1800" dirty="0" err="1">
                <a:latin typeface="Trebuchet MS" panose="020B0703020202090204" pitchFamily="34" charset="0"/>
              </a:rPr>
              <a:t>oivallus</a:t>
            </a:r>
            <a:endParaRPr lang="en-GB" sz="1800" dirty="0">
              <a:latin typeface="Trebuchet MS" panose="020B0703020202090204" pitchFamily="34" charset="0"/>
            </a:endParaRPr>
          </a:p>
          <a:p>
            <a:pPr lvl="1"/>
            <a:r>
              <a:rPr lang="en-GB" sz="1800" dirty="0" err="1">
                <a:latin typeface="Trebuchet MS" panose="020B0703020202090204" pitchFamily="34" charset="0"/>
              </a:rPr>
              <a:t>ratkaisun</a:t>
            </a:r>
            <a:r>
              <a:rPr lang="en-GB" sz="1800" dirty="0">
                <a:latin typeface="Trebuchet MS" panose="020B0703020202090204" pitchFamily="34" charset="0"/>
              </a:rPr>
              <a:t> </a:t>
            </a:r>
            <a:r>
              <a:rPr lang="en-GB" sz="1800" dirty="0" err="1">
                <a:latin typeface="Trebuchet MS" panose="020B0703020202090204" pitchFamily="34" charset="0"/>
              </a:rPr>
              <a:t>hyväksyminen</a:t>
            </a:r>
            <a:r>
              <a:rPr lang="en-GB" sz="1800" dirty="0">
                <a:latin typeface="Trebuchet MS" panose="020B0703020202090204" pitchFamily="34" charset="0"/>
              </a:rPr>
              <a:t>/</a:t>
            </a:r>
            <a:r>
              <a:rPr lang="en-GB" sz="1800" dirty="0" err="1">
                <a:latin typeface="Trebuchet MS" panose="020B0703020202090204" pitchFamily="34" charset="0"/>
              </a:rPr>
              <a:t>hylkääminen</a:t>
            </a:r>
            <a:endParaRPr lang="en-GB" sz="1800" dirty="0">
              <a:latin typeface="Trebuchet MS" panose="020B0703020202090204" pitchFamily="34" charset="0"/>
            </a:endParaRPr>
          </a:p>
          <a:p>
            <a:r>
              <a:rPr lang="en-GB" sz="1800" dirty="0" err="1">
                <a:latin typeface="Trebuchet MS" panose="020B0703020202090204" pitchFamily="34" charset="0"/>
              </a:rPr>
              <a:t>Luovaan</a:t>
            </a:r>
            <a:r>
              <a:rPr lang="en-GB" sz="1800" dirty="0">
                <a:latin typeface="Trebuchet MS" panose="020B0703020202090204" pitchFamily="34" charset="0"/>
              </a:rPr>
              <a:t> </a:t>
            </a:r>
            <a:r>
              <a:rPr lang="en-GB" sz="1800" dirty="0" err="1">
                <a:latin typeface="Trebuchet MS" panose="020B0703020202090204" pitchFamily="34" charset="0"/>
              </a:rPr>
              <a:t>työhön</a:t>
            </a:r>
            <a:r>
              <a:rPr lang="en-GB" sz="1800" dirty="0">
                <a:latin typeface="Trebuchet MS" panose="020B0703020202090204" pitchFamily="34" charset="0"/>
              </a:rPr>
              <a:t> </a:t>
            </a:r>
            <a:r>
              <a:rPr lang="en-GB" sz="1800" dirty="0" err="1">
                <a:latin typeface="Trebuchet MS" panose="020B0703020202090204" pitchFamily="34" charset="0"/>
              </a:rPr>
              <a:t>sisältyy</a:t>
            </a:r>
            <a:r>
              <a:rPr lang="en-GB" sz="1800" dirty="0">
                <a:latin typeface="Trebuchet MS" panose="020B0703020202090204" pitchFamily="34" charset="0"/>
              </a:rPr>
              <a:t> </a:t>
            </a:r>
            <a:r>
              <a:rPr lang="en-GB" sz="1800" dirty="0" err="1">
                <a:latin typeface="Trebuchet MS" panose="020B0703020202090204" pitchFamily="34" charset="0"/>
              </a:rPr>
              <a:t>epäonnistuminen</a:t>
            </a:r>
            <a:r>
              <a:rPr lang="en-GB" sz="1800" dirty="0">
                <a:latin typeface="Trebuchet MS" panose="020B0703020202090204" pitchFamily="34" charset="0"/>
              </a:rPr>
              <a:t>. </a:t>
            </a:r>
            <a:r>
              <a:rPr lang="en-GB" sz="1800" dirty="0" err="1">
                <a:latin typeface="Trebuchet MS" panose="020B0703020202090204" pitchFamily="34" charset="0"/>
              </a:rPr>
              <a:t>Vaatimuksina</a:t>
            </a:r>
            <a:r>
              <a:rPr lang="en-GB" sz="1800" dirty="0">
                <a:latin typeface="Trebuchet MS" panose="020B0703020202090204" pitchFamily="34" charset="0"/>
              </a:rPr>
              <a:t> </a:t>
            </a:r>
            <a:r>
              <a:rPr lang="en-GB" sz="1800" dirty="0" err="1">
                <a:latin typeface="Trebuchet MS" panose="020B0703020202090204" pitchFamily="34" charset="0"/>
              </a:rPr>
              <a:t>tähän</a:t>
            </a:r>
            <a:r>
              <a:rPr lang="en-GB" sz="1800" dirty="0">
                <a:latin typeface="Trebuchet MS" panose="020B0703020202090204" pitchFamily="34" charset="0"/>
              </a:rPr>
              <a:t> </a:t>
            </a:r>
            <a:r>
              <a:rPr lang="en-GB" sz="1800" dirty="0" err="1">
                <a:latin typeface="Trebuchet MS" panose="020B0703020202090204" pitchFamily="34" charset="0"/>
              </a:rPr>
              <a:t>ovat</a:t>
            </a:r>
            <a:r>
              <a:rPr lang="en-GB" sz="1800" dirty="0">
                <a:latin typeface="Trebuchet MS" panose="020B0703020202090204" pitchFamily="34" charset="0"/>
              </a:rPr>
              <a:t>:</a:t>
            </a:r>
          </a:p>
          <a:p>
            <a:pPr lvl="1"/>
            <a:r>
              <a:rPr lang="en-GB" sz="1800" dirty="0" err="1">
                <a:latin typeface="Trebuchet MS" panose="020B0703020202090204" pitchFamily="34" charset="0"/>
              </a:rPr>
              <a:t>epäonnistumisen</a:t>
            </a:r>
            <a:r>
              <a:rPr lang="en-GB" sz="1800" dirty="0">
                <a:latin typeface="Trebuchet MS" panose="020B0703020202090204" pitchFamily="34" charset="0"/>
              </a:rPr>
              <a:t> </a:t>
            </a:r>
            <a:r>
              <a:rPr lang="en-GB" sz="1800" dirty="0" err="1">
                <a:latin typeface="Trebuchet MS" panose="020B0703020202090204" pitchFamily="34" charset="0"/>
              </a:rPr>
              <a:t>sietäminen</a:t>
            </a:r>
            <a:r>
              <a:rPr lang="en-GB" sz="1800" dirty="0">
                <a:latin typeface="Trebuchet MS" panose="020B0703020202090204" pitchFamily="34" charset="0"/>
              </a:rPr>
              <a:t>,</a:t>
            </a:r>
          </a:p>
          <a:p>
            <a:pPr lvl="1"/>
            <a:r>
              <a:rPr lang="en-GB" sz="1800" dirty="0" err="1">
                <a:latin typeface="Trebuchet MS" panose="020B0703020202090204" pitchFamily="34" charset="0"/>
              </a:rPr>
              <a:t>ja</a:t>
            </a:r>
            <a:r>
              <a:rPr lang="en-GB" sz="1800" dirty="0">
                <a:latin typeface="Trebuchet MS" panose="020B0703020202090204" pitchFamily="34" charset="0"/>
              </a:rPr>
              <a:t> </a:t>
            </a:r>
            <a:r>
              <a:rPr lang="en-GB" sz="1800" dirty="0" err="1">
                <a:latin typeface="Trebuchet MS" panose="020B0703020202090204" pitchFamily="34" charset="0"/>
              </a:rPr>
              <a:t>siitä</a:t>
            </a:r>
            <a:r>
              <a:rPr lang="en-GB" sz="1800" dirty="0">
                <a:latin typeface="Trebuchet MS" panose="020B0703020202090204" pitchFamily="34" charset="0"/>
              </a:rPr>
              <a:t> </a:t>
            </a:r>
            <a:r>
              <a:rPr lang="en-GB" sz="1800" dirty="0" err="1">
                <a:latin typeface="Trebuchet MS" panose="020B0703020202090204" pitchFamily="34" charset="0"/>
              </a:rPr>
              <a:t>lähtevä</a:t>
            </a:r>
            <a:r>
              <a:rPr lang="en-GB" sz="1800" dirty="0">
                <a:latin typeface="Trebuchet MS" panose="020B0703020202090204" pitchFamily="34" charset="0"/>
              </a:rPr>
              <a:t> </a:t>
            </a:r>
            <a:r>
              <a:rPr lang="en-GB" sz="1800" dirty="0" err="1">
                <a:latin typeface="Trebuchet MS" panose="020B0703020202090204" pitchFamily="34" charset="0"/>
              </a:rPr>
              <a:t>uusi</a:t>
            </a:r>
            <a:r>
              <a:rPr lang="en-GB" sz="1800" dirty="0">
                <a:latin typeface="Trebuchet MS" panose="020B0703020202090204" pitchFamily="34" charset="0"/>
              </a:rPr>
              <a:t> </a:t>
            </a:r>
            <a:r>
              <a:rPr lang="en-GB" sz="1800" dirty="0" err="1">
                <a:latin typeface="Trebuchet MS" panose="020B0703020202090204" pitchFamily="34" charset="0"/>
              </a:rPr>
              <a:t>yrittäminen</a:t>
            </a:r>
            <a:endParaRPr lang="en-GB" sz="1800" dirty="0">
              <a:latin typeface="Trebuchet MS" panose="020B0703020202090204" pitchFamily="34" charset="0"/>
            </a:endParaRPr>
          </a:p>
          <a:p>
            <a:r>
              <a:rPr lang="en-GB" sz="1800" dirty="0" err="1">
                <a:latin typeface="Trebuchet MS" panose="020B0703020202090204" pitchFamily="34" charset="0"/>
              </a:rPr>
              <a:t>Suurin</a:t>
            </a:r>
            <a:r>
              <a:rPr lang="en-GB" sz="1800" dirty="0">
                <a:latin typeface="Trebuchet MS" panose="020B0703020202090204" pitchFamily="34" charset="0"/>
              </a:rPr>
              <a:t> </a:t>
            </a:r>
            <a:r>
              <a:rPr lang="en-GB" sz="1800" dirty="0" err="1">
                <a:latin typeface="Trebuchet MS" panose="020B0703020202090204" pitchFamily="34" charset="0"/>
              </a:rPr>
              <a:t>osa</a:t>
            </a:r>
            <a:r>
              <a:rPr lang="en-GB" sz="1800" dirty="0">
                <a:latin typeface="Trebuchet MS" panose="020B0703020202090204" pitchFamily="34" charset="0"/>
              </a:rPr>
              <a:t> </a:t>
            </a:r>
            <a:r>
              <a:rPr lang="en-GB" sz="1800" dirty="0" err="1">
                <a:latin typeface="Trebuchet MS" panose="020B0703020202090204" pitchFamily="34" charset="0"/>
              </a:rPr>
              <a:t>muotoilutyöstä</a:t>
            </a:r>
            <a:r>
              <a:rPr lang="en-GB" sz="1800" dirty="0">
                <a:latin typeface="Trebuchet MS" panose="020B0703020202090204" pitchFamily="34" charset="0"/>
              </a:rPr>
              <a:t> on </a:t>
            </a:r>
            <a:r>
              <a:rPr lang="en-GB" sz="1800" dirty="0" err="1">
                <a:latin typeface="Trebuchet MS" panose="020B0703020202090204" pitchFamily="34" charset="0"/>
              </a:rPr>
              <a:t>olevan</a:t>
            </a:r>
            <a:r>
              <a:rPr lang="en-GB" sz="1800" dirty="0">
                <a:latin typeface="Trebuchet MS" panose="020B0703020202090204" pitchFamily="34" charset="0"/>
              </a:rPr>
              <a:t> </a:t>
            </a:r>
            <a:r>
              <a:rPr lang="en-GB" sz="1800" dirty="0" err="1">
                <a:latin typeface="Trebuchet MS" panose="020B0703020202090204" pitchFamily="34" charset="0"/>
              </a:rPr>
              <a:t>parantamista</a:t>
            </a:r>
            <a:r>
              <a:rPr lang="en-GB" sz="1800" dirty="0">
                <a:latin typeface="Trebuchet MS" panose="020B0703020202090204" pitchFamily="34" charset="0"/>
              </a:rPr>
              <a:t> </a:t>
            </a:r>
            <a:r>
              <a:rPr lang="en-GB" sz="1800" dirty="0" err="1">
                <a:latin typeface="Trebuchet MS" panose="020B0703020202090204" pitchFamily="34" charset="0"/>
              </a:rPr>
              <a:t>ja</a:t>
            </a:r>
            <a:r>
              <a:rPr lang="en-GB" sz="1800" dirty="0">
                <a:latin typeface="Trebuchet MS" panose="020B0703020202090204" pitchFamily="34" charset="0"/>
              </a:rPr>
              <a:t> </a:t>
            </a:r>
            <a:r>
              <a:rPr lang="en-GB" sz="1800" dirty="0" err="1">
                <a:latin typeface="Trebuchet MS" panose="020B0703020202090204" pitchFamily="34" charset="0"/>
              </a:rPr>
              <a:t>uudistamista</a:t>
            </a:r>
            <a:r>
              <a:rPr lang="en-GB" sz="1800" dirty="0">
                <a:latin typeface="Trebuchet MS" panose="020B0703020202090204" pitchFamily="34" charset="0"/>
              </a:rPr>
              <a:t>, </a:t>
            </a:r>
            <a:r>
              <a:rPr lang="en-GB" sz="1800" dirty="0" err="1">
                <a:latin typeface="Trebuchet MS" panose="020B0703020202090204" pitchFamily="34" charset="0"/>
              </a:rPr>
              <a:t>mutta</a:t>
            </a:r>
            <a:r>
              <a:rPr lang="en-GB" sz="1800" dirty="0">
                <a:latin typeface="Trebuchet MS" panose="020B0703020202090204" pitchFamily="34" charset="0"/>
              </a:rPr>
              <a:t> </a:t>
            </a:r>
            <a:r>
              <a:rPr lang="en-GB" sz="1800" dirty="0" err="1">
                <a:latin typeface="Trebuchet MS" panose="020B0703020202090204" pitchFamily="34" charset="0"/>
              </a:rPr>
              <a:t>tämä</a:t>
            </a:r>
            <a:r>
              <a:rPr lang="en-GB" sz="1800" dirty="0">
                <a:latin typeface="Trebuchet MS" panose="020B0703020202090204" pitchFamily="34" charset="0"/>
              </a:rPr>
              <a:t> </a:t>
            </a:r>
            <a:r>
              <a:rPr lang="en-GB" sz="1800" dirty="0" err="1">
                <a:latin typeface="Trebuchet MS" panose="020B0703020202090204" pitchFamily="34" charset="0"/>
              </a:rPr>
              <a:t>ei</a:t>
            </a:r>
            <a:r>
              <a:rPr lang="en-GB" sz="1800" dirty="0">
                <a:latin typeface="Trebuchet MS" panose="020B0703020202090204" pitchFamily="34" charset="0"/>
              </a:rPr>
              <a:t> </a:t>
            </a:r>
            <a:r>
              <a:rPr lang="en-GB" sz="1800" dirty="0" err="1">
                <a:latin typeface="Trebuchet MS" panose="020B0703020202090204" pitchFamily="34" charset="0"/>
              </a:rPr>
              <a:t>vähennä</a:t>
            </a:r>
            <a:r>
              <a:rPr lang="en-GB" sz="1800" dirty="0">
                <a:latin typeface="Trebuchet MS" panose="020B0703020202090204" pitchFamily="34" charset="0"/>
              </a:rPr>
              <a:t> </a:t>
            </a:r>
            <a:r>
              <a:rPr lang="en-GB" sz="1800" dirty="0" err="1">
                <a:latin typeface="Trebuchet MS" panose="020B0703020202090204" pitchFamily="34" charset="0"/>
              </a:rPr>
              <a:t>luovuuden</a:t>
            </a:r>
            <a:r>
              <a:rPr lang="en-GB" sz="1800" dirty="0">
                <a:latin typeface="Trebuchet MS" panose="020B0703020202090204" pitchFamily="34" charset="0"/>
              </a:rPr>
              <a:t> </a:t>
            </a:r>
            <a:r>
              <a:rPr lang="en-GB" sz="1800" dirty="0" err="1">
                <a:latin typeface="Trebuchet MS" panose="020B0703020202090204" pitchFamily="34" charset="0"/>
              </a:rPr>
              <a:t>arvoa</a:t>
            </a:r>
            <a:endParaRPr lang="en-GB" sz="1800" dirty="0">
              <a:latin typeface="Trebuchet MS" panose="020B0703020202090204" pitchFamily="34" charset="0"/>
            </a:endParaRPr>
          </a:p>
          <a:p>
            <a:r>
              <a:rPr lang="en-GB" sz="1800" dirty="0" err="1">
                <a:latin typeface="Trebuchet MS" panose="020B0703020202090204" pitchFamily="34" charset="0"/>
              </a:rPr>
              <a:t>Luovuutta</a:t>
            </a:r>
            <a:r>
              <a:rPr lang="en-GB" sz="1800" dirty="0">
                <a:latin typeface="Trebuchet MS" panose="020B0703020202090204" pitchFamily="34" charset="0"/>
              </a:rPr>
              <a:t> </a:t>
            </a:r>
            <a:r>
              <a:rPr lang="en-GB" sz="1800" dirty="0" err="1">
                <a:latin typeface="Trebuchet MS" panose="020B0703020202090204" pitchFamily="34" charset="0"/>
              </a:rPr>
              <a:t>tarvitaan</a:t>
            </a:r>
            <a:r>
              <a:rPr lang="en-GB" sz="1800" dirty="0">
                <a:latin typeface="Trebuchet MS" panose="020B0703020202090204" pitchFamily="34" charset="0"/>
              </a:rPr>
              <a:t> </a:t>
            </a:r>
          </a:p>
          <a:p>
            <a:pPr lvl="1"/>
            <a:r>
              <a:rPr lang="en-GB" sz="1800" dirty="0" err="1">
                <a:latin typeface="Trebuchet MS" panose="020B0703020202090204" pitchFamily="34" charset="0"/>
              </a:rPr>
              <a:t>esteettisen</a:t>
            </a:r>
            <a:r>
              <a:rPr lang="en-GB" sz="1800" dirty="0">
                <a:latin typeface="Trebuchet MS" panose="020B0703020202090204" pitchFamily="34" charset="0"/>
              </a:rPr>
              <a:t> </a:t>
            </a:r>
            <a:r>
              <a:rPr lang="en-GB" sz="1800" dirty="0" err="1">
                <a:latin typeface="Trebuchet MS" panose="020B0703020202090204" pitchFamily="34" charset="0"/>
              </a:rPr>
              <a:t>olemuksen</a:t>
            </a:r>
            <a:r>
              <a:rPr lang="en-GB" sz="1800" dirty="0">
                <a:latin typeface="Trebuchet MS" panose="020B0703020202090204" pitchFamily="34" charset="0"/>
              </a:rPr>
              <a:t> </a:t>
            </a:r>
            <a:r>
              <a:rPr lang="en-GB" sz="1800" dirty="0" err="1">
                <a:latin typeface="Trebuchet MS" panose="020B0703020202090204" pitchFamily="34" charset="0"/>
              </a:rPr>
              <a:t>parantamisessa</a:t>
            </a:r>
            <a:r>
              <a:rPr lang="en-GB" sz="1800" dirty="0">
                <a:latin typeface="Trebuchet MS" panose="020B0703020202090204" pitchFamily="34" charset="0"/>
              </a:rPr>
              <a:t>,</a:t>
            </a:r>
          </a:p>
          <a:p>
            <a:pPr lvl="1"/>
            <a:r>
              <a:rPr lang="en-GB" sz="1800" dirty="0" err="1">
                <a:latin typeface="Trebuchet MS" panose="020B0703020202090204" pitchFamily="34" charset="0"/>
              </a:rPr>
              <a:t>rakenteellisten</a:t>
            </a:r>
            <a:r>
              <a:rPr lang="en-GB" sz="1800" dirty="0">
                <a:latin typeface="Trebuchet MS" panose="020B0703020202090204" pitchFamily="34" charset="0"/>
              </a:rPr>
              <a:t> </a:t>
            </a:r>
            <a:r>
              <a:rPr lang="en-GB" sz="1800" dirty="0" err="1">
                <a:latin typeface="Trebuchet MS" panose="020B0703020202090204" pitchFamily="34" charset="0"/>
              </a:rPr>
              <a:t>ongelmien</a:t>
            </a:r>
            <a:r>
              <a:rPr lang="en-GB" sz="1800" dirty="0">
                <a:latin typeface="Trebuchet MS" panose="020B0703020202090204" pitchFamily="34" charset="0"/>
              </a:rPr>
              <a:t> </a:t>
            </a:r>
            <a:r>
              <a:rPr lang="en-GB" sz="1800" dirty="0" err="1">
                <a:latin typeface="Trebuchet MS" panose="020B0703020202090204" pitchFamily="34" charset="0"/>
              </a:rPr>
              <a:t>ratkaisussa</a:t>
            </a:r>
            <a:r>
              <a:rPr lang="en-GB" sz="1800" dirty="0">
                <a:latin typeface="Trebuchet MS" panose="020B0703020202090204" pitchFamily="34" charset="0"/>
              </a:rPr>
              <a:t> </a:t>
            </a:r>
          </a:p>
          <a:p>
            <a:pPr lvl="1"/>
            <a:r>
              <a:rPr lang="en-GB" sz="1800" dirty="0" err="1">
                <a:latin typeface="Trebuchet MS" panose="020B0703020202090204" pitchFamily="34" charset="0"/>
              </a:rPr>
              <a:t>menetelmien</a:t>
            </a:r>
            <a:r>
              <a:rPr lang="en-GB" sz="1800" dirty="0">
                <a:latin typeface="Trebuchet MS" panose="020B0703020202090204" pitchFamily="34" charset="0"/>
              </a:rPr>
              <a:t> </a:t>
            </a:r>
            <a:r>
              <a:rPr lang="en-GB" sz="1800" dirty="0" err="1">
                <a:latin typeface="Trebuchet MS" panose="020B0703020202090204" pitchFamily="34" charset="0"/>
              </a:rPr>
              <a:t>kehityksessä</a:t>
            </a:r>
            <a:endParaRPr lang="en-GB" sz="1800" dirty="0">
              <a:latin typeface="Trebuchet MS" panose="020B0703020202090204" pitchFamily="34" charset="0"/>
            </a:endParaRPr>
          </a:p>
          <a:p>
            <a:r>
              <a:rPr lang="en-GB" sz="1800" dirty="0" err="1">
                <a:latin typeface="Trebuchet MS" panose="020B0703020202090204" pitchFamily="34" charset="0"/>
              </a:rPr>
              <a:t>Muotoilutyössä</a:t>
            </a:r>
            <a:r>
              <a:rPr lang="en-GB" sz="1800" dirty="0">
                <a:latin typeface="Trebuchet MS" panose="020B0703020202090204" pitchFamily="34" charset="0"/>
              </a:rPr>
              <a:t> </a:t>
            </a:r>
            <a:r>
              <a:rPr lang="en-GB" sz="1800" dirty="0" err="1">
                <a:latin typeface="Trebuchet MS" panose="020B0703020202090204" pitchFamily="34" charset="0"/>
              </a:rPr>
              <a:t>houkuttelee</a:t>
            </a:r>
            <a:r>
              <a:rPr lang="en-GB" sz="1800" dirty="0">
                <a:latin typeface="Trebuchet MS" panose="020B0703020202090204" pitchFamily="34" charset="0"/>
              </a:rPr>
              <a:t> </a:t>
            </a:r>
            <a:r>
              <a:rPr lang="en-GB" sz="1800" dirty="0" err="1">
                <a:latin typeface="Trebuchet MS" panose="020B0703020202090204" pitchFamily="34" charset="0"/>
              </a:rPr>
              <a:t>uuden</a:t>
            </a:r>
            <a:r>
              <a:rPr lang="en-GB" sz="1800" dirty="0">
                <a:latin typeface="Trebuchet MS" panose="020B0703020202090204" pitchFamily="34" charset="0"/>
              </a:rPr>
              <a:t> </a:t>
            </a:r>
            <a:r>
              <a:rPr lang="en-GB" sz="1800" dirty="0" err="1">
                <a:latin typeface="Trebuchet MS" panose="020B0703020202090204" pitchFamily="34" charset="0"/>
              </a:rPr>
              <a:t>ja</a:t>
            </a:r>
            <a:r>
              <a:rPr lang="en-GB" sz="1800" dirty="0">
                <a:latin typeface="Trebuchet MS" panose="020B0703020202090204" pitchFamily="34" charset="0"/>
              </a:rPr>
              <a:t> </a:t>
            </a:r>
            <a:r>
              <a:rPr lang="en-GB" sz="1800" dirty="0" err="1">
                <a:latin typeface="Trebuchet MS" panose="020B0703020202090204" pitchFamily="34" charset="0"/>
              </a:rPr>
              <a:t>omaperäisen</a:t>
            </a:r>
            <a:r>
              <a:rPr lang="en-GB" sz="1800" dirty="0">
                <a:latin typeface="Trebuchet MS" panose="020B0703020202090204" pitchFamily="34" charset="0"/>
              </a:rPr>
              <a:t> </a:t>
            </a:r>
            <a:r>
              <a:rPr lang="en-GB" sz="1800" dirty="0" err="1">
                <a:latin typeface="Trebuchet MS" panose="020B0703020202090204" pitchFamily="34" charset="0"/>
              </a:rPr>
              <a:t>ajattelun</a:t>
            </a:r>
            <a:r>
              <a:rPr lang="en-GB" sz="1800" dirty="0">
                <a:latin typeface="Trebuchet MS" panose="020B0703020202090204" pitchFamily="34" charset="0"/>
              </a:rPr>
              <a:t> </a:t>
            </a:r>
            <a:r>
              <a:rPr lang="en-GB" sz="1800" dirty="0" err="1">
                <a:latin typeface="Trebuchet MS" panose="020B0703020202090204" pitchFamily="34" charset="0"/>
              </a:rPr>
              <a:t>tarve</a:t>
            </a:r>
            <a:r>
              <a:rPr lang="en-GB" sz="1800" dirty="0">
                <a:latin typeface="Trebuchet MS" panose="020B0703020202090204" pitchFamily="34" charset="0"/>
              </a:rPr>
              <a:t>, </a:t>
            </a:r>
            <a:r>
              <a:rPr lang="en-GB" sz="1800" dirty="0" err="1">
                <a:latin typeface="Trebuchet MS" panose="020B0703020202090204" pitchFamily="34" charset="0"/>
              </a:rPr>
              <a:t>joka</a:t>
            </a:r>
            <a:r>
              <a:rPr lang="en-GB" sz="1800" dirty="0">
                <a:latin typeface="Trebuchet MS" panose="020B0703020202090204" pitchFamily="34" charset="0"/>
              </a:rPr>
              <a:t> </a:t>
            </a:r>
            <a:r>
              <a:rPr lang="en-GB" sz="1800" dirty="0" err="1">
                <a:latin typeface="Trebuchet MS" panose="020B0703020202090204" pitchFamily="34" charset="0"/>
              </a:rPr>
              <a:t>houkuttaa</a:t>
            </a:r>
            <a:r>
              <a:rPr lang="en-GB" sz="1800" dirty="0">
                <a:latin typeface="Trebuchet MS" panose="020B0703020202090204" pitchFamily="34" charset="0"/>
              </a:rPr>
              <a:t> </a:t>
            </a:r>
            <a:r>
              <a:rPr lang="en-GB" sz="1800" dirty="0" err="1">
                <a:latin typeface="Trebuchet MS" panose="020B0703020202090204" pitchFamily="34" charset="0"/>
              </a:rPr>
              <a:t>luovia</a:t>
            </a:r>
            <a:r>
              <a:rPr lang="en-GB" sz="1800" dirty="0">
                <a:latin typeface="Trebuchet MS" panose="020B0703020202090204" pitchFamily="34" charset="0"/>
              </a:rPr>
              <a:t> </a:t>
            </a:r>
            <a:r>
              <a:rPr lang="en-GB" sz="1800" dirty="0" err="1">
                <a:latin typeface="Trebuchet MS" panose="020B0703020202090204" pitchFamily="34" charset="0"/>
              </a:rPr>
              <a:t>yksilöitä</a:t>
            </a:r>
            <a:r>
              <a:rPr lang="en-GB" sz="1800" dirty="0">
                <a:latin typeface="Trebuchet MS" panose="020B0703020202090204" pitchFamily="34" charset="0"/>
              </a:rPr>
              <a:t> </a:t>
            </a:r>
            <a:r>
              <a:rPr lang="en-GB" sz="1800" dirty="0" err="1">
                <a:latin typeface="Trebuchet MS" panose="020B0703020202090204" pitchFamily="34" charset="0"/>
              </a:rPr>
              <a:t>muotoilijan</a:t>
            </a:r>
            <a:r>
              <a:rPr lang="en-GB" sz="1800" dirty="0">
                <a:latin typeface="Trebuchet MS" panose="020B0703020202090204" pitchFamily="34" charset="0"/>
              </a:rPr>
              <a:t> </a:t>
            </a:r>
            <a:r>
              <a:rPr lang="en-GB" sz="1800" dirty="0" err="1">
                <a:latin typeface="Trebuchet MS" panose="020B0703020202090204" pitchFamily="34" charset="0"/>
              </a:rPr>
              <a:t>ammattiin</a:t>
            </a:r>
            <a:endParaRPr lang="en-GB" sz="1800" dirty="0">
              <a:latin typeface="Trebuchet MS" panose="020B0703020202090204" pitchFamily="34" charset="0"/>
            </a:endParaRPr>
          </a:p>
          <a:p>
            <a:endParaRPr lang="en-FI" sz="1800" dirty="0">
              <a:latin typeface="Trebuchet MS" panose="020B0703020202090204" pitchFamily="34" charset="0"/>
            </a:endParaRPr>
          </a:p>
        </p:txBody>
      </p:sp>
      <p:sp>
        <p:nvSpPr>
          <p:cNvPr id="4" name="TextBox 3">
            <a:extLst>
              <a:ext uri="{FF2B5EF4-FFF2-40B4-BE49-F238E27FC236}">
                <a16:creationId xmlns:a16="http://schemas.microsoft.com/office/drawing/2014/main" id="{775C531E-BBA1-1F45-A4AF-795F15CABF78}"/>
              </a:ext>
            </a:extLst>
          </p:cNvPr>
          <p:cNvSpPr txBox="1"/>
          <p:nvPr/>
        </p:nvSpPr>
        <p:spPr>
          <a:xfrm>
            <a:off x="7480452" y="6308209"/>
            <a:ext cx="3745735" cy="369332"/>
          </a:xfrm>
          <a:prstGeom prst="rect">
            <a:avLst/>
          </a:prstGeom>
          <a:noFill/>
        </p:spPr>
        <p:txBody>
          <a:bodyPr wrap="square" rtlCol="0">
            <a:spAutoFit/>
          </a:bodyPr>
          <a:lstStyle/>
          <a:p>
            <a:r>
              <a:rPr lang="en-FI" dirty="0"/>
              <a:t>Lähde: </a:t>
            </a:r>
            <a:r>
              <a:rPr lang="fi-FI" dirty="0"/>
              <a:t>Kettunen, I. (2001). </a:t>
            </a:r>
            <a:endParaRPr lang="en-FI" dirty="0"/>
          </a:p>
        </p:txBody>
      </p:sp>
    </p:spTree>
    <p:extLst>
      <p:ext uri="{BB962C8B-B14F-4D97-AF65-F5344CB8AC3E}">
        <p14:creationId xmlns:p14="http://schemas.microsoft.com/office/powerpoint/2010/main" val="229364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5151-E1E4-4D4E-A28B-77FB211049BC}"/>
              </a:ext>
            </a:extLst>
          </p:cNvPr>
          <p:cNvSpPr>
            <a:spLocks noGrp="1"/>
          </p:cNvSpPr>
          <p:nvPr>
            <p:ph type="title"/>
          </p:nvPr>
        </p:nvSpPr>
        <p:spPr/>
        <p:txBody>
          <a:bodyPr/>
          <a:lstStyle/>
          <a:p>
            <a:r>
              <a:rPr lang="en-GB" dirty="0" err="1">
                <a:latin typeface="Trebuchet MS" panose="020B0703020202090204" pitchFamily="34" charset="0"/>
              </a:rPr>
              <a:t>Luovan</a:t>
            </a:r>
            <a:r>
              <a:rPr lang="en-GB" dirty="0">
                <a:latin typeface="Trebuchet MS" panose="020B0703020202090204" pitchFamily="34" charset="0"/>
              </a:rPr>
              <a:t> </a:t>
            </a:r>
            <a:r>
              <a:rPr lang="en-GB" dirty="0" err="1">
                <a:latin typeface="Trebuchet MS" panose="020B0703020202090204" pitchFamily="34" charset="0"/>
              </a:rPr>
              <a:t>persoonan</a:t>
            </a:r>
            <a:r>
              <a:rPr lang="en-GB" dirty="0">
                <a:latin typeface="Trebuchet MS" panose="020B0703020202090204" pitchFamily="34" charset="0"/>
              </a:rPr>
              <a:t> </a:t>
            </a:r>
            <a:r>
              <a:rPr lang="en-GB" dirty="0" err="1">
                <a:latin typeface="Trebuchet MS" panose="020B0703020202090204" pitchFamily="34" charset="0"/>
              </a:rPr>
              <a:t>ominaisuuksia</a:t>
            </a:r>
            <a:br>
              <a:rPr lang="en-GB" dirty="0">
                <a:latin typeface="Trebuchet MS" panose="020B0703020202090204" pitchFamily="34" charset="0"/>
              </a:rPr>
            </a:br>
            <a:endParaRPr lang="en-FI" dirty="0">
              <a:latin typeface="Trebuchet MS" panose="020B0703020202090204" pitchFamily="34" charset="0"/>
            </a:endParaRPr>
          </a:p>
        </p:txBody>
      </p:sp>
      <p:sp>
        <p:nvSpPr>
          <p:cNvPr id="3" name="Content Placeholder 2">
            <a:extLst>
              <a:ext uri="{FF2B5EF4-FFF2-40B4-BE49-F238E27FC236}">
                <a16:creationId xmlns:a16="http://schemas.microsoft.com/office/drawing/2014/main" id="{F377F6D6-F051-AD4B-89FE-9C4518182143}"/>
              </a:ext>
            </a:extLst>
          </p:cNvPr>
          <p:cNvSpPr>
            <a:spLocks noGrp="1"/>
          </p:cNvSpPr>
          <p:nvPr>
            <p:ph idx="1"/>
          </p:nvPr>
        </p:nvSpPr>
        <p:spPr>
          <a:xfrm>
            <a:off x="1231739" y="1478385"/>
            <a:ext cx="10515600" cy="4161289"/>
          </a:xfrm>
        </p:spPr>
        <p:txBody>
          <a:bodyPr>
            <a:normAutofit fontScale="92500" lnSpcReduction="20000"/>
          </a:bodyPr>
          <a:lstStyle/>
          <a:p>
            <a:r>
              <a:rPr lang="en-GB" dirty="0" err="1">
                <a:latin typeface="Trebuchet MS" panose="020B0703020202090204" pitchFamily="34" charset="0"/>
              </a:rPr>
              <a:t>Ongelmaherkkyys</a:t>
            </a:r>
            <a:endParaRPr lang="en-GB" dirty="0">
              <a:latin typeface="Trebuchet MS" panose="020B0703020202090204" pitchFamily="34" charset="0"/>
            </a:endParaRPr>
          </a:p>
          <a:p>
            <a:r>
              <a:rPr lang="en-GB" dirty="0" err="1">
                <a:latin typeface="Trebuchet MS" panose="020B0703020202090204" pitchFamily="34" charset="0"/>
              </a:rPr>
              <a:t>Ideasujuvuus</a:t>
            </a:r>
            <a:endParaRPr lang="en-GB" dirty="0">
              <a:latin typeface="Trebuchet MS" panose="020B0703020202090204" pitchFamily="34" charset="0"/>
            </a:endParaRPr>
          </a:p>
          <a:p>
            <a:r>
              <a:rPr lang="en-GB" dirty="0" err="1">
                <a:latin typeface="Trebuchet MS" panose="020B0703020202090204" pitchFamily="34" charset="0"/>
              </a:rPr>
              <a:t>Ideajoustavuus</a:t>
            </a:r>
            <a:endParaRPr lang="en-GB" dirty="0">
              <a:latin typeface="Trebuchet MS" panose="020B0703020202090204" pitchFamily="34" charset="0"/>
            </a:endParaRPr>
          </a:p>
          <a:p>
            <a:r>
              <a:rPr lang="en-GB" dirty="0" err="1">
                <a:latin typeface="Trebuchet MS" panose="020B0703020202090204" pitchFamily="34" charset="0"/>
              </a:rPr>
              <a:t>Omaperäisyys</a:t>
            </a:r>
            <a:endParaRPr lang="en-GB" dirty="0">
              <a:latin typeface="Trebuchet MS" panose="020B0703020202090204" pitchFamily="34" charset="0"/>
            </a:endParaRPr>
          </a:p>
          <a:p>
            <a:r>
              <a:rPr lang="en-GB" dirty="0" err="1">
                <a:latin typeface="Trebuchet MS" panose="020B0703020202090204" pitchFamily="34" charset="0"/>
              </a:rPr>
              <a:t>Uudelleenmäärittelykyky</a:t>
            </a:r>
            <a:endParaRPr lang="en-GB" dirty="0">
              <a:latin typeface="Trebuchet MS" panose="020B0703020202090204" pitchFamily="34" charset="0"/>
            </a:endParaRPr>
          </a:p>
          <a:p>
            <a:r>
              <a:rPr lang="en-GB" dirty="0" err="1">
                <a:latin typeface="Trebuchet MS" panose="020B0703020202090204" pitchFamily="34" charset="0"/>
              </a:rPr>
              <a:t>Viimeistelykyky</a:t>
            </a:r>
            <a:endParaRPr lang="en-GB" dirty="0">
              <a:latin typeface="Trebuchet MS" panose="020B0703020202090204" pitchFamily="34" charset="0"/>
            </a:endParaRPr>
          </a:p>
          <a:p>
            <a:r>
              <a:rPr lang="en-GB" dirty="0" err="1">
                <a:latin typeface="Trebuchet MS" panose="020B0703020202090204" pitchFamily="34" charset="0"/>
              </a:rPr>
              <a:t>Kehittää</a:t>
            </a:r>
            <a:r>
              <a:rPr lang="en-GB" dirty="0">
                <a:latin typeface="Trebuchet MS" panose="020B0703020202090204" pitchFamily="34" charset="0"/>
              </a:rPr>
              <a:t> </a:t>
            </a:r>
            <a:r>
              <a:rPr lang="en-GB" dirty="0" err="1">
                <a:latin typeface="Trebuchet MS" panose="020B0703020202090204" pitchFamily="34" charset="0"/>
              </a:rPr>
              <a:t>ideoita</a:t>
            </a:r>
            <a:r>
              <a:rPr lang="en-GB" dirty="0">
                <a:latin typeface="Trebuchet MS" panose="020B0703020202090204" pitchFamily="34" charset="0"/>
              </a:rPr>
              <a:t> </a:t>
            </a:r>
            <a:r>
              <a:rPr lang="en-GB" dirty="0" err="1">
                <a:latin typeface="Trebuchet MS" panose="020B0703020202090204" pitchFamily="34" charset="0"/>
              </a:rPr>
              <a:t>vähäisestä</a:t>
            </a:r>
            <a:r>
              <a:rPr lang="en-GB" dirty="0">
                <a:latin typeface="Trebuchet MS" panose="020B0703020202090204" pitchFamily="34" charset="0"/>
              </a:rPr>
              <a:t> </a:t>
            </a:r>
            <a:r>
              <a:rPr lang="en-GB" dirty="0" err="1">
                <a:latin typeface="Trebuchet MS" panose="020B0703020202090204" pitchFamily="34" charset="0"/>
              </a:rPr>
              <a:t>alkuärsykkeestä</a:t>
            </a:r>
            <a:endParaRPr lang="en-GB" dirty="0">
              <a:latin typeface="Trebuchet MS" panose="020B0703020202090204" pitchFamily="34" charset="0"/>
            </a:endParaRPr>
          </a:p>
          <a:p>
            <a:r>
              <a:rPr lang="en-GB" dirty="0" err="1">
                <a:latin typeface="Trebuchet MS" panose="020B0703020202090204" pitchFamily="34" charset="0"/>
              </a:rPr>
              <a:t>Syntetisointikyky</a:t>
            </a:r>
            <a:endParaRPr lang="en-GB" dirty="0">
              <a:latin typeface="Trebuchet MS" panose="020B0703020202090204" pitchFamily="34" charset="0"/>
            </a:endParaRPr>
          </a:p>
          <a:p>
            <a:r>
              <a:rPr lang="en-GB" dirty="0" err="1">
                <a:latin typeface="Trebuchet MS" panose="020B0703020202090204" pitchFamily="34" charset="0"/>
              </a:rPr>
              <a:t>Organisoi</a:t>
            </a:r>
            <a:r>
              <a:rPr lang="en-GB" dirty="0">
                <a:latin typeface="Trebuchet MS" panose="020B0703020202090204" pitchFamily="34" charset="0"/>
              </a:rPr>
              <a:t> </a:t>
            </a:r>
            <a:r>
              <a:rPr lang="en-GB" dirty="0" err="1">
                <a:latin typeface="Trebuchet MS" panose="020B0703020202090204" pitchFamily="34" charset="0"/>
              </a:rPr>
              <a:t>ideat</a:t>
            </a:r>
            <a:r>
              <a:rPr lang="en-GB" dirty="0">
                <a:latin typeface="Trebuchet MS" panose="020B0703020202090204" pitchFamily="34" charset="0"/>
              </a:rPr>
              <a:t> </a:t>
            </a:r>
            <a:r>
              <a:rPr lang="en-GB" dirty="0" err="1">
                <a:latin typeface="Trebuchet MS" panose="020B0703020202090204" pitchFamily="34" charset="0"/>
              </a:rPr>
              <a:t>laajaksi</a:t>
            </a:r>
            <a:r>
              <a:rPr lang="en-GB" dirty="0">
                <a:latin typeface="Trebuchet MS" panose="020B0703020202090204" pitchFamily="34" charset="0"/>
              </a:rPr>
              <a:t> </a:t>
            </a:r>
            <a:r>
              <a:rPr lang="en-GB" dirty="0" err="1">
                <a:latin typeface="Trebuchet MS" panose="020B0703020202090204" pitchFamily="34" charset="0"/>
              </a:rPr>
              <a:t>kokonaisuudeksi</a:t>
            </a:r>
            <a:r>
              <a:rPr lang="en-GB" dirty="0">
                <a:latin typeface="Trebuchet MS" panose="020B0703020202090204" pitchFamily="34" charset="0"/>
              </a:rPr>
              <a:t> </a:t>
            </a:r>
            <a:r>
              <a:rPr lang="en-GB" dirty="0" err="1">
                <a:latin typeface="Trebuchet MS" panose="020B0703020202090204" pitchFamily="34" charset="0"/>
              </a:rPr>
              <a:t>vastakohta</a:t>
            </a:r>
            <a:r>
              <a:rPr lang="en-GB" dirty="0">
                <a:latin typeface="Trebuchet MS" panose="020B0703020202090204" pitchFamily="34" charset="0"/>
              </a:rPr>
              <a:t> on </a:t>
            </a:r>
            <a:r>
              <a:rPr lang="en-GB" dirty="0" err="1">
                <a:latin typeface="Trebuchet MS" panose="020B0703020202090204" pitchFamily="34" charset="0"/>
              </a:rPr>
              <a:t>analysointikyky</a:t>
            </a:r>
            <a:endParaRPr lang="en-GB" dirty="0">
              <a:latin typeface="Trebuchet MS" panose="020B0703020202090204" pitchFamily="34" charset="0"/>
            </a:endParaRPr>
          </a:p>
          <a:p>
            <a:endParaRPr lang="en-FI" dirty="0">
              <a:latin typeface="Trebuchet MS" panose="020B0703020202090204" pitchFamily="34" charset="0"/>
            </a:endParaRPr>
          </a:p>
        </p:txBody>
      </p:sp>
      <p:sp>
        <p:nvSpPr>
          <p:cNvPr id="4" name="TextBox 3">
            <a:extLst>
              <a:ext uri="{FF2B5EF4-FFF2-40B4-BE49-F238E27FC236}">
                <a16:creationId xmlns:a16="http://schemas.microsoft.com/office/drawing/2014/main" id="{5C2C6729-C0D3-EA43-8401-6CEB277A702A}"/>
              </a:ext>
            </a:extLst>
          </p:cNvPr>
          <p:cNvSpPr txBox="1"/>
          <p:nvPr/>
        </p:nvSpPr>
        <p:spPr>
          <a:xfrm>
            <a:off x="7480452" y="6308209"/>
            <a:ext cx="3745735" cy="369332"/>
          </a:xfrm>
          <a:prstGeom prst="rect">
            <a:avLst/>
          </a:prstGeom>
          <a:noFill/>
        </p:spPr>
        <p:txBody>
          <a:bodyPr wrap="square" rtlCol="0">
            <a:spAutoFit/>
          </a:bodyPr>
          <a:lstStyle/>
          <a:p>
            <a:r>
              <a:rPr lang="en-FI" dirty="0"/>
              <a:t>Lähde: </a:t>
            </a:r>
            <a:r>
              <a:rPr lang="fi-FI" dirty="0"/>
              <a:t>Kettunen, I. (2001). </a:t>
            </a:r>
            <a:endParaRPr lang="en-FI" dirty="0"/>
          </a:p>
        </p:txBody>
      </p:sp>
    </p:spTree>
    <p:extLst>
      <p:ext uri="{BB962C8B-B14F-4D97-AF65-F5344CB8AC3E}">
        <p14:creationId xmlns:p14="http://schemas.microsoft.com/office/powerpoint/2010/main" val="416131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D9BE-515A-1A47-B565-C7C5B07A4A62}"/>
              </a:ext>
            </a:extLst>
          </p:cNvPr>
          <p:cNvSpPr>
            <a:spLocks noGrp="1"/>
          </p:cNvSpPr>
          <p:nvPr>
            <p:ph type="title"/>
          </p:nvPr>
        </p:nvSpPr>
        <p:spPr/>
        <p:txBody>
          <a:bodyPr/>
          <a:lstStyle/>
          <a:p>
            <a:r>
              <a:rPr lang="en-GB" dirty="0" err="1">
                <a:latin typeface="Trebuchet MS" panose="020B0703020202090204" pitchFamily="34" charset="0"/>
              </a:rPr>
              <a:t>Luova</a:t>
            </a:r>
            <a:r>
              <a:rPr lang="en-GB" dirty="0">
                <a:latin typeface="Trebuchet MS" panose="020B0703020202090204" pitchFamily="34" charset="0"/>
              </a:rPr>
              <a:t> </a:t>
            </a:r>
            <a:r>
              <a:rPr lang="en-GB" dirty="0" err="1">
                <a:latin typeface="Trebuchet MS" panose="020B0703020202090204" pitchFamily="34" charset="0"/>
              </a:rPr>
              <a:t>prosessi</a:t>
            </a:r>
            <a:br>
              <a:rPr lang="en-GB" dirty="0">
                <a:latin typeface="Trebuchet MS" panose="020B0703020202090204" pitchFamily="34" charset="0"/>
              </a:rPr>
            </a:br>
            <a:endParaRPr lang="en-FI" dirty="0">
              <a:latin typeface="Trebuchet MS" panose="020B0703020202090204" pitchFamily="34" charset="0"/>
            </a:endParaRPr>
          </a:p>
        </p:txBody>
      </p:sp>
      <p:sp>
        <p:nvSpPr>
          <p:cNvPr id="3" name="Content Placeholder 2">
            <a:extLst>
              <a:ext uri="{FF2B5EF4-FFF2-40B4-BE49-F238E27FC236}">
                <a16:creationId xmlns:a16="http://schemas.microsoft.com/office/drawing/2014/main" id="{8B28412F-8D4B-CE49-85B2-4575781540D6}"/>
              </a:ext>
            </a:extLst>
          </p:cNvPr>
          <p:cNvSpPr>
            <a:spLocks noGrp="1"/>
          </p:cNvSpPr>
          <p:nvPr>
            <p:ph idx="1"/>
          </p:nvPr>
        </p:nvSpPr>
        <p:spPr>
          <a:xfrm>
            <a:off x="838200" y="1348355"/>
            <a:ext cx="10515600" cy="4161289"/>
          </a:xfrm>
        </p:spPr>
        <p:txBody>
          <a:bodyPr>
            <a:normAutofit/>
          </a:bodyPr>
          <a:lstStyle/>
          <a:p>
            <a:r>
              <a:rPr lang="en-GB" dirty="0" err="1">
                <a:latin typeface="Trebuchet MS" panose="020B0703020202090204" pitchFamily="34" charset="0"/>
              </a:rPr>
              <a:t>Kokemus</a:t>
            </a:r>
            <a:r>
              <a:rPr lang="en-GB" dirty="0">
                <a:latin typeface="Trebuchet MS" panose="020B0703020202090204" pitchFamily="34" charset="0"/>
              </a:rPr>
              <a:t>, </a:t>
            </a:r>
            <a:r>
              <a:rPr lang="en-GB" dirty="0" err="1">
                <a:latin typeface="Trebuchet MS" panose="020B0703020202090204" pitchFamily="34" charset="0"/>
              </a:rPr>
              <a:t>itsensä</a:t>
            </a:r>
            <a:r>
              <a:rPr lang="en-GB" dirty="0">
                <a:latin typeface="Trebuchet MS" panose="020B0703020202090204" pitchFamily="34" charset="0"/>
              </a:rPr>
              <a:t> </a:t>
            </a:r>
            <a:r>
              <a:rPr lang="en-GB" dirty="0" err="1">
                <a:latin typeface="Trebuchet MS" panose="020B0703020202090204" pitchFamily="34" charset="0"/>
              </a:rPr>
              <a:t>tunteminen</a:t>
            </a:r>
            <a:r>
              <a:rPr lang="en-GB" dirty="0">
                <a:latin typeface="Trebuchet MS" panose="020B0703020202090204" pitchFamily="34" charset="0"/>
              </a:rPr>
              <a:t> </a:t>
            </a:r>
            <a:r>
              <a:rPr lang="en-GB" dirty="0" err="1">
                <a:latin typeface="Trebuchet MS" panose="020B0703020202090204" pitchFamily="34" charset="0"/>
              </a:rPr>
              <a:t>ja</a:t>
            </a:r>
            <a:r>
              <a:rPr lang="en-GB" dirty="0">
                <a:latin typeface="Trebuchet MS" panose="020B0703020202090204" pitchFamily="34" charset="0"/>
              </a:rPr>
              <a:t> </a:t>
            </a:r>
            <a:r>
              <a:rPr lang="en-GB" dirty="0" err="1">
                <a:latin typeface="Trebuchet MS" panose="020B0703020202090204" pitchFamily="34" charset="0"/>
              </a:rPr>
              <a:t>projektin</a:t>
            </a:r>
            <a:r>
              <a:rPr lang="en-GB" dirty="0">
                <a:latin typeface="Trebuchet MS" panose="020B0703020202090204" pitchFamily="34" charset="0"/>
              </a:rPr>
              <a:t> </a:t>
            </a:r>
            <a:r>
              <a:rPr lang="en-GB" dirty="0" err="1">
                <a:latin typeface="Trebuchet MS" panose="020B0703020202090204" pitchFamily="34" charset="0"/>
              </a:rPr>
              <a:t>hallinta</a:t>
            </a:r>
            <a:r>
              <a:rPr lang="en-GB" dirty="0">
                <a:latin typeface="Trebuchet MS" panose="020B0703020202090204" pitchFamily="34" charset="0"/>
              </a:rPr>
              <a:t> </a:t>
            </a:r>
            <a:r>
              <a:rPr lang="en-GB" dirty="0" err="1">
                <a:latin typeface="Trebuchet MS" panose="020B0703020202090204" pitchFamily="34" charset="0"/>
              </a:rPr>
              <a:t>auttavat</a:t>
            </a:r>
            <a:r>
              <a:rPr lang="en-GB" dirty="0">
                <a:latin typeface="Trebuchet MS" panose="020B0703020202090204" pitchFamily="34" charset="0"/>
              </a:rPr>
              <a:t> </a:t>
            </a:r>
            <a:r>
              <a:rPr lang="en-GB" dirty="0" err="1">
                <a:latin typeface="Trebuchet MS" panose="020B0703020202090204" pitchFamily="34" charset="0"/>
              </a:rPr>
              <a:t>suoritustilanteessa</a:t>
            </a:r>
            <a:endParaRPr lang="en-GB" dirty="0">
              <a:latin typeface="Trebuchet MS" panose="020B0703020202090204" pitchFamily="34" charset="0"/>
            </a:endParaRPr>
          </a:p>
          <a:p>
            <a:r>
              <a:rPr lang="en-GB" dirty="0" err="1">
                <a:latin typeface="Trebuchet MS" panose="020B0703020202090204" pitchFamily="34" charset="0"/>
              </a:rPr>
              <a:t>Epäonnistumisen</a:t>
            </a:r>
            <a:r>
              <a:rPr lang="en-GB" dirty="0">
                <a:latin typeface="Trebuchet MS" panose="020B0703020202090204" pitchFamily="34" charset="0"/>
              </a:rPr>
              <a:t> </a:t>
            </a:r>
            <a:r>
              <a:rPr lang="en-GB" dirty="0" err="1">
                <a:latin typeface="Trebuchet MS" panose="020B0703020202090204" pitchFamily="34" charset="0"/>
              </a:rPr>
              <a:t>pelko</a:t>
            </a:r>
            <a:r>
              <a:rPr lang="en-GB" dirty="0">
                <a:latin typeface="Trebuchet MS" panose="020B0703020202090204" pitchFamily="34" charset="0"/>
              </a:rPr>
              <a:t> on </a:t>
            </a:r>
            <a:r>
              <a:rPr lang="en-GB" dirty="0" err="1">
                <a:latin typeface="Trebuchet MS" panose="020B0703020202090204" pitchFamily="34" charset="0"/>
              </a:rPr>
              <a:t>suurin</a:t>
            </a:r>
            <a:r>
              <a:rPr lang="en-GB" dirty="0">
                <a:latin typeface="Trebuchet MS" panose="020B0703020202090204" pitchFamily="34" charset="0"/>
              </a:rPr>
              <a:t> </a:t>
            </a:r>
            <a:r>
              <a:rPr lang="en-GB" dirty="0" err="1">
                <a:latin typeface="Trebuchet MS" panose="020B0703020202090204" pitchFamily="34" charset="0"/>
              </a:rPr>
              <a:t>haittatekijä</a:t>
            </a:r>
            <a:r>
              <a:rPr lang="en-GB" dirty="0">
                <a:latin typeface="Trebuchet MS" panose="020B0703020202090204" pitchFamily="34" charset="0"/>
              </a:rPr>
              <a:t> </a:t>
            </a:r>
            <a:r>
              <a:rPr lang="en-GB" dirty="0" err="1">
                <a:latin typeface="Trebuchet MS" panose="020B0703020202090204" pitchFamily="34" charset="0"/>
              </a:rPr>
              <a:t>luovuudelle</a:t>
            </a:r>
            <a:endParaRPr lang="en-GB" dirty="0">
              <a:latin typeface="Trebuchet MS" panose="020B0703020202090204" pitchFamily="34" charset="0"/>
            </a:endParaRPr>
          </a:p>
          <a:p>
            <a:r>
              <a:rPr lang="en-GB" dirty="0" err="1">
                <a:latin typeface="Trebuchet MS" panose="020B0703020202090204" pitchFamily="34" charset="0"/>
              </a:rPr>
              <a:t>Pitää</a:t>
            </a:r>
            <a:r>
              <a:rPr lang="en-GB" dirty="0">
                <a:latin typeface="Trebuchet MS" panose="020B0703020202090204" pitchFamily="34" charset="0"/>
              </a:rPr>
              <a:t> </a:t>
            </a:r>
            <a:r>
              <a:rPr lang="en-GB" dirty="0" err="1">
                <a:latin typeface="Trebuchet MS" panose="020B0703020202090204" pitchFamily="34" charset="0"/>
              </a:rPr>
              <a:t>varautua</a:t>
            </a:r>
            <a:r>
              <a:rPr lang="en-GB" dirty="0">
                <a:latin typeface="Trebuchet MS" panose="020B0703020202090204" pitchFamily="34" charset="0"/>
              </a:rPr>
              <a:t>, </a:t>
            </a:r>
            <a:r>
              <a:rPr lang="en-GB" dirty="0" err="1">
                <a:latin typeface="Trebuchet MS" panose="020B0703020202090204" pitchFamily="34" charset="0"/>
              </a:rPr>
              <a:t>että</a:t>
            </a:r>
            <a:r>
              <a:rPr lang="en-GB" dirty="0">
                <a:latin typeface="Trebuchet MS" panose="020B0703020202090204" pitchFamily="34" charset="0"/>
              </a:rPr>
              <a:t> </a:t>
            </a:r>
            <a:r>
              <a:rPr lang="en-GB" dirty="0" err="1">
                <a:latin typeface="Trebuchet MS" panose="020B0703020202090204" pitchFamily="34" charset="0"/>
              </a:rPr>
              <a:t>osa</a:t>
            </a:r>
            <a:r>
              <a:rPr lang="en-GB" dirty="0">
                <a:latin typeface="Trebuchet MS" panose="020B0703020202090204" pitchFamily="34" charset="0"/>
              </a:rPr>
              <a:t> </a:t>
            </a:r>
            <a:r>
              <a:rPr lang="en-GB" dirty="0" err="1">
                <a:latin typeface="Trebuchet MS" panose="020B0703020202090204" pitchFamily="34" charset="0"/>
              </a:rPr>
              <a:t>ideoista</a:t>
            </a:r>
            <a:r>
              <a:rPr lang="en-GB" dirty="0">
                <a:latin typeface="Trebuchet MS" panose="020B0703020202090204" pitchFamily="34" charset="0"/>
              </a:rPr>
              <a:t> </a:t>
            </a:r>
            <a:r>
              <a:rPr lang="en-GB" dirty="0" err="1">
                <a:latin typeface="Trebuchet MS" panose="020B0703020202090204" pitchFamily="34" charset="0"/>
              </a:rPr>
              <a:t>menee</a:t>
            </a:r>
            <a:r>
              <a:rPr lang="en-GB" dirty="0">
                <a:latin typeface="Trebuchet MS" panose="020B0703020202090204" pitchFamily="34" charset="0"/>
              </a:rPr>
              <a:t> </a:t>
            </a:r>
            <a:r>
              <a:rPr lang="en-GB" dirty="0" err="1">
                <a:latin typeface="Trebuchet MS" panose="020B0703020202090204" pitchFamily="34" charset="0"/>
              </a:rPr>
              <a:t>roskakoriin</a:t>
            </a:r>
            <a:endParaRPr lang="en-GB" dirty="0">
              <a:latin typeface="Trebuchet MS" panose="020B0703020202090204" pitchFamily="34" charset="0"/>
            </a:endParaRPr>
          </a:p>
          <a:p>
            <a:r>
              <a:rPr lang="en-GB" dirty="0" err="1">
                <a:latin typeface="Trebuchet MS" panose="020B0703020202090204" pitchFamily="34" charset="0"/>
              </a:rPr>
              <a:t>Pitää</a:t>
            </a:r>
            <a:r>
              <a:rPr lang="en-GB" dirty="0">
                <a:latin typeface="Trebuchet MS" panose="020B0703020202090204" pitchFamily="34" charset="0"/>
              </a:rPr>
              <a:t> </a:t>
            </a:r>
            <a:r>
              <a:rPr lang="en-GB" dirty="0" err="1">
                <a:latin typeface="Trebuchet MS" panose="020B0703020202090204" pitchFamily="34" charset="0"/>
              </a:rPr>
              <a:t>luottaa</a:t>
            </a:r>
            <a:r>
              <a:rPr lang="en-GB" dirty="0">
                <a:latin typeface="Trebuchet MS" panose="020B0703020202090204" pitchFamily="34" charset="0"/>
              </a:rPr>
              <a:t>, </a:t>
            </a:r>
            <a:r>
              <a:rPr lang="en-GB" dirty="0" err="1">
                <a:latin typeface="Trebuchet MS" panose="020B0703020202090204" pitchFamily="34" charset="0"/>
              </a:rPr>
              <a:t>että</a:t>
            </a:r>
            <a:r>
              <a:rPr lang="en-GB" dirty="0">
                <a:latin typeface="Trebuchet MS" panose="020B0703020202090204" pitchFamily="34" charset="0"/>
              </a:rPr>
              <a:t> </a:t>
            </a:r>
            <a:r>
              <a:rPr lang="en-GB" dirty="0" err="1">
                <a:latin typeface="Trebuchet MS" panose="020B0703020202090204" pitchFamily="34" charset="0"/>
              </a:rPr>
              <a:t>lopussa</a:t>
            </a:r>
            <a:r>
              <a:rPr lang="en-GB" dirty="0">
                <a:latin typeface="Trebuchet MS" panose="020B0703020202090204" pitchFamily="34" charset="0"/>
              </a:rPr>
              <a:t> </a:t>
            </a:r>
            <a:r>
              <a:rPr lang="en-GB" dirty="0" err="1">
                <a:latin typeface="Trebuchet MS" panose="020B0703020202090204" pitchFamily="34" charset="0"/>
              </a:rPr>
              <a:t>löytyy</a:t>
            </a:r>
            <a:r>
              <a:rPr lang="en-GB" dirty="0">
                <a:latin typeface="Trebuchet MS" panose="020B0703020202090204" pitchFamily="34" charset="0"/>
              </a:rPr>
              <a:t> </a:t>
            </a:r>
            <a:r>
              <a:rPr lang="en-GB" dirty="0" err="1">
                <a:latin typeface="Trebuchet MS" panose="020B0703020202090204" pitchFamily="34" charset="0"/>
              </a:rPr>
              <a:t>jokin</a:t>
            </a:r>
            <a:r>
              <a:rPr lang="en-GB" dirty="0">
                <a:latin typeface="Trebuchet MS" panose="020B0703020202090204" pitchFamily="34" charset="0"/>
              </a:rPr>
              <a:t> </a:t>
            </a:r>
            <a:r>
              <a:rPr lang="en-GB" dirty="0" err="1">
                <a:latin typeface="Trebuchet MS" panose="020B0703020202090204" pitchFamily="34" charset="0"/>
              </a:rPr>
              <a:t>onnistunut</a:t>
            </a:r>
            <a:r>
              <a:rPr lang="en-GB" dirty="0">
                <a:latin typeface="Trebuchet MS" panose="020B0703020202090204" pitchFamily="34" charset="0"/>
              </a:rPr>
              <a:t> idea </a:t>
            </a:r>
            <a:r>
              <a:rPr lang="en-GB" dirty="0" err="1">
                <a:latin typeface="Trebuchet MS" panose="020B0703020202090204" pitchFamily="34" charset="0"/>
              </a:rPr>
              <a:t>vaikkei</a:t>
            </a:r>
            <a:r>
              <a:rPr lang="en-GB" dirty="0">
                <a:latin typeface="Trebuchet MS" panose="020B0703020202090204" pitchFamily="34" charset="0"/>
              </a:rPr>
              <a:t> se ole </a:t>
            </a:r>
            <a:r>
              <a:rPr lang="en-GB" dirty="0" err="1">
                <a:latin typeface="Trebuchet MS" panose="020B0703020202090204" pitchFamily="34" charset="0"/>
              </a:rPr>
              <a:t>vielä</a:t>
            </a:r>
            <a:r>
              <a:rPr lang="en-GB" dirty="0">
                <a:latin typeface="Trebuchet MS" panose="020B0703020202090204" pitchFamily="34" charset="0"/>
              </a:rPr>
              <a:t> </a:t>
            </a:r>
            <a:r>
              <a:rPr lang="en-GB" dirty="0" err="1">
                <a:latin typeface="Trebuchet MS" panose="020B0703020202090204" pitchFamily="34" charset="0"/>
              </a:rPr>
              <a:t>hahmottunut</a:t>
            </a:r>
            <a:endParaRPr lang="en-GB" dirty="0">
              <a:latin typeface="Trebuchet MS" panose="020B0703020202090204" pitchFamily="34" charset="0"/>
            </a:endParaRPr>
          </a:p>
          <a:p>
            <a:r>
              <a:rPr lang="en-GB" dirty="0" err="1">
                <a:latin typeface="Trebuchet MS" panose="020B0703020202090204" pitchFamily="34" charset="0"/>
              </a:rPr>
              <a:t>Pitää</a:t>
            </a:r>
            <a:r>
              <a:rPr lang="en-GB" dirty="0">
                <a:latin typeface="Trebuchet MS" panose="020B0703020202090204" pitchFamily="34" charset="0"/>
              </a:rPr>
              <a:t> </a:t>
            </a:r>
            <a:r>
              <a:rPr lang="en-GB" dirty="0" err="1">
                <a:latin typeface="Trebuchet MS" panose="020B0703020202090204" pitchFamily="34" charset="0"/>
              </a:rPr>
              <a:t>edetä</a:t>
            </a:r>
            <a:r>
              <a:rPr lang="en-GB" dirty="0">
                <a:latin typeface="Trebuchet MS" panose="020B0703020202090204" pitchFamily="34" charset="0"/>
              </a:rPr>
              <a:t> </a:t>
            </a:r>
            <a:r>
              <a:rPr lang="en-GB" dirty="0" err="1">
                <a:latin typeface="Trebuchet MS" panose="020B0703020202090204" pitchFamily="34" charset="0"/>
              </a:rPr>
              <a:t>pieni</a:t>
            </a:r>
            <a:r>
              <a:rPr lang="en-GB" dirty="0">
                <a:latin typeface="Trebuchet MS" panose="020B0703020202090204" pitchFamily="34" charset="0"/>
              </a:rPr>
              <a:t> </a:t>
            </a:r>
            <a:r>
              <a:rPr lang="en-GB" dirty="0" err="1">
                <a:latin typeface="Trebuchet MS" panose="020B0703020202090204" pitchFamily="34" charset="0"/>
              </a:rPr>
              <a:t>askel</a:t>
            </a:r>
            <a:r>
              <a:rPr lang="en-GB" dirty="0">
                <a:latin typeface="Trebuchet MS" panose="020B0703020202090204" pitchFamily="34" charset="0"/>
              </a:rPr>
              <a:t> </a:t>
            </a:r>
            <a:r>
              <a:rPr lang="en-GB" dirty="0" err="1">
                <a:latin typeface="Trebuchet MS" panose="020B0703020202090204" pitchFamily="34" charset="0"/>
              </a:rPr>
              <a:t>kerralla</a:t>
            </a:r>
            <a:r>
              <a:rPr lang="en-GB" dirty="0">
                <a:latin typeface="Trebuchet MS" panose="020B0703020202090204" pitchFamily="34" charset="0"/>
              </a:rPr>
              <a:t> </a:t>
            </a:r>
            <a:r>
              <a:rPr lang="en-GB" dirty="0" err="1">
                <a:latin typeface="Trebuchet MS" panose="020B0703020202090204" pitchFamily="34" charset="0"/>
              </a:rPr>
              <a:t>ja</a:t>
            </a:r>
            <a:r>
              <a:rPr lang="en-GB" dirty="0">
                <a:latin typeface="Trebuchet MS" panose="020B0703020202090204" pitchFamily="34" charset="0"/>
              </a:rPr>
              <a:t> testata </a:t>
            </a:r>
            <a:r>
              <a:rPr lang="en-GB" dirty="0" err="1">
                <a:latin typeface="Trebuchet MS" panose="020B0703020202090204" pitchFamily="34" charset="0"/>
              </a:rPr>
              <a:t>ideoita</a:t>
            </a:r>
            <a:r>
              <a:rPr lang="en-GB" dirty="0">
                <a:latin typeface="Trebuchet MS" panose="020B0703020202090204" pitchFamily="34" charset="0"/>
              </a:rPr>
              <a:t>, </a:t>
            </a:r>
            <a:r>
              <a:rPr lang="en-GB" dirty="0" err="1">
                <a:latin typeface="Trebuchet MS" panose="020B0703020202090204" pitchFamily="34" charset="0"/>
              </a:rPr>
              <a:t>jotta</a:t>
            </a:r>
            <a:r>
              <a:rPr lang="en-GB" dirty="0">
                <a:latin typeface="Trebuchet MS" panose="020B0703020202090204" pitchFamily="34" charset="0"/>
              </a:rPr>
              <a:t> </a:t>
            </a:r>
            <a:r>
              <a:rPr lang="en-GB" dirty="0" err="1">
                <a:latin typeface="Trebuchet MS" panose="020B0703020202090204" pitchFamily="34" charset="0"/>
              </a:rPr>
              <a:t>epäonnistuessa</a:t>
            </a:r>
            <a:r>
              <a:rPr lang="en-GB" dirty="0">
                <a:latin typeface="Trebuchet MS" panose="020B0703020202090204" pitchFamily="34" charset="0"/>
              </a:rPr>
              <a:t> ”</a:t>
            </a:r>
            <a:r>
              <a:rPr lang="en-GB" dirty="0" err="1">
                <a:latin typeface="Trebuchet MS" panose="020B0703020202090204" pitchFamily="34" charset="0"/>
              </a:rPr>
              <a:t>ei</a:t>
            </a:r>
            <a:r>
              <a:rPr lang="en-GB" dirty="0">
                <a:latin typeface="Trebuchet MS" panose="020B0703020202090204" pitchFamily="34" charset="0"/>
              </a:rPr>
              <a:t> </a:t>
            </a:r>
            <a:r>
              <a:rPr lang="en-GB" dirty="0" err="1">
                <a:latin typeface="Trebuchet MS" panose="020B0703020202090204" pitchFamily="34" charset="0"/>
              </a:rPr>
              <a:t>putoa</a:t>
            </a:r>
            <a:r>
              <a:rPr lang="en-GB" dirty="0">
                <a:latin typeface="Trebuchet MS" panose="020B0703020202090204" pitchFamily="34" charset="0"/>
              </a:rPr>
              <a:t> </a:t>
            </a:r>
            <a:r>
              <a:rPr lang="en-GB" dirty="0" err="1">
                <a:latin typeface="Trebuchet MS" panose="020B0703020202090204" pitchFamily="34" charset="0"/>
              </a:rPr>
              <a:t>liian</a:t>
            </a:r>
            <a:r>
              <a:rPr lang="en-GB" dirty="0">
                <a:latin typeface="Trebuchet MS" panose="020B0703020202090204" pitchFamily="34" charset="0"/>
              </a:rPr>
              <a:t> </a:t>
            </a:r>
            <a:r>
              <a:rPr lang="en-GB" dirty="0" err="1">
                <a:latin typeface="Trebuchet MS" panose="020B0703020202090204" pitchFamily="34" charset="0"/>
              </a:rPr>
              <a:t>korkealta</a:t>
            </a:r>
            <a:r>
              <a:rPr lang="en-GB" dirty="0">
                <a:latin typeface="Trebuchet MS" panose="020B0703020202090204" pitchFamily="34" charset="0"/>
              </a:rPr>
              <a:t>”</a:t>
            </a:r>
          </a:p>
          <a:p>
            <a:endParaRPr lang="en-FI" dirty="0">
              <a:latin typeface="Trebuchet MS" panose="020B0703020202090204" pitchFamily="34" charset="0"/>
            </a:endParaRPr>
          </a:p>
        </p:txBody>
      </p:sp>
      <p:sp>
        <p:nvSpPr>
          <p:cNvPr id="4" name="TextBox 3">
            <a:extLst>
              <a:ext uri="{FF2B5EF4-FFF2-40B4-BE49-F238E27FC236}">
                <a16:creationId xmlns:a16="http://schemas.microsoft.com/office/drawing/2014/main" id="{28922F9A-B75C-6A41-B89C-D00A9252A742}"/>
              </a:ext>
            </a:extLst>
          </p:cNvPr>
          <p:cNvSpPr txBox="1"/>
          <p:nvPr/>
        </p:nvSpPr>
        <p:spPr>
          <a:xfrm>
            <a:off x="7480452" y="6308209"/>
            <a:ext cx="3745735" cy="369332"/>
          </a:xfrm>
          <a:prstGeom prst="rect">
            <a:avLst/>
          </a:prstGeom>
          <a:noFill/>
        </p:spPr>
        <p:txBody>
          <a:bodyPr wrap="square" rtlCol="0">
            <a:spAutoFit/>
          </a:bodyPr>
          <a:lstStyle/>
          <a:p>
            <a:r>
              <a:rPr lang="en-FI" dirty="0"/>
              <a:t>Lähde: </a:t>
            </a:r>
            <a:r>
              <a:rPr lang="fi-FI" dirty="0"/>
              <a:t>Kettunen, I. (2001). </a:t>
            </a:r>
            <a:endParaRPr lang="en-FI" dirty="0"/>
          </a:p>
        </p:txBody>
      </p:sp>
    </p:spTree>
    <p:extLst>
      <p:ext uri="{BB962C8B-B14F-4D97-AF65-F5344CB8AC3E}">
        <p14:creationId xmlns:p14="http://schemas.microsoft.com/office/powerpoint/2010/main" val="15064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7B5C-071F-E14D-BB77-BBF1A456B02B}"/>
              </a:ext>
            </a:extLst>
          </p:cNvPr>
          <p:cNvSpPr>
            <a:spLocks noGrp="1"/>
          </p:cNvSpPr>
          <p:nvPr>
            <p:ph type="title"/>
          </p:nvPr>
        </p:nvSpPr>
        <p:spPr>
          <a:xfrm>
            <a:off x="648929" y="187488"/>
            <a:ext cx="7977278" cy="1622321"/>
          </a:xfrm>
        </p:spPr>
        <p:txBody>
          <a:bodyPr>
            <a:normAutofit/>
          </a:bodyPr>
          <a:lstStyle/>
          <a:p>
            <a:r>
              <a:rPr lang="en-GB" sz="2800" dirty="0" err="1">
                <a:latin typeface="Trebuchet MS" panose="020B0703020202090204" pitchFamily="34" charset="0"/>
              </a:rPr>
              <a:t>Tuotekehitys</a:t>
            </a:r>
            <a:r>
              <a:rPr lang="en-GB" sz="2800" dirty="0">
                <a:latin typeface="Trebuchet MS" panose="020B0703020202090204" pitchFamily="34" charset="0"/>
              </a:rPr>
              <a:t>, </a:t>
            </a:r>
            <a:r>
              <a:rPr lang="en-GB" sz="2800" dirty="0" err="1">
                <a:latin typeface="Trebuchet MS" panose="020B0703020202090204" pitchFamily="34" charset="0"/>
              </a:rPr>
              <a:t>konsepti</a:t>
            </a:r>
            <a:r>
              <a:rPr lang="en-GB" sz="2800" dirty="0">
                <a:latin typeface="Trebuchet MS" panose="020B0703020202090204" pitchFamily="34" charset="0"/>
              </a:rPr>
              <a:t>, </a:t>
            </a:r>
            <a:r>
              <a:rPr lang="en-GB" sz="2800" dirty="0" err="1">
                <a:latin typeface="Trebuchet MS" panose="020B0703020202090204" pitchFamily="34" charset="0"/>
              </a:rPr>
              <a:t>tuotesuunnittelu</a:t>
            </a:r>
            <a:br>
              <a:rPr lang="en-GB" sz="2800" dirty="0">
                <a:latin typeface="Trebuchet MS" panose="020B0703020202090204" pitchFamily="34" charset="0"/>
              </a:rPr>
            </a:br>
            <a:endParaRPr lang="en-FI" sz="2800" dirty="0">
              <a:latin typeface="Trebuchet MS" panose="020B0703020202090204" pitchFamily="34" charset="0"/>
            </a:endParaRPr>
          </a:p>
        </p:txBody>
      </p:sp>
      <p:sp>
        <p:nvSpPr>
          <p:cNvPr id="3" name="Content Placeholder 2">
            <a:extLst>
              <a:ext uri="{FF2B5EF4-FFF2-40B4-BE49-F238E27FC236}">
                <a16:creationId xmlns:a16="http://schemas.microsoft.com/office/drawing/2014/main" id="{517E641A-A0F8-EC40-9885-9AAD85414E2C}"/>
              </a:ext>
            </a:extLst>
          </p:cNvPr>
          <p:cNvSpPr>
            <a:spLocks noGrp="1"/>
          </p:cNvSpPr>
          <p:nvPr>
            <p:ph idx="1"/>
          </p:nvPr>
        </p:nvSpPr>
        <p:spPr>
          <a:xfrm>
            <a:off x="648930" y="1509111"/>
            <a:ext cx="4595216" cy="4941064"/>
          </a:xfrm>
        </p:spPr>
        <p:txBody>
          <a:bodyPr>
            <a:normAutofit/>
          </a:bodyPr>
          <a:lstStyle/>
          <a:p>
            <a:r>
              <a:rPr lang="en-GB" sz="1800" dirty="0" err="1">
                <a:latin typeface="Trebuchet MS" panose="020B0703020202090204" pitchFamily="34" charset="0"/>
              </a:rPr>
              <a:t>Tuotekehitys</a:t>
            </a:r>
            <a:r>
              <a:rPr lang="en-GB" sz="1800" dirty="0">
                <a:latin typeface="Trebuchet MS" panose="020B0703020202090204" pitchFamily="34" charset="0"/>
              </a:rPr>
              <a:t> on </a:t>
            </a:r>
            <a:r>
              <a:rPr lang="en-GB" sz="1800" dirty="0" err="1">
                <a:latin typeface="Trebuchet MS" panose="020B0703020202090204" pitchFamily="34" charset="0"/>
              </a:rPr>
              <a:t>teollisessa</a:t>
            </a:r>
            <a:r>
              <a:rPr lang="en-GB" sz="1800" dirty="0">
                <a:latin typeface="Trebuchet MS" panose="020B0703020202090204" pitchFamily="34" charset="0"/>
              </a:rPr>
              <a:t> </a:t>
            </a:r>
            <a:r>
              <a:rPr lang="en-GB" sz="1800" dirty="0" err="1">
                <a:latin typeface="Trebuchet MS" panose="020B0703020202090204" pitchFamily="34" charset="0"/>
              </a:rPr>
              <a:t>ympäristössä</a:t>
            </a:r>
            <a:r>
              <a:rPr lang="en-GB" sz="1800" dirty="0">
                <a:latin typeface="Trebuchet MS" panose="020B0703020202090204" pitchFamily="34" charset="0"/>
              </a:rPr>
              <a:t> </a:t>
            </a:r>
            <a:r>
              <a:rPr lang="en-GB" sz="1800" dirty="0" err="1">
                <a:latin typeface="Trebuchet MS" panose="020B0703020202090204" pitchFamily="34" charset="0"/>
              </a:rPr>
              <a:t>tehtävää</a:t>
            </a:r>
            <a:r>
              <a:rPr lang="en-GB" sz="1800" dirty="0">
                <a:latin typeface="Trebuchet MS" panose="020B0703020202090204" pitchFamily="34" charset="0"/>
              </a:rPr>
              <a:t> </a:t>
            </a:r>
            <a:r>
              <a:rPr lang="en-GB" sz="1800" dirty="0" err="1">
                <a:latin typeface="Trebuchet MS" panose="020B0703020202090204" pitchFamily="34" charset="0"/>
              </a:rPr>
              <a:t>tuotteiden</a:t>
            </a:r>
            <a:r>
              <a:rPr lang="en-GB" sz="1800" dirty="0">
                <a:latin typeface="Trebuchet MS" panose="020B0703020202090204" pitchFamily="34" charset="0"/>
              </a:rPr>
              <a:t> </a:t>
            </a:r>
            <a:r>
              <a:rPr lang="en-GB" sz="1800" dirty="0" err="1">
                <a:latin typeface="Trebuchet MS" panose="020B0703020202090204" pitchFamily="34" charset="0"/>
              </a:rPr>
              <a:t>suunnittelua</a:t>
            </a:r>
            <a:r>
              <a:rPr lang="en-GB" sz="1800" dirty="0">
                <a:latin typeface="Trebuchet MS" panose="020B0703020202090204" pitchFamily="34" charset="0"/>
              </a:rPr>
              <a:t>,</a:t>
            </a:r>
          </a:p>
          <a:p>
            <a:pPr lvl="1"/>
            <a:r>
              <a:rPr lang="en-GB" sz="1800" dirty="0" err="1">
                <a:latin typeface="Trebuchet MS" panose="020B0703020202090204" pitchFamily="34" charset="0"/>
              </a:rPr>
              <a:t>jossa</a:t>
            </a:r>
            <a:r>
              <a:rPr lang="en-GB" sz="1800" dirty="0">
                <a:latin typeface="Trebuchet MS" panose="020B0703020202090204" pitchFamily="34" charset="0"/>
              </a:rPr>
              <a:t> </a:t>
            </a:r>
            <a:r>
              <a:rPr lang="en-GB" sz="1800" dirty="0" err="1">
                <a:latin typeface="Trebuchet MS" panose="020B0703020202090204" pitchFamily="34" charset="0"/>
              </a:rPr>
              <a:t>otetaan</a:t>
            </a:r>
            <a:r>
              <a:rPr lang="en-GB" sz="1800" dirty="0">
                <a:latin typeface="Trebuchet MS" panose="020B0703020202090204" pitchFamily="34" charset="0"/>
              </a:rPr>
              <a:t> </a:t>
            </a:r>
            <a:r>
              <a:rPr lang="en-GB" sz="1800" dirty="0" err="1">
                <a:latin typeface="Trebuchet MS" panose="020B0703020202090204" pitchFamily="34" charset="0"/>
              </a:rPr>
              <a:t>huomioon</a:t>
            </a:r>
            <a:r>
              <a:rPr lang="en-GB" sz="1800" dirty="0">
                <a:latin typeface="Trebuchet MS" panose="020B0703020202090204" pitchFamily="34" charset="0"/>
              </a:rPr>
              <a:t> </a:t>
            </a:r>
            <a:r>
              <a:rPr lang="en-GB" sz="1800" dirty="0" err="1">
                <a:latin typeface="Trebuchet MS" panose="020B0703020202090204" pitchFamily="34" charset="0"/>
              </a:rPr>
              <a:t>valmistus</a:t>
            </a:r>
            <a:r>
              <a:rPr lang="en-GB" sz="1800" dirty="0">
                <a:latin typeface="Trebuchet MS" panose="020B0703020202090204" pitchFamily="34" charset="0"/>
              </a:rPr>
              <a:t>, </a:t>
            </a:r>
            <a:r>
              <a:rPr lang="en-GB" sz="1800" dirty="0" err="1">
                <a:latin typeface="Trebuchet MS" panose="020B0703020202090204" pitchFamily="34" charset="0"/>
              </a:rPr>
              <a:t>markkinointi</a:t>
            </a:r>
            <a:r>
              <a:rPr lang="en-GB" sz="1800" dirty="0">
                <a:latin typeface="Trebuchet MS" panose="020B0703020202090204" pitchFamily="34" charset="0"/>
              </a:rPr>
              <a:t>, </a:t>
            </a:r>
            <a:r>
              <a:rPr lang="en-GB" sz="1800" dirty="0" err="1">
                <a:latin typeface="Trebuchet MS" panose="020B0703020202090204" pitchFamily="34" charset="0"/>
              </a:rPr>
              <a:t>tekninen</a:t>
            </a:r>
            <a:r>
              <a:rPr lang="en-GB" sz="1800" dirty="0">
                <a:latin typeface="Trebuchet MS" panose="020B0703020202090204" pitchFamily="34" charset="0"/>
              </a:rPr>
              <a:t> </a:t>
            </a:r>
            <a:r>
              <a:rPr lang="en-GB" sz="1800" dirty="0" err="1">
                <a:latin typeface="Trebuchet MS" panose="020B0703020202090204" pitchFamily="34" charset="0"/>
              </a:rPr>
              <a:t>kehitys</a:t>
            </a:r>
            <a:r>
              <a:rPr lang="en-GB" sz="1800" dirty="0">
                <a:latin typeface="Trebuchet MS" panose="020B0703020202090204" pitchFamily="34" charset="0"/>
              </a:rPr>
              <a:t> </a:t>
            </a:r>
            <a:r>
              <a:rPr lang="en-GB" sz="1800" dirty="0" err="1">
                <a:latin typeface="Trebuchet MS" panose="020B0703020202090204" pitchFamily="34" charset="0"/>
              </a:rPr>
              <a:t>ja</a:t>
            </a:r>
            <a:r>
              <a:rPr lang="en-GB" sz="1800" dirty="0">
                <a:latin typeface="Trebuchet MS" panose="020B0703020202090204" pitchFamily="34" charset="0"/>
              </a:rPr>
              <a:t> </a:t>
            </a:r>
            <a:r>
              <a:rPr lang="en-GB" sz="1800" dirty="0" err="1">
                <a:latin typeface="Trebuchet MS" panose="020B0703020202090204" pitchFamily="34" charset="0"/>
              </a:rPr>
              <a:t>teollinen</a:t>
            </a:r>
            <a:r>
              <a:rPr lang="en-GB" sz="1800" dirty="0">
                <a:latin typeface="Trebuchet MS" panose="020B0703020202090204" pitchFamily="34" charset="0"/>
              </a:rPr>
              <a:t> </a:t>
            </a:r>
            <a:r>
              <a:rPr lang="en-GB" sz="1800" dirty="0" err="1">
                <a:latin typeface="Trebuchet MS" panose="020B0703020202090204" pitchFamily="34" charset="0"/>
              </a:rPr>
              <a:t>muotoilu</a:t>
            </a:r>
            <a:endParaRPr lang="en-GB" sz="1800" dirty="0">
              <a:latin typeface="Trebuchet MS" panose="020B0703020202090204" pitchFamily="34" charset="0"/>
            </a:endParaRPr>
          </a:p>
          <a:p>
            <a:r>
              <a:rPr lang="en-GB" sz="1800" dirty="0" err="1">
                <a:latin typeface="Trebuchet MS" panose="020B0703020202090204" pitchFamily="34" charset="0"/>
              </a:rPr>
              <a:t>Liiketoiminnan</a:t>
            </a:r>
            <a:r>
              <a:rPr lang="en-GB" sz="1800" dirty="0">
                <a:latin typeface="Trebuchet MS" panose="020B0703020202090204" pitchFamily="34" charset="0"/>
              </a:rPr>
              <a:t> </a:t>
            </a:r>
            <a:r>
              <a:rPr lang="en-GB" sz="1800" dirty="0" err="1">
                <a:latin typeface="Trebuchet MS" panose="020B0703020202090204" pitchFamily="34" charset="0"/>
              </a:rPr>
              <a:t>menestys</a:t>
            </a:r>
            <a:r>
              <a:rPr lang="en-GB" sz="1800" dirty="0">
                <a:latin typeface="Trebuchet MS" panose="020B0703020202090204" pitchFamily="34" charset="0"/>
              </a:rPr>
              <a:t> </a:t>
            </a:r>
            <a:r>
              <a:rPr lang="en-GB" sz="1800" dirty="0" err="1">
                <a:latin typeface="Trebuchet MS" panose="020B0703020202090204" pitchFamily="34" charset="0"/>
              </a:rPr>
              <a:t>perustuu</a:t>
            </a:r>
            <a:r>
              <a:rPr lang="en-GB" sz="1800" dirty="0">
                <a:latin typeface="Trebuchet MS" panose="020B0703020202090204" pitchFamily="34" charset="0"/>
              </a:rPr>
              <a:t> </a:t>
            </a:r>
            <a:r>
              <a:rPr lang="en-GB" sz="1800" dirty="0" err="1">
                <a:latin typeface="Trebuchet MS" panose="020B0703020202090204" pitchFamily="34" charset="0"/>
              </a:rPr>
              <a:t>kykyyn</a:t>
            </a:r>
            <a:r>
              <a:rPr lang="en-GB" sz="1800" dirty="0">
                <a:latin typeface="Trebuchet MS" panose="020B0703020202090204" pitchFamily="34" charset="0"/>
              </a:rPr>
              <a:t> </a:t>
            </a:r>
            <a:r>
              <a:rPr lang="en-GB" sz="1800" dirty="0" err="1">
                <a:latin typeface="Trebuchet MS" panose="020B0703020202090204" pitchFamily="34" charset="0"/>
              </a:rPr>
              <a:t>havaita</a:t>
            </a:r>
            <a:r>
              <a:rPr lang="en-GB" sz="1800" dirty="0">
                <a:latin typeface="Trebuchet MS" panose="020B0703020202090204" pitchFamily="34" charset="0"/>
              </a:rPr>
              <a:t> </a:t>
            </a:r>
            <a:r>
              <a:rPr lang="en-GB" sz="1800" dirty="0" err="1">
                <a:latin typeface="Trebuchet MS" panose="020B0703020202090204" pitchFamily="34" charset="0"/>
              </a:rPr>
              <a:t>kuluttajien</a:t>
            </a:r>
            <a:r>
              <a:rPr lang="en-GB" sz="1800" dirty="0">
                <a:latin typeface="Trebuchet MS" panose="020B0703020202090204" pitchFamily="34" charset="0"/>
              </a:rPr>
              <a:t> </a:t>
            </a:r>
            <a:r>
              <a:rPr lang="en-GB" sz="1800" dirty="0" err="1">
                <a:latin typeface="Trebuchet MS" panose="020B0703020202090204" pitchFamily="34" charset="0"/>
              </a:rPr>
              <a:t>tarpeita</a:t>
            </a:r>
            <a:r>
              <a:rPr lang="en-GB" sz="1800" dirty="0">
                <a:latin typeface="Trebuchet MS" panose="020B0703020202090204" pitchFamily="34" charset="0"/>
              </a:rPr>
              <a:t> </a:t>
            </a:r>
            <a:r>
              <a:rPr lang="en-GB" sz="1800" dirty="0" err="1">
                <a:latin typeface="Trebuchet MS" panose="020B0703020202090204" pitchFamily="34" charset="0"/>
              </a:rPr>
              <a:t>ja</a:t>
            </a:r>
            <a:r>
              <a:rPr lang="en-GB" sz="1800" dirty="0">
                <a:latin typeface="Trebuchet MS" panose="020B0703020202090204" pitchFamily="34" charset="0"/>
              </a:rPr>
              <a:t> </a:t>
            </a:r>
            <a:r>
              <a:rPr lang="en-GB" sz="1800" dirty="0" err="1">
                <a:latin typeface="Trebuchet MS" panose="020B0703020202090204" pitchFamily="34" charset="0"/>
              </a:rPr>
              <a:t>kykyyn</a:t>
            </a:r>
            <a:r>
              <a:rPr lang="en-GB" sz="1800" dirty="0">
                <a:latin typeface="Trebuchet MS" panose="020B0703020202090204" pitchFamily="34" charset="0"/>
              </a:rPr>
              <a:t> </a:t>
            </a:r>
            <a:r>
              <a:rPr lang="en-GB" sz="1800" dirty="0" err="1">
                <a:latin typeface="Trebuchet MS" panose="020B0703020202090204" pitchFamily="34" charset="0"/>
              </a:rPr>
              <a:t>vastata</a:t>
            </a:r>
            <a:r>
              <a:rPr lang="en-GB" sz="1800" dirty="0">
                <a:latin typeface="Trebuchet MS" panose="020B0703020202090204" pitchFamily="34" charset="0"/>
              </a:rPr>
              <a:t> </a:t>
            </a:r>
            <a:r>
              <a:rPr lang="en-GB" sz="1800" dirty="0" err="1">
                <a:latin typeface="Trebuchet MS" panose="020B0703020202090204" pitchFamily="34" charset="0"/>
              </a:rPr>
              <a:t>näihin</a:t>
            </a:r>
            <a:r>
              <a:rPr lang="en-GB" sz="1800" dirty="0">
                <a:latin typeface="Trebuchet MS" panose="020B0703020202090204" pitchFamily="34" charset="0"/>
              </a:rPr>
              <a:t> </a:t>
            </a:r>
            <a:r>
              <a:rPr lang="en-GB" sz="1800" dirty="0" err="1">
                <a:latin typeface="Trebuchet MS" panose="020B0703020202090204" pitchFamily="34" charset="0"/>
              </a:rPr>
              <a:t>tarpeisiin</a:t>
            </a:r>
            <a:r>
              <a:rPr lang="en-GB" sz="1800" dirty="0">
                <a:latin typeface="Trebuchet MS" panose="020B0703020202090204" pitchFamily="34" charset="0"/>
              </a:rPr>
              <a:t> </a:t>
            </a:r>
            <a:r>
              <a:rPr lang="en-GB" sz="1800" dirty="0" err="1">
                <a:latin typeface="Trebuchet MS" panose="020B0703020202090204" pitchFamily="34" charset="0"/>
              </a:rPr>
              <a:t>edulliseen</a:t>
            </a:r>
            <a:r>
              <a:rPr lang="en-GB" sz="1800" dirty="0">
                <a:latin typeface="Trebuchet MS" panose="020B0703020202090204" pitchFamily="34" charset="0"/>
              </a:rPr>
              <a:t> </a:t>
            </a:r>
            <a:r>
              <a:rPr lang="en-GB" sz="1800" dirty="0" err="1">
                <a:latin typeface="Trebuchet MS" panose="020B0703020202090204" pitchFamily="34" charset="0"/>
              </a:rPr>
              <a:t>hintaan</a:t>
            </a:r>
            <a:endParaRPr lang="en-GB" sz="1800" dirty="0">
              <a:latin typeface="Trebuchet MS" panose="020B0703020202090204" pitchFamily="34" charset="0"/>
            </a:endParaRPr>
          </a:p>
          <a:p>
            <a:r>
              <a:rPr lang="en-GB" sz="1800" dirty="0" err="1">
                <a:latin typeface="Trebuchet MS" panose="020B0703020202090204" pitchFamily="34" charset="0"/>
              </a:rPr>
              <a:t>Kehitettävä</a:t>
            </a:r>
            <a:r>
              <a:rPr lang="en-GB" sz="1800" dirty="0">
                <a:latin typeface="Trebuchet MS" panose="020B0703020202090204" pitchFamily="34" charset="0"/>
              </a:rPr>
              <a:t> </a:t>
            </a:r>
            <a:r>
              <a:rPr lang="en-GB" sz="1800" dirty="0" err="1">
                <a:latin typeface="Trebuchet MS" panose="020B0703020202090204" pitchFamily="34" charset="0"/>
              </a:rPr>
              <a:t>tuote</a:t>
            </a:r>
            <a:r>
              <a:rPr lang="en-GB" sz="1800" dirty="0">
                <a:latin typeface="Trebuchet MS" panose="020B0703020202090204" pitchFamily="34" charset="0"/>
              </a:rPr>
              <a:t> on vain </a:t>
            </a:r>
            <a:r>
              <a:rPr lang="en-GB" sz="1800" dirty="0" err="1">
                <a:latin typeface="Trebuchet MS" panose="020B0703020202090204" pitchFamily="34" charset="0"/>
              </a:rPr>
              <a:t>konsepti</a:t>
            </a:r>
            <a:r>
              <a:rPr lang="en-GB" sz="1800" dirty="0">
                <a:latin typeface="Trebuchet MS" panose="020B0703020202090204" pitchFamily="34" charset="0"/>
              </a:rPr>
              <a:t> </a:t>
            </a:r>
            <a:r>
              <a:rPr lang="en-GB" sz="1800" dirty="0" err="1">
                <a:latin typeface="Trebuchet MS" panose="020B0703020202090204" pitchFamily="34" charset="0"/>
              </a:rPr>
              <a:t>eli</a:t>
            </a:r>
            <a:r>
              <a:rPr lang="en-GB" sz="1800" dirty="0">
                <a:latin typeface="Trebuchet MS" panose="020B0703020202090204" pitchFamily="34" charset="0"/>
              </a:rPr>
              <a:t> </a:t>
            </a:r>
            <a:r>
              <a:rPr lang="en-GB" sz="1800" dirty="0" err="1">
                <a:latin typeface="Trebuchet MS" panose="020B0703020202090204" pitchFamily="34" charset="0"/>
              </a:rPr>
              <a:t>hahmotelma</a:t>
            </a:r>
            <a:r>
              <a:rPr lang="en-GB" sz="1800" dirty="0">
                <a:latin typeface="Trebuchet MS" panose="020B0703020202090204" pitchFamily="34" charset="0"/>
              </a:rPr>
              <a:t>, </a:t>
            </a:r>
            <a:r>
              <a:rPr lang="en-GB" sz="1800" dirty="0" err="1">
                <a:latin typeface="Trebuchet MS" panose="020B0703020202090204" pitchFamily="34" charset="0"/>
              </a:rPr>
              <a:t>ennen</a:t>
            </a:r>
            <a:r>
              <a:rPr lang="en-GB" sz="1800" dirty="0">
                <a:latin typeface="Trebuchet MS" panose="020B0703020202090204" pitchFamily="34" charset="0"/>
              </a:rPr>
              <a:t> </a:t>
            </a:r>
            <a:r>
              <a:rPr lang="en-GB" sz="1800" dirty="0" err="1">
                <a:latin typeface="Trebuchet MS" panose="020B0703020202090204" pitchFamily="34" charset="0"/>
              </a:rPr>
              <a:t>kuin</a:t>
            </a:r>
            <a:r>
              <a:rPr lang="en-GB" sz="1800" dirty="0">
                <a:latin typeface="Trebuchet MS" panose="020B0703020202090204" pitchFamily="34" charset="0"/>
              </a:rPr>
              <a:t> se </a:t>
            </a:r>
            <a:r>
              <a:rPr lang="en-GB" sz="1800" dirty="0" err="1">
                <a:latin typeface="Trebuchet MS" panose="020B0703020202090204" pitchFamily="34" charset="0"/>
              </a:rPr>
              <a:t>todistaa</a:t>
            </a:r>
            <a:r>
              <a:rPr lang="en-GB" sz="1800" dirty="0">
                <a:latin typeface="Trebuchet MS" panose="020B0703020202090204" pitchFamily="34" charset="0"/>
              </a:rPr>
              <a:t> </a:t>
            </a:r>
            <a:r>
              <a:rPr lang="en-GB" sz="1800" dirty="0" err="1">
                <a:latin typeface="Trebuchet MS" panose="020B0703020202090204" pitchFamily="34" charset="0"/>
              </a:rPr>
              <a:t>menestyksensä</a:t>
            </a:r>
            <a:r>
              <a:rPr lang="en-GB" sz="1800" dirty="0">
                <a:latin typeface="Trebuchet MS" panose="020B0703020202090204" pitchFamily="34" charset="0"/>
              </a:rPr>
              <a:t> </a:t>
            </a:r>
            <a:r>
              <a:rPr lang="en-GB" sz="1800" dirty="0" err="1">
                <a:latin typeface="Trebuchet MS" panose="020B0703020202090204" pitchFamily="34" charset="0"/>
              </a:rPr>
              <a:t>taloudellisesti</a:t>
            </a:r>
            <a:endParaRPr lang="en-GB" sz="1800" dirty="0">
              <a:latin typeface="Trebuchet MS" panose="020B0703020202090204" pitchFamily="34" charset="0"/>
            </a:endParaRPr>
          </a:p>
          <a:p>
            <a:r>
              <a:rPr lang="en-GB" sz="1800" dirty="0" err="1">
                <a:latin typeface="Trebuchet MS" panose="020B0703020202090204" pitchFamily="34" charset="0"/>
              </a:rPr>
              <a:t>Alkaa</a:t>
            </a:r>
            <a:r>
              <a:rPr lang="en-GB" sz="1800" dirty="0">
                <a:latin typeface="Trebuchet MS" panose="020B0703020202090204" pitchFamily="34" charset="0"/>
              </a:rPr>
              <a:t> </a:t>
            </a:r>
            <a:r>
              <a:rPr lang="en-GB" sz="1800" dirty="0" err="1">
                <a:latin typeface="Trebuchet MS" panose="020B0703020202090204" pitchFamily="34" charset="0"/>
              </a:rPr>
              <a:t>mahdollisuudesta</a:t>
            </a:r>
            <a:r>
              <a:rPr lang="en-GB" sz="1800" dirty="0">
                <a:latin typeface="Trebuchet MS" panose="020B0703020202090204" pitchFamily="34" charset="0"/>
              </a:rPr>
              <a:t>/</a:t>
            </a:r>
            <a:r>
              <a:rPr lang="en-GB" sz="1800" dirty="0" err="1">
                <a:latin typeface="Trebuchet MS" panose="020B0703020202090204" pitchFamily="34" charset="0"/>
              </a:rPr>
              <a:t>unelmasta</a:t>
            </a:r>
            <a:r>
              <a:rPr lang="en-GB" sz="1800" dirty="0">
                <a:latin typeface="Trebuchet MS" panose="020B0703020202090204" pitchFamily="34" charset="0"/>
              </a:rPr>
              <a:t> </a:t>
            </a:r>
            <a:r>
              <a:rPr lang="en-GB" sz="1800" dirty="0" err="1">
                <a:latin typeface="Trebuchet MS" panose="020B0703020202090204" pitchFamily="34" charset="0"/>
              </a:rPr>
              <a:t>ja</a:t>
            </a:r>
            <a:r>
              <a:rPr lang="en-GB" sz="1800" dirty="0">
                <a:latin typeface="Trebuchet MS" panose="020B0703020202090204" pitchFamily="34" charset="0"/>
              </a:rPr>
              <a:t> </a:t>
            </a:r>
            <a:r>
              <a:rPr lang="en-GB" sz="1800" dirty="0" err="1">
                <a:latin typeface="Trebuchet MS" panose="020B0703020202090204" pitchFamily="34" charset="0"/>
              </a:rPr>
              <a:t>päättyy</a:t>
            </a:r>
            <a:r>
              <a:rPr lang="en-GB" sz="1800" dirty="0">
                <a:latin typeface="Trebuchet MS" panose="020B0703020202090204" pitchFamily="34" charset="0"/>
              </a:rPr>
              <a:t> </a:t>
            </a:r>
            <a:r>
              <a:rPr lang="en-GB" sz="1800" dirty="0" err="1">
                <a:latin typeface="Trebuchet MS" panose="020B0703020202090204" pitchFamily="34" charset="0"/>
              </a:rPr>
              <a:t>voittoon</a:t>
            </a:r>
            <a:endParaRPr lang="en-GB" sz="1800" dirty="0">
              <a:latin typeface="Trebuchet MS" panose="020B0703020202090204" pitchFamily="34" charset="0"/>
            </a:endParaRPr>
          </a:p>
          <a:p>
            <a:endParaRPr lang="en-FI" sz="1400" dirty="0">
              <a:latin typeface="Trebuchet MS" panose="020B0703020202090204" pitchFamily="34" charset="0"/>
            </a:endParaRPr>
          </a:p>
        </p:txBody>
      </p:sp>
      <p:pic>
        <p:nvPicPr>
          <p:cNvPr id="5" name="Picture 4" descr="A close up of text on a white background&#10;&#10;Description automatically generated">
            <a:extLst>
              <a:ext uri="{FF2B5EF4-FFF2-40B4-BE49-F238E27FC236}">
                <a16:creationId xmlns:a16="http://schemas.microsoft.com/office/drawing/2014/main" id="{36EFB457-209B-8142-95B3-0B87B7F5C353}"/>
              </a:ext>
            </a:extLst>
          </p:cNvPr>
          <p:cNvPicPr>
            <a:picLocks noChangeAspect="1"/>
          </p:cNvPicPr>
          <p:nvPr/>
        </p:nvPicPr>
        <p:blipFill rotWithShape="1">
          <a:blip r:embed="rId2">
            <a:extLst>
              <a:ext uri="{28A0092B-C50C-407E-A947-70E740481C1C}">
                <a14:useLocalDpi xmlns:a14="http://schemas.microsoft.com/office/drawing/2010/main" val="0"/>
              </a:ext>
            </a:extLst>
          </a:blip>
          <a:srcRect r="1639"/>
          <a:stretch/>
        </p:blipFill>
        <p:spPr>
          <a:xfrm>
            <a:off x="5244146" y="2434728"/>
            <a:ext cx="6181048" cy="1806766"/>
          </a:xfrm>
          <a:prstGeom prst="rect">
            <a:avLst/>
          </a:prstGeom>
          <a:effectLst/>
        </p:spPr>
      </p:pic>
      <p:sp>
        <p:nvSpPr>
          <p:cNvPr id="6" name="TextBox 5">
            <a:extLst>
              <a:ext uri="{FF2B5EF4-FFF2-40B4-BE49-F238E27FC236}">
                <a16:creationId xmlns:a16="http://schemas.microsoft.com/office/drawing/2014/main" id="{D3C39597-16F8-454A-8F46-DD852C92CAEA}"/>
              </a:ext>
            </a:extLst>
          </p:cNvPr>
          <p:cNvSpPr txBox="1"/>
          <p:nvPr/>
        </p:nvSpPr>
        <p:spPr>
          <a:xfrm>
            <a:off x="7480452" y="6308209"/>
            <a:ext cx="3745735" cy="369332"/>
          </a:xfrm>
          <a:prstGeom prst="rect">
            <a:avLst/>
          </a:prstGeom>
          <a:noFill/>
        </p:spPr>
        <p:txBody>
          <a:bodyPr wrap="square" rtlCol="0">
            <a:spAutoFit/>
          </a:bodyPr>
          <a:lstStyle/>
          <a:p>
            <a:r>
              <a:rPr lang="en-FI" dirty="0"/>
              <a:t>Lähde: </a:t>
            </a:r>
            <a:r>
              <a:rPr lang="fi-FI" dirty="0"/>
              <a:t>Kettunen, I. (2001). </a:t>
            </a:r>
            <a:endParaRPr lang="en-FI" dirty="0"/>
          </a:p>
        </p:txBody>
      </p:sp>
    </p:spTree>
    <p:extLst>
      <p:ext uri="{BB962C8B-B14F-4D97-AF65-F5344CB8AC3E}">
        <p14:creationId xmlns:p14="http://schemas.microsoft.com/office/powerpoint/2010/main" val="116801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B28B-8517-994D-B419-2A797B05D0BC}"/>
              </a:ext>
            </a:extLst>
          </p:cNvPr>
          <p:cNvSpPr>
            <a:spLocks noGrp="1"/>
          </p:cNvSpPr>
          <p:nvPr>
            <p:ph type="title"/>
          </p:nvPr>
        </p:nvSpPr>
        <p:spPr/>
        <p:txBody>
          <a:bodyPr/>
          <a:lstStyle/>
          <a:p>
            <a:r>
              <a:rPr lang="en-GB" dirty="0" err="1">
                <a:latin typeface="Trebuchet MS" panose="020B0703020202090204" pitchFamily="34" charset="0"/>
              </a:rPr>
              <a:t>Tuotekehityksen</a:t>
            </a:r>
            <a:r>
              <a:rPr lang="en-GB" dirty="0">
                <a:latin typeface="Trebuchet MS" panose="020B0703020202090204" pitchFamily="34" charset="0"/>
              </a:rPr>
              <a:t> </a:t>
            </a:r>
            <a:r>
              <a:rPr lang="en-GB" dirty="0" err="1">
                <a:latin typeface="Trebuchet MS" panose="020B0703020202090204" pitchFamily="34" charset="0"/>
              </a:rPr>
              <a:t>lähtökohdat</a:t>
            </a:r>
            <a:br>
              <a:rPr lang="en-GB" dirty="0">
                <a:latin typeface="Trebuchet MS" panose="020B0703020202090204" pitchFamily="34" charset="0"/>
              </a:rPr>
            </a:br>
            <a:endParaRPr lang="en-FI" dirty="0">
              <a:latin typeface="Trebuchet MS" panose="020B0703020202090204" pitchFamily="34" charset="0"/>
            </a:endParaRPr>
          </a:p>
        </p:txBody>
      </p:sp>
      <p:sp>
        <p:nvSpPr>
          <p:cNvPr id="3" name="Content Placeholder 2">
            <a:extLst>
              <a:ext uri="{FF2B5EF4-FFF2-40B4-BE49-F238E27FC236}">
                <a16:creationId xmlns:a16="http://schemas.microsoft.com/office/drawing/2014/main" id="{D150FEB3-7C59-B449-88CB-19CB514469B7}"/>
              </a:ext>
            </a:extLst>
          </p:cNvPr>
          <p:cNvSpPr>
            <a:spLocks noGrp="1"/>
          </p:cNvSpPr>
          <p:nvPr>
            <p:ph idx="1"/>
          </p:nvPr>
        </p:nvSpPr>
        <p:spPr>
          <a:xfrm>
            <a:off x="1567405" y="1348355"/>
            <a:ext cx="10515600" cy="4161289"/>
          </a:xfrm>
        </p:spPr>
        <p:txBody>
          <a:bodyPr>
            <a:normAutofit fontScale="92500" lnSpcReduction="20000"/>
          </a:bodyPr>
          <a:lstStyle/>
          <a:p>
            <a:r>
              <a:rPr lang="en-GB" dirty="0" err="1">
                <a:latin typeface="Trebuchet MS" panose="020B0703020202090204" pitchFamily="34" charset="0"/>
              </a:rPr>
              <a:t>Käyttäjälähtöinen</a:t>
            </a:r>
            <a:endParaRPr lang="en-GB" dirty="0">
              <a:latin typeface="Trebuchet MS" panose="020B0703020202090204" pitchFamily="34" charset="0"/>
            </a:endParaRPr>
          </a:p>
          <a:p>
            <a:pPr lvl="1"/>
            <a:r>
              <a:rPr lang="en-GB" dirty="0" err="1">
                <a:latin typeface="Trebuchet MS" panose="020B0703020202090204" pitchFamily="34" charset="0"/>
              </a:rPr>
              <a:t>Konsepti</a:t>
            </a:r>
            <a:r>
              <a:rPr lang="en-GB" dirty="0">
                <a:latin typeface="Trebuchet MS" panose="020B0703020202090204" pitchFamily="34" charset="0"/>
              </a:rPr>
              <a:t> </a:t>
            </a:r>
            <a:r>
              <a:rPr lang="en-GB" dirty="0" err="1">
                <a:latin typeface="Trebuchet MS" panose="020B0703020202090204" pitchFamily="34" charset="0"/>
              </a:rPr>
              <a:t>lähtee</a:t>
            </a:r>
            <a:r>
              <a:rPr lang="en-GB" dirty="0">
                <a:latin typeface="Trebuchet MS" panose="020B0703020202090204" pitchFamily="34" charset="0"/>
              </a:rPr>
              <a:t> </a:t>
            </a:r>
            <a:r>
              <a:rPr lang="en-GB" dirty="0" err="1">
                <a:latin typeface="Trebuchet MS" panose="020B0703020202090204" pitchFamily="34" charset="0"/>
              </a:rPr>
              <a:t>markkinoilla</a:t>
            </a:r>
            <a:r>
              <a:rPr lang="en-GB" dirty="0">
                <a:latin typeface="Trebuchet MS" panose="020B0703020202090204" pitchFamily="34" charset="0"/>
              </a:rPr>
              <a:t> </a:t>
            </a:r>
            <a:r>
              <a:rPr lang="en-GB" dirty="0" err="1">
                <a:latin typeface="Trebuchet MS" panose="020B0703020202090204" pitchFamily="34" charset="0"/>
              </a:rPr>
              <a:t>havaitusta</a:t>
            </a:r>
            <a:r>
              <a:rPr lang="en-GB" dirty="0">
                <a:latin typeface="Trebuchet MS" panose="020B0703020202090204" pitchFamily="34" charset="0"/>
              </a:rPr>
              <a:t> </a:t>
            </a:r>
            <a:r>
              <a:rPr lang="en-GB" dirty="0" err="1">
                <a:latin typeface="Trebuchet MS" panose="020B0703020202090204" pitchFamily="34" charset="0"/>
              </a:rPr>
              <a:t>asiakas</a:t>
            </a:r>
            <a:r>
              <a:rPr lang="en-GB" dirty="0">
                <a:latin typeface="Trebuchet MS" panose="020B0703020202090204" pitchFamily="34" charset="0"/>
              </a:rPr>
              <a:t>/</a:t>
            </a:r>
            <a:r>
              <a:rPr lang="en-GB" dirty="0" err="1">
                <a:latin typeface="Trebuchet MS" panose="020B0703020202090204" pitchFamily="34" charset="0"/>
              </a:rPr>
              <a:t>käyttäjätarpeesta</a:t>
            </a:r>
            <a:endParaRPr lang="en-GB" dirty="0">
              <a:latin typeface="Trebuchet MS" panose="020B0703020202090204" pitchFamily="34" charset="0"/>
            </a:endParaRPr>
          </a:p>
          <a:p>
            <a:r>
              <a:rPr lang="en-GB" dirty="0" err="1">
                <a:latin typeface="Trebuchet MS" panose="020B0703020202090204" pitchFamily="34" charset="0"/>
              </a:rPr>
              <a:t>Teknologialähtöinen</a:t>
            </a:r>
            <a:endParaRPr lang="en-GB" dirty="0">
              <a:latin typeface="Trebuchet MS" panose="020B0703020202090204" pitchFamily="34" charset="0"/>
            </a:endParaRPr>
          </a:p>
          <a:p>
            <a:pPr lvl="1"/>
            <a:r>
              <a:rPr lang="en-GB" dirty="0" err="1">
                <a:latin typeface="Trebuchet MS" panose="020B0703020202090204" pitchFamily="34" charset="0"/>
              </a:rPr>
              <a:t>Konsepti</a:t>
            </a:r>
            <a:r>
              <a:rPr lang="en-GB" dirty="0">
                <a:latin typeface="Trebuchet MS" panose="020B0703020202090204" pitchFamily="34" charset="0"/>
              </a:rPr>
              <a:t> </a:t>
            </a:r>
            <a:r>
              <a:rPr lang="en-GB" dirty="0" err="1">
                <a:latin typeface="Trebuchet MS" panose="020B0703020202090204" pitchFamily="34" charset="0"/>
              </a:rPr>
              <a:t>lähtee</a:t>
            </a:r>
            <a:r>
              <a:rPr lang="en-GB" dirty="0">
                <a:latin typeface="Trebuchet MS" panose="020B0703020202090204" pitchFamily="34" charset="0"/>
              </a:rPr>
              <a:t> </a:t>
            </a:r>
            <a:r>
              <a:rPr lang="en-GB" dirty="0" err="1">
                <a:latin typeface="Trebuchet MS" panose="020B0703020202090204" pitchFamily="34" charset="0"/>
              </a:rPr>
              <a:t>annetusta</a:t>
            </a:r>
            <a:r>
              <a:rPr lang="en-GB" dirty="0">
                <a:latin typeface="Trebuchet MS" panose="020B0703020202090204" pitchFamily="34" charset="0"/>
              </a:rPr>
              <a:t> </a:t>
            </a:r>
            <a:r>
              <a:rPr lang="en-GB" dirty="0" err="1">
                <a:latin typeface="Trebuchet MS" panose="020B0703020202090204" pitchFamily="34" charset="0"/>
              </a:rPr>
              <a:t>teknologiasta</a:t>
            </a:r>
            <a:r>
              <a:rPr lang="en-GB" dirty="0">
                <a:latin typeface="Trebuchet MS" panose="020B0703020202090204" pitchFamily="34" charset="0"/>
              </a:rPr>
              <a:t> </a:t>
            </a:r>
            <a:r>
              <a:rPr lang="en-GB" dirty="0" err="1">
                <a:latin typeface="Trebuchet MS" panose="020B0703020202090204" pitchFamily="34" charset="0"/>
              </a:rPr>
              <a:t>esim</a:t>
            </a:r>
            <a:r>
              <a:rPr lang="en-GB" dirty="0">
                <a:latin typeface="Trebuchet MS" panose="020B0703020202090204" pitchFamily="34" charset="0"/>
              </a:rPr>
              <a:t>. </a:t>
            </a:r>
            <a:r>
              <a:rPr lang="en-GB" dirty="0" err="1">
                <a:latin typeface="Trebuchet MS" panose="020B0703020202090204" pitchFamily="34" charset="0"/>
              </a:rPr>
              <a:t>Goretex</a:t>
            </a:r>
            <a:endParaRPr lang="en-GB" dirty="0">
              <a:latin typeface="Trebuchet MS" panose="020B0703020202090204" pitchFamily="34" charset="0"/>
            </a:endParaRPr>
          </a:p>
          <a:p>
            <a:r>
              <a:rPr lang="en-GB" dirty="0" err="1">
                <a:latin typeface="Trebuchet MS" panose="020B0703020202090204" pitchFamily="34" charset="0"/>
              </a:rPr>
              <a:t>Suunnittelijalähtöinen</a:t>
            </a:r>
            <a:endParaRPr lang="en-GB" dirty="0">
              <a:latin typeface="Trebuchet MS" panose="020B0703020202090204" pitchFamily="34" charset="0"/>
            </a:endParaRPr>
          </a:p>
          <a:p>
            <a:pPr lvl="1"/>
            <a:r>
              <a:rPr lang="en-GB" dirty="0" err="1">
                <a:latin typeface="Trebuchet MS" panose="020B0703020202090204" pitchFamily="34" charset="0"/>
              </a:rPr>
              <a:t>Konsepti</a:t>
            </a:r>
            <a:r>
              <a:rPr lang="en-GB" dirty="0">
                <a:latin typeface="Trebuchet MS" panose="020B0703020202090204" pitchFamily="34" charset="0"/>
              </a:rPr>
              <a:t> </a:t>
            </a:r>
            <a:r>
              <a:rPr lang="en-GB" dirty="0" err="1">
                <a:latin typeface="Trebuchet MS" panose="020B0703020202090204" pitchFamily="34" charset="0"/>
              </a:rPr>
              <a:t>lähtee</a:t>
            </a:r>
            <a:r>
              <a:rPr lang="en-GB" dirty="0">
                <a:latin typeface="Trebuchet MS" panose="020B0703020202090204" pitchFamily="34" charset="0"/>
              </a:rPr>
              <a:t> </a:t>
            </a:r>
            <a:r>
              <a:rPr lang="en-GB" dirty="0" err="1">
                <a:latin typeface="Trebuchet MS" panose="020B0703020202090204" pitchFamily="34" charset="0"/>
              </a:rPr>
              <a:t>suunnittelijan</a:t>
            </a:r>
            <a:r>
              <a:rPr lang="en-GB" dirty="0">
                <a:latin typeface="Trebuchet MS" panose="020B0703020202090204" pitchFamily="34" charset="0"/>
              </a:rPr>
              <a:t> </a:t>
            </a:r>
            <a:r>
              <a:rPr lang="en-GB" dirty="0" err="1">
                <a:latin typeface="Trebuchet MS" panose="020B0703020202090204" pitchFamily="34" charset="0"/>
              </a:rPr>
              <a:t>ideasta</a:t>
            </a:r>
            <a:r>
              <a:rPr lang="en-GB" dirty="0">
                <a:latin typeface="Trebuchet MS" panose="020B0703020202090204" pitchFamily="34" charset="0"/>
              </a:rPr>
              <a:t>/</a:t>
            </a:r>
            <a:r>
              <a:rPr lang="en-GB" dirty="0" err="1">
                <a:latin typeface="Trebuchet MS" panose="020B0703020202090204" pitchFamily="34" charset="0"/>
              </a:rPr>
              <a:t>mieltymyksestä</a:t>
            </a:r>
            <a:endParaRPr lang="en-GB" dirty="0">
              <a:latin typeface="Trebuchet MS" panose="020B0703020202090204" pitchFamily="34" charset="0"/>
            </a:endParaRPr>
          </a:p>
          <a:p>
            <a:pPr lvl="2"/>
            <a:r>
              <a:rPr lang="en-GB" dirty="0" err="1">
                <a:latin typeface="Trebuchet MS" panose="020B0703020202090204" pitchFamily="34" charset="0"/>
              </a:rPr>
              <a:t>Vastaako</a:t>
            </a:r>
            <a:r>
              <a:rPr lang="en-GB" dirty="0">
                <a:latin typeface="Trebuchet MS" panose="020B0703020202090204" pitchFamily="34" charset="0"/>
              </a:rPr>
              <a:t> </a:t>
            </a:r>
            <a:r>
              <a:rPr lang="en-GB" dirty="0" err="1">
                <a:latin typeface="Trebuchet MS" panose="020B0703020202090204" pitchFamily="34" charset="0"/>
              </a:rPr>
              <a:t>asiakastarvetta</a:t>
            </a:r>
            <a:r>
              <a:rPr lang="en-GB" dirty="0">
                <a:latin typeface="Trebuchet MS" panose="020B0703020202090204" pitchFamily="34" charset="0"/>
              </a:rPr>
              <a:t>?</a:t>
            </a:r>
          </a:p>
          <a:p>
            <a:r>
              <a:rPr lang="en-GB" dirty="0" err="1">
                <a:latin typeface="Trebuchet MS" panose="020B0703020202090204" pitchFamily="34" charset="0"/>
              </a:rPr>
              <a:t>Tuotantolähtöinen</a:t>
            </a:r>
            <a:endParaRPr lang="en-GB" dirty="0">
              <a:latin typeface="Trebuchet MS" panose="020B0703020202090204" pitchFamily="34" charset="0"/>
            </a:endParaRPr>
          </a:p>
          <a:p>
            <a:pPr lvl="1"/>
            <a:r>
              <a:rPr lang="en-GB" dirty="0" err="1">
                <a:latin typeface="Trebuchet MS" panose="020B0703020202090204" pitchFamily="34" charset="0"/>
              </a:rPr>
              <a:t>Konsepti</a:t>
            </a:r>
            <a:r>
              <a:rPr lang="en-GB" dirty="0">
                <a:latin typeface="Trebuchet MS" panose="020B0703020202090204" pitchFamily="34" charset="0"/>
              </a:rPr>
              <a:t> </a:t>
            </a:r>
            <a:r>
              <a:rPr lang="en-GB" dirty="0" err="1">
                <a:latin typeface="Trebuchet MS" panose="020B0703020202090204" pitchFamily="34" charset="0"/>
              </a:rPr>
              <a:t>lähtee</a:t>
            </a:r>
            <a:r>
              <a:rPr lang="en-GB" dirty="0">
                <a:latin typeface="Trebuchet MS" panose="020B0703020202090204" pitchFamily="34" charset="0"/>
              </a:rPr>
              <a:t> </a:t>
            </a:r>
            <a:r>
              <a:rPr lang="en-GB" dirty="0" err="1">
                <a:latin typeface="Trebuchet MS" panose="020B0703020202090204" pitchFamily="34" charset="0"/>
              </a:rPr>
              <a:t>annetusta</a:t>
            </a:r>
            <a:r>
              <a:rPr lang="en-GB" dirty="0">
                <a:latin typeface="Trebuchet MS" panose="020B0703020202090204" pitchFamily="34" charset="0"/>
              </a:rPr>
              <a:t> </a:t>
            </a:r>
            <a:r>
              <a:rPr lang="en-GB" dirty="0" err="1">
                <a:latin typeface="Trebuchet MS" panose="020B0703020202090204" pitchFamily="34" charset="0"/>
              </a:rPr>
              <a:t>systeemistä</a:t>
            </a:r>
            <a:endParaRPr lang="en-GB" dirty="0">
              <a:latin typeface="Trebuchet MS" panose="020B0703020202090204" pitchFamily="34" charset="0"/>
            </a:endParaRPr>
          </a:p>
          <a:p>
            <a:r>
              <a:rPr lang="en-GB" dirty="0" err="1">
                <a:latin typeface="Trebuchet MS" panose="020B0703020202090204" pitchFamily="34" charset="0"/>
              </a:rPr>
              <a:t>Kustomoidut</a:t>
            </a:r>
            <a:r>
              <a:rPr lang="en-GB" dirty="0">
                <a:latin typeface="Trebuchet MS" panose="020B0703020202090204" pitchFamily="34" charset="0"/>
              </a:rPr>
              <a:t> </a:t>
            </a:r>
            <a:r>
              <a:rPr lang="en-GB" dirty="0" err="1">
                <a:latin typeface="Trebuchet MS" panose="020B0703020202090204" pitchFamily="34" charset="0"/>
              </a:rPr>
              <a:t>tuotteet</a:t>
            </a:r>
            <a:endParaRPr lang="en-GB" dirty="0">
              <a:latin typeface="Trebuchet MS" panose="020B0703020202090204" pitchFamily="34" charset="0"/>
            </a:endParaRPr>
          </a:p>
          <a:p>
            <a:r>
              <a:rPr lang="en-GB" dirty="0" err="1">
                <a:latin typeface="Trebuchet MS" panose="020B0703020202090204" pitchFamily="34" charset="0"/>
              </a:rPr>
              <a:t>Pieniä</a:t>
            </a:r>
            <a:r>
              <a:rPr lang="en-GB" dirty="0">
                <a:latin typeface="Trebuchet MS" panose="020B0703020202090204" pitchFamily="34" charset="0"/>
              </a:rPr>
              <a:t> </a:t>
            </a:r>
            <a:r>
              <a:rPr lang="en-GB" dirty="0" err="1">
                <a:latin typeface="Trebuchet MS" panose="020B0703020202090204" pitchFamily="34" charset="0"/>
              </a:rPr>
              <a:t>variaatioita</a:t>
            </a:r>
            <a:r>
              <a:rPr lang="en-GB" dirty="0">
                <a:latin typeface="Trebuchet MS" panose="020B0703020202090204" pitchFamily="34" charset="0"/>
              </a:rPr>
              <a:t> </a:t>
            </a:r>
            <a:r>
              <a:rPr lang="en-GB" dirty="0" err="1">
                <a:latin typeface="Trebuchet MS" panose="020B0703020202090204" pitchFamily="34" charset="0"/>
              </a:rPr>
              <a:t>standardituotteesta</a:t>
            </a:r>
            <a:endParaRPr lang="en-GB" dirty="0">
              <a:latin typeface="Trebuchet MS" panose="020B0703020202090204" pitchFamily="34" charset="0"/>
            </a:endParaRPr>
          </a:p>
          <a:p>
            <a:endParaRPr lang="en-FI" dirty="0">
              <a:latin typeface="Trebuchet MS" panose="020B0703020202090204" pitchFamily="34" charset="0"/>
            </a:endParaRPr>
          </a:p>
        </p:txBody>
      </p:sp>
      <p:sp>
        <p:nvSpPr>
          <p:cNvPr id="4" name="TextBox 3">
            <a:extLst>
              <a:ext uri="{FF2B5EF4-FFF2-40B4-BE49-F238E27FC236}">
                <a16:creationId xmlns:a16="http://schemas.microsoft.com/office/drawing/2014/main" id="{9AF53AA3-F822-944E-BDD8-79A37A4707AB}"/>
              </a:ext>
            </a:extLst>
          </p:cNvPr>
          <p:cNvSpPr txBox="1"/>
          <p:nvPr/>
        </p:nvSpPr>
        <p:spPr>
          <a:xfrm>
            <a:off x="7480452" y="6308209"/>
            <a:ext cx="3745735" cy="369332"/>
          </a:xfrm>
          <a:prstGeom prst="rect">
            <a:avLst/>
          </a:prstGeom>
          <a:noFill/>
        </p:spPr>
        <p:txBody>
          <a:bodyPr wrap="square" rtlCol="0">
            <a:spAutoFit/>
          </a:bodyPr>
          <a:lstStyle/>
          <a:p>
            <a:r>
              <a:rPr lang="en-FI" dirty="0"/>
              <a:t>Lähde: </a:t>
            </a:r>
            <a:r>
              <a:rPr lang="fi-FI" dirty="0"/>
              <a:t>Kettunen, I. (2001). </a:t>
            </a:r>
            <a:endParaRPr lang="en-FI" dirty="0"/>
          </a:p>
        </p:txBody>
      </p:sp>
    </p:spTree>
    <p:extLst>
      <p:ext uri="{BB962C8B-B14F-4D97-AF65-F5344CB8AC3E}">
        <p14:creationId xmlns:p14="http://schemas.microsoft.com/office/powerpoint/2010/main" val="21092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0FCD41-93BB-8945-A5D1-0C7B2D5BDE34}"/>
              </a:ext>
            </a:extLst>
          </p:cNvPr>
          <p:cNvSpPr txBox="1"/>
          <p:nvPr/>
        </p:nvSpPr>
        <p:spPr>
          <a:xfrm>
            <a:off x="2845593" y="4085998"/>
            <a:ext cx="6500813" cy="369332"/>
          </a:xfrm>
          <a:prstGeom prst="rect">
            <a:avLst/>
          </a:prstGeom>
          <a:noFill/>
        </p:spPr>
        <p:txBody>
          <a:bodyPr wrap="square" rtlCol="0">
            <a:spAutoFit/>
          </a:bodyPr>
          <a:lstStyle/>
          <a:p>
            <a:r>
              <a:rPr lang="en-GB" dirty="0"/>
              <a:t>https://</a:t>
            </a:r>
            <a:r>
              <a:rPr lang="en-GB" dirty="0" err="1"/>
              <a:t>www.ted.com</a:t>
            </a:r>
            <a:r>
              <a:rPr lang="en-GB" dirty="0"/>
              <a:t>/talks/</a:t>
            </a:r>
            <a:r>
              <a:rPr lang="en-GB" dirty="0" err="1"/>
              <a:t>tim_brown_designers_think_big</a:t>
            </a:r>
            <a:endParaRPr lang="en-FI" dirty="0"/>
          </a:p>
        </p:txBody>
      </p:sp>
      <p:sp>
        <p:nvSpPr>
          <p:cNvPr id="4" name="Title 3">
            <a:extLst>
              <a:ext uri="{FF2B5EF4-FFF2-40B4-BE49-F238E27FC236}">
                <a16:creationId xmlns:a16="http://schemas.microsoft.com/office/drawing/2014/main" id="{7476E180-2F2A-444F-ACD1-2A6AFA0771DA}"/>
              </a:ext>
            </a:extLst>
          </p:cNvPr>
          <p:cNvSpPr>
            <a:spLocks noGrp="1"/>
          </p:cNvSpPr>
          <p:nvPr>
            <p:ph type="title"/>
          </p:nvPr>
        </p:nvSpPr>
        <p:spPr/>
        <p:txBody>
          <a:bodyPr/>
          <a:lstStyle/>
          <a:p>
            <a:r>
              <a:rPr lang="en-FI" dirty="0"/>
              <a:t>TED talk: Tim Brown - designers think big</a:t>
            </a:r>
          </a:p>
        </p:txBody>
      </p:sp>
      <p:sp>
        <p:nvSpPr>
          <p:cNvPr id="5" name="TextBox 4">
            <a:extLst>
              <a:ext uri="{FF2B5EF4-FFF2-40B4-BE49-F238E27FC236}">
                <a16:creationId xmlns:a16="http://schemas.microsoft.com/office/drawing/2014/main" id="{058E9824-A875-A142-AC53-51AF09536D73}"/>
              </a:ext>
            </a:extLst>
          </p:cNvPr>
          <p:cNvSpPr txBox="1"/>
          <p:nvPr/>
        </p:nvSpPr>
        <p:spPr>
          <a:xfrm>
            <a:off x="983848" y="1690688"/>
            <a:ext cx="9479666" cy="1477328"/>
          </a:xfrm>
          <a:prstGeom prst="rect">
            <a:avLst/>
          </a:prstGeom>
          <a:noFill/>
        </p:spPr>
        <p:txBody>
          <a:bodyPr wrap="square" rtlCol="0">
            <a:spAutoFit/>
          </a:bodyPr>
          <a:lstStyle/>
          <a:p>
            <a:r>
              <a:rPr lang="en-FI" dirty="0">
                <a:latin typeface="Trebuchet MS" panose="020B0703020202090204" pitchFamily="34" charset="0"/>
              </a:rPr>
              <a:t>Tim Brown IDEO muotoilutoimistosta selittää (englanniksi) muotoilun ja muotoiluprosessin muutosta ajassa sekä sitä, miten uudenlaista ajattelua tarvitaan, kun maailmassa suuret, kompleksimmat ongelmat lisääntyvät ja näitä tulisi ratkaista. Brown kuvaa myös seuraavilla sivuilla keskusteltavaa muotoilulle tyypillistä divergentin ja konvergentin ajattelun vaihtelua.</a:t>
            </a:r>
          </a:p>
        </p:txBody>
      </p:sp>
    </p:spTree>
    <p:extLst>
      <p:ext uri="{BB962C8B-B14F-4D97-AF65-F5344CB8AC3E}">
        <p14:creationId xmlns:p14="http://schemas.microsoft.com/office/powerpoint/2010/main" val="191522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22415-9ABD-0747-BB4B-E8E49E60E03D}"/>
              </a:ext>
            </a:extLst>
          </p:cNvPr>
          <p:cNvSpPr>
            <a:spLocks noGrp="1"/>
          </p:cNvSpPr>
          <p:nvPr>
            <p:ph type="title"/>
          </p:nvPr>
        </p:nvSpPr>
        <p:spPr>
          <a:xfrm>
            <a:off x="825660" y="-35462"/>
            <a:ext cx="10515600" cy="1325563"/>
          </a:xfrm>
        </p:spPr>
        <p:txBody>
          <a:bodyPr/>
          <a:lstStyle/>
          <a:p>
            <a:r>
              <a:rPr lang="en-FI" dirty="0"/>
              <a:t>Ajattelutavan vaihtelu ja muotoiluprosessi</a:t>
            </a:r>
          </a:p>
        </p:txBody>
      </p:sp>
      <p:sp>
        <p:nvSpPr>
          <p:cNvPr id="5" name="Content Placeholder 4">
            <a:extLst>
              <a:ext uri="{FF2B5EF4-FFF2-40B4-BE49-F238E27FC236}">
                <a16:creationId xmlns:a16="http://schemas.microsoft.com/office/drawing/2014/main" id="{1B3FC5A7-1718-824C-BA32-E2AA1EC912DD}"/>
              </a:ext>
            </a:extLst>
          </p:cNvPr>
          <p:cNvSpPr>
            <a:spLocks noGrp="1"/>
          </p:cNvSpPr>
          <p:nvPr>
            <p:ph idx="1"/>
          </p:nvPr>
        </p:nvSpPr>
        <p:spPr>
          <a:xfrm>
            <a:off x="979896" y="1302245"/>
            <a:ext cx="10515600" cy="4161289"/>
          </a:xfrm>
        </p:spPr>
        <p:txBody>
          <a:bodyPr>
            <a:normAutofit fontScale="62500" lnSpcReduction="20000"/>
          </a:bodyPr>
          <a:lstStyle/>
          <a:p>
            <a:r>
              <a:rPr lang="fi-FI" dirty="0" err="1">
                <a:latin typeface="Trebuchet MS" panose="020B0703020202090204" pitchFamily="34" charset="0"/>
              </a:rPr>
              <a:t>Dubberly</a:t>
            </a:r>
            <a:r>
              <a:rPr lang="fi-FI" dirty="0">
                <a:latin typeface="Trebuchet MS" panose="020B0703020202090204" pitchFamily="34" charset="0"/>
              </a:rPr>
              <a:t> (2004) kuvailee laajennetussa 145-sivuisessa analyysissään ja mallintaa sekä analysoi muotoiluprosesseja, jotka ulottuvat ainakin 1960-luvulle. 70- ja 80-luvuilla suunnitteluprosessien kuvausten perusajatukset keskittyivät ongelmanratkaisuun. Tähän sisältyi jo divergentin ja konvergentin ajattelun vaihtelu. Tämän jälkeen käyttäjälähtöinen lähestymistapa ja erilaisten kehitysmenetelmien soveltaminen muotoilussa ovat lisääntyneet, ja suunnittelun visuaaliset kuvaukset sisältävät nyt sekä divergenttejä ​​että konvergentteja ajattelun muunnelmia keinona pumpata kehitystä eteenpäin. Lisäksi muotoiluprosessi sisältää useita vaihtelevia menetelmiä prosessin eri vaiheissa.</a:t>
            </a:r>
            <a:endParaRPr lang="en-FI" dirty="0">
              <a:latin typeface="Trebuchet MS" panose="020B0703020202090204" pitchFamily="34" charset="0"/>
            </a:endParaRPr>
          </a:p>
          <a:p>
            <a:r>
              <a:rPr lang="fi-FI" dirty="0">
                <a:latin typeface="Trebuchet MS" panose="020B0703020202090204" pitchFamily="34" charset="0"/>
              </a:rPr>
              <a:t> </a:t>
            </a:r>
            <a:endParaRPr lang="en-FI" dirty="0">
              <a:latin typeface="Trebuchet MS" panose="020B0703020202090204" pitchFamily="34" charset="0"/>
            </a:endParaRPr>
          </a:p>
          <a:p>
            <a:r>
              <a:rPr lang="fi-FI" dirty="0">
                <a:latin typeface="Trebuchet MS" panose="020B0703020202090204" pitchFamily="34" charset="0"/>
              </a:rPr>
              <a:t>Divergentti ajattelu tarkoittaa, että etsitään monia ja vaihtoehtoisia ratkaisumahdollisuuksia. Konvergentti ajattelu taas tarkoittaa, että pyritään valitsemaan käytännöllisin ja optimaalisin ratkaisu.</a:t>
            </a:r>
            <a:endParaRPr lang="en-FI" dirty="0">
              <a:latin typeface="Trebuchet MS" panose="020B0703020202090204" pitchFamily="34" charset="0"/>
            </a:endParaRPr>
          </a:p>
          <a:p>
            <a:r>
              <a:rPr lang="fi-FI" dirty="0">
                <a:latin typeface="Trebuchet MS" panose="020B0703020202090204" pitchFamily="34" charset="0"/>
              </a:rPr>
              <a:t> </a:t>
            </a:r>
            <a:endParaRPr lang="en-FI" dirty="0">
              <a:latin typeface="Trebuchet MS" panose="020B0703020202090204" pitchFamily="34" charset="0"/>
            </a:endParaRPr>
          </a:p>
          <a:p>
            <a:r>
              <a:rPr lang="fi-FI" dirty="0">
                <a:latin typeface="Trebuchet MS" panose="020B0703020202090204" pitchFamily="34" charset="0"/>
              </a:rPr>
              <a:t>Seuraavalla dialla nähtävät timanttimaiset sekä aaltoilevat mallit kuvaavat divergentin ja konvergentin ajattelun vaihtelua muotoiluprosessissa. Kravattimallissa taas esitetään paremmin ajallisesti ideointi ja toteutusvaiheen ajan käyttö, sekä se, että prosessissa tyypillisesti tapahtuu aaltoilevaa palaamista vaiheista toiseen ja niiden sisällä.</a:t>
            </a:r>
            <a:endParaRPr lang="en-FI" dirty="0">
              <a:latin typeface="Trebuchet MS" panose="020B0703020202090204" pitchFamily="34" charset="0"/>
            </a:endParaRPr>
          </a:p>
          <a:p>
            <a:endParaRPr lang="en-FI" dirty="0"/>
          </a:p>
        </p:txBody>
      </p:sp>
      <p:sp>
        <p:nvSpPr>
          <p:cNvPr id="2" name="TextBox 1">
            <a:extLst>
              <a:ext uri="{FF2B5EF4-FFF2-40B4-BE49-F238E27FC236}">
                <a16:creationId xmlns:a16="http://schemas.microsoft.com/office/drawing/2014/main" id="{3412122E-55B9-E54F-8BDA-C8B4A4756D45}"/>
              </a:ext>
            </a:extLst>
          </p:cNvPr>
          <p:cNvSpPr txBox="1"/>
          <p:nvPr/>
        </p:nvSpPr>
        <p:spPr>
          <a:xfrm>
            <a:off x="6411817" y="5993176"/>
            <a:ext cx="3910988" cy="461665"/>
          </a:xfrm>
          <a:prstGeom prst="rect">
            <a:avLst/>
          </a:prstGeom>
          <a:noFill/>
        </p:spPr>
        <p:txBody>
          <a:bodyPr wrap="square" rtlCol="0">
            <a:spAutoFit/>
          </a:bodyPr>
          <a:lstStyle/>
          <a:p>
            <a:r>
              <a:rPr lang="fi-FI" sz="1200" dirty="0">
                <a:latin typeface="Trebuchet MS" panose="020B0703020202090204" pitchFamily="34" charset="0"/>
              </a:rPr>
              <a:t>Lähde: </a:t>
            </a:r>
            <a:r>
              <a:rPr lang="fi-FI" sz="1200" dirty="0" err="1">
                <a:latin typeface="Trebuchet MS" panose="020B0703020202090204" pitchFamily="34" charset="0"/>
              </a:rPr>
              <a:t>Dubberly</a:t>
            </a:r>
            <a:r>
              <a:rPr lang="fi-FI" sz="1200" dirty="0">
                <a:latin typeface="Trebuchet MS" panose="020B0703020202090204" pitchFamily="34" charset="0"/>
              </a:rPr>
              <a:t> (2004), </a:t>
            </a:r>
            <a:r>
              <a:rPr lang="fi-FI" sz="1200" dirty="0" err="1">
                <a:latin typeface="Trebuchet MS" panose="020B0703020202090204" pitchFamily="34" charset="0"/>
              </a:rPr>
              <a:t>PDF:n</a:t>
            </a:r>
            <a:r>
              <a:rPr lang="fi-FI" sz="1200" dirty="0">
                <a:latin typeface="Trebuchet MS" panose="020B0703020202090204" pitchFamily="34" charset="0"/>
              </a:rPr>
              <a:t> voi ladata linkin takaa. Tämä linkki löytyy lähdeluettelosta</a:t>
            </a:r>
            <a:endParaRPr lang="en-FI" sz="1200" dirty="0"/>
          </a:p>
        </p:txBody>
      </p:sp>
    </p:spTree>
    <p:extLst>
      <p:ext uri="{BB962C8B-B14F-4D97-AF65-F5344CB8AC3E}">
        <p14:creationId xmlns:p14="http://schemas.microsoft.com/office/powerpoint/2010/main" val="2722435739"/>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427W7XWPXQD2-403814790-1590</_dlc_DocId>
    <_dlc_DocIdUrl xmlns="76865ef9-df32-4c37-ae45-f9784eb47bff">
      <Url>https://tt.eduuni.fi/sites/luc-lapinamk-extra/kiertotalousosaamista-ammattikorkeakouluihin/_layouts/15/DocIdRedir.aspx?ID=427W7XWPXQD2-403814790-1590</Url>
      <Description>427W7XWPXQD2-403814790-1590</Description>
    </_dlc_DocIdUrl>
  </documentManagement>
</p:properties>
</file>

<file path=customXml/itemProps1.xml><?xml version="1.0" encoding="utf-8"?>
<ds:datastoreItem xmlns:ds="http://schemas.openxmlformats.org/officeDocument/2006/customXml" ds:itemID="{09A295B2-FAEA-404F-B67E-2F6DC4573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8FDA8B-CD65-4CD9-97D8-FB5AB53E6CCC}">
  <ds:schemaRefs>
    <ds:schemaRef ds:uri="http://schemas.microsoft.com/sharepoint/v3/contenttype/forms"/>
  </ds:schemaRefs>
</ds:datastoreItem>
</file>

<file path=customXml/itemProps3.xml><?xml version="1.0" encoding="utf-8"?>
<ds:datastoreItem xmlns:ds="http://schemas.openxmlformats.org/officeDocument/2006/customXml" ds:itemID="{CD45E855-3A02-4BAE-B75B-409022FD4806}">
  <ds:schemaRefs>
    <ds:schemaRef ds:uri="http://schemas.microsoft.com/sharepoint/events"/>
  </ds:schemaRefs>
</ds:datastoreItem>
</file>

<file path=customXml/itemProps4.xml><?xml version="1.0" encoding="utf-8"?>
<ds:datastoreItem xmlns:ds="http://schemas.openxmlformats.org/officeDocument/2006/customXml" ds:itemID="{511FB009-BD01-46A5-8707-C89D1C4FBDB4}">
  <ds:schemaRefs>
    <ds:schemaRef ds:uri="http://purl.org/dc/elements/1.1/"/>
    <ds:schemaRef ds:uri="http://schemas.microsoft.com/office/infopath/2007/PartnerControls"/>
    <ds:schemaRef ds:uri="http://purl.org/dc/terms/"/>
    <ds:schemaRef ds:uri="http://schemas.openxmlformats.org/package/2006/metadata/core-properties"/>
    <ds:schemaRef ds:uri="01ac515c-6505-4946-b5b8-9516dc20cbd8"/>
    <ds:schemaRef ds:uri="http://schemas.microsoft.com/office/2006/documentManagement/types"/>
    <ds:schemaRef ds:uri="8583a729-b0e7-4a41-9691-3c71cc4d5fab"/>
    <ds:schemaRef ds:uri="http://schemas.microsoft.com/office/2006/metadata/properties"/>
    <ds:schemaRef ds:uri="http://www.w3.org/XML/1998/namespace"/>
    <ds:schemaRef ds:uri="http://purl.org/dc/dcmitype/"/>
    <ds:schemaRef ds:uri="76865ef9-df32-4c37-ae45-f9784eb47bff"/>
  </ds:schemaRefs>
</ds:datastoreItem>
</file>

<file path=docProps/app.xml><?xml version="1.0" encoding="utf-8"?>
<Properties xmlns="http://schemas.openxmlformats.org/officeDocument/2006/extended-properties" xmlns:vt="http://schemas.openxmlformats.org/officeDocument/2006/docPropsVTypes">
  <Template/>
  <TotalTime>2033</TotalTime>
  <Words>1066</Words>
  <Application>Microsoft Macintosh PowerPoint</Application>
  <PresentationFormat>Widescreen</PresentationFormat>
  <Paragraphs>116</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vt:lpstr>
      <vt:lpstr>Calibri</vt:lpstr>
      <vt:lpstr>Microsoft Sans Serif</vt:lpstr>
      <vt:lpstr>Trebuchet MS</vt:lpstr>
      <vt:lpstr>1_Mukautettu suunnittelumalli</vt:lpstr>
      <vt:lpstr>Muotoilu ja tuotemuotoilu</vt:lpstr>
      <vt:lpstr>Muotoiluprosessi</vt:lpstr>
      <vt:lpstr>Luovuus </vt:lpstr>
      <vt:lpstr>Luovan persoonan ominaisuuksia </vt:lpstr>
      <vt:lpstr>Luova prosessi </vt:lpstr>
      <vt:lpstr>Tuotekehitys, konsepti, tuotesuunnittelu </vt:lpstr>
      <vt:lpstr>Tuotekehityksen lähtökohdat </vt:lpstr>
      <vt:lpstr>TED talk: Tim Brown - designers think big</vt:lpstr>
      <vt:lpstr>Ajattelutavan vaihtelu ja muotoiluprosessi</vt:lpstr>
      <vt:lpstr>PowerPoint Presentation</vt:lpstr>
      <vt:lpstr>PowerPoint Presentation</vt:lpstr>
      <vt:lpstr>Pienryhmätehtävä – Lue ja visualisoi muotoiluprosessi  Oma pienryhmä (3-4hlöä) = lukupiiri -&gt;   Kirja: Ilkka Kettunen, Muodon palapeli (2001) tai muu vastaava aineisto esimerkiksi lähdeluettelossa mainitut muut teokset  • Lukekaa aineisto ja keskustelkaa siitä, millainen muotoiluprosessi on ja mikä siinä on tärkeää. Pyrkikää pohtimaan prosessia luovan ajattelun kokemuksen, joka on esitetty dioissa, kautta. Visualisoikaa ryhmänä kirjassa/aineistossa esitetty muotoiluprosessi posteriksi eli julisteeksi A4/A3 kokoon. Laittakaa sivun alaosaan nimenne. Lukemiseen ja tehtävän tekoon voi varata 2-4 vko riippuen opetuksen muusta rytmistä  </vt:lpstr>
      <vt:lpstr>Lähteitä</vt:lpstr>
    </vt:vector>
  </TitlesOfParts>
  <Company>Turun 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Virta Marketta</dc:creator>
  <cp:lastModifiedBy>Noora Nylander</cp:lastModifiedBy>
  <cp:revision>40</cp:revision>
  <dcterms:created xsi:type="dcterms:W3CDTF">2019-02-14T13:35:11Z</dcterms:created>
  <dcterms:modified xsi:type="dcterms:W3CDTF">2020-11-26T07:26:52Z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0x010100844F74372C55FE4B821D5F2378F4B2BA</vt:lpwstr>
  </property>
  <property fmtid="{D5CDD505-2E9C-101B-9397-08002B2CF9AE}" pid="3" name="_dlc_DocIdItemGuid">
    <vt:lpwstr>db07e57f-cb60-4b3f-b533-83c4734a93b9</vt:lpwstr>
  </property>
</Properties>
</file>