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38"/>
  </p:notesMasterIdLst>
  <p:sldIdLst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8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oy\Documents\TKI\Kiertotalous\Hernematala%20luv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Hernematala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Sheet1!$B$1:$B$3</c:f>
              <c:strCache>
                <c:ptCount val="3"/>
                <c:pt idx="0">
                  <c:v>Hernematala</c:v>
                </c:pt>
                <c:pt idx="2">
                  <c:v>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Sheet1!$A$4:$A$18</c:f>
              <c:strCache>
                <c:ptCount val="15"/>
                <c:pt idx="0">
                  <c:v>Puhdas betonijäte (max.300 mm)</c:v>
                </c:pt>
                <c:pt idx="1">
                  <c:v>Saastunut betoni- ja tiilijäte</c:v>
                </c:pt>
                <c:pt idx="2">
                  <c:v>Metallit</c:v>
                </c:pt>
                <c:pt idx="3">
                  <c:v>Rakennusjäte</c:v>
                </c:pt>
                <c:pt idx="4">
                  <c:v>Lasi- ja kivivilla</c:v>
                </c:pt>
                <c:pt idx="5">
                  <c:v>Kipsilevy</c:v>
                </c:pt>
                <c:pt idx="6">
                  <c:v>Siporex-lankut tai -harkot</c:v>
                </c:pt>
                <c:pt idx="7">
                  <c:v>Kattohuopa</c:v>
                </c:pt>
                <c:pt idx="8">
                  <c:v>Puujäte</c:v>
                </c:pt>
                <c:pt idx="9">
                  <c:v>Asfaltti</c:v>
                </c:pt>
                <c:pt idx="10">
                  <c:v>Asbesti</c:v>
                </c:pt>
                <c:pt idx="11">
                  <c:v>Pakkaus- ja energiajäte</c:v>
                </c:pt>
                <c:pt idx="12">
                  <c:v>Sähkö- ja elektroniikkaromu</c:v>
                </c:pt>
                <c:pt idx="13">
                  <c:v>Öljyjätteet</c:v>
                </c:pt>
                <c:pt idx="14">
                  <c:v>Muu materiaali</c:v>
                </c:pt>
              </c:strCache>
            </c:strRef>
          </c:cat>
          <c:val>
            <c:numRef>
              <c:f>Sheet1!$B$4:$B$18</c:f>
              <c:numCache>
                <c:formatCode>General</c:formatCode>
                <c:ptCount val="15"/>
                <c:pt idx="0">
                  <c:v>8100</c:v>
                </c:pt>
                <c:pt idx="1">
                  <c:v>101</c:v>
                </c:pt>
                <c:pt idx="2">
                  <c:v>450</c:v>
                </c:pt>
                <c:pt idx="3">
                  <c:v>8</c:v>
                </c:pt>
                <c:pt idx="4">
                  <c:v>30</c:v>
                </c:pt>
                <c:pt idx="5">
                  <c:v>17</c:v>
                </c:pt>
                <c:pt idx="6">
                  <c:v>1281</c:v>
                </c:pt>
                <c:pt idx="7">
                  <c:v>73</c:v>
                </c:pt>
                <c:pt idx="8">
                  <c:v>79</c:v>
                </c:pt>
                <c:pt idx="9">
                  <c:v>448</c:v>
                </c:pt>
                <c:pt idx="10">
                  <c:v>29</c:v>
                </c:pt>
                <c:pt idx="11">
                  <c:v>4</c:v>
                </c:pt>
                <c:pt idx="12">
                  <c:v>6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F-4C0F-A3C1-578619721E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8007560"/>
        <c:axId val="418013792"/>
      </c:barChart>
      <c:catAx>
        <c:axId val="418007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Jätelaji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8013792"/>
        <c:crosses val="autoZero"/>
        <c:auto val="1"/>
        <c:lblAlgn val="ctr"/>
        <c:lblOffset val="100"/>
        <c:noMultiLvlLbl val="0"/>
      </c:catAx>
      <c:valAx>
        <c:axId val="41801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Määrä / 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800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29.10.2020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9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3. Vastaus</a:t>
            </a:r>
            <a:r>
              <a:rPr lang="fi-FI" baseline="0" dirty="0" smtClean="0"/>
              <a:t> 70 % vuonna 2020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51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Opettajalle:</a:t>
            </a:r>
            <a:r>
              <a:rPr lang="fi-FI" baseline="0" dirty="0" smtClean="0"/>
              <a:t> Voit valita tehtäviä sopivan määrän omaan toteutukseesi. Tehtäviä voi myös muokata.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7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Ks. Lehtonen, Katja,</a:t>
            </a:r>
            <a:r>
              <a:rPr lang="fi-FI" baseline="0" dirty="0" smtClean="0"/>
              <a:t> </a:t>
            </a:r>
            <a:r>
              <a:rPr lang="fi-FI" dirty="0" smtClean="0"/>
              <a:t>Kiertotalous</a:t>
            </a:r>
            <a:r>
              <a:rPr lang="fi-FI" baseline="0" dirty="0" smtClean="0"/>
              <a:t> julkisissa hankintaprosesseissa, YM opas 2019:31; luku 1.6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34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Opettaja: Lisää</a:t>
            </a:r>
            <a:r>
              <a:rPr lang="fi-FI" baseline="0" dirty="0" smtClean="0"/>
              <a:t> tehtävään m</a:t>
            </a:r>
            <a:r>
              <a:rPr lang="fi-FI" dirty="0" smtClean="0"/>
              <a:t>illainen vastaus tai kuinka pitkä halutaan?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20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47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Selvitettävä hyödyntämistavat</a:t>
            </a:r>
            <a:r>
              <a:rPr lang="fi-FI" baseline="0" dirty="0" smtClean="0"/>
              <a:t> ja kohteet, jos on mahdollista. </a:t>
            </a:r>
            <a:r>
              <a:rPr lang="fi-FI" dirty="0" smtClean="0"/>
              <a:t>Jotta urakoitsijat pystyisivät</a:t>
            </a:r>
            <a:r>
              <a:rPr lang="fi-FI" baseline="0" dirty="0" smtClean="0"/>
              <a:t> tekemään tarjouksen ja toteutussuunnittelun yhtenäisillä tiedoilla. Ks. </a:t>
            </a:r>
            <a:r>
              <a:rPr lang="fi-FI" baseline="0" dirty="0" err="1" smtClean="0"/>
              <a:t>Ratu</a:t>
            </a:r>
            <a:r>
              <a:rPr lang="fi-FI" baseline="0" dirty="0" smtClean="0"/>
              <a:t> 1221-S Purkutöiden suunnittelu.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15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Ks. </a:t>
            </a:r>
            <a:r>
              <a:rPr lang="fi-FI" dirty="0" err="1" smtClean="0"/>
              <a:t>Ratu</a:t>
            </a:r>
            <a:r>
              <a:rPr lang="fi-FI" baseline="0" dirty="0" smtClean="0"/>
              <a:t> C2-0454 Rakennustyömaan aluesuunnittelu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91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Jäteasetus 15-16 §</a:t>
            </a:r>
            <a:r>
              <a:rPr lang="fi-FI" baseline="0" dirty="0" smtClean="0"/>
              <a:t> ja liite 2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4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29.10.2020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kiertotalousamk.fi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57800"/>
            <a:ext cx="5359363" cy="8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5788" y="3044918"/>
            <a:ext cx="470042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29.10.2020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kiertotalousamk.fi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yproc.fi/kipsin-kierraty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ca.fi/rakennusmateriaalien-kierratys-ja-uudelleenkaytto-yleistyvat-vauhdill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Rakentaminen/Korjaustieto/Rakennusmateriaalien_tietopankk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mparisto.fi/fi-FI/Rakentaminen/Korjaustieto/Rakennusmateriaalien_tietopankki/Uudelleenkaytto_kierratys_ja_jatehuolt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Purkujätteen hallinta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Kiertotalousosaamista ammattikorkeakouluihin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29.10.2020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91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3. Materiaalimäärät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Arvioi miten rakennuksen käyttötarkoitus ja rakentamistapa vaikuttavat purussa syntyneiden materiaalien määrään!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99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572"/>
            <a:ext cx="10515600" cy="4161289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HAITTA-AINEET</a:t>
            </a:r>
          </a:p>
          <a:p>
            <a:pPr lvl="1"/>
            <a:r>
              <a:rPr lang="fi-FI" dirty="0" smtClean="0"/>
              <a:t>Asbesti eristeissä, levyissä ja laatoissa; myös laastit ja maalit voivat sisältää</a:t>
            </a:r>
          </a:p>
          <a:p>
            <a:pPr lvl="1"/>
            <a:r>
              <a:rPr lang="fi-FI" dirty="0" smtClean="0"/>
              <a:t>Lyijy kaapeleissa, lyijylevyissä ja valurautaputkien tiivisteissä</a:t>
            </a:r>
          </a:p>
          <a:p>
            <a:pPr lvl="1"/>
            <a:r>
              <a:rPr lang="fi-FI" dirty="0" smtClean="0"/>
              <a:t>Kadmiumpitoiset muovimatot ja -tapetit</a:t>
            </a:r>
          </a:p>
          <a:p>
            <a:pPr lvl="1"/>
            <a:r>
              <a:rPr lang="fi-FI" dirty="0" smtClean="0"/>
              <a:t>PCB saumamassoissa, kondensaattoreissa ja muuntajissa</a:t>
            </a:r>
          </a:p>
          <a:p>
            <a:pPr lvl="1"/>
            <a:r>
              <a:rPr lang="fi-FI" dirty="0" err="1" smtClean="0"/>
              <a:t>Freon</a:t>
            </a:r>
            <a:r>
              <a:rPr lang="fi-FI" dirty="0" smtClean="0"/>
              <a:t> kylmälaitteissa</a:t>
            </a:r>
          </a:p>
          <a:p>
            <a:pPr lvl="1"/>
            <a:r>
              <a:rPr lang="fi-FI" dirty="0" smtClean="0"/>
              <a:t>Elohopea loisteputkissa, lämpömittareissa ja termostaateissa</a:t>
            </a:r>
          </a:p>
          <a:p>
            <a:pPr lvl="1"/>
            <a:r>
              <a:rPr lang="fi-FI" dirty="0"/>
              <a:t>Kyllästetty puu</a:t>
            </a:r>
          </a:p>
          <a:p>
            <a:r>
              <a:rPr lang="fi-FI" dirty="0" smtClean="0"/>
              <a:t>Kohteen sisältämät haitta-aineet pitää selvittää ennen purkutyön aloitusta </a:t>
            </a:r>
          </a:p>
          <a:p>
            <a:r>
              <a:rPr lang="fi-FI" dirty="0" smtClean="0"/>
              <a:t>Uusiomateriaalina hyödynnettävistä jäte-eristä haitta-aineet yleensä tutkitaan ennen prosessointia</a:t>
            </a:r>
          </a:p>
          <a:p>
            <a:pPr lvl="1"/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13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215"/>
            <a:ext cx="5620966" cy="4161289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BETONI</a:t>
            </a:r>
          </a:p>
          <a:p>
            <a:pPr lvl="1"/>
            <a:r>
              <a:rPr lang="fi-FI" dirty="0" smtClean="0"/>
              <a:t>Yleensä massaltaan suurin jätelaji</a:t>
            </a:r>
          </a:p>
          <a:p>
            <a:pPr lvl="1"/>
            <a:r>
              <a:rPr lang="fi-FI" dirty="0" smtClean="0"/>
              <a:t>Voidaan hyödyntää betonimurskeena maa-ainesrakentamisessa</a:t>
            </a:r>
          </a:p>
          <a:p>
            <a:pPr lvl="2"/>
            <a:r>
              <a:rPr lang="fi-FI" dirty="0" smtClean="0"/>
              <a:t>Edellyttää ympäristölupaa tai rekisteröintiä</a:t>
            </a:r>
          </a:p>
          <a:p>
            <a:pPr lvl="2"/>
            <a:r>
              <a:rPr lang="fi-FI" dirty="0" smtClean="0"/>
              <a:t>Korvaa luonnon kiviaineksia</a:t>
            </a:r>
          </a:p>
          <a:p>
            <a:pPr lvl="1"/>
            <a:r>
              <a:rPr lang="fi-FI" dirty="0" smtClean="0"/>
              <a:t>Voidaan kierrättää uuden betonin runkoaineeksi</a:t>
            </a:r>
          </a:p>
          <a:p>
            <a:pPr lvl="1"/>
            <a:r>
              <a:rPr lang="fi-FI" dirty="0" smtClean="0"/>
              <a:t>Suuren määrän kuljettamisen takia hyödyntämiskohde olisi hyvä selvittää suunnitteluvaiheessa</a:t>
            </a:r>
          </a:p>
          <a:p>
            <a:pPr lvl="2"/>
            <a:r>
              <a:rPr lang="fi-FI" dirty="0" smtClean="0"/>
              <a:t>Murskaus purkutyömaalla, pöly huomioitava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3" y="878765"/>
            <a:ext cx="4260098" cy="51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7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173511" cy="4161289"/>
          </a:xfrm>
        </p:spPr>
        <p:txBody>
          <a:bodyPr/>
          <a:lstStyle/>
          <a:p>
            <a:r>
              <a:rPr lang="fi-FI" dirty="0" smtClean="0"/>
              <a:t>TIILI</a:t>
            </a:r>
          </a:p>
          <a:p>
            <a:pPr lvl="1"/>
            <a:r>
              <a:rPr lang="fi-FI" dirty="0" smtClean="0"/>
              <a:t>Tiilijätteessä voi olla rappauslaasteja ja tasoitteita, maaleja sekä epäpuhtauksia, minkä takia olisi hyvä kerätä betonijätteestä erilleen</a:t>
            </a:r>
          </a:p>
          <a:p>
            <a:pPr lvl="1"/>
            <a:r>
              <a:rPr lang="fi-FI" dirty="0" smtClean="0"/>
              <a:t>Kevytsora- ja kevytbetoniharkot lasketaan tiilijätteeksi</a:t>
            </a:r>
          </a:p>
          <a:p>
            <a:pPr lvl="1"/>
            <a:r>
              <a:rPr lang="fi-FI" dirty="0" smtClean="0"/>
              <a:t>Tiilijätettä voi hyödyntää tiilimurskana pengertäytöissä ja ei-kuormitetuissa maarakenteissa kuten valleissa</a:t>
            </a:r>
          </a:p>
          <a:p>
            <a:pPr lvl="1"/>
            <a:r>
              <a:rPr lang="fi-FI" dirty="0" smtClean="0"/>
              <a:t>Laastista puhdistettuja poltettuja savitiiliä voi hyödyntää uudisrakentamisessa</a:t>
            </a:r>
          </a:p>
          <a:p>
            <a:pPr lvl="1"/>
            <a:r>
              <a:rPr lang="fi-FI" dirty="0" smtClean="0"/>
              <a:t>Pihakivet voidaan uusiokäyttää puhdistuksen jälkeen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1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405768" cy="4161289"/>
          </a:xfrm>
        </p:spPr>
        <p:txBody>
          <a:bodyPr>
            <a:normAutofit/>
          </a:bodyPr>
          <a:lstStyle/>
          <a:p>
            <a:r>
              <a:rPr lang="fi-FI" dirty="0" smtClean="0"/>
              <a:t>KIPSI</a:t>
            </a:r>
          </a:p>
          <a:p>
            <a:pPr lvl="1"/>
            <a:r>
              <a:rPr lang="fi-FI" dirty="0" smtClean="0"/>
              <a:t>Kipsijätettä tulee kipsilevyistä, jotka voidaan kierrättää kipsilevyjen valmistukseen raaka-aineeksi</a:t>
            </a:r>
          </a:p>
          <a:p>
            <a:pPr lvl="1"/>
            <a:r>
              <a:rPr lang="fi-FI" dirty="0" smtClean="0"/>
              <a:t>Kipsilevyn täytyy purkamisessa olla lajiteltu erikseen, mukana saa olla vain kipsilevyn kiinnitysruuvit, maalit ja tapetit</a:t>
            </a:r>
          </a:p>
          <a:p>
            <a:pPr lvl="1"/>
            <a:r>
              <a:rPr lang="fi-FI" dirty="0" smtClean="0"/>
              <a:t>Ks. Video </a:t>
            </a:r>
            <a:r>
              <a:rPr lang="fi-FI" dirty="0">
                <a:hlinkClick r:id="rId2"/>
              </a:rPr>
              <a:t>https://www.gyproc.fi/kipsin-kierratys</a:t>
            </a: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41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Eristeet- kevytsora</a:t>
            </a:r>
          </a:p>
          <a:p>
            <a:pPr lvl="1"/>
            <a:r>
              <a:rPr lang="fi-FI" dirty="0" smtClean="0"/>
              <a:t>Kiviaineksen kierrätys säästää neitseellistä kiviainesta</a:t>
            </a:r>
          </a:p>
          <a:p>
            <a:pPr lvl="1"/>
            <a:r>
              <a:rPr lang="fi-FI" dirty="0" smtClean="0"/>
              <a:t>Rakentamiseen soveltuvaa kiviainesta ei ole tarpeeksi kaikkiin tuleviin tarpeisiin</a:t>
            </a:r>
          </a:p>
          <a:p>
            <a:pPr lvl="1"/>
            <a:r>
              <a:rPr lang="fi-FI" dirty="0" smtClean="0"/>
              <a:t>Ks. Video </a:t>
            </a:r>
            <a:r>
              <a:rPr lang="fi-FI" dirty="0">
                <a:hlinkClick r:id="rId2"/>
              </a:rPr>
              <a:t>https://leca.fi/rakennusmateriaalien-kierratys-ja-uudelleenkaytto-yleistyvat-vauhdilla</a:t>
            </a:r>
            <a:r>
              <a:rPr lang="fi-FI" dirty="0" smtClean="0">
                <a:hlinkClick r:id="rId2"/>
              </a:rPr>
              <a:t>/</a:t>
            </a:r>
            <a:r>
              <a:rPr lang="fi-FI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0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PUUJÄTE</a:t>
            </a:r>
          </a:p>
          <a:p>
            <a:pPr lvl="1"/>
            <a:r>
              <a:rPr lang="fi-FI" dirty="0" smtClean="0"/>
              <a:t>Käsittelemätön puujäte eli runkomateriaalina käytetty puu on mahdollista hyödyntää jätehierarkian mukaan esimerkiksi puukuiduksi tai hakkeeksi</a:t>
            </a:r>
          </a:p>
          <a:p>
            <a:pPr lvl="1"/>
            <a:r>
              <a:rPr lang="fi-FI" dirty="0" smtClean="0"/>
              <a:t>Se vaatisi erilliskeräyksen</a:t>
            </a:r>
          </a:p>
          <a:p>
            <a:pPr lvl="1"/>
            <a:r>
              <a:rPr lang="fi-FI" dirty="0" smtClean="0"/>
              <a:t>Käsitelty eli maalattu tai pintakäsitelty puu, vanerit ja puukuitulevyt menevät pääasiassa energiahyödyntämiseen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4932" cy="4161289"/>
          </a:xfrm>
        </p:spPr>
        <p:txBody>
          <a:bodyPr/>
          <a:lstStyle/>
          <a:p>
            <a:r>
              <a:rPr lang="fi-FI" dirty="0" smtClean="0"/>
              <a:t>Metallit</a:t>
            </a:r>
          </a:p>
          <a:p>
            <a:pPr lvl="1"/>
            <a:r>
              <a:rPr lang="fi-FI" dirty="0" smtClean="0"/>
              <a:t>Purkamisessa metallit erotellaan muusta purkujätteestä</a:t>
            </a:r>
          </a:p>
          <a:p>
            <a:pPr lvl="1"/>
            <a:r>
              <a:rPr lang="fi-FI" dirty="0" smtClean="0"/>
              <a:t>Metallit käytetään metallien valmistuksen raaka-aineena</a:t>
            </a:r>
          </a:p>
          <a:p>
            <a:pPr lvl="1"/>
            <a:r>
              <a:rPr lang="fi-FI" dirty="0" smtClean="0"/>
              <a:t>Vastaanottaja maksaa metallijätteestä, mikä edistää sen kierrätystä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79" y="2120630"/>
            <a:ext cx="3682857" cy="3459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08" y="2120630"/>
            <a:ext cx="2765737" cy="34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LASI</a:t>
            </a:r>
          </a:p>
          <a:p>
            <a:pPr lvl="1"/>
            <a:r>
              <a:rPr lang="fi-FI" dirty="0" smtClean="0"/>
              <a:t>Lasin erilliskeräys edellyttää ikkunalasin irrottamista karmeista joko rikkomalla lasi keräyslavalle tai käyttämällä palvelua, jossa lasi irrotetaan karmeista ehjänä</a:t>
            </a:r>
          </a:p>
          <a:p>
            <a:pPr lvl="1"/>
            <a:r>
              <a:rPr lang="fi-FI" dirty="0" smtClean="0"/>
              <a:t>Väärin kerätty lasijäte päätyy betoni- tai tiilijätteen sekaan tai sekalaiseen rakennusjätteeseen, jolloin ei täytetä jäteasetuksen vaatimuksia</a:t>
            </a:r>
          </a:p>
          <a:p>
            <a:pPr lvl="1"/>
            <a:r>
              <a:rPr lang="fi-FI" dirty="0" smtClean="0"/>
              <a:t>Lasijätettä voidaan hyödyntää lasin valmistuksessa uuden lasin raaka-aineena</a:t>
            </a:r>
          </a:p>
          <a:p>
            <a:pPr lvl="1"/>
            <a:r>
              <a:rPr lang="fi-FI" dirty="0" smtClean="0"/>
              <a:t>Lasijätettä voidaan käyttää myös lasivillan ja vaahtolasin raaka-aineena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KATTOHUOPAJÄTE JA ASFALTTIJÄTE</a:t>
            </a:r>
          </a:p>
          <a:p>
            <a:pPr lvl="1"/>
            <a:r>
              <a:rPr lang="fi-FI" dirty="0" smtClean="0"/>
              <a:t>Erilliskerättyä kattohuopajätettä voidaan käyttää asfaltin raaka-aineena korvaamaan bitumia</a:t>
            </a:r>
          </a:p>
          <a:p>
            <a:pPr lvl="1"/>
            <a:r>
              <a:rPr lang="fi-FI" dirty="0" smtClean="0"/>
              <a:t>Voidaan hyödyntää myös energiana</a:t>
            </a:r>
          </a:p>
          <a:p>
            <a:pPr lvl="1"/>
            <a:r>
              <a:rPr lang="fi-FI" dirty="0" smtClean="0"/>
              <a:t>Asfalttijäte voidaan kierrättää uuden asfaltin raaka-aineeksi tai sitä voi murskattuna käyttää maanrakennuksessa</a:t>
            </a:r>
          </a:p>
          <a:p>
            <a:pPr lvl="2"/>
            <a:r>
              <a:rPr lang="fi-FI" dirty="0" smtClean="0"/>
              <a:t>Vaatii rekisteröinti-ilmoituksen</a:t>
            </a:r>
          </a:p>
          <a:p>
            <a:pPr lvl="1"/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9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ESITEHTÄVIÄ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035"/>
            <a:ext cx="10515600" cy="416128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Etsi seuraava kirjallisuus ja tutustu sen sisältöön</a:t>
            </a:r>
          </a:p>
          <a:p>
            <a:pPr lvl="1"/>
            <a:r>
              <a:rPr lang="fi-FI" dirty="0" smtClean="0"/>
              <a:t>Lehtonen, Katja, Purkutyöt – opas tekijöille ja teettäjille, ympäristöministeriön julkaisuja 2019:29</a:t>
            </a:r>
          </a:p>
          <a:p>
            <a:pPr lvl="1"/>
            <a:r>
              <a:rPr lang="fi-FI" dirty="0" smtClean="0"/>
              <a:t>Purkutyö, </a:t>
            </a:r>
            <a:r>
              <a:rPr lang="fi-FI" dirty="0" err="1" smtClean="0"/>
              <a:t>Ratu</a:t>
            </a:r>
            <a:r>
              <a:rPr lang="fi-FI" dirty="0" smtClean="0"/>
              <a:t> 82-0379, Rakennustieto Oy 2011</a:t>
            </a:r>
          </a:p>
          <a:p>
            <a:pPr lvl="1"/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Etsi </a:t>
            </a:r>
            <a:r>
              <a:rPr lang="fi-FI" dirty="0" err="1" smtClean="0"/>
              <a:t>uutis</a:t>
            </a:r>
            <a:r>
              <a:rPr lang="fi-FI" dirty="0" smtClean="0"/>
              <a:t>- ja ajankohtaiskanavilta sekä paikallislehdistä rakennusten purkamiseen liittyviä artikkeleja ja lue ne. Listaa lukemasi artikkelit.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Selvitä, mikä on jätelainsäädännön mukainen rakennus- ja  purkujätteen hyödyntämistavoite!</a:t>
            </a:r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54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762"/>
            <a:ext cx="7926421" cy="4161289"/>
          </a:xfrm>
        </p:spPr>
        <p:txBody>
          <a:bodyPr>
            <a:normAutofit/>
          </a:bodyPr>
          <a:lstStyle/>
          <a:p>
            <a:r>
              <a:rPr lang="fi-FI" dirty="0" smtClean="0"/>
              <a:t>ERISTEET</a:t>
            </a:r>
          </a:p>
          <a:p>
            <a:pPr lvl="1"/>
            <a:r>
              <a:rPr lang="fi-FI" dirty="0" smtClean="0"/>
              <a:t>Eristeinä käytetään mineraalivillaa (</a:t>
            </a:r>
            <a:r>
              <a:rPr lang="fi-FI" dirty="0"/>
              <a:t>lasivillaa ja kivivillaa), </a:t>
            </a:r>
            <a:r>
              <a:rPr lang="fi-FI" dirty="0" smtClean="0"/>
              <a:t>puukuitua, polyuretaania sekä EPS- ja XPS-eristeitä</a:t>
            </a:r>
          </a:p>
          <a:p>
            <a:pPr lvl="1"/>
            <a:r>
              <a:rPr lang="fi-FI" dirty="0" smtClean="0"/>
              <a:t>Puhdasta lasi- ja mineraalivillaa pystytään kierrättämään puhallusvillaksi</a:t>
            </a:r>
          </a:p>
          <a:p>
            <a:pPr lvl="1"/>
            <a:r>
              <a:rPr lang="fi-FI" dirty="0" smtClean="0"/>
              <a:t>EPS-, XPS- ja PU-eristeet voidaan hyödyntää energiaksi.</a:t>
            </a:r>
          </a:p>
          <a:p>
            <a:pPr lvl="1"/>
            <a:r>
              <a:rPr lang="fi-FI" dirty="0" smtClean="0"/>
              <a:t>Keräyksessä pitää huolehtia, ettei se pääse kastumaan keräyslavoilla</a:t>
            </a:r>
          </a:p>
          <a:p>
            <a:pPr lvl="1"/>
            <a:r>
              <a:rPr lang="fi-FI" dirty="0" smtClean="0"/>
              <a:t>Mineraalivillasta voidaan valmistaa </a:t>
            </a:r>
            <a:r>
              <a:rPr lang="fi-FI" dirty="0" err="1" smtClean="0"/>
              <a:t>geopolymeeria</a:t>
            </a:r>
            <a:r>
              <a:rPr lang="fi-FI" dirty="0" smtClean="0"/>
              <a:t>, mikä on lupaava materiaali korvaamaan sementtiä betonin sideaineena. Materiaali on vielä tutkimusvaiheessa.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66" y="1825625"/>
            <a:ext cx="2882523" cy="38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MUOVIT</a:t>
            </a:r>
          </a:p>
          <a:p>
            <a:pPr lvl="1"/>
            <a:r>
              <a:rPr lang="fi-FI" dirty="0" smtClean="0"/>
              <a:t>Muoveja löytyy monista kohdin rakennusta: eristeet, muoviputket, sähköjohdot, höyrysulkumuovi, muovimatot, muovitapetit, listat, kalusteet, pinnoitteet</a:t>
            </a:r>
          </a:p>
          <a:p>
            <a:pPr lvl="1"/>
            <a:r>
              <a:rPr lang="fi-FI" dirty="0" smtClean="0"/>
              <a:t>Muovien tunnistaminen voi olla eri aikakauden tuotteissa vaikeaa ja erilliskeräyksen järjestäminen haastavaa</a:t>
            </a:r>
          </a:p>
          <a:p>
            <a:pPr lvl="1"/>
            <a:r>
              <a:rPr lang="fi-FI" dirty="0" smtClean="0"/>
              <a:t>Muovit hyödynnetään pääasiassa energiana</a:t>
            </a:r>
          </a:p>
          <a:p>
            <a:pPr lvl="1"/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9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MAA-AINEKSET</a:t>
            </a:r>
          </a:p>
          <a:p>
            <a:pPr lvl="1"/>
            <a:r>
              <a:rPr lang="fi-FI" dirty="0" smtClean="0"/>
              <a:t>Jos maaperässä on pilaantuneita aineksia, on siitä tehtävä selvitys ja ilmoitus ELY-keskukselle ennen puhdistamista</a:t>
            </a:r>
          </a:p>
          <a:p>
            <a:pPr lvl="1"/>
            <a:r>
              <a:rPr lang="fi-FI" dirty="0" smtClean="0"/>
              <a:t>Pilaantumattomat ylijäämämaat pyritään hyödyntämään samassa tai muissa kohteissa</a:t>
            </a:r>
          </a:p>
          <a:p>
            <a:pPr lvl="1"/>
            <a:r>
              <a:rPr lang="fi-FI" dirty="0" smtClean="0"/>
              <a:t>Ellei hyödyntämiskohdetta ole maa-aines toimitetaan jätteenä maankaatopaikalle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0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PURKUJÄTELAJIT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SEKALAINEN RAKENNUSJÄTE</a:t>
            </a:r>
          </a:p>
          <a:p>
            <a:pPr lvl="1"/>
            <a:r>
              <a:rPr lang="fi-FI" dirty="0" smtClean="0"/>
              <a:t>Sekalaisen rakennusjätteen muodostumista pyritään välttämään purkukohteessa tapahtuvalla lajittelulla</a:t>
            </a:r>
          </a:p>
          <a:p>
            <a:pPr lvl="1"/>
            <a:r>
              <a:rPr lang="fi-FI" dirty="0" smtClean="0"/>
              <a:t>Jätelajeja voidaan vielä erotella sekalaisesta jätteestä käsittelylaitoksissa</a:t>
            </a:r>
          </a:p>
          <a:p>
            <a:pPr lvl="2"/>
            <a:r>
              <a:rPr lang="fi-FI" dirty="0" smtClean="0"/>
              <a:t>Energiahyötykäyttöjae, metallit, muovit, kattohuopa</a:t>
            </a:r>
          </a:p>
          <a:p>
            <a:pPr lvl="2"/>
            <a:r>
              <a:rPr lang="fi-FI" dirty="0" smtClean="0"/>
              <a:t>Lasin tai kipsilevyn erottelu ei onnistu</a:t>
            </a:r>
          </a:p>
          <a:p>
            <a:pPr lvl="1"/>
            <a:r>
              <a:rPr lang="fi-FI" dirty="0" smtClean="0"/>
              <a:t>Hyötykäyttöön kelpaamaton jäte </a:t>
            </a:r>
            <a:r>
              <a:rPr lang="fi-FI" dirty="0" err="1" smtClean="0"/>
              <a:t>loppusijoitetaan</a:t>
            </a:r>
            <a:endParaRPr lang="fi-FI" dirty="0" smtClean="0"/>
          </a:p>
          <a:p>
            <a:pPr lvl="2"/>
            <a:r>
              <a:rPr lang="fi-FI" dirty="0" smtClean="0"/>
              <a:t>Loppusijoitettavan jätteen määrää pitää pyrkiä vähentämään</a:t>
            </a:r>
          </a:p>
          <a:p>
            <a:pPr lvl="1"/>
            <a:r>
              <a:rPr lang="fi-FI" dirty="0" smtClean="0"/>
              <a:t>Hyväksytyt loppukäsittelytoimet on lueteltu jäteasetuksen liitteessä 2</a:t>
            </a:r>
          </a:p>
          <a:p>
            <a:pPr lvl="2"/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7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4. Materiaalilajit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Tutustu rakennusmateriaalien tietopankkiin ympäristöhallinnon verkkopalvelussa</a:t>
            </a:r>
            <a:endParaRPr lang="fi-FI" dirty="0" smtClean="0">
              <a:hlinkClick r:id="rId3"/>
            </a:endParaRPr>
          </a:p>
          <a:p>
            <a:pPr lvl="1"/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://www.ymparisto.fi/fi-FI/Rakentaminen/Korjaustieto/Rakennusmateriaalien_tietopankki</a:t>
            </a:r>
            <a:endParaRPr lang="fi-FI" dirty="0" smtClean="0">
              <a:hlinkClick r:id="rId4"/>
            </a:endParaRPr>
          </a:p>
          <a:p>
            <a:r>
              <a:rPr lang="fi-FI" dirty="0" smtClean="0"/>
              <a:t>Etsi tietopankista kolmen eri materiaalin käyttökohteet, haitallisuus ja hyödyntämismahdollisuudet! Täydennä tiedot purkuoppaan mukaisesti ja raportoi materiaaleittain.</a:t>
            </a:r>
          </a:p>
          <a:p>
            <a:r>
              <a:rPr lang="fi-FI" dirty="0" smtClean="0"/>
              <a:t>Mitä muita käyttökohteita voisi olla mahdollista?</a:t>
            </a:r>
            <a:endParaRPr lang="fi-FI" dirty="0">
              <a:hlinkClick r:id="rId4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3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5. Suunnittelu </a:t>
            </a:r>
            <a:r>
              <a:rPr lang="fi-FI" dirty="0"/>
              <a:t>ja purkuaikataulu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</a:t>
            </a:r>
            <a:r>
              <a:rPr lang="fi-FI" dirty="0"/>
              <a:t>huomioisit materiaalijakeiden käytön ja erilliskeräyksen purkusuunnitelmissa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Miksi rakennusosien ja materiaalien kiertotalous on esitettävä purkusuunnitelmissa?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LAJITTELU TYÖMAALLA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Työmaalla erilliskerättävät jätelajit (velvoitettu jäteasetuksessa 16§):</a:t>
            </a:r>
          </a:p>
          <a:p>
            <a:pPr lvl="1"/>
            <a:r>
              <a:rPr lang="fi-FI" dirty="0" smtClean="0"/>
              <a:t>betoni-, tiili-, kivennäislaatta- </a:t>
            </a:r>
            <a:r>
              <a:rPr lang="fi-FI" dirty="0"/>
              <a:t>ja </a:t>
            </a:r>
            <a:r>
              <a:rPr lang="fi-FI" dirty="0" smtClean="0"/>
              <a:t>keramiikkajäte </a:t>
            </a:r>
          </a:p>
          <a:p>
            <a:pPr lvl="1"/>
            <a:r>
              <a:rPr lang="fi-FI" dirty="0" smtClean="0"/>
              <a:t>Kipsipohjaiset jätteet</a:t>
            </a:r>
          </a:p>
          <a:p>
            <a:pPr lvl="1"/>
            <a:r>
              <a:rPr lang="fi-FI" dirty="0" smtClean="0"/>
              <a:t>puujätteet</a:t>
            </a:r>
          </a:p>
          <a:p>
            <a:pPr lvl="1"/>
            <a:r>
              <a:rPr lang="fi-FI" dirty="0" smtClean="0"/>
              <a:t>metallijätteet</a:t>
            </a:r>
          </a:p>
          <a:p>
            <a:pPr lvl="1"/>
            <a:r>
              <a:rPr lang="fi-FI" dirty="0" smtClean="0"/>
              <a:t>lasijätteet</a:t>
            </a:r>
          </a:p>
          <a:p>
            <a:pPr lvl="1"/>
            <a:r>
              <a:rPr lang="fi-FI" dirty="0" smtClean="0"/>
              <a:t>Muovijätteet</a:t>
            </a:r>
          </a:p>
          <a:p>
            <a:pPr lvl="1"/>
            <a:r>
              <a:rPr lang="fi-FI" dirty="0" smtClean="0"/>
              <a:t>paperi- </a:t>
            </a:r>
            <a:r>
              <a:rPr lang="fi-FI" dirty="0"/>
              <a:t>ja </a:t>
            </a:r>
            <a:r>
              <a:rPr lang="fi-FI" dirty="0" smtClean="0"/>
              <a:t>kartonkijätteet </a:t>
            </a:r>
            <a:r>
              <a:rPr lang="fi-FI" dirty="0"/>
              <a:t>sekä </a:t>
            </a:r>
            <a:endParaRPr lang="fi-FI" dirty="0" smtClean="0"/>
          </a:p>
          <a:p>
            <a:pPr lvl="1"/>
            <a:r>
              <a:rPr lang="fi-FI" dirty="0" smtClean="0"/>
              <a:t>maa- </a:t>
            </a:r>
            <a:r>
              <a:rPr lang="fi-FI" dirty="0"/>
              <a:t>ja </a:t>
            </a:r>
            <a:r>
              <a:rPr lang="fi-FI" dirty="0" smtClean="0"/>
              <a:t>kiviainekset</a:t>
            </a:r>
          </a:p>
          <a:p>
            <a:r>
              <a:rPr lang="fi-FI" dirty="0" smtClean="0"/>
              <a:t>Muut kerättävät ja hyödynnettävät jätteet</a:t>
            </a:r>
          </a:p>
          <a:p>
            <a:pPr lvl="1"/>
            <a:r>
              <a:rPr lang="fi-FI" dirty="0" smtClean="0"/>
              <a:t>Kattohuopajäte</a:t>
            </a:r>
          </a:p>
          <a:p>
            <a:pPr lvl="1"/>
            <a:r>
              <a:rPr lang="fi-FI" dirty="0"/>
              <a:t>Eristeet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8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6. Työmaasuunnittelu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Vastaa seuraaviin kysymyksiin: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asioita  pitää ottaa huomioon purkutyömaan suunnittelussa?</a:t>
            </a:r>
          </a:p>
          <a:p>
            <a:pPr lvl="1"/>
            <a:r>
              <a:rPr lang="fi-FI" dirty="0"/>
              <a:t>Mitkä ovat materiaalien kierrätettävyyden kannalta huomioitavia asioita?</a:t>
            </a:r>
          </a:p>
          <a:p>
            <a:pPr lvl="1"/>
            <a:r>
              <a:rPr lang="fi-FI" dirty="0"/>
              <a:t>Mitä vaatimuksia ne asettavat </a:t>
            </a:r>
            <a:r>
              <a:rPr lang="fi-FI" dirty="0" smtClean="0"/>
              <a:t>työmaan aluesuunnittelulle</a:t>
            </a:r>
            <a:r>
              <a:rPr lang="fi-FI" dirty="0"/>
              <a:t>?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0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7. Jäteasetus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erilliskeräyksiä vaaditaan rakennus- ja purkujätteelle? </a:t>
            </a:r>
          </a:p>
          <a:p>
            <a:r>
              <a:rPr lang="fi-FI" dirty="0"/>
              <a:t>Kuinka paljon em. jakeista on hyödynnettävä muutoin kuin energiana tai polttoaineeksi valmistamisessa?</a:t>
            </a:r>
          </a:p>
          <a:p>
            <a:r>
              <a:rPr lang="fi-FI" dirty="0"/>
              <a:t>Mitkä ovat loppukäsittelyjä eri </a:t>
            </a:r>
            <a:r>
              <a:rPr lang="fi-FI" dirty="0" smtClean="0"/>
              <a:t>jakeille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RAPORTOINTI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7"/>
            <a:ext cx="10515600" cy="4161289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Purkutyömaalla syntyvistä jätteistä on pidettävä kirjaa, jos määrä on yli 100 t/a tai syntyy vaarallisia jätteitä</a:t>
            </a:r>
          </a:p>
          <a:p>
            <a:r>
              <a:rPr lang="fi-FI" dirty="0" smtClean="0"/>
              <a:t>Jätelaki- ja asetus säätelevät materiaalin luokittelemista jätteeksi ja sen luovuttamista</a:t>
            </a:r>
          </a:p>
          <a:p>
            <a:r>
              <a:rPr lang="fi-FI" dirty="0"/>
              <a:t>Rakennus- ja purkujätteen luovuttamiseksi vastaanottajalle on laadittava siirtoasiakirja</a:t>
            </a:r>
          </a:p>
          <a:p>
            <a:r>
              <a:rPr lang="fi-FI" dirty="0" smtClean="0"/>
              <a:t>Jätteen saa luovuttaa vain seuraaville vastaanottajille</a:t>
            </a:r>
          </a:p>
          <a:p>
            <a:pPr lvl="1"/>
            <a:r>
              <a:rPr lang="fi-FI" dirty="0"/>
              <a:t>jätteen kuljettaja, välittäjä tai kerääjä, jolla on jätehuoltorekisteriin tehdyn hyväksynnän tai merkinnän perusteella oikeus ottaa vastaan kyseistä </a:t>
            </a:r>
            <a:r>
              <a:rPr lang="fi-FI" dirty="0" smtClean="0"/>
              <a:t>jätettä</a:t>
            </a:r>
          </a:p>
          <a:p>
            <a:pPr lvl="1"/>
            <a:r>
              <a:rPr lang="fi-FI" dirty="0" smtClean="0"/>
              <a:t>jätteen </a:t>
            </a:r>
            <a:r>
              <a:rPr lang="fi-FI" dirty="0"/>
              <a:t>käsittelijä, jolla on ympäristöluvan tai ympäristönsuojelun tietojärjestelmään tehdyn rekisteröinnin perusteella oikeus vastaanottaa kyseistä </a:t>
            </a:r>
            <a:r>
              <a:rPr lang="fi-FI" dirty="0" smtClean="0"/>
              <a:t>jätettä</a:t>
            </a:r>
          </a:p>
          <a:p>
            <a:pPr lvl="1"/>
            <a:r>
              <a:rPr lang="fi-FI" dirty="0" smtClean="0"/>
              <a:t>jos </a:t>
            </a:r>
            <a:r>
              <a:rPr lang="fi-FI" dirty="0"/>
              <a:t>toimintaan ei lain mukaan tarvita viranomaishyväksyntää, muu vastaanottaja, jolla on riittävä asiantuntemus sekä taloudelliset ja tekniset valmiudet järjestää </a:t>
            </a:r>
            <a:r>
              <a:rPr lang="fi-FI" dirty="0" smtClean="0"/>
              <a:t>jätehuolto</a:t>
            </a:r>
          </a:p>
          <a:p>
            <a:r>
              <a:rPr lang="fi-FI" dirty="0" smtClean="0"/>
              <a:t>Jätteen haltijan eli urakoitsijan on laadittava siirtoasiakirja</a:t>
            </a:r>
          </a:p>
          <a:p>
            <a:r>
              <a:rPr lang="fi-FI" dirty="0" smtClean="0"/>
              <a:t>Siirtoasiakirja säilytetään kolmen vuoden ajan</a:t>
            </a:r>
          </a:p>
          <a:p>
            <a:r>
              <a:rPr lang="fi-FI" dirty="0" smtClean="0"/>
              <a:t>Purkutyön päättyessä tehdään jäteraportti, josta puretut ja jätteeksi toimitetut materiaalimäärät selviävät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3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1. Tilastot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Etsi tilastotietoa rakennusten purkujätemääristä Suomessa.</a:t>
            </a:r>
          </a:p>
          <a:p>
            <a:r>
              <a:rPr lang="fi-FI" dirty="0" smtClean="0"/>
              <a:t>Määritä viimeisimmästä julkaistusta tilastosta paljonko rakentamisesta tuli vuodessa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 smtClean="0"/>
              <a:t>Mineraalijätettä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 smtClean="0"/>
              <a:t>Puujätettä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 smtClean="0"/>
              <a:t>Metallijätettä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 smtClean="0"/>
              <a:t>Vaarallista jätettä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491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RAPORTOINTI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Digitalisaatio</a:t>
            </a:r>
            <a:r>
              <a:rPr lang="fi-FI" dirty="0" smtClean="0"/>
              <a:t> avuksi</a:t>
            </a:r>
          </a:p>
          <a:p>
            <a:pPr lvl="1"/>
            <a:r>
              <a:rPr lang="fi-FI" dirty="0" smtClean="0"/>
              <a:t>Siirtoasiakirjat ovat usein paperisia, jolloin yksityiskohtaisen tiedon saaminen on työlästä</a:t>
            </a:r>
          </a:p>
          <a:p>
            <a:pPr lvl="1"/>
            <a:r>
              <a:rPr lang="fi-FI" dirty="0" smtClean="0"/>
              <a:t>Sähköisillä siirtoasiakirjoilla ja kirjanpidolla tiedot olisivat paremmin hyödynnettävissä</a:t>
            </a:r>
          </a:p>
          <a:p>
            <a:pPr lvl="1"/>
            <a:r>
              <a:rPr lang="fi-FI" dirty="0" smtClean="0"/>
              <a:t>Parempi data auttaa kehitystyössä ja edistää kierrätystä</a:t>
            </a:r>
          </a:p>
          <a:p>
            <a:pPr lvl="1"/>
            <a:r>
              <a:rPr lang="fi-FI" dirty="0" smtClean="0"/>
              <a:t>Rakennusten tietomallinnus helpottaisi materiaalien ja rakennusosien uusiokäyttöä, sillä suunnittelulle jäisi tällöin paremmin aikaa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4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VAIKUTUKSET YMPÄRISTÖÖN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783"/>
            <a:ext cx="10515600" cy="4161289"/>
          </a:xfrm>
        </p:spPr>
        <p:txBody>
          <a:bodyPr/>
          <a:lstStyle/>
          <a:p>
            <a:r>
              <a:rPr lang="fi-FI" dirty="0" smtClean="0"/>
              <a:t>Purkutyömaa vaikuttaa lähiympäristöön melun ja pölyn takia</a:t>
            </a:r>
          </a:p>
          <a:p>
            <a:pPr lvl="1"/>
            <a:r>
              <a:rPr lang="fi-FI" dirty="0" smtClean="0"/>
              <a:t>Kastelu pienentää pölypäästöjä</a:t>
            </a:r>
          </a:p>
          <a:p>
            <a:pPr lvl="1"/>
            <a:r>
              <a:rPr lang="fi-FI" dirty="0" smtClean="0"/>
              <a:t>Asbestipurussa pölyn leviäminen ympäristöön estetään</a:t>
            </a:r>
          </a:p>
          <a:p>
            <a:r>
              <a:rPr lang="fi-FI" dirty="0" smtClean="0"/>
              <a:t>Öljy- ja kemikaalivuodot pitää estää tyhjentämällä säiliöt ja putket ennen purkamista</a:t>
            </a:r>
          </a:p>
          <a:p>
            <a:r>
              <a:rPr lang="fi-FI" dirty="0" smtClean="0"/>
              <a:t>Työkoneiden polttoaine- ja </a:t>
            </a:r>
            <a:r>
              <a:rPr lang="fi-FI" dirty="0" err="1" smtClean="0"/>
              <a:t>hydraulinestevuotoja</a:t>
            </a:r>
            <a:r>
              <a:rPr lang="fi-FI" dirty="0" smtClean="0"/>
              <a:t> tulee myös välttää</a:t>
            </a:r>
          </a:p>
          <a:p>
            <a:r>
              <a:rPr lang="fi-FI" dirty="0" smtClean="0"/>
              <a:t>Ajoneuvoliikenne aiheuttaa melu-, pöly- ja hiilidioksidipäästöjä</a:t>
            </a:r>
          </a:p>
          <a:p>
            <a:r>
              <a:rPr lang="fi-FI" dirty="0" smtClean="0"/>
              <a:t>Betonijätteen murskaaminen työmaalla ja hyödyntäminen samassa tai  lähikohteissa pienentää ympäristökuormitusta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0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 ja kirjallisuus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fi-FI" dirty="0"/>
              <a:t>Lehtonen, Katja, Purkutyöt – opas tekijöille ja teettäjille, ympäristöministeriön julkaisuja 2019:29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Purkutyö, </a:t>
            </a:r>
            <a:r>
              <a:rPr lang="fi-FI" dirty="0" err="1"/>
              <a:t>Ratu</a:t>
            </a:r>
            <a:r>
              <a:rPr lang="fi-FI" dirty="0"/>
              <a:t> 82-0379, Rakennustieto Oy </a:t>
            </a:r>
            <a:r>
              <a:rPr lang="fi-FI" dirty="0" smtClean="0"/>
              <a:t>2011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Haitta-ainetutkimus. Rakennustuotteet ja rakenteet. RT 20-11160. Rakennustieto Oy </a:t>
            </a:r>
            <a:r>
              <a:rPr lang="fi-FI" dirty="0" smtClean="0"/>
              <a:t>2016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RANTA-hankkeen esitysmateriaali ” Kiertotalous purkutyön toteutuksessa – havaintoja Hernematalan </a:t>
            </a:r>
            <a:r>
              <a:rPr lang="fi-FI" dirty="0" smtClean="0"/>
              <a:t>purkutöistä”, 7.11.2018, YM, Helsinki.</a:t>
            </a:r>
          </a:p>
          <a:p>
            <a:pPr marL="914400" lvl="1" indent="-45720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3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PURKUPROSESSI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4898" cy="4161289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Projektinjohtajalla kokonaisvastuu</a:t>
            </a:r>
          </a:p>
          <a:p>
            <a:r>
              <a:rPr lang="fi-FI" dirty="0" smtClean="0"/>
              <a:t>Purkukartoituksen yhteydessä selvitetään mm. uudelleenkäytettävät materiaali, irtaimisto ja rakennusosat</a:t>
            </a:r>
          </a:p>
          <a:p>
            <a:r>
              <a:rPr lang="fi-FI" dirty="0" smtClean="0"/>
              <a:t>Materiaalien ja jätteiden sijoitus huomioitava purkusuunnittelussa ja purkutyöselostuksessa</a:t>
            </a:r>
          </a:p>
          <a:p>
            <a:r>
              <a:rPr lang="fi-FI" dirty="0" smtClean="0"/>
              <a:t>Urakan suorituksessa huomioitava purkujätteen dokumentointi</a:t>
            </a:r>
          </a:p>
          <a:p>
            <a:r>
              <a:rPr lang="fi-FI" dirty="0" smtClean="0"/>
              <a:t>Purkutyö yksityiskohtaisesti: </a:t>
            </a:r>
            <a:r>
              <a:rPr lang="fi-FI" dirty="0" err="1" smtClean="0"/>
              <a:t>Ratu</a:t>
            </a:r>
            <a:r>
              <a:rPr lang="fi-FI" dirty="0" smtClean="0"/>
              <a:t> 82-0379 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53" y="1027906"/>
            <a:ext cx="3446143" cy="49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4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PURKUTOIMIJAT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0"/>
            <a:ext cx="10515600" cy="4161289"/>
          </a:xfrm>
        </p:spPr>
        <p:txBody>
          <a:bodyPr/>
          <a:lstStyle/>
          <a:p>
            <a:r>
              <a:rPr lang="fi-FI" dirty="0" smtClean="0"/>
              <a:t>Purkuprosessiin liittyvät seuraavat osapuolet</a:t>
            </a:r>
          </a:p>
          <a:p>
            <a:pPr lvl="1"/>
            <a:r>
              <a:rPr lang="fi-FI" dirty="0" smtClean="0"/>
              <a:t>Rakennuttaja/tilaaja</a:t>
            </a:r>
          </a:p>
          <a:p>
            <a:pPr lvl="1"/>
            <a:r>
              <a:rPr lang="fi-FI" dirty="0" smtClean="0"/>
              <a:t>Rakennuttajakonsultti, projektinjohtaja</a:t>
            </a:r>
          </a:p>
          <a:p>
            <a:pPr lvl="1"/>
            <a:r>
              <a:rPr lang="fi-FI" dirty="0" smtClean="0"/>
              <a:t>Purkusuunnittelijat- ja kartoittaja</a:t>
            </a:r>
          </a:p>
          <a:p>
            <a:pPr lvl="1"/>
            <a:r>
              <a:rPr lang="fi-FI" dirty="0" smtClean="0"/>
              <a:t>Purkukartoituksen ja haitta-ainekartoituksen tekijät</a:t>
            </a:r>
          </a:p>
          <a:p>
            <a:pPr lvl="1"/>
            <a:r>
              <a:rPr lang="fi-FI" dirty="0" smtClean="0"/>
              <a:t>Pää- ja aliurakoitsijat</a:t>
            </a:r>
          </a:p>
          <a:p>
            <a:pPr lvl="1"/>
            <a:r>
              <a:rPr lang="fi-FI" dirty="0" smtClean="0"/>
              <a:t>Purkutöiden valvojat</a:t>
            </a:r>
          </a:p>
          <a:p>
            <a:pPr lvl="1"/>
            <a:r>
              <a:rPr lang="fi-FI" dirty="0" smtClean="0"/>
              <a:t>Rakennusvalvontaviranomaiset</a:t>
            </a:r>
          </a:p>
          <a:p>
            <a:pPr lvl="1"/>
            <a:r>
              <a:rPr lang="fi-FI" dirty="0" smtClean="0"/>
              <a:t>Ympäristönsuojeluviranomainen</a:t>
            </a:r>
          </a:p>
          <a:p>
            <a:pPr lvl="1"/>
            <a:r>
              <a:rPr lang="fi-FI" dirty="0" smtClean="0"/>
              <a:t>Työsuojeluviranomainen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0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2. Purkuprosessi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Kuvaile eri purkutoimijoiden tehtävät. Kuvaile erityisesti ne tehtävät, jotka liittyvät rakennusosien ja materiaalien kierrätykseen sekä uusiokäyttöön.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13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PURKUJÄTELAJIT JA MÄÄRÄT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352"/>
            <a:ext cx="10515600" cy="4161289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Erikseen lajiteltavat jätelajit</a:t>
            </a:r>
          </a:p>
          <a:p>
            <a:pPr lvl="1"/>
            <a:r>
              <a:rPr lang="fi-FI" dirty="0" smtClean="0"/>
              <a:t>Metallit, toimitetaan metalliteollisuuden raaka-aineeksi</a:t>
            </a:r>
            <a:endParaRPr lang="fi-FI" dirty="0"/>
          </a:p>
          <a:p>
            <a:pPr lvl="1"/>
            <a:r>
              <a:rPr lang="fi-FI" dirty="0" smtClean="0"/>
              <a:t>Kipsilevyt, voidaan toimittaa kipsilevyteollisuuden raaka-aineeksi, ks. myöhemmin</a:t>
            </a:r>
            <a:endParaRPr lang="fi-FI" dirty="0"/>
          </a:p>
          <a:p>
            <a:pPr lvl="1"/>
            <a:r>
              <a:rPr lang="fi-FI" dirty="0" smtClean="0"/>
              <a:t>Puu- ja muovijäte, hyödynnetään energiana ellei niille löydy korkeammalla jätehierarkiassa olevaa hyödyntämismahdollisuutta</a:t>
            </a:r>
            <a:endParaRPr lang="fi-FI" dirty="0"/>
          </a:p>
          <a:p>
            <a:pPr lvl="1"/>
            <a:r>
              <a:rPr lang="fi-FI" dirty="0" smtClean="0"/>
              <a:t>Tiili- </a:t>
            </a:r>
            <a:r>
              <a:rPr lang="fi-FI" dirty="0"/>
              <a:t>ja </a:t>
            </a:r>
            <a:r>
              <a:rPr lang="fi-FI" dirty="0" smtClean="0"/>
              <a:t>betonijäte hyödynnetään rakentamisessa </a:t>
            </a:r>
            <a:endParaRPr lang="fi-FI" dirty="0"/>
          </a:p>
          <a:p>
            <a:pPr lvl="1"/>
            <a:r>
              <a:rPr lang="fi-FI" dirty="0" smtClean="0"/>
              <a:t>Maa- </a:t>
            </a:r>
            <a:r>
              <a:rPr lang="fi-FI" dirty="0"/>
              <a:t>ja kiviainekset hyödynnetään rakentamisessa </a:t>
            </a:r>
            <a:endParaRPr lang="fi-FI" dirty="0" smtClean="0"/>
          </a:p>
          <a:p>
            <a:pPr lvl="1"/>
            <a:r>
              <a:rPr lang="fi-FI" dirty="0" smtClean="0"/>
              <a:t>Kattohuopa ja asfaltti, hyödynnetään asfalttiteollisuuden raaka-aineeksi</a:t>
            </a:r>
          </a:p>
          <a:p>
            <a:pPr lvl="1"/>
            <a:r>
              <a:rPr lang="fi-FI" dirty="0" smtClean="0"/>
              <a:t>Lasijäte, hyödynnetään lasiteollisuuden, lasivillan tai vaahtolasin raaka-aineeksi</a:t>
            </a:r>
          </a:p>
          <a:p>
            <a:pPr lvl="1"/>
            <a:r>
              <a:rPr lang="fi-FI" dirty="0" smtClean="0"/>
              <a:t>Rakennussekajäte</a:t>
            </a:r>
            <a:r>
              <a:rPr lang="fi-FI" dirty="0"/>
              <a:t>, </a:t>
            </a:r>
            <a:r>
              <a:rPr lang="fi-FI" dirty="0" smtClean="0"/>
              <a:t>polttokelpoinen, hyödynnetään energiana</a:t>
            </a:r>
            <a:endParaRPr lang="fi-FI" dirty="0"/>
          </a:p>
          <a:p>
            <a:pPr lvl="1"/>
            <a:r>
              <a:rPr lang="fi-FI" dirty="0" smtClean="0"/>
              <a:t>Rakennussekajäte</a:t>
            </a:r>
            <a:r>
              <a:rPr lang="fi-FI" dirty="0"/>
              <a:t>, </a:t>
            </a:r>
            <a:r>
              <a:rPr lang="fi-FI" dirty="0" smtClean="0"/>
              <a:t>palamaton (määrä tulisi pitää mahdollisimman pienenä)</a:t>
            </a:r>
            <a:endParaRPr lang="fi-FI" dirty="0"/>
          </a:p>
          <a:p>
            <a:pPr lvl="1"/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900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CASE: </a:t>
            </a:r>
            <a:r>
              <a:rPr lang="fi-FI" dirty="0"/>
              <a:t>Hernematalan purku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huoltamo- ja varastorakennus Helsingin Hernesaaressa</a:t>
            </a:r>
          </a:p>
          <a:p>
            <a:r>
              <a:rPr lang="fi-FI" dirty="0"/>
              <a:t>valmistui vuonna 1964 Volvo-Auto Oy:lle</a:t>
            </a:r>
          </a:p>
          <a:p>
            <a:r>
              <a:rPr lang="fi-FI" dirty="0"/>
              <a:t>kokonaissala 5 500 m</a:t>
            </a:r>
            <a:r>
              <a:rPr lang="fi-FI" baseline="30000" dirty="0"/>
              <a:t>2</a:t>
            </a:r>
          </a:p>
          <a:p>
            <a:r>
              <a:rPr lang="fi-FI" dirty="0"/>
              <a:t>kokonaistilavuus </a:t>
            </a:r>
            <a:br>
              <a:rPr lang="fi-FI" dirty="0"/>
            </a:br>
            <a:r>
              <a:rPr lang="fi-FI" dirty="0"/>
              <a:t>32 000 m</a:t>
            </a:r>
            <a:r>
              <a:rPr lang="fi-FI" baseline="30000" dirty="0"/>
              <a:t>3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838200" y="4563782"/>
            <a:ext cx="492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hanke Rakentamisen kiertotalous kunnissa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14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Hernematalan</a:t>
            </a:r>
            <a:br>
              <a:rPr lang="fi-FI" dirty="0"/>
            </a:br>
            <a:r>
              <a:rPr lang="fi-FI" dirty="0"/>
              <a:t>purkujätemäärät jätelajeittain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562272" y="5776486"/>
            <a:ext cx="60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hanke Rakentamisen kiertotalous kunnissa (RANTA)</a:t>
            </a:r>
            <a:endParaRPr lang="fi-FI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44506" y="2049463"/>
          <a:ext cx="8936421" cy="372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427W7XWPXQD2-403814790-1590</_dlc_DocId>
    <_dlc_DocIdUrl xmlns="76865ef9-df32-4c37-ae45-f9784eb47bff">
      <Url>https://tt.eduuni.fi/sites/luc-lapinamk-extra/kiertotalousosaamista-ammattikorkeakouluihin/_layouts/15/DocIdRedir.aspx?ID=427W7XWPXQD2-403814790-1590</Url>
      <Description>427W7XWPXQD2-403814790-1590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5E855-3A02-4BAE-B75B-409022FD480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11FB009-BD01-46A5-8707-C89D1C4FBD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9e6169-ad39-4139-80cb-366121f0def0"/>
    <ds:schemaRef ds:uri="76865ef9-df32-4c37-ae45-f9784eb47b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A295B2-FAEA-404F-B67E-2F6DC4573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8FDA8B-CD65-4CD9-97D8-FB5AB53E6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1385</Words>
  <Application>Microsoft Office PowerPoint</Application>
  <PresentationFormat>Widescreen</PresentationFormat>
  <Paragraphs>255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Microsoft Sans Serif</vt:lpstr>
      <vt:lpstr>1_Mukautettu suunnittelumalli</vt:lpstr>
      <vt:lpstr>Purkujätteen hallinta</vt:lpstr>
      <vt:lpstr>ESITEHTÄVIÄ</vt:lpstr>
      <vt:lpstr>Tehtävä 1. Tilastot</vt:lpstr>
      <vt:lpstr>PURKUPROSESSI</vt:lpstr>
      <vt:lpstr>PURKUTOIMIJAT</vt:lpstr>
      <vt:lpstr>Tehtävä 2. Purkuprosessi</vt:lpstr>
      <vt:lpstr>PURKUJÄTELAJIT JA MÄÄRÄT</vt:lpstr>
      <vt:lpstr>CASE: Hernematalan purku</vt:lpstr>
      <vt:lpstr>Hernematalan purkujätemäärät jätelajeittain </vt:lpstr>
      <vt:lpstr>Tehtävä 3. Materiaalimäärät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PURKUJÄTELAJIT</vt:lpstr>
      <vt:lpstr>Tehtävä 4. Materiaalilajit </vt:lpstr>
      <vt:lpstr>Tehtävä 5. Suunnittelu ja purkuaikataulu </vt:lpstr>
      <vt:lpstr>LAJITTELU TYÖMAALLA</vt:lpstr>
      <vt:lpstr>Tehtävä 6. Työmaasuunnittelu</vt:lpstr>
      <vt:lpstr>Tehtävä 7. Jäteasetus</vt:lpstr>
      <vt:lpstr>RAPORTOINTI</vt:lpstr>
      <vt:lpstr>RAPORTOINTI</vt:lpstr>
      <vt:lpstr>VAIKUTUKSET YMPÄRISTÖÖN</vt:lpstr>
      <vt:lpstr>Lähteet ja kirjallisuus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Arto Yli-Pentti</cp:lastModifiedBy>
  <cp:revision>22</cp:revision>
  <dcterms:created xsi:type="dcterms:W3CDTF">2019-02-14T13:35:11Z</dcterms:created>
  <dcterms:modified xsi:type="dcterms:W3CDTF">2020-10-29T13:03:15Z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db07e57f-cb60-4b3f-b533-83c4734a93b9</vt:lpwstr>
  </property>
</Properties>
</file>