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5"/>
  </p:sldMasterIdLst>
  <p:notesMasterIdLst>
    <p:notesMasterId r:id="rId27"/>
  </p:notesMasterIdLst>
  <p:sldIdLst>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119" d="100"/>
          <a:sy n="119" d="100"/>
        </p:scale>
        <p:origin x="88" y="36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DE3DC-FFA5-4B06-8CE1-A4327DB2171A}" type="datetimeFigureOut">
              <a:rPr lang="fi-FI" smtClean="0"/>
              <a:t>29.10.2020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609CB-CAF6-4571-BA04-25E12737EAA4}" type="slidenum">
              <a:rPr lang="fi-FI" smtClean="0"/>
              <a:t>‹#›</a:t>
            </a:fld>
            <a:endParaRPr lang="fi-FI"/>
          </a:p>
        </p:txBody>
      </p:sp>
    </p:spTree>
    <p:extLst>
      <p:ext uri="{BB962C8B-B14F-4D97-AF65-F5344CB8AC3E}">
        <p14:creationId xmlns:p14="http://schemas.microsoft.com/office/powerpoint/2010/main" val="3562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m.fi/fi-FI/Maankaytto_ja_rakentaminen/Lainsaadanto_ja_ohjeet/Rakennustuotteita_koskeva_lainsaadanto"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rakennustuoteinfo.fi/"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For </a:t>
            </a:r>
            <a:r>
              <a:rPr lang="fi-FI" dirty="0" err="1" smtClean="0"/>
              <a:t>teacher</a:t>
            </a:r>
            <a:r>
              <a:rPr lang="fi-FI" dirty="0" smtClean="0"/>
              <a:t>: It is </a:t>
            </a:r>
            <a:r>
              <a:rPr lang="fi-FI" dirty="0" err="1" smtClean="0"/>
              <a:t>important</a:t>
            </a:r>
            <a:r>
              <a:rPr lang="fi-FI" baseline="0" dirty="0" smtClean="0"/>
              <a:t> </a:t>
            </a:r>
            <a:r>
              <a:rPr lang="fi-FI" baseline="0" dirty="0" err="1" smtClean="0"/>
              <a:t>that</a:t>
            </a:r>
            <a:r>
              <a:rPr lang="fi-FI" baseline="0" dirty="0" smtClean="0"/>
              <a:t> </a:t>
            </a:r>
            <a:r>
              <a:rPr lang="fi-FI" baseline="0" dirty="0" err="1" smtClean="0"/>
              <a:t>students</a:t>
            </a:r>
            <a:r>
              <a:rPr lang="fi-FI" baseline="0" dirty="0" smtClean="0"/>
              <a:t> </a:t>
            </a:r>
            <a:r>
              <a:rPr lang="fi-FI" baseline="0" dirty="0" err="1" smtClean="0"/>
              <a:t>know</a:t>
            </a:r>
            <a:r>
              <a:rPr lang="fi-FI" baseline="0" dirty="0" smtClean="0"/>
              <a:t> </a:t>
            </a:r>
            <a:r>
              <a:rPr lang="fi-FI" baseline="0" dirty="0" err="1" smtClean="0"/>
              <a:t>the</a:t>
            </a:r>
            <a:r>
              <a:rPr lang="fi-FI" baseline="0" dirty="0" smtClean="0"/>
              <a:t> </a:t>
            </a:r>
            <a:r>
              <a:rPr lang="fi-FI" baseline="0" dirty="0" err="1" smtClean="0"/>
              <a:t>basic</a:t>
            </a:r>
            <a:r>
              <a:rPr lang="fi-FI" baseline="0" dirty="0" smtClean="0"/>
              <a:t> of </a:t>
            </a:r>
            <a:r>
              <a:rPr lang="fi-FI" baseline="0" dirty="0" err="1" smtClean="0"/>
              <a:t>the</a:t>
            </a:r>
            <a:r>
              <a:rPr lang="fi-FI" baseline="0" dirty="0" smtClean="0"/>
              <a:t> CE </a:t>
            </a:r>
            <a:r>
              <a:rPr lang="fi-FI" baseline="0" dirty="0" err="1" smtClean="0"/>
              <a:t>marking</a:t>
            </a:r>
            <a:r>
              <a:rPr lang="fi-FI" baseline="0" dirty="0" smtClean="0"/>
              <a:t> and </a:t>
            </a:r>
            <a:r>
              <a:rPr lang="fi-FI" baseline="0" dirty="0" err="1" smtClean="0"/>
              <a:t>understand</a:t>
            </a:r>
            <a:r>
              <a:rPr lang="fi-FI" baseline="0" dirty="0" smtClean="0"/>
              <a:t> </a:t>
            </a:r>
            <a:r>
              <a:rPr lang="fi-FI" baseline="0" dirty="0" err="1" smtClean="0"/>
              <a:t>that</a:t>
            </a:r>
            <a:r>
              <a:rPr lang="fi-FI" baseline="0" dirty="0" smtClean="0"/>
              <a:t> </a:t>
            </a:r>
            <a:r>
              <a:rPr lang="fi-FI" baseline="0" dirty="0" err="1" smtClean="0"/>
              <a:t>alternative</a:t>
            </a:r>
            <a:r>
              <a:rPr lang="fi-FI" baseline="0" dirty="0" smtClean="0"/>
              <a:t> </a:t>
            </a:r>
            <a:r>
              <a:rPr lang="fi-FI" baseline="0" dirty="0" err="1" smtClean="0"/>
              <a:t>procedures</a:t>
            </a:r>
            <a:r>
              <a:rPr lang="fi-FI" baseline="0" dirty="0" smtClean="0"/>
              <a:t> </a:t>
            </a:r>
            <a:r>
              <a:rPr lang="fi-FI" baseline="0" dirty="0" err="1" smtClean="0"/>
              <a:t>may</a:t>
            </a:r>
            <a:r>
              <a:rPr lang="fi-FI" baseline="0" dirty="0" smtClean="0"/>
              <a:t> </a:t>
            </a:r>
            <a:r>
              <a:rPr lang="fi-FI" baseline="0" dirty="0" err="1" smtClean="0"/>
              <a:t>be</a:t>
            </a:r>
            <a:r>
              <a:rPr lang="fi-FI" baseline="0" dirty="0" smtClean="0"/>
              <a:t> </a:t>
            </a:r>
            <a:r>
              <a:rPr lang="fi-FI" baseline="0" dirty="0" err="1" smtClean="0"/>
              <a:t>required</a:t>
            </a:r>
            <a:r>
              <a:rPr lang="fi-FI" baseline="0" dirty="0" smtClean="0"/>
              <a:t> </a:t>
            </a:r>
            <a:r>
              <a:rPr lang="fi-FI" baseline="0" dirty="0" err="1" smtClean="0"/>
              <a:t>when</a:t>
            </a:r>
            <a:r>
              <a:rPr lang="fi-FI" baseline="0" dirty="0" smtClean="0"/>
              <a:t> </a:t>
            </a:r>
            <a:r>
              <a:rPr lang="fi-FI" baseline="0" dirty="0" err="1" smtClean="0"/>
              <a:t>secondary</a:t>
            </a:r>
            <a:r>
              <a:rPr lang="fi-FI" baseline="0" dirty="0" smtClean="0"/>
              <a:t> products </a:t>
            </a:r>
            <a:r>
              <a:rPr lang="fi-FI" baseline="0" dirty="0" err="1" smtClean="0"/>
              <a:t>will</a:t>
            </a:r>
            <a:r>
              <a:rPr lang="fi-FI" baseline="0" dirty="0" smtClean="0"/>
              <a:t> </a:t>
            </a:r>
            <a:r>
              <a:rPr lang="fi-FI" baseline="0" dirty="0" err="1" smtClean="0"/>
              <a:t>be</a:t>
            </a:r>
            <a:r>
              <a:rPr lang="fi-FI" baseline="0" dirty="0" smtClean="0"/>
              <a:t> </a:t>
            </a:r>
            <a:r>
              <a:rPr lang="fi-FI" baseline="0" dirty="0" err="1" smtClean="0"/>
              <a:t>taken</a:t>
            </a:r>
            <a:r>
              <a:rPr lang="fi-FI" baseline="0" dirty="0" smtClean="0"/>
              <a:t> in </a:t>
            </a:r>
            <a:r>
              <a:rPr lang="fi-FI" baseline="0" dirty="0" err="1" smtClean="0"/>
              <a:t>use</a:t>
            </a:r>
            <a:endParaRPr lang="fi-FI" baseline="0" dirty="0" smtClean="0"/>
          </a:p>
        </p:txBody>
      </p:sp>
      <p:sp>
        <p:nvSpPr>
          <p:cNvPr id="4" name="Slide Number Placeholder 3"/>
          <p:cNvSpPr>
            <a:spLocks noGrp="1"/>
          </p:cNvSpPr>
          <p:nvPr>
            <p:ph type="sldNum" sz="quarter" idx="10"/>
          </p:nvPr>
        </p:nvSpPr>
        <p:spPr/>
        <p:txBody>
          <a:bodyPr/>
          <a:lstStyle/>
          <a:p>
            <a:fld id="{F06609CB-CAF6-4571-BA04-25E12737EAA4}" type="slidenum">
              <a:rPr lang="fi-FI" smtClean="0"/>
              <a:t>2</a:t>
            </a:fld>
            <a:endParaRPr lang="fi-FI"/>
          </a:p>
        </p:txBody>
      </p:sp>
    </p:spTree>
    <p:extLst>
      <p:ext uri="{BB962C8B-B14F-4D97-AF65-F5344CB8AC3E}">
        <p14:creationId xmlns:p14="http://schemas.microsoft.com/office/powerpoint/2010/main" val="99067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smtClean="0"/>
              <a:t>Students</a:t>
            </a:r>
            <a:r>
              <a:rPr lang="fi-FI" baseline="0" dirty="0" smtClean="0"/>
              <a:t> </a:t>
            </a:r>
            <a:r>
              <a:rPr lang="fi-FI" baseline="0" dirty="0" err="1" smtClean="0"/>
              <a:t>should</a:t>
            </a:r>
            <a:r>
              <a:rPr lang="fi-FI" baseline="0" dirty="0" smtClean="0"/>
              <a:t> </a:t>
            </a:r>
            <a:r>
              <a:rPr lang="fi-FI" baseline="0" dirty="0" err="1" smtClean="0"/>
              <a:t>do</a:t>
            </a:r>
            <a:r>
              <a:rPr lang="fi-FI" baseline="0" dirty="0" smtClean="0"/>
              <a:t> </a:t>
            </a:r>
            <a:r>
              <a:rPr lang="fi-FI" baseline="0" dirty="0" err="1" smtClean="0"/>
              <a:t>the</a:t>
            </a:r>
            <a:r>
              <a:rPr lang="fi-FI" baseline="0" dirty="0" smtClean="0"/>
              <a:t> </a:t>
            </a:r>
            <a:r>
              <a:rPr lang="fi-FI" baseline="0" dirty="0" err="1" smtClean="0"/>
              <a:t>study</a:t>
            </a:r>
            <a:r>
              <a:rPr lang="fi-FI" baseline="0" dirty="0" smtClean="0"/>
              <a:t> </a:t>
            </a:r>
            <a:r>
              <a:rPr lang="fi-FI" baseline="0" dirty="0" err="1" smtClean="0"/>
              <a:t>mostly</a:t>
            </a:r>
            <a:r>
              <a:rPr lang="fi-FI" baseline="0" dirty="0" smtClean="0"/>
              <a:t> </a:t>
            </a:r>
            <a:r>
              <a:rPr lang="fi-FI" baseline="0" dirty="0" err="1" smtClean="0"/>
              <a:t>individually</a:t>
            </a:r>
            <a:r>
              <a:rPr lang="fi-FI" baseline="0" dirty="0" smtClean="0"/>
              <a:t>, </a:t>
            </a:r>
            <a:r>
              <a:rPr lang="fi-FI" baseline="0" dirty="0" err="1" smtClean="0"/>
              <a:t>however</a:t>
            </a:r>
            <a:r>
              <a:rPr lang="fi-FI" baseline="0" dirty="0" smtClean="0"/>
              <a:t> </a:t>
            </a:r>
            <a:r>
              <a:rPr lang="fi-FI" baseline="0" dirty="0" err="1" smtClean="0"/>
              <a:t>gathering</a:t>
            </a:r>
            <a:r>
              <a:rPr lang="fi-FI" baseline="0" dirty="0" smtClean="0"/>
              <a:t> of </a:t>
            </a:r>
            <a:r>
              <a:rPr lang="fi-FI" baseline="0" dirty="0" err="1" smtClean="0"/>
              <a:t>information</a:t>
            </a:r>
            <a:r>
              <a:rPr lang="fi-FI" baseline="0" dirty="0" smtClean="0"/>
              <a:t> </a:t>
            </a:r>
            <a:r>
              <a:rPr lang="fi-FI" baseline="0" dirty="0" err="1" smtClean="0"/>
              <a:t>may</a:t>
            </a:r>
            <a:r>
              <a:rPr lang="fi-FI" baseline="0" dirty="0" smtClean="0"/>
              <a:t> </a:t>
            </a:r>
            <a:r>
              <a:rPr lang="fi-FI" baseline="0" dirty="0" err="1" smtClean="0"/>
              <a:t>be</a:t>
            </a:r>
            <a:r>
              <a:rPr lang="fi-FI" baseline="0" dirty="0" smtClean="0"/>
              <a:t> </a:t>
            </a:r>
            <a:r>
              <a:rPr lang="fi-FI" baseline="0" dirty="0" err="1" smtClean="0"/>
              <a:t>done</a:t>
            </a:r>
            <a:r>
              <a:rPr lang="fi-FI" baseline="0" dirty="0" smtClean="0"/>
              <a:t> in </a:t>
            </a:r>
            <a:r>
              <a:rPr lang="fi-FI" baseline="0" dirty="0" err="1" smtClean="0"/>
              <a:t>pairs</a:t>
            </a:r>
            <a:r>
              <a:rPr lang="fi-FI" baseline="0" dirty="0" smtClean="0"/>
              <a:t> </a:t>
            </a:r>
            <a:r>
              <a:rPr lang="fi-FI" baseline="0" dirty="0" err="1" smtClean="0"/>
              <a:t>or</a:t>
            </a:r>
            <a:r>
              <a:rPr lang="fi-FI" baseline="0" dirty="0" smtClean="0"/>
              <a:t> </a:t>
            </a:r>
            <a:r>
              <a:rPr lang="fi-FI" baseline="0" dirty="0" err="1" smtClean="0"/>
              <a:t>small</a:t>
            </a:r>
            <a:r>
              <a:rPr lang="fi-FI" baseline="0" dirty="0" smtClean="0"/>
              <a:t> </a:t>
            </a:r>
            <a:r>
              <a:rPr lang="fi-FI" baseline="0" dirty="0" err="1" smtClean="0"/>
              <a:t>groups</a:t>
            </a:r>
            <a:r>
              <a:rPr lang="fi-FI" baseline="0" dirty="0" smtClean="0"/>
              <a:t>. </a:t>
            </a:r>
            <a:r>
              <a:rPr lang="fi-FI" baseline="0" dirty="0" err="1" smtClean="0"/>
              <a:t>Everyone</a:t>
            </a:r>
            <a:r>
              <a:rPr lang="fi-FI" baseline="0" dirty="0" smtClean="0"/>
              <a:t> </a:t>
            </a:r>
            <a:r>
              <a:rPr lang="fi-FI" baseline="0" dirty="0" err="1" smtClean="0"/>
              <a:t>should</a:t>
            </a:r>
            <a:r>
              <a:rPr lang="fi-FI" baseline="0" dirty="0" smtClean="0"/>
              <a:t> </a:t>
            </a:r>
            <a:r>
              <a:rPr lang="fi-FI" baseline="0" dirty="0" err="1" smtClean="0"/>
              <a:t>get</a:t>
            </a:r>
            <a:r>
              <a:rPr lang="fi-FI" baseline="0" dirty="0" smtClean="0"/>
              <a:t> </a:t>
            </a:r>
            <a:r>
              <a:rPr lang="fi-FI" baseline="0" dirty="0" err="1" smtClean="0"/>
              <a:t>the</a:t>
            </a:r>
            <a:r>
              <a:rPr lang="fi-FI" baseline="0" dirty="0" smtClean="0"/>
              <a:t> </a:t>
            </a:r>
            <a:r>
              <a:rPr lang="fi-FI" baseline="0" dirty="0" err="1" smtClean="0"/>
              <a:t>basic</a:t>
            </a:r>
            <a:r>
              <a:rPr lang="fi-FI" baseline="0" dirty="0" smtClean="0"/>
              <a:t> </a:t>
            </a:r>
            <a:r>
              <a:rPr lang="fi-FI" baseline="0" dirty="0" err="1" smtClean="0"/>
              <a:t>information</a:t>
            </a:r>
            <a:r>
              <a:rPr lang="fi-FI" baseline="0" dirty="0" smtClean="0"/>
              <a:t>. </a:t>
            </a:r>
            <a:r>
              <a:rPr lang="fi-FI" baseline="0" dirty="0" err="1" smtClean="0"/>
              <a:t>Suitable</a:t>
            </a:r>
            <a:r>
              <a:rPr lang="fi-FI" baseline="0" dirty="0" smtClean="0"/>
              <a:t> </a:t>
            </a:r>
            <a:r>
              <a:rPr lang="fi-FI" baseline="0" dirty="0" err="1" smtClean="0"/>
              <a:t>information</a:t>
            </a:r>
            <a:r>
              <a:rPr lang="fi-FI" baseline="0" dirty="0" smtClean="0"/>
              <a:t> </a:t>
            </a:r>
            <a:r>
              <a:rPr lang="fi-FI" baseline="0" dirty="0" err="1" smtClean="0"/>
              <a:t>sources</a:t>
            </a:r>
            <a:r>
              <a:rPr lang="fi-FI" baseline="0" dirty="0" smtClean="0"/>
              <a:t> </a:t>
            </a:r>
            <a:r>
              <a:rPr lang="fi-FI" baseline="0" dirty="0" err="1" smtClean="0"/>
              <a:t>are</a:t>
            </a:r>
            <a:r>
              <a:rPr lang="fi-FI" baseline="0" dirty="0" smtClean="0"/>
              <a:t> </a:t>
            </a:r>
            <a:r>
              <a:rPr lang="fi-FI" baseline="0" dirty="0" err="1" smtClean="0"/>
              <a:t>lectures</a:t>
            </a:r>
            <a:r>
              <a:rPr lang="fi-FI" baseline="0" dirty="0" smtClean="0"/>
              <a:t>, </a:t>
            </a:r>
            <a:r>
              <a:rPr lang="fi-FI" baseline="0" dirty="0" err="1" smtClean="0"/>
              <a:t>rehearsals</a:t>
            </a:r>
            <a:r>
              <a:rPr lang="fi-FI" baseline="0" dirty="0" smtClean="0"/>
              <a:t>, </a:t>
            </a:r>
            <a:r>
              <a:rPr lang="fi-FI" baseline="0" dirty="0" err="1" smtClean="0"/>
              <a:t>books</a:t>
            </a:r>
            <a:r>
              <a:rPr lang="fi-FI" baseline="0" dirty="0" smtClean="0"/>
              <a:t> and </a:t>
            </a:r>
            <a:r>
              <a:rPr lang="fi-FI" baseline="0" dirty="0" err="1" smtClean="0"/>
              <a:t>other</a:t>
            </a:r>
            <a:r>
              <a:rPr lang="fi-FI" baseline="0" dirty="0" smtClean="0"/>
              <a:t> </a:t>
            </a:r>
            <a:r>
              <a:rPr lang="fi-FI" baseline="0" dirty="0" err="1" smtClean="0"/>
              <a:t>learning</a:t>
            </a:r>
            <a:r>
              <a:rPr lang="fi-FI" baseline="0" dirty="0" smtClean="0"/>
              <a:t> </a:t>
            </a:r>
            <a:r>
              <a:rPr lang="fi-FI" baseline="0" dirty="0" err="1" smtClean="0"/>
              <a:t>material</a:t>
            </a:r>
            <a:r>
              <a:rPr lang="fi-FI" baseline="0" dirty="0" smtClean="0"/>
              <a:t>, internet </a:t>
            </a:r>
            <a:r>
              <a:rPr lang="fi-FI" baseline="0" dirty="0" err="1" smtClean="0"/>
              <a:t>sources</a:t>
            </a:r>
            <a:r>
              <a:rPr lang="fi-FI" baseline="0" dirty="0" smtClean="0"/>
              <a:t>, </a:t>
            </a:r>
            <a:r>
              <a:rPr lang="fi-FI" baseline="0" dirty="0" err="1" smtClean="0"/>
              <a:t>interviews</a:t>
            </a:r>
            <a:r>
              <a:rPr lang="fi-FI" baseline="0" dirty="0" smtClean="0"/>
              <a:t> etc.</a:t>
            </a:r>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18</a:t>
            </a:fld>
            <a:endParaRPr lang="fi-FI"/>
          </a:p>
        </p:txBody>
      </p:sp>
    </p:spTree>
    <p:extLst>
      <p:ext uri="{BB962C8B-B14F-4D97-AF65-F5344CB8AC3E}">
        <p14:creationId xmlns:p14="http://schemas.microsoft.com/office/powerpoint/2010/main" val="102409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20</a:t>
            </a:fld>
            <a:endParaRPr lang="fi-FI"/>
          </a:p>
        </p:txBody>
      </p:sp>
    </p:spTree>
    <p:extLst>
      <p:ext uri="{BB962C8B-B14F-4D97-AF65-F5344CB8AC3E}">
        <p14:creationId xmlns:p14="http://schemas.microsoft.com/office/powerpoint/2010/main" val="1164539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A</a:t>
            </a:r>
            <a:r>
              <a:rPr lang="fi-FI" baseline="0" dirty="0" smtClean="0"/>
              <a:t> </a:t>
            </a:r>
            <a:r>
              <a:rPr lang="fi-FI" baseline="0" dirty="0" err="1" smtClean="0"/>
              <a:t>summary</a:t>
            </a:r>
            <a:r>
              <a:rPr lang="fi-FI" baseline="0" dirty="0" smtClean="0"/>
              <a:t> </a:t>
            </a:r>
            <a:r>
              <a:rPr lang="fi-FI" baseline="0" dirty="0" err="1" smtClean="0"/>
              <a:t>may</a:t>
            </a:r>
            <a:r>
              <a:rPr lang="fi-FI" baseline="0" dirty="0" smtClean="0"/>
              <a:t> </a:t>
            </a:r>
            <a:r>
              <a:rPr lang="fi-FI" baseline="0" dirty="0" err="1" smtClean="0"/>
              <a:t>be</a:t>
            </a:r>
            <a:r>
              <a:rPr lang="fi-FI" baseline="0" dirty="0" smtClean="0"/>
              <a:t> a </a:t>
            </a:r>
            <a:r>
              <a:rPr lang="fi-FI" baseline="0" dirty="0" err="1" smtClean="0"/>
              <a:t>chart</a:t>
            </a:r>
            <a:r>
              <a:rPr lang="fi-FI" baseline="0" dirty="0" smtClean="0"/>
              <a:t>, </a:t>
            </a:r>
            <a:r>
              <a:rPr lang="fi-FI" baseline="0" dirty="0" err="1" smtClean="0"/>
              <a:t>mind-map</a:t>
            </a:r>
            <a:r>
              <a:rPr lang="fi-FI" baseline="0" dirty="0" smtClean="0"/>
              <a:t> etc. </a:t>
            </a:r>
            <a:r>
              <a:rPr lang="fi-FI" baseline="0" dirty="0" err="1" smtClean="0"/>
              <a:t>Also</a:t>
            </a:r>
            <a:r>
              <a:rPr lang="fi-FI" baseline="0" dirty="0" smtClean="0"/>
              <a:t> a </a:t>
            </a:r>
            <a:r>
              <a:rPr lang="fi-FI" baseline="0" dirty="0" err="1" smtClean="0"/>
              <a:t>technical</a:t>
            </a:r>
            <a:r>
              <a:rPr lang="fi-FI" baseline="0" dirty="0" smtClean="0"/>
              <a:t> </a:t>
            </a:r>
            <a:r>
              <a:rPr lang="fi-FI" baseline="0" dirty="0" err="1" smtClean="0"/>
              <a:t>model</a:t>
            </a:r>
            <a:r>
              <a:rPr lang="fi-FI" baseline="0" dirty="0" smtClean="0"/>
              <a:t> </a:t>
            </a:r>
            <a:r>
              <a:rPr lang="fi-FI" baseline="0" dirty="0" err="1" smtClean="0"/>
              <a:t>or</a:t>
            </a:r>
            <a:r>
              <a:rPr lang="fi-FI" baseline="0" dirty="0" smtClean="0"/>
              <a:t> </a:t>
            </a:r>
            <a:r>
              <a:rPr lang="fi-FI" baseline="0" dirty="0" err="1" smtClean="0"/>
              <a:t>process</a:t>
            </a:r>
            <a:r>
              <a:rPr lang="fi-FI" baseline="0" dirty="0" smtClean="0"/>
              <a:t> </a:t>
            </a:r>
            <a:r>
              <a:rPr lang="fi-FI" baseline="0" dirty="0" err="1" smtClean="0"/>
              <a:t>chart</a:t>
            </a:r>
            <a:r>
              <a:rPr lang="fi-FI" baseline="0" dirty="0" smtClean="0"/>
              <a:t> </a:t>
            </a:r>
            <a:r>
              <a:rPr lang="fi-FI" baseline="0" dirty="0" err="1" smtClean="0"/>
              <a:t>may</a:t>
            </a:r>
            <a:r>
              <a:rPr lang="fi-FI" baseline="0" dirty="0" smtClean="0"/>
              <a:t> </a:t>
            </a:r>
            <a:r>
              <a:rPr lang="fi-FI" baseline="0" dirty="0" err="1" smtClean="0"/>
              <a:t>be</a:t>
            </a:r>
            <a:r>
              <a:rPr lang="fi-FI" baseline="0" dirty="0" smtClean="0"/>
              <a:t> </a:t>
            </a:r>
            <a:r>
              <a:rPr lang="fi-FI" baseline="0" dirty="0" err="1" smtClean="0"/>
              <a:t>used</a:t>
            </a:r>
            <a:r>
              <a:rPr lang="fi-FI" baseline="0" dirty="0" smtClean="0"/>
              <a:t>. </a:t>
            </a:r>
            <a:r>
              <a:rPr lang="fi-FI" baseline="0" dirty="0" err="1" smtClean="0"/>
              <a:t>Visualization</a:t>
            </a:r>
            <a:r>
              <a:rPr lang="fi-FI" baseline="0" dirty="0" smtClean="0"/>
              <a:t> </a:t>
            </a:r>
            <a:r>
              <a:rPr lang="fi-FI" baseline="0" dirty="0" err="1" smtClean="0"/>
              <a:t>helps</a:t>
            </a:r>
            <a:r>
              <a:rPr lang="fi-FI" baseline="0" dirty="0" smtClean="0"/>
              <a:t> </a:t>
            </a:r>
            <a:r>
              <a:rPr lang="fi-FI" baseline="0" dirty="0" err="1" smtClean="0"/>
              <a:t>memorizing</a:t>
            </a:r>
            <a:r>
              <a:rPr lang="fi-FI" baseline="0" dirty="0" smtClean="0"/>
              <a:t> </a:t>
            </a:r>
            <a:r>
              <a:rPr lang="fi-FI" baseline="0" dirty="0" err="1" smtClean="0"/>
              <a:t>the</a:t>
            </a:r>
            <a:r>
              <a:rPr lang="fi-FI" baseline="0" dirty="0" smtClean="0"/>
              <a:t> </a:t>
            </a:r>
            <a:r>
              <a:rPr lang="fi-FI" baseline="0" dirty="0" err="1" smtClean="0"/>
              <a:t>subject</a:t>
            </a:r>
            <a:r>
              <a:rPr lang="fi-FI" baseline="0" dirty="0" smtClean="0"/>
              <a:t>.</a:t>
            </a:r>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21</a:t>
            </a:fld>
            <a:endParaRPr lang="fi-FI"/>
          </a:p>
        </p:txBody>
      </p:sp>
    </p:spTree>
    <p:extLst>
      <p:ext uri="{BB962C8B-B14F-4D97-AF65-F5344CB8AC3E}">
        <p14:creationId xmlns:p14="http://schemas.microsoft.com/office/powerpoint/2010/main" val="1225712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4</a:t>
            </a:fld>
            <a:endParaRPr lang="fi-FI"/>
          </a:p>
        </p:txBody>
      </p:sp>
    </p:spTree>
    <p:extLst>
      <p:ext uri="{BB962C8B-B14F-4D97-AF65-F5344CB8AC3E}">
        <p14:creationId xmlns:p14="http://schemas.microsoft.com/office/powerpoint/2010/main" val="2232701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aseline="0" dirty="0" smtClean="0"/>
              <a:t>Suomeksi ohjeita löytyy myös </a:t>
            </a:r>
            <a:r>
              <a:rPr lang="fi-FI" dirty="0" smtClean="0">
                <a:hlinkClick r:id="rId3"/>
              </a:rPr>
              <a:t>https://www.ym.fi/fi-FI/Maankaytto_ja_rakentaminen/Lainsaadanto_ja_ohjeet/Rakennustuotteita_koskeva_lainsaadanto</a:t>
            </a:r>
            <a:endParaRPr lang="fi-FI" dirty="0" smtClean="0"/>
          </a:p>
          <a:p>
            <a:r>
              <a:rPr lang="fi-FI" dirty="0" smtClean="0"/>
              <a:t>ks. Myös Tukes </a:t>
            </a:r>
            <a:r>
              <a:rPr lang="fi-FI" dirty="0" smtClean="0">
                <a:hlinkClick r:id="rId4"/>
              </a:rPr>
              <a:t>http://www.rakennustuoteinfo.fi/</a:t>
            </a:r>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5</a:t>
            </a:fld>
            <a:endParaRPr lang="fi-FI"/>
          </a:p>
        </p:txBody>
      </p:sp>
    </p:spTree>
    <p:extLst>
      <p:ext uri="{BB962C8B-B14F-4D97-AF65-F5344CB8AC3E}">
        <p14:creationId xmlns:p14="http://schemas.microsoft.com/office/powerpoint/2010/main" val="1564817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For </a:t>
            </a:r>
            <a:r>
              <a:rPr lang="fi-FI" dirty="0" err="1" smtClean="0"/>
              <a:t>teacher</a:t>
            </a:r>
            <a:r>
              <a:rPr lang="fi-FI" dirty="0" smtClean="0"/>
              <a:t>:</a:t>
            </a:r>
            <a:r>
              <a:rPr lang="fi-FI" baseline="0" dirty="0" smtClean="0"/>
              <a:t> </a:t>
            </a:r>
            <a:r>
              <a:rPr lang="fi-FI" baseline="0" dirty="0" err="1" smtClean="0"/>
              <a:t>you</a:t>
            </a:r>
            <a:r>
              <a:rPr lang="fi-FI" baseline="0" dirty="0" smtClean="0"/>
              <a:t> </a:t>
            </a:r>
            <a:r>
              <a:rPr lang="fi-FI" baseline="0" dirty="0" err="1" smtClean="0"/>
              <a:t>will</a:t>
            </a:r>
            <a:r>
              <a:rPr lang="fi-FI" baseline="0" dirty="0" smtClean="0"/>
              <a:t> </a:t>
            </a:r>
            <a:r>
              <a:rPr lang="fi-FI" baseline="0" dirty="0" err="1" smtClean="0"/>
              <a:t>guide</a:t>
            </a:r>
            <a:r>
              <a:rPr lang="fi-FI" baseline="0" dirty="0" smtClean="0"/>
              <a:t> </a:t>
            </a:r>
            <a:r>
              <a:rPr lang="fi-FI" baseline="0" dirty="0" err="1" smtClean="0"/>
              <a:t>students</a:t>
            </a:r>
            <a:r>
              <a:rPr lang="fi-FI" baseline="0" dirty="0" smtClean="0"/>
              <a:t> </a:t>
            </a:r>
            <a:r>
              <a:rPr lang="fi-FI" baseline="0" dirty="0" err="1" smtClean="0"/>
              <a:t>through</a:t>
            </a:r>
            <a:r>
              <a:rPr lang="fi-FI" baseline="0" dirty="0" smtClean="0"/>
              <a:t> </a:t>
            </a:r>
            <a:r>
              <a:rPr lang="fi-FI" baseline="0" dirty="0" err="1" smtClean="0"/>
              <a:t>the</a:t>
            </a:r>
            <a:r>
              <a:rPr lang="fi-FI" baseline="0" dirty="0" smtClean="0"/>
              <a:t> </a:t>
            </a:r>
            <a:r>
              <a:rPr lang="fi-FI" baseline="0" dirty="0" err="1" smtClean="0"/>
              <a:t>tutorial</a:t>
            </a:r>
            <a:r>
              <a:rPr lang="fi-FI" baseline="0" dirty="0" smtClean="0"/>
              <a:t>. </a:t>
            </a:r>
            <a:r>
              <a:rPr lang="fi-FI" baseline="0" dirty="0" err="1" smtClean="0"/>
              <a:t>You</a:t>
            </a:r>
            <a:r>
              <a:rPr lang="fi-FI" baseline="0" dirty="0" smtClean="0"/>
              <a:t> </a:t>
            </a:r>
            <a:r>
              <a:rPr lang="fi-FI" baseline="0" dirty="0" err="1" smtClean="0"/>
              <a:t>should</a:t>
            </a:r>
            <a:r>
              <a:rPr lang="fi-FI" baseline="0" dirty="0" smtClean="0"/>
              <a:t> </a:t>
            </a:r>
            <a:r>
              <a:rPr lang="fi-FI" baseline="0" dirty="0" err="1" smtClean="0"/>
              <a:t>avoid</a:t>
            </a:r>
            <a:r>
              <a:rPr lang="fi-FI" baseline="0" dirty="0" smtClean="0"/>
              <a:t> </a:t>
            </a:r>
            <a:r>
              <a:rPr lang="fi-FI" baseline="0" dirty="0" err="1" smtClean="0"/>
              <a:t>your</a:t>
            </a:r>
            <a:r>
              <a:rPr lang="fi-FI" baseline="0" dirty="0" smtClean="0"/>
              <a:t> </a:t>
            </a:r>
            <a:r>
              <a:rPr lang="fi-FI" baseline="0" dirty="0" err="1" smtClean="0"/>
              <a:t>interference</a:t>
            </a:r>
            <a:r>
              <a:rPr lang="fi-FI" baseline="0" dirty="0" smtClean="0"/>
              <a:t> as </a:t>
            </a:r>
            <a:r>
              <a:rPr lang="fi-FI" baseline="0" dirty="0" err="1" smtClean="0"/>
              <a:t>much</a:t>
            </a:r>
            <a:r>
              <a:rPr lang="fi-FI" baseline="0" dirty="0" smtClean="0"/>
              <a:t> as </a:t>
            </a:r>
            <a:r>
              <a:rPr lang="fi-FI" baseline="0" dirty="0" err="1" smtClean="0"/>
              <a:t>possible</a:t>
            </a:r>
            <a:r>
              <a:rPr lang="fi-FI" baseline="0" dirty="0" smtClean="0"/>
              <a:t>. </a:t>
            </a:r>
            <a:r>
              <a:rPr lang="fi-FI" baseline="0" dirty="0" err="1" smtClean="0"/>
              <a:t>Guidance</a:t>
            </a:r>
            <a:r>
              <a:rPr lang="fi-FI" baseline="0" dirty="0" smtClean="0"/>
              <a:t> is </a:t>
            </a:r>
            <a:r>
              <a:rPr lang="fi-FI" baseline="0" dirty="0" err="1" smtClean="0"/>
              <a:t>required</a:t>
            </a:r>
            <a:r>
              <a:rPr lang="fi-FI" baseline="0" dirty="0" smtClean="0"/>
              <a:t> </a:t>
            </a:r>
            <a:r>
              <a:rPr lang="fi-FI" baseline="0" dirty="0" err="1" smtClean="0"/>
              <a:t>if</a:t>
            </a:r>
            <a:r>
              <a:rPr lang="fi-FI" baseline="0" dirty="0" smtClean="0"/>
              <a:t> </a:t>
            </a:r>
            <a:r>
              <a:rPr lang="fi-FI" baseline="0" dirty="0" err="1" smtClean="0"/>
              <a:t>the</a:t>
            </a:r>
            <a:r>
              <a:rPr lang="fi-FI" baseline="0" dirty="0" smtClean="0"/>
              <a:t> </a:t>
            </a:r>
            <a:r>
              <a:rPr lang="fi-FI" baseline="0" dirty="0" err="1" smtClean="0"/>
              <a:t>discussion</a:t>
            </a:r>
            <a:r>
              <a:rPr lang="fi-FI" baseline="0" dirty="0" smtClean="0"/>
              <a:t> </a:t>
            </a:r>
            <a:r>
              <a:rPr lang="fi-FI" baseline="0" dirty="0" err="1" smtClean="0"/>
              <a:t>will</a:t>
            </a:r>
            <a:r>
              <a:rPr lang="fi-FI" baseline="0" dirty="0" smtClean="0"/>
              <a:t> </a:t>
            </a:r>
            <a:r>
              <a:rPr lang="fi-FI" baseline="0" dirty="0" err="1" smtClean="0"/>
              <a:t>not</a:t>
            </a:r>
            <a:r>
              <a:rPr lang="fi-FI" baseline="0" dirty="0" smtClean="0"/>
              <a:t> </a:t>
            </a:r>
            <a:r>
              <a:rPr lang="fi-FI" baseline="0" dirty="0" err="1" smtClean="0"/>
              <a:t>start</a:t>
            </a:r>
            <a:r>
              <a:rPr lang="fi-FI" baseline="0" dirty="0" smtClean="0"/>
              <a:t>, it </a:t>
            </a:r>
            <a:r>
              <a:rPr lang="fi-FI" baseline="0" dirty="0" err="1" smtClean="0"/>
              <a:t>will</a:t>
            </a:r>
            <a:r>
              <a:rPr lang="fi-FI" baseline="0" dirty="0" smtClean="0"/>
              <a:t> go out of </a:t>
            </a:r>
            <a:r>
              <a:rPr lang="fi-FI" baseline="0" dirty="0" err="1" smtClean="0"/>
              <a:t>scope</a:t>
            </a:r>
            <a:r>
              <a:rPr lang="fi-FI" baseline="0" dirty="0" smtClean="0"/>
              <a:t> </a:t>
            </a:r>
            <a:r>
              <a:rPr lang="fi-FI" baseline="0" dirty="0" err="1" smtClean="0"/>
              <a:t>or</a:t>
            </a:r>
            <a:r>
              <a:rPr lang="fi-FI" baseline="0" dirty="0" smtClean="0"/>
              <a:t> </a:t>
            </a:r>
            <a:r>
              <a:rPr lang="fi-FI" baseline="0" dirty="0" err="1" smtClean="0"/>
              <a:t>the</a:t>
            </a:r>
            <a:r>
              <a:rPr lang="fi-FI" baseline="0" dirty="0" smtClean="0"/>
              <a:t> </a:t>
            </a:r>
            <a:r>
              <a:rPr lang="fi-FI" baseline="0" dirty="0" err="1" smtClean="0"/>
              <a:t>procedure</a:t>
            </a:r>
            <a:r>
              <a:rPr lang="fi-FI" baseline="0" dirty="0" smtClean="0"/>
              <a:t> is </a:t>
            </a:r>
            <a:r>
              <a:rPr lang="fi-FI" baseline="0" dirty="0" err="1" smtClean="0"/>
              <a:t>not</a:t>
            </a:r>
            <a:r>
              <a:rPr lang="fi-FI" baseline="0" dirty="0" smtClean="0"/>
              <a:t> </a:t>
            </a:r>
            <a:r>
              <a:rPr lang="fi-FI" baseline="0" dirty="0" err="1" smtClean="0"/>
              <a:t>followed</a:t>
            </a:r>
            <a:r>
              <a:rPr lang="fi-FI" baseline="0" dirty="0" smtClean="0"/>
              <a:t>.</a:t>
            </a:r>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6</a:t>
            </a:fld>
            <a:endParaRPr lang="fi-FI"/>
          </a:p>
        </p:txBody>
      </p:sp>
    </p:spTree>
    <p:extLst>
      <p:ext uri="{BB962C8B-B14F-4D97-AF65-F5344CB8AC3E}">
        <p14:creationId xmlns:p14="http://schemas.microsoft.com/office/powerpoint/2010/main" val="105063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8</a:t>
            </a:fld>
            <a:endParaRPr lang="fi-FI"/>
          </a:p>
        </p:txBody>
      </p:sp>
    </p:spTree>
    <p:extLst>
      <p:ext uri="{BB962C8B-B14F-4D97-AF65-F5344CB8AC3E}">
        <p14:creationId xmlns:p14="http://schemas.microsoft.com/office/powerpoint/2010/main" val="1161243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smtClean="0"/>
              <a:t>You</a:t>
            </a:r>
            <a:r>
              <a:rPr lang="fi-FI" dirty="0" smtClean="0"/>
              <a:t> </a:t>
            </a:r>
            <a:r>
              <a:rPr lang="fi-FI" dirty="0" err="1" smtClean="0"/>
              <a:t>may</a:t>
            </a:r>
            <a:r>
              <a:rPr lang="fi-FI" dirty="0" smtClean="0"/>
              <a:t> </a:t>
            </a:r>
            <a:r>
              <a:rPr lang="fi-FI" dirty="0" err="1" smtClean="0"/>
              <a:t>choose</a:t>
            </a:r>
            <a:r>
              <a:rPr lang="fi-FI" baseline="0" dirty="0" smtClean="0"/>
              <a:t> </a:t>
            </a:r>
            <a:r>
              <a:rPr lang="fi-FI" baseline="0" dirty="0" err="1" smtClean="0"/>
              <a:t>one</a:t>
            </a:r>
            <a:r>
              <a:rPr lang="fi-FI" baseline="0" dirty="0" smtClean="0"/>
              <a:t> </a:t>
            </a:r>
            <a:r>
              <a:rPr lang="fi-FI" baseline="0" dirty="0" err="1" smtClean="0"/>
              <a:t>starting</a:t>
            </a:r>
            <a:r>
              <a:rPr lang="fi-FI" baseline="0" dirty="0" smtClean="0"/>
              <a:t> </a:t>
            </a:r>
            <a:r>
              <a:rPr lang="fi-FI" baseline="0" dirty="0" err="1" smtClean="0"/>
              <a:t>point</a:t>
            </a:r>
            <a:r>
              <a:rPr lang="fi-FI" baseline="0" dirty="0" smtClean="0"/>
              <a:t> for </a:t>
            </a:r>
            <a:r>
              <a:rPr lang="fi-FI" baseline="0" dirty="0" err="1" smtClean="0"/>
              <a:t>each</a:t>
            </a:r>
            <a:r>
              <a:rPr lang="fi-FI" baseline="0" dirty="0" smtClean="0"/>
              <a:t> PBL session. In </a:t>
            </a:r>
            <a:r>
              <a:rPr lang="fi-FI" baseline="0" dirty="0" err="1" smtClean="0"/>
              <a:t>the</a:t>
            </a:r>
            <a:r>
              <a:rPr lang="fi-FI" baseline="0" dirty="0" smtClean="0"/>
              <a:t> </a:t>
            </a:r>
            <a:r>
              <a:rPr lang="fi-FI" baseline="0" dirty="0" err="1" smtClean="0"/>
              <a:t>following</a:t>
            </a:r>
            <a:r>
              <a:rPr lang="fi-FI" baseline="0" dirty="0" smtClean="0"/>
              <a:t> </a:t>
            </a:r>
            <a:r>
              <a:rPr lang="fi-FI" baseline="0" dirty="0" err="1" smtClean="0"/>
              <a:t>there</a:t>
            </a:r>
            <a:r>
              <a:rPr lang="fi-FI" baseline="0" dirty="0" smtClean="0"/>
              <a:t> </a:t>
            </a:r>
            <a:r>
              <a:rPr lang="fi-FI" baseline="0" dirty="0" err="1" smtClean="0"/>
              <a:t>are</a:t>
            </a:r>
            <a:r>
              <a:rPr lang="fi-FI" baseline="0" dirty="0" smtClean="0"/>
              <a:t> </a:t>
            </a:r>
            <a:r>
              <a:rPr lang="fi-FI" baseline="0" dirty="0" err="1" smtClean="0"/>
              <a:t>several</a:t>
            </a:r>
            <a:r>
              <a:rPr lang="fi-FI" baseline="0" dirty="0" smtClean="0"/>
              <a:t> </a:t>
            </a:r>
            <a:r>
              <a:rPr lang="fi-FI" baseline="0" dirty="0" err="1" smtClean="0"/>
              <a:t>starting</a:t>
            </a:r>
            <a:r>
              <a:rPr lang="fi-FI" baseline="0" dirty="0" smtClean="0"/>
              <a:t> </a:t>
            </a:r>
            <a:r>
              <a:rPr lang="fi-FI" baseline="0" dirty="0" err="1" smtClean="0"/>
              <a:t>points</a:t>
            </a:r>
            <a:r>
              <a:rPr lang="fi-FI" baseline="0" dirty="0" smtClean="0"/>
              <a:t> </a:t>
            </a:r>
            <a:r>
              <a:rPr lang="fi-FI" baseline="0" dirty="0" err="1" smtClean="0"/>
              <a:t>according</a:t>
            </a:r>
            <a:r>
              <a:rPr lang="fi-FI" baseline="0" dirty="0" smtClean="0"/>
              <a:t> to </a:t>
            </a:r>
            <a:r>
              <a:rPr lang="fi-FI" baseline="0" dirty="0" err="1" smtClean="0"/>
              <a:t>construction</a:t>
            </a:r>
            <a:r>
              <a:rPr lang="fi-FI" baseline="0" dirty="0" smtClean="0"/>
              <a:t> </a:t>
            </a:r>
            <a:r>
              <a:rPr lang="fi-FI" baseline="0" dirty="0" err="1" smtClean="0"/>
              <a:t>material</a:t>
            </a:r>
            <a:r>
              <a:rPr lang="fi-FI" baseline="0" dirty="0" smtClean="0"/>
              <a:t> </a:t>
            </a:r>
            <a:r>
              <a:rPr lang="fi-FI" baseline="0" dirty="0" err="1" smtClean="0"/>
              <a:t>species</a:t>
            </a:r>
            <a:r>
              <a:rPr lang="fi-FI" baseline="0" dirty="0" smtClean="0"/>
              <a:t>. </a:t>
            </a:r>
            <a:r>
              <a:rPr lang="en-US" baseline="0" dirty="0" smtClean="0"/>
              <a:t>You may also create a starting point of your own that interests you.</a:t>
            </a:r>
          </a:p>
          <a:p>
            <a:r>
              <a:rPr lang="en-US" baseline="0" dirty="0" smtClean="0"/>
              <a:t>Present a case for starting the tutorial. The aim is to have ideas how and where to use recycled material as secondary products for construction or other fields. What is required during demolition to recycle materials? What are the pros and cons? The self-study task could for example consist of the requirements for the waste material, what processing does it require, where it could be used to enhance the recycling, who could receive the demolition waste, who could process the waste and how it should be expressed in demolition plans.</a:t>
            </a:r>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9</a:t>
            </a:fld>
            <a:endParaRPr lang="fi-FI"/>
          </a:p>
        </p:txBody>
      </p:sp>
    </p:spTree>
    <p:extLst>
      <p:ext uri="{BB962C8B-B14F-4D97-AF65-F5344CB8AC3E}">
        <p14:creationId xmlns:p14="http://schemas.microsoft.com/office/powerpoint/2010/main" val="4112041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For</a:t>
            </a:r>
            <a:r>
              <a:rPr lang="fi-FI" baseline="0" dirty="0" smtClean="0"/>
              <a:t> </a:t>
            </a:r>
            <a:r>
              <a:rPr lang="fi-FI" baseline="0" dirty="0" err="1" smtClean="0"/>
              <a:t>teacher</a:t>
            </a:r>
            <a:r>
              <a:rPr lang="fi-FI" baseline="0" dirty="0" smtClean="0"/>
              <a:t>: </a:t>
            </a:r>
            <a:r>
              <a:rPr lang="fi-FI" baseline="0" dirty="0" err="1" smtClean="0"/>
              <a:t>find</a:t>
            </a:r>
            <a:r>
              <a:rPr lang="fi-FI" baseline="0" dirty="0" smtClean="0"/>
              <a:t> out </a:t>
            </a:r>
            <a:r>
              <a:rPr lang="fi-FI" baseline="0" dirty="0" err="1" smtClean="0"/>
              <a:t>what</a:t>
            </a:r>
            <a:r>
              <a:rPr lang="fi-FI" baseline="0" dirty="0" smtClean="0"/>
              <a:t> </a:t>
            </a:r>
            <a:r>
              <a:rPr lang="fi-FI" baseline="0" dirty="0" err="1" smtClean="0"/>
              <a:t>are</a:t>
            </a:r>
            <a:r>
              <a:rPr lang="fi-FI" baseline="0" dirty="0" smtClean="0"/>
              <a:t> </a:t>
            </a:r>
            <a:r>
              <a:rPr lang="fi-FI" baseline="0" dirty="0" err="1" smtClean="0"/>
              <a:t>the</a:t>
            </a:r>
            <a:r>
              <a:rPr lang="fi-FI" baseline="0" dirty="0" smtClean="0"/>
              <a:t> </a:t>
            </a:r>
            <a:r>
              <a:rPr lang="fi-FI" baseline="0" dirty="0" err="1" smtClean="0"/>
              <a:t>requirements</a:t>
            </a:r>
            <a:r>
              <a:rPr lang="fi-FI" baseline="0" dirty="0" smtClean="0"/>
              <a:t> for </a:t>
            </a:r>
            <a:r>
              <a:rPr lang="fi-FI" baseline="0" dirty="0" err="1" smtClean="0"/>
              <a:t>the</a:t>
            </a:r>
            <a:r>
              <a:rPr lang="fi-FI" baseline="0" dirty="0" smtClean="0"/>
              <a:t> </a:t>
            </a:r>
            <a:r>
              <a:rPr lang="fi-FI" baseline="0" dirty="0" err="1" smtClean="0"/>
              <a:t>recycled</a:t>
            </a:r>
            <a:r>
              <a:rPr lang="fi-FI" baseline="0" dirty="0" smtClean="0"/>
              <a:t> </a:t>
            </a:r>
            <a:r>
              <a:rPr lang="fi-FI" baseline="0" dirty="0" err="1" smtClean="0"/>
              <a:t>raw</a:t>
            </a:r>
            <a:r>
              <a:rPr lang="fi-FI" baseline="0" dirty="0" smtClean="0"/>
              <a:t> </a:t>
            </a:r>
            <a:r>
              <a:rPr lang="fi-FI" baseline="0" dirty="0" err="1" smtClean="0"/>
              <a:t>material</a:t>
            </a:r>
            <a:r>
              <a:rPr lang="fi-FI" baseline="0" dirty="0" smtClean="0"/>
              <a:t> and </a:t>
            </a:r>
            <a:r>
              <a:rPr lang="fi-FI" baseline="0" dirty="0" err="1" smtClean="0"/>
              <a:t>how</a:t>
            </a:r>
            <a:r>
              <a:rPr lang="fi-FI" baseline="0" dirty="0" smtClean="0"/>
              <a:t> </a:t>
            </a:r>
            <a:r>
              <a:rPr lang="fi-FI" baseline="0" dirty="0" err="1" smtClean="0"/>
              <a:t>could</a:t>
            </a:r>
            <a:r>
              <a:rPr lang="fi-FI" baseline="0" dirty="0" smtClean="0"/>
              <a:t> </a:t>
            </a:r>
            <a:r>
              <a:rPr lang="fi-FI" baseline="0" dirty="0" err="1" smtClean="0"/>
              <a:t>they</a:t>
            </a:r>
            <a:r>
              <a:rPr lang="fi-FI" baseline="0" dirty="0" smtClean="0"/>
              <a:t> </a:t>
            </a:r>
            <a:r>
              <a:rPr lang="fi-FI" baseline="0" dirty="0" err="1" smtClean="0"/>
              <a:t>be</a:t>
            </a:r>
            <a:r>
              <a:rPr lang="fi-FI" baseline="0" dirty="0" smtClean="0"/>
              <a:t> </a:t>
            </a:r>
            <a:r>
              <a:rPr lang="fi-FI" baseline="0" dirty="0" err="1" smtClean="0"/>
              <a:t>fulfilled</a:t>
            </a:r>
            <a:r>
              <a:rPr lang="fi-FI" baseline="0" dirty="0" smtClean="0"/>
              <a:t> in </a:t>
            </a:r>
            <a:r>
              <a:rPr lang="fi-FI" baseline="0" dirty="0" err="1" smtClean="0"/>
              <a:t>the</a:t>
            </a:r>
            <a:r>
              <a:rPr lang="fi-FI" baseline="0" dirty="0" smtClean="0"/>
              <a:t> </a:t>
            </a:r>
            <a:r>
              <a:rPr lang="fi-FI" baseline="0" dirty="0" err="1" smtClean="0"/>
              <a:t>building</a:t>
            </a:r>
            <a:r>
              <a:rPr lang="fi-FI" baseline="0" dirty="0" smtClean="0"/>
              <a:t> </a:t>
            </a:r>
            <a:r>
              <a:rPr lang="fi-FI" baseline="0" dirty="0" err="1" smtClean="0"/>
              <a:t>or</a:t>
            </a:r>
            <a:r>
              <a:rPr lang="fi-FI" baseline="0" dirty="0" smtClean="0"/>
              <a:t> </a:t>
            </a:r>
            <a:r>
              <a:rPr lang="fi-FI" baseline="0" dirty="0" err="1" smtClean="0"/>
              <a:t>demolition</a:t>
            </a:r>
            <a:r>
              <a:rPr lang="fi-FI" baseline="0" dirty="0" smtClean="0"/>
              <a:t> </a:t>
            </a:r>
            <a:r>
              <a:rPr lang="fi-FI" baseline="0" dirty="0" err="1" smtClean="0"/>
              <a:t>site</a:t>
            </a:r>
            <a:r>
              <a:rPr lang="fi-FI" baseline="0" dirty="0" smtClean="0"/>
              <a:t> </a:t>
            </a:r>
            <a:r>
              <a:rPr lang="fi-FI" baseline="0" dirty="0" err="1" smtClean="0"/>
              <a:t>better</a:t>
            </a:r>
            <a:r>
              <a:rPr lang="fi-FI" baseline="0" dirty="0" smtClean="0"/>
              <a:t> </a:t>
            </a:r>
            <a:r>
              <a:rPr lang="fi-FI" baseline="0" dirty="0" err="1" smtClean="0"/>
              <a:t>than</a:t>
            </a:r>
            <a:r>
              <a:rPr lang="fi-FI" baseline="0" dirty="0" smtClean="0"/>
              <a:t> </a:t>
            </a:r>
            <a:r>
              <a:rPr lang="fi-FI" baseline="0" dirty="0" err="1" smtClean="0"/>
              <a:t>today</a:t>
            </a:r>
            <a:r>
              <a:rPr lang="fi-FI" baseline="0" dirty="0" smtClean="0"/>
              <a:t>. </a:t>
            </a:r>
            <a:r>
              <a:rPr lang="fi-FI" baseline="0" dirty="0" err="1" smtClean="0"/>
              <a:t>What</a:t>
            </a:r>
            <a:r>
              <a:rPr lang="fi-FI" baseline="0" dirty="0" smtClean="0"/>
              <a:t> </a:t>
            </a:r>
            <a:r>
              <a:rPr lang="fi-FI" baseline="0" dirty="0" err="1" smtClean="0"/>
              <a:t>would</a:t>
            </a:r>
            <a:r>
              <a:rPr lang="fi-FI" baseline="0" dirty="0" smtClean="0"/>
              <a:t> it </a:t>
            </a:r>
            <a:r>
              <a:rPr lang="fi-FI" baseline="0" dirty="0" err="1" smtClean="0"/>
              <a:t>require</a:t>
            </a:r>
            <a:r>
              <a:rPr lang="fi-FI" baseline="0" dirty="0" smtClean="0"/>
              <a:t> and </a:t>
            </a:r>
            <a:r>
              <a:rPr lang="fi-FI" baseline="0" dirty="0" err="1" smtClean="0"/>
              <a:t>how</a:t>
            </a:r>
            <a:r>
              <a:rPr lang="fi-FI" baseline="0" dirty="0" smtClean="0"/>
              <a:t> </a:t>
            </a:r>
            <a:r>
              <a:rPr lang="fi-FI" baseline="0" dirty="0" err="1" smtClean="0"/>
              <a:t>could</a:t>
            </a:r>
            <a:r>
              <a:rPr lang="fi-FI" baseline="0" dirty="0" smtClean="0"/>
              <a:t> it </a:t>
            </a:r>
            <a:r>
              <a:rPr lang="fi-FI" baseline="0" dirty="0" err="1" smtClean="0"/>
              <a:t>be</a:t>
            </a:r>
            <a:r>
              <a:rPr lang="fi-FI" baseline="0" dirty="0" smtClean="0"/>
              <a:t> </a:t>
            </a:r>
            <a:r>
              <a:rPr lang="fi-FI" baseline="0" dirty="0" err="1" smtClean="0"/>
              <a:t>developed</a:t>
            </a:r>
            <a:r>
              <a:rPr lang="fi-FI" baseline="0" dirty="0" smtClean="0"/>
              <a:t>? </a:t>
            </a:r>
            <a:r>
              <a:rPr lang="fi-FI" baseline="0" dirty="0" err="1" smtClean="0"/>
              <a:t>You</a:t>
            </a:r>
            <a:r>
              <a:rPr lang="fi-FI" baseline="0" dirty="0" smtClean="0"/>
              <a:t> </a:t>
            </a:r>
            <a:r>
              <a:rPr lang="fi-FI" baseline="0" dirty="0" err="1" smtClean="0"/>
              <a:t>may</a:t>
            </a:r>
            <a:r>
              <a:rPr lang="fi-FI" baseline="0" dirty="0" smtClean="0"/>
              <a:t> </a:t>
            </a:r>
            <a:r>
              <a:rPr lang="fi-FI" baseline="0" dirty="0" err="1" smtClean="0"/>
              <a:t>find</a:t>
            </a:r>
            <a:r>
              <a:rPr lang="fi-FI" baseline="0" dirty="0" smtClean="0"/>
              <a:t> </a:t>
            </a:r>
            <a:r>
              <a:rPr lang="fi-FI" baseline="0" dirty="0" err="1" smtClean="0"/>
              <a:t>more</a:t>
            </a:r>
            <a:r>
              <a:rPr lang="fi-FI" baseline="0" dirty="0" smtClean="0"/>
              <a:t> </a:t>
            </a:r>
            <a:r>
              <a:rPr lang="fi-FI" baseline="0" dirty="0" err="1" smtClean="0"/>
              <a:t>information</a:t>
            </a:r>
            <a:r>
              <a:rPr lang="fi-FI" baseline="0" dirty="0" smtClean="0"/>
              <a:t> </a:t>
            </a:r>
            <a:r>
              <a:rPr lang="fi-FI" baseline="0" dirty="0" err="1" smtClean="0"/>
              <a:t>from</a:t>
            </a:r>
            <a:r>
              <a:rPr lang="fi-FI" baseline="0" dirty="0" smtClean="0"/>
              <a:t> </a:t>
            </a:r>
            <a:r>
              <a:rPr lang="fi-FI" baseline="0" dirty="0" err="1" smtClean="0"/>
              <a:t>the</a:t>
            </a:r>
            <a:r>
              <a:rPr lang="fi-FI" baseline="0" dirty="0" smtClean="0"/>
              <a:t> </a:t>
            </a:r>
            <a:r>
              <a:rPr lang="fi-FI" baseline="0" dirty="0" err="1" smtClean="0"/>
              <a:t>web</a:t>
            </a:r>
            <a:r>
              <a:rPr lang="fi-FI" baseline="0" dirty="0" smtClean="0"/>
              <a:t> </a:t>
            </a:r>
            <a:r>
              <a:rPr lang="fi-FI" baseline="0" dirty="0" err="1" smtClean="0"/>
              <a:t>pages</a:t>
            </a:r>
            <a:r>
              <a:rPr lang="fi-FI" baseline="0" dirty="0" smtClean="0"/>
              <a:t> of </a:t>
            </a:r>
            <a:r>
              <a:rPr lang="fi-FI" baseline="0" dirty="0" err="1" smtClean="0"/>
              <a:t>the</a:t>
            </a:r>
            <a:r>
              <a:rPr lang="fi-FI" baseline="0" dirty="0" smtClean="0"/>
              <a:t> </a:t>
            </a:r>
            <a:r>
              <a:rPr lang="fi-FI" baseline="0" dirty="0" err="1" smtClean="0"/>
              <a:t>above</a:t>
            </a:r>
            <a:r>
              <a:rPr lang="fi-FI" baseline="0" dirty="0" smtClean="0"/>
              <a:t> </a:t>
            </a:r>
            <a:r>
              <a:rPr lang="fi-FI" baseline="0" dirty="0" err="1" smtClean="0"/>
              <a:t>mentioned</a:t>
            </a:r>
            <a:r>
              <a:rPr lang="fi-FI" baseline="0" dirty="0" smtClean="0"/>
              <a:t> </a:t>
            </a:r>
            <a:r>
              <a:rPr lang="fi-FI" baseline="0" dirty="0" err="1" smtClean="0"/>
              <a:t>company</a:t>
            </a:r>
            <a:r>
              <a:rPr lang="fi-FI" baseline="0" dirty="0" smtClean="0"/>
              <a:t>.</a:t>
            </a:r>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10</a:t>
            </a:fld>
            <a:endParaRPr lang="fi-FI"/>
          </a:p>
        </p:txBody>
      </p:sp>
    </p:spTree>
    <p:extLst>
      <p:ext uri="{BB962C8B-B14F-4D97-AF65-F5344CB8AC3E}">
        <p14:creationId xmlns:p14="http://schemas.microsoft.com/office/powerpoint/2010/main" val="1938481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fi-FI" dirty="0" smtClean="0"/>
              <a:t>For</a:t>
            </a:r>
            <a:r>
              <a:rPr lang="fi-FI" baseline="0" dirty="0" smtClean="0"/>
              <a:t> </a:t>
            </a:r>
            <a:r>
              <a:rPr lang="fi-FI" baseline="0" dirty="0" err="1" smtClean="0"/>
              <a:t>teacher</a:t>
            </a:r>
            <a:r>
              <a:rPr lang="fi-FI" baseline="0" dirty="0" smtClean="0"/>
              <a:t>: </a:t>
            </a:r>
            <a:r>
              <a:rPr lang="fi-FI" baseline="0" dirty="0" err="1" smtClean="0"/>
              <a:t>find</a:t>
            </a:r>
            <a:r>
              <a:rPr lang="fi-FI" baseline="0" dirty="0" smtClean="0"/>
              <a:t> a </a:t>
            </a:r>
            <a:r>
              <a:rPr lang="fi-FI" baseline="0" dirty="0" err="1" smtClean="0"/>
              <a:t>picture</a:t>
            </a:r>
            <a:r>
              <a:rPr lang="fi-FI" baseline="0" dirty="0" smtClean="0"/>
              <a:t> </a:t>
            </a:r>
            <a:r>
              <a:rPr lang="fi-FI" baseline="0" dirty="0" err="1" smtClean="0"/>
              <a:t>from</a:t>
            </a:r>
            <a:r>
              <a:rPr lang="fi-FI" baseline="0" dirty="0" smtClean="0"/>
              <a:t> </a:t>
            </a:r>
            <a:r>
              <a:rPr lang="fi-FI" baseline="0" dirty="0" err="1" smtClean="0"/>
              <a:t>foam</a:t>
            </a:r>
            <a:r>
              <a:rPr lang="fi-FI" baseline="0" dirty="0" smtClean="0"/>
              <a:t> </a:t>
            </a:r>
            <a:r>
              <a:rPr lang="fi-FI" baseline="0" dirty="0" err="1" smtClean="0"/>
              <a:t>glass</a:t>
            </a:r>
            <a:endParaRPr lang="fi-FI" dirty="0" smtClean="0"/>
          </a:p>
          <a:p>
            <a:endParaRPr lang="fi-FI" dirty="0" smtClean="0"/>
          </a:p>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11</a:t>
            </a:fld>
            <a:endParaRPr lang="fi-FI"/>
          </a:p>
        </p:txBody>
      </p:sp>
    </p:spTree>
    <p:extLst>
      <p:ext uri="{BB962C8B-B14F-4D97-AF65-F5344CB8AC3E}">
        <p14:creationId xmlns:p14="http://schemas.microsoft.com/office/powerpoint/2010/main" val="2308425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16</a:t>
            </a:fld>
            <a:endParaRPr lang="fi-FI"/>
          </a:p>
        </p:txBody>
      </p:sp>
    </p:spTree>
    <p:extLst>
      <p:ext uri="{BB962C8B-B14F-4D97-AF65-F5344CB8AC3E}">
        <p14:creationId xmlns:p14="http://schemas.microsoft.com/office/powerpoint/2010/main" val="4117780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a:xfrm>
            <a:off x="1716506" y="6192671"/>
            <a:ext cx="966537" cy="365125"/>
          </a:xfrm>
        </p:spPr>
        <p:txBody>
          <a:bodyPr/>
          <a:lstStyle/>
          <a:p>
            <a:fld id="{308255F3-F20B-4B87-BA2E-E1B81D1F1716}" type="datetime1">
              <a:rPr lang="fi-FI" smtClean="0"/>
              <a:t>29.10.2020</a:t>
            </a:fld>
            <a:endParaRPr lang="fi-FI" dirty="0"/>
          </a:p>
        </p:txBody>
      </p:sp>
      <p:sp>
        <p:nvSpPr>
          <p:cNvPr id="5" name="Alatunnisteen paikkamerkki 4"/>
          <p:cNvSpPr>
            <a:spLocks noGrp="1"/>
          </p:cNvSpPr>
          <p:nvPr>
            <p:ph type="ftr" sz="quarter" idx="11"/>
          </p:nvPr>
        </p:nvSpPr>
        <p:spPr/>
        <p:txBody>
          <a:bodyPr/>
          <a:lstStyle/>
          <a:p>
            <a:r>
              <a:rPr lang="fi-FI" dirty="0" smtClean="0"/>
              <a:t>kiertotalousamk.fi</a:t>
            </a:r>
            <a:endParaRPr lang="fi-FI" dirty="0"/>
          </a:p>
        </p:txBody>
      </p:sp>
      <p:pic>
        <p:nvPicPr>
          <p:cNvPr id="7" name="Kuva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0" y="5257800"/>
            <a:ext cx="5359363" cy="876031"/>
          </a:xfrm>
          <a:prstGeom prst="rect">
            <a:avLst/>
          </a:prstGeom>
        </p:spPr>
      </p:pic>
    </p:spTree>
    <p:extLst>
      <p:ext uri="{BB962C8B-B14F-4D97-AF65-F5344CB8AC3E}">
        <p14:creationId xmlns:p14="http://schemas.microsoft.com/office/powerpoint/2010/main" val="362874719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Alatunnisteen paikkamerkki 4"/>
          <p:cNvSpPr>
            <a:spLocks noGrp="1"/>
          </p:cNvSpPr>
          <p:nvPr>
            <p:ph type="ftr" sz="quarter" idx="11"/>
          </p:nvPr>
        </p:nvSpPr>
        <p:spPr/>
        <p:txBody>
          <a:bodyPr/>
          <a:lstStyle/>
          <a:p>
            <a:r>
              <a:rPr lang="fi-FI" smtClean="0"/>
              <a:t>kiertotalousamk.fi</a:t>
            </a:r>
            <a:endParaRPr lang="fi-FI"/>
          </a:p>
        </p:txBody>
      </p:sp>
      <p:pic>
        <p:nvPicPr>
          <p:cNvPr id="4" name="Kuva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33856039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Alatunnisteen paikkamerkki 4"/>
          <p:cNvSpPr>
            <a:spLocks noGrp="1"/>
          </p:cNvSpPr>
          <p:nvPr>
            <p:ph type="ftr" sz="quarter" idx="11"/>
          </p:nvPr>
        </p:nvSpPr>
        <p:spPr/>
        <p:txBody>
          <a:bodyPr/>
          <a:lstStyle/>
          <a:p>
            <a:r>
              <a:rPr lang="fi-FI" smtClean="0"/>
              <a:t>kiertotalousamk.fi</a:t>
            </a:r>
            <a:endParaRPr lang="fi-FI"/>
          </a:p>
        </p:txBody>
      </p:sp>
      <p:pic>
        <p:nvPicPr>
          <p:cNvPr id="9" name="Kuv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34903091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4"/>
            <a:ext cx="10515600" cy="108944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5" name="Alatunnisteen paikkamerkki 4"/>
          <p:cNvSpPr>
            <a:spLocks noGrp="1"/>
          </p:cNvSpPr>
          <p:nvPr>
            <p:ph type="ftr" sz="quarter" idx="11"/>
          </p:nvPr>
        </p:nvSpPr>
        <p:spPr/>
        <p:txBody>
          <a:bodyPr/>
          <a:lstStyle/>
          <a:p>
            <a:r>
              <a:rPr lang="fi-FI" smtClean="0"/>
              <a:t>kiertotalousamk.fi</a:t>
            </a:r>
            <a:endParaRPr lang="fi-FI"/>
          </a:p>
        </p:txBody>
      </p:sp>
      <p:pic>
        <p:nvPicPr>
          <p:cNvPr id="8" name="Kuva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141085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19979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19979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11"/>
          </p:nvPr>
        </p:nvSpPr>
        <p:spPr/>
        <p:txBody>
          <a:bodyPr/>
          <a:lstStyle/>
          <a:p>
            <a:r>
              <a:rPr lang="fi-FI" smtClean="0"/>
              <a:t>kiertotalousamk.fi</a:t>
            </a:r>
            <a:endParaRPr lang="fi-FI"/>
          </a:p>
        </p:txBody>
      </p:sp>
      <p:pic>
        <p:nvPicPr>
          <p:cNvPr id="9" name="Kuv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9684029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isällön paikkamerkki 2"/>
          <p:cNvSpPr>
            <a:spLocks noGrp="1"/>
          </p:cNvSpPr>
          <p:nvPr>
            <p:ph sz="half" idx="1"/>
          </p:nvPr>
        </p:nvSpPr>
        <p:spPr>
          <a:xfrm>
            <a:off x="838200" y="1690688"/>
            <a:ext cx="5181600" cy="4351338"/>
          </a:xfrm>
        </p:spPr>
        <p:txBody>
          <a:bodyPr/>
          <a:lstStyle>
            <a:lvl1pPr marL="457200" indent="-457200">
              <a:buFont typeface="Arial" panose="020B0604020202020204" pitchFamily="34" charset="0"/>
              <a:buChar char="•"/>
              <a:defRPr/>
            </a:lvl1pPr>
          </a:lstStyle>
          <a:p>
            <a:pPr lvl="0"/>
            <a:r>
              <a:rPr lang="fi-FI" dirty="0" smtClean="0"/>
              <a:t>Muokkaa tekstin perustyylejä</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Sisällön paikkamerkki 3"/>
          <p:cNvSpPr>
            <a:spLocks noGrp="1"/>
          </p:cNvSpPr>
          <p:nvPr>
            <p:ph sz="half" idx="2"/>
          </p:nvPr>
        </p:nvSpPr>
        <p:spPr>
          <a:xfrm>
            <a:off x="6172200" y="1825625"/>
            <a:ext cx="5181600" cy="421640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11"/>
          </p:nvPr>
        </p:nvSpPr>
        <p:spPr/>
        <p:txBody>
          <a:bodyPr/>
          <a:lstStyle/>
          <a:p>
            <a:r>
              <a:rPr lang="fi-FI" smtClean="0"/>
              <a:t>kiertotalousamk.fi</a:t>
            </a:r>
            <a:endParaRPr lang="fi-FI"/>
          </a:p>
        </p:txBody>
      </p:sp>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13098673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smtClean="0"/>
              <a:t>Muokkaa perustyyl. napsautt.</a:t>
            </a:r>
            <a:endParaRPr lang="fi-FI"/>
          </a:p>
        </p:txBody>
      </p:sp>
      <p:sp>
        <p:nvSpPr>
          <p:cNvPr id="4" name="Alatunnisteen paikkamerkki 3"/>
          <p:cNvSpPr>
            <a:spLocks noGrp="1"/>
          </p:cNvSpPr>
          <p:nvPr>
            <p:ph type="ftr" sz="quarter" idx="11"/>
          </p:nvPr>
        </p:nvSpPr>
        <p:spPr/>
        <p:txBody>
          <a:bodyPr/>
          <a:lstStyle/>
          <a:p>
            <a:r>
              <a:rPr lang="fi-FI" smtClean="0"/>
              <a:t>kiertotalousamk.fi</a:t>
            </a:r>
            <a:endParaRPr lang="fi-FI"/>
          </a:p>
        </p:txBody>
      </p:sp>
      <p:pic>
        <p:nvPicPr>
          <p:cNvPr id="3" name="Kuva 2"/>
          <p:cNvPicPr>
            <a:picLocks noChangeAspect="1"/>
          </p:cNvPicPr>
          <p:nvPr userDrawn="1"/>
        </p:nvPicPr>
        <p:blipFill>
          <a:blip r:embed="rId3"/>
          <a:stretch>
            <a:fillRect/>
          </a:stretch>
        </p:blipFill>
        <p:spPr>
          <a:xfrm>
            <a:off x="3745788" y="3044918"/>
            <a:ext cx="4700423" cy="768163"/>
          </a:xfrm>
          <a:prstGeom prst="rect">
            <a:avLst/>
          </a:prstGeom>
        </p:spPr>
      </p:pic>
    </p:spTree>
    <p:extLst>
      <p:ext uri="{BB962C8B-B14F-4D97-AF65-F5344CB8AC3E}">
        <p14:creationId xmlns:p14="http://schemas.microsoft.com/office/powerpoint/2010/main" val="397468606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02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838200" y="1825625"/>
            <a:ext cx="10515600" cy="4161289"/>
          </a:xfrm>
          <a:prstGeom prst="rect">
            <a:avLst/>
          </a:prstGeom>
        </p:spPr>
        <p:txBody>
          <a:bodyPr vert="horz" lIns="91440" tIns="45720" rIns="91440" bIns="45720" rtlCol="0">
            <a:normAutofit/>
          </a:bodyPr>
          <a:lstStyle/>
          <a:p>
            <a:pPr lvl="0"/>
            <a:r>
              <a:rPr lang="fi-FI" dirty="0" smtClean="0"/>
              <a:t>Muokkaa tekstin perustyylejä</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53E9E-8905-47D9-8774-71C2D0812B6B}" type="datetime1">
              <a:rPr lang="fi-FI" smtClean="0"/>
              <a:t>29.10.2020</a:t>
            </a:fld>
            <a:endParaRPr lang="fi-FI"/>
          </a:p>
        </p:txBody>
      </p:sp>
      <p:sp>
        <p:nvSpPr>
          <p:cNvPr id="5" name="Alatunnisteen paikkamerkki 4"/>
          <p:cNvSpPr>
            <a:spLocks noGrp="1"/>
          </p:cNvSpPr>
          <p:nvPr>
            <p:ph type="ftr" sz="quarter" idx="3"/>
          </p:nvPr>
        </p:nvSpPr>
        <p:spPr>
          <a:xfrm>
            <a:off x="4038600" y="619267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dirty="0" smtClean="0"/>
              <a:t>kiertotalousamk.fi</a:t>
            </a:r>
            <a:endParaRPr lang="fi-FI" dirty="0"/>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966C3-9558-4BBB-9775-7D1DA6AA08CC}" type="slidenum">
              <a:rPr lang="fi-FI" smtClean="0"/>
              <a:t>‹#›</a:t>
            </a:fld>
            <a:endParaRPr lang="fi-FI"/>
          </a:p>
        </p:txBody>
      </p:sp>
    </p:spTree>
    <p:extLst>
      <p:ext uri="{BB962C8B-B14F-4D97-AF65-F5344CB8AC3E}">
        <p14:creationId xmlns:p14="http://schemas.microsoft.com/office/powerpoint/2010/main" val="11527115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01" r:id="rId3"/>
    <p:sldLayoutId id="2147483692" r:id="rId4"/>
    <p:sldLayoutId id="2147483693" r:id="rId5"/>
    <p:sldLayoutId id="2147483702" r:id="rId6"/>
    <p:sldLayoutId id="2147483695" r:id="rId7"/>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44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ec.europa.eu/growth/sectors/construction/product-regulation_e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eota.eu/en-GB/content/home/2/"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en-US" dirty="0"/>
              <a:t>Secondary products in construction</a:t>
            </a:r>
            <a:endParaRPr lang="fi-FI" dirty="0"/>
          </a:p>
        </p:txBody>
      </p:sp>
      <p:sp>
        <p:nvSpPr>
          <p:cNvPr id="3" name="Alaotsikko 2"/>
          <p:cNvSpPr>
            <a:spLocks noGrp="1"/>
          </p:cNvSpPr>
          <p:nvPr>
            <p:ph type="subTitle" idx="1"/>
          </p:nvPr>
        </p:nvSpPr>
        <p:spPr/>
        <p:txBody>
          <a:bodyPr/>
          <a:lstStyle/>
          <a:p>
            <a:r>
              <a:rPr lang="fi-FI" dirty="0" smtClean="0"/>
              <a:t>A PBL </a:t>
            </a:r>
            <a:r>
              <a:rPr lang="fi-FI" dirty="0" err="1" smtClean="0"/>
              <a:t>approach</a:t>
            </a:r>
            <a:endParaRPr lang="fi-FI" dirty="0"/>
          </a:p>
        </p:txBody>
      </p:sp>
      <p:sp>
        <p:nvSpPr>
          <p:cNvPr id="4" name="Päivämäärän paikkamerkki 3"/>
          <p:cNvSpPr>
            <a:spLocks noGrp="1"/>
          </p:cNvSpPr>
          <p:nvPr>
            <p:ph type="dt" sz="half" idx="10"/>
          </p:nvPr>
        </p:nvSpPr>
        <p:spPr/>
        <p:txBody>
          <a:bodyPr/>
          <a:lstStyle/>
          <a:p>
            <a:fld id="{60FEDBEC-BDFD-41C9-A00C-68FA1EF50EC5}" type="datetime1">
              <a:rPr lang="fi-FI" smtClean="0"/>
              <a:t>29.10.2020</a:t>
            </a:fld>
            <a:endParaRPr lang="fi-FI"/>
          </a:p>
        </p:txBody>
      </p:sp>
      <p:sp>
        <p:nvSpPr>
          <p:cNvPr id="5" name="Alatunnisteen paikkamerkki 4"/>
          <p:cNvSpPr>
            <a:spLocks noGrp="1"/>
          </p:cNvSpPr>
          <p:nvPr>
            <p:ph type="ftr" sz="quarter" idx="11"/>
          </p:nvPr>
        </p:nvSpPr>
        <p:spPr/>
        <p:txBody>
          <a:bodyPr/>
          <a:lstStyle/>
          <a:p>
            <a:r>
              <a:rPr lang="fi-FI" smtClean="0"/>
              <a:t>kiertotalousamk.fi</a:t>
            </a:r>
            <a:endParaRPr lang="fi-FI" dirty="0"/>
          </a:p>
        </p:txBody>
      </p:sp>
    </p:spTree>
    <p:extLst>
      <p:ext uri="{BB962C8B-B14F-4D97-AF65-F5344CB8AC3E}">
        <p14:creationId xmlns:p14="http://schemas.microsoft.com/office/powerpoint/2010/main" val="2224338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Case Building </a:t>
            </a:r>
            <a:r>
              <a:rPr lang="fi-FI" dirty="0" err="1" smtClean="0"/>
              <a:t>Boards</a:t>
            </a:r>
            <a:endParaRPr lang="fi-FI" dirty="0"/>
          </a:p>
        </p:txBody>
      </p:sp>
      <p:sp>
        <p:nvSpPr>
          <p:cNvPr id="3" name="Content Placeholder 2"/>
          <p:cNvSpPr>
            <a:spLocks noGrp="1"/>
          </p:cNvSpPr>
          <p:nvPr>
            <p:ph idx="1"/>
          </p:nvPr>
        </p:nvSpPr>
        <p:spPr/>
        <p:txBody>
          <a:bodyPr/>
          <a:lstStyle/>
          <a:p>
            <a:r>
              <a:rPr lang="fi-FI" dirty="0" smtClean="0"/>
              <a:t>Saint-Gobain Finland Oy </a:t>
            </a:r>
            <a:r>
              <a:rPr lang="fi-FI" dirty="0" err="1" smtClean="0"/>
              <a:t>manufactures</a:t>
            </a:r>
            <a:r>
              <a:rPr lang="fi-FI" dirty="0" smtClean="0"/>
              <a:t> </a:t>
            </a:r>
            <a:r>
              <a:rPr lang="fi-FI" dirty="0" err="1" smtClean="0"/>
              <a:t>plasterboard</a:t>
            </a:r>
            <a:r>
              <a:rPr lang="fi-FI" dirty="0" smtClean="0"/>
              <a:t> for </a:t>
            </a:r>
            <a:r>
              <a:rPr lang="fi-FI" dirty="0" err="1" smtClean="0"/>
              <a:t>construction</a:t>
            </a:r>
            <a:r>
              <a:rPr lang="fi-FI" dirty="0" smtClean="0"/>
              <a:t>. </a:t>
            </a:r>
            <a:r>
              <a:rPr lang="fi-FI" dirty="0" err="1" smtClean="0"/>
              <a:t>The</a:t>
            </a:r>
            <a:r>
              <a:rPr lang="fi-FI" dirty="0" smtClean="0"/>
              <a:t> </a:t>
            </a:r>
            <a:r>
              <a:rPr lang="fi-FI" dirty="0" err="1" smtClean="0"/>
              <a:t>company</a:t>
            </a:r>
            <a:r>
              <a:rPr lang="fi-FI" dirty="0" smtClean="0"/>
              <a:t> </a:t>
            </a:r>
            <a:r>
              <a:rPr lang="fi-FI" dirty="0" err="1" smtClean="0"/>
              <a:t>has</a:t>
            </a:r>
            <a:r>
              <a:rPr lang="fi-FI" dirty="0" smtClean="0"/>
              <a:t> </a:t>
            </a:r>
            <a:r>
              <a:rPr lang="fi-FI" dirty="0" err="1" smtClean="0"/>
              <a:t>developed</a:t>
            </a:r>
            <a:r>
              <a:rPr lang="fi-FI" dirty="0" smtClean="0"/>
              <a:t> a </a:t>
            </a:r>
            <a:r>
              <a:rPr lang="fi-FI" dirty="0" err="1" smtClean="0"/>
              <a:t>process</a:t>
            </a:r>
            <a:r>
              <a:rPr lang="fi-FI" dirty="0" smtClean="0"/>
              <a:t> to </a:t>
            </a:r>
            <a:r>
              <a:rPr lang="fi-FI" dirty="0" err="1" smtClean="0"/>
              <a:t>recycle</a:t>
            </a:r>
            <a:r>
              <a:rPr lang="fi-FI" dirty="0" smtClean="0"/>
              <a:t> </a:t>
            </a:r>
            <a:r>
              <a:rPr lang="fi-FI" dirty="0" err="1" smtClean="0"/>
              <a:t>gypsum</a:t>
            </a:r>
            <a:r>
              <a:rPr lang="fi-FI" dirty="0" smtClean="0"/>
              <a:t> </a:t>
            </a:r>
            <a:r>
              <a:rPr lang="fi-FI" dirty="0" err="1" smtClean="0"/>
              <a:t>boards</a:t>
            </a:r>
            <a:r>
              <a:rPr lang="fi-FI" dirty="0" smtClean="0"/>
              <a:t> to </a:t>
            </a:r>
            <a:r>
              <a:rPr lang="fi-FI" dirty="0" err="1" smtClean="0"/>
              <a:t>manufacture</a:t>
            </a:r>
            <a:r>
              <a:rPr lang="fi-FI" dirty="0" smtClean="0"/>
              <a:t> </a:t>
            </a:r>
            <a:r>
              <a:rPr lang="fi-FI" dirty="0" err="1" smtClean="0"/>
              <a:t>new</a:t>
            </a:r>
            <a:r>
              <a:rPr lang="fi-FI" dirty="0" smtClean="0"/>
              <a:t> </a:t>
            </a:r>
            <a:r>
              <a:rPr lang="fi-FI" dirty="0" err="1" smtClean="0"/>
              <a:t>boards</a:t>
            </a:r>
            <a:r>
              <a:rPr lang="fi-FI" dirty="0" smtClean="0"/>
              <a:t> </a:t>
            </a:r>
            <a:r>
              <a:rPr lang="fi-FI" dirty="0" err="1" smtClean="0"/>
              <a:t>by</a:t>
            </a:r>
            <a:r>
              <a:rPr lang="fi-FI" dirty="0" smtClean="0"/>
              <a:t> </a:t>
            </a:r>
            <a:r>
              <a:rPr lang="fi-FI" dirty="0" err="1" smtClean="0"/>
              <a:t>using</a:t>
            </a:r>
            <a:r>
              <a:rPr lang="fi-FI" dirty="0" smtClean="0"/>
              <a:t> </a:t>
            </a:r>
            <a:r>
              <a:rPr lang="fi-FI" dirty="0" err="1" smtClean="0"/>
              <a:t>partly</a:t>
            </a:r>
            <a:r>
              <a:rPr lang="fi-FI" dirty="0" smtClean="0"/>
              <a:t> </a:t>
            </a:r>
            <a:r>
              <a:rPr lang="fi-FI" dirty="0" err="1" smtClean="0"/>
              <a:t>externally</a:t>
            </a:r>
            <a:r>
              <a:rPr lang="fi-FI" dirty="0" smtClean="0"/>
              <a:t> </a:t>
            </a:r>
            <a:r>
              <a:rPr lang="fi-FI" dirty="0" err="1" smtClean="0"/>
              <a:t>recycled</a:t>
            </a:r>
            <a:r>
              <a:rPr lang="fi-FI" dirty="0" smtClean="0"/>
              <a:t> </a:t>
            </a:r>
            <a:r>
              <a:rPr lang="fi-FI" dirty="0" err="1" smtClean="0"/>
              <a:t>gypsum</a:t>
            </a:r>
            <a:r>
              <a:rPr lang="fi-FI" dirty="0" smtClean="0"/>
              <a:t> </a:t>
            </a:r>
            <a:r>
              <a:rPr lang="fi-FI" dirty="0" err="1" smtClean="0"/>
              <a:t>material</a:t>
            </a:r>
            <a:r>
              <a:rPr lang="fi-FI" dirty="0" smtClean="0"/>
              <a:t>. At </a:t>
            </a:r>
            <a:r>
              <a:rPr lang="fi-FI" dirty="0" err="1" smtClean="0"/>
              <a:t>the</a:t>
            </a:r>
            <a:r>
              <a:rPr lang="fi-FI" dirty="0" smtClean="0"/>
              <a:t> </a:t>
            </a:r>
            <a:r>
              <a:rPr lang="fi-FI" dirty="0" err="1" smtClean="0"/>
              <a:t>moment</a:t>
            </a:r>
            <a:r>
              <a:rPr lang="fi-FI" dirty="0" smtClean="0"/>
              <a:t> </a:t>
            </a:r>
            <a:r>
              <a:rPr lang="fi-FI" dirty="0" err="1" smtClean="0"/>
              <a:t>about</a:t>
            </a:r>
            <a:r>
              <a:rPr lang="fi-FI" dirty="0" smtClean="0"/>
              <a:t> 20 % of </a:t>
            </a:r>
            <a:r>
              <a:rPr lang="fi-FI" dirty="0" err="1" smtClean="0"/>
              <a:t>the</a:t>
            </a:r>
            <a:r>
              <a:rPr lang="fi-FI" dirty="0" smtClean="0"/>
              <a:t> </a:t>
            </a:r>
            <a:r>
              <a:rPr lang="fi-FI" dirty="0" err="1" smtClean="0"/>
              <a:t>raw</a:t>
            </a:r>
            <a:r>
              <a:rPr lang="fi-FI" dirty="0" smtClean="0"/>
              <a:t> </a:t>
            </a:r>
            <a:r>
              <a:rPr lang="fi-FI" dirty="0" err="1" smtClean="0"/>
              <a:t>material</a:t>
            </a:r>
            <a:r>
              <a:rPr lang="fi-FI" dirty="0" smtClean="0"/>
              <a:t> is </a:t>
            </a:r>
            <a:r>
              <a:rPr lang="fi-FI" dirty="0" err="1" smtClean="0"/>
              <a:t>recycled</a:t>
            </a:r>
            <a:r>
              <a:rPr lang="fi-FI" dirty="0" smtClean="0"/>
              <a:t>. </a:t>
            </a:r>
            <a:r>
              <a:rPr lang="fi-FI" dirty="0" err="1" smtClean="0"/>
              <a:t>There</a:t>
            </a:r>
            <a:r>
              <a:rPr lang="fi-FI" dirty="0" smtClean="0"/>
              <a:t> </a:t>
            </a:r>
            <a:r>
              <a:rPr lang="fi-FI" dirty="0" err="1" smtClean="0"/>
              <a:t>are</a:t>
            </a:r>
            <a:r>
              <a:rPr lang="fi-FI" dirty="0" smtClean="0"/>
              <a:t> </a:t>
            </a:r>
            <a:r>
              <a:rPr lang="fi-FI" dirty="0" err="1" smtClean="0"/>
              <a:t>some</a:t>
            </a:r>
            <a:r>
              <a:rPr lang="fi-FI" dirty="0" smtClean="0"/>
              <a:t> </a:t>
            </a:r>
            <a:r>
              <a:rPr lang="fi-FI" dirty="0" err="1" smtClean="0"/>
              <a:t>purity</a:t>
            </a:r>
            <a:r>
              <a:rPr lang="fi-FI" dirty="0" smtClean="0"/>
              <a:t> </a:t>
            </a:r>
            <a:r>
              <a:rPr lang="fi-FI" dirty="0" err="1" smtClean="0"/>
              <a:t>requirements</a:t>
            </a:r>
            <a:r>
              <a:rPr lang="fi-FI" dirty="0" smtClean="0"/>
              <a:t> for </a:t>
            </a:r>
            <a:r>
              <a:rPr lang="fi-FI" dirty="0" err="1" smtClean="0"/>
              <a:t>the</a:t>
            </a:r>
            <a:r>
              <a:rPr lang="fi-FI" dirty="0" smtClean="0"/>
              <a:t> </a:t>
            </a:r>
            <a:r>
              <a:rPr lang="fi-FI" dirty="0" err="1" smtClean="0"/>
              <a:t>material</a:t>
            </a:r>
            <a:r>
              <a:rPr lang="fi-FI" dirty="0" smtClean="0"/>
              <a:t>. </a:t>
            </a:r>
            <a:r>
              <a:rPr lang="fi-FI" dirty="0" err="1" smtClean="0"/>
              <a:t>The</a:t>
            </a:r>
            <a:r>
              <a:rPr lang="fi-FI" dirty="0" smtClean="0"/>
              <a:t> </a:t>
            </a:r>
            <a:r>
              <a:rPr lang="fi-FI" dirty="0" err="1" smtClean="0"/>
              <a:t>company</a:t>
            </a:r>
            <a:r>
              <a:rPr lang="fi-FI" dirty="0" smtClean="0"/>
              <a:t> is </a:t>
            </a:r>
            <a:r>
              <a:rPr lang="fi-FI" dirty="0" err="1" smtClean="0"/>
              <a:t>planning</a:t>
            </a:r>
            <a:r>
              <a:rPr lang="fi-FI" dirty="0" smtClean="0"/>
              <a:t> to </a:t>
            </a:r>
            <a:r>
              <a:rPr lang="fi-FI" dirty="0" err="1" smtClean="0"/>
              <a:t>increase</a:t>
            </a:r>
            <a:r>
              <a:rPr lang="fi-FI" dirty="0" smtClean="0"/>
              <a:t> </a:t>
            </a:r>
            <a:r>
              <a:rPr lang="fi-FI" dirty="0" err="1" smtClean="0"/>
              <a:t>the</a:t>
            </a:r>
            <a:r>
              <a:rPr lang="fi-FI" dirty="0" smtClean="0"/>
              <a:t> proportion of </a:t>
            </a:r>
            <a:r>
              <a:rPr lang="fi-FI" dirty="0" err="1" smtClean="0"/>
              <a:t>recycled</a:t>
            </a:r>
            <a:r>
              <a:rPr lang="fi-FI" dirty="0" smtClean="0"/>
              <a:t> </a:t>
            </a:r>
            <a:r>
              <a:rPr lang="fi-FI" dirty="0" err="1" smtClean="0"/>
              <a:t>material</a:t>
            </a:r>
            <a:r>
              <a:rPr lang="fi-FI" dirty="0"/>
              <a:t> </a:t>
            </a:r>
            <a:r>
              <a:rPr lang="fi-FI" dirty="0" smtClean="0"/>
              <a:t>in </a:t>
            </a:r>
            <a:r>
              <a:rPr lang="fi-FI" dirty="0" err="1" smtClean="0"/>
              <a:t>its</a:t>
            </a:r>
            <a:r>
              <a:rPr lang="fi-FI" dirty="0" smtClean="0"/>
              <a:t> </a:t>
            </a:r>
            <a:r>
              <a:rPr lang="fi-FI" dirty="0" err="1" smtClean="0"/>
              <a:t>raw</a:t>
            </a:r>
            <a:r>
              <a:rPr lang="fi-FI" dirty="0" smtClean="0"/>
              <a:t> </a:t>
            </a:r>
            <a:r>
              <a:rPr lang="fi-FI" dirty="0" err="1" smtClean="0"/>
              <a:t>material</a:t>
            </a:r>
            <a:r>
              <a:rPr lang="fi-FI" dirty="0" smtClean="0"/>
              <a:t>.</a:t>
            </a:r>
          </a:p>
          <a:p>
            <a:endParaRPr lang="fi-FI" dirty="0"/>
          </a:p>
          <a:p>
            <a:endParaRPr lang="fi-FI" dirty="0"/>
          </a:p>
        </p:txBody>
      </p:sp>
      <p:sp>
        <p:nvSpPr>
          <p:cNvPr id="4" name="Footer Placeholder 3"/>
          <p:cNvSpPr>
            <a:spLocks noGrp="1"/>
          </p:cNvSpPr>
          <p:nvPr>
            <p:ph type="ftr" sz="quarter" idx="11"/>
          </p:nvPr>
        </p:nvSpPr>
        <p:spPr/>
        <p:txBody>
          <a:bodyPr/>
          <a:lstStyle/>
          <a:p>
            <a:r>
              <a:rPr lang="fi-FI" smtClean="0"/>
              <a:t>kiertotalousamk.fi</a:t>
            </a:r>
            <a:endParaRPr lang="fi-FI"/>
          </a:p>
        </p:txBody>
      </p:sp>
    </p:spTree>
    <p:extLst>
      <p:ext uri="{BB962C8B-B14F-4D97-AF65-F5344CB8AC3E}">
        <p14:creationId xmlns:p14="http://schemas.microsoft.com/office/powerpoint/2010/main" val="456281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Case </a:t>
            </a:r>
            <a:r>
              <a:rPr lang="fi-FI" dirty="0" err="1" smtClean="0"/>
              <a:t>Foam</a:t>
            </a:r>
            <a:r>
              <a:rPr lang="fi-FI" dirty="0" smtClean="0"/>
              <a:t> </a:t>
            </a:r>
            <a:r>
              <a:rPr lang="fi-FI" dirty="0" err="1" smtClean="0"/>
              <a:t>Glass</a:t>
            </a:r>
            <a:endParaRPr lang="fi-FI" dirty="0"/>
          </a:p>
        </p:txBody>
      </p:sp>
      <p:sp>
        <p:nvSpPr>
          <p:cNvPr id="3" name="Content Placeholder 2"/>
          <p:cNvSpPr>
            <a:spLocks noGrp="1"/>
          </p:cNvSpPr>
          <p:nvPr>
            <p:ph idx="1"/>
          </p:nvPr>
        </p:nvSpPr>
        <p:spPr>
          <a:xfrm>
            <a:off x="838200" y="1825625"/>
            <a:ext cx="10055659" cy="4161289"/>
          </a:xfrm>
        </p:spPr>
        <p:txBody>
          <a:bodyPr>
            <a:normAutofit/>
          </a:bodyPr>
          <a:lstStyle/>
          <a:p>
            <a:r>
              <a:rPr lang="fi-FI" dirty="0" err="1" smtClean="0"/>
              <a:t>Foamglass</a:t>
            </a:r>
            <a:r>
              <a:rPr lang="fi-FI" dirty="0" smtClean="0"/>
              <a:t> </a:t>
            </a:r>
            <a:r>
              <a:rPr lang="fi-FI" dirty="0" err="1" smtClean="0"/>
              <a:t>material</a:t>
            </a:r>
            <a:r>
              <a:rPr lang="fi-FI" dirty="0" smtClean="0"/>
              <a:t> </a:t>
            </a:r>
            <a:r>
              <a:rPr lang="fi-FI" dirty="0" err="1" smtClean="0"/>
              <a:t>consists</a:t>
            </a:r>
            <a:r>
              <a:rPr lang="fi-FI" dirty="0" smtClean="0"/>
              <a:t> of </a:t>
            </a:r>
            <a:r>
              <a:rPr lang="fi-FI" dirty="0" err="1" smtClean="0"/>
              <a:t>light</a:t>
            </a:r>
            <a:r>
              <a:rPr lang="fi-FI" dirty="0" smtClean="0"/>
              <a:t> </a:t>
            </a:r>
            <a:r>
              <a:rPr lang="fi-FI" dirty="0" err="1" smtClean="0"/>
              <a:t>pebbles</a:t>
            </a:r>
            <a:r>
              <a:rPr lang="fi-FI" dirty="0" smtClean="0"/>
              <a:t> made </a:t>
            </a:r>
            <a:r>
              <a:rPr lang="fi-FI" dirty="0" err="1"/>
              <a:t>from</a:t>
            </a:r>
            <a:r>
              <a:rPr lang="fi-FI" dirty="0"/>
              <a:t> </a:t>
            </a:r>
            <a:r>
              <a:rPr lang="fi-FI" dirty="0" err="1"/>
              <a:t>recycled</a:t>
            </a:r>
            <a:r>
              <a:rPr lang="fi-FI" dirty="0"/>
              <a:t> </a:t>
            </a:r>
            <a:r>
              <a:rPr lang="fi-FI" dirty="0" err="1" smtClean="0"/>
              <a:t>glass</a:t>
            </a:r>
            <a:endParaRPr lang="fi-FI" dirty="0" smtClean="0"/>
          </a:p>
          <a:p>
            <a:r>
              <a:rPr lang="fi-FI" dirty="0" err="1"/>
              <a:t>A</a:t>
            </a:r>
            <a:r>
              <a:rPr lang="fi-FI" dirty="0" err="1" smtClean="0"/>
              <a:t>lso</a:t>
            </a:r>
            <a:r>
              <a:rPr lang="fi-FI" dirty="0" smtClean="0"/>
              <a:t> </a:t>
            </a:r>
            <a:r>
              <a:rPr lang="fi-FI" dirty="0" err="1"/>
              <a:t>foam</a:t>
            </a:r>
            <a:r>
              <a:rPr lang="fi-FI" dirty="0"/>
              <a:t> </a:t>
            </a:r>
            <a:r>
              <a:rPr lang="fi-FI" dirty="0" err="1"/>
              <a:t>glass</a:t>
            </a:r>
            <a:r>
              <a:rPr lang="fi-FI" dirty="0"/>
              <a:t> </a:t>
            </a:r>
            <a:r>
              <a:rPr lang="fi-FI" dirty="0" err="1"/>
              <a:t>boards</a:t>
            </a:r>
            <a:r>
              <a:rPr lang="fi-FI" dirty="0"/>
              <a:t> </a:t>
            </a:r>
            <a:r>
              <a:rPr lang="fi-FI" dirty="0" err="1" smtClean="0"/>
              <a:t>may</a:t>
            </a:r>
            <a:r>
              <a:rPr lang="fi-FI" dirty="0" smtClean="0"/>
              <a:t> </a:t>
            </a:r>
            <a:r>
              <a:rPr lang="fi-FI" dirty="0" err="1" smtClean="0"/>
              <a:t>be</a:t>
            </a:r>
            <a:r>
              <a:rPr lang="fi-FI" dirty="0" smtClean="0"/>
              <a:t> </a:t>
            </a:r>
            <a:r>
              <a:rPr lang="fi-FI" dirty="0" err="1" smtClean="0"/>
              <a:t>manufactured</a:t>
            </a:r>
            <a:r>
              <a:rPr lang="fi-FI" dirty="0" smtClean="0"/>
              <a:t> </a:t>
            </a:r>
            <a:endParaRPr lang="fi-FI" dirty="0"/>
          </a:p>
          <a:p>
            <a:r>
              <a:rPr lang="fi-FI" dirty="0" err="1" smtClean="0"/>
              <a:t>Material</a:t>
            </a:r>
            <a:r>
              <a:rPr lang="fi-FI" dirty="0" smtClean="0"/>
              <a:t> is </a:t>
            </a:r>
            <a:r>
              <a:rPr lang="fi-FI" dirty="0" err="1" smtClean="0"/>
              <a:t>used</a:t>
            </a:r>
            <a:r>
              <a:rPr lang="fi-FI" dirty="0" smtClean="0"/>
              <a:t> </a:t>
            </a:r>
            <a:r>
              <a:rPr lang="fi-FI" dirty="0" err="1" smtClean="0"/>
              <a:t>both</a:t>
            </a:r>
            <a:r>
              <a:rPr lang="fi-FI" dirty="0" smtClean="0"/>
              <a:t> </a:t>
            </a:r>
            <a:r>
              <a:rPr lang="fi-FI" dirty="0" err="1" smtClean="0"/>
              <a:t>infrastructure</a:t>
            </a:r>
            <a:r>
              <a:rPr lang="fi-FI" dirty="0" smtClean="0"/>
              <a:t> and </a:t>
            </a:r>
            <a:r>
              <a:rPr lang="fi-FI" dirty="0" err="1" smtClean="0"/>
              <a:t>housebuilding</a:t>
            </a:r>
            <a:endParaRPr lang="fi-FI" dirty="0" smtClean="0"/>
          </a:p>
          <a:p>
            <a:r>
              <a:rPr lang="fi-FI" dirty="0" smtClean="0"/>
              <a:t>It </a:t>
            </a:r>
            <a:r>
              <a:rPr lang="fi-FI" dirty="0" err="1" smtClean="0"/>
              <a:t>can</a:t>
            </a:r>
            <a:r>
              <a:rPr lang="fi-FI" dirty="0" smtClean="0"/>
              <a:t> </a:t>
            </a:r>
            <a:r>
              <a:rPr lang="fi-FI" dirty="0" err="1" smtClean="0"/>
              <a:t>be</a:t>
            </a:r>
            <a:r>
              <a:rPr lang="fi-FI" dirty="0" smtClean="0"/>
              <a:t> </a:t>
            </a:r>
            <a:r>
              <a:rPr lang="fi-FI" dirty="0" err="1" smtClean="0"/>
              <a:t>recycled</a:t>
            </a:r>
            <a:r>
              <a:rPr lang="fi-FI" dirty="0" smtClean="0"/>
              <a:t> </a:t>
            </a:r>
            <a:r>
              <a:rPr lang="fi-FI" dirty="0" err="1" smtClean="0"/>
              <a:t>further</a:t>
            </a:r>
            <a:r>
              <a:rPr lang="fi-FI" dirty="0" smtClean="0"/>
              <a:t> as </a:t>
            </a:r>
            <a:r>
              <a:rPr lang="fi-FI" dirty="0" err="1" smtClean="0"/>
              <a:t>such</a:t>
            </a:r>
            <a:endParaRPr lang="fi-FI" dirty="0" smtClean="0"/>
          </a:p>
          <a:p>
            <a:r>
              <a:rPr lang="fi-FI" dirty="0" err="1" smtClean="0"/>
              <a:t>Foamglass</a:t>
            </a:r>
            <a:r>
              <a:rPr lang="fi-FI" dirty="0" smtClean="0"/>
              <a:t> </a:t>
            </a:r>
            <a:r>
              <a:rPr lang="fi-FI" dirty="0" err="1" smtClean="0"/>
              <a:t>material</a:t>
            </a:r>
            <a:r>
              <a:rPr lang="fi-FI" dirty="0" smtClean="0"/>
              <a:t> </a:t>
            </a:r>
            <a:r>
              <a:rPr lang="fi-FI" dirty="0" err="1" smtClean="0"/>
              <a:t>has</a:t>
            </a:r>
            <a:r>
              <a:rPr lang="fi-FI" dirty="0" smtClean="0"/>
              <a:t> </a:t>
            </a:r>
            <a:r>
              <a:rPr lang="fi-FI" dirty="0" err="1" smtClean="0"/>
              <a:t>also</a:t>
            </a:r>
            <a:r>
              <a:rPr lang="fi-FI" dirty="0" smtClean="0"/>
              <a:t> </a:t>
            </a:r>
            <a:r>
              <a:rPr lang="fi-FI" dirty="0" err="1" smtClean="0"/>
              <a:t>insulating</a:t>
            </a:r>
            <a:r>
              <a:rPr lang="fi-FI" dirty="0" smtClean="0"/>
              <a:t> </a:t>
            </a:r>
            <a:r>
              <a:rPr lang="fi-FI" dirty="0" err="1" smtClean="0"/>
              <a:t>properties</a:t>
            </a:r>
            <a:endParaRPr lang="fi-FI" dirty="0" smtClean="0"/>
          </a:p>
          <a:p>
            <a:r>
              <a:rPr lang="fi-FI" dirty="0" err="1" smtClean="0"/>
              <a:t>Raw</a:t>
            </a:r>
            <a:r>
              <a:rPr lang="fi-FI" dirty="0" smtClean="0"/>
              <a:t> </a:t>
            </a:r>
            <a:r>
              <a:rPr lang="fi-FI" dirty="0" err="1" smtClean="0"/>
              <a:t>material</a:t>
            </a:r>
            <a:r>
              <a:rPr lang="fi-FI" dirty="0" smtClean="0"/>
              <a:t> for </a:t>
            </a:r>
            <a:r>
              <a:rPr lang="fi-FI" dirty="0" err="1" smtClean="0"/>
              <a:t>foam</a:t>
            </a:r>
            <a:r>
              <a:rPr lang="fi-FI" dirty="0" smtClean="0"/>
              <a:t> </a:t>
            </a:r>
            <a:r>
              <a:rPr lang="fi-FI" dirty="0" err="1" smtClean="0"/>
              <a:t>glass</a:t>
            </a:r>
            <a:r>
              <a:rPr lang="fi-FI" dirty="0" smtClean="0"/>
              <a:t> </a:t>
            </a:r>
            <a:r>
              <a:rPr lang="fi-FI" dirty="0" err="1" smtClean="0"/>
              <a:t>production</a:t>
            </a:r>
            <a:r>
              <a:rPr lang="fi-FI" dirty="0" smtClean="0"/>
              <a:t> is an </a:t>
            </a:r>
            <a:r>
              <a:rPr lang="fi-FI" dirty="0" err="1" smtClean="0"/>
              <a:t>issue</a:t>
            </a:r>
            <a:endParaRPr lang="fi-FI" dirty="0" smtClean="0"/>
          </a:p>
          <a:p>
            <a:pPr lvl="1"/>
            <a:endParaRPr lang="fi-FI" dirty="0"/>
          </a:p>
          <a:p>
            <a:endParaRPr lang="fi-FI" dirty="0" smtClean="0"/>
          </a:p>
          <a:p>
            <a:pPr marL="0" indent="0">
              <a:buNone/>
            </a:pPr>
            <a:endParaRPr lang="fi-FI" dirty="0"/>
          </a:p>
        </p:txBody>
      </p:sp>
      <p:sp>
        <p:nvSpPr>
          <p:cNvPr id="4" name="Footer Placeholder 3"/>
          <p:cNvSpPr>
            <a:spLocks noGrp="1"/>
          </p:cNvSpPr>
          <p:nvPr>
            <p:ph type="ftr" sz="quarter" idx="11"/>
          </p:nvPr>
        </p:nvSpPr>
        <p:spPr/>
        <p:txBody>
          <a:bodyPr/>
          <a:lstStyle/>
          <a:p>
            <a:r>
              <a:rPr lang="fi-FI" smtClean="0"/>
              <a:t>kiertotalousamk.fi</a:t>
            </a:r>
            <a:endParaRPr lang="fi-FI"/>
          </a:p>
        </p:txBody>
      </p:sp>
    </p:spTree>
    <p:extLst>
      <p:ext uri="{BB962C8B-B14F-4D97-AF65-F5344CB8AC3E}">
        <p14:creationId xmlns:p14="http://schemas.microsoft.com/office/powerpoint/2010/main" val="3922057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Case </a:t>
            </a:r>
            <a:r>
              <a:rPr lang="fi-FI" dirty="0" err="1" smtClean="0"/>
              <a:t>Concrete</a:t>
            </a:r>
            <a:endParaRPr lang="fi-FI" dirty="0"/>
          </a:p>
        </p:txBody>
      </p:sp>
      <p:sp>
        <p:nvSpPr>
          <p:cNvPr id="3" name="Content Placeholder 2"/>
          <p:cNvSpPr>
            <a:spLocks noGrp="1"/>
          </p:cNvSpPr>
          <p:nvPr>
            <p:ph idx="1"/>
          </p:nvPr>
        </p:nvSpPr>
        <p:spPr>
          <a:xfrm>
            <a:off x="838200" y="1472698"/>
            <a:ext cx="6751320" cy="4161289"/>
          </a:xfrm>
        </p:spPr>
        <p:txBody>
          <a:bodyPr>
            <a:normAutofit fontScale="92500" lnSpcReduction="10000"/>
          </a:bodyPr>
          <a:lstStyle/>
          <a:p>
            <a:r>
              <a:rPr lang="fi-FI" dirty="0" err="1" smtClean="0"/>
              <a:t>Concrete</a:t>
            </a:r>
            <a:r>
              <a:rPr lang="fi-FI" dirty="0" smtClean="0"/>
              <a:t> </a:t>
            </a:r>
            <a:r>
              <a:rPr lang="fi-FI" dirty="0" err="1" smtClean="0"/>
              <a:t>manufacturing</a:t>
            </a:r>
            <a:r>
              <a:rPr lang="fi-FI" dirty="0" smtClean="0"/>
              <a:t> </a:t>
            </a:r>
            <a:r>
              <a:rPr lang="fi-FI" dirty="0" err="1" smtClean="0"/>
              <a:t>causes</a:t>
            </a:r>
            <a:r>
              <a:rPr lang="fi-FI" dirty="0" smtClean="0"/>
              <a:t> </a:t>
            </a:r>
            <a:r>
              <a:rPr lang="fi-FI" dirty="0" err="1" smtClean="0"/>
              <a:t>about</a:t>
            </a:r>
            <a:r>
              <a:rPr lang="fi-FI" dirty="0" smtClean="0"/>
              <a:t> 7 % of </a:t>
            </a:r>
            <a:r>
              <a:rPr lang="fi-FI" dirty="0" err="1" smtClean="0"/>
              <a:t>world</a:t>
            </a:r>
            <a:r>
              <a:rPr lang="fi-FI" dirty="0" smtClean="0"/>
              <a:t> CO</a:t>
            </a:r>
            <a:r>
              <a:rPr lang="fi-FI" baseline="-25000" dirty="0" smtClean="0"/>
              <a:t>2</a:t>
            </a:r>
            <a:r>
              <a:rPr lang="fi-FI" dirty="0" smtClean="0"/>
              <a:t> </a:t>
            </a:r>
            <a:r>
              <a:rPr lang="fi-FI" dirty="0" err="1" smtClean="0"/>
              <a:t>emissions</a:t>
            </a:r>
            <a:r>
              <a:rPr lang="fi-FI" dirty="0" smtClean="0"/>
              <a:t> </a:t>
            </a:r>
          </a:p>
          <a:p>
            <a:r>
              <a:rPr lang="fi-FI" dirty="0" err="1" smtClean="0"/>
              <a:t>Demolition</a:t>
            </a:r>
            <a:r>
              <a:rPr lang="fi-FI" dirty="0" smtClean="0"/>
              <a:t> </a:t>
            </a:r>
            <a:r>
              <a:rPr lang="fi-FI" dirty="0" err="1" smtClean="0"/>
              <a:t>material</a:t>
            </a:r>
            <a:r>
              <a:rPr lang="fi-FI" dirty="0" smtClean="0"/>
              <a:t> </a:t>
            </a:r>
            <a:r>
              <a:rPr lang="fi-FI" dirty="0" err="1" smtClean="0"/>
              <a:t>may</a:t>
            </a:r>
            <a:r>
              <a:rPr lang="fi-FI" dirty="0" smtClean="0"/>
              <a:t> </a:t>
            </a:r>
            <a:r>
              <a:rPr lang="fi-FI" dirty="0" err="1" smtClean="0"/>
              <a:t>be</a:t>
            </a:r>
            <a:r>
              <a:rPr lang="fi-FI" dirty="0" smtClean="0"/>
              <a:t> </a:t>
            </a:r>
            <a:r>
              <a:rPr lang="fi-FI" dirty="0" err="1" smtClean="0"/>
              <a:t>recycled</a:t>
            </a:r>
            <a:r>
              <a:rPr lang="fi-FI" dirty="0" smtClean="0"/>
              <a:t> </a:t>
            </a:r>
          </a:p>
          <a:p>
            <a:r>
              <a:rPr lang="fi-FI" dirty="0" err="1" smtClean="0"/>
              <a:t>Crushing</a:t>
            </a:r>
            <a:r>
              <a:rPr lang="fi-FI" dirty="0" smtClean="0"/>
              <a:t> and </a:t>
            </a:r>
            <a:r>
              <a:rPr lang="fi-FI" dirty="0" err="1" smtClean="0"/>
              <a:t>use</a:t>
            </a:r>
            <a:r>
              <a:rPr lang="fi-FI" dirty="0" smtClean="0"/>
              <a:t> in </a:t>
            </a:r>
            <a:r>
              <a:rPr lang="fi-FI" dirty="0" err="1" smtClean="0"/>
              <a:t>infrastructure</a:t>
            </a:r>
            <a:r>
              <a:rPr lang="fi-FI" dirty="0" smtClean="0"/>
              <a:t> and </a:t>
            </a:r>
            <a:r>
              <a:rPr lang="fi-FI" dirty="0" err="1" smtClean="0"/>
              <a:t>soil</a:t>
            </a:r>
            <a:r>
              <a:rPr lang="fi-FI" dirty="0" smtClean="0"/>
              <a:t> </a:t>
            </a:r>
            <a:r>
              <a:rPr lang="fi-FI" dirty="0" err="1" smtClean="0"/>
              <a:t>construction</a:t>
            </a:r>
            <a:endParaRPr lang="fi-FI" dirty="0"/>
          </a:p>
          <a:p>
            <a:r>
              <a:rPr lang="fi-FI" dirty="0" smtClean="0"/>
              <a:t>Using as </a:t>
            </a:r>
            <a:r>
              <a:rPr lang="fi-FI" dirty="0" err="1" smtClean="0"/>
              <a:t>raw</a:t>
            </a:r>
            <a:r>
              <a:rPr lang="fi-FI" dirty="0" smtClean="0"/>
              <a:t> </a:t>
            </a:r>
            <a:r>
              <a:rPr lang="fi-FI" dirty="0" err="1" smtClean="0"/>
              <a:t>material</a:t>
            </a:r>
            <a:r>
              <a:rPr lang="fi-FI" dirty="0" smtClean="0"/>
              <a:t> in </a:t>
            </a:r>
            <a:r>
              <a:rPr lang="fi-FI" dirty="0" err="1" smtClean="0"/>
              <a:t>concrete</a:t>
            </a:r>
            <a:r>
              <a:rPr lang="fi-FI" dirty="0" smtClean="0"/>
              <a:t> </a:t>
            </a:r>
            <a:r>
              <a:rPr lang="fi-FI" dirty="0" err="1" smtClean="0"/>
              <a:t>production</a:t>
            </a:r>
            <a:endParaRPr lang="fi-FI" dirty="0" smtClean="0"/>
          </a:p>
          <a:p>
            <a:r>
              <a:rPr lang="fi-FI" dirty="0"/>
              <a:t>Using as </a:t>
            </a:r>
            <a:r>
              <a:rPr lang="fi-FI" dirty="0" err="1"/>
              <a:t>raw</a:t>
            </a:r>
            <a:r>
              <a:rPr lang="fi-FI" dirty="0"/>
              <a:t> </a:t>
            </a:r>
            <a:r>
              <a:rPr lang="fi-FI" dirty="0" err="1"/>
              <a:t>material</a:t>
            </a:r>
            <a:r>
              <a:rPr lang="fi-FI" dirty="0"/>
              <a:t> in </a:t>
            </a:r>
            <a:r>
              <a:rPr lang="fi-FI" dirty="0" err="1"/>
              <a:t>c</a:t>
            </a:r>
            <a:r>
              <a:rPr lang="fi-FI" dirty="0" err="1" smtClean="0"/>
              <a:t>ement</a:t>
            </a:r>
            <a:r>
              <a:rPr lang="fi-FI" dirty="0" smtClean="0"/>
              <a:t> </a:t>
            </a:r>
            <a:r>
              <a:rPr lang="fi-FI" dirty="0" err="1" smtClean="0"/>
              <a:t>production</a:t>
            </a:r>
            <a:r>
              <a:rPr lang="fi-FI" dirty="0" smtClean="0"/>
              <a:t>?</a:t>
            </a:r>
            <a:endParaRPr lang="fi-FI" dirty="0"/>
          </a:p>
          <a:p>
            <a:r>
              <a:rPr lang="fi-FI" dirty="0" smtClean="0"/>
              <a:t>Using as </a:t>
            </a:r>
            <a:r>
              <a:rPr lang="fi-FI" dirty="0" err="1" smtClean="0"/>
              <a:t>stone</a:t>
            </a:r>
            <a:r>
              <a:rPr lang="fi-FI" dirty="0" smtClean="0"/>
              <a:t> </a:t>
            </a:r>
            <a:r>
              <a:rPr lang="fi-FI" dirty="0" err="1" smtClean="0"/>
              <a:t>material</a:t>
            </a:r>
            <a:r>
              <a:rPr lang="fi-FI" dirty="0" smtClean="0"/>
              <a:t> in a </a:t>
            </a:r>
            <a:r>
              <a:rPr lang="fi-FI" dirty="0" err="1" smtClean="0"/>
              <a:t>building</a:t>
            </a:r>
            <a:r>
              <a:rPr lang="fi-FI" dirty="0" smtClean="0"/>
              <a:t> </a:t>
            </a:r>
            <a:r>
              <a:rPr lang="fi-FI" dirty="0" err="1" smtClean="0"/>
              <a:t>site</a:t>
            </a:r>
            <a:endParaRPr lang="fi-FI" dirty="0" smtClean="0"/>
          </a:p>
          <a:p>
            <a:r>
              <a:rPr lang="fi-FI" dirty="0" err="1" smtClean="0"/>
              <a:t>Solving</a:t>
            </a:r>
            <a:r>
              <a:rPr lang="fi-FI" dirty="0" smtClean="0"/>
              <a:t> </a:t>
            </a:r>
            <a:r>
              <a:rPr lang="fi-FI" dirty="0" err="1" smtClean="0"/>
              <a:t>practical</a:t>
            </a:r>
            <a:r>
              <a:rPr lang="fi-FI" dirty="0" smtClean="0"/>
              <a:t> </a:t>
            </a:r>
            <a:r>
              <a:rPr lang="fi-FI" dirty="0" err="1" smtClean="0"/>
              <a:t>problems</a:t>
            </a:r>
            <a:r>
              <a:rPr lang="fi-FI" dirty="0"/>
              <a:t> </a:t>
            </a:r>
            <a:r>
              <a:rPr lang="fi-FI" dirty="0" err="1" smtClean="0"/>
              <a:t>require</a:t>
            </a:r>
            <a:r>
              <a:rPr lang="fi-FI" dirty="0" smtClean="0"/>
              <a:t> </a:t>
            </a:r>
            <a:r>
              <a:rPr lang="fi-FI" dirty="0" err="1" smtClean="0"/>
              <a:t>good</a:t>
            </a:r>
            <a:r>
              <a:rPr lang="fi-FI" dirty="0" smtClean="0"/>
              <a:t> </a:t>
            </a:r>
            <a:r>
              <a:rPr lang="fi-FI" dirty="0" err="1" smtClean="0"/>
              <a:t>coordination</a:t>
            </a:r>
            <a:r>
              <a:rPr lang="fi-FI" dirty="0" smtClean="0"/>
              <a:t> </a:t>
            </a:r>
            <a:r>
              <a:rPr lang="fi-FI" dirty="0" err="1" smtClean="0"/>
              <a:t>during</a:t>
            </a:r>
            <a:r>
              <a:rPr lang="fi-FI" dirty="0" smtClean="0"/>
              <a:t> </a:t>
            </a:r>
            <a:r>
              <a:rPr lang="fi-FI" dirty="0" err="1" smtClean="0"/>
              <a:t>demolition</a:t>
            </a:r>
            <a:r>
              <a:rPr lang="fi-FI" dirty="0" smtClean="0"/>
              <a:t> design </a:t>
            </a:r>
          </a:p>
        </p:txBody>
      </p:sp>
      <p:sp>
        <p:nvSpPr>
          <p:cNvPr id="4" name="Footer Placeholder 3"/>
          <p:cNvSpPr>
            <a:spLocks noGrp="1"/>
          </p:cNvSpPr>
          <p:nvPr>
            <p:ph type="ftr" sz="quarter" idx="11"/>
          </p:nvPr>
        </p:nvSpPr>
        <p:spPr/>
        <p:txBody>
          <a:bodyPr/>
          <a:lstStyle/>
          <a:p>
            <a:r>
              <a:rPr lang="fi-FI" smtClean="0"/>
              <a:t>kiertotalousamk.fi</a:t>
            </a:r>
            <a:endParaRPr lang="fi-FI"/>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2748" y="719746"/>
            <a:ext cx="3028452" cy="5838050"/>
          </a:xfrm>
          <a:prstGeom prst="rect">
            <a:avLst/>
          </a:prstGeom>
        </p:spPr>
      </p:pic>
    </p:spTree>
    <p:extLst>
      <p:ext uri="{BB962C8B-B14F-4D97-AF65-F5344CB8AC3E}">
        <p14:creationId xmlns:p14="http://schemas.microsoft.com/office/powerpoint/2010/main" val="2807649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Brainstorming</a:t>
            </a:r>
            <a:endParaRPr lang="fi-FI" dirty="0"/>
          </a:p>
        </p:txBody>
      </p:sp>
      <p:sp>
        <p:nvSpPr>
          <p:cNvPr id="3" name="Content Placeholder 2"/>
          <p:cNvSpPr>
            <a:spLocks noGrp="1"/>
          </p:cNvSpPr>
          <p:nvPr>
            <p:ph idx="1"/>
          </p:nvPr>
        </p:nvSpPr>
        <p:spPr/>
        <p:txBody>
          <a:bodyPr/>
          <a:lstStyle/>
          <a:p>
            <a:r>
              <a:rPr lang="fi-FI" dirty="0" err="1"/>
              <a:t>Participants</a:t>
            </a:r>
            <a:r>
              <a:rPr lang="fi-FI" dirty="0"/>
              <a:t> </a:t>
            </a:r>
            <a:r>
              <a:rPr lang="fi-FI" dirty="0" err="1"/>
              <a:t>create</a:t>
            </a:r>
            <a:r>
              <a:rPr lang="fi-FI" dirty="0"/>
              <a:t> </a:t>
            </a:r>
            <a:r>
              <a:rPr lang="fi-FI" dirty="0" err="1" smtClean="0"/>
              <a:t>ideas</a:t>
            </a:r>
            <a:r>
              <a:rPr lang="fi-FI" dirty="0" smtClean="0"/>
              <a:t> </a:t>
            </a:r>
            <a:r>
              <a:rPr lang="fi-FI" dirty="0" err="1" smtClean="0"/>
              <a:t>based</a:t>
            </a:r>
            <a:r>
              <a:rPr lang="fi-FI" dirty="0" smtClean="0"/>
              <a:t> on </a:t>
            </a:r>
            <a:r>
              <a:rPr lang="fi-FI" dirty="0" err="1" smtClean="0"/>
              <a:t>the</a:t>
            </a:r>
            <a:r>
              <a:rPr lang="fi-FI" dirty="0" smtClean="0"/>
              <a:t> </a:t>
            </a:r>
            <a:r>
              <a:rPr lang="fi-FI" dirty="0" err="1" smtClean="0"/>
              <a:t>starting</a:t>
            </a:r>
            <a:r>
              <a:rPr lang="fi-FI" dirty="0" smtClean="0"/>
              <a:t> </a:t>
            </a:r>
            <a:r>
              <a:rPr lang="fi-FI" dirty="0" err="1" smtClean="0"/>
              <a:t>point</a:t>
            </a:r>
            <a:endParaRPr lang="fi-FI" dirty="0" smtClean="0"/>
          </a:p>
          <a:p>
            <a:r>
              <a:rPr lang="fi-FI" dirty="0" err="1" smtClean="0"/>
              <a:t>Secretary</a:t>
            </a:r>
            <a:r>
              <a:rPr lang="fi-FI" dirty="0" smtClean="0"/>
              <a:t> </a:t>
            </a:r>
            <a:r>
              <a:rPr lang="fi-FI" dirty="0" err="1" smtClean="0"/>
              <a:t>will</a:t>
            </a:r>
            <a:r>
              <a:rPr lang="fi-FI" dirty="0" smtClean="0"/>
              <a:t> </a:t>
            </a:r>
            <a:r>
              <a:rPr lang="fi-FI" dirty="0" err="1" smtClean="0"/>
              <a:t>write</a:t>
            </a:r>
            <a:r>
              <a:rPr lang="fi-FI" dirty="0" smtClean="0"/>
              <a:t> </a:t>
            </a:r>
            <a:r>
              <a:rPr lang="fi-FI" dirty="0" err="1"/>
              <a:t>them</a:t>
            </a:r>
            <a:r>
              <a:rPr lang="fi-FI" dirty="0"/>
              <a:t> </a:t>
            </a:r>
            <a:r>
              <a:rPr lang="fi-FI" dirty="0" err="1" smtClean="0"/>
              <a:t>down</a:t>
            </a:r>
            <a:r>
              <a:rPr lang="fi-FI" dirty="0" smtClean="0"/>
              <a:t> on </a:t>
            </a:r>
            <a:r>
              <a:rPr lang="fi-FI" dirty="0" err="1"/>
              <a:t>whiteboard</a:t>
            </a:r>
            <a:r>
              <a:rPr lang="fi-FI" dirty="0"/>
              <a:t>. No </a:t>
            </a:r>
            <a:r>
              <a:rPr lang="fi-FI" dirty="0" err="1"/>
              <a:t>argumentation</a:t>
            </a:r>
            <a:r>
              <a:rPr lang="fi-FI" dirty="0"/>
              <a:t> </a:t>
            </a:r>
            <a:r>
              <a:rPr lang="fi-FI" dirty="0" err="1" smtClean="0"/>
              <a:t>nor</a:t>
            </a:r>
            <a:r>
              <a:rPr lang="fi-FI" dirty="0" smtClean="0"/>
              <a:t> </a:t>
            </a:r>
            <a:r>
              <a:rPr lang="fi-FI" dirty="0" err="1" smtClean="0"/>
              <a:t>criticism</a:t>
            </a:r>
            <a:r>
              <a:rPr lang="fi-FI" dirty="0" smtClean="0"/>
              <a:t> </a:t>
            </a:r>
            <a:r>
              <a:rPr lang="fi-FI" dirty="0"/>
              <a:t>at </a:t>
            </a:r>
            <a:r>
              <a:rPr lang="fi-FI" dirty="0" err="1"/>
              <a:t>this</a:t>
            </a:r>
            <a:r>
              <a:rPr lang="fi-FI" dirty="0"/>
              <a:t> </a:t>
            </a:r>
            <a:r>
              <a:rPr lang="fi-FI" dirty="0" err="1"/>
              <a:t>stage</a:t>
            </a:r>
            <a:r>
              <a:rPr lang="fi-FI" dirty="0" smtClean="0"/>
              <a:t>.</a:t>
            </a:r>
          </a:p>
          <a:p>
            <a:r>
              <a:rPr lang="fi-FI" dirty="0" err="1" smtClean="0"/>
              <a:t>Chairman</a:t>
            </a:r>
            <a:r>
              <a:rPr lang="fi-FI" dirty="0" smtClean="0"/>
              <a:t> </a:t>
            </a:r>
            <a:r>
              <a:rPr lang="fi-FI" dirty="0" err="1" smtClean="0"/>
              <a:t>will</a:t>
            </a:r>
            <a:r>
              <a:rPr lang="fi-FI" dirty="0" smtClean="0"/>
              <a:t> </a:t>
            </a:r>
            <a:r>
              <a:rPr lang="fi-FI" dirty="0" err="1" smtClean="0"/>
              <a:t>check</a:t>
            </a:r>
            <a:r>
              <a:rPr lang="fi-FI" dirty="0" smtClean="0"/>
              <a:t> </a:t>
            </a:r>
            <a:r>
              <a:rPr lang="fi-FI" dirty="0" err="1" smtClean="0"/>
              <a:t>that</a:t>
            </a:r>
            <a:r>
              <a:rPr lang="fi-FI" dirty="0" smtClean="0"/>
              <a:t> </a:t>
            </a:r>
            <a:r>
              <a:rPr lang="fi-FI" dirty="0" err="1" smtClean="0"/>
              <a:t>the</a:t>
            </a:r>
            <a:r>
              <a:rPr lang="fi-FI" dirty="0" smtClean="0"/>
              <a:t> </a:t>
            </a:r>
            <a:r>
              <a:rPr lang="fi-FI" dirty="0" err="1" smtClean="0"/>
              <a:t>ideas</a:t>
            </a:r>
            <a:r>
              <a:rPr lang="fi-FI" dirty="0" smtClean="0"/>
              <a:t> </a:t>
            </a:r>
            <a:r>
              <a:rPr lang="fi-FI" dirty="0" err="1" smtClean="0"/>
              <a:t>will</a:t>
            </a:r>
            <a:r>
              <a:rPr lang="fi-FI" dirty="0" smtClean="0"/>
              <a:t> </a:t>
            </a:r>
            <a:r>
              <a:rPr lang="fi-FI" dirty="0" err="1" smtClean="0"/>
              <a:t>be</a:t>
            </a:r>
            <a:r>
              <a:rPr lang="fi-FI" dirty="0" smtClean="0"/>
              <a:t> </a:t>
            </a:r>
            <a:r>
              <a:rPr lang="fi-FI" dirty="0" err="1" smtClean="0"/>
              <a:t>registered</a:t>
            </a:r>
            <a:r>
              <a:rPr lang="fi-FI" dirty="0" smtClean="0"/>
              <a:t> and </a:t>
            </a:r>
            <a:r>
              <a:rPr lang="fi-FI" dirty="0" err="1" smtClean="0"/>
              <a:t>understood</a:t>
            </a:r>
            <a:r>
              <a:rPr lang="fi-FI" dirty="0" smtClean="0"/>
              <a:t> </a:t>
            </a:r>
            <a:r>
              <a:rPr lang="fi-FI" dirty="0" err="1" smtClean="0"/>
              <a:t>correctly</a:t>
            </a:r>
            <a:endParaRPr lang="fi-FI" dirty="0"/>
          </a:p>
          <a:p>
            <a:endParaRPr lang="fi-FI" dirty="0"/>
          </a:p>
        </p:txBody>
      </p:sp>
      <p:sp>
        <p:nvSpPr>
          <p:cNvPr id="4" name="Footer Placeholder 3"/>
          <p:cNvSpPr>
            <a:spLocks noGrp="1"/>
          </p:cNvSpPr>
          <p:nvPr>
            <p:ph type="ftr" sz="quarter" idx="11"/>
          </p:nvPr>
        </p:nvSpPr>
        <p:spPr/>
        <p:txBody>
          <a:bodyPr/>
          <a:lstStyle/>
          <a:p>
            <a:r>
              <a:rPr lang="fi-FI" smtClean="0"/>
              <a:t>kiertotalousamk.fi</a:t>
            </a:r>
            <a:endParaRPr lang="fi-FI"/>
          </a:p>
        </p:txBody>
      </p:sp>
    </p:spTree>
    <p:extLst>
      <p:ext uri="{BB962C8B-B14F-4D97-AF65-F5344CB8AC3E}">
        <p14:creationId xmlns:p14="http://schemas.microsoft.com/office/powerpoint/2010/main" val="1681038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Processing of </a:t>
            </a:r>
            <a:r>
              <a:rPr lang="fi-FI" dirty="0" err="1" smtClean="0"/>
              <a:t>Ideas</a:t>
            </a:r>
            <a:endParaRPr lang="fi-FI" dirty="0"/>
          </a:p>
        </p:txBody>
      </p:sp>
      <p:sp>
        <p:nvSpPr>
          <p:cNvPr id="3" name="Content Placeholder 2"/>
          <p:cNvSpPr>
            <a:spLocks noGrp="1"/>
          </p:cNvSpPr>
          <p:nvPr>
            <p:ph idx="1"/>
          </p:nvPr>
        </p:nvSpPr>
        <p:spPr/>
        <p:txBody>
          <a:bodyPr/>
          <a:lstStyle/>
          <a:p>
            <a:r>
              <a:rPr lang="fi-FI" dirty="0" err="1" smtClean="0"/>
              <a:t>The</a:t>
            </a:r>
            <a:r>
              <a:rPr lang="fi-FI" dirty="0" smtClean="0"/>
              <a:t> </a:t>
            </a:r>
            <a:r>
              <a:rPr lang="fi-FI" dirty="0" err="1" smtClean="0"/>
              <a:t>group</a:t>
            </a:r>
            <a:r>
              <a:rPr lang="fi-FI" dirty="0" smtClean="0"/>
              <a:t> </a:t>
            </a:r>
            <a:r>
              <a:rPr lang="fi-FI" dirty="0" err="1" smtClean="0"/>
              <a:t>members</a:t>
            </a:r>
            <a:r>
              <a:rPr lang="fi-FI" dirty="0" smtClean="0"/>
              <a:t> </a:t>
            </a:r>
            <a:r>
              <a:rPr lang="fi-FI" dirty="0" err="1" smtClean="0"/>
              <a:t>make</a:t>
            </a:r>
            <a:r>
              <a:rPr lang="fi-FI" dirty="0" smtClean="0"/>
              <a:t> a </a:t>
            </a:r>
            <a:r>
              <a:rPr lang="fi-FI" dirty="0" err="1" smtClean="0"/>
              <a:t>systematic</a:t>
            </a:r>
            <a:r>
              <a:rPr lang="fi-FI" dirty="0" smtClean="0"/>
              <a:t> </a:t>
            </a:r>
            <a:r>
              <a:rPr lang="fi-FI" dirty="0" err="1" smtClean="0"/>
              <a:t>inventory</a:t>
            </a:r>
            <a:r>
              <a:rPr lang="fi-FI" dirty="0" smtClean="0"/>
              <a:t> of </a:t>
            </a:r>
            <a:r>
              <a:rPr lang="fi-FI" dirty="0" err="1" smtClean="0"/>
              <a:t>the</a:t>
            </a:r>
            <a:r>
              <a:rPr lang="fi-FI" dirty="0" smtClean="0"/>
              <a:t> </a:t>
            </a:r>
            <a:r>
              <a:rPr lang="fi-FI" dirty="0" err="1" smtClean="0"/>
              <a:t>ideas</a:t>
            </a:r>
            <a:r>
              <a:rPr lang="fi-FI" dirty="0" smtClean="0"/>
              <a:t> and </a:t>
            </a:r>
            <a:r>
              <a:rPr lang="fi-FI" dirty="0" err="1" smtClean="0"/>
              <a:t>proposals</a:t>
            </a:r>
            <a:r>
              <a:rPr lang="fi-FI" dirty="0" smtClean="0"/>
              <a:t> </a:t>
            </a:r>
            <a:r>
              <a:rPr lang="fi-FI" dirty="0" err="1" smtClean="0"/>
              <a:t>created</a:t>
            </a:r>
            <a:r>
              <a:rPr lang="fi-FI" dirty="0" smtClean="0"/>
              <a:t> </a:t>
            </a:r>
            <a:r>
              <a:rPr lang="fi-FI" dirty="0" err="1" smtClean="0"/>
              <a:t>during</a:t>
            </a:r>
            <a:r>
              <a:rPr lang="fi-FI" dirty="0" smtClean="0"/>
              <a:t> </a:t>
            </a:r>
            <a:r>
              <a:rPr lang="fi-FI" dirty="0" err="1" smtClean="0"/>
              <a:t>brainstorm</a:t>
            </a:r>
            <a:endParaRPr lang="fi-FI" dirty="0" smtClean="0"/>
          </a:p>
          <a:p>
            <a:r>
              <a:rPr lang="fi-FI" dirty="0" err="1" smtClean="0"/>
              <a:t>Now</a:t>
            </a:r>
            <a:r>
              <a:rPr lang="fi-FI" dirty="0" smtClean="0"/>
              <a:t> it is </a:t>
            </a:r>
            <a:r>
              <a:rPr lang="fi-FI" dirty="0" err="1" smtClean="0"/>
              <a:t>time</a:t>
            </a:r>
            <a:r>
              <a:rPr lang="fi-FI" dirty="0" smtClean="0"/>
              <a:t> for </a:t>
            </a:r>
            <a:r>
              <a:rPr lang="fi-FI" dirty="0" err="1" smtClean="0"/>
              <a:t>argumentation</a:t>
            </a:r>
            <a:r>
              <a:rPr lang="fi-FI" dirty="0" smtClean="0"/>
              <a:t> and </a:t>
            </a:r>
            <a:r>
              <a:rPr lang="fi-FI" dirty="0" err="1" smtClean="0"/>
              <a:t>critical</a:t>
            </a:r>
            <a:r>
              <a:rPr lang="fi-FI" dirty="0" smtClean="0"/>
              <a:t> </a:t>
            </a:r>
            <a:r>
              <a:rPr lang="fi-FI" dirty="0" err="1" smtClean="0"/>
              <a:t>discussion</a:t>
            </a:r>
            <a:endParaRPr lang="fi-FI" dirty="0" smtClean="0"/>
          </a:p>
          <a:p>
            <a:r>
              <a:rPr lang="fi-FI" dirty="0" err="1" smtClean="0"/>
              <a:t>Each</a:t>
            </a:r>
            <a:r>
              <a:rPr lang="fi-FI" dirty="0" smtClean="0"/>
              <a:t> </a:t>
            </a:r>
            <a:r>
              <a:rPr lang="fi-FI" dirty="0" err="1" smtClean="0"/>
              <a:t>member</a:t>
            </a:r>
            <a:r>
              <a:rPr lang="fi-FI" dirty="0" smtClean="0"/>
              <a:t> </a:t>
            </a:r>
            <a:r>
              <a:rPr lang="fi-FI" dirty="0" err="1" smtClean="0"/>
              <a:t>will</a:t>
            </a:r>
            <a:r>
              <a:rPr lang="fi-FI" dirty="0" smtClean="0"/>
              <a:t> </a:t>
            </a:r>
            <a:r>
              <a:rPr lang="fi-FI" dirty="0" err="1" smtClean="0"/>
              <a:t>choose</a:t>
            </a:r>
            <a:r>
              <a:rPr lang="fi-FI" dirty="0" smtClean="0"/>
              <a:t> 1-3 </a:t>
            </a:r>
            <a:r>
              <a:rPr lang="fi-FI" dirty="0" err="1" smtClean="0"/>
              <a:t>subjects</a:t>
            </a:r>
            <a:r>
              <a:rPr lang="fi-FI" dirty="0" smtClean="0"/>
              <a:t> for </a:t>
            </a:r>
            <a:r>
              <a:rPr lang="fi-FI" dirty="0" err="1" smtClean="0"/>
              <a:t>further</a:t>
            </a:r>
            <a:r>
              <a:rPr lang="fi-FI" dirty="0" smtClean="0"/>
              <a:t> </a:t>
            </a:r>
            <a:r>
              <a:rPr lang="fi-FI" dirty="0" err="1" smtClean="0"/>
              <a:t>processing</a:t>
            </a:r>
            <a:r>
              <a:rPr lang="fi-FI" dirty="0" smtClean="0"/>
              <a:t> </a:t>
            </a:r>
            <a:endParaRPr lang="fi-FI" dirty="0"/>
          </a:p>
        </p:txBody>
      </p:sp>
      <p:sp>
        <p:nvSpPr>
          <p:cNvPr id="4" name="Footer Placeholder 3"/>
          <p:cNvSpPr>
            <a:spLocks noGrp="1"/>
          </p:cNvSpPr>
          <p:nvPr>
            <p:ph type="ftr" sz="quarter" idx="11"/>
          </p:nvPr>
        </p:nvSpPr>
        <p:spPr/>
        <p:txBody>
          <a:bodyPr/>
          <a:lstStyle/>
          <a:p>
            <a:r>
              <a:rPr lang="fi-FI" smtClean="0"/>
              <a:t>kiertotalousamk.fi</a:t>
            </a:r>
            <a:endParaRPr lang="fi-FI"/>
          </a:p>
        </p:txBody>
      </p:sp>
    </p:spTree>
    <p:extLst>
      <p:ext uri="{BB962C8B-B14F-4D97-AF65-F5344CB8AC3E}">
        <p14:creationId xmlns:p14="http://schemas.microsoft.com/office/powerpoint/2010/main" val="2436961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Learning </a:t>
            </a:r>
            <a:r>
              <a:rPr lang="fi-FI" dirty="0" err="1" smtClean="0"/>
              <a:t>needs</a:t>
            </a:r>
            <a:endParaRPr lang="fi-FI" dirty="0"/>
          </a:p>
        </p:txBody>
      </p:sp>
      <p:sp>
        <p:nvSpPr>
          <p:cNvPr id="3" name="Content Placeholder 2"/>
          <p:cNvSpPr>
            <a:spLocks noGrp="1"/>
          </p:cNvSpPr>
          <p:nvPr>
            <p:ph idx="1"/>
          </p:nvPr>
        </p:nvSpPr>
        <p:spPr/>
        <p:txBody>
          <a:bodyPr/>
          <a:lstStyle/>
          <a:p>
            <a:r>
              <a:rPr lang="fi-FI" dirty="0" err="1" smtClean="0"/>
              <a:t>The</a:t>
            </a:r>
            <a:r>
              <a:rPr lang="fi-FI" dirty="0" smtClean="0"/>
              <a:t> </a:t>
            </a:r>
            <a:r>
              <a:rPr lang="fi-FI" dirty="0" err="1" smtClean="0"/>
              <a:t>group</a:t>
            </a:r>
            <a:r>
              <a:rPr lang="fi-FI" dirty="0" smtClean="0"/>
              <a:t> </a:t>
            </a:r>
            <a:r>
              <a:rPr lang="fi-FI" dirty="0" err="1" smtClean="0"/>
              <a:t>will</a:t>
            </a:r>
            <a:r>
              <a:rPr lang="fi-FI" dirty="0" smtClean="0"/>
              <a:t> </a:t>
            </a:r>
            <a:r>
              <a:rPr lang="fi-FI" dirty="0" err="1" smtClean="0"/>
              <a:t>select</a:t>
            </a:r>
            <a:r>
              <a:rPr lang="fi-FI" dirty="0" smtClean="0"/>
              <a:t> </a:t>
            </a:r>
            <a:r>
              <a:rPr lang="fi-FI" dirty="0" err="1" smtClean="0"/>
              <a:t>the</a:t>
            </a:r>
            <a:r>
              <a:rPr lang="fi-FI" dirty="0" smtClean="0"/>
              <a:t> </a:t>
            </a:r>
            <a:r>
              <a:rPr lang="fi-FI" dirty="0" err="1" smtClean="0"/>
              <a:t>most</a:t>
            </a:r>
            <a:r>
              <a:rPr lang="fi-FI" dirty="0" smtClean="0"/>
              <a:t> </a:t>
            </a:r>
            <a:r>
              <a:rPr lang="fi-FI" dirty="0" err="1" smtClean="0"/>
              <a:t>popular</a:t>
            </a:r>
            <a:r>
              <a:rPr lang="fi-FI" dirty="0" smtClean="0"/>
              <a:t> </a:t>
            </a:r>
            <a:r>
              <a:rPr lang="fi-FI" dirty="0" err="1" smtClean="0"/>
              <a:t>subjects</a:t>
            </a:r>
            <a:r>
              <a:rPr lang="fi-FI" dirty="0" smtClean="0"/>
              <a:t> for </a:t>
            </a:r>
            <a:r>
              <a:rPr lang="fi-FI" dirty="0" err="1" smtClean="0"/>
              <a:t>common</a:t>
            </a:r>
            <a:r>
              <a:rPr lang="fi-FI" dirty="0" smtClean="0"/>
              <a:t> </a:t>
            </a:r>
            <a:r>
              <a:rPr lang="fi-FI" dirty="0" err="1" smtClean="0"/>
              <a:t>processing</a:t>
            </a:r>
            <a:r>
              <a:rPr lang="fi-FI" dirty="0" smtClean="0"/>
              <a:t>. </a:t>
            </a:r>
            <a:r>
              <a:rPr lang="fi-FI" dirty="0" err="1" smtClean="0"/>
              <a:t>Vote</a:t>
            </a:r>
            <a:r>
              <a:rPr lang="fi-FI" dirty="0" smtClean="0"/>
              <a:t> </a:t>
            </a:r>
            <a:r>
              <a:rPr lang="fi-FI" dirty="0" err="1" smtClean="0"/>
              <a:t>if</a:t>
            </a:r>
            <a:r>
              <a:rPr lang="fi-FI" dirty="0" smtClean="0"/>
              <a:t> </a:t>
            </a:r>
            <a:r>
              <a:rPr lang="fi-FI" dirty="0" err="1" smtClean="0"/>
              <a:t>necessary</a:t>
            </a:r>
            <a:r>
              <a:rPr lang="fi-FI" dirty="0" smtClean="0"/>
              <a:t>. </a:t>
            </a:r>
          </a:p>
          <a:p>
            <a:r>
              <a:rPr lang="fi-FI" dirty="0" err="1" smtClean="0"/>
              <a:t>Please</a:t>
            </a:r>
            <a:r>
              <a:rPr lang="fi-FI" dirty="0" smtClean="0"/>
              <a:t> </a:t>
            </a:r>
            <a:r>
              <a:rPr lang="fi-FI" dirty="0" err="1" smtClean="0"/>
              <a:t>discuss</a:t>
            </a:r>
            <a:r>
              <a:rPr lang="fi-FI" dirty="0" smtClean="0"/>
              <a:t> </a:t>
            </a:r>
            <a:r>
              <a:rPr lang="fi-FI" dirty="0" err="1" smtClean="0"/>
              <a:t>what</a:t>
            </a:r>
            <a:r>
              <a:rPr lang="fi-FI" dirty="0" smtClean="0"/>
              <a:t> </a:t>
            </a:r>
            <a:r>
              <a:rPr lang="fi-FI" dirty="0" err="1" smtClean="0"/>
              <a:t>the</a:t>
            </a:r>
            <a:r>
              <a:rPr lang="fi-FI" dirty="0" smtClean="0"/>
              <a:t> </a:t>
            </a:r>
            <a:r>
              <a:rPr lang="fi-FI" dirty="0" err="1" smtClean="0"/>
              <a:t>group</a:t>
            </a:r>
            <a:r>
              <a:rPr lang="fi-FI" dirty="0" smtClean="0"/>
              <a:t> </a:t>
            </a:r>
            <a:r>
              <a:rPr lang="fi-FI" dirty="0" err="1" smtClean="0"/>
              <a:t>already</a:t>
            </a:r>
            <a:r>
              <a:rPr lang="fi-FI" dirty="0" smtClean="0"/>
              <a:t> </a:t>
            </a:r>
            <a:r>
              <a:rPr lang="fi-FI" dirty="0" err="1" smtClean="0"/>
              <a:t>knows</a:t>
            </a:r>
            <a:r>
              <a:rPr lang="fi-FI" dirty="0" smtClean="0"/>
              <a:t> </a:t>
            </a:r>
            <a:r>
              <a:rPr lang="fi-FI" dirty="0" err="1" smtClean="0"/>
              <a:t>about</a:t>
            </a:r>
            <a:r>
              <a:rPr lang="fi-FI" dirty="0" smtClean="0"/>
              <a:t> </a:t>
            </a:r>
            <a:r>
              <a:rPr lang="fi-FI" dirty="0" err="1" smtClean="0"/>
              <a:t>those</a:t>
            </a:r>
            <a:r>
              <a:rPr lang="fi-FI" dirty="0" smtClean="0"/>
              <a:t> </a:t>
            </a:r>
            <a:r>
              <a:rPr lang="fi-FI" dirty="0" err="1" smtClean="0"/>
              <a:t>topics</a:t>
            </a:r>
            <a:r>
              <a:rPr lang="fi-FI" dirty="0" smtClean="0"/>
              <a:t> and </a:t>
            </a:r>
            <a:r>
              <a:rPr lang="fi-FI" dirty="0" err="1" smtClean="0"/>
              <a:t>what</a:t>
            </a:r>
            <a:r>
              <a:rPr lang="fi-FI" dirty="0" smtClean="0"/>
              <a:t> </a:t>
            </a:r>
            <a:r>
              <a:rPr lang="fi-FI" dirty="0" err="1" smtClean="0"/>
              <a:t>are</a:t>
            </a:r>
            <a:r>
              <a:rPr lang="fi-FI" dirty="0" smtClean="0"/>
              <a:t> </a:t>
            </a:r>
            <a:r>
              <a:rPr lang="fi-FI" dirty="0" err="1" smtClean="0"/>
              <a:t>the</a:t>
            </a:r>
            <a:r>
              <a:rPr lang="fi-FI" dirty="0"/>
              <a:t> </a:t>
            </a:r>
            <a:r>
              <a:rPr lang="fi-FI" dirty="0" err="1" smtClean="0"/>
              <a:t>biggest</a:t>
            </a:r>
            <a:r>
              <a:rPr lang="fi-FI" dirty="0" smtClean="0"/>
              <a:t> </a:t>
            </a:r>
            <a:r>
              <a:rPr lang="fi-FI" dirty="0" err="1" smtClean="0"/>
              <a:t>shortages</a:t>
            </a:r>
            <a:r>
              <a:rPr lang="fi-FI" dirty="0" smtClean="0"/>
              <a:t> of </a:t>
            </a:r>
            <a:r>
              <a:rPr lang="fi-FI" dirty="0" err="1" smtClean="0"/>
              <a:t>knowledge</a:t>
            </a:r>
            <a:r>
              <a:rPr lang="fi-FI" dirty="0" smtClean="0"/>
              <a:t> </a:t>
            </a:r>
            <a:r>
              <a:rPr lang="fi-FI" dirty="0" err="1" smtClean="0"/>
              <a:t>that</a:t>
            </a:r>
            <a:r>
              <a:rPr lang="fi-FI" dirty="0" smtClean="0"/>
              <a:t> </a:t>
            </a:r>
            <a:r>
              <a:rPr lang="fi-FI" dirty="0" err="1" smtClean="0"/>
              <a:t>need</a:t>
            </a:r>
            <a:r>
              <a:rPr lang="fi-FI" dirty="0" smtClean="0"/>
              <a:t> </a:t>
            </a:r>
            <a:r>
              <a:rPr lang="fi-FI" dirty="0" err="1" smtClean="0"/>
              <a:t>more</a:t>
            </a:r>
            <a:r>
              <a:rPr lang="fi-FI" dirty="0" smtClean="0"/>
              <a:t> to </a:t>
            </a:r>
            <a:r>
              <a:rPr lang="fi-FI" dirty="0" err="1" smtClean="0"/>
              <a:t>learn</a:t>
            </a:r>
            <a:endParaRPr lang="fi-FI" dirty="0"/>
          </a:p>
        </p:txBody>
      </p:sp>
      <p:sp>
        <p:nvSpPr>
          <p:cNvPr id="4" name="Footer Placeholder 3"/>
          <p:cNvSpPr>
            <a:spLocks noGrp="1"/>
          </p:cNvSpPr>
          <p:nvPr>
            <p:ph type="ftr" sz="quarter" idx="11"/>
          </p:nvPr>
        </p:nvSpPr>
        <p:spPr/>
        <p:txBody>
          <a:bodyPr/>
          <a:lstStyle/>
          <a:p>
            <a:r>
              <a:rPr lang="fi-FI" smtClean="0"/>
              <a:t>kiertotalousamk.fi</a:t>
            </a:r>
            <a:endParaRPr lang="fi-FI"/>
          </a:p>
        </p:txBody>
      </p:sp>
    </p:spTree>
    <p:extLst>
      <p:ext uri="{BB962C8B-B14F-4D97-AF65-F5344CB8AC3E}">
        <p14:creationId xmlns:p14="http://schemas.microsoft.com/office/powerpoint/2010/main" val="3696391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Learning </a:t>
            </a:r>
            <a:r>
              <a:rPr lang="fi-FI" dirty="0" err="1" smtClean="0"/>
              <a:t>assignments</a:t>
            </a:r>
            <a:endParaRPr lang="fi-FI" dirty="0"/>
          </a:p>
        </p:txBody>
      </p:sp>
      <p:sp>
        <p:nvSpPr>
          <p:cNvPr id="3" name="Sisällön paikkamerkki 2"/>
          <p:cNvSpPr>
            <a:spLocks noGrp="1"/>
          </p:cNvSpPr>
          <p:nvPr>
            <p:ph idx="1"/>
          </p:nvPr>
        </p:nvSpPr>
        <p:spPr/>
        <p:txBody>
          <a:bodyPr/>
          <a:lstStyle/>
          <a:p>
            <a:r>
              <a:rPr lang="fi-FI" dirty="0" smtClean="0"/>
              <a:t>At </a:t>
            </a:r>
            <a:r>
              <a:rPr lang="fi-FI" dirty="0" err="1" smtClean="0"/>
              <a:t>the</a:t>
            </a:r>
            <a:r>
              <a:rPr lang="fi-FI" dirty="0" smtClean="0"/>
              <a:t> </a:t>
            </a:r>
            <a:r>
              <a:rPr lang="fi-FI" dirty="0" err="1" smtClean="0"/>
              <a:t>end</a:t>
            </a:r>
            <a:r>
              <a:rPr lang="fi-FI" dirty="0" smtClean="0"/>
              <a:t> of </a:t>
            </a:r>
            <a:r>
              <a:rPr lang="fi-FI" dirty="0" err="1" smtClean="0"/>
              <a:t>first</a:t>
            </a:r>
            <a:r>
              <a:rPr lang="fi-FI" dirty="0" smtClean="0"/>
              <a:t> session </a:t>
            </a:r>
            <a:r>
              <a:rPr lang="fi-FI" dirty="0" err="1" smtClean="0"/>
              <a:t>the</a:t>
            </a:r>
            <a:r>
              <a:rPr lang="fi-FI" dirty="0" smtClean="0"/>
              <a:t> PBL </a:t>
            </a:r>
            <a:r>
              <a:rPr lang="fi-FI" dirty="0" err="1" smtClean="0"/>
              <a:t>group</a:t>
            </a:r>
            <a:r>
              <a:rPr lang="fi-FI" dirty="0" smtClean="0"/>
              <a:t> </a:t>
            </a:r>
            <a:r>
              <a:rPr lang="fi-FI" dirty="0" err="1" smtClean="0"/>
              <a:t>will</a:t>
            </a:r>
            <a:r>
              <a:rPr lang="fi-FI" dirty="0" smtClean="0"/>
              <a:t> </a:t>
            </a:r>
            <a:r>
              <a:rPr lang="fi-FI" dirty="0" err="1" smtClean="0"/>
              <a:t>formulate</a:t>
            </a:r>
            <a:r>
              <a:rPr lang="fi-FI" dirty="0" smtClean="0"/>
              <a:t> </a:t>
            </a:r>
            <a:r>
              <a:rPr lang="fi-FI" dirty="0" err="1" smtClean="0"/>
              <a:t>the</a:t>
            </a:r>
            <a:r>
              <a:rPr lang="fi-FI" dirty="0" smtClean="0"/>
              <a:t> </a:t>
            </a:r>
            <a:r>
              <a:rPr lang="fi-FI" dirty="0" err="1" smtClean="0"/>
              <a:t>learning</a:t>
            </a:r>
            <a:r>
              <a:rPr lang="fi-FI" dirty="0" smtClean="0"/>
              <a:t> </a:t>
            </a:r>
            <a:r>
              <a:rPr lang="fi-FI" dirty="0" err="1" smtClean="0"/>
              <a:t>goals</a:t>
            </a:r>
            <a:r>
              <a:rPr lang="fi-FI" dirty="0" smtClean="0"/>
              <a:t> </a:t>
            </a:r>
            <a:r>
              <a:rPr lang="fi-FI" dirty="0" err="1" smtClean="0"/>
              <a:t>defined</a:t>
            </a:r>
            <a:r>
              <a:rPr lang="fi-FI" dirty="0" smtClean="0"/>
              <a:t> in </a:t>
            </a:r>
            <a:r>
              <a:rPr lang="fi-FI" dirty="0" err="1" smtClean="0"/>
              <a:t>the</a:t>
            </a:r>
            <a:r>
              <a:rPr lang="fi-FI" dirty="0" smtClean="0"/>
              <a:t> </a:t>
            </a:r>
            <a:r>
              <a:rPr lang="fi-FI" dirty="0" err="1" smtClean="0"/>
              <a:t>previous</a:t>
            </a:r>
            <a:r>
              <a:rPr lang="fi-FI" dirty="0" smtClean="0"/>
              <a:t> </a:t>
            </a:r>
            <a:r>
              <a:rPr lang="fi-FI" dirty="0" err="1" smtClean="0"/>
              <a:t>step</a:t>
            </a:r>
            <a:r>
              <a:rPr lang="fi-FI" dirty="0" smtClean="0"/>
              <a:t> as a </a:t>
            </a:r>
            <a:r>
              <a:rPr lang="fi-FI" dirty="0" err="1" smtClean="0"/>
              <a:t>learning</a:t>
            </a:r>
            <a:r>
              <a:rPr lang="fi-FI" dirty="0" smtClean="0"/>
              <a:t> </a:t>
            </a:r>
            <a:r>
              <a:rPr lang="fi-FI" dirty="0" err="1" smtClean="0"/>
              <a:t>assignment</a:t>
            </a:r>
            <a:r>
              <a:rPr lang="fi-FI" dirty="0" smtClean="0"/>
              <a:t> </a:t>
            </a:r>
          </a:p>
          <a:p>
            <a:r>
              <a:rPr lang="fi-FI" dirty="0" err="1" smtClean="0"/>
              <a:t>The</a:t>
            </a:r>
            <a:r>
              <a:rPr lang="fi-FI" dirty="0" smtClean="0"/>
              <a:t> </a:t>
            </a:r>
            <a:r>
              <a:rPr lang="fi-FI" dirty="0" err="1" smtClean="0"/>
              <a:t>group</a:t>
            </a:r>
            <a:r>
              <a:rPr lang="fi-FI" dirty="0" smtClean="0"/>
              <a:t> </a:t>
            </a:r>
            <a:r>
              <a:rPr lang="fi-FI" dirty="0" err="1" smtClean="0"/>
              <a:t>will</a:t>
            </a:r>
            <a:r>
              <a:rPr lang="fi-FI" dirty="0" smtClean="0"/>
              <a:t> </a:t>
            </a:r>
            <a:r>
              <a:rPr lang="fi-FI" dirty="0" err="1" smtClean="0"/>
              <a:t>decide</a:t>
            </a:r>
            <a:r>
              <a:rPr lang="fi-FI" dirty="0" smtClean="0"/>
              <a:t> in </a:t>
            </a:r>
            <a:r>
              <a:rPr lang="fi-FI" dirty="0" err="1" smtClean="0"/>
              <a:t>what</a:t>
            </a:r>
            <a:r>
              <a:rPr lang="fi-FI" dirty="0" smtClean="0"/>
              <a:t> </a:t>
            </a:r>
            <a:r>
              <a:rPr lang="fi-FI" dirty="0" err="1" smtClean="0"/>
              <a:t>form</a:t>
            </a:r>
            <a:r>
              <a:rPr lang="fi-FI" dirty="0" smtClean="0"/>
              <a:t> </a:t>
            </a:r>
            <a:r>
              <a:rPr lang="fi-FI" dirty="0" err="1" smtClean="0"/>
              <a:t>they</a:t>
            </a:r>
            <a:r>
              <a:rPr lang="fi-FI" dirty="0" smtClean="0"/>
              <a:t> </a:t>
            </a:r>
            <a:r>
              <a:rPr lang="fi-FI" dirty="0" err="1" smtClean="0"/>
              <a:t>are</a:t>
            </a:r>
            <a:r>
              <a:rPr lang="fi-FI" dirty="0" smtClean="0"/>
              <a:t> </a:t>
            </a:r>
            <a:r>
              <a:rPr lang="fi-FI" dirty="0" err="1" smtClean="0"/>
              <a:t>going</a:t>
            </a:r>
            <a:r>
              <a:rPr lang="fi-FI" dirty="0" smtClean="0"/>
              <a:t> to </a:t>
            </a:r>
            <a:r>
              <a:rPr lang="fi-FI" dirty="0" err="1" smtClean="0"/>
              <a:t>return</a:t>
            </a:r>
            <a:r>
              <a:rPr lang="fi-FI" dirty="0" smtClean="0"/>
              <a:t> </a:t>
            </a:r>
            <a:r>
              <a:rPr lang="fi-FI" dirty="0" err="1" smtClean="0"/>
              <a:t>the</a:t>
            </a:r>
            <a:r>
              <a:rPr lang="fi-FI" dirty="0" smtClean="0"/>
              <a:t> </a:t>
            </a:r>
            <a:r>
              <a:rPr lang="fi-FI" dirty="0" err="1" smtClean="0"/>
              <a:t>answer</a:t>
            </a:r>
            <a:r>
              <a:rPr lang="fi-FI" dirty="0" smtClean="0"/>
              <a:t> for </a:t>
            </a:r>
            <a:r>
              <a:rPr lang="fi-FI" dirty="0" err="1" smtClean="0"/>
              <a:t>the</a:t>
            </a:r>
            <a:r>
              <a:rPr lang="fi-FI" dirty="0" smtClean="0"/>
              <a:t> </a:t>
            </a:r>
            <a:r>
              <a:rPr lang="fi-FI" dirty="0" err="1" smtClean="0"/>
              <a:t>assignment</a:t>
            </a:r>
            <a:endParaRPr lang="fi-FI" dirty="0" smtClean="0"/>
          </a:p>
          <a:p>
            <a:r>
              <a:rPr lang="fi-FI" dirty="0" err="1" smtClean="0"/>
              <a:t>The</a:t>
            </a:r>
            <a:r>
              <a:rPr lang="fi-FI" dirty="0" smtClean="0"/>
              <a:t> </a:t>
            </a:r>
            <a:r>
              <a:rPr lang="fi-FI" dirty="0" err="1" smtClean="0"/>
              <a:t>assignment</a:t>
            </a:r>
            <a:r>
              <a:rPr lang="fi-FI" dirty="0" smtClean="0"/>
              <a:t> </a:t>
            </a:r>
            <a:r>
              <a:rPr lang="fi-FI" dirty="0" err="1" smtClean="0"/>
              <a:t>will</a:t>
            </a:r>
            <a:r>
              <a:rPr lang="fi-FI" dirty="0" smtClean="0"/>
              <a:t> </a:t>
            </a:r>
            <a:r>
              <a:rPr lang="fi-FI" dirty="0" err="1" smtClean="0"/>
              <a:t>be</a:t>
            </a:r>
            <a:r>
              <a:rPr lang="fi-FI" dirty="0" smtClean="0"/>
              <a:t> </a:t>
            </a:r>
            <a:r>
              <a:rPr lang="fi-FI" dirty="0" err="1" smtClean="0"/>
              <a:t>formulated</a:t>
            </a:r>
            <a:r>
              <a:rPr lang="fi-FI" dirty="0" smtClean="0"/>
              <a:t> as a </a:t>
            </a:r>
            <a:r>
              <a:rPr lang="fi-FI" dirty="0" err="1" smtClean="0"/>
              <a:t>question</a:t>
            </a:r>
            <a:r>
              <a:rPr lang="fi-FI" dirty="0" smtClean="0"/>
              <a:t> (</a:t>
            </a:r>
            <a:r>
              <a:rPr lang="fi-FI" dirty="0" err="1" smtClean="0"/>
              <a:t>or</a:t>
            </a:r>
            <a:r>
              <a:rPr lang="fi-FI" dirty="0" smtClean="0"/>
              <a:t> </a:t>
            </a:r>
            <a:r>
              <a:rPr lang="fi-FI" dirty="0" err="1" smtClean="0"/>
              <a:t>question</a:t>
            </a:r>
            <a:r>
              <a:rPr lang="fi-FI" dirty="0" smtClean="0"/>
              <a:t> + </a:t>
            </a:r>
            <a:r>
              <a:rPr lang="fi-FI" dirty="0" err="1" smtClean="0"/>
              <a:t>subquestions</a:t>
            </a:r>
            <a:r>
              <a:rPr lang="fi-FI" dirty="0" smtClean="0"/>
              <a:t>)</a:t>
            </a:r>
          </a:p>
          <a:p>
            <a:r>
              <a:rPr lang="fi-FI" dirty="0" err="1" smtClean="0"/>
              <a:t>Everyone</a:t>
            </a:r>
            <a:r>
              <a:rPr lang="fi-FI" dirty="0" smtClean="0"/>
              <a:t> </a:t>
            </a:r>
            <a:r>
              <a:rPr lang="fi-FI" dirty="0" err="1" smtClean="0"/>
              <a:t>will</a:t>
            </a:r>
            <a:r>
              <a:rPr lang="fi-FI" dirty="0" smtClean="0"/>
              <a:t> </a:t>
            </a:r>
            <a:r>
              <a:rPr lang="fi-FI" dirty="0" err="1" smtClean="0"/>
              <a:t>study</a:t>
            </a:r>
            <a:r>
              <a:rPr lang="fi-FI" dirty="0" smtClean="0"/>
              <a:t> </a:t>
            </a:r>
            <a:r>
              <a:rPr lang="fi-FI" dirty="0" err="1" smtClean="0"/>
              <a:t>the</a:t>
            </a:r>
            <a:r>
              <a:rPr lang="fi-FI" dirty="0" smtClean="0"/>
              <a:t> </a:t>
            </a:r>
            <a:r>
              <a:rPr lang="fi-FI" dirty="0" err="1" smtClean="0"/>
              <a:t>assignment</a:t>
            </a:r>
            <a:r>
              <a:rPr lang="fi-FI" dirty="0" smtClean="0"/>
              <a:t> </a:t>
            </a:r>
            <a:r>
              <a:rPr lang="fi-FI" dirty="0" err="1" smtClean="0"/>
              <a:t>individually</a:t>
            </a:r>
            <a:endParaRPr lang="fi-FI" dirty="0" smtClean="0"/>
          </a:p>
          <a:p>
            <a:r>
              <a:rPr lang="fi-FI" dirty="0" smtClean="0"/>
              <a:t>Tutor </a:t>
            </a:r>
            <a:r>
              <a:rPr lang="fi-FI" dirty="0" err="1" smtClean="0"/>
              <a:t>will</a:t>
            </a:r>
            <a:r>
              <a:rPr lang="fi-FI" dirty="0" smtClean="0"/>
              <a:t> </a:t>
            </a:r>
            <a:r>
              <a:rPr lang="fi-FI" dirty="0" err="1" smtClean="0"/>
              <a:t>guide</a:t>
            </a:r>
            <a:r>
              <a:rPr lang="fi-FI" dirty="0" smtClean="0"/>
              <a:t> </a:t>
            </a:r>
            <a:r>
              <a:rPr lang="fi-FI" dirty="0" err="1" smtClean="0"/>
              <a:t>the</a:t>
            </a:r>
            <a:r>
              <a:rPr lang="fi-FI" dirty="0" smtClean="0"/>
              <a:t> </a:t>
            </a:r>
            <a:r>
              <a:rPr lang="fi-FI" dirty="0" err="1" smtClean="0"/>
              <a:t>group</a:t>
            </a:r>
            <a:r>
              <a:rPr lang="fi-FI" dirty="0" smtClean="0"/>
              <a:t> </a:t>
            </a:r>
            <a:r>
              <a:rPr lang="fi-FI" dirty="0" err="1" smtClean="0"/>
              <a:t>about</a:t>
            </a:r>
            <a:r>
              <a:rPr lang="fi-FI" dirty="0" smtClean="0"/>
              <a:t> </a:t>
            </a:r>
            <a:r>
              <a:rPr lang="fi-FI" dirty="0" err="1" smtClean="0"/>
              <a:t>information</a:t>
            </a:r>
            <a:r>
              <a:rPr lang="fi-FI" dirty="0" smtClean="0"/>
              <a:t> </a:t>
            </a:r>
            <a:r>
              <a:rPr lang="fi-FI" dirty="0" err="1" smtClean="0"/>
              <a:t>sources</a:t>
            </a:r>
            <a:endParaRPr lang="fi-FI" dirty="0" smtClean="0"/>
          </a:p>
          <a:p>
            <a:endParaRPr lang="fi-FI" dirty="0" smtClean="0"/>
          </a:p>
          <a:p>
            <a:endParaRPr lang="fi-FI" dirty="0"/>
          </a:p>
        </p:txBody>
      </p:sp>
      <p:sp>
        <p:nvSpPr>
          <p:cNvPr id="4" name="Alatunnisteen paikkamerkki 3"/>
          <p:cNvSpPr>
            <a:spLocks noGrp="1"/>
          </p:cNvSpPr>
          <p:nvPr>
            <p:ph type="ftr" sz="quarter" idx="11"/>
          </p:nvPr>
        </p:nvSpPr>
        <p:spPr/>
        <p:txBody>
          <a:bodyPr/>
          <a:lstStyle/>
          <a:p>
            <a:r>
              <a:rPr lang="fi-FI" smtClean="0"/>
              <a:t>kiertotalousamk.fi</a:t>
            </a:r>
            <a:endParaRPr lang="fi-FI"/>
          </a:p>
        </p:txBody>
      </p:sp>
    </p:spTree>
    <p:extLst>
      <p:ext uri="{BB962C8B-B14F-4D97-AF65-F5344CB8AC3E}">
        <p14:creationId xmlns:p14="http://schemas.microsoft.com/office/powerpoint/2010/main" val="4290276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Feedback</a:t>
            </a:r>
            <a:endParaRPr lang="fi-FI" dirty="0"/>
          </a:p>
        </p:txBody>
      </p:sp>
      <p:sp>
        <p:nvSpPr>
          <p:cNvPr id="3" name="Content Placeholder 2"/>
          <p:cNvSpPr>
            <a:spLocks noGrp="1"/>
          </p:cNvSpPr>
          <p:nvPr>
            <p:ph idx="1"/>
          </p:nvPr>
        </p:nvSpPr>
        <p:spPr/>
        <p:txBody>
          <a:bodyPr/>
          <a:lstStyle/>
          <a:p>
            <a:r>
              <a:rPr lang="fi-FI" dirty="0" err="1" smtClean="0"/>
              <a:t>The</a:t>
            </a:r>
            <a:r>
              <a:rPr lang="fi-FI" dirty="0" smtClean="0"/>
              <a:t> </a:t>
            </a:r>
            <a:r>
              <a:rPr lang="fi-FI" dirty="0" err="1" smtClean="0"/>
              <a:t>observer</a:t>
            </a:r>
            <a:r>
              <a:rPr lang="fi-FI" dirty="0" smtClean="0"/>
              <a:t> </a:t>
            </a:r>
            <a:r>
              <a:rPr lang="fi-FI" dirty="0" err="1" smtClean="0"/>
              <a:t>gives</a:t>
            </a:r>
            <a:r>
              <a:rPr lang="fi-FI" dirty="0" smtClean="0"/>
              <a:t> </a:t>
            </a:r>
            <a:r>
              <a:rPr lang="fi-FI" dirty="0" err="1" smtClean="0"/>
              <a:t>fedback</a:t>
            </a:r>
            <a:r>
              <a:rPr lang="fi-FI" dirty="0" smtClean="0"/>
              <a:t> for </a:t>
            </a:r>
            <a:r>
              <a:rPr lang="fi-FI" dirty="0" err="1" smtClean="0"/>
              <a:t>each</a:t>
            </a:r>
            <a:r>
              <a:rPr lang="fi-FI" dirty="0" smtClean="0"/>
              <a:t> </a:t>
            </a:r>
            <a:r>
              <a:rPr lang="fi-FI" dirty="0" err="1" smtClean="0"/>
              <a:t>group</a:t>
            </a:r>
            <a:r>
              <a:rPr lang="fi-FI" dirty="0" smtClean="0"/>
              <a:t> </a:t>
            </a:r>
            <a:r>
              <a:rPr lang="fi-FI" dirty="0" err="1" smtClean="0"/>
              <a:t>member</a:t>
            </a:r>
            <a:r>
              <a:rPr lang="fi-FI" dirty="0" smtClean="0"/>
              <a:t> </a:t>
            </a:r>
            <a:r>
              <a:rPr lang="fi-FI" dirty="0" err="1" smtClean="0"/>
              <a:t>individually</a:t>
            </a:r>
            <a:endParaRPr lang="fi-FI" dirty="0" smtClean="0"/>
          </a:p>
          <a:p>
            <a:r>
              <a:rPr lang="fi-FI" dirty="0" err="1" smtClean="0"/>
              <a:t>The</a:t>
            </a:r>
            <a:r>
              <a:rPr lang="fi-FI" dirty="0" smtClean="0"/>
              <a:t> </a:t>
            </a:r>
            <a:r>
              <a:rPr lang="fi-FI" dirty="0" err="1" smtClean="0"/>
              <a:t>activities</a:t>
            </a:r>
            <a:r>
              <a:rPr lang="fi-FI" dirty="0" smtClean="0"/>
              <a:t> of </a:t>
            </a:r>
            <a:r>
              <a:rPr lang="fi-FI" dirty="0" err="1" smtClean="0"/>
              <a:t>the</a:t>
            </a:r>
            <a:r>
              <a:rPr lang="fi-FI" dirty="0" smtClean="0"/>
              <a:t> tutor </a:t>
            </a:r>
            <a:r>
              <a:rPr lang="fi-FI" dirty="0" err="1" smtClean="0"/>
              <a:t>will</a:t>
            </a:r>
            <a:r>
              <a:rPr lang="fi-FI" dirty="0" smtClean="0"/>
              <a:t> </a:t>
            </a:r>
            <a:r>
              <a:rPr lang="fi-FI" dirty="0" err="1" smtClean="0"/>
              <a:t>also</a:t>
            </a:r>
            <a:r>
              <a:rPr lang="fi-FI" dirty="0" smtClean="0"/>
              <a:t> </a:t>
            </a:r>
            <a:r>
              <a:rPr lang="fi-FI" dirty="0" err="1" smtClean="0"/>
              <a:t>be</a:t>
            </a:r>
            <a:r>
              <a:rPr lang="fi-FI" dirty="0" smtClean="0"/>
              <a:t> </a:t>
            </a:r>
            <a:r>
              <a:rPr lang="fi-FI" dirty="0" err="1" smtClean="0"/>
              <a:t>evaluated</a:t>
            </a:r>
            <a:endParaRPr lang="fi-FI" dirty="0" smtClean="0"/>
          </a:p>
          <a:p>
            <a:r>
              <a:rPr lang="en-US" dirty="0"/>
              <a:t>Feedback is given on performance and participation in </a:t>
            </a:r>
            <a:r>
              <a:rPr lang="en-US" dirty="0" smtClean="0"/>
              <a:t>the tutorial</a:t>
            </a:r>
          </a:p>
          <a:p>
            <a:pPr lvl="1"/>
            <a:r>
              <a:rPr lang="en-US" dirty="0" smtClean="0"/>
              <a:t>Do not evaluate individuals or </a:t>
            </a:r>
            <a:r>
              <a:rPr lang="en-US" dirty="0"/>
              <a:t>their identity</a:t>
            </a:r>
            <a:endParaRPr lang="fi-FI" dirty="0"/>
          </a:p>
          <a:p>
            <a:r>
              <a:rPr lang="fi-FI" dirty="0" err="1" smtClean="0"/>
              <a:t>After</a:t>
            </a:r>
            <a:r>
              <a:rPr lang="fi-FI" dirty="0" smtClean="0"/>
              <a:t> feedback of </a:t>
            </a:r>
            <a:r>
              <a:rPr lang="fi-FI" dirty="0" err="1" smtClean="0"/>
              <a:t>the</a:t>
            </a:r>
            <a:r>
              <a:rPr lang="fi-FI" dirty="0" smtClean="0"/>
              <a:t> </a:t>
            </a:r>
            <a:r>
              <a:rPr lang="fi-FI" dirty="0" err="1" smtClean="0"/>
              <a:t>observer</a:t>
            </a:r>
            <a:r>
              <a:rPr lang="fi-FI" dirty="0" smtClean="0"/>
              <a:t> </a:t>
            </a:r>
            <a:r>
              <a:rPr lang="fi-FI" dirty="0" err="1" smtClean="0"/>
              <a:t>the</a:t>
            </a:r>
            <a:r>
              <a:rPr lang="fi-FI" dirty="0" smtClean="0"/>
              <a:t> </a:t>
            </a:r>
            <a:r>
              <a:rPr lang="fi-FI" dirty="0" err="1" smtClean="0"/>
              <a:t>other</a:t>
            </a:r>
            <a:r>
              <a:rPr lang="fi-FI" dirty="0" smtClean="0"/>
              <a:t> </a:t>
            </a:r>
            <a:r>
              <a:rPr lang="fi-FI" dirty="0" err="1" smtClean="0"/>
              <a:t>members</a:t>
            </a:r>
            <a:r>
              <a:rPr lang="fi-FI" dirty="0" smtClean="0"/>
              <a:t> </a:t>
            </a:r>
            <a:r>
              <a:rPr lang="fi-FI" dirty="0" err="1" smtClean="0"/>
              <a:t>may</a:t>
            </a:r>
            <a:r>
              <a:rPr lang="fi-FI" dirty="0" smtClean="0"/>
              <a:t> </a:t>
            </a:r>
            <a:r>
              <a:rPr lang="fi-FI" dirty="0" err="1" smtClean="0"/>
              <a:t>comment</a:t>
            </a:r>
            <a:endParaRPr lang="fi-FI" dirty="0" smtClean="0"/>
          </a:p>
          <a:p>
            <a:r>
              <a:rPr lang="fi-FI" dirty="0" err="1" smtClean="0"/>
              <a:t>When</a:t>
            </a:r>
            <a:r>
              <a:rPr lang="fi-FI" dirty="0" smtClean="0"/>
              <a:t> </a:t>
            </a:r>
            <a:r>
              <a:rPr lang="fi-FI" dirty="0" err="1" smtClean="0"/>
              <a:t>you</a:t>
            </a:r>
            <a:r>
              <a:rPr lang="fi-FI" dirty="0" smtClean="0"/>
              <a:t> </a:t>
            </a:r>
            <a:r>
              <a:rPr lang="fi-FI" dirty="0" err="1" smtClean="0"/>
              <a:t>already</a:t>
            </a:r>
            <a:r>
              <a:rPr lang="fi-FI" dirty="0" smtClean="0"/>
              <a:t> </a:t>
            </a:r>
            <a:r>
              <a:rPr lang="fi-FI" dirty="0" err="1" smtClean="0"/>
              <a:t>have</a:t>
            </a:r>
            <a:r>
              <a:rPr lang="fi-FI" dirty="0" smtClean="0"/>
              <a:t> </a:t>
            </a:r>
            <a:r>
              <a:rPr lang="fi-FI" dirty="0" err="1" smtClean="0"/>
              <a:t>done</a:t>
            </a:r>
            <a:r>
              <a:rPr lang="fi-FI" dirty="0" smtClean="0"/>
              <a:t> PBL-</a:t>
            </a:r>
            <a:r>
              <a:rPr lang="fi-FI" dirty="0" err="1" smtClean="0"/>
              <a:t>cycles</a:t>
            </a:r>
            <a:r>
              <a:rPr lang="fi-FI" dirty="0" smtClean="0"/>
              <a:t> </a:t>
            </a:r>
            <a:r>
              <a:rPr lang="fi-FI" dirty="0" err="1" smtClean="0"/>
              <a:t>with</a:t>
            </a:r>
            <a:r>
              <a:rPr lang="fi-FI" dirty="0" smtClean="0"/>
              <a:t> </a:t>
            </a:r>
            <a:r>
              <a:rPr lang="fi-FI" dirty="0" err="1" smtClean="0"/>
              <a:t>the</a:t>
            </a:r>
            <a:r>
              <a:rPr lang="fi-FI" dirty="0" smtClean="0"/>
              <a:t> </a:t>
            </a:r>
            <a:r>
              <a:rPr lang="fi-FI" dirty="0" err="1" smtClean="0"/>
              <a:t>group</a:t>
            </a:r>
            <a:r>
              <a:rPr lang="fi-FI" dirty="0" smtClean="0"/>
              <a:t>, </a:t>
            </a:r>
            <a:r>
              <a:rPr lang="fi-FI" dirty="0" err="1" smtClean="0"/>
              <a:t>you</a:t>
            </a:r>
            <a:r>
              <a:rPr lang="fi-FI" dirty="0" smtClean="0"/>
              <a:t> </a:t>
            </a:r>
            <a:r>
              <a:rPr lang="fi-FI" dirty="0" err="1" smtClean="0"/>
              <a:t>may</a:t>
            </a:r>
            <a:r>
              <a:rPr lang="fi-FI" dirty="0" smtClean="0"/>
              <a:t> </a:t>
            </a:r>
            <a:r>
              <a:rPr lang="fi-FI" dirty="0" err="1" smtClean="0"/>
              <a:t>agree</a:t>
            </a:r>
            <a:r>
              <a:rPr lang="fi-FI" dirty="0" smtClean="0"/>
              <a:t> </a:t>
            </a:r>
            <a:r>
              <a:rPr lang="fi-FI" dirty="0" err="1" smtClean="0"/>
              <a:t>before</a:t>
            </a:r>
            <a:r>
              <a:rPr lang="fi-FI" dirty="0" smtClean="0"/>
              <a:t> </a:t>
            </a:r>
            <a:r>
              <a:rPr lang="fi-FI" dirty="0" err="1" smtClean="0"/>
              <a:t>the</a:t>
            </a:r>
            <a:r>
              <a:rPr lang="fi-FI" dirty="0" smtClean="0"/>
              <a:t> </a:t>
            </a:r>
            <a:r>
              <a:rPr lang="fi-FI" dirty="0" err="1" smtClean="0"/>
              <a:t>cycle</a:t>
            </a:r>
            <a:r>
              <a:rPr lang="fi-FI" dirty="0" smtClean="0"/>
              <a:t> </a:t>
            </a:r>
            <a:r>
              <a:rPr lang="fi-FI" dirty="0" err="1" smtClean="0"/>
              <a:t>what</a:t>
            </a:r>
            <a:r>
              <a:rPr lang="fi-FI" dirty="0" smtClean="0"/>
              <a:t> </a:t>
            </a:r>
            <a:r>
              <a:rPr lang="fi-FI" dirty="0" err="1" smtClean="0"/>
              <a:t>you</a:t>
            </a:r>
            <a:r>
              <a:rPr lang="fi-FI" dirty="0" smtClean="0"/>
              <a:t> </a:t>
            </a:r>
            <a:r>
              <a:rPr lang="fi-FI" dirty="0" err="1" smtClean="0"/>
              <a:t>will</a:t>
            </a:r>
            <a:r>
              <a:rPr lang="fi-FI" dirty="0" smtClean="0"/>
              <a:t> </a:t>
            </a:r>
            <a:r>
              <a:rPr lang="fi-FI" dirty="0" err="1" smtClean="0"/>
              <a:t>observe</a:t>
            </a:r>
            <a:endParaRPr lang="fi-FI" dirty="0"/>
          </a:p>
        </p:txBody>
      </p:sp>
      <p:sp>
        <p:nvSpPr>
          <p:cNvPr id="4" name="Footer Placeholder 3"/>
          <p:cNvSpPr>
            <a:spLocks noGrp="1"/>
          </p:cNvSpPr>
          <p:nvPr>
            <p:ph type="ftr" sz="quarter" idx="11"/>
          </p:nvPr>
        </p:nvSpPr>
        <p:spPr/>
        <p:txBody>
          <a:bodyPr/>
          <a:lstStyle/>
          <a:p>
            <a:r>
              <a:rPr lang="fi-FI" smtClean="0"/>
              <a:t>kiertotalousamk.fi</a:t>
            </a:r>
            <a:endParaRPr lang="fi-FI"/>
          </a:p>
        </p:txBody>
      </p:sp>
    </p:spTree>
    <p:extLst>
      <p:ext uri="{BB962C8B-B14F-4D97-AF65-F5344CB8AC3E}">
        <p14:creationId xmlns:p14="http://schemas.microsoft.com/office/powerpoint/2010/main" val="3634550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smtClean="0"/>
              <a:t>SELF-STUDY</a:t>
            </a:r>
            <a:endParaRPr lang="fi-FI" dirty="0"/>
          </a:p>
        </p:txBody>
      </p:sp>
      <p:sp>
        <p:nvSpPr>
          <p:cNvPr id="3" name="Subtitle 2"/>
          <p:cNvSpPr>
            <a:spLocks noGrp="1"/>
          </p:cNvSpPr>
          <p:nvPr>
            <p:ph type="subTitle" idx="1"/>
          </p:nvPr>
        </p:nvSpPr>
        <p:spPr/>
        <p:txBody>
          <a:bodyPr/>
          <a:lstStyle/>
          <a:p>
            <a:r>
              <a:rPr lang="fi-FI" dirty="0" err="1" smtClean="0"/>
              <a:t>You</a:t>
            </a:r>
            <a:r>
              <a:rPr lang="fi-FI" dirty="0" smtClean="0"/>
              <a:t> </a:t>
            </a:r>
            <a:r>
              <a:rPr lang="fi-FI" dirty="0" err="1" smtClean="0"/>
              <a:t>should</a:t>
            </a:r>
            <a:r>
              <a:rPr lang="fi-FI" dirty="0" smtClean="0"/>
              <a:t> </a:t>
            </a:r>
            <a:r>
              <a:rPr lang="fi-FI" dirty="0" err="1" smtClean="0"/>
              <a:t>study</a:t>
            </a:r>
            <a:r>
              <a:rPr lang="fi-FI" dirty="0" smtClean="0"/>
              <a:t> and </a:t>
            </a:r>
            <a:r>
              <a:rPr lang="fi-FI" dirty="0" err="1" smtClean="0"/>
              <a:t>report</a:t>
            </a:r>
            <a:r>
              <a:rPr lang="fi-FI" dirty="0" smtClean="0"/>
              <a:t> </a:t>
            </a:r>
            <a:r>
              <a:rPr lang="fi-FI" dirty="0" err="1" smtClean="0"/>
              <a:t>the</a:t>
            </a:r>
            <a:r>
              <a:rPr lang="fi-FI" dirty="0" smtClean="0"/>
              <a:t> PBL </a:t>
            </a:r>
            <a:r>
              <a:rPr lang="fi-FI" dirty="0" err="1" smtClean="0"/>
              <a:t>assignment</a:t>
            </a:r>
            <a:r>
              <a:rPr lang="fi-FI" dirty="0" smtClean="0"/>
              <a:t> </a:t>
            </a:r>
            <a:r>
              <a:rPr lang="fi-FI" dirty="0" err="1" smtClean="0"/>
              <a:t>before</a:t>
            </a:r>
            <a:r>
              <a:rPr lang="fi-FI" dirty="0" smtClean="0"/>
              <a:t> </a:t>
            </a:r>
            <a:r>
              <a:rPr lang="fi-FI" dirty="0" err="1" smtClean="0"/>
              <a:t>second</a:t>
            </a:r>
            <a:r>
              <a:rPr lang="fi-FI" dirty="0" smtClean="0"/>
              <a:t> </a:t>
            </a:r>
            <a:r>
              <a:rPr lang="fi-FI" dirty="0" err="1" smtClean="0"/>
              <a:t>tutorial</a:t>
            </a:r>
            <a:r>
              <a:rPr lang="fi-FI" dirty="0" smtClean="0"/>
              <a:t>. </a:t>
            </a:r>
            <a:r>
              <a:rPr lang="fi-FI" dirty="0" err="1" smtClean="0"/>
              <a:t>You</a:t>
            </a:r>
            <a:r>
              <a:rPr lang="fi-FI" dirty="0" smtClean="0"/>
              <a:t> </a:t>
            </a:r>
            <a:r>
              <a:rPr lang="fi-FI" dirty="0" err="1" smtClean="0"/>
              <a:t>should</a:t>
            </a:r>
            <a:r>
              <a:rPr lang="fi-FI" dirty="0" smtClean="0"/>
              <a:t> </a:t>
            </a:r>
            <a:r>
              <a:rPr lang="fi-FI" dirty="0" err="1" smtClean="0"/>
              <a:t>also</a:t>
            </a:r>
            <a:r>
              <a:rPr lang="fi-FI" dirty="0" smtClean="0"/>
              <a:t> </a:t>
            </a:r>
            <a:r>
              <a:rPr lang="fi-FI" dirty="0" err="1" smtClean="0"/>
              <a:t>read</a:t>
            </a:r>
            <a:r>
              <a:rPr lang="fi-FI" dirty="0" smtClean="0"/>
              <a:t> </a:t>
            </a:r>
            <a:r>
              <a:rPr lang="fi-FI" dirty="0" err="1" smtClean="0"/>
              <a:t>the</a:t>
            </a:r>
            <a:r>
              <a:rPr lang="fi-FI" dirty="0" smtClean="0"/>
              <a:t> </a:t>
            </a:r>
            <a:r>
              <a:rPr lang="fi-FI" dirty="0" err="1" smtClean="0"/>
              <a:t>reports</a:t>
            </a:r>
            <a:r>
              <a:rPr lang="fi-FI" dirty="0" smtClean="0"/>
              <a:t> of </a:t>
            </a:r>
            <a:r>
              <a:rPr lang="fi-FI" dirty="0" err="1" smtClean="0"/>
              <a:t>other</a:t>
            </a:r>
            <a:r>
              <a:rPr lang="fi-FI" dirty="0" smtClean="0"/>
              <a:t> </a:t>
            </a:r>
            <a:r>
              <a:rPr lang="fi-FI" dirty="0" err="1" smtClean="0"/>
              <a:t>members</a:t>
            </a:r>
            <a:r>
              <a:rPr lang="fi-FI" dirty="0" smtClean="0"/>
              <a:t> </a:t>
            </a:r>
            <a:r>
              <a:rPr lang="fi-FI" dirty="0" err="1" smtClean="0"/>
              <a:t>before</a:t>
            </a:r>
            <a:r>
              <a:rPr lang="fi-FI" dirty="0" smtClean="0"/>
              <a:t> </a:t>
            </a:r>
            <a:r>
              <a:rPr lang="fi-FI" dirty="0" err="1" smtClean="0"/>
              <a:t>second</a:t>
            </a:r>
            <a:r>
              <a:rPr lang="fi-FI" dirty="0" smtClean="0"/>
              <a:t> </a:t>
            </a:r>
            <a:r>
              <a:rPr lang="fi-FI" dirty="0" err="1" smtClean="0"/>
              <a:t>tutorial</a:t>
            </a:r>
            <a:r>
              <a:rPr lang="fi-FI" dirty="0" smtClean="0"/>
              <a:t>.</a:t>
            </a:r>
            <a:endParaRPr lang="fi-FI" dirty="0"/>
          </a:p>
        </p:txBody>
      </p:sp>
      <p:sp>
        <p:nvSpPr>
          <p:cNvPr id="4" name="Date Placeholder 3"/>
          <p:cNvSpPr>
            <a:spLocks noGrp="1"/>
          </p:cNvSpPr>
          <p:nvPr>
            <p:ph type="dt" sz="half" idx="10"/>
          </p:nvPr>
        </p:nvSpPr>
        <p:spPr/>
        <p:txBody>
          <a:bodyPr/>
          <a:lstStyle/>
          <a:p>
            <a:fld id="{308255F3-F20B-4B87-BA2E-E1B81D1F1716}" type="datetime1">
              <a:rPr lang="fi-FI" smtClean="0"/>
              <a:t>29.10.2020</a:t>
            </a:fld>
            <a:endParaRPr lang="fi-FI" dirty="0"/>
          </a:p>
        </p:txBody>
      </p:sp>
      <p:sp>
        <p:nvSpPr>
          <p:cNvPr id="5" name="Footer Placeholder 4"/>
          <p:cNvSpPr>
            <a:spLocks noGrp="1"/>
          </p:cNvSpPr>
          <p:nvPr>
            <p:ph type="ftr" sz="quarter" idx="11"/>
          </p:nvPr>
        </p:nvSpPr>
        <p:spPr/>
        <p:txBody>
          <a:bodyPr/>
          <a:lstStyle/>
          <a:p>
            <a:r>
              <a:rPr lang="fi-FI" smtClean="0"/>
              <a:t>kiertotalousamk.fi</a:t>
            </a:r>
            <a:endParaRPr lang="fi-FI" dirty="0"/>
          </a:p>
        </p:txBody>
      </p:sp>
    </p:spTree>
    <p:extLst>
      <p:ext uri="{BB962C8B-B14F-4D97-AF65-F5344CB8AC3E}">
        <p14:creationId xmlns:p14="http://schemas.microsoft.com/office/powerpoint/2010/main" val="326557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Second </a:t>
            </a:r>
            <a:r>
              <a:rPr lang="fi-FI" dirty="0" err="1" smtClean="0"/>
              <a:t>tutorial</a:t>
            </a:r>
            <a:endParaRPr lang="fi-FI" dirty="0"/>
          </a:p>
        </p:txBody>
      </p:sp>
      <p:sp>
        <p:nvSpPr>
          <p:cNvPr id="3" name="Text Placeholder 2"/>
          <p:cNvSpPr>
            <a:spLocks noGrp="1"/>
          </p:cNvSpPr>
          <p:nvPr>
            <p:ph type="body" idx="1"/>
          </p:nvPr>
        </p:nvSpPr>
        <p:spPr/>
        <p:txBody>
          <a:bodyPr/>
          <a:lstStyle/>
          <a:p>
            <a:endParaRPr lang="fi-FI" dirty="0"/>
          </a:p>
        </p:txBody>
      </p:sp>
      <p:sp>
        <p:nvSpPr>
          <p:cNvPr id="4" name="Footer Placeholder 3"/>
          <p:cNvSpPr>
            <a:spLocks noGrp="1"/>
          </p:cNvSpPr>
          <p:nvPr>
            <p:ph type="ftr" sz="quarter" idx="11"/>
          </p:nvPr>
        </p:nvSpPr>
        <p:spPr/>
        <p:txBody>
          <a:bodyPr/>
          <a:lstStyle/>
          <a:p>
            <a:r>
              <a:rPr lang="fi-FI" smtClean="0"/>
              <a:t>kiertotalousamk.fi</a:t>
            </a:r>
            <a:endParaRPr lang="fi-FI"/>
          </a:p>
        </p:txBody>
      </p:sp>
    </p:spTree>
    <p:extLst>
      <p:ext uri="{BB962C8B-B14F-4D97-AF65-F5344CB8AC3E}">
        <p14:creationId xmlns:p14="http://schemas.microsoft.com/office/powerpoint/2010/main" val="1032393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Introduction</a:t>
            </a:r>
            <a:endParaRPr lang="fi-FI" dirty="0"/>
          </a:p>
        </p:txBody>
      </p:sp>
      <p:sp>
        <p:nvSpPr>
          <p:cNvPr id="3" name="Sisällön paikkamerkki 2"/>
          <p:cNvSpPr>
            <a:spLocks noGrp="1"/>
          </p:cNvSpPr>
          <p:nvPr>
            <p:ph idx="1"/>
          </p:nvPr>
        </p:nvSpPr>
        <p:spPr>
          <a:xfrm>
            <a:off x="838200" y="1531520"/>
            <a:ext cx="10515600" cy="4161289"/>
          </a:xfrm>
        </p:spPr>
        <p:txBody>
          <a:bodyPr>
            <a:normAutofit/>
          </a:bodyPr>
          <a:lstStyle/>
          <a:p>
            <a:r>
              <a:rPr lang="fi-FI" dirty="0" err="1" smtClean="0"/>
              <a:t>Please</a:t>
            </a:r>
            <a:r>
              <a:rPr lang="fi-FI" dirty="0" smtClean="0"/>
              <a:t> </a:t>
            </a:r>
            <a:r>
              <a:rPr lang="fi-FI" dirty="0" err="1" smtClean="0"/>
              <a:t>read</a:t>
            </a:r>
            <a:r>
              <a:rPr lang="fi-FI" dirty="0" smtClean="0"/>
              <a:t> </a:t>
            </a:r>
            <a:r>
              <a:rPr lang="fi-FI" dirty="0" err="1" smtClean="0"/>
              <a:t>before</a:t>
            </a:r>
            <a:r>
              <a:rPr lang="fi-FI" dirty="0" smtClean="0"/>
              <a:t> </a:t>
            </a:r>
            <a:r>
              <a:rPr lang="fi-FI" dirty="0" err="1" smtClean="0"/>
              <a:t>the</a:t>
            </a:r>
            <a:r>
              <a:rPr lang="fi-FI" dirty="0" smtClean="0"/>
              <a:t> </a:t>
            </a:r>
            <a:r>
              <a:rPr lang="fi-FI" dirty="0" err="1" smtClean="0"/>
              <a:t>first</a:t>
            </a:r>
            <a:r>
              <a:rPr lang="fi-FI" dirty="0" smtClean="0"/>
              <a:t> </a:t>
            </a:r>
            <a:r>
              <a:rPr lang="fi-FI" dirty="0" err="1" smtClean="0"/>
              <a:t>tutorial</a:t>
            </a:r>
            <a:r>
              <a:rPr lang="fi-FI" dirty="0" smtClean="0"/>
              <a:t> </a:t>
            </a:r>
            <a:r>
              <a:rPr lang="fi-FI" dirty="0" err="1" smtClean="0"/>
              <a:t>the</a:t>
            </a:r>
            <a:r>
              <a:rPr lang="fi-FI" dirty="0" smtClean="0"/>
              <a:t> </a:t>
            </a:r>
            <a:r>
              <a:rPr lang="fi-FI" dirty="0" err="1" smtClean="0"/>
              <a:t>following</a:t>
            </a:r>
            <a:r>
              <a:rPr lang="fi-FI" dirty="0" smtClean="0"/>
              <a:t> </a:t>
            </a:r>
            <a:r>
              <a:rPr lang="fi-FI" dirty="0" err="1" smtClean="0"/>
              <a:t>materials</a:t>
            </a:r>
            <a:r>
              <a:rPr lang="fi-FI" dirty="0" smtClean="0"/>
              <a:t>:</a:t>
            </a:r>
          </a:p>
          <a:p>
            <a:pPr lvl="1"/>
            <a:r>
              <a:rPr lang="fi-FI" dirty="0" smtClean="0"/>
              <a:t>Read </a:t>
            </a:r>
            <a:r>
              <a:rPr lang="fi-FI" dirty="0" err="1" smtClean="0"/>
              <a:t>from</a:t>
            </a:r>
            <a:r>
              <a:rPr lang="fi-FI" dirty="0" smtClean="0"/>
              <a:t> </a:t>
            </a:r>
            <a:r>
              <a:rPr lang="fi-FI" dirty="0" err="1" smtClean="0"/>
              <a:t>the</a:t>
            </a:r>
            <a:r>
              <a:rPr lang="fi-FI" dirty="0" smtClean="0"/>
              <a:t> </a:t>
            </a:r>
            <a:r>
              <a:rPr lang="fi-FI" dirty="0" err="1" smtClean="0"/>
              <a:t>web</a:t>
            </a:r>
            <a:r>
              <a:rPr lang="fi-FI" dirty="0" smtClean="0"/>
              <a:t> </a:t>
            </a:r>
            <a:r>
              <a:rPr lang="fi-FI" dirty="0" err="1" smtClean="0"/>
              <a:t>page</a:t>
            </a:r>
            <a:r>
              <a:rPr lang="fi-FI" dirty="0" smtClean="0"/>
              <a:t> of European  Union </a:t>
            </a:r>
            <a:r>
              <a:rPr lang="fi-FI" dirty="0" err="1" smtClean="0"/>
              <a:t>about</a:t>
            </a:r>
            <a:r>
              <a:rPr lang="fi-FI" dirty="0"/>
              <a:t> Construction Products </a:t>
            </a:r>
            <a:r>
              <a:rPr lang="fi-FI" dirty="0" err="1"/>
              <a:t>Regulation</a:t>
            </a:r>
            <a:r>
              <a:rPr lang="fi-FI" dirty="0"/>
              <a:t> (CPR</a:t>
            </a:r>
            <a:r>
              <a:rPr lang="fi-FI" dirty="0" smtClean="0"/>
              <a:t>) (</a:t>
            </a:r>
            <a:r>
              <a:rPr lang="fi-FI" dirty="0" err="1" smtClean="0"/>
              <a:t>link</a:t>
            </a:r>
            <a:r>
              <a:rPr lang="fi-FI" dirty="0" smtClean="0"/>
              <a:t>: </a:t>
            </a:r>
            <a:r>
              <a:rPr lang="fi-FI" dirty="0" smtClean="0">
                <a:hlinkClick r:id="rId3"/>
              </a:rPr>
              <a:t>https</a:t>
            </a:r>
            <a:r>
              <a:rPr lang="fi-FI" dirty="0">
                <a:hlinkClick r:id="rId3"/>
              </a:rPr>
              <a:t>://</a:t>
            </a:r>
            <a:r>
              <a:rPr lang="fi-FI" dirty="0" smtClean="0">
                <a:hlinkClick r:id="rId3"/>
              </a:rPr>
              <a:t>ec.europa.eu/growth/sectors/construction/product-regulation_en</a:t>
            </a:r>
            <a:r>
              <a:rPr lang="fi-FI" dirty="0" smtClean="0"/>
              <a:t> ) </a:t>
            </a:r>
          </a:p>
          <a:p>
            <a:pPr lvl="1"/>
            <a:r>
              <a:rPr lang="fi-FI" dirty="0" err="1" smtClean="0"/>
              <a:t>Please</a:t>
            </a:r>
            <a:r>
              <a:rPr lang="fi-FI" dirty="0" smtClean="0"/>
              <a:t> </a:t>
            </a:r>
            <a:r>
              <a:rPr lang="fi-FI" dirty="0" err="1" smtClean="0"/>
              <a:t>familiarize</a:t>
            </a:r>
            <a:r>
              <a:rPr lang="fi-FI" dirty="0" smtClean="0"/>
              <a:t> </a:t>
            </a:r>
            <a:r>
              <a:rPr lang="fi-FI" dirty="0" err="1" smtClean="0"/>
              <a:t>yourself</a:t>
            </a:r>
            <a:r>
              <a:rPr lang="fi-FI" dirty="0" smtClean="0"/>
              <a:t> for </a:t>
            </a:r>
            <a:r>
              <a:rPr lang="fi-FI" dirty="0" err="1" smtClean="0"/>
              <a:t>the</a:t>
            </a:r>
            <a:r>
              <a:rPr lang="fi-FI" dirty="0" smtClean="0"/>
              <a:t> </a:t>
            </a:r>
            <a:r>
              <a:rPr lang="fi-FI" dirty="0" err="1" smtClean="0"/>
              <a:t>following</a:t>
            </a:r>
            <a:r>
              <a:rPr lang="fi-FI" dirty="0" smtClean="0"/>
              <a:t> </a:t>
            </a:r>
            <a:r>
              <a:rPr lang="fi-FI" dirty="0" err="1" smtClean="0"/>
              <a:t>terms</a:t>
            </a:r>
            <a:endParaRPr lang="fi-FI" dirty="0" smtClean="0"/>
          </a:p>
          <a:p>
            <a:pPr lvl="2"/>
            <a:r>
              <a:rPr lang="fi-FI" dirty="0" err="1" smtClean="0"/>
              <a:t>Declaration</a:t>
            </a:r>
            <a:r>
              <a:rPr lang="fi-FI" dirty="0" smtClean="0"/>
              <a:t> of Performance and CE </a:t>
            </a:r>
            <a:r>
              <a:rPr lang="fi-FI" dirty="0" err="1" smtClean="0"/>
              <a:t>marking</a:t>
            </a:r>
            <a:endParaRPr lang="fi-FI" dirty="0" smtClean="0"/>
          </a:p>
          <a:p>
            <a:pPr lvl="2"/>
            <a:r>
              <a:rPr lang="fi-FI" dirty="0" err="1" smtClean="0"/>
              <a:t>Harmonised</a:t>
            </a:r>
            <a:r>
              <a:rPr lang="fi-FI" dirty="0" smtClean="0"/>
              <a:t> </a:t>
            </a:r>
            <a:r>
              <a:rPr lang="fi-FI" dirty="0" err="1" smtClean="0"/>
              <a:t>standards</a:t>
            </a:r>
            <a:endParaRPr lang="fi-FI" dirty="0" smtClean="0"/>
          </a:p>
          <a:p>
            <a:pPr lvl="2"/>
            <a:r>
              <a:rPr lang="fi-FI" dirty="0" smtClean="0"/>
              <a:t>European </a:t>
            </a:r>
            <a:r>
              <a:rPr lang="fi-FI" dirty="0" err="1" smtClean="0"/>
              <a:t>assessment</a:t>
            </a:r>
            <a:r>
              <a:rPr lang="fi-FI" dirty="0" smtClean="0"/>
              <a:t> </a:t>
            </a:r>
            <a:r>
              <a:rPr lang="fi-FI" dirty="0" err="1" smtClean="0"/>
              <a:t>document</a:t>
            </a:r>
            <a:endParaRPr lang="fi-FI" dirty="0" smtClean="0"/>
          </a:p>
          <a:p>
            <a:pPr lvl="2"/>
            <a:r>
              <a:rPr lang="fi-FI" dirty="0" err="1" smtClean="0"/>
              <a:t>See</a:t>
            </a:r>
            <a:r>
              <a:rPr lang="fi-FI" dirty="0" smtClean="0"/>
              <a:t> </a:t>
            </a:r>
            <a:r>
              <a:rPr lang="fi-FI" dirty="0" err="1" smtClean="0"/>
              <a:t>also</a:t>
            </a:r>
            <a:r>
              <a:rPr lang="fi-FI" dirty="0" smtClean="0"/>
              <a:t> </a:t>
            </a:r>
            <a:r>
              <a:rPr lang="fi-FI" dirty="0" err="1" smtClean="0"/>
              <a:t>FAQ’s</a:t>
            </a:r>
            <a:endParaRPr lang="fi-FI" dirty="0" smtClean="0"/>
          </a:p>
          <a:p>
            <a:pPr lvl="1"/>
            <a:r>
              <a:rPr lang="fi-FI" dirty="0" err="1" smtClean="0"/>
              <a:t>See</a:t>
            </a:r>
            <a:r>
              <a:rPr lang="fi-FI" dirty="0" smtClean="0"/>
              <a:t> </a:t>
            </a:r>
            <a:r>
              <a:rPr lang="fi-FI" dirty="0" err="1" smtClean="0"/>
              <a:t>also</a:t>
            </a:r>
            <a:r>
              <a:rPr lang="fi-FI" dirty="0" smtClean="0"/>
              <a:t> EOTA </a:t>
            </a:r>
            <a:r>
              <a:rPr lang="fi-FI" dirty="0" err="1" smtClean="0"/>
              <a:t>pages</a:t>
            </a:r>
            <a:r>
              <a:rPr lang="fi-FI" dirty="0" smtClean="0"/>
              <a:t> </a:t>
            </a:r>
            <a:r>
              <a:rPr lang="fi-FI" dirty="0" smtClean="0">
                <a:hlinkClick r:id="rId4"/>
              </a:rPr>
              <a:t>https</a:t>
            </a:r>
            <a:r>
              <a:rPr lang="fi-FI" dirty="0">
                <a:hlinkClick r:id="rId4"/>
              </a:rPr>
              <a:t>://www.eota.eu/en-GB/content/home/2</a:t>
            </a:r>
            <a:r>
              <a:rPr lang="fi-FI" dirty="0" smtClean="0">
                <a:hlinkClick r:id="rId4"/>
              </a:rPr>
              <a:t>/</a:t>
            </a:r>
            <a:r>
              <a:rPr lang="fi-FI" dirty="0" smtClean="0"/>
              <a:t> </a:t>
            </a:r>
          </a:p>
          <a:p>
            <a:pPr lvl="1"/>
            <a:r>
              <a:rPr lang="fi-FI" dirty="0" err="1" smtClean="0"/>
              <a:t>Find</a:t>
            </a:r>
            <a:r>
              <a:rPr lang="fi-FI" dirty="0" smtClean="0"/>
              <a:t> out </a:t>
            </a:r>
            <a:r>
              <a:rPr lang="fi-FI" dirty="0" err="1" smtClean="0"/>
              <a:t>the</a:t>
            </a:r>
            <a:r>
              <a:rPr lang="fi-FI" dirty="0" smtClean="0"/>
              <a:t> </a:t>
            </a:r>
            <a:r>
              <a:rPr lang="fi-FI" dirty="0" err="1" smtClean="0"/>
              <a:t>national</a:t>
            </a:r>
            <a:r>
              <a:rPr lang="fi-FI" dirty="0" smtClean="0"/>
              <a:t> </a:t>
            </a:r>
            <a:r>
              <a:rPr lang="fi-FI" dirty="0" err="1" smtClean="0"/>
              <a:t>approval</a:t>
            </a:r>
            <a:r>
              <a:rPr lang="fi-FI" dirty="0" smtClean="0"/>
              <a:t> </a:t>
            </a:r>
            <a:r>
              <a:rPr lang="fi-FI" dirty="0" err="1" smtClean="0"/>
              <a:t>methods</a:t>
            </a:r>
            <a:r>
              <a:rPr lang="fi-FI" dirty="0" smtClean="0"/>
              <a:t> in Finland</a:t>
            </a:r>
          </a:p>
        </p:txBody>
      </p:sp>
      <p:sp>
        <p:nvSpPr>
          <p:cNvPr id="4" name="Alatunnisteen paikkamerkki 3"/>
          <p:cNvSpPr>
            <a:spLocks noGrp="1"/>
          </p:cNvSpPr>
          <p:nvPr>
            <p:ph type="ftr" sz="quarter" idx="11"/>
          </p:nvPr>
        </p:nvSpPr>
        <p:spPr/>
        <p:txBody>
          <a:bodyPr/>
          <a:lstStyle/>
          <a:p>
            <a:r>
              <a:rPr lang="fi-FI" smtClean="0"/>
              <a:t>kiertotalousamk.fi</a:t>
            </a:r>
            <a:endParaRPr lang="fi-FI"/>
          </a:p>
        </p:txBody>
      </p:sp>
    </p:spTree>
    <p:extLst>
      <p:ext uri="{BB962C8B-B14F-4D97-AF65-F5344CB8AC3E}">
        <p14:creationId xmlns:p14="http://schemas.microsoft.com/office/powerpoint/2010/main" val="285183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Sharing</a:t>
            </a:r>
            <a:r>
              <a:rPr lang="fi-FI" dirty="0" smtClean="0"/>
              <a:t> </a:t>
            </a:r>
            <a:r>
              <a:rPr lang="fi-FI" dirty="0" err="1" smtClean="0"/>
              <a:t>the</a:t>
            </a:r>
            <a:r>
              <a:rPr lang="fi-FI" dirty="0" smtClean="0"/>
              <a:t> </a:t>
            </a:r>
            <a:r>
              <a:rPr lang="fi-FI" dirty="0" err="1" smtClean="0"/>
              <a:t>learning</a:t>
            </a:r>
            <a:endParaRPr lang="fi-FI" dirty="0"/>
          </a:p>
        </p:txBody>
      </p:sp>
      <p:sp>
        <p:nvSpPr>
          <p:cNvPr id="3" name="Sisällön paikkamerkki 2"/>
          <p:cNvSpPr>
            <a:spLocks noGrp="1"/>
          </p:cNvSpPr>
          <p:nvPr>
            <p:ph idx="1"/>
          </p:nvPr>
        </p:nvSpPr>
        <p:spPr/>
        <p:txBody>
          <a:bodyPr/>
          <a:lstStyle/>
          <a:p>
            <a:r>
              <a:rPr lang="fi-FI" dirty="0" smtClean="0"/>
              <a:t>Report </a:t>
            </a:r>
            <a:r>
              <a:rPr lang="fi-FI" dirty="0" err="1" smtClean="0"/>
              <a:t>the</a:t>
            </a:r>
            <a:r>
              <a:rPr lang="fi-FI" dirty="0" smtClean="0"/>
              <a:t> </a:t>
            </a:r>
            <a:r>
              <a:rPr lang="fi-FI" dirty="0" err="1" smtClean="0"/>
              <a:t>learning</a:t>
            </a:r>
            <a:r>
              <a:rPr lang="fi-FI" dirty="0" smtClean="0"/>
              <a:t> </a:t>
            </a:r>
            <a:r>
              <a:rPr lang="fi-FI" dirty="0" err="1" smtClean="0"/>
              <a:t>assignment</a:t>
            </a:r>
            <a:r>
              <a:rPr lang="fi-FI" dirty="0" smtClean="0"/>
              <a:t> and </a:t>
            </a:r>
            <a:r>
              <a:rPr lang="fi-FI" dirty="0" err="1" smtClean="0"/>
              <a:t>study</a:t>
            </a:r>
            <a:r>
              <a:rPr lang="fi-FI" dirty="0" smtClean="0"/>
              <a:t> </a:t>
            </a:r>
            <a:r>
              <a:rPr lang="fi-FI" dirty="0" err="1" smtClean="0"/>
              <a:t>other</a:t>
            </a:r>
            <a:r>
              <a:rPr lang="fi-FI" dirty="0" smtClean="0"/>
              <a:t> </a:t>
            </a:r>
            <a:r>
              <a:rPr lang="fi-FI" dirty="0" err="1" smtClean="0"/>
              <a:t>students</a:t>
            </a:r>
            <a:r>
              <a:rPr lang="fi-FI" dirty="0" smtClean="0"/>
              <a:t> </a:t>
            </a:r>
            <a:r>
              <a:rPr lang="fi-FI" dirty="0" err="1" smtClean="0"/>
              <a:t>reports</a:t>
            </a:r>
            <a:r>
              <a:rPr lang="fi-FI" dirty="0" smtClean="0"/>
              <a:t> </a:t>
            </a:r>
            <a:r>
              <a:rPr lang="fi-FI" dirty="0" err="1" smtClean="0"/>
              <a:t>before</a:t>
            </a:r>
            <a:r>
              <a:rPr lang="fi-FI" dirty="0" smtClean="0"/>
              <a:t> </a:t>
            </a:r>
            <a:r>
              <a:rPr lang="fi-FI" dirty="0" err="1" smtClean="0"/>
              <a:t>the</a:t>
            </a:r>
            <a:r>
              <a:rPr lang="fi-FI" dirty="0" smtClean="0"/>
              <a:t> </a:t>
            </a:r>
            <a:r>
              <a:rPr lang="fi-FI" dirty="0" err="1" smtClean="0"/>
              <a:t>tutorial</a:t>
            </a:r>
            <a:endParaRPr lang="fi-FI" dirty="0" smtClean="0"/>
          </a:p>
          <a:p>
            <a:r>
              <a:rPr lang="fi-FI" dirty="0" smtClean="0"/>
              <a:t>Select </a:t>
            </a:r>
            <a:r>
              <a:rPr lang="fi-FI" dirty="0" err="1" smtClean="0"/>
              <a:t>students</a:t>
            </a:r>
            <a:r>
              <a:rPr lang="fi-FI" dirty="0" smtClean="0"/>
              <a:t> to </a:t>
            </a:r>
            <a:r>
              <a:rPr lang="fi-FI" dirty="0" err="1" smtClean="0"/>
              <a:t>the</a:t>
            </a:r>
            <a:r>
              <a:rPr lang="fi-FI" dirty="0" smtClean="0"/>
              <a:t> </a:t>
            </a:r>
            <a:r>
              <a:rPr lang="fi-FI" dirty="0" err="1" smtClean="0"/>
              <a:t>roles</a:t>
            </a:r>
            <a:r>
              <a:rPr lang="fi-FI" dirty="0" smtClean="0"/>
              <a:t> for </a:t>
            </a:r>
            <a:r>
              <a:rPr lang="fi-FI" dirty="0" err="1" smtClean="0"/>
              <a:t>the</a:t>
            </a:r>
            <a:r>
              <a:rPr lang="fi-FI" dirty="0" smtClean="0"/>
              <a:t> </a:t>
            </a:r>
            <a:r>
              <a:rPr lang="fi-FI" dirty="0" err="1" smtClean="0"/>
              <a:t>second</a:t>
            </a:r>
            <a:r>
              <a:rPr lang="fi-FI" dirty="0" smtClean="0"/>
              <a:t> </a:t>
            </a:r>
            <a:r>
              <a:rPr lang="fi-FI" dirty="0" err="1" smtClean="0"/>
              <a:t>tutorial</a:t>
            </a:r>
            <a:endParaRPr lang="fi-FI" dirty="0" smtClean="0"/>
          </a:p>
          <a:p>
            <a:r>
              <a:rPr lang="fi-FI" dirty="0" err="1" smtClean="0"/>
              <a:t>Share</a:t>
            </a:r>
            <a:r>
              <a:rPr lang="fi-FI" dirty="0" smtClean="0"/>
              <a:t> </a:t>
            </a:r>
            <a:r>
              <a:rPr lang="fi-FI" dirty="0" err="1" smtClean="0"/>
              <a:t>the</a:t>
            </a:r>
            <a:r>
              <a:rPr lang="fi-FI" dirty="0" smtClean="0"/>
              <a:t> </a:t>
            </a:r>
            <a:r>
              <a:rPr lang="fi-FI" dirty="0" err="1" smtClean="0"/>
              <a:t>learning</a:t>
            </a:r>
            <a:r>
              <a:rPr lang="fi-FI" dirty="0" smtClean="0"/>
              <a:t> </a:t>
            </a:r>
            <a:r>
              <a:rPr lang="fi-FI" dirty="0" err="1" smtClean="0"/>
              <a:t>by</a:t>
            </a:r>
            <a:r>
              <a:rPr lang="fi-FI" dirty="0" smtClean="0"/>
              <a:t> </a:t>
            </a:r>
            <a:r>
              <a:rPr lang="fi-FI" dirty="0" err="1" smtClean="0"/>
              <a:t>discussing</a:t>
            </a:r>
            <a:r>
              <a:rPr lang="fi-FI" dirty="0" smtClean="0"/>
              <a:t> </a:t>
            </a:r>
            <a:r>
              <a:rPr lang="fi-FI" dirty="0" err="1" smtClean="0"/>
              <a:t>the</a:t>
            </a:r>
            <a:r>
              <a:rPr lang="fi-FI" dirty="0" smtClean="0"/>
              <a:t> </a:t>
            </a:r>
            <a:r>
              <a:rPr lang="fi-FI" dirty="0" err="1" smtClean="0"/>
              <a:t>outcome</a:t>
            </a:r>
            <a:r>
              <a:rPr lang="fi-FI" dirty="0" smtClean="0"/>
              <a:t> of </a:t>
            </a:r>
            <a:r>
              <a:rPr lang="fi-FI" dirty="0" err="1" smtClean="0"/>
              <a:t>the</a:t>
            </a:r>
            <a:r>
              <a:rPr lang="fi-FI" dirty="0" smtClean="0"/>
              <a:t> </a:t>
            </a:r>
            <a:r>
              <a:rPr lang="fi-FI" dirty="0" err="1" smtClean="0"/>
              <a:t>learning</a:t>
            </a:r>
            <a:r>
              <a:rPr lang="fi-FI" dirty="0" smtClean="0"/>
              <a:t> </a:t>
            </a:r>
            <a:r>
              <a:rPr lang="fi-FI" dirty="0" err="1" smtClean="0"/>
              <a:t>assignments</a:t>
            </a:r>
            <a:endParaRPr lang="fi-FI" dirty="0" smtClean="0"/>
          </a:p>
          <a:p>
            <a:pPr lvl="1"/>
            <a:r>
              <a:rPr lang="fi-FI" dirty="0" err="1" smtClean="0"/>
              <a:t>Each</a:t>
            </a:r>
            <a:r>
              <a:rPr lang="fi-FI" dirty="0" smtClean="0"/>
              <a:t> </a:t>
            </a:r>
            <a:r>
              <a:rPr lang="fi-FI" dirty="0" err="1" smtClean="0"/>
              <a:t>student</a:t>
            </a:r>
            <a:r>
              <a:rPr lang="fi-FI" dirty="0" smtClean="0"/>
              <a:t> </a:t>
            </a:r>
            <a:r>
              <a:rPr lang="fi-FI" dirty="0" err="1" smtClean="0"/>
              <a:t>gives</a:t>
            </a:r>
            <a:r>
              <a:rPr lang="fi-FI" dirty="0" smtClean="0"/>
              <a:t> </a:t>
            </a:r>
            <a:r>
              <a:rPr lang="fi-FI" dirty="0" err="1" smtClean="0"/>
              <a:t>highlights</a:t>
            </a:r>
            <a:r>
              <a:rPr lang="fi-FI" dirty="0" smtClean="0"/>
              <a:t> of </a:t>
            </a:r>
            <a:r>
              <a:rPr lang="fi-FI" dirty="0" err="1" smtClean="0"/>
              <a:t>their</a:t>
            </a:r>
            <a:r>
              <a:rPr lang="fi-FI" dirty="0" smtClean="0"/>
              <a:t> </a:t>
            </a:r>
            <a:r>
              <a:rPr lang="fi-FI" dirty="0" err="1" smtClean="0"/>
              <a:t>answer</a:t>
            </a:r>
            <a:endParaRPr lang="fi-FI" dirty="0" smtClean="0"/>
          </a:p>
          <a:p>
            <a:pPr lvl="1"/>
            <a:r>
              <a:rPr lang="fi-FI" dirty="0" err="1" smtClean="0"/>
              <a:t>Discussion</a:t>
            </a:r>
            <a:r>
              <a:rPr lang="fi-FI" dirty="0" smtClean="0"/>
              <a:t> </a:t>
            </a:r>
            <a:r>
              <a:rPr lang="fi-FI" dirty="0" err="1" smtClean="0"/>
              <a:t>after</a:t>
            </a:r>
            <a:r>
              <a:rPr lang="fi-FI" dirty="0" smtClean="0"/>
              <a:t> </a:t>
            </a:r>
            <a:r>
              <a:rPr lang="fi-FI" dirty="0" err="1" smtClean="0"/>
              <a:t>highlights</a:t>
            </a:r>
            <a:r>
              <a:rPr lang="fi-FI" dirty="0" smtClean="0"/>
              <a:t>; </a:t>
            </a:r>
            <a:r>
              <a:rPr lang="fi-FI" dirty="0" err="1" smtClean="0"/>
              <a:t>argumentation</a:t>
            </a:r>
            <a:r>
              <a:rPr lang="fi-FI" dirty="0" smtClean="0"/>
              <a:t> and </a:t>
            </a:r>
            <a:r>
              <a:rPr lang="fi-FI" dirty="0" err="1" smtClean="0"/>
              <a:t>reasoning</a:t>
            </a:r>
            <a:r>
              <a:rPr lang="fi-FI" dirty="0" smtClean="0"/>
              <a:t> is </a:t>
            </a:r>
            <a:r>
              <a:rPr lang="fi-FI" dirty="0" err="1" smtClean="0"/>
              <a:t>important</a:t>
            </a:r>
            <a:endParaRPr lang="fi-FI" dirty="0" smtClean="0"/>
          </a:p>
          <a:p>
            <a:r>
              <a:rPr lang="fi-FI" dirty="0" err="1" smtClean="0"/>
              <a:t>Secretary</a:t>
            </a:r>
            <a:r>
              <a:rPr lang="fi-FI" dirty="0" smtClean="0"/>
              <a:t> </a:t>
            </a:r>
            <a:r>
              <a:rPr lang="fi-FI" dirty="0" err="1" smtClean="0"/>
              <a:t>will</a:t>
            </a:r>
            <a:r>
              <a:rPr lang="fi-FI" dirty="0" smtClean="0"/>
              <a:t> </a:t>
            </a:r>
            <a:r>
              <a:rPr lang="fi-FI" dirty="0" err="1" smtClean="0"/>
              <a:t>write</a:t>
            </a:r>
            <a:r>
              <a:rPr lang="fi-FI" dirty="0" smtClean="0"/>
              <a:t> </a:t>
            </a:r>
            <a:r>
              <a:rPr lang="fi-FI" dirty="0" err="1" smtClean="0"/>
              <a:t>down</a:t>
            </a:r>
            <a:r>
              <a:rPr lang="fi-FI" dirty="0" smtClean="0"/>
              <a:t> </a:t>
            </a:r>
            <a:r>
              <a:rPr lang="fi-FI" dirty="0" err="1" smtClean="0"/>
              <a:t>the</a:t>
            </a:r>
            <a:r>
              <a:rPr lang="fi-FI" dirty="0" smtClean="0"/>
              <a:t> main </a:t>
            </a:r>
            <a:r>
              <a:rPr lang="fi-FI" dirty="0" err="1" smtClean="0"/>
              <a:t>points</a:t>
            </a:r>
            <a:r>
              <a:rPr lang="fi-FI" dirty="0" smtClean="0"/>
              <a:t> of </a:t>
            </a:r>
            <a:r>
              <a:rPr lang="fi-FI" dirty="0" err="1" smtClean="0"/>
              <a:t>discussion</a:t>
            </a:r>
            <a:endParaRPr lang="fi-FI" dirty="0" smtClean="0"/>
          </a:p>
          <a:p>
            <a:endParaRPr lang="fi-FI" dirty="0" smtClean="0"/>
          </a:p>
          <a:p>
            <a:endParaRPr lang="fi-FI" dirty="0"/>
          </a:p>
        </p:txBody>
      </p:sp>
      <p:sp>
        <p:nvSpPr>
          <p:cNvPr id="4" name="Alatunnisteen paikkamerkki 3"/>
          <p:cNvSpPr>
            <a:spLocks noGrp="1"/>
          </p:cNvSpPr>
          <p:nvPr>
            <p:ph type="ftr" sz="quarter" idx="11"/>
          </p:nvPr>
        </p:nvSpPr>
        <p:spPr/>
        <p:txBody>
          <a:bodyPr/>
          <a:lstStyle/>
          <a:p>
            <a:r>
              <a:rPr lang="fi-FI" smtClean="0"/>
              <a:t>kiertotalousamk.fi</a:t>
            </a:r>
            <a:endParaRPr lang="fi-FI"/>
          </a:p>
        </p:txBody>
      </p:sp>
    </p:spTree>
    <p:extLst>
      <p:ext uri="{BB962C8B-B14F-4D97-AF65-F5344CB8AC3E}">
        <p14:creationId xmlns:p14="http://schemas.microsoft.com/office/powerpoint/2010/main" val="985823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Visualized</a:t>
            </a:r>
            <a:r>
              <a:rPr lang="fi-FI" dirty="0" smtClean="0"/>
              <a:t> </a:t>
            </a:r>
            <a:r>
              <a:rPr lang="fi-FI" dirty="0" err="1" smtClean="0"/>
              <a:t>Summary</a:t>
            </a:r>
            <a:endParaRPr lang="fi-FI" dirty="0"/>
          </a:p>
        </p:txBody>
      </p:sp>
      <p:sp>
        <p:nvSpPr>
          <p:cNvPr id="3" name="Content Placeholder 2"/>
          <p:cNvSpPr>
            <a:spLocks noGrp="1"/>
          </p:cNvSpPr>
          <p:nvPr>
            <p:ph idx="1"/>
          </p:nvPr>
        </p:nvSpPr>
        <p:spPr/>
        <p:txBody>
          <a:bodyPr/>
          <a:lstStyle/>
          <a:p>
            <a:r>
              <a:rPr lang="fi-FI" dirty="0" err="1" smtClean="0"/>
              <a:t>The</a:t>
            </a:r>
            <a:r>
              <a:rPr lang="fi-FI" dirty="0" smtClean="0"/>
              <a:t> </a:t>
            </a:r>
            <a:r>
              <a:rPr lang="fi-FI" dirty="0" err="1" smtClean="0"/>
              <a:t>group</a:t>
            </a:r>
            <a:r>
              <a:rPr lang="fi-FI" dirty="0" smtClean="0"/>
              <a:t> </a:t>
            </a:r>
            <a:r>
              <a:rPr lang="fi-FI" dirty="0" err="1" smtClean="0"/>
              <a:t>will</a:t>
            </a:r>
            <a:r>
              <a:rPr lang="fi-FI" dirty="0" smtClean="0"/>
              <a:t> </a:t>
            </a:r>
            <a:r>
              <a:rPr lang="fi-FI" dirty="0" err="1" smtClean="0"/>
              <a:t>summarize</a:t>
            </a:r>
            <a:r>
              <a:rPr lang="fi-FI" dirty="0" smtClean="0"/>
              <a:t> </a:t>
            </a:r>
            <a:r>
              <a:rPr lang="fi-FI" dirty="0" err="1" smtClean="0"/>
              <a:t>the</a:t>
            </a:r>
            <a:r>
              <a:rPr lang="fi-FI" dirty="0" smtClean="0"/>
              <a:t> </a:t>
            </a:r>
            <a:r>
              <a:rPr lang="fi-FI" dirty="0" err="1" smtClean="0"/>
              <a:t>learning</a:t>
            </a:r>
            <a:r>
              <a:rPr lang="fi-FI" dirty="0" smtClean="0"/>
              <a:t> </a:t>
            </a:r>
            <a:r>
              <a:rPr lang="fi-FI" dirty="0" err="1" smtClean="0"/>
              <a:t>outcome</a:t>
            </a:r>
            <a:r>
              <a:rPr lang="fi-FI" dirty="0" smtClean="0"/>
              <a:t> and </a:t>
            </a:r>
            <a:r>
              <a:rPr lang="fi-FI" dirty="0" err="1" smtClean="0"/>
              <a:t>agree</a:t>
            </a:r>
            <a:r>
              <a:rPr lang="fi-FI" dirty="0" smtClean="0"/>
              <a:t> </a:t>
            </a:r>
            <a:r>
              <a:rPr lang="fi-FI" dirty="0" err="1" smtClean="0"/>
              <a:t>the</a:t>
            </a:r>
            <a:r>
              <a:rPr lang="fi-FI" dirty="0" smtClean="0"/>
              <a:t> </a:t>
            </a:r>
            <a:r>
              <a:rPr lang="fi-FI" dirty="0" err="1" smtClean="0"/>
              <a:t>way</a:t>
            </a:r>
            <a:r>
              <a:rPr lang="fi-FI" dirty="0" smtClean="0"/>
              <a:t> to </a:t>
            </a:r>
            <a:r>
              <a:rPr lang="fi-FI" dirty="0" err="1" smtClean="0"/>
              <a:t>visualize</a:t>
            </a:r>
            <a:r>
              <a:rPr lang="fi-FI" dirty="0" smtClean="0"/>
              <a:t> </a:t>
            </a:r>
            <a:r>
              <a:rPr lang="fi-FI" dirty="0" err="1" smtClean="0"/>
              <a:t>the</a:t>
            </a:r>
            <a:r>
              <a:rPr lang="fi-FI" dirty="0" smtClean="0"/>
              <a:t> </a:t>
            </a:r>
            <a:r>
              <a:rPr lang="fi-FI" dirty="0" err="1" smtClean="0"/>
              <a:t>results</a:t>
            </a:r>
            <a:endParaRPr lang="fi-FI" dirty="0" smtClean="0"/>
          </a:p>
          <a:p>
            <a:r>
              <a:rPr lang="fi-FI" dirty="0" err="1" smtClean="0"/>
              <a:t>The</a:t>
            </a:r>
            <a:r>
              <a:rPr lang="fi-FI" dirty="0" smtClean="0"/>
              <a:t> </a:t>
            </a:r>
            <a:r>
              <a:rPr lang="fi-FI" dirty="0" err="1" smtClean="0"/>
              <a:t>connection</a:t>
            </a:r>
            <a:r>
              <a:rPr lang="fi-FI" dirty="0" smtClean="0"/>
              <a:t> of </a:t>
            </a:r>
            <a:r>
              <a:rPr lang="fi-FI" dirty="0" err="1" smtClean="0"/>
              <a:t>the</a:t>
            </a:r>
            <a:r>
              <a:rPr lang="fi-FI" dirty="0" smtClean="0"/>
              <a:t> </a:t>
            </a:r>
            <a:r>
              <a:rPr lang="fi-FI" dirty="0" err="1" smtClean="0"/>
              <a:t>outcome</a:t>
            </a:r>
            <a:r>
              <a:rPr lang="fi-FI" dirty="0" smtClean="0"/>
              <a:t> to </a:t>
            </a:r>
            <a:r>
              <a:rPr lang="fi-FI" dirty="0" err="1" smtClean="0"/>
              <a:t>the</a:t>
            </a:r>
            <a:r>
              <a:rPr lang="fi-FI" dirty="0" smtClean="0"/>
              <a:t> </a:t>
            </a:r>
            <a:r>
              <a:rPr lang="fi-FI" dirty="0" err="1" smtClean="0"/>
              <a:t>starting</a:t>
            </a:r>
            <a:r>
              <a:rPr lang="fi-FI" dirty="0" smtClean="0"/>
              <a:t> </a:t>
            </a:r>
            <a:r>
              <a:rPr lang="fi-FI" dirty="0" err="1" smtClean="0"/>
              <a:t>point</a:t>
            </a:r>
            <a:r>
              <a:rPr lang="fi-FI" dirty="0" smtClean="0"/>
              <a:t> and </a:t>
            </a:r>
            <a:r>
              <a:rPr lang="fi-FI" dirty="0" err="1" smtClean="0"/>
              <a:t>problem</a:t>
            </a:r>
            <a:r>
              <a:rPr lang="fi-FI" dirty="0" smtClean="0"/>
              <a:t> is </a:t>
            </a:r>
            <a:r>
              <a:rPr lang="fi-FI" dirty="0" err="1" smtClean="0"/>
              <a:t>important</a:t>
            </a:r>
            <a:endParaRPr lang="fi-FI" dirty="0" smtClean="0"/>
          </a:p>
          <a:p>
            <a:r>
              <a:rPr lang="fi-FI" dirty="0" err="1" smtClean="0"/>
              <a:t>Visualization</a:t>
            </a:r>
            <a:r>
              <a:rPr lang="fi-FI" dirty="0" smtClean="0"/>
              <a:t> </a:t>
            </a:r>
            <a:r>
              <a:rPr lang="fi-FI" dirty="0" err="1" smtClean="0"/>
              <a:t>may</a:t>
            </a:r>
            <a:r>
              <a:rPr lang="fi-FI" dirty="0" smtClean="0"/>
              <a:t> </a:t>
            </a:r>
            <a:r>
              <a:rPr lang="fi-FI" dirty="0" err="1" smtClean="0"/>
              <a:t>be</a:t>
            </a:r>
            <a:r>
              <a:rPr lang="fi-FI" dirty="0" smtClean="0"/>
              <a:t> </a:t>
            </a:r>
            <a:r>
              <a:rPr lang="fi-FI" dirty="0" err="1" smtClean="0"/>
              <a:t>used</a:t>
            </a:r>
            <a:r>
              <a:rPr lang="fi-FI" dirty="0" smtClean="0"/>
              <a:t> to </a:t>
            </a:r>
            <a:r>
              <a:rPr lang="fi-FI" dirty="0" err="1" smtClean="0"/>
              <a:t>modeling</a:t>
            </a:r>
            <a:r>
              <a:rPr lang="fi-FI" dirty="0" smtClean="0"/>
              <a:t> </a:t>
            </a:r>
            <a:endParaRPr lang="fi-FI" dirty="0"/>
          </a:p>
          <a:p>
            <a:endParaRPr lang="fi-FI" dirty="0"/>
          </a:p>
        </p:txBody>
      </p:sp>
      <p:sp>
        <p:nvSpPr>
          <p:cNvPr id="4" name="Footer Placeholder 3"/>
          <p:cNvSpPr>
            <a:spLocks noGrp="1"/>
          </p:cNvSpPr>
          <p:nvPr>
            <p:ph type="ftr" sz="quarter" idx="11"/>
          </p:nvPr>
        </p:nvSpPr>
        <p:spPr/>
        <p:txBody>
          <a:bodyPr/>
          <a:lstStyle/>
          <a:p>
            <a:r>
              <a:rPr lang="fi-FI" smtClean="0"/>
              <a:t>kiertotalousamk.fi</a:t>
            </a:r>
            <a:endParaRPr lang="fi-FI"/>
          </a:p>
        </p:txBody>
      </p:sp>
    </p:spTree>
    <p:extLst>
      <p:ext uri="{BB962C8B-B14F-4D97-AF65-F5344CB8AC3E}">
        <p14:creationId xmlns:p14="http://schemas.microsoft.com/office/powerpoint/2010/main" val="568079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Secondary</a:t>
            </a:r>
            <a:r>
              <a:rPr lang="fi-FI" dirty="0" smtClean="0"/>
              <a:t> products</a:t>
            </a:r>
            <a:endParaRPr lang="fi-FI" dirty="0"/>
          </a:p>
        </p:txBody>
      </p:sp>
      <p:sp>
        <p:nvSpPr>
          <p:cNvPr id="3" name="Content Placeholder 2"/>
          <p:cNvSpPr>
            <a:spLocks noGrp="1"/>
          </p:cNvSpPr>
          <p:nvPr>
            <p:ph idx="1"/>
          </p:nvPr>
        </p:nvSpPr>
        <p:spPr/>
        <p:txBody>
          <a:bodyPr/>
          <a:lstStyle/>
          <a:p>
            <a:r>
              <a:rPr lang="fi-FI" dirty="0" err="1" smtClean="0"/>
              <a:t>What</a:t>
            </a:r>
            <a:r>
              <a:rPr lang="fi-FI" dirty="0" smtClean="0"/>
              <a:t> </a:t>
            </a:r>
            <a:r>
              <a:rPr lang="fi-FI" dirty="0" err="1" smtClean="0"/>
              <a:t>are</a:t>
            </a:r>
            <a:r>
              <a:rPr lang="fi-FI" dirty="0" smtClean="0"/>
              <a:t> </a:t>
            </a:r>
            <a:r>
              <a:rPr lang="fi-FI" dirty="0" err="1" smtClean="0"/>
              <a:t>secondary</a:t>
            </a:r>
            <a:r>
              <a:rPr lang="fi-FI" dirty="0" smtClean="0"/>
              <a:t> products in </a:t>
            </a:r>
            <a:r>
              <a:rPr lang="fi-FI" dirty="0" err="1" smtClean="0"/>
              <a:t>construction</a:t>
            </a:r>
            <a:r>
              <a:rPr lang="fi-FI" dirty="0" smtClean="0"/>
              <a:t>?</a:t>
            </a:r>
          </a:p>
          <a:p>
            <a:endParaRPr lang="fi-FI" dirty="0" smtClean="0"/>
          </a:p>
          <a:p>
            <a:pPr lvl="1"/>
            <a:r>
              <a:rPr lang="en-US" dirty="0" smtClean="0"/>
              <a:t>Secondary </a:t>
            </a:r>
            <a:r>
              <a:rPr lang="en-US" dirty="0"/>
              <a:t>product means a product made from recycled </a:t>
            </a:r>
            <a:r>
              <a:rPr lang="en-US" dirty="0" smtClean="0"/>
              <a:t>material. For example products made from recycled glass or insulation materials. It is usually consuming less raw materials and energy than making a product from virgin raw material</a:t>
            </a:r>
          </a:p>
          <a:p>
            <a:pPr lvl="1"/>
            <a:endParaRPr lang="en-US" dirty="0" smtClean="0"/>
          </a:p>
          <a:p>
            <a:pPr lvl="1"/>
            <a:r>
              <a:rPr lang="en-US" dirty="0"/>
              <a:t>Recycled product means a product that is recycled as a product or material for a new </a:t>
            </a:r>
            <a:r>
              <a:rPr lang="en-US" dirty="0" smtClean="0"/>
              <a:t>building</a:t>
            </a:r>
            <a:endParaRPr lang="fi-FI" dirty="0"/>
          </a:p>
        </p:txBody>
      </p:sp>
      <p:sp>
        <p:nvSpPr>
          <p:cNvPr id="4" name="Footer Placeholder 3"/>
          <p:cNvSpPr>
            <a:spLocks noGrp="1"/>
          </p:cNvSpPr>
          <p:nvPr>
            <p:ph type="ftr" sz="quarter" idx="11"/>
          </p:nvPr>
        </p:nvSpPr>
        <p:spPr/>
        <p:txBody>
          <a:bodyPr/>
          <a:lstStyle/>
          <a:p>
            <a:r>
              <a:rPr lang="fi-FI" smtClean="0"/>
              <a:t>kiertotalousamk.fi</a:t>
            </a:r>
            <a:endParaRPr lang="fi-FI"/>
          </a:p>
        </p:txBody>
      </p:sp>
    </p:spTree>
    <p:extLst>
      <p:ext uri="{BB962C8B-B14F-4D97-AF65-F5344CB8AC3E}">
        <p14:creationId xmlns:p14="http://schemas.microsoft.com/office/powerpoint/2010/main" val="4003056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Secondary</a:t>
            </a:r>
            <a:r>
              <a:rPr lang="fi-FI" dirty="0" smtClean="0"/>
              <a:t> products</a:t>
            </a:r>
            <a:endParaRPr lang="fi-FI" dirty="0"/>
          </a:p>
        </p:txBody>
      </p:sp>
      <p:sp>
        <p:nvSpPr>
          <p:cNvPr id="3" name="Content Placeholder 2"/>
          <p:cNvSpPr>
            <a:spLocks noGrp="1"/>
          </p:cNvSpPr>
          <p:nvPr>
            <p:ph idx="1"/>
          </p:nvPr>
        </p:nvSpPr>
        <p:spPr/>
        <p:txBody>
          <a:bodyPr/>
          <a:lstStyle/>
          <a:p>
            <a:r>
              <a:rPr lang="fi-FI" dirty="0" err="1" smtClean="0"/>
              <a:t>Preference</a:t>
            </a:r>
            <a:r>
              <a:rPr lang="fi-FI" dirty="0" smtClean="0"/>
              <a:t> in </a:t>
            </a:r>
            <a:r>
              <a:rPr lang="fi-FI" dirty="0" err="1" smtClean="0"/>
              <a:t>recycling</a:t>
            </a:r>
            <a:endParaRPr lang="fi-FI" dirty="0" smtClean="0"/>
          </a:p>
          <a:p>
            <a:pPr marL="914400" lvl="1" indent="-457200">
              <a:buFont typeface="+mj-lt"/>
              <a:buAutoNum type="arabicPeriod"/>
            </a:pPr>
            <a:r>
              <a:rPr lang="fi-FI" dirty="0" err="1" smtClean="0"/>
              <a:t>Use</a:t>
            </a:r>
            <a:r>
              <a:rPr lang="fi-FI" dirty="0" smtClean="0"/>
              <a:t> as </a:t>
            </a:r>
            <a:r>
              <a:rPr lang="fi-FI" dirty="0" err="1" smtClean="0"/>
              <a:t>such</a:t>
            </a:r>
            <a:endParaRPr lang="fi-FI" dirty="0" smtClean="0"/>
          </a:p>
          <a:p>
            <a:pPr marL="914400" lvl="1" indent="-457200">
              <a:buFont typeface="+mj-lt"/>
              <a:buAutoNum type="arabicPeriod"/>
            </a:pPr>
            <a:r>
              <a:rPr lang="fi-FI" b="1" dirty="0" err="1" smtClean="0"/>
              <a:t>Use</a:t>
            </a:r>
            <a:r>
              <a:rPr lang="fi-FI" b="1" dirty="0" smtClean="0"/>
              <a:t> as a </a:t>
            </a:r>
            <a:r>
              <a:rPr lang="fi-FI" b="1" dirty="0" err="1" smtClean="0"/>
              <a:t>secondary</a:t>
            </a:r>
            <a:r>
              <a:rPr lang="fi-FI" b="1" dirty="0" smtClean="0"/>
              <a:t> </a:t>
            </a:r>
            <a:r>
              <a:rPr lang="fi-FI" b="1" dirty="0" err="1" smtClean="0"/>
              <a:t>product</a:t>
            </a:r>
            <a:endParaRPr lang="fi-FI" b="1" dirty="0" smtClean="0"/>
          </a:p>
          <a:p>
            <a:pPr marL="914400" lvl="1" indent="-457200">
              <a:buFont typeface="+mj-lt"/>
              <a:buAutoNum type="arabicPeriod"/>
            </a:pPr>
            <a:r>
              <a:rPr lang="fi-FI" dirty="0" err="1" smtClean="0"/>
              <a:t>Use</a:t>
            </a:r>
            <a:r>
              <a:rPr lang="fi-FI" dirty="0" smtClean="0"/>
              <a:t> as </a:t>
            </a:r>
            <a:r>
              <a:rPr lang="fi-FI" dirty="0" err="1" smtClean="0"/>
              <a:t>material</a:t>
            </a:r>
            <a:endParaRPr lang="fi-FI" dirty="0" smtClean="0"/>
          </a:p>
          <a:p>
            <a:pPr marL="914400" lvl="1" indent="-457200">
              <a:buFont typeface="+mj-lt"/>
              <a:buAutoNum type="arabicPeriod"/>
            </a:pPr>
            <a:r>
              <a:rPr lang="fi-FI" dirty="0" err="1" smtClean="0"/>
              <a:t>Use</a:t>
            </a:r>
            <a:r>
              <a:rPr lang="fi-FI" dirty="0" smtClean="0"/>
              <a:t> as </a:t>
            </a:r>
            <a:r>
              <a:rPr lang="fi-FI" dirty="0" err="1" smtClean="0"/>
              <a:t>energy</a:t>
            </a:r>
            <a:endParaRPr lang="fi-FI" dirty="0" smtClean="0"/>
          </a:p>
          <a:p>
            <a:pPr marL="914400" lvl="1" indent="-457200">
              <a:buFont typeface="+mj-lt"/>
              <a:buAutoNum type="arabicPeriod"/>
            </a:pPr>
            <a:r>
              <a:rPr lang="fi-FI" dirty="0" smtClean="0"/>
              <a:t>(Waste)</a:t>
            </a:r>
          </a:p>
          <a:p>
            <a:endParaRPr lang="fi-FI" dirty="0" smtClean="0"/>
          </a:p>
          <a:p>
            <a:r>
              <a:rPr lang="fi-FI" dirty="0" err="1" smtClean="0"/>
              <a:t>The</a:t>
            </a:r>
            <a:r>
              <a:rPr lang="fi-FI" dirty="0" smtClean="0"/>
              <a:t> </a:t>
            </a:r>
            <a:r>
              <a:rPr lang="fi-FI" dirty="0" err="1" smtClean="0"/>
              <a:t>challenge</a:t>
            </a:r>
            <a:r>
              <a:rPr lang="fi-FI" dirty="0" smtClean="0"/>
              <a:t> is to go </a:t>
            </a:r>
            <a:r>
              <a:rPr lang="fi-FI" dirty="0" err="1" smtClean="0"/>
              <a:t>up</a:t>
            </a:r>
            <a:r>
              <a:rPr lang="fi-FI" dirty="0" smtClean="0"/>
              <a:t> in </a:t>
            </a:r>
            <a:r>
              <a:rPr lang="fi-FI" dirty="0" err="1" smtClean="0"/>
              <a:t>preference</a:t>
            </a:r>
            <a:r>
              <a:rPr lang="fi-FI" dirty="0" smtClean="0"/>
              <a:t> </a:t>
            </a:r>
            <a:r>
              <a:rPr lang="fi-FI" dirty="0" err="1" smtClean="0"/>
              <a:t>order</a:t>
            </a:r>
            <a:r>
              <a:rPr lang="fi-FI" dirty="0" smtClean="0"/>
              <a:t>!</a:t>
            </a:r>
          </a:p>
          <a:p>
            <a:pPr lvl="1"/>
            <a:endParaRPr lang="fi-FI" dirty="0"/>
          </a:p>
        </p:txBody>
      </p:sp>
      <p:sp>
        <p:nvSpPr>
          <p:cNvPr id="4" name="Footer Placeholder 3"/>
          <p:cNvSpPr>
            <a:spLocks noGrp="1"/>
          </p:cNvSpPr>
          <p:nvPr>
            <p:ph type="ftr" sz="quarter" idx="11"/>
          </p:nvPr>
        </p:nvSpPr>
        <p:spPr/>
        <p:txBody>
          <a:bodyPr/>
          <a:lstStyle/>
          <a:p>
            <a:r>
              <a:rPr lang="fi-FI" smtClean="0"/>
              <a:t>kiertotalousamk.fi</a:t>
            </a:r>
            <a:endParaRPr lang="fi-FI"/>
          </a:p>
        </p:txBody>
      </p:sp>
    </p:spTree>
    <p:extLst>
      <p:ext uri="{BB962C8B-B14F-4D97-AF65-F5344CB8AC3E}">
        <p14:creationId xmlns:p14="http://schemas.microsoft.com/office/powerpoint/2010/main" val="3607783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Introduction</a:t>
            </a:r>
            <a:r>
              <a:rPr lang="fi-FI" dirty="0" smtClean="0"/>
              <a:t> - </a:t>
            </a:r>
            <a:r>
              <a:rPr lang="fi-FI" dirty="0" err="1" smtClean="0"/>
              <a:t>tasks</a:t>
            </a:r>
            <a:endParaRPr lang="fi-FI" dirty="0"/>
          </a:p>
        </p:txBody>
      </p:sp>
      <p:sp>
        <p:nvSpPr>
          <p:cNvPr id="3" name="Sisällön paikkamerkki 2"/>
          <p:cNvSpPr>
            <a:spLocks noGrp="1"/>
          </p:cNvSpPr>
          <p:nvPr>
            <p:ph idx="1"/>
          </p:nvPr>
        </p:nvSpPr>
        <p:spPr>
          <a:xfrm>
            <a:off x="838200" y="1690688"/>
            <a:ext cx="10515600" cy="4161289"/>
          </a:xfrm>
        </p:spPr>
        <p:txBody>
          <a:bodyPr>
            <a:normAutofit lnSpcReduction="10000"/>
          </a:bodyPr>
          <a:lstStyle/>
          <a:p>
            <a:r>
              <a:rPr lang="fi-FI" dirty="0" err="1" smtClean="0"/>
              <a:t>Answer</a:t>
            </a:r>
            <a:r>
              <a:rPr lang="fi-FI" dirty="0" smtClean="0"/>
              <a:t> to </a:t>
            </a:r>
            <a:r>
              <a:rPr lang="fi-FI" dirty="0" err="1" smtClean="0"/>
              <a:t>the</a:t>
            </a:r>
            <a:r>
              <a:rPr lang="fi-FI" dirty="0" smtClean="0"/>
              <a:t> </a:t>
            </a:r>
            <a:r>
              <a:rPr lang="fi-FI" dirty="0" err="1" smtClean="0"/>
              <a:t>following</a:t>
            </a:r>
            <a:r>
              <a:rPr lang="fi-FI" dirty="0" smtClean="0"/>
              <a:t> </a:t>
            </a:r>
            <a:r>
              <a:rPr lang="fi-FI" dirty="0" err="1" smtClean="0"/>
              <a:t>questions</a:t>
            </a:r>
            <a:r>
              <a:rPr lang="fi-FI" dirty="0" smtClean="0"/>
              <a:t>:</a:t>
            </a:r>
          </a:p>
          <a:p>
            <a:pPr lvl="1"/>
            <a:r>
              <a:rPr lang="fi-FI" dirty="0" err="1" smtClean="0"/>
              <a:t>What</a:t>
            </a:r>
            <a:r>
              <a:rPr lang="fi-FI" dirty="0" smtClean="0"/>
              <a:t> </a:t>
            </a:r>
            <a:r>
              <a:rPr lang="fi-FI" dirty="0" err="1" smtClean="0"/>
              <a:t>are</a:t>
            </a:r>
            <a:r>
              <a:rPr lang="fi-FI" dirty="0" smtClean="0"/>
              <a:t> </a:t>
            </a:r>
            <a:r>
              <a:rPr lang="fi-FI" dirty="0" err="1" smtClean="0"/>
              <a:t>the</a:t>
            </a:r>
            <a:r>
              <a:rPr lang="fi-FI" dirty="0" smtClean="0"/>
              <a:t> </a:t>
            </a:r>
            <a:r>
              <a:rPr lang="fi-FI" dirty="0" err="1" smtClean="0"/>
              <a:t>key</a:t>
            </a:r>
            <a:r>
              <a:rPr lang="fi-FI" dirty="0" smtClean="0"/>
              <a:t> </a:t>
            </a:r>
            <a:r>
              <a:rPr lang="fi-FI" dirty="0" err="1" smtClean="0"/>
              <a:t>points</a:t>
            </a:r>
            <a:r>
              <a:rPr lang="fi-FI" dirty="0" smtClean="0"/>
              <a:t> of </a:t>
            </a:r>
            <a:r>
              <a:rPr lang="fi-FI" dirty="0" err="1" smtClean="0"/>
              <a:t>the</a:t>
            </a:r>
            <a:r>
              <a:rPr lang="fi-FI" dirty="0" smtClean="0"/>
              <a:t> </a:t>
            </a:r>
            <a:r>
              <a:rPr lang="fi-FI" dirty="0" err="1" smtClean="0"/>
              <a:t>regulation</a:t>
            </a:r>
            <a:r>
              <a:rPr lang="fi-FI" dirty="0" smtClean="0"/>
              <a:t>?</a:t>
            </a:r>
          </a:p>
          <a:p>
            <a:pPr lvl="1"/>
            <a:r>
              <a:rPr lang="fi-FI" dirty="0" err="1" smtClean="0"/>
              <a:t>What</a:t>
            </a:r>
            <a:r>
              <a:rPr lang="fi-FI" dirty="0" smtClean="0"/>
              <a:t> </a:t>
            </a:r>
            <a:r>
              <a:rPr lang="fi-FI" dirty="0" err="1" smtClean="0"/>
              <a:t>documents</a:t>
            </a:r>
            <a:r>
              <a:rPr lang="fi-FI" dirty="0" smtClean="0"/>
              <a:t> </a:t>
            </a:r>
            <a:r>
              <a:rPr lang="fi-FI" dirty="0" err="1" smtClean="0"/>
              <a:t>are</a:t>
            </a:r>
            <a:r>
              <a:rPr lang="fi-FI" dirty="0" smtClean="0"/>
              <a:t> </a:t>
            </a:r>
            <a:r>
              <a:rPr lang="fi-FI" dirty="0" err="1" smtClean="0"/>
              <a:t>used</a:t>
            </a:r>
            <a:r>
              <a:rPr lang="fi-FI" dirty="0" smtClean="0"/>
              <a:t> to </a:t>
            </a:r>
            <a:r>
              <a:rPr lang="fi-FI" dirty="0" err="1" smtClean="0"/>
              <a:t>specify</a:t>
            </a:r>
            <a:r>
              <a:rPr lang="fi-FI" dirty="0" smtClean="0"/>
              <a:t> </a:t>
            </a:r>
            <a:r>
              <a:rPr lang="fi-FI" dirty="0" err="1" smtClean="0"/>
              <a:t>the</a:t>
            </a:r>
            <a:r>
              <a:rPr lang="fi-FI" dirty="0" smtClean="0"/>
              <a:t> </a:t>
            </a:r>
            <a:r>
              <a:rPr lang="fi-FI" dirty="0" err="1" smtClean="0"/>
              <a:t>requirements</a:t>
            </a:r>
            <a:r>
              <a:rPr lang="fi-FI" dirty="0" smtClean="0"/>
              <a:t> for </a:t>
            </a:r>
            <a:r>
              <a:rPr lang="fi-FI" dirty="0" err="1" smtClean="0"/>
              <a:t>construction</a:t>
            </a:r>
            <a:r>
              <a:rPr lang="fi-FI" dirty="0" smtClean="0"/>
              <a:t> products?</a:t>
            </a:r>
          </a:p>
          <a:p>
            <a:pPr lvl="1"/>
            <a:r>
              <a:rPr lang="fi-FI" dirty="0" err="1" smtClean="0"/>
              <a:t>Describe</a:t>
            </a:r>
            <a:r>
              <a:rPr lang="fi-FI" dirty="0" smtClean="0"/>
              <a:t> </a:t>
            </a:r>
            <a:r>
              <a:rPr lang="fi-FI" dirty="0" err="1" smtClean="0"/>
              <a:t>the</a:t>
            </a:r>
            <a:r>
              <a:rPr lang="fi-FI" dirty="0" smtClean="0"/>
              <a:t> </a:t>
            </a:r>
            <a:r>
              <a:rPr lang="fi-FI" dirty="0" err="1" smtClean="0"/>
              <a:t>process</a:t>
            </a:r>
            <a:r>
              <a:rPr lang="fi-FI" dirty="0" smtClean="0"/>
              <a:t> for European Technical </a:t>
            </a:r>
            <a:r>
              <a:rPr lang="fi-FI" dirty="0" err="1" smtClean="0"/>
              <a:t>Assessment</a:t>
            </a:r>
            <a:r>
              <a:rPr lang="fi-FI" dirty="0" smtClean="0"/>
              <a:t> (ETA).</a:t>
            </a:r>
          </a:p>
          <a:p>
            <a:pPr lvl="1"/>
            <a:r>
              <a:rPr lang="fi-FI" dirty="0" err="1" smtClean="0"/>
              <a:t>Does</a:t>
            </a:r>
            <a:r>
              <a:rPr lang="fi-FI" dirty="0" smtClean="0"/>
              <a:t> ETA </a:t>
            </a:r>
            <a:r>
              <a:rPr lang="fi-FI" dirty="0" err="1" smtClean="0"/>
              <a:t>apply</a:t>
            </a:r>
            <a:r>
              <a:rPr lang="fi-FI" dirty="0" smtClean="0"/>
              <a:t> for </a:t>
            </a:r>
            <a:r>
              <a:rPr lang="fi-FI" dirty="0" err="1" smtClean="0"/>
              <a:t>secondary</a:t>
            </a:r>
            <a:r>
              <a:rPr lang="fi-FI" dirty="0" smtClean="0"/>
              <a:t> products in </a:t>
            </a:r>
            <a:r>
              <a:rPr lang="fi-FI" dirty="0" err="1" smtClean="0"/>
              <a:t>the</a:t>
            </a:r>
            <a:r>
              <a:rPr lang="fi-FI" dirty="0" smtClean="0"/>
              <a:t> </a:t>
            </a:r>
            <a:r>
              <a:rPr lang="fi-FI" dirty="0" err="1" smtClean="0"/>
              <a:t>construction</a:t>
            </a:r>
            <a:r>
              <a:rPr lang="fi-FI" dirty="0" smtClean="0"/>
              <a:t>? </a:t>
            </a:r>
            <a:r>
              <a:rPr lang="fi-FI" dirty="0" err="1" smtClean="0"/>
              <a:t>Give</a:t>
            </a:r>
            <a:r>
              <a:rPr lang="fi-FI" dirty="0" smtClean="0"/>
              <a:t> </a:t>
            </a:r>
            <a:r>
              <a:rPr lang="fi-FI" dirty="0" err="1" smtClean="0"/>
              <a:t>some</a:t>
            </a:r>
            <a:r>
              <a:rPr lang="fi-FI" dirty="0" smtClean="0"/>
              <a:t> </a:t>
            </a:r>
            <a:r>
              <a:rPr lang="fi-FI" dirty="0" err="1" smtClean="0"/>
              <a:t>examples</a:t>
            </a:r>
            <a:r>
              <a:rPr lang="fi-FI" dirty="0" smtClean="0"/>
              <a:t>.</a:t>
            </a:r>
          </a:p>
          <a:p>
            <a:pPr lvl="1"/>
            <a:r>
              <a:rPr lang="fi-FI" dirty="0" err="1" smtClean="0"/>
              <a:t>When</a:t>
            </a:r>
            <a:r>
              <a:rPr lang="fi-FI" dirty="0" smtClean="0"/>
              <a:t> </a:t>
            </a:r>
            <a:r>
              <a:rPr lang="fi-FI" dirty="0" err="1" smtClean="0"/>
              <a:t>national</a:t>
            </a:r>
            <a:r>
              <a:rPr lang="fi-FI" dirty="0" smtClean="0"/>
              <a:t> </a:t>
            </a:r>
            <a:r>
              <a:rPr lang="fi-FI" dirty="0" err="1" smtClean="0"/>
              <a:t>approval</a:t>
            </a:r>
            <a:r>
              <a:rPr lang="fi-FI" dirty="0" smtClean="0"/>
              <a:t> </a:t>
            </a:r>
            <a:r>
              <a:rPr lang="fi-FI" dirty="0" err="1" smtClean="0"/>
              <a:t>can</a:t>
            </a:r>
            <a:r>
              <a:rPr lang="fi-FI" dirty="0" smtClean="0"/>
              <a:t> </a:t>
            </a:r>
            <a:r>
              <a:rPr lang="fi-FI" dirty="0" err="1" smtClean="0"/>
              <a:t>be</a:t>
            </a:r>
            <a:r>
              <a:rPr lang="fi-FI" dirty="0" smtClean="0"/>
              <a:t> </a:t>
            </a:r>
            <a:r>
              <a:rPr lang="fi-FI" dirty="0" err="1" smtClean="0"/>
              <a:t>applied</a:t>
            </a:r>
            <a:r>
              <a:rPr lang="fi-FI" dirty="0" smtClean="0"/>
              <a:t>? </a:t>
            </a:r>
            <a:r>
              <a:rPr lang="fi-FI" dirty="0" err="1" smtClean="0"/>
              <a:t>Give</a:t>
            </a:r>
            <a:r>
              <a:rPr lang="fi-FI" dirty="0" smtClean="0"/>
              <a:t> </a:t>
            </a:r>
            <a:r>
              <a:rPr lang="fi-FI" dirty="0" err="1" smtClean="0"/>
              <a:t>examples</a:t>
            </a:r>
            <a:r>
              <a:rPr lang="fi-FI" dirty="0" smtClean="0"/>
              <a:t>.</a:t>
            </a:r>
          </a:p>
          <a:p>
            <a:pPr lvl="1"/>
            <a:r>
              <a:rPr lang="fi-FI" dirty="0" err="1" smtClean="0"/>
              <a:t>What</a:t>
            </a:r>
            <a:r>
              <a:rPr lang="fi-FI" dirty="0" smtClean="0"/>
              <a:t> </a:t>
            </a:r>
            <a:r>
              <a:rPr lang="fi-FI" dirty="0" err="1" smtClean="0"/>
              <a:t>are</a:t>
            </a:r>
            <a:r>
              <a:rPr lang="fi-FI" dirty="0" smtClean="0"/>
              <a:t> </a:t>
            </a:r>
            <a:r>
              <a:rPr lang="fi-FI" dirty="0" err="1" smtClean="0"/>
              <a:t>the</a:t>
            </a:r>
            <a:r>
              <a:rPr lang="fi-FI" dirty="0" smtClean="0"/>
              <a:t> </a:t>
            </a:r>
            <a:r>
              <a:rPr lang="fi-FI" dirty="0" err="1" smtClean="0"/>
              <a:t>national</a:t>
            </a:r>
            <a:r>
              <a:rPr lang="fi-FI" dirty="0" smtClean="0"/>
              <a:t> </a:t>
            </a:r>
            <a:r>
              <a:rPr lang="fi-FI" dirty="0" err="1" smtClean="0"/>
              <a:t>approval</a:t>
            </a:r>
            <a:r>
              <a:rPr lang="fi-FI" dirty="0" smtClean="0"/>
              <a:t> </a:t>
            </a:r>
            <a:r>
              <a:rPr lang="fi-FI" dirty="0" err="1" smtClean="0"/>
              <a:t>methods</a:t>
            </a:r>
            <a:r>
              <a:rPr lang="fi-FI" dirty="0" smtClean="0"/>
              <a:t> in Finland/in </a:t>
            </a:r>
            <a:r>
              <a:rPr lang="fi-FI" dirty="0" err="1" smtClean="0"/>
              <a:t>your</a:t>
            </a:r>
            <a:r>
              <a:rPr lang="fi-FI" dirty="0" smtClean="0"/>
              <a:t> country?</a:t>
            </a:r>
          </a:p>
          <a:p>
            <a:pPr lvl="1"/>
            <a:r>
              <a:rPr lang="fi-FI" dirty="0" err="1" smtClean="0"/>
              <a:t>What</a:t>
            </a:r>
            <a:r>
              <a:rPr lang="fi-FI" dirty="0" smtClean="0"/>
              <a:t> </a:t>
            </a:r>
            <a:r>
              <a:rPr lang="fi-FI" dirty="0" err="1" smtClean="0"/>
              <a:t>are</a:t>
            </a:r>
            <a:r>
              <a:rPr lang="fi-FI" dirty="0" smtClean="0"/>
              <a:t> </a:t>
            </a:r>
            <a:r>
              <a:rPr lang="fi-FI" dirty="0" err="1" smtClean="0"/>
              <a:t>the</a:t>
            </a:r>
            <a:r>
              <a:rPr lang="fi-FI" dirty="0" smtClean="0"/>
              <a:t> </a:t>
            </a:r>
            <a:r>
              <a:rPr lang="fi-FI" dirty="0" err="1" smtClean="0"/>
              <a:t>responsibilities</a:t>
            </a:r>
            <a:r>
              <a:rPr lang="fi-FI" dirty="0" smtClean="0"/>
              <a:t> of </a:t>
            </a:r>
            <a:r>
              <a:rPr lang="fi-FI" dirty="0" err="1" smtClean="0"/>
              <a:t>different</a:t>
            </a:r>
            <a:r>
              <a:rPr lang="fi-FI" dirty="0" smtClean="0"/>
              <a:t> </a:t>
            </a:r>
            <a:r>
              <a:rPr lang="fi-FI" dirty="0" err="1" smtClean="0"/>
              <a:t>stakeholders</a:t>
            </a:r>
            <a:r>
              <a:rPr lang="fi-FI" dirty="0" smtClean="0"/>
              <a:t>? </a:t>
            </a:r>
          </a:p>
          <a:p>
            <a:pPr lvl="1"/>
            <a:r>
              <a:rPr lang="fi-FI" dirty="0" smtClean="0"/>
              <a:t>Is it </a:t>
            </a:r>
            <a:r>
              <a:rPr lang="fi-FI" dirty="0" err="1" smtClean="0"/>
              <a:t>possible</a:t>
            </a:r>
            <a:r>
              <a:rPr lang="fi-FI" dirty="0" smtClean="0"/>
              <a:t> to </a:t>
            </a:r>
            <a:r>
              <a:rPr lang="fi-FI" dirty="0" err="1" smtClean="0"/>
              <a:t>use</a:t>
            </a:r>
            <a:r>
              <a:rPr lang="fi-FI" dirty="0" smtClean="0"/>
              <a:t> a </a:t>
            </a:r>
            <a:r>
              <a:rPr lang="fi-FI" dirty="0" err="1" smtClean="0"/>
              <a:t>recycled</a:t>
            </a:r>
            <a:r>
              <a:rPr lang="fi-FI" dirty="0" smtClean="0"/>
              <a:t> </a:t>
            </a:r>
            <a:r>
              <a:rPr lang="fi-FI" dirty="0" err="1" smtClean="0"/>
              <a:t>product</a:t>
            </a:r>
            <a:r>
              <a:rPr lang="fi-FI" dirty="0" smtClean="0"/>
              <a:t> </a:t>
            </a:r>
            <a:r>
              <a:rPr lang="fi-FI" dirty="0" err="1" smtClean="0"/>
              <a:t>without</a:t>
            </a:r>
            <a:r>
              <a:rPr lang="fi-FI" dirty="0" smtClean="0"/>
              <a:t> CE </a:t>
            </a:r>
            <a:r>
              <a:rPr lang="fi-FI" dirty="0" err="1" smtClean="0"/>
              <a:t>mark</a:t>
            </a:r>
            <a:r>
              <a:rPr lang="fi-FI" dirty="0" smtClean="0"/>
              <a:t> for </a:t>
            </a:r>
            <a:r>
              <a:rPr lang="fi-FI" dirty="0" err="1" smtClean="0"/>
              <a:t>construction</a:t>
            </a:r>
            <a:r>
              <a:rPr lang="fi-FI" dirty="0" smtClean="0"/>
              <a:t>?</a:t>
            </a:r>
          </a:p>
        </p:txBody>
      </p:sp>
      <p:sp>
        <p:nvSpPr>
          <p:cNvPr id="4" name="Alatunnisteen paikkamerkki 3"/>
          <p:cNvSpPr>
            <a:spLocks noGrp="1"/>
          </p:cNvSpPr>
          <p:nvPr>
            <p:ph type="ftr" sz="quarter" idx="11"/>
          </p:nvPr>
        </p:nvSpPr>
        <p:spPr/>
        <p:txBody>
          <a:bodyPr/>
          <a:lstStyle/>
          <a:p>
            <a:r>
              <a:rPr lang="fi-FI" smtClean="0"/>
              <a:t>kiertotalousamk.fi</a:t>
            </a:r>
            <a:endParaRPr lang="fi-FI"/>
          </a:p>
        </p:txBody>
      </p:sp>
    </p:spTree>
    <p:extLst>
      <p:ext uri="{BB962C8B-B14F-4D97-AF65-F5344CB8AC3E}">
        <p14:creationId xmlns:p14="http://schemas.microsoft.com/office/powerpoint/2010/main" val="2576233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PBL </a:t>
            </a:r>
            <a:r>
              <a:rPr lang="fi-FI" dirty="0" err="1"/>
              <a:t>procedure</a:t>
            </a:r>
            <a:endParaRPr lang="fi-FI" dirty="0"/>
          </a:p>
        </p:txBody>
      </p:sp>
      <p:sp>
        <p:nvSpPr>
          <p:cNvPr id="3" name="Content Placeholder 2"/>
          <p:cNvSpPr>
            <a:spLocks noGrp="1"/>
          </p:cNvSpPr>
          <p:nvPr>
            <p:ph idx="1"/>
          </p:nvPr>
        </p:nvSpPr>
        <p:spPr>
          <a:xfrm>
            <a:off x="1620253" y="1510130"/>
            <a:ext cx="9733547" cy="4161289"/>
          </a:xfrm>
        </p:spPr>
        <p:txBody>
          <a:bodyPr>
            <a:normAutofit lnSpcReduction="10000"/>
          </a:bodyPr>
          <a:lstStyle/>
          <a:p>
            <a:pPr marL="0" indent="0">
              <a:buNone/>
            </a:pPr>
            <a:r>
              <a:rPr lang="fi-FI" dirty="0" err="1" smtClean="0"/>
              <a:t>First</a:t>
            </a:r>
            <a:r>
              <a:rPr lang="fi-FI" dirty="0" smtClean="0"/>
              <a:t> </a:t>
            </a:r>
            <a:r>
              <a:rPr lang="fi-FI" dirty="0" err="1" smtClean="0"/>
              <a:t>Tutorial</a:t>
            </a:r>
            <a:endParaRPr lang="fi-FI" dirty="0" smtClean="0"/>
          </a:p>
          <a:p>
            <a:pPr marL="971550" lvl="1" indent="-514350">
              <a:buFont typeface="+mj-lt"/>
              <a:buAutoNum type="arabicPeriod"/>
            </a:pPr>
            <a:r>
              <a:rPr lang="fi-FI" dirty="0" err="1" smtClean="0"/>
              <a:t>Starting</a:t>
            </a:r>
            <a:r>
              <a:rPr lang="fi-FI" dirty="0" smtClean="0"/>
              <a:t> Point</a:t>
            </a:r>
          </a:p>
          <a:p>
            <a:pPr marL="971550" lvl="1" indent="-514350">
              <a:buFont typeface="+mj-lt"/>
              <a:buAutoNum type="arabicPeriod"/>
            </a:pPr>
            <a:r>
              <a:rPr lang="fi-FI" dirty="0" err="1" smtClean="0"/>
              <a:t>Brainstorming</a:t>
            </a:r>
            <a:endParaRPr lang="fi-FI" dirty="0" smtClean="0"/>
          </a:p>
          <a:p>
            <a:pPr marL="971550" lvl="1" indent="-514350">
              <a:buFont typeface="+mj-lt"/>
              <a:buAutoNum type="arabicPeriod"/>
            </a:pPr>
            <a:r>
              <a:rPr lang="fi-FI" dirty="0" smtClean="0"/>
              <a:t>Processing of </a:t>
            </a:r>
            <a:r>
              <a:rPr lang="fi-FI" dirty="0" err="1"/>
              <a:t>i</a:t>
            </a:r>
            <a:r>
              <a:rPr lang="fi-FI" dirty="0" err="1" smtClean="0"/>
              <a:t>deas</a:t>
            </a:r>
            <a:endParaRPr lang="fi-FI" dirty="0" smtClean="0"/>
          </a:p>
          <a:p>
            <a:pPr marL="971550" lvl="1" indent="-514350">
              <a:buFont typeface="+mj-lt"/>
              <a:buAutoNum type="arabicPeriod"/>
            </a:pPr>
            <a:r>
              <a:rPr lang="fi-FI" dirty="0" smtClean="0"/>
              <a:t>Learning </a:t>
            </a:r>
            <a:r>
              <a:rPr lang="fi-FI" dirty="0" err="1"/>
              <a:t>n</a:t>
            </a:r>
            <a:r>
              <a:rPr lang="fi-FI" dirty="0" err="1" smtClean="0"/>
              <a:t>eeds</a:t>
            </a:r>
            <a:endParaRPr lang="fi-FI" dirty="0" smtClean="0"/>
          </a:p>
          <a:p>
            <a:pPr marL="971550" lvl="1" indent="-514350">
              <a:buFont typeface="+mj-lt"/>
              <a:buAutoNum type="arabicPeriod"/>
            </a:pPr>
            <a:r>
              <a:rPr lang="fi-FI" dirty="0" smtClean="0"/>
              <a:t>Definition of an </a:t>
            </a:r>
            <a:r>
              <a:rPr lang="fi-FI" dirty="0" err="1" smtClean="0"/>
              <a:t>assignment</a:t>
            </a:r>
            <a:endParaRPr lang="fi-FI" dirty="0" smtClean="0"/>
          </a:p>
          <a:p>
            <a:pPr marL="971550" lvl="1" indent="-514350">
              <a:buFont typeface="+mj-lt"/>
              <a:buAutoNum type="arabicPeriod"/>
            </a:pPr>
            <a:r>
              <a:rPr lang="fi-FI" dirty="0" err="1" smtClean="0"/>
              <a:t>Between</a:t>
            </a:r>
            <a:r>
              <a:rPr lang="fi-FI" dirty="0" smtClean="0"/>
              <a:t> </a:t>
            </a:r>
            <a:r>
              <a:rPr lang="fi-FI" dirty="0" err="1" smtClean="0"/>
              <a:t>first</a:t>
            </a:r>
            <a:r>
              <a:rPr lang="fi-FI" dirty="0" smtClean="0"/>
              <a:t> and </a:t>
            </a:r>
            <a:r>
              <a:rPr lang="fi-FI" dirty="0" err="1" smtClean="0"/>
              <a:t>second</a:t>
            </a:r>
            <a:r>
              <a:rPr lang="fi-FI" dirty="0" smtClean="0"/>
              <a:t> </a:t>
            </a:r>
            <a:r>
              <a:rPr lang="fi-FI" dirty="0" err="1" smtClean="0"/>
              <a:t>tutorial</a:t>
            </a:r>
            <a:r>
              <a:rPr lang="fi-FI" dirty="0" smtClean="0"/>
              <a:t> </a:t>
            </a:r>
            <a:r>
              <a:rPr lang="fi-FI" dirty="0" err="1" smtClean="0"/>
              <a:t>students</a:t>
            </a:r>
            <a:r>
              <a:rPr lang="fi-FI" dirty="0" smtClean="0"/>
              <a:t> </a:t>
            </a:r>
            <a:r>
              <a:rPr lang="fi-FI" dirty="0" err="1" smtClean="0"/>
              <a:t>will</a:t>
            </a:r>
            <a:r>
              <a:rPr lang="fi-FI" dirty="0" smtClean="0"/>
              <a:t> </a:t>
            </a:r>
            <a:r>
              <a:rPr lang="fi-FI" dirty="0" err="1" smtClean="0"/>
              <a:t>study</a:t>
            </a:r>
            <a:r>
              <a:rPr lang="fi-FI" dirty="0" smtClean="0"/>
              <a:t> </a:t>
            </a:r>
            <a:r>
              <a:rPr lang="fi-FI" dirty="0" err="1" smtClean="0"/>
              <a:t>the</a:t>
            </a:r>
            <a:r>
              <a:rPr lang="fi-FI" dirty="0" smtClean="0"/>
              <a:t> </a:t>
            </a:r>
            <a:r>
              <a:rPr lang="fi-FI" dirty="0" err="1" smtClean="0"/>
              <a:t>assignment</a:t>
            </a:r>
            <a:r>
              <a:rPr lang="fi-FI" dirty="0" smtClean="0"/>
              <a:t> </a:t>
            </a:r>
            <a:r>
              <a:rPr lang="fi-FI" dirty="0" err="1" smtClean="0"/>
              <a:t>individually</a:t>
            </a:r>
            <a:endParaRPr lang="fi-FI" dirty="0" smtClean="0"/>
          </a:p>
          <a:p>
            <a:pPr marL="0" indent="0">
              <a:buNone/>
            </a:pPr>
            <a:r>
              <a:rPr lang="fi-FI" dirty="0" smtClean="0"/>
              <a:t>Second </a:t>
            </a:r>
            <a:r>
              <a:rPr lang="fi-FI" dirty="0" err="1" smtClean="0"/>
              <a:t>Tutorial</a:t>
            </a:r>
            <a:endParaRPr lang="fi-FI" dirty="0" smtClean="0"/>
          </a:p>
          <a:p>
            <a:pPr marL="971550" lvl="1" indent="-514350">
              <a:buFont typeface="+mj-lt"/>
              <a:buAutoNum type="arabicPeriod" startAt="7"/>
            </a:pPr>
            <a:r>
              <a:rPr lang="fi-FI" dirty="0" err="1" smtClean="0"/>
              <a:t>Sharing</a:t>
            </a:r>
            <a:r>
              <a:rPr lang="fi-FI" dirty="0" smtClean="0"/>
              <a:t> </a:t>
            </a:r>
            <a:r>
              <a:rPr lang="fi-FI" dirty="0" err="1" smtClean="0"/>
              <a:t>the</a:t>
            </a:r>
            <a:r>
              <a:rPr lang="fi-FI" dirty="0" smtClean="0"/>
              <a:t> Learning</a:t>
            </a:r>
          </a:p>
          <a:p>
            <a:pPr marL="971550" lvl="1" indent="-514350">
              <a:buFont typeface="+mj-lt"/>
              <a:buAutoNum type="arabicPeriod" startAt="7"/>
            </a:pPr>
            <a:r>
              <a:rPr lang="fi-FI" dirty="0" err="1" smtClean="0"/>
              <a:t>Visualized</a:t>
            </a:r>
            <a:r>
              <a:rPr lang="fi-FI" dirty="0" smtClean="0"/>
              <a:t> </a:t>
            </a:r>
            <a:r>
              <a:rPr lang="fi-FI" dirty="0" err="1" smtClean="0"/>
              <a:t>Summary</a:t>
            </a:r>
            <a:endParaRPr lang="fi-FI" dirty="0" smtClean="0"/>
          </a:p>
          <a:p>
            <a:pPr marL="514350" indent="-514350">
              <a:buFont typeface="+mj-lt"/>
              <a:buAutoNum type="arabicPeriod" startAt="7"/>
            </a:pPr>
            <a:endParaRPr lang="fi-FI" dirty="0"/>
          </a:p>
        </p:txBody>
      </p:sp>
      <p:sp>
        <p:nvSpPr>
          <p:cNvPr id="4" name="Footer Placeholder 3"/>
          <p:cNvSpPr>
            <a:spLocks noGrp="1"/>
          </p:cNvSpPr>
          <p:nvPr>
            <p:ph type="ftr" sz="quarter" idx="11"/>
          </p:nvPr>
        </p:nvSpPr>
        <p:spPr/>
        <p:txBody>
          <a:bodyPr/>
          <a:lstStyle/>
          <a:p>
            <a:r>
              <a:rPr lang="fi-FI" smtClean="0"/>
              <a:t>kiertotalousamk.fi</a:t>
            </a:r>
            <a:endParaRPr lang="fi-FI"/>
          </a:p>
        </p:txBody>
      </p:sp>
    </p:spTree>
    <p:extLst>
      <p:ext uri="{BB962C8B-B14F-4D97-AF65-F5344CB8AC3E}">
        <p14:creationId xmlns:p14="http://schemas.microsoft.com/office/powerpoint/2010/main" val="3955306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PBL </a:t>
            </a:r>
            <a:r>
              <a:rPr lang="fi-FI" dirty="0" err="1" smtClean="0"/>
              <a:t>roles</a:t>
            </a:r>
            <a:endParaRPr lang="fi-FI" dirty="0"/>
          </a:p>
        </p:txBody>
      </p:sp>
      <p:sp>
        <p:nvSpPr>
          <p:cNvPr id="3" name="Content Placeholder 2"/>
          <p:cNvSpPr>
            <a:spLocks noGrp="1"/>
          </p:cNvSpPr>
          <p:nvPr>
            <p:ph idx="1"/>
          </p:nvPr>
        </p:nvSpPr>
        <p:spPr>
          <a:xfrm>
            <a:off x="838200" y="1467351"/>
            <a:ext cx="10515600" cy="4161289"/>
          </a:xfrm>
        </p:spPr>
        <p:txBody>
          <a:bodyPr>
            <a:normAutofit lnSpcReduction="10000"/>
          </a:bodyPr>
          <a:lstStyle/>
          <a:p>
            <a:r>
              <a:rPr lang="fi-FI" dirty="0" err="1" smtClean="0"/>
              <a:t>Chairman</a:t>
            </a:r>
            <a:r>
              <a:rPr lang="fi-FI" dirty="0" smtClean="0"/>
              <a:t>: </a:t>
            </a:r>
            <a:r>
              <a:rPr lang="fi-FI" dirty="0" err="1" smtClean="0"/>
              <a:t>one</a:t>
            </a:r>
            <a:r>
              <a:rPr lang="fi-FI" dirty="0" smtClean="0"/>
              <a:t> of </a:t>
            </a:r>
            <a:r>
              <a:rPr lang="fi-FI" dirty="0" err="1" smtClean="0"/>
              <a:t>the</a:t>
            </a:r>
            <a:r>
              <a:rPr lang="fi-FI" dirty="0" smtClean="0"/>
              <a:t> </a:t>
            </a:r>
            <a:r>
              <a:rPr lang="fi-FI" dirty="0" err="1" smtClean="0"/>
              <a:t>students</a:t>
            </a:r>
            <a:r>
              <a:rPr lang="fi-FI" dirty="0" smtClean="0"/>
              <a:t> is </a:t>
            </a:r>
            <a:r>
              <a:rPr lang="fi-FI" dirty="0" err="1" smtClean="0"/>
              <a:t>the</a:t>
            </a:r>
            <a:r>
              <a:rPr lang="fi-FI" dirty="0" smtClean="0"/>
              <a:t> </a:t>
            </a:r>
            <a:r>
              <a:rPr lang="fi-FI" dirty="0" err="1" smtClean="0"/>
              <a:t>chairman</a:t>
            </a:r>
            <a:r>
              <a:rPr lang="fi-FI" dirty="0" smtClean="0"/>
              <a:t>, </a:t>
            </a:r>
            <a:r>
              <a:rPr lang="fi-FI" dirty="0" err="1" smtClean="0"/>
              <a:t>who</a:t>
            </a:r>
            <a:r>
              <a:rPr lang="fi-FI" dirty="0" smtClean="0"/>
              <a:t> </a:t>
            </a:r>
            <a:r>
              <a:rPr lang="fi-FI" dirty="0" err="1" smtClean="0"/>
              <a:t>will</a:t>
            </a:r>
            <a:r>
              <a:rPr lang="fi-FI" dirty="0" smtClean="0"/>
              <a:t> </a:t>
            </a:r>
            <a:r>
              <a:rPr lang="fi-FI" dirty="0" err="1" smtClean="0"/>
              <a:t>lead</a:t>
            </a:r>
            <a:r>
              <a:rPr lang="fi-FI" dirty="0" smtClean="0"/>
              <a:t> </a:t>
            </a:r>
            <a:r>
              <a:rPr lang="fi-FI" dirty="0" err="1" smtClean="0"/>
              <a:t>the</a:t>
            </a:r>
            <a:r>
              <a:rPr lang="fi-FI" dirty="0" smtClean="0"/>
              <a:t> </a:t>
            </a:r>
            <a:r>
              <a:rPr lang="fi-FI" dirty="0" err="1" smtClean="0"/>
              <a:t>discussion</a:t>
            </a:r>
            <a:endParaRPr lang="fi-FI" dirty="0" smtClean="0"/>
          </a:p>
          <a:p>
            <a:r>
              <a:rPr lang="fi-FI" dirty="0" err="1" smtClean="0"/>
              <a:t>Secretary</a:t>
            </a:r>
            <a:r>
              <a:rPr lang="fi-FI" dirty="0" smtClean="0"/>
              <a:t>:</a:t>
            </a:r>
            <a:r>
              <a:rPr lang="fi-FI" dirty="0"/>
              <a:t> </a:t>
            </a:r>
            <a:r>
              <a:rPr lang="fi-FI" dirty="0" err="1"/>
              <a:t>one</a:t>
            </a:r>
            <a:r>
              <a:rPr lang="fi-FI" dirty="0"/>
              <a:t> of </a:t>
            </a:r>
            <a:r>
              <a:rPr lang="fi-FI" dirty="0" err="1"/>
              <a:t>the</a:t>
            </a:r>
            <a:r>
              <a:rPr lang="fi-FI" dirty="0"/>
              <a:t> </a:t>
            </a:r>
            <a:r>
              <a:rPr lang="fi-FI" dirty="0" err="1"/>
              <a:t>students</a:t>
            </a:r>
            <a:r>
              <a:rPr lang="fi-FI" dirty="0"/>
              <a:t> is </a:t>
            </a:r>
            <a:r>
              <a:rPr lang="fi-FI" dirty="0" err="1"/>
              <a:t>the</a:t>
            </a:r>
            <a:r>
              <a:rPr lang="fi-FI" dirty="0"/>
              <a:t> </a:t>
            </a:r>
            <a:r>
              <a:rPr lang="fi-FI" dirty="0" err="1" smtClean="0"/>
              <a:t>secretary</a:t>
            </a:r>
            <a:r>
              <a:rPr lang="fi-FI" dirty="0" smtClean="0"/>
              <a:t>, </a:t>
            </a:r>
            <a:r>
              <a:rPr lang="fi-FI" dirty="0" err="1" smtClean="0"/>
              <a:t>who</a:t>
            </a:r>
            <a:r>
              <a:rPr lang="fi-FI" dirty="0" smtClean="0"/>
              <a:t> </a:t>
            </a:r>
            <a:r>
              <a:rPr lang="fi-FI" dirty="0" err="1" smtClean="0"/>
              <a:t>will</a:t>
            </a:r>
            <a:r>
              <a:rPr lang="fi-FI" dirty="0" smtClean="0"/>
              <a:t> </a:t>
            </a:r>
            <a:r>
              <a:rPr lang="fi-FI" dirty="0" err="1" smtClean="0"/>
              <a:t>make</a:t>
            </a:r>
            <a:r>
              <a:rPr lang="fi-FI" dirty="0" smtClean="0"/>
              <a:t> </a:t>
            </a:r>
            <a:r>
              <a:rPr lang="fi-FI" dirty="0" err="1" smtClean="0"/>
              <a:t>the</a:t>
            </a:r>
            <a:r>
              <a:rPr lang="fi-FI" dirty="0" smtClean="0"/>
              <a:t> </a:t>
            </a:r>
            <a:r>
              <a:rPr lang="fi-FI" dirty="0" err="1" smtClean="0"/>
              <a:t>notes</a:t>
            </a:r>
            <a:r>
              <a:rPr lang="fi-FI" dirty="0" smtClean="0"/>
              <a:t> </a:t>
            </a:r>
            <a:r>
              <a:rPr lang="fi-FI" dirty="0" err="1" smtClean="0"/>
              <a:t>during</a:t>
            </a:r>
            <a:r>
              <a:rPr lang="fi-FI" dirty="0" smtClean="0"/>
              <a:t> </a:t>
            </a:r>
            <a:r>
              <a:rPr lang="fi-FI" dirty="0" err="1" smtClean="0"/>
              <a:t>brainstorm</a:t>
            </a:r>
            <a:r>
              <a:rPr lang="fi-FI" dirty="0" smtClean="0"/>
              <a:t> and </a:t>
            </a:r>
            <a:r>
              <a:rPr lang="fi-FI" dirty="0" err="1" smtClean="0"/>
              <a:t>processign</a:t>
            </a:r>
            <a:r>
              <a:rPr lang="fi-FI" dirty="0" smtClean="0"/>
              <a:t> of </a:t>
            </a:r>
            <a:r>
              <a:rPr lang="fi-FI" dirty="0" err="1" smtClean="0"/>
              <a:t>ideas</a:t>
            </a:r>
            <a:endParaRPr lang="fi-FI" dirty="0" smtClean="0"/>
          </a:p>
          <a:p>
            <a:r>
              <a:rPr lang="fi-FI" dirty="0" err="1" smtClean="0"/>
              <a:t>Observer</a:t>
            </a:r>
            <a:r>
              <a:rPr lang="fi-FI" dirty="0" smtClean="0"/>
              <a:t>: a </a:t>
            </a:r>
            <a:r>
              <a:rPr lang="fi-FI" dirty="0" err="1" smtClean="0"/>
              <a:t>student</a:t>
            </a:r>
            <a:r>
              <a:rPr lang="fi-FI" dirty="0" smtClean="0"/>
              <a:t> </a:t>
            </a:r>
            <a:r>
              <a:rPr lang="fi-FI" dirty="0" err="1" smtClean="0"/>
              <a:t>who</a:t>
            </a:r>
            <a:r>
              <a:rPr lang="fi-FI" dirty="0" smtClean="0"/>
              <a:t> </a:t>
            </a:r>
            <a:r>
              <a:rPr lang="fi-FI" dirty="0" err="1" smtClean="0"/>
              <a:t>observes</a:t>
            </a:r>
            <a:r>
              <a:rPr lang="fi-FI" dirty="0" smtClean="0"/>
              <a:t> </a:t>
            </a:r>
            <a:r>
              <a:rPr lang="fi-FI" dirty="0" err="1" smtClean="0"/>
              <a:t>the</a:t>
            </a:r>
            <a:r>
              <a:rPr lang="fi-FI" dirty="0" smtClean="0"/>
              <a:t> </a:t>
            </a:r>
            <a:r>
              <a:rPr lang="fi-FI" dirty="0" err="1" smtClean="0"/>
              <a:t>group</a:t>
            </a:r>
            <a:r>
              <a:rPr lang="fi-FI" dirty="0" smtClean="0"/>
              <a:t> </a:t>
            </a:r>
            <a:r>
              <a:rPr lang="fi-FI" dirty="0" err="1" smtClean="0"/>
              <a:t>activities</a:t>
            </a:r>
            <a:r>
              <a:rPr lang="fi-FI" dirty="0" smtClean="0"/>
              <a:t> </a:t>
            </a:r>
            <a:r>
              <a:rPr lang="fi-FI" dirty="0" err="1" smtClean="0"/>
              <a:t>during</a:t>
            </a:r>
            <a:r>
              <a:rPr lang="fi-FI" dirty="0" smtClean="0"/>
              <a:t> </a:t>
            </a:r>
            <a:r>
              <a:rPr lang="fi-FI" dirty="0" err="1" smtClean="0"/>
              <a:t>tutorials</a:t>
            </a:r>
            <a:r>
              <a:rPr lang="fi-FI" dirty="0" smtClean="0"/>
              <a:t>, </a:t>
            </a:r>
            <a:r>
              <a:rPr lang="fi-FI" dirty="0" err="1" smtClean="0"/>
              <a:t>makes</a:t>
            </a:r>
            <a:r>
              <a:rPr lang="fi-FI" dirty="0" smtClean="0"/>
              <a:t> </a:t>
            </a:r>
            <a:r>
              <a:rPr lang="fi-FI" dirty="0" err="1" smtClean="0"/>
              <a:t>notes</a:t>
            </a:r>
            <a:r>
              <a:rPr lang="fi-FI" dirty="0" smtClean="0"/>
              <a:t> of </a:t>
            </a:r>
            <a:r>
              <a:rPr lang="fi-FI" dirty="0" err="1" smtClean="0"/>
              <a:t>observations</a:t>
            </a:r>
            <a:r>
              <a:rPr lang="fi-FI" dirty="0" smtClean="0"/>
              <a:t> and </a:t>
            </a:r>
            <a:r>
              <a:rPr lang="fi-FI" dirty="0" err="1" smtClean="0"/>
              <a:t>gives</a:t>
            </a:r>
            <a:r>
              <a:rPr lang="fi-FI" dirty="0" smtClean="0"/>
              <a:t> </a:t>
            </a:r>
            <a:r>
              <a:rPr lang="fi-FI" dirty="0" err="1" smtClean="0"/>
              <a:t>oral</a:t>
            </a:r>
            <a:r>
              <a:rPr lang="fi-FI" dirty="0" smtClean="0"/>
              <a:t> feedback of </a:t>
            </a:r>
            <a:r>
              <a:rPr lang="fi-FI" dirty="0" err="1" smtClean="0"/>
              <a:t>each</a:t>
            </a:r>
            <a:r>
              <a:rPr lang="fi-FI" dirty="0" smtClean="0"/>
              <a:t> </a:t>
            </a:r>
            <a:r>
              <a:rPr lang="fi-FI" dirty="0" err="1" smtClean="0"/>
              <a:t>group</a:t>
            </a:r>
            <a:r>
              <a:rPr lang="fi-FI" dirty="0" smtClean="0"/>
              <a:t> </a:t>
            </a:r>
            <a:r>
              <a:rPr lang="fi-FI" dirty="0" err="1" smtClean="0"/>
              <a:t>member’s</a:t>
            </a:r>
            <a:r>
              <a:rPr lang="fi-FI" dirty="0" smtClean="0"/>
              <a:t> </a:t>
            </a:r>
            <a:r>
              <a:rPr lang="fi-FI" dirty="0" err="1" smtClean="0"/>
              <a:t>activity</a:t>
            </a:r>
            <a:endParaRPr lang="fi-FI" dirty="0" smtClean="0"/>
          </a:p>
          <a:p>
            <a:r>
              <a:rPr lang="fi-FI" dirty="0" smtClean="0"/>
              <a:t>New </a:t>
            </a:r>
            <a:r>
              <a:rPr lang="fi-FI" dirty="0" err="1" smtClean="0"/>
              <a:t>student</a:t>
            </a:r>
            <a:r>
              <a:rPr lang="fi-FI" dirty="0" smtClean="0"/>
              <a:t> </a:t>
            </a:r>
            <a:r>
              <a:rPr lang="fi-FI" dirty="0" err="1" smtClean="0"/>
              <a:t>roles</a:t>
            </a:r>
            <a:r>
              <a:rPr lang="fi-FI" dirty="0" smtClean="0"/>
              <a:t> for </a:t>
            </a:r>
            <a:r>
              <a:rPr lang="fi-FI" dirty="0" err="1" smtClean="0"/>
              <a:t>each</a:t>
            </a:r>
            <a:r>
              <a:rPr lang="fi-FI" dirty="0" smtClean="0"/>
              <a:t> </a:t>
            </a:r>
            <a:r>
              <a:rPr lang="fi-FI" dirty="0" err="1" smtClean="0"/>
              <a:t>tutorial</a:t>
            </a:r>
            <a:endParaRPr lang="fi-FI" dirty="0" smtClean="0"/>
          </a:p>
          <a:p>
            <a:r>
              <a:rPr lang="fi-FI" dirty="0" err="1" smtClean="0"/>
              <a:t>Teacher</a:t>
            </a:r>
            <a:r>
              <a:rPr lang="fi-FI" dirty="0" smtClean="0"/>
              <a:t> is </a:t>
            </a:r>
            <a:r>
              <a:rPr lang="fi-FI" dirty="0" err="1" smtClean="0"/>
              <a:t>the</a:t>
            </a:r>
            <a:r>
              <a:rPr lang="fi-FI" dirty="0" smtClean="0"/>
              <a:t> tutor, </a:t>
            </a:r>
            <a:r>
              <a:rPr lang="fi-FI" dirty="0" err="1" smtClean="0"/>
              <a:t>who</a:t>
            </a:r>
            <a:r>
              <a:rPr lang="fi-FI" dirty="0" smtClean="0"/>
              <a:t> </a:t>
            </a:r>
            <a:r>
              <a:rPr lang="fi-FI" dirty="0" err="1" smtClean="0"/>
              <a:t>observes</a:t>
            </a:r>
            <a:r>
              <a:rPr lang="fi-FI" dirty="0" smtClean="0"/>
              <a:t> </a:t>
            </a:r>
            <a:r>
              <a:rPr lang="fi-FI" dirty="0" err="1" smtClean="0"/>
              <a:t>also</a:t>
            </a:r>
            <a:r>
              <a:rPr lang="fi-FI" dirty="0" smtClean="0"/>
              <a:t>, </a:t>
            </a:r>
            <a:r>
              <a:rPr lang="fi-FI" dirty="0" err="1" smtClean="0"/>
              <a:t>gives</a:t>
            </a:r>
            <a:r>
              <a:rPr lang="fi-FI" dirty="0" smtClean="0"/>
              <a:t> </a:t>
            </a:r>
            <a:r>
              <a:rPr lang="fi-FI" dirty="0" err="1" smtClean="0"/>
              <a:t>guidance</a:t>
            </a:r>
            <a:r>
              <a:rPr lang="fi-FI" dirty="0" smtClean="0"/>
              <a:t> </a:t>
            </a:r>
            <a:r>
              <a:rPr lang="fi-FI" dirty="0" err="1" smtClean="0"/>
              <a:t>if</a:t>
            </a:r>
            <a:r>
              <a:rPr lang="fi-FI" dirty="0" smtClean="0"/>
              <a:t> </a:t>
            </a:r>
            <a:r>
              <a:rPr lang="fi-FI" dirty="0" err="1" smtClean="0"/>
              <a:t>necessary</a:t>
            </a:r>
            <a:r>
              <a:rPr lang="fi-FI" dirty="0" smtClean="0"/>
              <a:t> and </a:t>
            </a:r>
            <a:r>
              <a:rPr lang="fi-FI" dirty="0" err="1" smtClean="0"/>
              <a:t>gives</a:t>
            </a:r>
            <a:r>
              <a:rPr lang="fi-FI" dirty="0" smtClean="0"/>
              <a:t> feedback at </a:t>
            </a:r>
            <a:r>
              <a:rPr lang="fi-FI" dirty="0" err="1" smtClean="0"/>
              <a:t>the</a:t>
            </a:r>
            <a:r>
              <a:rPr lang="fi-FI" dirty="0" smtClean="0"/>
              <a:t> </a:t>
            </a:r>
            <a:r>
              <a:rPr lang="fi-FI" dirty="0" err="1" smtClean="0"/>
              <a:t>end</a:t>
            </a:r>
            <a:r>
              <a:rPr lang="fi-FI" dirty="0" smtClean="0"/>
              <a:t> of </a:t>
            </a:r>
            <a:r>
              <a:rPr lang="fi-FI" dirty="0" err="1" smtClean="0"/>
              <a:t>the</a:t>
            </a:r>
            <a:r>
              <a:rPr lang="fi-FI" dirty="0" smtClean="0"/>
              <a:t> </a:t>
            </a:r>
            <a:r>
              <a:rPr lang="fi-FI" dirty="0" err="1" smtClean="0"/>
              <a:t>tutorial</a:t>
            </a:r>
            <a:endParaRPr lang="fi-FI" dirty="0"/>
          </a:p>
        </p:txBody>
      </p:sp>
      <p:sp>
        <p:nvSpPr>
          <p:cNvPr id="4" name="Footer Placeholder 3"/>
          <p:cNvSpPr>
            <a:spLocks noGrp="1"/>
          </p:cNvSpPr>
          <p:nvPr>
            <p:ph type="ftr" sz="quarter" idx="11"/>
          </p:nvPr>
        </p:nvSpPr>
        <p:spPr/>
        <p:txBody>
          <a:bodyPr/>
          <a:lstStyle/>
          <a:p>
            <a:r>
              <a:rPr lang="fi-FI" smtClean="0"/>
              <a:t>kiertotalousamk.fi</a:t>
            </a:r>
            <a:endParaRPr lang="fi-FI"/>
          </a:p>
        </p:txBody>
      </p:sp>
    </p:spTree>
    <p:extLst>
      <p:ext uri="{BB962C8B-B14F-4D97-AF65-F5344CB8AC3E}">
        <p14:creationId xmlns:p14="http://schemas.microsoft.com/office/powerpoint/2010/main" val="1128500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First</a:t>
            </a:r>
            <a:r>
              <a:rPr lang="fi-FI" dirty="0" smtClean="0"/>
              <a:t> </a:t>
            </a:r>
            <a:r>
              <a:rPr lang="fi-FI" dirty="0" err="1" smtClean="0"/>
              <a:t>tutorial</a:t>
            </a:r>
            <a:endParaRPr lang="fi-FI" dirty="0"/>
          </a:p>
        </p:txBody>
      </p:sp>
      <p:sp>
        <p:nvSpPr>
          <p:cNvPr id="3" name="Sisällön paikkamerkki 2"/>
          <p:cNvSpPr>
            <a:spLocks noGrp="1"/>
          </p:cNvSpPr>
          <p:nvPr>
            <p:ph idx="1"/>
          </p:nvPr>
        </p:nvSpPr>
        <p:spPr/>
        <p:txBody>
          <a:bodyPr/>
          <a:lstStyle/>
          <a:p>
            <a:r>
              <a:rPr lang="fi-FI" dirty="0" err="1" smtClean="0"/>
              <a:t>Please</a:t>
            </a:r>
            <a:r>
              <a:rPr lang="fi-FI" dirty="0" smtClean="0"/>
              <a:t> </a:t>
            </a:r>
            <a:r>
              <a:rPr lang="fi-FI" dirty="0" err="1" smtClean="0"/>
              <a:t>select</a:t>
            </a:r>
            <a:r>
              <a:rPr lang="fi-FI" dirty="0" smtClean="0"/>
              <a:t> </a:t>
            </a:r>
            <a:r>
              <a:rPr lang="fi-FI" dirty="0" err="1" smtClean="0"/>
              <a:t>students</a:t>
            </a:r>
            <a:r>
              <a:rPr lang="fi-FI" dirty="0" smtClean="0"/>
              <a:t> to </a:t>
            </a:r>
            <a:r>
              <a:rPr lang="fi-FI" dirty="0" err="1" smtClean="0"/>
              <a:t>the</a:t>
            </a:r>
            <a:r>
              <a:rPr lang="fi-FI" dirty="0" smtClean="0"/>
              <a:t> </a:t>
            </a:r>
            <a:r>
              <a:rPr lang="fi-FI" dirty="0" err="1" smtClean="0"/>
              <a:t>roles</a:t>
            </a:r>
            <a:endParaRPr lang="fi-FI" dirty="0" smtClean="0"/>
          </a:p>
          <a:p>
            <a:r>
              <a:rPr lang="fi-FI" dirty="0" err="1" smtClean="0"/>
              <a:t>Starting</a:t>
            </a:r>
            <a:r>
              <a:rPr lang="fi-FI" dirty="0" smtClean="0"/>
              <a:t> </a:t>
            </a:r>
            <a:r>
              <a:rPr lang="fi-FI" dirty="0" err="1" smtClean="0"/>
              <a:t>point</a:t>
            </a:r>
            <a:r>
              <a:rPr lang="fi-FI" dirty="0" smtClean="0"/>
              <a:t> </a:t>
            </a:r>
            <a:r>
              <a:rPr lang="fi-FI" dirty="0" err="1" smtClean="0"/>
              <a:t>presentation</a:t>
            </a:r>
            <a:endParaRPr lang="fi-FI" dirty="0" smtClean="0"/>
          </a:p>
          <a:p>
            <a:endParaRPr lang="fi-FI" dirty="0"/>
          </a:p>
        </p:txBody>
      </p:sp>
      <p:sp>
        <p:nvSpPr>
          <p:cNvPr id="4" name="Alatunnisteen paikkamerkki 3"/>
          <p:cNvSpPr>
            <a:spLocks noGrp="1"/>
          </p:cNvSpPr>
          <p:nvPr>
            <p:ph type="ftr" sz="quarter" idx="11"/>
          </p:nvPr>
        </p:nvSpPr>
        <p:spPr/>
        <p:txBody>
          <a:bodyPr/>
          <a:lstStyle/>
          <a:p>
            <a:r>
              <a:rPr lang="fi-FI" smtClean="0"/>
              <a:t>kiertotalousamk.fi</a:t>
            </a:r>
            <a:endParaRPr lang="fi-FI"/>
          </a:p>
        </p:txBody>
      </p:sp>
    </p:spTree>
    <p:extLst>
      <p:ext uri="{BB962C8B-B14F-4D97-AF65-F5344CB8AC3E}">
        <p14:creationId xmlns:p14="http://schemas.microsoft.com/office/powerpoint/2010/main" val="2992539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Starting</a:t>
            </a:r>
            <a:r>
              <a:rPr lang="fi-FI" dirty="0" smtClean="0"/>
              <a:t> </a:t>
            </a:r>
            <a:r>
              <a:rPr lang="fi-FI" dirty="0" err="1" smtClean="0"/>
              <a:t>points</a:t>
            </a:r>
            <a:r>
              <a:rPr lang="fi-FI" dirty="0" smtClean="0"/>
              <a:t> for </a:t>
            </a:r>
            <a:r>
              <a:rPr lang="fi-FI" dirty="0" err="1" smtClean="0"/>
              <a:t>first</a:t>
            </a:r>
            <a:r>
              <a:rPr lang="fi-FI" dirty="0" smtClean="0"/>
              <a:t> </a:t>
            </a:r>
            <a:r>
              <a:rPr lang="fi-FI" dirty="0" err="1" smtClean="0"/>
              <a:t>tutorial</a:t>
            </a:r>
            <a:endParaRPr lang="fi-FI" dirty="0"/>
          </a:p>
        </p:txBody>
      </p:sp>
      <p:sp>
        <p:nvSpPr>
          <p:cNvPr id="3" name="Text Placeholder 2"/>
          <p:cNvSpPr>
            <a:spLocks noGrp="1"/>
          </p:cNvSpPr>
          <p:nvPr>
            <p:ph type="body" idx="1"/>
          </p:nvPr>
        </p:nvSpPr>
        <p:spPr/>
        <p:txBody>
          <a:bodyPr/>
          <a:lstStyle/>
          <a:p>
            <a:r>
              <a:rPr lang="fi-FI" dirty="0" err="1" smtClean="0"/>
              <a:t>Choose</a:t>
            </a:r>
            <a:r>
              <a:rPr lang="fi-FI" dirty="0" smtClean="0"/>
              <a:t> </a:t>
            </a:r>
            <a:r>
              <a:rPr lang="fi-FI" dirty="0" err="1" smtClean="0"/>
              <a:t>one</a:t>
            </a:r>
            <a:r>
              <a:rPr lang="fi-FI" dirty="0" smtClean="0"/>
              <a:t> of </a:t>
            </a:r>
            <a:r>
              <a:rPr lang="fi-FI" dirty="0" err="1" smtClean="0"/>
              <a:t>the</a:t>
            </a:r>
            <a:r>
              <a:rPr lang="fi-FI" dirty="0" smtClean="0"/>
              <a:t> </a:t>
            </a:r>
            <a:r>
              <a:rPr lang="fi-FI" dirty="0" err="1" smtClean="0"/>
              <a:t>following</a:t>
            </a:r>
            <a:r>
              <a:rPr lang="fi-FI" dirty="0" smtClean="0"/>
              <a:t> </a:t>
            </a:r>
            <a:r>
              <a:rPr lang="fi-FI" dirty="0" err="1" smtClean="0"/>
              <a:t>cases</a:t>
            </a:r>
            <a:endParaRPr lang="fi-FI" dirty="0"/>
          </a:p>
        </p:txBody>
      </p:sp>
      <p:sp>
        <p:nvSpPr>
          <p:cNvPr id="4" name="Footer Placeholder 3"/>
          <p:cNvSpPr>
            <a:spLocks noGrp="1"/>
          </p:cNvSpPr>
          <p:nvPr>
            <p:ph type="ftr" sz="quarter" idx="11"/>
          </p:nvPr>
        </p:nvSpPr>
        <p:spPr/>
        <p:txBody>
          <a:bodyPr/>
          <a:lstStyle/>
          <a:p>
            <a:r>
              <a:rPr lang="fi-FI" smtClean="0"/>
              <a:t>kiertotalousamk.fi</a:t>
            </a:r>
            <a:endParaRPr lang="fi-FI"/>
          </a:p>
        </p:txBody>
      </p:sp>
    </p:spTree>
    <p:extLst>
      <p:ext uri="{BB962C8B-B14F-4D97-AF65-F5344CB8AC3E}">
        <p14:creationId xmlns:p14="http://schemas.microsoft.com/office/powerpoint/2010/main" val="1527619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76865ef9-df32-4c37-ae45-f9784eb47bff">427W7XWPXQD2-403814790-1590</_dlc_DocId>
    <_dlc_DocIdUrl xmlns="76865ef9-df32-4c37-ae45-f9784eb47bff">
      <Url>https://tt.eduuni.fi/sites/luc-lapinamk-extra/kiertotalousosaamista-ammattikorkeakouluihin/_layouts/15/DocIdRedir.aspx?ID=427W7XWPXQD2-403814790-1590</Url>
      <Description>427W7XWPXQD2-403814790-1590</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Asiakirja" ma:contentTypeID="0x010100844F74372C55FE4B821D5F2378F4B2BA" ma:contentTypeVersion="1" ma:contentTypeDescription="Luo uusi asiakirja." ma:contentTypeScope="" ma:versionID="822fe6b422b8dec44a40602c4233d47b">
  <xsd:schema xmlns:xsd="http://www.w3.org/2001/XMLSchema" xmlns:xs="http://www.w3.org/2001/XMLSchema" xmlns:p="http://schemas.microsoft.com/office/2006/metadata/properties" xmlns:ns2="76865ef9-df32-4c37-ae45-f9784eb47bff" xmlns:ns3="7e9e6169-ad39-4139-80cb-366121f0def0" targetNamespace="http://schemas.microsoft.com/office/2006/metadata/properties" ma:root="true" ma:fieldsID="6eb707645daa25c755dded653de544e8" ns2:_="" ns3:_="">
    <xsd:import namespace="76865ef9-df32-4c37-ae45-f9784eb47bff"/>
    <xsd:import namespace="7e9e6169-ad39-4139-80cb-366121f0def0"/>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65ef9-df32-4c37-ae45-f9784eb47bff" elementFormDefault="qualified">
    <xsd:import namespace="http://schemas.microsoft.com/office/2006/documentManagement/types"/>
    <xsd:import namespace="http://schemas.microsoft.com/office/infopath/2007/PartnerControls"/>
    <xsd:element name="_dlc_DocId" ma:index="8" nillable="true" ma:displayName="Tiedostotunnisteen arvo" ma:description="Tälle kohteelle määritetyn tiedostotunnisteen arvo." ma:internalName="_dlc_DocId" ma:readOnly="true">
      <xsd:simpleType>
        <xsd:restriction base="dms:Text"/>
      </xsd:simpleType>
    </xsd:element>
    <xsd:element name="_dlc_DocIdUrl" ma:index="9"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e9e6169-ad39-4139-80cb-366121f0def0" elementFormDefault="qualified">
    <xsd:import namespace="http://schemas.microsoft.com/office/2006/documentManagement/types"/>
    <xsd:import namespace="http://schemas.microsoft.com/office/infopath/2007/PartnerControls"/>
    <xsd:element name="SharedWithUsers" ma:index="11"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8FDA8B-CD65-4CD9-97D8-FB5AB53E6CCC}">
  <ds:schemaRefs>
    <ds:schemaRef ds:uri="http://schemas.microsoft.com/sharepoint/v3/contenttype/forms"/>
  </ds:schemaRefs>
</ds:datastoreItem>
</file>

<file path=customXml/itemProps2.xml><?xml version="1.0" encoding="utf-8"?>
<ds:datastoreItem xmlns:ds="http://schemas.openxmlformats.org/officeDocument/2006/customXml" ds:itemID="{CD45E855-3A02-4BAE-B75B-409022FD4806}">
  <ds:schemaRefs>
    <ds:schemaRef ds:uri="http://schemas.microsoft.com/sharepoint/events"/>
  </ds:schemaRefs>
</ds:datastoreItem>
</file>

<file path=customXml/itemProps3.xml><?xml version="1.0" encoding="utf-8"?>
<ds:datastoreItem xmlns:ds="http://schemas.openxmlformats.org/officeDocument/2006/customXml" ds:itemID="{511FB009-BD01-46A5-8707-C89D1C4FBDB4}">
  <ds:schemaRefs>
    <ds:schemaRef ds:uri="http://schemas.microsoft.com/office/2006/documentManagement/types"/>
    <ds:schemaRef ds:uri="http://purl.org/dc/elements/1.1/"/>
    <ds:schemaRef ds:uri="7e9e6169-ad39-4139-80cb-366121f0def0"/>
    <ds:schemaRef ds:uri="76865ef9-df32-4c37-ae45-f9784eb47bff"/>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09A295B2-FAEA-404F-B67E-2F6DC4573A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865ef9-df32-4c37-ae45-f9784eb47bff"/>
    <ds:schemaRef ds:uri="7e9e6169-ad39-4139-80cb-366121f0de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1646</TotalTime>
  <Words>1371</Words>
  <Application>Microsoft Office PowerPoint</Application>
  <PresentationFormat>Widescreen</PresentationFormat>
  <Paragraphs>160</Paragraphs>
  <Slides>21</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Microsoft Sans Serif</vt:lpstr>
      <vt:lpstr>1_Mukautettu suunnittelumalli</vt:lpstr>
      <vt:lpstr>Secondary products in construction</vt:lpstr>
      <vt:lpstr>Introduction</vt:lpstr>
      <vt:lpstr>Secondary products</vt:lpstr>
      <vt:lpstr>Secondary products</vt:lpstr>
      <vt:lpstr>Introduction - tasks</vt:lpstr>
      <vt:lpstr>PBL procedure</vt:lpstr>
      <vt:lpstr>PBL roles</vt:lpstr>
      <vt:lpstr>First tutorial</vt:lpstr>
      <vt:lpstr>Starting points for first tutorial</vt:lpstr>
      <vt:lpstr>Case Building Boards</vt:lpstr>
      <vt:lpstr>Case Foam Glass</vt:lpstr>
      <vt:lpstr>Case Concrete</vt:lpstr>
      <vt:lpstr>Brainstorming</vt:lpstr>
      <vt:lpstr>Processing of Ideas</vt:lpstr>
      <vt:lpstr>Learning needs</vt:lpstr>
      <vt:lpstr>Learning assignments</vt:lpstr>
      <vt:lpstr>Feedback</vt:lpstr>
      <vt:lpstr>SELF-STUDY</vt:lpstr>
      <vt:lpstr>Second tutorial</vt:lpstr>
      <vt:lpstr>Sharing the learning</vt:lpstr>
      <vt:lpstr>Visualized Summary</vt:lpstr>
    </vt:vector>
  </TitlesOfParts>
  <Company>Turun ammattikorkeakoulu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Virta Marketta</dc:creator>
  <cp:lastModifiedBy>Arto Yli-Pentti</cp:lastModifiedBy>
  <cp:revision>22</cp:revision>
  <dcterms:created xsi:type="dcterms:W3CDTF">2019-02-14T13:35:11Z</dcterms:created>
  <dcterms:modified xsi:type="dcterms:W3CDTF">2020-10-29T13:08:35Z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0x010100844F74372C55FE4B821D5F2378F4B2BA</vt:lpwstr>
  </property>
  <property fmtid="{D5CDD505-2E9C-101B-9397-08002B2CF9AE}" pid="3" name="_dlc_DocIdItemGuid">
    <vt:lpwstr>db07e57f-cb60-4b3f-b533-83c4734a93b9</vt:lpwstr>
  </property>
</Properties>
</file>