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5"/>
  </p:notesMasterIdLst>
  <p:handoutMasterIdLst>
    <p:handoutMasterId r:id="rId26"/>
  </p:handoutMasterIdLst>
  <p:sldIdLst>
    <p:sldId id="262" r:id="rId5"/>
    <p:sldId id="264" r:id="rId6"/>
    <p:sldId id="265" r:id="rId7"/>
    <p:sldId id="266" r:id="rId8"/>
    <p:sldId id="279" r:id="rId9"/>
    <p:sldId id="267" r:id="rId10"/>
    <p:sldId id="268" r:id="rId11"/>
    <p:sldId id="269" r:id="rId12"/>
    <p:sldId id="303" r:id="rId13"/>
    <p:sldId id="302" r:id="rId14"/>
    <p:sldId id="301" r:id="rId15"/>
    <p:sldId id="304" r:id="rId16"/>
    <p:sldId id="305" r:id="rId17"/>
    <p:sldId id="306" r:id="rId18"/>
    <p:sldId id="308" r:id="rId19"/>
    <p:sldId id="307" r:id="rId20"/>
    <p:sldId id="309" r:id="rId21"/>
    <p:sldId id="310" r:id="rId22"/>
    <p:sldId id="312" r:id="rId23"/>
    <p:sldId id="30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Lähteenmäki (TAMK)" userId="ee232dbd-0a33-43c4-bfc8-1e13bbcfcdae" providerId="ADAL" clId="{DB7ADF60-D798-47A7-B1D9-F0ADB88A79FF}"/>
    <pc:docChg chg="undo custSel modSld">
      <pc:chgData name="Eija Lähteenmäki (TAMK)" userId="ee232dbd-0a33-43c4-bfc8-1e13bbcfcdae" providerId="ADAL" clId="{DB7ADF60-D798-47A7-B1D9-F0ADB88A79FF}" dt="2024-05-27T07:44:47.569" v="650" actId="207"/>
      <pc:docMkLst>
        <pc:docMk/>
      </pc:docMkLst>
      <pc:sldChg chg="modSp mod">
        <pc:chgData name="Eija Lähteenmäki (TAMK)" userId="ee232dbd-0a33-43c4-bfc8-1e13bbcfcdae" providerId="ADAL" clId="{DB7ADF60-D798-47A7-B1D9-F0ADB88A79FF}" dt="2024-05-27T06:28:59.174" v="7" actId="207"/>
        <pc:sldMkLst>
          <pc:docMk/>
          <pc:sldMk cId="136812777" sldId="265"/>
        </pc:sldMkLst>
        <pc:spChg chg="mod">
          <ac:chgData name="Eija Lähteenmäki (TAMK)" userId="ee232dbd-0a33-43c4-bfc8-1e13bbcfcdae" providerId="ADAL" clId="{DB7ADF60-D798-47A7-B1D9-F0ADB88A79FF}" dt="2024-05-27T06:28:59.174" v="7" actId="207"/>
          <ac:spMkLst>
            <pc:docMk/>
            <pc:sldMk cId="136812777" sldId="265"/>
            <ac:spMk id="3" creationId="{30B0A35C-F778-6C51-9F36-0F0D96E42530}"/>
          </ac:spMkLst>
        </pc:spChg>
      </pc:sldChg>
      <pc:sldChg chg="modSp mod">
        <pc:chgData name="Eija Lähteenmäki (TAMK)" userId="ee232dbd-0a33-43c4-bfc8-1e13bbcfcdae" providerId="ADAL" clId="{DB7ADF60-D798-47A7-B1D9-F0ADB88A79FF}" dt="2024-05-27T06:32:14.724" v="34" actId="207"/>
        <pc:sldMkLst>
          <pc:docMk/>
          <pc:sldMk cId="2158427463" sldId="266"/>
        </pc:sldMkLst>
        <pc:spChg chg="mod">
          <ac:chgData name="Eija Lähteenmäki (TAMK)" userId="ee232dbd-0a33-43c4-bfc8-1e13bbcfcdae" providerId="ADAL" clId="{DB7ADF60-D798-47A7-B1D9-F0ADB88A79FF}" dt="2024-05-27T06:32:14.724" v="34" actId="207"/>
          <ac:spMkLst>
            <pc:docMk/>
            <pc:sldMk cId="2158427463" sldId="266"/>
            <ac:spMk id="3" creationId="{1CFFEBA0-913F-A5A8-F726-BCDA3A72C018}"/>
          </ac:spMkLst>
        </pc:spChg>
      </pc:sldChg>
      <pc:sldChg chg="modSp mod">
        <pc:chgData name="Eija Lähteenmäki (TAMK)" userId="ee232dbd-0a33-43c4-bfc8-1e13bbcfcdae" providerId="ADAL" clId="{DB7ADF60-D798-47A7-B1D9-F0ADB88A79FF}" dt="2024-05-27T06:36:46.417" v="126" actId="207"/>
        <pc:sldMkLst>
          <pc:docMk/>
          <pc:sldMk cId="2727147678" sldId="267"/>
        </pc:sldMkLst>
        <pc:spChg chg="mod">
          <ac:chgData name="Eija Lähteenmäki (TAMK)" userId="ee232dbd-0a33-43c4-bfc8-1e13bbcfcdae" providerId="ADAL" clId="{DB7ADF60-D798-47A7-B1D9-F0ADB88A79FF}" dt="2024-05-27T06:36:46.417" v="126" actId="207"/>
          <ac:spMkLst>
            <pc:docMk/>
            <pc:sldMk cId="2727147678" sldId="267"/>
            <ac:spMk id="3" creationId="{1207500C-D55A-C199-2DAA-D5492CCB5078}"/>
          </ac:spMkLst>
        </pc:spChg>
      </pc:sldChg>
      <pc:sldChg chg="modSp mod">
        <pc:chgData name="Eija Lähteenmäki (TAMK)" userId="ee232dbd-0a33-43c4-bfc8-1e13bbcfcdae" providerId="ADAL" clId="{DB7ADF60-D798-47A7-B1D9-F0ADB88A79FF}" dt="2024-05-27T06:47:22.083" v="228" actId="207"/>
        <pc:sldMkLst>
          <pc:docMk/>
          <pc:sldMk cId="1967224001" sldId="269"/>
        </pc:sldMkLst>
        <pc:spChg chg="mod">
          <ac:chgData name="Eija Lähteenmäki (TAMK)" userId="ee232dbd-0a33-43c4-bfc8-1e13bbcfcdae" providerId="ADAL" clId="{DB7ADF60-D798-47A7-B1D9-F0ADB88A79FF}" dt="2024-05-27T06:47:22.083" v="228" actId="207"/>
          <ac:spMkLst>
            <pc:docMk/>
            <pc:sldMk cId="1967224001" sldId="269"/>
            <ac:spMk id="3" creationId="{11FFEF56-27F0-6AE7-4E46-6FC17014FD47}"/>
          </ac:spMkLst>
        </pc:spChg>
      </pc:sldChg>
      <pc:sldChg chg="modSp mod">
        <pc:chgData name="Eija Lähteenmäki (TAMK)" userId="ee232dbd-0a33-43c4-bfc8-1e13bbcfcdae" providerId="ADAL" clId="{DB7ADF60-D798-47A7-B1D9-F0ADB88A79FF}" dt="2024-05-27T06:33:36.424" v="50" actId="207"/>
        <pc:sldMkLst>
          <pc:docMk/>
          <pc:sldMk cId="1702827319" sldId="279"/>
        </pc:sldMkLst>
        <pc:spChg chg="mod">
          <ac:chgData name="Eija Lähteenmäki (TAMK)" userId="ee232dbd-0a33-43c4-bfc8-1e13bbcfcdae" providerId="ADAL" clId="{DB7ADF60-D798-47A7-B1D9-F0ADB88A79FF}" dt="2024-05-27T06:33:36.424" v="50" actId="207"/>
          <ac:spMkLst>
            <pc:docMk/>
            <pc:sldMk cId="1702827319" sldId="279"/>
            <ac:spMk id="3" creationId="{1CFFEBA0-913F-A5A8-F726-BCDA3A72C018}"/>
          </ac:spMkLst>
        </pc:spChg>
      </pc:sldChg>
      <pc:sldChg chg="modSp mod">
        <pc:chgData name="Eija Lähteenmäki (TAMK)" userId="ee232dbd-0a33-43c4-bfc8-1e13bbcfcdae" providerId="ADAL" clId="{DB7ADF60-D798-47A7-B1D9-F0ADB88A79FF}" dt="2024-05-27T07:03:20.478" v="419"/>
        <pc:sldMkLst>
          <pc:docMk/>
          <pc:sldMk cId="661682194" sldId="301"/>
        </pc:sldMkLst>
        <pc:spChg chg="mod">
          <ac:chgData name="Eija Lähteenmäki (TAMK)" userId="ee232dbd-0a33-43c4-bfc8-1e13bbcfcdae" providerId="ADAL" clId="{DB7ADF60-D798-47A7-B1D9-F0ADB88A79FF}" dt="2024-05-27T07:03:20.478" v="419"/>
          <ac:spMkLst>
            <pc:docMk/>
            <pc:sldMk cId="661682194" sldId="301"/>
            <ac:spMk id="3" creationId="{11FFEF56-27F0-6AE7-4E46-6FC17014FD47}"/>
          </ac:spMkLst>
        </pc:spChg>
      </pc:sldChg>
      <pc:sldChg chg="modSp mod">
        <pc:chgData name="Eija Lähteenmäki (TAMK)" userId="ee232dbd-0a33-43c4-bfc8-1e13bbcfcdae" providerId="ADAL" clId="{DB7ADF60-D798-47A7-B1D9-F0ADB88A79FF}" dt="2024-05-27T06:58:46.637" v="357"/>
        <pc:sldMkLst>
          <pc:docMk/>
          <pc:sldMk cId="751912422" sldId="302"/>
        </pc:sldMkLst>
        <pc:spChg chg="mod">
          <ac:chgData name="Eija Lähteenmäki (TAMK)" userId="ee232dbd-0a33-43c4-bfc8-1e13bbcfcdae" providerId="ADAL" clId="{DB7ADF60-D798-47A7-B1D9-F0ADB88A79FF}" dt="2024-05-27T06:58:46.637" v="357"/>
          <ac:spMkLst>
            <pc:docMk/>
            <pc:sldMk cId="751912422" sldId="302"/>
            <ac:spMk id="3" creationId="{11FFEF56-27F0-6AE7-4E46-6FC17014FD47}"/>
          </ac:spMkLst>
        </pc:spChg>
      </pc:sldChg>
      <pc:sldChg chg="modSp mod">
        <pc:chgData name="Eija Lähteenmäki (TAMK)" userId="ee232dbd-0a33-43c4-bfc8-1e13bbcfcdae" providerId="ADAL" clId="{DB7ADF60-D798-47A7-B1D9-F0ADB88A79FF}" dt="2024-05-27T06:53:18.035" v="283" actId="207"/>
        <pc:sldMkLst>
          <pc:docMk/>
          <pc:sldMk cId="2411744305" sldId="303"/>
        </pc:sldMkLst>
        <pc:spChg chg="mod">
          <ac:chgData name="Eija Lähteenmäki (TAMK)" userId="ee232dbd-0a33-43c4-bfc8-1e13bbcfcdae" providerId="ADAL" clId="{DB7ADF60-D798-47A7-B1D9-F0ADB88A79FF}" dt="2024-05-27T06:53:18.035" v="283" actId="207"/>
          <ac:spMkLst>
            <pc:docMk/>
            <pc:sldMk cId="2411744305" sldId="303"/>
            <ac:spMk id="3" creationId="{11FFEF56-27F0-6AE7-4E46-6FC17014FD47}"/>
          </ac:spMkLst>
        </pc:spChg>
      </pc:sldChg>
      <pc:sldChg chg="modSp mod">
        <pc:chgData name="Eija Lähteenmäki (TAMK)" userId="ee232dbd-0a33-43c4-bfc8-1e13bbcfcdae" providerId="ADAL" clId="{DB7ADF60-D798-47A7-B1D9-F0ADB88A79FF}" dt="2024-05-27T07:07:31.613" v="474" actId="207"/>
        <pc:sldMkLst>
          <pc:docMk/>
          <pc:sldMk cId="454231394" sldId="304"/>
        </pc:sldMkLst>
        <pc:spChg chg="mod">
          <ac:chgData name="Eija Lähteenmäki (TAMK)" userId="ee232dbd-0a33-43c4-bfc8-1e13bbcfcdae" providerId="ADAL" clId="{DB7ADF60-D798-47A7-B1D9-F0ADB88A79FF}" dt="2024-05-27T07:07:31.613" v="474" actId="207"/>
          <ac:spMkLst>
            <pc:docMk/>
            <pc:sldMk cId="454231394" sldId="304"/>
            <ac:spMk id="3" creationId="{11FFEF56-27F0-6AE7-4E46-6FC17014FD47}"/>
          </ac:spMkLst>
        </pc:spChg>
      </pc:sldChg>
      <pc:sldChg chg="modSp mod">
        <pc:chgData name="Eija Lähteenmäki (TAMK)" userId="ee232dbd-0a33-43c4-bfc8-1e13bbcfcdae" providerId="ADAL" clId="{DB7ADF60-D798-47A7-B1D9-F0ADB88A79FF}" dt="2024-05-27T07:10:12.749" v="502" actId="6549"/>
        <pc:sldMkLst>
          <pc:docMk/>
          <pc:sldMk cId="1324962640" sldId="305"/>
        </pc:sldMkLst>
        <pc:spChg chg="mod">
          <ac:chgData name="Eija Lähteenmäki (TAMK)" userId="ee232dbd-0a33-43c4-bfc8-1e13bbcfcdae" providerId="ADAL" clId="{DB7ADF60-D798-47A7-B1D9-F0ADB88A79FF}" dt="2024-05-27T07:10:12.749" v="502" actId="6549"/>
          <ac:spMkLst>
            <pc:docMk/>
            <pc:sldMk cId="1324962640" sldId="305"/>
            <ac:spMk id="3" creationId="{11FFEF56-27F0-6AE7-4E46-6FC17014FD47}"/>
          </ac:spMkLst>
        </pc:spChg>
      </pc:sldChg>
      <pc:sldChg chg="modSp mod">
        <pc:chgData name="Eija Lähteenmäki (TAMK)" userId="ee232dbd-0a33-43c4-bfc8-1e13bbcfcdae" providerId="ADAL" clId="{DB7ADF60-D798-47A7-B1D9-F0ADB88A79FF}" dt="2024-05-27T07:13:37.082" v="546"/>
        <pc:sldMkLst>
          <pc:docMk/>
          <pc:sldMk cId="1205736999" sldId="306"/>
        </pc:sldMkLst>
        <pc:spChg chg="mod">
          <ac:chgData name="Eija Lähteenmäki (TAMK)" userId="ee232dbd-0a33-43c4-bfc8-1e13bbcfcdae" providerId="ADAL" clId="{DB7ADF60-D798-47A7-B1D9-F0ADB88A79FF}" dt="2024-05-27T07:13:37.082" v="546"/>
          <ac:spMkLst>
            <pc:docMk/>
            <pc:sldMk cId="1205736999" sldId="306"/>
            <ac:spMk id="3" creationId="{11FFEF56-27F0-6AE7-4E46-6FC17014FD47}"/>
          </ac:spMkLst>
        </pc:spChg>
      </pc:sldChg>
      <pc:sldChg chg="modSp mod">
        <pc:chgData name="Eija Lähteenmäki (TAMK)" userId="ee232dbd-0a33-43c4-bfc8-1e13bbcfcdae" providerId="ADAL" clId="{DB7ADF60-D798-47A7-B1D9-F0ADB88A79FF}" dt="2024-05-27T07:38:21.565" v="610" actId="207"/>
        <pc:sldMkLst>
          <pc:docMk/>
          <pc:sldMk cId="3055896215" sldId="307"/>
        </pc:sldMkLst>
        <pc:spChg chg="mod">
          <ac:chgData name="Eija Lähteenmäki (TAMK)" userId="ee232dbd-0a33-43c4-bfc8-1e13bbcfcdae" providerId="ADAL" clId="{DB7ADF60-D798-47A7-B1D9-F0ADB88A79FF}" dt="2024-05-27T07:38:21.565" v="610" actId="207"/>
          <ac:spMkLst>
            <pc:docMk/>
            <pc:sldMk cId="3055896215" sldId="307"/>
            <ac:spMk id="3" creationId="{11FFEF56-27F0-6AE7-4E46-6FC17014FD47}"/>
          </ac:spMkLst>
        </pc:spChg>
      </pc:sldChg>
      <pc:sldChg chg="modSp mod">
        <pc:chgData name="Eija Lähteenmäki (TAMK)" userId="ee232dbd-0a33-43c4-bfc8-1e13bbcfcdae" providerId="ADAL" clId="{DB7ADF60-D798-47A7-B1D9-F0ADB88A79FF}" dt="2024-05-27T07:15:42.088" v="573" actId="207"/>
        <pc:sldMkLst>
          <pc:docMk/>
          <pc:sldMk cId="1771572455" sldId="308"/>
        </pc:sldMkLst>
        <pc:spChg chg="mod">
          <ac:chgData name="Eija Lähteenmäki (TAMK)" userId="ee232dbd-0a33-43c4-bfc8-1e13bbcfcdae" providerId="ADAL" clId="{DB7ADF60-D798-47A7-B1D9-F0ADB88A79FF}" dt="2024-05-27T07:15:42.088" v="573" actId="207"/>
          <ac:spMkLst>
            <pc:docMk/>
            <pc:sldMk cId="1771572455" sldId="308"/>
            <ac:spMk id="3" creationId="{11FFEF56-27F0-6AE7-4E46-6FC17014FD47}"/>
          </ac:spMkLst>
        </pc:spChg>
      </pc:sldChg>
      <pc:sldChg chg="modSp mod">
        <pc:chgData name="Eija Lähteenmäki (TAMK)" userId="ee232dbd-0a33-43c4-bfc8-1e13bbcfcdae" providerId="ADAL" clId="{DB7ADF60-D798-47A7-B1D9-F0ADB88A79FF}" dt="2024-05-27T07:41:09.285" v="614"/>
        <pc:sldMkLst>
          <pc:docMk/>
          <pc:sldMk cId="1022964246" sldId="309"/>
        </pc:sldMkLst>
        <pc:spChg chg="mod">
          <ac:chgData name="Eija Lähteenmäki (TAMK)" userId="ee232dbd-0a33-43c4-bfc8-1e13bbcfcdae" providerId="ADAL" clId="{DB7ADF60-D798-47A7-B1D9-F0ADB88A79FF}" dt="2024-05-27T07:41:09.285" v="614"/>
          <ac:spMkLst>
            <pc:docMk/>
            <pc:sldMk cId="1022964246" sldId="309"/>
            <ac:spMk id="3" creationId="{11FFEF56-27F0-6AE7-4E46-6FC17014FD47}"/>
          </ac:spMkLst>
        </pc:spChg>
      </pc:sldChg>
      <pc:sldChg chg="modSp mod">
        <pc:chgData name="Eija Lähteenmäki (TAMK)" userId="ee232dbd-0a33-43c4-bfc8-1e13bbcfcdae" providerId="ADAL" clId="{DB7ADF60-D798-47A7-B1D9-F0ADB88A79FF}" dt="2024-05-27T07:43:14.126" v="633" actId="207"/>
        <pc:sldMkLst>
          <pc:docMk/>
          <pc:sldMk cId="3220087193" sldId="310"/>
        </pc:sldMkLst>
        <pc:spChg chg="mod">
          <ac:chgData name="Eija Lähteenmäki (TAMK)" userId="ee232dbd-0a33-43c4-bfc8-1e13bbcfcdae" providerId="ADAL" clId="{DB7ADF60-D798-47A7-B1D9-F0ADB88A79FF}" dt="2024-05-27T07:43:14.126" v="633" actId="207"/>
          <ac:spMkLst>
            <pc:docMk/>
            <pc:sldMk cId="3220087193" sldId="310"/>
            <ac:spMk id="3" creationId="{11FFEF56-27F0-6AE7-4E46-6FC17014FD47}"/>
          </ac:spMkLst>
        </pc:spChg>
      </pc:sldChg>
      <pc:sldChg chg="modSp mod">
        <pc:chgData name="Eija Lähteenmäki (TAMK)" userId="ee232dbd-0a33-43c4-bfc8-1e13bbcfcdae" providerId="ADAL" clId="{DB7ADF60-D798-47A7-B1D9-F0ADB88A79FF}" dt="2024-05-27T07:44:47.569" v="650" actId="207"/>
        <pc:sldMkLst>
          <pc:docMk/>
          <pc:sldMk cId="1007673883" sldId="312"/>
        </pc:sldMkLst>
        <pc:spChg chg="mod">
          <ac:chgData name="Eija Lähteenmäki (TAMK)" userId="ee232dbd-0a33-43c4-bfc8-1e13bbcfcdae" providerId="ADAL" clId="{DB7ADF60-D798-47A7-B1D9-F0ADB88A79FF}" dt="2024-05-27T07:44:47.569" v="650" actId="207"/>
          <ac:spMkLst>
            <pc:docMk/>
            <pc:sldMk cId="1007673883" sldId="312"/>
            <ac:spMk id="3" creationId="{11FFEF56-27F0-6AE7-4E46-6FC17014FD47}"/>
          </ac:spMkLst>
        </pc:spChg>
      </pc:sldChg>
    </pc:docChg>
  </pc:docChgLst>
  <pc:docChgLst>
    <pc:chgData name="Eija Lähteenmäki (TAMK)" userId="ee232dbd-0a33-43c4-bfc8-1e13bbcfcdae" providerId="ADAL" clId="{240E7B94-5AA5-433B-B31A-145315379BE6}"/>
    <pc:docChg chg="undo custSel modSld">
      <pc:chgData name="Eija Lähteenmäki (TAMK)" userId="ee232dbd-0a33-43c4-bfc8-1e13bbcfcdae" providerId="ADAL" clId="{240E7B94-5AA5-433B-B31A-145315379BE6}" dt="2024-05-28T10:50:43.997" v="187" actId="207"/>
      <pc:docMkLst>
        <pc:docMk/>
      </pc:docMkLst>
      <pc:sldChg chg="modSp mod">
        <pc:chgData name="Eija Lähteenmäki (TAMK)" userId="ee232dbd-0a33-43c4-bfc8-1e13bbcfcdae" providerId="ADAL" clId="{240E7B94-5AA5-433B-B31A-145315379BE6}" dt="2024-05-28T10:29:06.918" v="0" actId="207"/>
        <pc:sldMkLst>
          <pc:docMk/>
          <pc:sldMk cId="136812777" sldId="265"/>
        </pc:sldMkLst>
        <pc:spChg chg="mod">
          <ac:chgData name="Eija Lähteenmäki (TAMK)" userId="ee232dbd-0a33-43c4-bfc8-1e13bbcfcdae" providerId="ADAL" clId="{240E7B94-5AA5-433B-B31A-145315379BE6}" dt="2024-05-28T10:29:06.918" v="0" actId="207"/>
          <ac:spMkLst>
            <pc:docMk/>
            <pc:sldMk cId="136812777" sldId="265"/>
            <ac:spMk id="3" creationId="{30B0A35C-F778-6C51-9F36-0F0D96E42530}"/>
          </ac:spMkLst>
        </pc:spChg>
      </pc:sldChg>
      <pc:sldChg chg="modSp mod">
        <pc:chgData name="Eija Lähteenmäki (TAMK)" userId="ee232dbd-0a33-43c4-bfc8-1e13bbcfcdae" providerId="ADAL" clId="{240E7B94-5AA5-433B-B31A-145315379BE6}" dt="2024-05-28T10:30:40.438" v="18" actId="207"/>
        <pc:sldMkLst>
          <pc:docMk/>
          <pc:sldMk cId="2158427463" sldId="266"/>
        </pc:sldMkLst>
        <pc:spChg chg="mod">
          <ac:chgData name="Eija Lähteenmäki (TAMK)" userId="ee232dbd-0a33-43c4-bfc8-1e13bbcfcdae" providerId="ADAL" clId="{240E7B94-5AA5-433B-B31A-145315379BE6}" dt="2024-05-28T10:30:40.438" v="18" actId="207"/>
          <ac:spMkLst>
            <pc:docMk/>
            <pc:sldMk cId="2158427463" sldId="266"/>
            <ac:spMk id="3" creationId="{1CFFEBA0-913F-A5A8-F726-BCDA3A72C018}"/>
          </ac:spMkLst>
        </pc:spChg>
      </pc:sldChg>
      <pc:sldChg chg="modSp mod">
        <pc:chgData name="Eija Lähteenmäki (TAMK)" userId="ee232dbd-0a33-43c4-bfc8-1e13bbcfcdae" providerId="ADAL" clId="{240E7B94-5AA5-433B-B31A-145315379BE6}" dt="2024-05-28T10:31:36.369" v="20" actId="207"/>
        <pc:sldMkLst>
          <pc:docMk/>
          <pc:sldMk cId="2727147678" sldId="267"/>
        </pc:sldMkLst>
        <pc:spChg chg="mod">
          <ac:chgData name="Eija Lähteenmäki (TAMK)" userId="ee232dbd-0a33-43c4-bfc8-1e13bbcfcdae" providerId="ADAL" clId="{240E7B94-5AA5-433B-B31A-145315379BE6}" dt="2024-05-28T10:31:36.369" v="20" actId="207"/>
          <ac:spMkLst>
            <pc:docMk/>
            <pc:sldMk cId="2727147678" sldId="267"/>
            <ac:spMk id="3" creationId="{1207500C-D55A-C199-2DAA-D5492CCB5078}"/>
          </ac:spMkLst>
        </pc:spChg>
      </pc:sldChg>
      <pc:sldChg chg="modSp mod">
        <pc:chgData name="Eija Lähteenmäki (TAMK)" userId="ee232dbd-0a33-43c4-bfc8-1e13bbcfcdae" providerId="ADAL" clId="{240E7B94-5AA5-433B-B31A-145315379BE6}" dt="2024-05-28T10:37:29.001" v="62" actId="207"/>
        <pc:sldMkLst>
          <pc:docMk/>
          <pc:sldMk cId="1967224001" sldId="269"/>
        </pc:sldMkLst>
        <pc:spChg chg="mod">
          <ac:chgData name="Eija Lähteenmäki (TAMK)" userId="ee232dbd-0a33-43c4-bfc8-1e13bbcfcdae" providerId="ADAL" clId="{240E7B94-5AA5-433B-B31A-145315379BE6}" dt="2024-05-28T10:37:29.001" v="62" actId="207"/>
          <ac:spMkLst>
            <pc:docMk/>
            <pc:sldMk cId="1967224001" sldId="269"/>
            <ac:spMk id="3" creationId="{11FFEF56-27F0-6AE7-4E46-6FC17014FD47}"/>
          </ac:spMkLst>
        </pc:spChg>
      </pc:sldChg>
      <pc:sldChg chg="modSp mod">
        <pc:chgData name="Eija Lähteenmäki (TAMK)" userId="ee232dbd-0a33-43c4-bfc8-1e13bbcfcdae" providerId="ADAL" clId="{240E7B94-5AA5-433B-B31A-145315379BE6}" dt="2024-05-28T10:31:03.789" v="19" actId="207"/>
        <pc:sldMkLst>
          <pc:docMk/>
          <pc:sldMk cId="1702827319" sldId="279"/>
        </pc:sldMkLst>
        <pc:spChg chg="mod">
          <ac:chgData name="Eija Lähteenmäki (TAMK)" userId="ee232dbd-0a33-43c4-bfc8-1e13bbcfcdae" providerId="ADAL" clId="{240E7B94-5AA5-433B-B31A-145315379BE6}" dt="2024-05-28T10:31:03.789" v="19" actId="207"/>
          <ac:spMkLst>
            <pc:docMk/>
            <pc:sldMk cId="1702827319" sldId="279"/>
            <ac:spMk id="3" creationId="{1CFFEBA0-913F-A5A8-F726-BCDA3A72C018}"/>
          </ac:spMkLst>
        </pc:spChg>
      </pc:sldChg>
      <pc:sldChg chg="modSp mod">
        <pc:chgData name="Eija Lähteenmäki (TAMK)" userId="ee232dbd-0a33-43c4-bfc8-1e13bbcfcdae" providerId="ADAL" clId="{240E7B94-5AA5-433B-B31A-145315379BE6}" dt="2024-05-28T10:42:23.155" v="82" actId="20577"/>
        <pc:sldMkLst>
          <pc:docMk/>
          <pc:sldMk cId="661682194" sldId="301"/>
        </pc:sldMkLst>
        <pc:spChg chg="mod">
          <ac:chgData name="Eija Lähteenmäki (TAMK)" userId="ee232dbd-0a33-43c4-bfc8-1e13bbcfcdae" providerId="ADAL" clId="{240E7B94-5AA5-433B-B31A-145315379BE6}" dt="2024-05-28T10:42:23.155" v="82" actId="20577"/>
          <ac:spMkLst>
            <pc:docMk/>
            <pc:sldMk cId="661682194" sldId="301"/>
            <ac:spMk id="3" creationId="{11FFEF56-27F0-6AE7-4E46-6FC17014FD47}"/>
          </ac:spMkLst>
        </pc:spChg>
      </pc:sldChg>
      <pc:sldChg chg="modSp mod">
        <pc:chgData name="Eija Lähteenmäki (TAMK)" userId="ee232dbd-0a33-43c4-bfc8-1e13bbcfcdae" providerId="ADAL" clId="{240E7B94-5AA5-433B-B31A-145315379BE6}" dt="2024-05-28T10:41:24.839" v="74" actId="207"/>
        <pc:sldMkLst>
          <pc:docMk/>
          <pc:sldMk cId="751912422" sldId="302"/>
        </pc:sldMkLst>
        <pc:spChg chg="mod">
          <ac:chgData name="Eija Lähteenmäki (TAMK)" userId="ee232dbd-0a33-43c4-bfc8-1e13bbcfcdae" providerId="ADAL" clId="{240E7B94-5AA5-433B-B31A-145315379BE6}" dt="2024-05-28T10:41:24.839" v="74" actId="207"/>
          <ac:spMkLst>
            <pc:docMk/>
            <pc:sldMk cId="751912422" sldId="302"/>
            <ac:spMk id="3" creationId="{11FFEF56-27F0-6AE7-4E46-6FC17014FD47}"/>
          </ac:spMkLst>
        </pc:spChg>
      </pc:sldChg>
      <pc:sldChg chg="modSp mod">
        <pc:chgData name="Eija Lähteenmäki (TAMK)" userId="ee232dbd-0a33-43c4-bfc8-1e13bbcfcdae" providerId="ADAL" clId="{240E7B94-5AA5-433B-B31A-145315379BE6}" dt="2024-05-28T10:40:24.069" v="72" actId="207"/>
        <pc:sldMkLst>
          <pc:docMk/>
          <pc:sldMk cId="2411744305" sldId="303"/>
        </pc:sldMkLst>
        <pc:spChg chg="mod">
          <ac:chgData name="Eija Lähteenmäki (TAMK)" userId="ee232dbd-0a33-43c4-bfc8-1e13bbcfcdae" providerId="ADAL" clId="{240E7B94-5AA5-433B-B31A-145315379BE6}" dt="2024-05-28T10:40:24.069" v="72" actId="207"/>
          <ac:spMkLst>
            <pc:docMk/>
            <pc:sldMk cId="2411744305" sldId="303"/>
            <ac:spMk id="3" creationId="{11FFEF56-27F0-6AE7-4E46-6FC17014FD47}"/>
          </ac:spMkLst>
        </pc:spChg>
      </pc:sldChg>
      <pc:sldChg chg="modSp mod">
        <pc:chgData name="Eija Lähteenmäki (TAMK)" userId="ee232dbd-0a33-43c4-bfc8-1e13bbcfcdae" providerId="ADAL" clId="{240E7B94-5AA5-433B-B31A-145315379BE6}" dt="2024-05-28T10:44:33.146" v="98" actId="207"/>
        <pc:sldMkLst>
          <pc:docMk/>
          <pc:sldMk cId="454231394" sldId="304"/>
        </pc:sldMkLst>
        <pc:spChg chg="mod">
          <ac:chgData name="Eija Lähteenmäki (TAMK)" userId="ee232dbd-0a33-43c4-bfc8-1e13bbcfcdae" providerId="ADAL" clId="{240E7B94-5AA5-433B-B31A-145315379BE6}" dt="2024-05-28T10:44:33.146" v="98" actId="207"/>
          <ac:spMkLst>
            <pc:docMk/>
            <pc:sldMk cId="454231394" sldId="304"/>
            <ac:spMk id="3" creationId="{11FFEF56-27F0-6AE7-4E46-6FC17014FD47}"/>
          </ac:spMkLst>
        </pc:spChg>
      </pc:sldChg>
      <pc:sldChg chg="modSp mod">
        <pc:chgData name="Eija Lähteenmäki (TAMK)" userId="ee232dbd-0a33-43c4-bfc8-1e13bbcfcdae" providerId="ADAL" clId="{240E7B94-5AA5-433B-B31A-145315379BE6}" dt="2024-05-28T10:45:01.721" v="100" actId="207"/>
        <pc:sldMkLst>
          <pc:docMk/>
          <pc:sldMk cId="1324962640" sldId="305"/>
        </pc:sldMkLst>
        <pc:spChg chg="mod">
          <ac:chgData name="Eija Lähteenmäki (TAMK)" userId="ee232dbd-0a33-43c4-bfc8-1e13bbcfcdae" providerId="ADAL" clId="{240E7B94-5AA5-433B-B31A-145315379BE6}" dt="2024-05-28T10:45:01.721" v="100" actId="207"/>
          <ac:spMkLst>
            <pc:docMk/>
            <pc:sldMk cId="1324962640" sldId="305"/>
            <ac:spMk id="3" creationId="{11FFEF56-27F0-6AE7-4E46-6FC17014FD47}"/>
          </ac:spMkLst>
        </pc:spChg>
      </pc:sldChg>
      <pc:sldChg chg="modSp mod">
        <pc:chgData name="Eija Lähteenmäki (TAMK)" userId="ee232dbd-0a33-43c4-bfc8-1e13bbcfcdae" providerId="ADAL" clId="{240E7B94-5AA5-433B-B31A-145315379BE6}" dt="2024-05-28T10:45:46.117" v="108" actId="20577"/>
        <pc:sldMkLst>
          <pc:docMk/>
          <pc:sldMk cId="1205736999" sldId="306"/>
        </pc:sldMkLst>
        <pc:spChg chg="mod">
          <ac:chgData name="Eija Lähteenmäki (TAMK)" userId="ee232dbd-0a33-43c4-bfc8-1e13bbcfcdae" providerId="ADAL" clId="{240E7B94-5AA5-433B-B31A-145315379BE6}" dt="2024-05-28T10:45:46.117" v="108" actId="20577"/>
          <ac:spMkLst>
            <pc:docMk/>
            <pc:sldMk cId="1205736999" sldId="306"/>
            <ac:spMk id="3" creationId="{11FFEF56-27F0-6AE7-4E46-6FC17014FD47}"/>
          </ac:spMkLst>
        </pc:spChg>
      </pc:sldChg>
      <pc:sldChg chg="modSp mod">
        <pc:chgData name="Eija Lähteenmäki (TAMK)" userId="ee232dbd-0a33-43c4-bfc8-1e13bbcfcdae" providerId="ADAL" clId="{240E7B94-5AA5-433B-B31A-145315379BE6}" dt="2024-05-28T10:47:16.072" v="111" actId="207"/>
        <pc:sldMkLst>
          <pc:docMk/>
          <pc:sldMk cId="3055896215" sldId="307"/>
        </pc:sldMkLst>
        <pc:spChg chg="mod">
          <ac:chgData name="Eija Lähteenmäki (TAMK)" userId="ee232dbd-0a33-43c4-bfc8-1e13bbcfcdae" providerId="ADAL" clId="{240E7B94-5AA5-433B-B31A-145315379BE6}" dt="2024-05-28T10:47:16.072" v="111" actId="207"/>
          <ac:spMkLst>
            <pc:docMk/>
            <pc:sldMk cId="3055896215" sldId="307"/>
            <ac:spMk id="3" creationId="{11FFEF56-27F0-6AE7-4E46-6FC17014FD47}"/>
          </ac:spMkLst>
        </pc:spChg>
      </pc:sldChg>
      <pc:sldChg chg="modSp mod">
        <pc:chgData name="Eija Lähteenmäki (TAMK)" userId="ee232dbd-0a33-43c4-bfc8-1e13bbcfcdae" providerId="ADAL" clId="{240E7B94-5AA5-433B-B31A-145315379BE6}" dt="2024-05-28T10:46:42.382" v="109" actId="207"/>
        <pc:sldMkLst>
          <pc:docMk/>
          <pc:sldMk cId="1771572455" sldId="308"/>
        </pc:sldMkLst>
        <pc:spChg chg="mod">
          <ac:chgData name="Eija Lähteenmäki (TAMK)" userId="ee232dbd-0a33-43c4-bfc8-1e13bbcfcdae" providerId="ADAL" clId="{240E7B94-5AA5-433B-B31A-145315379BE6}" dt="2024-05-28T10:46:42.382" v="109" actId="207"/>
          <ac:spMkLst>
            <pc:docMk/>
            <pc:sldMk cId="1771572455" sldId="308"/>
            <ac:spMk id="3" creationId="{11FFEF56-27F0-6AE7-4E46-6FC17014FD47}"/>
          </ac:spMkLst>
        </pc:spChg>
      </pc:sldChg>
      <pc:sldChg chg="modSp mod">
        <pc:chgData name="Eija Lähteenmäki (TAMK)" userId="ee232dbd-0a33-43c4-bfc8-1e13bbcfcdae" providerId="ADAL" clId="{240E7B94-5AA5-433B-B31A-145315379BE6}" dt="2024-05-28T10:49:28.119" v="184" actId="207"/>
        <pc:sldMkLst>
          <pc:docMk/>
          <pc:sldMk cId="1022964246" sldId="309"/>
        </pc:sldMkLst>
        <pc:spChg chg="mod">
          <ac:chgData name="Eija Lähteenmäki (TAMK)" userId="ee232dbd-0a33-43c4-bfc8-1e13bbcfcdae" providerId="ADAL" clId="{240E7B94-5AA5-433B-B31A-145315379BE6}" dt="2024-05-28T10:49:28.119" v="184" actId="207"/>
          <ac:spMkLst>
            <pc:docMk/>
            <pc:sldMk cId="1022964246" sldId="309"/>
            <ac:spMk id="3" creationId="{11FFEF56-27F0-6AE7-4E46-6FC17014FD47}"/>
          </ac:spMkLst>
        </pc:spChg>
      </pc:sldChg>
      <pc:sldChg chg="modSp mod">
        <pc:chgData name="Eija Lähteenmäki (TAMK)" userId="ee232dbd-0a33-43c4-bfc8-1e13bbcfcdae" providerId="ADAL" clId="{240E7B94-5AA5-433B-B31A-145315379BE6}" dt="2024-05-28T10:50:00.407" v="185" actId="207"/>
        <pc:sldMkLst>
          <pc:docMk/>
          <pc:sldMk cId="3220087193" sldId="310"/>
        </pc:sldMkLst>
        <pc:spChg chg="mod">
          <ac:chgData name="Eija Lähteenmäki (TAMK)" userId="ee232dbd-0a33-43c4-bfc8-1e13bbcfcdae" providerId="ADAL" clId="{240E7B94-5AA5-433B-B31A-145315379BE6}" dt="2024-05-28T10:50:00.407" v="185" actId="207"/>
          <ac:spMkLst>
            <pc:docMk/>
            <pc:sldMk cId="3220087193" sldId="310"/>
            <ac:spMk id="3" creationId="{11FFEF56-27F0-6AE7-4E46-6FC17014FD47}"/>
          </ac:spMkLst>
        </pc:spChg>
      </pc:sldChg>
      <pc:sldChg chg="modSp mod">
        <pc:chgData name="Eija Lähteenmäki (TAMK)" userId="ee232dbd-0a33-43c4-bfc8-1e13bbcfcdae" providerId="ADAL" clId="{240E7B94-5AA5-433B-B31A-145315379BE6}" dt="2024-05-28T10:50:43.997" v="187" actId="207"/>
        <pc:sldMkLst>
          <pc:docMk/>
          <pc:sldMk cId="1007673883" sldId="312"/>
        </pc:sldMkLst>
        <pc:spChg chg="mod">
          <ac:chgData name="Eija Lähteenmäki (TAMK)" userId="ee232dbd-0a33-43c4-bfc8-1e13bbcfcdae" providerId="ADAL" clId="{240E7B94-5AA5-433B-B31A-145315379BE6}" dt="2024-05-28T10:50:43.997" v="187" actId="207"/>
          <ac:spMkLst>
            <pc:docMk/>
            <pc:sldMk cId="1007673883" sldId="312"/>
            <ac:spMk id="3" creationId="{11FFEF56-27F0-6AE7-4E46-6FC17014FD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28.5.2024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28.5.2024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4.0/deed.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sitra.fi/julkaisut/kestavaa-kasvua-kiertotalouden-liiketoimintamalleist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vttresearch.com/fi"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sitra.fi/julkaisut/kestavaa-kasvua-kiertotalouden-liiketoimintamalleista/"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sitra.fi/julkaisut/kestavaa-kasvua-kiertotalouden-liiketoimintamalleist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oAOzMTLP5s&amp;t=2s" TargetMode="External"/><Relationship Id="rId2" Type="http://schemas.openxmlformats.org/officeDocument/2006/relationships/hyperlink" Target="https://www.varma.fi/ajankohtaista/uutiset-ja-artikkelit/artikkelit/2021-q3/testaa-ja-kehita-liikeideaasi-business-model-canvas--tyokalun-avull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sitra.fi/julkaisut/kestavaa-kasvua-kiertotalouden-liiketoimintamalleist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Kiertotalous ja liiketoiminta (5 op)</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462213"/>
          </a:xfrm>
          <a:prstGeom prst="rect">
            <a:avLst/>
          </a:prstGeom>
          <a:noFill/>
        </p:spPr>
        <p:txBody>
          <a:bodyPr wrap="square" rtlCol="0">
            <a:spAutoFit/>
          </a:bodyPr>
          <a:lstStyle/>
          <a:p>
            <a:r>
              <a:rPr lang="fi-FI" sz="2000" dirty="0"/>
              <a:t>Opintojakson toteutus osana Pakkausarvoketjun kiertotalousosaaja -koulutusta (30 op)</a:t>
            </a:r>
          </a:p>
          <a:p>
            <a:endParaRPr lang="fi-FI" sz="2000" dirty="0"/>
          </a:p>
          <a:p>
            <a:endParaRPr lang="fi-FI" sz="2000" dirty="0"/>
          </a:p>
          <a:p>
            <a:r>
              <a:rPr lang="fi-FI" sz="2000" dirty="0"/>
              <a:t>Markus Jähi</a:t>
            </a:r>
            <a:endParaRPr lang="fi-FI" dirty="0"/>
          </a:p>
          <a:p>
            <a:endParaRPr lang="fi-FI" dirty="0"/>
          </a:p>
          <a:p>
            <a:endParaRPr lang="fi-FI" dirty="0"/>
          </a:p>
          <a:p>
            <a:endParaRPr lang="fi-FI" dirty="0"/>
          </a:p>
        </p:txBody>
      </p:sp>
      <p:pic>
        <p:nvPicPr>
          <p:cNvPr id="3" name="Picture 2" descr="A sign with text and symbols&#10;&#10;Description automatically generated">
            <a:extLst>
              <a:ext uri="{FF2B5EF4-FFF2-40B4-BE49-F238E27FC236}">
                <a16:creationId xmlns:a16="http://schemas.microsoft.com/office/drawing/2014/main" id="{22E01EEE-DFB6-4261-78BF-7F232052E3F2}"/>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3E9435C6-4E34-6EFE-7F57-7F6D1C0D4436}"/>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Tämä teos on lisensoitu Creative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Nimeä-</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EiKaupallinen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JaaSamoin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4.0.Kansainvälinen -lisenssillä. Tarkastele lisenssiä osoitteessa </a:t>
            </a:r>
            <a:r>
              <a:rPr lang="fi-FI"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https://creativecommons.org/licenses/by-nc-sa/4.0/deed.fi</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Kiertotalouden liiketoimintamallit pakkausarvoketjussa (1/3)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3960440"/>
          </a:xfrm>
        </p:spPr>
        <p:txBody>
          <a:bodyPr vert="horz" lIns="91440" tIns="45720" rIns="91440" bIns="45720" rtlCol="0" anchor="t">
            <a:noAutofit/>
          </a:bodyPr>
          <a:lstStyle/>
          <a:p>
            <a:r>
              <a:rPr lang="en-US" sz="2000" dirty="0" err="1"/>
              <a:t>Johdantotehtävä</a:t>
            </a:r>
            <a:r>
              <a:rPr lang="en-US" sz="2000" dirty="0"/>
              <a:t>: M</a:t>
            </a:r>
            <a:r>
              <a:rPr lang="fi-FI" sz="2000" dirty="0"/>
              <a:t>itä kiertotalouden liiketoimintamalleja pakkausarvoketjussa voidaan tunnistaa?</a:t>
            </a:r>
          </a:p>
          <a:p>
            <a:pPr lvl="1"/>
            <a:r>
              <a:rPr lang="fi-FI" sz="1800" dirty="0"/>
              <a:t>Pohtikaa ryhmässä, millaisia esimerkkejä kiertotalouden eri liiketoimintamalleista pakkausarvoketjusta voidaan tunnistaa ja miksi.</a:t>
            </a:r>
          </a:p>
          <a:p>
            <a:pPr lvl="1"/>
            <a:r>
              <a:rPr lang="fi-FI" sz="1800" dirty="0"/>
              <a:t>Kirjatkaa yhteistyöskentelyalustalle esimerkkejä nykyisistä malleista sekä malleista, joita voitte olettaa syntyvän tulevaisuudessa.</a:t>
            </a:r>
          </a:p>
          <a:p>
            <a:pPr lvl="1"/>
            <a:r>
              <a:rPr lang="fi-FI" sz="1800" dirty="0"/>
              <a:t>Voitte myös nimetä yrityksiä. Pyrkikää löytämään jokaisen kohtaan vähintään yksi esimerkki.</a:t>
            </a:r>
          </a:p>
          <a:p>
            <a:r>
              <a:rPr lang="fi-FI" sz="2000" dirty="0"/>
              <a:t>Lukutehtävä: Lue kurssilukemistosta "Kestävää kasvua kiertotalouden liiketoimintamalleista – Käsikirja yrityksille" luku 3 (s. 45–85).</a:t>
            </a:r>
          </a:p>
          <a:p>
            <a:pPr lvl="1"/>
            <a:r>
              <a:rPr lang="en-US" sz="1800" dirty="0">
                <a:hlinkClick r:id="rId2"/>
              </a:rPr>
              <a:t>https://www.sitra.fi/julkaisut/kestavaa-kasvua-kiertotalouden-liiketoimintamalleista/</a:t>
            </a:r>
            <a:r>
              <a:rPr lang="fi-FI" sz="1800" dirty="0"/>
              <a:t>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75191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Kiertotalouden liiketoimintamallit pakkausarvoketjussa (2/3)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r>
              <a:rPr lang="fi-FI" sz="2000" dirty="0"/>
              <a:t>Yksilötehtävä: Vastaa lukemiston pohjalta verkkotekstinä oppimisalustalle seuraaviin kysymyksiin.</a:t>
            </a:r>
          </a:p>
          <a:p>
            <a:pPr lvl="1"/>
            <a:r>
              <a:rPr lang="fi-FI" sz="1800" dirty="0"/>
              <a:t>2a) Keskeiset opit: Kuvaa lyhyesti, mitkä olivat kolme keskeisintä oppia teeman lukutehtävässä juuri sinulle. Perustele, miksi juuri nämä.</a:t>
            </a:r>
          </a:p>
          <a:p>
            <a:pPr lvl="1"/>
            <a:r>
              <a:rPr lang="fi-FI" sz="1800" dirty="0"/>
              <a:t>2b) Liiketoimintamallien yleiset haasteet: Pohdi, miten sivuilla 79–80 kuvatut liiketoimintamallien yleiset haasteet näkyvät juuri sinun työssäsi tai työpaikallasi. Onko jokin näistä erityinen pullonkaula, joka estää siirtymisen uudenlaiseen liiketoimintaan?</a:t>
            </a:r>
          </a:p>
          <a:p>
            <a:pPr lvl="1"/>
            <a:r>
              <a:rPr lang="fi-FI" sz="1800" dirty="0"/>
              <a:t>Vastausten yhteispituus 300–600 sanaa.</a:t>
            </a:r>
            <a:endParaRPr lang="fi-FI" sz="2000" dirty="0"/>
          </a:p>
          <a:p>
            <a:endParaRPr lang="en-US" sz="2400" dirty="0"/>
          </a:p>
          <a:p>
            <a:pPr lvl="1"/>
            <a:endParaRPr lang="fi-FI"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66168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Kiertotalouden liiketoimintamallit pakkausarvoketjussa (3/3)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r>
              <a:rPr lang="fi-FI" sz="2000" dirty="0"/>
              <a:t>Yhteisöllinen tehtävä: Keskustelkaa ryhmässänne </a:t>
            </a:r>
            <a:r>
              <a:rPr lang="fi-FI" sz="2000" dirty="0">
                <a:hlinkClick r:id="rId2"/>
              </a:rPr>
              <a:t>VTT</a:t>
            </a:r>
            <a:r>
              <a:rPr lang="fi-FI" sz="2000" dirty="0"/>
              <a:t>:n kiertotaloutta käsitelleen vierailuluennon pohjalta uudelleenvalmistuksen mahdollisuuksista pakkausliiketoiminnassa.</a:t>
            </a:r>
          </a:p>
          <a:p>
            <a:pPr lvl="1"/>
            <a:r>
              <a:rPr lang="fi-FI" sz="1800" dirty="0"/>
              <a:t>Kirjatkaa yhteistyöskentelyalustalle kolme keksimäänne uutta, pakkauksiin liittyvää liiketoimintamahdollisuutta: mikä asiakastarve, millainen pakkaus, kuka (millainen yritys) valmistaisi, mikä tässä olisi uutta ja edellyttäisikö liiketoiminta tuote- ja/tai materiaalikehitystä?</a:t>
            </a:r>
          </a:p>
          <a:p>
            <a:endParaRPr lang="en-US" sz="2400" dirty="0"/>
          </a:p>
          <a:p>
            <a:pPr lvl="1"/>
            <a:endParaRPr lang="fi-FI"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45423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3. Kiertotalouden edellyttämät kyvykkyydet</a:t>
            </a:r>
            <a:br>
              <a:rPr lang="fi-FI" sz="4000" dirty="0"/>
            </a:br>
            <a:r>
              <a:rPr lang="fi-FI" sz="4000" dirty="0"/>
              <a:t>(1/</a:t>
            </a:r>
            <a:r>
              <a:rPr lang="fi-FI" dirty="0"/>
              <a:t>3</a:t>
            </a:r>
            <a:r>
              <a:rPr lang="fi-FI"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Johdantotehtävä: Mitä kyvykkyyksiä kiertotalousliiketoiminta edellyttää pakkausarvoketjussa?</a:t>
            </a:r>
          </a:p>
          <a:p>
            <a:pPr lvl="1"/>
            <a:r>
              <a:rPr lang="fi-FI" sz="1800" dirty="0"/>
              <a:t>Pohtikaa ryhmässä tärkeimpiä kiertotalouskyvykkyyksiä pakkausarvoketjussa kolmen osa-alueen kautta (kyvykkyydet, kehittämiskohteet, toimenpiteet). Missä ovat tärkeimmät kehityskohteet? Miten kyvykkyyksiä voitaisiin konkreettisesti kehittää?</a:t>
            </a:r>
          </a:p>
          <a:p>
            <a:pPr marL="314325" lvl="1" indent="0">
              <a:buNone/>
            </a:pPr>
            <a:endParaRPr lang="fi-FI" sz="1800" dirty="0"/>
          </a:p>
          <a:p>
            <a:r>
              <a:rPr lang="fi-FI" sz="2000" dirty="0"/>
              <a:t>Lukutehtävä: </a:t>
            </a:r>
            <a:r>
              <a:rPr lang="fi-FI" sz="1800" dirty="0"/>
              <a:t>Lue kurssilukemistosta "Kestävää kasvua kiertotalouden liiketoimintamalleista – Käsikirja yrityksille" luku 4 (s. 86–110).</a:t>
            </a:r>
          </a:p>
          <a:p>
            <a:pPr lvl="1"/>
            <a:r>
              <a:rPr lang="en-US" sz="1800" dirty="0">
                <a:hlinkClick r:id="rId2"/>
              </a:rPr>
              <a:t>https://www.sitra.fi/julkaisut/kestavaa-kasvua-kiertotalouden-liiketoimintamalleista/</a:t>
            </a:r>
            <a:r>
              <a:rPr lang="fi-FI" sz="1800" dirty="0"/>
              <a:t>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132496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3. Kiertotalouden edellyttämät kyvykkyydet</a:t>
            </a:r>
            <a:br>
              <a:rPr lang="fi-FI" sz="4000" dirty="0"/>
            </a:br>
            <a:r>
              <a:rPr lang="fi-FI" sz="4000" dirty="0"/>
              <a:t>(2/3)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Yksilötehtävä: Vastaa verkkotekstinä oppimisalustalle seuraaviin kysymyksiin lukemiston pohjalta.</a:t>
            </a:r>
          </a:p>
          <a:p>
            <a:pPr lvl="1"/>
            <a:r>
              <a:rPr lang="fi-FI" sz="1800" dirty="0"/>
              <a:t>3a) Keskeiset opit: Kuvaa lyhyesti, mitkä olivat kolme keskeisintä oppia teeman lukutehtävässä juuri sinulle. Perustele, miksi juuri nämä.</a:t>
            </a:r>
          </a:p>
          <a:p>
            <a:pPr lvl="1"/>
            <a:r>
              <a:rPr lang="fi-FI" sz="1800" dirty="0"/>
              <a:t>3b) Kiertotalouden mittarit: Pohdi, mitkä sivun 94 taulukossa kuvatut kiertotalouden mittarit voisivat sopia omalle työpaikallesi tai työhösi. Miksi juuri näiden asioiden </a:t>
            </a:r>
            <a:r>
              <a:rPr lang="fi-FI" sz="1800" dirty="0" err="1"/>
              <a:t>mittarointi</a:t>
            </a:r>
            <a:r>
              <a:rPr lang="fi-FI" sz="1800" dirty="0"/>
              <a:t> tukisi kiertotaloussiirtymää?</a:t>
            </a:r>
          </a:p>
          <a:p>
            <a:pPr lvl="1"/>
            <a:r>
              <a:rPr lang="fi-FI" sz="1800" dirty="0"/>
              <a:t>Vastausten yhteispituus 300–600 sanaa.</a:t>
            </a:r>
            <a:endParaRPr lang="fi-FI" sz="2000" dirty="0"/>
          </a:p>
          <a:p>
            <a:pPr marL="0" indent="0">
              <a:buNone/>
            </a:pPr>
            <a:endParaRPr lang="fi-FI" sz="24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120573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3. Kiertotalouden edellyttämät kyvykkyydet</a:t>
            </a:r>
            <a:br>
              <a:rPr lang="fi-FI" sz="4000" dirty="0"/>
            </a:br>
            <a:r>
              <a:rPr lang="fi-FI" sz="4000" dirty="0"/>
              <a:t>(</a:t>
            </a:r>
            <a:r>
              <a:rPr lang="fi-FI" dirty="0"/>
              <a:t>3</a:t>
            </a:r>
            <a:r>
              <a:rPr lang="fi-FI" sz="4000" dirty="0"/>
              <a:t>/3)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Yhteisöllinen tehtävä: Keskustelkaa ryhmässä asiantuntijapuheenvuorojen ja kurssilukemiston pohjalta kiertotalouteen liittyvistä teknologioista ja niiden tuomista mahdollisuuksista pakkausarvoketjulle.</a:t>
            </a:r>
          </a:p>
          <a:p>
            <a:pPr lvl="1"/>
            <a:r>
              <a:rPr lang="fi-FI" sz="1800" dirty="0"/>
              <a:t>Valitkaa kolme mielestänne pakkausarvoketjulle tärkeintä tulevaisuuden teknologiaa. Perustelkaa, miksi juuri nämä ovat mielestänne tärkeimmät, ja kuvatkaa, mikä niiden rooli tulee mielestänne olemaan.</a:t>
            </a:r>
          </a:p>
          <a:p>
            <a:pPr lvl="1"/>
            <a:r>
              <a:rPr lang="fi-FI" sz="1800" dirty="0"/>
              <a:t>Koostakaa vastauksenne yhteistyöskentelyalustalle.</a:t>
            </a:r>
          </a:p>
          <a:p>
            <a:pPr marL="0" indent="0">
              <a:buNone/>
            </a:pPr>
            <a:endParaRPr lang="fi-FI" sz="24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177157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4</a:t>
            </a:r>
            <a:r>
              <a:rPr lang="fi-FI" sz="4000" dirty="0"/>
              <a:t>. Kiertotalousmuutoksen toteuttaminen käytännössä</a:t>
            </a:r>
            <a:r>
              <a:rPr lang="fi-FI" dirty="0"/>
              <a:t> </a:t>
            </a:r>
            <a:r>
              <a:rPr lang="fi-FI" sz="4000" dirty="0"/>
              <a:t>(</a:t>
            </a:r>
            <a:r>
              <a:rPr lang="fi-FI" dirty="0"/>
              <a:t>1</a:t>
            </a:r>
            <a:r>
              <a:rPr lang="fi-FI" sz="4000" dirty="0"/>
              <a:t>/2)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Lukutehtävä: Lue kurssilukemistosta "Kestävää kasvua kiertotalouden liiketoimintamalleista – Käsikirja yrityksille" luku 5 + Lopuksi-osuus (s. 111–132).</a:t>
            </a:r>
          </a:p>
          <a:p>
            <a:pPr lvl="1"/>
            <a:r>
              <a:rPr lang="en-US" sz="2000" dirty="0">
                <a:hlinkClick r:id="rId2"/>
              </a:rPr>
              <a:t>https://www.sitra.fi/julkaisut/kestavaa-kasvua-kiertotalouden-liiketoimintamalleista/</a:t>
            </a:r>
            <a:endParaRPr lang="fi-FI" sz="2000" dirty="0"/>
          </a:p>
          <a:p>
            <a:pPr marL="0" indent="0">
              <a:buNone/>
            </a:pPr>
            <a:endParaRPr lang="fi-FI" sz="2000" dirty="0"/>
          </a:p>
          <a:p>
            <a:r>
              <a:rPr lang="fi-FI" sz="2000" dirty="0"/>
              <a:t>Yksilötehtävä: Vastaa lukemiston pohjalta verkkotekstinä oppimisalustalle seuraaviin kysymyksiin.</a:t>
            </a:r>
          </a:p>
          <a:p>
            <a:pPr lvl="1"/>
            <a:r>
              <a:rPr lang="fi-FI" sz="1800" dirty="0"/>
              <a:t>4a) Kiertotalousmuutoksen lähestymistavat: Pohdi, kumpi lukemistossa esitetyistä lähestymistavoista kiertotalousmuutokseen (testaa ja validoi vs. visio ja tiekartta) olisi parempi lähestymistapa organisaatiolle, jossa työskentelet. Perustele, miksi valitsemasi malli olisi parempi kuin toinen. </a:t>
            </a:r>
          </a:p>
          <a:p>
            <a:pPr marL="314325" lvl="1" indent="0">
              <a:buNone/>
            </a:pP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305589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4</a:t>
            </a:r>
            <a:r>
              <a:rPr lang="fi-FI" sz="4000" dirty="0"/>
              <a:t>. Kiertotalousmuutoksen toteuttaminen käytännössä</a:t>
            </a:r>
            <a:r>
              <a:rPr lang="fi-FI" dirty="0"/>
              <a:t> </a:t>
            </a:r>
            <a:r>
              <a:rPr lang="fi-FI" sz="4000" dirty="0"/>
              <a:t>(2/2)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pPr lvl="1"/>
            <a:r>
              <a:rPr lang="fi-FI" sz="1800" dirty="0"/>
              <a:t>4b) Lopuksi: Perehdy huolellisesti lukemiston yhteenvetoon (s. 130) ja kertaa tarvittaessa sisältöjä aiemmista luvuista. Pohdi tämän jälkeen lyhyesti opintojakson kokonaisuutta ja perustele, mitkä kolme asiaa olisivat oppimasi valossa sellaisia, joita voisit lähteä toteuttamaan omassa työssäsi. </a:t>
            </a:r>
          </a:p>
          <a:p>
            <a:pPr lvl="1"/>
            <a:r>
              <a:rPr lang="fi-FI" sz="1800" dirty="0"/>
              <a:t>Vastausten yhteispituus 300–600 sanaa.</a:t>
            </a: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Tree>
    <p:extLst>
      <p:ext uri="{BB962C8B-B14F-4D97-AF65-F5344CB8AC3E}">
        <p14:creationId xmlns:p14="http://schemas.microsoft.com/office/powerpoint/2010/main" val="102296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5. Kokoava tehtävä: liiketoimintamallin analysointi (1/2)</a:t>
            </a:r>
            <a:br>
              <a:rPr lang="fi-FI" sz="4000" dirty="0"/>
            </a:b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Laatikaa kokoavana päätöstehtävänä liiketoimintamallianalyysi jostakin kiertotalousyrityksestä.</a:t>
            </a:r>
          </a:p>
          <a:p>
            <a:pPr lvl="1"/>
            <a:r>
              <a:rPr lang="fi-FI" sz="1800" dirty="0"/>
              <a:t>Analyysi tehdään hyödyntäen </a:t>
            </a:r>
            <a:r>
              <a:rPr lang="fi-FI" sz="1800" dirty="0" err="1"/>
              <a:t>liiketoimintamallikanvaasi</a:t>
            </a:r>
            <a:r>
              <a:rPr lang="fi-FI" sz="1800" dirty="0"/>
              <a:t>-työkalua (Business </a:t>
            </a:r>
            <a:r>
              <a:rPr lang="fi-FI" sz="1800" dirty="0" err="1"/>
              <a:t>Model</a:t>
            </a:r>
            <a:r>
              <a:rPr lang="fi-FI" sz="1800" dirty="0"/>
              <a:t> </a:t>
            </a:r>
            <a:r>
              <a:rPr lang="fi-FI" sz="1800" dirty="0" err="1"/>
              <a:t>Canvas</a:t>
            </a:r>
            <a:r>
              <a:rPr lang="fi-FI" sz="1800" dirty="0"/>
              <a:t>).</a:t>
            </a:r>
          </a:p>
          <a:p>
            <a:pPr lvl="1"/>
            <a:r>
              <a:rPr lang="fi-FI" sz="1800" dirty="0"/>
              <a:t>Työkaluun voi tutustua esim. täällä:</a:t>
            </a:r>
          </a:p>
          <a:p>
            <a:pPr lvl="2"/>
            <a:r>
              <a:rPr lang="fi-FI" sz="1400" dirty="0">
                <a:hlinkClick r:id="rId2"/>
              </a:rPr>
              <a:t>https://www.varma.fi/ajankohtaista/uutiset-ja-artikkelit/artikkelit/2021-q3/testaa-ja-kehita-liikeideaasi-business-model-canvas--tyokalun-avulla/</a:t>
            </a:r>
            <a:endParaRPr lang="fi-FI" sz="1400" dirty="0"/>
          </a:p>
          <a:p>
            <a:pPr lvl="2"/>
            <a:r>
              <a:rPr lang="fi-FI" sz="1400" dirty="0">
                <a:hlinkClick r:id="rId3"/>
              </a:rPr>
              <a:t>https://www.youtube.com/watch?v=QoAOzMTLP5s&amp;t=2s</a:t>
            </a:r>
            <a:r>
              <a:rPr lang="fi-FI" sz="1400" dirty="0"/>
              <a:t> </a:t>
            </a:r>
          </a:p>
          <a:p>
            <a:pPr lvl="1"/>
            <a:r>
              <a:rPr lang="fi-FI" sz="1800" dirty="0"/>
              <a:t>Analyysi laaditaan ryhmätyönä. Palautuksen muoto on kalvoesitys. </a:t>
            </a:r>
          </a:p>
          <a:p>
            <a:pPr lvl="1"/>
            <a:r>
              <a:rPr lang="fi-FI" sz="1800" dirty="0"/>
              <a:t>Arviointikriteerejä ovat 1) laaditun analyysin kattavuus ja asiantuntemus, 2) käytetyn aineiston monipuolisuus ja soveltaminen sekä 3) kalvosarjan selkeys ja luettavuus.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18</a:t>
            </a:fld>
            <a:endParaRPr lang="fi-FI" dirty="0"/>
          </a:p>
        </p:txBody>
      </p:sp>
    </p:spTree>
    <p:extLst>
      <p:ext uri="{BB962C8B-B14F-4D97-AF65-F5344CB8AC3E}">
        <p14:creationId xmlns:p14="http://schemas.microsoft.com/office/powerpoint/2010/main" val="322008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5. Kokoava tehtävä: liiketoimintamallin analysointi (2/2)</a:t>
            </a:r>
            <a:br>
              <a:rPr lang="fi-FI" sz="4000" dirty="0"/>
            </a:b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Liiketoimintamallianalyysin vaiheet:</a:t>
            </a:r>
          </a:p>
          <a:p>
            <a:pPr lvl="1"/>
            <a:r>
              <a:rPr lang="fi-FI" sz="1800" dirty="0"/>
              <a:t>Etsikää tietoa kohdeyrityksestänne ja kuvatkaa lyhyesti yrityksen kiertotalousliiketoiminnan nykytila. Pohtikaa, mitkä ovat yrityksen kiertotalousliiketoiminnan haasteet ja mahdollisuudet. </a:t>
            </a:r>
          </a:p>
          <a:p>
            <a:pPr lvl="2"/>
            <a:r>
              <a:rPr lang="fi-FI" sz="1600" dirty="0"/>
              <a:t>Mitä kiertotalouden liiketoimintamallia tai -malleja yritys noudattaa? </a:t>
            </a:r>
          </a:p>
          <a:p>
            <a:pPr lvl="1"/>
            <a:r>
              <a:rPr lang="fi-FI" sz="1800" dirty="0"/>
              <a:t>Laatikaa tämän jälkeen yrityksen kiertotalousliiketoiminnasta analyysi käyttämällä </a:t>
            </a:r>
            <a:r>
              <a:rPr lang="fi-FI" sz="1800" dirty="0" err="1"/>
              <a:t>liiketoimintamallikanvaasia</a:t>
            </a:r>
            <a:r>
              <a:rPr lang="fi-FI" sz="1800" dirty="0"/>
              <a:t>. </a:t>
            </a:r>
          </a:p>
          <a:p>
            <a:pPr lvl="2"/>
            <a:r>
              <a:rPr lang="fi-FI" sz="1600" dirty="0"/>
              <a:t>Täyttäkää </a:t>
            </a:r>
            <a:r>
              <a:rPr lang="fi-FI" sz="1600" dirty="0" err="1"/>
              <a:t>kanvaasin</a:t>
            </a:r>
            <a:r>
              <a:rPr lang="fi-FI" sz="1600" dirty="0"/>
              <a:t> ”lokerot” seuraavassa järjestyksessä: visio, arvolupaus, asiakassuunta, toteuttaminen, ansaintalogiikka.</a:t>
            </a:r>
          </a:p>
          <a:p>
            <a:pPr lvl="1"/>
            <a:r>
              <a:rPr lang="fi-FI" sz="1800" dirty="0"/>
              <a:t>Nostakaa esiin kolme mielestänne tärkeintä asiaa kohdeyrityksenne liiketoimintamallista ja perustelkaa, miksi juuri nämä ovat merkityksellisimpiä.</a:t>
            </a:r>
          </a:p>
          <a:p>
            <a:pPr lvl="1"/>
            <a:r>
              <a:rPr lang="fi-FI" sz="1800" dirty="0"/>
              <a:t>Pohtikaa sitten, miten yrityksen tulisi jatkossa kehittää ja laajentaa kiertotalousliiketoimintaansa.</a:t>
            </a:r>
          </a:p>
          <a:p>
            <a:pPr lvl="2"/>
            <a:r>
              <a:rPr lang="fi-FI" sz="1600" dirty="0"/>
              <a:t>Millaisia mahdollisuuksia tälle tunnistatte analyysinne ja kurssilukemiston pohjalta? </a:t>
            </a:r>
          </a:p>
          <a:p>
            <a:pPr lvl="1"/>
            <a:r>
              <a:rPr lang="fi-FI" sz="1800" dirty="0"/>
              <a:t>Arvioikaa lopuksi omaa onnistumistanne harjoitustyössä lopputuloksen ja ryhmätyöskentelyn osalta.</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19</a:t>
            </a:fld>
            <a:endParaRPr lang="fi-FI" dirty="0"/>
          </a:p>
        </p:txBody>
      </p:sp>
    </p:spTree>
    <p:extLst>
      <p:ext uri="{BB962C8B-B14F-4D97-AF65-F5344CB8AC3E}">
        <p14:creationId xmlns:p14="http://schemas.microsoft.com/office/powerpoint/2010/main" val="100767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Sisältö</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pPr marL="0" indent="0">
              <a:buNone/>
            </a:pPr>
            <a:r>
              <a:rPr lang="fi-FI" sz="2000" dirty="0"/>
              <a:t>Kiertotalouden liiketoimintamallit pakkausarvoketjun toimintaympäristössä. Kiertotalouden mahdollisuudet ja haasteet liiketoiminnassa. Digitaaliset työkalut osana kestäviä/vastuullisempia ratkaisuja.</a:t>
            </a:r>
          </a:p>
          <a:p>
            <a:pPr marL="0" indent="0">
              <a:buNone/>
            </a:pPr>
            <a:endParaRPr lang="fi-FI" sz="2000" dirty="0"/>
          </a:p>
          <a:p>
            <a:pPr marL="0" indent="0">
              <a:buNone/>
            </a:pPr>
            <a:r>
              <a:rPr lang="fi-FI" sz="2000" dirty="0"/>
              <a:t>Ydinkysymyksiä:</a:t>
            </a:r>
          </a:p>
          <a:p>
            <a:r>
              <a:rPr lang="fi-FI" sz="2000" dirty="0"/>
              <a:t>Mitä tarkoitetaan kiertotalouden liiketoimintamalleilla?</a:t>
            </a:r>
          </a:p>
          <a:p>
            <a:pPr>
              <a:buFont typeface="Arial" panose="020B0604020202020204" pitchFamily="34" charset="0"/>
              <a:buChar char="•"/>
            </a:pPr>
            <a:r>
              <a:rPr lang="fi-FI" sz="2000" dirty="0"/>
              <a:t>Kuinka erilaisia kiertotalouden liiketoimintamalleja voidaan hyödyntää pakkausarvoketjussa?</a:t>
            </a:r>
          </a:p>
          <a:p>
            <a:pPr>
              <a:buFont typeface="Arial" panose="020B0604020202020204" pitchFamily="34" charset="0"/>
              <a:buChar char="•"/>
            </a:pPr>
            <a:r>
              <a:rPr lang="fi-FI" sz="2000" dirty="0"/>
              <a:t>Mitä mahdollisuuksia digitaaliset työkalut tuovat kiertotalouden mukaiseen pakkauksiin liittyvään liiketoimintaan?</a:t>
            </a:r>
          </a:p>
          <a:p>
            <a:endParaRPr lang="fi-FI" sz="2000" dirty="0"/>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buNone/>
            </a:pPr>
            <a:r>
              <a:rPr lang="fi-FI" sz="1600" dirty="0"/>
              <a:t>Koulutus on rahoitettu Euroopan unionin elpymis- ja palautumistukivälineellä (RRF), joka on EU:n elpymisvälineen (Next </a:t>
            </a:r>
            <a:r>
              <a:rPr lang="fi-FI" sz="1600" dirty="0" err="1"/>
              <a:t>Generation</a:t>
            </a:r>
            <a:r>
              <a:rPr lang="fi-FI" sz="1600" dirty="0"/>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Osaamistavoitteet</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fi-FI" sz="2000" dirty="0"/>
              <a:t>Opiskelija</a:t>
            </a:r>
          </a:p>
          <a:p>
            <a:pPr>
              <a:buFont typeface="Arial" panose="020B0604020202020204" pitchFamily="34" charset="0"/>
              <a:buChar char="•"/>
            </a:pPr>
            <a:r>
              <a:rPr lang="fi-FI" sz="2000" dirty="0"/>
              <a:t>osaa nimetä ja ymmärtää kiertotalouden liiketoimintamallit pakkausarvoketjun toimintaympäristössä</a:t>
            </a:r>
          </a:p>
          <a:p>
            <a:pPr>
              <a:buFont typeface="Arial" panose="020B0604020202020204" pitchFamily="34" charset="0"/>
              <a:buChar char="•"/>
            </a:pPr>
            <a:r>
              <a:rPr lang="fi-FI" sz="2000" dirty="0"/>
              <a:t>osaa tunnistaa kiertotalouden liiketoimintamallien mahdollisuudet ja haasteet</a:t>
            </a:r>
          </a:p>
          <a:p>
            <a:pPr>
              <a:buFont typeface="Arial" panose="020B0604020202020204" pitchFamily="34" charset="0"/>
              <a:buChar char="•"/>
            </a:pPr>
            <a:r>
              <a:rPr lang="fi-FI" sz="2000" dirty="0"/>
              <a:t>tuntee digitaalisten työkalujen mahdollisuudet liiketoiminnassa osana kestävämpiä ratkaisuja.</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a:lstStyle/>
          <a:p>
            <a:r>
              <a:rPr lang="fi-FI" sz="2000" b="0" i="0" dirty="0">
                <a:solidFill>
                  <a:srgbClr val="212529"/>
                </a:solidFill>
                <a:effectLst/>
              </a:rPr>
              <a:t>Arviointikriteerit, tyydyttävä (1–2)</a:t>
            </a:r>
          </a:p>
          <a:p>
            <a:pPr lvl="1"/>
            <a:r>
              <a:rPr lang="fi-FI" sz="2000" b="0" i="0" dirty="0">
                <a:effectLst/>
              </a:rPr>
              <a:t>Osaa tunnistaa ja määritellä kiertotalouden liiketoimintamallit.</a:t>
            </a:r>
          </a:p>
          <a:p>
            <a:pPr lvl="1"/>
            <a:r>
              <a:rPr lang="fi-FI" sz="2000" b="0" i="0" dirty="0">
                <a:effectLst/>
              </a:rPr>
              <a:t>Osaa tunnistaa kiertotalouden liiketoimintamallien mahdollisuuksia ja haasteita omasta näkökulmastaan.</a:t>
            </a:r>
          </a:p>
          <a:p>
            <a:pPr lvl="1"/>
            <a:r>
              <a:rPr lang="fi-FI" sz="2000" b="0" i="0" dirty="0">
                <a:effectLst/>
              </a:rPr>
              <a:t>Nimeää digitaalisten työkalujen mahdollisuuksia liiketoiminnassa osana kestävämpiä ratkaisuja.</a:t>
            </a:r>
          </a:p>
          <a:p>
            <a:r>
              <a:rPr lang="fi-FI" sz="2000" b="0" i="0" dirty="0">
                <a:effectLst/>
              </a:rPr>
              <a:t>Arviointikriteerit, hyvä (3–4)</a:t>
            </a:r>
          </a:p>
          <a:p>
            <a:pPr lvl="1"/>
            <a:r>
              <a:rPr lang="fi-FI" sz="2000" b="0" i="0" dirty="0">
                <a:effectLst/>
              </a:rPr>
              <a:t>Jäsentää ja ymmärtää kiertotalouden liiketoimintamalleja pakkausarvoketjun toimintaympäristössä. Laatii suunnitelmia.</a:t>
            </a:r>
          </a:p>
          <a:p>
            <a:pPr lvl="1"/>
            <a:r>
              <a:rPr lang="fi-FI" sz="2000" b="0" i="0" dirty="0">
                <a:effectLst/>
              </a:rPr>
              <a:t>Vertailee kiertotalouden liiketoimintamallien mahdollisuuksia ja haasteita sekä omasta että lähiyhteisön näkökulmasta.</a:t>
            </a:r>
          </a:p>
          <a:p>
            <a:pPr lvl="1"/>
            <a:r>
              <a:rPr lang="fi-FI" sz="2000" b="0" i="0" dirty="0">
                <a:effectLst/>
              </a:rPr>
              <a:t>Tuntee digitaalisten työkalujen mahdollisuudet liiketoiminnassa osana kestävämpiä ratkaisuja.</a:t>
            </a: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r>
              <a:rPr lang="fi-FI" sz="2000" b="0" i="0" dirty="0">
                <a:solidFill>
                  <a:srgbClr val="212529"/>
                </a:solidFill>
                <a:effectLst/>
              </a:rPr>
              <a:t>Arviointikriteerit, kiitettävä (5)</a:t>
            </a:r>
          </a:p>
          <a:p>
            <a:pPr lvl="1"/>
            <a:r>
              <a:rPr lang="fi-FI" sz="2000" b="0" i="0" dirty="0">
                <a:effectLst/>
              </a:rPr>
              <a:t>Ymmärtää laaja-alaisesti kiertotalouden liiketoimintamallit pakkausarvoketjun toimintaympäristössä sekä toimii vastuullisesti ja sitoutuneesti yhteisön ja oman alan vaatimukset ja tarpeet huomioon ottaen.</a:t>
            </a:r>
          </a:p>
          <a:p>
            <a:pPr lvl="1"/>
            <a:r>
              <a:rPr lang="fi-FI" sz="2000" b="0" i="0" dirty="0">
                <a:effectLst/>
              </a:rPr>
              <a:t>Analysoi kiertotalouden liiketoimintamallien mahdollisuuksia ja haasteita ammattialallaan, perustelee valintojaan sekä kokeilee erilaisia toimintamalleja.</a:t>
            </a:r>
          </a:p>
          <a:p>
            <a:pPr lvl="1"/>
            <a:r>
              <a:rPr lang="fi-FI" sz="2000" b="0" i="0" dirty="0">
                <a:effectLst/>
              </a:rPr>
              <a:t>Arvioi ja soveltaa erilaisten digitaalisten työkalujen mahdollisuuksia liiketoiminnassa osana kestävämpiä ratkaisuja.</a:t>
            </a:r>
            <a:endParaRPr lang="fi-FI"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a:t>Pedagoginen lähestymistapa</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fi-FI" sz="2000" dirty="0"/>
              <a:t>Korkeintaan 30 opiskelijaa</a:t>
            </a:r>
          </a:p>
          <a:p>
            <a:r>
              <a:rPr lang="fi-FI" sz="2000" dirty="0"/>
              <a:t>Toteutusesimerkki sisältää yhden 7–8 tunnin lähitapaamisen ja kaksi 2–3 tunnin etätapaamista asiantuntijapuheenvuoroineen.</a:t>
            </a:r>
          </a:p>
          <a:p>
            <a:r>
              <a:rPr lang="fi-FI" sz="2000" dirty="0"/>
              <a:t>Tietoa rakennetaan yhteisöllisesti ja itsenäisesti. Toimintatapoja ovat yhteisöllinen oppiminen, verkostoissa toimiminen sekä ajasta ja paikasta riippumaton, jaksotettu itsenäinen opiskelu.</a:t>
            </a:r>
          </a:p>
          <a:p>
            <a:r>
              <a:rPr lang="fi-FI" sz="2000" dirty="0"/>
              <a:t>Opintojakson tehtävät ovat ryhmä- ja yksilötehtäviä. Itsenäisten tehtäviä lisäksi opiskelijoilla on mahdollisuus yhteisölliseen työskentelyyn ja vertaispalautteeseen lähi- ja etätapaamisten kautta. Opintojakso on suunniteltu suoritettavaksi 5–6 viikon aikana.</a:t>
            </a:r>
          </a:p>
          <a:p>
            <a:pPr marL="0" indent="0">
              <a:buNone/>
            </a:pPr>
            <a:endParaRPr lang="fi-FI"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latin typeface="Arial"/>
                <a:cs typeface="Arial"/>
              </a:rPr>
              <a:t>Oppimistehtävien kuvaukset</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fi-FI" sz="2000" dirty="0"/>
              <a:t>Kiertotalouden liiketoimintamahdollisuudet</a:t>
            </a:r>
          </a:p>
          <a:p>
            <a:pPr marL="514350" indent="-514350">
              <a:buFont typeface="+mj-lt"/>
              <a:buAutoNum type="arabicPeriod"/>
            </a:pPr>
            <a:r>
              <a:rPr lang="fi-FI" sz="2000" dirty="0"/>
              <a:t>Kiertotalouden liiketoimintamallit pakkausarvoketjussa</a:t>
            </a:r>
          </a:p>
          <a:p>
            <a:pPr marL="514350" indent="-514350">
              <a:buFont typeface="+mj-lt"/>
              <a:buAutoNum type="arabicPeriod"/>
            </a:pPr>
            <a:r>
              <a:rPr lang="fi-FI" sz="2000" dirty="0"/>
              <a:t>Kiertotalouden edellyttämät kyvykkyydet</a:t>
            </a:r>
          </a:p>
          <a:p>
            <a:pPr marL="514350" indent="-514350">
              <a:buFont typeface="+mj-lt"/>
              <a:buAutoNum type="arabicPeriod"/>
            </a:pPr>
            <a:r>
              <a:rPr lang="fi-FI" sz="2000" dirty="0"/>
              <a:t>Kiertotalousmuutoksen toteuttaminen käytännössä</a:t>
            </a:r>
          </a:p>
          <a:p>
            <a:pPr marL="514350" indent="-514350">
              <a:buFont typeface="+mj-lt"/>
              <a:buAutoNum type="arabicPeriod"/>
            </a:pPr>
            <a:r>
              <a:rPr lang="fi-FI" sz="2000" dirty="0"/>
              <a:t>Kokoava tehtävä: liiketoimintamallin analysointi</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Kiertotalouden liiketoimintamahdollisuudet (1/2)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3174" y="1624963"/>
            <a:ext cx="11286605" cy="4104456"/>
          </a:xfrm>
        </p:spPr>
        <p:txBody>
          <a:bodyPr vert="horz" lIns="91440" tIns="45720" rIns="91440" bIns="45720" rtlCol="0" anchor="t">
            <a:noAutofit/>
          </a:bodyPr>
          <a:lstStyle/>
          <a:p>
            <a:r>
              <a:rPr lang="en-US" sz="2000" dirty="0" err="1"/>
              <a:t>Johdantotehtävä</a:t>
            </a:r>
            <a:r>
              <a:rPr lang="en-US" sz="2000" dirty="0"/>
              <a:t>: </a:t>
            </a:r>
            <a:r>
              <a:rPr lang="fi-FI" sz="2000" dirty="0"/>
              <a:t>Mitä eri asioita onnistunut kiertotalousliiketoiminta vaatii?</a:t>
            </a:r>
          </a:p>
          <a:p>
            <a:pPr lvl="1"/>
            <a:r>
              <a:rPr lang="fi-FI" sz="1800" dirty="0"/>
              <a:t>Jokainen ryhmän jäsen kertoo jonkin onnistuneen esimerkin kiertotalousliiketoiminnasta. Muut kirjavat yhteistyöskentelyalustalle asioita, jotka tekivät esimerkistä onnistunutta liiketoimintaa. Järjestelkää lopuksi laput sopiviin teemoihin.</a:t>
            </a:r>
          </a:p>
          <a:p>
            <a:r>
              <a:rPr lang="fi-FI" sz="2000" dirty="0"/>
              <a:t>Lukutehtävä: Lue kurssilukemistosta "Kestävää kasvua kiertotalouden liiketoimintamalleista – Käsikirja yrityksille" luvut 1–2 (s. 14–44).</a:t>
            </a:r>
          </a:p>
          <a:p>
            <a:pPr lvl="1"/>
            <a:r>
              <a:rPr lang="en-US" sz="1800" dirty="0">
                <a:hlinkClick r:id="rId2"/>
              </a:rPr>
              <a:t>https://www.sitra.fi/julkaisut/kestavaa-kasvua-kiertotalouden-liiketoimintamalleista/</a:t>
            </a:r>
            <a:r>
              <a:rPr lang="fi-FI" sz="1800" dirty="0"/>
              <a:t> </a:t>
            </a:r>
          </a:p>
          <a:p>
            <a:r>
              <a:rPr lang="fi-FI" sz="2000" dirty="0"/>
              <a:t>Yksilötehtävä: Vastaa verkkotekstinä oppimisalustalle seuraaviin kysymyksiin lukemiston pohjalta.</a:t>
            </a:r>
          </a:p>
          <a:p>
            <a:pPr lvl="1"/>
            <a:r>
              <a:rPr lang="fi-FI" sz="1800" dirty="0"/>
              <a:t>1a) Keskeiset opit: kuvaa lyhyesti, mitkä olivat lukutehtävän kolme keskeisintä oppia juuri sinulle, ja perustele, miksi juuri nämä.</a:t>
            </a:r>
            <a:endParaRPr lang="fi-FI" sz="18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Kiertotalouden liiketoimintamahdollisuudet (2/2)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pPr lvl="1"/>
            <a:r>
              <a:rPr lang="fi-FI" sz="1800" dirty="0"/>
              <a:t>1b) Arvoketjun tehottomuudet: </a:t>
            </a:r>
            <a:r>
              <a:rPr lang="fi-FI" sz="1600" dirty="0"/>
              <a:t>Pohdi, miten sivulla 39 kuvatut arvoketjun tehottomuudet näkyvät työssäsi. Valitse kaksi tärkeintä tehottomuutta ja kuvaa, miten ne ilmenevät juuri sinun työssäsi tai työpaikallasi.</a:t>
            </a:r>
            <a:endParaRPr lang="fi-FI" sz="2000" dirty="0"/>
          </a:p>
          <a:p>
            <a:pPr lvl="1"/>
            <a:r>
              <a:rPr lang="fi-FI" sz="1800" dirty="0"/>
              <a:t>Vastausten yhteispituus 300–600 sanaa.</a:t>
            </a:r>
          </a:p>
          <a:p>
            <a:r>
              <a:rPr lang="fi-FI" sz="2000" dirty="0"/>
              <a:t>Yhteisöllinen tehtävä: Keskustelkaa ryhmässä lukemistossa (alkaen s. 39) käsitellyistä arvoketjujen tehottomuuksista pakkausarvoketjun näkökulmasta.</a:t>
            </a:r>
          </a:p>
          <a:p>
            <a:pPr lvl="1"/>
            <a:r>
              <a:rPr lang="fi-FI" sz="1800" dirty="0"/>
              <a:t>Kirjatkaa tunnistamianne esimerkkejä tehottomuuksista yhteistyöskentelyalustalle. Yrittäkää löytää ainakin 2–3 esimerkkiä jokaisesta tehottomuudesta.</a:t>
            </a:r>
          </a:p>
          <a:p>
            <a:pPr lvl="1"/>
            <a:r>
              <a:rPr lang="fi-FI" sz="1800" dirty="0"/>
              <a:t>Tunnistakaa mielestänne 2 kategoriaa, joissa pakkausarvoketjussa on eniten tehottomuutta.</a:t>
            </a: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2411744305"/>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31A378-2E10-4327-925F-8D4F311223AC}">
  <ds:schemaRefs>
    <ds:schemaRef ds:uri="http://schemas.microsoft.com/sharepoint/v3/contenttype/forms"/>
  </ds:schemaRefs>
</ds:datastoreItem>
</file>

<file path=customXml/itemProps2.xml><?xml version="1.0" encoding="utf-8"?>
<ds:datastoreItem xmlns:ds="http://schemas.openxmlformats.org/officeDocument/2006/customXml" ds:itemID="{29268F20-1C66-4515-9230-63E3E4153368}">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microsoft.com/office/2006/metadata/properties"/>
    <ds:schemaRef ds:uri="ef81c04f-485b-4f40-b52a-de9919c65430"/>
    <ds:schemaRef ds:uri="http://purl.org/dc/terms/"/>
    <ds:schemaRef ds:uri="c22718f1-2baa-4fe8-b044-ea7a9edd45cb"/>
  </ds:schemaRefs>
</ds:datastoreItem>
</file>

<file path=customXml/itemProps3.xml><?xml version="1.0" encoding="utf-8"?>
<ds:datastoreItem xmlns:ds="http://schemas.openxmlformats.org/officeDocument/2006/customXml" ds:itemID="{A983AA62-7816-42C0-A581-D37C403A2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1466</Words>
  <Application>Microsoft Office PowerPoint</Application>
  <PresentationFormat>Laajakuva</PresentationFormat>
  <Paragraphs>154</Paragraphs>
  <Slides>20</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20</vt:i4>
      </vt:variant>
    </vt:vector>
  </HeadingPairs>
  <TitlesOfParts>
    <vt:vector size="23" baseType="lpstr">
      <vt:lpstr>Arial</vt:lpstr>
      <vt:lpstr>Calibri</vt:lpstr>
      <vt:lpstr>TUNI Theme</vt:lpstr>
      <vt:lpstr>Kiertotalous ja liiketoiminta (5 op)</vt:lpstr>
      <vt:lpstr>Sisältö</vt:lpstr>
      <vt:lpstr>Osaamistavoitteet</vt:lpstr>
      <vt:lpstr>Arviointikriteerit (1/2)</vt:lpstr>
      <vt:lpstr>Arviointikriteerit (2/2)</vt:lpstr>
      <vt:lpstr>Pedagoginen lähestymistapa</vt:lpstr>
      <vt:lpstr>Oppimistehtävien kuvaukset</vt:lpstr>
      <vt:lpstr>1. Kiertotalouden liiketoimintamahdollisuudet (1/2)</vt:lpstr>
      <vt:lpstr>1. Kiertotalouden liiketoimintamahdollisuudet (2/2)</vt:lpstr>
      <vt:lpstr>2. Kiertotalouden liiketoimintamallit pakkausarvoketjussa (1/3)</vt:lpstr>
      <vt:lpstr>2. Kiertotalouden liiketoimintamallit pakkausarvoketjussa (2/3)</vt:lpstr>
      <vt:lpstr>2. Kiertotalouden liiketoimintamallit pakkausarvoketjussa (3/3)</vt:lpstr>
      <vt:lpstr>3. Kiertotalouden edellyttämät kyvykkyydet (1/3)</vt:lpstr>
      <vt:lpstr>3. Kiertotalouden edellyttämät kyvykkyydet (2/3)</vt:lpstr>
      <vt:lpstr>3. Kiertotalouden edellyttämät kyvykkyydet (3/3)</vt:lpstr>
      <vt:lpstr>4. Kiertotalousmuutoksen toteuttaminen käytännössä (1/2)</vt:lpstr>
      <vt:lpstr>4. Kiertotalousmuutoksen toteuttaminen käytännössä (2/2)</vt:lpstr>
      <vt:lpstr>5. Kokoava tehtävä: liiketoimintamallin analysointi (1/2) </vt:lpstr>
      <vt:lpstr>5. Kokoava tehtävä: liiketoimintamallin analysointi (2/2)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Eija Lähteenmäki (TAMK)</cp:lastModifiedBy>
  <cp:revision>27</cp:revision>
  <dcterms:created xsi:type="dcterms:W3CDTF">2020-12-01T13:41:19Z</dcterms:created>
  <dcterms:modified xsi:type="dcterms:W3CDTF">2024-05-28T10:50:52Z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