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5"/>
  </p:sldMasterIdLst>
  <p:notesMasterIdLst>
    <p:notesMasterId r:id="rId12"/>
  </p:notesMasterIdLst>
  <p:sldIdLst>
    <p:sldId id="256" r:id="rId6"/>
    <p:sldId id="260" r:id="rId7"/>
    <p:sldId id="258" r:id="rId8"/>
    <p:sldId id="261" r:id="rId9"/>
    <p:sldId id="257" r:id="rId10"/>
    <p:sldId id="259" r:id="rId1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47" d="100"/>
          <a:sy n="47" d="100"/>
        </p:scale>
        <p:origin x="956"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2DE3DC-FFA5-4B06-8CE1-A4327DB2171A}" type="datetimeFigureOut">
              <a:rPr lang="fi-FI" smtClean="0"/>
              <a:t>30.9.2020</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609CB-CAF6-4571-BA04-25E12737EAA4}" type="slidenum">
              <a:rPr lang="fi-FI" smtClean="0"/>
              <a:t>‹#›</a:t>
            </a:fld>
            <a:endParaRPr lang="fi-FI"/>
          </a:p>
        </p:txBody>
      </p:sp>
    </p:spTree>
    <p:extLst>
      <p:ext uri="{BB962C8B-B14F-4D97-AF65-F5344CB8AC3E}">
        <p14:creationId xmlns:p14="http://schemas.microsoft.com/office/powerpoint/2010/main" val="35626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a:xfrm>
            <a:off x="1716506" y="6192671"/>
            <a:ext cx="966537" cy="365125"/>
          </a:xfrm>
        </p:spPr>
        <p:txBody>
          <a:bodyPr/>
          <a:lstStyle/>
          <a:p>
            <a:fld id="{308255F3-F20B-4B87-BA2E-E1B81D1F1716}" type="datetime1">
              <a:rPr lang="fi-FI" smtClean="0"/>
              <a:t>30.9.2020</a:t>
            </a:fld>
            <a:endParaRPr lang="fi-FI" dirty="0"/>
          </a:p>
        </p:txBody>
      </p:sp>
      <p:sp>
        <p:nvSpPr>
          <p:cNvPr id="5" name="Alatunnisteen paikkamerkki 4"/>
          <p:cNvSpPr>
            <a:spLocks noGrp="1"/>
          </p:cNvSpPr>
          <p:nvPr>
            <p:ph type="ftr" sz="quarter" idx="11"/>
          </p:nvPr>
        </p:nvSpPr>
        <p:spPr/>
        <p:txBody>
          <a:bodyPr/>
          <a:lstStyle/>
          <a:p>
            <a:r>
              <a:rPr lang="fi-FI" dirty="0"/>
              <a:t>kiertotalousamk.fi</a:t>
            </a:r>
          </a:p>
        </p:txBody>
      </p:sp>
    </p:spTree>
    <p:extLst>
      <p:ext uri="{BB962C8B-B14F-4D97-AF65-F5344CB8AC3E}">
        <p14:creationId xmlns:p14="http://schemas.microsoft.com/office/powerpoint/2010/main" val="36287471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Alatunnisteen paikkamerkki 4"/>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385603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Otsikko ja sisältö">
    <p:spTree>
      <p:nvGrpSpPr>
        <p:cNvPr id="1" name=""/>
        <p:cNvGrpSpPr/>
        <p:nvPr/>
      </p:nvGrpSpPr>
      <p:grpSpPr>
        <a:xfrm>
          <a:off x="0" y="0"/>
          <a:ext cx="0" cy="0"/>
          <a:chOff x="0" y="0"/>
          <a:chExt cx="0" cy="0"/>
        </a:xfrm>
      </p:grpSpPr>
      <p:pic>
        <p:nvPicPr>
          <p:cNvPr id="6" name="Kuva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Alatunnisteen paikkamerkki 4"/>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490309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pic>
        <p:nvPicPr>
          <p:cNvPr id="4" name="Kuva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4"/>
            <a:ext cx="10515600" cy="108944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5" name="Alatunnisteen paikkamerkki 4"/>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14108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5" name="Kuva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19979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19979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968402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Kaksi sisältökohdetta">
    <p:spTree>
      <p:nvGrpSpPr>
        <p:cNvPr id="1" name=""/>
        <p:cNvGrpSpPr/>
        <p:nvPr/>
      </p:nvGrpSpPr>
      <p:grpSpPr>
        <a:xfrm>
          <a:off x="0" y="0"/>
          <a:ext cx="0" cy="0"/>
          <a:chOff x="0" y="0"/>
          <a:chExt cx="0" cy="0"/>
        </a:xfrm>
      </p:grpSpPr>
      <p:pic>
        <p:nvPicPr>
          <p:cNvPr id="7" name="Kuva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dirty="0"/>
              <a:t>Muokkaa </a:t>
            </a:r>
            <a:r>
              <a:rPr lang="fi-FI" dirty="0" err="1"/>
              <a:t>perustyyl</a:t>
            </a:r>
            <a:r>
              <a:rPr lang="fi-FI" dirty="0"/>
              <a:t>. </a:t>
            </a:r>
            <a:r>
              <a:rPr lang="fi-FI" dirty="0" err="1"/>
              <a:t>napsautt</a:t>
            </a:r>
            <a:r>
              <a:rPr lang="fi-FI" dirty="0"/>
              <a:t>.</a:t>
            </a:r>
          </a:p>
        </p:txBody>
      </p:sp>
      <p:sp>
        <p:nvSpPr>
          <p:cNvPr id="3" name="Sisällön paikkamerkki 2"/>
          <p:cNvSpPr>
            <a:spLocks noGrp="1"/>
          </p:cNvSpPr>
          <p:nvPr>
            <p:ph sz="half" idx="1"/>
          </p:nvPr>
        </p:nvSpPr>
        <p:spPr>
          <a:xfrm>
            <a:off x="838200" y="1690688"/>
            <a:ext cx="5181600" cy="4351338"/>
          </a:xfrm>
        </p:spPr>
        <p:txBody>
          <a:bodyPr/>
          <a:lstStyle>
            <a:lvl1pPr marL="457200" indent="-457200">
              <a:buFont typeface="Arial" panose="020B0604020202020204" pitchFamily="34" charset="0"/>
              <a:buChar char="•"/>
              <a:defRPr/>
            </a:lvl1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Sisällön paikkamerkki 3"/>
          <p:cNvSpPr>
            <a:spLocks noGrp="1"/>
          </p:cNvSpPr>
          <p:nvPr>
            <p:ph sz="half" idx="2"/>
          </p:nvPr>
        </p:nvSpPr>
        <p:spPr>
          <a:xfrm>
            <a:off x="6172200" y="1825625"/>
            <a:ext cx="5181600" cy="4216401"/>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130986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5" name="Kuva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4" name="Alatunnisteen paikkamerkki 3"/>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974686067"/>
      </p:ext>
    </p:extLst>
  </p:cSld>
  <p:clrMapOvr>
    <a:masterClrMapping/>
  </p:clrMapOvr>
  <p:extLst>
    <p:ext uri="{DCECCB84-F9BA-43D5-87BE-67443E8EF086}">
      <p15:sldGuideLst xmlns:p15="http://schemas.microsoft.com/office/powerpoint/2012/main">
        <p15:guide id="1" orient="horz" pos="402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838200" y="1825625"/>
            <a:ext cx="10515600" cy="4161289"/>
          </a:xfrm>
          <a:prstGeom prst="rect">
            <a:avLst/>
          </a:prstGeom>
        </p:spPr>
        <p:txBody>
          <a:bodyPr vert="horz" lIns="91440" tIns="45720" rIns="91440" bIns="45720" rtlCol="0">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353E9E-8905-47D9-8774-71C2D0812B6B}" type="datetime1">
              <a:rPr lang="fi-FI" smtClean="0"/>
              <a:t>30.9.2020</a:t>
            </a:fld>
            <a:endParaRPr lang="fi-FI"/>
          </a:p>
        </p:txBody>
      </p:sp>
      <p:sp>
        <p:nvSpPr>
          <p:cNvPr id="5" name="Alatunnisteen paikkamerkki 4"/>
          <p:cNvSpPr>
            <a:spLocks noGrp="1"/>
          </p:cNvSpPr>
          <p:nvPr>
            <p:ph type="ftr" sz="quarter" idx="3"/>
          </p:nvPr>
        </p:nvSpPr>
        <p:spPr>
          <a:xfrm>
            <a:off x="4038600" y="619267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dirty="0"/>
              <a:t>kiertotalousamk.fi</a:t>
            </a:r>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2966C3-9558-4BBB-9775-7D1DA6AA08CC}" type="slidenum">
              <a:rPr lang="fi-FI" smtClean="0"/>
              <a:t>‹#›</a:t>
            </a:fld>
            <a:endParaRPr lang="fi-FI"/>
          </a:p>
        </p:txBody>
      </p:sp>
    </p:spTree>
    <p:extLst>
      <p:ext uri="{BB962C8B-B14F-4D97-AF65-F5344CB8AC3E}">
        <p14:creationId xmlns:p14="http://schemas.microsoft.com/office/powerpoint/2010/main" val="115271154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701" r:id="rId3"/>
    <p:sldLayoutId id="2147483692" r:id="rId4"/>
    <p:sldLayoutId id="2147483693" r:id="rId5"/>
    <p:sldLayoutId id="2147483702" r:id="rId6"/>
    <p:sldLayoutId id="2147483695" r:id="rId7"/>
  </p:sldLayoutIdLst>
  <p:hf sldNum="0" hdr="0"/>
  <p:txStyles>
    <p:titleStyle>
      <a:lvl1pPr algn="l" defTabSz="914400" rtl="0" eaLnBrk="1" latinLnBrk="0" hangingPunct="1">
        <a:lnSpc>
          <a:spcPct val="90000"/>
        </a:lnSpc>
        <a:spcBef>
          <a:spcPct val="0"/>
        </a:spcBef>
        <a:buNone/>
        <a:defRPr sz="4400" kern="1200">
          <a:solidFill>
            <a:schemeClr val="tx1"/>
          </a:solidFill>
          <a:latin typeface="Microsoft Sans Serif" panose="020B0604020202020204" pitchFamily="34" charset="0"/>
          <a:ea typeface="Microsoft Sans Serif" panose="020B0604020202020204" pitchFamily="34" charset="0"/>
          <a:cs typeface="Microsoft Sans Serif"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carbonaction.org/etusivu/" TargetMode="External"/><Relationship Id="rId7" Type="http://schemas.openxmlformats.org/officeDocument/2006/relationships/image" Target="../media/image7.png"/><Relationship Id="rId2" Type="http://schemas.openxmlformats.org/officeDocument/2006/relationships/hyperlink" Target="https://kauppapuutarhaliitto.fi/" TargetMode="External"/><Relationship Id="rId1" Type="http://schemas.openxmlformats.org/officeDocument/2006/relationships/slideLayout" Target="../slideLayouts/slideLayout2.xml"/><Relationship Id="rId6" Type="http://schemas.openxmlformats.org/officeDocument/2006/relationships/hyperlink" Target="https://www.vanajavesi.fi/levasieppari-hanke-ravinteet-talteen-ja-kiertoon-luonnonmukaisesti/" TargetMode="External"/><Relationship Id="rId5" Type="http://schemas.openxmlformats.org/officeDocument/2006/relationships/hyperlink" Target="https://www.luke.fi/projektit/biokierto/" TargetMode="External"/><Relationship Id="rId4" Type="http://schemas.openxmlformats.org/officeDocument/2006/relationships/hyperlink" Target="https://www.nivos.fi/palopuron-biokaasu-pahkinankuoress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600200" y="1590040"/>
            <a:ext cx="9144000" cy="2387600"/>
          </a:xfrm>
        </p:spPr>
        <p:txBody>
          <a:bodyPr>
            <a:normAutofit fontScale="90000"/>
          </a:bodyPr>
          <a:lstStyle/>
          <a:p>
            <a:r>
              <a:rPr lang="fi-FI" dirty="0"/>
              <a:t>Kehittämistehtävä:</a:t>
            </a:r>
            <a:br>
              <a:rPr lang="fi-FI" dirty="0"/>
            </a:br>
            <a:r>
              <a:rPr lang="fi-FI" dirty="0"/>
              <a:t> </a:t>
            </a:r>
            <a:r>
              <a:rPr lang="fi-FI" sz="4900" dirty="0"/>
              <a:t>Resurssiviisaat lannoitteet, sivuvirrat ja materiaalit puutarhataloudessa</a:t>
            </a:r>
          </a:p>
        </p:txBody>
      </p:sp>
      <p:sp>
        <p:nvSpPr>
          <p:cNvPr id="4" name="Päivämäärän paikkamerkki 3"/>
          <p:cNvSpPr>
            <a:spLocks noGrp="1"/>
          </p:cNvSpPr>
          <p:nvPr>
            <p:ph type="dt" sz="half" idx="10"/>
          </p:nvPr>
        </p:nvSpPr>
        <p:spPr/>
        <p:txBody>
          <a:bodyPr/>
          <a:lstStyle/>
          <a:p>
            <a:fld id="{60FEDBEC-BDFD-41C9-A00C-68FA1EF50EC5}" type="datetime1">
              <a:rPr lang="fi-FI" smtClean="0"/>
              <a:t>30.9.2020</a:t>
            </a:fld>
            <a:endParaRPr lang="fi-FI"/>
          </a:p>
        </p:txBody>
      </p:sp>
      <p:sp>
        <p:nvSpPr>
          <p:cNvPr id="5" name="Alatunnisteen paikkamerkki 4"/>
          <p:cNvSpPr>
            <a:spLocks noGrp="1"/>
          </p:cNvSpPr>
          <p:nvPr>
            <p:ph type="ftr" sz="quarter" idx="11"/>
          </p:nvPr>
        </p:nvSpPr>
        <p:spPr/>
        <p:txBody>
          <a:bodyPr/>
          <a:lstStyle/>
          <a:p>
            <a:r>
              <a:rPr lang="fi-FI"/>
              <a:t>kiertotalousamk.fi</a:t>
            </a:r>
            <a:endParaRPr lang="fi-FI" dirty="0"/>
          </a:p>
        </p:txBody>
      </p:sp>
      <p:sp>
        <p:nvSpPr>
          <p:cNvPr id="6" name="TextBox 5">
            <a:extLst>
              <a:ext uri="{FF2B5EF4-FFF2-40B4-BE49-F238E27FC236}">
                <a16:creationId xmlns:a16="http://schemas.microsoft.com/office/drawing/2014/main" id="{A96F1DBC-B735-4668-AD67-B0D0F2E9BE34}"/>
              </a:ext>
            </a:extLst>
          </p:cNvPr>
          <p:cNvSpPr txBox="1"/>
          <p:nvPr/>
        </p:nvSpPr>
        <p:spPr>
          <a:xfrm>
            <a:off x="5017677" y="5360583"/>
            <a:ext cx="274434" cy="369332"/>
          </a:xfrm>
          <a:prstGeom prst="rect">
            <a:avLst/>
          </a:prstGeom>
          <a:noFill/>
        </p:spPr>
        <p:txBody>
          <a:bodyPr wrap="none" rtlCol="0">
            <a:spAutoFit/>
          </a:bodyPr>
          <a:lstStyle/>
          <a:p>
            <a:r>
              <a:rPr lang="fi-FI" dirty="0">
                <a:solidFill>
                  <a:srgbClr val="FF0000"/>
                </a:solidFill>
              </a:rPr>
              <a:t>/</a:t>
            </a:r>
          </a:p>
        </p:txBody>
      </p:sp>
      <p:pic>
        <p:nvPicPr>
          <p:cNvPr id="9" name="Picture 8">
            <a:extLst>
              <a:ext uri="{FF2B5EF4-FFF2-40B4-BE49-F238E27FC236}">
                <a16:creationId xmlns:a16="http://schemas.microsoft.com/office/drawing/2014/main" id="{F351B8EE-F2DF-455D-9F93-35DC605D8B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6506" y="5729915"/>
            <a:ext cx="838200" cy="295275"/>
          </a:xfrm>
          <a:prstGeom prst="rect">
            <a:avLst/>
          </a:prstGeom>
        </p:spPr>
      </p:pic>
    </p:spTree>
    <p:extLst>
      <p:ext uri="{BB962C8B-B14F-4D97-AF65-F5344CB8AC3E}">
        <p14:creationId xmlns:p14="http://schemas.microsoft.com/office/powerpoint/2010/main" val="3332286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CB837-A7C8-4AA1-9AF6-688787978586}"/>
              </a:ext>
            </a:extLst>
          </p:cNvPr>
          <p:cNvSpPr>
            <a:spLocks noGrp="1"/>
          </p:cNvSpPr>
          <p:nvPr>
            <p:ph type="title"/>
          </p:nvPr>
        </p:nvSpPr>
        <p:spPr/>
        <p:txBody>
          <a:bodyPr/>
          <a:lstStyle/>
          <a:p>
            <a:r>
              <a:rPr lang="fi-FI" dirty="0"/>
              <a:t>Tehtävän kuvaus</a:t>
            </a:r>
          </a:p>
        </p:txBody>
      </p:sp>
      <p:sp>
        <p:nvSpPr>
          <p:cNvPr id="3" name="Content Placeholder 2">
            <a:extLst>
              <a:ext uri="{FF2B5EF4-FFF2-40B4-BE49-F238E27FC236}">
                <a16:creationId xmlns:a16="http://schemas.microsoft.com/office/drawing/2014/main" id="{C5B9D981-6307-40F2-B9FE-D0C64EA1A94F}"/>
              </a:ext>
            </a:extLst>
          </p:cNvPr>
          <p:cNvSpPr>
            <a:spLocks noGrp="1"/>
          </p:cNvSpPr>
          <p:nvPr>
            <p:ph idx="1"/>
          </p:nvPr>
        </p:nvSpPr>
        <p:spPr>
          <a:xfrm>
            <a:off x="1053957" y="1763980"/>
            <a:ext cx="10515600" cy="4161289"/>
          </a:xfrm>
        </p:spPr>
        <p:txBody>
          <a:bodyPr>
            <a:normAutofit fontScale="92500" lnSpcReduction="10000"/>
          </a:bodyPr>
          <a:lstStyle/>
          <a:p>
            <a:r>
              <a:rPr lang="fi-FI" dirty="0"/>
              <a:t>Opiskelijan tehtävänä kartoittaa uusia mahdollisuuksia hyödyntää puutarhatuotannosta syntyviä materiaali- tai energiavirtoja. Puutarha-alan sivuvirtojen ja kierrätyslannoitteiden tai -materiaalien hyödyntäminen on vielä melko vähäistä ja uusia malleja kehitetään ja etsitään alalla. </a:t>
            </a:r>
          </a:p>
          <a:p>
            <a:r>
              <a:rPr lang="fi-FI" dirty="0"/>
              <a:t>Tehtävä vaatii viljelykentän tilanteen selvittämistä esimerkiksi haastatteluin, pienin kyselyin tai tehtyjen hankkeiden avulla. Puutarhatuotannossa voidaan tarkastella kasvihuoneviljelyn, taimistoviljelyn, avomaan vihannesten tai marjojen, tai hedelmä- ja marjatarhojen sivuvirtoja ja kierrätysaiheita. </a:t>
            </a:r>
          </a:p>
          <a:p>
            <a:r>
              <a:rPr lang="fi-FI" dirty="0"/>
              <a:t>Tehtävässä voidaan keksiä myös uusia hyödyntämiskelpoisia sivuvirtoja ja kehittämisaiheita puutarhatuotantoon.</a:t>
            </a:r>
          </a:p>
          <a:p>
            <a:pPr marL="0" indent="0">
              <a:buNone/>
            </a:pPr>
            <a:endParaRPr lang="fi-FI" dirty="0"/>
          </a:p>
        </p:txBody>
      </p:sp>
      <p:sp>
        <p:nvSpPr>
          <p:cNvPr id="4" name="Footer Placeholder 3">
            <a:extLst>
              <a:ext uri="{FF2B5EF4-FFF2-40B4-BE49-F238E27FC236}">
                <a16:creationId xmlns:a16="http://schemas.microsoft.com/office/drawing/2014/main" id="{A62269A8-C6E2-4AE5-A846-632A60191B6C}"/>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2945117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A577-6E0E-49C7-8EC7-2C6669AB3D8E}"/>
              </a:ext>
            </a:extLst>
          </p:cNvPr>
          <p:cNvSpPr>
            <a:spLocks noGrp="1"/>
          </p:cNvSpPr>
          <p:nvPr>
            <p:ph type="title"/>
          </p:nvPr>
        </p:nvSpPr>
        <p:spPr>
          <a:xfrm>
            <a:off x="735459" y="66760"/>
            <a:ext cx="10515600" cy="1325563"/>
          </a:xfrm>
        </p:spPr>
        <p:txBody>
          <a:bodyPr/>
          <a:lstStyle/>
          <a:p>
            <a:r>
              <a:rPr lang="fi-FI" dirty="0"/>
              <a:t>Tehtävän kuvaus: Lyhyt essee ja esitys </a:t>
            </a:r>
          </a:p>
        </p:txBody>
      </p:sp>
      <p:sp>
        <p:nvSpPr>
          <p:cNvPr id="3" name="Content Placeholder 2">
            <a:extLst>
              <a:ext uri="{FF2B5EF4-FFF2-40B4-BE49-F238E27FC236}">
                <a16:creationId xmlns:a16="http://schemas.microsoft.com/office/drawing/2014/main" id="{2B3E9228-DF28-46E6-A449-A2E8405BF4EC}"/>
              </a:ext>
            </a:extLst>
          </p:cNvPr>
          <p:cNvSpPr>
            <a:spLocks noGrp="1"/>
          </p:cNvSpPr>
          <p:nvPr>
            <p:ph idx="1"/>
          </p:nvPr>
        </p:nvSpPr>
        <p:spPr>
          <a:xfrm>
            <a:off x="838200" y="1341041"/>
            <a:ext cx="10515600" cy="4838700"/>
          </a:xfrm>
        </p:spPr>
        <p:txBody>
          <a:bodyPr>
            <a:normAutofit fontScale="92500" lnSpcReduction="20000"/>
          </a:bodyPr>
          <a:lstStyle/>
          <a:p>
            <a:pPr fontAlgn="base"/>
            <a:r>
              <a:rPr lang="fi-FI" dirty="0"/>
              <a:t>Opiskelijat laativat aiheestaan tiiviin esseen puutarha-alan tuotannon sivuvirroista tai kierrätysmateriaaleista (3-4 s. + lähteet). Teeman voi valita esim. 4. dian aiheista tai muusta ajankohtaisesta kehittämisaiheesta. Valmis työ esitellään koko ryhmälle. </a:t>
            </a:r>
          </a:p>
          <a:p>
            <a:pPr fontAlgn="base"/>
            <a:r>
              <a:rPr lang="fi-FI" dirty="0"/>
              <a:t>Osiossa selvitetään uusia resurssiviisaita käytäntöjä puutarhaviljelyn alalta. Tehtävässä etsitään puutarhatila/-oja, joiden viljelijöitä voidaan haastatella/käydä kirjeenvaihtoa yms. Valituista näkökulmista. Tietoa voidaan kysyä myös alan järjestöiltä (esim. Kauppapuutarhaliitto). Uusi resurssiviisautta lisäävä tuotantotapa kuvataan ja sen toimivuutta arvioidaan nykyisyyden ja tulevaisuuden kannalta. Aihetta täydennetään kirjallisista lähteistä, jotka kirjataan lähdeviiteoppaan mukaan. </a:t>
            </a:r>
          </a:p>
          <a:p>
            <a:pPr fontAlgn="base"/>
            <a:r>
              <a:rPr lang="fi-FI" dirty="0"/>
              <a:t>Työ on yksilötyö. </a:t>
            </a:r>
          </a:p>
          <a:p>
            <a:pPr fontAlgn="base"/>
            <a:r>
              <a:rPr lang="fi-FI" dirty="0"/>
              <a:t>Essee palautetaan kansioon/keskustelualueelle jaettavaksi ryhmälle. </a:t>
            </a:r>
          </a:p>
          <a:p>
            <a:pPr fontAlgn="base"/>
            <a:r>
              <a:rPr lang="fi-FI" dirty="0"/>
              <a:t> Aihe esitetään koko ryhmälle lyhyenä esityksenä (n. 10 min) joko luokassa tai etäyhteyksillä. </a:t>
            </a:r>
          </a:p>
          <a:p>
            <a:endParaRPr lang="fi-FI" dirty="0"/>
          </a:p>
        </p:txBody>
      </p:sp>
      <p:sp>
        <p:nvSpPr>
          <p:cNvPr id="4" name="Footer Placeholder 3">
            <a:extLst>
              <a:ext uri="{FF2B5EF4-FFF2-40B4-BE49-F238E27FC236}">
                <a16:creationId xmlns:a16="http://schemas.microsoft.com/office/drawing/2014/main" id="{4B990F68-A3C6-4926-B81B-E3BD6C9DE0C5}"/>
              </a:ext>
            </a:extLst>
          </p:cNvPr>
          <p:cNvSpPr>
            <a:spLocks noGrp="1"/>
          </p:cNvSpPr>
          <p:nvPr>
            <p:ph type="ftr" sz="quarter" idx="11"/>
          </p:nvPr>
        </p:nvSpPr>
        <p:spPr/>
        <p:txBody>
          <a:bodyPr/>
          <a:lstStyle/>
          <a:p>
            <a:r>
              <a:rPr lang="fi-FI" dirty="0"/>
              <a:t>kiertotalousamk.fi</a:t>
            </a:r>
          </a:p>
        </p:txBody>
      </p:sp>
      <p:pic>
        <p:nvPicPr>
          <p:cNvPr id="6" name="Picture 5">
            <a:extLst>
              <a:ext uri="{FF2B5EF4-FFF2-40B4-BE49-F238E27FC236}">
                <a16:creationId xmlns:a16="http://schemas.microsoft.com/office/drawing/2014/main" id="{160A70C0-85CD-4F08-AA8E-CB92AB63AF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02186" y="6128458"/>
            <a:ext cx="838200" cy="295275"/>
          </a:xfrm>
          <a:prstGeom prst="rect">
            <a:avLst/>
          </a:prstGeom>
        </p:spPr>
      </p:pic>
    </p:spTree>
    <p:extLst>
      <p:ext uri="{BB962C8B-B14F-4D97-AF65-F5344CB8AC3E}">
        <p14:creationId xmlns:p14="http://schemas.microsoft.com/office/powerpoint/2010/main" val="1240900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0C51D-93AA-43F7-8A30-7AB642AE87EA}"/>
              </a:ext>
            </a:extLst>
          </p:cNvPr>
          <p:cNvSpPr>
            <a:spLocks noGrp="1"/>
          </p:cNvSpPr>
          <p:nvPr>
            <p:ph type="title"/>
          </p:nvPr>
        </p:nvSpPr>
        <p:spPr/>
        <p:txBody>
          <a:bodyPr/>
          <a:lstStyle/>
          <a:p>
            <a:r>
              <a:rPr lang="fi-FI" dirty="0"/>
              <a:t>Ryhmätöiden koonti ja arviointi</a:t>
            </a:r>
          </a:p>
        </p:txBody>
      </p:sp>
      <p:sp>
        <p:nvSpPr>
          <p:cNvPr id="3" name="Content Placeholder 2">
            <a:extLst>
              <a:ext uri="{FF2B5EF4-FFF2-40B4-BE49-F238E27FC236}">
                <a16:creationId xmlns:a16="http://schemas.microsoft.com/office/drawing/2014/main" id="{8FCF0F1B-BFAF-4A0D-9153-01F024AA862E}"/>
              </a:ext>
            </a:extLst>
          </p:cNvPr>
          <p:cNvSpPr>
            <a:spLocks noGrp="1"/>
          </p:cNvSpPr>
          <p:nvPr>
            <p:ph idx="1"/>
          </p:nvPr>
        </p:nvSpPr>
        <p:spPr/>
        <p:txBody>
          <a:bodyPr/>
          <a:lstStyle/>
          <a:p>
            <a:r>
              <a:rPr lang="fi-FI" dirty="0"/>
              <a:t>Resurssiviisauteen tähtäävistä aiheista käydään loppukeskustelu ja arviointi, miten opiskelijaryhmä näkee sivuvirtojen hyödyntämisen ratkaisut puutarha-alalla ja mihin suuntaan kannattaisi edetä tuotannossa yms. Nousseista näkökulmista ja aiheista kootaan yhteenveto esim. taululle. </a:t>
            </a:r>
          </a:p>
          <a:p>
            <a:endParaRPr lang="fi-FI" dirty="0"/>
          </a:p>
          <a:p>
            <a:r>
              <a:rPr lang="fi-FI" dirty="0"/>
              <a:t>Essee ja esitys voidaan arvioida asteikolla 1-5.</a:t>
            </a:r>
          </a:p>
          <a:p>
            <a:endParaRPr lang="fi-FI" dirty="0"/>
          </a:p>
        </p:txBody>
      </p:sp>
      <p:sp>
        <p:nvSpPr>
          <p:cNvPr id="4" name="Footer Placeholder 3">
            <a:extLst>
              <a:ext uri="{FF2B5EF4-FFF2-40B4-BE49-F238E27FC236}">
                <a16:creationId xmlns:a16="http://schemas.microsoft.com/office/drawing/2014/main" id="{EC74FEC0-258E-422B-8E44-6AD80653F2D4}"/>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404027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1E198-B8DC-4784-B887-AF7215ADF7FB}"/>
              </a:ext>
            </a:extLst>
          </p:cNvPr>
          <p:cNvSpPr>
            <a:spLocks noGrp="1"/>
          </p:cNvSpPr>
          <p:nvPr>
            <p:ph type="title"/>
          </p:nvPr>
        </p:nvSpPr>
        <p:spPr>
          <a:xfrm>
            <a:off x="219075" y="-22853"/>
            <a:ext cx="11144250" cy="1325563"/>
          </a:xfrm>
        </p:spPr>
        <p:txBody>
          <a:bodyPr>
            <a:normAutofit/>
          </a:bodyPr>
          <a:lstStyle/>
          <a:p>
            <a:r>
              <a:rPr lang="fi-FI" sz="2800" dirty="0"/>
              <a:t>Kehitystehtävä-aiheita – ’Resurssiviisaus puutarhataloudessa’ </a:t>
            </a:r>
            <a:r>
              <a:rPr lang="fi-FI" sz="2000" dirty="0"/>
              <a:t>(Suomi)</a:t>
            </a:r>
          </a:p>
        </p:txBody>
      </p:sp>
      <p:sp>
        <p:nvSpPr>
          <p:cNvPr id="3" name="Content Placeholder 2">
            <a:extLst>
              <a:ext uri="{FF2B5EF4-FFF2-40B4-BE49-F238E27FC236}">
                <a16:creationId xmlns:a16="http://schemas.microsoft.com/office/drawing/2014/main" id="{B7B0263D-587D-4142-9288-1252E8885A42}"/>
              </a:ext>
            </a:extLst>
          </p:cNvPr>
          <p:cNvSpPr>
            <a:spLocks noGrp="1"/>
          </p:cNvSpPr>
          <p:nvPr>
            <p:ph sz="half" idx="1"/>
          </p:nvPr>
        </p:nvSpPr>
        <p:spPr>
          <a:xfrm>
            <a:off x="838200" y="1349315"/>
            <a:ext cx="5181600" cy="4468244"/>
          </a:xfrm>
        </p:spPr>
        <p:txBody>
          <a:bodyPr>
            <a:normAutofit fontScale="77500" lnSpcReduction="20000"/>
          </a:bodyPr>
          <a:lstStyle/>
          <a:p>
            <a:pPr lvl="0" fontAlgn="base"/>
            <a:r>
              <a:rPr lang="fi-FI" sz="3100" dirty="0">
                <a:solidFill>
                  <a:srgbClr val="002060"/>
                </a:solidFill>
              </a:rPr>
              <a:t>Lannan käyttö puutarhaviljelyssä</a:t>
            </a:r>
          </a:p>
          <a:p>
            <a:pPr lvl="0" fontAlgn="base"/>
            <a:r>
              <a:rPr lang="fi-FI" sz="3100" dirty="0">
                <a:solidFill>
                  <a:srgbClr val="002060"/>
                </a:solidFill>
              </a:rPr>
              <a:t>Muovipakkausten kierrätys puutarhatiloilla </a:t>
            </a:r>
          </a:p>
          <a:p>
            <a:pPr lvl="0" fontAlgn="base"/>
            <a:r>
              <a:rPr lang="fi-FI" sz="3100" dirty="0">
                <a:solidFill>
                  <a:srgbClr val="002060"/>
                </a:solidFill>
              </a:rPr>
              <a:t>Muoviruukkujen kierrätys puutarhatiloilla</a:t>
            </a:r>
          </a:p>
          <a:p>
            <a:pPr lvl="0" fontAlgn="base"/>
            <a:r>
              <a:rPr lang="fi-FI" sz="3100" dirty="0">
                <a:solidFill>
                  <a:srgbClr val="002060"/>
                </a:solidFill>
              </a:rPr>
              <a:t>Hiilen sidonnan tehostaminen puutarhatiloilla</a:t>
            </a:r>
          </a:p>
          <a:p>
            <a:pPr lvl="0" fontAlgn="base"/>
            <a:r>
              <a:rPr lang="fi-FI" sz="3100" dirty="0">
                <a:solidFill>
                  <a:srgbClr val="002060"/>
                </a:solidFill>
              </a:rPr>
              <a:t>Kasvintuotannon sivuvirtojen hyödyntäminen kasvihuoneviljelmillä </a:t>
            </a:r>
          </a:p>
          <a:p>
            <a:pPr lvl="0" fontAlgn="base"/>
            <a:r>
              <a:rPr lang="fi-FI" sz="3100" dirty="0">
                <a:solidFill>
                  <a:srgbClr val="002060"/>
                </a:solidFill>
              </a:rPr>
              <a:t>kasvualustojen kierrätysmahdollisuudet kasvihuoneviljelmillä </a:t>
            </a:r>
          </a:p>
          <a:p>
            <a:pPr lvl="0" fontAlgn="base"/>
            <a:r>
              <a:rPr lang="fi-FI" sz="3100" dirty="0">
                <a:solidFill>
                  <a:srgbClr val="002060"/>
                </a:solidFill>
              </a:rPr>
              <a:t>Kasvintuotannon sivuvirrat avomaan viljelmillä</a:t>
            </a:r>
          </a:p>
          <a:p>
            <a:pPr marL="0" indent="0" fontAlgn="base">
              <a:buNone/>
            </a:pPr>
            <a:endParaRPr lang="fi-FI" dirty="0"/>
          </a:p>
        </p:txBody>
      </p:sp>
      <p:sp>
        <p:nvSpPr>
          <p:cNvPr id="5" name="Content Placeholder 4">
            <a:extLst>
              <a:ext uri="{FF2B5EF4-FFF2-40B4-BE49-F238E27FC236}">
                <a16:creationId xmlns:a16="http://schemas.microsoft.com/office/drawing/2014/main" id="{A3F0761B-8E1E-4D45-AA63-54D569CBBDC0}"/>
              </a:ext>
            </a:extLst>
          </p:cNvPr>
          <p:cNvSpPr>
            <a:spLocks noGrp="1"/>
          </p:cNvSpPr>
          <p:nvPr>
            <p:ph sz="half" idx="2"/>
          </p:nvPr>
        </p:nvSpPr>
        <p:spPr>
          <a:xfrm>
            <a:off x="6591300" y="1349315"/>
            <a:ext cx="5181600" cy="4742715"/>
          </a:xfrm>
        </p:spPr>
        <p:txBody>
          <a:bodyPr>
            <a:noAutofit/>
          </a:bodyPr>
          <a:lstStyle/>
          <a:p>
            <a:pPr lvl="0" fontAlgn="base"/>
            <a:r>
              <a:rPr lang="fi-FI" sz="2400" dirty="0">
                <a:solidFill>
                  <a:srgbClr val="002060"/>
                </a:solidFill>
              </a:rPr>
              <a:t>Mistä uusiutuva energia viljelyyn/tilan ylläpitoon?</a:t>
            </a:r>
          </a:p>
          <a:p>
            <a:pPr lvl="0" fontAlgn="base"/>
            <a:r>
              <a:rPr lang="fi-FI" sz="2400" dirty="0">
                <a:solidFill>
                  <a:srgbClr val="002060"/>
                </a:solidFill>
              </a:rPr>
              <a:t>Miten hupenevan fosforin käyttöä lannoitteena tehostetaan?</a:t>
            </a:r>
          </a:p>
          <a:p>
            <a:pPr lvl="0" fontAlgn="base"/>
            <a:r>
              <a:rPr lang="fi-FI" sz="2400" dirty="0">
                <a:solidFill>
                  <a:srgbClr val="002060"/>
                </a:solidFill>
              </a:rPr>
              <a:t>Ravinteiden huuhtoutumisen estäminen – miten tästä eteenpäin? </a:t>
            </a:r>
          </a:p>
          <a:p>
            <a:pPr lvl="0" fontAlgn="base"/>
            <a:r>
              <a:rPr lang="fi-FI" sz="2400" dirty="0">
                <a:solidFill>
                  <a:srgbClr val="002060"/>
                </a:solidFill>
              </a:rPr>
              <a:t>Lietteiden käyttö lannoitteena  </a:t>
            </a:r>
          </a:p>
          <a:p>
            <a:pPr lvl="0" fontAlgn="base"/>
            <a:r>
              <a:rPr lang="fi-FI" sz="2400" dirty="0">
                <a:solidFill>
                  <a:srgbClr val="002060"/>
                </a:solidFill>
              </a:rPr>
              <a:t>Ravinnekierron tehostaminen puutarhaviljelyssä </a:t>
            </a:r>
          </a:p>
          <a:p>
            <a:pPr fontAlgn="base"/>
            <a:r>
              <a:rPr lang="fi-FI" sz="2400" dirty="0">
                <a:solidFill>
                  <a:srgbClr val="002060"/>
                </a:solidFill>
              </a:rPr>
              <a:t>Veden käytön tehostaminen viljelyssä </a:t>
            </a:r>
          </a:p>
          <a:p>
            <a:r>
              <a:rPr lang="fi-FI" sz="2400" dirty="0">
                <a:solidFill>
                  <a:schemeClr val="tx2"/>
                </a:solidFill>
              </a:rPr>
              <a:t>Biojäte ravinteeksi peltoon (pellolta pellolle)</a:t>
            </a:r>
          </a:p>
        </p:txBody>
      </p:sp>
      <p:sp>
        <p:nvSpPr>
          <p:cNvPr id="4" name="Footer Placeholder 3">
            <a:extLst>
              <a:ext uri="{FF2B5EF4-FFF2-40B4-BE49-F238E27FC236}">
                <a16:creationId xmlns:a16="http://schemas.microsoft.com/office/drawing/2014/main" id="{8782C2ED-54B5-4B3C-B80E-2C79EF283171}"/>
              </a:ext>
            </a:extLst>
          </p:cNvPr>
          <p:cNvSpPr>
            <a:spLocks noGrp="1"/>
          </p:cNvSpPr>
          <p:nvPr>
            <p:ph type="ftr" sz="quarter" idx="11"/>
          </p:nvPr>
        </p:nvSpPr>
        <p:spPr/>
        <p:txBody>
          <a:bodyPr/>
          <a:lstStyle/>
          <a:p>
            <a:r>
              <a:rPr lang="fi-FI"/>
              <a:t>kiertotalousamk.fi</a:t>
            </a:r>
          </a:p>
        </p:txBody>
      </p:sp>
      <p:pic>
        <p:nvPicPr>
          <p:cNvPr id="7" name="Picture 6">
            <a:extLst>
              <a:ext uri="{FF2B5EF4-FFF2-40B4-BE49-F238E27FC236}">
                <a16:creationId xmlns:a16="http://schemas.microsoft.com/office/drawing/2014/main" id="{E0C94ED9-A0FD-4E3F-87C6-4517DFF88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3504" y="6227595"/>
            <a:ext cx="838200" cy="295275"/>
          </a:xfrm>
          <a:prstGeom prst="rect">
            <a:avLst/>
          </a:prstGeom>
        </p:spPr>
      </p:pic>
    </p:spTree>
    <p:extLst>
      <p:ext uri="{BB962C8B-B14F-4D97-AF65-F5344CB8AC3E}">
        <p14:creationId xmlns:p14="http://schemas.microsoft.com/office/powerpoint/2010/main" val="950463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EC185-42B3-4140-B043-F7F451A13824}"/>
              </a:ext>
            </a:extLst>
          </p:cNvPr>
          <p:cNvSpPr>
            <a:spLocks noGrp="1"/>
          </p:cNvSpPr>
          <p:nvPr>
            <p:ph type="title"/>
          </p:nvPr>
        </p:nvSpPr>
        <p:spPr>
          <a:xfrm>
            <a:off x="961490" y="239485"/>
            <a:ext cx="10515600" cy="1325563"/>
          </a:xfrm>
        </p:spPr>
        <p:txBody>
          <a:bodyPr>
            <a:normAutofit/>
          </a:bodyPr>
          <a:lstStyle/>
          <a:p>
            <a:r>
              <a:rPr lang="fi-FI" sz="2800" dirty="0"/>
              <a:t>Kohteita/lähteitä:</a:t>
            </a:r>
          </a:p>
        </p:txBody>
      </p:sp>
      <p:sp>
        <p:nvSpPr>
          <p:cNvPr id="3" name="Content Placeholder 2">
            <a:extLst>
              <a:ext uri="{FF2B5EF4-FFF2-40B4-BE49-F238E27FC236}">
                <a16:creationId xmlns:a16="http://schemas.microsoft.com/office/drawing/2014/main" id="{FC7B9349-83AF-4A03-8C59-7B05594BBD71}"/>
              </a:ext>
            </a:extLst>
          </p:cNvPr>
          <p:cNvSpPr>
            <a:spLocks noGrp="1"/>
          </p:cNvSpPr>
          <p:nvPr>
            <p:ph idx="1"/>
          </p:nvPr>
        </p:nvSpPr>
        <p:spPr>
          <a:xfrm>
            <a:off x="838200" y="1565048"/>
            <a:ext cx="10515600" cy="4161289"/>
          </a:xfrm>
        </p:spPr>
        <p:txBody>
          <a:bodyPr>
            <a:normAutofit lnSpcReduction="10000"/>
          </a:bodyPr>
          <a:lstStyle/>
          <a:p>
            <a:r>
              <a:rPr lang="fi-FI" dirty="0"/>
              <a:t>Neuvonta: Kauppapuutarhaliitto ry. (yleiskuva puutarhatuotannon kentästä, voit valita Taimistoviljelijät ry., Hedelmän ja marjanviljelijät ry. Tms.)  </a:t>
            </a:r>
            <a:r>
              <a:rPr lang="fi-FI" sz="1800" dirty="0">
                <a:hlinkClick r:id="rId2"/>
              </a:rPr>
              <a:t>https://kauppapuutarhaliitto.fi/</a:t>
            </a:r>
            <a:r>
              <a:rPr lang="fi-FI" sz="1800" dirty="0"/>
              <a:t> </a:t>
            </a:r>
          </a:p>
          <a:p>
            <a:r>
              <a:rPr lang="fi-FI" dirty="0"/>
              <a:t>Hiiliviljely, ravinnekierrätys (</a:t>
            </a:r>
            <a:r>
              <a:rPr lang="fi-FI" dirty="0" err="1"/>
              <a:t>CarbonAction</a:t>
            </a:r>
            <a:r>
              <a:rPr lang="fi-FI" dirty="0"/>
              <a:t>) </a:t>
            </a:r>
            <a:r>
              <a:rPr lang="fi-FI" sz="1800" dirty="0">
                <a:hlinkClick r:id="rId3"/>
              </a:rPr>
              <a:t>https://carbonaction.org/etusivu/</a:t>
            </a:r>
            <a:r>
              <a:rPr lang="fi-FI" sz="1800" dirty="0"/>
              <a:t> </a:t>
            </a:r>
          </a:p>
          <a:p>
            <a:r>
              <a:rPr lang="fi-FI" dirty="0"/>
              <a:t>Nivos.fi; Palopuron tila (biokaasu, mädätys, kierrätys) </a:t>
            </a:r>
            <a:r>
              <a:rPr lang="fi-FI" sz="1800" dirty="0">
                <a:hlinkClick r:id="rId4"/>
              </a:rPr>
              <a:t>https://www.nivos.fi/palopuron-biokaasu-pahkinankuoressa</a:t>
            </a:r>
            <a:endParaRPr lang="fi-FI" dirty="0"/>
          </a:p>
          <a:p>
            <a:r>
              <a:rPr lang="fi-FI" dirty="0"/>
              <a:t>Alueellinen biokiertomalli ravinnekierrätyksen tehostamiseksi/LUKE: </a:t>
            </a:r>
            <a:r>
              <a:rPr lang="fi-FI" sz="1800" dirty="0">
                <a:hlinkClick r:id="rId5"/>
              </a:rPr>
              <a:t>https://www.luke.fi/projektit/biokierto/</a:t>
            </a:r>
            <a:r>
              <a:rPr lang="fi-FI" sz="1800" dirty="0"/>
              <a:t> </a:t>
            </a:r>
          </a:p>
          <a:p>
            <a:r>
              <a:rPr lang="fi-FI" dirty="0"/>
              <a:t>Leväsieppari-hanke, levien kasvatus sivuvirroissa (jätevesi) -&gt; </a:t>
            </a:r>
            <a:r>
              <a:rPr lang="fi-FI" sz="1800" dirty="0"/>
              <a:t>levät lannoitteeksi </a:t>
            </a:r>
            <a:r>
              <a:rPr lang="fi-FI" sz="1800" dirty="0">
                <a:hlinkClick r:id="rId6"/>
              </a:rPr>
              <a:t>https://www.vanajavesi.fi/levasieppari-hanke-ravinteet-talteen-ja-kiertoon-luonnonmukaisesti</a:t>
            </a:r>
            <a:r>
              <a:rPr lang="fi-FI" dirty="0">
                <a:hlinkClick r:id="rId6"/>
              </a:rPr>
              <a:t>/</a:t>
            </a:r>
            <a:r>
              <a:rPr lang="fi-FI" dirty="0"/>
              <a:t> </a:t>
            </a:r>
          </a:p>
        </p:txBody>
      </p:sp>
      <p:sp>
        <p:nvSpPr>
          <p:cNvPr id="4" name="Footer Placeholder 3">
            <a:extLst>
              <a:ext uri="{FF2B5EF4-FFF2-40B4-BE49-F238E27FC236}">
                <a16:creationId xmlns:a16="http://schemas.microsoft.com/office/drawing/2014/main" id="{8829963A-FEAF-4D93-890B-83B2E4357CF2}"/>
              </a:ext>
            </a:extLst>
          </p:cNvPr>
          <p:cNvSpPr>
            <a:spLocks noGrp="1"/>
          </p:cNvSpPr>
          <p:nvPr>
            <p:ph type="ftr" sz="quarter" idx="11"/>
          </p:nvPr>
        </p:nvSpPr>
        <p:spPr/>
        <p:txBody>
          <a:bodyPr/>
          <a:lstStyle/>
          <a:p>
            <a:r>
              <a:rPr lang="fi-FI"/>
              <a:t>kiertotalousamk.fi</a:t>
            </a:r>
          </a:p>
        </p:txBody>
      </p:sp>
      <p:pic>
        <p:nvPicPr>
          <p:cNvPr id="7" name="Picture 6">
            <a:extLst>
              <a:ext uri="{FF2B5EF4-FFF2-40B4-BE49-F238E27FC236}">
                <a16:creationId xmlns:a16="http://schemas.microsoft.com/office/drawing/2014/main" id="{45E592EC-9582-496B-B9A7-2A7251A1E98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66572" y="6262521"/>
            <a:ext cx="838200" cy="295275"/>
          </a:xfrm>
          <a:prstGeom prst="rect">
            <a:avLst/>
          </a:prstGeom>
        </p:spPr>
      </p:pic>
    </p:spTree>
    <p:extLst>
      <p:ext uri="{BB962C8B-B14F-4D97-AF65-F5344CB8AC3E}">
        <p14:creationId xmlns:p14="http://schemas.microsoft.com/office/powerpoint/2010/main" val="3880344104"/>
      </p:ext>
    </p:extLst>
  </p:cSld>
  <p:clrMapOvr>
    <a:masterClrMapping/>
  </p:clrMapOvr>
</p:sld>
</file>

<file path=ppt/theme/theme1.xml><?xml version="1.0" encoding="utf-8"?>
<a:theme xmlns:a="http://schemas.openxmlformats.org/drawingml/2006/main" name="1_Mukautettu suunnittelumall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844F74372C55FE4B821D5F2378F4B2BA" ma:contentTypeVersion="1" ma:contentTypeDescription="Luo uusi asiakirja." ma:contentTypeScope="" ma:versionID="822fe6b422b8dec44a40602c4233d47b">
  <xsd:schema xmlns:xsd="http://www.w3.org/2001/XMLSchema" xmlns:xs="http://www.w3.org/2001/XMLSchema" xmlns:p="http://schemas.microsoft.com/office/2006/metadata/properties" xmlns:ns2="76865ef9-df32-4c37-ae45-f9784eb47bff" xmlns:ns3="7e9e6169-ad39-4139-80cb-366121f0def0" targetNamespace="http://schemas.microsoft.com/office/2006/metadata/properties" ma:root="true" ma:fieldsID="6eb707645daa25c755dded653de544e8" ns2:_="" ns3:_="">
    <xsd:import namespace="76865ef9-df32-4c37-ae45-f9784eb47bff"/>
    <xsd:import namespace="7e9e6169-ad39-4139-80cb-366121f0def0"/>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865ef9-df32-4c37-ae45-f9784eb47bff" elementFormDefault="qualified">
    <xsd:import namespace="http://schemas.microsoft.com/office/2006/documentManagement/types"/>
    <xsd:import namespace="http://schemas.microsoft.com/office/infopath/2007/PartnerControls"/>
    <xsd:element name="_dlc_DocId" ma:index="8" nillable="true" ma:displayName="Tiedostotunnisteen arvo" ma:description="Tälle kohteelle määritetyn tiedostotunnisteen arvo." ma:internalName="_dlc_DocId" ma:readOnly="true">
      <xsd:simpleType>
        <xsd:restriction base="dms:Text"/>
      </xsd:simpleType>
    </xsd:element>
    <xsd:element name="_dlc_DocIdUrl" ma:index="9" nillable="true" ma:displayName="Tiedostotunniste" ma:description="Tämän tiedoston pysyvä linkki."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e9e6169-ad39-4139-80cb-366121f0def0" elementFormDefault="qualified">
    <xsd:import namespace="http://schemas.microsoft.com/office/2006/documentManagement/types"/>
    <xsd:import namespace="http://schemas.microsoft.com/office/infopath/2007/PartnerControls"/>
    <xsd:element name="SharedWithUsers" ma:index="11" nillable="true" ma:displayName="Jaettu"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_dlc_DocId xmlns="76865ef9-df32-4c37-ae45-f9784eb47bff">427W7XWPXQD2-403814790-3207</_dlc_DocId>
    <_dlc_DocIdUrl xmlns="76865ef9-df32-4c37-ae45-f9784eb47bff">
      <Url>https://tt.eduuni.fi/sites/luc-lapinamk-extra/kiertotalousosaamista-ammattikorkeakouluihin/_layouts/15/DocIdRedir.aspx?ID=427W7XWPXQD2-403814790-3207</Url>
      <Description>427W7XWPXQD2-403814790-3207</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38FF32-43FD-4754-9A6C-B0B4C19B5E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865ef9-df32-4c37-ae45-f9784eb47bff"/>
    <ds:schemaRef ds:uri="7e9e6169-ad39-4139-80cb-366121f0de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BEB1A0C-CB66-4291-BD4D-308FACDFF633}">
  <ds:schemaRefs>
    <ds:schemaRef ds:uri="http://schemas.microsoft.com/sharepoint/events"/>
  </ds:schemaRefs>
</ds:datastoreItem>
</file>

<file path=customXml/itemProps3.xml><?xml version="1.0" encoding="utf-8"?>
<ds:datastoreItem xmlns:ds="http://schemas.openxmlformats.org/officeDocument/2006/customXml" ds:itemID="{8062D49C-CA25-4999-B952-F55D754961C0}">
  <ds:schemaRefs>
    <ds:schemaRef ds:uri="http://purl.org/dc/elements/1.1/"/>
    <ds:schemaRef ds:uri="http://schemas.microsoft.com/office/2006/documentManagement/types"/>
    <ds:schemaRef ds:uri="http://schemas.microsoft.com/office/infopath/2007/PartnerControls"/>
    <ds:schemaRef ds:uri="76865ef9-df32-4c37-ae45-f9784eb47bff"/>
    <ds:schemaRef ds:uri="http://www.w3.org/XML/1998/namespace"/>
    <ds:schemaRef ds:uri="http://schemas.microsoft.com/office/2006/metadata/properties"/>
    <ds:schemaRef ds:uri="http://purl.org/dc/terms/"/>
    <ds:schemaRef ds:uri="http://schemas.openxmlformats.org/package/2006/metadata/core-properties"/>
    <ds:schemaRef ds:uri="7e9e6169-ad39-4139-80cb-366121f0def0"/>
    <ds:schemaRef ds:uri="http://purl.org/dc/dcmitype/"/>
  </ds:schemaRefs>
</ds:datastoreItem>
</file>

<file path=customXml/itemProps4.xml><?xml version="1.0" encoding="utf-8"?>
<ds:datastoreItem xmlns:ds="http://schemas.openxmlformats.org/officeDocument/2006/customXml" ds:itemID="{3B25BD6D-D2BB-418E-A029-B40BF82CD25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1901</TotalTime>
  <Words>471</Words>
  <Application>Microsoft Office PowerPoint</Application>
  <PresentationFormat>Laajakuva</PresentationFormat>
  <Paragraphs>44</Paragraphs>
  <Slides>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6</vt:i4>
      </vt:variant>
    </vt:vector>
  </HeadingPairs>
  <TitlesOfParts>
    <vt:vector size="10" baseType="lpstr">
      <vt:lpstr>Arial</vt:lpstr>
      <vt:lpstr>Calibri</vt:lpstr>
      <vt:lpstr>Microsoft Sans Serif</vt:lpstr>
      <vt:lpstr>1_Mukautettu suunnittelumalli</vt:lpstr>
      <vt:lpstr>Kehittämistehtävä:  Resurssiviisaat lannoitteet, sivuvirrat ja materiaalit puutarhataloudessa</vt:lpstr>
      <vt:lpstr>Tehtävän kuvaus</vt:lpstr>
      <vt:lpstr>Tehtävän kuvaus: Lyhyt essee ja esitys </vt:lpstr>
      <vt:lpstr>Ryhmätöiden koonti ja arviointi</vt:lpstr>
      <vt:lpstr>Kehitystehtävä-aiheita – ’Resurssiviisaus puutarhataloudessa’ (Suomi)</vt:lpstr>
      <vt:lpstr>Kohteita/lähteitä:</vt:lpstr>
    </vt:vector>
  </TitlesOfParts>
  <Company>Turun ammattikorkeakoulu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Virta Marketta</dc:creator>
  <cp:lastModifiedBy>Liisa Siivola</cp:lastModifiedBy>
  <cp:revision>101</cp:revision>
  <dcterms:created xsi:type="dcterms:W3CDTF">2019-02-14T13:35:11Z</dcterms:created>
  <dcterms:modified xsi:type="dcterms:W3CDTF">2020-09-30T05:13:54Z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0x010100844F74372C55FE4B821D5F2378F4B2BA</vt:lpwstr>
  </property>
  <property fmtid="{D5CDD505-2E9C-101B-9397-08002B2CF9AE}" pid="3" name="_dlc_DocIdItemGuid">
    <vt:lpwstr>0b1f2ad1-412d-42c3-be51-3acaf9e37ac5</vt:lpwstr>
  </property>
</Properties>
</file>