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Be Vietnam" panose="020B0604020202020204" charset="0"/>
      <p:regular r:id="rId7"/>
    </p:embeddedFont>
    <p:embeddedFont>
      <p:font typeface="Playfair Display 1" panose="020B0604020202020204" charset="0"/>
      <p:regular r:id="rId8"/>
    </p:embeddedFont>
    <p:embeddedFont>
      <p:font typeface="Playfair Display 2" panose="020B0604020202020204" charset="0"/>
      <p:regular r:id="rId9"/>
    </p:embeddedFont>
    <p:embeddedFont>
      <p:font typeface="Playfair Display 2 Bold Italics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41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nkkimäki Mari" userId="2da620b1-3f74-4a53-9cb2-7a981a02d6a3" providerId="ADAL" clId="{F4852A41-A9D3-425A-9010-5AE95D283DB1}"/>
    <pc:docChg chg="modSld">
      <pc:chgData name="Penkkimäki Mari" userId="2da620b1-3f74-4a53-9cb2-7a981a02d6a3" providerId="ADAL" clId="{F4852A41-A9D3-425A-9010-5AE95D283DB1}" dt="2024-05-29T09:59:50.981" v="0" actId="6549"/>
      <pc:docMkLst>
        <pc:docMk/>
      </pc:docMkLst>
      <pc:sldChg chg="modSp mod">
        <pc:chgData name="Penkkimäki Mari" userId="2da620b1-3f74-4a53-9cb2-7a981a02d6a3" providerId="ADAL" clId="{F4852A41-A9D3-425A-9010-5AE95D283DB1}" dt="2024-05-29T09:59:50.981" v="0" actId="6549"/>
        <pc:sldMkLst>
          <pc:docMk/>
          <pc:sldMk cId="0" sldId="260"/>
        </pc:sldMkLst>
        <pc:spChg chg="mod">
          <ac:chgData name="Penkkimäki Mari" userId="2da620b1-3f74-4a53-9cb2-7a981a02d6a3" providerId="ADAL" clId="{F4852A41-A9D3-425A-9010-5AE95D283DB1}" dt="2024-05-29T09:59:50.981" v="0" actId="6549"/>
          <ac:spMkLst>
            <pc:docMk/>
            <pc:sldMk cId="0" sldId="260"/>
            <ac:spMk id="11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 rot="-2174329">
            <a:off x="11876135" y="1240175"/>
            <a:ext cx="7943554" cy="11453162"/>
          </a:xfrm>
          <a:custGeom>
            <a:avLst/>
            <a:gdLst/>
            <a:ahLst/>
            <a:cxnLst/>
            <a:rect l="l" t="t" r="r" b="b"/>
            <a:pathLst>
              <a:path w="7943554" h="11453162">
                <a:moveTo>
                  <a:pt x="0" y="0"/>
                </a:moveTo>
                <a:lnTo>
                  <a:pt x="7943553" y="0"/>
                </a:lnTo>
                <a:lnTo>
                  <a:pt x="7943553" y="11453162"/>
                </a:lnTo>
                <a:lnTo>
                  <a:pt x="0" y="114531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66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 rot="1699051" flipH="1">
            <a:off x="-2530098" y="-2496922"/>
            <a:ext cx="9533309" cy="13745299"/>
          </a:xfrm>
          <a:custGeom>
            <a:avLst/>
            <a:gdLst/>
            <a:ahLst/>
            <a:cxnLst/>
            <a:rect l="l" t="t" r="r" b="b"/>
            <a:pathLst>
              <a:path w="9533309" h="13745299">
                <a:moveTo>
                  <a:pt x="9533309" y="0"/>
                </a:moveTo>
                <a:lnTo>
                  <a:pt x="0" y="0"/>
                </a:lnTo>
                <a:lnTo>
                  <a:pt x="0" y="13745299"/>
                </a:lnTo>
                <a:lnTo>
                  <a:pt x="9533309" y="13745299"/>
                </a:lnTo>
                <a:lnTo>
                  <a:pt x="9533309" y="0"/>
                </a:lnTo>
                <a:close/>
              </a:path>
            </a:pathLst>
          </a:custGeom>
          <a:blipFill>
            <a:blip r:embed="rId3"/>
            <a:stretch>
              <a:fillRect t="-1066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TextBox 5"/>
          <p:cNvSpPr txBox="1"/>
          <p:nvPr/>
        </p:nvSpPr>
        <p:spPr>
          <a:xfrm>
            <a:off x="5603538" y="4264978"/>
            <a:ext cx="6045161" cy="1609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59"/>
              </a:lnSpc>
            </a:pPr>
            <a:r>
              <a:rPr lang="en-US" sz="9399">
                <a:solidFill>
                  <a:srgbClr val="9DA870"/>
                </a:solidFill>
                <a:latin typeface="Playfair Display 1"/>
              </a:rPr>
              <a:t>Kiitollisuus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37480" y="0"/>
            <a:ext cx="8387871" cy="11793140"/>
          </a:xfrm>
          <a:custGeom>
            <a:avLst/>
            <a:gdLst/>
            <a:ahLst/>
            <a:cxnLst/>
            <a:rect l="l" t="t" r="r" b="b"/>
            <a:pathLst>
              <a:path w="8387871" h="11793140">
                <a:moveTo>
                  <a:pt x="0" y="0"/>
                </a:moveTo>
                <a:lnTo>
                  <a:pt x="8387871" y="0"/>
                </a:lnTo>
                <a:lnTo>
                  <a:pt x="8387871" y="11793140"/>
                </a:lnTo>
                <a:lnTo>
                  <a:pt x="0" y="117931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AutoShape 3"/>
          <p:cNvSpPr/>
          <p:nvPr/>
        </p:nvSpPr>
        <p:spPr>
          <a:xfrm rot="-5400000">
            <a:off x="528637" y="9758362"/>
            <a:ext cx="1028700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4" name="TextBox 4"/>
          <p:cNvSpPr txBox="1"/>
          <p:nvPr/>
        </p:nvSpPr>
        <p:spPr>
          <a:xfrm>
            <a:off x="1042988" y="1182190"/>
            <a:ext cx="8105775" cy="1193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</a:pPr>
            <a:r>
              <a:rPr lang="en-US" sz="6999">
                <a:solidFill>
                  <a:srgbClr val="657350"/>
                </a:solidFill>
                <a:latin typeface="Playfair Display 2"/>
              </a:rPr>
              <a:t>Mitä on kiitollisuus?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407821"/>
            <a:ext cx="8818573" cy="4520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5726" lvl="1" indent="-392863">
              <a:lnSpc>
                <a:spcPts val="5095"/>
              </a:lnSpc>
              <a:buFont typeface="Arial"/>
              <a:buChar char="•"/>
            </a:pPr>
            <a:r>
              <a:rPr lang="en-US" sz="3639" dirty="0" err="1">
                <a:solidFill>
                  <a:srgbClr val="657350"/>
                </a:solidFill>
                <a:latin typeface="Playfair Display 1"/>
              </a:rPr>
              <a:t>Miten</a:t>
            </a:r>
            <a:r>
              <a:rPr lang="en-US" sz="3639" dirty="0">
                <a:solidFill>
                  <a:srgbClr val="657350"/>
                </a:solidFill>
                <a:latin typeface="Playfair Display 1"/>
              </a:rPr>
              <a:t> </a:t>
            </a:r>
            <a:r>
              <a:rPr lang="en-US" sz="3639" dirty="0" err="1">
                <a:solidFill>
                  <a:srgbClr val="657350"/>
                </a:solidFill>
                <a:latin typeface="Playfair Display 1"/>
              </a:rPr>
              <a:t>kuvailisit</a:t>
            </a:r>
            <a:r>
              <a:rPr lang="en-US" sz="3639" dirty="0">
                <a:solidFill>
                  <a:srgbClr val="657350"/>
                </a:solidFill>
                <a:latin typeface="Playfair Display 1"/>
              </a:rPr>
              <a:t> </a:t>
            </a:r>
            <a:r>
              <a:rPr lang="en-US" sz="3639" dirty="0" err="1">
                <a:solidFill>
                  <a:srgbClr val="657350"/>
                </a:solidFill>
                <a:latin typeface="Playfair Display 1"/>
              </a:rPr>
              <a:t>kiitollisuutta</a:t>
            </a:r>
            <a:r>
              <a:rPr lang="en-US" sz="3639" dirty="0">
                <a:solidFill>
                  <a:srgbClr val="657350"/>
                </a:solidFill>
                <a:latin typeface="Playfair Display 1"/>
              </a:rPr>
              <a:t>?</a:t>
            </a:r>
          </a:p>
          <a:p>
            <a:pPr marL="785726" lvl="1" indent="-392863">
              <a:lnSpc>
                <a:spcPts val="5095"/>
              </a:lnSpc>
              <a:buFont typeface="Arial"/>
              <a:buChar char="•"/>
            </a:pPr>
            <a:r>
              <a:rPr lang="en-US" sz="3639" dirty="0" err="1">
                <a:solidFill>
                  <a:srgbClr val="657350"/>
                </a:solidFill>
                <a:latin typeface="Playfair Display 1"/>
              </a:rPr>
              <a:t>Kiitollisuus</a:t>
            </a:r>
            <a:r>
              <a:rPr lang="en-US" sz="3639" dirty="0">
                <a:solidFill>
                  <a:srgbClr val="657350"/>
                </a:solidFill>
                <a:latin typeface="Playfair Display 1"/>
              </a:rPr>
              <a:t> </a:t>
            </a:r>
            <a:r>
              <a:rPr lang="en-US" sz="3639" dirty="0" err="1">
                <a:solidFill>
                  <a:srgbClr val="657350"/>
                </a:solidFill>
                <a:latin typeface="Playfair Display 1"/>
              </a:rPr>
              <a:t>ei</a:t>
            </a:r>
            <a:r>
              <a:rPr lang="en-US" sz="3639" dirty="0">
                <a:solidFill>
                  <a:srgbClr val="657350"/>
                </a:solidFill>
                <a:latin typeface="Playfair Display 1"/>
              </a:rPr>
              <a:t> ole </a:t>
            </a:r>
            <a:r>
              <a:rPr lang="en-US" sz="3639" dirty="0" err="1">
                <a:solidFill>
                  <a:srgbClr val="657350"/>
                </a:solidFill>
                <a:latin typeface="Playfair Display 1"/>
              </a:rPr>
              <a:t>yhtä</a:t>
            </a:r>
            <a:r>
              <a:rPr lang="en-US" sz="3639" dirty="0">
                <a:solidFill>
                  <a:srgbClr val="657350"/>
                </a:solidFill>
                <a:latin typeface="Playfair Display 1"/>
              </a:rPr>
              <a:t> </a:t>
            </a:r>
            <a:r>
              <a:rPr lang="en-US" sz="3639" dirty="0" err="1">
                <a:solidFill>
                  <a:srgbClr val="657350"/>
                </a:solidFill>
                <a:latin typeface="Playfair Display 1"/>
              </a:rPr>
              <a:t>kuin</a:t>
            </a:r>
            <a:r>
              <a:rPr lang="en-US" sz="3639" dirty="0">
                <a:solidFill>
                  <a:srgbClr val="657350"/>
                </a:solidFill>
                <a:latin typeface="Playfair Display 1"/>
              </a:rPr>
              <a:t> </a:t>
            </a:r>
            <a:r>
              <a:rPr lang="en-US" sz="3639" dirty="0" err="1">
                <a:solidFill>
                  <a:srgbClr val="657350"/>
                </a:solidFill>
                <a:latin typeface="Playfair Display 1"/>
              </a:rPr>
              <a:t>kiittäminen</a:t>
            </a:r>
            <a:endParaRPr lang="en-US" sz="3639" dirty="0">
              <a:solidFill>
                <a:srgbClr val="657350"/>
              </a:solidFill>
              <a:latin typeface="Playfair Display 1"/>
            </a:endParaRPr>
          </a:p>
          <a:p>
            <a:pPr marL="785726" lvl="1" indent="-392863">
              <a:lnSpc>
                <a:spcPts val="5095"/>
              </a:lnSpc>
              <a:buFont typeface="Arial"/>
              <a:buChar char="•"/>
            </a:pPr>
            <a:r>
              <a:rPr lang="en-US" sz="3639" dirty="0">
                <a:solidFill>
                  <a:srgbClr val="657350"/>
                </a:solidFill>
                <a:latin typeface="Playfair Display 1"/>
              </a:rPr>
              <a:t>Onko </a:t>
            </a:r>
            <a:r>
              <a:rPr lang="en-US" sz="3639" dirty="0" err="1">
                <a:solidFill>
                  <a:srgbClr val="657350"/>
                </a:solidFill>
                <a:latin typeface="Playfair Display 1"/>
              </a:rPr>
              <a:t>kiitollisuus</a:t>
            </a:r>
            <a:r>
              <a:rPr lang="en-US" sz="3639" dirty="0">
                <a:solidFill>
                  <a:srgbClr val="657350"/>
                </a:solidFill>
                <a:latin typeface="Playfair Display 1"/>
              </a:rPr>
              <a:t> </a:t>
            </a:r>
            <a:r>
              <a:rPr lang="en-US" sz="3639" dirty="0" err="1">
                <a:solidFill>
                  <a:srgbClr val="657350"/>
                </a:solidFill>
                <a:latin typeface="Playfair Display 1"/>
              </a:rPr>
              <a:t>oma</a:t>
            </a:r>
            <a:r>
              <a:rPr lang="en-US" sz="3639" dirty="0">
                <a:solidFill>
                  <a:srgbClr val="657350"/>
                </a:solidFill>
                <a:latin typeface="Playfair Display 1"/>
              </a:rPr>
              <a:t> </a:t>
            </a:r>
            <a:r>
              <a:rPr lang="en-US" sz="3639" dirty="0" err="1">
                <a:solidFill>
                  <a:srgbClr val="657350"/>
                </a:solidFill>
                <a:latin typeface="Playfair Display 1"/>
              </a:rPr>
              <a:t>valinta</a:t>
            </a:r>
            <a:r>
              <a:rPr lang="en-US" sz="3639" dirty="0">
                <a:solidFill>
                  <a:srgbClr val="657350"/>
                </a:solidFill>
                <a:latin typeface="Playfair Display 1"/>
              </a:rPr>
              <a:t>?</a:t>
            </a:r>
          </a:p>
          <a:p>
            <a:pPr marL="785726" lvl="1" indent="-392863">
              <a:lnSpc>
                <a:spcPts val="5095"/>
              </a:lnSpc>
              <a:buFont typeface="Arial"/>
              <a:buChar char="•"/>
            </a:pPr>
            <a:r>
              <a:rPr lang="en-US" sz="3639" dirty="0" err="1">
                <a:solidFill>
                  <a:srgbClr val="657350"/>
                </a:solidFill>
                <a:latin typeface="Playfair Display 1"/>
              </a:rPr>
              <a:t>Kiitollisuus</a:t>
            </a:r>
            <a:r>
              <a:rPr lang="en-US" sz="3639" dirty="0">
                <a:solidFill>
                  <a:srgbClr val="657350"/>
                </a:solidFill>
                <a:latin typeface="Playfair Display 1"/>
              </a:rPr>
              <a:t> on </a:t>
            </a:r>
            <a:r>
              <a:rPr lang="en-US" sz="3639" dirty="0" err="1">
                <a:solidFill>
                  <a:srgbClr val="657350"/>
                </a:solidFill>
                <a:latin typeface="Playfair Display 1"/>
              </a:rPr>
              <a:t>kontrollista</a:t>
            </a:r>
            <a:r>
              <a:rPr lang="en-US" sz="3639" dirty="0">
                <a:solidFill>
                  <a:srgbClr val="657350"/>
                </a:solidFill>
                <a:latin typeface="Playfair Display 1"/>
              </a:rPr>
              <a:t> </a:t>
            </a:r>
            <a:r>
              <a:rPr lang="en-US" sz="3639" dirty="0" err="1">
                <a:solidFill>
                  <a:srgbClr val="657350"/>
                </a:solidFill>
                <a:latin typeface="Playfair Display 1"/>
              </a:rPr>
              <a:t>luopumista</a:t>
            </a:r>
            <a:r>
              <a:rPr lang="en-US" sz="3639" dirty="0">
                <a:solidFill>
                  <a:srgbClr val="657350"/>
                </a:solidFill>
                <a:latin typeface="Playfair Display 1"/>
              </a:rPr>
              <a:t>, </a:t>
            </a:r>
            <a:r>
              <a:rPr lang="en-US" sz="3639" dirty="0" err="1">
                <a:solidFill>
                  <a:srgbClr val="657350"/>
                </a:solidFill>
                <a:latin typeface="Playfair Display 1"/>
              </a:rPr>
              <a:t>hyväksymistä</a:t>
            </a:r>
            <a:r>
              <a:rPr lang="en-US" sz="3639" dirty="0">
                <a:solidFill>
                  <a:srgbClr val="657350"/>
                </a:solidFill>
                <a:latin typeface="Playfair Display 1"/>
              </a:rPr>
              <a:t> ja </a:t>
            </a:r>
            <a:r>
              <a:rPr lang="en-US" sz="3639" dirty="0" err="1">
                <a:solidFill>
                  <a:srgbClr val="657350"/>
                </a:solidFill>
                <a:latin typeface="Playfair Display 1"/>
              </a:rPr>
              <a:t>luottamuksen</a:t>
            </a:r>
            <a:r>
              <a:rPr lang="en-US" sz="3639" dirty="0">
                <a:solidFill>
                  <a:srgbClr val="657350"/>
                </a:solidFill>
                <a:latin typeface="Playfair Display 1"/>
              </a:rPr>
              <a:t> </a:t>
            </a:r>
            <a:r>
              <a:rPr lang="en-US" sz="3639" dirty="0" err="1">
                <a:solidFill>
                  <a:srgbClr val="657350"/>
                </a:solidFill>
                <a:latin typeface="Playfair Display 1"/>
              </a:rPr>
              <a:t>löytymistä</a:t>
            </a:r>
            <a:endParaRPr lang="en-US" sz="3639" dirty="0">
              <a:solidFill>
                <a:srgbClr val="657350"/>
              </a:solidFill>
              <a:latin typeface="Playfair Display 1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569926" y="314745"/>
            <a:ext cx="6627466" cy="9657509"/>
          </a:xfrm>
          <a:custGeom>
            <a:avLst/>
            <a:gdLst/>
            <a:ahLst/>
            <a:cxnLst/>
            <a:rect l="l" t="t" r="r" b="b"/>
            <a:pathLst>
              <a:path w="6627466" h="9657509">
                <a:moveTo>
                  <a:pt x="0" y="0"/>
                </a:moveTo>
                <a:lnTo>
                  <a:pt x="6627466" y="0"/>
                </a:lnTo>
                <a:lnTo>
                  <a:pt x="6627466" y="9657510"/>
                </a:lnTo>
                <a:lnTo>
                  <a:pt x="0" y="96575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/>
          <p:nvPr/>
        </p:nvSpPr>
        <p:spPr>
          <a:xfrm>
            <a:off x="1038225" y="852628"/>
            <a:ext cx="10492999" cy="1193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</a:pPr>
            <a:r>
              <a:rPr lang="en-US" sz="6999">
                <a:solidFill>
                  <a:srgbClr val="657350"/>
                </a:solidFill>
                <a:latin typeface="Playfair Display 2"/>
              </a:rPr>
              <a:t>Miltä kiitollisuus tuntuu?</a:t>
            </a:r>
          </a:p>
        </p:txBody>
      </p:sp>
      <p:sp>
        <p:nvSpPr>
          <p:cNvPr id="4" name="AutoShape 4"/>
          <p:cNvSpPr/>
          <p:nvPr/>
        </p:nvSpPr>
        <p:spPr>
          <a:xfrm rot="-5400000">
            <a:off x="528637" y="9758362"/>
            <a:ext cx="1028700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5" name="TextBox 5"/>
          <p:cNvSpPr txBox="1"/>
          <p:nvPr/>
        </p:nvSpPr>
        <p:spPr>
          <a:xfrm>
            <a:off x="1288674" y="3242782"/>
            <a:ext cx="8281252" cy="3580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657350"/>
                </a:solidFill>
                <a:latin typeface="Playfair Display 1"/>
              </a:rPr>
              <a:t>Muistele jotakin hetkeä kun olet ollut kiitollinen</a:t>
            </a:r>
          </a:p>
          <a:p>
            <a:pPr>
              <a:lnSpc>
                <a:spcPts val="4759"/>
              </a:lnSpc>
            </a:pPr>
            <a:endParaRPr lang="en-US" sz="3399">
              <a:solidFill>
                <a:srgbClr val="657350"/>
              </a:solidFill>
              <a:latin typeface="Playfair Display 1"/>
            </a:endParaRP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657350"/>
                </a:solidFill>
                <a:latin typeface="Playfair Display 1"/>
              </a:rPr>
              <a:t>Mitä silloin tapahtui?</a:t>
            </a:r>
          </a:p>
          <a:p>
            <a:pPr>
              <a:lnSpc>
                <a:spcPts val="4759"/>
              </a:lnSpc>
            </a:pPr>
            <a:endParaRPr lang="en-US" sz="3399">
              <a:solidFill>
                <a:srgbClr val="657350"/>
              </a:solidFill>
              <a:latin typeface="Playfair Display 1"/>
            </a:endParaRP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657350"/>
                </a:solidFill>
                <a:latin typeface="Playfair Display 1"/>
              </a:rPr>
              <a:t>Miltä kehossasi on tuntunut?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97976">
            <a:off x="-2701317" y="110862"/>
            <a:ext cx="7460034" cy="11880611"/>
          </a:xfrm>
          <a:custGeom>
            <a:avLst/>
            <a:gdLst/>
            <a:ahLst/>
            <a:cxnLst/>
            <a:rect l="l" t="t" r="r" b="b"/>
            <a:pathLst>
              <a:path w="7460034" h="11880611">
                <a:moveTo>
                  <a:pt x="0" y="0"/>
                </a:moveTo>
                <a:lnTo>
                  <a:pt x="7460034" y="0"/>
                </a:lnTo>
                <a:lnTo>
                  <a:pt x="7460034" y="11880611"/>
                </a:lnTo>
                <a:lnTo>
                  <a:pt x="0" y="118806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 rot="-1266842">
            <a:off x="11540895" y="5326898"/>
            <a:ext cx="7460034" cy="11880611"/>
          </a:xfrm>
          <a:custGeom>
            <a:avLst/>
            <a:gdLst/>
            <a:ahLst/>
            <a:cxnLst/>
            <a:rect l="l" t="t" r="r" b="b"/>
            <a:pathLst>
              <a:path w="7460034" h="11880611">
                <a:moveTo>
                  <a:pt x="0" y="0"/>
                </a:moveTo>
                <a:lnTo>
                  <a:pt x="7460034" y="0"/>
                </a:lnTo>
                <a:lnTo>
                  <a:pt x="7460034" y="11880611"/>
                </a:lnTo>
                <a:lnTo>
                  <a:pt x="0" y="118806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TextBox 4"/>
          <p:cNvSpPr txBox="1"/>
          <p:nvPr/>
        </p:nvSpPr>
        <p:spPr>
          <a:xfrm>
            <a:off x="5155896" y="3375901"/>
            <a:ext cx="8991129" cy="4265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43" lvl="1" indent="-291471">
              <a:lnSpc>
                <a:spcPts val="3780"/>
              </a:lnSpc>
              <a:buFont typeface="Arial"/>
              <a:buChar char="•"/>
            </a:pPr>
            <a:r>
              <a:rPr lang="en-US" sz="2700" spc="261">
                <a:solidFill>
                  <a:srgbClr val="000000"/>
                </a:solidFill>
                <a:latin typeface="Playfair Display 2"/>
              </a:rPr>
              <a:t>Kiitollisuus saa kehon tuottamaan hormoneita</a:t>
            </a:r>
          </a:p>
          <a:p>
            <a:pPr marL="582943" lvl="1" indent="-291471">
              <a:lnSpc>
                <a:spcPts val="3780"/>
              </a:lnSpc>
              <a:buFont typeface="Arial"/>
              <a:buChar char="•"/>
            </a:pPr>
            <a:r>
              <a:rPr lang="en-US" sz="2700" spc="261">
                <a:solidFill>
                  <a:srgbClr val="000000"/>
                </a:solidFill>
                <a:latin typeface="Playfair Display 2"/>
              </a:rPr>
              <a:t>Stressihormonien lieventyminen</a:t>
            </a:r>
          </a:p>
          <a:p>
            <a:pPr marL="582943" lvl="1" indent="-291471">
              <a:lnSpc>
                <a:spcPts val="3780"/>
              </a:lnSpc>
              <a:buFont typeface="Arial"/>
              <a:buChar char="•"/>
            </a:pPr>
            <a:r>
              <a:rPr lang="en-US" sz="2700" spc="261">
                <a:solidFill>
                  <a:srgbClr val="000000"/>
                </a:solidFill>
                <a:latin typeface="Playfair Display 2"/>
              </a:rPr>
              <a:t>Tukee terveyttä</a:t>
            </a:r>
          </a:p>
          <a:p>
            <a:pPr marL="582943" lvl="1" indent="-291471">
              <a:lnSpc>
                <a:spcPts val="3780"/>
              </a:lnSpc>
              <a:buFont typeface="Arial"/>
              <a:buChar char="•"/>
            </a:pPr>
            <a:r>
              <a:rPr lang="en-US" sz="2700" spc="261">
                <a:solidFill>
                  <a:srgbClr val="000000"/>
                </a:solidFill>
                <a:latin typeface="Playfair Display 2"/>
              </a:rPr>
              <a:t>Lieventää oireita</a:t>
            </a:r>
          </a:p>
          <a:p>
            <a:pPr marL="582943" lvl="1" indent="-291471">
              <a:lnSpc>
                <a:spcPts val="3780"/>
              </a:lnSpc>
              <a:buFont typeface="Arial"/>
              <a:buChar char="•"/>
            </a:pPr>
            <a:r>
              <a:rPr lang="en-US" sz="2700" spc="261">
                <a:solidFill>
                  <a:srgbClr val="000000"/>
                </a:solidFill>
                <a:latin typeface="Playfair Display 2"/>
              </a:rPr>
              <a:t>Tukee mielen hyvinvointia</a:t>
            </a:r>
          </a:p>
          <a:p>
            <a:pPr marL="582943" lvl="1" indent="-291471">
              <a:lnSpc>
                <a:spcPts val="3780"/>
              </a:lnSpc>
              <a:buFont typeface="Arial"/>
              <a:buChar char="•"/>
            </a:pPr>
            <a:r>
              <a:rPr lang="en-US" sz="2700" spc="261">
                <a:solidFill>
                  <a:srgbClr val="000000"/>
                </a:solidFill>
                <a:latin typeface="Playfair Display 2"/>
              </a:rPr>
              <a:t>Lisää onnellisuutta</a:t>
            </a:r>
          </a:p>
          <a:p>
            <a:pPr marL="582943" lvl="1" indent="-291471">
              <a:lnSpc>
                <a:spcPts val="3780"/>
              </a:lnSpc>
              <a:buFont typeface="Arial"/>
              <a:buChar char="•"/>
            </a:pPr>
            <a:r>
              <a:rPr lang="en-US" sz="2700" spc="261">
                <a:solidFill>
                  <a:srgbClr val="000000"/>
                </a:solidFill>
                <a:latin typeface="Playfair Display 2"/>
              </a:rPr>
              <a:t>Parantaa ihmissuhteita</a:t>
            </a:r>
          </a:p>
          <a:p>
            <a:pPr marL="582943" lvl="1" indent="-291471">
              <a:lnSpc>
                <a:spcPts val="3780"/>
              </a:lnSpc>
              <a:buFont typeface="Arial"/>
              <a:buChar char="•"/>
            </a:pPr>
            <a:r>
              <a:rPr lang="en-US" sz="2700" spc="261">
                <a:solidFill>
                  <a:srgbClr val="000000"/>
                </a:solidFill>
                <a:latin typeface="Playfair Display 2"/>
              </a:rPr>
              <a:t>Sydänterveyden paraneminen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538286" y="957891"/>
            <a:ext cx="10360200" cy="1752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789"/>
              </a:lnSpc>
              <a:spcBef>
                <a:spcPct val="0"/>
              </a:spcBef>
            </a:pPr>
            <a:r>
              <a:rPr lang="en-US" sz="6722">
                <a:solidFill>
                  <a:srgbClr val="ED717F"/>
                </a:solidFill>
                <a:latin typeface="Playfair Display 2"/>
              </a:rPr>
              <a:t>Mitä hyötyä kiitollisuuden kokemisesta on?</a:t>
            </a:r>
          </a:p>
        </p:txBody>
      </p:sp>
      <p:sp>
        <p:nvSpPr>
          <p:cNvPr id="8" name="AutoShape 8"/>
          <p:cNvSpPr/>
          <p:nvPr/>
        </p:nvSpPr>
        <p:spPr>
          <a:xfrm rot="-5400000">
            <a:off x="528637" y="9758362"/>
            <a:ext cx="1028700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528637" y="9758362"/>
            <a:ext cx="1028700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>
            <a:off x="13879481" y="3273242"/>
            <a:ext cx="6268306" cy="7396231"/>
          </a:xfrm>
          <a:custGeom>
            <a:avLst/>
            <a:gdLst/>
            <a:ahLst/>
            <a:cxnLst/>
            <a:rect l="l" t="t" r="r" b="b"/>
            <a:pathLst>
              <a:path w="6268306" h="7396231">
                <a:moveTo>
                  <a:pt x="0" y="0"/>
                </a:moveTo>
                <a:lnTo>
                  <a:pt x="6268306" y="0"/>
                </a:lnTo>
                <a:lnTo>
                  <a:pt x="6268306" y="7396232"/>
                </a:lnTo>
                <a:lnTo>
                  <a:pt x="0" y="73962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TextBox 4"/>
          <p:cNvSpPr txBox="1"/>
          <p:nvPr/>
        </p:nvSpPr>
        <p:spPr>
          <a:xfrm>
            <a:off x="753824" y="1180637"/>
            <a:ext cx="12616303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5499" spc="439">
                <a:solidFill>
                  <a:srgbClr val="657350"/>
                </a:solidFill>
                <a:latin typeface="Playfair Display 2 Bold Italics"/>
              </a:rPr>
              <a:t>Miten harjoitella kiitollisuutta?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99131" y="2984037"/>
            <a:ext cx="5151315" cy="109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  <a:spcBef>
                <a:spcPct val="0"/>
              </a:spcBef>
            </a:pPr>
            <a:r>
              <a:rPr lang="en-US" sz="3200" spc="256">
                <a:solidFill>
                  <a:srgbClr val="9DA870"/>
                </a:solidFill>
                <a:latin typeface="Playfair Display 2 Bold Italics"/>
              </a:rPr>
              <a:t>Pyri ajattelemaan usein asioita, joita rakastat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99131" y="6155284"/>
            <a:ext cx="5559106" cy="1661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  <a:spcBef>
                <a:spcPct val="0"/>
              </a:spcBef>
            </a:pPr>
            <a:r>
              <a:rPr lang="en-US" sz="3200" spc="256">
                <a:solidFill>
                  <a:srgbClr val="9DA870"/>
                </a:solidFill>
                <a:latin typeface="Playfair Display 2 Bold Italics"/>
              </a:rPr>
              <a:t>Laajenna kiitollisuutta kaikkeen olemassa olevaan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411477" y="3023483"/>
            <a:ext cx="5380594" cy="109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  <a:spcBef>
                <a:spcPct val="0"/>
              </a:spcBef>
            </a:pPr>
            <a:r>
              <a:rPr lang="en-US" sz="3200" spc="256">
                <a:solidFill>
                  <a:srgbClr val="9DA870"/>
                </a:solidFill>
                <a:latin typeface="Playfair Display 2 Bold Italics"/>
              </a:rPr>
              <a:t>Valitse tietoisesti kiitollisuus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445646" y="6155284"/>
            <a:ext cx="5346425" cy="109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  <a:spcBef>
                <a:spcPct val="0"/>
              </a:spcBef>
            </a:pPr>
            <a:r>
              <a:rPr lang="en-US" sz="3200" spc="256">
                <a:solidFill>
                  <a:srgbClr val="9DA870"/>
                </a:solidFill>
                <a:latin typeface="Playfair Display 2 Bold Italics"/>
              </a:rPr>
              <a:t>Virittäytyminen ja hyväksyminen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99131" y="4652238"/>
            <a:ext cx="6033276" cy="1255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Be Vietnam"/>
              </a:rPr>
              <a:t>Näitä voi olla esimerkiksi läheisesi, työsi, harrastuksesi, lemmikkisi. Ihan mitä tahansa!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99131" y="8124418"/>
            <a:ext cx="6033276" cy="82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Be Vietnam"/>
              </a:rPr>
              <a:t>Esimerkiksi luonto, päivittäiset “itsestään selvyydet” kuten vesi, kodinkoneet, lämpö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36851" y="4708127"/>
            <a:ext cx="6033276" cy="82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r>
              <a:rPr lang="en-US" sz="2299" dirty="0" err="1">
                <a:solidFill>
                  <a:srgbClr val="000000"/>
                </a:solidFill>
                <a:latin typeface="Be Vietnam"/>
              </a:rPr>
              <a:t>Kiitollisuuden</a:t>
            </a:r>
            <a:r>
              <a:rPr lang="en-US" sz="2299" dirty="0">
                <a:solidFill>
                  <a:srgbClr val="000000"/>
                </a:solidFill>
                <a:latin typeface="Be Vietnam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Be Vietnam"/>
              </a:rPr>
              <a:t>tunteminen</a:t>
            </a:r>
            <a:r>
              <a:rPr lang="en-US" sz="2299" dirty="0">
                <a:solidFill>
                  <a:srgbClr val="000000"/>
                </a:solidFill>
                <a:latin typeface="Be Vietnam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Be Vietnam"/>
              </a:rPr>
              <a:t>vetää</a:t>
            </a:r>
            <a:r>
              <a:rPr lang="en-US" sz="2299" dirty="0">
                <a:solidFill>
                  <a:srgbClr val="000000"/>
                </a:solidFill>
                <a:latin typeface="Be Vietnam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Be Vietnam"/>
              </a:rPr>
              <a:t>kiitollisuuden</a:t>
            </a:r>
            <a:r>
              <a:rPr lang="en-US" sz="2299" dirty="0">
                <a:solidFill>
                  <a:srgbClr val="000000"/>
                </a:solidFill>
                <a:latin typeface="Be Vietnam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Be Vietnam"/>
              </a:rPr>
              <a:t>aiheita</a:t>
            </a:r>
            <a:r>
              <a:rPr lang="en-US" sz="2299" dirty="0">
                <a:solidFill>
                  <a:srgbClr val="000000"/>
                </a:solidFill>
                <a:latin typeface="Be Vietnam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Be Vietnam"/>
              </a:rPr>
              <a:t>puoleensa</a:t>
            </a:r>
            <a:endParaRPr lang="en-US" sz="2299" dirty="0">
              <a:solidFill>
                <a:srgbClr val="000000"/>
              </a:solidFill>
              <a:latin typeface="Be Vietnam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445646" y="8124418"/>
            <a:ext cx="6033276" cy="1684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Be Vietnam"/>
              </a:rPr>
              <a:t>Kiitollisuuden tuntemista voi harjoitella ja pyrkiä tietoisesti tuntemaan kiitollisuutta. Vastustuksesta luopuminen. Näkökulman valitseminen.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149</Words>
  <Application>Microsoft Office PowerPoint</Application>
  <PresentationFormat>Mukautettu</PresentationFormat>
  <Paragraphs>30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2" baseType="lpstr">
      <vt:lpstr>Playfair Display 1</vt:lpstr>
      <vt:lpstr>Calibri</vt:lpstr>
      <vt:lpstr>Be Vietnam</vt:lpstr>
      <vt:lpstr>Arial</vt:lpstr>
      <vt:lpstr>Playfair Display 2</vt:lpstr>
      <vt:lpstr>Playfair Display 2 Bold Italics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Kiitollisuus</dc:title>
  <cp:lastModifiedBy>Penkkimäki Mari</cp:lastModifiedBy>
  <cp:revision>3</cp:revision>
  <dcterms:created xsi:type="dcterms:W3CDTF">2006-08-16T00:00:00Z</dcterms:created>
  <dcterms:modified xsi:type="dcterms:W3CDTF">2024-05-29T10:00:01Z</dcterms:modified>
  <dc:identifier>DAGBsuqImf4</dc:identifier>
</cp:coreProperties>
</file>