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7" r:id="rId5"/>
    <p:sldId id="281" r:id="rId6"/>
    <p:sldId id="258" r:id="rId7"/>
    <p:sldId id="259" r:id="rId8"/>
    <p:sldId id="260" r:id="rId9"/>
    <p:sldId id="261" r:id="rId10"/>
    <p:sldId id="264" r:id="rId11"/>
    <p:sldId id="262" r:id="rId12"/>
    <p:sldId id="263" r:id="rId13"/>
    <p:sldId id="266" r:id="rId14"/>
    <p:sldId id="267" r:id="rId15"/>
    <p:sldId id="269" r:id="rId16"/>
    <p:sldId id="268" r:id="rId17"/>
    <p:sldId id="270" r:id="rId18"/>
    <p:sldId id="271" r:id="rId19"/>
    <p:sldId id="272" r:id="rId20"/>
    <p:sldId id="273" r:id="rId21"/>
    <p:sldId id="282" r:id="rId2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10" autoAdjust="0"/>
  </p:normalViewPr>
  <p:slideViewPr>
    <p:cSldViewPr snapToGrid="0">
      <p:cViewPr varScale="1">
        <p:scale>
          <a:sx n="57" d="100"/>
          <a:sy n="57" d="100"/>
        </p:scale>
        <p:origin x="19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6948E-E61F-46CC-AD2F-C935C80CFE55}" type="datetimeFigureOut">
              <a:rPr lang="fi-FI" smtClean="0"/>
              <a:t>10.3.2022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7C329-B677-4EC2-A204-CED39B0067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8991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35F3D03B-FB57-4A74-B8D7-A8374EB5F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9" name="Otsikkoruutu 2">
            <a:extLst>
              <a:ext uri="{FF2B5EF4-FFF2-40B4-BE49-F238E27FC236}">
                <a16:creationId xmlns:a16="http://schemas.microsoft.com/office/drawing/2014/main" id="{89D67AB9-A5F3-4E2A-A309-B42AB880D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fi-FI" dirty="0"/>
          </a:p>
        </p:txBody>
      </p:sp>
      <p:sp>
        <p:nvSpPr>
          <p:cNvPr id="13" name="Teksti 4">
            <a:extLst>
              <a:ext uri="{FF2B5EF4-FFF2-40B4-BE49-F238E27FC236}">
                <a16:creationId xmlns:a16="http://schemas.microsoft.com/office/drawing/2014/main" id="{D6C6CE57-C849-4A83-9D5E-300B04E3A1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9457" y="4001411"/>
            <a:ext cx="3738004" cy="1317802"/>
          </a:xfr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35BCCD4-B1AB-4642-9641-412945351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1D41-A5D5-4020-8A21-6862D4A37190}" type="datetimeFigureOut">
              <a:rPr lang="fi-FI" smtClean="0"/>
              <a:t>10.3.2022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06F723D-4297-49B0-976D-8695FB8F6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82BACD-BC2B-4590-9611-5B07F8E84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E3A9-20C2-4D14-9053-A1F0E96830CA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92EEE96-9880-4BDD-BA0E-64AFBBF4F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12" name="Saskyn_logo 5" descr="SASKY koulutuskuntayhtymän sinikeltainen&#10;logo, jonka sisäosassa teksti Sasky.">
            <a:extLst>
              <a:ext uri="{FF2B5EF4-FFF2-40B4-BE49-F238E27FC236}">
                <a16:creationId xmlns:a16="http://schemas.microsoft.com/office/drawing/2014/main" id="{A91810F2-08D7-492C-B3FE-2263CE9957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61732" y="4170304"/>
            <a:ext cx="1277136" cy="980016"/>
          </a:xfrm>
          <a:prstGeom prst="rect">
            <a:avLst/>
          </a:prstGeom>
        </p:spPr>
      </p:pic>
      <p:sp>
        <p:nvSpPr>
          <p:cNvPr id="15" name="Otsikko 1">
            <a:extLst>
              <a:ext uri="{FF2B5EF4-FFF2-40B4-BE49-F238E27FC236}">
                <a16:creationId xmlns:a16="http://schemas.microsoft.com/office/drawing/2014/main" id="{32357EF8-1ED9-4101-B6CB-1754D3719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09010"/>
            <a:ext cx="9144000" cy="2123653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4730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45913B-B4A1-4721-83F6-DC1731174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4A54783-BD97-49A1-8EB1-2D9828D3E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D024EC-F732-4076-9D94-25F42C43E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727AE17-B485-4B24-BAC4-F46008F18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1D41-A5D5-4020-8A21-6862D4A37190}" type="datetimeFigureOut">
              <a:rPr lang="fi-FI" smtClean="0"/>
              <a:t>10.3.2022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0758071-C7EB-43B1-9546-2FAD0F69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0AB949A-47CF-46E7-A78A-040E51DA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E3A9-20C2-4D14-9053-A1F0E96830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4204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26F40C-C6EF-4706-AC88-4C2277E13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26389B-7E44-4AA6-A03A-040455790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04DF74C-8433-4EE8-97B2-DB1E691F06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2A97E4F-5F25-4F96-B394-DC13407B6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1D41-A5D5-4020-8A21-6862D4A37190}" type="datetimeFigureOut">
              <a:rPr lang="fi-FI" smtClean="0"/>
              <a:t>10.3.2022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4D3FBED-F14A-4C15-BBB2-FB14DD905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004514C-EAB9-4208-AA5E-955318F54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E3A9-20C2-4D14-9053-A1F0E96830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2009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35F3D03B-FB57-4A74-B8D7-A8374EB5F6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15" name="Valkoinen laatikko 2">
            <a:extLst>
              <a:ext uri="{FF2B5EF4-FFF2-40B4-BE49-F238E27FC236}">
                <a16:creationId xmlns:a16="http://schemas.microsoft.com/office/drawing/2014/main" id="{D1A712B2-08B8-4204-932A-EE325A1E8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8650" y="504824"/>
            <a:ext cx="4838700" cy="5010151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fi-FI" dirty="0"/>
          </a:p>
        </p:txBody>
      </p:sp>
      <p:sp>
        <p:nvSpPr>
          <p:cNvPr id="16" name="Otsikko 3">
            <a:extLst>
              <a:ext uri="{FF2B5EF4-FFF2-40B4-BE49-F238E27FC236}">
                <a16:creationId xmlns:a16="http://schemas.microsoft.com/office/drawing/2014/main" id="{242DA9DC-E4FE-41C2-8630-A1B95D1B1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695327"/>
            <a:ext cx="4524375" cy="4648198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0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7" name="Kuva 5">
            <a:extLst>
              <a:ext uri="{FF2B5EF4-FFF2-40B4-BE49-F238E27FC236}">
                <a16:creationId xmlns:a16="http://schemas.microsoft.com/office/drawing/2014/main" id="{7B2ADEA9-7261-447A-87F5-A71FF14F2E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00726" y="514352"/>
            <a:ext cx="6078642" cy="50006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35BCCD4-B1AB-4642-9641-412945351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1D41-A5D5-4020-8A21-6862D4A37190}" type="datetimeFigureOut">
              <a:rPr lang="fi-FI" smtClean="0"/>
              <a:t>10.3.2022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06F723D-4297-49B0-976D-8695FB8F6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82BACD-BC2B-4590-9611-5B07F8E84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E3A9-20C2-4D14-9053-A1F0E96830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304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ininen tausta 1">
            <a:extLst>
              <a:ext uri="{FF2B5EF4-FFF2-40B4-BE49-F238E27FC236}">
                <a16:creationId xmlns:a16="http://schemas.microsoft.com/office/drawing/2014/main" id="{E377A410-A622-4F4A-A2BE-BCAD9BF32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10" name="Valkoinen laatikko 2">
            <a:extLst>
              <a:ext uri="{FF2B5EF4-FFF2-40B4-BE49-F238E27FC236}">
                <a16:creationId xmlns:a16="http://schemas.microsoft.com/office/drawing/2014/main" id="{11020CCB-728F-4D39-BFC7-FB29727F0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8650" y="2802194"/>
            <a:ext cx="4859444" cy="368709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fi-FI" dirty="0"/>
          </a:p>
        </p:txBody>
      </p:sp>
      <p:sp>
        <p:nvSpPr>
          <p:cNvPr id="11" name="Valkoinen laatikko 2">
            <a:extLst>
              <a:ext uri="{FF2B5EF4-FFF2-40B4-BE49-F238E27FC236}">
                <a16:creationId xmlns:a16="http://schemas.microsoft.com/office/drawing/2014/main" id="{D92A79A7-376D-4AAF-A505-13C771E2B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8650" y="457200"/>
            <a:ext cx="11296652" cy="2179744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fi-FI" dirty="0"/>
          </a:p>
        </p:txBody>
      </p:sp>
      <p:sp>
        <p:nvSpPr>
          <p:cNvPr id="12" name="Otsikko 3">
            <a:extLst>
              <a:ext uri="{FF2B5EF4-FFF2-40B4-BE49-F238E27FC236}">
                <a16:creationId xmlns:a16="http://schemas.microsoft.com/office/drawing/2014/main" id="{59C360AD-D2F1-4C2E-8A36-4DF928DCD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680" y="766916"/>
            <a:ext cx="10567670" cy="1649085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0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3" name="Teksti 4">
            <a:extLst>
              <a:ext uri="{FF2B5EF4-FFF2-40B4-BE49-F238E27FC236}">
                <a16:creationId xmlns:a16="http://schemas.microsoft.com/office/drawing/2014/main" id="{F6979DFF-7FB6-477F-B6B0-9E9357DC0E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3440" y="3067665"/>
            <a:ext cx="4416650" cy="3254477"/>
          </a:xfrm>
          <a:noFill/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Kuva 5">
            <a:extLst>
              <a:ext uri="{FF2B5EF4-FFF2-40B4-BE49-F238E27FC236}">
                <a16:creationId xmlns:a16="http://schemas.microsoft.com/office/drawing/2014/main" id="{BA8CB354-91EE-4FB0-8CA7-17FBBB8199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00726" y="2802194"/>
            <a:ext cx="6078642" cy="28270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35BCCD4-B1AB-4642-9641-412945351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1D41-A5D5-4020-8A21-6862D4A37190}" type="datetimeFigureOut">
              <a:rPr lang="fi-FI" smtClean="0"/>
              <a:t>10.3.2022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06F723D-4297-49B0-976D-8695FB8F6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82BACD-BC2B-4590-9611-5B07F8E84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E3A9-20C2-4D14-9053-A1F0E96830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5670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268CFC-1ECC-4D15-9B8B-D2D3663EE6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F60D0D7-1BA1-4525-9D5C-A00DBC6E0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04BEBFC-557A-4538-97BC-5542A928B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57B3-32F6-453B-B2B0-C69473A25BAF}" type="datetimeFigureOut">
              <a:rPr lang="fi-FI" smtClean="0"/>
              <a:t>10.3.2022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31BD3B3-9EB7-46FD-A0FA-537C6AD5B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38BC21-AA62-4EFD-9C04-48088C587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8C88-02CD-44BD-BD6E-00DF8C270F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1368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7BEEED-7591-4F43-9E15-948A97DC9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05F620-2547-4277-B605-43341373A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FC2ABF2-7C03-4FB6-9333-1FB140DA9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1D41-A5D5-4020-8A21-6862D4A37190}" type="datetimeFigureOut">
              <a:rPr lang="fi-FI" smtClean="0"/>
              <a:t>10.3.2022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22689C5-519F-4FDB-9FF6-0F356F1FF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B0EBBDA-F1A7-4AF5-9369-7C205606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E3A9-20C2-4D14-9053-A1F0E96830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7225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15427A-5E24-43F1-BD69-261F8C5D6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20A844-A0C0-496F-A29B-E34A34440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601F4CC-8C1F-4666-ADD2-5CBF18000D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74D0BAB-CD6B-4FAE-8A97-8A6B68D05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1D41-A5D5-4020-8A21-6862D4A37190}" type="datetimeFigureOut">
              <a:rPr lang="fi-FI" smtClean="0"/>
              <a:t>10.3.2022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859E823-BD4B-425D-A728-F9E851C80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7A605EE-7D4B-4E1C-9554-A42659AF4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E3A9-20C2-4D14-9053-A1F0E96830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2098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175B03-99E1-44C9-AF11-0AAA1F305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202F7B5-8970-465B-80AA-55909E71D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957D448-E3CD-4269-B175-D28146B21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CA5C5E5-B5AB-473A-907A-31F2BD35B9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A20E04C-C498-4B34-A485-E8B59757F4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FFCEE9F-3338-4602-BC57-2B3AF9CD5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1D41-A5D5-4020-8A21-6862D4A37190}" type="datetimeFigureOut">
              <a:rPr lang="fi-FI" smtClean="0"/>
              <a:t>10.3.2022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FE46041-A6AF-4750-BAFB-26FCD42FE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DAEE25-73D2-4303-9AE0-8FEAF6304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E3A9-20C2-4D14-9053-A1F0E96830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8799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53B644-8920-4325-9787-93F9CAD52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3D623A1-D457-4D51-8F7B-AD69F25D6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1D41-A5D5-4020-8A21-6862D4A37190}" type="datetimeFigureOut">
              <a:rPr lang="fi-FI" smtClean="0"/>
              <a:t>10.3.2022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3878DC-8A25-407A-A66B-9C9CCB574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83F36AD-3AA7-4B36-B4C3-FDA263D72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E3A9-20C2-4D14-9053-A1F0E96830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7597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FF7C2BA-212A-456B-A6E6-C266ACE8E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1D41-A5D5-4020-8A21-6862D4A37190}" type="datetimeFigureOut">
              <a:rPr lang="fi-FI" smtClean="0"/>
              <a:t>10.3.2022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A6E95A4-8A2C-41D0-9E02-01FE3BF55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1A36B1B-B827-479D-9DA8-FCB20DD5D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E3A9-20C2-4D14-9053-A1F0E96830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34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DE84B7A-4CB6-4136-9617-E818C3C2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AEC5DF1-3760-4823-BCA0-A9228F287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96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 descr="Pävämäärä">
            <a:extLst>
              <a:ext uri="{FF2B5EF4-FFF2-40B4-BE49-F238E27FC236}">
                <a16:creationId xmlns:a16="http://schemas.microsoft.com/office/drawing/2014/main" id="{18B03020-8BE7-4FB5-B9FA-12F35DA7B3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271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21D41-A5D5-4020-8A21-6862D4A37190}" type="datetimeFigureOut">
              <a:rPr lang="fi-FI" smtClean="0"/>
              <a:t>10.3.2022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AFD66A2-A80B-453F-A41E-57C0C5FF7A6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2714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 descr="Dian numero">
            <a:extLst>
              <a:ext uri="{FF2B5EF4-FFF2-40B4-BE49-F238E27FC236}">
                <a16:creationId xmlns:a16="http://schemas.microsoft.com/office/drawing/2014/main" id="{169307F9-011B-4F8E-9517-E562E28F49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71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E3A9-20C2-4D14-9053-A1F0E96830CA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6C04231B-6BB0-4C8B-B5B7-579D920D8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839"/>
            <a:ext cx="12192000" cy="26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3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link.webropolsurveys.com/S/07300C402EB15CCB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6C861588-9065-4EF9-AA12-051922B2FC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540" y="1643278"/>
            <a:ext cx="6657975" cy="2123653"/>
          </a:xfrm>
        </p:spPr>
        <p:txBody>
          <a:bodyPr>
            <a:noAutofit/>
          </a:bodyPr>
          <a:lstStyle/>
          <a:p>
            <a:r>
              <a:rPr lang="fi-FI" sz="5400" b="1" dirty="0">
                <a:latin typeface="Trebuchet"/>
              </a:rPr>
              <a:t>Kiusaamiseen puuttumisen malli</a:t>
            </a:r>
          </a:p>
        </p:txBody>
      </p:sp>
      <p:pic>
        <p:nvPicPr>
          <p:cNvPr id="5" name="Kuva 4" descr="Opetushallitus rahoittaa hanketta">
            <a:extLst>
              <a:ext uri="{FF2B5EF4-FFF2-40B4-BE49-F238E27FC236}">
                <a16:creationId xmlns:a16="http://schemas.microsoft.com/office/drawing/2014/main" id="{DB0A653F-62E0-4DCD-8085-24F4DA100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276" y="4152895"/>
            <a:ext cx="1260390" cy="1218377"/>
          </a:xfrm>
          <a:prstGeom prst="rect">
            <a:avLst/>
          </a:prstGeom>
        </p:spPr>
      </p:pic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B4E06A0-146A-4734-803B-D8188ACA3FC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/>
              <a:t>Iris Sundelin</a:t>
            </a:r>
          </a:p>
          <a:p>
            <a:r>
              <a:rPr lang="fi-FI" dirty="0"/>
              <a:t>TURVA –hankekoordinaattori</a:t>
            </a:r>
          </a:p>
          <a:p>
            <a:r>
              <a:rPr lang="fi-FI" dirty="0"/>
              <a:t>iris.sundelin@sasky.fi</a:t>
            </a:r>
          </a:p>
        </p:txBody>
      </p:sp>
      <p:pic>
        <p:nvPicPr>
          <p:cNvPr id="9" name="Kuva 8" descr="Kuva, jossa tyttö istuu lattialla tietokoneen valossa ja itkee">
            <a:extLst>
              <a:ext uri="{FF2B5EF4-FFF2-40B4-BE49-F238E27FC236}">
                <a16:creationId xmlns:a16="http://schemas.microsoft.com/office/drawing/2014/main" id="{3FF7EA26-2DE4-4B5E-8184-61431786C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181" y="1438276"/>
            <a:ext cx="2380279" cy="1695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161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8F99C4-B4BC-4922-9D27-A33CD1630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2060"/>
            <a:ext cx="9144000" cy="1892686"/>
          </a:xfrm>
        </p:spPr>
        <p:txBody>
          <a:bodyPr/>
          <a:lstStyle/>
          <a:p>
            <a:r>
              <a:rPr lang="fi-FI" b="1" dirty="0">
                <a:latin typeface="Trebuchet"/>
              </a:rPr>
              <a:t>Tieto mahdollistaa puuttumisen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BA20AD5-607E-4C79-A069-495A209A2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09091"/>
            <a:ext cx="9144000" cy="2948709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Turvallinen toimintakulttuuri luo luottamusta -&gt; me-hengen tärkeys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Kannustetaan opiskelijoita kertomaan havaitusta / kohdatusta toiminnasta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Hankkeen kautta entistä helpompi tapa ilmoittaa kiusaamisesta: </a:t>
            </a:r>
            <a:r>
              <a:rPr lang="fi-FI" dirty="0" err="1"/>
              <a:t>Webropol</a:t>
            </a:r>
            <a:r>
              <a:rPr lang="fi-FI" dirty="0"/>
              <a:t> kysely, johon saa linkin Wilmaan tms. ja tehdään mm. </a:t>
            </a:r>
            <a:r>
              <a:rPr lang="fi-FI" dirty="0" err="1"/>
              <a:t>Qr</a:t>
            </a:r>
            <a:r>
              <a:rPr lang="fi-FI" dirty="0"/>
              <a:t>-koodeja linkistä, minkä kautta voi ilmoittaa kiusaamisesta myös anonyymisti.</a:t>
            </a:r>
          </a:p>
          <a:p>
            <a:r>
              <a:rPr lang="fi-FI" dirty="0">
                <a:hlinkClick r:id="rId2"/>
              </a:rPr>
              <a:t>https://link.webropolsurveys.com/S/07300C402EB15CCB</a:t>
            </a:r>
            <a:endParaRPr lang="fi-FI" dirty="0"/>
          </a:p>
          <a:p>
            <a:endParaRPr lang="fi-FI" dirty="0"/>
          </a:p>
          <a:p>
            <a:pPr marL="342900" indent="-342900">
              <a:buFontTx/>
              <a:buChar char="-"/>
            </a:pPr>
            <a:endParaRPr lang="fi-FI" dirty="0"/>
          </a:p>
        </p:txBody>
      </p:sp>
      <p:pic>
        <p:nvPicPr>
          <p:cNvPr id="5" name="Kuva 4" descr="Qr-koodi Kiusaamisesta tai muusta epäasiallisesta kohtelusta -kyselyyn">
            <a:extLst>
              <a:ext uri="{FF2B5EF4-FFF2-40B4-BE49-F238E27FC236}">
                <a16:creationId xmlns:a16="http://schemas.microsoft.com/office/drawing/2014/main" id="{F3AB6235-74CF-482F-B84C-5A0CBB4DA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148" y="4401992"/>
            <a:ext cx="2045477" cy="204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19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843442-63CE-4290-9C62-5BB456066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 b="1" dirty="0">
                <a:latin typeface="Trebuchet"/>
              </a:rPr>
              <a:t>Selvittämiskeskustelut</a:t>
            </a:r>
          </a:p>
        </p:txBody>
      </p:sp>
      <p:pic>
        <p:nvPicPr>
          <p:cNvPr id="5" name="Kuva 4" descr="Kuva, jossa näkyy pöydän ääressä istuvien henkilöiden kädet. Toinen henkilöistä kirjoittaa jotain paperille.">
            <a:extLst>
              <a:ext uri="{FF2B5EF4-FFF2-40B4-BE49-F238E27FC236}">
                <a16:creationId xmlns:a16="http://schemas.microsoft.com/office/drawing/2014/main" id="{688A92A0-CFFC-4FF4-9C15-BB59614458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111" r="-277" b="24167"/>
          <a:stretch/>
        </p:blipFill>
        <p:spPr>
          <a:xfrm>
            <a:off x="1253331" y="1825625"/>
            <a:ext cx="4351338" cy="4351338"/>
          </a:xfrm>
          <a:prstGeom prst="rect">
            <a:avLst/>
          </a:prstGeom>
          <a:noFill/>
        </p:spPr>
      </p:pic>
      <p:sp>
        <p:nvSpPr>
          <p:cNvPr id="3" name="Alaotsikko 2">
            <a:extLst>
              <a:ext uri="{FF2B5EF4-FFF2-40B4-BE49-F238E27FC236}">
                <a16:creationId xmlns:a16="http://schemas.microsoft.com/office/drawing/2014/main" id="{B3BE3303-5B8A-45C2-B177-ECF5DFE06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fi-FI" sz="2200" dirty="0"/>
              <a:t>On osittain myös turvallisesta opiskeluympäristöstä huolehtimista</a:t>
            </a:r>
          </a:p>
          <a:p>
            <a:r>
              <a:rPr lang="fi-FI" sz="2200" dirty="0"/>
              <a:t>Ei perustu opiskelijan vapaaehtoisuuteen – oppilaitoksen on toimittava ja tilanne on selvitettävä</a:t>
            </a:r>
          </a:p>
          <a:p>
            <a:r>
              <a:rPr lang="fi-FI" sz="2200" dirty="0"/>
              <a:t>Toteutetaan oppilaitoksen toimintamallin mukaisesti (osa opiskeluhuoltosuunnitelmaa?)</a:t>
            </a:r>
          </a:p>
          <a:p>
            <a:r>
              <a:rPr lang="fi-FI" sz="2200" dirty="0"/>
              <a:t>Luottamuksellinen keskustelu tilanteen kartoittamiseksi ja kaikkien osapuolten kuulemiseksi</a:t>
            </a:r>
          </a:p>
        </p:txBody>
      </p:sp>
    </p:spTree>
    <p:extLst>
      <p:ext uri="{BB962C8B-B14F-4D97-AF65-F5344CB8AC3E}">
        <p14:creationId xmlns:p14="http://schemas.microsoft.com/office/powerpoint/2010/main" val="74802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31390D-D2F2-44D0-A1B4-96B901EC8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4693"/>
            <a:ext cx="9144000" cy="1505507"/>
          </a:xfrm>
        </p:spPr>
        <p:txBody>
          <a:bodyPr/>
          <a:lstStyle/>
          <a:p>
            <a:r>
              <a:rPr lang="fi-FI" b="1" dirty="0">
                <a:latin typeface="Trebuchet"/>
              </a:rPr>
              <a:t>Vertaissovittelu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7BE3CEF-CB31-4254-85BA-9AD7DE9805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291" y="1366981"/>
            <a:ext cx="10187709" cy="4849091"/>
          </a:xfrm>
        </p:spPr>
        <p:txBody>
          <a:bodyPr>
            <a:normAutofit fontScale="92500" lnSpcReduction="10000"/>
          </a:bodyPr>
          <a:lstStyle/>
          <a:p>
            <a:pPr marL="285750" indent="-285750" algn="l">
              <a:buFontTx/>
              <a:buChar char="-"/>
            </a:pPr>
            <a:r>
              <a:rPr lang="fi-FI" b="0" i="0" dirty="0">
                <a:solidFill>
                  <a:srgbClr val="3A3A3A"/>
                </a:solidFill>
                <a:effectLst/>
                <a:latin typeface="Archivo Narrow"/>
              </a:rPr>
              <a:t>Toimintamalli kiusaamistilanteiden ratkaisuun</a:t>
            </a:r>
          </a:p>
          <a:p>
            <a:pPr marL="285750" indent="-285750" algn="l">
              <a:buFontTx/>
              <a:buChar char="-"/>
            </a:pPr>
            <a:r>
              <a:rPr lang="fi-FI" b="0" i="0" dirty="0">
                <a:solidFill>
                  <a:srgbClr val="3A3A3A"/>
                </a:solidFill>
                <a:effectLst/>
                <a:latin typeface="Archivo Narrow"/>
              </a:rPr>
              <a:t>Sovittelu on selkeä toimintamalli, jonka avulla </a:t>
            </a:r>
          </a:p>
          <a:p>
            <a:pPr marL="742950" lvl="1" indent="-285750" algn="l">
              <a:buFontTx/>
              <a:buChar char="-"/>
            </a:pPr>
            <a:r>
              <a:rPr lang="fi-FI" b="0" i="0" dirty="0">
                <a:solidFill>
                  <a:srgbClr val="3A3A3A"/>
                </a:solidFill>
                <a:effectLst/>
                <a:latin typeface="Archivo Narrow"/>
              </a:rPr>
              <a:t>sovittelijoiksi koulutetut koulun henkilökunnan jäsenet ja oppilaat auttavat osapuolia itse löytämään ratkaisun ristiriitaansa. </a:t>
            </a:r>
          </a:p>
          <a:p>
            <a:pPr marL="742950" lvl="1" indent="-285750" algn="l">
              <a:buFontTx/>
              <a:buChar char="-"/>
            </a:pPr>
            <a:r>
              <a:rPr lang="fi-FI" b="0" i="0" dirty="0">
                <a:solidFill>
                  <a:srgbClr val="3A3A3A"/>
                </a:solidFill>
                <a:effectLst/>
                <a:latin typeface="Archivo Narrow"/>
              </a:rPr>
              <a:t>Osapuolet saavat kertoa oman näkemyksensä tapahtuneesta, kuvata tuntemuksiaan ja pohtia eri ratkaisuvaihtoehtoja. </a:t>
            </a:r>
          </a:p>
          <a:p>
            <a:pPr marL="742950" lvl="1" indent="-285750" algn="l">
              <a:buFontTx/>
              <a:buChar char="-"/>
            </a:pPr>
            <a:r>
              <a:rPr lang="fi-FI" b="0" i="0" dirty="0">
                <a:solidFill>
                  <a:srgbClr val="3A3A3A"/>
                </a:solidFill>
                <a:effectLst/>
                <a:latin typeface="Archivo Narrow"/>
              </a:rPr>
              <a:t>Mallia noudattamalla edetään sopimukseen, jonka toteutumista seurataan. Sovittelulla puututaan mieltä pahoittavaan toimintaan mahdollisimman varhain.</a:t>
            </a:r>
          </a:p>
          <a:p>
            <a:pPr lvl="1" algn="l"/>
            <a:endParaRPr lang="fi-FI" b="1" i="0" dirty="0">
              <a:solidFill>
                <a:srgbClr val="3A3A3A"/>
              </a:solidFill>
              <a:effectLst/>
              <a:latin typeface="Archivo Narrow"/>
            </a:endParaRPr>
          </a:p>
          <a:p>
            <a:pPr lvl="1" algn="l"/>
            <a:r>
              <a:rPr lang="fi-FI" b="1" i="0" dirty="0">
                <a:solidFill>
                  <a:srgbClr val="3A3A3A"/>
                </a:solidFill>
                <a:effectLst/>
                <a:latin typeface="Archivo Narrow"/>
              </a:rPr>
              <a:t>Vertaissovittelussa</a:t>
            </a:r>
            <a:r>
              <a:rPr lang="fi-FI" b="0" i="0" dirty="0">
                <a:solidFill>
                  <a:srgbClr val="3A3A3A"/>
                </a:solidFill>
                <a:effectLst/>
                <a:latin typeface="Archivo Narrow"/>
              </a:rPr>
              <a:t> koulutetut </a:t>
            </a:r>
            <a:r>
              <a:rPr lang="fi-FI" b="0" i="1" dirty="0">
                <a:solidFill>
                  <a:srgbClr val="3A3A3A"/>
                </a:solidFill>
                <a:effectLst/>
                <a:latin typeface="Archivo Narrow"/>
              </a:rPr>
              <a:t>opiskelijat eli </a:t>
            </a:r>
            <a:r>
              <a:rPr lang="fi-FI" b="1" i="1" dirty="0">
                <a:solidFill>
                  <a:srgbClr val="3A3A3A"/>
                </a:solidFill>
                <a:effectLst/>
                <a:latin typeface="Archivo Narrow"/>
              </a:rPr>
              <a:t>vertaissovittelijat </a:t>
            </a:r>
            <a:r>
              <a:rPr lang="fi-FI" b="0" i="0" dirty="0">
                <a:solidFill>
                  <a:srgbClr val="3A3A3A"/>
                </a:solidFill>
                <a:effectLst/>
                <a:latin typeface="Archivo Narrow"/>
              </a:rPr>
              <a:t>sovittelevat vertaistensa eli muiden oppilaiden välisiä konflikteja mahdollisimman varhaisessa vaiheessa. </a:t>
            </a:r>
          </a:p>
          <a:p>
            <a:pPr lvl="1" algn="l"/>
            <a:endParaRPr lang="fi-FI" b="0" i="0" dirty="0">
              <a:solidFill>
                <a:srgbClr val="3A3A3A"/>
              </a:solidFill>
              <a:effectLst/>
              <a:latin typeface="Archivo Narrow"/>
            </a:endParaRPr>
          </a:p>
          <a:p>
            <a:pPr lvl="1" algn="l"/>
            <a:r>
              <a:rPr lang="fi-FI" b="0" i="0" dirty="0">
                <a:solidFill>
                  <a:srgbClr val="3A3A3A"/>
                </a:solidFill>
                <a:effectLst/>
                <a:latin typeface="Archivo Narrow"/>
              </a:rPr>
              <a:t>Vertaissovittelijat toimivat fasilitaattoreina, joilla ei ole valtaa antaa rangaistuksia tai tehdä päätöksiä, vaan he auttavat osapuolia itse löytämään tilanteeseen ratkaisun niin, että konflikti ei enää osapuolten välillä jatku tai toistu. </a:t>
            </a:r>
          </a:p>
          <a:p>
            <a:pPr lvl="1" algn="l"/>
            <a:endParaRPr lang="fi-FI" dirty="0">
              <a:solidFill>
                <a:srgbClr val="3A3A3A"/>
              </a:solidFill>
              <a:latin typeface="Archivo Narrow"/>
            </a:endParaRPr>
          </a:p>
          <a:p>
            <a:pPr lvl="1" algn="l"/>
            <a:r>
              <a:rPr lang="fi-FI" dirty="0">
                <a:solidFill>
                  <a:srgbClr val="3A3A3A"/>
                </a:solidFill>
                <a:latin typeface="Archivo Narrow"/>
              </a:rPr>
              <a:t>Lähde: Suomen Vertaissovittelufoorumi, sovittelu.com; Verso-koulutukset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5371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EAF93A-0CA0-489A-805B-21D42B63F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3384" y="0"/>
            <a:ext cx="9144000" cy="2387600"/>
          </a:xfrm>
        </p:spPr>
        <p:txBody>
          <a:bodyPr/>
          <a:lstStyle/>
          <a:p>
            <a:r>
              <a:rPr lang="fi-FI" b="1" dirty="0">
                <a:latin typeface="Trebuchet"/>
              </a:rPr>
              <a:t>Seuranta on </a:t>
            </a:r>
            <a:br>
              <a:rPr lang="fi-FI" b="1" dirty="0">
                <a:latin typeface="Trebuchet"/>
              </a:rPr>
            </a:br>
            <a:r>
              <a:rPr lang="fi-FI" b="1" dirty="0">
                <a:latin typeface="Trebuchet"/>
              </a:rPr>
              <a:t>välttämätöntä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795F898-D73A-45A8-97B1-15B60B823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87600"/>
            <a:ext cx="9144000" cy="28702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Kiusaamiselle ilmiönä ominaista on sen toistuvuus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Kiusaamisen lopettamisessa seuranta on välttämätöntä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Opiskelijoiden vuorovaikutukseen on hyvä kiinnittää huomioita opiskelupäivän eri vaiheissa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Suunnitelmallinen seuranta auttaa katkaisemaan kiusaamiskierteen ja havaitsemaan piilossa olevia normeja.</a:t>
            </a:r>
          </a:p>
        </p:txBody>
      </p:sp>
    </p:spTree>
    <p:extLst>
      <p:ext uri="{BB962C8B-B14F-4D97-AF65-F5344CB8AC3E}">
        <p14:creationId xmlns:p14="http://schemas.microsoft.com/office/powerpoint/2010/main" val="2512793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F42246-8418-4ACA-ACA2-FCBBF1246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 b="1" dirty="0">
                <a:latin typeface="Trebuchet"/>
              </a:rPr>
              <a:t>Kirjaaminen luo oikeusturvaa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B5BF1F0-3112-49CC-856F-2F42FBA6B3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/>
              <a:t>Käsittelyvaiheiden kirjaaminen kuuluu hyvään hallinnolliseen toimintatapaan.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/>
              <a:t>Opiskelijalla ja hänen huoltajallaan (alle 18 v) on asianosaisena oikeus saada tiedot itseään koskevista salassa pidettävistä asiakirjoista.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/>
              <a:t>Mikäli kiusaaminen tai muu toiminta johtaa opiskeluhuollon, lastensuojelun tai poliisin palvelujen asiakkuuteen, tarvitaan aiempia tietoja käydyistä toimenpiteistä.</a:t>
            </a:r>
          </a:p>
        </p:txBody>
      </p:sp>
      <p:pic>
        <p:nvPicPr>
          <p:cNvPr id="5" name="Kuva 4" descr="Kuva, jossa näkyy henkilön kädet. Henkilö kirjoittaa jotain vihkoon.">
            <a:extLst>
              <a:ext uri="{FF2B5EF4-FFF2-40B4-BE49-F238E27FC236}">
                <a16:creationId xmlns:a16="http://schemas.microsoft.com/office/drawing/2014/main" id="{6108DDBD-0D69-418A-8473-60385DA276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9" b="20399"/>
          <a:stretch/>
        </p:blipFill>
        <p:spPr>
          <a:xfrm>
            <a:off x="6257925" y="2209800"/>
            <a:ext cx="5181600" cy="3067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5275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306F41-A621-4911-B1AB-D14F4EA3C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012"/>
            <a:ext cx="9144000" cy="1250134"/>
          </a:xfrm>
        </p:spPr>
        <p:txBody>
          <a:bodyPr/>
          <a:lstStyle/>
          <a:p>
            <a:r>
              <a:rPr lang="fi-FI" b="1" dirty="0">
                <a:latin typeface="Trebuchet"/>
              </a:rPr>
              <a:t>Ilmoittaminen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9E26C22-A51D-4AD0-90B1-A3F72D874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218" y="1425146"/>
            <a:ext cx="10307782" cy="5068018"/>
          </a:xfrm>
        </p:spPr>
        <p:txBody>
          <a:bodyPr>
            <a:normAutofit fontScale="85000" lnSpcReduction="20000"/>
          </a:bodyPr>
          <a:lstStyle/>
          <a:p>
            <a:r>
              <a:rPr lang="fi-FI" b="1" dirty="0"/>
              <a:t>Oppilaitoksessa tai matkalla tapahtunut kiusaaminen (ml. Väkivalta ja häirintä)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Alaikäisen opiskelijan huoltaja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Lastensuojelun tarve?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Sosiaalihuollon tarve?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Seksuaalirikosepäily poliisille (+lastensuojelu)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Henkeen tai terveyteen kohdistuva rikos, josta enimmäisrangaistus on min. 2 vuotta vankeutta -&gt; poliisi (+lastensuojelu)</a:t>
            </a:r>
          </a:p>
          <a:p>
            <a:pPr marL="342900" indent="-342900">
              <a:buFontTx/>
              <a:buChar char="-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Epäselvissä tilanteissa voi aina konsultoida myös anonyymisti lastensuojelua ja poliisia.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r>
              <a:rPr lang="fi-FI" b="1" dirty="0"/>
              <a:t>Viranomaisille ilmoittaminen;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Mikäli kiusaamista ei saada loppumaan oppilaitoksen omin keinoin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Turvallisuutta koskevat kysymykset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Erityisesti vakavammissa tilanteissa oppilaitoksella on oikeus / akuuteissa tilanteissa velvollisuus ilmoittaa tilanteesta viranomaisille.</a:t>
            </a:r>
          </a:p>
        </p:txBody>
      </p:sp>
    </p:spTree>
    <p:extLst>
      <p:ext uri="{BB962C8B-B14F-4D97-AF65-F5344CB8AC3E}">
        <p14:creationId xmlns:p14="http://schemas.microsoft.com/office/powerpoint/2010/main" val="3433344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5600ED-CC5B-4C0D-9373-9116C6CB1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6335" y="76157"/>
            <a:ext cx="9144000" cy="1208946"/>
          </a:xfrm>
        </p:spPr>
        <p:txBody>
          <a:bodyPr>
            <a:normAutofit/>
          </a:bodyPr>
          <a:lstStyle/>
          <a:p>
            <a:r>
              <a:rPr lang="fi-FI" sz="3200" b="1" dirty="0">
                <a:latin typeface="Trebuchet"/>
              </a:rPr>
              <a:t>Kurinpito- ja puuttumiskeinot </a:t>
            </a:r>
            <a:br>
              <a:rPr lang="fi-FI" sz="3200" b="1" dirty="0">
                <a:latin typeface="Trebuchet"/>
              </a:rPr>
            </a:br>
            <a:r>
              <a:rPr lang="fi-FI" sz="3200" b="1" dirty="0">
                <a:latin typeface="Trebuchet"/>
              </a:rPr>
              <a:t>kiusaamistilanteessa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25472B4-3D54-4377-B5A0-49163EB70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1665" y="1285102"/>
            <a:ext cx="9144000" cy="4700061"/>
          </a:xfrm>
        </p:spPr>
        <p:txBody>
          <a:bodyPr>
            <a:normAutofit/>
          </a:bodyPr>
          <a:lstStyle/>
          <a:p>
            <a:r>
              <a:rPr lang="fi-FI" sz="1900" dirty="0"/>
              <a:t>”Järjestyssääntöjen rikkomisesta aiheutuvista seuraamuksissa noudatetaan, mitä on säädetty laissa ammatillisesta koulutuksesta (531/2017) ja sen perusteella annetuissa asetuksissa. SASKY koulutuskuntayhtymän oppilaitoksissa turvataan </a:t>
            </a:r>
            <a:r>
              <a:rPr lang="fi-FI" sz="1900" dirty="0" err="1"/>
              <a:t>järjestyssäänöillä</a:t>
            </a:r>
            <a:r>
              <a:rPr lang="fi-FI" sz="1900" dirty="0"/>
              <a:t> kaikille turvallinen ja hyvä fyysinen, psyykkinen sekä </a:t>
            </a:r>
            <a:r>
              <a:rPr lang="fi-FI" sz="1900" dirty="0" err="1"/>
              <a:t>sosiaalisnen</a:t>
            </a:r>
            <a:r>
              <a:rPr lang="fi-FI" sz="1900" dirty="0"/>
              <a:t> oppimis- ja työympäristö. Järjestyssääntörikkomuksiin liittyvät </a:t>
            </a:r>
            <a:r>
              <a:rPr lang="fi-FI" sz="1900" dirty="0" err="1"/>
              <a:t>kurinpitotoimitet</a:t>
            </a:r>
            <a:r>
              <a:rPr lang="fi-FI" sz="1900" dirty="0"/>
              <a:t> on kuvattu tarkemmin SASKY koulutuskuntayhtymän suunnitelmassa kurinpitokeinojen käyttämisestä ja niihin liittyvistä menettelytavoista.” – </a:t>
            </a:r>
            <a:r>
              <a:rPr lang="fi-FI" sz="1900" dirty="0" err="1"/>
              <a:t>Sasky</a:t>
            </a:r>
            <a:r>
              <a:rPr lang="fi-FI" sz="1900" dirty="0"/>
              <a:t> järjestyssäännöt</a:t>
            </a:r>
          </a:p>
          <a:p>
            <a:endParaRPr lang="fi-FI" dirty="0"/>
          </a:p>
          <a:p>
            <a:r>
              <a:rPr lang="fi-FI" sz="1800" b="1" i="0" u="none" strike="noStrike" baseline="0" dirty="0">
                <a:solidFill>
                  <a:srgbClr val="000000"/>
                </a:solidFill>
              </a:rPr>
              <a:t>Kirjallinen varoitus 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- häiritsee opetusta - käyttäytyy väkivaltaisesti tai uhkaavasti - menettelee vilpillisesti tai muuten rikkoo oppilaitoksen tai muun opiskeluympäristön järjestystä </a:t>
            </a:r>
            <a:endParaRPr lang="fi-FI" dirty="0"/>
          </a:p>
          <a:p>
            <a:r>
              <a:rPr lang="fi-FI" sz="1800" b="1" i="0" u="none" strike="noStrike" baseline="0" dirty="0">
                <a:solidFill>
                  <a:srgbClr val="000000"/>
                </a:solidFill>
              </a:rPr>
              <a:t>Määräaikainen erottaminen 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oppilaitoksesta tai asuntolasta, </a:t>
            </a:r>
            <a:r>
              <a:rPr lang="fi-FI" sz="1800" b="1" i="0" u="none" strike="noStrike" baseline="0" dirty="0">
                <a:solidFill>
                  <a:srgbClr val="000000"/>
                </a:solidFill>
              </a:rPr>
              <a:t>enintään 3 kk</a:t>
            </a:r>
          </a:p>
          <a:p>
            <a:r>
              <a:rPr lang="fi-FI" sz="1800" b="1" i="0" u="none" strike="noStrike" baseline="0" dirty="0">
                <a:solidFill>
                  <a:srgbClr val="000000"/>
                </a:solidFill>
              </a:rPr>
              <a:t>Määräaikainen erottaminen 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oppilaitoksesta</a:t>
            </a:r>
            <a:r>
              <a:rPr lang="fi-FI" sz="1800" b="1" i="0" u="none" strike="noStrike" baseline="0" dirty="0">
                <a:solidFill>
                  <a:srgbClr val="000000"/>
                </a:solidFill>
              </a:rPr>
              <a:t>, enintään 1 v tai asuntolasta yli 3kk tai jäljellä olevien opintojen ajaksi. </a:t>
            </a:r>
            <a:endParaRPr lang="fi-FI" b="1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3592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451DF4-7E43-4246-A328-60087CF9A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1487"/>
            <a:ext cx="9144000" cy="1867972"/>
          </a:xfrm>
        </p:spPr>
        <p:txBody>
          <a:bodyPr/>
          <a:lstStyle/>
          <a:p>
            <a:r>
              <a:rPr lang="fi-FI" b="1" dirty="0">
                <a:latin typeface="Trebuchet"/>
              </a:rPr>
              <a:t>Kiusaaminen voi olla rikos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BE60F0A-4093-483B-B3FF-1F40AC4E7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43099"/>
            <a:ext cx="9144000" cy="4219575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On tilanteita, joissa opiskelijaan kohdistuva kiusaaminen on niin </a:t>
            </a:r>
            <a:r>
              <a:rPr lang="fi-FI" b="1" dirty="0"/>
              <a:t>vakavaa tai pitkäkestoista</a:t>
            </a:r>
            <a:r>
              <a:rPr lang="fi-FI" dirty="0"/>
              <a:t>, että se täyttää rikoksen tunnusmerkit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Epäiltäessä rikosta, </a:t>
            </a:r>
            <a:r>
              <a:rPr lang="fi-FI" b="1" dirty="0"/>
              <a:t>poliisilta</a:t>
            </a:r>
            <a:r>
              <a:rPr lang="fi-FI" dirty="0"/>
              <a:t> voi kysyä neuvoa asiassa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Kaikki kiusaamistilanteeseen osallistuneet voivat syyllistyä rikokseen; rikoskumppanina, avunantajana tai yllyttäjänä toimiminen ovat myös rangaistavia tekoja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Kiusaaminen voi täyttää monen eri rikoksen tunnusmerkistön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Keskustelu kiusaamisesta rikoksena ja opiskelijan oman toiminnan rangaistavuudesta kiusaamistilanteissa auttaa opiskelijoita ymmärtämään, miten vakavasta asiasta kiusaamisessa on kysymys.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Kiusaamisesta rikoksena lisää </a:t>
            </a:r>
            <a:r>
              <a:rPr lang="fi-FI" dirty="0" err="1"/>
              <a:t>Rikosuhripäivistyksen</a:t>
            </a:r>
            <a:r>
              <a:rPr lang="fi-FI" dirty="0"/>
              <a:t> sivuilla www.riku.fi</a:t>
            </a:r>
          </a:p>
          <a:p>
            <a:pPr marL="342900" indent="-342900">
              <a:buFontTx/>
              <a:buChar char="-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22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6C861588-9065-4EF9-AA12-051922B2FC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540" y="1643278"/>
            <a:ext cx="6657975" cy="2123653"/>
          </a:xfrm>
        </p:spPr>
        <p:txBody>
          <a:bodyPr>
            <a:noAutofit/>
          </a:bodyPr>
          <a:lstStyle/>
          <a:p>
            <a:r>
              <a:rPr lang="fi-FI" sz="5400" b="1" dirty="0">
                <a:latin typeface="Trebuchet"/>
              </a:rPr>
              <a:t>Kiitos!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B4E06A0-146A-4734-803B-D8188ACA3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9" name="Kuva 8" descr="Kuva, jossa tyttö istuu lattialla tietokoneen valossa ja itkee">
            <a:extLst>
              <a:ext uri="{FF2B5EF4-FFF2-40B4-BE49-F238E27FC236}">
                <a16:creationId xmlns:a16="http://schemas.microsoft.com/office/drawing/2014/main" id="{3FF7EA26-2DE4-4B5E-8184-61431786C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181" y="1438276"/>
            <a:ext cx="2380279" cy="1695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uva 5" descr="Hankeverkoston oppilaitokset: Sasky koulutuskuntayhtymä, Valkeakosken ammattiopisto VAAO, Tampereen seudun ammattiopisto Tredu, Tampereen aikuiskoulutuskeskus TAKK ja Opetushallitus rahoittaa -logo">
            <a:extLst>
              <a:ext uri="{FF2B5EF4-FFF2-40B4-BE49-F238E27FC236}">
                <a16:creationId xmlns:a16="http://schemas.microsoft.com/office/drawing/2014/main" id="{20042AB2-8756-4F90-8537-AB6510DFE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953" y="4001411"/>
            <a:ext cx="9034532" cy="121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232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9DBB0D-5014-4086-B46B-97BCDA780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latin typeface="Trebuchet"/>
              </a:rPr>
              <a:t>TURVA-hankkeesta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D83BC50B-6F40-475D-A590-07E282DB26A1}"/>
              </a:ext>
            </a:extLst>
          </p:cNvPr>
          <p:cNvSpPr txBox="1"/>
          <p:nvPr/>
        </p:nvSpPr>
        <p:spPr>
          <a:xfrm>
            <a:off x="1025234" y="1782618"/>
            <a:ext cx="98367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TURVA –hanke on Opetushallituksen rahoittama hanke, jota SASKY Koulutuskuntayhtymä koordinoi. </a:t>
            </a:r>
          </a:p>
          <a:p>
            <a:endParaRPr lang="fi-FI" sz="2400" dirty="0"/>
          </a:p>
          <a:p>
            <a:r>
              <a:rPr lang="fi-FI" sz="2400" dirty="0"/>
              <a:t>Hankkeen tavoitteina on valmistaa koulutuskuntayhtymän valmiussuunnitelma, toimintakortit kriisitilanteisiin ja parantaa kriisiviestintää. Lisäksi hankkeessa luodaan mallit ja kehitetään kiusaamiseen ja rasismiin puuttumista.</a:t>
            </a:r>
          </a:p>
        </p:txBody>
      </p:sp>
      <p:pic>
        <p:nvPicPr>
          <p:cNvPr id="5" name="Kuva 4" descr="Hankeverkossa olevia oppilaitosten logot: Sasky Koulutuskuntayhtymä, Valkeakosken Ammattiopisto VAAO, Tampereen seudun ammattiopisto TREDU sekä Tampereen Aikuiskoulutuskeskus TAKK. Lisäksi kuvassa Opetushallitus rahoittaa hanketta -logo.">
            <a:extLst>
              <a:ext uri="{FF2B5EF4-FFF2-40B4-BE49-F238E27FC236}">
                <a16:creationId xmlns:a16="http://schemas.microsoft.com/office/drawing/2014/main" id="{42869472-EF9F-497A-977B-3C5475F0F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744" y="5004754"/>
            <a:ext cx="9337965" cy="125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52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37E10F-001C-41FC-A700-4DC6694F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 sz="5400" b="1" dirty="0">
                <a:latin typeface="Trebuchet"/>
              </a:rPr>
              <a:t>Sisältö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E2772F0-C04F-455F-BE69-1AC31B936E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fi-FI" dirty="0"/>
              <a:t>Kiusaamisen kehityssuuntia</a:t>
            </a:r>
          </a:p>
          <a:p>
            <a:pPr marL="457200" indent="-457200">
              <a:buAutoNum type="arabicPeriod"/>
            </a:pPr>
            <a:r>
              <a:rPr lang="fi-FI" dirty="0"/>
              <a:t>Kiusaamisen vastainen työ on prosessi</a:t>
            </a:r>
          </a:p>
          <a:p>
            <a:pPr marL="457200" indent="-457200">
              <a:buAutoNum type="arabicPeriod"/>
            </a:pPr>
            <a:r>
              <a:rPr lang="fi-FI" dirty="0"/>
              <a:t>Turvallinen opiskeluympäristö ja verkko</a:t>
            </a:r>
          </a:p>
          <a:p>
            <a:pPr marL="457200" indent="-457200">
              <a:buAutoNum type="arabicPeriod"/>
            </a:pPr>
            <a:r>
              <a:rPr lang="fi-FI" dirty="0"/>
              <a:t>Kiusaamisen puuttumisen malli ja sen vaiheet</a:t>
            </a:r>
          </a:p>
          <a:p>
            <a:endParaRPr lang="fi-FI" dirty="0"/>
          </a:p>
          <a:p>
            <a:pPr marL="457200" indent="-457200">
              <a:buAutoNum type="arabicPeriod"/>
            </a:pPr>
            <a:endParaRPr lang="fi-FI" dirty="0"/>
          </a:p>
        </p:txBody>
      </p:sp>
      <p:pic>
        <p:nvPicPr>
          <p:cNvPr id="5" name="Kuva 4" descr="Harmaansävyinen kuva, jossa nainen seisoo käsi kasvojen edessä viestien kädellään &quot;seis&quot;">
            <a:extLst>
              <a:ext uri="{FF2B5EF4-FFF2-40B4-BE49-F238E27FC236}">
                <a16:creationId xmlns:a16="http://schemas.microsoft.com/office/drawing/2014/main" id="{21FF7E10-732F-4F71-BC8D-B8DC7DA6D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075" y="1690688"/>
            <a:ext cx="5181600" cy="3432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8971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CE3137-7602-4E84-BD8C-B839683CB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4616" y="100871"/>
            <a:ext cx="9144000" cy="1655762"/>
          </a:xfrm>
        </p:spPr>
        <p:txBody>
          <a:bodyPr>
            <a:normAutofit/>
          </a:bodyPr>
          <a:lstStyle/>
          <a:p>
            <a:r>
              <a:rPr lang="fi-FI" b="1" dirty="0">
                <a:latin typeface="Trebuchet"/>
              </a:rPr>
              <a:t>Kiusaamisen kehityssuuntia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A7FC5F4-555E-41A4-972D-EBC275997D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0476" y="2540323"/>
            <a:ext cx="5799438" cy="236222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Koulupolun eri vaiheissa määrällisesti vaihtelevaa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Tytöt vs. pojat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Verkkokiusaaminen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Erityisryhmiin kuuluvat </a:t>
            </a:r>
          </a:p>
        </p:txBody>
      </p:sp>
      <p:sp>
        <p:nvSpPr>
          <p:cNvPr id="4" name="Räjähdys: 14 pistettä 3" descr="Räjähdyskuvio, joka korostaa tekstiä.">
            <a:extLst>
              <a:ext uri="{FF2B5EF4-FFF2-40B4-BE49-F238E27FC236}">
                <a16:creationId xmlns:a16="http://schemas.microsoft.com/office/drawing/2014/main" id="{4E107E35-D28B-439C-83A1-71F164DC0BED}"/>
              </a:ext>
            </a:extLst>
          </p:cNvPr>
          <p:cNvSpPr/>
          <p:nvPr/>
        </p:nvSpPr>
        <p:spPr>
          <a:xfrm>
            <a:off x="914399" y="2073898"/>
            <a:ext cx="3715265" cy="2940908"/>
          </a:xfrm>
          <a:prstGeom prst="irregularSeal2">
            <a:avLst/>
          </a:prstGeom>
          <a:ln w="5715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981D5CF5-020A-44C8-8AC3-4BA59DE84289}"/>
              </a:ext>
            </a:extLst>
          </p:cNvPr>
          <p:cNvSpPr txBox="1"/>
          <p:nvPr/>
        </p:nvSpPr>
        <p:spPr>
          <a:xfrm>
            <a:off x="1701113" y="3082687"/>
            <a:ext cx="1882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Trendi: </a:t>
            </a:r>
            <a:r>
              <a:rPr lang="fi-FI" b="1" dirty="0"/>
              <a:t>Kiusaaminen on vähentynyt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489423C-A5CF-4A78-A0D9-E18FC0281230}"/>
              </a:ext>
            </a:extLst>
          </p:cNvPr>
          <p:cNvSpPr txBox="1"/>
          <p:nvPr/>
        </p:nvSpPr>
        <p:spPr>
          <a:xfrm>
            <a:off x="1276865" y="6161903"/>
            <a:ext cx="80895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Lähde: THL Kouluterveyskysely 2021</a:t>
            </a:r>
          </a:p>
        </p:txBody>
      </p:sp>
    </p:spTree>
    <p:extLst>
      <p:ext uri="{BB962C8B-B14F-4D97-AF65-F5344CB8AC3E}">
        <p14:creationId xmlns:p14="http://schemas.microsoft.com/office/powerpoint/2010/main" val="62484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1B467B-5F95-45CC-B0D7-06B17844C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823"/>
            <a:ext cx="9144000" cy="1655762"/>
          </a:xfrm>
        </p:spPr>
        <p:txBody>
          <a:bodyPr>
            <a:normAutofit/>
          </a:bodyPr>
          <a:lstStyle/>
          <a:p>
            <a:r>
              <a:rPr lang="fi-FI" sz="4800" b="1" dirty="0">
                <a:latin typeface="Trebuchet"/>
              </a:rPr>
              <a:t>Kiusaamisen vastainen työ on prosessi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6DD3F9C-BC96-480B-ABE3-CBEECCC8A4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80201"/>
            <a:ext cx="9144000" cy="1655762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Parasta puuttumista on kouluyhteisön ennaltaehkäisevä ja yhteisöllinen työ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Jos ryhmässä esiintyy kiusaamista, tehostetaan myös ennalta ehkäisevää työtä samalla kuin muita toimia tehdään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Kiusatulle muiden opiskelijoiden tuki vaikuttaa olennaisesti selviämiseen kokemuksesta!</a:t>
            </a:r>
          </a:p>
        </p:txBody>
      </p:sp>
      <p:sp>
        <p:nvSpPr>
          <p:cNvPr id="4" name="Nuoli: Oikea 3">
            <a:extLst>
              <a:ext uri="{FF2B5EF4-FFF2-40B4-BE49-F238E27FC236}">
                <a16:creationId xmlns:a16="http://schemas.microsoft.com/office/drawing/2014/main" id="{ED6B63F0-3FA7-41CC-BC91-858B2C4DA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89928" y="3232193"/>
            <a:ext cx="8612144" cy="32864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9DEA41EB-BFB7-4CEB-8098-ADC68A8AD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9114" y="4190372"/>
            <a:ext cx="1474060" cy="13951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F42D77B0-8D98-4068-AE92-39730E9FD8C4}"/>
              </a:ext>
            </a:extLst>
          </p:cNvPr>
          <p:cNvSpPr txBox="1"/>
          <p:nvPr/>
        </p:nvSpPr>
        <p:spPr>
          <a:xfrm>
            <a:off x="755481" y="4506097"/>
            <a:ext cx="1474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/>
              <a:t>Lait ja normit</a:t>
            </a: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F161A581-9690-4344-B11B-ED2B43580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76414" y="4194151"/>
            <a:ext cx="1433385" cy="13951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61404CC0-1529-4354-8932-8A00DAB18058}"/>
              </a:ext>
            </a:extLst>
          </p:cNvPr>
          <p:cNvSpPr txBox="1"/>
          <p:nvPr/>
        </p:nvSpPr>
        <p:spPr>
          <a:xfrm>
            <a:off x="2776414" y="4552263"/>
            <a:ext cx="1433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/>
              <a:t>Ennalta-ehkäisy</a:t>
            </a: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70002679-B325-438F-9932-D572D6520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37046" y="4190372"/>
            <a:ext cx="1433386" cy="13290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CA3460B2-463F-46F2-8201-92A8E124B75C}"/>
              </a:ext>
            </a:extLst>
          </p:cNvPr>
          <p:cNvSpPr txBox="1"/>
          <p:nvPr/>
        </p:nvSpPr>
        <p:spPr>
          <a:xfrm>
            <a:off x="4933413" y="4483555"/>
            <a:ext cx="1433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 err="1"/>
              <a:t>Puuttu-minen</a:t>
            </a:r>
            <a:endParaRPr lang="fi-FI" b="1" dirty="0"/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249F27AE-F57B-4FB2-AC10-92CFF3406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04238" y="4190372"/>
            <a:ext cx="1393472" cy="13290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E95A0178-AD79-484A-9DBA-09CFF901071E}"/>
              </a:ext>
            </a:extLst>
          </p:cNvPr>
          <p:cNvSpPr txBox="1"/>
          <p:nvPr/>
        </p:nvSpPr>
        <p:spPr>
          <a:xfrm>
            <a:off x="7004238" y="4608871"/>
            <a:ext cx="1393472" cy="375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latin typeface="+mj-lt"/>
              </a:rPr>
              <a:t>Seuranta</a:t>
            </a:r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EAD5DD73-9BFD-4011-85AD-1A2996406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55718" y="4190372"/>
            <a:ext cx="1344312" cy="13290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1573D164-7743-41D3-BAE9-0F4BA1C4479C}"/>
              </a:ext>
            </a:extLst>
          </p:cNvPr>
          <p:cNvSpPr txBox="1"/>
          <p:nvPr/>
        </p:nvSpPr>
        <p:spPr>
          <a:xfrm>
            <a:off x="9177661" y="4439382"/>
            <a:ext cx="1516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/>
              <a:t>Yksilöllinen</a:t>
            </a:r>
          </a:p>
          <a:p>
            <a:pPr algn="ctr"/>
            <a:r>
              <a:rPr lang="fi-FI" b="1" dirty="0"/>
              <a:t>tuki/hoito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C6F10194-C9F3-4176-AD98-0ACE078C14C8}"/>
              </a:ext>
            </a:extLst>
          </p:cNvPr>
          <p:cNvSpPr txBox="1"/>
          <p:nvPr/>
        </p:nvSpPr>
        <p:spPr>
          <a:xfrm>
            <a:off x="1062681" y="6186616"/>
            <a:ext cx="62762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Lähde: Opetushallitus Kiusaamisen vastainen työ koulussa ja oppilaitoksissa 2020</a:t>
            </a:r>
          </a:p>
        </p:txBody>
      </p:sp>
    </p:spTree>
    <p:extLst>
      <p:ext uri="{BB962C8B-B14F-4D97-AF65-F5344CB8AC3E}">
        <p14:creationId xmlns:p14="http://schemas.microsoft.com/office/powerpoint/2010/main" val="2674160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63FFC4-52E1-4FC1-9687-ACD1E193EE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67887"/>
            <a:ext cx="9144000" cy="1864626"/>
          </a:xfrm>
        </p:spPr>
        <p:txBody>
          <a:bodyPr>
            <a:normAutofit fontScale="90000"/>
          </a:bodyPr>
          <a:lstStyle/>
          <a:p>
            <a:r>
              <a:rPr lang="fi-FI" sz="5300" b="1" dirty="0">
                <a:latin typeface="Trebuchet"/>
              </a:rPr>
              <a:t>Turvallinen opiskeluympäristö ja verkkokiusaaminen</a:t>
            </a:r>
            <a:br>
              <a:rPr lang="fi-FI" b="1" dirty="0">
                <a:latin typeface="American typewriter"/>
              </a:rPr>
            </a:br>
            <a:endParaRPr lang="fi-FI" b="1" dirty="0">
              <a:latin typeface="American typewriter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EE47B67-6E1F-47DD-886E-0AD8FF49F8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6300" y="2532512"/>
            <a:ext cx="5219700" cy="2077587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Psyykkinen turvallisuus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Sosiaalinen turvallisuus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Fyysinen turvallisuus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pedagoginen turvallisuus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Digitaalisten alustojen turvallinen käyttö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2F03AD92-055B-4F5E-834B-73D1C8C1DECD}"/>
              </a:ext>
            </a:extLst>
          </p:cNvPr>
          <p:cNvSpPr txBox="1"/>
          <p:nvPr/>
        </p:nvSpPr>
        <p:spPr>
          <a:xfrm>
            <a:off x="1128712" y="4772025"/>
            <a:ext cx="4714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i="1" dirty="0">
                <a:latin typeface="+mj-lt"/>
              </a:rPr>
              <a:t>Turvallisuudesta huolehtiminen on kaikkien yhteinen tehtävä!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569009B2-AAFC-4782-A88E-8FD9EBCB1816}"/>
              </a:ext>
            </a:extLst>
          </p:cNvPr>
          <p:cNvSpPr txBox="1"/>
          <p:nvPr/>
        </p:nvSpPr>
        <p:spPr>
          <a:xfrm>
            <a:off x="6648450" y="2371367"/>
            <a:ext cx="46196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Opettajan tulee puuttua myös verkossa tapahtuvaan kiusaamiseen</a:t>
            </a:r>
            <a:r>
              <a:rPr lang="fi-FI" dirty="0"/>
              <a:t>, joka</a:t>
            </a:r>
          </a:p>
          <a:p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Tapahtuu kouluajalla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Kouluun liittyvässä toiminnassa 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Jossa on osallisena koulun oppilaita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r>
              <a:rPr lang="fi-FI" dirty="0"/>
              <a:t>Verkkokiusaamiseen puuttuminen koulussa voi olla haasteellista, koska koulun henkilökunta ei välttämättä saa tietoa verkkokiusaamisesta ja henkilöstö ei välttämättä tunne lasten ja nuorten käyttämiä digitaalisia alustoja.</a:t>
            </a:r>
          </a:p>
        </p:txBody>
      </p:sp>
    </p:spTree>
    <p:extLst>
      <p:ext uri="{BB962C8B-B14F-4D97-AF65-F5344CB8AC3E}">
        <p14:creationId xmlns:p14="http://schemas.microsoft.com/office/powerpoint/2010/main" val="1643219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F79D8F-34ED-44FA-9D36-B79C3584D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2104"/>
            <a:ext cx="9144000" cy="1143042"/>
          </a:xfrm>
        </p:spPr>
        <p:txBody>
          <a:bodyPr>
            <a:normAutofit fontScale="90000"/>
          </a:bodyPr>
          <a:lstStyle/>
          <a:p>
            <a:r>
              <a:rPr lang="fi-FI" sz="2000" b="1" dirty="0">
                <a:latin typeface="Trebuchet"/>
              </a:rPr>
              <a:t>”</a:t>
            </a:r>
            <a:r>
              <a:rPr lang="fi-FI" sz="2000" b="1" dirty="0" err="1">
                <a:latin typeface="Trebuchet"/>
              </a:rPr>
              <a:t>Plans</a:t>
            </a:r>
            <a:r>
              <a:rPr lang="fi-FI" sz="2000" b="1" dirty="0">
                <a:latin typeface="Trebuchet"/>
              </a:rPr>
              <a:t> </a:t>
            </a:r>
            <a:r>
              <a:rPr lang="fi-FI" sz="2000" b="1" dirty="0" err="1">
                <a:latin typeface="Trebuchet"/>
              </a:rPr>
              <a:t>are</a:t>
            </a:r>
            <a:r>
              <a:rPr lang="fi-FI" sz="2000" b="1" dirty="0">
                <a:latin typeface="Trebuchet"/>
              </a:rPr>
              <a:t> </a:t>
            </a:r>
            <a:r>
              <a:rPr lang="fi-FI" sz="2000" b="1" dirty="0" err="1">
                <a:latin typeface="Trebuchet"/>
              </a:rPr>
              <a:t>nothing</a:t>
            </a:r>
            <a:r>
              <a:rPr lang="fi-FI" sz="2000" b="1" dirty="0">
                <a:latin typeface="Trebuchet"/>
              </a:rPr>
              <a:t>; </a:t>
            </a:r>
            <a:r>
              <a:rPr lang="fi-FI" sz="2000" b="1" dirty="0" err="1">
                <a:latin typeface="Trebuchet"/>
              </a:rPr>
              <a:t>planning</a:t>
            </a:r>
            <a:r>
              <a:rPr lang="fi-FI" sz="2000" b="1" dirty="0">
                <a:latin typeface="Trebuchet"/>
              </a:rPr>
              <a:t> is </a:t>
            </a:r>
            <a:r>
              <a:rPr lang="fi-FI" sz="2000" b="1" dirty="0" err="1">
                <a:latin typeface="Trebuchet"/>
              </a:rPr>
              <a:t>everything</a:t>
            </a:r>
            <a:r>
              <a:rPr lang="fi-FI" sz="2000" b="1" dirty="0">
                <a:latin typeface="Trebuchet"/>
              </a:rPr>
              <a:t>”</a:t>
            </a:r>
            <a:br>
              <a:rPr lang="fi-FI" sz="2000" b="1" dirty="0">
                <a:latin typeface="Trebuchet"/>
              </a:rPr>
            </a:br>
            <a:r>
              <a:rPr lang="fi-FI" sz="2000" b="1" dirty="0">
                <a:latin typeface="Trebuchet"/>
              </a:rPr>
              <a:t>Dwight D. Eisenhower</a:t>
            </a:r>
            <a:br>
              <a:rPr lang="fi-FI" sz="2000" b="1" dirty="0">
                <a:latin typeface="Trebuchet"/>
              </a:rPr>
            </a:br>
            <a:br>
              <a:rPr lang="fi-FI" sz="2000" b="1" dirty="0">
                <a:latin typeface="Trebuchet"/>
              </a:rPr>
            </a:br>
            <a:r>
              <a:rPr lang="fi-FI" sz="2000" b="1" dirty="0">
                <a:latin typeface="Trebuchet"/>
              </a:rPr>
              <a:t>Suunnitelmassa kuvataan konkreettisesti toimintatavat + toimintasuunnitelma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47B3111-6F8A-4297-82C4-1DE9ACFA6E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9673" y="2567564"/>
            <a:ext cx="4793673" cy="2457017"/>
          </a:xfrm>
        </p:spPr>
        <p:txBody>
          <a:bodyPr>
            <a:normAutofit fontScale="77500" lnSpcReduction="20000"/>
          </a:bodyPr>
          <a:lstStyle/>
          <a:p>
            <a:r>
              <a:rPr lang="fi-FI" b="1" dirty="0"/>
              <a:t>Osa arjen turvallisuuskulttuuria ja huolenpitoa</a:t>
            </a:r>
          </a:p>
          <a:p>
            <a:pPr marL="342900" indent="-342900">
              <a:buFontTx/>
              <a:buChar char="-"/>
            </a:pPr>
            <a:r>
              <a:rPr lang="fi-FI" dirty="0"/>
              <a:t>Kiusaamisen ominaispiirteet, kuten toistuvuus vaikuttavat toimintatapoihin </a:t>
            </a:r>
          </a:p>
          <a:p>
            <a:pPr marL="342900" indent="-342900">
              <a:buFontTx/>
              <a:buChar char="-"/>
            </a:pPr>
            <a:r>
              <a:rPr lang="fi-FI" dirty="0"/>
              <a:t>Toimintamalli muuttuu ja kehittyy tarpeiden, tilanteiden ja kokemusten myötä</a:t>
            </a:r>
          </a:p>
          <a:p>
            <a:pPr marL="342900" indent="-342900">
              <a:buFontTx/>
              <a:buChar char="-"/>
            </a:pPr>
            <a:r>
              <a:rPr lang="fi-FI" dirty="0"/>
              <a:t>Hyvä toimintamalli perustuu tietoon kiusaamisen esiintyvyydestä yhteisössä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45FEF2B-A05C-4074-AB00-FC359C4DA552}"/>
              </a:ext>
            </a:extLst>
          </p:cNvPr>
          <p:cNvSpPr txBox="1"/>
          <p:nvPr/>
        </p:nvSpPr>
        <p:spPr>
          <a:xfrm>
            <a:off x="6363855" y="1939636"/>
            <a:ext cx="49968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Oppilaiden osallisuus keskeistä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kiusaaminen on ryhmäilmiö!</a:t>
            </a:r>
          </a:p>
          <a:p>
            <a:endParaRPr lang="fi-FI" dirty="0"/>
          </a:p>
          <a:p>
            <a:r>
              <a:rPr lang="fi-FI" b="1" dirty="0"/>
              <a:t>Turvallisuudesta huolehtiminen on kaikkien oppilaitoksen aikuisten vastuulla</a:t>
            </a:r>
          </a:p>
          <a:p>
            <a:endParaRPr lang="fi-FI" dirty="0"/>
          </a:p>
          <a:p>
            <a:endParaRPr lang="fi-FI" dirty="0"/>
          </a:p>
          <a:p>
            <a:r>
              <a:rPr lang="fi-FI" b="1" dirty="0"/>
              <a:t>Monialaisen osaamisen hyödyntäminen</a:t>
            </a:r>
          </a:p>
          <a:p>
            <a:pPr marL="285750" indent="-285750">
              <a:buFontTx/>
              <a:buChar char="-"/>
            </a:pPr>
            <a:r>
              <a:rPr lang="fi-FI" dirty="0"/>
              <a:t>Opiskeluhuollon palvelut tarjoavat</a:t>
            </a:r>
          </a:p>
          <a:p>
            <a:pPr marL="742950" lvl="1" indent="-285750">
              <a:buFontTx/>
              <a:buChar char="-"/>
            </a:pPr>
            <a:r>
              <a:rPr lang="fi-FI" dirty="0"/>
              <a:t>Asiantuntemustaan suunnitelmien sisältöön ja toimeenpanoon</a:t>
            </a:r>
          </a:p>
          <a:p>
            <a:pPr marL="742950" lvl="1" indent="-285750">
              <a:buFontTx/>
              <a:buChar char="-"/>
            </a:pPr>
            <a:r>
              <a:rPr lang="fi-FI" dirty="0"/>
              <a:t>Yksilöllistä tukea</a:t>
            </a:r>
          </a:p>
          <a:p>
            <a:pPr marL="742950" lvl="1" indent="-285750">
              <a:buFontTx/>
              <a:buChar char="-"/>
            </a:pPr>
            <a:r>
              <a:rPr lang="fi-FI" dirty="0"/>
              <a:t>Ohjaavat tarvittaessa ulkopuolisten palveluiden piiriin</a:t>
            </a:r>
          </a:p>
          <a:p>
            <a:pPr marL="742950" lvl="1" indent="-285750">
              <a:buFontTx/>
              <a:buChar char="-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567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95A35E-CFD1-406A-B627-8718B702F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4077" y="403932"/>
            <a:ext cx="6781800" cy="1655762"/>
          </a:xfrm>
        </p:spPr>
        <p:txBody>
          <a:bodyPr>
            <a:normAutofit fontScale="90000"/>
          </a:bodyPr>
          <a:lstStyle/>
          <a:p>
            <a:r>
              <a:rPr lang="fi-FI" b="1" dirty="0">
                <a:latin typeface="Trebuchet"/>
              </a:rPr>
              <a:t>Kiusaamisen puuttumisen malli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4417D9B-53E9-4D17-B1F0-DDF81A3E90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5901" y="2480830"/>
            <a:ext cx="5381625" cy="294322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Kasattu ja päivitetty </a:t>
            </a:r>
            <a:r>
              <a:rPr lang="fi-FI" sz="2000" dirty="0" err="1"/>
              <a:t>Saskyn</a:t>
            </a:r>
            <a:r>
              <a:rPr lang="fi-FI" sz="2000" dirty="0"/>
              <a:t> nykyisen Kiusaamisen puuttumisen mallin ja järjestyssääntöjen pohjalta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Lisäksi pohjana on OPH :n julkaisu Kiusaamisen vastainen työ koulussa ja oppilaitoksissa (2020)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Hankkeen verkoston kanssa kasattu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Mallin lisäksi tehtävät Ammattiosaajan työkykypassiin valtakunnalliseen käyttöön</a:t>
            </a:r>
          </a:p>
          <a:p>
            <a:pPr marL="342900" indent="-342900">
              <a:buFontTx/>
              <a:buChar char="-"/>
            </a:pPr>
            <a:endParaRPr lang="fi-FI" sz="2000" dirty="0"/>
          </a:p>
        </p:txBody>
      </p:sp>
      <p:pic>
        <p:nvPicPr>
          <p:cNvPr id="5" name="Kuva 4" descr="Kiusaamiseen tai rasismiin puuttumisen polku kuvana. Sisältää vaiheet Ennaltaehkäisevä työ, Ilmoitus tai tieto kiusaamisesta, Puuttuminen kiusaamistilanteeseen, Tilanteen havainnointi, kahdenkeskiset keskustelut osapuolten kanssa, vertaissovittelu, Kurinpito, Tilanteen seuranta, Jälkihoito, kirjaaminen.">
            <a:extLst>
              <a:ext uri="{FF2B5EF4-FFF2-40B4-BE49-F238E27FC236}">
                <a16:creationId xmlns:a16="http://schemas.microsoft.com/office/drawing/2014/main" id="{40A1FAC3-CDB3-4552-9F0B-8C6F3022E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97" y="403932"/>
            <a:ext cx="4157853" cy="588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35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B5168D-01F1-4095-BCE1-77E55BF29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3928" y="345193"/>
            <a:ext cx="9144000" cy="1311045"/>
          </a:xfrm>
        </p:spPr>
        <p:txBody>
          <a:bodyPr>
            <a:normAutofit/>
          </a:bodyPr>
          <a:lstStyle/>
          <a:p>
            <a:r>
              <a:rPr lang="fi-FI" b="1" dirty="0">
                <a:latin typeface="Trebuchet"/>
              </a:rPr>
              <a:t>Ennaltaehkäisevä työ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6711388-5F4C-4674-92A3-F8CD999BA5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509" y="1819419"/>
            <a:ext cx="4802909" cy="4415126"/>
          </a:xfrm>
        </p:spPr>
        <p:txBody>
          <a:bodyPr>
            <a:normAutofit lnSpcReduction="10000"/>
          </a:bodyPr>
          <a:lstStyle/>
          <a:p>
            <a:pPr algn="l"/>
            <a:r>
              <a:rPr lang="fi-FI" b="1" dirty="0"/>
              <a:t>Ennaltaehkäisevä työ tarkoittaa: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Tulevaisuuteen katsomista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Varhaista puuttumista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Myöhempien ongelmien vähentämistä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Jokaisen arkityötä ja oman osaamisen hyödyntämistä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Hiljaisia signaaleja ja niiden havaitsemista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Kykyä nähdä koko oppilaitos kokonaisuutena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32D119A1-CFB6-44A1-A350-1286491F09E5}"/>
              </a:ext>
            </a:extLst>
          </p:cNvPr>
          <p:cNvSpPr txBox="1"/>
          <p:nvPr/>
        </p:nvSpPr>
        <p:spPr>
          <a:xfrm>
            <a:off x="5975928" y="1819419"/>
            <a:ext cx="54032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Esimerkkejä ennalta ehkäisevästä työstä oppilaitoksessa: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Kiusaamisen rehellinen tiedostaminen ja sen myöntäminen, on lähtökohta kiusaamisen ennaltaehkäisylle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" panose="020B0604020202020204" pitchFamily="34" charset="0"/>
                <a:cs typeface="Times New Roman" panose="02020603050405020304" pitchFamily="18" charset="0"/>
              </a:rPr>
              <a:t>Keskustelu avoimeksi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Osallisuus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Ryhmädynamiikan ymmärrys ja kehittäminen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Ryhmäytys</a:t>
            </a: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 me-hengen ylläpitäminen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Ryhmäytymistä pitäisi tehdä pitkin lukuvuotta, ei vain lukuvuoden alussa. Ryhmädynamiikan kannalta </a:t>
            </a:r>
            <a:r>
              <a:rPr lang="fi-FI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ryhmäyttämistä</a:t>
            </a:r>
            <a:r>
              <a:rPr lang="fi-FI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pitäisi tehdä aina kun ryhmässä tapahtuu muutoksia.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Tunne- ja vuorovaikutustaidot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Yhteisöllinen ja yksilöllinen opiskelijahuolto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Tiedottaminen toimintamalleista ja yhteisistä säännöistä; opiskelijat, huoltajat, henkilökunta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62478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Sasky_mukautetut_värit">
      <a:dk1>
        <a:srgbClr val="000000"/>
      </a:dk1>
      <a:lt1>
        <a:srgbClr val="F8F8F8"/>
      </a:lt1>
      <a:dk2>
        <a:srgbClr val="F8F8F8"/>
      </a:dk2>
      <a:lt2>
        <a:srgbClr val="F8F8F8"/>
      </a:lt2>
      <a:accent1>
        <a:srgbClr val="5EC2E4"/>
      </a:accent1>
      <a:accent2>
        <a:srgbClr val="88CDE6"/>
      </a:accent2>
      <a:accent3>
        <a:srgbClr val="2896B7"/>
      </a:accent3>
      <a:accent4>
        <a:srgbClr val="E471AC"/>
      </a:accent4>
      <a:accent5>
        <a:srgbClr val="CF3493"/>
      </a:accent5>
      <a:accent6>
        <a:srgbClr val="A31C87"/>
      </a:accent6>
      <a:hlink>
        <a:srgbClr val="0070C0"/>
      </a:hlink>
      <a:folHlink>
        <a:srgbClr val="A9117B"/>
      </a:folHlink>
    </a:clrScheme>
    <a:fontScheme name="sask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F2A4006-4A50-4029-A21E-D7B5C8D011B3}" vid="{C63E5A7F-1EC8-43C0-891B-A5C68E400F32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8C990EC3985FC4A9ECA8565D7ED214A" ma:contentTypeVersion="4" ma:contentTypeDescription="Luo uusi asiakirja." ma:contentTypeScope="" ma:versionID="be2cacbae2c93b6facb9191f233322b2">
  <xsd:schema xmlns:xsd="http://www.w3.org/2001/XMLSchema" xmlns:xs="http://www.w3.org/2001/XMLSchema" xmlns:p="http://schemas.microsoft.com/office/2006/metadata/properties" xmlns:ns2="ce7b6dd8-03e8-420f-99ed-7f46d78b7714" xmlns:ns3="49c2ec54-fdee-42d7-9517-732a37b1af99" targetNamespace="http://schemas.microsoft.com/office/2006/metadata/properties" ma:root="true" ma:fieldsID="48c06d1cf1286c16c153614e20a8526e" ns2:_="" ns3:_="">
    <xsd:import namespace="ce7b6dd8-03e8-420f-99ed-7f46d78b7714"/>
    <xsd:import namespace="49c2ec54-fdee-42d7-9517-732a37b1af9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7b6dd8-03e8-420f-99ed-7f46d78b771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c2ec54-fdee-42d7-9517-732a37b1af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e7b6dd8-03e8-420f-99ed-7f46d78b7714">
      <UserInfo>
        <DisplayName>Anne Huhtasaari</DisplayName>
        <AccountId>454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BA61D8D-A19E-49E9-B2CC-625625E854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3A9839-0ABF-45FD-9434-574D8111D6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7b6dd8-03e8-420f-99ed-7f46d78b7714"/>
    <ds:schemaRef ds:uri="49c2ec54-fdee-42d7-9517-732a37b1af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249B9F4-8A0B-4D6C-ACCC-A98B1E27762B}">
  <ds:schemaRefs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ce7b6dd8-03e8-420f-99ed-7f46d78b7714"/>
    <ds:schemaRef ds:uri="http://schemas.microsoft.com/office/infopath/2007/PartnerControls"/>
    <ds:schemaRef ds:uri="http://schemas.openxmlformats.org/package/2006/metadata/core-properties"/>
    <ds:schemaRef ds:uri="49c2ec54-fdee-42d7-9517-732a37b1af9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Saskyn_PowerPoint_malli (1)</Template>
  <TotalTime>4813</TotalTime>
  <Words>1022</Words>
  <Application>Microsoft Office PowerPoint</Application>
  <PresentationFormat>Laajakuva</PresentationFormat>
  <Paragraphs>144</Paragraphs>
  <Slides>18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4" baseType="lpstr">
      <vt:lpstr>American typewriter</vt:lpstr>
      <vt:lpstr>Archivo Narrow</vt:lpstr>
      <vt:lpstr>Arial</vt:lpstr>
      <vt:lpstr>Calibri</vt:lpstr>
      <vt:lpstr>Trebuchet</vt:lpstr>
      <vt:lpstr>Office-teema</vt:lpstr>
      <vt:lpstr>Kiusaamiseen puuttumisen malli</vt:lpstr>
      <vt:lpstr>TURVA-hankkeesta</vt:lpstr>
      <vt:lpstr>Sisältö</vt:lpstr>
      <vt:lpstr>Kiusaamisen kehityssuuntia</vt:lpstr>
      <vt:lpstr>Kiusaamisen vastainen työ on prosessi</vt:lpstr>
      <vt:lpstr>Turvallinen opiskeluympäristö ja verkkokiusaaminen </vt:lpstr>
      <vt:lpstr>”Plans are nothing; planning is everything” Dwight D. Eisenhower  Suunnitelmassa kuvataan konkreettisesti toimintatavat + toimintasuunnitelma</vt:lpstr>
      <vt:lpstr>Kiusaamisen puuttumisen malli</vt:lpstr>
      <vt:lpstr>Ennaltaehkäisevä työ</vt:lpstr>
      <vt:lpstr>Tieto mahdollistaa puuttumisen</vt:lpstr>
      <vt:lpstr>Selvittämiskeskustelut</vt:lpstr>
      <vt:lpstr>Vertaissovittelu</vt:lpstr>
      <vt:lpstr>Seuranta on  välttämätöntä</vt:lpstr>
      <vt:lpstr>Kirjaaminen luo oikeusturvaa</vt:lpstr>
      <vt:lpstr>Ilmoittaminen</vt:lpstr>
      <vt:lpstr>Kurinpito- ja puuttumiskeinot  kiusaamistilanteessa</vt:lpstr>
      <vt:lpstr>Kiusaaminen voi olla rikos</vt:lpstr>
      <vt:lpstr>Kiitos!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Iris Sundelin</dc:creator>
  <cp:lastModifiedBy>Virpi Korkeakoski</cp:lastModifiedBy>
  <cp:revision>4</cp:revision>
  <dcterms:created xsi:type="dcterms:W3CDTF">2021-11-25T11:01:29Z</dcterms:created>
  <dcterms:modified xsi:type="dcterms:W3CDTF">2022-03-10T13:02:13Z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0x01010008C990EC3985FC4A9ECA8565D7ED214A</vt:lpwstr>
  </property>
</Properties>
</file>