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5"/>
  </p:notesMasterIdLst>
  <p:sldIdLst>
    <p:sldId id="267" r:id="rId3"/>
    <p:sldId id="289" r:id="rId4"/>
    <p:sldId id="287" r:id="rId5"/>
    <p:sldId id="288" r:id="rId6"/>
    <p:sldId id="279" r:id="rId7"/>
    <p:sldId id="283" r:id="rId8"/>
    <p:sldId id="282" r:id="rId9"/>
    <p:sldId id="281" r:id="rId10"/>
    <p:sldId id="285" r:id="rId11"/>
    <p:sldId id="284" r:id="rId12"/>
    <p:sldId id="286" r:id="rId13"/>
    <p:sldId id="290"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6739"/>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27.12.2022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4" name="Picture 3">
            <a:extLst>
              <a:ext uri="{FF2B5EF4-FFF2-40B4-BE49-F238E27FC236}">
                <a16:creationId xmlns:a16="http://schemas.microsoft.com/office/drawing/2014/main" id="{B1F9C661-85FC-2C46-B6C7-3C02B01416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8" name="Picture 3">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Picture 3">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15" name="Picture 14">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3">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31982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72" r:id="rId3"/>
    <p:sldLayoutId id="2147483669" r:id="rId4"/>
    <p:sldLayoutId id="2147483679" r:id="rId5"/>
    <p:sldLayoutId id="2147483671" r:id="rId6"/>
    <p:sldLayoutId id="2147483673" r:id="rId7"/>
    <p:sldLayoutId id="2147483677" r:id="rId8"/>
    <p:sldLayoutId id="2147483650" r:id="rId9"/>
    <p:sldLayoutId id="2147483655" r:id="rId10"/>
    <p:sldLayoutId id="2147483656" r:id="rId11"/>
    <p:sldLayoutId id="2147483658" r:id="rId12"/>
    <p:sldLayoutId id="2147483664" r:id="rId13"/>
    <p:sldLayoutId id="2147483663" r:id="rId1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a:extLst>
              <a:ext uri="{FF2B5EF4-FFF2-40B4-BE49-F238E27FC236}">
                <a16:creationId xmlns:a16="http://schemas.microsoft.com/office/drawing/2014/main" id="{D23D67F7-17C9-DF4B-B0AB-2240EFA39E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7EC3EB8-8F2A-3244-97E9-C5A7C6DACBF6}"/>
              </a:ext>
            </a:extLst>
          </p:cNvPr>
          <p:cNvSpPr>
            <a:spLocks noGrp="1"/>
          </p:cNvSpPr>
          <p:nvPr>
            <p:ph type="title"/>
          </p:nvPr>
        </p:nvSpPr>
        <p:spPr>
          <a:xfrm>
            <a:off x="1210574" y="1712912"/>
            <a:ext cx="9520686" cy="1325563"/>
          </a:xfrm>
        </p:spPr>
        <p:txBody>
          <a:bodyPr>
            <a:noAutofit/>
          </a:bodyPr>
          <a:lstStyle/>
          <a:p>
            <a:r>
              <a:rPr lang="fi-FI" sz="3600" dirty="0"/>
              <a:t>Kiusaamisväkivallan ehkäisy varhaiskasvatuksessa ja opetustoimessa 4 op,</a:t>
            </a:r>
            <a:br>
              <a:rPr lang="fi-FI" sz="3600" dirty="0"/>
            </a:br>
            <a:r>
              <a:rPr lang="fi-FI" sz="3600" dirty="0"/>
              <a:t>10.1.2022 – 10.4.2022 </a:t>
            </a:r>
          </a:p>
        </p:txBody>
      </p:sp>
      <p:sp>
        <p:nvSpPr>
          <p:cNvPr id="24" name="Text Placeholder 23">
            <a:extLst>
              <a:ext uri="{FF2B5EF4-FFF2-40B4-BE49-F238E27FC236}">
                <a16:creationId xmlns:a16="http://schemas.microsoft.com/office/drawing/2014/main" id="{6E3E0113-B3B3-794E-8224-670DA8522AE8}"/>
              </a:ext>
            </a:extLst>
          </p:cNvPr>
          <p:cNvSpPr>
            <a:spLocks noGrp="1"/>
          </p:cNvSpPr>
          <p:nvPr>
            <p:ph type="body" idx="10"/>
          </p:nvPr>
        </p:nvSpPr>
        <p:spPr>
          <a:xfrm>
            <a:off x="1210574" y="3819525"/>
            <a:ext cx="9520686" cy="1882454"/>
          </a:xfrm>
        </p:spPr>
        <p:txBody>
          <a:bodyPr anchor="t">
            <a:normAutofit fontScale="92500"/>
          </a:bodyPr>
          <a:lstStyle/>
          <a:p>
            <a:r>
              <a:rPr lang="fi-FI" dirty="0"/>
              <a:t>Eija Kuisma, lehtori, </a:t>
            </a:r>
            <a:r>
              <a:rPr lang="fi-FI" dirty="0" err="1"/>
              <a:t>TtM</a:t>
            </a:r>
            <a:r>
              <a:rPr lang="fi-FI" dirty="0"/>
              <a:t>, </a:t>
            </a:r>
            <a:r>
              <a:rPr lang="fi-FI" dirty="0" err="1"/>
              <a:t>NLPt</a:t>
            </a:r>
            <a:r>
              <a:rPr lang="fi-FI" dirty="0"/>
              <a:t>-terapeutti, sh (</a:t>
            </a:r>
            <a:r>
              <a:rPr lang="fi-FI" dirty="0" err="1"/>
              <a:t>psyk</a:t>
            </a:r>
            <a:r>
              <a:rPr lang="fi-FI" dirty="0"/>
              <a:t>), Jyväskylän ammattikorkeakoulu, hyvinvointiyksikkö</a:t>
            </a:r>
          </a:p>
          <a:p>
            <a:r>
              <a:rPr lang="fi-FI" dirty="0"/>
              <a:t>Hannu Piispanen, lehtori, </a:t>
            </a:r>
            <a:r>
              <a:rPr lang="fi-FI" dirty="0" err="1"/>
              <a:t>TtM</a:t>
            </a:r>
            <a:r>
              <a:rPr lang="fi-FI" dirty="0"/>
              <a:t>, perhe- ja paripsykoterapeutti (ET), seksuaaliterapeutti, auktorisoitu   seksuaalineuvoja (SSS), työnohjaaja (</a:t>
            </a:r>
            <a:r>
              <a:rPr lang="fi-FI" dirty="0" err="1"/>
              <a:t>STOry</a:t>
            </a:r>
            <a:r>
              <a:rPr lang="fi-FI" dirty="0"/>
              <a:t>), sh (</a:t>
            </a:r>
            <a:r>
              <a:rPr lang="fi-FI" dirty="0" err="1"/>
              <a:t>psyk</a:t>
            </a:r>
            <a:r>
              <a:rPr lang="fi-FI" dirty="0"/>
              <a:t>), Jyväskylän ammattikorkeakoulu, hyvinvointiyksikkö</a:t>
            </a:r>
          </a:p>
          <a:p>
            <a:r>
              <a:rPr lang="fi-FI" dirty="0"/>
              <a:t>Asta Suomi, asiantuntija, psykoterapeutti (VET), johdon työnohjaaja (Master CSLE®), Jyväskylän ammattikorkeakoulu, hyvinvointiyksikkö</a:t>
            </a:r>
          </a:p>
          <a:p>
            <a:r>
              <a:rPr lang="fi-FI" dirty="0"/>
              <a:t>Päivi Norvapalo, KM, erityisopettaja, työnohjaaja, Oppimis- ja ohjauskeskus Valteri, Onervan koulu</a:t>
            </a:r>
          </a:p>
          <a:p>
            <a:endParaRPr lang="fi-FI" dirty="0"/>
          </a:p>
          <a:p>
            <a:endParaRPr lang="fi-FI" dirty="0"/>
          </a:p>
        </p:txBody>
      </p:sp>
    </p:spTree>
    <p:extLst>
      <p:ext uri="{BB962C8B-B14F-4D97-AF65-F5344CB8AC3E}">
        <p14:creationId xmlns:p14="http://schemas.microsoft.com/office/powerpoint/2010/main" val="234346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g">
            <a:extLst>
              <a:ext uri="{FF2B5EF4-FFF2-40B4-BE49-F238E27FC236}">
                <a16:creationId xmlns:a16="http://schemas.microsoft.com/office/drawing/2014/main" id="{0605AE29-FA4E-05B2-F2D1-D4533012A1C9}"/>
              </a:ext>
            </a:extLst>
          </p:cNvPr>
          <p:cNvPicPr>
            <a:picLocks noGrp="1"/>
          </p:cNvPicPr>
          <p:nvPr>
            <p:ph idx="1"/>
          </p:nvPr>
        </p:nvPicPr>
        <p:blipFill>
          <a:blip r:embed="rId2"/>
          <a:stretch>
            <a:fillRect/>
          </a:stretch>
        </p:blipFill>
        <p:spPr>
          <a:xfrm>
            <a:off x="3878455" y="383002"/>
            <a:ext cx="4146024" cy="6091995"/>
          </a:xfrm>
          <a:prstGeom prst="rect">
            <a:avLst/>
          </a:prstGeom>
          <a:ln>
            <a:noFill/>
          </a:ln>
        </p:spPr>
      </p:pic>
    </p:spTree>
    <p:extLst>
      <p:ext uri="{BB962C8B-B14F-4D97-AF65-F5344CB8AC3E}">
        <p14:creationId xmlns:p14="http://schemas.microsoft.com/office/powerpoint/2010/main" val="253194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g" descr="Kuva, joka sisältää kohteen teksti&#10;&#10;Kuvaus luotu automaattisesti">
            <a:extLst>
              <a:ext uri="{FF2B5EF4-FFF2-40B4-BE49-F238E27FC236}">
                <a16:creationId xmlns:a16="http://schemas.microsoft.com/office/drawing/2014/main" id="{967D2696-3A79-520B-1487-DF1CAA731A7E}"/>
              </a:ext>
            </a:extLst>
          </p:cNvPr>
          <p:cNvPicPr>
            <a:picLocks noGrp="1"/>
          </p:cNvPicPr>
          <p:nvPr>
            <p:ph idx="1"/>
          </p:nvPr>
        </p:nvPicPr>
        <p:blipFill>
          <a:blip r:embed="rId2"/>
          <a:stretch>
            <a:fillRect/>
          </a:stretch>
        </p:blipFill>
        <p:spPr>
          <a:xfrm>
            <a:off x="3952874" y="436622"/>
            <a:ext cx="4017151" cy="5984755"/>
          </a:xfrm>
          <a:prstGeom prst="rect">
            <a:avLst/>
          </a:prstGeom>
          <a:ln>
            <a:noFill/>
          </a:ln>
        </p:spPr>
      </p:pic>
    </p:spTree>
    <p:extLst>
      <p:ext uri="{BB962C8B-B14F-4D97-AF65-F5344CB8AC3E}">
        <p14:creationId xmlns:p14="http://schemas.microsoft.com/office/powerpoint/2010/main" val="121156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51BDC85-4166-4A42-84BF-04843B14DE93}"/>
              </a:ext>
            </a:extLst>
          </p:cNvPr>
          <p:cNvSpPr>
            <a:spLocks noGrp="1"/>
          </p:cNvSpPr>
          <p:nvPr>
            <p:ph type="body" idx="12"/>
          </p:nvPr>
        </p:nvSpPr>
        <p:spPr>
          <a:xfrm>
            <a:off x="654249" y="1319534"/>
            <a:ext cx="10514802" cy="3633991"/>
          </a:xfrm>
        </p:spPr>
        <p:txBody>
          <a:bodyPr/>
          <a:lstStyle/>
          <a:p>
            <a:r>
              <a:rPr lang="fi-FI" dirty="0"/>
              <a:t>Yhteiset käytännöt ja toimenpiteet sekä yhteistyön sujuminen kaikkien osapuolien kesken on kaikkien etu. Koulutuksen tuotokset tehtiin nimenomaan omaan työpaikkaan ja työyhteisöön sovellettaviksi. Tämän vuoksi monessa paikassa myös kollegat osallistuivat kehittämistehtävien sisältöjen pohtimiseen.</a:t>
            </a:r>
          </a:p>
          <a:p>
            <a:r>
              <a:rPr lang="fi-FI" dirty="0"/>
              <a:t>Koulutuksen aikana osallistujat jakoivat keskustellen ajatuksia, kokemuksia, ideoita ja jo toimivia käytänteitä vietäväksi omaan työhön ja työyhteisöön.</a:t>
            </a:r>
          </a:p>
          <a:p>
            <a:endParaRPr lang="en-US" dirty="0"/>
          </a:p>
        </p:txBody>
      </p:sp>
      <p:sp>
        <p:nvSpPr>
          <p:cNvPr id="4" name="Alaotsikko 3">
            <a:extLst>
              <a:ext uri="{FF2B5EF4-FFF2-40B4-BE49-F238E27FC236}">
                <a16:creationId xmlns:a16="http://schemas.microsoft.com/office/drawing/2014/main" id="{D01F277C-FD23-AAEB-B887-BEA63F7066B5}"/>
              </a:ext>
            </a:extLst>
          </p:cNvPr>
          <p:cNvSpPr>
            <a:spLocks noGrp="1"/>
          </p:cNvSpPr>
          <p:nvPr>
            <p:ph type="subTitle" idx="1"/>
          </p:nvPr>
        </p:nvSpPr>
        <p:spPr>
          <a:xfrm>
            <a:off x="657765" y="671462"/>
            <a:ext cx="10511286" cy="648072"/>
          </a:xfrm>
        </p:spPr>
        <p:txBody>
          <a:bodyPr/>
          <a:lstStyle/>
          <a:p>
            <a:r>
              <a:rPr lang="fi-FI" sz="2800" b="1" dirty="0"/>
              <a:t>Koulutuksen vaikutukset työyhteisöön</a:t>
            </a:r>
          </a:p>
          <a:p>
            <a:endParaRPr lang="fi-FI" dirty="0"/>
          </a:p>
        </p:txBody>
      </p:sp>
    </p:spTree>
    <p:extLst>
      <p:ext uri="{BB962C8B-B14F-4D97-AF65-F5344CB8AC3E}">
        <p14:creationId xmlns:p14="http://schemas.microsoft.com/office/powerpoint/2010/main" val="89782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4">
            <a:extLst>
              <a:ext uri="{FF2B5EF4-FFF2-40B4-BE49-F238E27FC236}">
                <a16:creationId xmlns:a16="http://schemas.microsoft.com/office/drawing/2014/main" id="{0DA73DA7-5597-4F71-B54E-48A7B6E13AA7}"/>
              </a:ext>
            </a:extLst>
          </p:cNvPr>
          <p:cNvSpPr>
            <a:spLocks noGrp="1"/>
          </p:cNvSpPr>
          <p:nvPr>
            <p:ph type="subTitle" idx="1"/>
          </p:nvPr>
        </p:nvSpPr>
        <p:spPr>
          <a:xfrm>
            <a:off x="772066" y="1046156"/>
            <a:ext cx="10511286" cy="648072"/>
          </a:xfrm>
        </p:spPr>
        <p:txBody>
          <a:bodyPr>
            <a:noAutofit/>
          </a:bodyPr>
          <a:lstStyle/>
          <a:p>
            <a:r>
              <a:rPr kumimoji="0" lang="fi-FI" sz="2800" b="1" i="0" u="none" strike="noStrike" kern="1200" cap="none" spc="0" normalizeH="0" baseline="0" noProof="0" dirty="0">
                <a:ln>
                  <a:noFill/>
                </a:ln>
                <a:solidFill>
                  <a:schemeClr val="tx1"/>
                </a:solidFill>
                <a:effectLst/>
                <a:uLnTx/>
                <a:uFillTx/>
                <a:latin typeface="Calibri" panose="020F0502020204030204"/>
                <a:ea typeface="+mj-ea"/>
                <a:cs typeface="+mj-cs"/>
              </a:rPr>
              <a:t>Kiusaamisväkivallan ehkäisy varhaiskasvatuksessa ja opetustoimessa 4 op, 10.1.2022 – 10.4.2022 </a:t>
            </a:r>
            <a:endParaRPr lang="en-US" sz="2800" dirty="0">
              <a:solidFill>
                <a:schemeClr val="tx1"/>
              </a:solidFill>
            </a:endParaRPr>
          </a:p>
        </p:txBody>
      </p:sp>
      <p:sp>
        <p:nvSpPr>
          <p:cNvPr id="19" name="Text Placeholder 5">
            <a:extLst>
              <a:ext uri="{FF2B5EF4-FFF2-40B4-BE49-F238E27FC236}">
                <a16:creationId xmlns:a16="http://schemas.microsoft.com/office/drawing/2014/main" id="{351BDC85-4166-4A42-84BF-04843B14DE93}"/>
              </a:ext>
            </a:extLst>
          </p:cNvPr>
          <p:cNvSpPr>
            <a:spLocks noGrp="1"/>
          </p:cNvSpPr>
          <p:nvPr>
            <p:ph type="body" idx="12"/>
          </p:nvPr>
        </p:nvSpPr>
        <p:spPr>
          <a:xfrm>
            <a:off x="770308" y="2001754"/>
            <a:ext cx="10514802" cy="3617481"/>
          </a:xfrm>
        </p:spPr>
        <p:txBody>
          <a:bodyPr>
            <a:normAutofit/>
          </a:bodyPr>
          <a:lstStyle/>
          <a:p>
            <a:pPr marL="0" indent="0">
              <a:buNone/>
            </a:pPr>
            <a:r>
              <a:rPr lang="en-US" dirty="0" err="1"/>
              <a:t>Loppuraportin</a:t>
            </a:r>
            <a:r>
              <a:rPr lang="en-US" dirty="0"/>
              <a:t> </a:t>
            </a:r>
            <a:r>
              <a:rPr lang="en-US" dirty="0" err="1"/>
              <a:t>sisältö</a:t>
            </a:r>
            <a:r>
              <a:rPr lang="en-US" dirty="0"/>
              <a:t>:</a:t>
            </a:r>
          </a:p>
          <a:p>
            <a:r>
              <a:rPr lang="en-US" dirty="0" err="1"/>
              <a:t>Koulutusosion</a:t>
            </a:r>
            <a:r>
              <a:rPr lang="en-US" dirty="0"/>
              <a:t> </a:t>
            </a:r>
            <a:r>
              <a:rPr lang="en-US" dirty="0" err="1"/>
              <a:t>kuvaus</a:t>
            </a:r>
            <a:endParaRPr lang="en-US" dirty="0"/>
          </a:p>
          <a:p>
            <a:r>
              <a:rPr lang="en-US" dirty="0" err="1"/>
              <a:t>Koulutusosion</a:t>
            </a:r>
            <a:r>
              <a:rPr lang="en-US" dirty="0"/>
              <a:t> </a:t>
            </a:r>
            <a:r>
              <a:rPr lang="en-US" dirty="0" err="1"/>
              <a:t>tuotokset</a:t>
            </a:r>
            <a:endParaRPr lang="en-US" dirty="0"/>
          </a:p>
          <a:p>
            <a:r>
              <a:rPr lang="en-US" dirty="0"/>
              <a:t>Koulutuksen </a:t>
            </a:r>
            <a:r>
              <a:rPr lang="en-US" dirty="0" err="1"/>
              <a:t>vaikutukset</a:t>
            </a:r>
            <a:r>
              <a:rPr lang="en-US" dirty="0"/>
              <a:t> </a:t>
            </a:r>
            <a:r>
              <a:rPr lang="en-US" dirty="0" err="1"/>
              <a:t>työyhteisöön</a:t>
            </a:r>
            <a:endParaRPr lang="en-US" dirty="0"/>
          </a:p>
          <a:p>
            <a:endParaRPr lang="fi-FI" dirty="0"/>
          </a:p>
        </p:txBody>
      </p:sp>
    </p:spTree>
    <p:extLst>
      <p:ext uri="{BB962C8B-B14F-4D97-AF65-F5344CB8AC3E}">
        <p14:creationId xmlns:p14="http://schemas.microsoft.com/office/powerpoint/2010/main" val="285766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51BDC85-4166-4A42-84BF-04843B14DE93}"/>
              </a:ext>
            </a:extLst>
          </p:cNvPr>
          <p:cNvSpPr>
            <a:spLocks noGrp="1"/>
          </p:cNvSpPr>
          <p:nvPr>
            <p:ph type="body" idx="12"/>
          </p:nvPr>
        </p:nvSpPr>
        <p:spPr>
          <a:xfrm>
            <a:off x="837374" y="1879188"/>
            <a:ext cx="10517251" cy="4524374"/>
          </a:xfrm>
        </p:spPr>
        <p:txBody>
          <a:bodyPr>
            <a:noAutofit/>
          </a:bodyPr>
          <a:lstStyle/>
          <a:p>
            <a:pPr marL="0" indent="0">
              <a:buNone/>
            </a:pPr>
            <a:r>
              <a:rPr lang="fi-FI" sz="1800" b="1" dirty="0"/>
              <a:t>Koulutusosion kuvaus:</a:t>
            </a:r>
          </a:p>
          <a:p>
            <a:pPr marL="0" indent="0">
              <a:buNone/>
            </a:pPr>
            <a:r>
              <a:rPr lang="fi-FI" sz="1600" dirty="0"/>
              <a:t>Koulutus on toinen osio Mielenterveysosaaminen ja kiusaamisväkivallan ehkäisy varhaiskasvatuksessa ja kouluissa -henkilöstölle. Koulutuksessa henkilöstö saa tietoa lapsen kriiseistä ja traumoista, psyykkisten oireiden taustoista, kiusaamisväkivallan ilmiöstä ja muodoista, sekä niiden vaikutuksista oppimiseen. Koulutus vahvistaa lapsen kasvua, kehitystä ja mielenterveyttä suojaavien- ja riskitekijöiden tunnistamista ja edistämistä, sekä antaa puheeksi ottamisen välineitä. Koulutuksessa luodaan ja vahvistetaan henkilöstön monialaisen konsultaation työtapoja sekä yhteistyötä vanhempien kanssa. Lähtökohtana on vahvistaa keinoja, joilla luodaan ja ylläpidetään turvallinen, yhteisöllisyyttä, kaverisuhteita ja tasavertaisuutta korostava, sekä kiusaamisväkivaltaan reagoiva sosiaalinen ympäristö.</a:t>
            </a:r>
          </a:p>
          <a:p>
            <a:r>
              <a:rPr lang="fi-FI" sz="1600" dirty="0"/>
              <a:t>Koulutuksen kontaktipäiviin oli mahdollista osallistua Lahden alueella etänä sekä Raahen alueella paikan päällä tai etänä.</a:t>
            </a:r>
          </a:p>
          <a:p>
            <a:r>
              <a:rPr lang="fi-FI" sz="1600" dirty="0"/>
              <a:t>Kehittämistehtävän tavoitteena oli pysäyttää osallistujat pohtimaan teorian ja omien kokemusten kautta uusia näkökulmia ja valmiuksia soveltaa uusia ajatuksia käytäntöön.</a:t>
            </a:r>
          </a:p>
          <a:p>
            <a:r>
              <a:rPr lang="fi-FI" sz="1600" dirty="0"/>
              <a:t>Osallistujat kokosivat posterin kiusaamisväkivallan ehkäisystä tai kiusaamisväkivallan jälkihoidosta omalle työpaikalle. He hyödynsivät kollegoita, kurssin sisältöä ja/tai täydensivät jo olemassa olevia työpaikan malleja.  </a:t>
            </a:r>
            <a:endParaRPr lang="en-US" sz="1600" dirty="0"/>
          </a:p>
        </p:txBody>
      </p:sp>
      <p:sp>
        <p:nvSpPr>
          <p:cNvPr id="5" name="Title 18">
            <a:extLst>
              <a:ext uri="{FF2B5EF4-FFF2-40B4-BE49-F238E27FC236}">
                <a16:creationId xmlns:a16="http://schemas.microsoft.com/office/drawing/2014/main" id="{1AD88FBD-DD2B-7CB8-C292-68BD2BD49C87}"/>
              </a:ext>
            </a:extLst>
          </p:cNvPr>
          <p:cNvSpPr>
            <a:spLocks noGrp="1"/>
          </p:cNvSpPr>
          <p:nvPr>
            <p:ph type="title"/>
          </p:nvPr>
        </p:nvSpPr>
        <p:spPr>
          <a:xfrm>
            <a:off x="766101" y="547477"/>
            <a:ext cx="9520686" cy="717137"/>
          </a:xfrm>
        </p:spPr>
        <p:txBody>
          <a:bodyPr>
            <a:noAutofit/>
          </a:bodyPr>
          <a:lstStyle/>
          <a:p>
            <a:r>
              <a:rPr lang="fi-FI" sz="2800" dirty="0"/>
              <a:t>Kiusaamisväkivallan ehkäisy varhaiskasvatuksessa ja opetustoimessa 4 op Lahden alue 10.1.2022 – 10.4.2022 ja Raahen alue 5.9.-30.11.2022</a:t>
            </a:r>
          </a:p>
        </p:txBody>
      </p:sp>
    </p:spTree>
    <p:extLst>
      <p:ext uri="{BB962C8B-B14F-4D97-AF65-F5344CB8AC3E}">
        <p14:creationId xmlns:p14="http://schemas.microsoft.com/office/powerpoint/2010/main" val="13233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51BDC85-4166-4A42-84BF-04843B14DE93}"/>
              </a:ext>
            </a:extLst>
          </p:cNvPr>
          <p:cNvSpPr>
            <a:spLocks noGrp="1"/>
          </p:cNvSpPr>
          <p:nvPr>
            <p:ph type="body" idx="12"/>
          </p:nvPr>
        </p:nvSpPr>
        <p:spPr>
          <a:xfrm>
            <a:off x="768550" y="1647825"/>
            <a:ext cx="10514802" cy="4210049"/>
          </a:xfrm>
        </p:spPr>
        <p:txBody>
          <a:bodyPr>
            <a:normAutofit fontScale="77500" lnSpcReduction="20000"/>
          </a:bodyPr>
          <a:lstStyle/>
          <a:p>
            <a:pPr marL="0" indent="0">
              <a:buNone/>
            </a:pPr>
            <a:r>
              <a:rPr lang="fi-FI" sz="2300" b="1" dirty="0"/>
              <a:t>Koulutuksen aihealueet:</a:t>
            </a:r>
            <a:endParaRPr lang="fi-FI" sz="2300" dirty="0"/>
          </a:p>
          <a:p>
            <a:pPr marL="0" indent="0">
              <a:buNone/>
            </a:pPr>
            <a:r>
              <a:rPr lang="fi-FI" sz="2100" dirty="0"/>
              <a:t>·       Kiusaaminen ja väkivalta ilmiöinä, kiusaamisväkivallan eri muodot</a:t>
            </a:r>
          </a:p>
          <a:p>
            <a:pPr marL="0" indent="0">
              <a:buNone/>
            </a:pPr>
            <a:r>
              <a:rPr lang="fi-FI" sz="2100" dirty="0"/>
              <a:t>·       Kasvukokemusten merkitys ja opitut mallit</a:t>
            </a:r>
          </a:p>
          <a:p>
            <a:pPr marL="0" indent="0">
              <a:buNone/>
            </a:pPr>
            <a:r>
              <a:rPr lang="fi-FI" sz="2100" dirty="0"/>
              <a:t>·       Perheväkivalta ja sen merkitys lapsen ja nuoren hyvinvointiin ja mielenterveyteen</a:t>
            </a:r>
          </a:p>
          <a:p>
            <a:pPr marL="0" indent="0">
              <a:buNone/>
            </a:pPr>
            <a:r>
              <a:rPr lang="fi-FI" sz="2100" dirty="0"/>
              <a:t>·       Sosiaalinen media kiusaamisväkivallan välineenä</a:t>
            </a:r>
          </a:p>
          <a:p>
            <a:pPr marL="0" indent="0">
              <a:buNone/>
            </a:pPr>
            <a:r>
              <a:rPr lang="fi-FI" sz="2100" dirty="0"/>
              <a:t>·       Kiusaamisväkivallan eri osapuolet avun saajina - Kiusatun ja kiusaajan sekä kiusaaja-kiusatun näkökulmat ja tukiverkostot</a:t>
            </a:r>
          </a:p>
          <a:p>
            <a:pPr marL="0" indent="0">
              <a:buNone/>
            </a:pPr>
            <a:r>
              <a:rPr lang="fi-FI" sz="2100" dirty="0"/>
              <a:t>·       Toimintatapoja kiusaamisväkivallan ennaltaehkäisyyn ja siihen puuttumiseen varhaiskasvatuksessa ja koulussa – tunnistaminen, kohtaaminen, puheeksi otto, tunne- ja turvataidot</a:t>
            </a:r>
          </a:p>
          <a:p>
            <a:pPr marL="0" indent="0">
              <a:buNone/>
            </a:pPr>
            <a:r>
              <a:rPr lang="fi-FI" sz="2100" dirty="0"/>
              <a:t>·       Toimintatapoja yhteistyöhön vanhempien kanssa kiusaamisväkivallan ennaltaehkäisyssä ja siihen puuttumisessa</a:t>
            </a:r>
          </a:p>
          <a:p>
            <a:pPr marL="0" indent="0">
              <a:buNone/>
            </a:pPr>
            <a:endParaRPr lang="fi-FI" sz="2100" dirty="0"/>
          </a:p>
          <a:p>
            <a:pPr marL="0" indent="0">
              <a:buNone/>
            </a:pPr>
            <a:endParaRPr lang="fi-FI" dirty="0"/>
          </a:p>
          <a:p>
            <a:pPr marL="0" indent="0" algn="ctr">
              <a:buNone/>
            </a:pPr>
            <a:r>
              <a:rPr lang="fi-FI" sz="3600" dirty="0">
                <a:highlight>
                  <a:srgbClr val="FFFF00"/>
                </a:highlight>
              </a:rPr>
              <a:t>Seuraavissa dioissa on opintojen aikana kehitettyjä hyviä käytänteitä ja toimintamalleja sekä tuotoksia varhaiskasvatukseen ja opetustoimeen. </a:t>
            </a:r>
          </a:p>
        </p:txBody>
      </p:sp>
      <p:sp>
        <p:nvSpPr>
          <p:cNvPr id="5" name="Title 18">
            <a:extLst>
              <a:ext uri="{FF2B5EF4-FFF2-40B4-BE49-F238E27FC236}">
                <a16:creationId xmlns:a16="http://schemas.microsoft.com/office/drawing/2014/main" id="{1AD88FBD-DD2B-7CB8-C292-68BD2BD49C87}"/>
              </a:ext>
            </a:extLst>
          </p:cNvPr>
          <p:cNvSpPr>
            <a:spLocks noGrp="1"/>
          </p:cNvSpPr>
          <p:nvPr>
            <p:ph type="title"/>
          </p:nvPr>
        </p:nvSpPr>
        <p:spPr>
          <a:xfrm>
            <a:off x="766101" y="547477"/>
            <a:ext cx="9520686" cy="1033673"/>
          </a:xfrm>
        </p:spPr>
        <p:txBody>
          <a:bodyPr>
            <a:normAutofit/>
          </a:bodyPr>
          <a:lstStyle/>
          <a:p>
            <a:r>
              <a:rPr lang="fi-FI" sz="2800" dirty="0"/>
              <a:t>Kiusaamisväkivallan ehkäisy varhaiskasvatuksessa ja opetustoimessa 4 op 10.1.2022 – 10.4.2022 </a:t>
            </a:r>
          </a:p>
        </p:txBody>
      </p:sp>
    </p:spTree>
    <p:extLst>
      <p:ext uri="{BB962C8B-B14F-4D97-AF65-F5344CB8AC3E}">
        <p14:creationId xmlns:p14="http://schemas.microsoft.com/office/powerpoint/2010/main" val="31236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laotsikko 2">
            <a:extLst>
              <a:ext uri="{FF2B5EF4-FFF2-40B4-BE49-F238E27FC236}">
                <a16:creationId xmlns:a16="http://schemas.microsoft.com/office/drawing/2014/main" id="{8D626552-868E-9F1A-D980-FF5679F404C1}"/>
              </a:ext>
            </a:extLst>
          </p:cNvPr>
          <p:cNvSpPr>
            <a:spLocks noGrp="1"/>
          </p:cNvSpPr>
          <p:nvPr>
            <p:ph type="subTitle" idx="1"/>
          </p:nvPr>
        </p:nvSpPr>
        <p:spPr>
          <a:xfrm>
            <a:off x="5114463" y="1582340"/>
            <a:ext cx="4220749" cy="4354831"/>
          </a:xfrm>
          <a:noFill/>
        </p:spPr>
        <p:txBody>
          <a:bodyPr>
            <a:noAutofit/>
          </a:bodyPr>
          <a:lstStyle/>
          <a:p>
            <a:pPr>
              <a:spcBef>
                <a:spcPts val="0"/>
              </a:spcBef>
            </a:pPr>
            <a:r>
              <a:rPr lang="fi-FI" sz="1600" b="1" dirty="0"/>
              <a:t>3. Kerromme kiusaajalle mitä tilanteessa tapahtui ja miksi hän toimi väärin. Sanoitamme kiusatun tunteita kiusaajalle. </a:t>
            </a:r>
          </a:p>
          <a:p>
            <a:pPr>
              <a:spcBef>
                <a:spcPts val="0"/>
              </a:spcBef>
            </a:pPr>
            <a:r>
              <a:rPr lang="fi-FI" sz="1600" b="1" dirty="0"/>
              <a:t>Autamme kiusaajaa anteeksi pyytämisessä.  Lapsen kanssa keskustellaan, miten hänen odotetaan jatkossa toimivan. </a:t>
            </a:r>
          </a:p>
          <a:p>
            <a:pPr>
              <a:spcBef>
                <a:spcPts val="0"/>
              </a:spcBef>
            </a:pPr>
            <a:r>
              <a:rPr lang="fi-FI" sz="1600" b="1" dirty="0"/>
              <a:t>Kerrataan lyhyesti tapahtunut tilanne ja nimetään siinä heränneitä tunteita. </a:t>
            </a:r>
          </a:p>
          <a:p>
            <a:pPr>
              <a:spcBef>
                <a:spcPts val="0"/>
              </a:spcBef>
            </a:pPr>
            <a:r>
              <a:rPr lang="fi-FI" sz="1600" b="1" dirty="0"/>
              <a:t>Opetetaan kiusaajalle uusi toimintamalli vastaavassa tilanteessa. </a:t>
            </a:r>
          </a:p>
          <a:p>
            <a:pPr>
              <a:spcBef>
                <a:spcPts val="0"/>
              </a:spcBef>
            </a:pPr>
            <a:r>
              <a:rPr lang="fi-FI" sz="1600" b="1" dirty="0"/>
              <a:t>Myös ryhmässä pohditaan lasten kanssa hyviä kaveritaitoja ja yhteisiä sääntöjä. </a:t>
            </a:r>
          </a:p>
          <a:p>
            <a:pPr>
              <a:spcBef>
                <a:spcPts val="0"/>
              </a:spcBef>
            </a:pPr>
            <a:r>
              <a:rPr lang="fi-FI" sz="1600" b="1" dirty="0"/>
              <a:t>Työyhteisössä pohditaan tapoja estää kiusaamista. Ryhmissä pohditaan kiusaamisen syitä ja tapoja ratkaista ne. Varmistetaan, että aikuiset ovat lasten saatavilla ja ennakoivat tilanteita. </a:t>
            </a:r>
          </a:p>
        </p:txBody>
      </p:sp>
      <p:sp>
        <p:nvSpPr>
          <p:cNvPr id="11" name="Otsikko 1">
            <a:extLst>
              <a:ext uri="{FF2B5EF4-FFF2-40B4-BE49-F238E27FC236}">
                <a16:creationId xmlns:a16="http://schemas.microsoft.com/office/drawing/2014/main" id="{BCF0E6F1-EA45-AD0D-3EAB-A1589F17672D}"/>
              </a:ext>
            </a:extLst>
          </p:cNvPr>
          <p:cNvSpPr txBox="1">
            <a:spLocks/>
          </p:cNvSpPr>
          <p:nvPr/>
        </p:nvSpPr>
        <p:spPr>
          <a:xfrm>
            <a:off x="7153275" y="920829"/>
            <a:ext cx="4333875" cy="767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i-FI" sz="1800" dirty="0"/>
          </a:p>
        </p:txBody>
      </p:sp>
      <p:sp>
        <p:nvSpPr>
          <p:cNvPr id="12" name="Tekstiruutu 11">
            <a:extLst>
              <a:ext uri="{FF2B5EF4-FFF2-40B4-BE49-F238E27FC236}">
                <a16:creationId xmlns:a16="http://schemas.microsoft.com/office/drawing/2014/main" id="{35C7A8DE-6B3F-84DA-504A-4D201BF5F0F1}"/>
              </a:ext>
            </a:extLst>
          </p:cNvPr>
          <p:cNvSpPr txBox="1"/>
          <p:nvPr/>
        </p:nvSpPr>
        <p:spPr>
          <a:xfrm>
            <a:off x="9433049" y="1659285"/>
            <a:ext cx="2247899" cy="3539430"/>
          </a:xfrm>
          <a:prstGeom prst="rect">
            <a:avLst/>
          </a:prstGeom>
          <a:noFill/>
        </p:spPr>
        <p:txBody>
          <a:bodyPr wrap="square">
            <a:spAutoFit/>
          </a:bodyPr>
          <a:lstStyle/>
          <a:p>
            <a:r>
              <a:rPr lang="fi-FI" sz="1600" b="1" dirty="0"/>
              <a:t>4. Kerrotaan tapahtuneesta ja asian käsittelystä lasten huoltajille</a:t>
            </a:r>
          </a:p>
          <a:p>
            <a:r>
              <a:rPr lang="fi-FI" sz="1600" b="1" dirty="0"/>
              <a:t>Seurataan tilannetta aktiivisesti jonkin aikaa. Todetaan kiusaaminen päättyneeksi. Jos kiusaaminen jatkuu toimitaan edelleen mallin mukaisesti tai mietitään uusia keinoja kiusaamisen loppumiseksi. </a:t>
            </a:r>
          </a:p>
        </p:txBody>
      </p:sp>
      <p:sp>
        <p:nvSpPr>
          <p:cNvPr id="14" name="Tekstiruutu 13">
            <a:extLst>
              <a:ext uri="{FF2B5EF4-FFF2-40B4-BE49-F238E27FC236}">
                <a16:creationId xmlns:a16="http://schemas.microsoft.com/office/drawing/2014/main" id="{CF047BAC-6604-FC9F-385B-534B29109124}"/>
              </a:ext>
            </a:extLst>
          </p:cNvPr>
          <p:cNvSpPr txBox="1"/>
          <p:nvPr/>
        </p:nvSpPr>
        <p:spPr>
          <a:xfrm rot="673429">
            <a:off x="682949" y="1493441"/>
            <a:ext cx="2831308" cy="1323439"/>
          </a:xfrm>
          <a:prstGeom prst="rect">
            <a:avLst/>
          </a:prstGeom>
          <a:noFill/>
        </p:spPr>
        <p:txBody>
          <a:bodyPr wrap="square">
            <a:spAutoFit/>
          </a:bodyPr>
          <a:lstStyle/>
          <a:p>
            <a:r>
              <a:rPr lang="fi-FI" sz="1600" b="1" dirty="0"/>
              <a:t>1. Puutumme heti tilanteeseen. Lähtökohtana lapsen oma kokemus tai tehty havainto. Myönnämme kiusaamisen</a:t>
            </a:r>
            <a:r>
              <a:rPr lang="fi-FI" sz="1600" dirty="0"/>
              <a:t>. </a:t>
            </a:r>
          </a:p>
        </p:txBody>
      </p:sp>
      <p:cxnSp>
        <p:nvCxnSpPr>
          <p:cNvPr id="16" name="Suora nuoliyhdysviiva 15">
            <a:extLst>
              <a:ext uri="{FF2B5EF4-FFF2-40B4-BE49-F238E27FC236}">
                <a16:creationId xmlns:a16="http://schemas.microsoft.com/office/drawing/2014/main" id="{F0FE8FB5-95AE-44D4-781D-83E589D25C3B}"/>
              </a:ext>
            </a:extLst>
          </p:cNvPr>
          <p:cNvCxnSpPr>
            <a:cxnSpLocks/>
          </p:cNvCxnSpPr>
          <p:nvPr/>
        </p:nvCxnSpPr>
        <p:spPr>
          <a:xfrm>
            <a:off x="3592604" y="2399001"/>
            <a:ext cx="976864" cy="209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17F3AA93-37A5-1FBE-98A1-76D89CA673B5}"/>
              </a:ext>
            </a:extLst>
          </p:cNvPr>
          <p:cNvCxnSpPr>
            <a:cxnSpLocks/>
          </p:cNvCxnSpPr>
          <p:nvPr/>
        </p:nvCxnSpPr>
        <p:spPr>
          <a:xfrm flipV="1">
            <a:off x="4636943" y="3557110"/>
            <a:ext cx="477520" cy="213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tsikko 1">
            <a:extLst>
              <a:ext uri="{FF2B5EF4-FFF2-40B4-BE49-F238E27FC236}">
                <a16:creationId xmlns:a16="http://schemas.microsoft.com/office/drawing/2014/main" id="{DD2B9DE4-8B32-AE52-864A-46F88FF2DCD0}"/>
              </a:ext>
            </a:extLst>
          </p:cNvPr>
          <p:cNvSpPr txBox="1">
            <a:spLocks/>
          </p:cNvSpPr>
          <p:nvPr/>
        </p:nvSpPr>
        <p:spPr>
          <a:xfrm>
            <a:off x="1931035" y="505558"/>
            <a:ext cx="9144000" cy="75167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5400" b="1" i="0" kern="1200" baseline="0">
                <a:solidFill>
                  <a:schemeClr val="tx1"/>
                </a:solidFill>
                <a:latin typeface="+mj-lt"/>
                <a:ea typeface="+mj-ea"/>
                <a:cs typeface="+mj-cs"/>
              </a:defRPr>
            </a:lvl1pPr>
          </a:lstStyle>
          <a:p>
            <a:br>
              <a:rPr lang="fi-FI" sz="2400" dirty="0"/>
            </a:br>
            <a:br>
              <a:rPr lang="fi-FI" sz="2400" dirty="0"/>
            </a:br>
            <a:br>
              <a:rPr lang="fi-FI" sz="2400" dirty="0"/>
            </a:br>
            <a:r>
              <a:rPr lang="fi-FI" sz="16000" dirty="0"/>
              <a:t>Näin puutumme kiusaamiseen</a:t>
            </a:r>
            <a:br>
              <a:rPr lang="fi-FI" sz="1800" dirty="0"/>
            </a:br>
            <a:endParaRPr lang="fi-FI" sz="1800" dirty="0"/>
          </a:p>
        </p:txBody>
      </p:sp>
      <p:sp>
        <p:nvSpPr>
          <p:cNvPr id="21" name="Tekstiruutu 20">
            <a:extLst>
              <a:ext uri="{FF2B5EF4-FFF2-40B4-BE49-F238E27FC236}">
                <a16:creationId xmlns:a16="http://schemas.microsoft.com/office/drawing/2014/main" id="{9B6DA68F-7CD7-679E-E402-DD9DCFC6661B}"/>
              </a:ext>
            </a:extLst>
          </p:cNvPr>
          <p:cNvSpPr txBox="1"/>
          <p:nvPr/>
        </p:nvSpPr>
        <p:spPr>
          <a:xfrm rot="20936528">
            <a:off x="571606" y="3349104"/>
            <a:ext cx="4324349" cy="2308324"/>
          </a:xfrm>
          <a:prstGeom prst="rect">
            <a:avLst/>
          </a:prstGeom>
          <a:noFill/>
        </p:spPr>
        <p:txBody>
          <a:bodyPr wrap="square">
            <a:spAutoFit/>
          </a:bodyPr>
          <a:lstStyle/>
          <a:p>
            <a:r>
              <a:rPr lang="fi-FI" sz="1600" b="1" dirty="0"/>
              <a:t>2. Selvitämme mitä on tapahtunut ja ketkä ovat osallisena. Keskustelemme kiusaajan, kiusatun ja kavereiden kanssa. Selitämme lapsille, että kiusaaminen ei ole tapa kohdata ihmisiä. Kuuntelemme rauhassa, sanoitamme tunteita ja sanallistamme tapahtuman lapsille.  Emme syyllistä lasta vaan pohdimme syitä siihen, miksi lapsi on kiusannut. Selvitämme syyn mihin lapsi tarvitsee kiusaamista ryhmässämme. </a:t>
            </a:r>
          </a:p>
        </p:txBody>
      </p:sp>
    </p:spTree>
    <p:extLst>
      <p:ext uri="{BB962C8B-B14F-4D97-AF65-F5344CB8AC3E}">
        <p14:creationId xmlns:p14="http://schemas.microsoft.com/office/powerpoint/2010/main" val="71952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3">
            <a:extLst>
              <a:ext uri="{FF2B5EF4-FFF2-40B4-BE49-F238E27FC236}">
                <a16:creationId xmlns:a16="http://schemas.microsoft.com/office/drawing/2014/main" id="{13B414DF-8705-6ACB-0204-E34ED05FFEA7}"/>
              </a:ext>
            </a:extLst>
          </p:cNvPr>
          <p:cNvPicPr>
            <a:picLocks noChangeAspect="1"/>
          </p:cNvPicPr>
          <p:nvPr/>
        </p:nvPicPr>
        <p:blipFill>
          <a:blip r:embed="rId2"/>
          <a:stretch>
            <a:fillRect/>
          </a:stretch>
        </p:blipFill>
        <p:spPr>
          <a:xfrm>
            <a:off x="3729355" y="538294"/>
            <a:ext cx="4500880" cy="5781411"/>
          </a:xfrm>
          <a:prstGeom prst="rect">
            <a:avLst/>
          </a:prstGeom>
        </p:spPr>
      </p:pic>
    </p:spTree>
    <p:extLst>
      <p:ext uri="{BB962C8B-B14F-4D97-AF65-F5344CB8AC3E}">
        <p14:creationId xmlns:p14="http://schemas.microsoft.com/office/powerpoint/2010/main" val="289673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51BDC85-4166-4A42-84BF-04843B14DE93}"/>
              </a:ext>
            </a:extLst>
          </p:cNvPr>
          <p:cNvSpPr>
            <a:spLocks noGrp="1"/>
          </p:cNvSpPr>
          <p:nvPr>
            <p:ph type="body" idx="12"/>
          </p:nvPr>
        </p:nvSpPr>
        <p:spPr>
          <a:xfrm>
            <a:off x="768550" y="850424"/>
            <a:ext cx="10514802" cy="4879067"/>
          </a:xfrm>
        </p:spPr>
        <p:txBody>
          <a:bodyPr>
            <a:normAutofit fontScale="70000" lnSpcReduction="20000"/>
          </a:bodyPr>
          <a:lstStyle/>
          <a:p>
            <a:pPr marL="0" indent="0">
              <a:buNone/>
            </a:pPr>
            <a:r>
              <a:rPr lang="fi-FI" sz="4000" b="1" dirty="0"/>
              <a:t>10 ohjetta kaveritaitojen harjoittamiseen:</a:t>
            </a:r>
            <a:endParaRPr lang="fi-FI" dirty="0"/>
          </a:p>
          <a:p>
            <a:r>
              <a:rPr lang="fi-FI" sz="2600" dirty="0"/>
              <a:t>Huolehdi, että kaikilla lapsilla on mahdollisuus osallistua erilaisiin vuorovaikutustilanteisiin ja harjoitteisiin</a:t>
            </a:r>
          </a:p>
          <a:p>
            <a:r>
              <a:rPr lang="fi-FI" sz="2600" dirty="0"/>
              <a:t>Kiinnitä huomiota turvalliseen ja myönteiseen harjoitteluilmapiiriin, harjoitusten tulee olla mukavia ja tuottaa oppimisen riemua </a:t>
            </a:r>
          </a:p>
          <a:p>
            <a:r>
              <a:rPr lang="fi-FI" sz="2600" dirty="0"/>
              <a:t>Tunne oma ryhmäsi</a:t>
            </a:r>
          </a:p>
          <a:p>
            <a:pPr marL="0" indent="0">
              <a:buNone/>
            </a:pPr>
            <a:r>
              <a:rPr lang="fi-FI" sz="2600" dirty="0"/>
              <a:t>	- se on avainasemassa harjoitteiden suunnittelussa </a:t>
            </a:r>
          </a:p>
          <a:p>
            <a:r>
              <a:rPr lang="fi-FI" sz="2600" dirty="0"/>
              <a:t>Aloita harjoitukset aikuisen tuella lapsen vahvuuksien pohjalta, siirry lapsentahtisesti itsenäiseen toimintaan </a:t>
            </a:r>
          </a:p>
          <a:p>
            <a:r>
              <a:rPr lang="fi-FI" sz="2600" dirty="0"/>
              <a:t>Vahvista harjoituksissa lapsen aktiivista ja oma-aloitteista toimijuutta</a:t>
            </a:r>
          </a:p>
          <a:p>
            <a:r>
              <a:rPr lang="fi-FI" sz="2600" dirty="0"/>
              <a:t>Huomaa onnistumisen kokemukset!</a:t>
            </a:r>
          </a:p>
          <a:p>
            <a:r>
              <a:rPr lang="fi-FI" sz="2600" dirty="0"/>
              <a:t>Hyödynnä harjoitteissa esim. tarinoita, draamaa tai liikuntaa</a:t>
            </a:r>
          </a:p>
          <a:p>
            <a:r>
              <a:rPr lang="fi-FI" sz="2600" dirty="0"/>
              <a:t>Pidä harjoituksia systemaattisesti. näkyväthän kaveritaidot myös ryhmäsi pedagogiikassa?</a:t>
            </a:r>
          </a:p>
          <a:p>
            <a:r>
              <a:rPr lang="fi-FI" sz="2600" dirty="0"/>
              <a:t>Kaveritaidot kuuluvat osana kokopäiväpedagogiikkaan: toisten huomioimista voidaan harjoitella tuokioiden lisäksi puuro- jonossa ja leikkien lomassa</a:t>
            </a:r>
          </a:p>
          <a:p>
            <a:r>
              <a:rPr lang="fi-FI" sz="2600" dirty="0"/>
              <a:t>Kiinnitä huomiota myös ryhmäsi aikuisten väliseen rakentavaan vuorovaikutukseen, josta lapsi ammentaa mallia</a:t>
            </a:r>
          </a:p>
          <a:p>
            <a:endParaRPr lang="en-US" dirty="0"/>
          </a:p>
        </p:txBody>
      </p:sp>
    </p:spTree>
    <p:extLst>
      <p:ext uri="{BB962C8B-B14F-4D97-AF65-F5344CB8AC3E}">
        <p14:creationId xmlns:p14="http://schemas.microsoft.com/office/powerpoint/2010/main" val="245355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51BDC85-4166-4A42-84BF-04843B14DE93}"/>
              </a:ext>
            </a:extLst>
          </p:cNvPr>
          <p:cNvSpPr>
            <a:spLocks noGrp="1"/>
          </p:cNvSpPr>
          <p:nvPr>
            <p:ph type="body" idx="12"/>
          </p:nvPr>
        </p:nvSpPr>
        <p:spPr>
          <a:xfrm>
            <a:off x="838599" y="659924"/>
            <a:ext cx="10514802" cy="5804852"/>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000" b="1"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Kiusaamisväkivallan ehkäisy -posteri päiväkodin vanhempainiltaan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Tunnetaidot</a:t>
            </a:r>
            <a:endPar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tunnistamaan omia ja toisen tunteita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Iloinen, surullinen, vihainen, pelästynyt, hämmästynyt ja inhon tunne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Sama tilanne voi herättää eri lapsissa erilaisia tunteita ja ajatuksia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Kaikkia tunteita saa olla, harjoitellaan tunteiden kanssa sosiaalisesti suotavia tapoja toimia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Toimiminen erilaisissa tunnetiloissa: myötätuntotaidot itseä kohtaan ja empatiataidot toisia kohtaan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Itsesäätelytaidot</a:t>
            </a:r>
            <a:endPar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rauhoittumaan: Rauhallinen hengittäminen ja aikuisen syli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nimeämään tunteita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Sosiaalisesti suotavien ratkaisuiden keksiminen yhdessä</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Reiluna kaverina oleminen</a:t>
            </a:r>
            <a:endPar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leikkiin pyytämistä ja liittymistä, yhteisten leikkisääntöjen sopimista, leikkirooleista ja leikkisäännöistä sopimista sekä leikin lopettamista ja jatkamista seuraavalla kerralla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reiluja tapoja leikkiä: Jakaminen, vaihtaminen, vuorottelu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erottamaan vahinko tahallisesta teosta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ongelmien ratkaisemista yhdessä: Ongelman sanoittamien ja vaihtoehtojen pohtiminen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Opetellaan pitämään omia puolia ja ystävän puolustamista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D004B"/>
                </a:solidFill>
                <a:effectLst/>
                <a:uLnTx/>
                <a:uFillTx/>
                <a:latin typeface="Calibri" panose="020F0502020204030204" pitchFamily="34" charset="0"/>
                <a:ea typeface="Calibri" panose="020F0502020204030204" pitchFamily="34" charset="0"/>
                <a:cs typeface="Times New Roman" panose="02020603050405020304" pitchFamily="18" charset="0"/>
              </a:rPr>
              <a:t>Nautitaan yhdessä iloitsemisesta</a:t>
            </a:r>
          </a:p>
          <a:p>
            <a:endParaRPr lang="en-US" dirty="0"/>
          </a:p>
        </p:txBody>
      </p:sp>
    </p:spTree>
    <p:extLst>
      <p:ext uri="{BB962C8B-B14F-4D97-AF65-F5344CB8AC3E}">
        <p14:creationId xmlns:p14="http://schemas.microsoft.com/office/powerpoint/2010/main" val="335212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uhekupla: Suorakulmio, kulmat pyöristettu 1">
            <a:extLst>
              <a:ext uri="{FF2B5EF4-FFF2-40B4-BE49-F238E27FC236}">
                <a16:creationId xmlns:a16="http://schemas.microsoft.com/office/drawing/2014/main" id="{52FC6B4F-45B2-FE0B-4EC8-90F4344A70E8}"/>
              </a:ext>
            </a:extLst>
          </p:cNvPr>
          <p:cNvSpPr/>
          <p:nvPr/>
        </p:nvSpPr>
        <p:spPr>
          <a:xfrm>
            <a:off x="877078" y="1995695"/>
            <a:ext cx="2864498" cy="15675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KANNUSTAJA</a:t>
            </a:r>
          </a:p>
          <a:p>
            <a:pPr algn="ctr"/>
            <a:r>
              <a:rPr lang="fi-FI" dirty="0"/>
              <a:t>20%</a:t>
            </a:r>
          </a:p>
        </p:txBody>
      </p:sp>
      <p:sp>
        <p:nvSpPr>
          <p:cNvPr id="3" name="Puhekupla: Suorakulmio, kulmat pyöristettu 2">
            <a:extLst>
              <a:ext uri="{FF2B5EF4-FFF2-40B4-BE49-F238E27FC236}">
                <a16:creationId xmlns:a16="http://schemas.microsoft.com/office/drawing/2014/main" id="{DF4EB598-E17D-024B-7615-18CEA258A971}"/>
              </a:ext>
            </a:extLst>
          </p:cNvPr>
          <p:cNvSpPr/>
          <p:nvPr/>
        </p:nvSpPr>
        <p:spPr>
          <a:xfrm>
            <a:off x="8185286" y="2151159"/>
            <a:ext cx="2864498" cy="15675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APURI</a:t>
            </a:r>
          </a:p>
          <a:p>
            <a:pPr algn="ctr"/>
            <a:r>
              <a:rPr lang="fi-FI" dirty="0"/>
              <a:t>7%</a:t>
            </a:r>
          </a:p>
        </p:txBody>
      </p:sp>
      <p:sp>
        <p:nvSpPr>
          <p:cNvPr id="4" name="Puhekupla: Suorakulmio, kulmat pyöristettu 3">
            <a:extLst>
              <a:ext uri="{FF2B5EF4-FFF2-40B4-BE49-F238E27FC236}">
                <a16:creationId xmlns:a16="http://schemas.microsoft.com/office/drawing/2014/main" id="{20FB825A-4814-2C44-9874-C567F393AC70}"/>
              </a:ext>
            </a:extLst>
          </p:cNvPr>
          <p:cNvSpPr/>
          <p:nvPr/>
        </p:nvSpPr>
        <p:spPr>
          <a:xfrm>
            <a:off x="877078" y="3962187"/>
            <a:ext cx="2864498" cy="15675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HILJAINEN HYVÄKSYJÄ</a:t>
            </a:r>
          </a:p>
          <a:p>
            <a:pPr algn="ctr"/>
            <a:r>
              <a:rPr lang="fi-FI" dirty="0"/>
              <a:t>24%</a:t>
            </a:r>
          </a:p>
        </p:txBody>
      </p:sp>
      <p:sp>
        <p:nvSpPr>
          <p:cNvPr id="5" name="Puhekupla: Suorakulmio, kulmat pyöristettu 4">
            <a:extLst>
              <a:ext uri="{FF2B5EF4-FFF2-40B4-BE49-F238E27FC236}">
                <a16:creationId xmlns:a16="http://schemas.microsoft.com/office/drawing/2014/main" id="{75D59A7E-5D5C-9DBD-54DB-6DA12FC51174}"/>
              </a:ext>
            </a:extLst>
          </p:cNvPr>
          <p:cNvSpPr/>
          <p:nvPr/>
        </p:nvSpPr>
        <p:spPr>
          <a:xfrm>
            <a:off x="8379030" y="3870222"/>
            <a:ext cx="2864498" cy="15675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PUOLUSTAJA</a:t>
            </a:r>
          </a:p>
          <a:p>
            <a:pPr algn="ctr"/>
            <a:r>
              <a:rPr lang="fi-FI" dirty="0"/>
              <a:t>17%</a:t>
            </a:r>
          </a:p>
        </p:txBody>
      </p:sp>
      <p:sp>
        <p:nvSpPr>
          <p:cNvPr id="6" name="Suorakulmio 5">
            <a:extLst>
              <a:ext uri="{FF2B5EF4-FFF2-40B4-BE49-F238E27FC236}">
                <a16:creationId xmlns:a16="http://schemas.microsoft.com/office/drawing/2014/main" id="{53B4FA40-C502-5FD7-E0BE-62DF81402302}"/>
              </a:ext>
            </a:extLst>
          </p:cNvPr>
          <p:cNvSpPr/>
          <p:nvPr/>
        </p:nvSpPr>
        <p:spPr>
          <a:xfrm>
            <a:off x="3399638" y="5529730"/>
            <a:ext cx="53857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Mihin ryhmään sinä kuulut? </a:t>
            </a:r>
          </a:p>
          <a:p>
            <a:pPr algn="ctr"/>
            <a:r>
              <a:rPr lang="fi-FI" dirty="0"/>
              <a:t>Miksi?</a:t>
            </a:r>
          </a:p>
        </p:txBody>
      </p:sp>
      <p:pic>
        <p:nvPicPr>
          <p:cNvPr id="7" name="Kuva 6" descr="Kuva, joka sisältää kohteen teksti, sotilaspuku&#10;&#10;Kuvaus luotu automaattisesti">
            <a:extLst>
              <a:ext uri="{FF2B5EF4-FFF2-40B4-BE49-F238E27FC236}">
                <a16:creationId xmlns:a16="http://schemas.microsoft.com/office/drawing/2014/main" id="{B7EE6822-225B-9D42-E3C1-6BB136B93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442" y="2151159"/>
            <a:ext cx="2759978" cy="3281376"/>
          </a:xfrm>
          <a:prstGeom prst="rect">
            <a:avLst/>
          </a:prstGeom>
        </p:spPr>
      </p:pic>
      <p:sp>
        <p:nvSpPr>
          <p:cNvPr id="8" name="Suorakulmio 7">
            <a:extLst>
              <a:ext uri="{FF2B5EF4-FFF2-40B4-BE49-F238E27FC236}">
                <a16:creationId xmlns:a16="http://schemas.microsoft.com/office/drawing/2014/main" id="{07FD7270-BFD6-B11E-FC11-B55845355E3D}"/>
              </a:ext>
            </a:extLst>
          </p:cNvPr>
          <p:cNvSpPr/>
          <p:nvPr/>
        </p:nvSpPr>
        <p:spPr>
          <a:xfrm>
            <a:off x="3399638" y="934070"/>
            <a:ext cx="53857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Kiusaaminen on ryhmäilmiö, johon liittyy monia erilaisia rooleja. </a:t>
            </a:r>
          </a:p>
        </p:txBody>
      </p:sp>
      <p:sp>
        <p:nvSpPr>
          <p:cNvPr id="9" name="Otsikko 1">
            <a:extLst>
              <a:ext uri="{FF2B5EF4-FFF2-40B4-BE49-F238E27FC236}">
                <a16:creationId xmlns:a16="http://schemas.microsoft.com/office/drawing/2014/main" id="{63DF895A-4CDC-E4DC-B849-462C36F15AD4}"/>
              </a:ext>
            </a:extLst>
          </p:cNvPr>
          <p:cNvSpPr txBox="1">
            <a:spLocks/>
          </p:cNvSpPr>
          <p:nvPr/>
        </p:nvSpPr>
        <p:spPr>
          <a:xfrm>
            <a:off x="600075" y="436231"/>
            <a:ext cx="9144000" cy="5530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2800" b="1" dirty="0"/>
              <a:t>Kiusaamisväkivallan ehkäisy - posteri alakoululle </a:t>
            </a:r>
          </a:p>
        </p:txBody>
      </p:sp>
    </p:spTree>
    <p:extLst>
      <p:ext uri="{BB962C8B-B14F-4D97-AF65-F5344CB8AC3E}">
        <p14:creationId xmlns:p14="http://schemas.microsoft.com/office/powerpoint/2010/main" val="35978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CE0C6-BB30-1549-8AAE-4F638C060A8C}" vid="{FF09331E-EC46-1746-8554-AB8518F48F52}"/>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CE0C6-BB30-1549-8AAE-4F638C060A8C}" vid="{40BCA11B-DA12-6B41-B8C7-16D3C5CFE9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6466</TotalTime>
  <Words>947</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Office-teema</vt:lpstr>
      <vt:lpstr>Mukautettu suunnittelumalli</vt:lpstr>
      <vt:lpstr>Kiusaamisväkivallan ehkäisy varhaiskasvatuksessa ja opetustoimessa 4 op, 10.1.2022 – 10.4.2022 </vt:lpstr>
      <vt:lpstr>PowerPoint Presentation</vt:lpstr>
      <vt:lpstr>Kiusaamisväkivallan ehkäisy varhaiskasvatuksessa ja opetustoimessa 4 op Lahden alue 10.1.2022 – 10.4.2022 ja Raahen alue 5.9.-30.11.2022</vt:lpstr>
      <vt:lpstr>Kiusaamisväkivallan ehkäisy varhaiskasvatuksessa ja opetustoimessa 4 op 10.1.2022 – 10.4.2022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creator>Piispanen Hannu</dc:creator>
  <cp:lastModifiedBy>Kuivalainen Hanna</cp:lastModifiedBy>
  <cp:revision>28</cp:revision>
  <dcterms:created xsi:type="dcterms:W3CDTF">2021-02-17T12:19:13Z</dcterms:created>
  <dcterms:modified xsi:type="dcterms:W3CDTF">2022-12-27T07:08:32Z</dcterms:modified>
</cp:coreProperties>
</file>