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9" r:id="rId2"/>
    <p:sldId id="2820" r:id="rId3"/>
    <p:sldId id="2821" r:id="rId4"/>
    <p:sldId id="2822" r:id="rId5"/>
    <p:sldId id="2817" r:id="rId6"/>
    <p:sldId id="392" r:id="rId7"/>
    <p:sldId id="393" r:id="rId8"/>
    <p:sldId id="258" r:id="rId9"/>
    <p:sldId id="527" r:id="rId10"/>
    <p:sldId id="400" r:id="rId11"/>
    <p:sldId id="399" r:id="rId12"/>
    <p:sldId id="2826" r:id="rId13"/>
    <p:sldId id="2827" r:id="rId14"/>
    <p:sldId id="2828" r:id="rId15"/>
    <p:sldId id="2823" r:id="rId16"/>
    <p:sldId id="2824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0CE6B6-16A7-383B-02D9-37F2501D3CD0}" name="Miettinen Laura" initials="ML" userId="S::laura.miettinen@aalto.fi::262bc9f9-1f07-46ce-a792-6c512e1e4f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Rönkkönen Sara" initials="RS" lastIdx="7" clrIdx="1">
    <p:extLst>
      <p:ext uri="{19B8F6BF-5375-455C-9EA6-DF929625EA0E}">
        <p15:presenceInfo xmlns:p15="http://schemas.microsoft.com/office/powerpoint/2012/main" userId="S-1-5-21-2413826791-1553473826-2432194272-59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6E5FB"/>
    <a:srgbClr val="E3ACF2"/>
    <a:srgbClr val="F4D830"/>
    <a:srgbClr val="FFFFCC"/>
    <a:srgbClr val="E6E6E6"/>
    <a:srgbClr val="000000"/>
    <a:srgbClr val="005EB8"/>
    <a:srgbClr val="FFFFFF"/>
    <a:srgbClr val="EF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844" autoAdjust="0"/>
  </p:normalViewPr>
  <p:slideViewPr>
    <p:cSldViewPr snapToGrid="0">
      <p:cViewPr varScale="1">
        <p:scale>
          <a:sx n="82" d="100"/>
          <a:sy n="82" d="100"/>
        </p:scale>
        <p:origin x="9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Mikko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Mikko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2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00200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1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. Divider - whit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1200"/>
              </a:spcAft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9" name="Kuva 6">
            <a:extLst>
              <a:ext uri="{FF2B5EF4-FFF2-40B4-BE49-F238E27FC236}">
                <a16:creationId xmlns:a16="http://schemas.microsoft.com/office/drawing/2014/main" id="{182298C0-1F7C-804D-B5B4-906E6BD6F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ADEE6A68-3E95-8142-A96C-3931BF745D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</p:spPr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14" name="Alatunnisteen paikkamerkki 8">
            <a:extLst>
              <a:ext uri="{FF2B5EF4-FFF2-40B4-BE49-F238E27FC236}">
                <a16:creationId xmlns:a16="http://schemas.microsoft.com/office/drawing/2014/main" id="{AD00176E-9212-664A-9AC5-1740DBBE4C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4849200"/>
            <a:ext cx="3086100" cy="172800"/>
          </a:xfrm>
        </p:spPr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5" name="Dian numeron paikkamerkki 9">
            <a:extLst>
              <a:ext uri="{FF2B5EF4-FFF2-40B4-BE49-F238E27FC236}">
                <a16:creationId xmlns:a16="http://schemas.microsoft.com/office/drawing/2014/main" id="{C562D849-953C-6F49-B65F-D87A8A35A0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78800" y="4848629"/>
            <a:ext cx="2057400" cy="172823"/>
          </a:xfrm>
        </p:spPr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.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8448862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1200"/>
              </a:spcAft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9" name="Kuva 6">
            <a:extLst>
              <a:ext uri="{FF2B5EF4-FFF2-40B4-BE49-F238E27FC236}">
                <a16:creationId xmlns:a16="http://schemas.microsoft.com/office/drawing/2014/main" id="{182298C0-1F7C-804D-B5B4-906E6BD6F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ADEE6A68-3E95-8142-A96C-3931BF745D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</p:spPr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14" name="Alatunnisteen paikkamerkki 8">
            <a:extLst>
              <a:ext uri="{FF2B5EF4-FFF2-40B4-BE49-F238E27FC236}">
                <a16:creationId xmlns:a16="http://schemas.microsoft.com/office/drawing/2014/main" id="{AD00176E-9212-664A-9AC5-1740DBBE4C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4849200"/>
            <a:ext cx="3086100" cy="172800"/>
          </a:xfrm>
        </p:spPr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5" name="Dian numeron paikkamerkki 9">
            <a:extLst>
              <a:ext uri="{FF2B5EF4-FFF2-40B4-BE49-F238E27FC236}">
                <a16:creationId xmlns:a16="http://schemas.microsoft.com/office/drawing/2014/main" id="{C562D849-953C-6F49-B65F-D87A8A35A0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78800" y="4848629"/>
            <a:ext cx="2057400" cy="172823"/>
          </a:xfrm>
        </p:spPr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15" r:id="rId8"/>
    <p:sldLayoutId id="2147483716" r:id="rId9"/>
    <p:sldLayoutId id="2147483702" r:id="rId10"/>
    <p:sldLayoutId id="2147483678" r:id="rId11"/>
    <p:sldLayoutId id="2147483705" r:id="rId12"/>
    <p:sldLayoutId id="2147483701" r:id="rId13"/>
    <p:sldLayoutId id="2147483697" r:id="rId14"/>
    <p:sldLayoutId id="2147483703" r:id="rId15"/>
    <p:sldLayoutId id="2147483691" r:id="rId16"/>
    <p:sldLayoutId id="2147483699" r:id="rId17"/>
    <p:sldLayoutId id="2147483679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7" r:id="rId2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17F52-7ECF-A963-8018-1B51472BC14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800" y="188699"/>
            <a:ext cx="8456211" cy="2733529"/>
          </a:xfrm>
        </p:spPr>
        <p:txBody>
          <a:bodyPr/>
          <a:lstStyle/>
          <a:p>
            <a:r>
              <a:rPr lang="fi-FI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AllWell?-kyselyn perusta ja hyödyntäminen opiskeluhyvinvointityössä</a:t>
            </a:r>
          </a:p>
          <a:p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BC80-7E48-9262-A91D-30374FC250F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966372" y="4057262"/>
            <a:ext cx="3177628" cy="294419"/>
          </a:xfrm>
        </p:spPr>
        <p:txBody>
          <a:bodyPr/>
          <a:lstStyle/>
          <a:p>
            <a:r>
              <a:rPr lang="en-US" dirty="0"/>
              <a:t>Sanna Hangelin, Laura Miettinen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20420-31CB-9653-8462-129D8A19BE6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28.9.2023</a:t>
            </a:r>
            <a:endParaRPr lang="LID4096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FC69342-4F10-A401-EE5E-DF2FCDBC6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92" b="32157"/>
          <a:stretch/>
        </p:blipFill>
        <p:spPr>
          <a:xfrm>
            <a:off x="5173642" y="2066739"/>
            <a:ext cx="3609658" cy="1990523"/>
          </a:xfrm>
          <a:prstGeom prst="rect">
            <a:avLst/>
          </a:prstGeom>
        </p:spPr>
      </p:pic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3EAF882B-5EFE-9A88-E514-F7B8CFEB05FE}"/>
              </a:ext>
            </a:extLst>
          </p:cNvPr>
          <p:cNvSpPr txBox="1">
            <a:spLocks/>
          </p:cNvSpPr>
          <p:nvPr/>
        </p:nvSpPr>
        <p:spPr>
          <a:xfrm>
            <a:off x="176511" y="2627763"/>
            <a:ext cx="3869137" cy="74864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350" b="1" i="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Aalto-</a:t>
            </a:r>
            <a:r>
              <a:rPr lang="en-US" sz="2000" dirty="0" err="1"/>
              <a:t>yliopisto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03377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3F89D-35A7-E258-0BD2-A681343A56A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97294" y="200690"/>
            <a:ext cx="8492897" cy="999574"/>
          </a:xfrm>
        </p:spPr>
        <p:txBody>
          <a:bodyPr/>
          <a:lstStyle/>
          <a:p>
            <a:r>
              <a:rPr lang="en-US" sz="3200" dirty="0" err="1"/>
              <a:t>Tulosten</a:t>
            </a:r>
            <a:r>
              <a:rPr lang="en-US" sz="3200" dirty="0"/>
              <a:t> </a:t>
            </a:r>
            <a:r>
              <a:rPr lang="en-US" sz="3200" dirty="0" err="1"/>
              <a:t>käsitteleminen</a:t>
            </a:r>
            <a:r>
              <a:rPr lang="en-US" sz="3200" dirty="0"/>
              <a:t> ja </a:t>
            </a:r>
            <a:r>
              <a:rPr lang="en-US" sz="3200" dirty="0" err="1"/>
              <a:t>toimenpiteet</a:t>
            </a:r>
            <a:endParaRPr lang="fi-FI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7F5EB-CE35-6610-7C72-FA47C2967B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97294" y="876601"/>
            <a:ext cx="8492897" cy="40662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Tulosesittelyitä koulu- ja ohjelmatasolla mm. erilaiset tulostilaisuudet tai työpajat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Tuloksia käsitellään kouluissa eri tasoilla: koulutusneuvostot, johtoryhmät, ohjelmajohtajat, opettajat ja opiskelijat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Tuloksia työstetään ja niiden pohjalta suunnitellaan toimenpiteitä; AllWell?-tiimi ja -asiantuntija tukevat prosessissa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Esimerkki prosessista:</a:t>
            </a:r>
          </a:p>
          <a:p>
            <a:pPr marL="971550" lvl="1" indent="-342900"/>
            <a:r>
              <a:rPr lang="fi-FI" sz="14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Yksi kauppakorkeakoulun kandiohjelma käyttänyt AllWell?-tuloksia systemaattisesti jo pidempään</a:t>
            </a:r>
            <a:endParaRPr lang="en-US" sz="1400" b="0" dirty="0">
              <a:effectLst/>
              <a:ea typeface="Calibri" panose="020F0502020204030204" pitchFamily="34" charset="0"/>
            </a:endParaRPr>
          </a:p>
          <a:p>
            <a:pPr marL="971550" lvl="1" indent="-342900"/>
            <a:r>
              <a:rPr lang="fi-FI" sz="14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Tuloksia käsitellään useiden eri työryhmien kanssa koulutasolta ohjelmatasolle, myös opiskelijoiden kanssa keskustellaan toimenpide-ehdotuksista</a:t>
            </a:r>
            <a:endParaRPr lang="en-US" sz="1400" b="0" dirty="0">
              <a:effectLst/>
              <a:ea typeface="Calibri" panose="020F0502020204030204" pitchFamily="34" charset="0"/>
            </a:endParaRPr>
          </a:p>
          <a:p>
            <a:pPr marL="971550" lvl="1" indent="-342900"/>
            <a:r>
              <a:rPr lang="fi-FI" sz="14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Tulosten pohjalta tehty toimenpide-ehdotuksia opettajille mm. arviointitaulukon käyttö palautteen antamisen tukena; suositus, että opettajat eivät antaisi laajoja esitehtäviä ennen opetuksen alkamista eli pyritään pitämään opetus periodien sisällä; mietitty keinoja vertaistuen parantamiseksi ja uusintatenttimisen kulttuurin kitkemiseksi</a:t>
            </a:r>
            <a:endParaRPr lang="en-US" sz="1400" b="0" dirty="0">
              <a:effectLst/>
              <a:ea typeface="Calibri" panose="020F0502020204030204" pitchFamily="34" charset="0"/>
            </a:endParaRPr>
          </a:p>
          <a:p>
            <a:endParaRPr lang="fi-FI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57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6A2B04-95C7-F3B4-53DC-E5DA059550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8438"/>
            <a:ext cx="8714872" cy="999574"/>
          </a:xfrm>
        </p:spPr>
        <p:txBody>
          <a:bodyPr/>
          <a:lstStyle/>
          <a:p>
            <a:r>
              <a:rPr lang="en-US" sz="3200" dirty="0" err="1"/>
              <a:t>Esimerkki</a:t>
            </a:r>
            <a:r>
              <a:rPr lang="en-US" sz="3200" dirty="0"/>
              <a:t> </a:t>
            </a:r>
            <a:r>
              <a:rPr lang="en-US" sz="3200" dirty="0" err="1"/>
              <a:t>numeeristen</a:t>
            </a:r>
            <a:r>
              <a:rPr lang="en-US" sz="3200" dirty="0"/>
              <a:t> </a:t>
            </a:r>
            <a:r>
              <a:rPr lang="en-US" sz="3200" dirty="0" err="1"/>
              <a:t>tulosten</a:t>
            </a:r>
            <a:r>
              <a:rPr lang="en-US" sz="3200" dirty="0"/>
              <a:t> </a:t>
            </a:r>
            <a:r>
              <a:rPr lang="en-US" sz="3200" dirty="0" err="1"/>
              <a:t>raportoinnista</a:t>
            </a:r>
            <a:r>
              <a:rPr lang="en-US" sz="3200" dirty="0"/>
              <a:t> </a:t>
            </a:r>
            <a:r>
              <a:rPr lang="en-US" sz="3200" dirty="0" err="1"/>
              <a:t>Aallossa</a:t>
            </a:r>
            <a:r>
              <a:rPr lang="en-US" sz="3200" dirty="0"/>
              <a:t>: </a:t>
            </a:r>
          </a:p>
          <a:p>
            <a:r>
              <a:rPr lang="en-US" sz="1400" dirty="0" err="1"/>
              <a:t>Tulosten</a:t>
            </a:r>
            <a:r>
              <a:rPr lang="en-US" sz="1400" dirty="0"/>
              <a:t> </a:t>
            </a:r>
            <a:r>
              <a:rPr lang="en-US" sz="1400" dirty="0" err="1"/>
              <a:t>raportointi</a:t>
            </a:r>
            <a:r>
              <a:rPr lang="en-US" sz="1400" dirty="0"/>
              <a:t> Power BI-</a:t>
            </a:r>
            <a:r>
              <a:rPr lang="en-US" sz="1400" dirty="0" err="1"/>
              <a:t>raportointityökalun</a:t>
            </a:r>
            <a:r>
              <a:rPr lang="en-US" sz="1400" dirty="0"/>
              <a:t> </a:t>
            </a:r>
            <a:r>
              <a:rPr lang="en-US" sz="1400" dirty="0" err="1"/>
              <a:t>avulla</a:t>
            </a:r>
            <a:endParaRPr lang="fi-FI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14115-A12D-37CE-55F3-3D935067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6"/>
          <a:stretch/>
        </p:blipFill>
        <p:spPr>
          <a:xfrm>
            <a:off x="292328" y="1360137"/>
            <a:ext cx="7594372" cy="37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5E0584-1AE0-C24C-54BB-DFAE68291BE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Opiskelijan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ja </a:t>
            </a:r>
            <a:r>
              <a:rPr lang="en-US" dirty="0" err="1"/>
              <a:t>rooli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B84AF-3061-5842-B892-0F96CC49013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Kyselyyn</a:t>
            </a:r>
            <a:r>
              <a:rPr lang="en-US" b="0" dirty="0"/>
              <a:t> </a:t>
            </a:r>
            <a:r>
              <a:rPr lang="en-US" b="0" dirty="0" err="1"/>
              <a:t>vastaaminen</a:t>
            </a:r>
            <a:r>
              <a:rPr lang="en-US" b="0" dirty="0"/>
              <a:t> on </a:t>
            </a:r>
            <a:r>
              <a:rPr lang="en-US" b="0" dirty="0" err="1"/>
              <a:t>opiskelijalle</a:t>
            </a:r>
            <a:r>
              <a:rPr lang="en-US" b="0" dirty="0"/>
              <a:t> </a:t>
            </a:r>
            <a:r>
              <a:rPr lang="en-US" b="0" dirty="0" err="1"/>
              <a:t>vapaaehtoista</a:t>
            </a:r>
            <a:r>
              <a:rPr lang="en-US" b="0" dirty="0"/>
              <a:t>, </a:t>
            </a:r>
            <a:r>
              <a:rPr lang="en-US" b="0" dirty="0" err="1"/>
              <a:t>mutta</a:t>
            </a:r>
            <a:r>
              <a:rPr lang="en-US" b="0" dirty="0"/>
              <a:t> </a:t>
            </a:r>
            <a:r>
              <a:rPr lang="en-US" b="0" dirty="0" err="1"/>
              <a:t>kannustamme</a:t>
            </a:r>
            <a:r>
              <a:rPr lang="en-US" b="0" dirty="0"/>
              <a:t> ja </a:t>
            </a:r>
            <a:r>
              <a:rPr lang="en-US" b="0" dirty="0" err="1"/>
              <a:t>muistutamme</a:t>
            </a:r>
            <a:r>
              <a:rPr lang="en-US" b="0" dirty="0"/>
              <a:t> </a:t>
            </a:r>
            <a:r>
              <a:rPr lang="en-US" b="0" dirty="0" err="1"/>
              <a:t>kohderyhmään</a:t>
            </a:r>
            <a:r>
              <a:rPr lang="en-US" b="0" dirty="0"/>
              <a:t> </a:t>
            </a:r>
            <a:r>
              <a:rPr lang="en-US" b="0" dirty="0" err="1"/>
              <a:t>kuuluvia</a:t>
            </a:r>
            <a:r>
              <a:rPr lang="en-US" b="0" dirty="0"/>
              <a:t> </a:t>
            </a:r>
            <a:r>
              <a:rPr lang="en-US" b="0" dirty="0" err="1"/>
              <a:t>opiskelijoita</a:t>
            </a:r>
            <a:r>
              <a:rPr lang="en-US" b="0" dirty="0"/>
              <a:t> </a:t>
            </a:r>
            <a:r>
              <a:rPr lang="en-US" b="0" dirty="0" err="1"/>
              <a:t>vastaamaan</a:t>
            </a:r>
            <a:r>
              <a:rPr lang="en-US" b="0" dirty="0"/>
              <a:t> </a:t>
            </a:r>
            <a:r>
              <a:rPr lang="en-US" b="0" dirty="0" err="1"/>
              <a:t>kyselyyn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Kyselyn</a:t>
            </a:r>
            <a:r>
              <a:rPr lang="en-US" b="0" dirty="0"/>
              <a:t> </a:t>
            </a:r>
            <a:r>
              <a:rPr lang="en-US" b="0" dirty="0" err="1"/>
              <a:t>avulla</a:t>
            </a:r>
            <a:r>
              <a:rPr lang="en-US" b="0" dirty="0"/>
              <a:t> </a:t>
            </a:r>
            <a:r>
              <a:rPr lang="en-US" b="0" dirty="0" err="1"/>
              <a:t>opiskelijalla</a:t>
            </a:r>
            <a:r>
              <a:rPr lang="en-US" b="0" dirty="0"/>
              <a:t> on </a:t>
            </a:r>
            <a:r>
              <a:rPr lang="en-US" b="0" dirty="0" err="1"/>
              <a:t>mahdollisuus</a:t>
            </a:r>
            <a:r>
              <a:rPr lang="en-US" b="0" dirty="0"/>
              <a:t> </a:t>
            </a:r>
            <a:r>
              <a:rPr lang="en-US" b="0" dirty="0" err="1"/>
              <a:t>vaikuttaa</a:t>
            </a:r>
            <a:r>
              <a:rPr lang="en-US" b="0" dirty="0"/>
              <a:t> </a:t>
            </a:r>
            <a:r>
              <a:rPr lang="en-US" b="0" dirty="0" err="1"/>
              <a:t>oman</a:t>
            </a:r>
            <a:r>
              <a:rPr lang="en-US" b="0" dirty="0"/>
              <a:t> </a:t>
            </a:r>
            <a:r>
              <a:rPr lang="en-US" b="0" dirty="0" err="1"/>
              <a:t>koulutusohjelmansa</a:t>
            </a:r>
            <a:r>
              <a:rPr lang="en-US" b="0" dirty="0"/>
              <a:t> </a:t>
            </a:r>
            <a:r>
              <a:rPr lang="en-US" b="0" dirty="0" err="1"/>
              <a:t>sekä</a:t>
            </a:r>
            <a:r>
              <a:rPr lang="en-US" b="0" dirty="0"/>
              <a:t> </a:t>
            </a:r>
            <a:r>
              <a:rPr lang="en-US" b="0" dirty="0" err="1"/>
              <a:t>yliopiston</a:t>
            </a:r>
            <a:r>
              <a:rPr lang="en-US" b="0" dirty="0"/>
              <a:t> </a:t>
            </a:r>
            <a:r>
              <a:rPr lang="en-US" b="0" dirty="0" err="1"/>
              <a:t>palveluiden</a:t>
            </a:r>
            <a:r>
              <a:rPr lang="en-US" b="0" dirty="0"/>
              <a:t> </a:t>
            </a:r>
            <a:r>
              <a:rPr lang="en-US" b="0" dirty="0" err="1"/>
              <a:t>kehittämiseen</a:t>
            </a:r>
            <a:r>
              <a:rPr lang="en-US" b="0" dirty="0"/>
              <a:t>. </a:t>
            </a: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389561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CAAFE-4A16-C296-4A96-9FE2B0AEE6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Markkinointi</a:t>
            </a:r>
            <a:r>
              <a:rPr lang="en-US" dirty="0"/>
              <a:t> ja viestintä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1BCBE-7DE0-F60A-F77D-CEFDFC0F592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837607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AllWell-</a:t>
            </a:r>
            <a:r>
              <a:rPr lang="en-US" sz="1600" b="0" dirty="0" err="1"/>
              <a:t>kyselyn</a:t>
            </a:r>
            <a:r>
              <a:rPr lang="en-US" sz="1600" b="0" dirty="0"/>
              <a:t> </a:t>
            </a:r>
            <a:r>
              <a:rPr lang="en-US" sz="1600" b="0" dirty="0" err="1"/>
              <a:t>markkinointi</a:t>
            </a:r>
            <a:r>
              <a:rPr lang="en-US" sz="1600" b="0" dirty="0"/>
              <a:t> </a:t>
            </a:r>
            <a:r>
              <a:rPr lang="en-US" sz="1600" b="0" dirty="0" err="1"/>
              <a:t>alkaa</a:t>
            </a:r>
            <a:r>
              <a:rPr lang="en-US" sz="1600" b="0" dirty="0"/>
              <a:t> </a:t>
            </a:r>
            <a:r>
              <a:rPr lang="en-US" sz="1600" b="0" dirty="0" err="1"/>
              <a:t>joulukuussa</a:t>
            </a:r>
            <a:r>
              <a:rPr lang="en-US" sz="1600" b="0" dirty="0"/>
              <a:t>, </a:t>
            </a:r>
            <a:r>
              <a:rPr lang="en-US" sz="1600" b="0" dirty="0" err="1"/>
              <a:t>kun</a:t>
            </a:r>
            <a:r>
              <a:rPr lang="en-US" sz="1600" b="0" dirty="0"/>
              <a:t> </a:t>
            </a:r>
            <a:r>
              <a:rPr lang="en-US" sz="1600" b="0" dirty="0" err="1"/>
              <a:t>julkaistaan</a:t>
            </a:r>
            <a:r>
              <a:rPr lang="en-US" sz="1600" b="0" dirty="0"/>
              <a:t> </a:t>
            </a:r>
            <a:r>
              <a:rPr lang="en-US" sz="1600" b="0" dirty="0" err="1"/>
              <a:t>ensimmäinen</a:t>
            </a:r>
            <a:r>
              <a:rPr lang="en-US" sz="1600" b="0" dirty="0"/>
              <a:t> </a:t>
            </a:r>
            <a:r>
              <a:rPr lang="en-US" sz="1600" b="0" dirty="0" err="1"/>
              <a:t>kyselyyn</a:t>
            </a:r>
            <a:r>
              <a:rPr lang="en-US" sz="1600" b="0" dirty="0"/>
              <a:t> </a:t>
            </a:r>
            <a:r>
              <a:rPr lang="en-US" sz="1600" b="0" dirty="0" err="1"/>
              <a:t>liittyvä</a:t>
            </a:r>
            <a:r>
              <a:rPr lang="en-US" sz="1600" b="0" dirty="0"/>
              <a:t> </a:t>
            </a:r>
            <a:r>
              <a:rPr lang="en-US" sz="1600" b="0" dirty="0" err="1"/>
              <a:t>uutinen</a:t>
            </a:r>
            <a:r>
              <a:rPr lang="en-US" sz="16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Aktiivinen</a:t>
            </a:r>
            <a:r>
              <a:rPr lang="en-US" sz="1600" b="0" dirty="0"/>
              <a:t> </a:t>
            </a:r>
            <a:r>
              <a:rPr lang="en-US" sz="1600" b="0" dirty="0" err="1"/>
              <a:t>markkinointi</a:t>
            </a:r>
            <a:r>
              <a:rPr lang="en-US" sz="1600" b="0" dirty="0"/>
              <a:t> </a:t>
            </a:r>
            <a:r>
              <a:rPr lang="en-US" sz="1600" b="0" dirty="0" err="1"/>
              <a:t>ajoittuu</a:t>
            </a:r>
            <a:r>
              <a:rPr lang="en-US" sz="1600" b="0" dirty="0"/>
              <a:t> </a:t>
            </a:r>
            <a:r>
              <a:rPr lang="en-US" sz="1600" b="0" dirty="0" err="1"/>
              <a:t>kuitenkin</a:t>
            </a:r>
            <a:r>
              <a:rPr lang="en-US" sz="1600" b="0" dirty="0"/>
              <a:t> </a:t>
            </a:r>
            <a:r>
              <a:rPr lang="en-US" sz="1600" b="0" dirty="0" err="1"/>
              <a:t>tammi-helmikuulle</a:t>
            </a:r>
            <a:r>
              <a:rPr lang="en-US" sz="1600" b="0" dirty="0"/>
              <a:t>, </a:t>
            </a:r>
            <a:r>
              <a:rPr lang="en-US" sz="1600" b="0" dirty="0" err="1"/>
              <a:t>jolloin</a:t>
            </a:r>
            <a:r>
              <a:rPr lang="en-US" sz="1600" b="0" dirty="0"/>
              <a:t> </a:t>
            </a:r>
            <a:r>
              <a:rPr lang="en-US" sz="1600" b="0" dirty="0" err="1"/>
              <a:t>kyselyä</a:t>
            </a:r>
            <a:r>
              <a:rPr lang="en-US" sz="1600" b="0" dirty="0"/>
              <a:t> </a:t>
            </a:r>
            <a:r>
              <a:rPr lang="en-US" sz="1600" b="0" dirty="0" err="1"/>
              <a:t>markkinoidaan</a:t>
            </a:r>
            <a:r>
              <a:rPr lang="en-US" sz="1600" b="0" dirty="0"/>
              <a:t> </a:t>
            </a:r>
            <a:r>
              <a:rPr lang="en-US" sz="1600" b="0" dirty="0" err="1"/>
              <a:t>koulujen</a:t>
            </a:r>
            <a:r>
              <a:rPr lang="en-US" sz="1600" b="0" dirty="0"/>
              <a:t> </a:t>
            </a:r>
            <a:r>
              <a:rPr lang="en-US" sz="1600" b="0" dirty="0" err="1"/>
              <a:t>omissa</a:t>
            </a:r>
            <a:r>
              <a:rPr lang="en-US" sz="1600" b="0" dirty="0"/>
              <a:t> </a:t>
            </a:r>
            <a:r>
              <a:rPr lang="en-US" sz="1600" b="0" dirty="0" err="1"/>
              <a:t>opiskelijauutiskirjeissä</a:t>
            </a:r>
            <a:r>
              <a:rPr lang="en-US" sz="1600" b="0" dirty="0"/>
              <a:t>, </a:t>
            </a:r>
            <a:r>
              <a:rPr lang="en-US" sz="1600" b="0" dirty="0" err="1"/>
              <a:t>kampuksen</a:t>
            </a:r>
            <a:r>
              <a:rPr lang="en-US" sz="1600" b="0" dirty="0"/>
              <a:t> </a:t>
            </a:r>
            <a:r>
              <a:rPr lang="en-US" sz="1600" b="0" dirty="0" err="1"/>
              <a:t>tiloissa</a:t>
            </a:r>
            <a:r>
              <a:rPr lang="en-US" sz="1600" b="0" dirty="0"/>
              <a:t> </a:t>
            </a:r>
            <a:r>
              <a:rPr lang="en-US" sz="1600" b="0" dirty="0" err="1"/>
              <a:t>sekä</a:t>
            </a:r>
            <a:r>
              <a:rPr lang="en-US" sz="1600" b="0" dirty="0"/>
              <a:t> </a:t>
            </a:r>
            <a:r>
              <a:rPr lang="en-US" sz="1600" b="0" dirty="0" err="1"/>
              <a:t>sosiaalisessa</a:t>
            </a:r>
            <a:r>
              <a:rPr lang="en-US" sz="1600" b="0" dirty="0"/>
              <a:t> </a:t>
            </a:r>
            <a:r>
              <a:rPr lang="en-US" sz="1600" b="0" dirty="0" err="1"/>
              <a:t>mediassa</a:t>
            </a:r>
            <a:r>
              <a:rPr lang="en-US" sz="1600" b="0" dirty="0"/>
              <a:t>. </a:t>
            </a:r>
            <a:r>
              <a:rPr lang="en-US" sz="1600" b="0" dirty="0" err="1"/>
              <a:t>Opiskelija-ainejärjestöt</a:t>
            </a:r>
            <a:r>
              <a:rPr lang="en-US" sz="1600" b="0" dirty="0"/>
              <a:t> ja </a:t>
            </a:r>
            <a:r>
              <a:rPr lang="en-US" sz="1600" b="0" dirty="0" err="1"/>
              <a:t>killat</a:t>
            </a:r>
            <a:r>
              <a:rPr lang="en-US" sz="1600" b="0" dirty="0"/>
              <a:t> </a:t>
            </a:r>
            <a:r>
              <a:rPr lang="en-US" sz="1600" b="0" dirty="0" err="1"/>
              <a:t>lisäävät</a:t>
            </a:r>
            <a:r>
              <a:rPr lang="en-US" sz="1600" b="0" dirty="0"/>
              <a:t> </a:t>
            </a:r>
            <a:r>
              <a:rPr lang="en-US" sz="1600" b="0" dirty="0" err="1"/>
              <a:t>uutisia</a:t>
            </a:r>
            <a:r>
              <a:rPr lang="en-US" sz="1600" b="0" dirty="0"/>
              <a:t> </a:t>
            </a:r>
            <a:r>
              <a:rPr lang="en-US" sz="1600" b="0" dirty="0" err="1"/>
              <a:t>myös</a:t>
            </a:r>
            <a:r>
              <a:rPr lang="en-US" sz="1600" b="0" dirty="0"/>
              <a:t> </a:t>
            </a:r>
            <a:r>
              <a:rPr lang="en-US" sz="1600" b="0" dirty="0" err="1"/>
              <a:t>omiin</a:t>
            </a:r>
            <a:r>
              <a:rPr lang="en-US" sz="1600" b="0" dirty="0"/>
              <a:t> </a:t>
            </a:r>
            <a:r>
              <a:rPr lang="en-US" sz="1600" b="0" dirty="0" err="1"/>
              <a:t>kanaviinsa</a:t>
            </a:r>
            <a:r>
              <a:rPr lang="en-US" sz="1600" b="0" dirty="0"/>
              <a:t>. </a:t>
            </a:r>
            <a:r>
              <a:rPr lang="en-US" sz="1600" b="0" dirty="0" err="1"/>
              <a:t>Myös</a:t>
            </a:r>
            <a:r>
              <a:rPr lang="en-US" sz="1600" b="0" dirty="0"/>
              <a:t> </a:t>
            </a:r>
            <a:r>
              <a:rPr lang="en-US" sz="1600" b="0" dirty="0" err="1"/>
              <a:t>opettajien</a:t>
            </a:r>
            <a:r>
              <a:rPr lang="en-US" sz="1600" b="0" dirty="0"/>
              <a:t> on </a:t>
            </a:r>
            <a:r>
              <a:rPr lang="en-US" sz="1600" b="0" dirty="0" err="1"/>
              <a:t>tärkeä</a:t>
            </a:r>
            <a:r>
              <a:rPr lang="en-US" sz="1600" b="0" dirty="0"/>
              <a:t> olla </a:t>
            </a:r>
            <a:r>
              <a:rPr lang="en-US" sz="1600" b="0" dirty="0" err="1"/>
              <a:t>tietoisia</a:t>
            </a:r>
            <a:r>
              <a:rPr lang="en-US" sz="1600" b="0" dirty="0"/>
              <a:t> </a:t>
            </a:r>
            <a:r>
              <a:rPr lang="en-US" sz="1600" b="0" dirty="0" err="1"/>
              <a:t>kyselystä</a:t>
            </a:r>
            <a:r>
              <a:rPr lang="en-US" sz="1600" b="0" dirty="0"/>
              <a:t>, </a:t>
            </a:r>
            <a:r>
              <a:rPr lang="en-US" sz="1600" b="0" dirty="0" err="1"/>
              <a:t>jotta</a:t>
            </a:r>
            <a:r>
              <a:rPr lang="en-US" sz="1600" b="0" dirty="0"/>
              <a:t> he </a:t>
            </a:r>
            <a:r>
              <a:rPr lang="en-US" sz="1600" b="0" dirty="0" err="1"/>
              <a:t>voivat</a:t>
            </a:r>
            <a:r>
              <a:rPr lang="en-US" sz="1600" b="0" dirty="0"/>
              <a:t> </a:t>
            </a:r>
            <a:r>
              <a:rPr lang="en-US" sz="1600" b="0" dirty="0" err="1"/>
              <a:t>kannustaa</a:t>
            </a:r>
            <a:r>
              <a:rPr lang="en-US" sz="1600" b="0" dirty="0"/>
              <a:t> </a:t>
            </a:r>
            <a:r>
              <a:rPr lang="en-US" sz="1600" b="0" dirty="0" err="1"/>
              <a:t>opiskelijoita</a:t>
            </a:r>
            <a:r>
              <a:rPr lang="en-US" sz="1600" b="0" dirty="0"/>
              <a:t> </a:t>
            </a:r>
            <a:r>
              <a:rPr lang="en-US" sz="1600" b="0" dirty="0" err="1"/>
              <a:t>vastaamaan</a:t>
            </a:r>
            <a:r>
              <a:rPr lang="en-US" sz="1600" b="0" dirty="0"/>
              <a:t> </a:t>
            </a:r>
            <a:r>
              <a:rPr lang="en-US" sz="1600" b="0" dirty="0" err="1"/>
              <a:t>kyselyyn</a:t>
            </a:r>
            <a:r>
              <a:rPr lang="en-US" sz="1600" b="0" dirty="0"/>
              <a:t>, </a:t>
            </a:r>
            <a:r>
              <a:rPr lang="en-US" sz="1600" b="0" dirty="0" err="1"/>
              <a:t>joten</a:t>
            </a:r>
            <a:r>
              <a:rPr lang="en-US" sz="1600" b="0" dirty="0"/>
              <a:t> </a:t>
            </a:r>
            <a:r>
              <a:rPr lang="en-US" sz="1600" b="0" dirty="0" err="1"/>
              <a:t>kyselystä</a:t>
            </a:r>
            <a:r>
              <a:rPr lang="en-US" sz="1600" b="0" dirty="0"/>
              <a:t> </a:t>
            </a:r>
            <a:r>
              <a:rPr lang="en-US" sz="1600" b="0" dirty="0" err="1"/>
              <a:t>uutisoidaan</a:t>
            </a:r>
            <a:r>
              <a:rPr lang="en-US" sz="1600" b="0" dirty="0"/>
              <a:t> </a:t>
            </a:r>
            <a:r>
              <a:rPr lang="en-US" sz="1600" b="0" dirty="0" err="1"/>
              <a:t>myös</a:t>
            </a:r>
            <a:r>
              <a:rPr lang="en-US" sz="1600" b="0" dirty="0"/>
              <a:t> </a:t>
            </a:r>
            <a:r>
              <a:rPr lang="en-US" sz="1600" b="0" dirty="0" err="1"/>
              <a:t>henkilökunnalle</a:t>
            </a:r>
            <a:r>
              <a:rPr lang="en-US" sz="1600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Kyselyn</a:t>
            </a:r>
            <a:r>
              <a:rPr lang="en-US" sz="1600" b="0" dirty="0"/>
              <a:t> </a:t>
            </a:r>
            <a:r>
              <a:rPr lang="en-US" sz="1600" b="0" dirty="0" err="1"/>
              <a:t>tuloksista</a:t>
            </a:r>
            <a:r>
              <a:rPr lang="en-US" sz="1600" b="0" dirty="0"/>
              <a:t> </a:t>
            </a:r>
            <a:r>
              <a:rPr lang="en-US" sz="1600" b="0" dirty="0" err="1"/>
              <a:t>viestitään</a:t>
            </a:r>
            <a:r>
              <a:rPr lang="en-US" sz="1600" b="0" dirty="0"/>
              <a:t> </a:t>
            </a:r>
            <a:r>
              <a:rPr lang="en-US" sz="1600" b="0" dirty="0" err="1"/>
              <a:t>laajasti</a:t>
            </a:r>
            <a:r>
              <a:rPr lang="en-US" sz="1600" b="0" dirty="0"/>
              <a:t> </a:t>
            </a:r>
            <a:r>
              <a:rPr lang="en-US" sz="1600" b="0" dirty="0" err="1"/>
              <a:t>yliopiston</a:t>
            </a:r>
            <a:r>
              <a:rPr lang="en-US" sz="1600" b="0" dirty="0"/>
              <a:t> </a:t>
            </a:r>
            <a:r>
              <a:rPr lang="en-US" sz="1600" b="0" dirty="0" err="1"/>
              <a:t>uutiskirjeissä</a:t>
            </a:r>
            <a:r>
              <a:rPr lang="en-US" sz="1600" b="0" dirty="0"/>
              <a:t> </a:t>
            </a:r>
            <a:r>
              <a:rPr lang="en-US" sz="1600" b="0" dirty="0" err="1"/>
              <a:t>niin</a:t>
            </a:r>
            <a:r>
              <a:rPr lang="en-US" sz="1600" b="0" dirty="0"/>
              <a:t> </a:t>
            </a:r>
            <a:r>
              <a:rPr lang="en-US" sz="1600" b="0" dirty="0" err="1"/>
              <a:t>henkilöstölle</a:t>
            </a:r>
            <a:r>
              <a:rPr lang="en-US" sz="1600" b="0" dirty="0"/>
              <a:t> </a:t>
            </a:r>
            <a:r>
              <a:rPr lang="en-US" sz="1600" b="0" dirty="0" err="1"/>
              <a:t>kuin</a:t>
            </a:r>
            <a:r>
              <a:rPr lang="en-US" sz="1600" b="0" dirty="0"/>
              <a:t> </a:t>
            </a:r>
            <a:r>
              <a:rPr lang="en-US" sz="1600" b="0" dirty="0" err="1"/>
              <a:t>opiskelijoille</a:t>
            </a:r>
            <a:r>
              <a:rPr lang="en-US" sz="1600" b="0" dirty="0"/>
              <a:t>. </a:t>
            </a:r>
            <a:r>
              <a:rPr lang="en-US" sz="1600" b="0" dirty="0" err="1"/>
              <a:t>Tuloksista</a:t>
            </a:r>
            <a:r>
              <a:rPr lang="en-US" sz="1600" b="0" dirty="0"/>
              <a:t> </a:t>
            </a:r>
            <a:r>
              <a:rPr lang="en-US" sz="1600" b="0" dirty="0" err="1"/>
              <a:t>tehdään</a:t>
            </a:r>
            <a:r>
              <a:rPr lang="en-US" sz="1600" b="0" dirty="0"/>
              <a:t> </a:t>
            </a:r>
            <a:r>
              <a:rPr lang="en-US" sz="1600" b="0" dirty="0" err="1"/>
              <a:t>postauksia</a:t>
            </a:r>
            <a:r>
              <a:rPr lang="en-US" sz="1600" b="0" dirty="0"/>
              <a:t> </a:t>
            </a:r>
            <a:r>
              <a:rPr lang="en-US" sz="1600" b="0" dirty="0" err="1"/>
              <a:t>sosiaaliseen</a:t>
            </a:r>
            <a:r>
              <a:rPr lang="en-US" sz="1600" b="0" dirty="0"/>
              <a:t> </a:t>
            </a:r>
            <a:r>
              <a:rPr lang="en-US" sz="1600" b="0" dirty="0" err="1"/>
              <a:t>mediaan</a:t>
            </a:r>
            <a:r>
              <a:rPr lang="en-US" sz="1600" b="0" dirty="0"/>
              <a:t>, ja </a:t>
            </a:r>
            <a:r>
              <a:rPr lang="en-US" sz="1600" b="0" dirty="0" err="1"/>
              <a:t>tuloksia</a:t>
            </a:r>
            <a:r>
              <a:rPr lang="en-US" sz="1600" b="0" dirty="0"/>
              <a:t> </a:t>
            </a:r>
            <a:r>
              <a:rPr lang="en-US" sz="1600" b="0" dirty="0" err="1"/>
              <a:t>esitellään</a:t>
            </a:r>
            <a:r>
              <a:rPr lang="en-US" sz="1600" b="0" dirty="0"/>
              <a:t> </a:t>
            </a:r>
            <a:r>
              <a:rPr lang="en-US" sz="1600" b="0" dirty="0" err="1"/>
              <a:t>eri</a:t>
            </a:r>
            <a:r>
              <a:rPr lang="en-US" sz="1600" b="0" dirty="0"/>
              <a:t> </a:t>
            </a:r>
            <a:r>
              <a:rPr lang="en-US" sz="1600" b="0" dirty="0" err="1"/>
              <a:t>tilaisuuksissa</a:t>
            </a:r>
            <a:r>
              <a:rPr lang="en-US" sz="1600" b="0" dirty="0"/>
              <a:t>.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192984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84C27-5CA5-417B-D5CD-FEC79BF3AE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Palaute</a:t>
            </a:r>
            <a:r>
              <a:rPr lang="en-US" dirty="0"/>
              <a:t> ja </a:t>
            </a:r>
            <a:r>
              <a:rPr lang="en-US" dirty="0" err="1"/>
              <a:t>arviointi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E1EFB-44E9-D930-A43B-C7F339E598B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Kyselyä</a:t>
            </a:r>
            <a:r>
              <a:rPr lang="en-US" b="0" dirty="0"/>
              <a:t> ja </a:t>
            </a:r>
            <a:r>
              <a:rPr lang="en-US" b="0" dirty="0" err="1"/>
              <a:t>sen</a:t>
            </a:r>
            <a:r>
              <a:rPr lang="en-US" b="0" dirty="0"/>
              <a:t> </a:t>
            </a:r>
            <a:r>
              <a:rPr lang="en-US" b="0" dirty="0" err="1"/>
              <a:t>prosessia</a:t>
            </a:r>
            <a:r>
              <a:rPr lang="en-US" b="0" dirty="0"/>
              <a:t> </a:t>
            </a:r>
            <a:r>
              <a:rPr lang="en-US" b="0" dirty="0" err="1"/>
              <a:t>pyritään</a:t>
            </a:r>
            <a:r>
              <a:rPr lang="en-US" b="0" dirty="0"/>
              <a:t> </a:t>
            </a:r>
            <a:r>
              <a:rPr lang="en-US" b="0" dirty="0" err="1"/>
              <a:t>jatkuvasti</a:t>
            </a:r>
            <a:r>
              <a:rPr lang="en-US" b="0" dirty="0"/>
              <a:t> </a:t>
            </a:r>
            <a:r>
              <a:rPr lang="en-US" b="0" dirty="0" err="1"/>
              <a:t>kehittämään</a:t>
            </a:r>
            <a:r>
              <a:rPr lang="en-US" b="0" dirty="0"/>
              <a:t> </a:t>
            </a:r>
            <a:r>
              <a:rPr lang="en-US" b="0" dirty="0" err="1"/>
              <a:t>saadun</a:t>
            </a:r>
            <a:r>
              <a:rPr lang="en-US" b="0" dirty="0"/>
              <a:t> </a:t>
            </a:r>
            <a:r>
              <a:rPr lang="en-US" b="0" dirty="0" err="1"/>
              <a:t>palautteen</a:t>
            </a:r>
            <a:r>
              <a:rPr lang="en-US" b="0" dirty="0"/>
              <a:t> </a:t>
            </a:r>
            <a:r>
              <a:rPr lang="en-US" b="0" dirty="0" err="1"/>
              <a:t>perusteella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Kyselyn</a:t>
            </a:r>
            <a:r>
              <a:rPr lang="en-US" b="0" dirty="0"/>
              <a:t> </a:t>
            </a:r>
            <a:r>
              <a:rPr lang="en-US" b="0" dirty="0" err="1"/>
              <a:t>vastausprosenttia</a:t>
            </a:r>
            <a:r>
              <a:rPr lang="en-US" b="0" dirty="0"/>
              <a:t> </a:t>
            </a:r>
            <a:r>
              <a:rPr lang="en-US" b="0" dirty="0" err="1"/>
              <a:t>seurataan</a:t>
            </a:r>
            <a:r>
              <a:rPr lang="en-US" b="0" dirty="0"/>
              <a:t> </a:t>
            </a:r>
            <a:r>
              <a:rPr lang="en-US" b="0" dirty="0" err="1"/>
              <a:t>vuosittain</a:t>
            </a:r>
            <a:r>
              <a:rPr lang="en-US" b="0" dirty="0"/>
              <a:t>, ja </a:t>
            </a:r>
            <a:r>
              <a:rPr lang="en-US" b="0" dirty="0" err="1"/>
              <a:t>myös</a:t>
            </a:r>
            <a:r>
              <a:rPr lang="en-US" b="0" dirty="0"/>
              <a:t> </a:t>
            </a:r>
            <a:r>
              <a:rPr lang="en-US" b="0" dirty="0" err="1"/>
              <a:t>tämä</a:t>
            </a:r>
            <a:r>
              <a:rPr lang="en-US" b="0" dirty="0"/>
              <a:t> on </a:t>
            </a:r>
            <a:r>
              <a:rPr lang="en-US" b="0" dirty="0" err="1"/>
              <a:t>tärkeää</a:t>
            </a:r>
            <a:r>
              <a:rPr lang="en-US" b="0" dirty="0"/>
              <a:t> </a:t>
            </a:r>
            <a:r>
              <a:rPr lang="en-US" b="0" dirty="0" err="1"/>
              <a:t>palautetta</a:t>
            </a:r>
            <a:r>
              <a:rPr lang="en-US" b="0" dirty="0"/>
              <a:t> </a:t>
            </a:r>
            <a:r>
              <a:rPr lang="en-US" b="0" dirty="0" err="1"/>
              <a:t>siitä</a:t>
            </a:r>
            <a:r>
              <a:rPr lang="en-US" b="0" dirty="0"/>
              <a:t>, </a:t>
            </a:r>
            <a:r>
              <a:rPr lang="en-US" b="0" dirty="0" err="1"/>
              <a:t>miten</a:t>
            </a:r>
            <a:r>
              <a:rPr lang="en-US" b="0" dirty="0"/>
              <a:t> </a:t>
            </a:r>
            <a:r>
              <a:rPr lang="en-US" b="0" dirty="0" err="1"/>
              <a:t>kysely</a:t>
            </a:r>
            <a:r>
              <a:rPr lang="en-US" b="0" dirty="0"/>
              <a:t> </a:t>
            </a:r>
            <a:r>
              <a:rPr lang="en-US" b="0" dirty="0" err="1"/>
              <a:t>koetaan</a:t>
            </a:r>
            <a:r>
              <a:rPr lang="en-US" b="0" dirty="0"/>
              <a:t> </a:t>
            </a:r>
            <a:r>
              <a:rPr lang="en-US" b="0" dirty="0" err="1"/>
              <a:t>opiskelijayhteisössä</a:t>
            </a:r>
            <a:r>
              <a:rPr lang="en-US" b="0" dirty="0"/>
              <a:t>.  </a:t>
            </a: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368953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18E08-640D-5D99-E89E-74CD63A7D3A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Lisätietoja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3666D-0CA4-422D-8721-247E8258F98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b="0" dirty="0"/>
              <a:t>Sanna Hangelin, </a:t>
            </a:r>
            <a:r>
              <a:rPr lang="en-US" b="0" dirty="0" err="1"/>
              <a:t>Asiantuntija</a:t>
            </a:r>
            <a:r>
              <a:rPr lang="en-US" b="0" dirty="0"/>
              <a:t>, Aalto-</a:t>
            </a:r>
            <a:r>
              <a:rPr lang="en-US" b="0" dirty="0" err="1"/>
              <a:t>yliopisto</a:t>
            </a:r>
            <a:endParaRPr lang="en-US" b="0" dirty="0"/>
          </a:p>
          <a:p>
            <a:r>
              <a:rPr lang="en-US" b="0" dirty="0"/>
              <a:t>sanna.hangelin@aalto.fi</a:t>
            </a:r>
          </a:p>
          <a:p>
            <a:endParaRPr lang="en-US" b="0" dirty="0"/>
          </a:p>
          <a:p>
            <a:r>
              <a:rPr lang="en-US" b="0" dirty="0"/>
              <a:t>allwell@aalto.fi</a:t>
            </a:r>
          </a:p>
          <a:p>
            <a:endParaRPr lang="en-US" b="0" dirty="0"/>
          </a:p>
          <a:p>
            <a:r>
              <a:rPr lang="fi-FI" b="0" dirty="0"/>
              <a:t>https://www.aalto.fi/fi/palvelut/allwell-opiskeluhyvinvointikysely</a:t>
            </a: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315685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D5E42-1B01-D5BD-79F5-D7E907D993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Asiasanat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A87D4-81EC-3D90-8EE7-363D29D5608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z="2400" b="0" dirty="0">
                <a:effectLst/>
                <a:ea typeface="Calibri" panose="020F0502020204030204" pitchFamily="34" charset="0"/>
              </a:rPr>
              <a:t>opiskeluhyvinvointi, opiskelukyky, kysely, opiskeluhyvinvoinnin mittaaminen, </a:t>
            </a:r>
            <a:r>
              <a:rPr lang="fi-FI" sz="2400" b="0">
                <a:effectLst/>
                <a:ea typeface="Calibri" panose="020F0502020204030204" pitchFamily="34" charset="0"/>
              </a:rPr>
              <a:t>hyvinvointityö korkeakouluissa</a:t>
            </a:r>
            <a:endParaRPr lang="LID4096" sz="2400" b="0" dirty="0"/>
          </a:p>
        </p:txBody>
      </p:sp>
    </p:spTree>
    <p:extLst>
      <p:ext uri="{BB962C8B-B14F-4D97-AF65-F5344CB8AC3E}">
        <p14:creationId xmlns:p14="http://schemas.microsoft.com/office/powerpoint/2010/main" val="9869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8008E-5855-3214-DA7A-EF495E9BD70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Toimintamallin</a:t>
            </a:r>
            <a:r>
              <a:rPr lang="en-US" dirty="0"/>
              <a:t> / </a:t>
            </a:r>
            <a:r>
              <a:rPr lang="en-US" dirty="0" err="1"/>
              <a:t>käytänteen</a:t>
            </a:r>
            <a:r>
              <a:rPr lang="en-US" dirty="0"/>
              <a:t> </a:t>
            </a:r>
            <a:r>
              <a:rPr lang="en-US" dirty="0" err="1"/>
              <a:t>esittely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93D93-BA48-64C3-961B-6EA10C473FA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1363867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Aalto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alkoi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panostaa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opiskeluhyvinvointityöhön</a:t>
            </a:r>
            <a:r>
              <a:rPr lang="en-US" sz="1600" b="0" dirty="0">
                <a:solidFill>
                  <a:srgbClr val="000000"/>
                </a:solidFill>
              </a:rPr>
              <a:t> (</a:t>
            </a:r>
            <a:r>
              <a:rPr lang="en-US" sz="1600" b="0" dirty="0" err="1">
                <a:solidFill>
                  <a:srgbClr val="000000"/>
                </a:solidFill>
              </a:rPr>
              <a:t>noin</a:t>
            </a:r>
            <a:r>
              <a:rPr lang="en-US" sz="1600" b="0" dirty="0">
                <a:solidFill>
                  <a:srgbClr val="000000"/>
                </a:solidFill>
              </a:rPr>
              <a:t> v. 2015) ja </a:t>
            </a:r>
            <a:r>
              <a:rPr lang="en-US" sz="1600" b="0" dirty="0" err="1">
                <a:solidFill>
                  <a:srgbClr val="000000"/>
                </a:solidFill>
              </a:rPr>
              <a:t>alkoi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rakentamaan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kyselyä</a:t>
            </a:r>
            <a:r>
              <a:rPr lang="en-US" sz="1600" b="0" dirty="0">
                <a:solidFill>
                  <a:srgbClr val="000000"/>
                </a:solidFill>
              </a:rPr>
              <a:t>, </a:t>
            </a:r>
            <a:r>
              <a:rPr lang="en-US" sz="1600" b="0" dirty="0" err="1">
                <a:solidFill>
                  <a:srgbClr val="000000"/>
                </a:solidFill>
              </a:rPr>
              <a:t>jolla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saataisiin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kuva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opiskeluhyvinvoinnin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err="1">
                <a:solidFill>
                  <a:srgbClr val="000000"/>
                </a:solidFill>
              </a:rPr>
              <a:t>tilasta</a:t>
            </a: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srgbClr val="000000"/>
                </a:solidFill>
              </a:rPr>
              <a:t>Kehitettiin</a:t>
            </a:r>
            <a:r>
              <a:rPr lang="en-US" sz="1600" b="0" dirty="0">
                <a:solidFill>
                  <a:srgbClr val="000000"/>
                </a:solidFill>
              </a:rPr>
              <a:t> AllWell-</a:t>
            </a:r>
            <a:r>
              <a:rPr lang="en-US" sz="1600" b="0" dirty="0" err="1">
                <a:solidFill>
                  <a:srgbClr val="000000"/>
                </a:solidFill>
              </a:rPr>
              <a:t>kysely</a:t>
            </a:r>
            <a:r>
              <a:rPr lang="en-US" sz="1600" b="0" dirty="0">
                <a:solidFill>
                  <a:srgbClr val="000000"/>
                </a:solidFill>
              </a:rPr>
              <a:t>, </a:t>
            </a:r>
            <a:r>
              <a:rPr lang="en-US" sz="1600" b="0" dirty="0" err="1">
                <a:solidFill>
                  <a:srgbClr val="000000"/>
                </a:solidFill>
              </a:rPr>
              <a:t>jolla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kartoitettiin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opiskelijoiden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kokemuksia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omista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opiskelutaidoista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opiskeluhyvinvoinnista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opetuksesta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vertaistuesta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Kyselyä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on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toteutettu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Aalto-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yliopistossa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2017-2023, ja se on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osa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yliopiston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perustoimintaa</a:t>
            </a:r>
            <a:endParaRPr lang="en-US" sz="1600" b="0" dirty="0">
              <a:solidFill>
                <a:prstClr val="black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Kysely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lähetetään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joka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kevät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kaikille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Aalto-yliopiston 2.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vuoden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kandidaattiopiskelijoille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ja 1.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vuoden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maisteriopiskelijoille</a:t>
            </a:r>
            <a:endParaRPr lang="en-US" sz="1600" b="0" dirty="0">
              <a:solidFill>
                <a:prstClr val="black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Opiskelijat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saavat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vastaustensa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perusteella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henkilökohtaisen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vastapalautteen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Kyselyn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tulokset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raportoidaan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latin typeface="Arial" panose="020B0604020202020204"/>
              </a:rPr>
              <a:t>Aallon</a:t>
            </a:r>
            <a:r>
              <a:rPr lang="en-US" sz="1600" b="0" dirty="0">
                <a:latin typeface="Arial" panose="020B0604020202020204"/>
              </a:rPr>
              <a:t> </a:t>
            </a:r>
            <a:r>
              <a:rPr lang="en-US" sz="1600" b="0" dirty="0" err="1">
                <a:latin typeface="Arial" panose="020B0604020202020204"/>
              </a:rPr>
              <a:t>kuudelle</a:t>
            </a:r>
            <a:r>
              <a:rPr lang="en-US" sz="1600" b="0" dirty="0">
                <a:latin typeface="Arial" panose="020B0604020202020204"/>
              </a:rPr>
              <a:t> </a:t>
            </a:r>
            <a:r>
              <a:rPr lang="en-US" sz="1600" b="0" dirty="0" err="1">
                <a:latin typeface="Arial" panose="020B0604020202020204"/>
              </a:rPr>
              <a:t>korkeakoululle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ohjelmajohtajille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ja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muulle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Arial" panose="020B0604020202020204"/>
              </a:rPr>
              <a:t>henkilökunnalle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398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D5695-E4F7-96DD-CC5F-5198B15B33B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toimintamallia</a:t>
            </a:r>
            <a:r>
              <a:rPr lang="en-US" dirty="0"/>
              <a:t> / </a:t>
            </a:r>
            <a:r>
              <a:rPr lang="en-US" dirty="0" err="1"/>
              <a:t>käytännettä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hyödyntää</a:t>
            </a:r>
            <a:r>
              <a:rPr lang="en-US" dirty="0"/>
              <a:t>?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1D30-49C2-17BF-8D53-CF8E7E80C61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648799"/>
            <a:ext cx="8492897" cy="24693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AllWell-kyselyn avulla saadaan ajankohtaista tietoa opiskelijoiden opiskelukyvystä, motivaatiosta, opetuksesta sekä vertaistuesta.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Tuloksia voidaan hyödyntää koulutusohjelmien, opetuksen sekä opiskelijoiden opiskelukykyä tukevien palveluiden kehittämisessä.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/>
              <a:t>Vastapalautteen avulla opiskelija voi saada itsestään tietoa oppijana, sekä hyödyllisiä vinkkejä opiskelukyvyn tueksi.</a:t>
            </a:r>
            <a:endParaRPr lang="LID4096" sz="1600" b="0" dirty="0"/>
          </a:p>
        </p:txBody>
      </p:sp>
    </p:spTree>
    <p:extLst>
      <p:ext uri="{BB962C8B-B14F-4D97-AF65-F5344CB8AC3E}">
        <p14:creationId xmlns:p14="http://schemas.microsoft.com/office/powerpoint/2010/main" val="286850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22568-683D-669A-0755-FBE69BC154F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Kohderyhmä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733C6-44B2-C95D-45FA-1F49478D8E1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5" y="2470039"/>
            <a:ext cx="8492897" cy="19629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Aalto-</a:t>
            </a:r>
            <a:r>
              <a:rPr lang="en-US" sz="1600" b="0" dirty="0" err="1"/>
              <a:t>yliopistossa</a:t>
            </a:r>
            <a:r>
              <a:rPr lang="en-US" sz="1600" b="0" dirty="0"/>
              <a:t> </a:t>
            </a:r>
            <a:r>
              <a:rPr lang="en-US" sz="1600" b="0" dirty="0" err="1"/>
              <a:t>kysely</a:t>
            </a:r>
            <a:r>
              <a:rPr lang="en-US" sz="1600" b="0" dirty="0"/>
              <a:t> </a:t>
            </a:r>
            <a:r>
              <a:rPr lang="en-US" sz="1600" b="0" dirty="0" err="1"/>
              <a:t>toteutetaan</a:t>
            </a:r>
            <a:r>
              <a:rPr lang="en-US" sz="1600" b="0" dirty="0"/>
              <a:t> </a:t>
            </a:r>
            <a:r>
              <a:rPr lang="en-US" sz="1600" b="0" dirty="0" err="1"/>
              <a:t>keväällä</a:t>
            </a:r>
            <a:r>
              <a:rPr lang="en-US" sz="1600" b="0" dirty="0"/>
              <a:t>, </a:t>
            </a:r>
            <a:r>
              <a:rPr lang="en-US" sz="1600" b="0" dirty="0" err="1"/>
              <a:t>kolmannen</a:t>
            </a:r>
            <a:r>
              <a:rPr lang="en-US" sz="1600" b="0" dirty="0"/>
              <a:t> </a:t>
            </a:r>
            <a:r>
              <a:rPr lang="en-US" sz="1600" b="0" dirty="0" err="1"/>
              <a:t>periodin</a:t>
            </a:r>
            <a:r>
              <a:rPr lang="en-US" sz="1600" b="0" dirty="0"/>
              <a:t> </a:t>
            </a:r>
            <a:r>
              <a:rPr lang="en-US" sz="1600" b="0" dirty="0" err="1"/>
              <a:t>lopussa</a:t>
            </a: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Kysely</a:t>
            </a:r>
            <a:r>
              <a:rPr lang="en-US" sz="1600" b="0" dirty="0"/>
              <a:t> on </a:t>
            </a:r>
            <a:r>
              <a:rPr lang="en-US" sz="1600" b="0" dirty="0" err="1"/>
              <a:t>auki</a:t>
            </a:r>
            <a:r>
              <a:rPr lang="en-US" sz="1600" b="0" dirty="0"/>
              <a:t> </a:t>
            </a:r>
            <a:r>
              <a:rPr lang="en-US" sz="1600" b="0" dirty="0" err="1"/>
              <a:t>opiskelijoille</a:t>
            </a:r>
            <a:r>
              <a:rPr lang="en-US" sz="1600" b="0" dirty="0"/>
              <a:t> </a:t>
            </a:r>
            <a:r>
              <a:rPr lang="en-US" sz="1600" b="0" dirty="0" err="1"/>
              <a:t>kaksi</a:t>
            </a:r>
            <a:r>
              <a:rPr lang="en-US" sz="1600" b="0" dirty="0"/>
              <a:t> </a:t>
            </a:r>
            <a:r>
              <a:rPr lang="en-US" sz="1600" b="0" dirty="0" err="1"/>
              <a:t>viikkoa</a:t>
            </a:r>
            <a:r>
              <a:rPr lang="en-US" sz="1600" b="0" dirty="0"/>
              <a:t>. </a:t>
            </a:r>
            <a:r>
              <a:rPr lang="en-US" sz="1600" b="0" dirty="0" err="1"/>
              <a:t>Kyselyajan</a:t>
            </a:r>
            <a:r>
              <a:rPr lang="en-US" sz="1600" b="0" dirty="0"/>
              <a:t> </a:t>
            </a:r>
            <a:r>
              <a:rPr lang="en-US" sz="1600" b="0" dirty="0" err="1"/>
              <a:t>päättymisen</a:t>
            </a:r>
            <a:r>
              <a:rPr lang="en-US" sz="1600" b="0" dirty="0"/>
              <a:t> </a:t>
            </a:r>
            <a:r>
              <a:rPr lang="en-US" sz="1600" b="0" dirty="0" err="1"/>
              <a:t>jälkeen</a:t>
            </a:r>
            <a:r>
              <a:rPr lang="en-US" sz="1600" b="0" dirty="0"/>
              <a:t> </a:t>
            </a:r>
            <a:r>
              <a:rPr lang="en-US" sz="1600" b="0" dirty="0" err="1"/>
              <a:t>opiskelija</a:t>
            </a:r>
            <a:r>
              <a:rPr lang="en-US" sz="1600" b="0" dirty="0"/>
              <a:t> </a:t>
            </a:r>
            <a:r>
              <a:rPr lang="en-US" sz="1600" b="0" dirty="0" err="1"/>
              <a:t>saa</a:t>
            </a:r>
            <a:r>
              <a:rPr lang="en-US" sz="1600" b="0" dirty="0"/>
              <a:t> </a:t>
            </a:r>
            <a:r>
              <a:rPr lang="en-US" sz="1600" b="0" dirty="0" err="1"/>
              <a:t>vastauksiinsa</a:t>
            </a:r>
            <a:r>
              <a:rPr lang="en-US" sz="1600" b="0" dirty="0"/>
              <a:t> </a:t>
            </a:r>
            <a:r>
              <a:rPr lang="en-US" sz="1600" b="0" dirty="0" err="1"/>
              <a:t>perustuvan</a:t>
            </a:r>
            <a:r>
              <a:rPr lang="en-US" sz="1600" b="0" dirty="0"/>
              <a:t> </a:t>
            </a:r>
            <a:r>
              <a:rPr lang="en-US" sz="1600" b="0" dirty="0" err="1"/>
              <a:t>vastapalautteen</a:t>
            </a:r>
            <a:r>
              <a:rPr lang="en-US" sz="16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Tulokset</a:t>
            </a:r>
            <a:r>
              <a:rPr lang="en-US" sz="1600" b="0" dirty="0"/>
              <a:t> </a:t>
            </a:r>
            <a:r>
              <a:rPr lang="en-US" sz="1600" b="0" dirty="0" err="1"/>
              <a:t>analysoidaan</a:t>
            </a:r>
            <a:r>
              <a:rPr lang="en-US" sz="1600" b="0" dirty="0"/>
              <a:t>, ja </a:t>
            </a:r>
            <a:r>
              <a:rPr lang="en-US" sz="1600" b="0" dirty="0" err="1"/>
              <a:t>toimitetaan</a:t>
            </a:r>
            <a:r>
              <a:rPr lang="en-US" sz="1600" b="0" dirty="0"/>
              <a:t> </a:t>
            </a:r>
            <a:r>
              <a:rPr lang="en-US" sz="1600" b="0" dirty="0" err="1"/>
              <a:t>kouluille</a:t>
            </a:r>
            <a:r>
              <a:rPr lang="en-US" sz="1600" b="0" dirty="0"/>
              <a:t> </a:t>
            </a:r>
            <a:r>
              <a:rPr lang="en-US" sz="1600" b="0" dirty="0" err="1"/>
              <a:t>noin</a:t>
            </a:r>
            <a:r>
              <a:rPr lang="en-US" sz="1600" b="0" dirty="0"/>
              <a:t> </a:t>
            </a:r>
            <a:r>
              <a:rPr lang="en-US" sz="1600" b="0" dirty="0" err="1"/>
              <a:t>kuukauden</a:t>
            </a:r>
            <a:r>
              <a:rPr lang="en-US" sz="1600" b="0" dirty="0"/>
              <a:t> </a:t>
            </a:r>
            <a:r>
              <a:rPr lang="en-US" sz="1600" b="0" dirty="0" err="1"/>
              <a:t>sisällä</a:t>
            </a:r>
            <a:r>
              <a:rPr lang="en-US" sz="1600" b="0" dirty="0"/>
              <a:t> </a:t>
            </a:r>
            <a:r>
              <a:rPr lang="en-US" sz="1600" b="0" dirty="0" err="1"/>
              <a:t>kyselyn</a:t>
            </a:r>
            <a:r>
              <a:rPr lang="en-US" sz="1600" b="0" dirty="0"/>
              <a:t> </a:t>
            </a:r>
            <a:r>
              <a:rPr lang="en-US" sz="1600" b="0" dirty="0" err="1"/>
              <a:t>päättymisestä</a:t>
            </a:r>
            <a:r>
              <a:rPr lang="en-US" sz="1600" b="0" dirty="0"/>
              <a:t>. </a:t>
            </a:r>
            <a:r>
              <a:rPr lang="en-US" sz="1600" b="0" dirty="0" err="1"/>
              <a:t>Tuloksista</a:t>
            </a:r>
            <a:r>
              <a:rPr lang="en-US" sz="1600" b="0" dirty="0"/>
              <a:t> </a:t>
            </a:r>
            <a:r>
              <a:rPr lang="en-US" sz="1600" b="0" dirty="0" err="1"/>
              <a:t>laaditaan</a:t>
            </a:r>
            <a:r>
              <a:rPr lang="en-US" sz="1600" b="0" dirty="0"/>
              <a:t> </a:t>
            </a:r>
            <a:r>
              <a:rPr lang="en-US" sz="1600" b="0" dirty="0" err="1"/>
              <a:t>tulosraportit</a:t>
            </a:r>
            <a:r>
              <a:rPr lang="en-US" sz="1600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Tuloksia</a:t>
            </a:r>
            <a:r>
              <a:rPr lang="en-US" sz="1600" b="0" dirty="0"/>
              <a:t> </a:t>
            </a:r>
            <a:r>
              <a:rPr lang="en-US" sz="1600" b="0" dirty="0" err="1"/>
              <a:t>käsitellään</a:t>
            </a:r>
            <a:r>
              <a:rPr lang="en-US" sz="1600" b="0" dirty="0"/>
              <a:t> </a:t>
            </a:r>
            <a:r>
              <a:rPr lang="en-US" sz="1600" b="0" dirty="0" err="1"/>
              <a:t>kouluilla</a:t>
            </a:r>
            <a:r>
              <a:rPr lang="en-US" sz="1600" b="0" dirty="0"/>
              <a:t> ja </a:t>
            </a:r>
            <a:r>
              <a:rPr lang="en-US" sz="1600" b="0" dirty="0" err="1"/>
              <a:t>yliopiston</a:t>
            </a:r>
            <a:r>
              <a:rPr lang="en-US" sz="1600" b="0" dirty="0"/>
              <a:t> </a:t>
            </a:r>
            <a:r>
              <a:rPr lang="en-US" sz="1600" b="0" dirty="0" err="1"/>
              <a:t>tilaisuuksissa</a:t>
            </a:r>
            <a:r>
              <a:rPr lang="en-US" sz="1600" b="0" dirty="0"/>
              <a:t> </a:t>
            </a:r>
            <a:r>
              <a:rPr lang="en-US" sz="1600" b="0" dirty="0" err="1"/>
              <a:t>kevään</a:t>
            </a:r>
            <a:r>
              <a:rPr lang="en-US" sz="1600" b="0" dirty="0"/>
              <a:t> ja </a:t>
            </a:r>
            <a:r>
              <a:rPr lang="en-US" sz="1600" b="0" dirty="0" err="1"/>
              <a:t>seuraavan</a:t>
            </a:r>
            <a:r>
              <a:rPr lang="en-US" sz="1600" b="0" dirty="0"/>
              <a:t> </a:t>
            </a:r>
            <a:r>
              <a:rPr lang="en-US" sz="1600" b="0" dirty="0" err="1"/>
              <a:t>syksyn</a:t>
            </a:r>
            <a:r>
              <a:rPr lang="en-US" sz="1600" b="0" dirty="0"/>
              <a:t> </a:t>
            </a:r>
            <a:r>
              <a:rPr lang="en-US" sz="1600" b="0" dirty="0" err="1"/>
              <a:t>aikana</a:t>
            </a:r>
            <a:r>
              <a:rPr lang="en-US" sz="1600" b="0" dirty="0"/>
              <a:t>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B7708D-8BE3-E9E0-34BF-DD89F76927AA}"/>
              </a:ext>
            </a:extLst>
          </p:cNvPr>
          <p:cNvSpPr txBox="1">
            <a:spLocks/>
          </p:cNvSpPr>
          <p:nvPr/>
        </p:nvSpPr>
        <p:spPr>
          <a:xfrm>
            <a:off x="292325" y="1581220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4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Aikataulu</a:t>
            </a:r>
            <a:endParaRPr lang="LID4096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4F3E547-A658-DDBF-BEEE-BBA83AA21214}"/>
              </a:ext>
            </a:extLst>
          </p:cNvPr>
          <p:cNvSpPr txBox="1">
            <a:spLocks/>
          </p:cNvSpPr>
          <p:nvPr/>
        </p:nvSpPr>
        <p:spPr>
          <a:xfrm>
            <a:off x="292325" y="892748"/>
            <a:ext cx="8492897" cy="79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Kysely</a:t>
            </a:r>
            <a:r>
              <a:rPr lang="en-US" sz="1600" b="0" dirty="0"/>
              <a:t> </a:t>
            </a:r>
            <a:r>
              <a:rPr lang="en-US" sz="1600" b="0" dirty="0" err="1"/>
              <a:t>lähetetään</a:t>
            </a:r>
            <a:r>
              <a:rPr lang="en-US" sz="1600" b="0" dirty="0"/>
              <a:t> </a:t>
            </a:r>
            <a:r>
              <a:rPr lang="en-US" sz="1600" b="0" dirty="0" err="1"/>
              <a:t>vuosittain</a:t>
            </a:r>
            <a:r>
              <a:rPr lang="en-US" sz="1600" b="0" dirty="0"/>
              <a:t> </a:t>
            </a:r>
            <a:r>
              <a:rPr lang="en-US" sz="1600" b="0" dirty="0" err="1"/>
              <a:t>kaikille</a:t>
            </a:r>
            <a:r>
              <a:rPr lang="en-US" sz="1600" b="0" dirty="0"/>
              <a:t> Aalto-yliopiston 2. </a:t>
            </a:r>
            <a:r>
              <a:rPr lang="en-US" sz="1600" b="0" dirty="0" err="1"/>
              <a:t>vuoden</a:t>
            </a:r>
            <a:r>
              <a:rPr lang="en-US" sz="1600" b="0" dirty="0"/>
              <a:t> </a:t>
            </a:r>
            <a:r>
              <a:rPr lang="en-US" sz="1600" b="0" dirty="0" err="1"/>
              <a:t>kandidaattiopiskelijoille</a:t>
            </a:r>
            <a:r>
              <a:rPr lang="en-US" sz="1600" b="0" dirty="0"/>
              <a:t> ja 1. </a:t>
            </a:r>
            <a:r>
              <a:rPr lang="en-US" sz="1600" b="0" dirty="0" err="1"/>
              <a:t>vuoden</a:t>
            </a:r>
            <a:r>
              <a:rPr lang="en-US" sz="1600" b="0" dirty="0"/>
              <a:t> </a:t>
            </a:r>
            <a:r>
              <a:rPr lang="en-US" sz="1600" b="0" dirty="0" err="1"/>
              <a:t>maisteriopiskelijoille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65522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7202EB-5A5A-49FB-80ED-8038602B985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Arial"/>
              </a:rPr>
              <a:t>AllWell?-</a:t>
            </a:r>
            <a:r>
              <a:rPr lang="en-US" dirty="0" err="1">
                <a:cs typeface="Arial"/>
              </a:rPr>
              <a:t>kyselydatan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käyttö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iteratiivisena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prosessina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7CFC-D453-46FF-8B86-A5A3B4925D4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837182"/>
            <a:ext cx="3451859" cy="3049460"/>
          </a:xfrm>
        </p:spPr>
        <p:txBody>
          <a:bodyPr lIns="0" tIns="0" rIns="0" bIns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>
                <a:cs typeface="Arial"/>
              </a:rPr>
              <a:t>Opiskelijan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saaman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personoidun</a:t>
            </a:r>
            <a:r>
              <a:rPr lang="en-US" sz="1600" b="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vastapalautteen</a:t>
            </a:r>
            <a:r>
              <a:rPr lang="en-US" sz="160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lisäksi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tulokset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viestitään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systemaattisesti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opetuksen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johdolle</a:t>
            </a:r>
            <a:r>
              <a:rPr lang="en-US" sz="1600" b="0" dirty="0">
                <a:cs typeface="Arial"/>
              </a:rPr>
              <a:t> ja </a:t>
            </a:r>
            <a:r>
              <a:rPr lang="en-US" sz="1600" b="0" dirty="0" err="1">
                <a:cs typeface="Arial"/>
              </a:rPr>
              <a:t>niitä</a:t>
            </a:r>
            <a:r>
              <a:rPr lang="en-US" sz="1600" b="0" dirty="0">
                <a:cs typeface="Arial"/>
              </a:rPr>
              <a:t> </a:t>
            </a:r>
            <a:r>
              <a:rPr lang="en-US" sz="1600" b="0" dirty="0" err="1">
                <a:cs typeface="Arial"/>
              </a:rPr>
              <a:t>käytetään</a:t>
            </a:r>
            <a:r>
              <a:rPr lang="en-US" sz="1600" b="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opetuksen</a:t>
            </a:r>
            <a:r>
              <a:rPr lang="en-US" sz="1600" dirty="0">
                <a:cs typeface="Arial"/>
              </a:rPr>
              <a:t> ja </a:t>
            </a:r>
            <a:r>
              <a:rPr lang="en-US" sz="1600" dirty="0" err="1">
                <a:cs typeface="Arial"/>
              </a:rPr>
              <a:t>palvelujen</a:t>
            </a:r>
            <a:r>
              <a:rPr lang="en-US" sz="1600" dirty="0">
                <a:cs typeface="Arial"/>
              </a:rPr>
              <a:t> </a:t>
            </a:r>
            <a:r>
              <a:rPr lang="en-US" sz="1600" dirty="0" err="1">
                <a:cs typeface="Arial"/>
              </a:rPr>
              <a:t>kehittämisessä</a:t>
            </a:r>
            <a:r>
              <a:rPr lang="en-US" sz="1600" dirty="0">
                <a:cs typeface="Arial"/>
              </a:rPr>
              <a:t>.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8EA1EF1-78E9-4423-B063-65129FF62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1552575"/>
            <a:ext cx="5270271" cy="3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716982-EF50-AF8F-8025-8D6E3803428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8915" y="131716"/>
            <a:ext cx="8492897" cy="766755"/>
          </a:xfrm>
        </p:spPr>
        <p:txBody>
          <a:bodyPr/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</a:rPr>
              <a:t>AllWell?-</a:t>
            </a:r>
            <a:r>
              <a:rPr lang="en-US" dirty="0" err="1">
                <a:solidFill>
                  <a:srgbClr val="000000"/>
                </a:solidFill>
              </a:rPr>
              <a:t>mittarin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perusta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02708-242D-B26F-41F8-EE3BB345D26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094664"/>
            <a:ext cx="8146072" cy="3255036"/>
          </a:xfrm>
        </p:spPr>
        <p:txBody>
          <a:bodyPr/>
          <a:lstStyle/>
          <a:p>
            <a:pPr algn="l" rtl="0" fontAlgn="base"/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Päädyttiin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pohjaamaan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kysely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Helsingin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yliopiston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kehittämään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HowULearn-kyselyyn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(HUL)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HUL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kehitetty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mittaamaan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yliopisto-opiskelijoiden oppimista ja kokemuksia oppimisympäristöstä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HUL pohjautuu brittiläiseen tutkimusperinteeseen (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Experiences of Teaching and Learning Questionnaire (ETLQ)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).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ETQL-perustaan on HY:ssä lisätty joitain osioita, kuten opiskelu-uupumusmittari.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Kokonaisuutena </a:t>
            </a:r>
            <a:r>
              <a:rPr lang="fi-FI" sz="1600" b="0" i="0" u="none" strike="noStrike" dirty="0" err="1">
                <a:solidFill>
                  <a:srgbClr val="000000"/>
                </a:solidFill>
                <a:effectLst/>
              </a:rPr>
              <a:t>HUL:lla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 on vankka tutkimusperusta ja näin vakuuttavuutta laatu- / palautekyselynä akateemisessa maailmassa.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1415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716982-EF50-AF8F-8025-8D6E3803428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1828" y="131716"/>
            <a:ext cx="8492897" cy="766755"/>
          </a:xfrm>
        </p:spPr>
        <p:txBody>
          <a:bodyPr/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</a:rPr>
              <a:t>AllWell?-</a:t>
            </a:r>
            <a:r>
              <a:rPr lang="en-US" dirty="0" err="1">
                <a:solidFill>
                  <a:srgbClr val="000000"/>
                </a:solidFill>
              </a:rPr>
              <a:t>mittarin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perusta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02708-242D-B26F-41F8-EE3BB345D26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7720" y="1167444"/>
            <a:ext cx="8619580" cy="3049460"/>
          </a:xfrm>
        </p:spPr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Aallon AllWell?-kyselyn runko on sama kuin </a:t>
            </a:r>
            <a:r>
              <a:rPr lang="fi-FI" sz="1600" b="0" i="0" u="none" strike="noStrike" dirty="0" err="1">
                <a:solidFill>
                  <a:srgbClr val="000000"/>
                </a:solidFill>
                <a:effectLst/>
              </a:rPr>
              <a:t>HUL:ssä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 ja sitä on täydennetty tunnesäätelymittareilla (itsemyötätunto, itsekriittisyys, välttely) sekä arvojen ja ajankäytön kysymyksillä. </a:t>
            </a:r>
            <a:r>
              <a:rPr lang="en-US" sz="16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Aallossa AllWell?-kyselyä on käytetty vuodesta 2016 ja se on ajettu sisään Aallon rakenteisiin ohjelmatason vuosittaisena palautekyselynä, </a:t>
            </a:r>
            <a:r>
              <a:rPr lang="fi-FI" sz="1600" i="0" u="none" strike="noStrike" dirty="0">
                <a:solidFill>
                  <a:srgbClr val="000000"/>
                </a:solidFill>
                <a:effectLst/>
              </a:rPr>
              <a:t>opiskeluhyvinvointikyselynä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971550" lvl="1" indent="-342900" fontAlgn="base"/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Kysely tunnetaan Aallossa hyvin</a:t>
            </a:r>
          </a:p>
          <a:p>
            <a:pPr marL="971550" lvl="1" indent="-342900" fontAlgn="base"/>
            <a:r>
              <a:rPr lang="fi-FI" sz="1600" dirty="0">
                <a:solidFill>
                  <a:srgbClr val="000000"/>
                </a:solidFill>
              </a:rPr>
              <a:t>K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äsitteitä osataan jo melko hyvin käyttää yhteisössä</a:t>
            </a:r>
          </a:p>
          <a:p>
            <a:pPr marL="971550" lvl="1" indent="-342900" fontAlgn="base"/>
            <a:r>
              <a:rPr lang="fi-FI" sz="1600" dirty="0">
                <a:solidFill>
                  <a:srgbClr val="000000"/>
                </a:solidFill>
              </a:rPr>
              <a:t>T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</a:rPr>
              <a:t>ulosten esittämistä on kehitetty systemaattiseksi osaksi Aallon johtamisen työkaluja (Power BI)</a:t>
            </a:r>
            <a:endParaRPr lang="fi-FI" sz="1600" b="0" i="0" u="none" strike="noStrike" dirty="0">
              <a:effectLst/>
            </a:endParaRPr>
          </a:p>
          <a:p>
            <a:pPr marL="971550" lvl="1" indent="-342900" fontAlgn="base"/>
            <a:r>
              <a:rPr lang="fi-FI" sz="1600" b="0" i="0" u="none" strike="noStrike" dirty="0">
                <a:effectLst/>
              </a:rPr>
              <a:t>AllWell?-kysely on myös linjassa Aallon strategisten tavoitteiden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99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4145" y="804657"/>
            <a:ext cx="2982403" cy="17149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1722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Opiskelijan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omat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voimavarat</a:t>
            </a: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  <a:cs typeface="Calibri" panose="020F0502020204030204" pitchFamily="34" charset="0"/>
              </a:rPr>
              <a:t>Uupumusriski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  <a:cs typeface="Calibri" panose="020F0502020204030204" pitchFamily="34" charset="0"/>
              </a:rPr>
              <a:t>Välttely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  <a:cs typeface="Calibri" panose="020F0502020204030204" pitchFamily="34" charset="0"/>
              </a:rPr>
              <a:t>Itsemyötätunto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  <a:cs typeface="Calibri" panose="020F0502020204030204" pitchFamily="34" charset="0"/>
              </a:rPr>
              <a:t>Itsekriittisyys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17220">
              <a:defRPr/>
            </a:pPr>
            <a:endParaRPr lang="en-US" sz="121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823529"/>
            <a:ext cx="2982403" cy="17149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1722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Opiskelutaidot</a:t>
            </a: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300" dirty="0" err="1">
                <a:solidFill>
                  <a:prstClr val="black"/>
                </a:solidFill>
              </a:rPr>
              <a:t>Lähestymistavat</a:t>
            </a:r>
            <a:r>
              <a:rPr lang="en-US" sz="1300" dirty="0">
                <a:solidFill>
                  <a:prstClr val="black"/>
                </a:solidFill>
              </a:rPr>
              <a:t> 	</a:t>
            </a:r>
            <a:r>
              <a:rPr lang="en-US" sz="1300" dirty="0" err="1">
                <a:solidFill>
                  <a:prstClr val="black"/>
                </a:solidFill>
              </a:rPr>
              <a:t>oppimiseen</a:t>
            </a:r>
            <a:endParaRPr lang="en-US" sz="1300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300" dirty="0">
                <a:solidFill>
                  <a:prstClr val="black"/>
                </a:solidFill>
              </a:rPr>
              <a:t>	</a:t>
            </a:r>
            <a:r>
              <a:rPr lang="en-US" sz="1300" dirty="0" err="1">
                <a:solidFill>
                  <a:prstClr val="black"/>
                </a:solidFill>
              </a:rPr>
              <a:t>Organisoitu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opiskelu</a:t>
            </a:r>
            <a:endParaRPr lang="en-US" sz="1300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300" dirty="0">
                <a:solidFill>
                  <a:prstClr val="black"/>
                </a:solidFill>
              </a:rPr>
              <a:t>	</a:t>
            </a:r>
            <a:r>
              <a:rPr lang="en-US" sz="1300" dirty="0" err="1">
                <a:solidFill>
                  <a:prstClr val="black"/>
                </a:solidFill>
              </a:rPr>
              <a:t>Opiskeluun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sitoutuminen</a:t>
            </a:r>
            <a:endParaRPr lang="en-US" sz="1300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300" dirty="0">
                <a:solidFill>
                  <a:prstClr val="black"/>
                </a:solidFill>
              </a:rPr>
              <a:t>	</a:t>
            </a:r>
            <a:r>
              <a:rPr lang="en-US" sz="1300" dirty="0" err="1">
                <a:solidFill>
                  <a:prstClr val="black"/>
                </a:solidFill>
              </a:rPr>
              <a:t>Pystyvyysuskomus</a:t>
            </a:r>
            <a:endParaRPr lang="en-US" sz="1300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215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4145" y="2571691"/>
            <a:ext cx="2982403" cy="17149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1722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Opetus</a:t>
            </a:r>
            <a:r>
              <a:rPr lang="en-US" sz="1400" b="1" dirty="0">
                <a:solidFill>
                  <a:prstClr val="black"/>
                </a:solidFill>
              </a:rPr>
              <a:t> ja </a:t>
            </a:r>
            <a:r>
              <a:rPr lang="en-US" sz="1400" b="1" dirty="0" err="1">
                <a:solidFill>
                  <a:prstClr val="black"/>
                </a:solidFill>
              </a:rPr>
              <a:t>ohjaus</a:t>
            </a: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</a:rPr>
              <a:t>Opetuksen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kiinnostavuus</a:t>
            </a:r>
            <a:endParaRPr lang="en-US" sz="1400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</a:rPr>
              <a:t>Opetuksen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linjakkuus</a:t>
            </a:r>
            <a:endParaRPr lang="en-US" sz="1400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400" dirty="0" err="1">
                <a:solidFill>
                  <a:prstClr val="black"/>
                </a:solidFill>
              </a:rPr>
              <a:t>Palaute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opettajilta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2620126"/>
            <a:ext cx="2982403" cy="17149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1722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Opiskeluympäristö</a:t>
            </a: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617220">
              <a:defRPr/>
            </a:pPr>
            <a:r>
              <a:rPr lang="en-US" sz="1400" dirty="0">
                <a:solidFill>
                  <a:prstClr val="black"/>
                </a:solidFill>
              </a:rPr>
              <a:t>Tuki </a:t>
            </a:r>
            <a:r>
              <a:rPr lang="en-US" sz="1400" dirty="0" err="1">
                <a:solidFill>
                  <a:prstClr val="black"/>
                </a:solidFill>
              </a:rPr>
              <a:t>muilta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opiskelijoilta</a:t>
            </a:r>
            <a:endParaRPr lang="en-US" sz="1400" dirty="0">
              <a:solidFill>
                <a:prstClr val="black"/>
              </a:solidFill>
            </a:endParaRPr>
          </a:p>
          <a:p>
            <a:pPr defTabSz="617220">
              <a:defRPr/>
            </a:pPr>
            <a:endParaRPr lang="en-US" sz="1215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8549" y="2093222"/>
            <a:ext cx="1893627" cy="8905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17220">
              <a:defRPr/>
            </a:pPr>
            <a:r>
              <a:rPr lang="fi-FI" sz="1400" b="1" dirty="0">
                <a:solidFill>
                  <a:prstClr val="black"/>
                </a:solidFill>
              </a:rPr>
              <a:t>AllWell?-mittarit* OPISKELUKYKY-mallissa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9380" y="4575368"/>
            <a:ext cx="509920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fi-FI" sz="1500" b="1" i="1" dirty="0">
                <a:solidFill>
                  <a:prstClr val="white"/>
                </a:solidFill>
                <a:latin typeface="Calibri" panose="020F0502020204030204"/>
                <a:ea typeface="ＭＳ Ｐゴシック" charset="0"/>
              </a:rPr>
              <a:t>Jaottelussa käytetty: Kunttu, K. (2022). Opiskelukykymalli. </a:t>
            </a:r>
            <a:r>
              <a:rPr lang="fi-FI" sz="1050" b="1" dirty="0">
                <a:solidFill>
                  <a:prstClr val="white"/>
                </a:solidFill>
                <a:latin typeface="Calibri" panose="020F0502020204030204"/>
                <a:ea typeface="ＭＳ Ｐゴシック" charset="0"/>
              </a:rPr>
              <a:t>https://www.yths.fi/palvelut/opiskeluyhteisotyo/opiskelukyky/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06" y="4540743"/>
            <a:ext cx="3283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fi-FI" sz="1500" b="1" i="1" dirty="0">
                <a:solidFill>
                  <a:prstClr val="white"/>
                </a:solidFill>
                <a:latin typeface="Calibri" panose="020F0502020204030204"/>
                <a:ea typeface="ＭＳ Ｐゴシック" charset="0"/>
              </a:rPr>
              <a:t>* AllWell?-kysely pohjautuu HY:n </a:t>
            </a:r>
            <a:r>
              <a:rPr lang="fi-FI" sz="1500" b="1" i="1" dirty="0" err="1">
                <a:solidFill>
                  <a:prstClr val="white"/>
                </a:solidFill>
                <a:latin typeface="Calibri" panose="020F0502020204030204"/>
                <a:ea typeface="ＭＳ Ｐゴシック" charset="0"/>
              </a:rPr>
              <a:t>HowULearn</a:t>
            </a:r>
            <a:r>
              <a:rPr lang="fi-FI" sz="1500" b="1" i="1" dirty="0">
                <a:solidFill>
                  <a:prstClr val="white"/>
                </a:solidFill>
                <a:latin typeface="Calibri" panose="020F0502020204030204"/>
                <a:ea typeface="ＭＳ Ｐゴシック" charset="0"/>
              </a:rPr>
              <a:t>-kyselyyn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9576C-CC0A-4AED-AB84-C39843491551}"/>
              </a:ext>
            </a:extLst>
          </p:cNvPr>
          <p:cNvSpPr txBox="1"/>
          <p:nvPr/>
        </p:nvSpPr>
        <p:spPr>
          <a:xfrm>
            <a:off x="1828304" y="135058"/>
            <a:ext cx="52821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AllWell?-</a:t>
            </a:r>
            <a:r>
              <a:rPr lang="en-US" sz="2100" b="1" dirty="0" err="1"/>
              <a:t>mittarit</a:t>
            </a:r>
            <a:r>
              <a:rPr lang="en-US" sz="2100" b="1" dirty="0"/>
              <a:t> </a:t>
            </a:r>
            <a:r>
              <a:rPr lang="en-US" sz="2100" b="1" dirty="0" err="1"/>
              <a:t>Opiskelukykymallissa</a:t>
            </a:r>
            <a:r>
              <a:rPr lang="en-US" sz="2100" b="1" dirty="0"/>
              <a:t> </a:t>
            </a: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303228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i 13">
            <a:extLst>
              <a:ext uri="{FF2B5EF4-FFF2-40B4-BE49-F238E27FC236}">
                <a16:creationId xmlns:a16="http://schemas.microsoft.com/office/drawing/2014/main" id="{492AE202-CA7B-49AA-BB3C-D622ACDF07B3}"/>
              </a:ext>
            </a:extLst>
          </p:cNvPr>
          <p:cNvSpPr/>
          <p:nvPr/>
        </p:nvSpPr>
        <p:spPr>
          <a:xfrm>
            <a:off x="3672700" y="921600"/>
            <a:ext cx="4283300" cy="4103114"/>
          </a:xfrm>
          <a:prstGeom prst="ellipse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C7E572A-568C-4390-9AFD-3719751829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6989" y="103162"/>
            <a:ext cx="9158931" cy="379545"/>
          </a:xfrm>
        </p:spPr>
        <p:txBody>
          <a:bodyPr/>
          <a:lstStyle/>
          <a:p>
            <a:r>
              <a:rPr lang="en-US" sz="1600" dirty="0" err="1"/>
              <a:t>Käytännön</a:t>
            </a:r>
            <a:r>
              <a:rPr lang="en-US" sz="1600" dirty="0"/>
              <a:t> </a:t>
            </a:r>
            <a:r>
              <a:rPr lang="en-US" sz="1600" dirty="0" err="1"/>
              <a:t>toteutuksen</a:t>
            </a:r>
            <a:r>
              <a:rPr lang="en-US" sz="1600" dirty="0"/>
              <a:t> ja </a:t>
            </a:r>
            <a:r>
              <a:rPr lang="en-US" sz="1600" dirty="0" err="1"/>
              <a:t>järjestelyjen</a:t>
            </a:r>
            <a:r>
              <a:rPr lang="en-US" sz="1600" dirty="0"/>
              <a:t> </a:t>
            </a:r>
            <a:r>
              <a:rPr lang="en-US" sz="1600" dirty="0" err="1"/>
              <a:t>kuvaus</a:t>
            </a:r>
            <a:r>
              <a:rPr lang="en-US" sz="1600" dirty="0"/>
              <a:t>:</a:t>
            </a:r>
            <a:endParaRPr lang="LID4096" sz="1600" dirty="0"/>
          </a:p>
          <a:p>
            <a:r>
              <a:rPr lang="fi-FI" sz="1600" dirty="0"/>
              <a:t>AllWell?-kyselyn toimeenpano Aalto-yliopistossa 2021 alkaen: </a:t>
            </a:r>
            <a:endParaRPr lang="LID4096" sz="1600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191AA002-9D98-498D-93D1-3C0B3259CB05}"/>
              </a:ext>
            </a:extLst>
          </p:cNvPr>
          <p:cNvSpPr/>
          <p:nvPr/>
        </p:nvSpPr>
        <p:spPr>
          <a:xfrm>
            <a:off x="544117" y="1001159"/>
            <a:ext cx="1928177" cy="1877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99DFA25-FBB6-43ED-A3D6-88FDE782E4E1}"/>
              </a:ext>
            </a:extLst>
          </p:cNvPr>
          <p:cNvSpPr txBox="1"/>
          <p:nvPr/>
        </p:nvSpPr>
        <p:spPr>
          <a:xfrm>
            <a:off x="529238" y="1441225"/>
            <a:ext cx="192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b="1" dirty="0">
                <a:solidFill>
                  <a:srgbClr val="FFC000"/>
                </a:solidFill>
                <a:latin typeface="Arial" panose="020B0604020202020204"/>
              </a:rPr>
              <a:t>Johdon tietopalvelut</a:t>
            </a:r>
          </a:p>
          <a:p>
            <a:pPr algn="ctr" defTabSz="685783">
              <a:defRPr/>
            </a:pPr>
            <a:endParaRPr lang="fi-FI" b="1" dirty="0">
              <a:solidFill>
                <a:srgbClr val="FFC000"/>
              </a:solidFill>
              <a:latin typeface="Arial" panose="020B0604020202020204"/>
            </a:endParaRPr>
          </a:p>
          <a:p>
            <a:pPr algn="ctr" defTabSz="685783">
              <a:defRPr/>
            </a:pPr>
            <a:r>
              <a:rPr lang="fi-FI" dirty="0">
                <a:solidFill>
                  <a:srgbClr val="FFC000"/>
                </a:solidFill>
                <a:latin typeface="Arial" panose="020B0604020202020204"/>
              </a:rPr>
              <a:t>Tuottaa ja kehittää tulosraportteja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7A8F674F-9F17-4245-A050-A2E704ED3B56}"/>
              </a:ext>
            </a:extLst>
          </p:cNvPr>
          <p:cNvSpPr/>
          <p:nvPr/>
        </p:nvSpPr>
        <p:spPr>
          <a:xfrm>
            <a:off x="1883274" y="2279694"/>
            <a:ext cx="1983675" cy="19454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54618D6-DF12-49B9-BEBA-C4CBF38F1A0E}"/>
              </a:ext>
            </a:extLst>
          </p:cNvPr>
          <p:cNvSpPr txBox="1"/>
          <p:nvPr/>
        </p:nvSpPr>
        <p:spPr>
          <a:xfrm>
            <a:off x="1996688" y="2771586"/>
            <a:ext cx="17950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b="1" dirty="0">
                <a:solidFill>
                  <a:srgbClr val="FFC000"/>
                </a:solidFill>
                <a:latin typeface="Arial" panose="020B0604020202020204"/>
              </a:rPr>
              <a:t>AllWell?- asiantuntija</a:t>
            </a:r>
          </a:p>
          <a:p>
            <a:pPr algn="ctr" defTabSz="685783">
              <a:defRPr/>
            </a:pPr>
            <a:endParaRPr lang="fi-FI" b="1" dirty="0">
              <a:solidFill>
                <a:srgbClr val="FFC000"/>
              </a:solidFill>
              <a:latin typeface="Arial" panose="020B0604020202020204"/>
            </a:endParaRPr>
          </a:p>
          <a:p>
            <a:pPr algn="ctr" defTabSz="685783">
              <a:defRPr/>
            </a:pPr>
            <a:r>
              <a:rPr lang="fi-FI" dirty="0">
                <a:solidFill>
                  <a:srgbClr val="FFC000"/>
                </a:solidFill>
                <a:latin typeface="Arial" panose="020B0604020202020204"/>
              </a:rPr>
              <a:t>Koordinoi ja kehittää AllWell?-työtä</a:t>
            </a:r>
          </a:p>
          <a:p>
            <a:pPr defTabSz="685783">
              <a:defRPr/>
            </a:pPr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5A7E3AC1-F334-4E91-A8EA-F5F69A43ED97}"/>
              </a:ext>
            </a:extLst>
          </p:cNvPr>
          <p:cNvSpPr/>
          <p:nvPr/>
        </p:nvSpPr>
        <p:spPr>
          <a:xfrm>
            <a:off x="3845662" y="1811138"/>
            <a:ext cx="1928177" cy="187749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EAD20C9-2186-41B1-ACF8-C36D2635246C}"/>
              </a:ext>
            </a:extLst>
          </p:cNvPr>
          <p:cNvSpPr txBox="1"/>
          <p:nvPr/>
        </p:nvSpPr>
        <p:spPr>
          <a:xfrm>
            <a:off x="3757934" y="2201131"/>
            <a:ext cx="1928177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b="1" dirty="0">
                <a:solidFill>
                  <a:prstClr val="black"/>
                </a:solidFill>
                <a:latin typeface="Arial" panose="020B0604020202020204"/>
              </a:rPr>
              <a:t>Koulun AllWell?-yhdyshenkilö</a:t>
            </a:r>
          </a:p>
          <a:p>
            <a:pPr algn="ctr" defTabSz="685783">
              <a:defRPr/>
            </a:pPr>
            <a:endParaRPr lang="fi-FI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685783">
              <a:defRPr/>
            </a:pPr>
            <a:r>
              <a:rPr lang="fi-FI" sz="1200" dirty="0">
                <a:solidFill>
                  <a:prstClr val="black"/>
                </a:solidFill>
                <a:latin typeface="Arial" panose="020B0604020202020204"/>
              </a:rPr>
              <a:t>Koordinoi koulun </a:t>
            </a:r>
          </a:p>
          <a:p>
            <a:pPr algn="ctr" defTabSz="685783">
              <a:defRPr/>
            </a:pPr>
            <a:r>
              <a:rPr lang="fi-FI" sz="1200" dirty="0">
                <a:solidFill>
                  <a:prstClr val="black"/>
                </a:solidFill>
                <a:latin typeface="Arial" panose="020B0604020202020204"/>
              </a:rPr>
              <a:t>AllWell?-työtä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97F0DE05-1EDC-4285-BFB9-761F60C0D39B}"/>
              </a:ext>
            </a:extLst>
          </p:cNvPr>
          <p:cNvSpPr/>
          <p:nvPr/>
        </p:nvSpPr>
        <p:spPr>
          <a:xfrm>
            <a:off x="5314201" y="2951738"/>
            <a:ext cx="1983675" cy="1945481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1860F53-FEAB-4342-BA4A-A782A9A4080A}"/>
              </a:ext>
            </a:extLst>
          </p:cNvPr>
          <p:cNvSpPr txBox="1"/>
          <p:nvPr/>
        </p:nvSpPr>
        <p:spPr>
          <a:xfrm>
            <a:off x="5408494" y="3311885"/>
            <a:ext cx="17950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b="1" dirty="0">
                <a:solidFill>
                  <a:prstClr val="black"/>
                </a:solidFill>
                <a:latin typeface="Arial" panose="020B0604020202020204"/>
              </a:rPr>
              <a:t>Pedagoginen asiantuntija</a:t>
            </a:r>
          </a:p>
          <a:p>
            <a:pPr algn="ctr" defTabSz="685783">
              <a:defRPr/>
            </a:pPr>
            <a:endParaRPr lang="fi-FI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685783">
              <a:defRPr/>
            </a:pPr>
            <a:r>
              <a:rPr lang="fi-FI" sz="1200" dirty="0">
                <a:solidFill>
                  <a:prstClr val="black"/>
                </a:solidFill>
                <a:latin typeface="Arial" panose="020B0604020202020204"/>
              </a:rPr>
              <a:t>Opetuksen ja koulutusohjelmien kehittäminen tulosten pohjalta</a:t>
            </a:r>
          </a:p>
          <a:p>
            <a:pPr defTabSz="685783">
              <a:defRPr/>
            </a:pPr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5742DC5-3B23-4763-BEC5-B3B9E63A050B}"/>
              </a:ext>
            </a:extLst>
          </p:cNvPr>
          <p:cNvSpPr/>
          <p:nvPr/>
        </p:nvSpPr>
        <p:spPr>
          <a:xfrm>
            <a:off x="5705939" y="1281067"/>
            <a:ext cx="1928177" cy="187749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C790467-FDC9-4091-A2E0-934512756FF5}"/>
              </a:ext>
            </a:extLst>
          </p:cNvPr>
          <p:cNvSpPr txBox="1"/>
          <p:nvPr/>
        </p:nvSpPr>
        <p:spPr>
          <a:xfrm>
            <a:off x="5722496" y="1581531"/>
            <a:ext cx="19281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b="1" dirty="0">
                <a:solidFill>
                  <a:prstClr val="black"/>
                </a:solidFill>
                <a:latin typeface="Arial" panose="020B0604020202020204"/>
              </a:rPr>
              <a:t>Opintopsykologi</a:t>
            </a:r>
          </a:p>
          <a:p>
            <a:pPr algn="ctr" defTabSz="685783">
              <a:defRPr/>
            </a:pPr>
            <a:endParaRPr lang="fi-FI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914378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Opiskelijoiden opiskelu- ja hyvinvointikokemuksen jäsentäjä ja sanoittaja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3E78354-1842-4EBD-92B6-41CB6F72F470}"/>
              </a:ext>
            </a:extLst>
          </p:cNvPr>
          <p:cNvSpPr txBox="1"/>
          <p:nvPr/>
        </p:nvSpPr>
        <p:spPr>
          <a:xfrm>
            <a:off x="4681836" y="1118936"/>
            <a:ext cx="165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fi-FI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KOULUTASO:</a:t>
            </a:r>
            <a:endParaRPr lang="LID4096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CADC11B-6A12-4BBE-8C7D-E7FBF3666D30}"/>
              </a:ext>
            </a:extLst>
          </p:cNvPr>
          <p:cNvSpPr txBox="1"/>
          <p:nvPr/>
        </p:nvSpPr>
        <p:spPr>
          <a:xfrm>
            <a:off x="2425184" y="1034194"/>
            <a:ext cx="136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YLIOPISTO-TASO:</a:t>
            </a:r>
            <a:endParaRPr lang="LID4096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4AD96C75-F565-4392-95C5-A161CEAB0269}"/>
              </a:ext>
            </a:extLst>
          </p:cNvPr>
          <p:cNvSpPr/>
          <p:nvPr/>
        </p:nvSpPr>
        <p:spPr>
          <a:xfrm>
            <a:off x="5575636" y="2613291"/>
            <a:ext cx="632544" cy="5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LID4096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8ECA55D-D08B-42FA-B0FA-48A4F7B34B16}"/>
              </a:ext>
            </a:extLst>
          </p:cNvPr>
          <p:cNvSpPr txBox="1"/>
          <p:nvPr/>
        </p:nvSpPr>
        <p:spPr>
          <a:xfrm>
            <a:off x="5408069" y="2796680"/>
            <a:ext cx="927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fi-FI" sz="800" b="1" dirty="0">
                <a:solidFill>
                  <a:prstClr val="white"/>
                </a:solidFill>
                <a:latin typeface="Arial" panose="020B0604020202020204"/>
              </a:rPr>
              <a:t>Opiskelijat</a:t>
            </a:r>
            <a:endParaRPr lang="LID4096" sz="900" b="1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9175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otx" id="{E317CB2F-2B06-4C29-BA0A-E1C053682C02}" vid="{FC0938FB-93C8-41A2-BD85-9FECC1749D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17610</TotalTime>
  <Words>865</Words>
  <Application>Microsoft Office PowerPoint</Application>
  <PresentationFormat>On-screen Show (16:9)</PresentationFormat>
  <Paragraphs>127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Georgia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Staudinger</dc:creator>
  <cp:lastModifiedBy>Pylkkönen Tiina</cp:lastModifiedBy>
  <cp:revision>165</cp:revision>
  <dcterms:created xsi:type="dcterms:W3CDTF">2019-10-07T13:25:52Z</dcterms:created>
  <dcterms:modified xsi:type="dcterms:W3CDTF">2023-09-28T12:54:59Z</dcterms:modified>
</cp:coreProperties>
</file>