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1" r:id="rId9"/>
    <p:sldId id="263" r:id="rId10"/>
    <p:sldId id="264" r:id="rId11"/>
    <p:sldId id="265" r:id="rId12"/>
    <p:sldId id="267" r:id="rId13"/>
    <p:sldId id="270" r:id="rId14"/>
    <p:sldId id="268"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DA7E73-10CE-4EB9-9934-27BA6BFF03ED}" v="1" dt="2023-09-14T12:19:56.6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E0CCC-5A56-C1D1-302B-9139794580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6EB2429D-D3EE-8474-D770-9911D7794A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8BB33478-2ADC-EB9B-8254-F941AFE4F9A9}"/>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B0114015-DE89-7C4B-7CB7-9AC5ED7B00D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F794A12-C09C-ADDD-D434-CCFA430821E6}"/>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54597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4219-F0E7-5EC5-D5C6-66DB915A9647}"/>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04182E68-47F0-A44F-DB15-3E54DA8451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246702D5-0C2A-6CF7-8450-09B5DDE11786}"/>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A249B339-7D00-2E0E-EE92-D6B0E5B06A8C}"/>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526B887-272C-B4D7-E613-A94337B710D6}"/>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3784637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E6EB74-B3BC-22CC-6437-49F4D9A877A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B3711422-DD5B-3C85-4668-A5B4D30632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25C32099-255F-284D-E99D-4864085B8B29}"/>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5A070D81-57B7-A25C-F298-5010E986975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38AD027-C330-273B-D6A6-0317DB39E66A}"/>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019277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1E240-DD27-9CC9-4E01-73DF836032E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D1C55D76-CB48-22BF-DCFF-FA42AF9944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2F09D7B-CAB9-F7C3-4D1F-AC7ADE9789A2}"/>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F8EFBC45-F329-B253-897D-8DFECB7B4F3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D11B2A52-3A25-1C49-338C-BA71EECD6DAE}"/>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3712076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FFDF6-9878-9E64-0FDA-5FC4E2572E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5196E769-692B-6B78-889A-793FB433C9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40B9E5-509E-8478-0F2F-2A3B34810DC5}"/>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CC69C291-86B7-40A3-92E8-0CE7AF030F1A}"/>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01FC6208-D11F-0447-4987-62E0951E736D}"/>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3482596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36BDE-BA5C-5939-8D10-18EAEE6F6EC6}"/>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5265FA6A-7DB9-AA21-4FA9-A8A5EA6A78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D1D10E7A-263A-7493-E5FC-1415BEA14E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94CB91B0-B498-34D8-2627-2A71C2D5C3C5}"/>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6" name="Footer Placeholder 5">
            <a:extLst>
              <a:ext uri="{FF2B5EF4-FFF2-40B4-BE49-F238E27FC236}">
                <a16:creationId xmlns:a16="http://schemas.microsoft.com/office/drawing/2014/main" id="{7DAAEC67-BC16-2521-8C51-D290BF4871ED}"/>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1B1E456-D6D5-7214-0783-52D37F4C672F}"/>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22942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EE624-9FAB-2130-DA40-797E42D41EC1}"/>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168C16CD-FAF3-2990-0F7E-BB29ACD8E0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AD5C21-51E2-DD3E-5EF3-4FACB5797B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803CFC36-C44B-A48A-E425-74AF25B2E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499F9B-A783-67F6-FAD2-DE76581C13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72109B33-84F3-745D-F54F-BF5B95CF20A5}"/>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8" name="Footer Placeholder 7">
            <a:extLst>
              <a:ext uri="{FF2B5EF4-FFF2-40B4-BE49-F238E27FC236}">
                <a16:creationId xmlns:a16="http://schemas.microsoft.com/office/drawing/2014/main" id="{8D33DC51-EE42-BDB4-B5F5-81C5C0E1979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E5E9EC68-3ED7-55DF-2109-3C1997B67EDD}"/>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15414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6D33-9370-5574-3877-6466E9237112}"/>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7C1818C-807A-BA9B-39B8-5BB1293A052F}"/>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4" name="Footer Placeholder 3">
            <a:extLst>
              <a:ext uri="{FF2B5EF4-FFF2-40B4-BE49-F238E27FC236}">
                <a16:creationId xmlns:a16="http://schemas.microsoft.com/office/drawing/2014/main" id="{FF54DFC9-DA62-F582-FA48-730644EC1511}"/>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1CFA5ECA-4B60-1973-35AA-E6BDB578409D}"/>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386806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484B1C-8BB0-36DA-6D9E-336DC8B54BF4}"/>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3" name="Footer Placeholder 2">
            <a:extLst>
              <a:ext uri="{FF2B5EF4-FFF2-40B4-BE49-F238E27FC236}">
                <a16:creationId xmlns:a16="http://schemas.microsoft.com/office/drawing/2014/main" id="{B9308F36-3086-9B3B-4542-9DEA63E168C6}"/>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5AC48FE8-768A-088B-1841-01C5A79D3F1A}"/>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428060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6D2E-4A6C-80FD-B487-7B00240D86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93E03F4B-EC45-0BAE-AD4A-7DF6EC7E1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FA83214A-91FC-F6F0-C27B-847C74AD08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25606F-7EF5-B335-DBBD-5D0BD24315C6}"/>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6" name="Footer Placeholder 5">
            <a:extLst>
              <a:ext uri="{FF2B5EF4-FFF2-40B4-BE49-F238E27FC236}">
                <a16:creationId xmlns:a16="http://schemas.microsoft.com/office/drawing/2014/main" id="{A6B6E33E-8F7D-2B8A-9C14-3068951BD61A}"/>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6AE8C6D-FAAD-2533-D676-1DC99147A8E7}"/>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18645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DD2-E05F-A95D-987E-36F2604047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B01D0870-D3CB-D974-1CDF-1C8CCAC1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0E856C6F-4304-F923-76B5-6DDAF7408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55ACD-D90A-FBE3-DCD2-990E3E600304}"/>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6" name="Footer Placeholder 5">
            <a:extLst>
              <a:ext uri="{FF2B5EF4-FFF2-40B4-BE49-F238E27FC236}">
                <a16:creationId xmlns:a16="http://schemas.microsoft.com/office/drawing/2014/main" id="{38EA851B-D09B-65D0-FF0D-8F43EC64BB7E}"/>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7C7AB5A1-1D6B-BF12-A8EB-65A437E25A15}"/>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2349979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B20FF4-7F40-4668-2C7A-5E35236C24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D86D5446-ECC5-A7F8-D43C-C39167BDEB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89C7C37A-A467-28FF-1FF8-46B8AD73D5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615B47DA-172C-3B73-4BC9-922887C995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DC671735-1BC5-EC87-0CAF-1052FAAAF4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B5BBE-AD33-40A1-BDE0-68E39BDF48F8}" type="slidenum">
              <a:rPr lang="fi-FI" smtClean="0"/>
              <a:t>‹#›</a:t>
            </a:fld>
            <a:endParaRPr lang="fi-FI"/>
          </a:p>
        </p:txBody>
      </p:sp>
    </p:spTree>
    <p:extLst>
      <p:ext uri="{BB962C8B-B14F-4D97-AF65-F5344CB8AC3E}">
        <p14:creationId xmlns:p14="http://schemas.microsoft.com/office/powerpoint/2010/main" val="325415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opo@centria.f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B810F-5D82-9AC4-CF07-B54088898177}"/>
              </a:ext>
            </a:extLst>
          </p:cNvPr>
          <p:cNvSpPr>
            <a:spLocks noGrp="1"/>
          </p:cNvSpPr>
          <p:nvPr>
            <p:ph type="title"/>
          </p:nvPr>
        </p:nvSpPr>
        <p:spPr/>
        <p:txBody>
          <a:bodyPr>
            <a:normAutofit/>
          </a:bodyPr>
          <a:lstStyle/>
          <a:p>
            <a:r>
              <a:rPr lang="fi-FI" b="1" dirty="0"/>
              <a:t>Class </a:t>
            </a:r>
            <a:r>
              <a:rPr lang="fi-FI" b="1" dirty="0" err="1"/>
              <a:t>Captain</a:t>
            </a:r>
            <a:r>
              <a:rPr lang="fi-FI" b="1" dirty="0"/>
              <a:t> toimintamalli: </a:t>
            </a:r>
            <a:br>
              <a:rPr lang="fi-FI" b="1" dirty="0"/>
            </a:br>
            <a:r>
              <a:rPr lang="fi-FI" b="1" dirty="0"/>
              <a:t>Osallisuutta ja demokratiataitoja</a:t>
            </a:r>
          </a:p>
        </p:txBody>
      </p:sp>
      <p:sp>
        <p:nvSpPr>
          <p:cNvPr id="3" name="Content Placeholder 2">
            <a:extLst>
              <a:ext uri="{FF2B5EF4-FFF2-40B4-BE49-F238E27FC236}">
                <a16:creationId xmlns:a16="http://schemas.microsoft.com/office/drawing/2014/main" id="{1FCEBA9D-1DD2-CC0C-9C3C-5B40AF6DCCDC}"/>
              </a:ext>
            </a:extLst>
          </p:cNvPr>
          <p:cNvSpPr>
            <a:spLocks noGrp="1"/>
          </p:cNvSpPr>
          <p:nvPr>
            <p:ph idx="1"/>
          </p:nvPr>
        </p:nvSpPr>
        <p:spPr/>
        <p:txBody>
          <a:bodyPr>
            <a:normAutofit/>
          </a:bodyPr>
          <a:lstStyle/>
          <a:p>
            <a:pPr marL="0" indent="0">
              <a:buNone/>
            </a:pPr>
            <a:endParaRPr lang="fi-FI"/>
          </a:p>
          <a:p>
            <a:pPr marL="0" indent="0">
              <a:buNone/>
            </a:pPr>
            <a:r>
              <a:rPr lang="fi-FI"/>
              <a:t>Toimintamallin </a:t>
            </a:r>
            <a:r>
              <a:rPr lang="fi-FI" dirty="0"/>
              <a:t>esittely: </a:t>
            </a:r>
          </a:p>
          <a:p>
            <a:pPr marL="0" indent="0">
              <a:buNone/>
            </a:pPr>
            <a:endParaRPr lang="fi-FI" dirty="0"/>
          </a:p>
          <a:p>
            <a:pPr marL="0" indent="0">
              <a:buNone/>
            </a:pPr>
            <a:r>
              <a:rPr lang="fi-FI" dirty="0"/>
              <a:t>Class </a:t>
            </a:r>
            <a:r>
              <a:rPr lang="fi-FI" dirty="0" err="1"/>
              <a:t>Captain</a:t>
            </a:r>
            <a:r>
              <a:rPr lang="fi-FI" dirty="0"/>
              <a:t> pilotissa ryhmä valitsi keskuudestaan kaksi Class </a:t>
            </a:r>
            <a:r>
              <a:rPr lang="fi-FI" dirty="0" err="1"/>
              <a:t>Captainia</a:t>
            </a:r>
            <a:r>
              <a:rPr lang="fi-FI" dirty="0"/>
              <a:t>. Class </a:t>
            </a:r>
            <a:r>
              <a:rPr lang="fi-FI" dirty="0" err="1"/>
              <a:t>Captain</a:t>
            </a:r>
            <a:r>
              <a:rPr lang="fi-FI" dirty="0"/>
              <a:t> esiteltiin kunniatehtävä. Tehtävään ryhtyvä edustaa ryhmäänsä. Hän hyödyntää edustuksellisen demokratian keinoja ja </a:t>
            </a:r>
            <a:r>
              <a:rPr lang="fi-FI" dirty="0" err="1"/>
              <a:t>osallistaa</a:t>
            </a:r>
            <a:r>
              <a:rPr lang="fi-FI" dirty="0"/>
              <a:t> ryhmään. Hän vie ryhmän aloitteita opiskelijakuntaan ja opettajille. Hän innostaa ryhmää tekemään aloitteita. Class </a:t>
            </a:r>
            <a:r>
              <a:rPr lang="fi-FI" dirty="0" err="1"/>
              <a:t>Captain</a:t>
            </a:r>
            <a:r>
              <a:rPr lang="fi-FI" dirty="0"/>
              <a:t> toimii opettajatutorin ohjauksessa ja osittain hänen työparinaan ryhmän tutorointiin liittyvissä asioissa.</a:t>
            </a:r>
          </a:p>
          <a:p>
            <a:pPr marL="0" indent="0">
              <a:buNone/>
            </a:pPr>
            <a:endParaRPr lang="fi-FI" dirty="0"/>
          </a:p>
          <a:p>
            <a:pPr marL="0" indent="0">
              <a:buNone/>
            </a:pPr>
            <a:endParaRPr lang="fi-FI" dirty="0"/>
          </a:p>
          <a:p>
            <a:pPr marL="0" indent="0">
              <a:buNone/>
            </a:pPr>
            <a:endParaRPr lang="fi-FI" dirty="0"/>
          </a:p>
          <a:p>
            <a:pPr marL="0" indent="0">
              <a:buNone/>
            </a:pPr>
            <a:endParaRPr lang="fi-FI" dirty="0"/>
          </a:p>
          <a:p>
            <a:pPr marL="0" indent="0">
              <a:buNone/>
            </a:pPr>
            <a:endParaRPr lang="fi-FI" dirty="0"/>
          </a:p>
        </p:txBody>
      </p:sp>
    </p:spTree>
    <p:extLst>
      <p:ext uri="{BB962C8B-B14F-4D97-AF65-F5344CB8AC3E}">
        <p14:creationId xmlns:p14="http://schemas.microsoft.com/office/powerpoint/2010/main" val="3426886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D4C1-35F6-5641-F944-73446C6F9867}"/>
              </a:ext>
            </a:extLst>
          </p:cNvPr>
          <p:cNvSpPr>
            <a:spLocks noGrp="1"/>
          </p:cNvSpPr>
          <p:nvPr>
            <p:ph type="title"/>
          </p:nvPr>
        </p:nvSpPr>
        <p:spPr>
          <a:xfrm>
            <a:off x="876693" y="741391"/>
            <a:ext cx="4597747" cy="1616203"/>
          </a:xfrm>
        </p:spPr>
        <p:txBody>
          <a:bodyPr anchor="b">
            <a:normAutofit/>
          </a:bodyPr>
          <a:lstStyle/>
          <a:p>
            <a:r>
              <a:rPr lang="fi-FI" sz="3200"/>
              <a:t>Lisätietoa</a:t>
            </a:r>
          </a:p>
        </p:txBody>
      </p:sp>
      <p:sp>
        <p:nvSpPr>
          <p:cNvPr id="3" name="Content Placeholder 2">
            <a:extLst>
              <a:ext uri="{FF2B5EF4-FFF2-40B4-BE49-F238E27FC236}">
                <a16:creationId xmlns:a16="http://schemas.microsoft.com/office/drawing/2014/main" id="{CB4935DD-7475-5337-2BE7-53319E8980D6}"/>
              </a:ext>
            </a:extLst>
          </p:cNvPr>
          <p:cNvSpPr>
            <a:spLocks noGrp="1"/>
          </p:cNvSpPr>
          <p:nvPr>
            <p:ph idx="1"/>
          </p:nvPr>
        </p:nvSpPr>
        <p:spPr>
          <a:xfrm>
            <a:off x="876693" y="2533476"/>
            <a:ext cx="4597746" cy="3447832"/>
          </a:xfrm>
        </p:spPr>
        <p:txBody>
          <a:bodyPr anchor="t">
            <a:normAutofit/>
          </a:bodyPr>
          <a:lstStyle/>
          <a:p>
            <a:pPr marL="0" indent="0">
              <a:buNone/>
            </a:pPr>
            <a:r>
              <a:rPr lang="fi-FI" sz="2000" b="0" i="0">
                <a:effectLst/>
                <a:latin typeface="Arial" panose="020B0604020202020204" pitchFamily="34" charset="0"/>
              </a:rPr>
              <a:t>Toimintamallia kokeiltu Centria-ammattikorkeakoulussa. </a:t>
            </a:r>
          </a:p>
          <a:p>
            <a:pPr marL="0" indent="0">
              <a:buNone/>
            </a:pPr>
            <a:r>
              <a:rPr lang="fi-FI" sz="2000">
                <a:latin typeface="Arial" panose="020B0604020202020204" pitchFamily="34" charset="0"/>
              </a:rPr>
              <a:t>Lisätietoja antavat Centria-ammattikorkeakoulun kampusopot</a:t>
            </a:r>
          </a:p>
          <a:p>
            <a:pPr marL="0" indent="0">
              <a:buNone/>
            </a:pPr>
            <a:r>
              <a:rPr lang="fi-FI" sz="2000" b="0" i="0">
                <a:effectLst/>
                <a:latin typeface="Arial" panose="020B0604020202020204" pitchFamily="34" charset="0"/>
                <a:hlinkClick r:id="rId2"/>
              </a:rPr>
              <a:t>opo@centria.fi</a:t>
            </a:r>
            <a:endParaRPr lang="fi-FI" sz="2000" b="0" i="0">
              <a:effectLst/>
              <a:latin typeface="Arial" panose="020B0604020202020204" pitchFamily="34" charset="0"/>
            </a:endParaRPr>
          </a:p>
          <a:p>
            <a:pPr marL="0" indent="0">
              <a:buNone/>
            </a:pPr>
            <a:endParaRPr lang="fi-FI" sz="2000">
              <a:latin typeface="Arial" panose="020B0604020202020204" pitchFamily="34" charset="0"/>
            </a:endParaRPr>
          </a:p>
          <a:p>
            <a:pPr marL="0" indent="0">
              <a:buNone/>
            </a:pPr>
            <a:endParaRPr lang="fi-FI" sz="2000" b="0" i="0">
              <a:effectLst/>
              <a:latin typeface="Arial" panose="020B0604020202020204" pitchFamily="34" charset="0"/>
            </a:endParaRPr>
          </a:p>
          <a:p>
            <a:endParaRPr lang="fi-FI" sz="2000"/>
          </a:p>
        </p:txBody>
      </p:sp>
      <p:pic>
        <p:nvPicPr>
          <p:cNvPr id="5" name="Picture 4">
            <a:extLst>
              <a:ext uri="{FF2B5EF4-FFF2-40B4-BE49-F238E27FC236}">
                <a16:creationId xmlns:a16="http://schemas.microsoft.com/office/drawing/2014/main" id="{51480D59-D2AD-C16D-110C-DF5A39FF7718}"/>
              </a:ext>
            </a:extLst>
          </p:cNvPr>
          <p:cNvPicPr>
            <a:picLocks noChangeAspect="1"/>
          </p:cNvPicPr>
          <p:nvPr/>
        </p:nvPicPr>
        <p:blipFill>
          <a:blip r:embed="rId3"/>
          <a:stretch>
            <a:fillRect/>
          </a:stretch>
        </p:blipFill>
        <p:spPr>
          <a:xfrm>
            <a:off x="6096001" y="2420730"/>
            <a:ext cx="5319062" cy="1941457"/>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60959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7A8E-130F-8A9F-EA87-89AA232DEA56}"/>
              </a:ext>
            </a:extLst>
          </p:cNvPr>
          <p:cNvSpPr>
            <a:spLocks noGrp="1"/>
          </p:cNvSpPr>
          <p:nvPr>
            <p:ph type="title"/>
          </p:nvPr>
        </p:nvSpPr>
        <p:spPr/>
        <p:txBody>
          <a:bodyPr/>
          <a:lstStyle/>
          <a:p>
            <a:r>
              <a:rPr lang="fi-FI" b="1" dirty="0"/>
              <a:t>Asiasanat</a:t>
            </a:r>
          </a:p>
        </p:txBody>
      </p:sp>
      <p:sp>
        <p:nvSpPr>
          <p:cNvPr id="3" name="Content Placeholder 2">
            <a:extLst>
              <a:ext uri="{FF2B5EF4-FFF2-40B4-BE49-F238E27FC236}">
                <a16:creationId xmlns:a16="http://schemas.microsoft.com/office/drawing/2014/main" id="{77AD7272-3423-8E71-CAB6-788DB688E77A}"/>
              </a:ext>
            </a:extLst>
          </p:cNvPr>
          <p:cNvSpPr>
            <a:spLocks noGrp="1"/>
          </p:cNvSpPr>
          <p:nvPr>
            <p:ph idx="1"/>
          </p:nvPr>
        </p:nvSpPr>
        <p:spPr/>
        <p:txBody>
          <a:bodyPr/>
          <a:lstStyle/>
          <a:p>
            <a:r>
              <a:rPr lang="fi-FI" dirty="0"/>
              <a:t>Vertaisuus</a:t>
            </a:r>
          </a:p>
          <a:p>
            <a:r>
              <a:rPr lang="fi-FI" dirty="0"/>
              <a:t>Vertaistuki</a:t>
            </a:r>
          </a:p>
          <a:p>
            <a:r>
              <a:rPr lang="fi-FI" dirty="0"/>
              <a:t>Edustuksellinen demokratia</a:t>
            </a:r>
          </a:p>
          <a:p>
            <a:r>
              <a:rPr lang="fi-FI" dirty="0"/>
              <a:t>Yhteisöllisyys</a:t>
            </a:r>
          </a:p>
          <a:p>
            <a:r>
              <a:rPr lang="fi-FI" dirty="0"/>
              <a:t>Hyvinvointi</a:t>
            </a:r>
          </a:p>
          <a:p>
            <a:endParaRPr lang="fi-FI" dirty="0"/>
          </a:p>
        </p:txBody>
      </p:sp>
    </p:spTree>
    <p:extLst>
      <p:ext uri="{BB962C8B-B14F-4D97-AF65-F5344CB8AC3E}">
        <p14:creationId xmlns:p14="http://schemas.microsoft.com/office/powerpoint/2010/main" val="3261805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31F1C-EA8B-D835-A6A8-7C0A6D00AB62}"/>
              </a:ext>
            </a:extLst>
          </p:cNvPr>
          <p:cNvSpPr>
            <a:spLocks noGrp="1"/>
          </p:cNvSpPr>
          <p:nvPr>
            <p:ph type="title"/>
          </p:nvPr>
        </p:nvSpPr>
        <p:spPr>
          <a:xfrm>
            <a:off x="838200" y="681037"/>
            <a:ext cx="10515600" cy="1325563"/>
          </a:xfrm>
        </p:spPr>
        <p:txBody>
          <a:bodyPr>
            <a:normAutofit fontScale="90000"/>
          </a:bodyPr>
          <a:lstStyle/>
          <a:p>
            <a:r>
              <a:rPr lang="fi-FI" sz="4000" b="1" i="0" dirty="0">
                <a:effectLst/>
                <a:latin typeface="+mn-lt"/>
              </a:rPr>
              <a:t>Miksi toimintamallia / käytännettä </a:t>
            </a:r>
            <a:br>
              <a:rPr lang="fi-FI" sz="4000" b="1" i="0" dirty="0">
                <a:effectLst/>
                <a:latin typeface="+mn-lt"/>
              </a:rPr>
            </a:br>
            <a:r>
              <a:rPr lang="fi-FI" sz="4000" b="1" i="0" dirty="0">
                <a:effectLst/>
                <a:latin typeface="+mn-lt"/>
              </a:rPr>
              <a:t>kannattaa hyödyntää?</a:t>
            </a:r>
            <a:br>
              <a:rPr lang="fi-FI" b="0" i="0" dirty="0">
                <a:effectLst/>
                <a:latin typeface="Arial" panose="020B0604020202020204" pitchFamily="34" charset="0"/>
              </a:rPr>
            </a:br>
            <a:endParaRPr lang="fi-FI" dirty="0"/>
          </a:p>
        </p:txBody>
      </p:sp>
      <p:sp>
        <p:nvSpPr>
          <p:cNvPr id="3" name="Content Placeholder 2">
            <a:extLst>
              <a:ext uri="{FF2B5EF4-FFF2-40B4-BE49-F238E27FC236}">
                <a16:creationId xmlns:a16="http://schemas.microsoft.com/office/drawing/2014/main" id="{9EA0D06F-0E78-4BCF-E809-46295CD8246A}"/>
              </a:ext>
            </a:extLst>
          </p:cNvPr>
          <p:cNvSpPr>
            <a:spLocks noGrp="1"/>
          </p:cNvSpPr>
          <p:nvPr>
            <p:ph idx="1"/>
          </p:nvPr>
        </p:nvSpPr>
        <p:spPr/>
        <p:txBody>
          <a:bodyPr>
            <a:normAutofit/>
          </a:bodyPr>
          <a:lstStyle/>
          <a:p>
            <a:pPr marL="0" indent="0">
              <a:buNone/>
            </a:pPr>
            <a:endParaRPr lang="fi-FI" dirty="0"/>
          </a:p>
          <a:p>
            <a:pPr marL="0" indent="0">
              <a:buNone/>
            </a:pPr>
            <a:r>
              <a:rPr lang="fi-FI" dirty="0"/>
              <a:t>Toimintamallia voidaan hyödyntää, jotta saadaan luotua edustuksellisen demokratian muotoja. Toimintamallin avulla voidaan kehittää ryhmän koheesiota, hyvinvointia ja keskinäistä vastuunkantoa. </a:t>
            </a:r>
          </a:p>
        </p:txBody>
      </p:sp>
    </p:spTree>
    <p:extLst>
      <p:ext uri="{BB962C8B-B14F-4D97-AF65-F5344CB8AC3E}">
        <p14:creationId xmlns:p14="http://schemas.microsoft.com/office/powerpoint/2010/main" val="2308275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FE18-5758-E496-38E4-870CB476DD60}"/>
              </a:ext>
            </a:extLst>
          </p:cNvPr>
          <p:cNvSpPr>
            <a:spLocks noGrp="1"/>
          </p:cNvSpPr>
          <p:nvPr>
            <p:ph type="title"/>
          </p:nvPr>
        </p:nvSpPr>
        <p:spPr/>
        <p:txBody>
          <a:bodyPr/>
          <a:lstStyle/>
          <a:p>
            <a:r>
              <a:rPr lang="fi-FI" b="1" dirty="0">
                <a:latin typeface="+mn-lt"/>
              </a:rPr>
              <a:t>Tavoitteet</a:t>
            </a:r>
          </a:p>
        </p:txBody>
      </p:sp>
      <p:sp>
        <p:nvSpPr>
          <p:cNvPr id="3" name="Content Placeholder 2">
            <a:extLst>
              <a:ext uri="{FF2B5EF4-FFF2-40B4-BE49-F238E27FC236}">
                <a16:creationId xmlns:a16="http://schemas.microsoft.com/office/drawing/2014/main" id="{5DA8E280-0AE3-1DB3-E7C5-9E3A8959D950}"/>
              </a:ext>
            </a:extLst>
          </p:cNvPr>
          <p:cNvSpPr>
            <a:spLocks noGrp="1"/>
          </p:cNvSpPr>
          <p:nvPr>
            <p:ph idx="1"/>
          </p:nvPr>
        </p:nvSpPr>
        <p:spPr/>
        <p:txBody>
          <a:bodyPr/>
          <a:lstStyle/>
          <a:p>
            <a:r>
              <a:rPr lang="fi-FI" dirty="0"/>
              <a:t>Vertaisryhmän hyödyntäminen asettautumisessa opintoihin</a:t>
            </a:r>
          </a:p>
          <a:p>
            <a:r>
              <a:rPr lang="fi-FI" dirty="0"/>
              <a:t>Vertaistuki</a:t>
            </a:r>
          </a:p>
          <a:p>
            <a:r>
              <a:rPr lang="fi-FI" dirty="0"/>
              <a:t>Vertaisohjaus</a:t>
            </a:r>
          </a:p>
          <a:p>
            <a:r>
              <a:rPr lang="fi-FI" dirty="0"/>
              <a:t>Integroituminen osaksi omaa ryhmää ja korkeakouluyhteisöä.</a:t>
            </a:r>
          </a:p>
          <a:p>
            <a:pPr marL="0" indent="0">
              <a:buNone/>
            </a:pPr>
            <a:endParaRPr lang="fi-FI" dirty="0"/>
          </a:p>
          <a:p>
            <a:pPr marL="0" indent="0">
              <a:buNone/>
            </a:pPr>
            <a:endParaRPr lang="fi-FI" dirty="0"/>
          </a:p>
          <a:p>
            <a:pPr marL="0" indent="0">
              <a:buNone/>
            </a:pPr>
            <a:endParaRPr lang="fi-FI" dirty="0"/>
          </a:p>
          <a:p>
            <a:pPr marL="0" indent="0">
              <a:buNone/>
            </a:pPr>
            <a:endParaRPr lang="fi-FI" dirty="0"/>
          </a:p>
        </p:txBody>
      </p:sp>
    </p:spTree>
    <p:extLst>
      <p:ext uri="{BB962C8B-B14F-4D97-AF65-F5344CB8AC3E}">
        <p14:creationId xmlns:p14="http://schemas.microsoft.com/office/powerpoint/2010/main" val="2684200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F4AC-F909-FB44-1471-84D0F777FCEF}"/>
              </a:ext>
            </a:extLst>
          </p:cNvPr>
          <p:cNvSpPr>
            <a:spLocks noGrp="1"/>
          </p:cNvSpPr>
          <p:nvPr>
            <p:ph type="title"/>
          </p:nvPr>
        </p:nvSpPr>
        <p:spPr/>
        <p:txBody>
          <a:bodyPr/>
          <a:lstStyle/>
          <a:p>
            <a:r>
              <a:rPr lang="fi-FI" b="1" dirty="0">
                <a:latin typeface="+mn-lt"/>
              </a:rPr>
              <a:t>Kohderyhmä</a:t>
            </a:r>
          </a:p>
        </p:txBody>
      </p:sp>
      <p:sp>
        <p:nvSpPr>
          <p:cNvPr id="3" name="Content Placeholder 2">
            <a:extLst>
              <a:ext uri="{FF2B5EF4-FFF2-40B4-BE49-F238E27FC236}">
                <a16:creationId xmlns:a16="http://schemas.microsoft.com/office/drawing/2014/main" id="{56658CAE-A456-5CE1-1FA8-59CFB411D8E5}"/>
              </a:ext>
            </a:extLst>
          </p:cNvPr>
          <p:cNvSpPr>
            <a:spLocks noGrp="1"/>
          </p:cNvSpPr>
          <p:nvPr>
            <p:ph idx="1"/>
          </p:nvPr>
        </p:nvSpPr>
        <p:spPr/>
        <p:txBody>
          <a:bodyPr/>
          <a:lstStyle/>
          <a:p>
            <a:r>
              <a:rPr lang="fi-FI" dirty="0"/>
              <a:t>Pilottiryhmänä toimi kaksi kansainvälistä ryhmää. </a:t>
            </a:r>
          </a:p>
          <a:p>
            <a:r>
              <a:rPr lang="fi-FI" dirty="0"/>
              <a:t>Toimintaa voidaan laajentaa kaikkiin opiskeluryhmiin, joiden välille on tarkoitus saada generoitua vertaistukea, osallisuutta ja mahdollisuuksia vastuunkantamiseen.</a:t>
            </a:r>
          </a:p>
          <a:p>
            <a:pPr marL="0" indent="0">
              <a:buNone/>
            </a:pPr>
            <a:endParaRPr lang="fi-FI" dirty="0"/>
          </a:p>
        </p:txBody>
      </p:sp>
    </p:spTree>
    <p:extLst>
      <p:ext uri="{BB962C8B-B14F-4D97-AF65-F5344CB8AC3E}">
        <p14:creationId xmlns:p14="http://schemas.microsoft.com/office/powerpoint/2010/main" val="2155243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D9048-80E9-B691-CC67-B91CB77EDAB7}"/>
              </a:ext>
            </a:extLst>
          </p:cNvPr>
          <p:cNvSpPr>
            <a:spLocks noGrp="1"/>
          </p:cNvSpPr>
          <p:nvPr>
            <p:ph type="title"/>
          </p:nvPr>
        </p:nvSpPr>
        <p:spPr/>
        <p:txBody>
          <a:bodyPr/>
          <a:lstStyle/>
          <a:p>
            <a:r>
              <a:rPr lang="fi-FI" b="1" dirty="0"/>
              <a:t>Aikataulu</a:t>
            </a:r>
          </a:p>
        </p:txBody>
      </p:sp>
      <p:sp>
        <p:nvSpPr>
          <p:cNvPr id="3" name="Content Placeholder 2">
            <a:extLst>
              <a:ext uri="{FF2B5EF4-FFF2-40B4-BE49-F238E27FC236}">
                <a16:creationId xmlns:a16="http://schemas.microsoft.com/office/drawing/2014/main" id="{FA1A72CC-113B-DAB1-2037-35009D8FE6AF}"/>
              </a:ext>
            </a:extLst>
          </p:cNvPr>
          <p:cNvSpPr>
            <a:spLocks noGrp="1"/>
          </p:cNvSpPr>
          <p:nvPr>
            <p:ph idx="1"/>
          </p:nvPr>
        </p:nvSpPr>
        <p:spPr/>
        <p:txBody>
          <a:bodyPr/>
          <a:lstStyle/>
          <a:p>
            <a:r>
              <a:rPr lang="fi-FI" dirty="0"/>
              <a:t>Pilottiryhmä toteutettiin keväällä 2023.</a:t>
            </a:r>
          </a:p>
          <a:p>
            <a:r>
              <a:rPr lang="fi-FI" dirty="0"/>
              <a:t>Samalla idealla toinen pilotti syksyllä 2023.</a:t>
            </a:r>
          </a:p>
        </p:txBody>
      </p:sp>
    </p:spTree>
    <p:extLst>
      <p:ext uri="{BB962C8B-B14F-4D97-AF65-F5344CB8AC3E}">
        <p14:creationId xmlns:p14="http://schemas.microsoft.com/office/powerpoint/2010/main" val="1317139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105F2-5CDE-F03C-8D77-707D4460644E}"/>
              </a:ext>
            </a:extLst>
          </p:cNvPr>
          <p:cNvSpPr>
            <a:spLocks noGrp="1"/>
          </p:cNvSpPr>
          <p:nvPr>
            <p:ph type="title"/>
          </p:nvPr>
        </p:nvSpPr>
        <p:spPr/>
        <p:txBody>
          <a:bodyPr/>
          <a:lstStyle/>
          <a:p>
            <a:r>
              <a:rPr lang="fi-FI" b="1" dirty="0"/>
              <a:t>Ohjaaja / ohjaajat</a:t>
            </a:r>
          </a:p>
        </p:txBody>
      </p:sp>
      <p:sp>
        <p:nvSpPr>
          <p:cNvPr id="3" name="Content Placeholder 2">
            <a:extLst>
              <a:ext uri="{FF2B5EF4-FFF2-40B4-BE49-F238E27FC236}">
                <a16:creationId xmlns:a16="http://schemas.microsoft.com/office/drawing/2014/main" id="{6D848ECC-654C-00CF-B908-9C2363081CA3}"/>
              </a:ext>
            </a:extLst>
          </p:cNvPr>
          <p:cNvSpPr>
            <a:spLocks noGrp="1"/>
          </p:cNvSpPr>
          <p:nvPr>
            <p:ph idx="1"/>
          </p:nvPr>
        </p:nvSpPr>
        <p:spPr/>
        <p:txBody>
          <a:bodyPr/>
          <a:lstStyle/>
          <a:p>
            <a:r>
              <a:rPr lang="fi-FI" dirty="0"/>
              <a:t>Opettajatutor esittelee Class </a:t>
            </a:r>
            <a:r>
              <a:rPr lang="fi-FI" dirty="0" err="1"/>
              <a:t>Captain</a:t>
            </a:r>
            <a:r>
              <a:rPr lang="fi-FI" dirty="0"/>
              <a:t> mallin ryhmälle. Ryhmä valitsee keskuudestaan kaksi kapteenia.</a:t>
            </a:r>
          </a:p>
          <a:p>
            <a:r>
              <a:rPr lang="fi-FI" dirty="0"/>
              <a:t>Opettajatutor ohjaa kapteenien toimintaa vuoden aikana ja ideoi erilaisia mahdollisuuksia, joissa kapteenien panosta voidaan hyödyntää. </a:t>
            </a:r>
          </a:p>
          <a:p>
            <a:r>
              <a:rPr lang="fi-FI" dirty="0"/>
              <a:t>Esimerkkejä toiminnasta: ryhmäytyminen, palautteenkeruu, keskustelutuokiot, vertaistuki opinnoissa jne.</a:t>
            </a:r>
          </a:p>
        </p:txBody>
      </p:sp>
    </p:spTree>
    <p:extLst>
      <p:ext uri="{BB962C8B-B14F-4D97-AF65-F5344CB8AC3E}">
        <p14:creationId xmlns:p14="http://schemas.microsoft.com/office/powerpoint/2010/main" val="2161290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9B8A1-896D-C774-5AE3-8DE15D7DCD09}"/>
              </a:ext>
            </a:extLst>
          </p:cNvPr>
          <p:cNvSpPr>
            <a:spLocks noGrp="1"/>
          </p:cNvSpPr>
          <p:nvPr>
            <p:ph type="title"/>
          </p:nvPr>
        </p:nvSpPr>
        <p:spPr/>
        <p:txBody>
          <a:bodyPr/>
          <a:lstStyle/>
          <a:p>
            <a:r>
              <a:rPr lang="fi-FI" b="1" dirty="0"/>
              <a:t>Class </a:t>
            </a:r>
            <a:r>
              <a:rPr lang="fi-FI" b="1" dirty="0" err="1"/>
              <a:t>Captain</a:t>
            </a:r>
            <a:r>
              <a:rPr lang="fi-FI" b="1" dirty="0"/>
              <a:t> tehtävä ja rooli</a:t>
            </a:r>
          </a:p>
        </p:txBody>
      </p:sp>
      <p:sp>
        <p:nvSpPr>
          <p:cNvPr id="3" name="Content Placeholder 2">
            <a:extLst>
              <a:ext uri="{FF2B5EF4-FFF2-40B4-BE49-F238E27FC236}">
                <a16:creationId xmlns:a16="http://schemas.microsoft.com/office/drawing/2014/main" id="{33418804-FE6C-561B-0EB6-C19FDBFAD8F2}"/>
              </a:ext>
            </a:extLst>
          </p:cNvPr>
          <p:cNvSpPr>
            <a:spLocks noGrp="1"/>
          </p:cNvSpPr>
          <p:nvPr>
            <p:ph idx="1"/>
          </p:nvPr>
        </p:nvSpPr>
        <p:spPr/>
        <p:txBody>
          <a:bodyPr/>
          <a:lstStyle/>
          <a:p>
            <a:pPr marL="0" indent="0">
              <a:buNone/>
            </a:pPr>
            <a:r>
              <a:rPr lang="fi-FI" dirty="0"/>
              <a:t>Class </a:t>
            </a:r>
            <a:r>
              <a:rPr lang="fi-FI" dirty="0" err="1"/>
              <a:t>Captain</a:t>
            </a:r>
            <a:r>
              <a:rPr lang="fi-FI" dirty="0"/>
              <a:t> on kunniatehtävä. Hän on ryhmänsä edustaja. Hän hyödyntää edustuksellisen demokratian keinoja ja </a:t>
            </a:r>
            <a:r>
              <a:rPr lang="fi-FI" dirty="0" err="1"/>
              <a:t>osallistaa</a:t>
            </a:r>
            <a:r>
              <a:rPr lang="fi-FI" dirty="0"/>
              <a:t> ryhmään. Hän vie ryhmän aloitteita opiskelijakuntaan ja opettajille. Hän innostaa ryhmää tekemään aloitteita. </a:t>
            </a:r>
          </a:p>
        </p:txBody>
      </p:sp>
    </p:spTree>
    <p:extLst>
      <p:ext uri="{BB962C8B-B14F-4D97-AF65-F5344CB8AC3E}">
        <p14:creationId xmlns:p14="http://schemas.microsoft.com/office/powerpoint/2010/main" val="4284526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0CD72-22D6-BB9A-8768-C9AD6B99B395}"/>
              </a:ext>
            </a:extLst>
          </p:cNvPr>
          <p:cNvSpPr>
            <a:spLocks noGrp="1"/>
          </p:cNvSpPr>
          <p:nvPr>
            <p:ph type="title"/>
          </p:nvPr>
        </p:nvSpPr>
        <p:spPr/>
        <p:txBody>
          <a:bodyPr/>
          <a:lstStyle/>
          <a:p>
            <a:r>
              <a:rPr lang="fi-FI" b="1" dirty="0"/>
              <a:t>Markkinointi ja viestintä</a:t>
            </a:r>
          </a:p>
        </p:txBody>
      </p:sp>
      <p:sp>
        <p:nvSpPr>
          <p:cNvPr id="3" name="Content Placeholder 2">
            <a:extLst>
              <a:ext uri="{FF2B5EF4-FFF2-40B4-BE49-F238E27FC236}">
                <a16:creationId xmlns:a16="http://schemas.microsoft.com/office/drawing/2014/main" id="{64D7B634-1589-1F3D-2E80-A607021BABB6}"/>
              </a:ext>
            </a:extLst>
          </p:cNvPr>
          <p:cNvSpPr>
            <a:spLocks noGrp="1"/>
          </p:cNvSpPr>
          <p:nvPr>
            <p:ph idx="1"/>
          </p:nvPr>
        </p:nvSpPr>
        <p:spPr/>
        <p:txBody>
          <a:bodyPr/>
          <a:lstStyle/>
          <a:p>
            <a:pPr marL="0" indent="0">
              <a:buNone/>
            </a:pPr>
            <a:r>
              <a:rPr lang="fi-FI" dirty="0"/>
              <a:t>Toiminnasta tiedotettava opettajatutoreita ja kuvattava mitä tehty ja mitä mahdollisuuksia kapteenin hyödyntämiseen on. Jatkossa Class </a:t>
            </a:r>
            <a:r>
              <a:rPr lang="fi-FI" dirty="0" err="1"/>
              <a:t>captain</a:t>
            </a:r>
            <a:r>
              <a:rPr lang="fi-FI" dirty="0"/>
              <a:t> toiminnasta voisi </a:t>
            </a:r>
            <a:r>
              <a:rPr lang="fi-FI" dirty="0" err="1"/>
              <a:t>infota</a:t>
            </a:r>
            <a:r>
              <a:rPr lang="fi-FI" dirty="0"/>
              <a:t> koulun verkkosivuilla ja somessa, jotta halukkaat voivat ilmoittautua vapaaehtoisiksi. Class </a:t>
            </a:r>
            <a:r>
              <a:rPr lang="fi-FI" dirty="0" err="1"/>
              <a:t>Captain</a:t>
            </a:r>
            <a:r>
              <a:rPr lang="fi-FI" dirty="0"/>
              <a:t> vapaaehtoisille hyvä rakentaa jotain porkkanoita, jotta ryhtyvät tähän toimeen.</a:t>
            </a:r>
          </a:p>
        </p:txBody>
      </p:sp>
    </p:spTree>
    <p:extLst>
      <p:ext uri="{BB962C8B-B14F-4D97-AF65-F5344CB8AC3E}">
        <p14:creationId xmlns:p14="http://schemas.microsoft.com/office/powerpoint/2010/main" val="555679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51735-6B12-4B97-3119-D69645582D7D}"/>
              </a:ext>
            </a:extLst>
          </p:cNvPr>
          <p:cNvSpPr>
            <a:spLocks noGrp="1"/>
          </p:cNvSpPr>
          <p:nvPr>
            <p:ph type="title"/>
          </p:nvPr>
        </p:nvSpPr>
        <p:spPr/>
        <p:txBody>
          <a:bodyPr/>
          <a:lstStyle/>
          <a:p>
            <a:r>
              <a:rPr lang="fi-FI" b="1" dirty="0"/>
              <a:t>Palaute ja arviointi</a:t>
            </a:r>
          </a:p>
        </p:txBody>
      </p:sp>
      <p:sp>
        <p:nvSpPr>
          <p:cNvPr id="3" name="Content Placeholder 2">
            <a:extLst>
              <a:ext uri="{FF2B5EF4-FFF2-40B4-BE49-F238E27FC236}">
                <a16:creationId xmlns:a16="http://schemas.microsoft.com/office/drawing/2014/main" id="{3189E4F0-A72A-DE5D-58FA-B4B6DDF932D5}"/>
              </a:ext>
            </a:extLst>
          </p:cNvPr>
          <p:cNvSpPr>
            <a:spLocks noGrp="1"/>
          </p:cNvSpPr>
          <p:nvPr>
            <p:ph idx="1"/>
          </p:nvPr>
        </p:nvSpPr>
        <p:spPr>
          <a:xfrm>
            <a:off x="838200" y="1825624"/>
            <a:ext cx="10515600" cy="4784725"/>
          </a:xfrm>
        </p:spPr>
        <p:txBody>
          <a:bodyPr>
            <a:normAutofit/>
          </a:bodyPr>
          <a:lstStyle/>
          <a:p>
            <a:pPr marL="342900" lvl="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Many students think it is very helpful for their studies and lives in Finland in general to have a class captain, they feel that it is easier and more approachable to contact the class captain when they need help</a:t>
            </a:r>
            <a:endParaRPr lang="fi-FI"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The class captain thinks he has developed his communication skills and leadership skills in acting as a captain for the study group. He is also glad that he received 1 ECTS for acting as the class captain.</a:t>
            </a:r>
          </a:p>
          <a:p>
            <a:pPr marL="0" lvl="0" indent="0">
              <a:buNone/>
            </a:pPr>
            <a:endParaRPr lang="en-US" sz="1800" dirty="0">
              <a:latin typeface="Calibri" panose="020F0502020204030204" pitchFamily="34" charset="0"/>
              <a:ea typeface="Calibri" panose="020F0502020204030204" pitchFamily="34" charset="0"/>
            </a:endParaRPr>
          </a:p>
          <a:p>
            <a:pPr marL="0" lvl="0" indent="0">
              <a:buNone/>
            </a:pPr>
            <a:r>
              <a:rPr lang="en-US" sz="1800" dirty="0">
                <a:latin typeface="Calibri" panose="020F0502020204030204" pitchFamily="34" charset="0"/>
                <a:ea typeface="Calibri" panose="020F0502020204030204" pitchFamily="34" charset="0"/>
              </a:rPr>
              <a:t>Teacher thoughts:</a:t>
            </a:r>
          </a:p>
          <a:p>
            <a:pPr marL="342900" lvl="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What worked well: I think overall the class captain concept worked very well for this study group, as most students were familiar with the concept (because of their previous experiences). The class captain greatly helped the students to get started with their studies as well as the tutor teacher.</a:t>
            </a:r>
            <a:endParaRPr lang="fi-FI"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What didn’t work well: In the second semester the class captain moved to another city, so he was not always present on campus and not so approachable as he used to be.</a:t>
            </a:r>
            <a:endParaRPr lang="fi-FI"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How it could be improved: Future class captains should ideally be more present on campus. As such, when students need to contact class captains for help (and meet them face-to-face), they could be more available and approachable for the students.   </a:t>
            </a:r>
            <a:endParaRPr lang="fi-FI" sz="18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endParaRPr lang="fi-FI" sz="1800" dirty="0">
              <a:effectLst/>
              <a:latin typeface="Calibri" panose="020F0502020204030204" pitchFamily="34" charset="0"/>
              <a:ea typeface="Calibri" panose="020F0502020204030204" pitchFamily="34" charset="0"/>
            </a:endParaRPr>
          </a:p>
          <a:p>
            <a:endParaRPr lang="fi-FI" dirty="0"/>
          </a:p>
        </p:txBody>
      </p:sp>
    </p:spTree>
    <p:extLst>
      <p:ext uri="{BB962C8B-B14F-4D97-AF65-F5344CB8AC3E}">
        <p14:creationId xmlns:p14="http://schemas.microsoft.com/office/powerpoint/2010/main" val="3543340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1BD4A457BFE82F42A44DD57AEE2F5279" ma:contentTypeVersion="10" ma:contentTypeDescription="Luo uusi asiakirja." ma:contentTypeScope="" ma:versionID="f915679c1fd4b1f65f86c0f5c57e5d9e">
  <xsd:schema xmlns:xsd="http://www.w3.org/2001/XMLSchema" xmlns:xs="http://www.w3.org/2001/XMLSchema" xmlns:p="http://schemas.microsoft.com/office/2006/metadata/properties" xmlns:ns3="7514a680-3015-46a5-9670-283e228075bd" xmlns:ns4="a4ad3d11-807f-45c4-939a-3e67bb6dbb71" targetNamespace="http://schemas.microsoft.com/office/2006/metadata/properties" ma:root="true" ma:fieldsID="b0542e2655557031f604c6f869113924" ns3:_="" ns4:_="">
    <xsd:import namespace="7514a680-3015-46a5-9670-283e228075bd"/>
    <xsd:import namespace="a4ad3d11-807f-45c4-939a-3e67bb6dbb7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DateTaken" minOccurs="0"/>
                <xsd:element ref="ns3:MediaServiceAutoTags"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14a680-3015-46a5-9670-283e228075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ad3d11-807f-45c4-939a-3e67bb6dbb71"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SharingHintHash" ma:index="12"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7514a680-3015-46a5-9670-283e228075bd" xsi:nil="true"/>
  </documentManagement>
</p:properties>
</file>

<file path=customXml/itemProps1.xml><?xml version="1.0" encoding="utf-8"?>
<ds:datastoreItem xmlns:ds="http://schemas.openxmlformats.org/officeDocument/2006/customXml" ds:itemID="{4B4F409F-5007-4C28-81E0-90BB334ACE71}">
  <ds:schemaRefs>
    <ds:schemaRef ds:uri="http://schemas.microsoft.com/sharepoint/v3/contenttype/forms"/>
  </ds:schemaRefs>
</ds:datastoreItem>
</file>

<file path=customXml/itemProps2.xml><?xml version="1.0" encoding="utf-8"?>
<ds:datastoreItem xmlns:ds="http://schemas.openxmlformats.org/officeDocument/2006/customXml" ds:itemID="{BD1968D6-DC70-461C-9141-C671C748FD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14a680-3015-46a5-9670-283e228075bd"/>
    <ds:schemaRef ds:uri="a4ad3d11-807f-45c4-939a-3e67bb6dbb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F863E6-EF9D-4F35-9FA7-BAD0A48A80CB}">
  <ds:schemaRefs>
    <ds:schemaRef ds:uri="http://purl.org/dc/elements/1.1/"/>
    <ds:schemaRef ds:uri="a4ad3d11-807f-45c4-939a-3e67bb6dbb71"/>
    <ds:schemaRef ds:uri="http://purl.org/dc/dcmitype/"/>
    <ds:schemaRef ds:uri="http://schemas.microsoft.com/office/2006/documentManagement/types"/>
    <ds:schemaRef ds:uri="7514a680-3015-46a5-9670-283e228075bd"/>
    <ds:schemaRef ds:uri="http://purl.org/dc/term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181</TotalTime>
  <Words>525</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Symbol</vt:lpstr>
      <vt:lpstr>Office Theme</vt:lpstr>
      <vt:lpstr>Class Captain toimintamalli:  Osallisuutta ja demokratiataitoja</vt:lpstr>
      <vt:lpstr>Miksi toimintamallia / käytännettä  kannattaa hyödyntää? </vt:lpstr>
      <vt:lpstr>Tavoitteet</vt:lpstr>
      <vt:lpstr>Kohderyhmä</vt:lpstr>
      <vt:lpstr>Aikataulu</vt:lpstr>
      <vt:lpstr>Ohjaaja / ohjaajat</vt:lpstr>
      <vt:lpstr>Class Captain tehtävä ja rooli</vt:lpstr>
      <vt:lpstr>Markkinointi ja viestintä</vt:lpstr>
      <vt:lpstr>Palaute ja arviointi</vt:lpstr>
      <vt:lpstr>Lisätietoa</vt:lpstr>
      <vt:lpstr>Asiasanat</vt:lpstr>
    </vt:vector>
  </TitlesOfParts>
  <Company>Centria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Annakaisa Marjokorpi</dc:creator>
  <cp:lastModifiedBy>Annakaisa Marjokorpi</cp:lastModifiedBy>
  <cp:revision>3</cp:revision>
  <dcterms:created xsi:type="dcterms:W3CDTF">2023-09-13T08:36:43Z</dcterms:created>
  <dcterms:modified xsi:type="dcterms:W3CDTF">2023-10-03T06:40:21Z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0x0101001BD4A457BFE82F42A44DD57AEE2F5279</vt:lpwstr>
  </property>
</Properties>
</file>