
<file path=[Content_Types].xml><?xml version="1.0" encoding="utf-8"?>
<Types xmlns="http://schemas.openxmlformats.org/package/2006/content-types">
  <Default Extension="bin" ContentType="application/vnd.ms-office.activeX"/>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activeX/activeX7.xml" ContentType="application/vnd.ms-office.activeX+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71" r:id="rId6"/>
    <p:sldId id="272" r:id="rId7"/>
    <p:sldId id="258" r:id="rId8"/>
    <p:sldId id="259" r:id="rId9"/>
    <p:sldId id="260" r:id="rId10"/>
    <p:sldId id="261" r:id="rId11"/>
    <p:sldId id="263" r:id="rId12"/>
    <p:sldId id="264" r:id="rId13"/>
    <p:sldId id="265" r:id="rId14"/>
    <p:sldId id="267" r:id="rId15"/>
    <p:sldId id="270" r:id="rId16"/>
    <p:sldId id="268"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15618D-44C8-4290-999D-11813949EE88}" v="31" dt="2023-10-03T06:39:20.4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activeX1.xml><?xml version="1.0" encoding="utf-8"?>
<ax:ocx xmlns:ax="http://schemas.microsoft.com/office/2006/activeX" xmlns:r="http://schemas.openxmlformats.org/officeDocument/2006/relationships" ax:classid="{5512D116-5CC6-11CF-8D67-00AA00BDCE1D}" ax:persistence="persistStream" r:id="rId1"/>
</file>

<file path=ppt/activeX/activeX2.xml><?xml version="1.0" encoding="utf-8"?>
<ax:ocx xmlns:ax="http://schemas.microsoft.com/office/2006/activeX" xmlns:r="http://schemas.openxmlformats.org/officeDocument/2006/relationships" ax:classid="{5512D116-5CC6-11CF-8D67-00AA00BDCE1D}" ax:persistence="persistStream" r:id="rId1"/>
</file>

<file path=ppt/activeX/activeX3.xml><?xml version="1.0" encoding="utf-8"?>
<ax:ocx xmlns:ax="http://schemas.microsoft.com/office/2006/activeX" xmlns:r="http://schemas.openxmlformats.org/officeDocument/2006/relationships" ax:classid="{5512D116-5CC6-11CF-8D67-00AA00BDCE1D}" ax:persistence="persistStream" r:id="rId1"/>
</file>

<file path=ppt/activeX/activeX4.xml><?xml version="1.0" encoding="utf-8"?>
<ax:ocx xmlns:ax="http://schemas.microsoft.com/office/2006/activeX" xmlns:r="http://schemas.openxmlformats.org/officeDocument/2006/relationships" ax:classid="{5512D116-5CC6-11CF-8D67-00AA00BDCE1D}" ax:persistence="persistStream" r:id="rId1"/>
</file>

<file path=ppt/activeX/activeX5.xml><?xml version="1.0" encoding="utf-8"?>
<ax:ocx xmlns:ax="http://schemas.microsoft.com/office/2006/activeX" xmlns:r="http://schemas.openxmlformats.org/officeDocument/2006/relationships" ax:classid="{5512D116-5CC6-11CF-8D67-00AA00BDCE1D}" ax:persistence="persistStream" r:id="rId1"/>
</file>

<file path=ppt/activeX/activeX6.xml><?xml version="1.0" encoding="utf-8"?>
<ax:ocx xmlns:ax="http://schemas.microsoft.com/office/2006/activeX" xmlns:r="http://schemas.openxmlformats.org/officeDocument/2006/relationships" ax:classid="{5512D116-5CC6-11CF-8D67-00AA00BDCE1D}" ax:persistence="persistStream" r:id="rId1"/>
</file>

<file path=ppt/activeX/activeX7.xml><?xml version="1.0" encoding="utf-8"?>
<ax:ocx xmlns:ax="http://schemas.microsoft.com/office/2006/activeX" xmlns:r="http://schemas.openxmlformats.org/officeDocument/2006/relationships" ax:classid="{5512D116-5CC6-11CF-8D67-00AA00BDCE1D}" ax:persistence="persistStream" r:id="rId1"/>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E0CCC-5A56-C1D1-302B-9139794580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6EB2429D-D3EE-8474-D770-9911D7794A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8BB33478-2ADC-EB9B-8254-F941AFE4F9A9}"/>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B0114015-DE89-7C4B-7CB7-9AC5ED7B00D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F794A12-C09C-ADDD-D434-CCFA430821E6}"/>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54597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4219-F0E7-5EC5-D5C6-66DB915A9647}"/>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04182E68-47F0-A44F-DB15-3E54DA8451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246702D5-0C2A-6CF7-8450-09B5DDE11786}"/>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A249B339-7D00-2E0E-EE92-D6B0E5B06A8C}"/>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526B887-272C-B4D7-E613-A94337B710D6}"/>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3784637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E6EB74-B3BC-22CC-6437-49F4D9A877A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B3711422-DD5B-3C85-4668-A5B4D30632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25C32099-255F-284D-E99D-4864085B8B29}"/>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5A070D81-57B7-A25C-F298-5010E986975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38AD027-C330-273B-D6A6-0317DB39E66A}"/>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019277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1E240-DD27-9CC9-4E01-73DF836032E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D1C55D76-CB48-22BF-DCFF-FA42AF9944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2F09D7B-CAB9-F7C3-4D1F-AC7ADE9789A2}"/>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F8EFBC45-F329-B253-897D-8DFECB7B4F3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D11B2A52-3A25-1C49-338C-BA71EECD6DAE}"/>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3712076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FFDF6-9878-9E64-0FDA-5FC4E2572E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5196E769-692B-6B78-889A-793FB433C9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40B9E5-509E-8478-0F2F-2A3B34810DC5}"/>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CC69C291-86B7-40A3-92E8-0CE7AF030F1A}"/>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01FC6208-D11F-0447-4987-62E0951E736D}"/>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3482596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36BDE-BA5C-5939-8D10-18EAEE6F6EC6}"/>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5265FA6A-7DB9-AA21-4FA9-A8A5EA6A78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D1D10E7A-263A-7493-E5FC-1415BEA14E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94CB91B0-B498-34D8-2627-2A71C2D5C3C5}"/>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6" name="Footer Placeholder 5">
            <a:extLst>
              <a:ext uri="{FF2B5EF4-FFF2-40B4-BE49-F238E27FC236}">
                <a16:creationId xmlns:a16="http://schemas.microsoft.com/office/drawing/2014/main" id="{7DAAEC67-BC16-2521-8C51-D290BF4871ED}"/>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1B1E456-D6D5-7214-0783-52D37F4C672F}"/>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22942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EE624-9FAB-2130-DA40-797E42D41EC1}"/>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168C16CD-FAF3-2990-0F7E-BB29ACD8E0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AD5C21-51E2-DD3E-5EF3-4FACB5797B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803CFC36-C44B-A48A-E425-74AF25B2E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499F9B-A783-67F6-FAD2-DE76581C13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72109B33-84F3-745D-F54F-BF5B95CF20A5}"/>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8" name="Footer Placeholder 7">
            <a:extLst>
              <a:ext uri="{FF2B5EF4-FFF2-40B4-BE49-F238E27FC236}">
                <a16:creationId xmlns:a16="http://schemas.microsoft.com/office/drawing/2014/main" id="{8D33DC51-EE42-BDB4-B5F5-81C5C0E1979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E5E9EC68-3ED7-55DF-2109-3C1997B67EDD}"/>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15414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6D33-9370-5574-3877-6466E9237112}"/>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7C1818C-807A-BA9B-39B8-5BB1293A052F}"/>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4" name="Footer Placeholder 3">
            <a:extLst>
              <a:ext uri="{FF2B5EF4-FFF2-40B4-BE49-F238E27FC236}">
                <a16:creationId xmlns:a16="http://schemas.microsoft.com/office/drawing/2014/main" id="{FF54DFC9-DA62-F582-FA48-730644EC1511}"/>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1CFA5ECA-4B60-1973-35AA-E6BDB578409D}"/>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386806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484B1C-8BB0-36DA-6D9E-336DC8B54BF4}"/>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3" name="Footer Placeholder 2">
            <a:extLst>
              <a:ext uri="{FF2B5EF4-FFF2-40B4-BE49-F238E27FC236}">
                <a16:creationId xmlns:a16="http://schemas.microsoft.com/office/drawing/2014/main" id="{B9308F36-3086-9B3B-4542-9DEA63E168C6}"/>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5AC48FE8-768A-088B-1841-01C5A79D3F1A}"/>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428060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6D2E-4A6C-80FD-B487-7B00240D86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93E03F4B-EC45-0BAE-AD4A-7DF6EC7E1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FA83214A-91FC-F6F0-C27B-847C74AD08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25606F-7EF5-B335-DBBD-5D0BD24315C6}"/>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6" name="Footer Placeholder 5">
            <a:extLst>
              <a:ext uri="{FF2B5EF4-FFF2-40B4-BE49-F238E27FC236}">
                <a16:creationId xmlns:a16="http://schemas.microsoft.com/office/drawing/2014/main" id="{A6B6E33E-8F7D-2B8A-9C14-3068951BD61A}"/>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6AE8C6D-FAAD-2533-D676-1DC99147A8E7}"/>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118645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31DD2-E05F-A95D-987E-36F2604047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B01D0870-D3CB-D974-1CDF-1C8CCAC1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0E856C6F-4304-F923-76B5-6DDAF7408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55ACD-D90A-FBE3-DCD2-990E3E600304}"/>
              </a:ext>
            </a:extLst>
          </p:cNvPr>
          <p:cNvSpPr>
            <a:spLocks noGrp="1"/>
          </p:cNvSpPr>
          <p:nvPr>
            <p:ph type="dt" sz="half" idx="10"/>
          </p:nvPr>
        </p:nvSpPr>
        <p:spPr/>
        <p:txBody>
          <a:bodyPr/>
          <a:lstStyle/>
          <a:p>
            <a:fld id="{D44293FA-AB72-4C96-B5A1-EC1D1C2F4313}" type="datetimeFigureOut">
              <a:rPr lang="fi-FI" smtClean="0"/>
              <a:t>3.10.2023</a:t>
            </a:fld>
            <a:endParaRPr lang="fi-FI"/>
          </a:p>
        </p:txBody>
      </p:sp>
      <p:sp>
        <p:nvSpPr>
          <p:cNvPr id="6" name="Footer Placeholder 5">
            <a:extLst>
              <a:ext uri="{FF2B5EF4-FFF2-40B4-BE49-F238E27FC236}">
                <a16:creationId xmlns:a16="http://schemas.microsoft.com/office/drawing/2014/main" id="{38EA851B-D09B-65D0-FF0D-8F43EC64BB7E}"/>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7C7AB5A1-1D6B-BF12-A8EB-65A437E25A15}"/>
              </a:ext>
            </a:extLst>
          </p:cNvPr>
          <p:cNvSpPr>
            <a:spLocks noGrp="1"/>
          </p:cNvSpPr>
          <p:nvPr>
            <p:ph type="sldNum" sz="quarter" idx="12"/>
          </p:nvPr>
        </p:nvSpPr>
        <p:spPr/>
        <p:txBody>
          <a:bodyPr/>
          <a:lstStyle/>
          <a:p>
            <a:fld id="{73AB5BBE-AD33-40A1-BDE0-68E39BDF48F8}" type="slidenum">
              <a:rPr lang="fi-FI" smtClean="0"/>
              <a:t>‹#›</a:t>
            </a:fld>
            <a:endParaRPr lang="fi-FI"/>
          </a:p>
        </p:txBody>
      </p:sp>
    </p:spTree>
    <p:extLst>
      <p:ext uri="{BB962C8B-B14F-4D97-AF65-F5344CB8AC3E}">
        <p14:creationId xmlns:p14="http://schemas.microsoft.com/office/powerpoint/2010/main" val="2349979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B20FF4-7F40-4668-2C7A-5E35236C24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D86D5446-ECC5-A7F8-D43C-C39167BDEB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89C7C37A-A467-28FF-1FF8-46B8AD73D5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4293FA-AB72-4C96-B5A1-EC1D1C2F4313}" type="datetimeFigureOut">
              <a:rPr lang="fi-FI" smtClean="0"/>
              <a:t>3.10.2023</a:t>
            </a:fld>
            <a:endParaRPr lang="fi-FI"/>
          </a:p>
        </p:txBody>
      </p:sp>
      <p:sp>
        <p:nvSpPr>
          <p:cNvPr id="5" name="Footer Placeholder 4">
            <a:extLst>
              <a:ext uri="{FF2B5EF4-FFF2-40B4-BE49-F238E27FC236}">
                <a16:creationId xmlns:a16="http://schemas.microsoft.com/office/drawing/2014/main" id="{615B47DA-172C-3B73-4BC9-922887C995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DC671735-1BC5-EC87-0CAF-1052FAAAF4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B5BBE-AD33-40A1-BDE0-68E39BDF48F8}" type="slidenum">
              <a:rPr lang="fi-FI" smtClean="0"/>
              <a:t>‹#›</a:t>
            </a:fld>
            <a:endParaRPr lang="fi-FI"/>
          </a:p>
        </p:txBody>
      </p:sp>
    </p:spTree>
    <p:extLst>
      <p:ext uri="{BB962C8B-B14F-4D97-AF65-F5344CB8AC3E}">
        <p14:creationId xmlns:p14="http://schemas.microsoft.com/office/powerpoint/2010/main" val="3254153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opo@centria.f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ntrol" Target="../activeX/activeX3.xml"/><Relationship Id="rId2" Type="http://schemas.openxmlformats.org/officeDocument/2006/relationships/control" Target="../activeX/activeX2.xml"/><Relationship Id="rId1" Type="http://schemas.openxmlformats.org/officeDocument/2006/relationships/control" Target="../activeX/activeX1.xml"/><Relationship Id="rId6" Type="http://schemas.openxmlformats.org/officeDocument/2006/relationships/image" Target="../media/image1.wmf"/><Relationship Id="rId5" Type="http://schemas.openxmlformats.org/officeDocument/2006/relationships/slideLayout" Target="../slideLayouts/slideLayout2.xml"/><Relationship Id="rId4" Type="http://schemas.openxmlformats.org/officeDocument/2006/relationships/control" Target="../activeX/activeX4.xml"/></Relationships>
</file>

<file path=ppt/slides/_rels/slide3.xml.rels><?xml version="1.0" encoding="UTF-8" standalone="yes"?>
<Relationships xmlns="http://schemas.openxmlformats.org/package/2006/relationships"><Relationship Id="rId3" Type="http://schemas.openxmlformats.org/officeDocument/2006/relationships/control" Target="../activeX/activeX7.xml"/><Relationship Id="rId2" Type="http://schemas.openxmlformats.org/officeDocument/2006/relationships/control" Target="../activeX/activeX6.xml"/><Relationship Id="rId1" Type="http://schemas.openxmlformats.org/officeDocument/2006/relationships/control" Target="../activeX/activeX5.xml"/><Relationship Id="rId5" Type="http://schemas.openxmlformats.org/officeDocument/2006/relationships/image" Target="../media/image1.wmf"/><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B810F-5D82-9AC4-CF07-B54088898177}"/>
              </a:ext>
            </a:extLst>
          </p:cNvPr>
          <p:cNvSpPr>
            <a:spLocks noGrp="1"/>
          </p:cNvSpPr>
          <p:nvPr>
            <p:ph type="title"/>
          </p:nvPr>
        </p:nvSpPr>
        <p:spPr/>
        <p:txBody>
          <a:bodyPr/>
          <a:lstStyle/>
          <a:p>
            <a:r>
              <a:rPr lang="fi-FI" b="1" dirty="0"/>
              <a:t>Opiskelijan ohjaustarpeen itsearviointi</a:t>
            </a:r>
          </a:p>
        </p:txBody>
      </p:sp>
      <p:sp>
        <p:nvSpPr>
          <p:cNvPr id="3" name="Content Placeholder 2">
            <a:extLst>
              <a:ext uri="{FF2B5EF4-FFF2-40B4-BE49-F238E27FC236}">
                <a16:creationId xmlns:a16="http://schemas.microsoft.com/office/drawing/2014/main" id="{1FCEBA9D-1DD2-CC0C-9C3C-5B40AF6DCCDC}"/>
              </a:ext>
            </a:extLst>
          </p:cNvPr>
          <p:cNvSpPr>
            <a:spLocks noGrp="1"/>
          </p:cNvSpPr>
          <p:nvPr>
            <p:ph idx="1"/>
          </p:nvPr>
        </p:nvSpPr>
        <p:spPr/>
        <p:txBody>
          <a:bodyPr>
            <a:normAutofit/>
          </a:bodyPr>
          <a:lstStyle/>
          <a:p>
            <a:pPr marL="0" indent="0">
              <a:buNone/>
            </a:pPr>
            <a:r>
              <a:rPr lang="fi-FI" dirty="0"/>
              <a:t>Toimintamallin esittely: </a:t>
            </a:r>
          </a:p>
          <a:p>
            <a:pPr marL="0" indent="0">
              <a:buNone/>
            </a:pPr>
            <a:endParaRPr lang="fi-FI" dirty="0"/>
          </a:p>
          <a:p>
            <a:pPr marL="0" indent="0">
              <a:buNone/>
            </a:pPr>
            <a:r>
              <a:rPr lang="fi-FI" dirty="0"/>
              <a:t>Orientaatioviikon jälkeen kaikkia ensimmäisen vuoden opiskelijoita pyydetään arvioimaan oma ohjaustarpeensa. Opiskelija tekee itsearvioinnin ItsLearning alustalla (osana orientaatio opiskeluun ja opiskelutaidot –opintojaksoa). </a:t>
            </a:r>
          </a:p>
          <a:p>
            <a:pPr marL="0" indent="0">
              <a:buNone/>
            </a:pPr>
            <a:endParaRPr lang="fi-FI" dirty="0"/>
          </a:p>
          <a:p>
            <a:pPr marL="0" indent="0">
              <a:buNone/>
            </a:pPr>
            <a:endParaRPr lang="fi-FI" dirty="0"/>
          </a:p>
          <a:p>
            <a:pPr marL="0" indent="0">
              <a:buNone/>
            </a:pPr>
            <a:endParaRPr lang="fi-FI" dirty="0"/>
          </a:p>
          <a:p>
            <a:pPr marL="0" indent="0">
              <a:buNone/>
            </a:pPr>
            <a:endParaRPr lang="fi-FI" dirty="0"/>
          </a:p>
        </p:txBody>
      </p:sp>
    </p:spTree>
    <p:extLst>
      <p:ext uri="{BB962C8B-B14F-4D97-AF65-F5344CB8AC3E}">
        <p14:creationId xmlns:p14="http://schemas.microsoft.com/office/powerpoint/2010/main" val="3426886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0CD72-22D6-BB9A-8768-C9AD6B99B395}"/>
              </a:ext>
            </a:extLst>
          </p:cNvPr>
          <p:cNvSpPr>
            <a:spLocks noGrp="1"/>
          </p:cNvSpPr>
          <p:nvPr>
            <p:ph type="title"/>
          </p:nvPr>
        </p:nvSpPr>
        <p:spPr/>
        <p:txBody>
          <a:bodyPr/>
          <a:lstStyle/>
          <a:p>
            <a:r>
              <a:rPr lang="fi-FI" b="1" dirty="0"/>
              <a:t>Markkinointi ja viestintä</a:t>
            </a:r>
          </a:p>
        </p:txBody>
      </p:sp>
      <p:sp>
        <p:nvSpPr>
          <p:cNvPr id="3" name="Content Placeholder 2">
            <a:extLst>
              <a:ext uri="{FF2B5EF4-FFF2-40B4-BE49-F238E27FC236}">
                <a16:creationId xmlns:a16="http://schemas.microsoft.com/office/drawing/2014/main" id="{64D7B634-1589-1F3D-2E80-A607021BABB6}"/>
              </a:ext>
            </a:extLst>
          </p:cNvPr>
          <p:cNvSpPr>
            <a:spLocks noGrp="1"/>
          </p:cNvSpPr>
          <p:nvPr>
            <p:ph idx="1"/>
          </p:nvPr>
        </p:nvSpPr>
        <p:spPr/>
        <p:txBody>
          <a:bodyPr/>
          <a:lstStyle/>
          <a:p>
            <a:pPr marL="0" indent="0">
              <a:buNone/>
            </a:pPr>
            <a:r>
              <a:rPr lang="fi-FI" dirty="0"/>
              <a:t>Laajemmin tämä kuuluu osaksi ohjauspalvelujen markkinointia. Kiinnitettävä huomiota viestin selkeyteen ja palvelujen tunnistettavuuteen. Tässä tapauksessa hyvää on se, että toimintatavoista voidaan puhua Orientaatio-opintojen yhteydessä. Edellyttää tosin, että opettajatutorit orientaatio-opintojakson vetäjinä tuntevat palvelut ja osaavat viestiä niistä.</a:t>
            </a:r>
          </a:p>
        </p:txBody>
      </p:sp>
    </p:spTree>
    <p:extLst>
      <p:ext uri="{BB962C8B-B14F-4D97-AF65-F5344CB8AC3E}">
        <p14:creationId xmlns:p14="http://schemas.microsoft.com/office/powerpoint/2010/main" val="555679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51735-6B12-4B97-3119-D69645582D7D}"/>
              </a:ext>
            </a:extLst>
          </p:cNvPr>
          <p:cNvSpPr>
            <a:spLocks noGrp="1"/>
          </p:cNvSpPr>
          <p:nvPr>
            <p:ph type="title"/>
          </p:nvPr>
        </p:nvSpPr>
        <p:spPr/>
        <p:txBody>
          <a:bodyPr/>
          <a:lstStyle/>
          <a:p>
            <a:r>
              <a:rPr lang="fi-FI" b="1" dirty="0"/>
              <a:t>Palaute ja arviointi</a:t>
            </a:r>
          </a:p>
        </p:txBody>
      </p:sp>
      <p:sp>
        <p:nvSpPr>
          <p:cNvPr id="3" name="Content Placeholder 2">
            <a:extLst>
              <a:ext uri="{FF2B5EF4-FFF2-40B4-BE49-F238E27FC236}">
                <a16:creationId xmlns:a16="http://schemas.microsoft.com/office/drawing/2014/main" id="{3189E4F0-A72A-DE5D-58FA-B4B6DDF932D5}"/>
              </a:ext>
            </a:extLst>
          </p:cNvPr>
          <p:cNvSpPr>
            <a:spLocks noGrp="1"/>
          </p:cNvSpPr>
          <p:nvPr>
            <p:ph idx="1"/>
          </p:nvPr>
        </p:nvSpPr>
        <p:spPr/>
        <p:txBody>
          <a:bodyPr/>
          <a:lstStyle/>
          <a:p>
            <a:r>
              <a:rPr lang="fi-FI" dirty="0"/>
              <a:t>Palautetta ja arviointia ei vielä saatavilla. Pilotti toteutetaan syksyllä 2023. Toimintamallia on hyvin helppo kokeilla. Toimintamallin hyödynnettävyys riippuu sen ympärille luodusta prossista. </a:t>
            </a:r>
          </a:p>
        </p:txBody>
      </p:sp>
    </p:spTree>
    <p:extLst>
      <p:ext uri="{BB962C8B-B14F-4D97-AF65-F5344CB8AC3E}">
        <p14:creationId xmlns:p14="http://schemas.microsoft.com/office/powerpoint/2010/main" val="3543340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D4C1-35F6-5641-F944-73446C6F9867}"/>
              </a:ext>
            </a:extLst>
          </p:cNvPr>
          <p:cNvSpPr>
            <a:spLocks noGrp="1"/>
          </p:cNvSpPr>
          <p:nvPr>
            <p:ph type="title"/>
          </p:nvPr>
        </p:nvSpPr>
        <p:spPr>
          <a:xfrm>
            <a:off x="876693" y="741391"/>
            <a:ext cx="4597747" cy="1616203"/>
          </a:xfrm>
        </p:spPr>
        <p:txBody>
          <a:bodyPr anchor="b">
            <a:normAutofit/>
          </a:bodyPr>
          <a:lstStyle/>
          <a:p>
            <a:r>
              <a:rPr lang="fi-FI" sz="3200"/>
              <a:t>Lisätietoa</a:t>
            </a:r>
          </a:p>
        </p:txBody>
      </p:sp>
      <p:sp>
        <p:nvSpPr>
          <p:cNvPr id="3" name="Content Placeholder 2">
            <a:extLst>
              <a:ext uri="{FF2B5EF4-FFF2-40B4-BE49-F238E27FC236}">
                <a16:creationId xmlns:a16="http://schemas.microsoft.com/office/drawing/2014/main" id="{CB4935DD-7475-5337-2BE7-53319E8980D6}"/>
              </a:ext>
            </a:extLst>
          </p:cNvPr>
          <p:cNvSpPr>
            <a:spLocks noGrp="1"/>
          </p:cNvSpPr>
          <p:nvPr>
            <p:ph idx="1"/>
          </p:nvPr>
        </p:nvSpPr>
        <p:spPr>
          <a:xfrm>
            <a:off x="876693" y="2533476"/>
            <a:ext cx="4597746" cy="3447832"/>
          </a:xfrm>
        </p:spPr>
        <p:txBody>
          <a:bodyPr anchor="t">
            <a:normAutofit/>
          </a:bodyPr>
          <a:lstStyle/>
          <a:p>
            <a:pPr marL="0" indent="0">
              <a:buNone/>
            </a:pPr>
            <a:r>
              <a:rPr lang="fi-FI" sz="2000" b="0" i="0">
                <a:effectLst/>
                <a:latin typeface="Arial" panose="020B0604020202020204" pitchFamily="34" charset="0"/>
              </a:rPr>
              <a:t>Toimintamallia kokeiltu Centria-ammattikorkeakoulussa. Toteutuksesta vastasivat opinto-ohjaajat ja ensimmäisen vuoden ryhmien opettajatutorit sekä opiskeluhuoltohenkilöstö.</a:t>
            </a:r>
          </a:p>
          <a:p>
            <a:pPr marL="0" indent="0">
              <a:buNone/>
            </a:pPr>
            <a:r>
              <a:rPr lang="fi-FI" sz="2000">
                <a:latin typeface="Arial" panose="020B0604020202020204" pitchFamily="34" charset="0"/>
              </a:rPr>
              <a:t>Lisätietoa: </a:t>
            </a:r>
            <a:r>
              <a:rPr lang="fi-FI" sz="2000">
                <a:latin typeface="Arial" panose="020B0604020202020204" pitchFamily="34" charset="0"/>
                <a:hlinkClick r:id="rId2"/>
              </a:rPr>
              <a:t>opo@centria.fi</a:t>
            </a:r>
            <a:endParaRPr lang="fi-FI" sz="2000">
              <a:latin typeface="Arial" panose="020B0604020202020204" pitchFamily="34" charset="0"/>
            </a:endParaRPr>
          </a:p>
          <a:p>
            <a:pPr marL="0" indent="0">
              <a:buNone/>
            </a:pPr>
            <a:endParaRPr lang="fi-FI" sz="2000" b="0" i="0">
              <a:effectLst/>
              <a:latin typeface="Arial" panose="020B0604020202020204" pitchFamily="34" charset="0"/>
            </a:endParaRPr>
          </a:p>
          <a:p>
            <a:pPr marL="0" indent="0">
              <a:buNone/>
            </a:pPr>
            <a:endParaRPr lang="fi-FI" sz="2000" b="0" i="0">
              <a:effectLst/>
              <a:latin typeface="Arial" panose="020B0604020202020204" pitchFamily="34" charset="0"/>
            </a:endParaRPr>
          </a:p>
          <a:p>
            <a:pPr marL="0" indent="0">
              <a:buNone/>
            </a:pPr>
            <a:endParaRPr lang="fi-FI" sz="2000" b="0" i="0">
              <a:effectLst/>
              <a:latin typeface="Arial" panose="020B0604020202020204" pitchFamily="34" charset="0"/>
            </a:endParaRPr>
          </a:p>
          <a:p>
            <a:endParaRPr lang="fi-FI" sz="2000"/>
          </a:p>
        </p:txBody>
      </p:sp>
      <p:pic>
        <p:nvPicPr>
          <p:cNvPr id="5" name="Picture 4">
            <a:extLst>
              <a:ext uri="{FF2B5EF4-FFF2-40B4-BE49-F238E27FC236}">
                <a16:creationId xmlns:a16="http://schemas.microsoft.com/office/drawing/2014/main" id="{E8A65697-DD25-0DA9-8F09-3903F2FDF834}"/>
              </a:ext>
            </a:extLst>
          </p:cNvPr>
          <p:cNvPicPr>
            <a:picLocks noChangeAspect="1"/>
          </p:cNvPicPr>
          <p:nvPr/>
        </p:nvPicPr>
        <p:blipFill>
          <a:blip r:embed="rId3"/>
          <a:stretch>
            <a:fillRect/>
          </a:stretch>
        </p:blipFill>
        <p:spPr>
          <a:xfrm>
            <a:off x="6096001" y="2420730"/>
            <a:ext cx="5319062" cy="1941457"/>
          </a:xfrm>
          <a:prstGeom prst="rect">
            <a:avLst/>
          </a:prstGeom>
        </p:spPr>
      </p:pic>
      <p:grpSp>
        <p:nvGrpSpPr>
          <p:cNvPr id="10" name="Group 9">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1" name="Rectangle 10">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60959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7A8E-130F-8A9F-EA87-89AA232DEA56}"/>
              </a:ext>
            </a:extLst>
          </p:cNvPr>
          <p:cNvSpPr>
            <a:spLocks noGrp="1"/>
          </p:cNvSpPr>
          <p:nvPr>
            <p:ph type="title"/>
          </p:nvPr>
        </p:nvSpPr>
        <p:spPr/>
        <p:txBody>
          <a:bodyPr/>
          <a:lstStyle/>
          <a:p>
            <a:r>
              <a:rPr lang="fi-FI" b="1" dirty="0"/>
              <a:t>Asiasanat</a:t>
            </a:r>
          </a:p>
        </p:txBody>
      </p:sp>
      <p:sp>
        <p:nvSpPr>
          <p:cNvPr id="3" name="Content Placeholder 2">
            <a:extLst>
              <a:ext uri="{FF2B5EF4-FFF2-40B4-BE49-F238E27FC236}">
                <a16:creationId xmlns:a16="http://schemas.microsoft.com/office/drawing/2014/main" id="{77AD7272-3423-8E71-CAB6-788DB688E77A}"/>
              </a:ext>
            </a:extLst>
          </p:cNvPr>
          <p:cNvSpPr>
            <a:spLocks noGrp="1"/>
          </p:cNvSpPr>
          <p:nvPr>
            <p:ph idx="1"/>
          </p:nvPr>
        </p:nvSpPr>
        <p:spPr/>
        <p:txBody>
          <a:bodyPr/>
          <a:lstStyle/>
          <a:p>
            <a:r>
              <a:rPr lang="fi-FI" dirty="0"/>
              <a:t>Ohjaustarpeen arviointi</a:t>
            </a:r>
          </a:p>
          <a:p>
            <a:r>
              <a:rPr lang="fi-FI" dirty="0"/>
              <a:t>Itsearviointi</a:t>
            </a:r>
          </a:p>
          <a:p>
            <a:r>
              <a:rPr lang="fi-FI" dirty="0"/>
              <a:t>Varhainen tuki</a:t>
            </a:r>
          </a:p>
          <a:p>
            <a:endParaRPr lang="fi-FI" dirty="0"/>
          </a:p>
        </p:txBody>
      </p:sp>
    </p:spTree>
    <p:extLst>
      <p:ext uri="{BB962C8B-B14F-4D97-AF65-F5344CB8AC3E}">
        <p14:creationId xmlns:p14="http://schemas.microsoft.com/office/powerpoint/2010/main" val="3261805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D6C7E-91FF-56AF-A050-B09A6A4EA950}"/>
              </a:ext>
            </a:extLst>
          </p:cNvPr>
          <p:cNvSpPr>
            <a:spLocks noGrp="1"/>
          </p:cNvSpPr>
          <p:nvPr>
            <p:ph type="title"/>
          </p:nvPr>
        </p:nvSpPr>
        <p:spPr/>
        <p:txBody>
          <a:bodyPr/>
          <a:lstStyle/>
          <a:p>
            <a:r>
              <a:rPr lang="fi-FI" b="1" dirty="0"/>
              <a:t>ItsLearning -oppimisalustalla opiskelijoille esitetty saate…</a:t>
            </a:r>
          </a:p>
        </p:txBody>
      </p:sp>
      <p:sp>
        <p:nvSpPr>
          <p:cNvPr id="3" name="Content Placeholder 2">
            <a:extLst>
              <a:ext uri="{FF2B5EF4-FFF2-40B4-BE49-F238E27FC236}">
                <a16:creationId xmlns:a16="http://schemas.microsoft.com/office/drawing/2014/main" id="{7D3886BA-F7EB-1346-AB3D-4658B497D004}"/>
              </a:ext>
            </a:extLst>
          </p:cNvPr>
          <p:cNvSpPr>
            <a:spLocks noGrp="1"/>
          </p:cNvSpPr>
          <p:nvPr>
            <p:ph idx="1"/>
          </p:nvPr>
        </p:nvSpPr>
        <p:spPr>
          <a:xfrm>
            <a:off x="838200" y="1825625"/>
            <a:ext cx="10515600" cy="4584700"/>
          </a:xfrm>
        </p:spPr>
        <p:txBody>
          <a:bodyPr>
            <a:normAutofit lnSpcReduction="10000"/>
          </a:bodyPr>
          <a:lstStyle/>
          <a:p>
            <a:pPr marL="0" indent="0" algn="l">
              <a:buNone/>
            </a:pPr>
            <a:r>
              <a:rPr lang="fi-FI" i="0" dirty="0">
                <a:solidFill>
                  <a:srgbClr val="333333"/>
                </a:solidFill>
                <a:effectLst/>
              </a:rPr>
              <a:t>Saate:</a:t>
            </a:r>
          </a:p>
          <a:p>
            <a:pPr algn="l"/>
            <a:endParaRPr lang="fi-FI" dirty="0">
              <a:solidFill>
                <a:srgbClr val="333333"/>
              </a:solidFill>
            </a:endParaRPr>
          </a:p>
          <a:p>
            <a:pPr marL="0" indent="0" algn="l">
              <a:buNone/>
            </a:pPr>
            <a:r>
              <a:rPr lang="fi-FI" i="0" dirty="0">
                <a:solidFill>
                  <a:srgbClr val="333333"/>
                </a:solidFill>
                <a:effectLst/>
              </a:rPr>
              <a:t>Opiskelijalle on tarjolla ohjausta, neuvontaa ja tukea läpi opintojen. Arvioi omaa ohjaus- ja tuentarvettasi tällä hetkellä, jotta osaamme vastata juuri sinun tarpeisiisi paremmin.</a:t>
            </a:r>
          </a:p>
          <a:p>
            <a:pPr marL="0" indent="0" algn="l">
              <a:buNone/>
            </a:pPr>
            <a:br>
              <a:rPr lang="fi-FI" i="0" dirty="0">
                <a:solidFill>
                  <a:srgbClr val="333333"/>
                </a:solidFill>
                <a:effectLst/>
              </a:rPr>
            </a:br>
            <a:r>
              <a:rPr lang="fi-FI" i="0" dirty="0">
                <a:solidFill>
                  <a:srgbClr val="333333"/>
                </a:solidFill>
                <a:effectLst/>
              </a:rPr>
              <a:t>Arviossasi voit hyödyntää tehtävän 2 ”opiskelutaidot ja voimavarat” -kyselyn tuloksia. (toim</a:t>
            </a:r>
            <a:r>
              <a:rPr lang="fi-FI" dirty="0">
                <a:solidFill>
                  <a:srgbClr val="333333"/>
                </a:solidFill>
              </a:rPr>
              <a:t>. Huom. Tehtävä </a:t>
            </a:r>
            <a:endParaRPr lang="fi-FI" i="0" dirty="0">
              <a:solidFill>
                <a:srgbClr val="333333"/>
              </a:solidFill>
              <a:effectLst/>
            </a:endParaRPr>
          </a:p>
          <a:p>
            <a:pPr marL="0" indent="0" algn="l">
              <a:buNone/>
            </a:pPr>
            <a:endParaRPr lang="fi-FI" i="0" dirty="0">
              <a:solidFill>
                <a:srgbClr val="333333"/>
              </a:solidFill>
              <a:effectLst/>
            </a:endParaRPr>
          </a:p>
          <a:p>
            <a:pPr marL="0" indent="0" algn="l">
              <a:buNone/>
            </a:pPr>
            <a:r>
              <a:rPr lang="fi-FI" i="0" dirty="0">
                <a:solidFill>
                  <a:srgbClr val="333333"/>
                </a:solidFill>
                <a:effectLst/>
              </a:rPr>
              <a:t>Valitse sopivin vaihtoehto tai kirjoita oma vastauksesi tyhjään kenttään. </a:t>
            </a:r>
          </a:p>
          <a:p>
            <a:endParaRPr lang="fi-FI" dirty="0"/>
          </a:p>
        </p:txBody>
      </p:sp>
      <p:sp>
        <p:nvSpPr>
          <p:cNvPr id="4" name="Rectangle 1">
            <a:extLst>
              <a:ext uri="{FF2B5EF4-FFF2-40B4-BE49-F238E27FC236}">
                <a16:creationId xmlns:a16="http://schemas.microsoft.com/office/drawing/2014/main" id="{C0B9483C-6B05-9D85-C9DC-4BB3934DF572}"/>
              </a:ext>
            </a:extLst>
          </p:cNvPr>
          <p:cNvSpPr>
            <a:spLocks noChangeArrowheads="1"/>
          </p:cNvSpPr>
          <p:nvPr/>
        </p:nvSpPr>
        <p:spPr bwMode="auto">
          <a:xfrm>
            <a:off x="152400" y="1963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Tree>
    <p:controls>
      <mc:AlternateContent xmlns:mc="http://schemas.openxmlformats.org/markup-compatibility/2006">
        <mc:Choice xmlns:v="urn:schemas-microsoft-com:vml" Requires="v">
          <p:control name="HTMLCheckbox1" r:id="rId1" imgW="209520" imgH="266760"/>
        </mc:Choice>
        <mc:Fallback>
          <p:control name="HTMLCheckbox1" r:id="rId1" imgW="209520" imgH="266760">
            <p:pic>
              <p:nvPicPr>
                <p:cNvPr id="5" name="HTMLCheckbox1">
                  <a:extLst>
                    <a:ext uri="{FF2B5EF4-FFF2-40B4-BE49-F238E27FC236}">
                      <a16:creationId xmlns:a16="http://schemas.microsoft.com/office/drawing/2014/main" id="{C0465D65-0046-DE24-B798-E5CA79BF2B3B}"/>
                    </a:ext>
                  </a:extLst>
                </p:cNvPr>
                <p:cNvPicPr preferRelativeResize="0">
                  <a:picLocks noChangeArrowheads="1" noChangeShapeType="1"/>
                </p:cNvPicPr>
                <p:nvPr/>
              </p:nvPicPr>
              <p:blipFill>
                <a:blip r:embed="rId6"/>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Checkbox2" r:id="rId2" imgW="209520" imgH="266760"/>
        </mc:Choice>
        <mc:Fallback>
          <p:control name="HTMLCheckbox2" r:id="rId2" imgW="209520" imgH="266760">
            <p:pic>
              <p:nvPicPr>
                <p:cNvPr id="6" name="HTMLCheckbox2">
                  <a:extLst>
                    <a:ext uri="{FF2B5EF4-FFF2-40B4-BE49-F238E27FC236}">
                      <a16:creationId xmlns:a16="http://schemas.microsoft.com/office/drawing/2014/main" id="{54416D84-D08F-DF99-C28D-316B73777A92}"/>
                    </a:ext>
                  </a:extLst>
                </p:cNvPr>
                <p:cNvPicPr preferRelativeResize="0">
                  <a:picLocks noChangeArrowheads="1" noChangeShapeType="1"/>
                </p:cNvPicPr>
                <p:nvPr/>
              </p:nvPicPr>
              <p:blipFill>
                <a:blip r:embed="rId6"/>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Checkbox3" r:id="rId3" imgW="209520" imgH="266760"/>
        </mc:Choice>
        <mc:Fallback>
          <p:control name="HTMLCheckbox3" r:id="rId3" imgW="209520" imgH="266760">
            <p:pic>
              <p:nvPicPr>
                <p:cNvPr id="7" name="HTMLCheckbox3">
                  <a:extLst>
                    <a:ext uri="{FF2B5EF4-FFF2-40B4-BE49-F238E27FC236}">
                      <a16:creationId xmlns:a16="http://schemas.microsoft.com/office/drawing/2014/main" id="{D3575558-2420-8386-DB15-ADADA09930A1}"/>
                    </a:ext>
                  </a:extLst>
                </p:cNvPr>
                <p:cNvPicPr preferRelativeResize="0">
                  <a:picLocks noChangeArrowheads="1" noChangeShapeType="1"/>
                </p:cNvPicPr>
                <p:nvPr/>
              </p:nvPicPr>
              <p:blipFill>
                <a:blip r:embed="rId6"/>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Checkbox4" r:id="rId4" imgW="209520" imgH="266760"/>
        </mc:Choice>
        <mc:Fallback>
          <p:control name="HTMLCheckbox4" r:id="rId4" imgW="209520" imgH="266760">
            <p:pic>
              <p:nvPicPr>
                <p:cNvPr id="8" name="HTMLCheckbox4">
                  <a:extLst>
                    <a:ext uri="{FF2B5EF4-FFF2-40B4-BE49-F238E27FC236}">
                      <a16:creationId xmlns:a16="http://schemas.microsoft.com/office/drawing/2014/main" id="{38271586-4553-7B9C-11E6-60E473A9EC75}"/>
                    </a:ext>
                  </a:extLst>
                </p:cNvPr>
                <p:cNvPicPr preferRelativeResize="0">
                  <a:picLocks noChangeArrowheads="1" noChangeShapeType="1"/>
                </p:cNvPicPr>
                <p:nvPr/>
              </p:nvPicPr>
              <p:blipFill>
                <a:blip r:embed="rId6"/>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819159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EDB3B-58D9-8A98-283A-98C90C2780D6}"/>
              </a:ext>
            </a:extLst>
          </p:cNvPr>
          <p:cNvSpPr>
            <a:spLocks noGrp="1"/>
          </p:cNvSpPr>
          <p:nvPr>
            <p:ph type="title"/>
          </p:nvPr>
        </p:nvSpPr>
        <p:spPr/>
        <p:txBody>
          <a:bodyPr/>
          <a:lstStyle/>
          <a:p>
            <a:r>
              <a:rPr lang="fi-FI" b="1" dirty="0"/>
              <a:t>Ja kysymys</a:t>
            </a:r>
          </a:p>
        </p:txBody>
      </p:sp>
      <p:sp>
        <p:nvSpPr>
          <p:cNvPr id="3" name="Content Placeholder 2">
            <a:extLst>
              <a:ext uri="{FF2B5EF4-FFF2-40B4-BE49-F238E27FC236}">
                <a16:creationId xmlns:a16="http://schemas.microsoft.com/office/drawing/2014/main" id="{96E827E4-4FD2-0CFE-2181-D9AB641343EA}"/>
              </a:ext>
            </a:extLst>
          </p:cNvPr>
          <p:cNvSpPr>
            <a:spLocks noGrp="1"/>
          </p:cNvSpPr>
          <p:nvPr>
            <p:ph idx="1"/>
          </p:nvPr>
        </p:nvSpPr>
        <p:spPr/>
        <p:txBody>
          <a:bodyPr>
            <a:normAutofit fontScale="92500" lnSpcReduction="20000"/>
          </a:bodyPr>
          <a:lstStyle/>
          <a:p>
            <a:pPr marL="0" indent="0">
              <a:buNone/>
            </a:pPr>
            <a:r>
              <a:rPr lang="fi-FI" dirty="0"/>
              <a:t>Valitse sopivin</a:t>
            </a:r>
          </a:p>
          <a:p>
            <a:pPr marL="514350" indent="-514350">
              <a:buFont typeface="+mj-lt"/>
              <a:buAutoNum type="arabicPeriod"/>
            </a:pPr>
            <a:r>
              <a:rPr lang="fi-FI" dirty="0"/>
              <a:t>Tällä hetkellä asiat hyvin. Jos tulee epäselvyyksiä, tiedän kenen puoleen kääntyä. Lisätietoa kohdassa voit kommentoida antamaasi vastausta.</a:t>
            </a:r>
          </a:p>
          <a:p>
            <a:pPr marL="514350" indent="-514350">
              <a:buFont typeface="+mj-lt"/>
              <a:buAutoNum type="arabicPeriod"/>
            </a:pPr>
            <a:r>
              <a:rPr lang="fi-FI" dirty="0"/>
              <a:t>Pieni ohjaus ei olisi pahitteeksi. Orientaatiopäivien aikana tuli paljon asiaa ja osa meni ohi TAI en osallistunut orientaatiopäiviin lainkaan. Olisi hyvä, jos voisin käydä asioita läpi opon tai opettajatutorin kanssa.</a:t>
            </a:r>
          </a:p>
          <a:p>
            <a:pPr marL="514350" indent="-514350">
              <a:buFont typeface="+mj-lt"/>
              <a:buAutoNum type="arabicPeriod"/>
            </a:pPr>
            <a:r>
              <a:rPr lang="fi-FI" dirty="0"/>
              <a:t>Tarvitsen tilapäistä tai säännöllistä tukea ja/tai ohjausta. Minulla on oppimisvaikeuksia TAI vaikea elämäntilanne TAI jokin muu asian, jonka takia tiedän tarvitsevani tukea opintoihini. Tuen tarve voi olla tilapäinen tai pysyvämpi. Lisätietoa kohdassa voit kommentoida antamaasi vastausta.</a:t>
            </a:r>
          </a:p>
          <a:p>
            <a:pPr marL="514350" indent="-514350">
              <a:buFont typeface="+mj-lt"/>
              <a:buAutoNum type="arabicPeriod"/>
            </a:pPr>
            <a:r>
              <a:rPr lang="fi-FI" dirty="0"/>
              <a:t>Ei mikään edellisistä. Lisätietoa kohdassa voit kommentoida antamaasi vastausta.</a:t>
            </a:r>
          </a:p>
          <a:p>
            <a:endParaRPr lang="fi-FI" dirty="0"/>
          </a:p>
        </p:txBody>
      </p:sp>
      <p:sp>
        <p:nvSpPr>
          <p:cNvPr id="4" name="Rectangle 1">
            <a:extLst>
              <a:ext uri="{FF2B5EF4-FFF2-40B4-BE49-F238E27FC236}">
                <a16:creationId xmlns:a16="http://schemas.microsoft.com/office/drawing/2014/main" id="{CF5296BE-F6C1-12CC-3BD3-33D82480CCFB}"/>
              </a:ext>
            </a:extLst>
          </p:cNvPr>
          <p:cNvSpPr>
            <a:spLocks noChangeArrowheads="1"/>
          </p:cNvSpPr>
          <p:nvPr/>
        </p:nvSpPr>
        <p:spPr bwMode="auto">
          <a:xfrm>
            <a:off x="152400" y="-322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Tree>
    <p:controls>
      <mc:AlternateContent xmlns:mc="http://schemas.openxmlformats.org/markup-compatibility/2006">
        <mc:Choice xmlns:v="urn:schemas-microsoft-com:vml" Requires="v">
          <p:control name="HTMLCheckbox1" r:id="rId1" imgW="209520" imgH="266760"/>
        </mc:Choice>
        <mc:Fallback>
          <p:control name="HTMLCheckbox1" r:id="rId1" imgW="209520" imgH="266760">
            <p:pic>
              <p:nvPicPr>
                <p:cNvPr id="5" name="HTMLCheckbox1">
                  <a:extLst>
                    <a:ext uri="{FF2B5EF4-FFF2-40B4-BE49-F238E27FC236}">
                      <a16:creationId xmlns:a16="http://schemas.microsoft.com/office/drawing/2014/main" id="{5CAE2E1A-5C0B-3434-F45A-ED145C2DF3CB}"/>
                    </a:ext>
                  </a:extLst>
                </p:cNvPr>
                <p:cNvPicPr preferRelativeResize="0">
                  <a:picLocks noChangeArrowheads="1" noChangeShapeType="1"/>
                </p:cNvPicPr>
                <p:nvPr/>
              </p:nvPicPr>
              <p:blipFill>
                <a:blip r:embed="rId5"/>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Checkbox2" r:id="rId2" imgW="209520" imgH="266760"/>
        </mc:Choice>
        <mc:Fallback>
          <p:control name="HTMLCheckbox2" r:id="rId2" imgW="209520" imgH="266760">
            <p:pic>
              <p:nvPicPr>
                <p:cNvPr id="6" name="HTMLCheckbox2">
                  <a:extLst>
                    <a:ext uri="{FF2B5EF4-FFF2-40B4-BE49-F238E27FC236}">
                      <a16:creationId xmlns:a16="http://schemas.microsoft.com/office/drawing/2014/main" id="{2F1BC15E-57A7-153F-8DA7-DBD4B4485C68}"/>
                    </a:ext>
                  </a:extLst>
                </p:cNvPr>
                <p:cNvPicPr preferRelativeResize="0">
                  <a:picLocks noChangeArrowheads="1" noChangeShapeType="1"/>
                </p:cNvPicPr>
                <p:nvPr/>
              </p:nvPicPr>
              <p:blipFill>
                <a:blip r:embed="rId5"/>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name="HTMLCheckbox3" r:id="rId3" imgW="209520" imgH="266760"/>
        </mc:Choice>
        <mc:Fallback>
          <p:control name="HTMLCheckbox3" r:id="rId3" imgW="209520" imgH="266760">
            <p:pic>
              <p:nvPicPr>
                <p:cNvPr id="7" name="HTMLCheckbox3">
                  <a:extLst>
                    <a:ext uri="{FF2B5EF4-FFF2-40B4-BE49-F238E27FC236}">
                      <a16:creationId xmlns:a16="http://schemas.microsoft.com/office/drawing/2014/main" id="{D10A0C90-B2E9-7243-66B7-7C324EF1C309}"/>
                    </a:ext>
                  </a:extLst>
                </p:cNvPr>
                <p:cNvPicPr preferRelativeResize="0">
                  <a:picLocks noChangeArrowheads="1" noChangeShapeType="1"/>
                </p:cNvPicPr>
                <p:nvPr/>
              </p:nvPicPr>
              <p:blipFill>
                <a:blip r:embed="rId5"/>
                <a:srcRect/>
                <a:stretch>
                  <a:fillRect/>
                </a:stretch>
              </p:blipFill>
              <p:spPr bwMode="auto">
                <a:xfrm>
                  <a:off x="152400" y="152400"/>
                  <a:ext cx="1371600" cy="2667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061293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31F1C-EA8B-D835-A6A8-7C0A6D00AB62}"/>
              </a:ext>
            </a:extLst>
          </p:cNvPr>
          <p:cNvSpPr>
            <a:spLocks noGrp="1"/>
          </p:cNvSpPr>
          <p:nvPr>
            <p:ph type="title"/>
          </p:nvPr>
        </p:nvSpPr>
        <p:spPr>
          <a:xfrm>
            <a:off x="838200" y="681037"/>
            <a:ext cx="10515600" cy="1325563"/>
          </a:xfrm>
        </p:spPr>
        <p:txBody>
          <a:bodyPr>
            <a:normAutofit fontScale="90000"/>
          </a:bodyPr>
          <a:lstStyle/>
          <a:p>
            <a:r>
              <a:rPr lang="fi-FI" sz="4000" b="1" i="0" dirty="0">
                <a:effectLst/>
                <a:latin typeface="+mn-lt"/>
              </a:rPr>
              <a:t>Miksi toimintamallia / käytännettä </a:t>
            </a:r>
            <a:br>
              <a:rPr lang="fi-FI" sz="4000" b="1" i="0" dirty="0">
                <a:effectLst/>
                <a:latin typeface="+mn-lt"/>
              </a:rPr>
            </a:br>
            <a:r>
              <a:rPr lang="fi-FI" sz="4000" b="1" i="0" dirty="0">
                <a:effectLst/>
                <a:latin typeface="+mn-lt"/>
              </a:rPr>
              <a:t>kannattaa hyödyntää?</a:t>
            </a:r>
            <a:br>
              <a:rPr lang="fi-FI" b="0" i="0" dirty="0">
                <a:effectLst/>
                <a:latin typeface="Arial" panose="020B0604020202020204" pitchFamily="34" charset="0"/>
              </a:rPr>
            </a:br>
            <a:endParaRPr lang="fi-FI" dirty="0"/>
          </a:p>
        </p:txBody>
      </p:sp>
      <p:sp>
        <p:nvSpPr>
          <p:cNvPr id="3" name="Content Placeholder 2">
            <a:extLst>
              <a:ext uri="{FF2B5EF4-FFF2-40B4-BE49-F238E27FC236}">
                <a16:creationId xmlns:a16="http://schemas.microsoft.com/office/drawing/2014/main" id="{9EA0D06F-0E78-4BCF-E809-46295CD8246A}"/>
              </a:ext>
            </a:extLst>
          </p:cNvPr>
          <p:cNvSpPr>
            <a:spLocks noGrp="1"/>
          </p:cNvSpPr>
          <p:nvPr>
            <p:ph idx="1"/>
          </p:nvPr>
        </p:nvSpPr>
        <p:spPr/>
        <p:txBody>
          <a:bodyPr>
            <a:normAutofit/>
          </a:bodyPr>
          <a:lstStyle/>
          <a:p>
            <a:pPr marL="0" indent="0">
              <a:buNone/>
            </a:pPr>
            <a:endParaRPr lang="fi-FI" dirty="0"/>
          </a:p>
          <a:p>
            <a:pPr marL="0" indent="0">
              <a:buNone/>
            </a:pPr>
            <a:r>
              <a:rPr lang="fi-FI" dirty="0"/>
              <a:t>Toimintamallia voidaan hyödyntää, jotta ohjauspalvelut tulevat tutuiksi uusille opiskelijoille. Tärkein syy kyselylle on kartoittaa opiskelijoiden tuentarpeita ja avata heille itselleen mahdollisuus osallistua tukitoimien suunnitteluun.</a:t>
            </a:r>
          </a:p>
          <a:p>
            <a:pPr marL="0" indent="0">
              <a:buNone/>
            </a:pPr>
            <a:endParaRPr lang="fi-FI" dirty="0"/>
          </a:p>
          <a:p>
            <a:pPr marL="0" indent="0">
              <a:buNone/>
            </a:pPr>
            <a:r>
              <a:rPr lang="fi-FI" dirty="0"/>
              <a:t>ItsLearning-alustalla opiskelijoiden vastaukset lukee ryhmän opettajatutor, joka konsultoi asiassa opiskeluhuollon henkilöstöä.</a:t>
            </a:r>
            <a:endParaRPr lang="fi-FI" b="0" i="0" dirty="0">
              <a:effectLst/>
            </a:endParaRPr>
          </a:p>
        </p:txBody>
      </p:sp>
    </p:spTree>
    <p:extLst>
      <p:ext uri="{BB962C8B-B14F-4D97-AF65-F5344CB8AC3E}">
        <p14:creationId xmlns:p14="http://schemas.microsoft.com/office/powerpoint/2010/main" val="2308275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FE18-5758-E496-38E4-870CB476DD60}"/>
              </a:ext>
            </a:extLst>
          </p:cNvPr>
          <p:cNvSpPr>
            <a:spLocks noGrp="1"/>
          </p:cNvSpPr>
          <p:nvPr>
            <p:ph type="title"/>
          </p:nvPr>
        </p:nvSpPr>
        <p:spPr/>
        <p:txBody>
          <a:bodyPr/>
          <a:lstStyle/>
          <a:p>
            <a:r>
              <a:rPr lang="fi-FI" b="1" dirty="0">
                <a:latin typeface="+mn-lt"/>
              </a:rPr>
              <a:t>Tavoitteet</a:t>
            </a:r>
          </a:p>
        </p:txBody>
      </p:sp>
      <p:sp>
        <p:nvSpPr>
          <p:cNvPr id="3" name="Content Placeholder 2">
            <a:extLst>
              <a:ext uri="{FF2B5EF4-FFF2-40B4-BE49-F238E27FC236}">
                <a16:creationId xmlns:a16="http://schemas.microsoft.com/office/drawing/2014/main" id="{5DA8E280-0AE3-1DB3-E7C5-9E3A8959D950}"/>
              </a:ext>
            </a:extLst>
          </p:cNvPr>
          <p:cNvSpPr>
            <a:spLocks noGrp="1"/>
          </p:cNvSpPr>
          <p:nvPr>
            <p:ph idx="1"/>
          </p:nvPr>
        </p:nvSpPr>
        <p:spPr/>
        <p:txBody>
          <a:bodyPr/>
          <a:lstStyle/>
          <a:p>
            <a:r>
              <a:rPr lang="fi-FI" dirty="0"/>
              <a:t>Opiskelijoiden tuen tarpeen kartoittaminen.</a:t>
            </a:r>
          </a:p>
          <a:p>
            <a:r>
              <a:rPr lang="fi-FI" dirty="0"/>
              <a:t>Opiskelijoiden osallisuuden lisääminen tukitoimien suunnittelussa.</a:t>
            </a:r>
          </a:p>
          <a:p>
            <a:r>
              <a:rPr lang="fi-FI" dirty="0"/>
              <a:t>Ennaltaehkäisevyys.</a:t>
            </a:r>
          </a:p>
          <a:p>
            <a:r>
              <a:rPr lang="fi-FI" dirty="0"/>
              <a:t>Tukitoimien muotoilu opiskelijalähtöisesti.</a:t>
            </a:r>
          </a:p>
          <a:p>
            <a:pPr marL="0" indent="0">
              <a:buNone/>
            </a:pPr>
            <a:endParaRPr lang="fi-FI" dirty="0"/>
          </a:p>
        </p:txBody>
      </p:sp>
    </p:spTree>
    <p:extLst>
      <p:ext uri="{BB962C8B-B14F-4D97-AF65-F5344CB8AC3E}">
        <p14:creationId xmlns:p14="http://schemas.microsoft.com/office/powerpoint/2010/main" val="2684200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F4AC-F909-FB44-1471-84D0F777FCEF}"/>
              </a:ext>
            </a:extLst>
          </p:cNvPr>
          <p:cNvSpPr>
            <a:spLocks noGrp="1"/>
          </p:cNvSpPr>
          <p:nvPr>
            <p:ph type="title"/>
          </p:nvPr>
        </p:nvSpPr>
        <p:spPr/>
        <p:txBody>
          <a:bodyPr/>
          <a:lstStyle/>
          <a:p>
            <a:r>
              <a:rPr lang="fi-FI" b="1" dirty="0">
                <a:latin typeface="+mn-lt"/>
              </a:rPr>
              <a:t>Kohderyhmä</a:t>
            </a:r>
          </a:p>
        </p:txBody>
      </p:sp>
      <p:sp>
        <p:nvSpPr>
          <p:cNvPr id="3" name="Content Placeholder 2">
            <a:extLst>
              <a:ext uri="{FF2B5EF4-FFF2-40B4-BE49-F238E27FC236}">
                <a16:creationId xmlns:a16="http://schemas.microsoft.com/office/drawing/2014/main" id="{56658CAE-A456-5CE1-1FA8-59CFB411D8E5}"/>
              </a:ext>
            </a:extLst>
          </p:cNvPr>
          <p:cNvSpPr>
            <a:spLocks noGrp="1"/>
          </p:cNvSpPr>
          <p:nvPr>
            <p:ph idx="1"/>
          </p:nvPr>
        </p:nvSpPr>
        <p:spPr/>
        <p:txBody>
          <a:bodyPr/>
          <a:lstStyle/>
          <a:p>
            <a:r>
              <a:rPr lang="fi-FI" dirty="0"/>
              <a:t>Alun perin suunniteltu ja suunnattu aloittavien ryhmien opiskelijoille osana heidän orientoitumista opintoihin.</a:t>
            </a:r>
          </a:p>
          <a:p>
            <a:r>
              <a:rPr lang="fi-FI" dirty="0"/>
              <a:t>Voidaan käyttää myös myöhemmin, sillä tuen tarpeet voivat vaihdella, voivat olla tilapäisiä tai säännöllisempiä.</a:t>
            </a:r>
          </a:p>
          <a:p>
            <a:r>
              <a:rPr lang="fi-FI" dirty="0"/>
              <a:t>On osana sekä suomenkielisten, että englanninkielisten koulutusohjelmien orientaatiota.</a:t>
            </a:r>
          </a:p>
        </p:txBody>
      </p:sp>
    </p:spTree>
    <p:extLst>
      <p:ext uri="{BB962C8B-B14F-4D97-AF65-F5344CB8AC3E}">
        <p14:creationId xmlns:p14="http://schemas.microsoft.com/office/powerpoint/2010/main" val="2155243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D9048-80E9-B691-CC67-B91CB77EDAB7}"/>
              </a:ext>
            </a:extLst>
          </p:cNvPr>
          <p:cNvSpPr>
            <a:spLocks noGrp="1"/>
          </p:cNvSpPr>
          <p:nvPr>
            <p:ph type="title"/>
          </p:nvPr>
        </p:nvSpPr>
        <p:spPr/>
        <p:txBody>
          <a:bodyPr/>
          <a:lstStyle/>
          <a:p>
            <a:r>
              <a:rPr lang="fi-FI" b="1" dirty="0"/>
              <a:t>Aikataulu</a:t>
            </a:r>
          </a:p>
        </p:txBody>
      </p:sp>
      <p:sp>
        <p:nvSpPr>
          <p:cNvPr id="3" name="Content Placeholder 2">
            <a:extLst>
              <a:ext uri="{FF2B5EF4-FFF2-40B4-BE49-F238E27FC236}">
                <a16:creationId xmlns:a16="http://schemas.microsoft.com/office/drawing/2014/main" id="{FA1A72CC-113B-DAB1-2037-35009D8FE6AF}"/>
              </a:ext>
            </a:extLst>
          </p:cNvPr>
          <p:cNvSpPr>
            <a:spLocks noGrp="1"/>
          </p:cNvSpPr>
          <p:nvPr>
            <p:ph idx="1"/>
          </p:nvPr>
        </p:nvSpPr>
        <p:spPr/>
        <p:txBody>
          <a:bodyPr/>
          <a:lstStyle/>
          <a:p>
            <a:r>
              <a:rPr lang="fi-FI" dirty="0"/>
              <a:t>Ensimmäisen opiskelulukukauden alussa. Voidaan toistaan tarvittaessa useammin.</a:t>
            </a:r>
          </a:p>
        </p:txBody>
      </p:sp>
    </p:spTree>
    <p:extLst>
      <p:ext uri="{BB962C8B-B14F-4D97-AF65-F5344CB8AC3E}">
        <p14:creationId xmlns:p14="http://schemas.microsoft.com/office/powerpoint/2010/main" val="1317139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105F2-5CDE-F03C-8D77-707D4460644E}"/>
              </a:ext>
            </a:extLst>
          </p:cNvPr>
          <p:cNvSpPr>
            <a:spLocks noGrp="1"/>
          </p:cNvSpPr>
          <p:nvPr>
            <p:ph type="title"/>
          </p:nvPr>
        </p:nvSpPr>
        <p:spPr/>
        <p:txBody>
          <a:bodyPr/>
          <a:lstStyle/>
          <a:p>
            <a:r>
              <a:rPr lang="fi-FI" b="1" dirty="0"/>
              <a:t>Ohjaaja / ohjaajat</a:t>
            </a:r>
          </a:p>
        </p:txBody>
      </p:sp>
      <p:sp>
        <p:nvSpPr>
          <p:cNvPr id="3" name="Content Placeholder 2">
            <a:extLst>
              <a:ext uri="{FF2B5EF4-FFF2-40B4-BE49-F238E27FC236}">
                <a16:creationId xmlns:a16="http://schemas.microsoft.com/office/drawing/2014/main" id="{6D848ECC-654C-00CF-B908-9C2363081CA3}"/>
              </a:ext>
            </a:extLst>
          </p:cNvPr>
          <p:cNvSpPr>
            <a:spLocks noGrp="1"/>
          </p:cNvSpPr>
          <p:nvPr>
            <p:ph idx="1"/>
          </p:nvPr>
        </p:nvSpPr>
        <p:spPr/>
        <p:txBody>
          <a:bodyPr/>
          <a:lstStyle/>
          <a:p>
            <a:r>
              <a:rPr lang="fi-FI" dirty="0"/>
              <a:t>Opettajatutorit pitävät omalle ryhmälleen ”Orientaatio opintoihin ja opiskelutaitoihin 2 op.” opintojakson. Opintojakson kokonaisuuteen kuuluu sekä Online tehtäviä, että lähitapaamisia. Opettajatutor ohjeistaa tehtävän tekemisen lähitapaamisten aikana.</a:t>
            </a:r>
          </a:p>
          <a:p>
            <a:r>
              <a:rPr lang="fi-FI" dirty="0"/>
              <a:t>Opiskelijoiden tehtyä kartoittava kysely sekä täytettyä ohjaustarpeen itsearviointi, opettajatutor konsultoi muuta opiskeluhuoltohenkilöstöä opiskelijan luvalla.</a:t>
            </a:r>
          </a:p>
        </p:txBody>
      </p:sp>
    </p:spTree>
    <p:extLst>
      <p:ext uri="{BB962C8B-B14F-4D97-AF65-F5344CB8AC3E}">
        <p14:creationId xmlns:p14="http://schemas.microsoft.com/office/powerpoint/2010/main" val="2161290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9B8A1-896D-C774-5AE3-8DE15D7DCD09}"/>
              </a:ext>
            </a:extLst>
          </p:cNvPr>
          <p:cNvSpPr>
            <a:spLocks noGrp="1"/>
          </p:cNvSpPr>
          <p:nvPr>
            <p:ph type="title"/>
          </p:nvPr>
        </p:nvSpPr>
        <p:spPr/>
        <p:txBody>
          <a:bodyPr/>
          <a:lstStyle/>
          <a:p>
            <a:r>
              <a:rPr lang="fi-FI" b="1" dirty="0"/>
              <a:t>Opiskelijan tehtävä ja rooli</a:t>
            </a:r>
          </a:p>
        </p:txBody>
      </p:sp>
      <p:sp>
        <p:nvSpPr>
          <p:cNvPr id="3" name="Content Placeholder 2">
            <a:extLst>
              <a:ext uri="{FF2B5EF4-FFF2-40B4-BE49-F238E27FC236}">
                <a16:creationId xmlns:a16="http://schemas.microsoft.com/office/drawing/2014/main" id="{33418804-FE6C-561B-0EB6-C19FDBFAD8F2}"/>
              </a:ext>
            </a:extLst>
          </p:cNvPr>
          <p:cNvSpPr>
            <a:spLocks noGrp="1"/>
          </p:cNvSpPr>
          <p:nvPr>
            <p:ph idx="1"/>
          </p:nvPr>
        </p:nvSpPr>
        <p:spPr/>
        <p:txBody>
          <a:bodyPr/>
          <a:lstStyle/>
          <a:p>
            <a:pPr marL="0" indent="0">
              <a:buNone/>
            </a:pPr>
            <a:r>
              <a:rPr lang="fi-FI" b="0" i="0" dirty="0">
                <a:effectLst/>
              </a:rPr>
              <a:t>Opiskelijalta odotetaan osallistumista Orientaatio-opintojaksolle, sekä vastuunottamista omista opinnoistaan. Vastuunottamista on myös avun pyytäminen. Näistä asioista keskustellaan orientaatio-opintojaksolla.</a:t>
            </a:r>
          </a:p>
          <a:p>
            <a:pPr marL="0" indent="0" algn="ctr">
              <a:buNone/>
            </a:pPr>
            <a:endParaRPr lang="fi-FI" b="0" i="0" dirty="0">
              <a:effectLst/>
            </a:endParaRPr>
          </a:p>
          <a:p>
            <a:endParaRPr lang="fi-FI" dirty="0"/>
          </a:p>
        </p:txBody>
      </p:sp>
    </p:spTree>
    <p:extLst>
      <p:ext uri="{BB962C8B-B14F-4D97-AF65-F5344CB8AC3E}">
        <p14:creationId xmlns:p14="http://schemas.microsoft.com/office/powerpoint/2010/main" val="4284526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1BD4A457BFE82F42A44DD57AEE2F5279" ma:contentTypeVersion="10" ma:contentTypeDescription="Luo uusi asiakirja." ma:contentTypeScope="" ma:versionID="f915679c1fd4b1f65f86c0f5c57e5d9e">
  <xsd:schema xmlns:xsd="http://www.w3.org/2001/XMLSchema" xmlns:xs="http://www.w3.org/2001/XMLSchema" xmlns:p="http://schemas.microsoft.com/office/2006/metadata/properties" xmlns:ns3="7514a680-3015-46a5-9670-283e228075bd" xmlns:ns4="a4ad3d11-807f-45c4-939a-3e67bb6dbb71" targetNamespace="http://schemas.microsoft.com/office/2006/metadata/properties" ma:root="true" ma:fieldsID="b0542e2655557031f604c6f869113924" ns3:_="" ns4:_="">
    <xsd:import namespace="7514a680-3015-46a5-9670-283e228075bd"/>
    <xsd:import namespace="a4ad3d11-807f-45c4-939a-3e67bb6dbb7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DateTaken" minOccurs="0"/>
                <xsd:element ref="ns3:MediaServiceAutoTags"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14a680-3015-46a5-9670-283e228075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ad3d11-807f-45c4-939a-3e67bb6dbb71"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SharingHintHash" ma:index="12"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7514a680-3015-46a5-9670-283e228075bd" xsi:nil="true"/>
  </documentManagement>
</p:properties>
</file>

<file path=customXml/itemProps1.xml><?xml version="1.0" encoding="utf-8"?>
<ds:datastoreItem xmlns:ds="http://schemas.openxmlformats.org/officeDocument/2006/customXml" ds:itemID="{4B4F409F-5007-4C28-81E0-90BB334ACE71}">
  <ds:schemaRefs>
    <ds:schemaRef ds:uri="http://schemas.microsoft.com/sharepoint/v3/contenttype/forms"/>
  </ds:schemaRefs>
</ds:datastoreItem>
</file>

<file path=customXml/itemProps2.xml><?xml version="1.0" encoding="utf-8"?>
<ds:datastoreItem xmlns:ds="http://schemas.openxmlformats.org/officeDocument/2006/customXml" ds:itemID="{BD1968D6-DC70-461C-9141-C671C748FD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14a680-3015-46a5-9670-283e228075bd"/>
    <ds:schemaRef ds:uri="a4ad3d11-807f-45c4-939a-3e67bb6dbb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F863E6-EF9D-4F35-9FA7-BAD0A48A80CB}">
  <ds:schemaRefs>
    <ds:schemaRef ds:uri="http://schemas.microsoft.com/office/infopath/2007/PartnerControls"/>
    <ds:schemaRef ds:uri="http://purl.org/dc/terms/"/>
    <ds:schemaRef ds:uri="http://schemas.openxmlformats.org/package/2006/metadata/core-properties"/>
    <ds:schemaRef ds:uri="a4ad3d11-807f-45c4-939a-3e67bb6dbb71"/>
    <ds:schemaRef ds:uri="http://purl.org/dc/dcmitype/"/>
    <ds:schemaRef ds:uri="http://purl.org/dc/elements/1.1/"/>
    <ds:schemaRef ds:uri="http://schemas.microsoft.com/office/2006/documentManagement/types"/>
    <ds:schemaRef ds:uri="7514a680-3015-46a5-9670-283e228075bd"/>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73</TotalTime>
  <Words>507</Words>
  <Application>Microsoft Office PowerPoint</Application>
  <PresentationFormat>Widescreen</PresentationFormat>
  <Paragraphs>53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Opiskelijan ohjaustarpeen itsearviointi</vt:lpstr>
      <vt:lpstr>ItsLearning -oppimisalustalla opiskelijoille esitetty saate…</vt:lpstr>
      <vt:lpstr>Ja kysymys</vt:lpstr>
      <vt:lpstr>Miksi toimintamallia / käytännettä  kannattaa hyödyntää? </vt:lpstr>
      <vt:lpstr>Tavoitteet</vt:lpstr>
      <vt:lpstr>Kohderyhmä</vt:lpstr>
      <vt:lpstr>Aikataulu</vt:lpstr>
      <vt:lpstr>Ohjaaja / ohjaajat</vt:lpstr>
      <vt:lpstr>Opiskelijan tehtävä ja rooli</vt:lpstr>
      <vt:lpstr>Markkinointi ja viestintä</vt:lpstr>
      <vt:lpstr>Palaute ja arviointi</vt:lpstr>
      <vt:lpstr>Lisätietoa</vt:lpstr>
      <vt:lpstr>Asiasanat</vt:lpstr>
    </vt:vector>
  </TitlesOfParts>
  <Company>Centria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Annakaisa Marjokorpi</dc:creator>
  <cp:lastModifiedBy>Annakaisa Marjokorpi</cp:lastModifiedBy>
  <cp:revision>2</cp:revision>
  <dcterms:created xsi:type="dcterms:W3CDTF">2023-09-13T08:36:43Z</dcterms:created>
  <dcterms:modified xsi:type="dcterms:W3CDTF">2023-10-03T06:39:39Z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0x0101001BD4A457BFE82F42A44DD57AEE2F5279</vt:lpwstr>
  </property>
</Properties>
</file>