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25"/>
  </p:notesMasterIdLst>
  <p:sldIdLst>
    <p:sldId id="267" r:id="rId6"/>
    <p:sldId id="719" r:id="rId7"/>
    <p:sldId id="732" r:id="rId8"/>
    <p:sldId id="718" r:id="rId9"/>
    <p:sldId id="733" r:id="rId10"/>
    <p:sldId id="720" r:id="rId11"/>
    <p:sldId id="725" r:id="rId12"/>
    <p:sldId id="701" r:id="rId13"/>
    <p:sldId id="290" r:id="rId14"/>
    <p:sldId id="291" r:id="rId15"/>
    <p:sldId id="726" r:id="rId16"/>
    <p:sldId id="730" r:id="rId17"/>
    <p:sldId id="729" r:id="rId18"/>
    <p:sldId id="272" r:id="rId19"/>
    <p:sldId id="724" r:id="rId20"/>
    <p:sldId id="273" r:id="rId21"/>
    <p:sldId id="734" r:id="rId22"/>
    <p:sldId id="736" r:id="rId23"/>
    <p:sldId id="735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64" d="100"/>
          <a:sy n="164" d="100"/>
        </p:scale>
        <p:origin x="172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4D1A-04BD-C641-9499-3D8E00A015E9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A67C-5201-BB44-9041-FA521B092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7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29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pinki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r="11764" b="4762"/>
          <a:stretch/>
        </p:blipFill>
        <p:spPr>
          <a:xfrm>
            <a:off x="7982519" y="0"/>
            <a:ext cx="4209482" cy="6858000"/>
          </a:xfrm>
          <a:prstGeom prst="rect">
            <a:avLst/>
          </a:prstGeom>
        </p:spPr>
      </p:pic>
      <p:pic>
        <p:nvPicPr>
          <p:cNvPr id="7" name="Picture 6" descr="Jyväskylän ammattikorkeakoulu, JAMK University of Applied Sciences logo">
            <a:extLst>
              <a:ext uri="{FF2B5EF4-FFF2-40B4-BE49-F238E27FC236}">
                <a16:creationId xmlns:a16="http://schemas.microsoft.com/office/drawing/2014/main" id="{1CBA9F32-B77B-C643-8CC6-703410AA6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E14A13-5EB7-0947-9E1C-749F46F7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8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2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fld id="{259FBD4A-D866-42C0-B614-C305C43065B9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025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DCA86940-471A-214E-A720-28BB258C9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03055" y="2471099"/>
            <a:ext cx="10512645" cy="32947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803055" y="1586260"/>
            <a:ext cx="105126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03055" y="734521"/>
            <a:ext cx="105126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283D7883-CE26-A84C-8BC9-C8CCFC3F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3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1F95-E9D6-4336-9959-2F264AA91EDD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CA4EC108-BA92-6442-8755-E117D714B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63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1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2"/>
          <p:cNvSpPr>
            <a:spLocks noGrp="1"/>
          </p:cNvSpPr>
          <p:nvPr>
            <p:ph type="body" idx="10"/>
          </p:nvPr>
        </p:nvSpPr>
        <p:spPr>
          <a:xfrm>
            <a:off x="815412" y="1797968"/>
            <a:ext cx="10512988" cy="3967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803055" y="745087"/>
            <a:ext cx="10525316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24697D7-EBCE-E441-8DE0-59AA8587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054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A06D-9A46-447C-923F-65D0711844F0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DBFCED60-2B25-614B-8139-3642749E4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578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 bwMode="auto">
          <a:xfrm>
            <a:off x="803056" y="2471440"/>
            <a:ext cx="10512644" cy="32308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AF145E5D-E5AC-6746-8C43-54171074E2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3055" y="1611660"/>
            <a:ext cx="105126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816A9B5-5722-4444-8409-AD653095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055" y="759921"/>
            <a:ext cx="105126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B9D5E66-12AA-D144-A1C7-B039E5725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0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EE67C-A27C-42DC-B58E-356FBA75AFD5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B5915956-69E9-1F44-94B4-13F0249DA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855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9410" y="2331740"/>
            <a:ext cx="5123590" cy="3459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792122" y="2331740"/>
            <a:ext cx="5092659" cy="3459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D3B85546-B3F2-7241-A601-16265374137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03055" y="1611660"/>
            <a:ext cx="104999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50BF326E-66F7-3748-B519-45FEFCD2D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055" y="759921"/>
            <a:ext cx="104999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E0F015C5-516E-6B40-9FBA-B8C6F1D6D58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030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F06E-0E28-47F4-97B3-61326156C489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4F144793-6417-3A42-AEF0-3E329877F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2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Jyväskylän ammattikorkeakoulu, JAMK University of Applied Sciences logo">
            <a:extLst>
              <a:ext uri="{FF2B5EF4-FFF2-40B4-BE49-F238E27FC236}">
                <a16:creationId xmlns:a16="http://schemas.microsoft.com/office/drawing/2014/main" id="{10948E7E-E4CB-E34E-8863-0DD568F77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4" y="4980104"/>
            <a:ext cx="5391520" cy="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3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gradFill>
          <a:gsLst>
            <a:gs pos="0">
              <a:schemeClr val="tx1"/>
            </a:gs>
            <a:gs pos="41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</a:extLst>
          </p:cNvPr>
          <p:cNvSpPr/>
          <p:nvPr userDrawn="1"/>
        </p:nvSpPr>
        <p:spPr>
          <a:xfrm>
            <a:off x="345058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6" y="906358"/>
            <a:ext cx="10511287" cy="818927"/>
          </a:xfrm>
          <a:prstGeom prst="rect">
            <a:avLst/>
          </a:prstGeom>
        </p:spPr>
        <p:txBody>
          <a:bodyPr/>
          <a:lstStyle>
            <a:lvl1pPr>
              <a:defRPr sz="4050" b="1" i="0" baseline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fld id="{1196418A-45C6-4B4D-B75D-CE5D114E29E6}" type="datetime1">
              <a:rPr lang="fi-FI" smtClean="0"/>
              <a:t>16.11.2023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r>
              <a:rPr lang="fi-FI"/>
              <a:t>KOHO-tietopankki korkeakoulun erityisopettajan työnkuva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6" y="1738262"/>
            <a:ext cx="10511287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49" y="2602513"/>
            <a:ext cx="10514803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4313" indent="-214313">
              <a:buFont typeface="Arial"/>
              <a:buChar char="•"/>
              <a:defRPr sz="1650">
                <a:solidFill>
                  <a:schemeClr val="tx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500">
                <a:solidFill>
                  <a:schemeClr val="tx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350">
                <a:solidFill>
                  <a:schemeClr val="tx2"/>
                </a:solidFill>
              </a:defRPr>
            </a:lvl3pPr>
            <a:lvl4pPr marL="12430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tx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8A8063F-7A17-E847-82FE-D6CC314F7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2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6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 ja sisältö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16924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152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7A5D8A-DCD6-4289-8622-1F864AF9558B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719402" y="2556149"/>
            <a:ext cx="10705189" cy="31050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Muokkaa tekstin perustyylejä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  <a:p>
            <a:pPr marL="16573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  <a:p>
            <a:pPr marL="182880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25355" y="1742976"/>
            <a:ext cx="10699044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725355" y="878880"/>
            <a:ext cx="10699044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52080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yväskylän ammattikorkeakoulu, JAMK University of Applied Sciences logo">
            <a:extLst>
              <a:ext uri="{FF2B5EF4-FFF2-40B4-BE49-F238E27FC236}">
                <a16:creationId xmlns:a16="http://schemas.microsoft.com/office/drawing/2014/main" id="{1DB01C81-6570-3E45-83E2-290FDFDD2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50" y="4934383"/>
            <a:ext cx="5519057" cy="7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inipinkki">
    <p:bg>
      <p:bgPr>
        <a:gradFill flip="none" rotWithShape="1">
          <a:gsLst>
            <a:gs pos="0">
              <a:schemeClr val="tx1"/>
            </a:gs>
            <a:gs pos="40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348535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693707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847399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571F97DD-0BDA-774B-8B17-636487A9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26" y="5874575"/>
            <a:ext cx="1543399" cy="7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0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hankke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9">
            <a:extLst>
              <a:ext uri="{FF2B5EF4-FFF2-40B4-BE49-F238E27FC236}">
                <a16:creationId xmlns:a16="http://schemas.microsoft.com/office/drawing/2014/main" id="{67B2CF02-4D71-0347-9CDA-0D0EB679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58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F4603F-69DF-2741-B0CC-E1814F6B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168FB69-F858-1D4A-BCF1-3B50CCE86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2A2DD9A2-02AD-8148-8D40-A98B0C7B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860310"/>
            <a:ext cx="1445406" cy="7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ankkeelle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9">
            <a:extLst>
              <a:ext uri="{FF2B5EF4-FFF2-40B4-BE49-F238E27FC236}">
                <a16:creationId xmlns:a16="http://schemas.microsoft.com/office/drawing/2014/main" id="{929867C7-70E4-524F-8F04-75E75A71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5897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accent1"/>
              </a:gs>
              <a:gs pos="99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5280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C1E15A88-7779-0C4E-9684-E5AA42180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5889340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1 pinkki">
    <p:bg>
      <p:bgPr>
        <a:gradFill>
          <a:gsLst>
            <a:gs pos="0">
              <a:schemeClr val="tx1"/>
            </a:gs>
            <a:gs pos="41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fld id="{87D74292-F68B-48D2-AFEA-DC69D12773BB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025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D8A8063F-7A17-E847-82FE-D6CC314F7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2 pink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fld id="{0C8A1AFF-AB63-4DFC-AB34-00FE08143627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5898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EC307230-6FA4-424E-BFCD-A7155CCA9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ihreä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764" b="4599"/>
          <a:stretch/>
        </p:blipFill>
        <p:spPr>
          <a:xfrm>
            <a:off x="7982519" y="-1"/>
            <a:ext cx="4209482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92E7A09-25E3-ED44-823F-AB6958F7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74052FB-1624-FE48-98E7-FEFB00A6C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90E19B32-2364-234E-A420-95315E2469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5" name="Picture 14" descr="Jyväskylän ammattikorkeakoulu, JAMK University of Applied Sciences logo">
            <a:extLst>
              <a:ext uri="{FF2B5EF4-FFF2-40B4-BE49-F238E27FC236}">
                <a16:creationId xmlns:a16="http://schemas.microsoft.com/office/drawing/2014/main" id="{EFE23272-400E-5F44-AF29-8062EEE419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2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inivihreä">
    <p:bg>
      <p:bgPr>
        <a:gradFill flip="none" rotWithShape="1">
          <a:gsLst>
            <a:gs pos="0">
              <a:schemeClr val="tx1"/>
            </a:gs>
            <a:gs pos="37000">
              <a:schemeClr val="tx1"/>
            </a:gs>
            <a:gs pos="83000">
              <a:schemeClr val="accent3"/>
            </a:gs>
            <a:gs pos="99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5AD52F-2AB4-7C43-A9BD-390EF633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348535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8F968CFA-EDB4-EE4E-A52B-C136D1AC7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693707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B80BB0DA-8924-BD4F-8DA9-86C5DE159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26" y="5874575"/>
            <a:ext cx="1543399" cy="771699"/>
          </a:xfrm>
          <a:prstGeom prst="rect">
            <a:avLst/>
          </a:prstGeom>
        </p:spPr>
      </p:pic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43FF6FB-AD0E-7D47-B01F-AE492FB322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847399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98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9">
            <a:extLst>
              <a:ext uri="{FF2B5EF4-FFF2-40B4-BE49-F238E27FC236}">
                <a16:creationId xmlns:a16="http://schemas.microsoft.com/office/drawing/2014/main" id="{929867C7-70E4-524F-8F04-75E75A71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5897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accent3"/>
              </a:gs>
              <a:gs pos="99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5280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4A364B59-3F1C-0A4C-9413-6F7BBBDCA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5889340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1 vihreä">
    <p:bg>
      <p:bgPr>
        <a:gradFill>
          <a:gsLst>
            <a:gs pos="0">
              <a:schemeClr val="tx1"/>
            </a:gs>
            <a:gs pos="41000">
              <a:schemeClr val="tx1"/>
            </a:gs>
            <a:gs pos="83000">
              <a:schemeClr val="accent3"/>
            </a:gs>
            <a:gs pos="99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fld id="{8D61EB89-DBF7-43DB-B4E9-DE4A9381B3E0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152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F01650AF-5566-7C4B-8FD1-C7AB19C63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690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417C-7264-45EE-97AD-0E07FABC9923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2861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pic>
        <p:nvPicPr>
          <p:cNvPr id="11" name="Picture 3" descr="JAMK 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0545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80" r:id="rId3"/>
    <p:sldLayoutId id="2147483672" r:id="rId4"/>
    <p:sldLayoutId id="2147483669" r:id="rId5"/>
    <p:sldLayoutId id="2147483679" r:id="rId6"/>
    <p:sldLayoutId id="2147483671" r:id="rId7"/>
    <p:sldLayoutId id="2147483681" r:id="rId8"/>
    <p:sldLayoutId id="2147483673" r:id="rId9"/>
    <p:sldLayoutId id="2147483677" r:id="rId10"/>
    <p:sldLayoutId id="2147483650" r:id="rId11"/>
    <p:sldLayoutId id="2147483655" r:id="rId12"/>
    <p:sldLayoutId id="2147483656" r:id="rId13"/>
    <p:sldLayoutId id="2147483658" r:id="rId14"/>
    <p:sldLayoutId id="2147483664" r:id="rId15"/>
    <p:sldLayoutId id="2147483663" r:id="rId16"/>
    <p:sldLayoutId id="2147483684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53952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79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9B1F29-161A-4E81-99B4-63EACD35CA66}" type="datetime1">
              <a:rPr lang="fi-FI" smtClean="0"/>
              <a:t>16.11.2023</a:t>
            </a:fld>
            <a:endParaRPr lang="fi-FI" dirty="0"/>
          </a:p>
        </p:txBody>
      </p:sp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D23D67F7-17C9-DF4B-B0AB-2240EFA39E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6" y="5883215"/>
            <a:ext cx="1517521" cy="7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link.webropolsurveys.com/S/9E8CB7F47649F30C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it.jamk.fi/aokkhankkeet/category/erityisopetus" TargetMode="External"/><Relationship Id="rId2" Type="http://schemas.openxmlformats.org/officeDocument/2006/relationships/hyperlink" Target="https://blogit.jamk.fi/aokkhankkeet/erityisopettaja-ammattikorkeakoulussa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blogit.jamk.fi/aokkhankkeet/korkeakoulun-erityisopettajan-vinkit-saavutettavaan-opetukseen" TargetMode="External"/><Relationship Id="rId4" Type="http://schemas.openxmlformats.org/officeDocument/2006/relationships/hyperlink" Target="https://blogit.jamk.fi/aokkhankkeet/saavutettavampaa-korkeakouluopiskelua-jamkissa-yksilollisen-tuen-sahkoistamine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temme.fi/kott/index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heini-maria.pietila@jamk.fi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link.webropolsurveys.com/S/9E8CB7F47649F30C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7EC3EB8-8F2A-3244-97E9-C5A7C6DA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37" y="1108705"/>
            <a:ext cx="5841152" cy="1325563"/>
          </a:xfrm>
          <a:prstGeom prst="rect">
            <a:avLst/>
          </a:prstGeom>
        </p:spPr>
        <p:txBody>
          <a:bodyPr/>
          <a:lstStyle/>
          <a:p>
            <a:r>
              <a:rPr lang="fi-FI" sz="3600" dirty="0"/>
              <a:t>Korkeakoulun erityisopettajan työnkuva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F4553363-EEDF-D74D-9053-B362C8B5C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526224"/>
            <a:ext cx="5841152" cy="1119752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Jyväskylän ammattikorkeakoulu</a:t>
            </a:r>
          </a:p>
          <a:p>
            <a:r>
              <a:rPr lang="fi-FI" dirty="0"/>
              <a:t>Yhteisöllinen ja yhdenvertainen ammattikorkeakoulu (1.1.2022-31.12.2023)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3E0113-B3B3-794E-8224-670DA8522AE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Heini-Maria Pietilä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46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4B3E2A3-2BC7-FE4C-8555-658D1C8A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997" y="1793859"/>
            <a:ext cx="4524739" cy="35715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CA16B6C9-FC5C-753A-5D15-C29CFE04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45" y="1426623"/>
            <a:ext cx="6494655" cy="49628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i="1" dirty="0">
                <a:ea typeface="+mn-lt"/>
                <a:cs typeface="+mn-lt"/>
              </a:rPr>
              <a:t>How to support student learning? What are individual special arrangements in higher education? What are learning disabilities and how can I work as a teacher? What is it like to have an accessible pedagogy that supports everyone's learning?</a:t>
            </a:r>
            <a:endParaRPr lang="en-US" i="1" dirty="0"/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Welcome to discuss, share experiences and good practices, and learn new things!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The pop-up clinic is guided by special education teachers Heini-Maria Pietilä and Seija Eskola 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The clinics operate online via Teams.  Date and time: </a:t>
            </a:r>
            <a:endParaRPr lang="en-US" dirty="0"/>
          </a:p>
          <a:p>
            <a:pPr marL="0" indent="-285750"/>
            <a:r>
              <a:rPr lang="en-US" sz="1600" dirty="0">
                <a:cs typeface="Calibri"/>
              </a:rPr>
              <a:t>HYVI  21.2 </a:t>
            </a:r>
            <a:r>
              <a:rPr lang="en-US" sz="1600" dirty="0" err="1">
                <a:cs typeface="Calibri"/>
              </a:rPr>
              <a:t>klo</a:t>
            </a:r>
            <a:r>
              <a:rPr lang="en-US" sz="1600" dirty="0">
                <a:cs typeface="Calibri"/>
              </a:rPr>
              <a:t> 8.30-10</a:t>
            </a:r>
          </a:p>
          <a:p>
            <a:pPr marL="0" indent="-285750"/>
            <a:r>
              <a:rPr lang="en-US" sz="1600" dirty="0" err="1">
                <a:ea typeface="+mn-lt"/>
                <a:cs typeface="+mn-lt"/>
              </a:rPr>
              <a:t>Teknologia</a:t>
            </a:r>
            <a:r>
              <a:rPr lang="en-US" sz="1600" dirty="0">
                <a:ea typeface="+mn-lt"/>
                <a:cs typeface="+mn-lt"/>
              </a:rPr>
              <a:t> 22.2. </a:t>
            </a:r>
            <a:r>
              <a:rPr lang="en-US" sz="1600" dirty="0" err="1">
                <a:ea typeface="+mn-lt"/>
                <a:cs typeface="+mn-lt"/>
              </a:rPr>
              <a:t>klo</a:t>
            </a:r>
            <a:r>
              <a:rPr lang="en-US" sz="1600" dirty="0">
                <a:ea typeface="+mn-lt"/>
                <a:cs typeface="+mn-lt"/>
              </a:rPr>
              <a:t> 14.30-16</a:t>
            </a:r>
            <a:endParaRPr lang="en-US" sz="1600" dirty="0">
              <a:cs typeface="Calibri"/>
            </a:endParaRPr>
          </a:p>
          <a:p>
            <a:pPr marL="0" indent="-285750"/>
            <a:r>
              <a:rPr lang="en-US" sz="1600" dirty="0">
                <a:cs typeface="Calibri"/>
              </a:rPr>
              <a:t>LIKE 6.3 </a:t>
            </a:r>
            <a:r>
              <a:rPr lang="en-US" sz="1600" dirty="0" err="1">
                <a:cs typeface="Calibri"/>
              </a:rPr>
              <a:t>klo</a:t>
            </a:r>
            <a:r>
              <a:rPr lang="en-US" sz="1600" dirty="0">
                <a:cs typeface="Calibri"/>
              </a:rPr>
              <a:t> 14.30-16</a:t>
            </a:r>
          </a:p>
          <a:p>
            <a:pPr marL="0" indent="-285750"/>
            <a:r>
              <a:rPr lang="en-US" sz="1600" dirty="0">
                <a:ea typeface="Calibri"/>
                <a:cs typeface="Calibri"/>
              </a:rPr>
              <a:t>AOKK 7.3 </a:t>
            </a:r>
            <a:r>
              <a:rPr lang="en-US" sz="1600" dirty="0" err="1">
                <a:ea typeface="Calibri"/>
                <a:cs typeface="Calibri"/>
              </a:rPr>
              <a:t>klo</a:t>
            </a:r>
            <a:r>
              <a:rPr lang="en-US" sz="1600" dirty="0">
                <a:ea typeface="Calibri"/>
                <a:cs typeface="Calibri"/>
              </a:rPr>
              <a:t> 8.30-10</a:t>
            </a:r>
            <a:endParaRPr lang="en-US" sz="1600" dirty="0">
              <a:cs typeface="Calibri"/>
            </a:endParaRPr>
          </a:p>
          <a:p>
            <a:pPr marL="0" indent="-285750"/>
            <a:r>
              <a:rPr lang="en-US" sz="1600" dirty="0">
                <a:cs typeface="Calibri"/>
              </a:rPr>
              <a:t>In English: 30.3 </a:t>
            </a:r>
            <a:r>
              <a:rPr lang="en-US" sz="1600" dirty="0" err="1">
                <a:cs typeface="Calibri"/>
              </a:rPr>
              <a:t>klo</a:t>
            </a:r>
            <a:r>
              <a:rPr lang="en-US" sz="1600" dirty="0">
                <a:cs typeface="Calibri"/>
              </a:rPr>
              <a:t> 8.30-10</a:t>
            </a:r>
            <a:endParaRPr lang="en-US" sz="1600" dirty="0">
              <a:ea typeface="Calibri"/>
              <a:cs typeface="Calibri"/>
            </a:endParaRPr>
          </a:p>
          <a:p>
            <a:pPr marL="0" indent="-285750"/>
            <a:r>
              <a:rPr lang="en-US" sz="1600" dirty="0" err="1">
                <a:ea typeface="+mn-lt"/>
                <a:cs typeface="+mn-lt"/>
              </a:rPr>
              <a:t>Kielikeskus</a:t>
            </a:r>
            <a:r>
              <a:rPr lang="en-US" sz="1600" dirty="0">
                <a:ea typeface="+mn-lt"/>
                <a:cs typeface="+mn-lt"/>
              </a:rPr>
              <a:t>: 30.3. </a:t>
            </a:r>
            <a:r>
              <a:rPr lang="en-US" sz="1600" dirty="0" err="1">
                <a:ea typeface="+mn-lt"/>
                <a:cs typeface="+mn-lt"/>
              </a:rPr>
              <a:t>klo</a:t>
            </a:r>
            <a:r>
              <a:rPr lang="en-US" sz="1600" dirty="0">
                <a:ea typeface="+mn-lt"/>
                <a:cs typeface="+mn-lt"/>
              </a:rPr>
              <a:t> 14.30-16</a:t>
            </a:r>
            <a:endParaRPr lang="en-US" dirty="0"/>
          </a:p>
          <a:p>
            <a:pPr marL="0" indent="-285750"/>
            <a:r>
              <a:rPr lang="en-US" sz="1600" dirty="0" err="1">
                <a:ea typeface="Calibri"/>
                <a:cs typeface="Calibri"/>
              </a:rPr>
              <a:t>Yhteinen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dirty="0" err="1">
                <a:ea typeface="Calibri"/>
                <a:cs typeface="Calibri"/>
              </a:rPr>
              <a:t>klinikka</a:t>
            </a:r>
            <a:r>
              <a:rPr lang="en-US" sz="1600" dirty="0">
                <a:ea typeface="Calibri"/>
                <a:cs typeface="Calibri"/>
              </a:rPr>
              <a:t>: 13.4 </a:t>
            </a:r>
            <a:r>
              <a:rPr lang="en-US" sz="1600" dirty="0" err="1">
                <a:ea typeface="Calibri"/>
                <a:cs typeface="Calibri"/>
              </a:rPr>
              <a:t>klo</a:t>
            </a:r>
            <a:r>
              <a:rPr lang="en-US" sz="1600" dirty="0">
                <a:ea typeface="Calibri"/>
                <a:cs typeface="Calibri"/>
              </a:rPr>
              <a:t> 8.30-10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Ilmoittautuminen:  (</a:t>
            </a:r>
            <a:r>
              <a:rPr lang="en-US" sz="1600" dirty="0" err="1"/>
              <a:t>linkki</a:t>
            </a:r>
            <a:r>
              <a:rPr lang="en-US" sz="1600" dirty="0"/>
              <a:t>)</a:t>
            </a:r>
          </a:p>
        </p:txBody>
      </p:sp>
      <p:sp>
        <p:nvSpPr>
          <p:cNvPr id="2057" name="Subtitle 3">
            <a:extLst>
              <a:ext uri="{FF2B5EF4-FFF2-40B4-BE49-F238E27FC236}">
                <a16:creationId xmlns:a16="http://schemas.microsoft.com/office/drawing/2014/main" id="{9DFA0FA5-8DAC-7E42-772E-29C221018A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90143" y="828907"/>
            <a:ext cx="10863886" cy="6599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ea typeface="+mn-lt"/>
                <a:cs typeface="+mn-lt"/>
              </a:rPr>
              <a:t>Special education teacher's pop-up clinic for </a:t>
            </a:r>
            <a:r>
              <a:rPr lang="en-US" dirty="0" err="1">
                <a:ea typeface="+mn-lt"/>
                <a:cs typeface="+mn-lt"/>
              </a:rPr>
              <a:t>Jamk's</a:t>
            </a:r>
            <a:r>
              <a:rPr lang="en-US" dirty="0">
                <a:ea typeface="+mn-lt"/>
                <a:cs typeface="+mn-lt"/>
              </a:rPr>
              <a:t> teaching and guidance staff</a:t>
            </a:r>
            <a:endParaRPr lang="en-US" dirty="0"/>
          </a:p>
        </p:txBody>
      </p:sp>
      <p:sp>
        <p:nvSpPr>
          <p:cNvPr id="2059" name="Title 4">
            <a:extLst>
              <a:ext uri="{FF2B5EF4-FFF2-40B4-BE49-F238E27FC236}">
                <a16:creationId xmlns:a16="http://schemas.microsoft.com/office/drawing/2014/main" id="{5FB9AA2E-E697-339A-90BE-64D2B42D9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95" y="42744"/>
            <a:ext cx="10920046" cy="792090"/>
          </a:xfrm>
        </p:spPr>
        <p:txBody>
          <a:bodyPr>
            <a:normAutofit/>
          </a:bodyPr>
          <a:lstStyle/>
          <a:p>
            <a:r>
              <a:rPr lang="en-US" sz="3600" dirty="0"/>
              <a:t> </a:t>
            </a:r>
            <a:r>
              <a:rPr lang="en-US" sz="3600" b="0" dirty="0">
                <a:ea typeface="+mn-lt"/>
                <a:cs typeface="+mn-lt"/>
              </a:rPr>
              <a:t>When there are challenges in student learning</a:t>
            </a:r>
            <a:r>
              <a:rPr lang="en-US" sz="3600" dirty="0"/>
              <a:t>-  </a:t>
            </a:r>
            <a:endParaRPr lang="en-US" sz="3600" dirty="0">
              <a:cs typeface="Calibri"/>
            </a:endParaRPr>
          </a:p>
        </p:txBody>
      </p:sp>
      <p:sp>
        <p:nvSpPr>
          <p:cNvPr id="2061" name="Date Placeholder 5">
            <a:extLst>
              <a:ext uri="{FF2B5EF4-FFF2-40B4-BE49-F238E27FC236}">
                <a16:creationId xmlns:a16="http://schemas.microsoft.com/office/drawing/2014/main" id="{3920D3D7-DD14-DAFC-E636-D5A1CF0A6D6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03055" y="6237312"/>
            <a:ext cx="1453952" cy="404664"/>
          </a:xfrm>
        </p:spPr>
        <p:txBody>
          <a:bodyPr/>
          <a:lstStyle/>
          <a:p>
            <a:fld id="{76DA1F9E-9F40-4FAC-802F-467BB98165E6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2063" name="Footer Placeholder 6">
            <a:extLst>
              <a:ext uri="{FF2B5EF4-FFF2-40B4-BE49-F238E27FC236}">
                <a16:creationId xmlns:a16="http://schemas.microsoft.com/office/drawing/2014/main" id="{39BC939A-AE9D-1082-24E3-5BE2B1641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2986" y="6466724"/>
            <a:ext cx="7442106" cy="376957"/>
          </a:xfrm>
        </p:spPr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pic>
        <p:nvPicPr>
          <p:cNvPr id="7" name="Picture 20" descr="Opetus- ja kulttuuriministeriön logo">
            <a:extLst>
              <a:ext uri="{FF2B5EF4-FFF2-40B4-BE49-F238E27FC236}">
                <a16:creationId xmlns:a16="http://schemas.microsoft.com/office/drawing/2014/main" id="{4518E81A-FB79-4F6A-B453-4BC076D3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30" y="6312290"/>
            <a:ext cx="1229360" cy="298450"/>
          </a:xfrm>
          <a:prstGeom prst="rect">
            <a:avLst/>
          </a:prstGeom>
        </p:spPr>
      </p:pic>
      <p:pic>
        <p:nvPicPr>
          <p:cNvPr id="8" name="Picture 17" descr="Logo: Jyväskylän ammattikorkeakoulu">
            <a:extLst>
              <a:ext uri="{FF2B5EF4-FFF2-40B4-BE49-F238E27FC236}">
                <a16:creationId xmlns:a16="http://schemas.microsoft.com/office/drawing/2014/main" id="{93583B55-887C-4E94-A942-08B111D1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3000"/>
          <a:stretch/>
        </p:blipFill>
        <p:spPr bwMode="auto">
          <a:xfrm>
            <a:off x="5691343" y="6292725"/>
            <a:ext cx="1586865" cy="34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8" descr="Logo: Opiskelijakunta Jamko">
            <a:extLst>
              <a:ext uri="{FF2B5EF4-FFF2-40B4-BE49-F238E27FC236}">
                <a16:creationId xmlns:a16="http://schemas.microsoft.com/office/drawing/2014/main" id="{B11FB8EE-64EB-4F4F-B148-319F8D03FB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214" y="6301964"/>
            <a:ext cx="778982" cy="30306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4039FEA-4E6E-5CD9-1A75-B0DD33620B56}"/>
              </a:ext>
            </a:extLst>
          </p:cNvPr>
          <p:cNvSpPr txBox="1"/>
          <p:nvPr/>
        </p:nvSpPr>
        <p:spPr>
          <a:xfrm>
            <a:off x="9198708" y="117231"/>
            <a:ext cx="28838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40B5A1-638B-BF16-9342-01413AA18666}"/>
              </a:ext>
            </a:extLst>
          </p:cNvPr>
          <p:cNvSpPr txBox="1"/>
          <p:nvPr/>
        </p:nvSpPr>
        <p:spPr>
          <a:xfrm>
            <a:off x="7001155" y="5655608"/>
            <a:ext cx="51300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Equal and United project (2022-2023)</a:t>
            </a:r>
            <a:endParaRPr lang="en-US" dirty="0">
              <a:solidFill>
                <a:srgbClr val="44546A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CAE69-EBF5-1682-7D6C-90DC6D451EF3}"/>
              </a:ext>
            </a:extLst>
          </p:cNvPr>
          <p:cNvSpPr txBox="1"/>
          <p:nvPr/>
        </p:nvSpPr>
        <p:spPr>
          <a:xfrm>
            <a:off x="4501402" y="476109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D2EBD-FF76-3CB8-C166-3171381A0128}"/>
              </a:ext>
            </a:extLst>
          </p:cNvPr>
          <p:cNvSpPr txBox="1"/>
          <p:nvPr/>
        </p:nvSpPr>
        <p:spPr>
          <a:xfrm>
            <a:off x="3919676" y="4502102"/>
            <a:ext cx="191396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Sign up</a:t>
            </a:r>
            <a:r>
              <a:rPr lang="en-US" dirty="0">
                <a:cs typeface="Calibri"/>
              </a:rPr>
              <a:t> at </a:t>
            </a:r>
            <a:r>
              <a:rPr lang="en-US" dirty="0">
                <a:cs typeface="Calibri"/>
                <a:hlinkClick r:id="rId6"/>
              </a:rPr>
              <a:t>this link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20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6B54B-CD9E-EC10-BA39-942F9128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 opiskelijoille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FC6D3-AA4F-9133-8773-CEEA3F80B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Palvelukuvaukset, mainokset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3585DC-ADA9-2D05-CBAF-F35941A626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67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B78238C-3E2D-DA9F-6186-1B18425C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71ED753-444D-61FB-B2A0-941FBDE2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B83D-3D64-8442-BC40-EF59A492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Havaintoja erityisopettajan työstä korkeakoulussa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13AC8-79D2-1A42-91B8-A8D4BD5042D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936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8CC94-8975-B7E4-DE2B-F65E90D7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 sz="3200" dirty="0">
                <a:cs typeface="Calibri"/>
              </a:rPr>
              <a:t>Havaintoja korkeakoulun erityisopettajan työstä 1/2</a:t>
            </a:r>
            <a:endParaRPr lang="fi-FI" sz="32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E67181-AD6A-6647-9783-89FC39FA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A401-CC43-4BC3-B875-CFD51B6FA527}" type="datetime1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4C3416-A2C7-2031-DDBA-1E1AD10A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53F692D-8E1B-3274-5A5B-B17EFDA6CBB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72759" y="1462134"/>
            <a:ext cx="10514802" cy="3943507"/>
          </a:xfrm>
        </p:spPr>
        <p:txBody>
          <a:bodyPr lIns="91440" tIns="45720" rIns="91440" bIns="45720" anchor="t">
            <a:normAutofit fontScale="92500"/>
          </a:bodyPr>
          <a:lstStyle/>
          <a:p>
            <a:pPr marL="342900" indent="-342900">
              <a:buFont typeface="Wingdings"/>
              <a:buChar char="Ø"/>
            </a:pPr>
            <a:r>
              <a:rPr lang="fi-FI" dirty="0">
                <a:sym typeface="Wingdings" panose="05000000000000000000" pitchFamily="2" charset="2"/>
              </a:rPr>
              <a:t>Opettajille suunnattu tuki tärkeää: Erityisopettajalla tärkeä rooli pedagogisen konsultaation näkökulmasta: yksilöllisen tuen prosessin hallinta, tuen tarpeen tunnistamisen kysymykset, tukitoimien suunnittelu (proaktiivinen toiminta, saavutettava pedagogiikka) </a:t>
            </a:r>
          </a:p>
          <a:p>
            <a:pPr marL="342900" indent="-342900">
              <a:buFont typeface="Wingdings"/>
              <a:buChar char="Ø"/>
            </a:pPr>
            <a:r>
              <a:rPr lang="fi-FI" dirty="0">
                <a:sym typeface="Wingdings" panose="05000000000000000000" pitchFamily="2" charset="2"/>
              </a:rPr>
              <a:t>Kokemukseni perusteella opettajat ja ohjauksen toimijat konsultoivat erityisopettajaa matalalla kynnyksellä, koska jaettu yhteinen pedagoginen tehtävä (vuoden aikana yli 100 konsultaatiota)</a:t>
            </a:r>
            <a:endParaRPr lang="en-US" dirty="0"/>
          </a:p>
          <a:p>
            <a:pPr marL="342900" indent="-342900">
              <a:buFont typeface="Wingdings"/>
              <a:buChar char="Ø"/>
            </a:pPr>
            <a:r>
              <a:rPr lang="fi-FI" dirty="0">
                <a:sym typeface="Wingdings" panose="05000000000000000000" pitchFamily="2" charset="2"/>
              </a:rPr>
              <a:t>Opiskelijoille tarjottu ohjaus on käytännönläheistä. 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Yleisiä t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eemoja yksilövastaanotolla olivat oppimisvaikeudet, yksilölliset tukitoimet korkeakouluopinnoissa ja paljon puhuttiin myös opinnäytetyön tekemisen esteistä. </a:t>
            </a:r>
            <a:endParaRPr lang="fi-FI" dirty="0">
              <a:cs typeface="Calibri" panose="020F0502020204030204"/>
            </a:endParaRPr>
          </a:p>
          <a:p>
            <a:pPr marL="800100" lvl="1" indent="-342900">
              <a:buFont typeface="Wingdings"/>
              <a:buChar char="Ø"/>
            </a:pPr>
            <a:r>
              <a:rPr lang="fi-FI" dirty="0">
                <a:sym typeface="Wingdings" panose="05000000000000000000" pitchFamily="2" charset="2"/>
              </a:rPr>
              <a:t>Yksilöohjaus: oppimisvaikeudet ja niiden arviointi, yksilölliset tukitoimet opintoihin, akateemiset opiskelutaidot,  opinnäytetyönohjaus (dia 16)</a:t>
            </a:r>
            <a:endParaRPr lang="fi-FI" dirty="0">
              <a:cs typeface="Calibri" panose="020F0502020204030204"/>
            </a:endParaRPr>
          </a:p>
          <a:p>
            <a:pPr marL="342900" indent="-342900">
              <a:buFont typeface="Wingdings"/>
              <a:buChar char="Ø"/>
            </a:pPr>
            <a:r>
              <a:rPr lang="fi-FI" dirty="0">
                <a:sym typeface="Wingdings" panose="05000000000000000000" pitchFamily="2" charset="2"/>
              </a:rPr>
              <a:t>Kehittämistyössä keskiössä olivat: korkeakoulun saavutettavuus ja yksilölliset opintojärjestelyt</a:t>
            </a: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906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E84C9E-6519-DF48-9C66-B6848F93C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Korkeakoulun erityisopettajan palvelut opintojen eri vaiheissa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5FBE83-5C7E-E34B-8D51-2CF7273E5B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3055" y="1981201"/>
            <a:ext cx="10512645" cy="3784600"/>
          </a:xfrm>
        </p:spPr>
        <p:txBody>
          <a:bodyPr/>
          <a:lstStyle/>
          <a:p>
            <a:r>
              <a:rPr lang="fi-FI" dirty="0"/>
              <a:t>OPINTOJEN </a:t>
            </a:r>
            <a:r>
              <a:rPr lang="fi-FI"/>
              <a:t>ALOITUS 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Akateemiset opiskelutaidot / geneeriset taidot / oppimisen ohjaus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Oppimisen ja oppimisvaikeuksien arviointi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Yksilölliset opintojärjestelyt suunnittelu ja tukitoimien toteuttaminen verkostoyhteistyössä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Opetus- ja ohjaushenkilöstölle pedagoginen tuki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OPINTOJEN KESKI- JA PÄÄTTÖVAIHE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Yksilöllisen tuen toimet opintoihin kuuluvan työharjoittelun ja/tai vaihto-opiskelun aikana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Opinnäytetyön tuki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Opetus- ja ohjaushenkilöstölle pedagoginen tuki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7044C-B22E-1147-8EA7-9B926EAC55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5123D7-2489-4E96-AED2-29550864D97A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F529-BDFE-0E44-92C1-DA656E6B9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683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739F70D-2844-043B-8D77-D8BF55C662D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3055" y="1321231"/>
            <a:ext cx="10512645" cy="4444569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ksilöllisen tuen prosessin kuvaaminen ja näkyväksi tekeminen on tärkeää tasa-arvon ja yhdenvertaisen kohtelun näkökulmasta. </a:t>
            </a:r>
          </a:p>
          <a:p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 yksilöllisen tuen prosessi on selkeä, mahdollistuu myös tuen rajojen määrittely, jota tarvitaan esimerkiksi alalle soveltuvuutta pohdittaessa.  </a:t>
            </a:r>
          </a:p>
          <a:p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Erityisopettajalla on tärkeä tehtävä korkeakoulussa yksilöllisen tuen toimintamallin kehittämisessä ja jalkauttamisessa ja saavutettavan korkeakoulun rakentamisessa.</a:t>
            </a:r>
          </a:p>
          <a:p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Erityispedagoginen näkökulma tulisi sitoa osaksi opetussuunnitelmatyötä ja saavutettavien oppimisympäristöjen / oppimisen tilojen suunnittelua. Saavutettava pedagogiikka on pedagogiikka, joka mahdollistaa kaikkien oppimisen.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393F833-B295-CDFD-4C1C-17277D0C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72" y="489755"/>
            <a:ext cx="10512645" cy="648072"/>
          </a:xfrm>
        </p:spPr>
        <p:txBody>
          <a:bodyPr/>
          <a:lstStyle/>
          <a:p>
            <a:r>
              <a:rPr lang="fi-FI" sz="3200" dirty="0">
                <a:cs typeface="Calibri"/>
              </a:rPr>
              <a:t>Havaintoja korkeakoulun erityisopettajan työstä 2/2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1B704E7-A112-9753-666B-36F8F42325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02408D-B1B6-43A1-9CB8-5E757A3DE2B5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7950BD-D652-93C6-DD53-3A0E5AA85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162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0CAE54D-EC8E-31A7-FF7C-522B8D7BCE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Erityisopettaja ammattikorkeakoulussa? | Opekorkeassa tapahtuu (jamk.fi)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3"/>
              </a:rPr>
              <a:t>Erityisopetus | Opekorkeassa tapahtuu (jamk.fi)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4"/>
              </a:rPr>
              <a:t>Saavutettavampaa korkeakouluopiskelua </a:t>
            </a:r>
            <a:r>
              <a:rPr lang="fi-FI" dirty="0" err="1">
                <a:hlinkClick r:id="rId4"/>
              </a:rPr>
              <a:t>Jamkissa</a:t>
            </a:r>
            <a:r>
              <a:rPr lang="fi-FI" dirty="0">
                <a:hlinkClick r:id="rId4"/>
              </a:rPr>
              <a:t> – Yksilöllisen tuen sähköistäminen | Opekorkeassa tapahtuu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5"/>
              </a:rPr>
              <a:t>Korkeakoulun erityisopettajan vinkit saavutettavaan opetukseen | Opekorkeassa tapahtuu (jamk.fi)</a:t>
            </a:r>
            <a:endParaRPr lang="fi-FI" dirty="0"/>
          </a:p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8B161DB-6C1F-AF08-B1F0-3DD4FAF07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4092631-0950-A462-FF92-1382E3681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>
                <a:solidFill>
                  <a:schemeClr val="tx1"/>
                </a:solidFill>
                <a:latin typeface="Calibri" panose="020F0502020204030204" pitchFamily="34" charset="0"/>
              </a:rPr>
              <a:t>YYamk-hankkeen blogikirjoitukset aiheeseen liittyen</a:t>
            </a:r>
            <a:r>
              <a:rPr lang="fi-FI" sz="5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br>
              <a:rPr lang="fi-FI" sz="5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8E4A9E-0054-16F9-94C9-870597F860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9FAFF3-C032-4632-A3FF-4E7C7C2A923F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539A84-1EE4-6272-259E-AF0F8942F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16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424A3D-5A70-F627-B68D-5F07B9657B9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2400"/>
              </a:spcBef>
              <a:spcAft>
                <a:spcPts val="800"/>
              </a:spcAft>
              <a:buNone/>
            </a:pPr>
            <a:endParaRPr lang="fi-FI" sz="18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fi-FI" sz="1800" dirty="0">
                <a:ea typeface="+mn-lt"/>
                <a:cs typeface="+mn-lt"/>
                <a:hlinkClick r:id="rId2"/>
              </a:rPr>
              <a:t>KOTT-tutkimuksen tuloksia - Terveytemme - THL</a:t>
            </a:r>
            <a:endParaRPr lang="fi-FI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Kaikkonen, L. 2020. Erityisopettajat ammatillisessa koulutuksessa – Tutkimus työn muutoksista. Viitattu 26.10.2022.  &lt;https://www.theseus.fi/handle/10024/355852&gt; 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Takala, M., Mäkinen, M., Eskola, S., Saarinen, M. ja Sutela, K. (2021). Mitä erityisopettajien koulutuksissa opetetaan? – Havaintoja yliopistojen ja ammatillisten opettajakorkeakoulujen opetussuunnitelmista. Ammatti-kasvatuksen aikakauskirja, 23 (2), 32-49. Viitattu 26.10.2023. </a:t>
            </a:r>
            <a:r>
              <a:rPr lang="fi-FI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https://journal.fi/akakk/article/view/109876/65015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Hirvonen, M. &amp; Peuna-Korpioja, K. (2018). Katsaus ammatillisen erityisopettajan työhön ammatillisen koulutuksen muutosvaiheessa. Teoksessa M. Hirvonen (toim.) Hei me </a:t>
            </a:r>
            <a:r>
              <a:rPr lang="fi-F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HOKSataan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!: Ammatillisten opettajakorkeakoulujen puheenvuoro erityisen tuen tilasta ja kehittämisestä (ss. 66–84). Jyväskylän ammattikorkeakoulun julkaisuja 252. Jyväskylän ammattikorkeakoulu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1BBEA7B-A20A-CF11-026E-E5E2F92E1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96D601-D280-53F9-31BF-754863D3F9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6C1EF9-1B4B-483F-9B13-BA964F53ADBC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7A53C9-49CC-802D-A97F-3E69ADB6F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621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FC51FDB-A646-4D7B-6BC0-EED2D04192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59417" y="1359976"/>
            <a:ext cx="10556283" cy="4405825"/>
          </a:xfrm>
        </p:spPr>
        <p:txBody>
          <a:bodyPr>
            <a:normAutofit fontScale="62500" lnSpcReduction="20000"/>
          </a:bodyPr>
          <a:lstStyle/>
          <a:p>
            <a:r>
              <a:rPr lang="fi-FI" sz="2400" dirty="0">
                <a:cs typeface="Calibri" panose="020F0502020204030204"/>
              </a:rPr>
              <a:t>OKM:n </a:t>
            </a:r>
            <a:r>
              <a:rPr lang="fi-FI" sz="2400" dirty="0" err="1">
                <a:cs typeface="Calibri" panose="020F0502020204030204"/>
              </a:rPr>
              <a:t>virkanäkemyseen</a:t>
            </a:r>
            <a:r>
              <a:rPr lang="fi-FI" sz="2400" dirty="0">
                <a:cs typeface="Calibri" panose="020F0502020204030204"/>
              </a:rPr>
              <a:t> sisältyy ajatus erityisopetuksen</a:t>
            </a:r>
          </a:p>
          <a:p>
            <a:pPr marL="0" indent="0">
              <a:buNone/>
            </a:pPr>
            <a:r>
              <a:rPr lang="fi-FI" sz="2400" dirty="0">
                <a:cs typeface="Calibri" panose="020F0502020204030204"/>
              </a:rPr>
              <a:t>     jatkuvuudesta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D004C"/>
                </a:solidFill>
                <a:latin typeface="Calibri" panose="020F0502020204030204"/>
              </a:rPr>
              <a:t>Lait ja asetukset yksilölliseen tukeen liittyen: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kumimoji="0" lang="fi-FI" sz="2200" i="0" u="none" strike="noStrike" kern="1200" cap="none" spc="0" normalizeH="0" baseline="0" noProof="0" dirty="0">
                <a:ln>
                  <a:noFill/>
                </a:ln>
                <a:solidFill>
                  <a:srgbClr val="0D00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Yhdenvertaisuuslaki </a:t>
            </a:r>
            <a:r>
              <a:rPr kumimoji="0" lang="fi-FI" sz="220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(1325/2014)</a:t>
            </a:r>
            <a:r>
              <a:rPr kumimoji="0" lang="fi-FI" sz="2200" i="0" u="none" strike="noStrike" kern="1200" cap="none" spc="0" normalizeH="0" baseline="0" noProof="0" dirty="0">
                <a:ln>
                  <a:noFill/>
                </a:ln>
                <a:solidFill>
                  <a:srgbClr val="0D00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pykälä kohtuullisista</a:t>
            </a:r>
          </a:p>
          <a:p>
            <a:pPr marL="457200" lvl="1" indent="0">
              <a:buNone/>
            </a:pPr>
            <a:r>
              <a:rPr kumimoji="0" lang="fi-FI" sz="2200" i="0" u="none" strike="noStrike" kern="1200" cap="none" spc="0" normalizeH="0" baseline="0" noProof="0" dirty="0">
                <a:ln>
                  <a:noFill/>
                </a:ln>
                <a:solidFill>
                  <a:srgbClr val="0D00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mukautuksista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kumimoji="0" lang="fi-FI" sz="2200" i="0" u="none" strike="noStrike" kern="1200" cap="none" spc="0" normalizeH="0" baseline="0" noProof="0" dirty="0">
                <a:ln>
                  <a:noFill/>
                </a:ln>
                <a:solidFill>
                  <a:srgbClr val="0D00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Ammattikorkeakoululaki (14.11.2014/932)  26§</a:t>
            </a:r>
          </a:p>
          <a:p>
            <a:pPr>
              <a:buFont typeface="Arial" panose="020B0604020202020204" pitchFamily="34" charset="0"/>
              <a:buChar char="•"/>
            </a:pPr>
            <a:endParaRPr kumimoji="0" lang="fi-FI" sz="2400" i="0" u="none" strike="noStrike" kern="1200" cap="none" spc="0" normalizeH="0" baseline="0" noProof="0" dirty="0">
              <a:ln>
                <a:noFill/>
              </a:ln>
              <a:solidFill>
                <a:srgbClr val="0D00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rgbClr val="0D00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Oppimisvaikeuksien yleisyys korkeakouluopiskelijoilla (KOTT2021)</a:t>
            </a:r>
          </a:p>
          <a:p>
            <a:pPr lvl="1">
              <a:buFont typeface="Wingdings" panose="05000000000000000000" pitchFamily="2" charset="2"/>
              <a:buChar char="q"/>
            </a:pPr>
            <a:endParaRPr kumimoji="0" lang="fi-FI" sz="2200" i="0" u="none" strike="noStrike" kern="1200" cap="none" spc="0" normalizeH="0" baseline="0" noProof="0" dirty="0">
              <a:ln>
                <a:noFill/>
              </a:ln>
              <a:solidFill>
                <a:srgbClr val="0D00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fi-FI" sz="2200" dirty="0">
              <a:cs typeface="Calibri" panose="020F0502020204030204"/>
            </a:endParaRPr>
          </a:p>
          <a:p>
            <a:endParaRPr lang="fi-FI" sz="2400" dirty="0">
              <a:cs typeface="Calibri" panose="020F0502020204030204"/>
            </a:endParaRPr>
          </a:p>
          <a:p>
            <a:endParaRPr lang="fi-FI" sz="2400" dirty="0">
              <a:cs typeface="Calibri" panose="020F0502020204030204"/>
            </a:endParaRPr>
          </a:p>
          <a:p>
            <a:endParaRPr lang="fi-FI" sz="2400" dirty="0">
              <a:cs typeface="Calibri" panose="020F0502020204030204"/>
            </a:endParaRPr>
          </a:p>
          <a:p>
            <a:endParaRPr lang="fi-FI" sz="2400" dirty="0">
              <a:cs typeface="Calibri" panose="020F0502020204030204"/>
            </a:endParaRPr>
          </a:p>
          <a:p>
            <a:endParaRPr lang="fi-FI" sz="2400" dirty="0">
              <a:cs typeface="Calibri" panose="020F0502020204030204"/>
            </a:endParaRPr>
          </a:p>
          <a:p>
            <a:r>
              <a:rPr lang="fi-FI" sz="2400" dirty="0">
                <a:cs typeface="Calibri" panose="020F0502020204030204"/>
              </a:rPr>
              <a:t>Tällä hetkellä Suomessa 22 korkeakoulussa työskentelee erityisopettaja (Korkeakoulun erityisopettajien valtakunnallinen verkosto)</a:t>
            </a:r>
          </a:p>
          <a:p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F108B25-961C-719A-9C6D-DF19763D1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Taustaa ja perusteita korkeakoulun erityisopettajan työlle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D62AD2-9D15-C518-9583-D4A71E3372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ADE52E-CD13-4A8F-BEF3-C25CA8159E1B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58E94C-ECEA-4BD9-C031-7FF646469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3781FD6-1642-7916-67B4-FD67F0EE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908" y="1309634"/>
            <a:ext cx="4883639" cy="27470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A310296-A77B-59B5-A06C-7D26E366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74" y="3429000"/>
            <a:ext cx="1751573" cy="15752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37C1B4D-C284-41A9-DC17-42858E8B3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09" y="3429000"/>
            <a:ext cx="1923524" cy="16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8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6B54B-CD9E-EC10-BA39-942F9128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Erityisopettajan työnkuva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FC6D3-AA4F-9133-8773-CEEA3F80B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Jyväskylän ammattikorkeakoulussa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3585DC-ADA9-2D05-CBAF-F35941A626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45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B129C-D357-4F57-3EFD-A6884BB4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i-FI" sz="3600" dirty="0"/>
              <a:t>Erityisopettajan työnkuvan rakentaminen </a:t>
            </a:r>
            <a:r>
              <a:rPr lang="fi-FI" sz="3600" dirty="0" err="1"/>
              <a:t>Jamkiin</a:t>
            </a:r>
            <a:r>
              <a:rPr lang="fi-FI" sz="3600" dirty="0"/>
              <a:t> 1/2</a:t>
            </a:r>
            <a:endParaRPr lang="fi-FI" sz="3600" dirty="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726364-74BA-7941-49F8-00A56C2A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AB4F-777A-49DB-81AB-B04DB894FE1E}" type="datetime1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4788E3A-9893-132F-54A8-F4C5929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4E9E432-09E7-D785-6A37-E806C960B28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53673" y="1431830"/>
            <a:ext cx="10733888" cy="4281073"/>
          </a:xfrm>
        </p:spPr>
        <p:txBody>
          <a:bodyPr lIns="91440" tIns="45720" rIns="91440" bIns="45720" anchor="t">
            <a:normAutofit lnSpcReduction="10000"/>
          </a:bodyPr>
          <a:lstStyle/>
          <a:p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Keväällä 2022</a:t>
            </a:r>
            <a:r>
              <a:rPr lang="fi-FI" dirty="0"/>
              <a:t> toteutettiin korkeakoulun erityisopettajien haastattelut: SEAMK, HAMK, JYU. </a:t>
            </a:r>
          </a:p>
          <a:p>
            <a:r>
              <a:rPr lang="fi-FI" dirty="0"/>
              <a:t>Haastattelujen pohjalta muotoiltiin kartta kokonaisuuksista, joista muodostuu erityisopettajan työnkuva korkeakoulussa.</a:t>
            </a:r>
          </a:p>
          <a:p>
            <a:r>
              <a:rPr lang="fi-FI" dirty="0">
                <a:solidFill>
                  <a:schemeClr val="accent1"/>
                </a:solidFill>
              </a:rPr>
              <a:t>Keväällä 2022</a:t>
            </a:r>
            <a:r>
              <a:rPr lang="fi-FI" dirty="0"/>
              <a:t> järjestettiin työpaja </a:t>
            </a:r>
            <a:r>
              <a:rPr lang="fi-FI" dirty="0" err="1"/>
              <a:t>JAMKin</a:t>
            </a:r>
            <a:r>
              <a:rPr lang="fi-FI" dirty="0"/>
              <a:t> ja </a:t>
            </a:r>
            <a:r>
              <a:rPr lang="fi-FI" dirty="0" err="1"/>
              <a:t>JAMKOn</a:t>
            </a:r>
            <a:r>
              <a:rPr lang="fi-FI" dirty="0"/>
              <a:t> ohjauksen avaintoimijoille, jossa yhteiseen keskusteluun perustuen rakennettiin erityisopettajan työnkuva hankkeen ajaksi.</a:t>
            </a:r>
          </a:p>
          <a:p>
            <a:pPr lvl="1"/>
            <a:r>
              <a:rPr lang="fi-FI" dirty="0"/>
              <a:t>Työnkuvaa esiteltiin ja asiassa konsultoitiin vielä erityisesti seuraavia tahoja: opinto-ohjaajat, kielikeskus, ammatillinen opettajakorkeakoulu</a:t>
            </a:r>
            <a:endParaRPr lang="fi-FI" dirty="0">
              <a:cs typeface="Calibri"/>
            </a:endParaRPr>
          </a:p>
          <a:p>
            <a:r>
              <a:rPr lang="fi-FI" dirty="0">
                <a:solidFill>
                  <a:schemeClr val="accent1"/>
                </a:solidFill>
                <a:cs typeface="Calibri"/>
              </a:rPr>
              <a:t>Lukuvuoden 2022-2023 </a:t>
            </a:r>
            <a:r>
              <a:rPr lang="fi-FI" dirty="0">
                <a:cs typeface="Calibri"/>
              </a:rPr>
              <a:t>ajan </a:t>
            </a:r>
            <a:r>
              <a:rPr lang="fi-FI" dirty="0" err="1">
                <a:cs typeface="Calibri"/>
              </a:rPr>
              <a:t>Jamkissa</a:t>
            </a:r>
            <a:r>
              <a:rPr lang="fi-FI" dirty="0">
                <a:cs typeface="Calibri"/>
              </a:rPr>
              <a:t> toimi ½ erityisopettaja</a:t>
            </a:r>
            <a:endParaRPr lang="fi-FI" dirty="0"/>
          </a:p>
          <a:p>
            <a:r>
              <a:rPr lang="fi-FI" dirty="0"/>
              <a:t>Viestintä: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fi-FI" dirty="0"/>
              <a:t>Erityisopettajan työnkuva / palveluiden esitteleminen henkilöstön aamupalavereissa</a:t>
            </a:r>
            <a:endParaRPr lang="fi-FI" dirty="0">
              <a:cs typeface="Calibri"/>
            </a:endParaRPr>
          </a:p>
          <a:p>
            <a:pPr lvl="2">
              <a:buFont typeface="Wingdings" panose="020B0604020202020204" pitchFamily="34" charset="0"/>
              <a:buChar char="Ø"/>
            </a:pPr>
            <a:r>
              <a:rPr lang="fi-FI" dirty="0"/>
              <a:t>Viestintä palvelusta henkilöstöintrassa / hankkeen verkkosivuilla / blogitekstit</a:t>
            </a: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40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F4F5B40-DC81-47CB-318A-D8D8D2B98DF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3054" y="1646695"/>
            <a:ext cx="10525346" cy="4119105"/>
          </a:xfrm>
        </p:spPr>
        <p:txBody>
          <a:bodyPr>
            <a:normAutofit lnSpcReduction="10000"/>
          </a:bodyPr>
          <a:lstStyle/>
          <a:p>
            <a:r>
              <a:rPr lang="fi-FI" dirty="0">
                <a:cs typeface="Calibri"/>
              </a:rPr>
              <a:t>Sovimme, että </a:t>
            </a:r>
            <a:r>
              <a:rPr lang="fi-FI" dirty="0" err="1">
                <a:cs typeface="Calibri"/>
              </a:rPr>
              <a:t>Jamkin</a:t>
            </a:r>
            <a:r>
              <a:rPr lang="fi-FI" dirty="0">
                <a:cs typeface="Calibri"/>
              </a:rPr>
              <a:t> erityisopettajan työssä keskeistä on </a:t>
            </a:r>
            <a:r>
              <a:rPr lang="fi-FI" b="1" dirty="0">
                <a:cs typeface="Calibri"/>
              </a:rPr>
              <a:t>pedagoginen konsultaatio ja tuki </a:t>
            </a:r>
            <a:r>
              <a:rPr lang="fi-FI" b="1" dirty="0" err="1">
                <a:cs typeface="Calibri"/>
              </a:rPr>
              <a:t>Jamkin</a:t>
            </a:r>
            <a:r>
              <a:rPr lang="fi-FI" b="1" dirty="0">
                <a:cs typeface="Calibri"/>
              </a:rPr>
              <a:t> opetuksen ja ohjauksen toimijoille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cs typeface="Calibri"/>
              </a:rPr>
              <a:t>Erityisopettajan pop </a:t>
            </a:r>
            <a:r>
              <a:rPr lang="fi-FI" dirty="0" err="1">
                <a:cs typeface="Calibri"/>
              </a:rPr>
              <a:t>up</a:t>
            </a:r>
            <a:r>
              <a:rPr lang="fi-FI" dirty="0">
                <a:cs typeface="Calibri"/>
              </a:rPr>
              <a:t> –klinikat opetus- ja ohjaushenkilöstölle</a:t>
            </a:r>
          </a:p>
          <a:p>
            <a:r>
              <a:rPr lang="fi-FI" dirty="0">
                <a:cs typeface="Calibri"/>
              </a:rPr>
              <a:t>Erityisopettaja tarjosi tukea myös </a:t>
            </a:r>
            <a:r>
              <a:rPr lang="fi-FI" b="1" dirty="0">
                <a:cs typeface="Calibri"/>
              </a:rPr>
              <a:t>opiskelijoille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cs typeface="Calibri"/>
              </a:rPr>
              <a:t>Yksilövastaanotto, jonne ohjauduttiin opettajan tai opintojen ohjaajan kautta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cs typeface="Calibri"/>
              </a:rPr>
              <a:t>Ryhmämuotoinen tuki: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 err="1">
                <a:cs typeface="Calibri"/>
              </a:rPr>
              <a:t>Study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together</a:t>
            </a:r>
            <a:r>
              <a:rPr lang="fi-FI" dirty="0">
                <a:cs typeface="Calibri"/>
              </a:rPr>
              <a:t> opintopiirit: keskiössä akateemiset opiskelutaidot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dirty="0">
                <a:cs typeface="Calibri"/>
              </a:rPr>
              <a:t>Opinnäytetyöpajat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Henkilöstökoulutukset: saavutettava pedagogiikka ja yksilöllinen tuki korkeakoulussa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Kehittämistyö: mukana </a:t>
            </a:r>
            <a:r>
              <a:rPr lang="fi-FI" dirty="0" err="1">
                <a:cs typeface="Calibri"/>
              </a:rPr>
              <a:t>Jamkin</a:t>
            </a:r>
            <a:r>
              <a:rPr lang="fi-FI" dirty="0">
                <a:cs typeface="Calibri"/>
              </a:rPr>
              <a:t> saavutettavuussuunnitelman ja Tasa-arvo ja yhdenvertaisuussuunnitelman rakentamisessa, </a:t>
            </a:r>
            <a:r>
              <a:rPr lang="fi-FI" dirty="0" err="1">
                <a:cs typeface="Calibri"/>
              </a:rPr>
              <a:t>Jamkin</a:t>
            </a:r>
            <a:r>
              <a:rPr lang="fi-FI" dirty="0">
                <a:cs typeface="Calibri"/>
              </a:rPr>
              <a:t> turvallisemman tilan periaatteiden kehittäminen, yksilöllisen tuen prosessin kehittäminen (matematiikan tuenportaat)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C2B2789-51C3-E49B-256B-6BB3F474B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Erityisopettajan työnkuvan rakentaminen </a:t>
            </a:r>
            <a:r>
              <a:rPr lang="fi-FI" sz="3600" dirty="0" err="1"/>
              <a:t>Jamkiin</a:t>
            </a:r>
            <a:r>
              <a:rPr lang="fi-FI" sz="3600" dirty="0"/>
              <a:t> 2/2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029411-1469-5D22-FBCE-CF60BBBEE0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BA331F-81E2-468B-A63D-346D0CCC4AC8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04F230-DD4B-C2B0-2051-B1E4E862D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7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6E6F8C7-B401-CE59-EE59-E46E3C88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13" y="0"/>
            <a:ext cx="4800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6B54B-CD9E-EC10-BA39-942F9128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FC6D3-AA4F-9133-8773-CEEA3F80B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Henkilöstölle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3585DC-ADA9-2D05-CBAF-F35941A626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16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FC6C0-C63B-54CF-5BC7-DEBFF41A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err="1"/>
              <a:t>JAMKin</a:t>
            </a:r>
            <a:r>
              <a:rPr lang="fi-FI" sz="3200" dirty="0"/>
              <a:t> KORKEAKOULUN ERITYISOPETTAJAN PALVELUT TUKENASI (2022-2023)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541392-671A-1983-B988-DB4DC6520F9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49" y="1996580"/>
            <a:ext cx="10514803" cy="4387442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213995" indent="-213995"/>
            <a:r>
              <a:rPr lang="fi-FI" dirty="0"/>
              <a:t>Yhteisöllinen ja yhdenvertainen ammattikorkeakouluhankkeen kautta lukuvuonna 2022-2023 </a:t>
            </a:r>
            <a:r>
              <a:rPr lang="fi-FI" dirty="0" err="1"/>
              <a:t>JAMKissa</a:t>
            </a:r>
            <a:r>
              <a:rPr lang="fi-FI" dirty="0"/>
              <a:t> toimii ½ erityisopettaja.</a:t>
            </a:r>
            <a:endParaRPr lang="en-US"/>
          </a:p>
          <a:p>
            <a:pPr marL="213995" indent="-213995"/>
            <a:r>
              <a:rPr lang="fi-FI" dirty="0"/>
              <a:t>Yhteystiedot: Heini-Maria Pietilä (</a:t>
            </a:r>
            <a:r>
              <a:rPr lang="fi-FI" dirty="0">
                <a:hlinkClick r:id="rId2"/>
              </a:rPr>
              <a:t>heini-maria.pietila@jamk.fi</a:t>
            </a:r>
            <a:r>
              <a:rPr lang="fi-FI" dirty="0"/>
              <a:t>), puh. 0405219415</a:t>
            </a:r>
            <a:endParaRPr lang="fi-FI" dirty="0">
              <a:cs typeface="Calibri" panose="020F0502020204030204"/>
            </a:endParaRPr>
          </a:p>
          <a:p>
            <a:pPr marL="213995" indent="-213995"/>
            <a:r>
              <a:rPr lang="fi-FI" dirty="0"/>
              <a:t>Työn keskiössä on  </a:t>
            </a:r>
            <a:r>
              <a:rPr lang="fi-FI" b="1" dirty="0"/>
              <a:t>pedagoginen konsultaatio opettajille ja ohjauksen toimijoille:</a:t>
            </a:r>
            <a:endParaRPr lang="fi-FI" b="1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Tuen tarpeen tunnistamisen kysymykset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Tukitoimien suunnittelu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Oppimisvaikeudet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Yksilöllistenopintojärjestelyjen prosessi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Mahdolliset opiskelija tapaamiset opettajan / opon / opintopsykologin ohjaamina</a:t>
            </a:r>
            <a:endParaRPr lang="fi-FI" dirty="0">
              <a:cs typeface="Calibri" panose="020F0502020204030204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fi-FI" dirty="0"/>
              <a:t>Erityisopettajan pop </a:t>
            </a:r>
            <a:r>
              <a:rPr lang="fi-FI" dirty="0" err="1"/>
              <a:t>up</a:t>
            </a:r>
            <a:r>
              <a:rPr lang="fi-FI" dirty="0"/>
              <a:t> työpajat opettajille 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Yksikkökohtaiset erityisopettajan Pop </a:t>
            </a:r>
            <a:r>
              <a:rPr lang="fi-FI" dirty="0" err="1"/>
              <a:t>up</a:t>
            </a:r>
            <a:r>
              <a:rPr lang="fi-FI" dirty="0"/>
              <a:t> -klinikat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Kielten- ja matematiikan tukiopintojen opettajat</a:t>
            </a:r>
            <a:endParaRPr lang="fi-FI" dirty="0">
              <a:cs typeface="Calibri" panose="020F0502020204030204"/>
            </a:endParaRPr>
          </a:p>
          <a:p>
            <a:pPr marL="899795" lvl="2" indent="-213995">
              <a:buFont typeface="Wingdings" panose="05000000000000000000" pitchFamily="2" charset="2"/>
              <a:buChar char="Ø"/>
            </a:pPr>
            <a:r>
              <a:rPr lang="fi-FI" dirty="0"/>
              <a:t>Kielten ja matematiikan yksilöllisen tuen prosessin kuvaaminen</a:t>
            </a:r>
            <a:endParaRPr lang="fi-FI" dirty="0">
              <a:cs typeface="Calibri" panose="020F0502020204030204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fi-FI" dirty="0"/>
              <a:t>Opiskelijoiden ryhmämuotoinen tuki: 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Ryhmä opiskelijoille, joilla toiminnan ohjauksen pulmia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Opinnäytetyön työpajat (Teknologia-yksikkö)</a:t>
            </a:r>
            <a:endParaRPr lang="fi-FI" dirty="0">
              <a:cs typeface="Calibri" panose="020F0502020204030204"/>
            </a:endParaRPr>
          </a:p>
          <a:p>
            <a:pPr marL="556895" lvl="1" indent="-213995">
              <a:buFont typeface="Wingdings" panose="05000000000000000000" pitchFamily="2" charset="2"/>
              <a:buChar char="Ø"/>
            </a:pPr>
            <a:r>
              <a:rPr lang="fi-FI" dirty="0"/>
              <a:t>Opintopiiri</a:t>
            </a:r>
            <a:endParaRPr lang="fi-FI" dirty="0">
              <a:cs typeface="Calibri" panose="020F0502020204030204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fi-FI" dirty="0"/>
              <a:t>Koulutukset: Saavutettava pedagogiikka, Yksilölliset opintojärjestelyt korkeakoulussa</a:t>
            </a:r>
            <a:endParaRPr lang="fi-FI" dirty="0">
              <a:cs typeface="Calibri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fi-FI" dirty="0"/>
              <a:t>Yksilöllisen tuen prosessi kehittäminen: sähköinen prosessi, kielten ja matematiikan yksilöllisen tuen prosessin kuvaaminen</a:t>
            </a:r>
            <a:endParaRPr lang="fi-FI" dirty="0">
              <a:cs typeface="Calibri" panose="020F0502020204030204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878B96-E8F1-1B1F-7315-B641A862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608" y="2317849"/>
            <a:ext cx="2605454" cy="3305372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EC0DF7-724D-4BBE-BDC7-2C828ED4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0841-C717-43DE-B410-0125F77F80C4}" type="datetime1">
              <a:rPr lang="fi-FI" smtClean="0"/>
              <a:t>16.11.2023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C51001-BC8A-C044-5AF9-785D815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KOHO-tietopankki korkeakoulun erityisopettajan työnkuva</a:t>
            </a:r>
          </a:p>
        </p:txBody>
      </p:sp>
    </p:spTree>
    <p:extLst>
      <p:ext uri="{BB962C8B-B14F-4D97-AF65-F5344CB8AC3E}">
        <p14:creationId xmlns:p14="http://schemas.microsoft.com/office/powerpoint/2010/main" val="409705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4B3E2A3-2BC7-FE4C-8555-658D1C8A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997" y="1793859"/>
            <a:ext cx="4524739" cy="35715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CA16B6C9-FC5C-753A-5D15-C29CFE04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45" y="1426623"/>
            <a:ext cx="6494655" cy="49628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i="1" dirty="0"/>
              <a:t>Kuinka </a:t>
            </a:r>
            <a:r>
              <a:rPr lang="en-US" sz="1600" i="1" dirty="0" err="1"/>
              <a:t>tukea</a:t>
            </a:r>
            <a:r>
              <a:rPr lang="en-US" sz="1600" i="1" dirty="0"/>
              <a:t> </a:t>
            </a:r>
            <a:r>
              <a:rPr lang="en-US" sz="1600" i="1" dirty="0" err="1"/>
              <a:t>opiskelijan</a:t>
            </a:r>
            <a:r>
              <a:rPr lang="en-US" sz="1600" i="1" dirty="0"/>
              <a:t> </a:t>
            </a:r>
            <a:r>
              <a:rPr lang="en-US" sz="1600" i="1" dirty="0" err="1"/>
              <a:t>oppimista</a:t>
            </a:r>
            <a:r>
              <a:rPr lang="en-US" sz="1600" i="1" dirty="0"/>
              <a:t>?  </a:t>
            </a:r>
            <a:r>
              <a:rPr lang="en-US" sz="1600" i="1" dirty="0" err="1"/>
              <a:t>Mitä</a:t>
            </a:r>
            <a:r>
              <a:rPr lang="en-US" sz="1600" i="1" dirty="0"/>
              <a:t> </a:t>
            </a:r>
            <a:r>
              <a:rPr lang="en-US" sz="1600" i="1" dirty="0" err="1"/>
              <a:t>ovat</a:t>
            </a:r>
            <a:r>
              <a:rPr lang="en-US" sz="1600" i="1" dirty="0"/>
              <a:t> </a:t>
            </a:r>
            <a:r>
              <a:rPr lang="en-US" sz="1600" i="1" dirty="0" err="1"/>
              <a:t>yksilöllisen</a:t>
            </a:r>
            <a:r>
              <a:rPr lang="en-US" sz="1600" i="1" dirty="0"/>
              <a:t> </a:t>
            </a:r>
            <a:r>
              <a:rPr lang="en-US" sz="1600" i="1" dirty="0" err="1"/>
              <a:t>tuen</a:t>
            </a:r>
            <a:r>
              <a:rPr lang="en-US" sz="1600" i="1" dirty="0"/>
              <a:t> </a:t>
            </a:r>
            <a:r>
              <a:rPr lang="en-US" sz="1600" i="1" dirty="0" err="1"/>
              <a:t>toimet</a:t>
            </a:r>
            <a:r>
              <a:rPr lang="en-US" sz="1600" i="1" dirty="0"/>
              <a:t> </a:t>
            </a:r>
            <a:r>
              <a:rPr lang="en-US" sz="1600" i="1" dirty="0" err="1"/>
              <a:t>korkeakoulussa</a:t>
            </a:r>
            <a:r>
              <a:rPr lang="en-US" sz="1600" i="1" dirty="0"/>
              <a:t>? </a:t>
            </a:r>
            <a:r>
              <a:rPr lang="en-US" sz="1600" i="1" dirty="0" err="1"/>
              <a:t>Mitä</a:t>
            </a:r>
            <a:r>
              <a:rPr lang="en-US" sz="1600" i="1" dirty="0"/>
              <a:t> </a:t>
            </a:r>
            <a:r>
              <a:rPr lang="en-US" sz="1600" i="1" dirty="0" err="1"/>
              <a:t>ovat</a:t>
            </a:r>
            <a:r>
              <a:rPr lang="en-US" sz="1600" i="1" dirty="0"/>
              <a:t> </a:t>
            </a:r>
            <a:r>
              <a:rPr lang="en-US" sz="1600" i="1" dirty="0" err="1"/>
              <a:t>oppimisvaikeudet</a:t>
            </a:r>
            <a:r>
              <a:rPr lang="en-US" sz="1600" i="1" dirty="0"/>
              <a:t> ja </a:t>
            </a:r>
            <a:r>
              <a:rPr lang="en-US" sz="1600" i="1" dirty="0" err="1"/>
              <a:t>kuinka</a:t>
            </a:r>
            <a:r>
              <a:rPr lang="en-US" sz="1600" i="1" dirty="0"/>
              <a:t> </a:t>
            </a:r>
            <a:r>
              <a:rPr lang="en-US" sz="1600" i="1" dirty="0" err="1"/>
              <a:t>voin</a:t>
            </a:r>
            <a:r>
              <a:rPr lang="en-US" sz="1600" i="1" dirty="0"/>
              <a:t> </a:t>
            </a:r>
            <a:r>
              <a:rPr lang="en-US" sz="1600" i="1" dirty="0" err="1"/>
              <a:t>opettajana</a:t>
            </a:r>
            <a:r>
              <a:rPr lang="en-US" sz="1600" i="1" dirty="0"/>
              <a:t> </a:t>
            </a:r>
            <a:r>
              <a:rPr lang="en-US" sz="1600" i="1" dirty="0" err="1"/>
              <a:t>toimia</a:t>
            </a:r>
            <a:r>
              <a:rPr lang="en-US" sz="1600" i="1" dirty="0"/>
              <a:t>? </a:t>
            </a:r>
            <a:r>
              <a:rPr lang="en-US" sz="1600" i="1" dirty="0" err="1">
                <a:cs typeface="Calibri"/>
              </a:rPr>
              <a:t>Millaista</a:t>
            </a:r>
            <a:r>
              <a:rPr lang="en-US" sz="1600" i="1" dirty="0">
                <a:cs typeface="Calibri"/>
              </a:rPr>
              <a:t> on </a:t>
            </a:r>
            <a:r>
              <a:rPr lang="en-US" sz="1600" i="1" dirty="0" err="1">
                <a:cs typeface="Calibri"/>
              </a:rPr>
              <a:t>saavutettava</a:t>
            </a:r>
            <a:r>
              <a:rPr lang="en-US" sz="1600" i="1" dirty="0">
                <a:cs typeface="Calibri"/>
              </a:rPr>
              <a:t> </a:t>
            </a:r>
            <a:r>
              <a:rPr lang="en-US" sz="1600" i="1" dirty="0" err="1">
                <a:cs typeface="Calibri"/>
              </a:rPr>
              <a:t>pedagogiikka</a:t>
            </a:r>
            <a:r>
              <a:rPr lang="en-US" sz="1600" i="1" dirty="0">
                <a:cs typeface="Calibri"/>
              </a:rPr>
              <a:t>, </a:t>
            </a:r>
            <a:r>
              <a:rPr lang="en-US" sz="1600" i="1" dirty="0" err="1">
                <a:cs typeface="Calibri"/>
              </a:rPr>
              <a:t>joka</a:t>
            </a:r>
            <a:r>
              <a:rPr lang="en-US" sz="1600" i="1" dirty="0">
                <a:cs typeface="Calibri"/>
              </a:rPr>
              <a:t> </a:t>
            </a:r>
            <a:r>
              <a:rPr lang="en-US" sz="1600" i="1" dirty="0" err="1">
                <a:cs typeface="Calibri"/>
              </a:rPr>
              <a:t>tukee</a:t>
            </a:r>
            <a:r>
              <a:rPr lang="en-US" sz="1600" i="1" dirty="0">
                <a:cs typeface="Calibri"/>
              </a:rPr>
              <a:t> </a:t>
            </a:r>
            <a:r>
              <a:rPr lang="en-US" sz="1600" i="1" dirty="0" err="1">
                <a:cs typeface="Calibri"/>
              </a:rPr>
              <a:t>kaikkien</a:t>
            </a:r>
            <a:r>
              <a:rPr lang="en-US" sz="1600" i="1" dirty="0">
                <a:cs typeface="Calibri"/>
              </a:rPr>
              <a:t> </a:t>
            </a:r>
            <a:r>
              <a:rPr lang="en-US" sz="1600" i="1" dirty="0" err="1">
                <a:cs typeface="Calibri"/>
              </a:rPr>
              <a:t>oppimista</a:t>
            </a:r>
            <a:r>
              <a:rPr lang="en-US" sz="1600" i="1" dirty="0">
                <a:cs typeface="Calibri"/>
              </a:rPr>
              <a:t>?</a:t>
            </a:r>
            <a:endParaRPr lang="en-US" sz="1600" i="1">
              <a:cs typeface="Calibri"/>
            </a:endParaRPr>
          </a:p>
          <a:p>
            <a:pPr marL="0" indent="0">
              <a:buNone/>
            </a:pPr>
            <a:endParaRPr lang="en-US" sz="1600" i="1" dirty="0">
              <a:cs typeface="Calibri"/>
            </a:endParaRPr>
          </a:p>
          <a:p>
            <a:pPr marL="0" indent="0">
              <a:buNone/>
            </a:pPr>
            <a:r>
              <a:rPr lang="en-US" sz="1800" b="1" dirty="0" err="1"/>
              <a:t>Tervetuloa</a:t>
            </a:r>
            <a:r>
              <a:rPr lang="en-US" sz="1800" b="1" dirty="0"/>
              <a:t> </a:t>
            </a:r>
            <a:r>
              <a:rPr lang="en-US" sz="1600" dirty="0" err="1"/>
              <a:t>keskustelemaan</a:t>
            </a:r>
            <a:r>
              <a:rPr lang="en-US" sz="1600" dirty="0"/>
              <a:t>, </a:t>
            </a:r>
            <a:r>
              <a:rPr lang="en-US" sz="1600" dirty="0" err="1"/>
              <a:t>jakamaan</a:t>
            </a:r>
            <a:r>
              <a:rPr lang="en-US" sz="1600" dirty="0"/>
              <a:t> </a:t>
            </a:r>
            <a:r>
              <a:rPr lang="en-US" sz="1600" dirty="0" err="1"/>
              <a:t>kokemuksia</a:t>
            </a:r>
            <a:r>
              <a:rPr lang="en-US" sz="1600" dirty="0"/>
              <a:t> ja </a:t>
            </a:r>
            <a:r>
              <a:rPr lang="en-US" sz="1600" dirty="0" err="1"/>
              <a:t>hyviä</a:t>
            </a:r>
            <a:r>
              <a:rPr lang="en-US" sz="1600" dirty="0"/>
              <a:t> </a:t>
            </a:r>
            <a:r>
              <a:rPr lang="en-US" sz="1600" dirty="0" err="1"/>
              <a:t>käytäntöjä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oppimaan</a:t>
            </a:r>
            <a:r>
              <a:rPr lang="en-US" sz="1600" dirty="0"/>
              <a:t> </a:t>
            </a:r>
            <a:r>
              <a:rPr lang="en-US" sz="1600" dirty="0" err="1"/>
              <a:t>uutta</a:t>
            </a:r>
            <a:r>
              <a:rPr lang="en-US" sz="1600" dirty="0"/>
              <a:t>!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US" sz="1600" dirty="0" err="1"/>
              <a:t>Ohjaajina</a:t>
            </a:r>
            <a:r>
              <a:rPr lang="en-US" sz="1600" dirty="0"/>
              <a:t> </a:t>
            </a:r>
            <a:r>
              <a:rPr lang="en-US" sz="1600" dirty="0" err="1"/>
              <a:t>toimivat</a:t>
            </a:r>
            <a:r>
              <a:rPr lang="en-US" sz="1600" dirty="0"/>
              <a:t> </a:t>
            </a:r>
            <a:r>
              <a:rPr lang="en-US" sz="1600" dirty="0" err="1"/>
              <a:t>erityisopettajat</a:t>
            </a:r>
            <a:r>
              <a:rPr lang="en-US" sz="1600" dirty="0"/>
              <a:t> Heini-Maria Pietilä ja Seija Eskola. </a:t>
            </a:r>
            <a:endParaRPr lang="en-US" sz="1600">
              <a:cs typeface="Calibri"/>
            </a:endParaRPr>
          </a:p>
          <a:p>
            <a:pPr marL="0" indent="0">
              <a:buNone/>
            </a:pPr>
            <a:r>
              <a:rPr lang="en-US" sz="1600" dirty="0" err="1">
                <a:cs typeface="Calibri"/>
              </a:rPr>
              <a:t>Klinikat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toimivat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verkossa</a:t>
            </a:r>
            <a:r>
              <a:rPr lang="en-US" sz="1600" dirty="0">
                <a:cs typeface="Calibri"/>
              </a:rPr>
              <a:t> </a:t>
            </a:r>
            <a:r>
              <a:rPr lang="en-US" sz="1600" dirty="0" err="1">
                <a:cs typeface="Calibri"/>
              </a:rPr>
              <a:t>Teamissä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yksiköittäin</a:t>
            </a:r>
            <a:r>
              <a:rPr lang="en-US" sz="1600" dirty="0">
                <a:cs typeface="Calibri"/>
              </a:rPr>
              <a:t>. </a:t>
            </a:r>
            <a:r>
              <a:rPr lang="en-US" sz="1600" dirty="0" err="1">
                <a:cs typeface="Calibri"/>
              </a:rPr>
              <a:t>Ajankohdat</a:t>
            </a:r>
            <a:r>
              <a:rPr lang="en-US" sz="1600" dirty="0">
                <a:cs typeface="Calibri"/>
              </a:rPr>
              <a:t>: </a:t>
            </a:r>
          </a:p>
          <a:p>
            <a:pPr marL="0" indent="-285750"/>
            <a:r>
              <a:rPr lang="en-US" sz="1600" dirty="0">
                <a:ea typeface="+mn-lt"/>
                <a:cs typeface="+mn-lt"/>
              </a:rPr>
              <a:t>HYVI  21.2 </a:t>
            </a:r>
            <a:r>
              <a:rPr lang="en-US" sz="1600" dirty="0" err="1">
                <a:ea typeface="+mn-lt"/>
                <a:cs typeface="+mn-lt"/>
              </a:rPr>
              <a:t>klo</a:t>
            </a:r>
            <a:r>
              <a:rPr lang="en-US" sz="1600" dirty="0">
                <a:ea typeface="+mn-lt"/>
                <a:cs typeface="+mn-lt"/>
              </a:rPr>
              <a:t> 8.30-10</a:t>
            </a:r>
            <a:endParaRPr lang="en-US" sz="1600" dirty="0">
              <a:cs typeface="Calibri"/>
            </a:endParaRPr>
          </a:p>
          <a:p>
            <a:pPr marL="0" indent="-285750"/>
            <a:r>
              <a:rPr lang="en-US" sz="1600" dirty="0" err="1">
                <a:cs typeface="Calibri"/>
              </a:rPr>
              <a:t>Teknologia</a:t>
            </a:r>
            <a:r>
              <a:rPr lang="en-US" sz="1600" dirty="0">
                <a:cs typeface="Calibri"/>
              </a:rPr>
              <a:t> 22.2. </a:t>
            </a:r>
            <a:r>
              <a:rPr lang="en-US" sz="1600" dirty="0" err="1">
                <a:cs typeface="Calibri"/>
              </a:rPr>
              <a:t>klo</a:t>
            </a:r>
            <a:r>
              <a:rPr lang="en-US" sz="1600" dirty="0">
                <a:cs typeface="Calibri"/>
              </a:rPr>
              <a:t> 14.30-16</a:t>
            </a:r>
            <a:endParaRPr lang="en-US" sz="1600" dirty="0">
              <a:ea typeface="Calibri"/>
              <a:cs typeface="Calibri"/>
            </a:endParaRPr>
          </a:p>
          <a:p>
            <a:pPr marL="0" indent="-285750"/>
            <a:r>
              <a:rPr lang="en-US" sz="1600" dirty="0">
                <a:ea typeface="+mn-lt"/>
                <a:cs typeface="+mn-lt"/>
              </a:rPr>
              <a:t>LIKE 6.3 </a:t>
            </a:r>
            <a:r>
              <a:rPr lang="en-US" sz="1600" dirty="0" err="1">
                <a:ea typeface="+mn-lt"/>
                <a:cs typeface="+mn-lt"/>
              </a:rPr>
              <a:t>klo</a:t>
            </a:r>
            <a:r>
              <a:rPr lang="en-US" sz="1600" dirty="0">
                <a:ea typeface="+mn-lt"/>
                <a:cs typeface="+mn-lt"/>
              </a:rPr>
              <a:t> 14.30-16</a:t>
            </a:r>
          </a:p>
          <a:p>
            <a:pPr marL="0" indent="-285750"/>
            <a:r>
              <a:rPr lang="en-US" sz="1600" dirty="0">
                <a:ea typeface="+mn-lt"/>
                <a:cs typeface="+mn-lt"/>
              </a:rPr>
              <a:t>AOKK 7.3  </a:t>
            </a:r>
            <a:r>
              <a:rPr lang="en-US" sz="1600" dirty="0" err="1">
                <a:ea typeface="+mn-lt"/>
                <a:cs typeface="+mn-lt"/>
              </a:rPr>
              <a:t>klo</a:t>
            </a:r>
            <a:r>
              <a:rPr lang="en-US" sz="1600" dirty="0">
                <a:ea typeface="+mn-lt"/>
                <a:cs typeface="+mn-lt"/>
              </a:rPr>
              <a:t> 8.30-10</a:t>
            </a:r>
            <a:endParaRPr lang="en-US" sz="1600" dirty="0">
              <a:cs typeface="Calibri"/>
            </a:endParaRPr>
          </a:p>
          <a:p>
            <a:pPr marL="0" indent="-285750"/>
            <a:r>
              <a:rPr lang="en-US" sz="1600" dirty="0">
                <a:cs typeface="Calibri"/>
              </a:rPr>
              <a:t>In English: 30.3 </a:t>
            </a:r>
            <a:r>
              <a:rPr lang="en-US" sz="1600" dirty="0" err="1">
                <a:cs typeface="Calibri"/>
              </a:rPr>
              <a:t>klo</a:t>
            </a:r>
            <a:r>
              <a:rPr lang="en-US" sz="1600" dirty="0">
                <a:cs typeface="Calibri"/>
              </a:rPr>
              <a:t> 8.30-10</a:t>
            </a:r>
          </a:p>
          <a:p>
            <a:pPr marL="0" indent="-285750"/>
            <a:r>
              <a:rPr lang="en-US" sz="1600" dirty="0" err="1">
                <a:ea typeface="+mn-lt"/>
                <a:cs typeface="+mn-lt"/>
              </a:rPr>
              <a:t>Kielikeskus</a:t>
            </a:r>
            <a:r>
              <a:rPr lang="en-US" sz="1600" dirty="0">
                <a:ea typeface="+mn-lt"/>
                <a:cs typeface="+mn-lt"/>
              </a:rPr>
              <a:t>: 30.3. </a:t>
            </a:r>
            <a:r>
              <a:rPr lang="en-US" sz="1600" dirty="0" err="1">
                <a:ea typeface="+mn-lt"/>
                <a:cs typeface="+mn-lt"/>
              </a:rPr>
              <a:t>klo</a:t>
            </a:r>
            <a:r>
              <a:rPr lang="en-US" sz="1600" dirty="0">
                <a:ea typeface="+mn-lt"/>
                <a:cs typeface="+mn-lt"/>
              </a:rPr>
              <a:t> 14.30-16</a:t>
            </a:r>
            <a:endParaRPr lang="en-US" sz="1600" dirty="0">
              <a:ea typeface="Calibri" panose="020F0502020204030204"/>
              <a:cs typeface="Calibri"/>
            </a:endParaRPr>
          </a:p>
          <a:p>
            <a:pPr marL="0" indent="-285750"/>
            <a:r>
              <a:rPr lang="en-US" sz="1600" dirty="0" err="1">
                <a:ea typeface="Calibri" panose="020F0502020204030204"/>
                <a:cs typeface="Calibri"/>
              </a:rPr>
              <a:t>Yhteinen</a:t>
            </a:r>
            <a:r>
              <a:rPr lang="en-US" sz="1600" dirty="0">
                <a:ea typeface="Calibri" panose="020F0502020204030204"/>
                <a:cs typeface="Calibri"/>
              </a:rPr>
              <a:t> </a:t>
            </a:r>
            <a:r>
              <a:rPr lang="en-US" sz="1600" dirty="0" err="1">
                <a:ea typeface="Calibri" panose="020F0502020204030204"/>
                <a:cs typeface="Calibri"/>
              </a:rPr>
              <a:t>klinikka</a:t>
            </a:r>
            <a:r>
              <a:rPr lang="en-US" sz="1600" dirty="0">
                <a:ea typeface="Calibri" panose="020F0502020204030204"/>
                <a:cs typeface="Calibri"/>
              </a:rPr>
              <a:t>: 13.4 </a:t>
            </a:r>
            <a:r>
              <a:rPr lang="en-US" sz="1600" dirty="0" err="1">
                <a:ea typeface="Calibri" panose="020F0502020204030204"/>
                <a:cs typeface="Calibri"/>
              </a:rPr>
              <a:t>klo</a:t>
            </a:r>
            <a:r>
              <a:rPr lang="en-US" sz="1600" dirty="0">
                <a:ea typeface="Calibri" panose="020F0502020204030204"/>
                <a:cs typeface="Calibri"/>
              </a:rPr>
              <a:t> 8.30-10</a:t>
            </a:r>
          </a:p>
          <a:p>
            <a:pPr marL="0" indent="-285750"/>
            <a:endParaRPr lang="en-US" sz="1600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Ilmoittautuminen:  (</a:t>
            </a:r>
            <a:r>
              <a:rPr lang="en-US" sz="1600" dirty="0" err="1"/>
              <a:t>linkki</a:t>
            </a:r>
            <a:r>
              <a:rPr lang="en-US" sz="1600" dirty="0"/>
              <a:t>)</a:t>
            </a:r>
          </a:p>
        </p:txBody>
      </p:sp>
      <p:sp>
        <p:nvSpPr>
          <p:cNvPr id="2057" name="Subtitle 3">
            <a:extLst>
              <a:ext uri="{FF2B5EF4-FFF2-40B4-BE49-F238E27FC236}">
                <a16:creationId xmlns:a16="http://schemas.microsoft.com/office/drawing/2014/main" id="{9DFA0FA5-8DAC-7E42-772E-29C221018A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90143" y="828907"/>
            <a:ext cx="10499946" cy="5007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Erityisopettajan</a:t>
            </a:r>
            <a:r>
              <a:rPr lang="en-US" dirty="0"/>
              <a:t> pop up </a:t>
            </a:r>
            <a:r>
              <a:rPr lang="en-US" dirty="0" err="1"/>
              <a:t>klinikka</a:t>
            </a:r>
            <a:r>
              <a:rPr lang="en-US" dirty="0"/>
              <a:t>  </a:t>
            </a:r>
            <a:r>
              <a:rPr lang="en-US" dirty="0" err="1"/>
              <a:t>Jamkin</a:t>
            </a:r>
            <a:r>
              <a:rPr lang="en-US" dirty="0"/>
              <a:t> </a:t>
            </a:r>
            <a:r>
              <a:rPr lang="en-US" dirty="0" err="1"/>
              <a:t>opetus</a:t>
            </a:r>
            <a:r>
              <a:rPr lang="en-US" dirty="0"/>
              <a:t>- ja </a:t>
            </a:r>
            <a:r>
              <a:rPr lang="en-US" dirty="0" err="1"/>
              <a:t>ohjaushenkilöstölle</a:t>
            </a:r>
            <a:endParaRPr lang="en-US">
              <a:cs typeface="Calibri"/>
            </a:endParaRPr>
          </a:p>
        </p:txBody>
      </p:sp>
      <p:sp>
        <p:nvSpPr>
          <p:cNvPr id="2059" name="Title 4">
            <a:extLst>
              <a:ext uri="{FF2B5EF4-FFF2-40B4-BE49-F238E27FC236}">
                <a16:creationId xmlns:a16="http://schemas.microsoft.com/office/drawing/2014/main" id="{5FB9AA2E-E697-339A-90BE-64D2B42D9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61" y="42744"/>
            <a:ext cx="10920046" cy="792090"/>
          </a:xfrm>
        </p:spPr>
        <p:txBody>
          <a:bodyPr>
            <a:normAutofit/>
          </a:bodyPr>
          <a:lstStyle/>
          <a:p>
            <a:r>
              <a:rPr lang="en-US" sz="3600" dirty="0"/>
              <a:t>Kun </a:t>
            </a:r>
            <a:r>
              <a:rPr lang="en-US" sz="3600" dirty="0" err="1"/>
              <a:t>opiskelijan</a:t>
            </a:r>
            <a:r>
              <a:rPr lang="en-US" sz="3600" dirty="0"/>
              <a:t> </a:t>
            </a:r>
            <a:r>
              <a:rPr lang="en-US" sz="3600" dirty="0" err="1"/>
              <a:t>oppimisessa</a:t>
            </a:r>
            <a:r>
              <a:rPr lang="en-US" sz="3600" dirty="0"/>
              <a:t> on </a:t>
            </a:r>
            <a:r>
              <a:rPr lang="en-US" sz="3600" dirty="0" err="1"/>
              <a:t>haasteita</a:t>
            </a:r>
            <a:r>
              <a:rPr lang="en-US" sz="3600" dirty="0"/>
              <a:t> -  </a:t>
            </a:r>
            <a:endParaRPr lang="en-US" sz="3600" dirty="0">
              <a:cs typeface="Calibri"/>
            </a:endParaRPr>
          </a:p>
        </p:txBody>
      </p:sp>
      <p:sp>
        <p:nvSpPr>
          <p:cNvPr id="2061" name="Date Placeholder 5">
            <a:extLst>
              <a:ext uri="{FF2B5EF4-FFF2-40B4-BE49-F238E27FC236}">
                <a16:creationId xmlns:a16="http://schemas.microsoft.com/office/drawing/2014/main" id="{3920D3D7-DD14-DAFC-E636-D5A1CF0A6D6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03055" y="6237312"/>
            <a:ext cx="1453952" cy="404664"/>
          </a:xfrm>
        </p:spPr>
        <p:txBody>
          <a:bodyPr/>
          <a:lstStyle/>
          <a:p>
            <a:fld id="{8AFFCD80-CE6B-444C-8DDB-C1FC1E71EFDF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2063" name="Footer Placeholder 6">
            <a:extLst>
              <a:ext uri="{FF2B5EF4-FFF2-40B4-BE49-F238E27FC236}">
                <a16:creationId xmlns:a16="http://schemas.microsoft.com/office/drawing/2014/main" id="{39BC939A-AE9D-1082-24E3-5BE2B1641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2986" y="6466724"/>
            <a:ext cx="7442106" cy="376957"/>
          </a:xfrm>
        </p:spPr>
        <p:txBody>
          <a:bodyPr/>
          <a:lstStyle/>
          <a:p>
            <a:r>
              <a:rPr lang="fi-FI"/>
              <a:t>KOHO-tietopankki korkeakoulun erityisopettajan työnkuva</a:t>
            </a:r>
            <a:endParaRPr lang="fi-FI" dirty="0"/>
          </a:p>
        </p:txBody>
      </p:sp>
      <p:pic>
        <p:nvPicPr>
          <p:cNvPr id="7" name="Picture 20" descr="Opetus- ja kulttuuriministeriön logo">
            <a:extLst>
              <a:ext uri="{FF2B5EF4-FFF2-40B4-BE49-F238E27FC236}">
                <a16:creationId xmlns:a16="http://schemas.microsoft.com/office/drawing/2014/main" id="{4518E81A-FB79-4F6A-B453-4BC076D3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30" y="6312290"/>
            <a:ext cx="1229360" cy="298450"/>
          </a:xfrm>
          <a:prstGeom prst="rect">
            <a:avLst/>
          </a:prstGeom>
        </p:spPr>
      </p:pic>
      <p:pic>
        <p:nvPicPr>
          <p:cNvPr id="8" name="Picture 17" descr="Logo: Jyväskylän ammattikorkeakoulu">
            <a:extLst>
              <a:ext uri="{FF2B5EF4-FFF2-40B4-BE49-F238E27FC236}">
                <a16:creationId xmlns:a16="http://schemas.microsoft.com/office/drawing/2014/main" id="{93583B55-887C-4E94-A942-08B111D1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3000"/>
          <a:stretch/>
        </p:blipFill>
        <p:spPr bwMode="auto">
          <a:xfrm>
            <a:off x="5691343" y="6292725"/>
            <a:ext cx="1586865" cy="34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8" descr="Logo: Opiskelijakunta Jamko">
            <a:extLst>
              <a:ext uri="{FF2B5EF4-FFF2-40B4-BE49-F238E27FC236}">
                <a16:creationId xmlns:a16="http://schemas.microsoft.com/office/drawing/2014/main" id="{B11FB8EE-64EB-4F4F-B148-319F8D03FB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214" y="6301964"/>
            <a:ext cx="778982" cy="30306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4039FEA-4E6E-5CD9-1A75-B0DD33620B56}"/>
              </a:ext>
            </a:extLst>
          </p:cNvPr>
          <p:cNvSpPr txBox="1"/>
          <p:nvPr/>
        </p:nvSpPr>
        <p:spPr>
          <a:xfrm>
            <a:off x="9198708" y="117231"/>
            <a:ext cx="28838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40B5A1-638B-BF16-9342-01413AA18666}"/>
              </a:ext>
            </a:extLst>
          </p:cNvPr>
          <p:cNvSpPr txBox="1"/>
          <p:nvPr/>
        </p:nvSpPr>
        <p:spPr>
          <a:xfrm>
            <a:off x="7001155" y="5655608"/>
            <a:ext cx="5130052" cy="65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Yhteisöllinen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 ja </a:t>
            </a:r>
            <a:r>
              <a:rPr lang="en-US" b="0" i="0" u="none" strike="noStrike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yhdenvertainen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ammattikorkeakoulu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 (</a:t>
            </a:r>
            <a:r>
              <a:rPr lang="en-US" b="0" i="0" u="none" strike="noStrike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YYamk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) –</a:t>
            </a:r>
            <a:r>
              <a:rPr lang="en-US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hanke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vuoden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 2023 </a:t>
            </a:r>
            <a:r>
              <a:rPr lang="en-US" b="0" i="0" u="none" strike="noStrike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aikana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CAE69-EBF5-1682-7D6C-90DC6D451EF3}"/>
              </a:ext>
            </a:extLst>
          </p:cNvPr>
          <p:cNvSpPr txBox="1"/>
          <p:nvPr/>
        </p:nvSpPr>
        <p:spPr>
          <a:xfrm>
            <a:off x="4501402" y="476109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D2EBD-FF76-3CB8-C166-3171381A0128}"/>
              </a:ext>
            </a:extLst>
          </p:cNvPr>
          <p:cNvSpPr txBox="1"/>
          <p:nvPr/>
        </p:nvSpPr>
        <p:spPr>
          <a:xfrm>
            <a:off x="3919676" y="4502102"/>
            <a:ext cx="191396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0" u="none" strike="noStrike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Ilmoittaudu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dirty="0">
                <a:solidFill>
                  <a:srgbClr val="44546A"/>
                </a:solidFill>
                <a:latin typeface="Calibri"/>
                <a:ea typeface="Calibri"/>
                <a:cs typeface="Calibri"/>
                <a:hlinkClick r:id="rId6"/>
              </a:rPr>
              <a:t>tässä linkissä</a:t>
            </a:r>
            <a:r>
              <a:rPr lang="en-US" b="0" i="0" u="none" strike="noStrike" dirty="0">
                <a:solidFill>
                  <a:srgbClr val="44546A"/>
                </a:solidFill>
                <a:latin typeface="Calibri"/>
                <a:ea typeface="Calibri"/>
                <a:cs typeface="Calibri"/>
                <a:hlinkClick r:id="rId6"/>
              </a:rPr>
              <a:t>:</a:t>
            </a:r>
            <a:endParaRPr lang="en-US" dirty="0">
              <a:solidFill>
                <a:srgbClr val="44546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08898"/>
      </p:ext>
    </p:extLst>
  </p:cSld>
  <p:clrMapOvr>
    <a:masterClrMapping/>
  </p:clrMapOvr>
</p:sld>
</file>

<file path=ppt/theme/theme1.xml><?xml version="1.0" encoding="utf-8"?>
<a:theme xmlns:a="http://schemas.openxmlformats.org/drawingml/2006/main" name="Jamk PowerPoint-teema">
  <a:themeElements>
    <a:clrScheme name="JAMK">
      <a:dk1>
        <a:srgbClr val="0D004B"/>
      </a:dk1>
      <a:lt1>
        <a:srgbClr val="FFFFFF"/>
      </a:lt1>
      <a:dk2>
        <a:srgbClr val="0D004C"/>
      </a:dk2>
      <a:lt2>
        <a:srgbClr val="E7E6E6"/>
      </a:lt2>
      <a:accent1>
        <a:srgbClr val="E2066E"/>
      </a:accent1>
      <a:accent2>
        <a:srgbClr val="FDB913"/>
      </a:accent2>
      <a:accent3>
        <a:srgbClr val="00B39C"/>
      </a:accent3>
      <a:accent4>
        <a:srgbClr val="EA590C"/>
      </a:accent4>
      <a:accent5>
        <a:srgbClr val="3FB8E2"/>
      </a:accent5>
      <a:accent6>
        <a:srgbClr val="A5A5A5"/>
      </a:accent6>
      <a:hlink>
        <a:srgbClr val="3FB9E3"/>
      </a:hlink>
      <a:folHlink>
        <a:srgbClr val="7861A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3408AA4-9652-F744-B906-FE783B7202B9}" vid="{623382B2-7C78-A94B-A3E8-2EC7675DCC43}"/>
    </a:ext>
  </a:extLst>
</a:theme>
</file>

<file path=ppt/theme/theme2.xml><?xml version="1.0" encoding="utf-8"?>
<a:theme xmlns:a="http://schemas.openxmlformats.org/drawingml/2006/main" name="Sininen teema">
  <a:themeElements>
    <a:clrScheme name="JAMK">
      <a:dk1>
        <a:srgbClr val="0D004B"/>
      </a:dk1>
      <a:lt1>
        <a:srgbClr val="FFFFFF"/>
      </a:lt1>
      <a:dk2>
        <a:srgbClr val="0D004C"/>
      </a:dk2>
      <a:lt2>
        <a:srgbClr val="E7E6E6"/>
      </a:lt2>
      <a:accent1>
        <a:srgbClr val="E2066E"/>
      </a:accent1>
      <a:accent2>
        <a:srgbClr val="FDB913"/>
      </a:accent2>
      <a:accent3>
        <a:srgbClr val="00B39C"/>
      </a:accent3>
      <a:accent4>
        <a:srgbClr val="EA590C"/>
      </a:accent4>
      <a:accent5>
        <a:srgbClr val="3FB8E2"/>
      </a:accent5>
      <a:accent6>
        <a:srgbClr val="A5A5A5"/>
      </a:accent6>
      <a:hlink>
        <a:srgbClr val="3FB9E3"/>
      </a:hlink>
      <a:folHlink>
        <a:srgbClr val="7861A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3408AA4-9652-F744-B906-FE783B7202B9}" vid="{37072B2B-0C08-BE4D-9DB4-8FF2A5C0D0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46359b-a332-499e-9f49-8bb0ff81f917">
      <Value>15</Value>
      <Value>12</Value>
    </TaxCatchAll>
    <l7bc4729bde1438b8df4870b8884575c xmlns="5dad6104-dd62-4be5-a5fd-22e2654912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template</TermName>
          <TermId xmlns="http://schemas.microsoft.com/office/infopath/2007/PartnerControls">2ad3c496-72aa-4cb3-ad79-cc4c29aaedb8</TermId>
        </TermInfo>
        <TermInfo xmlns="http://schemas.microsoft.com/office/infopath/2007/PartnerControls">
          <TermName xmlns="http://schemas.microsoft.com/office/infopath/2007/PartnerControls">student</TermName>
          <TermId xmlns="http://schemas.microsoft.com/office/infopath/2007/PartnerControls">f081d421-8f2c-4375-8b1d-896cf9b395f8</TermId>
        </TermInfo>
      </Terms>
    </l7bc4729bde1438b8df4870b8884575c>
    <Kieli xmlns="5dad6104-dd62-4be5-a5fd-22e2654912ea">suomi</Kieli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E868020BF753547A35DDAB5E74E808E" ma:contentTypeVersion="10" ma:contentTypeDescription="Luo uusi asiakirja." ma:contentTypeScope="" ma:versionID="e6d01119c466d25d25ca6b40a7a92171">
  <xsd:schema xmlns:xsd="http://www.w3.org/2001/XMLSchema" xmlns:xs="http://www.w3.org/2001/XMLSchema" xmlns:p="http://schemas.microsoft.com/office/2006/metadata/properties" xmlns:ns2="5dad6104-dd62-4be5-a5fd-22e2654912ea" xmlns:ns3="7146359b-a332-499e-9f49-8bb0ff81f917" targetNamespace="http://schemas.microsoft.com/office/2006/metadata/properties" ma:root="true" ma:fieldsID="816c2608a8908a2449bae37f2c52391e" ns2:_="" ns3:_="">
    <xsd:import namespace="5dad6104-dd62-4be5-a5fd-22e2654912ea"/>
    <xsd:import namespace="7146359b-a332-499e-9f49-8bb0ff81f9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7bc4729bde1438b8df4870b8884575c" minOccurs="0"/>
                <xsd:element ref="ns3:TaxCatchAll" minOccurs="0"/>
                <xsd:element ref="ns2:Kieli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d6104-dd62-4be5-a5fd-22e265491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7bc4729bde1438b8df4870b8884575c" ma:index="11" nillable="true" ma:taxonomy="true" ma:internalName="l7bc4729bde1438b8df4870b8884575c" ma:taxonomyFieldName="Avainsanat" ma:displayName="Avainsanat - Keywords" ma:readOnly="false" ma:default="" ma:fieldId="{57bc4729-bde1-438b-8df4-870b8884575c}" ma:taxonomyMulti="true" ma:sspId="16af2609-c3e5-4c49-b9fa-7b01c8d29870" ma:termSetId="f6a126a0-4a3b-4014-983d-476411e6878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ieli" ma:index="13" nillable="true" ma:displayName="Kieli" ma:format="Dropdown" ma:internalName="Kieli">
      <xsd:simpleType>
        <xsd:restriction base="dms:Text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6359b-a332-499e-9f49-8bb0ff81f91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590b7a-8251-4b6d-9d13-44e229877a85}" ma:internalName="TaxCatchAll" ma:showField="CatchAllData" ma:web="7146359b-a332-499e-9f49-8bb0ff81f9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45FCF-8990-4842-A4CC-32E5A960E4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A9715-8278-442E-AE17-A3101D734460}">
  <ds:schemaRefs>
    <ds:schemaRef ds:uri="http://schemas.microsoft.com/office/2006/metadata/properties"/>
    <ds:schemaRef ds:uri="http://schemas.microsoft.com/office/infopath/2007/PartnerControls"/>
    <ds:schemaRef ds:uri="7146359b-a332-499e-9f49-8bb0ff81f917"/>
    <ds:schemaRef ds:uri="5dad6104-dd62-4be5-a5fd-22e2654912ea"/>
  </ds:schemaRefs>
</ds:datastoreItem>
</file>

<file path=customXml/itemProps3.xml><?xml version="1.0" encoding="utf-8"?>
<ds:datastoreItem xmlns:ds="http://schemas.openxmlformats.org/officeDocument/2006/customXml" ds:itemID="{7B74237E-0F21-45AB-B057-2702CCAB2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d6104-dd62-4be5-a5fd-22e2654912ea"/>
    <ds:schemaRef ds:uri="7146359b-a332-499e-9f49-8bb0ff81f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Powerpoint_esitysmalli</Template>
  <TotalTime>87</TotalTime>
  <Words>1174</Words>
  <Application>Microsoft Office PowerPoint</Application>
  <PresentationFormat>Laajakuva</PresentationFormat>
  <Paragraphs>164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Roboto</vt:lpstr>
      <vt:lpstr>Wingdings</vt:lpstr>
      <vt:lpstr>Jamk PowerPoint-teema</vt:lpstr>
      <vt:lpstr>Sininen teema</vt:lpstr>
      <vt:lpstr>Korkeakoulun erityisopettajan työnkuva</vt:lpstr>
      <vt:lpstr>Taustaa ja perusteita korkeakoulun erityisopettajan työlle</vt:lpstr>
      <vt:lpstr>Erityisopettajan työnkuva</vt:lpstr>
      <vt:lpstr>Erityisopettajan työnkuvan rakentaminen Jamkiin 1/2</vt:lpstr>
      <vt:lpstr>Erityisopettajan työnkuvan rakentaminen Jamkiin 2/2</vt:lpstr>
      <vt:lpstr>PowerPoint-esitys</vt:lpstr>
      <vt:lpstr>Viestintä</vt:lpstr>
      <vt:lpstr>JAMKin KORKEAKOULUN ERITYISOPETTAJAN PALVELUT TUKENASI (2022-2023)</vt:lpstr>
      <vt:lpstr>Kun opiskelijan oppimisessa on haasteita -  </vt:lpstr>
      <vt:lpstr> When there are challenges in student learning-  </vt:lpstr>
      <vt:lpstr>Viestintä opiskelijoille</vt:lpstr>
      <vt:lpstr>PowerPoint-esitys</vt:lpstr>
      <vt:lpstr>PowerPoint-esitys</vt:lpstr>
      <vt:lpstr>Havaintoja erityisopettajan työstä korkeakoulussa</vt:lpstr>
      <vt:lpstr>Havaintoja korkeakoulun erityisopettajan työstä 1/2</vt:lpstr>
      <vt:lpstr>Korkeakoulun erityisopettajan palvelut opintojen eri vaiheissa</vt:lpstr>
      <vt:lpstr>PowerPoint-esitys</vt:lpstr>
      <vt:lpstr>YYamk-hankkeen blogikirjoitukset aiheeseen liittyen: </vt:lpstr>
      <vt:lpstr>Lähteet:</vt:lpstr>
    </vt:vector>
  </TitlesOfParts>
  <Manager/>
  <Company>Jyväskylän Ammattikorkeakoulu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iso pääotsikko</dc:title>
  <dc:subject/>
  <dc:creator>Pietilä Heini-Maria</dc:creator>
  <cp:keywords/>
  <dc:description/>
  <cp:lastModifiedBy>Pietilä Heini-Maria</cp:lastModifiedBy>
  <cp:revision>3</cp:revision>
  <dcterms:created xsi:type="dcterms:W3CDTF">2023-10-26T12:03:58Z</dcterms:created>
  <dcterms:modified xsi:type="dcterms:W3CDTF">2023-11-16T11:55:30Z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0x010100AE868020BF753547A35DDAB5E74E808E</vt:lpwstr>
  </property>
  <property fmtid="{D5CDD505-2E9C-101B-9397-08002B2CF9AE}" pid="3" name="Avainsanat">
    <vt:lpwstr>12;#presentation template|2ad3c496-72aa-4cb3-ad79-cc4c29aaedb8;#15;#student|f081d421-8f2c-4375-8b1d-896cf9b395f8</vt:lpwstr>
  </property>
</Properties>
</file>