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75"/>
  </p:notesMasterIdLst>
  <p:sldIdLst>
    <p:sldId id="454" r:id="rId5"/>
    <p:sldId id="456" r:id="rId6"/>
    <p:sldId id="273" r:id="rId7"/>
    <p:sldId id="455" r:id="rId8"/>
    <p:sldId id="457" r:id="rId9"/>
    <p:sldId id="287" r:id="rId10"/>
    <p:sldId id="480" r:id="rId11"/>
    <p:sldId id="479" r:id="rId12"/>
    <p:sldId id="390" r:id="rId13"/>
    <p:sldId id="391" r:id="rId14"/>
    <p:sldId id="293" r:id="rId15"/>
    <p:sldId id="288" r:id="rId16"/>
    <p:sldId id="394" r:id="rId17"/>
    <p:sldId id="396" r:id="rId18"/>
    <p:sldId id="501" r:id="rId19"/>
    <p:sldId id="459" r:id="rId20"/>
    <p:sldId id="422" r:id="rId21"/>
    <p:sldId id="424" r:id="rId22"/>
    <p:sldId id="447" r:id="rId23"/>
    <p:sldId id="475" r:id="rId24"/>
    <p:sldId id="490" r:id="rId25"/>
    <p:sldId id="444" r:id="rId26"/>
    <p:sldId id="446" r:id="rId27"/>
    <p:sldId id="343" r:id="rId28"/>
    <p:sldId id="513" r:id="rId29"/>
    <p:sldId id="514" r:id="rId30"/>
    <p:sldId id="491" r:id="rId31"/>
    <p:sldId id="502" r:id="rId32"/>
    <p:sldId id="426" r:id="rId33"/>
    <p:sldId id="487" r:id="rId34"/>
    <p:sldId id="498" r:id="rId35"/>
    <p:sldId id="499" r:id="rId36"/>
    <p:sldId id="488" r:id="rId37"/>
    <p:sldId id="503" r:id="rId38"/>
    <p:sldId id="301" r:id="rId39"/>
    <p:sldId id="434" r:id="rId40"/>
    <p:sldId id="435" r:id="rId41"/>
    <p:sldId id="467" r:id="rId42"/>
    <p:sldId id="493" r:id="rId43"/>
    <p:sldId id="494" r:id="rId44"/>
    <p:sldId id="419" r:id="rId45"/>
    <p:sldId id="504" r:id="rId46"/>
    <p:sldId id="383" r:id="rId47"/>
    <p:sldId id="327" r:id="rId48"/>
    <p:sldId id="496" r:id="rId49"/>
    <p:sldId id="318" r:id="rId50"/>
    <p:sldId id="384" r:id="rId51"/>
    <p:sldId id="369" r:id="rId52"/>
    <p:sldId id="406" r:id="rId53"/>
    <p:sldId id="461" r:id="rId54"/>
    <p:sldId id="509" r:id="rId55"/>
    <p:sldId id="388" r:id="rId56"/>
    <p:sldId id="364" r:id="rId57"/>
    <p:sldId id="508" r:id="rId58"/>
    <p:sldId id="452" r:id="rId59"/>
    <p:sldId id="505" r:id="rId60"/>
    <p:sldId id="344" r:id="rId61"/>
    <p:sldId id="314" r:id="rId62"/>
    <p:sldId id="313" r:id="rId63"/>
    <p:sldId id="303" r:id="rId64"/>
    <p:sldId id="315" r:id="rId65"/>
    <p:sldId id="317" r:id="rId66"/>
    <p:sldId id="432" r:id="rId67"/>
    <p:sldId id="510" r:id="rId68"/>
    <p:sldId id="361" r:id="rId69"/>
    <p:sldId id="511" r:id="rId70"/>
    <p:sldId id="512" r:id="rId71"/>
    <p:sldId id="304" r:id="rId72"/>
    <p:sldId id="517" r:id="rId73"/>
    <p:sldId id="362" r:id="rId74"/>
  </p:sldIdLst>
  <p:sldSz cx="12192000" cy="6858000"/>
  <p:notesSz cx="6792913"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C667DC-1995-4715-A108-68973B9CC62C}" v="17" dt="2025-11-03T12:32:12.554"/>
    <p1510:client id="{B80DC733-0CF8-7DDF-7950-0685971E5D7E}" v="10" dt="2025-11-03T09:47:08.53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Vaalea tyyli 3 - Korostu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C19B0707-F86B-41C6-AC0C-3D030F922272}" type="datetimeFigureOut">
              <a:rPr lang="fi-FI" smtClean="0"/>
              <a:t>3.11.2025</a:t>
            </a:fld>
            <a:endParaRPr lang="fi-FI"/>
          </a:p>
        </p:txBody>
      </p:sp>
      <p:sp>
        <p:nvSpPr>
          <p:cNvPr id="4" name="Dian kuvan paikkamerkki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C14BB111-5557-41CE-B70B-F28C6B950706}" type="slidenum">
              <a:rPr lang="fi-FI" smtClean="0"/>
              <a:t>‹#›</a:t>
            </a:fld>
            <a:endParaRPr lang="fi-FI"/>
          </a:p>
        </p:txBody>
      </p:sp>
    </p:spTree>
    <p:extLst>
      <p:ext uri="{BB962C8B-B14F-4D97-AF65-F5344CB8AC3E}">
        <p14:creationId xmlns:p14="http://schemas.microsoft.com/office/powerpoint/2010/main" val="352176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i-FI"/>
              <a:t>Muokkaa ots. perustyyl. napsautt.</a:t>
            </a:r>
            <a:endParaRPr lang="en-US"/>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63A2B9F6-33BE-4D05-BE3B-028725D750C3}" type="datetimeFigureOut">
              <a:rPr lang="fi-FI" smtClean="0"/>
              <a:t>3.11.2025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409582-46C2-4C04-8D34-85AF873FFFAE}" type="slidenum">
              <a:rPr lang="fi-FI" smtClean="0"/>
              <a:t>‹#›</a:t>
            </a:fld>
            <a:endParaRPr lang="fi-F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44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63A2B9F6-33BE-4D05-BE3B-028725D750C3}" type="datetimeFigureOut">
              <a:rPr lang="fi-FI" smtClean="0"/>
              <a:t>3.11.2025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409582-46C2-4C04-8D34-85AF873FFFAE}" type="slidenum">
              <a:rPr lang="fi-FI" smtClean="0"/>
              <a:t>‹#›</a:t>
            </a:fld>
            <a:endParaRPr lang="fi-FI"/>
          </a:p>
        </p:txBody>
      </p:sp>
    </p:spTree>
    <p:extLst>
      <p:ext uri="{BB962C8B-B14F-4D97-AF65-F5344CB8AC3E}">
        <p14:creationId xmlns:p14="http://schemas.microsoft.com/office/powerpoint/2010/main" val="155581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63A2B9F6-33BE-4D05-BE3B-028725D750C3}" type="datetimeFigureOut">
              <a:rPr lang="fi-FI" smtClean="0"/>
              <a:t>3.11.2025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409582-46C2-4C04-8D34-85AF873FFFAE}" type="slidenum">
              <a:rPr lang="fi-FI" smtClean="0"/>
              <a:t>‹#›</a:t>
            </a:fld>
            <a:endParaRPr lang="fi-FI"/>
          </a:p>
        </p:txBody>
      </p:sp>
    </p:spTree>
    <p:extLst>
      <p:ext uri="{BB962C8B-B14F-4D97-AF65-F5344CB8AC3E}">
        <p14:creationId xmlns:p14="http://schemas.microsoft.com/office/powerpoint/2010/main" val="344039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63A2B9F6-33BE-4D05-BE3B-028725D750C3}" type="datetimeFigureOut">
              <a:rPr lang="fi-FI" smtClean="0"/>
              <a:t>3.11.2025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409582-46C2-4C04-8D34-85AF873FFFAE}" type="slidenum">
              <a:rPr lang="fi-FI" smtClean="0"/>
              <a:t>‹#›</a:t>
            </a:fld>
            <a:endParaRPr lang="fi-FI"/>
          </a:p>
        </p:txBody>
      </p:sp>
    </p:spTree>
    <p:extLst>
      <p:ext uri="{BB962C8B-B14F-4D97-AF65-F5344CB8AC3E}">
        <p14:creationId xmlns:p14="http://schemas.microsoft.com/office/powerpoint/2010/main" val="17387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5227" y="332016"/>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i-FI"/>
              <a:t>Muokkaa ots. perustyyl. napsautt.</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63A2B9F6-33BE-4D05-BE3B-028725D750C3}" type="datetimeFigureOut">
              <a:rPr lang="fi-FI" smtClean="0"/>
              <a:t>3.11.2025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409582-46C2-4C04-8D34-85AF873FFFAE}" type="slidenum">
              <a:rPr lang="fi-FI" smtClean="0"/>
              <a:t>‹#›</a:t>
            </a:fld>
            <a:endParaRPr lang="fi-FI"/>
          </a:p>
        </p:txBody>
      </p:sp>
    </p:spTree>
    <p:extLst>
      <p:ext uri="{BB962C8B-B14F-4D97-AF65-F5344CB8AC3E}">
        <p14:creationId xmlns:p14="http://schemas.microsoft.com/office/powerpoint/2010/main" val="70098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i-FI"/>
              <a:t>Muokkaa ots. perustyyl. napsautt.</a:t>
            </a:r>
            <a:endParaRPr lang="en-US"/>
          </a:p>
        </p:txBody>
      </p:sp>
      <p:sp>
        <p:nvSpPr>
          <p:cNvPr id="3" name="Content Placeholder 2"/>
          <p:cNvSpPr>
            <a:spLocks noGrp="1"/>
          </p:cNvSpPr>
          <p:nvPr>
            <p:ph sz="half" idx="1"/>
          </p:nvPr>
        </p:nvSpPr>
        <p:spPr>
          <a:xfrm>
            <a:off x="1097278" y="1845734"/>
            <a:ext cx="493776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63A2B9F6-33BE-4D05-BE3B-028725D750C3}" type="datetimeFigureOut">
              <a:rPr lang="fi-FI" smtClean="0"/>
              <a:t>3.11.2025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A409582-46C2-4C04-8D34-85AF873FFFAE}" type="slidenum">
              <a:rPr lang="fi-FI" smtClean="0"/>
              <a:t>‹#›</a:t>
            </a:fld>
            <a:endParaRPr lang="fi-FI"/>
          </a:p>
        </p:txBody>
      </p:sp>
    </p:spTree>
    <p:extLst>
      <p:ext uri="{BB962C8B-B14F-4D97-AF65-F5344CB8AC3E}">
        <p14:creationId xmlns:p14="http://schemas.microsoft.com/office/powerpoint/2010/main" val="304529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i-FI"/>
              <a:t>Muokkaa ots. perustyyl. napsautt.</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97280" y="2582334"/>
            <a:ext cx="4937760" cy="3378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17920" y="2582334"/>
            <a:ext cx="4937760" cy="3378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63A2B9F6-33BE-4D05-BE3B-028725D750C3}" type="datetimeFigureOut">
              <a:rPr lang="fi-FI" smtClean="0"/>
              <a:t>3.11.2025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A409582-46C2-4C04-8D34-85AF873FFFAE}" type="slidenum">
              <a:rPr lang="fi-FI" smtClean="0"/>
              <a:t>‹#›</a:t>
            </a:fld>
            <a:endParaRPr lang="fi-FI"/>
          </a:p>
        </p:txBody>
      </p:sp>
    </p:spTree>
    <p:extLst>
      <p:ext uri="{BB962C8B-B14F-4D97-AF65-F5344CB8AC3E}">
        <p14:creationId xmlns:p14="http://schemas.microsoft.com/office/powerpoint/2010/main" val="32664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63A2B9F6-33BE-4D05-BE3B-028725D750C3}" type="datetimeFigureOut">
              <a:rPr lang="fi-FI" smtClean="0"/>
              <a:t>3.11.2025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A409582-46C2-4C04-8D34-85AF873FFFAE}" type="slidenum">
              <a:rPr lang="fi-FI" smtClean="0"/>
              <a:t>‹#›</a:t>
            </a:fld>
            <a:endParaRPr lang="fi-FI"/>
          </a:p>
        </p:txBody>
      </p:sp>
    </p:spTree>
    <p:extLst>
      <p:ext uri="{BB962C8B-B14F-4D97-AF65-F5344CB8AC3E}">
        <p14:creationId xmlns:p14="http://schemas.microsoft.com/office/powerpoint/2010/main" val="289861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3A2B9F6-33BE-4D05-BE3B-028725D750C3}" type="datetimeFigureOut">
              <a:rPr lang="fi-FI" smtClean="0"/>
              <a:t>3.11.2025</a:t>
            </a:fld>
            <a:endParaRPr lang="fi-F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i-FI"/>
          </a:p>
        </p:txBody>
      </p:sp>
      <p:sp>
        <p:nvSpPr>
          <p:cNvPr id="9" name="Slide Number Placeholder 8"/>
          <p:cNvSpPr>
            <a:spLocks noGrp="1"/>
          </p:cNvSpPr>
          <p:nvPr>
            <p:ph type="sldNum" sz="quarter" idx="12"/>
          </p:nvPr>
        </p:nvSpPr>
        <p:spPr/>
        <p:txBody>
          <a:bodyPr/>
          <a:lstStyle/>
          <a:p>
            <a:fld id="{8A409582-46C2-4C04-8D34-85AF873FFFAE}" type="slidenum">
              <a:rPr lang="fi-FI" smtClean="0"/>
              <a:t>‹#›</a:t>
            </a:fld>
            <a:endParaRPr lang="fi-FI"/>
          </a:p>
        </p:txBody>
      </p:sp>
    </p:spTree>
    <p:extLst>
      <p:ext uri="{BB962C8B-B14F-4D97-AF65-F5344CB8AC3E}">
        <p14:creationId xmlns:p14="http://schemas.microsoft.com/office/powerpoint/2010/main" val="122338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i-FI"/>
              <a:t>Muokkaa ots. perustyyl. napsautt.</a:t>
            </a:r>
            <a:endParaRPr lang="en-US"/>
          </a:p>
        </p:txBody>
      </p:sp>
      <p:sp>
        <p:nvSpPr>
          <p:cNvPr id="3" name="Content Placeholder 2"/>
          <p:cNvSpPr>
            <a:spLocks noGrp="1"/>
          </p:cNvSpPr>
          <p:nvPr>
            <p:ph idx="1"/>
          </p:nvPr>
        </p:nvSpPr>
        <p:spPr>
          <a:xfrm>
            <a:off x="4800600" y="731520"/>
            <a:ext cx="6492240" cy="52578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3A2B9F6-33BE-4D05-BE3B-028725D750C3}" type="datetimeFigureOut">
              <a:rPr lang="fi-FI" smtClean="0"/>
              <a:t>3.11.2025</a:t>
            </a:fld>
            <a:endParaRPr lang="fi-FI"/>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i-F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409582-46C2-4C04-8D34-85AF873FFFAE}" type="slidenum">
              <a:rPr lang="fi-FI" smtClean="0"/>
              <a:t>‹#›</a:t>
            </a:fld>
            <a:endParaRPr lang="fi-FI"/>
          </a:p>
        </p:txBody>
      </p:sp>
    </p:spTree>
    <p:extLst>
      <p:ext uri="{BB962C8B-B14F-4D97-AF65-F5344CB8AC3E}">
        <p14:creationId xmlns:p14="http://schemas.microsoft.com/office/powerpoint/2010/main" val="112852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i-FI"/>
              <a:t>Muokkaa ots. perustyyl. napsautt.</a:t>
            </a:r>
            <a:endParaRPr lang="en-US"/>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3A2B9F6-33BE-4D05-BE3B-028725D750C3}" type="datetimeFigureOut">
              <a:rPr lang="fi-FI" smtClean="0"/>
              <a:t>3.11.2025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A409582-46C2-4C04-8D34-85AF873FFFAE}" type="slidenum">
              <a:rPr lang="fi-FI" smtClean="0"/>
              <a:t>‹#›</a:t>
            </a:fld>
            <a:endParaRPr lang="fi-FI"/>
          </a:p>
        </p:txBody>
      </p:sp>
    </p:spTree>
    <p:extLst>
      <p:ext uri="{BB962C8B-B14F-4D97-AF65-F5344CB8AC3E}">
        <p14:creationId xmlns:p14="http://schemas.microsoft.com/office/powerpoint/2010/main" val="14305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3A2B9F6-33BE-4D05-BE3B-028725D750C3}" type="datetimeFigureOut">
              <a:rPr lang="fi-FI" smtClean="0"/>
              <a:t>3.11.2025</a:t>
            </a:fld>
            <a:endParaRPr lang="fi-FI"/>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i-FI"/>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409582-46C2-4C04-8D34-85AF873FFFAE}" type="slidenum">
              <a:rPr lang="fi-FI" smtClean="0"/>
              <a:t>‹#›</a:t>
            </a:fld>
            <a:endParaRPr lang="fi-FI"/>
          </a:p>
        </p:txBody>
      </p:sp>
    </p:spTree>
    <p:extLst>
      <p:ext uri="{BB962C8B-B14F-4D97-AF65-F5344CB8AC3E}">
        <p14:creationId xmlns:p14="http://schemas.microsoft.com/office/powerpoint/2010/main" val="331106334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vErh1uEELkY"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ergiavirasto.fi/polttoaineen-paastokaupp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este.fi/yrityksille/tuotteet/polttoaineet/neste-my-uusiutuva-diesel#ghg-laskuri"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yke.fi/fi/ymparistotieto/laskurit-ja-tyokalut#y-hiilari-%E2%80%93-hiilijalanj%C3%A4ljen-laskentaan-yrityksill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traficom.fi/fi/julkaisut/paastolaskentaohjeistus-tieliikenteen-kuljetusten-paastojen-arvioimiseksi-suomessa" TargetMode="External"/><Relationship Id="rId2" Type="http://schemas.openxmlformats.org/officeDocument/2006/relationships/hyperlink" Target="https://smart-freight-centre-media.s3.amazonaws.com/documents/GLEC_FRAMEWORK_v3.2_21_10_25_1.pdf"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emissioncalculator.ecotransit.world/" TargetMode="External"/><Relationship Id="rId7" Type="http://schemas.openxmlformats.org/officeDocument/2006/relationships/image" Target="../media/image2.png"/><Relationship Id="rId2" Type="http://schemas.openxmlformats.org/officeDocument/2006/relationships/hyperlink" Target="https://ilmastopaneeli.fi/autokalkulaattori/" TargetMode="Externa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oYIilMaVlwI" TargetMode="Externa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scania.com/content/dam/group/sustainability/progress-and-documentation/life-cycle-assessment-of-long-haulage-trucks_battery-electric-vs-internal-combustion-engine.pdf"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inance.ec.europa.eu/"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traficom.fi/sites/default/files/media/file/Energiatehokkuuden%20itsearviointi%20tarkistuslista.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www.ostologistiikka.fi/kategoriat/kuljetukset/fazerille-sahkorekka-lahti-vantaa-valin-leipakuljetuksiin" TargetMode="External"/><Relationship Id="rId3" Type="http://schemas.openxmlformats.org/officeDocument/2006/relationships/hyperlink" Target="https://www.huolintaliitto.fi/ajankohtaista/artikkelit/2023/vihrea-siirtyma-on-valtava-muutos-ei-yksittainen-projekti.html" TargetMode="External"/><Relationship Id="rId7" Type="http://schemas.openxmlformats.org/officeDocument/2006/relationships/hyperlink" Target="https://www.kuljettaja.fi/fi/artikkeli/lappeenrannassa-hyvia-kokemuksia-sahkobusseista" TargetMode="External"/><Relationship Id="rId2" Type="http://schemas.openxmlformats.org/officeDocument/2006/relationships/hyperlink" Target="https://www.huolintaliitto.fi/ajankohtaista/artikkelit/2024/kuljetusalan-vihrea-siirtyma-haasteet-ja-ratkaisut-matkalla-kohti-hiilettomyytta.html" TargetMode="External"/><Relationship Id="rId1" Type="http://schemas.openxmlformats.org/officeDocument/2006/relationships/slideLayout" Target="../slideLayouts/slideLayout2.xml"/><Relationship Id="rId6" Type="http://schemas.openxmlformats.org/officeDocument/2006/relationships/hyperlink" Target="https://www.kauppalehti.fi/kumppanisisallot/kouvola-innovation/vihrea-siirtyma-haastaa-logistiikkaa-jotta-rahtiliikenteessa-syntyvia-ilmastovaikutuksia-voidaan-pienentaa-tulee-pitkia-runkokuljetuksia-tehda-raiteita-pitkin/" TargetMode="External"/><Relationship Id="rId5" Type="http://schemas.openxmlformats.org/officeDocument/2006/relationships/hyperlink" Target="https://rekkagroup.fi/mita-vihrea-siirtyma-tarkoittaa-logistiikkayhtiossa/" TargetMode="External"/><Relationship Id="rId10" Type="http://schemas.openxmlformats.org/officeDocument/2006/relationships/image" Target="../media/image2.png"/><Relationship Id="rId4" Type="http://schemas.openxmlformats.org/officeDocument/2006/relationships/hyperlink" Target="https://www.tieyhdistys.fi/tie-ja-liikenne/artikkelit/vihrea-siirtyma-ja-liikenne-kulkevat-kasi-kadessa/" TargetMode="External"/><Relationship Id="rId9" Type="http://schemas.openxmlformats.org/officeDocument/2006/relationships/hyperlink" Target="https://veho.fi/hyotyajoneuvot/sahkoistyminen/"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youtu.be/vT40Tpkc-2s" TargetMode="External"/><Relationship Id="rId2" Type="http://schemas.openxmlformats.org/officeDocument/2006/relationships/hyperlink" Target="https://www.youtube.com/watch?v=sWhMNlpbCSI"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youtube.com/watch?v=YSaLdLuur9U"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www.traficom.fi/fi/ace-hanke" TargetMode="External"/><Relationship Id="rId2" Type="http://schemas.openxmlformats.org/officeDocument/2006/relationships/hyperlink" Target="https://net.centria.fi/hanke/salli/" TargetMode="Externa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www.osao.fi/hankkeet/visio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sakky.fi/vastuullisuus" TargetMode="External"/><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E3CC3A-814F-E30E-B0D2-E2D4ED1FF8C0}"/>
              </a:ext>
            </a:extLst>
          </p:cNvPr>
          <p:cNvSpPr>
            <a:spLocks noGrp="1"/>
          </p:cNvSpPr>
          <p:nvPr>
            <p:ph type="title"/>
          </p:nvPr>
        </p:nvSpPr>
        <p:spPr>
          <a:xfrm>
            <a:off x="1191235" y="2201091"/>
            <a:ext cx="10515600" cy="1325563"/>
          </a:xfrm>
        </p:spPr>
        <p:txBody>
          <a:bodyPr>
            <a:normAutofit fontScale="90000"/>
          </a:bodyPr>
          <a:lstStyle/>
          <a:p>
            <a:r>
              <a:rPr lang="fi-FI" b="1">
                <a:latin typeface="Open Sans" panose="020B0606030504020204" pitchFamily="34" charset="0"/>
                <a:ea typeface="Open Sans" panose="020B0606030504020204" pitchFamily="34" charset="0"/>
                <a:cs typeface="Open Sans" panose="020B0606030504020204" pitchFamily="34" charset="0"/>
              </a:rPr>
              <a:t>KOHTI VIHREÄMPÄÄ LOGISTIIKKAA</a:t>
            </a:r>
            <a:br>
              <a:rPr lang="fi-FI"/>
            </a:br>
            <a:endParaRPr lang="fi-FI"/>
          </a:p>
        </p:txBody>
      </p:sp>
      <p:sp>
        <p:nvSpPr>
          <p:cNvPr id="4" name="Otsikko 1">
            <a:extLst>
              <a:ext uri="{FF2B5EF4-FFF2-40B4-BE49-F238E27FC236}">
                <a16:creationId xmlns:a16="http://schemas.microsoft.com/office/drawing/2014/main" id="{D7AE2894-430D-14B9-4FEE-9185FDD37CCA}"/>
              </a:ext>
            </a:extLst>
          </p:cNvPr>
          <p:cNvSpPr txBox="1">
            <a:spLocks/>
          </p:cNvSpPr>
          <p:nvPr/>
        </p:nvSpPr>
        <p:spPr>
          <a:xfrm>
            <a:off x="3796368" y="3076757"/>
            <a:ext cx="4599264" cy="21427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a:r>
              <a:rPr lang="fi-FI" sz="1400"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Tekijät: Risto Räsänen, Juuso Kääriäinen ja Anu Salo</a:t>
            </a:r>
          </a:p>
          <a:p>
            <a:pPr marL="0" lvl="2" algn="ctr"/>
            <a:r>
              <a:rPr lang="fi-FI" sz="1400"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2025 </a:t>
            </a:r>
          </a:p>
          <a:p>
            <a:pPr marL="0" lvl="2" algn="ctr"/>
            <a:r>
              <a:rPr lang="fi-FI" sz="1400" kern="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Laajuus 4 </a:t>
            </a:r>
            <a:r>
              <a:rPr lang="fi-FI" sz="1400" kern="0" err="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osp</a:t>
            </a:r>
            <a:endParaRPr lang="en-US" sz="1400" kern="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lvl="2" indent="-285750">
              <a:buFont typeface="Wingdings"/>
              <a:buChar char="▪"/>
            </a:pPr>
            <a:endParaRPr lang="fi-FI" kern="0">
              <a:solidFill>
                <a:sysClr val="windowText" lastClr="000000"/>
              </a:solidFill>
              <a:latin typeface="Verdana"/>
              <a:ea typeface="Verdana"/>
              <a:cs typeface="Open Sans"/>
            </a:endParaRPr>
          </a:p>
          <a:p>
            <a:endParaRPr lang="fi-FI" sz="1800">
              <a:solidFill>
                <a:srgbClr val="C00000"/>
              </a:solidFill>
            </a:endParaRPr>
          </a:p>
        </p:txBody>
      </p:sp>
      <p:pic>
        <p:nvPicPr>
          <p:cNvPr id="5" name="Picture 4">
            <a:extLst>
              <a:ext uri="{FF2B5EF4-FFF2-40B4-BE49-F238E27FC236}">
                <a16:creationId xmlns:a16="http://schemas.microsoft.com/office/drawing/2014/main" id="{36ECD66F-E655-31C5-2B44-997D50C0D858}"/>
              </a:ext>
            </a:extLst>
          </p:cNvPr>
          <p:cNvPicPr>
            <a:picLocks noChangeAspect="1"/>
          </p:cNvPicPr>
          <p:nvPr/>
        </p:nvPicPr>
        <p:blipFill>
          <a:blip r:embed="rId2"/>
          <a:stretch>
            <a:fillRect/>
          </a:stretch>
        </p:blipFill>
        <p:spPr>
          <a:xfrm>
            <a:off x="8967032" y="4795585"/>
            <a:ext cx="2892476" cy="1319193"/>
          </a:xfrm>
          <a:prstGeom prst="rect">
            <a:avLst/>
          </a:prstGeom>
        </p:spPr>
      </p:pic>
      <p:pic>
        <p:nvPicPr>
          <p:cNvPr id="7" name="Kuva 6" descr="Kuva, joka sisältää kohteen teksti, Fontti, logo, Grafiikka&#10;&#10;Tekoälyllä luotu sisältö saattaa olla virheellistä.">
            <a:extLst>
              <a:ext uri="{FF2B5EF4-FFF2-40B4-BE49-F238E27FC236}">
                <a16:creationId xmlns:a16="http://schemas.microsoft.com/office/drawing/2014/main" id="{8604D94C-C27B-BA67-74CF-35C701BB4565}"/>
              </a:ext>
            </a:extLst>
          </p:cNvPr>
          <p:cNvPicPr>
            <a:picLocks noChangeAspect="1"/>
          </p:cNvPicPr>
          <p:nvPr/>
        </p:nvPicPr>
        <p:blipFill>
          <a:blip r:embed="rId3"/>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377946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8C9F9E-C45A-01F7-5732-DDFFECA2591C}"/>
              </a:ext>
            </a:extLst>
          </p:cNvPr>
          <p:cNvSpPr>
            <a:spLocks noGrp="1"/>
          </p:cNvSpPr>
          <p:nvPr>
            <p:ph type="title"/>
          </p:nvPr>
        </p:nvSpPr>
        <p:spPr>
          <a:xfrm>
            <a:off x="687324" y="491812"/>
            <a:ext cx="11318748" cy="824962"/>
          </a:xfrm>
        </p:spPr>
        <p:txBody>
          <a:bodyPr>
            <a:normAutofit fontScale="90000"/>
          </a:bodyPr>
          <a:lstStyle/>
          <a:p>
            <a:r>
              <a:rPr lang="fi-FI" sz="3600" b="1" dirty="0">
                <a:solidFill>
                  <a:srgbClr val="212121"/>
                </a:solidFill>
                <a:latin typeface="Open Sans" panose="020B0606030504020204" pitchFamily="34" charset="0"/>
                <a:ea typeface="Open Sans" panose="020B0606030504020204" pitchFamily="34" charset="0"/>
                <a:cs typeface="Open Sans" panose="020B0606030504020204" pitchFamily="34" charset="0"/>
              </a:rPr>
              <a:t>1.6 Ilmaston lämpeneminen johtuu ihmisen toiminnasta</a:t>
            </a:r>
            <a:r>
              <a:rPr lang="fi-FI" sz="3600" b="0" dirty="0">
                <a:solidFill>
                  <a:srgbClr val="212121"/>
                </a:solidFill>
                <a:latin typeface="Open Sans" panose="020B0606030504020204" pitchFamily="34" charset="0"/>
                <a:ea typeface="Open Sans" panose="020B0606030504020204" pitchFamily="34" charset="0"/>
                <a:cs typeface="Open Sans" panose="020B0606030504020204" pitchFamily="34" charset="0"/>
              </a:rPr>
              <a:t> </a:t>
            </a:r>
            <a:br>
              <a:rPr lang="fi-FI" sz="1400" b="0" dirty="0">
                <a:latin typeface="Open Sans" panose="020B0606030504020204" pitchFamily="34" charset="0"/>
                <a:ea typeface="Open Sans" panose="020B0606030504020204" pitchFamily="34" charset="0"/>
                <a:cs typeface="Open Sans" panose="020B0606030504020204" pitchFamily="34" charset="0"/>
              </a:rPr>
            </a:br>
            <a:endParaRPr lang="fi-FI"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Kuva 3" descr="Kuva, joka sisältää kohteen teksti, kuvakaappaus, viiva, diagrammi&#10;&#10;Kuvaus luotu automaattisesti">
            <a:extLst>
              <a:ext uri="{FF2B5EF4-FFF2-40B4-BE49-F238E27FC236}">
                <a16:creationId xmlns:a16="http://schemas.microsoft.com/office/drawing/2014/main" id="{2D2C8B83-55D0-6BC9-C4B9-0268055EC217}"/>
              </a:ext>
            </a:extLst>
          </p:cNvPr>
          <p:cNvPicPr>
            <a:picLocks noChangeAspect="1"/>
          </p:cNvPicPr>
          <p:nvPr/>
        </p:nvPicPr>
        <p:blipFill>
          <a:blip r:embed="rId2"/>
          <a:stretch>
            <a:fillRect/>
          </a:stretch>
        </p:blipFill>
        <p:spPr>
          <a:xfrm>
            <a:off x="2643651" y="1264223"/>
            <a:ext cx="8014914" cy="4498402"/>
          </a:xfrm>
          <a:prstGeom prst="rect">
            <a:avLst/>
          </a:prstGeom>
        </p:spPr>
      </p:pic>
      <p:pic>
        <p:nvPicPr>
          <p:cNvPr id="3" name="Kuva 2" descr="Kuva, joka sisältää kohteen teksti, Fontti, logo, Grafiikka&#10;&#10;Kuvaus luotu automaattisesti">
            <a:extLst>
              <a:ext uri="{FF2B5EF4-FFF2-40B4-BE49-F238E27FC236}">
                <a16:creationId xmlns:a16="http://schemas.microsoft.com/office/drawing/2014/main" id="{B5C78BFA-BB52-C7E2-D3EA-A2072A2A0E79}"/>
              </a:ext>
            </a:extLst>
          </p:cNvPr>
          <p:cNvPicPr>
            <a:picLocks noChangeAspect="1"/>
          </p:cNvPicPr>
          <p:nvPr/>
        </p:nvPicPr>
        <p:blipFill>
          <a:blip r:embed="rId3"/>
          <a:stretch>
            <a:fillRect/>
          </a:stretch>
        </p:blipFill>
        <p:spPr>
          <a:xfrm>
            <a:off x="10647470" y="1152490"/>
            <a:ext cx="1354904" cy="657427"/>
          </a:xfrm>
          <a:prstGeom prst="rect">
            <a:avLst/>
          </a:prstGeom>
        </p:spPr>
      </p:pic>
      <p:sp>
        <p:nvSpPr>
          <p:cNvPr id="5" name="Tekstiruutu 4">
            <a:extLst>
              <a:ext uri="{FF2B5EF4-FFF2-40B4-BE49-F238E27FC236}">
                <a16:creationId xmlns:a16="http://schemas.microsoft.com/office/drawing/2014/main" id="{AB1C31FF-FDF4-07EA-74C1-D211088E0640}"/>
              </a:ext>
            </a:extLst>
          </p:cNvPr>
          <p:cNvSpPr txBox="1"/>
          <p:nvPr/>
        </p:nvSpPr>
        <p:spPr>
          <a:xfrm>
            <a:off x="417867" y="1631757"/>
            <a:ext cx="2231136" cy="4324261"/>
          </a:xfrm>
          <a:prstGeom prst="rect">
            <a:avLst/>
          </a:prstGeom>
          <a:noFill/>
        </p:spPr>
        <p:txBody>
          <a:bodyPr wrap="square" rtlCol="0">
            <a:spAutoFit/>
          </a:bodyPr>
          <a:lstStyle/>
          <a:p>
            <a:pPr marL="457200" indent="-457200" defTabSz="914400">
              <a:spcBef>
                <a:spcPts val="1200"/>
              </a:spcBef>
              <a:spcAft>
                <a:spcPts val="200"/>
              </a:spcAft>
              <a:buClr>
                <a:schemeClr val="accent1"/>
              </a:buClr>
              <a:buSzPct val="100000"/>
              <a:buFont typeface="Arial" panose="020B0604020202020204" pitchFamily="34" charset="0"/>
              <a:buChar char="•"/>
            </a:pPr>
            <a:r>
              <a:rPr lang="fi-FI" sz="1200" dirty="0">
                <a:latin typeface="Open Sans"/>
                <a:ea typeface="Open Sans"/>
                <a:cs typeface="Open Sans"/>
              </a:rPr>
              <a:t>Lämpeneminen on alkanut teollisen vallankumouksen aikaan, ja tahti on voimistunut viime vuosikymmeninä. </a:t>
            </a:r>
          </a:p>
          <a:p>
            <a:pPr marL="457200" indent="-457200" defTabSz="914400">
              <a:spcBef>
                <a:spcPts val="1200"/>
              </a:spcBef>
              <a:spcAft>
                <a:spcPts val="200"/>
              </a:spcAft>
              <a:buClr>
                <a:schemeClr val="accent1"/>
              </a:buClr>
              <a:buSzPct val="100000"/>
              <a:buFont typeface="Arial" panose="020B0604020202020204" pitchFamily="34" charset="0"/>
              <a:buChar char="•"/>
            </a:pPr>
            <a:r>
              <a:rPr lang="fi-FI" sz="1200" dirty="0">
                <a:latin typeface="Open Sans"/>
                <a:ea typeface="Open Sans"/>
                <a:cs typeface="Open Sans"/>
              </a:rPr>
              <a:t>Nyt ilmasto lämpenee noin 0,13 °C kymmenessä vuodessa.  </a:t>
            </a:r>
          </a:p>
          <a:p>
            <a:pPr marL="457200" indent="-457200" defTabSz="914400">
              <a:spcBef>
                <a:spcPts val="1200"/>
              </a:spcBef>
              <a:spcAft>
                <a:spcPts val="200"/>
              </a:spcAft>
              <a:buClr>
                <a:schemeClr val="accent1"/>
              </a:buClr>
              <a:buSzPct val="100000"/>
              <a:buFont typeface="Arial" panose="020B0604020202020204" pitchFamily="34" charset="0"/>
              <a:buChar char="•"/>
            </a:pPr>
            <a:r>
              <a:rPr lang="fi-FI" sz="1200" dirty="0">
                <a:latin typeface="Open Sans"/>
                <a:ea typeface="Open Sans"/>
                <a:cs typeface="Open Sans"/>
              </a:rPr>
              <a:t>Maapallon keskilämpötila on jo tähän mennessä noussut 1,1 astetta esiteolliseen aikaan verrattuna.</a:t>
            </a:r>
          </a:p>
          <a:p>
            <a:pPr marL="457200" indent="-457200" defTabSz="914400">
              <a:spcBef>
                <a:spcPts val="1200"/>
              </a:spcBef>
              <a:spcAft>
                <a:spcPts val="200"/>
              </a:spcAft>
              <a:buClr>
                <a:schemeClr val="accent1"/>
              </a:buClr>
              <a:buSzPct val="100000"/>
              <a:buFont typeface="Arial" panose="020B0604020202020204" pitchFamily="34" charset="0"/>
              <a:buChar char="•"/>
            </a:pPr>
            <a:r>
              <a:rPr lang="fi-FI" sz="1200" dirty="0">
                <a:latin typeface="Open Sans"/>
                <a:ea typeface="Open Sans"/>
                <a:cs typeface="Open Sans"/>
              </a:rPr>
              <a:t>Ihmisten toiminta on aiheuttanut tästä noususta lähes kaiken.  </a:t>
            </a:r>
          </a:p>
        </p:txBody>
      </p:sp>
      <p:pic>
        <p:nvPicPr>
          <p:cNvPr id="6" name="Kuva 5">
            <a:extLst>
              <a:ext uri="{FF2B5EF4-FFF2-40B4-BE49-F238E27FC236}">
                <a16:creationId xmlns:a16="http://schemas.microsoft.com/office/drawing/2014/main" id="{2AA9DFFD-33C8-FDBF-66B2-6052FAA0E946}"/>
              </a:ext>
            </a:extLst>
          </p:cNvPr>
          <p:cNvPicPr>
            <a:picLocks noChangeAspect="1"/>
          </p:cNvPicPr>
          <p:nvPr/>
        </p:nvPicPr>
        <p:blipFill>
          <a:blip r:embed="rId4"/>
          <a:stretch>
            <a:fillRect/>
          </a:stretch>
        </p:blipFill>
        <p:spPr>
          <a:xfrm>
            <a:off x="8625531" y="5874358"/>
            <a:ext cx="3566469" cy="426757"/>
          </a:xfrm>
          <a:prstGeom prst="rect">
            <a:avLst/>
          </a:prstGeom>
        </p:spPr>
      </p:pic>
    </p:spTree>
    <p:extLst>
      <p:ext uri="{BB962C8B-B14F-4D97-AF65-F5344CB8AC3E}">
        <p14:creationId xmlns:p14="http://schemas.microsoft.com/office/powerpoint/2010/main" val="2009737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92ED76-66A1-C949-1F6C-7044669DD387}"/>
              </a:ext>
            </a:extLst>
          </p:cNvPr>
          <p:cNvSpPr>
            <a:spLocks noGrp="1"/>
          </p:cNvSpPr>
          <p:nvPr>
            <p:ph type="title"/>
          </p:nvPr>
        </p:nvSpPr>
        <p:spPr>
          <a:xfrm>
            <a:off x="797052" y="333921"/>
            <a:ext cx="10597896" cy="957155"/>
          </a:xfrm>
        </p:spPr>
        <p:txBody>
          <a:bodyPr>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1.7 Ilmaston lämpenemisen riskit ja vaikutukset</a:t>
            </a:r>
          </a:p>
        </p:txBody>
      </p:sp>
      <p:pic>
        <p:nvPicPr>
          <p:cNvPr id="7" name="Kuva 6">
            <a:extLst>
              <a:ext uri="{FF2B5EF4-FFF2-40B4-BE49-F238E27FC236}">
                <a16:creationId xmlns:a16="http://schemas.microsoft.com/office/drawing/2014/main" id="{B4771626-5809-8B7D-A595-AFE676E19CEE}"/>
              </a:ext>
            </a:extLst>
          </p:cNvPr>
          <p:cNvPicPr>
            <a:picLocks noChangeAspect="1"/>
          </p:cNvPicPr>
          <p:nvPr/>
        </p:nvPicPr>
        <p:blipFill>
          <a:blip r:embed="rId2"/>
          <a:stretch>
            <a:fillRect/>
          </a:stretch>
        </p:blipFill>
        <p:spPr>
          <a:xfrm>
            <a:off x="785459" y="1499617"/>
            <a:ext cx="9099205" cy="4473483"/>
          </a:xfrm>
          <a:prstGeom prst="rect">
            <a:avLst/>
          </a:prstGeom>
        </p:spPr>
      </p:pic>
      <p:pic>
        <p:nvPicPr>
          <p:cNvPr id="8" name="Kuva 7">
            <a:extLst>
              <a:ext uri="{FF2B5EF4-FFF2-40B4-BE49-F238E27FC236}">
                <a16:creationId xmlns:a16="http://schemas.microsoft.com/office/drawing/2014/main" id="{3FEFB853-2014-5128-8B65-F17A662264F9}"/>
              </a:ext>
            </a:extLst>
          </p:cNvPr>
          <p:cNvPicPr>
            <a:picLocks noChangeAspect="1"/>
          </p:cNvPicPr>
          <p:nvPr/>
        </p:nvPicPr>
        <p:blipFill>
          <a:blip r:embed="rId3"/>
          <a:stretch>
            <a:fillRect/>
          </a:stretch>
        </p:blipFill>
        <p:spPr>
          <a:xfrm>
            <a:off x="10456164" y="125380"/>
            <a:ext cx="1548384" cy="750297"/>
          </a:xfrm>
          <a:prstGeom prst="rect">
            <a:avLst/>
          </a:prstGeom>
        </p:spPr>
      </p:pic>
      <p:sp>
        <p:nvSpPr>
          <p:cNvPr id="3" name="Tekstiruutu 2">
            <a:extLst>
              <a:ext uri="{FF2B5EF4-FFF2-40B4-BE49-F238E27FC236}">
                <a16:creationId xmlns:a16="http://schemas.microsoft.com/office/drawing/2014/main" id="{71FD6C42-453E-D972-D19B-B11FDA988512}"/>
              </a:ext>
            </a:extLst>
          </p:cNvPr>
          <p:cNvSpPr txBox="1"/>
          <p:nvPr/>
        </p:nvSpPr>
        <p:spPr>
          <a:xfrm>
            <a:off x="8654414" y="5932390"/>
            <a:ext cx="3907917" cy="400110"/>
          </a:xfrm>
          <a:prstGeom prst="rect">
            <a:avLst/>
          </a:prstGeom>
          <a:noFill/>
        </p:spPr>
        <p:txBody>
          <a:bodyPr wrap="square">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Lähde: Ympäristöministeriö, Suomen ympäristökeskus, Luonnonvarakeskus, Ilmasto-opas.fi, 2022. </a:t>
            </a:r>
          </a:p>
        </p:txBody>
      </p:sp>
    </p:spTree>
    <p:extLst>
      <p:ext uri="{BB962C8B-B14F-4D97-AF65-F5344CB8AC3E}">
        <p14:creationId xmlns:p14="http://schemas.microsoft.com/office/powerpoint/2010/main" val="98732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77F4B3-A70E-BEA0-8479-2D1B4ABA505D}"/>
              </a:ext>
            </a:extLst>
          </p:cNvPr>
          <p:cNvSpPr>
            <a:spLocks noGrp="1"/>
          </p:cNvSpPr>
          <p:nvPr>
            <p:ph type="title"/>
          </p:nvPr>
        </p:nvSpPr>
        <p:spPr>
          <a:xfrm>
            <a:off x="737743" y="473581"/>
            <a:ext cx="10551922" cy="616023"/>
          </a:xfrm>
        </p:spPr>
        <p:txBody>
          <a:bodyPr anchor="b">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1.8 Ilmastonmuutoksen hillintä ja sopeutuminen</a:t>
            </a:r>
          </a:p>
        </p:txBody>
      </p:sp>
      <p:sp>
        <p:nvSpPr>
          <p:cNvPr id="8" name="Tekstiruutu 7">
            <a:extLst>
              <a:ext uri="{FF2B5EF4-FFF2-40B4-BE49-F238E27FC236}">
                <a16:creationId xmlns:a16="http://schemas.microsoft.com/office/drawing/2014/main" id="{515A973B-1CAD-C416-6DAE-9957765E6707}"/>
              </a:ext>
            </a:extLst>
          </p:cNvPr>
          <p:cNvSpPr txBox="1"/>
          <p:nvPr/>
        </p:nvSpPr>
        <p:spPr>
          <a:xfrm>
            <a:off x="574167" y="1357842"/>
            <a:ext cx="10879074" cy="4474495"/>
          </a:xfrm>
          <a:prstGeom prst="rect">
            <a:avLst/>
          </a:prstGeom>
          <a:noFill/>
        </p:spPr>
        <p:txBody>
          <a:bodyPr wrap="square">
            <a:spAutoFit/>
          </a:bodyPr>
          <a:lstStyle/>
          <a:p>
            <a:pPr marL="457200" indent="-457200" defTabSz="914400">
              <a:lnSpc>
                <a:spcPct val="150000"/>
              </a:lnSpc>
              <a:spcBef>
                <a:spcPts val="1200"/>
              </a:spcBef>
              <a:spcAft>
                <a:spcPts val="200"/>
              </a:spcAft>
              <a:buClr>
                <a:schemeClr val="accent1"/>
              </a:buClr>
              <a:buSzPct val="100000"/>
              <a:buFont typeface="Arial" panose="020B0604020202020204" pitchFamily="34" charset="0"/>
              <a:buChar char="•"/>
            </a:pPr>
            <a:r>
              <a:rPr lang="fi-FI" sz="1400" dirty="0">
                <a:latin typeface="Open Sans"/>
                <a:ea typeface="Open Sans"/>
                <a:cs typeface="Open Sans"/>
              </a:rPr>
              <a:t>Ilmastonmuutos on ei ole enää mahdollista pysäyttää, koska nyt aiheutetut päästöt lämmittävät ilmakehää vielä tulevaisuudessa satoja vuosia.</a:t>
            </a:r>
          </a:p>
          <a:p>
            <a:pPr marL="457200" indent="-457200" defTabSz="914400">
              <a:lnSpc>
                <a:spcPct val="150000"/>
              </a:lnSpc>
              <a:spcBef>
                <a:spcPts val="1200"/>
              </a:spcBef>
              <a:spcAft>
                <a:spcPts val="200"/>
              </a:spcAft>
              <a:buClr>
                <a:schemeClr val="accent1"/>
              </a:buClr>
              <a:buSzPct val="100000"/>
              <a:buFont typeface="Arial" panose="020B0604020202020204" pitchFamily="34" charset="0"/>
              <a:buChar char="•"/>
            </a:pPr>
            <a:r>
              <a:rPr lang="fi-FI" sz="1400" dirty="0">
                <a:latin typeface="Open Sans"/>
                <a:ea typeface="Open Sans"/>
                <a:cs typeface="Open Sans"/>
              </a:rPr>
              <a:t>Jotta ilmastonmuutosta voidaan hillitä riittävästi, vaatii se muutoksia. Toimia on tehtävä mm. energiantuotannossa, teollisuudessa, </a:t>
            </a:r>
            <a:r>
              <a:rPr lang="fi-FI" sz="1400" b="1" dirty="0">
                <a:latin typeface="Open Sans"/>
                <a:ea typeface="Open Sans"/>
                <a:cs typeface="Open Sans"/>
              </a:rPr>
              <a:t>liikenteessä,</a:t>
            </a:r>
            <a:r>
              <a:rPr lang="fi-FI" sz="1400" dirty="0">
                <a:latin typeface="Open Sans"/>
                <a:ea typeface="Open Sans"/>
                <a:cs typeface="Open Sans"/>
              </a:rPr>
              <a:t> asumisessa ja maataloudessa. Samalla luonnon omien hiilinielujen, esimerkiksi metsien hiilensidontakykyä on pyrittävä vahvistamaan.</a:t>
            </a:r>
          </a:p>
          <a:p>
            <a:pPr marL="457200" indent="-457200" defTabSz="914400">
              <a:lnSpc>
                <a:spcPct val="150000"/>
              </a:lnSpc>
              <a:spcBef>
                <a:spcPts val="1200"/>
              </a:spcBef>
              <a:spcAft>
                <a:spcPts val="200"/>
              </a:spcAft>
              <a:buClr>
                <a:schemeClr val="accent1"/>
              </a:buClr>
              <a:buSzPct val="100000"/>
              <a:buFont typeface="Arial" panose="020B0604020202020204" pitchFamily="34" charset="0"/>
              <a:buChar char="•"/>
            </a:pPr>
            <a:r>
              <a:rPr lang="fi-FI" sz="1400" b="1" dirty="0">
                <a:latin typeface="Open Sans"/>
                <a:ea typeface="Open Sans"/>
                <a:cs typeface="Open Sans"/>
              </a:rPr>
              <a:t>Yhteiskunnallisia muutoksia saadaan aikaan </a:t>
            </a:r>
            <a:r>
              <a:rPr lang="fi-FI" sz="1400" dirty="0">
                <a:latin typeface="Open Sans"/>
                <a:ea typeface="Open Sans"/>
                <a:cs typeface="Open Sans"/>
              </a:rPr>
              <a:t>kehittämällä innovatiivisia ratkaisuja ja viemällä niitä käytäntöön lainsäädännön, tukien ja verotuksen, hyvän yhdyskuntasuunnittelun, koulutuksen ja viestinnän keinoin, tutkimalla ja kehittämällä uusia tuotteita ja palveluita. </a:t>
            </a:r>
          </a:p>
          <a:p>
            <a:pPr marL="457200" indent="-457200" defTabSz="914400">
              <a:lnSpc>
                <a:spcPct val="150000"/>
              </a:lnSpc>
              <a:spcBef>
                <a:spcPts val="1200"/>
              </a:spcBef>
              <a:spcAft>
                <a:spcPts val="200"/>
              </a:spcAft>
              <a:buClr>
                <a:schemeClr val="accent1"/>
              </a:buClr>
              <a:buSzPct val="100000"/>
              <a:buFont typeface="Arial" panose="020B0604020202020204" pitchFamily="34" charset="0"/>
              <a:buChar char="•"/>
            </a:pPr>
            <a:r>
              <a:rPr lang="fi-FI" sz="1400" b="1" dirty="0">
                <a:latin typeface="Open Sans"/>
                <a:ea typeface="Open Sans"/>
                <a:cs typeface="Open Sans"/>
              </a:rPr>
              <a:t>Sopeutumistoimien tarkoituksena on vähentää luonnonjärjestelmien ja yhdyskuntien haavoittuvuutta </a:t>
            </a:r>
            <a:r>
              <a:rPr lang="fi-FI" sz="1400" dirty="0">
                <a:latin typeface="Open Sans"/>
                <a:ea typeface="Open Sans"/>
                <a:cs typeface="Open Sans"/>
              </a:rPr>
              <a:t>ilmastonmuutoksen vaikutuksille. Käytännössä vaikutuksiin voidaan sopeutua mm. ottamalla ilmasto-olojen muutokset huomioon kaavoituksessa ja rakentamisessa, kehittämällä vakuutusjärjestelmiä, sekä suojelemalla kosteikkoalueita, metsiä ja maatalousjärjestelmien monimuotoisuutta.</a:t>
            </a:r>
          </a:p>
        </p:txBody>
      </p:sp>
      <p:sp>
        <p:nvSpPr>
          <p:cNvPr id="9" name="Tekstiruutu 8">
            <a:extLst>
              <a:ext uri="{FF2B5EF4-FFF2-40B4-BE49-F238E27FC236}">
                <a16:creationId xmlns:a16="http://schemas.microsoft.com/office/drawing/2014/main" id="{D7B2C4C7-52B2-0716-D097-8B2ACBFB2C08}"/>
              </a:ext>
            </a:extLst>
          </p:cNvPr>
          <p:cNvSpPr txBox="1"/>
          <p:nvPr/>
        </p:nvSpPr>
        <p:spPr>
          <a:xfrm>
            <a:off x="8566866" y="5960991"/>
            <a:ext cx="2722799" cy="230832"/>
          </a:xfrm>
          <a:prstGeom prst="rect">
            <a:avLst/>
          </a:prstGeom>
          <a:noFill/>
        </p:spPr>
        <p:txBody>
          <a:bodyPr wrap="square" lIns="91440" tIns="45720" rIns="91440" bIns="45720" rtlCol="0" anchor="t">
            <a:spAutoFit/>
          </a:bodyPr>
          <a:lstStyle/>
          <a:p>
            <a:r>
              <a:rPr lang="fi-FI" sz="900" dirty="0">
                <a:latin typeface="Open Sans"/>
                <a:ea typeface="Open Sans"/>
                <a:cs typeface="Open Sans"/>
              </a:rPr>
              <a:t>Lähteet: ilmasto-opas.fi</a:t>
            </a:r>
            <a:endParaRPr lang="fi-FI" sz="9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Kuva 4" descr="Kuva, joka sisältää kohteen teksti, Fontti, logo, Grafiikka&#10;&#10;Tekoälyllä luotu sisältö saattaa olla virheellistä.">
            <a:extLst>
              <a:ext uri="{FF2B5EF4-FFF2-40B4-BE49-F238E27FC236}">
                <a16:creationId xmlns:a16="http://schemas.microsoft.com/office/drawing/2014/main" id="{2236BA3F-35DD-B53C-AF7D-61E78CEA6D8A}"/>
              </a:ext>
            </a:extLst>
          </p:cNvPr>
          <p:cNvPicPr>
            <a:picLocks noChangeAspect="1"/>
          </p:cNvPicPr>
          <p:nvPr/>
        </p:nvPicPr>
        <p:blipFill>
          <a:blip r:embed="rId2"/>
          <a:stretch>
            <a:fillRect/>
          </a:stretch>
        </p:blipFill>
        <p:spPr>
          <a:xfrm>
            <a:off x="10271297" y="5474899"/>
            <a:ext cx="1745955" cy="711274"/>
          </a:xfrm>
          <a:prstGeom prst="rect">
            <a:avLst/>
          </a:prstGeom>
        </p:spPr>
      </p:pic>
    </p:spTree>
    <p:extLst>
      <p:ext uri="{BB962C8B-B14F-4D97-AF65-F5344CB8AC3E}">
        <p14:creationId xmlns:p14="http://schemas.microsoft.com/office/powerpoint/2010/main" val="1171717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23B3A8-B0AE-AF07-4144-46DB786B4550}"/>
              </a:ext>
            </a:extLst>
          </p:cNvPr>
          <p:cNvSpPr>
            <a:spLocks noGrp="1"/>
          </p:cNvSpPr>
          <p:nvPr>
            <p:ph type="title"/>
          </p:nvPr>
        </p:nvSpPr>
        <p:spPr>
          <a:xfrm>
            <a:off x="694943" y="549760"/>
            <a:ext cx="9430131" cy="1450757"/>
          </a:xfrm>
        </p:spPr>
        <p:txBody>
          <a:bodyPr anchor="ctr">
            <a:normAutofit/>
          </a:bodyPr>
          <a:lstStyle/>
          <a:p>
            <a:r>
              <a:rPr lang="fi-FI" sz="3200" b="1" dirty="0">
                <a:latin typeface="Open Sans"/>
                <a:ea typeface="Open Sans"/>
                <a:cs typeface="Open Sans"/>
              </a:rPr>
              <a:t>1.9 Kertaa ilmastonmuutoksen keskeiset asiat</a:t>
            </a:r>
            <a:r>
              <a:rPr lang="fi-FI" sz="3300" b="1" dirty="0">
                <a:latin typeface="Open Sans SemiBold"/>
                <a:ea typeface="Open Sans SemiBold"/>
                <a:cs typeface="Open Sans SemiBold"/>
              </a:rPr>
              <a:t> </a:t>
            </a:r>
            <a:br>
              <a:rPr lang="fi-FI" sz="3300" b="1" dirty="0">
                <a:latin typeface="Open Sans SemiBold" panose="020B0706030804020204" pitchFamily="34" charset="0"/>
                <a:ea typeface="Open Sans SemiBold" panose="020B0706030804020204" pitchFamily="34" charset="0"/>
                <a:cs typeface="Open Sans SemiBold" panose="020B0706030804020204" pitchFamily="34" charset="0"/>
              </a:rPr>
            </a:br>
            <a:endParaRPr lang="fi-FI" sz="33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 name="Tekstiruutu 5">
            <a:extLst>
              <a:ext uri="{FF2B5EF4-FFF2-40B4-BE49-F238E27FC236}">
                <a16:creationId xmlns:a16="http://schemas.microsoft.com/office/drawing/2014/main" id="{54E7F374-B7C8-3C5B-EAE3-618E2B09162E}"/>
              </a:ext>
            </a:extLst>
          </p:cNvPr>
          <p:cNvSpPr txBox="1"/>
          <p:nvPr/>
        </p:nvSpPr>
        <p:spPr>
          <a:xfrm>
            <a:off x="694944" y="4016923"/>
            <a:ext cx="7404354" cy="369332"/>
          </a:xfrm>
          <a:prstGeom prst="rect">
            <a:avLst/>
          </a:prstGeom>
          <a:noFill/>
        </p:spPr>
        <p:txBody>
          <a:bodyPr wrap="square">
            <a:spAutoFit/>
          </a:bodyPr>
          <a:lstStyle/>
          <a:p>
            <a:r>
              <a:rPr lang="fi-FI" sz="1800" b="0">
                <a:solidFill>
                  <a:srgbClr val="6B9F25"/>
                </a:solidFill>
                <a:latin typeface="Open Sans SemiBold" panose="020B0706030804020204" pitchFamily="34" charset="0"/>
                <a:ea typeface="Open Sans SemiBold" panose="020B0706030804020204" pitchFamily="34" charset="0"/>
                <a:cs typeface="Open Sans SemiBold" panose="020B0706030804020204" pitchFamily="34" charset="0"/>
                <a:hlinkClick r:id="rId2">
                  <a:extLst>
                    <a:ext uri="{A12FA001-AC4F-418D-AE19-62706E023703}">
                      <ahyp:hlinkClr xmlns:ahyp="http://schemas.microsoft.com/office/drawing/2018/hyperlinkcolor" val="tx"/>
                    </a:ext>
                  </a:extLst>
                </a:hlinkClick>
              </a:rPr>
              <a:t>https://www.youtube.com/watch?v=vErh1uEELkY</a:t>
            </a:r>
            <a:endParaRPr lang="fi-FI"/>
          </a:p>
        </p:txBody>
      </p:sp>
      <p:sp>
        <p:nvSpPr>
          <p:cNvPr id="7" name="Tekstiruutu 6">
            <a:extLst>
              <a:ext uri="{FF2B5EF4-FFF2-40B4-BE49-F238E27FC236}">
                <a16:creationId xmlns:a16="http://schemas.microsoft.com/office/drawing/2014/main" id="{6007F903-249E-1F4B-3CB2-B95E534D0749}"/>
              </a:ext>
            </a:extLst>
          </p:cNvPr>
          <p:cNvSpPr txBox="1"/>
          <p:nvPr/>
        </p:nvSpPr>
        <p:spPr>
          <a:xfrm>
            <a:off x="780669" y="2133389"/>
            <a:ext cx="5129784" cy="1295611"/>
          </a:xfrm>
          <a:prstGeom prst="rect">
            <a:avLst/>
          </a:prstGeom>
          <a:noFill/>
        </p:spPr>
        <p:txBody>
          <a:bodyPr wrap="square" lIns="91440" tIns="45720" rIns="91440" bIns="45720" rtlCol="0" anchor="t">
            <a:spAutoFit/>
          </a:bodyPr>
          <a:lstStyle/>
          <a:p>
            <a:pPr>
              <a:lnSpc>
                <a:spcPct val="150000"/>
              </a:lnSpc>
            </a:pPr>
            <a:r>
              <a:rPr lang="fi-FI" dirty="0">
                <a:latin typeface="Open Sans"/>
                <a:ea typeface="Open Sans"/>
                <a:cs typeface="Open Sans"/>
              </a:rPr>
              <a:t>Kertaa videon avulla ilmastonmuutoksen keskeiset asiat. Suomen ympäristöopisto </a:t>
            </a:r>
            <a:r>
              <a:rPr lang="fi-FI" dirty="0" err="1">
                <a:latin typeface="Open Sans"/>
                <a:ea typeface="Open Sans"/>
                <a:cs typeface="Open Sans"/>
              </a:rPr>
              <a:t>SYKLIn</a:t>
            </a:r>
            <a:r>
              <a:rPr lang="fi-FI" dirty="0">
                <a:latin typeface="Open Sans"/>
                <a:ea typeface="Open Sans"/>
                <a:cs typeface="Open Sans"/>
              </a:rPr>
              <a:t> videolinkki alla:</a:t>
            </a:r>
            <a:endParaRPr lang="fi-FI" dirty="0"/>
          </a:p>
        </p:txBody>
      </p:sp>
      <p:pic>
        <p:nvPicPr>
          <p:cNvPr id="9" name="Kuva 8">
            <a:extLst>
              <a:ext uri="{FF2B5EF4-FFF2-40B4-BE49-F238E27FC236}">
                <a16:creationId xmlns:a16="http://schemas.microsoft.com/office/drawing/2014/main" id="{FCD658CA-4858-F1E6-7EBF-66618F6FA44B}"/>
              </a:ext>
            </a:extLst>
          </p:cNvPr>
          <p:cNvPicPr>
            <a:picLocks noChangeAspect="1"/>
          </p:cNvPicPr>
          <p:nvPr/>
        </p:nvPicPr>
        <p:blipFill>
          <a:blip r:embed="rId3"/>
          <a:stretch>
            <a:fillRect/>
          </a:stretch>
        </p:blipFill>
        <p:spPr>
          <a:xfrm>
            <a:off x="6574535" y="1976136"/>
            <a:ext cx="5412543" cy="3055603"/>
          </a:xfrm>
          <a:prstGeom prst="rect">
            <a:avLst/>
          </a:prstGeom>
        </p:spPr>
      </p:pic>
      <p:pic>
        <p:nvPicPr>
          <p:cNvPr id="5" name="Kuva 4">
            <a:extLst>
              <a:ext uri="{FF2B5EF4-FFF2-40B4-BE49-F238E27FC236}">
                <a16:creationId xmlns:a16="http://schemas.microsoft.com/office/drawing/2014/main" id="{159EF3A0-7670-B7D6-556B-DA207A6BCFAA}"/>
              </a:ext>
            </a:extLst>
          </p:cNvPr>
          <p:cNvPicPr>
            <a:picLocks noChangeAspect="1"/>
          </p:cNvPicPr>
          <p:nvPr/>
        </p:nvPicPr>
        <p:blipFill>
          <a:blip r:embed="rId4"/>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753891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E2EC35-EBA6-9766-117A-5F57C713346D}"/>
              </a:ext>
            </a:extLst>
          </p:cNvPr>
          <p:cNvSpPr>
            <a:spLocks noGrp="1"/>
          </p:cNvSpPr>
          <p:nvPr>
            <p:ph type="title"/>
          </p:nvPr>
        </p:nvSpPr>
        <p:spPr/>
        <p:txBody>
          <a:bodyPr>
            <a:normAutofit/>
          </a:bodyPr>
          <a:lstStyle/>
          <a:p>
            <a:r>
              <a:rPr lang="fi-FI" sz="3200" b="1" dirty="0">
                <a:latin typeface="Open Sans"/>
                <a:ea typeface="Open Sans"/>
                <a:cs typeface="Open Sans"/>
              </a:rPr>
              <a:t>1. Osion tuntitehtävä</a:t>
            </a:r>
            <a:endParaRPr lang="fi-FI"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kstiruutu 2">
            <a:extLst>
              <a:ext uri="{FF2B5EF4-FFF2-40B4-BE49-F238E27FC236}">
                <a16:creationId xmlns:a16="http://schemas.microsoft.com/office/drawing/2014/main" id="{9DCCCCC4-DD3B-AE4A-99BF-6E4691F98CDF}"/>
              </a:ext>
            </a:extLst>
          </p:cNvPr>
          <p:cNvSpPr txBox="1"/>
          <p:nvPr/>
        </p:nvSpPr>
        <p:spPr>
          <a:xfrm>
            <a:off x="1325880" y="2423160"/>
            <a:ext cx="7991856" cy="2243563"/>
          </a:xfrm>
          <a:prstGeom prst="rect">
            <a:avLst/>
          </a:prstGeom>
          <a:noFill/>
        </p:spPr>
        <p:txBody>
          <a:bodyPr wrap="square" rtlCol="0">
            <a:spAutoFit/>
          </a:bodyPr>
          <a:lstStyle/>
          <a:p>
            <a:r>
              <a:rPr lang="fi-FI" sz="2000" dirty="0">
                <a:latin typeface="Open Sans" panose="020B0606030504020204" pitchFamily="34" charset="0"/>
                <a:ea typeface="Open Sans" panose="020B0606030504020204" pitchFamily="34" charset="0"/>
                <a:cs typeface="Open Sans" panose="020B0606030504020204" pitchFamily="34" charset="0"/>
              </a:rPr>
              <a:t>Keskustele parin kanssa tai pohdi yksin:</a:t>
            </a:r>
          </a:p>
          <a:p>
            <a:endParaRPr lang="fi-FI" sz="2000" dirty="0">
              <a:latin typeface="Open Sans" panose="020B0606030504020204" pitchFamily="34" charset="0"/>
              <a:ea typeface="Open Sans" panose="020B0606030504020204" pitchFamily="34" charset="0"/>
              <a:cs typeface="Open Sans" panose="020B0606030504020204" pitchFamily="34" charset="0"/>
            </a:endParaRP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dirty="0">
                <a:solidFill>
                  <a:srgbClr val="111111"/>
                </a:solidFill>
                <a:latin typeface="Open Sans" panose="020B0606030504020204" pitchFamily="34" charset="0"/>
                <a:ea typeface="Open Sans" panose="020B0606030504020204" pitchFamily="34" charset="0"/>
                <a:cs typeface="Open Sans" panose="020B0606030504020204" pitchFamily="34" charset="0"/>
              </a:rPr>
              <a:t>Miten ilmastomuutos näkyy sinun arkipäiväisessä elämässäsi ja työssäsi?</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dirty="0">
                <a:solidFill>
                  <a:srgbClr val="111111"/>
                </a:solidFill>
                <a:latin typeface="Open Sans" panose="020B0606030504020204" pitchFamily="34" charset="0"/>
                <a:ea typeface="Open Sans" panose="020B0606030504020204" pitchFamily="34" charset="0"/>
                <a:cs typeface="Open Sans" panose="020B0606030504020204" pitchFamily="34" charset="0"/>
              </a:rPr>
              <a:t>Miten itse voit vaikuttaa ilmastomuutokseen?</a:t>
            </a:r>
          </a:p>
        </p:txBody>
      </p:sp>
      <p:pic>
        <p:nvPicPr>
          <p:cNvPr id="5" name="Kuva 4">
            <a:extLst>
              <a:ext uri="{FF2B5EF4-FFF2-40B4-BE49-F238E27FC236}">
                <a16:creationId xmlns:a16="http://schemas.microsoft.com/office/drawing/2014/main" id="{CFB20586-6327-2E23-09F4-FA6086A27D45}"/>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768777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9F956-4EE6-01C1-901A-764B3CD7E87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CFBEB24-C06C-F73E-C1FF-FC5051881A53}"/>
              </a:ext>
            </a:extLst>
          </p:cNvPr>
          <p:cNvSpPr>
            <a:spLocks noGrp="1"/>
          </p:cNvSpPr>
          <p:nvPr>
            <p:ph type="title"/>
          </p:nvPr>
        </p:nvSpPr>
        <p:spPr>
          <a:xfrm>
            <a:off x="642256" y="642257"/>
            <a:ext cx="10787744" cy="537319"/>
          </a:xfrm>
        </p:spPr>
        <p:txBody>
          <a:bodyPr anchor="t">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Esityksen sisältö</a:t>
            </a:r>
          </a:p>
        </p:txBody>
      </p:sp>
      <p:sp>
        <p:nvSpPr>
          <p:cNvPr id="3" name="Sisällön paikkamerkki 2">
            <a:extLst>
              <a:ext uri="{FF2B5EF4-FFF2-40B4-BE49-F238E27FC236}">
                <a16:creationId xmlns:a16="http://schemas.microsoft.com/office/drawing/2014/main" id="{E6F9699A-20ED-C813-02EE-D043A58E5C6E}"/>
              </a:ext>
            </a:extLst>
          </p:cNvPr>
          <p:cNvSpPr>
            <a:spLocks noGrp="1"/>
          </p:cNvSpPr>
          <p:nvPr>
            <p:ph idx="1"/>
          </p:nvPr>
        </p:nvSpPr>
        <p:spPr>
          <a:xfrm>
            <a:off x="1078581" y="1486046"/>
            <a:ext cx="9745328" cy="5413193"/>
          </a:xfrm>
        </p:spPr>
        <p:txBody>
          <a:bodyPr vert="horz" lIns="0" tIns="45720" rIns="0" bIns="45720" rtlCol="0" anchor="t">
            <a:noAutofit/>
          </a:bodyPr>
          <a:lstStyle/>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1. Ilmastonmuutos</a:t>
            </a:r>
          </a:p>
          <a:p>
            <a:pPr>
              <a:lnSpc>
                <a:spcPct val="150000"/>
              </a:lnSpc>
              <a:spcBef>
                <a:spcPts val="600"/>
              </a:spcBef>
              <a:spcAft>
                <a:spcPts val="600"/>
              </a:spcAft>
            </a:pPr>
            <a:r>
              <a:rPr lang="fi-FI" b="1" dirty="0">
                <a:solidFill>
                  <a:schemeClr val="tx1"/>
                </a:solidFill>
                <a:latin typeface="Open Sans" panose="020B0606030504020204" pitchFamily="34" charset="0"/>
                <a:ea typeface="Open Sans" panose="020B0606030504020204" pitchFamily="34" charset="0"/>
                <a:cs typeface="Open Sans" panose="020B0606030504020204" pitchFamily="34" charset="0"/>
              </a:rPr>
              <a:t>2. Sääntely ja ohjaus</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3. Vihreä logistiikka</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4. Vaihtoehtoiset käyttövoimat ja jakeluverkostot</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5. Päästölaskenta ja raportointi  </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6. Päästövähennystoimet </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7. Lisämateriaalit</a:t>
            </a:r>
          </a:p>
          <a:p>
            <a:pPr>
              <a:lnSpc>
                <a:spcPct val="150000"/>
              </a:lnSpc>
              <a:spcBef>
                <a:spcPts val="600"/>
              </a:spcBef>
              <a:spcAft>
                <a:spcPts val="600"/>
              </a:spcAft>
            </a:pPr>
            <a:endParaRPr lang="fi-FI" sz="1400" dirty="0"/>
          </a:p>
        </p:txBody>
      </p:sp>
      <p:pic>
        <p:nvPicPr>
          <p:cNvPr id="5" name="Kuva 4" descr="Kuva, joka sisältää kohteen teksti, Fontti, logo, Grafiikka&#10;&#10;Tekoälyllä luotu sisältö saattaa olla virheellistä.">
            <a:extLst>
              <a:ext uri="{FF2B5EF4-FFF2-40B4-BE49-F238E27FC236}">
                <a16:creationId xmlns:a16="http://schemas.microsoft.com/office/drawing/2014/main" id="{5CA5DF6B-1B2F-2947-39DC-9D93EC812EC7}"/>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23638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F887-0977-74DC-5A4D-EA4B2E3644C3}"/>
              </a:ext>
            </a:extLst>
          </p:cNvPr>
          <p:cNvSpPr txBox="1">
            <a:spLocks/>
          </p:cNvSpPr>
          <p:nvPr/>
        </p:nvSpPr>
        <p:spPr>
          <a:xfrm>
            <a:off x="1209675" y="886968"/>
            <a:ext cx="5953126" cy="665607"/>
          </a:xfrm>
          <a:prstGeom prst="rect">
            <a:avLst/>
          </a:prstGeom>
        </p:spPr>
        <p:txBody>
          <a:bodyPr lIns="91440" tIns="45720" rIns="91440" bIns="45720" anchor="t"/>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a:latin typeface="Open Sans" panose="020B0606030504020204" pitchFamily="34" charset="0"/>
                <a:ea typeface="Open Sans" panose="020B0606030504020204" pitchFamily="34" charset="0"/>
                <a:cs typeface="Open Sans" panose="020B0606030504020204" pitchFamily="34" charset="0"/>
              </a:rPr>
              <a:t>2.1 Kansallinen </a:t>
            </a:r>
            <a:r>
              <a:rPr lang="en-US" sz="3200" b="1" dirty="0" err="1">
                <a:latin typeface="Open Sans" panose="020B0606030504020204" pitchFamily="34" charset="0"/>
                <a:ea typeface="Open Sans" panose="020B0606030504020204" pitchFamily="34" charset="0"/>
                <a:cs typeface="Open Sans" panose="020B0606030504020204" pitchFamily="34" charset="0"/>
              </a:rPr>
              <a:t>ilmastolaki</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32035898-635D-C4E9-8CAF-91DDF6FA9150}"/>
              </a:ext>
            </a:extLst>
          </p:cNvPr>
          <p:cNvSpPr txBox="1">
            <a:spLocks/>
          </p:cNvSpPr>
          <p:nvPr/>
        </p:nvSpPr>
        <p:spPr>
          <a:xfrm>
            <a:off x="964120" y="1707806"/>
            <a:ext cx="11085005" cy="4133849"/>
          </a:xfrm>
          <a:prstGeom prst="rect">
            <a:avLst/>
          </a:prstGeom>
        </p:spPr>
        <p:txBody>
          <a:bodyPr vert="horz" lIns="91440" tIns="45720" rIns="91440" bIns="45720" rtlCol="0" anchor="t">
            <a:normAutofit fontScale="3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70000"/>
              </a:lnSpc>
              <a:buFont typeface="Calibri" panose="020F0502020204030204" pitchFamily="34" charset="0"/>
              <a:buChar char="•"/>
            </a:pPr>
            <a:r>
              <a:rPr lang="fi-FI" sz="4300" dirty="0">
                <a:solidFill>
                  <a:srgbClr val="111111"/>
                </a:solidFill>
                <a:latin typeface="Open Sans" panose="020B0606030504020204" pitchFamily="34" charset="0"/>
                <a:ea typeface="Open Sans" panose="020B0606030504020204" pitchFamily="34" charset="0"/>
                <a:cs typeface="Open Sans" panose="020B0606030504020204" pitchFamily="34" charset="0"/>
              </a:rPr>
              <a:t>Suomen on oltava hiilineutraali viimeistään vuonna 2035.</a:t>
            </a:r>
          </a:p>
          <a:p>
            <a:pPr marL="285750" indent="-285750">
              <a:lnSpc>
                <a:spcPct val="170000"/>
              </a:lnSpc>
              <a:buFont typeface="Calibri" panose="020F0502020204030204" pitchFamily="34" charset="0"/>
              <a:buChar char="•"/>
            </a:pPr>
            <a:r>
              <a:rPr lang="fi-FI" sz="43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Ilmastolain </a:t>
            </a:r>
            <a:r>
              <a:rPr lang="fi-FI" sz="4300" dirty="0">
                <a:solidFill>
                  <a:srgbClr val="111111"/>
                </a:solidFill>
                <a:latin typeface="Open Sans" panose="020B0606030504020204" pitchFamily="34" charset="0"/>
                <a:ea typeface="Open Sans" panose="020B0606030504020204" pitchFamily="34" charset="0"/>
                <a:cs typeface="Open Sans" panose="020B0606030504020204" pitchFamily="34" charset="0"/>
              </a:rPr>
              <a:t>tavoitteena on vähentää Suomen kasvihuonekaasupäästöjä </a:t>
            </a:r>
          </a:p>
          <a:p>
            <a:pPr marL="578358" lvl="1" indent="-285750">
              <a:lnSpc>
                <a:spcPct val="170000"/>
              </a:lnSpc>
              <a:buFont typeface="Calibri" panose="020F0502020204030204" pitchFamily="34" charset="0"/>
              <a:buChar char="•"/>
            </a:pPr>
            <a:r>
              <a:rPr lang="fi-FI" sz="4300" dirty="0">
                <a:solidFill>
                  <a:srgbClr val="111111"/>
                </a:solidFill>
                <a:latin typeface="Open Sans" panose="020B0606030504020204" pitchFamily="34" charset="0"/>
                <a:ea typeface="Open Sans" panose="020B0606030504020204" pitchFamily="34" charset="0"/>
                <a:cs typeface="Open Sans" panose="020B0606030504020204" pitchFamily="34" charset="0"/>
              </a:rPr>
              <a:t>-60 % vuoteen 2030 mennessä, </a:t>
            </a:r>
          </a:p>
          <a:p>
            <a:pPr marL="578358" lvl="1" indent="-285750">
              <a:lnSpc>
                <a:spcPct val="170000"/>
              </a:lnSpc>
              <a:buFont typeface="Calibri" panose="020F0502020204030204" pitchFamily="34" charset="0"/>
              <a:buChar char="•"/>
            </a:pPr>
            <a:r>
              <a:rPr lang="fi-FI" sz="4300" dirty="0">
                <a:solidFill>
                  <a:srgbClr val="111111"/>
                </a:solidFill>
                <a:latin typeface="Open Sans" panose="020B0606030504020204" pitchFamily="34" charset="0"/>
                <a:ea typeface="Open Sans" panose="020B0606030504020204" pitchFamily="34" charset="0"/>
                <a:cs typeface="Open Sans" panose="020B0606030504020204" pitchFamily="34" charset="0"/>
              </a:rPr>
              <a:t>-80 % vuoteen 2040 mennessä ja </a:t>
            </a:r>
          </a:p>
          <a:p>
            <a:pPr marL="578358" lvl="1" indent="-285750">
              <a:lnSpc>
                <a:spcPct val="170000"/>
              </a:lnSpc>
              <a:buFont typeface="Calibri" panose="020F0502020204030204" pitchFamily="34" charset="0"/>
              <a:buChar char="•"/>
            </a:pPr>
            <a:r>
              <a:rPr lang="fi-FI" sz="4300" dirty="0">
                <a:solidFill>
                  <a:srgbClr val="111111"/>
                </a:solidFill>
                <a:latin typeface="Open Sans" panose="020B0606030504020204" pitchFamily="34" charset="0"/>
                <a:ea typeface="Open Sans" panose="020B0606030504020204" pitchFamily="34" charset="0"/>
                <a:cs typeface="Open Sans" panose="020B0606030504020204" pitchFamily="34" charset="0"/>
              </a:rPr>
              <a:t>-90 % pyrkien kuitenkin -95 % vuoteen 2050 mennessä verrattuna vuoden 1990 tasoon.</a:t>
            </a:r>
          </a:p>
          <a:p>
            <a:pPr marL="285750" indent="-285750">
              <a:lnSpc>
                <a:spcPct val="170000"/>
              </a:lnSpc>
              <a:buFont typeface="Calibri" panose="020F0502020204030204" pitchFamily="34" charset="0"/>
              <a:buChar char="•"/>
            </a:pPr>
            <a:r>
              <a:rPr lang="fi-FI" sz="4300" dirty="0">
                <a:solidFill>
                  <a:schemeClr val="tx1"/>
                </a:solidFill>
                <a:latin typeface="Open Sans" panose="020B0606030504020204" pitchFamily="34" charset="0"/>
                <a:ea typeface="Open Sans" panose="020B0606030504020204" pitchFamily="34" charset="0"/>
                <a:cs typeface="Open Sans" panose="020B0606030504020204" pitchFamily="34" charset="0"/>
              </a:rPr>
              <a:t>Lisäksi Suomi on sitoutunut noudattamaan </a:t>
            </a:r>
            <a:r>
              <a:rPr lang="fi-FI" sz="4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Euroopan unionin ilmastopolitiikkaa</a:t>
            </a:r>
            <a:r>
              <a:rPr lang="fi-FI" sz="4300" dirty="0">
                <a:solidFill>
                  <a:schemeClr val="tx1"/>
                </a:solidFill>
                <a:latin typeface="Open Sans" panose="020B0606030504020204" pitchFamily="34" charset="0"/>
                <a:ea typeface="Open Sans" panose="020B0606030504020204" pitchFamily="34" charset="0"/>
                <a:cs typeface="Open Sans" panose="020B0606030504020204" pitchFamily="34" charset="0"/>
              </a:rPr>
              <a:t>, joka ohjaa jäsenmaiden toimia ilmastonmuutoksen hillitsemiseksi ja siihen sopeutumiseksi.</a:t>
            </a:r>
            <a:r>
              <a:rPr lang="fi-FI" sz="4300" dirty="0">
                <a:solidFill>
                  <a:srgbClr val="111111"/>
                </a:solidFill>
                <a:latin typeface="Open Sans" panose="020B0606030504020204" pitchFamily="34" charset="0"/>
                <a:ea typeface="Open Sans" panose="020B0606030504020204" pitchFamily="34" charset="0"/>
                <a:cs typeface="Open Sans" panose="020B0606030504020204" pitchFamily="34" charset="0"/>
              </a:rPr>
              <a:t> </a:t>
            </a:r>
          </a:p>
          <a:p>
            <a:pPr marL="285750" indent="-285750">
              <a:lnSpc>
                <a:spcPct val="170000"/>
              </a:lnSpc>
              <a:buFont typeface="Calibri" panose="020F0502020204030204" pitchFamily="34" charset="0"/>
              <a:buChar char="•"/>
            </a:pPr>
            <a:r>
              <a:rPr lang="fi-FI" sz="4300" dirty="0">
                <a:solidFill>
                  <a:srgbClr val="111111"/>
                </a:solidFill>
                <a:latin typeface="Open Sans" panose="020B0606030504020204" pitchFamily="34" charset="0"/>
                <a:ea typeface="Open Sans" panose="020B0606030504020204" pitchFamily="34" charset="0"/>
                <a:cs typeface="Open Sans" panose="020B0606030504020204" pitchFamily="34" charset="0"/>
              </a:rPr>
              <a:t>EU:n ilmastopolitiikka perustuu </a:t>
            </a:r>
            <a:r>
              <a:rPr lang="fi-FI" sz="43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YK:n ilmastosopimukseen</a:t>
            </a:r>
            <a:r>
              <a:rPr lang="fi-FI" sz="4300" dirty="0">
                <a:solidFill>
                  <a:srgbClr val="111111"/>
                </a:solidFill>
                <a:latin typeface="Open Sans" panose="020B0606030504020204" pitchFamily="34" charset="0"/>
                <a:ea typeface="Open Sans" panose="020B0606030504020204" pitchFamily="34" charset="0"/>
                <a:cs typeface="Open Sans" panose="020B0606030504020204" pitchFamily="34" charset="0"/>
              </a:rPr>
              <a:t>, jota täydentävät Kioton pöytäkirja ja Pariisin ilmastosopimus. Tämän politiikan ydin koostuu kansallisista tavoitteista päästökaupan ulkopuolisille aloille, päästökaupasta ja EU:n sopeutumisstrategiasta.</a:t>
            </a:r>
            <a:endParaRPr lang="fi-FI" sz="43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Calibri" panose="020F0502020204030204" pitchFamily="34" charset="0"/>
              <a:buChar char="•"/>
            </a:pPr>
            <a:endParaRPr lang="fi-FI" sz="1800" dirty="0">
              <a:solidFill>
                <a:srgbClr val="111111"/>
              </a:solidFill>
              <a:latin typeface="Open Sans"/>
              <a:ea typeface="Open Sans"/>
              <a:cs typeface="Open Sans"/>
            </a:endParaRPr>
          </a:p>
        </p:txBody>
      </p:sp>
      <p:sp>
        <p:nvSpPr>
          <p:cNvPr id="5" name="Tekstiruutu 4">
            <a:extLst>
              <a:ext uri="{FF2B5EF4-FFF2-40B4-BE49-F238E27FC236}">
                <a16:creationId xmlns:a16="http://schemas.microsoft.com/office/drawing/2014/main" id="{A732250B-A3EF-926B-2FB9-4FA3040AD42D}"/>
              </a:ext>
            </a:extLst>
          </p:cNvPr>
          <p:cNvSpPr txBox="1"/>
          <p:nvPr/>
        </p:nvSpPr>
        <p:spPr>
          <a:xfrm>
            <a:off x="8686800" y="6005272"/>
            <a:ext cx="3362325" cy="230832"/>
          </a:xfrm>
          <a:prstGeom prst="rect">
            <a:avLst/>
          </a:prstGeom>
          <a:noFill/>
        </p:spPr>
        <p:txBody>
          <a:bodyPr wrap="square" rtlCol="0">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Lähde: ym.fi/suomen-kansallinen-ilmastopolitiikka</a:t>
            </a:r>
          </a:p>
        </p:txBody>
      </p:sp>
      <p:pic>
        <p:nvPicPr>
          <p:cNvPr id="7" name="Kuva 6">
            <a:extLst>
              <a:ext uri="{FF2B5EF4-FFF2-40B4-BE49-F238E27FC236}">
                <a16:creationId xmlns:a16="http://schemas.microsoft.com/office/drawing/2014/main" id="{D93E4D13-7AFF-3E4C-3C71-34C4EBAEA885}"/>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2780401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BEBE-93FC-83D2-2A19-2E0225E237D3}"/>
              </a:ext>
            </a:extLst>
          </p:cNvPr>
          <p:cNvSpPr>
            <a:spLocks noGrp="1"/>
          </p:cNvSpPr>
          <p:nvPr>
            <p:ph type="title"/>
          </p:nvPr>
        </p:nvSpPr>
        <p:spPr>
          <a:xfrm>
            <a:off x="1007934" y="318469"/>
            <a:ext cx="4623720" cy="1115568"/>
          </a:xfrm>
        </p:spPr>
        <p:txBody>
          <a:bodyPr>
            <a:normAutofit/>
          </a:bodyPr>
          <a:lstStyle/>
          <a:p>
            <a:r>
              <a:rPr lang="en-US" sz="3200" b="1" dirty="0">
                <a:latin typeface="Open Sans"/>
                <a:ea typeface="Open Sans"/>
                <a:cs typeface="Open Sans"/>
              </a:rPr>
              <a:t>2.2 Ilmastopolitiikka </a:t>
            </a:r>
          </a:p>
        </p:txBody>
      </p:sp>
      <p:sp>
        <p:nvSpPr>
          <p:cNvPr id="7" name="Tekstiruutu 6">
            <a:extLst>
              <a:ext uri="{FF2B5EF4-FFF2-40B4-BE49-F238E27FC236}">
                <a16:creationId xmlns:a16="http://schemas.microsoft.com/office/drawing/2014/main" id="{B1A76C7F-8335-6264-B28F-56273E2DCCF6}"/>
              </a:ext>
            </a:extLst>
          </p:cNvPr>
          <p:cNvSpPr txBox="1"/>
          <p:nvPr/>
        </p:nvSpPr>
        <p:spPr>
          <a:xfrm>
            <a:off x="1007934" y="2056506"/>
            <a:ext cx="8639175" cy="3197478"/>
          </a:xfrm>
          <a:prstGeom prst="rect">
            <a:avLst/>
          </a:prstGeom>
          <a:noFill/>
        </p:spPr>
        <p:txBody>
          <a:bodyPr wrap="square" rtlCol="0">
            <a:spAutoFit/>
          </a:bodyPr>
          <a:lstStyle/>
          <a:p>
            <a:pPr>
              <a:lnSpc>
                <a:spcPct val="150000"/>
              </a:lnSpc>
            </a:pPr>
            <a:r>
              <a:rPr lang="fi-FI" dirty="0">
                <a:latin typeface="Open Sans" panose="020B0606030504020204" pitchFamily="34" charset="0"/>
                <a:ea typeface="Open Sans" panose="020B0606030504020204" pitchFamily="34" charset="0"/>
                <a:cs typeface="Open Sans" panose="020B0606030504020204" pitchFamily="34" charset="0"/>
              </a:rPr>
              <a:t>Suomessa ilmastopolitiikkaa ohjaavat myös seuraavat lait:</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6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Ympäristönsuojelulaki</a:t>
            </a: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 (527/2014): Tämä laki säätelee ympäristönsuojelua ja sisältää säännöksiä päästöjen vähentämisestä.</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6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Energiaverolaki</a:t>
            </a: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 (1260/1996): Tämä laki koskee energiaverotusta ja kannustaa vähäpäästöisten energialähteiden käyttöön.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6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Uusiutuvan energian laki </a:t>
            </a: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(1396/2010): Tämä laki edistää uusiutuvan energian käyttöä ja asettaa tavoitteita uusiutuvan energian osuuden lisäämiseksi.</a:t>
            </a:r>
          </a:p>
        </p:txBody>
      </p:sp>
      <p:sp>
        <p:nvSpPr>
          <p:cNvPr id="3" name="Tekstiruutu 2">
            <a:extLst>
              <a:ext uri="{FF2B5EF4-FFF2-40B4-BE49-F238E27FC236}">
                <a16:creationId xmlns:a16="http://schemas.microsoft.com/office/drawing/2014/main" id="{542C244B-B52C-984E-E27A-58E6E3D6E59E}"/>
              </a:ext>
            </a:extLst>
          </p:cNvPr>
          <p:cNvSpPr txBox="1"/>
          <p:nvPr/>
        </p:nvSpPr>
        <p:spPr>
          <a:xfrm>
            <a:off x="8686800" y="6005272"/>
            <a:ext cx="3362325" cy="246221"/>
          </a:xfrm>
          <a:prstGeom prst="rect">
            <a:avLst/>
          </a:prstGeom>
          <a:noFill/>
        </p:spPr>
        <p:txBody>
          <a:bodyPr wrap="square" rtlCol="0">
            <a:spAutoFit/>
          </a:bodyPr>
          <a:lstStyle/>
          <a:p>
            <a:r>
              <a:rPr lang="fi-FI" sz="1000">
                <a:latin typeface="Open Sans" panose="020B0606030504020204" pitchFamily="34" charset="0"/>
                <a:ea typeface="Open Sans" panose="020B0606030504020204" pitchFamily="34" charset="0"/>
                <a:cs typeface="Open Sans" panose="020B0606030504020204" pitchFamily="34" charset="0"/>
              </a:rPr>
              <a:t>Lähde: ym.fi/suomen-kansallinen-ilmastopolitiikka</a:t>
            </a:r>
          </a:p>
        </p:txBody>
      </p:sp>
      <p:pic>
        <p:nvPicPr>
          <p:cNvPr id="6" name="Kuva 5">
            <a:extLst>
              <a:ext uri="{FF2B5EF4-FFF2-40B4-BE49-F238E27FC236}">
                <a16:creationId xmlns:a16="http://schemas.microsoft.com/office/drawing/2014/main" id="{54210B6D-9394-23C3-D247-73E1B9A7970F}"/>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1416883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593E-A2B3-D537-FCDE-727DC1A342ED}"/>
              </a:ext>
            </a:extLst>
          </p:cNvPr>
          <p:cNvSpPr>
            <a:spLocks noGrp="1"/>
          </p:cNvSpPr>
          <p:nvPr>
            <p:ph type="title"/>
          </p:nvPr>
        </p:nvSpPr>
        <p:spPr>
          <a:xfrm>
            <a:off x="1114425" y="425513"/>
            <a:ext cx="7199927" cy="901479"/>
          </a:xfrm>
        </p:spPr>
        <p:txBody>
          <a:bodyPr>
            <a:normAutofit/>
          </a:bodyPr>
          <a:lstStyle/>
          <a:p>
            <a:r>
              <a:rPr lang="en-US" sz="3200" b="1" dirty="0">
                <a:latin typeface="Open Sans"/>
                <a:ea typeface="Open Sans"/>
                <a:cs typeface="Open Sans"/>
              </a:rPr>
              <a:t>2.3 </a:t>
            </a:r>
            <a:r>
              <a:rPr lang="en-US" sz="3200" b="1" dirty="0" err="1">
                <a:latin typeface="Open Sans"/>
                <a:ea typeface="Open Sans"/>
                <a:cs typeface="Open Sans"/>
              </a:rPr>
              <a:t>Säännökset</a:t>
            </a:r>
            <a:r>
              <a:rPr lang="en-US" sz="3200" b="1" dirty="0">
                <a:latin typeface="Open Sans"/>
                <a:ea typeface="Open Sans"/>
                <a:cs typeface="Open Sans"/>
              </a:rPr>
              <a:t> ja </a:t>
            </a:r>
            <a:r>
              <a:rPr lang="en-US" sz="3200" b="1" dirty="0" err="1">
                <a:latin typeface="Open Sans"/>
                <a:ea typeface="Open Sans"/>
                <a:cs typeface="Open Sans"/>
              </a:rPr>
              <a:t>sopimukset</a:t>
            </a:r>
            <a:endParaRPr lang="en-US" sz="3200" b="1" dirty="0">
              <a:latin typeface="Open Sans"/>
              <a:ea typeface="Open Sans"/>
              <a:cs typeface="Open Sans"/>
            </a:endParaRPr>
          </a:p>
        </p:txBody>
      </p:sp>
      <p:sp>
        <p:nvSpPr>
          <p:cNvPr id="7" name="Tekstiruutu 6">
            <a:extLst>
              <a:ext uri="{FF2B5EF4-FFF2-40B4-BE49-F238E27FC236}">
                <a16:creationId xmlns:a16="http://schemas.microsoft.com/office/drawing/2014/main" id="{7C006BEA-447E-A040-5F80-E369F4F4F2FF}"/>
              </a:ext>
            </a:extLst>
          </p:cNvPr>
          <p:cNvSpPr txBox="1"/>
          <p:nvPr/>
        </p:nvSpPr>
        <p:spPr>
          <a:xfrm>
            <a:off x="904875" y="2061213"/>
            <a:ext cx="10572750" cy="3145926"/>
          </a:xfrm>
          <a:prstGeom prst="rect">
            <a:avLst/>
          </a:prstGeom>
          <a:noFill/>
        </p:spPr>
        <p:txBody>
          <a:bodyPr wrap="square" lIns="91440" tIns="45720" rIns="91440" bIns="45720" rtlCol="0" anchor="t">
            <a:spAutoFit/>
          </a:bodyPr>
          <a:lstStyle/>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b="1" dirty="0">
                <a:solidFill>
                  <a:srgbClr val="111111"/>
                </a:solidFill>
                <a:latin typeface="Open Sans"/>
                <a:ea typeface="Open Sans"/>
                <a:cs typeface="Open Sans"/>
              </a:rPr>
              <a:t>Raskaan kaluston pakokaasupäästöjä säätelee erityisesti tyyppihyväksyntädirektiivi</a:t>
            </a:r>
            <a:r>
              <a:rPr lang="fi-FI" sz="1400" dirty="0">
                <a:solidFill>
                  <a:srgbClr val="111111"/>
                </a:solidFill>
                <a:latin typeface="Open Sans"/>
                <a:ea typeface="Open Sans"/>
                <a:cs typeface="Open Sans"/>
              </a:rPr>
              <a:t>, joka asettaa rajat ajoneuvojen terveydelle haitallisille päästöille. Näitä päästöjä ovat muun muassa pienhiukkaset, hiilivedyt, häkä ja typenoksidit. Enimmäisrajat on määritelty </a:t>
            </a:r>
            <a:r>
              <a:rPr lang="fi-FI" sz="1400" b="1" dirty="0">
                <a:solidFill>
                  <a:srgbClr val="111111"/>
                </a:solidFill>
                <a:latin typeface="Open Sans"/>
                <a:ea typeface="Open Sans"/>
                <a:cs typeface="Open Sans"/>
              </a:rPr>
              <a:t>EURO-luokituksen </a:t>
            </a:r>
            <a:r>
              <a:rPr lang="fi-FI" sz="1400" dirty="0">
                <a:solidFill>
                  <a:srgbClr val="111111"/>
                </a:solidFill>
                <a:latin typeface="Open Sans"/>
                <a:ea typeface="Open Sans"/>
                <a:cs typeface="Open Sans"/>
              </a:rPr>
              <a:t>avulla, jossa korkeampi luokka (1-6) tarkoittaa puhtaampia pakokaasupäästöjä. EURO-luokat kertovat siis, kuinka puhtaita ajoneuvojen päästöt ovat.</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b="1" dirty="0">
                <a:latin typeface="Open Sans"/>
                <a:ea typeface="Open Sans"/>
                <a:cs typeface="Open Sans"/>
              </a:rPr>
              <a:t>EU:n energiatehokkuusdirektiivi </a:t>
            </a:r>
            <a:r>
              <a:rPr lang="fi-FI" sz="1400" dirty="0">
                <a:latin typeface="Open Sans"/>
                <a:ea typeface="Open Sans"/>
                <a:cs typeface="Open Sans"/>
              </a:rPr>
              <a:t>edellyttää toimenpiteitä Suomessa, ja energiatehokkuussopimukset ovat keskeinen keino tämän saavuttamiseksi. Nämä sopimukset ovat </a:t>
            </a:r>
            <a:r>
              <a:rPr lang="fi-FI" sz="1400" b="1" dirty="0">
                <a:latin typeface="Open Sans"/>
                <a:ea typeface="Open Sans"/>
                <a:cs typeface="Open Sans"/>
              </a:rPr>
              <a:t>vapaaehtoisia ja niiden tarkoituksena on edistää energiatehokkuutta eri aloilla, myös logistiikassa.</a:t>
            </a:r>
            <a:r>
              <a:rPr lang="fi-FI" sz="1400" dirty="0">
                <a:latin typeface="Open Sans"/>
                <a:ea typeface="Open Sans"/>
                <a:cs typeface="Open Sans"/>
              </a:rPr>
              <a:t> Energiatehokkuussopimuksia on käytetty Suomessa jo 1990-luvulta lähtien, ja ne ovat ensisijainen tapa parantaa energiatehokkuutta. Sopimusten avulla pyritään luomaan tehokasta ja vastuullista energiankäyttöä, mikä auttaa vähentämään ilmastonmuutosta aiheuttavia hiilidioksidipäästöjä.</a:t>
            </a:r>
          </a:p>
        </p:txBody>
      </p:sp>
      <p:sp>
        <p:nvSpPr>
          <p:cNvPr id="8" name="Tekstiruutu 7">
            <a:extLst>
              <a:ext uri="{FF2B5EF4-FFF2-40B4-BE49-F238E27FC236}">
                <a16:creationId xmlns:a16="http://schemas.microsoft.com/office/drawing/2014/main" id="{8B9E1948-6D7B-ECA1-9198-3FEEC35977A0}"/>
              </a:ext>
            </a:extLst>
          </p:cNvPr>
          <p:cNvSpPr txBox="1"/>
          <p:nvPr/>
        </p:nvSpPr>
        <p:spPr>
          <a:xfrm>
            <a:off x="9225822" y="5819775"/>
            <a:ext cx="2580135" cy="246221"/>
          </a:xfrm>
          <a:prstGeom prst="rect">
            <a:avLst/>
          </a:prstGeom>
          <a:noFill/>
        </p:spPr>
        <p:txBody>
          <a:bodyPr wrap="square" lIns="91440" tIns="45720" rIns="91440" bIns="45720" rtlCol="0" anchor="t">
            <a:spAutoFit/>
          </a:bodyPr>
          <a:lstStyle/>
          <a:p>
            <a:r>
              <a:rPr lang="fi-FI" sz="1000" dirty="0">
                <a:latin typeface="Open Sans"/>
                <a:ea typeface="Open Sans"/>
                <a:cs typeface="Open Sans"/>
              </a:rPr>
              <a:t>Lähde:  EU 2017/2400 ja EU 2023/1791</a:t>
            </a:r>
            <a:endParaRPr lang="fi-FI"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Kuva 4">
            <a:extLst>
              <a:ext uri="{FF2B5EF4-FFF2-40B4-BE49-F238E27FC236}">
                <a16:creationId xmlns:a16="http://schemas.microsoft.com/office/drawing/2014/main" id="{FC557933-DA88-E8EF-EBC9-9A2578B3885F}"/>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46009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F0098-BB2E-D792-B6FB-FBA9FAD4C886}"/>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563E18C3-C81B-1FB7-374E-6489D0E194A4}"/>
              </a:ext>
            </a:extLst>
          </p:cNvPr>
          <p:cNvSpPr txBox="1"/>
          <p:nvPr/>
        </p:nvSpPr>
        <p:spPr>
          <a:xfrm>
            <a:off x="656141" y="979185"/>
            <a:ext cx="65597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3200" b="1" dirty="0">
                <a:latin typeface="Open Sans"/>
                <a:ea typeface="Open Sans"/>
                <a:cs typeface="Open Sans"/>
              </a:rPr>
              <a:t>2.4 Polttoaineen päästökauppa</a:t>
            </a:r>
          </a:p>
        </p:txBody>
      </p:sp>
      <p:sp>
        <p:nvSpPr>
          <p:cNvPr id="3" name="Tekstiruutu 2">
            <a:extLst>
              <a:ext uri="{FF2B5EF4-FFF2-40B4-BE49-F238E27FC236}">
                <a16:creationId xmlns:a16="http://schemas.microsoft.com/office/drawing/2014/main" id="{747B98B5-3474-9B98-1121-32F5A50B0131}"/>
              </a:ext>
            </a:extLst>
          </p:cNvPr>
          <p:cNvSpPr txBox="1"/>
          <p:nvPr/>
        </p:nvSpPr>
        <p:spPr>
          <a:xfrm>
            <a:off x="881000" y="2009068"/>
            <a:ext cx="9813958" cy="30008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fi-FI" sz="1400" dirty="0">
              <a:solidFill>
                <a:srgbClr val="252525"/>
              </a:solidFill>
              <a:latin typeface="Open Sans"/>
              <a:ea typeface="Open Sans"/>
              <a:cs typeface="Open Sans"/>
            </a:endParaRP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Polttoaineen päästökauppa on EU:n yhteinen toimi, jolla pyritään </a:t>
            </a: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vähentämään ilmastopäästöjä kustannustehokkaasti esimerkiksi liikenteessä</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 rakennusten lämmityksessä ja yleisen päästökaupan ulkopuolelle jäävässä teollisuudessa. </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a:ea typeface="Open Sans"/>
                <a:cs typeface="Open Sans"/>
              </a:rPr>
              <a:t>Suomessa uuden päästökaupan soveltamisalaan tulee sisältymään lisäksi muun muassa maa- ja metsätalouden ilmastopäästöjä.</a:t>
            </a:r>
          </a:p>
          <a:p>
            <a:pPr marL="285750" lvl="1" indent="-285750">
              <a:spcBef>
                <a:spcPts val="1200"/>
              </a:spcBef>
              <a:spcAft>
                <a:spcPts val="200"/>
              </a:spcAft>
              <a:buClr>
                <a:srgbClr val="99CB38"/>
              </a:buClr>
              <a:buSzPct val="100000"/>
              <a:buFont typeface="Arial" panose="020F0502020204030204" pitchFamily="34" charset="0"/>
              <a:buChar char="•"/>
            </a:pPr>
            <a:r>
              <a:rPr lang="fi-FI" sz="1400" dirty="0">
                <a:solidFill>
                  <a:srgbClr val="111111"/>
                </a:solidFill>
                <a:latin typeface="Open Sans"/>
                <a:ea typeface="Open Sans"/>
                <a:cs typeface="Open Sans"/>
              </a:rPr>
              <a:t>Lue lisää polttoaineen päästökaupasta ETS2</a:t>
            </a:r>
            <a:r>
              <a:rPr lang="fi-FI" sz="1100" b="1" dirty="0">
                <a:solidFill>
                  <a:srgbClr val="111111"/>
                </a:solidFill>
                <a:latin typeface="Open Sans"/>
                <a:ea typeface="Open Sans"/>
                <a:cs typeface="Open Sans"/>
              </a:rPr>
              <a:t> </a:t>
            </a:r>
            <a:r>
              <a:rPr lang="fi-FI" sz="1200" dirty="0">
                <a:solidFill>
                  <a:srgbClr val="000000"/>
                </a:solidFill>
                <a:latin typeface="Open Sans"/>
                <a:ea typeface="Calibri"/>
                <a:cs typeface="Calibri"/>
                <a:hlinkClick r:id="rId2"/>
              </a:rPr>
              <a:t>ETS2 Polttoaineen päästökauppa | Energiavirasto</a:t>
            </a:r>
            <a:endParaRPr lang="fi-FI" sz="1200" dirty="0">
              <a:latin typeface="Open Sans"/>
            </a:endParaRPr>
          </a:p>
          <a:p>
            <a:endParaRPr lang="fi-FI" sz="1400" dirty="0">
              <a:solidFill>
                <a:srgbClr val="252525"/>
              </a:solidFill>
              <a:latin typeface="Open Sans"/>
              <a:ea typeface="Open Sans"/>
              <a:cs typeface="Open Sans"/>
            </a:endParaRPr>
          </a:p>
        </p:txBody>
      </p:sp>
      <p:sp>
        <p:nvSpPr>
          <p:cNvPr id="5" name="Tekstiruutu 4">
            <a:extLst>
              <a:ext uri="{FF2B5EF4-FFF2-40B4-BE49-F238E27FC236}">
                <a16:creationId xmlns:a16="http://schemas.microsoft.com/office/drawing/2014/main" id="{22FAF22F-2C02-15D4-FC80-F63CB382D44A}"/>
              </a:ext>
            </a:extLst>
          </p:cNvPr>
          <p:cNvSpPr txBox="1"/>
          <p:nvPr/>
        </p:nvSpPr>
        <p:spPr>
          <a:xfrm>
            <a:off x="8907306" y="5903568"/>
            <a:ext cx="3136392" cy="230832"/>
          </a:xfrm>
          <a:prstGeom prst="rect">
            <a:avLst/>
          </a:prstGeom>
          <a:noFill/>
        </p:spPr>
        <p:txBody>
          <a:bodyPr wrap="square" rtlCol="0">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Lähde: https://energiavirasto.fi</a:t>
            </a:r>
          </a:p>
        </p:txBody>
      </p:sp>
      <p:pic>
        <p:nvPicPr>
          <p:cNvPr id="7" name="Kuva 6">
            <a:extLst>
              <a:ext uri="{FF2B5EF4-FFF2-40B4-BE49-F238E27FC236}">
                <a16:creationId xmlns:a16="http://schemas.microsoft.com/office/drawing/2014/main" id="{328766F8-B9B4-15F8-592E-0425985D1792}"/>
              </a:ext>
            </a:extLst>
          </p:cNvPr>
          <p:cNvPicPr>
            <a:picLocks noChangeAspect="1"/>
          </p:cNvPicPr>
          <p:nvPr/>
        </p:nvPicPr>
        <p:blipFill>
          <a:blip r:embed="rId3"/>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274939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4A128402-1D60-549F-D01F-365F369FAA5E}"/>
              </a:ext>
            </a:extLst>
          </p:cNvPr>
          <p:cNvSpPr txBox="1">
            <a:spLocks/>
          </p:cNvSpPr>
          <p:nvPr/>
        </p:nvSpPr>
        <p:spPr>
          <a:xfrm>
            <a:off x="1008464" y="1954848"/>
            <a:ext cx="8366356" cy="3584818"/>
          </a:xfrm>
          <a:prstGeom prst="rect">
            <a:avLst/>
          </a:prstGeom>
        </p:spPr>
        <p:txBody>
          <a:bodyPr vert="horz" lIns="91440" tIns="45720" rIns="9144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fi-FI" dirty="0">
                <a:solidFill>
                  <a:schemeClr val="tx1"/>
                </a:solidFill>
                <a:latin typeface="Open Sans"/>
                <a:ea typeface="Open Sans"/>
                <a:cs typeface="Open Sans"/>
              </a:rPr>
              <a:t> Ilmastovastuullinen toiminta 15 </a:t>
            </a:r>
            <a:r>
              <a:rPr lang="fi-FI" dirty="0" err="1">
                <a:solidFill>
                  <a:schemeClr val="tx1"/>
                </a:solidFill>
                <a:latin typeface="Open Sans"/>
                <a:ea typeface="Open Sans"/>
                <a:cs typeface="Open Sans"/>
              </a:rPr>
              <a:t>osp</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fi-FI" dirty="0">
                <a:solidFill>
                  <a:schemeClr val="tx1"/>
                </a:solidFill>
                <a:latin typeface="Open Sans"/>
                <a:ea typeface="Open Sans"/>
                <a:cs typeface="Open Sans"/>
              </a:rPr>
              <a:t> Kuljetusalan perustason ammattipätevyys 10 </a:t>
            </a:r>
            <a:r>
              <a:rPr lang="fi-FI" dirty="0" err="1">
                <a:solidFill>
                  <a:schemeClr val="tx1"/>
                </a:solidFill>
                <a:latin typeface="Open Sans"/>
                <a:ea typeface="Open Sans"/>
                <a:cs typeface="Open Sans"/>
              </a:rPr>
              <a:t>osp</a:t>
            </a:r>
            <a:endParaRPr lang="fi-FI" dirty="0">
              <a:solidFill>
                <a:schemeClr val="tx1"/>
              </a:solidFill>
              <a:latin typeface="Open Sans"/>
              <a:ea typeface="Open Sans"/>
              <a:cs typeface="Open Sans"/>
            </a:endParaRPr>
          </a:p>
          <a:p>
            <a:pPr>
              <a:buFont typeface="Arial" panose="020B0604020202020204" pitchFamily="34" charset="0"/>
              <a:buChar char="•"/>
            </a:pPr>
            <a:r>
              <a:rPr lang="fi-FI" dirty="0">
                <a:solidFill>
                  <a:schemeClr val="tx1"/>
                </a:solidFill>
                <a:latin typeface="Open Sans"/>
                <a:ea typeface="Open Sans"/>
                <a:cs typeface="Open Sans"/>
              </a:rPr>
              <a:t> Logistiikka-alan työympäristössä toimiminen 15 </a:t>
            </a:r>
            <a:r>
              <a:rPr lang="fi-FI" dirty="0" err="1">
                <a:solidFill>
                  <a:schemeClr val="tx1"/>
                </a:solidFill>
                <a:latin typeface="Open Sans"/>
                <a:ea typeface="Open Sans"/>
                <a:cs typeface="Open Sans"/>
              </a:rPr>
              <a:t>osp</a:t>
            </a:r>
            <a:endParaRPr lang="fi-FI" dirty="0">
              <a:solidFill>
                <a:schemeClr val="tx1"/>
              </a:solidFill>
              <a:latin typeface="Open Sans"/>
              <a:ea typeface="Open Sans"/>
              <a:cs typeface="Open Sans"/>
            </a:endParaRPr>
          </a:p>
          <a:p>
            <a:pPr>
              <a:buFont typeface="Arial" panose="020B0604020202020204" pitchFamily="34" charset="0"/>
              <a:buChar char="•"/>
            </a:pPr>
            <a:r>
              <a:rPr lang="fi-FI" dirty="0">
                <a:solidFill>
                  <a:schemeClr val="tx1"/>
                </a:solidFill>
                <a:latin typeface="Open Sans"/>
                <a:ea typeface="Open Sans"/>
                <a:cs typeface="Open Sans"/>
              </a:rPr>
              <a:t> Kuorma-autokuljettajana työskentely 35 </a:t>
            </a:r>
            <a:r>
              <a:rPr lang="fi-FI" dirty="0" err="1">
                <a:solidFill>
                  <a:schemeClr val="tx1"/>
                </a:solidFill>
                <a:latin typeface="Open Sans"/>
                <a:ea typeface="Open Sans"/>
                <a:cs typeface="Open Sans"/>
              </a:rPr>
              <a:t>osp</a:t>
            </a:r>
            <a:endParaRPr lang="fi-FI" dirty="0">
              <a:solidFill>
                <a:schemeClr val="tx1"/>
              </a:solidFill>
              <a:latin typeface="Open Sans"/>
              <a:ea typeface="Open Sans"/>
              <a:cs typeface="Open Sans"/>
            </a:endParaRPr>
          </a:p>
          <a:p>
            <a:pPr>
              <a:buFont typeface="Arial" panose="020B0604020202020204" pitchFamily="34" charset="0"/>
              <a:buChar char="•"/>
            </a:pPr>
            <a:r>
              <a:rPr lang="fi-FI" dirty="0">
                <a:solidFill>
                  <a:schemeClr val="tx1"/>
                </a:solidFill>
                <a:latin typeface="Open Sans" panose="020B0606030504020204" pitchFamily="34" charset="0"/>
                <a:ea typeface="Open Sans" panose="020B0606030504020204" pitchFamily="34" charset="0"/>
                <a:cs typeface="Open Sans" panose="020B0606030504020204" pitchFamily="34" charset="0"/>
              </a:rPr>
              <a:t> Yrityksessä toimiminen 15 </a:t>
            </a:r>
            <a:r>
              <a:rPr lang="fi-FI"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osp</a:t>
            </a:r>
            <a:endParaRPr lang="fi-FI"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fi-FI" sz="1200" dirty="0">
              <a:latin typeface="Open Sans"/>
              <a:ea typeface="Open Sans"/>
              <a:cs typeface="Open Sans"/>
            </a:endParaRPr>
          </a:p>
        </p:txBody>
      </p:sp>
      <p:sp>
        <p:nvSpPr>
          <p:cNvPr id="2" name="Otsikko 1">
            <a:extLst>
              <a:ext uri="{FF2B5EF4-FFF2-40B4-BE49-F238E27FC236}">
                <a16:creationId xmlns:a16="http://schemas.microsoft.com/office/drawing/2014/main" id="{ADEF76BF-3F2F-9050-1A3C-591ABBCA0542}"/>
              </a:ext>
            </a:extLst>
          </p:cNvPr>
          <p:cNvSpPr txBox="1">
            <a:spLocks/>
          </p:cNvSpPr>
          <p:nvPr/>
        </p:nvSpPr>
        <p:spPr>
          <a:xfrm>
            <a:off x="944732" y="5426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sz="3200" dirty="0">
                <a:latin typeface="Open Sans"/>
                <a:ea typeface="Open Sans"/>
                <a:cs typeface="Open Sans"/>
              </a:rPr>
              <a:t>Sisältö soveltuu logistiikan perustutkinnon seuraaviin tutkinnon osiin:</a:t>
            </a:r>
            <a:endParaRPr lang="fi-FI" sz="3200" dirty="0"/>
          </a:p>
        </p:txBody>
      </p:sp>
      <p:pic>
        <p:nvPicPr>
          <p:cNvPr id="3" name="Kuva 2">
            <a:extLst>
              <a:ext uri="{FF2B5EF4-FFF2-40B4-BE49-F238E27FC236}">
                <a16:creationId xmlns:a16="http://schemas.microsoft.com/office/drawing/2014/main" id="{73FC9F89-4F0B-DD44-32B0-D92D06B92E2D}"/>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3656377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0C6FA9B4-74A8-A6DA-5AFC-567C0DDA1028}"/>
              </a:ext>
            </a:extLst>
          </p:cNvPr>
          <p:cNvSpPr txBox="1"/>
          <p:nvPr/>
        </p:nvSpPr>
        <p:spPr>
          <a:xfrm>
            <a:off x="752475" y="323851"/>
            <a:ext cx="10934700"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2.5 Liikenteen päästökehitys ja -vähennystavoitteet Suomessa </a:t>
            </a:r>
          </a:p>
          <a:p>
            <a:endParaRPr lang="fi-FI" sz="3600" dirty="0">
              <a:ea typeface="Calibri"/>
              <a:cs typeface="Calibri"/>
            </a:endParaRPr>
          </a:p>
          <a:p>
            <a:endParaRPr lang="fi-FI" sz="3600" dirty="0">
              <a:ea typeface="Calibri"/>
              <a:cs typeface="Calibri"/>
            </a:endParaRPr>
          </a:p>
        </p:txBody>
      </p:sp>
      <p:sp>
        <p:nvSpPr>
          <p:cNvPr id="6" name="Tekstiruutu 5">
            <a:extLst>
              <a:ext uri="{FF2B5EF4-FFF2-40B4-BE49-F238E27FC236}">
                <a16:creationId xmlns:a16="http://schemas.microsoft.com/office/drawing/2014/main" id="{FDD52506-518B-0CCE-3418-95E54E4F0972}"/>
              </a:ext>
            </a:extLst>
          </p:cNvPr>
          <p:cNvSpPr txBox="1"/>
          <p:nvPr/>
        </p:nvSpPr>
        <p:spPr>
          <a:xfrm>
            <a:off x="361515" y="1962061"/>
            <a:ext cx="4018461" cy="2679131"/>
          </a:xfrm>
          <a:prstGeom prst="rect">
            <a:avLst/>
          </a:prstGeom>
          <a:noFill/>
        </p:spPr>
        <p:txBody>
          <a:bodyPr wrap="square">
            <a:spAutoFit/>
          </a:bodyPr>
          <a:lstStyle/>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Kotimaan tieliikenne aiheuttaa vuodessa noin 10,4 milj. tonnin kasvihuonekaasupäästöt. </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Määrä vastaa viidesosaa Suomen päästöistä. </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Vuonna 2030 päästöjä saisi olla jäljellä enää 5,9 miljoonaa tonnia</a:t>
            </a:r>
          </a:p>
        </p:txBody>
      </p:sp>
      <p:pic>
        <p:nvPicPr>
          <p:cNvPr id="4" name="Kuva 3">
            <a:extLst>
              <a:ext uri="{FF2B5EF4-FFF2-40B4-BE49-F238E27FC236}">
                <a16:creationId xmlns:a16="http://schemas.microsoft.com/office/drawing/2014/main" id="{7848B209-8270-9E90-3038-518671F022A6}"/>
              </a:ext>
            </a:extLst>
          </p:cNvPr>
          <p:cNvPicPr>
            <a:picLocks noChangeAspect="1"/>
          </p:cNvPicPr>
          <p:nvPr/>
        </p:nvPicPr>
        <p:blipFill>
          <a:blip r:embed="rId2"/>
          <a:stretch>
            <a:fillRect/>
          </a:stretch>
        </p:blipFill>
        <p:spPr>
          <a:xfrm>
            <a:off x="4838159" y="909286"/>
            <a:ext cx="6992326" cy="5039428"/>
          </a:xfrm>
          <a:prstGeom prst="rect">
            <a:avLst/>
          </a:prstGeom>
        </p:spPr>
      </p:pic>
      <p:sp>
        <p:nvSpPr>
          <p:cNvPr id="7" name="Tekstiruutu 6">
            <a:extLst>
              <a:ext uri="{FF2B5EF4-FFF2-40B4-BE49-F238E27FC236}">
                <a16:creationId xmlns:a16="http://schemas.microsoft.com/office/drawing/2014/main" id="{4518A837-AAEF-8058-A619-3DC47575A54D}"/>
              </a:ext>
            </a:extLst>
          </p:cNvPr>
          <p:cNvSpPr txBox="1"/>
          <p:nvPr/>
        </p:nvSpPr>
        <p:spPr>
          <a:xfrm>
            <a:off x="7708392" y="6025896"/>
            <a:ext cx="4206240" cy="230832"/>
          </a:xfrm>
          <a:prstGeom prst="rect">
            <a:avLst/>
          </a:prstGeom>
          <a:noFill/>
        </p:spPr>
        <p:txBody>
          <a:bodyPr wrap="square" rtlCol="0">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Lähde: Liikenne- ja kuljetusalan vähäpäästöisen liikenteen tiekartta  </a:t>
            </a:r>
          </a:p>
        </p:txBody>
      </p:sp>
      <p:pic>
        <p:nvPicPr>
          <p:cNvPr id="3" name="Kuva 2" descr="Kuva, joka sisältää kohteen teksti, Fontti, logo, Grafiikka&#10;&#10;Tekoälyllä luotu sisältö saattaa olla virheellistä.">
            <a:extLst>
              <a:ext uri="{FF2B5EF4-FFF2-40B4-BE49-F238E27FC236}">
                <a16:creationId xmlns:a16="http://schemas.microsoft.com/office/drawing/2014/main" id="{128F50EB-3B1E-DAEC-0D6B-A22AE0136406}"/>
              </a:ext>
            </a:extLst>
          </p:cNvPr>
          <p:cNvPicPr>
            <a:picLocks noChangeAspect="1"/>
          </p:cNvPicPr>
          <p:nvPr/>
        </p:nvPicPr>
        <p:blipFill>
          <a:blip r:embed="rId3"/>
          <a:stretch>
            <a:fillRect/>
          </a:stretch>
        </p:blipFill>
        <p:spPr>
          <a:xfrm>
            <a:off x="365297" y="5430597"/>
            <a:ext cx="1745955" cy="711274"/>
          </a:xfrm>
          <a:prstGeom prst="rect">
            <a:avLst/>
          </a:prstGeom>
        </p:spPr>
      </p:pic>
    </p:spTree>
    <p:extLst>
      <p:ext uri="{BB962C8B-B14F-4D97-AF65-F5344CB8AC3E}">
        <p14:creationId xmlns:p14="http://schemas.microsoft.com/office/powerpoint/2010/main" val="1984738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91BA8B1-50C6-8236-98E2-5371E63E7FA6}"/>
              </a:ext>
            </a:extLst>
          </p:cNvPr>
          <p:cNvPicPr>
            <a:picLocks noChangeAspect="1"/>
          </p:cNvPicPr>
          <p:nvPr/>
        </p:nvPicPr>
        <p:blipFill>
          <a:blip r:embed="rId2"/>
          <a:stretch>
            <a:fillRect/>
          </a:stretch>
        </p:blipFill>
        <p:spPr>
          <a:xfrm>
            <a:off x="87900" y="1466851"/>
            <a:ext cx="5520100" cy="4764908"/>
          </a:xfrm>
          <a:prstGeom prst="rect">
            <a:avLst/>
          </a:prstGeom>
        </p:spPr>
      </p:pic>
      <p:pic>
        <p:nvPicPr>
          <p:cNvPr id="7" name="Kuva 6">
            <a:extLst>
              <a:ext uri="{FF2B5EF4-FFF2-40B4-BE49-F238E27FC236}">
                <a16:creationId xmlns:a16="http://schemas.microsoft.com/office/drawing/2014/main" id="{B5F5204D-CD25-04B0-533D-7EAA57CEDDF5}"/>
              </a:ext>
            </a:extLst>
          </p:cNvPr>
          <p:cNvPicPr>
            <a:picLocks noChangeAspect="1"/>
          </p:cNvPicPr>
          <p:nvPr/>
        </p:nvPicPr>
        <p:blipFill>
          <a:blip r:embed="rId3"/>
          <a:stretch>
            <a:fillRect/>
          </a:stretch>
        </p:blipFill>
        <p:spPr>
          <a:xfrm>
            <a:off x="5704993" y="1317100"/>
            <a:ext cx="6487007" cy="4914659"/>
          </a:xfrm>
          <a:prstGeom prst="rect">
            <a:avLst/>
          </a:prstGeom>
        </p:spPr>
      </p:pic>
      <p:sp>
        <p:nvSpPr>
          <p:cNvPr id="9" name="Tekstiruutu 8">
            <a:extLst>
              <a:ext uri="{FF2B5EF4-FFF2-40B4-BE49-F238E27FC236}">
                <a16:creationId xmlns:a16="http://schemas.microsoft.com/office/drawing/2014/main" id="{59E8D995-A9F4-9A56-F70D-B3F77F264658}"/>
              </a:ext>
            </a:extLst>
          </p:cNvPr>
          <p:cNvSpPr txBox="1"/>
          <p:nvPr/>
        </p:nvSpPr>
        <p:spPr>
          <a:xfrm>
            <a:off x="495708" y="333854"/>
            <a:ext cx="9267417" cy="584775"/>
          </a:xfrm>
          <a:prstGeom prst="rect">
            <a:avLst/>
          </a:prstGeom>
          <a:noFill/>
        </p:spPr>
        <p:txBody>
          <a:bodyPr wrap="square" rtlCol="0">
            <a:sp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2.6 Liikenteen osuus kotimaan päästöistä</a:t>
            </a:r>
          </a:p>
        </p:txBody>
      </p:sp>
      <p:sp>
        <p:nvSpPr>
          <p:cNvPr id="2" name="Tekstiruutu 1">
            <a:extLst>
              <a:ext uri="{FF2B5EF4-FFF2-40B4-BE49-F238E27FC236}">
                <a16:creationId xmlns:a16="http://schemas.microsoft.com/office/drawing/2014/main" id="{10BFA4BE-B11B-30C1-C590-9044BD489761}"/>
              </a:ext>
            </a:extLst>
          </p:cNvPr>
          <p:cNvSpPr txBox="1"/>
          <p:nvPr/>
        </p:nvSpPr>
        <p:spPr>
          <a:xfrm>
            <a:off x="8801100" y="6019800"/>
            <a:ext cx="2667000" cy="230832"/>
          </a:xfrm>
          <a:prstGeom prst="rect">
            <a:avLst/>
          </a:prstGeom>
          <a:noFill/>
        </p:spPr>
        <p:txBody>
          <a:bodyPr wrap="square" rtlCol="0">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Lähteet: www.tilastokeskus.fi</a:t>
            </a:r>
          </a:p>
        </p:txBody>
      </p:sp>
      <p:pic>
        <p:nvPicPr>
          <p:cNvPr id="4" name="Kuva 3" descr="Kuva, joka sisältää kohteen teksti, Fontti, logo, Grafiikka&#10;&#10;Tekoälyllä luotu sisältö saattaa olla virheellistä.">
            <a:extLst>
              <a:ext uri="{FF2B5EF4-FFF2-40B4-BE49-F238E27FC236}">
                <a16:creationId xmlns:a16="http://schemas.microsoft.com/office/drawing/2014/main" id="{EAD7A932-2A4D-76A6-4593-936E1CFE690E}"/>
              </a:ext>
            </a:extLst>
          </p:cNvPr>
          <p:cNvPicPr>
            <a:picLocks noChangeAspect="1"/>
          </p:cNvPicPr>
          <p:nvPr/>
        </p:nvPicPr>
        <p:blipFill>
          <a:blip r:embed="rId4"/>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1359357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0576B-68B6-1291-8087-8E0789F7B4C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0A5264D-49DC-4B34-263F-32DBEDAC4B31}"/>
              </a:ext>
            </a:extLst>
          </p:cNvPr>
          <p:cNvSpPr>
            <a:spLocks noGrp="1"/>
          </p:cNvSpPr>
          <p:nvPr>
            <p:ph type="title"/>
          </p:nvPr>
        </p:nvSpPr>
        <p:spPr>
          <a:xfrm>
            <a:off x="887240" y="471493"/>
            <a:ext cx="5502674" cy="769620"/>
          </a:xfrm>
        </p:spPr>
        <p:txBody>
          <a:bodyPr>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2.7 CO2 raja-arvoasetus</a:t>
            </a:r>
          </a:p>
        </p:txBody>
      </p:sp>
      <p:sp>
        <p:nvSpPr>
          <p:cNvPr id="3" name="Sisällön paikkamerkki 2">
            <a:extLst>
              <a:ext uri="{FF2B5EF4-FFF2-40B4-BE49-F238E27FC236}">
                <a16:creationId xmlns:a16="http://schemas.microsoft.com/office/drawing/2014/main" id="{FC2E923D-0F2F-78F2-C4AC-8A00DC066BAD}"/>
              </a:ext>
            </a:extLst>
          </p:cNvPr>
          <p:cNvSpPr>
            <a:spLocks noGrp="1"/>
          </p:cNvSpPr>
          <p:nvPr>
            <p:ph idx="1"/>
          </p:nvPr>
        </p:nvSpPr>
        <p:spPr>
          <a:xfrm>
            <a:off x="9781317" y="5867401"/>
            <a:ext cx="2083703" cy="266700"/>
          </a:xfrm>
        </p:spPr>
        <p:txBody>
          <a:bodyPr vert="horz" lIns="91440" tIns="45720" rIns="91440" bIns="45720" rtlCol="0" anchor="t">
            <a:norm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Lähde: www.valtioneuvosto.fi</a:t>
            </a:r>
          </a:p>
        </p:txBody>
      </p:sp>
      <p:sp>
        <p:nvSpPr>
          <p:cNvPr id="4" name="Tekstiruutu 3">
            <a:extLst>
              <a:ext uri="{FF2B5EF4-FFF2-40B4-BE49-F238E27FC236}">
                <a16:creationId xmlns:a16="http://schemas.microsoft.com/office/drawing/2014/main" id="{B9FDC26F-1BDD-24EE-5530-30180DFA9326}"/>
              </a:ext>
            </a:extLst>
          </p:cNvPr>
          <p:cNvSpPr txBox="1"/>
          <p:nvPr/>
        </p:nvSpPr>
        <p:spPr>
          <a:xfrm>
            <a:off x="561085" y="1681091"/>
            <a:ext cx="10803130" cy="3648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Raskaan kaluston CO2-raja-arvoasetuksen tavoitteena on, että ajoneuvovalmistajat </a:t>
            </a: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parantaisivat ajoneuvojen energiatehokkuutta </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ja markkinoille tulisi entistä enemmän </a:t>
            </a: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päästöttömiä ja vähäpäästöisiä ajoneuvoja.</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Asetuksen soveltamisala laajenee uusiin kuorma-autoryhmiin, perävaunuihin ja linja-autoihin. Poikkeuksina päästötavoitteiden ulkopuolelle jäävät pienten valmistajien ajoneuvot sekä erilaiset erityiskäyttöajoneuvot, kuten puolustusvoimien käytössä oleva kalusto.</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Päästövähennykset kiristyvät vuodesta 2030 alkaen</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 jolloin EU:ssa ensirekisteröitävien raskaiden ajoneuvojen päästöjen pitäisi olla keskimäärin 45 prosenttia pienemmät vuoden 2019 tasoon verrattuna. Nykyinen tavoite on 30 prosenttia. Vuoteen 2035 mennessä päästöjä tulisi vähentää 65 prosenttia ja vuoteen 2040 mennessä 90 prosenttia. Uusien kaupunkiliikenteen linja-autojen päästöjen pitäisi vähentyä 90 prosenttia vuoteen 2030 mennessä ja niiden tulisi olla täysin nollapäästöisiä 2035 eteenpäin.</a:t>
            </a:r>
          </a:p>
        </p:txBody>
      </p:sp>
      <p:pic>
        <p:nvPicPr>
          <p:cNvPr id="7" name="Kuva 6" descr="Kuva, joka sisältää kohteen teksti, Fontti, logo, Grafiikka&#10;&#10;Tekoälyllä luotu sisältö saattaa olla virheellistä.">
            <a:extLst>
              <a:ext uri="{FF2B5EF4-FFF2-40B4-BE49-F238E27FC236}">
                <a16:creationId xmlns:a16="http://schemas.microsoft.com/office/drawing/2014/main" id="{76F0F588-513B-C91D-2E97-629EC2F4C92A}"/>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1538799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41E82-E4EF-5EED-7C7D-29B20E8697DC}"/>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8BDC807-DBD5-12C8-8CBF-D373BDBA419F}"/>
              </a:ext>
            </a:extLst>
          </p:cNvPr>
          <p:cNvSpPr>
            <a:spLocks noGrp="1"/>
          </p:cNvSpPr>
          <p:nvPr>
            <p:ph type="title"/>
          </p:nvPr>
        </p:nvSpPr>
        <p:spPr>
          <a:xfrm>
            <a:off x="838201" y="1462447"/>
            <a:ext cx="10515600" cy="2108439"/>
          </a:xfrm>
        </p:spPr>
        <p:txBody>
          <a:bodyPr/>
          <a:lstStyle/>
          <a:p>
            <a:br>
              <a:rPr lang="fi-FI">
                <a:latin typeface="Open Sans"/>
                <a:ea typeface="Open Sans"/>
                <a:cs typeface="Open Sans"/>
              </a:rPr>
            </a:br>
            <a:endParaRPr lang="fi-FI"/>
          </a:p>
        </p:txBody>
      </p:sp>
      <p:sp>
        <p:nvSpPr>
          <p:cNvPr id="3" name="Sisällön paikkamerkki 2">
            <a:extLst>
              <a:ext uri="{FF2B5EF4-FFF2-40B4-BE49-F238E27FC236}">
                <a16:creationId xmlns:a16="http://schemas.microsoft.com/office/drawing/2014/main" id="{6CC33DB4-21E5-7E68-8729-63F9D89ED896}"/>
              </a:ext>
            </a:extLst>
          </p:cNvPr>
          <p:cNvSpPr>
            <a:spLocks noGrp="1"/>
          </p:cNvSpPr>
          <p:nvPr>
            <p:ph idx="1"/>
          </p:nvPr>
        </p:nvSpPr>
        <p:spPr>
          <a:xfrm>
            <a:off x="569152" y="1336128"/>
            <a:ext cx="11142175" cy="3619500"/>
          </a:xfrm>
        </p:spPr>
        <p:txBody>
          <a:bodyPr vert="horz" lIns="91440" tIns="45720" rIns="91440" bIns="45720" rtlCol="0" anchor="t">
            <a:normAutofit/>
          </a:bodyPr>
          <a:lstStyle/>
          <a:p>
            <a:pPr marL="285750" indent="-285750">
              <a:lnSpc>
                <a:spcPct val="170000"/>
              </a:lnSpc>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Laki ajoneuvo- ja liikennepalveluhankintojen ympäristö- ja energiatehokkuusvaatimuksista (”laki puhtaista ajoneuvoista”), jossa säädetään julkisten ajoneuvo- ja liikennepalveluhankintojen ympäristö- ja energiatehokkuusvaatimuksista. </a:t>
            </a:r>
          </a:p>
          <a:p>
            <a:pPr marL="285750" indent="-285750">
              <a:lnSpc>
                <a:spcPct val="170000"/>
              </a:lnSpc>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Laki </a:t>
            </a: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koskee julkisia hankintayksiköitä</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 kuten kuntia ja kuntayhtymiä, valtion virastoja, liikelaitoksia, hankintalain soveltamisalaan kuuluvia yhtiöitä sekä seurakuntia ja julkisoikeudellisia laitoksia.</a:t>
            </a:r>
          </a:p>
          <a:p>
            <a:pPr marL="285750" indent="-285750">
              <a:lnSpc>
                <a:spcPct val="170000"/>
              </a:lnSpc>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Lailla pyritään </a:t>
            </a: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edistämään liikenteen päästövähennyksiä </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kasvattamalla nolla- ja vähäpäästöisten ajoneuvojen osuutta julkisissa hankinnoissa. Direktiivi asettaa jäsenmaille sitovat prosentuaaliset vähimmäisvelvoitteet puhtaiden ajoneuvojen osalta kahdelle hankinta-ajanjaksolle. </a:t>
            </a:r>
          </a:p>
        </p:txBody>
      </p:sp>
      <p:sp>
        <p:nvSpPr>
          <p:cNvPr id="7" name="Tekstiruutu 6">
            <a:extLst>
              <a:ext uri="{FF2B5EF4-FFF2-40B4-BE49-F238E27FC236}">
                <a16:creationId xmlns:a16="http://schemas.microsoft.com/office/drawing/2014/main" id="{9B4C6E16-142B-9AD6-771B-F3372C1086DD}"/>
              </a:ext>
            </a:extLst>
          </p:cNvPr>
          <p:cNvSpPr txBox="1"/>
          <p:nvPr/>
        </p:nvSpPr>
        <p:spPr>
          <a:xfrm>
            <a:off x="1002199" y="483271"/>
            <a:ext cx="6813743" cy="584775"/>
          </a:xfrm>
          <a:prstGeom prst="rect">
            <a:avLst/>
          </a:prstGeom>
          <a:noFill/>
        </p:spPr>
        <p:txBody>
          <a:bodyPr wrap="square">
            <a:sp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2.8 Laki puhtaista ajoneuvoista</a:t>
            </a:r>
          </a:p>
        </p:txBody>
      </p:sp>
      <p:pic>
        <p:nvPicPr>
          <p:cNvPr id="6" name="Kuva 5">
            <a:extLst>
              <a:ext uri="{FF2B5EF4-FFF2-40B4-BE49-F238E27FC236}">
                <a16:creationId xmlns:a16="http://schemas.microsoft.com/office/drawing/2014/main" id="{40A0CB23-1812-F458-D713-77065CB0EE6B}"/>
              </a:ext>
            </a:extLst>
          </p:cNvPr>
          <p:cNvPicPr>
            <a:picLocks noChangeAspect="1"/>
          </p:cNvPicPr>
          <p:nvPr/>
        </p:nvPicPr>
        <p:blipFill>
          <a:blip r:embed="rId2"/>
          <a:stretch>
            <a:fillRect/>
          </a:stretch>
        </p:blipFill>
        <p:spPr>
          <a:xfrm>
            <a:off x="2997537" y="4257674"/>
            <a:ext cx="6434968" cy="1952625"/>
          </a:xfrm>
          <a:prstGeom prst="rect">
            <a:avLst/>
          </a:prstGeom>
        </p:spPr>
      </p:pic>
      <p:sp>
        <p:nvSpPr>
          <p:cNvPr id="8" name="Tekstiruutu 7">
            <a:extLst>
              <a:ext uri="{FF2B5EF4-FFF2-40B4-BE49-F238E27FC236}">
                <a16:creationId xmlns:a16="http://schemas.microsoft.com/office/drawing/2014/main" id="{5FB49AF3-BD63-FCCB-A039-4972114A27CC}"/>
              </a:ext>
            </a:extLst>
          </p:cNvPr>
          <p:cNvSpPr txBox="1"/>
          <p:nvPr/>
        </p:nvSpPr>
        <p:spPr>
          <a:xfrm>
            <a:off x="10134600" y="5964078"/>
            <a:ext cx="1942625" cy="246221"/>
          </a:xfrm>
          <a:prstGeom prst="rect">
            <a:avLst/>
          </a:prstGeom>
          <a:noFill/>
        </p:spPr>
        <p:txBody>
          <a:bodyPr wrap="square" rtlCol="0">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Lähde: www.kuntaliitto.fi</a:t>
            </a:r>
          </a:p>
        </p:txBody>
      </p:sp>
      <p:pic>
        <p:nvPicPr>
          <p:cNvPr id="9" name="Kuva 8" descr="Kuva, joka sisältää kohteen teksti, Fontti, logo, Grafiikka&#10;&#10;Tekoälyllä luotu sisältö saattaa olla virheellistä.">
            <a:extLst>
              <a:ext uri="{FF2B5EF4-FFF2-40B4-BE49-F238E27FC236}">
                <a16:creationId xmlns:a16="http://schemas.microsoft.com/office/drawing/2014/main" id="{0B2959B6-DA3A-FF2A-8E6F-34AF853DC595}"/>
              </a:ext>
            </a:extLst>
          </p:cNvPr>
          <p:cNvPicPr>
            <a:picLocks noChangeAspect="1"/>
          </p:cNvPicPr>
          <p:nvPr/>
        </p:nvPicPr>
        <p:blipFill>
          <a:blip r:embed="rId3"/>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421008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2F0B132-9ED7-507C-EBF2-B9949CBB6AA1}"/>
              </a:ext>
            </a:extLst>
          </p:cNvPr>
          <p:cNvPicPr>
            <a:picLocks noChangeAspect="1"/>
          </p:cNvPicPr>
          <p:nvPr/>
        </p:nvPicPr>
        <p:blipFill>
          <a:blip r:embed="rId2"/>
          <a:stretch>
            <a:fillRect/>
          </a:stretch>
        </p:blipFill>
        <p:spPr>
          <a:xfrm>
            <a:off x="5436316" y="135101"/>
            <a:ext cx="6649378" cy="6039693"/>
          </a:xfrm>
          <a:prstGeom prst="rect">
            <a:avLst/>
          </a:prstGeom>
        </p:spPr>
      </p:pic>
      <p:sp>
        <p:nvSpPr>
          <p:cNvPr id="7" name="Tekstiruutu 6">
            <a:extLst>
              <a:ext uri="{FF2B5EF4-FFF2-40B4-BE49-F238E27FC236}">
                <a16:creationId xmlns:a16="http://schemas.microsoft.com/office/drawing/2014/main" id="{4461787D-4F98-E917-927C-044590EE99A7}"/>
              </a:ext>
            </a:extLst>
          </p:cNvPr>
          <p:cNvSpPr txBox="1"/>
          <p:nvPr/>
        </p:nvSpPr>
        <p:spPr>
          <a:xfrm>
            <a:off x="494117" y="1653001"/>
            <a:ext cx="4942199" cy="3551998"/>
          </a:xfrm>
          <a:prstGeom prst="rect">
            <a:avLst/>
          </a:prstGeom>
          <a:noFill/>
        </p:spPr>
        <p:txBody>
          <a:bodyPr wrap="square">
            <a:spAutoFit/>
          </a:bodyPr>
          <a:lstStyle/>
          <a:p>
            <a:pPr marL="285750" indent="-285750" defTabSz="914400">
              <a:lnSpc>
                <a:spcPct val="17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Vuoden 2030 päästötavoitteiden saavuttaminen edellyttäisi tieliikenteeltä noin 1,1 miljoonan tonnin hiilidioksidipäästöjen vähenemää nykykehitykseen nähden. </a:t>
            </a:r>
          </a:p>
          <a:p>
            <a:pPr marL="285750" indent="-285750" defTabSz="914400">
              <a:lnSpc>
                <a:spcPct val="17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Vuoden 2030 tiekartassa esitettyjen toimenpiteiden kokonaisvaikutus on noin 1,28 miljoonaa tonnia vuoden 2030 päästötasolla arvioituna. </a:t>
            </a:r>
          </a:p>
          <a:p>
            <a:pPr marL="285750" indent="-285750" defTabSz="914400">
              <a:lnSpc>
                <a:spcPct val="170000"/>
              </a:lnSpc>
              <a:spcBef>
                <a:spcPts val="1200"/>
              </a:spcBef>
              <a:spcAft>
                <a:spcPts val="200"/>
              </a:spcAft>
              <a:buClr>
                <a:schemeClr val="accent1"/>
              </a:buClr>
              <a:buSzPct val="100000"/>
              <a:buFont typeface="Calibri" panose="020F0502020204030204" pitchFamily="34" charset="0"/>
              <a:buChar char="•"/>
            </a:pPr>
            <a:r>
              <a:rPr lang="fi-FI" sz="1200" b="1">
                <a:solidFill>
                  <a:srgbClr val="111111"/>
                </a:solidFill>
                <a:latin typeface="Open Sans" panose="020B0606030504020204" pitchFamily="34" charset="0"/>
                <a:ea typeface="Open Sans" panose="020B0606030504020204" pitchFamily="34" charset="0"/>
                <a:cs typeface="Open Sans" panose="020B0606030504020204" pitchFamily="34" charset="0"/>
              </a:rPr>
              <a:t>Tärkeimmät toimenpiteet </a:t>
            </a: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ovat autokannan nopeampi sähköistyminen, logistiikan ja kuljetusten digitalisaatio, latausinfratuet, liikennettä korvaavat etäpalvelut ja etätyö sekä tieverkon kunnossapidon parantaminen.</a:t>
            </a:r>
          </a:p>
        </p:txBody>
      </p:sp>
      <p:sp>
        <p:nvSpPr>
          <p:cNvPr id="8" name="Tekstiruutu 7">
            <a:extLst>
              <a:ext uri="{FF2B5EF4-FFF2-40B4-BE49-F238E27FC236}">
                <a16:creationId xmlns:a16="http://schemas.microsoft.com/office/drawing/2014/main" id="{B4DD8093-AC24-2766-310B-6379C7FF4EEE}"/>
              </a:ext>
            </a:extLst>
          </p:cNvPr>
          <p:cNvSpPr txBox="1"/>
          <p:nvPr/>
        </p:nvSpPr>
        <p:spPr>
          <a:xfrm>
            <a:off x="494117" y="5774684"/>
            <a:ext cx="3228975" cy="369332"/>
          </a:xfrm>
          <a:prstGeom prst="rect">
            <a:avLst/>
          </a:prstGeom>
          <a:noFill/>
        </p:spPr>
        <p:txBody>
          <a:bodyPr wrap="square" rtlCol="0">
            <a:spAutoFit/>
          </a:bodyPr>
          <a:lstStyle/>
          <a:p>
            <a:r>
              <a:rPr lang="fi-FI" sz="900">
                <a:latin typeface="Open Sans" panose="020B0606030504020204" pitchFamily="34" charset="0"/>
                <a:ea typeface="Open Sans" panose="020B0606030504020204" pitchFamily="34" charset="0"/>
                <a:cs typeface="Open Sans" panose="020B0606030504020204" pitchFamily="34" charset="0"/>
              </a:rPr>
              <a:t>Lähde: Liikenne- ja kuljetusalan vähäpäästöisen liikenteen tiekartta. www.aut.fi</a:t>
            </a:r>
          </a:p>
        </p:txBody>
      </p:sp>
      <p:sp>
        <p:nvSpPr>
          <p:cNvPr id="2" name="Tekstiruutu 1">
            <a:extLst>
              <a:ext uri="{FF2B5EF4-FFF2-40B4-BE49-F238E27FC236}">
                <a16:creationId xmlns:a16="http://schemas.microsoft.com/office/drawing/2014/main" id="{B1A2626F-1079-92B0-2BAF-C95A6D68C500}"/>
              </a:ext>
            </a:extLst>
          </p:cNvPr>
          <p:cNvSpPr txBox="1"/>
          <p:nvPr/>
        </p:nvSpPr>
        <p:spPr>
          <a:xfrm>
            <a:off x="664029" y="370114"/>
            <a:ext cx="4528457" cy="584775"/>
          </a:xfrm>
          <a:prstGeom prst="rect">
            <a:avLst/>
          </a:prstGeom>
          <a:noFill/>
        </p:spPr>
        <p:txBody>
          <a:bodyPr wrap="square" rtlCol="0">
            <a:sp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2.9 Tiekartta</a:t>
            </a:r>
          </a:p>
        </p:txBody>
      </p:sp>
      <p:pic>
        <p:nvPicPr>
          <p:cNvPr id="4" name="Kuva 3" descr="Kuva, joka sisältää kohteen teksti, Fontti, logo, Grafiikka&#10;&#10;Kuvaus luotu automaattisesti">
            <a:extLst>
              <a:ext uri="{FF2B5EF4-FFF2-40B4-BE49-F238E27FC236}">
                <a16:creationId xmlns:a16="http://schemas.microsoft.com/office/drawing/2014/main" id="{3D974A0C-B8F6-2F77-50DA-47F4189E839C}"/>
              </a:ext>
            </a:extLst>
          </p:cNvPr>
          <p:cNvPicPr>
            <a:picLocks noChangeAspect="1"/>
          </p:cNvPicPr>
          <p:nvPr/>
        </p:nvPicPr>
        <p:blipFill>
          <a:blip r:embed="rId3"/>
          <a:stretch>
            <a:fillRect/>
          </a:stretch>
        </p:blipFill>
        <p:spPr>
          <a:xfrm>
            <a:off x="3549280" y="5335678"/>
            <a:ext cx="1529064" cy="802822"/>
          </a:xfrm>
          <a:prstGeom prst="rect">
            <a:avLst/>
          </a:prstGeom>
        </p:spPr>
      </p:pic>
    </p:spTree>
    <p:extLst>
      <p:ext uri="{BB962C8B-B14F-4D97-AF65-F5344CB8AC3E}">
        <p14:creationId xmlns:p14="http://schemas.microsoft.com/office/powerpoint/2010/main" val="994893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1">
            <a:extLst>
              <a:ext uri="{FF2B5EF4-FFF2-40B4-BE49-F238E27FC236}">
                <a16:creationId xmlns:a16="http://schemas.microsoft.com/office/drawing/2014/main" id="{C39888C4-570B-066A-4B4A-EBF0471ECC1A}"/>
              </a:ext>
            </a:extLst>
          </p:cNvPr>
          <p:cNvSpPr txBox="1"/>
          <p:nvPr/>
        </p:nvSpPr>
        <p:spPr>
          <a:xfrm>
            <a:off x="664029" y="370114"/>
            <a:ext cx="11044897" cy="584775"/>
          </a:xfrm>
          <a:prstGeom prst="rect">
            <a:avLst/>
          </a:prstGeom>
          <a:noFill/>
        </p:spPr>
        <p:txBody>
          <a:bodyPr wrap="square" lIns="91440" tIns="45720" rIns="91440" bIns="45720" rtlCol="0" anchor="t">
            <a:spAutoFit/>
          </a:bodyPr>
          <a:lstStyle/>
          <a:p>
            <a:r>
              <a:rPr lang="fi-FI" sz="3200" b="1" dirty="0">
                <a:latin typeface="Open Sans"/>
                <a:ea typeface="Open Sans"/>
                <a:cs typeface="Open Sans"/>
              </a:rPr>
              <a:t>2.10 Lainsäädännölliset ajurit </a:t>
            </a:r>
          </a:p>
        </p:txBody>
      </p:sp>
      <p:sp>
        <p:nvSpPr>
          <p:cNvPr id="7" name="Tekstiruutu 7">
            <a:extLst>
              <a:ext uri="{FF2B5EF4-FFF2-40B4-BE49-F238E27FC236}">
                <a16:creationId xmlns:a16="http://schemas.microsoft.com/office/drawing/2014/main" id="{4FC8AA99-EB88-48B7-2A34-B6FBB21D34D9}"/>
              </a:ext>
            </a:extLst>
          </p:cNvPr>
          <p:cNvSpPr txBox="1"/>
          <p:nvPr/>
        </p:nvSpPr>
        <p:spPr>
          <a:xfrm>
            <a:off x="8958179" y="5891915"/>
            <a:ext cx="3228975" cy="369332"/>
          </a:xfrm>
          <a:prstGeom prst="rect">
            <a:avLst/>
          </a:prstGeom>
          <a:noFill/>
        </p:spPr>
        <p:txBody>
          <a:bodyPr wrap="square" lIns="91440" tIns="45720" rIns="91440" bIns="45720" rtlCol="0" anchor="t">
            <a:spAutoFit/>
          </a:bodyPr>
          <a:lstStyle/>
          <a:p>
            <a:r>
              <a:rPr lang="fi-FI" sz="900" dirty="0">
                <a:latin typeface="Open Sans"/>
                <a:ea typeface="Open Sans"/>
                <a:cs typeface="Open Sans"/>
              </a:rPr>
              <a:t>Lähde: Hanna Kaleenojan luentomateriaali, </a:t>
            </a:r>
            <a:r>
              <a:rPr lang="fi-FI" sz="900" dirty="0" err="1">
                <a:latin typeface="Open Sans"/>
                <a:ea typeface="Open Sans"/>
                <a:cs typeface="Open Sans"/>
              </a:rPr>
              <a:t>Kovilog</a:t>
            </a:r>
            <a:r>
              <a:rPr lang="fi-FI" sz="900" dirty="0">
                <a:latin typeface="Open Sans"/>
                <a:ea typeface="Open Sans"/>
                <a:cs typeface="Open Sans"/>
              </a:rPr>
              <a:t>-hanke,, 30.10.2024. </a:t>
            </a:r>
          </a:p>
        </p:txBody>
      </p:sp>
      <p:pic>
        <p:nvPicPr>
          <p:cNvPr id="8" name="Picture 7">
            <a:extLst>
              <a:ext uri="{FF2B5EF4-FFF2-40B4-BE49-F238E27FC236}">
                <a16:creationId xmlns:a16="http://schemas.microsoft.com/office/drawing/2014/main" id="{6E53EA0F-AD9B-F8B2-C886-FB907191241A}"/>
              </a:ext>
            </a:extLst>
          </p:cNvPr>
          <p:cNvPicPr>
            <a:picLocks noChangeAspect="1"/>
          </p:cNvPicPr>
          <p:nvPr/>
        </p:nvPicPr>
        <p:blipFill>
          <a:blip r:embed="rId2"/>
          <a:stretch>
            <a:fillRect/>
          </a:stretch>
        </p:blipFill>
        <p:spPr>
          <a:xfrm>
            <a:off x="992705" y="1318114"/>
            <a:ext cx="10064720" cy="4176072"/>
          </a:xfrm>
          <a:prstGeom prst="rect">
            <a:avLst/>
          </a:prstGeom>
        </p:spPr>
      </p:pic>
      <p:pic>
        <p:nvPicPr>
          <p:cNvPr id="4" name="Kuva 3">
            <a:extLst>
              <a:ext uri="{FF2B5EF4-FFF2-40B4-BE49-F238E27FC236}">
                <a16:creationId xmlns:a16="http://schemas.microsoft.com/office/drawing/2014/main" id="{927F7FC9-DE31-AA27-8A7E-49E16035476C}"/>
              </a:ext>
            </a:extLst>
          </p:cNvPr>
          <p:cNvPicPr>
            <a:picLocks noChangeAspect="1"/>
          </p:cNvPicPr>
          <p:nvPr/>
        </p:nvPicPr>
        <p:blipFill>
          <a:blip r:embed="rId3"/>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1438470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CBF500-1929-5DA9-19B2-74074ADF2FFB}"/>
              </a:ext>
            </a:extLst>
          </p:cNvPr>
          <p:cNvPicPr>
            <a:picLocks noChangeAspect="1"/>
          </p:cNvPicPr>
          <p:nvPr/>
        </p:nvPicPr>
        <p:blipFill>
          <a:blip r:embed="rId2"/>
          <a:stretch>
            <a:fillRect/>
          </a:stretch>
        </p:blipFill>
        <p:spPr>
          <a:xfrm>
            <a:off x="799373" y="1463379"/>
            <a:ext cx="9986236" cy="4189546"/>
          </a:xfrm>
          <a:prstGeom prst="rect">
            <a:avLst/>
          </a:prstGeom>
        </p:spPr>
      </p:pic>
      <p:sp>
        <p:nvSpPr>
          <p:cNvPr id="8" name="Tekstiruutu 1">
            <a:extLst>
              <a:ext uri="{FF2B5EF4-FFF2-40B4-BE49-F238E27FC236}">
                <a16:creationId xmlns:a16="http://schemas.microsoft.com/office/drawing/2014/main" id="{533523A0-3C63-5153-C69A-01EECC74EED9}"/>
              </a:ext>
            </a:extLst>
          </p:cNvPr>
          <p:cNvSpPr txBox="1"/>
          <p:nvPr/>
        </p:nvSpPr>
        <p:spPr>
          <a:xfrm>
            <a:off x="574382" y="571820"/>
            <a:ext cx="11044897" cy="584775"/>
          </a:xfrm>
          <a:prstGeom prst="rect">
            <a:avLst/>
          </a:prstGeom>
          <a:noFill/>
        </p:spPr>
        <p:txBody>
          <a:bodyPr wrap="square" lIns="91440" tIns="45720" rIns="91440" bIns="45720" rtlCol="0" anchor="t">
            <a:spAutoFit/>
          </a:bodyPr>
          <a:lstStyle/>
          <a:p>
            <a:r>
              <a:rPr lang="fi-FI" sz="3200" b="1" dirty="0">
                <a:latin typeface="Open Sans"/>
                <a:ea typeface="Open Sans"/>
                <a:cs typeface="Open Sans"/>
              </a:rPr>
              <a:t>2.10 Sähköistymisen epävarmuustekijät</a:t>
            </a:r>
          </a:p>
        </p:txBody>
      </p:sp>
      <p:sp>
        <p:nvSpPr>
          <p:cNvPr id="10" name="Tekstiruutu 7">
            <a:extLst>
              <a:ext uri="{FF2B5EF4-FFF2-40B4-BE49-F238E27FC236}">
                <a16:creationId xmlns:a16="http://schemas.microsoft.com/office/drawing/2014/main" id="{6B5247CC-F635-7B39-6690-16723F95557B}"/>
              </a:ext>
            </a:extLst>
          </p:cNvPr>
          <p:cNvSpPr txBox="1"/>
          <p:nvPr/>
        </p:nvSpPr>
        <p:spPr>
          <a:xfrm>
            <a:off x="8958179" y="5891915"/>
            <a:ext cx="3228975" cy="369332"/>
          </a:xfrm>
          <a:prstGeom prst="rect">
            <a:avLst/>
          </a:prstGeom>
          <a:noFill/>
        </p:spPr>
        <p:txBody>
          <a:bodyPr wrap="square" lIns="91440" tIns="45720" rIns="91440" bIns="45720" rtlCol="0" anchor="t">
            <a:spAutoFit/>
          </a:bodyPr>
          <a:lstStyle/>
          <a:p>
            <a:r>
              <a:rPr lang="fi-FI" sz="900" dirty="0">
                <a:latin typeface="Open Sans"/>
                <a:ea typeface="Open Sans"/>
                <a:cs typeface="Open Sans"/>
              </a:rPr>
              <a:t>Lähde: Hanna Kaleenojan luentomateriaali, </a:t>
            </a:r>
            <a:r>
              <a:rPr lang="fi-FI" sz="900" dirty="0" err="1">
                <a:latin typeface="Open Sans"/>
                <a:ea typeface="Open Sans"/>
                <a:cs typeface="Open Sans"/>
              </a:rPr>
              <a:t>Kovilog</a:t>
            </a:r>
            <a:r>
              <a:rPr lang="fi-FI" sz="900" dirty="0">
                <a:latin typeface="Open Sans"/>
                <a:ea typeface="Open Sans"/>
                <a:cs typeface="Open Sans"/>
              </a:rPr>
              <a:t>-hanke, 30.10.2024.</a:t>
            </a:r>
          </a:p>
        </p:txBody>
      </p:sp>
      <p:pic>
        <p:nvPicPr>
          <p:cNvPr id="4" name="Kuva 3" descr="Kuva, joka sisältää kohteen teksti, Fontti, logo, Grafiikka&#10;&#10;Tekoälyllä luotu sisältö saattaa olla virheellistä.">
            <a:extLst>
              <a:ext uri="{FF2B5EF4-FFF2-40B4-BE49-F238E27FC236}">
                <a16:creationId xmlns:a16="http://schemas.microsoft.com/office/drawing/2014/main" id="{48B4D331-CCD1-9C60-0526-91E9FE33BA2E}"/>
              </a:ext>
            </a:extLst>
          </p:cNvPr>
          <p:cNvPicPr>
            <a:picLocks noChangeAspect="1"/>
          </p:cNvPicPr>
          <p:nvPr/>
        </p:nvPicPr>
        <p:blipFill>
          <a:blip r:embed="rId3"/>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1329010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7657B4-02EE-BF5E-61B0-48339FAD9990}"/>
              </a:ext>
            </a:extLst>
          </p:cNvPr>
          <p:cNvSpPr>
            <a:spLocks noGrp="1"/>
          </p:cNvSpPr>
          <p:nvPr>
            <p:ph type="title"/>
          </p:nvPr>
        </p:nvSpPr>
        <p:spPr>
          <a:xfrm>
            <a:off x="866775" y="703491"/>
            <a:ext cx="8675702" cy="1001484"/>
          </a:xfrm>
        </p:spPr>
        <p:txBody>
          <a:bodyPr>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2. Osion tuntitehtävä</a:t>
            </a:r>
          </a:p>
        </p:txBody>
      </p:sp>
      <p:sp>
        <p:nvSpPr>
          <p:cNvPr id="4" name="Tekstiruutu 3">
            <a:extLst>
              <a:ext uri="{FF2B5EF4-FFF2-40B4-BE49-F238E27FC236}">
                <a16:creationId xmlns:a16="http://schemas.microsoft.com/office/drawing/2014/main" id="{BCBAF3C1-B146-7528-A606-BF1F3BE0D935}"/>
              </a:ext>
            </a:extLst>
          </p:cNvPr>
          <p:cNvSpPr txBox="1"/>
          <p:nvPr/>
        </p:nvSpPr>
        <p:spPr>
          <a:xfrm>
            <a:off x="866775" y="2277770"/>
            <a:ext cx="5072207" cy="791692"/>
          </a:xfrm>
          <a:prstGeom prst="rect">
            <a:avLst/>
          </a:prstGeom>
          <a:noFill/>
        </p:spPr>
        <p:txBody>
          <a:bodyPr wrap="square" rtlCol="0">
            <a:spAutoFit/>
          </a:bodyPr>
          <a:lstStyle/>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Miten yrityksessäsi / yrityksissä on huomioitu velvoittavat päästövähennystavoitteet?</a:t>
            </a:r>
          </a:p>
        </p:txBody>
      </p:sp>
      <p:pic>
        <p:nvPicPr>
          <p:cNvPr id="5" name="Kuva 4" descr="Useita toisiinsa kietoutuneita moottoriteitä ja autoja ajamassa eri suuntiin">
            <a:extLst>
              <a:ext uri="{FF2B5EF4-FFF2-40B4-BE49-F238E27FC236}">
                <a16:creationId xmlns:a16="http://schemas.microsoft.com/office/drawing/2014/main" id="{315174F1-3B14-CA41-DCD3-1B1605ECFD0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53019" y="1694941"/>
            <a:ext cx="5234763" cy="3279395"/>
          </a:xfrm>
          <a:prstGeom prst="rect">
            <a:avLst/>
          </a:prstGeom>
          <a:effectLst>
            <a:softEdge rad="127000"/>
          </a:effectLst>
        </p:spPr>
      </p:pic>
      <p:pic>
        <p:nvPicPr>
          <p:cNvPr id="7" name="Kuva 6" descr="Kuva, joka sisältää kohteen teksti, Fontti, logo, Grafiikka&#10;&#10;Tekoälyllä luotu sisältö saattaa olla virheellistä.">
            <a:extLst>
              <a:ext uri="{FF2B5EF4-FFF2-40B4-BE49-F238E27FC236}">
                <a16:creationId xmlns:a16="http://schemas.microsoft.com/office/drawing/2014/main" id="{806CC620-BDC4-6B2D-D247-1FBB6ECF52FD}"/>
              </a:ext>
            </a:extLst>
          </p:cNvPr>
          <p:cNvPicPr>
            <a:picLocks noChangeAspect="1"/>
          </p:cNvPicPr>
          <p:nvPr/>
        </p:nvPicPr>
        <p:blipFill>
          <a:blip r:embed="rId3"/>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1181025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7A940-DB0A-8FFD-6BDF-CAF236D56ED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5265BF9-721E-6B86-C919-4738E66EC07C}"/>
              </a:ext>
            </a:extLst>
          </p:cNvPr>
          <p:cNvSpPr>
            <a:spLocks noGrp="1"/>
          </p:cNvSpPr>
          <p:nvPr>
            <p:ph type="title"/>
          </p:nvPr>
        </p:nvSpPr>
        <p:spPr>
          <a:xfrm>
            <a:off x="642256" y="642257"/>
            <a:ext cx="10787744" cy="537319"/>
          </a:xfrm>
        </p:spPr>
        <p:txBody>
          <a:bodyPr anchor="t">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Esityksen sisältö</a:t>
            </a:r>
          </a:p>
        </p:txBody>
      </p:sp>
      <p:sp>
        <p:nvSpPr>
          <p:cNvPr id="3" name="Sisällön paikkamerkki 2">
            <a:extLst>
              <a:ext uri="{FF2B5EF4-FFF2-40B4-BE49-F238E27FC236}">
                <a16:creationId xmlns:a16="http://schemas.microsoft.com/office/drawing/2014/main" id="{E16E6411-9728-313C-042A-D3C6E4A8E9F9}"/>
              </a:ext>
            </a:extLst>
          </p:cNvPr>
          <p:cNvSpPr>
            <a:spLocks noGrp="1"/>
          </p:cNvSpPr>
          <p:nvPr>
            <p:ph idx="1"/>
          </p:nvPr>
        </p:nvSpPr>
        <p:spPr>
          <a:xfrm>
            <a:off x="1078581" y="1486046"/>
            <a:ext cx="9745328" cy="5413193"/>
          </a:xfrm>
        </p:spPr>
        <p:txBody>
          <a:bodyPr vert="horz" lIns="0" tIns="45720" rIns="0" bIns="45720" rtlCol="0" anchor="t">
            <a:noAutofit/>
          </a:bodyPr>
          <a:lstStyle/>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1. Ilmastonmuutos</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2. Sääntely ja ohjaus</a:t>
            </a:r>
          </a:p>
          <a:p>
            <a:pPr>
              <a:lnSpc>
                <a:spcPct val="150000"/>
              </a:lnSpc>
              <a:spcBef>
                <a:spcPts val="600"/>
              </a:spcBef>
              <a:spcAft>
                <a:spcPts val="600"/>
              </a:spcAft>
            </a:pPr>
            <a:r>
              <a:rPr lang="fi-FI" b="1" dirty="0">
                <a:solidFill>
                  <a:schemeClr val="tx1"/>
                </a:solidFill>
                <a:latin typeface="Open Sans" panose="020B0606030504020204" pitchFamily="34" charset="0"/>
                <a:ea typeface="Open Sans" panose="020B0606030504020204" pitchFamily="34" charset="0"/>
                <a:cs typeface="Open Sans" panose="020B0606030504020204" pitchFamily="34" charset="0"/>
              </a:rPr>
              <a:t>3. Vihreä logistiikka</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4. Vaihtoehtoiset käyttövoimat ja jakeluverkostot</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5. Päästölaskenta ja raportointi  </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6. Päästövähennystoimet </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7. Lisämateriaalit</a:t>
            </a:r>
          </a:p>
          <a:p>
            <a:pPr>
              <a:lnSpc>
                <a:spcPct val="150000"/>
              </a:lnSpc>
              <a:spcBef>
                <a:spcPts val="600"/>
              </a:spcBef>
              <a:spcAft>
                <a:spcPts val="600"/>
              </a:spcAft>
            </a:pPr>
            <a:endParaRPr lang="fi-FI" sz="1400" dirty="0"/>
          </a:p>
        </p:txBody>
      </p:sp>
      <p:pic>
        <p:nvPicPr>
          <p:cNvPr id="5" name="Kuva 4">
            <a:extLst>
              <a:ext uri="{FF2B5EF4-FFF2-40B4-BE49-F238E27FC236}">
                <a16:creationId xmlns:a16="http://schemas.microsoft.com/office/drawing/2014/main" id="{35C4A437-BACC-DAE7-9BC8-17584A865256}"/>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285812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616D2-E869-C17A-A09F-7DE3EB5F320D}"/>
              </a:ext>
            </a:extLst>
          </p:cNvPr>
          <p:cNvSpPr>
            <a:spLocks noGrp="1"/>
          </p:cNvSpPr>
          <p:nvPr>
            <p:ph type="title"/>
          </p:nvPr>
        </p:nvSpPr>
        <p:spPr>
          <a:xfrm>
            <a:off x="1078230" y="655320"/>
            <a:ext cx="8084820" cy="721360"/>
          </a:xfrm>
        </p:spPr>
        <p:txBody>
          <a:bodyPr>
            <a:normAutofit/>
          </a:bodyPr>
          <a:lstStyle/>
          <a:p>
            <a:r>
              <a:rPr lang="fi-FI" sz="3200" b="1" dirty="0">
                <a:latin typeface="Open Sans"/>
                <a:ea typeface="Open Sans"/>
                <a:cs typeface="Open Sans"/>
              </a:rPr>
              <a:t>3.1 Mitä on vihreä logistiikka? </a:t>
            </a:r>
            <a:endParaRPr lang="fi-FI" sz="3200" b="1" dirty="0"/>
          </a:p>
        </p:txBody>
      </p:sp>
      <p:sp>
        <p:nvSpPr>
          <p:cNvPr id="3" name="Content Placeholder 2">
            <a:extLst>
              <a:ext uri="{FF2B5EF4-FFF2-40B4-BE49-F238E27FC236}">
                <a16:creationId xmlns:a16="http://schemas.microsoft.com/office/drawing/2014/main" id="{BABD5CAB-A50C-9BDF-725A-6B359D560F79}"/>
              </a:ext>
            </a:extLst>
          </p:cNvPr>
          <p:cNvSpPr>
            <a:spLocks noGrp="1"/>
          </p:cNvSpPr>
          <p:nvPr>
            <p:ph sz="half" idx="1"/>
          </p:nvPr>
        </p:nvSpPr>
        <p:spPr>
          <a:xfrm>
            <a:off x="717884" y="1837996"/>
            <a:ext cx="11106150" cy="3859959"/>
          </a:xfrm>
        </p:spPr>
        <p:txBody>
          <a:bodyPr vert="horz" lIns="91440" tIns="45720" rIns="91440" bIns="45720" rtlCol="0" anchor="t">
            <a:noAutofit/>
          </a:bodyPr>
          <a:lstStyle/>
          <a:p>
            <a:pPr marL="285750" indent="-285750">
              <a:lnSpc>
                <a:spcPct val="150000"/>
              </a:lnSpc>
              <a:buChar char="•"/>
            </a:pPr>
            <a:r>
              <a:rPr lang="fi-FI" sz="1600" dirty="0">
                <a:solidFill>
                  <a:srgbClr val="111111"/>
                </a:solidFill>
                <a:latin typeface="Open Sans"/>
                <a:ea typeface="Open Sans"/>
                <a:cs typeface="Open Sans"/>
              </a:rPr>
              <a:t>Vihreä logistiikka huomioi kestävän kehityksen. Vihreä logistiikka kuvaa ympäristömyönteistä ajattelua ja sillä tarkoitetaan yleisesti </a:t>
            </a:r>
            <a:r>
              <a:rPr lang="fi-FI" sz="1600" b="1" dirty="0">
                <a:solidFill>
                  <a:srgbClr val="111111"/>
                </a:solidFill>
                <a:latin typeface="Open Sans"/>
                <a:ea typeface="Open Sans"/>
                <a:cs typeface="Open Sans"/>
              </a:rPr>
              <a:t>kuljetusketjun muuttamista mahdollisimman vähän ympäristöä kuormittavaksi</a:t>
            </a:r>
            <a:r>
              <a:rPr lang="fi-FI" sz="1600" dirty="0">
                <a:solidFill>
                  <a:srgbClr val="111111"/>
                </a:solidFill>
                <a:latin typeface="Open Sans"/>
                <a:ea typeface="Open Sans"/>
                <a:cs typeface="Open Sans"/>
              </a:rPr>
              <a:t>.</a:t>
            </a:r>
            <a:endParaRPr lang="fi-FI" sz="1600" dirty="0">
              <a:solidFill>
                <a:srgbClr val="000000"/>
              </a:solidFill>
              <a:latin typeface="Open Sans"/>
              <a:ea typeface="Open Sans"/>
              <a:cs typeface="Open Sans"/>
            </a:endParaRPr>
          </a:p>
          <a:p>
            <a:pPr marL="285750" indent="-285750">
              <a:lnSpc>
                <a:spcPct val="150000"/>
              </a:lnSpc>
              <a:buFont typeface="Calibri" panose="020F0502020204030204" pitchFamily="34" charset="0"/>
              <a:buChar char="•"/>
            </a:pPr>
            <a:r>
              <a:rPr lang="fi-FI" sz="1600" dirty="0">
                <a:solidFill>
                  <a:srgbClr val="111111"/>
                </a:solidFill>
                <a:latin typeface="Open Sans"/>
                <a:ea typeface="Open Sans"/>
                <a:cs typeface="Open Sans"/>
              </a:rPr>
              <a:t>Vihreä logistiikka keskittyy ympäristöystävällisten periaatteiden noudattamiseen ja </a:t>
            </a:r>
            <a:r>
              <a:rPr lang="fi-FI" sz="1600" b="1" dirty="0">
                <a:solidFill>
                  <a:srgbClr val="111111"/>
                </a:solidFill>
                <a:latin typeface="Open Sans"/>
                <a:ea typeface="Open Sans"/>
                <a:cs typeface="Open Sans"/>
              </a:rPr>
              <a:t>logistiikkajärjestelmien kaikkien vaiheiden ympäristövaikutusten hallintaan.</a:t>
            </a:r>
          </a:p>
          <a:p>
            <a:pPr marL="285750" indent="-285750">
              <a:lnSpc>
                <a:spcPct val="150000"/>
              </a:lnSpc>
              <a:buChar char="•"/>
            </a:pPr>
            <a:r>
              <a:rPr lang="fi-FI" sz="1600" dirty="0">
                <a:solidFill>
                  <a:srgbClr val="111111"/>
                </a:solidFill>
                <a:latin typeface="Open Sans"/>
                <a:ea typeface="Open Sans"/>
                <a:cs typeface="Open Sans"/>
              </a:rPr>
              <a:t>Yritysten on tärkeää huomioida ympäristövastuullisuus koko toimitusketjussa. </a:t>
            </a:r>
            <a:endParaRPr lang="fi-FI" sz="1600" dirty="0">
              <a:solidFill>
                <a:srgbClr val="000000"/>
              </a:solidFill>
              <a:latin typeface="Open Sans"/>
              <a:ea typeface="Open Sans"/>
              <a:cs typeface="Open Sans"/>
            </a:endParaRPr>
          </a:p>
          <a:p>
            <a:pPr marL="285750" indent="-285750">
              <a:lnSpc>
                <a:spcPct val="150000"/>
              </a:lnSpc>
              <a:buChar char="•"/>
            </a:pPr>
            <a:r>
              <a:rPr lang="fi-FI" sz="1600" dirty="0">
                <a:solidFill>
                  <a:srgbClr val="111111"/>
                </a:solidFill>
                <a:latin typeface="Open Sans"/>
                <a:ea typeface="Open Sans"/>
                <a:cs typeface="Open Sans"/>
              </a:rPr>
              <a:t>Vihreän logistiikan ratkaisuja maantiekuljetuksissa voivat olla esimerkiksi rahtitilan optimointi, tehokas reititys, vaihtoehtoiset energiamuodot ja eri kuljetusmuodot. </a:t>
            </a:r>
          </a:p>
        </p:txBody>
      </p:sp>
      <p:sp>
        <p:nvSpPr>
          <p:cNvPr id="5" name="Tekstiruutu 4">
            <a:extLst>
              <a:ext uri="{FF2B5EF4-FFF2-40B4-BE49-F238E27FC236}">
                <a16:creationId xmlns:a16="http://schemas.microsoft.com/office/drawing/2014/main" id="{801605BB-A0E4-B93A-A989-24BD0CA758AD}"/>
              </a:ext>
            </a:extLst>
          </p:cNvPr>
          <p:cNvSpPr txBox="1"/>
          <p:nvPr/>
        </p:nvSpPr>
        <p:spPr>
          <a:xfrm>
            <a:off x="8267699" y="5802570"/>
            <a:ext cx="3419475" cy="369332"/>
          </a:xfrm>
          <a:prstGeom prst="rect">
            <a:avLst/>
          </a:prstGeom>
          <a:noFill/>
        </p:spPr>
        <p:txBody>
          <a:bodyPr wrap="square" lIns="91440" tIns="45720" rIns="91440" bIns="45720" rtlCol="0" anchor="t">
            <a:spAutoFit/>
          </a:bodyPr>
          <a:lstStyle/>
          <a:p>
            <a:r>
              <a:rPr lang="fi-FI" sz="900" dirty="0">
                <a:latin typeface="Open Sans"/>
                <a:ea typeface="Open Sans"/>
                <a:cs typeface="Open Sans"/>
              </a:rPr>
              <a:t>Lähde: Logistiikanmaailma.fi ja Heikki Liimataisen luentomateriaali </a:t>
            </a:r>
            <a:r>
              <a:rPr lang="fi-FI" sz="900" dirty="0" err="1">
                <a:latin typeface="Open Sans"/>
                <a:ea typeface="Open Sans"/>
                <a:cs typeface="Open Sans"/>
              </a:rPr>
              <a:t>Kovilog</a:t>
            </a:r>
            <a:r>
              <a:rPr lang="fi-FI" sz="900" dirty="0">
                <a:latin typeface="Open Sans"/>
                <a:ea typeface="Open Sans"/>
                <a:cs typeface="Open Sans"/>
              </a:rPr>
              <a:t>-hanke</a:t>
            </a:r>
          </a:p>
        </p:txBody>
      </p:sp>
      <p:pic>
        <p:nvPicPr>
          <p:cNvPr id="7" name="Kuva 6">
            <a:extLst>
              <a:ext uri="{FF2B5EF4-FFF2-40B4-BE49-F238E27FC236}">
                <a16:creationId xmlns:a16="http://schemas.microsoft.com/office/drawing/2014/main" id="{D795034A-AE9D-B108-387E-44574C920F9C}"/>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263646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DE6CBB90-7A11-BA0C-7A7C-7B7DC40C38F5}"/>
              </a:ext>
            </a:extLst>
          </p:cNvPr>
          <p:cNvSpPr txBox="1">
            <a:spLocks/>
          </p:cNvSpPr>
          <p:nvPr/>
        </p:nvSpPr>
        <p:spPr>
          <a:xfrm>
            <a:off x="838200" y="6470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sz="3200" dirty="0">
                <a:latin typeface="Open Sans"/>
                <a:ea typeface="Open Sans"/>
                <a:cs typeface="Open Sans"/>
              </a:rPr>
              <a:t>Oppimistavoitteet</a:t>
            </a:r>
            <a:endParaRPr lang="fi-FI" sz="3200" dirty="0"/>
          </a:p>
        </p:txBody>
      </p:sp>
      <p:sp>
        <p:nvSpPr>
          <p:cNvPr id="5" name="Tekstiruutu 4">
            <a:extLst>
              <a:ext uri="{FF2B5EF4-FFF2-40B4-BE49-F238E27FC236}">
                <a16:creationId xmlns:a16="http://schemas.microsoft.com/office/drawing/2014/main" id="{1591928C-EC80-D090-2449-B9563B463681}"/>
              </a:ext>
            </a:extLst>
          </p:cNvPr>
          <p:cNvSpPr txBox="1"/>
          <p:nvPr/>
        </p:nvSpPr>
        <p:spPr>
          <a:xfrm>
            <a:off x="950976" y="1866991"/>
            <a:ext cx="10018776" cy="3552767"/>
          </a:xfrm>
          <a:prstGeom prst="rect">
            <a:avLst/>
          </a:prstGeom>
          <a:noFill/>
        </p:spPr>
        <p:txBody>
          <a:bodyPr wrap="square" lIns="91440" tIns="45720" rIns="91440" bIns="45720" rtlCol="0" anchor="t">
            <a:spAutoFit/>
          </a:bodyPr>
          <a:lstStyle/>
          <a:p>
            <a:endParaRPr lang="fi-FI" dirty="0">
              <a:latin typeface="Open Sans" panose="020B0606030504020204" pitchFamily="34" charset="0"/>
              <a:ea typeface="Open Sans" panose="020B0606030504020204" pitchFamily="34" charset="0"/>
              <a:cs typeface="Open Sans" panose="020B0606030504020204" pitchFamily="34" charset="0"/>
            </a:endParaRPr>
          </a:p>
          <a:p>
            <a:pPr marL="91440" indent="-91440" defTabSz="914400">
              <a:lnSpc>
                <a:spcPct val="90000"/>
              </a:lnSpc>
              <a:spcBef>
                <a:spcPts val="1200"/>
              </a:spcBef>
              <a:spcAft>
                <a:spcPts val="200"/>
              </a:spcAft>
              <a:buClr>
                <a:schemeClr val="accent1"/>
              </a:buClr>
              <a:buSzPct val="100000"/>
              <a:buFont typeface="Arial" panose="020B0604020202020204" pitchFamily="34" charset="0"/>
              <a:buChar char="•"/>
            </a:pPr>
            <a:r>
              <a:rPr lang="fi-FI" sz="1600" dirty="0">
                <a:latin typeface="Open Sans"/>
                <a:ea typeface="Open Sans"/>
                <a:cs typeface="Open Sans"/>
              </a:rPr>
              <a:t> Opiskelija tietää ja ymmärtää päästöjen vaikutuksen ilmastomuutokseen. </a:t>
            </a:r>
          </a:p>
          <a:p>
            <a:pPr marL="91440" indent="-91440" defTabSz="914400">
              <a:lnSpc>
                <a:spcPct val="90000"/>
              </a:lnSpc>
              <a:spcBef>
                <a:spcPts val="1200"/>
              </a:spcBef>
              <a:spcAft>
                <a:spcPts val="200"/>
              </a:spcAft>
              <a:buClr>
                <a:schemeClr val="accent1"/>
              </a:buClr>
              <a:buSzPct val="100000"/>
              <a:buFont typeface="Arial" panose="020B0604020202020204" pitchFamily="34" charset="0"/>
              <a:buChar char="•"/>
            </a:pPr>
            <a:r>
              <a:rPr lang="fi-FI" sz="1600" dirty="0">
                <a:latin typeface="Open Sans"/>
                <a:ea typeface="Open Sans"/>
                <a:cs typeface="Open Sans"/>
              </a:rPr>
              <a:t> Opiskelija tietää, miten logistiikka-alaa säädellään vähäpäästöiseen suuntaan. </a:t>
            </a:r>
          </a:p>
          <a:p>
            <a:pPr marL="91440" indent="-91440" defTabSz="914400">
              <a:lnSpc>
                <a:spcPct val="90000"/>
              </a:lnSpc>
              <a:spcBef>
                <a:spcPts val="1200"/>
              </a:spcBef>
              <a:spcAft>
                <a:spcPts val="200"/>
              </a:spcAft>
              <a:buClr>
                <a:schemeClr val="accent1"/>
              </a:buClr>
              <a:buSzPct val="100000"/>
              <a:buFont typeface="Arial" panose="020B0604020202020204" pitchFamily="34" charset="0"/>
              <a:buChar char="•"/>
            </a:pPr>
            <a:r>
              <a:rPr lang="fi-FI" sz="1600" dirty="0">
                <a:latin typeface="Open Sans"/>
                <a:ea typeface="Open Sans"/>
                <a:cs typeface="Open Sans"/>
              </a:rPr>
              <a:t> Opiskelija ymmärtää kuljetuksien tehostamisen keinoja ja niiden vaikutuksia päästöihin. </a:t>
            </a:r>
          </a:p>
          <a:p>
            <a:pPr marL="91440" indent="-91440" defTabSz="914400">
              <a:lnSpc>
                <a:spcPct val="90000"/>
              </a:lnSpc>
              <a:spcBef>
                <a:spcPts val="1200"/>
              </a:spcBef>
              <a:spcAft>
                <a:spcPts val="200"/>
              </a:spcAft>
              <a:buClr>
                <a:schemeClr val="accent1"/>
              </a:buClr>
              <a:buSzPct val="100000"/>
              <a:buFont typeface="Arial" panose="020B0604020202020204" pitchFamily="34" charset="0"/>
              <a:buChar char="•"/>
            </a:pPr>
            <a:r>
              <a:rPr lang="fi-FI" sz="1600" dirty="0">
                <a:latin typeface="Open Sans"/>
                <a:ea typeface="Open Sans"/>
                <a:cs typeface="Open Sans"/>
              </a:rPr>
              <a:t> Opiskelija tietää ajoneuvojen vaihtoehtoiset energiamuodot.</a:t>
            </a:r>
            <a:endParaRPr lang="fi-FI" sz="1600" dirty="0">
              <a:solidFill>
                <a:srgbClr val="FF0000"/>
              </a:solidFill>
              <a:latin typeface="Open Sans"/>
              <a:ea typeface="Open Sans"/>
              <a:cs typeface="Open Sans"/>
            </a:endParaRPr>
          </a:p>
          <a:p>
            <a:pPr marL="91440" indent="-91440" defTabSz="914400">
              <a:lnSpc>
                <a:spcPct val="90000"/>
              </a:lnSpc>
              <a:spcBef>
                <a:spcPts val="1200"/>
              </a:spcBef>
              <a:spcAft>
                <a:spcPts val="200"/>
              </a:spcAft>
              <a:buClr>
                <a:schemeClr val="accent1"/>
              </a:buClr>
              <a:buSzPct val="100000"/>
              <a:buFont typeface="Arial" panose="020B0604020202020204" pitchFamily="34" charset="0"/>
              <a:buChar char="•"/>
            </a:pPr>
            <a:r>
              <a:rPr lang="fi-FI" sz="1600" dirty="0">
                <a:latin typeface="Open Sans"/>
                <a:ea typeface="Open Sans"/>
                <a:cs typeface="Open Sans"/>
              </a:rPr>
              <a:t> Opiskelija osaa vertailla tieliikenteen energialähteitä ja niiden päästövaikutuksia. </a:t>
            </a:r>
            <a:endParaRPr lang="fi-FI" sz="1600" dirty="0">
              <a:solidFill>
                <a:srgbClr val="FF0000"/>
              </a:solidFill>
              <a:latin typeface="Open Sans"/>
              <a:ea typeface="Open Sans"/>
              <a:cs typeface="Open Sans"/>
            </a:endParaRPr>
          </a:p>
          <a:p>
            <a:pPr marL="91440" indent="-91440" defTabSz="914400">
              <a:lnSpc>
                <a:spcPct val="90000"/>
              </a:lnSpc>
              <a:spcBef>
                <a:spcPts val="1200"/>
              </a:spcBef>
              <a:spcAft>
                <a:spcPts val="200"/>
              </a:spcAft>
              <a:buClr>
                <a:schemeClr val="accent1"/>
              </a:buClr>
              <a:buSzPct val="100000"/>
              <a:buFont typeface="Arial" panose="020B0604020202020204" pitchFamily="34" charset="0"/>
              <a:buChar char="•"/>
            </a:pPr>
            <a:r>
              <a:rPr lang="fi-FI" sz="1600" dirty="0">
                <a:latin typeface="Open Sans"/>
                <a:ea typeface="Open Sans"/>
                <a:cs typeface="Open Sans"/>
              </a:rPr>
              <a:t> Opiskelija ymmärtää miksi ja miten kuljetuksen päästöjä lasketaan</a:t>
            </a:r>
          </a:p>
          <a:p>
            <a:pPr marL="91440" indent="-91440" defTabSz="914400">
              <a:lnSpc>
                <a:spcPct val="90000"/>
              </a:lnSpc>
              <a:spcBef>
                <a:spcPts val="1200"/>
              </a:spcBef>
              <a:spcAft>
                <a:spcPts val="200"/>
              </a:spcAft>
              <a:buClr>
                <a:schemeClr val="accent1"/>
              </a:buClr>
              <a:buSzPct val="100000"/>
              <a:buFont typeface="Arial" panose="020B0604020202020204" pitchFamily="34" charset="0"/>
              <a:buChar char="•"/>
            </a:pPr>
            <a:r>
              <a:rPr lang="fi-FI" sz="1600" dirty="0">
                <a:latin typeface="Open Sans"/>
                <a:ea typeface="Open Sans"/>
                <a:cs typeface="Open Sans"/>
              </a:rPr>
              <a:t> Opiskelija ymmärtää miten kasvihuonekaasupäästöt lasketaan</a:t>
            </a:r>
          </a:p>
          <a:p>
            <a:pPr marL="91440" indent="-91440" defTabSz="914400">
              <a:lnSpc>
                <a:spcPct val="90000"/>
              </a:lnSpc>
              <a:spcBef>
                <a:spcPts val="1200"/>
              </a:spcBef>
              <a:spcAft>
                <a:spcPts val="200"/>
              </a:spcAft>
              <a:buClr>
                <a:schemeClr val="accent1"/>
              </a:buClr>
              <a:buSzPct val="100000"/>
              <a:buFont typeface="Arial" panose="020B0604020202020204" pitchFamily="34" charset="0"/>
              <a:buChar char="•"/>
            </a:pPr>
            <a:r>
              <a:rPr lang="fi-FI" sz="1600" dirty="0">
                <a:latin typeface="Open Sans"/>
                <a:ea typeface="Open Sans"/>
                <a:cs typeface="Open Sans"/>
              </a:rPr>
              <a:t> Opiskelija tietää hiilijalanjäljen ja kestävyysraportoinnin periaatteet</a:t>
            </a:r>
          </a:p>
        </p:txBody>
      </p:sp>
      <p:pic>
        <p:nvPicPr>
          <p:cNvPr id="3" name="Kuva 2" descr="Kuva, joka sisältää kohteen teksti, Fontti, logo, Grafiikka&#10;&#10;Tekoälyllä luotu sisältö saattaa olla virheellistä.">
            <a:extLst>
              <a:ext uri="{FF2B5EF4-FFF2-40B4-BE49-F238E27FC236}">
                <a16:creationId xmlns:a16="http://schemas.microsoft.com/office/drawing/2014/main" id="{C2BA8414-3D75-98E2-8C55-F49D0EB09FC7}"/>
              </a:ext>
            </a:extLst>
          </p:cNvPr>
          <p:cNvPicPr>
            <a:picLocks noChangeAspect="1"/>
          </p:cNvPicPr>
          <p:nvPr/>
        </p:nvPicPr>
        <p:blipFill>
          <a:blip r:embed="rId2"/>
          <a:stretch>
            <a:fillRect/>
          </a:stretch>
        </p:blipFill>
        <p:spPr>
          <a:xfrm>
            <a:off x="10102949" y="291528"/>
            <a:ext cx="1745955" cy="711274"/>
          </a:xfrm>
          <a:prstGeom prst="rect">
            <a:avLst/>
          </a:prstGeom>
        </p:spPr>
      </p:pic>
    </p:spTree>
    <p:extLst>
      <p:ext uri="{BB962C8B-B14F-4D97-AF65-F5344CB8AC3E}">
        <p14:creationId xmlns:p14="http://schemas.microsoft.com/office/powerpoint/2010/main" val="735365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98C3DC-AD5A-AF72-9EC4-5073715BF5BB}"/>
              </a:ext>
            </a:extLst>
          </p:cNvPr>
          <p:cNvSpPr>
            <a:spLocks noGrp="1"/>
          </p:cNvSpPr>
          <p:nvPr>
            <p:ph type="title"/>
          </p:nvPr>
        </p:nvSpPr>
        <p:spPr>
          <a:xfrm>
            <a:off x="1097278" y="357534"/>
            <a:ext cx="5575665" cy="748454"/>
          </a:xfrm>
        </p:spPr>
        <p:txBody>
          <a:bodyPr>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3.2 Tulevat muutostekijät</a:t>
            </a:r>
          </a:p>
        </p:txBody>
      </p:sp>
      <p:sp>
        <p:nvSpPr>
          <p:cNvPr id="3" name="Sisällön paikkamerkki 2">
            <a:extLst>
              <a:ext uri="{FF2B5EF4-FFF2-40B4-BE49-F238E27FC236}">
                <a16:creationId xmlns:a16="http://schemas.microsoft.com/office/drawing/2014/main" id="{05F37D8A-E153-548D-0783-7569756B3D2B}"/>
              </a:ext>
            </a:extLst>
          </p:cNvPr>
          <p:cNvSpPr>
            <a:spLocks noGrp="1"/>
          </p:cNvSpPr>
          <p:nvPr>
            <p:ph sz="half" idx="1"/>
          </p:nvPr>
        </p:nvSpPr>
        <p:spPr>
          <a:xfrm>
            <a:off x="620485" y="1614582"/>
            <a:ext cx="10940144" cy="4666475"/>
          </a:xfrm>
        </p:spPr>
        <p:txBody>
          <a:bodyPr vert="horz" lIns="0" tIns="45720" rIns="0" bIns="45720" rtlCol="0" anchor="t">
            <a:normAutofit/>
          </a:bodyPr>
          <a:lstStyle/>
          <a:p>
            <a:pPr marL="0" indent="0">
              <a:lnSpc>
                <a:spcPct val="150000"/>
              </a:lnSpc>
              <a:buNone/>
            </a:pPr>
            <a:r>
              <a:rPr lang="fi-FI" sz="1400" dirty="0">
                <a:solidFill>
                  <a:schemeClr val="tx1"/>
                </a:solidFill>
                <a:latin typeface="Open Sans"/>
                <a:ea typeface="Open Sans"/>
                <a:cs typeface="Open Sans"/>
              </a:rPr>
              <a:t>Kohti vihreämpää logistiikkaa -hankkeen täydennyskoulutuksiin osallistuneet opiskelijat analysoivat tulevia muutostekijöitä kuljetusalalle. Seuraavissa dioissa on tehty yhteenveto opiskelijoiden </a:t>
            </a:r>
            <a:r>
              <a:rPr lang="fi-FI" sz="1400" dirty="0" err="1">
                <a:solidFill>
                  <a:schemeClr val="tx1"/>
                </a:solidFill>
                <a:latin typeface="Open Sans"/>
                <a:ea typeface="Open Sans"/>
                <a:cs typeface="Open Sans"/>
              </a:rPr>
              <a:t>Pestel</a:t>
            </a:r>
            <a:r>
              <a:rPr lang="fi-FI" sz="1400" dirty="0">
                <a:solidFill>
                  <a:schemeClr val="tx1"/>
                </a:solidFill>
                <a:latin typeface="Open Sans"/>
                <a:ea typeface="Open Sans"/>
                <a:cs typeface="Open Sans"/>
              </a:rPr>
              <a:t>-analyyseistä. </a:t>
            </a:r>
          </a:p>
          <a:p>
            <a:pPr marL="457200" indent="-457200">
              <a:lnSpc>
                <a:spcPct val="160000"/>
              </a:lnSpc>
              <a:buFont typeface="Arial" panose="020B0604020202020204" pitchFamily="34" charset="0"/>
              <a:buChar char="•"/>
            </a:pPr>
            <a:r>
              <a:rPr lang="fi-FI" sz="1400" b="1" i="1" dirty="0">
                <a:solidFill>
                  <a:schemeClr val="tx1"/>
                </a:solidFill>
                <a:latin typeface="Open Sans"/>
                <a:ea typeface="Open Sans"/>
                <a:cs typeface="Open Sans"/>
              </a:rPr>
              <a:t>Logistiikan ja kuljetusalan tulevaisuus​: </a:t>
            </a:r>
            <a:r>
              <a:rPr lang="fi-FI" sz="1400" i="1" dirty="0">
                <a:solidFill>
                  <a:schemeClr val="tx1"/>
                </a:solidFill>
                <a:latin typeface="Open Sans"/>
                <a:ea typeface="Open Sans"/>
                <a:cs typeface="Open Sans"/>
              </a:rPr>
              <a:t>Logistiikan ja kuljetusalan toimintaympäristö on muuttumassa nopeasti sekä asiakkaat että lainsäädäntö edellyttävät entistä vähäpäästöisempää ja vastuullisempaa logistiikkaa. Tulevaisuuden kuljetukset perustuvat syvällisempään yhteistyöhön eri toimijoiden, kuten asiakkaiden, energiantoimittajien, autonvalmistajien ja kuljetusliikkeiden välillä.​</a:t>
            </a:r>
          </a:p>
          <a:p>
            <a:pPr marL="457200" indent="-457200">
              <a:lnSpc>
                <a:spcPct val="160000"/>
              </a:lnSpc>
              <a:buFont typeface="Arial" panose="020B0604020202020204" pitchFamily="34" charset="0"/>
              <a:buChar char="•"/>
            </a:pPr>
            <a:r>
              <a:rPr lang="fi-FI" sz="1400" b="1" i="1" dirty="0">
                <a:solidFill>
                  <a:schemeClr val="tx1"/>
                </a:solidFill>
                <a:latin typeface="Open Sans"/>
                <a:ea typeface="Open Sans"/>
                <a:cs typeface="Open Sans"/>
              </a:rPr>
              <a:t>Vähäpäästöisyys ja lainsäädäntö: </a:t>
            </a:r>
            <a:r>
              <a:rPr lang="fi-FI" sz="1400" i="1" dirty="0">
                <a:solidFill>
                  <a:schemeClr val="tx1"/>
                </a:solidFill>
                <a:latin typeface="Open Sans"/>
                <a:ea typeface="Open Sans"/>
                <a:cs typeface="Open Sans"/>
              </a:rPr>
              <a:t>Asiakkaat vaativat kestävämpiä kuljetusratkaisuja ja tiukentuvat säädökset ohjaavat alaa uusiin teknologioihin ja energialähteisiin.​</a:t>
            </a:r>
          </a:p>
          <a:p>
            <a:pPr marL="457200" indent="-457200">
              <a:lnSpc>
                <a:spcPct val="160000"/>
              </a:lnSpc>
              <a:buFont typeface="Arial" panose="020B0604020202020204" pitchFamily="34" charset="0"/>
              <a:buChar char="•"/>
            </a:pPr>
            <a:r>
              <a:rPr lang="fi-FI" sz="1400" i="1" dirty="0">
                <a:solidFill>
                  <a:schemeClr val="tx1"/>
                </a:solidFill>
                <a:latin typeface="Open Sans"/>
                <a:ea typeface="Open Sans"/>
                <a:cs typeface="Open Sans"/>
              </a:rPr>
              <a:t>​</a:t>
            </a:r>
            <a:r>
              <a:rPr lang="fi-FI" sz="1400" b="1" i="1" dirty="0">
                <a:solidFill>
                  <a:schemeClr val="tx1"/>
                </a:solidFill>
                <a:latin typeface="Open Sans"/>
                <a:ea typeface="Open Sans"/>
                <a:cs typeface="Open Sans"/>
              </a:rPr>
              <a:t>Päästöraportointi: </a:t>
            </a:r>
            <a:r>
              <a:rPr lang="fi-FI" sz="1400" i="1" dirty="0">
                <a:solidFill>
                  <a:schemeClr val="tx1"/>
                </a:solidFill>
                <a:latin typeface="Open Sans"/>
                <a:ea typeface="Open Sans"/>
                <a:cs typeface="Open Sans"/>
              </a:rPr>
              <a:t>Yhä useammat yritykset tuottavat päästöraportteja. Tulevaisuudessa vaaditaan rahtikirjakohtainen päästöraportointia.</a:t>
            </a:r>
          </a:p>
          <a:p>
            <a:pPr marL="457200" indent="-457200">
              <a:lnSpc>
                <a:spcPct val="160000"/>
              </a:lnSpc>
              <a:buFont typeface="Arial" panose="020B0604020202020204" pitchFamily="34" charset="0"/>
              <a:buChar char="•"/>
            </a:pPr>
            <a:endParaRPr lang="fi-FI" sz="1400" dirty="0">
              <a:solidFill>
                <a:schemeClr val="tx1"/>
              </a:solidFill>
              <a:latin typeface="Open Sans"/>
              <a:ea typeface="Open Sans"/>
              <a:cs typeface="Open Sans"/>
            </a:endParaRPr>
          </a:p>
        </p:txBody>
      </p:sp>
      <p:sp>
        <p:nvSpPr>
          <p:cNvPr id="4" name="Tekstiruutu 3">
            <a:extLst>
              <a:ext uri="{FF2B5EF4-FFF2-40B4-BE49-F238E27FC236}">
                <a16:creationId xmlns:a16="http://schemas.microsoft.com/office/drawing/2014/main" id="{9D5B356C-1AFF-2355-8A21-B51A5C7888EB}"/>
              </a:ext>
            </a:extLst>
          </p:cNvPr>
          <p:cNvSpPr txBox="1"/>
          <p:nvPr/>
        </p:nvSpPr>
        <p:spPr>
          <a:xfrm>
            <a:off x="9083773" y="5991225"/>
            <a:ext cx="2666267" cy="369332"/>
          </a:xfrm>
          <a:prstGeom prst="rect">
            <a:avLst/>
          </a:prstGeom>
          <a:noFill/>
        </p:spPr>
        <p:txBody>
          <a:bodyPr wrap="square" rtlCol="0">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Lähteet: </a:t>
            </a:r>
            <a:r>
              <a:rPr lang="fi-FI" sz="900" dirty="0" err="1">
                <a:latin typeface="Open Sans" panose="020B0606030504020204" pitchFamily="34" charset="0"/>
                <a:ea typeface="Open Sans" panose="020B0606030504020204" pitchFamily="34" charset="0"/>
                <a:cs typeface="Open Sans" panose="020B0606030504020204" pitchFamily="34" charset="0"/>
              </a:rPr>
              <a:t>Kovilog</a:t>
            </a:r>
            <a:r>
              <a:rPr lang="fi-FI" sz="900" dirty="0">
                <a:latin typeface="Open Sans" panose="020B0606030504020204" pitchFamily="34" charset="0"/>
                <a:ea typeface="Open Sans" panose="020B0606030504020204" pitchFamily="34" charset="0"/>
                <a:cs typeface="Open Sans" panose="020B0606030504020204" pitchFamily="34" charset="0"/>
              </a:rPr>
              <a:t>-hankkeen opiskelijoiden </a:t>
            </a:r>
            <a:r>
              <a:rPr lang="fi-FI" sz="900" dirty="0" err="1">
                <a:latin typeface="Open Sans" panose="020B0606030504020204" pitchFamily="34" charset="0"/>
                <a:ea typeface="Open Sans" panose="020B0606030504020204" pitchFamily="34" charset="0"/>
                <a:cs typeface="Open Sans" panose="020B0606030504020204" pitchFamily="34" charset="0"/>
              </a:rPr>
              <a:t>Pestel</a:t>
            </a:r>
            <a:r>
              <a:rPr lang="fi-FI" sz="900" dirty="0">
                <a:latin typeface="Open Sans" panose="020B0606030504020204" pitchFamily="34" charset="0"/>
                <a:ea typeface="Open Sans" panose="020B0606030504020204" pitchFamily="34" charset="0"/>
                <a:cs typeface="Open Sans" panose="020B0606030504020204" pitchFamily="34" charset="0"/>
              </a:rPr>
              <a:t>-analyysit vuosina 2023-2025</a:t>
            </a:r>
          </a:p>
        </p:txBody>
      </p:sp>
      <p:pic>
        <p:nvPicPr>
          <p:cNvPr id="7" name="Kuva 6" descr="Kuva, joka sisältää kohteen teksti, Fontti, logo, Grafiikka&#10;&#10;Tekoälyllä luotu sisältö saattaa olla virheellistä.">
            <a:extLst>
              <a:ext uri="{FF2B5EF4-FFF2-40B4-BE49-F238E27FC236}">
                <a16:creationId xmlns:a16="http://schemas.microsoft.com/office/drawing/2014/main" id="{8E4B298B-3DE1-19BB-BDF2-D9564A27B02A}"/>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2375914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EE03-1579-F23C-F11F-25DC277FE11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32D37B6-37B6-FB47-571F-CB5394954303}"/>
              </a:ext>
            </a:extLst>
          </p:cNvPr>
          <p:cNvSpPr>
            <a:spLocks noGrp="1"/>
          </p:cNvSpPr>
          <p:nvPr>
            <p:ph type="title"/>
          </p:nvPr>
        </p:nvSpPr>
        <p:spPr>
          <a:xfrm>
            <a:off x="1097278" y="357534"/>
            <a:ext cx="5575665" cy="748454"/>
          </a:xfrm>
        </p:spPr>
        <p:txBody>
          <a:bodyPr>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3.2 Tulevat muutostekijät</a:t>
            </a:r>
          </a:p>
        </p:txBody>
      </p:sp>
      <p:sp>
        <p:nvSpPr>
          <p:cNvPr id="3" name="Sisällön paikkamerkki 2">
            <a:extLst>
              <a:ext uri="{FF2B5EF4-FFF2-40B4-BE49-F238E27FC236}">
                <a16:creationId xmlns:a16="http://schemas.microsoft.com/office/drawing/2014/main" id="{5AA83226-1716-438B-3B6C-01CC701CBECA}"/>
              </a:ext>
            </a:extLst>
          </p:cNvPr>
          <p:cNvSpPr>
            <a:spLocks noGrp="1"/>
          </p:cNvSpPr>
          <p:nvPr>
            <p:ph sz="half" idx="1"/>
          </p:nvPr>
        </p:nvSpPr>
        <p:spPr>
          <a:xfrm>
            <a:off x="534760" y="1812607"/>
            <a:ext cx="10940144" cy="4666475"/>
          </a:xfrm>
        </p:spPr>
        <p:txBody>
          <a:bodyPr vert="horz" lIns="0" tIns="45720" rIns="0" bIns="45720" rtlCol="0" anchor="t">
            <a:normAutofit/>
          </a:bodyPr>
          <a:lstStyle/>
          <a:p>
            <a:pPr marL="457200" indent="-457200">
              <a:lnSpc>
                <a:spcPct val="150000"/>
              </a:lnSpc>
              <a:buFont typeface="Arial" panose="020B0604020202020204" pitchFamily="34" charset="0"/>
              <a:buChar char="•"/>
            </a:pPr>
            <a:r>
              <a:rPr lang="fi-FI" sz="1400" b="1" i="1" dirty="0">
                <a:solidFill>
                  <a:schemeClr val="tx1"/>
                </a:solidFill>
                <a:latin typeface="Open Sans"/>
                <a:ea typeface="Open Sans"/>
                <a:cs typeface="Open Sans"/>
              </a:rPr>
              <a:t>Uudet energiaratkaisut: </a:t>
            </a:r>
            <a:r>
              <a:rPr lang="fi-FI" sz="1400" i="1" dirty="0">
                <a:solidFill>
                  <a:schemeClr val="tx1"/>
                </a:solidFill>
                <a:latin typeface="Open Sans"/>
                <a:ea typeface="Open Sans"/>
                <a:cs typeface="Open Sans"/>
              </a:rPr>
              <a:t>Fossiilisten polttoaineiden osuus pienenee, ja tilalle nousevat uusiutuvat energiat, kuten sähkö, kaasu, uusiutuva diesel (HVO) ja mahdollisesti vety.​</a:t>
            </a:r>
          </a:p>
          <a:p>
            <a:pPr marL="457200" indent="-457200">
              <a:lnSpc>
                <a:spcPct val="150000"/>
              </a:lnSpc>
              <a:buFont typeface="Arial" panose="020B0604020202020204" pitchFamily="34" charset="0"/>
              <a:buChar char="•"/>
            </a:pPr>
            <a:r>
              <a:rPr lang="fi-FI" sz="1400" b="1" i="1" dirty="0">
                <a:solidFill>
                  <a:schemeClr val="tx1"/>
                </a:solidFill>
                <a:latin typeface="Open Sans"/>
                <a:ea typeface="Open Sans"/>
                <a:cs typeface="Open Sans"/>
              </a:rPr>
              <a:t>Energian jakelun merkitys:</a:t>
            </a:r>
            <a:r>
              <a:rPr lang="fi-FI" sz="1400" i="1" dirty="0">
                <a:solidFill>
                  <a:schemeClr val="tx1"/>
                </a:solidFill>
                <a:latin typeface="Open Sans"/>
                <a:ea typeface="Open Sans"/>
                <a:cs typeface="Open Sans"/>
              </a:rPr>
              <a:t> Päästövähennyksiin pystyvät kuljetusratkaisut riippuvat siitä, miten ja missä uudet polttoaineet ovat saatavilla. Sähkölatauspisteet raskaalle kalustolle tulevat​</a:t>
            </a:r>
          </a:p>
          <a:p>
            <a:pPr marL="457200" indent="-457200">
              <a:lnSpc>
                <a:spcPct val="150000"/>
              </a:lnSpc>
              <a:buFont typeface="Arial" panose="020B0604020202020204" pitchFamily="34" charset="0"/>
              <a:buChar char="•"/>
            </a:pPr>
            <a:r>
              <a:rPr lang="fi-FI" sz="1400" b="1" i="1" dirty="0">
                <a:solidFill>
                  <a:schemeClr val="tx1"/>
                </a:solidFill>
                <a:latin typeface="Open Sans"/>
                <a:ea typeface="Open Sans"/>
                <a:cs typeface="Open Sans"/>
              </a:rPr>
              <a:t>​Investointilaskelmien muutokset:</a:t>
            </a:r>
            <a:r>
              <a:rPr lang="fi-FI" sz="1400" i="1" dirty="0">
                <a:solidFill>
                  <a:schemeClr val="tx1"/>
                </a:solidFill>
                <a:latin typeface="Open Sans"/>
                <a:ea typeface="Open Sans"/>
                <a:cs typeface="Open Sans"/>
              </a:rPr>
              <a:t> Kuljetuskaluston hankinnassa huomioidaan entistä enemmän päästövähennykset ja uudet teknologiat.​</a:t>
            </a:r>
          </a:p>
          <a:p>
            <a:pPr marL="457200" indent="-457200">
              <a:lnSpc>
                <a:spcPct val="150000"/>
              </a:lnSpc>
              <a:buFont typeface="Arial" panose="020B0604020202020204" pitchFamily="34" charset="0"/>
              <a:buChar char="•"/>
            </a:pPr>
            <a:r>
              <a:rPr lang="fi-FI" sz="1400" b="1" i="1" dirty="0">
                <a:solidFill>
                  <a:schemeClr val="tx1"/>
                </a:solidFill>
                <a:latin typeface="Open Sans"/>
                <a:ea typeface="Open Sans"/>
                <a:cs typeface="Open Sans"/>
              </a:rPr>
              <a:t>​Tekoälyn ja automaation rooli: </a:t>
            </a:r>
            <a:r>
              <a:rPr lang="fi-FI" sz="1400" i="1" dirty="0">
                <a:solidFill>
                  <a:schemeClr val="tx1"/>
                </a:solidFill>
                <a:latin typeface="Open Sans"/>
                <a:ea typeface="Open Sans"/>
                <a:cs typeface="Open Sans"/>
              </a:rPr>
              <a:t>Tekoäly auttaa optimoimaan reittejä ja kuljetusten suunnittelua</a:t>
            </a:r>
          </a:p>
          <a:p>
            <a:pPr marL="457200" indent="-457200">
              <a:lnSpc>
                <a:spcPct val="150000"/>
              </a:lnSpc>
              <a:buFont typeface="Arial" panose="020B0604020202020204" pitchFamily="34" charset="0"/>
              <a:buChar char="•"/>
            </a:pPr>
            <a:r>
              <a:rPr lang="fi-FI" sz="1400" b="1" i="1" dirty="0">
                <a:solidFill>
                  <a:schemeClr val="tx1"/>
                </a:solidFill>
                <a:latin typeface="Open Sans"/>
                <a:ea typeface="Open Sans"/>
                <a:cs typeface="Open Sans"/>
              </a:rPr>
              <a:t>Säänvaihteluiden haasteet: </a:t>
            </a:r>
            <a:r>
              <a:rPr lang="fi-FI" sz="1400" i="1" dirty="0">
                <a:solidFill>
                  <a:schemeClr val="tx1"/>
                </a:solidFill>
                <a:latin typeface="Open Sans"/>
                <a:ea typeface="Open Sans"/>
                <a:cs typeface="Open Sans"/>
              </a:rPr>
              <a:t>Muuttuva ilmasto vaikuttaa kuljetuksiin, esimerkiksi talviolosuhteiden ja routatilanteen kautta.</a:t>
            </a:r>
          </a:p>
        </p:txBody>
      </p:sp>
      <p:sp>
        <p:nvSpPr>
          <p:cNvPr id="4" name="Tekstiruutu 3">
            <a:extLst>
              <a:ext uri="{FF2B5EF4-FFF2-40B4-BE49-F238E27FC236}">
                <a16:creationId xmlns:a16="http://schemas.microsoft.com/office/drawing/2014/main" id="{EBC0794C-267F-08CC-1733-625E54548D33}"/>
              </a:ext>
            </a:extLst>
          </p:cNvPr>
          <p:cNvSpPr txBox="1"/>
          <p:nvPr/>
        </p:nvSpPr>
        <p:spPr>
          <a:xfrm>
            <a:off x="9083773" y="5991225"/>
            <a:ext cx="2136677" cy="369332"/>
          </a:xfrm>
          <a:prstGeom prst="rect">
            <a:avLst/>
          </a:prstGeom>
          <a:noFill/>
        </p:spPr>
        <p:txBody>
          <a:bodyPr wrap="square" rtlCol="0">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Lähteet: </a:t>
            </a:r>
            <a:r>
              <a:rPr lang="fi-FI" sz="900" dirty="0" err="1">
                <a:latin typeface="Open Sans" panose="020B0606030504020204" pitchFamily="34" charset="0"/>
                <a:ea typeface="Open Sans" panose="020B0606030504020204" pitchFamily="34" charset="0"/>
                <a:cs typeface="Open Sans" panose="020B0606030504020204" pitchFamily="34" charset="0"/>
              </a:rPr>
              <a:t>Kovilog</a:t>
            </a:r>
            <a:r>
              <a:rPr lang="fi-FI" sz="900" dirty="0">
                <a:latin typeface="Open Sans" panose="020B0606030504020204" pitchFamily="34" charset="0"/>
                <a:ea typeface="Open Sans" panose="020B0606030504020204" pitchFamily="34" charset="0"/>
                <a:cs typeface="Open Sans" panose="020B0606030504020204" pitchFamily="34" charset="0"/>
              </a:rPr>
              <a:t>-hankkeen opiskelijoiden </a:t>
            </a:r>
            <a:r>
              <a:rPr lang="fi-FI" sz="900" dirty="0" err="1">
                <a:latin typeface="Open Sans" panose="020B0606030504020204" pitchFamily="34" charset="0"/>
                <a:ea typeface="Open Sans" panose="020B0606030504020204" pitchFamily="34" charset="0"/>
                <a:cs typeface="Open Sans" panose="020B0606030504020204" pitchFamily="34" charset="0"/>
              </a:rPr>
              <a:t>Pestel</a:t>
            </a:r>
            <a:r>
              <a:rPr lang="fi-FI" sz="900" dirty="0">
                <a:latin typeface="Open Sans" panose="020B0606030504020204" pitchFamily="34" charset="0"/>
                <a:ea typeface="Open Sans" panose="020B0606030504020204" pitchFamily="34" charset="0"/>
                <a:cs typeface="Open Sans" panose="020B0606030504020204" pitchFamily="34" charset="0"/>
              </a:rPr>
              <a:t>-analyysit</a:t>
            </a:r>
          </a:p>
        </p:txBody>
      </p:sp>
      <p:pic>
        <p:nvPicPr>
          <p:cNvPr id="7" name="Kuva 6">
            <a:extLst>
              <a:ext uri="{FF2B5EF4-FFF2-40B4-BE49-F238E27FC236}">
                <a16:creationId xmlns:a16="http://schemas.microsoft.com/office/drawing/2014/main" id="{6B3A4430-1001-C3F4-6027-87B2C3A79792}"/>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2303116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933F9-CD58-06F8-E4C5-49B55908DA5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7C9269C-A26F-6E1D-0921-73EA2E126D09}"/>
              </a:ext>
            </a:extLst>
          </p:cNvPr>
          <p:cNvSpPr>
            <a:spLocks noGrp="1"/>
          </p:cNvSpPr>
          <p:nvPr>
            <p:ph type="title"/>
          </p:nvPr>
        </p:nvSpPr>
        <p:spPr>
          <a:xfrm>
            <a:off x="1097278" y="357534"/>
            <a:ext cx="5575665" cy="748454"/>
          </a:xfrm>
        </p:spPr>
        <p:txBody>
          <a:bodyPr>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3.2 Tulevat muutostekijät</a:t>
            </a:r>
          </a:p>
        </p:txBody>
      </p:sp>
      <p:sp>
        <p:nvSpPr>
          <p:cNvPr id="3" name="Sisällön paikkamerkki 2">
            <a:extLst>
              <a:ext uri="{FF2B5EF4-FFF2-40B4-BE49-F238E27FC236}">
                <a16:creationId xmlns:a16="http://schemas.microsoft.com/office/drawing/2014/main" id="{8D1B254B-9E6F-D143-D12D-6BD04A8D0EBB}"/>
              </a:ext>
            </a:extLst>
          </p:cNvPr>
          <p:cNvSpPr>
            <a:spLocks noGrp="1"/>
          </p:cNvSpPr>
          <p:nvPr>
            <p:ph sz="half" idx="1"/>
          </p:nvPr>
        </p:nvSpPr>
        <p:spPr>
          <a:xfrm>
            <a:off x="740227" y="1631561"/>
            <a:ext cx="10804073" cy="5126479"/>
          </a:xfrm>
        </p:spPr>
        <p:txBody>
          <a:bodyPr vert="horz" lIns="0" tIns="45720" rIns="0" bIns="45720" rtlCol="0" anchor="t">
            <a:noAutofit/>
          </a:bodyPr>
          <a:lstStyle/>
          <a:p>
            <a:pPr marL="457200" indent="-457200">
              <a:lnSpc>
                <a:spcPct val="150000"/>
              </a:lnSpc>
              <a:buFont typeface="Arial" panose="020B0604020202020204" pitchFamily="34" charset="0"/>
              <a:buChar char="•"/>
            </a:pPr>
            <a:r>
              <a:rPr lang="fi-FI" sz="1400" b="1" i="1" dirty="0">
                <a:solidFill>
                  <a:schemeClr val="tx1"/>
                </a:solidFill>
                <a:latin typeface="Open Sans"/>
                <a:ea typeface="Open Sans"/>
                <a:cs typeface="Open Sans"/>
              </a:rPr>
              <a:t>Uusi sukupolvi päätöksentekijänä: </a:t>
            </a:r>
            <a:r>
              <a:rPr lang="fi-FI" sz="1400" i="1" dirty="0">
                <a:solidFill>
                  <a:schemeClr val="tx1"/>
                </a:solidFill>
                <a:latin typeface="Open Sans"/>
                <a:ea typeface="Open Sans"/>
                <a:cs typeface="Open Sans"/>
              </a:rPr>
              <a:t>Arvot muuttuvat ja vastuullisuus nousee entistä tärkeämmäksi kilpailuvaltiksi.​</a:t>
            </a:r>
          </a:p>
          <a:p>
            <a:pPr marL="457200" indent="-457200">
              <a:lnSpc>
                <a:spcPct val="150000"/>
              </a:lnSpc>
              <a:buFont typeface="Arial" panose="020B0604020202020204" pitchFamily="34" charset="0"/>
              <a:buChar char="•"/>
            </a:pPr>
            <a:r>
              <a:rPr lang="fi-FI" sz="1400" i="1" dirty="0">
                <a:solidFill>
                  <a:schemeClr val="tx1"/>
                </a:solidFill>
                <a:latin typeface="Open Sans"/>
                <a:ea typeface="Open Sans"/>
                <a:cs typeface="Open Sans"/>
              </a:rPr>
              <a:t>​</a:t>
            </a:r>
            <a:r>
              <a:rPr lang="fi-FI" sz="1400" b="1" i="1" dirty="0">
                <a:solidFill>
                  <a:schemeClr val="tx1"/>
                </a:solidFill>
                <a:latin typeface="Open Sans"/>
                <a:ea typeface="Open Sans"/>
                <a:cs typeface="Open Sans"/>
              </a:rPr>
              <a:t>Yritysvastuullisuus: </a:t>
            </a:r>
            <a:r>
              <a:rPr lang="fi-FI" sz="1400" i="1" dirty="0">
                <a:solidFill>
                  <a:schemeClr val="tx1"/>
                </a:solidFill>
                <a:latin typeface="Open Sans"/>
                <a:ea typeface="Open Sans"/>
                <a:cs typeface="Open Sans"/>
              </a:rPr>
              <a:t>Kuljetusyrityksiltä odotetaan entistä enemmän vastuullisuutta ja läpinäkyvyyttä.​</a:t>
            </a:r>
          </a:p>
          <a:p>
            <a:pPr marL="457200" indent="-457200">
              <a:lnSpc>
                <a:spcPct val="150000"/>
              </a:lnSpc>
              <a:buFont typeface="Arial" panose="020B0604020202020204" pitchFamily="34" charset="0"/>
              <a:buChar char="•"/>
            </a:pPr>
            <a:r>
              <a:rPr lang="fi-FI" sz="1400" i="1" dirty="0">
                <a:solidFill>
                  <a:schemeClr val="tx1"/>
                </a:solidFill>
                <a:latin typeface="Open Sans"/>
                <a:ea typeface="Open Sans"/>
                <a:cs typeface="Open Sans"/>
              </a:rPr>
              <a:t>​</a:t>
            </a:r>
            <a:r>
              <a:rPr lang="fi-FI" sz="1400" b="1" i="1" dirty="0">
                <a:solidFill>
                  <a:schemeClr val="tx1"/>
                </a:solidFill>
                <a:latin typeface="Open Sans"/>
                <a:ea typeface="Open Sans"/>
                <a:cs typeface="Open Sans"/>
              </a:rPr>
              <a:t>Työvoiman saatavuus ja osaamisvaatimukset: </a:t>
            </a:r>
            <a:r>
              <a:rPr lang="fi-FI" sz="1400" i="1" dirty="0">
                <a:solidFill>
                  <a:schemeClr val="tx1"/>
                </a:solidFill>
                <a:latin typeface="Open Sans"/>
                <a:ea typeface="Open Sans"/>
                <a:cs typeface="Open Sans"/>
              </a:rPr>
              <a:t>Alan työvoimapula on haaste. Monikulttuurisuus lisääntyy, englannin kieli vahvistuu työkielenä, osaamisvaatimukset muuttuvat​</a:t>
            </a:r>
          </a:p>
          <a:p>
            <a:pPr marL="457200" indent="-457200">
              <a:lnSpc>
                <a:spcPct val="150000"/>
              </a:lnSpc>
              <a:buFont typeface="Arial" panose="020B0604020202020204" pitchFamily="34" charset="0"/>
              <a:buChar char="•"/>
            </a:pPr>
            <a:r>
              <a:rPr lang="fi-FI" sz="1400" b="1" i="1" dirty="0">
                <a:solidFill>
                  <a:schemeClr val="tx1"/>
                </a:solidFill>
                <a:latin typeface="Open Sans"/>
                <a:ea typeface="Open Sans"/>
                <a:cs typeface="Open Sans"/>
              </a:rPr>
              <a:t>Ennakoinnin merkitys: </a:t>
            </a:r>
            <a:r>
              <a:rPr lang="fi-FI" sz="1400" i="1" dirty="0">
                <a:solidFill>
                  <a:schemeClr val="tx1"/>
                </a:solidFill>
                <a:latin typeface="Open Sans"/>
                <a:ea typeface="Open Sans"/>
                <a:cs typeface="Open Sans"/>
              </a:rPr>
              <a:t>Muutoksien aika on jo nyt, jotta tulevaisuuden haasteisiin voidaan vastata.​</a:t>
            </a:r>
          </a:p>
          <a:p>
            <a:pPr marL="457200" indent="-457200">
              <a:lnSpc>
                <a:spcPct val="150000"/>
              </a:lnSpc>
              <a:buFont typeface="Arial" panose="020B0604020202020204" pitchFamily="34" charset="0"/>
              <a:buChar char="•"/>
            </a:pPr>
            <a:r>
              <a:rPr lang="fi-FI" sz="1400" b="1" i="1" dirty="0">
                <a:solidFill>
                  <a:schemeClr val="tx1"/>
                </a:solidFill>
                <a:latin typeface="Open Sans"/>
                <a:ea typeface="Open Sans"/>
                <a:cs typeface="Open Sans"/>
              </a:rPr>
              <a:t>Mitä kuljetetaan tulevaisuudessa: ​</a:t>
            </a:r>
            <a:r>
              <a:rPr lang="fi-FI" sz="1400" i="1" dirty="0">
                <a:solidFill>
                  <a:schemeClr val="tx1"/>
                </a:solidFill>
                <a:latin typeface="Open Sans"/>
                <a:ea typeface="Open Sans"/>
                <a:cs typeface="Open Sans"/>
              </a:rPr>
              <a:t>Tuotteet entistä kestävämpiä ja lähempänä tuotettuja kuin nyt. Kiertotalous tuotteet voimistuvat. Vastuullisuus / CO2 -päästöt korostuvat tuotteissa. ​</a:t>
            </a:r>
          </a:p>
          <a:p>
            <a:pPr marL="457200" indent="-457200">
              <a:lnSpc>
                <a:spcPct val="150000"/>
              </a:lnSpc>
              <a:buFont typeface="Arial" panose="020B0604020202020204" pitchFamily="34" charset="0"/>
              <a:buChar char="•"/>
            </a:pPr>
            <a:r>
              <a:rPr lang="fi-FI" sz="1400" b="1" i="1" dirty="0">
                <a:solidFill>
                  <a:schemeClr val="tx1"/>
                </a:solidFill>
                <a:latin typeface="Open Sans"/>
                <a:ea typeface="Open Sans"/>
                <a:cs typeface="Open Sans"/>
              </a:rPr>
              <a:t>Koulutus: </a:t>
            </a:r>
            <a:r>
              <a:rPr lang="fi-FI" sz="1400" i="1" dirty="0">
                <a:solidFill>
                  <a:schemeClr val="tx1"/>
                </a:solidFill>
                <a:latin typeface="Open Sans"/>
                <a:ea typeface="Open Sans"/>
                <a:cs typeface="Open Sans"/>
              </a:rPr>
              <a:t>Opetusmateriaalin tekeminen jo nyt tulevaisuuteen sekä tulevaisuuden ennustettavuus. Osaamista on oltava eri energiamuodoista, päästölaskennasta, eri keinoista vähentää päästöjä, ja investointilaskelmista. Koulutuksissa vaaditaan vähäpäästöistä kalustoa sekä uusiutuvaa energiaa. </a:t>
            </a:r>
          </a:p>
        </p:txBody>
      </p:sp>
      <p:sp>
        <p:nvSpPr>
          <p:cNvPr id="4" name="Tekstiruutu 3">
            <a:extLst>
              <a:ext uri="{FF2B5EF4-FFF2-40B4-BE49-F238E27FC236}">
                <a16:creationId xmlns:a16="http://schemas.microsoft.com/office/drawing/2014/main" id="{76D1A783-D212-1CC5-C881-95D82022AFBE}"/>
              </a:ext>
            </a:extLst>
          </p:cNvPr>
          <p:cNvSpPr txBox="1"/>
          <p:nvPr/>
        </p:nvSpPr>
        <p:spPr>
          <a:xfrm>
            <a:off x="9083773" y="5991225"/>
            <a:ext cx="2620547" cy="369332"/>
          </a:xfrm>
          <a:prstGeom prst="rect">
            <a:avLst/>
          </a:prstGeom>
          <a:noFill/>
        </p:spPr>
        <p:txBody>
          <a:bodyPr wrap="square" rtlCol="0">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Lähteet: </a:t>
            </a:r>
            <a:r>
              <a:rPr lang="fi-FI" sz="900" dirty="0" err="1">
                <a:latin typeface="Open Sans" panose="020B0606030504020204" pitchFamily="34" charset="0"/>
                <a:ea typeface="Open Sans" panose="020B0606030504020204" pitchFamily="34" charset="0"/>
                <a:cs typeface="Open Sans" panose="020B0606030504020204" pitchFamily="34" charset="0"/>
              </a:rPr>
              <a:t>Kovilog</a:t>
            </a:r>
            <a:r>
              <a:rPr lang="fi-FI" sz="900" dirty="0">
                <a:latin typeface="Open Sans" panose="020B0606030504020204" pitchFamily="34" charset="0"/>
                <a:ea typeface="Open Sans" panose="020B0606030504020204" pitchFamily="34" charset="0"/>
                <a:cs typeface="Open Sans" panose="020B0606030504020204" pitchFamily="34" charset="0"/>
              </a:rPr>
              <a:t>-hankkeen opiskelijoiden </a:t>
            </a:r>
            <a:r>
              <a:rPr lang="fi-FI" sz="900" dirty="0" err="1">
                <a:latin typeface="Open Sans" panose="020B0606030504020204" pitchFamily="34" charset="0"/>
                <a:ea typeface="Open Sans" panose="020B0606030504020204" pitchFamily="34" charset="0"/>
                <a:cs typeface="Open Sans" panose="020B0606030504020204" pitchFamily="34" charset="0"/>
              </a:rPr>
              <a:t>Pestel</a:t>
            </a:r>
            <a:r>
              <a:rPr lang="fi-FI" sz="900" dirty="0">
                <a:latin typeface="Open Sans" panose="020B0606030504020204" pitchFamily="34" charset="0"/>
                <a:ea typeface="Open Sans" panose="020B0606030504020204" pitchFamily="34" charset="0"/>
                <a:cs typeface="Open Sans" panose="020B0606030504020204" pitchFamily="34" charset="0"/>
              </a:rPr>
              <a:t>-analyysit vuosina 2023-2025 </a:t>
            </a:r>
          </a:p>
        </p:txBody>
      </p:sp>
      <p:pic>
        <p:nvPicPr>
          <p:cNvPr id="7" name="Kuva 6">
            <a:extLst>
              <a:ext uri="{FF2B5EF4-FFF2-40B4-BE49-F238E27FC236}">
                <a16:creationId xmlns:a16="http://schemas.microsoft.com/office/drawing/2014/main" id="{68974CE7-ABAF-0E8C-4292-CAF8EAAA6535}"/>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340264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79C852-A581-F404-64DD-C78895D329AF}"/>
              </a:ext>
            </a:extLst>
          </p:cNvPr>
          <p:cNvSpPr>
            <a:spLocks noGrp="1"/>
          </p:cNvSpPr>
          <p:nvPr>
            <p:ph type="title"/>
          </p:nvPr>
        </p:nvSpPr>
        <p:spPr>
          <a:xfrm>
            <a:off x="1097280" y="286603"/>
            <a:ext cx="5271478" cy="884142"/>
          </a:xfrm>
        </p:spPr>
        <p:txBody>
          <a:bodyPr>
            <a:normAutofit/>
          </a:bodyPr>
          <a:lstStyle/>
          <a:p>
            <a:r>
              <a:rPr lang="fi-FI" sz="3200" b="1" dirty="0">
                <a:latin typeface="Open Sans"/>
                <a:ea typeface="Calibri Light"/>
                <a:cs typeface="Calibri Light"/>
              </a:rPr>
              <a:t>3. Osion tuntitehtävä</a:t>
            </a:r>
            <a:endParaRPr lang="fi-FI" sz="3200" b="1" dirty="0">
              <a:latin typeface="Open Sans"/>
            </a:endParaRPr>
          </a:p>
        </p:txBody>
      </p:sp>
      <p:sp>
        <p:nvSpPr>
          <p:cNvPr id="3" name="Sisällön paikkamerkki 2">
            <a:extLst>
              <a:ext uri="{FF2B5EF4-FFF2-40B4-BE49-F238E27FC236}">
                <a16:creationId xmlns:a16="http://schemas.microsoft.com/office/drawing/2014/main" id="{1364C339-E6A3-5F71-8715-FA2A166172AA}"/>
              </a:ext>
            </a:extLst>
          </p:cNvPr>
          <p:cNvSpPr>
            <a:spLocks noGrp="1"/>
          </p:cNvSpPr>
          <p:nvPr>
            <p:ph sz="half" idx="1"/>
          </p:nvPr>
        </p:nvSpPr>
        <p:spPr>
          <a:xfrm>
            <a:off x="1097277" y="1845734"/>
            <a:ext cx="5971035" cy="4023360"/>
          </a:xfrm>
        </p:spPr>
        <p:txBody>
          <a:bodyPr vert="horz" lIns="0" tIns="45720" rIns="0" bIns="45720" rtlCol="0" anchor="t">
            <a:normAutofit/>
          </a:bodyPr>
          <a:lstStyle/>
          <a:p>
            <a:pPr marL="457200" indent="-457200">
              <a:lnSpc>
                <a:spcPct val="150000"/>
              </a:lnSpc>
              <a:buFont typeface="Arial" panose="020B0604020202020204" pitchFamily="34" charset="0"/>
              <a:buChar char="•"/>
            </a:pPr>
            <a:r>
              <a:rPr lang="fi-FI" sz="1600" dirty="0">
                <a:solidFill>
                  <a:schemeClr val="tx1"/>
                </a:solidFill>
                <a:latin typeface="Open Sans"/>
                <a:ea typeface="Open Sans"/>
                <a:cs typeface="Open Sans"/>
              </a:rPr>
              <a:t>Miten voit vaikuttaa omassa työssäsi ympäristövaikutusten vähentämiseksi? Mitkä ovat konkreettiset keinot? Määritä useampi esimerkki ja perustele valintasi. </a:t>
            </a:r>
          </a:p>
          <a:p>
            <a:pPr marL="457200" indent="-457200">
              <a:lnSpc>
                <a:spcPct val="150000"/>
              </a:lnSpc>
              <a:buFont typeface="Arial" panose="020B0604020202020204" pitchFamily="34" charset="0"/>
              <a:buChar char="•"/>
            </a:pPr>
            <a:r>
              <a:rPr lang="fi-FI" sz="1600" dirty="0">
                <a:solidFill>
                  <a:schemeClr val="tx1"/>
                </a:solidFill>
                <a:latin typeface="Open Sans"/>
                <a:ea typeface="Open Sans"/>
                <a:cs typeface="Open Sans"/>
              </a:rPr>
              <a:t>Aloita </a:t>
            </a:r>
            <a:r>
              <a:rPr lang="fi-FI" sz="1600" err="1">
                <a:solidFill>
                  <a:schemeClr val="tx1"/>
                </a:solidFill>
                <a:latin typeface="Open Sans"/>
                <a:ea typeface="Open Sans"/>
                <a:cs typeface="Open Sans"/>
              </a:rPr>
              <a:t>Pestel</a:t>
            </a:r>
            <a:r>
              <a:rPr lang="fi-FI" sz="1600" dirty="0">
                <a:solidFill>
                  <a:schemeClr val="tx1"/>
                </a:solidFill>
                <a:latin typeface="Open Sans"/>
                <a:ea typeface="Open Sans"/>
                <a:cs typeface="Open Sans"/>
              </a:rPr>
              <a:t>-analyysin laatiminen (erillinen liite). Pohdi, miten erilaiset muutostekijät vaikuttavat omaan työpaikkaasi lyhyellä, keskipitkällä ja pitkällä aikavälillä. </a:t>
            </a:r>
            <a:r>
              <a:rPr lang="fi-FI" sz="1600" err="1">
                <a:solidFill>
                  <a:schemeClr val="tx1"/>
                </a:solidFill>
                <a:latin typeface="Open Sans"/>
                <a:ea typeface="Open Sans"/>
                <a:cs typeface="Open Sans"/>
              </a:rPr>
              <a:t>Pestel</a:t>
            </a:r>
            <a:r>
              <a:rPr lang="fi-FI" sz="1600" dirty="0">
                <a:solidFill>
                  <a:schemeClr val="tx1"/>
                </a:solidFill>
                <a:latin typeface="Open Sans"/>
                <a:ea typeface="Open Sans"/>
                <a:cs typeface="Open Sans"/>
              </a:rPr>
              <a:t>-analyysiin palataan vielä opintokokonaisuuden lopussa. </a:t>
            </a:r>
          </a:p>
          <a:p>
            <a:pPr>
              <a:lnSpc>
                <a:spcPct val="150000"/>
              </a:lnSpc>
            </a:pPr>
            <a:endParaRPr lang="fi-FI" sz="1800" dirty="0">
              <a:latin typeface="Open Sans" panose="020B0606030504020204" pitchFamily="34" charset="0"/>
              <a:ea typeface="Open Sans" panose="020B0606030504020204" pitchFamily="34" charset="0"/>
              <a:cs typeface="Open Sans" panose="020B0606030504020204" pitchFamily="34" charset="0"/>
            </a:endParaRPr>
          </a:p>
          <a:p>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Sisällön paikkamerkki 6" descr="Vihreä logistiikka - Logistiikan Maailma">
            <a:extLst>
              <a:ext uri="{FF2B5EF4-FFF2-40B4-BE49-F238E27FC236}">
                <a16:creationId xmlns:a16="http://schemas.microsoft.com/office/drawing/2014/main" id="{AFEBCD16-622F-6C13-EBAA-91916E37780E}"/>
              </a:ext>
            </a:extLst>
          </p:cNvPr>
          <p:cNvPicPr>
            <a:picLocks noGrp="1" noChangeAspect="1"/>
          </p:cNvPicPr>
          <p:nvPr>
            <p:ph sz="half" idx="2"/>
          </p:nvPr>
        </p:nvPicPr>
        <p:blipFill>
          <a:blip r:embed="rId2"/>
          <a:stretch>
            <a:fillRect/>
          </a:stretch>
        </p:blipFill>
        <p:spPr>
          <a:xfrm>
            <a:off x="7390911" y="1845734"/>
            <a:ext cx="4239601" cy="3710109"/>
          </a:xfrm>
        </p:spPr>
      </p:pic>
      <p:sp>
        <p:nvSpPr>
          <p:cNvPr id="4" name="Tekstiruutu 3">
            <a:extLst>
              <a:ext uri="{FF2B5EF4-FFF2-40B4-BE49-F238E27FC236}">
                <a16:creationId xmlns:a16="http://schemas.microsoft.com/office/drawing/2014/main" id="{97912E31-7BF7-6147-45D4-78895413B7FB}"/>
              </a:ext>
            </a:extLst>
          </p:cNvPr>
          <p:cNvSpPr txBox="1"/>
          <p:nvPr/>
        </p:nvSpPr>
        <p:spPr>
          <a:xfrm>
            <a:off x="8515350" y="5792893"/>
            <a:ext cx="2295525" cy="400110"/>
          </a:xfrm>
          <a:prstGeom prst="rect">
            <a:avLst/>
          </a:prstGeom>
          <a:noFill/>
        </p:spPr>
        <p:txBody>
          <a:bodyPr wrap="square" rtlCol="0">
            <a:spAutoFit/>
          </a:bodyPr>
          <a:lstStyle/>
          <a:p>
            <a:r>
              <a:rPr lang="fi-FI" sz="1000">
                <a:latin typeface="Open Sans" panose="020B0606030504020204" pitchFamily="34" charset="0"/>
                <a:ea typeface="Open Sans" panose="020B0606030504020204" pitchFamily="34" charset="0"/>
                <a:cs typeface="Open Sans" panose="020B0606030504020204" pitchFamily="34" charset="0"/>
              </a:rPr>
              <a:t>Kuva: Vihreän logistiikan kolme tärkeää osaa. Logistiikanmaailma.fi</a:t>
            </a:r>
          </a:p>
        </p:txBody>
      </p:sp>
      <p:pic>
        <p:nvPicPr>
          <p:cNvPr id="8" name="Kuva 7" descr="Kuva, joka sisältää kohteen teksti, Fontti, logo, Grafiikka&#10;&#10;Tekoälyllä luotu sisältö saattaa olla virheellistä.">
            <a:extLst>
              <a:ext uri="{FF2B5EF4-FFF2-40B4-BE49-F238E27FC236}">
                <a16:creationId xmlns:a16="http://schemas.microsoft.com/office/drawing/2014/main" id="{D6C77C08-A2AC-307F-35B1-EB80123C1DFF}"/>
              </a:ext>
            </a:extLst>
          </p:cNvPr>
          <p:cNvPicPr>
            <a:picLocks noChangeAspect="1"/>
          </p:cNvPicPr>
          <p:nvPr/>
        </p:nvPicPr>
        <p:blipFill>
          <a:blip r:embed="rId3"/>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3710565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75668-1399-6C7E-23E7-E346AC5EDA3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E41D1F3-2070-FAE0-5B71-F5E8D4F6FADF}"/>
              </a:ext>
            </a:extLst>
          </p:cNvPr>
          <p:cNvSpPr>
            <a:spLocks noGrp="1"/>
          </p:cNvSpPr>
          <p:nvPr>
            <p:ph type="title"/>
          </p:nvPr>
        </p:nvSpPr>
        <p:spPr>
          <a:xfrm>
            <a:off x="642256" y="642257"/>
            <a:ext cx="10787744" cy="537319"/>
          </a:xfrm>
        </p:spPr>
        <p:txBody>
          <a:bodyPr anchor="t">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Esityksen sisältö</a:t>
            </a:r>
          </a:p>
        </p:txBody>
      </p:sp>
      <p:sp>
        <p:nvSpPr>
          <p:cNvPr id="3" name="Sisällön paikkamerkki 2">
            <a:extLst>
              <a:ext uri="{FF2B5EF4-FFF2-40B4-BE49-F238E27FC236}">
                <a16:creationId xmlns:a16="http://schemas.microsoft.com/office/drawing/2014/main" id="{645C0886-2E0B-9B93-8A07-75C89D50264A}"/>
              </a:ext>
            </a:extLst>
          </p:cNvPr>
          <p:cNvSpPr>
            <a:spLocks noGrp="1"/>
          </p:cNvSpPr>
          <p:nvPr>
            <p:ph idx="1"/>
          </p:nvPr>
        </p:nvSpPr>
        <p:spPr>
          <a:xfrm>
            <a:off x="1078581" y="1486046"/>
            <a:ext cx="9745328" cy="5413193"/>
          </a:xfrm>
        </p:spPr>
        <p:txBody>
          <a:bodyPr vert="horz" lIns="0" tIns="45720" rIns="0" bIns="45720" rtlCol="0" anchor="t">
            <a:noAutofit/>
          </a:bodyPr>
          <a:lstStyle/>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1. Ilmastonmuutos</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2. Sääntely ja ohjaus</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3. Vihreä logistiikka</a:t>
            </a:r>
          </a:p>
          <a:p>
            <a:pPr>
              <a:lnSpc>
                <a:spcPct val="150000"/>
              </a:lnSpc>
              <a:spcBef>
                <a:spcPts val="600"/>
              </a:spcBef>
              <a:spcAft>
                <a:spcPts val="600"/>
              </a:spcAft>
            </a:pPr>
            <a:r>
              <a:rPr lang="fi-FI" b="1" dirty="0">
                <a:solidFill>
                  <a:schemeClr val="tx1"/>
                </a:solidFill>
                <a:latin typeface="Open Sans" panose="020B0606030504020204" pitchFamily="34" charset="0"/>
                <a:ea typeface="Open Sans" panose="020B0606030504020204" pitchFamily="34" charset="0"/>
                <a:cs typeface="Open Sans" panose="020B0606030504020204" pitchFamily="34" charset="0"/>
              </a:rPr>
              <a:t>4. Vaihtoehtoiset käyttövoimat ja jakeluverkostot</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5. Päästölaskenta ja raportointi  </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6. Päästövähennystoimet </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7. Lisämateriaalit</a:t>
            </a:r>
          </a:p>
          <a:p>
            <a:pPr>
              <a:lnSpc>
                <a:spcPct val="150000"/>
              </a:lnSpc>
              <a:spcBef>
                <a:spcPts val="600"/>
              </a:spcBef>
              <a:spcAft>
                <a:spcPts val="600"/>
              </a:spcAft>
            </a:pPr>
            <a:endParaRPr lang="fi-FI" sz="1400" dirty="0"/>
          </a:p>
        </p:txBody>
      </p:sp>
      <p:pic>
        <p:nvPicPr>
          <p:cNvPr id="5" name="Kuva 4" descr="Kuva, joka sisältää kohteen teksti, Fontti, logo, Grafiikka&#10;&#10;Tekoälyllä luotu sisältö saattaa olla virheellistä.">
            <a:extLst>
              <a:ext uri="{FF2B5EF4-FFF2-40B4-BE49-F238E27FC236}">
                <a16:creationId xmlns:a16="http://schemas.microsoft.com/office/drawing/2014/main" id="{DA21BDBD-EF6B-9DEE-6466-A2CBDE2F56CC}"/>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4145457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E2EB6C0-8736-8333-0390-EEBCBF400174}"/>
              </a:ext>
            </a:extLst>
          </p:cNvPr>
          <p:cNvSpPr>
            <a:spLocks noGrp="1"/>
          </p:cNvSpPr>
          <p:nvPr>
            <p:ph type="title"/>
          </p:nvPr>
        </p:nvSpPr>
        <p:spPr>
          <a:xfrm>
            <a:off x="1211581" y="556166"/>
            <a:ext cx="5503544" cy="784860"/>
          </a:xfrm>
        </p:spPr>
        <p:txBody>
          <a:bodyPr>
            <a:normAutofit/>
          </a:bodyPr>
          <a:lstStyle/>
          <a:p>
            <a:r>
              <a:rPr lang="en-US" sz="3200" b="1" dirty="0">
                <a:latin typeface="Open Sans"/>
                <a:ea typeface="Open Sans"/>
                <a:cs typeface="Open Sans"/>
              </a:rPr>
              <a:t>4.1 Uusiutuva diesel HVO</a:t>
            </a:r>
            <a:endParaRPr lang="en-US" sz="3200" b="1" dirty="0"/>
          </a:p>
        </p:txBody>
      </p:sp>
      <p:sp>
        <p:nvSpPr>
          <p:cNvPr id="5" name="Tekstiruutu 4">
            <a:extLst>
              <a:ext uri="{FF2B5EF4-FFF2-40B4-BE49-F238E27FC236}">
                <a16:creationId xmlns:a16="http://schemas.microsoft.com/office/drawing/2014/main" id="{551FB97B-1EF6-E55C-048E-CD6150D28B12}"/>
              </a:ext>
            </a:extLst>
          </p:cNvPr>
          <p:cNvSpPr txBox="1"/>
          <p:nvPr/>
        </p:nvSpPr>
        <p:spPr>
          <a:xfrm>
            <a:off x="990600" y="1980247"/>
            <a:ext cx="6096000" cy="3325462"/>
          </a:xfrm>
          <a:prstGeom prst="rect">
            <a:avLst/>
          </a:prstGeom>
          <a:noFill/>
        </p:spPr>
        <p:txBody>
          <a:bodyPr wrap="square">
            <a:spAutoFit/>
          </a:bodyPr>
          <a:lstStyle/>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Uusiutuvaa dieseliä valmistetaan eri lähteistä, kuten </a:t>
            </a: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jäte- ja rapsiöljystä. </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Vaikka HVO tarkoittaa suomeksi vetykäsiteltyä kasviöljyä, sitä voidaan myös valmistaa </a:t>
            </a: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eläinrasvasta. </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Parhaimmassa tapauksessa käytetään ja kierrätetään teollisuuden jätteitä ja tähteitä.</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Uusiutuva diesel pienentää</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 yrityksen kaluston </a:t>
            </a: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kasvihuonekaasupäästöjä keskimäärin 90 % </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polttoaineen elinkaaren aikana verrattuna fossiiliseen dieseliin.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Soveltuu käytettäväksi kaikissa dieselmoottoreissa.</a:t>
            </a:r>
          </a:p>
        </p:txBody>
      </p:sp>
      <p:pic>
        <p:nvPicPr>
          <p:cNvPr id="11" name="Kuva 10">
            <a:extLst>
              <a:ext uri="{FF2B5EF4-FFF2-40B4-BE49-F238E27FC236}">
                <a16:creationId xmlns:a16="http://schemas.microsoft.com/office/drawing/2014/main" id="{C70C99FB-6D53-FF65-02A1-7E898F2C42A4}"/>
              </a:ext>
            </a:extLst>
          </p:cNvPr>
          <p:cNvPicPr>
            <a:picLocks noChangeAspect="1"/>
          </p:cNvPicPr>
          <p:nvPr/>
        </p:nvPicPr>
        <p:blipFill>
          <a:blip r:embed="rId2"/>
          <a:stretch>
            <a:fillRect/>
          </a:stretch>
        </p:blipFill>
        <p:spPr>
          <a:xfrm>
            <a:off x="7394314" y="2266950"/>
            <a:ext cx="3965494" cy="2324100"/>
          </a:xfrm>
          <a:prstGeom prst="rect">
            <a:avLst/>
          </a:prstGeom>
        </p:spPr>
      </p:pic>
      <p:sp>
        <p:nvSpPr>
          <p:cNvPr id="12" name="Tekstiruutu 11">
            <a:extLst>
              <a:ext uri="{FF2B5EF4-FFF2-40B4-BE49-F238E27FC236}">
                <a16:creationId xmlns:a16="http://schemas.microsoft.com/office/drawing/2014/main" id="{57A2706F-2115-35C2-D8FD-79ED5EBE4DCD}"/>
              </a:ext>
            </a:extLst>
          </p:cNvPr>
          <p:cNvSpPr txBox="1"/>
          <p:nvPr/>
        </p:nvSpPr>
        <p:spPr>
          <a:xfrm>
            <a:off x="8020050" y="5989796"/>
            <a:ext cx="3624444" cy="230832"/>
          </a:xfrm>
          <a:prstGeom prst="rect">
            <a:avLst/>
          </a:prstGeom>
          <a:noFill/>
        </p:spPr>
        <p:txBody>
          <a:bodyPr wrap="square" rtlCol="0">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Lähde: www.neste.fi</a:t>
            </a:r>
          </a:p>
        </p:txBody>
      </p:sp>
      <p:pic>
        <p:nvPicPr>
          <p:cNvPr id="4" name="Kuva 3" descr="Kuva, joka sisältää kohteen teksti, Fontti, logo, Grafiikka&#10;&#10;Tekoälyllä luotu sisältö saattaa olla virheellistä.">
            <a:extLst>
              <a:ext uri="{FF2B5EF4-FFF2-40B4-BE49-F238E27FC236}">
                <a16:creationId xmlns:a16="http://schemas.microsoft.com/office/drawing/2014/main" id="{F32272C7-C857-441B-B5A3-5B6A463E91A6}"/>
              </a:ext>
            </a:extLst>
          </p:cNvPr>
          <p:cNvPicPr>
            <a:picLocks noChangeAspect="1"/>
          </p:cNvPicPr>
          <p:nvPr/>
        </p:nvPicPr>
        <p:blipFill>
          <a:blip r:embed="rId3"/>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3469169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F722FA-32B3-9B3E-6460-C0B912C4BF4A}"/>
              </a:ext>
            </a:extLst>
          </p:cNvPr>
          <p:cNvSpPr txBox="1"/>
          <p:nvPr/>
        </p:nvSpPr>
        <p:spPr>
          <a:xfrm>
            <a:off x="8338443" y="5949497"/>
            <a:ext cx="332850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Lähde: www.gasum.com</a:t>
            </a:r>
          </a:p>
        </p:txBody>
      </p:sp>
      <p:sp>
        <p:nvSpPr>
          <p:cNvPr id="3" name="Otsikko 1">
            <a:extLst>
              <a:ext uri="{FF2B5EF4-FFF2-40B4-BE49-F238E27FC236}">
                <a16:creationId xmlns:a16="http://schemas.microsoft.com/office/drawing/2014/main" id="{D5B61BB8-3C94-A187-DFDF-6BAF9AD29E54}"/>
              </a:ext>
            </a:extLst>
          </p:cNvPr>
          <p:cNvSpPr>
            <a:spLocks noGrp="1"/>
          </p:cNvSpPr>
          <p:nvPr>
            <p:ph type="title"/>
          </p:nvPr>
        </p:nvSpPr>
        <p:spPr>
          <a:xfrm>
            <a:off x="1538900" y="104587"/>
            <a:ext cx="2985475" cy="1102622"/>
          </a:xfrm>
        </p:spPr>
        <p:txBody>
          <a:bodyPr>
            <a:no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4.2 Kaasut</a:t>
            </a:r>
          </a:p>
        </p:txBody>
      </p:sp>
      <p:pic>
        <p:nvPicPr>
          <p:cNvPr id="10" name="Sisällön paikkamerkki 9">
            <a:extLst>
              <a:ext uri="{FF2B5EF4-FFF2-40B4-BE49-F238E27FC236}">
                <a16:creationId xmlns:a16="http://schemas.microsoft.com/office/drawing/2014/main" id="{B687783A-F549-4070-440B-4331C506CFBB}"/>
              </a:ext>
            </a:extLst>
          </p:cNvPr>
          <p:cNvPicPr>
            <a:picLocks noGrp="1" noChangeAspect="1"/>
          </p:cNvPicPr>
          <p:nvPr>
            <p:ph idx="1"/>
          </p:nvPr>
        </p:nvPicPr>
        <p:blipFill>
          <a:blip r:embed="rId2"/>
          <a:stretch>
            <a:fillRect/>
          </a:stretch>
        </p:blipFill>
        <p:spPr>
          <a:xfrm>
            <a:off x="8364984" y="1692720"/>
            <a:ext cx="3098988" cy="4022725"/>
          </a:xfrm>
        </p:spPr>
      </p:pic>
      <p:sp>
        <p:nvSpPr>
          <p:cNvPr id="12" name="Tekstiruutu 11">
            <a:extLst>
              <a:ext uri="{FF2B5EF4-FFF2-40B4-BE49-F238E27FC236}">
                <a16:creationId xmlns:a16="http://schemas.microsoft.com/office/drawing/2014/main" id="{CC56F20B-953C-899D-8ECE-5DB132D28BB1}"/>
              </a:ext>
            </a:extLst>
          </p:cNvPr>
          <p:cNvSpPr txBox="1"/>
          <p:nvPr/>
        </p:nvSpPr>
        <p:spPr>
          <a:xfrm>
            <a:off x="640683" y="1692720"/>
            <a:ext cx="7724301" cy="4341125"/>
          </a:xfrm>
          <a:prstGeom prst="rect">
            <a:avLst/>
          </a:prstGeom>
          <a:noFill/>
        </p:spPr>
        <p:txBody>
          <a:bodyPr wrap="square">
            <a:spAutoFit/>
          </a:bodyPr>
          <a:lstStyle/>
          <a:p>
            <a:pPr>
              <a:lnSpc>
                <a:spcPct val="150000"/>
              </a:lnSpc>
            </a:pPr>
            <a:r>
              <a:rPr lang="fi-FI" sz="1400" dirty="0">
                <a:latin typeface="Open Sans" panose="020B0606030504020204" pitchFamily="34" charset="0"/>
                <a:ea typeface="Open Sans" panose="020B0606030504020204" pitchFamily="34" charset="0"/>
                <a:cs typeface="Open Sans" panose="020B0606030504020204" pitchFamily="34" charset="0"/>
              </a:rPr>
              <a:t>Paineistettua biokaasua (CBG) käytetään muun muassa henkilö- ja pakettiautojen, jakeluautojen ja jäteautojen polttoaineena. Raskaimman liikenteen kuten runkoliikenteen ajoneuvojen käyttövoimaksi sopii puolestaan parhaiten nesteytetty biokaasu (LBG).</a:t>
            </a:r>
          </a:p>
          <a:p>
            <a:pPr>
              <a:lnSpc>
                <a:spcPct val="150000"/>
              </a:lnSpc>
            </a:pPr>
            <a:endParaRPr lang="fi-FI" sz="1400" dirty="0"/>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CBG = Paineistettu biokaasu, tarkoitettu liikennekäyttöön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CNG = Paineistettu maakaasu, tarkoitettu liikennekäyttöön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LBG = Nesteytetty biokaasu, tarkoitettu vain raskaan liikenteen käyttöön </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LNG = Nesteytetty maakaasu, tarkoitettu vain raskaan liikenteen käyttöön</a:t>
            </a:r>
          </a:p>
          <a:p>
            <a:pPr defTabSz="914400">
              <a:lnSpc>
                <a:spcPct val="150000"/>
              </a:lnSpc>
              <a:spcBef>
                <a:spcPts val="1200"/>
              </a:spcBef>
              <a:spcAft>
                <a:spcPts val="200"/>
              </a:spcAft>
              <a:buClr>
                <a:schemeClr val="accent1"/>
              </a:buClr>
              <a:buSzPct val="100000"/>
            </a:pPr>
            <a:endPar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defTabSz="914400">
              <a:lnSpc>
                <a:spcPct val="150000"/>
              </a:lnSpc>
              <a:spcBef>
                <a:spcPts val="1200"/>
              </a:spcBef>
              <a:spcAft>
                <a:spcPts val="200"/>
              </a:spcAft>
              <a:buClr>
                <a:schemeClr val="accent1"/>
              </a:buClr>
              <a:buSzPct val="100000"/>
            </a:pPr>
            <a:r>
              <a:rPr lang="fi-FI" sz="1400" dirty="0" err="1">
                <a:solidFill>
                  <a:srgbClr val="111111"/>
                </a:solidFill>
                <a:latin typeface="Open Sans" panose="020B0606030504020204" pitchFamily="34" charset="0"/>
                <a:ea typeface="Open Sans" panose="020B0606030504020204" pitchFamily="34" charset="0"/>
                <a:cs typeface="Open Sans" panose="020B0606030504020204" pitchFamily="34" charset="0"/>
              </a:rPr>
              <a:t>Gasumin</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 tankkausasemilla Suomessa myydään ainoastaan biokaasua.</a:t>
            </a:r>
          </a:p>
        </p:txBody>
      </p:sp>
      <p:pic>
        <p:nvPicPr>
          <p:cNvPr id="6" name="Kuva 5">
            <a:extLst>
              <a:ext uri="{FF2B5EF4-FFF2-40B4-BE49-F238E27FC236}">
                <a16:creationId xmlns:a16="http://schemas.microsoft.com/office/drawing/2014/main" id="{A6B66A10-1C6B-7CE9-BA60-7B25FFCF466D}"/>
              </a:ext>
            </a:extLst>
          </p:cNvPr>
          <p:cNvPicPr>
            <a:picLocks noChangeAspect="1"/>
          </p:cNvPicPr>
          <p:nvPr/>
        </p:nvPicPr>
        <p:blipFill>
          <a:blip r:embed="rId3"/>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934501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51FD-989A-9040-BF60-53CC139A189C}"/>
              </a:ext>
            </a:extLst>
          </p:cNvPr>
          <p:cNvSpPr>
            <a:spLocks noGrp="1"/>
          </p:cNvSpPr>
          <p:nvPr>
            <p:ph type="title"/>
          </p:nvPr>
        </p:nvSpPr>
        <p:spPr>
          <a:xfrm>
            <a:off x="1190624" y="526754"/>
            <a:ext cx="3724275" cy="556260"/>
          </a:xfrm>
        </p:spPr>
        <p:txBody>
          <a:bodyPr>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4.3 Vihreä vety</a:t>
            </a:r>
          </a:p>
        </p:txBody>
      </p:sp>
      <p:sp>
        <p:nvSpPr>
          <p:cNvPr id="8" name="Sisällön paikkamerkki 7">
            <a:extLst>
              <a:ext uri="{FF2B5EF4-FFF2-40B4-BE49-F238E27FC236}">
                <a16:creationId xmlns:a16="http://schemas.microsoft.com/office/drawing/2014/main" id="{1587FE3F-2539-5EB5-AC05-9FCE43741C0B}"/>
              </a:ext>
            </a:extLst>
          </p:cNvPr>
          <p:cNvSpPr>
            <a:spLocks noGrp="1"/>
          </p:cNvSpPr>
          <p:nvPr>
            <p:ph idx="1"/>
          </p:nvPr>
        </p:nvSpPr>
        <p:spPr>
          <a:xfrm>
            <a:off x="741045" y="1457462"/>
            <a:ext cx="10546080" cy="4771887"/>
          </a:xfrm>
        </p:spPr>
        <p:txBody>
          <a:bodyPr>
            <a:normAutofit fontScale="85000" lnSpcReduction="20000"/>
          </a:bodyPr>
          <a:lstStyle/>
          <a:p>
            <a:pPr marL="285750" indent="-285750">
              <a:lnSpc>
                <a:spcPct val="170000"/>
              </a:lnSpc>
              <a:buFont typeface="Calibri" panose="020F0502020204030204" pitchFamily="34" charset="0"/>
              <a:buChar char="•"/>
            </a:pPr>
            <a:r>
              <a:rPr lang="fi-FI" sz="16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Tuotettu uusiutuvilla energialähteillä </a:t>
            </a: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(aurinko- tai tuulivoima), jolloin kutsutaan ”vihreäksi vedyksi”.</a:t>
            </a:r>
          </a:p>
          <a:p>
            <a:pPr marL="285750" indent="-285750">
              <a:lnSpc>
                <a:spcPct val="170000"/>
              </a:lnSpc>
              <a:buFont typeface="Calibri" panose="020F050202020403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Harmaa tai sininen vety tuotetaan fossiilisilla polttoaineilla.</a:t>
            </a:r>
          </a:p>
          <a:p>
            <a:pPr marL="285750" indent="-285750">
              <a:lnSpc>
                <a:spcPct val="170000"/>
              </a:lnSpc>
              <a:buFont typeface="Calibri" panose="020F050202020403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Vihreän vedyn käyttökohteet:</a:t>
            </a:r>
          </a:p>
          <a:p>
            <a:pPr marL="578358" lvl="1" indent="-285750">
              <a:lnSpc>
                <a:spcPct val="170000"/>
              </a:lnSpc>
              <a:buFont typeface="Calibri" panose="020F0502020204030204" pitchFamily="34" charset="0"/>
              <a:buChar char="•"/>
            </a:pPr>
            <a:r>
              <a:rPr lang="fi-FI" sz="1500" dirty="0">
                <a:solidFill>
                  <a:srgbClr val="111111"/>
                </a:solidFill>
                <a:latin typeface="Open Sans" panose="020B0606030504020204" pitchFamily="34" charset="0"/>
                <a:ea typeface="Open Sans" panose="020B0606030504020204" pitchFamily="34" charset="0"/>
                <a:cs typeface="Open Sans" panose="020B0606030504020204" pitchFamily="34" charset="0"/>
              </a:rPr>
              <a:t>Energian varastointi: Uusiutuva energia, kuten tuuli- ja aurinkoenergia, on usein epäjatkuvaista. Vihreä vety tarjoaa ratkaisun tähän ongelmaan, sillä se voi toimia energian varastona, joka pystyy vapauttamaan energian silloin kun sitä tarvitaan.</a:t>
            </a:r>
          </a:p>
          <a:p>
            <a:pPr marL="578358" lvl="1" indent="-285750">
              <a:lnSpc>
                <a:spcPct val="170000"/>
              </a:lnSpc>
              <a:buFont typeface="Calibri" panose="020F0502020204030204" pitchFamily="34" charset="0"/>
              <a:buChar char="•"/>
            </a:pPr>
            <a:r>
              <a:rPr lang="fi-FI" sz="15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Liikenne:</a:t>
            </a:r>
            <a:r>
              <a:rPr lang="fi-FI" sz="1500" dirty="0">
                <a:solidFill>
                  <a:srgbClr val="111111"/>
                </a:solidFill>
                <a:latin typeface="Open Sans" panose="020B0606030504020204" pitchFamily="34" charset="0"/>
                <a:ea typeface="Open Sans" panose="020B0606030504020204" pitchFamily="34" charset="0"/>
                <a:cs typeface="Open Sans" panose="020B0606030504020204" pitchFamily="34" charset="0"/>
              </a:rPr>
              <a:t> Vetyä voidaan käyttää polttoaineena vetykäyttöisissä polttokennoautoissa, jotka tuottavat ainoastaan vettä päästöinään.</a:t>
            </a:r>
          </a:p>
          <a:p>
            <a:pPr marL="578358" lvl="1" indent="-285750">
              <a:lnSpc>
                <a:spcPct val="170000"/>
              </a:lnSpc>
              <a:buFont typeface="Calibri" panose="020F0502020204030204" pitchFamily="34" charset="0"/>
              <a:buChar char="•"/>
            </a:pPr>
            <a:r>
              <a:rPr lang="fi-FI" sz="1500" dirty="0">
                <a:solidFill>
                  <a:srgbClr val="111111"/>
                </a:solidFill>
                <a:latin typeface="Open Sans" panose="020B0606030504020204" pitchFamily="34" charset="0"/>
                <a:ea typeface="Open Sans" panose="020B0606030504020204" pitchFamily="34" charset="0"/>
                <a:cs typeface="Open Sans" panose="020B0606030504020204" pitchFamily="34" charset="0"/>
              </a:rPr>
              <a:t>Teollisuus: Monet teollisuudenalat, kuten teräs- ja kemian teollisuus, tarvitsevat vetyä prosesseissaan. Vihreä vety voi korvata fossiilisten polttoaineiden käytön näissä prosesseissa.</a:t>
            </a:r>
          </a:p>
          <a:p>
            <a:pPr marL="578358" lvl="1" indent="-285750">
              <a:lnSpc>
                <a:spcPct val="170000"/>
              </a:lnSpc>
              <a:buFont typeface="Calibri" panose="020F0502020204030204" pitchFamily="34" charset="0"/>
              <a:buChar char="•"/>
            </a:pPr>
            <a:r>
              <a:rPr lang="fi-FI" sz="1500" dirty="0">
                <a:solidFill>
                  <a:srgbClr val="111111"/>
                </a:solidFill>
                <a:latin typeface="Open Sans" panose="020B0606030504020204" pitchFamily="34" charset="0"/>
                <a:ea typeface="Open Sans" panose="020B0606030504020204" pitchFamily="34" charset="0"/>
                <a:cs typeface="Open Sans" panose="020B0606030504020204" pitchFamily="34" charset="0"/>
              </a:rPr>
              <a:t>Lämmitys: Vetyä voidaan myös käyttää lämmitykseen sekä teollisuudessa että kotitalouksissa.</a:t>
            </a:r>
          </a:p>
          <a:p>
            <a:pPr marL="285750" indent="-285750">
              <a:lnSpc>
                <a:spcPct val="170000"/>
              </a:lnSpc>
              <a:buFont typeface="Calibri" panose="020F050202020403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Vihreän vedyn teknologia on edelleen kallista sekä tuotanto, varastointi ja jakelu vaativat merkittäviä infrastruktuuri-investointeja. Tarvitaan myös poliittista tahtoa ja sitoutumista sekä tukea tutkimukselle ja innovaatioille.</a:t>
            </a:r>
          </a:p>
          <a:p>
            <a:endParaRPr lang="fi-FI" dirty="0"/>
          </a:p>
        </p:txBody>
      </p:sp>
      <p:sp>
        <p:nvSpPr>
          <p:cNvPr id="9" name="Tekstiruutu 8">
            <a:extLst>
              <a:ext uri="{FF2B5EF4-FFF2-40B4-BE49-F238E27FC236}">
                <a16:creationId xmlns:a16="http://schemas.microsoft.com/office/drawing/2014/main" id="{71FBC5ED-F499-5CA6-98FD-FA273563AFCE}"/>
              </a:ext>
            </a:extLst>
          </p:cNvPr>
          <p:cNvSpPr txBox="1"/>
          <p:nvPr/>
        </p:nvSpPr>
        <p:spPr>
          <a:xfrm>
            <a:off x="9597297" y="6106238"/>
            <a:ext cx="2737104" cy="230832"/>
          </a:xfrm>
          <a:prstGeom prst="rect">
            <a:avLst/>
          </a:prstGeom>
          <a:noFill/>
        </p:spPr>
        <p:txBody>
          <a:bodyPr wrap="square" rtlCol="0">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Lähde: www.vetylaitos.fi</a:t>
            </a:r>
          </a:p>
        </p:txBody>
      </p:sp>
      <p:pic>
        <p:nvPicPr>
          <p:cNvPr id="5" name="Kuva 4">
            <a:extLst>
              <a:ext uri="{FF2B5EF4-FFF2-40B4-BE49-F238E27FC236}">
                <a16:creationId xmlns:a16="http://schemas.microsoft.com/office/drawing/2014/main" id="{3EA64AA3-2902-A4C0-BD04-51BE33712144}"/>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3351005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4" name="Rectangle 13">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Tekstiruutu 1">
            <a:extLst>
              <a:ext uri="{FF2B5EF4-FFF2-40B4-BE49-F238E27FC236}">
                <a16:creationId xmlns:a16="http://schemas.microsoft.com/office/drawing/2014/main" id="{084F1260-65FD-646D-2558-5DDBCE1F0E0D}"/>
              </a:ext>
            </a:extLst>
          </p:cNvPr>
          <p:cNvSpPr txBox="1"/>
          <p:nvPr/>
        </p:nvSpPr>
        <p:spPr>
          <a:xfrm>
            <a:off x="1005398" y="241990"/>
            <a:ext cx="10784655" cy="584775"/>
          </a:xfrm>
          <a:prstGeom prst="rect">
            <a:avLst/>
          </a:prstGeom>
          <a:noFill/>
        </p:spPr>
        <p:txBody>
          <a:bodyPr wrap="square" rtlCol="0">
            <a:sp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4.4 Vaihtoehtoiset käyttövoimat -vertailu</a:t>
            </a:r>
          </a:p>
        </p:txBody>
      </p:sp>
      <p:pic>
        <p:nvPicPr>
          <p:cNvPr id="3" name="Kuva 2">
            <a:extLst>
              <a:ext uri="{FF2B5EF4-FFF2-40B4-BE49-F238E27FC236}">
                <a16:creationId xmlns:a16="http://schemas.microsoft.com/office/drawing/2014/main" id="{702E9EF2-80F2-8CF7-87D5-43CBE54458E0}"/>
              </a:ext>
            </a:extLst>
          </p:cNvPr>
          <p:cNvPicPr>
            <a:picLocks noChangeAspect="1"/>
          </p:cNvPicPr>
          <p:nvPr/>
        </p:nvPicPr>
        <p:blipFill>
          <a:blip r:embed="rId2"/>
          <a:stretch>
            <a:fillRect/>
          </a:stretch>
        </p:blipFill>
        <p:spPr>
          <a:xfrm>
            <a:off x="10576703" y="209266"/>
            <a:ext cx="1423646" cy="754628"/>
          </a:xfrm>
          <a:prstGeom prst="rect">
            <a:avLst/>
          </a:prstGeom>
        </p:spPr>
      </p:pic>
      <p:pic>
        <p:nvPicPr>
          <p:cNvPr id="4" name="Kuva 3">
            <a:extLst>
              <a:ext uri="{FF2B5EF4-FFF2-40B4-BE49-F238E27FC236}">
                <a16:creationId xmlns:a16="http://schemas.microsoft.com/office/drawing/2014/main" id="{F9382970-E1A0-1620-E798-A5727D5E88D5}"/>
              </a:ext>
            </a:extLst>
          </p:cNvPr>
          <p:cNvPicPr>
            <a:picLocks noChangeAspect="1"/>
          </p:cNvPicPr>
          <p:nvPr/>
        </p:nvPicPr>
        <p:blipFill>
          <a:blip r:embed="rId3"/>
          <a:stretch>
            <a:fillRect/>
          </a:stretch>
        </p:blipFill>
        <p:spPr>
          <a:xfrm>
            <a:off x="841769" y="889660"/>
            <a:ext cx="9420900" cy="5381760"/>
          </a:xfrm>
          <a:prstGeom prst="rect">
            <a:avLst/>
          </a:prstGeom>
        </p:spPr>
      </p:pic>
      <p:sp>
        <p:nvSpPr>
          <p:cNvPr id="5" name="Tekstiruutu 4">
            <a:extLst>
              <a:ext uri="{FF2B5EF4-FFF2-40B4-BE49-F238E27FC236}">
                <a16:creationId xmlns:a16="http://schemas.microsoft.com/office/drawing/2014/main" id="{D81B0C55-1D36-3CB9-C171-4798E0F75C12}"/>
              </a:ext>
            </a:extLst>
          </p:cNvPr>
          <p:cNvSpPr txBox="1"/>
          <p:nvPr/>
        </p:nvSpPr>
        <p:spPr>
          <a:xfrm>
            <a:off x="10366408" y="5717422"/>
            <a:ext cx="1633941" cy="507831"/>
          </a:xfrm>
          <a:prstGeom prst="rect">
            <a:avLst/>
          </a:prstGeom>
          <a:noFill/>
        </p:spPr>
        <p:txBody>
          <a:bodyPr wrap="square" rtlCol="0">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Lähde: Hanna Kalenojan luentomateriaali </a:t>
            </a:r>
            <a:r>
              <a:rPr lang="fi-FI" sz="900" dirty="0" err="1">
                <a:latin typeface="Open Sans" panose="020B0606030504020204" pitchFamily="34" charset="0"/>
                <a:ea typeface="Open Sans" panose="020B0606030504020204" pitchFamily="34" charset="0"/>
                <a:cs typeface="Open Sans" panose="020B0606030504020204" pitchFamily="34" charset="0"/>
              </a:rPr>
              <a:t>Kovilog</a:t>
            </a:r>
            <a:r>
              <a:rPr lang="fi-FI" sz="900" dirty="0">
                <a:latin typeface="Open Sans" panose="020B0606030504020204" pitchFamily="34" charset="0"/>
                <a:ea typeface="Open Sans" panose="020B0606030504020204" pitchFamily="34" charset="0"/>
                <a:cs typeface="Open Sans" panose="020B0606030504020204" pitchFamily="34" charset="0"/>
              </a:rPr>
              <a:t>-hanke</a:t>
            </a:r>
          </a:p>
        </p:txBody>
      </p:sp>
    </p:spTree>
    <p:extLst>
      <p:ext uri="{BB962C8B-B14F-4D97-AF65-F5344CB8AC3E}">
        <p14:creationId xmlns:p14="http://schemas.microsoft.com/office/powerpoint/2010/main" val="3282977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613B87-0D6C-BE4A-92DC-9AB40C7F9EE1}"/>
              </a:ext>
            </a:extLst>
          </p:cNvPr>
          <p:cNvSpPr>
            <a:spLocks noGrp="1"/>
          </p:cNvSpPr>
          <p:nvPr>
            <p:ph type="title"/>
          </p:nvPr>
        </p:nvSpPr>
        <p:spPr>
          <a:xfrm>
            <a:off x="1173480" y="449379"/>
            <a:ext cx="4474845" cy="923072"/>
          </a:xfrm>
        </p:spPr>
        <p:txBody>
          <a:bodyPr>
            <a:normAutofit/>
          </a:bodyPr>
          <a:lstStyle/>
          <a:p>
            <a:r>
              <a:rPr lang="fi-FI" sz="3200" b="1" dirty="0">
                <a:latin typeface="Open Sans"/>
                <a:ea typeface="Open Sans"/>
                <a:cs typeface="Open Sans"/>
              </a:rPr>
              <a:t>4.5 Jakeluinfra-asetus</a:t>
            </a:r>
          </a:p>
        </p:txBody>
      </p:sp>
      <p:sp>
        <p:nvSpPr>
          <p:cNvPr id="3" name="Sisällön paikkamerkki 2">
            <a:extLst>
              <a:ext uri="{FF2B5EF4-FFF2-40B4-BE49-F238E27FC236}">
                <a16:creationId xmlns:a16="http://schemas.microsoft.com/office/drawing/2014/main" id="{8B39E5DD-630E-6392-7A27-B8D04105786C}"/>
              </a:ext>
            </a:extLst>
          </p:cNvPr>
          <p:cNvSpPr>
            <a:spLocks noGrp="1"/>
          </p:cNvSpPr>
          <p:nvPr>
            <p:ph idx="1"/>
          </p:nvPr>
        </p:nvSpPr>
        <p:spPr>
          <a:xfrm>
            <a:off x="1097280" y="1845734"/>
            <a:ext cx="10058400" cy="4174066"/>
          </a:xfrm>
        </p:spPr>
        <p:txBody>
          <a:bodyPr>
            <a:normAutofit fontScale="92500" lnSpcReduction="20000"/>
          </a:bodyPr>
          <a:lstStyle/>
          <a:p>
            <a:pPr marL="285750" indent="-285750">
              <a:lnSpc>
                <a:spcPct val="170000"/>
              </a:lnSpc>
              <a:buFont typeface="Calibri" panose="020F0502020204030204" pitchFamily="34" charset="0"/>
              <a:buChar char="•"/>
            </a:pPr>
            <a:r>
              <a:rPr lang="fi-FI" sz="15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Jakeluinfra-asetus (AFIR) asettaa</a:t>
            </a:r>
            <a:r>
              <a:rPr lang="fi-FI" sz="1500" dirty="0">
                <a:solidFill>
                  <a:srgbClr val="111111"/>
                </a:solidFill>
                <a:latin typeface="Open Sans" panose="020B0606030504020204" pitchFamily="34" charset="0"/>
                <a:ea typeface="Open Sans" panose="020B0606030504020204" pitchFamily="34" charset="0"/>
                <a:cs typeface="Open Sans" panose="020B0606030504020204" pitchFamily="34" charset="0"/>
              </a:rPr>
              <a:t> jäsenvaltioille </a:t>
            </a:r>
            <a:r>
              <a:rPr lang="fi-FI" sz="15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sitovia tavoitteita vaihtoehtoisten polttoaineiden infrastruktuurin käyttöönottamiseksi ja kehittämiseksi. </a:t>
            </a:r>
          </a:p>
          <a:p>
            <a:pPr marL="285750" indent="-285750">
              <a:lnSpc>
                <a:spcPct val="170000"/>
              </a:lnSpc>
              <a:buFont typeface="Calibri" panose="020F0502020204030204" pitchFamily="34" charset="0"/>
              <a:buChar char="•"/>
            </a:pPr>
            <a:r>
              <a:rPr lang="fi-FI" sz="1500" dirty="0">
                <a:solidFill>
                  <a:srgbClr val="111111"/>
                </a:solidFill>
                <a:latin typeface="Open Sans" panose="020B0606030504020204" pitchFamily="34" charset="0"/>
                <a:ea typeface="Open Sans" panose="020B0606030504020204" pitchFamily="34" charset="0"/>
                <a:cs typeface="Open Sans" panose="020B0606030504020204" pitchFamily="34" charset="0"/>
              </a:rPr>
              <a:t>Asetus koskee tieliikenteen osalta sähkön ja vedyn jakeluinfraa, satamissa ja lentoasemilla maasähkön syöttöä sekä satamissa nesteytetyn metaanin jakelua.</a:t>
            </a:r>
          </a:p>
          <a:p>
            <a:pPr marL="285750" indent="-285750">
              <a:lnSpc>
                <a:spcPct val="170000"/>
              </a:lnSpc>
              <a:buFont typeface="Calibri" panose="020F0502020204030204" pitchFamily="34" charset="0"/>
              <a:buChar char="•"/>
            </a:pPr>
            <a:r>
              <a:rPr lang="fi-FI" sz="1500" dirty="0">
                <a:solidFill>
                  <a:srgbClr val="111111"/>
                </a:solidFill>
                <a:latin typeface="Open Sans" panose="020B0606030504020204" pitchFamily="34" charset="0"/>
                <a:ea typeface="Open Sans" panose="020B0606030504020204" pitchFamily="34" charset="0"/>
                <a:cs typeface="Open Sans" panose="020B0606030504020204" pitchFamily="34" charset="0"/>
              </a:rPr>
              <a:t>Jäsenvaltiota koskevat pakolliset kansalliset tavoitteet jakeluinfran käyttöönotosta tulee täyttää asteittain vuosina 2025–2035. Näitä tavoitteita ovat muun muassa:</a:t>
            </a:r>
          </a:p>
          <a:p>
            <a:pPr marL="578358" lvl="1" indent="-285750">
              <a:lnSpc>
                <a:spcPct val="170000"/>
              </a:lnSpc>
              <a:buFont typeface="Calibri" panose="020F0502020204030204" pitchFamily="34" charset="0"/>
              <a:buChar char="•"/>
            </a:pPr>
            <a:r>
              <a:rPr lang="fi-FI" sz="1300" dirty="0">
                <a:solidFill>
                  <a:srgbClr val="111111"/>
                </a:solidFill>
                <a:latin typeface="Open Sans" panose="020B0606030504020204" pitchFamily="34" charset="0"/>
                <a:ea typeface="Open Sans" panose="020B0606030504020204" pitchFamily="34" charset="0"/>
                <a:cs typeface="Open Sans" panose="020B0606030504020204" pitchFamily="34" charset="0"/>
              </a:rPr>
              <a:t>riittävä antoteho suhteessa ladattavien sähkökäyttöisten henkilö- ja pakettiautojen määrään</a:t>
            </a:r>
          </a:p>
          <a:p>
            <a:pPr marL="578358" lvl="1" indent="-285750">
              <a:lnSpc>
                <a:spcPct val="170000"/>
              </a:lnSpc>
              <a:buFont typeface="Calibri" panose="020F0502020204030204" pitchFamily="34" charset="0"/>
              <a:buChar char="•"/>
            </a:pPr>
            <a:r>
              <a:rPr lang="fi-FI" sz="1300" dirty="0">
                <a:solidFill>
                  <a:srgbClr val="111111"/>
                </a:solidFill>
                <a:latin typeface="Open Sans" panose="020B0606030504020204" pitchFamily="34" charset="0"/>
                <a:ea typeface="Open Sans" panose="020B0606030504020204" pitchFamily="34" charset="0"/>
                <a:cs typeface="Open Sans" panose="020B0606030504020204" pitchFamily="34" charset="0"/>
              </a:rPr>
              <a:t>latauskenttiä ja vetytankkausasemia TEN-T-tieverkon varrella tietyin välimatkoin sekä kevyille että raskaille sähkökäyttöisille hyötyajoneuvoille</a:t>
            </a:r>
          </a:p>
          <a:p>
            <a:pPr marL="578358" lvl="1" indent="-285750">
              <a:lnSpc>
                <a:spcPct val="170000"/>
              </a:lnSpc>
              <a:buFont typeface="Calibri" panose="020F0502020204030204" pitchFamily="34" charset="0"/>
              <a:buChar char="•"/>
            </a:pPr>
            <a:r>
              <a:rPr lang="fi-FI" sz="1300" dirty="0">
                <a:solidFill>
                  <a:srgbClr val="111111"/>
                </a:solidFill>
                <a:latin typeface="Open Sans" panose="020B0606030504020204" pitchFamily="34" charset="0"/>
                <a:ea typeface="Open Sans" panose="020B0606030504020204" pitchFamily="34" charset="0"/>
                <a:cs typeface="Open Sans" panose="020B0606030504020204" pitchFamily="34" charset="0"/>
              </a:rPr>
              <a:t>maasähkön syöttö TEN-T-verkon meri- ja sisävesisatamissa sekä lentoasemilla</a:t>
            </a:r>
          </a:p>
          <a:p>
            <a:pPr marL="578358" lvl="1" indent="-285750">
              <a:lnSpc>
                <a:spcPct val="170000"/>
              </a:lnSpc>
              <a:buFont typeface="Calibri" panose="020F0502020204030204" pitchFamily="34" charset="0"/>
              <a:buChar char="•"/>
            </a:pPr>
            <a:r>
              <a:rPr lang="fi-FI" sz="1300" dirty="0">
                <a:solidFill>
                  <a:srgbClr val="111111"/>
                </a:solidFill>
                <a:latin typeface="Open Sans" panose="020B0606030504020204" pitchFamily="34" charset="0"/>
                <a:ea typeface="Open Sans" panose="020B0606030504020204" pitchFamily="34" charset="0"/>
                <a:cs typeface="Open Sans" panose="020B0606030504020204" pitchFamily="34" charset="0"/>
              </a:rPr>
              <a:t>nesteytetyn metaanin tankkauspisteitä TEN-T-verkon merisatamissa.</a:t>
            </a:r>
          </a:p>
        </p:txBody>
      </p:sp>
      <p:sp>
        <p:nvSpPr>
          <p:cNvPr id="4" name="Tekstiruutu 3">
            <a:extLst>
              <a:ext uri="{FF2B5EF4-FFF2-40B4-BE49-F238E27FC236}">
                <a16:creationId xmlns:a16="http://schemas.microsoft.com/office/drawing/2014/main" id="{793C928D-7F88-122D-B716-0778E81EE7AC}"/>
              </a:ext>
            </a:extLst>
          </p:cNvPr>
          <p:cNvSpPr txBox="1"/>
          <p:nvPr/>
        </p:nvSpPr>
        <p:spPr>
          <a:xfrm>
            <a:off x="8820150" y="6019800"/>
            <a:ext cx="3724275" cy="246221"/>
          </a:xfrm>
          <a:prstGeom prst="rect">
            <a:avLst/>
          </a:prstGeom>
          <a:noFill/>
        </p:spPr>
        <p:txBody>
          <a:bodyPr wrap="square" rtlCol="0">
            <a:spAutoFit/>
          </a:bodyPr>
          <a:lstStyle/>
          <a:p>
            <a:r>
              <a:rPr lang="fi-FI" sz="1000">
                <a:latin typeface="Open Sans" panose="020B0606030504020204" pitchFamily="34" charset="0"/>
                <a:ea typeface="Open Sans" panose="020B0606030504020204" pitchFamily="34" charset="0"/>
                <a:cs typeface="Open Sans" panose="020B0606030504020204" pitchFamily="34" charset="0"/>
              </a:rPr>
              <a:t>https://www.traficom.fi/fi/afir</a:t>
            </a:r>
          </a:p>
        </p:txBody>
      </p:sp>
      <p:pic>
        <p:nvPicPr>
          <p:cNvPr id="7" name="Kuva 6" descr="Kuva, joka sisältää kohteen teksti, Fontti, logo, Grafiikka&#10;&#10;Tekoälyllä luotu sisältö saattaa olla virheellistä.">
            <a:extLst>
              <a:ext uri="{FF2B5EF4-FFF2-40B4-BE49-F238E27FC236}">
                <a16:creationId xmlns:a16="http://schemas.microsoft.com/office/drawing/2014/main" id="{B0FD7B4F-089C-CEFF-4684-68CFC07E9A0F}"/>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199390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E16C97-CDFC-4891-8AFB-A33BCBD8D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EE3167D-46E4-007A-516A-A4A625F7DF40}"/>
              </a:ext>
            </a:extLst>
          </p:cNvPr>
          <p:cNvSpPr>
            <a:spLocks noGrp="1"/>
          </p:cNvSpPr>
          <p:nvPr>
            <p:ph type="title"/>
          </p:nvPr>
        </p:nvSpPr>
        <p:spPr>
          <a:xfrm>
            <a:off x="642256" y="642257"/>
            <a:ext cx="10787744" cy="537319"/>
          </a:xfrm>
        </p:spPr>
        <p:txBody>
          <a:bodyPr anchor="t">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Esityksen sisältö</a:t>
            </a:r>
          </a:p>
        </p:txBody>
      </p:sp>
      <p:sp>
        <p:nvSpPr>
          <p:cNvPr id="3" name="Sisällön paikkamerkki 2">
            <a:extLst>
              <a:ext uri="{FF2B5EF4-FFF2-40B4-BE49-F238E27FC236}">
                <a16:creationId xmlns:a16="http://schemas.microsoft.com/office/drawing/2014/main" id="{625BA07D-DDF5-80E2-AE47-DE106ED7F1BB}"/>
              </a:ext>
            </a:extLst>
          </p:cNvPr>
          <p:cNvSpPr>
            <a:spLocks noGrp="1"/>
          </p:cNvSpPr>
          <p:nvPr>
            <p:ph idx="1"/>
          </p:nvPr>
        </p:nvSpPr>
        <p:spPr>
          <a:xfrm>
            <a:off x="1078581" y="1486046"/>
            <a:ext cx="9745328" cy="5413193"/>
          </a:xfrm>
        </p:spPr>
        <p:txBody>
          <a:bodyPr vert="horz" lIns="0" tIns="45720" rIns="0" bIns="45720" rtlCol="0" anchor="t">
            <a:noAutofit/>
          </a:bodyPr>
          <a:lstStyle/>
          <a:p>
            <a:pPr>
              <a:lnSpc>
                <a:spcPct val="150000"/>
              </a:lnSpc>
              <a:spcBef>
                <a:spcPts val="600"/>
              </a:spcBef>
              <a:spcAft>
                <a:spcPts val="600"/>
              </a:spcAft>
            </a:pPr>
            <a:r>
              <a:rPr lang="fi-FI" b="1" dirty="0">
                <a:solidFill>
                  <a:schemeClr val="tx1"/>
                </a:solidFill>
                <a:latin typeface="Open Sans" panose="020B0606030504020204" pitchFamily="34" charset="0"/>
                <a:ea typeface="Open Sans" panose="020B0606030504020204" pitchFamily="34" charset="0"/>
                <a:cs typeface="Open Sans" panose="020B0606030504020204" pitchFamily="34" charset="0"/>
              </a:rPr>
              <a:t>1. Ilmastonmuutos</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2. Sääntely ja ohjaus</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3. Vihreä logistiikka</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4. Vaihtoehtoiset käyttövoimat ja jakeluverkostot</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5. Päästölaskenta ja raportointi  </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6. Päästövähennystoimet </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7. Lisämateriaalit</a:t>
            </a:r>
          </a:p>
          <a:p>
            <a:pPr>
              <a:lnSpc>
                <a:spcPct val="150000"/>
              </a:lnSpc>
              <a:spcBef>
                <a:spcPts val="600"/>
              </a:spcBef>
              <a:spcAft>
                <a:spcPts val="600"/>
              </a:spcAft>
            </a:pPr>
            <a:endParaRPr lang="fi-FI" sz="1400" dirty="0"/>
          </a:p>
        </p:txBody>
      </p:sp>
      <p:sp>
        <p:nvSpPr>
          <p:cNvPr id="11" name="Rectangle 10">
            <a:extLst>
              <a:ext uri="{FF2B5EF4-FFF2-40B4-BE49-F238E27FC236}">
                <a16:creationId xmlns:a16="http://schemas.microsoft.com/office/drawing/2014/main" id="{E169826A-DEB6-46C3-BC87-8C15BA79F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3" name="Rectangle 12">
            <a:extLst>
              <a:ext uri="{FF2B5EF4-FFF2-40B4-BE49-F238E27FC236}">
                <a16:creationId xmlns:a16="http://schemas.microsoft.com/office/drawing/2014/main" id="{294AB835-3BB7-4792-96BB-F735CE7F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5" name="Kuva 4" descr="Kuva, joka sisältää kohteen teksti, Fontti, logo, Grafiikka&#10;&#10;Tekoälyllä luotu sisältö saattaa olla virheellistä.">
            <a:extLst>
              <a:ext uri="{FF2B5EF4-FFF2-40B4-BE49-F238E27FC236}">
                <a16:creationId xmlns:a16="http://schemas.microsoft.com/office/drawing/2014/main" id="{09BA45EA-DDB9-24BA-E138-D265AC8A3437}"/>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4288888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7D1AEA-B284-2F58-D496-14D45020B899}"/>
              </a:ext>
            </a:extLst>
          </p:cNvPr>
          <p:cNvSpPr>
            <a:spLocks noGrp="1"/>
          </p:cNvSpPr>
          <p:nvPr>
            <p:ph type="title"/>
          </p:nvPr>
        </p:nvSpPr>
        <p:spPr>
          <a:xfrm>
            <a:off x="1094103" y="168386"/>
            <a:ext cx="8723666" cy="586796"/>
          </a:xfrm>
        </p:spPr>
        <p:txBody>
          <a:bodyPr>
            <a:normAutofit/>
          </a:bodyPr>
          <a:lstStyle/>
          <a:p>
            <a:r>
              <a:rPr lang="fi-FI" sz="3200" b="1" dirty="0">
                <a:latin typeface="Open Sans"/>
                <a:ea typeface="Open Sans"/>
                <a:cs typeface="Open Sans"/>
              </a:rPr>
              <a:t>4.6 Kuorma- ja linja-autojen latausverkosto</a:t>
            </a:r>
          </a:p>
        </p:txBody>
      </p:sp>
      <p:pic>
        <p:nvPicPr>
          <p:cNvPr id="5" name="Kuva 4">
            <a:extLst>
              <a:ext uri="{FF2B5EF4-FFF2-40B4-BE49-F238E27FC236}">
                <a16:creationId xmlns:a16="http://schemas.microsoft.com/office/drawing/2014/main" id="{02A38B52-8A71-597B-2882-E874DCBA8874}"/>
              </a:ext>
            </a:extLst>
          </p:cNvPr>
          <p:cNvPicPr>
            <a:picLocks noChangeAspect="1"/>
          </p:cNvPicPr>
          <p:nvPr/>
        </p:nvPicPr>
        <p:blipFill>
          <a:blip r:embed="rId2"/>
          <a:stretch>
            <a:fillRect/>
          </a:stretch>
        </p:blipFill>
        <p:spPr>
          <a:xfrm>
            <a:off x="2165685" y="918812"/>
            <a:ext cx="7474110" cy="5294162"/>
          </a:xfrm>
          <a:prstGeom prst="rect">
            <a:avLst/>
          </a:prstGeom>
        </p:spPr>
      </p:pic>
      <p:sp>
        <p:nvSpPr>
          <p:cNvPr id="7" name="Tekstiruutu 6">
            <a:extLst>
              <a:ext uri="{FF2B5EF4-FFF2-40B4-BE49-F238E27FC236}">
                <a16:creationId xmlns:a16="http://schemas.microsoft.com/office/drawing/2014/main" id="{76A4F20F-2870-9625-582C-D1FC7D30786A}"/>
              </a:ext>
            </a:extLst>
          </p:cNvPr>
          <p:cNvSpPr txBox="1"/>
          <p:nvPr/>
        </p:nvSpPr>
        <p:spPr>
          <a:xfrm>
            <a:off x="9887406" y="5938787"/>
            <a:ext cx="2304594" cy="246221"/>
          </a:xfrm>
          <a:prstGeom prst="rect">
            <a:avLst/>
          </a:prstGeom>
          <a:noFill/>
        </p:spPr>
        <p:txBody>
          <a:bodyPr wrap="square" rtlCol="0">
            <a:spAutoFit/>
          </a:bodyPr>
          <a:lstStyle/>
          <a:p>
            <a:r>
              <a:rPr lang="fi-FI" sz="1000">
                <a:latin typeface="Open Sans" panose="020B0606030504020204" pitchFamily="34" charset="0"/>
                <a:ea typeface="Open Sans" panose="020B0606030504020204" pitchFamily="34" charset="0"/>
                <a:cs typeface="Open Sans" panose="020B0606030504020204" pitchFamily="34" charset="0"/>
              </a:rPr>
              <a:t>Lähde: Traficom ja Energiavirasto</a:t>
            </a:r>
          </a:p>
        </p:txBody>
      </p:sp>
      <p:pic>
        <p:nvPicPr>
          <p:cNvPr id="4" name="Kuva 3" descr="Kuva, joka sisältää kohteen teksti, Fontti, logo, Grafiikka&#10;&#10;Tekoälyllä luotu sisältö saattaa olla virheellistä.">
            <a:extLst>
              <a:ext uri="{FF2B5EF4-FFF2-40B4-BE49-F238E27FC236}">
                <a16:creationId xmlns:a16="http://schemas.microsoft.com/office/drawing/2014/main" id="{2455503F-7237-3BD4-B3A9-052A4913B612}"/>
              </a:ext>
            </a:extLst>
          </p:cNvPr>
          <p:cNvPicPr>
            <a:picLocks noChangeAspect="1"/>
          </p:cNvPicPr>
          <p:nvPr/>
        </p:nvPicPr>
        <p:blipFill>
          <a:blip r:embed="rId3"/>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2230376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E2EC35-EBA6-9766-117A-5F57C713346D}"/>
              </a:ext>
            </a:extLst>
          </p:cNvPr>
          <p:cNvSpPr>
            <a:spLocks noGrp="1"/>
          </p:cNvSpPr>
          <p:nvPr>
            <p:ph type="title"/>
          </p:nvPr>
        </p:nvSpPr>
        <p:spPr>
          <a:xfrm>
            <a:off x="965155" y="561975"/>
            <a:ext cx="4880473" cy="641985"/>
          </a:xfrm>
        </p:spPr>
        <p:txBody>
          <a:bodyPr>
            <a:no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4. </a:t>
            </a:r>
            <a:r>
              <a:rPr lang="en-US" sz="3200" b="1" dirty="0" err="1">
                <a:latin typeface="Open Sans" panose="020B0606030504020204" pitchFamily="34" charset="0"/>
                <a:ea typeface="Open Sans" panose="020B0606030504020204" pitchFamily="34" charset="0"/>
                <a:cs typeface="Open Sans" panose="020B0606030504020204" pitchFamily="34" charset="0"/>
              </a:rPr>
              <a:t>Osion</a:t>
            </a:r>
            <a:r>
              <a:rPr lang="en-US" sz="3200" b="1" dirty="0">
                <a:latin typeface="Open Sans" panose="020B0606030504020204" pitchFamily="34" charset="0"/>
                <a:ea typeface="Open Sans" panose="020B0606030504020204" pitchFamily="34" charset="0"/>
                <a:cs typeface="Open Sans" panose="020B0606030504020204" pitchFamily="34" charset="0"/>
              </a:rPr>
              <a:t> </a:t>
            </a:r>
            <a:r>
              <a:rPr lang="en-US" sz="3200" b="1" dirty="0" err="1">
                <a:latin typeface="Open Sans" panose="020B0606030504020204" pitchFamily="34" charset="0"/>
                <a:ea typeface="Open Sans" panose="020B0606030504020204" pitchFamily="34" charset="0"/>
                <a:cs typeface="Open Sans" panose="020B0606030504020204" pitchFamily="34" charset="0"/>
              </a:rPr>
              <a:t>tuntitehtävät</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isällön paikkamerkki 3">
            <a:extLst>
              <a:ext uri="{FF2B5EF4-FFF2-40B4-BE49-F238E27FC236}">
                <a16:creationId xmlns:a16="http://schemas.microsoft.com/office/drawing/2014/main" id="{5A127142-4ABC-017F-F351-E2ECDD7DF7D9}"/>
              </a:ext>
            </a:extLst>
          </p:cNvPr>
          <p:cNvSpPr>
            <a:spLocks noGrp="1"/>
          </p:cNvSpPr>
          <p:nvPr>
            <p:ph sz="half" idx="2"/>
          </p:nvPr>
        </p:nvSpPr>
        <p:spPr>
          <a:xfrm>
            <a:off x="803093" y="1715059"/>
            <a:ext cx="6272621" cy="4413598"/>
          </a:xfrm>
        </p:spPr>
        <p:txBody>
          <a:bodyPr vert="horz" lIns="91440" tIns="45720" rIns="91440" bIns="45720" rtlCol="0" anchor="t">
            <a:normAutofit/>
          </a:bodyPr>
          <a:lstStyle/>
          <a:p>
            <a:pPr marL="285750" indent="-285750">
              <a:lnSpc>
                <a:spcPct val="150000"/>
              </a:lnSpc>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Laske vuotuiset ajoneuvon päästövähennykset, jos siirtyisit käyttämään uusiutuvaa dieseliä. Käytä Nesteen sivuilla olevaa laskuria, linkki alla</a:t>
            </a:r>
          </a:p>
          <a:p>
            <a:pPr marL="0" indent="0">
              <a:lnSpc>
                <a:spcPct val="150000"/>
              </a:lnSpc>
              <a:buNone/>
            </a:pPr>
            <a:r>
              <a:rPr lang="fi-FI" sz="1200" dirty="0">
                <a:solidFill>
                  <a:schemeClr val="accent2"/>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https://www.neste.fi/yrityksille/tuotteet/polttoaineet/neste-my-uusiutuva-diesel#ghg-laskuri</a:t>
            </a:r>
            <a:endParaRPr lang="fi-FI" sz="12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Miten vaihtoehtoisia polttoaineita voi käyttää kaupunkijakelussa? Miten tämä tulee näkymään kuljettajan työssä?</a:t>
            </a:r>
          </a:p>
          <a:p>
            <a:pPr>
              <a:lnSpc>
                <a:spcPct val="150000"/>
              </a:lnSpc>
            </a:pPr>
            <a:endParaRPr lang="fi-FI" sz="1200" dirty="0">
              <a:latin typeface="Open Sans"/>
              <a:ea typeface="Open Sans"/>
              <a:cs typeface="Open Sans"/>
            </a:endParaRPr>
          </a:p>
          <a:p>
            <a:pPr>
              <a:lnSpc>
                <a:spcPct val="150000"/>
              </a:lnSpc>
            </a:pPr>
            <a:endParaRPr lang="fi-FI" dirty="0">
              <a:latin typeface="Open Sans"/>
              <a:ea typeface="Open Sans"/>
              <a:cs typeface="Open Sans"/>
            </a:endParaRPr>
          </a:p>
        </p:txBody>
      </p:sp>
      <p:pic>
        <p:nvPicPr>
          <p:cNvPr id="7" name="Kuva 6">
            <a:extLst>
              <a:ext uri="{FF2B5EF4-FFF2-40B4-BE49-F238E27FC236}">
                <a16:creationId xmlns:a16="http://schemas.microsoft.com/office/drawing/2014/main" id="{50CDEB78-5981-376E-94E3-31318DD0ECEE}"/>
              </a:ext>
            </a:extLst>
          </p:cNvPr>
          <p:cNvPicPr>
            <a:picLocks noChangeAspect="1"/>
          </p:cNvPicPr>
          <p:nvPr/>
        </p:nvPicPr>
        <p:blipFill>
          <a:blip r:embed="rId3"/>
          <a:stretch>
            <a:fillRect/>
          </a:stretch>
        </p:blipFill>
        <p:spPr>
          <a:xfrm>
            <a:off x="7299745" y="1586030"/>
            <a:ext cx="4208984" cy="4292256"/>
          </a:xfrm>
          <a:prstGeom prst="rect">
            <a:avLst/>
          </a:prstGeom>
        </p:spPr>
      </p:pic>
      <p:pic>
        <p:nvPicPr>
          <p:cNvPr id="6" name="Kuva 5" descr="Kuva, joka sisältää kohteen teksti, Fontti, logo, Grafiikka&#10;&#10;Tekoälyllä luotu sisältö saattaa olla virheellistä.">
            <a:extLst>
              <a:ext uri="{FF2B5EF4-FFF2-40B4-BE49-F238E27FC236}">
                <a16:creationId xmlns:a16="http://schemas.microsoft.com/office/drawing/2014/main" id="{2201B119-9721-28F8-59FC-EFE255BBA454}"/>
              </a:ext>
            </a:extLst>
          </p:cNvPr>
          <p:cNvPicPr>
            <a:picLocks noChangeAspect="1"/>
          </p:cNvPicPr>
          <p:nvPr/>
        </p:nvPicPr>
        <p:blipFill>
          <a:blip r:embed="rId4"/>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1278793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2AECC-DBE7-C002-C593-CCA46C97CDD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E0554CA-650E-7094-B38E-DA645DED1285}"/>
              </a:ext>
            </a:extLst>
          </p:cNvPr>
          <p:cNvSpPr>
            <a:spLocks noGrp="1"/>
          </p:cNvSpPr>
          <p:nvPr>
            <p:ph type="title"/>
          </p:nvPr>
        </p:nvSpPr>
        <p:spPr>
          <a:xfrm>
            <a:off x="642256" y="642257"/>
            <a:ext cx="10787744" cy="537319"/>
          </a:xfrm>
        </p:spPr>
        <p:txBody>
          <a:bodyPr anchor="t">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Esityksen sisältö</a:t>
            </a:r>
          </a:p>
        </p:txBody>
      </p:sp>
      <p:sp>
        <p:nvSpPr>
          <p:cNvPr id="3" name="Sisällön paikkamerkki 2">
            <a:extLst>
              <a:ext uri="{FF2B5EF4-FFF2-40B4-BE49-F238E27FC236}">
                <a16:creationId xmlns:a16="http://schemas.microsoft.com/office/drawing/2014/main" id="{C9A9E164-584A-A21D-2B9F-867609CD9AAB}"/>
              </a:ext>
            </a:extLst>
          </p:cNvPr>
          <p:cNvSpPr>
            <a:spLocks noGrp="1"/>
          </p:cNvSpPr>
          <p:nvPr>
            <p:ph idx="1"/>
          </p:nvPr>
        </p:nvSpPr>
        <p:spPr>
          <a:xfrm>
            <a:off x="1078581" y="1486046"/>
            <a:ext cx="9745328" cy="5413193"/>
          </a:xfrm>
        </p:spPr>
        <p:txBody>
          <a:bodyPr vert="horz" lIns="0" tIns="45720" rIns="0" bIns="45720" rtlCol="0" anchor="t">
            <a:noAutofit/>
          </a:bodyPr>
          <a:lstStyle/>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1. Ilmastonmuutos</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2. Sääntely ja ohjaus</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3. Vihreä logistiikka</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4. Vaihtoehtoiset käyttövoimat ja jakeluverkostot</a:t>
            </a:r>
          </a:p>
          <a:p>
            <a:pPr>
              <a:lnSpc>
                <a:spcPct val="150000"/>
              </a:lnSpc>
              <a:spcBef>
                <a:spcPts val="600"/>
              </a:spcBef>
              <a:spcAft>
                <a:spcPts val="600"/>
              </a:spcAft>
            </a:pPr>
            <a:r>
              <a:rPr lang="fi-FI" b="1" dirty="0">
                <a:solidFill>
                  <a:schemeClr val="tx1"/>
                </a:solidFill>
                <a:latin typeface="Open Sans" panose="020B0606030504020204" pitchFamily="34" charset="0"/>
                <a:ea typeface="Open Sans" panose="020B0606030504020204" pitchFamily="34" charset="0"/>
                <a:cs typeface="Open Sans" panose="020B0606030504020204" pitchFamily="34" charset="0"/>
              </a:rPr>
              <a:t>5. Päästölaskenta ja raportointi  </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6. Päästövähennystoimet </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7. Lisämateriaalit</a:t>
            </a:r>
          </a:p>
          <a:p>
            <a:pPr>
              <a:lnSpc>
                <a:spcPct val="150000"/>
              </a:lnSpc>
              <a:spcBef>
                <a:spcPts val="600"/>
              </a:spcBef>
              <a:spcAft>
                <a:spcPts val="600"/>
              </a:spcAft>
            </a:pPr>
            <a:endParaRPr lang="fi-FI" sz="1400" dirty="0"/>
          </a:p>
        </p:txBody>
      </p:sp>
      <p:pic>
        <p:nvPicPr>
          <p:cNvPr id="5" name="Kuva 4" descr="Kuva, joka sisältää kohteen teksti, Fontti, logo, Grafiikka&#10;&#10;Tekoälyllä luotu sisältö saattaa olla virheellistä.">
            <a:extLst>
              <a:ext uri="{FF2B5EF4-FFF2-40B4-BE49-F238E27FC236}">
                <a16:creationId xmlns:a16="http://schemas.microsoft.com/office/drawing/2014/main" id="{203EC9E1-1458-6E52-D014-7B7C6CE95E6F}"/>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2091504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55E145-E83F-1DCC-437B-79A28083C492}"/>
              </a:ext>
            </a:extLst>
          </p:cNvPr>
          <p:cNvSpPr>
            <a:spLocks noGrp="1"/>
          </p:cNvSpPr>
          <p:nvPr>
            <p:ph type="title"/>
          </p:nvPr>
        </p:nvSpPr>
        <p:spPr>
          <a:xfrm>
            <a:off x="963547" y="657987"/>
            <a:ext cx="6059045" cy="675275"/>
          </a:xfrm>
        </p:spPr>
        <p:txBody>
          <a:bodyPr>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5.1 Miksi päästöjä lasketaan? </a:t>
            </a:r>
          </a:p>
        </p:txBody>
      </p:sp>
      <p:sp>
        <p:nvSpPr>
          <p:cNvPr id="3" name="Sisällön paikkamerkki 2">
            <a:extLst>
              <a:ext uri="{FF2B5EF4-FFF2-40B4-BE49-F238E27FC236}">
                <a16:creationId xmlns:a16="http://schemas.microsoft.com/office/drawing/2014/main" id="{D3158D3A-40BE-5896-9E97-24397D6C41B6}"/>
              </a:ext>
            </a:extLst>
          </p:cNvPr>
          <p:cNvSpPr>
            <a:spLocks noGrp="1"/>
          </p:cNvSpPr>
          <p:nvPr>
            <p:ph sz="half" idx="1"/>
          </p:nvPr>
        </p:nvSpPr>
        <p:spPr>
          <a:xfrm>
            <a:off x="747714" y="1753490"/>
            <a:ext cx="7019925" cy="4656835"/>
          </a:xfrm>
        </p:spPr>
        <p:txBody>
          <a:bodyPr vert="horz" lIns="91440" tIns="45720" rIns="91440" bIns="45720" rtlCol="0" anchor="t">
            <a:normAutofit/>
          </a:bodyPr>
          <a:lstStyle/>
          <a:p>
            <a:pPr>
              <a:lnSpc>
                <a:spcPct val="150000"/>
              </a:lnSpc>
            </a:pPr>
            <a:r>
              <a:rPr lang="fi-FI" sz="1600" dirty="0">
                <a:latin typeface="Open Sans" panose="020B0606030504020204" pitchFamily="34" charset="0"/>
                <a:ea typeface="Open Sans" panose="020B0606030504020204" pitchFamily="34" charset="0"/>
                <a:cs typeface="Open Sans" panose="020B0606030504020204" pitchFamily="34" charset="0"/>
              </a:rPr>
              <a:t>Kolme keskeisintä tunnistettua päästölaskentaan pakottavaa ajuria ovat </a:t>
            </a:r>
          </a:p>
          <a:p>
            <a:pPr marL="383540" lvl="1">
              <a:lnSpc>
                <a:spcPct val="150000"/>
              </a:lnSpc>
              <a:buFont typeface="Arial" panose="020B0604020202020204" pitchFamily="34" charset="0"/>
              <a:buChar char="•"/>
            </a:pP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lainsäädäntö </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(päästövähennystavoitteet)</a:t>
            </a:r>
          </a:p>
          <a:p>
            <a:pPr marL="383540" lvl="1">
              <a:lnSpc>
                <a:spcPct val="150000"/>
              </a:lnSpc>
              <a:buFont typeface="Arial" panose="020B0604020202020204" pitchFamily="34" charset="0"/>
              <a:buChar char="•"/>
            </a:pP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asiakkaat</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 (urakkasopimukset, tilaajan vaatimukset ja raportointivelvoitteet)</a:t>
            </a:r>
          </a:p>
          <a:p>
            <a:pPr marL="383540" lvl="1">
              <a:lnSpc>
                <a:spcPct val="150000"/>
              </a:lnSpc>
              <a:buFont typeface="Arial" panose="020B0604020202020204" pitchFamily="34" charset="0"/>
              <a:buChar char="•"/>
            </a:pP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omistajien ja sijoittajien tarpeet </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(vuosiraportit, viestintä ja markkinointi). </a:t>
            </a:r>
          </a:p>
          <a:p>
            <a:pPr marL="383540" lvl="1">
              <a:lnSpc>
                <a:spcPct val="150000"/>
              </a:lnSpc>
              <a:buFont typeface="Arial" panose="020B0604020202020204" pitchFamily="34" charset="0"/>
              <a:buChar char="•"/>
            </a:pPr>
            <a:endPar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fi-FI" sz="1600" dirty="0">
                <a:latin typeface="Open Sans"/>
                <a:ea typeface="Open Sans"/>
                <a:cs typeface="Open Sans"/>
              </a:rPr>
              <a:t>Päästöjen laskenta on päästöjen vähennystavoitteiden asetannan ja saavuttamisen kannalta oleellinen työkalu. </a:t>
            </a:r>
          </a:p>
          <a:p>
            <a:pPr>
              <a:lnSpc>
                <a:spcPct val="150000"/>
              </a:lnSpc>
            </a:pPr>
            <a:endParaRPr lang="fi-FI" sz="1700" dirty="0">
              <a:latin typeface="Open Sans"/>
              <a:ea typeface="Open Sans"/>
              <a:cs typeface="Open Sans"/>
            </a:endParaRPr>
          </a:p>
          <a:p>
            <a:pPr>
              <a:lnSpc>
                <a:spcPct val="150000"/>
              </a:lnSpc>
            </a:pPr>
            <a:endParaRPr lang="fi-FI" dirty="0"/>
          </a:p>
        </p:txBody>
      </p:sp>
      <p:sp>
        <p:nvSpPr>
          <p:cNvPr id="7" name="Sisällön paikkamerkki 6">
            <a:extLst>
              <a:ext uri="{FF2B5EF4-FFF2-40B4-BE49-F238E27FC236}">
                <a16:creationId xmlns:a16="http://schemas.microsoft.com/office/drawing/2014/main" id="{31BCC061-0A57-4DD9-13AC-5BC88803B973}"/>
              </a:ext>
            </a:extLst>
          </p:cNvPr>
          <p:cNvSpPr>
            <a:spLocks noGrp="1"/>
          </p:cNvSpPr>
          <p:nvPr>
            <p:ph sz="half" idx="2"/>
          </p:nvPr>
        </p:nvSpPr>
        <p:spPr>
          <a:xfrm>
            <a:off x="8410575" y="2434090"/>
            <a:ext cx="3371850" cy="1541152"/>
          </a:xfrm>
          <a:ln w="38100">
            <a:solidFill>
              <a:schemeClr val="accent2"/>
            </a:solidFill>
          </a:ln>
        </p:spPr>
        <p:txBody>
          <a:bodyPr vert="horz" lIns="91440" tIns="45720" rIns="91440" bIns="45720" rtlCol="0" anchor="t">
            <a:noAutofit/>
          </a:bodyPr>
          <a:lstStyle/>
          <a:p>
            <a:pPr algn="ctr">
              <a:lnSpc>
                <a:spcPct val="100000"/>
              </a:lnSpc>
            </a:pPr>
            <a:endParaRPr lang="fi-FI" sz="1400" i="1" dirty="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pPr>
            <a:r>
              <a:rPr lang="fi-FI" sz="1400" i="1" dirty="0">
                <a:latin typeface="Open Sans" panose="020B0606030504020204" pitchFamily="34" charset="0"/>
                <a:ea typeface="Open Sans" panose="020B0606030504020204" pitchFamily="34" charset="0"/>
                <a:cs typeface="Open Sans" panose="020B0606030504020204" pitchFamily="34" charset="0"/>
              </a:rPr>
              <a:t>Mittaaminen on tietämistä. Jos et voi mitata sitä, et voi parantaa sitä. </a:t>
            </a:r>
          </a:p>
          <a:p>
            <a:pPr algn="ctr">
              <a:lnSpc>
                <a:spcPct val="100000"/>
              </a:lnSpc>
            </a:pPr>
            <a:r>
              <a:rPr lang="fi-FI" sz="1400" i="1" dirty="0">
                <a:latin typeface="Open Sans" panose="020B0606030504020204" pitchFamily="34" charset="0"/>
                <a:ea typeface="Open Sans" panose="020B0606030504020204" pitchFamily="34" charset="0"/>
                <a:cs typeface="Open Sans" panose="020B0606030504020204" pitchFamily="34" charset="0"/>
              </a:rPr>
              <a:t>- Lord Kelvin</a:t>
            </a:r>
          </a:p>
        </p:txBody>
      </p:sp>
      <p:sp>
        <p:nvSpPr>
          <p:cNvPr id="6" name="Tekstiruutu 5">
            <a:extLst>
              <a:ext uri="{FF2B5EF4-FFF2-40B4-BE49-F238E27FC236}">
                <a16:creationId xmlns:a16="http://schemas.microsoft.com/office/drawing/2014/main" id="{6D46E903-F571-DE58-A614-44BCFE94833F}"/>
              </a:ext>
            </a:extLst>
          </p:cNvPr>
          <p:cNvSpPr txBox="1"/>
          <p:nvPr/>
        </p:nvSpPr>
        <p:spPr>
          <a:xfrm>
            <a:off x="7934324" y="5678898"/>
            <a:ext cx="4157091" cy="507831"/>
          </a:xfrm>
          <a:prstGeom prst="rect">
            <a:avLst/>
          </a:prstGeom>
          <a:noFill/>
        </p:spPr>
        <p:txBody>
          <a:bodyPr wrap="square">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Lähde: Huovinen; Logistiikkatoimijoiden käyttämät päästölaskentamallit ja niiden soveltuvuus toimintaympäristön vaatimuksiin, Pro Gradu-tutkielma. Turun yliopisto, 2024.</a:t>
            </a:r>
          </a:p>
        </p:txBody>
      </p:sp>
      <p:pic>
        <p:nvPicPr>
          <p:cNvPr id="8" name="Kuva 7" descr="Kuva, joka sisältää kohteen teksti, Fontti, logo, Grafiikka&#10;&#10;Tekoälyllä luotu sisältö saattaa olla virheellistä.">
            <a:extLst>
              <a:ext uri="{FF2B5EF4-FFF2-40B4-BE49-F238E27FC236}">
                <a16:creationId xmlns:a16="http://schemas.microsoft.com/office/drawing/2014/main" id="{536F4BA0-1363-A21E-1B02-8207A395B0C2}"/>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2661076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DAC5A8-0D1F-E451-6FE3-B30AEEAAFB1D}"/>
              </a:ext>
            </a:extLst>
          </p:cNvPr>
          <p:cNvSpPr>
            <a:spLocks noGrp="1"/>
          </p:cNvSpPr>
          <p:nvPr>
            <p:ph type="title"/>
          </p:nvPr>
        </p:nvSpPr>
        <p:spPr>
          <a:xfrm>
            <a:off x="1050980" y="384048"/>
            <a:ext cx="6538540" cy="761767"/>
          </a:xfrm>
        </p:spPr>
        <p:txBody>
          <a:bodyPr>
            <a:noAutofit/>
          </a:bodyPr>
          <a:lstStyle/>
          <a:p>
            <a:r>
              <a:rPr lang="fi-FI" sz="3200" b="1" dirty="0">
                <a:latin typeface="Open Sans"/>
                <a:ea typeface="Open Sans"/>
                <a:cs typeface="Open Sans"/>
              </a:rPr>
              <a:t>5.2 Kasvihuonekaasupäästöt</a:t>
            </a:r>
            <a:endParaRPr lang="fi-FI" sz="3200" b="1" dirty="0"/>
          </a:p>
        </p:txBody>
      </p:sp>
      <p:sp>
        <p:nvSpPr>
          <p:cNvPr id="3" name="Sisällön paikkamerkki 2">
            <a:extLst>
              <a:ext uri="{FF2B5EF4-FFF2-40B4-BE49-F238E27FC236}">
                <a16:creationId xmlns:a16="http://schemas.microsoft.com/office/drawing/2014/main" id="{1CF82D70-1F50-EECA-3394-E6D5D13AF7A7}"/>
              </a:ext>
            </a:extLst>
          </p:cNvPr>
          <p:cNvSpPr>
            <a:spLocks noGrp="1"/>
          </p:cNvSpPr>
          <p:nvPr>
            <p:ph idx="1"/>
          </p:nvPr>
        </p:nvSpPr>
        <p:spPr>
          <a:xfrm>
            <a:off x="803475" y="1392463"/>
            <a:ext cx="11014277" cy="4934338"/>
          </a:xfrm>
        </p:spPr>
        <p:txBody>
          <a:bodyPr vert="horz" lIns="91440" tIns="45720" rIns="91440" bIns="45720" rtlCol="0" anchor="t">
            <a:normAutofit/>
          </a:bodyPr>
          <a:lstStyle/>
          <a:p>
            <a:pPr marL="383540" lvl="1">
              <a:lnSpc>
                <a:spcPct val="150000"/>
              </a:lnSpc>
              <a:buFont typeface="Arial" panose="020B060402020202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Suomen kasvihuonekaasupäästöistä </a:t>
            </a:r>
            <a:r>
              <a:rPr lang="fi-FI" sz="16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noin 20% syntyy kotimaan liikenteestä</a:t>
            </a: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 </a:t>
            </a:r>
          </a:p>
          <a:p>
            <a:pPr marL="383540" lvl="1">
              <a:lnSpc>
                <a:spcPct val="150000"/>
              </a:lnSpc>
              <a:buFont typeface="Arial" panose="020B0604020202020204" pitchFamily="34" charset="0"/>
              <a:buChar char="•"/>
            </a:pPr>
            <a:r>
              <a:rPr lang="fi-FI" sz="16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Kasvihuonepäästöjä mitataan hiilidioksidiekvivalenttina (CO2ekv). </a:t>
            </a: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Päästöt ovat laskeneet mm. autojen energiatehokkuuden paranemisen ja biopolttoaineiden käytön sekä taantuman vaikutuksesta. </a:t>
            </a:r>
          </a:p>
          <a:p>
            <a:pPr marL="383540" lvl="1">
              <a:lnSpc>
                <a:spcPct val="150000"/>
              </a:lnSpc>
              <a:buFont typeface="Arial" panose="020B060402020202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Kasvihuonekaasuja ovat:​</a:t>
            </a:r>
          </a:p>
          <a:p>
            <a:pPr marL="566420" lvl="2">
              <a:lnSpc>
                <a:spcPct val="150000"/>
              </a:lnSpc>
              <a:buFont typeface="Arial" panose="020B0604020202020204" pitchFamily="34" charset="0"/>
              <a:buChar char="•"/>
            </a:pPr>
            <a:r>
              <a:rPr lang="fi-FI" sz="12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Hiilidioksidi (CO₂): </a:t>
            </a:r>
            <a:r>
              <a:rPr lang="fi-FI" sz="1200" dirty="0">
                <a:solidFill>
                  <a:srgbClr val="111111"/>
                </a:solidFill>
                <a:latin typeface="Open Sans" panose="020B0606030504020204" pitchFamily="34" charset="0"/>
                <a:ea typeface="Open Sans" panose="020B0606030504020204" pitchFamily="34" charset="0"/>
                <a:cs typeface="Open Sans" panose="020B0606030504020204" pitchFamily="34" charset="0"/>
              </a:rPr>
              <a:t>Syntyy pääasiassa fossiilisten polttoaineiden, kuten öljyn, maakaasun ja hiilen polttamisesta sekä metsien hakkuusta.​</a:t>
            </a:r>
          </a:p>
          <a:p>
            <a:pPr marL="566420" lvl="2">
              <a:lnSpc>
                <a:spcPct val="150000"/>
              </a:lnSpc>
              <a:buFont typeface="Arial" panose="020B0604020202020204" pitchFamily="34" charset="0"/>
              <a:buChar char="•"/>
            </a:pPr>
            <a:r>
              <a:rPr lang="fi-FI" sz="12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Metaani (CH₄): </a:t>
            </a:r>
            <a:r>
              <a:rPr lang="fi-FI" sz="1200" dirty="0">
                <a:solidFill>
                  <a:srgbClr val="111111"/>
                </a:solidFill>
                <a:latin typeface="Open Sans" panose="020B0606030504020204" pitchFamily="34" charset="0"/>
                <a:ea typeface="Open Sans" panose="020B0606030504020204" pitchFamily="34" charset="0"/>
                <a:cs typeface="Open Sans" panose="020B0606030504020204" pitchFamily="34" charset="0"/>
              </a:rPr>
              <a:t>Vapautuu muun muassa maataloudesta (esim. märehtijöiden ruoansulatuksesta), kaatopaikoilta ja maakaasun tuotannosta.​</a:t>
            </a:r>
          </a:p>
          <a:p>
            <a:pPr marL="566420" lvl="2">
              <a:lnSpc>
                <a:spcPct val="150000"/>
              </a:lnSpc>
              <a:buFont typeface="Arial" panose="020B0604020202020204" pitchFamily="34" charset="0"/>
              <a:buChar char="•"/>
            </a:pPr>
            <a:r>
              <a:rPr lang="fi-FI" sz="12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Dityppioksidi (N₂O): </a:t>
            </a:r>
            <a:r>
              <a:rPr lang="fi-FI" sz="1200" dirty="0">
                <a:solidFill>
                  <a:srgbClr val="111111"/>
                </a:solidFill>
                <a:latin typeface="Open Sans" panose="020B0606030504020204" pitchFamily="34" charset="0"/>
                <a:ea typeface="Open Sans" panose="020B0606030504020204" pitchFamily="34" charset="0"/>
                <a:cs typeface="Open Sans" panose="020B0606030504020204" pitchFamily="34" charset="0"/>
              </a:rPr>
              <a:t>Syntyy esimerkiksi maatalouden typpipohjaisten lannoitteiden käytöstä sekä teollisista prosesseista.​</a:t>
            </a:r>
          </a:p>
          <a:p>
            <a:pPr marL="566420" lvl="2">
              <a:lnSpc>
                <a:spcPct val="150000"/>
              </a:lnSpc>
              <a:buFont typeface="Arial" panose="020B0604020202020204" pitchFamily="34" charset="0"/>
              <a:buChar char="•"/>
            </a:pPr>
            <a:r>
              <a:rPr lang="fi-FI" sz="12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Vesihöyry (H₂O)</a:t>
            </a:r>
            <a:r>
              <a:rPr lang="fi-FI" sz="1200" dirty="0">
                <a:solidFill>
                  <a:srgbClr val="111111"/>
                </a:solidFill>
                <a:latin typeface="Open Sans" panose="020B0606030504020204" pitchFamily="34" charset="0"/>
                <a:ea typeface="Open Sans" panose="020B0606030504020204" pitchFamily="34" charset="0"/>
                <a:cs typeface="Open Sans" panose="020B0606030504020204" pitchFamily="34" charset="0"/>
              </a:rPr>
              <a:t>: Luonnollinen kasvihuonekaasu, joka lisääntyy ilmaston lämmetessä ja vahvistaa kasvihuoneilmiötä, koska lämmin ilma pystyy sitomaan enemmän kosteutta.​</a:t>
            </a:r>
          </a:p>
          <a:p>
            <a:pPr marL="566420" lvl="2">
              <a:lnSpc>
                <a:spcPct val="150000"/>
              </a:lnSpc>
              <a:buFont typeface="Arial" panose="020B0604020202020204" pitchFamily="34" charset="0"/>
              <a:buChar char="•"/>
            </a:pPr>
            <a:r>
              <a:rPr lang="fi-FI" sz="12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F-kaasut</a:t>
            </a:r>
            <a:r>
              <a:rPr lang="fi-FI" sz="1200" dirty="0">
                <a:solidFill>
                  <a:srgbClr val="111111"/>
                </a:solidFill>
                <a:latin typeface="Open Sans" panose="020B0606030504020204" pitchFamily="34" charset="0"/>
                <a:ea typeface="Open Sans" panose="020B0606030504020204" pitchFamily="34" charset="0"/>
                <a:cs typeface="Open Sans" panose="020B0606030504020204" pitchFamily="34" charset="0"/>
              </a:rPr>
              <a:t> (esim. CFC-yhdisteet ja HFC-yhdisteet): Synteettisiä kaasuja, joita käytetään esimerkiksi jäähdytysaineissa ja aerosoleissa. Monet näistä ovat erittäin voimakkaita kasvihuonekaasuja, vaikka niitä esiintyy ilmakehässä pieninä pitoisuuksina</a:t>
            </a:r>
          </a:p>
          <a:p>
            <a:pPr marL="383540" lvl="1">
              <a:lnSpc>
                <a:spcPct val="150000"/>
              </a:lnSpc>
              <a:buFont typeface="Arial" panose="020B060402020202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Tärkeimmät päästölaskentaan liittyvät kasvihuonekaasut ovat hiilidioksidi (CO2), metaani (CH4) ja dityppioksidi (N2O).</a:t>
            </a:r>
          </a:p>
          <a:p>
            <a:pPr marL="566420" lvl="2">
              <a:lnSpc>
                <a:spcPct val="150000"/>
              </a:lnSpc>
              <a:buFont typeface="Arial" panose="020B0604020202020204" pitchFamily="34" charset="0"/>
              <a:buChar char="•"/>
            </a:pPr>
            <a:endParaRPr lang="en-US" sz="12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Kuva 5">
            <a:extLst>
              <a:ext uri="{FF2B5EF4-FFF2-40B4-BE49-F238E27FC236}">
                <a16:creationId xmlns:a16="http://schemas.microsoft.com/office/drawing/2014/main" id="{BB803CF4-9080-3646-77D6-E001E9C21B78}"/>
              </a:ext>
            </a:extLst>
          </p:cNvPr>
          <p:cNvPicPr>
            <a:picLocks noChangeAspect="1"/>
          </p:cNvPicPr>
          <p:nvPr/>
        </p:nvPicPr>
        <p:blipFill>
          <a:blip r:embed="rId2"/>
          <a:stretch>
            <a:fillRect/>
          </a:stretch>
        </p:blipFill>
        <p:spPr>
          <a:xfrm>
            <a:off x="10111809" y="380132"/>
            <a:ext cx="1745955" cy="711274"/>
          </a:xfrm>
          <a:prstGeom prst="rect">
            <a:avLst/>
          </a:prstGeom>
        </p:spPr>
      </p:pic>
      <p:sp>
        <p:nvSpPr>
          <p:cNvPr id="4" name="Tekstiruutu 3">
            <a:extLst>
              <a:ext uri="{FF2B5EF4-FFF2-40B4-BE49-F238E27FC236}">
                <a16:creationId xmlns:a16="http://schemas.microsoft.com/office/drawing/2014/main" id="{4D8CB9A3-42C9-368B-C26C-F09EB444F444}"/>
              </a:ext>
            </a:extLst>
          </p:cNvPr>
          <p:cNvSpPr txBox="1"/>
          <p:nvPr/>
        </p:nvSpPr>
        <p:spPr>
          <a:xfrm>
            <a:off x="8589333" y="6004179"/>
            <a:ext cx="3044952" cy="230832"/>
          </a:xfrm>
          <a:prstGeom prst="rect">
            <a:avLst/>
          </a:prstGeom>
          <a:noFill/>
        </p:spPr>
        <p:txBody>
          <a:bodyPr wrap="square" rtlCol="0">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Lähde: Tilastokeskus, https://stat.fi/fi </a:t>
            </a:r>
          </a:p>
        </p:txBody>
      </p:sp>
    </p:spTree>
    <p:extLst>
      <p:ext uri="{BB962C8B-B14F-4D97-AF65-F5344CB8AC3E}">
        <p14:creationId xmlns:p14="http://schemas.microsoft.com/office/powerpoint/2010/main" val="2748829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63E449-E4CF-DA67-4D59-71EBEDD83EC5}"/>
              </a:ext>
            </a:extLst>
          </p:cNvPr>
          <p:cNvSpPr>
            <a:spLocks noGrp="1"/>
          </p:cNvSpPr>
          <p:nvPr>
            <p:ph type="title"/>
          </p:nvPr>
        </p:nvSpPr>
        <p:spPr>
          <a:xfrm>
            <a:off x="1097280" y="286603"/>
            <a:ext cx="3638006" cy="865541"/>
          </a:xfrm>
        </p:spPr>
        <p:txBody>
          <a:bodyPr>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5.3 Hiilijalanjälki</a:t>
            </a:r>
          </a:p>
        </p:txBody>
      </p:sp>
      <p:sp>
        <p:nvSpPr>
          <p:cNvPr id="3" name="Sisällön paikkamerkki 2">
            <a:extLst>
              <a:ext uri="{FF2B5EF4-FFF2-40B4-BE49-F238E27FC236}">
                <a16:creationId xmlns:a16="http://schemas.microsoft.com/office/drawing/2014/main" id="{D6FE3305-1DB3-8863-4DD6-5DA863602FCB}"/>
              </a:ext>
            </a:extLst>
          </p:cNvPr>
          <p:cNvSpPr>
            <a:spLocks noGrp="1"/>
          </p:cNvSpPr>
          <p:nvPr>
            <p:ph idx="1"/>
          </p:nvPr>
        </p:nvSpPr>
        <p:spPr>
          <a:xfrm>
            <a:off x="859537" y="1869475"/>
            <a:ext cx="7160513" cy="3007325"/>
          </a:xfrm>
        </p:spPr>
        <p:txBody>
          <a:bodyPr>
            <a:normAutofit/>
          </a:bodyPr>
          <a:lstStyle/>
          <a:p>
            <a:pPr marL="383540" lvl="1">
              <a:lnSpc>
                <a:spcPct val="150000"/>
              </a:lnSpc>
              <a:buFont typeface="Arial" panose="020B060402020202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Tärkeää selvittää </a:t>
            </a: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yrityksen </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ympäristövaikutukset ja päästölähteet</a:t>
            </a:r>
          </a:p>
          <a:p>
            <a:pPr marL="383540" lvl="1">
              <a:lnSpc>
                <a:spcPct val="150000"/>
              </a:lnSpc>
              <a:buFont typeface="Arial" panose="020B060402020202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Erinomainen menetelmä ilmastovaikutusten mittaamiseen, seurantaan ja kehittämiseen </a:t>
            </a:r>
          </a:p>
          <a:p>
            <a:pPr marL="383540" lvl="1">
              <a:lnSpc>
                <a:spcPct val="150000"/>
              </a:lnSpc>
              <a:buFont typeface="Arial" panose="020B060402020202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Laskennassa otetaan huomioon sekä omat suorat päästöt että epäsuorat kasvihuonekaasupäästöt (esim. kuljetusketjun alihankinta)</a:t>
            </a:r>
          </a:p>
          <a:p>
            <a:pPr marL="383540" lvl="1">
              <a:lnSpc>
                <a:spcPct val="150000"/>
              </a:lnSpc>
              <a:buFont typeface="Arial" panose="020B060402020202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Hiilijalanjälki </a:t>
            </a: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voidaan suhteuttaa esimerkiksi liikevaihtoon tai myytyjen tuotteiden määrään</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 jotta saadaan selkeämpi käsitys päästökehityksen suunnasta. </a:t>
            </a:r>
          </a:p>
          <a:p>
            <a:pPr marL="383540" lvl="1">
              <a:lnSpc>
                <a:spcPct val="150000"/>
              </a:lnSpc>
              <a:buFont typeface="Arial" panose="020B0604020202020204" pitchFamily="34" charset="0"/>
              <a:buChar char="•"/>
            </a:pPr>
            <a:endPar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marL="383540" lvl="1">
              <a:lnSpc>
                <a:spcPct val="150000"/>
              </a:lnSpc>
              <a:buFont typeface="Arial" panose="020B0604020202020204" pitchFamily="34" charset="0"/>
              <a:buChar char="•"/>
            </a:pPr>
            <a:endPar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kstiruutu 4">
            <a:extLst>
              <a:ext uri="{FF2B5EF4-FFF2-40B4-BE49-F238E27FC236}">
                <a16:creationId xmlns:a16="http://schemas.microsoft.com/office/drawing/2014/main" id="{BFBA26E5-611C-E650-EFB9-CDD51E03078B}"/>
              </a:ext>
            </a:extLst>
          </p:cNvPr>
          <p:cNvSpPr txBox="1"/>
          <p:nvPr/>
        </p:nvSpPr>
        <p:spPr>
          <a:xfrm>
            <a:off x="8747379" y="5748147"/>
            <a:ext cx="3044952" cy="369332"/>
          </a:xfrm>
          <a:prstGeom prst="rect">
            <a:avLst/>
          </a:prstGeom>
          <a:noFill/>
        </p:spPr>
        <p:txBody>
          <a:bodyPr wrap="square" rtlCol="0">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Lähde: Kierrätyskeskus, Hiilijalanjälkilaskennan perusteet -opas</a:t>
            </a:r>
          </a:p>
        </p:txBody>
      </p:sp>
      <p:sp>
        <p:nvSpPr>
          <p:cNvPr id="7" name="Tekstiruutu 6">
            <a:extLst>
              <a:ext uri="{FF2B5EF4-FFF2-40B4-BE49-F238E27FC236}">
                <a16:creationId xmlns:a16="http://schemas.microsoft.com/office/drawing/2014/main" id="{112E9D4D-9629-9510-6A62-B6366144E62B}"/>
              </a:ext>
            </a:extLst>
          </p:cNvPr>
          <p:cNvSpPr txBox="1"/>
          <p:nvPr/>
        </p:nvSpPr>
        <p:spPr>
          <a:xfrm>
            <a:off x="8604503" y="2237445"/>
            <a:ext cx="3044953" cy="1724831"/>
          </a:xfrm>
          <a:prstGeom prst="rect">
            <a:avLst/>
          </a:prstGeom>
          <a:noFill/>
          <a:ln w="38100">
            <a:solidFill>
              <a:srgbClr val="92D050"/>
            </a:solidFill>
          </a:ln>
        </p:spPr>
        <p:txBody>
          <a:bodyPr wrap="square">
            <a:spAutoFit/>
          </a:bodyPr>
          <a:lstStyle/>
          <a:p>
            <a:pPr>
              <a:lnSpc>
                <a:spcPct val="150000"/>
              </a:lnSpc>
            </a:pPr>
            <a:r>
              <a:rPr lang="fi-FI" sz="1200" dirty="0">
                <a:latin typeface="Open Sans" panose="020B0606030504020204" pitchFamily="34" charset="0"/>
                <a:ea typeface="Open Sans" panose="020B0606030504020204" pitchFamily="34" charset="0"/>
                <a:cs typeface="Open Sans" panose="020B0606030504020204" pitchFamily="34" charset="0"/>
              </a:rPr>
              <a:t>Hiilijalanjälki ilmoitetaan hiilidioksidiekvivalentteina CO2ekv tai CO2e, jossa eri kasvihuonekaasujen ilmastoa lämmittävät vaikutukset on yhdenmukaistettu vastaamaan hiilidioksidin vaikutusta.</a:t>
            </a:r>
          </a:p>
        </p:txBody>
      </p:sp>
      <p:sp>
        <p:nvSpPr>
          <p:cNvPr id="6" name="Tekstiruutu 5">
            <a:extLst>
              <a:ext uri="{FF2B5EF4-FFF2-40B4-BE49-F238E27FC236}">
                <a16:creationId xmlns:a16="http://schemas.microsoft.com/office/drawing/2014/main" id="{3A5AD54D-F997-9752-05D7-212CAAFDE72A}"/>
              </a:ext>
            </a:extLst>
          </p:cNvPr>
          <p:cNvSpPr txBox="1"/>
          <p:nvPr/>
        </p:nvSpPr>
        <p:spPr>
          <a:xfrm>
            <a:off x="1261873" y="5088516"/>
            <a:ext cx="4834127" cy="1015663"/>
          </a:xfrm>
          <a:prstGeom prst="rect">
            <a:avLst/>
          </a:prstGeom>
          <a:noFill/>
          <a:ln w="38100">
            <a:solidFill>
              <a:srgbClr val="92D050"/>
            </a:solidFill>
          </a:ln>
        </p:spPr>
        <p:txBody>
          <a:bodyPr wrap="square" rtlCol="0">
            <a:spAutoFit/>
          </a:bodyPr>
          <a:lstStyle/>
          <a:p>
            <a:pPr>
              <a:lnSpc>
                <a:spcPct val="150000"/>
              </a:lnSpc>
            </a:pPr>
            <a:r>
              <a:rPr lang="fi-FI" sz="1200" dirty="0">
                <a:latin typeface="Open Sans" panose="020B0606030504020204" pitchFamily="34" charset="0"/>
                <a:ea typeface="Open Sans" panose="020B0606030504020204" pitchFamily="34" charset="0"/>
                <a:cs typeface="Open Sans" panose="020B0606030504020204" pitchFamily="34" charset="0"/>
              </a:rPr>
              <a:t>Suomen ympäristökeskuksen verkkosivuille on koottu laskureita ja työkaluja yrityksille:</a:t>
            </a:r>
          </a:p>
          <a:p>
            <a:r>
              <a:rPr lang="fi-FI" sz="1200" dirty="0">
                <a:latin typeface="Open Sans" panose="020B0606030504020204" pitchFamily="34" charset="0"/>
                <a:ea typeface="Open Sans" panose="020B0606030504020204" pitchFamily="34" charset="0"/>
                <a:cs typeface="Open Sans" panose="020B0606030504020204" pitchFamily="34" charset="0"/>
                <a:hlinkClick r:id="rId2"/>
              </a:rPr>
              <a:t>https://www.syke.fi/fi/ymparistotieto/laskurit-ja-tyokalut#y-hiilari-%E2%80%93-hiilijalanj%C3%A4ljen-laskentaan-yrityksille</a:t>
            </a:r>
            <a:endParaRPr lang="fi-FI"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Kuva 8">
            <a:extLst>
              <a:ext uri="{FF2B5EF4-FFF2-40B4-BE49-F238E27FC236}">
                <a16:creationId xmlns:a16="http://schemas.microsoft.com/office/drawing/2014/main" id="{91D34E50-EF6F-64F4-04B7-11C03600FC73}"/>
              </a:ext>
            </a:extLst>
          </p:cNvPr>
          <p:cNvPicPr>
            <a:picLocks noChangeAspect="1"/>
          </p:cNvPicPr>
          <p:nvPr/>
        </p:nvPicPr>
        <p:blipFill>
          <a:blip r:embed="rId3"/>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1491104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descr="Kuva, joka sisältää kohteen teksti, kuvakaappaus, Fontti, Tulostaminen&#10;&#10;Kuvaus luotu automaattisesti">
            <a:extLst>
              <a:ext uri="{FF2B5EF4-FFF2-40B4-BE49-F238E27FC236}">
                <a16:creationId xmlns:a16="http://schemas.microsoft.com/office/drawing/2014/main" id="{4402A147-19C4-F2E8-0406-643AC534B5B4}"/>
              </a:ext>
            </a:extLst>
          </p:cNvPr>
          <p:cNvPicPr>
            <a:picLocks noGrp="1" noChangeAspect="1"/>
          </p:cNvPicPr>
          <p:nvPr>
            <p:ph idx="1"/>
          </p:nvPr>
        </p:nvPicPr>
        <p:blipFill>
          <a:blip r:embed="rId2"/>
          <a:stretch>
            <a:fillRect/>
          </a:stretch>
        </p:blipFill>
        <p:spPr>
          <a:xfrm>
            <a:off x="676157" y="801532"/>
            <a:ext cx="7187683" cy="5524655"/>
          </a:xfrm>
        </p:spPr>
      </p:pic>
      <p:pic>
        <p:nvPicPr>
          <p:cNvPr id="2" name="Kuva 1">
            <a:extLst>
              <a:ext uri="{FF2B5EF4-FFF2-40B4-BE49-F238E27FC236}">
                <a16:creationId xmlns:a16="http://schemas.microsoft.com/office/drawing/2014/main" id="{7060DBC7-D4BF-2CC2-B8AE-3B49436E90F4}"/>
              </a:ext>
            </a:extLst>
          </p:cNvPr>
          <p:cNvPicPr>
            <a:picLocks noChangeAspect="1"/>
          </p:cNvPicPr>
          <p:nvPr/>
        </p:nvPicPr>
        <p:blipFill>
          <a:blip r:embed="rId3"/>
          <a:stretch>
            <a:fillRect/>
          </a:stretch>
        </p:blipFill>
        <p:spPr>
          <a:xfrm>
            <a:off x="10104120" y="128183"/>
            <a:ext cx="1759195" cy="721586"/>
          </a:xfrm>
          <a:prstGeom prst="rect">
            <a:avLst/>
          </a:prstGeom>
        </p:spPr>
      </p:pic>
      <p:sp>
        <p:nvSpPr>
          <p:cNvPr id="3" name="Tekstiruutu 2">
            <a:extLst>
              <a:ext uri="{FF2B5EF4-FFF2-40B4-BE49-F238E27FC236}">
                <a16:creationId xmlns:a16="http://schemas.microsoft.com/office/drawing/2014/main" id="{1476F839-70BC-D6EE-0F8D-DAD58F614436}"/>
              </a:ext>
            </a:extLst>
          </p:cNvPr>
          <p:cNvSpPr txBox="1"/>
          <p:nvPr/>
        </p:nvSpPr>
        <p:spPr>
          <a:xfrm>
            <a:off x="832104" y="190749"/>
            <a:ext cx="7031736" cy="584775"/>
          </a:xfrm>
          <a:prstGeom prst="rect">
            <a:avLst/>
          </a:prstGeom>
          <a:noFill/>
        </p:spPr>
        <p:txBody>
          <a:bodyPr wrap="square" rtlCol="0">
            <a:sp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5.4 Hiilijalanjäljen laskenta</a:t>
            </a:r>
          </a:p>
        </p:txBody>
      </p:sp>
      <p:sp>
        <p:nvSpPr>
          <p:cNvPr id="9" name="Tekstiruutu 8">
            <a:extLst>
              <a:ext uri="{FF2B5EF4-FFF2-40B4-BE49-F238E27FC236}">
                <a16:creationId xmlns:a16="http://schemas.microsoft.com/office/drawing/2014/main" id="{04077EDE-0B9B-5165-46F2-274B6C05B3E7}"/>
              </a:ext>
            </a:extLst>
          </p:cNvPr>
          <p:cNvSpPr txBox="1"/>
          <p:nvPr/>
        </p:nvSpPr>
        <p:spPr>
          <a:xfrm>
            <a:off x="8101585" y="1078992"/>
            <a:ext cx="3852672" cy="4751301"/>
          </a:xfrm>
          <a:prstGeom prst="rect">
            <a:avLst/>
          </a:prstGeom>
          <a:noFill/>
        </p:spPr>
        <p:txBody>
          <a:bodyPr wrap="square">
            <a:spAutoFit/>
          </a:bodyPr>
          <a:lstStyle/>
          <a:p>
            <a:pPr>
              <a:lnSpc>
                <a:spcPct val="150000"/>
              </a:lnSpc>
            </a:pPr>
            <a:r>
              <a:rPr lang="fi-FI" sz="1200" dirty="0">
                <a:latin typeface="Open Sans" panose="020B0606030504020204" pitchFamily="34" charset="0"/>
                <a:ea typeface="Open Sans" panose="020B0606030504020204" pitchFamily="34" charset="0"/>
                <a:cs typeface="Open Sans" panose="020B0606030504020204" pitchFamily="34" charset="0"/>
              </a:rPr>
              <a:t>Päästöt on jaettu kolmeen ryhmään, jotka vastaavat </a:t>
            </a:r>
            <a:r>
              <a:rPr lang="fi-FI" sz="1200" dirty="0" err="1">
                <a:latin typeface="Open Sans" panose="020B0606030504020204" pitchFamily="34" charset="0"/>
                <a:ea typeface="Open Sans" panose="020B0606030504020204" pitchFamily="34" charset="0"/>
                <a:cs typeface="Open Sans" panose="020B0606030504020204" pitchFamily="34" charset="0"/>
              </a:rPr>
              <a:t>Greenhouse</a:t>
            </a:r>
            <a:r>
              <a:rPr lang="fi-FI" sz="1200" dirty="0">
                <a:latin typeface="Open Sans" panose="020B0606030504020204" pitchFamily="34" charset="0"/>
                <a:ea typeface="Open Sans" panose="020B0606030504020204" pitchFamily="34" charset="0"/>
                <a:cs typeface="Open Sans" panose="020B0606030504020204" pitchFamily="34" charset="0"/>
              </a:rPr>
              <a:t> </a:t>
            </a:r>
            <a:r>
              <a:rPr lang="fi-FI" sz="1200" dirty="0" err="1">
                <a:latin typeface="Open Sans" panose="020B0606030504020204" pitchFamily="34" charset="0"/>
                <a:ea typeface="Open Sans" panose="020B0606030504020204" pitchFamily="34" charset="0"/>
                <a:cs typeface="Open Sans" panose="020B0606030504020204" pitchFamily="34" charset="0"/>
              </a:rPr>
              <a:t>Gas</a:t>
            </a:r>
            <a:r>
              <a:rPr lang="fi-FI" sz="1200" dirty="0">
                <a:latin typeface="Open Sans" panose="020B0606030504020204" pitchFamily="34" charset="0"/>
                <a:ea typeface="Open Sans" panose="020B0606030504020204" pitchFamily="34" charset="0"/>
                <a:cs typeface="Open Sans" panose="020B0606030504020204" pitchFamily="34" charset="0"/>
              </a:rPr>
              <a:t> </a:t>
            </a:r>
            <a:r>
              <a:rPr lang="fi-FI" sz="1200" dirty="0" err="1">
                <a:latin typeface="Open Sans" panose="020B0606030504020204" pitchFamily="34" charset="0"/>
                <a:ea typeface="Open Sans" panose="020B0606030504020204" pitchFamily="34" charset="0"/>
                <a:cs typeface="Open Sans" panose="020B0606030504020204" pitchFamily="34" charset="0"/>
              </a:rPr>
              <a:t>Protocol</a:t>
            </a:r>
            <a:r>
              <a:rPr lang="fi-FI" sz="1200" dirty="0">
                <a:latin typeface="Open Sans" panose="020B0606030504020204" pitchFamily="34" charset="0"/>
                <a:ea typeface="Open Sans" panose="020B0606030504020204" pitchFamily="34" charset="0"/>
                <a:cs typeface="Open Sans" panose="020B0606030504020204" pitchFamily="34" charset="0"/>
              </a:rPr>
              <a:t> </a:t>
            </a:r>
          </a:p>
          <a:p>
            <a:pPr>
              <a:lnSpc>
                <a:spcPct val="150000"/>
              </a:lnSpc>
            </a:pPr>
            <a:r>
              <a:rPr lang="fi-FI" sz="1200" dirty="0">
                <a:latin typeface="Open Sans" panose="020B0606030504020204" pitchFamily="34" charset="0"/>
                <a:ea typeface="Open Sans" panose="020B0606030504020204" pitchFamily="34" charset="0"/>
                <a:cs typeface="Open Sans" panose="020B0606030504020204" pitchFamily="34" charset="0"/>
              </a:rPr>
              <a:t>-standardin luokkia. Näitä luokkia kutsutaan englanninkielisellä termillä </a:t>
            </a:r>
            <a:r>
              <a:rPr lang="fi-FI" sz="1200" dirty="0" err="1">
                <a:latin typeface="Open Sans" panose="020B0606030504020204" pitchFamily="34" charset="0"/>
                <a:ea typeface="Open Sans" panose="020B0606030504020204" pitchFamily="34" charset="0"/>
                <a:cs typeface="Open Sans" panose="020B0606030504020204" pitchFamily="34" charset="0"/>
              </a:rPr>
              <a:t>scope</a:t>
            </a:r>
            <a:r>
              <a:rPr lang="fi-FI" sz="1200" dirty="0">
                <a:latin typeface="Open Sans" panose="020B0606030504020204" pitchFamily="34" charset="0"/>
                <a:ea typeface="Open Sans" panose="020B0606030504020204" pitchFamily="34" charset="0"/>
                <a:cs typeface="Open Sans" panose="020B0606030504020204" pitchFamily="34" charset="0"/>
              </a:rPr>
              <a:t>:</a:t>
            </a:r>
          </a:p>
          <a:p>
            <a:pPr>
              <a:lnSpc>
                <a:spcPct val="150000"/>
              </a:lnSpc>
            </a:pPr>
            <a:r>
              <a:rPr lang="fi-FI" sz="1200" dirty="0" err="1">
                <a:latin typeface="Open Sans" panose="020B0606030504020204" pitchFamily="34" charset="0"/>
                <a:ea typeface="Open Sans" panose="020B0606030504020204" pitchFamily="34" charset="0"/>
                <a:cs typeface="Open Sans" panose="020B0606030504020204" pitchFamily="34" charset="0"/>
              </a:rPr>
              <a:t>scope</a:t>
            </a:r>
            <a:r>
              <a:rPr lang="fi-FI" sz="1200" dirty="0">
                <a:latin typeface="Open Sans" panose="020B0606030504020204" pitchFamily="34" charset="0"/>
                <a:ea typeface="Open Sans" panose="020B0606030504020204" pitchFamily="34" charset="0"/>
                <a:cs typeface="Open Sans" panose="020B0606030504020204" pitchFamily="34" charset="0"/>
              </a:rPr>
              <a:t> 1, </a:t>
            </a:r>
            <a:r>
              <a:rPr lang="fi-FI" sz="1200" dirty="0" err="1">
                <a:latin typeface="Open Sans" panose="020B0606030504020204" pitchFamily="34" charset="0"/>
                <a:ea typeface="Open Sans" panose="020B0606030504020204" pitchFamily="34" charset="0"/>
                <a:cs typeface="Open Sans" panose="020B0606030504020204" pitchFamily="34" charset="0"/>
              </a:rPr>
              <a:t>scope</a:t>
            </a:r>
            <a:r>
              <a:rPr lang="fi-FI" sz="1200" dirty="0">
                <a:latin typeface="Open Sans" panose="020B0606030504020204" pitchFamily="34" charset="0"/>
                <a:ea typeface="Open Sans" panose="020B0606030504020204" pitchFamily="34" charset="0"/>
                <a:cs typeface="Open Sans" panose="020B0606030504020204" pitchFamily="34" charset="0"/>
              </a:rPr>
              <a:t> 2 ja </a:t>
            </a:r>
            <a:r>
              <a:rPr lang="fi-FI" sz="1200" dirty="0" err="1">
                <a:latin typeface="Open Sans" panose="020B0606030504020204" pitchFamily="34" charset="0"/>
                <a:ea typeface="Open Sans" panose="020B0606030504020204" pitchFamily="34" charset="0"/>
                <a:cs typeface="Open Sans" panose="020B0606030504020204" pitchFamily="34" charset="0"/>
              </a:rPr>
              <a:t>scope</a:t>
            </a:r>
            <a:r>
              <a:rPr lang="fi-FI" sz="1200" dirty="0">
                <a:latin typeface="Open Sans" panose="020B0606030504020204" pitchFamily="34" charset="0"/>
                <a:ea typeface="Open Sans" panose="020B0606030504020204" pitchFamily="34" charset="0"/>
                <a:cs typeface="Open Sans" panose="020B0606030504020204" pitchFamily="34" charset="0"/>
              </a:rPr>
              <a:t> 3. </a:t>
            </a:r>
          </a:p>
          <a:p>
            <a:pPr>
              <a:lnSpc>
                <a:spcPct val="150000"/>
              </a:lnSpc>
            </a:pPr>
            <a:endParaRPr lang="fi-FI" sz="1200" dirty="0">
              <a:latin typeface="Open Sans" panose="020B0606030504020204" pitchFamily="34" charset="0"/>
              <a:ea typeface="Open Sans" panose="020B0606030504020204" pitchFamily="34" charset="0"/>
              <a:cs typeface="Open Sans" panose="020B0606030504020204" pitchFamily="34" charset="0"/>
            </a:endParaRPr>
          </a:p>
          <a:p>
            <a:pPr indent="-182880" defTabSz="914400">
              <a:lnSpc>
                <a:spcPct val="150000"/>
              </a:lnSpc>
              <a:spcBef>
                <a:spcPts val="200"/>
              </a:spcBef>
              <a:spcAft>
                <a:spcPts val="400"/>
              </a:spcAft>
              <a:buClr>
                <a:schemeClr val="accent1"/>
              </a:buClr>
              <a:buFont typeface="Arial" panose="020B0604020202020204" pitchFamily="34" charset="0"/>
              <a:buChar char="•"/>
            </a:pPr>
            <a:r>
              <a:rPr lang="fi-FI" sz="12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SCOPE 1</a:t>
            </a:r>
            <a:r>
              <a:rPr lang="fi-FI" sz="1200" dirty="0">
                <a:solidFill>
                  <a:srgbClr val="111111"/>
                </a:solidFill>
                <a:latin typeface="Open Sans" panose="020B0606030504020204" pitchFamily="34" charset="0"/>
                <a:ea typeface="Open Sans" panose="020B0606030504020204" pitchFamily="34" charset="0"/>
                <a:cs typeface="Open Sans" panose="020B0606030504020204" pitchFamily="34" charset="0"/>
              </a:rPr>
              <a:t> -luokkaan luetaan kaikki yrityksen suorat kasvihuonekaasupäästöt, kuten oman energiantuotannon tai omien ajoneuvojen päästöt. </a:t>
            </a:r>
          </a:p>
          <a:p>
            <a:pPr indent="-182880" defTabSz="914400">
              <a:lnSpc>
                <a:spcPct val="150000"/>
              </a:lnSpc>
              <a:spcBef>
                <a:spcPts val="200"/>
              </a:spcBef>
              <a:spcAft>
                <a:spcPts val="400"/>
              </a:spcAft>
              <a:buClr>
                <a:schemeClr val="accent1"/>
              </a:buClr>
              <a:buFont typeface="Arial" panose="020B0604020202020204" pitchFamily="34" charset="0"/>
              <a:buChar char="•"/>
            </a:pPr>
            <a:r>
              <a:rPr lang="fi-FI" sz="12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SCOPE 2</a:t>
            </a:r>
            <a:r>
              <a:rPr lang="fi-FI" sz="1200" dirty="0">
                <a:solidFill>
                  <a:srgbClr val="111111"/>
                </a:solidFill>
                <a:latin typeface="Open Sans" panose="020B0606030504020204" pitchFamily="34" charset="0"/>
                <a:ea typeface="Open Sans" panose="020B0606030504020204" pitchFamily="34" charset="0"/>
                <a:cs typeface="Open Sans" panose="020B0606030504020204" pitchFamily="34" charset="0"/>
              </a:rPr>
              <a:t> -luokkaan luetaan ostetun sähkön, höyryn tai lämmön tuotannosta peräisin olevat kasvihuonekaasupäästöt.</a:t>
            </a:r>
          </a:p>
          <a:p>
            <a:pPr indent="-182880" defTabSz="914400">
              <a:lnSpc>
                <a:spcPct val="150000"/>
              </a:lnSpc>
              <a:spcBef>
                <a:spcPts val="200"/>
              </a:spcBef>
              <a:spcAft>
                <a:spcPts val="400"/>
              </a:spcAft>
              <a:buClr>
                <a:schemeClr val="accent1"/>
              </a:buClr>
              <a:buFont typeface="Arial" panose="020B0604020202020204" pitchFamily="34" charset="0"/>
              <a:buChar char="•"/>
            </a:pPr>
            <a:r>
              <a:rPr lang="fi-FI" sz="12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SCOPE 3</a:t>
            </a:r>
            <a:r>
              <a:rPr lang="fi-FI" sz="1200" dirty="0">
                <a:solidFill>
                  <a:srgbClr val="111111"/>
                </a:solidFill>
                <a:latin typeface="Open Sans" panose="020B0606030504020204" pitchFamily="34" charset="0"/>
                <a:ea typeface="Open Sans" panose="020B0606030504020204" pitchFamily="34" charset="0"/>
                <a:cs typeface="Open Sans" panose="020B0606030504020204" pitchFamily="34" charset="0"/>
              </a:rPr>
              <a:t> -luokkaan luetaan koko arvoketjun välilliset kasvihuonekaasupäästöt, kuten ostetut tuotteet ja palvelut, matkustaminen, kuljetukset ja jätteet.</a:t>
            </a:r>
          </a:p>
        </p:txBody>
      </p:sp>
      <p:sp>
        <p:nvSpPr>
          <p:cNvPr id="10" name="Tekstiruutu 9">
            <a:extLst>
              <a:ext uri="{FF2B5EF4-FFF2-40B4-BE49-F238E27FC236}">
                <a16:creationId xmlns:a16="http://schemas.microsoft.com/office/drawing/2014/main" id="{6C263925-4B1F-521C-9A69-47AFA8BBEE3C}"/>
              </a:ext>
            </a:extLst>
          </p:cNvPr>
          <p:cNvSpPr txBox="1"/>
          <p:nvPr/>
        </p:nvSpPr>
        <p:spPr>
          <a:xfrm>
            <a:off x="9037320" y="5895300"/>
            <a:ext cx="3044952" cy="369332"/>
          </a:xfrm>
          <a:prstGeom prst="rect">
            <a:avLst/>
          </a:prstGeom>
          <a:noFill/>
        </p:spPr>
        <p:txBody>
          <a:bodyPr wrap="square" rtlCol="0">
            <a:spAutoFit/>
          </a:bodyPr>
          <a:lstStyle/>
          <a:p>
            <a:r>
              <a:rPr lang="fi-FI" sz="900">
                <a:latin typeface="Open Sans" panose="020B0606030504020204" pitchFamily="34" charset="0"/>
                <a:ea typeface="Open Sans" panose="020B0606030504020204" pitchFamily="34" charset="0"/>
                <a:cs typeface="Open Sans" panose="020B0606030504020204" pitchFamily="34" charset="0"/>
              </a:rPr>
              <a:t>Lähde: Kierrätyskeskus, Hiilijalanjälkilaskennan perusteet -opas</a:t>
            </a:r>
          </a:p>
        </p:txBody>
      </p:sp>
    </p:spTree>
    <p:extLst>
      <p:ext uri="{BB962C8B-B14F-4D97-AF65-F5344CB8AC3E}">
        <p14:creationId xmlns:p14="http://schemas.microsoft.com/office/powerpoint/2010/main" val="1297807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3650A0-EF39-2A89-E7E2-019E9E022B48}"/>
              </a:ext>
            </a:extLst>
          </p:cNvPr>
          <p:cNvSpPr>
            <a:spLocks noGrp="1"/>
          </p:cNvSpPr>
          <p:nvPr>
            <p:ph type="title"/>
          </p:nvPr>
        </p:nvSpPr>
        <p:spPr>
          <a:xfrm>
            <a:off x="1014984" y="528226"/>
            <a:ext cx="4558502" cy="789552"/>
          </a:xfrm>
        </p:spPr>
        <p:txBody>
          <a:bodyPr>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5.5 Päästölaskenta</a:t>
            </a:r>
          </a:p>
        </p:txBody>
      </p:sp>
      <p:sp>
        <p:nvSpPr>
          <p:cNvPr id="3" name="Sisällön paikkamerkki 2">
            <a:extLst>
              <a:ext uri="{FF2B5EF4-FFF2-40B4-BE49-F238E27FC236}">
                <a16:creationId xmlns:a16="http://schemas.microsoft.com/office/drawing/2014/main" id="{36C4E099-3364-8BA9-90E3-5A1A4E15E47C}"/>
              </a:ext>
            </a:extLst>
          </p:cNvPr>
          <p:cNvSpPr>
            <a:spLocks noGrp="1"/>
          </p:cNvSpPr>
          <p:nvPr>
            <p:ph sz="half" idx="1"/>
          </p:nvPr>
        </p:nvSpPr>
        <p:spPr>
          <a:xfrm>
            <a:off x="796399" y="1717821"/>
            <a:ext cx="10599202" cy="2006614"/>
          </a:xfrm>
        </p:spPr>
        <p:txBody>
          <a:bodyPr vert="horz" lIns="91440" tIns="45720" rIns="91440" bIns="45720" rtlCol="0" anchor="t">
            <a:normAutofit fontScale="47500" lnSpcReduction="20000"/>
          </a:bodyPr>
          <a:lstStyle/>
          <a:p>
            <a:pPr marL="383540" lvl="1">
              <a:lnSpc>
                <a:spcPct val="170000"/>
              </a:lnSpc>
              <a:buFont typeface="Arial" panose="020B0604020202020204" pitchFamily="34" charset="0"/>
              <a:buChar char="•"/>
            </a:pPr>
            <a:r>
              <a:rPr lang="fi-FI" sz="2500">
                <a:solidFill>
                  <a:srgbClr val="111111"/>
                </a:solidFill>
                <a:latin typeface="Open Sans"/>
                <a:ea typeface="Open Sans"/>
                <a:cs typeface="Open Sans"/>
              </a:rPr>
              <a:t>Kuljetuksien päästöt määritellään ja raportoidaan ISO 14083:2023 standardin mukaisesti. Se määrittelee yleisen menetelmän matkustaja- ja tavaraliikenteen kuljetusketjujen toiminnasta aiheutuvien kasvihuonekaasupäästöjen määritykseen ja raportointiin. </a:t>
            </a:r>
            <a:r>
              <a:rPr lang="fi-FI" sz="2500" dirty="0">
                <a:solidFill>
                  <a:srgbClr val="111111"/>
                </a:solidFill>
                <a:ea typeface="+mn-lt"/>
                <a:cs typeface="+mn-lt"/>
                <a:hlinkClick r:id="rId2"/>
              </a:rPr>
              <a:t>https://smart-freight-centre-media.s3.amazonaws.com/documents/GLEC_FRAMEWORK_v3.2_21_10_25_1.pdf</a:t>
            </a:r>
            <a:endParaRPr lang="fi-FI" sz="25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marL="383540" lvl="1">
              <a:lnSpc>
                <a:spcPct val="170000"/>
              </a:lnSpc>
              <a:buFont typeface="Arial" panose="020B0604020202020204" pitchFamily="34" charset="0"/>
              <a:buChar char="•"/>
            </a:pPr>
            <a:r>
              <a:rPr lang="fi-FI" sz="2500" dirty="0">
                <a:solidFill>
                  <a:srgbClr val="111111"/>
                </a:solidFill>
                <a:latin typeface="Open Sans" panose="020B0606030504020204" pitchFamily="34" charset="0"/>
                <a:ea typeface="Open Sans" panose="020B0606030504020204" pitchFamily="34" charset="0"/>
                <a:cs typeface="Open Sans" panose="020B0606030504020204" pitchFamily="34" charset="0"/>
              </a:rPr>
              <a:t>Alla olevassa kuvassa kerrotaan päästölaskennan periaate yksinkertaistettuna. Laskentatavalla voidaan laskea kuljetuksen kokonaispäästöt. Laskentatyötä helpottamaan on useampia erilaisia työkaluja esimerkiksi autonvalmistajilla. Tässä esimerkkinä Traficomin päästölaskenta </a:t>
            </a:r>
            <a:r>
              <a:rPr lang="fi-FI" sz="2200" dirty="0">
                <a:latin typeface="Open Sans"/>
                <a:ea typeface="Open Sans"/>
                <a:cs typeface="Open Sans"/>
                <a:hlinkClick r:id="rId3"/>
              </a:rPr>
              <a:t>https://traficom.fi/fi/julkaisut/paastolaskentaohjeistus-tieliikenteen-kuljetusten-paastojen-arvioimiseksi-suomessa</a:t>
            </a:r>
            <a:r>
              <a:rPr lang="fi-FI" sz="2200" dirty="0">
                <a:latin typeface="Open Sans"/>
                <a:ea typeface="Open Sans"/>
                <a:cs typeface="Open Sans"/>
              </a:rPr>
              <a:t> </a:t>
            </a:r>
          </a:p>
          <a:p>
            <a:pPr>
              <a:lnSpc>
                <a:spcPct val="150000"/>
              </a:lnSpc>
            </a:pPr>
            <a:endParaRPr lang="fi-FI" sz="1800" dirty="0">
              <a:latin typeface="Open Sans"/>
              <a:ea typeface="Open Sans"/>
              <a:cs typeface="Open Sans"/>
            </a:endParaRPr>
          </a:p>
          <a:p>
            <a:pPr>
              <a:lnSpc>
                <a:spcPct val="150000"/>
              </a:lnSpc>
            </a:pPr>
            <a:endParaRPr lang="fi-FI" sz="1600" dirty="0">
              <a:latin typeface="Open Sans"/>
              <a:ea typeface="Open Sans"/>
              <a:cs typeface="Open Sans"/>
            </a:endParaRPr>
          </a:p>
          <a:p>
            <a:endParaRPr lang="fi-FI" sz="1600" dirty="0"/>
          </a:p>
        </p:txBody>
      </p:sp>
      <p:sp>
        <p:nvSpPr>
          <p:cNvPr id="6" name="Tekstiruutu 5">
            <a:extLst>
              <a:ext uri="{FF2B5EF4-FFF2-40B4-BE49-F238E27FC236}">
                <a16:creationId xmlns:a16="http://schemas.microsoft.com/office/drawing/2014/main" id="{E1F8D927-58CE-7253-DDF1-8D7302895B8E}"/>
              </a:ext>
            </a:extLst>
          </p:cNvPr>
          <p:cNvSpPr txBox="1"/>
          <p:nvPr/>
        </p:nvSpPr>
        <p:spPr>
          <a:xfrm>
            <a:off x="8974394" y="5877570"/>
            <a:ext cx="30632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Lähde: Kuva </a:t>
            </a:r>
            <a:r>
              <a:rPr lang="fi-FI" sz="900" dirty="0" err="1">
                <a:latin typeface="Open Sans" panose="020B0606030504020204" pitchFamily="34" charset="0"/>
                <a:ea typeface="Open Sans" panose="020B0606030504020204" pitchFamily="34" charset="0"/>
                <a:cs typeface="Open Sans" panose="020B0606030504020204" pitchFamily="34" charset="0"/>
              </a:rPr>
              <a:t>Diffon</a:t>
            </a:r>
            <a:r>
              <a:rPr lang="fi-FI" sz="900" dirty="0">
                <a:latin typeface="Open Sans" panose="020B0606030504020204" pitchFamily="34" charset="0"/>
                <a:ea typeface="Open Sans" panose="020B0606030504020204" pitchFamily="34" charset="0"/>
                <a:cs typeface="Open Sans" panose="020B0606030504020204" pitchFamily="34" charset="0"/>
              </a:rPr>
              <a:t> luentomateriaalista, </a:t>
            </a:r>
            <a:r>
              <a:rPr lang="fi-FI" sz="900" dirty="0" err="1">
                <a:latin typeface="Open Sans" panose="020B0606030504020204" pitchFamily="34" charset="0"/>
                <a:ea typeface="Open Sans" panose="020B0606030504020204" pitchFamily="34" charset="0"/>
                <a:cs typeface="Open Sans" panose="020B0606030504020204" pitchFamily="34" charset="0"/>
              </a:rPr>
              <a:t>Kovilog</a:t>
            </a:r>
            <a:r>
              <a:rPr lang="fi-FI" sz="900" dirty="0">
                <a:latin typeface="Open Sans" panose="020B0606030504020204" pitchFamily="34" charset="0"/>
                <a:ea typeface="Open Sans" panose="020B0606030504020204" pitchFamily="34" charset="0"/>
                <a:cs typeface="Open Sans" panose="020B0606030504020204" pitchFamily="34" charset="0"/>
              </a:rPr>
              <a:t>-hanke 27.11.2024</a:t>
            </a:r>
          </a:p>
        </p:txBody>
      </p:sp>
      <p:pic>
        <p:nvPicPr>
          <p:cNvPr id="8" name="Kuva 7">
            <a:extLst>
              <a:ext uri="{FF2B5EF4-FFF2-40B4-BE49-F238E27FC236}">
                <a16:creationId xmlns:a16="http://schemas.microsoft.com/office/drawing/2014/main" id="{8BEDEDE1-E391-712A-C9D2-D2EE6967F8D7}"/>
              </a:ext>
            </a:extLst>
          </p:cNvPr>
          <p:cNvPicPr>
            <a:picLocks noChangeAspect="1"/>
          </p:cNvPicPr>
          <p:nvPr/>
        </p:nvPicPr>
        <p:blipFill>
          <a:blip r:embed="rId4"/>
          <a:stretch>
            <a:fillRect/>
          </a:stretch>
        </p:blipFill>
        <p:spPr>
          <a:xfrm>
            <a:off x="2134906" y="3883636"/>
            <a:ext cx="6336095" cy="1993934"/>
          </a:xfrm>
          <a:prstGeom prst="rect">
            <a:avLst/>
          </a:prstGeom>
        </p:spPr>
      </p:pic>
      <p:pic>
        <p:nvPicPr>
          <p:cNvPr id="7" name="Kuva 6">
            <a:extLst>
              <a:ext uri="{FF2B5EF4-FFF2-40B4-BE49-F238E27FC236}">
                <a16:creationId xmlns:a16="http://schemas.microsoft.com/office/drawing/2014/main" id="{9C1A9BE4-12F4-BDFC-1714-B3AF52A50718}"/>
              </a:ext>
            </a:extLst>
          </p:cNvPr>
          <p:cNvPicPr>
            <a:picLocks noChangeAspect="1"/>
          </p:cNvPicPr>
          <p:nvPr/>
        </p:nvPicPr>
        <p:blipFill>
          <a:blip r:embed="rId5"/>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2025568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9F4BF55-A047-E334-F463-FAB2EBFDAF29}"/>
              </a:ext>
            </a:extLst>
          </p:cNvPr>
          <p:cNvPicPr>
            <a:picLocks noChangeAspect="1"/>
          </p:cNvPicPr>
          <p:nvPr/>
        </p:nvPicPr>
        <p:blipFill>
          <a:blip r:embed="rId2"/>
          <a:stretch>
            <a:fillRect/>
          </a:stretch>
        </p:blipFill>
        <p:spPr>
          <a:xfrm>
            <a:off x="10021823" y="357025"/>
            <a:ext cx="1893951" cy="776860"/>
          </a:xfrm>
          <a:prstGeom prst="rect">
            <a:avLst/>
          </a:prstGeom>
        </p:spPr>
      </p:pic>
      <p:sp>
        <p:nvSpPr>
          <p:cNvPr id="2" name="Tekstiruutu 1">
            <a:extLst>
              <a:ext uri="{FF2B5EF4-FFF2-40B4-BE49-F238E27FC236}">
                <a16:creationId xmlns:a16="http://schemas.microsoft.com/office/drawing/2014/main" id="{93933878-8E94-26F9-8033-24089F7B6492}"/>
              </a:ext>
            </a:extLst>
          </p:cNvPr>
          <p:cNvSpPr txBox="1"/>
          <p:nvPr/>
        </p:nvSpPr>
        <p:spPr>
          <a:xfrm>
            <a:off x="8534400" y="4276725"/>
            <a:ext cx="2765298" cy="1277273"/>
          </a:xfrm>
          <a:prstGeom prst="rect">
            <a:avLst/>
          </a:prstGeom>
          <a:noFill/>
          <a:ln w="28575">
            <a:solidFill>
              <a:srgbClr val="92D050"/>
            </a:solidFill>
          </a:ln>
        </p:spPr>
        <p:txBody>
          <a:bodyPr wrap="square" rtlCol="0">
            <a:spAutoFit/>
          </a:bodyPr>
          <a:lstStyle/>
          <a:p>
            <a:r>
              <a:rPr lang="fi-FI" sz="1100" dirty="0">
                <a:latin typeface="Open Sans" panose="020B0606030504020204" pitchFamily="34" charset="0"/>
                <a:ea typeface="Open Sans" panose="020B0606030504020204" pitchFamily="34" charset="0"/>
                <a:cs typeface="Open Sans" panose="020B0606030504020204" pitchFamily="34" charset="0"/>
              </a:rPr>
              <a:t>Hiilidioksidi  CO2</a:t>
            </a:r>
          </a:p>
          <a:p>
            <a:r>
              <a:rPr lang="fi-FI" sz="1100" dirty="0">
                <a:latin typeface="Open Sans" panose="020B0606030504020204" pitchFamily="34" charset="0"/>
                <a:ea typeface="Open Sans" panose="020B0606030504020204" pitchFamily="34" charset="0"/>
                <a:cs typeface="Open Sans" panose="020B0606030504020204" pitchFamily="34" charset="0"/>
              </a:rPr>
              <a:t>Hiilimonoksidi (häkä)  CO</a:t>
            </a:r>
          </a:p>
          <a:p>
            <a:r>
              <a:rPr lang="fi-FI" sz="1100" dirty="0">
                <a:latin typeface="Open Sans" panose="020B0606030504020204" pitchFamily="34" charset="0"/>
                <a:ea typeface="Open Sans" panose="020B0606030504020204" pitchFamily="34" charset="0"/>
                <a:cs typeface="Open Sans" panose="020B0606030504020204" pitchFamily="34" charset="0"/>
              </a:rPr>
              <a:t>Typen oksidit  </a:t>
            </a:r>
            <a:r>
              <a:rPr lang="fi-FI" sz="1100" dirty="0" err="1">
                <a:latin typeface="Open Sans" panose="020B0606030504020204" pitchFamily="34" charset="0"/>
                <a:ea typeface="Open Sans" panose="020B0606030504020204" pitchFamily="34" charset="0"/>
                <a:cs typeface="Open Sans" panose="020B0606030504020204" pitchFamily="34" charset="0"/>
              </a:rPr>
              <a:t>Nox</a:t>
            </a:r>
            <a:endParaRPr lang="fi-FI" sz="1100" dirty="0">
              <a:latin typeface="Open Sans" panose="020B0606030504020204" pitchFamily="34" charset="0"/>
              <a:ea typeface="Open Sans" panose="020B0606030504020204" pitchFamily="34" charset="0"/>
              <a:cs typeface="Open Sans" panose="020B0606030504020204" pitchFamily="34" charset="0"/>
            </a:endParaRPr>
          </a:p>
          <a:p>
            <a:r>
              <a:rPr lang="fi-FI" sz="1100" dirty="0">
                <a:latin typeface="Open Sans" panose="020B0606030504020204" pitchFamily="34" charset="0"/>
                <a:ea typeface="Open Sans" panose="020B0606030504020204" pitchFamily="34" charset="0"/>
                <a:cs typeface="Open Sans" panose="020B0606030504020204" pitchFamily="34" charset="0"/>
              </a:rPr>
              <a:t>Rikkidioksidi  SO2</a:t>
            </a:r>
          </a:p>
          <a:p>
            <a:r>
              <a:rPr lang="fi-FI" sz="1100" dirty="0">
                <a:latin typeface="Open Sans" panose="020B0606030504020204" pitchFamily="34" charset="0"/>
                <a:ea typeface="Open Sans" panose="020B0606030504020204" pitchFamily="34" charset="0"/>
                <a:cs typeface="Open Sans" panose="020B0606030504020204" pitchFamily="34" charset="0"/>
              </a:rPr>
              <a:t>Hiukkaspäästöt  PM</a:t>
            </a:r>
          </a:p>
          <a:p>
            <a:r>
              <a:rPr lang="fi-FI" sz="1100" dirty="0">
                <a:latin typeface="Open Sans" panose="020B0606030504020204" pitchFamily="34" charset="0"/>
                <a:ea typeface="Open Sans" panose="020B0606030504020204" pitchFamily="34" charset="0"/>
                <a:cs typeface="Open Sans" panose="020B0606030504020204" pitchFamily="34" charset="0"/>
              </a:rPr>
              <a:t>Hiilivety  HC (sisältää metaanin CH4) Kasvihuonekaasut CO2ekv</a:t>
            </a:r>
          </a:p>
        </p:txBody>
      </p:sp>
      <p:pic>
        <p:nvPicPr>
          <p:cNvPr id="6" name="Kuva 5">
            <a:extLst>
              <a:ext uri="{FF2B5EF4-FFF2-40B4-BE49-F238E27FC236}">
                <a16:creationId xmlns:a16="http://schemas.microsoft.com/office/drawing/2014/main" id="{449BF71E-3E8C-9891-0DB2-A1D40AFB6366}"/>
              </a:ext>
            </a:extLst>
          </p:cNvPr>
          <p:cNvPicPr>
            <a:picLocks noChangeAspect="1"/>
          </p:cNvPicPr>
          <p:nvPr/>
        </p:nvPicPr>
        <p:blipFill>
          <a:blip r:embed="rId3"/>
          <a:stretch>
            <a:fillRect/>
          </a:stretch>
        </p:blipFill>
        <p:spPr>
          <a:xfrm>
            <a:off x="722376" y="1721959"/>
            <a:ext cx="6764274" cy="4573030"/>
          </a:xfrm>
          <a:prstGeom prst="rect">
            <a:avLst/>
          </a:prstGeom>
        </p:spPr>
      </p:pic>
      <p:sp>
        <p:nvSpPr>
          <p:cNvPr id="7" name="Tekstiruutu 6">
            <a:extLst>
              <a:ext uri="{FF2B5EF4-FFF2-40B4-BE49-F238E27FC236}">
                <a16:creationId xmlns:a16="http://schemas.microsoft.com/office/drawing/2014/main" id="{E369D09A-862C-2154-E6B0-02F72C85EB9B}"/>
              </a:ext>
            </a:extLst>
          </p:cNvPr>
          <p:cNvSpPr txBox="1"/>
          <p:nvPr/>
        </p:nvSpPr>
        <p:spPr>
          <a:xfrm>
            <a:off x="568832" y="370583"/>
            <a:ext cx="9452991" cy="1077218"/>
          </a:xfrm>
          <a:prstGeom prst="rect">
            <a:avLst/>
          </a:prstGeom>
          <a:noFill/>
        </p:spPr>
        <p:txBody>
          <a:bodyPr wrap="square" rtlCol="0">
            <a:sp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5.6 Raskaan kaluston päästöluokkien enimmäisraja-arvot</a:t>
            </a:r>
          </a:p>
        </p:txBody>
      </p:sp>
      <p:sp>
        <p:nvSpPr>
          <p:cNvPr id="8" name="Tekstiruutu 7">
            <a:extLst>
              <a:ext uri="{FF2B5EF4-FFF2-40B4-BE49-F238E27FC236}">
                <a16:creationId xmlns:a16="http://schemas.microsoft.com/office/drawing/2014/main" id="{2DDB6CAF-192B-702A-B5CC-96A8A5E99137}"/>
              </a:ext>
            </a:extLst>
          </p:cNvPr>
          <p:cNvSpPr txBox="1"/>
          <p:nvPr/>
        </p:nvSpPr>
        <p:spPr>
          <a:xfrm>
            <a:off x="8216645" y="5787158"/>
            <a:ext cx="3610356" cy="507831"/>
          </a:xfrm>
          <a:prstGeom prst="rect">
            <a:avLst/>
          </a:prstGeom>
          <a:noFill/>
        </p:spPr>
        <p:txBody>
          <a:bodyPr wrap="square" rtlCol="0">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Lähde: https://www.autotuojat.fi/uutishuone/autoalan_termistoa/euro-paastoluokat/kuorma-_ja_linja-autojen_paastonormit</a:t>
            </a:r>
          </a:p>
        </p:txBody>
      </p:sp>
      <p:sp>
        <p:nvSpPr>
          <p:cNvPr id="9" name="Tekstiruutu 8">
            <a:extLst>
              <a:ext uri="{FF2B5EF4-FFF2-40B4-BE49-F238E27FC236}">
                <a16:creationId xmlns:a16="http://schemas.microsoft.com/office/drawing/2014/main" id="{4707F7E7-3378-8563-4D6C-7C498ACE13EA}"/>
              </a:ext>
            </a:extLst>
          </p:cNvPr>
          <p:cNvSpPr txBox="1"/>
          <p:nvPr/>
        </p:nvSpPr>
        <p:spPr>
          <a:xfrm>
            <a:off x="7919847" y="2387170"/>
            <a:ext cx="3995928" cy="1447832"/>
          </a:xfrm>
          <a:prstGeom prst="rect">
            <a:avLst/>
          </a:prstGeom>
          <a:noFill/>
          <a:ln w="38100">
            <a:solidFill>
              <a:srgbClr val="92D050"/>
            </a:solidFill>
          </a:ln>
        </p:spPr>
        <p:txBody>
          <a:bodyPr wrap="square" rtlCol="0">
            <a:spAutoFit/>
          </a:bodyPr>
          <a:lstStyle/>
          <a:p>
            <a:pPr>
              <a:lnSpc>
                <a:spcPct val="150000"/>
              </a:lnSpc>
            </a:pPr>
            <a:r>
              <a:rPr lang="fi-FI" sz="1200" dirty="0">
                <a:latin typeface="Open Sans" panose="020B0606030504020204" pitchFamily="34" charset="0"/>
                <a:ea typeface="Open Sans" panose="020B0606030504020204" pitchFamily="34" charset="0"/>
                <a:cs typeface="Open Sans" panose="020B0606030504020204" pitchFamily="34" charset="0"/>
              </a:rPr>
              <a:t>Autojen haitallisten pakokaasupäästöjen määrää säännellään EU:ssa ns. Euro-säädöksillä, jotka ovat ajoneuvolajikohtaisia. Säädökset koskevat tyyppihyväksyntä-vaiheessa mitattavia säänneltyjä päästöjä.</a:t>
            </a:r>
          </a:p>
        </p:txBody>
      </p:sp>
    </p:spTree>
    <p:extLst>
      <p:ext uri="{BB962C8B-B14F-4D97-AF65-F5344CB8AC3E}">
        <p14:creationId xmlns:p14="http://schemas.microsoft.com/office/powerpoint/2010/main" val="1431550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4F8C0A-2E5A-0830-0438-BE43CAEEA072}"/>
              </a:ext>
            </a:extLst>
          </p:cNvPr>
          <p:cNvSpPr>
            <a:spLocks noGrp="1"/>
          </p:cNvSpPr>
          <p:nvPr>
            <p:ph type="title"/>
          </p:nvPr>
        </p:nvSpPr>
        <p:spPr>
          <a:xfrm>
            <a:off x="1086821" y="591614"/>
            <a:ext cx="7746664" cy="628457"/>
          </a:xfrm>
        </p:spPr>
        <p:txBody>
          <a:bodyPr>
            <a:noAutofit/>
          </a:bodyPr>
          <a:lstStyle/>
          <a:p>
            <a:r>
              <a:rPr lang="fi-FI" sz="3200" b="1" dirty="0">
                <a:latin typeface="Open Sans"/>
                <a:ea typeface="Open Sans"/>
                <a:cs typeface="Open Sans"/>
              </a:rPr>
              <a:t>5.7 Päästö- ja kustannuslaskurit</a:t>
            </a:r>
            <a:endParaRPr lang="fi-FI" sz="3200" b="1" dirty="0"/>
          </a:p>
        </p:txBody>
      </p:sp>
      <p:sp>
        <p:nvSpPr>
          <p:cNvPr id="12" name="Tekstiruutu 11">
            <a:extLst>
              <a:ext uri="{FF2B5EF4-FFF2-40B4-BE49-F238E27FC236}">
                <a16:creationId xmlns:a16="http://schemas.microsoft.com/office/drawing/2014/main" id="{595246D8-662F-3D04-F712-DCF8671E9B71}"/>
              </a:ext>
            </a:extLst>
          </p:cNvPr>
          <p:cNvSpPr txBox="1"/>
          <p:nvPr/>
        </p:nvSpPr>
        <p:spPr>
          <a:xfrm>
            <a:off x="698082" y="1627465"/>
            <a:ext cx="6982850" cy="5598456"/>
          </a:xfrm>
          <a:prstGeom prst="rect">
            <a:avLst/>
          </a:prstGeom>
          <a:noFill/>
        </p:spPr>
        <p:txBody>
          <a:bodyPr wrap="square" rtlCol="0">
            <a:spAutoFit/>
          </a:bodyPr>
          <a:lstStyle/>
          <a:p>
            <a:pPr lvl="1" defTabSz="914400">
              <a:lnSpc>
                <a:spcPct val="170000"/>
              </a:lnSpc>
              <a:spcBef>
                <a:spcPts val="1200"/>
              </a:spcBef>
              <a:spcAft>
                <a:spcPts val="200"/>
              </a:spcAft>
              <a:buClr>
                <a:schemeClr val="accent1"/>
              </a:buClr>
              <a:buSzPct val="100000"/>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Päästö- ja kustannuslaskentaan on tehty useita laskureita, tässä pari esimerkkiä:</a:t>
            </a:r>
          </a:p>
          <a:p>
            <a:pPr marL="742950" lvl="1" indent="-285750" defTabSz="914400">
              <a:lnSpc>
                <a:spcPct val="170000"/>
              </a:lnSpc>
              <a:spcBef>
                <a:spcPts val="1200"/>
              </a:spcBef>
              <a:spcAft>
                <a:spcPts val="200"/>
              </a:spcAft>
              <a:buClr>
                <a:schemeClr val="accent1"/>
              </a:buClr>
              <a:buSzPct val="100000"/>
              <a:buFont typeface="Calibri" panose="020F0502020204030204" pitchFamily="34" charset="0"/>
              <a:buChar char="•"/>
            </a:pPr>
            <a:r>
              <a:rPr lang="fi-FI" sz="1400" b="1" dirty="0" err="1">
                <a:solidFill>
                  <a:srgbClr val="111111"/>
                </a:solidFill>
                <a:latin typeface="Open Sans" panose="020B0606030504020204" pitchFamily="34" charset="0"/>
                <a:ea typeface="Open Sans" panose="020B0606030504020204" pitchFamily="34" charset="0"/>
                <a:cs typeface="Open Sans" panose="020B0606030504020204" pitchFamily="34" charset="0"/>
              </a:rPr>
              <a:t>Autokalkulaattori</a:t>
            </a: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 </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-Suomen ilmastopaneelin laskuri</a:t>
            </a:r>
          </a:p>
          <a:p>
            <a:pPr lvl="1" defTabSz="914400">
              <a:lnSpc>
                <a:spcPct val="170000"/>
              </a:lnSpc>
              <a:spcBef>
                <a:spcPts val="1200"/>
              </a:spcBef>
              <a:spcAft>
                <a:spcPts val="200"/>
              </a:spcAft>
              <a:buClr>
                <a:schemeClr val="accent1"/>
              </a:buClr>
              <a:buSzPct val="100000"/>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      </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hlinkClick r:id="rId2"/>
              </a:rPr>
              <a:t>https://ilmastopaneeli.fi/autokalkulaattori/</a:t>
            </a:r>
            <a:endPar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lvl="1" defTabSz="914400">
              <a:lnSpc>
                <a:spcPct val="170000"/>
              </a:lnSpc>
              <a:spcBef>
                <a:spcPts val="1200"/>
              </a:spcBef>
              <a:spcAft>
                <a:spcPts val="200"/>
              </a:spcAft>
              <a:buClr>
                <a:schemeClr val="accent1"/>
              </a:buClr>
              <a:buSzPct val="100000"/>
            </a:pPr>
            <a:endPar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defTabSz="914400">
              <a:lnSpc>
                <a:spcPct val="170000"/>
              </a:lnSpc>
              <a:spcBef>
                <a:spcPts val="1200"/>
              </a:spcBef>
              <a:spcAft>
                <a:spcPts val="200"/>
              </a:spcAft>
              <a:buClr>
                <a:schemeClr val="accent1"/>
              </a:buClr>
              <a:buSzPct val="100000"/>
              <a:buFont typeface="Calibri" panose="020F0502020204030204" pitchFamily="34" charset="0"/>
              <a:buChar char="•"/>
            </a:pPr>
            <a:r>
              <a:rPr lang="fi-FI" sz="1400" b="1" dirty="0" err="1">
                <a:solidFill>
                  <a:srgbClr val="111111"/>
                </a:solidFill>
                <a:latin typeface="Open Sans" panose="020B0606030504020204" pitchFamily="34" charset="0"/>
                <a:ea typeface="Open Sans" panose="020B0606030504020204" pitchFamily="34" charset="0"/>
                <a:cs typeface="Open Sans" panose="020B0606030504020204" pitchFamily="34" charset="0"/>
              </a:rPr>
              <a:t>EcoTransIT</a:t>
            </a:r>
            <a:r>
              <a:rPr lang="fi-FI" sz="14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 </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a:t>
            </a:r>
            <a:r>
              <a:rPr lang="fi-FI" sz="1400" i="0" dirty="0">
                <a:solidFill>
                  <a:srgbClr val="242424"/>
                </a:solidFill>
                <a:effectLst/>
                <a:latin typeface="Segoe UI" panose="020B0502040204020203" pitchFamily="34" charset="0"/>
              </a:rPr>
              <a:t>globaalien rahtikuljetusten päästöjen laskemiseksi</a:t>
            </a:r>
          </a:p>
          <a:p>
            <a:pPr lvl="1" defTabSz="914400">
              <a:lnSpc>
                <a:spcPct val="170000"/>
              </a:lnSpc>
              <a:spcBef>
                <a:spcPts val="1200"/>
              </a:spcBef>
              <a:spcAft>
                <a:spcPts val="200"/>
              </a:spcAft>
              <a:buClr>
                <a:schemeClr val="accent1"/>
              </a:buClr>
              <a:buSzPct val="100000"/>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      </a:t>
            </a: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hlinkClick r:id="rId3"/>
              </a:rPr>
              <a:t>https://emissioncalculator.ecotransit.world/</a:t>
            </a:r>
            <a:endPar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lvl="1" defTabSz="914400">
              <a:lnSpc>
                <a:spcPct val="170000"/>
              </a:lnSpc>
              <a:spcBef>
                <a:spcPts val="1200"/>
              </a:spcBef>
              <a:spcAft>
                <a:spcPts val="200"/>
              </a:spcAft>
              <a:buClr>
                <a:schemeClr val="accent1"/>
              </a:buClr>
              <a:buSzPct val="100000"/>
            </a:pPr>
            <a:endPar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lvl="1" defTabSz="914400">
              <a:lnSpc>
                <a:spcPct val="170000"/>
              </a:lnSpc>
              <a:spcBef>
                <a:spcPts val="1200"/>
              </a:spcBef>
              <a:spcAft>
                <a:spcPts val="200"/>
              </a:spcAft>
              <a:buClr>
                <a:schemeClr val="accent1"/>
              </a:buClr>
              <a:buSzPct val="100000"/>
            </a:pPr>
            <a:endPar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defTabSz="914400">
              <a:lnSpc>
                <a:spcPct val="170000"/>
              </a:lnSpc>
              <a:spcBef>
                <a:spcPts val="1200"/>
              </a:spcBef>
              <a:spcAft>
                <a:spcPts val="200"/>
              </a:spcAft>
              <a:buClr>
                <a:schemeClr val="accent1"/>
              </a:buClr>
              <a:buSzPct val="100000"/>
              <a:buFont typeface="Calibri" panose="020F0502020204030204" pitchFamily="34" charset="0"/>
              <a:buChar char="•"/>
            </a:pPr>
            <a:endPar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r>
              <a:rPr lang="fi-FI" dirty="0"/>
              <a:t> </a:t>
            </a:r>
          </a:p>
        </p:txBody>
      </p:sp>
      <p:pic>
        <p:nvPicPr>
          <p:cNvPr id="14" name="Kuva 13">
            <a:extLst>
              <a:ext uri="{FF2B5EF4-FFF2-40B4-BE49-F238E27FC236}">
                <a16:creationId xmlns:a16="http://schemas.microsoft.com/office/drawing/2014/main" id="{8B92BE90-5DF9-8B02-BAC4-926D24F8CCB1}"/>
              </a:ext>
            </a:extLst>
          </p:cNvPr>
          <p:cNvPicPr>
            <a:picLocks noChangeAspect="1"/>
          </p:cNvPicPr>
          <p:nvPr/>
        </p:nvPicPr>
        <p:blipFill>
          <a:blip r:embed="rId4"/>
          <a:stretch>
            <a:fillRect/>
          </a:stretch>
        </p:blipFill>
        <p:spPr>
          <a:xfrm>
            <a:off x="8241443" y="3479068"/>
            <a:ext cx="1638529" cy="819264"/>
          </a:xfrm>
          <a:prstGeom prst="rect">
            <a:avLst/>
          </a:prstGeom>
        </p:spPr>
      </p:pic>
      <p:pic>
        <p:nvPicPr>
          <p:cNvPr id="16" name="Kuva 15">
            <a:extLst>
              <a:ext uri="{FF2B5EF4-FFF2-40B4-BE49-F238E27FC236}">
                <a16:creationId xmlns:a16="http://schemas.microsoft.com/office/drawing/2014/main" id="{2C86C628-2309-868A-BD45-337C41AF8A1E}"/>
              </a:ext>
            </a:extLst>
          </p:cNvPr>
          <p:cNvPicPr>
            <a:picLocks noChangeAspect="1"/>
          </p:cNvPicPr>
          <p:nvPr/>
        </p:nvPicPr>
        <p:blipFill>
          <a:blip r:embed="rId5"/>
          <a:stretch>
            <a:fillRect/>
          </a:stretch>
        </p:blipFill>
        <p:spPr>
          <a:xfrm>
            <a:off x="8239125" y="4426693"/>
            <a:ext cx="3483504" cy="1349569"/>
          </a:xfrm>
          <a:prstGeom prst="rect">
            <a:avLst/>
          </a:prstGeom>
        </p:spPr>
      </p:pic>
      <p:pic>
        <p:nvPicPr>
          <p:cNvPr id="18" name="Kuva 17">
            <a:extLst>
              <a:ext uri="{FF2B5EF4-FFF2-40B4-BE49-F238E27FC236}">
                <a16:creationId xmlns:a16="http://schemas.microsoft.com/office/drawing/2014/main" id="{8F436612-8A11-93E6-92C9-24A98B8619C3}"/>
              </a:ext>
            </a:extLst>
          </p:cNvPr>
          <p:cNvPicPr>
            <a:picLocks noChangeAspect="1"/>
          </p:cNvPicPr>
          <p:nvPr/>
        </p:nvPicPr>
        <p:blipFill>
          <a:blip r:embed="rId6"/>
          <a:stretch>
            <a:fillRect/>
          </a:stretch>
        </p:blipFill>
        <p:spPr>
          <a:xfrm>
            <a:off x="8035940" y="1892825"/>
            <a:ext cx="3686689" cy="1486107"/>
          </a:xfrm>
          <a:prstGeom prst="rect">
            <a:avLst/>
          </a:prstGeom>
        </p:spPr>
      </p:pic>
      <p:pic>
        <p:nvPicPr>
          <p:cNvPr id="4" name="Kuva 3">
            <a:extLst>
              <a:ext uri="{FF2B5EF4-FFF2-40B4-BE49-F238E27FC236}">
                <a16:creationId xmlns:a16="http://schemas.microsoft.com/office/drawing/2014/main" id="{983B227D-09E3-91D4-0F44-9F07096B88C7}"/>
              </a:ext>
            </a:extLst>
          </p:cNvPr>
          <p:cNvPicPr>
            <a:picLocks noChangeAspect="1"/>
          </p:cNvPicPr>
          <p:nvPr/>
        </p:nvPicPr>
        <p:blipFill>
          <a:blip r:embed="rId7"/>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366686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1AA425-61BB-72A5-5D09-CF38D50E0BD3}"/>
              </a:ext>
            </a:extLst>
          </p:cNvPr>
          <p:cNvSpPr>
            <a:spLocks noGrp="1"/>
          </p:cNvSpPr>
          <p:nvPr>
            <p:ph type="title"/>
          </p:nvPr>
        </p:nvSpPr>
        <p:spPr>
          <a:xfrm>
            <a:off x="749617" y="494547"/>
            <a:ext cx="10058400" cy="703023"/>
          </a:xfrm>
        </p:spPr>
        <p:txBody>
          <a:bodyPr>
            <a:noAutofit/>
          </a:bodyPr>
          <a:lstStyle/>
          <a:p>
            <a:r>
              <a:rPr lang="fi-FI" sz="3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1.1 Mitä ilmastonmuutos on? </a:t>
            </a:r>
          </a:p>
        </p:txBody>
      </p:sp>
      <p:sp>
        <p:nvSpPr>
          <p:cNvPr id="5" name="Tekstiruutu 4">
            <a:extLst>
              <a:ext uri="{FF2B5EF4-FFF2-40B4-BE49-F238E27FC236}">
                <a16:creationId xmlns:a16="http://schemas.microsoft.com/office/drawing/2014/main" id="{65FEB3DF-A712-6976-E251-D78624DBB642}"/>
              </a:ext>
            </a:extLst>
          </p:cNvPr>
          <p:cNvSpPr txBox="1"/>
          <p:nvPr/>
        </p:nvSpPr>
        <p:spPr>
          <a:xfrm>
            <a:off x="8030926" y="5949219"/>
            <a:ext cx="3953163" cy="230832"/>
          </a:xfrm>
          <a:prstGeom prst="rect">
            <a:avLst/>
          </a:prstGeom>
          <a:noFill/>
        </p:spPr>
        <p:txBody>
          <a:bodyPr wrap="square" lIns="91440" tIns="45720" rIns="91440" bIns="45720" rtlCol="0" anchor="t">
            <a:spAutoFit/>
          </a:bodyPr>
          <a:lstStyle/>
          <a:p>
            <a:r>
              <a:rPr lang="fi-FI" sz="900">
                <a:latin typeface="Open Sans"/>
                <a:ea typeface="Open Sans"/>
                <a:cs typeface="Open Sans"/>
              </a:rPr>
              <a:t>Lähteet: ilmasto-opas.fi, Kati Lundgrenin luentomateriaali 02.10.2024</a:t>
            </a:r>
          </a:p>
        </p:txBody>
      </p:sp>
      <p:sp>
        <p:nvSpPr>
          <p:cNvPr id="6" name="Tekstiruutu 5">
            <a:extLst>
              <a:ext uri="{FF2B5EF4-FFF2-40B4-BE49-F238E27FC236}">
                <a16:creationId xmlns:a16="http://schemas.microsoft.com/office/drawing/2014/main" id="{246359E9-F807-63C9-12C2-937FFF9BB612}"/>
              </a:ext>
            </a:extLst>
          </p:cNvPr>
          <p:cNvSpPr txBox="1"/>
          <p:nvPr/>
        </p:nvSpPr>
        <p:spPr>
          <a:xfrm>
            <a:off x="749618" y="1453842"/>
            <a:ext cx="8480941" cy="4559005"/>
          </a:xfrm>
          <a:prstGeom prst="rect">
            <a:avLst/>
          </a:prstGeom>
          <a:noFill/>
        </p:spPr>
        <p:txBody>
          <a:bodyPr wrap="square" lIns="91440" tIns="45720" rIns="91440" bIns="45720" rtlCol="0" anchor="t">
            <a:spAutoFit/>
          </a:bodyPr>
          <a:lstStyle/>
          <a:p>
            <a:pPr marL="457200" indent="-457200" defTabSz="914400">
              <a:lnSpc>
                <a:spcPct val="150000"/>
              </a:lnSpc>
              <a:spcBef>
                <a:spcPts val="1200"/>
              </a:spcBef>
              <a:spcAft>
                <a:spcPts val="200"/>
              </a:spcAft>
              <a:buClr>
                <a:schemeClr val="accent1"/>
              </a:buClr>
              <a:buSzPct val="100000"/>
              <a:buFont typeface="Arial" panose="020B0604020202020204" pitchFamily="34" charset="0"/>
              <a:buChar char="•"/>
            </a:pPr>
            <a:r>
              <a:rPr lang="fi-FI" sz="1300" dirty="0">
                <a:latin typeface="Open Sans"/>
                <a:ea typeface="Open Sans"/>
                <a:cs typeface="Open Sans"/>
              </a:rPr>
              <a:t>Ilmastonmuutos on </a:t>
            </a:r>
            <a:r>
              <a:rPr lang="fi-FI" sz="1300" b="1" dirty="0">
                <a:latin typeface="Open Sans"/>
                <a:ea typeface="Open Sans"/>
                <a:cs typeface="Open Sans"/>
              </a:rPr>
              <a:t>kasvihuoneilmiön voimistumista</a:t>
            </a:r>
          </a:p>
          <a:p>
            <a:pPr marL="457200" indent="-457200" defTabSz="914400">
              <a:lnSpc>
                <a:spcPct val="150000"/>
              </a:lnSpc>
              <a:spcBef>
                <a:spcPts val="1200"/>
              </a:spcBef>
              <a:spcAft>
                <a:spcPts val="200"/>
              </a:spcAft>
              <a:buClr>
                <a:schemeClr val="accent1"/>
              </a:buClr>
              <a:buSzPct val="100000"/>
              <a:buFont typeface="Arial" panose="020B0604020202020204" pitchFamily="34" charset="0"/>
              <a:buChar char="•"/>
            </a:pPr>
            <a:r>
              <a:rPr lang="fi-FI" sz="1300" dirty="0">
                <a:latin typeface="Open Sans"/>
                <a:ea typeface="Open Sans"/>
                <a:cs typeface="Open Sans"/>
              </a:rPr>
              <a:t>Ilmakehässä olevat kaasut toimivat kuin lasi kasvihuoneessa: ne päästävät auringon valon maan pinnalle, mutta samalla estävät osaa lämmöksi muuttuneesta säteilystä karkaamasta takaisin </a:t>
            </a:r>
          </a:p>
          <a:p>
            <a:pPr marL="457200" indent="-457200" defTabSz="914400">
              <a:lnSpc>
                <a:spcPct val="150000"/>
              </a:lnSpc>
              <a:spcBef>
                <a:spcPts val="1200"/>
              </a:spcBef>
              <a:spcAft>
                <a:spcPts val="200"/>
              </a:spcAft>
              <a:buClr>
                <a:schemeClr val="accent1"/>
              </a:buClr>
              <a:buSzPct val="100000"/>
              <a:buFont typeface="Arial" panose="020B0604020202020204" pitchFamily="34" charset="0"/>
              <a:buChar char="•"/>
            </a:pPr>
            <a:r>
              <a:rPr lang="fi-FI" sz="1300" dirty="0">
                <a:latin typeface="Open Sans"/>
                <a:ea typeface="Open Sans"/>
                <a:cs typeface="Open Sans"/>
              </a:rPr>
              <a:t>Kasvihuonekaasujen aiheuttama kasvihuoneilmiö pitää planeettamme elämälle suotuisana, ilman niitä keskilämpötila olisi -18°c </a:t>
            </a:r>
          </a:p>
          <a:p>
            <a:pPr marL="457200" indent="-457200" defTabSz="914400">
              <a:lnSpc>
                <a:spcPct val="150000"/>
              </a:lnSpc>
              <a:spcBef>
                <a:spcPts val="1200"/>
              </a:spcBef>
              <a:spcAft>
                <a:spcPts val="200"/>
              </a:spcAft>
              <a:buClr>
                <a:schemeClr val="accent1"/>
              </a:buClr>
              <a:buSzPct val="100000"/>
              <a:buFont typeface="Arial" panose="020B0604020202020204" pitchFamily="34" charset="0"/>
              <a:buChar char="•"/>
            </a:pPr>
            <a:r>
              <a:rPr lang="fi-FI" sz="1300" b="1" dirty="0">
                <a:latin typeface="Open Sans"/>
                <a:ea typeface="Open Sans"/>
                <a:cs typeface="Open Sans"/>
              </a:rPr>
              <a:t>Ihmiskunnan tuottamat kasvihuonekaasut voimistavat </a:t>
            </a:r>
            <a:r>
              <a:rPr lang="fi-FI" sz="1300" dirty="0">
                <a:latin typeface="Open Sans"/>
                <a:ea typeface="Open Sans"/>
                <a:cs typeface="Open Sans"/>
              </a:rPr>
              <a:t>luonnollista kasvihuoneilmiötä, oleellisimpia näistä ovat hiilidioksidi (CO</a:t>
            </a:r>
            <a:r>
              <a:rPr lang="fi-FI" sz="1300" baseline="-25000" dirty="0">
                <a:latin typeface="Open Sans"/>
                <a:ea typeface="Open Sans"/>
                <a:cs typeface="Open Sans"/>
              </a:rPr>
              <a:t>2</a:t>
            </a:r>
            <a:r>
              <a:rPr lang="fi-FI" sz="1300" dirty="0">
                <a:latin typeface="Open Sans"/>
                <a:ea typeface="Open Sans"/>
                <a:cs typeface="Open Sans"/>
              </a:rPr>
              <a:t>), metaani (CH</a:t>
            </a:r>
            <a:r>
              <a:rPr lang="fi-FI" sz="1300" baseline="-25000" dirty="0">
                <a:latin typeface="Open Sans"/>
                <a:ea typeface="Open Sans"/>
                <a:cs typeface="Open Sans"/>
              </a:rPr>
              <a:t>4</a:t>
            </a:r>
            <a:r>
              <a:rPr lang="fi-FI" sz="1300" dirty="0">
                <a:latin typeface="Open Sans"/>
                <a:ea typeface="Open Sans"/>
                <a:cs typeface="Open Sans"/>
              </a:rPr>
              <a:t>) ja dityppioksidi (N</a:t>
            </a:r>
            <a:r>
              <a:rPr lang="fi-FI" sz="1300" baseline="-25000" dirty="0">
                <a:latin typeface="Open Sans"/>
                <a:ea typeface="Open Sans"/>
                <a:cs typeface="Open Sans"/>
              </a:rPr>
              <a:t>2</a:t>
            </a:r>
            <a:r>
              <a:rPr lang="fi-FI" sz="1300" dirty="0">
                <a:latin typeface="Open Sans"/>
                <a:ea typeface="Open Sans"/>
                <a:cs typeface="Open Sans"/>
              </a:rPr>
              <a:t>O)</a:t>
            </a:r>
          </a:p>
          <a:p>
            <a:pPr marL="457200" indent="-457200" defTabSz="914400">
              <a:lnSpc>
                <a:spcPct val="150000"/>
              </a:lnSpc>
              <a:spcBef>
                <a:spcPts val="1200"/>
              </a:spcBef>
              <a:spcAft>
                <a:spcPts val="200"/>
              </a:spcAft>
              <a:buClr>
                <a:schemeClr val="accent1"/>
              </a:buClr>
              <a:buSzPct val="100000"/>
              <a:buFont typeface="Arial" panose="020B0604020202020204" pitchFamily="34" charset="0"/>
              <a:buChar char="•"/>
            </a:pPr>
            <a:r>
              <a:rPr lang="fi-FI" sz="1300" dirty="0">
                <a:latin typeface="Open Sans"/>
                <a:ea typeface="Open Sans"/>
                <a:cs typeface="Open Sans"/>
              </a:rPr>
              <a:t>Päästöjen lähteenä merkittävin on fossiilisten polttoaineiden käyttäminen energiantuotannossa ja </a:t>
            </a:r>
            <a:r>
              <a:rPr lang="fi-FI" sz="1300" b="1" dirty="0">
                <a:latin typeface="Open Sans"/>
                <a:ea typeface="Open Sans"/>
                <a:cs typeface="Open Sans"/>
              </a:rPr>
              <a:t>liikenteessä</a:t>
            </a:r>
            <a:r>
              <a:rPr lang="fi-FI" sz="1300" dirty="0">
                <a:latin typeface="Open Sans"/>
                <a:ea typeface="Open Sans"/>
                <a:cs typeface="Open Sans"/>
              </a:rPr>
              <a:t>. Lisäksi mm. teollisuuden prosesseissa ja maataloudesta syntyy kasvihuonekaasuja.</a:t>
            </a:r>
          </a:p>
          <a:p>
            <a:pPr marL="457200" indent="-457200" defTabSz="914400">
              <a:lnSpc>
                <a:spcPct val="150000"/>
              </a:lnSpc>
              <a:spcBef>
                <a:spcPts val="1200"/>
              </a:spcBef>
              <a:spcAft>
                <a:spcPts val="200"/>
              </a:spcAft>
              <a:buClr>
                <a:schemeClr val="accent1"/>
              </a:buClr>
              <a:buSzPct val="100000"/>
              <a:buFont typeface="Arial" panose="020B0604020202020204" pitchFamily="34" charset="0"/>
              <a:buChar char="•"/>
            </a:pPr>
            <a:r>
              <a:rPr lang="fi-FI" sz="1300" dirty="0">
                <a:latin typeface="Open Sans"/>
                <a:ea typeface="Open Sans"/>
                <a:cs typeface="Open Sans"/>
              </a:rPr>
              <a:t>Ratkaisevassa asemassa ilmastonmuutoksen etenemisessä ovat ihmiset. Me pystymme omalla toiminnalla ja valinnoilla vaikuttamaan siihen, kuinka voimme estää katastrofaalisen ilmaston lämpenemisen.</a:t>
            </a:r>
          </a:p>
        </p:txBody>
      </p:sp>
      <p:sp>
        <p:nvSpPr>
          <p:cNvPr id="3" name="Tekstiruutu 2">
            <a:extLst>
              <a:ext uri="{FF2B5EF4-FFF2-40B4-BE49-F238E27FC236}">
                <a16:creationId xmlns:a16="http://schemas.microsoft.com/office/drawing/2014/main" id="{DD3BD213-ED21-F6E6-5D16-C33DAC008D3F}"/>
              </a:ext>
            </a:extLst>
          </p:cNvPr>
          <p:cNvSpPr txBox="1"/>
          <p:nvPr/>
        </p:nvSpPr>
        <p:spPr>
          <a:xfrm>
            <a:off x="9425119" y="3538776"/>
            <a:ext cx="2249646" cy="1600438"/>
          </a:xfrm>
          <a:prstGeom prst="rect">
            <a:avLst/>
          </a:prstGeom>
          <a:noFill/>
          <a:ln w="28575">
            <a:solidFill>
              <a:srgbClr val="92D050"/>
            </a:solidFill>
          </a:ln>
        </p:spPr>
        <p:txBody>
          <a:bodyPr wrap="square">
            <a:spAutoFit/>
          </a:bodyPr>
          <a:lstStyle/>
          <a:p>
            <a:endParaRPr lang="fi-FI" sz="1200" dirty="0">
              <a:latin typeface="Open Sans" panose="020B0606030504020204" pitchFamily="34" charset="0"/>
              <a:ea typeface="Open Sans" panose="020B0606030504020204" pitchFamily="34" charset="0"/>
              <a:cs typeface="Open Sans" panose="020B0606030504020204" pitchFamily="34" charset="0"/>
            </a:endParaRPr>
          </a:p>
          <a:p>
            <a:r>
              <a:rPr lang="fi-FI" sz="1200" dirty="0">
                <a:latin typeface="Open Sans" panose="020B0606030504020204" pitchFamily="34" charset="0"/>
                <a:ea typeface="Open Sans" panose="020B0606030504020204" pitchFamily="34" charset="0"/>
                <a:cs typeface="Open Sans" panose="020B0606030504020204" pitchFamily="34" charset="0"/>
              </a:rPr>
              <a:t>Katso video ilmastonmuutoksesta Ilmatieteenlaitoksen </a:t>
            </a:r>
            <a:r>
              <a:rPr lang="fi-FI" sz="1200" dirty="0" err="1">
                <a:latin typeface="Open Sans" panose="020B0606030504020204" pitchFamily="34" charset="0"/>
                <a:ea typeface="Open Sans" panose="020B0606030504020204" pitchFamily="34" charset="0"/>
                <a:cs typeface="Open Sans" panose="020B0606030504020204" pitchFamily="34" charset="0"/>
              </a:rPr>
              <a:t>Youtube</a:t>
            </a:r>
            <a:r>
              <a:rPr lang="fi-FI" sz="1200" dirty="0">
                <a:latin typeface="Open Sans" panose="020B0606030504020204" pitchFamily="34" charset="0"/>
                <a:ea typeface="Open Sans" panose="020B0606030504020204" pitchFamily="34" charset="0"/>
                <a:cs typeface="Open Sans" panose="020B0606030504020204" pitchFamily="34" charset="0"/>
              </a:rPr>
              <a:t>-kanavalta </a:t>
            </a:r>
            <a:r>
              <a:rPr lang="fi-FI" sz="1200" dirty="0">
                <a:latin typeface="Open Sans" panose="020B0606030504020204" pitchFamily="34" charset="0"/>
                <a:ea typeface="Open Sans" panose="020B0606030504020204" pitchFamily="34" charset="0"/>
                <a:cs typeface="Open Sans" panose="020B0606030504020204" pitchFamily="34" charset="0"/>
                <a:hlinkClick r:id="rId2"/>
              </a:rPr>
              <a:t>https://www.youtube.com/watch?v=oYIilMaVlwI</a:t>
            </a:r>
            <a:endParaRPr lang="fi-FI" sz="1200" dirty="0">
              <a:latin typeface="Open Sans" panose="020B0606030504020204" pitchFamily="34" charset="0"/>
              <a:ea typeface="Open Sans" panose="020B0606030504020204" pitchFamily="34" charset="0"/>
              <a:cs typeface="Open Sans" panose="020B0606030504020204" pitchFamily="34" charset="0"/>
            </a:endParaRPr>
          </a:p>
          <a:p>
            <a:endParaRPr lang="fi-FI"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Kuva 6">
            <a:extLst>
              <a:ext uri="{FF2B5EF4-FFF2-40B4-BE49-F238E27FC236}">
                <a16:creationId xmlns:a16="http://schemas.microsoft.com/office/drawing/2014/main" id="{BCD55EE9-D7D5-2024-7B98-E77F67DBF5E8}"/>
              </a:ext>
            </a:extLst>
          </p:cNvPr>
          <p:cNvPicPr>
            <a:picLocks noChangeAspect="1"/>
          </p:cNvPicPr>
          <p:nvPr/>
        </p:nvPicPr>
        <p:blipFill>
          <a:blip r:embed="rId3"/>
          <a:stretch>
            <a:fillRect/>
          </a:stretch>
        </p:blipFill>
        <p:spPr>
          <a:xfrm>
            <a:off x="9352325" y="1532778"/>
            <a:ext cx="2444206" cy="1383513"/>
          </a:xfrm>
          <a:prstGeom prst="rect">
            <a:avLst/>
          </a:prstGeom>
        </p:spPr>
      </p:pic>
      <p:pic>
        <p:nvPicPr>
          <p:cNvPr id="9" name="Kuva 8">
            <a:extLst>
              <a:ext uri="{FF2B5EF4-FFF2-40B4-BE49-F238E27FC236}">
                <a16:creationId xmlns:a16="http://schemas.microsoft.com/office/drawing/2014/main" id="{EDA5FA67-A3BF-489F-DF70-8503442C503F}"/>
              </a:ext>
            </a:extLst>
          </p:cNvPr>
          <p:cNvPicPr>
            <a:picLocks noChangeAspect="1"/>
          </p:cNvPicPr>
          <p:nvPr/>
        </p:nvPicPr>
        <p:blipFill>
          <a:blip r:embed="rId4"/>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2754434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D7811E69-1F56-8D21-D821-45F21BB777C4}"/>
              </a:ext>
            </a:extLst>
          </p:cNvPr>
          <p:cNvSpPr txBox="1"/>
          <p:nvPr/>
        </p:nvSpPr>
        <p:spPr>
          <a:xfrm>
            <a:off x="452677" y="1226952"/>
            <a:ext cx="3826716" cy="5043688"/>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600" b="1">
                <a:latin typeface="Open Sans" panose="020B0606030504020204" pitchFamily="34" charset="0"/>
                <a:ea typeface="Open Sans" panose="020B0606030504020204" pitchFamily="34" charset="0"/>
                <a:cs typeface="Open Sans" panose="020B0606030504020204" pitchFamily="34" charset="0"/>
              </a:rPr>
              <a:t>Yritykset </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Päästöjen kokonaisuuksien ymmärtäminen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Oikeiden päästövähennysmahdollisuuksien tunnistaminen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Päätöksenteon ohjaaminen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Päästövähennystavoitteiden seuranta </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Toimenpiteiden vaikuttavuuden arviointi ja tulevien tavoitteiden määrittely</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Vastuullisen toiminnan osoittaminen, avoimuus ja läpinäkyvyys</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Vertailtavuuden paraneminen muihin alan toimijoihin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Kilpailuetu ja </a:t>
            </a:r>
            <a:r>
              <a:rPr lang="fi-FI" sz="1200" err="1">
                <a:solidFill>
                  <a:srgbClr val="111111"/>
                </a:solidFill>
                <a:latin typeface="Open Sans" panose="020B0606030504020204" pitchFamily="34" charset="0"/>
                <a:ea typeface="Open Sans" panose="020B0606030504020204" pitchFamily="34" charset="0"/>
                <a:cs typeface="Open Sans" panose="020B0606030504020204" pitchFamily="34" charset="0"/>
              </a:rPr>
              <a:t>edelläkävijyys</a:t>
            </a:r>
            <a:endParaRPr lang="fi-FI" sz="1600">
              <a:latin typeface="Open Sans" panose="020B0606030504020204" pitchFamily="34" charset="0"/>
              <a:ea typeface="Open Sans" panose="020B0606030504020204" pitchFamily="34" charset="0"/>
              <a:cs typeface="Open Sans" panose="020B0606030504020204" pitchFamily="34" charset="0"/>
            </a:endParaRPr>
          </a:p>
        </p:txBody>
      </p:sp>
      <p:sp>
        <p:nvSpPr>
          <p:cNvPr id="7" name="Tekstiruutu 6">
            <a:extLst>
              <a:ext uri="{FF2B5EF4-FFF2-40B4-BE49-F238E27FC236}">
                <a16:creationId xmlns:a16="http://schemas.microsoft.com/office/drawing/2014/main" id="{995CAE70-177E-1FF1-C1D2-A6EC5FCC1819}"/>
              </a:ext>
            </a:extLst>
          </p:cNvPr>
          <p:cNvSpPr txBox="1"/>
          <p:nvPr/>
        </p:nvSpPr>
        <p:spPr>
          <a:xfrm>
            <a:off x="662263" y="436852"/>
            <a:ext cx="8390297" cy="584775"/>
          </a:xfrm>
          <a:prstGeom prst="rect">
            <a:avLst/>
          </a:prstGeom>
          <a:noFill/>
        </p:spPr>
        <p:txBody>
          <a:bodyPr wrap="square">
            <a:sp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5.8 Päästötietojen hyödyntäminen </a:t>
            </a:r>
            <a:endParaRPr lang="fi-FI"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kstiruutu 2">
            <a:extLst>
              <a:ext uri="{FF2B5EF4-FFF2-40B4-BE49-F238E27FC236}">
                <a16:creationId xmlns:a16="http://schemas.microsoft.com/office/drawing/2014/main" id="{94C49194-7CA6-287A-C1E9-D5CC9AA60E7D}"/>
              </a:ext>
            </a:extLst>
          </p:cNvPr>
          <p:cNvSpPr txBox="1"/>
          <p:nvPr/>
        </p:nvSpPr>
        <p:spPr>
          <a:xfrm>
            <a:off x="4531994" y="1234646"/>
            <a:ext cx="3981070" cy="4946226"/>
          </a:xfrm>
          <a:prstGeom prst="rect">
            <a:avLst/>
          </a:prstGeom>
          <a:noFill/>
          <a:ln>
            <a:solidFill>
              <a:schemeClr val="accent1"/>
            </a:solidFill>
          </a:ln>
        </p:spPr>
        <p:txBody>
          <a:bodyPr wrap="square" rtlCol="0">
            <a:spAutoFit/>
          </a:bodyPr>
          <a:lstStyle/>
          <a:p>
            <a:r>
              <a:rPr lang="fi-FI" sz="1600" b="1">
                <a:latin typeface="Open Sans" panose="020B0606030504020204" pitchFamily="34" charset="0"/>
                <a:ea typeface="Open Sans" panose="020B0606030504020204" pitchFamily="34" charset="0"/>
                <a:cs typeface="Open Sans" panose="020B0606030504020204" pitchFamily="34" charset="0"/>
              </a:rPr>
              <a:t>Asiakkaat</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Asiakkaiden vaatimusten toteuttaminen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Asiakkaan raportointivaatimusten täyttyminen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Asiakastyytyväisyyden parantaminen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Asiakasyrityksen arvojen tukeminen ja korostaminen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Asiakkaan liiketoiminnallisen arvon vahvistaminen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Etuna kilpailutuksissa </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Arvojen mukainen yhteistyökumppani</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Rahoituksien ja sijoittamisen vaikutukset</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Kuluttajan odotukset ja vaatimukset</a:t>
            </a:r>
          </a:p>
        </p:txBody>
      </p:sp>
      <p:sp>
        <p:nvSpPr>
          <p:cNvPr id="6" name="Tekstiruutu 5">
            <a:extLst>
              <a:ext uri="{FF2B5EF4-FFF2-40B4-BE49-F238E27FC236}">
                <a16:creationId xmlns:a16="http://schemas.microsoft.com/office/drawing/2014/main" id="{0048AF15-5861-F684-19FE-728AEAA9A280}"/>
              </a:ext>
            </a:extLst>
          </p:cNvPr>
          <p:cNvSpPr txBox="1"/>
          <p:nvPr/>
        </p:nvSpPr>
        <p:spPr>
          <a:xfrm>
            <a:off x="8731360" y="1234646"/>
            <a:ext cx="3236563" cy="3674083"/>
          </a:xfrm>
          <a:prstGeom prst="rect">
            <a:avLst/>
          </a:prstGeom>
          <a:noFill/>
          <a:ln w="12700">
            <a:solidFill>
              <a:schemeClr val="accent1"/>
            </a:solidFill>
          </a:ln>
        </p:spPr>
        <p:txBody>
          <a:bodyPr wrap="square" rtlCol="0">
            <a:spAutoFit/>
          </a:bodyPr>
          <a:lstStyle/>
          <a:p>
            <a:r>
              <a:rPr lang="fi-FI" sz="1600" b="1">
                <a:latin typeface="Open Sans" panose="020B0606030504020204" pitchFamily="34" charset="0"/>
                <a:ea typeface="Open Sans" panose="020B0606030504020204" pitchFamily="34" charset="0"/>
                <a:cs typeface="Open Sans" panose="020B0606030504020204" pitchFamily="34" charset="0"/>
              </a:rPr>
              <a:t>Yhteiskunta</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Päästövelvollisuuksien toteuttaminen ja seuraaminen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Päästövähennys, ympäristövaikutusten pienentyminen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Tietoon perustuva päätöksen teko</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Vihreän siirtymän tukeminen ja sen edistäminen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200">
                <a:solidFill>
                  <a:srgbClr val="111111"/>
                </a:solidFill>
                <a:latin typeface="Open Sans" panose="020B0606030504020204" pitchFamily="34" charset="0"/>
                <a:ea typeface="Open Sans" panose="020B0606030504020204" pitchFamily="34" charset="0"/>
                <a:cs typeface="Open Sans" panose="020B0606030504020204" pitchFamily="34" charset="0"/>
              </a:rPr>
              <a:t>Riippuvuus fossiilisesta energialähteistä vähenee</a:t>
            </a:r>
          </a:p>
        </p:txBody>
      </p:sp>
      <p:sp>
        <p:nvSpPr>
          <p:cNvPr id="2" name="Tekstiruutu 1">
            <a:extLst>
              <a:ext uri="{FF2B5EF4-FFF2-40B4-BE49-F238E27FC236}">
                <a16:creationId xmlns:a16="http://schemas.microsoft.com/office/drawing/2014/main" id="{CFC5E735-604C-2527-3979-ED17A07256A9}"/>
              </a:ext>
            </a:extLst>
          </p:cNvPr>
          <p:cNvSpPr txBox="1"/>
          <p:nvPr/>
        </p:nvSpPr>
        <p:spPr>
          <a:xfrm>
            <a:off x="9052560" y="5749985"/>
            <a:ext cx="2915363" cy="369332"/>
          </a:xfrm>
          <a:prstGeom prst="rect">
            <a:avLst/>
          </a:prstGeom>
          <a:noFill/>
        </p:spPr>
        <p:txBody>
          <a:bodyPr wrap="square" rtlCol="0">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Lähde: </a:t>
            </a:r>
            <a:r>
              <a:rPr lang="fi-FI" sz="900" dirty="0" err="1">
                <a:latin typeface="Open Sans" panose="020B0606030504020204" pitchFamily="34" charset="0"/>
                <a:ea typeface="Open Sans" panose="020B0606030504020204" pitchFamily="34" charset="0"/>
                <a:cs typeface="Open Sans" panose="020B0606030504020204" pitchFamily="34" charset="0"/>
              </a:rPr>
              <a:t>Kovilog</a:t>
            </a:r>
            <a:r>
              <a:rPr lang="fi-FI" sz="900" dirty="0">
                <a:latin typeface="Open Sans" panose="020B0606030504020204" pitchFamily="34" charset="0"/>
                <a:ea typeface="Open Sans" panose="020B0606030504020204" pitchFamily="34" charset="0"/>
                <a:cs typeface="Open Sans" panose="020B0606030504020204" pitchFamily="34" charset="0"/>
              </a:rPr>
              <a:t>-hankkeen koulutusaineistoista ja eri tietolähteistä koottu 16.04.2025</a:t>
            </a:r>
          </a:p>
        </p:txBody>
      </p:sp>
      <p:pic>
        <p:nvPicPr>
          <p:cNvPr id="9" name="Kuva 8">
            <a:extLst>
              <a:ext uri="{FF2B5EF4-FFF2-40B4-BE49-F238E27FC236}">
                <a16:creationId xmlns:a16="http://schemas.microsoft.com/office/drawing/2014/main" id="{6276072F-B90A-9944-5A0F-B96A7EEDE21B}"/>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4086389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8D69968B-9D39-85B9-7A1B-C74C8687C7C3}"/>
              </a:ext>
            </a:extLst>
          </p:cNvPr>
          <p:cNvSpPr txBox="1"/>
          <p:nvPr/>
        </p:nvSpPr>
        <p:spPr>
          <a:xfrm>
            <a:off x="1175657" y="696686"/>
            <a:ext cx="7108372" cy="584775"/>
          </a:xfrm>
          <a:prstGeom prst="rect">
            <a:avLst/>
          </a:prstGeom>
          <a:noFill/>
        </p:spPr>
        <p:txBody>
          <a:bodyPr wrap="square" rtlCol="0">
            <a:sp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5.9 Elinkaaren aikaiset päästöt</a:t>
            </a:r>
          </a:p>
        </p:txBody>
      </p:sp>
      <p:sp>
        <p:nvSpPr>
          <p:cNvPr id="3" name="Tekstiruutu 2">
            <a:extLst>
              <a:ext uri="{FF2B5EF4-FFF2-40B4-BE49-F238E27FC236}">
                <a16:creationId xmlns:a16="http://schemas.microsoft.com/office/drawing/2014/main" id="{45712E5C-9F5A-0FF3-924C-5F34777B0EBD}"/>
              </a:ext>
            </a:extLst>
          </p:cNvPr>
          <p:cNvSpPr txBox="1"/>
          <p:nvPr/>
        </p:nvSpPr>
        <p:spPr>
          <a:xfrm>
            <a:off x="1175657" y="1801368"/>
            <a:ext cx="9372600" cy="4387740"/>
          </a:xfrm>
          <a:prstGeom prst="rect">
            <a:avLst/>
          </a:prstGeom>
          <a:noFill/>
        </p:spPr>
        <p:txBody>
          <a:bodyPr wrap="square" rtlCol="0">
            <a:spAutoFit/>
          </a:bodyPr>
          <a:lstStyle/>
          <a:p>
            <a:pPr>
              <a:lnSpc>
                <a:spcPct val="150000"/>
              </a:lnSpc>
            </a:pPr>
            <a:r>
              <a:rPr lang="fi-FI" sz="1400" dirty="0">
                <a:latin typeface="Open Sans" panose="020B0606030504020204" pitchFamily="34" charset="0"/>
                <a:ea typeface="Open Sans" panose="020B0606030504020204" pitchFamily="34" charset="0"/>
                <a:cs typeface="Open Sans" panose="020B0606030504020204" pitchFamily="34" charset="0"/>
              </a:rPr>
              <a:t>Sähkö- vai dieselkäyttöinen kuorma-auto? Scania on tehnyt vertailun sähkö- ja dieselkäyttöisten kuorma-autojen elinkaaren aikaisista kasvihuonekaasupäästöistä. </a:t>
            </a:r>
            <a:r>
              <a:rPr lang="fi-FI" sz="1400" b="1" dirty="0">
                <a:latin typeface="Open Sans" panose="020B0606030504020204" pitchFamily="34" charset="0"/>
                <a:ea typeface="Open Sans" panose="020B0606030504020204" pitchFamily="34" charset="0"/>
                <a:cs typeface="Open Sans" panose="020B0606030504020204" pitchFamily="34" charset="0"/>
              </a:rPr>
              <a:t>Elinkaaren aikaisilla päästöillä tarkoitetaan kaikkia päästöjä, jotka syntyvät tuotteen, palvelun tai prosessin koko elinkaaren aikana, aina raaka-aineiden hankinnasta käyttöön ja lopulta hävittämiseen asti. </a:t>
            </a:r>
          </a:p>
          <a:p>
            <a:pPr>
              <a:lnSpc>
                <a:spcPct val="150000"/>
              </a:lnSpc>
            </a:pPr>
            <a:endParaRPr lang="fi-FI" sz="1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fi-FI" sz="1400" dirty="0">
                <a:latin typeface="Open Sans" panose="020B0606030504020204" pitchFamily="34" charset="0"/>
                <a:ea typeface="Open Sans" panose="020B0606030504020204" pitchFamily="34" charset="0"/>
                <a:cs typeface="Open Sans" panose="020B0606030504020204" pitchFamily="34" charset="0"/>
              </a:rPr>
              <a:t>Päästölaskennan tuloksista voidaan nähdä merkittävä ero sähkö- ja dieselkäyttöisen kuorma-auton päästöissä: dieselkäyttöisen kuorma-auton elinkaaren aikaiset päästöt voivat olla </a:t>
            </a:r>
            <a:r>
              <a:rPr lang="fi-FI" sz="1400" b="1" dirty="0">
                <a:latin typeface="Open Sans" panose="020B0606030504020204" pitchFamily="34" charset="0"/>
                <a:ea typeface="Open Sans" panose="020B0606030504020204" pitchFamily="34" charset="0"/>
                <a:cs typeface="Open Sans" panose="020B0606030504020204" pitchFamily="34" charset="0"/>
              </a:rPr>
              <a:t>jopa kolme kertaa suuremmat</a:t>
            </a:r>
            <a:r>
              <a:rPr lang="fi-FI" sz="1400" dirty="0">
                <a:latin typeface="Open Sans" panose="020B0606030504020204" pitchFamily="34" charset="0"/>
                <a:ea typeface="Open Sans" panose="020B0606030504020204" pitchFamily="34" charset="0"/>
                <a:cs typeface="Open Sans" panose="020B0606030504020204" pitchFamily="34" charset="0"/>
              </a:rPr>
              <a:t>, kuin sähkökäyttöisellä kuorma-autolla. </a:t>
            </a:r>
          </a:p>
          <a:p>
            <a:pPr>
              <a:lnSpc>
                <a:spcPct val="150000"/>
              </a:lnSpc>
            </a:pPr>
            <a:endParaRPr lang="fi-FI" sz="1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fi-FI" sz="1400" dirty="0">
                <a:latin typeface="Open Sans" panose="020B0606030504020204" pitchFamily="34" charset="0"/>
                <a:ea typeface="Open Sans" panose="020B0606030504020204" pitchFamily="34" charset="0"/>
                <a:cs typeface="Open Sans" panose="020B0606030504020204" pitchFamily="34" charset="0"/>
              </a:rPr>
              <a:t>Linkki Scanian verkkosivuille tutkimukseen: </a:t>
            </a:r>
            <a:r>
              <a:rPr lang="fi-FI" sz="1200" dirty="0">
                <a:latin typeface="Open Sans" panose="020B0606030504020204" pitchFamily="34" charset="0"/>
                <a:ea typeface="Open Sans" panose="020B0606030504020204" pitchFamily="34" charset="0"/>
                <a:cs typeface="Open Sans" panose="020B0606030504020204" pitchFamily="34" charset="0"/>
                <a:hlinkClick r:id="rId2"/>
              </a:rPr>
              <a:t>https://www.scania.com/content/dam/group/sustainability/progress-and-documentation/life-cycle-assessment-of-long-haulage-trucks_battery-electric-vs-internal-combustion-engine.pdf</a:t>
            </a:r>
            <a:endParaRPr lang="fi-FI" sz="12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fi-FI"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fi-FI"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Kuva 3">
            <a:extLst>
              <a:ext uri="{FF2B5EF4-FFF2-40B4-BE49-F238E27FC236}">
                <a16:creationId xmlns:a16="http://schemas.microsoft.com/office/drawing/2014/main" id="{BB3B223A-D9CC-58F6-9FFF-3410DB80F221}"/>
              </a:ext>
            </a:extLst>
          </p:cNvPr>
          <p:cNvPicPr>
            <a:picLocks noChangeAspect="1"/>
          </p:cNvPicPr>
          <p:nvPr/>
        </p:nvPicPr>
        <p:blipFill>
          <a:blip r:embed="rId3"/>
          <a:stretch>
            <a:fillRect/>
          </a:stretch>
        </p:blipFill>
        <p:spPr>
          <a:xfrm>
            <a:off x="9809250" y="297363"/>
            <a:ext cx="1956986" cy="798645"/>
          </a:xfrm>
          <a:prstGeom prst="rect">
            <a:avLst/>
          </a:prstGeom>
        </p:spPr>
      </p:pic>
    </p:spTree>
    <p:extLst>
      <p:ext uri="{BB962C8B-B14F-4D97-AF65-F5344CB8AC3E}">
        <p14:creationId xmlns:p14="http://schemas.microsoft.com/office/powerpoint/2010/main" val="3257852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DAD5E8-B410-44B5-E431-793AA941D51B}"/>
              </a:ext>
            </a:extLst>
          </p:cNvPr>
          <p:cNvSpPr>
            <a:spLocks noGrp="1"/>
          </p:cNvSpPr>
          <p:nvPr>
            <p:ph type="title"/>
          </p:nvPr>
        </p:nvSpPr>
        <p:spPr>
          <a:xfrm>
            <a:off x="930541" y="474714"/>
            <a:ext cx="6041759" cy="715744"/>
          </a:xfrm>
        </p:spPr>
        <p:txBody>
          <a:bodyPr>
            <a:no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5.10 Kestävyysraportointi</a:t>
            </a:r>
          </a:p>
        </p:txBody>
      </p:sp>
      <p:sp>
        <p:nvSpPr>
          <p:cNvPr id="9" name="Tekstiruutu 8">
            <a:extLst>
              <a:ext uri="{FF2B5EF4-FFF2-40B4-BE49-F238E27FC236}">
                <a16:creationId xmlns:a16="http://schemas.microsoft.com/office/drawing/2014/main" id="{16D8838F-30C6-6F7F-F734-514A6AEF5188}"/>
              </a:ext>
            </a:extLst>
          </p:cNvPr>
          <p:cNvSpPr txBox="1"/>
          <p:nvPr/>
        </p:nvSpPr>
        <p:spPr>
          <a:xfrm>
            <a:off x="9776058" y="5943307"/>
            <a:ext cx="2415942" cy="369332"/>
          </a:xfrm>
          <a:prstGeom prst="rect">
            <a:avLst/>
          </a:prstGeom>
          <a:noFill/>
        </p:spPr>
        <p:txBody>
          <a:bodyPr wrap="square" rtlCol="0">
            <a:spAutoFit/>
          </a:bodyPr>
          <a:lstStyle/>
          <a:p>
            <a:r>
              <a:rPr lang="fi-FI" sz="900" dirty="0">
                <a:latin typeface="Open Sans" panose="020B0606030504020204" pitchFamily="34" charset="0"/>
                <a:ea typeface="Open Sans" panose="020B0606030504020204" pitchFamily="34" charset="0"/>
                <a:cs typeface="Open Sans" panose="020B0606030504020204" pitchFamily="34" charset="0"/>
              </a:rPr>
              <a:t>Lähde: </a:t>
            </a:r>
            <a:r>
              <a:rPr lang="fi-FI" sz="900" dirty="0">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https://finance.ec.europa.eu/</a:t>
            </a:r>
            <a:endParaRPr lang="fi-FI" sz="900" dirty="0">
              <a:latin typeface="Open Sans" panose="020B0606030504020204" pitchFamily="34" charset="0"/>
              <a:ea typeface="Open Sans" panose="020B0606030504020204" pitchFamily="34" charset="0"/>
              <a:cs typeface="Open Sans" panose="020B0606030504020204" pitchFamily="34" charset="0"/>
            </a:endParaRPr>
          </a:p>
          <a:p>
            <a:r>
              <a:rPr lang="fi-FI" sz="900" dirty="0">
                <a:latin typeface="Open Sans" panose="020B0606030504020204" pitchFamily="34" charset="0"/>
                <a:ea typeface="Open Sans" panose="020B0606030504020204" pitchFamily="34" charset="0"/>
                <a:cs typeface="Open Sans" panose="020B0606030504020204" pitchFamily="34" charset="0"/>
              </a:rPr>
              <a:t>3.11.2025</a:t>
            </a:r>
          </a:p>
        </p:txBody>
      </p:sp>
      <p:sp>
        <p:nvSpPr>
          <p:cNvPr id="10" name="Tekstiruutu 9">
            <a:extLst>
              <a:ext uri="{FF2B5EF4-FFF2-40B4-BE49-F238E27FC236}">
                <a16:creationId xmlns:a16="http://schemas.microsoft.com/office/drawing/2014/main" id="{AD1C8896-7D85-7311-D24E-873445157DE1}"/>
              </a:ext>
            </a:extLst>
          </p:cNvPr>
          <p:cNvSpPr txBox="1"/>
          <p:nvPr/>
        </p:nvSpPr>
        <p:spPr>
          <a:xfrm>
            <a:off x="930541" y="1532289"/>
            <a:ext cx="8686800" cy="5098832"/>
          </a:xfrm>
          <a:prstGeom prst="rect">
            <a:avLst/>
          </a:prstGeom>
          <a:noFill/>
        </p:spPr>
        <p:txBody>
          <a:bodyPr wrap="square" rtlCol="0">
            <a:spAutoFit/>
          </a:bodyPr>
          <a:lstStyle/>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EU:n kestävyysraportointidirektiivi (</a:t>
            </a:r>
            <a:r>
              <a:rPr lang="fi-FI" sz="1600" dirty="0" err="1">
                <a:solidFill>
                  <a:srgbClr val="111111"/>
                </a:solidFill>
                <a:latin typeface="Open Sans" panose="020B0606030504020204" pitchFamily="34" charset="0"/>
                <a:ea typeface="Open Sans" panose="020B0606030504020204" pitchFamily="34" charset="0"/>
                <a:cs typeface="Open Sans" panose="020B0606030504020204" pitchFamily="34" charset="0"/>
              </a:rPr>
              <a:t>Corporate</a:t>
            </a: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 </a:t>
            </a:r>
            <a:r>
              <a:rPr lang="fi-FI" sz="1600" dirty="0" err="1">
                <a:solidFill>
                  <a:srgbClr val="111111"/>
                </a:solidFill>
                <a:latin typeface="Open Sans" panose="020B0606030504020204" pitchFamily="34" charset="0"/>
                <a:ea typeface="Open Sans" panose="020B0606030504020204" pitchFamily="34" charset="0"/>
                <a:cs typeface="Open Sans" panose="020B0606030504020204" pitchFamily="34" charset="0"/>
              </a:rPr>
              <a:t>Sustainability</a:t>
            </a: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 Reporting Directive, CSRD) astui voimaan vuonna 2024. </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Se velvoittaa pörssilistatut yritykset sekä yli 250 työntekijää työllistävät yritykset lakisääteisen kestävyysraportoinnin piiriin.</a:t>
            </a:r>
          </a:p>
          <a:p>
            <a:pPr marL="285750"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Kestävyysraportoinnin standardissa määritetään tiedot, joita yrityksen on annettava olennaisista vaikutuksistaan, riskeistään ja mahdollisuuksistaan, jotka kytkeytyvät </a:t>
            </a:r>
          </a:p>
          <a:p>
            <a:pPr marL="742950" lvl="2" indent="-285750" defTabSz="914400">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ympäristöön, </a:t>
            </a:r>
          </a:p>
          <a:p>
            <a:pPr marL="742950" lvl="2" indent="-285750" defTabSz="914400">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yhteiskuntaan ja </a:t>
            </a:r>
          </a:p>
          <a:p>
            <a:pPr marL="742950" lvl="2" indent="-285750" defTabSz="914400">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hallintotapaan liittyviin kestävyysseikkoihin. </a:t>
            </a:r>
          </a:p>
          <a:p>
            <a:pPr marL="457200" lvl="2" defTabSz="914400">
              <a:spcBef>
                <a:spcPts val="1200"/>
              </a:spcBef>
              <a:spcAft>
                <a:spcPts val="200"/>
              </a:spcAft>
              <a:buClr>
                <a:schemeClr val="accent1"/>
              </a:buClr>
              <a:buSzPct val="100000"/>
            </a:pPr>
            <a:endPar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defTabSz="914400">
              <a:spcBef>
                <a:spcPts val="1200"/>
              </a:spcBef>
              <a:spcAft>
                <a:spcPts val="200"/>
              </a:spcAft>
              <a:buClr>
                <a:schemeClr val="accent1"/>
              </a:buClr>
              <a:buSzPct val="100000"/>
              <a:buFont typeface="Calibri" panose="020F050202020403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Yritysten tulee jatkossa toimittaa raporttinsa tilintarkastajan varmennettavaksi.</a:t>
            </a:r>
          </a:p>
          <a:p>
            <a:pPr marL="742950" lvl="2" indent="-285750" defTabSz="914400">
              <a:spcBef>
                <a:spcPts val="1200"/>
              </a:spcBef>
              <a:spcAft>
                <a:spcPts val="200"/>
              </a:spcAft>
              <a:buClr>
                <a:schemeClr val="accent1"/>
              </a:buClr>
              <a:buSzPct val="100000"/>
              <a:buFont typeface="Calibri" panose="020F0502020204030204" pitchFamily="34" charset="0"/>
              <a:buChar char="•"/>
            </a:pPr>
            <a:endPar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Kuva 4">
            <a:extLst>
              <a:ext uri="{FF2B5EF4-FFF2-40B4-BE49-F238E27FC236}">
                <a16:creationId xmlns:a16="http://schemas.microsoft.com/office/drawing/2014/main" id="{214F2AA1-A4B3-92FC-A38D-66F1471925AE}"/>
              </a:ext>
            </a:extLst>
          </p:cNvPr>
          <p:cNvPicPr>
            <a:picLocks noChangeAspect="1"/>
          </p:cNvPicPr>
          <p:nvPr/>
        </p:nvPicPr>
        <p:blipFill>
          <a:blip r:embed="rId3"/>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3848239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D4DB0C-7ABD-D2F7-60CF-3F793112E99D}"/>
              </a:ext>
            </a:extLst>
          </p:cNvPr>
          <p:cNvSpPr>
            <a:spLocks noGrp="1"/>
          </p:cNvSpPr>
          <p:nvPr>
            <p:ph type="title"/>
          </p:nvPr>
        </p:nvSpPr>
        <p:spPr>
          <a:xfrm>
            <a:off x="770890" y="557784"/>
            <a:ext cx="8757158" cy="760963"/>
          </a:xfrm>
        </p:spPr>
        <p:txBody>
          <a:bodyPr>
            <a:normAutofit/>
          </a:bodyPr>
          <a:lstStyle/>
          <a:p>
            <a:r>
              <a:rPr lang="fi-FI" sz="3200" b="1" dirty="0">
                <a:latin typeface="Open Sans"/>
                <a:ea typeface="Open Sans"/>
                <a:cs typeface="Open Sans"/>
              </a:rPr>
              <a:t>5.11 VSME </a:t>
            </a:r>
            <a:r>
              <a:rPr lang="fi-FI" sz="1600" b="1" dirty="0">
                <a:latin typeface="Open Sans"/>
                <a:ea typeface="Open Sans"/>
                <a:cs typeface="Open Sans"/>
              </a:rPr>
              <a:t>(</a:t>
            </a:r>
            <a:r>
              <a:rPr lang="fi-FI" sz="1600" b="1" dirty="0" err="1">
                <a:latin typeface="Open Sans"/>
                <a:ea typeface="Open Sans"/>
                <a:cs typeface="Open Sans"/>
              </a:rPr>
              <a:t>Voluntary</a:t>
            </a:r>
            <a:r>
              <a:rPr lang="fi-FI" sz="1600" b="1" dirty="0">
                <a:latin typeface="Open Sans"/>
                <a:ea typeface="Open Sans"/>
                <a:cs typeface="Open Sans"/>
              </a:rPr>
              <a:t> Small &amp; Medium </a:t>
            </a:r>
            <a:r>
              <a:rPr lang="fi-FI" sz="1600" b="1" dirty="0" err="1">
                <a:latin typeface="Open Sans"/>
                <a:ea typeface="Open Sans"/>
                <a:cs typeface="Open Sans"/>
              </a:rPr>
              <a:t>size</a:t>
            </a:r>
            <a:r>
              <a:rPr lang="fi-FI" sz="1600" b="1" dirty="0">
                <a:latin typeface="Open Sans"/>
                <a:ea typeface="Open Sans"/>
                <a:cs typeface="Open Sans"/>
              </a:rPr>
              <a:t> </a:t>
            </a:r>
            <a:r>
              <a:rPr lang="fi-FI" sz="1600" b="1" dirty="0" err="1">
                <a:latin typeface="Open Sans"/>
                <a:ea typeface="Open Sans"/>
                <a:cs typeface="Open Sans"/>
              </a:rPr>
              <a:t>Enterprisers</a:t>
            </a:r>
            <a:r>
              <a:rPr lang="fi-FI" sz="1600" b="1" dirty="0">
                <a:latin typeface="Open Sans"/>
                <a:ea typeface="Open Sans"/>
                <a:cs typeface="Open Sans"/>
              </a:rPr>
              <a:t>)</a:t>
            </a:r>
            <a:endParaRPr lang="fi-FI" sz="3200" b="1" dirty="0">
              <a:latin typeface="Open Sans"/>
              <a:ea typeface="Open Sans"/>
              <a:cs typeface="Open Sans"/>
            </a:endParaRPr>
          </a:p>
        </p:txBody>
      </p:sp>
      <p:sp>
        <p:nvSpPr>
          <p:cNvPr id="9" name="Tekstiruutu 8">
            <a:extLst>
              <a:ext uri="{FF2B5EF4-FFF2-40B4-BE49-F238E27FC236}">
                <a16:creationId xmlns:a16="http://schemas.microsoft.com/office/drawing/2014/main" id="{63E8F5F3-E6BD-97AA-190A-204453C15D8F}"/>
              </a:ext>
            </a:extLst>
          </p:cNvPr>
          <p:cNvSpPr txBox="1"/>
          <p:nvPr/>
        </p:nvSpPr>
        <p:spPr>
          <a:xfrm>
            <a:off x="1055370" y="1691640"/>
            <a:ext cx="9721052" cy="5334794"/>
          </a:xfrm>
          <a:prstGeom prst="rect">
            <a:avLst/>
          </a:prstGeom>
          <a:noFill/>
        </p:spPr>
        <p:txBody>
          <a:bodyPr wrap="square" rtlCol="0">
            <a:spAutoFit/>
          </a:bodyPr>
          <a:lstStyle/>
          <a:p>
            <a:pPr>
              <a:lnSpc>
                <a:spcPct val="150000"/>
              </a:lnSpc>
            </a:pPr>
            <a:r>
              <a:rPr lang="fi-FI" dirty="0">
                <a:latin typeface="Open Sans" panose="020B0606030504020204" pitchFamily="34" charset="0"/>
                <a:ea typeface="Open Sans" panose="020B0606030504020204" pitchFamily="34" charset="0"/>
                <a:cs typeface="Open Sans" panose="020B0606030504020204" pitchFamily="34" charset="0"/>
              </a:rPr>
              <a:t>VSME on </a:t>
            </a:r>
            <a:r>
              <a:rPr lang="fi-FI" dirty="0" err="1">
                <a:latin typeface="Open Sans" panose="020B0606030504020204" pitchFamily="34" charset="0"/>
                <a:ea typeface="Open Sans" panose="020B0606030504020204" pitchFamily="34" charset="0"/>
                <a:cs typeface="Open Sans" panose="020B0606030504020204" pitchFamily="34" charset="0"/>
              </a:rPr>
              <a:t>PK-yritysten</a:t>
            </a:r>
            <a:r>
              <a:rPr lang="fi-FI" dirty="0">
                <a:latin typeface="Open Sans" panose="020B0606030504020204" pitchFamily="34" charset="0"/>
                <a:ea typeface="Open Sans" panose="020B0606030504020204" pitchFamily="34" charset="0"/>
                <a:cs typeface="Open Sans" panose="020B0606030504020204" pitchFamily="34" charset="0"/>
              </a:rPr>
              <a:t> vapaaehtoinen kestävyysraportointistandardi, jonka tavoitteena on tukea pienempiä yrityksiä:</a:t>
            </a:r>
          </a:p>
          <a:p>
            <a:pPr marL="285750" lvl="1"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toimittamaan tietoa oman toiminnan vastuullisuudesta suuremmille yrityksille, jotka pyytävät tietoja omalta alihankintaverkostoltaan/kumppaneiltaan</a:t>
            </a:r>
          </a:p>
          <a:p>
            <a:pPr marL="285750" lvl="1"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toimittamaan tietoa pankeille ja sijoittajille kestävien rahoituksien perusteeksi ja auttaa yrityksiä rahoitusten saamisessa</a:t>
            </a:r>
          </a:p>
          <a:p>
            <a:pPr marL="285750" lvl="1"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parantamaan kestävyyskysymysten hallintaa yrityksissä (ympäristö ja sosiaaliset haasteet, kuten esim. ympäristön pilaantuminen ja työntekijöiden terveys ja turvallisuus)</a:t>
            </a:r>
          </a:p>
          <a:p>
            <a:pPr marL="285750" lvl="1"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kestävämmän ja osallistavamman talouden edistämisessä. </a:t>
            </a:r>
          </a:p>
          <a:p>
            <a:pPr marL="742950" lvl="1" indent="-285750">
              <a:lnSpc>
                <a:spcPct val="150000"/>
              </a:lnSpc>
              <a:buFont typeface="Arial" panose="020B0604020202020204" pitchFamily="34" charset="0"/>
              <a:buChar char="•"/>
            </a:pPr>
            <a:endParaRPr lang="fi-FI" dirty="0"/>
          </a:p>
          <a:p>
            <a:pPr marL="742950" lvl="1" indent="-285750">
              <a:lnSpc>
                <a:spcPct val="150000"/>
              </a:lnSpc>
              <a:buFont typeface="Arial" panose="020B0604020202020204" pitchFamily="34" charset="0"/>
              <a:buChar char="•"/>
            </a:pPr>
            <a:endParaRPr lang="fi-FI" dirty="0"/>
          </a:p>
          <a:p>
            <a:pPr marL="742950" lvl="1" indent="-285750">
              <a:buFont typeface="Arial" panose="020B0604020202020204" pitchFamily="34" charset="0"/>
              <a:buChar char="•"/>
            </a:pPr>
            <a:endParaRPr lang="fi-FI" dirty="0"/>
          </a:p>
        </p:txBody>
      </p:sp>
      <p:sp>
        <p:nvSpPr>
          <p:cNvPr id="12" name="Tekstiruutu 11">
            <a:extLst>
              <a:ext uri="{FF2B5EF4-FFF2-40B4-BE49-F238E27FC236}">
                <a16:creationId xmlns:a16="http://schemas.microsoft.com/office/drawing/2014/main" id="{9FEA8EB1-EA3E-47AD-7221-FC48596684B0}"/>
              </a:ext>
            </a:extLst>
          </p:cNvPr>
          <p:cNvSpPr txBox="1"/>
          <p:nvPr/>
        </p:nvSpPr>
        <p:spPr>
          <a:xfrm>
            <a:off x="8586217" y="5869329"/>
            <a:ext cx="2898647" cy="430887"/>
          </a:xfrm>
          <a:prstGeom prst="rect">
            <a:avLst/>
          </a:prstGeom>
          <a:noFill/>
        </p:spPr>
        <p:txBody>
          <a:bodyPr wrap="square" rtlCol="0">
            <a:spAutoFit/>
          </a:bodyPr>
          <a:lstStyle/>
          <a:p>
            <a:r>
              <a:rPr lang="fi-FI" sz="1100" dirty="0">
                <a:latin typeface="Open Sans" panose="020B0606030504020204" pitchFamily="34" charset="0"/>
                <a:ea typeface="Open Sans" panose="020B0606030504020204" pitchFamily="34" charset="0"/>
                <a:cs typeface="Open Sans" panose="020B0606030504020204" pitchFamily="34" charset="0"/>
              </a:rPr>
              <a:t>Lähde: https://www.efrag.org/</a:t>
            </a:r>
          </a:p>
          <a:p>
            <a:r>
              <a:rPr lang="fi-FI" sz="1100" dirty="0">
                <a:latin typeface="Open Sans" panose="020B0606030504020204" pitchFamily="34" charset="0"/>
                <a:ea typeface="Open Sans" panose="020B0606030504020204" pitchFamily="34" charset="0"/>
                <a:cs typeface="Open Sans" panose="020B0606030504020204" pitchFamily="34" charset="0"/>
              </a:rPr>
              <a:t>3.11.2025</a:t>
            </a:r>
          </a:p>
        </p:txBody>
      </p:sp>
      <p:pic>
        <p:nvPicPr>
          <p:cNvPr id="4" name="Kuva 3">
            <a:extLst>
              <a:ext uri="{FF2B5EF4-FFF2-40B4-BE49-F238E27FC236}">
                <a16:creationId xmlns:a16="http://schemas.microsoft.com/office/drawing/2014/main" id="{0CE12B52-3137-9A06-5244-7906727D67EA}"/>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2592739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1603C4D-1469-E155-63CB-1BC18D872C0C}"/>
              </a:ext>
            </a:extLst>
          </p:cNvPr>
          <p:cNvSpPr>
            <a:spLocks noGrp="1"/>
          </p:cNvSpPr>
          <p:nvPr>
            <p:ph idx="1"/>
          </p:nvPr>
        </p:nvSpPr>
        <p:spPr>
          <a:xfrm>
            <a:off x="1097279" y="1845734"/>
            <a:ext cx="9985249" cy="3880152"/>
          </a:xfrm>
        </p:spPr>
        <p:txBody>
          <a:bodyPr vert="horz" lIns="0" tIns="45720" rIns="0" bIns="45720" rtlCol="0" anchor="t">
            <a:normAutofit/>
          </a:bodyPr>
          <a:lstStyle/>
          <a:p>
            <a:pPr marL="285750" lvl="1" indent="-285750">
              <a:lnSpc>
                <a:spcPct val="170000"/>
              </a:lnSpc>
              <a:spcBef>
                <a:spcPts val="1200"/>
              </a:spcBef>
              <a:spcAft>
                <a:spcPts val="200"/>
              </a:spcAft>
              <a:buSzPct val="100000"/>
              <a:buFont typeface="Calibri" panose="020F050202020403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Yritys raportoi perustason sekä halutessaan kattavan tason.  </a:t>
            </a:r>
          </a:p>
          <a:p>
            <a:pPr marL="468630" lvl="2" indent="-285750">
              <a:lnSpc>
                <a:spcPct val="170000"/>
              </a:lnSpc>
              <a:spcBef>
                <a:spcPts val="1200"/>
              </a:spcBef>
              <a:spcAft>
                <a:spcPts val="200"/>
              </a:spcAft>
              <a:buSzPct val="100000"/>
              <a:buFont typeface="Calibri" panose="020F0502020204030204" pitchFamily="34" charset="0"/>
              <a:buChar char="•"/>
            </a:pPr>
            <a:r>
              <a:rPr lang="fi-FI" b="1" dirty="0">
                <a:solidFill>
                  <a:srgbClr val="111111"/>
                </a:solidFill>
                <a:latin typeface="Open Sans" panose="020B0606030504020204" pitchFamily="34" charset="0"/>
                <a:ea typeface="Open Sans" panose="020B0606030504020204" pitchFamily="34" charset="0"/>
                <a:cs typeface="Open Sans" panose="020B0606030504020204" pitchFamily="34" charset="0"/>
              </a:rPr>
              <a:t>Perustaso</a:t>
            </a:r>
            <a:r>
              <a:rPr lang="fi-FI" dirty="0">
                <a:solidFill>
                  <a:srgbClr val="111111"/>
                </a:solidFill>
                <a:latin typeface="Open Sans" panose="020B0606030504020204" pitchFamily="34" charset="0"/>
                <a:ea typeface="Open Sans" panose="020B0606030504020204" pitchFamily="34" charset="0"/>
                <a:cs typeface="Open Sans" panose="020B0606030504020204" pitchFamily="34" charset="0"/>
              </a:rPr>
              <a:t> (</a:t>
            </a:r>
            <a:r>
              <a:rPr lang="fi-FI" dirty="0" err="1">
                <a:solidFill>
                  <a:srgbClr val="111111"/>
                </a:solidFill>
                <a:latin typeface="Open Sans" panose="020B0606030504020204" pitchFamily="34" charset="0"/>
                <a:ea typeface="Open Sans" panose="020B0606030504020204" pitchFamily="34" charset="0"/>
                <a:cs typeface="Open Sans" panose="020B0606030504020204" pitchFamily="34" charset="0"/>
              </a:rPr>
              <a:t>basic</a:t>
            </a:r>
            <a:r>
              <a:rPr lang="fi-FI" dirty="0">
                <a:solidFill>
                  <a:srgbClr val="111111"/>
                </a:solidFill>
                <a:latin typeface="Open Sans" panose="020B0606030504020204" pitchFamily="34" charset="0"/>
                <a:ea typeface="Open Sans" panose="020B0606030504020204" pitchFamily="34" charset="0"/>
                <a:cs typeface="Open Sans" panose="020B0606030504020204" pitchFamily="34" charset="0"/>
              </a:rPr>
              <a:t> </a:t>
            </a:r>
            <a:r>
              <a:rPr lang="fi-FI" dirty="0" err="1">
                <a:solidFill>
                  <a:srgbClr val="111111"/>
                </a:solidFill>
                <a:latin typeface="Open Sans" panose="020B0606030504020204" pitchFamily="34" charset="0"/>
                <a:ea typeface="Open Sans" panose="020B0606030504020204" pitchFamily="34" charset="0"/>
                <a:cs typeface="Open Sans" panose="020B0606030504020204" pitchFamily="34" charset="0"/>
              </a:rPr>
              <a:t>module</a:t>
            </a:r>
            <a:r>
              <a:rPr lang="fi-FI" dirty="0">
                <a:solidFill>
                  <a:srgbClr val="111111"/>
                </a:solidFill>
                <a:latin typeface="Open Sans" panose="020B0606030504020204" pitchFamily="34" charset="0"/>
                <a:ea typeface="Open Sans" panose="020B0606030504020204" pitchFamily="34" charset="0"/>
                <a:cs typeface="Open Sans" panose="020B0606030504020204" pitchFamily="34" charset="0"/>
              </a:rPr>
              <a:t>) on minimivaatimus VSME-ESRS -raportoinnissa. Perustason moduulissa kerrotaan yleisiä tietoja yrityksestä sekä energiankäytöstä, työvoimasta sekä hallinnosta. (ESRS=European </a:t>
            </a:r>
            <a:r>
              <a:rPr lang="fi-FI" dirty="0" err="1">
                <a:solidFill>
                  <a:srgbClr val="111111"/>
                </a:solidFill>
                <a:latin typeface="Open Sans" panose="020B0606030504020204" pitchFamily="34" charset="0"/>
                <a:ea typeface="Open Sans" panose="020B0606030504020204" pitchFamily="34" charset="0"/>
                <a:cs typeface="Open Sans" panose="020B0606030504020204" pitchFamily="34" charset="0"/>
              </a:rPr>
              <a:t>Sustainability</a:t>
            </a:r>
            <a:r>
              <a:rPr lang="fi-FI" dirty="0">
                <a:solidFill>
                  <a:srgbClr val="111111"/>
                </a:solidFill>
                <a:latin typeface="Open Sans" panose="020B0606030504020204" pitchFamily="34" charset="0"/>
                <a:ea typeface="Open Sans" panose="020B0606030504020204" pitchFamily="34" charset="0"/>
                <a:cs typeface="Open Sans" panose="020B0606030504020204" pitchFamily="34" charset="0"/>
              </a:rPr>
              <a:t> Reporting </a:t>
            </a:r>
            <a:r>
              <a:rPr lang="fi-FI" dirty="0" err="1">
                <a:solidFill>
                  <a:srgbClr val="111111"/>
                </a:solidFill>
                <a:latin typeface="Open Sans" panose="020B0606030504020204" pitchFamily="34" charset="0"/>
                <a:ea typeface="Open Sans" panose="020B0606030504020204" pitchFamily="34" charset="0"/>
                <a:cs typeface="Open Sans" panose="020B0606030504020204" pitchFamily="34" charset="0"/>
              </a:rPr>
              <a:t>Standards</a:t>
            </a:r>
            <a:r>
              <a:rPr lang="fi-FI" dirty="0">
                <a:solidFill>
                  <a:srgbClr val="111111"/>
                </a:solidFill>
                <a:latin typeface="Open Sans" panose="020B0606030504020204" pitchFamily="34" charset="0"/>
                <a:ea typeface="Open Sans" panose="020B0606030504020204" pitchFamily="34" charset="0"/>
                <a:cs typeface="Open Sans" panose="020B0606030504020204" pitchFamily="34" charset="0"/>
              </a:rPr>
              <a:t>)</a:t>
            </a:r>
          </a:p>
          <a:p>
            <a:pPr marL="468630" lvl="2" indent="-285750">
              <a:lnSpc>
                <a:spcPct val="170000"/>
              </a:lnSpc>
              <a:spcBef>
                <a:spcPts val="1200"/>
              </a:spcBef>
              <a:spcAft>
                <a:spcPts val="200"/>
              </a:spcAft>
              <a:buSzPct val="100000"/>
              <a:buFont typeface="Calibri" panose="020F0502020204030204" pitchFamily="34" charset="0"/>
              <a:buChar char="•"/>
            </a:pPr>
            <a:r>
              <a:rPr lang="fi-FI" b="1" dirty="0">
                <a:solidFill>
                  <a:srgbClr val="111111"/>
                </a:solidFill>
                <a:latin typeface="Open Sans" panose="020B0606030504020204" pitchFamily="34" charset="0"/>
                <a:ea typeface="Open Sans" panose="020B0606030504020204" pitchFamily="34" charset="0"/>
                <a:cs typeface="Open Sans" panose="020B0606030504020204" pitchFamily="34" charset="0"/>
              </a:rPr>
              <a:t>Kattava taso</a:t>
            </a:r>
            <a:r>
              <a:rPr lang="fi-FI" dirty="0">
                <a:solidFill>
                  <a:srgbClr val="111111"/>
                </a:solidFill>
                <a:latin typeface="Open Sans" panose="020B0606030504020204" pitchFamily="34" charset="0"/>
                <a:ea typeface="Open Sans" panose="020B0606030504020204" pitchFamily="34" charset="0"/>
                <a:cs typeface="Open Sans" panose="020B0606030504020204" pitchFamily="34" charset="0"/>
              </a:rPr>
              <a:t> (</a:t>
            </a:r>
            <a:r>
              <a:rPr lang="fi-FI" dirty="0" err="1">
                <a:solidFill>
                  <a:srgbClr val="111111"/>
                </a:solidFill>
                <a:latin typeface="Open Sans" panose="020B0606030504020204" pitchFamily="34" charset="0"/>
                <a:ea typeface="Open Sans" panose="020B0606030504020204" pitchFamily="34" charset="0"/>
                <a:cs typeface="Open Sans" panose="020B0606030504020204" pitchFamily="34" charset="0"/>
              </a:rPr>
              <a:t>comprehensive</a:t>
            </a:r>
            <a:r>
              <a:rPr lang="fi-FI" dirty="0">
                <a:solidFill>
                  <a:srgbClr val="111111"/>
                </a:solidFill>
                <a:latin typeface="Open Sans" panose="020B0606030504020204" pitchFamily="34" charset="0"/>
                <a:ea typeface="Open Sans" panose="020B0606030504020204" pitchFamily="34" charset="0"/>
                <a:cs typeface="Open Sans" panose="020B0606030504020204" pitchFamily="34" charset="0"/>
              </a:rPr>
              <a:t> </a:t>
            </a:r>
            <a:r>
              <a:rPr lang="fi-FI" dirty="0" err="1">
                <a:solidFill>
                  <a:srgbClr val="111111"/>
                </a:solidFill>
                <a:latin typeface="Open Sans" panose="020B0606030504020204" pitchFamily="34" charset="0"/>
                <a:ea typeface="Open Sans" panose="020B0606030504020204" pitchFamily="34" charset="0"/>
                <a:cs typeface="Open Sans" panose="020B0606030504020204" pitchFamily="34" charset="0"/>
              </a:rPr>
              <a:t>module</a:t>
            </a:r>
            <a:r>
              <a:rPr lang="fi-FI" dirty="0">
                <a:solidFill>
                  <a:srgbClr val="111111"/>
                </a:solidFill>
                <a:latin typeface="Open Sans" panose="020B0606030504020204" pitchFamily="34" charset="0"/>
                <a:ea typeface="Open Sans" panose="020B0606030504020204" pitchFamily="34" charset="0"/>
                <a:cs typeface="Open Sans" panose="020B0606030504020204" pitchFamily="34" charset="0"/>
              </a:rPr>
              <a:t>) on vapaaehtoinen ja rakennettu enemmän sijoittajia, rahoittajia ja kumppaneita varten. Sisältää enemmän suunnitelmallisuutta ja strategian laatimista ESG-aiheille (</a:t>
            </a:r>
            <a:r>
              <a:rPr lang="fi-FI" dirty="0" err="1">
                <a:solidFill>
                  <a:srgbClr val="111111"/>
                </a:solidFill>
                <a:latin typeface="Open Sans" panose="020B0606030504020204" pitchFamily="34" charset="0"/>
                <a:ea typeface="Open Sans" panose="020B0606030504020204" pitchFamily="34" charset="0"/>
                <a:cs typeface="Open Sans" panose="020B0606030504020204" pitchFamily="34" charset="0"/>
              </a:rPr>
              <a:t>Environmental</a:t>
            </a:r>
            <a:r>
              <a:rPr lang="fi-FI" dirty="0">
                <a:solidFill>
                  <a:srgbClr val="111111"/>
                </a:solidFill>
                <a:latin typeface="Open Sans" panose="020B0606030504020204" pitchFamily="34" charset="0"/>
                <a:ea typeface="Open Sans" panose="020B0606030504020204" pitchFamily="34" charset="0"/>
                <a:cs typeface="Open Sans" panose="020B0606030504020204" pitchFamily="34" charset="0"/>
              </a:rPr>
              <a:t>/ympäristö), (</a:t>
            </a:r>
            <a:r>
              <a:rPr lang="fi-FI" dirty="0" err="1">
                <a:solidFill>
                  <a:srgbClr val="111111"/>
                </a:solidFill>
                <a:latin typeface="Open Sans" panose="020B0606030504020204" pitchFamily="34" charset="0"/>
                <a:ea typeface="Open Sans" panose="020B0606030504020204" pitchFamily="34" charset="0"/>
                <a:cs typeface="Open Sans" panose="020B0606030504020204" pitchFamily="34" charset="0"/>
              </a:rPr>
              <a:t>Social</a:t>
            </a:r>
            <a:r>
              <a:rPr lang="fi-FI" dirty="0">
                <a:solidFill>
                  <a:srgbClr val="111111"/>
                </a:solidFill>
                <a:latin typeface="Open Sans" panose="020B0606030504020204" pitchFamily="34" charset="0"/>
                <a:ea typeface="Open Sans" panose="020B0606030504020204" pitchFamily="34" charset="0"/>
                <a:cs typeface="Open Sans" panose="020B0606030504020204" pitchFamily="34" charset="0"/>
              </a:rPr>
              <a:t>/yhteiskuntavastuu), (</a:t>
            </a:r>
            <a:r>
              <a:rPr lang="fi-FI" dirty="0" err="1">
                <a:solidFill>
                  <a:srgbClr val="111111"/>
                </a:solidFill>
                <a:latin typeface="Open Sans" panose="020B0606030504020204" pitchFamily="34" charset="0"/>
                <a:ea typeface="Open Sans" panose="020B0606030504020204" pitchFamily="34" charset="0"/>
                <a:cs typeface="Open Sans" panose="020B0606030504020204" pitchFamily="34" charset="0"/>
              </a:rPr>
              <a:t>Governance</a:t>
            </a:r>
            <a:r>
              <a:rPr lang="fi-FI" dirty="0">
                <a:solidFill>
                  <a:srgbClr val="111111"/>
                </a:solidFill>
                <a:latin typeface="Open Sans" panose="020B0606030504020204" pitchFamily="34" charset="0"/>
                <a:ea typeface="Open Sans" panose="020B0606030504020204" pitchFamily="34" charset="0"/>
                <a:cs typeface="Open Sans" panose="020B0606030504020204" pitchFamily="34" charset="0"/>
              </a:rPr>
              <a:t>/hallinto).</a:t>
            </a:r>
          </a:p>
        </p:txBody>
      </p:sp>
      <p:sp>
        <p:nvSpPr>
          <p:cNvPr id="4" name="Otsikko 1">
            <a:extLst>
              <a:ext uri="{FF2B5EF4-FFF2-40B4-BE49-F238E27FC236}">
                <a16:creationId xmlns:a16="http://schemas.microsoft.com/office/drawing/2014/main" id="{42058804-5822-9C5D-7D53-3E1C8F5E3A59}"/>
              </a:ext>
            </a:extLst>
          </p:cNvPr>
          <p:cNvSpPr>
            <a:spLocks noGrp="1"/>
          </p:cNvSpPr>
          <p:nvPr>
            <p:ph type="title"/>
          </p:nvPr>
        </p:nvSpPr>
        <p:spPr>
          <a:xfrm>
            <a:off x="895794" y="604965"/>
            <a:ext cx="8193341" cy="747712"/>
          </a:xfrm>
        </p:spPr>
        <p:txBody>
          <a:bodyPr>
            <a:normAutofit/>
          </a:bodyPr>
          <a:lstStyle/>
          <a:p>
            <a:r>
              <a:rPr lang="fi-FI" sz="3200" b="1" dirty="0">
                <a:latin typeface="Open Sans"/>
                <a:ea typeface="Open Sans"/>
                <a:cs typeface="Open Sans"/>
              </a:rPr>
              <a:t>5.12 VSME </a:t>
            </a:r>
            <a:r>
              <a:rPr lang="fi-FI" sz="1600" b="1" dirty="0">
                <a:latin typeface="Open Sans"/>
                <a:ea typeface="Open Sans"/>
                <a:cs typeface="Open Sans"/>
              </a:rPr>
              <a:t>(</a:t>
            </a:r>
            <a:r>
              <a:rPr lang="fi-FI" sz="1600" b="1" dirty="0" err="1">
                <a:latin typeface="Open Sans"/>
                <a:ea typeface="Open Sans"/>
                <a:cs typeface="Open Sans"/>
              </a:rPr>
              <a:t>Voluntary</a:t>
            </a:r>
            <a:r>
              <a:rPr lang="fi-FI" sz="1600" b="1" dirty="0">
                <a:latin typeface="Open Sans"/>
                <a:ea typeface="Open Sans"/>
                <a:cs typeface="Open Sans"/>
              </a:rPr>
              <a:t> Small &amp; Medium </a:t>
            </a:r>
            <a:r>
              <a:rPr lang="fi-FI" sz="1600" b="1" dirty="0" err="1">
                <a:latin typeface="Open Sans"/>
                <a:ea typeface="Open Sans"/>
                <a:cs typeface="Open Sans"/>
              </a:rPr>
              <a:t>size</a:t>
            </a:r>
            <a:r>
              <a:rPr lang="fi-FI" sz="1600" b="1" dirty="0">
                <a:latin typeface="Open Sans"/>
                <a:ea typeface="Open Sans"/>
                <a:cs typeface="Open Sans"/>
              </a:rPr>
              <a:t> </a:t>
            </a:r>
            <a:r>
              <a:rPr lang="fi-FI" sz="1600" b="1" dirty="0" err="1">
                <a:latin typeface="Open Sans"/>
                <a:ea typeface="Open Sans"/>
                <a:cs typeface="Open Sans"/>
              </a:rPr>
              <a:t>Enterprisers</a:t>
            </a:r>
            <a:r>
              <a:rPr lang="fi-FI" sz="1600" b="1" dirty="0">
                <a:latin typeface="Open Sans"/>
                <a:ea typeface="Open Sans"/>
                <a:cs typeface="Open Sans"/>
              </a:rPr>
              <a:t>)</a:t>
            </a:r>
            <a:endParaRPr lang="fi-FI" sz="3200" b="1" dirty="0">
              <a:latin typeface="Open Sans"/>
              <a:ea typeface="Open Sans"/>
              <a:cs typeface="Open Sans"/>
            </a:endParaRPr>
          </a:p>
        </p:txBody>
      </p:sp>
      <p:pic>
        <p:nvPicPr>
          <p:cNvPr id="7" name="Kuva 6">
            <a:extLst>
              <a:ext uri="{FF2B5EF4-FFF2-40B4-BE49-F238E27FC236}">
                <a16:creationId xmlns:a16="http://schemas.microsoft.com/office/drawing/2014/main" id="{52A537D5-9787-9B94-3A63-E912B77EDDB3}"/>
              </a:ext>
            </a:extLst>
          </p:cNvPr>
          <p:cNvPicPr>
            <a:picLocks noChangeAspect="1"/>
          </p:cNvPicPr>
          <p:nvPr/>
        </p:nvPicPr>
        <p:blipFill>
          <a:blip r:embed="rId2"/>
          <a:stretch>
            <a:fillRect/>
          </a:stretch>
        </p:blipFill>
        <p:spPr>
          <a:xfrm>
            <a:off x="10111809" y="380132"/>
            <a:ext cx="1745955" cy="711274"/>
          </a:xfrm>
          <a:prstGeom prst="rect">
            <a:avLst/>
          </a:prstGeom>
        </p:spPr>
      </p:pic>
      <p:sp>
        <p:nvSpPr>
          <p:cNvPr id="6" name="Tekstiruutu 5">
            <a:extLst>
              <a:ext uri="{FF2B5EF4-FFF2-40B4-BE49-F238E27FC236}">
                <a16:creationId xmlns:a16="http://schemas.microsoft.com/office/drawing/2014/main" id="{9A12D973-BB2D-0E92-02DA-6F330E22AC80}"/>
              </a:ext>
            </a:extLst>
          </p:cNvPr>
          <p:cNvSpPr txBox="1"/>
          <p:nvPr/>
        </p:nvSpPr>
        <p:spPr>
          <a:xfrm>
            <a:off x="8586217" y="5869329"/>
            <a:ext cx="2898647" cy="430887"/>
          </a:xfrm>
          <a:prstGeom prst="rect">
            <a:avLst/>
          </a:prstGeom>
          <a:noFill/>
        </p:spPr>
        <p:txBody>
          <a:bodyPr wrap="square" rtlCol="0">
            <a:spAutoFit/>
          </a:bodyPr>
          <a:lstStyle/>
          <a:p>
            <a:r>
              <a:rPr lang="fi-FI" sz="1100" dirty="0">
                <a:latin typeface="Open Sans" panose="020B0606030504020204" pitchFamily="34" charset="0"/>
                <a:ea typeface="Open Sans" panose="020B0606030504020204" pitchFamily="34" charset="0"/>
                <a:cs typeface="Open Sans" panose="020B0606030504020204" pitchFamily="34" charset="0"/>
              </a:rPr>
              <a:t>Lähde: https://www.efrag.org/</a:t>
            </a:r>
          </a:p>
          <a:p>
            <a:r>
              <a:rPr lang="fi-FI" sz="1100" dirty="0">
                <a:latin typeface="Open Sans" panose="020B0606030504020204" pitchFamily="34" charset="0"/>
                <a:ea typeface="Open Sans" panose="020B0606030504020204" pitchFamily="34" charset="0"/>
                <a:cs typeface="Open Sans" panose="020B0606030504020204" pitchFamily="34" charset="0"/>
              </a:rPr>
              <a:t>3.11.2025</a:t>
            </a:r>
          </a:p>
        </p:txBody>
      </p:sp>
    </p:spTree>
    <p:extLst>
      <p:ext uri="{BB962C8B-B14F-4D97-AF65-F5344CB8AC3E}">
        <p14:creationId xmlns:p14="http://schemas.microsoft.com/office/powerpoint/2010/main" val="4104751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28FD6-FAF4-DF74-78E4-0EB94C686FE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6265E-17A6-9C2D-0A59-B462DCF691D5}"/>
              </a:ext>
            </a:extLst>
          </p:cNvPr>
          <p:cNvSpPr>
            <a:spLocks noGrp="1"/>
          </p:cNvSpPr>
          <p:nvPr>
            <p:ph sz="half" idx="1"/>
          </p:nvPr>
        </p:nvSpPr>
        <p:spPr>
          <a:xfrm>
            <a:off x="685800" y="1280160"/>
            <a:ext cx="10460736" cy="5225365"/>
          </a:xfrm>
        </p:spPr>
        <p:txBody>
          <a:bodyPr vert="horz" lIns="91440" tIns="45720" rIns="91440" bIns="45720" rtlCol="0" anchor="t">
            <a:normAutofit/>
          </a:bodyPr>
          <a:lstStyle/>
          <a:p>
            <a:pPr marL="285750" indent="-285750">
              <a:lnSpc>
                <a:spcPct val="150000"/>
              </a:lnSpc>
              <a:buFont typeface="Calibri" panose="020F0502020204030204" pitchFamily="34" charset="0"/>
              <a:buChar char="•"/>
            </a:pPr>
            <a:r>
              <a:rPr lang="fi-FI" sz="16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Tehtävä 1: </a:t>
            </a:r>
          </a:p>
          <a:p>
            <a:pPr marL="0" indent="0">
              <a:lnSpc>
                <a:spcPct val="150000"/>
              </a:lnSpc>
              <a:buNone/>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Laske oman yrityksesi yhden ajoneuvon vuosittaiset päästöt tai oman autosi vuosittaiset päästöt. Ilmoita selkeästi millaiseen ajoneuvoon laskusi perustuu. </a:t>
            </a:r>
          </a:p>
          <a:p>
            <a:pPr marL="285750" indent="-285750">
              <a:lnSpc>
                <a:spcPct val="150000"/>
              </a:lnSpc>
              <a:buFont typeface="Calibri" panose="020F0502020204030204" pitchFamily="34" charset="0"/>
              <a:buChar char="•"/>
            </a:pPr>
            <a:r>
              <a:rPr lang="fi-FI" sz="16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Tehtävä 2: </a:t>
            </a:r>
          </a:p>
          <a:p>
            <a:pPr marL="0" indent="0">
              <a:lnSpc>
                <a:spcPct val="150000"/>
              </a:lnSpc>
              <a:buNone/>
            </a:pPr>
            <a:r>
              <a:rPr lang="fi-FI" sz="1600" dirty="0">
                <a:solidFill>
                  <a:srgbClr val="111111"/>
                </a:solidFill>
                <a:latin typeface="Open Sans"/>
                <a:ea typeface="Open Sans"/>
                <a:cs typeface="Open Sans"/>
              </a:rPr>
              <a:t>Tee vertaileva laskenta (päästöt/kustannus) kahdesta eri käyttövoimilla toimivista ajoneuvosta (esim. sähkö vs. diesel). Molemmissa tehtävissä voit hyödyntää </a:t>
            </a:r>
            <a:r>
              <a:rPr lang="fi-FI" sz="1600" dirty="0" err="1">
                <a:solidFill>
                  <a:srgbClr val="111111"/>
                </a:solidFill>
                <a:latin typeface="Open Sans"/>
                <a:ea typeface="Open Sans"/>
                <a:cs typeface="Open Sans"/>
              </a:rPr>
              <a:t>Autokalkulaattori</a:t>
            </a:r>
            <a:r>
              <a:rPr lang="fi-FI" sz="1600" dirty="0">
                <a:solidFill>
                  <a:srgbClr val="111111"/>
                </a:solidFill>
                <a:latin typeface="Open Sans"/>
                <a:ea typeface="Open Sans"/>
                <a:cs typeface="Open Sans"/>
              </a:rPr>
              <a:t> -laskuria.</a:t>
            </a:r>
          </a:p>
          <a:p>
            <a:pPr marL="285750" indent="-285750">
              <a:lnSpc>
                <a:spcPct val="150000"/>
              </a:lnSpc>
              <a:buFont typeface="Calibri" panose="020F0502020204030204" pitchFamily="34" charset="0"/>
              <a:buChar char="•"/>
            </a:pPr>
            <a:r>
              <a:rPr lang="fi-FI" sz="1600" b="1" dirty="0">
                <a:solidFill>
                  <a:srgbClr val="111111"/>
                </a:solidFill>
                <a:latin typeface="Open Sans" panose="020B0606030504020204" pitchFamily="34" charset="0"/>
                <a:ea typeface="Open Sans" panose="020B0606030504020204" pitchFamily="34" charset="0"/>
                <a:cs typeface="Open Sans" panose="020B0606030504020204" pitchFamily="34" charset="0"/>
              </a:rPr>
              <a:t>Tehtävä 3: </a:t>
            </a:r>
          </a:p>
          <a:p>
            <a:pPr marL="0" indent="0">
              <a:lnSpc>
                <a:spcPct val="150000"/>
              </a:lnSpc>
              <a:buNone/>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Keskustelua ja/tai yksin pohdintaa:</a:t>
            </a:r>
          </a:p>
          <a:p>
            <a:pPr marL="463550" lvl="1" indent="-171450">
              <a:lnSpc>
                <a:spcPct val="150000"/>
              </a:lnSpc>
              <a:buFont typeface="Wingdings" panose="05000000000000000000" pitchFamily="2" charset="2"/>
              <a:buChar char="Ø"/>
            </a:pPr>
            <a:r>
              <a:rPr lang="fi-FI" sz="1100" dirty="0">
                <a:solidFill>
                  <a:srgbClr val="111111"/>
                </a:solidFill>
                <a:latin typeface="Open Sans" panose="020B0606030504020204" pitchFamily="34" charset="0"/>
                <a:ea typeface="Open Sans" panose="020B0606030504020204" pitchFamily="34" charset="0"/>
                <a:cs typeface="Open Sans" panose="020B0606030504020204" pitchFamily="34" charset="0"/>
              </a:rPr>
              <a:t>Mitä hyötyä on päästöjen raportoinnista?</a:t>
            </a:r>
          </a:p>
          <a:p>
            <a:pPr marL="463550" lvl="1" indent="-171450">
              <a:lnSpc>
                <a:spcPct val="150000"/>
              </a:lnSpc>
              <a:buFont typeface="Wingdings" panose="05000000000000000000" pitchFamily="2" charset="2"/>
              <a:buChar char="Ø"/>
            </a:pPr>
            <a:r>
              <a:rPr lang="fi-FI" sz="1100" dirty="0">
                <a:solidFill>
                  <a:srgbClr val="111111"/>
                </a:solidFill>
                <a:latin typeface="Open Sans" panose="020B0606030504020204" pitchFamily="34" charset="0"/>
                <a:ea typeface="Open Sans" panose="020B0606030504020204" pitchFamily="34" charset="0"/>
                <a:cs typeface="Open Sans" panose="020B0606030504020204" pitchFamily="34" charset="0"/>
              </a:rPr>
              <a:t>Millaisia päästöraportteja asiakkaat vaativat?</a:t>
            </a:r>
          </a:p>
          <a:p>
            <a:pPr marL="463550" lvl="1" indent="-171450">
              <a:lnSpc>
                <a:spcPct val="150000"/>
              </a:lnSpc>
              <a:buFont typeface="Wingdings" panose="05000000000000000000" pitchFamily="2" charset="2"/>
              <a:buChar char="Ø"/>
            </a:pPr>
            <a:r>
              <a:rPr lang="fi-FI" sz="1100" dirty="0">
                <a:solidFill>
                  <a:srgbClr val="111111"/>
                </a:solidFill>
                <a:latin typeface="Open Sans" panose="020B0606030504020204" pitchFamily="34" charset="0"/>
                <a:ea typeface="Open Sans" panose="020B0606030504020204" pitchFamily="34" charset="0"/>
                <a:cs typeface="Open Sans" panose="020B0606030504020204" pitchFamily="34" charset="0"/>
              </a:rPr>
              <a:t>Mitä tietoja raportoitte jo tällä hetkellä?</a:t>
            </a:r>
          </a:p>
          <a:p>
            <a:pPr marL="0" indent="0">
              <a:lnSpc>
                <a:spcPct val="150000"/>
              </a:lnSpc>
              <a:buNone/>
            </a:pPr>
            <a:endPar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US" sz="1600" dirty="0">
              <a:latin typeface="Calibri"/>
              <a:ea typeface="Calibri"/>
              <a:cs typeface="Calibri"/>
            </a:endParaRPr>
          </a:p>
        </p:txBody>
      </p:sp>
      <p:sp>
        <p:nvSpPr>
          <p:cNvPr id="5" name="Tekstiruutu 4">
            <a:extLst>
              <a:ext uri="{FF2B5EF4-FFF2-40B4-BE49-F238E27FC236}">
                <a16:creationId xmlns:a16="http://schemas.microsoft.com/office/drawing/2014/main" id="{1EE5EF13-7319-1CDB-D39C-1A8FBC0688D8}"/>
              </a:ext>
            </a:extLst>
          </p:cNvPr>
          <p:cNvSpPr txBox="1"/>
          <p:nvPr/>
        </p:nvSpPr>
        <p:spPr>
          <a:xfrm>
            <a:off x="1082822" y="431854"/>
            <a:ext cx="6579849" cy="584775"/>
          </a:xfrm>
          <a:prstGeom prst="rect">
            <a:avLst/>
          </a:prstGeom>
          <a:noFill/>
        </p:spPr>
        <p:txBody>
          <a:bodyPr wrap="square">
            <a:sp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5. Osion tuntitehtävät</a:t>
            </a:r>
            <a:endParaRPr lang="fi-FI" sz="4400" dirty="0"/>
          </a:p>
        </p:txBody>
      </p:sp>
      <p:pic>
        <p:nvPicPr>
          <p:cNvPr id="6" name="Kuva 5" descr="Kuva, joka sisältää kohteen teksti, Fontti, logo, Grafiikka&#10;&#10;Tekoälyllä luotu sisältö saattaa olla virheellistä.">
            <a:extLst>
              <a:ext uri="{FF2B5EF4-FFF2-40B4-BE49-F238E27FC236}">
                <a16:creationId xmlns:a16="http://schemas.microsoft.com/office/drawing/2014/main" id="{89ACE608-6243-29EE-1CAF-FF25C99B3C31}"/>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698657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79E10-7608-ABCA-9FA1-95453FCF5E9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39DBCB3-0285-9726-45CB-688D9CD5806B}"/>
              </a:ext>
            </a:extLst>
          </p:cNvPr>
          <p:cNvSpPr>
            <a:spLocks noGrp="1"/>
          </p:cNvSpPr>
          <p:nvPr>
            <p:ph type="title"/>
          </p:nvPr>
        </p:nvSpPr>
        <p:spPr>
          <a:xfrm>
            <a:off x="642256" y="642257"/>
            <a:ext cx="10787744" cy="537319"/>
          </a:xfrm>
        </p:spPr>
        <p:txBody>
          <a:bodyPr anchor="t">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Esityksen sisältö</a:t>
            </a:r>
          </a:p>
        </p:txBody>
      </p:sp>
      <p:sp>
        <p:nvSpPr>
          <p:cNvPr id="3" name="Sisällön paikkamerkki 2">
            <a:extLst>
              <a:ext uri="{FF2B5EF4-FFF2-40B4-BE49-F238E27FC236}">
                <a16:creationId xmlns:a16="http://schemas.microsoft.com/office/drawing/2014/main" id="{A599B810-4215-DBCA-C0BD-F8138CF41A7F}"/>
              </a:ext>
            </a:extLst>
          </p:cNvPr>
          <p:cNvSpPr>
            <a:spLocks noGrp="1"/>
          </p:cNvSpPr>
          <p:nvPr>
            <p:ph idx="1"/>
          </p:nvPr>
        </p:nvSpPr>
        <p:spPr>
          <a:xfrm>
            <a:off x="1078581" y="1486046"/>
            <a:ext cx="9745328" cy="5413193"/>
          </a:xfrm>
        </p:spPr>
        <p:txBody>
          <a:bodyPr vert="horz" lIns="0" tIns="45720" rIns="0" bIns="45720" rtlCol="0" anchor="t">
            <a:noAutofit/>
          </a:bodyPr>
          <a:lstStyle/>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1. Ilmastonmuutos</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2. Sääntely ja ohjaus</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3. Vihreä logistiikka</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4. Vaihtoehtoiset käyttövoimat ja jakeluverkostot</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5. Päästölaskenta ja raportointi  </a:t>
            </a:r>
          </a:p>
          <a:p>
            <a:pPr>
              <a:lnSpc>
                <a:spcPct val="150000"/>
              </a:lnSpc>
              <a:spcBef>
                <a:spcPts val="600"/>
              </a:spcBef>
              <a:spcAft>
                <a:spcPts val="600"/>
              </a:spcAft>
            </a:pPr>
            <a:r>
              <a:rPr lang="fi-FI" b="1" dirty="0">
                <a:solidFill>
                  <a:schemeClr val="tx1"/>
                </a:solidFill>
                <a:latin typeface="Open Sans" panose="020B0606030504020204" pitchFamily="34" charset="0"/>
                <a:ea typeface="Open Sans" panose="020B0606030504020204" pitchFamily="34" charset="0"/>
                <a:cs typeface="Open Sans" panose="020B0606030504020204" pitchFamily="34" charset="0"/>
              </a:rPr>
              <a:t>6. Päästövähennystoimet </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7. Lisämateriaalit</a:t>
            </a:r>
          </a:p>
          <a:p>
            <a:pPr>
              <a:lnSpc>
                <a:spcPct val="150000"/>
              </a:lnSpc>
              <a:spcBef>
                <a:spcPts val="600"/>
              </a:spcBef>
              <a:spcAft>
                <a:spcPts val="600"/>
              </a:spcAft>
            </a:pPr>
            <a:endParaRPr lang="fi-FI" sz="1400" dirty="0"/>
          </a:p>
        </p:txBody>
      </p:sp>
      <p:pic>
        <p:nvPicPr>
          <p:cNvPr id="5" name="Kuva 4" descr="Kuva, joka sisältää kohteen teksti, Fontti, logo, Grafiikka&#10;&#10;Tekoälyllä luotu sisältö saattaa olla virheellistä.">
            <a:extLst>
              <a:ext uri="{FF2B5EF4-FFF2-40B4-BE49-F238E27FC236}">
                <a16:creationId xmlns:a16="http://schemas.microsoft.com/office/drawing/2014/main" id="{EC54B5D0-2D54-D06E-5DAA-5A48959729F3}"/>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440538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7047D643-D9F7-E3B7-B89C-81CBEAB70AA2}"/>
              </a:ext>
            </a:extLst>
          </p:cNvPr>
          <p:cNvSpPr txBox="1"/>
          <p:nvPr/>
        </p:nvSpPr>
        <p:spPr>
          <a:xfrm>
            <a:off x="373105" y="1942437"/>
            <a:ext cx="4715659" cy="4201150"/>
          </a:xfrm>
          <a:prstGeom prst="rect">
            <a:avLst/>
          </a:prstGeom>
          <a:noFill/>
        </p:spPr>
        <p:txBody>
          <a:bodyPr wrap="square">
            <a:spAutoFit/>
          </a:bodyPr>
          <a:lstStyle/>
          <a:p>
            <a:pPr>
              <a:lnSpc>
                <a:spcPct val="150000"/>
              </a:lnSpc>
            </a:pPr>
            <a:r>
              <a:rPr lang="fi-FI" sz="1400" dirty="0">
                <a:latin typeface="Open Sans" panose="020B0606030504020204" pitchFamily="34" charset="0"/>
                <a:ea typeface="Open Sans" panose="020B0606030504020204" pitchFamily="34" charset="0"/>
                <a:cs typeface="Open Sans" panose="020B0606030504020204" pitchFamily="34" charset="0"/>
              </a:rPr>
              <a:t>Vähäpäästöisen liikenteen tiekartassa esitetty erilaisia toimenpiteitä vuosien 2030 ja 2045 päästövähenemien saavuttamiseksi. </a:t>
            </a:r>
          </a:p>
          <a:p>
            <a:pPr>
              <a:lnSpc>
                <a:spcPct val="150000"/>
              </a:lnSpc>
            </a:pPr>
            <a:endParaRPr lang="fi-FI" sz="1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fi-FI" sz="1400" dirty="0">
                <a:latin typeface="Open Sans" panose="020B0606030504020204" pitchFamily="34" charset="0"/>
                <a:ea typeface="Open Sans" panose="020B0606030504020204" pitchFamily="34" charset="0"/>
                <a:cs typeface="Open Sans" panose="020B0606030504020204" pitchFamily="34" charset="0"/>
              </a:rPr>
              <a:t>Tärkeimmät toimenpiteet ovat: </a:t>
            </a:r>
          </a:p>
          <a:p>
            <a:endParaRPr lang="fi-FI" sz="1400" dirty="0">
              <a:latin typeface="Open Sans" panose="020B0606030504020204" pitchFamily="34" charset="0"/>
              <a:ea typeface="Open Sans" panose="020B0606030504020204" pitchFamily="34" charset="0"/>
              <a:cs typeface="Open Sans" panose="020B0606030504020204" pitchFamily="34" charset="0"/>
            </a:endParaRPr>
          </a:p>
          <a:p>
            <a:pPr marL="383540" lvl="1" indent="-182880" defTabSz="914400">
              <a:lnSpc>
                <a:spcPct val="150000"/>
              </a:lnSpc>
              <a:spcBef>
                <a:spcPts val="200"/>
              </a:spcBef>
              <a:spcAft>
                <a:spcPts val="400"/>
              </a:spcAft>
              <a:buClr>
                <a:schemeClr val="accent1"/>
              </a:buClr>
              <a:buFont typeface="Arial" panose="020B060402020202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autokannan nopeampi sähköistyminen, </a:t>
            </a:r>
          </a:p>
          <a:p>
            <a:pPr marL="383540" lvl="1" indent="-182880" defTabSz="914400">
              <a:lnSpc>
                <a:spcPct val="150000"/>
              </a:lnSpc>
              <a:spcBef>
                <a:spcPts val="200"/>
              </a:spcBef>
              <a:spcAft>
                <a:spcPts val="400"/>
              </a:spcAft>
              <a:buClr>
                <a:schemeClr val="accent1"/>
              </a:buClr>
              <a:buFont typeface="Arial" panose="020B060402020202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logistiikan ja kuljetusten digitalisaatio, </a:t>
            </a:r>
          </a:p>
          <a:p>
            <a:pPr marL="383540" lvl="1" indent="-182880" defTabSz="914400">
              <a:lnSpc>
                <a:spcPct val="150000"/>
              </a:lnSpc>
              <a:spcBef>
                <a:spcPts val="200"/>
              </a:spcBef>
              <a:spcAft>
                <a:spcPts val="400"/>
              </a:spcAft>
              <a:buClr>
                <a:schemeClr val="accent1"/>
              </a:buClr>
              <a:buFont typeface="Arial" panose="020B060402020202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latausinfratuet, </a:t>
            </a:r>
          </a:p>
          <a:p>
            <a:pPr marL="383540" lvl="1" indent="-182880" defTabSz="914400">
              <a:lnSpc>
                <a:spcPct val="150000"/>
              </a:lnSpc>
              <a:spcBef>
                <a:spcPts val="200"/>
              </a:spcBef>
              <a:spcAft>
                <a:spcPts val="400"/>
              </a:spcAft>
              <a:buClr>
                <a:schemeClr val="accent1"/>
              </a:buClr>
              <a:buFont typeface="Arial" panose="020B060402020202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liikennettä korvaavat etäpalvelut ja etätyö </a:t>
            </a:r>
          </a:p>
          <a:p>
            <a:pPr marL="383540" lvl="1" indent="-182880" defTabSz="914400">
              <a:lnSpc>
                <a:spcPct val="150000"/>
              </a:lnSpc>
              <a:spcBef>
                <a:spcPts val="200"/>
              </a:spcBef>
              <a:spcAft>
                <a:spcPts val="400"/>
              </a:spcAft>
              <a:buClr>
                <a:schemeClr val="accent1"/>
              </a:buClr>
              <a:buFont typeface="Arial" panose="020B060402020202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tieverkon kunnossapidon parantaminen.</a:t>
            </a:r>
          </a:p>
          <a:p>
            <a:endParaRPr lang="fi-FI" dirty="0"/>
          </a:p>
        </p:txBody>
      </p:sp>
      <p:sp>
        <p:nvSpPr>
          <p:cNvPr id="7" name="Tekstiruutu 6">
            <a:extLst>
              <a:ext uri="{FF2B5EF4-FFF2-40B4-BE49-F238E27FC236}">
                <a16:creationId xmlns:a16="http://schemas.microsoft.com/office/drawing/2014/main" id="{16DBF383-1DD0-9A34-0E02-E20938C5A9C1}"/>
              </a:ext>
            </a:extLst>
          </p:cNvPr>
          <p:cNvSpPr txBox="1"/>
          <p:nvPr/>
        </p:nvSpPr>
        <p:spPr>
          <a:xfrm>
            <a:off x="509016" y="610408"/>
            <a:ext cx="5087112" cy="584775"/>
          </a:xfrm>
          <a:prstGeom prst="rect">
            <a:avLst/>
          </a:prstGeom>
          <a:noFill/>
        </p:spPr>
        <p:txBody>
          <a:bodyPr wrap="square" rtlCol="0">
            <a:sp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6.1 Liikenteen tiekartta</a:t>
            </a:r>
          </a:p>
        </p:txBody>
      </p:sp>
      <p:sp>
        <p:nvSpPr>
          <p:cNvPr id="12" name="Tekstiruutu 11">
            <a:extLst>
              <a:ext uri="{FF2B5EF4-FFF2-40B4-BE49-F238E27FC236}">
                <a16:creationId xmlns:a16="http://schemas.microsoft.com/office/drawing/2014/main" id="{FC091273-935A-A54B-A766-E7C9C6D7CBFA}"/>
              </a:ext>
            </a:extLst>
          </p:cNvPr>
          <p:cNvSpPr txBox="1"/>
          <p:nvPr/>
        </p:nvSpPr>
        <p:spPr>
          <a:xfrm>
            <a:off x="8714232" y="6012782"/>
            <a:ext cx="3410712" cy="261610"/>
          </a:xfrm>
          <a:prstGeom prst="rect">
            <a:avLst/>
          </a:prstGeom>
          <a:noFill/>
        </p:spPr>
        <p:txBody>
          <a:bodyPr wrap="square" rtlCol="0">
            <a:spAutoFit/>
          </a:bodyPr>
          <a:lstStyle/>
          <a:p>
            <a:r>
              <a:rPr lang="fi-FI" sz="1100">
                <a:latin typeface="Open Sans" panose="020B0606030504020204" pitchFamily="34" charset="0"/>
                <a:ea typeface="Open Sans" panose="020B0606030504020204" pitchFamily="34" charset="0"/>
                <a:cs typeface="Open Sans" panose="020B0606030504020204" pitchFamily="34" charset="0"/>
              </a:rPr>
              <a:t>Lähde: Autoalan tiedotuskeskus, www.aut.fi</a:t>
            </a:r>
          </a:p>
        </p:txBody>
      </p:sp>
      <p:pic>
        <p:nvPicPr>
          <p:cNvPr id="16" name="Sisällön paikkamerkki 15">
            <a:extLst>
              <a:ext uri="{FF2B5EF4-FFF2-40B4-BE49-F238E27FC236}">
                <a16:creationId xmlns:a16="http://schemas.microsoft.com/office/drawing/2014/main" id="{DC9551AE-037E-E234-1B27-3FEA695B1B17}"/>
              </a:ext>
            </a:extLst>
          </p:cNvPr>
          <p:cNvPicPr>
            <a:picLocks noGrp="1" noChangeAspect="1"/>
          </p:cNvPicPr>
          <p:nvPr>
            <p:ph idx="1"/>
          </p:nvPr>
        </p:nvPicPr>
        <p:blipFill>
          <a:blip r:embed="rId2"/>
          <a:stretch>
            <a:fillRect/>
          </a:stretch>
        </p:blipFill>
        <p:spPr>
          <a:xfrm>
            <a:off x="5379365" y="804672"/>
            <a:ext cx="6439530" cy="4992445"/>
          </a:xfrm>
        </p:spPr>
      </p:pic>
      <p:pic>
        <p:nvPicPr>
          <p:cNvPr id="2" name="Kuva 1">
            <a:extLst>
              <a:ext uri="{FF2B5EF4-FFF2-40B4-BE49-F238E27FC236}">
                <a16:creationId xmlns:a16="http://schemas.microsoft.com/office/drawing/2014/main" id="{B3E3FA2C-9CF5-62F7-3BC4-B1AEA6C5B0D3}"/>
              </a:ext>
            </a:extLst>
          </p:cNvPr>
          <p:cNvPicPr>
            <a:picLocks noChangeAspect="1"/>
          </p:cNvPicPr>
          <p:nvPr/>
        </p:nvPicPr>
        <p:blipFill>
          <a:blip r:embed="rId3"/>
          <a:stretch>
            <a:fillRect/>
          </a:stretch>
        </p:blipFill>
        <p:spPr>
          <a:xfrm>
            <a:off x="10533888" y="5349061"/>
            <a:ext cx="1472184" cy="603860"/>
          </a:xfrm>
          <a:prstGeom prst="rect">
            <a:avLst/>
          </a:prstGeom>
        </p:spPr>
      </p:pic>
    </p:spTree>
    <p:extLst>
      <p:ext uri="{BB962C8B-B14F-4D97-AF65-F5344CB8AC3E}">
        <p14:creationId xmlns:p14="http://schemas.microsoft.com/office/powerpoint/2010/main" val="39706514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893C780-AA54-6279-E399-071C4C20136B}"/>
              </a:ext>
            </a:extLst>
          </p:cNvPr>
          <p:cNvSpPr>
            <a:spLocks noGrp="1"/>
          </p:cNvSpPr>
          <p:nvPr>
            <p:ph idx="1"/>
          </p:nvPr>
        </p:nvSpPr>
        <p:spPr>
          <a:xfrm>
            <a:off x="5855408" y="5975411"/>
            <a:ext cx="3834384" cy="482237"/>
          </a:xfrm>
        </p:spPr>
        <p:txBody>
          <a:bodyPr vert="horz" lIns="91440" tIns="45720" rIns="91440" bIns="45720" rtlCol="0" anchor="t">
            <a:noAutofit/>
          </a:bodyPr>
          <a:lstStyle/>
          <a:p>
            <a:r>
              <a:rPr lang="fi-FI" sz="1100">
                <a:latin typeface="Open Sans"/>
                <a:ea typeface="Open Sans"/>
                <a:cs typeface="Open Sans"/>
              </a:rPr>
              <a:t>Lähde: Traficom, vastuullisuusmalli</a:t>
            </a:r>
            <a:endParaRPr lang="fi-FI" sz="1100"/>
          </a:p>
        </p:txBody>
      </p:sp>
      <p:sp>
        <p:nvSpPr>
          <p:cNvPr id="5" name="Tekstiruutu 4">
            <a:extLst>
              <a:ext uri="{FF2B5EF4-FFF2-40B4-BE49-F238E27FC236}">
                <a16:creationId xmlns:a16="http://schemas.microsoft.com/office/drawing/2014/main" id="{753429D3-C820-4370-D3D4-DB1413FFC9D6}"/>
              </a:ext>
            </a:extLst>
          </p:cNvPr>
          <p:cNvSpPr txBox="1"/>
          <p:nvPr/>
        </p:nvSpPr>
        <p:spPr>
          <a:xfrm>
            <a:off x="744511" y="560176"/>
            <a:ext cx="11896254" cy="584775"/>
          </a:xfrm>
          <a:prstGeom prst="rect">
            <a:avLst/>
          </a:prstGeom>
          <a:noFill/>
        </p:spPr>
        <p:txBody>
          <a:bodyPr wrap="square">
            <a:sp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6.2 Päästöjen vähentäminen kuljetusyrityksissä</a:t>
            </a:r>
          </a:p>
        </p:txBody>
      </p:sp>
      <p:pic>
        <p:nvPicPr>
          <p:cNvPr id="6" name="Kuva 5">
            <a:extLst>
              <a:ext uri="{FF2B5EF4-FFF2-40B4-BE49-F238E27FC236}">
                <a16:creationId xmlns:a16="http://schemas.microsoft.com/office/drawing/2014/main" id="{1730B786-E7F1-9949-CC35-9727B537376D}"/>
              </a:ext>
            </a:extLst>
          </p:cNvPr>
          <p:cNvPicPr>
            <a:picLocks noChangeAspect="1"/>
          </p:cNvPicPr>
          <p:nvPr/>
        </p:nvPicPr>
        <p:blipFill>
          <a:blip r:embed="rId2"/>
          <a:stretch>
            <a:fillRect/>
          </a:stretch>
        </p:blipFill>
        <p:spPr>
          <a:xfrm>
            <a:off x="9820540" y="5446854"/>
            <a:ext cx="1883677" cy="769675"/>
          </a:xfrm>
          <a:prstGeom prst="rect">
            <a:avLst/>
          </a:prstGeom>
        </p:spPr>
      </p:pic>
      <p:sp>
        <p:nvSpPr>
          <p:cNvPr id="8" name="Tekstiruutu 7">
            <a:extLst>
              <a:ext uri="{FF2B5EF4-FFF2-40B4-BE49-F238E27FC236}">
                <a16:creationId xmlns:a16="http://schemas.microsoft.com/office/drawing/2014/main" id="{FA63FD1E-ADFC-3A49-15B3-8FE8354B8EAB}"/>
              </a:ext>
            </a:extLst>
          </p:cNvPr>
          <p:cNvSpPr txBox="1"/>
          <p:nvPr/>
        </p:nvSpPr>
        <p:spPr>
          <a:xfrm>
            <a:off x="1058056" y="1508611"/>
            <a:ext cx="9594704" cy="4035913"/>
          </a:xfrm>
          <a:prstGeom prst="rect">
            <a:avLst/>
          </a:prstGeom>
          <a:noFill/>
        </p:spPr>
        <p:txBody>
          <a:bodyPr wrap="square" rtlCol="0">
            <a:spAutoFit/>
          </a:bodyPr>
          <a:lstStyle/>
          <a:p>
            <a:pPr>
              <a:lnSpc>
                <a:spcPct val="150000"/>
              </a:lnSpc>
            </a:pPr>
            <a:r>
              <a:rPr lang="fi-FI" sz="1400" dirty="0">
                <a:latin typeface="Open Sans" panose="020B0606030504020204" pitchFamily="34" charset="0"/>
                <a:ea typeface="Open Sans" panose="020B0606030504020204" pitchFamily="34" charset="0"/>
                <a:cs typeface="Open Sans" panose="020B0606030504020204" pitchFamily="34" charset="0"/>
              </a:rPr>
              <a:t>Traficomin verkkosivuilta löytyy kuljetusalan yrityksille energiatehokkuuden itsearviointi-lomake, jota hyödyntämällä yritys voi tunnistaa ja kehittää päästöjen vähentämistä</a:t>
            </a:r>
          </a:p>
          <a:p>
            <a:pPr>
              <a:lnSpc>
                <a:spcPct val="150000"/>
              </a:lnSpc>
            </a:pPr>
            <a:r>
              <a:rPr lang="fi-FI" sz="1400" dirty="0">
                <a:latin typeface="Open Sans" panose="020B0606030504020204" pitchFamily="34" charset="0"/>
                <a:ea typeface="Open Sans" panose="020B0606030504020204" pitchFamily="34" charset="0"/>
                <a:cs typeface="Open Sans" panose="020B0606030504020204" pitchFamily="34" charset="0"/>
                <a:hlinkClick r:id="rId3"/>
              </a:rPr>
              <a:t>https://www.traficom.fi/sites/default/files/media/file/Energiatehokkuuden%20itsearviointi%20tarkistuslista.pdf</a:t>
            </a:r>
            <a:endParaRPr lang="fi-FI" sz="1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fi-FI" sz="14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fi-FI" sz="1400" dirty="0">
                <a:latin typeface="Open Sans" panose="020B0606030504020204" pitchFamily="34" charset="0"/>
                <a:ea typeface="Open Sans" panose="020B0606030504020204" pitchFamily="34" charset="0"/>
                <a:cs typeface="Open Sans" panose="020B0606030504020204" pitchFamily="34" charset="0"/>
              </a:rPr>
              <a:t>Lomakkeella tarkasteltavat osa-alueet ovat: </a:t>
            </a:r>
          </a:p>
          <a:p>
            <a:endParaRPr lang="fi-FI" sz="14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defTabSz="914400">
              <a:lnSpc>
                <a:spcPct val="17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johtaminen </a:t>
            </a:r>
          </a:p>
          <a:p>
            <a:pPr marL="742950" lvl="1" indent="-285750" defTabSz="914400">
              <a:lnSpc>
                <a:spcPct val="17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kuljetusten suunnittelu ja toteutus</a:t>
            </a:r>
          </a:p>
          <a:p>
            <a:pPr marL="742950" lvl="1" indent="-285750" defTabSz="914400">
              <a:lnSpc>
                <a:spcPct val="17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kalusto </a:t>
            </a:r>
          </a:p>
          <a:p>
            <a:pPr marL="742950" lvl="1" indent="-285750" defTabSz="914400">
              <a:lnSpc>
                <a:spcPct val="170000"/>
              </a:lnSpc>
              <a:spcBef>
                <a:spcPts val="1200"/>
              </a:spcBef>
              <a:spcAft>
                <a:spcPts val="200"/>
              </a:spcAft>
              <a:buClr>
                <a:schemeClr val="accent1"/>
              </a:buClr>
              <a:buSzPct val="100000"/>
              <a:buFont typeface="Calibri" panose="020F0502020204030204" pitchFamily="34" charset="0"/>
              <a:buChar char="•"/>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rPr>
              <a:t>henkilöstö.</a:t>
            </a:r>
          </a:p>
        </p:txBody>
      </p:sp>
    </p:spTree>
    <p:extLst>
      <p:ext uri="{BB962C8B-B14F-4D97-AF65-F5344CB8AC3E}">
        <p14:creationId xmlns:p14="http://schemas.microsoft.com/office/powerpoint/2010/main" val="897926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04DC10-F801-D9C9-06D2-0B711E823C87}"/>
              </a:ext>
            </a:extLst>
          </p:cNvPr>
          <p:cNvSpPr>
            <a:spLocks noGrp="1"/>
          </p:cNvSpPr>
          <p:nvPr>
            <p:ph type="title"/>
          </p:nvPr>
        </p:nvSpPr>
        <p:spPr>
          <a:xfrm>
            <a:off x="343590" y="532251"/>
            <a:ext cx="10045282" cy="622149"/>
          </a:xfrm>
        </p:spPr>
        <p:txBody>
          <a:bodyPr>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6.3 Traficom –energiatehokkuuden itsearviointi</a:t>
            </a:r>
          </a:p>
        </p:txBody>
      </p:sp>
      <p:pic>
        <p:nvPicPr>
          <p:cNvPr id="4" name="Sisällön paikkamerkki 3" descr="Kuva, joka sisältää kohteen teksti, kuvakaappaus, numero, Fontti&#10;&#10;Kuvaus luotu automaattisesti">
            <a:extLst>
              <a:ext uri="{FF2B5EF4-FFF2-40B4-BE49-F238E27FC236}">
                <a16:creationId xmlns:a16="http://schemas.microsoft.com/office/drawing/2014/main" id="{CE52C63B-03DB-8042-B2DC-B8F496EAADD4}"/>
              </a:ext>
            </a:extLst>
          </p:cNvPr>
          <p:cNvPicPr>
            <a:picLocks noGrp="1" noChangeAspect="1"/>
          </p:cNvPicPr>
          <p:nvPr>
            <p:ph idx="1"/>
          </p:nvPr>
        </p:nvPicPr>
        <p:blipFill>
          <a:blip r:embed="rId2"/>
          <a:stretch>
            <a:fillRect/>
          </a:stretch>
        </p:blipFill>
        <p:spPr>
          <a:xfrm>
            <a:off x="797098" y="1350419"/>
            <a:ext cx="10597804" cy="4785879"/>
          </a:xfrm>
        </p:spPr>
      </p:pic>
      <p:pic>
        <p:nvPicPr>
          <p:cNvPr id="6" name="Kuva 5" descr="Kuva, joka sisältää kohteen teksti, Fontti, logo, Grafiikka&#10;&#10;Tekoälyllä luotu sisältö saattaa olla virheellistä.">
            <a:extLst>
              <a:ext uri="{FF2B5EF4-FFF2-40B4-BE49-F238E27FC236}">
                <a16:creationId xmlns:a16="http://schemas.microsoft.com/office/drawing/2014/main" id="{4F54964E-A0FE-B99D-3A5F-AAF7E847FB8C}"/>
              </a:ext>
            </a:extLst>
          </p:cNvPr>
          <p:cNvPicPr>
            <a:picLocks noChangeAspect="1"/>
          </p:cNvPicPr>
          <p:nvPr/>
        </p:nvPicPr>
        <p:blipFill>
          <a:blip r:embed="rId3"/>
          <a:stretch>
            <a:fillRect/>
          </a:stretch>
        </p:blipFill>
        <p:spPr>
          <a:xfrm>
            <a:off x="10111809" y="380132"/>
            <a:ext cx="1745955" cy="711274"/>
          </a:xfrm>
          <a:prstGeom prst="rect">
            <a:avLst/>
          </a:prstGeom>
        </p:spPr>
      </p:pic>
      <p:sp>
        <p:nvSpPr>
          <p:cNvPr id="5" name="Tekstiruutu 4">
            <a:extLst>
              <a:ext uri="{FF2B5EF4-FFF2-40B4-BE49-F238E27FC236}">
                <a16:creationId xmlns:a16="http://schemas.microsoft.com/office/drawing/2014/main" id="{F4712DD2-76D1-B924-43B4-7B81B401C59E}"/>
              </a:ext>
            </a:extLst>
          </p:cNvPr>
          <p:cNvSpPr txBox="1"/>
          <p:nvPr/>
        </p:nvSpPr>
        <p:spPr>
          <a:xfrm>
            <a:off x="5640118" y="5971806"/>
            <a:ext cx="6094476" cy="707886"/>
          </a:xfrm>
          <a:prstGeom prst="rect">
            <a:avLst/>
          </a:prstGeom>
          <a:noFill/>
        </p:spPr>
        <p:txBody>
          <a:bodyPr wrap="square">
            <a:spAutoFit/>
          </a:bodyPr>
          <a:lstStyle/>
          <a:p>
            <a:r>
              <a:rPr lang="fi-FI" sz="1100" dirty="0">
                <a:latin typeface="Open Sans" panose="020B0606030504020204" pitchFamily="34" charset="0"/>
                <a:ea typeface="Open Sans" panose="020B0606030504020204" pitchFamily="34" charset="0"/>
                <a:cs typeface="Open Sans" panose="020B0606030504020204" pitchFamily="34" charset="0"/>
              </a:rPr>
              <a:t>https://www.traficom.fi/sites/default/files/media/file/Energiatehokkuuden%20itsearviointi%20tarkistuslista.pdf</a:t>
            </a:r>
          </a:p>
          <a:p>
            <a:endParaRPr lang="fi-FI" dirty="0"/>
          </a:p>
        </p:txBody>
      </p:sp>
    </p:spTree>
    <p:extLst>
      <p:ext uri="{BB962C8B-B14F-4D97-AF65-F5344CB8AC3E}">
        <p14:creationId xmlns:p14="http://schemas.microsoft.com/office/powerpoint/2010/main" val="428015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77F4B3-A70E-BEA0-8479-2D1B4ABA505D}"/>
              </a:ext>
            </a:extLst>
          </p:cNvPr>
          <p:cNvSpPr>
            <a:spLocks noGrp="1"/>
          </p:cNvSpPr>
          <p:nvPr>
            <p:ph type="title"/>
          </p:nvPr>
        </p:nvSpPr>
        <p:spPr>
          <a:xfrm>
            <a:off x="1092548" y="611124"/>
            <a:ext cx="8191982" cy="576072"/>
          </a:xfrm>
        </p:spPr>
        <p:txBody>
          <a:bodyPr>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1.2 Ilmastonmuutoksen vaikutukset</a:t>
            </a:r>
          </a:p>
        </p:txBody>
      </p:sp>
      <p:sp>
        <p:nvSpPr>
          <p:cNvPr id="7" name="Tekstiruutu 6">
            <a:extLst>
              <a:ext uri="{FF2B5EF4-FFF2-40B4-BE49-F238E27FC236}">
                <a16:creationId xmlns:a16="http://schemas.microsoft.com/office/drawing/2014/main" id="{87F3D5B5-131B-CBB2-6476-DDF61867164D}"/>
              </a:ext>
            </a:extLst>
          </p:cNvPr>
          <p:cNvSpPr txBox="1"/>
          <p:nvPr/>
        </p:nvSpPr>
        <p:spPr>
          <a:xfrm>
            <a:off x="705853" y="1711568"/>
            <a:ext cx="9930384" cy="4056495"/>
          </a:xfrm>
          <a:prstGeom prst="rect">
            <a:avLst/>
          </a:prstGeom>
          <a:noFill/>
        </p:spPr>
        <p:txBody>
          <a:bodyPr wrap="square" rtlCol="0">
            <a:spAutoFit/>
          </a:bodyPr>
          <a:lstStyle/>
          <a:p>
            <a:pPr marL="457200" indent="-457200" defTabSz="914400">
              <a:lnSpc>
                <a:spcPct val="150000"/>
              </a:lnSpc>
              <a:spcBef>
                <a:spcPts val="1200"/>
              </a:spcBef>
              <a:spcAft>
                <a:spcPts val="200"/>
              </a:spcAft>
              <a:buClr>
                <a:schemeClr val="accent1"/>
              </a:buClr>
              <a:buSzPct val="100000"/>
              <a:buFont typeface="Arial" panose="020B0604020202020204" pitchFamily="34" charset="0"/>
              <a:buChar char="•"/>
            </a:pPr>
            <a:r>
              <a:rPr lang="fi-FI" sz="1500" b="1" dirty="0">
                <a:latin typeface="Open Sans"/>
                <a:ea typeface="Open Sans"/>
                <a:cs typeface="Open Sans"/>
              </a:rPr>
              <a:t>Sademäärät, lämpötilat ja ilmakehän kaasukoostumus muuttuu maapallolla</a:t>
            </a:r>
            <a:r>
              <a:rPr lang="fi-FI" sz="1500" dirty="0">
                <a:latin typeface="Open Sans"/>
                <a:ea typeface="Open Sans"/>
                <a:cs typeface="Open Sans"/>
              </a:rPr>
              <a:t>. Näistä johtuvat muutokset koetaan eri tavalla eri puolilla maailmaa.</a:t>
            </a:r>
          </a:p>
          <a:p>
            <a:pPr marL="457200" indent="-457200" defTabSz="914400">
              <a:lnSpc>
                <a:spcPct val="150000"/>
              </a:lnSpc>
              <a:spcBef>
                <a:spcPts val="1200"/>
              </a:spcBef>
              <a:spcAft>
                <a:spcPts val="200"/>
              </a:spcAft>
              <a:buClr>
                <a:schemeClr val="accent1"/>
              </a:buClr>
              <a:buSzPct val="100000"/>
              <a:buFont typeface="Arial" panose="020B0604020202020204" pitchFamily="34" charset="0"/>
              <a:buChar char="•"/>
            </a:pPr>
            <a:r>
              <a:rPr lang="fi-FI" sz="1500" b="1" dirty="0">
                <a:latin typeface="Open Sans"/>
                <a:ea typeface="Open Sans"/>
                <a:cs typeface="Open Sans"/>
              </a:rPr>
              <a:t>Lämpötilat nousevat ja sään ääri-ilmiöt voimistuvat </a:t>
            </a:r>
            <a:r>
              <a:rPr lang="fi-FI" sz="1500" dirty="0">
                <a:latin typeface="Open Sans"/>
                <a:ea typeface="Open Sans"/>
                <a:cs typeface="Open Sans"/>
              </a:rPr>
              <a:t>ts. kuivuudet ja vastaavasti rankkasateet lisääntyvät. Hellejaksot pitenevät alueilla, missä niitä ei ole ennen ollut. Samalla lumen ja jäätiköiden määrä vähenee ja merenpinta nousee, mikä vaikeuttaa elämistä monin paikoin.</a:t>
            </a:r>
          </a:p>
          <a:p>
            <a:pPr marL="457200" indent="-457200" defTabSz="914400">
              <a:lnSpc>
                <a:spcPct val="150000"/>
              </a:lnSpc>
              <a:spcBef>
                <a:spcPts val="1200"/>
              </a:spcBef>
              <a:spcAft>
                <a:spcPts val="200"/>
              </a:spcAft>
              <a:buClr>
                <a:schemeClr val="accent1"/>
              </a:buClr>
              <a:buSzPct val="100000"/>
              <a:buFont typeface="Arial" panose="020B0604020202020204" pitchFamily="34" charset="0"/>
              <a:buChar char="•"/>
            </a:pPr>
            <a:r>
              <a:rPr lang="fi-FI" sz="1500" b="1" dirty="0">
                <a:latin typeface="Open Sans"/>
                <a:ea typeface="Open Sans"/>
                <a:cs typeface="Open Sans"/>
              </a:rPr>
              <a:t>Luonnossa monet eliölajit kärsivät</a:t>
            </a:r>
            <a:r>
              <a:rPr lang="fi-FI" sz="1500" dirty="0">
                <a:latin typeface="Open Sans"/>
                <a:ea typeface="Open Sans"/>
                <a:cs typeface="Open Sans"/>
              </a:rPr>
              <a:t>, kun ne eivät ehdi sopeutua ilmaston nopeaan muutokseen. Samalla jotkut lajit hyötyvät ilmaston muuttumisesta ja ne levittäytyvät alueille missä niitä ei ole ennen ollut.</a:t>
            </a:r>
          </a:p>
          <a:p>
            <a:pPr marL="457200" indent="-457200" defTabSz="914400">
              <a:lnSpc>
                <a:spcPct val="150000"/>
              </a:lnSpc>
              <a:spcBef>
                <a:spcPts val="1200"/>
              </a:spcBef>
              <a:spcAft>
                <a:spcPts val="200"/>
              </a:spcAft>
              <a:buClr>
                <a:schemeClr val="accent1"/>
              </a:buClr>
              <a:buSzPct val="100000"/>
              <a:buFont typeface="Arial" panose="020B0604020202020204" pitchFamily="34" charset="0"/>
              <a:buChar char="•"/>
            </a:pPr>
            <a:r>
              <a:rPr lang="fi-FI" sz="1500" dirty="0">
                <a:latin typeface="Open Sans"/>
                <a:ea typeface="Open Sans"/>
                <a:cs typeface="Open Sans"/>
              </a:rPr>
              <a:t>Ihmisille ilmastonmuutos aiheuttaa luonnon muuttumisen lisäksi mm. mahdollisesti yhteiskunnallisia levottomuuksia, epätasa-arvoa, ruuantuotannon vaikeutumista, taloudellista epävakautta.</a:t>
            </a:r>
          </a:p>
        </p:txBody>
      </p:sp>
      <p:sp>
        <p:nvSpPr>
          <p:cNvPr id="8" name="Tekstiruutu 7">
            <a:extLst>
              <a:ext uri="{FF2B5EF4-FFF2-40B4-BE49-F238E27FC236}">
                <a16:creationId xmlns:a16="http://schemas.microsoft.com/office/drawing/2014/main" id="{91F932BA-DF2A-E835-E599-8C9F683E2AFA}"/>
              </a:ext>
            </a:extLst>
          </p:cNvPr>
          <p:cNvSpPr txBox="1"/>
          <p:nvPr/>
        </p:nvSpPr>
        <p:spPr>
          <a:xfrm>
            <a:off x="8488126" y="5873019"/>
            <a:ext cx="3522032" cy="369332"/>
          </a:xfrm>
          <a:prstGeom prst="rect">
            <a:avLst/>
          </a:prstGeom>
          <a:noFill/>
        </p:spPr>
        <p:txBody>
          <a:bodyPr wrap="square" lIns="91440" tIns="45720" rIns="91440" bIns="45720" rtlCol="0" anchor="t">
            <a:spAutoFit/>
          </a:bodyPr>
          <a:lstStyle/>
          <a:p>
            <a:r>
              <a:rPr lang="fi-FI" sz="900">
                <a:latin typeface="Open Sans"/>
                <a:ea typeface="Open Sans"/>
                <a:cs typeface="Open Sans"/>
              </a:rPr>
              <a:t>Lähteet: ilmasto-opas.fi, Kati Lundgrenin luentomateriaali 02.10.2024</a:t>
            </a:r>
          </a:p>
        </p:txBody>
      </p:sp>
      <p:pic>
        <p:nvPicPr>
          <p:cNvPr id="5" name="Kuva 4">
            <a:extLst>
              <a:ext uri="{FF2B5EF4-FFF2-40B4-BE49-F238E27FC236}">
                <a16:creationId xmlns:a16="http://schemas.microsoft.com/office/drawing/2014/main" id="{F9789FF4-72E9-842C-3629-A6C3A1408BEC}"/>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624449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kuvakaappaus, numero, Fontti&#10;&#10;Kuvaus luotu automaattisesti">
            <a:extLst>
              <a:ext uri="{FF2B5EF4-FFF2-40B4-BE49-F238E27FC236}">
                <a16:creationId xmlns:a16="http://schemas.microsoft.com/office/drawing/2014/main" id="{438B4C3A-7A03-2EAA-68DD-D4CA68E72BCA}"/>
              </a:ext>
            </a:extLst>
          </p:cNvPr>
          <p:cNvPicPr>
            <a:picLocks noChangeAspect="1"/>
          </p:cNvPicPr>
          <p:nvPr/>
        </p:nvPicPr>
        <p:blipFill>
          <a:blip r:embed="rId2"/>
          <a:stretch>
            <a:fillRect/>
          </a:stretch>
        </p:blipFill>
        <p:spPr>
          <a:xfrm>
            <a:off x="774192" y="1692362"/>
            <a:ext cx="10515600" cy="3102102"/>
          </a:xfrm>
          <a:prstGeom prst="rect">
            <a:avLst/>
          </a:prstGeom>
          <a:noFill/>
        </p:spPr>
      </p:pic>
      <p:sp>
        <p:nvSpPr>
          <p:cNvPr id="8" name="Otsikko 1">
            <a:extLst>
              <a:ext uri="{FF2B5EF4-FFF2-40B4-BE49-F238E27FC236}">
                <a16:creationId xmlns:a16="http://schemas.microsoft.com/office/drawing/2014/main" id="{68705EAC-377A-2AF0-2F36-EBDC6BE6CB1A}"/>
              </a:ext>
            </a:extLst>
          </p:cNvPr>
          <p:cNvSpPr>
            <a:spLocks noGrp="1"/>
          </p:cNvSpPr>
          <p:nvPr>
            <p:ph type="title"/>
          </p:nvPr>
        </p:nvSpPr>
        <p:spPr>
          <a:xfrm>
            <a:off x="343590" y="532251"/>
            <a:ext cx="10045282" cy="622149"/>
          </a:xfrm>
        </p:spPr>
        <p:txBody>
          <a:bodyPr>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6.3 Traficom –energiatehokkuuden itsearviointi</a:t>
            </a:r>
          </a:p>
        </p:txBody>
      </p:sp>
      <p:pic>
        <p:nvPicPr>
          <p:cNvPr id="5" name="Kuva 4" descr="Kuva, joka sisältää kohteen teksti, Fontti, logo, Grafiikka&#10;&#10;Tekoälyllä luotu sisältö saattaa olla virheellistä.">
            <a:extLst>
              <a:ext uri="{FF2B5EF4-FFF2-40B4-BE49-F238E27FC236}">
                <a16:creationId xmlns:a16="http://schemas.microsoft.com/office/drawing/2014/main" id="{60A5486F-9795-4DBF-1199-25AEFEC45D4F}"/>
              </a:ext>
            </a:extLst>
          </p:cNvPr>
          <p:cNvPicPr>
            <a:picLocks noChangeAspect="1"/>
          </p:cNvPicPr>
          <p:nvPr/>
        </p:nvPicPr>
        <p:blipFill>
          <a:blip r:embed="rId3"/>
          <a:stretch>
            <a:fillRect/>
          </a:stretch>
        </p:blipFill>
        <p:spPr>
          <a:xfrm>
            <a:off x="10111809" y="380132"/>
            <a:ext cx="1745955" cy="711274"/>
          </a:xfrm>
          <a:prstGeom prst="rect">
            <a:avLst/>
          </a:prstGeom>
        </p:spPr>
      </p:pic>
      <p:sp>
        <p:nvSpPr>
          <p:cNvPr id="3" name="Tekstiruutu 2">
            <a:extLst>
              <a:ext uri="{FF2B5EF4-FFF2-40B4-BE49-F238E27FC236}">
                <a16:creationId xmlns:a16="http://schemas.microsoft.com/office/drawing/2014/main" id="{14066EC3-0DD3-23C2-7859-1DE653E960D1}"/>
              </a:ext>
            </a:extLst>
          </p:cNvPr>
          <p:cNvSpPr txBox="1"/>
          <p:nvPr/>
        </p:nvSpPr>
        <p:spPr>
          <a:xfrm>
            <a:off x="5640118" y="5971806"/>
            <a:ext cx="6094476" cy="707886"/>
          </a:xfrm>
          <a:prstGeom prst="rect">
            <a:avLst/>
          </a:prstGeom>
          <a:noFill/>
        </p:spPr>
        <p:txBody>
          <a:bodyPr wrap="square">
            <a:spAutoFit/>
          </a:bodyPr>
          <a:lstStyle/>
          <a:p>
            <a:r>
              <a:rPr lang="fi-FI" sz="1100" dirty="0">
                <a:latin typeface="Open Sans" panose="020B0606030504020204" pitchFamily="34" charset="0"/>
                <a:ea typeface="Open Sans" panose="020B0606030504020204" pitchFamily="34" charset="0"/>
                <a:cs typeface="Open Sans" panose="020B0606030504020204" pitchFamily="34" charset="0"/>
              </a:rPr>
              <a:t>https://www.traficom.fi/sites/default/files/media/file/Energiatehokkuuden%20itsearviointi%20tarkistuslista.pdf</a:t>
            </a:r>
          </a:p>
          <a:p>
            <a:endParaRPr lang="fi-FI" dirty="0"/>
          </a:p>
        </p:txBody>
      </p:sp>
    </p:spTree>
    <p:extLst>
      <p:ext uri="{BB962C8B-B14F-4D97-AF65-F5344CB8AC3E}">
        <p14:creationId xmlns:p14="http://schemas.microsoft.com/office/powerpoint/2010/main" val="4172053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descr="Kuva, joka sisältää kohteen teksti, kuvakaappaus, numero, Fontti&#10;&#10;Kuvaus luotu automaattisesti">
            <a:extLst>
              <a:ext uri="{FF2B5EF4-FFF2-40B4-BE49-F238E27FC236}">
                <a16:creationId xmlns:a16="http://schemas.microsoft.com/office/drawing/2014/main" id="{E35F542F-7C00-AE91-2C62-2853A2710090}"/>
              </a:ext>
            </a:extLst>
          </p:cNvPr>
          <p:cNvPicPr>
            <a:picLocks noGrp="1" noChangeAspect="1"/>
          </p:cNvPicPr>
          <p:nvPr>
            <p:ph idx="1"/>
          </p:nvPr>
        </p:nvPicPr>
        <p:blipFill>
          <a:blip r:embed="rId2"/>
          <a:stretch>
            <a:fillRect/>
          </a:stretch>
        </p:blipFill>
        <p:spPr>
          <a:xfrm>
            <a:off x="701040" y="1720151"/>
            <a:ext cx="10515600" cy="3102102"/>
          </a:xfrm>
          <a:noFill/>
        </p:spPr>
      </p:pic>
      <p:sp>
        <p:nvSpPr>
          <p:cNvPr id="7" name="Otsikko 1">
            <a:extLst>
              <a:ext uri="{FF2B5EF4-FFF2-40B4-BE49-F238E27FC236}">
                <a16:creationId xmlns:a16="http://schemas.microsoft.com/office/drawing/2014/main" id="{BCE95154-7E03-48E4-D3D0-D96BCA30421F}"/>
              </a:ext>
            </a:extLst>
          </p:cNvPr>
          <p:cNvSpPr>
            <a:spLocks noGrp="1"/>
          </p:cNvSpPr>
          <p:nvPr>
            <p:ph type="title"/>
          </p:nvPr>
        </p:nvSpPr>
        <p:spPr>
          <a:xfrm>
            <a:off x="343590" y="532251"/>
            <a:ext cx="10045282" cy="622149"/>
          </a:xfrm>
        </p:spPr>
        <p:txBody>
          <a:bodyPr>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6.3 Traficom –energiatehokkuuden itsearviointi</a:t>
            </a:r>
          </a:p>
        </p:txBody>
      </p:sp>
      <p:sp>
        <p:nvSpPr>
          <p:cNvPr id="8" name="Tekstiruutu 7">
            <a:extLst>
              <a:ext uri="{FF2B5EF4-FFF2-40B4-BE49-F238E27FC236}">
                <a16:creationId xmlns:a16="http://schemas.microsoft.com/office/drawing/2014/main" id="{4D17B269-5A06-629B-ED1C-F33FFCC22052}"/>
              </a:ext>
            </a:extLst>
          </p:cNvPr>
          <p:cNvSpPr txBox="1"/>
          <p:nvPr/>
        </p:nvSpPr>
        <p:spPr>
          <a:xfrm>
            <a:off x="905256" y="5120640"/>
            <a:ext cx="5385816" cy="646331"/>
          </a:xfrm>
          <a:prstGeom prst="rect">
            <a:avLst/>
          </a:prstGeom>
          <a:noFill/>
          <a:ln w="38100">
            <a:solidFill>
              <a:srgbClr val="92D050"/>
            </a:solidFill>
          </a:ln>
        </p:spPr>
        <p:txBody>
          <a:bodyPr wrap="square" rtlCol="0">
            <a:spAutoFit/>
          </a:bodyPr>
          <a:lstStyle/>
          <a:p>
            <a:r>
              <a:rPr lang="fi-FI" err="1"/>
              <a:t>Huom</a:t>
            </a:r>
            <a:r>
              <a:rPr lang="fi-FI"/>
              <a:t>! Myös kaluston vaihtoehtoiset energialähteet vaikuttavat päästöihin, esim. uusiutuva sähkö</a:t>
            </a:r>
          </a:p>
        </p:txBody>
      </p:sp>
      <p:pic>
        <p:nvPicPr>
          <p:cNvPr id="5" name="Kuva 4" descr="Kuva, joka sisältää kohteen teksti, Fontti, logo, Grafiikka&#10;&#10;Tekoälyllä luotu sisältö saattaa olla virheellistä.">
            <a:extLst>
              <a:ext uri="{FF2B5EF4-FFF2-40B4-BE49-F238E27FC236}">
                <a16:creationId xmlns:a16="http://schemas.microsoft.com/office/drawing/2014/main" id="{C3CC2BAF-C176-E805-F991-462703267678}"/>
              </a:ext>
            </a:extLst>
          </p:cNvPr>
          <p:cNvPicPr>
            <a:picLocks noChangeAspect="1"/>
          </p:cNvPicPr>
          <p:nvPr/>
        </p:nvPicPr>
        <p:blipFill>
          <a:blip r:embed="rId3"/>
          <a:stretch>
            <a:fillRect/>
          </a:stretch>
        </p:blipFill>
        <p:spPr>
          <a:xfrm>
            <a:off x="10111809" y="380132"/>
            <a:ext cx="1745955" cy="711274"/>
          </a:xfrm>
          <a:prstGeom prst="rect">
            <a:avLst/>
          </a:prstGeom>
        </p:spPr>
      </p:pic>
      <p:sp>
        <p:nvSpPr>
          <p:cNvPr id="2" name="Tekstiruutu 1">
            <a:extLst>
              <a:ext uri="{FF2B5EF4-FFF2-40B4-BE49-F238E27FC236}">
                <a16:creationId xmlns:a16="http://schemas.microsoft.com/office/drawing/2014/main" id="{0DA8829A-1C51-C7BA-D700-1E62BDE3EA6D}"/>
              </a:ext>
            </a:extLst>
          </p:cNvPr>
          <p:cNvSpPr txBox="1"/>
          <p:nvPr/>
        </p:nvSpPr>
        <p:spPr>
          <a:xfrm>
            <a:off x="5640118" y="5971806"/>
            <a:ext cx="6094476" cy="707886"/>
          </a:xfrm>
          <a:prstGeom prst="rect">
            <a:avLst/>
          </a:prstGeom>
          <a:noFill/>
        </p:spPr>
        <p:txBody>
          <a:bodyPr wrap="square">
            <a:spAutoFit/>
          </a:bodyPr>
          <a:lstStyle/>
          <a:p>
            <a:r>
              <a:rPr lang="fi-FI" sz="1100" dirty="0">
                <a:latin typeface="Open Sans" panose="020B0606030504020204" pitchFamily="34" charset="0"/>
                <a:ea typeface="Open Sans" panose="020B0606030504020204" pitchFamily="34" charset="0"/>
                <a:cs typeface="Open Sans" panose="020B0606030504020204" pitchFamily="34" charset="0"/>
              </a:rPr>
              <a:t>https://www.traficom.fi/sites/default/files/media/file/Energiatehokkuuden%20itsearviointi%20tarkistuslista.pdf</a:t>
            </a:r>
          </a:p>
          <a:p>
            <a:endParaRPr lang="fi-FI" dirty="0"/>
          </a:p>
        </p:txBody>
      </p:sp>
    </p:spTree>
    <p:extLst>
      <p:ext uri="{BB962C8B-B14F-4D97-AF65-F5344CB8AC3E}">
        <p14:creationId xmlns:p14="http://schemas.microsoft.com/office/powerpoint/2010/main" val="5892231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descr="Kuva, joka sisältää kohteen teksti, kuvakaappaus, näyttö, numero&#10;&#10;Kuvaus luotu automaattisesti">
            <a:extLst>
              <a:ext uri="{FF2B5EF4-FFF2-40B4-BE49-F238E27FC236}">
                <a16:creationId xmlns:a16="http://schemas.microsoft.com/office/drawing/2014/main" id="{209B4E20-EA53-BB22-0AA4-EC95380F1CE4}"/>
              </a:ext>
            </a:extLst>
          </p:cNvPr>
          <p:cNvPicPr>
            <a:picLocks noGrp="1" noChangeAspect="1"/>
          </p:cNvPicPr>
          <p:nvPr>
            <p:ph idx="1"/>
          </p:nvPr>
        </p:nvPicPr>
        <p:blipFill>
          <a:blip r:embed="rId2"/>
          <a:stretch>
            <a:fillRect/>
          </a:stretch>
        </p:blipFill>
        <p:spPr>
          <a:xfrm>
            <a:off x="387440" y="1807944"/>
            <a:ext cx="11417120" cy="3242111"/>
          </a:xfrm>
        </p:spPr>
      </p:pic>
      <p:sp>
        <p:nvSpPr>
          <p:cNvPr id="8" name="Otsikko 1">
            <a:extLst>
              <a:ext uri="{FF2B5EF4-FFF2-40B4-BE49-F238E27FC236}">
                <a16:creationId xmlns:a16="http://schemas.microsoft.com/office/drawing/2014/main" id="{A7D0CDA0-89A2-B2D7-24B7-8403AA63DADB}"/>
              </a:ext>
            </a:extLst>
          </p:cNvPr>
          <p:cNvSpPr>
            <a:spLocks noGrp="1"/>
          </p:cNvSpPr>
          <p:nvPr>
            <p:ph type="title"/>
          </p:nvPr>
        </p:nvSpPr>
        <p:spPr>
          <a:xfrm>
            <a:off x="343590" y="532251"/>
            <a:ext cx="10045282" cy="622149"/>
          </a:xfrm>
        </p:spPr>
        <p:txBody>
          <a:bodyPr>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6.3 Traficom –energiatehokkuuden itsearviointi</a:t>
            </a:r>
          </a:p>
        </p:txBody>
      </p:sp>
      <p:pic>
        <p:nvPicPr>
          <p:cNvPr id="5" name="Kuva 4" descr="Kuva, joka sisältää kohteen teksti, Fontti, logo, Grafiikka&#10;&#10;Tekoälyllä luotu sisältö saattaa olla virheellistä.">
            <a:extLst>
              <a:ext uri="{FF2B5EF4-FFF2-40B4-BE49-F238E27FC236}">
                <a16:creationId xmlns:a16="http://schemas.microsoft.com/office/drawing/2014/main" id="{01DE86DB-8736-4F6A-40CA-DD845CFBD3DD}"/>
              </a:ext>
            </a:extLst>
          </p:cNvPr>
          <p:cNvPicPr>
            <a:picLocks noChangeAspect="1"/>
          </p:cNvPicPr>
          <p:nvPr/>
        </p:nvPicPr>
        <p:blipFill>
          <a:blip r:embed="rId3"/>
          <a:stretch>
            <a:fillRect/>
          </a:stretch>
        </p:blipFill>
        <p:spPr>
          <a:xfrm>
            <a:off x="10111809" y="380132"/>
            <a:ext cx="1745955" cy="711274"/>
          </a:xfrm>
          <a:prstGeom prst="rect">
            <a:avLst/>
          </a:prstGeom>
        </p:spPr>
      </p:pic>
      <p:sp>
        <p:nvSpPr>
          <p:cNvPr id="2" name="Tekstiruutu 1">
            <a:extLst>
              <a:ext uri="{FF2B5EF4-FFF2-40B4-BE49-F238E27FC236}">
                <a16:creationId xmlns:a16="http://schemas.microsoft.com/office/drawing/2014/main" id="{D8B29AAA-1914-B630-8F11-FF2EBB1B1F5C}"/>
              </a:ext>
            </a:extLst>
          </p:cNvPr>
          <p:cNvSpPr txBox="1"/>
          <p:nvPr/>
        </p:nvSpPr>
        <p:spPr>
          <a:xfrm>
            <a:off x="5640118" y="5971806"/>
            <a:ext cx="6094476" cy="707886"/>
          </a:xfrm>
          <a:prstGeom prst="rect">
            <a:avLst/>
          </a:prstGeom>
          <a:noFill/>
        </p:spPr>
        <p:txBody>
          <a:bodyPr wrap="square">
            <a:spAutoFit/>
          </a:bodyPr>
          <a:lstStyle/>
          <a:p>
            <a:r>
              <a:rPr lang="fi-FI" sz="1100" dirty="0">
                <a:latin typeface="Open Sans" panose="020B0606030504020204" pitchFamily="34" charset="0"/>
                <a:ea typeface="Open Sans" panose="020B0606030504020204" pitchFamily="34" charset="0"/>
                <a:cs typeface="Open Sans" panose="020B0606030504020204" pitchFamily="34" charset="0"/>
              </a:rPr>
              <a:t>https://www.traficom.fi/sites/default/files/media/file/Energiatehokkuuden%20itsearviointi%20tarkistuslista.pdf</a:t>
            </a:r>
          </a:p>
          <a:p>
            <a:endParaRPr lang="fi-FI" dirty="0"/>
          </a:p>
        </p:txBody>
      </p:sp>
    </p:spTree>
    <p:extLst>
      <p:ext uri="{BB962C8B-B14F-4D97-AF65-F5344CB8AC3E}">
        <p14:creationId xmlns:p14="http://schemas.microsoft.com/office/powerpoint/2010/main" val="813659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E2EC35-EBA6-9766-117A-5F57C713346D}"/>
              </a:ext>
            </a:extLst>
          </p:cNvPr>
          <p:cNvSpPr>
            <a:spLocks noGrp="1"/>
          </p:cNvSpPr>
          <p:nvPr>
            <p:ph type="title"/>
          </p:nvPr>
        </p:nvSpPr>
        <p:spPr>
          <a:xfrm>
            <a:off x="1019028" y="749808"/>
            <a:ext cx="5491500" cy="619380"/>
          </a:xfrm>
        </p:spPr>
        <p:txBody>
          <a:bodyPr>
            <a:no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6. </a:t>
            </a:r>
            <a:r>
              <a:rPr lang="en-US" sz="3200" b="1" dirty="0" err="1">
                <a:latin typeface="Open Sans" panose="020B0606030504020204" pitchFamily="34" charset="0"/>
                <a:ea typeface="Open Sans" panose="020B0606030504020204" pitchFamily="34" charset="0"/>
                <a:cs typeface="Open Sans" panose="020B0606030504020204" pitchFamily="34" charset="0"/>
              </a:rPr>
              <a:t>Osion</a:t>
            </a:r>
            <a:r>
              <a:rPr lang="en-US" sz="3200" b="1" dirty="0">
                <a:latin typeface="Open Sans" panose="020B0606030504020204" pitchFamily="34" charset="0"/>
                <a:ea typeface="Open Sans" panose="020B0606030504020204" pitchFamily="34" charset="0"/>
                <a:cs typeface="Open Sans" panose="020B0606030504020204" pitchFamily="34" charset="0"/>
              </a:rPr>
              <a:t> </a:t>
            </a:r>
            <a:r>
              <a:rPr lang="en-US" sz="3200" b="1" dirty="0" err="1">
                <a:latin typeface="Open Sans" panose="020B0606030504020204" pitchFamily="34" charset="0"/>
                <a:ea typeface="Open Sans" panose="020B0606030504020204" pitchFamily="34" charset="0"/>
                <a:cs typeface="Open Sans" panose="020B0606030504020204" pitchFamily="34" charset="0"/>
              </a:rPr>
              <a:t>tuntitehtävät</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isällön paikkamerkki 3">
            <a:extLst>
              <a:ext uri="{FF2B5EF4-FFF2-40B4-BE49-F238E27FC236}">
                <a16:creationId xmlns:a16="http://schemas.microsoft.com/office/drawing/2014/main" id="{5A127142-4ABC-017F-F351-E2ECDD7DF7D9}"/>
              </a:ext>
            </a:extLst>
          </p:cNvPr>
          <p:cNvSpPr>
            <a:spLocks noGrp="1"/>
          </p:cNvSpPr>
          <p:nvPr>
            <p:ph sz="half" idx="2"/>
          </p:nvPr>
        </p:nvSpPr>
        <p:spPr>
          <a:xfrm>
            <a:off x="1019028" y="1873747"/>
            <a:ext cx="8776716" cy="3482024"/>
          </a:xfrm>
        </p:spPr>
        <p:txBody>
          <a:bodyPr vert="horz" lIns="91440" tIns="45720" rIns="91440" bIns="45720" rtlCol="0" anchor="t">
            <a:normAutofit/>
          </a:bodyPr>
          <a:lstStyle/>
          <a:p>
            <a:pPr marL="742950" lvl="1" indent="-285750">
              <a:lnSpc>
                <a:spcPct val="180000"/>
              </a:lnSpc>
              <a:spcBef>
                <a:spcPts val="1200"/>
              </a:spcBef>
              <a:spcAft>
                <a:spcPts val="200"/>
              </a:spcAft>
              <a:buSzPct val="100000"/>
              <a:buFont typeface="Calibri" panose="020F0502020204030204" pitchFamily="34" charset="0"/>
              <a:buChar char="•"/>
            </a:pPr>
            <a:r>
              <a:rPr lang="fi-FI" dirty="0">
                <a:latin typeface="Open Sans"/>
                <a:ea typeface="Open Sans"/>
                <a:cs typeface="Open Sans"/>
              </a:rPr>
              <a:t> </a:t>
            </a: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Pohtikaa yhdessä ja keskustelkaa:</a:t>
            </a:r>
          </a:p>
          <a:p>
            <a:pPr marL="822960" lvl="3" indent="0">
              <a:lnSpc>
                <a:spcPct val="180000"/>
              </a:lnSpc>
              <a:spcBef>
                <a:spcPts val="1200"/>
              </a:spcBef>
              <a:spcAft>
                <a:spcPts val="200"/>
              </a:spcAft>
              <a:buSzPct val="100000"/>
              <a:buNone/>
            </a:pPr>
            <a:r>
              <a:rPr lang="fi-FI" dirty="0">
                <a:solidFill>
                  <a:srgbClr val="111111"/>
                </a:solidFill>
                <a:latin typeface="Open Sans" panose="020B0606030504020204" pitchFamily="34" charset="0"/>
                <a:ea typeface="Open Sans" panose="020B0606030504020204" pitchFamily="34" charset="0"/>
                <a:cs typeface="Open Sans" panose="020B0606030504020204" pitchFamily="34" charset="0"/>
              </a:rPr>
              <a:t>- Mitä kuljetusliikkeet ovat jo tehneet päästöjen minimoimiseksi?</a:t>
            </a:r>
          </a:p>
          <a:p>
            <a:pPr marL="822960" lvl="3" indent="0">
              <a:lnSpc>
                <a:spcPct val="180000"/>
              </a:lnSpc>
              <a:spcBef>
                <a:spcPts val="1200"/>
              </a:spcBef>
              <a:spcAft>
                <a:spcPts val="200"/>
              </a:spcAft>
              <a:buSzPct val="100000"/>
              <a:buNone/>
            </a:pPr>
            <a:r>
              <a:rPr lang="fi-FI" dirty="0">
                <a:solidFill>
                  <a:srgbClr val="111111"/>
                </a:solidFill>
                <a:latin typeface="Open Sans" panose="020B0606030504020204" pitchFamily="34" charset="0"/>
                <a:ea typeface="Open Sans" panose="020B0606030504020204" pitchFamily="34" charset="0"/>
                <a:cs typeface="Open Sans" panose="020B0606030504020204" pitchFamily="34" charset="0"/>
              </a:rPr>
              <a:t>- Määritelkää viisi tärkeintä päästövähennyskeinoa mihin voi jokainen itse vaikuttaa.</a:t>
            </a:r>
          </a:p>
          <a:p>
            <a:pPr marL="742950" lvl="1" indent="-285750">
              <a:lnSpc>
                <a:spcPct val="180000"/>
              </a:lnSpc>
              <a:spcBef>
                <a:spcPts val="1200"/>
              </a:spcBef>
              <a:spcAft>
                <a:spcPts val="200"/>
              </a:spcAft>
              <a:buSzPct val="100000"/>
              <a:buFont typeface="Calibri" panose="020F0502020204030204" pitchFamily="34" charset="0"/>
              <a:buChar char="•"/>
            </a:pP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Täydennä Vihreä logistiikka –osiossa aloittamaasi </a:t>
            </a:r>
            <a:r>
              <a:rPr lang="fi-FI" sz="1600" dirty="0" err="1">
                <a:solidFill>
                  <a:srgbClr val="111111"/>
                </a:solidFill>
                <a:latin typeface="Open Sans" panose="020B0606030504020204" pitchFamily="34" charset="0"/>
                <a:ea typeface="Open Sans" panose="020B0606030504020204" pitchFamily="34" charset="0"/>
                <a:cs typeface="Open Sans" panose="020B0606030504020204" pitchFamily="34" charset="0"/>
              </a:rPr>
              <a:t>Pestel</a:t>
            </a:r>
            <a:r>
              <a:rPr lang="fi-FI" sz="1600" dirty="0">
                <a:solidFill>
                  <a:srgbClr val="111111"/>
                </a:solidFill>
                <a:latin typeface="Open Sans" panose="020B0606030504020204" pitchFamily="34" charset="0"/>
                <a:ea typeface="Open Sans" panose="020B0606030504020204" pitchFamily="34" charset="0"/>
                <a:cs typeface="Open Sans" panose="020B0606030504020204" pitchFamily="34" charset="0"/>
              </a:rPr>
              <a:t>-analyysiä oppimasi perusteella. Keskustelkaa tulevaisuuden muutostekijöistä. </a:t>
            </a:r>
          </a:p>
          <a:p>
            <a:endParaRPr lang="fi-FI" dirty="0">
              <a:latin typeface="Open Sans"/>
              <a:ea typeface="Open Sans"/>
              <a:cs typeface="Open Sans"/>
            </a:endParaRPr>
          </a:p>
        </p:txBody>
      </p:sp>
      <p:pic>
        <p:nvPicPr>
          <p:cNvPr id="6" name="Kuva 5" descr="Kuva, joka sisältää kohteen teksti, Fontti, logo, Grafiikka&#10;&#10;Tekoälyllä luotu sisältö saattaa olla virheellistä.">
            <a:extLst>
              <a:ext uri="{FF2B5EF4-FFF2-40B4-BE49-F238E27FC236}">
                <a16:creationId xmlns:a16="http://schemas.microsoft.com/office/drawing/2014/main" id="{AE9559AB-5A59-5AE5-1955-BEBBFA942D2C}"/>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40906272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81994-8CCD-1E38-61CC-AEE4B052E43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93A9D11-7988-FFB6-E486-B15CCF546634}"/>
              </a:ext>
            </a:extLst>
          </p:cNvPr>
          <p:cNvSpPr>
            <a:spLocks noGrp="1"/>
          </p:cNvSpPr>
          <p:nvPr>
            <p:ph type="title"/>
          </p:nvPr>
        </p:nvSpPr>
        <p:spPr>
          <a:xfrm>
            <a:off x="642256" y="642257"/>
            <a:ext cx="10787744" cy="537319"/>
          </a:xfrm>
        </p:spPr>
        <p:txBody>
          <a:bodyPr anchor="t">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Esityksen sisältö</a:t>
            </a:r>
          </a:p>
        </p:txBody>
      </p:sp>
      <p:sp>
        <p:nvSpPr>
          <p:cNvPr id="3" name="Sisällön paikkamerkki 2">
            <a:extLst>
              <a:ext uri="{FF2B5EF4-FFF2-40B4-BE49-F238E27FC236}">
                <a16:creationId xmlns:a16="http://schemas.microsoft.com/office/drawing/2014/main" id="{55BCF474-8BE3-E559-58DF-33A54DC76516}"/>
              </a:ext>
            </a:extLst>
          </p:cNvPr>
          <p:cNvSpPr>
            <a:spLocks noGrp="1"/>
          </p:cNvSpPr>
          <p:nvPr>
            <p:ph idx="1"/>
          </p:nvPr>
        </p:nvSpPr>
        <p:spPr>
          <a:xfrm>
            <a:off x="1078581" y="1486046"/>
            <a:ext cx="9745328" cy="5413193"/>
          </a:xfrm>
        </p:spPr>
        <p:txBody>
          <a:bodyPr vert="horz" lIns="0" tIns="45720" rIns="0" bIns="45720" rtlCol="0" anchor="t">
            <a:noAutofit/>
          </a:bodyPr>
          <a:lstStyle/>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1. Ilmastonmuutos</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2. Sääntely ja ohjaus</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3. Vihreä logistiikka</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4. Vaihtoehtoiset käyttövoimat ja jakeluverkostot</a:t>
            </a:r>
          </a:p>
          <a:p>
            <a:pPr>
              <a:lnSpc>
                <a:spcPct val="150000"/>
              </a:lnSpc>
              <a:spcBef>
                <a:spcPts val="600"/>
              </a:spcBef>
              <a:spcAft>
                <a:spcPts val="600"/>
              </a:spcAft>
            </a:pPr>
            <a:r>
              <a:rPr lang="fi-F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5. Päästölaskenta ja raportointi  </a:t>
            </a:r>
          </a:p>
          <a:p>
            <a:pPr>
              <a:lnSpc>
                <a:spcPct val="150000"/>
              </a:lnSpc>
              <a:spcBef>
                <a:spcPts val="600"/>
              </a:spcBef>
              <a:spcAft>
                <a:spcPts val="600"/>
              </a:spcAft>
            </a:pPr>
            <a:r>
              <a:rPr lang="fi-FI"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6. Päästövähennystoimet </a:t>
            </a:r>
          </a:p>
          <a:p>
            <a:pPr>
              <a:lnSpc>
                <a:spcPct val="150000"/>
              </a:lnSpc>
              <a:spcBef>
                <a:spcPts val="600"/>
              </a:spcBef>
              <a:spcAft>
                <a:spcPts val="600"/>
              </a:spcAft>
            </a:pPr>
            <a:r>
              <a:rPr lang="fi-FI" b="1" dirty="0">
                <a:solidFill>
                  <a:schemeClr val="tx1"/>
                </a:solidFill>
                <a:latin typeface="Open Sans" panose="020B0606030504020204" pitchFamily="34" charset="0"/>
                <a:ea typeface="Open Sans" panose="020B0606030504020204" pitchFamily="34" charset="0"/>
                <a:cs typeface="Open Sans" panose="020B0606030504020204" pitchFamily="34" charset="0"/>
              </a:rPr>
              <a:t>7. Lisämateriaalit</a:t>
            </a:r>
          </a:p>
          <a:p>
            <a:pPr>
              <a:lnSpc>
                <a:spcPct val="150000"/>
              </a:lnSpc>
              <a:spcBef>
                <a:spcPts val="600"/>
              </a:spcBef>
              <a:spcAft>
                <a:spcPts val="600"/>
              </a:spcAft>
            </a:pPr>
            <a:endParaRPr lang="fi-FI" sz="1400" dirty="0"/>
          </a:p>
        </p:txBody>
      </p:sp>
      <p:pic>
        <p:nvPicPr>
          <p:cNvPr id="5" name="Kuva 4" descr="Kuva, joka sisältää kohteen teksti, Fontti, logo, Grafiikka&#10;&#10;Tekoälyllä luotu sisältö saattaa olla virheellistä.">
            <a:extLst>
              <a:ext uri="{FF2B5EF4-FFF2-40B4-BE49-F238E27FC236}">
                <a16:creationId xmlns:a16="http://schemas.microsoft.com/office/drawing/2014/main" id="{4E1C8E72-C13E-AB45-897D-A5C4F9E7A097}"/>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7291220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C005914F-BDD3-1505-D8DE-6CA4B8CCCC6D}"/>
              </a:ext>
            </a:extLst>
          </p:cNvPr>
          <p:cNvSpPr txBox="1"/>
          <p:nvPr/>
        </p:nvSpPr>
        <p:spPr>
          <a:xfrm>
            <a:off x="545163" y="627721"/>
            <a:ext cx="55508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3200" b="1" dirty="0">
                <a:latin typeface="Open Sans" panose="020B0606030504020204" pitchFamily="34" charset="0"/>
                <a:ea typeface="Open Sans" panose="020B0606030504020204" pitchFamily="34" charset="0"/>
                <a:cs typeface="Open Sans" panose="020B0606030504020204" pitchFamily="34" charset="0"/>
              </a:rPr>
              <a:t>7. Lisämateriaalit</a:t>
            </a:r>
          </a:p>
        </p:txBody>
      </p:sp>
      <p:sp>
        <p:nvSpPr>
          <p:cNvPr id="3" name="Tekstiruutu 2">
            <a:extLst>
              <a:ext uri="{FF2B5EF4-FFF2-40B4-BE49-F238E27FC236}">
                <a16:creationId xmlns:a16="http://schemas.microsoft.com/office/drawing/2014/main" id="{CE133DC5-DDC9-CD39-6DAC-5767622C4395}"/>
              </a:ext>
            </a:extLst>
          </p:cNvPr>
          <p:cNvSpPr txBox="1"/>
          <p:nvPr/>
        </p:nvSpPr>
        <p:spPr>
          <a:xfrm>
            <a:off x="775347" y="1527614"/>
            <a:ext cx="9274925" cy="634982"/>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fi-FI" sz="1100" dirty="0">
              <a:solidFill>
                <a:srgbClr val="252525"/>
              </a:solidFill>
              <a:latin typeface="Open Sans"/>
              <a:ea typeface="Open Sans"/>
              <a:cs typeface="Open Sans"/>
            </a:endParaRPr>
          </a:p>
          <a:p>
            <a:pPr>
              <a:lnSpc>
                <a:spcPct val="150000"/>
              </a:lnSpc>
            </a:pPr>
            <a:endParaRPr lang="fi-FI" sz="1400" dirty="0">
              <a:solidFill>
                <a:srgbClr val="252525"/>
              </a:solidFill>
              <a:latin typeface="Open Sans"/>
              <a:ea typeface="Open Sans"/>
              <a:cs typeface="Open Sans"/>
            </a:endParaRPr>
          </a:p>
        </p:txBody>
      </p:sp>
      <p:sp>
        <p:nvSpPr>
          <p:cNvPr id="4" name="Tekstiruutu 3">
            <a:extLst>
              <a:ext uri="{FF2B5EF4-FFF2-40B4-BE49-F238E27FC236}">
                <a16:creationId xmlns:a16="http://schemas.microsoft.com/office/drawing/2014/main" id="{EE9BF31C-6D5F-9369-55CE-AB424F5DF75C}"/>
              </a:ext>
            </a:extLst>
          </p:cNvPr>
          <p:cNvSpPr txBox="1"/>
          <p:nvPr/>
        </p:nvSpPr>
        <p:spPr>
          <a:xfrm>
            <a:off x="1429881" y="1944489"/>
            <a:ext cx="7108657" cy="26391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fi-FI" sz="1600" dirty="0">
                <a:latin typeface="Open Sans"/>
                <a:ea typeface="Calibri"/>
                <a:cs typeface="Calibri"/>
              </a:rPr>
              <a:t>Lisämateriaaleihin on koottu Kohti vihreämpää logistiikkaa –hankkeen aikana käsiteltyjä teemaan liittyviä artikkeleita, videoita ja tutkimustietoa. Lisäksi materiaaleissa on Savon ammattiopiston logistiikka-alan vastuullisuuden osaamislupaus. </a:t>
            </a:r>
          </a:p>
          <a:p>
            <a:pPr>
              <a:lnSpc>
                <a:spcPct val="150000"/>
              </a:lnSpc>
            </a:pPr>
            <a:endParaRPr lang="fi-FI" sz="1600" dirty="0">
              <a:latin typeface="Open Sans"/>
              <a:ea typeface="Calibri"/>
              <a:cs typeface="Calibri"/>
            </a:endParaRPr>
          </a:p>
          <a:p>
            <a:pPr>
              <a:lnSpc>
                <a:spcPct val="150000"/>
              </a:lnSpc>
            </a:pPr>
            <a:r>
              <a:rPr lang="fi-FI" sz="1600" dirty="0">
                <a:latin typeface="Open Sans"/>
                <a:ea typeface="Calibri"/>
                <a:cs typeface="Calibri"/>
              </a:rPr>
              <a:t>Lisämateriaaleja voi hyödyntää oppituntien aikana tai opiskelijat voivat tutustua niihin itsenäisesti.  </a:t>
            </a:r>
            <a:endParaRPr lang="fi-FI" sz="1600" dirty="0">
              <a:latin typeface="Calibri"/>
              <a:ea typeface="Calibri"/>
              <a:cs typeface="Calibri"/>
            </a:endParaRPr>
          </a:p>
        </p:txBody>
      </p:sp>
      <p:pic>
        <p:nvPicPr>
          <p:cNvPr id="7" name="Kuva 6">
            <a:extLst>
              <a:ext uri="{FF2B5EF4-FFF2-40B4-BE49-F238E27FC236}">
                <a16:creationId xmlns:a16="http://schemas.microsoft.com/office/drawing/2014/main" id="{72601DA3-49F2-E124-2386-9F1A24EC5BDB}"/>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432273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28298-57A0-DF01-A966-5141AD9D74F9}"/>
              </a:ext>
            </a:extLst>
          </p:cNvPr>
          <p:cNvSpPr>
            <a:spLocks noGrp="1"/>
          </p:cNvSpPr>
          <p:nvPr>
            <p:ph type="title"/>
          </p:nvPr>
        </p:nvSpPr>
        <p:spPr>
          <a:xfrm>
            <a:off x="1133856" y="258936"/>
            <a:ext cx="3420738" cy="725481"/>
          </a:xfrm>
        </p:spPr>
        <p:txBody>
          <a:bodyPr>
            <a:normAutofit/>
          </a:bodyPr>
          <a:lstStyle/>
          <a:p>
            <a:r>
              <a:rPr lang="fi-FI" sz="3200" b="1" dirty="0">
                <a:latin typeface="Open Sans"/>
                <a:ea typeface="Open Sans SemiBold"/>
                <a:cs typeface="Open Sans SemiBold"/>
              </a:rPr>
              <a:t>7.1 Artikkelit</a:t>
            </a:r>
          </a:p>
        </p:txBody>
      </p:sp>
      <p:sp>
        <p:nvSpPr>
          <p:cNvPr id="3" name="Content Placeholder 2">
            <a:extLst>
              <a:ext uri="{FF2B5EF4-FFF2-40B4-BE49-F238E27FC236}">
                <a16:creationId xmlns:a16="http://schemas.microsoft.com/office/drawing/2014/main" id="{243F1B9E-76E8-AD2C-64ED-C1FE173B5B72}"/>
              </a:ext>
            </a:extLst>
          </p:cNvPr>
          <p:cNvSpPr>
            <a:spLocks noGrp="1"/>
          </p:cNvSpPr>
          <p:nvPr>
            <p:ph idx="1"/>
          </p:nvPr>
        </p:nvSpPr>
        <p:spPr>
          <a:xfrm>
            <a:off x="832104" y="1234440"/>
            <a:ext cx="11091672" cy="5157215"/>
          </a:xfrm>
        </p:spPr>
        <p:txBody>
          <a:bodyPr vert="horz" lIns="0" tIns="45720" rIns="0" bIns="45720" rtlCol="0" anchor="t">
            <a:normAutofit fontScale="40000" lnSpcReduction="20000"/>
          </a:bodyPr>
          <a:lstStyle/>
          <a:p>
            <a:pPr marL="742950" lvl="1" indent="-285750">
              <a:lnSpc>
                <a:spcPct val="120000"/>
              </a:lnSpc>
              <a:spcBef>
                <a:spcPts val="1200"/>
              </a:spcBef>
              <a:spcAft>
                <a:spcPts val="200"/>
              </a:spcAft>
              <a:buSzPct val="100000"/>
              <a:buFont typeface="Calibri" panose="020F0502020204030204" pitchFamily="34" charset="0"/>
              <a:buChar char="•"/>
            </a:pPr>
            <a:r>
              <a:rPr lang="fi-FI" sz="2500" b="1" dirty="0">
                <a:solidFill>
                  <a:srgbClr val="111111"/>
                </a:solidFill>
                <a:latin typeface="Open Sans"/>
                <a:ea typeface="Open Sans"/>
                <a:cs typeface="Open Sans"/>
              </a:rPr>
              <a:t>Kuljetusalan vihreä siirtymä – haasteet ja ratkaisut matkalla kohti hiilettömyyttä </a:t>
            </a:r>
          </a:p>
          <a:p>
            <a:pPr marL="457200" lvl="1" indent="0">
              <a:lnSpc>
                <a:spcPct val="120000"/>
              </a:lnSpc>
              <a:spcBef>
                <a:spcPts val="1200"/>
              </a:spcBef>
              <a:spcAft>
                <a:spcPts val="200"/>
              </a:spcAft>
              <a:buNone/>
            </a:pPr>
            <a:r>
              <a:rPr lang="fi-FI" sz="1900" dirty="0">
                <a:solidFill>
                  <a:srgbClr val="111111"/>
                </a:solidFill>
                <a:latin typeface="Open Sans" panose="020B0606030504020204" pitchFamily="34" charset="0"/>
                <a:ea typeface="Open Sans" panose="020B0606030504020204" pitchFamily="34" charset="0"/>
                <a:cs typeface="Open Sans" panose="020B0606030504020204" pitchFamily="34" charset="0"/>
                <a:hlinkClick r:id="rId2"/>
              </a:rPr>
              <a:t>Kuljetusalan vihreä siirtymä – haasteet ja ratkaisut matkalla kohti hiilettömyyttä - Suomen Huolinta - ja Logistiikkaliitto ry</a:t>
            </a:r>
          </a:p>
          <a:p>
            <a:pPr marL="742950" lvl="1" indent="-285750">
              <a:lnSpc>
                <a:spcPct val="120000"/>
              </a:lnSpc>
              <a:spcBef>
                <a:spcPts val="1200"/>
              </a:spcBef>
              <a:spcAft>
                <a:spcPts val="200"/>
              </a:spcAft>
              <a:buSzPct val="100000"/>
              <a:buFont typeface="Calibri" panose="020F0502020204030204" pitchFamily="34" charset="0"/>
              <a:buChar char="•"/>
            </a:pPr>
            <a:r>
              <a:rPr lang="fi-FI" sz="2500" b="1" dirty="0">
                <a:solidFill>
                  <a:srgbClr val="111111"/>
                </a:solidFill>
                <a:latin typeface="Open Sans"/>
                <a:ea typeface="Open Sans"/>
                <a:cs typeface="Open Sans"/>
              </a:rPr>
              <a:t>Vihreä siirtymä on valtava muutos, ei yksittäinen projekti </a:t>
            </a:r>
          </a:p>
          <a:p>
            <a:pPr marL="457200" lvl="1" indent="0">
              <a:lnSpc>
                <a:spcPct val="120000"/>
              </a:lnSpc>
              <a:spcBef>
                <a:spcPts val="1200"/>
              </a:spcBef>
              <a:spcAft>
                <a:spcPts val="200"/>
              </a:spcAft>
              <a:buSzPct val="100000"/>
              <a:buNone/>
            </a:pPr>
            <a:r>
              <a:rPr lang="fi-FI" sz="1900" dirty="0">
                <a:solidFill>
                  <a:srgbClr val="111111"/>
                </a:solidFill>
                <a:latin typeface="Open Sans" panose="020B0606030504020204" pitchFamily="34" charset="0"/>
                <a:ea typeface="Open Sans" panose="020B0606030504020204" pitchFamily="34" charset="0"/>
                <a:cs typeface="Open Sans" panose="020B0606030504020204" pitchFamily="34" charset="0"/>
                <a:hlinkClick r:id="rId3"/>
              </a:rPr>
              <a:t>Vihreä siirtymä on valtava muutos, ei yksittäinen projekti - Suomen Huolinta - ja Logistiikkaliitto ry</a:t>
            </a:r>
            <a:endParaRPr lang="fi-FI" sz="1900" dirty="0">
              <a:solidFill>
                <a:srgbClr val="404040"/>
              </a:solidFill>
              <a:latin typeface="Open Sans" panose="020B0606030504020204" pitchFamily="34" charset="0"/>
              <a:ea typeface="Open Sans" panose="020B0606030504020204" pitchFamily="34" charset="0"/>
              <a:cs typeface="Open Sans" panose="020B0606030504020204" pitchFamily="34" charset="0"/>
              <a:hlinkClick r:id="rId3"/>
            </a:endParaRPr>
          </a:p>
          <a:p>
            <a:pPr marL="742950" lvl="1" indent="-285750">
              <a:lnSpc>
                <a:spcPct val="120000"/>
              </a:lnSpc>
              <a:spcBef>
                <a:spcPts val="1200"/>
              </a:spcBef>
              <a:spcAft>
                <a:spcPts val="200"/>
              </a:spcAft>
              <a:buSzPct val="100000"/>
              <a:buFont typeface="Calibri" panose="020F0502020204030204" pitchFamily="34" charset="0"/>
              <a:buChar char="•"/>
            </a:pPr>
            <a:r>
              <a:rPr lang="fi-FI" sz="2500" b="1" dirty="0">
                <a:solidFill>
                  <a:srgbClr val="111111"/>
                </a:solidFill>
                <a:latin typeface="Open Sans"/>
                <a:ea typeface="Open Sans"/>
                <a:cs typeface="Open Sans"/>
              </a:rPr>
              <a:t>Vihreä siirtymä ja liikenne kulkevat käsi kädessä</a:t>
            </a:r>
          </a:p>
          <a:p>
            <a:pPr marL="457200" lvl="1" indent="0">
              <a:lnSpc>
                <a:spcPct val="120000"/>
              </a:lnSpc>
              <a:spcBef>
                <a:spcPts val="1200"/>
              </a:spcBef>
              <a:spcAft>
                <a:spcPts val="200"/>
              </a:spcAft>
              <a:buSzPct val="100000"/>
              <a:buNone/>
            </a:pPr>
            <a:r>
              <a:rPr lang="fi-FI" sz="1900" dirty="0">
                <a:solidFill>
                  <a:srgbClr val="111111"/>
                </a:solidFill>
                <a:latin typeface="Open Sans" panose="020B0606030504020204" pitchFamily="34" charset="0"/>
                <a:ea typeface="Open Sans" panose="020B0606030504020204" pitchFamily="34" charset="0"/>
                <a:cs typeface="Open Sans" panose="020B0606030504020204" pitchFamily="34" charset="0"/>
                <a:hlinkClick r:id="rId4"/>
              </a:rPr>
              <a:t>Suomen tieyhdistys | Vihreä siirtymä ja liikenne kulkevat käsi kädessä</a:t>
            </a:r>
            <a:endParaRPr lang="fi-FI" sz="1900" dirty="0">
              <a:solidFill>
                <a:srgbClr val="404040"/>
              </a:solidFill>
              <a:latin typeface="Open Sans" panose="020B0606030504020204" pitchFamily="34" charset="0"/>
              <a:ea typeface="Open Sans" panose="020B0606030504020204" pitchFamily="34" charset="0"/>
              <a:cs typeface="Open Sans" panose="020B0606030504020204" pitchFamily="34" charset="0"/>
              <a:hlinkClick r:id="rId4"/>
            </a:endParaRPr>
          </a:p>
          <a:p>
            <a:pPr marL="742950" lvl="1" indent="-285750">
              <a:lnSpc>
                <a:spcPct val="120000"/>
              </a:lnSpc>
              <a:spcBef>
                <a:spcPts val="1200"/>
              </a:spcBef>
              <a:spcAft>
                <a:spcPts val="200"/>
              </a:spcAft>
              <a:buSzPct val="100000"/>
              <a:buFont typeface="Calibri" panose="020F0502020204030204" pitchFamily="34" charset="0"/>
              <a:buChar char="•"/>
            </a:pPr>
            <a:r>
              <a:rPr lang="fi-FI" sz="2500" b="1" dirty="0">
                <a:solidFill>
                  <a:srgbClr val="111111"/>
                </a:solidFill>
                <a:latin typeface="Open Sans"/>
                <a:ea typeface="Open Sans"/>
                <a:cs typeface="Open Sans"/>
              </a:rPr>
              <a:t>Mitä vihreä siirtymä tarkoittaa logistiikkayhtiössä?</a:t>
            </a:r>
          </a:p>
          <a:p>
            <a:pPr marL="457200" lvl="1" indent="0">
              <a:lnSpc>
                <a:spcPct val="120000"/>
              </a:lnSpc>
              <a:spcBef>
                <a:spcPts val="1200"/>
              </a:spcBef>
              <a:spcAft>
                <a:spcPts val="200"/>
              </a:spcAft>
              <a:buNone/>
            </a:pPr>
            <a:r>
              <a:rPr lang="fi-FI" sz="1900" dirty="0">
                <a:solidFill>
                  <a:srgbClr val="111111"/>
                </a:solidFill>
                <a:latin typeface="Open Sans" panose="020B0606030504020204" pitchFamily="34" charset="0"/>
                <a:ea typeface="Open Sans" panose="020B0606030504020204" pitchFamily="34" charset="0"/>
                <a:cs typeface="Open Sans" panose="020B0606030504020204" pitchFamily="34" charset="0"/>
                <a:hlinkClick r:id="rId5"/>
              </a:rPr>
              <a:t>Mitä vihreä siirtymä tarkoittaa logistiikkayhtiössä? - Rekka Group</a:t>
            </a:r>
            <a:endParaRPr lang="fi-FI" sz="19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lnSpc>
                <a:spcPct val="120000"/>
              </a:lnSpc>
              <a:spcBef>
                <a:spcPts val="1200"/>
              </a:spcBef>
              <a:spcAft>
                <a:spcPts val="200"/>
              </a:spcAft>
              <a:buSzPct val="100000"/>
              <a:buFont typeface="Calibri" panose="020F0502020204030204" pitchFamily="34" charset="0"/>
              <a:buChar char="•"/>
            </a:pPr>
            <a:r>
              <a:rPr lang="fi-FI" sz="2500" b="1" dirty="0">
                <a:solidFill>
                  <a:srgbClr val="111111"/>
                </a:solidFill>
                <a:latin typeface="Open Sans"/>
                <a:ea typeface="Open Sans"/>
                <a:cs typeface="Open Sans"/>
              </a:rPr>
              <a:t>Vihreä siirtymä haastaa logistiikkaa</a:t>
            </a:r>
          </a:p>
          <a:p>
            <a:pPr marL="457200" lvl="1" indent="0">
              <a:lnSpc>
                <a:spcPct val="120000"/>
              </a:lnSpc>
              <a:spcBef>
                <a:spcPts val="1200"/>
              </a:spcBef>
              <a:spcAft>
                <a:spcPts val="200"/>
              </a:spcAft>
              <a:buNone/>
            </a:pPr>
            <a:r>
              <a:rPr lang="fi-FI" sz="1900" dirty="0">
                <a:solidFill>
                  <a:srgbClr val="111111"/>
                </a:solidFill>
                <a:latin typeface="Open Sans" panose="020B0606030504020204" pitchFamily="34" charset="0"/>
                <a:ea typeface="Open Sans" panose="020B0606030504020204" pitchFamily="34" charset="0"/>
                <a:cs typeface="Open Sans" panose="020B0606030504020204" pitchFamily="34" charset="0"/>
                <a:hlinkClick r:id="rId6"/>
              </a:rPr>
              <a:t>Vihreä siirtymä haastaa logistiikkaa – ”Jotta rahtiliikenteessä syntyviä ilmastovaikutuksia voidaan pienentää, tulee pitkiä runkokuljetuksia tehdä raiteita pitkin” – Kauppalehti</a:t>
            </a:r>
            <a:endParaRPr lang="fi-FI" sz="19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a:lnSpc>
                <a:spcPct val="120000"/>
              </a:lnSpc>
              <a:spcBef>
                <a:spcPts val="1200"/>
              </a:spcBef>
              <a:spcAft>
                <a:spcPts val="200"/>
              </a:spcAft>
              <a:buSzPct val="100000"/>
              <a:buFont typeface="Calibri" panose="020F0502020204030204" pitchFamily="34" charset="0"/>
              <a:buChar char="•"/>
            </a:pPr>
            <a:r>
              <a:rPr lang="fi-FI" sz="2500" b="1" dirty="0">
                <a:solidFill>
                  <a:srgbClr val="111111"/>
                </a:solidFill>
                <a:latin typeface="Open Sans"/>
                <a:ea typeface="Open Sans"/>
                <a:cs typeface="Open Sans"/>
              </a:rPr>
              <a:t>Lappeenrannassa hyviä kokemuksia sähköbusseista</a:t>
            </a:r>
          </a:p>
          <a:p>
            <a:pPr marL="457200" lvl="1" indent="0">
              <a:lnSpc>
                <a:spcPct val="120000"/>
              </a:lnSpc>
              <a:spcBef>
                <a:spcPts val="1200"/>
              </a:spcBef>
              <a:spcAft>
                <a:spcPts val="200"/>
              </a:spcAft>
              <a:buNone/>
            </a:pPr>
            <a:r>
              <a:rPr lang="fi-FI" sz="1900" dirty="0">
                <a:latin typeface="Open Sans" panose="020B0606030504020204" pitchFamily="34" charset="0"/>
                <a:ea typeface="Open Sans" panose="020B0606030504020204" pitchFamily="34" charset="0"/>
                <a:cs typeface="Open Sans" panose="020B0606030504020204" pitchFamily="34" charset="0"/>
                <a:hlinkClick r:id="rId7"/>
              </a:rPr>
              <a:t>Lappeenrannassa hyviä kokemuksia sähköbusseista | Kuljettaja.fi</a:t>
            </a:r>
            <a:endParaRPr lang="fi-FI" sz="19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lnSpc>
                <a:spcPct val="120000"/>
              </a:lnSpc>
              <a:spcBef>
                <a:spcPts val="1200"/>
              </a:spcBef>
              <a:spcAft>
                <a:spcPts val="200"/>
              </a:spcAft>
              <a:buSzPct val="100000"/>
              <a:buFont typeface="Calibri" panose="020F0502020204030204" pitchFamily="34" charset="0"/>
              <a:buChar char="•"/>
            </a:pPr>
            <a:r>
              <a:rPr lang="fi-FI" sz="2500" b="1" dirty="0">
                <a:solidFill>
                  <a:srgbClr val="111111"/>
                </a:solidFill>
                <a:latin typeface="Open Sans"/>
                <a:ea typeface="Open Sans"/>
                <a:cs typeface="Open Sans"/>
              </a:rPr>
              <a:t>Fazerille sähkörekka leipäkuljetuksiin</a:t>
            </a:r>
          </a:p>
          <a:p>
            <a:pPr marL="457200" lvl="1" indent="0">
              <a:lnSpc>
                <a:spcPct val="120000"/>
              </a:lnSpc>
              <a:spcBef>
                <a:spcPts val="1200"/>
              </a:spcBef>
              <a:spcAft>
                <a:spcPts val="200"/>
              </a:spcAft>
              <a:buNone/>
            </a:pPr>
            <a:r>
              <a:rPr lang="fi-FI" sz="1900" dirty="0">
                <a:latin typeface="Open Sans" panose="020B0606030504020204" pitchFamily="34" charset="0"/>
                <a:ea typeface="Open Sans" panose="020B0606030504020204" pitchFamily="34" charset="0"/>
                <a:cs typeface="Open Sans" panose="020B0606030504020204" pitchFamily="34" charset="0"/>
                <a:hlinkClick r:id="rId8"/>
              </a:rPr>
              <a:t>Fazerille sähkörekka Lahti-Vantaa-välin leipäkuljetuksiin - </a:t>
            </a:r>
            <a:r>
              <a:rPr lang="fi-FI" sz="1900" dirty="0" err="1">
                <a:latin typeface="Open Sans" panose="020B0606030504020204" pitchFamily="34" charset="0"/>
                <a:ea typeface="Open Sans" panose="020B0606030504020204" pitchFamily="34" charset="0"/>
                <a:cs typeface="Open Sans" panose="020B0606030504020204" pitchFamily="34" charset="0"/>
                <a:hlinkClick r:id="rId8"/>
              </a:rPr>
              <a:t>Osto&amp;Logistiikka</a:t>
            </a:r>
            <a:endParaRPr lang="fi-FI" sz="19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lnSpc>
                <a:spcPct val="120000"/>
              </a:lnSpc>
              <a:spcBef>
                <a:spcPts val="1200"/>
              </a:spcBef>
              <a:spcAft>
                <a:spcPts val="200"/>
              </a:spcAft>
              <a:buSzPct val="100000"/>
              <a:buFont typeface="Calibri" panose="020F0502020204030204" pitchFamily="34" charset="0"/>
              <a:buChar char="•"/>
            </a:pPr>
            <a:r>
              <a:rPr lang="fi-FI" sz="2500" b="1" dirty="0">
                <a:solidFill>
                  <a:srgbClr val="111111"/>
                </a:solidFill>
                <a:latin typeface="Open Sans"/>
                <a:ea typeface="Open Sans"/>
                <a:cs typeface="Open Sans"/>
              </a:rPr>
              <a:t>Hyötyajoneuvojen sähköistyminen, Vehon verkkosivusto</a:t>
            </a:r>
          </a:p>
          <a:p>
            <a:pPr marL="457200" lvl="1" indent="0">
              <a:lnSpc>
                <a:spcPct val="120000"/>
              </a:lnSpc>
              <a:spcBef>
                <a:spcPts val="1200"/>
              </a:spcBef>
              <a:spcAft>
                <a:spcPts val="200"/>
              </a:spcAft>
              <a:buNone/>
            </a:pPr>
            <a:r>
              <a:rPr lang="fi-FI" sz="2000" dirty="0" err="1">
                <a:hlinkClick r:id="rId9"/>
              </a:rPr>
              <a:t>eTalk</a:t>
            </a:r>
            <a:r>
              <a:rPr lang="fi-FI" sz="2000" dirty="0">
                <a:hlinkClick r:id="rId9"/>
              </a:rPr>
              <a:t> | Hyötyajoneuvojen sähköistyminen - Veho.fi</a:t>
            </a:r>
            <a:endParaRPr lang="fi-FI" sz="20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marL="457200" lvl="1" indent="0">
              <a:lnSpc>
                <a:spcPct val="120000"/>
              </a:lnSpc>
              <a:spcBef>
                <a:spcPts val="1200"/>
              </a:spcBef>
              <a:spcAft>
                <a:spcPts val="200"/>
              </a:spcAft>
              <a:buNone/>
            </a:pPr>
            <a:endPar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Kuva 5">
            <a:extLst>
              <a:ext uri="{FF2B5EF4-FFF2-40B4-BE49-F238E27FC236}">
                <a16:creationId xmlns:a16="http://schemas.microsoft.com/office/drawing/2014/main" id="{3CBB597F-94A2-E4B8-35A4-EFF719446908}"/>
              </a:ext>
            </a:extLst>
          </p:cNvPr>
          <p:cNvPicPr>
            <a:picLocks noChangeAspect="1"/>
          </p:cNvPicPr>
          <p:nvPr/>
        </p:nvPicPr>
        <p:blipFill>
          <a:blip r:embed="rId10"/>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7300549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2D56C-5596-B297-E884-178BE3005C97}"/>
              </a:ext>
            </a:extLst>
          </p:cNvPr>
          <p:cNvSpPr>
            <a:spLocks noGrp="1"/>
          </p:cNvSpPr>
          <p:nvPr>
            <p:ph type="title"/>
          </p:nvPr>
        </p:nvSpPr>
        <p:spPr>
          <a:xfrm>
            <a:off x="1198268" y="699735"/>
            <a:ext cx="2300690" cy="734662"/>
          </a:xfrm>
        </p:spPr>
        <p:txBody>
          <a:bodyPr>
            <a:normAutofit/>
          </a:bodyPr>
          <a:lstStyle/>
          <a:p>
            <a:r>
              <a:rPr lang="fi-FI" sz="3200" b="1" dirty="0">
                <a:latin typeface="Open Sans"/>
                <a:ea typeface="Calibri Light"/>
                <a:cs typeface="Calibri Light"/>
              </a:rPr>
              <a:t>7.2 Videot</a:t>
            </a:r>
          </a:p>
        </p:txBody>
      </p:sp>
      <p:sp>
        <p:nvSpPr>
          <p:cNvPr id="3" name="Content Placeholder 2">
            <a:extLst>
              <a:ext uri="{FF2B5EF4-FFF2-40B4-BE49-F238E27FC236}">
                <a16:creationId xmlns:a16="http://schemas.microsoft.com/office/drawing/2014/main" id="{ACB8F2F4-7EA5-5EDF-60EC-AC8798C59D18}"/>
              </a:ext>
            </a:extLst>
          </p:cNvPr>
          <p:cNvSpPr>
            <a:spLocks noGrp="1"/>
          </p:cNvSpPr>
          <p:nvPr>
            <p:ph idx="1"/>
          </p:nvPr>
        </p:nvSpPr>
        <p:spPr/>
        <p:txBody>
          <a:bodyPr vert="horz" lIns="0" tIns="45720" rIns="0" bIns="45720" rtlCol="0" anchor="t">
            <a:normAutofit/>
          </a:bodyPr>
          <a:lstStyle/>
          <a:p>
            <a:pPr marL="742950" lvl="1" indent="-285750">
              <a:lnSpc>
                <a:spcPct val="100000"/>
              </a:lnSpc>
              <a:spcBef>
                <a:spcPts val="1200"/>
              </a:spcBef>
              <a:spcAft>
                <a:spcPts val="200"/>
              </a:spcAft>
              <a:buSzPct val="100000"/>
              <a:buFont typeface="Calibri" panose="020F0502020204030204" pitchFamily="34" charset="0"/>
              <a:buChar char="•"/>
            </a:pPr>
            <a:r>
              <a:rPr lang="fi-FI" sz="1200" b="1" dirty="0">
                <a:solidFill>
                  <a:srgbClr val="111111"/>
                </a:solidFill>
                <a:latin typeface="Open Sans"/>
                <a:ea typeface="Open Sans"/>
                <a:cs typeface="Open Sans"/>
              </a:rPr>
              <a:t>68tn sähkörekka kuljettaa Hartwallin panimotuotteita, Volvo</a:t>
            </a:r>
          </a:p>
          <a:p>
            <a:pPr marL="285750" indent="-285750">
              <a:lnSpc>
                <a:spcPct val="150000"/>
              </a:lnSpc>
            </a:pPr>
            <a:r>
              <a:rPr lang="fi-FI" sz="1100" dirty="0">
                <a:solidFill>
                  <a:srgbClr val="000000"/>
                </a:solidFill>
                <a:latin typeface="Open Sans"/>
                <a:ea typeface="Open Sans"/>
                <a:cs typeface="Open Sans"/>
                <a:hlinkClick r:id="rId2"/>
              </a:rPr>
              <a:t>https://www.youtube.com/watch?v=sWhMNlpbCSI</a:t>
            </a:r>
          </a:p>
          <a:p>
            <a:pPr marL="742950" lvl="1" indent="-285750">
              <a:lnSpc>
                <a:spcPct val="100000"/>
              </a:lnSpc>
              <a:spcBef>
                <a:spcPts val="1200"/>
              </a:spcBef>
              <a:spcAft>
                <a:spcPts val="200"/>
              </a:spcAft>
              <a:buSzPct val="100000"/>
              <a:buFont typeface="Calibri" panose="020F0502020204030204" pitchFamily="34" charset="0"/>
              <a:buChar char="•"/>
            </a:pPr>
            <a:r>
              <a:rPr lang="fi-FI" sz="1200" b="1" dirty="0">
                <a:solidFill>
                  <a:srgbClr val="111111"/>
                </a:solidFill>
                <a:latin typeface="Open Sans"/>
                <a:ea typeface="Open Sans"/>
                <a:cs typeface="Open Sans"/>
              </a:rPr>
              <a:t>Kehittyneet sähkökuorma-autot, Volvo</a:t>
            </a:r>
          </a:p>
          <a:p>
            <a:pPr marL="285750" indent="-285750">
              <a:lnSpc>
                <a:spcPct val="150000"/>
              </a:lnSpc>
            </a:pPr>
            <a:r>
              <a:rPr lang="fi-FI" sz="1100" dirty="0">
                <a:solidFill>
                  <a:srgbClr val="000000"/>
                </a:solidFill>
                <a:latin typeface="Open Sans"/>
                <a:ea typeface="Open Sans"/>
                <a:cs typeface="Open Sans"/>
                <a:hlinkClick r:id="rId3"/>
              </a:rPr>
              <a:t>https://youtu.be/vT40Tpkc-2s</a:t>
            </a:r>
            <a:endParaRPr lang="fi-FI" sz="1100" dirty="0">
              <a:solidFill>
                <a:srgbClr val="000000"/>
              </a:solidFill>
              <a:latin typeface="Open Sans"/>
              <a:ea typeface="Open Sans"/>
              <a:cs typeface="Open Sans"/>
            </a:endParaRPr>
          </a:p>
          <a:p>
            <a:pPr marL="742950" lvl="1" indent="-285750">
              <a:lnSpc>
                <a:spcPct val="100000"/>
              </a:lnSpc>
              <a:spcBef>
                <a:spcPts val="1200"/>
              </a:spcBef>
              <a:spcAft>
                <a:spcPts val="200"/>
              </a:spcAft>
              <a:buSzPct val="100000"/>
              <a:buFont typeface="Calibri" panose="020F0502020204030204" pitchFamily="34" charset="0"/>
              <a:buChar char="•"/>
            </a:pPr>
            <a:r>
              <a:rPr lang="fi-FI" sz="1200" b="1" dirty="0">
                <a:solidFill>
                  <a:srgbClr val="111111"/>
                </a:solidFill>
                <a:latin typeface="Open Sans"/>
                <a:ea typeface="Open Sans"/>
                <a:cs typeface="Open Sans"/>
              </a:rPr>
              <a:t>Näin ilmastonmuutos näkyy Suomessa, Ilmatieteenlaitos</a:t>
            </a:r>
          </a:p>
          <a:p>
            <a:pPr marL="285750" indent="-285750">
              <a:lnSpc>
                <a:spcPct val="150000"/>
              </a:lnSpc>
            </a:pPr>
            <a:r>
              <a:rPr lang="fi-FI" sz="1100" dirty="0">
                <a:solidFill>
                  <a:srgbClr val="000000"/>
                </a:solidFill>
                <a:latin typeface="Open Sans"/>
                <a:ea typeface="Open Sans"/>
                <a:cs typeface="Open Sans"/>
                <a:hlinkClick r:id="rId4"/>
              </a:rPr>
              <a:t>https://www.youtube.com/watch?v=YSaLdLuur9U</a:t>
            </a:r>
            <a:endParaRPr lang="fi-FI" sz="1100" dirty="0">
              <a:solidFill>
                <a:srgbClr val="000000"/>
              </a:solidFill>
              <a:latin typeface="Open Sans"/>
              <a:ea typeface="Open Sans"/>
              <a:cs typeface="Open Sans"/>
            </a:endParaRPr>
          </a:p>
          <a:p>
            <a:pPr marL="285750" indent="-285750">
              <a:lnSpc>
                <a:spcPct val="150000"/>
              </a:lnSpc>
            </a:pPr>
            <a:endParaRPr lang="fi-FI" sz="1100" dirty="0">
              <a:solidFill>
                <a:srgbClr val="000000"/>
              </a:solidFill>
              <a:latin typeface="Open Sans"/>
              <a:ea typeface="Open Sans"/>
              <a:cs typeface="Open Sans"/>
            </a:endParaRPr>
          </a:p>
          <a:p>
            <a:pPr marL="285750" indent="-285750">
              <a:lnSpc>
                <a:spcPct val="150000"/>
              </a:lnSpc>
            </a:pPr>
            <a:endParaRPr lang="fi-FI" sz="1100" dirty="0">
              <a:solidFill>
                <a:srgbClr val="000000"/>
              </a:solidFill>
              <a:latin typeface="Open Sans"/>
              <a:ea typeface="Open Sans"/>
              <a:cs typeface="Open Sans"/>
            </a:endParaRPr>
          </a:p>
          <a:p>
            <a:pPr marL="285750" indent="-285750">
              <a:lnSpc>
                <a:spcPct val="150000"/>
              </a:lnSpc>
            </a:pPr>
            <a:endParaRPr lang="fi-FI" sz="1100" dirty="0">
              <a:solidFill>
                <a:srgbClr val="000000"/>
              </a:solidFill>
              <a:latin typeface="Open Sans"/>
              <a:ea typeface="Open Sans"/>
              <a:cs typeface="Open Sans"/>
            </a:endParaRPr>
          </a:p>
          <a:p>
            <a:pPr marL="285750" indent="-285750">
              <a:lnSpc>
                <a:spcPct val="150000"/>
              </a:lnSpc>
            </a:pPr>
            <a:endParaRPr lang="fi-FI" sz="1100" dirty="0">
              <a:solidFill>
                <a:srgbClr val="000000"/>
              </a:solidFill>
              <a:latin typeface="Open Sans"/>
              <a:ea typeface="Open Sans"/>
              <a:cs typeface="Open Sans"/>
            </a:endParaRPr>
          </a:p>
        </p:txBody>
      </p:sp>
      <p:pic>
        <p:nvPicPr>
          <p:cNvPr id="6" name="Kuva 5" descr="Kuva, joka sisältää kohteen teksti, Fontti, logo, Grafiikka&#10;&#10;Tekoälyllä luotu sisältö saattaa olla virheellistä.">
            <a:extLst>
              <a:ext uri="{FF2B5EF4-FFF2-40B4-BE49-F238E27FC236}">
                <a16:creationId xmlns:a16="http://schemas.microsoft.com/office/drawing/2014/main" id="{732CF44B-C49C-5EF9-0D80-EA441D6F17F7}"/>
              </a:ext>
            </a:extLst>
          </p:cNvPr>
          <p:cNvPicPr>
            <a:picLocks noChangeAspect="1"/>
          </p:cNvPicPr>
          <p:nvPr/>
        </p:nvPicPr>
        <p:blipFill>
          <a:blip r:embed="rId5"/>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23299818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B81945-8868-E5CC-8845-90C177937199}"/>
              </a:ext>
            </a:extLst>
          </p:cNvPr>
          <p:cNvSpPr>
            <a:spLocks noGrp="1"/>
          </p:cNvSpPr>
          <p:nvPr>
            <p:ph type="title"/>
          </p:nvPr>
        </p:nvSpPr>
        <p:spPr>
          <a:xfrm>
            <a:off x="805858" y="579433"/>
            <a:ext cx="4026664" cy="765539"/>
          </a:xfrm>
        </p:spPr>
        <p:txBody>
          <a:bodyPr>
            <a:normAutofit/>
          </a:bodyPr>
          <a:lstStyle/>
          <a:p>
            <a:r>
              <a:rPr lang="fi-FI" sz="3200" b="1" dirty="0">
                <a:latin typeface="Open Sans"/>
                <a:ea typeface="Open Sans SemiBold"/>
                <a:cs typeface="Open Sans SemiBold"/>
              </a:rPr>
              <a:t>7.3 Tutkimukset</a:t>
            </a:r>
          </a:p>
        </p:txBody>
      </p:sp>
      <p:sp>
        <p:nvSpPr>
          <p:cNvPr id="9" name="Tekstiruutu 8">
            <a:extLst>
              <a:ext uri="{FF2B5EF4-FFF2-40B4-BE49-F238E27FC236}">
                <a16:creationId xmlns:a16="http://schemas.microsoft.com/office/drawing/2014/main" id="{9CE63C0C-5A5C-4C35-6557-3D385E8F55A7}"/>
              </a:ext>
            </a:extLst>
          </p:cNvPr>
          <p:cNvSpPr txBox="1"/>
          <p:nvPr/>
        </p:nvSpPr>
        <p:spPr>
          <a:xfrm>
            <a:off x="698371" y="2194084"/>
            <a:ext cx="10396324" cy="3902607"/>
          </a:xfrm>
          <a:prstGeom prst="rect">
            <a:avLst/>
          </a:prstGeom>
          <a:noFill/>
        </p:spPr>
        <p:txBody>
          <a:bodyPr wrap="square" lIns="91440" tIns="45720" rIns="91440" bIns="45720" anchor="t">
            <a:spAutoFit/>
          </a:bodyPr>
          <a:lstStyle/>
          <a:p>
            <a:pPr marL="742950" lvl="1"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500" dirty="0">
                <a:solidFill>
                  <a:srgbClr val="111111"/>
                </a:solidFill>
                <a:latin typeface="Open Sans"/>
                <a:ea typeface="Open Sans"/>
                <a:cs typeface="Open Sans"/>
              </a:rPr>
              <a:t>Vihreä logistiikka - Kuljetusliikkeiden keinot vihreämpien maantiekuljetusketjujen edistämiseksi Suomessa</a:t>
            </a:r>
            <a:endParaRPr lang="fi-FI" sz="15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lvl="1" defTabSz="914400">
              <a:lnSpc>
                <a:spcPct val="150000"/>
              </a:lnSpc>
              <a:spcBef>
                <a:spcPts val="1200"/>
              </a:spcBef>
              <a:spcAft>
                <a:spcPts val="200"/>
              </a:spcAft>
              <a:buClr>
                <a:schemeClr val="accent1"/>
              </a:buClr>
              <a:buSzPct val="100000"/>
            </a:pPr>
            <a:r>
              <a:rPr lang="fi-FI" sz="1500" dirty="0">
                <a:solidFill>
                  <a:srgbClr val="111111"/>
                </a:solidFill>
                <a:latin typeface="Open Sans"/>
                <a:ea typeface="Open Sans"/>
                <a:cs typeface="Open Sans"/>
              </a:rPr>
              <a:t> </a:t>
            </a:r>
            <a:r>
              <a:rPr lang="fi-FI" sz="1200" dirty="0">
                <a:solidFill>
                  <a:srgbClr val="111111"/>
                </a:solidFill>
                <a:latin typeface="Open Sans"/>
                <a:ea typeface="Open Sans"/>
                <a:cs typeface="Open Sans"/>
              </a:rPr>
              <a:t> Jelena Palmberg, </a:t>
            </a:r>
            <a:r>
              <a:rPr lang="fi-FI" sz="1200" dirty="0" err="1">
                <a:solidFill>
                  <a:srgbClr val="111111"/>
                </a:solidFill>
                <a:latin typeface="Open Sans"/>
                <a:ea typeface="Open Sans"/>
                <a:cs typeface="Open Sans"/>
              </a:rPr>
              <a:t>Progradu</a:t>
            </a:r>
            <a:r>
              <a:rPr lang="fi-FI" sz="1200" dirty="0">
                <a:solidFill>
                  <a:srgbClr val="111111"/>
                </a:solidFill>
                <a:latin typeface="Open Sans"/>
                <a:ea typeface="Open Sans"/>
                <a:cs typeface="Open Sans"/>
              </a:rPr>
              <a:t> –tutkielma, Vaasan yliopisto, 2021</a:t>
            </a:r>
            <a:endParaRPr lang="fi-FI" sz="12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500" dirty="0">
                <a:solidFill>
                  <a:srgbClr val="111111"/>
                </a:solidFill>
                <a:latin typeface="Open Sans"/>
                <a:ea typeface="Open Sans"/>
                <a:cs typeface="Open Sans"/>
              </a:rPr>
              <a:t>Suomalaisten tiekuljetusyritysten näkemyksiä liikenteen automaatiosta, kuljetusten energiatehokkuudesta ja ympäristöystävällisyydestä </a:t>
            </a:r>
          </a:p>
          <a:p>
            <a:pPr lvl="1" defTabSz="914400">
              <a:lnSpc>
                <a:spcPct val="150000"/>
              </a:lnSpc>
              <a:spcBef>
                <a:spcPts val="1200"/>
              </a:spcBef>
              <a:spcAft>
                <a:spcPts val="200"/>
              </a:spcAft>
              <a:buClr>
                <a:schemeClr val="accent1"/>
              </a:buClr>
              <a:buSzPct val="100000"/>
            </a:pPr>
            <a:r>
              <a:rPr lang="fi-FI" sz="1500" dirty="0">
                <a:solidFill>
                  <a:srgbClr val="111111"/>
                </a:solidFill>
                <a:latin typeface="Open Sans"/>
                <a:ea typeface="Open Sans"/>
                <a:cs typeface="Open Sans"/>
              </a:rPr>
              <a:t> </a:t>
            </a:r>
            <a:r>
              <a:rPr lang="fi-FI" sz="1200" dirty="0">
                <a:solidFill>
                  <a:srgbClr val="111111"/>
                </a:solidFill>
                <a:latin typeface="Open Sans"/>
                <a:ea typeface="Open Sans"/>
                <a:cs typeface="Open Sans"/>
              </a:rPr>
              <a:t>  </a:t>
            </a:r>
            <a:r>
              <a:rPr lang="fi-FI" sz="1200" dirty="0" err="1">
                <a:solidFill>
                  <a:srgbClr val="111111"/>
                </a:solidFill>
                <a:latin typeface="Open Sans"/>
                <a:ea typeface="Open Sans"/>
                <a:cs typeface="Open Sans"/>
              </a:rPr>
              <a:t>Liljamo</a:t>
            </a:r>
            <a:r>
              <a:rPr lang="fi-FI" sz="1200" dirty="0">
                <a:solidFill>
                  <a:srgbClr val="111111"/>
                </a:solidFill>
                <a:latin typeface="Open Sans"/>
                <a:ea typeface="Open Sans"/>
                <a:cs typeface="Open Sans"/>
              </a:rPr>
              <a:t> &amp; Kamppuri, Tampereen teknillinen yliopisto, 2020.</a:t>
            </a:r>
          </a:p>
          <a:p>
            <a:pPr marL="742950" lvl="1"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500" dirty="0">
                <a:solidFill>
                  <a:srgbClr val="111111"/>
                </a:solidFill>
                <a:latin typeface="Open Sans"/>
                <a:ea typeface="Open Sans"/>
                <a:cs typeface="Open Sans"/>
              </a:rPr>
              <a:t>Vihreän siirtymän vaikutukset toimitusketjuihin</a:t>
            </a:r>
          </a:p>
          <a:p>
            <a:pPr lvl="1" defTabSz="914400">
              <a:lnSpc>
                <a:spcPct val="150000"/>
              </a:lnSpc>
              <a:spcBef>
                <a:spcPts val="1200"/>
              </a:spcBef>
              <a:spcAft>
                <a:spcPts val="200"/>
              </a:spcAft>
              <a:buClr>
                <a:schemeClr val="accent1"/>
              </a:buClr>
              <a:buSzPct val="100000"/>
            </a:pPr>
            <a:r>
              <a:rPr lang="fi-FI" sz="1200" dirty="0">
                <a:solidFill>
                  <a:srgbClr val="111111"/>
                </a:solidFill>
                <a:latin typeface="Open Sans"/>
                <a:ea typeface="Open Sans"/>
                <a:cs typeface="Open Sans"/>
              </a:rPr>
              <a:t>  Fränti, kandidaatintyö, Tampereen yliopisto, 2023</a:t>
            </a:r>
          </a:p>
          <a:p>
            <a:pPr lvl="1" defTabSz="914400">
              <a:lnSpc>
                <a:spcPct val="150000"/>
              </a:lnSpc>
              <a:spcBef>
                <a:spcPts val="1200"/>
              </a:spcBef>
              <a:spcAft>
                <a:spcPts val="200"/>
              </a:spcAft>
            </a:pPr>
            <a:endParaRPr lang="fi-FI" sz="1500" dirty="0">
              <a:solidFill>
                <a:srgbClr val="111111"/>
              </a:solidFill>
              <a:latin typeface="Open Sans"/>
              <a:ea typeface="Open Sans"/>
              <a:cs typeface="Open Sans"/>
            </a:endParaRPr>
          </a:p>
        </p:txBody>
      </p:sp>
      <p:pic>
        <p:nvPicPr>
          <p:cNvPr id="4" name="Kuva 3">
            <a:extLst>
              <a:ext uri="{FF2B5EF4-FFF2-40B4-BE49-F238E27FC236}">
                <a16:creationId xmlns:a16="http://schemas.microsoft.com/office/drawing/2014/main" id="{248CAB2E-5DFF-5CCB-0E59-92FCA153FB4A}"/>
              </a:ext>
            </a:extLst>
          </p:cNvPr>
          <p:cNvPicPr>
            <a:picLocks noChangeAspect="1"/>
          </p:cNvPicPr>
          <p:nvPr/>
        </p:nvPicPr>
        <p:blipFill>
          <a:blip r:embed="rId2"/>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30392423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189B4-670D-3FA7-A2CC-71A72D6A7E4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0588270-369C-DCE4-CCF2-D944C723B39D}"/>
              </a:ext>
            </a:extLst>
          </p:cNvPr>
          <p:cNvSpPr>
            <a:spLocks noGrp="1"/>
          </p:cNvSpPr>
          <p:nvPr>
            <p:ph type="title"/>
          </p:nvPr>
        </p:nvSpPr>
        <p:spPr>
          <a:xfrm>
            <a:off x="805858" y="579433"/>
            <a:ext cx="4026664" cy="765539"/>
          </a:xfrm>
        </p:spPr>
        <p:txBody>
          <a:bodyPr>
            <a:normAutofit/>
          </a:bodyPr>
          <a:lstStyle/>
          <a:p>
            <a:r>
              <a:rPr lang="fi-FI" sz="3200" b="1" dirty="0">
                <a:latin typeface="Open Sans"/>
                <a:ea typeface="Open Sans SemiBold"/>
                <a:cs typeface="Open Sans SemiBold"/>
              </a:rPr>
              <a:t>7.4 Hankkeita</a:t>
            </a:r>
          </a:p>
        </p:txBody>
      </p:sp>
      <p:sp>
        <p:nvSpPr>
          <p:cNvPr id="9" name="Tekstiruutu 8">
            <a:extLst>
              <a:ext uri="{FF2B5EF4-FFF2-40B4-BE49-F238E27FC236}">
                <a16:creationId xmlns:a16="http://schemas.microsoft.com/office/drawing/2014/main" id="{D9AD8E21-C18F-AF9A-B9B7-A209101389BE}"/>
              </a:ext>
            </a:extLst>
          </p:cNvPr>
          <p:cNvSpPr txBox="1"/>
          <p:nvPr/>
        </p:nvSpPr>
        <p:spPr>
          <a:xfrm>
            <a:off x="805858" y="1735416"/>
            <a:ext cx="10396324" cy="4742452"/>
          </a:xfrm>
          <a:prstGeom prst="rect">
            <a:avLst/>
          </a:prstGeom>
          <a:noFill/>
        </p:spPr>
        <p:txBody>
          <a:bodyPr wrap="square" lIns="91440" tIns="45720" rIns="91440" bIns="45720" anchor="t">
            <a:spAutoFit/>
          </a:bodyPr>
          <a:lstStyle/>
          <a:p>
            <a:pPr lvl="1" defTabSz="914400">
              <a:spcBef>
                <a:spcPts val="1200"/>
              </a:spcBef>
              <a:spcAft>
                <a:spcPts val="200"/>
              </a:spcAft>
              <a:buClr>
                <a:schemeClr val="accent1"/>
              </a:buClr>
              <a:buSzPct val="100000"/>
              <a:buFont typeface="Calibri" pitchFamily="34" charset="0"/>
            </a:pPr>
            <a:endParaRPr lang="fi-FI" sz="8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500" dirty="0">
                <a:solidFill>
                  <a:srgbClr val="111111"/>
                </a:solidFill>
                <a:latin typeface="Open Sans"/>
                <a:ea typeface="Open Sans"/>
                <a:cs typeface="Open Sans"/>
              </a:rPr>
              <a:t>SÄLLI – Sähköisen liikenteen lisääminen</a:t>
            </a:r>
            <a:endParaRPr lang="en-US" sz="1500" dirty="0">
              <a:solidFill>
                <a:srgbClr val="111111"/>
              </a:solidFill>
              <a:latin typeface="Open Sans"/>
              <a:ea typeface="Open Sans"/>
              <a:cs typeface="Open Sans"/>
            </a:endParaRPr>
          </a:p>
          <a:p>
            <a:pPr lvl="1" defTabSz="914400">
              <a:spcBef>
                <a:spcPts val="1200"/>
              </a:spcBef>
              <a:spcAft>
                <a:spcPts val="200"/>
              </a:spcAft>
              <a:buClr>
                <a:schemeClr val="accent1"/>
              </a:buClr>
              <a:buSzPct val="100000"/>
              <a:buFont typeface="Calibri" pitchFamily="34" charset="0"/>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https://net.centria.fi/hanke/salli/</a:t>
            </a:r>
            <a:endParaRPr lang="en-US" sz="14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lvl="1" defTabSz="914400">
              <a:spcBef>
                <a:spcPts val="1200"/>
              </a:spcBef>
              <a:spcAft>
                <a:spcPts val="200"/>
              </a:spcAft>
              <a:buClr>
                <a:schemeClr val="accent1"/>
              </a:buClr>
              <a:buSzPct val="100000"/>
              <a:buFont typeface="Calibri" pitchFamily="34" charset="0"/>
            </a:pPr>
            <a:endPar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500" dirty="0">
                <a:solidFill>
                  <a:srgbClr val="111111"/>
                </a:solidFill>
                <a:latin typeface="Open Sans"/>
                <a:ea typeface="Open Sans"/>
                <a:cs typeface="Open Sans"/>
              </a:rPr>
              <a:t>Ilmastoratkaisujen vauhdittaja ACE hanke – Vähäpäästöinen raskas liikenne  </a:t>
            </a:r>
          </a:p>
          <a:p>
            <a:pPr lvl="1" defTabSz="914400">
              <a:spcBef>
                <a:spcPts val="1200"/>
              </a:spcBef>
              <a:spcAft>
                <a:spcPts val="200"/>
              </a:spcAft>
              <a:buClr>
                <a:schemeClr val="accent1"/>
              </a:buClr>
              <a:buSzPct val="100000"/>
              <a:buFont typeface="Calibri" pitchFamily="34" charset="0"/>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https://www.traficom.fi/fi/ace-hanke</a:t>
            </a:r>
          </a:p>
          <a:p>
            <a:pPr lvl="1" defTabSz="914400">
              <a:spcBef>
                <a:spcPts val="1200"/>
              </a:spcBef>
              <a:spcAft>
                <a:spcPts val="200"/>
              </a:spcAft>
              <a:buClr>
                <a:schemeClr val="accent1"/>
              </a:buClr>
              <a:buSzPct val="100000"/>
              <a:buFont typeface="Calibri" pitchFamily="34" charset="0"/>
            </a:pPr>
            <a:endPar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marL="742950" lvl="1" indent="-285750" defTabSz="914400">
              <a:lnSpc>
                <a:spcPct val="150000"/>
              </a:lnSpc>
              <a:spcBef>
                <a:spcPts val="1200"/>
              </a:spcBef>
              <a:spcAft>
                <a:spcPts val="200"/>
              </a:spcAft>
              <a:buClr>
                <a:schemeClr val="accent1"/>
              </a:buClr>
              <a:buSzPct val="100000"/>
              <a:buFont typeface="Calibri" panose="020F0502020204030204" pitchFamily="34" charset="0"/>
              <a:buChar char="•"/>
            </a:pPr>
            <a:r>
              <a:rPr lang="fi-FI" sz="1500" dirty="0">
                <a:solidFill>
                  <a:srgbClr val="111111"/>
                </a:solidFill>
                <a:latin typeface="Open Sans"/>
                <a:ea typeface="Open Sans"/>
                <a:cs typeface="Open Sans"/>
              </a:rPr>
              <a:t>VISIOK, Vihreän siirtymän edistäminen koulutuksessa</a:t>
            </a:r>
          </a:p>
          <a:p>
            <a:pPr lvl="1" defTabSz="914400">
              <a:spcBef>
                <a:spcPts val="1200"/>
              </a:spcBef>
              <a:spcAft>
                <a:spcPts val="200"/>
              </a:spcAft>
              <a:buClr>
                <a:schemeClr val="accent1"/>
              </a:buClr>
              <a:buSzPct val="100000"/>
              <a:buFont typeface="Calibri" pitchFamily="34" charset="0"/>
            </a:pPr>
            <a:r>
              <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https://www.osao.fi/hankkeet/visiok/</a:t>
            </a:r>
            <a:endParaRPr lang="fi-FI" sz="14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a:p>
            <a:pPr lvl="1" defTabSz="914400"/>
            <a:endParaRPr lang="fi-FI" dirty="0">
              <a:solidFill>
                <a:srgbClr val="323232"/>
              </a:solidFill>
              <a:ea typeface="Calibri"/>
              <a:cs typeface="Calibri"/>
            </a:endParaRPr>
          </a:p>
          <a:p>
            <a:pPr lvl="1" defTabSz="914400"/>
            <a:endParaRPr lang="fi-FI" sz="1500" dirty="0">
              <a:solidFill>
                <a:srgbClr val="111111"/>
              </a:solidFill>
              <a:ea typeface="Calibri"/>
              <a:cs typeface="Calibri"/>
            </a:endParaRPr>
          </a:p>
          <a:p>
            <a:pPr lvl="1" defTabSz="914400">
              <a:lnSpc>
                <a:spcPct val="150000"/>
              </a:lnSpc>
              <a:spcBef>
                <a:spcPts val="1200"/>
              </a:spcBef>
              <a:spcAft>
                <a:spcPts val="200"/>
              </a:spcAft>
            </a:pPr>
            <a:endParaRPr lang="fi-FI" sz="1500" dirty="0">
              <a:solidFill>
                <a:srgbClr val="111111"/>
              </a:solidFill>
              <a:ea typeface="Calibri"/>
              <a:cs typeface="Calibri"/>
            </a:endParaRPr>
          </a:p>
        </p:txBody>
      </p:sp>
      <p:pic>
        <p:nvPicPr>
          <p:cNvPr id="4" name="Kuva 3" descr="Kuva, joka sisältää kohteen teksti, Fontti, logo, Grafiikka&#10;&#10;Tekoälyllä luotu sisältö saattaa olla virheellistä.">
            <a:extLst>
              <a:ext uri="{FF2B5EF4-FFF2-40B4-BE49-F238E27FC236}">
                <a16:creationId xmlns:a16="http://schemas.microsoft.com/office/drawing/2014/main" id="{9C839214-BBD8-2D9C-E741-C53ACCCD7BF9}"/>
              </a:ext>
            </a:extLst>
          </p:cNvPr>
          <p:cNvPicPr>
            <a:picLocks noChangeAspect="1"/>
          </p:cNvPicPr>
          <p:nvPr/>
        </p:nvPicPr>
        <p:blipFill>
          <a:blip r:embed="rId5"/>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1438075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DDD2C-DB57-2D28-BF69-4C6EF572B04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99D9F54-1D4C-FEF6-C828-5050D1457CC7}"/>
              </a:ext>
            </a:extLst>
          </p:cNvPr>
          <p:cNvSpPr>
            <a:spLocks noGrp="1"/>
          </p:cNvSpPr>
          <p:nvPr>
            <p:ph type="title"/>
          </p:nvPr>
        </p:nvSpPr>
        <p:spPr>
          <a:xfrm>
            <a:off x="768095" y="231684"/>
            <a:ext cx="10892861" cy="724004"/>
          </a:xfrm>
        </p:spPr>
        <p:txBody>
          <a:bodyPr>
            <a:no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1.3  Globaalit ilmastonmuutoksen vaikutukset </a:t>
            </a:r>
          </a:p>
        </p:txBody>
      </p:sp>
      <p:sp>
        <p:nvSpPr>
          <p:cNvPr id="5" name="Tekstiruutu 4">
            <a:extLst>
              <a:ext uri="{FF2B5EF4-FFF2-40B4-BE49-F238E27FC236}">
                <a16:creationId xmlns:a16="http://schemas.microsoft.com/office/drawing/2014/main" id="{7305902F-091B-A61D-41BE-34B6BB01480A}"/>
              </a:ext>
            </a:extLst>
          </p:cNvPr>
          <p:cNvSpPr txBox="1"/>
          <p:nvPr/>
        </p:nvSpPr>
        <p:spPr>
          <a:xfrm>
            <a:off x="8096631" y="5959822"/>
            <a:ext cx="3564326" cy="400110"/>
          </a:xfrm>
          <a:prstGeom prst="rect">
            <a:avLst/>
          </a:prstGeom>
          <a:noFill/>
        </p:spPr>
        <p:txBody>
          <a:bodyPr wrap="square">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Lähde: Ympäristöministeriö, Suomen ympäristökeskus, Luonnonvarakeskus, Ilmasto-opas.fi, 2022. </a:t>
            </a:r>
          </a:p>
        </p:txBody>
      </p:sp>
      <p:pic>
        <p:nvPicPr>
          <p:cNvPr id="7" name="Kuva 6">
            <a:extLst>
              <a:ext uri="{FF2B5EF4-FFF2-40B4-BE49-F238E27FC236}">
                <a16:creationId xmlns:a16="http://schemas.microsoft.com/office/drawing/2014/main" id="{954E5757-33A8-9941-E2BD-9A455A963803}"/>
              </a:ext>
            </a:extLst>
          </p:cNvPr>
          <p:cNvPicPr>
            <a:picLocks noChangeAspect="1"/>
          </p:cNvPicPr>
          <p:nvPr/>
        </p:nvPicPr>
        <p:blipFill>
          <a:blip r:embed="rId2"/>
          <a:stretch>
            <a:fillRect/>
          </a:stretch>
        </p:blipFill>
        <p:spPr>
          <a:xfrm>
            <a:off x="10111809" y="380132"/>
            <a:ext cx="1745955" cy="711274"/>
          </a:xfrm>
          <a:prstGeom prst="rect">
            <a:avLst/>
          </a:prstGeom>
        </p:spPr>
      </p:pic>
      <p:pic>
        <p:nvPicPr>
          <p:cNvPr id="6" name="Kuva 5">
            <a:extLst>
              <a:ext uri="{FF2B5EF4-FFF2-40B4-BE49-F238E27FC236}">
                <a16:creationId xmlns:a16="http://schemas.microsoft.com/office/drawing/2014/main" id="{57BBD2C4-40CE-955E-3B5A-5BA5F4D195A6}"/>
              </a:ext>
            </a:extLst>
          </p:cNvPr>
          <p:cNvPicPr>
            <a:picLocks noChangeAspect="1"/>
          </p:cNvPicPr>
          <p:nvPr/>
        </p:nvPicPr>
        <p:blipFill>
          <a:blip r:embed="rId3"/>
          <a:stretch>
            <a:fillRect/>
          </a:stretch>
        </p:blipFill>
        <p:spPr>
          <a:xfrm>
            <a:off x="969264" y="1118456"/>
            <a:ext cx="10441102" cy="4705648"/>
          </a:xfrm>
          <a:prstGeom prst="rect">
            <a:avLst/>
          </a:prstGeom>
        </p:spPr>
      </p:pic>
    </p:spTree>
    <p:extLst>
      <p:ext uri="{BB962C8B-B14F-4D97-AF65-F5344CB8AC3E}">
        <p14:creationId xmlns:p14="http://schemas.microsoft.com/office/powerpoint/2010/main" val="31217160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C0C622AA-783C-40CE-8352-0A9B9DE1588F}"/>
              </a:ext>
            </a:extLst>
          </p:cNvPr>
          <p:cNvPicPr>
            <a:picLocks noChangeAspect="1"/>
          </p:cNvPicPr>
          <p:nvPr/>
        </p:nvPicPr>
        <p:blipFill>
          <a:blip r:embed="rId2"/>
          <a:stretch>
            <a:fillRect/>
          </a:stretch>
        </p:blipFill>
        <p:spPr>
          <a:xfrm>
            <a:off x="3306619" y="1327818"/>
            <a:ext cx="8665186" cy="4833413"/>
          </a:xfrm>
          <a:prstGeom prst="rect">
            <a:avLst/>
          </a:prstGeom>
        </p:spPr>
      </p:pic>
      <p:sp>
        <p:nvSpPr>
          <p:cNvPr id="2" name="Tekstiruutu 1">
            <a:extLst>
              <a:ext uri="{FF2B5EF4-FFF2-40B4-BE49-F238E27FC236}">
                <a16:creationId xmlns:a16="http://schemas.microsoft.com/office/drawing/2014/main" id="{7BE86CA4-DA63-2F1D-387D-86D29CFDBBA4}"/>
              </a:ext>
            </a:extLst>
          </p:cNvPr>
          <p:cNvSpPr txBox="1"/>
          <p:nvPr/>
        </p:nvSpPr>
        <p:spPr>
          <a:xfrm>
            <a:off x="612648" y="344183"/>
            <a:ext cx="10140696" cy="584775"/>
          </a:xfrm>
          <a:prstGeom prst="rect">
            <a:avLst/>
          </a:prstGeom>
          <a:noFill/>
        </p:spPr>
        <p:txBody>
          <a:bodyPr wrap="square" lIns="91440" tIns="45720" rIns="91440" bIns="45720" rtlCol="0" anchor="t">
            <a:spAutoFit/>
          </a:bodyPr>
          <a:lstStyle/>
          <a:p>
            <a:r>
              <a:rPr lang="fi-FI" sz="3200" b="1" dirty="0">
                <a:latin typeface="Open Sans"/>
                <a:ea typeface="Open Sans"/>
                <a:cs typeface="Open Sans"/>
              </a:rPr>
              <a:t>7.5 </a:t>
            </a:r>
            <a:r>
              <a:rPr lang="fi-FI" sz="3200" b="1" dirty="0" err="1">
                <a:latin typeface="Open Sans"/>
                <a:ea typeface="Open Sans"/>
                <a:cs typeface="Open Sans"/>
              </a:rPr>
              <a:t>Sakkyn</a:t>
            </a:r>
            <a:r>
              <a:rPr lang="fi-FI" sz="3200" b="1" dirty="0">
                <a:latin typeface="Open Sans"/>
                <a:ea typeface="Open Sans"/>
                <a:cs typeface="Open Sans"/>
              </a:rPr>
              <a:t> vastuullisuuden osaamislupaus</a:t>
            </a:r>
          </a:p>
        </p:txBody>
      </p:sp>
      <p:sp>
        <p:nvSpPr>
          <p:cNvPr id="3" name="Tekstiruutu 2">
            <a:extLst>
              <a:ext uri="{FF2B5EF4-FFF2-40B4-BE49-F238E27FC236}">
                <a16:creationId xmlns:a16="http://schemas.microsoft.com/office/drawing/2014/main" id="{03335096-3D8E-FE11-807F-22EC3D1592EA}"/>
              </a:ext>
            </a:extLst>
          </p:cNvPr>
          <p:cNvSpPr txBox="1"/>
          <p:nvPr/>
        </p:nvSpPr>
        <p:spPr>
          <a:xfrm>
            <a:off x="356616" y="1408851"/>
            <a:ext cx="2950002" cy="3354765"/>
          </a:xfrm>
          <a:prstGeom prst="rect">
            <a:avLst/>
          </a:prstGeom>
          <a:noFill/>
        </p:spPr>
        <p:txBody>
          <a:bodyPr wrap="square" lIns="91440" tIns="45720" rIns="91440" bIns="45720" rtlCol="0" anchor="t">
            <a:spAutoFit/>
          </a:bodyPr>
          <a:lstStyle/>
          <a:p>
            <a:pPr>
              <a:lnSpc>
                <a:spcPct val="150000"/>
              </a:lnSpc>
            </a:pPr>
            <a:r>
              <a:rPr lang="fi-FI" sz="1200" dirty="0">
                <a:latin typeface="Open Sans"/>
                <a:ea typeface="Open Sans"/>
                <a:cs typeface="Open Sans"/>
              </a:rPr>
              <a:t>Savon ammattiopiston  logistiikka-alalla on määritelty alan keskeiset vastuullisuuden osaamislupaukset. Lupauksissa avataan konkreettisesti, mitä </a:t>
            </a:r>
            <a:r>
              <a:rPr lang="fi-FI" sz="1200" dirty="0" err="1">
                <a:latin typeface="Open Sans"/>
                <a:ea typeface="Open Sans"/>
                <a:cs typeface="Open Sans"/>
              </a:rPr>
              <a:t>Sakkylta</a:t>
            </a:r>
            <a:r>
              <a:rPr lang="fi-FI" sz="1200" dirty="0">
                <a:latin typeface="Open Sans"/>
                <a:ea typeface="Open Sans"/>
                <a:cs typeface="Open Sans"/>
              </a:rPr>
              <a:t> valmistuva opiskelija osaa alan vastuullisuudesta. Savon ammattiopiston kaikkien koulutusalojen vastuullisuuden osaamislupaukset löytyvät verkkosivuilta  </a:t>
            </a:r>
            <a:r>
              <a:rPr lang="fi-FI" sz="1200" dirty="0">
                <a:latin typeface="Open Sans"/>
                <a:ea typeface="Open Sans"/>
                <a:cs typeface="Open Sans"/>
                <a:hlinkClick r:id="rId3"/>
              </a:rPr>
              <a:t>https://sakky.fi/vastuullisuus</a:t>
            </a:r>
            <a:endParaRPr lang="fi-FI" sz="1200" dirty="0">
              <a:latin typeface="Open Sans"/>
              <a:ea typeface="Open Sans"/>
              <a:cs typeface="Open Sans"/>
            </a:endParaRPr>
          </a:p>
          <a:p>
            <a:endParaRPr lang="fi-FI"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Kuva 6" descr="Kuva, joka sisältää kohteen teksti, Fontti, logo, Grafiikka&#10;&#10;Tekoälyllä luotu sisältö saattaa olla virheellistä.">
            <a:extLst>
              <a:ext uri="{FF2B5EF4-FFF2-40B4-BE49-F238E27FC236}">
                <a16:creationId xmlns:a16="http://schemas.microsoft.com/office/drawing/2014/main" id="{7DD08672-AA4D-BE55-8896-7167BE48672B}"/>
              </a:ext>
            </a:extLst>
          </p:cNvPr>
          <p:cNvPicPr>
            <a:picLocks noChangeAspect="1"/>
          </p:cNvPicPr>
          <p:nvPr/>
        </p:nvPicPr>
        <p:blipFill>
          <a:blip r:embed="rId4"/>
          <a:stretch>
            <a:fillRect/>
          </a:stretch>
        </p:blipFill>
        <p:spPr>
          <a:xfrm>
            <a:off x="10111809" y="380132"/>
            <a:ext cx="1745955" cy="711274"/>
          </a:xfrm>
          <a:prstGeom prst="rect">
            <a:avLst/>
          </a:prstGeom>
        </p:spPr>
      </p:pic>
    </p:spTree>
    <p:extLst>
      <p:ext uri="{BB962C8B-B14F-4D97-AF65-F5344CB8AC3E}">
        <p14:creationId xmlns:p14="http://schemas.microsoft.com/office/powerpoint/2010/main" val="154675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31A164-91BB-6E34-1B4B-C92F2AE16C67}"/>
              </a:ext>
            </a:extLst>
          </p:cNvPr>
          <p:cNvSpPr>
            <a:spLocks noGrp="1"/>
          </p:cNvSpPr>
          <p:nvPr>
            <p:ph type="title"/>
          </p:nvPr>
        </p:nvSpPr>
        <p:spPr>
          <a:xfrm>
            <a:off x="768096" y="231684"/>
            <a:ext cx="8801050" cy="724004"/>
          </a:xfrm>
        </p:spPr>
        <p:txBody>
          <a:bodyPr>
            <a:norm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1.4 Ilmastonmuutos vaikuttaa tulviin</a:t>
            </a:r>
          </a:p>
        </p:txBody>
      </p:sp>
      <p:sp>
        <p:nvSpPr>
          <p:cNvPr id="5" name="Tekstiruutu 4">
            <a:extLst>
              <a:ext uri="{FF2B5EF4-FFF2-40B4-BE49-F238E27FC236}">
                <a16:creationId xmlns:a16="http://schemas.microsoft.com/office/drawing/2014/main" id="{B51711D9-E992-36C9-CC20-599320311C10}"/>
              </a:ext>
            </a:extLst>
          </p:cNvPr>
          <p:cNvSpPr txBox="1"/>
          <p:nvPr/>
        </p:nvSpPr>
        <p:spPr>
          <a:xfrm>
            <a:off x="8191119" y="5989300"/>
            <a:ext cx="3564326" cy="400110"/>
          </a:xfrm>
          <a:prstGeom prst="rect">
            <a:avLst/>
          </a:prstGeom>
          <a:noFill/>
        </p:spPr>
        <p:txBody>
          <a:bodyPr wrap="square">
            <a:spAutoFit/>
          </a:bodyPr>
          <a:lstStyle/>
          <a:p>
            <a:r>
              <a:rPr lang="fi-FI" sz="1000">
                <a:latin typeface="Open Sans" panose="020B0606030504020204" pitchFamily="34" charset="0"/>
                <a:ea typeface="Open Sans" panose="020B0606030504020204" pitchFamily="34" charset="0"/>
                <a:cs typeface="Open Sans" panose="020B0606030504020204" pitchFamily="34" charset="0"/>
              </a:rPr>
              <a:t>Lähde: Ympäristöministeriö, Suomen ympäristökeskus, Luonnonvarakeskus, Ilmasto-opas.fi, 2022. </a:t>
            </a:r>
            <a:endParaRPr lang="fi-FI"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Kuva 5" descr="Kuva, joka sisältää kohteen teksti, Fontti, logo, Grafiikka&#10;&#10;Kuvaus luotu automaattisesti">
            <a:extLst>
              <a:ext uri="{FF2B5EF4-FFF2-40B4-BE49-F238E27FC236}">
                <a16:creationId xmlns:a16="http://schemas.microsoft.com/office/drawing/2014/main" id="{873960B4-4982-C404-2A55-52D01D00D5EA}"/>
              </a:ext>
            </a:extLst>
          </p:cNvPr>
          <p:cNvPicPr>
            <a:picLocks noChangeAspect="1"/>
          </p:cNvPicPr>
          <p:nvPr/>
        </p:nvPicPr>
        <p:blipFill>
          <a:blip r:embed="rId2"/>
          <a:stretch>
            <a:fillRect/>
          </a:stretch>
        </p:blipFill>
        <p:spPr>
          <a:xfrm>
            <a:off x="9866376" y="231684"/>
            <a:ext cx="1978152" cy="959840"/>
          </a:xfrm>
          <a:prstGeom prst="rect">
            <a:avLst/>
          </a:prstGeom>
        </p:spPr>
      </p:pic>
      <p:pic>
        <p:nvPicPr>
          <p:cNvPr id="9" name="Kuva 8">
            <a:extLst>
              <a:ext uri="{FF2B5EF4-FFF2-40B4-BE49-F238E27FC236}">
                <a16:creationId xmlns:a16="http://schemas.microsoft.com/office/drawing/2014/main" id="{A1B6B13B-FF38-824A-CA1F-7D86BD810587}"/>
              </a:ext>
            </a:extLst>
          </p:cNvPr>
          <p:cNvPicPr>
            <a:picLocks noChangeAspect="1"/>
          </p:cNvPicPr>
          <p:nvPr/>
        </p:nvPicPr>
        <p:blipFill>
          <a:blip r:embed="rId3"/>
          <a:stretch>
            <a:fillRect/>
          </a:stretch>
        </p:blipFill>
        <p:spPr>
          <a:xfrm>
            <a:off x="1184148" y="1191524"/>
            <a:ext cx="9285732" cy="4792435"/>
          </a:xfrm>
          <a:prstGeom prst="rect">
            <a:avLst/>
          </a:prstGeom>
        </p:spPr>
      </p:pic>
    </p:spTree>
    <p:extLst>
      <p:ext uri="{BB962C8B-B14F-4D97-AF65-F5344CB8AC3E}">
        <p14:creationId xmlns:p14="http://schemas.microsoft.com/office/powerpoint/2010/main" val="8228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715642-C314-9D0D-49FE-62329221907F}"/>
              </a:ext>
            </a:extLst>
          </p:cNvPr>
          <p:cNvSpPr>
            <a:spLocks noGrp="1"/>
          </p:cNvSpPr>
          <p:nvPr>
            <p:ph type="title"/>
          </p:nvPr>
        </p:nvSpPr>
        <p:spPr>
          <a:xfrm>
            <a:off x="521207" y="384257"/>
            <a:ext cx="10108693" cy="729809"/>
          </a:xfrm>
        </p:spPr>
        <p:txBody>
          <a:bodyPr>
            <a:noAutofit/>
          </a:bodyPr>
          <a:lstStyle/>
          <a:p>
            <a:r>
              <a:rPr lang="fi-FI" sz="3200" b="1" dirty="0">
                <a:latin typeface="Open Sans" panose="020B0606030504020204" pitchFamily="34" charset="0"/>
                <a:ea typeface="Open Sans" panose="020B0606030504020204" pitchFamily="34" charset="0"/>
                <a:cs typeface="Open Sans" panose="020B0606030504020204" pitchFamily="34" charset="0"/>
              </a:rPr>
              <a:t>1.5 Ilmakehän hiilidioksidipitoisuuden vaihtelu</a:t>
            </a:r>
          </a:p>
        </p:txBody>
      </p:sp>
      <p:pic>
        <p:nvPicPr>
          <p:cNvPr id="6" name="Kuva 5" descr="Kuva, joka sisältää kohteen teksti, Fontti, logo, Grafiikka&#10;&#10;Kuvaus luotu automaattisesti">
            <a:extLst>
              <a:ext uri="{FF2B5EF4-FFF2-40B4-BE49-F238E27FC236}">
                <a16:creationId xmlns:a16="http://schemas.microsoft.com/office/drawing/2014/main" id="{51479E5F-43A7-EC7A-772B-F2BA1C34D960}"/>
              </a:ext>
            </a:extLst>
          </p:cNvPr>
          <p:cNvPicPr>
            <a:picLocks noChangeAspect="1"/>
          </p:cNvPicPr>
          <p:nvPr/>
        </p:nvPicPr>
        <p:blipFill>
          <a:blip r:embed="rId2"/>
          <a:stretch>
            <a:fillRect/>
          </a:stretch>
        </p:blipFill>
        <p:spPr>
          <a:xfrm>
            <a:off x="10081452" y="243521"/>
            <a:ext cx="1782735" cy="870545"/>
          </a:xfrm>
          <a:prstGeom prst="rect">
            <a:avLst/>
          </a:prstGeom>
        </p:spPr>
      </p:pic>
      <p:sp>
        <p:nvSpPr>
          <p:cNvPr id="3" name="Tekstiruutu 2">
            <a:extLst>
              <a:ext uri="{FF2B5EF4-FFF2-40B4-BE49-F238E27FC236}">
                <a16:creationId xmlns:a16="http://schemas.microsoft.com/office/drawing/2014/main" id="{11751516-0A45-A5EE-84FE-52D4841109DC}"/>
              </a:ext>
            </a:extLst>
          </p:cNvPr>
          <p:cNvSpPr txBox="1"/>
          <p:nvPr/>
        </p:nvSpPr>
        <p:spPr>
          <a:xfrm>
            <a:off x="9692640" y="6029302"/>
            <a:ext cx="2253615" cy="246221"/>
          </a:xfrm>
          <a:prstGeom prst="rect">
            <a:avLst/>
          </a:prstGeom>
          <a:noFill/>
        </p:spPr>
        <p:txBody>
          <a:bodyPr wrap="square" rtlCol="0">
            <a:spAutoFit/>
          </a:bodyPr>
          <a:lstStyle/>
          <a:p>
            <a:r>
              <a:rPr lang="fi-FI" sz="1000">
                <a:latin typeface="Open Sans" panose="020B0606030504020204" pitchFamily="34" charset="0"/>
                <a:ea typeface="Open Sans" panose="020B0606030504020204" pitchFamily="34" charset="0"/>
                <a:cs typeface="Open Sans" panose="020B0606030504020204" pitchFamily="34" charset="0"/>
              </a:rPr>
              <a:t>https://www.climate.gov/sotc2019</a:t>
            </a:r>
            <a:endParaRPr lang="fi-FI" sz="1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Kuva 4">
            <a:extLst>
              <a:ext uri="{FF2B5EF4-FFF2-40B4-BE49-F238E27FC236}">
                <a16:creationId xmlns:a16="http://schemas.microsoft.com/office/drawing/2014/main" id="{86281D6C-E039-5A9F-8719-200A0E18A460}"/>
              </a:ext>
            </a:extLst>
          </p:cNvPr>
          <p:cNvPicPr>
            <a:picLocks noChangeAspect="1"/>
          </p:cNvPicPr>
          <p:nvPr/>
        </p:nvPicPr>
        <p:blipFill>
          <a:blip r:embed="rId3"/>
          <a:stretch>
            <a:fillRect/>
          </a:stretch>
        </p:blipFill>
        <p:spPr>
          <a:xfrm>
            <a:off x="1846167" y="1254802"/>
            <a:ext cx="7495890" cy="5020721"/>
          </a:xfrm>
          <a:prstGeom prst="rect">
            <a:avLst/>
          </a:prstGeom>
        </p:spPr>
      </p:pic>
    </p:spTree>
    <p:extLst>
      <p:ext uri="{BB962C8B-B14F-4D97-AF65-F5344CB8AC3E}">
        <p14:creationId xmlns:p14="http://schemas.microsoft.com/office/powerpoint/2010/main" val="3836435746"/>
      </p:ext>
    </p:extLst>
  </p:cSld>
  <p:clrMapOvr>
    <a:masterClrMapping/>
  </p:clrMapOvr>
</p:sld>
</file>

<file path=ppt/theme/theme1.xml><?xml version="1.0" encoding="utf-8"?>
<a:theme xmlns:a="http://schemas.openxmlformats.org/drawingml/2006/main" name="Retro">
  <a:themeElements>
    <a:clrScheme name="Retr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11A8FEA5F57B43906A261269C8F2F6" ma:contentTypeVersion="8" ma:contentTypeDescription="Create a new document." ma:contentTypeScope="" ma:versionID="1a944b9b5cb37c580323875f967e027b">
  <xsd:schema xmlns:xsd="http://www.w3.org/2001/XMLSchema" xmlns:xs="http://www.w3.org/2001/XMLSchema" xmlns:p="http://schemas.microsoft.com/office/2006/metadata/properties" xmlns:ns2="5e8fd1bd-1fa2-41a5-b3a2-e4a948936180" targetNamespace="http://schemas.microsoft.com/office/2006/metadata/properties" ma:root="true" ma:fieldsID="2435fd6735ed12974856732611c89bbe" ns2:_="">
    <xsd:import namespace="5e8fd1bd-1fa2-41a5-b3a2-e4a94893618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fd1bd-1fa2-41a5-b3a2-e4a9489361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27951B-24F6-48F9-B44B-279D8C50C6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8fd1bd-1fa2-41a5-b3a2-e4a9489361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95524E-4E5D-4252-9BB8-6E3BC3717721}">
  <ds:schemaRefs>
    <ds:schemaRef ds:uri="http://schemas.microsoft.com/sharepoint/v3/contenttype/forms"/>
  </ds:schemaRefs>
</ds:datastoreItem>
</file>

<file path=customXml/itemProps3.xml><?xml version="1.0" encoding="utf-8"?>
<ds:datastoreItem xmlns:ds="http://schemas.openxmlformats.org/officeDocument/2006/customXml" ds:itemID="{1C742417-2759-4C7B-8682-9541DFA58F11}">
  <ds:schemaRefs>
    <ds:schemaRef ds:uri="http://schemas.microsoft.com/office/2006/metadata/properties"/>
    <ds:schemaRef ds:uri="5e8fd1bd-1fa2-41a5-b3a2-e4a948936180"/>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Retrospect</Template>
  <TotalTime>325</TotalTime>
  <Words>4561</Words>
  <Application>Microsoft Office PowerPoint</Application>
  <PresentationFormat>Laajakuva</PresentationFormat>
  <Paragraphs>467</Paragraphs>
  <Slides>70</Slides>
  <Notes>0</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70</vt:i4>
      </vt:variant>
    </vt:vector>
  </HeadingPairs>
  <TitlesOfParts>
    <vt:vector size="80" baseType="lpstr">
      <vt:lpstr>Aptos</vt:lpstr>
      <vt:lpstr>Arial</vt:lpstr>
      <vt:lpstr>Calibri</vt:lpstr>
      <vt:lpstr>Calibri Light</vt:lpstr>
      <vt:lpstr>Open Sans</vt:lpstr>
      <vt:lpstr>Open Sans SemiBold</vt:lpstr>
      <vt:lpstr>Segoe UI</vt:lpstr>
      <vt:lpstr>Verdana</vt:lpstr>
      <vt:lpstr>Wingdings</vt:lpstr>
      <vt:lpstr>Retro</vt:lpstr>
      <vt:lpstr>KOHTI VIHREÄMPÄÄ LOGISTIIKKAA </vt:lpstr>
      <vt:lpstr>PowerPoint-esitys</vt:lpstr>
      <vt:lpstr>PowerPoint-esitys</vt:lpstr>
      <vt:lpstr>Esityksen sisältö</vt:lpstr>
      <vt:lpstr>1.1 Mitä ilmastonmuutos on? </vt:lpstr>
      <vt:lpstr>1.2 Ilmastonmuutoksen vaikutukset</vt:lpstr>
      <vt:lpstr>1.3  Globaalit ilmastonmuutoksen vaikutukset </vt:lpstr>
      <vt:lpstr>1.4 Ilmastonmuutos vaikuttaa tulviin</vt:lpstr>
      <vt:lpstr>1.5 Ilmakehän hiilidioksidipitoisuuden vaihtelu</vt:lpstr>
      <vt:lpstr>1.6 Ilmaston lämpeneminen johtuu ihmisen toiminnasta  </vt:lpstr>
      <vt:lpstr>1.7 Ilmaston lämpenemisen riskit ja vaikutukset</vt:lpstr>
      <vt:lpstr>1.8 Ilmastonmuutoksen hillintä ja sopeutuminen</vt:lpstr>
      <vt:lpstr>1.9 Kertaa ilmastonmuutoksen keskeiset asiat  </vt:lpstr>
      <vt:lpstr>1. Osion tuntitehtävä</vt:lpstr>
      <vt:lpstr>Esityksen sisältö</vt:lpstr>
      <vt:lpstr>PowerPoint-esitys</vt:lpstr>
      <vt:lpstr>2.2 Ilmastopolitiikka </vt:lpstr>
      <vt:lpstr>2.3 Säännökset ja sopimukset</vt:lpstr>
      <vt:lpstr>PowerPoint-esitys</vt:lpstr>
      <vt:lpstr>PowerPoint-esitys</vt:lpstr>
      <vt:lpstr>PowerPoint-esitys</vt:lpstr>
      <vt:lpstr>2.7 CO2 raja-arvoasetus</vt:lpstr>
      <vt:lpstr> </vt:lpstr>
      <vt:lpstr>PowerPoint-esitys</vt:lpstr>
      <vt:lpstr>PowerPoint-esitys</vt:lpstr>
      <vt:lpstr>PowerPoint-esitys</vt:lpstr>
      <vt:lpstr>2. Osion tuntitehtävä</vt:lpstr>
      <vt:lpstr>Esityksen sisältö</vt:lpstr>
      <vt:lpstr>3.1 Mitä on vihreä logistiikka? </vt:lpstr>
      <vt:lpstr>3.2 Tulevat muutostekijät</vt:lpstr>
      <vt:lpstr>3.2 Tulevat muutostekijät</vt:lpstr>
      <vt:lpstr>3.2 Tulevat muutostekijät</vt:lpstr>
      <vt:lpstr>3. Osion tuntitehtävä</vt:lpstr>
      <vt:lpstr>Esityksen sisältö</vt:lpstr>
      <vt:lpstr>4.1 Uusiutuva diesel HVO</vt:lpstr>
      <vt:lpstr>4.2 Kaasut</vt:lpstr>
      <vt:lpstr>4.3 Vihreä vety</vt:lpstr>
      <vt:lpstr>PowerPoint-esitys</vt:lpstr>
      <vt:lpstr>4.5 Jakeluinfra-asetus</vt:lpstr>
      <vt:lpstr>4.6 Kuorma- ja linja-autojen latausverkosto</vt:lpstr>
      <vt:lpstr>4. Osion tuntitehtävät</vt:lpstr>
      <vt:lpstr>Esityksen sisältö</vt:lpstr>
      <vt:lpstr>5.1 Miksi päästöjä lasketaan? </vt:lpstr>
      <vt:lpstr>5.2 Kasvihuonekaasupäästöt</vt:lpstr>
      <vt:lpstr>5.3 Hiilijalanjälki</vt:lpstr>
      <vt:lpstr>PowerPoint-esitys</vt:lpstr>
      <vt:lpstr>5.5 Päästölaskenta</vt:lpstr>
      <vt:lpstr>PowerPoint-esitys</vt:lpstr>
      <vt:lpstr>5.7 Päästö- ja kustannuslaskurit</vt:lpstr>
      <vt:lpstr>PowerPoint-esitys</vt:lpstr>
      <vt:lpstr>PowerPoint-esitys</vt:lpstr>
      <vt:lpstr>5.10 Kestävyysraportointi</vt:lpstr>
      <vt:lpstr>5.11 VSME (Voluntary Small &amp; Medium size Enterprisers)</vt:lpstr>
      <vt:lpstr>5.12 VSME (Voluntary Small &amp; Medium size Enterprisers)</vt:lpstr>
      <vt:lpstr>PowerPoint-esitys</vt:lpstr>
      <vt:lpstr>Esityksen sisältö</vt:lpstr>
      <vt:lpstr>PowerPoint-esitys</vt:lpstr>
      <vt:lpstr>PowerPoint-esitys</vt:lpstr>
      <vt:lpstr>6.3 Traficom –energiatehokkuuden itsearviointi</vt:lpstr>
      <vt:lpstr>6.3 Traficom –energiatehokkuuden itsearviointi</vt:lpstr>
      <vt:lpstr>6.3 Traficom –energiatehokkuuden itsearviointi</vt:lpstr>
      <vt:lpstr>6.3 Traficom –energiatehokkuuden itsearviointi</vt:lpstr>
      <vt:lpstr>6. Osion tuntitehtävät</vt:lpstr>
      <vt:lpstr>Esityksen sisältö</vt:lpstr>
      <vt:lpstr>PowerPoint-esitys</vt:lpstr>
      <vt:lpstr>7.1 Artikkelit</vt:lpstr>
      <vt:lpstr>7.2 Videot</vt:lpstr>
      <vt:lpstr>7.3 Tutkimukset</vt:lpstr>
      <vt:lpstr>7.4 Hankkeita</vt:lpstr>
      <vt:lpstr>PowerPoint-esitys</vt:lpstr>
    </vt:vector>
  </TitlesOfParts>
  <Company>Savon koulutuskuntayhtyma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Väätäinen Eero</dc:creator>
  <cp:lastModifiedBy>Räsänen Risto</cp:lastModifiedBy>
  <cp:revision>261</cp:revision>
  <cp:lastPrinted>2025-06-09T07:25:32Z</cp:lastPrinted>
  <dcterms:created xsi:type="dcterms:W3CDTF">2025-02-20T08:08:00Z</dcterms:created>
  <dcterms:modified xsi:type="dcterms:W3CDTF">2025-11-03T12:51:52Z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0x010100DC11A8FEA5F57B43906A261269C8F2F6</vt:lpwstr>
  </property>
</Properties>
</file>