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5"/>
  </p:notesMasterIdLst>
  <p:sldIdLst>
    <p:sldId id="268" r:id="rId2"/>
    <p:sldId id="269" r:id="rId3"/>
    <p:sldId id="257" r:id="rId4"/>
    <p:sldId id="258" r:id="rId5"/>
    <p:sldId id="259" r:id="rId6"/>
    <p:sldId id="260" r:id="rId7"/>
    <p:sldId id="261" r:id="rId8"/>
    <p:sldId id="262" r:id="rId9"/>
    <p:sldId id="263" r:id="rId10"/>
    <p:sldId id="264" r:id="rId11"/>
    <p:sldId id="265" r:id="rId12"/>
    <p:sldId id="266" r:id="rId13"/>
    <p:sldId id="267"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 id="452" r:id="rId197"/>
    <p:sldId id="453" r:id="rId198"/>
    <p:sldId id="454" r:id="rId199"/>
    <p:sldId id="455" r:id="rId200"/>
    <p:sldId id="456" r:id="rId201"/>
    <p:sldId id="457" r:id="rId202"/>
    <p:sldId id="458" r:id="rId203"/>
    <p:sldId id="459" r:id="rId204"/>
    <p:sldId id="460" r:id="rId205"/>
    <p:sldId id="461" r:id="rId206"/>
    <p:sldId id="462" r:id="rId207"/>
    <p:sldId id="463" r:id="rId208"/>
    <p:sldId id="464" r:id="rId209"/>
    <p:sldId id="465" r:id="rId210"/>
    <p:sldId id="466" r:id="rId211"/>
    <p:sldId id="467" r:id="rId212"/>
    <p:sldId id="468" r:id="rId213"/>
    <p:sldId id="469" r:id="rId214"/>
    <p:sldId id="470" r:id="rId215"/>
    <p:sldId id="471" r:id="rId216"/>
    <p:sldId id="472" r:id="rId217"/>
    <p:sldId id="473" r:id="rId218"/>
    <p:sldId id="474" r:id="rId219"/>
    <p:sldId id="475" r:id="rId220"/>
    <p:sldId id="476" r:id="rId221"/>
    <p:sldId id="477" r:id="rId222"/>
    <p:sldId id="478" r:id="rId223"/>
    <p:sldId id="479" r:id="rId224"/>
    <p:sldId id="480" r:id="rId225"/>
    <p:sldId id="481" r:id="rId226"/>
    <p:sldId id="482" r:id="rId227"/>
    <p:sldId id="483" r:id="rId228"/>
    <p:sldId id="484" r:id="rId229"/>
    <p:sldId id="485" r:id="rId230"/>
    <p:sldId id="486" r:id="rId231"/>
    <p:sldId id="487" r:id="rId232"/>
    <p:sldId id="488" r:id="rId233"/>
    <p:sldId id="489" r:id="rId234"/>
    <p:sldId id="490" r:id="rId235"/>
    <p:sldId id="491" r:id="rId236"/>
    <p:sldId id="492" r:id="rId237"/>
    <p:sldId id="493" r:id="rId238"/>
    <p:sldId id="494" r:id="rId239"/>
    <p:sldId id="495" r:id="rId240"/>
    <p:sldId id="496" r:id="rId241"/>
    <p:sldId id="497" r:id="rId242"/>
    <p:sldId id="498" r:id="rId243"/>
    <p:sldId id="499" r:id="rId244"/>
    <p:sldId id="500" r:id="rId245"/>
    <p:sldId id="501" r:id="rId246"/>
    <p:sldId id="502" r:id="rId247"/>
    <p:sldId id="503" r:id="rId248"/>
    <p:sldId id="504" r:id="rId249"/>
    <p:sldId id="505" r:id="rId250"/>
    <p:sldId id="506" r:id="rId251"/>
    <p:sldId id="507" r:id="rId252"/>
    <p:sldId id="508" r:id="rId253"/>
    <p:sldId id="509" r:id="rId254"/>
    <p:sldId id="510" r:id="rId255"/>
    <p:sldId id="511" r:id="rId256"/>
    <p:sldId id="512" r:id="rId257"/>
    <p:sldId id="513" r:id="rId258"/>
    <p:sldId id="514" r:id="rId259"/>
    <p:sldId id="515" r:id="rId260"/>
    <p:sldId id="516" r:id="rId261"/>
    <p:sldId id="517" r:id="rId262"/>
    <p:sldId id="518" r:id="rId263"/>
    <p:sldId id="519" r:id="rId264"/>
    <p:sldId id="520" r:id="rId265"/>
    <p:sldId id="521" r:id="rId266"/>
    <p:sldId id="522" r:id="rId267"/>
    <p:sldId id="523" r:id="rId268"/>
    <p:sldId id="524" r:id="rId269"/>
    <p:sldId id="525" r:id="rId270"/>
    <p:sldId id="526" r:id="rId271"/>
    <p:sldId id="527" r:id="rId272"/>
    <p:sldId id="528" r:id="rId273"/>
    <p:sldId id="529" r:id="rId274"/>
    <p:sldId id="530" r:id="rId275"/>
    <p:sldId id="531" r:id="rId276"/>
    <p:sldId id="532" r:id="rId277"/>
    <p:sldId id="533" r:id="rId278"/>
    <p:sldId id="534" r:id="rId279"/>
    <p:sldId id="535" r:id="rId280"/>
    <p:sldId id="536" r:id="rId281"/>
    <p:sldId id="537" r:id="rId282"/>
    <p:sldId id="538" r:id="rId283"/>
    <p:sldId id="539" r:id="rId284"/>
    <p:sldId id="540" r:id="rId285"/>
    <p:sldId id="541" r:id="rId286"/>
    <p:sldId id="542" r:id="rId287"/>
    <p:sldId id="543" r:id="rId288"/>
    <p:sldId id="544" r:id="rId289"/>
    <p:sldId id="545" r:id="rId290"/>
    <p:sldId id="546" r:id="rId291"/>
    <p:sldId id="547" r:id="rId292"/>
    <p:sldId id="548" r:id="rId293"/>
    <p:sldId id="549" r:id="rId294"/>
    <p:sldId id="550" r:id="rId295"/>
    <p:sldId id="551" r:id="rId296"/>
    <p:sldId id="552" r:id="rId297"/>
    <p:sldId id="553" r:id="rId298"/>
    <p:sldId id="554" r:id="rId299"/>
    <p:sldId id="555" r:id="rId300"/>
    <p:sldId id="556" r:id="rId301"/>
    <p:sldId id="557" r:id="rId302"/>
    <p:sldId id="558" r:id="rId303"/>
    <p:sldId id="559" r:id="rId304"/>
    <p:sldId id="560" r:id="rId305"/>
    <p:sldId id="561" r:id="rId306"/>
    <p:sldId id="562" r:id="rId307"/>
    <p:sldId id="563" r:id="rId308"/>
    <p:sldId id="564" r:id="rId309"/>
    <p:sldId id="565" r:id="rId310"/>
    <p:sldId id="566" r:id="rId311"/>
    <p:sldId id="567" r:id="rId312"/>
    <p:sldId id="568" r:id="rId313"/>
    <p:sldId id="569" r:id="rId314"/>
    <p:sldId id="570" r:id="rId315"/>
    <p:sldId id="571" r:id="rId316"/>
    <p:sldId id="572" r:id="rId317"/>
    <p:sldId id="573" r:id="rId318"/>
    <p:sldId id="574" r:id="rId319"/>
    <p:sldId id="575" r:id="rId320"/>
    <p:sldId id="576" r:id="rId321"/>
    <p:sldId id="577" r:id="rId322"/>
    <p:sldId id="578" r:id="rId323"/>
    <p:sldId id="579" r:id="rId32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9" autoAdjust="0"/>
    <p:restoredTop sz="94660"/>
  </p:normalViewPr>
  <p:slideViewPr>
    <p:cSldViewPr snapToGrid="0">
      <p:cViewPr varScale="1">
        <p:scale>
          <a:sx n="70" d="100"/>
          <a:sy n="70" d="100"/>
        </p:scale>
        <p:origin x="72"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notesMaster" Target="notesMasters/notesMaster1.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presProps" Target="pres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viewProps" Target="viewProps.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B87B7E-AC5E-4688-B64F-66B3125873A4}"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fi-FI"/>
        </a:p>
      </dgm:t>
    </dgm:pt>
    <dgm:pt modelId="{7A7F7975-284A-4F04-BC98-4920CFF22682}">
      <dgm:prSet phldrT="[Text]" custT="1"/>
      <dgm:spPr>
        <a:xfrm>
          <a:off x="2624000" y="1449333"/>
          <a:ext cx="2879998" cy="2520000"/>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i-FI" sz="1400" b="1" dirty="0">
              <a:solidFill>
                <a:sysClr val="window" lastClr="FFFFFF"/>
              </a:solidFill>
              <a:latin typeface="Calibri" panose="020F0502020204030204"/>
              <a:ea typeface="+mn-ea"/>
              <a:cs typeface="+mn-cs"/>
            </a:rPr>
            <a:t>Vuorovaikutus- ja viestintäosaaminen</a:t>
          </a:r>
        </a:p>
        <a:p>
          <a:pPr>
            <a:buNone/>
          </a:pPr>
          <a:endParaRPr lang="fi-FI" sz="1400" dirty="0">
            <a:solidFill>
              <a:sysClr val="window" lastClr="FFFFFF"/>
            </a:solidFill>
            <a:latin typeface="Calibri" panose="020F0502020204030204"/>
            <a:ea typeface="+mn-ea"/>
            <a:cs typeface="+mn-cs"/>
          </a:endParaRPr>
        </a:p>
        <a:p>
          <a:pPr>
            <a:buNone/>
          </a:pPr>
          <a:endParaRPr lang="fi-FI" sz="1400" dirty="0">
            <a:solidFill>
              <a:sysClr val="window" lastClr="FFFFFF"/>
            </a:solidFill>
            <a:latin typeface="Calibri" panose="020F0502020204030204"/>
            <a:ea typeface="+mn-ea"/>
            <a:cs typeface="+mn-cs"/>
          </a:endParaRPr>
        </a:p>
        <a:p>
          <a:pPr>
            <a:buNone/>
          </a:pPr>
          <a:endParaRPr lang="fi-FI" sz="1400" dirty="0">
            <a:solidFill>
              <a:sysClr val="window" lastClr="FFFFFF"/>
            </a:solidFill>
            <a:latin typeface="Calibri" panose="020F0502020204030204"/>
            <a:ea typeface="+mn-ea"/>
            <a:cs typeface="+mn-cs"/>
          </a:endParaRPr>
        </a:p>
        <a:p>
          <a:pPr>
            <a:buNone/>
          </a:pPr>
          <a:endParaRPr lang="fi-FI" sz="1400" dirty="0">
            <a:solidFill>
              <a:sysClr val="window" lastClr="FFFFFF"/>
            </a:solidFill>
            <a:latin typeface="Calibri" panose="020F0502020204030204"/>
            <a:ea typeface="+mn-ea"/>
            <a:cs typeface="+mn-cs"/>
          </a:endParaRPr>
        </a:p>
        <a:p>
          <a:pPr>
            <a:buNone/>
          </a:pPr>
          <a:endParaRPr lang="fi-FI" sz="1400" dirty="0">
            <a:solidFill>
              <a:sysClr val="window" lastClr="FFFFFF"/>
            </a:solidFill>
            <a:latin typeface="Calibri" panose="020F0502020204030204"/>
            <a:ea typeface="+mn-ea"/>
            <a:cs typeface="+mn-cs"/>
          </a:endParaRPr>
        </a:p>
        <a:p>
          <a:pPr>
            <a:buNone/>
          </a:pPr>
          <a:endParaRPr lang="fi-FI" sz="1400" dirty="0">
            <a:solidFill>
              <a:sysClr val="window" lastClr="FFFFFF"/>
            </a:solidFill>
            <a:latin typeface="Calibri" panose="020F0502020204030204"/>
            <a:ea typeface="+mn-ea"/>
            <a:cs typeface="+mn-cs"/>
          </a:endParaRPr>
        </a:p>
      </dgm:t>
    </dgm:pt>
    <dgm:pt modelId="{2FF0F828-6C3F-4B0A-B964-D8336A2F74A6}" type="parTrans" cxnId="{C9A050A9-4FB0-4922-B955-A73F1191AD64}">
      <dgm:prSet/>
      <dgm:spPr/>
      <dgm:t>
        <a:bodyPr/>
        <a:lstStyle/>
        <a:p>
          <a:endParaRPr lang="fi-FI"/>
        </a:p>
      </dgm:t>
    </dgm:pt>
    <dgm:pt modelId="{927DCDE1-B63B-4195-9831-DA736700D6E8}" type="sibTrans" cxnId="{C9A050A9-4FB0-4922-B955-A73F1191AD64}">
      <dgm:prSet/>
      <dgm:spPr/>
      <dgm:t>
        <a:bodyPr/>
        <a:lstStyle/>
        <a:p>
          <a:endParaRPr lang="fi-FI"/>
        </a:p>
      </dgm:t>
    </dgm:pt>
    <dgm:pt modelId="{DCB00BC8-7925-4B3A-BDC1-CEDD9100984E}">
      <dgm:prSet phldrT="[Text]" custT="1"/>
      <dgm:spPr>
        <a:xfrm>
          <a:off x="3163997" y="27951"/>
          <a:ext cx="1800004" cy="144000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i-FI" sz="1200" b="1" dirty="0">
              <a:solidFill>
                <a:sysClr val="window" lastClr="FFFFFF"/>
              </a:solidFill>
              <a:latin typeface="Brother 1816 Regular" pitchFamily="50" charset="0"/>
              <a:ea typeface="+mn-ea"/>
              <a:cs typeface="+mn-cs"/>
            </a:rPr>
            <a:t>Substanssi-osaaminen</a:t>
          </a:r>
        </a:p>
      </dgm:t>
    </dgm:pt>
    <dgm:pt modelId="{FB130F30-45A2-401B-BD4D-175E947A1198}" type="parTrans" cxnId="{49B20938-8BEA-4757-9021-A3AC41DDFA74}">
      <dgm:prSet/>
      <dgm:spPr>
        <a:xfrm rot="5400000">
          <a:off x="4054687" y="1442120"/>
          <a:ext cx="18625" cy="33050"/>
        </a:xfrm>
        <a:custGeom>
          <a:avLst/>
          <a:gdLst/>
          <a:ahLst/>
          <a:cxnLst/>
          <a:rect l="0" t="0" r="0" b="0"/>
          <a:pathLst>
            <a:path>
              <a:moveTo>
                <a:pt x="0" y="16525"/>
              </a:moveTo>
              <a:lnTo>
                <a:pt x="18625" y="16525"/>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pPr>
            <a:buNone/>
          </a:pPr>
          <a:endParaRPr lang="fi-FI">
            <a:solidFill>
              <a:sysClr val="windowText" lastClr="000000">
                <a:hueOff val="0"/>
                <a:satOff val="0"/>
                <a:lumOff val="0"/>
                <a:alphaOff val="0"/>
              </a:sysClr>
            </a:solidFill>
            <a:latin typeface="Calibri" panose="020F0502020204030204"/>
            <a:ea typeface="+mn-ea"/>
            <a:cs typeface="+mn-cs"/>
          </a:endParaRPr>
        </a:p>
      </dgm:t>
    </dgm:pt>
    <dgm:pt modelId="{1B86D549-F1B3-4B3A-8AFB-886F532160CB}" type="sibTrans" cxnId="{49B20938-8BEA-4757-9021-A3AC41DDFA74}">
      <dgm:prSet/>
      <dgm:spPr/>
      <dgm:t>
        <a:bodyPr/>
        <a:lstStyle/>
        <a:p>
          <a:endParaRPr lang="fi-FI"/>
        </a:p>
      </dgm:t>
    </dgm:pt>
    <dgm:pt modelId="{61E5EBD1-75E2-4986-A396-AC15C168598D}">
      <dgm:prSet phldrT="[Text]" custT="1"/>
      <dgm:spPr>
        <a:xfrm>
          <a:off x="5496092" y="1989330"/>
          <a:ext cx="1800004" cy="144000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i-FI" sz="1200" b="1" dirty="0" err="1">
              <a:solidFill>
                <a:sysClr val="window" lastClr="FFFFFF"/>
              </a:solidFill>
              <a:latin typeface="Brother 1816 Regular" pitchFamily="50" charset="0"/>
              <a:ea typeface="+mn-ea"/>
              <a:cs typeface="+mn-cs"/>
            </a:rPr>
            <a:t>Oppimis</a:t>
          </a:r>
          <a:r>
            <a:rPr lang="fi-FI" sz="1200" b="1" dirty="0">
              <a:solidFill>
                <a:sysClr val="window" lastClr="FFFFFF"/>
              </a:solidFill>
              <a:latin typeface="Brother 1816 Regular" pitchFamily="50" charset="0"/>
              <a:ea typeface="+mn-ea"/>
              <a:cs typeface="+mn-cs"/>
            </a:rPr>
            <a:t>-valmiudet</a:t>
          </a:r>
        </a:p>
      </dgm:t>
    </dgm:pt>
    <dgm:pt modelId="{CA36852A-D6A9-4CEA-B92C-FD74483ADA6D}" type="parTrans" cxnId="{E67734D5-1853-4B78-821B-3D8B765D5180}">
      <dgm:prSet/>
      <dgm:spPr>
        <a:xfrm rot="10800000">
          <a:off x="5496092" y="2692808"/>
          <a:ext cx="7906" cy="33050"/>
        </a:xfrm>
        <a:custGeom>
          <a:avLst/>
          <a:gdLst/>
          <a:ahLst/>
          <a:cxnLst/>
          <a:rect l="0" t="0" r="0" b="0"/>
          <a:pathLst>
            <a:path>
              <a:moveTo>
                <a:pt x="0" y="16525"/>
              </a:moveTo>
              <a:lnTo>
                <a:pt x="7906" y="16525"/>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pPr>
            <a:buNone/>
          </a:pPr>
          <a:endParaRPr lang="fi-FI">
            <a:solidFill>
              <a:sysClr val="windowText" lastClr="000000">
                <a:hueOff val="0"/>
                <a:satOff val="0"/>
                <a:lumOff val="0"/>
                <a:alphaOff val="0"/>
              </a:sysClr>
            </a:solidFill>
            <a:latin typeface="Calibri" panose="020F0502020204030204"/>
            <a:ea typeface="+mn-ea"/>
            <a:cs typeface="+mn-cs"/>
          </a:endParaRPr>
        </a:p>
      </dgm:t>
    </dgm:pt>
    <dgm:pt modelId="{41CF8B31-78A6-43E8-9D46-EC8B1388313E}" type="sibTrans" cxnId="{E67734D5-1853-4B78-821B-3D8B765D5180}">
      <dgm:prSet/>
      <dgm:spPr/>
      <dgm:t>
        <a:bodyPr/>
        <a:lstStyle/>
        <a:p>
          <a:endParaRPr lang="fi-FI"/>
        </a:p>
      </dgm:t>
    </dgm:pt>
    <dgm:pt modelId="{0FB48FB0-150D-4AB6-B68F-229F2B5E62E1}">
      <dgm:prSet phldrT="[Text]" custT="1"/>
      <dgm:spPr>
        <a:xfrm>
          <a:off x="3163997" y="3957822"/>
          <a:ext cx="1800004" cy="144000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i-FI" sz="1200" b="1" dirty="0">
              <a:solidFill>
                <a:sysClr val="window" lastClr="FFFFFF"/>
              </a:solidFill>
              <a:latin typeface="Brother 1816 Regular" pitchFamily="50" charset="0"/>
              <a:ea typeface="+mn-ea"/>
              <a:cs typeface="+mn-cs"/>
            </a:rPr>
            <a:t>Toiminta-ympäristö-osaaminen</a:t>
          </a:r>
        </a:p>
      </dgm:t>
    </dgm:pt>
    <dgm:pt modelId="{0117AF3D-53CC-4C68-A0C9-98C6D9EF4682}" type="parTrans" cxnId="{A0B2E4FA-DAA0-4256-823D-917E57D7BAEB}">
      <dgm:prSet/>
      <dgm:spPr>
        <a:xfrm rot="16200000">
          <a:off x="4058244" y="3947052"/>
          <a:ext cx="11511" cy="33050"/>
        </a:xfrm>
        <a:custGeom>
          <a:avLst/>
          <a:gdLst/>
          <a:ahLst/>
          <a:cxnLst/>
          <a:rect l="0" t="0" r="0" b="0"/>
          <a:pathLst>
            <a:path>
              <a:moveTo>
                <a:pt x="0" y="16525"/>
              </a:moveTo>
              <a:lnTo>
                <a:pt x="11511" y="16525"/>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pPr>
            <a:buNone/>
          </a:pPr>
          <a:endParaRPr lang="fi-FI">
            <a:solidFill>
              <a:sysClr val="windowText" lastClr="000000">
                <a:hueOff val="0"/>
                <a:satOff val="0"/>
                <a:lumOff val="0"/>
                <a:alphaOff val="0"/>
              </a:sysClr>
            </a:solidFill>
            <a:latin typeface="Calibri" panose="020F0502020204030204"/>
            <a:ea typeface="+mn-ea"/>
            <a:cs typeface="+mn-cs"/>
          </a:endParaRPr>
        </a:p>
      </dgm:t>
    </dgm:pt>
    <dgm:pt modelId="{12E9C153-7F2E-4D5D-BD55-94EB8A94C0A4}" type="sibTrans" cxnId="{A0B2E4FA-DAA0-4256-823D-917E57D7BAEB}">
      <dgm:prSet/>
      <dgm:spPr/>
      <dgm:t>
        <a:bodyPr/>
        <a:lstStyle/>
        <a:p>
          <a:endParaRPr lang="fi-FI"/>
        </a:p>
      </dgm:t>
    </dgm:pt>
    <dgm:pt modelId="{B7CD70C4-2E83-4B51-AE3E-30D1C837F8ED}">
      <dgm:prSet phldrT="[Text]" custT="1"/>
      <dgm:spPr>
        <a:xfrm>
          <a:off x="837733" y="1989330"/>
          <a:ext cx="1800004" cy="144000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i-FI" sz="1200" b="1" dirty="0">
              <a:solidFill>
                <a:sysClr val="window" lastClr="FFFFFF"/>
              </a:solidFill>
              <a:latin typeface="Brother 1816 Regular" pitchFamily="50" charset="0"/>
              <a:ea typeface="+mn-ea"/>
              <a:cs typeface="+mn-cs"/>
            </a:rPr>
            <a:t>Organisaatio- ja liiketoiminta-osaaminen</a:t>
          </a:r>
        </a:p>
      </dgm:t>
    </dgm:pt>
    <dgm:pt modelId="{69D4E2E9-8648-4311-A86E-0C66D37E342F}" type="parTrans" cxnId="{BA8FCC9D-9205-45D1-B9EC-62174883A067}">
      <dgm:prSet/>
      <dgm:spPr>
        <a:xfrm>
          <a:off x="2624000" y="2692808"/>
          <a:ext cx="13737" cy="33050"/>
        </a:xfrm>
        <a:custGeom>
          <a:avLst/>
          <a:gdLst/>
          <a:ahLst/>
          <a:cxnLst/>
          <a:rect l="0" t="0" r="0" b="0"/>
          <a:pathLst>
            <a:path>
              <a:moveTo>
                <a:pt x="0" y="16525"/>
              </a:moveTo>
              <a:lnTo>
                <a:pt x="13737" y="16525"/>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pPr>
            <a:buNone/>
          </a:pPr>
          <a:endParaRPr lang="fi-FI">
            <a:solidFill>
              <a:sysClr val="windowText" lastClr="000000">
                <a:hueOff val="0"/>
                <a:satOff val="0"/>
                <a:lumOff val="0"/>
                <a:alphaOff val="0"/>
              </a:sysClr>
            </a:solidFill>
            <a:latin typeface="Calibri" panose="020F0502020204030204"/>
            <a:ea typeface="+mn-ea"/>
            <a:cs typeface="+mn-cs"/>
          </a:endParaRPr>
        </a:p>
      </dgm:t>
    </dgm:pt>
    <dgm:pt modelId="{CF99FE47-4180-4B4D-AD6A-DEDD74DC5FD7}" type="sibTrans" cxnId="{BA8FCC9D-9205-45D1-B9EC-62174883A067}">
      <dgm:prSet/>
      <dgm:spPr/>
      <dgm:t>
        <a:bodyPr/>
        <a:lstStyle/>
        <a:p>
          <a:endParaRPr lang="fi-FI"/>
        </a:p>
      </dgm:t>
    </dgm:pt>
    <dgm:pt modelId="{93AC31E6-DA12-4B33-A361-014DD36B89D6}" type="pres">
      <dgm:prSet presAssocID="{A2B87B7E-AC5E-4688-B64F-66B3125873A4}" presName="cycle" presStyleCnt="0">
        <dgm:presLayoutVars>
          <dgm:chMax val="1"/>
          <dgm:dir/>
          <dgm:animLvl val="ctr"/>
          <dgm:resizeHandles val="exact"/>
        </dgm:presLayoutVars>
      </dgm:prSet>
      <dgm:spPr/>
    </dgm:pt>
    <dgm:pt modelId="{F24E419E-66AC-4E0D-9D1C-9519AB9DC5A3}" type="pres">
      <dgm:prSet presAssocID="{7A7F7975-284A-4F04-BC98-4920CFF22682}" presName="centerShape" presStyleLbl="node0" presStyleIdx="0" presStyleCnt="1" custScaleX="197567" custScaleY="175265"/>
      <dgm:spPr/>
    </dgm:pt>
    <dgm:pt modelId="{00F701CC-3F33-4BE2-ADCA-1586B631FE1D}" type="pres">
      <dgm:prSet presAssocID="{FB130F30-45A2-401B-BD4D-175E947A1198}" presName="Name9" presStyleLbl="parChTrans1D2" presStyleIdx="0" presStyleCnt="4"/>
      <dgm:spPr/>
    </dgm:pt>
    <dgm:pt modelId="{E837ADDE-D776-4671-8F80-4CEBDFA33D56}" type="pres">
      <dgm:prSet presAssocID="{FB130F30-45A2-401B-BD4D-175E947A1198}" presName="connTx" presStyleLbl="parChTrans1D2" presStyleIdx="0" presStyleCnt="4"/>
      <dgm:spPr/>
    </dgm:pt>
    <dgm:pt modelId="{61040931-748C-4A36-8409-0EDA34BAE36A}" type="pres">
      <dgm:prSet presAssocID="{DCB00BC8-7925-4B3A-BDC1-CEDD9100984E}" presName="node" presStyleLbl="node1" presStyleIdx="0" presStyleCnt="4" custScaleX="120611" custScaleY="96489" custRadScaleRad="100911">
        <dgm:presLayoutVars>
          <dgm:bulletEnabled val="1"/>
        </dgm:presLayoutVars>
      </dgm:prSet>
      <dgm:spPr/>
    </dgm:pt>
    <dgm:pt modelId="{D41249AF-949D-4AB7-81B2-123EFC200FD3}" type="pres">
      <dgm:prSet presAssocID="{CA36852A-D6A9-4CEA-B92C-FD74483ADA6D}" presName="Name9" presStyleLbl="parChTrans1D2" presStyleIdx="1" presStyleCnt="4"/>
      <dgm:spPr/>
    </dgm:pt>
    <dgm:pt modelId="{3BFB3B17-3014-41DF-8764-7F24D9F8D464}" type="pres">
      <dgm:prSet presAssocID="{CA36852A-D6A9-4CEA-B92C-FD74483ADA6D}" presName="connTx" presStyleLbl="parChTrans1D2" presStyleIdx="1" presStyleCnt="4"/>
      <dgm:spPr/>
    </dgm:pt>
    <dgm:pt modelId="{746E2797-992A-48EA-AAED-4477E1159F8D}" type="pres">
      <dgm:prSet presAssocID="{61E5EBD1-75E2-4986-A396-AC15C168598D}" presName="node" presStyleLbl="node1" presStyleIdx="1" presStyleCnt="4" custScaleX="120611" custScaleY="96489" custRadScaleRad="119984">
        <dgm:presLayoutVars>
          <dgm:bulletEnabled val="1"/>
        </dgm:presLayoutVars>
      </dgm:prSet>
      <dgm:spPr/>
    </dgm:pt>
    <dgm:pt modelId="{86C8A3E5-36C9-4ACC-8339-A770E904ABE3}" type="pres">
      <dgm:prSet presAssocID="{0117AF3D-53CC-4C68-A0C9-98C6D9EF4682}" presName="Name9" presStyleLbl="parChTrans1D2" presStyleIdx="2" presStyleCnt="4"/>
      <dgm:spPr/>
    </dgm:pt>
    <dgm:pt modelId="{D2AA18D1-DBEE-47D0-88A1-AC26B075C2E9}" type="pres">
      <dgm:prSet presAssocID="{0117AF3D-53CC-4C68-A0C9-98C6D9EF4682}" presName="connTx" presStyleLbl="parChTrans1D2" presStyleIdx="2" presStyleCnt="4"/>
      <dgm:spPr/>
    </dgm:pt>
    <dgm:pt modelId="{AFDC4F74-4C0E-4206-8852-8E395E2493CD}" type="pres">
      <dgm:prSet presAssocID="{0FB48FB0-150D-4AB6-B68F-229F2B5E62E1}" presName="node" presStyleLbl="node1" presStyleIdx="2" presStyleCnt="4" custScaleX="120611" custScaleY="96489" custRadScaleRad="101277">
        <dgm:presLayoutVars>
          <dgm:bulletEnabled val="1"/>
        </dgm:presLayoutVars>
      </dgm:prSet>
      <dgm:spPr/>
    </dgm:pt>
    <dgm:pt modelId="{1FFF49FA-A5FB-4855-A69E-D4CAA3E83F4C}" type="pres">
      <dgm:prSet presAssocID="{69D4E2E9-8648-4311-A86E-0C66D37E342F}" presName="Name9" presStyleLbl="parChTrans1D2" presStyleIdx="3" presStyleCnt="4"/>
      <dgm:spPr/>
    </dgm:pt>
    <dgm:pt modelId="{9FFF106A-D22B-4F0E-9418-F70275FC313F}" type="pres">
      <dgm:prSet presAssocID="{69D4E2E9-8648-4311-A86E-0C66D37E342F}" presName="connTx" presStyleLbl="parChTrans1D2" presStyleIdx="3" presStyleCnt="4"/>
      <dgm:spPr/>
    </dgm:pt>
    <dgm:pt modelId="{9F61656D-FED5-496D-B9D4-C75139163D7D}" type="pres">
      <dgm:prSet presAssocID="{B7CD70C4-2E83-4B51-AE3E-30D1C837F8ED}" presName="node" presStyleLbl="node1" presStyleIdx="3" presStyleCnt="4" custScaleX="120611" custScaleY="96489" custRadScaleRad="119684">
        <dgm:presLayoutVars>
          <dgm:bulletEnabled val="1"/>
        </dgm:presLayoutVars>
      </dgm:prSet>
      <dgm:spPr/>
    </dgm:pt>
  </dgm:ptLst>
  <dgm:cxnLst>
    <dgm:cxn modelId="{78A96A02-6F7B-4605-B276-98853F721C95}" type="presOf" srcId="{0117AF3D-53CC-4C68-A0C9-98C6D9EF4682}" destId="{86C8A3E5-36C9-4ACC-8339-A770E904ABE3}" srcOrd="0" destOrd="0" presId="urn:microsoft.com/office/officeart/2005/8/layout/radial1"/>
    <dgm:cxn modelId="{ABA7A935-7A0C-469B-AD17-921BBE71532F}" type="presOf" srcId="{61E5EBD1-75E2-4986-A396-AC15C168598D}" destId="{746E2797-992A-48EA-AAED-4477E1159F8D}" srcOrd="0" destOrd="0" presId="urn:microsoft.com/office/officeart/2005/8/layout/radial1"/>
    <dgm:cxn modelId="{49B20938-8BEA-4757-9021-A3AC41DDFA74}" srcId="{7A7F7975-284A-4F04-BC98-4920CFF22682}" destId="{DCB00BC8-7925-4B3A-BDC1-CEDD9100984E}" srcOrd="0" destOrd="0" parTransId="{FB130F30-45A2-401B-BD4D-175E947A1198}" sibTransId="{1B86D549-F1B3-4B3A-8AFB-886F532160CB}"/>
    <dgm:cxn modelId="{8960D76C-CCEC-42EC-876C-39EB769CF3E6}" type="presOf" srcId="{DCB00BC8-7925-4B3A-BDC1-CEDD9100984E}" destId="{61040931-748C-4A36-8409-0EDA34BAE36A}" srcOrd="0" destOrd="0" presId="urn:microsoft.com/office/officeart/2005/8/layout/radial1"/>
    <dgm:cxn modelId="{0202FE70-3A37-46A0-AF06-5F0072470EF0}" type="presOf" srcId="{FB130F30-45A2-401B-BD4D-175E947A1198}" destId="{E837ADDE-D776-4671-8F80-4CEBDFA33D56}" srcOrd="1" destOrd="0" presId="urn:microsoft.com/office/officeart/2005/8/layout/radial1"/>
    <dgm:cxn modelId="{6FB5E774-7DE9-4087-87C8-C91A4D66E65E}" type="presOf" srcId="{A2B87B7E-AC5E-4688-B64F-66B3125873A4}" destId="{93AC31E6-DA12-4B33-A361-014DD36B89D6}" srcOrd="0" destOrd="0" presId="urn:microsoft.com/office/officeart/2005/8/layout/radial1"/>
    <dgm:cxn modelId="{6A72A887-20AE-4AF4-A4EF-CC1A73C92E4A}" type="presOf" srcId="{CA36852A-D6A9-4CEA-B92C-FD74483ADA6D}" destId="{D41249AF-949D-4AB7-81B2-123EFC200FD3}" srcOrd="0" destOrd="0" presId="urn:microsoft.com/office/officeart/2005/8/layout/radial1"/>
    <dgm:cxn modelId="{B39D898F-9702-48DA-BEFB-F77CC8AF1185}" type="presOf" srcId="{69D4E2E9-8648-4311-A86E-0C66D37E342F}" destId="{9FFF106A-D22B-4F0E-9418-F70275FC313F}" srcOrd="1" destOrd="0" presId="urn:microsoft.com/office/officeart/2005/8/layout/radial1"/>
    <dgm:cxn modelId="{BA8FCC9D-9205-45D1-B9EC-62174883A067}" srcId="{7A7F7975-284A-4F04-BC98-4920CFF22682}" destId="{B7CD70C4-2E83-4B51-AE3E-30D1C837F8ED}" srcOrd="3" destOrd="0" parTransId="{69D4E2E9-8648-4311-A86E-0C66D37E342F}" sibTransId="{CF99FE47-4180-4B4D-AD6A-DEDD74DC5FD7}"/>
    <dgm:cxn modelId="{C9A050A9-4FB0-4922-B955-A73F1191AD64}" srcId="{A2B87B7E-AC5E-4688-B64F-66B3125873A4}" destId="{7A7F7975-284A-4F04-BC98-4920CFF22682}" srcOrd="0" destOrd="0" parTransId="{2FF0F828-6C3F-4B0A-B964-D8336A2F74A6}" sibTransId="{927DCDE1-B63B-4195-9831-DA736700D6E8}"/>
    <dgm:cxn modelId="{99AB3EB0-C19D-4EA2-A559-D10588DA682E}" type="presOf" srcId="{0FB48FB0-150D-4AB6-B68F-229F2B5E62E1}" destId="{AFDC4F74-4C0E-4206-8852-8E395E2493CD}" srcOrd="0" destOrd="0" presId="urn:microsoft.com/office/officeart/2005/8/layout/radial1"/>
    <dgm:cxn modelId="{F1EA57BD-F274-4D1A-BD63-A538B848B9C6}" type="presOf" srcId="{FB130F30-45A2-401B-BD4D-175E947A1198}" destId="{00F701CC-3F33-4BE2-ADCA-1586B631FE1D}" srcOrd="0" destOrd="0" presId="urn:microsoft.com/office/officeart/2005/8/layout/radial1"/>
    <dgm:cxn modelId="{EC16D8C3-8745-4055-A474-5CB5CD40BFA5}" type="presOf" srcId="{7A7F7975-284A-4F04-BC98-4920CFF22682}" destId="{F24E419E-66AC-4E0D-9D1C-9519AB9DC5A3}" srcOrd="0" destOrd="0" presId="urn:microsoft.com/office/officeart/2005/8/layout/radial1"/>
    <dgm:cxn modelId="{1D764BC9-227A-4349-85C9-3C522B0124C4}" type="presOf" srcId="{0117AF3D-53CC-4C68-A0C9-98C6D9EF4682}" destId="{D2AA18D1-DBEE-47D0-88A1-AC26B075C2E9}" srcOrd="1" destOrd="0" presId="urn:microsoft.com/office/officeart/2005/8/layout/radial1"/>
    <dgm:cxn modelId="{E67734D5-1853-4B78-821B-3D8B765D5180}" srcId="{7A7F7975-284A-4F04-BC98-4920CFF22682}" destId="{61E5EBD1-75E2-4986-A396-AC15C168598D}" srcOrd="1" destOrd="0" parTransId="{CA36852A-D6A9-4CEA-B92C-FD74483ADA6D}" sibTransId="{41CF8B31-78A6-43E8-9D46-EC8B1388313E}"/>
    <dgm:cxn modelId="{DBA989DC-EDD4-42B4-B6F8-1501F94401D4}" type="presOf" srcId="{69D4E2E9-8648-4311-A86E-0C66D37E342F}" destId="{1FFF49FA-A5FB-4855-A69E-D4CAA3E83F4C}" srcOrd="0" destOrd="0" presId="urn:microsoft.com/office/officeart/2005/8/layout/radial1"/>
    <dgm:cxn modelId="{898ABEE0-67E6-46EA-B443-153711CC9969}" type="presOf" srcId="{B7CD70C4-2E83-4B51-AE3E-30D1C837F8ED}" destId="{9F61656D-FED5-496D-B9D4-C75139163D7D}" srcOrd="0" destOrd="0" presId="urn:microsoft.com/office/officeart/2005/8/layout/radial1"/>
    <dgm:cxn modelId="{B0E703EC-1BF4-46FF-AC57-2B1538C3BC23}" type="presOf" srcId="{CA36852A-D6A9-4CEA-B92C-FD74483ADA6D}" destId="{3BFB3B17-3014-41DF-8764-7F24D9F8D464}" srcOrd="1" destOrd="0" presId="urn:microsoft.com/office/officeart/2005/8/layout/radial1"/>
    <dgm:cxn modelId="{A0B2E4FA-DAA0-4256-823D-917E57D7BAEB}" srcId="{7A7F7975-284A-4F04-BC98-4920CFF22682}" destId="{0FB48FB0-150D-4AB6-B68F-229F2B5E62E1}" srcOrd="2" destOrd="0" parTransId="{0117AF3D-53CC-4C68-A0C9-98C6D9EF4682}" sibTransId="{12E9C153-7F2E-4D5D-BD55-94EB8A94C0A4}"/>
    <dgm:cxn modelId="{EF384940-992F-4AEF-B488-E6B20FAAC490}" type="presParOf" srcId="{93AC31E6-DA12-4B33-A361-014DD36B89D6}" destId="{F24E419E-66AC-4E0D-9D1C-9519AB9DC5A3}" srcOrd="0" destOrd="0" presId="urn:microsoft.com/office/officeart/2005/8/layout/radial1"/>
    <dgm:cxn modelId="{343B3FE8-5DB1-402C-B414-BCE844F5796D}" type="presParOf" srcId="{93AC31E6-DA12-4B33-A361-014DD36B89D6}" destId="{00F701CC-3F33-4BE2-ADCA-1586B631FE1D}" srcOrd="1" destOrd="0" presId="urn:microsoft.com/office/officeart/2005/8/layout/radial1"/>
    <dgm:cxn modelId="{0234A0E9-753A-401D-9B75-1E367650D4D7}" type="presParOf" srcId="{00F701CC-3F33-4BE2-ADCA-1586B631FE1D}" destId="{E837ADDE-D776-4671-8F80-4CEBDFA33D56}" srcOrd="0" destOrd="0" presId="urn:microsoft.com/office/officeart/2005/8/layout/radial1"/>
    <dgm:cxn modelId="{96ABF944-193E-4B47-8A90-48489879BD59}" type="presParOf" srcId="{93AC31E6-DA12-4B33-A361-014DD36B89D6}" destId="{61040931-748C-4A36-8409-0EDA34BAE36A}" srcOrd="2" destOrd="0" presId="urn:microsoft.com/office/officeart/2005/8/layout/radial1"/>
    <dgm:cxn modelId="{E71C02E4-FCCA-4AFC-BF0B-E33CB7544861}" type="presParOf" srcId="{93AC31E6-DA12-4B33-A361-014DD36B89D6}" destId="{D41249AF-949D-4AB7-81B2-123EFC200FD3}" srcOrd="3" destOrd="0" presId="urn:microsoft.com/office/officeart/2005/8/layout/radial1"/>
    <dgm:cxn modelId="{7EBFF522-9289-4A74-83B0-996F86D96BA1}" type="presParOf" srcId="{D41249AF-949D-4AB7-81B2-123EFC200FD3}" destId="{3BFB3B17-3014-41DF-8764-7F24D9F8D464}" srcOrd="0" destOrd="0" presId="urn:microsoft.com/office/officeart/2005/8/layout/radial1"/>
    <dgm:cxn modelId="{B77EE319-679A-46D4-B1AE-82CA4AD48965}" type="presParOf" srcId="{93AC31E6-DA12-4B33-A361-014DD36B89D6}" destId="{746E2797-992A-48EA-AAED-4477E1159F8D}" srcOrd="4" destOrd="0" presId="urn:microsoft.com/office/officeart/2005/8/layout/radial1"/>
    <dgm:cxn modelId="{70D3E07A-79B0-44A4-B9C5-B00C3B2C27B3}" type="presParOf" srcId="{93AC31E6-DA12-4B33-A361-014DD36B89D6}" destId="{86C8A3E5-36C9-4ACC-8339-A770E904ABE3}" srcOrd="5" destOrd="0" presId="urn:microsoft.com/office/officeart/2005/8/layout/radial1"/>
    <dgm:cxn modelId="{D87C1D58-45DD-4480-BD10-1B584C5AADDF}" type="presParOf" srcId="{86C8A3E5-36C9-4ACC-8339-A770E904ABE3}" destId="{D2AA18D1-DBEE-47D0-88A1-AC26B075C2E9}" srcOrd="0" destOrd="0" presId="urn:microsoft.com/office/officeart/2005/8/layout/radial1"/>
    <dgm:cxn modelId="{67914DDB-C5A4-4B68-B2B4-4A938CB439A2}" type="presParOf" srcId="{93AC31E6-DA12-4B33-A361-014DD36B89D6}" destId="{AFDC4F74-4C0E-4206-8852-8E395E2493CD}" srcOrd="6" destOrd="0" presId="urn:microsoft.com/office/officeart/2005/8/layout/radial1"/>
    <dgm:cxn modelId="{1E9BBB6F-AF4C-431C-B6ED-72EA081AF208}" type="presParOf" srcId="{93AC31E6-DA12-4B33-A361-014DD36B89D6}" destId="{1FFF49FA-A5FB-4855-A69E-D4CAA3E83F4C}" srcOrd="7" destOrd="0" presId="urn:microsoft.com/office/officeart/2005/8/layout/radial1"/>
    <dgm:cxn modelId="{DD28199A-DD21-481D-BDA5-8A74EEECF0D7}" type="presParOf" srcId="{1FFF49FA-A5FB-4855-A69E-D4CAA3E83F4C}" destId="{9FFF106A-D22B-4F0E-9418-F70275FC313F}" srcOrd="0" destOrd="0" presId="urn:microsoft.com/office/officeart/2005/8/layout/radial1"/>
    <dgm:cxn modelId="{19385F5C-F546-472C-AA69-8CA85466507A}" type="presParOf" srcId="{93AC31E6-DA12-4B33-A361-014DD36B89D6}" destId="{9F61656D-FED5-496D-B9D4-C75139163D7D}"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9E-66AC-4E0D-9D1C-9519AB9DC5A3}">
      <dsp:nvSpPr>
        <dsp:cNvPr id="0" name=""/>
        <dsp:cNvSpPr/>
      </dsp:nvSpPr>
      <dsp:spPr>
        <a:xfrm>
          <a:off x="2402004" y="1229932"/>
          <a:ext cx="2621890" cy="2325923"/>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b="1" kern="1200" dirty="0">
              <a:solidFill>
                <a:sysClr val="window" lastClr="FFFFFF"/>
              </a:solidFill>
              <a:latin typeface="Calibri" panose="020F0502020204030204"/>
              <a:ea typeface="+mn-ea"/>
              <a:cs typeface="+mn-cs"/>
            </a:rPr>
            <a:t>Vuorovaikutus- ja viestintäosaaminen</a:t>
          </a:r>
        </a:p>
        <a:p>
          <a:pPr marL="0" lvl="0" indent="0" algn="ctr" defTabSz="622300">
            <a:lnSpc>
              <a:spcPct val="90000"/>
            </a:lnSpc>
            <a:spcBef>
              <a:spcPct val="0"/>
            </a:spcBef>
            <a:spcAft>
              <a:spcPct val="35000"/>
            </a:spcAft>
            <a:buNone/>
          </a:pPr>
          <a:endParaRPr lang="fi-FI" sz="1400" kern="1200" dirty="0">
            <a:solidFill>
              <a:sysClr val="window" lastClr="FFFFFF"/>
            </a:solidFill>
            <a:latin typeface="Calibri" panose="020F0502020204030204"/>
            <a:ea typeface="+mn-ea"/>
            <a:cs typeface="+mn-cs"/>
          </a:endParaRPr>
        </a:p>
        <a:p>
          <a:pPr marL="0" lvl="0" indent="0" algn="ctr" defTabSz="622300">
            <a:lnSpc>
              <a:spcPct val="90000"/>
            </a:lnSpc>
            <a:spcBef>
              <a:spcPct val="0"/>
            </a:spcBef>
            <a:spcAft>
              <a:spcPct val="35000"/>
            </a:spcAft>
            <a:buNone/>
          </a:pPr>
          <a:endParaRPr lang="fi-FI" sz="1400" kern="1200" dirty="0">
            <a:solidFill>
              <a:sysClr val="window" lastClr="FFFFFF"/>
            </a:solidFill>
            <a:latin typeface="Calibri" panose="020F0502020204030204"/>
            <a:ea typeface="+mn-ea"/>
            <a:cs typeface="+mn-cs"/>
          </a:endParaRPr>
        </a:p>
        <a:p>
          <a:pPr marL="0" lvl="0" indent="0" algn="ctr" defTabSz="622300">
            <a:lnSpc>
              <a:spcPct val="90000"/>
            </a:lnSpc>
            <a:spcBef>
              <a:spcPct val="0"/>
            </a:spcBef>
            <a:spcAft>
              <a:spcPct val="35000"/>
            </a:spcAft>
            <a:buNone/>
          </a:pPr>
          <a:endParaRPr lang="fi-FI" sz="1400" kern="1200" dirty="0">
            <a:solidFill>
              <a:sysClr val="window" lastClr="FFFFFF"/>
            </a:solidFill>
            <a:latin typeface="Calibri" panose="020F0502020204030204"/>
            <a:ea typeface="+mn-ea"/>
            <a:cs typeface="+mn-cs"/>
          </a:endParaRPr>
        </a:p>
        <a:p>
          <a:pPr marL="0" lvl="0" indent="0" algn="ctr" defTabSz="622300">
            <a:lnSpc>
              <a:spcPct val="90000"/>
            </a:lnSpc>
            <a:spcBef>
              <a:spcPct val="0"/>
            </a:spcBef>
            <a:spcAft>
              <a:spcPct val="35000"/>
            </a:spcAft>
            <a:buNone/>
          </a:pPr>
          <a:endParaRPr lang="fi-FI" sz="1400" kern="1200" dirty="0">
            <a:solidFill>
              <a:sysClr val="window" lastClr="FFFFFF"/>
            </a:solidFill>
            <a:latin typeface="Calibri" panose="020F0502020204030204"/>
            <a:ea typeface="+mn-ea"/>
            <a:cs typeface="+mn-cs"/>
          </a:endParaRPr>
        </a:p>
        <a:p>
          <a:pPr marL="0" lvl="0" indent="0" algn="ctr" defTabSz="622300">
            <a:lnSpc>
              <a:spcPct val="90000"/>
            </a:lnSpc>
            <a:spcBef>
              <a:spcPct val="0"/>
            </a:spcBef>
            <a:spcAft>
              <a:spcPct val="35000"/>
            </a:spcAft>
            <a:buNone/>
          </a:pPr>
          <a:endParaRPr lang="fi-FI" sz="1400" kern="1200" dirty="0">
            <a:solidFill>
              <a:sysClr val="window" lastClr="FFFFFF"/>
            </a:solidFill>
            <a:latin typeface="Calibri" panose="020F0502020204030204"/>
            <a:ea typeface="+mn-ea"/>
            <a:cs typeface="+mn-cs"/>
          </a:endParaRPr>
        </a:p>
        <a:p>
          <a:pPr marL="0" lvl="0" indent="0" algn="ctr" defTabSz="622300">
            <a:lnSpc>
              <a:spcPct val="90000"/>
            </a:lnSpc>
            <a:spcBef>
              <a:spcPct val="0"/>
            </a:spcBef>
            <a:spcAft>
              <a:spcPct val="35000"/>
            </a:spcAft>
            <a:buNone/>
          </a:pPr>
          <a:endParaRPr lang="fi-FI" sz="1400" kern="1200" dirty="0">
            <a:solidFill>
              <a:sysClr val="window" lastClr="FFFFFF"/>
            </a:solidFill>
            <a:latin typeface="Calibri" panose="020F0502020204030204"/>
            <a:ea typeface="+mn-ea"/>
            <a:cs typeface="+mn-cs"/>
          </a:endParaRPr>
        </a:p>
      </dsp:txBody>
      <dsp:txXfrm>
        <a:off x="2785971" y="1570556"/>
        <a:ext cx="1853956" cy="1644675"/>
      </dsp:txXfrm>
    </dsp:sp>
    <dsp:sp modelId="{00F701CC-3F33-4BE2-ADCA-1586B631FE1D}">
      <dsp:nvSpPr>
        <dsp:cNvPr id="0" name=""/>
        <dsp:cNvSpPr/>
      </dsp:nvSpPr>
      <dsp:spPr>
        <a:xfrm rot="5400000">
          <a:off x="3681990" y="1244807"/>
          <a:ext cx="61918" cy="32167"/>
        </a:xfrm>
        <a:custGeom>
          <a:avLst/>
          <a:gdLst/>
          <a:ahLst/>
          <a:cxnLst/>
          <a:rect l="0" t="0" r="0" b="0"/>
          <a:pathLst>
            <a:path>
              <a:moveTo>
                <a:pt x="0" y="16525"/>
              </a:moveTo>
              <a:lnTo>
                <a:pt x="18625" y="1652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solidFill>
              <a:sysClr val="windowText" lastClr="000000">
                <a:hueOff val="0"/>
                <a:satOff val="0"/>
                <a:lumOff val="0"/>
                <a:alphaOff val="0"/>
              </a:sysClr>
            </a:solidFill>
            <a:latin typeface="Calibri" panose="020F0502020204030204"/>
            <a:ea typeface="+mn-ea"/>
            <a:cs typeface="+mn-cs"/>
          </a:endParaRPr>
        </a:p>
      </dsp:txBody>
      <dsp:txXfrm>
        <a:off x="3714496" y="1259343"/>
        <a:ext cx="0" cy="0"/>
      </dsp:txXfrm>
    </dsp:sp>
    <dsp:sp modelId="{61040931-748C-4A36-8409-0EDA34BAE36A}">
      <dsp:nvSpPr>
        <dsp:cNvPr id="0" name=""/>
        <dsp:cNvSpPr/>
      </dsp:nvSpPr>
      <dsp:spPr>
        <a:xfrm>
          <a:off x="2912641" y="11355"/>
          <a:ext cx="1600615" cy="1280495"/>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i-FI" sz="1200" b="1" kern="1200" dirty="0">
              <a:solidFill>
                <a:sysClr val="window" lastClr="FFFFFF"/>
              </a:solidFill>
              <a:latin typeface="Brother 1816 Regular" pitchFamily="50" charset="0"/>
              <a:ea typeface="+mn-ea"/>
              <a:cs typeface="+mn-cs"/>
            </a:rPr>
            <a:t>Substanssi-osaaminen</a:t>
          </a:r>
        </a:p>
      </dsp:txBody>
      <dsp:txXfrm>
        <a:off x="3147046" y="198879"/>
        <a:ext cx="1131805" cy="905447"/>
      </dsp:txXfrm>
    </dsp:sp>
    <dsp:sp modelId="{D41249AF-949D-4AB7-81B2-123EFC200FD3}">
      <dsp:nvSpPr>
        <dsp:cNvPr id="0" name=""/>
        <dsp:cNvSpPr/>
      </dsp:nvSpPr>
      <dsp:spPr>
        <a:xfrm rot="10800000">
          <a:off x="4983050" y="2376810"/>
          <a:ext cx="40843" cy="32167"/>
        </a:xfrm>
        <a:custGeom>
          <a:avLst/>
          <a:gdLst/>
          <a:ahLst/>
          <a:cxnLst/>
          <a:rect l="0" t="0" r="0" b="0"/>
          <a:pathLst>
            <a:path>
              <a:moveTo>
                <a:pt x="0" y="16525"/>
              </a:moveTo>
              <a:lnTo>
                <a:pt x="7906" y="1652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solidFill>
              <a:sysClr val="windowText" lastClr="000000">
                <a:hueOff val="0"/>
                <a:satOff val="0"/>
                <a:lumOff val="0"/>
                <a:alphaOff val="0"/>
              </a:sysClr>
            </a:solidFill>
            <a:latin typeface="Calibri" panose="020F0502020204030204"/>
            <a:ea typeface="+mn-ea"/>
            <a:cs typeface="+mn-cs"/>
          </a:endParaRPr>
        </a:p>
      </dsp:txBody>
      <dsp:txXfrm rot="10800000">
        <a:off x="5004493" y="2393914"/>
        <a:ext cx="0" cy="0"/>
      </dsp:txXfrm>
    </dsp:sp>
    <dsp:sp modelId="{746E2797-992A-48EA-AAED-4477E1159F8D}">
      <dsp:nvSpPr>
        <dsp:cNvPr id="0" name=""/>
        <dsp:cNvSpPr/>
      </dsp:nvSpPr>
      <dsp:spPr>
        <a:xfrm>
          <a:off x="4983050" y="1752646"/>
          <a:ext cx="1600615" cy="1280495"/>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i-FI" sz="1200" b="1" kern="1200" dirty="0" err="1">
              <a:solidFill>
                <a:sysClr val="window" lastClr="FFFFFF"/>
              </a:solidFill>
              <a:latin typeface="Brother 1816 Regular" pitchFamily="50" charset="0"/>
              <a:ea typeface="+mn-ea"/>
              <a:cs typeface="+mn-cs"/>
            </a:rPr>
            <a:t>Oppimis</a:t>
          </a:r>
          <a:r>
            <a:rPr lang="fi-FI" sz="1200" b="1" kern="1200" dirty="0">
              <a:solidFill>
                <a:sysClr val="window" lastClr="FFFFFF"/>
              </a:solidFill>
              <a:latin typeface="Brother 1816 Regular" pitchFamily="50" charset="0"/>
              <a:ea typeface="+mn-ea"/>
              <a:cs typeface="+mn-cs"/>
            </a:rPr>
            <a:t>-valmiudet</a:t>
          </a:r>
        </a:p>
      </dsp:txBody>
      <dsp:txXfrm>
        <a:off x="5217455" y="1940170"/>
        <a:ext cx="1131805" cy="905447"/>
      </dsp:txXfrm>
    </dsp:sp>
    <dsp:sp modelId="{86C8A3E5-36C9-4ACC-8339-A770E904ABE3}">
      <dsp:nvSpPr>
        <dsp:cNvPr id="0" name=""/>
        <dsp:cNvSpPr/>
      </dsp:nvSpPr>
      <dsp:spPr>
        <a:xfrm rot="16200000">
          <a:off x="3685148" y="3511970"/>
          <a:ext cx="55602" cy="32167"/>
        </a:xfrm>
        <a:custGeom>
          <a:avLst/>
          <a:gdLst/>
          <a:ahLst/>
          <a:cxnLst/>
          <a:rect l="0" t="0" r="0" b="0"/>
          <a:pathLst>
            <a:path>
              <a:moveTo>
                <a:pt x="0" y="16525"/>
              </a:moveTo>
              <a:lnTo>
                <a:pt x="11511" y="1652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solidFill>
              <a:sysClr val="windowText" lastClr="000000">
                <a:hueOff val="0"/>
                <a:satOff val="0"/>
                <a:lumOff val="0"/>
                <a:alphaOff val="0"/>
              </a:sysClr>
            </a:solidFill>
            <a:latin typeface="Calibri" panose="020F0502020204030204"/>
            <a:ea typeface="+mn-ea"/>
            <a:cs typeface="+mn-cs"/>
          </a:endParaRPr>
        </a:p>
      </dsp:txBody>
      <dsp:txXfrm>
        <a:off x="3711559" y="3529444"/>
        <a:ext cx="0" cy="0"/>
      </dsp:txXfrm>
    </dsp:sp>
    <dsp:sp modelId="{AFDC4F74-4C0E-4206-8852-8E395E2493CD}">
      <dsp:nvSpPr>
        <dsp:cNvPr id="0" name=""/>
        <dsp:cNvSpPr/>
      </dsp:nvSpPr>
      <dsp:spPr>
        <a:xfrm>
          <a:off x="2912641" y="3500253"/>
          <a:ext cx="1600615" cy="1280495"/>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i-FI" sz="1200" b="1" kern="1200" dirty="0">
              <a:solidFill>
                <a:sysClr val="window" lastClr="FFFFFF"/>
              </a:solidFill>
              <a:latin typeface="Brother 1816 Regular" pitchFamily="50" charset="0"/>
              <a:ea typeface="+mn-ea"/>
              <a:cs typeface="+mn-cs"/>
            </a:rPr>
            <a:t>Toiminta-ympäristö-osaaminen</a:t>
          </a:r>
        </a:p>
      </dsp:txBody>
      <dsp:txXfrm>
        <a:off x="3147046" y="3687777"/>
        <a:ext cx="1131805" cy="905447"/>
      </dsp:txXfrm>
    </dsp:sp>
    <dsp:sp modelId="{1FFF49FA-A5FB-4855-A69E-D4CAA3E83F4C}">
      <dsp:nvSpPr>
        <dsp:cNvPr id="0" name=""/>
        <dsp:cNvSpPr/>
      </dsp:nvSpPr>
      <dsp:spPr>
        <a:xfrm>
          <a:off x="2402004" y="2376810"/>
          <a:ext cx="46020" cy="32167"/>
        </a:xfrm>
        <a:custGeom>
          <a:avLst/>
          <a:gdLst/>
          <a:ahLst/>
          <a:cxnLst/>
          <a:rect l="0" t="0" r="0" b="0"/>
          <a:pathLst>
            <a:path>
              <a:moveTo>
                <a:pt x="0" y="16525"/>
              </a:moveTo>
              <a:lnTo>
                <a:pt x="13737" y="1652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solidFill>
              <a:sysClr val="windowText" lastClr="000000">
                <a:hueOff val="0"/>
                <a:satOff val="0"/>
                <a:lumOff val="0"/>
                <a:alphaOff val="0"/>
              </a:sysClr>
            </a:solidFill>
            <a:latin typeface="Calibri" panose="020F0502020204030204"/>
            <a:ea typeface="+mn-ea"/>
            <a:cs typeface="+mn-cs"/>
          </a:endParaRPr>
        </a:p>
      </dsp:txBody>
      <dsp:txXfrm>
        <a:off x="2423863" y="2391743"/>
        <a:ext cx="0" cy="0"/>
      </dsp:txXfrm>
    </dsp:sp>
    <dsp:sp modelId="{9F61656D-FED5-496D-B9D4-C75139163D7D}">
      <dsp:nvSpPr>
        <dsp:cNvPr id="0" name=""/>
        <dsp:cNvSpPr/>
      </dsp:nvSpPr>
      <dsp:spPr>
        <a:xfrm>
          <a:off x="847409" y="1752646"/>
          <a:ext cx="1600615" cy="1280495"/>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i-FI" sz="1200" b="1" kern="1200" dirty="0">
              <a:solidFill>
                <a:sysClr val="window" lastClr="FFFFFF"/>
              </a:solidFill>
              <a:latin typeface="Brother 1816 Regular" pitchFamily="50" charset="0"/>
              <a:ea typeface="+mn-ea"/>
              <a:cs typeface="+mn-cs"/>
            </a:rPr>
            <a:t>Organisaatio- ja liiketoiminta-osaaminen</a:t>
          </a:r>
        </a:p>
      </dsp:txBody>
      <dsp:txXfrm>
        <a:off x="1081814" y="1940170"/>
        <a:ext cx="1131805" cy="90544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3B7BD-563D-435F-9C1F-C03AA4EE39D8}" type="datetimeFigureOut">
              <a:rPr lang="fi-FI" smtClean="0"/>
              <a:t>7.7.2021</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6CC55B-B7DC-4E3A-88CC-2871475686DD}" type="slidenum">
              <a:rPr lang="fi-FI" smtClean="0"/>
              <a:t>‹#›</a:t>
            </a:fld>
            <a:endParaRPr lang="fi-FI"/>
          </a:p>
        </p:txBody>
      </p:sp>
    </p:spTree>
    <p:extLst>
      <p:ext uri="{BB962C8B-B14F-4D97-AF65-F5344CB8AC3E}">
        <p14:creationId xmlns:p14="http://schemas.microsoft.com/office/powerpoint/2010/main" val="2114892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8D32-CC52-4731-82E4-EFD4BBD41086}"/>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18E9A574-B517-4BA1-B030-2C56A0342F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B1437F32-A6A5-4C2F-805A-66FAC85CAF82}"/>
              </a:ext>
            </a:extLst>
          </p:cNvPr>
          <p:cNvSpPr>
            <a:spLocks noGrp="1"/>
          </p:cNvSpPr>
          <p:nvPr>
            <p:ph type="dt" sz="half" idx="10"/>
          </p:nvPr>
        </p:nvSpPr>
        <p:spPr/>
        <p:txBody>
          <a:bodyPr/>
          <a:lstStyle/>
          <a:p>
            <a:fld id="{ED084511-F0AF-4D73-A466-52A841C502A1}" type="datetimeFigureOut">
              <a:rPr lang="fi-FI" smtClean="0"/>
              <a:t>7.7.2021</a:t>
            </a:fld>
            <a:endParaRPr lang="fi-FI"/>
          </a:p>
        </p:txBody>
      </p:sp>
      <p:sp>
        <p:nvSpPr>
          <p:cNvPr id="5" name="Footer Placeholder 4">
            <a:extLst>
              <a:ext uri="{FF2B5EF4-FFF2-40B4-BE49-F238E27FC236}">
                <a16:creationId xmlns:a16="http://schemas.microsoft.com/office/drawing/2014/main" id="{C40B060A-0628-4703-B487-214F3778F67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C8753149-EEE2-4F22-A118-51720C546749}"/>
              </a:ext>
            </a:extLst>
          </p:cNvPr>
          <p:cNvSpPr>
            <a:spLocks noGrp="1"/>
          </p:cNvSpPr>
          <p:nvPr>
            <p:ph type="sldNum" sz="quarter" idx="12"/>
          </p:nvPr>
        </p:nvSpPr>
        <p:spPr/>
        <p:txBody>
          <a:bodyPr/>
          <a:lstStyle/>
          <a:p>
            <a:fld id="{01E85EC3-AB42-47F9-ADE3-0E0DDF3E0F82}" type="slidenum">
              <a:rPr lang="fi-FI" smtClean="0"/>
              <a:t>‹#›</a:t>
            </a:fld>
            <a:endParaRPr lang="fi-FI"/>
          </a:p>
        </p:txBody>
      </p:sp>
    </p:spTree>
    <p:extLst>
      <p:ext uri="{BB962C8B-B14F-4D97-AF65-F5344CB8AC3E}">
        <p14:creationId xmlns:p14="http://schemas.microsoft.com/office/powerpoint/2010/main" val="1531045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F7B3-55F4-4A90-937C-281DB101ED3F}"/>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4B4D2DB7-6373-49D2-B1B6-05625532EE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5BDA279A-259B-4346-A595-EBC93A9A784D}"/>
              </a:ext>
            </a:extLst>
          </p:cNvPr>
          <p:cNvSpPr>
            <a:spLocks noGrp="1"/>
          </p:cNvSpPr>
          <p:nvPr>
            <p:ph type="dt" sz="half" idx="10"/>
          </p:nvPr>
        </p:nvSpPr>
        <p:spPr/>
        <p:txBody>
          <a:bodyPr/>
          <a:lstStyle/>
          <a:p>
            <a:fld id="{ED084511-F0AF-4D73-A466-52A841C502A1}" type="datetimeFigureOut">
              <a:rPr lang="fi-FI" smtClean="0"/>
              <a:t>7.7.2021</a:t>
            </a:fld>
            <a:endParaRPr lang="fi-FI"/>
          </a:p>
        </p:txBody>
      </p:sp>
      <p:sp>
        <p:nvSpPr>
          <p:cNvPr id="5" name="Footer Placeholder 4">
            <a:extLst>
              <a:ext uri="{FF2B5EF4-FFF2-40B4-BE49-F238E27FC236}">
                <a16:creationId xmlns:a16="http://schemas.microsoft.com/office/drawing/2014/main" id="{A98C3625-D413-41E7-82E5-68A044F19C4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9E0E6A6F-9E64-411C-AF7B-D7EF97C990A1}"/>
              </a:ext>
            </a:extLst>
          </p:cNvPr>
          <p:cNvSpPr>
            <a:spLocks noGrp="1"/>
          </p:cNvSpPr>
          <p:nvPr>
            <p:ph type="sldNum" sz="quarter" idx="12"/>
          </p:nvPr>
        </p:nvSpPr>
        <p:spPr/>
        <p:txBody>
          <a:bodyPr/>
          <a:lstStyle/>
          <a:p>
            <a:fld id="{01E85EC3-AB42-47F9-ADE3-0E0DDF3E0F82}" type="slidenum">
              <a:rPr lang="fi-FI" smtClean="0"/>
              <a:t>‹#›</a:t>
            </a:fld>
            <a:endParaRPr lang="fi-FI"/>
          </a:p>
        </p:txBody>
      </p:sp>
    </p:spTree>
    <p:extLst>
      <p:ext uri="{BB962C8B-B14F-4D97-AF65-F5344CB8AC3E}">
        <p14:creationId xmlns:p14="http://schemas.microsoft.com/office/powerpoint/2010/main" val="3281912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41912-E1FD-4780-ADB7-B254F6EBE1FA}"/>
              </a:ext>
            </a:extLst>
          </p:cNvPr>
          <p:cNvSpPr>
            <a:spLocks noGrp="1"/>
          </p:cNvSpPr>
          <p:nvPr>
            <p:ph type="title" orient="vert"/>
          </p:nvPr>
        </p:nvSpPr>
        <p:spPr>
          <a:xfrm>
            <a:off x="8724900" y="1467853"/>
            <a:ext cx="2628900" cy="4709110"/>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890D0E41-C8FA-4CA1-B3CC-22A420D77A4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31C924CE-1BC3-4A49-BC1E-EBAA42DBEAA6}"/>
              </a:ext>
            </a:extLst>
          </p:cNvPr>
          <p:cNvSpPr>
            <a:spLocks noGrp="1"/>
          </p:cNvSpPr>
          <p:nvPr>
            <p:ph type="dt" sz="half" idx="10"/>
          </p:nvPr>
        </p:nvSpPr>
        <p:spPr/>
        <p:txBody>
          <a:bodyPr/>
          <a:lstStyle/>
          <a:p>
            <a:fld id="{ED084511-F0AF-4D73-A466-52A841C502A1}" type="datetimeFigureOut">
              <a:rPr lang="fi-FI" smtClean="0"/>
              <a:t>7.7.2021</a:t>
            </a:fld>
            <a:endParaRPr lang="fi-FI"/>
          </a:p>
        </p:txBody>
      </p:sp>
      <p:sp>
        <p:nvSpPr>
          <p:cNvPr id="5" name="Footer Placeholder 4">
            <a:extLst>
              <a:ext uri="{FF2B5EF4-FFF2-40B4-BE49-F238E27FC236}">
                <a16:creationId xmlns:a16="http://schemas.microsoft.com/office/drawing/2014/main" id="{53AEB104-3003-48B0-8B82-8A4E3099C45C}"/>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7C18558-28D8-4A20-9B6A-8B3A26ED025C}"/>
              </a:ext>
            </a:extLst>
          </p:cNvPr>
          <p:cNvSpPr>
            <a:spLocks noGrp="1"/>
          </p:cNvSpPr>
          <p:nvPr>
            <p:ph type="sldNum" sz="quarter" idx="12"/>
          </p:nvPr>
        </p:nvSpPr>
        <p:spPr/>
        <p:txBody>
          <a:bodyPr/>
          <a:lstStyle/>
          <a:p>
            <a:fld id="{01E85EC3-AB42-47F9-ADE3-0E0DDF3E0F82}" type="slidenum">
              <a:rPr lang="fi-FI" smtClean="0"/>
              <a:t>‹#›</a:t>
            </a:fld>
            <a:endParaRPr lang="fi-FI"/>
          </a:p>
        </p:txBody>
      </p:sp>
    </p:spTree>
    <p:extLst>
      <p:ext uri="{BB962C8B-B14F-4D97-AF65-F5344CB8AC3E}">
        <p14:creationId xmlns:p14="http://schemas.microsoft.com/office/powerpoint/2010/main" val="1575340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BE981-8563-48B5-9C6B-0BDD64FCFBC1}"/>
              </a:ext>
            </a:extLst>
          </p:cNvPr>
          <p:cNvSpPr>
            <a:spLocks noGrp="1"/>
          </p:cNvSpPr>
          <p:nvPr>
            <p:ph type="title"/>
          </p:nvPr>
        </p:nvSpPr>
        <p:spPr/>
        <p:txBody>
          <a:bodyPr>
            <a:normAutofit/>
          </a:bodyPr>
          <a:lstStyle>
            <a:lvl1pPr>
              <a:defRPr sz="3200">
                <a:latin typeface="Brother 1816 Medium" pitchFamily="50" charset="0"/>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60F6F14D-C236-459F-B86A-39E855F7A5EA}"/>
              </a:ext>
            </a:extLst>
          </p:cNvPr>
          <p:cNvSpPr>
            <a:spLocks noGrp="1"/>
          </p:cNvSpPr>
          <p:nvPr>
            <p:ph idx="1"/>
          </p:nvPr>
        </p:nvSpPr>
        <p:spPr/>
        <p:txBody>
          <a:bodyPr/>
          <a:lstStyle>
            <a:lvl1pPr>
              <a:defRPr>
                <a:latin typeface="Brother 1816 Regular" pitchFamily="50" charset="0"/>
              </a:defRPr>
            </a:lvl1pPr>
            <a:lvl2pPr>
              <a:defRPr>
                <a:latin typeface="Brother 1816 Regular" pitchFamily="50" charset="0"/>
              </a:defRPr>
            </a:lvl2pPr>
            <a:lvl3pPr>
              <a:defRPr>
                <a:latin typeface="Brother 1816 Regular" pitchFamily="50" charset="0"/>
              </a:defRPr>
            </a:lvl3pPr>
            <a:lvl4pPr>
              <a:defRPr>
                <a:latin typeface="Brother 1816 Regular" pitchFamily="50" charset="0"/>
              </a:defRPr>
            </a:lvl4pPr>
            <a:lvl5pPr>
              <a:defRPr>
                <a:latin typeface="Brother 1816 Regular"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1114DCFF-A798-4640-801F-EE045727FCA7}"/>
              </a:ext>
            </a:extLst>
          </p:cNvPr>
          <p:cNvSpPr>
            <a:spLocks noGrp="1"/>
          </p:cNvSpPr>
          <p:nvPr>
            <p:ph type="dt" sz="half" idx="10"/>
          </p:nvPr>
        </p:nvSpPr>
        <p:spPr/>
        <p:txBody>
          <a:bodyPr/>
          <a:lstStyle/>
          <a:p>
            <a:fld id="{ED084511-F0AF-4D73-A466-52A841C502A1}" type="datetimeFigureOut">
              <a:rPr lang="fi-FI" smtClean="0"/>
              <a:t>7.7.2021</a:t>
            </a:fld>
            <a:endParaRPr lang="fi-FI"/>
          </a:p>
        </p:txBody>
      </p:sp>
      <p:sp>
        <p:nvSpPr>
          <p:cNvPr id="5" name="Footer Placeholder 4">
            <a:extLst>
              <a:ext uri="{FF2B5EF4-FFF2-40B4-BE49-F238E27FC236}">
                <a16:creationId xmlns:a16="http://schemas.microsoft.com/office/drawing/2014/main" id="{E6860975-5668-4F26-B9DB-FA9BA27B83DF}"/>
              </a:ext>
            </a:extLst>
          </p:cNvPr>
          <p:cNvSpPr>
            <a:spLocks noGrp="1"/>
          </p:cNvSpPr>
          <p:nvPr>
            <p:ph type="ftr" sz="quarter" idx="11"/>
          </p:nvPr>
        </p:nvSpPr>
        <p:spPr/>
        <p:txBody>
          <a:bodyPr/>
          <a:lstStyle>
            <a:lvl1pPr>
              <a:defRPr>
                <a:solidFill>
                  <a:schemeClr val="tx1"/>
                </a:solidFill>
                <a:latin typeface="Brother 1816 Regular" pitchFamily="50" charset="0"/>
              </a:defRPr>
            </a:lvl1pPr>
          </a:lstStyle>
          <a:p>
            <a:endParaRPr lang="fi-FI" dirty="0"/>
          </a:p>
        </p:txBody>
      </p:sp>
      <p:sp>
        <p:nvSpPr>
          <p:cNvPr id="6" name="Slide Number Placeholder 5">
            <a:extLst>
              <a:ext uri="{FF2B5EF4-FFF2-40B4-BE49-F238E27FC236}">
                <a16:creationId xmlns:a16="http://schemas.microsoft.com/office/drawing/2014/main" id="{2339CC57-0B35-43FB-90EC-D18139543A49}"/>
              </a:ext>
            </a:extLst>
          </p:cNvPr>
          <p:cNvSpPr>
            <a:spLocks noGrp="1"/>
          </p:cNvSpPr>
          <p:nvPr>
            <p:ph type="sldNum" sz="quarter" idx="12"/>
          </p:nvPr>
        </p:nvSpPr>
        <p:spPr/>
        <p:txBody>
          <a:bodyPr/>
          <a:lstStyle/>
          <a:p>
            <a:fld id="{01E85EC3-AB42-47F9-ADE3-0E0DDF3E0F82}" type="slidenum">
              <a:rPr lang="fi-FI" smtClean="0"/>
              <a:t>‹#›</a:t>
            </a:fld>
            <a:endParaRPr lang="fi-FI"/>
          </a:p>
        </p:txBody>
      </p:sp>
    </p:spTree>
    <p:extLst>
      <p:ext uri="{BB962C8B-B14F-4D97-AF65-F5344CB8AC3E}">
        <p14:creationId xmlns:p14="http://schemas.microsoft.com/office/powerpoint/2010/main" val="10320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0D9E-8172-439B-9BFB-F83B2E01797E}"/>
              </a:ext>
            </a:extLst>
          </p:cNvPr>
          <p:cNvSpPr>
            <a:spLocks noGrp="1"/>
          </p:cNvSpPr>
          <p:nvPr>
            <p:ph type="title"/>
          </p:nvPr>
        </p:nvSpPr>
        <p:spPr>
          <a:xfrm>
            <a:off x="831850" y="1709738"/>
            <a:ext cx="10515600" cy="2852737"/>
          </a:xfrm>
        </p:spPr>
        <p:txBody>
          <a:bodyPr anchor="b">
            <a:normAutofit/>
          </a:bodyPr>
          <a:lstStyle>
            <a:lvl1pPr>
              <a:defRPr sz="4000"/>
            </a:lvl1p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2EDD33C7-B656-45A2-866E-9DB1F862B5A9}"/>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67BCFB3C-566F-4A18-94FC-DAF27749E2D1}"/>
              </a:ext>
            </a:extLst>
          </p:cNvPr>
          <p:cNvSpPr>
            <a:spLocks noGrp="1"/>
          </p:cNvSpPr>
          <p:nvPr>
            <p:ph type="dt" sz="half" idx="10"/>
          </p:nvPr>
        </p:nvSpPr>
        <p:spPr/>
        <p:txBody>
          <a:bodyPr/>
          <a:lstStyle/>
          <a:p>
            <a:fld id="{ED084511-F0AF-4D73-A466-52A841C502A1}" type="datetimeFigureOut">
              <a:rPr lang="fi-FI" smtClean="0"/>
              <a:t>7.7.2021</a:t>
            </a:fld>
            <a:endParaRPr lang="fi-FI"/>
          </a:p>
        </p:txBody>
      </p:sp>
      <p:sp>
        <p:nvSpPr>
          <p:cNvPr id="5" name="Footer Placeholder 4">
            <a:extLst>
              <a:ext uri="{FF2B5EF4-FFF2-40B4-BE49-F238E27FC236}">
                <a16:creationId xmlns:a16="http://schemas.microsoft.com/office/drawing/2014/main" id="{ECE1202C-43A7-4FBA-8261-2A52372521EC}"/>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5165A06-AB81-4B61-938F-B98D8A3911E5}"/>
              </a:ext>
            </a:extLst>
          </p:cNvPr>
          <p:cNvSpPr>
            <a:spLocks noGrp="1"/>
          </p:cNvSpPr>
          <p:nvPr>
            <p:ph type="sldNum" sz="quarter" idx="12"/>
          </p:nvPr>
        </p:nvSpPr>
        <p:spPr/>
        <p:txBody>
          <a:bodyPr/>
          <a:lstStyle/>
          <a:p>
            <a:fld id="{01E85EC3-AB42-47F9-ADE3-0E0DDF3E0F82}" type="slidenum">
              <a:rPr lang="fi-FI" smtClean="0"/>
              <a:t>‹#›</a:t>
            </a:fld>
            <a:endParaRPr lang="fi-FI"/>
          </a:p>
        </p:txBody>
      </p:sp>
    </p:spTree>
    <p:extLst>
      <p:ext uri="{BB962C8B-B14F-4D97-AF65-F5344CB8AC3E}">
        <p14:creationId xmlns:p14="http://schemas.microsoft.com/office/powerpoint/2010/main" val="227759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051A-8EB9-492D-8DF4-C7A36DDACE1E}"/>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8BB2C832-854B-4A10-B5FB-3321A3E1AF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3D01CFDB-A2A8-4B0E-8596-269FAE7C2B3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D1072CF0-1A3D-491D-8C64-AB01D2079F31}"/>
              </a:ext>
            </a:extLst>
          </p:cNvPr>
          <p:cNvSpPr>
            <a:spLocks noGrp="1"/>
          </p:cNvSpPr>
          <p:nvPr>
            <p:ph type="dt" sz="half" idx="10"/>
          </p:nvPr>
        </p:nvSpPr>
        <p:spPr/>
        <p:txBody>
          <a:bodyPr/>
          <a:lstStyle/>
          <a:p>
            <a:fld id="{ED084511-F0AF-4D73-A466-52A841C502A1}" type="datetimeFigureOut">
              <a:rPr lang="fi-FI" smtClean="0"/>
              <a:t>7.7.2021</a:t>
            </a:fld>
            <a:endParaRPr lang="fi-FI"/>
          </a:p>
        </p:txBody>
      </p:sp>
      <p:sp>
        <p:nvSpPr>
          <p:cNvPr id="6" name="Footer Placeholder 5">
            <a:extLst>
              <a:ext uri="{FF2B5EF4-FFF2-40B4-BE49-F238E27FC236}">
                <a16:creationId xmlns:a16="http://schemas.microsoft.com/office/drawing/2014/main" id="{C41F1234-27C8-4DF0-ADF2-CCF14F1B12A3}"/>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D727F921-5895-4888-8B8D-ABE8DA8ECA04}"/>
              </a:ext>
            </a:extLst>
          </p:cNvPr>
          <p:cNvSpPr>
            <a:spLocks noGrp="1"/>
          </p:cNvSpPr>
          <p:nvPr>
            <p:ph type="sldNum" sz="quarter" idx="12"/>
          </p:nvPr>
        </p:nvSpPr>
        <p:spPr/>
        <p:txBody>
          <a:bodyPr/>
          <a:lstStyle/>
          <a:p>
            <a:fld id="{01E85EC3-AB42-47F9-ADE3-0E0DDF3E0F82}" type="slidenum">
              <a:rPr lang="fi-FI" smtClean="0"/>
              <a:t>‹#›</a:t>
            </a:fld>
            <a:endParaRPr lang="fi-FI"/>
          </a:p>
        </p:txBody>
      </p:sp>
    </p:spTree>
    <p:extLst>
      <p:ext uri="{BB962C8B-B14F-4D97-AF65-F5344CB8AC3E}">
        <p14:creationId xmlns:p14="http://schemas.microsoft.com/office/powerpoint/2010/main" val="1073647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CA8A0-7ED0-4B4E-9A3E-79EF1A873F6E}"/>
              </a:ext>
            </a:extLst>
          </p:cNvPr>
          <p:cNvSpPr>
            <a:spLocks noGrp="1"/>
          </p:cNvSpPr>
          <p:nvPr>
            <p:ph type="title"/>
          </p:nvPr>
        </p:nvSpPr>
        <p:spPr>
          <a:xfrm>
            <a:off x="839788" y="365125"/>
            <a:ext cx="7770812"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F7F6E352-B591-482E-9F98-319C55D35A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400D1FF-082A-4524-8374-4BFD0CECEE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395E4F14-0AE5-468F-844A-72736EADF0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22B1DCC-9D67-4C25-B695-E7B691AE6F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5970B405-265E-451F-BB84-361365273582}"/>
              </a:ext>
            </a:extLst>
          </p:cNvPr>
          <p:cNvSpPr>
            <a:spLocks noGrp="1"/>
          </p:cNvSpPr>
          <p:nvPr>
            <p:ph type="dt" sz="half" idx="10"/>
          </p:nvPr>
        </p:nvSpPr>
        <p:spPr/>
        <p:txBody>
          <a:bodyPr/>
          <a:lstStyle/>
          <a:p>
            <a:fld id="{ED084511-F0AF-4D73-A466-52A841C502A1}" type="datetimeFigureOut">
              <a:rPr lang="fi-FI" smtClean="0"/>
              <a:t>7.7.2021</a:t>
            </a:fld>
            <a:endParaRPr lang="fi-FI"/>
          </a:p>
        </p:txBody>
      </p:sp>
      <p:sp>
        <p:nvSpPr>
          <p:cNvPr id="8" name="Footer Placeholder 7">
            <a:extLst>
              <a:ext uri="{FF2B5EF4-FFF2-40B4-BE49-F238E27FC236}">
                <a16:creationId xmlns:a16="http://schemas.microsoft.com/office/drawing/2014/main" id="{C93A7207-585B-4CCC-9F16-06D41B478AE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4A44DF99-8F83-4375-856F-E0500A2833D3}"/>
              </a:ext>
            </a:extLst>
          </p:cNvPr>
          <p:cNvSpPr>
            <a:spLocks noGrp="1"/>
          </p:cNvSpPr>
          <p:nvPr>
            <p:ph type="sldNum" sz="quarter" idx="12"/>
          </p:nvPr>
        </p:nvSpPr>
        <p:spPr/>
        <p:txBody>
          <a:bodyPr/>
          <a:lstStyle/>
          <a:p>
            <a:fld id="{01E85EC3-AB42-47F9-ADE3-0E0DDF3E0F82}" type="slidenum">
              <a:rPr lang="fi-FI" smtClean="0"/>
              <a:t>‹#›</a:t>
            </a:fld>
            <a:endParaRPr lang="fi-FI"/>
          </a:p>
        </p:txBody>
      </p:sp>
    </p:spTree>
    <p:extLst>
      <p:ext uri="{BB962C8B-B14F-4D97-AF65-F5344CB8AC3E}">
        <p14:creationId xmlns:p14="http://schemas.microsoft.com/office/powerpoint/2010/main" val="411036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2F5B-7F4E-4D6C-B5B0-0D5765F00AC0}"/>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F72ABDE9-D574-4B80-8D19-BCA40F90D59C}"/>
              </a:ext>
            </a:extLst>
          </p:cNvPr>
          <p:cNvSpPr>
            <a:spLocks noGrp="1"/>
          </p:cNvSpPr>
          <p:nvPr>
            <p:ph type="dt" sz="half" idx="10"/>
          </p:nvPr>
        </p:nvSpPr>
        <p:spPr/>
        <p:txBody>
          <a:bodyPr/>
          <a:lstStyle/>
          <a:p>
            <a:fld id="{ED084511-F0AF-4D73-A466-52A841C502A1}" type="datetimeFigureOut">
              <a:rPr lang="fi-FI" smtClean="0"/>
              <a:t>7.7.2021</a:t>
            </a:fld>
            <a:endParaRPr lang="fi-FI"/>
          </a:p>
        </p:txBody>
      </p:sp>
      <p:sp>
        <p:nvSpPr>
          <p:cNvPr id="4" name="Footer Placeholder 3">
            <a:extLst>
              <a:ext uri="{FF2B5EF4-FFF2-40B4-BE49-F238E27FC236}">
                <a16:creationId xmlns:a16="http://schemas.microsoft.com/office/drawing/2014/main" id="{93B41801-55BB-4417-B65D-6EF5CE59BA45}"/>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F27EA2B6-103C-4A98-AE60-7CA777734304}"/>
              </a:ext>
            </a:extLst>
          </p:cNvPr>
          <p:cNvSpPr>
            <a:spLocks noGrp="1"/>
          </p:cNvSpPr>
          <p:nvPr>
            <p:ph type="sldNum" sz="quarter" idx="12"/>
          </p:nvPr>
        </p:nvSpPr>
        <p:spPr/>
        <p:txBody>
          <a:bodyPr/>
          <a:lstStyle/>
          <a:p>
            <a:fld id="{01E85EC3-AB42-47F9-ADE3-0E0DDF3E0F82}" type="slidenum">
              <a:rPr lang="fi-FI" smtClean="0"/>
              <a:t>‹#›</a:t>
            </a:fld>
            <a:endParaRPr lang="fi-FI"/>
          </a:p>
        </p:txBody>
      </p:sp>
    </p:spTree>
    <p:extLst>
      <p:ext uri="{BB962C8B-B14F-4D97-AF65-F5344CB8AC3E}">
        <p14:creationId xmlns:p14="http://schemas.microsoft.com/office/powerpoint/2010/main" val="213544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4E92D1-69D7-4C3B-B3F0-F5EA1F8BF4DC}"/>
              </a:ext>
            </a:extLst>
          </p:cNvPr>
          <p:cNvSpPr>
            <a:spLocks noGrp="1"/>
          </p:cNvSpPr>
          <p:nvPr>
            <p:ph type="dt" sz="half" idx="10"/>
          </p:nvPr>
        </p:nvSpPr>
        <p:spPr/>
        <p:txBody>
          <a:bodyPr/>
          <a:lstStyle/>
          <a:p>
            <a:fld id="{ED084511-F0AF-4D73-A466-52A841C502A1}" type="datetimeFigureOut">
              <a:rPr lang="fi-FI" smtClean="0"/>
              <a:t>7.7.2021</a:t>
            </a:fld>
            <a:endParaRPr lang="fi-FI"/>
          </a:p>
        </p:txBody>
      </p:sp>
      <p:sp>
        <p:nvSpPr>
          <p:cNvPr id="3" name="Footer Placeholder 2">
            <a:extLst>
              <a:ext uri="{FF2B5EF4-FFF2-40B4-BE49-F238E27FC236}">
                <a16:creationId xmlns:a16="http://schemas.microsoft.com/office/drawing/2014/main" id="{A9603CDD-8B81-4CBB-B256-4AD3EE3A2E2D}"/>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5C9483B6-C7C2-4533-8FFB-CF78FAEF0E07}"/>
              </a:ext>
            </a:extLst>
          </p:cNvPr>
          <p:cNvSpPr>
            <a:spLocks noGrp="1"/>
          </p:cNvSpPr>
          <p:nvPr>
            <p:ph type="sldNum" sz="quarter" idx="12"/>
          </p:nvPr>
        </p:nvSpPr>
        <p:spPr/>
        <p:txBody>
          <a:bodyPr/>
          <a:lstStyle/>
          <a:p>
            <a:fld id="{01E85EC3-AB42-47F9-ADE3-0E0DDF3E0F82}" type="slidenum">
              <a:rPr lang="fi-FI" smtClean="0"/>
              <a:t>‹#›</a:t>
            </a:fld>
            <a:endParaRPr lang="fi-FI"/>
          </a:p>
        </p:txBody>
      </p:sp>
    </p:spTree>
    <p:extLst>
      <p:ext uri="{BB962C8B-B14F-4D97-AF65-F5344CB8AC3E}">
        <p14:creationId xmlns:p14="http://schemas.microsoft.com/office/powerpoint/2010/main" val="17718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3652-BC16-43D0-B1F3-37C0504E10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5D33F1DE-DD41-4D02-9A40-38C11D53050A}"/>
              </a:ext>
            </a:extLst>
          </p:cNvPr>
          <p:cNvSpPr>
            <a:spLocks noGrp="1"/>
          </p:cNvSpPr>
          <p:nvPr>
            <p:ph idx="1"/>
          </p:nvPr>
        </p:nvSpPr>
        <p:spPr>
          <a:xfrm>
            <a:off x="5183188" y="1443789"/>
            <a:ext cx="6172200" cy="44172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31E3FECE-4C9F-4947-B952-ADF49ABD9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71A42C-F3A4-49DC-B5EE-767744F92A29}"/>
              </a:ext>
            </a:extLst>
          </p:cNvPr>
          <p:cNvSpPr>
            <a:spLocks noGrp="1"/>
          </p:cNvSpPr>
          <p:nvPr>
            <p:ph type="dt" sz="half" idx="10"/>
          </p:nvPr>
        </p:nvSpPr>
        <p:spPr/>
        <p:txBody>
          <a:bodyPr/>
          <a:lstStyle/>
          <a:p>
            <a:fld id="{ED084511-F0AF-4D73-A466-52A841C502A1}" type="datetimeFigureOut">
              <a:rPr lang="fi-FI" smtClean="0"/>
              <a:t>7.7.2021</a:t>
            </a:fld>
            <a:endParaRPr lang="fi-FI"/>
          </a:p>
        </p:txBody>
      </p:sp>
      <p:sp>
        <p:nvSpPr>
          <p:cNvPr id="6" name="Footer Placeholder 5">
            <a:extLst>
              <a:ext uri="{FF2B5EF4-FFF2-40B4-BE49-F238E27FC236}">
                <a16:creationId xmlns:a16="http://schemas.microsoft.com/office/drawing/2014/main" id="{35A40FFA-A99B-4702-911E-50E18A1BE9F3}"/>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19E065E1-0B73-45EC-BD0C-CFDB9A42CAAE}"/>
              </a:ext>
            </a:extLst>
          </p:cNvPr>
          <p:cNvSpPr>
            <a:spLocks noGrp="1"/>
          </p:cNvSpPr>
          <p:nvPr>
            <p:ph type="sldNum" sz="quarter" idx="12"/>
          </p:nvPr>
        </p:nvSpPr>
        <p:spPr/>
        <p:txBody>
          <a:bodyPr/>
          <a:lstStyle/>
          <a:p>
            <a:fld id="{01E85EC3-AB42-47F9-ADE3-0E0DDF3E0F82}" type="slidenum">
              <a:rPr lang="fi-FI" smtClean="0"/>
              <a:t>‹#›</a:t>
            </a:fld>
            <a:endParaRPr lang="fi-FI"/>
          </a:p>
        </p:txBody>
      </p:sp>
    </p:spTree>
    <p:extLst>
      <p:ext uri="{BB962C8B-B14F-4D97-AF65-F5344CB8AC3E}">
        <p14:creationId xmlns:p14="http://schemas.microsoft.com/office/powerpoint/2010/main" val="3435408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18883-C05D-4095-9F80-8FB5120761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BC74B611-EE1D-4A6A-95CA-2F8368A1BD28}"/>
              </a:ext>
            </a:extLst>
          </p:cNvPr>
          <p:cNvSpPr>
            <a:spLocks noGrp="1"/>
          </p:cNvSpPr>
          <p:nvPr>
            <p:ph type="pic" idx="1"/>
          </p:nvPr>
        </p:nvSpPr>
        <p:spPr>
          <a:xfrm>
            <a:off x="5183188" y="1515979"/>
            <a:ext cx="6172200" cy="43450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41669E4A-EB4E-47E0-806C-E19539D00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02FC2E-CE92-421B-BBCE-082151D4D322}"/>
              </a:ext>
            </a:extLst>
          </p:cNvPr>
          <p:cNvSpPr>
            <a:spLocks noGrp="1"/>
          </p:cNvSpPr>
          <p:nvPr>
            <p:ph type="dt" sz="half" idx="10"/>
          </p:nvPr>
        </p:nvSpPr>
        <p:spPr/>
        <p:txBody>
          <a:bodyPr/>
          <a:lstStyle/>
          <a:p>
            <a:fld id="{ED084511-F0AF-4D73-A466-52A841C502A1}" type="datetimeFigureOut">
              <a:rPr lang="fi-FI" smtClean="0"/>
              <a:t>7.7.2021</a:t>
            </a:fld>
            <a:endParaRPr lang="fi-FI"/>
          </a:p>
        </p:txBody>
      </p:sp>
      <p:sp>
        <p:nvSpPr>
          <p:cNvPr id="6" name="Footer Placeholder 5">
            <a:extLst>
              <a:ext uri="{FF2B5EF4-FFF2-40B4-BE49-F238E27FC236}">
                <a16:creationId xmlns:a16="http://schemas.microsoft.com/office/drawing/2014/main" id="{395ED5C1-D107-44DA-B227-F156F63F02D4}"/>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7782DC1-9194-410E-8CC7-2FA06948CF8B}"/>
              </a:ext>
            </a:extLst>
          </p:cNvPr>
          <p:cNvSpPr>
            <a:spLocks noGrp="1"/>
          </p:cNvSpPr>
          <p:nvPr>
            <p:ph type="sldNum" sz="quarter" idx="12"/>
          </p:nvPr>
        </p:nvSpPr>
        <p:spPr/>
        <p:txBody>
          <a:bodyPr/>
          <a:lstStyle/>
          <a:p>
            <a:fld id="{01E85EC3-AB42-47F9-ADE3-0E0DDF3E0F82}" type="slidenum">
              <a:rPr lang="fi-FI" smtClean="0"/>
              <a:t>‹#›</a:t>
            </a:fld>
            <a:endParaRPr lang="fi-FI"/>
          </a:p>
        </p:txBody>
      </p:sp>
    </p:spTree>
    <p:extLst>
      <p:ext uri="{BB962C8B-B14F-4D97-AF65-F5344CB8AC3E}">
        <p14:creationId xmlns:p14="http://schemas.microsoft.com/office/powerpoint/2010/main" val="1273672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B6F8DE-EC40-4ABD-9AF8-07B2C30007AE}"/>
              </a:ext>
            </a:extLst>
          </p:cNvPr>
          <p:cNvSpPr>
            <a:spLocks noGrp="1"/>
          </p:cNvSpPr>
          <p:nvPr>
            <p:ph type="title"/>
          </p:nvPr>
        </p:nvSpPr>
        <p:spPr>
          <a:xfrm>
            <a:off x="838200" y="365125"/>
            <a:ext cx="7772400" cy="1325563"/>
          </a:xfrm>
          <a:prstGeom prst="rect">
            <a:avLst/>
          </a:prstGeom>
        </p:spPr>
        <p:txBody>
          <a:bodyPr vert="horz" lIns="91440" tIns="45720" rIns="91440" bIns="45720" rtlCol="0" anchor="ctr">
            <a:norm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98925BD1-ADE5-4DA2-9FD4-FAD5AF0897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1785394D-B663-4D73-AB18-A63C69E1B0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Brother 1816 Regular" pitchFamily="50" charset="0"/>
              </a:defRPr>
            </a:lvl1pPr>
          </a:lstStyle>
          <a:p>
            <a:fld id="{ED084511-F0AF-4D73-A466-52A841C502A1}" type="datetimeFigureOut">
              <a:rPr lang="fi-FI" smtClean="0"/>
              <a:pPr/>
              <a:t>7.7.2021</a:t>
            </a:fld>
            <a:endParaRPr lang="fi-FI" dirty="0"/>
          </a:p>
        </p:txBody>
      </p:sp>
      <p:sp>
        <p:nvSpPr>
          <p:cNvPr id="5" name="Footer Placeholder 4">
            <a:extLst>
              <a:ext uri="{FF2B5EF4-FFF2-40B4-BE49-F238E27FC236}">
                <a16:creationId xmlns:a16="http://schemas.microsoft.com/office/drawing/2014/main" id="{A005A914-CE72-44E3-B00C-6529E70870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Brother 1816 Regular" pitchFamily="50" charset="0"/>
              </a:defRPr>
            </a:lvl1pPr>
          </a:lstStyle>
          <a:p>
            <a:endParaRPr lang="fi-FI" dirty="0"/>
          </a:p>
        </p:txBody>
      </p:sp>
      <p:sp>
        <p:nvSpPr>
          <p:cNvPr id="6" name="Slide Number Placeholder 5">
            <a:extLst>
              <a:ext uri="{FF2B5EF4-FFF2-40B4-BE49-F238E27FC236}">
                <a16:creationId xmlns:a16="http://schemas.microsoft.com/office/drawing/2014/main" id="{E83924F0-C725-4167-B958-8E72F4780E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E85EC3-AB42-47F9-ADE3-0E0DDF3E0F82}" type="slidenum">
              <a:rPr lang="fi-FI" smtClean="0"/>
              <a:t>‹#›</a:t>
            </a:fld>
            <a:endParaRPr lang="fi-FI" dirty="0"/>
          </a:p>
        </p:txBody>
      </p:sp>
      <p:pic>
        <p:nvPicPr>
          <p:cNvPr id="8" name="Picture 7" descr="Opetushallitus rahoittaa hanketta värillinen logo.">
            <a:extLst>
              <a:ext uri="{FF2B5EF4-FFF2-40B4-BE49-F238E27FC236}">
                <a16:creationId xmlns:a16="http://schemas.microsoft.com/office/drawing/2014/main" id="{B583D07A-6AB8-4CDB-90E8-C1BE6BDAC9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41878" y="134661"/>
            <a:ext cx="1228571" cy="1187619"/>
          </a:xfrm>
          <a:prstGeom prst="rect">
            <a:avLst/>
          </a:prstGeom>
        </p:spPr>
      </p:pic>
      <p:pic>
        <p:nvPicPr>
          <p:cNvPr id="10" name="Picture 9" descr="Turun yliopiston musta logo.">
            <a:extLst>
              <a:ext uri="{FF2B5EF4-FFF2-40B4-BE49-F238E27FC236}">
                <a16:creationId xmlns:a16="http://schemas.microsoft.com/office/drawing/2014/main" id="{1F5478D4-BEF3-4525-9139-9E0CD54B825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82521" y="138220"/>
            <a:ext cx="2359357" cy="957155"/>
          </a:xfrm>
          <a:prstGeom prst="rect">
            <a:avLst/>
          </a:prstGeom>
        </p:spPr>
      </p:pic>
    </p:spTree>
    <p:extLst>
      <p:ext uri="{BB962C8B-B14F-4D97-AF65-F5344CB8AC3E}">
        <p14:creationId xmlns:p14="http://schemas.microsoft.com/office/powerpoint/2010/main" val="4032570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kern="1200">
          <a:solidFill>
            <a:schemeClr val="tx1"/>
          </a:solidFill>
          <a:latin typeface="Brother 1816 Medium"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rother 1816 Regular"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rother 1816 Regular"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rother 1816 Regular"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other 1816 Regular"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other 1816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www.slideshare.net/girujang/playing-on-the-new-strategy-chessboardat-kearney2010" TargetMode="External"/><Relationship Id="rId2" Type="http://schemas.openxmlformats.org/officeDocument/2006/relationships/hyperlink" Target="https://www.sitra.fi/hankkeet/tulevaisuuden-tekijan-tyokalupakki/" TargetMode="External"/><Relationship Id="rId1" Type="http://schemas.openxmlformats.org/officeDocument/2006/relationships/slideLayout" Target="../slideLayouts/slideLayout2.xml"/><Relationship Id="rId6" Type="http://schemas.openxmlformats.org/officeDocument/2006/relationships/hyperlink" Target="https://www.youtube.com/watch?v=NLzGFl2A66Y" TargetMode="External"/><Relationship Id="rId5" Type="http://schemas.openxmlformats.org/officeDocument/2006/relationships/hyperlink" Target="http://urn.fi/URN:NBN:fi:amk-2015090714386" TargetMode="External"/><Relationship Id="rId4" Type="http://schemas.openxmlformats.org/officeDocument/2006/relationships/hyperlink" Target="https://www.ifm.eng.cam.ac.uk/research/dstools/"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hyperlink" Target="https://www.oph.fi/fi/koulutus-ja-tutkinnot/perusopetuksen-opetussuunnitelman-ydinasiat" TargetMode="Externa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hyperlink" Target="http://www.educationscotland.gov.uk/resources/h/hgios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www.utupub.fi/handle/10024/151111"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4F9D5-91D5-4C63-969B-F50B3A904A93}"/>
              </a:ext>
            </a:extLst>
          </p:cNvPr>
          <p:cNvSpPr>
            <a:spLocks noGrp="1"/>
          </p:cNvSpPr>
          <p:nvPr>
            <p:ph type="ctrTitle"/>
          </p:nvPr>
        </p:nvSpPr>
        <p:spPr/>
        <p:txBody>
          <a:bodyPr>
            <a:normAutofit/>
          </a:bodyPr>
          <a:lstStyle/>
          <a:p>
            <a:r>
              <a:rPr lang="fi-FI" sz="4400" dirty="0">
                <a:latin typeface="Brother 1816 Bold" pitchFamily="50" charset="0"/>
              </a:rPr>
              <a:t>Kohti yhteisöllistä toiminta- ja arviointikulttuuria oppijan hyväksi 2019-2021</a:t>
            </a:r>
            <a:endParaRPr lang="fi-FI" sz="4400" dirty="0"/>
          </a:p>
        </p:txBody>
      </p:sp>
      <p:sp>
        <p:nvSpPr>
          <p:cNvPr id="3" name="Subtitle 2">
            <a:extLst>
              <a:ext uri="{FF2B5EF4-FFF2-40B4-BE49-F238E27FC236}">
                <a16:creationId xmlns:a16="http://schemas.microsoft.com/office/drawing/2014/main" id="{228D4EFF-AE1E-476C-94D5-99A89C2C187D}"/>
              </a:ext>
            </a:extLst>
          </p:cNvPr>
          <p:cNvSpPr>
            <a:spLocks noGrp="1"/>
          </p:cNvSpPr>
          <p:nvPr>
            <p:ph type="subTitle" idx="1"/>
          </p:nvPr>
        </p:nvSpPr>
        <p:spPr>
          <a:xfrm>
            <a:off x="1684020" y="3708718"/>
            <a:ext cx="8823960" cy="1655762"/>
          </a:xfrm>
        </p:spPr>
        <p:txBody>
          <a:bodyPr>
            <a:normAutofit/>
          </a:bodyPr>
          <a:lstStyle/>
          <a:p>
            <a:r>
              <a:rPr lang="fi-FI" dirty="0">
                <a:latin typeface="Brother 1816 Bold" pitchFamily="50" charset="0"/>
              </a:rPr>
              <a:t>Osa I Kohti yhteisöllistä toimintakulttuuria</a:t>
            </a:r>
            <a:br>
              <a:rPr lang="fi-FI" dirty="0"/>
            </a:br>
            <a:r>
              <a:rPr lang="fi-FI" dirty="0"/>
              <a:t>Koulutuksen vastuullinen johtaja Sari Koski, Turun yliopisto (@ utu.fi)</a:t>
            </a:r>
          </a:p>
        </p:txBody>
      </p:sp>
    </p:spTree>
    <p:extLst>
      <p:ext uri="{BB962C8B-B14F-4D97-AF65-F5344CB8AC3E}">
        <p14:creationId xmlns:p14="http://schemas.microsoft.com/office/powerpoint/2010/main" val="2686625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4A119-733D-427A-B64F-324BE88D7885}"/>
              </a:ext>
            </a:extLst>
          </p:cNvPr>
          <p:cNvSpPr>
            <a:spLocks noGrp="1"/>
          </p:cNvSpPr>
          <p:nvPr>
            <p:ph type="title"/>
          </p:nvPr>
        </p:nvSpPr>
        <p:spPr/>
        <p:txBody>
          <a:bodyPr/>
          <a:lstStyle/>
          <a:p>
            <a:r>
              <a:rPr lang="fi-FI" dirty="0"/>
              <a:t>Suunnittelun lähtökohtia: Yhteistyö ja osallisuus</a:t>
            </a:r>
          </a:p>
        </p:txBody>
      </p:sp>
      <p:sp>
        <p:nvSpPr>
          <p:cNvPr id="3" name="Content Placeholder 2">
            <a:extLst>
              <a:ext uri="{FF2B5EF4-FFF2-40B4-BE49-F238E27FC236}">
                <a16:creationId xmlns:a16="http://schemas.microsoft.com/office/drawing/2014/main" id="{9F47DE49-ACB4-4605-9A57-96EA203DBA9A}"/>
              </a:ext>
            </a:extLst>
          </p:cNvPr>
          <p:cNvSpPr>
            <a:spLocks noGrp="1"/>
          </p:cNvSpPr>
          <p:nvPr>
            <p:ph idx="1"/>
          </p:nvPr>
        </p:nvSpPr>
        <p:spPr/>
        <p:txBody>
          <a:bodyPr/>
          <a:lstStyle/>
          <a:p>
            <a:r>
              <a:rPr lang="fi-FI" dirty="0"/>
              <a:t> Henkilöstö</a:t>
            </a:r>
          </a:p>
          <a:p>
            <a:r>
              <a:rPr lang="fi-FI" dirty="0"/>
              <a:t> Oppilaat</a:t>
            </a:r>
          </a:p>
          <a:p>
            <a:r>
              <a:rPr lang="fi-FI" dirty="0"/>
              <a:t> Kodit</a:t>
            </a:r>
          </a:p>
          <a:p>
            <a:r>
              <a:rPr lang="fi-FI" dirty="0"/>
              <a:t> Muut lasten ja nuorten kanssa työskentelevät hallintokunnat   ja viranomaiset</a:t>
            </a:r>
          </a:p>
        </p:txBody>
      </p:sp>
    </p:spTree>
    <p:extLst>
      <p:ext uri="{BB962C8B-B14F-4D97-AF65-F5344CB8AC3E}">
        <p14:creationId xmlns:p14="http://schemas.microsoft.com/office/powerpoint/2010/main" val="23056233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EF06-E4E7-46D6-A837-19C2A3FA7EC8}"/>
              </a:ext>
            </a:extLst>
          </p:cNvPr>
          <p:cNvSpPr>
            <a:spLocks noGrp="1"/>
          </p:cNvSpPr>
          <p:nvPr>
            <p:ph type="title"/>
          </p:nvPr>
        </p:nvSpPr>
        <p:spPr/>
        <p:txBody>
          <a:bodyPr/>
          <a:lstStyle/>
          <a:p>
            <a:r>
              <a:rPr lang="fi-FI" dirty="0"/>
              <a:t>Muutostekijöitä</a:t>
            </a:r>
          </a:p>
        </p:txBody>
      </p:sp>
      <p:sp>
        <p:nvSpPr>
          <p:cNvPr id="3" name="Content Placeholder 2">
            <a:extLst>
              <a:ext uri="{FF2B5EF4-FFF2-40B4-BE49-F238E27FC236}">
                <a16:creationId xmlns:a16="http://schemas.microsoft.com/office/drawing/2014/main" id="{C729F919-C0C0-486E-8F80-532681B587A2}"/>
              </a:ext>
            </a:extLst>
          </p:cNvPr>
          <p:cNvSpPr>
            <a:spLocks noGrp="1"/>
          </p:cNvSpPr>
          <p:nvPr>
            <p:ph idx="1"/>
          </p:nvPr>
        </p:nvSpPr>
        <p:spPr/>
        <p:txBody>
          <a:bodyPr>
            <a:normAutofit fontScale="85000" lnSpcReduction="20000"/>
          </a:bodyPr>
          <a:lstStyle/>
          <a:p>
            <a:r>
              <a:rPr lang="fi-FI" dirty="0">
                <a:latin typeface="Brother 1816 Medium" pitchFamily="50" charset="0"/>
              </a:rPr>
              <a:t>Demografia</a:t>
            </a:r>
            <a:r>
              <a:rPr lang="fi-FI" dirty="0"/>
              <a:t>: lasten ja työikäisten vaje koko maassa ja Varsinais-Suomessa - kansainvälisiä osaajia ja heidän perheitään tarvitaan - kaikkien ikäluokkien osaaminen tarvitaan käyttöön </a:t>
            </a:r>
          </a:p>
          <a:p>
            <a:r>
              <a:rPr lang="fi-FI" dirty="0">
                <a:latin typeface="Brother 1816 Medium" pitchFamily="50" charset="0"/>
              </a:rPr>
              <a:t>Segregaatio</a:t>
            </a:r>
            <a:r>
              <a:rPr lang="fi-FI" dirty="0"/>
              <a:t>: Suomen tilanne pistää silmään myös Euroopan mittakaavassa - työmarkkinoilla osaamisen </a:t>
            </a:r>
            <a:r>
              <a:rPr lang="fi-FI" dirty="0" err="1"/>
              <a:t>kohtaanto</a:t>
            </a:r>
            <a:r>
              <a:rPr lang="fi-FI" dirty="0"/>
              <a:t>-ongelmia - näkyy toimialojen yksipuolisuutena ja tuloeroissa</a:t>
            </a:r>
          </a:p>
          <a:p>
            <a:r>
              <a:rPr lang="fi-FI" dirty="0">
                <a:latin typeface="Brother 1816 Medium" pitchFamily="50" charset="0"/>
              </a:rPr>
              <a:t>Jatkuva oppiminen</a:t>
            </a:r>
            <a:r>
              <a:rPr lang="fi-FI" dirty="0"/>
              <a:t>: osaamisen kehittämisen välttämättömyys - rakenteita ja rahoitusta ollaan uudistamassa </a:t>
            </a:r>
            <a:r>
              <a:rPr lang="fi-FI" dirty="0" err="1"/>
              <a:t>ministeriötasolta</a:t>
            </a:r>
            <a:r>
              <a:rPr lang="fi-FI" dirty="0"/>
              <a:t> lähtien - yhteistyön monipuolistaminen koulutuksen järjestäjien ja työelämän välillä  </a:t>
            </a:r>
          </a:p>
          <a:p>
            <a:r>
              <a:rPr lang="fi-FI" dirty="0">
                <a:latin typeface="Brother 1816 Medium" pitchFamily="50" charset="0"/>
              </a:rPr>
              <a:t>Polarisaatio</a:t>
            </a:r>
            <a:r>
              <a:rPr lang="fi-FI" dirty="0"/>
              <a:t>: osaamisen tason varmistaminen - puolella 25–34 -vuotiaiden ikäluokasta on korkeakoulututkinto vuonna 2030 (</a:t>
            </a:r>
            <a:r>
              <a:rPr lang="fi-FI" dirty="0" err="1"/>
              <a:t>OKM:n</a:t>
            </a:r>
            <a:r>
              <a:rPr lang="fi-FI" dirty="0"/>
              <a:t> tavoite) - osaamisen kehittämisen ja täydentämisen mahdollisuudet kaikille ikäluokille</a:t>
            </a:r>
          </a:p>
          <a:p>
            <a:endParaRPr lang="fi-FI" dirty="0"/>
          </a:p>
        </p:txBody>
      </p:sp>
    </p:spTree>
    <p:extLst>
      <p:ext uri="{BB962C8B-B14F-4D97-AF65-F5344CB8AC3E}">
        <p14:creationId xmlns:p14="http://schemas.microsoft.com/office/powerpoint/2010/main" val="11817016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E5BB2-26D8-4981-B20C-9C73B2E54320}"/>
              </a:ext>
            </a:extLst>
          </p:cNvPr>
          <p:cNvSpPr>
            <a:spLocks noGrp="1"/>
          </p:cNvSpPr>
          <p:nvPr>
            <p:ph type="title"/>
          </p:nvPr>
        </p:nvSpPr>
        <p:spPr/>
        <p:txBody>
          <a:bodyPr/>
          <a:lstStyle/>
          <a:p>
            <a:r>
              <a:rPr lang="fi-FI" dirty="0"/>
              <a:t>Haasteita</a:t>
            </a:r>
          </a:p>
        </p:txBody>
      </p:sp>
      <p:sp>
        <p:nvSpPr>
          <p:cNvPr id="3" name="Content Placeholder 2">
            <a:extLst>
              <a:ext uri="{FF2B5EF4-FFF2-40B4-BE49-F238E27FC236}">
                <a16:creationId xmlns:a16="http://schemas.microsoft.com/office/drawing/2014/main" id="{5752A6EA-4736-434A-9302-2BDF2C8BF9DA}"/>
              </a:ext>
            </a:extLst>
          </p:cNvPr>
          <p:cNvSpPr>
            <a:spLocks noGrp="1"/>
          </p:cNvSpPr>
          <p:nvPr>
            <p:ph idx="1"/>
          </p:nvPr>
        </p:nvSpPr>
        <p:spPr/>
        <p:txBody>
          <a:bodyPr/>
          <a:lstStyle/>
          <a:p>
            <a:r>
              <a:rPr lang="fi-FI" dirty="0">
                <a:latin typeface="Brother 1816 Medium" pitchFamily="50" charset="0"/>
              </a:rPr>
              <a:t>Työvoiman riittävyys</a:t>
            </a:r>
            <a:r>
              <a:rPr lang="fi-FI" dirty="0"/>
              <a:t>: Eläköityminen, syntyvyyden lasku, osaamisvajeet </a:t>
            </a:r>
          </a:p>
          <a:p>
            <a:r>
              <a:rPr lang="fi-FI" dirty="0" err="1">
                <a:latin typeface="Brother 1816 Medium" pitchFamily="50" charset="0"/>
              </a:rPr>
              <a:t>Koulutustason</a:t>
            </a:r>
            <a:r>
              <a:rPr lang="fi-FI" dirty="0">
                <a:latin typeface="Brother 1816 Medium" pitchFamily="50" charset="0"/>
              </a:rPr>
              <a:t> nosto</a:t>
            </a:r>
            <a:r>
              <a:rPr lang="fi-FI" dirty="0"/>
              <a:t>: Opetus- ja kulttuuriministeriön tavoitteena korkea-asteen tutkinto yli puolelle nuorista</a:t>
            </a:r>
          </a:p>
          <a:p>
            <a:r>
              <a:rPr lang="fi-FI" dirty="0">
                <a:latin typeface="Brother 1816 Medium" pitchFamily="50" charset="0"/>
              </a:rPr>
              <a:t>Osaamisvaatimusten ja -tarpeiden muutokset</a:t>
            </a:r>
            <a:r>
              <a:rPr lang="fi-FI" dirty="0"/>
              <a:t>: Kokonaisten toimialojen hauraus, perhostalous sekä poliittinen ohjaus (strategiat, lainsäädäntö, verotus) ja niiden vaikutus työelämään, logistiikkaan, liikkuvuuteen </a:t>
            </a:r>
          </a:p>
          <a:p>
            <a:r>
              <a:rPr lang="fi-FI" dirty="0">
                <a:latin typeface="Brother 1816 Medium" pitchFamily="50" charset="0"/>
              </a:rPr>
              <a:t>Kansallinen ja kansainvälinen pitovoima</a:t>
            </a:r>
            <a:r>
              <a:rPr lang="fi-FI" dirty="0"/>
              <a:t>: Koulutettujen nettomuutto Turun alueelle vähäistä</a:t>
            </a:r>
          </a:p>
        </p:txBody>
      </p:sp>
    </p:spTree>
    <p:extLst>
      <p:ext uri="{BB962C8B-B14F-4D97-AF65-F5344CB8AC3E}">
        <p14:creationId xmlns:p14="http://schemas.microsoft.com/office/powerpoint/2010/main" val="42715376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490EB-D20A-4189-87BB-A2E2751731C9}"/>
              </a:ext>
            </a:extLst>
          </p:cNvPr>
          <p:cNvSpPr>
            <a:spLocks noGrp="1"/>
          </p:cNvSpPr>
          <p:nvPr>
            <p:ph type="title"/>
          </p:nvPr>
        </p:nvSpPr>
        <p:spPr/>
        <p:txBody>
          <a:bodyPr/>
          <a:lstStyle/>
          <a:p>
            <a:r>
              <a:rPr lang="fi-FI" dirty="0"/>
              <a:t>Ratkaisuja</a:t>
            </a:r>
          </a:p>
        </p:txBody>
      </p:sp>
      <p:sp>
        <p:nvSpPr>
          <p:cNvPr id="3" name="Content Placeholder 2">
            <a:extLst>
              <a:ext uri="{FF2B5EF4-FFF2-40B4-BE49-F238E27FC236}">
                <a16:creationId xmlns:a16="http://schemas.microsoft.com/office/drawing/2014/main" id="{5293AF64-332C-4650-BC02-17D8275146AE}"/>
              </a:ext>
            </a:extLst>
          </p:cNvPr>
          <p:cNvSpPr>
            <a:spLocks noGrp="1"/>
          </p:cNvSpPr>
          <p:nvPr>
            <p:ph idx="1"/>
          </p:nvPr>
        </p:nvSpPr>
        <p:spPr/>
        <p:txBody>
          <a:bodyPr/>
          <a:lstStyle/>
          <a:p>
            <a:r>
              <a:rPr lang="fi-FI" dirty="0">
                <a:latin typeface="Brother 1816 Medium" pitchFamily="50" charset="0"/>
              </a:rPr>
              <a:t>Jatkuva oppiminen</a:t>
            </a:r>
            <a:r>
              <a:rPr lang="fi-FI" dirty="0"/>
              <a:t>: Turku haluaa huolehtia nykyisistä kaupunkilaisista kaikissa ikäluokissa, kaupunkiin </a:t>
            </a:r>
            <a:r>
              <a:rPr lang="fi-FI" dirty="0" err="1"/>
              <a:t>vast</a:t>
            </a:r>
            <a:r>
              <a:rPr lang="fi-FI" dirty="0"/>
              <a:t>-ikään muuttaneista ja houkutella koko ajan lisää osaajia. Kilpailu kaupunkien kesken on kovaa </a:t>
            </a:r>
          </a:p>
          <a:p>
            <a:r>
              <a:rPr lang="fi-FI" dirty="0">
                <a:latin typeface="Brother 1816 Medium" pitchFamily="50" charset="0"/>
              </a:rPr>
              <a:t>Osaamisten hyödyntäminen</a:t>
            </a:r>
            <a:r>
              <a:rPr lang="fi-FI" dirty="0"/>
              <a:t>: Kaikkien osaamispotentiaali käyttöön koulutus- ja kotoutustoimien avulla </a:t>
            </a:r>
          </a:p>
          <a:p>
            <a:r>
              <a:rPr lang="fi-FI" dirty="0">
                <a:latin typeface="Brother 1816 Medium" pitchFamily="50" charset="0"/>
              </a:rPr>
              <a:t>Pitovoiman vahvistaminen</a:t>
            </a:r>
            <a:r>
              <a:rPr lang="fi-FI" dirty="0"/>
              <a:t>: Ratkaisuja ja palveluja systeemisesti koko alueella: asumisviihtyvyys, palvelut, monipuolinen elinkeinoelämä ja positiivinen imago (esim. hiilineutraalius, elinvoimaisuus)</a:t>
            </a:r>
          </a:p>
          <a:p>
            <a:endParaRPr lang="fi-FI" dirty="0"/>
          </a:p>
        </p:txBody>
      </p:sp>
    </p:spTree>
    <p:extLst>
      <p:ext uri="{BB962C8B-B14F-4D97-AF65-F5344CB8AC3E}">
        <p14:creationId xmlns:p14="http://schemas.microsoft.com/office/powerpoint/2010/main" val="20571146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A077-EFD6-4A46-8BAB-2FD7BD93214C}"/>
              </a:ext>
            </a:extLst>
          </p:cNvPr>
          <p:cNvSpPr>
            <a:spLocks noGrp="1"/>
          </p:cNvSpPr>
          <p:nvPr>
            <p:ph type="title"/>
          </p:nvPr>
        </p:nvSpPr>
        <p:spPr/>
        <p:txBody>
          <a:bodyPr/>
          <a:lstStyle/>
          <a:p>
            <a:r>
              <a:rPr lang="fi-FI" dirty="0"/>
              <a:t>Pohdintakysymys</a:t>
            </a:r>
          </a:p>
        </p:txBody>
      </p:sp>
      <p:sp>
        <p:nvSpPr>
          <p:cNvPr id="3" name="Content Placeholder 2">
            <a:extLst>
              <a:ext uri="{FF2B5EF4-FFF2-40B4-BE49-F238E27FC236}">
                <a16:creationId xmlns:a16="http://schemas.microsoft.com/office/drawing/2014/main" id="{8DE84D06-AD8D-40A5-9E89-D9EC1D7D2557}"/>
              </a:ext>
            </a:extLst>
          </p:cNvPr>
          <p:cNvSpPr>
            <a:spLocks noGrp="1"/>
          </p:cNvSpPr>
          <p:nvPr>
            <p:ph idx="1"/>
          </p:nvPr>
        </p:nvSpPr>
        <p:spPr/>
        <p:txBody>
          <a:bodyPr/>
          <a:lstStyle/>
          <a:p>
            <a:r>
              <a:rPr lang="fi-FI" dirty="0"/>
              <a:t>Millaisia käytännön keinoja voisi olla tulevaisuuteen suuntautuvan toimintakulttuurin kehittämiseen käytännön tasolla?</a:t>
            </a:r>
          </a:p>
        </p:txBody>
      </p:sp>
    </p:spTree>
    <p:extLst>
      <p:ext uri="{BB962C8B-B14F-4D97-AF65-F5344CB8AC3E}">
        <p14:creationId xmlns:p14="http://schemas.microsoft.com/office/powerpoint/2010/main" val="18762238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2D9D-FD9C-42FD-A59E-4BDB3E86A949}"/>
              </a:ext>
            </a:extLst>
          </p:cNvPr>
          <p:cNvSpPr>
            <a:spLocks noGrp="1"/>
          </p:cNvSpPr>
          <p:nvPr>
            <p:ph type="title"/>
          </p:nvPr>
        </p:nvSpPr>
        <p:spPr/>
        <p:txBody>
          <a:bodyPr>
            <a:normAutofit fontScale="90000"/>
          </a:bodyPr>
          <a:lstStyle/>
          <a:p>
            <a:r>
              <a:rPr lang="fi-FI" dirty="0"/>
              <a:t>Tulevaisuusohjaus ja tulevaisuuslukutaito: </a:t>
            </a:r>
            <a:r>
              <a:rPr lang="fi-FI" altLang="fi-FI" dirty="0"/>
              <a:t>Tulevaisuusohjauksen ydin</a:t>
            </a:r>
            <a:endParaRPr lang="fi-FI" dirty="0"/>
          </a:p>
        </p:txBody>
      </p:sp>
      <p:sp>
        <p:nvSpPr>
          <p:cNvPr id="3" name="Content Placeholder 2">
            <a:extLst>
              <a:ext uri="{FF2B5EF4-FFF2-40B4-BE49-F238E27FC236}">
                <a16:creationId xmlns:a16="http://schemas.microsoft.com/office/drawing/2014/main" id="{9D0EC614-FCC4-43D5-8178-3F29FD8B733B}"/>
              </a:ext>
            </a:extLst>
          </p:cNvPr>
          <p:cNvSpPr>
            <a:spLocks noGrp="1"/>
          </p:cNvSpPr>
          <p:nvPr>
            <p:ph idx="1"/>
          </p:nvPr>
        </p:nvSpPr>
        <p:spPr/>
        <p:txBody>
          <a:bodyPr>
            <a:normAutofit fontScale="92500"/>
          </a:bodyPr>
          <a:lstStyle/>
          <a:p>
            <a:r>
              <a:rPr lang="fi-FI" dirty="0"/>
              <a:t>Tavoitteena kasvattaa tietoisuutta omasta ja lähiympäristön tulevaisuudesta: vaihtoehtojen ja mahdollisuuksien näkeminen</a:t>
            </a:r>
          </a:p>
          <a:p>
            <a:r>
              <a:rPr lang="fi-FI" dirty="0"/>
              <a:t>Tukea toiveikkuutta ja uskoa itseen Irrottautua ennakkoasenteista ja stereotypioista</a:t>
            </a:r>
          </a:p>
          <a:p>
            <a:r>
              <a:rPr lang="fi-FI" dirty="0"/>
              <a:t>Henkilökohtaisten merkityksien pohdinta ja arviointi</a:t>
            </a:r>
          </a:p>
          <a:p>
            <a:r>
              <a:rPr lang="fi-FI" dirty="0"/>
              <a:t>Osallisuuden kokemus ja toteuttaminen Vastuu omasta tulevaisuudesta ja muista ihmisistä sekä ympäristöstä. </a:t>
            </a:r>
          </a:p>
          <a:p>
            <a:r>
              <a:rPr lang="fi-FI" dirty="0"/>
              <a:t>Teoreettisesti ankkuroituu </a:t>
            </a:r>
            <a:r>
              <a:rPr lang="fi-FI" dirty="0" err="1"/>
              <a:t>transformatiiviiseen</a:t>
            </a:r>
            <a:r>
              <a:rPr lang="fi-FI" dirty="0"/>
              <a:t> oppimiseen, kriittisen reflektion ajatuksiin ja </a:t>
            </a:r>
            <a:r>
              <a:rPr lang="fi-FI" dirty="0" err="1"/>
              <a:t>eksploratiiviseen</a:t>
            </a:r>
            <a:r>
              <a:rPr lang="fi-FI" dirty="0"/>
              <a:t> päätöksenteon malleihin sekä tulevaisuustietoisuuteen</a:t>
            </a:r>
          </a:p>
        </p:txBody>
      </p:sp>
    </p:spTree>
    <p:extLst>
      <p:ext uri="{BB962C8B-B14F-4D97-AF65-F5344CB8AC3E}">
        <p14:creationId xmlns:p14="http://schemas.microsoft.com/office/powerpoint/2010/main" val="39220397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BF44-F13E-4074-94D9-A8521C7A9DE1}"/>
              </a:ext>
            </a:extLst>
          </p:cNvPr>
          <p:cNvSpPr>
            <a:spLocks noGrp="1"/>
          </p:cNvSpPr>
          <p:nvPr>
            <p:ph type="title"/>
          </p:nvPr>
        </p:nvSpPr>
        <p:spPr/>
        <p:txBody>
          <a:bodyPr/>
          <a:lstStyle/>
          <a:p>
            <a:r>
              <a:rPr lang="fi-FI" dirty="0"/>
              <a:t>Tulevaisuusohjauksen tavoitteet</a:t>
            </a:r>
          </a:p>
        </p:txBody>
      </p:sp>
      <p:sp>
        <p:nvSpPr>
          <p:cNvPr id="3" name="Content Placeholder 2">
            <a:extLst>
              <a:ext uri="{FF2B5EF4-FFF2-40B4-BE49-F238E27FC236}">
                <a16:creationId xmlns:a16="http://schemas.microsoft.com/office/drawing/2014/main" id="{7239ADC9-F091-46D2-8308-45F22CDECD8C}"/>
              </a:ext>
            </a:extLst>
          </p:cNvPr>
          <p:cNvSpPr>
            <a:spLocks noGrp="1"/>
          </p:cNvSpPr>
          <p:nvPr>
            <p:ph idx="1"/>
          </p:nvPr>
        </p:nvSpPr>
        <p:spPr/>
        <p:txBody>
          <a:bodyPr/>
          <a:lstStyle/>
          <a:p>
            <a:r>
              <a:rPr lang="fi-FI" dirty="0"/>
              <a:t>Ei kertoa ihmisille, mitä ajatella, vaan houkutella ajattelemaan erilaisia vaihtoehtoja </a:t>
            </a:r>
          </a:p>
          <a:p>
            <a:r>
              <a:rPr lang="fi-FI" dirty="0"/>
              <a:t>Kyseenalaistaa rajoja, tapoja ja ennakkokäsityksiä, jotta joudutaan miettimään ja toteuttamaan uusia ideoita</a:t>
            </a:r>
          </a:p>
          <a:p>
            <a:r>
              <a:rPr lang="fi-FI" dirty="0"/>
              <a:t>Tuoda esiin monimutkaisia vaikutusketjuja (systeemiajattelu), pohtia hämmentäviä ja epävarmoja mahdollisuuksia</a:t>
            </a:r>
          </a:p>
          <a:p>
            <a:r>
              <a:rPr lang="fi-FI" dirty="0"/>
              <a:t>Tunnistaa valintoihin ja tekoihin vaikuttavia arvoja</a:t>
            </a:r>
          </a:p>
          <a:p>
            <a:r>
              <a:rPr lang="fi-FI" dirty="0"/>
              <a:t>Antaa välineitä käsitellä epävarmuutta</a:t>
            </a:r>
          </a:p>
        </p:txBody>
      </p:sp>
    </p:spTree>
    <p:extLst>
      <p:ext uri="{BB962C8B-B14F-4D97-AF65-F5344CB8AC3E}">
        <p14:creationId xmlns:p14="http://schemas.microsoft.com/office/powerpoint/2010/main" val="9540615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37EB-85BE-4492-9B96-523BD0837A5B}"/>
              </a:ext>
            </a:extLst>
          </p:cNvPr>
          <p:cNvSpPr>
            <a:spLocks noGrp="1"/>
          </p:cNvSpPr>
          <p:nvPr>
            <p:ph type="title"/>
          </p:nvPr>
        </p:nvSpPr>
        <p:spPr/>
        <p:txBody>
          <a:bodyPr/>
          <a:lstStyle/>
          <a:p>
            <a:r>
              <a:rPr lang="fi-FI" dirty="0"/>
              <a:t>Tulevaisuusohjaus rakentaa toivottavaa tulevaisuutta</a:t>
            </a:r>
          </a:p>
        </p:txBody>
      </p:sp>
      <p:sp>
        <p:nvSpPr>
          <p:cNvPr id="3" name="Content Placeholder 2">
            <a:extLst>
              <a:ext uri="{FF2B5EF4-FFF2-40B4-BE49-F238E27FC236}">
                <a16:creationId xmlns:a16="http://schemas.microsoft.com/office/drawing/2014/main" id="{79681498-34D4-48D9-91BB-F781187DAD5B}"/>
              </a:ext>
            </a:extLst>
          </p:cNvPr>
          <p:cNvSpPr>
            <a:spLocks noGrp="1"/>
          </p:cNvSpPr>
          <p:nvPr>
            <p:ph idx="1"/>
          </p:nvPr>
        </p:nvSpPr>
        <p:spPr/>
        <p:txBody>
          <a:bodyPr>
            <a:normAutofit lnSpcReduction="10000"/>
          </a:bodyPr>
          <a:lstStyle/>
          <a:p>
            <a:r>
              <a:rPr lang="fi-FI" dirty="0"/>
              <a:t>Tulevaisuutta sinänsä ei ole olemassa vaan se on ajatuksia tulevaisuudesta ja tekoja, jotka vaikuttavat tulevaisuuteen</a:t>
            </a:r>
          </a:p>
          <a:p>
            <a:r>
              <a:rPr lang="fi-FI" dirty="0"/>
              <a:t>Hyvä tulevaisuus on </a:t>
            </a:r>
            <a:r>
              <a:rPr lang="fi-FI" dirty="0" err="1"/>
              <a:t>arvovalinta</a:t>
            </a:r>
            <a:r>
              <a:rPr lang="fi-FI" dirty="0"/>
              <a:t> </a:t>
            </a:r>
          </a:p>
          <a:p>
            <a:r>
              <a:rPr lang="fi-FI" dirty="0"/>
              <a:t>Tulevaisuuskuvien taustalla tarvitaan </a:t>
            </a:r>
            <a:r>
              <a:rPr lang="fi-FI" dirty="0" err="1"/>
              <a:t>arvorationaalista</a:t>
            </a:r>
            <a:r>
              <a:rPr lang="fi-FI" dirty="0"/>
              <a:t> pohdintaa – mitä tarkoitetaan tavoiteltavalla tulevaisuudella ja mitä vaikutuksia sillä on?</a:t>
            </a:r>
          </a:p>
          <a:p>
            <a:r>
              <a:rPr lang="fi-FI" dirty="0"/>
              <a:t>Tulevaisuus on helposti pelottava, jos koemme, että emme pysty siihen vaikuttamaan </a:t>
            </a:r>
          </a:p>
          <a:p>
            <a:r>
              <a:rPr lang="fi-FI" dirty="0"/>
              <a:t>Tulevaisuusohjaus pyrkii vahvistamaan yksilöiden minäpystyvyyden kokemusta ja sosiaalista kestävyyttä</a:t>
            </a:r>
          </a:p>
        </p:txBody>
      </p:sp>
    </p:spTree>
    <p:extLst>
      <p:ext uri="{BB962C8B-B14F-4D97-AF65-F5344CB8AC3E}">
        <p14:creationId xmlns:p14="http://schemas.microsoft.com/office/powerpoint/2010/main" val="38404497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AE4F-5B88-4114-A75E-29DA1CEE1764}"/>
              </a:ext>
            </a:extLst>
          </p:cNvPr>
          <p:cNvSpPr>
            <a:spLocks noGrp="1"/>
          </p:cNvSpPr>
          <p:nvPr>
            <p:ph type="title"/>
          </p:nvPr>
        </p:nvSpPr>
        <p:spPr/>
        <p:txBody>
          <a:bodyPr/>
          <a:lstStyle/>
          <a:p>
            <a:r>
              <a:rPr lang="fi-FI" dirty="0"/>
              <a:t>Pitkä aikaperspektiivi</a:t>
            </a:r>
          </a:p>
        </p:txBody>
      </p:sp>
      <p:sp>
        <p:nvSpPr>
          <p:cNvPr id="3" name="Content Placeholder 2">
            <a:extLst>
              <a:ext uri="{FF2B5EF4-FFF2-40B4-BE49-F238E27FC236}">
                <a16:creationId xmlns:a16="http://schemas.microsoft.com/office/drawing/2014/main" id="{F3EC2CA7-6AD0-4E13-8576-58FB3679A907}"/>
              </a:ext>
            </a:extLst>
          </p:cNvPr>
          <p:cNvSpPr>
            <a:spLocks noGrp="1"/>
          </p:cNvSpPr>
          <p:nvPr>
            <p:ph idx="1"/>
          </p:nvPr>
        </p:nvSpPr>
        <p:spPr/>
        <p:txBody>
          <a:bodyPr/>
          <a:lstStyle/>
          <a:p>
            <a:r>
              <a:rPr lang="fi-FI" dirty="0"/>
              <a:t>Tulevaisuuteen kurottaminen vaatii muutoksen ja epävarmuuden hyväksymistä</a:t>
            </a:r>
          </a:p>
          <a:p>
            <a:r>
              <a:rPr lang="fi-FI" dirty="0"/>
              <a:t>Tulevaisuuden ajattelu edellyttää taitoa analysoida tilanteita ja hahmottaa kokonaisuuksia ja asioiden keskinäisiä vaikutussuhteita</a:t>
            </a:r>
          </a:p>
          <a:p>
            <a:r>
              <a:rPr lang="fi-FI" dirty="0"/>
              <a:t>Tulevaisuuden pelko lisää alttiutta lyhytjänteisyyteen</a:t>
            </a:r>
          </a:p>
          <a:p>
            <a:r>
              <a:rPr lang="fi-FI" dirty="0"/>
              <a:t>Pelko lisää nopeaa tarpeiden ja halujen tyydytystä sekä peittää alleen harkinnan ja pitkäjänteisen toiminnan tai elämänhallinnan</a:t>
            </a:r>
          </a:p>
        </p:txBody>
      </p:sp>
    </p:spTree>
    <p:extLst>
      <p:ext uri="{BB962C8B-B14F-4D97-AF65-F5344CB8AC3E}">
        <p14:creationId xmlns:p14="http://schemas.microsoft.com/office/powerpoint/2010/main" val="18369563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6D1E-A8F1-4E35-9646-FDDD1817E2A8}"/>
              </a:ext>
            </a:extLst>
          </p:cNvPr>
          <p:cNvSpPr>
            <a:spLocks noGrp="1"/>
          </p:cNvSpPr>
          <p:nvPr>
            <p:ph type="title"/>
          </p:nvPr>
        </p:nvSpPr>
        <p:spPr/>
        <p:txBody>
          <a:bodyPr/>
          <a:lstStyle/>
          <a:p>
            <a:r>
              <a:rPr lang="fi-FI" dirty="0"/>
              <a:t>Tulevaisuusajattelu kuuluu kaikille!</a:t>
            </a:r>
          </a:p>
        </p:txBody>
      </p:sp>
      <p:sp>
        <p:nvSpPr>
          <p:cNvPr id="3" name="Content Placeholder 2">
            <a:extLst>
              <a:ext uri="{FF2B5EF4-FFF2-40B4-BE49-F238E27FC236}">
                <a16:creationId xmlns:a16="http://schemas.microsoft.com/office/drawing/2014/main" id="{AD3B185D-1D9E-4A15-8931-1BF003B640B2}"/>
              </a:ext>
            </a:extLst>
          </p:cNvPr>
          <p:cNvSpPr>
            <a:spLocks noGrp="1"/>
          </p:cNvSpPr>
          <p:nvPr>
            <p:ph idx="1"/>
          </p:nvPr>
        </p:nvSpPr>
        <p:spPr/>
        <p:txBody>
          <a:bodyPr/>
          <a:lstStyle/>
          <a:p>
            <a:r>
              <a:rPr lang="fi-FI" dirty="0"/>
              <a:t>Ei etuoikeus vaan aktiivisen kansalaisen perustaito sekä velvollisuus</a:t>
            </a:r>
          </a:p>
          <a:p>
            <a:r>
              <a:rPr lang="fi-FI" dirty="0"/>
              <a:t>Asioiden ja ilmiöiden kompleksisuuden ymmärtäminen</a:t>
            </a:r>
          </a:p>
          <a:p>
            <a:r>
              <a:rPr lang="fi-FI" dirty="0"/>
              <a:t>Mihin voin vaikuttaa nyt, huomenna, vuoden päästä, kymmenen vuoden päästä? Miten? </a:t>
            </a:r>
          </a:p>
          <a:p>
            <a:r>
              <a:rPr lang="fi-FI" dirty="0"/>
              <a:t>Mihin en voi vaikuttaa? Mikä ei ole minun vastuullani?</a:t>
            </a:r>
          </a:p>
          <a:p>
            <a:r>
              <a:rPr lang="fi-FI" dirty="0"/>
              <a:t>Ymmärrys ja vastuu omasta, mutta myös yhteisestä tulevaisuudesta</a:t>
            </a:r>
          </a:p>
          <a:p>
            <a:r>
              <a:rPr lang="fi-FI" dirty="0"/>
              <a:t>Arvot: millaista tulevaisuutta halutaan olla tekemässä?</a:t>
            </a:r>
          </a:p>
        </p:txBody>
      </p:sp>
    </p:spTree>
    <p:extLst>
      <p:ext uri="{BB962C8B-B14F-4D97-AF65-F5344CB8AC3E}">
        <p14:creationId xmlns:p14="http://schemas.microsoft.com/office/powerpoint/2010/main" val="26097295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DAA4-D2D3-4F96-AE04-F59AA8ACFECA}"/>
              </a:ext>
            </a:extLst>
          </p:cNvPr>
          <p:cNvSpPr>
            <a:spLocks noGrp="1"/>
          </p:cNvSpPr>
          <p:nvPr>
            <p:ph type="title"/>
          </p:nvPr>
        </p:nvSpPr>
        <p:spPr/>
        <p:txBody>
          <a:bodyPr/>
          <a:lstStyle/>
          <a:p>
            <a:r>
              <a:rPr lang="fi-FI" dirty="0"/>
              <a:t>Tulevaisuusohjaus.fi-sivusto</a:t>
            </a:r>
          </a:p>
        </p:txBody>
      </p:sp>
      <p:pic>
        <p:nvPicPr>
          <p:cNvPr id="3" name="Picture 2" descr="Kuvakaappaus Tulevaisuusohjaus.fi-sivustosta, jossa auki Tietoa meistä-välisivu.">
            <a:extLst>
              <a:ext uri="{FF2B5EF4-FFF2-40B4-BE49-F238E27FC236}">
                <a16:creationId xmlns:a16="http://schemas.microsoft.com/office/drawing/2014/main" id="{35200CCC-440C-41A4-B9F3-CD55106BA594}"/>
              </a:ext>
            </a:extLst>
          </p:cNvPr>
          <p:cNvPicPr>
            <a:picLocks noChangeAspect="1"/>
          </p:cNvPicPr>
          <p:nvPr/>
        </p:nvPicPr>
        <p:blipFill rotWithShape="1">
          <a:blip r:embed="rId2"/>
          <a:srcRect t="712" r="9064" b="3298"/>
          <a:stretch/>
        </p:blipFill>
        <p:spPr>
          <a:xfrm>
            <a:off x="838200" y="1322173"/>
            <a:ext cx="9430265" cy="5170702"/>
          </a:xfrm>
          <a:prstGeom prst="rect">
            <a:avLst/>
          </a:prstGeom>
        </p:spPr>
      </p:pic>
    </p:spTree>
    <p:extLst>
      <p:ext uri="{BB962C8B-B14F-4D97-AF65-F5344CB8AC3E}">
        <p14:creationId xmlns:p14="http://schemas.microsoft.com/office/powerpoint/2010/main" val="485144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A15E-A00E-4B0E-B23F-656F94AC1979}"/>
              </a:ext>
            </a:extLst>
          </p:cNvPr>
          <p:cNvSpPr>
            <a:spLocks noGrp="1"/>
          </p:cNvSpPr>
          <p:nvPr>
            <p:ph type="title"/>
          </p:nvPr>
        </p:nvSpPr>
        <p:spPr/>
        <p:txBody>
          <a:bodyPr>
            <a:normAutofit/>
          </a:bodyPr>
          <a:lstStyle/>
          <a:p>
            <a:r>
              <a:rPr lang="fi-FI" dirty="0"/>
              <a:t>Muut paikalliset suunnitelmat huomioon </a:t>
            </a:r>
            <a:r>
              <a:rPr lang="fi-FI" dirty="0" err="1"/>
              <a:t>Ops:n</a:t>
            </a:r>
            <a:r>
              <a:rPr lang="fi-FI" dirty="0"/>
              <a:t> laatimisessa</a:t>
            </a:r>
          </a:p>
        </p:txBody>
      </p:sp>
      <p:sp>
        <p:nvSpPr>
          <p:cNvPr id="3" name="Content Placeholder 2">
            <a:extLst>
              <a:ext uri="{FF2B5EF4-FFF2-40B4-BE49-F238E27FC236}">
                <a16:creationId xmlns:a16="http://schemas.microsoft.com/office/drawing/2014/main" id="{616B3517-BC13-400B-B3E8-087E356B5C91}"/>
              </a:ext>
            </a:extLst>
          </p:cNvPr>
          <p:cNvSpPr>
            <a:spLocks noGrp="1"/>
          </p:cNvSpPr>
          <p:nvPr>
            <p:ph idx="1"/>
          </p:nvPr>
        </p:nvSpPr>
        <p:spPr/>
        <p:txBody>
          <a:bodyPr>
            <a:normAutofit fontScale="85000" lnSpcReduction="20000"/>
          </a:bodyPr>
          <a:lstStyle/>
          <a:p>
            <a:r>
              <a:rPr lang="fi-FI" dirty="0"/>
              <a:t>mahdollinen varhaiskasvatuksen suunnitelma </a:t>
            </a:r>
          </a:p>
          <a:p>
            <a:r>
              <a:rPr lang="fi-FI" dirty="0"/>
              <a:t>esiopetuksen opetussuunnitelma</a:t>
            </a:r>
          </a:p>
          <a:p>
            <a:r>
              <a:rPr lang="fi-FI" dirty="0"/>
              <a:t>mahdollinen perusopetukseen valmistavan opetuksen suunnitelma </a:t>
            </a:r>
          </a:p>
          <a:p>
            <a:r>
              <a:rPr lang="fi-FI" dirty="0"/>
              <a:t>mahdollinen aamu- ja iltapäivätoiminnan suunnitelma</a:t>
            </a:r>
          </a:p>
          <a:p>
            <a:r>
              <a:rPr lang="fi-FI" dirty="0"/>
              <a:t>lastensuojelulain mukainen lasten ja nuorten </a:t>
            </a:r>
            <a:r>
              <a:rPr lang="fi-FI" dirty="0" err="1"/>
              <a:t>hyvinvointisuunnitelma</a:t>
            </a:r>
            <a:endParaRPr lang="fi-FI" dirty="0"/>
          </a:p>
          <a:p>
            <a:r>
              <a:rPr lang="fi-FI" dirty="0"/>
              <a:t>yhdenvertaisuuslain mukainen yhdenvertaisuussuunnitelma</a:t>
            </a:r>
          </a:p>
          <a:p>
            <a:r>
              <a:rPr lang="fi-FI" dirty="0"/>
              <a:t>mahdollinen kestävän kehityksen tai kulttuurikasvatuksen suunnitelma sekä muut opetuksen järjestäjän tekemät, erityisesti koulutusta, lapsia, nuoria ja perheitä koskevat suunnitelmat ja päätökset.</a:t>
            </a:r>
          </a:p>
          <a:p>
            <a:pPr marL="0" indent="0">
              <a:buNone/>
            </a:pPr>
            <a:r>
              <a:rPr lang="fi-FI" dirty="0"/>
              <a:t>Lastensuojelulaki (417/2007) 12 § ja oppilas- ja opiskelijahuoltolaki (1287/2013) 12 § 5, Yhdenvertaisuuslaki (21/2004) 4 § 6, Perusopetuslaki 15 § 1 mom. </a:t>
            </a:r>
          </a:p>
          <a:p>
            <a:endParaRPr lang="fi-FI" dirty="0"/>
          </a:p>
        </p:txBody>
      </p:sp>
    </p:spTree>
    <p:extLst>
      <p:ext uri="{BB962C8B-B14F-4D97-AF65-F5344CB8AC3E}">
        <p14:creationId xmlns:p14="http://schemas.microsoft.com/office/powerpoint/2010/main" val="41589563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934DF-E7C5-4402-9643-BCDA2F6C2FB7}"/>
              </a:ext>
            </a:extLst>
          </p:cNvPr>
          <p:cNvSpPr>
            <a:spLocks noGrp="1"/>
          </p:cNvSpPr>
          <p:nvPr>
            <p:ph type="title"/>
          </p:nvPr>
        </p:nvSpPr>
        <p:spPr/>
        <p:txBody>
          <a:bodyPr/>
          <a:lstStyle/>
          <a:p>
            <a:r>
              <a:rPr lang="fi-FI" dirty="0" err="1"/>
              <a:t>Future</a:t>
            </a:r>
            <a:r>
              <a:rPr lang="fi-FI" dirty="0"/>
              <a:t> Camp</a:t>
            </a:r>
          </a:p>
        </p:txBody>
      </p:sp>
      <p:pic>
        <p:nvPicPr>
          <p:cNvPr id="3" name="Picture 2" descr="Kuvia koulun liikuntasalista, joissa nuoria kirjoittamassa fläppipapereille tusseilla, makoilemassa ja istumassa yhdessä salin lattialla. Keskellä teksti &quot;Future Camp&quot;, kuvan reunassa Turun yliopiston logo.">
            <a:extLst>
              <a:ext uri="{FF2B5EF4-FFF2-40B4-BE49-F238E27FC236}">
                <a16:creationId xmlns:a16="http://schemas.microsoft.com/office/drawing/2014/main" id="{66194C5F-8D33-4DCE-9F86-1F0D9534056B}"/>
              </a:ext>
            </a:extLst>
          </p:cNvPr>
          <p:cNvPicPr>
            <a:picLocks noChangeAspect="1"/>
          </p:cNvPicPr>
          <p:nvPr/>
        </p:nvPicPr>
        <p:blipFill rotWithShape="1">
          <a:blip r:embed="rId2"/>
          <a:srcRect l="3111" t="10811" r="2765"/>
          <a:stretch/>
        </p:blipFill>
        <p:spPr>
          <a:xfrm>
            <a:off x="838200" y="1690688"/>
            <a:ext cx="8476735" cy="4621128"/>
          </a:xfrm>
          <a:prstGeom prst="rect">
            <a:avLst/>
          </a:prstGeom>
        </p:spPr>
      </p:pic>
    </p:spTree>
    <p:extLst>
      <p:ext uri="{BB962C8B-B14F-4D97-AF65-F5344CB8AC3E}">
        <p14:creationId xmlns:p14="http://schemas.microsoft.com/office/powerpoint/2010/main" val="19948327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6E3E-9032-4183-8899-48A9347DD72C}"/>
              </a:ext>
            </a:extLst>
          </p:cNvPr>
          <p:cNvSpPr>
            <a:spLocks noGrp="1"/>
          </p:cNvSpPr>
          <p:nvPr>
            <p:ph type="title"/>
          </p:nvPr>
        </p:nvSpPr>
        <p:spPr/>
        <p:txBody>
          <a:bodyPr/>
          <a:lstStyle/>
          <a:p>
            <a:r>
              <a:rPr lang="fi-FI" dirty="0"/>
              <a:t>Mitä olemme havainneet ja oppineet matkan varrella?</a:t>
            </a:r>
          </a:p>
        </p:txBody>
      </p:sp>
      <p:sp>
        <p:nvSpPr>
          <p:cNvPr id="3" name="Content Placeholder 2">
            <a:extLst>
              <a:ext uri="{FF2B5EF4-FFF2-40B4-BE49-F238E27FC236}">
                <a16:creationId xmlns:a16="http://schemas.microsoft.com/office/drawing/2014/main" id="{205B5324-1CBF-4455-9E6C-335D4BF9B66B}"/>
              </a:ext>
            </a:extLst>
          </p:cNvPr>
          <p:cNvSpPr>
            <a:spLocks noGrp="1"/>
          </p:cNvSpPr>
          <p:nvPr>
            <p:ph sz="half" idx="1"/>
          </p:nvPr>
        </p:nvSpPr>
        <p:spPr/>
        <p:txBody>
          <a:bodyPr>
            <a:normAutofit fontScale="70000" lnSpcReduction="20000"/>
          </a:bodyPr>
          <a:lstStyle/>
          <a:p>
            <a:r>
              <a:rPr lang="fi-FI" dirty="0"/>
              <a:t>Lyhyet interventiot ja tiedon lisääminen tulevaisuuden mahdollisuuksista eivät auta erityisryhmiä</a:t>
            </a:r>
          </a:p>
          <a:p>
            <a:r>
              <a:rPr lang="fi-FI" dirty="0"/>
              <a:t>Omanarvontunto ja oman identiteetin pohdiskelu edesauttavat oman tulevaisuuden luomista </a:t>
            </a:r>
          </a:p>
          <a:p>
            <a:r>
              <a:rPr lang="fi-FI" dirty="0"/>
              <a:t>Vertaistuki ja ohjaus edistävät oman tulevaisuuden hahmottamista ja vahvistavat uskoa omiin mahdollisuuksiin</a:t>
            </a:r>
          </a:p>
          <a:p>
            <a:r>
              <a:rPr lang="fi-FI" dirty="0"/>
              <a:t>Kaikki tykkäävät miettiä ja jotkut myös puhua omasta tulevaisuudestaan</a:t>
            </a:r>
          </a:p>
          <a:p>
            <a:r>
              <a:rPr lang="fi-FI" dirty="0"/>
              <a:t>Tulevaisuuskeskustelut vaativat prosessin, aikaa ja toistoja</a:t>
            </a:r>
          </a:p>
        </p:txBody>
      </p:sp>
      <p:pic>
        <p:nvPicPr>
          <p:cNvPr id="5" name="Content Placeholder 4" descr="Kaksi naista seisoo vierekkäin, vasemmanpuoleinen vanhempi nainen hymyilee toiselle naiselle. Oikeanpuoleinen nuorempi nainen osoittaa kameraan ja hymyilee.">
            <a:extLst>
              <a:ext uri="{FF2B5EF4-FFF2-40B4-BE49-F238E27FC236}">
                <a16:creationId xmlns:a16="http://schemas.microsoft.com/office/drawing/2014/main" id="{0CC1DBB7-A80B-4560-873E-4C39069EDE3E}"/>
              </a:ext>
            </a:extLst>
          </p:cNvPr>
          <p:cNvPicPr>
            <a:picLocks noGrp="1" noChangeAspect="1"/>
          </p:cNvPicPr>
          <p:nvPr>
            <p:ph sz="half" idx="2"/>
          </p:nvPr>
        </p:nvPicPr>
        <p:blipFill rotWithShape="1">
          <a:blip r:embed="rId2"/>
          <a:srcRect b="27797"/>
          <a:stretch/>
        </p:blipFill>
        <p:spPr>
          <a:xfrm>
            <a:off x="7397992" y="1858104"/>
            <a:ext cx="3248999" cy="3141791"/>
          </a:xfrm>
          <a:prstGeom prst="rect">
            <a:avLst/>
          </a:prstGeom>
        </p:spPr>
      </p:pic>
    </p:spTree>
    <p:extLst>
      <p:ext uri="{BB962C8B-B14F-4D97-AF65-F5344CB8AC3E}">
        <p14:creationId xmlns:p14="http://schemas.microsoft.com/office/powerpoint/2010/main" val="32669788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E91F-F221-49CC-8BBF-DA251C18F32E}"/>
              </a:ext>
            </a:extLst>
          </p:cNvPr>
          <p:cNvSpPr>
            <a:spLocks noGrp="1"/>
          </p:cNvSpPr>
          <p:nvPr>
            <p:ph type="title"/>
          </p:nvPr>
        </p:nvSpPr>
        <p:spPr/>
        <p:txBody>
          <a:bodyPr>
            <a:normAutofit fontScale="90000"/>
          </a:bodyPr>
          <a:lstStyle/>
          <a:p>
            <a:r>
              <a:rPr lang="fi-FI" dirty="0"/>
              <a:t>Palautetta ja kokemuksia - joitain poimintoja opiskelijoiden ja ohjattavien kommenteista</a:t>
            </a:r>
          </a:p>
        </p:txBody>
      </p:sp>
      <p:sp>
        <p:nvSpPr>
          <p:cNvPr id="5" name="Content Placeholder 4">
            <a:extLst>
              <a:ext uri="{FF2B5EF4-FFF2-40B4-BE49-F238E27FC236}">
                <a16:creationId xmlns:a16="http://schemas.microsoft.com/office/drawing/2014/main" id="{690E65D4-8A9E-4E69-B690-5E34B7D0CE1D}"/>
              </a:ext>
            </a:extLst>
          </p:cNvPr>
          <p:cNvSpPr>
            <a:spLocks noGrp="1"/>
          </p:cNvSpPr>
          <p:nvPr>
            <p:ph idx="1"/>
          </p:nvPr>
        </p:nvSpPr>
        <p:spPr/>
        <p:txBody>
          <a:bodyPr>
            <a:normAutofit lnSpcReduction="10000"/>
          </a:bodyPr>
          <a:lstStyle/>
          <a:p>
            <a:r>
              <a:rPr lang="fi-FI" dirty="0"/>
              <a:t>Kuulee muidenkin ajatuksia osaamisista</a:t>
            </a:r>
          </a:p>
          <a:p>
            <a:r>
              <a:rPr lang="fi-FI" dirty="0"/>
              <a:t>Tietoa tulee lisää helpolla tavalla</a:t>
            </a:r>
          </a:p>
          <a:p>
            <a:r>
              <a:rPr lang="fi-FI" dirty="0"/>
              <a:t>Tuo uusia puolia ihmisistä esiin</a:t>
            </a:r>
          </a:p>
          <a:p>
            <a:r>
              <a:rPr lang="fi-FI" dirty="0"/>
              <a:t>Hyvä kuin ei oteta asioita liian vakavasti</a:t>
            </a:r>
          </a:p>
          <a:p>
            <a:r>
              <a:rPr lang="fi-FI" dirty="0"/>
              <a:t>Tulevaisuuden kehityksen miettiminen laittaa oikeasti miettimään myös omaa tilannettaan</a:t>
            </a:r>
          </a:p>
          <a:p>
            <a:r>
              <a:rPr lang="fi-FI" dirty="0"/>
              <a:t>On kehittävää ajatella omia tekemisiä – pitää oikeasti miettiä mihin panostaa</a:t>
            </a:r>
          </a:p>
          <a:p>
            <a:r>
              <a:rPr lang="fi-FI" dirty="0"/>
              <a:t>Tarvitaan erilaisia paikkoja käydä näitä tulevaisuuskeskusteluja</a:t>
            </a:r>
          </a:p>
        </p:txBody>
      </p:sp>
    </p:spTree>
    <p:extLst>
      <p:ext uri="{BB962C8B-B14F-4D97-AF65-F5344CB8AC3E}">
        <p14:creationId xmlns:p14="http://schemas.microsoft.com/office/powerpoint/2010/main" val="5472066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DCB6F-F0E1-459D-9230-10F012C2140E}"/>
              </a:ext>
            </a:extLst>
          </p:cNvPr>
          <p:cNvSpPr>
            <a:spLocks noGrp="1"/>
          </p:cNvSpPr>
          <p:nvPr>
            <p:ph type="title"/>
          </p:nvPr>
        </p:nvSpPr>
        <p:spPr>
          <a:xfrm>
            <a:off x="838199" y="365125"/>
            <a:ext cx="7922741" cy="1325563"/>
          </a:xfrm>
        </p:spPr>
        <p:txBody>
          <a:bodyPr/>
          <a:lstStyle/>
          <a:p>
            <a:r>
              <a:rPr lang="fi-FI" dirty="0"/>
              <a:t>Tulevaisuuslukutaito/tulevaisuussivistys</a:t>
            </a:r>
          </a:p>
        </p:txBody>
      </p:sp>
      <p:sp>
        <p:nvSpPr>
          <p:cNvPr id="3" name="Content Placeholder 2">
            <a:extLst>
              <a:ext uri="{FF2B5EF4-FFF2-40B4-BE49-F238E27FC236}">
                <a16:creationId xmlns:a16="http://schemas.microsoft.com/office/drawing/2014/main" id="{F69BFD80-39F7-4DAA-B13E-1348BA4989D9}"/>
              </a:ext>
            </a:extLst>
          </p:cNvPr>
          <p:cNvSpPr>
            <a:spLocks noGrp="1"/>
          </p:cNvSpPr>
          <p:nvPr>
            <p:ph idx="1"/>
          </p:nvPr>
        </p:nvSpPr>
        <p:spPr/>
        <p:txBody>
          <a:bodyPr/>
          <a:lstStyle/>
          <a:p>
            <a:r>
              <a:rPr lang="fi-FI" dirty="0"/>
              <a:t>Tarkoittaa yksilön kykyä ymmärtää sitä, miten tulevaisuus vaikuttaa nykyhetkeen ja toisin päin, miten nykyhetken päätökset ja teot vaikuttavat tulevaisuuteen</a:t>
            </a:r>
          </a:p>
          <a:p>
            <a:r>
              <a:rPr lang="fi-FI" dirty="0"/>
              <a:t>Tulevaisuuslukutaidon kehittämisen tavoitteena on oppia ajattelemaan tulevaisuudesta laajemmin ja oppia hyödyntämään henkilökohtaista tulevaisuuskuvittelun kapasiteettia nykyhetkessä tehtävien päätösten pohjalla</a:t>
            </a:r>
          </a:p>
          <a:p>
            <a:r>
              <a:rPr lang="fi-FI" dirty="0"/>
              <a:t>Ymmärrys siitä miten käytämme tulevaisuutta: suunnitteluun ja päätöksentekoon; toisaalta myös epälineaarisuuksien ja eri näkökulmien tuottamiseen</a:t>
            </a:r>
          </a:p>
          <a:p>
            <a:endParaRPr lang="fi-FI" dirty="0"/>
          </a:p>
        </p:txBody>
      </p:sp>
    </p:spTree>
    <p:extLst>
      <p:ext uri="{BB962C8B-B14F-4D97-AF65-F5344CB8AC3E}">
        <p14:creationId xmlns:p14="http://schemas.microsoft.com/office/powerpoint/2010/main" val="37759311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46C4E-AACA-4293-8499-FDB8CB5C259E}"/>
              </a:ext>
            </a:extLst>
          </p:cNvPr>
          <p:cNvSpPr>
            <a:spLocks noGrp="1"/>
          </p:cNvSpPr>
          <p:nvPr>
            <p:ph type="title"/>
          </p:nvPr>
        </p:nvSpPr>
        <p:spPr/>
        <p:txBody>
          <a:bodyPr>
            <a:normAutofit fontScale="90000"/>
          </a:bodyPr>
          <a:lstStyle/>
          <a:p>
            <a:r>
              <a:rPr lang="fi-FI" dirty="0"/>
              <a:t>Yhteenveto ja pohdinta: mitä tulevaisuuteen suuntautuminen tarjoaa toimintatapojen ja –kulttuurin muutokselle</a:t>
            </a:r>
          </a:p>
        </p:txBody>
      </p:sp>
      <p:sp>
        <p:nvSpPr>
          <p:cNvPr id="3" name="Content Placeholder 2">
            <a:extLst>
              <a:ext uri="{FF2B5EF4-FFF2-40B4-BE49-F238E27FC236}">
                <a16:creationId xmlns:a16="http://schemas.microsoft.com/office/drawing/2014/main" id="{C9D232DD-BD81-478F-80AB-BD8F359D5E16}"/>
              </a:ext>
            </a:extLst>
          </p:cNvPr>
          <p:cNvSpPr>
            <a:spLocks noGrp="1"/>
          </p:cNvSpPr>
          <p:nvPr>
            <p:ph idx="1"/>
          </p:nvPr>
        </p:nvSpPr>
        <p:spPr/>
        <p:txBody>
          <a:bodyPr/>
          <a:lstStyle/>
          <a:p>
            <a:r>
              <a:rPr lang="fi-FI" dirty="0"/>
              <a:t>Yksilöllisestä näkökulmasta</a:t>
            </a:r>
          </a:p>
          <a:p>
            <a:r>
              <a:rPr lang="fi-FI" dirty="0" err="1"/>
              <a:t>Ryhmätasolla</a:t>
            </a:r>
            <a:r>
              <a:rPr lang="fi-FI" dirty="0"/>
              <a:t> esimerkiksi </a:t>
            </a:r>
            <a:r>
              <a:rPr lang="fi-FI" dirty="0" err="1"/>
              <a:t>oppilaitostasolla</a:t>
            </a:r>
            <a:endParaRPr lang="fi-FI" dirty="0"/>
          </a:p>
          <a:p>
            <a:r>
              <a:rPr lang="fi-FI" dirty="0"/>
              <a:t>Kunnan tasolla</a:t>
            </a:r>
          </a:p>
          <a:p>
            <a:r>
              <a:rPr lang="fi-FI" dirty="0"/>
              <a:t>Alueellisella, valtakunnallisella ja kansainvälisellä tasolla</a:t>
            </a:r>
          </a:p>
          <a:p>
            <a:r>
              <a:rPr lang="fi-FI" dirty="0"/>
              <a:t>Entä näiden eri tasojen välisiin suhteisiin?</a:t>
            </a:r>
          </a:p>
        </p:txBody>
      </p:sp>
    </p:spTree>
    <p:extLst>
      <p:ext uri="{BB962C8B-B14F-4D97-AF65-F5344CB8AC3E}">
        <p14:creationId xmlns:p14="http://schemas.microsoft.com/office/powerpoint/2010/main" val="19864228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0F57-1FF7-4DBF-B68E-BEA5D002F209}"/>
              </a:ext>
            </a:extLst>
          </p:cNvPr>
          <p:cNvSpPr>
            <a:spLocks noGrp="1"/>
          </p:cNvSpPr>
          <p:nvPr>
            <p:ph type="title"/>
          </p:nvPr>
        </p:nvSpPr>
        <p:spPr/>
        <p:txBody>
          <a:bodyPr/>
          <a:lstStyle/>
          <a:p>
            <a:r>
              <a:rPr lang="fi-FI" dirty="0"/>
              <a:t>Pohdinta ja arviointitehtävä</a:t>
            </a:r>
          </a:p>
        </p:txBody>
      </p:sp>
      <p:sp>
        <p:nvSpPr>
          <p:cNvPr id="3" name="Content Placeholder 2">
            <a:extLst>
              <a:ext uri="{FF2B5EF4-FFF2-40B4-BE49-F238E27FC236}">
                <a16:creationId xmlns:a16="http://schemas.microsoft.com/office/drawing/2014/main" id="{87DD293A-2B43-4658-8A63-C27EC98D87AD}"/>
              </a:ext>
            </a:extLst>
          </p:cNvPr>
          <p:cNvSpPr>
            <a:spLocks noGrp="1"/>
          </p:cNvSpPr>
          <p:nvPr>
            <p:ph idx="1"/>
          </p:nvPr>
        </p:nvSpPr>
        <p:spPr/>
        <p:txBody>
          <a:bodyPr/>
          <a:lstStyle/>
          <a:p>
            <a:r>
              <a:rPr lang="fi-FI" dirty="0"/>
              <a:t>Millaisia asioita tulevaisuusajattelusta pystyn hyödyntämään omassa työssäni?</a:t>
            </a:r>
          </a:p>
          <a:p>
            <a:r>
              <a:rPr lang="fi-FI" dirty="0"/>
              <a:t>Mistä/millaisista asioista tarvitsisin lisää tietoa toimintakulttuurin ja –tapojen muuttamiseen?</a:t>
            </a:r>
          </a:p>
          <a:p>
            <a:r>
              <a:rPr lang="fi-FI" dirty="0"/>
              <a:t>Ketkä ovat keskeisiä toimijoita toimintakulttuurin ja –tapojen muuttamisessa?</a:t>
            </a:r>
          </a:p>
        </p:txBody>
      </p:sp>
    </p:spTree>
    <p:extLst>
      <p:ext uri="{BB962C8B-B14F-4D97-AF65-F5344CB8AC3E}">
        <p14:creationId xmlns:p14="http://schemas.microsoft.com/office/powerpoint/2010/main" val="19736686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D8D6-A805-4F04-8761-08F4DB804469}"/>
              </a:ext>
            </a:extLst>
          </p:cNvPr>
          <p:cNvSpPr>
            <a:spLocks noGrp="1"/>
          </p:cNvSpPr>
          <p:nvPr>
            <p:ph type="title"/>
          </p:nvPr>
        </p:nvSpPr>
        <p:spPr/>
        <p:txBody>
          <a:bodyPr/>
          <a:lstStyle/>
          <a:p>
            <a:r>
              <a:rPr lang="fi-FI" dirty="0"/>
              <a:t>Materiaaleja tulevaisuuksien strategioihin ja innovaatioihin</a:t>
            </a:r>
          </a:p>
        </p:txBody>
      </p:sp>
      <p:sp>
        <p:nvSpPr>
          <p:cNvPr id="3" name="Content Placeholder 2">
            <a:extLst>
              <a:ext uri="{FF2B5EF4-FFF2-40B4-BE49-F238E27FC236}">
                <a16:creationId xmlns:a16="http://schemas.microsoft.com/office/drawing/2014/main" id="{22641782-22B4-49DD-9C91-EBAD71E27B5F}"/>
              </a:ext>
            </a:extLst>
          </p:cNvPr>
          <p:cNvSpPr>
            <a:spLocks noGrp="1"/>
          </p:cNvSpPr>
          <p:nvPr>
            <p:ph idx="1"/>
          </p:nvPr>
        </p:nvSpPr>
        <p:spPr/>
        <p:txBody>
          <a:bodyPr>
            <a:normAutofit fontScale="70000" lnSpcReduction="20000"/>
          </a:bodyPr>
          <a:lstStyle/>
          <a:p>
            <a:endParaRPr lang="fi-FI" dirty="0"/>
          </a:p>
          <a:p>
            <a:r>
              <a:rPr lang="fi-FI" dirty="0"/>
              <a:t>Tulevaisuustyön työkaluja Sitralta: </a:t>
            </a:r>
            <a:r>
              <a:rPr lang="fi-FI" dirty="0">
                <a:hlinkClick r:id="rId2"/>
              </a:rPr>
              <a:t>https://www.sitra.fi/hankkeet/tulevaisuuden-tekijan-tyokalupakki/</a:t>
            </a:r>
            <a:endParaRPr lang="fi-FI" dirty="0"/>
          </a:p>
          <a:p>
            <a:r>
              <a:rPr lang="fi-FI" dirty="0"/>
              <a:t>Strategisen ennakoinnin ja innovoinnin työkirja: </a:t>
            </a:r>
            <a:r>
              <a:rPr lang="fi-FI" dirty="0">
                <a:hlinkClick r:id="rId3"/>
              </a:rPr>
              <a:t>https://www.slideshare.net/girujang/playing-on-the-new-strategy-chessboardat-kearney2010</a:t>
            </a:r>
            <a:endParaRPr lang="fi-FI" dirty="0"/>
          </a:p>
          <a:p>
            <a:r>
              <a:rPr lang="fi-FI" dirty="0"/>
              <a:t>Kootusti strategisen kehittämisen malleja: </a:t>
            </a:r>
            <a:r>
              <a:rPr lang="fi-FI" dirty="0">
                <a:hlinkClick r:id="rId3"/>
              </a:rPr>
              <a:t>https://www.slideshare.net/girujang/playing-on-the-new-strategy-chessboardat-kearney2010</a:t>
            </a:r>
            <a:endParaRPr lang="fi-FI" dirty="0"/>
          </a:p>
          <a:p>
            <a:r>
              <a:rPr lang="fi-FI" dirty="0"/>
              <a:t>Strategisen päätöksenteon työkaluja: </a:t>
            </a:r>
            <a:r>
              <a:rPr lang="fi-FI" dirty="0">
                <a:hlinkClick r:id="rId4"/>
              </a:rPr>
              <a:t>https://www.ifm.eng.cam.ac.uk/research/dstools/</a:t>
            </a:r>
            <a:endParaRPr lang="fi-FI" dirty="0"/>
          </a:p>
          <a:p>
            <a:r>
              <a:rPr lang="fi-FI" dirty="0"/>
              <a:t>Tulevaisuuden ennakointi pienissä ja keskisuurissa yrityksissä: </a:t>
            </a:r>
            <a:r>
              <a:rPr lang="fi-FI" dirty="0">
                <a:hlinkClick r:id="rId5"/>
              </a:rPr>
              <a:t>http://urn.fi/URN:NBN:fi:amk-2015090714386</a:t>
            </a:r>
            <a:endParaRPr lang="fi-FI" dirty="0"/>
          </a:p>
          <a:p>
            <a:r>
              <a:rPr lang="fi-FI" dirty="0" err="1"/>
              <a:t>Visiofest</a:t>
            </a:r>
            <a:r>
              <a:rPr lang="fi-FI" dirty="0"/>
              <a:t>: Avaus ja johdanto visioiden tarpeeseen: </a:t>
            </a:r>
            <a:r>
              <a:rPr lang="fi-FI" dirty="0">
                <a:hlinkClick r:id="rId6"/>
              </a:rPr>
              <a:t>https://www.youtube.com/watch?v=NLzGFl2A66Y</a:t>
            </a:r>
            <a:endParaRPr lang="fi-FI" dirty="0"/>
          </a:p>
        </p:txBody>
      </p:sp>
    </p:spTree>
    <p:extLst>
      <p:ext uri="{BB962C8B-B14F-4D97-AF65-F5344CB8AC3E}">
        <p14:creationId xmlns:p14="http://schemas.microsoft.com/office/powerpoint/2010/main" val="39175794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DD58-285C-4FF7-9126-E829F3B0A12F}"/>
              </a:ext>
            </a:extLst>
          </p:cNvPr>
          <p:cNvSpPr>
            <a:spLocks noGrp="1"/>
          </p:cNvSpPr>
          <p:nvPr>
            <p:ph type="ctrTitle"/>
          </p:nvPr>
        </p:nvSpPr>
        <p:spPr/>
        <p:txBody>
          <a:bodyPr/>
          <a:lstStyle/>
          <a:p>
            <a:r>
              <a:rPr lang="fi-FI" dirty="0"/>
              <a:t>Kohti yhteisöllistä toiminta- ja arviointikulttuuria oppijan hyväksi 2019-2021</a:t>
            </a:r>
          </a:p>
        </p:txBody>
      </p:sp>
      <p:sp>
        <p:nvSpPr>
          <p:cNvPr id="3" name="Subtitle 2">
            <a:extLst>
              <a:ext uri="{FF2B5EF4-FFF2-40B4-BE49-F238E27FC236}">
                <a16:creationId xmlns:a16="http://schemas.microsoft.com/office/drawing/2014/main" id="{64BE0293-05C6-47EB-9FE8-4129D868129A}"/>
              </a:ext>
            </a:extLst>
          </p:cNvPr>
          <p:cNvSpPr>
            <a:spLocks noGrp="1"/>
          </p:cNvSpPr>
          <p:nvPr>
            <p:ph type="subTitle" idx="1"/>
          </p:nvPr>
        </p:nvSpPr>
        <p:spPr>
          <a:xfrm>
            <a:off x="1524000" y="3602038"/>
            <a:ext cx="8979243" cy="1655762"/>
          </a:xfrm>
        </p:spPr>
        <p:txBody>
          <a:bodyPr/>
          <a:lstStyle/>
          <a:p>
            <a:r>
              <a:rPr lang="fi-FI" dirty="0">
                <a:latin typeface="Brother 1816 Medium" pitchFamily="50" charset="0"/>
              </a:rPr>
              <a:t>Osa II Kohti yhteisöllistä arviointikulttuuria</a:t>
            </a:r>
            <a:br>
              <a:rPr lang="fi-FI" dirty="0"/>
            </a:br>
            <a:r>
              <a:rPr lang="fi-FI" dirty="0"/>
              <a:t>Koulutuksen vastuullinen johtaja Sari Koski, Turun yliopisto (@ utu.fi)</a:t>
            </a:r>
          </a:p>
        </p:txBody>
      </p:sp>
    </p:spTree>
    <p:extLst>
      <p:ext uri="{BB962C8B-B14F-4D97-AF65-F5344CB8AC3E}">
        <p14:creationId xmlns:p14="http://schemas.microsoft.com/office/powerpoint/2010/main" val="23854147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56385-ED1F-43D3-9770-A343F976DE1B}"/>
              </a:ext>
            </a:extLst>
          </p:cNvPr>
          <p:cNvSpPr>
            <a:spLocks noGrp="1"/>
          </p:cNvSpPr>
          <p:nvPr>
            <p:ph type="title"/>
          </p:nvPr>
        </p:nvSpPr>
        <p:spPr/>
        <p:txBody>
          <a:bodyPr/>
          <a:lstStyle/>
          <a:p>
            <a:r>
              <a:rPr lang="fi-FI" dirty="0"/>
              <a:t>Työpaja 1: Pedagoginen johtajuus oppimisen ja opetuksen näkökulmasta</a:t>
            </a:r>
          </a:p>
        </p:txBody>
      </p:sp>
      <p:sp>
        <p:nvSpPr>
          <p:cNvPr id="3" name="Text Placeholder 2">
            <a:extLst>
              <a:ext uri="{FF2B5EF4-FFF2-40B4-BE49-F238E27FC236}">
                <a16:creationId xmlns:a16="http://schemas.microsoft.com/office/drawing/2014/main" id="{FE63C4AF-D98B-4757-A9C0-1CD5CB9C7F18}"/>
              </a:ext>
            </a:extLst>
          </p:cNvPr>
          <p:cNvSpPr>
            <a:spLocks noGrp="1"/>
          </p:cNvSpPr>
          <p:nvPr>
            <p:ph type="body" idx="1"/>
          </p:nvPr>
        </p:nvSpPr>
        <p:spPr/>
        <p:txBody>
          <a:bodyPr/>
          <a:lstStyle/>
          <a:p>
            <a:r>
              <a:rPr lang="fi-FI" dirty="0"/>
              <a:t>Katriina Sulonen</a:t>
            </a:r>
          </a:p>
        </p:txBody>
      </p:sp>
    </p:spTree>
    <p:extLst>
      <p:ext uri="{BB962C8B-B14F-4D97-AF65-F5344CB8AC3E}">
        <p14:creationId xmlns:p14="http://schemas.microsoft.com/office/powerpoint/2010/main" val="11226084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5213-0509-429B-84B3-1BA0F1284530}"/>
              </a:ext>
            </a:extLst>
          </p:cNvPr>
          <p:cNvSpPr>
            <a:spLocks noGrp="1"/>
          </p:cNvSpPr>
          <p:nvPr>
            <p:ph type="title"/>
          </p:nvPr>
        </p:nvSpPr>
        <p:spPr/>
        <p:txBody>
          <a:bodyPr/>
          <a:lstStyle/>
          <a:p>
            <a:r>
              <a:rPr lang="fi-FI" dirty="0"/>
              <a:t>Toimintakulttuuri yhteisöllisyyttä vahvistamassa</a:t>
            </a:r>
          </a:p>
        </p:txBody>
      </p:sp>
      <p:sp>
        <p:nvSpPr>
          <p:cNvPr id="3" name="Content Placeholder 2">
            <a:extLst>
              <a:ext uri="{FF2B5EF4-FFF2-40B4-BE49-F238E27FC236}">
                <a16:creationId xmlns:a16="http://schemas.microsoft.com/office/drawing/2014/main" id="{ABF44988-EA50-4809-9799-58B9B8222263}"/>
              </a:ext>
            </a:extLst>
          </p:cNvPr>
          <p:cNvSpPr>
            <a:spLocks noGrp="1"/>
          </p:cNvSpPr>
          <p:nvPr>
            <p:ph idx="1"/>
          </p:nvPr>
        </p:nvSpPr>
        <p:spPr/>
        <p:txBody>
          <a:bodyPr>
            <a:normAutofit fontScale="92500" lnSpcReduction="10000"/>
          </a:bodyPr>
          <a:lstStyle/>
          <a:p>
            <a:r>
              <a:rPr lang="fi-FI" dirty="0">
                <a:latin typeface="Brother 1816 Medium" pitchFamily="50" charset="0"/>
              </a:rPr>
              <a:t>Esiopetus</a:t>
            </a:r>
          </a:p>
          <a:p>
            <a:pPr marL="0" indent="0">
              <a:buNone/>
            </a:pPr>
            <a:r>
              <a:rPr lang="fi-FI" dirty="0"/>
              <a:t>Kaikille yhteinen esiopetus, oppimisen ja oivalluksen ilo, lapsi osallisena ja oman elämänsä toimijana sekä hyvinvointi ja turvallinen arki (EOPS 2014, 22-23)</a:t>
            </a:r>
          </a:p>
          <a:p>
            <a:endParaRPr lang="fi-FI" dirty="0"/>
          </a:p>
          <a:p>
            <a:r>
              <a:rPr lang="fi-FI" dirty="0">
                <a:latin typeface="Brother 1816 Medium" pitchFamily="50" charset="0"/>
              </a:rPr>
              <a:t>Perusopetus</a:t>
            </a:r>
          </a:p>
          <a:p>
            <a:pPr marL="0" indent="0">
              <a:buNone/>
            </a:pPr>
            <a:r>
              <a:rPr lang="fi-FI" dirty="0"/>
              <a:t>Oppiva yhteisö, hyvinvointi ja turvallinen arki, vuorovaikutus ja monipuolinen työskentely, kulttuurinen moninaisuus ja kielitietoisuus, osallisuus ja demokraattinen toiminta, yhdenvertaisuus ja tasa-arvo sekä vastuu ympäristöstä ja kestävään tulevaisuuteen suuntautuminen (POPS 2014, 26-29)</a:t>
            </a:r>
          </a:p>
          <a:p>
            <a:endParaRPr lang="fi-FI" dirty="0"/>
          </a:p>
        </p:txBody>
      </p:sp>
    </p:spTree>
    <p:extLst>
      <p:ext uri="{BB962C8B-B14F-4D97-AF65-F5344CB8AC3E}">
        <p14:creationId xmlns:p14="http://schemas.microsoft.com/office/powerpoint/2010/main" val="3494851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0F67B-97EE-44C1-8E26-9FA7DD6262BC}"/>
              </a:ext>
            </a:extLst>
          </p:cNvPr>
          <p:cNvSpPr>
            <a:spLocks noGrp="1"/>
          </p:cNvSpPr>
          <p:nvPr>
            <p:ph type="title"/>
          </p:nvPr>
        </p:nvSpPr>
        <p:spPr/>
        <p:txBody>
          <a:bodyPr>
            <a:normAutofit fontScale="90000"/>
          </a:bodyPr>
          <a:lstStyle/>
          <a:p>
            <a:r>
              <a:rPr lang="fi-FI" dirty="0"/>
              <a:t>Suunnitelmallinen oppilashuolto hyvinvoivan kouluyhteisön tukena: Mihin lait velvoittavat?</a:t>
            </a:r>
          </a:p>
        </p:txBody>
      </p:sp>
      <p:sp>
        <p:nvSpPr>
          <p:cNvPr id="3" name="Content Placeholder 2">
            <a:extLst>
              <a:ext uri="{FF2B5EF4-FFF2-40B4-BE49-F238E27FC236}">
                <a16:creationId xmlns:a16="http://schemas.microsoft.com/office/drawing/2014/main" id="{8B910148-73F1-451E-AF2A-93601CEF6094}"/>
              </a:ext>
            </a:extLst>
          </p:cNvPr>
          <p:cNvSpPr>
            <a:spLocks noGrp="1"/>
          </p:cNvSpPr>
          <p:nvPr>
            <p:ph idx="1"/>
          </p:nvPr>
        </p:nvSpPr>
        <p:spPr/>
        <p:txBody>
          <a:bodyPr>
            <a:normAutofit lnSpcReduction="10000"/>
          </a:bodyPr>
          <a:lstStyle/>
          <a:p>
            <a:r>
              <a:rPr lang="fi-FI" dirty="0"/>
              <a:t>Monialaiseen, suunnitelmalliseen yhteistyöhön</a:t>
            </a:r>
          </a:p>
          <a:p>
            <a:r>
              <a:rPr lang="fi-FI" dirty="0"/>
              <a:t>Lasten ja nuorten osallistamiseen toiminnassa ja päätöksenteossa</a:t>
            </a:r>
          </a:p>
          <a:p>
            <a:r>
              <a:rPr lang="fi-FI" dirty="0"/>
              <a:t>Lasten ja nuorten elinolosuhteiden seuraamiseen ja arviointiin</a:t>
            </a:r>
          </a:p>
          <a:p>
            <a:r>
              <a:rPr lang="fi-FI" dirty="0"/>
              <a:t>Yhteisön hyvinvoinnin ja turvallisuuden edistämiseen</a:t>
            </a:r>
          </a:p>
          <a:p>
            <a:r>
              <a:rPr lang="fi-FI" dirty="0"/>
              <a:t>Yksilön terveyden, turvallisuuden ja hyvinvoinnin edistämiseen ja tukemiseen</a:t>
            </a:r>
          </a:p>
          <a:p>
            <a:r>
              <a:rPr lang="fi-FI" dirty="0"/>
              <a:t>Yksilön ongelmiin puuttumiseen salassapitosäännösten estämättä</a:t>
            </a:r>
          </a:p>
        </p:txBody>
      </p:sp>
    </p:spTree>
    <p:extLst>
      <p:ext uri="{BB962C8B-B14F-4D97-AF65-F5344CB8AC3E}">
        <p14:creationId xmlns:p14="http://schemas.microsoft.com/office/powerpoint/2010/main" val="11593610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6FA2-66B4-4E89-861D-5BE635DBC060}"/>
              </a:ext>
            </a:extLst>
          </p:cNvPr>
          <p:cNvSpPr>
            <a:spLocks noGrp="1"/>
          </p:cNvSpPr>
          <p:nvPr>
            <p:ph type="title"/>
          </p:nvPr>
        </p:nvSpPr>
        <p:spPr/>
        <p:txBody>
          <a:bodyPr/>
          <a:lstStyle/>
          <a:p>
            <a:r>
              <a:rPr lang="fi-FI" dirty="0"/>
              <a:t>Toimintakulttuuri yhteisöllisyyteen ohjaamassa</a:t>
            </a:r>
          </a:p>
        </p:txBody>
      </p:sp>
      <p:sp>
        <p:nvSpPr>
          <p:cNvPr id="3" name="Content Placeholder 2">
            <a:extLst>
              <a:ext uri="{FF2B5EF4-FFF2-40B4-BE49-F238E27FC236}">
                <a16:creationId xmlns:a16="http://schemas.microsoft.com/office/drawing/2014/main" id="{4E9FEAAB-C594-4884-9165-EC7DBDD0536D}"/>
              </a:ext>
            </a:extLst>
          </p:cNvPr>
          <p:cNvSpPr>
            <a:spLocks noGrp="1"/>
          </p:cNvSpPr>
          <p:nvPr>
            <p:ph idx="1"/>
          </p:nvPr>
        </p:nvSpPr>
        <p:spPr/>
        <p:txBody>
          <a:bodyPr/>
          <a:lstStyle/>
          <a:p>
            <a:r>
              <a:rPr lang="fi-FI" dirty="0">
                <a:latin typeface="Brother 1816 Medium" pitchFamily="50" charset="0"/>
              </a:rPr>
              <a:t>Lukiokoulutus</a:t>
            </a:r>
          </a:p>
          <a:p>
            <a:pPr marL="0" indent="0">
              <a:buNone/>
            </a:pPr>
            <a:r>
              <a:rPr lang="fi-FI" dirty="0"/>
              <a:t>Oppiva yhteisö, osallisuus ja yhteisöllisyys, hyvinvointi ja kestävä tulevaisuus, tasa-arvo ja yhdenvertaisuus, kulttuurinen moninaisuus ja kielitietoisuus (LOPS2019, 21-22)</a:t>
            </a:r>
          </a:p>
          <a:p>
            <a:pPr>
              <a:buFont typeface="Wingdings" panose="05000000000000000000" pitchFamily="2" charset="2"/>
              <a:buChar char="Ø"/>
            </a:pPr>
            <a:r>
              <a:rPr lang="fi-FI" dirty="0"/>
              <a:t>Lapsen ja nuoren oppimisen polku, jota normit, paikallinen ohjaus ja pedagogiikka tukevat</a:t>
            </a:r>
          </a:p>
        </p:txBody>
      </p:sp>
    </p:spTree>
    <p:extLst>
      <p:ext uri="{BB962C8B-B14F-4D97-AF65-F5344CB8AC3E}">
        <p14:creationId xmlns:p14="http://schemas.microsoft.com/office/powerpoint/2010/main" val="31487894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201C-61C3-47C5-8268-E4F21E5272BA}"/>
              </a:ext>
            </a:extLst>
          </p:cNvPr>
          <p:cNvSpPr>
            <a:spLocks noGrp="1"/>
          </p:cNvSpPr>
          <p:nvPr>
            <p:ph type="title"/>
          </p:nvPr>
        </p:nvSpPr>
        <p:spPr/>
        <p:txBody>
          <a:bodyPr>
            <a:normAutofit/>
          </a:bodyPr>
          <a:lstStyle/>
          <a:p>
            <a:r>
              <a:rPr lang="fi-FI" dirty="0"/>
              <a:t>Yhteinen tiedon tuottaminen yhteisöllisyyden vahvistajana</a:t>
            </a:r>
          </a:p>
        </p:txBody>
      </p:sp>
      <p:sp>
        <p:nvSpPr>
          <p:cNvPr id="3" name="Content Placeholder 2">
            <a:extLst>
              <a:ext uri="{FF2B5EF4-FFF2-40B4-BE49-F238E27FC236}">
                <a16:creationId xmlns:a16="http://schemas.microsoft.com/office/drawing/2014/main" id="{87D3F95C-BB7A-4CA4-8118-BBBBA990840D}"/>
              </a:ext>
            </a:extLst>
          </p:cNvPr>
          <p:cNvSpPr>
            <a:spLocks noGrp="1"/>
          </p:cNvSpPr>
          <p:nvPr>
            <p:ph idx="1"/>
          </p:nvPr>
        </p:nvSpPr>
        <p:spPr/>
        <p:txBody>
          <a:bodyPr>
            <a:normAutofit fontScale="77500" lnSpcReduction="20000"/>
          </a:bodyPr>
          <a:lstStyle/>
          <a:p>
            <a:pPr marL="0" indent="0">
              <a:buNone/>
            </a:pPr>
            <a:r>
              <a:rPr lang="fi-FI" dirty="0" err="1"/>
              <a:t>Kollaboraatio</a:t>
            </a:r>
            <a:r>
              <a:rPr lang="fi-FI" dirty="0"/>
              <a:t>: </a:t>
            </a:r>
          </a:p>
          <a:p>
            <a:pPr marL="0" indent="0">
              <a:buNone/>
            </a:pPr>
            <a:r>
              <a:rPr lang="fi-FI" dirty="0"/>
              <a:t>Prosessinomainen tapa tehdä töitä, jossa työarjesta nouseva tavoite kehittää omaa työtään.</a:t>
            </a:r>
          </a:p>
          <a:p>
            <a:pPr marL="0" indent="0">
              <a:buNone/>
            </a:pPr>
            <a:r>
              <a:rPr lang="fi-FI" dirty="0"/>
              <a:t>Kehittäminen voi liittyä työtapoihin, teoreettiseen osaamisen,  toimintamallin rakentamiseen, OPS –osaamiseen, uuden tiedon tuottamiseen.</a:t>
            </a:r>
          </a:p>
          <a:p>
            <a:endParaRPr lang="fi-FI" dirty="0"/>
          </a:p>
          <a:p>
            <a:pPr marL="0" indent="0">
              <a:buNone/>
            </a:pPr>
            <a:r>
              <a:rPr lang="fi-FI" dirty="0"/>
              <a:t>Kehittäminen mahdollistuu, kun vuorovaikutukseen perustuvassa yhteistyössä  kokemuksellinen tieto ja arkitieto kohtaavat teoriatietoa.</a:t>
            </a:r>
          </a:p>
          <a:p>
            <a:endParaRPr lang="fi-FI" dirty="0"/>
          </a:p>
          <a:p>
            <a:pPr marL="0" indent="0">
              <a:buNone/>
            </a:pPr>
            <a:r>
              <a:rPr lang="fi-FI" dirty="0"/>
              <a:t>Vrt. yhteisöllisyys, yhteistoiminnallisuus, ryhmätyö</a:t>
            </a:r>
          </a:p>
          <a:p>
            <a:endParaRPr lang="fi-FI" dirty="0"/>
          </a:p>
          <a:p>
            <a:pPr marL="0" indent="0">
              <a:buNone/>
            </a:pPr>
            <a:r>
              <a:rPr lang="fi-FI" i="1" dirty="0"/>
              <a:t>(Kuusisaari 2010)</a:t>
            </a:r>
          </a:p>
          <a:p>
            <a:endParaRPr lang="fi-FI" dirty="0"/>
          </a:p>
        </p:txBody>
      </p:sp>
    </p:spTree>
    <p:extLst>
      <p:ext uri="{BB962C8B-B14F-4D97-AF65-F5344CB8AC3E}">
        <p14:creationId xmlns:p14="http://schemas.microsoft.com/office/powerpoint/2010/main" val="6905341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6A52-F5BE-41C2-9AF9-AB13E772CC8C}"/>
              </a:ext>
            </a:extLst>
          </p:cNvPr>
          <p:cNvSpPr>
            <a:spLocks noGrp="1"/>
          </p:cNvSpPr>
          <p:nvPr>
            <p:ph type="title"/>
          </p:nvPr>
        </p:nvSpPr>
        <p:spPr/>
        <p:txBody>
          <a:bodyPr/>
          <a:lstStyle/>
          <a:p>
            <a:r>
              <a:rPr lang="fi-FI" dirty="0"/>
              <a:t>Miksi </a:t>
            </a:r>
            <a:r>
              <a:rPr lang="fi-FI" dirty="0" err="1"/>
              <a:t>kollaboraatio</a:t>
            </a:r>
            <a:r>
              <a:rPr lang="fi-FI" dirty="0"/>
              <a:t>?</a:t>
            </a:r>
          </a:p>
        </p:txBody>
      </p:sp>
      <p:sp>
        <p:nvSpPr>
          <p:cNvPr id="3" name="Content Placeholder 2">
            <a:extLst>
              <a:ext uri="{FF2B5EF4-FFF2-40B4-BE49-F238E27FC236}">
                <a16:creationId xmlns:a16="http://schemas.microsoft.com/office/drawing/2014/main" id="{29984996-A8A3-4C38-A165-ADF073935488}"/>
              </a:ext>
            </a:extLst>
          </p:cNvPr>
          <p:cNvSpPr>
            <a:spLocks noGrp="1"/>
          </p:cNvSpPr>
          <p:nvPr>
            <p:ph idx="1"/>
          </p:nvPr>
        </p:nvSpPr>
        <p:spPr/>
        <p:txBody>
          <a:bodyPr>
            <a:normAutofit/>
          </a:bodyPr>
          <a:lstStyle/>
          <a:p>
            <a:r>
              <a:rPr lang="fi-FI" dirty="0"/>
              <a:t>Akateeminen peruskoulutus ja käytännön kokemustieto eivät aina kohtaa, irrallinen teoriatieto hämmentää. Esim. arvioinnissa tehty paljon hyvää ennen, nyt on aika koota nämä asiat ja toimintatavat yhteen.</a:t>
            </a:r>
          </a:p>
          <a:p>
            <a:r>
              <a:rPr lang="fi-FI" dirty="0"/>
              <a:t>Arkityössä saattaa puuttua sosiaalinen konteksti ja kehittämiseen tähtäävä vuorovaikutus.</a:t>
            </a:r>
          </a:p>
          <a:p>
            <a:r>
              <a:rPr lang="fi-FI" dirty="0"/>
              <a:t>Teoreettisen tiedon ja arkitiedon raja ei ole jyrkkä.</a:t>
            </a:r>
          </a:p>
          <a:p>
            <a:pPr lvl="1">
              <a:buFont typeface="Wingdings" panose="05000000000000000000" pitchFamily="2" charset="2"/>
              <a:buChar char="Ø"/>
            </a:pPr>
            <a:r>
              <a:rPr lang="fi-FI" dirty="0"/>
              <a:t>Arkikokemus herättää kysymyksiä, joiden ratkaisemiseen tarvitaan teoreettista ajattelua.</a:t>
            </a:r>
          </a:p>
          <a:p>
            <a:pPr marL="0" indent="0">
              <a:buNone/>
            </a:pPr>
            <a:r>
              <a:rPr lang="fi-FI" i="1" dirty="0"/>
              <a:t>(</a:t>
            </a:r>
            <a:r>
              <a:rPr lang="fi-FI" i="1" dirty="0" err="1"/>
              <a:t>Engeström</a:t>
            </a:r>
            <a:r>
              <a:rPr lang="fi-FI" i="1" dirty="0"/>
              <a:t> 1992)</a:t>
            </a:r>
          </a:p>
          <a:p>
            <a:endParaRPr lang="fi-FI" dirty="0"/>
          </a:p>
        </p:txBody>
      </p:sp>
    </p:spTree>
    <p:extLst>
      <p:ext uri="{BB962C8B-B14F-4D97-AF65-F5344CB8AC3E}">
        <p14:creationId xmlns:p14="http://schemas.microsoft.com/office/powerpoint/2010/main" val="28413104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AFC0A-0E9A-40CF-84B1-ECCAD0FECFCE}"/>
              </a:ext>
            </a:extLst>
          </p:cNvPr>
          <p:cNvSpPr>
            <a:spLocks noGrp="1"/>
          </p:cNvSpPr>
          <p:nvPr>
            <p:ph type="title"/>
          </p:nvPr>
        </p:nvSpPr>
        <p:spPr/>
        <p:txBody>
          <a:bodyPr/>
          <a:lstStyle/>
          <a:p>
            <a:r>
              <a:rPr lang="fi-FI" dirty="0" err="1"/>
              <a:t>Kollaboraatio</a:t>
            </a:r>
            <a:endParaRPr lang="fi-FI" dirty="0"/>
          </a:p>
        </p:txBody>
      </p:sp>
      <p:sp>
        <p:nvSpPr>
          <p:cNvPr id="3" name="Content Placeholder 2">
            <a:extLst>
              <a:ext uri="{FF2B5EF4-FFF2-40B4-BE49-F238E27FC236}">
                <a16:creationId xmlns:a16="http://schemas.microsoft.com/office/drawing/2014/main" id="{85A37C84-C5EA-4926-9EC3-17A1DF62A03E}"/>
              </a:ext>
            </a:extLst>
          </p:cNvPr>
          <p:cNvSpPr>
            <a:spLocks noGrp="1"/>
          </p:cNvSpPr>
          <p:nvPr>
            <p:ph idx="1"/>
          </p:nvPr>
        </p:nvSpPr>
        <p:spPr/>
        <p:txBody>
          <a:bodyPr>
            <a:normAutofit fontScale="92500"/>
          </a:bodyPr>
          <a:lstStyle/>
          <a:p>
            <a:r>
              <a:rPr lang="fi-FI" dirty="0"/>
              <a:t>yhteinen kehittäminen, ajatusten ja merkitysten välittäminen</a:t>
            </a:r>
          </a:p>
          <a:p>
            <a:r>
              <a:rPr lang="fi-FI" dirty="0"/>
              <a:t>ei tiedon siirtämistä, ei kiinteää työnjakoa, samanlainen asiantuntemus</a:t>
            </a:r>
          </a:p>
          <a:p>
            <a:r>
              <a:rPr lang="fi-FI" dirty="0"/>
              <a:t>opetussuunnitelmissa olevan tiedon liittäminen omaan arkitietoon ja -kokemuksiin (arvioinnin toteuttamisen haasteellisuus, arkitieto tarvitsee vahvistuakseen teoriatietoa ja pedagogista näkemystä eri toimijoilta)</a:t>
            </a:r>
          </a:p>
          <a:p>
            <a:endParaRPr lang="fi-FI" dirty="0"/>
          </a:p>
          <a:p>
            <a:r>
              <a:rPr lang="fi-FI" dirty="0"/>
              <a:t>kehittämispuhe, menetelmäpuhe, oma kokemuspuhe, sisältöpuhe </a:t>
            </a:r>
          </a:p>
          <a:p>
            <a:endParaRPr lang="fi-FI" dirty="0"/>
          </a:p>
        </p:txBody>
      </p:sp>
    </p:spTree>
    <p:extLst>
      <p:ext uri="{BB962C8B-B14F-4D97-AF65-F5344CB8AC3E}">
        <p14:creationId xmlns:p14="http://schemas.microsoft.com/office/powerpoint/2010/main" val="11838447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068FB-00BC-46F5-9762-8D4CF3E8416D}"/>
              </a:ext>
            </a:extLst>
          </p:cNvPr>
          <p:cNvSpPr>
            <a:spLocks noGrp="1"/>
          </p:cNvSpPr>
          <p:nvPr>
            <p:ph type="title"/>
          </p:nvPr>
        </p:nvSpPr>
        <p:spPr/>
        <p:txBody>
          <a:bodyPr/>
          <a:lstStyle/>
          <a:p>
            <a:r>
              <a:rPr lang="fi-FI" dirty="0"/>
              <a:t>Lähikehityksen vyöhyke</a:t>
            </a:r>
          </a:p>
        </p:txBody>
      </p:sp>
      <p:sp>
        <p:nvSpPr>
          <p:cNvPr id="3" name="Content Placeholder 2">
            <a:extLst>
              <a:ext uri="{FF2B5EF4-FFF2-40B4-BE49-F238E27FC236}">
                <a16:creationId xmlns:a16="http://schemas.microsoft.com/office/drawing/2014/main" id="{58681C25-5876-4DBE-B5EE-E954205B0F8C}"/>
              </a:ext>
            </a:extLst>
          </p:cNvPr>
          <p:cNvSpPr>
            <a:spLocks noGrp="1"/>
          </p:cNvSpPr>
          <p:nvPr>
            <p:ph idx="1"/>
          </p:nvPr>
        </p:nvSpPr>
        <p:spPr/>
        <p:txBody>
          <a:bodyPr/>
          <a:lstStyle/>
          <a:p>
            <a:pPr marL="0" indent="0">
              <a:buNone/>
            </a:pPr>
            <a:r>
              <a:rPr lang="fi-FI" dirty="0"/>
              <a:t>Kokemustieto + teoriatieto = </a:t>
            </a:r>
            <a:r>
              <a:rPr lang="fi-FI" dirty="0" err="1"/>
              <a:t>kollaboraatio</a:t>
            </a:r>
            <a:r>
              <a:rPr lang="fi-FI" dirty="0"/>
              <a:t> </a:t>
            </a:r>
          </a:p>
          <a:p>
            <a:endParaRPr lang="fi-FI" dirty="0"/>
          </a:p>
          <a:p>
            <a:r>
              <a:rPr lang="fi-FI" dirty="0"/>
              <a:t>Uutta luovan ajattelun perustana on se, kun uusi tieto yhdistyy monipuoliseen arki- ja kokemustietoon</a:t>
            </a:r>
          </a:p>
        </p:txBody>
      </p:sp>
    </p:spTree>
    <p:extLst>
      <p:ext uri="{BB962C8B-B14F-4D97-AF65-F5344CB8AC3E}">
        <p14:creationId xmlns:p14="http://schemas.microsoft.com/office/powerpoint/2010/main" val="26806413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8EF6-12DE-4D75-8D95-5752122D3F97}"/>
              </a:ext>
            </a:extLst>
          </p:cNvPr>
          <p:cNvSpPr>
            <a:spLocks noGrp="1"/>
          </p:cNvSpPr>
          <p:nvPr>
            <p:ph type="title"/>
          </p:nvPr>
        </p:nvSpPr>
        <p:spPr/>
        <p:txBody>
          <a:bodyPr/>
          <a:lstStyle/>
          <a:p>
            <a:r>
              <a:rPr lang="fi-FI" dirty="0"/>
              <a:t>Miksi yhdessä?</a:t>
            </a:r>
          </a:p>
        </p:txBody>
      </p:sp>
      <p:sp>
        <p:nvSpPr>
          <p:cNvPr id="3" name="Content Placeholder 2">
            <a:extLst>
              <a:ext uri="{FF2B5EF4-FFF2-40B4-BE49-F238E27FC236}">
                <a16:creationId xmlns:a16="http://schemas.microsoft.com/office/drawing/2014/main" id="{8F088A4E-9C6E-453D-9AF5-BB001C70B7F8}"/>
              </a:ext>
            </a:extLst>
          </p:cNvPr>
          <p:cNvSpPr>
            <a:spLocks noGrp="1"/>
          </p:cNvSpPr>
          <p:nvPr>
            <p:ph idx="1"/>
          </p:nvPr>
        </p:nvSpPr>
        <p:spPr/>
        <p:txBody>
          <a:bodyPr>
            <a:normAutofit lnSpcReduction="10000"/>
          </a:bodyPr>
          <a:lstStyle/>
          <a:p>
            <a:r>
              <a:rPr lang="fi-FI" dirty="0"/>
              <a:t>Yhdessä tehden opetussuunnitelman tavoitteiden saavuttaminen ja toimeenpano onnistuu </a:t>
            </a:r>
            <a:r>
              <a:rPr lang="fi-FI" i="1" dirty="0"/>
              <a:t>(</a:t>
            </a:r>
            <a:r>
              <a:rPr lang="fi-FI" i="1" dirty="0" err="1"/>
              <a:t>Karvi</a:t>
            </a:r>
            <a:r>
              <a:rPr lang="fi-FI" i="1" dirty="0"/>
              <a:t> 2020)</a:t>
            </a:r>
          </a:p>
          <a:p>
            <a:endParaRPr lang="fi-FI" dirty="0"/>
          </a:p>
          <a:p>
            <a:r>
              <a:rPr lang="fi-FI" dirty="0"/>
              <a:t>Yhdessä tapahtuva kehittämistyö lisää tietoa, mutta auttaa myös muuttamaan käytänteitä </a:t>
            </a:r>
            <a:r>
              <a:rPr lang="fi-FI" i="1" dirty="0"/>
              <a:t>(</a:t>
            </a:r>
            <a:r>
              <a:rPr lang="fi-FI" i="1" dirty="0" err="1"/>
              <a:t>Voogt</a:t>
            </a:r>
            <a:r>
              <a:rPr lang="fi-FI" i="1" dirty="0"/>
              <a:t>, Jules &amp; </a:t>
            </a:r>
            <a:r>
              <a:rPr lang="fi-FI" i="1" dirty="0" err="1"/>
              <a:t>Handelzalts</a:t>
            </a:r>
            <a:r>
              <a:rPr lang="fi-FI" i="1" dirty="0"/>
              <a:t> 2016)</a:t>
            </a:r>
          </a:p>
          <a:p>
            <a:endParaRPr lang="fi-FI" dirty="0"/>
          </a:p>
          <a:p>
            <a:r>
              <a:rPr lang="fi-FI" dirty="0"/>
              <a:t>Yhteinen keskustelu ja yhteisen ymmärryksen luominen käytännönläheisesti, auttaa muutosten toteuttamista arjen työssä</a:t>
            </a:r>
          </a:p>
        </p:txBody>
      </p:sp>
    </p:spTree>
    <p:extLst>
      <p:ext uri="{BB962C8B-B14F-4D97-AF65-F5344CB8AC3E}">
        <p14:creationId xmlns:p14="http://schemas.microsoft.com/office/powerpoint/2010/main" val="30513289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201CE-D31F-4A0C-9EF5-A80DA750A4D4}"/>
              </a:ext>
            </a:extLst>
          </p:cNvPr>
          <p:cNvSpPr>
            <a:spLocks noGrp="1"/>
          </p:cNvSpPr>
          <p:nvPr>
            <p:ph type="title"/>
          </p:nvPr>
        </p:nvSpPr>
        <p:spPr/>
        <p:txBody>
          <a:bodyPr/>
          <a:lstStyle/>
          <a:p>
            <a:r>
              <a:rPr lang="fi-FI" dirty="0"/>
              <a:t>Yhteinen keskustelu</a:t>
            </a:r>
          </a:p>
        </p:txBody>
      </p:sp>
      <p:sp>
        <p:nvSpPr>
          <p:cNvPr id="3" name="Content Placeholder 2">
            <a:extLst>
              <a:ext uri="{FF2B5EF4-FFF2-40B4-BE49-F238E27FC236}">
                <a16:creationId xmlns:a16="http://schemas.microsoft.com/office/drawing/2014/main" id="{BFD97829-0C1F-4D07-8170-8E7515008B72}"/>
              </a:ext>
            </a:extLst>
          </p:cNvPr>
          <p:cNvSpPr>
            <a:spLocks noGrp="1"/>
          </p:cNvSpPr>
          <p:nvPr>
            <p:ph idx="1"/>
          </p:nvPr>
        </p:nvSpPr>
        <p:spPr/>
        <p:txBody>
          <a:bodyPr/>
          <a:lstStyle/>
          <a:p>
            <a:r>
              <a:rPr lang="fi-FI" dirty="0" err="1"/>
              <a:t>Kollaboraatiossa</a:t>
            </a:r>
            <a:r>
              <a:rPr lang="fi-FI" dirty="0"/>
              <a:t> ryhmän jäsenet ovat tasavertaisia, ei ole puheenjohtajaa, sihteeriä, vastuuhenkilöä. Mitä etuja tässä on, mitä haittoja?</a:t>
            </a:r>
          </a:p>
          <a:p>
            <a:r>
              <a:rPr lang="fi-FI" dirty="0"/>
              <a:t>Arviointi ja sen kehittäminen on yksi esimerkki </a:t>
            </a:r>
            <a:r>
              <a:rPr lang="fi-FI" dirty="0" err="1"/>
              <a:t>kollaboraatiosta</a:t>
            </a:r>
            <a:r>
              <a:rPr lang="fi-FI" dirty="0"/>
              <a:t>. Mihin muihin opetuksen, oppimisen ja kasvatuksen kehittämiskohteeseen </a:t>
            </a:r>
            <a:r>
              <a:rPr lang="fi-FI" dirty="0" err="1"/>
              <a:t>kollaboraatio</a:t>
            </a:r>
            <a:r>
              <a:rPr lang="fi-FI" dirty="0"/>
              <a:t> sopii?</a:t>
            </a:r>
          </a:p>
        </p:txBody>
      </p:sp>
    </p:spTree>
    <p:extLst>
      <p:ext uri="{BB962C8B-B14F-4D97-AF65-F5344CB8AC3E}">
        <p14:creationId xmlns:p14="http://schemas.microsoft.com/office/powerpoint/2010/main" val="30935775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CF45-7971-40E7-9164-15997D4303F0}"/>
              </a:ext>
            </a:extLst>
          </p:cNvPr>
          <p:cNvSpPr>
            <a:spLocks noGrp="1"/>
          </p:cNvSpPr>
          <p:nvPr>
            <p:ph type="title"/>
          </p:nvPr>
        </p:nvSpPr>
        <p:spPr/>
        <p:txBody>
          <a:bodyPr/>
          <a:lstStyle/>
          <a:p>
            <a:r>
              <a:rPr lang="fi-FI" dirty="0"/>
              <a:t>Pedagoginen johtaminen ja opetussuunnitelma </a:t>
            </a:r>
          </a:p>
        </p:txBody>
      </p:sp>
      <p:sp>
        <p:nvSpPr>
          <p:cNvPr id="3" name="Content Placeholder 2">
            <a:extLst>
              <a:ext uri="{FF2B5EF4-FFF2-40B4-BE49-F238E27FC236}">
                <a16:creationId xmlns:a16="http://schemas.microsoft.com/office/drawing/2014/main" id="{0344A7AE-2952-44B3-9834-F308BD1D1C6A}"/>
              </a:ext>
            </a:extLst>
          </p:cNvPr>
          <p:cNvSpPr>
            <a:spLocks noGrp="1"/>
          </p:cNvSpPr>
          <p:nvPr>
            <p:ph idx="1"/>
          </p:nvPr>
        </p:nvSpPr>
        <p:spPr/>
        <p:txBody>
          <a:bodyPr/>
          <a:lstStyle/>
          <a:p>
            <a:pPr marL="0" indent="0">
              <a:buNone/>
            </a:pPr>
            <a:r>
              <a:rPr lang="fi-FI" dirty="0"/>
              <a:t>Taipale (2004) määrittelee pedagogisen johtajuuden ”rehtorin kykynä ohjata henkilökuntaa kohti yhteistä tavoitetta, tehdä visiot ja tavoitteet näkyviksi, opettaa henkilökuntaa ymmärtämään ja tunnistamaan sekä keskustelemaan asioista avoimesti ja positiivisessa hengessä.” </a:t>
            </a:r>
          </a:p>
        </p:txBody>
      </p:sp>
    </p:spTree>
    <p:extLst>
      <p:ext uri="{BB962C8B-B14F-4D97-AF65-F5344CB8AC3E}">
        <p14:creationId xmlns:p14="http://schemas.microsoft.com/office/powerpoint/2010/main" val="25626990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6039B-9ACE-4300-83F5-04C9D7639B4C}"/>
              </a:ext>
            </a:extLst>
          </p:cNvPr>
          <p:cNvSpPr>
            <a:spLocks noGrp="1"/>
          </p:cNvSpPr>
          <p:nvPr>
            <p:ph type="title"/>
          </p:nvPr>
        </p:nvSpPr>
        <p:spPr/>
        <p:txBody>
          <a:bodyPr/>
          <a:lstStyle/>
          <a:p>
            <a:r>
              <a:rPr lang="fi-FI" dirty="0"/>
              <a:t>Rehtorin pedagoginen toiminta yhteisöllisyyteen ohjaamassa</a:t>
            </a:r>
          </a:p>
        </p:txBody>
      </p:sp>
      <p:sp>
        <p:nvSpPr>
          <p:cNvPr id="3" name="Content Placeholder 2">
            <a:extLst>
              <a:ext uri="{FF2B5EF4-FFF2-40B4-BE49-F238E27FC236}">
                <a16:creationId xmlns:a16="http://schemas.microsoft.com/office/drawing/2014/main" id="{8397247B-1D48-4CB4-9F22-A59D381BD94C}"/>
              </a:ext>
            </a:extLst>
          </p:cNvPr>
          <p:cNvSpPr>
            <a:spLocks noGrp="1"/>
          </p:cNvSpPr>
          <p:nvPr>
            <p:ph idx="1"/>
          </p:nvPr>
        </p:nvSpPr>
        <p:spPr/>
        <p:txBody>
          <a:bodyPr>
            <a:normAutofit/>
          </a:bodyPr>
          <a:lstStyle/>
          <a:p>
            <a:r>
              <a:rPr lang="fi-FI" dirty="0"/>
              <a:t>Johtaminen on päivittäisten asioiden hoitamista, jotta arki toimii. Reunaehdoilla keskeinen rooli. </a:t>
            </a:r>
            <a:r>
              <a:rPr lang="fi-FI" i="1" dirty="0"/>
              <a:t>(kts. Vuojoki 2006)</a:t>
            </a:r>
            <a:endParaRPr lang="fi-FI" dirty="0"/>
          </a:p>
          <a:p>
            <a:r>
              <a:rPr lang="fi-FI" dirty="0"/>
              <a:t>Painopiste toteutuksessa, ei niinkään ennakoinnissa, suunnittelussa tai arvioinnissa.</a:t>
            </a:r>
          </a:p>
          <a:p>
            <a:r>
              <a:rPr lang="fi-FI" dirty="0"/>
              <a:t>OPS on pinnallisesti läsnä, syvällinen tarkastelu puuttuu. </a:t>
            </a:r>
          </a:p>
          <a:p>
            <a:r>
              <a:rPr lang="fi-FI" dirty="0"/>
              <a:t>Rehtori huolehtii opettajien autonomisuuden toteutumisesta, mutta asettaa myös selkeät rajat.</a:t>
            </a:r>
          </a:p>
        </p:txBody>
      </p:sp>
    </p:spTree>
    <p:extLst>
      <p:ext uri="{BB962C8B-B14F-4D97-AF65-F5344CB8AC3E}">
        <p14:creationId xmlns:p14="http://schemas.microsoft.com/office/powerpoint/2010/main" val="22422167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779F2-C9CF-43CF-9AA8-14C9DBFC149E}"/>
              </a:ext>
            </a:extLst>
          </p:cNvPr>
          <p:cNvSpPr>
            <a:spLocks noGrp="1"/>
          </p:cNvSpPr>
          <p:nvPr>
            <p:ph type="title"/>
          </p:nvPr>
        </p:nvSpPr>
        <p:spPr/>
        <p:txBody>
          <a:bodyPr/>
          <a:lstStyle/>
          <a:p>
            <a:r>
              <a:rPr lang="fi-FI" dirty="0"/>
              <a:t>Pedagogisen johtajuuden kehittyminen</a:t>
            </a:r>
          </a:p>
        </p:txBody>
      </p:sp>
      <p:sp>
        <p:nvSpPr>
          <p:cNvPr id="3" name="Content Placeholder 2">
            <a:extLst>
              <a:ext uri="{FF2B5EF4-FFF2-40B4-BE49-F238E27FC236}">
                <a16:creationId xmlns:a16="http://schemas.microsoft.com/office/drawing/2014/main" id="{4FAE49B9-8A9E-4C5C-9321-FAA81D3F2A50}"/>
              </a:ext>
            </a:extLst>
          </p:cNvPr>
          <p:cNvSpPr>
            <a:spLocks noGrp="1"/>
          </p:cNvSpPr>
          <p:nvPr>
            <p:ph idx="1"/>
          </p:nvPr>
        </p:nvSpPr>
        <p:spPr/>
        <p:txBody>
          <a:bodyPr/>
          <a:lstStyle/>
          <a:p>
            <a:r>
              <a:rPr lang="fi-FI" dirty="0"/>
              <a:t>Teoreettisten käsitteiden pohdinta opetuksessa, kasvatuksessa ja johtamisessa vahvistuu</a:t>
            </a:r>
          </a:p>
          <a:p>
            <a:r>
              <a:rPr lang="fi-FI" dirty="0"/>
              <a:t>Tutkimus kiinnostaa ja siitä saa vahvistusta omaan johtamiseensa</a:t>
            </a:r>
          </a:p>
          <a:p>
            <a:r>
              <a:rPr lang="fi-FI" dirty="0" err="1"/>
              <a:t>OPS:n</a:t>
            </a:r>
            <a:r>
              <a:rPr lang="fi-FI" dirty="0"/>
              <a:t> rooli toimintaa ohjaavana asiakirjana saa uuden ulottuvuuden, erityisesti yleisten osioiden merkitys korostuu </a:t>
            </a:r>
          </a:p>
          <a:p>
            <a:r>
              <a:rPr lang="fi-FI" dirty="0"/>
              <a:t>Esim. oppimiskäsitysten tai oppimiseen liittyvien käsitteiden taitava hallinta näkyy OPS prosessissa</a:t>
            </a:r>
          </a:p>
          <a:p>
            <a:r>
              <a:rPr lang="fi-FI" dirty="0"/>
              <a:t>Yleissivistyksen rooli kirkastuu </a:t>
            </a:r>
          </a:p>
          <a:p>
            <a:endParaRPr lang="fi-FI" dirty="0"/>
          </a:p>
        </p:txBody>
      </p:sp>
    </p:spTree>
    <p:extLst>
      <p:ext uri="{BB962C8B-B14F-4D97-AF65-F5344CB8AC3E}">
        <p14:creationId xmlns:p14="http://schemas.microsoft.com/office/powerpoint/2010/main" val="176359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B6DF-DA41-479B-8CB4-E2199244EAB4}"/>
              </a:ext>
            </a:extLst>
          </p:cNvPr>
          <p:cNvSpPr>
            <a:spLocks noGrp="1"/>
          </p:cNvSpPr>
          <p:nvPr>
            <p:ph type="title"/>
          </p:nvPr>
        </p:nvSpPr>
        <p:spPr/>
        <p:txBody>
          <a:bodyPr/>
          <a:lstStyle/>
          <a:p>
            <a:r>
              <a:rPr lang="fi-FI" dirty="0"/>
              <a:t>Oppilaitoskohtainen opiskeluhuoltosuunnitelma</a:t>
            </a:r>
          </a:p>
        </p:txBody>
      </p:sp>
      <p:sp>
        <p:nvSpPr>
          <p:cNvPr id="3" name="Content Placeholder 2">
            <a:extLst>
              <a:ext uri="{FF2B5EF4-FFF2-40B4-BE49-F238E27FC236}">
                <a16:creationId xmlns:a16="http://schemas.microsoft.com/office/drawing/2014/main" id="{DCDC1E65-C5EE-4E75-972B-729D7E17C51F}"/>
              </a:ext>
            </a:extLst>
          </p:cNvPr>
          <p:cNvSpPr>
            <a:spLocks noGrp="1"/>
          </p:cNvSpPr>
          <p:nvPr>
            <p:ph idx="1"/>
          </p:nvPr>
        </p:nvSpPr>
        <p:spPr/>
        <p:txBody>
          <a:bodyPr>
            <a:normAutofit fontScale="77500" lnSpcReduction="20000"/>
          </a:bodyPr>
          <a:lstStyle/>
          <a:p>
            <a:r>
              <a:rPr lang="fi-FI" dirty="0"/>
              <a:t>Koulutuksen järjestäjä vastaa siitä, että suunnitelman laaditaan</a:t>
            </a:r>
          </a:p>
          <a:p>
            <a:r>
              <a:rPr lang="fi-FI" dirty="0"/>
              <a:t>Voi olla myös kahden tai useamman oppilaitoksen yhteinen</a:t>
            </a:r>
          </a:p>
          <a:p>
            <a:r>
              <a:rPr lang="fi-FI" dirty="0"/>
              <a:t>Laaditaan yhteistyössä oppilaitoksen henkilöstön, opiskelijoiden ja heidän huoltajiensa kanssa</a:t>
            </a:r>
          </a:p>
          <a:p>
            <a:r>
              <a:rPr lang="fi-FI" dirty="0"/>
              <a:t>Tarkistettava vuoden kuluessa siitä, kun lasten ja nuorten </a:t>
            </a:r>
            <a:r>
              <a:rPr lang="fi-FI" dirty="0" err="1"/>
              <a:t>hyvinvointisuunnitelma</a:t>
            </a:r>
            <a:r>
              <a:rPr lang="fi-FI" dirty="0"/>
              <a:t> on tarkistettu</a:t>
            </a:r>
          </a:p>
          <a:p>
            <a:r>
              <a:rPr lang="fi-FI" dirty="0"/>
              <a:t>Opiskelijakuntaa kuultava ennen vahvistamista</a:t>
            </a:r>
          </a:p>
          <a:p>
            <a:r>
              <a:rPr lang="fi-FI" dirty="0"/>
              <a:t>Yhteistyö tarvittaessa muiden viranomaisten ja yhteistyökumppanien kanssa</a:t>
            </a:r>
          </a:p>
          <a:p>
            <a:r>
              <a:rPr lang="fi-FI" dirty="0"/>
              <a:t>Kuvataan seuraavat asiat:</a:t>
            </a:r>
          </a:p>
          <a:p>
            <a:pPr marL="971550" lvl="1" indent="-514350">
              <a:buFont typeface="+mj-lt"/>
              <a:buAutoNum type="arabicPeriod"/>
            </a:pPr>
            <a:r>
              <a:rPr lang="fi-FI" dirty="0"/>
              <a:t>Opiskeluhuollon kokonaistarve ja käytettävissä olevat opiskeluhuoltopalvelut</a:t>
            </a:r>
          </a:p>
          <a:p>
            <a:pPr marL="971550" lvl="1" indent="-514350">
              <a:buFont typeface="+mj-lt"/>
              <a:buAutoNum type="arabicPeriod"/>
            </a:pPr>
            <a:r>
              <a:rPr lang="fi-FI" dirty="0"/>
              <a:t>Yhteisöllinen opiskeluhuolto ja sen toimintatavat</a:t>
            </a:r>
          </a:p>
          <a:p>
            <a:pPr marL="971550" lvl="1" indent="-514350">
              <a:buFont typeface="+mj-lt"/>
              <a:buAutoNum type="arabicPeriod"/>
            </a:pPr>
            <a:r>
              <a:rPr lang="fi-FI" dirty="0"/>
              <a:t>Yksilökohtaisen oppilashuollon järjestäminen</a:t>
            </a:r>
          </a:p>
          <a:p>
            <a:pPr marL="971550" lvl="1" indent="-514350">
              <a:buFont typeface="+mj-lt"/>
              <a:buAutoNum type="arabicPeriod"/>
            </a:pPr>
            <a:r>
              <a:rPr lang="fi-FI" dirty="0"/>
              <a:t>Yhteistyö opiskelijoiden ja heidän huoltajiensa kanssa</a:t>
            </a:r>
          </a:p>
          <a:p>
            <a:pPr marL="971550" lvl="1" indent="-514350">
              <a:buFont typeface="+mj-lt"/>
              <a:buAutoNum type="arabicPeriod"/>
            </a:pPr>
            <a:r>
              <a:rPr lang="fi-FI" dirty="0"/>
              <a:t>Oppilashuoltosuunnitelman toteuttamien ja seuraaminen (omavalvonta)</a:t>
            </a:r>
          </a:p>
          <a:p>
            <a:endParaRPr lang="fi-FI" dirty="0"/>
          </a:p>
        </p:txBody>
      </p:sp>
    </p:spTree>
    <p:extLst>
      <p:ext uri="{BB962C8B-B14F-4D97-AF65-F5344CB8AC3E}">
        <p14:creationId xmlns:p14="http://schemas.microsoft.com/office/powerpoint/2010/main" val="14014433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F33E-B7D7-4C0D-8E05-445780030C3A}"/>
              </a:ext>
            </a:extLst>
          </p:cNvPr>
          <p:cNvSpPr>
            <a:spLocks noGrp="1"/>
          </p:cNvSpPr>
          <p:nvPr>
            <p:ph type="title"/>
          </p:nvPr>
        </p:nvSpPr>
        <p:spPr/>
        <p:txBody>
          <a:bodyPr/>
          <a:lstStyle/>
          <a:p>
            <a:r>
              <a:rPr lang="fi-FI" dirty="0"/>
              <a:t>Pedagogisen johtajuuden vahvistuminen</a:t>
            </a:r>
          </a:p>
        </p:txBody>
      </p:sp>
      <p:sp>
        <p:nvSpPr>
          <p:cNvPr id="3" name="Content Placeholder 2">
            <a:extLst>
              <a:ext uri="{FF2B5EF4-FFF2-40B4-BE49-F238E27FC236}">
                <a16:creationId xmlns:a16="http://schemas.microsoft.com/office/drawing/2014/main" id="{D5531208-9E00-472E-A39E-E7B4AB2BE2B0}"/>
              </a:ext>
            </a:extLst>
          </p:cNvPr>
          <p:cNvSpPr>
            <a:spLocks noGrp="1"/>
          </p:cNvSpPr>
          <p:nvPr>
            <p:ph idx="1"/>
          </p:nvPr>
        </p:nvSpPr>
        <p:spPr/>
        <p:txBody>
          <a:bodyPr>
            <a:normAutofit/>
          </a:bodyPr>
          <a:lstStyle/>
          <a:p>
            <a:r>
              <a:rPr lang="fi-FI" dirty="0"/>
              <a:t>Kasvatus ja opetus nähdään rinnakkaisina asioina toimintakulttuurissa</a:t>
            </a:r>
          </a:p>
          <a:p>
            <a:r>
              <a:rPr lang="fi-FI" dirty="0"/>
              <a:t>Koulu/päiväkoti on osana opetuksen järjestäjän ja ympäröivän yhteisön toimintaa</a:t>
            </a:r>
          </a:p>
          <a:p>
            <a:r>
              <a:rPr lang="fi-FI" dirty="0"/>
              <a:t>Alueellisen yhteistyön merkitys omassa työssä vahvistuu</a:t>
            </a:r>
          </a:p>
          <a:p>
            <a:r>
              <a:rPr lang="fi-FI" dirty="0"/>
              <a:t>Perusopetus/lukiokoulutus on kokonaisuus, ei eri oppiaineiden muodostama saareke</a:t>
            </a:r>
          </a:p>
        </p:txBody>
      </p:sp>
    </p:spTree>
    <p:extLst>
      <p:ext uri="{BB962C8B-B14F-4D97-AF65-F5344CB8AC3E}">
        <p14:creationId xmlns:p14="http://schemas.microsoft.com/office/powerpoint/2010/main" val="2091097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52B87-FAAE-4D14-A091-693FC94213E3}"/>
              </a:ext>
            </a:extLst>
          </p:cNvPr>
          <p:cNvSpPr>
            <a:spLocks noGrp="1"/>
          </p:cNvSpPr>
          <p:nvPr>
            <p:ph type="title"/>
          </p:nvPr>
        </p:nvSpPr>
        <p:spPr/>
        <p:txBody>
          <a:bodyPr/>
          <a:lstStyle/>
          <a:p>
            <a:r>
              <a:rPr lang="fi-FI" dirty="0"/>
              <a:t>Näkymiä OPS -työn varrelta, </a:t>
            </a:r>
            <a:r>
              <a:rPr lang="fi-FI" dirty="0" err="1"/>
              <a:t>Karvi</a:t>
            </a:r>
            <a:r>
              <a:rPr lang="fi-FI" dirty="0"/>
              <a:t> 2020</a:t>
            </a:r>
          </a:p>
        </p:txBody>
      </p:sp>
      <p:sp>
        <p:nvSpPr>
          <p:cNvPr id="3" name="Content Placeholder 2">
            <a:extLst>
              <a:ext uri="{FF2B5EF4-FFF2-40B4-BE49-F238E27FC236}">
                <a16:creationId xmlns:a16="http://schemas.microsoft.com/office/drawing/2014/main" id="{0A7E1098-1363-4AC5-AD6B-AF5F76E06C86}"/>
              </a:ext>
            </a:extLst>
          </p:cNvPr>
          <p:cNvSpPr>
            <a:spLocks noGrp="1"/>
          </p:cNvSpPr>
          <p:nvPr>
            <p:ph idx="1"/>
          </p:nvPr>
        </p:nvSpPr>
        <p:spPr/>
        <p:txBody>
          <a:bodyPr>
            <a:normAutofit fontScale="92500" lnSpcReduction="10000"/>
          </a:bodyPr>
          <a:lstStyle/>
          <a:p>
            <a:r>
              <a:rPr lang="fi-FI" dirty="0"/>
              <a:t>Rehtorin rooli keskeinen OPS prosessissa.</a:t>
            </a:r>
          </a:p>
          <a:p>
            <a:r>
              <a:rPr lang="fi-FI" dirty="0"/>
              <a:t>Rehtorin tulisi itse toimia tavalla, jolla hän toivoo koulun toiminnan muuttuvan, osallisuutta korostaen. </a:t>
            </a:r>
            <a:r>
              <a:rPr lang="fi-FI" i="1" dirty="0"/>
              <a:t>(Lehkonen 2009)</a:t>
            </a:r>
          </a:p>
          <a:p>
            <a:r>
              <a:rPr lang="fi-FI" dirty="0"/>
              <a:t>Kuntien erilaiset toimintakulttuurit näkyvät rehtorien tavassa toimia ja vaikuttaa. Tämä näkyy pedagogisen johtamisen tavassa ja pedagogisessa kehittämisessä.</a:t>
            </a:r>
          </a:p>
          <a:p>
            <a:r>
              <a:rPr lang="fi-FI" dirty="0"/>
              <a:t>Rehtorilla on mahdollisuuksia  luoda opetuksen kehittämistä edistäviä toimintatapoja, tämä vaatii luovuutta ja uskallusta tehdä toisin (esim. kollegan tuntien seuraaminen, yhteisopettajuus, pedagogiset kahvilat, lukupiirit, opettajien kokous pedagogisena tilaisuutena, oman osaamisen jakaminen)</a:t>
            </a:r>
          </a:p>
        </p:txBody>
      </p:sp>
    </p:spTree>
    <p:extLst>
      <p:ext uri="{BB962C8B-B14F-4D97-AF65-F5344CB8AC3E}">
        <p14:creationId xmlns:p14="http://schemas.microsoft.com/office/powerpoint/2010/main" val="15099072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5BEF-C02A-456F-BE16-7AC3FE19D1F0}"/>
              </a:ext>
            </a:extLst>
          </p:cNvPr>
          <p:cNvSpPr>
            <a:spLocks noGrp="1"/>
          </p:cNvSpPr>
          <p:nvPr>
            <p:ph type="title"/>
          </p:nvPr>
        </p:nvSpPr>
        <p:spPr/>
        <p:txBody>
          <a:bodyPr/>
          <a:lstStyle/>
          <a:p>
            <a:r>
              <a:rPr lang="fi-FI" dirty="0"/>
              <a:t>Rehtorit ja 2040-luku</a:t>
            </a:r>
          </a:p>
        </p:txBody>
      </p:sp>
      <p:sp>
        <p:nvSpPr>
          <p:cNvPr id="3" name="Content Placeholder 2">
            <a:extLst>
              <a:ext uri="{FF2B5EF4-FFF2-40B4-BE49-F238E27FC236}">
                <a16:creationId xmlns:a16="http://schemas.microsoft.com/office/drawing/2014/main" id="{FF5DF93B-6F2E-4CD5-9B21-503B67CDD14A}"/>
              </a:ext>
            </a:extLst>
          </p:cNvPr>
          <p:cNvSpPr>
            <a:spLocks noGrp="1"/>
          </p:cNvSpPr>
          <p:nvPr>
            <p:ph idx="1"/>
          </p:nvPr>
        </p:nvSpPr>
        <p:spPr/>
        <p:txBody>
          <a:bodyPr>
            <a:normAutofit fontScale="85000" lnSpcReduction="20000"/>
          </a:bodyPr>
          <a:lstStyle/>
          <a:p>
            <a:pPr marL="514350" indent="-514350">
              <a:buFont typeface="+mj-lt"/>
              <a:buAutoNum type="arabicPeriod"/>
            </a:pPr>
            <a:r>
              <a:rPr lang="fi-FI" dirty="0"/>
              <a:t>Rehtorin rooli teknisenä koordinaattorina </a:t>
            </a:r>
          </a:p>
          <a:p>
            <a:pPr marL="514350" indent="-514350">
              <a:buFont typeface="+mj-lt"/>
              <a:buAutoNum type="arabicPeriod"/>
            </a:pPr>
            <a:r>
              <a:rPr lang="fi-FI" dirty="0"/>
              <a:t>Hallinnon ja johdon keskittäminen</a:t>
            </a:r>
          </a:p>
          <a:p>
            <a:pPr marL="514350" indent="-514350">
              <a:buFont typeface="+mj-lt"/>
              <a:buAutoNum type="arabicPeriod"/>
            </a:pPr>
            <a:r>
              <a:rPr lang="fi-FI" dirty="0"/>
              <a:t>Tietotekniikka ja tekoäly johtamisessa ja opetuksessa</a:t>
            </a:r>
          </a:p>
          <a:p>
            <a:pPr marL="514350" indent="-514350">
              <a:buFont typeface="+mj-lt"/>
              <a:buAutoNum type="arabicPeriod"/>
            </a:pPr>
            <a:r>
              <a:rPr lang="fi-FI" dirty="0"/>
              <a:t>Profiloituminen </a:t>
            </a:r>
          </a:p>
          <a:p>
            <a:pPr marL="0" indent="0">
              <a:buNone/>
            </a:pPr>
            <a:endParaRPr lang="fi-FI" dirty="0"/>
          </a:p>
          <a:p>
            <a:pPr marL="0" indent="0">
              <a:buNone/>
            </a:pPr>
            <a:r>
              <a:rPr lang="fi-FI" dirty="0"/>
              <a:t>Tukevatko näkymät rehtoria opetussuunnitelmatyössä?</a:t>
            </a:r>
          </a:p>
          <a:p>
            <a:pPr marL="0" indent="0">
              <a:buNone/>
            </a:pPr>
            <a:endParaRPr lang="fi-FI" dirty="0"/>
          </a:p>
          <a:p>
            <a:pPr>
              <a:buFont typeface="Wingdings" panose="05000000000000000000" pitchFamily="2" charset="2"/>
              <a:buChar char="Ø"/>
            </a:pPr>
            <a:r>
              <a:rPr lang="fi-FI" dirty="0"/>
              <a:t>Työnkuva pirstaloituu </a:t>
            </a:r>
          </a:p>
          <a:p>
            <a:pPr>
              <a:buFont typeface="Wingdings" panose="05000000000000000000" pitchFamily="2" charset="2"/>
              <a:buChar char="Ø"/>
            </a:pPr>
            <a:r>
              <a:rPr lang="fi-FI" dirty="0"/>
              <a:t>Jaettu ja strateginen johtaminen </a:t>
            </a:r>
          </a:p>
          <a:p>
            <a:pPr marL="0" indent="0">
              <a:buNone/>
            </a:pPr>
            <a:endParaRPr lang="fi-FI" dirty="0"/>
          </a:p>
          <a:p>
            <a:pPr marL="0" indent="0">
              <a:buNone/>
            </a:pPr>
            <a:r>
              <a:rPr lang="fi-FI" i="1" dirty="0"/>
              <a:t>(Laitinen 2019) </a:t>
            </a:r>
          </a:p>
        </p:txBody>
      </p:sp>
    </p:spTree>
    <p:extLst>
      <p:ext uri="{BB962C8B-B14F-4D97-AF65-F5344CB8AC3E}">
        <p14:creationId xmlns:p14="http://schemas.microsoft.com/office/powerpoint/2010/main" val="17894946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547A-6608-4625-8E95-98CACD9DFDBA}"/>
              </a:ext>
            </a:extLst>
          </p:cNvPr>
          <p:cNvSpPr>
            <a:spLocks noGrp="1"/>
          </p:cNvSpPr>
          <p:nvPr>
            <p:ph type="title"/>
          </p:nvPr>
        </p:nvSpPr>
        <p:spPr/>
        <p:txBody>
          <a:bodyPr/>
          <a:lstStyle/>
          <a:p>
            <a:r>
              <a:rPr lang="fi-FI" dirty="0"/>
              <a:t>OPS työssä</a:t>
            </a:r>
          </a:p>
        </p:txBody>
      </p:sp>
      <p:sp>
        <p:nvSpPr>
          <p:cNvPr id="3" name="Content Placeholder 2">
            <a:extLst>
              <a:ext uri="{FF2B5EF4-FFF2-40B4-BE49-F238E27FC236}">
                <a16:creationId xmlns:a16="http://schemas.microsoft.com/office/drawing/2014/main" id="{1E84AC7E-DDAF-434C-817E-DC1B53B2A0F3}"/>
              </a:ext>
            </a:extLst>
          </p:cNvPr>
          <p:cNvSpPr>
            <a:spLocks noGrp="1"/>
          </p:cNvSpPr>
          <p:nvPr>
            <p:ph idx="1"/>
          </p:nvPr>
        </p:nvSpPr>
        <p:spPr/>
        <p:txBody>
          <a:bodyPr/>
          <a:lstStyle/>
          <a:p>
            <a:r>
              <a:rPr lang="fi-FI" dirty="0"/>
              <a:t>Paikalliselle pedagogiselle johtamiselle on hyvä laatia linjat,  tavoitteet ja edellytykset </a:t>
            </a:r>
          </a:p>
          <a:p>
            <a:r>
              <a:rPr lang="fi-FI" dirty="0"/>
              <a:t>Johdolla tulee olla ymmärrys </a:t>
            </a:r>
            <a:r>
              <a:rPr lang="fi-FI" dirty="0" err="1"/>
              <a:t>OPS:n</a:t>
            </a:r>
            <a:r>
              <a:rPr lang="fi-FI" dirty="0"/>
              <a:t> tavoitteista ja sisällöstä</a:t>
            </a:r>
          </a:p>
          <a:p>
            <a:r>
              <a:rPr lang="fi-FI" dirty="0"/>
              <a:t>Tarvitaan aikaa, selkeä suunnitelma, keskustelua ja henkilöstön kehittämistä </a:t>
            </a:r>
          </a:p>
          <a:p>
            <a:r>
              <a:rPr lang="fi-FI" dirty="0" err="1"/>
              <a:t>OPS:n</a:t>
            </a:r>
            <a:r>
              <a:rPr lang="fi-FI" dirty="0"/>
              <a:t> toimivuuden arviointia ei saa unohtaa </a:t>
            </a:r>
          </a:p>
          <a:p>
            <a:r>
              <a:rPr lang="fi-FI" dirty="0"/>
              <a:t>Yhteistyön merkitys ja vuorovaikutteisten työtapojen rooli on keskiössä toimintakulttuurin muutoksessa</a:t>
            </a:r>
          </a:p>
          <a:p>
            <a:r>
              <a:rPr lang="fi-FI" dirty="0"/>
              <a:t>Teoreettinen tietämys vahvistaa käytännön toteutusta</a:t>
            </a:r>
          </a:p>
          <a:p>
            <a:endParaRPr lang="fi-FI" dirty="0"/>
          </a:p>
        </p:txBody>
      </p:sp>
    </p:spTree>
    <p:extLst>
      <p:ext uri="{BB962C8B-B14F-4D97-AF65-F5344CB8AC3E}">
        <p14:creationId xmlns:p14="http://schemas.microsoft.com/office/powerpoint/2010/main" val="838959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A6A7-CDC5-4F60-94D6-9781118DE0D1}"/>
              </a:ext>
            </a:extLst>
          </p:cNvPr>
          <p:cNvSpPr>
            <a:spLocks noGrp="1"/>
          </p:cNvSpPr>
          <p:nvPr>
            <p:ph type="title"/>
          </p:nvPr>
        </p:nvSpPr>
        <p:spPr/>
        <p:txBody>
          <a:bodyPr/>
          <a:lstStyle/>
          <a:p>
            <a:r>
              <a:rPr lang="fi-FI" dirty="0"/>
              <a:t>Yhteinen keskustelu</a:t>
            </a:r>
          </a:p>
        </p:txBody>
      </p:sp>
      <p:sp>
        <p:nvSpPr>
          <p:cNvPr id="3" name="Content Placeholder 2">
            <a:extLst>
              <a:ext uri="{FF2B5EF4-FFF2-40B4-BE49-F238E27FC236}">
                <a16:creationId xmlns:a16="http://schemas.microsoft.com/office/drawing/2014/main" id="{6E8713C2-189C-48D0-93AC-1DB2B4B0155B}"/>
              </a:ext>
            </a:extLst>
          </p:cNvPr>
          <p:cNvSpPr>
            <a:spLocks noGrp="1"/>
          </p:cNvSpPr>
          <p:nvPr>
            <p:ph idx="1"/>
          </p:nvPr>
        </p:nvSpPr>
        <p:spPr/>
        <p:txBody>
          <a:bodyPr/>
          <a:lstStyle/>
          <a:p>
            <a:pPr marL="0" indent="0">
              <a:buNone/>
            </a:pPr>
            <a:r>
              <a:rPr lang="fi-FI" dirty="0"/>
              <a:t>Hyvä pedagoginen johtaja pyrkii tukemaan sekä yksilön että yhteisön oppimista. </a:t>
            </a:r>
          </a:p>
          <a:p>
            <a:r>
              <a:rPr lang="fi-FI" dirty="0"/>
              <a:t>Mitä yksilön oppimisen tukeminen on OPS prosessissa teillä tarkoittanut?</a:t>
            </a:r>
          </a:p>
          <a:p>
            <a:r>
              <a:rPr lang="fi-FI" dirty="0"/>
              <a:t>Entä yhteisön oppimisen tukeminen?</a:t>
            </a:r>
          </a:p>
        </p:txBody>
      </p:sp>
    </p:spTree>
    <p:extLst>
      <p:ext uri="{BB962C8B-B14F-4D97-AF65-F5344CB8AC3E}">
        <p14:creationId xmlns:p14="http://schemas.microsoft.com/office/powerpoint/2010/main" val="42584768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C62F-8DA5-4C3E-B7A2-5535392CB105}"/>
              </a:ext>
            </a:extLst>
          </p:cNvPr>
          <p:cNvSpPr>
            <a:spLocks noGrp="1"/>
          </p:cNvSpPr>
          <p:nvPr>
            <p:ph type="title"/>
          </p:nvPr>
        </p:nvSpPr>
        <p:spPr/>
        <p:txBody>
          <a:bodyPr/>
          <a:lstStyle/>
          <a:p>
            <a:r>
              <a:rPr lang="fi-FI" dirty="0"/>
              <a:t>Onnistuneen toimintakulttuurin muistilista </a:t>
            </a:r>
          </a:p>
        </p:txBody>
      </p:sp>
      <p:sp>
        <p:nvSpPr>
          <p:cNvPr id="3" name="Content Placeholder 2">
            <a:extLst>
              <a:ext uri="{FF2B5EF4-FFF2-40B4-BE49-F238E27FC236}">
                <a16:creationId xmlns:a16="http://schemas.microsoft.com/office/drawing/2014/main" id="{A9E0B326-F468-4ADF-9998-06680B701AD6}"/>
              </a:ext>
            </a:extLst>
          </p:cNvPr>
          <p:cNvSpPr>
            <a:spLocks noGrp="1"/>
          </p:cNvSpPr>
          <p:nvPr>
            <p:ph idx="1"/>
          </p:nvPr>
        </p:nvSpPr>
        <p:spPr/>
        <p:txBody>
          <a:bodyPr>
            <a:normAutofit fontScale="92500" lnSpcReduction="20000"/>
          </a:bodyPr>
          <a:lstStyle/>
          <a:p>
            <a:r>
              <a:rPr lang="fi-FI" dirty="0"/>
              <a:t>Tulevaisuus</a:t>
            </a:r>
          </a:p>
          <a:p>
            <a:r>
              <a:rPr lang="fi-FI" dirty="0"/>
              <a:t>Luovuus ja joustavuus</a:t>
            </a:r>
          </a:p>
          <a:p>
            <a:r>
              <a:rPr lang="fi-FI" dirty="0"/>
              <a:t>Tulokset: laadulliset ja määrälliset  </a:t>
            </a:r>
          </a:p>
          <a:p>
            <a:r>
              <a:rPr lang="fi-FI" dirty="0"/>
              <a:t>Sidosryhmät </a:t>
            </a:r>
          </a:p>
          <a:p>
            <a:r>
              <a:rPr lang="fi-FI" dirty="0"/>
              <a:t>Yksikkörajat rikotaan </a:t>
            </a:r>
          </a:p>
          <a:p>
            <a:r>
              <a:rPr lang="fi-FI" dirty="0"/>
              <a:t>Selkeät vastuut</a:t>
            </a:r>
          </a:p>
          <a:p>
            <a:r>
              <a:rPr lang="fi-FI" dirty="0"/>
              <a:t>Avoimuus ja luottamus, vuorovaikutus </a:t>
            </a:r>
          </a:p>
          <a:p>
            <a:r>
              <a:rPr lang="fi-FI" dirty="0"/>
              <a:t>Positiivinen ajattelu</a:t>
            </a:r>
          </a:p>
          <a:p>
            <a:r>
              <a:rPr lang="fi-FI" dirty="0"/>
              <a:t>Palautteet ja tuki </a:t>
            </a:r>
          </a:p>
          <a:p>
            <a:r>
              <a:rPr lang="fi-FI" dirty="0"/>
              <a:t>Ongelmien rohkea kohtaaminen</a:t>
            </a:r>
          </a:p>
        </p:txBody>
      </p:sp>
    </p:spTree>
    <p:extLst>
      <p:ext uri="{BB962C8B-B14F-4D97-AF65-F5344CB8AC3E}">
        <p14:creationId xmlns:p14="http://schemas.microsoft.com/office/powerpoint/2010/main" val="41046585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CCB85-6544-408C-9DA3-46CE597E9D49}"/>
              </a:ext>
            </a:extLst>
          </p:cNvPr>
          <p:cNvSpPr>
            <a:spLocks noGrp="1"/>
          </p:cNvSpPr>
          <p:nvPr>
            <p:ph type="title"/>
          </p:nvPr>
        </p:nvSpPr>
        <p:spPr/>
        <p:txBody>
          <a:bodyPr/>
          <a:lstStyle/>
          <a:p>
            <a:r>
              <a:rPr lang="fi-FI" dirty="0"/>
              <a:t>Työpajatyöskentely</a:t>
            </a:r>
          </a:p>
        </p:txBody>
      </p:sp>
      <p:sp>
        <p:nvSpPr>
          <p:cNvPr id="3" name="Content Placeholder 2">
            <a:extLst>
              <a:ext uri="{FF2B5EF4-FFF2-40B4-BE49-F238E27FC236}">
                <a16:creationId xmlns:a16="http://schemas.microsoft.com/office/drawing/2014/main" id="{5E56E682-F6AF-4E05-9226-4ABEF3890E8C}"/>
              </a:ext>
            </a:extLst>
          </p:cNvPr>
          <p:cNvSpPr>
            <a:spLocks noGrp="1"/>
          </p:cNvSpPr>
          <p:nvPr>
            <p:ph idx="1"/>
          </p:nvPr>
        </p:nvSpPr>
        <p:spPr/>
        <p:txBody>
          <a:bodyPr>
            <a:normAutofit/>
          </a:bodyPr>
          <a:lstStyle/>
          <a:p>
            <a:pPr marL="0" indent="0">
              <a:buNone/>
            </a:pPr>
            <a:r>
              <a:rPr lang="fi-FI" dirty="0"/>
              <a:t>Kartoitetaan kunnan/koulun/yksikön pedagogista  johtajuutta osana toiminta- ja arviointikulttuuria.</a:t>
            </a:r>
          </a:p>
          <a:p>
            <a:r>
              <a:rPr lang="fi-FI" dirty="0"/>
              <a:t>Millä tavoin on toteutettu eri yksiköiden toimintakulttuurin ”</a:t>
            </a:r>
            <a:r>
              <a:rPr lang="fi-FI" dirty="0" err="1"/>
              <a:t>parastaminen</a:t>
            </a:r>
            <a:r>
              <a:rPr lang="fi-FI" dirty="0"/>
              <a:t>”?</a:t>
            </a:r>
          </a:p>
          <a:p>
            <a:r>
              <a:rPr lang="fi-FI" dirty="0"/>
              <a:t>Mitä opetussuunnitelmien perusteissa mainitut toimintakulttuurin periaatteet edellyttävät rehtorilta? </a:t>
            </a:r>
          </a:p>
          <a:p>
            <a:r>
              <a:rPr lang="fi-FI" dirty="0"/>
              <a:t>Mitkä ovat näihin liittyvät johtamisen toimenpiteet? </a:t>
            </a:r>
          </a:p>
          <a:p>
            <a:r>
              <a:rPr lang="fi-FI" dirty="0"/>
              <a:t>Miten toimintakulttuuria on kehitetty ja kehitetään yhdessä?</a:t>
            </a:r>
          </a:p>
        </p:txBody>
      </p:sp>
    </p:spTree>
    <p:extLst>
      <p:ext uri="{BB962C8B-B14F-4D97-AF65-F5344CB8AC3E}">
        <p14:creationId xmlns:p14="http://schemas.microsoft.com/office/powerpoint/2010/main" val="10654712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93C3-47BD-4807-A0CD-6583766B3EA7}"/>
              </a:ext>
            </a:extLst>
          </p:cNvPr>
          <p:cNvSpPr>
            <a:spLocks noGrp="1"/>
          </p:cNvSpPr>
          <p:nvPr>
            <p:ph type="title"/>
          </p:nvPr>
        </p:nvSpPr>
        <p:spPr/>
        <p:txBody>
          <a:bodyPr/>
          <a:lstStyle/>
          <a:p>
            <a:r>
              <a:rPr lang="fi-FI" dirty="0"/>
              <a:t>Oppimiskäsitys osana toimintakulttuuria</a:t>
            </a:r>
          </a:p>
        </p:txBody>
      </p:sp>
      <p:sp>
        <p:nvSpPr>
          <p:cNvPr id="3" name="Content Placeholder 2">
            <a:extLst>
              <a:ext uri="{FF2B5EF4-FFF2-40B4-BE49-F238E27FC236}">
                <a16:creationId xmlns:a16="http://schemas.microsoft.com/office/drawing/2014/main" id="{85160FC0-1651-4CDC-8B23-3BAC91556F2F}"/>
              </a:ext>
            </a:extLst>
          </p:cNvPr>
          <p:cNvSpPr>
            <a:spLocks noGrp="1"/>
          </p:cNvSpPr>
          <p:nvPr>
            <p:ph idx="1"/>
          </p:nvPr>
        </p:nvSpPr>
        <p:spPr/>
        <p:txBody>
          <a:bodyPr>
            <a:normAutofit fontScale="92500" lnSpcReduction="10000"/>
          </a:bodyPr>
          <a:lstStyle/>
          <a:p>
            <a:r>
              <a:rPr lang="fi-FI" dirty="0"/>
              <a:t>Opittavalle asialle rakennetaan merkitys, jolloin se on osa laajempaa kokonaisuutta (miksi) ja osa oppilaan arkielämää </a:t>
            </a:r>
          </a:p>
          <a:p>
            <a:r>
              <a:rPr lang="fi-FI" dirty="0"/>
              <a:t>Itsenäisen työskentelyn merkitys käsitteellisten prosessien ymmärtämisessä  </a:t>
            </a:r>
          </a:p>
          <a:p>
            <a:r>
              <a:rPr lang="fi-FI" dirty="0"/>
              <a:t>Luokka/ryhmä pienenä yhteiskuntana </a:t>
            </a:r>
          </a:p>
          <a:p>
            <a:r>
              <a:rPr lang="fi-FI" dirty="0"/>
              <a:t>Oppiminen on oppilaiden omien sosiaalisten mallien ja merkitysten rakentamista siinä sosiaalisessa vuorovaikutuksen  maailmassa, joka on ryhmän toiminnassa keskeisellä sijalla </a:t>
            </a:r>
          </a:p>
          <a:p>
            <a:r>
              <a:rPr lang="fi-FI" dirty="0"/>
              <a:t>Oppimiskäsitys on kasvattajan toimintaa säätelevä asia. Se ohjaa näkemystä siitä, miten oppimista tapahtuu ja miten oppimista voidaan edistää </a:t>
            </a:r>
            <a:r>
              <a:rPr lang="fi-FI" i="1" dirty="0"/>
              <a:t>(Tynjälä 1999)</a:t>
            </a:r>
          </a:p>
        </p:txBody>
      </p:sp>
    </p:spTree>
    <p:extLst>
      <p:ext uri="{BB962C8B-B14F-4D97-AF65-F5344CB8AC3E}">
        <p14:creationId xmlns:p14="http://schemas.microsoft.com/office/powerpoint/2010/main" val="14237112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12EA-50C2-432A-A856-AC51C3632E83}"/>
              </a:ext>
            </a:extLst>
          </p:cNvPr>
          <p:cNvSpPr>
            <a:spLocks noGrp="1"/>
          </p:cNvSpPr>
          <p:nvPr>
            <p:ph type="title"/>
          </p:nvPr>
        </p:nvSpPr>
        <p:spPr/>
        <p:txBody>
          <a:bodyPr/>
          <a:lstStyle/>
          <a:p>
            <a:r>
              <a:rPr lang="fi-FI" dirty="0"/>
              <a:t>Tavallisimpia oppimiskäsityksiä</a:t>
            </a:r>
          </a:p>
        </p:txBody>
      </p:sp>
      <p:sp>
        <p:nvSpPr>
          <p:cNvPr id="3" name="Content Placeholder 2">
            <a:extLst>
              <a:ext uri="{FF2B5EF4-FFF2-40B4-BE49-F238E27FC236}">
                <a16:creationId xmlns:a16="http://schemas.microsoft.com/office/drawing/2014/main" id="{751D4B66-AC9D-47BB-A5E5-4E620105F241}"/>
              </a:ext>
            </a:extLst>
          </p:cNvPr>
          <p:cNvSpPr>
            <a:spLocks noGrp="1"/>
          </p:cNvSpPr>
          <p:nvPr>
            <p:ph idx="1"/>
          </p:nvPr>
        </p:nvSpPr>
        <p:spPr/>
        <p:txBody>
          <a:bodyPr>
            <a:normAutofit fontScale="92500" lnSpcReduction="10000"/>
          </a:bodyPr>
          <a:lstStyle/>
          <a:p>
            <a:r>
              <a:rPr lang="fi-FI" dirty="0"/>
              <a:t>Behavioristinen (Skinner, </a:t>
            </a:r>
            <a:r>
              <a:rPr lang="fi-FI" dirty="0" err="1"/>
              <a:t>Mager</a:t>
            </a:r>
            <a:r>
              <a:rPr lang="fi-FI" dirty="0"/>
              <a:t>, </a:t>
            </a:r>
            <a:r>
              <a:rPr lang="fi-FI" dirty="0" err="1"/>
              <a:t>Lahdes</a:t>
            </a:r>
            <a:r>
              <a:rPr lang="fi-FI" dirty="0"/>
              <a:t>): määrällinen arviointi, opettaja arvioi, numeroarviointi</a:t>
            </a:r>
          </a:p>
          <a:p>
            <a:r>
              <a:rPr lang="fi-FI" dirty="0"/>
              <a:t>Humanistinen (Rogers, </a:t>
            </a:r>
            <a:r>
              <a:rPr lang="fi-FI" dirty="0" err="1"/>
              <a:t>Neill</a:t>
            </a:r>
            <a:r>
              <a:rPr lang="fi-FI" dirty="0"/>
              <a:t>, Montessori, Rauhala): laadullinen myös oppimisprosessin arviointi, oppilas ja ryhmä arvioi</a:t>
            </a:r>
          </a:p>
          <a:p>
            <a:r>
              <a:rPr lang="fi-FI" dirty="0"/>
              <a:t>Konstruktivistinen (</a:t>
            </a:r>
            <a:r>
              <a:rPr lang="fi-FI" dirty="0" err="1"/>
              <a:t>Bruner</a:t>
            </a:r>
            <a:r>
              <a:rPr lang="fi-FI" dirty="0"/>
              <a:t>, </a:t>
            </a:r>
            <a:r>
              <a:rPr lang="fi-FI" dirty="0" err="1"/>
              <a:t>Neisser</a:t>
            </a:r>
            <a:r>
              <a:rPr lang="fi-FI" dirty="0"/>
              <a:t>, von Wright): laadullinen arviointi, opettaja ja oppilas arvioivat </a:t>
            </a:r>
          </a:p>
          <a:p>
            <a:r>
              <a:rPr lang="fi-FI" dirty="0"/>
              <a:t>Kontekstuaalinen (</a:t>
            </a:r>
            <a:r>
              <a:rPr lang="fi-FI" dirty="0" err="1"/>
              <a:t>Vygotsky</a:t>
            </a:r>
            <a:r>
              <a:rPr lang="fi-FI" dirty="0"/>
              <a:t>, </a:t>
            </a:r>
            <a:r>
              <a:rPr lang="fi-FI" dirty="0" err="1"/>
              <a:t>Lave</a:t>
            </a:r>
            <a:r>
              <a:rPr lang="fi-FI" dirty="0"/>
              <a:t>, </a:t>
            </a:r>
            <a:r>
              <a:rPr lang="fi-FI" dirty="0" err="1"/>
              <a:t>Wertsch</a:t>
            </a:r>
            <a:r>
              <a:rPr lang="fi-FI" dirty="0"/>
              <a:t>): laadullinen arviointi, opettaja ja oppilas yhdessä arvioivat</a:t>
            </a:r>
          </a:p>
          <a:p>
            <a:r>
              <a:rPr lang="fi-FI" dirty="0"/>
              <a:t>Toiminnan teoreettinen (</a:t>
            </a:r>
            <a:r>
              <a:rPr lang="fi-FI" dirty="0" err="1"/>
              <a:t>Leontjev</a:t>
            </a:r>
            <a:r>
              <a:rPr lang="fi-FI" dirty="0"/>
              <a:t>, </a:t>
            </a:r>
            <a:r>
              <a:rPr lang="fi-FI" dirty="0" err="1"/>
              <a:t>Engeström</a:t>
            </a:r>
            <a:r>
              <a:rPr lang="fi-FI" dirty="0"/>
              <a:t>): käytännön ongelmien ratkaiseminen arvioinnin pohjana, kaikki osapuolet arvioivat</a:t>
            </a:r>
          </a:p>
        </p:txBody>
      </p:sp>
    </p:spTree>
    <p:extLst>
      <p:ext uri="{BB962C8B-B14F-4D97-AF65-F5344CB8AC3E}">
        <p14:creationId xmlns:p14="http://schemas.microsoft.com/office/powerpoint/2010/main" val="32070390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3FC5-C9AF-4ADC-B757-CAECF1B6619F}"/>
              </a:ext>
            </a:extLst>
          </p:cNvPr>
          <p:cNvSpPr>
            <a:spLocks noGrp="1"/>
          </p:cNvSpPr>
          <p:nvPr>
            <p:ph type="title"/>
          </p:nvPr>
        </p:nvSpPr>
        <p:spPr/>
        <p:txBody>
          <a:bodyPr/>
          <a:lstStyle/>
          <a:p>
            <a:r>
              <a:rPr lang="fi-FI" dirty="0"/>
              <a:t>Oppimiskäsitys ja oppimisen laatu</a:t>
            </a:r>
          </a:p>
        </p:txBody>
      </p:sp>
      <p:sp>
        <p:nvSpPr>
          <p:cNvPr id="3" name="Content Placeholder 2">
            <a:extLst>
              <a:ext uri="{FF2B5EF4-FFF2-40B4-BE49-F238E27FC236}">
                <a16:creationId xmlns:a16="http://schemas.microsoft.com/office/drawing/2014/main" id="{624E335A-76AE-4A9E-87B7-EF4D4E220CB2}"/>
              </a:ext>
            </a:extLst>
          </p:cNvPr>
          <p:cNvSpPr>
            <a:spLocks noGrp="1"/>
          </p:cNvSpPr>
          <p:nvPr>
            <p:ph idx="1"/>
          </p:nvPr>
        </p:nvSpPr>
        <p:spPr>
          <a:xfrm>
            <a:off x="838200" y="1825625"/>
            <a:ext cx="10515600" cy="2350959"/>
          </a:xfrm>
        </p:spPr>
        <p:txBody>
          <a:bodyPr/>
          <a:lstStyle/>
          <a:p>
            <a:pPr marL="0" indent="0">
              <a:buNone/>
            </a:pPr>
            <a:r>
              <a:rPr lang="fi-FI" dirty="0"/>
              <a:t>Opetuksen ja oppimisen tavoitteena voi olla:</a:t>
            </a:r>
          </a:p>
          <a:p>
            <a:r>
              <a:rPr lang="fi-FI" dirty="0"/>
              <a:t>Tietojen ja taitojen omaksuminen, jolloin painottuu esim. behavioristinen oppimiskäsitys</a:t>
            </a:r>
          </a:p>
          <a:p>
            <a:r>
              <a:rPr lang="fi-FI" dirty="0"/>
              <a:t>Suunnittelu ja ongelmanratkaisu, jolloin taas painottuu humanistinen ja konstruktivistinen oppimiskäsitys </a:t>
            </a:r>
          </a:p>
          <a:p>
            <a:endParaRPr lang="fi-FI" dirty="0"/>
          </a:p>
        </p:txBody>
      </p:sp>
      <p:graphicFrame>
        <p:nvGraphicFramePr>
          <p:cNvPr id="4" name="Table 3">
            <a:extLst>
              <a:ext uri="{FF2B5EF4-FFF2-40B4-BE49-F238E27FC236}">
                <a16:creationId xmlns:a16="http://schemas.microsoft.com/office/drawing/2014/main" id="{04E7DC39-320E-470B-BD31-71D61A886EA7}"/>
              </a:ext>
            </a:extLst>
          </p:cNvPr>
          <p:cNvGraphicFramePr>
            <a:graphicFrameLocks noGrp="1"/>
          </p:cNvGraphicFramePr>
          <p:nvPr>
            <p:extLst>
              <p:ext uri="{D42A27DB-BD31-4B8C-83A1-F6EECF244321}">
                <p14:modId xmlns:p14="http://schemas.microsoft.com/office/powerpoint/2010/main" val="1955856979"/>
              </p:ext>
            </p:extLst>
          </p:nvPr>
        </p:nvGraphicFramePr>
        <p:xfrm>
          <a:off x="838201" y="4311521"/>
          <a:ext cx="7057767" cy="1813470"/>
        </p:xfrm>
        <a:graphic>
          <a:graphicData uri="http://schemas.openxmlformats.org/drawingml/2006/table">
            <a:tbl>
              <a:tblPr>
                <a:tableStyleId>{93296810-A885-4BE3-A3E7-6D5BEEA58F35}</a:tableStyleId>
              </a:tblPr>
              <a:tblGrid>
                <a:gridCol w="2352589">
                  <a:extLst>
                    <a:ext uri="{9D8B030D-6E8A-4147-A177-3AD203B41FA5}">
                      <a16:colId xmlns:a16="http://schemas.microsoft.com/office/drawing/2014/main" val="1010516294"/>
                    </a:ext>
                  </a:extLst>
                </a:gridCol>
                <a:gridCol w="2352589">
                  <a:extLst>
                    <a:ext uri="{9D8B030D-6E8A-4147-A177-3AD203B41FA5}">
                      <a16:colId xmlns:a16="http://schemas.microsoft.com/office/drawing/2014/main" val="3052105268"/>
                    </a:ext>
                  </a:extLst>
                </a:gridCol>
                <a:gridCol w="2352589">
                  <a:extLst>
                    <a:ext uri="{9D8B030D-6E8A-4147-A177-3AD203B41FA5}">
                      <a16:colId xmlns:a16="http://schemas.microsoft.com/office/drawing/2014/main" val="2297500249"/>
                    </a:ext>
                  </a:extLst>
                </a:gridCol>
              </a:tblGrid>
              <a:tr h="604490">
                <a:tc>
                  <a:txBody>
                    <a:bodyPr/>
                    <a:lstStyle/>
                    <a:p>
                      <a:pPr algn="l"/>
                      <a:r>
                        <a:rPr lang="fi-FI" dirty="0">
                          <a:latin typeface="Brother 1816 Medium" pitchFamily="50" charset="0"/>
                        </a:rPr>
                        <a:t>Osaaminen</a:t>
                      </a:r>
                    </a:p>
                  </a:txBody>
                  <a:tcPr anchor="ctr"/>
                </a:tc>
                <a:tc>
                  <a:txBody>
                    <a:bodyPr/>
                    <a:lstStyle/>
                    <a:p>
                      <a:pPr algn="l"/>
                      <a:r>
                        <a:rPr lang="fi-FI" dirty="0">
                          <a:latin typeface="Brother 1816 Regular" pitchFamily="50" charset="0"/>
                        </a:rPr>
                        <a:t>tuotos</a:t>
                      </a:r>
                    </a:p>
                  </a:txBody>
                  <a:tcPr anchor="ctr"/>
                </a:tc>
                <a:tc>
                  <a:txBody>
                    <a:bodyPr/>
                    <a:lstStyle/>
                    <a:p>
                      <a:pPr algn="l"/>
                      <a:r>
                        <a:rPr lang="fi-FI" dirty="0">
                          <a:latin typeface="Brother 1816 Regular" pitchFamily="50" charset="0"/>
                        </a:rPr>
                        <a:t>summatiivinen</a:t>
                      </a:r>
                    </a:p>
                  </a:txBody>
                  <a:tcPr anchor="ctr"/>
                </a:tc>
                <a:extLst>
                  <a:ext uri="{0D108BD9-81ED-4DB2-BD59-A6C34878D82A}">
                    <a16:rowId xmlns:a16="http://schemas.microsoft.com/office/drawing/2014/main" val="3448478956"/>
                  </a:ext>
                </a:extLst>
              </a:tr>
              <a:tr h="604490">
                <a:tc>
                  <a:txBody>
                    <a:bodyPr/>
                    <a:lstStyle/>
                    <a:p>
                      <a:pPr algn="l"/>
                      <a:r>
                        <a:rPr lang="fi-FI" dirty="0">
                          <a:latin typeface="Brother 1816 Medium" pitchFamily="50" charset="0"/>
                        </a:rPr>
                        <a:t>Taitavuus</a:t>
                      </a:r>
                    </a:p>
                  </a:txBody>
                  <a:tcPr anchor="ctr"/>
                </a:tc>
                <a:tc>
                  <a:txBody>
                    <a:bodyPr/>
                    <a:lstStyle/>
                    <a:p>
                      <a:pPr algn="l"/>
                      <a:r>
                        <a:rPr lang="fi-FI" dirty="0">
                          <a:latin typeface="Brother 1816 Regular" pitchFamily="50" charset="0"/>
                        </a:rPr>
                        <a:t>aktiivisuus</a:t>
                      </a:r>
                    </a:p>
                  </a:txBody>
                  <a:tcPr anchor="ctr"/>
                </a:tc>
                <a:tc>
                  <a:txBody>
                    <a:bodyPr/>
                    <a:lstStyle/>
                    <a:p>
                      <a:pPr algn="l"/>
                      <a:endParaRPr lang="fi-FI" dirty="0">
                        <a:latin typeface="Brother 1816 Regular" pitchFamily="50" charset="0"/>
                      </a:endParaRPr>
                    </a:p>
                  </a:txBody>
                  <a:tcPr anchor="ctr"/>
                </a:tc>
                <a:extLst>
                  <a:ext uri="{0D108BD9-81ED-4DB2-BD59-A6C34878D82A}">
                    <a16:rowId xmlns:a16="http://schemas.microsoft.com/office/drawing/2014/main" val="3951197183"/>
                  </a:ext>
                </a:extLst>
              </a:tr>
              <a:tr h="604490">
                <a:tc>
                  <a:txBody>
                    <a:bodyPr/>
                    <a:lstStyle/>
                    <a:p>
                      <a:pPr algn="l"/>
                      <a:r>
                        <a:rPr lang="fi-FI" dirty="0">
                          <a:latin typeface="Brother 1816 Medium" pitchFamily="50" charset="0"/>
                        </a:rPr>
                        <a:t>Ymmärrys</a:t>
                      </a:r>
                    </a:p>
                  </a:txBody>
                  <a:tcPr anchor="ctr"/>
                </a:tc>
                <a:tc>
                  <a:txBody>
                    <a:bodyPr/>
                    <a:lstStyle/>
                    <a:p>
                      <a:pPr algn="l"/>
                      <a:r>
                        <a:rPr lang="fi-FI" dirty="0">
                          <a:latin typeface="Brother 1816 Regular" pitchFamily="50" charset="0"/>
                        </a:rPr>
                        <a:t>prosessi</a:t>
                      </a:r>
                    </a:p>
                  </a:txBody>
                  <a:tcPr anchor="ctr"/>
                </a:tc>
                <a:tc>
                  <a:txBody>
                    <a:bodyPr/>
                    <a:lstStyle/>
                    <a:p>
                      <a:pPr algn="l"/>
                      <a:r>
                        <a:rPr lang="fi-FI" dirty="0">
                          <a:latin typeface="Brother 1816 Regular" pitchFamily="50" charset="0"/>
                        </a:rPr>
                        <a:t>formatiivinen</a:t>
                      </a:r>
                    </a:p>
                  </a:txBody>
                  <a:tcPr anchor="ctr"/>
                </a:tc>
                <a:extLst>
                  <a:ext uri="{0D108BD9-81ED-4DB2-BD59-A6C34878D82A}">
                    <a16:rowId xmlns:a16="http://schemas.microsoft.com/office/drawing/2014/main" val="2097719999"/>
                  </a:ext>
                </a:extLst>
              </a:tr>
            </a:tbl>
          </a:graphicData>
        </a:graphic>
      </p:graphicFrame>
    </p:spTree>
    <p:extLst>
      <p:ext uri="{BB962C8B-B14F-4D97-AF65-F5344CB8AC3E}">
        <p14:creationId xmlns:p14="http://schemas.microsoft.com/office/powerpoint/2010/main" val="2162949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7E21-0F96-46D5-B6F8-D8BFA6C42C3B}"/>
              </a:ext>
            </a:extLst>
          </p:cNvPr>
          <p:cNvSpPr>
            <a:spLocks noGrp="1"/>
          </p:cNvSpPr>
          <p:nvPr>
            <p:ph type="title"/>
          </p:nvPr>
        </p:nvSpPr>
        <p:spPr/>
        <p:txBody>
          <a:bodyPr/>
          <a:lstStyle/>
          <a:p>
            <a:r>
              <a:rPr lang="fi-FI" dirty="0"/>
              <a:t>Koulutuksen arviointi</a:t>
            </a:r>
          </a:p>
        </p:txBody>
      </p:sp>
      <p:sp>
        <p:nvSpPr>
          <p:cNvPr id="3" name="Content Placeholder 2">
            <a:extLst>
              <a:ext uri="{FF2B5EF4-FFF2-40B4-BE49-F238E27FC236}">
                <a16:creationId xmlns:a16="http://schemas.microsoft.com/office/drawing/2014/main" id="{33E1A1BC-CC2C-4F43-AA6C-A6530B509FB6}"/>
              </a:ext>
            </a:extLst>
          </p:cNvPr>
          <p:cNvSpPr>
            <a:spLocks noGrp="1"/>
          </p:cNvSpPr>
          <p:nvPr>
            <p:ph idx="1"/>
          </p:nvPr>
        </p:nvSpPr>
        <p:spPr/>
        <p:txBody>
          <a:bodyPr/>
          <a:lstStyle/>
          <a:p>
            <a:r>
              <a:rPr lang="fi-FI" dirty="0"/>
              <a:t>Koulutuksen arvioinnin tarkoituksena on turvata tämän lain tarkoituksen toteuttamista ja tukea koulutuksen kehittämistä ja parantaa oppimisen edellytyksiä.</a:t>
            </a:r>
          </a:p>
          <a:p>
            <a:r>
              <a:rPr lang="fi-FI" dirty="0"/>
              <a:t>Opetuksen järjestäjän tulee arvioida antamaansa koulutusta sekä osallistua ulkopuoliseen toimintansa arviointiin.</a:t>
            </a:r>
          </a:p>
          <a:p>
            <a:r>
              <a:rPr lang="fi-FI" dirty="0"/>
              <a:t>Arviointien keskeiset tulokset tulee julkistaa</a:t>
            </a:r>
          </a:p>
          <a:p>
            <a:pPr marL="0" indent="0">
              <a:buNone/>
            </a:pPr>
            <a:r>
              <a:rPr lang="fi-FI" dirty="0"/>
              <a:t>Perusopetuslaki 21 §</a:t>
            </a:r>
          </a:p>
          <a:p>
            <a:endParaRPr lang="fi-FI" dirty="0"/>
          </a:p>
        </p:txBody>
      </p:sp>
    </p:spTree>
    <p:extLst>
      <p:ext uri="{BB962C8B-B14F-4D97-AF65-F5344CB8AC3E}">
        <p14:creationId xmlns:p14="http://schemas.microsoft.com/office/powerpoint/2010/main" val="11105994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4FE25-4571-46BE-9497-8199BD8B11C6}"/>
              </a:ext>
            </a:extLst>
          </p:cNvPr>
          <p:cNvSpPr>
            <a:spLocks noGrp="1"/>
          </p:cNvSpPr>
          <p:nvPr>
            <p:ph type="title"/>
          </p:nvPr>
        </p:nvSpPr>
        <p:spPr/>
        <p:txBody>
          <a:bodyPr/>
          <a:lstStyle/>
          <a:p>
            <a:r>
              <a:rPr lang="fi-FI" dirty="0"/>
              <a:t>Oppimiskäsitys lukion </a:t>
            </a:r>
            <a:r>
              <a:rPr lang="fi-FI" dirty="0" err="1"/>
              <a:t>OPS:ssa</a:t>
            </a:r>
            <a:endParaRPr lang="fi-FI" dirty="0"/>
          </a:p>
        </p:txBody>
      </p:sp>
      <p:sp>
        <p:nvSpPr>
          <p:cNvPr id="3" name="Content Placeholder 2">
            <a:extLst>
              <a:ext uri="{FF2B5EF4-FFF2-40B4-BE49-F238E27FC236}">
                <a16:creationId xmlns:a16="http://schemas.microsoft.com/office/drawing/2014/main" id="{5A77E16E-96EE-4958-B88D-F309C4F729F6}"/>
              </a:ext>
            </a:extLst>
          </p:cNvPr>
          <p:cNvSpPr>
            <a:spLocks noGrp="1"/>
          </p:cNvSpPr>
          <p:nvPr>
            <p:ph idx="1"/>
          </p:nvPr>
        </p:nvSpPr>
        <p:spPr/>
        <p:txBody>
          <a:bodyPr>
            <a:normAutofit fontScale="92500" lnSpcReduction="20000"/>
          </a:bodyPr>
          <a:lstStyle/>
          <a:p>
            <a:pPr marL="0" indent="0">
              <a:buNone/>
            </a:pPr>
            <a:r>
              <a:rPr lang="fi-FI" dirty="0"/>
              <a:t>LOPS2019, 18:</a:t>
            </a:r>
          </a:p>
          <a:p>
            <a:pPr marL="0" indent="0">
              <a:buNone/>
            </a:pPr>
            <a:r>
              <a:rPr lang="fi-FI" dirty="0"/>
              <a:t>Oppiminen on seurausta opiskelijan aktiivisesta ja tavoitteellisesta toiminnasta. Oppimisprosessin aikana opiskelija tulkitsee, analysoi ja arvioi eri muodoissa esitettyä dataa, informaatiota tai tietoa aikaisempien kokemusten ja tietojen pohjalta. Hän kehittää ratkaisuja ja luin uudenlaisia kokonaisuuksia yhdistäen tietoa ja taitoja uudella tavalla. Ohjaus ja rakentava palaute vahvistavat itseluottamusta ja auttavat opiskelijaa asettamaan omia tavoitteita, kehittämään ajatteluaan ja työskentelemään tarkoituksenmukaisella tavalla tavoitteiden suuntaisesti.</a:t>
            </a:r>
          </a:p>
          <a:p>
            <a:pPr marL="0" indent="0">
              <a:buNone/>
            </a:pPr>
            <a:r>
              <a:rPr lang="fi-FI" dirty="0"/>
              <a:t>Oppiminen tapahtuu vuorovaikutuksessa muiden opiskelijoiden, opettajien, asiantuntijoiden ja yhteisöjen  kanssa erilaisissa oppimisympäristöissä. </a:t>
            </a:r>
          </a:p>
          <a:p>
            <a:endParaRPr lang="fi-FI" dirty="0"/>
          </a:p>
        </p:txBody>
      </p:sp>
    </p:spTree>
    <p:extLst>
      <p:ext uri="{BB962C8B-B14F-4D97-AF65-F5344CB8AC3E}">
        <p14:creationId xmlns:p14="http://schemas.microsoft.com/office/powerpoint/2010/main" val="1699603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638E-7A32-4B24-BB30-DD4331107689}"/>
              </a:ext>
            </a:extLst>
          </p:cNvPr>
          <p:cNvSpPr>
            <a:spLocks noGrp="1"/>
          </p:cNvSpPr>
          <p:nvPr>
            <p:ph type="title"/>
          </p:nvPr>
        </p:nvSpPr>
        <p:spPr/>
        <p:txBody>
          <a:bodyPr/>
          <a:lstStyle/>
          <a:p>
            <a:r>
              <a:rPr lang="fi-FI" dirty="0"/>
              <a:t>Perusopetus OPS ja oppimiskäsitys</a:t>
            </a:r>
          </a:p>
        </p:txBody>
      </p:sp>
      <p:sp>
        <p:nvSpPr>
          <p:cNvPr id="3" name="Content Placeholder 2">
            <a:extLst>
              <a:ext uri="{FF2B5EF4-FFF2-40B4-BE49-F238E27FC236}">
                <a16:creationId xmlns:a16="http://schemas.microsoft.com/office/drawing/2014/main" id="{07F612CF-C3E4-41DE-ACDA-5034601DDEF4}"/>
              </a:ext>
            </a:extLst>
          </p:cNvPr>
          <p:cNvSpPr>
            <a:spLocks noGrp="1"/>
          </p:cNvSpPr>
          <p:nvPr>
            <p:ph idx="1"/>
          </p:nvPr>
        </p:nvSpPr>
        <p:spPr/>
        <p:txBody>
          <a:bodyPr>
            <a:normAutofit/>
          </a:bodyPr>
          <a:lstStyle/>
          <a:p>
            <a:pPr marL="0" indent="0">
              <a:buNone/>
            </a:pPr>
            <a:r>
              <a:rPr lang="fi-FI" dirty="0" err="1"/>
              <a:t>OPS:ssa</a:t>
            </a:r>
            <a:r>
              <a:rPr lang="fi-FI" dirty="0"/>
              <a:t> oppimiskäsitys on määritelty yksikössä, vaikka määritelmissä on löydettävissä piirteitä useista eri suuntauksista.</a:t>
            </a:r>
          </a:p>
          <a:p>
            <a:pPr marL="0" indent="0">
              <a:buNone/>
            </a:pPr>
            <a:r>
              <a:rPr lang="fi-FI" dirty="0"/>
              <a:t>Opettajat arvioivat, että koulujen pedagoginen kehittäminen pohjautuu </a:t>
            </a:r>
            <a:r>
              <a:rPr lang="fi-FI" dirty="0" err="1"/>
              <a:t>OPS:n</a:t>
            </a:r>
            <a:r>
              <a:rPr lang="fi-FI" dirty="0"/>
              <a:t> oppimiskäsitykseen. Luokanopettajien näkemykset oppimiskäsityksen merkityksestä pedagogisessa kehittämisessä ovat vahvemmat kuin aineenopettajien. Vrt.  opettajien näkemys; oppikirja = opetussuunnitelman seuraaminen. </a:t>
            </a:r>
            <a:r>
              <a:rPr lang="fi-FI" i="1" dirty="0"/>
              <a:t>(</a:t>
            </a:r>
            <a:r>
              <a:rPr lang="fi-FI" i="1" dirty="0" err="1"/>
              <a:t>Karvi</a:t>
            </a:r>
            <a:r>
              <a:rPr lang="fi-FI" i="1" dirty="0"/>
              <a:t> 2020)</a:t>
            </a:r>
            <a:br>
              <a:rPr lang="fi-FI" dirty="0"/>
            </a:br>
            <a:endParaRPr lang="fi-FI" dirty="0"/>
          </a:p>
        </p:txBody>
      </p:sp>
    </p:spTree>
    <p:extLst>
      <p:ext uri="{BB962C8B-B14F-4D97-AF65-F5344CB8AC3E}">
        <p14:creationId xmlns:p14="http://schemas.microsoft.com/office/powerpoint/2010/main" val="31113032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D052-230B-44F9-8CE4-1D7E72C13DCB}"/>
              </a:ext>
            </a:extLst>
          </p:cNvPr>
          <p:cNvSpPr>
            <a:spLocks noGrp="1"/>
          </p:cNvSpPr>
          <p:nvPr>
            <p:ph type="title"/>
          </p:nvPr>
        </p:nvSpPr>
        <p:spPr/>
        <p:txBody>
          <a:bodyPr/>
          <a:lstStyle/>
          <a:p>
            <a:r>
              <a:rPr lang="fi-FI" dirty="0" err="1"/>
              <a:t>OPS:n</a:t>
            </a:r>
            <a:r>
              <a:rPr lang="fi-FI" dirty="0"/>
              <a:t> oppimiskäsityksen toteutuminen</a:t>
            </a:r>
          </a:p>
        </p:txBody>
      </p:sp>
      <p:sp>
        <p:nvSpPr>
          <p:cNvPr id="3" name="Content Placeholder 2">
            <a:extLst>
              <a:ext uri="{FF2B5EF4-FFF2-40B4-BE49-F238E27FC236}">
                <a16:creationId xmlns:a16="http://schemas.microsoft.com/office/drawing/2014/main" id="{504A069A-DBF5-49E6-BE42-65809297B02E}"/>
              </a:ext>
            </a:extLst>
          </p:cNvPr>
          <p:cNvSpPr>
            <a:spLocks noGrp="1"/>
          </p:cNvSpPr>
          <p:nvPr>
            <p:ph idx="1"/>
          </p:nvPr>
        </p:nvSpPr>
        <p:spPr/>
        <p:txBody>
          <a:bodyPr>
            <a:normAutofit/>
          </a:bodyPr>
          <a:lstStyle/>
          <a:p>
            <a:r>
              <a:rPr lang="fi-FI" dirty="0">
                <a:latin typeface="Brother 1816 Medium" pitchFamily="50" charset="0"/>
              </a:rPr>
              <a:t>Plussat</a:t>
            </a:r>
            <a:r>
              <a:rPr lang="fi-FI" dirty="0"/>
              <a:t>: Lapsen ja oppilaan aktiivinen toimijuus, lapsilähtöisyys, ryhmälähtöisyys, leikki</a:t>
            </a:r>
          </a:p>
          <a:p>
            <a:r>
              <a:rPr lang="fi-FI" dirty="0">
                <a:latin typeface="Brother 1816 Medium" pitchFamily="50" charset="0"/>
              </a:rPr>
              <a:t>Miinukset</a:t>
            </a:r>
            <a:r>
              <a:rPr lang="fi-FI" dirty="0"/>
              <a:t>: Vahvuuksien huomioiminen (arviointi), oppimaan oppiminen, oppimisen vuorovaikutteisuus, omien oppimistavoitteiden asettaminen, oppimisprosessin ohjaus</a:t>
            </a:r>
          </a:p>
          <a:p>
            <a:r>
              <a:rPr lang="fi-FI" dirty="0">
                <a:latin typeface="Brother 1816 Medium" pitchFamily="50" charset="0"/>
              </a:rPr>
              <a:t>Toteuttamista estävät</a:t>
            </a:r>
            <a:r>
              <a:rPr lang="fi-FI" dirty="0"/>
              <a:t>: puutteelliset, tilat, välineet, työrauhahäiriöt, suuret ryhmät, heterogeeniset ryhmät</a:t>
            </a:r>
          </a:p>
          <a:p>
            <a:r>
              <a:rPr lang="fi-FI" dirty="0"/>
              <a:t>Oppimisympäristön näkeminen fyysisenä, psyykkisenä ja sosiaalisena ulottuvuutena</a:t>
            </a:r>
          </a:p>
        </p:txBody>
      </p:sp>
    </p:spTree>
    <p:extLst>
      <p:ext uri="{BB962C8B-B14F-4D97-AF65-F5344CB8AC3E}">
        <p14:creationId xmlns:p14="http://schemas.microsoft.com/office/powerpoint/2010/main" val="33795399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1DA3-40C7-49FD-83BC-C3085294B4E5}"/>
              </a:ext>
            </a:extLst>
          </p:cNvPr>
          <p:cNvSpPr>
            <a:spLocks noGrp="1"/>
          </p:cNvSpPr>
          <p:nvPr>
            <p:ph type="title"/>
          </p:nvPr>
        </p:nvSpPr>
        <p:spPr/>
        <p:txBody>
          <a:bodyPr/>
          <a:lstStyle/>
          <a:p>
            <a:r>
              <a:rPr lang="fi-FI" dirty="0"/>
              <a:t>Yhteinen keskustelu</a:t>
            </a:r>
          </a:p>
        </p:txBody>
      </p:sp>
      <p:sp>
        <p:nvSpPr>
          <p:cNvPr id="3" name="Content Placeholder 2">
            <a:extLst>
              <a:ext uri="{FF2B5EF4-FFF2-40B4-BE49-F238E27FC236}">
                <a16:creationId xmlns:a16="http://schemas.microsoft.com/office/drawing/2014/main" id="{D4F05441-B379-48C6-B37B-3935B592A9E7}"/>
              </a:ext>
            </a:extLst>
          </p:cNvPr>
          <p:cNvSpPr>
            <a:spLocks noGrp="1"/>
          </p:cNvSpPr>
          <p:nvPr>
            <p:ph idx="1"/>
          </p:nvPr>
        </p:nvSpPr>
        <p:spPr/>
        <p:txBody>
          <a:bodyPr>
            <a:normAutofit fontScale="92500"/>
          </a:bodyPr>
          <a:lstStyle/>
          <a:p>
            <a:pPr marL="0" indent="0">
              <a:buNone/>
            </a:pPr>
            <a:r>
              <a:rPr lang="fi-FI" dirty="0"/>
              <a:t>”Oppilaat oppivat ottamaan vastuuta omasta oppimisestaan, mutta opettajan tehtävänä on tukea sitä ja ohjata itseohjautuvuuden  kehittymistä. […] Vaikka opetussuunnitelman perusteissa todetaan, että oppilas oppii asettamaan tavoitteita ja ratkaisemaan ongelmia itsenäisesti että yhdessä muiden kanssa tai että oppimisprosessistaan tietoinen ja vastuullinen oppilas oppii toimimaan yhä itseohjautuvammin, tämä ei tarkoita, että opettajajohtoisesta pedagogiikasta tulee kokonaan luopua.”</a:t>
            </a:r>
          </a:p>
          <a:p>
            <a:endParaRPr lang="fi-FI" dirty="0"/>
          </a:p>
          <a:p>
            <a:r>
              <a:rPr lang="fi-FI" dirty="0"/>
              <a:t>Mitä ajatuksia tämä herättää? Miten määritellä itseohjautuvuus? </a:t>
            </a:r>
          </a:p>
        </p:txBody>
      </p:sp>
    </p:spTree>
    <p:extLst>
      <p:ext uri="{BB962C8B-B14F-4D97-AF65-F5344CB8AC3E}">
        <p14:creationId xmlns:p14="http://schemas.microsoft.com/office/powerpoint/2010/main" val="4177741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4451-65B9-4197-82AC-ACF1791E41CC}"/>
              </a:ext>
            </a:extLst>
          </p:cNvPr>
          <p:cNvSpPr>
            <a:spLocks noGrp="1"/>
          </p:cNvSpPr>
          <p:nvPr>
            <p:ph type="title"/>
          </p:nvPr>
        </p:nvSpPr>
        <p:spPr/>
        <p:txBody>
          <a:bodyPr/>
          <a:lstStyle/>
          <a:p>
            <a:r>
              <a:rPr lang="fi-FI" dirty="0"/>
              <a:t>Opettajuus vuonna 2020</a:t>
            </a:r>
          </a:p>
        </p:txBody>
      </p:sp>
      <p:sp>
        <p:nvSpPr>
          <p:cNvPr id="3" name="Content Placeholder 2">
            <a:extLst>
              <a:ext uri="{FF2B5EF4-FFF2-40B4-BE49-F238E27FC236}">
                <a16:creationId xmlns:a16="http://schemas.microsoft.com/office/drawing/2014/main" id="{BC6E9B4E-6830-4A55-A66F-AFC144BB526E}"/>
              </a:ext>
            </a:extLst>
          </p:cNvPr>
          <p:cNvSpPr>
            <a:spLocks noGrp="1"/>
          </p:cNvSpPr>
          <p:nvPr>
            <p:ph idx="1"/>
          </p:nvPr>
        </p:nvSpPr>
        <p:spPr/>
        <p:txBody>
          <a:bodyPr>
            <a:normAutofit fontScale="92500"/>
          </a:bodyPr>
          <a:lstStyle/>
          <a:p>
            <a:pPr marL="0" indent="0">
              <a:buNone/>
            </a:pPr>
            <a:r>
              <a:rPr lang="fi-FI" dirty="0"/>
              <a:t>Näin ajateltiin vuonna 2000: </a:t>
            </a:r>
          </a:p>
          <a:p>
            <a:r>
              <a:rPr lang="fi-FI" dirty="0"/>
              <a:t>vuorovaikutus-,  oppimisen ja elämänhallinnan taidot korostuvat</a:t>
            </a:r>
          </a:p>
          <a:p>
            <a:r>
              <a:rPr lang="fi-FI" dirty="0"/>
              <a:t>yksilön opiskelun ohjaamisen tarve kasvaa </a:t>
            </a:r>
          </a:p>
          <a:p>
            <a:r>
              <a:rPr lang="fi-FI" dirty="0"/>
              <a:t>pedagogisesti laaja-alainen ohjaaja ja kasvattaja sekä yhteyksien luoja </a:t>
            </a:r>
          </a:p>
          <a:p>
            <a:r>
              <a:rPr lang="fi-FI" dirty="0"/>
              <a:t>oman työn itsenäinen kehittäjä  </a:t>
            </a:r>
          </a:p>
          <a:p>
            <a:r>
              <a:rPr lang="fi-FI" dirty="0"/>
              <a:t>opettajuuden ja koulukulttuurin menestyminen riippuu siitä, miten hyvin opettajat kykenevät jäsentämään itseään, omaa arvomaailmansa sekä opetus - ja oppimisteoreettista viitekehystään ja niiden pohjalta rakentuvaa oppimiskäsitystään</a:t>
            </a:r>
          </a:p>
          <a:p>
            <a:endParaRPr lang="fi-FI" dirty="0"/>
          </a:p>
        </p:txBody>
      </p:sp>
    </p:spTree>
    <p:extLst>
      <p:ext uri="{BB962C8B-B14F-4D97-AF65-F5344CB8AC3E}">
        <p14:creationId xmlns:p14="http://schemas.microsoft.com/office/powerpoint/2010/main" val="22137059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F0B9-FD1E-4861-BA45-3D46B4994972}"/>
              </a:ext>
            </a:extLst>
          </p:cNvPr>
          <p:cNvSpPr>
            <a:spLocks noGrp="1"/>
          </p:cNvSpPr>
          <p:nvPr>
            <p:ph type="title"/>
          </p:nvPr>
        </p:nvSpPr>
        <p:spPr/>
        <p:txBody>
          <a:bodyPr/>
          <a:lstStyle/>
          <a:p>
            <a:r>
              <a:rPr lang="fi-FI" dirty="0"/>
              <a:t>Opettajuuden ympäristöt </a:t>
            </a:r>
          </a:p>
        </p:txBody>
      </p:sp>
      <p:sp>
        <p:nvSpPr>
          <p:cNvPr id="4" name="Content Placeholder 3">
            <a:extLst>
              <a:ext uri="{FF2B5EF4-FFF2-40B4-BE49-F238E27FC236}">
                <a16:creationId xmlns:a16="http://schemas.microsoft.com/office/drawing/2014/main" id="{815834D5-871E-4CCE-AF15-EAFD5B16A366}"/>
              </a:ext>
            </a:extLst>
          </p:cNvPr>
          <p:cNvSpPr>
            <a:spLocks noGrp="1"/>
          </p:cNvSpPr>
          <p:nvPr>
            <p:ph idx="1"/>
          </p:nvPr>
        </p:nvSpPr>
        <p:spPr/>
        <p:txBody>
          <a:bodyPr>
            <a:normAutofit fontScale="92500" lnSpcReduction="10000"/>
          </a:bodyPr>
          <a:lstStyle/>
          <a:p>
            <a:r>
              <a:rPr lang="fi-FI" dirty="0">
                <a:latin typeface="Brother 1816 Medium" pitchFamily="50" charset="0"/>
              </a:rPr>
              <a:t>Fyysinen</a:t>
            </a:r>
            <a:r>
              <a:rPr lang="fi-FI" dirty="0"/>
              <a:t>: koulun sisäinen ja ulkoinen ympäristö, teknologia, ergonominen, esteettinen, terveellinen  ympäristö</a:t>
            </a:r>
          </a:p>
          <a:p>
            <a:r>
              <a:rPr lang="fi-FI" dirty="0">
                <a:latin typeface="Brother 1816 Medium" pitchFamily="50" charset="0"/>
              </a:rPr>
              <a:t>Psyykkinen</a:t>
            </a:r>
            <a:r>
              <a:rPr lang="fi-FI" dirty="0"/>
              <a:t>: sosiaalinen ja emotionaalinen ympäristö, vuorovaikutuksen tasot ja laatu </a:t>
            </a:r>
          </a:p>
          <a:p>
            <a:r>
              <a:rPr lang="fi-FI" dirty="0">
                <a:latin typeface="Brother 1816 Medium" pitchFamily="50" charset="0"/>
              </a:rPr>
              <a:t>Pedagoginen</a:t>
            </a:r>
            <a:r>
              <a:rPr lang="fi-FI" dirty="0"/>
              <a:t>: pedagogisen ajattelun taso, opetus- ja oppimisteorioiden sekä </a:t>
            </a:r>
            <a:r>
              <a:rPr lang="fi-FI" dirty="0" err="1"/>
              <a:t>OPS:n</a:t>
            </a:r>
            <a:r>
              <a:rPr lang="fi-FI" dirty="0"/>
              <a:t> tuntemus, oppimis-käsitysulottuvuus</a:t>
            </a:r>
          </a:p>
          <a:p>
            <a:r>
              <a:rPr lang="fi-FI" dirty="0">
                <a:latin typeface="Brother 1816 Medium" pitchFamily="50" charset="0"/>
              </a:rPr>
              <a:t>Kognitiivinen</a:t>
            </a:r>
            <a:r>
              <a:rPr lang="fi-FI" dirty="0"/>
              <a:t>: opettajan rakentaman optimaalinen ympäristö, johon kuuluu turvallinen, kannustava ja haastava ilmapiiri</a:t>
            </a:r>
          </a:p>
          <a:p>
            <a:pPr marL="0" indent="0">
              <a:buNone/>
            </a:pPr>
            <a:endParaRPr lang="fi-FI" dirty="0"/>
          </a:p>
          <a:p>
            <a:pPr marL="0" indent="0">
              <a:buNone/>
            </a:pPr>
            <a:r>
              <a:rPr lang="fi-FI" i="1" dirty="0"/>
              <a:t>(Patrikainen 2003)</a:t>
            </a:r>
          </a:p>
        </p:txBody>
      </p:sp>
    </p:spTree>
    <p:extLst>
      <p:ext uri="{BB962C8B-B14F-4D97-AF65-F5344CB8AC3E}">
        <p14:creationId xmlns:p14="http://schemas.microsoft.com/office/powerpoint/2010/main" val="36699068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A8069-D0A3-4437-AFF4-E54CB2D7FC43}"/>
              </a:ext>
            </a:extLst>
          </p:cNvPr>
          <p:cNvSpPr>
            <a:spLocks noGrp="1"/>
          </p:cNvSpPr>
          <p:nvPr>
            <p:ph type="title"/>
          </p:nvPr>
        </p:nvSpPr>
        <p:spPr/>
        <p:txBody>
          <a:bodyPr/>
          <a:lstStyle/>
          <a:p>
            <a:r>
              <a:rPr lang="fi-FI" dirty="0"/>
              <a:t>Opettajuuden ulottuvuuksia</a:t>
            </a:r>
          </a:p>
        </p:txBody>
      </p:sp>
      <p:sp>
        <p:nvSpPr>
          <p:cNvPr id="3" name="Content Placeholder 2">
            <a:extLst>
              <a:ext uri="{FF2B5EF4-FFF2-40B4-BE49-F238E27FC236}">
                <a16:creationId xmlns:a16="http://schemas.microsoft.com/office/drawing/2014/main" id="{9E2F3EE6-D44C-4F0D-A728-5CDA2E8FBE9E}"/>
              </a:ext>
            </a:extLst>
          </p:cNvPr>
          <p:cNvSpPr>
            <a:spLocks noGrp="1"/>
          </p:cNvSpPr>
          <p:nvPr>
            <p:ph idx="1"/>
          </p:nvPr>
        </p:nvSpPr>
        <p:spPr/>
        <p:txBody>
          <a:bodyPr/>
          <a:lstStyle/>
          <a:p>
            <a:pPr marL="514350" indent="-514350">
              <a:buFont typeface="+mj-lt"/>
              <a:buAutoNum type="arabicPeriod"/>
            </a:pPr>
            <a:r>
              <a:rPr lang="fi-FI" dirty="0"/>
              <a:t>Opetuksen suorittaja, opettajuus yksilön näkökulmasta</a:t>
            </a:r>
          </a:p>
          <a:p>
            <a:pPr marL="514350" indent="-514350">
              <a:buFont typeface="+mj-lt"/>
              <a:buAutoNum type="arabicPeriod"/>
            </a:pPr>
            <a:r>
              <a:rPr lang="fi-FI" dirty="0"/>
              <a:t>Tiedon siirtäjä ja oppimisen kontrolloija, opettaja kouluyhteisössä</a:t>
            </a:r>
          </a:p>
          <a:p>
            <a:pPr marL="514350" indent="-514350">
              <a:buFont typeface="+mj-lt"/>
              <a:buAutoNum type="arabicPeriod"/>
            </a:pPr>
            <a:r>
              <a:rPr lang="fi-FI" dirty="0"/>
              <a:t>Oppimaan ja kasvamaan saattaja</a:t>
            </a:r>
          </a:p>
          <a:p>
            <a:pPr marL="514350" indent="-514350">
              <a:buFont typeface="+mj-lt"/>
              <a:buAutoNum type="arabicPeriod"/>
            </a:pPr>
            <a:r>
              <a:rPr lang="fi-FI" dirty="0"/>
              <a:t>Kasvu- ja oppimisprosessin ohjaaja, opettaja yhteiskunnallisena vaikuttajana </a:t>
            </a:r>
          </a:p>
          <a:p>
            <a:pPr marL="0" indent="0">
              <a:buNone/>
            </a:pPr>
            <a:r>
              <a:rPr lang="fi-FI" i="1" dirty="0"/>
              <a:t>(Patrikainen)</a:t>
            </a:r>
          </a:p>
        </p:txBody>
      </p:sp>
    </p:spTree>
    <p:extLst>
      <p:ext uri="{BB962C8B-B14F-4D97-AF65-F5344CB8AC3E}">
        <p14:creationId xmlns:p14="http://schemas.microsoft.com/office/powerpoint/2010/main" val="172147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F5CC-4327-446F-8239-F5CDCD91FDBE}"/>
              </a:ext>
            </a:extLst>
          </p:cNvPr>
          <p:cNvSpPr>
            <a:spLocks noGrp="1"/>
          </p:cNvSpPr>
          <p:nvPr>
            <p:ph type="title"/>
          </p:nvPr>
        </p:nvSpPr>
        <p:spPr/>
        <p:txBody>
          <a:bodyPr/>
          <a:lstStyle/>
          <a:p>
            <a:r>
              <a:rPr lang="fi-FI" dirty="0"/>
              <a:t>Opettajuus ja opetuksen välinen suhde</a:t>
            </a:r>
          </a:p>
        </p:txBody>
      </p:sp>
      <p:sp>
        <p:nvSpPr>
          <p:cNvPr id="3" name="Content Placeholder 2">
            <a:extLst>
              <a:ext uri="{FF2B5EF4-FFF2-40B4-BE49-F238E27FC236}">
                <a16:creationId xmlns:a16="http://schemas.microsoft.com/office/drawing/2014/main" id="{AB5451DF-CBF3-4577-A468-EE8408F048B3}"/>
              </a:ext>
            </a:extLst>
          </p:cNvPr>
          <p:cNvSpPr>
            <a:spLocks noGrp="1"/>
          </p:cNvSpPr>
          <p:nvPr>
            <p:ph idx="1"/>
          </p:nvPr>
        </p:nvSpPr>
        <p:spPr/>
        <p:txBody>
          <a:bodyPr>
            <a:normAutofit/>
          </a:bodyPr>
          <a:lstStyle/>
          <a:p>
            <a:r>
              <a:rPr lang="fi-FI" dirty="0">
                <a:latin typeface="Brother 1816 Medium" pitchFamily="50" charset="0"/>
              </a:rPr>
              <a:t>Käyttöteoria</a:t>
            </a:r>
            <a:r>
              <a:rPr lang="fi-FI" dirty="0"/>
              <a:t>: opettajan henkilökohtainen opetusta ohjaava teoria, ”persoonallisuus”</a:t>
            </a:r>
          </a:p>
          <a:p>
            <a:r>
              <a:rPr lang="fi-FI" dirty="0">
                <a:latin typeface="Brother 1816 Medium" pitchFamily="50" charset="0"/>
              </a:rPr>
              <a:t>Skripti</a:t>
            </a:r>
            <a:r>
              <a:rPr lang="fi-FI" dirty="0"/>
              <a:t> vie opetusta eteenpäin</a:t>
            </a:r>
          </a:p>
          <a:p>
            <a:r>
              <a:rPr lang="fi-FI" dirty="0">
                <a:latin typeface="Brother 1816 Medium" pitchFamily="50" charset="0"/>
              </a:rPr>
              <a:t>Agenda</a:t>
            </a:r>
            <a:r>
              <a:rPr lang="fi-FI" dirty="0"/>
              <a:t>: opetuksen suunnitelma, jota opettaja muuttaa joustavasti opetuksen aikana</a:t>
            </a:r>
          </a:p>
          <a:p>
            <a:pPr marL="0" indent="0">
              <a:buNone/>
            </a:pPr>
            <a:r>
              <a:rPr lang="fi-FI" dirty="0"/>
              <a:t>Skripti ja agenda edellyttävät vuorovaikutteista oppitunnin luonnetta, eli opettajan toiminta muuttuu vaiheittain teknisestä toimijaksi uudistuvaksi omien ajatusten toteuttajaksi. </a:t>
            </a:r>
          </a:p>
          <a:p>
            <a:endParaRPr lang="fi-FI" dirty="0"/>
          </a:p>
        </p:txBody>
      </p:sp>
    </p:spTree>
    <p:extLst>
      <p:ext uri="{BB962C8B-B14F-4D97-AF65-F5344CB8AC3E}">
        <p14:creationId xmlns:p14="http://schemas.microsoft.com/office/powerpoint/2010/main" val="17607307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43371-BC9A-4E44-9BA7-AB28C2FF427C}"/>
              </a:ext>
            </a:extLst>
          </p:cNvPr>
          <p:cNvSpPr>
            <a:spLocks noGrp="1"/>
          </p:cNvSpPr>
          <p:nvPr>
            <p:ph type="title"/>
          </p:nvPr>
        </p:nvSpPr>
        <p:spPr/>
        <p:txBody>
          <a:bodyPr/>
          <a:lstStyle/>
          <a:p>
            <a:r>
              <a:rPr lang="fi-FI" dirty="0"/>
              <a:t>Opettajuuden muuttuminen </a:t>
            </a:r>
          </a:p>
        </p:txBody>
      </p:sp>
      <p:graphicFrame>
        <p:nvGraphicFramePr>
          <p:cNvPr id="4" name="Sisällön paikkamerkki 3">
            <a:extLst>
              <a:ext uri="{FF2B5EF4-FFF2-40B4-BE49-F238E27FC236}">
                <a16:creationId xmlns:a16="http://schemas.microsoft.com/office/drawing/2014/main" id="{774D5C60-4163-4525-B796-273FE51A8FED}"/>
              </a:ext>
            </a:extLst>
          </p:cNvPr>
          <p:cNvGraphicFramePr>
            <a:graphicFrameLocks/>
          </p:cNvGraphicFramePr>
          <p:nvPr>
            <p:extLst>
              <p:ext uri="{D42A27DB-BD31-4B8C-83A1-F6EECF244321}">
                <p14:modId xmlns:p14="http://schemas.microsoft.com/office/powerpoint/2010/main" val="2071660409"/>
              </p:ext>
            </p:extLst>
          </p:nvPr>
        </p:nvGraphicFramePr>
        <p:xfrm>
          <a:off x="838200" y="1640839"/>
          <a:ext cx="9479692" cy="4451041"/>
        </p:xfrm>
        <a:graphic>
          <a:graphicData uri="http://schemas.openxmlformats.org/drawingml/2006/table">
            <a:tbl>
              <a:tblPr firstRow="1" bandRow="1">
                <a:tableStyleId>{93296810-A885-4BE3-A3E7-6D5BEEA58F35}</a:tableStyleId>
              </a:tblPr>
              <a:tblGrid>
                <a:gridCol w="4739846">
                  <a:extLst>
                    <a:ext uri="{9D8B030D-6E8A-4147-A177-3AD203B41FA5}">
                      <a16:colId xmlns:a16="http://schemas.microsoft.com/office/drawing/2014/main" val="20000"/>
                    </a:ext>
                  </a:extLst>
                </a:gridCol>
                <a:gridCol w="4739846">
                  <a:extLst>
                    <a:ext uri="{9D8B030D-6E8A-4147-A177-3AD203B41FA5}">
                      <a16:colId xmlns:a16="http://schemas.microsoft.com/office/drawing/2014/main" val="20001"/>
                    </a:ext>
                  </a:extLst>
                </a:gridCol>
              </a:tblGrid>
              <a:tr h="46154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fi-FI" dirty="0">
                          <a:latin typeface="Brother 1816 Medium" pitchFamily="50" charset="0"/>
                        </a:rPr>
                        <a:t>Opetuksen</a:t>
                      </a:r>
                      <a:r>
                        <a:rPr lang="fi-FI" baseline="0" dirty="0">
                          <a:latin typeface="Brother 1816 Medium" pitchFamily="50" charset="0"/>
                        </a:rPr>
                        <a:t> tavoite </a:t>
                      </a:r>
                      <a:endParaRPr lang="fi-FI" dirty="0">
                        <a:latin typeface="Brother 1816 Medium" pitchFamily="50" charset="0"/>
                      </a:endParaRPr>
                    </a:p>
                  </a:txBody>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fi-FI" dirty="0">
                          <a:latin typeface="Brother 1816 Medium" pitchFamily="50" charset="0"/>
                        </a:rPr>
                        <a:t>Opetustapahtuman</a:t>
                      </a:r>
                      <a:r>
                        <a:rPr lang="fi-FI" baseline="0" dirty="0">
                          <a:latin typeface="Brother 1816 Medium" pitchFamily="50" charset="0"/>
                        </a:rPr>
                        <a:t> luonne</a:t>
                      </a:r>
                      <a:endParaRPr lang="fi-FI" dirty="0">
                        <a:latin typeface="Brother 1816 Medium" pitchFamily="50" charset="0"/>
                      </a:endParaRPr>
                    </a:p>
                  </a:txBody>
                  <a:tcPr/>
                </a:tc>
                <a:extLst>
                  <a:ext uri="{0D108BD9-81ED-4DB2-BD59-A6C34878D82A}">
                    <a16:rowId xmlns:a16="http://schemas.microsoft.com/office/drawing/2014/main" val="10000"/>
                  </a:ext>
                </a:extLst>
              </a:tr>
              <a:tr h="79663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i-FI" dirty="0">
                          <a:latin typeface="Brother 1816 Regular" pitchFamily="50" charset="0"/>
                        </a:rPr>
                        <a:t>1. Yksityiskohtien</a:t>
                      </a:r>
                      <a:r>
                        <a:rPr lang="fi-FI" baseline="0" dirty="0">
                          <a:latin typeface="Brother 1816 Regular" pitchFamily="50" charset="0"/>
                        </a:rPr>
                        <a:t> ja tosiasioiden oppiminen </a:t>
                      </a:r>
                      <a:endParaRPr lang="fi-FI" dirty="0">
                        <a:latin typeface="Brother 1816 Regular" pitchFamily="50" charset="0"/>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i-FI" dirty="0">
                          <a:latin typeface="Brother 1816 Regular" pitchFamily="50" charset="0"/>
                        </a:rPr>
                        <a:t>Kertova,</a:t>
                      </a:r>
                      <a:r>
                        <a:rPr lang="fi-FI" baseline="0" dirty="0">
                          <a:latin typeface="Brother 1816 Regular" pitchFamily="50" charset="0"/>
                        </a:rPr>
                        <a:t> näyttävä</a:t>
                      </a:r>
                      <a:endParaRPr lang="fi-FI" dirty="0">
                        <a:latin typeface="Brother 1816 Regular" pitchFamily="50" charset="0"/>
                      </a:endParaRPr>
                    </a:p>
                  </a:txBody>
                  <a:tcPr/>
                </a:tc>
                <a:extLst>
                  <a:ext uri="{0D108BD9-81ED-4DB2-BD59-A6C34878D82A}">
                    <a16:rowId xmlns:a16="http://schemas.microsoft.com/office/drawing/2014/main" val="10001"/>
                  </a:ext>
                </a:extLst>
              </a:tr>
              <a:tr h="79663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i-FI" dirty="0">
                          <a:latin typeface="Brother 1816 Regular" pitchFamily="50" charset="0"/>
                        </a:rPr>
                        <a:t>2. Tarpeellisten</a:t>
                      </a:r>
                      <a:r>
                        <a:rPr lang="fi-FI" baseline="0" dirty="0">
                          <a:latin typeface="Brother 1816 Regular" pitchFamily="50" charset="0"/>
                        </a:rPr>
                        <a:t> taitojen omaksuminen </a:t>
                      </a:r>
                      <a:endParaRPr lang="fi-FI" dirty="0">
                        <a:latin typeface="Brother 1816 Regular" pitchFamily="50" charset="0"/>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i-FI" dirty="0">
                          <a:latin typeface="Brother 1816 Regular" pitchFamily="50" charset="0"/>
                        </a:rPr>
                        <a:t>Yhteinen</a:t>
                      </a:r>
                      <a:r>
                        <a:rPr lang="fi-FI" baseline="0" dirty="0">
                          <a:latin typeface="Brother 1816 Regular" pitchFamily="50" charset="0"/>
                        </a:rPr>
                        <a:t> harjoittelu, asiallisen palautteen antaminen</a:t>
                      </a:r>
                      <a:endParaRPr lang="fi-FI" dirty="0">
                        <a:latin typeface="Brother 1816 Regular" pitchFamily="50" charset="0"/>
                      </a:endParaRPr>
                    </a:p>
                  </a:txBody>
                  <a:tcPr/>
                </a:tc>
                <a:extLst>
                  <a:ext uri="{0D108BD9-81ED-4DB2-BD59-A6C34878D82A}">
                    <a16:rowId xmlns:a16="http://schemas.microsoft.com/office/drawing/2014/main" val="10002"/>
                  </a:ext>
                </a:extLst>
              </a:tr>
              <a:tr h="79663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i-FI" dirty="0">
                          <a:latin typeface="Brother 1816 Regular" pitchFamily="50" charset="0"/>
                        </a:rPr>
                        <a:t>3.Käsitteiden</a:t>
                      </a:r>
                      <a:r>
                        <a:rPr lang="fi-FI" baseline="0" dirty="0">
                          <a:latin typeface="Brother 1816 Regular" pitchFamily="50" charset="0"/>
                        </a:rPr>
                        <a:t> perusteellinen ymmärtäminen</a:t>
                      </a:r>
                      <a:endParaRPr lang="fi-FI" dirty="0">
                        <a:latin typeface="Brother 1816 Regular" pitchFamily="50" charset="0"/>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i-FI" dirty="0">
                          <a:latin typeface="Brother 1816 Regular" pitchFamily="50" charset="0"/>
                        </a:rPr>
                        <a:t>Opetusmenetelmien</a:t>
                      </a:r>
                      <a:r>
                        <a:rPr lang="fi-FI" baseline="0" dirty="0">
                          <a:latin typeface="Brother 1816 Regular" pitchFamily="50" charset="0"/>
                        </a:rPr>
                        <a:t> </a:t>
                      </a:r>
                      <a:r>
                        <a:rPr lang="mr-IN" baseline="0" dirty="0">
                          <a:latin typeface="Brother 1816 Regular" pitchFamily="50" charset="0"/>
                        </a:rPr>
                        <a:t>–</a:t>
                      </a:r>
                      <a:r>
                        <a:rPr lang="fi-FI" baseline="0" dirty="0">
                          <a:latin typeface="Brother 1816 Regular" pitchFamily="50" charset="0"/>
                        </a:rPr>
                        <a:t> ja välineiden käyttö pedagogisesti järkevästi </a:t>
                      </a:r>
                      <a:endParaRPr lang="fi-FI" dirty="0">
                        <a:latin typeface="Brother 1816 Regular" pitchFamily="50" charset="0"/>
                      </a:endParaRPr>
                    </a:p>
                  </a:txBody>
                  <a:tcPr/>
                </a:tc>
                <a:extLst>
                  <a:ext uri="{0D108BD9-81ED-4DB2-BD59-A6C34878D82A}">
                    <a16:rowId xmlns:a16="http://schemas.microsoft.com/office/drawing/2014/main" val="10003"/>
                  </a:ext>
                </a:extLst>
              </a:tr>
              <a:tr h="113805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i-FI" dirty="0">
                          <a:latin typeface="Brother 1816 Regular" pitchFamily="50" charset="0"/>
                        </a:rPr>
                        <a:t>4.Käsitteellinen ymmärtäminen</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i-FI" dirty="0">
                          <a:latin typeface="Brother 1816 Regular" pitchFamily="50" charset="0"/>
                        </a:rPr>
                        <a:t>Oppilaiden</a:t>
                      </a:r>
                      <a:r>
                        <a:rPr lang="fi-FI" baseline="0" dirty="0">
                          <a:latin typeface="Brother 1816 Regular" pitchFamily="50" charset="0"/>
                        </a:rPr>
                        <a:t> kannustaminen ajatteluun ja aikaisemman toiminnan yhdistäminen </a:t>
                      </a:r>
                      <a:endParaRPr lang="fi-FI" dirty="0">
                        <a:latin typeface="Brother 1816 Regular" pitchFamily="50" charset="0"/>
                      </a:endParaRPr>
                    </a:p>
                  </a:txBody>
                  <a:tcPr/>
                </a:tc>
                <a:extLst>
                  <a:ext uri="{0D108BD9-81ED-4DB2-BD59-A6C34878D82A}">
                    <a16:rowId xmlns:a16="http://schemas.microsoft.com/office/drawing/2014/main" val="10004"/>
                  </a:ext>
                </a:extLst>
              </a:tr>
              <a:tr h="46154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i-FI" dirty="0">
                          <a:latin typeface="Brother 1816 Regular" pitchFamily="50" charset="0"/>
                        </a:rPr>
                        <a:t>5. Syvempi</a:t>
                      </a:r>
                      <a:r>
                        <a:rPr lang="fi-FI" baseline="0" dirty="0">
                          <a:latin typeface="Brother 1816 Regular" pitchFamily="50" charset="0"/>
                        </a:rPr>
                        <a:t> ymmärrys </a:t>
                      </a:r>
                      <a:endParaRPr lang="fi-FI" dirty="0">
                        <a:latin typeface="Brother 1816 Regular" pitchFamily="50" charset="0"/>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i-FI" dirty="0">
                          <a:latin typeface="Brother 1816 Regular" pitchFamily="50" charset="0"/>
                        </a:rPr>
                        <a:t>Kannustaminen</a:t>
                      </a:r>
                      <a:r>
                        <a:rPr lang="fi-FI" baseline="0" dirty="0">
                          <a:latin typeface="Brother 1816 Regular" pitchFamily="50" charset="0"/>
                        </a:rPr>
                        <a:t> omaan ajatteluun </a:t>
                      </a:r>
                      <a:endParaRPr lang="fi-FI" dirty="0">
                        <a:latin typeface="Brother 1816 Regular" pitchFamily="50"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810289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8621-C78C-4610-B9B7-103729270A4D}"/>
              </a:ext>
            </a:extLst>
          </p:cNvPr>
          <p:cNvSpPr>
            <a:spLocks noGrp="1"/>
          </p:cNvSpPr>
          <p:nvPr>
            <p:ph type="title"/>
          </p:nvPr>
        </p:nvSpPr>
        <p:spPr/>
        <p:txBody>
          <a:bodyPr/>
          <a:lstStyle/>
          <a:p>
            <a:r>
              <a:rPr lang="fi-FI" dirty="0"/>
              <a:t>Opettajuus ja toimintakulttuuri</a:t>
            </a:r>
          </a:p>
        </p:txBody>
      </p:sp>
      <p:sp>
        <p:nvSpPr>
          <p:cNvPr id="3" name="Content Placeholder 2">
            <a:extLst>
              <a:ext uri="{FF2B5EF4-FFF2-40B4-BE49-F238E27FC236}">
                <a16:creationId xmlns:a16="http://schemas.microsoft.com/office/drawing/2014/main" id="{0F1108D3-7A1B-4FB0-93A4-11D8AC85D479}"/>
              </a:ext>
            </a:extLst>
          </p:cNvPr>
          <p:cNvSpPr>
            <a:spLocks noGrp="1"/>
          </p:cNvSpPr>
          <p:nvPr>
            <p:ph idx="1"/>
          </p:nvPr>
        </p:nvSpPr>
        <p:spPr/>
        <p:txBody>
          <a:bodyPr>
            <a:normAutofit/>
          </a:bodyPr>
          <a:lstStyle/>
          <a:p>
            <a:r>
              <a:rPr lang="fi-FI" dirty="0"/>
              <a:t>Opettajien rooli toimintakulttuurin rakentamisessa ja työyhteisössä usein vastaanottaja (Ahonen 2018), tämä saattaa näyttäytyä siten, että esim. OPS työ koetaan ylhäältä annettuna. </a:t>
            </a:r>
          </a:p>
          <a:p>
            <a:pPr lvl="1">
              <a:buFont typeface="Wingdings" panose="05000000000000000000" pitchFamily="2" charset="2"/>
              <a:buChar char="Ø"/>
            </a:pPr>
            <a:r>
              <a:rPr lang="fi-FI" dirty="0"/>
              <a:t>Käsitteiden avaaminen yhdessä tärkeää, että puhutaan samasta asiasta.</a:t>
            </a:r>
          </a:p>
          <a:p>
            <a:r>
              <a:rPr lang="fi-FI" dirty="0"/>
              <a:t>Oman aineen koulutuksiin osallistutaan mielellään, mutta kehittäisikö muiden kuin ainekohtaisen koulutuksen painottaminen enemmän opettajuutta ja koko koulun toimintakulttuuria?</a:t>
            </a:r>
          </a:p>
          <a:p>
            <a:endParaRPr lang="fi-FI" dirty="0"/>
          </a:p>
        </p:txBody>
      </p:sp>
    </p:spTree>
    <p:extLst>
      <p:ext uri="{BB962C8B-B14F-4D97-AF65-F5344CB8AC3E}">
        <p14:creationId xmlns:p14="http://schemas.microsoft.com/office/powerpoint/2010/main" val="1938554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266D-32FC-406A-BE0E-81B5B077B7A4}"/>
              </a:ext>
            </a:extLst>
          </p:cNvPr>
          <p:cNvSpPr>
            <a:spLocks noGrp="1"/>
          </p:cNvSpPr>
          <p:nvPr>
            <p:ph type="title"/>
          </p:nvPr>
        </p:nvSpPr>
        <p:spPr/>
        <p:txBody>
          <a:bodyPr/>
          <a:lstStyle/>
          <a:p>
            <a:r>
              <a:rPr lang="fi-FI" dirty="0"/>
              <a:t>Kannatteleeko koulutus? (</a:t>
            </a:r>
            <a:r>
              <a:rPr lang="fi-FI" dirty="0" err="1"/>
              <a:t>Karvi</a:t>
            </a:r>
            <a:r>
              <a:rPr lang="fi-FI" dirty="0"/>
              <a:t> 5:2019)</a:t>
            </a:r>
          </a:p>
        </p:txBody>
      </p:sp>
      <p:sp>
        <p:nvSpPr>
          <p:cNvPr id="3" name="Content Placeholder 2">
            <a:extLst>
              <a:ext uri="{FF2B5EF4-FFF2-40B4-BE49-F238E27FC236}">
                <a16:creationId xmlns:a16="http://schemas.microsoft.com/office/drawing/2014/main" id="{18CA87F9-F51D-4C7B-8984-D722B1AA8B06}"/>
              </a:ext>
            </a:extLst>
          </p:cNvPr>
          <p:cNvSpPr>
            <a:spLocks noGrp="1"/>
          </p:cNvSpPr>
          <p:nvPr>
            <p:ph idx="1"/>
          </p:nvPr>
        </p:nvSpPr>
        <p:spPr/>
        <p:txBody>
          <a:bodyPr/>
          <a:lstStyle/>
          <a:p>
            <a:r>
              <a:rPr lang="fi-FI" dirty="0"/>
              <a:t>Koulutusasteiden välillä suuria eroja laadunarvioinnin ja itsearvioinnin tasossa ja toteuttamisessa</a:t>
            </a:r>
          </a:p>
          <a:p>
            <a:r>
              <a:rPr lang="fi-FI" dirty="0"/>
              <a:t> Varhaiskasvatuksessa otettu ensiaskeleita laadun indikaattoreiden käyttöönotossa</a:t>
            </a:r>
          </a:p>
          <a:p>
            <a:r>
              <a:rPr lang="fi-FI" dirty="0"/>
              <a:t> Perusopetuksen järjestäjien oman toiminnan arviointi ei täytä lain vaatimuksia</a:t>
            </a:r>
          </a:p>
          <a:p>
            <a:r>
              <a:rPr lang="fi-FI" dirty="0"/>
              <a:t> Lukioiden laadunhallinta- ja itsearviointijärjestelmien kehitystyö vaatii ohjausta ja resursointia</a:t>
            </a:r>
          </a:p>
        </p:txBody>
      </p:sp>
    </p:spTree>
    <p:extLst>
      <p:ext uri="{BB962C8B-B14F-4D97-AF65-F5344CB8AC3E}">
        <p14:creationId xmlns:p14="http://schemas.microsoft.com/office/powerpoint/2010/main" val="30093045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A6E5-DF0F-47E1-B3AF-B665AA307CA0}"/>
              </a:ext>
            </a:extLst>
          </p:cNvPr>
          <p:cNvSpPr>
            <a:spLocks noGrp="1"/>
          </p:cNvSpPr>
          <p:nvPr>
            <p:ph type="title"/>
          </p:nvPr>
        </p:nvSpPr>
        <p:spPr/>
        <p:txBody>
          <a:bodyPr/>
          <a:lstStyle/>
          <a:p>
            <a:r>
              <a:rPr lang="fi-FI" dirty="0"/>
              <a:t>Opettajuuden edistyminen</a:t>
            </a:r>
          </a:p>
        </p:txBody>
      </p:sp>
      <p:sp>
        <p:nvSpPr>
          <p:cNvPr id="3" name="Content Placeholder 2">
            <a:extLst>
              <a:ext uri="{FF2B5EF4-FFF2-40B4-BE49-F238E27FC236}">
                <a16:creationId xmlns:a16="http://schemas.microsoft.com/office/drawing/2014/main" id="{26F2FCD4-C4E7-46AF-ADFB-8955A4ED0C99}"/>
              </a:ext>
            </a:extLst>
          </p:cNvPr>
          <p:cNvSpPr>
            <a:spLocks noGrp="1"/>
          </p:cNvSpPr>
          <p:nvPr>
            <p:ph idx="1"/>
          </p:nvPr>
        </p:nvSpPr>
        <p:spPr/>
        <p:txBody>
          <a:bodyPr>
            <a:normAutofit lnSpcReduction="10000"/>
          </a:bodyPr>
          <a:lstStyle/>
          <a:p>
            <a:r>
              <a:rPr lang="fi-FI" dirty="0"/>
              <a:t>Tiimityöskentely</a:t>
            </a:r>
          </a:p>
          <a:p>
            <a:r>
              <a:rPr lang="fi-FI" dirty="0"/>
              <a:t>Yhteisopettajuus</a:t>
            </a:r>
          </a:p>
          <a:p>
            <a:r>
              <a:rPr lang="fi-FI" dirty="0"/>
              <a:t>Samanaikaisopettaminen</a:t>
            </a:r>
          </a:p>
          <a:p>
            <a:r>
              <a:rPr lang="fi-FI" dirty="0"/>
              <a:t>Yhteissuunnittelu</a:t>
            </a:r>
          </a:p>
          <a:p>
            <a:r>
              <a:rPr lang="fi-FI" dirty="0"/>
              <a:t>Yhteiset tavoitteet </a:t>
            </a:r>
          </a:p>
          <a:p>
            <a:r>
              <a:rPr lang="fi-FI" dirty="0"/>
              <a:t>Tiedon jakaminen</a:t>
            </a:r>
          </a:p>
          <a:p>
            <a:r>
              <a:rPr lang="fi-FI" dirty="0"/>
              <a:t>Tutor-opettajuus</a:t>
            </a:r>
          </a:p>
          <a:p>
            <a:endParaRPr lang="fi-FI" dirty="0"/>
          </a:p>
          <a:p>
            <a:pPr>
              <a:buFont typeface="Wingdings" panose="05000000000000000000" pitchFamily="2" charset="2"/>
              <a:buChar char="Ø"/>
            </a:pPr>
            <a:r>
              <a:rPr lang="fi-FI" dirty="0"/>
              <a:t>Osana toimintakulttuurin kehittämistä </a:t>
            </a:r>
          </a:p>
          <a:p>
            <a:endParaRPr lang="fi-FI" dirty="0"/>
          </a:p>
        </p:txBody>
      </p:sp>
    </p:spTree>
    <p:extLst>
      <p:ext uri="{BB962C8B-B14F-4D97-AF65-F5344CB8AC3E}">
        <p14:creationId xmlns:p14="http://schemas.microsoft.com/office/powerpoint/2010/main" val="33254097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38B6-A480-4976-A829-E823CD9AA617}"/>
              </a:ext>
            </a:extLst>
          </p:cNvPr>
          <p:cNvSpPr>
            <a:spLocks noGrp="1"/>
          </p:cNvSpPr>
          <p:nvPr>
            <p:ph type="title"/>
          </p:nvPr>
        </p:nvSpPr>
        <p:spPr/>
        <p:txBody>
          <a:bodyPr/>
          <a:lstStyle/>
          <a:p>
            <a:r>
              <a:rPr lang="fi-FI" dirty="0"/>
              <a:t>Lopuksi</a:t>
            </a:r>
          </a:p>
        </p:txBody>
      </p:sp>
      <p:sp>
        <p:nvSpPr>
          <p:cNvPr id="3" name="Content Placeholder 2">
            <a:extLst>
              <a:ext uri="{FF2B5EF4-FFF2-40B4-BE49-F238E27FC236}">
                <a16:creationId xmlns:a16="http://schemas.microsoft.com/office/drawing/2014/main" id="{53FEFFE5-B3CD-4B8A-8146-D8A788D06011}"/>
              </a:ext>
            </a:extLst>
          </p:cNvPr>
          <p:cNvSpPr>
            <a:spLocks noGrp="1"/>
          </p:cNvSpPr>
          <p:nvPr>
            <p:ph idx="1"/>
          </p:nvPr>
        </p:nvSpPr>
        <p:spPr/>
        <p:txBody>
          <a:bodyPr/>
          <a:lstStyle/>
          <a:p>
            <a:r>
              <a:rPr lang="fi-FI" dirty="0"/>
              <a:t>Yhteisen ymmärryksen luominen toiminta- ja arviointikulttuurista on edellytys kehittämiselle</a:t>
            </a:r>
          </a:p>
          <a:p>
            <a:r>
              <a:rPr lang="fi-FI" dirty="0"/>
              <a:t>Kaikkien tulisi perehtyä yhteisesti sovitulla tavalla ohjausasiakirjoihin ja näihin asiakirjoihin olisi hyvä palata säännöllisesti</a:t>
            </a:r>
          </a:p>
          <a:p>
            <a:r>
              <a:rPr lang="fi-FI" dirty="0"/>
              <a:t>Opettajien hyvinvoinnista ja työssä jaksamisesta tulee huolehtia ja näin varmistaa myönteinen ilmapiiri kehittämistyölle</a:t>
            </a:r>
          </a:p>
        </p:txBody>
      </p:sp>
    </p:spTree>
    <p:extLst>
      <p:ext uri="{BB962C8B-B14F-4D97-AF65-F5344CB8AC3E}">
        <p14:creationId xmlns:p14="http://schemas.microsoft.com/office/powerpoint/2010/main" val="21859847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2A3E-708E-42CB-91D5-877D317D7D4A}"/>
              </a:ext>
            </a:extLst>
          </p:cNvPr>
          <p:cNvSpPr>
            <a:spLocks noGrp="1"/>
          </p:cNvSpPr>
          <p:nvPr>
            <p:ph type="title"/>
          </p:nvPr>
        </p:nvSpPr>
        <p:spPr/>
        <p:txBody>
          <a:bodyPr/>
          <a:lstStyle/>
          <a:p>
            <a:r>
              <a:rPr lang="fi-FI" dirty="0"/>
              <a:t>Välitehtävä</a:t>
            </a:r>
          </a:p>
        </p:txBody>
      </p:sp>
      <p:sp>
        <p:nvSpPr>
          <p:cNvPr id="3" name="Content Placeholder 2">
            <a:extLst>
              <a:ext uri="{FF2B5EF4-FFF2-40B4-BE49-F238E27FC236}">
                <a16:creationId xmlns:a16="http://schemas.microsoft.com/office/drawing/2014/main" id="{2CDFDF61-C286-4597-9D3E-4B8F62F7CC69}"/>
              </a:ext>
            </a:extLst>
          </p:cNvPr>
          <p:cNvSpPr>
            <a:spLocks noGrp="1"/>
          </p:cNvSpPr>
          <p:nvPr>
            <p:ph idx="1"/>
          </p:nvPr>
        </p:nvSpPr>
        <p:spPr/>
        <p:txBody>
          <a:bodyPr>
            <a:normAutofit/>
          </a:bodyPr>
          <a:lstStyle/>
          <a:p>
            <a:pPr marL="0" indent="0">
              <a:buNone/>
            </a:pPr>
            <a:r>
              <a:rPr lang="fi-FI" dirty="0"/>
              <a:t>Luonnostelkaa kehittämissuunnitelma koulun ja/tai päiväkodin henkilöstön pedagogista osaamista vahvistamaan. Tehkää yhdessä kehittämissuunnitelma, joka kohdentuu</a:t>
            </a:r>
          </a:p>
          <a:p>
            <a:pPr marL="971550" lvl="1" indent="-514350">
              <a:buFont typeface="+mj-lt"/>
              <a:buAutoNum type="arabicPeriod"/>
            </a:pPr>
            <a:r>
              <a:rPr lang="fi-FI" dirty="0"/>
              <a:t>koulun/päiväkodin rehtorin/johtajan pedagogisen osaamisen ja johtajuuden vahvistamiseen. Tässä suunnitelmassa tarkennetaan pedagogista johtajuutta ja mitä sen pitäisi teidän mielestänne sisältää TAI</a:t>
            </a:r>
          </a:p>
          <a:p>
            <a:pPr marL="971550" lvl="1" indent="-514350">
              <a:buFont typeface="+mj-lt"/>
              <a:buAutoNum type="arabicPeriod"/>
            </a:pPr>
            <a:r>
              <a:rPr lang="fi-FI" dirty="0"/>
              <a:t>koulun/päiväkodin opettajien pedagogisen osaamisen vahvistamiseen.</a:t>
            </a:r>
          </a:p>
          <a:p>
            <a:endParaRPr lang="fi-FI" dirty="0"/>
          </a:p>
        </p:txBody>
      </p:sp>
    </p:spTree>
    <p:extLst>
      <p:ext uri="{BB962C8B-B14F-4D97-AF65-F5344CB8AC3E}">
        <p14:creationId xmlns:p14="http://schemas.microsoft.com/office/powerpoint/2010/main" val="866342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A599D-86F8-4514-A9CF-3EFD0A69FD64}"/>
              </a:ext>
            </a:extLst>
          </p:cNvPr>
          <p:cNvSpPr>
            <a:spLocks noGrp="1"/>
          </p:cNvSpPr>
          <p:nvPr>
            <p:ph type="title"/>
          </p:nvPr>
        </p:nvSpPr>
        <p:spPr/>
        <p:txBody>
          <a:bodyPr/>
          <a:lstStyle/>
          <a:p>
            <a:r>
              <a:rPr lang="fi-FI" dirty="0"/>
              <a:t>Työpaja 2: Aktiivisen työkaveruuden rakentuminen ja merkitys työn arjessa</a:t>
            </a:r>
          </a:p>
        </p:txBody>
      </p:sp>
      <p:sp>
        <p:nvSpPr>
          <p:cNvPr id="3" name="Text Placeholder 2">
            <a:extLst>
              <a:ext uri="{FF2B5EF4-FFF2-40B4-BE49-F238E27FC236}">
                <a16:creationId xmlns:a16="http://schemas.microsoft.com/office/drawing/2014/main" id="{FAE0EFFE-D782-4EDA-AC35-70D0376C069A}"/>
              </a:ext>
            </a:extLst>
          </p:cNvPr>
          <p:cNvSpPr>
            <a:spLocks noGrp="1"/>
          </p:cNvSpPr>
          <p:nvPr>
            <p:ph type="body" idx="1"/>
          </p:nvPr>
        </p:nvSpPr>
        <p:spPr/>
        <p:txBody>
          <a:bodyPr/>
          <a:lstStyle/>
          <a:p>
            <a:r>
              <a:rPr lang="fi-FI" dirty="0"/>
              <a:t>Maarit Laiho</a:t>
            </a:r>
          </a:p>
        </p:txBody>
      </p:sp>
    </p:spTree>
    <p:extLst>
      <p:ext uri="{BB962C8B-B14F-4D97-AF65-F5344CB8AC3E}">
        <p14:creationId xmlns:p14="http://schemas.microsoft.com/office/powerpoint/2010/main" val="11423916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1244E-5C58-40A1-8D8C-F7A4A5035713}"/>
              </a:ext>
            </a:extLst>
          </p:cNvPr>
          <p:cNvSpPr>
            <a:spLocks noGrp="1"/>
          </p:cNvSpPr>
          <p:nvPr>
            <p:ph type="title"/>
          </p:nvPr>
        </p:nvSpPr>
        <p:spPr/>
        <p:txBody>
          <a:bodyPr/>
          <a:lstStyle/>
          <a:p>
            <a:r>
              <a:rPr lang="fi-FI" dirty="0"/>
              <a:t>Agenda: Ammatillisuus työelämässä</a:t>
            </a:r>
          </a:p>
        </p:txBody>
      </p:sp>
      <p:sp>
        <p:nvSpPr>
          <p:cNvPr id="3" name="Content Placeholder 2">
            <a:extLst>
              <a:ext uri="{FF2B5EF4-FFF2-40B4-BE49-F238E27FC236}">
                <a16:creationId xmlns:a16="http://schemas.microsoft.com/office/drawing/2014/main" id="{295AF260-EB79-4D09-A276-F5358E5FA830}"/>
              </a:ext>
            </a:extLst>
          </p:cNvPr>
          <p:cNvSpPr>
            <a:spLocks noGrp="1"/>
          </p:cNvSpPr>
          <p:nvPr>
            <p:ph idx="1"/>
          </p:nvPr>
        </p:nvSpPr>
        <p:spPr/>
        <p:txBody>
          <a:bodyPr>
            <a:normAutofit/>
          </a:bodyPr>
          <a:lstStyle/>
          <a:p>
            <a:pPr marL="0" indent="0">
              <a:buNone/>
            </a:pPr>
            <a:r>
              <a:rPr lang="fi-FI" dirty="0"/>
              <a:t>Työkaveruuden käsite</a:t>
            </a:r>
          </a:p>
          <a:p>
            <a:pPr lvl="1"/>
            <a:r>
              <a:rPr lang="fi-FI" dirty="0"/>
              <a:t>Mitä työkaveruus on ja mihin sitä tarvitaan?</a:t>
            </a:r>
          </a:p>
          <a:p>
            <a:pPr marL="0" indent="0">
              <a:buNone/>
            </a:pPr>
            <a:r>
              <a:rPr lang="fi-FI" dirty="0"/>
              <a:t>Työkaveruuden perusta</a:t>
            </a:r>
          </a:p>
          <a:p>
            <a:pPr lvl="1"/>
            <a:r>
              <a:rPr lang="fi-FI" dirty="0"/>
              <a:t>Miten yhteistyö ja yhdessä tekeminen näyttäytyvät työn arjessa?</a:t>
            </a:r>
          </a:p>
          <a:p>
            <a:pPr lvl="1"/>
            <a:r>
              <a:rPr lang="fi-FI" dirty="0"/>
              <a:t>Miten aktiivinen työkaveruus rakentuu?</a:t>
            </a:r>
          </a:p>
          <a:p>
            <a:pPr marL="0" indent="0">
              <a:buNone/>
            </a:pPr>
            <a:r>
              <a:rPr lang="fi-FI" dirty="0"/>
              <a:t>Aktiivisen työkaverin ydinarvot</a:t>
            </a:r>
          </a:p>
          <a:p>
            <a:pPr lvl="1"/>
            <a:r>
              <a:rPr lang="fi-FI" dirty="0"/>
              <a:t>Miten jokainen työyhteisön jäsen rakentaa toiminnallaan työkaveruutta?</a:t>
            </a:r>
          </a:p>
          <a:p>
            <a:pPr marL="0" indent="0">
              <a:buNone/>
            </a:pPr>
            <a:r>
              <a:rPr lang="fi-FI" dirty="0"/>
              <a:t>Vuorovaikutus työyhteisössä</a:t>
            </a:r>
          </a:p>
          <a:p>
            <a:endParaRPr lang="fi-FI" dirty="0"/>
          </a:p>
        </p:txBody>
      </p:sp>
    </p:spTree>
    <p:extLst>
      <p:ext uri="{BB962C8B-B14F-4D97-AF65-F5344CB8AC3E}">
        <p14:creationId xmlns:p14="http://schemas.microsoft.com/office/powerpoint/2010/main" val="48341972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5C88-4FD1-4FB8-984C-62AD361FBADC}"/>
              </a:ext>
            </a:extLst>
          </p:cNvPr>
          <p:cNvSpPr>
            <a:spLocks noGrp="1"/>
          </p:cNvSpPr>
          <p:nvPr>
            <p:ph type="title"/>
          </p:nvPr>
        </p:nvSpPr>
        <p:spPr/>
        <p:txBody>
          <a:bodyPr/>
          <a:lstStyle/>
          <a:p>
            <a:r>
              <a:rPr lang="fi-FI" dirty="0"/>
              <a:t>Mihin työkaveruutta tarvitaan?</a:t>
            </a:r>
          </a:p>
        </p:txBody>
      </p:sp>
      <p:sp>
        <p:nvSpPr>
          <p:cNvPr id="3" name="Content Placeholder 2">
            <a:extLst>
              <a:ext uri="{FF2B5EF4-FFF2-40B4-BE49-F238E27FC236}">
                <a16:creationId xmlns:a16="http://schemas.microsoft.com/office/drawing/2014/main" id="{1E6DDBB7-1AB6-4341-9D14-F5CF46A69626}"/>
              </a:ext>
            </a:extLst>
          </p:cNvPr>
          <p:cNvSpPr>
            <a:spLocks noGrp="1"/>
          </p:cNvSpPr>
          <p:nvPr>
            <p:ph sz="half" idx="1"/>
          </p:nvPr>
        </p:nvSpPr>
        <p:spPr>
          <a:xfrm>
            <a:off x="838200" y="1825625"/>
            <a:ext cx="6545240" cy="4351338"/>
          </a:xfrm>
        </p:spPr>
        <p:txBody>
          <a:bodyPr>
            <a:normAutofit fontScale="70000" lnSpcReduction="20000"/>
          </a:bodyPr>
          <a:lstStyle/>
          <a:p>
            <a:pPr marL="0" indent="0">
              <a:buNone/>
            </a:pPr>
            <a:r>
              <a:rPr lang="fi-FI" i="1" dirty="0"/>
              <a:t>Laiho, </a:t>
            </a:r>
            <a:r>
              <a:rPr lang="fi-FI" i="1" dirty="0" err="1"/>
              <a:t>Ryömä</a:t>
            </a:r>
            <a:r>
              <a:rPr lang="fi-FI" i="1" dirty="0"/>
              <a:t>, Satama &amp; Teerikangas 2020:</a:t>
            </a:r>
            <a:br>
              <a:rPr lang="fi-FI" dirty="0"/>
            </a:br>
            <a:endParaRPr lang="fi-FI" dirty="0"/>
          </a:p>
          <a:p>
            <a:r>
              <a:rPr lang="fi-FI" dirty="0"/>
              <a:t>Organisaatioiden ja työyhteisöjen onnistuminen riippuu</a:t>
            </a:r>
            <a:br>
              <a:rPr lang="fi-FI" dirty="0"/>
            </a:br>
            <a:r>
              <a:rPr lang="fi-FI" dirty="0"/>
              <a:t>ihmisosaajista ja siitä, missä määrin he haluavat ja </a:t>
            </a:r>
            <a:br>
              <a:rPr lang="fi-FI" dirty="0"/>
            </a:br>
            <a:r>
              <a:rPr lang="fi-FI" dirty="0"/>
              <a:t>jaksavat tehdä töitä, kehittävät luovia ratkaisuja ja </a:t>
            </a:r>
            <a:br>
              <a:rPr lang="fi-FI" dirty="0"/>
            </a:br>
            <a:r>
              <a:rPr lang="fi-FI" dirty="0"/>
              <a:t>kukoistavat jatkuvan muutoksen keskellä</a:t>
            </a:r>
          </a:p>
          <a:p>
            <a:r>
              <a:rPr lang="fi-FI" dirty="0"/>
              <a:t>Arkipäivän yhdessä tekeminen ja työkaverin tukeminen, hyvä työkaveruus, edesauttaa onnistumista</a:t>
            </a:r>
          </a:p>
          <a:p>
            <a:r>
              <a:rPr lang="fi-FI" dirty="0"/>
              <a:t>Aikaisempi esimiestyötä, alaistaitoja tai työyhteisötaitoja tarkasteleva tutkimus ei anna tarpeeksi kattavaa kuvaa siitä, miten yhteistyö ja yhdessä tekeminen näyttäytyvät työn arjessa</a:t>
            </a:r>
          </a:p>
          <a:p>
            <a:r>
              <a:rPr lang="fi-FI" dirty="0"/>
              <a:t>Onnistuminen rakentuu yhteistyössä</a:t>
            </a:r>
          </a:p>
          <a:p>
            <a:pPr lvl="1"/>
            <a:r>
              <a:rPr lang="fi-FI" dirty="0"/>
              <a:t>Huomio jokaiseen työyhteisön toimijaan - kollegaan</a:t>
            </a:r>
          </a:p>
          <a:p>
            <a:pPr lvl="1"/>
            <a:r>
              <a:rPr lang="fi-FI" dirty="0"/>
              <a:t>Keskiössä arkinen työ ja yhdessä tekeminen</a:t>
            </a:r>
          </a:p>
        </p:txBody>
      </p:sp>
      <p:grpSp>
        <p:nvGrpSpPr>
          <p:cNvPr id="6" name="Group 5">
            <a:extLst>
              <a:ext uri="{FF2B5EF4-FFF2-40B4-BE49-F238E27FC236}">
                <a16:creationId xmlns:a16="http://schemas.microsoft.com/office/drawing/2014/main" id="{8D41A4BA-28C8-4009-A2BA-5CF6721ACE69}"/>
              </a:ext>
            </a:extLst>
          </p:cNvPr>
          <p:cNvGrpSpPr/>
          <p:nvPr/>
        </p:nvGrpSpPr>
        <p:grpSpPr>
          <a:xfrm>
            <a:off x="8762257" y="1825625"/>
            <a:ext cx="1419529" cy="709764"/>
            <a:chOff x="1346244" y="795"/>
            <a:chExt cx="1419529" cy="709764"/>
          </a:xfrm>
        </p:grpSpPr>
        <p:sp>
          <p:nvSpPr>
            <p:cNvPr id="22" name="Rectangle: Rounded Corners 21">
              <a:extLst>
                <a:ext uri="{FF2B5EF4-FFF2-40B4-BE49-F238E27FC236}">
                  <a16:creationId xmlns:a16="http://schemas.microsoft.com/office/drawing/2014/main" id="{D2B0EFE8-C2D4-450E-8F35-7499F2DF6C6B}"/>
                </a:ext>
              </a:extLst>
            </p:cNvPr>
            <p:cNvSpPr/>
            <p:nvPr/>
          </p:nvSpPr>
          <p:spPr>
            <a:xfrm>
              <a:off x="1346244" y="795"/>
              <a:ext cx="1419529" cy="709764"/>
            </a:xfrm>
            <a:prstGeom prst="roundRect">
              <a:avLst>
                <a:gd name="adj" fmla="val 10000"/>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ectangle: Rounded Corners 4">
              <a:extLst>
                <a:ext uri="{FF2B5EF4-FFF2-40B4-BE49-F238E27FC236}">
                  <a16:creationId xmlns:a16="http://schemas.microsoft.com/office/drawing/2014/main" id="{DEF7C8E7-BC48-4AAC-A22F-967A80BBF4C6}"/>
                </a:ext>
              </a:extLst>
            </p:cNvPr>
            <p:cNvSpPr txBox="1"/>
            <p:nvPr/>
          </p:nvSpPr>
          <p:spPr>
            <a:xfrm>
              <a:off x="1367032" y="21583"/>
              <a:ext cx="1377953" cy="668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i-FI" sz="1600" kern="1200" dirty="0">
                  <a:latin typeface="Brother 1816 Regular" pitchFamily="50" charset="0"/>
                </a:rPr>
                <a:t>Työkaveruus</a:t>
              </a:r>
            </a:p>
          </p:txBody>
        </p:sp>
      </p:grpSp>
      <p:grpSp>
        <p:nvGrpSpPr>
          <p:cNvPr id="7" name="Group 6">
            <a:extLst>
              <a:ext uri="{FF2B5EF4-FFF2-40B4-BE49-F238E27FC236}">
                <a16:creationId xmlns:a16="http://schemas.microsoft.com/office/drawing/2014/main" id="{F1254E85-F537-4ED4-8B22-45D4AD8590E7}"/>
              </a:ext>
            </a:extLst>
          </p:cNvPr>
          <p:cNvGrpSpPr/>
          <p:nvPr/>
        </p:nvGrpSpPr>
        <p:grpSpPr>
          <a:xfrm>
            <a:off x="9933820" y="2825702"/>
            <a:ext cx="248417" cy="739598"/>
            <a:chOff x="2517807" y="1000872"/>
            <a:chExt cx="248417" cy="739598"/>
          </a:xfrm>
        </p:grpSpPr>
        <p:sp>
          <p:nvSpPr>
            <p:cNvPr id="20" name="Arrow: Left-Right 19">
              <a:extLst>
                <a:ext uri="{FF2B5EF4-FFF2-40B4-BE49-F238E27FC236}">
                  <a16:creationId xmlns:a16="http://schemas.microsoft.com/office/drawing/2014/main" id="{EE3B3D00-3341-4542-9F44-BCA66BFD5739}"/>
                </a:ext>
              </a:extLst>
            </p:cNvPr>
            <p:cNvSpPr/>
            <p:nvPr/>
          </p:nvSpPr>
          <p:spPr>
            <a:xfrm rot="3600000">
              <a:off x="2272217" y="1246462"/>
              <a:ext cx="739598" cy="248417"/>
            </a:xfrm>
            <a:prstGeom prst="leftRightArrow">
              <a:avLst>
                <a:gd name="adj1" fmla="val 60000"/>
                <a:gd name="adj2" fmla="val 50000"/>
              </a:avLst>
            </a:prstGeom>
            <a:solidFill>
              <a:schemeClr val="accent5">
                <a:lumMod val="60000"/>
                <a:lumOff val="4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1" name="Arrow: Left-Right 6">
              <a:extLst>
                <a:ext uri="{FF2B5EF4-FFF2-40B4-BE49-F238E27FC236}">
                  <a16:creationId xmlns:a16="http://schemas.microsoft.com/office/drawing/2014/main" id="{7A431284-250E-44C5-88AD-A1032B272A5C}"/>
                </a:ext>
              </a:extLst>
            </p:cNvPr>
            <p:cNvSpPr txBox="1"/>
            <p:nvPr/>
          </p:nvSpPr>
          <p:spPr>
            <a:xfrm rot="3600000">
              <a:off x="2346742" y="1296145"/>
              <a:ext cx="590548" cy="1490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i-FI" sz="1000" kern="1200"/>
            </a:p>
          </p:txBody>
        </p:sp>
      </p:grpSp>
      <p:grpSp>
        <p:nvGrpSpPr>
          <p:cNvPr id="8" name="Group 7">
            <a:extLst>
              <a:ext uri="{FF2B5EF4-FFF2-40B4-BE49-F238E27FC236}">
                <a16:creationId xmlns:a16="http://schemas.microsoft.com/office/drawing/2014/main" id="{57C5C538-B120-47B5-8A92-D7DCE0B53F04}"/>
              </a:ext>
            </a:extLst>
          </p:cNvPr>
          <p:cNvGrpSpPr/>
          <p:nvPr/>
        </p:nvGrpSpPr>
        <p:grpSpPr>
          <a:xfrm>
            <a:off x="9934271" y="3855612"/>
            <a:ext cx="1419529" cy="709764"/>
            <a:chOff x="2518258" y="2030782"/>
            <a:chExt cx="1419529" cy="709764"/>
          </a:xfrm>
        </p:grpSpPr>
        <p:sp>
          <p:nvSpPr>
            <p:cNvPr id="18" name="Rectangle: Rounded Corners 17">
              <a:extLst>
                <a:ext uri="{FF2B5EF4-FFF2-40B4-BE49-F238E27FC236}">
                  <a16:creationId xmlns:a16="http://schemas.microsoft.com/office/drawing/2014/main" id="{22BF0F9E-12FA-4700-BB92-D76D0DEDA5F7}"/>
                </a:ext>
              </a:extLst>
            </p:cNvPr>
            <p:cNvSpPr/>
            <p:nvPr/>
          </p:nvSpPr>
          <p:spPr>
            <a:xfrm>
              <a:off x="2518258" y="2030782"/>
              <a:ext cx="1419529" cy="709764"/>
            </a:xfrm>
            <a:prstGeom prst="roundRect">
              <a:avLst>
                <a:gd name="adj" fmla="val 10000"/>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8">
              <a:extLst>
                <a:ext uri="{FF2B5EF4-FFF2-40B4-BE49-F238E27FC236}">
                  <a16:creationId xmlns:a16="http://schemas.microsoft.com/office/drawing/2014/main" id="{522E5387-3700-4BA3-B560-B62A9B013156}"/>
                </a:ext>
              </a:extLst>
            </p:cNvPr>
            <p:cNvSpPr txBox="1"/>
            <p:nvPr/>
          </p:nvSpPr>
          <p:spPr>
            <a:xfrm>
              <a:off x="2539046" y="2051570"/>
              <a:ext cx="1377953" cy="668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i-FI" sz="1600" kern="1200" dirty="0" err="1">
                  <a:latin typeface="Brother 1816 Regular" pitchFamily="50" charset="0"/>
                </a:rPr>
                <a:t>Seuraajuus</a:t>
              </a:r>
              <a:endParaRPr lang="fi-FI" sz="1600" kern="1200" dirty="0">
                <a:latin typeface="Brother 1816 Regular" pitchFamily="50" charset="0"/>
              </a:endParaRPr>
            </a:p>
          </p:txBody>
        </p:sp>
      </p:grpSp>
      <p:grpSp>
        <p:nvGrpSpPr>
          <p:cNvPr id="9" name="Group 8">
            <a:extLst>
              <a:ext uri="{FF2B5EF4-FFF2-40B4-BE49-F238E27FC236}">
                <a16:creationId xmlns:a16="http://schemas.microsoft.com/office/drawing/2014/main" id="{430D71CD-D2DF-439A-81CC-53ECDDAE132D}"/>
              </a:ext>
            </a:extLst>
          </p:cNvPr>
          <p:cNvGrpSpPr/>
          <p:nvPr/>
        </p:nvGrpSpPr>
        <p:grpSpPr>
          <a:xfrm>
            <a:off x="9102223" y="4086286"/>
            <a:ext cx="739598" cy="248417"/>
            <a:chOff x="1686210" y="2261456"/>
            <a:chExt cx="739598" cy="248417"/>
          </a:xfrm>
        </p:grpSpPr>
        <p:sp>
          <p:nvSpPr>
            <p:cNvPr id="16" name="Arrow: Left-Right 15">
              <a:extLst>
                <a:ext uri="{FF2B5EF4-FFF2-40B4-BE49-F238E27FC236}">
                  <a16:creationId xmlns:a16="http://schemas.microsoft.com/office/drawing/2014/main" id="{DE01757B-5769-4D07-80BC-062F280782FD}"/>
                </a:ext>
              </a:extLst>
            </p:cNvPr>
            <p:cNvSpPr/>
            <p:nvPr/>
          </p:nvSpPr>
          <p:spPr>
            <a:xfrm rot="10800000">
              <a:off x="1686210" y="2261456"/>
              <a:ext cx="739598" cy="248417"/>
            </a:xfrm>
            <a:prstGeom prst="leftRightArrow">
              <a:avLst>
                <a:gd name="adj1" fmla="val 60000"/>
                <a:gd name="adj2" fmla="val 50000"/>
              </a:avLst>
            </a:prstGeom>
            <a:solidFill>
              <a:schemeClr val="accent5">
                <a:lumMod val="60000"/>
                <a:lumOff val="4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7" name="Arrow: Left-Right 10">
              <a:extLst>
                <a:ext uri="{FF2B5EF4-FFF2-40B4-BE49-F238E27FC236}">
                  <a16:creationId xmlns:a16="http://schemas.microsoft.com/office/drawing/2014/main" id="{DD4DC5F4-B4AB-4314-A32C-BBB675C41D51}"/>
                </a:ext>
              </a:extLst>
            </p:cNvPr>
            <p:cNvSpPr txBox="1"/>
            <p:nvPr/>
          </p:nvSpPr>
          <p:spPr>
            <a:xfrm rot="21600000">
              <a:off x="1760735" y="2311139"/>
              <a:ext cx="590548" cy="1490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i-FI" sz="1000" kern="1200"/>
            </a:p>
          </p:txBody>
        </p:sp>
      </p:grpSp>
      <p:grpSp>
        <p:nvGrpSpPr>
          <p:cNvPr id="10" name="Group 9">
            <a:extLst>
              <a:ext uri="{FF2B5EF4-FFF2-40B4-BE49-F238E27FC236}">
                <a16:creationId xmlns:a16="http://schemas.microsoft.com/office/drawing/2014/main" id="{3F60295F-03C7-4781-A5E5-1EDE767D76B7}"/>
              </a:ext>
            </a:extLst>
          </p:cNvPr>
          <p:cNvGrpSpPr/>
          <p:nvPr/>
        </p:nvGrpSpPr>
        <p:grpSpPr>
          <a:xfrm>
            <a:off x="7590243" y="3855612"/>
            <a:ext cx="1419529" cy="709764"/>
            <a:chOff x="174230" y="2030782"/>
            <a:chExt cx="1419529" cy="709764"/>
          </a:xfrm>
        </p:grpSpPr>
        <p:sp>
          <p:nvSpPr>
            <p:cNvPr id="14" name="Rectangle: Rounded Corners 13">
              <a:extLst>
                <a:ext uri="{FF2B5EF4-FFF2-40B4-BE49-F238E27FC236}">
                  <a16:creationId xmlns:a16="http://schemas.microsoft.com/office/drawing/2014/main" id="{CB52D41F-B49C-4DB9-B96C-168C05FFE99E}"/>
                </a:ext>
              </a:extLst>
            </p:cNvPr>
            <p:cNvSpPr/>
            <p:nvPr/>
          </p:nvSpPr>
          <p:spPr>
            <a:xfrm>
              <a:off x="174230" y="2030782"/>
              <a:ext cx="1419529" cy="709764"/>
            </a:xfrm>
            <a:prstGeom prst="roundRect">
              <a:avLst>
                <a:gd name="adj" fmla="val 10000"/>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12">
              <a:extLst>
                <a:ext uri="{FF2B5EF4-FFF2-40B4-BE49-F238E27FC236}">
                  <a16:creationId xmlns:a16="http://schemas.microsoft.com/office/drawing/2014/main" id="{4607EBCD-EA67-4E87-B156-2AAB5BE17344}"/>
                </a:ext>
              </a:extLst>
            </p:cNvPr>
            <p:cNvSpPr txBox="1"/>
            <p:nvPr/>
          </p:nvSpPr>
          <p:spPr>
            <a:xfrm>
              <a:off x="195018" y="2051570"/>
              <a:ext cx="1377953" cy="668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i-FI" sz="1600" kern="1200" dirty="0">
                  <a:latin typeface="Brother 1816 Regular" pitchFamily="50" charset="0"/>
                </a:rPr>
                <a:t>Johtajuus</a:t>
              </a:r>
            </a:p>
          </p:txBody>
        </p:sp>
      </p:grpSp>
      <p:grpSp>
        <p:nvGrpSpPr>
          <p:cNvPr id="11" name="Group 10">
            <a:extLst>
              <a:ext uri="{FF2B5EF4-FFF2-40B4-BE49-F238E27FC236}">
                <a16:creationId xmlns:a16="http://schemas.microsoft.com/office/drawing/2014/main" id="{A33B5ED8-E1D6-48D7-A78D-8C1F6F73C582}"/>
              </a:ext>
            </a:extLst>
          </p:cNvPr>
          <p:cNvGrpSpPr/>
          <p:nvPr/>
        </p:nvGrpSpPr>
        <p:grpSpPr>
          <a:xfrm>
            <a:off x="8761806" y="2825702"/>
            <a:ext cx="248417" cy="739598"/>
            <a:chOff x="1345793" y="1000872"/>
            <a:chExt cx="248417" cy="739598"/>
          </a:xfrm>
        </p:grpSpPr>
        <p:sp>
          <p:nvSpPr>
            <p:cNvPr id="12" name="Arrow: Left-Right 11">
              <a:extLst>
                <a:ext uri="{FF2B5EF4-FFF2-40B4-BE49-F238E27FC236}">
                  <a16:creationId xmlns:a16="http://schemas.microsoft.com/office/drawing/2014/main" id="{1B4A128D-BD3A-4A39-8798-1F75583757BC}"/>
                </a:ext>
              </a:extLst>
            </p:cNvPr>
            <p:cNvSpPr/>
            <p:nvPr/>
          </p:nvSpPr>
          <p:spPr>
            <a:xfrm rot="18000000">
              <a:off x="1100203" y="1246462"/>
              <a:ext cx="739598" cy="248417"/>
            </a:xfrm>
            <a:prstGeom prst="leftRightArrow">
              <a:avLst>
                <a:gd name="adj1" fmla="val 60000"/>
                <a:gd name="adj2" fmla="val 50000"/>
              </a:avLst>
            </a:prstGeom>
            <a:solidFill>
              <a:schemeClr val="accent5">
                <a:lumMod val="60000"/>
                <a:lumOff val="4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3" name="Arrow: Left-Right 14">
              <a:extLst>
                <a:ext uri="{FF2B5EF4-FFF2-40B4-BE49-F238E27FC236}">
                  <a16:creationId xmlns:a16="http://schemas.microsoft.com/office/drawing/2014/main" id="{326DF163-AD40-4DFB-A189-BF0A1F315B12}"/>
                </a:ext>
              </a:extLst>
            </p:cNvPr>
            <p:cNvSpPr txBox="1"/>
            <p:nvPr/>
          </p:nvSpPr>
          <p:spPr>
            <a:xfrm rot="18000000">
              <a:off x="1174728" y="1296145"/>
              <a:ext cx="590548" cy="1490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i-FI" sz="1000" kern="1200"/>
            </a:p>
          </p:txBody>
        </p:sp>
      </p:grpSp>
    </p:spTree>
    <p:extLst>
      <p:ext uri="{BB962C8B-B14F-4D97-AF65-F5344CB8AC3E}">
        <p14:creationId xmlns:p14="http://schemas.microsoft.com/office/powerpoint/2010/main" val="7515557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E16F-94D8-4122-A34E-6CEFBBA7CADD}"/>
              </a:ext>
            </a:extLst>
          </p:cNvPr>
          <p:cNvSpPr>
            <a:spLocks noGrp="1"/>
          </p:cNvSpPr>
          <p:nvPr>
            <p:ph type="title"/>
          </p:nvPr>
        </p:nvSpPr>
        <p:spPr/>
        <p:txBody>
          <a:bodyPr/>
          <a:lstStyle/>
          <a:p>
            <a:r>
              <a:rPr lang="en-GB" dirty="0" err="1"/>
              <a:t>Työkaveruuden</a:t>
            </a:r>
            <a:r>
              <a:rPr lang="en-GB" dirty="0"/>
              <a:t> </a:t>
            </a:r>
            <a:r>
              <a:rPr lang="en-GB" dirty="0" err="1"/>
              <a:t>käsite</a:t>
            </a:r>
            <a:endParaRPr lang="fi-FI" dirty="0"/>
          </a:p>
        </p:txBody>
      </p:sp>
      <p:sp>
        <p:nvSpPr>
          <p:cNvPr id="3" name="Content Placeholder 2">
            <a:extLst>
              <a:ext uri="{FF2B5EF4-FFF2-40B4-BE49-F238E27FC236}">
                <a16:creationId xmlns:a16="http://schemas.microsoft.com/office/drawing/2014/main" id="{25558666-BEE4-4C2C-BE3B-393396CCD95E}"/>
              </a:ext>
            </a:extLst>
          </p:cNvPr>
          <p:cNvSpPr>
            <a:spLocks noGrp="1"/>
          </p:cNvSpPr>
          <p:nvPr>
            <p:ph sz="half" idx="1"/>
          </p:nvPr>
        </p:nvSpPr>
        <p:spPr>
          <a:xfrm>
            <a:off x="838199" y="1825625"/>
            <a:ext cx="6654421" cy="4351338"/>
          </a:xfrm>
        </p:spPr>
        <p:txBody>
          <a:bodyPr>
            <a:normAutofit fontScale="70000" lnSpcReduction="20000"/>
          </a:bodyPr>
          <a:lstStyle/>
          <a:p>
            <a:pPr marL="0" indent="0">
              <a:buNone/>
            </a:pPr>
            <a:r>
              <a:rPr lang="fi-FI" i="1" dirty="0"/>
              <a:t>Laiho, </a:t>
            </a:r>
            <a:r>
              <a:rPr lang="fi-FI" i="1" dirty="0" err="1"/>
              <a:t>Ryömä</a:t>
            </a:r>
            <a:r>
              <a:rPr lang="fi-FI" i="1" dirty="0"/>
              <a:t>, Satama &amp; Teerikangas 2020:</a:t>
            </a:r>
          </a:p>
          <a:p>
            <a:pPr marL="0" indent="0">
              <a:buNone/>
            </a:pPr>
            <a:endParaRPr lang="fi-FI" dirty="0"/>
          </a:p>
          <a:p>
            <a:r>
              <a:rPr lang="fi-FI" dirty="0"/>
              <a:t>Työkaveruus ≈ </a:t>
            </a:r>
            <a:r>
              <a:rPr lang="fi-FI" dirty="0" err="1"/>
              <a:t>kollegius</a:t>
            </a:r>
            <a:r>
              <a:rPr lang="fi-FI" dirty="0"/>
              <a:t> (</a:t>
            </a:r>
            <a:r>
              <a:rPr lang="fi-FI" dirty="0" err="1"/>
              <a:t>colleagueship</a:t>
            </a:r>
            <a:r>
              <a:rPr lang="fi-FI" dirty="0"/>
              <a:t>)</a:t>
            </a:r>
          </a:p>
          <a:p>
            <a:r>
              <a:rPr lang="fi-FI" dirty="0"/>
              <a:t>Työkaveri ≈ kollega (</a:t>
            </a:r>
            <a:r>
              <a:rPr lang="fi-FI" dirty="0" err="1"/>
              <a:t>colleague</a:t>
            </a:r>
            <a:r>
              <a:rPr lang="fi-FI" dirty="0"/>
              <a:t>)</a:t>
            </a:r>
          </a:p>
          <a:p>
            <a:r>
              <a:rPr lang="fi-FI" dirty="0"/>
              <a:t>Työkaveruus ≠ työystävyys (</a:t>
            </a:r>
            <a:r>
              <a:rPr lang="fi-FI" dirty="0" err="1"/>
              <a:t>friendship</a:t>
            </a:r>
            <a:r>
              <a:rPr lang="fi-FI" dirty="0"/>
              <a:t>)</a:t>
            </a:r>
          </a:p>
          <a:p>
            <a:pPr marL="0" indent="0">
              <a:buNone/>
            </a:pPr>
            <a:endParaRPr lang="fi-FI" dirty="0"/>
          </a:p>
          <a:p>
            <a:r>
              <a:rPr lang="fi-FI" dirty="0" err="1"/>
              <a:t>Colleagueship</a:t>
            </a:r>
            <a:r>
              <a:rPr lang="fi-FI" dirty="0"/>
              <a:t>: “</a:t>
            </a:r>
            <a:r>
              <a:rPr lang="fi-FI" dirty="0" err="1"/>
              <a:t>informal</a:t>
            </a:r>
            <a:r>
              <a:rPr lang="fi-FI" dirty="0"/>
              <a:t> </a:t>
            </a:r>
            <a:r>
              <a:rPr lang="fi-FI" dirty="0" err="1"/>
              <a:t>contact</a:t>
            </a:r>
            <a:r>
              <a:rPr lang="fi-FI" dirty="0"/>
              <a:t> </a:t>
            </a:r>
            <a:r>
              <a:rPr lang="fi-FI" dirty="0" err="1"/>
              <a:t>from</a:t>
            </a:r>
            <a:r>
              <a:rPr lang="fi-FI" dirty="0"/>
              <a:t> </a:t>
            </a:r>
            <a:r>
              <a:rPr lang="fi-FI" dirty="0" err="1"/>
              <a:t>colleagues</a:t>
            </a:r>
            <a:r>
              <a:rPr lang="fi-FI" dirty="0"/>
              <a:t>, </a:t>
            </a:r>
            <a:r>
              <a:rPr lang="fi-FI" dirty="0" err="1"/>
              <a:t>recognition</a:t>
            </a:r>
            <a:r>
              <a:rPr lang="fi-FI" dirty="0"/>
              <a:t> and </a:t>
            </a:r>
            <a:r>
              <a:rPr lang="fi-FI" dirty="0" err="1"/>
              <a:t>support</a:t>
            </a:r>
            <a:r>
              <a:rPr lang="fi-FI" dirty="0"/>
              <a:t> </a:t>
            </a:r>
            <a:r>
              <a:rPr lang="fi-FI" dirty="0" err="1"/>
              <a:t>from</a:t>
            </a:r>
            <a:r>
              <a:rPr lang="fi-FI" dirty="0"/>
              <a:t> </a:t>
            </a:r>
            <a:r>
              <a:rPr lang="fi-FI" dirty="0" err="1"/>
              <a:t>colleagues</a:t>
            </a:r>
            <a:r>
              <a:rPr lang="fi-FI" dirty="0"/>
              <a:t>” (Schneider ym. 1994)</a:t>
            </a:r>
          </a:p>
          <a:p>
            <a:r>
              <a:rPr lang="fi-FI" dirty="0">
                <a:latin typeface="Brother 1816 Medium" pitchFamily="50" charset="0"/>
              </a:rPr>
              <a:t>Aktiivinen työkaveruus (</a:t>
            </a:r>
            <a:r>
              <a:rPr lang="fi-FI" dirty="0" err="1">
                <a:latin typeface="Brother 1816 Medium" pitchFamily="50" charset="0"/>
              </a:rPr>
              <a:t>constructive</a:t>
            </a:r>
            <a:r>
              <a:rPr lang="fi-FI" dirty="0">
                <a:latin typeface="Brother 1816 Medium" pitchFamily="50" charset="0"/>
              </a:rPr>
              <a:t> </a:t>
            </a:r>
            <a:r>
              <a:rPr lang="fi-FI" dirty="0" err="1">
                <a:latin typeface="Brother 1816 Medium" pitchFamily="50" charset="0"/>
              </a:rPr>
              <a:t>colleagueship</a:t>
            </a:r>
            <a:r>
              <a:rPr lang="fi-FI" dirty="0">
                <a:latin typeface="Brother 1816 Medium" pitchFamily="50" charset="0"/>
              </a:rPr>
              <a:t>): </a:t>
            </a:r>
            <a:br>
              <a:rPr lang="fi-FI" dirty="0"/>
            </a:br>
            <a:r>
              <a:rPr lang="fi-FI" dirty="0"/>
              <a:t>Ammatillista yhteistyötä ja vastuullista yhteisen tavoitteen eteen ponnistelua työyhteisössä, jossa työn järjestelyt ovat selkeät, ilmapiiri on toista arvostava ja työn arkea leimaa keskinäinen luottamus, ystävällisyys sekä huomaavaisuus. </a:t>
            </a:r>
          </a:p>
          <a:p>
            <a:pPr marL="0" indent="0">
              <a:buNone/>
            </a:pPr>
            <a:endParaRPr lang="fi-FI" dirty="0"/>
          </a:p>
        </p:txBody>
      </p:sp>
      <p:pic>
        <p:nvPicPr>
          <p:cNvPr id="5" name="Picture 4">
            <a:extLst>
              <a:ext uri="{FF2B5EF4-FFF2-40B4-BE49-F238E27FC236}">
                <a16:creationId xmlns:a16="http://schemas.microsoft.com/office/drawing/2014/main" id="{5820230E-EF01-487B-B258-426B5DCD14B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92620" y="1690688"/>
            <a:ext cx="4178667" cy="2785778"/>
          </a:xfrm>
          <a:prstGeom prst="rect">
            <a:avLst/>
          </a:prstGeom>
        </p:spPr>
      </p:pic>
    </p:spTree>
    <p:extLst>
      <p:ext uri="{BB962C8B-B14F-4D97-AF65-F5344CB8AC3E}">
        <p14:creationId xmlns:p14="http://schemas.microsoft.com/office/powerpoint/2010/main" val="35419166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D5BB9-85A5-4F10-BB1D-BF11C51CE040}"/>
              </a:ext>
            </a:extLst>
          </p:cNvPr>
          <p:cNvSpPr>
            <a:spLocks noGrp="1"/>
          </p:cNvSpPr>
          <p:nvPr>
            <p:ph type="title"/>
          </p:nvPr>
        </p:nvSpPr>
        <p:spPr/>
        <p:txBody>
          <a:bodyPr/>
          <a:lstStyle/>
          <a:p>
            <a:r>
              <a:rPr lang="fi-FI" dirty="0"/>
              <a:t>Mitä työkaveruus on?</a:t>
            </a:r>
          </a:p>
        </p:txBody>
      </p:sp>
      <p:sp>
        <p:nvSpPr>
          <p:cNvPr id="3" name="Content Placeholder 2">
            <a:extLst>
              <a:ext uri="{FF2B5EF4-FFF2-40B4-BE49-F238E27FC236}">
                <a16:creationId xmlns:a16="http://schemas.microsoft.com/office/drawing/2014/main" id="{92051659-B34E-4E02-B2DC-74FE74E67DB1}"/>
              </a:ext>
            </a:extLst>
          </p:cNvPr>
          <p:cNvSpPr>
            <a:spLocks noGrp="1"/>
          </p:cNvSpPr>
          <p:nvPr>
            <p:ph sz="half" idx="1"/>
          </p:nvPr>
        </p:nvSpPr>
        <p:spPr>
          <a:xfrm>
            <a:off x="838199" y="1825625"/>
            <a:ext cx="6586183" cy="4351338"/>
          </a:xfrm>
        </p:spPr>
        <p:txBody>
          <a:bodyPr>
            <a:normAutofit fontScale="62500" lnSpcReduction="20000"/>
          </a:bodyPr>
          <a:lstStyle/>
          <a:p>
            <a:pPr marL="0" indent="0">
              <a:buNone/>
            </a:pPr>
            <a:r>
              <a:rPr lang="fi-FI" i="1" dirty="0"/>
              <a:t>Laiho, </a:t>
            </a:r>
            <a:r>
              <a:rPr lang="fi-FI" i="1" dirty="0" err="1"/>
              <a:t>Ryömä</a:t>
            </a:r>
            <a:r>
              <a:rPr lang="fi-FI" i="1" dirty="0"/>
              <a:t>, Satama &amp; Teerikangas 2020:</a:t>
            </a:r>
          </a:p>
          <a:p>
            <a:pPr marL="0" indent="0">
              <a:buNone/>
            </a:pPr>
            <a:endParaRPr lang="fi-FI" dirty="0"/>
          </a:p>
          <a:p>
            <a:pPr marL="0" indent="0">
              <a:buNone/>
            </a:pPr>
            <a:r>
              <a:rPr lang="fi-FI" dirty="0"/>
              <a:t>Määrittyy perustehtävän kautta</a:t>
            </a:r>
          </a:p>
          <a:p>
            <a:pPr lvl="1"/>
            <a:r>
              <a:rPr lang="fi-FI" dirty="0"/>
              <a:t>Saman perustehtävän eteen työskentelevät </a:t>
            </a:r>
            <a:br>
              <a:rPr lang="fi-FI" dirty="0"/>
            </a:br>
            <a:r>
              <a:rPr lang="fi-FI" dirty="0"/>
              <a:t>koetaan työkavereiksi</a:t>
            </a:r>
          </a:p>
          <a:p>
            <a:pPr marL="0" indent="0">
              <a:buNone/>
            </a:pPr>
            <a:r>
              <a:rPr lang="fi-FI" dirty="0"/>
              <a:t>Organisaatiorajat ylittävä työkaveruus</a:t>
            </a:r>
          </a:p>
          <a:p>
            <a:pPr lvl="1"/>
            <a:r>
              <a:rPr lang="fi-FI" dirty="0"/>
              <a:t>Saman asian äärellä olevat yhteistyökumppanit </a:t>
            </a:r>
            <a:br>
              <a:rPr lang="fi-FI" dirty="0"/>
            </a:br>
            <a:r>
              <a:rPr lang="fi-FI" dirty="0"/>
              <a:t>koetaan työkavereiksi</a:t>
            </a:r>
          </a:p>
          <a:p>
            <a:pPr marL="0" indent="0">
              <a:buNone/>
            </a:pPr>
            <a:r>
              <a:rPr lang="fi-FI" dirty="0"/>
              <a:t>Asiakasfokus</a:t>
            </a:r>
          </a:p>
          <a:p>
            <a:pPr lvl="1"/>
            <a:r>
              <a:rPr lang="fi-FI" dirty="0"/>
              <a:t>Työkaveruuden ja yhteisöllisyyden rakentaminen </a:t>
            </a:r>
            <a:br>
              <a:rPr lang="fi-FI" dirty="0"/>
            </a:br>
            <a:r>
              <a:rPr lang="fi-FI" dirty="0"/>
              <a:t>ei ole toiminnan keskiössä</a:t>
            </a:r>
          </a:p>
          <a:p>
            <a:pPr lvl="1"/>
            <a:r>
              <a:rPr lang="fi-FI" dirty="0"/>
              <a:t>Hyvä ilmapiiri ei ole syy vaan seuraus </a:t>
            </a:r>
            <a:r>
              <a:rPr lang="fi-FI" i="1" dirty="0"/>
              <a:t>(Aro 2018)</a:t>
            </a:r>
          </a:p>
          <a:p>
            <a:pPr marL="0" indent="0">
              <a:buNone/>
            </a:pPr>
            <a:r>
              <a:rPr lang="fi-FI" dirty="0"/>
              <a:t>Keskeistä kokemus nähdyksi ja kuulluksi </a:t>
            </a:r>
            <a:br>
              <a:rPr lang="fi-FI" dirty="0"/>
            </a:br>
            <a:r>
              <a:rPr lang="fi-FI" dirty="0"/>
              <a:t>tulemisesta</a:t>
            </a:r>
          </a:p>
          <a:p>
            <a:pPr lvl="1"/>
            <a:r>
              <a:rPr lang="fi-FI" dirty="0"/>
              <a:t>Kokemus siitä, että omaa työtä ja työkenttää </a:t>
            </a:r>
            <a:br>
              <a:rPr lang="fi-FI" dirty="0"/>
            </a:br>
            <a:r>
              <a:rPr lang="fi-FI" dirty="0"/>
              <a:t>arvostetaan ja kehitetään</a:t>
            </a:r>
            <a:endParaRPr lang="fi-FI" i="1" dirty="0"/>
          </a:p>
          <a:p>
            <a:pPr marL="0" indent="0">
              <a:buNone/>
            </a:pPr>
            <a:r>
              <a:rPr lang="fi-FI" i="1" dirty="0"/>
              <a:t>”Et sitä se on parhaimmillaan sitä jakamista, tsemppaamista ja yhdessä tekemistä.”</a:t>
            </a:r>
          </a:p>
        </p:txBody>
      </p:sp>
      <p:pic>
        <p:nvPicPr>
          <p:cNvPr id="5" name="Picture 4">
            <a:extLst>
              <a:ext uri="{FF2B5EF4-FFF2-40B4-BE49-F238E27FC236}">
                <a16:creationId xmlns:a16="http://schemas.microsoft.com/office/drawing/2014/main" id="{BB0D502D-E575-4916-BEE6-E62EBB8D5EF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863325" y="1690688"/>
            <a:ext cx="3191811" cy="2239867"/>
          </a:xfrm>
          <a:prstGeom prst="rect">
            <a:avLst/>
          </a:prstGeom>
        </p:spPr>
      </p:pic>
      <p:pic>
        <p:nvPicPr>
          <p:cNvPr id="6" name="Picture 5">
            <a:extLst>
              <a:ext uri="{FF2B5EF4-FFF2-40B4-BE49-F238E27FC236}">
                <a16:creationId xmlns:a16="http://schemas.microsoft.com/office/drawing/2014/main" id="{92E104D1-357F-4119-92F3-4F1ABFDF40A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3325" y="4111655"/>
            <a:ext cx="3191811" cy="2111314"/>
          </a:xfrm>
          <a:prstGeom prst="rect">
            <a:avLst/>
          </a:prstGeom>
        </p:spPr>
      </p:pic>
    </p:spTree>
    <p:extLst>
      <p:ext uri="{BB962C8B-B14F-4D97-AF65-F5344CB8AC3E}">
        <p14:creationId xmlns:p14="http://schemas.microsoft.com/office/powerpoint/2010/main" val="23544589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95866-DE53-47F9-B580-663233E0D54C}"/>
              </a:ext>
            </a:extLst>
          </p:cNvPr>
          <p:cNvSpPr>
            <a:spLocks noGrp="1"/>
          </p:cNvSpPr>
          <p:nvPr>
            <p:ph type="title"/>
          </p:nvPr>
        </p:nvSpPr>
        <p:spPr/>
        <p:txBody>
          <a:bodyPr/>
          <a:lstStyle/>
          <a:p>
            <a:r>
              <a:rPr lang="fi-FI" dirty="0"/>
              <a:t>Pohdinta 1</a:t>
            </a:r>
          </a:p>
        </p:txBody>
      </p:sp>
      <p:sp>
        <p:nvSpPr>
          <p:cNvPr id="6" name="Content Placeholder 5">
            <a:extLst>
              <a:ext uri="{FF2B5EF4-FFF2-40B4-BE49-F238E27FC236}">
                <a16:creationId xmlns:a16="http://schemas.microsoft.com/office/drawing/2014/main" id="{83C43AFA-16B6-4EA3-8228-1A5744584DC2}"/>
              </a:ext>
            </a:extLst>
          </p:cNvPr>
          <p:cNvSpPr>
            <a:spLocks noGrp="1"/>
          </p:cNvSpPr>
          <p:nvPr>
            <p:ph idx="1"/>
          </p:nvPr>
        </p:nvSpPr>
        <p:spPr/>
        <p:txBody>
          <a:bodyPr/>
          <a:lstStyle/>
          <a:p>
            <a:pPr marL="0" indent="0">
              <a:buNone/>
            </a:pPr>
            <a:r>
              <a:rPr lang="fi-FI" dirty="0"/>
              <a:t>Mieti tilannetta, jossa olet saanut osaksesi hyvää työkaveruutta (työkaveruus, arjen työ ja yhdessä tekeminen)? Millainen tämä tilanne oli ja kenen kanssa (lähityökaveri, joku muu henkilöstön jäsen)?</a:t>
            </a:r>
          </a:p>
          <a:p>
            <a:endParaRPr lang="fi-FI" dirty="0"/>
          </a:p>
        </p:txBody>
      </p:sp>
    </p:spTree>
    <p:extLst>
      <p:ext uri="{BB962C8B-B14F-4D97-AF65-F5344CB8AC3E}">
        <p14:creationId xmlns:p14="http://schemas.microsoft.com/office/powerpoint/2010/main" val="35072349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0741D-604C-4EC6-9081-DB2AF799C13A}"/>
              </a:ext>
            </a:extLst>
          </p:cNvPr>
          <p:cNvSpPr>
            <a:spLocks noGrp="1"/>
          </p:cNvSpPr>
          <p:nvPr>
            <p:ph type="title"/>
          </p:nvPr>
        </p:nvSpPr>
        <p:spPr/>
        <p:txBody>
          <a:bodyPr/>
          <a:lstStyle/>
          <a:p>
            <a:r>
              <a:rPr lang="fi-FI" dirty="0"/>
              <a:t>Aktiivinen työkaveruus</a:t>
            </a:r>
          </a:p>
        </p:txBody>
      </p:sp>
      <p:sp>
        <p:nvSpPr>
          <p:cNvPr id="4" name="Rounded Rectangle 8">
            <a:extLst>
              <a:ext uri="{FF2B5EF4-FFF2-40B4-BE49-F238E27FC236}">
                <a16:creationId xmlns:a16="http://schemas.microsoft.com/office/drawing/2014/main" id="{EDCF7071-CE79-4AA6-8D6F-8159E6B9AE6F}"/>
              </a:ext>
            </a:extLst>
          </p:cNvPr>
          <p:cNvSpPr/>
          <p:nvPr/>
        </p:nvSpPr>
        <p:spPr>
          <a:xfrm>
            <a:off x="838201" y="1654572"/>
            <a:ext cx="11213431" cy="3017394"/>
          </a:xfrm>
          <a:prstGeom prst="roundRect">
            <a:avLst/>
          </a:prstGeom>
          <a:solidFill>
            <a:srgbClr val="003399"/>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000" b="1" i="0" u="none" strike="noStrike" kern="0" cap="none" spc="0" normalizeH="0" baseline="0" noProof="0" dirty="0">
                <a:ln>
                  <a:noFill/>
                </a:ln>
                <a:solidFill>
                  <a:prstClr val="white"/>
                </a:solidFill>
                <a:effectLst/>
                <a:uLnTx/>
                <a:uFillTx/>
                <a:latin typeface="Brother 1816 Medium" pitchFamily="50" charset="0"/>
              </a:rPr>
              <a:t>OLEN HYVÄ TYÖKAVERI – AKTIIVISEN TYÖKAVERIN YDINARVOT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2000" b="1" i="0" u="none" strike="noStrike" kern="0" cap="none" spc="0" normalizeH="0" baseline="0" noProof="0" dirty="0">
              <a:ln>
                <a:noFill/>
              </a:ln>
              <a:solidFill>
                <a:prstClr val="white"/>
              </a:solidFill>
              <a:effectLst/>
              <a:uLnTx/>
              <a:uFillTx/>
              <a:latin typeface="Brother 1816 Medium" pitchFamily="50"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2000" b="1" i="0" u="none" strike="noStrike" kern="0" cap="none" spc="0" normalizeH="0" baseline="0" noProof="0" dirty="0">
              <a:ln>
                <a:noFill/>
              </a:ln>
              <a:solidFill>
                <a:prstClr val="white"/>
              </a:solidFill>
              <a:effectLst/>
              <a:uLnTx/>
              <a:uFillTx/>
              <a:latin typeface="Brother 1816 Medium" pitchFamily="50"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2000" b="1" i="0" u="none" strike="noStrike" kern="0" cap="none" spc="0" normalizeH="0" baseline="0" noProof="0" dirty="0">
              <a:ln>
                <a:noFill/>
              </a:ln>
              <a:solidFill>
                <a:prstClr val="white"/>
              </a:solidFill>
              <a:effectLst/>
              <a:uLnTx/>
              <a:uFillTx/>
              <a:latin typeface="Brother 1816 Medium" pitchFamily="50"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2000" b="1" i="0" u="none" strike="noStrike" kern="0" cap="none" spc="0" normalizeH="0" baseline="0" noProof="0" dirty="0">
              <a:ln>
                <a:noFill/>
              </a:ln>
              <a:solidFill>
                <a:prstClr val="white"/>
              </a:solidFill>
              <a:effectLst/>
              <a:uLnTx/>
              <a:uFillTx/>
              <a:latin typeface="Brother 1816 Medium" pitchFamily="50"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2000" b="1" i="0" u="none" strike="noStrike" kern="0" cap="none" spc="0" normalizeH="0" baseline="0" noProof="0" dirty="0">
              <a:ln>
                <a:noFill/>
              </a:ln>
              <a:solidFill>
                <a:prstClr val="white"/>
              </a:solidFill>
              <a:effectLst/>
              <a:uLnTx/>
              <a:uFillTx/>
              <a:latin typeface="Brother 1816 Medium" pitchFamily="50"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2000" b="1" i="0" u="none" strike="noStrike" kern="0" cap="none" spc="0" normalizeH="0" baseline="0" noProof="0" dirty="0">
              <a:ln>
                <a:noFill/>
              </a:ln>
              <a:solidFill>
                <a:prstClr val="white"/>
              </a:solidFill>
              <a:effectLst/>
              <a:uLnTx/>
              <a:uFillTx/>
              <a:latin typeface="Brother 1816 Medium" pitchFamily="50"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2000" b="1" i="0" u="none" strike="noStrike" kern="0" cap="none" spc="0" normalizeH="0" baseline="0" noProof="0" dirty="0">
              <a:ln>
                <a:noFill/>
              </a:ln>
              <a:solidFill>
                <a:prstClr val="white"/>
              </a:solidFill>
              <a:effectLst/>
              <a:uLnTx/>
              <a:uFillTx/>
              <a:latin typeface="Brother 1816 Medium" pitchFamily="50"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000" b="1" i="0" u="none" strike="noStrike" kern="0" cap="none" spc="0" normalizeH="0" baseline="0" noProof="0" dirty="0">
                <a:ln>
                  <a:noFill/>
                </a:ln>
                <a:solidFill>
                  <a:prstClr val="white"/>
                </a:solidFill>
                <a:effectLst/>
                <a:uLnTx/>
                <a:uFillTx/>
                <a:latin typeface="Brother 1816 Medium" pitchFamily="50" charset="0"/>
              </a:rPr>
              <a:t>TYÖKAVERUUDEN PERUSTA - VASTUULLISUUS</a:t>
            </a:r>
          </a:p>
        </p:txBody>
      </p:sp>
      <p:sp>
        <p:nvSpPr>
          <p:cNvPr id="5" name="Rounded Rectangle 4">
            <a:extLst>
              <a:ext uri="{FF2B5EF4-FFF2-40B4-BE49-F238E27FC236}">
                <a16:creationId xmlns:a16="http://schemas.microsoft.com/office/drawing/2014/main" id="{91CA322D-E092-4B69-8917-7C6B5B74B658}"/>
              </a:ext>
            </a:extLst>
          </p:cNvPr>
          <p:cNvSpPr/>
          <p:nvPr/>
        </p:nvSpPr>
        <p:spPr>
          <a:xfrm>
            <a:off x="937185" y="3344621"/>
            <a:ext cx="3600000" cy="720000"/>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000" b="0" i="0" u="none" strike="noStrike" kern="0" cap="none" spc="0" normalizeH="0" baseline="0" noProof="0" dirty="0">
                <a:ln>
                  <a:noFill/>
                </a:ln>
                <a:solidFill>
                  <a:prstClr val="white"/>
                </a:solidFill>
                <a:effectLst/>
                <a:uLnTx/>
                <a:uFillTx/>
                <a:latin typeface="Brother 1816 Regular" pitchFamily="50" charset="0"/>
              </a:rPr>
              <a:t>Olen ammattilainen työssäni</a:t>
            </a:r>
          </a:p>
        </p:txBody>
      </p:sp>
      <p:sp>
        <p:nvSpPr>
          <p:cNvPr id="6" name="Rounded Rectangle 25">
            <a:extLst>
              <a:ext uri="{FF2B5EF4-FFF2-40B4-BE49-F238E27FC236}">
                <a16:creationId xmlns:a16="http://schemas.microsoft.com/office/drawing/2014/main" id="{3DD3437B-A70F-49E0-8B5F-978BE13ABD5D}"/>
              </a:ext>
            </a:extLst>
          </p:cNvPr>
          <p:cNvSpPr/>
          <p:nvPr/>
        </p:nvSpPr>
        <p:spPr>
          <a:xfrm>
            <a:off x="4625825" y="3344621"/>
            <a:ext cx="3600000" cy="720000"/>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000" b="0" i="0" u="none" strike="noStrike" kern="0" cap="none" spc="0" normalizeH="0" baseline="0" noProof="0" dirty="0">
                <a:ln>
                  <a:noFill/>
                </a:ln>
                <a:solidFill>
                  <a:prstClr val="white"/>
                </a:solidFill>
                <a:effectLst/>
                <a:uLnTx/>
                <a:uFillTx/>
                <a:latin typeface="Brother 1816 Regular" pitchFamily="50" charset="0"/>
              </a:rPr>
              <a:t>Toimin yhteisen suunnan mukaisesti</a:t>
            </a:r>
          </a:p>
        </p:txBody>
      </p:sp>
      <p:sp>
        <p:nvSpPr>
          <p:cNvPr id="7" name="Rounded Rectangle 26">
            <a:extLst>
              <a:ext uri="{FF2B5EF4-FFF2-40B4-BE49-F238E27FC236}">
                <a16:creationId xmlns:a16="http://schemas.microsoft.com/office/drawing/2014/main" id="{D9C66056-4196-45C1-B918-A50BD46BC235}"/>
              </a:ext>
            </a:extLst>
          </p:cNvPr>
          <p:cNvSpPr/>
          <p:nvPr/>
        </p:nvSpPr>
        <p:spPr>
          <a:xfrm>
            <a:off x="8313181" y="3344621"/>
            <a:ext cx="3600000" cy="720000"/>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000" b="0" i="0" u="none" strike="noStrike" kern="0" cap="none" spc="0" normalizeH="0" baseline="0" noProof="0" dirty="0">
                <a:ln>
                  <a:noFill/>
                </a:ln>
                <a:solidFill>
                  <a:prstClr val="white"/>
                </a:solidFill>
                <a:effectLst/>
                <a:uLnTx/>
                <a:uFillTx/>
                <a:latin typeface="Brother 1816 Regular" pitchFamily="50" charset="0"/>
              </a:rPr>
              <a:t>Varmistan arjen sujuvuuden töissä</a:t>
            </a:r>
          </a:p>
        </p:txBody>
      </p:sp>
      <p:sp>
        <p:nvSpPr>
          <p:cNvPr id="8" name="Rounded Rectangle 9">
            <a:extLst>
              <a:ext uri="{FF2B5EF4-FFF2-40B4-BE49-F238E27FC236}">
                <a16:creationId xmlns:a16="http://schemas.microsoft.com/office/drawing/2014/main" id="{42FF4422-DA15-43E7-8695-808577896665}"/>
              </a:ext>
            </a:extLst>
          </p:cNvPr>
          <p:cNvSpPr/>
          <p:nvPr/>
        </p:nvSpPr>
        <p:spPr>
          <a:xfrm>
            <a:off x="963361" y="2234328"/>
            <a:ext cx="2664000" cy="720000"/>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400" b="0" i="0" u="none" strike="noStrike" kern="0" cap="none" spc="0" normalizeH="0" baseline="0" noProof="0" dirty="0">
                <a:ln>
                  <a:noFill/>
                </a:ln>
                <a:solidFill>
                  <a:prstClr val="white"/>
                </a:solidFill>
                <a:effectLst/>
                <a:uLnTx/>
                <a:uFillTx/>
                <a:latin typeface="Brother 1816 Regular" pitchFamily="50" charset="0"/>
              </a:rPr>
              <a:t>Valoisuus</a:t>
            </a:r>
          </a:p>
        </p:txBody>
      </p:sp>
      <p:sp>
        <p:nvSpPr>
          <p:cNvPr id="9" name="Rounded Rectangle 10">
            <a:extLst>
              <a:ext uri="{FF2B5EF4-FFF2-40B4-BE49-F238E27FC236}">
                <a16:creationId xmlns:a16="http://schemas.microsoft.com/office/drawing/2014/main" id="{0ABBFA8E-5FC6-44AA-87D8-1996272BB9ED}"/>
              </a:ext>
            </a:extLst>
          </p:cNvPr>
          <p:cNvSpPr/>
          <p:nvPr/>
        </p:nvSpPr>
        <p:spPr>
          <a:xfrm>
            <a:off x="9249181" y="2243709"/>
            <a:ext cx="2664000" cy="720000"/>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400" b="0" i="0" u="none" strike="noStrike" kern="0" cap="none" spc="0" normalizeH="0" baseline="0" noProof="0" dirty="0">
                <a:ln>
                  <a:noFill/>
                </a:ln>
                <a:solidFill>
                  <a:prstClr val="white"/>
                </a:solidFill>
                <a:effectLst/>
                <a:uLnTx/>
                <a:uFillTx/>
                <a:latin typeface="Brother 1816 Regular" pitchFamily="50" charset="0"/>
              </a:rPr>
              <a:t>Rohkeus</a:t>
            </a:r>
          </a:p>
        </p:txBody>
      </p:sp>
      <p:sp>
        <p:nvSpPr>
          <p:cNvPr id="10" name="Rounded Rectangle 11">
            <a:extLst>
              <a:ext uri="{FF2B5EF4-FFF2-40B4-BE49-F238E27FC236}">
                <a16:creationId xmlns:a16="http://schemas.microsoft.com/office/drawing/2014/main" id="{B7C9E3DC-6DAB-43C5-B9AD-163C1FD9C3B1}"/>
              </a:ext>
            </a:extLst>
          </p:cNvPr>
          <p:cNvSpPr/>
          <p:nvPr/>
        </p:nvSpPr>
        <p:spPr>
          <a:xfrm>
            <a:off x="6487241" y="2234328"/>
            <a:ext cx="2664000" cy="720000"/>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400" b="0" i="0" u="none" strike="noStrike" kern="0" cap="none" spc="0" normalizeH="0" baseline="0" noProof="0" dirty="0">
                <a:ln>
                  <a:noFill/>
                </a:ln>
                <a:solidFill>
                  <a:prstClr val="white"/>
                </a:solidFill>
                <a:effectLst/>
                <a:uLnTx/>
                <a:uFillTx/>
                <a:latin typeface="Brother 1816 Regular" pitchFamily="50" charset="0"/>
              </a:rPr>
              <a:t>Luottamus</a:t>
            </a:r>
          </a:p>
        </p:txBody>
      </p:sp>
      <p:sp>
        <p:nvSpPr>
          <p:cNvPr id="11" name="Rounded Rectangle 12">
            <a:extLst>
              <a:ext uri="{FF2B5EF4-FFF2-40B4-BE49-F238E27FC236}">
                <a16:creationId xmlns:a16="http://schemas.microsoft.com/office/drawing/2014/main" id="{32C87785-598E-4B53-9DCC-7444D228A190}"/>
              </a:ext>
            </a:extLst>
          </p:cNvPr>
          <p:cNvSpPr/>
          <p:nvPr/>
        </p:nvSpPr>
        <p:spPr>
          <a:xfrm>
            <a:off x="3725301" y="2243709"/>
            <a:ext cx="2664000" cy="720000"/>
          </a:xfrm>
          <a:prstGeom prst="round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400" b="0" i="0" u="none" strike="noStrike" kern="0" cap="none" spc="0" normalizeH="0" baseline="0" noProof="0" dirty="0">
                <a:ln>
                  <a:noFill/>
                </a:ln>
                <a:solidFill>
                  <a:prstClr val="white"/>
                </a:solidFill>
                <a:effectLst/>
                <a:uLnTx/>
                <a:uFillTx/>
                <a:latin typeface="Brother 1816 Regular" pitchFamily="50" charset="0"/>
              </a:rPr>
              <a:t>Inhimillisyys</a:t>
            </a:r>
          </a:p>
        </p:txBody>
      </p:sp>
      <p:sp>
        <p:nvSpPr>
          <p:cNvPr id="12" name="Up Arrow Callout 5">
            <a:extLst>
              <a:ext uri="{FF2B5EF4-FFF2-40B4-BE49-F238E27FC236}">
                <a16:creationId xmlns:a16="http://schemas.microsoft.com/office/drawing/2014/main" id="{3B270981-01CC-4623-B99D-F73024F1306C}"/>
              </a:ext>
            </a:extLst>
          </p:cNvPr>
          <p:cNvSpPr/>
          <p:nvPr/>
        </p:nvSpPr>
        <p:spPr>
          <a:xfrm>
            <a:off x="838200" y="4795719"/>
            <a:ext cx="11213431" cy="1260000"/>
          </a:xfrm>
          <a:prstGeom prst="upArrow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000" b="0" i="0" u="none" strike="noStrike" kern="0" cap="none" spc="0" normalizeH="0" baseline="0" noProof="0" dirty="0">
                <a:ln>
                  <a:noFill/>
                </a:ln>
                <a:solidFill>
                  <a:schemeClr val="bg1"/>
                </a:solidFill>
                <a:effectLst/>
                <a:uLnTx/>
                <a:uFillTx/>
                <a:latin typeface="Brother 1816 Regular" pitchFamily="50" charset="0"/>
              </a:rPr>
              <a:t>Organisaatio: suunta ja arvot, prosessit ja johtaminen </a:t>
            </a:r>
            <a:br>
              <a:rPr kumimoji="0" lang="fi-FI" sz="2000" b="0" i="0" u="none" strike="noStrike" kern="0" cap="none" spc="0" normalizeH="0" baseline="0" noProof="0" dirty="0">
                <a:ln>
                  <a:noFill/>
                </a:ln>
                <a:solidFill>
                  <a:schemeClr val="bg1"/>
                </a:solidFill>
                <a:effectLst/>
                <a:uLnTx/>
                <a:uFillTx/>
                <a:latin typeface="Brother 1816 Regular" pitchFamily="50" charset="0"/>
              </a:rPr>
            </a:br>
            <a:r>
              <a:rPr kumimoji="0" lang="fi-FI" sz="2000" b="0" i="0" u="none" strike="noStrike" kern="0" cap="none" spc="0" normalizeH="0" baseline="0" noProof="0" dirty="0">
                <a:ln>
                  <a:noFill/>
                </a:ln>
                <a:solidFill>
                  <a:schemeClr val="bg1"/>
                </a:solidFill>
                <a:effectLst/>
                <a:uLnTx/>
                <a:uFillTx/>
                <a:latin typeface="Brother 1816 Regular" pitchFamily="50" charset="0"/>
              </a:rPr>
              <a:t>Esimies: vastuunanto ja tuki</a:t>
            </a:r>
            <a:endParaRPr kumimoji="0" lang="en-GB" sz="2000" b="0" i="0" u="none" strike="noStrike" kern="0" cap="none" spc="0" normalizeH="0" baseline="0" noProof="0" dirty="0">
              <a:ln>
                <a:noFill/>
              </a:ln>
              <a:solidFill>
                <a:schemeClr val="bg1"/>
              </a:solidFill>
              <a:effectLst/>
              <a:uLnTx/>
              <a:uFillTx/>
              <a:latin typeface="Brother 1816 Regular" pitchFamily="50" charset="0"/>
            </a:endParaRPr>
          </a:p>
        </p:txBody>
      </p:sp>
      <p:sp>
        <p:nvSpPr>
          <p:cNvPr id="13" name="Down Arrow 6">
            <a:extLst>
              <a:ext uri="{FF2B5EF4-FFF2-40B4-BE49-F238E27FC236}">
                <a16:creationId xmlns:a16="http://schemas.microsoft.com/office/drawing/2014/main" id="{B7657A62-8186-4D00-B5A3-57234B82D57B}"/>
              </a:ext>
            </a:extLst>
          </p:cNvPr>
          <p:cNvSpPr/>
          <p:nvPr/>
        </p:nvSpPr>
        <p:spPr>
          <a:xfrm>
            <a:off x="4266475" y="4678118"/>
            <a:ext cx="541421" cy="36582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6">
            <a:extLst>
              <a:ext uri="{FF2B5EF4-FFF2-40B4-BE49-F238E27FC236}">
                <a16:creationId xmlns:a16="http://schemas.microsoft.com/office/drawing/2014/main" id="{0288180A-96FD-493E-B95D-C2AD51112B2C}"/>
              </a:ext>
            </a:extLst>
          </p:cNvPr>
          <p:cNvSpPr/>
          <p:nvPr/>
        </p:nvSpPr>
        <p:spPr>
          <a:xfrm>
            <a:off x="7965761" y="4671966"/>
            <a:ext cx="541421" cy="36582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A720E4E5-6661-4B59-AC10-6A067C49CB42}"/>
              </a:ext>
            </a:extLst>
          </p:cNvPr>
          <p:cNvCxnSpPr/>
          <p:nvPr/>
        </p:nvCxnSpPr>
        <p:spPr>
          <a:xfrm>
            <a:off x="1101811" y="3138768"/>
            <a:ext cx="10949820" cy="12031"/>
          </a:xfrm>
          <a:prstGeom prst="line">
            <a:avLst/>
          </a:prstGeom>
          <a:noFill/>
          <a:ln w="25400" cap="rnd" cmpd="sng" algn="ctr">
            <a:solidFill>
              <a:srgbClr val="5B9BD5"/>
            </a:solidFill>
            <a:prstDash val="sysDot"/>
            <a:bevel/>
          </a:ln>
          <a:effectLst/>
        </p:spPr>
      </p:cxnSp>
      <p:sp>
        <p:nvSpPr>
          <p:cNvPr id="16" name="Footer Placeholder 15">
            <a:extLst>
              <a:ext uri="{FF2B5EF4-FFF2-40B4-BE49-F238E27FC236}">
                <a16:creationId xmlns:a16="http://schemas.microsoft.com/office/drawing/2014/main" id="{5945E0E4-8C22-4913-91C2-6E88E4620C21}"/>
              </a:ext>
            </a:extLst>
          </p:cNvPr>
          <p:cNvSpPr>
            <a:spLocks noGrp="1"/>
          </p:cNvSpPr>
          <p:nvPr>
            <p:ph type="ftr" sz="quarter" idx="11"/>
          </p:nvPr>
        </p:nvSpPr>
        <p:spPr>
          <a:xfrm>
            <a:off x="838200" y="6319237"/>
            <a:ext cx="4114800" cy="365125"/>
          </a:xfrm>
        </p:spPr>
        <p:txBody>
          <a:bodyPr/>
          <a:lstStyle/>
          <a:p>
            <a:r>
              <a:rPr lang="fi-FI" dirty="0"/>
              <a:t>Kuvaaja:</a:t>
            </a:r>
            <a:r>
              <a:rPr lang="fi-FI" dirty="0">
                <a:latin typeface="Arial" panose="020B0604020202020204" pitchFamily="34" charset="0"/>
                <a:cs typeface="Arial" panose="020B0604020202020204" pitchFamily="34" charset="0"/>
              </a:rPr>
              <a:t> </a:t>
            </a:r>
            <a:r>
              <a:rPr lang="fi-FI" i="1" dirty="0">
                <a:latin typeface="Arial" panose="020B0604020202020204" pitchFamily="34" charset="0"/>
                <a:cs typeface="Arial" panose="020B0604020202020204" pitchFamily="34" charset="0"/>
              </a:rPr>
              <a:t>Laiho, </a:t>
            </a:r>
            <a:r>
              <a:rPr lang="fi-FI" i="1" dirty="0" err="1">
                <a:latin typeface="Arial" panose="020B0604020202020204" pitchFamily="34" charset="0"/>
                <a:cs typeface="Arial" panose="020B0604020202020204" pitchFamily="34" charset="0"/>
              </a:rPr>
              <a:t>Ryömä</a:t>
            </a:r>
            <a:r>
              <a:rPr lang="fi-FI" i="1" dirty="0">
                <a:latin typeface="Arial" panose="020B0604020202020204" pitchFamily="34" charset="0"/>
                <a:cs typeface="Arial" panose="020B0604020202020204" pitchFamily="34" charset="0"/>
              </a:rPr>
              <a:t>, Satama &amp; Teerikangas 2020</a:t>
            </a:r>
          </a:p>
          <a:p>
            <a:endParaRPr lang="fi-FI" dirty="0"/>
          </a:p>
        </p:txBody>
      </p:sp>
    </p:spTree>
    <p:extLst>
      <p:ext uri="{BB962C8B-B14F-4D97-AF65-F5344CB8AC3E}">
        <p14:creationId xmlns:p14="http://schemas.microsoft.com/office/powerpoint/2010/main" val="2977581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6B734-7C1B-429E-8878-E2710484CE1D}"/>
              </a:ext>
            </a:extLst>
          </p:cNvPr>
          <p:cNvSpPr>
            <a:spLocks noGrp="1"/>
          </p:cNvSpPr>
          <p:nvPr>
            <p:ph type="title"/>
          </p:nvPr>
        </p:nvSpPr>
        <p:spPr/>
        <p:txBody>
          <a:bodyPr>
            <a:normAutofit fontScale="90000"/>
          </a:bodyPr>
          <a:lstStyle/>
          <a:p>
            <a:r>
              <a:rPr lang="fi-FI" dirty="0"/>
              <a:t>Näkymiä OPS-matkan varrelta – pedagogisella johtamisella suuri vaikutus uudistuksen onnistumiseen (</a:t>
            </a:r>
            <a:r>
              <a:rPr lang="fi-FI" dirty="0" err="1"/>
              <a:t>Karvi</a:t>
            </a:r>
            <a:r>
              <a:rPr lang="fi-FI" dirty="0"/>
              <a:t> 2020)</a:t>
            </a:r>
          </a:p>
        </p:txBody>
      </p:sp>
      <p:sp>
        <p:nvSpPr>
          <p:cNvPr id="3" name="Content Placeholder 2">
            <a:extLst>
              <a:ext uri="{FF2B5EF4-FFF2-40B4-BE49-F238E27FC236}">
                <a16:creationId xmlns:a16="http://schemas.microsoft.com/office/drawing/2014/main" id="{0C89F68E-E5EC-4D02-A965-F08FB8D2540D}"/>
              </a:ext>
            </a:extLst>
          </p:cNvPr>
          <p:cNvSpPr>
            <a:spLocks noGrp="1"/>
          </p:cNvSpPr>
          <p:nvPr>
            <p:ph idx="1"/>
          </p:nvPr>
        </p:nvSpPr>
        <p:spPr>
          <a:xfrm>
            <a:off x="838200" y="1825625"/>
            <a:ext cx="10515600" cy="4667250"/>
          </a:xfrm>
        </p:spPr>
        <p:txBody>
          <a:bodyPr>
            <a:normAutofit fontScale="70000" lnSpcReduction="20000"/>
          </a:bodyPr>
          <a:lstStyle/>
          <a:p>
            <a:pPr marL="514350" indent="-514350">
              <a:buFont typeface="+mj-lt"/>
              <a:buAutoNum type="arabicPeriod"/>
            </a:pPr>
            <a:r>
              <a:rPr lang="fi-FI" dirty="0"/>
              <a:t>Opetussuunnitelmien käyttöönoton tukea ja ohjausta on lisättävä ja vahvistettava.</a:t>
            </a:r>
          </a:p>
          <a:p>
            <a:pPr marL="514350" indent="-514350">
              <a:buFont typeface="+mj-lt"/>
              <a:buAutoNum type="arabicPeriod"/>
            </a:pPr>
            <a:r>
              <a:rPr lang="fi-FI" dirty="0"/>
              <a:t>Opetuksen järjestäjän tulee yhdessä esiopetusyksiköiden ja koulujen johdon kanssa huolehtia selkeästä pedagogisesta johtamisesta kehittämisprosessin aikana.</a:t>
            </a:r>
          </a:p>
          <a:p>
            <a:pPr marL="514350" indent="-514350">
              <a:buFont typeface="+mj-lt"/>
              <a:buAutoNum type="arabicPeriod"/>
            </a:pPr>
            <a:r>
              <a:rPr lang="fi-FI" dirty="0"/>
              <a:t>Osallistamista, vuorovaikutteista toimintaa ja yhteistyötä tulee lisätä esi- ja perusopetuksessa.</a:t>
            </a:r>
          </a:p>
          <a:p>
            <a:pPr marL="514350" indent="-514350">
              <a:buFont typeface="+mj-lt"/>
              <a:buAutoNum type="arabicPeriod"/>
            </a:pPr>
            <a:r>
              <a:rPr lang="fi-FI" dirty="0"/>
              <a:t>Esi- ja perusopetuksen opettajien hyvinvoinnista ja työssäjaksamisesta tulee huolehtia.</a:t>
            </a:r>
          </a:p>
          <a:p>
            <a:pPr marL="514350" indent="-514350">
              <a:buFont typeface="+mj-lt"/>
              <a:buAutoNum type="arabicPeriod"/>
            </a:pPr>
            <a:r>
              <a:rPr lang="fi-FI" dirty="0"/>
              <a:t>Oppimisympäristöjen kehittämistyössä tulee huomioida niiden fyysiset, psyykkiset ja sosiaaliset ulottuvuudet.</a:t>
            </a:r>
          </a:p>
          <a:p>
            <a:pPr marL="514350" indent="-514350">
              <a:buFont typeface="+mj-lt"/>
              <a:buAutoNum type="arabicPeriod"/>
            </a:pPr>
            <a:r>
              <a:rPr lang="fi-FI" dirty="0"/>
              <a:t>Opetussuunnitelmatyön merkitystä tulee painottaa enemmän koulutyön kehittämisessä.</a:t>
            </a:r>
          </a:p>
          <a:p>
            <a:pPr marL="514350" indent="-514350">
              <a:buFont typeface="+mj-lt"/>
              <a:buAutoNum type="arabicPeriod"/>
            </a:pPr>
            <a:r>
              <a:rPr lang="fi-FI" dirty="0"/>
              <a:t>Laaja-alaisen osaamisen ja (monialaisten) oppimiskokonaisuuksien merkitystä ja tavoitteita tulee selkeyttää esiopetusyksiköissä ja kouluissa.</a:t>
            </a:r>
          </a:p>
          <a:p>
            <a:pPr marL="514350" indent="-514350">
              <a:buFont typeface="+mj-lt"/>
              <a:buAutoNum type="arabicPeriod"/>
            </a:pPr>
            <a:r>
              <a:rPr lang="fi-FI" dirty="0"/>
              <a:t>Esi- ja perusopetuksen järjestäjien tulee huolehtia, että opetussuunnitelmien käyttöönottoon on varattu riittävästi resursseja.</a:t>
            </a:r>
          </a:p>
        </p:txBody>
      </p:sp>
    </p:spTree>
    <p:extLst>
      <p:ext uri="{BB962C8B-B14F-4D97-AF65-F5344CB8AC3E}">
        <p14:creationId xmlns:p14="http://schemas.microsoft.com/office/powerpoint/2010/main" val="21365644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13A3-CEBA-4ADE-89F7-262B677738FC}"/>
              </a:ext>
            </a:extLst>
          </p:cNvPr>
          <p:cNvSpPr>
            <a:spLocks noGrp="1"/>
          </p:cNvSpPr>
          <p:nvPr>
            <p:ph type="title"/>
          </p:nvPr>
        </p:nvSpPr>
        <p:spPr/>
        <p:txBody>
          <a:bodyPr/>
          <a:lstStyle/>
          <a:p>
            <a:r>
              <a:rPr lang="fi-FI" dirty="0"/>
              <a:t>Olen ammattilainen työssäni</a:t>
            </a:r>
            <a:br>
              <a:rPr lang="fi-FI" dirty="0"/>
            </a:br>
            <a:endParaRPr lang="fi-FI" dirty="0"/>
          </a:p>
        </p:txBody>
      </p:sp>
      <p:sp>
        <p:nvSpPr>
          <p:cNvPr id="4" name="Content Placeholder 3">
            <a:extLst>
              <a:ext uri="{FF2B5EF4-FFF2-40B4-BE49-F238E27FC236}">
                <a16:creationId xmlns:a16="http://schemas.microsoft.com/office/drawing/2014/main" id="{E666232B-6BA0-44EC-B7B2-03C66A2BB33F}"/>
              </a:ext>
            </a:extLst>
          </p:cNvPr>
          <p:cNvSpPr>
            <a:spLocks noGrp="1"/>
          </p:cNvSpPr>
          <p:nvPr>
            <p:ph sz="half" idx="1"/>
          </p:nvPr>
        </p:nvSpPr>
        <p:spPr/>
        <p:txBody>
          <a:bodyPr>
            <a:normAutofit fontScale="85000" lnSpcReduction="20000"/>
          </a:bodyPr>
          <a:lstStyle/>
          <a:p>
            <a:pPr marL="0" indent="0">
              <a:buNone/>
            </a:pPr>
            <a:r>
              <a:rPr lang="fi-FI" i="1" dirty="0"/>
              <a:t>Laiho, </a:t>
            </a:r>
            <a:r>
              <a:rPr lang="fi-FI" i="1" dirty="0" err="1"/>
              <a:t>Ryömä</a:t>
            </a:r>
            <a:r>
              <a:rPr lang="fi-FI" i="1" dirty="0"/>
              <a:t>, Satama &amp; Teerikangas 2020:</a:t>
            </a:r>
          </a:p>
          <a:p>
            <a:pPr marL="0" indent="0">
              <a:buNone/>
            </a:pPr>
            <a:endParaRPr lang="fi-FI" dirty="0"/>
          </a:p>
          <a:p>
            <a:r>
              <a:rPr lang="fi-FI" dirty="0"/>
              <a:t>Oman ammattitaidon ylläpito ja kehittäminen</a:t>
            </a:r>
          </a:p>
          <a:p>
            <a:r>
              <a:rPr lang="fi-FI" dirty="0"/>
              <a:t>Vastuu omasta työkunnosta</a:t>
            </a:r>
          </a:p>
          <a:p>
            <a:r>
              <a:rPr lang="fi-FI" dirty="0"/>
              <a:t>Rajanveto – oman työajan hallinta ja tehtävien priorisointi</a:t>
            </a:r>
          </a:p>
          <a:p>
            <a:r>
              <a:rPr lang="fi-FI" dirty="0"/>
              <a:t>Työpaikalla teen töitä vs. vapaa-ajan asioita – vastuullisuus </a:t>
            </a:r>
          </a:p>
          <a:p>
            <a:r>
              <a:rPr lang="fi-FI" dirty="0"/>
              <a:t>Sopeutuminen muutokseen</a:t>
            </a:r>
          </a:p>
          <a:p>
            <a:r>
              <a:rPr lang="fi-FI" dirty="0"/>
              <a:t>Halu tulla toimeen kaikkien kanssa</a:t>
            </a:r>
          </a:p>
          <a:p>
            <a:pPr marL="0" indent="0">
              <a:buNone/>
            </a:pPr>
            <a:endParaRPr lang="fi-FI" dirty="0"/>
          </a:p>
        </p:txBody>
      </p:sp>
      <p:sp>
        <p:nvSpPr>
          <p:cNvPr id="8" name="Rounded Rectangle 7">
            <a:extLst>
              <a:ext uri="{FF2B5EF4-FFF2-40B4-BE49-F238E27FC236}">
                <a16:creationId xmlns:a16="http://schemas.microsoft.com/office/drawing/2014/main" id="{8918E008-8B86-4FE2-823F-F1279B31D949}"/>
              </a:ext>
              <a:ext uri="{C183D7F6-B498-43B3-948B-1728B52AA6E4}">
                <adec:decorative xmlns:adec="http://schemas.microsoft.com/office/drawing/2017/decorative" val="1"/>
              </a:ext>
            </a:extLst>
          </p:cNvPr>
          <p:cNvSpPr/>
          <p:nvPr/>
        </p:nvSpPr>
        <p:spPr>
          <a:xfrm>
            <a:off x="6967866" y="1792566"/>
            <a:ext cx="4385934" cy="3272868"/>
          </a:xfrm>
          <a:prstGeom prst="roundRect">
            <a:avLst>
              <a:gd name="adj" fmla="val 10000"/>
            </a:avLst>
          </a:prstGeom>
          <a:blipFill>
            <a:blip r:embed="rId2">
              <a:extLst>
                <a:ext uri="{28A0092B-C50C-407E-A947-70E740481C1C}">
                  <a14:useLocalDpi xmlns:a14="http://schemas.microsoft.com/office/drawing/2010/main" val="0"/>
                </a:ext>
              </a:extLst>
            </a:blip>
            <a:srcRect/>
            <a:stretch>
              <a:fillRect l="-3000" r="-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1068591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05D7-EF80-4328-923E-952BA2CE3825}"/>
              </a:ext>
            </a:extLst>
          </p:cNvPr>
          <p:cNvSpPr>
            <a:spLocks noGrp="1"/>
          </p:cNvSpPr>
          <p:nvPr>
            <p:ph type="title"/>
          </p:nvPr>
        </p:nvSpPr>
        <p:spPr/>
        <p:txBody>
          <a:bodyPr/>
          <a:lstStyle/>
          <a:p>
            <a:r>
              <a:rPr lang="fi-FI" dirty="0"/>
              <a:t>Toimin yhteisen suunnan mukaisesti</a:t>
            </a:r>
          </a:p>
        </p:txBody>
      </p:sp>
      <p:sp>
        <p:nvSpPr>
          <p:cNvPr id="3" name="Content Placeholder 2">
            <a:extLst>
              <a:ext uri="{FF2B5EF4-FFF2-40B4-BE49-F238E27FC236}">
                <a16:creationId xmlns:a16="http://schemas.microsoft.com/office/drawing/2014/main" id="{E1A58B38-3828-42BC-B60A-78A978689E92}"/>
              </a:ext>
            </a:extLst>
          </p:cNvPr>
          <p:cNvSpPr>
            <a:spLocks noGrp="1"/>
          </p:cNvSpPr>
          <p:nvPr>
            <p:ph sz="half" idx="1"/>
          </p:nvPr>
        </p:nvSpPr>
        <p:spPr>
          <a:xfrm>
            <a:off x="838199" y="1825625"/>
            <a:ext cx="5494361" cy="4351338"/>
          </a:xfrm>
        </p:spPr>
        <p:txBody>
          <a:bodyPr>
            <a:normAutofit fontScale="85000" lnSpcReduction="20000"/>
          </a:bodyPr>
          <a:lstStyle/>
          <a:p>
            <a:pPr marL="0" indent="0">
              <a:buNone/>
            </a:pPr>
            <a:r>
              <a:rPr lang="fi-FI" i="1" dirty="0"/>
              <a:t>Laiho, </a:t>
            </a:r>
            <a:r>
              <a:rPr lang="fi-FI" i="1" dirty="0" err="1"/>
              <a:t>Ryömä</a:t>
            </a:r>
            <a:r>
              <a:rPr lang="fi-FI" i="1" dirty="0"/>
              <a:t>, Satama &amp; Teerikangas 2020:</a:t>
            </a:r>
          </a:p>
          <a:p>
            <a:endParaRPr lang="fi-FI" dirty="0"/>
          </a:p>
          <a:p>
            <a:r>
              <a:rPr lang="fi-FI" dirty="0"/>
              <a:t>Kokemus arvokkaasta ja merkityksellisestä työstä</a:t>
            </a:r>
          </a:p>
          <a:p>
            <a:r>
              <a:rPr lang="fi-FI" dirty="0"/>
              <a:t>Asiakaskeskeisyys ja palvelu on #1</a:t>
            </a:r>
          </a:p>
          <a:p>
            <a:r>
              <a:rPr lang="fi-FI" dirty="0"/>
              <a:t>Jaetut ja samastuttavat arvot</a:t>
            </a:r>
          </a:p>
          <a:p>
            <a:r>
              <a:rPr lang="fi-FI" dirty="0"/>
              <a:t>Tunne työsuorituksen omistajuudesta vs. ’täällä vain töissä’ – vastuullisuus </a:t>
            </a:r>
          </a:p>
          <a:p>
            <a:r>
              <a:rPr lang="fi-FI" dirty="0"/>
              <a:t>Eläminen tässä hetkessä vs. menneessä</a:t>
            </a:r>
          </a:p>
          <a:p>
            <a:pPr marL="0" indent="0">
              <a:buNone/>
            </a:pPr>
            <a:endParaRPr lang="fi-FI" dirty="0"/>
          </a:p>
        </p:txBody>
      </p:sp>
      <p:pic>
        <p:nvPicPr>
          <p:cNvPr id="5" name="Picture 4">
            <a:extLst>
              <a:ext uri="{FF2B5EF4-FFF2-40B4-BE49-F238E27FC236}">
                <a16:creationId xmlns:a16="http://schemas.microsoft.com/office/drawing/2014/main" id="{53007E0F-833A-4668-AC20-A4DF11947D2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21332" y="2378106"/>
            <a:ext cx="4632469" cy="3246376"/>
          </a:xfrm>
          <a:prstGeom prst="rect">
            <a:avLst/>
          </a:prstGeom>
        </p:spPr>
      </p:pic>
    </p:spTree>
    <p:extLst>
      <p:ext uri="{BB962C8B-B14F-4D97-AF65-F5344CB8AC3E}">
        <p14:creationId xmlns:p14="http://schemas.microsoft.com/office/powerpoint/2010/main" val="355999600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A63F-E5D4-481C-AAB0-B6AC3061FF93}"/>
              </a:ext>
            </a:extLst>
          </p:cNvPr>
          <p:cNvSpPr>
            <a:spLocks noGrp="1"/>
          </p:cNvSpPr>
          <p:nvPr>
            <p:ph type="title"/>
          </p:nvPr>
        </p:nvSpPr>
        <p:spPr/>
        <p:txBody>
          <a:bodyPr/>
          <a:lstStyle/>
          <a:p>
            <a:r>
              <a:rPr lang="fi-FI" dirty="0"/>
              <a:t>Varmistan arjen sujuvuuden töissä</a:t>
            </a:r>
          </a:p>
        </p:txBody>
      </p:sp>
      <p:sp>
        <p:nvSpPr>
          <p:cNvPr id="3" name="Content Placeholder 2">
            <a:extLst>
              <a:ext uri="{FF2B5EF4-FFF2-40B4-BE49-F238E27FC236}">
                <a16:creationId xmlns:a16="http://schemas.microsoft.com/office/drawing/2014/main" id="{B73137F4-62D3-453B-BAE1-6809DA62A6D7}"/>
              </a:ext>
            </a:extLst>
          </p:cNvPr>
          <p:cNvSpPr>
            <a:spLocks noGrp="1"/>
          </p:cNvSpPr>
          <p:nvPr>
            <p:ph sz="half" idx="1"/>
          </p:nvPr>
        </p:nvSpPr>
        <p:spPr>
          <a:xfrm>
            <a:off x="838200" y="1825625"/>
            <a:ext cx="6586182" cy="4351338"/>
          </a:xfrm>
        </p:spPr>
        <p:txBody>
          <a:bodyPr>
            <a:normAutofit fontScale="92500" lnSpcReduction="20000"/>
          </a:bodyPr>
          <a:lstStyle/>
          <a:p>
            <a:pPr marL="0" indent="0">
              <a:buNone/>
            </a:pPr>
            <a:r>
              <a:rPr lang="fi-FI" i="1" dirty="0"/>
              <a:t>Laiho, </a:t>
            </a:r>
            <a:r>
              <a:rPr lang="fi-FI" i="1" dirty="0" err="1"/>
              <a:t>Ryömä</a:t>
            </a:r>
            <a:r>
              <a:rPr lang="fi-FI" i="1" dirty="0"/>
              <a:t>, Satama &amp; Teerikangas 2020:</a:t>
            </a:r>
          </a:p>
          <a:p>
            <a:endParaRPr lang="fi-FI" dirty="0"/>
          </a:p>
          <a:p>
            <a:r>
              <a:rPr lang="fi-FI" dirty="0"/>
              <a:t>Luottamus siihen, että työkaveri tekee työnsä hyvin</a:t>
            </a:r>
          </a:p>
          <a:p>
            <a:r>
              <a:rPr lang="fi-FI" dirty="0"/>
              <a:t>Selkeä työnjako</a:t>
            </a:r>
          </a:p>
          <a:p>
            <a:r>
              <a:rPr lang="fi-FI" dirty="0"/>
              <a:t>Selkeät pelisäännöt</a:t>
            </a:r>
          </a:p>
          <a:p>
            <a:r>
              <a:rPr lang="fi-FI" dirty="0"/>
              <a:t>Järkevä tilannejoustavuus</a:t>
            </a:r>
          </a:p>
          <a:p>
            <a:r>
              <a:rPr lang="fi-FI" dirty="0"/>
              <a:t>Avun antaminen ja pyytäminen helppoa ja suotavaa</a:t>
            </a:r>
          </a:p>
          <a:p>
            <a:r>
              <a:rPr lang="fi-FI" dirty="0"/>
              <a:t>Talkoohenki vs. vapaamatkustus – vastuullisuus</a:t>
            </a:r>
          </a:p>
        </p:txBody>
      </p:sp>
      <p:pic>
        <p:nvPicPr>
          <p:cNvPr id="5" name="Picture 4">
            <a:extLst>
              <a:ext uri="{FF2B5EF4-FFF2-40B4-BE49-F238E27FC236}">
                <a16:creationId xmlns:a16="http://schemas.microsoft.com/office/drawing/2014/main" id="{DC36E25E-CF32-4918-9379-DC40829FA3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24382" y="2568826"/>
            <a:ext cx="4072911" cy="2864936"/>
          </a:xfrm>
          <a:prstGeom prst="rect">
            <a:avLst/>
          </a:prstGeom>
        </p:spPr>
      </p:pic>
    </p:spTree>
    <p:extLst>
      <p:ext uri="{BB962C8B-B14F-4D97-AF65-F5344CB8AC3E}">
        <p14:creationId xmlns:p14="http://schemas.microsoft.com/office/powerpoint/2010/main" val="17777972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AED0-F452-4CDA-ACA2-B27636A638F7}"/>
              </a:ext>
            </a:extLst>
          </p:cNvPr>
          <p:cNvSpPr>
            <a:spLocks noGrp="1"/>
          </p:cNvSpPr>
          <p:nvPr>
            <p:ph type="title"/>
          </p:nvPr>
        </p:nvSpPr>
        <p:spPr/>
        <p:txBody>
          <a:bodyPr/>
          <a:lstStyle/>
          <a:p>
            <a:r>
              <a:rPr lang="fi-FI" dirty="0"/>
              <a:t>Pohdinta 2</a:t>
            </a:r>
          </a:p>
        </p:txBody>
      </p:sp>
      <p:sp>
        <p:nvSpPr>
          <p:cNvPr id="3" name="Content Placeholder 2">
            <a:extLst>
              <a:ext uri="{FF2B5EF4-FFF2-40B4-BE49-F238E27FC236}">
                <a16:creationId xmlns:a16="http://schemas.microsoft.com/office/drawing/2014/main" id="{A029868C-BAEC-4DD3-84E8-DC8B14C678AF}"/>
              </a:ext>
            </a:extLst>
          </p:cNvPr>
          <p:cNvSpPr>
            <a:spLocks noGrp="1"/>
          </p:cNvSpPr>
          <p:nvPr>
            <p:ph idx="1"/>
          </p:nvPr>
        </p:nvSpPr>
        <p:spPr/>
        <p:txBody>
          <a:bodyPr/>
          <a:lstStyle/>
          <a:p>
            <a:r>
              <a:rPr lang="fi-FI" dirty="0"/>
              <a:t>Mikä työssäsi ja työyhteisössäsi synnyttää innostusta ja mielihyvää sekä auttaa jaksamaan ja viihtymään?</a:t>
            </a:r>
          </a:p>
          <a:p>
            <a:r>
              <a:rPr lang="fi-FI" dirty="0"/>
              <a:t>Mitkä ovat työssäsi ja työpaikallasi vaikeita tai hankalia asioita tai tehtäviä?</a:t>
            </a:r>
          </a:p>
        </p:txBody>
      </p:sp>
    </p:spTree>
    <p:extLst>
      <p:ext uri="{BB962C8B-B14F-4D97-AF65-F5344CB8AC3E}">
        <p14:creationId xmlns:p14="http://schemas.microsoft.com/office/powerpoint/2010/main" val="11064645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14674-A473-4B5A-A0A4-6BBDF5A88195}"/>
              </a:ext>
            </a:extLst>
          </p:cNvPr>
          <p:cNvSpPr>
            <a:spLocks noGrp="1"/>
          </p:cNvSpPr>
          <p:nvPr>
            <p:ph type="title"/>
          </p:nvPr>
        </p:nvSpPr>
        <p:spPr/>
        <p:txBody>
          <a:bodyPr/>
          <a:lstStyle/>
          <a:p>
            <a:r>
              <a:rPr lang="fi-FI" dirty="0"/>
              <a:t>Työpajatehtävä</a:t>
            </a:r>
          </a:p>
        </p:txBody>
      </p:sp>
      <p:sp>
        <p:nvSpPr>
          <p:cNvPr id="4" name="Content Placeholder 3">
            <a:extLst>
              <a:ext uri="{FF2B5EF4-FFF2-40B4-BE49-F238E27FC236}">
                <a16:creationId xmlns:a16="http://schemas.microsoft.com/office/drawing/2014/main" id="{F3A8D59E-CCEF-4B3C-80B7-0BFE796E33C1}"/>
              </a:ext>
            </a:extLst>
          </p:cNvPr>
          <p:cNvSpPr>
            <a:spLocks noGrp="1"/>
          </p:cNvSpPr>
          <p:nvPr>
            <p:ph sz="half" idx="1"/>
          </p:nvPr>
        </p:nvSpPr>
        <p:spPr>
          <a:xfrm>
            <a:off x="838199" y="1825625"/>
            <a:ext cx="7772401" cy="4351338"/>
          </a:xfrm>
        </p:spPr>
        <p:txBody>
          <a:bodyPr>
            <a:normAutofit/>
          </a:bodyPr>
          <a:lstStyle/>
          <a:p>
            <a:r>
              <a:rPr lang="fi-FI" dirty="0"/>
              <a:t>Mitä ovat ne käytännön teot ja toimintatavat, joilla työkaveruutta ammattitaitona, ammatillisuutta, yhteistä tavoitetta sekä arjen sujuvuutta kehitetään ja ruokitaan kustakin roolista käsin työyhteisössä, tiimeissä, yksiköissä, kunnassa, yhteistyökumppanien ja sidosryhmien välillä?</a:t>
            </a:r>
          </a:p>
          <a:p>
            <a:r>
              <a:rPr lang="fi-FI" dirty="0"/>
              <a:t>Jokainen miettii oman roolinsa kannalta. </a:t>
            </a:r>
          </a:p>
          <a:p>
            <a:endParaRPr lang="fi-FI" dirty="0"/>
          </a:p>
        </p:txBody>
      </p:sp>
      <p:pic>
        <p:nvPicPr>
          <p:cNvPr id="6" name="Picture 5">
            <a:extLst>
              <a:ext uri="{FF2B5EF4-FFF2-40B4-BE49-F238E27FC236}">
                <a16:creationId xmlns:a16="http://schemas.microsoft.com/office/drawing/2014/main" id="{0BE8B02E-92C3-49CE-864C-A5675740807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10600" y="2395638"/>
            <a:ext cx="3090940" cy="2066723"/>
          </a:xfrm>
          <a:prstGeom prst="rect">
            <a:avLst/>
          </a:prstGeom>
        </p:spPr>
      </p:pic>
    </p:spTree>
    <p:extLst>
      <p:ext uri="{BB962C8B-B14F-4D97-AF65-F5344CB8AC3E}">
        <p14:creationId xmlns:p14="http://schemas.microsoft.com/office/powerpoint/2010/main" val="27088498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AA4A-26DE-4A58-B394-2C91A2CF096A}"/>
              </a:ext>
            </a:extLst>
          </p:cNvPr>
          <p:cNvSpPr>
            <a:spLocks noGrp="1"/>
          </p:cNvSpPr>
          <p:nvPr>
            <p:ph type="title"/>
          </p:nvPr>
        </p:nvSpPr>
        <p:spPr/>
        <p:txBody>
          <a:bodyPr/>
          <a:lstStyle/>
          <a:p>
            <a:r>
              <a:rPr lang="fi-FI" dirty="0"/>
              <a:t>Aktiivisen työkaverin ydinarvot</a:t>
            </a:r>
          </a:p>
        </p:txBody>
      </p:sp>
      <p:sp>
        <p:nvSpPr>
          <p:cNvPr id="3" name="Content Placeholder 2">
            <a:extLst>
              <a:ext uri="{FF2B5EF4-FFF2-40B4-BE49-F238E27FC236}">
                <a16:creationId xmlns:a16="http://schemas.microsoft.com/office/drawing/2014/main" id="{00A521FC-72E0-46E8-90DF-455CB047C366}"/>
              </a:ext>
            </a:extLst>
          </p:cNvPr>
          <p:cNvSpPr>
            <a:spLocks noGrp="1"/>
          </p:cNvSpPr>
          <p:nvPr>
            <p:ph sz="half" idx="1"/>
          </p:nvPr>
        </p:nvSpPr>
        <p:spPr/>
        <p:txBody>
          <a:bodyPr/>
          <a:lstStyle/>
          <a:p>
            <a:pPr marL="0" indent="0">
              <a:buNone/>
            </a:pPr>
            <a:r>
              <a:rPr lang="fi-FI" i="1" dirty="0"/>
              <a:t>Laiho, </a:t>
            </a:r>
            <a:r>
              <a:rPr lang="fi-FI" i="1" dirty="0" err="1"/>
              <a:t>Ryömä</a:t>
            </a:r>
            <a:r>
              <a:rPr lang="fi-FI" i="1" dirty="0"/>
              <a:t>, Satama &amp; Teerikangas 2020:</a:t>
            </a:r>
          </a:p>
          <a:p>
            <a:endParaRPr lang="fi-FI" dirty="0"/>
          </a:p>
          <a:p>
            <a:r>
              <a:rPr lang="fi-FI" dirty="0"/>
              <a:t>Valoisuus</a:t>
            </a:r>
          </a:p>
          <a:p>
            <a:r>
              <a:rPr lang="fi-FI" dirty="0"/>
              <a:t>Inhimillisyys</a:t>
            </a:r>
          </a:p>
          <a:p>
            <a:r>
              <a:rPr lang="fi-FI" dirty="0"/>
              <a:t>Luottamus</a:t>
            </a:r>
          </a:p>
          <a:p>
            <a:r>
              <a:rPr lang="fi-FI" dirty="0"/>
              <a:t>Rohkeus</a:t>
            </a:r>
          </a:p>
        </p:txBody>
      </p:sp>
      <p:pic>
        <p:nvPicPr>
          <p:cNvPr id="5" name="Picture 4">
            <a:extLst>
              <a:ext uri="{FF2B5EF4-FFF2-40B4-BE49-F238E27FC236}">
                <a16:creationId xmlns:a16="http://schemas.microsoft.com/office/drawing/2014/main" id="{7C5C10F5-475E-4186-9AEF-B87D3A59AB2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09685" y="1690688"/>
            <a:ext cx="5944115" cy="4072481"/>
          </a:xfrm>
          <a:prstGeom prst="rect">
            <a:avLst/>
          </a:prstGeom>
        </p:spPr>
      </p:pic>
    </p:spTree>
    <p:extLst>
      <p:ext uri="{BB962C8B-B14F-4D97-AF65-F5344CB8AC3E}">
        <p14:creationId xmlns:p14="http://schemas.microsoft.com/office/powerpoint/2010/main" val="108465841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0F7F-8FC4-4DA6-9966-6CEAF48AB1D2}"/>
              </a:ext>
            </a:extLst>
          </p:cNvPr>
          <p:cNvSpPr>
            <a:spLocks noGrp="1"/>
          </p:cNvSpPr>
          <p:nvPr>
            <p:ph type="title"/>
          </p:nvPr>
        </p:nvSpPr>
        <p:spPr/>
        <p:txBody>
          <a:bodyPr/>
          <a:lstStyle/>
          <a:p>
            <a:r>
              <a:rPr lang="fi-FI" dirty="0"/>
              <a:t>Olen hyvä työkaveri - Valoisuus</a:t>
            </a:r>
          </a:p>
        </p:txBody>
      </p:sp>
      <p:sp>
        <p:nvSpPr>
          <p:cNvPr id="3" name="Content Placeholder 2">
            <a:extLst>
              <a:ext uri="{FF2B5EF4-FFF2-40B4-BE49-F238E27FC236}">
                <a16:creationId xmlns:a16="http://schemas.microsoft.com/office/drawing/2014/main" id="{0DD86F3D-8449-4BD1-9B65-0935D669CCEE}"/>
              </a:ext>
            </a:extLst>
          </p:cNvPr>
          <p:cNvSpPr>
            <a:spLocks noGrp="1"/>
          </p:cNvSpPr>
          <p:nvPr>
            <p:ph sz="half" idx="1"/>
          </p:nvPr>
        </p:nvSpPr>
        <p:spPr>
          <a:xfrm>
            <a:off x="838200" y="1825625"/>
            <a:ext cx="5808260" cy="4351338"/>
          </a:xfrm>
        </p:spPr>
        <p:txBody>
          <a:bodyPr>
            <a:normAutofit fontScale="92500" lnSpcReduction="20000"/>
          </a:bodyPr>
          <a:lstStyle/>
          <a:p>
            <a:pPr marL="0" indent="0">
              <a:buNone/>
            </a:pPr>
            <a:r>
              <a:rPr lang="fi-FI" i="1" dirty="0"/>
              <a:t>Laiho, </a:t>
            </a:r>
            <a:r>
              <a:rPr lang="fi-FI" i="1" dirty="0" err="1"/>
              <a:t>Ryömä</a:t>
            </a:r>
            <a:r>
              <a:rPr lang="fi-FI" i="1" dirty="0"/>
              <a:t>, Satama &amp; Teerikangas 2020:</a:t>
            </a:r>
          </a:p>
          <a:p>
            <a:endParaRPr lang="fi-FI" dirty="0"/>
          </a:p>
          <a:p>
            <a:r>
              <a:rPr lang="fi-FI" dirty="0"/>
              <a:t>Työpäivä tervehtien käyntiin, hyvätapaisuus</a:t>
            </a:r>
          </a:p>
          <a:p>
            <a:r>
              <a:rPr lang="fi-FI" dirty="0"/>
              <a:t>Tekemisen meininki ja tsemppiasenne</a:t>
            </a:r>
          </a:p>
          <a:p>
            <a:r>
              <a:rPr lang="fi-FI" dirty="0"/>
              <a:t>Usko hyvään, positiivinen asenne</a:t>
            </a:r>
          </a:p>
          <a:p>
            <a:r>
              <a:rPr lang="fi-FI" dirty="0"/>
              <a:t>Aito ilo toisen onnistumisesta</a:t>
            </a:r>
          </a:p>
          <a:p>
            <a:r>
              <a:rPr lang="fi-FI" dirty="0"/>
              <a:t>Onnistumisten tekeminen näkyviksi</a:t>
            </a:r>
          </a:p>
          <a:p>
            <a:r>
              <a:rPr lang="fi-FI" dirty="0"/>
              <a:t>Huumori</a:t>
            </a:r>
          </a:p>
        </p:txBody>
      </p:sp>
      <p:pic>
        <p:nvPicPr>
          <p:cNvPr id="5" name="Picture 4">
            <a:extLst>
              <a:ext uri="{FF2B5EF4-FFF2-40B4-BE49-F238E27FC236}">
                <a16:creationId xmlns:a16="http://schemas.microsoft.com/office/drawing/2014/main" id="{510E6C20-60B1-4530-A7B5-6B5F8B136F3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81404" y="2477162"/>
            <a:ext cx="4572396" cy="3048264"/>
          </a:xfrm>
          <a:prstGeom prst="rect">
            <a:avLst/>
          </a:prstGeom>
        </p:spPr>
      </p:pic>
    </p:spTree>
    <p:extLst>
      <p:ext uri="{BB962C8B-B14F-4D97-AF65-F5344CB8AC3E}">
        <p14:creationId xmlns:p14="http://schemas.microsoft.com/office/powerpoint/2010/main" val="12434881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74BB-BB38-4142-8C62-179BB82D5A40}"/>
              </a:ext>
            </a:extLst>
          </p:cNvPr>
          <p:cNvSpPr>
            <a:spLocks noGrp="1"/>
          </p:cNvSpPr>
          <p:nvPr>
            <p:ph type="title"/>
          </p:nvPr>
        </p:nvSpPr>
        <p:spPr/>
        <p:txBody>
          <a:bodyPr/>
          <a:lstStyle/>
          <a:p>
            <a:r>
              <a:rPr lang="fi-FI" dirty="0"/>
              <a:t>Olen hyvä työkaveri - Inhimillisyys </a:t>
            </a:r>
          </a:p>
        </p:txBody>
      </p:sp>
      <p:sp>
        <p:nvSpPr>
          <p:cNvPr id="3" name="Content Placeholder 2">
            <a:extLst>
              <a:ext uri="{FF2B5EF4-FFF2-40B4-BE49-F238E27FC236}">
                <a16:creationId xmlns:a16="http://schemas.microsoft.com/office/drawing/2014/main" id="{DAED5B06-4C33-48D2-9157-603B8815A2F4}"/>
              </a:ext>
            </a:extLst>
          </p:cNvPr>
          <p:cNvSpPr>
            <a:spLocks noGrp="1"/>
          </p:cNvSpPr>
          <p:nvPr>
            <p:ph sz="half" idx="1"/>
          </p:nvPr>
        </p:nvSpPr>
        <p:spPr/>
        <p:txBody>
          <a:bodyPr>
            <a:normAutofit fontScale="92500" lnSpcReduction="10000"/>
          </a:bodyPr>
          <a:lstStyle/>
          <a:p>
            <a:pPr marL="0" indent="0">
              <a:buNone/>
            </a:pPr>
            <a:r>
              <a:rPr lang="fi-FI" i="1" dirty="0"/>
              <a:t>Laiho, </a:t>
            </a:r>
            <a:r>
              <a:rPr lang="fi-FI" i="1" dirty="0" err="1"/>
              <a:t>Ryömä</a:t>
            </a:r>
            <a:r>
              <a:rPr lang="fi-FI" i="1" dirty="0"/>
              <a:t>, Satama &amp; Teerikangas 2020:</a:t>
            </a:r>
          </a:p>
          <a:p>
            <a:pPr marL="0" indent="0">
              <a:buNone/>
            </a:pPr>
            <a:endParaRPr lang="fi-FI" dirty="0"/>
          </a:p>
          <a:p>
            <a:r>
              <a:rPr lang="fi-FI" dirty="0"/>
              <a:t>Arvostava kohtelu</a:t>
            </a:r>
          </a:p>
          <a:p>
            <a:r>
              <a:rPr lang="fi-FI" dirty="0"/>
              <a:t>Toisesta huolehtiminen</a:t>
            </a:r>
          </a:p>
          <a:p>
            <a:r>
              <a:rPr lang="fi-FI" dirty="0"/>
              <a:t>Kohtuullisuus vaatimuksissa</a:t>
            </a:r>
          </a:p>
          <a:p>
            <a:r>
              <a:rPr lang="fi-FI" dirty="0"/>
              <a:t>Erehtyväisyyden salliminen</a:t>
            </a:r>
          </a:p>
          <a:p>
            <a:r>
              <a:rPr lang="fi-FI" dirty="0"/>
              <a:t>Empatia</a:t>
            </a:r>
          </a:p>
          <a:p>
            <a:r>
              <a:rPr lang="fi-FI" dirty="0"/>
              <a:t>Erilaisuuden näkeminen rikkautena</a:t>
            </a:r>
          </a:p>
        </p:txBody>
      </p:sp>
      <p:pic>
        <p:nvPicPr>
          <p:cNvPr id="5" name="Picture 4">
            <a:extLst>
              <a:ext uri="{FF2B5EF4-FFF2-40B4-BE49-F238E27FC236}">
                <a16:creationId xmlns:a16="http://schemas.microsoft.com/office/drawing/2014/main" id="{FEBEBA5C-C053-467A-98AF-667EE21BEFBF}"/>
              </a:ext>
            </a:extLst>
          </p:cNvPr>
          <p:cNvPicPr>
            <a:picLocks noChangeAspect="1"/>
          </p:cNvPicPr>
          <p:nvPr/>
        </p:nvPicPr>
        <p:blipFill>
          <a:blip r:embed="rId2"/>
          <a:stretch>
            <a:fillRect/>
          </a:stretch>
        </p:blipFill>
        <p:spPr>
          <a:xfrm>
            <a:off x="6494867" y="1807323"/>
            <a:ext cx="4858933" cy="3243353"/>
          </a:xfrm>
          <a:prstGeom prst="rect">
            <a:avLst/>
          </a:prstGeom>
        </p:spPr>
      </p:pic>
    </p:spTree>
    <p:extLst>
      <p:ext uri="{BB962C8B-B14F-4D97-AF65-F5344CB8AC3E}">
        <p14:creationId xmlns:p14="http://schemas.microsoft.com/office/powerpoint/2010/main" val="16886750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C16C7-1E18-4B75-92B0-98E49D919FCF}"/>
              </a:ext>
            </a:extLst>
          </p:cNvPr>
          <p:cNvSpPr>
            <a:spLocks noGrp="1"/>
          </p:cNvSpPr>
          <p:nvPr>
            <p:ph type="title"/>
          </p:nvPr>
        </p:nvSpPr>
        <p:spPr/>
        <p:txBody>
          <a:bodyPr/>
          <a:lstStyle/>
          <a:p>
            <a:r>
              <a:rPr lang="fi-FI" dirty="0"/>
              <a:t>Olen hyvä työkaveri - Luottamus </a:t>
            </a:r>
          </a:p>
        </p:txBody>
      </p:sp>
      <p:sp>
        <p:nvSpPr>
          <p:cNvPr id="3" name="Content Placeholder 2">
            <a:extLst>
              <a:ext uri="{FF2B5EF4-FFF2-40B4-BE49-F238E27FC236}">
                <a16:creationId xmlns:a16="http://schemas.microsoft.com/office/drawing/2014/main" id="{2FC5CBC1-D6EA-4C74-A5E3-C4CB486332EC}"/>
              </a:ext>
            </a:extLst>
          </p:cNvPr>
          <p:cNvSpPr>
            <a:spLocks noGrp="1"/>
          </p:cNvSpPr>
          <p:nvPr>
            <p:ph sz="half" idx="1"/>
          </p:nvPr>
        </p:nvSpPr>
        <p:spPr/>
        <p:txBody>
          <a:bodyPr>
            <a:normAutofit fontScale="92500"/>
          </a:bodyPr>
          <a:lstStyle/>
          <a:p>
            <a:pPr marL="0" indent="0">
              <a:buNone/>
            </a:pPr>
            <a:r>
              <a:rPr lang="fi-FI" i="1" dirty="0"/>
              <a:t>Laiho, </a:t>
            </a:r>
            <a:r>
              <a:rPr lang="fi-FI" i="1" dirty="0" err="1"/>
              <a:t>Ryömä</a:t>
            </a:r>
            <a:r>
              <a:rPr lang="fi-FI" i="1" dirty="0"/>
              <a:t>, Satama &amp; Teerikangas 2020:</a:t>
            </a:r>
          </a:p>
          <a:p>
            <a:pPr marL="0" indent="0">
              <a:buNone/>
            </a:pPr>
            <a:endParaRPr lang="fi-FI" dirty="0"/>
          </a:p>
          <a:p>
            <a:r>
              <a:rPr lang="fi-FI" dirty="0"/>
              <a:t>Lähtökohtainen luottamus toisen osaamiseen vs. kyttääminen </a:t>
            </a:r>
          </a:p>
          <a:p>
            <a:r>
              <a:rPr lang="fi-FI" dirty="0"/>
              <a:t>Toisen työpanoksen arvostaminen</a:t>
            </a:r>
          </a:p>
          <a:p>
            <a:r>
              <a:rPr lang="fi-FI" dirty="0"/>
              <a:t>Jokaisella tilaa tehdä työnsä</a:t>
            </a:r>
          </a:p>
          <a:p>
            <a:r>
              <a:rPr lang="fi-FI" dirty="0"/>
              <a:t>Lojaalius vs. selkään puukotus</a:t>
            </a:r>
          </a:p>
        </p:txBody>
      </p:sp>
      <p:pic>
        <p:nvPicPr>
          <p:cNvPr id="5" name="Picture 4">
            <a:extLst>
              <a:ext uri="{FF2B5EF4-FFF2-40B4-BE49-F238E27FC236}">
                <a16:creationId xmlns:a16="http://schemas.microsoft.com/office/drawing/2014/main" id="{377442DF-8AEA-4FB4-82AB-45C15B87382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13156" y="2379617"/>
            <a:ext cx="4840644" cy="3243353"/>
          </a:xfrm>
          <a:prstGeom prst="rect">
            <a:avLst/>
          </a:prstGeom>
        </p:spPr>
      </p:pic>
    </p:spTree>
    <p:extLst>
      <p:ext uri="{BB962C8B-B14F-4D97-AF65-F5344CB8AC3E}">
        <p14:creationId xmlns:p14="http://schemas.microsoft.com/office/powerpoint/2010/main" val="258196571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691B-681F-4B8E-BBC8-424B6570EE9B}"/>
              </a:ext>
            </a:extLst>
          </p:cNvPr>
          <p:cNvSpPr>
            <a:spLocks noGrp="1"/>
          </p:cNvSpPr>
          <p:nvPr>
            <p:ph type="title"/>
          </p:nvPr>
        </p:nvSpPr>
        <p:spPr/>
        <p:txBody>
          <a:bodyPr/>
          <a:lstStyle/>
          <a:p>
            <a:r>
              <a:rPr lang="fi-FI" dirty="0"/>
              <a:t>Olen hyvä työkaveri - Rohkeus</a:t>
            </a:r>
          </a:p>
        </p:txBody>
      </p:sp>
      <p:sp>
        <p:nvSpPr>
          <p:cNvPr id="3" name="Content Placeholder 2">
            <a:extLst>
              <a:ext uri="{FF2B5EF4-FFF2-40B4-BE49-F238E27FC236}">
                <a16:creationId xmlns:a16="http://schemas.microsoft.com/office/drawing/2014/main" id="{FB2C96EE-06BA-4F8F-9865-8A8FFD6AF1EF}"/>
              </a:ext>
            </a:extLst>
          </p:cNvPr>
          <p:cNvSpPr>
            <a:spLocks noGrp="1"/>
          </p:cNvSpPr>
          <p:nvPr>
            <p:ph sz="half" idx="1"/>
          </p:nvPr>
        </p:nvSpPr>
        <p:spPr/>
        <p:txBody>
          <a:bodyPr>
            <a:normAutofit lnSpcReduction="10000"/>
          </a:bodyPr>
          <a:lstStyle/>
          <a:p>
            <a:pPr marL="0" indent="0">
              <a:buNone/>
            </a:pPr>
            <a:r>
              <a:rPr lang="fi-FI" i="1" dirty="0"/>
              <a:t>Laiho, </a:t>
            </a:r>
            <a:r>
              <a:rPr lang="fi-FI" i="1" dirty="0" err="1"/>
              <a:t>Ryömä</a:t>
            </a:r>
            <a:r>
              <a:rPr lang="fi-FI" i="1" dirty="0"/>
              <a:t>, Satama &amp; Teerikangas 2020:</a:t>
            </a:r>
          </a:p>
          <a:p>
            <a:pPr marL="0" indent="0">
              <a:buNone/>
            </a:pPr>
            <a:endParaRPr lang="fi-FI" dirty="0"/>
          </a:p>
          <a:p>
            <a:r>
              <a:rPr lang="fi-FI" dirty="0"/>
              <a:t>Pyrkimys dialogiin</a:t>
            </a:r>
          </a:p>
          <a:p>
            <a:r>
              <a:rPr lang="fi-FI" dirty="0"/>
              <a:t>Uskallus olla oma itsensä</a:t>
            </a:r>
          </a:p>
          <a:p>
            <a:r>
              <a:rPr lang="fi-FI" dirty="0"/>
              <a:t>Asioiden kyseenalaistaminen</a:t>
            </a:r>
          </a:p>
          <a:p>
            <a:r>
              <a:rPr lang="fi-FI" dirty="0"/>
              <a:t>Suoruus, ei selän takana puhumista</a:t>
            </a:r>
          </a:p>
          <a:p>
            <a:r>
              <a:rPr lang="fi-FI" dirty="0"/>
              <a:t>Tiedon jakaminen</a:t>
            </a:r>
          </a:p>
        </p:txBody>
      </p:sp>
      <p:pic>
        <p:nvPicPr>
          <p:cNvPr id="5" name="Picture 4">
            <a:extLst>
              <a:ext uri="{FF2B5EF4-FFF2-40B4-BE49-F238E27FC236}">
                <a16:creationId xmlns:a16="http://schemas.microsoft.com/office/drawing/2014/main" id="{D501AF27-A659-49EE-AFC9-2F4129208D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94867" y="2379617"/>
            <a:ext cx="4858933" cy="3243353"/>
          </a:xfrm>
          <a:prstGeom prst="rect">
            <a:avLst/>
          </a:prstGeom>
        </p:spPr>
      </p:pic>
    </p:spTree>
    <p:extLst>
      <p:ext uri="{BB962C8B-B14F-4D97-AF65-F5344CB8AC3E}">
        <p14:creationId xmlns:p14="http://schemas.microsoft.com/office/powerpoint/2010/main" val="897113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84F21-769C-4AB8-8B3A-EB29DB3D9AE8}"/>
              </a:ext>
            </a:extLst>
          </p:cNvPr>
          <p:cNvSpPr>
            <a:spLocks noGrp="1"/>
          </p:cNvSpPr>
          <p:nvPr>
            <p:ph type="title"/>
          </p:nvPr>
        </p:nvSpPr>
        <p:spPr/>
        <p:txBody>
          <a:bodyPr/>
          <a:lstStyle/>
          <a:p>
            <a:r>
              <a:rPr lang="fi-FI" dirty="0"/>
              <a:t>Välitehtävä</a:t>
            </a:r>
          </a:p>
        </p:txBody>
      </p:sp>
      <p:sp>
        <p:nvSpPr>
          <p:cNvPr id="3" name="Content Placeholder 2">
            <a:extLst>
              <a:ext uri="{FF2B5EF4-FFF2-40B4-BE49-F238E27FC236}">
                <a16:creationId xmlns:a16="http://schemas.microsoft.com/office/drawing/2014/main" id="{128F730E-7621-48F5-9607-B436733DB87D}"/>
              </a:ext>
            </a:extLst>
          </p:cNvPr>
          <p:cNvSpPr>
            <a:spLocks noGrp="1"/>
          </p:cNvSpPr>
          <p:nvPr>
            <p:ph idx="1"/>
          </p:nvPr>
        </p:nvSpPr>
        <p:spPr/>
        <p:txBody>
          <a:bodyPr>
            <a:normAutofit fontScale="92500" lnSpcReduction="20000"/>
          </a:bodyPr>
          <a:lstStyle/>
          <a:p>
            <a:pPr marL="514350" indent="-514350">
              <a:buFont typeface="+mj-lt"/>
              <a:buAutoNum type="arabicPeriod"/>
            </a:pPr>
            <a:r>
              <a:rPr lang="fi-FI" dirty="0"/>
              <a:t>Millä tavoin kuntanne/koulunne opetussuunnitelmassa otetaan huomioon oppilaiden tarpeet, paikalliset erityispiirteet sekä itsearvioinnin ja kehittämistyön tulokset ?</a:t>
            </a:r>
          </a:p>
          <a:p>
            <a:pPr marL="514350" indent="-514350">
              <a:buFont typeface="+mj-lt"/>
              <a:buAutoNum type="arabicPeriod"/>
            </a:pPr>
            <a:r>
              <a:rPr lang="fi-FI" dirty="0"/>
              <a:t>Miten kuntanne/koulunne OPS edistää opetuksen laadun jatkuvaa kehittämistä ja vahvistaa koulutuksellista jatkumoa?</a:t>
            </a:r>
          </a:p>
          <a:p>
            <a:pPr marL="514350" indent="-514350">
              <a:buFont typeface="+mj-lt"/>
              <a:buAutoNum type="arabicPeriod"/>
            </a:pPr>
            <a:r>
              <a:rPr lang="fi-FI" dirty="0"/>
              <a:t>Onko kuntanne/koulunne henkilöstö riittävän hyvin selvillä paikalliseen opetussuunnitelmaan sisältyvistä paikallisista erityispiirteistä? Näkyykö se käytännön opetustyössä?</a:t>
            </a:r>
          </a:p>
          <a:p>
            <a:pPr marL="514350" indent="-514350">
              <a:buFont typeface="+mj-lt"/>
              <a:buAutoNum type="arabicPeriod"/>
            </a:pPr>
            <a:r>
              <a:rPr lang="fi-FI" dirty="0"/>
              <a:t>Onko koulutuksellisen tasa-arvon ja yhdenvertaisuuden näkökulmasta olemassa jotakin vaaraa siinä, että painotetaan paikallisia asioita? Sisältyykö tähän järjestelmään riskejä (vrt. kolmiportaisen ja tehostetun erityisen tuen aloittaminen), kun paikallisia erityispiirteitä voidaan ottaa huomioon?</a:t>
            </a:r>
          </a:p>
        </p:txBody>
      </p:sp>
    </p:spTree>
    <p:extLst>
      <p:ext uri="{BB962C8B-B14F-4D97-AF65-F5344CB8AC3E}">
        <p14:creationId xmlns:p14="http://schemas.microsoft.com/office/powerpoint/2010/main" val="5138303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99652-2808-46BE-88CB-8E5F11530C7D}"/>
              </a:ext>
            </a:extLst>
          </p:cNvPr>
          <p:cNvSpPr>
            <a:spLocks noGrp="1"/>
          </p:cNvSpPr>
          <p:nvPr>
            <p:ph type="title"/>
          </p:nvPr>
        </p:nvSpPr>
        <p:spPr/>
        <p:txBody>
          <a:bodyPr/>
          <a:lstStyle/>
          <a:p>
            <a:r>
              <a:rPr lang="fi-FI" dirty="0"/>
              <a:t>Pohdinta 3</a:t>
            </a:r>
          </a:p>
        </p:txBody>
      </p:sp>
      <p:sp>
        <p:nvSpPr>
          <p:cNvPr id="3" name="Content Placeholder 2">
            <a:extLst>
              <a:ext uri="{FF2B5EF4-FFF2-40B4-BE49-F238E27FC236}">
                <a16:creationId xmlns:a16="http://schemas.microsoft.com/office/drawing/2014/main" id="{958171F1-2924-4A57-93A5-95834E1376BB}"/>
              </a:ext>
            </a:extLst>
          </p:cNvPr>
          <p:cNvSpPr>
            <a:spLocks noGrp="1"/>
          </p:cNvSpPr>
          <p:nvPr>
            <p:ph idx="1"/>
          </p:nvPr>
        </p:nvSpPr>
        <p:spPr/>
        <p:txBody>
          <a:bodyPr/>
          <a:lstStyle/>
          <a:p>
            <a:r>
              <a:rPr lang="fi-FI" dirty="0"/>
              <a:t>Millaisissa tilanteissa tai yhteyksissä teillä on mahdollisuus pysähtyä yhdessä arvioimaan työyhteisönne toimintaa? </a:t>
            </a:r>
            <a:br>
              <a:rPr lang="fi-FI" dirty="0"/>
            </a:br>
            <a:endParaRPr lang="fi-FI" dirty="0"/>
          </a:p>
          <a:p>
            <a:r>
              <a:rPr lang="fi-FI" dirty="0"/>
              <a:t>Millaisia nämä foorumit ovat ja miten ne toimivat?</a:t>
            </a:r>
          </a:p>
        </p:txBody>
      </p:sp>
    </p:spTree>
    <p:extLst>
      <p:ext uri="{BB962C8B-B14F-4D97-AF65-F5344CB8AC3E}">
        <p14:creationId xmlns:p14="http://schemas.microsoft.com/office/powerpoint/2010/main" val="141310546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2E06D-8CA6-4BE1-9AC8-CA53736B795D}"/>
              </a:ext>
            </a:extLst>
          </p:cNvPr>
          <p:cNvSpPr>
            <a:spLocks noGrp="1"/>
          </p:cNvSpPr>
          <p:nvPr>
            <p:ph type="title"/>
          </p:nvPr>
        </p:nvSpPr>
        <p:spPr/>
        <p:txBody>
          <a:bodyPr/>
          <a:lstStyle/>
          <a:p>
            <a:r>
              <a:rPr lang="fi-FI" dirty="0"/>
              <a:t>Asiantuntijan osaamisalueet</a:t>
            </a:r>
          </a:p>
        </p:txBody>
      </p:sp>
      <p:graphicFrame>
        <p:nvGraphicFramePr>
          <p:cNvPr id="4" name="Diagram 3">
            <a:extLst>
              <a:ext uri="{FF2B5EF4-FFF2-40B4-BE49-F238E27FC236}">
                <a16:creationId xmlns:a16="http://schemas.microsoft.com/office/drawing/2014/main" id="{28F9FC7A-E895-4865-9556-262E6C5301C0}"/>
              </a:ext>
            </a:extLst>
          </p:cNvPr>
          <p:cNvGraphicFramePr/>
          <p:nvPr>
            <p:extLst>
              <p:ext uri="{D42A27DB-BD31-4B8C-83A1-F6EECF244321}">
                <p14:modId xmlns:p14="http://schemas.microsoft.com/office/powerpoint/2010/main" val="3299253483"/>
              </p:ext>
            </p:extLst>
          </p:nvPr>
        </p:nvGraphicFramePr>
        <p:xfrm>
          <a:off x="1950113" y="1690688"/>
          <a:ext cx="7425899" cy="4785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a:extLst>
              <a:ext uri="{FF2B5EF4-FFF2-40B4-BE49-F238E27FC236}">
                <a16:creationId xmlns:a16="http://schemas.microsoft.com/office/drawing/2014/main" id="{F03CCFE6-0007-4A80-8C98-76A00266260F}"/>
              </a:ext>
            </a:extLst>
          </p:cNvPr>
          <p:cNvSpPr/>
          <p:nvPr/>
        </p:nvSpPr>
        <p:spPr>
          <a:xfrm>
            <a:off x="4685281" y="3562066"/>
            <a:ext cx="1988473" cy="1456701"/>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dirty="0">
                <a:ln>
                  <a:noFill/>
                </a:ln>
                <a:solidFill>
                  <a:prstClr val="white"/>
                </a:solidFill>
                <a:effectLst/>
                <a:uLnTx/>
                <a:uFillTx/>
                <a:latin typeface="Brother 1816 Regular" pitchFamily="50" charset="0"/>
              </a:rPr>
              <a:t>Työskentelytavat</a:t>
            </a:r>
            <a:endParaRPr kumimoji="0" lang="fi-FI" sz="1200" b="0" i="0" u="none" strike="noStrike" kern="0" cap="none" spc="0" normalizeH="0" baseline="0" noProof="0" dirty="0">
              <a:ln>
                <a:noFill/>
              </a:ln>
              <a:solidFill>
                <a:prstClr val="white"/>
              </a:solidFill>
              <a:effectLst/>
              <a:uLnTx/>
              <a:uFillTx/>
              <a:latin typeface="Brother 1816 Regular" pitchFamily="50"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E7B25165-F89D-4EE8-AC79-9AE77DC83E6F}"/>
              </a:ext>
            </a:extLst>
          </p:cNvPr>
          <p:cNvSpPr/>
          <p:nvPr/>
        </p:nvSpPr>
        <p:spPr>
          <a:xfrm>
            <a:off x="5033407" y="4029283"/>
            <a:ext cx="1315612" cy="953860"/>
          </a:xfrm>
          <a:prstGeom prst="ellipse">
            <a:avLst/>
          </a:prstGeom>
          <a:solidFill>
            <a:srgbClr val="5B9BD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dirty="0">
                <a:ln>
                  <a:noFill/>
                </a:ln>
                <a:solidFill>
                  <a:prstClr val="white"/>
                </a:solidFill>
                <a:effectLst/>
                <a:uLnTx/>
                <a:uFillTx/>
                <a:latin typeface="Brother 1816 Regular" pitchFamily="50" charset="0"/>
              </a:rPr>
              <a:t>Itse-tuntemus</a:t>
            </a:r>
          </a:p>
        </p:txBody>
      </p:sp>
      <p:sp>
        <p:nvSpPr>
          <p:cNvPr id="7" name="Footer Placeholder 6">
            <a:extLst>
              <a:ext uri="{FF2B5EF4-FFF2-40B4-BE49-F238E27FC236}">
                <a16:creationId xmlns:a16="http://schemas.microsoft.com/office/drawing/2014/main" id="{B3DE188D-E120-4771-8A56-8F15B1BD0B6A}"/>
              </a:ext>
            </a:extLst>
          </p:cNvPr>
          <p:cNvSpPr>
            <a:spLocks noGrp="1"/>
          </p:cNvSpPr>
          <p:nvPr>
            <p:ph type="ftr" sz="quarter" idx="11"/>
          </p:nvPr>
        </p:nvSpPr>
        <p:spPr>
          <a:xfrm>
            <a:off x="838200" y="6127750"/>
            <a:ext cx="4114800" cy="365125"/>
          </a:xfrm>
        </p:spPr>
        <p:txBody>
          <a:bodyPr/>
          <a:lstStyle/>
          <a:p>
            <a:r>
              <a:rPr lang="fi-FI" dirty="0"/>
              <a:t>Kuvaaja: Korhonen-</a:t>
            </a:r>
            <a:r>
              <a:rPr lang="fi-FI" dirty="0" err="1"/>
              <a:t>Yrjänheikki</a:t>
            </a:r>
            <a:r>
              <a:rPr lang="fi-FI" dirty="0"/>
              <a:t> 2014</a:t>
            </a:r>
          </a:p>
          <a:p>
            <a:endParaRPr lang="fi-FI" dirty="0"/>
          </a:p>
        </p:txBody>
      </p:sp>
    </p:spTree>
    <p:extLst>
      <p:ext uri="{BB962C8B-B14F-4D97-AF65-F5344CB8AC3E}">
        <p14:creationId xmlns:p14="http://schemas.microsoft.com/office/powerpoint/2010/main" val="21991898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A0B0-92B0-4AA9-8720-F334E8373655}"/>
              </a:ext>
            </a:extLst>
          </p:cNvPr>
          <p:cNvSpPr>
            <a:spLocks noGrp="1"/>
          </p:cNvSpPr>
          <p:nvPr>
            <p:ph type="title"/>
          </p:nvPr>
        </p:nvSpPr>
        <p:spPr/>
        <p:txBody>
          <a:bodyPr/>
          <a:lstStyle/>
          <a:p>
            <a:r>
              <a:rPr lang="fi-FI" dirty="0"/>
              <a:t>Vuorovaikutuksen eri tasot</a:t>
            </a:r>
          </a:p>
        </p:txBody>
      </p:sp>
      <p:pic>
        <p:nvPicPr>
          <p:cNvPr id="4" name="Picture 3" descr="Kuvaaja, jossa viisi eri porrasta. Alin porras: 1 Tilanteessaolo, Muodollisia työryhmiä, Ei asioihin panuetumista, Yksinpuhelua, Vetäytymistä, Kahviryhmä. Seuraava porras: 2 Sosiaalinen vaikuttaminen, Osa määrittää tilannetta, Ignorointi, Yksisuuntaisuus, Kerätään palautetta, mutta sitä ei käytetä, Kuittausryhmä. Seuraava porras: 3 Kilpailu, Väittelyn olennaisen olemisesta, Torjutaan tai provosoidutaan keskeneräisistä ideoista, Jännitteitä, Moniammatillinen ottelu. Seuraava porras: 4 Yhteistyö, Löydetään yhteisiä tavoitteita asiakkaan saaman hyödyn kannalta, Sopimuksellisuus, Työnjako, Työryhmä. Ylin porras: 5 Yhteistoiminta, Luottamus, Uuden keksiminen, Ideoita uskalletaan koetella, Kukaan ei yksin tiedä, Tuetaan toisen perustehtävää, Dialogisuus, Joukkue.">
            <a:extLst>
              <a:ext uri="{FF2B5EF4-FFF2-40B4-BE49-F238E27FC236}">
                <a16:creationId xmlns:a16="http://schemas.microsoft.com/office/drawing/2014/main" id="{D4C692AE-A221-47AD-8D56-AC6C3D3B02E6}"/>
              </a:ext>
            </a:extLst>
          </p:cNvPr>
          <p:cNvPicPr>
            <a:picLocks noChangeAspect="1"/>
          </p:cNvPicPr>
          <p:nvPr/>
        </p:nvPicPr>
        <p:blipFill>
          <a:blip r:embed="rId2"/>
          <a:stretch>
            <a:fillRect/>
          </a:stretch>
        </p:blipFill>
        <p:spPr>
          <a:xfrm>
            <a:off x="1291935" y="1690688"/>
            <a:ext cx="9608129" cy="4261473"/>
          </a:xfrm>
          <a:prstGeom prst="rect">
            <a:avLst/>
          </a:prstGeom>
        </p:spPr>
      </p:pic>
      <p:sp>
        <p:nvSpPr>
          <p:cNvPr id="5" name="Footer Placeholder 4">
            <a:extLst>
              <a:ext uri="{FF2B5EF4-FFF2-40B4-BE49-F238E27FC236}">
                <a16:creationId xmlns:a16="http://schemas.microsoft.com/office/drawing/2014/main" id="{174B7A5E-0876-487E-B516-1CEF761404A1}"/>
              </a:ext>
            </a:extLst>
          </p:cNvPr>
          <p:cNvSpPr>
            <a:spLocks noGrp="1"/>
          </p:cNvSpPr>
          <p:nvPr>
            <p:ph type="ftr" sz="quarter" idx="11"/>
          </p:nvPr>
        </p:nvSpPr>
        <p:spPr>
          <a:xfrm>
            <a:off x="838200" y="6127750"/>
            <a:ext cx="4114800" cy="365125"/>
          </a:xfrm>
        </p:spPr>
        <p:txBody>
          <a:bodyPr/>
          <a:lstStyle/>
          <a:p>
            <a:r>
              <a:rPr lang="fi-FI" dirty="0"/>
              <a:t>Kuvaaja: Mönkkönen 2008</a:t>
            </a:r>
          </a:p>
        </p:txBody>
      </p:sp>
    </p:spTree>
    <p:extLst>
      <p:ext uri="{BB962C8B-B14F-4D97-AF65-F5344CB8AC3E}">
        <p14:creationId xmlns:p14="http://schemas.microsoft.com/office/powerpoint/2010/main" val="17955792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51114-3A10-40A5-B7AD-8348EF0DE789}"/>
              </a:ext>
            </a:extLst>
          </p:cNvPr>
          <p:cNvSpPr>
            <a:spLocks noGrp="1"/>
          </p:cNvSpPr>
          <p:nvPr>
            <p:ph type="title"/>
          </p:nvPr>
        </p:nvSpPr>
        <p:spPr/>
        <p:txBody>
          <a:bodyPr>
            <a:normAutofit fontScale="90000"/>
          </a:bodyPr>
          <a:lstStyle/>
          <a:p>
            <a:r>
              <a:rPr lang="fi-FI" dirty="0"/>
              <a:t>Työn voimavarat ja vaatimukset</a:t>
            </a:r>
            <a:br>
              <a:rPr lang="fi-FI" dirty="0"/>
            </a:br>
            <a:r>
              <a:rPr lang="fi-FI" i="1" dirty="0"/>
              <a:t>(Hakanen 2019, 2011; </a:t>
            </a:r>
            <a:r>
              <a:rPr lang="fi-FI" i="1" dirty="0" err="1"/>
              <a:t>Demerouti</a:t>
            </a:r>
            <a:r>
              <a:rPr lang="fi-FI" i="1" dirty="0"/>
              <a:t> ym. 2001)</a:t>
            </a:r>
            <a:endParaRPr lang="fi-FI" dirty="0"/>
          </a:p>
        </p:txBody>
      </p:sp>
      <p:sp>
        <p:nvSpPr>
          <p:cNvPr id="4" name="Content Placeholder 3">
            <a:extLst>
              <a:ext uri="{FF2B5EF4-FFF2-40B4-BE49-F238E27FC236}">
                <a16:creationId xmlns:a16="http://schemas.microsoft.com/office/drawing/2014/main" id="{8388522E-24D5-45B9-B233-ECBA4FCCAC81}"/>
              </a:ext>
            </a:extLst>
          </p:cNvPr>
          <p:cNvSpPr>
            <a:spLocks noGrp="1"/>
          </p:cNvSpPr>
          <p:nvPr>
            <p:ph sz="half" idx="1"/>
          </p:nvPr>
        </p:nvSpPr>
        <p:spPr>
          <a:xfrm>
            <a:off x="838200" y="1825625"/>
            <a:ext cx="5181600" cy="4351338"/>
          </a:xfrm>
        </p:spPr>
        <p:txBody>
          <a:bodyPr>
            <a:normAutofit fontScale="85000" lnSpcReduction="20000"/>
          </a:bodyPr>
          <a:lstStyle/>
          <a:p>
            <a:pPr marL="0" indent="0">
              <a:buNone/>
            </a:pPr>
            <a:r>
              <a:rPr lang="fi-FI" dirty="0">
                <a:latin typeface="Brother 1816 Medium" pitchFamily="50" charset="0"/>
              </a:rPr>
              <a:t>Voimavarat</a:t>
            </a:r>
          </a:p>
          <a:p>
            <a:endParaRPr lang="fi-FI" dirty="0"/>
          </a:p>
          <a:p>
            <a:r>
              <a:rPr lang="fi-FI" dirty="0"/>
              <a:t>Itsenäisyys</a:t>
            </a:r>
          </a:p>
          <a:p>
            <a:r>
              <a:rPr lang="fi-FI" dirty="0"/>
              <a:t>Omaan työhön vaikuttaminen</a:t>
            </a:r>
          </a:p>
          <a:p>
            <a:r>
              <a:rPr lang="fi-FI" dirty="0"/>
              <a:t>Osallistuminen päätöksentekoon</a:t>
            </a:r>
          </a:p>
          <a:p>
            <a:r>
              <a:rPr lang="fi-FI" dirty="0"/>
              <a:t>Tehtävien vaihtelevuus ja monipuolisuus</a:t>
            </a:r>
          </a:p>
          <a:p>
            <a:r>
              <a:rPr lang="fi-FI" dirty="0"/>
              <a:t>Tuki kollegoilta ja esimiehiltä</a:t>
            </a:r>
          </a:p>
          <a:p>
            <a:r>
              <a:rPr lang="fi-FI" dirty="0"/>
              <a:t>Yhteistyö</a:t>
            </a:r>
          </a:p>
          <a:p>
            <a:r>
              <a:rPr lang="fi-FI" dirty="0"/>
              <a:t>Palaute ja arvostus</a:t>
            </a:r>
          </a:p>
          <a:p>
            <a:r>
              <a:rPr lang="fi-FI" dirty="0"/>
              <a:t>Johtamiskulttuuri</a:t>
            </a:r>
          </a:p>
        </p:txBody>
      </p:sp>
      <p:sp>
        <p:nvSpPr>
          <p:cNvPr id="5" name="Content Placeholder 4">
            <a:extLst>
              <a:ext uri="{FF2B5EF4-FFF2-40B4-BE49-F238E27FC236}">
                <a16:creationId xmlns:a16="http://schemas.microsoft.com/office/drawing/2014/main" id="{3803D425-9BF5-4208-B5B7-8A53D286F2BE}"/>
              </a:ext>
            </a:extLst>
          </p:cNvPr>
          <p:cNvSpPr>
            <a:spLocks noGrp="1"/>
          </p:cNvSpPr>
          <p:nvPr>
            <p:ph sz="half" idx="2"/>
          </p:nvPr>
        </p:nvSpPr>
        <p:spPr>
          <a:xfrm>
            <a:off x="6172200" y="1825625"/>
            <a:ext cx="5181600" cy="4351338"/>
          </a:xfrm>
        </p:spPr>
        <p:txBody>
          <a:bodyPr>
            <a:normAutofit fontScale="85000" lnSpcReduction="20000"/>
          </a:bodyPr>
          <a:lstStyle/>
          <a:p>
            <a:pPr marL="0" indent="0">
              <a:buNone/>
            </a:pPr>
            <a:r>
              <a:rPr lang="fi-FI" dirty="0">
                <a:latin typeface="Brother 1816 Medium" pitchFamily="50" charset="0"/>
              </a:rPr>
              <a:t>Vaatimukset</a:t>
            </a:r>
          </a:p>
          <a:p>
            <a:pPr marL="0" indent="0">
              <a:buNone/>
            </a:pPr>
            <a:endParaRPr lang="fi-FI" dirty="0"/>
          </a:p>
          <a:p>
            <a:r>
              <a:rPr lang="fi-FI" dirty="0"/>
              <a:t>Työmäärä</a:t>
            </a:r>
          </a:p>
          <a:p>
            <a:r>
              <a:rPr lang="fi-FI" dirty="0"/>
              <a:t>Aikapaine</a:t>
            </a:r>
          </a:p>
          <a:p>
            <a:r>
              <a:rPr lang="fi-FI" dirty="0"/>
              <a:t>Vaikeat tehtävät</a:t>
            </a:r>
          </a:p>
          <a:p>
            <a:r>
              <a:rPr lang="fi-FI" dirty="0"/>
              <a:t>Suuri vastuu</a:t>
            </a:r>
          </a:p>
          <a:p>
            <a:r>
              <a:rPr lang="fi-FI" dirty="0"/>
              <a:t>Byrokratia</a:t>
            </a:r>
          </a:p>
          <a:p>
            <a:r>
              <a:rPr lang="fi-FI" dirty="0"/>
              <a:t>Työroolien ristiriidat</a:t>
            </a:r>
          </a:p>
          <a:p>
            <a:r>
              <a:rPr lang="fi-FI" dirty="0"/>
              <a:t>Epätarkoituksenmukaiset työvälineet</a:t>
            </a:r>
          </a:p>
        </p:txBody>
      </p:sp>
    </p:spTree>
    <p:extLst>
      <p:ext uri="{BB962C8B-B14F-4D97-AF65-F5344CB8AC3E}">
        <p14:creationId xmlns:p14="http://schemas.microsoft.com/office/powerpoint/2010/main" val="4479145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A2EC4-F57E-406C-AB66-8F109DDB545E}"/>
              </a:ext>
            </a:extLst>
          </p:cNvPr>
          <p:cNvSpPr>
            <a:spLocks noGrp="1"/>
          </p:cNvSpPr>
          <p:nvPr>
            <p:ph type="title"/>
          </p:nvPr>
        </p:nvSpPr>
        <p:spPr/>
        <p:txBody>
          <a:bodyPr>
            <a:normAutofit/>
          </a:bodyPr>
          <a:lstStyle/>
          <a:p>
            <a:r>
              <a:rPr lang="fi-FI" dirty="0"/>
              <a:t>Työn voimavarat </a:t>
            </a:r>
            <a:r>
              <a:rPr lang="fi-FI" i="1" dirty="0"/>
              <a:t>(mukaillen Hakanen 2019, 2011; </a:t>
            </a:r>
            <a:r>
              <a:rPr lang="fi-FI" i="1" dirty="0" err="1"/>
              <a:t>Demerouti</a:t>
            </a:r>
            <a:r>
              <a:rPr lang="fi-FI" i="1" dirty="0"/>
              <a:t> ym. 2001)</a:t>
            </a:r>
          </a:p>
        </p:txBody>
      </p:sp>
      <p:sp>
        <p:nvSpPr>
          <p:cNvPr id="6" name="TextBox 5">
            <a:extLst>
              <a:ext uri="{FF2B5EF4-FFF2-40B4-BE49-F238E27FC236}">
                <a16:creationId xmlns:a16="http://schemas.microsoft.com/office/drawing/2014/main" id="{8EB2E7F5-E85E-43B2-9F45-952B5C942228}"/>
              </a:ext>
            </a:extLst>
          </p:cNvPr>
          <p:cNvSpPr txBox="1"/>
          <p:nvPr/>
        </p:nvSpPr>
        <p:spPr>
          <a:xfrm>
            <a:off x="505691" y="1656863"/>
            <a:ext cx="3600000" cy="2616101"/>
          </a:xfrm>
          <a:prstGeom prst="rect">
            <a:avLst/>
          </a:prstGeom>
          <a:solidFill>
            <a:schemeClr val="accent6">
              <a:lumMod val="40000"/>
              <a:lumOff val="60000"/>
            </a:schemeClr>
          </a:solidFill>
        </p:spPr>
        <p:txBody>
          <a:bodyPr wrap="square" rtlCol="0">
            <a:spAutoFit/>
          </a:bodyPr>
          <a:lstStyle/>
          <a:p>
            <a:r>
              <a:rPr lang="fi-FI" sz="2000" b="1" dirty="0">
                <a:latin typeface="Brother 1816 Medium" pitchFamily="50" charset="0"/>
              </a:rPr>
              <a:t>Tehtävää koskevat</a:t>
            </a:r>
          </a:p>
          <a:p>
            <a:endParaRPr lang="fi-FI" b="1" dirty="0">
              <a:latin typeface="Brother 1816 Regular" pitchFamily="50" charset="0"/>
            </a:endParaRPr>
          </a:p>
          <a:p>
            <a:pPr marL="285750" indent="-285750">
              <a:buFont typeface="Arial" panose="020B0604020202020204" pitchFamily="34" charset="0"/>
              <a:buChar char="•"/>
            </a:pPr>
            <a:r>
              <a:rPr lang="fi-FI" dirty="0">
                <a:latin typeface="Brother 1816 Regular" pitchFamily="50" charset="0"/>
              </a:rPr>
              <a:t>Työtehtävien monipuolisuus ja kehittävyys</a:t>
            </a:r>
          </a:p>
          <a:p>
            <a:pPr marL="285750" indent="-285750">
              <a:buFont typeface="Arial" panose="020B0604020202020204" pitchFamily="34" charset="0"/>
              <a:buChar char="•"/>
            </a:pPr>
            <a:r>
              <a:rPr lang="fi-FI" dirty="0">
                <a:latin typeface="Brother 1816 Regular" pitchFamily="50" charset="0"/>
              </a:rPr>
              <a:t>Itsenäisyys</a:t>
            </a:r>
          </a:p>
          <a:p>
            <a:pPr marL="285750" indent="-285750">
              <a:buFont typeface="Arial" panose="020B0604020202020204" pitchFamily="34" charset="0"/>
              <a:buChar char="•"/>
            </a:pPr>
            <a:r>
              <a:rPr lang="fi-FI" dirty="0">
                <a:latin typeface="Brother 1816 Regular" pitchFamily="50" charset="0"/>
              </a:rPr>
              <a:t>Välitön palaute työsuorituksesta</a:t>
            </a:r>
          </a:p>
          <a:p>
            <a:pPr marL="285750" indent="-285750">
              <a:buFont typeface="Arial" panose="020B0604020202020204" pitchFamily="34" charset="0"/>
              <a:buChar char="•"/>
            </a:pPr>
            <a:r>
              <a:rPr lang="fi-FI" dirty="0">
                <a:latin typeface="Brother 1816 Regular" pitchFamily="50" charset="0"/>
              </a:rPr>
              <a:t>Tehtävän merkityksellisyys</a:t>
            </a:r>
          </a:p>
          <a:p>
            <a:pPr marL="285750" indent="-285750">
              <a:buFont typeface="Arial" panose="020B0604020202020204" pitchFamily="34" charset="0"/>
              <a:buChar char="•"/>
            </a:pPr>
            <a:r>
              <a:rPr lang="fi-FI" dirty="0">
                <a:latin typeface="Brother 1816 Regular" pitchFamily="50" charset="0"/>
              </a:rPr>
              <a:t>Asiakastyön palkitsevuus</a:t>
            </a:r>
            <a:endParaRPr lang="en-GB" dirty="0">
              <a:latin typeface="Brother 1816 Regular" pitchFamily="50" charset="0"/>
            </a:endParaRPr>
          </a:p>
        </p:txBody>
      </p:sp>
      <p:sp>
        <p:nvSpPr>
          <p:cNvPr id="7" name="TextBox 6">
            <a:extLst>
              <a:ext uri="{FF2B5EF4-FFF2-40B4-BE49-F238E27FC236}">
                <a16:creationId xmlns:a16="http://schemas.microsoft.com/office/drawing/2014/main" id="{D3619FDD-6025-4EA0-AA24-5BAF102E34E3}"/>
              </a:ext>
            </a:extLst>
          </p:cNvPr>
          <p:cNvSpPr txBox="1"/>
          <p:nvPr/>
        </p:nvSpPr>
        <p:spPr>
          <a:xfrm>
            <a:off x="505691" y="4420584"/>
            <a:ext cx="3600000" cy="2062103"/>
          </a:xfrm>
          <a:prstGeom prst="rect">
            <a:avLst/>
          </a:prstGeom>
          <a:solidFill>
            <a:schemeClr val="accent6">
              <a:lumMod val="40000"/>
              <a:lumOff val="60000"/>
            </a:schemeClr>
          </a:solidFill>
        </p:spPr>
        <p:txBody>
          <a:bodyPr wrap="square" rtlCol="0">
            <a:spAutoFit/>
          </a:bodyPr>
          <a:lstStyle/>
          <a:p>
            <a:r>
              <a:rPr lang="fi-FI" sz="2000" b="1" dirty="0">
                <a:latin typeface="Brother 1816 Medium" pitchFamily="50" charset="0"/>
              </a:rPr>
              <a:t>Työn järjestelyjä koskevat</a:t>
            </a:r>
          </a:p>
          <a:p>
            <a:endParaRPr lang="fi-FI" b="1" dirty="0">
              <a:latin typeface="Brother 1816 Regular" pitchFamily="50" charset="0"/>
            </a:endParaRPr>
          </a:p>
          <a:p>
            <a:pPr marL="285750" indent="-285750">
              <a:buFont typeface="Arial" panose="020B0604020202020204" pitchFamily="34" charset="0"/>
              <a:buChar char="•"/>
            </a:pPr>
            <a:r>
              <a:rPr lang="fi-FI" dirty="0">
                <a:latin typeface="Brother 1816 Regular" pitchFamily="50" charset="0"/>
              </a:rPr>
              <a:t>Työroolien ja -tavoitteiden selkeys</a:t>
            </a:r>
          </a:p>
          <a:p>
            <a:pPr marL="285750" indent="-285750">
              <a:buFont typeface="Arial" panose="020B0604020202020204" pitchFamily="34" charset="0"/>
              <a:buChar char="•"/>
            </a:pPr>
            <a:r>
              <a:rPr lang="fi-FI" dirty="0">
                <a:latin typeface="Brother 1816 Regular" pitchFamily="50" charset="0"/>
              </a:rPr>
              <a:t>Osallistuminen työtä koskevaan päätöksentekoon</a:t>
            </a:r>
          </a:p>
          <a:p>
            <a:pPr marL="285750" indent="-285750">
              <a:buFont typeface="Arial" panose="020B0604020202020204" pitchFamily="34" charset="0"/>
              <a:buChar char="•"/>
            </a:pPr>
            <a:r>
              <a:rPr lang="fi-FI" dirty="0">
                <a:latin typeface="Brother 1816 Regular" pitchFamily="50" charset="0"/>
              </a:rPr>
              <a:t>Joustavuus työajoissa</a:t>
            </a:r>
          </a:p>
        </p:txBody>
      </p:sp>
      <p:sp>
        <p:nvSpPr>
          <p:cNvPr id="8" name="TextBox 7">
            <a:extLst>
              <a:ext uri="{FF2B5EF4-FFF2-40B4-BE49-F238E27FC236}">
                <a16:creationId xmlns:a16="http://schemas.microsoft.com/office/drawing/2014/main" id="{28DF5A3F-3E3F-4F10-BED9-D3FC5D18ED9F}"/>
              </a:ext>
            </a:extLst>
          </p:cNvPr>
          <p:cNvSpPr txBox="1"/>
          <p:nvPr/>
        </p:nvSpPr>
        <p:spPr>
          <a:xfrm>
            <a:off x="4155270" y="1650595"/>
            <a:ext cx="3600000" cy="3447098"/>
          </a:xfrm>
          <a:prstGeom prst="rect">
            <a:avLst/>
          </a:prstGeom>
          <a:solidFill>
            <a:schemeClr val="accent2">
              <a:lumMod val="40000"/>
              <a:lumOff val="60000"/>
            </a:schemeClr>
          </a:solidFill>
        </p:spPr>
        <p:txBody>
          <a:bodyPr wrap="square" rtlCol="0">
            <a:spAutoFit/>
          </a:bodyPr>
          <a:lstStyle/>
          <a:p>
            <a:r>
              <a:rPr lang="fi-FI" sz="2000" b="1" dirty="0">
                <a:latin typeface="Brother 1816 Medium" pitchFamily="50" charset="0"/>
              </a:rPr>
              <a:t>Sosiaaliset</a:t>
            </a:r>
          </a:p>
          <a:p>
            <a:endParaRPr lang="fi-FI" b="1" dirty="0">
              <a:latin typeface="Brother 1816 Regular" pitchFamily="50" charset="0"/>
            </a:endParaRPr>
          </a:p>
          <a:p>
            <a:pPr marL="285750" indent="-285750">
              <a:buFont typeface="Arial" panose="020B0604020202020204" pitchFamily="34" charset="0"/>
              <a:buChar char="•"/>
            </a:pPr>
            <a:r>
              <a:rPr lang="fi-FI" dirty="0">
                <a:latin typeface="Brother 1816 Regular" pitchFamily="50" charset="0"/>
              </a:rPr>
              <a:t>Työyhteisön ja esimiehen tuki</a:t>
            </a:r>
          </a:p>
          <a:p>
            <a:pPr marL="285750" indent="-285750">
              <a:buFont typeface="Arial" panose="020B0604020202020204" pitchFamily="34" charset="0"/>
              <a:buChar char="•"/>
            </a:pPr>
            <a:r>
              <a:rPr lang="fi-FI" dirty="0">
                <a:latin typeface="Brother 1816 Regular" pitchFamily="50" charset="0"/>
              </a:rPr>
              <a:t>Oikeudenmukaisuus</a:t>
            </a:r>
          </a:p>
          <a:p>
            <a:pPr marL="285750" indent="-285750">
              <a:buFont typeface="Arial" panose="020B0604020202020204" pitchFamily="34" charset="0"/>
              <a:buChar char="•"/>
            </a:pPr>
            <a:r>
              <a:rPr lang="fi-FI" dirty="0">
                <a:latin typeface="Brother 1816 Regular" pitchFamily="50" charset="0"/>
              </a:rPr>
              <a:t>Luottamus</a:t>
            </a:r>
          </a:p>
          <a:p>
            <a:pPr marL="285750" indent="-285750">
              <a:buFont typeface="Arial" panose="020B0604020202020204" pitchFamily="34" charset="0"/>
              <a:buChar char="•"/>
            </a:pPr>
            <a:r>
              <a:rPr lang="fi-FI" dirty="0">
                <a:latin typeface="Brother 1816 Regular" pitchFamily="50" charset="0"/>
              </a:rPr>
              <a:t>Palaute ja arvostus</a:t>
            </a:r>
          </a:p>
          <a:p>
            <a:pPr marL="285750" indent="-285750">
              <a:buFont typeface="Arial" panose="020B0604020202020204" pitchFamily="34" charset="0"/>
              <a:buChar char="•"/>
            </a:pPr>
            <a:r>
              <a:rPr lang="fi-FI" dirty="0">
                <a:latin typeface="Brother 1816 Regular" pitchFamily="50" charset="0"/>
              </a:rPr>
              <a:t>Arkinen huomaavaisuus ja ystävällisyys</a:t>
            </a:r>
          </a:p>
          <a:p>
            <a:pPr marL="285750" indent="-285750">
              <a:buFont typeface="Arial" panose="020B0604020202020204" pitchFamily="34" charset="0"/>
              <a:buChar char="•"/>
            </a:pPr>
            <a:r>
              <a:rPr lang="fi-FI" dirty="0">
                <a:latin typeface="Brother 1816 Regular" pitchFamily="50" charset="0"/>
              </a:rPr>
              <a:t>Työn imun tarttuvuus</a:t>
            </a:r>
          </a:p>
          <a:p>
            <a:pPr marL="285750" indent="-285750">
              <a:buFont typeface="Arial" panose="020B0604020202020204" pitchFamily="34" charset="0"/>
              <a:buChar char="•"/>
            </a:pPr>
            <a:r>
              <a:rPr lang="fi-FI" dirty="0">
                <a:latin typeface="Brother 1816 Regular" pitchFamily="50" charset="0"/>
              </a:rPr>
              <a:t>Tiimin yhteisölliset voimavarat ja vertaistuki</a:t>
            </a:r>
            <a:endParaRPr lang="fi-FI" dirty="0"/>
          </a:p>
        </p:txBody>
      </p:sp>
      <p:sp>
        <p:nvSpPr>
          <p:cNvPr id="9" name="TextBox 8">
            <a:extLst>
              <a:ext uri="{FF2B5EF4-FFF2-40B4-BE49-F238E27FC236}">
                <a16:creationId xmlns:a16="http://schemas.microsoft.com/office/drawing/2014/main" id="{1558BFBC-EF09-40B6-9032-9F602B62F71A}"/>
              </a:ext>
            </a:extLst>
          </p:cNvPr>
          <p:cNvSpPr txBox="1"/>
          <p:nvPr/>
        </p:nvSpPr>
        <p:spPr>
          <a:xfrm>
            <a:off x="7804849" y="1660783"/>
            <a:ext cx="3799718" cy="4832092"/>
          </a:xfrm>
          <a:prstGeom prst="rect">
            <a:avLst/>
          </a:prstGeom>
          <a:solidFill>
            <a:schemeClr val="accent1">
              <a:lumMod val="40000"/>
              <a:lumOff val="60000"/>
            </a:schemeClr>
          </a:solidFill>
        </p:spPr>
        <p:txBody>
          <a:bodyPr wrap="square" rtlCol="0">
            <a:spAutoFit/>
          </a:bodyPr>
          <a:lstStyle/>
          <a:p>
            <a:r>
              <a:rPr lang="fi-FI" sz="2000" b="1" dirty="0">
                <a:latin typeface="Brother 1816 Medium" pitchFamily="50" charset="0"/>
              </a:rPr>
              <a:t>Organisatoriset</a:t>
            </a:r>
          </a:p>
          <a:p>
            <a:endParaRPr lang="fi-FI" b="1" dirty="0">
              <a:latin typeface="Brother 1816 Regular" pitchFamily="50" charset="0"/>
            </a:endParaRPr>
          </a:p>
          <a:p>
            <a:pPr marL="285750" indent="-285750">
              <a:buFont typeface="Arial" panose="020B0604020202020204" pitchFamily="34" charset="0"/>
              <a:buChar char="•"/>
            </a:pPr>
            <a:r>
              <a:rPr lang="fi-FI" dirty="0">
                <a:latin typeface="Brother 1816 Regular" pitchFamily="50" charset="0"/>
              </a:rPr>
              <a:t>Havaittu organisaation tuki</a:t>
            </a:r>
          </a:p>
          <a:p>
            <a:pPr marL="285750" indent="-285750">
              <a:buFont typeface="Arial" panose="020B0604020202020204" pitchFamily="34" charset="0"/>
              <a:buChar char="•"/>
            </a:pPr>
            <a:r>
              <a:rPr lang="fi-FI" dirty="0">
                <a:latin typeface="Brother 1816 Regular" pitchFamily="50" charset="0"/>
              </a:rPr>
              <a:t>Psykologinen sopimus</a:t>
            </a:r>
          </a:p>
          <a:p>
            <a:pPr marL="285750" indent="-285750">
              <a:buFont typeface="Arial" panose="020B0604020202020204" pitchFamily="34" charset="0"/>
              <a:buChar char="•"/>
            </a:pPr>
            <a:r>
              <a:rPr lang="fi-FI" dirty="0">
                <a:latin typeface="Brother 1816 Regular" pitchFamily="50" charset="0"/>
              </a:rPr>
              <a:t>Työpaikan myönteinen ilmapiiri</a:t>
            </a:r>
          </a:p>
          <a:p>
            <a:pPr marL="285750" indent="-285750">
              <a:buFont typeface="Arial" panose="020B0604020202020204" pitchFamily="34" charset="0"/>
              <a:buChar char="•"/>
            </a:pPr>
            <a:r>
              <a:rPr lang="fi-FI" dirty="0">
                <a:latin typeface="Brother 1816 Regular" pitchFamily="50" charset="0"/>
              </a:rPr>
              <a:t>Työpaikan rekrytointi- ja perehdyttämiskäytännöt</a:t>
            </a:r>
          </a:p>
          <a:p>
            <a:pPr marL="285750" indent="-285750">
              <a:buFont typeface="Arial" panose="020B0604020202020204" pitchFamily="34" charset="0"/>
              <a:buChar char="•"/>
            </a:pPr>
            <a:r>
              <a:rPr lang="fi-FI" dirty="0">
                <a:latin typeface="Brother 1816 Regular" pitchFamily="50" charset="0"/>
              </a:rPr>
              <a:t>Kehityskeskustelut</a:t>
            </a:r>
          </a:p>
          <a:p>
            <a:pPr marL="285750" indent="-285750">
              <a:buFont typeface="Arial" panose="020B0604020202020204" pitchFamily="34" charset="0"/>
              <a:buChar char="•"/>
            </a:pPr>
            <a:r>
              <a:rPr lang="fi-FI" dirty="0">
                <a:latin typeface="Brother 1816 Regular" pitchFamily="50" charset="0"/>
              </a:rPr>
              <a:t>Palkka, palkitseminen ja uranäkymät</a:t>
            </a:r>
          </a:p>
          <a:p>
            <a:pPr marL="285750" indent="-285750">
              <a:buFont typeface="Arial" panose="020B0604020202020204" pitchFamily="34" charset="0"/>
              <a:buChar char="•"/>
            </a:pPr>
            <a:r>
              <a:rPr lang="fi-FI" dirty="0">
                <a:latin typeface="Brother 1816 Regular" pitchFamily="50" charset="0"/>
              </a:rPr>
              <a:t>Perhemyönteinen työkulttuuri</a:t>
            </a:r>
          </a:p>
          <a:p>
            <a:pPr marL="285750" indent="-285750">
              <a:buFont typeface="Arial" panose="020B0604020202020204" pitchFamily="34" charset="0"/>
              <a:buChar char="•"/>
            </a:pPr>
            <a:r>
              <a:rPr lang="fi-FI" dirty="0">
                <a:latin typeface="Brother 1816 Regular" pitchFamily="50" charset="0"/>
              </a:rPr>
              <a:t>Työn varmuus ja psykologinen turvallisuus</a:t>
            </a:r>
          </a:p>
          <a:p>
            <a:pPr marL="285750" indent="-285750">
              <a:buFont typeface="Arial" panose="020B0604020202020204" pitchFamily="34" charset="0"/>
              <a:buChar char="•"/>
            </a:pPr>
            <a:r>
              <a:rPr lang="fi-FI" dirty="0">
                <a:latin typeface="Brother 1816 Regular" pitchFamily="50" charset="0"/>
              </a:rPr>
              <a:t>Teknologia</a:t>
            </a:r>
          </a:p>
          <a:p>
            <a:pPr marL="285750" indent="-285750">
              <a:buFont typeface="Arial" panose="020B0604020202020204" pitchFamily="34" charset="0"/>
              <a:buChar char="•"/>
            </a:pPr>
            <a:r>
              <a:rPr lang="fi-FI" dirty="0">
                <a:latin typeface="Brother 1816 Regular" pitchFamily="50" charset="0"/>
              </a:rPr>
              <a:t>Yhteistyö organisaation eri toimijoiden välillä</a:t>
            </a:r>
          </a:p>
        </p:txBody>
      </p:sp>
      <p:sp>
        <p:nvSpPr>
          <p:cNvPr id="10" name="TextBox 9">
            <a:extLst>
              <a:ext uri="{FF2B5EF4-FFF2-40B4-BE49-F238E27FC236}">
                <a16:creationId xmlns:a16="http://schemas.microsoft.com/office/drawing/2014/main" id="{99ABCF89-C708-472A-A538-30C91C70EE70}"/>
              </a:ext>
            </a:extLst>
          </p:cNvPr>
          <p:cNvSpPr txBox="1"/>
          <p:nvPr/>
        </p:nvSpPr>
        <p:spPr>
          <a:xfrm>
            <a:off x="4812269" y="5229180"/>
            <a:ext cx="2286001" cy="707886"/>
          </a:xfrm>
          <a:prstGeom prst="rect">
            <a:avLst/>
          </a:prstGeom>
          <a:solidFill>
            <a:srgbClr val="FFFF66"/>
          </a:solidFill>
        </p:spPr>
        <p:txBody>
          <a:bodyPr wrap="square" rtlCol="0">
            <a:spAutoFit/>
          </a:bodyPr>
          <a:lstStyle/>
          <a:p>
            <a:pPr algn="ctr"/>
            <a:r>
              <a:rPr lang="en-GB" sz="2000" b="1" dirty="0">
                <a:effectLst>
                  <a:outerShdw blurRad="38100" dist="38100" dir="2700000" algn="tl">
                    <a:srgbClr val="000000">
                      <a:alpha val="43137"/>
                    </a:srgbClr>
                  </a:outerShdw>
                </a:effectLst>
                <a:latin typeface="Brother 1816 Regular" pitchFamily="50" charset="0"/>
              </a:rPr>
              <a:t>AKTIIVINEN TYÖKAVERUUS</a:t>
            </a:r>
          </a:p>
        </p:txBody>
      </p:sp>
    </p:spTree>
    <p:extLst>
      <p:ext uri="{BB962C8B-B14F-4D97-AF65-F5344CB8AC3E}">
        <p14:creationId xmlns:p14="http://schemas.microsoft.com/office/powerpoint/2010/main" val="188914143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BF4C-C510-42B6-9FAC-C0C2744089C6}"/>
              </a:ext>
            </a:extLst>
          </p:cNvPr>
          <p:cNvSpPr>
            <a:spLocks noGrp="1"/>
          </p:cNvSpPr>
          <p:nvPr>
            <p:ph type="title"/>
          </p:nvPr>
        </p:nvSpPr>
        <p:spPr/>
        <p:txBody>
          <a:bodyPr/>
          <a:lstStyle/>
          <a:p>
            <a:r>
              <a:rPr lang="fi-FI" dirty="0"/>
              <a:t>Kirjallisuutta</a:t>
            </a:r>
          </a:p>
        </p:txBody>
      </p:sp>
      <p:sp>
        <p:nvSpPr>
          <p:cNvPr id="3" name="Content Placeholder 2">
            <a:extLst>
              <a:ext uri="{FF2B5EF4-FFF2-40B4-BE49-F238E27FC236}">
                <a16:creationId xmlns:a16="http://schemas.microsoft.com/office/drawing/2014/main" id="{A30E2CD9-0B0D-4958-B069-09987FEBC3FD}"/>
              </a:ext>
            </a:extLst>
          </p:cNvPr>
          <p:cNvSpPr>
            <a:spLocks noGrp="1"/>
          </p:cNvSpPr>
          <p:nvPr>
            <p:ph idx="1"/>
          </p:nvPr>
        </p:nvSpPr>
        <p:spPr/>
        <p:txBody>
          <a:bodyPr>
            <a:normAutofit fontScale="55000" lnSpcReduction="20000"/>
          </a:bodyPr>
          <a:lstStyle/>
          <a:p>
            <a:r>
              <a:rPr lang="fi-FI" dirty="0"/>
              <a:t>Aro, A. (2018) Työilmapiiri kuntoon. Alma </a:t>
            </a:r>
            <a:r>
              <a:rPr lang="fi-FI" dirty="0" err="1"/>
              <a:t>Talent</a:t>
            </a:r>
            <a:r>
              <a:rPr lang="fi-FI" dirty="0"/>
              <a:t>: Helsinki.</a:t>
            </a:r>
          </a:p>
          <a:p>
            <a:r>
              <a:rPr lang="fi-FI" dirty="0" err="1"/>
              <a:t>Demerouti</a:t>
            </a:r>
            <a:r>
              <a:rPr lang="fi-FI" dirty="0"/>
              <a:t>, E., </a:t>
            </a:r>
            <a:r>
              <a:rPr lang="fi-FI" dirty="0" err="1"/>
              <a:t>Bakker</a:t>
            </a:r>
            <a:r>
              <a:rPr lang="fi-FI" dirty="0"/>
              <a:t>, A.B., </a:t>
            </a:r>
            <a:r>
              <a:rPr lang="fi-FI" dirty="0" err="1"/>
              <a:t>Nachreiner</a:t>
            </a:r>
            <a:r>
              <a:rPr lang="fi-FI" dirty="0"/>
              <a:t>, F. &amp; </a:t>
            </a:r>
            <a:r>
              <a:rPr lang="fi-FI" dirty="0" err="1"/>
              <a:t>Schaufeli</a:t>
            </a:r>
            <a:r>
              <a:rPr lang="fi-FI" dirty="0"/>
              <a:t>, W.B. (2001) </a:t>
            </a:r>
            <a:r>
              <a:rPr lang="fi-FI" dirty="0" err="1"/>
              <a:t>The</a:t>
            </a:r>
            <a:r>
              <a:rPr lang="fi-FI" dirty="0"/>
              <a:t> Job </a:t>
            </a:r>
            <a:r>
              <a:rPr lang="fi-FI" dirty="0" err="1"/>
              <a:t>Demands</a:t>
            </a:r>
            <a:r>
              <a:rPr lang="fi-FI" dirty="0"/>
              <a:t>-Resources </a:t>
            </a:r>
            <a:r>
              <a:rPr lang="fi-FI" dirty="0" err="1"/>
              <a:t>Model</a:t>
            </a:r>
            <a:r>
              <a:rPr lang="fi-FI" dirty="0"/>
              <a:t> of Burnout. Journal of </a:t>
            </a:r>
            <a:r>
              <a:rPr lang="fi-FI" dirty="0" err="1"/>
              <a:t>Applied</a:t>
            </a:r>
            <a:r>
              <a:rPr lang="fi-FI" dirty="0"/>
              <a:t> </a:t>
            </a:r>
            <a:r>
              <a:rPr lang="fi-FI" dirty="0" err="1"/>
              <a:t>Psychology</a:t>
            </a:r>
            <a:r>
              <a:rPr lang="fi-FI" dirty="0"/>
              <a:t>, 86(3), 499-512.</a:t>
            </a:r>
          </a:p>
          <a:p>
            <a:r>
              <a:rPr lang="fi-FI" dirty="0"/>
              <a:t>Hakanen, J. (2019) Epäkohtien eliminointia vai mahdollisen vahvistamista? Työn, työympäristön ja työyhteisön voimavarat tukevat mielenterveyttä. Terve mieli terveessä työssä, 28.11.2019.</a:t>
            </a:r>
          </a:p>
          <a:p>
            <a:r>
              <a:rPr lang="fi-FI" dirty="0"/>
              <a:t>Hakanen, J. (2011) Työn imu. Työterveyslaitoksen julkaisuja. </a:t>
            </a:r>
            <a:r>
              <a:rPr lang="fi-FI" dirty="0" err="1"/>
              <a:t>Tammerprint</a:t>
            </a:r>
            <a:r>
              <a:rPr lang="fi-FI" dirty="0"/>
              <a:t> Oy: Tampere. </a:t>
            </a:r>
          </a:p>
          <a:p>
            <a:r>
              <a:rPr lang="fi-FI" dirty="0"/>
              <a:t>Järvinen, P. (2018) Ammatillinen käyttäytyminen. Tie onnistumiseen. Alma </a:t>
            </a:r>
            <a:r>
              <a:rPr lang="fi-FI" dirty="0" err="1"/>
              <a:t>Talent</a:t>
            </a:r>
            <a:r>
              <a:rPr lang="fi-FI" dirty="0"/>
              <a:t>: Helsinki.</a:t>
            </a:r>
          </a:p>
          <a:p>
            <a:r>
              <a:rPr lang="fi-FI" dirty="0"/>
              <a:t>Järvinen, P. (2008) Menestyvän työyhteisön pelisäännöt. WSOYpro: Juva.</a:t>
            </a:r>
          </a:p>
          <a:p>
            <a:r>
              <a:rPr lang="fi-FI" dirty="0"/>
              <a:t>Korhonen-</a:t>
            </a:r>
            <a:r>
              <a:rPr lang="fi-FI" dirty="0" err="1"/>
              <a:t>Yrjänheikki</a:t>
            </a:r>
            <a:r>
              <a:rPr lang="fi-FI" dirty="0"/>
              <a:t>, K. (2014) Yhteisöllinen oppiminen: miksi, mitä ja miten? </a:t>
            </a:r>
            <a:r>
              <a:rPr lang="fi-FI" dirty="0" err="1"/>
              <a:t>Futura</a:t>
            </a:r>
            <a:r>
              <a:rPr lang="fi-FI" dirty="0"/>
              <a:t>, 2/2014, 101-109.</a:t>
            </a:r>
          </a:p>
          <a:p>
            <a:r>
              <a:rPr lang="fi-FI" dirty="0"/>
              <a:t>Laiho, M., Satama, S., </a:t>
            </a:r>
            <a:r>
              <a:rPr lang="fi-FI" dirty="0" err="1"/>
              <a:t>Ryömä</a:t>
            </a:r>
            <a:r>
              <a:rPr lang="fi-FI" dirty="0"/>
              <a:t>, A. &amp; Teerikangas, S. (tulossa) Aktiivinen työkaveruus työn arjen voimavarana. Työsuojelurahaston rahoittaman TYÖ2 – Yhteistyön työyhteisö -hankkeen loppuraportti. Turun kauppakorkeakoulun julkaisuja. </a:t>
            </a:r>
          </a:p>
          <a:p>
            <a:r>
              <a:rPr lang="fi-FI" dirty="0"/>
              <a:t>Laiho, M., </a:t>
            </a:r>
            <a:r>
              <a:rPr lang="fi-FI" dirty="0" err="1"/>
              <a:t>Ryömä</a:t>
            </a:r>
            <a:r>
              <a:rPr lang="fi-FI" dirty="0"/>
              <a:t>, A., Satama, S. &amp; Teerikangas, S. (2020)  Aktiivinen työkaveruus – työyhteisöjen piilevä voimavara. Henry ry:n vierasblogi, 8.1.2020.</a:t>
            </a:r>
          </a:p>
          <a:p>
            <a:r>
              <a:rPr lang="fi-FI" dirty="0"/>
              <a:t>Mönkkönen, K. (2008) Näkymättömät tulostekijät työyhteisöjen toiminnassa. Yhteiskuntapolitiikka, 73(5), 538-551.</a:t>
            </a:r>
          </a:p>
          <a:p>
            <a:r>
              <a:rPr lang="fi-FI" dirty="0" err="1"/>
              <a:t>Ryömä</a:t>
            </a:r>
            <a:r>
              <a:rPr lang="fi-FI" dirty="0"/>
              <a:t>, A., Laiho, M., Satama, S. ja Teerikangas, S. (2019) Aktiivisen työkaveruuden rakentuminen ja merkitys työn arjessa, Työn tuuli, 2/2019.</a:t>
            </a:r>
          </a:p>
        </p:txBody>
      </p:sp>
    </p:spTree>
    <p:extLst>
      <p:ext uri="{BB962C8B-B14F-4D97-AF65-F5344CB8AC3E}">
        <p14:creationId xmlns:p14="http://schemas.microsoft.com/office/powerpoint/2010/main" val="7564785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EDD13-76F8-48DA-8670-A5B7F7091A48}"/>
              </a:ext>
            </a:extLst>
          </p:cNvPr>
          <p:cNvSpPr>
            <a:spLocks noGrp="1"/>
          </p:cNvSpPr>
          <p:nvPr>
            <p:ph type="title"/>
          </p:nvPr>
        </p:nvSpPr>
        <p:spPr/>
        <p:txBody>
          <a:bodyPr/>
          <a:lstStyle/>
          <a:p>
            <a:r>
              <a:rPr lang="fi-FI" dirty="0"/>
              <a:t>Työpaja 3: Pedagoginen arviointiajattelu, palaute ja ohjaaminen oppimisessa</a:t>
            </a:r>
          </a:p>
        </p:txBody>
      </p:sp>
      <p:sp>
        <p:nvSpPr>
          <p:cNvPr id="3" name="Text Placeholder 2">
            <a:extLst>
              <a:ext uri="{FF2B5EF4-FFF2-40B4-BE49-F238E27FC236}">
                <a16:creationId xmlns:a16="http://schemas.microsoft.com/office/drawing/2014/main" id="{83501DC1-2C7B-4DC0-8A44-3879A4FA59E2}"/>
              </a:ext>
            </a:extLst>
          </p:cNvPr>
          <p:cNvSpPr>
            <a:spLocks noGrp="1"/>
          </p:cNvSpPr>
          <p:nvPr>
            <p:ph type="body" idx="1"/>
          </p:nvPr>
        </p:nvSpPr>
        <p:spPr/>
        <p:txBody>
          <a:bodyPr/>
          <a:lstStyle/>
          <a:p>
            <a:r>
              <a:rPr lang="fi-FI" dirty="0"/>
              <a:t>Katriina Sulonen</a:t>
            </a:r>
          </a:p>
        </p:txBody>
      </p:sp>
    </p:spTree>
    <p:extLst>
      <p:ext uri="{BB962C8B-B14F-4D97-AF65-F5344CB8AC3E}">
        <p14:creationId xmlns:p14="http://schemas.microsoft.com/office/powerpoint/2010/main" val="296929891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5FFD9-31C3-477A-BBF3-01DEAE2D645A}"/>
              </a:ext>
            </a:extLst>
          </p:cNvPr>
          <p:cNvSpPr>
            <a:spLocks noGrp="1"/>
          </p:cNvSpPr>
          <p:nvPr>
            <p:ph type="title"/>
          </p:nvPr>
        </p:nvSpPr>
        <p:spPr/>
        <p:txBody>
          <a:bodyPr/>
          <a:lstStyle/>
          <a:p>
            <a:r>
              <a:rPr lang="fi-FI" dirty="0"/>
              <a:t>Pedagogisesta arviointiajattelusta arviointiosaamiseen</a:t>
            </a:r>
          </a:p>
        </p:txBody>
      </p:sp>
      <p:sp>
        <p:nvSpPr>
          <p:cNvPr id="3" name="Content Placeholder 2">
            <a:extLst>
              <a:ext uri="{FF2B5EF4-FFF2-40B4-BE49-F238E27FC236}">
                <a16:creationId xmlns:a16="http://schemas.microsoft.com/office/drawing/2014/main" id="{78A4BC90-3873-4379-90BC-B662631AA59F}"/>
              </a:ext>
            </a:extLst>
          </p:cNvPr>
          <p:cNvSpPr>
            <a:spLocks noGrp="1"/>
          </p:cNvSpPr>
          <p:nvPr>
            <p:ph idx="1"/>
          </p:nvPr>
        </p:nvSpPr>
        <p:spPr/>
        <p:txBody>
          <a:bodyPr>
            <a:normAutofit fontScale="92500"/>
          </a:bodyPr>
          <a:lstStyle/>
          <a:p>
            <a:r>
              <a:rPr lang="fi-FI" dirty="0"/>
              <a:t>Opettajuuteen kuuluva ulottuvuus, opettajuuden uudenlaista tarkastelua, oppilaan kohtaamista, työtapojen monipuolista valintaa oppilas- ja opiskelijaryhmän mukaisesti?  </a:t>
            </a:r>
          </a:p>
          <a:p>
            <a:pPr marL="0" indent="0">
              <a:buNone/>
            </a:pPr>
            <a:endParaRPr lang="fi-FI" dirty="0"/>
          </a:p>
          <a:p>
            <a:r>
              <a:rPr lang="fi-FI" dirty="0"/>
              <a:t>Monipuolisten arviointimenetelmien ja – työtapojen  käyttöä siten, että oppimisprosessi tulee näkyväksi ja kaikki sidosryhmät tietävät, mitä arvioinnilla tarkoitetaan?</a:t>
            </a:r>
          </a:p>
          <a:p>
            <a:endParaRPr lang="fi-FI" dirty="0"/>
          </a:p>
          <a:p>
            <a:r>
              <a:rPr lang="fi-FI" dirty="0"/>
              <a:t>Motivoiminen, ohjaus, oppimisen kehittäminen ja edistäminen, osaamisen todentaminen</a:t>
            </a:r>
          </a:p>
          <a:p>
            <a:endParaRPr lang="fi-FI" dirty="0"/>
          </a:p>
        </p:txBody>
      </p:sp>
    </p:spTree>
    <p:extLst>
      <p:ext uri="{BB962C8B-B14F-4D97-AF65-F5344CB8AC3E}">
        <p14:creationId xmlns:p14="http://schemas.microsoft.com/office/powerpoint/2010/main" val="36109089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F234-37FA-4A28-917F-1FDEA6BD7EEB}"/>
              </a:ext>
            </a:extLst>
          </p:cNvPr>
          <p:cNvSpPr>
            <a:spLocks noGrp="1"/>
          </p:cNvSpPr>
          <p:nvPr>
            <p:ph type="title"/>
          </p:nvPr>
        </p:nvSpPr>
        <p:spPr/>
        <p:txBody>
          <a:bodyPr/>
          <a:lstStyle/>
          <a:p>
            <a:r>
              <a:rPr lang="fi-FI" dirty="0"/>
              <a:t>LOPS 2019</a:t>
            </a:r>
          </a:p>
        </p:txBody>
      </p:sp>
      <p:sp>
        <p:nvSpPr>
          <p:cNvPr id="3" name="Content Placeholder 2">
            <a:extLst>
              <a:ext uri="{FF2B5EF4-FFF2-40B4-BE49-F238E27FC236}">
                <a16:creationId xmlns:a16="http://schemas.microsoft.com/office/drawing/2014/main" id="{B7BDBA0B-2408-48E2-94F0-B571E8CF81E6}"/>
              </a:ext>
            </a:extLst>
          </p:cNvPr>
          <p:cNvSpPr>
            <a:spLocks noGrp="1"/>
          </p:cNvSpPr>
          <p:nvPr>
            <p:ph idx="1"/>
          </p:nvPr>
        </p:nvSpPr>
        <p:spPr/>
        <p:txBody>
          <a:bodyPr/>
          <a:lstStyle/>
          <a:p>
            <a:r>
              <a:rPr lang="fi-FI" dirty="0"/>
              <a:t>Arvioinnin tulee olla monipuolista ja tarkoituksenmukaisin menetelmin toteutettua. </a:t>
            </a:r>
            <a:r>
              <a:rPr lang="fi-FI" dirty="0" err="1"/>
              <a:t>Opiskelojalla</a:t>
            </a:r>
            <a:r>
              <a:rPr lang="fi-FI" dirty="0"/>
              <a:t> on oltava opintojakson aikana erilaisia mahdollisuuksia, tilaisuuksia ja tapoja osoittaa oppimistaan ja osaamistaan. Arvioinnilla saatu tieto auttaa opettajaa suuntaamaan opetustaan opiskelijoiden tarpeiden mukaisesti.</a:t>
            </a:r>
          </a:p>
          <a:p>
            <a:r>
              <a:rPr lang="fi-FI" dirty="0"/>
              <a:t>Opiskelijoille tulee selvittää opintojakson periaatteet ja arviointiperusteet ja näin tuetaan opintojen suunnittelua.  (s.45)</a:t>
            </a:r>
          </a:p>
          <a:p>
            <a:r>
              <a:rPr lang="fi-FI" dirty="0"/>
              <a:t>Yhdenmukaisuus perusopetuksen kanssa?</a:t>
            </a:r>
          </a:p>
          <a:p>
            <a:endParaRPr lang="fi-FI" dirty="0"/>
          </a:p>
        </p:txBody>
      </p:sp>
    </p:spTree>
    <p:extLst>
      <p:ext uri="{BB962C8B-B14F-4D97-AF65-F5344CB8AC3E}">
        <p14:creationId xmlns:p14="http://schemas.microsoft.com/office/powerpoint/2010/main" val="364310634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DA00-7B48-4C74-AA73-809E18941893}"/>
              </a:ext>
            </a:extLst>
          </p:cNvPr>
          <p:cNvSpPr>
            <a:spLocks noGrp="1"/>
          </p:cNvSpPr>
          <p:nvPr>
            <p:ph type="title"/>
          </p:nvPr>
        </p:nvSpPr>
        <p:spPr/>
        <p:txBody>
          <a:bodyPr/>
          <a:lstStyle/>
          <a:p>
            <a:r>
              <a:rPr lang="fi-FI" dirty="0" err="1"/>
              <a:t>Atjosen</a:t>
            </a:r>
            <a:r>
              <a:rPr lang="fi-FI" dirty="0"/>
              <a:t> mukaan (2017)</a:t>
            </a:r>
          </a:p>
        </p:txBody>
      </p:sp>
      <p:sp>
        <p:nvSpPr>
          <p:cNvPr id="3" name="Content Placeholder 2">
            <a:extLst>
              <a:ext uri="{FF2B5EF4-FFF2-40B4-BE49-F238E27FC236}">
                <a16:creationId xmlns:a16="http://schemas.microsoft.com/office/drawing/2014/main" id="{3CB63F7D-C042-4BBF-A158-AE72118ED5FE}"/>
              </a:ext>
            </a:extLst>
          </p:cNvPr>
          <p:cNvSpPr>
            <a:spLocks noGrp="1"/>
          </p:cNvSpPr>
          <p:nvPr>
            <p:ph idx="1"/>
          </p:nvPr>
        </p:nvSpPr>
        <p:spPr/>
        <p:txBody>
          <a:bodyPr>
            <a:normAutofit/>
          </a:bodyPr>
          <a:lstStyle/>
          <a:p>
            <a:pPr marL="0" indent="0">
              <a:buNone/>
            </a:pPr>
            <a:r>
              <a:rPr lang="fi-FI" dirty="0"/>
              <a:t>”Opettajan tulee tuntea keskeinen arviointikäsitteistö, erilaisia arviointimenetelmiä ja niiden kehittämistä, arvioinnin laatuvaatimuksia ja oppimisen traditionaalisen mittaamisen vaihtoehtoja sekä omata kyky käyttää arviointituloksia opetuksensa kehittämiseen”.</a:t>
            </a:r>
          </a:p>
          <a:p>
            <a:pPr marL="457200" lvl="1" indent="0">
              <a:buNone/>
            </a:pPr>
            <a:r>
              <a:rPr lang="fi-FI" i="1" dirty="0" err="1"/>
              <a:t>Atjonen</a:t>
            </a:r>
            <a:r>
              <a:rPr lang="fi-FI" i="1" dirty="0"/>
              <a:t>, P. 2017</a:t>
            </a:r>
            <a:r>
              <a:rPr lang="fi-FI" dirty="0"/>
              <a:t>. </a:t>
            </a:r>
            <a:r>
              <a:rPr lang="fi-FI" i="1" dirty="0"/>
              <a:t>Arviointiosaamisen kehittäminen yleissivistävän koulun opettajien koulutuksessa – opetussuunnitelmatarkastelun virittämiä näkemyksiä. Teoksessa </a:t>
            </a:r>
            <a:r>
              <a:rPr lang="fi-FI" i="1" dirty="0" err="1"/>
              <a:t>V.Britschgi</a:t>
            </a:r>
            <a:r>
              <a:rPr lang="fi-FI" i="1" dirty="0"/>
              <a:t> &amp; </a:t>
            </a:r>
            <a:r>
              <a:rPr lang="fi-FI" i="1" dirty="0" err="1"/>
              <a:t>J.Rautopuro</a:t>
            </a:r>
            <a:r>
              <a:rPr lang="fi-FI" i="1" dirty="0"/>
              <a:t> (</a:t>
            </a:r>
            <a:r>
              <a:rPr lang="fi-FI" i="1" dirty="0" err="1"/>
              <a:t>toim</a:t>
            </a:r>
            <a:r>
              <a:rPr lang="fi-FI" i="1" dirty="0"/>
              <a:t>). Kriteerit puntarissa. Suomen kasvatustieteellinen seura. Kasvatusalan tutkimuksia 74, 152. </a:t>
            </a:r>
          </a:p>
          <a:p>
            <a:endParaRPr lang="fi-FI" dirty="0"/>
          </a:p>
        </p:txBody>
      </p:sp>
    </p:spTree>
    <p:extLst>
      <p:ext uri="{BB962C8B-B14F-4D97-AF65-F5344CB8AC3E}">
        <p14:creationId xmlns:p14="http://schemas.microsoft.com/office/powerpoint/2010/main" val="3299176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09A38-2C34-4058-B9DC-BDB0CCE26CED}"/>
              </a:ext>
            </a:extLst>
          </p:cNvPr>
          <p:cNvSpPr>
            <a:spLocks noGrp="1"/>
          </p:cNvSpPr>
          <p:nvPr>
            <p:ph type="title"/>
          </p:nvPr>
        </p:nvSpPr>
        <p:spPr/>
        <p:txBody>
          <a:bodyPr>
            <a:normAutofit/>
          </a:bodyPr>
          <a:lstStyle/>
          <a:p>
            <a:r>
              <a:rPr lang="fi-FI" sz="4000" dirty="0"/>
              <a:t>Työpaja 2: Lainsäädäntö ja muut normit toimintakulttuurin perustana</a:t>
            </a:r>
          </a:p>
        </p:txBody>
      </p:sp>
      <p:sp>
        <p:nvSpPr>
          <p:cNvPr id="3" name="Text Placeholder 2">
            <a:extLst>
              <a:ext uri="{FF2B5EF4-FFF2-40B4-BE49-F238E27FC236}">
                <a16:creationId xmlns:a16="http://schemas.microsoft.com/office/drawing/2014/main" id="{D0615162-642B-4040-844F-4EFBD01747F5}"/>
              </a:ext>
            </a:extLst>
          </p:cNvPr>
          <p:cNvSpPr>
            <a:spLocks noGrp="1"/>
          </p:cNvSpPr>
          <p:nvPr>
            <p:ph type="body" idx="1"/>
          </p:nvPr>
        </p:nvSpPr>
        <p:spPr/>
        <p:txBody>
          <a:bodyPr/>
          <a:lstStyle/>
          <a:p>
            <a:r>
              <a:rPr lang="fi-FI" dirty="0"/>
              <a:t>Esko Lukkarinen</a:t>
            </a:r>
          </a:p>
        </p:txBody>
      </p:sp>
    </p:spTree>
    <p:extLst>
      <p:ext uri="{BB962C8B-B14F-4D97-AF65-F5344CB8AC3E}">
        <p14:creationId xmlns:p14="http://schemas.microsoft.com/office/powerpoint/2010/main" val="180011589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3B85-843B-4CE4-B70E-7F887620D5C0}"/>
              </a:ext>
            </a:extLst>
          </p:cNvPr>
          <p:cNvSpPr>
            <a:spLocks noGrp="1"/>
          </p:cNvSpPr>
          <p:nvPr>
            <p:ph type="title"/>
          </p:nvPr>
        </p:nvSpPr>
        <p:spPr/>
        <p:txBody>
          <a:bodyPr/>
          <a:lstStyle/>
          <a:p>
            <a:r>
              <a:rPr lang="fi-FI" dirty="0"/>
              <a:t>Opettajan työssä tämä tarkoittaa</a:t>
            </a:r>
          </a:p>
        </p:txBody>
      </p:sp>
      <p:sp>
        <p:nvSpPr>
          <p:cNvPr id="3" name="Content Placeholder 2">
            <a:extLst>
              <a:ext uri="{FF2B5EF4-FFF2-40B4-BE49-F238E27FC236}">
                <a16:creationId xmlns:a16="http://schemas.microsoft.com/office/drawing/2014/main" id="{304D7C6C-571E-45DB-8317-D9E20BD1473F}"/>
              </a:ext>
            </a:extLst>
          </p:cNvPr>
          <p:cNvSpPr>
            <a:spLocks noGrp="1"/>
          </p:cNvSpPr>
          <p:nvPr>
            <p:ph idx="1"/>
          </p:nvPr>
        </p:nvSpPr>
        <p:spPr/>
        <p:txBody>
          <a:bodyPr>
            <a:normAutofit lnSpcReduction="10000"/>
          </a:bodyPr>
          <a:lstStyle/>
          <a:p>
            <a:pPr marL="0" indent="0">
              <a:buNone/>
            </a:pPr>
            <a:r>
              <a:rPr lang="fi-FI" dirty="0"/>
              <a:t>Opettaja tarvitsee</a:t>
            </a:r>
          </a:p>
          <a:p>
            <a:pPr lvl="1"/>
            <a:r>
              <a:rPr lang="fi-FI" dirty="0"/>
              <a:t>oppiaineeseen liittyvää sisältötietoa</a:t>
            </a:r>
          </a:p>
          <a:p>
            <a:pPr lvl="1"/>
            <a:r>
              <a:rPr lang="fi-FI" dirty="0"/>
              <a:t>tietoa opetuksen tavoitteista </a:t>
            </a:r>
          </a:p>
          <a:p>
            <a:pPr lvl="1"/>
            <a:r>
              <a:rPr lang="fi-FI" dirty="0"/>
              <a:t>yleistä pedagogista tietoa</a:t>
            </a:r>
          </a:p>
          <a:p>
            <a:pPr lvl="1"/>
            <a:r>
              <a:rPr lang="fi-FI" dirty="0"/>
              <a:t>pedagogista sisältötietoa</a:t>
            </a:r>
          </a:p>
          <a:p>
            <a:pPr lvl="1"/>
            <a:r>
              <a:rPr lang="fi-FI" dirty="0"/>
              <a:t>opetussuunnitelmatietoa</a:t>
            </a:r>
          </a:p>
          <a:p>
            <a:pPr lvl="1"/>
            <a:r>
              <a:rPr lang="fi-FI" dirty="0"/>
              <a:t>tietoa oppijoista</a:t>
            </a:r>
          </a:p>
          <a:p>
            <a:pPr lvl="1"/>
            <a:r>
              <a:rPr lang="fi-FI" dirty="0"/>
              <a:t>tietoa kasvatuksen ja opetuksen kontekstista </a:t>
            </a:r>
          </a:p>
          <a:p>
            <a:pPr lvl="1"/>
            <a:r>
              <a:rPr lang="fi-FI" dirty="0"/>
              <a:t>tietoa kasvatustavoitteista ja –arvoista </a:t>
            </a:r>
          </a:p>
          <a:p>
            <a:pPr marL="0" indent="0">
              <a:buNone/>
            </a:pPr>
            <a:r>
              <a:rPr lang="fi-FI" dirty="0"/>
              <a:t>Koulun pedagogisen johtajan, rehtorin, arviointiosaaminen tukee näitä opettajan arviointiosaamisen tehtäviä.</a:t>
            </a:r>
          </a:p>
          <a:p>
            <a:endParaRPr lang="fi-FI" dirty="0"/>
          </a:p>
        </p:txBody>
      </p:sp>
    </p:spTree>
    <p:extLst>
      <p:ext uri="{BB962C8B-B14F-4D97-AF65-F5344CB8AC3E}">
        <p14:creationId xmlns:p14="http://schemas.microsoft.com/office/powerpoint/2010/main" val="22496491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D632-AEF7-40F6-B87C-CE841A861902}"/>
              </a:ext>
            </a:extLst>
          </p:cNvPr>
          <p:cNvSpPr>
            <a:spLocks noGrp="1"/>
          </p:cNvSpPr>
          <p:nvPr>
            <p:ph type="title"/>
          </p:nvPr>
        </p:nvSpPr>
        <p:spPr/>
        <p:txBody>
          <a:bodyPr/>
          <a:lstStyle/>
          <a:p>
            <a:r>
              <a:rPr lang="fi-FI" dirty="0"/>
              <a:t>Pedagogisen arviointiajattelun merkitys</a:t>
            </a:r>
          </a:p>
        </p:txBody>
      </p:sp>
      <p:sp>
        <p:nvSpPr>
          <p:cNvPr id="3" name="Content Placeholder 2">
            <a:extLst>
              <a:ext uri="{FF2B5EF4-FFF2-40B4-BE49-F238E27FC236}">
                <a16:creationId xmlns:a16="http://schemas.microsoft.com/office/drawing/2014/main" id="{1D5CA8CD-A36A-45FC-90A0-CCB7939851A7}"/>
              </a:ext>
            </a:extLst>
          </p:cNvPr>
          <p:cNvSpPr>
            <a:spLocks noGrp="1"/>
          </p:cNvSpPr>
          <p:nvPr>
            <p:ph idx="1"/>
          </p:nvPr>
        </p:nvSpPr>
        <p:spPr/>
        <p:txBody>
          <a:bodyPr>
            <a:normAutofit/>
          </a:bodyPr>
          <a:lstStyle/>
          <a:p>
            <a:pPr marL="514350" indent="-514350">
              <a:buFont typeface="+mj-lt"/>
              <a:buAutoNum type="arabicPeriod"/>
            </a:pPr>
            <a:r>
              <a:rPr lang="fi-FI" dirty="0"/>
              <a:t>Arviointikäytännöt (mitä)</a:t>
            </a:r>
          </a:p>
          <a:p>
            <a:pPr lvl="1"/>
            <a:r>
              <a:rPr lang="fi-FI" dirty="0"/>
              <a:t>havaittavissa aineksia behavioristisesta, mutta myös konstruktivistisesta oppimiskäsityksestä </a:t>
            </a:r>
          </a:p>
          <a:p>
            <a:pPr marL="514350" indent="-514350">
              <a:buFont typeface="+mj-lt"/>
              <a:buAutoNum type="arabicPeriod"/>
            </a:pPr>
            <a:r>
              <a:rPr lang="fi-FI" dirty="0"/>
              <a:t>Arvioinnin laadullinen ulottuvuus (miten)</a:t>
            </a:r>
          </a:p>
          <a:p>
            <a:pPr marL="514350" indent="-514350">
              <a:buFont typeface="+mj-lt"/>
              <a:buAutoNum type="arabicPeriod"/>
            </a:pPr>
            <a:r>
              <a:rPr lang="fi-FI" dirty="0"/>
              <a:t>Ymmärrys kriteereistä (avoimet kriteerit ja määritellyt kriteerit) </a:t>
            </a:r>
          </a:p>
          <a:p>
            <a:pPr lvl="1"/>
            <a:r>
              <a:rPr lang="fi-FI" dirty="0"/>
              <a:t>muistan, tiedän ja toistan, sovellan, ymmärrän ja uudistan</a:t>
            </a:r>
          </a:p>
          <a:p>
            <a:endParaRPr lang="fi-FI" dirty="0"/>
          </a:p>
        </p:txBody>
      </p:sp>
    </p:spTree>
    <p:extLst>
      <p:ext uri="{BB962C8B-B14F-4D97-AF65-F5344CB8AC3E}">
        <p14:creationId xmlns:p14="http://schemas.microsoft.com/office/powerpoint/2010/main" val="248593343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A47B-CCAA-485E-BAA8-139DD3F7CC00}"/>
              </a:ext>
            </a:extLst>
          </p:cNvPr>
          <p:cNvSpPr>
            <a:spLocks noGrp="1"/>
          </p:cNvSpPr>
          <p:nvPr>
            <p:ph type="title"/>
          </p:nvPr>
        </p:nvSpPr>
        <p:spPr/>
        <p:txBody>
          <a:bodyPr/>
          <a:lstStyle/>
          <a:p>
            <a:r>
              <a:rPr lang="fi-FI" dirty="0"/>
              <a:t>Arviointiosaamista vahvistaa</a:t>
            </a:r>
          </a:p>
        </p:txBody>
      </p:sp>
      <p:sp>
        <p:nvSpPr>
          <p:cNvPr id="3" name="Content Placeholder 2">
            <a:extLst>
              <a:ext uri="{FF2B5EF4-FFF2-40B4-BE49-F238E27FC236}">
                <a16:creationId xmlns:a16="http://schemas.microsoft.com/office/drawing/2014/main" id="{BB038172-7285-48A6-B86C-99D688954F99}"/>
              </a:ext>
            </a:extLst>
          </p:cNvPr>
          <p:cNvSpPr>
            <a:spLocks noGrp="1"/>
          </p:cNvSpPr>
          <p:nvPr>
            <p:ph idx="1"/>
          </p:nvPr>
        </p:nvSpPr>
        <p:spPr/>
        <p:txBody>
          <a:bodyPr/>
          <a:lstStyle/>
          <a:p>
            <a:r>
              <a:rPr lang="fi-FI" dirty="0"/>
              <a:t>Yhteiset, selkeät arviointiohjeet ja -kriteerit</a:t>
            </a:r>
          </a:p>
          <a:p>
            <a:r>
              <a:rPr lang="fi-FI" dirty="0"/>
              <a:t>Oikeiden käsitteiden käyttäminen (</a:t>
            </a:r>
            <a:r>
              <a:rPr lang="fi-FI" dirty="0" err="1"/>
              <a:t>oppimisseuranta</a:t>
            </a:r>
            <a:r>
              <a:rPr lang="fi-FI" dirty="0"/>
              <a:t>?)</a:t>
            </a:r>
          </a:p>
          <a:p>
            <a:r>
              <a:rPr lang="fi-FI" dirty="0"/>
              <a:t>Normiohjauksen selkeys </a:t>
            </a:r>
          </a:p>
          <a:p>
            <a:r>
              <a:rPr lang="fi-FI" dirty="0"/>
              <a:t>Paikallinen tuki </a:t>
            </a:r>
          </a:p>
          <a:p>
            <a:r>
              <a:rPr lang="fi-FI" dirty="0"/>
              <a:t>Nivelvaiheyhteistyön lisääminen (esiopetus – perusopetus, perusopetus – 2. aste) </a:t>
            </a:r>
          </a:p>
          <a:p>
            <a:r>
              <a:rPr lang="fi-FI" dirty="0"/>
              <a:t>Arvioinnille annettu aika</a:t>
            </a:r>
          </a:p>
          <a:p>
            <a:endParaRPr lang="fi-FI" dirty="0"/>
          </a:p>
        </p:txBody>
      </p:sp>
    </p:spTree>
    <p:extLst>
      <p:ext uri="{BB962C8B-B14F-4D97-AF65-F5344CB8AC3E}">
        <p14:creationId xmlns:p14="http://schemas.microsoft.com/office/powerpoint/2010/main" val="42828982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E1A9-57F7-43F0-9D15-2C736A183313}"/>
              </a:ext>
            </a:extLst>
          </p:cNvPr>
          <p:cNvSpPr>
            <a:spLocks noGrp="1"/>
          </p:cNvSpPr>
          <p:nvPr>
            <p:ph type="title"/>
          </p:nvPr>
        </p:nvSpPr>
        <p:spPr/>
        <p:txBody>
          <a:bodyPr/>
          <a:lstStyle/>
          <a:p>
            <a:r>
              <a:rPr lang="fi-FI" dirty="0"/>
              <a:t>Yhteinen keskustelu</a:t>
            </a:r>
          </a:p>
        </p:txBody>
      </p:sp>
      <p:sp>
        <p:nvSpPr>
          <p:cNvPr id="3" name="Content Placeholder 2">
            <a:extLst>
              <a:ext uri="{FF2B5EF4-FFF2-40B4-BE49-F238E27FC236}">
                <a16:creationId xmlns:a16="http://schemas.microsoft.com/office/drawing/2014/main" id="{69875644-BD20-496B-BF31-75CB7BBA38E2}"/>
              </a:ext>
            </a:extLst>
          </p:cNvPr>
          <p:cNvSpPr>
            <a:spLocks noGrp="1"/>
          </p:cNvSpPr>
          <p:nvPr>
            <p:ph idx="1"/>
          </p:nvPr>
        </p:nvSpPr>
        <p:spPr>
          <a:xfrm>
            <a:off x="838200" y="1825625"/>
            <a:ext cx="10515600" cy="2473420"/>
          </a:xfrm>
        </p:spPr>
        <p:txBody>
          <a:bodyPr/>
          <a:lstStyle/>
          <a:p>
            <a:pPr marL="0" indent="0">
              <a:buNone/>
            </a:pPr>
            <a:r>
              <a:rPr lang="fi-FI" dirty="0"/>
              <a:t>Arviointiosaamista on avattu usealla esimerkillä.</a:t>
            </a:r>
          </a:p>
          <a:p>
            <a:r>
              <a:rPr lang="fi-FI" dirty="0"/>
              <a:t>Mitkä osiot tai kohdat vaatisivat tällä hetkellä eniten vahvistusta? Minkälaista resurssia tähän pitäisi varata?</a:t>
            </a:r>
          </a:p>
          <a:p>
            <a:pPr marL="0" indent="0">
              <a:buNone/>
            </a:pPr>
            <a:endParaRPr lang="fi-FI" dirty="0"/>
          </a:p>
          <a:p>
            <a:pPr marL="0" indent="0">
              <a:buNone/>
            </a:pPr>
            <a:r>
              <a:rPr lang="fi-FI" dirty="0"/>
              <a:t>Pohdinnan voi rakentaa esim. seuraavan nelikentän avulla:</a:t>
            </a:r>
          </a:p>
          <a:p>
            <a:endParaRPr lang="fi-FI" dirty="0"/>
          </a:p>
        </p:txBody>
      </p:sp>
      <p:graphicFrame>
        <p:nvGraphicFramePr>
          <p:cNvPr id="4" name="Table 3">
            <a:extLst>
              <a:ext uri="{FF2B5EF4-FFF2-40B4-BE49-F238E27FC236}">
                <a16:creationId xmlns:a16="http://schemas.microsoft.com/office/drawing/2014/main" id="{E2E9AC70-5B21-4B79-A8CE-AC84CF0306F9}"/>
              </a:ext>
            </a:extLst>
          </p:cNvPr>
          <p:cNvGraphicFramePr>
            <a:graphicFrameLocks noGrp="1"/>
          </p:cNvGraphicFramePr>
          <p:nvPr>
            <p:extLst>
              <p:ext uri="{D42A27DB-BD31-4B8C-83A1-F6EECF244321}">
                <p14:modId xmlns:p14="http://schemas.microsoft.com/office/powerpoint/2010/main" val="2645722290"/>
              </p:ext>
            </p:extLst>
          </p:nvPr>
        </p:nvGraphicFramePr>
        <p:xfrm>
          <a:off x="838200" y="4433982"/>
          <a:ext cx="6096000" cy="1506220"/>
        </p:xfrm>
        <a:graphic>
          <a:graphicData uri="http://schemas.openxmlformats.org/drawingml/2006/table">
            <a:tbl>
              <a:tblPr firstRow="1" bandRow="1">
                <a:tableStyleId>{5C22544A-7EE6-4342-B048-85BDC9FD1C3A}</a:tableStyleId>
              </a:tblPr>
              <a:tblGrid>
                <a:gridCol w="3022600">
                  <a:extLst>
                    <a:ext uri="{9D8B030D-6E8A-4147-A177-3AD203B41FA5}">
                      <a16:colId xmlns:a16="http://schemas.microsoft.com/office/drawing/2014/main" val="3226175608"/>
                    </a:ext>
                  </a:extLst>
                </a:gridCol>
                <a:gridCol w="3073400">
                  <a:extLst>
                    <a:ext uri="{9D8B030D-6E8A-4147-A177-3AD203B41FA5}">
                      <a16:colId xmlns:a16="http://schemas.microsoft.com/office/drawing/2014/main" val="2538104050"/>
                    </a:ext>
                  </a:extLst>
                </a:gridCol>
              </a:tblGrid>
              <a:tr h="747916">
                <a:tc>
                  <a:txBody>
                    <a:bodyPr/>
                    <a:lstStyle/>
                    <a:p>
                      <a:r>
                        <a:rPr lang="fi-FI" dirty="0">
                          <a:latin typeface="Brother 1816 Medium" pitchFamily="50" charset="0"/>
                        </a:rPr>
                        <a:t>Innostun,</a:t>
                      </a:r>
                      <a:r>
                        <a:rPr lang="fi-FI" baseline="0" dirty="0">
                          <a:latin typeface="Brother 1816 Medium" pitchFamily="50" charset="0"/>
                        </a:rPr>
                        <a:t> mutta en osaa vielä</a:t>
                      </a:r>
                      <a:endParaRPr lang="fi-FI" dirty="0">
                        <a:latin typeface="Brother 1816 Medium" pitchFamily="50" charset="0"/>
                      </a:endParaRPr>
                    </a:p>
                  </a:txBody>
                  <a:tcPr/>
                </a:tc>
                <a:tc>
                  <a:txBody>
                    <a:bodyPr/>
                    <a:lstStyle/>
                    <a:p>
                      <a:r>
                        <a:rPr lang="fi-FI" dirty="0">
                          <a:latin typeface="Brother 1816 Medium" pitchFamily="50" charset="0"/>
                        </a:rPr>
                        <a:t>Innostun</a:t>
                      </a:r>
                      <a:r>
                        <a:rPr lang="fi-FI" baseline="0" dirty="0">
                          <a:latin typeface="Brother 1816 Medium" pitchFamily="50" charset="0"/>
                        </a:rPr>
                        <a:t> ja osaan</a:t>
                      </a:r>
                      <a:endParaRPr lang="fi-FI" dirty="0">
                        <a:latin typeface="Brother 1816 Medium" pitchFamily="50" charset="0"/>
                      </a:endParaRPr>
                    </a:p>
                  </a:txBody>
                  <a:tcPr/>
                </a:tc>
                <a:extLst>
                  <a:ext uri="{0D108BD9-81ED-4DB2-BD59-A6C34878D82A}">
                    <a16:rowId xmlns:a16="http://schemas.microsoft.com/office/drawing/2014/main" val="3594925792"/>
                  </a:ext>
                </a:extLst>
              </a:tr>
              <a:tr h="758304">
                <a:tc>
                  <a:txBody>
                    <a:bodyPr/>
                    <a:lstStyle/>
                    <a:p>
                      <a:r>
                        <a:rPr lang="fi-FI" dirty="0">
                          <a:latin typeface="Brother 1816 Regular" pitchFamily="50" charset="0"/>
                        </a:rPr>
                        <a:t>En osaa,</a:t>
                      </a:r>
                      <a:r>
                        <a:rPr lang="fi-FI" baseline="0" dirty="0">
                          <a:latin typeface="Brother 1816 Regular" pitchFamily="50" charset="0"/>
                        </a:rPr>
                        <a:t> eikä kiinnosta</a:t>
                      </a:r>
                      <a:endParaRPr lang="fi-FI" dirty="0">
                        <a:latin typeface="Brother 1816 Regular" pitchFamily="50" charset="0"/>
                      </a:endParaRPr>
                    </a:p>
                  </a:txBody>
                  <a:tcPr/>
                </a:tc>
                <a:tc>
                  <a:txBody>
                    <a:bodyPr/>
                    <a:lstStyle/>
                    <a:p>
                      <a:r>
                        <a:rPr lang="fi-FI" dirty="0">
                          <a:latin typeface="Brother 1816 Regular" pitchFamily="50" charset="0"/>
                        </a:rPr>
                        <a:t>Osaan, mutta ei innosta </a:t>
                      </a:r>
                    </a:p>
                  </a:txBody>
                  <a:tcPr/>
                </a:tc>
                <a:extLst>
                  <a:ext uri="{0D108BD9-81ED-4DB2-BD59-A6C34878D82A}">
                    <a16:rowId xmlns:a16="http://schemas.microsoft.com/office/drawing/2014/main" val="3037226211"/>
                  </a:ext>
                </a:extLst>
              </a:tr>
            </a:tbl>
          </a:graphicData>
        </a:graphic>
      </p:graphicFrame>
    </p:spTree>
    <p:extLst>
      <p:ext uri="{BB962C8B-B14F-4D97-AF65-F5344CB8AC3E}">
        <p14:creationId xmlns:p14="http://schemas.microsoft.com/office/powerpoint/2010/main" val="17233420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A8451-8A76-4C8F-86F3-3B2D06FB931C}"/>
              </a:ext>
            </a:extLst>
          </p:cNvPr>
          <p:cNvSpPr>
            <a:spLocks noGrp="1"/>
          </p:cNvSpPr>
          <p:nvPr>
            <p:ph type="title"/>
          </p:nvPr>
        </p:nvSpPr>
        <p:spPr/>
        <p:txBody>
          <a:bodyPr/>
          <a:lstStyle/>
          <a:p>
            <a:r>
              <a:rPr lang="fi-FI" dirty="0"/>
              <a:t>Palautteen ja ohjauksen rooli</a:t>
            </a:r>
            <a:br>
              <a:rPr lang="fi-FI" dirty="0"/>
            </a:br>
            <a:r>
              <a:rPr lang="fi-FI" dirty="0"/>
              <a:t>arvioinnissa</a:t>
            </a:r>
          </a:p>
        </p:txBody>
      </p:sp>
      <p:sp>
        <p:nvSpPr>
          <p:cNvPr id="3" name="Content Placeholder 2">
            <a:extLst>
              <a:ext uri="{FF2B5EF4-FFF2-40B4-BE49-F238E27FC236}">
                <a16:creationId xmlns:a16="http://schemas.microsoft.com/office/drawing/2014/main" id="{5629EB23-4E9C-4BAC-BF0D-3DE56912116C}"/>
              </a:ext>
            </a:extLst>
          </p:cNvPr>
          <p:cNvSpPr>
            <a:spLocks noGrp="1"/>
          </p:cNvSpPr>
          <p:nvPr>
            <p:ph idx="1"/>
          </p:nvPr>
        </p:nvSpPr>
        <p:spPr/>
        <p:txBody>
          <a:bodyPr>
            <a:normAutofit lnSpcReduction="10000"/>
          </a:bodyPr>
          <a:lstStyle/>
          <a:p>
            <a:pPr marL="0" indent="0">
              <a:buNone/>
            </a:pPr>
            <a:r>
              <a:rPr lang="fi-FI" dirty="0"/>
              <a:t>Opettajan ohjauskäytänteet alakoulussa:</a:t>
            </a:r>
          </a:p>
          <a:p>
            <a:r>
              <a:rPr lang="fi-FI" dirty="0"/>
              <a:t>Oppilaslähtöinen ohjaus</a:t>
            </a:r>
          </a:p>
          <a:p>
            <a:pPr marL="457200" lvl="1" indent="0">
              <a:buNone/>
            </a:pPr>
            <a:r>
              <a:rPr lang="fi-FI" dirty="0"/>
              <a:t>edistävät akateemisten taitojen kehittymistä, sopeutumista ja sitoutumista kouluun, sosiaalisia taitoja ja motivaatiota</a:t>
            </a:r>
          </a:p>
          <a:p>
            <a:r>
              <a:rPr lang="fi-FI" dirty="0"/>
              <a:t>Opettajajohtoinen ohjaus</a:t>
            </a:r>
          </a:p>
          <a:p>
            <a:pPr marL="457200" lvl="1" indent="0">
              <a:buNone/>
            </a:pPr>
            <a:r>
              <a:rPr lang="fi-FI" dirty="0"/>
              <a:t>edistävät perustaitojen ja valmiuksien oppimista erityisesti taidoiltaan heikommilla lapsilla</a:t>
            </a:r>
          </a:p>
          <a:p>
            <a:pPr marL="0" indent="0">
              <a:buNone/>
            </a:pPr>
            <a:endParaRPr lang="fi-FI" dirty="0"/>
          </a:p>
          <a:p>
            <a:pPr marL="0" indent="0">
              <a:buNone/>
            </a:pPr>
            <a:r>
              <a:rPr lang="fi-FI" dirty="0"/>
              <a:t>Vuorovaikutuksen laatua ohjauksessa edistää opettajan antama tunnetuki, oppimisen tukeminen ja ryhmän toiminnan organisointi, joilla on yhteys taitojen kehitykseen</a:t>
            </a:r>
          </a:p>
          <a:p>
            <a:endParaRPr lang="fi-FI" dirty="0"/>
          </a:p>
        </p:txBody>
      </p:sp>
    </p:spTree>
    <p:extLst>
      <p:ext uri="{BB962C8B-B14F-4D97-AF65-F5344CB8AC3E}">
        <p14:creationId xmlns:p14="http://schemas.microsoft.com/office/powerpoint/2010/main" val="42363014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31E65-BD32-40EA-913E-1A4A6ADA83D1}"/>
              </a:ext>
            </a:extLst>
          </p:cNvPr>
          <p:cNvSpPr>
            <a:spLocks noGrp="1"/>
          </p:cNvSpPr>
          <p:nvPr>
            <p:ph type="title"/>
          </p:nvPr>
        </p:nvSpPr>
        <p:spPr/>
        <p:txBody>
          <a:bodyPr/>
          <a:lstStyle/>
          <a:p>
            <a:r>
              <a:rPr lang="fi-FI" dirty="0"/>
              <a:t>Arviointiin liittyvä ohjaus</a:t>
            </a:r>
          </a:p>
        </p:txBody>
      </p:sp>
      <p:sp>
        <p:nvSpPr>
          <p:cNvPr id="3" name="Content Placeholder 2">
            <a:extLst>
              <a:ext uri="{FF2B5EF4-FFF2-40B4-BE49-F238E27FC236}">
                <a16:creationId xmlns:a16="http://schemas.microsoft.com/office/drawing/2014/main" id="{3ABC4D73-ECF9-4E2C-AE25-0212329A08AE}"/>
              </a:ext>
            </a:extLst>
          </p:cNvPr>
          <p:cNvSpPr>
            <a:spLocks noGrp="1"/>
          </p:cNvSpPr>
          <p:nvPr>
            <p:ph idx="1"/>
          </p:nvPr>
        </p:nvSpPr>
        <p:spPr>
          <a:xfrm>
            <a:off x="838200" y="1825625"/>
            <a:ext cx="10515600" cy="2473420"/>
          </a:xfrm>
        </p:spPr>
        <p:txBody>
          <a:bodyPr/>
          <a:lstStyle/>
          <a:p>
            <a:pPr marL="0" indent="0">
              <a:buNone/>
            </a:pPr>
            <a:r>
              <a:rPr lang="fi-FI" dirty="0"/>
              <a:t>Yläkoulussa ja lukiossa: </a:t>
            </a:r>
          </a:p>
          <a:p>
            <a:pPr marL="0" indent="0">
              <a:buNone/>
            </a:pPr>
            <a:r>
              <a:rPr lang="fi-FI" dirty="0"/>
              <a:t>Oppijan ohjaaminen tuleviin haasteisiin ja tukeminen oppimisen eri vaiheissa. Tämä edellyttää oppimisen aikaisen tiedon ja keskustelun kokoamista, jota helpottaa itsearviointi ja vertaispalaute sekä salliva, vahvuuksia esiin tuova arviointi. </a:t>
            </a:r>
          </a:p>
        </p:txBody>
      </p:sp>
      <p:sp>
        <p:nvSpPr>
          <p:cNvPr id="4" name="Pyöristetty suorakulmio 3">
            <a:extLst>
              <a:ext uri="{FF2B5EF4-FFF2-40B4-BE49-F238E27FC236}">
                <a16:creationId xmlns:a16="http://schemas.microsoft.com/office/drawing/2014/main" id="{FB763926-6E5B-4EA5-8248-BDD8687ACA87}"/>
              </a:ext>
            </a:extLst>
          </p:cNvPr>
          <p:cNvSpPr/>
          <p:nvPr/>
        </p:nvSpPr>
        <p:spPr>
          <a:xfrm>
            <a:off x="838200" y="4299045"/>
            <a:ext cx="1845735" cy="965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400" dirty="0">
                <a:latin typeface="Brother 1816 Regular" pitchFamily="50" charset="0"/>
              </a:rPr>
              <a:t>Hyvä, turvallinen ja kannustava ilmapiiri</a:t>
            </a:r>
          </a:p>
        </p:txBody>
      </p:sp>
      <p:sp>
        <p:nvSpPr>
          <p:cNvPr id="5" name="Pyöristetty suorakulmio 4">
            <a:extLst>
              <a:ext uri="{FF2B5EF4-FFF2-40B4-BE49-F238E27FC236}">
                <a16:creationId xmlns:a16="http://schemas.microsoft.com/office/drawing/2014/main" id="{8BB1500F-97B1-4EDA-8E71-DD4F38BE7860}"/>
              </a:ext>
            </a:extLst>
          </p:cNvPr>
          <p:cNvSpPr/>
          <p:nvPr/>
        </p:nvSpPr>
        <p:spPr>
          <a:xfrm>
            <a:off x="3670680" y="4299045"/>
            <a:ext cx="1997880" cy="965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400" dirty="0">
                <a:latin typeface="Brother 1816 Regular" pitchFamily="50" charset="0"/>
              </a:rPr>
              <a:t>Paljon oppimiseen liittyvää keskustelua  ja dialogia luokassa</a:t>
            </a:r>
          </a:p>
        </p:txBody>
      </p:sp>
      <p:sp>
        <p:nvSpPr>
          <p:cNvPr id="6" name="Pyöristetty suorakulmio 5">
            <a:extLst>
              <a:ext uri="{FF2B5EF4-FFF2-40B4-BE49-F238E27FC236}">
                <a16:creationId xmlns:a16="http://schemas.microsoft.com/office/drawing/2014/main" id="{7B9F9271-EF8A-4917-B132-E46428FE754E}"/>
              </a:ext>
            </a:extLst>
          </p:cNvPr>
          <p:cNvSpPr/>
          <p:nvPr/>
        </p:nvSpPr>
        <p:spPr>
          <a:xfrm flipH="1">
            <a:off x="6663641" y="4299046"/>
            <a:ext cx="1998133" cy="965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400" dirty="0">
                <a:latin typeface="Brother 1816 Regular" pitchFamily="50" charset="0"/>
              </a:rPr>
              <a:t>Oppilaiden vahva  sitoutuminen tehtäviin ja oppimiseen </a:t>
            </a:r>
          </a:p>
        </p:txBody>
      </p:sp>
      <p:sp>
        <p:nvSpPr>
          <p:cNvPr id="7" name="Nuoli oikealle 7">
            <a:extLst>
              <a:ext uri="{FF2B5EF4-FFF2-40B4-BE49-F238E27FC236}">
                <a16:creationId xmlns:a16="http://schemas.microsoft.com/office/drawing/2014/main" id="{0D372370-F962-4F1B-9700-89EA482FDF73}"/>
              </a:ext>
            </a:extLst>
          </p:cNvPr>
          <p:cNvSpPr/>
          <p:nvPr/>
        </p:nvSpPr>
        <p:spPr>
          <a:xfrm>
            <a:off x="2683935" y="453932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Nuoli oikealle 8">
            <a:extLst>
              <a:ext uri="{FF2B5EF4-FFF2-40B4-BE49-F238E27FC236}">
                <a16:creationId xmlns:a16="http://schemas.microsoft.com/office/drawing/2014/main" id="{CA2ECE6E-E87B-431B-A33F-E498D6EA8428}"/>
              </a:ext>
            </a:extLst>
          </p:cNvPr>
          <p:cNvSpPr/>
          <p:nvPr/>
        </p:nvSpPr>
        <p:spPr>
          <a:xfrm>
            <a:off x="5676897" y="4539329"/>
            <a:ext cx="978408" cy="484632"/>
          </a:xfrm>
          <a:prstGeom prst="rightArrow">
            <a:avLst>
              <a:gd name="adj1" fmla="val 56988"/>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9645131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8E5E-0545-4CFA-B8D6-324D6AA5C0F9}"/>
              </a:ext>
            </a:extLst>
          </p:cNvPr>
          <p:cNvSpPr>
            <a:spLocks noGrp="1"/>
          </p:cNvSpPr>
          <p:nvPr>
            <p:ph type="title"/>
          </p:nvPr>
        </p:nvSpPr>
        <p:spPr/>
        <p:txBody>
          <a:bodyPr/>
          <a:lstStyle/>
          <a:p>
            <a:r>
              <a:rPr lang="fi-FI" dirty="0"/>
              <a:t>Palautteen rooli arvioinnissa</a:t>
            </a:r>
          </a:p>
        </p:txBody>
      </p:sp>
      <p:sp>
        <p:nvSpPr>
          <p:cNvPr id="3" name="Content Placeholder 2">
            <a:extLst>
              <a:ext uri="{FF2B5EF4-FFF2-40B4-BE49-F238E27FC236}">
                <a16:creationId xmlns:a16="http://schemas.microsoft.com/office/drawing/2014/main" id="{439E946B-3025-4EEC-96E5-87C391959E1E}"/>
              </a:ext>
            </a:extLst>
          </p:cNvPr>
          <p:cNvSpPr>
            <a:spLocks noGrp="1"/>
          </p:cNvSpPr>
          <p:nvPr>
            <p:ph idx="1"/>
          </p:nvPr>
        </p:nvSpPr>
        <p:spPr/>
        <p:txBody>
          <a:bodyPr/>
          <a:lstStyle/>
          <a:p>
            <a:pPr marL="0" indent="0">
              <a:buNone/>
            </a:pPr>
            <a:r>
              <a:rPr lang="fi-FI" dirty="0"/>
              <a:t>OPS 2014: oppimista edistävä palaute on luonteeltaan laadullista ja kuvailevaa, oppimisen solmukohtia analysoivaa ja ratkovaa vuorovaikutusta (s.50)</a:t>
            </a:r>
          </a:p>
          <a:p>
            <a:pPr marL="0" indent="0">
              <a:buNone/>
            </a:pPr>
            <a:endParaRPr lang="fi-FI" dirty="0"/>
          </a:p>
          <a:p>
            <a:pPr marL="0" indent="0">
              <a:buNone/>
            </a:pPr>
            <a:r>
              <a:rPr lang="fi-FI" dirty="0"/>
              <a:t>OPS 2020, luku 6: formatiivinen arviointi on ohjaavaa palautetta. Palautteen tulee auttaa oppilasta ymmärtämään oppiaineen tavoitteet, hahmottamaan oma edistymisensä suhteessa asetettuihin tavoitteisiin sekä se, miten voi parantaa suoritustaan suhteessa tavoitteisiin ja arviointikriteereihin (s.2)</a:t>
            </a:r>
          </a:p>
          <a:p>
            <a:pPr marL="0" indent="0">
              <a:buNone/>
            </a:pPr>
            <a:endParaRPr lang="fi-FI" dirty="0"/>
          </a:p>
        </p:txBody>
      </p:sp>
    </p:spTree>
    <p:extLst>
      <p:ext uri="{BB962C8B-B14F-4D97-AF65-F5344CB8AC3E}">
        <p14:creationId xmlns:p14="http://schemas.microsoft.com/office/powerpoint/2010/main" val="31897675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50AB-5791-4F45-95F8-F5F63920A487}"/>
              </a:ext>
            </a:extLst>
          </p:cNvPr>
          <p:cNvSpPr>
            <a:spLocks noGrp="1"/>
          </p:cNvSpPr>
          <p:nvPr>
            <p:ph type="title"/>
          </p:nvPr>
        </p:nvSpPr>
        <p:spPr/>
        <p:txBody>
          <a:bodyPr/>
          <a:lstStyle/>
          <a:p>
            <a:r>
              <a:rPr lang="fi-FI" dirty="0"/>
              <a:t>Palaute LOPS 2019</a:t>
            </a:r>
          </a:p>
        </p:txBody>
      </p:sp>
      <p:sp>
        <p:nvSpPr>
          <p:cNvPr id="3" name="Content Placeholder 2">
            <a:extLst>
              <a:ext uri="{FF2B5EF4-FFF2-40B4-BE49-F238E27FC236}">
                <a16:creationId xmlns:a16="http://schemas.microsoft.com/office/drawing/2014/main" id="{3DCA5E19-72E3-41A5-B4E3-78554BC75B12}"/>
              </a:ext>
            </a:extLst>
          </p:cNvPr>
          <p:cNvSpPr>
            <a:spLocks noGrp="1"/>
          </p:cNvSpPr>
          <p:nvPr>
            <p:ph idx="1"/>
          </p:nvPr>
        </p:nvSpPr>
        <p:spPr/>
        <p:txBody>
          <a:bodyPr>
            <a:normAutofit lnSpcReduction="10000"/>
          </a:bodyPr>
          <a:lstStyle/>
          <a:p>
            <a:pPr marL="0" indent="0">
              <a:buNone/>
            </a:pPr>
            <a:r>
              <a:rPr lang="fi-FI" dirty="0"/>
              <a:t>”[O]</a:t>
            </a:r>
            <a:r>
              <a:rPr lang="fi-FI" dirty="0" err="1"/>
              <a:t>pintojakson</a:t>
            </a:r>
            <a:r>
              <a:rPr lang="fi-FI" dirty="0"/>
              <a:t> aikana annettava palaute, formatiivinen arviointi. Palautteella kuvataan opiskelijan edistymistä suhteessa asetettuihin tavoitteisiin. Se on tärkeä osa opiskelijan ja opettajan vuorovaikutusta. Opintojakson aikainen palaute sekä lukio-opintojen aikainen, opettajan tuella tehty itsearviointi ja vertaisarviointi auttavat opiskelijaa ymmärtämään omaa oppimistaan, tunnistamaan työskentelyään niin, että oppimiselle asetetut tavoitteet voivat toteutua.” (s. 45)</a:t>
            </a:r>
          </a:p>
          <a:p>
            <a:endParaRPr lang="fi-FI" dirty="0"/>
          </a:p>
          <a:p>
            <a:pPr>
              <a:buFont typeface="Wingdings" panose="05000000000000000000" pitchFamily="2" charset="2"/>
              <a:buChar char="Ø"/>
            </a:pPr>
            <a:r>
              <a:rPr lang="fi-FI" dirty="0"/>
              <a:t> Oppimisprosessin tukeminen</a:t>
            </a:r>
          </a:p>
        </p:txBody>
      </p:sp>
    </p:spTree>
    <p:extLst>
      <p:ext uri="{BB962C8B-B14F-4D97-AF65-F5344CB8AC3E}">
        <p14:creationId xmlns:p14="http://schemas.microsoft.com/office/powerpoint/2010/main" val="40028545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B7DF-69A2-4C2E-B064-830CBE249BB1}"/>
              </a:ext>
            </a:extLst>
          </p:cNvPr>
          <p:cNvSpPr>
            <a:spLocks noGrp="1"/>
          </p:cNvSpPr>
          <p:nvPr>
            <p:ph type="title"/>
          </p:nvPr>
        </p:nvSpPr>
        <p:spPr/>
        <p:txBody>
          <a:bodyPr/>
          <a:lstStyle/>
          <a:p>
            <a:r>
              <a:rPr lang="fi-FI" dirty="0"/>
              <a:t>Palaute </a:t>
            </a:r>
            <a:r>
              <a:rPr lang="fi-FI" dirty="0" err="1"/>
              <a:t>palasteltuna</a:t>
            </a:r>
            <a:endParaRPr lang="fi-FI" dirty="0"/>
          </a:p>
        </p:txBody>
      </p:sp>
      <p:sp>
        <p:nvSpPr>
          <p:cNvPr id="3" name="Content Placeholder 2">
            <a:extLst>
              <a:ext uri="{FF2B5EF4-FFF2-40B4-BE49-F238E27FC236}">
                <a16:creationId xmlns:a16="http://schemas.microsoft.com/office/drawing/2014/main" id="{847514D2-94D2-4133-B7D5-A76B82F57B0A}"/>
              </a:ext>
            </a:extLst>
          </p:cNvPr>
          <p:cNvSpPr>
            <a:spLocks noGrp="1"/>
          </p:cNvSpPr>
          <p:nvPr>
            <p:ph idx="1"/>
          </p:nvPr>
        </p:nvSpPr>
        <p:spPr/>
        <p:txBody>
          <a:bodyPr>
            <a:normAutofit/>
          </a:bodyPr>
          <a:lstStyle/>
          <a:p>
            <a:pPr marL="514350" indent="-514350">
              <a:buFont typeface="+mj-lt"/>
              <a:buAutoNum type="arabicPeriod"/>
            </a:pPr>
            <a:r>
              <a:rPr lang="fi-FI" dirty="0"/>
              <a:t>Oppimiselle asetettu tavoite?</a:t>
            </a:r>
          </a:p>
          <a:p>
            <a:pPr marL="514350" indent="-514350">
              <a:buFont typeface="+mj-lt"/>
              <a:buAutoNum type="arabicPeriod"/>
            </a:pPr>
            <a:r>
              <a:rPr lang="fi-FI" dirty="0"/>
              <a:t>Missä kohden tavoitetta olen nyt?</a:t>
            </a:r>
          </a:p>
          <a:p>
            <a:pPr marL="514350" indent="-514350">
              <a:buFont typeface="+mj-lt"/>
              <a:buAutoNum type="arabicPeriod"/>
            </a:pPr>
            <a:r>
              <a:rPr lang="fi-FI" dirty="0"/>
              <a:t>Miten pääsen tavoitteeseen? Kehitysehdotus.</a:t>
            </a:r>
          </a:p>
          <a:p>
            <a:pPr marL="0" indent="0">
              <a:buNone/>
            </a:pPr>
            <a:endParaRPr lang="fi-FI" dirty="0"/>
          </a:p>
          <a:p>
            <a:pPr marL="0" indent="0">
              <a:buNone/>
            </a:pPr>
            <a:r>
              <a:rPr lang="fi-FI" dirty="0"/>
              <a:t>Hyvä palaute ei osoita pelkästään sitä, miten hyvin oppija on jo suoriutunut vaan palaute antaa suuntaviivat tulevaan (ohjaus).</a:t>
            </a:r>
          </a:p>
          <a:p>
            <a:pPr marL="0" indent="0">
              <a:buNone/>
            </a:pPr>
            <a:r>
              <a:rPr lang="fi-FI" dirty="0"/>
              <a:t>Tavoitteen asettelu keskeisessä roolissa,  motivoitumisenkin kannalta.</a:t>
            </a:r>
          </a:p>
        </p:txBody>
      </p:sp>
    </p:spTree>
    <p:extLst>
      <p:ext uri="{BB962C8B-B14F-4D97-AF65-F5344CB8AC3E}">
        <p14:creationId xmlns:p14="http://schemas.microsoft.com/office/powerpoint/2010/main" val="383816004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142C-5191-41E4-922F-BF641A606F99}"/>
              </a:ext>
            </a:extLst>
          </p:cNvPr>
          <p:cNvSpPr>
            <a:spLocks noGrp="1"/>
          </p:cNvSpPr>
          <p:nvPr>
            <p:ph type="title"/>
          </p:nvPr>
        </p:nvSpPr>
        <p:spPr/>
        <p:txBody>
          <a:bodyPr/>
          <a:lstStyle/>
          <a:p>
            <a:r>
              <a:rPr lang="fi-FI" dirty="0"/>
              <a:t>Palaute kohdistuu</a:t>
            </a:r>
          </a:p>
        </p:txBody>
      </p:sp>
      <p:sp>
        <p:nvSpPr>
          <p:cNvPr id="3" name="Content Placeholder 2">
            <a:extLst>
              <a:ext uri="{FF2B5EF4-FFF2-40B4-BE49-F238E27FC236}">
                <a16:creationId xmlns:a16="http://schemas.microsoft.com/office/drawing/2014/main" id="{8D8E3959-38B1-4DC8-A547-4F42EFE3F7D4}"/>
              </a:ext>
            </a:extLst>
          </p:cNvPr>
          <p:cNvSpPr>
            <a:spLocks noGrp="1"/>
          </p:cNvSpPr>
          <p:nvPr>
            <p:ph idx="1"/>
          </p:nvPr>
        </p:nvSpPr>
        <p:spPr/>
        <p:txBody>
          <a:bodyPr>
            <a:normAutofit/>
          </a:bodyPr>
          <a:lstStyle/>
          <a:p>
            <a:pPr marL="514350" indent="-514350">
              <a:buFont typeface="+mj-lt"/>
              <a:buAutoNum type="arabicPeriod"/>
            </a:pPr>
            <a:r>
              <a:rPr lang="fi-FI" dirty="0"/>
              <a:t>Suoritukseen, oppimistehtävään </a:t>
            </a:r>
          </a:p>
          <a:p>
            <a:pPr marL="457200" lvl="1" indent="0">
              <a:buNone/>
            </a:pPr>
            <a:r>
              <a:rPr lang="fi-FI" dirty="0"/>
              <a:t>korjaavan palautteen ohjaava merkitys </a:t>
            </a:r>
          </a:p>
          <a:p>
            <a:pPr marL="514350" indent="-514350">
              <a:buFont typeface="+mj-lt"/>
              <a:buAutoNum type="arabicPeriod"/>
            </a:pPr>
            <a:r>
              <a:rPr lang="fi-FI" dirty="0"/>
              <a:t>Oppimis- ja/tai työskentelyprosessiin </a:t>
            </a:r>
          </a:p>
          <a:p>
            <a:pPr marL="457200" lvl="1" indent="0">
              <a:buNone/>
            </a:pPr>
            <a:r>
              <a:rPr lang="fi-FI" dirty="0"/>
              <a:t>oppimisprosessin edistyminen, oppimisprosessin vaiheiden näkyväksi tekeminen</a:t>
            </a:r>
          </a:p>
          <a:p>
            <a:pPr marL="0" indent="0">
              <a:buNone/>
            </a:pPr>
            <a:r>
              <a:rPr lang="fi-FI" dirty="0"/>
              <a:t>Palautteeseenkin kuuluu KKK. </a:t>
            </a:r>
          </a:p>
          <a:p>
            <a:pPr marL="0" indent="0">
              <a:buNone/>
            </a:pPr>
            <a:r>
              <a:rPr lang="fi-FI" dirty="0"/>
              <a:t>Palaute kuten arviointikin voi olla myös informaalia.</a:t>
            </a:r>
          </a:p>
        </p:txBody>
      </p:sp>
    </p:spTree>
    <p:extLst>
      <p:ext uri="{BB962C8B-B14F-4D97-AF65-F5344CB8AC3E}">
        <p14:creationId xmlns:p14="http://schemas.microsoft.com/office/powerpoint/2010/main" val="166984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CFC0-95DE-4AC3-8F00-FEACE549183B}"/>
              </a:ext>
            </a:extLst>
          </p:cNvPr>
          <p:cNvSpPr>
            <a:spLocks noGrp="1"/>
          </p:cNvSpPr>
          <p:nvPr>
            <p:ph type="title"/>
          </p:nvPr>
        </p:nvSpPr>
        <p:spPr/>
        <p:txBody>
          <a:bodyPr/>
          <a:lstStyle/>
          <a:p>
            <a:r>
              <a:rPr lang="fi-FI" dirty="0"/>
              <a:t>Lasten ja nuorten hyvinvointi perus- ja ihmisoikeutena</a:t>
            </a:r>
          </a:p>
        </p:txBody>
      </p:sp>
      <p:sp>
        <p:nvSpPr>
          <p:cNvPr id="3" name="Content Placeholder 2">
            <a:extLst>
              <a:ext uri="{FF2B5EF4-FFF2-40B4-BE49-F238E27FC236}">
                <a16:creationId xmlns:a16="http://schemas.microsoft.com/office/drawing/2014/main" id="{425799CC-8700-41C7-8E67-035EF00F5F49}"/>
              </a:ext>
            </a:extLst>
          </p:cNvPr>
          <p:cNvSpPr>
            <a:spLocks noGrp="1"/>
          </p:cNvSpPr>
          <p:nvPr>
            <p:ph idx="1"/>
          </p:nvPr>
        </p:nvSpPr>
        <p:spPr/>
        <p:txBody>
          <a:bodyPr/>
          <a:lstStyle/>
          <a:p>
            <a:r>
              <a:rPr lang="fi-FI" dirty="0"/>
              <a:t>YK:n TSS-sopimus </a:t>
            </a:r>
          </a:p>
          <a:p>
            <a:r>
              <a:rPr lang="fi-FI" dirty="0"/>
              <a:t>YK:n lastenoikeuksien sopimus</a:t>
            </a:r>
          </a:p>
          <a:p>
            <a:r>
              <a:rPr lang="fi-FI" dirty="0"/>
              <a:t>YK:n yleissopimus vammaisten henkilöiden oikeuksista</a:t>
            </a:r>
          </a:p>
          <a:p>
            <a:r>
              <a:rPr lang="fi-FI" dirty="0"/>
              <a:t>Suomen perustuslaki 6 §, 16 §, 19 §, 22 §</a:t>
            </a:r>
          </a:p>
        </p:txBody>
      </p:sp>
    </p:spTree>
    <p:extLst>
      <p:ext uri="{BB962C8B-B14F-4D97-AF65-F5344CB8AC3E}">
        <p14:creationId xmlns:p14="http://schemas.microsoft.com/office/powerpoint/2010/main" val="81377953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EBBDD-3D4D-4677-855A-6A2D00CC8762}"/>
              </a:ext>
            </a:extLst>
          </p:cNvPr>
          <p:cNvSpPr>
            <a:spLocks noGrp="1"/>
          </p:cNvSpPr>
          <p:nvPr>
            <p:ph type="title"/>
          </p:nvPr>
        </p:nvSpPr>
        <p:spPr/>
        <p:txBody>
          <a:bodyPr/>
          <a:lstStyle/>
          <a:p>
            <a:r>
              <a:rPr lang="fi-FI" dirty="0"/>
              <a:t>Palautteessa pohdittavaa</a:t>
            </a:r>
          </a:p>
        </p:txBody>
      </p:sp>
      <p:sp>
        <p:nvSpPr>
          <p:cNvPr id="3" name="Content Placeholder 2">
            <a:extLst>
              <a:ext uri="{FF2B5EF4-FFF2-40B4-BE49-F238E27FC236}">
                <a16:creationId xmlns:a16="http://schemas.microsoft.com/office/drawing/2014/main" id="{C5AF2404-0350-4015-BFAF-A169A56FC702}"/>
              </a:ext>
            </a:extLst>
          </p:cNvPr>
          <p:cNvSpPr>
            <a:spLocks noGrp="1"/>
          </p:cNvSpPr>
          <p:nvPr>
            <p:ph idx="1"/>
          </p:nvPr>
        </p:nvSpPr>
        <p:spPr/>
        <p:txBody>
          <a:bodyPr>
            <a:normAutofit fontScale="85000" lnSpcReduction="20000"/>
          </a:bodyPr>
          <a:lstStyle/>
          <a:p>
            <a:r>
              <a:rPr lang="fi-FI" dirty="0"/>
              <a:t>Reaaliaikainen palaute</a:t>
            </a:r>
          </a:p>
          <a:p>
            <a:r>
              <a:rPr lang="fi-FI" dirty="0"/>
              <a:t>Viivästynyt palaute (esim. välitodistukset)</a:t>
            </a:r>
          </a:p>
          <a:p>
            <a:r>
              <a:rPr lang="fi-FI" dirty="0"/>
              <a:t>Dialoginen palaute </a:t>
            </a:r>
          </a:p>
          <a:p>
            <a:r>
              <a:rPr lang="fi-FI" dirty="0"/>
              <a:t>Oppijoiden suhtautuminen ja sitouttaminen palautteeseen</a:t>
            </a:r>
          </a:p>
          <a:p>
            <a:r>
              <a:rPr lang="fi-FI" dirty="0"/>
              <a:t>Eri oppiaineiden palautteen antamisen kulttuuri</a:t>
            </a:r>
          </a:p>
          <a:p>
            <a:r>
              <a:rPr lang="fi-FI" dirty="0"/>
              <a:t>Eri vuosiluokkien ja kouluasteiden palauttamisen antamisen erot</a:t>
            </a:r>
          </a:p>
          <a:p>
            <a:r>
              <a:rPr lang="fi-FI" dirty="0"/>
              <a:t>Huoltajien palaute </a:t>
            </a:r>
          </a:p>
          <a:p>
            <a:pPr marL="0" indent="0">
              <a:buNone/>
            </a:pPr>
            <a:endParaRPr lang="fi-FI" dirty="0"/>
          </a:p>
          <a:p>
            <a:r>
              <a:rPr lang="fi-FI" dirty="0"/>
              <a:t>Että tietää missä on menossa </a:t>
            </a:r>
          </a:p>
          <a:p>
            <a:pPr marL="0" indent="0">
              <a:buNone/>
            </a:pPr>
            <a:r>
              <a:rPr lang="fi-FI" i="1" dirty="0"/>
              <a:t>Oppimisen ja osaamisen arviointi perusopetuksessa ja </a:t>
            </a:r>
            <a:r>
              <a:rPr lang="fi-FI" i="1" dirty="0" err="1"/>
              <a:t>lukiokoulutuksdessa</a:t>
            </a:r>
            <a:r>
              <a:rPr lang="fi-FI" i="1" dirty="0"/>
              <a:t>. </a:t>
            </a:r>
            <a:r>
              <a:rPr lang="fi-FI" i="1" dirty="0" err="1"/>
              <a:t>Karvi</a:t>
            </a:r>
            <a:r>
              <a:rPr lang="fi-FI" i="1" dirty="0"/>
              <a:t> 2019, 104- 108</a:t>
            </a:r>
          </a:p>
          <a:p>
            <a:endParaRPr lang="fi-FI" dirty="0"/>
          </a:p>
        </p:txBody>
      </p:sp>
    </p:spTree>
    <p:extLst>
      <p:ext uri="{BB962C8B-B14F-4D97-AF65-F5344CB8AC3E}">
        <p14:creationId xmlns:p14="http://schemas.microsoft.com/office/powerpoint/2010/main" val="329772035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91DB1-E5D7-47C5-A704-648650081D1E}"/>
              </a:ext>
            </a:extLst>
          </p:cNvPr>
          <p:cNvSpPr>
            <a:spLocks noGrp="1"/>
          </p:cNvSpPr>
          <p:nvPr>
            <p:ph type="title"/>
          </p:nvPr>
        </p:nvSpPr>
        <p:spPr/>
        <p:txBody>
          <a:bodyPr/>
          <a:lstStyle/>
          <a:p>
            <a:r>
              <a:rPr lang="fi-FI" dirty="0"/>
              <a:t>Yhteinen keskustelu</a:t>
            </a:r>
          </a:p>
        </p:txBody>
      </p:sp>
      <p:sp>
        <p:nvSpPr>
          <p:cNvPr id="3" name="Content Placeholder 2">
            <a:extLst>
              <a:ext uri="{FF2B5EF4-FFF2-40B4-BE49-F238E27FC236}">
                <a16:creationId xmlns:a16="http://schemas.microsoft.com/office/drawing/2014/main" id="{A32B3700-BBE4-489D-99B1-EFD49B9B98DC}"/>
              </a:ext>
            </a:extLst>
          </p:cNvPr>
          <p:cNvSpPr>
            <a:spLocks noGrp="1"/>
          </p:cNvSpPr>
          <p:nvPr>
            <p:ph idx="1"/>
          </p:nvPr>
        </p:nvSpPr>
        <p:spPr/>
        <p:txBody>
          <a:bodyPr>
            <a:normAutofit fontScale="92500" lnSpcReduction="20000"/>
          </a:bodyPr>
          <a:lstStyle/>
          <a:p>
            <a:pPr marL="0" indent="0">
              <a:buNone/>
            </a:pPr>
            <a:r>
              <a:rPr lang="fi-FI" dirty="0"/>
              <a:t>Eri oppiaineiden ja vuosiluokkien ohjauksen – ja palautteen antamisesta olisi hyvä käydä rakentavaa keskustelua. </a:t>
            </a:r>
          </a:p>
          <a:p>
            <a:pPr marL="0" indent="0">
              <a:buNone/>
            </a:pPr>
            <a:endParaRPr lang="fi-FI" dirty="0"/>
          </a:p>
          <a:p>
            <a:r>
              <a:rPr lang="fi-FI" dirty="0"/>
              <a:t>Mitä opittavaa ja annettavaa toisille palautteen antamisessa on? Esimerkiksi: </a:t>
            </a:r>
          </a:p>
          <a:p>
            <a:pPr lvl="1"/>
            <a:r>
              <a:rPr lang="fi-FI" dirty="0"/>
              <a:t>Vuosiluokat 1-2 vs. perusopetuksen päättöarviointi</a:t>
            </a:r>
          </a:p>
          <a:p>
            <a:pPr lvl="1"/>
            <a:r>
              <a:rPr lang="fi-FI" dirty="0"/>
              <a:t>Matematiikan palaute vs. liikunnan palaute</a:t>
            </a:r>
          </a:p>
          <a:p>
            <a:pPr lvl="1"/>
            <a:r>
              <a:rPr lang="fi-FI" dirty="0"/>
              <a:t>Uskonnon palaute vs. kuvataide</a:t>
            </a:r>
          </a:p>
          <a:p>
            <a:pPr lvl="1"/>
            <a:r>
              <a:rPr lang="fi-FI" dirty="0"/>
              <a:t>Suomen kieli ja kirjallisuus vs. historia </a:t>
            </a:r>
          </a:p>
          <a:p>
            <a:endParaRPr lang="fi-FI" dirty="0"/>
          </a:p>
          <a:p>
            <a:pPr marL="0" indent="0">
              <a:buNone/>
            </a:pPr>
            <a:r>
              <a:rPr lang="fi-FI" dirty="0"/>
              <a:t>Voitte toki pohtia ”pareja” vapaastikin, ilman edellä esitettyjä esimerkkejä.	</a:t>
            </a:r>
          </a:p>
        </p:txBody>
      </p:sp>
    </p:spTree>
    <p:extLst>
      <p:ext uri="{BB962C8B-B14F-4D97-AF65-F5344CB8AC3E}">
        <p14:creationId xmlns:p14="http://schemas.microsoft.com/office/powerpoint/2010/main" val="3668122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3ACD-A77E-46B7-890C-B95D8857C720}"/>
              </a:ext>
            </a:extLst>
          </p:cNvPr>
          <p:cNvSpPr>
            <a:spLocks noGrp="1"/>
          </p:cNvSpPr>
          <p:nvPr>
            <p:ph type="title"/>
          </p:nvPr>
        </p:nvSpPr>
        <p:spPr/>
        <p:txBody>
          <a:bodyPr/>
          <a:lstStyle/>
          <a:p>
            <a:r>
              <a:rPr lang="fi-FI" dirty="0"/>
              <a:t>Työpajatyöskentely</a:t>
            </a:r>
          </a:p>
        </p:txBody>
      </p:sp>
      <p:sp>
        <p:nvSpPr>
          <p:cNvPr id="3" name="Content Placeholder 2">
            <a:extLst>
              <a:ext uri="{FF2B5EF4-FFF2-40B4-BE49-F238E27FC236}">
                <a16:creationId xmlns:a16="http://schemas.microsoft.com/office/drawing/2014/main" id="{D312A109-C9E5-46A8-A68B-9B54916E2F82}"/>
              </a:ext>
            </a:extLst>
          </p:cNvPr>
          <p:cNvSpPr>
            <a:spLocks noGrp="1"/>
          </p:cNvSpPr>
          <p:nvPr>
            <p:ph idx="1"/>
          </p:nvPr>
        </p:nvSpPr>
        <p:spPr/>
        <p:txBody>
          <a:bodyPr>
            <a:normAutofit fontScale="92500" lnSpcReduction="10000"/>
          </a:bodyPr>
          <a:lstStyle/>
          <a:p>
            <a:pPr marL="0" indent="0">
              <a:buNone/>
            </a:pPr>
            <a:r>
              <a:rPr lang="fi-FI" dirty="0"/>
              <a:t>Keskustelkaa ja kirjatkaa esimerkkejä hyvistä palautteen antamisen tavoista, jotka ovat: </a:t>
            </a:r>
          </a:p>
          <a:p>
            <a:r>
              <a:rPr lang="fi-FI" dirty="0"/>
              <a:t>oikea-aikaisia </a:t>
            </a:r>
          </a:p>
          <a:p>
            <a:r>
              <a:rPr lang="fi-FI" dirty="0"/>
              <a:t>kuvailevia</a:t>
            </a:r>
          </a:p>
          <a:p>
            <a:r>
              <a:rPr lang="fi-FI" dirty="0"/>
              <a:t>kriteereihin perustuvia</a:t>
            </a:r>
          </a:p>
          <a:p>
            <a:r>
              <a:rPr lang="fi-FI" dirty="0"/>
              <a:t>tavoitteen havainnollistavia</a:t>
            </a:r>
          </a:p>
          <a:p>
            <a:r>
              <a:rPr lang="fi-FI" dirty="0"/>
              <a:t>sisältävät  ehdotuksia</a:t>
            </a:r>
          </a:p>
          <a:p>
            <a:r>
              <a:rPr lang="fi-FI" dirty="0"/>
              <a:t>selkeitä  ja yksilöityä</a:t>
            </a:r>
          </a:p>
          <a:p>
            <a:r>
              <a:rPr lang="fi-FI" dirty="0"/>
              <a:t>kohtaavat  oppijan tarpeet</a:t>
            </a:r>
          </a:p>
          <a:p>
            <a:r>
              <a:rPr lang="fi-FI" dirty="0"/>
              <a:t>perustuvat selkään näyttöön</a:t>
            </a:r>
          </a:p>
        </p:txBody>
      </p:sp>
    </p:spTree>
    <p:extLst>
      <p:ext uri="{BB962C8B-B14F-4D97-AF65-F5344CB8AC3E}">
        <p14:creationId xmlns:p14="http://schemas.microsoft.com/office/powerpoint/2010/main" val="255898352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6400-0520-444A-B009-ABDC10912FF4}"/>
              </a:ext>
            </a:extLst>
          </p:cNvPr>
          <p:cNvSpPr>
            <a:spLocks noGrp="1"/>
          </p:cNvSpPr>
          <p:nvPr>
            <p:ph type="title"/>
          </p:nvPr>
        </p:nvSpPr>
        <p:spPr/>
        <p:txBody>
          <a:bodyPr/>
          <a:lstStyle/>
          <a:p>
            <a:r>
              <a:rPr lang="fi-FI" dirty="0"/>
              <a:t>Formatiivinen arviointi</a:t>
            </a:r>
          </a:p>
        </p:txBody>
      </p:sp>
      <p:sp>
        <p:nvSpPr>
          <p:cNvPr id="3" name="Content Placeholder 2">
            <a:extLst>
              <a:ext uri="{FF2B5EF4-FFF2-40B4-BE49-F238E27FC236}">
                <a16:creationId xmlns:a16="http://schemas.microsoft.com/office/drawing/2014/main" id="{98CF0128-9E0F-46E6-B8DE-6802C546754E}"/>
              </a:ext>
            </a:extLst>
          </p:cNvPr>
          <p:cNvSpPr>
            <a:spLocks noGrp="1"/>
          </p:cNvSpPr>
          <p:nvPr>
            <p:ph idx="1"/>
          </p:nvPr>
        </p:nvSpPr>
        <p:spPr/>
        <p:txBody>
          <a:bodyPr>
            <a:normAutofit fontScale="92500" lnSpcReduction="10000"/>
          </a:bodyPr>
          <a:lstStyle/>
          <a:p>
            <a:pPr marL="0" indent="0">
              <a:buNone/>
            </a:pPr>
            <a:r>
              <a:rPr lang="fi-FI" dirty="0"/>
              <a:t>Opettajien näkemys:</a:t>
            </a:r>
          </a:p>
          <a:p>
            <a:pPr lvl="1"/>
            <a:r>
              <a:rPr lang="fi-FI" dirty="0"/>
              <a:t>antavat riittävästi aikaa osaamisen osoittamiseen</a:t>
            </a:r>
          </a:p>
          <a:p>
            <a:pPr lvl="1"/>
            <a:r>
              <a:rPr lang="fi-FI" dirty="0"/>
              <a:t>arvioivat oppijoiden työskentelyä koko oppimisprosessin ajan</a:t>
            </a:r>
          </a:p>
          <a:p>
            <a:pPr lvl="1"/>
            <a:r>
              <a:rPr lang="fi-FI" dirty="0"/>
              <a:t>kiinnittävät oppijoiden huomiota oppimistapoihin ja niiden kehittämiseen</a:t>
            </a:r>
          </a:p>
          <a:p>
            <a:pPr marL="0" indent="0">
              <a:buNone/>
            </a:pPr>
            <a:r>
              <a:rPr lang="fi-FI" dirty="0"/>
              <a:t>Oppijat taas ovat sitä mieltä, että </a:t>
            </a:r>
          </a:p>
          <a:p>
            <a:pPr lvl="1"/>
            <a:r>
              <a:rPr lang="fi-FI" dirty="0"/>
              <a:t>saavat kohtuullisesti rakentavaa ja yrittämään rohkaisevaa palautetta </a:t>
            </a:r>
          </a:p>
          <a:p>
            <a:pPr lvl="1"/>
            <a:r>
              <a:rPr lang="fi-FI" dirty="0"/>
              <a:t>saavat kohtuullisesti ohjausta oppimistapoihinsa</a:t>
            </a:r>
          </a:p>
          <a:p>
            <a:pPr lvl="1"/>
            <a:r>
              <a:rPr lang="fi-FI" dirty="0"/>
              <a:t>näkevät monet formatiivisen arvioinnin käytänteet huonommin toteutuviksi kuin opettajat</a:t>
            </a:r>
          </a:p>
          <a:p>
            <a:pPr marL="0" indent="0">
              <a:buNone/>
            </a:pPr>
            <a:endParaRPr lang="fi-FI" dirty="0"/>
          </a:p>
          <a:p>
            <a:pPr marL="0" indent="0">
              <a:buNone/>
            </a:pPr>
            <a:r>
              <a:rPr lang="fi-FI" i="1" dirty="0" err="1"/>
              <a:t>Karvi</a:t>
            </a:r>
            <a:r>
              <a:rPr lang="fi-FI" i="1" dirty="0"/>
              <a:t> 2019</a:t>
            </a:r>
          </a:p>
          <a:p>
            <a:endParaRPr lang="fi-FI" dirty="0"/>
          </a:p>
        </p:txBody>
      </p:sp>
    </p:spTree>
    <p:extLst>
      <p:ext uri="{BB962C8B-B14F-4D97-AF65-F5344CB8AC3E}">
        <p14:creationId xmlns:p14="http://schemas.microsoft.com/office/powerpoint/2010/main" val="139694022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ADF25-E820-4709-BB14-EC461C94F435}"/>
              </a:ext>
            </a:extLst>
          </p:cNvPr>
          <p:cNvSpPr>
            <a:spLocks noGrp="1"/>
          </p:cNvSpPr>
          <p:nvPr>
            <p:ph type="title"/>
          </p:nvPr>
        </p:nvSpPr>
        <p:spPr/>
        <p:txBody>
          <a:bodyPr/>
          <a:lstStyle/>
          <a:p>
            <a:r>
              <a:rPr lang="fi-FI" dirty="0"/>
              <a:t>Oppimisen arviointi</a:t>
            </a:r>
          </a:p>
        </p:txBody>
      </p:sp>
      <p:sp>
        <p:nvSpPr>
          <p:cNvPr id="3" name="Content Placeholder 2">
            <a:extLst>
              <a:ext uri="{FF2B5EF4-FFF2-40B4-BE49-F238E27FC236}">
                <a16:creationId xmlns:a16="http://schemas.microsoft.com/office/drawing/2014/main" id="{67D2E19F-2DE1-449C-8C9A-44BFDABF2B9B}"/>
              </a:ext>
            </a:extLst>
          </p:cNvPr>
          <p:cNvSpPr>
            <a:spLocks noGrp="1"/>
          </p:cNvSpPr>
          <p:nvPr>
            <p:ph idx="1"/>
          </p:nvPr>
        </p:nvSpPr>
        <p:spPr/>
        <p:txBody>
          <a:bodyPr>
            <a:normAutofit lnSpcReduction="10000"/>
          </a:bodyPr>
          <a:lstStyle/>
          <a:p>
            <a:pPr marL="0" indent="0">
              <a:buNone/>
            </a:pPr>
            <a:r>
              <a:rPr lang="fi-FI" dirty="0"/>
              <a:t>Pääasiassa opintojen aikaista arviointia.</a:t>
            </a:r>
          </a:p>
          <a:p>
            <a:pPr marL="0" indent="0">
              <a:buNone/>
            </a:pPr>
            <a:r>
              <a:rPr lang="fi-FI" dirty="0"/>
              <a:t>Perusopetuksen </a:t>
            </a:r>
            <a:r>
              <a:rPr lang="fi-FI" dirty="0" err="1"/>
              <a:t>OPS:n</a:t>
            </a:r>
            <a:r>
              <a:rPr lang="fi-FI" dirty="0"/>
              <a:t> mukaan formatiivisen arvioinnin tehtävänä on ohjata oppilaan opintojen edistymistä suhteessa asetettuihin tavoitteisiin. </a:t>
            </a:r>
          </a:p>
          <a:p>
            <a:pPr lvl="1"/>
            <a:r>
              <a:rPr lang="fi-FI" dirty="0"/>
              <a:t>ohjaaminen, kannustaminen, itsearviointitaitojen kehittäminen </a:t>
            </a:r>
          </a:p>
          <a:p>
            <a:pPr lvl="1"/>
            <a:r>
              <a:rPr lang="fi-FI" dirty="0"/>
              <a:t>vertaispalautteen antamisen harjoitteleminen opettajan ohjaamana kaikissa oppiaineissa</a:t>
            </a:r>
          </a:p>
          <a:p>
            <a:pPr lvl="1"/>
            <a:r>
              <a:rPr lang="fi-FI" dirty="0"/>
              <a:t>itsearviointi ja vertaispalaute EIVÄT vaikuta oppiaineesta saatavaan arvosanaan tai sanalliseen arvioon </a:t>
            </a:r>
          </a:p>
          <a:p>
            <a:pPr lvl="1"/>
            <a:r>
              <a:rPr lang="fi-FI" dirty="0"/>
              <a:t>ikäkausi otettava huomioon</a:t>
            </a:r>
          </a:p>
          <a:p>
            <a:pPr lvl="1"/>
            <a:r>
              <a:rPr lang="fi-FI" dirty="0" err="1"/>
              <a:t>vuosiluokkaistaminen</a:t>
            </a:r>
            <a:r>
              <a:rPr lang="fi-FI" dirty="0"/>
              <a:t> paikallisella tasolla</a:t>
            </a:r>
          </a:p>
          <a:p>
            <a:endParaRPr lang="fi-FI" dirty="0"/>
          </a:p>
        </p:txBody>
      </p:sp>
    </p:spTree>
    <p:extLst>
      <p:ext uri="{BB962C8B-B14F-4D97-AF65-F5344CB8AC3E}">
        <p14:creationId xmlns:p14="http://schemas.microsoft.com/office/powerpoint/2010/main" val="36281280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E087-3073-4DFC-8938-0A160C55D910}"/>
              </a:ext>
            </a:extLst>
          </p:cNvPr>
          <p:cNvSpPr>
            <a:spLocks noGrp="1"/>
          </p:cNvSpPr>
          <p:nvPr>
            <p:ph type="title"/>
          </p:nvPr>
        </p:nvSpPr>
        <p:spPr/>
        <p:txBody>
          <a:bodyPr/>
          <a:lstStyle/>
          <a:p>
            <a:r>
              <a:rPr lang="fi-FI" dirty="0"/>
              <a:t>Formatiivinen arviointi</a:t>
            </a:r>
          </a:p>
        </p:txBody>
      </p:sp>
      <p:sp>
        <p:nvSpPr>
          <p:cNvPr id="3" name="Content Placeholder 2">
            <a:extLst>
              <a:ext uri="{FF2B5EF4-FFF2-40B4-BE49-F238E27FC236}">
                <a16:creationId xmlns:a16="http://schemas.microsoft.com/office/drawing/2014/main" id="{96C60BDB-1BBA-42D6-BD6A-6D79BF46D72F}"/>
              </a:ext>
            </a:extLst>
          </p:cNvPr>
          <p:cNvSpPr>
            <a:spLocks noGrp="1"/>
          </p:cNvSpPr>
          <p:nvPr>
            <p:ph idx="1"/>
          </p:nvPr>
        </p:nvSpPr>
        <p:spPr/>
        <p:txBody>
          <a:bodyPr>
            <a:normAutofit fontScale="85000" lnSpcReduction="20000"/>
          </a:bodyPr>
          <a:lstStyle/>
          <a:p>
            <a:pPr marL="0" indent="0">
              <a:buNone/>
            </a:pPr>
            <a:r>
              <a:rPr lang="fi-FI" dirty="0"/>
              <a:t>Formatiivinen arviointi ei edellytä dokumentointia. HUOM! Näyttöjä ei taito- ja taideaineissa tarvitse dokumentoida, ainoastaan näyttöjen arviointi.</a:t>
            </a:r>
          </a:p>
          <a:p>
            <a:endParaRPr lang="fi-FI" dirty="0"/>
          </a:p>
          <a:p>
            <a:pPr marL="0" indent="0">
              <a:buNone/>
            </a:pPr>
            <a:r>
              <a:rPr lang="fi-FI" dirty="0"/>
              <a:t>Oppimisen arvioinnin elementtejä</a:t>
            </a:r>
          </a:p>
          <a:p>
            <a:r>
              <a:rPr lang="fi-FI" dirty="0"/>
              <a:t>itsearviointi</a:t>
            </a:r>
          </a:p>
          <a:p>
            <a:r>
              <a:rPr lang="fi-FI" dirty="0"/>
              <a:t>opettajan antama palaute ja ohjaus</a:t>
            </a:r>
          </a:p>
          <a:p>
            <a:r>
              <a:rPr lang="fi-FI" dirty="0"/>
              <a:t>vertaispalaute</a:t>
            </a:r>
          </a:p>
          <a:p>
            <a:r>
              <a:rPr lang="fi-FI" dirty="0"/>
              <a:t>huoltajan palaute</a:t>
            </a:r>
          </a:p>
          <a:p>
            <a:r>
              <a:rPr lang="fi-FI" dirty="0"/>
              <a:t>monipuoliset näytöt ja arviointikäytänteet</a:t>
            </a:r>
          </a:p>
          <a:p>
            <a:r>
              <a:rPr lang="fi-FI" dirty="0"/>
              <a:t>arviointi osana oppimistehtäviä</a:t>
            </a:r>
          </a:p>
          <a:p>
            <a:r>
              <a:rPr lang="fi-FI" dirty="0"/>
              <a:t>osallistava arviointi</a:t>
            </a:r>
          </a:p>
          <a:p>
            <a:endParaRPr lang="fi-FI" dirty="0"/>
          </a:p>
        </p:txBody>
      </p:sp>
    </p:spTree>
    <p:extLst>
      <p:ext uri="{BB962C8B-B14F-4D97-AF65-F5344CB8AC3E}">
        <p14:creationId xmlns:p14="http://schemas.microsoft.com/office/powerpoint/2010/main" val="72750404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F0C4C-F234-437A-96C5-AD32997087EE}"/>
              </a:ext>
            </a:extLst>
          </p:cNvPr>
          <p:cNvSpPr>
            <a:spLocks noGrp="1"/>
          </p:cNvSpPr>
          <p:nvPr>
            <p:ph type="title"/>
          </p:nvPr>
        </p:nvSpPr>
        <p:spPr/>
        <p:txBody>
          <a:bodyPr/>
          <a:lstStyle/>
          <a:p>
            <a:r>
              <a:rPr lang="fi-FI" dirty="0"/>
              <a:t>Evaluation vs. </a:t>
            </a:r>
            <a:r>
              <a:rPr lang="fi-FI" dirty="0" err="1"/>
              <a:t>Assesment</a:t>
            </a:r>
            <a:r>
              <a:rPr lang="fi-FI" dirty="0"/>
              <a:t> - opettajan silmin </a:t>
            </a:r>
          </a:p>
        </p:txBody>
      </p:sp>
      <p:sp>
        <p:nvSpPr>
          <p:cNvPr id="3" name="Content Placeholder 2">
            <a:extLst>
              <a:ext uri="{FF2B5EF4-FFF2-40B4-BE49-F238E27FC236}">
                <a16:creationId xmlns:a16="http://schemas.microsoft.com/office/drawing/2014/main" id="{915C5715-16D2-428C-8748-F660472BC579}"/>
              </a:ext>
            </a:extLst>
          </p:cNvPr>
          <p:cNvSpPr>
            <a:spLocks noGrp="1"/>
          </p:cNvSpPr>
          <p:nvPr>
            <p:ph idx="1"/>
          </p:nvPr>
        </p:nvSpPr>
        <p:spPr>
          <a:xfrm>
            <a:off x="838200" y="1825625"/>
            <a:ext cx="10515600" cy="2405181"/>
          </a:xfrm>
        </p:spPr>
        <p:txBody>
          <a:bodyPr/>
          <a:lstStyle/>
          <a:p>
            <a:pPr marL="0" indent="0">
              <a:buNone/>
            </a:pPr>
            <a:r>
              <a:rPr lang="fi-FI" dirty="0"/>
              <a:t>Ei ole joko/tai vaan sekä/että. Molemmat edellyttävät kriteereitä, tekevät mittauksia ja perustuvat tietoon.</a:t>
            </a:r>
          </a:p>
          <a:p>
            <a:pPr marL="0" indent="0">
              <a:buNone/>
            </a:pPr>
            <a:r>
              <a:rPr lang="fi-FI" dirty="0"/>
              <a:t>Arviointitehtävien tulee yltää myös reflektoivalle tasolle.</a:t>
            </a:r>
          </a:p>
          <a:p>
            <a:pPr marL="0" indent="0">
              <a:buNone/>
            </a:pPr>
            <a:r>
              <a:rPr lang="fi-FI" dirty="0"/>
              <a:t>(Mukaillen </a:t>
            </a:r>
            <a:r>
              <a:rPr lang="fi-FI" i="1" dirty="0" err="1"/>
              <a:t>Trybus</a:t>
            </a:r>
            <a:r>
              <a:rPr lang="fi-FI" i="1" dirty="0"/>
              <a:t> 2018; </a:t>
            </a:r>
            <a:r>
              <a:rPr lang="fi-FI" i="1" dirty="0" err="1"/>
              <a:t>Brookhart</a:t>
            </a:r>
            <a:r>
              <a:rPr lang="fi-FI" i="1" dirty="0"/>
              <a:t> &amp; </a:t>
            </a:r>
            <a:r>
              <a:rPr lang="fi-FI" i="1" dirty="0" err="1"/>
              <a:t>Nitko</a:t>
            </a:r>
            <a:r>
              <a:rPr lang="fi-FI" i="1" dirty="0"/>
              <a:t> 2015.)</a:t>
            </a:r>
          </a:p>
          <a:p>
            <a:endParaRPr lang="fi-FI" dirty="0"/>
          </a:p>
        </p:txBody>
      </p:sp>
      <p:sp>
        <p:nvSpPr>
          <p:cNvPr id="4" name="Kuvatekstisoikio 3">
            <a:extLst>
              <a:ext uri="{FF2B5EF4-FFF2-40B4-BE49-F238E27FC236}">
                <a16:creationId xmlns:a16="http://schemas.microsoft.com/office/drawing/2014/main" id="{F836B5F8-51EA-426D-AF0C-37D46E02C017}"/>
              </a:ext>
            </a:extLst>
          </p:cNvPr>
          <p:cNvSpPr/>
          <p:nvPr/>
        </p:nvSpPr>
        <p:spPr>
          <a:xfrm>
            <a:off x="1009056" y="4133258"/>
            <a:ext cx="4250267" cy="1927352"/>
          </a:xfrm>
          <a:prstGeom prst="wedgeEllipseCallout">
            <a:avLst>
              <a:gd name="adj1" fmla="val -62"/>
              <a:gd name="adj2" fmla="val 6584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latin typeface="Brother 1816 Regular" pitchFamily="50" charset="0"/>
              </a:rPr>
              <a:t>Ilmaisee loppupäätelmän, on toteavaa, suhteuttaa standardeihin, osoittaa puutteita, on painotetusti numeerista </a:t>
            </a:r>
          </a:p>
        </p:txBody>
      </p:sp>
      <p:sp>
        <p:nvSpPr>
          <p:cNvPr id="5" name="Kuvatekstisoikio 4">
            <a:extLst>
              <a:ext uri="{FF2B5EF4-FFF2-40B4-BE49-F238E27FC236}">
                <a16:creationId xmlns:a16="http://schemas.microsoft.com/office/drawing/2014/main" id="{8E6FC9F6-5E12-4F4C-907D-8F6E568D68A5}"/>
              </a:ext>
            </a:extLst>
          </p:cNvPr>
          <p:cNvSpPr/>
          <p:nvPr/>
        </p:nvSpPr>
        <p:spPr>
          <a:xfrm>
            <a:off x="6485466" y="4133258"/>
            <a:ext cx="4250267" cy="1927352"/>
          </a:xfrm>
          <a:prstGeom prst="wedgeEllipseCallout">
            <a:avLst>
              <a:gd name="adj1" fmla="val -282"/>
              <a:gd name="adj2" fmla="val 6958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latin typeface="Brother 1816 Regular" pitchFamily="50" charset="0"/>
              </a:rPr>
              <a:t>On jatkuvaa, on positiivista, on yksilöllistä, tarjoaa palautetta ja ohjausta, on painotetusti laadullista</a:t>
            </a:r>
          </a:p>
        </p:txBody>
      </p:sp>
      <p:sp>
        <p:nvSpPr>
          <p:cNvPr id="6" name="Nuoli vasemmalle ja oikealle 7">
            <a:extLst>
              <a:ext uri="{FF2B5EF4-FFF2-40B4-BE49-F238E27FC236}">
                <a16:creationId xmlns:a16="http://schemas.microsoft.com/office/drawing/2014/main" id="{E94303FC-8BAF-4E5E-A7B9-0B3CAEDC4029}"/>
              </a:ext>
            </a:extLst>
          </p:cNvPr>
          <p:cNvSpPr/>
          <p:nvPr/>
        </p:nvSpPr>
        <p:spPr>
          <a:xfrm>
            <a:off x="5259323" y="4854618"/>
            <a:ext cx="1216152"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2623026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572D-FD41-4E90-93C1-D80DD8FD44C9}"/>
              </a:ext>
            </a:extLst>
          </p:cNvPr>
          <p:cNvSpPr>
            <a:spLocks noGrp="1"/>
          </p:cNvSpPr>
          <p:nvPr>
            <p:ph type="title"/>
          </p:nvPr>
        </p:nvSpPr>
        <p:spPr/>
        <p:txBody>
          <a:bodyPr/>
          <a:lstStyle/>
          <a:p>
            <a:r>
              <a:rPr lang="fi-FI" dirty="0"/>
              <a:t>Työskentelyn arviointi</a:t>
            </a:r>
          </a:p>
        </p:txBody>
      </p:sp>
      <p:sp>
        <p:nvSpPr>
          <p:cNvPr id="3" name="Content Placeholder 2">
            <a:extLst>
              <a:ext uri="{FF2B5EF4-FFF2-40B4-BE49-F238E27FC236}">
                <a16:creationId xmlns:a16="http://schemas.microsoft.com/office/drawing/2014/main" id="{8D130CCC-E2CE-4A4E-96C1-015D48F577B8}"/>
              </a:ext>
            </a:extLst>
          </p:cNvPr>
          <p:cNvSpPr>
            <a:spLocks noGrp="1"/>
          </p:cNvSpPr>
          <p:nvPr>
            <p:ph idx="1"/>
          </p:nvPr>
        </p:nvSpPr>
        <p:spPr/>
        <p:txBody>
          <a:bodyPr>
            <a:normAutofit fontScale="77500" lnSpcReduction="20000"/>
          </a:bodyPr>
          <a:lstStyle/>
          <a:p>
            <a:pPr marL="0" indent="0">
              <a:buNone/>
            </a:pPr>
            <a:r>
              <a:rPr lang="fi-FI" dirty="0"/>
              <a:t>OPS 2020: Työskentelytaidoilla tarkoitetaan perusopetuksen aikana kehittyvää taitoa työskennellä itsenäisesti ja yhdessä, taitoa suunnitella ja arvioida omaa työskentelyään, taitoa toimia vastuullisesti ja parhaansa yrittäen sekä taitoa toimia rakentavasti vuorovaikutuksessa (s.6).</a:t>
            </a:r>
          </a:p>
          <a:p>
            <a:pPr marL="0" indent="0">
              <a:buNone/>
            </a:pPr>
            <a:r>
              <a:rPr lang="fi-FI" dirty="0"/>
              <a:t>Työskentelytaitoja tulee myös opettaa!</a:t>
            </a:r>
          </a:p>
          <a:p>
            <a:endParaRPr lang="fi-FI" dirty="0"/>
          </a:p>
          <a:p>
            <a:r>
              <a:rPr lang="fi-FI" dirty="0"/>
              <a:t>Arvioinnin kohde</a:t>
            </a:r>
          </a:p>
          <a:p>
            <a:pPr lvl="1"/>
            <a:r>
              <a:rPr lang="fi-FI" dirty="0"/>
              <a:t>Työskentelytaidot</a:t>
            </a:r>
          </a:p>
          <a:p>
            <a:r>
              <a:rPr lang="fi-FI" dirty="0"/>
              <a:t>Arviointikriteerit</a:t>
            </a:r>
          </a:p>
          <a:p>
            <a:pPr lvl="1"/>
            <a:r>
              <a:rPr lang="fi-FI" dirty="0"/>
              <a:t>Työskentelyn suunnittelu</a:t>
            </a:r>
          </a:p>
          <a:p>
            <a:pPr lvl="1"/>
            <a:r>
              <a:rPr lang="fi-FI" dirty="0"/>
              <a:t>Säätely</a:t>
            </a:r>
          </a:p>
          <a:p>
            <a:pPr lvl="1"/>
            <a:r>
              <a:rPr lang="fi-FI" dirty="0"/>
              <a:t>Toteutus</a:t>
            </a:r>
          </a:p>
          <a:p>
            <a:pPr lvl="1"/>
            <a:r>
              <a:rPr lang="fi-FI" dirty="0"/>
              <a:t>Arviointi</a:t>
            </a:r>
          </a:p>
          <a:p>
            <a:pPr lvl="1"/>
            <a:r>
              <a:rPr lang="fi-FI" dirty="0"/>
              <a:t>Vastuullisuus</a:t>
            </a:r>
          </a:p>
          <a:p>
            <a:pPr lvl="1"/>
            <a:r>
              <a:rPr lang="fi-FI" dirty="0"/>
              <a:t>Vuorovaikutus</a:t>
            </a:r>
          </a:p>
          <a:p>
            <a:endParaRPr lang="fi-FI" dirty="0"/>
          </a:p>
        </p:txBody>
      </p:sp>
    </p:spTree>
    <p:extLst>
      <p:ext uri="{BB962C8B-B14F-4D97-AF65-F5344CB8AC3E}">
        <p14:creationId xmlns:p14="http://schemas.microsoft.com/office/powerpoint/2010/main" val="92055058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474D-9785-4219-BB1B-00915113DFE4}"/>
              </a:ext>
            </a:extLst>
          </p:cNvPr>
          <p:cNvSpPr>
            <a:spLocks noGrp="1"/>
          </p:cNvSpPr>
          <p:nvPr>
            <p:ph type="title"/>
          </p:nvPr>
        </p:nvSpPr>
        <p:spPr/>
        <p:txBody>
          <a:bodyPr/>
          <a:lstStyle/>
          <a:p>
            <a:r>
              <a:rPr lang="fi-FI" dirty="0"/>
              <a:t>Työskentelytaitojen tavoitteita, esimerkkejä</a:t>
            </a:r>
          </a:p>
        </p:txBody>
      </p:sp>
      <p:sp>
        <p:nvSpPr>
          <p:cNvPr id="3" name="Content Placeholder 2">
            <a:extLst>
              <a:ext uri="{FF2B5EF4-FFF2-40B4-BE49-F238E27FC236}">
                <a16:creationId xmlns:a16="http://schemas.microsoft.com/office/drawing/2014/main" id="{9E2B340A-47CC-4979-8387-F0944CC31E7E}"/>
              </a:ext>
            </a:extLst>
          </p:cNvPr>
          <p:cNvSpPr>
            <a:spLocks noGrp="1"/>
          </p:cNvSpPr>
          <p:nvPr>
            <p:ph idx="1"/>
          </p:nvPr>
        </p:nvSpPr>
        <p:spPr/>
        <p:txBody>
          <a:bodyPr>
            <a:normAutofit/>
          </a:bodyPr>
          <a:lstStyle/>
          <a:p>
            <a:pPr marL="0" indent="0">
              <a:buNone/>
            </a:pPr>
            <a:r>
              <a:rPr lang="fi-FI" dirty="0"/>
              <a:t>Taito suunnitella työskentelyään</a:t>
            </a:r>
          </a:p>
          <a:p>
            <a:pPr lvl="1"/>
            <a:r>
              <a:rPr lang="fi-FI" dirty="0"/>
              <a:t>Opiskelun kohteena olevan asian hahmottaminen</a:t>
            </a:r>
          </a:p>
          <a:p>
            <a:pPr lvl="1"/>
            <a:r>
              <a:rPr lang="fi-FI" dirty="0"/>
              <a:t>Opiskeltavien sisältöjen suunnittelu</a:t>
            </a:r>
          </a:p>
          <a:p>
            <a:pPr lvl="1"/>
            <a:r>
              <a:rPr lang="fi-FI" dirty="0"/>
              <a:t>Omien tavoitteiden hahmottaminen ja valintojen perusteleminen</a:t>
            </a:r>
          </a:p>
          <a:p>
            <a:pPr marL="0" indent="0">
              <a:buNone/>
            </a:pPr>
            <a:r>
              <a:rPr lang="fi-FI" dirty="0"/>
              <a:t>Taito säädellä työskentelyään: </a:t>
            </a:r>
          </a:p>
          <a:p>
            <a:pPr lvl="1"/>
            <a:r>
              <a:rPr lang="fi-FI" dirty="0"/>
              <a:t>Omien tavoitteiden ja edellytysten tiedostaminen</a:t>
            </a:r>
          </a:p>
          <a:p>
            <a:pPr lvl="1"/>
            <a:r>
              <a:rPr lang="fi-FI" dirty="0"/>
              <a:t>Aikaisemman opitun tunnistaminen</a:t>
            </a:r>
          </a:p>
          <a:p>
            <a:pPr lvl="1"/>
            <a:r>
              <a:rPr lang="fi-FI" dirty="0"/>
              <a:t>Omien vahvuuksien ja kehittämiskohteiden tunnistaminen </a:t>
            </a:r>
          </a:p>
          <a:p>
            <a:pPr lvl="1"/>
            <a:r>
              <a:rPr lang="fi-FI" dirty="0"/>
              <a:t>Sopivien opiskelutapojen ja strategioiden valitseminen</a:t>
            </a:r>
          </a:p>
          <a:p>
            <a:pPr lvl="1"/>
            <a:r>
              <a:rPr lang="fi-FI" dirty="0"/>
              <a:t>Uskallus luovuuteen</a:t>
            </a:r>
          </a:p>
          <a:p>
            <a:endParaRPr lang="fi-FI" dirty="0"/>
          </a:p>
        </p:txBody>
      </p:sp>
    </p:spTree>
    <p:extLst>
      <p:ext uri="{BB962C8B-B14F-4D97-AF65-F5344CB8AC3E}">
        <p14:creationId xmlns:p14="http://schemas.microsoft.com/office/powerpoint/2010/main" val="412156810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ED0D-F302-440A-8E32-23028BEBBBDB}"/>
              </a:ext>
            </a:extLst>
          </p:cNvPr>
          <p:cNvSpPr>
            <a:spLocks noGrp="1"/>
          </p:cNvSpPr>
          <p:nvPr>
            <p:ph type="title"/>
          </p:nvPr>
        </p:nvSpPr>
        <p:spPr/>
        <p:txBody>
          <a:bodyPr/>
          <a:lstStyle/>
          <a:p>
            <a:r>
              <a:rPr lang="fi-FI" dirty="0"/>
              <a:t>Työskentely jatkuu 1/2</a:t>
            </a:r>
          </a:p>
        </p:txBody>
      </p:sp>
      <p:sp>
        <p:nvSpPr>
          <p:cNvPr id="3" name="Content Placeholder 2">
            <a:extLst>
              <a:ext uri="{FF2B5EF4-FFF2-40B4-BE49-F238E27FC236}">
                <a16:creationId xmlns:a16="http://schemas.microsoft.com/office/drawing/2014/main" id="{EAD477AE-969C-4709-ADED-E1CF06A198D1}"/>
              </a:ext>
            </a:extLst>
          </p:cNvPr>
          <p:cNvSpPr>
            <a:spLocks noGrp="1"/>
          </p:cNvSpPr>
          <p:nvPr>
            <p:ph idx="1"/>
          </p:nvPr>
        </p:nvSpPr>
        <p:spPr/>
        <p:txBody>
          <a:bodyPr>
            <a:normAutofit/>
          </a:bodyPr>
          <a:lstStyle/>
          <a:p>
            <a:pPr marL="0" indent="0">
              <a:buNone/>
            </a:pPr>
            <a:r>
              <a:rPr lang="fi-FI" dirty="0"/>
              <a:t>Taito työskennellä </a:t>
            </a:r>
          </a:p>
          <a:p>
            <a:pPr lvl="1"/>
            <a:r>
              <a:rPr lang="fi-FI" dirty="0"/>
              <a:t>Kysymysten asettaminen</a:t>
            </a:r>
          </a:p>
          <a:p>
            <a:pPr lvl="1"/>
            <a:r>
              <a:rPr lang="fi-FI" dirty="0"/>
              <a:t>Työtapojen hallitseminen</a:t>
            </a:r>
          </a:p>
          <a:p>
            <a:pPr lvl="1"/>
            <a:r>
              <a:rPr lang="fi-FI" dirty="0"/>
              <a:t>Tehtävien rajaaminen</a:t>
            </a:r>
          </a:p>
          <a:p>
            <a:pPr lvl="1"/>
            <a:r>
              <a:rPr lang="fi-FI" dirty="0"/>
              <a:t>Tiedonhankinta erilaisilla menetelmillä</a:t>
            </a:r>
          </a:p>
          <a:p>
            <a:pPr lvl="1"/>
            <a:r>
              <a:rPr lang="fi-FI" dirty="0"/>
              <a:t>Itsenäinen työskentely </a:t>
            </a:r>
          </a:p>
          <a:p>
            <a:pPr lvl="1"/>
            <a:r>
              <a:rPr lang="fi-FI" dirty="0"/>
              <a:t>Yhteistyö ja vuorovaikutustaidot</a:t>
            </a:r>
          </a:p>
          <a:p>
            <a:pPr lvl="1"/>
            <a:r>
              <a:rPr lang="fi-FI" dirty="0"/>
              <a:t>Oman työskentelyn arviointi</a:t>
            </a:r>
          </a:p>
          <a:p>
            <a:pPr lvl="1"/>
            <a:r>
              <a:rPr lang="fi-FI" dirty="0"/>
              <a:t>Opitun tiedon soveltaminen</a:t>
            </a:r>
          </a:p>
          <a:p>
            <a:endParaRPr lang="fi-FI" dirty="0"/>
          </a:p>
        </p:txBody>
      </p:sp>
    </p:spTree>
    <p:extLst>
      <p:ext uri="{BB962C8B-B14F-4D97-AF65-F5344CB8AC3E}">
        <p14:creationId xmlns:p14="http://schemas.microsoft.com/office/powerpoint/2010/main" val="1609852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3A55-78F2-4051-B18D-7CDDC296ADC2}"/>
              </a:ext>
            </a:extLst>
          </p:cNvPr>
          <p:cNvSpPr>
            <a:spLocks noGrp="1"/>
          </p:cNvSpPr>
          <p:nvPr>
            <p:ph type="title"/>
          </p:nvPr>
        </p:nvSpPr>
        <p:spPr/>
        <p:txBody>
          <a:bodyPr>
            <a:normAutofit/>
          </a:bodyPr>
          <a:lstStyle/>
          <a:p>
            <a:r>
              <a:rPr lang="fi-FI" dirty="0"/>
              <a:t>Työpaja 1: Opetuksen järjestäjän ja koulun johdon vastuu suunnitelmallisesta toiminnasta ja sen arvioinnista</a:t>
            </a:r>
            <a:endParaRPr lang="fi-FI" sz="4000" dirty="0"/>
          </a:p>
        </p:txBody>
      </p:sp>
      <p:sp>
        <p:nvSpPr>
          <p:cNvPr id="3" name="Text Placeholder 2">
            <a:extLst>
              <a:ext uri="{FF2B5EF4-FFF2-40B4-BE49-F238E27FC236}">
                <a16:creationId xmlns:a16="http://schemas.microsoft.com/office/drawing/2014/main" id="{E90D6ADB-BF1B-4BF9-9978-5A0B85B4A47A}"/>
              </a:ext>
            </a:extLst>
          </p:cNvPr>
          <p:cNvSpPr>
            <a:spLocks noGrp="1"/>
          </p:cNvSpPr>
          <p:nvPr>
            <p:ph type="body" idx="1"/>
          </p:nvPr>
        </p:nvSpPr>
        <p:spPr/>
        <p:txBody>
          <a:bodyPr/>
          <a:lstStyle/>
          <a:p>
            <a:r>
              <a:rPr lang="fi-FI" dirty="0">
                <a:solidFill>
                  <a:schemeClr val="tx1"/>
                </a:solidFill>
              </a:rPr>
              <a:t>Esko Lukkarinen</a:t>
            </a:r>
          </a:p>
        </p:txBody>
      </p:sp>
    </p:spTree>
    <p:extLst>
      <p:ext uri="{BB962C8B-B14F-4D97-AF65-F5344CB8AC3E}">
        <p14:creationId xmlns:p14="http://schemas.microsoft.com/office/powerpoint/2010/main" val="1808704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D36AE-47B3-4B8C-AC4B-E10E12B1F5C2}"/>
              </a:ext>
            </a:extLst>
          </p:cNvPr>
          <p:cNvSpPr>
            <a:spLocks noGrp="1"/>
          </p:cNvSpPr>
          <p:nvPr>
            <p:ph type="title"/>
          </p:nvPr>
        </p:nvSpPr>
        <p:spPr/>
        <p:txBody>
          <a:bodyPr/>
          <a:lstStyle/>
          <a:p>
            <a:r>
              <a:rPr lang="fi-FI" dirty="0"/>
              <a:t>Yhteistyö, yhteisöllisyys, osallisuus ja hyvinvointi lainsäädännössä</a:t>
            </a:r>
          </a:p>
        </p:txBody>
      </p:sp>
      <p:sp>
        <p:nvSpPr>
          <p:cNvPr id="5" name="Content Placeholder 4">
            <a:extLst>
              <a:ext uri="{FF2B5EF4-FFF2-40B4-BE49-F238E27FC236}">
                <a16:creationId xmlns:a16="http://schemas.microsoft.com/office/drawing/2014/main" id="{9509C54B-EF7D-4C18-AA52-307CC6195280}"/>
              </a:ext>
            </a:extLst>
          </p:cNvPr>
          <p:cNvSpPr>
            <a:spLocks noGrp="1"/>
          </p:cNvSpPr>
          <p:nvPr>
            <p:ph sz="half" idx="1"/>
          </p:nvPr>
        </p:nvSpPr>
        <p:spPr>
          <a:xfrm>
            <a:off x="838200" y="1825625"/>
            <a:ext cx="5181600" cy="4351338"/>
          </a:xfrm>
        </p:spPr>
        <p:txBody>
          <a:bodyPr>
            <a:normAutofit lnSpcReduction="10000"/>
          </a:bodyPr>
          <a:lstStyle/>
          <a:p>
            <a:pPr marL="0" indent="0">
              <a:buNone/>
            </a:pPr>
            <a:r>
              <a:rPr lang="fi-FI" dirty="0">
                <a:latin typeface="Brother 1816 Medium" pitchFamily="50" charset="0"/>
              </a:rPr>
              <a:t>Kuntalaki</a:t>
            </a:r>
          </a:p>
          <a:p>
            <a:endParaRPr lang="fi-FI" dirty="0">
              <a:latin typeface="Brother 1816 Medium" pitchFamily="50" charset="0"/>
            </a:endParaRPr>
          </a:p>
          <a:p>
            <a:pPr marL="0" indent="0">
              <a:buNone/>
            </a:pPr>
            <a:r>
              <a:rPr lang="fi-FI" dirty="0">
                <a:latin typeface="Brother 1816 Medium" pitchFamily="50" charset="0"/>
              </a:rPr>
              <a:t>Sosiaali- ja terveystoimi </a:t>
            </a:r>
          </a:p>
          <a:p>
            <a:r>
              <a:rPr lang="fi-FI" dirty="0"/>
              <a:t>Kansanterveyslaki</a:t>
            </a:r>
          </a:p>
          <a:p>
            <a:r>
              <a:rPr lang="fi-FI" dirty="0"/>
              <a:t>Terveydenhuoltolaki</a:t>
            </a:r>
          </a:p>
          <a:p>
            <a:r>
              <a:rPr lang="fi-FI" dirty="0"/>
              <a:t>Sosiaalihuoltolaki</a:t>
            </a:r>
          </a:p>
          <a:p>
            <a:r>
              <a:rPr lang="fi-FI" dirty="0"/>
              <a:t>Lastensuojelulaki</a:t>
            </a:r>
          </a:p>
          <a:p>
            <a:endParaRPr lang="fi-FI" dirty="0"/>
          </a:p>
        </p:txBody>
      </p:sp>
      <p:sp>
        <p:nvSpPr>
          <p:cNvPr id="6" name="Content Placeholder 5">
            <a:extLst>
              <a:ext uri="{FF2B5EF4-FFF2-40B4-BE49-F238E27FC236}">
                <a16:creationId xmlns:a16="http://schemas.microsoft.com/office/drawing/2014/main" id="{C11F55DE-A241-42B5-BCEB-CF295F45839D}"/>
              </a:ext>
            </a:extLst>
          </p:cNvPr>
          <p:cNvSpPr>
            <a:spLocks noGrp="1"/>
          </p:cNvSpPr>
          <p:nvPr>
            <p:ph sz="half" idx="2"/>
          </p:nvPr>
        </p:nvSpPr>
        <p:spPr>
          <a:xfrm>
            <a:off x="6172200" y="1825625"/>
            <a:ext cx="5181600" cy="4351338"/>
          </a:xfrm>
        </p:spPr>
        <p:txBody>
          <a:bodyPr>
            <a:normAutofit lnSpcReduction="10000"/>
          </a:bodyPr>
          <a:lstStyle/>
          <a:p>
            <a:pPr marL="0" indent="0">
              <a:buNone/>
            </a:pPr>
            <a:r>
              <a:rPr lang="fi-FI" dirty="0">
                <a:latin typeface="Brother 1816 Medium" pitchFamily="50" charset="0"/>
              </a:rPr>
              <a:t>Sivistystoimi</a:t>
            </a:r>
          </a:p>
          <a:p>
            <a:r>
              <a:rPr lang="fi-FI" dirty="0"/>
              <a:t>Koululait</a:t>
            </a:r>
          </a:p>
          <a:p>
            <a:r>
              <a:rPr lang="fi-FI" dirty="0"/>
              <a:t>Varhaiskasvatuslaki</a:t>
            </a:r>
          </a:p>
          <a:p>
            <a:r>
              <a:rPr lang="fi-FI" dirty="0"/>
              <a:t>Nuorisolaki</a:t>
            </a:r>
          </a:p>
          <a:p>
            <a:r>
              <a:rPr lang="fi-FI" dirty="0"/>
              <a:t>Liikuntalaki</a:t>
            </a:r>
          </a:p>
          <a:p>
            <a:r>
              <a:rPr lang="fi-FI" dirty="0"/>
              <a:t>Kirjastolaki</a:t>
            </a:r>
          </a:p>
          <a:p>
            <a:endParaRPr lang="fi-FI" dirty="0"/>
          </a:p>
          <a:p>
            <a:pPr marL="0" indent="0">
              <a:buNone/>
            </a:pPr>
            <a:r>
              <a:rPr lang="fi-FI" dirty="0">
                <a:latin typeface="Brother 1816 Medium" pitchFamily="50" charset="0"/>
              </a:rPr>
              <a:t>Oppilas- ja opiskelijahuoltolaki</a:t>
            </a:r>
          </a:p>
          <a:p>
            <a:endParaRPr lang="fi-FI" dirty="0"/>
          </a:p>
        </p:txBody>
      </p:sp>
    </p:spTree>
    <p:extLst>
      <p:ext uri="{BB962C8B-B14F-4D97-AF65-F5344CB8AC3E}">
        <p14:creationId xmlns:p14="http://schemas.microsoft.com/office/powerpoint/2010/main" val="234119624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7691-CA8E-489A-88DA-1939DD0A9BE4}"/>
              </a:ext>
            </a:extLst>
          </p:cNvPr>
          <p:cNvSpPr>
            <a:spLocks noGrp="1"/>
          </p:cNvSpPr>
          <p:nvPr>
            <p:ph type="title"/>
          </p:nvPr>
        </p:nvSpPr>
        <p:spPr/>
        <p:txBody>
          <a:bodyPr/>
          <a:lstStyle/>
          <a:p>
            <a:r>
              <a:rPr lang="fi-FI" dirty="0"/>
              <a:t>Työskentely jatkuu 2/2</a:t>
            </a:r>
          </a:p>
        </p:txBody>
      </p:sp>
      <p:sp>
        <p:nvSpPr>
          <p:cNvPr id="3" name="Content Placeholder 2">
            <a:extLst>
              <a:ext uri="{FF2B5EF4-FFF2-40B4-BE49-F238E27FC236}">
                <a16:creationId xmlns:a16="http://schemas.microsoft.com/office/drawing/2014/main" id="{E0F5827E-8363-4F09-9EFC-301FBAEB47C9}"/>
              </a:ext>
            </a:extLst>
          </p:cNvPr>
          <p:cNvSpPr>
            <a:spLocks noGrp="1"/>
          </p:cNvSpPr>
          <p:nvPr>
            <p:ph idx="1"/>
          </p:nvPr>
        </p:nvSpPr>
        <p:spPr/>
        <p:txBody>
          <a:bodyPr>
            <a:normAutofit/>
          </a:bodyPr>
          <a:lstStyle/>
          <a:p>
            <a:pPr marL="0" indent="0">
              <a:buNone/>
            </a:pPr>
            <a:r>
              <a:rPr lang="fi-FI" dirty="0"/>
              <a:t>Taito arvioida omaa työskentelyään</a:t>
            </a:r>
          </a:p>
          <a:p>
            <a:pPr lvl="1"/>
            <a:r>
              <a:rPr lang="fi-FI" dirty="0"/>
              <a:t>Työskentelyyn liittyvien kokemusten arviointi</a:t>
            </a:r>
          </a:p>
          <a:p>
            <a:pPr lvl="1"/>
            <a:r>
              <a:rPr lang="fi-FI" dirty="0"/>
              <a:t>Tavoitteiden asettaminen </a:t>
            </a:r>
          </a:p>
          <a:p>
            <a:pPr lvl="1"/>
            <a:r>
              <a:rPr lang="fi-FI" dirty="0"/>
              <a:t>Vastuullisuus</a:t>
            </a:r>
          </a:p>
          <a:p>
            <a:pPr lvl="1"/>
            <a:r>
              <a:rPr lang="fi-FI" dirty="0"/>
              <a:t>Opiskeluprosessin säätely ja oman oppimisen edistymisen tiedostaminen</a:t>
            </a:r>
          </a:p>
          <a:p>
            <a:pPr marL="0" indent="0">
              <a:buNone/>
            </a:pPr>
            <a:r>
              <a:rPr lang="fi-FI" dirty="0"/>
              <a:t>Kyky kantaa ja ottaa vastuuta</a:t>
            </a:r>
          </a:p>
          <a:p>
            <a:pPr lvl="1"/>
            <a:r>
              <a:rPr lang="fi-FI" dirty="0"/>
              <a:t>Vastuu ja sitoutuminen omasta oppimisesta ja opiskelusta</a:t>
            </a:r>
          </a:p>
          <a:p>
            <a:pPr marL="0" indent="0">
              <a:buNone/>
            </a:pPr>
            <a:r>
              <a:rPr lang="fi-FI" dirty="0"/>
              <a:t>Vuorovaikutustaidot</a:t>
            </a:r>
          </a:p>
          <a:p>
            <a:pPr lvl="1"/>
            <a:r>
              <a:rPr lang="fi-FI" dirty="0"/>
              <a:t>Yhteistyötaidot </a:t>
            </a:r>
          </a:p>
          <a:p>
            <a:endParaRPr lang="fi-FI" dirty="0"/>
          </a:p>
        </p:txBody>
      </p:sp>
    </p:spTree>
    <p:extLst>
      <p:ext uri="{BB962C8B-B14F-4D97-AF65-F5344CB8AC3E}">
        <p14:creationId xmlns:p14="http://schemas.microsoft.com/office/powerpoint/2010/main" val="395389551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F885F-EDE4-4EEE-98C5-A589B93FE768}"/>
              </a:ext>
            </a:extLst>
          </p:cNvPr>
          <p:cNvSpPr>
            <a:spLocks noGrp="1"/>
          </p:cNvSpPr>
          <p:nvPr>
            <p:ph type="title"/>
          </p:nvPr>
        </p:nvSpPr>
        <p:spPr/>
        <p:txBody>
          <a:bodyPr/>
          <a:lstStyle/>
          <a:p>
            <a:r>
              <a:rPr lang="fi-FI" dirty="0"/>
              <a:t>Yhteinen keskustelu</a:t>
            </a:r>
          </a:p>
        </p:txBody>
      </p:sp>
      <p:sp>
        <p:nvSpPr>
          <p:cNvPr id="3" name="Content Placeholder 2">
            <a:extLst>
              <a:ext uri="{FF2B5EF4-FFF2-40B4-BE49-F238E27FC236}">
                <a16:creationId xmlns:a16="http://schemas.microsoft.com/office/drawing/2014/main" id="{0CBC6F8D-2A92-41C4-B141-6F5582B8A6DB}"/>
              </a:ext>
            </a:extLst>
          </p:cNvPr>
          <p:cNvSpPr>
            <a:spLocks noGrp="1"/>
          </p:cNvSpPr>
          <p:nvPr>
            <p:ph idx="1"/>
          </p:nvPr>
        </p:nvSpPr>
        <p:spPr/>
        <p:txBody>
          <a:bodyPr>
            <a:normAutofit fontScale="85000" lnSpcReduction="20000"/>
          </a:bodyPr>
          <a:lstStyle/>
          <a:p>
            <a:pPr marL="0" indent="0">
              <a:buNone/>
            </a:pPr>
            <a:r>
              <a:rPr lang="fi-FI" dirty="0"/>
              <a:t>Minkälaisen arvosanan annatte itselle (4-10) perusteluineen seuraavista asioista:</a:t>
            </a:r>
          </a:p>
          <a:p>
            <a:endParaRPr lang="fi-FI" dirty="0"/>
          </a:p>
          <a:p>
            <a:pPr marL="514350" indent="-514350">
              <a:buFont typeface="+mj-lt"/>
              <a:buAutoNum type="arabicPeriod"/>
            </a:pPr>
            <a:r>
              <a:rPr lang="fi-FI" dirty="0"/>
              <a:t>Oppimisen arviointia suunnitellaan yhdessä</a:t>
            </a:r>
          </a:p>
          <a:p>
            <a:pPr marL="514350" indent="-514350">
              <a:buFont typeface="+mj-lt"/>
              <a:buAutoNum type="arabicPeriod"/>
            </a:pPr>
            <a:r>
              <a:rPr lang="fi-FI" dirty="0"/>
              <a:t>Oppimisesta annetaan monipuolista palautetta</a:t>
            </a:r>
          </a:p>
          <a:p>
            <a:pPr marL="514350" indent="-514350">
              <a:buFont typeface="+mj-lt"/>
              <a:buAutoNum type="arabicPeriod"/>
            </a:pPr>
            <a:r>
              <a:rPr lang="fi-FI" dirty="0"/>
              <a:t>Opettajilla on selkeä käsitys, että arviointi perustuu oppimiskäsitykseen</a:t>
            </a:r>
          </a:p>
          <a:p>
            <a:pPr marL="514350" indent="-514350">
              <a:buFont typeface="+mj-lt"/>
              <a:buAutoNum type="arabicPeriod"/>
            </a:pPr>
            <a:r>
              <a:rPr lang="fi-FI" dirty="0"/>
              <a:t>Koulujen lukuvuosisuunnitelmaan on kirjattu arviointiin liittyvää ohjeistusta</a:t>
            </a:r>
          </a:p>
          <a:p>
            <a:pPr marL="514350" indent="-514350">
              <a:buFont typeface="+mj-lt"/>
              <a:buAutoNum type="arabicPeriod"/>
            </a:pPr>
            <a:r>
              <a:rPr lang="fi-FI" dirty="0"/>
              <a:t>Rehtorin arviointiosaaminen varmistaa arviointiin liittyvän osaamisen jakamisen työyhteisössä</a:t>
            </a:r>
          </a:p>
          <a:p>
            <a:pPr marL="514350" indent="-514350">
              <a:buFont typeface="+mj-lt"/>
              <a:buAutoNum type="arabicPeriod"/>
            </a:pPr>
            <a:r>
              <a:rPr lang="fi-FI" dirty="0"/>
              <a:t>Työskentelytaitoihin liittyviä  elementtejä on tarkastelu yhteisesti eri oppiaineiden opetuksen tavoitteista</a:t>
            </a:r>
          </a:p>
          <a:p>
            <a:endParaRPr lang="fi-FI" dirty="0"/>
          </a:p>
        </p:txBody>
      </p:sp>
    </p:spTree>
    <p:extLst>
      <p:ext uri="{BB962C8B-B14F-4D97-AF65-F5344CB8AC3E}">
        <p14:creationId xmlns:p14="http://schemas.microsoft.com/office/powerpoint/2010/main" val="320980885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2904D-16C8-4803-A8C7-8DD2F073C753}"/>
              </a:ext>
            </a:extLst>
          </p:cNvPr>
          <p:cNvSpPr>
            <a:spLocks noGrp="1"/>
          </p:cNvSpPr>
          <p:nvPr>
            <p:ph type="title"/>
          </p:nvPr>
        </p:nvSpPr>
        <p:spPr/>
        <p:txBody>
          <a:bodyPr/>
          <a:lstStyle/>
          <a:p>
            <a:r>
              <a:rPr lang="fi-FI" dirty="0"/>
              <a:t>Osaamisen arviointi 1/2</a:t>
            </a:r>
          </a:p>
        </p:txBody>
      </p:sp>
      <p:sp>
        <p:nvSpPr>
          <p:cNvPr id="3" name="Content Placeholder 2">
            <a:extLst>
              <a:ext uri="{FF2B5EF4-FFF2-40B4-BE49-F238E27FC236}">
                <a16:creationId xmlns:a16="http://schemas.microsoft.com/office/drawing/2014/main" id="{27AF240C-A26C-4B66-8CAC-4F7A70B5F38C}"/>
              </a:ext>
            </a:extLst>
          </p:cNvPr>
          <p:cNvSpPr>
            <a:spLocks noGrp="1"/>
          </p:cNvSpPr>
          <p:nvPr>
            <p:ph idx="1"/>
          </p:nvPr>
        </p:nvSpPr>
        <p:spPr/>
        <p:txBody>
          <a:bodyPr>
            <a:normAutofit/>
          </a:bodyPr>
          <a:lstStyle/>
          <a:p>
            <a:pPr marL="0" indent="0">
              <a:buNone/>
            </a:pPr>
            <a:r>
              <a:rPr lang="fi-FI" dirty="0"/>
              <a:t>Arviointi kohdistuu oppimiseen, työskentelyyn ja käyttäytymiseen.</a:t>
            </a:r>
          </a:p>
          <a:p>
            <a:pPr marL="0" indent="0">
              <a:buNone/>
            </a:pPr>
            <a:endParaRPr lang="fi-FI" dirty="0"/>
          </a:p>
          <a:p>
            <a:pPr marL="0" indent="0">
              <a:buNone/>
            </a:pPr>
            <a:r>
              <a:rPr lang="fi-FI" dirty="0"/>
              <a:t>Silti lähes 2000 opettajaa vastasi, että oppiaineen arvosanaan vaikuttavat:</a:t>
            </a:r>
          </a:p>
          <a:p>
            <a:pPr lvl="1"/>
            <a:r>
              <a:rPr lang="fi-FI" dirty="0"/>
              <a:t>58 % oppisisältöjen osaaminen (täysin samaa mieltä)</a:t>
            </a:r>
          </a:p>
          <a:p>
            <a:pPr lvl="1"/>
            <a:r>
              <a:rPr lang="fi-FI" dirty="0"/>
              <a:t>42 % oppimisen tavoitteet (täysin samaa mieltä)</a:t>
            </a:r>
          </a:p>
          <a:p>
            <a:pPr lvl="1"/>
            <a:r>
              <a:rPr lang="fi-FI" dirty="0"/>
              <a:t>39 % </a:t>
            </a:r>
            <a:r>
              <a:rPr lang="fi-FI" dirty="0" err="1"/>
              <a:t>OPS:n</a:t>
            </a:r>
            <a:r>
              <a:rPr lang="fi-FI" dirty="0"/>
              <a:t> arviointikriteerit ja hyvän osaamisen kuvaus (täysin samaa mieltä)</a:t>
            </a:r>
          </a:p>
        </p:txBody>
      </p:sp>
    </p:spTree>
    <p:extLst>
      <p:ext uri="{BB962C8B-B14F-4D97-AF65-F5344CB8AC3E}">
        <p14:creationId xmlns:p14="http://schemas.microsoft.com/office/powerpoint/2010/main" val="187065645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20DBE-9F77-417D-BCEC-2F9F929C9F91}"/>
              </a:ext>
            </a:extLst>
          </p:cNvPr>
          <p:cNvSpPr>
            <a:spLocks noGrp="1"/>
          </p:cNvSpPr>
          <p:nvPr>
            <p:ph type="title"/>
          </p:nvPr>
        </p:nvSpPr>
        <p:spPr/>
        <p:txBody>
          <a:bodyPr/>
          <a:lstStyle/>
          <a:p>
            <a:r>
              <a:rPr lang="fi-FI" dirty="0"/>
              <a:t>Osaamisen arviointi 2/2</a:t>
            </a:r>
          </a:p>
        </p:txBody>
      </p:sp>
      <p:sp>
        <p:nvSpPr>
          <p:cNvPr id="3" name="Content Placeholder 2">
            <a:extLst>
              <a:ext uri="{FF2B5EF4-FFF2-40B4-BE49-F238E27FC236}">
                <a16:creationId xmlns:a16="http://schemas.microsoft.com/office/drawing/2014/main" id="{5977A5D4-99FA-4EEF-9D6D-55CA4065F148}"/>
              </a:ext>
            </a:extLst>
          </p:cNvPr>
          <p:cNvSpPr>
            <a:spLocks noGrp="1"/>
          </p:cNvSpPr>
          <p:nvPr>
            <p:ph idx="1"/>
          </p:nvPr>
        </p:nvSpPr>
        <p:spPr/>
        <p:txBody>
          <a:bodyPr/>
          <a:lstStyle/>
          <a:p>
            <a:pPr marL="0" indent="0">
              <a:buNone/>
            </a:pPr>
            <a:r>
              <a:rPr lang="fi-FI" dirty="0"/>
              <a:t>Erityisesti 9. luokan opettajien mukaan, arvosanaan vaikuttavat:</a:t>
            </a:r>
          </a:p>
          <a:p>
            <a:pPr lvl="1"/>
            <a:r>
              <a:rPr lang="fi-FI" dirty="0"/>
              <a:t>Työskentelytaidot </a:t>
            </a:r>
          </a:p>
          <a:p>
            <a:pPr lvl="1"/>
            <a:r>
              <a:rPr lang="fi-FI" dirty="0"/>
              <a:t>Oppijan asenne ja motivaatio </a:t>
            </a:r>
          </a:p>
          <a:p>
            <a:pPr lvl="1"/>
            <a:r>
              <a:rPr lang="fi-FI" dirty="0"/>
              <a:t>Muut </a:t>
            </a:r>
            <a:r>
              <a:rPr lang="fi-FI" dirty="0" err="1"/>
              <a:t>taitotasokuvaukset</a:t>
            </a:r>
            <a:r>
              <a:rPr lang="fi-FI" dirty="0"/>
              <a:t> </a:t>
            </a:r>
          </a:p>
          <a:p>
            <a:pPr lvl="1"/>
            <a:r>
              <a:rPr lang="fi-FI" dirty="0"/>
              <a:t>Oppijan harrastuneisuus ja/tai koulun ulkopuolella osoitettu osaaminen </a:t>
            </a:r>
          </a:p>
          <a:p>
            <a:pPr lvl="1"/>
            <a:r>
              <a:rPr lang="fi-FI" dirty="0"/>
              <a:t>Luokan ja ryhmän </a:t>
            </a:r>
            <a:r>
              <a:rPr lang="fi-FI" dirty="0" err="1"/>
              <a:t>osaamistaso</a:t>
            </a:r>
            <a:r>
              <a:rPr lang="fi-FI" dirty="0"/>
              <a:t> </a:t>
            </a:r>
          </a:p>
          <a:p>
            <a:endParaRPr lang="fi-FI" dirty="0"/>
          </a:p>
        </p:txBody>
      </p:sp>
    </p:spTree>
    <p:extLst>
      <p:ext uri="{BB962C8B-B14F-4D97-AF65-F5344CB8AC3E}">
        <p14:creationId xmlns:p14="http://schemas.microsoft.com/office/powerpoint/2010/main" val="24911515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AE7A-2048-4F35-9FB6-5DF02C1051A6}"/>
              </a:ext>
            </a:extLst>
          </p:cNvPr>
          <p:cNvSpPr>
            <a:spLocks noGrp="1"/>
          </p:cNvSpPr>
          <p:nvPr>
            <p:ph type="title"/>
          </p:nvPr>
        </p:nvSpPr>
        <p:spPr/>
        <p:txBody>
          <a:bodyPr/>
          <a:lstStyle/>
          <a:p>
            <a:r>
              <a:rPr lang="fi-FI" dirty="0"/>
              <a:t> Opetussuunnitelmissa 1/2</a:t>
            </a:r>
          </a:p>
        </p:txBody>
      </p:sp>
      <p:sp>
        <p:nvSpPr>
          <p:cNvPr id="3" name="Content Placeholder 2">
            <a:extLst>
              <a:ext uri="{FF2B5EF4-FFF2-40B4-BE49-F238E27FC236}">
                <a16:creationId xmlns:a16="http://schemas.microsoft.com/office/drawing/2014/main" id="{4BF6EE8C-7B11-48F5-B511-96B3F23F92E8}"/>
              </a:ext>
            </a:extLst>
          </p:cNvPr>
          <p:cNvSpPr>
            <a:spLocks noGrp="1"/>
          </p:cNvSpPr>
          <p:nvPr>
            <p:ph idx="1"/>
          </p:nvPr>
        </p:nvSpPr>
        <p:spPr/>
        <p:txBody>
          <a:bodyPr/>
          <a:lstStyle/>
          <a:p>
            <a:pPr marL="0" indent="0">
              <a:buNone/>
            </a:pPr>
            <a:r>
              <a:rPr lang="fi-FI" dirty="0"/>
              <a:t>LOPS 2019: [O]saamiselle osoitettujen tavoitteiden saavuttamisen näkyväksi tekeminen […] tätä tehtävää toteuttaa osaamisen ja opitun arviointi, </a:t>
            </a:r>
            <a:r>
              <a:rPr lang="fi-FI" dirty="0">
                <a:latin typeface="Brother 1816 Medium" pitchFamily="50" charset="0"/>
              </a:rPr>
              <a:t>summatiivinen arviointi</a:t>
            </a:r>
            <a:r>
              <a:rPr lang="fi-FI" dirty="0"/>
              <a:t>. Osaamisen arviointi perustuu todennettuun näyttöön siitä, kuinka hyvin ja missä määrin opiskelija on saavuttanut opintojaksolle asetetut tavoitteet. Opintojakson arvosana määräytyy oppiaineen tavoitteiden, keskeisten sisältöjen, oppiaineessa määriteltyjen laaja-alaisen osaamisen tavoitteiden sekä arviointiperusteiden mukaan.</a:t>
            </a:r>
          </a:p>
        </p:txBody>
      </p:sp>
    </p:spTree>
    <p:extLst>
      <p:ext uri="{BB962C8B-B14F-4D97-AF65-F5344CB8AC3E}">
        <p14:creationId xmlns:p14="http://schemas.microsoft.com/office/powerpoint/2010/main" val="18543000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CE307-8DC8-44A9-A049-EAEBFDD4E03D}"/>
              </a:ext>
            </a:extLst>
          </p:cNvPr>
          <p:cNvSpPr>
            <a:spLocks noGrp="1"/>
          </p:cNvSpPr>
          <p:nvPr>
            <p:ph type="title"/>
          </p:nvPr>
        </p:nvSpPr>
        <p:spPr/>
        <p:txBody>
          <a:bodyPr/>
          <a:lstStyle/>
          <a:p>
            <a:r>
              <a:rPr lang="fi-FI" dirty="0"/>
              <a:t> Opetussuunnitelmissa 2/2</a:t>
            </a:r>
          </a:p>
        </p:txBody>
      </p:sp>
      <p:sp>
        <p:nvSpPr>
          <p:cNvPr id="3" name="Content Placeholder 2">
            <a:extLst>
              <a:ext uri="{FF2B5EF4-FFF2-40B4-BE49-F238E27FC236}">
                <a16:creationId xmlns:a16="http://schemas.microsoft.com/office/drawing/2014/main" id="{F52291D7-9306-4474-AFE3-A87A12A80772}"/>
              </a:ext>
            </a:extLst>
          </p:cNvPr>
          <p:cNvSpPr>
            <a:spLocks noGrp="1"/>
          </p:cNvSpPr>
          <p:nvPr>
            <p:ph idx="1"/>
          </p:nvPr>
        </p:nvSpPr>
        <p:spPr/>
        <p:txBody>
          <a:bodyPr>
            <a:normAutofit fontScale="70000" lnSpcReduction="20000"/>
          </a:bodyPr>
          <a:lstStyle/>
          <a:p>
            <a:pPr marL="0" indent="0">
              <a:buNone/>
            </a:pPr>
            <a:r>
              <a:rPr lang="fi-FI" dirty="0"/>
              <a:t>POPS 2020: </a:t>
            </a:r>
            <a:r>
              <a:rPr lang="fi-FI" dirty="0">
                <a:latin typeface="Brother 1816 Medium" pitchFamily="50" charset="0"/>
              </a:rPr>
              <a:t>Summatiivisen arvioinnin </a:t>
            </a:r>
            <a:r>
              <a:rPr lang="fi-FI" dirty="0"/>
              <a:t>(osaaminen) arvioinnin tehtävänä on kuvata, kuinka hyvin ja missä määrin oppilas on saavuttanut opetussuunnitelmassa oppiaineille asetetut tavoitteet.</a:t>
            </a:r>
          </a:p>
          <a:p>
            <a:pPr marL="0" indent="0">
              <a:buNone/>
            </a:pPr>
            <a:endParaRPr lang="fi-FI" dirty="0"/>
          </a:p>
          <a:p>
            <a:pPr marL="0" indent="0">
              <a:buNone/>
            </a:pPr>
            <a:r>
              <a:rPr lang="fi-FI" dirty="0"/>
              <a:t>Summatiivisen arvioinnin ajankohdat: lukuvuoden päätteeksi ja perusopetuksen päättyessä.</a:t>
            </a:r>
          </a:p>
          <a:p>
            <a:pPr marL="0" indent="0">
              <a:buNone/>
            </a:pPr>
            <a:endParaRPr lang="fi-FI" dirty="0"/>
          </a:p>
          <a:p>
            <a:pPr marL="0" indent="0">
              <a:buNone/>
            </a:pPr>
            <a:r>
              <a:rPr lang="fi-FI" dirty="0"/>
              <a:t>Summatiivinen arviointi tehdään suhteessa POPS perusteissa asetettuihin ja niiden pohjalta paikallisessa </a:t>
            </a:r>
            <a:r>
              <a:rPr lang="fi-FI" dirty="0" err="1"/>
              <a:t>OPS:ssa</a:t>
            </a:r>
            <a:r>
              <a:rPr lang="fi-FI" dirty="0"/>
              <a:t> vuosiluokittain tarkennettuihin oppiaineiden tavoitteisiin (VUOSILUOKKAISTAMINEN).</a:t>
            </a:r>
          </a:p>
          <a:p>
            <a:pPr marL="0" indent="0">
              <a:buNone/>
            </a:pPr>
            <a:endParaRPr lang="fi-FI" dirty="0"/>
          </a:p>
          <a:p>
            <a:pPr marL="0" indent="0">
              <a:buNone/>
            </a:pPr>
            <a:r>
              <a:rPr lang="fi-FI" dirty="0"/>
              <a:t>Opettajan laatiman opetuksen suunnitelma, siihen liittyvä arvioinnin suunnitelma ja tästä tiedottaminen ensiarvoisen tärkeä asia!</a:t>
            </a:r>
          </a:p>
          <a:p>
            <a:pPr marL="0" indent="0">
              <a:buNone/>
            </a:pPr>
            <a:endParaRPr lang="fi-FI" dirty="0"/>
          </a:p>
          <a:p>
            <a:pPr marL="0" indent="0">
              <a:buNone/>
            </a:pPr>
            <a:r>
              <a:rPr lang="fi-FI" dirty="0"/>
              <a:t>Summatiivisen arviointiin vaikuttavien näyttöjen arviointi tulee dokumentoida!</a:t>
            </a:r>
          </a:p>
          <a:p>
            <a:pPr marL="0" indent="0">
              <a:buNone/>
            </a:pPr>
            <a:endParaRPr lang="fi-FI" dirty="0"/>
          </a:p>
        </p:txBody>
      </p:sp>
    </p:spTree>
    <p:extLst>
      <p:ext uri="{BB962C8B-B14F-4D97-AF65-F5344CB8AC3E}">
        <p14:creationId xmlns:p14="http://schemas.microsoft.com/office/powerpoint/2010/main" val="55546456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91776-59F0-4214-B74C-7F0AB29437AE}"/>
              </a:ext>
            </a:extLst>
          </p:cNvPr>
          <p:cNvSpPr>
            <a:spLocks noGrp="1"/>
          </p:cNvSpPr>
          <p:nvPr>
            <p:ph type="title"/>
          </p:nvPr>
        </p:nvSpPr>
        <p:spPr/>
        <p:txBody>
          <a:bodyPr/>
          <a:lstStyle/>
          <a:p>
            <a:r>
              <a:rPr lang="fi-FI" dirty="0"/>
              <a:t>Opettaja arvioinnin suorittajana</a:t>
            </a:r>
          </a:p>
        </p:txBody>
      </p:sp>
      <p:sp>
        <p:nvSpPr>
          <p:cNvPr id="3" name="Content Placeholder 2">
            <a:extLst>
              <a:ext uri="{FF2B5EF4-FFF2-40B4-BE49-F238E27FC236}">
                <a16:creationId xmlns:a16="http://schemas.microsoft.com/office/drawing/2014/main" id="{FF884EFB-020C-4DE6-BEE5-EF0E4B928C99}"/>
              </a:ext>
            </a:extLst>
          </p:cNvPr>
          <p:cNvSpPr>
            <a:spLocks noGrp="1"/>
          </p:cNvSpPr>
          <p:nvPr>
            <p:ph idx="1"/>
          </p:nvPr>
        </p:nvSpPr>
        <p:spPr/>
        <p:txBody>
          <a:bodyPr>
            <a:normAutofit fontScale="92500" lnSpcReduction="20000"/>
          </a:bodyPr>
          <a:lstStyle/>
          <a:p>
            <a:pPr marL="0" indent="0">
              <a:buNone/>
            </a:pPr>
            <a:r>
              <a:rPr lang="fi-FI" dirty="0"/>
              <a:t>Tarkastelun kohteena:</a:t>
            </a:r>
          </a:p>
          <a:p>
            <a:r>
              <a:rPr lang="fi-FI" dirty="0"/>
              <a:t>opettajan omat kokemukset arvioinnista</a:t>
            </a:r>
          </a:p>
          <a:p>
            <a:r>
              <a:rPr lang="fi-FI" dirty="0"/>
              <a:t>opettajan tiedon- ja ihmiskäsitys opetusta ja arviointia  ohjaamassa</a:t>
            </a:r>
          </a:p>
          <a:p>
            <a:r>
              <a:rPr lang="fi-FI" dirty="0"/>
              <a:t>arviointitiedon </a:t>
            </a:r>
            <a:r>
              <a:rPr lang="fi-FI" dirty="0" err="1"/>
              <a:t>subjektius</a:t>
            </a:r>
            <a:r>
              <a:rPr lang="fi-FI" dirty="0"/>
              <a:t> </a:t>
            </a:r>
          </a:p>
          <a:p>
            <a:r>
              <a:rPr lang="fi-FI" dirty="0"/>
              <a:t>määrällisen ja laadullisen arvioinnin pulmat osaamisen arvioinnissa </a:t>
            </a:r>
          </a:p>
          <a:p>
            <a:r>
              <a:rPr lang="fi-FI" dirty="0"/>
              <a:t>tietojen ja taitojen arviointi</a:t>
            </a:r>
          </a:p>
          <a:p>
            <a:r>
              <a:rPr lang="fi-FI" dirty="0"/>
              <a:t>oman tieteenalan vaikutus näkemyksiin arvioinnista </a:t>
            </a:r>
          </a:p>
          <a:p>
            <a:r>
              <a:rPr lang="fi-FI" dirty="0"/>
              <a:t>arvioinnin suhde </a:t>
            </a:r>
            <a:r>
              <a:rPr lang="fi-FI" dirty="0" err="1"/>
              <a:t>pedagogiikaan</a:t>
            </a:r>
            <a:r>
              <a:rPr lang="fi-FI" dirty="0"/>
              <a:t>, opettajan tietämys opetussuunnitelmasta ja </a:t>
            </a:r>
            <a:r>
              <a:rPr lang="fi-FI" dirty="0" err="1"/>
              <a:t>OPS:n</a:t>
            </a:r>
            <a:r>
              <a:rPr lang="fi-FI" dirty="0"/>
              <a:t> pedagogisista lähtökohdista</a:t>
            </a:r>
          </a:p>
          <a:p>
            <a:endParaRPr lang="fi-FI" dirty="0"/>
          </a:p>
        </p:txBody>
      </p:sp>
    </p:spTree>
    <p:extLst>
      <p:ext uri="{BB962C8B-B14F-4D97-AF65-F5344CB8AC3E}">
        <p14:creationId xmlns:p14="http://schemas.microsoft.com/office/powerpoint/2010/main" val="119315598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ABE4-C99D-4A86-B34A-1834F2E8ACD8}"/>
              </a:ext>
            </a:extLst>
          </p:cNvPr>
          <p:cNvSpPr>
            <a:spLocks noGrp="1"/>
          </p:cNvSpPr>
          <p:nvPr>
            <p:ph type="title"/>
          </p:nvPr>
        </p:nvSpPr>
        <p:spPr/>
        <p:txBody>
          <a:bodyPr/>
          <a:lstStyle/>
          <a:p>
            <a:r>
              <a:rPr lang="fi-FI" dirty="0"/>
              <a:t>Lopuksi</a:t>
            </a:r>
          </a:p>
        </p:txBody>
      </p:sp>
      <p:sp>
        <p:nvSpPr>
          <p:cNvPr id="3" name="Content Placeholder 2">
            <a:extLst>
              <a:ext uri="{FF2B5EF4-FFF2-40B4-BE49-F238E27FC236}">
                <a16:creationId xmlns:a16="http://schemas.microsoft.com/office/drawing/2014/main" id="{1E5F25AC-AE82-48ED-BA17-40F8BBE18276}"/>
              </a:ext>
            </a:extLst>
          </p:cNvPr>
          <p:cNvSpPr>
            <a:spLocks noGrp="1"/>
          </p:cNvSpPr>
          <p:nvPr>
            <p:ph idx="1"/>
          </p:nvPr>
        </p:nvSpPr>
        <p:spPr/>
        <p:txBody>
          <a:bodyPr>
            <a:normAutofit fontScale="77500" lnSpcReduction="20000"/>
          </a:bodyPr>
          <a:lstStyle/>
          <a:p>
            <a:pPr marL="514350" indent="-514350">
              <a:buFont typeface="+mj-lt"/>
              <a:buAutoNum type="arabicPeriod"/>
            </a:pPr>
            <a:r>
              <a:rPr lang="fi-FI" dirty="0"/>
              <a:t>Monipuoliset ja oikea-aikaiset oppilaan ikäkauden huomioonottavat arviointitavat ovat arvioinnin keskiössä </a:t>
            </a:r>
          </a:p>
          <a:p>
            <a:pPr lvl="1">
              <a:buFont typeface="Wingdings" panose="05000000000000000000" pitchFamily="2" charset="2"/>
              <a:buChar char="Ø"/>
            </a:pPr>
            <a:r>
              <a:rPr lang="fi-FI" dirty="0"/>
              <a:t> oppimisprosessi tulee näkyväksi, osaamista on mahdollista osoittaa eri tavoin, kannustaminen todentuu</a:t>
            </a:r>
          </a:p>
          <a:p>
            <a:pPr marL="514350" indent="-514350">
              <a:buFont typeface="+mj-lt"/>
              <a:buAutoNum type="arabicPeriod"/>
            </a:pPr>
            <a:r>
              <a:rPr lang="fi-FI" dirty="0"/>
              <a:t>Arvioinnista tiedottaminen ja keskusteleminen kuuluu koulun arkeen</a:t>
            </a:r>
          </a:p>
          <a:p>
            <a:pPr marL="514350" indent="-514350">
              <a:buFont typeface="+mj-lt"/>
              <a:buAutoNum type="arabicPeriod"/>
            </a:pPr>
            <a:r>
              <a:rPr lang="fi-FI" dirty="0"/>
              <a:t>Samalla osaamisella saa saman arvosanan. </a:t>
            </a:r>
          </a:p>
          <a:p>
            <a:pPr marL="514350" indent="-514350">
              <a:buFont typeface="+mj-lt"/>
              <a:buAutoNum type="arabicPeriod"/>
            </a:pPr>
            <a:r>
              <a:rPr lang="fi-FI" dirty="0"/>
              <a:t>Yksilökokeiden painotus saattaa vahvistaa alisuoriutumista</a:t>
            </a:r>
          </a:p>
          <a:p>
            <a:pPr marL="514350" indent="-514350">
              <a:buFont typeface="+mj-lt"/>
              <a:buAutoNum type="arabicPeriod"/>
            </a:pPr>
            <a:r>
              <a:rPr lang="fi-FI" dirty="0"/>
              <a:t>Arviointikäytänteitä kehitetään yhdessä oppijoiden ja kollegoiden kanssa</a:t>
            </a:r>
          </a:p>
          <a:p>
            <a:pPr marL="514350" indent="-514350">
              <a:buFont typeface="+mj-lt"/>
              <a:buAutoNum type="arabicPeriod"/>
            </a:pPr>
            <a:r>
              <a:rPr lang="fi-FI" dirty="0"/>
              <a:t>Rehtorin rooli pedagogisena johtaja ja arviointiosaamisen taitajana tärkeä</a:t>
            </a:r>
          </a:p>
          <a:p>
            <a:pPr marL="514350" indent="-514350">
              <a:buFont typeface="+mj-lt"/>
              <a:buAutoNum type="arabicPeriod"/>
            </a:pPr>
            <a:r>
              <a:rPr lang="fi-FI" dirty="0"/>
              <a:t>Opettajien arviointiosaamisen arvostus </a:t>
            </a:r>
          </a:p>
          <a:p>
            <a:pPr marL="514350" indent="-514350">
              <a:buFont typeface="+mj-lt"/>
              <a:buAutoNum type="arabicPeriod"/>
            </a:pPr>
            <a:r>
              <a:rPr lang="fi-FI" dirty="0"/>
              <a:t>Opetussuunnitelma!</a:t>
            </a:r>
          </a:p>
        </p:txBody>
      </p:sp>
    </p:spTree>
    <p:extLst>
      <p:ext uri="{BB962C8B-B14F-4D97-AF65-F5344CB8AC3E}">
        <p14:creationId xmlns:p14="http://schemas.microsoft.com/office/powerpoint/2010/main" val="173243580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5CCC-6BC2-462C-BF64-812251FC04F4}"/>
              </a:ext>
            </a:extLst>
          </p:cNvPr>
          <p:cNvSpPr>
            <a:spLocks noGrp="1"/>
          </p:cNvSpPr>
          <p:nvPr>
            <p:ph type="title"/>
          </p:nvPr>
        </p:nvSpPr>
        <p:spPr/>
        <p:txBody>
          <a:bodyPr/>
          <a:lstStyle/>
          <a:p>
            <a:r>
              <a:rPr lang="fi-FI" dirty="0"/>
              <a:t>Välitehtävä</a:t>
            </a:r>
          </a:p>
        </p:txBody>
      </p:sp>
      <p:sp>
        <p:nvSpPr>
          <p:cNvPr id="3" name="Content Placeholder 2">
            <a:extLst>
              <a:ext uri="{FF2B5EF4-FFF2-40B4-BE49-F238E27FC236}">
                <a16:creationId xmlns:a16="http://schemas.microsoft.com/office/drawing/2014/main" id="{2510BC2B-68EB-443B-9C77-77FA81B7289C}"/>
              </a:ext>
            </a:extLst>
          </p:cNvPr>
          <p:cNvSpPr>
            <a:spLocks noGrp="1"/>
          </p:cNvSpPr>
          <p:nvPr>
            <p:ph idx="1"/>
          </p:nvPr>
        </p:nvSpPr>
        <p:spPr/>
        <p:txBody>
          <a:bodyPr>
            <a:normAutofit lnSpcReduction="10000"/>
          </a:bodyPr>
          <a:lstStyle/>
          <a:p>
            <a:pPr marL="0" indent="0">
              <a:buNone/>
            </a:pPr>
            <a:r>
              <a:rPr lang="fi-FI" dirty="0"/>
              <a:t>Paikallisen ohjaussuunnitelman päivitys esiopetuksesta lukiokoulutukseen. Lukion opetussuunnitelma edellyttää ohjauksen vahvaa roolia opiskelijoiden oppimisen tukemisessa, ohjaus on tärkeä elementti myös perusopetuksen formatiivisessa arvioinnissa. </a:t>
            </a:r>
          </a:p>
          <a:p>
            <a:endParaRPr lang="fi-FI" dirty="0"/>
          </a:p>
          <a:p>
            <a:r>
              <a:rPr lang="fi-FI" dirty="0"/>
              <a:t>Päivittäkää paikallinen perusopetuksen ja lukion ohjaussuunnitelma. Onnistunut ohjaussuunnitelma edellyttää nivelvaiheyhteistyötä, sillä ohjaussuunnitelmassa tulisi näkyä lapsen/oppilaan/opiskelijan oppimisenpolku esiopetuksesta toiselle asteelle. </a:t>
            </a:r>
          </a:p>
          <a:p>
            <a:endParaRPr lang="fi-FI" dirty="0"/>
          </a:p>
        </p:txBody>
      </p:sp>
    </p:spTree>
    <p:extLst>
      <p:ext uri="{BB962C8B-B14F-4D97-AF65-F5344CB8AC3E}">
        <p14:creationId xmlns:p14="http://schemas.microsoft.com/office/powerpoint/2010/main" val="327801495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2B242-8199-402C-A6DE-B9DC93AAC751}"/>
              </a:ext>
            </a:extLst>
          </p:cNvPr>
          <p:cNvSpPr>
            <a:spLocks noGrp="1"/>
          </p:cNvSpPr>
          <p:nvPr>
            <p:ph type="title"/>
          </p:nvPr>
        </p:nvSpPr>
        <p:spPr/>
        <p:txBody>
          <a:bodyPr/>
          <a:lstStyle/>
          <a:p>
            <a:r>
              <a:rPr lang="fi-FI" dirty="0"/>
              <a:t>Työpaja 4: Arviointikulttuuri, opettajan ja kasvattajan rooli sidosryhmäyhteistyössä</a:t>
            </a:r>
          </a:p>
        </p:txBody>
      </p:sp>
      <p:sp>
        <p:nvSpPr>
          <p:cNvPr id="3" name="Text Placeholder 2">
            <a:extLst>
              <a:ext uri="{FF2B5EF4-FFF2-40B4-BE49-F238E27FC236}">
                <a16:creationId xmlns:a16="http://schemas.microsoft.com/office/drawing/2014/main" id="{DEFC70EE-138C-4EAF-A6F1-73917AF87163}"/>
              </a:ext>
            </a:extLst>
          </p:cNvPr>
          <p:cNvSpPr>
            <a:spLocks noGrp="1"/>
          </p:cNvSpPr>
          <p:nvPr>
            <p:ph type="body" idx="1"/>
          </p:nvPr>
        </p:nvSpPr>
        <p:spPr/>
        <p:txBody>
          <a:bodyPr/>
          <a:lstStyle/>
          <a:p>
            <a:r>
              <a:rPr lang="fi-FI" dirty="0"/>
              <a:t>Katriina Sulonen</a:t>
            </a:r>
          </a:p>
        </p:txBody>
      </p:sp>
    </p:spTree>
    <p:extLst>
      <p:ext uri="{BB962C8B-B14F-4D97-AF65-F5344CB8AC3E}">
        <p14:creationId xmlns:p14="http://schemas.microsoft.com/office/powerpoint/2010/main" val="836069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CCDEAA-7E00-48AC-AC15-09E4AA19FC40}"/>
              </a:ext>
            </a:extLst>
          </p:cNvPr>
          <p:cNvSpPr>
            <a:spLocks noGrp="1"/>
          </p:cNvSpPr>
          <p:nvPr>
            <p:ph type="title"/>
          </p:nvPr>
        </p:nvSpPr>
        <p:spPr/>
        <p:txBody>
          <a:bodyPr>
            <a:normAutofit fontScale="90000"/>
          </a:bodyPr>
          <a:lstStyle/>
          <a:p>
            <a:r>
              <a:rPr lang="fi-FI" dirty="0"/>
              <a:t>Kuka pitää huolen, että leivotaan kaunis kakku?</a:t>
            </a:r>
            <a:br>
              <a:rPr lang="fi-FI" dirty="0"/>
            </a:br>
            <a:r>
              <a:rPr lang="fi-FI" dirty="0"/>
              <a:t>Onko kakku vain päältä kaunis?</a:t>
            </a:r>
          </a:p>
        </p:txBody>
      </p:sp>
      <p:pic>
        <p:nvPicPr>
          <p:cNvPr id="7" name="Content Placeholder 6" descr="Kahden aikuisen ja kahden lapsen kädet yhdessä kasassa.">
            <a:extLst>
              <a:ext uri="{FF2B5EF4-FFF2-40B4-BE49-F238E27FC236}">
                <a16:creationId xmlns:a16="http://schemas.microsoft.com/office/drawing/2014/main" id="{1C5B40EB-5E0D-4493-B0CD-45FCA6B28ED5}"/>
              </a:ext>
            </a:extLst>
          </p:cNvPr>
          <p:cNvPicPr>
            <a:picLocks noGrp="1" noChangeAspect="1"/>
          </p:cNvPicPr>
          <p:nvPr>
            <p:ph sz="half" idx="1"/>
          </p:nvPr>
        </p:nvPicPr>
        <p:blipFill>
          <a:blip r:embed="rId2"/>
          <a:stretch>
            <a:fillRect/>
          </a:stretch>
        </p:blipFill>
        <p:spPr>
          <a:xfrm>
            <a:off x="838200" y="2063271"/>
            <a:ext cx="5181600" cy="3876045"/>
          </a:xfrm>
          <a:prstGeom prst="rect">
            <a:avLst/>
          </a:prstGeom>
        </p:spPr>
      </p:pic>
      <p:pic>
        <p:nvPicPr>
          <p:cNvPr id="8" name="Content Placeholder 7" descr="Monenlaisilla koristeilla koristeltu kermakakku.">
            <a:extLst>
              <a:ext uri="{FF2B5EF4-FFF2-40B4-BE49-F238E27FC236}">
                <a16:creationId xmlns:a16="http://schemas.microsoft.com/office/drawing/2014/main" id="{DCDFBCC6-38E0-4CAD-A957-D8B081904A3A}"/>
              </a:ext>
            </a:extLst>
          </p:cNvPr>
          <p:cNvPicPr>
            <a:picLocks noGrp="1" noChangeAspect="1"/>
          </p:cNvPicPr>
          <p:nvPr>
            <p:ph sz="half" idx="2"/>
          </p:nvPr>
        </p:nvPicPr>
        <p:blipFill>
          <a:blip r:embed="rId3"/>
          <a:stretch>
            <a:fillRect/>
          </a:stretch>
        </p:blipFill>
        <p:spPr>
          <a:xfrm>
            <a:off x="6172200" y="2054551"/>
            <a:ext cx="5181600" cy="3893485"/>
          </a:xfrm>
          <a:prstGeom prst="rect">
            <a:avLst/>
          </a:prstGeom>
        </p:spPr>
      </p:pic>
    </p:spTree>
    <p:extLst>
      <p:ext uri="{BB962C8B-B14F-4D97-AF65-F5344CB8AC3E}">
        <p14:creationId xmlns:p14="http://schemas.microsoft.com/office/powerpoint/2010/main" val="94758316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A5B03-A9B5-4547-8E95-6D5B01CE23B9}"/>
              </a:ext>
            </a:extLst>
          </p:cNvPr>
          <p:cNvSpPr>
            <a:spLocks noGrp="1"/>
          </p:cNvSpPr>
          <p:nvPr>
            <p:ph type="title"/>
          </p:nvPr>
        </p:nvSpPr>
        <p:spPr/>
        <p:txBody>
          <a:bodyPr/>
          <a:lstStyle/>
          <a:p>
            <a:r>
              <a:rPr lang="fi-FI" dirty="0"/>
              <a:t>Arviointikulttuurin monimuotoisuus</a:t>
            </a:r>
          </a:p>
        </p:txBody>
      </p:sp>
      <p:sp>
        <p:nvSpPr>
          <p:cNvPr id="3" name="Content Placeholder 2">
            <a:extLst>
              <a:ext uri="{FF2B5EF4-FFF2-40B4-BE49-F238E27FC236}">
                <a16:creationId xmlns:a16="http://schemas.microsoft.com/office/drawing/2014/main" id="{88BBD7A8-2E96-4214-BE52-9A64D5D61E72}"/>
              </a:ext>
            </a:extLst>
          </p:cNvPr>
          <p:cNvSpPr>
            <a:spLocks noGrp="1"/>
          </p:cNvSpPr>
          <p:nvPr>
            <p:ph idx="1"/>
          </p:nvPr>
        </p:nvSpPr>
        <p:spPr/>
        <p:txBody>
          <a:bodyPr>
            <a:normAutofit fontScale="92500" lnSpcReduction="20000"/>
          </a:bodyPr>
          <a:lstStyle/>
          <a:p>
            <a:r>
              <a:rPr lang="fi-FI" dirty="0">
                <a:latin typeface="Brother 1816 Medium" pitchFamily="50" charset="0"/>
              </a:rPr>
              <a:t>Kunnan arviointikulttuuri</a:t>
            </a:r>
            <a:r>
              <a:rPr lang="fi-FI" dirty="0"/>
              <a:t>: kunnan koko, kouluverkko, taloudelliset resurssit, yhteistyö naapurikuntien kanssa, arvioinnin käytännöt</a:t>
            </a:r>
          </a:p>
          <a:p>
            <a:endParaRPr lang="fi-FI" dirty="0"/>
          </a:p>
          <a:p>
            <a:r>
              <a:rPr lang="fi-FI" dirty="0">
                <a:latin typeface="Brother 1816 Medium" pitchFamily="50" charset="0"/>
              </a:rPr>
              <a:t>Koulun arviointikulttuuri</a:t>
            </a:r>
            <a:r>
              <a:rPr lang="fi-FI" dirty="0"/>
              <a:t>: rehtorin rooli, opettajuus, oppilasmäärä ja oppilaat,  täydennyskoulutus, teknologia, sidosryhmäyhteistyö, arviointiosaaminen </a:t>
            </a:r>
          </a:p>
          <a:p>
            <a:endParaRPr lang="fi-FI" dirty="0"/>
          </a:p>
          <a:p>
            <a:r>
              <a:rPr lang="fi-FI" dirty="0">
                <a:latin typeface="Brother 1816 Medium" pitchFamily="50" charset="0"/>
              </a:rPr>
              <a:t>Oppiaineen arviointikulttuuri</a:t>
            </a:r>
            <a:r>
              <a:rPr lang="fi-FI" dirty="0"/>
              <a:t>: erilaisten arviointimenetelmien käyttö, työtavat </a:t>
            </a:r>
          </a:p>
          <a:p>
            <a:endParaRPr lang="fi-FI" dirty="0"/>
          </a:p>
          <a:p>
            <a:r>
              <a:rPr lang="fi-FI" dirty="0">
                <a:latin typeface="Brother 1816 Medium" pitchFamily="50" charset="0"/>
              </a:rPr>
              <a:t>Vuosiluokkien arviointikulttuuri</a:t>
            </a:r>
            <a:r>
              <a:rPr lang="fi-FI" dirty="0"/>
              <a:t>: oppilaiden </a:t>
            </a:r>
            <a:r>
              <a:rPr lang="fi-FI" dirty="0" err="1"/>
              <a:t>ikätaso</a:t>
            </a:r>
            <a:r>
              <a:rPr lang="fi-FI" dirty="0"/>
              <a:t> </a:t>
            </a:r>
          </a:p>
        </p:txBody>
      </p:sp>
    </p:spTree>
    <p:extLst>
      <p:ext uri="{BB962C8B-B14F-4D97-AF65-F5344CB8AC3E}">
        <p14:creationId xmlns:p14="http://schemas.microsoft.com/office/powerpoint/2010/main" val="40648595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380E-6E6E-4FF4-A89F-35351898BEC3}"/>
              </a:ext>
            </a:extLst>
          </p:cNvPr>
          <p:cNvSpPr>
            <a:spLocks noGrp="1"/>
          </p:cNvSpPr>
          <p:nvPr>
            <p:ph type="title"/>
          </p:nvPr>
        </p:nvSpPr>
        <p:spPr/>
        <p:txBody>
          <a:bodyPr/>
          <a:lstStyle/>
          <a:p>
            <a:r>
              <a:rPr lang="fi-FI" dirty="0"/>
              <a:t>Miksi tarvitaan täsmennyksiä ja uudistamista?</a:t>
            </a:r>
          </a:p>
        </p:txBody>
      </p:sp>
      <p:sp>
        <p:nvSpPr>
          <p:cNvPr id="3" name="Content Placeholder 2">
            <a:extLst>
              <a:ext uri="{FF2B5EF4-FFF2-40B4-BE49-F238E27FC236}">
                <a16:creationId xmlns:a16="http://schemas.microsoft.com/office/drawing/2014/main" id="{12413749-9094-4F60-9748-65D3FDCB81B0}"/>
              </a:ext>
            </a:extLst>
          </p:cNvPr>
          <p:cNvSpPr>
            <a:spLocks noGrp="1"/>
          </p:cNvSpPr>
          <p:nvPr>
            <p:ph idx="1"/>
          </p:nvPr>
        </p:nvSpPr>
        <p:spPr/>
        <p:txBody>
          <a:bodyPr>
            <a:normAutofit/>
          </a:bodyPr>
          <a:lstStyle/>
          <a:p>
            <a:pPr marL="0" indent="0">
              <a:buNone/>
            </a:pPr>
            <a:r>
              <a:rPr lang="fi-FI" dirty="0"/>
              <a:t>”OPS pakottaa koulua kehittämään toimintaansa jatkuvasti. Uudet menetelmät ja toimintamallit vaativat vanhojen opittujen tapojen muovaamista, mikä on hyvä asia. Monipuolinen arviointi tuo myös mukanaan palautetta, jonka avulla koulua voi jatkuvasti kehittää.”  </a:t>
            </a:r>
            <a:r>
              <a:rPr lang="fi-FI" i="1" dirty="0"/>
              <a:t>KARVI OPS arviointi 2016-2020</a:t>
            </a:r>
          </a:p>
          <a:p>
            <a:pPr marL="0" indent="0">
              <a:buNone/>
            </a:pPr>
            <a:endParaRPr lang="fi-FI" dirty="0"/>
          </a:p>
          <a:p>
            <a:r>
              <a:rPr lang="fi-FI" dirty="0"/>
              <a:t>Arvioinnin yhdenvertaisuus, suunnitelmallisuus, johdonmukaisuus sekä avoimuus, ohjaus, koulujen ja kotien yhteistyö, oppilaiden/opiskelijoiden osallisuus.</a:t>
            </a:r>
          </a:p>
          <a:p>
            <a:endParaRPr lang="fi-FI" dirty="0"/>
          </a:p>
        </p:txBody>
      </p:sp>
    </p:spTree>
    <p:extLst>
      <p:ext uri="{BB962C8B-B14F-4D97-AF65-F5344CB8AC3E}">
        <p14:creationId xmlns:p14="http://schemas.microsoft.com/office/powerpoint/2010/main" val="123603524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87EA-0290-414D-8866-2509B4257DF8}"/>
              </a:ext>
            </a:extLst>
          </p:cNvPr>
          <p:cNvSpPr>
            <a:spLocks noGrp="1"/>
          </p:cNvSpPr>
          <p:nvPr>
            <p:ph type="title"/>
          </p:nvPr>
        </p:nvSpPr>
        <p:spPr/>
        <p:txBody>
          <a:bodyPr>
            <a:normAutofit/>
          </a:bodyPr>
          <a:lstStyle/>
          <a:p>
            <a:r>
              <a:rPr lang="fi-FI" dirty="0"/>
              <a:t>Arvioinnin periaatteet arviointikulttuuria rakennettaessa</a:t>
            </a:r>
          </a:p>
        </p:txBody>
      </p:sp>
      <p:sp>
        <p:nvSpPr>
          <p:cNvPr id="3" name="Content Placeholder 2">
            <a:extLst>
              <a:ext uri="{FF2B5EF4-FFF2-40B4-BE49-F238E27FC236}">
                <a16:creationId xmlns:a16="http://schemas.microsoft.com/office/drawing/2014/main" id="{81185EB7-5E9D-4271-B53A-2463C5C13082}"/>
              </a:ext>
            </a:extLst>
          </p:cNvPr>
          <p:cNvSpPr>
            <a:spLocks noGrp="1"/>
          </p:cNvSpPr>
          <p:nvPr>
            <p:ph idx="1"/>
          </p:nvPr>
        </p:nvSpPr>
        <p:spPr/>
        <p:txBody>
          <a:bodyPr>
            <a:normAutofit fontScale="92500" lnSpcReduction="10000"/>
          </a:bodyPr>
          <a:lstStyle/>
          <a:p>
            <a:pPr marL="0" indent="0">
              <a:buNone/>
            </a:pPr>
            <a:r>
              <a:rPr lang="fi-FI" dirty="0"/>
              <a:t>Kouluissa tulee olla yhtenäiset arvioinnin periaatteet ja käytänteet, jotka ilmenevät koulun arviointikulttuurissa. Opetuksen/koulutuksen järjestäjän tulee seurata, että nämä periaatteet toteutuvat ja varmistaa, että arviointikulttuurilla on mahdollisuus kehittyä.</a:t>
            </a:r>
          </a:p>
          <a:p>
            <a:pPr marL="0" indent="0">
              <a:buNone/>
            </a:pPr>
            <a:r>
              <a:rPr lang="fi-FI" dirty="0"/>
              <a:t>Seuranta, tiedottaminen ja kehittäminen kirjataan paikalliseen </a:t>
            </a:r>
            <a:r>
              <a:rPr lang="fi-FI" dirty="0" err="1"/>
              <a:t>OPS:n</a:t>
            </a:r>
            <a:r>
              <a:rPr lang="fi-FI" dirty="0"/>
              <a:t>.</a:t>
            </a:r>
          </a:p>
          <a:p>
            <a:endParaRPr lang="fi-FI" dirty="0"/>
          </a:p>
          <a:p>
            <a:pPr marL="0" indent="0">
              <a:buNone/>
            </a:pPr>
            <a:r>
              <a:rPr lang="fi-FI" dirty="0"/>
              <a:t>Aikataulu: </a:t>
            </a:r>
          </a:p>
          <a:p>
            <a:r>
              <a:rPr lang="fi-FI" dirty="0"/>
              <a:t>Perusopetus 1.8.2020, päättöarvioinnin kriteerit lv 2021-2022</a:t>
            </a:r>
          </a:p>
          <a:p>
            <a:r>
              <a:rPr lang="fi-FI" dirty="0"/>
              <a:t>Lukiokoulutus lv 2021-2022</a:t>
            </a:r>
          </a:p>
          <a:p>
            <a:endParaRPr lang="fi-FI" dirty="0"/>
          </a:p>
        </p:txBody>
      </p:sp>
    </p:spTree>
    <p:extLst>
      <p:ext uri="{BB962C8B-B14F-4D97-AF65-F5344CB8AC3E}">
        <p14:creationId xmlns:p14="http://schemas.microsoft.com/office/powerpoint/2010/main" val="76904772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320B-330F-4C0A-BD99-E672870FB8F5}"/>
              </a:ext>
            </a:extLst>
          </p:cNvPr>
          <p:cNvSpPr>
            <a:spLocks noGrp="1"/>
          </p:cNvSpPr>
          <p:nvPr>
            <p:ph type="title"/>
          </p:nvPr>
        </p:nvSpPr>
        <p:spPr/>
        <p:txBody>
          <a:bodyPr/>
          <a:lstStyle/>
          <a:p>
            <a:r>
              <a:rPr lang="fi-FI" dirty="0"/>
              <a:t>Periaatteet: Perusopetus 1/2</a:t>
            </a:r>
          </a:p>
        </p:txBody>
      </p:sp>
      <p:sp>
        <p:nvSpPr>
          <p:cNvPr id="3" name="Content Placeholder 2">
            <a:extLst>
              <a:ext uri="{FF2B5EF4-FFF2-40B4-BE49-F238E27FC236}">
                <a16:creationId xmlns:a16="http://schemas.microsoft.com/office/drawing/2014/main" id="{0C18C538-29E2-4CC3-8E0A-16D107D9B100}"/>
              </a:ext>
            </a:extLst>
          </p:cNvPr>
          <p:cNvSpPr>
            <a:spLocks noGrp="1"/>
          </p:cNvSpPr>
          <p:nvPr>
            <p:ph idx="1"/>
          </p:nvPr>
        </p:nvSpPr>
        <p:spPr/>
        <p:txBody>
          <a:bodyPr>
            <a:normAutofit/>
          </a:bodyPr>
          <a:lstStyle/>
          <a:p>
            <a:r>
              <a:rPr lang="fi-FI" dirty="0"/>
              <a:t>Yhdenvertaisuus, oikeudenmukaisuus (oppilaan oikeus, opettajan velvollisuus): tavoitteet, oppilas tietää arvioinnin perusteet, päättöarvosanojen yhdenvertaisuus</a:t>
            </a:r>
          </a:p>
          <a:p>
            <a:r>
              <a:rPr lang="fi-FI" dirty="0"/>
              <a:t>Avoimuus, yhteistyö, osallisuus: keskustelu, vuorovaikutteisuus, kannustus</a:t>
            </a:r>
          </a:p>
          <a:p>
            <a:r>
              <a:rPr lang="fi-FI" dirty="0"/>
              <a:t>Suunnitelmallisuus, johdonmukaisuus: koko koulu yhdessä, arviointi perustuu näyttöihin</a:t>
            </a:r>
          </a:p>
          <a:p>
            <a:r>
              <a:rPr lang="fi-FI" dirty="0"/>
              <a:t>Monipuolisuus: opettajan oma arviointisuunnitelma tekee näkyväksi erilaisten arviointimenetelmien käytön (mitä, miksi, milloin, miten)</a:t>
            </a:r>
          </a:p>
          <a:p>
            <a:endParaRPr lang="fi-FI" dirty="0"/>
          </a:p>
        </p:txBody>
      </p:sp>
    </p:spTree>
    <p:extLst>
      <p:ext uri="{BB962C8B-B14F-4D97-AF65-F5344CB8AC3E}">
        <p14:creationId xmlns:p14="http://schemas.microsoft.com/office/powerpoint/2010/main" val="381484227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3679-9E9F-4653-AB0F-419C066D531A}"/>
              </a:ext>
            </a:extLst>
          </p:cNvPr>
          <p:cNvSpPr>
            <a:spLocks noGrp="1"/>
          </p:cNvSpPr>
          <p:nvPr>
            <p:ph type="title"/>
          </p:nvPr>
        </p:nvSpPr>
        <p:spPr/>
        <p:txBody>
          <a:bodyPr/>
          <a:lstStyle/>
          <a:p>
            <a:r>
              <a:rPr lang="fi-FI" dirty="0"/>
              <a:t>Periaatteet: Perusopetus 2/2</a:t>
            </a:r>
          </a:p>
        </p:txBody>
      </p:sp>
      <p:sp>
        <p:nvSpPr>
          <p:cNvPr id="3" name="Content Placeholder 2">
            <a:extLst>
              <a:ext uri="{FF2B5EF4-FFF2-40B4-BE49-F238E27FC236}">
                <a16:creationId xmlns:a16="http://schemas.microsoft.com/office/drawing/2014/main" id="{E53DD3D8-939E-48DF-B46B-E7A5B10E684D}"/>
              </a:ext>
            </a:extLst>
          </p:cNvPr>
          <p:cNvSpPr>
            <a:spLocks noGrp="1"/>
          </p:cNvSpPr>
          <p:nvPr>
            <p:ph idx="1"/>
          </p:nvPr>
        </p:nvSpPr>
        <p:spPr/>
        <p:txBody>
          <a:bodyPr>
            <a:normAutofit lnSpcReduction="10000"/>
          </a:bodyPr>
          <a:lstStyle/>
          <a:p>
            <a:r>
              <a:rPr lang="fi-FI" dirty="0"/>
              <a:t>Tavoitteet: </a:t>
            </a:r>
            <a:r>
              <a:rPr lang="fi-FI" dirty="0" err="1"/>
              <a:t>vuosiluokkaistaminen</a:t>
            </a:r>
            <a:r>
              <a:rPr lang="fi-FI" dirty="0"/>
              <a:t>, käyttäytymisen paikalliset tavoitteet (järjestyssäännöt, koulun toimintatavat)</a:t>
            </a:r>
          </a:p>
          <a:p>
            <a:r>
              <a:rPr lang="fi-FI" dirty="0"/>
              <a:t>Ikäkausi ja edellytykset: erilaiset oppijat, oppimisen tuki, osaamisen osoittaminen</a:t>
            </a:r>
          </a:p>
          <a:p>
            <a:r>
              <a:rPr lang="fi-FI" dirty="0"/>
              <a:t>Perusteiden mukaan jokaisella oppilaalla on oikeus hyvään opetukseen ja onnistumiseen koulutyössä. Oppiminen tapahtuu vuorovaikutuksessa toisten oppilaiden, opettajien ja muiden aikuisten sekä eri yhteisöjen ja oppimisympäristöjen  kanssa. Se on yksin ja yhdessä tekemistä, ajattelemista, suunnittelua, tutkimista ja näiden prosessien monipuolista arviointi (POPS 2014 s. 17) </a:t>
            </a:r>
          </a:p>
          <a:p>
            <a:endParaRPr lang="fi-FI" dirty="0"/>
          </a:p>
        </p:txBody>
      </p:sp>
    </p:spTree>
    <p:extLst>
      <p:ext uri="{BB962C8B-B14F-4D97-AF65-F5344CB8AC3E}">
        <p14:creationId xmlns:p14="http://schemas.microsoft.com/office/powerpoint/2010/main" val="259260881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DDD0D-ED20-43D8-92BB-5E19FCA9E4E7}"/>
              </a:ext>
            </a:extLst>
          </p:cNvPr>
          <p:cNvSpPr>
            <a:spLocks noGrp="1"/>
          </p:cNvSpPr>
          <p:nvPr>
            <p:ph type="title"/>
          </p:nvPr>
        </p:nvSpPr>
        <p:spPr/>
        <p:txBody>
          <a:bodyPr/>
          <a:lstStyle/>
          <a:p>
            <a:r>
              <a:rPr lang="fi-FI" dirty="0"/>
              <a:t>Yhteinen keskustelu</a:t>
            </a:r>
          </a:p>
        </p:txBody>
      </p:sp>
      <p:sp>
        <p:nvSpPr>
          <p:cNvPr id="3" name="Content Placeholder 2">
            <a:extLst>
              <a:ext uri="{FF2B5EF4-FFF2-40B4-BE49-F238E27FC236}">
                <a16:creationId xmlns:a16="http://schemas.microsoft.com/office/drawing/2014/main" id="{2FCB34D4-D3BD-4682-B726-06BF7116EC86}"/>
              </a:ext>
            </a:extLst>
          </p:cNvPr>
          <p:cNvSpPr>
            <a:spLocks noGrp="1"/>
          </p:cNvSpPr>
          <p:nvPr>
            <p:ph idx="1"/>
          </p:nvPr>
        </p:nvSpPr>
        <p:spPr/>
        <p:txBody>
          <a:bodyPr>
            <a:normAutofit/>
          </a:bodyPr>
          <a:lstStyle/>
          <a:p>
            <a:r>
              <a:rPr lang="fi-FI" dirty="0"/>
              <a:t>Onko oppimisen ja osaamisen arvioinnista sekä arviointikulttuurista keskustelu johtanut kuormitukseen työyhteisöissä? </a:t>
            </a:r>
          </a:p>
          <a:p>
            <a:r>
              <a:rPr lang="fi-FI" dirty="0"/>
              <a:t>Miten toteuttaa arviointia oikea-aikaisesti? </a:t>
            </a:r>
          </a:p>
          <a:p>
            <a:r>
              <a:rPr lang="fi-FI" dirty="0"/>
              <a:t>Miten arviointi on onnistunut kuluneiden viikkojen aikana? </a:t>
            </a:r>
          </a:p>
          <a:p>
            <a:r>
              <a:rPr lang="fi-FI" dirty="0"/>
              <a:t>Onko meillä itsestään selviä arviointiin liittyviä käytänteitä?</a:t>
            </a:r>
          </a:p>
          <a:p>
            <a:endParaRPr lang="fi-FI" dirty="0"/>
          </a:p>
          <a:p>
            <a:pPr marL="457200" lvl="1" indent="0">
              <a:buNone/>
            </a:pPr>
            <a:r>
              <a:rPr lang="fi-FI" dirty="0">
                <a:hlinkClick r:id="rId2"/>
              </a:rPr>
              <a:t>https://www.oph.fi/fi/koulutus-ja-tutkinnot/perusopetuksen-opetussuunnitelman-ydinasiat</a:t>
            </a:r>
            <a:endParaRPr lang="fi-FI" dirty="0"/>
          </a:p>
          <a:p>
            <a:endParaRPr lang="fi-FI" dirty="0"/>
          </a:p>
        </p:txBody>
      </p:sp>
    </p:spTree>
    <p:extLst>
      <p:ext uri="{BB962C8B-B14F-4D97-AF65-F5344CB8AC3E}">
        <p14:creationId xmlns:p14="http://schemas.microsoft.com/office/powerpoint/2010/main" val="186853649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51AA-548D-455C-BAA6-4280D2B037C5}"/>
              </a:ext>
            </a:extLst>
          </p:cNvPr>
          <p:cNvSpPr>
            <a:spLocks noGrp="1"/>
          </p:cNvSpPr>
          <p:nvPr>
            <p:ph type="title"/>
          </p:nvPr>
        </p:nvSpPr>
        <p:spPr/>
        <p:txBody>
          <a:bodyPr/>
          <a:lstStyle/>
          <a:p>
            <a:r>
              <a:rPr lang="fi-FI" dirty="0"/>
              <a:t>Lukion arviointikulttuurista</a:t>
            </a:r>
          </a:p>
        </p:txBody>
      </p:sp>
      <p:sp>
        <p:nvSpPr>
          <p:cNvPr id="3" name="Content Placeholder 2">
            <a:extLst>
              <a:ext uri="{FF2B5EF4-FFF2-40B4-BE49-F238E27FC236}">
                <a16:creationId xmlns:a16="http://schemas.microsoft.com/office/drawing/2014/main" id="{EE2ECE32-DEA8-4274-AFB8-607E48421540}"/>
              </a:ext>
            </a:extLst>
          </p:cNvPr>
          <p:cNvSpPr>
            <a:spLocks noGrp="1"/>
          </p:cNvSpPr>
          <p:nvPr>
            <p:ph idx="1"/>
          </p:nvPr>
        </p:nvSpPr>
        <p:spPr/>
        <p:txBody>
          <a:bodyPr>
            <a:normAutofit lnSpcReduction="10000"/>
          </a:bodyPr>
          <a:lstStyle/>
          <a:p>
            <a:pPr marL="0" indent="0">
              <a:buNone/>
            </a:pPr>
            <a:r>
              <a:rPr lang="fi-FI" dirty="0"/>
              <a:t>Arviointitietoa lukioiden arviointikulttuurista: </a:t>
            </a:r>
          </a:p>
          <a:p>
            <a:r>
              <a:rPr lang="fi-FI" dirty="0"/>
              <a:t>Kodin ja koulun välinen yhteistyö, arvioinnista keskustelu vähäistä </a:t>
            </a:r>
          </a:p>
          <a:p>
            <a:r>
              <a:rPr lang="fi-FI" dirty="0"/>
              <a:t>Yhteissuunnitteluun ei ole riittävästi aikaa</a:t>
            </a:r>
          </a:p>
          <a:p>
            <a:r>
              <a:rPr lang="fi-FI" dirty="0"/>
              <a:t>Näkemykset opettajien keskinäisestä palautteesta varauksellisia </a:t>
            </a:r>
          </a:p>
          <a:p>
            <a:r>
              <a:rPr lang="fi-FI" dirty="0"/>
              <a:t>Rehtorin ohjeistus painottuu käytännön prosesseihin, ei niinkään pedagogisiin käytäntöihin tai syvällisempiin arviointipedagogisiin kysymyksiin (esim. oppimisen ohjaus, oman osaamisen kehittäminen)</a:t>
            </a:r>
          </a:p>
          <a:p>
            <a:endParaRPr lang="fi-FI" dirty="0"/>
          </a:p>
        </p:txBody>
      </p:sp>
    </p:spTree>
    <p:extLst>
      <p:ext uri="{BB962C8B-B14F-4D97-AF65-F5344CB8AC3E}">
        <p14:creationId xmlns:p14="http://schemas.microsoft.com/office/powerpoint/2010/main" val="286714490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A1CD-15C9-42D9-A5EB-CFF03D7F7B4A}"/>
              </a:ext>
            </a:extLst>
          </p:cNvPr>
          <p:cNvSpPr>
            <a:spLocks noGrp="1"/>
          </p:cNvSpPr>
          <p:nvPr>
            <p:ph type="title"/>
          </p:nvPr>
        </p:nvSpPr>
        <p:spPr/>
        <p:txBody>
          <a:bodyPr/>
          <a:lstStyle/>
          <a:p>
            <a:r>
              <a:rPr lang="fi-FI" dirty="0"/>
              <a:t>Nivelvaihearviointi 9. luokalta lukioon</a:t>
            </a:r>
          </a:p>
        </p:txBody>
      </p:sp>
      <p:sp>
        <p:nvSpPr>
          <p:cNvPr id="3" name="Content Placeholder 2">
            <a:extLst>
              <a:ext uri="{FF2B5EF4-FFF2-40B4-BE49-F238E27FC236}">
                <a16:creationId xmlns:a16="http://schemas.microsoft.com/office/drawing/2014/main" id="{B6B46065-4D53-4577-827C-455180760A41}"/>
              </a:ext>
            </a:extLst>
          </p:cNvPr>
          <p:cNvSpPr>
            <a:spLocks noGrp="1"/>
          </p:cNvSpPr>
          <p:nvPr>
            <p:ph idx="1"/>
          </p:nvPr>
        </p:nvSpPr>
        <p:spPr/>
        <p:txBody>
          <a:bodyPr>
            <a:normAutofit fontScale="92500"/>
          </a:bodyPr>
          <a:lstStyle/>
          <a:p>
            <a:r>
              <a:rPr lang="fi-FI" dirty="0"/>
              <a:t>Opettajien mukaan </a:t>
            </a:r>
            <a:r>
              <a:rPr lang="fi-FI" dirty="0" err="1"/>
              <a:t>nivelvaihearvionti</a:t>
            </a:r>
            <a:r>
              <a:rPr lang="fi-FI" dirty="0"/>
              <a:t> sujuu heikommin oppijan siirtyessä ysiltä lukioon (vrt. 6. luokalta siirtyminen 9. luokalle)</a:t>
            </a:r>
          </a:p>
          <a:p>
            <a:r>
              <a:rPr lang="fi-FI" dirty="0"/>
              <a:t>Lukio- opettajista vain 23 % uskoi, arvosanojen kuvaavan oppijan osaamista hyvin hänen siirtyessä yhdeksänneltä luokalta lukioon</a:t>
            </a:r>
          </a:p>
          <a:p>
            <a:r>
              <a:rPr lang="fi-FI" dirty="0"/>
              <a:t>Pienissä lukioissa nivelvaiheen arvioinnin koetaan kuvaavan paremmin oppijan osaamista siirtyessä 9. luokalta lukioon</a:t>
            </a:r>
          </a:p>
          <a:p>
            <a:r>
              <a:rPr lang="fi-FI" dirty="0"/>
              <a:t>Arviointikriteereistä lukion opettajat jakautuvat kolmanneksiin: kannatan – en kannata – en osaa sanoa</a:t>
            </a:r>
          </a:p>
          <a:p>
            <a:endParaRPr lang="fi-FI" dirty="0"/>
          </a:p>
          <a:p>
            <a:pPr marL="0" indent="0">
              <a:buNone/>
            </a:pPr>
            <a:r>
              <a:rPr lang="fi-FI" dirty="0" err="1"/>
              <a:t>Karvi</a:t>
            </a:r>
            <a:r>
              <a:rPr lang="fi-FI" dirty="0"/>
              <a:t> 2019: ”Että tietää, missä on menossa”</a:t>
            </a:r>
          </a:p>
          <a:p>
            <a:endParaRPr lang="fi-FI" dirty="0"/>
          </a:p>
        </p:txBody>
      </p:sp>
    </p:spTree>
    <p:extLst>
      <p:ext uri="{BB962C8B-B14F-4D97-AF65-F5344CB8AC3E}">
        <p14:creationId xmlns:p14="http://schemas.microsoft.com/office/powerpoint/2010/main" val="288568801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CFC4-F631-493F-8853-FF10117C603B}"/>
              </a:ext>
            </a:extLst>
          </p:cNvPr>
          <p:cNvSpPr>
            <a:spLocks noGrp="1"/>
          </p:cNvSpPr>
          <p:nvPr>
            <p:ph type="title"/>
          </p:nvPr>
        </p:nvSpPr>
        <p:spPr/>
        <p:txBody>
          <a:bodyPr/>
          <a:lstStyle/>
          <a:p>
            <a:r>
              <a:rPr lang="fi-FI" dirty="0"/>
              <a:t>Lukion korottamiskäytänteistä</a:t>
            </a:r>
          </a:p>
        </p:txBody>
      </p:sp>
      <p:sp>
        <p:nvSpPr>
          <p:cNvPr id="3" name="Content Placeholder 2">
            <a:extLst>
              <a:ext uri="{FF2B5EF4-FFF2-40B4-BE49-F238E27FC236}">
                <a16:creationId xmlns:a16="http://schemas.microsoft.com/office/drawing/2014/main" id="{B39CB263-BC24-4ECF-9918-C43483516EE6}"/>
              </a:ext>
            </a:extLst>
          </p:cNvPr>
          <p:cNvSpPr>
            <a:spLocks noGrp="1"/>
          </p:cNvSpPr>
          <p:nvPr>
            <p:ph idx="1"/>
          </p:nvPr>
        </p:nvSpPr>
        <p:spPr/>
        <p:txBody>
          <a:bodyPr/>
          <a:lstStyle/>
          <a:p>
            <a:r>
              <a:rPr lang="fi-FI" dirty="0"/>
              <a:t>Hyväksytyn kurssiarvosanan korottamismahdollisuudet vaihtelevat lukioittain  ja oppiaineittain (lisänäyttö, erillinen kuulustelu).</a:t>
            </a:r>
          </a:p>
          <a:p>
            <a:r>
              <a:rPr lang="fi-FI" dirty="0"/>
              <a:t>Opettajien ja rehtorien käsitykset korottamiskäytännöistä olivat opiskelijoita positiivisempia.</a:t>
            </a:r>
          </a:p>
          <a:p>
            <a:r>
              <a:rPr lang="fi-FI" dirty="0"/>
              <a:t>Korottamismahdollisuutta ei juurikaan tarvittu/käytetty.</a:t>
            </a:r>
          </a:p>
          <a:p>
            <a:r>
              <a:rPr lang="fi-FI" dirty="0"/>
              <a:t>Arviointitiedon dokumentoinnissa ei kovinkaan yhtenäisiä käytänteitä, arviointitieto on huoltajilla heikommin saatavilla kuin perusopetuksessa. Samoin huoltajien tietämys oppimisen tavoitteista vähäistä.</a:t>
            </a:r>
          </a:p>
        </p:txBody>
      </p:sp>
    </p:spTree>
    <p:extLst>
      <p:ext uri="{BB962C8B-B14F-4D97-AF65-F5344CB8AC3E}">
        <p14:creationId xmlns:p14="http://schemas.microsoft.com/office/powerpoint/2010/main" val="55291954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E4E3-5566-4513-A553-D432F1DCA1D6}"/>
              </a:ext>
            </a:extLst>
          </p:cNvPr>
          <p:cNvSpPr>
            <a:spLocks noGrp="1"/>
          </p:cNvSpPr>
          <p:nvPr>
            <p:ph type="title"/>
          </p:nvPr>
        </p:nvSpPr>
        <p:spPr/>
        <p:txBody>
          <a:bodyPr/>
          <a:lstStyle/>
          <a:p>
            <a:r>
              <a:rPr lang="fi-FI" dirty="0"/>
              <a:t>LOPS 2019 1/2</a:t>
            </a:r>
          </a:p>
        </p:txBody>
      </p:sp>
      <p:sp>
        <p:nvSpPr>
          <p:cNvPr id="3" name="Content Placeholder 2">
            <a:extLst>
              <a:ext uri="{FF2B5EF4-FFF2-40B4-BE49-F238E27FC236}">
                <a16:creationId xmlns:a16="http://schemas.microsoft.com/office/drawing/2014/main" id="{E46B6284-16F9-4F65-B4C5-11EB357753C2}"/>
              </a:ext>
            </a:extLst>
          </p:cNvPr>
          <p:cNvSpPr>
            <a:spLocks noGrp="1"/>
          </p:cNvSpPr>
          <p:nvPr>
            <p:ph idx="1"/>
          </p:nvPr>
        </p:nvSpPr>
        <p:spPr/>
        <p:txBody>
          <a:bodyPr>
            <a:normAutofit lnSpcReduction="10000"/>
          </a:bodyPr>
          <a:lstStyle/>
          <a:p>
            <a:r>
              <a:rPr lang="fi-FI" dirty="0"/>
              <a:t>Toteutuuko arviointi yli kouluasteiden </a:t>
            </a:r>
            <a:r>
              <a:rPr lang="fi-FI" dirty="0" err="1"/>
              <a:t>POPS:ista</a:t>
            </a:r>
            <a:r>
              <a:rPr lang="fi-FI" dirty="0"/>
              <a:t> </a:t>
            </a:r>
            <a:r>
              <a:rPr lang="fi-FI" dirty="0" err="1"/>
              <a:t>LOPS:iin</a:t>
            </a:r>
            <a:r>
              <a:rPr lang="fi-FI" dirty="0"/>
              <a:t>?</a:t>
            </a:r>
          </a:p>
          <a:p>
            <a:r>
              <a:rPr lang="fi-FI" dirty="0"/>
              <a:t>Yleiset periaatteet: Yhdenvertaisuus, oikeudenmukaisuus, avoimuus, yhteistyö, osallisuus, suunnitelmallisuus, johdonmukaisuus, monipuolisuus</a:t>
            </a:r>
          </a:p>
          <a:p>
            <a:r>
              <a:rPr lang="fi-FI" i="1" dirty="0"/>
              <a:t>[O]saamisen arviointi perustuu todennettuun näyttöön, […] saavuttanut opintojaksolle asetetut tavoitteet. Arvosanan määräytyy oppiaineen tavoitteiden, keskeisten sisältöjen, oppiaineessa määriteltyjen laaja-alaisen osaamisen tavoitteiden sekä arviointiperusteiden mukaan […]</a:t>
            </a:r>
          </a:p>
          <a:p>
            <a:r>
              <a:rPr lang="fi-FI" i="1" dirty="0"/>
              <a:t>[Y]leiset arviointiperusteet on selvitettävä, samoin kunkin opintojakson tavoitteet ja arviointiperusteet on selvitettävä</a:t>
            </a:r>
          </a:p>
          <a:p>
            <a:endParaRPr lang="fi-FI" dirty="0"/>
          </a:p>
        </p:txBody>
      </p:sp>
    </p:spTree>
    <p:extLst>
      <p:ext uri="{BB962C8B-B14F-4D97-AF65-F5344CB8AC3E}">
        <p14:creationId xmlns:p14="http://schemas.microsoft.com/office/powerpoint/2010/main" val="1758003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8F64E-768A-4D0A-9F2C-8663334B4187}"/>
              </a:ext>
            </a:extLst>
          </p:cNvPr>
          <p:cNvSpPr>
            <a:spLocks noGrp="1"/>
          </p:cNvSpPr>
          <p:nvPr>
            <p:ph type="title"/>
          </p:nvPr>
        </p:nvSpPr>
        <p:spPr/>
        <p:txBody>
          <a:bodyPr>
            <a:normAutofit fontScale="90000"/>
          </a:bodyPr>
          <a:lstStyle/>
          <a:p>
            <a:r>
              <a:rPr lang="fi-FI" dirty="0"/>
              <a:t>Monialaisen yhteistyön johtaminen:</a:t>
            </a:r>
            <a:br>
              <a:rPr lang="fi-FI" dirty="0"/>
            </a:br>
            <a:r>
              <a:rPr lang="fi-FI" dirty="0"/>
              <a:t>Lainsäädännön lähtökohtia vastuunjaolle</a:t>
            </a:r>
          </a:p>
        </p:txBody>
      </p:sp>
      <p:sp>
        <p:nvSpPr>
          <p:cNvPr id="3" name="Content Placeholder 2">
            <a:extLst>
              <a:ext uri="{FF2B5EF4-FFF2-40B4-BE49-F238E27FC236}">
                <a16:creationId xmlns:a16="http://schemas.microsoft.com/office/drawing/2014/main" id="{C81B767A-A887-48F5-8326-3798CF6B49A2}"/>
              </a:ext>
            </a:extLst>
          </p:cNvPr>
          <p:cNvSpPr>
            <a:spLocks noGrp="1"/>
          </p:cNvSpPr>
          <p:nvPr>
            <p:ph idx="1"/>
          </p:nvPr>
        </p:nvSpPr>
        <p:spPr/>
        <p:txBody>
          <a:bodyPr>
            <a:normAutofit fontScale="92500" lnSpcReduction="10000"/>
          </a:bodyPr>
          <a:lstStyle/>
          <a:p>
            <a:pPr marL="0" indent="0">
              <a:buNone/>
            </a:pPr>
            <a:r>
              <a:rPr lang="fi-FI" dirty="0">
                <a:latin typeface="Brother 1816 Medium" pitchFamily="50" charset="0"/>
              </a:rPr>
              <a:t>Mihin lait velvoittavat?</a:t>
            </a:r>
          </a:p>
          <a:p>
            <a:r>
              <a:rPr lang="fi-FI" dirty="0"/>
              <a:t>Monialaiseen, suunnitelmalliseen yhteistyöhön</a:t>
            </a:r>
          </a:p>
          <a:p>
            <a:r>
              <a:rPr lang="fi-FI" dirty="0"/>
              <a:t>Lasten ja nuorten osallistamiseen toiminnassa ja päätöksenteossa</a:t>
            </a:r>
          </a:p>
          <a:p>
            <a:r>
              <a:rPr lang="fi-FI" dirty="0"/>
              <a:t>Lasten ja nuorten elinolosuhteiden seuraamiseen ja arviointiin</a:t>
            </a:r>
          </a:p>
          <a:p>
            <a:r>
              <a:rPr lang="fi-FI" dirty="0"/>
              <a:t>Yhteisön hyvinvoinnin ja turvallisuuden edistämiseen</a:t>
            </a:r>
          </a:p>
          <a:p>
            <a:r>
              <a:rPr lang="fi-FI" dirty="0"/>
              <a:t>Yksilön terveyden, turvallisuuden ja hyvinvoinnin edistämiseen ja tukemiseen</a:t>
            </a:r>
          </a:p>
          <a:p>
            <a:r>
              <a:rPr lang="fi-FI" dirty="0"/>
              <a:t>Yksilön ongelmiin puuttumiseen salassapitosäännösten estämättä</a:t>
            </a:r>
          </a:p>
        </p:txBody>
      </p:sp>
    </p:spTree>
    <p:extLst>
      <p:ext uri="{BB962C8B-B14F-4D97-AF65-F5344CB8AC3E}">
        <p14:creationId xmlns:p14="http://schemas.microsoft.com/office/powerpoint/2010/main" val="332055854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DB572-BC15-4B39-8096-49E7B3F99949}"/>
              </a:ext>
            </a:extLst>
          </p:cNvPr>
          <p:cNvSpPr>
            <a:spLocks noGrp="1"/>
          </p:cNvSpPr>
          <p:nvPr>
            <p:ph type="title"/>
          </p:nvPr>
        </p:nvSpPr>
        <p:spPr/>
        <p:txBody>
          <a:bodyPr/>
          <a:lstStyle/>
          <a:p>
            <a:r>
              <a:rPr lang="fi-FI" dirty="0"/>
              <a:t>LOPS 2019 opintojaksot</a:t>
            </a:r>
          </a:p>
        </p:txBody>
      </p:sp>
      <p:sp>
        <p:nvSpPr>
          <p:cNvPr id="3" name="Content Placeholder 2">
            <a:extLst>
              <a:ext uri="{FF2B5EF4-FFF2-40B4-BE49-F238E27FC236}">
                <a16:creationId xmlns:a16="http://schemas.microsoft.com/office/drawing/2014/main" id="{C5839A6B-04F7-49FF-BBB8-0AAFE8C0F77B}"/>
              </a:ext>
            </a:extLst>
          </p:cNvPr>
          <p:cNvSpPr>
            <a:spLocks noGrp="1"/>
          </p:cNvSpPr>
          <p:nvPr>
            <p:ph idx="1"/>
          </p:nvPr>
        </p:nvSpPr>
        <p:spPr/>
        <p:txBody>
          <a:bodyPr>
            <a:normAutofit lnSpcReduction="10000"/>
          </a:bodyPr>
          <a:lstStyle/>
          <a:p>
            <a:r>
              <a:rPr lang="fi-FI" dirty="0"/>
              <a:t>Arvosanat perustuvat monipuoliseen oppimisen, osaamisen ja opitun näyttöön tavoitteiden saavuttamisesta. Arviointi ei kohdistu opiskelijan arvoihin, asenteisiin, henkilökohtaisiin ominaisuuksiin. </a:t>
            </a:r>
          </a:p>
          <a:p>
            <a:r>
              <a:rPr lang="fi-FI" dirty="0"/>
              <a:t>Huoltajien kanssa tehtävä yhteistyö edellyttää tiedottamista riittävän usein sekä työskentelystä että opintojen edistymisestä. </a:t>
            </a:r>
          </a:p>
          <a:p>
            <a:r>
              <a:rPr lang="fi-FI" dirty="0"/>
              <a:t>Koulutuksen järjestäjän tulee määräajoin selvittää huoltajien näkemyksiä lukiokoulutuksesta. </a:t>
            </a:r>
          </a:p>
          <a:p>
            <a:r>
              <a:rPr lang="fi-FI" dirty="0"/>
              <a:t>Lukio voi edellyttää huoltajan allekirjoitusta tai vastaavaa todistuksiin tai tiedotteisiin, jos opiskelija on ala-ikäinen.</a:t>
            </a:r>
          </a:p>
          <a:p>
            <a:endParaRPr lang="fi-FI" dirty="0"/>
          </a:p>
        </p:txBody>
      </p:sp>
    </p:spTree>
    <p:extLst>
      <p:ext uri="{BB962C8B-B14F-4D97-AF65-F5344CB8AC3E}">
        <p14:creationId xmlns:p14="http://schemas.microsoft.com/office/powerpoint/2010/main" val="279379689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8177-D9A1-47E3-A8E8-ECCB8BB61EC5}"/>
              </a:ext>
            </a:extLst>
          </p:cNvPr>
          <p:cNvSpPr>
            <a:spLocks noGrp="1"/>
          </p:cNvSpPr>
          <p:nvPr>
            <p:ph type="title"/>
          </p:nvPr>
        </p:nvSpPr>
        <p:spPr/>
        <p:txBody>
          <a:bodyPr/>
          <a:lstStyle/>
          <a:p>
            <a:r>
              <a:rPr lang="fi-FI" dirty="0"/>
              <a:t>LOPS 2/2</a:t>
            </a:r>
          </a:p>
        </p:txBody>
      </p:sp>
      <p:sp>
        <p:nvSpPr>
          <p:cNvPr id="3" name="Content Placeholder 2">
            <a:extLst>
              <a:ext uri="{FF2B5EF4-FFF2-40B4-BE49-F238E27FC236}">
                <a16:creationId xmlns:a16="http://schemas.microsoft.com/office/drawing/2014/main" id="{5702154B-FBC4-4C42-9252-E9D222F02B89}"/>
              </a:ext>
            </a:extLst>
          </p:cNvPr>
          <p:cNvSpPr>
            <a:spLocks noGrp="1"/>
          </p:cNvSpPr>
          <p:nvPr>
            <p:ph idx="1"/>
          </p:nvPr>
        </p:nvSpPr>
        <p:spPr/>
        <p:txBody>
          <a:bodyPr>
            <a:normAutofit/>
          </a:bodyPr>
          <a:lstStyle/>
          <a:p>
            <a:pPr marL="0" indent="0">
              <a:buNone/>
            </a:pPr>
            <a:r>
              <a:rPr lang="fi-FI" dirty="0">
                <a:latin typeface="Brother 1816 Medium" pitchFamily="50" charset="0"/>
              </a:rPr>
              <a:t>Suunnitelmallisuus</a:t>
            </a:r>
          </a:p>
          <a:p>
            <a:r>
              <a:rPr lang="fi-FI" dirty="0"/>
              <a:t>Arvioinnilla saatu tieto auttaa opettajia suuntaamaan opetustaan opiskelijoiden tarpeiden mukaisesti</a:t>
            </a:r>
          </a:p>
          <a:p>
            <a:endParaRPr lang="fi-FI" dirty="0"/>
          </a:p>
          <a:p>
            <a:pPr marL="0" indent="0">
              <a:buNone/>
            </a:pPr>
            <a:r>
              <a:rPr lang="fi-FI" dirty="0">
                <a:latin typeface="Brother 1816 Medium" pitchFamily="50" charset="0"/>
              </a:rPr>
              <a:t>Osallisuus ja opintojen suunnittelu</a:t>
            </a:r>
          </a:p>
          <a:p>
            <a:r>
              <a:rPr lang="fi-FI" dirty="0"/>
              <a:t>Yhteinen arviointikulttuuri tehdään näkyväksi paikalliseen opetussuunnitelmaan: periaatteet, käytänteet ja arviointikulttuurin kehittäminen kirjataan sekä  miten näiden toteutumista seurataan </a:t>
            </a:r>
          </a:p>
          <a:p>
            <a:endParaRPr lang="fi-FI" dirty="0"/>
          </a:p>
        </p:txBody>
      </p:sp>
    </p:spTree>
    <p:extLst>
      <p:ext uri="{BB962C8B-B14F-4D97-AF65-F5344CB8AC3E}">
        <p14:creationId xmlns:p14="http://schemas.microsoft.com/office/powerpoint/2010/main" val="66015251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23E06-045A-43E8-B3DE-B57C4863D83B}"/>
              </a:ext>
            </a:extLst>
          </p:cNvPr>
          <p:cNvSpPr>
            <a:spLocks noGrp="1"/>
          </p:cNvSpPr>
          <p:nvPr>
            <p:ph type="title"/>
          </p:nvPr>
        </p:nvSpPr>
        <p:spPr/>
        <p:txBody>
          <a:bodyPr/>
          <a:lstStyle/>
          <a:p>
            <a:r>
              <a:rPr lang="fi-FI" dirty="0"/>
              <a:t>Yhteinen keskustelu</a:t>
            </a:r>
          </a:p>
        </p:txBody>
      </p:sp>
      <p:sp>
        <p:nvSpPr>
          <p:cNvPr id="3" name="Content Placeholder 2">
            <a:extLst>
              <a:ext uri="{FF2B5EF4-FFF2-40B4-BE49-F238E27FC236}">
                <a16:creationId xmlns:a16="http://schemas.microsoft.com/office/drawing/2014/main" id="{6A3ED887-CA6D-448F-ABAA-19807BC67E18}"/>
              </a:ext>
            </a:extLst>
          </p:cNvPr>
          <p:cNvSpPr>
            <a:spLocks noGrp="1"/>
          </p:cNvSpPr>
          <p:nvPr>
            <p:ph idx="1"/>
          </p:nvPr>
        </p:nvSpPr>
        <p:spPr/>
        <p:txBody>
          <a:bodyPr>
            <a:normAutofit fontScale="85000" lnSpcReduction="20000"/>
          </a:bodyPr>
          <a:lstStyle/>
          <a:p>
            <a:pPr marL="0" indent="0">
              <a:buNone/>
            </a:pPr>
            <a:r>
              <a:rPr lang="fi-FI" i="1" dirty="0"/>
              <a:t>”Olisi hyvä, että kaikilla opettajilla olisi jonkinlainen käsitys siitä, miten kollega mieltää ja/tai toteuttaa oppimisen ja osaamisen arviointia.”</a:t>
            </a:r>
          </a:p>
          <a:p>
            <a:pPr marL="0" indent="0">
              <a:buNone/>
            </a:pPr>
            <a:r>
              <a:rPr lang="fi-FI" i="1" dirty="0"/>
              <a:t>”Olisi tärkeää, että opettaja lähtisi tunneilla kiertelemään opiskelijoiden lomassa ja sanoisi: hyvin menee.”</a:t>
            </a:r>
          </a:p>
          <a:p>
            <a:pPr marL="0" indent="0">
              <a:buNone/>
            </a:pPr>
            <a:r>
              <a:rPr lang="fi-FI" i="1" dirty="0"/>
              <a:t>”Jotkut opettajat pyytävät loppupalautetta, mutta se on kurssin kannalta jo liian myöhäistä.”</a:t>
            </a:r>
          </a:p>
          <a:p>
            <a:endParaRPr lang="fi-FI" dirty="0"/>
          </a:p>
          <a:p>
            <a:r>
              <a:rPr lang="fi-FI" dirty="0"/>
              <a:t>Mitä ajatuksia nämä lauseet herättävät? Kehittämisen kohteita, joihin olette jo rakentaneet vastauksia ja uusia toimintatapoja. </a:t>
            </a:r>
          </a:p>
          <a:p>
            <a:endParaRPr lang="fi-FI" dirty="0"/>
          </a:p>
          <a:p>
            <a:r>
              <a:rPr lang="fi-FI" dirty="0"/>
              <a:t>Miten </a:t>
            </a:r>
            <a:r>
              <a:rPr lang="fi-FI" dirty="0" err="1"/>
              <a:t>POPS:in</a:t>
            </a:r>
            <a:r>
              <a:rPr lang="fi-FI" dirty="0"/>
              <a:t> ja </a:t>
            </a:r>
            <a:r>
              <a:rPr lang="fi-FI" dirty="0" err="1"/>
              <a:t>LOPS:in</a:t>
            </a:r>
            <a:r>
              <a:rPr lang="fi-FI" dirty="0"/>
              <a:t> arvioinnin periaatteet vahvistavat oppimisen polkua ja arviointia yli kouluasteiden?</a:t>
            </a:r>
          </a:p>
        </p:txBody>
      </p:sp>
    </p:spTree>
    <p:extLst>
      <p:ext uri="{BB962C8B-B14F-4D97-AF65-F5344CB8AC3E}">
        <p14:creationId xmlns:p14="http://schemas.microsoft.com/office/powerpoint/2010/main" val="76247401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3A888-270A-415A-9FE2-ECEBA478B16B}"/>
              </a:ext>
            </a:extLst>
          </p:cNvPr>
          <p:cNvSpPr>
            <a:spLocks noGrp="1"/>
          </p:cNvSpPr>
          <p:nvPr>
            <p:ph type="title"/>
          </p:nvPr>
        </p:nvSpPr>
        <p:spPr/>
        <p:txBody>
          <a:bodyPr/>
          <a:lstStyle/>
          <a:p>
            <a:r>
              <a:rPr lang="fi-FI" dirty="0"/>
              <a:t>Työpajatyöskentely, taulukko 1/2</a:t>
            </a:r>
          </a:p>
        </p:txBody>
      </p:sp>
      <p:graphicFrame>
        <p:nvGraphicFramePr>
          <p:cNvPr id="4" name="Table 3">
            <a:extLst>
              <a:ext uri="{FF2B5EF4-FFF2-40B4-BE49-F238E27FC236}">
                <a16:creationId xmlns:a16="http://schemas.microsoft.com/office/drawing/2014/main" id="{173C4672-0675-4646-8AF7-E48853FBC5E2}"/>
              </a:ext>
            </a:extLst>
          </p:cNvPr>
          <p:cNvGraphicFramePr>
            <a:graphicFrameLocks noGrp="1"/>
          </p:cNvGraphicFramePr>
          <p:nvPr>
            <p:extLst>
              <p:ext uri="{D42A27DB-BD31-4B8C-83A1-F6EECF244321}">
                <p14:modId xmlns:p14="http://schemas.microsoft.com/office/powerpoint/2010/main" val="748030506"/>
              </p:ext>
            </p:extLst>
          </p:nvPr>
        </p:nvGraphicFramePr>
        <p:xfrm>
          <a:off x="838199" y="1690688"/>
          <a:ext cx="10776044" cy="4672551"/>
        </p:xfrm>
        <a:graphic>
          <a:graphicData uri="http://schemas.openxmlformats.org/drawingml/2006/table">
            <a:tbl>
              <a:tblPr firstRow="1" bandRow="1">
                <a:tableStyleId>{5C22544A-7EE6-4342-B048-85BDC9FD1C3A}</a:tableStyleId>
              </a:tblPr>
              <a:tblGrid>
                <a:gridCol w="3256129">
                  <a:extLst>
                    <a:ext uri="{9D8B030D-6E8A-4147-A177-3AD203B41FA5}">
                      <a16:colId xmlns:a16="http://schemas.microsoft.com/office/drawing/2014/main" val="4244511312"/>
                    </a:ext>
                  </a:extLst>
                </a:gridCol>
                <a:gridCol w="1719618">
                  <a:extLst>
                    <a:ext uri="{9D8B030D-6E8A-4147-A177-3AD203B41FA5}">
                      <a16:colId xmlns:a16="http://schemas.microsoft.com/office/drawing/2014/main" val="1260899778"/>
                    </a:ext>
                  </a:extLst>
                </a:gridCol>
                <a:gridCol w="1869744">
                  <a:extLst>
                    <a:ext uri="{9D8B030D-6E8A-4147-A177-3AD203B41FA5}">
                      <a16:colId xmlns:a16="http://schemas.microsoft.com/office/drawing/2014/main" val="192090049"/>
                    </a:ext>
                  </a:extLst>
                </a:gridCol>
                <a:gridCol w="1119116">
                  <a:extLst>
                    <a:ext uri="{9D8B030D-6E8A-4147-A177-3AD203B41FA5}">
                      <a16:colId xmlns:a16="http://schemas.microsoft.com/office/drawing/2014/main" val="3752652257"/>
                    </a:ext>
                  </a:extLst>
                </a:gridCol>
                <a:gridCol w="1419367">
                  <a:extLst>
                    <a:ext uri="{9D8B030D-6E8A-4147-A177-3AD203B41FA5}">
                      <a16:colId xmlns:a16="http://schemas.microsoft.com/office/drawing/2014/main" val="1688581648"/>
                    </a:ext>
                  </a:extLst>
                </a:gridCol>
                <a:gridCol w="1392070">
                  <a:extLst>
                    <a:ext uri="{9D8B030D-6E8A-4147-A177-3AD203B41FA5}">
                      <a16:colId xmlns:a16="http://schemas.microsoft.com/office/drawing/2014/main" val="745179462"/>
                    </a:ext>
                  </a:extLst>
                </a:gridCol>
              </a:tblGrid>
              <a:tr h="313911">
                <a:tc>
                  <a:txBody>
                    <a:bodyPr/>
                    <a:lstStyle/>
                    <a:p>
                      <a:r>
                        <a:rPr lang="fi-FI" sz="1400" dirty="0">
                          <a:latin typeface="Brother 1816 Regular" pitchFamily="50" charset="0"/>
                        </a:rPr>
                        <a:t>Mittarit</a:t>
                      </a:r>
                    </a:p>
                  </a:txBody>
                  <a:tcPr/>
                </a:tc>
                <a:tc>
                  <a:txBody>
                    <a:bodyPr/>
                    <a:lstStyle/>
                    <a:p>
                      <a:r>
                        <a:rPr lang="fi-FI" sz="1400" dirty="0">
                          <a:latin typeface="Brother 1816 Regular" pitchFamily="50" charset="0"/>
                        </a:rPr>
                        <a:t>Avattu työyhteisössä</a:t>
                      </a:r>
                    </a:p>
                  </a:txBody>
                  <a:tcPr/>
                </a:tc>
                <a:tc>
                  <a:txBody>
                    <a:bodyPr/>
                    <a:lstStyle/>
                    <a:p>
                      <a:r>
                        <a:rPr lang="fi-FI" sz="1400" dirty="0">
                          <a:latin typeface="Brother 1816 Regular" pitchFamily="50" charset="0"/>
                        </a:rPr>
                        <a:t>Erittäin hyvä</a:t>
                      </a:r>
                    </a:p>
                  </a:txBody>
                  <a:tcPr/>
                </a:tc>
                <a:tc>
                  <a:txBody>
                    <a:bodyPr/>
                    <a:lstStyle/>
                    <a:p>
                      <a:r>
                        <a:rPr lang="fi-FI" sz="1400" dirty="0">
                          <a:latin typeface="Brother 1816 Regular" pitchFamily="50" charset="0"/>
                        </a:rPr>
                        <a:t>Hyvä</a:t>
                      </a:r>
                    </a:p>
                  </a:txBody>
                  <a:tcPr/>
                </a:tc>
                <a:tc>
                  <a:txBody>
                    <a:bodyPr/>
                    <a:lstStyle/>
                    <a:p>
                      <a:r>
                        <a:rPr lang="fi-FI" sz="1400" dirty="0">
                          <a:latin typeface="Brother 1816 Regular" pitchFamily="50" charset="0"/>
                        </a:rPr>
                        <a:t>Kehitettävää</a:t>
                      </a:r>
                    </a:p>
                  </a:txBody>
                  <a:tcPr/>
                </a:tc>
                <a:tc>
                  <a:txBody>
                    <a:bodyPr/>
                    <a:lstStyle/>
                    <a:p>
                      <a:r>
                        <a:rPr lang="fi-FI" sz="1400" dirty="0">
                          <a:latin typeface="Brother 1816 Regular" pitchFamily="50" charset="0"/>
                        </a:rPr>
                        <a:t>Paljon kehitettävää</a:t>
                      </a:r>
                    </a:p>
                  </a:txBody>
                  <a:tcPr/>
                </a:tc>
                <a:extLst>
                  <a:ext uri="{0D108BD9-81ED-4DB2-BD59-A6C34878D82A}">
                    <a16:rowId xmlns:a16="http://schemas.microsoft.com/office/drawing/2014/main" val="171959299"/>
                  </a:ext>
                </a:extLst>
              </a:tr>
              <a:tr h="313911">
                <a:tc>
                  <a:txBody>
                    <a:bodyPr/>
                    <a:lstStyle/>
                    <a:p>
                      <a:r>
                        <a:rPr lang="fi-FI" sz="1400" dirty="0">
                          <a:latin typeface="Brother 1816 Regular" pitchFamily="50" charset="0"/>
                        </a:rPr>
                        <a:t>Suunnitelmallinen itsearviointi</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extLst>
                  <a:ext uri="{0D108BD9-81ED-4DB2-BD59-A6C34878D82A}">
                    <a16:rowId xmlns:a16="http://schemas.microsoft.com/office/drawing/2014/main" val="1717003120"/>
                  </a:ext>
                </a:extLst>
              </a:tr>
              <a:tr h="313911">
                <a:tc>
                  <a:txBody>
                    <a:bodyPr/>
                    <a:lstStyle/>
                    <a:p>
                      <a:r>
                        <a:rPr lang="fi-FI" sz="1400" dirty="0">
                          <a:latin typeface="Brother 1816 Regular" pitchFamily="50" charset="0"/>
                        </a:rPr>
                        <a:t>Arviointitiedon hyödyntäminen opetuksen suunnittelussa ja kehittämisessä</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dirty="0">
                        <a:latin typeface="Brother 1816 Regular" pitchFamily="50" charset="0"/>
                      </a:endParaRPr>
                    </a:p>
                  </a:txBody>
                  <a:tcPr/>
                </a:tc>
                <a:tc>
                  <a:txBody>
                    <a:bodyPr/>
                    <a:lstStyle/>
                    <a:p>
                      <a:endParaRPr lang="fi-FI" sz="1400">
                        <a:latin typeface="Brother 1816 Regular" pitchFamily="50" charset="0"/>
                      </a:endParaRPr>
                    </a:p>
                  </a:txBody>
                  <a:tcPr/>
                </a:tc>
                <a:extLst>
                  <a:ext uri="{0D108BD9-81ED-4DB2-BD59-A6C34878D82A}">
                    <a16:rowId xmlns:a16="http://schemas.microsoft.com/office/drawing/2014/main" val="1877618317"/>
                  </a:ext>
                </a:extLst>
              </a:tr>
              <a:tr h="313911">
                <a:tc>
                  <a:txBody>
                    <a:bodyPr/>
                    <a:lstStyle/>
                    <a:p>
                      <a:r>
                        <a:rPr lang="fi-FI" sz="1400" dirty="0">
                          <a:latin typeface="Brother 1816 Regular" pitchFamily="50" charset="0"/>
                        </a:rPr>
                        <a:t>Arvioinnista tiedottaminen huoltajille</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extLst>
                  <a:ext uri="{0D108BD9-81ED-4DB2-BD59-A6C34878D82A}">
                    <a16:rowId xmlns:a16="http://schemas.microsoft.com/office/drawing/2014/main" val="3650847326"/>
                  </a:ext>
                </a:extLst>
              </a:tr>
              <a:tr h="313911">
                <a:tc>
                  <a:txBody>
                    <a:bodyPr/>
                    <a:lstStyle/>
                    <a:p>
                      <a:r>
                        <a:rPr lang="fi-FI" sz="1400" dirty="0">
                          <a:latin typeface="Brother 1816 Regular" pitchFamily="50" charset="0"/>
                        </a:rPr>
                        <a:t>Oppimisen arvioinnin </a:t>
                      </a:r>
                      <a:r>
                        <a:rPr lang="fi-FI" sz="1400" dirty="0" err="1">
                          <a:latin typeface="Brother 1816 Regular" pitchFamily="50" charset="0"/>
                        </a:rPr>
                        <a:t>OPS:n</a:t>
                      </a:r>
                      <a:r>
                        <a:rPr lang="fi-FI" sz="1400" dirty="0">
                          <a:latin typeface="Brother 1816 Regular" pitchFamily="50" charset="0"/>
                        </a:rPr>
                        <a:t> mukaisten periaatteiden seuranta</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extLst>
                  <a:ext uri="{0D108BD9-81ED-4DB2-BD59-A6C34878D82A}">
                    <a16:rowId xmlns:a16="http://schemas.microsoft.com/office/drawing/2014/main" val="4100611255"/>
                  </a:ext>
                </a:extLst>
              </a:tr>
              <a:tr h="313911">
                <a:tc>
                  <a:txBody>
                    <a:bodyPr/>
                    <a:lstStyle/>
                    <a:p>
                      <a:r>
                        <a:rPr lang="fi-FI" sz="1400" dirty="0">
                          <a:latin typeface="Brother 1816 Regular" pitchFamily="50" charset="0"/>
                        </a:rPr>
                        <a:t>Monipuolisten arviointimenetelmien käyttäminen</a:t>
                      </a:r>
                    </a:p>
                  </a:txBody>
                  <a:tcPr/>
                </a:tc>
                <a:tc>
                  <a:txBody>
                    <a:bodyPr/>
                    <a:lstStyle/>
                    <a:p>
                      <a:endParaRPr lang="fi-FI" sz="1400" dirty="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extLst>
                  <a:ext uri="{0D108BD9-81ED-4DB2-BD59-A6C34878D82A}">
                    <a16:rowId xmlns:a16="http://schemas.microsoft.com/office/drawing/2014/main" val="1275285431"/>
                  </a:ext>
                </a:extLst>
              </a:tr>
              <a:tr h="313911">
                <a:tc>
                  <a:txBody>
                    <a:bodyPr/>
                    <a:lstStyle/>
                    <a:p>
                      <a:r>
                        <a:rPr lang="fi-FI" sz="1400" dirty="0">
                          <a:latin typeface="Brother 1816 Regular" pitchFamily="50" charset="0"/>
                        </a:rPr>
                        <a:t>Arvioinnin periaatteiden tiedottaminen oppilaille</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extLst>
                  <a:ext uri="{0D108BD9-81ED-4DB2-BD59-A6C34878D82A}">
                    <a16:rowId xmlns:a16="http://schemas.microsoft.com/office/drawing/2014/main" val="2263937854"/>
                  </a:ext>
                </a:extLst>
              </a:tr>
              <a:tr h="313911">
                <a:tc>
                  <a:txBody>
                    <a:bodyPr/>
                    <a:lstStyle/>
                    <a:p>
                      <a:r>
                        <a:rPr lang="fi-FI" sz="1400" dirty="0">
                          <a:latin typeface="Brother 1816 Regular" pitchFamily="50" charset="0"/>
                        </a:rPr>
                        <a:t>Päättöarvioinnin kriteerien noudattaminen</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dirty="0">
                        <a:latin typeface="Brother 1816 Regular" pitchFamily="50" charset="0"/>
                      </a:endParaRPr>
                    </a:p>
                  </a:txBody>
                  <a:tcPr/>
                </a:tc>
                <a:extLst>
                  <a:ext uri="{0D108BD9-81ED-4DB2-BD59-A6C34878D82A}">
                    <a16:rowId xmlns:a16="http://schemas.microsoft.com/office/drawing/2014/main" val="165298243"/>
                  </a:ext>
                </a:extLst>
              </a:tr>
              <a:tr h="313911">
                <a:tc>
                  <a:txBody>
                    <a:bodyPr/>
                    <a:lstStyle/>
                    <a:p>
                      <a:r>
                        <a:rPr lang="fi-FI" sz="1400" dirty="0">
                          <a:latin typeface="Brother 1816 Regular" pitchFamily="50" charset="0"/>
                        </a:rPr>
                        <a:t>Opetussuunnitelmassa oleva arviointiosuus</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dirty="0">
                        <a:latin typeface="Brother 1816 Regular" pitchFamily="50" charset="0"/>
                      </a:endParaRPr>
                    </a:p>
                  </a:txBody>
                  <a:tcPr/>
                </a:tc>
                <a:extLst>
                  <a:ext uri="{0D108BD9-81ED-4DB2-BD59-A6C34878D82A}">
                    <a16:rowId xmlns:a16="http://schemas.microsoft.com/office/drawing/2014/main" val="2989796778"/>
                  </a:ext>
                </a:extLst>
              </a:tr>
            </a:tbl>
          </a:graphicData>
        </a:graphic>
      </p:graphicFrame>
    </p:spTree>
    <p:extLst>
      <p:ext uri="{BB962C8B-B14F-4D97-AF65-F5344CB8AC3E}">
        <p14:creationId xmlns:p14="http://schemas.microsoft.com/office/powerpoint/2010/main" val="418127814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6B807-F4E3-4461-A6B6-A1AF18B70951}"/>
              </a:ext>
            </a:extLst>
          </p:cNvPr>
          <p:cNvSpPr>
            <a:spLocks noGrp="1"/>
          </p:cNvSpPr>
          <p:nvPr>
            <p:ph type="title"/>
          </p:nvPr>
        </p:nvSpPr>
        <p:spPr/>
        <p:txBody>
          <a:bodyPr/>
          <a:lstStyle/>
          <a:p>
            <a:r>
              <a:rPr lang="fi-FI" dirty="0"/>
              <a:t>Työpajatyöskentely, taulukko 2/2</a:t>
            </a:r>
          </a:p>
        </p:txBody>
      </p:sp>
      <p:graphicFrame>
        <p:nvGraphicFramePr>
          <p:cNvPr id="4" name="Table 3">
            <a:extLst>
              <a:ext uri="{FF2B5EF4-FFF2-40B4-BE49-F238E27FC236}">
                <a16:creationId xmlns:a16="http://schemas.microsoft.com/office/drawing/2014/main" id="{32234F37-D548-401A-96E6-4D7AE1DFE2A2}"/>
              </a:ext>
            </a:extLst>
          </p:cNvPr>
          <p:cNvGraphicFramePr>
            <a:graphicFrameLocks noGrp="1"/>
          </p:cNvGraphicFramePr>
          <p:nvPr>
            <p:extLst>
              <p:ext uri="{D42A27DB-BD31-4B8C-83A1-F6EECF244321}">
                <p14:modId xmlns:p14="http://schemas.microsoft.com/office/powerpoint/2010/main" val="739826234"/>
              </p:ext>
            </p:extLst>
          </p:nvPr>
        </p:nvGraphicFramePr>
        <p:xfrm>
          <a:off x="838199" y="1690688"/>
          <a:ext cx="10776044" cy="3328284"/>
        </p:xfrm>
        <a:graphic>
          <a:graphicData uri="http://schemas.openxmlformats.org/drawingml/2006/table">
            <a:tbl>
              <a:tblPr firstRow="1" bandRow="1">
                <a:tableStyleId>{5C22544A-7EE6-4342-B048-85BDC9FD1C3A}</a:tableStyleId>
              </a:tblPr>
              <a:tblGrid>
                <a:gridCol w="3256129">
                  <a:extLst>
                    <a:ext uri="{9D8B030D-6E8A-4147-A177-3AD203B41FA5}">
                      <a16:colId xmlns:a16="http://schemas.microsoft.com/office/drawing/2014/main" val="4244511312"/>
                    </a:ext>
                  </a:extLst>
                </a:gridCol>
                <a:gridCol w="1719618">
                  <a:extLst>
                    <a:ext uri="{9D8B030D-6E8A-4147-A177-3AD203B41FA5}">
                      <a16:colId xmlns:a16="http://schemas.microsoft.com/office/drawing/2014/main" val="1260899778"/>
                    </a:ext>
                  </a:extLst>
                </a:gridCol>
                <a:gridCol w="1869744">
                  <a:extLst>
                    <a:ext uri="{9D8B030D-6E8A-4147-A177-3AD203B41FA5}">
                      <a16:colId xmlns:a16="http://schemas.microsoft.com/office/drawing/2014/main" val="192090049"/>
                    </a:ext>
                  </a:extLst>
                </a:gridCol>
                <a:gridCol w="1119116">
                  <a:extLst>
                    <a:ext uri="{9D8B030D-6E8A-4147-A177-3AD203B41FA5}">
                      <a16:colId xmlns:a16="http://schemas.microsoft.com/office/drawing/2014/main" val="3752652257"/>
                    </a:ext>
                  </a:extLst>
                </a:gridCol>
                <a:gridCol w="1419367">
                  <a:extLst>
                    <a:ext uri="{9D8B030D-6E8A-4147-A177-3AD203B41FA5}">
                      <a16:colId xmlns:a16="http://schemas.microsoft.com/office/drawing/2014/main" val="1688581648"/>
                    </a:ext>
                  </a:extLst>
                </a:gridCol>
                <a:gridCol w="1392070">
                  <a:extLst>
                    <a:ext uri="{9D8B030D-6E8A-4147-A177-3AD203B41FA5}">
                      <a16:colId xmlns:a16="http://schemas.microsoft.com/office/drawing/2014/main" val="745179462"/>
                    </a:ext>
                  </a:extLst>
                </a:gridCol>
              </a:tblGrid>
              <a:tr h="313911">
                <a:tc>
                  <a:txBody>
                    <a:bodyPr/>
                    <a:lstStyle/>
                    <a:p>
                      <a:r>
                        <a:rPr lang="fi-FI" sz="1400" dirty="0">
                          <a:latin typeface="Brother 1816 Regular" pitchFamily="50" charset="0"/>
                        </a:rPr>
                        <a:t>Mittarit</a:t>
                      </a:r>
                    </a:p>
                  </a:txBody>
                  <a:tcPr/>
                </a:tc>
                <a:tc>
                  <a:txBody>
                    <a:bodyPr/>
                    <a:lstStyle/>
                    <a:p>
                      <a:r>
                        <a:rPr lang="fi-FI" sz="1400" dirty="0">
                          <a:latin typeface="Brother 1816 Regular" pitchFamily="50" charset="0"/>
                        </a:rPr>
                        <a:t>Avattu työyhteisössä</a:t>
                      </a:r>
                    </a:p>
                  </a:txBody>
                  <a:tcPr/>
                </a:tc>
                <a:tc>
                  <a:txBody>
                    <a:bodyPr/>
                    <a:lstStyle/>
                    <a:p>
                      <a:r>
                        <a:rPr lang="fi-FI" sz="1400" dirty="0">
                          <a:latin typeface="Brother 1816 Regular" pitchFamily="50" charset="0"/>
                        </a:rPr>
                        <a:t>Erittäin hyvä</a:t>
                      </a:r>
                    </a:p>
                  </a:txBody>
                  <a:tcPr/>
                </a:tc>
                <a:tc>
                  <a:txBody>
                    <a:bodyPr/>
                    <a:lstStyle/>
                    <a:p>
                      <a:r>
                        <a:rPr lang="fi-FI" sz="1400" dirty="0">
                          <a:latin typeface="Brother 1816 Regular" pitchFamily="50" charset="0"/>
                        </a:rPr>
                        <a:t>Hyvä</a:t>
                      </a:r>
                    </a:p>
                  </a:txBody>
                  <a:tcPr/>
                </a:tc>
                <a:tc>
                  <a:txBody>
                    <a:bodyPr/>
                    <a:lstStyle/>
                    <a:p>
                      <a:r>
                        <a:rPr lang="fi-FI" sz="1400" dirty="0">
                          <a:latin typeface="Brother 1816 Regular" pitchFamily="50" charset="0"/>
                        </a:rPr>
                        <a:t>Kehitettävää</a:t>
                      </a:r>
                    </a:p>
                  </a:txBody>
                  <a:tcPr/>
                </a:tc>
                <a:tc>
                  <a:txBody>
                    <a:bodyPr/>
                    <a:lstStyle/>
                    <a:p>
                      <a:r>
                        <a:rPr lang="fi-FI" sz="1400" dirty="0">
                          <a:latin typeface="Brother 1816 Regular" pitchFamily="50" charset="0"/>
                        </a:rPr>
                        <a:t>Paljon kehitettävää</a:t>
                      </a:r>
                    </a:p>
                  </a:txBody>
                  <a:tcPr/>
                </a:tc>
                <a:extLst>
                  <a:ext uri="{0D108BD9-81ED-4DB2-BD59-A6C34878D82A}">
                    <a16:rowId xmlns:a16="http://schemas.microsoft.com/office/drawing/2014/main" val="171959299"/>
                  </a:ext>
                </a:extLst>
              </a:tr>
              <a:tr h="313911">
                <a:tc>
                  <a:txBody>
                    <a:bodyPr/>
                    <a:lstStyle/>
                    <a:p>
                      <a:r>
                        <a:rPr lang="fi-FI" sz="1400" dirty="0">
                          <a:latin typeface="Brother 1816 Regular" pitchFamily="50" charset="0"/>
                        </a:rPr>
                        <a:t>Lukuvuosisuunnitelman arviointiosuus</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extLst>
                  <a:ext uri="{0D108BD9-81ED-4DB2-BD59-A6C34878D82A}">
                    <a16:rowId xmlns:a16="http://schemas.microsoft.com/office/drawing/2014/main" val="1717003120"/>
                  </a:ext>
                </a:extLst>
              </a:tr>
              <a:tr h="313911">
                <a:tc>
                  <a:txBody>
                    <a:bodyPr/>
                    <a:lstStyle/>
                    <a:p>
                      <a:r>
                        <a:rPr lang="fi-FI" sz="1400" dirty="0">
                          <a:latin typeface="Brother 1816 Regular" pitchFamily="50" charset="0"/>
                        </a:rPr>
                        <a:t>Erilaisten oppijoiden arviointi</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dirty="0">
                        <a:latin typeface="Brother 1816 Regular" pitchFamily="50" charset="0"/>
                      </a:endParaRPr>
                    </a:p>
                  </a:txBody>
                  <a:tcPr/>
                </a:tc>
                <a:tc>
                  <a:txBody>
                    <a:bodyPr/>
                    <a:lstStyle/>
                    <a:p>
                      <a:endParaRPr lang="fi-FI" sz="1400">
                        <a:latin typeface="Brother 1816 Regular" pitchFamily="50" charset="0"/>
                      </a:endParaRPr>
                    </a:p>
                  </a:txBody>
                  <a:tcPr/>
                </a:tc>
                <a:extLst>
                  <a:ext uri="{0D108BD9-81ED-4DB2-BD59-A6C34878D82A}">
                    <a16:rowId xmlns:a16="http://schemas.microsoft.com/office/drawing/2014/main" val="1877618317"/>
                  </a:ext>
                </a:extLst>
              </a:tr>
              <a:tr h="313911">
                <a:tc>
                  <a:txBody>
                    <a:bodyPr/>
                    <a:lstStyle/>
                    <a:p>
                      <a:r>
                        <a:rPr lang="fi-FI" sz="1400" dirty="0">
                          <a:latin typeface="Brother 1816 Regular" pitchFamily="50" charset="0"/>
                        </a:rPr>
                        <a:t>Arviointikäytänteiden yhteinen kehittäminen</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extLst>
                  <a:ext uri="{0D108BD9-81ED-4DB2-BD59-A6C34878D82A}">
                    <a16:rowId xmlns:a16="http://schemas.microsoft.com/office/drawing/2014/main" val="3650847326"/>
                  </a:ext>
                </a:extLst>
              </a:tr>
              <a:tr h="313911">
                <a:tc>
                  <a:txBody>
                    <a:bodyPr/>
                    <a:lstStyle/>
                    <a:p>
                      <a:r>
                        <a:rPr lang="fi-FI" sz="1400" dirty="0">
                          <a:latin typeface="Brother 1816 Regular" pitchFamily="50" charset="0"/>
                        </a:rPr>
                        <a:t>Oppilaiden osallistaminen arviointiin</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extLst>
                  <a:ext uri="{0D108BD9-81ED-4DB2-BD59-A6C34878D82A}">
                    <a16:rowId xmlns:a16="http://schemas.microsoft.com/office/drawing/2014/main" val="4100611255"/>
                  </a:ext>
                </a:extLst>
              </a:tr>
              <a:tr h="313911">
                <a:tc>
                  <a:txBody>
                    <a:bodyPr/>
                    <a:lstStyle/>
                    <a:p>
                      <a:r>
                        <a:rPr lang="fi-FI" sz="1400" dirty="0">
                          <a:latin typeface="Brother 1816 Regular" pitchFamily="50" charset="0"/>
                        </a:rPr>
                        <a:t>Opettajien arviointiosaaminen</a:t>
                      </a:r>
                    </a:p>
                  </a:txBody>
                  <a:tcPr/>
                </a:tc>
                <a:tc>
                  <a:txBody>
                    <a:bodyPr/>
                    <a:lstStyle/>
                    <a:p>
                      <a:endParaRPr lang="fi-FI" sz="1400" dirty="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extLst>
                  <a:ext uri="{0D108BD9-81ED-4DB2-BD59-A6C34878D82A}">
                    <a16:rowId xmlns:a16="http://schemas.microsoft.com/office/drawing/2014/main" val="1275285431"/>
                  </a:ext>
                </a:extLst>
              </a:tr>
              <a:tr h="313911">
                <a:tc>
                  <a:txBody>
                    <a:bodyPr/>
                    <a:lstStyle/>
                    <a:p>
                      <a:r>
                        <a:rPr lang="fi-FI" sz="1400" dirty="0">
                          <a:latin typeface="Brother 1816 Regular" pitchFamily="50" charset="0"/>
                        </a:rPr>
                        <a:t>Oppilaiden arviointiosaaminen</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extLst>
                  <a:ext uri="{0D108BD9-81ED-4DB2-BD59-A6C34878D82A}">
                    <a16:rowId xmlns:a16="http://schemas.microsoft.com/office/drawing/2014/main" val="2263937854"/>
                  </a:ext>
                </a:extLst>
              </a:tr>
              <a:tr h="313911">
                <a:tc>
                  <a:txBody>
                    <a:bodyPr/>
                    <a:lstStyle/>
                    <a:p>
                      <a:r>
                        <a:rPr lang="fi-FI" sz="1400" dirty="0">
                          <a:latin typeface="Brother 1816 Regular" pitchFamily="50" charset="0"/>
                        </a:rPr>
                        <a:t>Todistukset</a:t>
                      </a: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a:latin typeface="Brother 1816 Regular" pitchFamily="50" charset="0"/>
                      </a:endParaRPr>
                    </a:p>
                  </a:txBody>
                  <a:tcPr/>
                </a:tc>
                <a:tc>
                  <a:txBody>
                    <a:bodyPr/>
                    <a:lstStyle/>
                    <a:p>
                      <a:endParaRPr lang="fi-FI" sz="1400" dirty="0">
                        <a:latin typeface="Brother 1816 Regular" pitchFamily="50" charset="0"/>
                      </a:endParaRPr>
                    </a:p>
                  </a:txBody>
                  <a:tcPr/>
                </a:tc>
                <a:extLst>
                  <a:ext uri="{0D108BD9-81ED-4DB2-BD59-A6C34878D82A}">
                    <a16:rowId xmlns:a16="http://schemas.microsoft.com/office/drawing/2014/main" val="165298243"/>
                  </a:ext>
                </a:extLst>
              </a:tr>
            </a:tbl>
          </a:graphicData>
        </a:graphic>
      </p:graphicFrame>
    </p:spTree>
    <p:extLst>
      <p:ext uri="{BB962C8B-B14F-4D97-AF65-F5344CB8AC3E}">
        <p14:creationId xmlns:p14="http://schemas.microsoft.com/office/powerpoint/2010/main" val="18802832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25C4-56DE-4550-B4D1-2668B5AB425A}"/>
              </a:ext>
            </a:extLst>
          </p:cNvPr>
          <p:cNvSpPr>
            <a:spLocks noGrp="1"/>
          </p:cNvSpPr>
          <p:nvPr>
            <p:ph type="title"/>
          </p:nvPr>
        </p:nvSpPr>
        <p:spPr/>
        <p:txBody>
          <a:bodyPr/>
          <a:lstStyle/>
          <a:p>
            <a:r>
              <a:rPr lang="fi-FI" dirty="0"/>
              <a:t>Arviointikulttuuriin osallistaminen</a:t>
            </a:r>
          </a:p>
        </p:txBody>
      </p:sp>
      <p:sp>
        <p:nvSpPr>
          <p:cNvPr id="3" name="Content Placeholder 2">
            <a:extLst>
              <a:ext uri="{FF2B5EF4-FFF2-40B4-BE49-F238E27FC236}">
                <a16:creationId xmlns:a16="http://schemas.microsoft.com/office/drawing/2014/main" id="{710F9B7A-4FAE-4F33-85E0-E9F540196A8A}"/>
              </a:ext>
            </a:extLst>
          </p:cNvPr>
          <p:cNvSpPr>
            <a:spLocks noGrp="1"/>
          </p:cNvSpPr>
          <p:nvPr>
            <p:ph idx="1"/>
          </p:nvPr>
        </p:nvSpPr>
        <p:spPr/>
        <p:txBody>
          <a:bodyPr>
            <a:normAutofit lnSpcReduction="10000"/>
          </a:bodyPr>
          <a:lstStyle/>
          <a:p>
            <a:pPr marL="0" indent="0">
              <a:buNone/>
            </a:pPr>
            <a:r>
              <a:rPr lang="fi-FI" dirty="0"/>
              <a:t>Peruskysymyksiä: Miten </a:t>
            </a:r>
            <a:r>
              <a:rPr lang="fi-FI" dirty="0" err="1"/>
              <a:t>osallistetaan</a:t>
            </a:r>
            <a:r>
              <a:rPr lang="fi-FI" dirty="0"/>
              <a:t> opetuksen järjestäjä, rehtori, opettaja, oppilas, huoltaja?</a:t>
            </a:r>
          </a:p>
          <a:p>
            <a:pPr marL="0" indent="0">
              <a:buNone/>
            </a:pPr>
            <a:endParaRPr lang="fi-FI" dirty="0"/>
          </a:p>
          <a:p>
            <a:pPr marL="0" indent="0">
              <a:buNone/>
            </a:pPr>
            <a:r>
              <a:rPr lang="fi-FI" dirty="0"/>
              <a:t>Kaikilla erilainen kosketuspinta arviointikulttuuriin ja arvioinnin periaatteisiin.</a:t>
            </a:r>
          </a:p>
          <a:p>
            <a:pPr marL="0" indent="0">
              <a:buNone/>
            </a:pPr>
            <a:r>
              <a:rPr lang="fi-FI" dirty="0"/>
              <a:t>Eri toimijoiden analysointi arvoista, arviointitoiminnasta sekä siihen kytkeytyvistä ajattelu – ja toimintamalleista. (</a:t>
            </a:r>
            <a:r>
              <a:rPr lang="fi-FI" dirty="0" err="1"/>
              <a:t>Ouakrim</a:t>
            </a:r>
            <a:r>
              <a:rPr lang="fi-FI" dirty="0"/>
              <a:t>- </a:t>
            </a:r>
            <a:r>
              <a:rPr lang="fi-FI" dirty="0" err="1"/>
              <a:t>Soivio</a:t>
            </a:r>
            <a:r>
              <a:rPr lang="fi-FI" dirty="0"/>
              <a:t> 2017) </a:t>
            </a:r>
          </a:p>
          <a:p>
            <a:pPr marL="0" indent="0">
              <a:buNone/>
            </a:pPr>
            <a:endParaRPr lang="fi-FI" dirty="0"/>
          </a:p>
          <a:p>
            <a:pPr marL="0" indent="0">
              <a:buNone/>
            </a:pPr>
            <a:r>
              <a:rPr lang="fi-FI" dirty="0"/>
              <a:t>Ei ole joko/tai vaan on sekä/että! </a:t>
            </a:r>
          </a:p>
          <a:p>
            <a:endParaRPr lang="fi-FI" dirty="0"/>
          </a:p>
        </p:txBody>
      </p:sp>
    </p:spTree>
    <p:extLst>
      <p:ext uri="{BB962C8B-B14F-4D97-AF65-F5344CB8AC3E}">
        <p14:creationId xmlns:p14="http://schemas.microsoft.com/office/powerpoint/2010/main" val="189710017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474C-0DD6-4418-97A2-42305EB896C1}"/>
              </a:ext>
            </a:extLst>
          </p:cNvPr>
          <p:cNvSpPr>
            <a:spLocks noGrp="1"/>
          </p:cNvSpPr>
          <p:nvPr>
            <p:ph type="title"/>
          </p:nvPr>
        </p:nvSpPr>
        <p:spPr/>
        <p:txBody>
          <a:bodyPr/>
          <a:lstStyle/>
          <a:p>
            <a:r>
              <a:rPr lang="fi-FI" dirty="0"/>
              <a:t>Hyvä arviointikulttuuri</a:t>
            </a:r>
          </a:p>
        </p:txBody>
      </p:sp>
      <p:sp>
        <p:nvSpPr>
          <p:cNvPr id="3" name="Content Placeholder 2">
            <a:extLst>
              <a:ext uri="{FF2B5EF4-FFF2-40B4-BE49-F238E27FC236}">
                <a16:creationId xmlns:a16="http://schemas.microsoft.com/office/drawing/2014/main" id="{581C5FE2-669F-4BEF-982C-1C99D89EEB8E}"/>
              </a:ext>
            </a:extLst>
          </p:cNvPr>
          <p:cNvSpPr>
            <a:spLocks noGrp="1"/>
          </p:cNvSpPr>
          <p:nvPr>
            <p:ph idx="1"/>
          </p:nvPr>
        </p:nvSpPr>
        <p:spPr/>
        <p:txBody>
          <a:bodyPr>
            <a:normAutofit/>
          </a:bodyPr>
          <a:lstStyle/>
          <a:p>
            <a:pPr marL="0" indent="0">
              <a:buNone/>
            </a:pPr>
            <a:r>
              <a:rPr lang="fi-FI" dirty="0"/>
              <a:t>Voi näyttäytyä eri tavalla eri toimijoilla.</a:t>
            </a:r>
          </a:p>
          <a:p>
            <a:pPr marL="0" indent="0">
              <a:buNone/>
            </a:pPr>
            <a:r>
              <a:rPr lang="fi-FI" dirty="0"/>
              <a:t>Arvioinnin erilaisten tehtävien tulee olla ymmärrettäviä ja selviä.</a:t>
            </a:r>
          </a:p>
          <a:p>
            <a:pPr marL="0" indent="0">
              <a:buNone/>
            </a:pPr>
            <a:endParaRPr lang="fi-FI" dirty="0"/>
          </a:p>
          <a:p>
            <a:pPr marL="0" indent="0">
              <a:buNone/>
            </a:pPr>
            <a:r>
              <a:rPr lang="fi-FI" dirty="0">
                <a:latin typeface="Brother 1816 Medium" pitchFamily="50" charset="0"/>
              </a:rPr>
              <a:t>Mitä, miten?</a:t>
            </a:r>
          </a:p>
          <a:p>
            <a:r>
              <a:rPr lang="fi-FI" dirty="0"/>
              <a:t>Arvioinnin periaatteet tulee olla yhteisesti sovittu: ryhmän tason, koulun taso, kunnan taso</a:t>
            </a:r>
          </a:p>
          <a:p>
            <a:r>
              <a:rPr lang="fi-FI" dirty="0"/>
              <a:t>Kriteeriperustaisuuden ja yhdenvertaisuuden oivaltaminen ja käyttäminen (erityisesti nivelvaiheet, päättöarviointi)</a:t>
            </a:r>
          </a:p>
          <a:p>
            <a:endParaRPr lang="fi-FI" dirty="0"/>
          </a:p>
        </p:txBody>
      </p:sp>
    </p:spTree>
    <p:extLst>
      <p:ext uri="{BB962C8B-B14F-4D97-AF65-F5344CB8AC3E}">
        <p14:creationId xmlns:p14="http://schemas.microsoft.com/office/powerpoint/2010/main" val="260821182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FE603-CB4C-4D1F-8636-8D2F58B244F6}"/>
              </a:ext>
            </a:extLst>
          </p:cNvPr>
          <p:cNvSpPr>
            <a:spLocks noGrp="1"/>
          </p:cNvSpPr>
          <p:nvPr>
            <p:ph type="title"/>
          </p:nvPr>
        </p:nvSpPr>
        <p:spPr/>
        <p:txBody>
          <a:bodyPr/>
          <a:lstStyle/>
          <a:p>
            <a:r>
              <a:rPr lang="fi-FI" dirty="0"/>
              <a:t>Rehtori pohdintaa osallistamisesta</a:t>
            </a:r>
          </a:p>
        </p:txBody>
      </p:sp>
      <p:sp>
        <p:nvSpPr>
          <p:cNvPr id="3" name="Content Placeholder 2">
            <a:extLst>
              <a:ext uri="{FF2B5EF4-FFF2-40B4-BE49-F238E27FC236}">
                <a16:creationId xmlns:a16="http://schemas.microsoft.com/office/drawing/2014/main" id="{0F42A123-3DCB-4E6F-A8FB-3FAFDE0A09B5}"/>
              </a:ext>
            </a:extLst>
          </p:cNvPr>
          <p:cNvSpPr>
            <a:spLocks noGrp="1"/>
          </p:cNvSpPr>
          <p:nvPr>
            <p:ph idx="1"/>
          </p:nvPr>
        </p:nvSpPr>
        <p:spPr/>
        <p:txBody>
          <a:bodyPr/>
          <a:lstStyle/>
          <a:p>
            <a:r>
              <a:rPr lang="fi-FI" dirty="0"/>
              <a:t>Minkälainen arviointikulttuuri koulussa vallitsee? </a:t>
            </a:r>
          </a:p>
          <a:p>
            <a:r>
              <a:rPr lang="fi-FI" dirty="0"/>
              <a:t>Minkälainen on henkilöstön arviointiosaaminen?</a:t>
            </a:r>
          </a:p>
          <a:p>
            <a:r>
              <a:rPr lang="fi-FI" dirty="0"/>
              <a:t>Miten saan kaikki mukaan pohtimaan arviointiin liittyviä asioita? ”Ylhäältä” annettuna arviointi ei välttämättä muutu toivottuun suuntaan.</a:t>
            </a:r>
          </a:p>
          <a:p>
            <a:r>
              <a:rPr lang="fi-FI" dirty="0"/>
              <a:t>Mitä käytännön toimenpiteitä tarvitaan osallistamiseen?</a:t>
            </a:r>
          </a:p>
          <a:p>
            <a:r>
              <a:rPr lang="fi-FI" dirty="0"/>
              <a:t>Miten osoitan sen, että arviointi edistää oppimista ja arviointi kiinnittyy opetukseen joustavasti?</a:t>
            </a:r>
          </a:p>
        </p:txBody>
      </p:sp>
    </p:spTree>
    <p:extLst>
      <p:ext uri="{BB962C8B-B14F-4D97-AF65-F5344CB8AC3E}">
        <p14:creationId xmlns:p14="http://schemas.microsoft.com/office/powerpoint/2010/main" val="176812002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C3C6-40CE-4E2F-A177-7DDC30FB63E0}"/>
              </a:ext>
            </a:extLst>
          </p:cNvPr>
          <p:cNvSpPr>
            <a:spLocks noGrp="1"/>
          </p:cNvSpPr>
          <p:nvPr>
            <p:ph type="title"/>
          </p:nvPr>
        </p:nvSpPr>
        <p:spPr/>
        <p:txBody>
          <a:bodyPr/>
          <a:lstStyle/>
          <a:p>
            <a:r>
              <a:rPr lang="fi-FI" dirty="0"/>
              <a:t>Eri toimijat - erilaiset näkökulmat osallistamiseen 1/2</a:t>
            </a:r>
          </a:p>
        </p:txBody>
      </p:sp>
      <p:sp>
        <p:nvSpPr>
          <p:cNvPr id="3" name="Content Placeholder 2">
            <a:extLst>
              <a:ext uri="{FF2B5EF4-FFF2-40B4-BE49-F238E27FC236}">
                <a16:creationId xmlns:a16="http://schemas.microsoft.com/office/drawing/2014/main" id="{7F5421F7-991E-4704-8E8B-4EBB2A94451A}"/>
              </a:ext>
            </a:extLst>
          </p:cNvPr>
          <p:cNvSpPr>
            <a:spLocks noGrp="1"/>
          </p:cNvSpPr>
          <p:nvPr>
            <p:ph idx="1"/>
          </p:nvPr>
        </p:nvSpPr>
        <p:spPr/>
        <p:txBody>
          <a:bodyPr>
            <a:normAutofit fontScale="92500" lnSpcReduction="10000"/>
          </a:bodyPr>
          <a:lstStyle/>
          <a:p>
            <a:r>
              <a:rPr lang="fi-FI" dirty="0">
                <a:latin typeface="Brother 1816 Medium" pitchFamily="50" charset="0"/>
              </a:rPr>
              <a:t>Oppilas</a:t>
            </a:r>
            <a:r>
              <a:rPr lang="fi-FI" dirty="0"/>
              <a:t>: itsearvioinnilla ja vertaispalautteella on hyvä aloittaa. </a:t>
            </a:r>
          </a:p>
          <a:p>
            <a:r>
              <a:rPr lang="fi-FI" dirty="0"/>
              <a:t>Oppilas asettaa itselleen tavoitteita, arvioi oppimistaan ja ottaa vastuuta valinnoistaan: näin oppilas oppii ymmärtämään omaa toimintaansa laajemmassa koulun kontekstissa. Kriittinen ajattelu kehittyy ja yhteisvastuullisuus kouluyhteisössä edistyy. </a:t>
            </a:r>
          </a:p>
          <a:p>
            <a:r>
              <a:rPr lang="fi-FI" dirty="0"/>
              <a:t>Oppilaiden itsearviointi: oppiminen tapahtuu sosiaalisessa yhteisössä</a:t>
            </a:r>
          </a:p>
          <a:p>
            <a:r>
              <a:rPr lang="fi-FI" dirty="0"/>
              <a:t>Oppilaiden tulisi oppia näkemään ja oivaltamaan arviointikulttuurissa ne asiat, jotka edistävät ja vahvistavat oppimista ja tuoda näitä näkökulmia esille esim. oppimiskeskusteluissa.</a:t>
            </a:r>
          </a:p>
        </p:txBody>
      </p:sp>
    </p:spTree>
    <p:extLst>
      <p:ext uri="{BB962C8B-B14F-4D97-AF65-F5344CB8AC3E}">
        <p14:creationId xmlns:p14="http://schemas.microsoft.com/office/powerpoint/2010/main" val="355081897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8535-8F36-4C53-BB10-1565F2133FC5}"/>
              </a:ext>
            </a:extLst>
          </p:cNvPr>
          <p:cNvSpPr>
            <a:spLocks noGrp="1"/>
          </p:cNvSpPr>
          <p:nvPr>
            <p:ph type="title"/>
          </p:nvPr>
        </p:nvSpPr>
        <p:spPr/>
        <p:txBody>
          <a:bodyPr/>
          <a:lstStyle/>
          <a:p>
            <a:r>
              <a:rPr lang="fi-FI" dirty="0"/>
              <a:t>Eri toimijat - erilaiset näkökulmat osallistamiseen 2/2</a:t>
            </a:r>
          </a:p>
        </p:txBody>
      </p:sp>
      <p:sp>
        <p:nvSpPr>
          <p:cNvPr id="3" name="Content Placeholder 2">
            <a:extLst>
              <a:ext uri="{FF2B5EF4-FFF2-40B4-BE49-F238E27FC236}">
                <a16:creationId xmlns:a16="http://schemas.microsoft.com/office/drawing/2014/main" id="{CA41D61D-B98A-42F4-8EDB-8C6F9FEFDE50}"/>
              </a:ext>
            </a:extLst>
          </p:cNvPr>
          <p:cNvSpPr>
            <a:spLocks noGrp="1"/>
          </p:cNvSpPr>
          <p:nvPr>
            <p:ph idx="1"/>
          </p:nvPr>
        </p:nvSpPr>
        <p:spPr/>
        <p:txBody>
          <a:bodyPr>
            <a:normAutofit fontScale="92500" lnSpcReduction="10000"/>
          </a:bodyPr>
          <a:lstStyle/>
          <a:p>
            <a:r>
              <a:rPr lang="fi-FI" dirty="0">
                <a:latin typeface="Brother 1816 Medium" pitchFamily="50" charset="0"/>
              </a:rPr>
              <a:t>Opettajat, huoltajat</a:t>
            </a:r>
            <a:r>
              <a:rPr lang="fi-FI" dirty="0"/>
              <a:t>: Arviointikulttuuri on osa toimintakulttuuria, joten voisi päätellä, että samat asiat estävät ja edistävät arviointikulttuuriin osallistumista kuin toimintakulttuurissakin.</a:t>
            </a:r>
          </a:p>
          <a:p>
            <a:r>
              <a:rPr lang="fi-FI" dirty="0"/>
              <a:t>Edistäviä tekijöitä: vahva pedagoginen johtajuus, aika, yhteinen keskustelu, tiimityöskentely, yhteissuunnittelu, kodin ja koulun hyvä yhteistyö.</a:t>
            </a:r>
          </a:p>
          <a:p>
            <a:r>
              <a:rPr lang="fi-FI" dirty="0"/>
              <a:t>Estäviä tekijöitä: lapsi – ja oppilasryhmien moninaisuus, oman työn priorisointi kehittämistyössä, hyvien käytänteiden jakaminen, riittämätön täydennyskoulutus, talous, työaikajärjestelyt.</a:t>
            </a:r>
          </a:p>
          <a:p>
            <a:pPr marL="0" indent="0">
              <a:buNone/>
            </a:pPr>
            <a:r>
              <a:rPr lang="fi-FI" dirty="0" err="1"/>
              <a:t>Kts.</a:t>
            </a:r>
            <a:r>
              <a:rPr lang="fi-FI" i="1" dirty="0" err="1"/>
              <a:t>Venäläinen</a:t>
            </a:r>
            <a:r>
              <a:rPr lang="fi-FI" i="1" dirty="0"/>
              <a:t>, Saarinen, ym. 2020. Näkymiä OPS – matkan varrelta, 148- 163.</a:t>
            </a:r>
          </a:p>
          <a:p>
            <a:endParaRPr lang="fi-FI" dirty="0"/>
          </a:p>
        </p:txBody>
      </p:sp>
    </p:spTree>
    <p:extLst>
      <p:ext uri="{BB962C8B-B14F-4D97-AF65-F5344CB8AC3E}">
        <p14:creationId xmlns:p14="http://schemas.microsoft.com/office/powerpoint/2010/main" val="454939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D9DF4-952E-42C7-BCA0-94F36C3CB079}"/>
              </a:ext>
            </a:extLst>
          </p:cNvPr>
          <p:cNvSpPr>
            <a:spLocks noGrp="1"/>
          </p:cNvSpPr>
          <p:nvPr>
            <p:ph type="title"/>
          </p:nvPr>
        </p:nvSpPr>
        <p:spPr/>
        <p:txBody>
          <a:bodyPr/>
          <a:lstStyle/>
          <a:p>
            <a:r>
              <a:rPr lang="fi-FI" dirty="0"/>
              <a:t>Monialainen yhteistyö lasten ja nuorten hyvinvoinnin edistämiseksi</a:t>
            </a:r>
          </a:p>
        </p:txBody>
      </p:sp>
      <p:sp>
        <p:nvSpPr>
          <p:cNvPr id="4" name="Suorakulmio 4">
            <a:extLst>
              <a:ext uri="{FF2B5EF4-FFF2-40B4-BE49-F238E27FC236}">
                <a16:creationId xmlns:a16="http://schemas.microsoft.com/office/drawing/2014/main" id="{2877889E-BF63-46DC-9A14-DCDD734F7E91}"/>
              </a:ext>
            </a:extLst>
          </p:cNvPr>
          <p:cNvSpPr/>
          <p:nvPr/>
        </p:nvSpPr>
        <p:spPr>
          <a:xfrm>
            <a:off x="370866" y="1753100"/>
            <a:ext cx="11450267" cy="118523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dirty="0">
              <a:solidFill>
                <a:schemeClr val="tx1"/>
              </a:solidFill>
              <a:latin typeface="Brother 1816 Bold" pitchFamily="50" charset="0"/>
            </a:endParaRPr>
          </a:p>
          <a:p>
            <a:pPr algn="ctr"/>
            <a:r>
              <a:rPr lang="fi-FI" sz="1200" b="1" dirty="0">
                <a:solidFill>
                  <a:schemeClr val="tx1"/>
                </a:solidFill>
                <a:latin typeface="Brother 1816 Bold" pitchFamily="50" charset="0"/>
              </a:rPr>
              <a:t>Kunnan tason ohjaus</a:t>
            </a:r>
          </a:p>
          <a:p>
            <a:pPr algn="ctr"/>
            <a:endParaRPr lang="fi-FI" sz="1200" dirty="0">
              <a:solidFill>
                <a:schemeClr val="tx1"/>
              </a:solidFill>
              <a:latin typeface="Brother 1816 Regular" pitchFamily="50" charset="0"/>
            </a:endParaRPr>
          </a:p>
          <a:p>
            <a:pPr algn="ctr"/>
            <a:r>
              <a:rPr lang="fi-FI" sz="1200" b="1" dirty="0">
                <a:solidFill>
                  <a:schemeClr val="tx1"/>
                </a:solidFill>
                <a:latin typeface="Brother 1816 Regular" pitchFamily="50" charset="0"/>
              </a:rPr>
              <a:t>Kunnan toiminta- ja taloussuunnitelma, toimialojen ym. suunnitelmat</a:t>
            </a:r>
          </a:p>
          <a:p>
            <a:pPr algn="ctr"/>
            <a:r>
              <a:rPr lang="fi-FI" sz="1200" b="1" dirty="0">
                <a:solidFill>
                  <a:schemeClr val="tx1"/>
                </a:solidFill>
                <a:latin typeface="Brother 1816 Regular" pitchFamily="50" charset="0"/>
              </a:rPr>
              <a:t>Hyvinvointikertomus ja –strategia</a:t>
            </a:r>
          </a:p>
          <a:p>
            <a:pPr algn="ctr"/>
            <a:r>
              <a:rPr lang="fi-FI" sz="1200" b="1" dirty="0">
                <a:solidFill>
                  <a:schemeClr val="tx1"/>
                </a:solidFill>
                <a:latin typeface="Brother 1816 Regular" pitchFamily="50" charset="0"/>
              </a:rPr>
              <a:t>Lasten ja nuorten hyvinvointisuunnitelma</a:t>
            </a:r>
          </a:p>
          <a:p>
            <a:pPr algn="ctr"/>
            <a:endParaRPr lang="fi-FI" sz="1200" dirty="0">
              <a:latin typeface="Brother 1816 Regular" pitchFamily="50" charset="0"/>
            </a:endParaRPr>
          </a:p>
          <a:p>
            <a:pPr algn="ctr"/>
            <a:endParaRPr lang="fi-FI" sz="1400" dirty="0"/>
          </a:p>
        </p:txBody>
      </p:sp>
      <p:sp>
        <p:nvSpPr>
          <p:cNvPr id="5" name="Suorakulmio 5">
            <a:extLst>
              <a:ext uri="{FF2B5EF4-FFF2-40B4-BE49-F238E27FC236}">
                <a16:creationId xmlns:a16="http://schemas.microsoft.com/office/drawing/2014/main" id="{E52BF234-095B-45A4-A4E2-BBA8919F22F3}"/>
              </a:ext>
            </a:extLst>
          </p:cNvPr>
          <p:cNvSpPr/>
          <p:nvPr/>
        </p:nvSpPr>
        <p:spPr>
          <a:xfrm>
            <a:off x="370866" y="3168049"/>
            <a:ext cx="4015213" cy="175446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tx1"/>
                </a:solidFill>
                <a:latin typeface="Brother 1816 Bold" pitchFamily="50" charset="0"/>
              </a:rPr>
              <a:t>Koulutoimi</a:t>
            </a:r>
          </a:p>
          <a:p>
            <a:pPr algn="ctr"/>
            <a:endParaRPr lang="fi-FI" sz="1200" b="1" dirty="0">
              <a:latin typeface="Brother 1816 Regular" pitchFamily="50" charset="0"/>
            </a:endParaRPr>
          </a:p>
          <a:p>
            <a:pPr algn="ctr"/>
            <a:r>
              <a:rPr lang="fi-FI" sz="1200" b="1" dirty="0">
                <a:solidFill>
                  <a:schemeClr val="tx1"/>
                </a:solidFill>
                <a:latin typeface="Brother 1816 Regular" pitchFamily="50" charset="0"/>
              </a:rPr>
              <a:t>Oppimisen ja koulunkäynnin tuki</a:t>
            </a:r>
          </a:p>
          <a:p>
            <a:pPr algn="ctr"/>
            <a:r>
              <a:rPr lang="fi-FI" sz="1200" b="1" dirty="0">
                <a:solidFill>
                  <a:schemeClr val="tx1"/>
                </a:solidFill>
                <a:latin typeface="Brother 1816 Regular" pitchFamily="50" charset="0"/>
              </a:rPr>
              <a:t>-Opetussuunnitelma</a:t>
            </a:r>
          </a:p>
          <a:p>
            <a:pPr algn="ctr"/>
            <a:r>
              <a:rPr lang="fi-FI" sz="1200" b="1" dirty="0">
                <a:solidFill>
                  <a:schemeClr val="tx1"/>
                </a:solidFill>
                <a:latin typeface="Brother 1816 Regular" pitchFamily="50" charset="0"/>
              </a:rPr>
              <a:t>Opiskeluhuolto</a:t>
            </a:r>
          </a:p>
          <a:p>
            <a:pPr algn="ctr"/>
            <a:r>
              <a:rPr lang="fi-FI" sz="1200" b="1" dirty="0">
                <a:solidFill>
                  <a:schemeClr val="tx1"/>
                </a:solidFill>
                <a:latin typeface="Brother 1816 Regular" pitchFamily="50" charset="0"/>
              </a:rPr>
              <a:t>Opiskeluhuollon ohjausryhmä</a:t>
            </a:r>
          </a:p>
          <a:p>
            <a:pPr algn="ctr"/>
            <a:r>
              <a:rPr lang="fi-FI" sz="1200" b="1" dirty="0">
                <a:solidFill>
                  <a:schemeClr val="tx1"/>
                </a:solidFill>
                <a:latin typeface="Brother 1816 Regular" pitchFamily="50" charset="0"/>
              </a:rPr>
              <a:t>-Oppilaitoksen opiskeluhuoltoryhmä</a:t>
            </a:r>
          </a:p>
          <a:p>
            <a:pPr algn="ctr"/>
            <a:r>
              <a:rPr lang="fi-FI" sz="1200" b="1" dirty="0">
                <a:solidFill>
                  <a:schemeClr val="tx1"/>
                </a:solidFill>
                <a:latin typeface="Brother 1816 Regular" pitchFamily="50" charset="0"/>
              </a:rPr>
              <a:t>-Opiskeluhuoltosuunnitelma</a:t>
            </a:r>
          </a:p>
        </p:txBody>
      </p:sp>
      <p:sp>
        <p:nvSpPr>
          <p:cNvPr id="6" name="Suorakulmio 3">
            <a:extLst>
              <a:ext uri="{FF2B5EF4-FFF2-40B4-BE49-F238E27FC236}">
                <a16:creationId xmlns:a16="http://schemas.microsoft.com/office/drawing/2014/main" id="{E6E016C1-38DF-4AD1-9F8C-493EE1AF7C36}"/>
              </a:ext>
            </a:extLst>
          </p:cNvPr>
          <p:cNvSpPr/>
          <p:nvPr/>
        </p:nvSpPr>
        <p:spPr>
          <a:xfrm>
            <a:off x="370867" y="5150038"/>
            <a:ext cx="5304960" cy="85117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tx1"/>
                </a:solidFill>
                <a:latin typeface="Brother 1816 Bold" pitchFamily="50" charset="0"/>
              </a:rPr>
              <a:t>Nuorisotoimi</a:t>
            </a:r>
          </a:p>
          <a:p>
            <a:pPr algn="ctr"/>
            <a:endParaRPr lang="fi-FI" sz="1200" b="1" dirty="0">
              <a:solidFill>
                <a:schemeClr val="tx1"/>
              </a:solidFill>
              <a:latin typeface="Brother 1816 Regular" pitchFamily="50" charset="0"/>
            </a:endParaRPr>
          </a:p>
          <a:p>
            <a:pPr algn="ctr"/>
            <a:r>
              <a:rPr lang="fi-FI" sz="1200" b="1" dirty="0">
                <a:solidFill>
                  <a:schemeClr val="tx1"/>
                </a:solidFill>
                <a:latin typeface="Brother 1816 Regular" pitchFamily="50" charset="0"/>
              </a:rPr>
              <a:t>Ohjaus- ja palveluverkosto tai muu vastaava yhteistyöryhmä</a:t>
            </a:r>
            <a:endParaRPr lang="fi-FI" sz="1200" dirty="0">
              <a:solidFill>
                <a:schemeClr val="tx1"/>
              </a:solidFill>
              <a:latin typeface="Brother 1816 Regular" pitchFamily="50" charset="0"/>
            </a:endParaRPr>
          </a:p>
        </p:txBody>
      </p:sp>
      <p:sp>
        <p:nvSpPr>
          <p:cNvPr id="7" name="Suorakulmio 6">
            <a:extLst>
              <a:ext uri="{FF2B5EF4-FFF2-40B4-BE49-F238E27FC236}">
                <a16:creationId xmlns:a16="http://schemas.microsoft.com/office/drawing/2014/main" id="{41F4F4D6-B6CF-4798-B6A3-C4D46B09338A}"/>
              </a:ext>
            </a:extLst>
          </p:cNvPr>
          <p:cNvSpPr/>
          <p:nvPr/>
        </p:nvSpPr>
        <p:spPr>
          <a:xfrm flipH="1">
            <a:off x="4573168" y="3166952"/>
            <a:ext cx="4571999" cy="175446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tx1"/>
                </a:solidFill>
                <a:latin typeface="Brother 1816 Bold" pitchFamily="50" charset="0"/>
              </a:rPr>
              <a:t>Varhaiskasvatus</a:t>
            </a:r>
          </a:p>
          <a:p>
            <a:pPr algn="ctr"/>
            <a:endParaRPr lang="fi-FI" sz="1200" b="1" dirty="0">
              <a:solidFill>
                <a:schemeClr val="tx1"/>
              </a:solidFill>
              <a:latin typeface="Brother 1816 Regular" pitchFamily="50" charset="0"/>
            </a:endParaRPr>
          </a:p>
          <a:p>
            <a:pPr algn="ctr"/>
            <a:r>
              <a:rPr lang="fi-FI" sz="1200" b="1" dirty="0">
                <a:solidFill>
                  <a:schemeClr val="tx1"/>
                </a:solidFill>
                <a:latin typeface="Brother 1816 Regular" pitchFamily="50" charset="0"/>
              </a:rPr>
              <a:t>Yhteistyö opetuksesta, liikunnasta ja kulttuurista, lastensuojelusta ja muusta sosiaalihuollosta, neuvolatoiminnasta ja muusta terveydenhuollosta vastaavien sekä muiden tarvittavien tahojen kanssa</a:t>
            </a:r>
            <a:r>
              <a:rPr lang="fi-FI" sz="1200" dirty="0">
                <a:solidFill>
                  <a:schemeClr val="tx1"/>
                </a:solidFill>
                <a:latin typeface="Brother 1816 Regular" pitchFamily="50" charset="0"/>
              </a:rPr>
              <a:t>.</a:t>
            </a:r>
            <a:endParaRPr lang="fi-FI" sz="1200" b="1" dirty="0">
              <a:solidFill>
                <a:schemeClr val="tx1"/>
              </a:solidFill>
              <a:latin typeface="Brother 1816 Regular" pitchFamily="50" charset="0"/>
            </a:endParaRPr>
          </a:p>
        </p:txBody>
      </p:sp>
      <p:sp>
        <p:nvSpPr>
          <p:cNvPr id="8" name="Suorakulmio 7">
            <a:extLst>
              <a:ext uri="{FF2B5EF4-FFF2-40B4-BE49-F238E27FC236}">
                <a16:creationId xmlns:a16="http://schemas.microsoft.com/office/drawing/2014/main" id="{FD938280-23FD-4013-B58B-497A85144ED8}"/>
              </a:ext>
            </a:extLst>
          </p:cNvPr>
          <p:cNvSpPr/>
          <p:nvPr/>
        </p:nvSpPr>
        <p:spPr>
          <a:xfrm>
            <a:off x="9332256" y="3166952"/>
            <a:ext cx="2488877" cy="175446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tx1"/>
                </a:solidFill>
                <a:latin typeface="Brother 1816 Bold" pitchFamily="50" charset="0"/>
              </a:rPr>
              <a:t>Neuvolatoiminnan ja koulu- ja opiskeluterveyden-</a:t>
            </a:r>
          </a:p>
          <a:p>
            <a:pPr algn="ctr"/>
            <a:r>
              <a:rPr lang="fi-FI" sz="1200" b="1" dirty="0">
                <a:solidFill>
                  <a:schemeClr val="tx1"/>
                </a:solidFill>
                <a:latin typeface="Brother 1816 Bold" pitchFamily="50" charset="0"/>
              </a:rPr>
              <a:t>huollon sekä suun terveydenhuollon toimintaohjelma</a:t>
            </a:r>
          </a:p>
        </p:txBody>
      </p:sp>
      <p:sp>
        <p:nvSpPr>
          <p:cNvPr id="9" name="Vuokaavio: Prosessi 8">
            <a:extLst>
              <a:ext uri="{FF2B5EF4-FFF2-40B4-BE49-F238E27FC236}">
                <a16:creationId xmlns:a16="http://schemas.microsoft.com/office/drawing/2014/main" id="{DF64F0F4-3DFD-4A59-9E87-3E603C91D635}"/>
              </a:ext>
            </a:extLst>
          </p:cNvPr>
          <p:cNvSpPr/>
          <p:nvPr/>
        </p:nvSpPr>
        <p:spPr>
          <a:xfrm>
            <a:off x="5850639" y="5150039"/>
            <a:ext cx="5970494" cy="1342836"/>
          </a:xfrm>
          <a:prstGeom prst="flowChart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tx1"/>
                </a:solidFill>
                <a:latin typeface="Brother 1816 Bold" pitchFamily="50" charset="0"/>
              </a:rPr>
              <a:t>Sosiaalitoimi</a:t>
            </a:r>
          </a:p>
          <a:p>
            <a:pPr algn="ctr"/>
            <a:endParaRPr lang="fi-FI" sz="1200" b="1" dirty="0">
              <a:solidFill>
                <a:schemeClr val="tx1"/>
              </a:solidFill>
              <a:latin typeface="Brother 1816 Regular" pitchFamily="50" charset="0"/>
            </a:endParaRPr>
          </a:p>
          <a:p>
            <a:pPr algn="ctr"/>
            <a:r>
              <a:rPr lang="fi-FI" sz="1200" b="1" dirty="0">
                <a:solidFill>
                  <a:schemeClr val="tx1"/>
                </a:solidFill>
                <a:latin typeface="Brother 1816 Regular" pitchFamily="50" charset="0"/>
              </a:rPr>
              <a:t>Rakenteellinen sosiaalityö</a:t>
            </a:r>
          </a:p>
          <a:p>
            <a:pPr algn="ctr"/>
            <a:r>
              <a:rPr lang="fi-FI" sz="1200" b="1" dirty="0">
                <a:solidFill>
                  <a:schemeClr val="tx1"/>
                </a:solidFill>
                <a:latin typeface="Brother 1816 Regular" pitchFamily="50" charset="0"/>
              </a:rPr>
              <a:t>Kunnallisten viranomaisten yhteistyö lasten ja nuorten hyvinvoinnin seurannassa ja edistämisessä</a:t>
            </a:r>
          </a:p>
          <a:p>
            <a:pPr algn="ctr"/>
            <a:r>
              <a:rPr lang="fi-FI" sz="1200" b="1" dirty="0">
                <a:solidFill>
                  <a:schemeClr val="tx1"/>
                </a:solidFill>
                <a:latin typeface="Brother 1816 Regular" pitchFamily="50" charset="0"/>
              </a:rPr>
              <a:t>Lastensuojelu</a:t>
            </a:r>
          </a:p>
        </p:txBody>
      </p:sp>
    </p:spTree>
    <p:extLst>
      <p:ext uri="{BB962C8B-B14F-4D97-AF65-F5344CB8AC3E}">
        <p14:creationId xmlns:p14="http://schemas.microsoft.com/office/powerpoint/2010/main" val="6504197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F615-3384-4044-9DF1-235606F98659}"/>
              </a:ext>
            </a:extLst>
          </p:cNvPr>
          <p:cNvSpPr>
            <a:spLocks noGrp="1"/>
          </p:cNvSpPr>
          <p:nvPr>
            <p:ph type="title"/>
          </p:nvPr>
        </p:nvSpPr>
        <p:spPr/>
        <p:txBody>
          <a:bodyPr/>
          <a:lstStyle/>
          <a:p>
            <a:r>
              <a:rPr lang="fi-FI" dirty="0"/>
              <a:t>Evästykseksi osallistamiseen</a:t>
            </a:r>
          </a:p>
        </p:txBody>
      </p:sp>
      <p:sp>
        <p:nvSpPr>
          <p:cNvPr id="3" name="Content Placeholder 2">
            <a:extLst>
              <a:ext uri="{FF2B5EF4-FFF2-40B4-BE49-F238E27FC236}">
                <a16:creationId xmlns:a16="http://schemas.microsoft.com/office/drawing/2014/main" id="{53F825C1-6ACE-4014-8748-6004628B658C}"/>
              </a:ext>
            </a:extLst>
          </p:cNvPr>
          <p:cNvSpPr>
            <a:spLocks noGrp="1"/>
          </p:cNvSpPr>
          <p:nvPr>
            <p:ph idx="1"/>
          </p:nvPr>
        </p:nvSpPr>
        <p:spPr/>
        <p:txBody>
          <a:bodyPr>
            <a:normAutofit fontScale="92500" lnSpcReduction="10000"/>
          </a:bodyPr>
          <a:lstStyle/>
          <a:p>
            <a:r>
              <a:rPr lang="fi-FI" dirty="0"/>
              <a:t>Olosuhteiden erilaisuuden merkitys, erilaiset kontekstit</a:t>
            </a:r>
          </a:p>
          <a:p>
            <a:r>
              <a:rPr lang="fi-FI" dirty="0"/>
              <a:t>Arviointituloksia ei ole syytä irrottaa omista yhteyksistään, siksi arviointikulttuuri on koulun/kunnan näköinen</a:t>
            </a:r>
          </a:p>
          <a:p>
            <a:r>
              <a:rPr lang="fi-FI" dirty="0"/>
              <a:t>Arviointikulttuuri on kokonaisvaltainen asia, myös olosuhteet voivat muuttua prosessien aikana, myös toimijat voivat vaihtua</a:t>
            </a:r>
          </a:p>
          <a:p>
            <a:r>
              <a:rPr lang="fi-FI" dirty="0"/>
              <a:t>Arviointi on  vaativa asia, nikseistä kokonaisvaltaiseen arviointiin</a:t>
            </a:r>
          </a:p>
          <a:p>
            <a:r>
              <a:rPr lang="fi-FI" dirty="0"/>
              <a:t>Soveltavaa; samankaltaista, mutta ei samanlaista</a:t>
            </a:r>
          </a:p>
          <a:p>
            <a:endParaRPr lang="fi-FI" dirty="0"/>
          </a:p>
          <a:p>
            <a:pPr>
              <a:buFont typeface="Wingdings" panose="05000000000000000000" pitchFamily="2" charset="2"/>
              <a:buChar char="Ø"/>
            </a:pPr>
            <a:r>
              <a:rPr lang="fi-FI" dirty="0"/>
              <a:t> Kehittävä arviointi, jossa on aktiivinen ja ohjaava ote tulevaisuuteen</a:t>
            </a:r>
          </a:p>
        </p:txBody>
      </p:sp>
    </p:spTree>
    <p:extLst>
      <p:ext uri="{BB962C8B-B14F-4D97-AF65-F5344CB8AC3E}">
        <p14:creationId xmlns:p14="http://schemas.microsoft.com/office/powerpoint/2010/main" val="9690552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8B8F-6F75-42C8-A7E5-A2551B0703F3}"/>
              </a:ext>
            </a:extLst>
          </p:cNvPr>
          <p:cNvSpPr>
            <a:spLocks noGrp="1"/>
          </p:cNvSpPr>
          <p:nvPr>
            <p:ph type="title"/>
          </p:nvPr>
        </p:nvSpPr>
        <p:spPr/>
        <p:txBody>
          <a:bodyPr/>
          <a:lstStyle/>
          <a:p>
            <a:r>
              <a:rPr lang="fi-FI" dirty="0"/>
              <a:t>Opetuksen, oppimisen, koulun arjessa</a:t>
            </a:r>
          </a:p>
        </p:txBody>
      </p:sp>
      <p:sp>
        <p:nvSpPr>
          <p:cNvPr id="3" name="Content Placeholder 2">
            <a:extLst>
              <a:ext uri="{FF2B5EF4-FFF2-40B4-BE49-F238E27FC236}">
                <a16:creationId xmlns:a16="http://schemas.microsoft.com/office/drawing/2014/main" id="{DA544934-A5ED-4E12-A659-1D73680BB163}"/>
              </a:ext>
            </a:extLst>
          </p:cNvPr>
          <p:cNvSpPr>
            <a:spLocks noGrp="1"/>
          </p:cNvSpPr>
          <p:nvPr>
            <p:ph idx="1"/>
          </p:nvPr>
        </p:nvSpPr>
        <p:spPr/>
        <p:txBody>
          <a:bodyPr/>
          <a:lstStyle/>
          <a:p>
            <a:r>
              <a:rPr lang="fi-FI" dirty="0"/>
              <a:t>Pelisäännöt ovat selvät kaikille toimijoille</a:t>
            </a:r>
          </a:p>
          <a:p>
            <a:r>
              <a:rPr lang="fi-FI" dirty="0"/>
              <a:t>Palautteella on merkitystä ja sillä tähdätään kehittämiseen</a:t>
            </a:r>
          </a:p>
          <a:p>
            <a:r>
              <a:rPr lang="fi-FI" dirty="0"/>
              <a:t>Kirjataan asioita tulevaa varten</a:t>
            </a:r>
          </a:p>
          <a:p>
            <a:r>
              <a:rPr lang="fi-FI" dirty="0"/>
              <a:t>Rohkaistaan</a:t>
            </a:r>
          </a:p>
          <a:p>
            <a:r>
              <a:rPr lang="fi-FI" dirty="0" err="1"/>
              <a:t>Osallistetaan</a:t>
            </a:r>
            <a:endParaRPr lang="fi-FI" dirty="0"/>
          </a:p>
          <a:p>
            <a:r>
              <a:rPr lang="fi-FI" dirty="0"/>
              <a:t>Hyödynnetään hyviä toimintatapoja </a:t>
            </a:r>
          </a:p>
          <a:p>
            <a:r>
              <a:rPr lang="fi-FI" dirty="0"/>
              <a:t>Tehdään yhteistyötä</a:t>
            </a:r>
          </a:p>
        </p:txBody>
      </p:sp>
    </p:spTree>
    <p:extLst>
      <p:ext uri="{BB962C8B-B14F-4D97-AF65-F5344CB8AC3E}">
        <p14:creationId xmlns:p14="http://schemas.microsoft.com/office/powerpoint/2010/main" val="142187935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B602-79AC-41BB-80D7-6AD07FCF0E1F}"/>
              </a:ext>
            </a:extLst>
          </p:cNvPr>
          <p:cNvSpPr>
            <a:spLocks noGrp="1"/>
          </p:cNvSpPr>
          <p:nvPr>
            <p:ph type="title"/>
          </p:nvPr>
        </p:nvSpPr>
        <p:spPr/>
        <p:txBody>
          <a:bodyPr/>
          <a:lstStyle/>
          <a:p>
            <a:r>
              <a:rPr lang="fi-FI" dirty="0"/>
              <a:t>Yhteinen keskustelu</a:t>
            </a:r>
          </a:p>
        </p:txBody>
      </p:sp>
      <p:sp>
        <p:nvSpPr>
          <p:cNvPr id="3" name="Content Placeholder 2">
            <a:extLst>
              <a:ext uri="{FF2B5EF4-FFF2-40B4-BE49-F238E27FC236}">
                <a16:creationId xmlns:a16="http://schemas.microsoft.com/office/drawing/2014/main" id="{D77F220E-9FB0-4BF2-ACCD-69693D788EFF}"/>
              </a:ext>
            </a:extLst>
          </p:cNvPr>
          <p:cNvSpPr>
            <a:spLocks noGrp="1"/>
          </p:cNvSpPr>
          <p:nvPr>
            <p:ph idx="1"/>
          </p:nvPr>
        </p:nvSpPr>
        <p:spPr/>
        <p:txBody>
          <a:bodyPr>
            <a:normAutofit/>
          </a:bodyPr>
          <a:lstStyle/>
          <a:p>
            <a:r>
              <a:rPr lang="fi-FI" dirty="0"/>
              <a:t>Minkälaisilla teoilla meidän koulun arviointikulttuuria on rakennettu?</a:t>
            </a:r>
          </a:p>
          <a:p>
            <a:r>
              <a:rPr lang="fi-FI" dirty="0"/>
              <a:t>Ketkä ovat olleet luomassa arviointikulttuuria? </a:t>
            </a:r>
          </a:p>
          <a:p>
            <a:r>
              <a:rPr lang="fi-FI" dirty="0"/>
              <a:t>Missä asioissa on ollut eniten eroavaisuuksia ja syntynyt keskustelua? </a:t>
            </a:r>
          </a:p>
          <a:p>
            <a:r>
              <a:rPr lang="fi-FI" dirty="0"/>
              <a:t>Miten on löydetty kompromissi?</a:t>
            </a:r>
          </a:p>
          <a:p>
            <a:r>
              <a:rPr lang="fi-FI" dirty="0"/>
              <a:t>Antavatko normit (POPS, LOPS, lait, asetukset) riittävän ohjeistuksen?</a:t>
            </a:r>
          </a:p>
        </p:txBody>
      </p:sp>
    </p:spTree>
    <p:extLst>
      <p:ext uri="{BB962C8B-B14F-4D97-AF65-F5344CB8AC3E}">
        <p14:creationId xmlns:p14="http://schemas.microsoft.com/office/powerpoint/2010/main" val="387005610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A636-04A9-4D35-9D4F-2A1B62EBC5FD}"/>
              </a:ext>
            </a:extLst>
          </p:cNvPr>
          <p:cNvSpPr>
            <a:spLocks noGrp="1"/>
          </p:cNvSpPr>
          <p:nvPr>
            <p:ph type="title"/>
          </p:nvPr>
        </p:nvSpPr>
        <p:spPr/>
        <p:txBody>
          <a:bodyPr/>
          <a:lstStyle/>
          <a:p>
            <a:r>
              <a:rPr lang="fi-FI" dirty="0"/>
              <a:t>Käyttäytymisen arviointi</a:t>
            </a:r>
          </a:p>
        </p:txBody>
      </p:sp>
      <p:sp>
        <p:nvSpPr>
          <p:cNvPr id="3" name="Content Placeholder 2">
            <a:extLst>
              <a:ext uri="{FF2B5EF4-FFF2-40B4-BE49-F238E27FC236}">
                <a16:creationId xmlns:a16="http://schemas.microsoft.com/office/drawing/2014/main" id="{08E17B06-3F46-4C5F-AE6D-B02AB94F67D0}"/>
              </a:ext>
            </a:extLst>
          </p:cNvPr>
          <p:cNvSpPr>
            <a:spLocks noGrp="1"/>
          </p:cNvSpPr>
          <p:nvPr>
            <p:ph idx="1"/>
          </p:nvPr>
        </p:nvSpPr>
        <p:spPr/>
        <p:txBody>
          <a:bodyPr>
            <a:normAutofit fontScale="85000" lnSpcReduction="20000"/>
          </a:bodyPr>
          <a:lstStyle/>
          <a:p>
            <a:r>
              <a:rPr lang="fi-FI" dirty="0"/>
              <a:t>Paikallisesti laaditaan käyttäytymisen tavoitteet, jotka perustuvat koulun toimintatapoihin ja järjestyssääntöihin (POPS) </a:t>
            </a:r>
          </a:p>
          <a:p>
            <a:pPr marL="0" indent="0">
              <a:buNone/>
            </a:pPr>
            <a:endParaRPr lang="fi-FI" dirty="0"/>
          </a:p>
          <a:p>
            <a:r>
              <a:rPr lang="fi-FI" dirty="0"/>
              <a:t>Jos oppilaan käyttäytymiseen liittyy erityistarpeita, tulee nämä kirjata oppimissuunnitelmaan tai </a:t>
            </a:r>
            <a:r>
              <a:rPr lang="fi-FI" dirty="0" err="1"/>
              <a:t>HOJKS:n</a:t>
            </a:r>
            <a:r>
              <a:rPr lang="fi-FI" dirty="0"/>
              <a:t>, jotta nämä voidaan ottaa huomioon käyttäytymisen arvioinnin suunnittelussa ja toteutuksessa</a:t>
            </a:r>
          </a:p>
          <a:p>
            <a:endParaRPr lang="fi-FI" dirty="0"/>
          </a:p>
          <a:p>
            <a:r>
              <a:rPr lang="fi-FI" dirty="0"/>
              <a:t>Käyttäytymiseen arviointia  ei saa sekoittaa työskentelytaitojen eikä oppimisen arviointiin (esim. päättöarvioinnin kriteerit) </a:t>
            </a:r>
          </a:p>
          <a:p>
            <a:endParaRPr lang="fi-FI" dirty="0"/>
          </a:p>
          <a:p>
            <a:r>
              <a:rPr lang="fi-FI" dirty="0"/>
              <a:t>LOPS2019, luku 4.4: suunnitelma kurinpitokeinojen käyttämisestä ja niihin liittyvistä menettelyistä, luku 4.3 opiskeluhuolto</a:t>
            </a:r>
          </a:p>
        </p:txBody>
      </p:sp>
    </p:spTree>
    <p:extLst>
      <p:ext uri="{BB962C8B-B14F-4D97-AF65-F5344CB8AC3E}">
        <p14:creationId xmlns:p14="http://schemas.microsoft.com/office/powerpoint/2010/main" val="86898820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3072-57FC-4212-908D-0FB1DF4A1683}"/>
              </a:ext>
            </a:extLst>
          </p:cNvPr>
          <p:cNvSpPr>
            <a:spLocks noGrp="1"/>
          </p:cNvSpPr>
          <p:nvPr>
            <p:ph type="title"/>
          </p:nvPr>
        </p:nvSpPr>
        <p:spPr/>
        <p:txBody>
          <a:bodyPr/>
          <a:lstStyle/>
          <a:p>
            <a:r>
              <a:rPr lang="fi-FI" dirty="0"/>
              <a:t>Käyttäytyminen 1/2</a:t>
            </a:r>
          </a:p>
        </p:txBody>
      </p:sp>
      <p:graphicFrame>
        <p:nvGraphicFramePr>
          <p:cNvPr id="4" name="Table 3">
            <a:extLst>
              <a:ext uri="{FF2B5EF4-FFF2-40B4-BE49-F238E27FC236}">
                <a16:creationId xmlns:a16="http://schemas.microsoft.com/office/drawing/2014/main" id="{484ED0CD-1610-432A-A99D-7051506CD3D3}"/>
              </a:ext>
            </a:extLst>
          </p:cNvPr>
          <p:cNvGraphicFramePr>
            <a:graphicFrameLocks noGrp="1"/>
          </p:cNvGraphicFramePr>
          <p:nvPr>
            <p:extLst>
              <p:ext uri="{D42A27DB-BD31-4B8C-83A1-F6EECF244321}">
                <p14:modId xmlns:p14="http://schemas.microsoft.com/office/powerpoint/2010/main" val="117624509"/>
              </p:ext>
            </p:extLst>
          </p:nvPr>
        </p:nvGraphicFramePr>
        <p:xfrm>
          <a:off x="838200" y="1690688"/>
          <a:ext cx="10134600" cy="4506937"/>
        </p:xfrm>
        <a:graphic>
          <a:graphicData uri="http://schemas.openxmlformats.org/drawingml/2006/table">
            <a:tbl>
              <a:tblPr>
                <a:tableStyleId>{5C22544A-7EE6-4342-B048-85BDC9FD1C3A}</a:tableStyleId>
              </a:tblPr>
              <a:tblGrid>
                <a:gridCol w="5092764">
                  <a:extLst>
                    <a:ext uri="{9D8B030D-6E8A-4147-A177-3AD203B41FA5}">
                      <a16:colId xmlns:a16="http://schemas.microsoft.com/office/drawing/2014/main" val="2688396515"/>
                    </a:ext>
                  </a:extLst>
                </a:gridCol>
                <a:gridCol w="5041836">
                  <a:extLst>
                    <a:ext uri="{9D8B030D-6E8A-4147-A177-3AD203B41FA5}">
                      <a16:colId xmlns:a16="http://schemas.microsoft.com/office/drawing/2014/main" val="2878816710"/>
                    </a:ext>
                  </a:extLst>
                </a:gridCol>
              </a:tblGrid>
              <a:tr h="414366">
                <a:tc>
                  <a:txBody>
                    <a:bodyPr/>
                    <a:lstStyle/>
                    <a:p>
                      <a:r>
                        <a:rPr lang="fi-FI" dirty="0">
                          <a:latin typeface="Brother 1816 Regular" pitchFamily="50" charset="0"/>
                        </a:rPr>
                        <a:t>Arvoperusta</a:t>
                      </a:r>
                      <a:r>
                        <a:rPr lang="fi-FI" baseline="0" dirty="0">
                          <a:latin typeface="Brother 1816 Regular" pitchFamily="50" charset="0"/>
                        </a:rPr>
                        <a:t> </a:t>
                      </a:r>
                      <a:endParaRPr lang="fi-FI" dirty="0">
                        <a:latin typeface="Brother 1816 Regular" pitchFamily="50" charset="0"/>
                      </a:endParaRPr>
                    </a:p>
                  </a:txBody>
                  <a:tcPr/>
                </a:tc>
                <a:tc>
                  <a:txBody>
                    <a:bodyPr/>
                    <a:lstStyle/>
                    <a:p>
                      <a:r>
                        <a:rPr lang="fi-FI" dirty="0">
                          <a:latin typeface="Brother 1816 Regular" pitchFamily="50" charset="0"/>
                        </a:rPr>
                        <a:t>Asetus</a:t>
                      </a:r>
                      <a:r>
                        <a:rPr lang="fi-FI" baseline="0" dirty="0">
                          <a:latin typeface="Brother 1816 Regular" pitchFamily="50" charset="0"/>
                        </a:rPr>
                        <a:t> 422/122</a:t>
                      </a:r>
                      <a:endParaRPr lang="fi-FI" dirty="0">
                        <a:latin typeface="Brother 1816 Regular" pitchFamily="50" charset="0"/>
                      </a:endParaRPr>
                    </a:p>
                  </a:txBody>
                  <a:tcPr/>
                </a:tc>
                <a:extLst>
                  <a:ext uri="{0D108BD9-81ED-4DB2-BD59-A6C34878D82A}">
                    <a16:rowId xmlns:a16="http://schemas.microsoft.com/office/drawing/2014/main" val="1055959986"/>
                  </a:ext>
                </a:extLst>
              </a:tr>
              <a:tr h="715206">
                <a:tc>
                  <a:txBody>
                    <a:bodyPr/>
                    <a:lstStyle/>
                    <a:p>
                      <a:r>
                        <a:rPr lang="fi-FI" dirty="0">
                          <a:latin typeface="Brother 1816 Regular" pitchFamily="50" charset="0"/>
                        </a:rPr>
                        <a:t>Oppilaan</a:t>
                      </a:r>
                      <a:r>
                        <a:rPr lang="fi-FI" baseline="0" dirty="0">
                          <a:latin typeface="Brother 1816 Regular" pitchFamily="50" charset="0"/>
                        </a:rPr>
                        <a:t> ainutlaatuisuus ja oikeus </a:t>
                      </a:r>
                    </a:p>
                    <a:p>
                      <a:r>
                        <a:rPr lang="fi-FI" baseline="0" dirty="0">
                          <a:latin typeface="Brother 1816 Regular" pitchFamily="50" charset="0"/>
                        </a:rPr>
                        <a:t>hyvään opetukseen</a:t>
                      </a:r>
                      <a:endParaRPr lang="fi-FI" dirty="0">
                        <a:latin typeface="Brother 1816 Regular" pitchFamily="50" charset="0"/>
                      </a:endParaRPr>
                    </a:p>
                  </a:txBody>
                  <a:tcPr/>
                </a:tc>
                <a:tc>
                  <a:txBody>
                    <a:bodyPr/>
                    <a:lstStyle/>
                    <a:p>
                      <a:r>
                        <a:rPr lang="fi-FI" dirty="0">
                          <a:latin typeface="Brother 1816 Regular" pitchFamily="50" charset="0"/>
                        </a:rPr>
                        <a:t>Tarpeelliset</a:t>
                      </a:r>
                      <a:r>
                        <a:rPr lang="fi-FI" baseline="0" dirty="0">
                          <a:latin typeface="Brother 1816 Regular" pitchFamily="50" charset="0"/>
                        </a:rPr>
                        <a:t> tiedot ja taidot</a:t>
                      </a:r>
                      <a:endParaRPr lang="fi-FI" dirty="0">
                        <a:latin typeface="Brother 1816 Regular" pitchFamily="50" charset="0"/>
                      </a:endParaRPr>
                    </a:p>
                  </a:txBody>
                  <a:tcPr/>
                </a:tc>
                <a:extLst>
                  <a:ext uri="{0D108BD9-81ED-4DB2-BD59-A6C34878D82A}">
                    <a16:rowId xmlns:a16="http://schemas.microsoft.com/office/drawing/2014/main" val="502872904"/>
                  </a:ext>
                </a:extLst>
              </a:tr>
              <a:tr h="1021724">
                <a:tc>
                  <a:txBody>
                    <a:bodyPr/>
                    <a:lstStyle/>
                    <a:p>
                      <a:r>
                        <a:rPr lang="fi-FI" dirty="0">
                          <a:latin typeface="Brother 1816 Regular" pitchFamily="50" charset="0"/>
                        </a:rPr>
                        <a:t>Ihmisyys, sivistys, tasa-arvo ja demokratia</a:t>
                      </a:r>
                    </a:p>
                  </a:txBody>
                  <a:tcPr/>
                </a:tc>
                <a:tc>
                  <a:txBody>
                    <a:bodyPr/>
                    <a:lstStyle/>
                    <a:p>
                      <a:r>
                        <a:rPr lang="fi-FI" dirty="0">
                          <a:latin typeface="Brother 1816 Regular" pitchFamily="50" charset="0"/>
                        </a:rPr>
                        <a:t>Kasvu ihmisyyteen</a:t>
                      </a:r>
                      <a:r>
                        <a:rPr lang="fi-FI" baseline="0" dirty="0">
                          <a:latin typeface="Brother 1816 Regular" pitchFamily="50" charset="0"/>
                        </a:rPr>
                        <a:t> ja yhteiskunnan jäsenyyteen. Sivistyksen ja tasa-</a:t>
                      </a:r>
                    </a:p>
                    <a:p>
                      <a:r>
                        <a:rPr lang="fi-FI" baseline="0" dirty="0">
                          <a:latin typeface="Brother 1816 Regular" pitchFamily="50" charset="0"/>
                        </a:rPr>
                        <a:t>arvoisuuden edistäminen</a:t>
                      </a:r>
                      <a:endParaRPr lang="fi-FI" dirty="0">
                        <a:latin typeface="Brother 1816 Regular" pitchFamily="50" charset="0"/>
                      </a:endParaRPr>
                    </a:p>
                  </a:txBody>
                  <a:tcPr/>
                </a:tc>
                <a:extLst>
                  <a:ext uri="{0D108BD9-81ED-4DB2-BD59-A6C34878D82A}">
                    <a16:rowId xmlns:a16="http://schemas.microsoft.com/office/drawing/2014/main" val="1981610840"/>
                  </a:ext>
                </a:extLst>
              </a:tr>
              <a:tr h="414366">
                <a:tc>
                  <a:txBody>
                    <a:bodyPr/>
                    <a:lstStyle/>
                    <a:p>
                      <a:r>
                        <a:rPr lang="fi-FI" dirty="0">
                          <a:latin typeface="Brother 1816 Regular" pitchFamily="50" charset="0"/>
                        </a:rPr>
                        <a:t>Kulttuurien</a:t>
                      </a:r>
                      <a:r>
                        <a:rPr lang="fi-FI" baseline="0" dirty="0">
                          <a:latin typeface="Brother 1816 Regular" pitchFamily="50" charset="0"/>
                        </a:rPr>
                        <a:t> moninaisuus rikkautena </a:t>
                      </a:r>
                      <a:endParaRPr lang="fi-FI" dirty="0">
                        <a:latin typeface="Brother 1816 Regular" pitchFamily="50" charset="0"/>
                      </a:endParaRPr>
                    </a:p>
                  </a:txBody>
                  <a:tcPr/>
                </a:tc>
                <a:tc>
                  <a:txBody>
                    <a:bodyPr/>
                    <a:lstStyle/>
                    <a:p>
                      <a:endParaRPr lang="fi-FI">
                        <a:latin typeface="Brother 1816 Regular" pitchFamily="50" charset="0"/>
                      </a:endParaRPr>
                    </a:p>
                  </a:txBody>
                  <a:tcPr/>
                </a:tc>
                <a:extLst>
                  <a:ext uri="{0D108BD9-81ED-4DB2-BD59-A6C34878D82A}">
                    <a16:rowId xmlns:a16="http://schemas.microsoft.com/office/drawing/2014/main" val="2729121726"/>
                  </a:ext>
                </a:extLst>
              </a:tr>
              <a:tr h="1941275">
                <a:tc>
                  <a:txBody>
                    <a:bodyPr/>
                    <a:lstStyle/>
                    <a:p>
                      <a:r>
                        <a:rPr lang="fi-FI" dirty="0">
                          <a:latin typeface="Brother 1816 Regular" pitchFamily="50" charset="0"/>
                        </a:rPr>
                        <a:t>Kestävän</a:t>
                      </a:r>
                      <a:r>
                        <a:rPr lang="fi-FI" baseline="0" dirty="0">
                          <a:latin typeface="Brother 1816 Regular" pitchFamily="50" charset="0"/>
                        </a:rPr>
                        <a:t> elämäntavan välttämättömyys</a:t>
                      </a:r>
                    </a:p>
                    <a:p>
                      <a:endParaRPr lang="fi-FI" baseline="0" dirty="0">
                        <a:latin typeface="Brother 1816 Regular" pitchFamily="50" charset="0"/>
                      </a:endParaRPr>
                    </a:p>
                    <a:p>
                      <a:r>
                        <a:rPr lang="fi-FI" dirty="0" err="1">
                          <a:latin typeface="Brother 1816 Regular" pitchFamily="50" charset="0"/>
                        </a:rPr>
                        <a:t>Huom</a:t>
                      </a:r>
                      <a:r>
                        <a:rPr lang="fi-FI" dirty="0">
                          <a:latin typeface="Brother 1816 Regular" pitchFamily="50" charset="0"/>
                        </a:rPr>
                        <a:t>! Huoltajien</a:t>
                      </a:r>
                      <a:r>
                        <a:rPr lang="fi-FI" baseline="0" dirty="0">
                          <a:latin typeface="Brother 1816 Regular" pitchFamily="50" charset="0"/>
                        </a:rPr>
                        <a:t> ja oppilaiden </a:t>
                      </a:r>
                      <a:r>
                        <a:rPr lang="fi-FI" baseline="0" dirty="0" err="1">
                          <a:latin typeface="Brother 1816 Regular" pitchFamily="50" charset="0"/>
                        </a:rPr>
                        <a:t>osallistaminen</a:t>
                      </a:r>
                      <a:r>
                        <a:rPr lang="fi-FI" baseline="0" dirty="0">
                          <a:latin typeface="Brother 1816 Regular" pitchFamily="50" charset="0"/>
                        </a:rPr>
                        <a:t> käyttäytymisen arvioinnin tavoitteiden laatimiseen</a:t>
                      </a:r>
                      <a:endParaRPr lang="fi-FI" dirty="0">
                        <a:latin typeface="Brother 1816 Regular" pitchFamily="50" charset="0"/>
                      </a:endParaRPr>
                    </a:p>
                  </a:txBody>
                  <a:tcPr/>
                </a:tc>
                <a:tc>
                  <a:txBody>
                    <a:bodyPr/>
                    <a:lstStyle/>
                    <a:p>
                      <a:r>
                        <a:rPr lang="fi-FI" dirty="0">
                          <a:latin typeface="Brother 1816 Regular" pitchFamily="50" charset="0"/>
                        </a:rPr>
                        <a:t>Elinikäisen</a:t>
                      </a:r>
                      <a:r>
                        <a:rPr lang="fi-FI" baseline="0" dirty="0">
                          <a:latin typeface="Brother 1816 Regular" pitchFamily="50" charset="0"/>
                        </a:rPr>
                        <a:t> oppimisen edistäminen</a:t>
                      </a:r>
                      <a:endParaRPr lang="fi-FI" dirty="0">
                        <a:latin typeface="Brother 1816 Regular" pitchFamily="50" charset="0"/>
                      </a:endParaRPr>
                    </a:p>
                  </a:txBody>
                  <a:tcPr/>
                </a:tc>
                <a:extLst>
                  <a:ext uri="{0D108BD9-81ED-4DB2-BD59-A6C34878D82A}">
                    <a16:rowId xmlns:a16="http://schemas.microsoft.com/office/drawing/2014/main" val="1967488662"/>
                  </a:ext>
                </a:extLst>
              </a:tr>
            </a:tbl>
          </a:graphicData>
        </a:graphic>
      </p:graphicFrame>
    </p:spTree>
    <p:extLst>
      <p:ext uri="{BB962C8B-B14F-4D97-AF65-F5344CB8AC3E}">
        <p14:creationId xmlns:p14="http://schemas.microsoft.com/office/powerpoint/2010/main" val="39121603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BBC8D-07E1-4FA4-B602-42E10EBD7583}"/>
              </a:ext>
            </a:extLst>
          </p:cNvPr>
          <p:cNvSpPr>
            <a:spLocks noGrp="1"/>
          </p:cNvSpPr>
          <p:nvPr>
            <p:ph type="title"/>
          </p:nvPr>
        </p:nvSpPr>
        <p:spPr/>
        <p:txBody>
          <a:bodyPr/>
          <a:lstStyle/>
          <a:p>
            <a:r>
              <a:rPr lang="fi-FI" dirty="0"/>
              <a:t>Käyttäytyminen 2/2</a:t>
            </a:r>
          </a:p>
        </p:txBody>
      </p:sp>
      <p:sp>
        <p:nvSpPr>
          <p:cNvPr id="3" name="Content Placeholder 2">
            <a:extLst>
              <a:ext uri="{FF2B5EF4-FFF2-40B4-BE49-F238E27FC236}">
                <a16:creationId xmlns:a16="http://schemas.microsoft.com/office/drawing/2014/main" id="{4E75D0BC-39CB-4E89-85BE-EB43696207FB}"/>
              </a:ext>
            </a:extLst>
          </p:cNvPr>
          <p:cNvSpPr>
            <a:spLocks noGrp="1"/>
          </p:cNvSpPr>
          <p:nvPr>
            <p:ph idx="1"/>
          </p:nvPr>
        </p:nvSpPr>
        <p:spPr/>
        <p:txBody>
          <a:bodyPr>
            <a:normAutofit fontScale="92500" lnSpcReduction="20000"/>
          </a:bodyPr>
          <a:lstStyle/>
          <a:p>
            <a:pPr marL="571500" indent="-457200"/>
            <a:r>
              <a:rPr lang="fi-FI" dirty="0"/>
              <a:t>Olisiko parempi puhua käyttäytymisen kuvauksesta kuin kriteereistä?</a:t>
            </a:r>
          </a:p>
          <a:p>
            <a:pPr marL="571500" indent="-457200"/>
            <a:r>
              <a:rPr lang="fi-FI" dirty="0"/>
              <a:t>Tavoitteet käyttäytymiselle tulee kirjata niin, että oppilaiden </a:t>
            </a:r>
            <a:r>
              <a:rPr lang="fi-FI" dirty="0" err="1"/>
              <a:t>ikätaso</a:t>
            </a:r>
            <a:r>
              <a:rPr lang="fi-FI" dirty="0"/>
              <a:t> on otettu huomioon.</a:t>
            </a:r>
          </a:p>
          <a:p>
            <a:pPr marL="571500" indent="-457200"/>
            <a:r>
              <a:rPr lang="fi-FI" dirty="0"/>
              <a:t>Mittarit?</a:t>
            </a:r>
          </a:p>
          <a:p>
            <a:pPr marL="571500" indent="-457200"/>
            <a:r>
              <a:rPr lang="fi-FI" dirty="0"/>
              <a:t>Negatiivisten kirjausten välttäminen, kannustus hyvään käytökseen</a:t>
            </a:r>
          </a:p>
          <a:p>
            <a:pPr marL="571500" indent="-457200"/>
            <a:r>
              <a:rPr lang="fi-FI" dirty="0"/>
              <a:t>Koulun toimintakulttuurin näkyminen käyttäytymisen tavoitteissa</a:t>
            </a:r>
          </a:p>
          <a:p>
            <a:pPr marL="571500" indent="-457200"/>
            <a:r>
              <a:rPr lang="fi-FI" dirty="0"/>
              <a:t>Vuorovaikutus, ilmapiiri, arkikäytännöt, oppimisympäristö, arvot, asenteet ja tavat eli aikuiset välittävät käyttäytymisen malleja omalla toiminnallaan ja rakentavat toimintakulttuuria</a:t>
            </a:r>
          </a:p>
          <a:p>
            <a:pPr marL="0" indent="0">
              <a:buNone/>
            </a:pPr>
            <a:endParaRPr lang="fi-FI" dirty="0"/>
          </a:p>
        </p:txBody>
      </p:sp>
    </p:spTree>
    <p:extLst>
      <p:ext uri="{BB962C8B-B14F-4D97-AF65-F5344CB8AC3E}">
        <p14:creationId xmlns:p14="http://schemas.microsoft.com/office/powerpoint/2010/main" val="318990521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E408-4CE1-49C6-80F2-41A46A93EE15}"/>
              </a:ext>
            </a:extLst>
          </p:cNvPr>
          <p:cNvSpPr>
            <a:spLocks noGrp="1"/>
          </p:cNvSpPr>
          <p:nvPr>
            <p:ph type="title"/>
          </p:nvPr>
        </p:nvSpPr>
        <p:spPr/>
        <p:txBody>
          <a:bodyPr/>
          <a:lstStyle/>
          <a:p>
            <a:r>
              <a:rPr lang="fi-FI" dirty="0"/>
              <a:t>Valinnaisten aineiden arviointi</a:t>
            </a:r>
          </a:p>
        </p:txBody>
      </p:sp>
      <p:sp>
        <p:nvSpPr>
          <p:cNvPr id="3" name="Content Placeholder 2">
            <a:extLst>
              <a:ext uri="{FF2B5EF4-FFF2-40B4-BE49-F238E27FC236}">
                <a16:creationId xmlns:a16="http://schemas.microsoft.com/office/drawing/2014/main" id="{4257A59A-B3D8-4688-934A-73E543A0552A}"/>
              </a:ext>
            </a:extLst>
          </p:cNvPr>
          <p:cNvSpPr>
            <a:spLocks noGrp="1"/>
          </p:cNvSpPr>
          <p:nvPr>
            <p:ph idx="1"/>
          </p:nvPr>
        </p:nvSpPr>
        <p:spPr/>
        <p:txBody>
          <a:bodyPr>
            <a:normAutofit lnSpcReduction="10000"/>
          </a:bodyPr>
          <a:lstStyle/>
          <a:p>
            <a:r>
              <a:rPr lang="fi-FI" dirty="0"/>
              <a:t>Lukuvuoden päätteeksi annetaan lukuvuositodistus, poikkeuksena 9. luokka </a:t>
            </a:r>
          </a:p>
          <a:p>
            <a:r>
              <a:rPr lang="fi-FI" dirty="0"/>
              <a:t>Taito- ja taideaineiden  valinnaiset tunnit ovat osa kaikille yhteisiä taito - ja taideaineiden tunteja: yksi sanallinen arvio tai arvosana, eri erillistä arvosanaa tai sanallista arviota todistuksiin.</a:t>
            </a:r>
          </a:p>
          <a:p>
            <a:r>
              <a:rPr lang="fi-FI" dirty="0"/>
              <a:t>Monialaisista oppimiskokonaisuuksista ei anneta erillistä arvosanaa. Näihin liittyvästä oppiainekohtaisesta  arvioinnista tulee tiedottaa oppilaita.</a:t>
            </a:r>
          </a:p>
          <a:p>
            <a:r>
              <a:rPr lang="fi-FI" dirty="0"/>
              <a:t>Valinnaiset aineet arvioidaan numeroin vuosiluokilla 4-9, jos laajuus vähintään 2 </a:t>
            </a:r>
            <a:r>
              <a:rPr lang="fi-FI" dirty="0" err="1"/>
              <a:t>vvh</a:t>
            </a:r>
            <a:endParaRPr lang="fi-FI" dirty="0"/>
          </a:p>
          <a:p>
            <a:endParaRPr lang="fi-FI" dirty="0"/>
          </a:p>
        </p:txBody>
      </p:sp>
    </p:spTree>
    <p:extLst>
      <p:ext uri="{BB962C8B-B14F-4D97-AF65-F5344CB8AC3E}">
        <p14:creationId xmlns:p14="http://schemas.microsoft.com/office/powerpoint/2010/main" val="36742607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4682C-3CA1-4151-9099-E94A56790CCB}"/>
              </a:ext>
            </a:extLst>
          </p:cNvPr>
          <p:cNvSpPr>
            <a:spLocks noGrp="1"/>
          </p:cNvSpPr>
          <p:nvPr>
            <p:ph type="title"/>
          </p:nvPr>
        </p:nvSpPr>
        <p:spPr/>
        <p:txBody>
          <a:bodyPr/>
          <a:lstStyle/>
          <a:p>
            <a:r>
              <a:rPr lang="fi-FI" dirty="0"/>
              <a:t>Taito- ja taideaineet päättöarvioinnissa</a:t>
            </a:r>
          </a:p>
        </p:txBody>
      </p:sp>
      <p:sp>
        <p:nvSpPr>
          <p:cNvPr id="3" name="Content Placeholder 2">
            <a:extLst>
              <a:ext uri="{FF2B5EF4-FFF2-40B4-BE49-F238E27FC236}">
                <a16:creationId xmlns:a16="http://schemas.microsoft.com/office/drawing/2014/main" id="{FCEAAD7C-D239-40E6-8350-5B6BC13EC947}"/>
              </a:ext>
            </a:extLst>
          </p:cNvPr>
          <p:cNvSpPr>
            <a:spLocks noGrp="1"/>
          </p:cNvSpPr>
          <p:nvPr>
            <p:ph idx="1"/>
          </p:nvPr>
        </p:nvSpPr>
        <p:spPr/>
        <p:txBody>
          <a:bodyPr>
            <a:normAutofit fontScale="92500" lnSpcReduction="20000"/>
          </a:bodyPr>
          <a:lstStyle/>
          <a:p>
            <a:r>
              <a:rPr lang="fi-FI" dirty="0"/>
              <a:t>Paikallinen tuntijako ja oppilaan omat valinnat vaikuttavat  siihen, milloin päättöarvosana annetaan</a:t>
            </a:r>
          </a:p>
          <a:p>
            <a:r>
              <a:rPr lang="fi-FI" dirty="0"/>
              <a:t>Opettajien yhteistyö arvioinnissa</a:t>
            </a:r>
          </a:p>
          <a:p>
            <a:r>
              <a:rPr lang="fi-FI" dirty="0"/>
              <a:t>Päättöarvosanaa muodostettaessa käytetään </a:t>
            </a:r>
            <a:r>
              <a:rPr lang="fi-FI" dirty="0" err="1"/>
              <a:t>POPS:issa</a:t>
            </a:r>
            <a:r>
              <a:rPr lang="fi-FI" dirty="0"/>
              <a:t> olevia päättöarvioinnin kriteereitä, jotka tulee ottaa käyttää sellaisenaan. Uudet kriteerit käytössä lv. 2021-2022</a:t>
            </a:r>
          </a:p>
          <a:p>
            <a:r>
              <a:rPr lang="fi-FI" dirty="0"/>
              <a:t>Päättöarviointi tehdään, kun koko oppimäärä, mukaan lukien mahdolliset valinnaiset taito- ja taideaineiden tunnit,  on opiskeltu. Oppimäärän laajuus merkitään </a:t>
            </a:r>
            <a:r>
              <a:rPr lang="fi-FI" dirty="0" err="1"/>
              <a:t>merkitään</a:t>
            </a:r>
            <a:r>
              <a:rPr lang="fi-FI" dirty="0"/>
              <a:t> todistukseen</a:t>
            </a:r>
          </a:p>
          <a:p>
            <a:r>
              <a:rPr lang="fi-FI" dirty="0"/>
              <a:t>Soveltavat valinnaiset aineet – syventävät valinnaiset aineet (POPS luku 12. Valinnaisuus perusopetuksessa) </a:t>
            </a:r>
          </a:p>
          <a:p>
            <a:endParaRPr lang="fi-FI" dirty="0"/>
          </a:p>
        </p:txBody>
      </p:sp>
    </p:spTree>
    <p:extLst>
      <p:ext uri="{BB962C8B-B14F-4D97-AF65-F5344CB8AC3E}">
        <p14:creationId xmlns:p14="http://schemas.microsoft.com/office/powerpoint/2010/main" val="3009004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3390-54B8-4694-A694-A8AFE6621343}"/>
              </a:ext>
            </a:extLst>
          </p:cNvPr>
          <p:cNvSpPr>
            <a:spLocks noGrp="1"/>
          </p:cNvSpPr>
          <p:nvPr>
            <p:ph type="title"/>
          </p:nvPr>
        </p:nvSpPr>
        <p:spPr/>
        <p:txBody>
          <a:bodyPr/>
          <a:lstStyle/>
          <a:p>
            <a:r>
              <a:rPr lang="fi-FI" dirty="0"/>
              <a:t>Välitehtävä 1/2</a:t>
            </a:r>
          </a:p>
        </p:txBody>
      </p:sp>
      <p:sp>
        <p:nvSpPr>
          <p:cNvPr id="3" name="Content Placeholder 2">
            <a:extLst>
              <a:ext uri="{FF2B5EF4-FFF2-40B4-BE49-F238E27FC236}">
                <a16:creationId xmlns:a16="http://schemas.microsoft.com/office/drawing/2014/main" id="{4D3959D3-CC8B-4B57-8B7C-61B82709B68D}"/>
              </a:ext>
            </a:extLst>
          </p:cNvPr>
          <p:cNvSpPr>
            <a:spLocks noGrp="1"/>
          </p:cNvSpPr>
          <p:nvPr>
            <p:ph idx="1"/>
          </p:nvPr>
        </p:nvSpPr>
        <p:spPr/>
        <p:txBody>
          <a:bodyPr>
            <a:normAutofit/>
          </a:bodyPr>
          <a:lstStyle/>
          <a:p>
            <a:pPr marL="0" indent="0">
              <a:buNone/>
            </a:pPr>
            <a:r>
              <a:rPr lang="fi-FI" dirty="0">
                <a:latin typeface="Brother 1816 Medium" pitchFamily="50" charset="0"/>
              </a:rPr>
              <a:t>Perusopetus ja lukiokoulutus:</a:t>
            </a:r>
            <a:r>
              <a:rPr lang="fi-FI" dirty="0"/>
              <a:t> </a:t>
            </a:r>
          </a:p>
          <a:p>
            <a:pPr marL="0" indent="0">
              <a:buNone/>
            </a:pPr>
            <a:r>
              <a:rPr lang="fi-FI" dirty="0"/>
              <a:t>Valmistelkaa paikallisen opetussuunnitelman arviointiosuus siten, että opetussuunnitelman perusteissa (POPS luku 6.13 ja LOPS luku 5.7) edellytetyt asiat tulee täsmennettyä. </a:t>
            </a:r>
          </a:p>
          <a:p>
            <a:pPr marL="0" indent="0">
              <a:buNone/>
            </a:pPr>
            <a:r>
              <a:rPr lang="fi-FI" dirty="0"/>
              <a:t>Paikallisen toteutuksessa kannattaa miettiä, miten arviointikulttuuri saataisiin parhaiten näkyviin esim. visualisoimalla arviointiin liittyvät asiat, tuottamalla eri vuosiluokkakokonaisuuksiin erilaista materiaalia ja huomioimalla arvioinnin prosessimaisuus ja joustavuus.</a:t>
            </a:r>
          </a:p>
        </p:txBody>
      </p:sp>
    </p:spTree>
    <p:extLst>
      <p:ext uri="{BB962C8B-B14F-4D97-AF65-F5344CB8AC3E}">
        <p14:creationId xmlns:p14="http://schemas.microsoft.com/office/powerpoint/2010/main" val="12464385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11D5-7336-4437-8744-39E5558E7617}"/>
              </a:ext>
            </a:extLst>
          </p:cNvPr>
          <p:cNvSpPr>
            <a:spLocks noGrp="1"/>
          </p:cNvSpPr>
          <p:nvPr>
            <p:ph type="title"/>
          </p:nvPr>
        </p:nvSpPr>
        <p:spPr/>
        <p:txBody>
          <a:bodyPr/>
          <a:lstStyle/>
          <a:p>
            <a:r>
              <a:rPr lang="fi-FI" dirty="0"/>
              <a:t>Välitehtävä 2/2</a:t>
            </a:r>
          </a:p>
        </p:txBody>
      </p:sp>
      <p:sp>
        <p:nvSpPr>
          <p:cNvPr id="3" name="Content Placeholder 2">
            <a:extLst>
              <a:ext uri="{FF2B5EF4-FFF2-40B4-BE49-F238E27FC236}">
                <a16:creationId xmlns:a16="http://schemas.microsoft.com/office/drawing/2014/main" id="{67DC0C8D-19E7-47C1-AF1E-C7169B736B76}"/>
              </a:ext>
            </a:extLst>
          </p:cNvPr>
          <p:cNvSpPr>
            <a:spLocks noGrp="1"/>
          </p:cNvSpPr>
          <p:nvPr>
            <p:ph idx="1"/>
          </p:nvPr>
        </p:nvSpPr>
        <p:spPr/>
        <p:txBody>
          <a:bodyPr/>
          <a:lstStyle/>
          <a:p>
            <a:pPr marL="0" indent="0">
              <a:buNone/>
            </a:pPr>
            <a:r>
              <a:rPr lang="fi-FI" dirty="0"/>
              <a:t>Tehtävää työstettäessä on hyvä pohtia:</a:t>
            </a:r>
          </a:p>
          <a:p>
            <a:r>
              <a:rPr lang="fi-FI" dirty="0"/>
              <a:t>Mitä asioita voisi sisällyttää myös lukuvuosisuunnitelmaan?</a:t>
            </a:r>
          </a:p>
          <a:p>
            <a:r>
              <a:rPr lang="fi-FI" dirty="0"/>
              <a:t>Mitä tulevaisuuden taitoja voisi sisällyttää myös arviointiin?</a:t>
            </a:r>
          </a:p>
          <a:p>
            <a:r>
              <a:rPr lang="fi-FI" dirty="0"/>
              <a:t>Nivelvaihearviointi</a:t>
            </a:r>
          </a:p>
          <a:p>
            <a:r>
              <a:rPr lang="fi-FI" dirty="0"/>
              <a:t>Arvioinnin yhteiskunnalliset ilmiöt ja ulottuvuudet</a:t>
            </a:r>
          </a:p>
          <a:p>
            <a:r>
              <a:rPr lang="fi-FI" dirty="0"/>
              <a:t>Ennustettavuus ja ajan lineaarisuuden muutos </a:t>
            </a:r>
          </a:p>
          <a:p>
            <a:r>
              <a:rPr lang="fi-FI" dirty="0"/>
              <a:t>Uskallus tehdä toisin</a:t>
            </a:r>
          </a:p>
          <a:p>
            <a:r>
              <a:rPr lang="fi-FI" dirty="0"/>
              <a:t>Arviointi hetkessä</a:t>
            </a:r>
          </a:p>
          <a:p>
            <a:endParaRPr lang="fi-FI" dirty="0"/>
          </a:p>
        </p:txBody>
      </p:sp>
    </p:spTree>
    <p:extLst>
      <p:ext uri="{BB962C8B-B14F-4D97-AF65-F5344CB8AC3E}">
        <p14:creationId xmlns:p14="http://schemas.microsoft.com/office/powerpoint/2010/main" val="826561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BB9D-80C8-48B7-B503-70E4D68C1DA1}"/>
              </a:ext>
            </a:extLst>
          </p:cNvPr>
          <p:cNvSpPr>
            <a:spLocks noGrp="1"/>
          </p:cNvSpPr>
          <p:nvPr>
            <p:ph type="title"/>
          </p:nvPr>
        </p:nvSpPr>
        <p:spPr/>
        <p:txBody>
          <a:bodyPr/>
          <a:lstStyle/>
          <a:p>
            <a:r>
              <a:rPr lang="fi-FI" dirty="0"/>
              <a:t>Työpajatehtävä</a:t>
            </a:r>
          </a:p>
        </p:txBody>
      </p:sp>
      <p:sp>
        <p:nvSpPr>
          <p:cNvPr id="3" name="Content Placeholder 2">
            <a:extLst>
              <a:ext uri="{FF2B5EF4-FFF2-40B4-BE49-F238E27FC236}">
                <a16:creationId xmlns:a16="http://schemas.microsoft.com/office/drawing/2014/main" id="{640B90F7-BEC3-4AD1-B9B1-7A5370575E07}"/>
              </a:ext>
            </a:extLst>
          </p:cNvPr>
          <p:cNvSpPr>
            <a:spLocks noGrp="1"/>
          </p:cNvSpPr>
          <p:nvPr>
            <p:ph idx="1"/>
          </p:nvPr>
        </p:nvSpPr>
        <p:spPr/>
        <p:txBody>
          <a:bodyPr/>
          <a:lstStyle/>
          <a:p>
            <a:pPr marL="0" indent="0">
              <a:buNone/>
            </a:pPr>
            <a:r>
              <a:rPr lang="fi-FI" dirty="0"/>
              <a:t>Keskustelkaa ja laatikaa kuvaus siitä, miten monialainen yhteistyö lasten ja nuorten hyvinvoinnin edistämiseksi kunnassanne toimii.</a:t>
            </a:r>
          </a:p>
          <a:p>
            <a:endParaRPr lang="fi-FI" dirty="0"/>
          </a:p>
        </p:txBody>
      </p:sp>
    </p:spTree>
    <p:extLst>
      <p:ext uri="{BB962C8B-B14F-4D97-AF65-F5344CB8AC3E}">
        <p14:creationId xmlns:p14="http://schemas.microsoft.com/office/powerpoint/2010/main" val="370308159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FBEF-B690-4D25-B387-B39BD072F4EF}"/>
              </a:ext>
            </a:extLst>
          </p:cNvPr>
          <p:cNvSpPr>
            <a:spLocks noGrp="1"/>
          </p:cNvSpPr>
          <p:nvPr>
            <p:ph type="title"/>
          </p:nvPr>
        </p:nvSpPr>
        <p:spPr/>
        <p:txBody>
          <a:bodyPr/>
          <a:lstStyle/>
          <a:p>
            <a:r>
              <a:rPr lang="fi-FI" dirty="0"/>
              <a:t>Työpaja 5: Arviointitiedon hyödyntäminen osana opetus- ja kasvatustyön kehittämistä</a:t>
            </a:r>
          </a:p>
        </p:txBody>
      </p:sp>
      <p:sp>
        <p:nvSpPr>
          <p:cNvPr id="3" name="Text Placeholder 2">
            <a:extLst>
              <a:ext uri="{FF2B5EF4-FFF2-40B4-BE49-F238E27FC236}">
                <a16:creationId xmlns:a16="http://schemas.microsoft.com/office/drawing/2014/main" id="{D4E4FFFA-E9BD-40C8-B73E-451D73D7303C}"/>
              </a:ext>
            </a:extLst>
          </p:cNvPr>
          <p:cNvSpPr>
            <a:spLocks noGrp="1"/>
          </p:cNvSpPr>
          <p:nvPr>
            <p:ph type="body" idx="1"/>
          </p:nvPr>
        </p:nvSpPr>
        <p:spPr/>
        <p:txBody>
          <a:bodyPr/>
          <a:lstStyle/>
          <a:p>
            <a:r>
              <a:rPr lang="fi-FI" dirty="0"/>
              <a:t>Katriina Sulonen</a:t>
            </a:r>
          </a:p>
        </p:txBody>
      </p:sp>
    </p:spTree>
    <p:extLst>
      <p:ext uri="{BB962C8B-B14F-4D97-AF65-F5344CB8AC3E}">
        <p14:creationId xmlns:p14="http://schemas.microsoft.com/office/powerpoint/2010/main" val="83745323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BA6F-B5DB-4D41-8955-7F2BB02EE464}"/>
              </a:ext>
            </a:extLst>
          </p:cNvPr>
          <p:cNvSpPr>
            <a:spLocks noGrp="1"/>
          </p:cNvSpPr>
          <p:nvPr>
            <p:ph type="title"/>
          </p:nvPr>
        </p:nvSpPr>
        <p:spPr/>
        <p:txBody>
          <a:bodyPr/>
          <a:lstStyle/>
          <a:p>
            <a:r>
              <a:rPr lang="fi-FI" dirty="0"/>
              <a:t>Arviointitutkimus</a:t>
            </a:r>
          </a:p>
        </p:txBody>
      </p:sp>
      <p:sp>
        <p:nvSpPr>
          <p:cNvPr id="3" name="Content Placeholder 2">
            <a:extLst>
              <a:ext uri="{FF2B5EF4-FFF2-40B4-BE49-F238E27FC236}">
                <a16:creationId xmlns:a16="http://schemas.microsoft.com/office/drawing/2014/main" id="{8134070A-3E46-4258-B00C-408025E88146}"/>
              </a:ext>
            </a:extLst>
          </p:cNvPr>
          <p:cNvSpPr>
            <a:spLocks noGrp="1"/>
          </p:cNvSpPr>
          <p:nvPr>
            <p:ph idx="1"/>
          </p:nvPr>
        </p:nvSpPr>
        <p:spPr/>
        <p:txBody>
          <a:bodyPr>
            <a:normAutofit fontScale="92500" lnSpcReduction="20000"/>
          </a:bodyPr>
          <a:lstStyle/>
          <a:p>
            <a:pPr marL="0" indent="0">
              <a:buNone/>
            </a:pPr>
            <a:r>
              <a:rPr lang="fi-FI" dirty="0"/>
              <a:t>Toimijoita opetuksen ja kasvatuksen arvioinnin kehittämisessä</a:t>
            </a:r>
          </a:p>
          <a:p>
            <a:r>
              <a:rPr lang="fi-FI" dirty="0"/>
              <a:t>Opetushallitus OPH</a:t>
            </a:r>
          </a:p>
          <a:p>
            <a:r>
              <a:rPr lang="fi-FI" dirty="0"/>
              <a:t>Opetus- ja kulttuuriministeriö OKM </a:t>
            </a:r>
          </a:p>
          <a:p>
            <a:r>
              <a:rPr lang="fi-FI" dirty="0"/>
              <a:t>Kansallinen koulutuksen arviointikeskus KARVI</a:t>
            </a:r>
          </a:p>
          <a:p>
            <a:r>
              <a:rPr lang="fi-FI" dirty="0"/>
              <a:t>Helsingin yliopiston arviointikeskus </a:t>
            </a:r>
          </a:p>
          <a:p>
            <a:r>
              <a:rPr lang="fi-FI" dirty="0"/>
              <a:t>Koulutuksen tutkimuslaitos KTL </a:t>
            </a:r>
          </a:p>
          <a:p>
            <a:r>
              <a:rPr lang="fi-FI" dirty="0"/>
              <a:t>Yliopistot </a:t>
            </a:r>
          </a:p>
          <a:p>
            <a:r>
              <a:rPr lang="fi-FI" dirty="0"/>
              <a:t>Koulutuksen arviointineuvosto KAN </a:t>
            </a:r>
          </a:p>
          <a:p>
            <a:r>
              <a:rPr lang="fi-FI" dirty="0"/>
              <a:t>Tutkijat</a:t>
            </a:r>
          </a:p>
          <a:p>
            <a:r>
              <a:rPr lang="fi-FI" dirty="0"/>
              <a:t>PISA</a:t>
            </a:r>
          </a:p>
          <a:p>
            <a:endParaRPr lang="fi-FI" dirty="0"/>
          </a:p>
        </p:txBody>
      </p:sp>
    </p:spTree>
    <p:extLst>
      <p:ext uri="{BB962C8B-B14F-4D97-AF65-F5344CB8AC3E}">
        <p14:creationId xmlns:p14="http://schemas.microsoft.com/office/powerpoint/2010/main" val="127232946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B100-B9AC-44EB-928D-D2503956341C}"/>
              </a:ext>
            </a:extLst>
          </p:cNvPr>
          <p:cNvSpPr>
            <a:spLocks noGrp="1"/>
          </p:cNvSpPr>
          <p:nvPr>
            <p:ph type="title"/>
          </p:nvPr>
        </p:nvSpPr>
        <p:spPr/>
        <p:txBody>
          <a:bodyPr/>
          <a:lstStyle/>
          <a:p>
            <a:r>
              <a:rPr lang="fi-FI" dirty="0"/>
              <a:t>Kehittävän arvioinnin periaatteita</a:t>
            </a:r>
          </a:p>
        </p:txBody>
      </p:sp>
      <p:sp>
        <p:nvSpPr>
          <p:cNvPr id="3" name="Content Placeholder 2">
            <a:extLst>
              <a:ext uri="{FF2B5EF4-FFF2-40B4-BE49-F238E27FC236}">
                <a16:creationId xmlns:a16="http://schemas.microsoft.com/office/drawing/2014/main" id="{239BA5C3-34B1-4B65-9000-074ED20D5BD1}"/>
              </a:ext>
            </a:extLst>
          </p:cNvPr>
          <p:cNvSpPr>
            <a:spLocks noGrp="1"/>
          </p:cNvSpPr>
          <p:nvPr>
            <p:ph idx="1"/>
          </p:nvPr>
        </p:nvSpPr>
        <p:spPr/>
        <p:txBody>
          <a:bodyPr>
            <a:normAutofit fontScale="92500" lnSpcReduction="10000"/>
          </a:bodyPr>
          <a:lstStyle/>
          <a:p>
            <a:pPr marL="0" indent="0">
              <a:buNone/>
            </a:pPr>
            <a:r>
              <a:rPr lang="fi-FI" dirty="0"/>
              <a:t>Olosuhteiden erilaisuus </a:t>
            </a:r>
          </a:p>
          <a:p>
            <a:pPr lvl="1"/>
            <a:r>
              <a:rPr lang="fi-FI" dirty="0">
                <a:latin typeface="Brother 1816 Medium" pitchFamily="50" charset="0"/>
              </a:rPr>
              <a:t>joustavuus</a:t>
            </a:r>
            <a:r>
              <a:rPr lang="fi-FI" dirty="0"/>
              <a:t> ja toimintaympäristöjen tunnistaminen</a:t>
            </a:r>
          </a:p>
          <a:p>
            <a:pPr lvl="1"/>
            <a:r>
              <a:rPr lang="fi-FI" dirty="0"/>
              <a:t>arviointitietoa/tuloksia ei irrota asiayhteyksistä</a:t>
            </a:r>
          </a:p>
          <a:p>
            <a:pPr lvl="1"/>
            <a:r>
              <a:rPr lang="fi-FI" dirty="0"/>
              <a:t>lokalisaatioon kuuluvat </a:t>
            </a:r>
            <a:r>
              <a:rPr lang="fi-FI" dirty="0">
                <a:latin typeface="Brother 1816 Medium" pitchFamily="50" charset="0"/>
              </a:rPr>
              <a:t>myös sosiaaliset normit, arvot, vuorovaikutussuhteet</a:t>
            </a:r>
            <a:r>
              <a:rPr lang="fi-FI" dirty="0"/>
              <a:t>; ei vain fyysinen toimintaympäristö</a:t>
            </a:r>
          </a:p>
          <a:p>
            <a:pPr lvl="1"/>
            <a:r>
              <a:rPr lang="fi-FI" dirty="0"/>
              <a:t>mittaamisen lisäksi tarvitaan </a:t>
            </a:r>
            <a:r>
              <a:rPr lang="fi-FI" dirty="0">
                <a:latin typeface="Brother 1816 Medium" pitchFamily="50" charset="0"/>
              </a:rPr>
              <a:t>holistista</a:t>
            </a:r>
            <a:r>
              <a:rPr lang="fi-FI" dirty="0"/>
              <a:t> arviointia</a:t>
            </a:r>
          </a:p>
          <a:p>
            <a:pPr marL="0" indent="0">
              <a:buNone/>
            </a:pPr>
            <a:endParaRPr lang="fi-FI" dirty="0"/>
          </a:p>
          <a:p>
            <a:pPr marL="0" indent="0">
              <a:buNone/>
            </a:pPr>
            <a:r>
              <a:rPr lang="fi-FI" dirty="0"/>
              <a:t>Siirrettävyys</a:t>
            </a:r>
          </a:p>
          <a:p>
            <a:pPr lvl="1"/>
            <a:r>
              <a:rPr lang="fi-FI" dirty="0"/>
              <a:t>paikkaan ja aikaan suhteuttaminen</a:t>
            </a:r>
          </a:p>
          <a:p>
            <a:pPr lvl="1"/>
            <a:r>
              <a:rPr lang="fi-FI" dirty="0"/>
              <a:t>tarkoituksenmukaisuus</a:t>
            </a:r>
          </a:p>
          <a:p>
            <a:pPr lvl="1"/>
            <a:r>
              <a:rPr lang="fi-FI" dirty="0"/>
              <a:t>samankaltaiset, mutta ei samanlaiset olosuhteet</a:t>
            </a:r>
          </a:p>
          <a:p>
            <a:pPr lvl="1"/>
            <a:r>
              <a:rPr lang="fi-FI" dirty="0"/>
              <a:t>hyvät käytänteet johtavat hyviin </a:t>
            </a:r>
            <a:r>
              <a:rPr lang="fi-FI" dirty="0" err="1"/>
              <a:t>periaatteeisiin</a:t>
            </a:r>
            <a:endParaRPr lang="fi-FI" dirty="0"/>
          </a:p>
        </p:txBody>
      </p:sp>
    </p:spTree>
    <p:extLst>
      <p:ext uri="{BB962C8B-B14F-4D97-AF65-F5344CB8AC3E}">
        <p14:creationId xmlns:p14="http://schemas.microsoft.com/office/powerpoint/2010/main" val="418989117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271F-E76C-49C5-8438-B07DCE7D4797}"/>
              </a:ext>
            </a:extLst>
          </p:cNvPr>
          <p:cNvSpPr>
            <a:spLocks noGrp="1"/>
          </p:cNvSpPr>
          <p:nvPr>
            <p:ph type="title"/>
          </p:nvPr>
        </p:nvSpPr>
        <p:spPr/>
        <p:txBody>
          <a:bodyPr>
            <a:normAutofit fontScale="90000"/>
          </a:bodyPr>
          <a:lstStyle/>
          <a:p>
            <a:r>
              <a:rPr lang="fi-FI" dirty="0"/>
              <a:t>Arvioinnissa tulee pohtia, on sitten kyseessä oppimisen arviointi tai laajempi konteksti</a:t>
            </a:r>
          </a:p>
        </p:txBody>
      </p:sp>
      <p:sp>
        <p:nvSpPr>
          <p:cNvPr id="3" name="Content Placeholder 2">
            <a:extLst>
              <a:ext uri="{FF2B5EF4-FFF2-40B4-BE49-F238E27FC236}">
                <a16:creationId xmlns:a16="http://schemas.microsoft.com/office/drawing/2014/main" id="{E19151A7-08EB-4058-BB6C-EC414D6DCD61}"/>
              </a:ext>
            </a:extLst>
          </p:cNvPr>
          <p:cNvSpPr>
            <a:spLocks noGrp="1"/>
          </p:cNvSpPr>
          <p:nvPr>
            <p:ph idx="1"/>
          </p:nvPr>
        </p:nvSpPr>
        <p:spPr/>
        <p:txBody>
          <a:bodyPr/>
          <a:lstStyle/>
          <a:p>
            <a:r>
              <a:rPr lang="fi-FI" dirty="0"/>
              <a:t>Hyöty?</a:t>
            </a:r>
          </a:p>
          <a:p>
            <a:r>
              <a:rPr lang="fi-FI" dirty="0"/>
              <a:t>Mukautuvuus?</a:t>
            </a:r>
          </a:p>
          <a:p>
            <a:r>
              <a:rPr lang="fi-FI" dirty="0"/>
              <a:t>Prosessi?</a:t>
            </a:r>
          </a:p>
          <a:p>
            <a:r>
              <a:rPr lang="fi-FI" dirty="0"/>
              <a:t>Osallistaminen?</a:t>
            </a:r>
          </a:p>
          <a:p>
            <a:r>
              <a:rPr lang="fi-FI" dirty="0"/>
              <a:t>Tulevaisuus?</a:t>
            </a:r>
          </a:p>
          <a:p>
            <a:r>
              <a:rPr lang="fi-FI" dirty="0"/>
              <a:t>Oppimisprosessi?</a:t>
            </a:r>
          </a:p>
        </p:txBody>
      </p:sp>
    </p:spTree>
    <p:extLst>
      <p:ext uri="{BB962C8B-B14F-4D97-AF65-F5344CB8AC3E}">
        <p14:creationId xmlns:p14="http://schemas.microsoft.com/office/powerpoint/2010/main" val="419013958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2478-FE66-4563-A2B9-50DE8591CEC0}"/>
              </a:ext>
            </a:extLst>
          </p:cNvPr>
          <p:cNvSpPr>
            <a:spLocks noGrp="1"/>
          </p:cNvSpPr>
          <p:nvPr>
            <p:ph type="title"/>
          </p:nvPr>
        </p:nvSpPr>
        <p:spPr/>
        <p:txBody>
          <a:bodyPr/>
          <a:lstStyle/>
          <a:p>
            <a:r>
              <a:rPr lang="fi-FI" dirty="0"/>
              <a:t>Arviointiteemat paikallisissa opetussuunnitelmissa (</a:t>
            </a:r>
            <a:r>
              <a:rPr lang="fi-FI" dirty="0" err="1"/>
              <a:t>Karvi</a:t>
            </a:r>
            <a:r>
              <a:rPr lang="fi-FI" dirty="0"/>
              <a:t> 2019)</a:t>
            </a:r>
          </a:p>
        </p:txBody>
      </p:sp>
      <p:sp>
        <p:nvSpPr>
          <p:cNvPr id="3" name="Content Placeholder 2">
            <a:extLst>
              <a:ext uri="{FF2B5EF4-FFF2-40B4-BE49-F238E27FC236}">
                <a16:creationId xmlns:a16="http://schemas.microsoft.com/office/drawing/2014/main" id="{8B6D35D3-23CE-4651-9B6B-26FA80EBDCDC}"/>
              </a:ext>
            </a:extLst>
          </p:cNvPr>
          <p:cNvSpPr>
            <a:spLocks noGrp="1"/>
          </p:cNvSpPr>
          <p:nvPr>
            <p:ph idx="1"/>
          </p:nvPr>
        </p:nvSpPr>
        <p:spPr>
          <a:xfrm>
            <a:off x="838200" y="1825625"/>
            <a:ext cx="10515600" cy="2077635"/>
          </a:xfrm>
        </p:spPr>
        <p:txBody>
          <a:bodyPr/>
          <a:lstStyle/>
          <a:p>
            <a:r>
              <a:rPr lang="fi-FI" dirty="0"/>
              <a:t>Yhdenmukaisen arvioinnin toteuttamisen edellytykset? </a:t>
            </a:r>
          </a:p>
          <a:p>
            <a:pPr marL="457200" lvl="1" indent="0">
              <a:buNone/>
            </a:pPr>
            <a:r>
              <a:rPr lang="fi-FI" dirty="0"/>
              <a:t>Rehtoreiden ja opettajien mielestä arviointikulttuurissa  keskeisintä on varmistaa yhteisten periaatteiden, linjausten ja käytänteiden toimivuus (1909 rehtoria ja opettajaa). </a:t>
            </a:r>
          </a:p>
          <a:p>
            <a:endParaRPr lang="fi-FI" dirty="0"/>
          </a:p>
        </p:txBody>
      </p:sp>
      <p:sp>
        <p:nvSpPr>
          <p:cNvPr id="4" name="Suorakulmio 3">
            <a:extLst>
              <a:ext uri="{FF2B5EF4-FFF2-40B4-BE49-F238E27FC236}">
                <a16:creationId xmlns:a16="http://schemas.microsoft.com/office/drawing/2014/main" id="{15B8EEFB-4B15-4663-9D37-E8D7095ABB40}"/>
              </a:ext>
            </a:extLst>
          </p:cNvPr>
          <p:cNvSpPr/>
          <p:nvPr/>
        </p:nvSpPr>
        <p:spPr>
          <a:xfrm>
            <a:off x="838200" y="3668755"/>
            <a:ext cx="4704863" cy="22816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latin typeface="Brother 1816 Regular" pitchFamily="50" charset="0"/>
              </a:rPr>
              <a:t>Silti paikallisiin </a:t>
            </a:r>
            <a:r>
              <a:rPr lang="fi-FI" dirty="0" err="1">
                <a:latin typeface="Brother 1816 Regular" pitchFamily="50" charset="0"/>
              </a:rPr>
              <a:t>OPS:n</a:t>
            </a:r>
            <a:r>
              <a:rPr lang="fi-FI" dirty="0">
                <a:latin typeface="Brother 1816 Regular" pitchFamily="50" charset="0"/>
              </a:rPr>
              <a:t> arviointikirjauksia oli tehnyt vain 53 %  perusopetuksen ja </a:t>
            </a:r>
          </a:p>
          <a:p>
            <a:pPr algn="ctr"/>
            <a:r>
              <a:rPr lang="fi-FI" dirty="0">
                <a:latin typeface="Brother 1816 Regular" pitchFamily="50" charset="0"/>
              </a:rPr>
              <a:t>42 % lukiokoulutuksen järjestäjistä </a:t>
            </a:r>
          </a:p>
          <a:p>
            <a:pPr algn="ctr"/>
            <a:r>
              <a:rPr lang="fi-FI" dirty="0">
                <a:latin typeface="Brother 1816 Regular" pitchFamily="50" charset="0"/>
              </a:rPr>
              <a:t>(230 kunnan OPS tarkastelussa).</a:t>
            </a:r>
          </a:p>
        </p:txBody>
      </p:sp>
      <p:sp>
        <p:nvSpPr>
          <p:cNvPr id="5" name="Suorakulmio 4">
            <a:extLst>
              <a:ext uri="{FF2B5EF4-FFF2-40B4-BE49-F238E27FC236}">
                <a16:creationId xmlns:a16="http://schemas.microsoft.com/office/drawing/2014/main" id="{DCA12187-51B9-43DC-B4B3-03689CC8CC6C}"/>
              </a:ext>
            </a:extLst>
          </p:cNvPr>
          <p:cNvSpPr/>
          <p:nvPr/>
        </p:nvSpPr>
        <p:spPr>
          <a:xfrm>
            <a:off x="6454480" y="3668755"/>
            <a:ext cx="3987903" cy="22816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latin typeface="Brother 1816 Regular" pitchFamily="50" charset="0"/>
              </a:rPr>
              <a:t>Kirjaukset liittyivät lukuvuosisuunnitelmiin, vuosikelloihin tai koulukohtaisiin </a:t>
            </a:r>
            <a:r>
              <a:rPr lang="fi-FI" dirty="0" err="1">
                <a:latin typeface="Brother 1816 Regular" pitchFamily="50" charset="0"/>
              </a:rPr>
              <a:t>OPS:n</a:t>
            </a:r>
            <a:r>
              <a:rPr lang="fi-FI" dirty="0">
                <a:latin typeface="Brother 1816 Regular" pitchFamily="50" charset="0"/>
              </a:rPr>
              <a:t>. Lukioissa kurssisuoritusten arviointiin.</a:t>
            </a:r>
          </a:p>
        </p:txBody>
      </p:sp>
    </p:spTree>
    <p:extLst>
      <p:ext uri="{BB962C8B-B14F-4D97-AF65-F5344CB8AC3E}">
        <p14:creationId xmlns:p14="http://schemas.microsoft.com/office/powerpoint/2010/main" val="75357236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8EA00-DD06-496F-AD9A-07C1D817BDEF}"/>
              </a:ext>
            </a:extLst>
          </p:cNvPr>
          <p:cNvSpPr>
            <a:spLocks noGrp="1"/>
          </p:cNvSpPr>
          <p:nvPr>
            <p:ph type="title"/>
          </p:nvPr>
        </p:nvSpPr>
        <p:spPr/>
        <p:txBody>
          <a:bodyPr/>
          <a:lstStyle/>
          <a:p>
            <a:r>
              <a:rPr lang="fi-FI" dirty="0"/>
              <a:t>Tutkimustietoa arviointimenetelmistä</a:t>
            </a:r>
          </a:p>
        </p:txBody>
      </p:sp>
      <p:sp>
        <p:nvSpPr>
          <p:cNvPr id="3" name="Content Placeholder 2">
            <a:extLst>
              <a:ext uri="{FF2B5EF4-FFF2-40B4-BE49-F238E27FC236}">
                <a16:creationId xmlns:a16="http://schemas.microsoft.com/office/drawing/2014/main" id="{9C571FE5-BAA4-4CB8-A676-3D5F881195FE}"/>
              </a:ext>
            </a:extLst>
          </p:cNvPr>
          <p:cNvSpPr>
            <a:spLocks noGrp="1"/>
          </p:cNvSpPr>
          <p:nvPr>
            <p:ph idx="1"/>
          </p:nvPr>
        </p:nvSpPr>
        <p:spPr>
          <a:xfrm>
            <a:off x="838200" y="1690688"/>
            <a:ext cx="10515600" cy="4351338"/>
          </a:xfrm>
        </p:spPr>
        <p:txBody>
          <a:bodyPr>
            <a:normAutofit fontScale="92500" lnSpcReduction="10000"/>
          </a:bodyPr>
          <a:lstStyle/>
          <a:p>
            <a:pPr marL="0" indent="0">
              <a:buNone/>
            </a:pPr>
            <a:r>
              <a:rPr lang="fi-FI" dirty="0"/>
              <a:t>Lukioissa perusopetukseen verrattuna enemmän:</a:t>
            </a:r>
          </a:p>
          <a:p>
            <a:pPr lvl="1"/>
            <a:r>
              <a:rPr lang="fi-FI" dirty="0"/>
              <a:t>opettajien itse tekemään materiaalia</a:t>
            </a:r>
          </a:p>
          <a:p>
            <a:pPr lvl="1"/>
            <a:r>
              <a:rPr lang="fi-FI" dirty="0"/>
              <a:t>digitaalisia arviointivälineitä</a:t>
            </a:r>
          </a:p>
          <a:p>
            <a:pPr lvl="1"/>
            <a:r>
              <a:rPr lang="fi-FI" dirty="0"/>
              <a:t>kirjallisia töitä</a:t>
            </a:r>
          </a:p>
          <a:p>
            <a:pPr lvl="1"/>
            <a:r>
              <a:rPr lang="fi-FI" dirty="0"/>
              <a:t>itsearviointia ja vertaispalautetta </a:t>
            </a:r>
          </a:p>
          <a:p>
            <a:endParaRPr lang="fi-FI" dirty="0"/>
          </a:p>
          <a:p>
            <a:pPr marL="0" indent="0">
              <a:buNone/>
            </a:pPr>
            <a:r>
              <a:rPr lang="fi-FI" dirty="0"/>
              <a:t>Arviointimateriaalin lähteinä opettajat käyttivät:</a:t>
            </a:r>
          </a:p>
          <a:p>
            <a:pPr lvl="1"/>
            <a:r>
              <a:rPr lang="fi-FI" dirty="0"/>
              <a:t>itse tekemäänsä 45%</a:t>
            </a:r>
          </a:p>
          <a:p>
            <a:pPr lvl="1"/>
            <a:r>
              <a:rPr lang="fi-FI" dirty="0"/>
              <a:t>yhdessä muiden opettajien kanssa tehtyä 9 %</a:t>
            </a:r>
          </a:p>
          <a:p>
            <a:pPr lvl="1"/>
            <a:r>
              <a:rPr lang="fi-FI" dirty="0"/>
              <a:t>kustantajien tarjoamaa 32 %</a:t>
            </a:r>
          </a:p>
          <a:p>
            <a:pPr lvl="1"/>
            <a:r>
              <a:rPr lang="fi-FI" dirty="0"/>
              <a:t>muiden opettajien tekemää 9 %</a:t>
            </a:r>
          </a:p>
          <a:p>
            <a:pPr lvl="1"/>
            <a:r>
              <a:rPr lang="fi-FI" dirty="0"/>
              <a:t>muuta 5 %</a:t>
            </a:r>
          </a:p>
          <a:p>
            <a:endParaRPr lang="fi-FI" dirty="0"/>
          </a:p>
        </p:txBody>
      </p:sp>
    </p:spTree>
    <p:extLst>
      <p:ext uri="{BB962C8B-B14F-4D97-AF65-F5344CB8AC3E}">
        <p14:creationId xmlns:p14="http://schemas.microsoft.com/office/powerpoint/2010/main" val="198455983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9AED-EC56-4CBF-B91C-953F8CF6FFFD}"/>
              </a:ext>
            </a:extLst>
          </p:cNvPr>
          <p:cNvSpPr>
            <a:spLocks noGrp="1"/>
          </p:cNvSpPr>
          <p:nvPr>
            <p:ph type="title"/>
          </p:nvPr>
        </p:nvSpPr>
        <p:spPr/>
        <p:txBody>
          <a:bodyPr/>
          <a:lstStyle/>
          <a:p>
            <a:r>
              <a:rPr lang="fi-FI" dirty="0"/>
              <a:t>Digitaalisten arviointivälineiden käyttö</a:t>
            </a:r>
          </a:p>
        </p:txBody>
      </p:sp>
      <p:sp>
        <p:nvSpPr>
          <p:cNvPr id="3" name="Content Placeholder 2">
            <a:extLst>
              <a:ext uri="{FF2B5EF4-FFF2-40B4-BE49-F238E27FC236}">
                <a16:creationId xmlns:a16="http://schemas.microsoft.com/office/drawing/2014/main" id="{236291FE-AAF7-477A-B5A1-7524C31B5BBA}"/>
              </a:ext>
            </a:extLst>
          </p:cNvPr>
          <p:cNvSpPr>
            <a:spLocks noGrp="1"/>
          </p:cNvSpPr>
          <p:nvPr>
            <p:ph idx="1"/>
          </p:nvPr>
        </p:nvSpPr>
        <p:spPr/>
        <p:txBody>
          <a:bodyPr>
            <a:normAutofit lnSpcReduction="10000"/>
          </a:bodyPr>
          <a:lstStyle/>
          <a:p>
            <a:r>
              <a:rPr lang="fi-FI" dirty="0"/>
              <a:t>Lukio-opiskelijoiden mielestä digitaalisia välineitä käytetään arvioinnissa jonkin verran</a:t>
            </a:r>
          </a:p>
          <a:p>
            <a:r>
              <a:rPr lang="fi-FI" dirty="0"/>
              <a:t>Lukion opettajilla ei vielä selkeää kantaa, ovatko heidän arviointikäytänteensä muuttuneet yo - tutkinnon digitalisoitumisen myötä</a:t>
            </a:r>
          </a:p>
          <a:p>
            <a:r>
              <a:rPr lang="fi-FI" dirty="0"/>
              <a:t>Digitaalisia arvioinnin välineitä on käytetty eniten vieraissa kielissä, vähiten taito- ja taideaineissa</a:t>
            </a:r>
          </a:p>
          <a:p>
            <a:endParaRPr lang="fi-FI" dirty="0"/>
          </a:p>
          <a:p>
            <a:r>
              <a:rPr lang="fi-FI" dirty="0"/>
              <a:t>Miten sulauttaa arviointi, opettaminen ja ohjaaminen sekä oppiminen ja osaaminen ja  digitaaliset arviointivälineet?</a:t>
            </a:r>
          </a:p>
          <a:p>
            <a:endParaRPr lang="fi-FI" dirty="0"/>
          </a:p>
        </p:txBody>
      </p:sp>
    </p:spTree>
    <p:extLst>
      <p:ext uri="{BB962C8B-B14F-4D97-AF65-F5344CB8AC3E}">
        <p14:creationId xmlns:p14="http://schemas.microsoft.com/office/powerpoint/2010/main" val="33456640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FE12-0655-490A-95A1-E3275D88F019}"/>
              </a:ext>
            </a:extLst>
          </p:cNvPr>
          <p:cNvSpPr>
            <a:spLocks noGrp="1"/>
          </p:cNvSpPr>
          <p:nvPr>
            <p:ph type="title"/>
          </p:nvPr>
        </p:nvSpPr>
        <p:spPr/>
        <p:txBody>
          <a:bodyPr/>
          <a:lstStyle/>
          <a:p>
            <a:r>
              <a:rPr lang="fi-FI" dirty="0"/>
              <a:t>Keskustelu</a:t>
            </a:r>
          </a:p>
        </p:txBody>
      </p:sp>
      <p:sp>
        <p:nvSpPr>
          <p:cNvPr id="3" name="Content Placeholder 2">
            <a:extLst>
              <a:ext uri="{FF2B5EF4-FFF2-40B4-BE49-F238E27FC236}">
                <a16:creationId xmlns:a16="http://schemas.microsoft.com/office/drawing/2014/main" id="{D6F06BCD-10F6-407A-A652-2279F345508B}"/>
              </a:ext>
            </a:extLst>
          </p:cNvPr>
          <p:cNvSpPr>
            <a:spLocks noGrp="1"/>
          </p:cNvSpPr>
          <p:nvPr>
            <p:ph idx="1"/>
          </p:nvPr>
        </p:nvSpPr>
        <p:spPr/>
        <p:txBody>
          <a:bodyPr>
            <a:normAutofit fontScale="92500" lnSpcReduction="20000"/>
          </a:bodyPr>
          <a:lstStyle/>
          <a:p>
            <a:pPr marL="0" indent="0">
              <a:buNone/>
            </a:pPr>
            <a:r>
              <a:rPr lang="fi-FI" dirty="0"/>
              <a:t>Ennakkoon annetussa lukutehtävässä oli perusteellinen selvitys yhdestä arviointihankkeesta, jossa tavoitteena oli edistää oppimaan oppimisen taitoja. </a:t>
            </a:r>
          </a:p>
          <a:p>
            <a:endParaRPr lang="fi-FI" dirty="0"/>
          </a:p>
          <a:p>
            <a:pPr marL="514350" indent="-514350">
              <a:buFont typeface="+mj-lt"/>
              <a:buAutoNum type="arabicPeriod"/>
            </a:pPr>
            <a:r>
              <a:rPr lang="fi-FI" dirty="0">
                <a:latin typeface="Brother 1816 Medium" pitchFamily="50" charset="0"/>
              </a:rPr>
              <a:t>Miten teidän mielestänne tutkimushankkeiden tuloksia pitäisi jalkauttaa koulujen, opettajien ja oppilaiden arkeen?</a:t>
            </a:r>
          </a:p>
          <a:p>
            <a:pPr marL="514350" indent="-514350">
              <a:buFont typeface="+mj-lt"/>
              <a:buAutoNum type="arabicPeriod"/>
            </a:pPr>
            <a:r>
              <a:rPr lang="fi-FI" dirty="0">
                <a:latin typeface="Brother 1816 Medium" pitchFamily="50" charset="0"/>
              </a:rPr>
              <a:t>Mikä tapa tavoittaisi opetuksen/koulutuksen järjestäjät?</a:t>
            </a:r>
          </a:p>
          <a:p>
            <a:pPr marL="0" indent="0">
              <a:buNone/>
            </a:pPr>
            <a:endParaRPr lang="fi-FI" dirty="0"/>
          </a:p>
          <a:p>
            <a:pPr marL="0" indent="0">
              <a:buNone/>
            </a:pPr>
            <a:r>
              <a:rPr lang="fi-FI" dirty="0"/>
              <a:t>Esim. oppimistuloksiin liittyvät selvitykset ovat maksullisia. Niiden toteutuksessa ei ole aina mahdollista huomioida opetuksen  kontekstia ja opetukselle asetettuja monipuolisia tavoitteita, samoin kuin ei oppimisympäristöä laajasti ymmärrettynä. </a:t>
            </a:r>
          </a:p>
          <a:p>
            <a:endParaRPr lang="fi-FI" dirty="0"/>
          </a:p>
        </p:txBody>
      </p:sp>
    </p:spTree>
    <p:extLst>
      <p:ext uri="{BB962C8B-B14F-4D97-AF65-F5344CB8AC3E}">
        <p14:creationId xmlns:p14="http://schemas.microsoft.com/office/powerpoint/2010/main" val="246588193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4489-D3CF-458A-A93E-0562DB748C8B}"/>
              </a:ext>
            </a:extLst>
          </p:cNvPr>
          <p:cNvSpPr>
            <a:spLocks noGrp="1"/>
          </p:cNvSpPr>
          <p:nvPr>
            <p:ph type="title"/>
          </p:nvPr>
        </p:nvSpPr>
        <p:spPr/>
        <p:txBody>
          <a:bodyPr/>
          <a:lstStyle/>
          <a:p>
            <a:r>
              <a:rPr lang="fi-FI" dirty="0"/>
              <a:t>Periaatteiden ja suositusten jalkauttaminen 1/2</a:t>
            </a:r>
          </a:p>
        </p:txBody>
      </p:sp>
      <p:sp>
        <p:nvSpPr>
          <p:cNvPr id="3" name="Content Placeholder 2">
            <a:extLst>
              <a:ext uri="{FF2B5EF4-FFF2-40B4-BE49-F238E27FC236}">
                <a16:creationId xmlns:a16="http://schemas.microsoft.com/office/drawing/2014/main" id="{70571D5A-A232-483B-92FD-A997A1654C48}"/>
              </a:ext>
            </a:extLst>
          </p:cNvPr>
          <p:cNvSpPr>
            <a:spLocks noGrp="1"/>
          </p:cNvSpPr>
          <p:nvPr>
            <p:ph idx="1"/>
          </p:nvPr>
        </p:nvSpPr>
        <p:spPr/>
        <p:txBody>
          <a:bodyPr>
            <a:normAutofit fontScale="92500" lnSpcReduction="20000"/>
          </a:bodyPr>
          <a:lstStyle/>
          <a:p>
            <a:pPr marL="0" indent="0">
              <a:buNone/>
            </a:pPr>
            <a:r>
              <a:rPr lang="fi-FI" dirty="0"/>
              <a:t>Suurimpia haasteita: resurssipula, epäsystemaattisuus, toimintamallin luominen, sovellettavuus, yhteistyö, korkeat vaatimukset, suhtautuminen (295 kuntaa, 2017)</a:t>
            </a:r>
          </a:p>
          <a:p>
            <a:pPr marL="0" indent="0">
              <a:buNone/>
            </a:pPr>
            <a:r>
              <a:rPr lang="fi-FI" dirty="0"/>
              <a:t>Kiteytettyjä  näkökulmia arviointiin liittyvien tulosten jalkauttamiseen ja levittämiseen:</a:t>
            </a:r>
          </a:p>
          <a:p>
            <a:pPr marL="514350" indent="-514350">
              <a:buFont typeface="+mj-lt"/>
              <a:buAutoNum type="arabicPeriod"/>
            </a:pPr>
            <a:r>
              <a:rPr lang="fi-FI" dirty="0"/>
              <a:t>Kansallinen velvoite ja ohjaus vahvempaa</a:t>
            </a:r>
          </a:p>
          <a:p>
            <a:pPr lvl="1"/>
            <a:r>
              <a:rPr lang="fi-FI" dirty="0"/>
              <a:t>Mitä kunnalta ja kouluilta edellytetään, mihin pitäisi kiinnittää huomiota?</a:t>
            </a:r>
          </a:p>
          <a:p>
            <a:pPr lvl="1"/>
            <a:r>
              <a:rPr lang="fi-FI" dirty="0"/>
              <a:t>Yhtenäinen arviointitulosten ja –tuotosten esittämistapa </a:t>
            </a:r>
          </a:p>
          <a:p>
            <a:pPr marL="514350" indent="-514350">
              <a:buFont typeface="+mj-lt"/>
              <a:buAutoNum type="arabicPeriod"/>
            </a:pPr>
            <a:r>
              <a:rPr lang="fi-FI" dirty="0"/>
              <a:t>Selkokielistä tekstiä ja käsitteiden avaamista, mitä arvioinnilla tarkoitetaan eri tilanteissa. </a:t>
            </a:r>
          </a:p>
          <a:p>
            <a:pPr lvl="1"/>
            <a:r>
              <a:rPr lang="fi-FI" dirty="0"/>
              <a:t>Mitä hyötyä arvioinnista on?</a:t>
            </a:r>
          </a:p>
          <a:p>
            <a:pPr lvl="1"/>
            <a:r>
              <a:rPr lang="fi-FI" dirty="0"/>
              <a:t>Miten arviointi liitetään </a:t>
            </a:r>
            <a:r>
              <a:rPr lang="fi-FI" dirty="0" err="1"/>
              <a:t>OPS:n</a:t>
            </a:r>
            <a:r>
              <a:rPr lang="fi-FI" dirty="0"/>
              <a:t> ohella kunnan strategiaan, johtamiseen, opetukseen? </a:t>
            </a:r>
          </a:p>
          <a:p>
            <a:endParaRPr lang="fi-FI" dirty="0"/>
          </a:p>
        </p:txBody>
      </p:sp>
    </p:spTree>
    <p:extLst>
      <p:ext uri="{BB962C8B-B14F-4D97-AF65-F5344CB8AC3E}">
        <p14:creationId xmlns:p14="http://schemas.microsoft.com/office/powerpoint/2010/main" val="182074764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F0890-8668-460D-B2F4-871674B44628}"/>
              </a:ext>
            </a:extLst>
          </p:cNvPr>
          <p:cNvSpPr>
            <a:spLocks noGrp="1"/>
          </p:cNvSpPr>
          <p:nvPr>
            <p:ph type="title"/>
          </p:nvPr>
        </p:nvSpPr>
        <p:spPr/>
        <p:txBody>
          <a:bodyPr/>
          <a:lstStyle/>
          <a:p>
            <a:r>
              <a:rPr lang="fi-FI" dirty="0"/>
              <a:t>Periaatteiden ja suositusten jalkauttaminen 2/2</a:t>
            </a:r>
          </a:p>
        </p:txBody>
      </p:sp>
      <p:sp>
        <p:nvSpPr>
          <p:cNvPr id="3" name="Content Placeholder 2">
            <a:extLst>
              <a:ext uri="{FF2B5EF4-FFF2-40B4-BE49-F238E27FC236}">
                <a16:creationId xmlns:a16="http://schemas.microsoft.com/office/drawing/2014/main" id="{55C37A43-5B5A-458C-A268-851211457507}"/>
              </a:ext>
            </a:extLst>
          </p:cNvPr>
          <p:cNvSpPr>
            <a:spLocks noGrp="1"/>
          </p:cNvSpPr>
          <p:nvPr>
            <p:ph idx="1"/>
          </p:nvPr>
        </p:nvSpPr>
        <p:spPr/>
        <p:txBody>
          <a:bodyPr>
            <a:normAutofit lnSpcReduction="10000"/>
          </a:bodyPr>
          <a:lstStyle/>
          <a:p>
            <a:r>
              <a:rPr lang="fi-FI" dirty="0"/>
              <a:t>Olisiko yhtenäinen viitekehys tarpeen?</a:t>
            </a:r>
          </a:p>
          <a:p>
            <a:pPr marL="457200" lvl="1" indent="0">
              <a:buNone/>
            </a:pPr>
            <a:r>
              <a:rPr lang="fi-FI" dirty="0"/>
              <a:t>Esim. alueellisesti tai vuosittain valitut kattoteemat, joita opetuksen järjestäjät noudattavat? Tai valmis mittaristo, valmiit kyselyt. Vievätkö nämä pohjan pois kehittävän arvioinnin periaatteista? Vertailtavuuden hyöty, kun arvioinnissa tulee kuitenkin muistaa kontekstuaalisuus.</a:t>
            </a:r>
          </a:p>
          <a:p>
            <a:r>
              <a:rPr lang="fi-FI" dirty="0"/>
              <a:t>Tai tarvitaanko taho, joka hoitaa keskitetysti arvioinnin ja ottaa vastuu siitä, että opetus ja kasvatus on laadukasta?</a:t>
            </a:r>
          </a:p>
          <a:p>
            <a:r>
              <a:rPr lang="fi-FI" dirty="0"/>
              <a:t>Avun tarpeet ja resurssit ovat monenlaiset, opetuksen järjestäjät ovat erilaiset. Mitkä indikaattorit valittaisiin ja miten tuloksia arvioitaisiin?</a:t>
            </a:r>
          </a:p>
        </p:txBody>
      </p:sp>
    </p:spTree>
    <p:extLst>
      <p:ext uri="{BB962C8B-B14F-4D97-AF65-F5344CB8AC3E}">
        <p14:creationId xmlns:p14="http://schemas.microsoft.com/office/powerpoint/2010/main" val="1730170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987F-0390-49A6-8724-12E051919F35}"/>
              </a:ext>
            </a:extLst>
          </p:cNvPr>
          <p:cNvSpPr>
            <a:spLocks noGrp="1"/>
          </p:cNvSpPr>
          <p:nvPr>
            <p:ph type="title"/>
          </p:nvPr>
        </p:nvSpPr>
        <p:spPr/>
        <p:txBody>
          <a:bodyPr/>
          <a:lstStyle/>
          <a:p>
            <a:r>
              <a:rPr lang="fi-FI" dirty="0"/>
              <a:t>Yhteistyön organisointi</a:t>
            </a:r>
          </a:p>
        </p:txBody>
      </p:sp>
      <p:sp>
        <p:nvSpPr>
          <p:cNvPr id="3" name="Content Placeholder 2">
            <a:extLst>
              <a:ext uri="{FF2B5EF4-FFF2-40B4-BE49-F238E27FC236}">
                <a16:creationId xmlns:a16="http://schemas.microsoft.com/office/drawing/2014/main" id="{2A02B409-2992-47E7-B70A-5E2F6D82D325}"/>
              </a:ext>
            </a:extLst>
          </p:cNvPr>
          <p:cNvSpPr>
            <a:spLocks noGrp="1"/>
          </p:cNvSpPr>
          <p:nvPr>
            <p:ph idx="1"/>
          </p:nvPr>
        </p:nvSpPr>
        <p:spPr/>
        <p:txBody>
          <a:bodyPr>
            <a:normAutofit lnSpcReduction="10000"/>
          </a:bodyPr>
          <a:lstStyle/>
          <a:p>
            <a:r>
              <a:rPr lang="fi-FI" dirty="0"/>
              <a:t>Kuka kantaa kokonaisvastuun ?</a:t>
            </a:r>
          </a:p>
          <a:p>
            <a:r>
              <a:rPr lang="fi-FI" dirty="0"/>
              <a:t>Millä ajalla yhteistyö tehdään?</a:t>
            </a:r>
          </a:p>
          <a:p>
            <a:r>
              <a:rPr lang="fi-FI" dirty="0"/>
              <a:t>Rakennetaanko luottamusta vai kaivaudutaanko poteroihin?</a:t>
            </a:r>
          </a:p>
          <a:p>
            <a:r>
              <a:rPr lang="fi-FI" dirty="0"/>
              <a:t>Tehdäänkö yhteistyötä yhteistyön vuoksi vai konkreettisia tavoitteita silmällä pitäen?</a:t>
            </a:r>
          </a:p>
          <a:p>
            <a:r>
              <a:rPr lang="fi-FI" dirty="0"/>
              <a:t>Miten tieto tarvittavista toimenpiteistä välittyy päätöksentekoon ?</a:t>
            </a:r>
          </a:p>
          <a:p>
            <a:r>
              <a:rPr lang="fi-FI" dirty="0"/>
              <a:t>Uskalletaanko tehdä asiat uudella tavalla tulevaisuuteen suuntautuen vai pitäydytäänkö vanhassa tutussa?</a:t>
            </a:r>
          </a:p>
          <a:p>
            <a:r>
              <a:rPr lang="fi-FI" dirty="0"/>
              <a:t>Mahdollistava johtaminen?</a:t>
            </a:r>
          </a:p>
        </p:txBody>
      </p:sp>
    </p:spTree>
    <p:extLst>
      <p:ext uri="{BB962C8B-B14F-4D97-AF65-F5344CB8AC3E}">
        <p14:creationId xmlns:p14="http://schemas.microsoft.com/office/powerpoint/2010/main" val="412689290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816A5-D8C8-4535-BC46-B52DE269C5F8}"/>
              </a:ext>
            </a:extLst>
          </p:cNvPr>
          <p:cNvSpPr>
            <a:spLocks noGrp="1"/>
          </p:cNvSpPr>
          <p:nvPr>
            <p:ph type="title"/>
          </p:nvPr>
        </p:nvSpPr>
        <p:spPr/>
        <p:txBody>
          <a:bodyPr/>
          <a:lstStyle/>
          <a:p>
            <a:r>
              <a:rPr lang="fi-FI" dirty="0"/>
              <a:t>Mitä tapahtuu arviointitiedolle?</a:t>
            </a:r>
          </a:p>
        </p:txBody>
      </p:sp>
      <p:sp>
        <p:nvSpPr>
          <p:cNvPr id="3" name="Content Placeholder 2">
            <a:extLst>
              <a:ext uri="{FF2B5EF4-FFF2-40B4-BE49-F238E27FC236}">
                <a16:creationId xmlns:a16="http://schemas.microsoft.com/office/drawing/2014/main" id="{A7492FD0-265A-4161-A8DF-6E88DBD84264}"/>
              </a:ext>
            </a:extLst>
          </p:cNvPr>
          <p:cNvSpPr>
            <a:spLocks noGrp="1"/>
          </p:cNvSpPr>
          <p:nvPr>
            <p:ph idx="1"/>
          </p:nvPr>
        </p:nvSpPr>
        <p:spPr>
          <a:xfrm>
            <a:off x="838200" y="1825625"/>
            <a:ext cx="10515600" cy="2719079"/>
          </a:xfrm>
        </p:spPr>
        <p:txBody>
          <a:bodyPr>
            <a:normAutofit lnSpcReduction="10000"/>
          </a:bodyPr>
          <a:lstStyle/>
          <a:p>
            <a:r>
              <a:rPr lang="fi-FI" dirty="0"/>
              <a:t>Perinteinen kehämalli toimivaksi: suunnittele, toteuta, arvioi, kehitä, jne.</a:t>
            </a:r>
          </a:p>
          <a:p>
            <a:r>
              <a:rPr lang="fi-FI" dirty="0"/>
              <a:t>Onnistumisen kannalta on tärkeää, että kokeiluille annetaan riittävästi aikaa, arviointi liittyy muuhun toimintaan, mahdollisuus korjausliikkeisiin, erilaisten kokemusten jakaminen, toiminta kehittyy ja muuttuu arviointipalautteen myötä </a:t>
            </a:r>
            <a:r>
              <a:rPr lang="fi-FI" i="1" dirty="0"/>
              <a:t>(</a:t>
            </a:r>
            <a:r>
              <a:rPr lang="fi-FI" i="1" dirty="0" err="1"/>
              <a:t>Ouakrim-Soivio</a:t>
            </a:r>
            <a:r>
              <a:rPr lang="fi-FI" i="1" dirty="0"/>
              <a:t> 2019)</a:t>
            </a:r>
          </a:p>
        </p:txBody>
      </p:sp>
      <p:sp>
        <p:nvSpPr>
          <p:cNvPr id="4" name="Suorakulmio 3">
            <a:extLst>
              <a:ext uri="{FF2B5EF4-FFF2-40B4-BE49-F238E27FC236}">
                <a16:creationId xmlns:a16="http://schemas.microsoft.com/office/drawing/2014/main" id="{E69EF663-0DB0-4306-A6F2-0D89501CBDAA}"/>
              </a:ext>
            </a:extLst>
          </p:cNvPr>
          <p:cNvSpPr/>
          <p:nvPr/>
        </p:nvSpPr>
        <p:spPr>
          <a:xfrm>
            <a:off x="2115403" y="4553479"/>
            <a:ext cx="2608997" cy="1168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200" dirty="0">
                <a:latin typeface="Brother 1816 Medium" pitchFamily="50" charset="0"/>
              </a:rPr>
              <a:t>TAVOITTEET</a:t>
            </a:r>
          </a:p>
        </p:txBody>
      </p:sp>
      <p:sp>
        <p:nvSpPr>
          <p:cNvPr id="5" name="Suorakulmio 4">
            <a:extLst>
              <a:ext uri="{FF2B5EF4-FFF2-40B4-BE49-F238E27FC236}">
                <a16:creationId xmlns:a16="http://schemas.microsoft.com/office/drawing/2014/main" id="{E52CBE00-F478-4504-9CB2-CB408C596EF0}"/>
              </a:ext>
            </a:extLst>
          </p:cNvPr>
          <p:cNvSpPr/>
          <p:nvPr/>
        </p:nvSpPr>
        <p:spPr>
          <a:xfrm>
            <a:off x="4724400" y="4981732"/>
            <a:ext cx="2506133" cy="11800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200" dirty="0">
                <a:latin typeface="Brother 1816 Medium" pitchFamily="50" charset="0"/>
              </a:rPr>
              <a:t>TOTEUTUS</a:t>
            </a:r>
          </a:p>
        </p:txBody>
      </p:sp>
      <p:sp>
        <p:nvSpPr>
          <p:cNvPr id="6" name="Suorakulmio 5">
            <a:extLst>
              <a:ext uri="{FF2B5EF4-FFF2-40B4-BE49-F238E27FC236}">
                <a16:creationId xmlns:a16="http://schemas.microsoft.com/office/drawing/2014/main" id="{06FC80F6-9A72-43F9-B026-72CE448E117E}"/>
              </a:ext>
            </a:extLst>
          </p:cNvPr>
          <p:cNvSpPr/>
          <p:nvPr/>
        </p:nvSpPr>
        <p:spPr>
          <a:xfrm>
            <a:off x="7230533" y="5316005"/>
            <a:ext cx="2455333" cy="11768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200" dirty="0">
                <a:latin typeface="Brother 1816 Medium" pitchFamily="50" charset="0"/>
              </a:rPr>
              <a:t>ARVIOINTI</a:t>
            </a:r>
          </a:p>
        </p:txBody>
      </p:sp>
    </p:spTree>
    <p:extLst>
      <p:ext uri="{BB962C8B-B14F-4D97-AF65-F5344CB8AC3E}">
        <p14:creationId xmlns:p14="http://schemas.microsoft.com/office/powerpoint/2010/main" val="16585483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18E9-D23A-43DB-A176-EB3777654DFA}"/>
              </a:ext>
            </a:extLst>
          </p:cNvPr>
          <p:cNvSpPr>
            <a:spLocks noGrp="1"/>
          </p:cNvSpPr>
          <p:nvPr>
            <p:ph type="title"/>
          </p:nvPr>
        </p:nvSpPr>
        <p:spPr/>
        <p:txBody>
          <a:bodyPr/>
          <a:lstStyle/>
          <a:p>
            <a:r>
              <a:rPr lang="fi-FI" dirty="0"/>
              <a:t>Opetuksessa ja oppimisessa</a:t>
            </a:r>
          </a:p>
        </p:txBody>
      </p:sp>
      <p:sp>
        <p:nvSpPr>
          <p:cNvPr id="3" name="Content Placeholder 2">
            <a:extLst>
              <a:ext uri="{FF2B5EF4-FFF2-40B4-BE49-F238E27FC236}">
                <a16:creationId xmlns:a16="http://schemas.microsoft.com/office/drawing/2014/main" id="{19A2D208-AB34-4392-8AAC-E3580CD5E3BD}"/>
              </a:ext>
            </a:extLst>
          </p:cNvPr>
          <p:cNvSpPr>
            <a:spLocks noGrp="1"/>
          </p:cNvSpPr>
          <p:nvPr>
            <p:ph idx="1"/>
          </p:nvPr>
        </p:nvSpPr>
        <p:spPr/>
        <p:txBody>
          <a:bodyPr/>
          <a:lstStyle/>
          <a:p>
            <a:r>
              <a:rPr lang="fi-FI" dirty="0"/>
              <a:t>Opetuksen tavoitteet on määritelty </a:t>
            </a:r>
            <a:r>
              <a:rPr lang="fi-FI" dirty="0" err="1"/>
              <a:t>OPS:ssa</a:t>
            </a:r>
            <a:endParaRPr lang="fi-FI" dirty="0"/>
          </a:p>
          <a:p>
            <a:pPr lvl="1">
              <a:buFont typeface="Wingdings" panose="05000000000000000000" pitchFamily="2" charset="2"/>
              <a:buChar char="Ø"/>
            </a:pPr>
            <a:r>
              <a:rPr lang="fi-FI" dirty="0"/>
              <a:t> Opettaja arvioi, miten opetus on sujunut</a:t>
            </a:r>
          </a:p>
          <a:p>
            <a:pPr marL="0" indent="0">
              <a:buNone/>
            </a:pPr>
            <a:endParaRPr lang="fi-FI" dirty="0"/>
          </a:p>
          <a:p>
            <a:r>
              <a:rPr lang="fi-FI" dirty="0"/>
              <a:t>Oppilaan oppimisen tavoitteet</a:t>
            </a:r>
          </a:p>
          <a:p>
            <a:pPr lvl="1">
              <a:buFont typeface="Wingdings" panose="05000000000000000000" pitchFamily="2" charset="2"/>
              <a:buChar char="Ø"/>
            </a:pPr>
            <a:r>
              <a:rPr lang="fi-FI" dirty="0"/>
              <a:t> Arvioidaan yhdessä (opettaja  ja oppilas, huoltaja) miten oppimiselle asetetut tavoitteet on saavutettu (</a:t>
            </a:r>
            <a:r>
              <a:rPr lang="fi-FI" dirty="0" err="1"/>
              <a:t>Huom</a:t>
            </a:r>
            <a:r>
              <a:rPr lang="fi-FI" dirty="0"/>
              <a:t>! päättöarvioinnin kriteereihin on kirjattu, mikä on oppimiselle asetettu tavoite)</a:t>
            </a:r>
          </a:p>
        </p:txBody>
      </p:sp>
    </p:spTree>
    <p:extLst>
      <p:ext uri="{BB962C8B-B14F-4D97-AF65-F5344CB8AC3E}">
        <p14:creationId xmlns:p14="http://schemas.microsoft.com/office/powerpoint/2010/main" val="55288082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FB13-7046-4FA3-995F-C4F4EA4A6EA6}"/>
              </a:ext>
            </a:extLst>
          </p:cNvPr>
          <p:cNvSpPr>
            <a:spLocks noGrp="1"/>
          </p:cNvSpPr>
          <p:nvPr>
            <p:ph type="title"/>
          </p:nvPr>
        </p:nvSpPr>
        <p:spPr/>
        <p:txBody>
          <a:bodyPr/>
          <a:lstStyle/>
          <a:p>
            <a:r>
              <a:rPr lang="fi-FI" dirty="0"/>
              <a:t>Rehtorin rooli arvioinnin kehittämistyössä</a:t>
            </a:r>
          </a:p>
        </p:txBody>
      </p:sp>
      <p:sp>
        <p:nvSpPr>
          <p:cNvPr id="3" name="Content Placeholder 2">
            <a:extLst>
              <a:ext uri="{FF2B5EF4-FFF2-40B4-BE49-F238E27FC236}">
                <a16:creationId xmlns:a16="http://schemas.microsoft.com/office/drawing/2014/main" id="{F435876B-B971-4004-95AF-C4BA022DD9E8}"/>
              </a:ext>
            </a:extLst>
          </p:cNvPr>
          <p:cNvSpPr>
            <a:spLocks noGrp="1"/>
          </p:cNvSpPr>
          <p:nvPr>
            <p:ph idx="1"/>
          </p:nvPr>
        </p:nvSpPr>
        <p:spPr/>
        <p:txBody>
          <a:bodyPr>
            <a:normAutofit fontScale="92500" lnSpcReduction="20000"/>
          </a:bodyPr>
          <a:lstStyle/>
          <a:p>
            <a:r>
              <a:rPr lang="fi-FI" dirty="0"/>
              <a:t>Kasvatusalan ELCC-standardien mukaan johtajilla tulee olla tietoa ja kykyä edistää kaikkien oppilaiden ja opiskelijoiden tuloksellista oppimista. </a:t>
            </a:r>
          </a:p>
          <a:p>
            <a:pPr marL="0" indent="0">
              <a:buNone/>
            </a:pPr>
            <a:endParaRPr lang="fi-FI" dirty="0"/>
          </a:p>
          <a:p>
            <a:r>
              <a:rPr lang="fi-FI" dirty="0"/>
              <a:t>Standardeihin kuuluvat esim.</a:t>
            </a:r>
          </a:p>
          <a:p>
            <a:pPr lvl="1"/>
            <a:r>
              <a:rPr lang="fi-FI" dirty="0"/>
              <a:t>näkemys siitä, millaisin toimenpitein oppimista voidaan kehittää </a:t>
            </a:r>
          </a:p>
          <a:p>
            <a:pPr lvl="1"/>
            <a:r>
              <a:rPr lang="fi-FI" dirty="0"/>
              <a:t>positiivisen koulukulttuurin edistäminen</a:t>
            </a:r>
          </a:p>
          <a:p>
            <a:pPr marL="0" indent="0">
              <a:buNone/>
            </a:pPr>
            <a:r>
              <a:rPr lang="fi-FI" i="1" dirty="0"/>
              <a:t>(</a:t>
            </a:r>
            <a:r>
              <a:rPr lang="fi-FI" i="1" dirty="0" err="1"/>
              <a:t>Guthrie</a:t>
            </a:r>
            <a:r>
              <a:rPr lang="fi-FI" i="1" dirty="0"/>
              <a:t> &amp; </a:t>
            </a:r>
            <a:r>
              <a:rPr lang="fi-FI" i="1" dirty="0" err="1"/>
              <a:t>Schuerman</a:t>
            </a:r>
            <a:r>
              <a:rPr lang="fi-FI" i="1" dirty="0"/>
              <a:t> 2010) </a:t>
            </a:r>
          </a:p>
          <a:p>
            <a:endParaRPr lang="fi-FI" dirty="0"/>
          </a:p>
          <a:p>
            <a:r>
              <a:rPr lang="fi-FI" dirty="0"/>
              <a:t>Kompetenssit rehtorin työssä ja arviointiosaajan ilmentäjänä kertovat esimerkiksi arvioinnin roolin merkityksestä enemmän kuin tarkasti mitattavat/osoitetut standardit.</a:t>
            </a:r>
          </a:p>
          <a:p>
            <a:endParaRPr lang="fi-FI" dirty="0"/>
          </a:p>
        </p:txBody>
      </p:sp>
    </p:spTree>
    <p:extLst>
      <p:ext uri="{BB962C8B-B14F-4D97-AF65-F5344CB8AC3E}">
        <p14:creationId xmlns:p14="http://schemas.microsoft.com/office/powerpoint/2010/main" val="75695378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364CA-AD00-46A4-8B77-1BED1E906F38}"/>
              </a:ext>
            </a:extLst>
          </p:cNvPr>
          <p:cNvSpPr>
            <a:spLocks noGrp="1"/>
          </p:cNvSpPr>
          <p:nvPr>
            <p:ph type="title"/>
          </p:nvPr>
        </p:nvSpPr>
        <p:spPr/>
        <p:txBody>
          <a:bodyPr/>
          <a:lstStyle/>
          <a:p>
            <a:r>
              <a:rPr lang="fi-FI" dirty="0"/>
              <a:t>Rehtorin toiminnan yhteys oppimiseen</a:t>
            </a:r>
          </a:p>
        </p:txBody>
      </p:sp>
      <p:sp>
        <p:nvSpPr>
          <p:cNvPr id="3" name="Content Placeholder 2">
            <a:extLst>
              <a:ext uri="{FF2B5EF4-FFF2-40B4-BE49-F238E27FC236}">
                <a16:creationId xmlns:a16="http://schemas.microsoft.com/office/drawing/2014/main" id="{176321C2-73EC-4900-89CB-3F5D7A964279}"/>
              </a:ext>
            </a:extLst>
          </p:cNvPr>
          <p:cNvSpPr>
            <a:spLocks noGrp="1"/>
          </p:cNvSpPr>
          <p:nvPr>
            <p:ph idx="1"/>
          </p:nvPr>
        </p:nvSpPr>
        <p:spPr/>
        <p:txBody>
          <a:bodyPr>
            <a:normAutofit fontScale="92500"/>
          </a:bodyPr>
          <a:lstStyle/>
          <a:p>
            <a:pPr marL="0" indent="0">
              <a:buNone/>
            </a:pPr>
            <a:r>
              <a:rPr lang="fi-FI" dirty="0"/>
              <a:t>Kuuluuko pedagogiikka pääosin opettajien toimialueeseen eikä rehtorin suoraa pedagogista toimintaa pidetä tarpeellisena?</a:t>
            </a:r>
          </a:p>
          <a:p>
            <a:pPr marL="0" indent="0">
              <a:buNone/>
            </a:pPr>
            <a:r>
              <a:rPr lang="fi-FI" dirty="0"/>
              <a:t>Meta-tutkimuksessa </a:t>
            </a:r>
            <a:r>
              <a:rPr lang="fi-FI" i="1" dirty="0"/>
              <a:t>(</a:t>
            </a:r>
            <a:r>
              <a:rPr lang="fi-FI" i="1" dirty="0" err="1"/>
              <a:t>Marzano</a:t>
            </a:r>
            <a:r>
              <a:rPr lang="fi-FI" i="1" dirty="0"/>
              <a:t> ym. 2005) </a:t>
            </a:r>
            <a:r>
              <a:rPr lang="fi-FI" dirty="0"/>
              <a:t>pyrittiin löytämään rehtorin toiminnan piirteitä, joilla olisi yhteyksiä oppilaiden oppimiseen. Esille nousi seuraavia asioita:</a:t>
            </a:r>
          </a:p>
          <a:p>
            <a:pPr lvl="1"/>
            <a:r>
              <a:rPr lang="fi-FI" dirty="0"/>
              <a:t>Tietoisuus koulun nykytilasta, joustavuus, työrauha, </a:t>
            </a:r>
            <a:r>
              <a:rPr lang="fi-FI" dirty="0">
                <a:latin typeface="Brother 1816 Medium" pitchFamily="50" charset="0"/>
              </a:rPr>
              <a:t>arviointi</a:t>
            </a:r>
            <a:r>
              <a:rPr lang="fi-FI" dirty="0"/>
              <a:t>, sidosryhmäyhteistyö</a:t>
            </a:r>
          </a:p>
          <a:p>
            <a:pPr lvl="1"/>
            <a:r>
              <a:rPr lang="fi-FI" dirty="0"/>
              <a:t>Korostuu rehtorin läsnäolon merkitys koulun toiminnassa, ihmisten johtaminen, operatiivinen johtaminen ja verkostoituminen, merkityksen antaminen pedagogiikalle ja </a:t>
            </a:r>
            <a:r>
              <a:rPr lang="fi-FI" dirty="0">
                <a:latin typeface="Brother 1816 Medium" pitchFamily="50" charset="0"/>
              </a:rPr>
              <a:t>taito käyttää luovasti opetukseen ja kasvatukseen liittyvää tietoa </a:t>
            </a:r>
            <a:r>
              <a:rPr lang="fi-FI" i="1" dirty="0"/>
              <a:t>(Salo, P., Hallinnon tutkimus 4/2014)</a:t>
            </a:r>
          </a:p>
          <a:p>
            <a:endParaRPr lang="fi-FI" dirty="0"/>
          </a:p>
        </p:txBody>
      </p:sp>
    </p:spTree>
    <p:extLst>
      <p:ext uri="{BB962C8B-B14F-4D97-AF65-F5344CB8AC3E}">
        <p14:creationId xmlns:p14="http://schemas.microsoft.com/office/powerpoint/2010/main" val="273183761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6F4B-55CD-4964-A3C1-9320F9EED87F}"/>
              </a:ext>
            </a:extLst>
          </p:cNvPr>
          <p:cNvSpPr>
            <a:spLocks noGrp="1"/>
          </p:cNvSpPr>
          <p:nvPr>
            <p:ph type="title"/>
          </p:nvPr>
        </p:nvSpPr>
        <p:spPr/>
        <p:txBody>
          <a:bodyPr/>
          <a:lstStyle/>
          <a:p>
            <a:r>
              <a:rPr lang="fi-FI" dirty="0"/>
              <a:t>Keskustelu</a:t>
            </a:r>
          </a:p>
        </p:txBody>
      </p:sp>
      <p:sp>
        <p:nvSpPr>
          <p:cNvPr id="3" name="Content Placeholder 2">
            <a:extLst>
              <a:ext uri="{FF2B5EF4-FFF2-40B4-BE49-F238E27FC236}">
                <a16:creationId xmlns:a16="http://schemas.microsoft.com/office/drawing/2014/main" id="{745D5885-3F80-4EBE-8DBE-B29B53C33795}"/>
              </a:ext>
            </a:extLst>
          </p:cNvPr>
          <p:cNvSpPr>
            <a:spLocks noGrp="1"/>
          </p:cNvSpPr>
          <p:nvPr>
            <p:ph idx="1"/>
          </p:nvPr>
        </p:nvSpPr>
        <p:spPr/>
        <p:txBody>
          <a:bodyPr>
            <a:normAutofit/>
          </a:bodyPr>
          <a:lstStyle/>
          <a:p>
            <a:pPr marL="0" indent="0">
              <a:buNone/>
            </a:pPr>
            <a:r>
              <a:rPr lang="fi-FI" dirty="0"/>
              <a:t>Keskustelkaa oman työyhteisönne näkökulmasta, miten seuraavat asiat näkyvät koulun ja/tai kunnan arviointikulttuurissa koulun johtamisen näkökulmasta:</a:t>
            </a:r>
          </a:p>
          <a:p>
            <a:pPr lvl="1"/>
            <a:r>
              <a:rPr lang="fi-FI" dirty="0"/>
              <a:t>Rehtorin työtehtävän monialaisuus ja kompetenssien kirjo</a:t>
            </a:r>
          </a:p>
          <a:p>
            <a:pPr lvl="1"/>
            <a:r>
              <a:rPr lang="fi-FI" dirty="0"/>
              <a:t>Arvioinnin arvostaminen </a:t>
            </a:r>
          </a:p>
          <a:p>
            <a:pPr lvl="1"/>
            <a:r>
              <a:rPr lang="fi-FI" dirty="0"/>
              <a:t>Työyhteisön kannattelu arvioinnissa</a:t>
            </a:r>
          </a:p>
          <a:p>
            <a:pPr lvl="1"/>
            <a:r>
              <a:rPr lang="fi-FI" dirty="0"/>
              <a:t>Verkostoituminen </a:t>
            </a:r>
          </a:p>
          <a:p>
            <a:pPr lvl="1"/>
            <a:r>
              <a:rPr lang="fi-FI" dirty="0"/>
              <a:t>Arviointitiedon hyödyntäminen opetuksen ja oppimisen kehittämisessä</a:t>
            </a:r>
          </a:p>
        </p:txBody>
      </p:sp>
    </p:spTree>
    <p:extLst>
      <p:ext uri="{BB962C8B-B14F-4D97-AF65-F5344CB8AC3E}">
        <p14:creationId xmlns:p14="http://schemas.microsoft.com/office/powerpoint/2010/main" val="320137279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D62EA-A98D-4172-87EE-E0BD2F5EC1AC}"/>
              </a:ext>
            </a:extLst>
          </p:cNvPr>
          <p:cNvSpPr>
            <a:spLocks noGrp="1"/>
          </p:cNvSpPr>
          <p:nvPr>
            <p:ph type="title"/>
          </p:nvPr>
        </p:nvSpPr>
        <p:spPr/>
        <p:txBody>
          <a:bodyPr/>
          <a:lstStyle/>
          <a:p>
            <a:r>
              <a:rPr lang="fi-FI" dirty="0"/>
              <a:t>Työpajatyöskentely</a:t>
            </a:r>
          </a:p>
        </p:txBody>
      </p:sp>
      <p:sp>
        <p:nvSpPr>
          <p:cNvPr id="3" name="Content Placeholder 2">
            <a:extLst>
              <a:ext uri="{FF2B5EF4-FFF2-40B4-BE49-F238E27FC236}">
                <a16:creationId xmlns:a16="http://schemas.microsoft.com/office/drawing/2014/main" id="{EC8340EB-A60D-40A8-8EA0-8B457EDD889E}"/>
              </a:ext>
            </a:extLst>
          </p:cNvPr>
          <p:cNvSpPr>
            <a:spLocks noGrp="1"/>
          </p:cNvSpPr>
          <p:nvPr>
            <p:ph idx="1"/>
          </p:nvPr>
        </p:nvSpPr>
        <p:spPr/>
        <p:txBody>
          <a:bodyPr>
            <a:normAutofit fontScale="77500" lnSpcReduction="20000"/>
          </a:bodyPr>
          <a:lstStyle/>
          <a:p>
            <a:pPr marL="0" indent="0">
              <a:buNone/>
            </a:pPr>
            <a:r>
              <a:rPr lang="fi-FI" dirty="0"/>
              <a:t>Olette työyhteisössä pohtineet arviointia monipuolisesti ja useasta eri </a:t>
            </a:r>
            <a:r>
              <a:rPr lang="fi-FI" dirty="0" err="1"/>
              <a:t>tulokulmasta</a:t>
            </a:r>
            <a:r>
              <a:rPr lang="fi-FI" dirty="0"/>
              <a:t> (opettaja, rehtori, koulu, opetuksen järjestäjä, kansallinen ohjaus ja tutkimus). </a:t>
            </a:r>
          </a:p>
          <a:p>
            <a:pPr marL="0" indent="0">
              <a:buNone/>
            </a:pPr>
            <a:r>
              <a:rPr lang="fi-FI" dirty="0"/>
              <a:t>Professori Päivi </a:t>
            </a:r>
            <a:r>
              <a:rPr lang="fi-FI" dirty="0" err="1"/>
              <a:t>Atjonen</a:t>
            </a:r>
            <a:r>
              <a:rPr lang="fi-FI" dirty="0"/>
              <a:t> tuo </a:t>
            </a:r>
            <a:r>
              <a:rPr lang="fi-FI" dirty="0" err="1"/>
              <a:t>artikkelisssaan</a:t>
            </a:r>
            <a:r>
              <a:rPr lang="fi-FI" dirty="0"/>
              <a:t> ”Onnistunut ja vaikuttava arviointi” seuraavia  elementtejä onnistuneeseen arviointiin:</a:t>
            </a:r>
          </a:p>
          <a:p>
            <a:pPr lvl="1"/>
            <a:r>
              <a:rPr lang="fi-FI" dirty="0"/>
              <a:t>prosessitekijöiden toimivuus, arvioijan osaaminen, yhteistyö,</a:t>
            </a:r>
          </a:p>
          <a:p>
            <a:pPr lvl="1"/>
            <a:r>
              <a:rPr lang="fi-FI" dirty="0"/>
              <a:t>muutoksen aikaansaaminen, arvioinnin aiheen merkitys,   </a:t>
            </a:r>
          </a:p>
          <a:p>
            <a:pPr lvl="1"/>
            <a:r>
              <a:rPr lang="fi-FI" dirty="0"/>
              <a:t>arviointimenetelmien toimivuus </a:t>
            </a:r>
            <a:r>
              <a:rPr lang="fi-FI" i="1" dirty="0"/>
              <a:t>(</a:t>
            </a:r>
            <a:r>
              <a:rPr lang="fi-FI" i="1" dirty="0" err="1"/>
              <a:t>Atjonen</a:t>
            </a:r>
            <a:r>
              <a:rPr lang="fi-FI" i="1" dirty="0"/>
              <a:t> 2016. Onnistunut ja vaikuttava arviointi. Aikuiskasvatus 2/2016, 131-140)</a:t>
            </a:r>
          </a:p>
          <a:p>
            <a:pPr marL="514350" indent="-514350">
              <a:buFont typeface="+mj-lt"/>
              <a:buAutoNum type="arabicPeriod"/>
            </a:pPr>
            <a:r>
              <a:rPr lang="fi-FI" dirty="0"/>
              <a:t>Arvioikaa yhdessä, miten olette huomioineet nämä eri tekijät paikallisessa arviointityössä. Kohteeksi voi ottaa oppimisen, opetuksen, työyhteisön arvioinnin.</a:t>
            </a:r>
          </a:p>
          <a:p>
            <a:pPr marL="514350" indent="-514350">
              <a:buFont typeface="+mj-lt"/>
              <a:buAutoNum type="arabicPeriod"/>
            </a:pPr>
            <a:r>
              <a:rPr lang="fi-FI" dirty="0"/>
              <a:t>Mitä yhtäläisyyksiä on kehittävän arvioinnin periaatteiden kanssa?</a:t>
            </a:r>
          </a:p>
          <a:p>
            <a:pPr marL="514350" indent="-514350">
              <a:buFont typeface="+mj-lt"/>
              <a:buAutoNum type="arabicPeriod"/>
            </a:pPr>
            <a:r>
              <a:rPr lang="fi-FI" dirty="0"/>
              <a:t>Kumpi malleista/ideoista sopii teille paremmin oman arviointitoiminnan tarkasteluun?</a:t>
            </a:r>
          </a:p>
          <a:p>
            <a:endParaRPr lang="fi-FI" dirty="0"/>
          </a:p>
        </p:txBody>
      </p:sp>
    </p:spTree>
    <p:extLst>
      <p:ext uri="{BB962C8B-B14F-4D97-AF65-F5344CB8AC3E}">
        <p14:creationId xmlns:p14="http://schemas.microsoft.com/office/powerpoint/2010/main" val="95594786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C19F0-9DDE-4620-8A43-94A1A5F91A65}"/>
              </a:ext>
            </a:extLst>
          </p:cNvPr>
          <p:cNvSpPr>
            <a:spLocks noGrp="1"/>
          </p:cNvSpPr>
          <p:nvPr>
            <p:ph type="title"/>
          </p:nvPr>
        </p:nvSpPr>
        <p:spPr/>
        <p:txBody>
          <a:bodyPr/>
          <a:lstStyle/>
          <a:p>
            <a:r>
              <a:rPr lang="fi-FI" dirty="0"/>
              <a:t>Onnistuneen arvioinnin tekijät </a:t>
            </a:r>
          </a:p>
        </p:txBody>
      </p:sp>
      <p:sp>
        <p:nvSpPr>
          <p:cNvPr id="4" name="Suorakulmio 3">
            <a:extLst>
              <a:ext uri="{FF2B5EF4-FFF2-40B4-BE49-F238E27FC236}">
                <a16:creationId xmlns:a16="http://schemas.microsoft.com/office/drawing/2014/main" id="{F9EC351F-AFC7-4CEF-B381-43B8DC30868D}"/>
              </a:ext>
            </a:extLst>
          </p:cNvPr>
          <p:cNvSpPr/>
          <p:nvPr/>
        </p:nvSpPr>
        <p:spPr>
          <a:xfrm>
            <a:off x="838200" y="1704588"/>
            <a:ext cx="1794933" cy="13716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000" dirty="0">
                <a:latin typeface="Brother 1816 Medium" pitchFamily="50" charset="0"/>
              </a:rPr>
              <a:t>Arvioija</a:t>
            </a:r>
            <a:r>
              <a:rPr lang="fi-FI" dirty="0">
                <a:latin typeface="Brother 1816 Regular" pitchFamily="50" charset="0"/>
              </a:rPr>
              <a:t> Aiheen hallinta</a:t>
            </a:r>
          </a:p>
        </p:txBody>
      </p:sp>
      <p:sp>
        <p:nvSpPr>
          <p:cNvPr id="5" name="Suorakulmio 4">
            <a:extLst>
              <a:ext uri="{FF2B5EF4-FFF2-40B4-BE49-F238E27FC236}">
                <a16:creationId xmlns:a16="http://schemas.microsoft.com/office/drawing/2014/main" id="{5FCA7B86-BA0D-47DA-842A-D71E9BBA3FAC}"/>
              </a:ext>
            </a:extLst>
          </p:cNvPr>
          <p:cNvSpPr/>
          <p:nvPr/>
        </p:nvSpPr>
        <p:spPr>
          <a:xfrm>
            <a:off x="3192562" y="1704588"/>
            <a:ext cx="2903438" cy="16728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000" dirty="0">
                <a:latin typeface="Brother 1816 Medium" pitchFamily="50" charset="0"/>
              </a:rPr>
              <a:t>Yhteistyö</a:t>
            </a:r>
          </a:p>
          <a:p>
            <a:pPr algn="ctr"/>
            <a:r>
              <a:rPr lang="fi-FI" dirty="0">
                <a:latin typeface="Brother 1816 Regular" pitchFamily="50" charset="0"/>
              </a:rPr>
              <a:t>Vuorovaikutus</a:t>
            </a:r>
          </a:p>
          <a:p>
            <a:pPr algn="ctr"/>
            <a:r>
              <a:rPr lang="fi-FI" dirty="0">
                <a:latin typeface="Brother 1816 Regular" pitchFamily="50" charset="0"/>
              </a:rPr>
              <a:t>Motivoituneisuus</a:t>
            </a:r>
          </a:p>
          <a:p>
            <a:pPr algn="ctr"/>
            <a:r>
              <a:rPr lang="fi-FI" dirty="0">
                <a:latin typeface="Brother 1816 Regular" pitchFamily="50" charset="0"/>
              </a:rPr>
              <a:t>Monialaisuus </a:t>
            </a:r>
          </a:p>
        </p:txBody>
      </p:sp>
      <p:sp>
        <p:nvSpPr>
          <p:cNvPr id="6" name="Suorakulmio 5">
            <a:extLst>
              <a:ext uri="{FF2B5EF4-FFF2-40B4-BE49-F238E27FC236}">
                <a16:creationId xmlns:a16="http://schemas.microsoft.com/office/drawing/2014/main" id="{402BA2E3-9E39-41F4-A40C-63E63B8E17BC}"/>
              </a:ext>
            </a:extLst>
          </p:cNvPr>
          <p:cNvSpPr/>
          <p:nvPr/>
        </p:nvSpPr>
        <p:spPr>
          <a:xfrm>
            <a:off x="850962" y="3408509"/>
            <a:ext cx="1986888" cy="16819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000" dirty="0">
                <a:latin typeface="Brother 1816 Medium" pitchFamily="50" charset="0"/>
              </a:rPr>
              <a:t>Aihe</a:t>
            </a:r>
          </a:p>
          <a:p>
            <a:pPr algn="ctr"/>
            <a:r>
              <a:rPr lang="fi-FI" dirty="0">
                <a:latin typeface="Brother 1816 Regular" pitchFamily="50" charset="0"/>
              </a:rPr>
              <a:t>Tärkeys</a:t>
            </a:r>
          </a:p>
          <a:p>
            <a:pPr algn="ctr"/>
            <a:r>
              <a:rPr lang="fi-FI" dirty="0">
                <a:latin typeface="Brother 1816 Regular" pitchFamily="50" charset="0"/>
              </a:rPr>
              <a:t>Moniäänisyys</a:t>
            </a:r>
          </a:p>
          <a:p>
            <a:pPr algn="ctr"/>
            <a:r>
              <a:rPr lang="fi-FI" dirty="0">
                <a:latin typeface="Brother 1816 Regular" pitchFamily="50" charset="0"/>
              </a:rPr>
              <a:t>Tarpeellisuus</a:t>
            </a:r>
          </a:p>
        </p:txBody>
      </p:sp>
      <p:sp>
        <p:nvSpPr>
          <p:cNvPr id="7" name="Suorakulmio 6">
            <a:extLst>
              <a:ext uri="{FF2B5EF4-FFF2-40B4-BE49-F238E27FC236}">
                <a16:creationId xmlns:a16="http://schemas.microsoft.com/office/drawing/2014/main" id="{2D5BA071-61D1-41CC-B2F3-2AD8CD20FA1A}"/>
              </a:ext>
            </a:extLst>
          </p:cNvPr>
          <p:cNvSpPr/>
          <p:nvPr/>
        </p:nvSpPr>
        <p:spPr>
          <a:xfrm>
            <a:off x="3192562" y="3691186"/>
            <a:ext cx="3432286" cy="20954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000" dirty="0">
                <a:latin typeface="Brother 1816 Medium" pitchFamily="50" charset="0"/>
              </a:rPr>
              <a:t>Prosessi</a:t>
            </a:r>
          </a:p>
          <a:p>
            <a:pPr algn="ctr"/>
            <a:r>
              <a:rPr lang="fi-FI" dirty="0">
                <a:latin typeface="Brother 1816 Regular" pitchFamily="50" charset="0"/>
              </a:rPr>
              <a:t>Työprosessit</a:t>
            </a:r>
          </a:p>
          <a:p>
            <a:pPr algn="ctr"/>
            <a:r>
              <a:rPr lang="fi-FI" dirty="0">
                <a:latin typeface="Brother 1816 Regular" pitchFamily="50" charset="0"/>
              </a:rPr>
              <a:t>Positiivinen palaute </a:t>
            </a:r>
          </a:p>
          <a:p>
            <a:pPr algn="ctr"/>
            <a:r>
              <a:rPr lang="fi-FI" dirty="0">
                <a:latin typeface="Brother 1816 Regular" pitchFamily="50" charset="0"/>
              </a:rPr>
              <a:t>Vaikeuksien voittaminen</a:t>
            </a:r>
          </a:p>
          <a:p>
            <a:pPr algn="ctr"/>
            <a:r>
              <a:rPr lang="fi-FI" dirty="0">
                <a:latin typeface="Brother 1816 Regular" pitchFamily="50" charset="0"/>
              </a:rPr>
              <a:t>Yllättävät tilanteet </a:t>
            </a:r>
          </a:p>
        </p:txBody>
      </p:sp>
      <p:sp>
        <p:nvSpPr>
          <p:cNvPr id="8" name="Suorakulmio 7">
            <a:extLst>
              <a:ext uri="{FF2B5EF4-FFF2-40B4-BE49-F238E27FC236}">
                <a16:creationId xmlns:a16="http://schemas.microsoft.com/office/drawing/2014/main" id="{F2A23D0B-6066-4E96-AC80-7C6966B232F3}"/>
              </a:ext>
            </a:extLst>
          </p:cNvPr>
          <p:cNvSpPr/>
          <p:nvPr/>
        </p:nvSpPr>
        <p:spPr>
          <a:xfrm>
            <a:off x="6624848" y="1690689"/>
            <a:ext cx="2819024" cy="14761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000" dirty="0">
                <a:latin typeface="Brother 1816 Medium" pitchFamily="50" charset="0"/>
              </a:rPr>
              <a:t>Menetelmät</a:t>
            </a:r>
          </a:p>
          <a:p>
            <a:pPr algn="ctr"/>
            <a:r>
              <a:rPr lang="fi-FI" dirty="0">
                <a:latin typeface="Brother 1816 Regular" pitchFamily="50" charset="0"/>
              </a:rPr>
              <a:t>Kehittely ja kokeilu </a:t>
            </a:r>
          </a:p>
          <a:p>
            <a:pPr algn="ctr"/>
            <a:r>
              <a:rPr lang="fi-FI" dirty="0" err="1">
                <a:latin typeface="Brother 1816 Regular" pitchFamily="50" charset="0"/>
              </a:rPr>
              <a:t>Itsearviointi</a:t>
            </a:r>
            <a:r>
              <a:rPr lang="fi-FI" dirty="0">
                <a:latin typeface="Brother 1816 Regular" pitchFamily="50" charset="0"/>
              </a:rPr>
              <a:t> </a:t>
            </a:r>
          </a:p>
        </p:txBody>
      </p:sp>
      <p:sp>
        <p:nvSpPr>
          <p:cNvPr id="9" name="Nuoli oikealle 8">
            <a:extLst>
              <a:ext uri="{FF2B5EF4-FFF2-40B4-BE49-F238E27FC236}">
                <a16:creationId xmlns:a16="http://schemas.microsoft.com/office/drawing/2014/main" id="{23C57559-2FE4-4262-8CF1-961CB56031FE}"/>
              </a:ext>
            </a:extLst>
          </p:cNvPr>
          <p:cNvSpPr/>
          <p:nvPr/>
        </p:nvSpPr>
        <p:spPr>
          <a:xfrm>
            <a:off x="7111492" y="3937611"/>
            <a:ext cx="2332380" cy="1849040"/>
          </a:xfrm>
          <a:prstGeom prst="rightArrow">
            <a:avLst>
              <a:gd name="adj1" fmla="val 50000"/>
              <a:gd name="adj2" fmla="val 569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000" dirty="0">
                <a:latin typeface="Brother 1816 Medium" pitchFamily="50" charset="0"/>
              </a:rPr>
              <a:t>Muutos</a:t>
            </a:r>
            <a:r>
              <a:rPr lang="fi-FI" dirty="0">
                <a:latin typeface="Brother 1816 Regular" pitchFamily="50" charset="0"/>
              </a:rPr>
              <a:t> tai </a:t>
            </a:r>
            <a:r>
              <a:rPr lang="fi-FI" sz="2000" dirty="0">
                <a:latin typeface="Brother 1816 Medium" pitchFamily="50" charset="0"/>
              </a:rPr>
              <a:t>Kehitys</a:t>
            </a:r>
            <a:endParaRPr lang="fi-FI" dirty="0">
              <a:latin typeface="Brother 1816 Medium" pitchFamily="50" charset="0"/>
            </a:endParaRPr>
          </a:p>
        </p:txBody>
      </p:sp>
    </p:spTree>
    <p:extLst>
      <p:ext uri="{BB962C8B-B14F-4D97-AF65-F5344CB8AC3E}">
        <p14:creationId xmlns:p14="http://schemas.microsoft.com/office/powerpoint/2010/main" val="83410583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F55B-CAEC-4D7A-B615-69C1A214034B}"/>
              </a:ext>
            </a:extLst>
          </p:cNvPr>
          <p:cNvSpPr>
            <a:spLocks noGrp="1"/>
          </p:cNvSpPr>
          <p:nvPr>
            <p:ph type="title"/>
          </p:nvPr>
        </p:nvSpPr>
        <p:spPr/>
        <p:txBody>
          <a:bodyPr/>
          <a:lstStyle/>
          <a:p>
            <a:r>
              <a:rPr lang="fi-FI" dirty="0"/>
              <a:t>Arviointiyhteistyö nivelvaiheissa</a:t>
            </a:r>
          </a:p>
        </p:txBody>
      </p:sp>
      <p:sp>
        <p:nvSpPr>
          <p:cNvPr id="3" name="Content Placeholder 2">
            <a:extLst>
              <a:ext uri="{FF2B5EF4-FFF2-40B4-BE49-F238E27FC236}">
                <a16:creationId xmlns:a16="http://schemas.microsoft.com/office/drawing/2014/main" id="{8CE02440-38B6-4779-AEE2-CD78547F9A67}"/>
              </a:ext>
            </a:extLst>
          </p:cNvPr>
          <p:cNvSpPr>
            <a:spLocks noGrp="1"/>
          </p:cNvSpPr>
          <p:nvPr>
            <p:ph idx="1"/>
          </p:nvPr>
        </p:nvSpPr>
        <p:spPr/>
        <p:txBody>
          <a:bodyPr>
            <a:normAutofit fontScale="92500" lnSpcReduction="20000"/>
          </a:bodyPr>
          <a:lstStyle/>
          <a:p>
            <a:pPr marL="0" indent="0">
              <a:buNone/>
            </a:pPr>
            <a:r>
              <a:rPr lang="fi-FI" dirty="0"/>
              <a:t>Arvioinnin kokonaisuus rakentuu seuraavista asioista, joilla kaikilla on oma tehtävänsä oppimisen arvioinnissa:</a:t>
            </a:r>
          </a:p>
          <a:p>
            <a:r>
              <a:rPr lang="fi-FI" dirty="0"/>
              <a:t>Diagnostinen arviointi</a:t>
            </a:r>
          </a:p>
          <a:p>
            <a:pPr marL="457200" lvl="1" indent="0">
              <a:buNone/>
            </a:pPr>
            <a:r>
              <a:rPr lang="fi-FI" dirty="0"/>
              <a:t>Oppimisprosessin alussa, kuvailevaa, laadullista, yhteisesti huoltajien kanssa </a:t>
            </a:r>
          </a:p>
          <a:p>
            <a:r>
              <a:rPr lang="fi-FI" dirty="0"/>
              <a:t>Formatiivinen arviointi</a:t>
            </a:r>
          </a:p>
          <a:p>
            <a:pPr marL="457200" lvl="1" indent="0">
              <a:buNone/>
            </a:pPr>
            <a:r>
              <a:rPr lang="fi-FI" dirty="0"/>
              <a:t>Keskeinen osa oppimisprosessia, laadullista, kuvailevaa, oppiminen ja oppimisprosessi tulee näkyväksi</a:t>
            </a:r>
          </a:p>
          <a:p>
            <a:r>
              <a:rPr lang="fi-FI" dirty="0"/>
              <a:t>Summatiivinen arviointi</a:t>
            </a:r>
          </a:p>
          <a:p>
            <a:pPr marL="457200" lvl="1" indent="0">
              <a:buNone/>
            </a:pPr>
            <a:r>
              <a:rPr lang="fi-FI" dirty="0"/>
              <a:t>Osaamisen arviointi, vuosiluokan päätteeksi, usein määrällistä</a:t>
            </a:r>
          </a:p>
          <a:p>
            <a:r>
              <a:rPr lang="fi-FI" dirty="0"/>
              <a:t>Oppimaan oppimisen taitojen arviointi</a:t>
            </a:r>
          </a:p>
          <a:p>
            <a:pPr marL="457200" lvl="1" indent="0">
              <a:buNone/>
            </a:pPr>
            <a:r>
              <a:rPr lang="fi-FI" dirty="0"/>
              <a:t>Osana esim. monialaisten oppimiskokonaisuuksien arviointia</a:t>
            </a:r>
          </a:p>
          <a:p>
            <a:endParaRPr lang="fi-FI" dirty="0"/>
          </a:p>
        </p:txBody>
      </p:sp>
    </p:spTree>
    <p:extLst>
      <p:ext uri="{BB962C8B-B14F-4D97-AF65-F5344CB8AC3E}">
        <p14:creationId xmlns:p14="http://schemas.microsoft.com/office/powerpoint/2010/main" val="121705779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7443-9FCE-4852-80E0-FAA525327A65}"/>
              </a:ext>
            </a:extLst>
          </p:cNvPr>
          <p:cNvSpPr>
            <a:spLocks noGrp="1"/>
          </p:cNvSpPr>
          <p:nvPr>
            <p:ph type="title"/>
          </p:nvPr>
        </p:nvSpPr>
        <p:spPr/>
        <p:txBody>
          <a:bodyPr/>
          <a:lstStyle/>
          <a:p>
            <a:r>
              <a:rPr lang="fi-FI" dirty="0"/>
              <a:t>Kertauksena 2. ja 6. luokan arvioinnista </a:t>
            </a:r>
          </a:p>
        </p:txBody>
      </p:sp>
      <p:sp>
        <p:nvSpPr>
          <p:cNvPr id="3" name="Content Placeholder 2">
            <a:extLst>
              <a:ext uri="{FF2B5EF4-FFF2-40B4-BE49-F238E27FC236}">
                <a16:creationId xmlns:a16="http://schemas.microsoft.com/office/drawing/2014/main" id="{5FD9E914-59A8-4BD8-B1FA-5F94FC13B4C1}"/>
              </a:ext>
            </a:extLst>
          </p:cNvPr>
          <p:cNvSpPr>
            <a:spLocks noGrp="1"/>
          </p:cNvSpPr>
          <p:nvPr>
            <p:ph idx="1"/>
          </p:nvPr>
        </p:nvSpPr>
        <p:spPr/>
        <p:txBody>
          <a:bodyPr>
            <a:normAutofit fontScale="85000" lnSpcReduction="20000"/>
          </a:bodyPr>
          <a:lstStyle/>
          <a:p>
            <a:pPr marL="0" indent="0">
              <a:buNone/>
            </a:pPr>
            <a:r>
              <a:rPr lang="fi-FI" dirty="0"/>
              <a:t>OPS 2014, sivut 52- 53:</a:t>
            </a:r>
          </a:p>
          <a:p>
            <a:pPr marL="0" indent="0">
              <a:buNone/>
            </a:pPr>
            <a:endParaRPr lang="fi-FI" dirty="0"/>
          </a:p>
          <a:p>
            <a:r>
              <a:rPr lang="fi-FI" dirty="0"/>
              <a:t>Toisen vuosiluokan päätteeksi tehtävä arviointi</a:t>
            </a:r>
          </a:p>
          <a:p>
            <a:pPr marL="457200" lvl="1" indent="0">
              <a:buNone/>
            </a:pPr>
            <a:r>
              <a:rPr lang="fi-FI" dirty="0"/>
              <a:t>Toisen vuosiluokan lopulla oppimisen arvioinnin pääpaino on oppimisen edistymisen arvioinnissa. Oppilaalle annetaan lukuvuositodistuksen lisäksi myös muuta ohjaavaa palautetta opetuksen järjestäjän päättämällä tavalla. </a:t>
            </a:r>
          </a:p>
          <a:p>
            <a:r>
              <a:rPr lang="fi-FI" dirty="0"/>
              <a:t>Kuudennen vuosiluokan päätteeksi tehtävä arviointi</a:t>
            </a:r>
          </a:p>
          <a:p>
            <a:pPr marL="457200" lvl="1" indent="0">
              <a:buNone/>
            </a:pPr>
            <a:r>
              <a:rPr lang="fi-FI" dirty="0"/>
              <a:t>Kuudennen vuosiluokan lopulla annetaan lukuvuositodistuksen lisäksi myös muuta ohjaavaa palautetta opetuksen järjestäjän päättämällä tavalla. Hyvän osaamisen kuvaukset arvosanalle kuusi otetaan käyttöön sellaisenaan.</a:t>
            </a:r>
          </a:p>
          <a:p>
            <a:endParaRPr lang="fi-FI" dirty="0"/>
          </a:p>
          <a:p>
            <a:pPr marL="0" indent="0">
              <a:buNone/>
            </a:pPr>
            <a:r>
              <a:rPr lang="fi-FI" dirty="0">
                <a:latin typeface="Brother 1816 Medium" pitchFamily="50" charset="0"/>
              </a:rPr>
              <a:t>Oppilaan ikäkausi otetaan arvioinnissa huomioon </a:t>
            </a:r>
            <a:r>
              <a:rPr lang="fi-FI" i="1" dirty="0"/>
              <a:t>(OPH 10.2.2020, perusopetuksen OPS-perusteiden muutokset) </a:t>
            </a:r>
          </a:p>
          <a:p>
            <a:endParaRPr lang="fi-FI" dirty="0"/>
          </a:p>
        </p:txBody>
      </p:sp>
    </p:spTree>
    <p:extLst>
      <p:ext uri="{BB962C8B-B14F-4D97-AF65-F5344CB8AC3E}">
        <p14:creationId xmlns:p14="http://schemas.microsoft.com/office/powerpoint/2010/main" val="128068537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2716-3C6F-406B-AAE3-EEFD5035E7D7}"/>
              </a:ext>
            </a:extLst>
          </p:cNvPr>
          <p:cNvSpPr>
            <a:spLocks noGrp="1"/>
          </p:cNvSpPr>
          <p:nvPr>
            <p:ph type="title"/>
          </p:nvPr>
        </p:nvSpPr>
        <p:spPr/>
        <p:txBody>
          <a:bodyPr/>
          <a:lstStyle/>
          <a:p>
            <a:r>
              <a:rPr lang="fi-FI" dirty="0"/>
              <a:t>Opettajien näkemyksiä nivelkohtien ja -vaiheiden arvioinnista</a:t>
            </a:r>
          </a:p>
        </p:txBody>
      </p:sp>
      <p:sp>
        <p:nvSpPr>
          <p:cNvPr id="3" name="Content Placeholder 2">
            <a:extLst>
              <a:ext uri="{FF2B5EF4-FFF2-40B4-BE49-F238E27FC236}">
                <a16:creationId xmlns:a16="http://schemas.microsoft.com/office/drawing/2014/main" id="{48EB3F1E-7E2F-4458-9665-E887D29F5803}"/>
              </a:ext>
            </a:extLst>
          </p:cNvPr>
          <p:cNvSpPr>
            <a:spLocks noGrp="1"/>
          </p:cNvSpPr>
          <p:nvPr>
            <p:ph idx="1"/>
          </p:nvPr>
        </p:nvSpPr>
        <p:spPr/>
        <p:txBody>
          <a:bodyPr>
            <a:normAutofit fontScale="92500" lnSpcReduction="10000"/>
          </a:bodyPr>
          <a:lstStyle/>
          <a:p>
            <a:pPr marL="0" indent="0">
              <a:buNone/>
            </a:pPr>
            <a:r>
              <a:rPr lang="fi-FI" dirty="0"/>
              <a:t>2. luokan jälkeen opettajat korostavat oppimisen ja osaamisen arvioinnissa seuraavia asioita:</a:t>
            </a:r>
          </a:p>
          <a:p>
            <a:pPr lvl="1"/>
            <a:r>
              <a:rPr lang="fi-FI" dirty="0"/>
              <a:t>Oppijan vahvuudet, eteneminen eri oppiaineissa, huoltajien kanssa tehtävä yhteistyö, ohjaus, palaute. </a:t>
            </a:r>
          </a:p>
          <a:p>
            <a:pPr lvl="1"/>
            <a:r>
              <a:rPr lang="fi-FI" dirty="0"/>
              <a:t>Laaja-alaisen osaamisen tavoitteiden tarkastelu osana oppiaineen arviointia vaatii kehittämistä. </a:t>
            </a:r>
          </a:p>
          <a:p>
            <a:endParaRPr lang="fi-FI" dirty="0"/>
          </a:p>
          <a:p>
            <a:pPr marL="0" indent="0">
              <a:buNone/>
            </a:pPr>
            <a:r>
              <a:rPr lang="fi-FI" dirty="0"/>
              <a:t>6. luokan jälkeen arvioinnissa korostuvat:</a:t>
            </a:r>
          </a:p>
          <a:p>
            <a:pPr lvl="1"/>
            <a:r>
              <a:rPr lang="fi-FI" dirty="0"/>
              <a:t>Työskentelytaidot (osana oppiaineen arviointia), oppiaineissa edistyminen, huoltajien kanssa tehtävä yhteistyö, opiskelumotivaation vahvistaminen. </a:t>
            </a:r>
          </a:p>
          <a:p>
            <a:pPr lvl="1"/>
            <a:r>
              <a:rPr lang="fi-FI" dirty="0"/>
              <a:t>Niinikään laaja-alaisen osaamisen arviointi osana oppiaineen arviointia vaatii kehittämistä.</a:t>
            </a:r>
          </a:p>
          <a:p>
            <a:endParaRPr lang="fi-FI" dirty="0"/>
          </a:p>
        </p:txBody>
      </p:sp>
    </p:spTree>
    <p:extLst>
      <p:ext uri="{BB962C8B-B14F-4D97-AF65-F5344CB8AC3E}">
        <p14:creationId xmlns:p14="http://schemas.microsoft.com/office/powerpoint/2010/main" val="1602881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0B98-CF5D-4501-9351-69522B42B457}"/>
              </a:ext>
            </a:extLst>
          </p:cNvPr>
          <p:cNvSpPr>
            <a:spLocks noGrp="1"/>
          </p:cNvSpPr>
          <p:nvPr>
            <p:ph type="title"/>
          </p:nvPr>
        </p:nvSpPr>
        <p:spPr/>
        <p:txBody>
          <a:bodyPr/>
          <a:lstStyle/>
          <a:p>
            <a:r>
              <a:rPr lang="fi-FI" dirty="0"/>
              <a:t>Sivistystoimenjohtajan ja rehtorin vastuunjaosta opiskeluhuollossa</a:t>
            </a:r>
          </a:p>
        </p:txBody>
      </p:sp>
      <p:sp>
        <p:nvSpPr>
          <p:cNvPr id="3" name="Content Placeholder 2">
            <a:extLst>
              <a:ext uri="{FF2B5EF4-FFF2-40B4-BE49-F238E27FC236}">
                <a16:creationId xmlns:a16="http://schemas.microsoft.com/office/drawing/2014/main" id="{2B4D9459-CF28-4718-9DC6-A3016A75DD25}"/>
              </a:ext>
            </a:extLst>
          </p:cNvPr>
          <p:cNvSpPr>
            <a:spLocks noGrp="1"/>
          </p:cNvSpPr>
          <p:nvPr>
            <p:ph idx="1"/>
          </p:nvPr>
        </p:nvSpPr>
        <p:spPr/>
        <p:txBody>
          <a:bodyPr>
            <a:normAutofit fontScale="70000" lnSpcReduction="20000"/>
          </a:bodyPr>
          <a:lstStyle/>
          <a:p>
            <a:pPr marL="0" indent="0">
              <a:buNone/>
            </a:pPr>
            <a:r>
              <a:rPr lang="fi-FI" dirty="0">
                <a:latin typeface="Brother 1816 Medium" pitchFamily="50" charset="0"/>
              </a:rPr>
              <a:t>Monialainen opiskeluhuollon ohjausryhmä (yhteisöllinen)</a:t>
            </a:r>
          </a:p>
          <a:p>
            <a:r>
              <a:rPr lang="fi-FI" dirty="0"/>
              <a:t>Yleinen suunnittelu, kehittäminen, ohjaus ja arviointi</a:t>
            </a:r>
          </a:p>
          <a:p>
            <a:r>
              <a:rPr lang="fi-FI" dirty="0"/>
              <a:t>Koulutuksen järjestäjä nimeää</a:t>
            </a:r>
          </a:p>
          <a:p>
            <a:r>
              <a:rPr lang="fi-FI" dirty="0"/>
              <a:t>Vastaa siitä, että oppilashuollon kokonaisuus toimii johdetusti lain edellyttämällä tavalla !</a:t>
            </a:r>
          </a:p>
          <a:p>
            <a:endParaRPr lang="fi-FI" dirty="0"/>
          </a:p>
          <a:p>
            <a:pPr marL="0" indent="0">
              <a:buNone/>
            </a:pPr>
            <a:r>
              <a:rPr lang="fi-FI" dirty="0">
                <a:latin typeface="Brother 1816 Medium" pitchFamily="50" charset="0"/>
              </a:rPr>
              <a:t>Monialainen oppilaitoskohtainen opiskeluhuoltoryhmä (yhteisöllinen)</a:t>
            </a:r>
          </a:p>
          <a:p>
            <a:r>
              <a:rPr lang="fi-FI" dirty="0"/>
              <a:t>Suunnittelu, kehittäminen, toteuttaminen ja arviointi</a:t>
            </a:r>
          </a:p>
          <a:p>
            <a:r>
              <a:rPr lang="fi-FI" dirty="0"/>
              <a:t>Jokaisella oppilaitoksella tulee olla sen toiminnasta vastaava rehtori</a:t>
            </a:r>
          </a:p>
          <a:p>
            <a:r>
              <a:rPr lang="fi-FI" dirty="0"/>
              <a:t>Johtaa koulutuksen järjestäjän nimeämä edustaja</a:t>
            </a:r>
          </a:p>
          <a:p>
            <a:r>
              <a:rPr lang="fi-FI" dirty="0"/>
              <a:t>Vastaa oppilashuollon kokonaisuuden toteuttamisesta oppilaitoksessa!</a:t>
            </a:r>
          </a:p>
          <a:p>
            <a:r>
              <a:rPr lang="fi-FI" dirty="0"/>
              <a:t>Ei käsittele yksittäisen oppilaan tai nimeltä mainittujen oppilaisen asioita, ei edes oppilaan tai huoltajan suostumuksella!</a:t>
            </a:r>
          </a:p>
          <a:p>
            <a:endParaRPr lang="fi-FI" dirty="0"/>
          </a:p>
        </p:txBody>
      </p:sp>
    </p:spTree>
    <p:extLst>
      <p:ext uri="{BB962C8B-B14F-4D97-AF65-F5344CB8AC3E}">
        <p14:creationId xmlns:p14="http://schemas.microsoft.com/office/powerpoint/2010/main" val="401359889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CC48-ECB1-4D9C-B3BE-0C0F3D05AFC4}"/>
              </a:ext>
            </a:extLst>
          </p:cNvPr>
          <p:cNvSpPr>
            <a:spLocks noGrp="1"/>
          </p:cNvSpPr>
          <p:nvPr>
            <p:ph type="title"/>
          </p:nvPr>
        </p:nvSpPr>
        <p:spPr/>
        <p:txBody>
          <a:bodyPr/>
          <a:lstStyle/>
          <a:p>
            <a:r>
              <a:rPr lang="fi-FI" dirty="0"/>
              <a:t>Näkemyksiä nivelvaiheiden arviointikriteereistä</a:t>
            </a:r>
          </a:p>
        </p:txBody>
      </p:sp>
      <p:sp>
        <p:nvSpPr>
          <p:cNvPr id="3" name="Content Placeholder 2">
            <a:extLst>
              <a:ext uri="{FF2B5EF4-FFF2-40B4-BE49-F238E27FC236}">
                <a16:creationId xmlns:a16="http://schemas.microsoft.com/office/drawing/2014/main" id="{5816A604-2E92-42F8-8CA9-975D3A9C5DC5}"/>
              </a:ext>
            </a:extLst>
          </p:cNvPr>
          <p:cNvSpPr>
            <a:spLocks noGrp="1"/>
          </p:cNvSpPr>
          <p:nvPr>
            <p:ph idx="1"/>
          </p:nvPr>
        </p:nvSpPr>
        <p:spPr/>
        <p:txBody>
          <a:bodyPr>
            <a:normAutofit fontScale="85000" lnSpcReduction="20000"/>
          </a:bodyPr>
          <a:lstStyle/>
          <a:p>
            <a:pPr marL="0" indent="0">
              <a:buNone/>
            </a:pPr>
            <a:r>
              <a:rPr lang="fi-FI" dirty="0"/>
              <a:t>6. luokka ja päättöarviointi (lukiossa ei kriteereitä)</a:t>
            </a:r>
          </a:p>
          <a:p>
            <a:r>
              <a:rPr lang="fi-FI" dirty="0"/>
              <a:t>Olisivat tarpeen kaikilla arvosanoilla</a:t>
            </a:r>
          </a:p>
          <a:p>
            <a:r>
              <a:rPr lang="fi-FI" dirty="0"/>
              <a:t>Selkiyttävät arviointia ja arvosanan antamista</a:t>
            </a:r>
          </a:p>
          <a:p>
            <a:r>
              <a:rPr lang="fi-FI" dirty="0"/>
              <a:t>Ovat käyttökelpoisia hyvän osaamisen määrittelyssä </a:t>
            </a:r>
          </a:p>
          <a:p>
            <a:r>
              <a:rPr lang="fi-FI" dirty="0"/>
              <a:t>Pulmana: tavoitteiden painoarvojen erilaisuus </a:t>
            </a:r>
          </a:p>
          <a:p>
            <a:r>
              <a:rPr lang="fi-FI" dirty="0"/>
              <a:t>Tarvitaan mielellään muillakin vuosiluokilla</a:t>
            </a:r>
          </a:p>
          <a:p>
            <a:r>
              <a:rPr lang="fi-FI" dirty="0"/>
              <a:t>Selkiyttävät hyväksytyn ja hylätyn arvosanan antamista</a:t>
            </a:r>
          </a:p>
          <a:p>
            <a:endParaRPr lang="fi-FI" dirty="0"/>
          </a:p>
          <a:p>
            <a:pPr marL="0" indent="0">
              <a:buNone/>
            </a:pPr>
            <a:r>
              <a:rPr lang="fi-FI" dirty="0"/>
              <a:t>Lukio-opettajien mielestä (vastaajia 678) selkeät kriteerit: </a:t>
            </a:r>
          </a:p>
          <a:p>
            <a:r>
              <a:rPr lang="fi-FI" dirty="0"/>
              <a:t>Olisi tarpeen edes arvosanalle 8 (3.1) </a:t>
            </a:r>
          </a:p>
          <a:p>
            <a:r>
              <a:rPr lang="fi-FI" dirty="0"/>
              <a:t>Olisi tarpeen eri arvosanoille (3.0)</a:t>
            </a:r>
          </a:p>
          <a:p>
            <a:endParaRPr lang="fi-FI" dirty="0"/>
          </a:p>
        </p:txBody>
      </p:sp>
    </p:spTree>
    <p:extLst>
      <p:ext uri="{BB962C8B-B14F-4D97-AF65-F5344CB8AC3E}">
        <p14:creationId xmlns:p14="http://schemas.microsoft.com/office/powerpoint/2010/main" val="399428484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B9B0D-2307-4521-854D-00E43C4D8EBA}"/>
              </a:ext>
            </a:extLst>
          </p:cNvPr>
          <p:cNvSpPr>
            <a:spLocks noGrp="1"/>
          </p:cNvSpPr>
          <p:nvPr>
            <p:ph type="title"/>
          </p:nvPr>
        </p:nvSpPr>
        <p:spPr/>
        <p:txBody>
          <a:bodyPr/>
          <a:lstStyle/>
          <a:p>
            <a:r>
              <a:rPr lang="fi-FI" dirty="0"/>
              <a:t>Oppimisympäristön muutos ja vaikutus eri vuosiluokkien arviointiin</a:t>
            </a:r>
          </a:p>
        </p:txBody>
      </p:sp>
      <p:sp>
        <p:nvSpPr>
          <p:cNvPr id="3" name="Content Placeholder 2">
            <a:extLst>
              <a:ext uri="{FF2B5EF4-FFF2-40B4-BE49-F238E27FC236}">
                <a16:creationId xmlns:a16="http://schemas.microsoft.com/office/drawing/2014/main" id="{45DB4F4E-6471-4403-9AB0-8240C22C8A6C}"/>
              </a:ext>
            </a:extLst>
          </p:cNvPr>
          <p:cNvSpPr>
            <a:spLocks noGrp="1"/>
          </p:cNvSpPr>
          <p:nvPr>
            <p:ph idx="1"/>
          </p:nvPr>
        </p:nvSpPr>
        <p:spPr/>
        <p:txBody>
          <a:bodyPr>
            <a:normAutofit fontScale="92500" lnSpcReduction="20000"/>
          </a:bodyPr>
          <a:lstStyle/>
          <a:p>
            <a:r>
              <a:rPr lang="fi-FI" dirty="0"/>
              <a:t>Oppimisympäristön ja työtapojen tulisi olla vuorovaikutteisia ja oppilas/opiskelijakeskeisiä.</a:t>
            </a:r>
          </a:p>
          <a:p>
            <a:r>
              <a:rPr lang="fi-FI" dirty="0"/>
              <a:t>Työvälineiden ja työtapojen monipuolisella käytöllä voin innostaa ja kannustaa oppimiseen ja työskentelyyn. Erilaisilla työtavoilla tutustutan oppilaat/opiskelijat erilaisiin arvioinnin menetelmiin.</a:t>
            </a:r>
          </a:p>
          <a:p>
            <a:r>
              <a:rPr lang="fi-FI" dirty="0"/>
              <a:t>Annan aikaa oppimiselle ja arvioinnille.</a:t>
            </a:r>
          </a:p>
          <a:p>
            <a:r>
              <a:rPr lang="fi-FI" dirty="0"/>
              <a:t>Yhteistyö- ja vuorovaikutustaitojen harjoittaminen on läsnä opetus- ja oppimistilanteissa. Näitä taitoja voi myös arvioida.</a:t>
            </a:r>
          </a:p>
          <a:p>
            <a:r>
              <a:rPr lang="fi-FI" dirty="0"/>
              <a:t>Suunnittelen arviointia yhteistyössä opetusryhmän kanssa, sitoutuminen.</a:t>
            </a:r>
          </a:p>
          <a:p>
            <a:r>
              <a:rPr lang="fi-FI" dirty="0"/>
              <a:t>Erilaiset opetusryhmät, erilaiset huoltajat, erilaiset yhteistyön tavat.</a:t>
            </a:r>
          </a:p>
        </p:txBody>
      </p:sp>
    </p:spTree>
    <p:extLst>
      <p:ext uri="{BB962C8B-B14F-4D97-AF65-F5344CB8AC3E}">
        <p14:creationId xmlns:p14="http://schemas.microsoft.com/office/powerpoint/2010/main" val="308297990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C9D1-F84C-4357-9BBA-AFDE6A5E6E76}"/>
              </a:ext>
            </a:extLst>
          </p:cNvPr>
          <p:cNvSpPr>
            <a:spLocks noGrp="1"/>
          </p:cNvSpPr>
          <p:nvPr>
            <p:ph type="title"/>
          </p:nvPr>
        </p:nvSpPr>
        <p:spPr/>
        <p:txBody>
          <a:bodyPr/>
          <a:lstStyle/>
          <a:p>
            <a:r>
              <a:rPr lang="fi-FI" dirty="0"/>
              <a:t>Esimerkki päättöarvioinnista</a:t>
            </a:r>
          </a:p>
        </p:txBody>
      </p:sp>
      <p:graphicFrame>
        <p:nvGraphicFramePr>
          <p:cNvPr id="4" name="Taulukko 6">
            <a:extLst>
              <a:ext uri="{FF2B5EF4-FFF2-40B4-BE49-F238E27FC236}">
                <a16:creationId xmlns:a16="http://schemas.microsoft.com/office/drawing/2014/main" id="{C1D2065B-1B67-47A6-BE90-92B25DE79C1B}"/>
              </a:ext>
            </a:extLst>
          </p:cNvPr>
          <p:cNvGraphicFramePr>
            <a:graphicFrameLocks noGrp="1"/>
          </p:cNvGraphicFramePr>
          <p:nvPr>
            <p:extLst>
              <p:ext uri="{D42A27DB-BD31-4B8C-83A1-F6EECF244321}">
                <p14:modId xmlns:p14="http://schemas.microsoft.com/office/powerpoint/2010/main" val="2781402937"/>
              </p:ext>
            </p:extLst>
          </p:nvPr>
        </p:nvGraphicFramePr>
        <p:xfrm>
          <a:off x="580029" y="1690689"/>
          <a:ext cx="11238935" cy="3795712"/>
        </p:xfrm>
        <a:graphic>
          <a:graphicData uri="http://schemas.openxmlformats.org/drawingml/2006/table">
            <a:tbl>
              <a:tblPr firstRow="1" bandRow="1">
                <a:tableStyleId>{5C22544A-7EE6-4342-B048-85BDC9FD1C3A}</a:tableStyleId>
              </a:tblPr>
              <a:tblGrid>
                <a:gridCol w="1862920">
                  <a:extLst>
                    <a:ext uri="{9D8B030D-6E8A-4147-A177-3AD203B41FA5}">
                      <a16:colId xmlns:a16="http://schemas.microsoft.com/office/drawing/2014/main" val="20000"/>
                    </a:ext>
                  </a:extLst>
                </a:gridCol>
                <a:gridCol w="409433">
                  <a:extLst>
                    <a:ext uri="{9D8B030D-6E8A-4147-A177-3AD203B41FA5}">
                      <a16:colId xmlns:a16="http://schemas.microsoft.com/office/drawing/2014/main" val="20001"/>
                    </a:ext>
                  </a:extLst>
                </a:gridCol>
                <a:gridCol w="1678675">
                  <a:extLst>
                    <a:ext uri="{9D8B030D-6E8A-4147-A177-3AD203B41FA5}">
                      <a16:colId xmlns:a16="http://schemas.microsoft.com/office/drawing/2014/main" val="20002"/>
                    </a:ext>
                  </a:extLst>
                </a:gridCol>
                <a:gridCol w="1460310">
                  <a:extLst>
                    <a:ext uri="{9D8B030D-6E8A-4147-A177-3AD203B41FA5}">
                      <a16:colId xmlns:a16="http://schemas.microsoft.com/office/drawing/2014/main" val="20003"/>
                    </a:ext>
                  </a:extLst>
                </a:gridCol>
                <a:gridCol w="1405720">
                  <a:extLst>
                    <a:ext uri="{9D8B030D-6E8A-4147-A177-3AD203B41FA5}">
                      <a16:colId xmlns:a16="http://schemas.microsoft.com/office/drawing/2014/main" val="20004"/>
                    </a:ext>
                  </a:extLst>
                </a:gridCol>
                <a:gridCol w="1487606">
                  <a:extLst>
                    <a:ext uri="{9D8B030D-6E8A-4147-A177-3AD203B41FA5}">
                      <a16:colId xmlns:a16="http://schemas.microsoft.com/office/drawing/2014/main" val="20005"/>
                    </a:ext>
                  </a:extLst>
                </a:gridCol>
                <a:gridCol w="1446662">
                  <a:extLst>
                    <a:ext uri="{9D8B030D-6E8A-4147-A177-3AD203B41FA5}">
                      <a16:colId xmlns:a16="http://schemas.microsoft.com/office/drawing/2014/main" val="20006"/>
                    </a:ext>
                  </a:extLst>
                </a:gridCol>
                <a:gridCol w="1487609">
                  <a:extLst>
                    <a:ext uri="{9D8B030D-6E8A-4147-A177-3AD203B41FA5}">
                      <a16:colId xmlns:a16="http://schemas.microsoft.com/office/drawing/2014/main" val="20007"/>
                    </a:ext>
                  </a:extLst>
                </a:gridCol>
              </a:tblGrid>
              <a:tr h="3795712">
                <a:tc>
                  <a:txBody>
                    <a:bodyPr/>
                    <a:lstStyle/>
                    <a:p>
                      <a:r>
                        <a:rPr lang="fi-FI" sz="1400" dirty="0">
                          <a:latin typeface="Brother 1816 Regular" pitchFamily="50" charset="0"/>
                        </a:rPr>
                        <a:t>T6</a:t>
                      </a:r>
                    </a:p>
                    <a:p>
                      <a:endParaRPr lang="fi-FI" sz="1400" dirty="0">
                        <a:latin typeface="Brother 1816 Regular" pitchFamily="50" charset="0"/>
                      </a:endParaRPr>
                    </a:p>
                    <a:p>
                      <a:r>
                        <a:rPr lang="fi-FI" sz="1400" dirty="0">
                          <a:latin typeface="Brother 1816 Regular" pitchFamily="50" charset="0"/>
                        </a:rPr>
                        <a:t>Ohjata</a:t>
                      </a:r>
                      <a:r>
                        <a:rPr lang="fi-FI" sz="1400" baseline="0" dirty="0">
                          <a:latin typeface="Brother 1816 Regular" pitchFamily="50" charset="0"/>
                        </a:rPr>
                        <a:t> oppilasta harjoittelemaan kuuntelua, rakentavaa keskustelua ja argumentointia oppimistehtävien suunnittelussa ja toteuttamisessa </a:t>
                      </a:r>
                      <a:endParaRPr lang="fi-FI" sz="1400" dirty="0">
                        <a:latin typeface="Brother 1816 Regular" pitchFamily="50" charset="0"/>
                      </a:endParaRPr>
                    </a:p>
                  </a:txBody>
                  <a:tcPr anchor="ctr"/>
                </a:tc>
                <a:tc>
                  <a:txBody>
                    <a:bodyPr/>
                    <a:lstStyle/>
                    <a:p>
                      <a:r>
                        <a:rPr lang="fi-FI" sz="1400" dirty="0">
                          <a:latin typeface="Brother 1816 Regular" pitchFamily="50" charset="0"/>
                        </a:rPr>
                        <a:t>S!, S2, S3</a:t>
                      </a:r>
                    </a:p>
                  </a:txBody>
                  <a:tcPr anchor="ctr"/>
                </a:tc>
                <a:tc>
                  <a:txBody>
                    <a:bodyPr/>
                    <a:lstStyle/>
                    <a:p>
                      <a:r>
                        <a:rPr lang="fi-FI" sz="1400" dirty="0">
                          <a:latin typeface="Brother 1816 Regular" pitchFamily="50" charset="0"/>
                        </a:rPr>
                        <a:t>Oppilas</a:t>
                      </a:r>
                      <a:r>
                        <a:rPr lang="fi-FI" sz="1400" baseline="0" dirty="0">
                          <a:latin typeface="Brother 1816 Regular" pitchFamily="50" charset="0"/>
                        </a:rPr>
                        <a:t> kykenee kohtaamaan, kuuntelemaan, keskustelemaan ja kannustamaan vertaisryhmässä </a:t>
                      </a:r>
                      <a:endParaRPr lang="fi-FI" sz="1400" dirty="0">
                        <a:latin typeface="Brother 1816 Regular" pitchFamily="50" charset="0"/>
                      </a:endParaRPr>
                    </a:p>
                  </a:txBody>
                  <a:tcPr anchor="ctr"/>
                </a:tc>
                <a:tc>
                  <a:txBody>
                    <a:bodyPr/>
                    <a:lstStyle/>
                    <a:p>
                      <a:r>
                        <a:rPr lang="fi-FI" sz="1400" dirty="0">
                          <a:latin typeface="Brother 1816 Regular" pitchFamily="50" charset="0"/>
                        </a:rPr>
                        <a:t>Kuuntelu,</a:t>
                      </a:r>
                    </a:p>
                    <a:p>
                      <a:r>
                        <a:rPr lang="fi-FI" sz="1400" dirty="0">
                          <a:latin typeface="Brother 1816 Regular" pitchFamily="50" charset="0"/>
                        </a:rPr>
                        <a:t>keskustelu</a:t>
                      </a:r>
                      <a:r>
                        <a:rPr lang="fi-FI" sz="1400" baseline="0" dirty="0">
                          <a:latin typeface="Brother 1816 Regular" pitchFamily="50" charset="0"/>
                        </a:rPr>
                        <a:t> ja argumentointi yhteisessä suunnittelussa</a:t>
                      </a:r>
                      <a:endParaRPr lang="fi-FI" sz="1400" dirty="0">
                        <a:latin typeface="Brother 1816 Regular" pitchFamily="50" charset="0"/>
                      </a:endParaRPr>
                    </a:p>
                  </a:txBody>
                  <a:tcPr anchor="ctr"/>
                </a:tc>
                <a:tc>
                  <a:txBody>
                    <a:bodyPr/>
                    <a:lstStyle/>
                    <a:p>
                      <a:r>
                        <a:rPr lang="fi-FI" sz="1400" dirty="0">
                          <a:latin typeface="Brother 1816 Regular" pitchFamily="50" charset="0"/>
                        </a:rPr>
                        <a:t>Oppilas</a:t>
                      </a:r>
                      <a:r>
                        <a:rPr lang="fi-FI" sz="1400" baseline="0" dirty="0">
                          <a:latin typeface="Brother 1816 Regular" pitchFamily="50" charset="0"/>
                        </a:rPr>
                        <a:t> osallistuu satunnaisesti tai kysymysten tukemana keskusteluun yhteisissä suunnittelu- ja työtilanteissa </a:t>
                      </a:r>
                      <a:endParaRPr lang="fi-FI" sz="1400" dirty="0">
                        <a:latin typeface="Brother 1816 Regular" pitchFamily="50" charset="0"/>
                      </a:endParaRPr>
                    </a:p>
                  </a:txBody>
                  <a:tcPr anchor="ctr"/>
                </a:tc>
                <a:tc>
                  <a:txBody>
                    <a:bodyPr/>
                    <a:lstStyle/>
                    <a:p>
                      <a:r>
                        <a:rPr lang="fi-FI" sz="1400" dirty="0">
                          <a:latin typeface="Brother 1816 Regular" pitchFamily="50" charset="0"/>
                        </a:rPr>
                        <a:t>Oppilas osallistuu</a:t>
                      </a:r>
                      <a:r>
                        <a:rPr lang="fi-FI" sz="1400" baseline="0" dirty="0">
                          <a:latin typeface="Brother 1816 Regular" pitchFamily="50" charset="0"/>
                        </a:rPr>
                        <a:t> keskusteluun, pyrkii kuuntelemaan ja tuo esille omia näkökulmiaan  yhteisissä  suunnittelu- ja työtilanteissa</a:t>
                      </a:r>
                      <a:endParaRPr lang="fi-FI" sz="1400" dirty="0">
                        <a:latin typeface="Brother 1816 Regular" pitchFamily="50" charset="0"/>
                      </a:endParaRPr>
                    </a:p>
                  </a:txBody>
                  <a:tcPr anchor="ctr"/>
                </a:tc>
                <a:tc>
                  <a:txBody>
                    <a:bodyPr/>
                    <a:lstStyle/>
                    <a:p>
                      <a:r>
                        <a:rPr lang="fi-FI" sz="1400" dirty="0">
                          <a:latin typeface="Brother 1816 Regular" pitchFamily="50" charset="0"/>
                        </a:rPr>
                        <a:t>Oppilas kuuntelee eri näkökulmia ja ilmaisee</a:t>
                      </a:r>
                      <a:r>
                        <a:rPr lang="fi-FI" sz="1400" baseline="0" dirty="0">
                          <a:latin typeface="Brother 1816 Regular" pitchFamily="50" charset="0"/>
                        </a:rPr>
                        <a:t> rakentavasti omia näkemyksiään yhteisissä suunnittelu- ja työtilanteissa  </a:t>
                      </a:r>
                      <a:endParaRPr lang="fi-FI" sz="1400" dirty="0">
                        <a:latin typeface="Brother 1816 Regular" pitchFamily="50" charset="0"/>
                      </a:endParaRPr>
                    </a:p>
                  </a:txBody>
                  <a:tcPr anchor="ctr"/>
                </a:tc>
                <a:tc>
                  <a:txBody>
                    <a:bodyPr/>
                    <a:lstStyle/>
                    <a:p>
                      <a:r>
                        <a:rPr lang="fi-FI" sz="1400" dirty="0">
                          <a:latin typeface="Brother 1816 Regular" pitchFamily="50" charset="0"/>
                        </a:rPr>
                        <a:t>Oppilas</a:t>
                      </a:r>
                      <a:r>
                        <a:rPr lang="fi-FI" sz="1400" baseline="0" dirty="0">
                          <a:latin typeface="Brother 1816 Regular" pitchFamily="50" charset="0"/>
                        </a:rPr>
                        <a:t> on aktiivinen keskusteluissa ja ottaa eri näkökulmat  huomioon sekä perustelee</a:t>
                      </a:r>
                    </a:p>
                    <a:p>
                      <a:r>
                        <a:rPr lang="fi-FI" sz="1400" baseline="0" dirty="0">
                          <a:latin typeface="Brother 1816 Regular" pitchFamily="50" charset="0"/>
                        </a:rPr>
                        <a:t>omat näkemyksensä.</a:t>
                      </a:r>
                    </a:p>
                    <a:p>
                      <a:endParaRPr lang="fi-FI" sz="1400" baseline="0" dirty="0">
                        <a:latin typeface="Brother 1816 Regular" pitchFamily="50" charset="0"/>
                      </a:endParaRPr>
                    </a:p>
                    <a:p>
                      <a:r>
                        <a:rPr lang="fi-FI" sz="1400" baseline="0" dirty="0">
                          <a:latin typeface="Brother 1816 Regular" pitchFamily="50" charset="0"/>
                        </a:rPr>
                        <a:t>Oppilas kannustaa toisia yhteisissä suunnittelu- ja </a:t>
                      </a:r>
                      <a:r>
                        <a:rPr lang="fi-FI" sz="1400" baseline="0" dirty="0" err="1">
                          <a:latin typeface="Brother 1816 Regular" pitchFamily="50" charset="0"/>
                        </a:rPr>
                        <a:t>työtiilanteissa</a:t>
                      </a:r>
                      <a:endParaRPr lang="fi-FI" sz="1400" baseline="0" dirty="0">
                        <a:latin typeface="Brother 1816 Regular" pitchFamily="50" charset="0"/>
                      </a:endParaRPr>
                    </a:p>
                  </a:txBody>
                  <a:tcPr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1469633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C37C-487A-4D2D-ADA9-811C724395B8}"/>
              </a:ext>
            </a:extLst>
          </p:cNvPr>
          <p:cNvSpPr>
            <a:spLocks noGrp="1"/>
          </p:cNvSpPr>
          <p:nvPr>
            <p:ph type="title"/>
          </p:nvPr>
        </p:nvSpPr>
        <p:spPr/>
        <p:txBody>
          <a:bodyPr/>
          <a:lstStyle/>
          <a:p>
            <a:r>
              <a:rPr lang="fi-FI" dirty="0"/>
              <a:t>Keskustelu</a:t>
            </a:r>
          </a:p>
        </p:txBody>
      </p:sp>
      <p:sp>
        <p:nvSpPr>
          <p:cNvPr id="3" name="Content Placeholder 2">
            <a:extLst>
              <a:ext uri="{FF2B5EF4-FFF2-40B4-BE49-F238E27FC236}">
                <a16:creationId xmlns:a16="http://schemas.microsoft.com/office/drawing/2014/main" id="{37872577-B2F8-4F91-BCB2-EF5E285A72E5}"/>
              </a:ext>
            </a:extLst>
          </p:cNvPr>
          <p:cNvSpPr>
            <a:spLocks noGrp="1"/>
          </p:cNvSpPr>
          <p:nvPr>
            <p:ph idx="1"/>
          </p:nvPr>
        </p:nvSpPr>
        <p:spPr/>
        <p:txBody>
          <a:bodyPr>
            <a:normAutofit fontScale="92500"/>
          </a:bodyPr>
          <a:lstStyle/>
          <a:p>
            <a:pPr marL="0" indent="0">
              <a:buNone/>
            </a:pPr>
            <a:r>
              <a:rPr lang="fi-FI" dirty="0"/>
              <a:t>Edellisessä esimerkissä päättöarvioinnin kriteereistä on esitettynä: opetuksen tavoite, sisältöalue, oppilaan oppimisen tavoite, arvioinnin kohde, sekä osaamisen kuvaukset arvosanoille 5, 7, 8 ja 9. Kriteeri on osa kokonaisuutta ”yhteistyö ja vuorovaikutustaidot”.</a:t>
            </a:r>
          </a:p>
          <a:p>
            <a:r>
              <a:rPr lang="fi-FI" dirty="0"/>
              <a:t>Keskustelkaa ja ideoikaa, voisiko tätä muokata myös alemmille vuosiluokille esim. 2. ja 6. luokka, jolloin se olisi arvioinnissa yhdistävä kriteeri. </a:t>
            </a:r>
          </a:p>
          <a:p>
            <a:r>
              <a:rPr lang="fi-FI" dirty="0"/>
              <a:t>Samantyyppinen kriteeri voisi olla myös TVT taitoihin liittyen: ”Ohjaan oppilasta hyödyntämään tieto- ja viestintäteknologiaa luovasti ja sitoutan oppilasta </a:t>
            </a:r>
            <a:r>
              <a:rPr lang="fi-FI" dirty="0" err="1"/>
              <a:t>TVT:n</a:t>
            </a:r>
            <a:r>
              <a:rPr lang="fi-FI" dirty="0"/>
              <a:t> käyttöön.”</a:t>
            </a:r>
          </a:p>
          <a:p>
            <a:endParaRPr lang="fi-FI" dirty="0"/>
          </a:p>
        </p:txBody>
      </p:sp>
    </p:spTree>
    <p:extLst>
      <p:ext uri="{BB962C8B-B14F-4D97-AF65-F5344CB8AC3E}">
        <p14:creationId xmlns:p14="http://schemas.microsoft.com/office/powerpoint/2010/main" val="400339976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B4D7-A6A5-4B51-A99B-DBEE17747D67}"/>
              </a:ext>
            </a:extLst>
          </p:cNvPr>
          <p:cNvSpPr>
            <a:spLocks noGrp="1"/>
          </p:cNvSpPr>
          <p:nvPr>
            <p:ph type="title"/>
          </p:nvPr>
        </p:nvSpPr>
        <p:spPr/>
        <p:txBody>
          <a:bodyPr/>
          <a:lstStyle/>
          <a:p>
            <a:r>
              <a:rPr lang="en-US" dirty="0"/>
              <a:t>How good is our school?</a:t>
            </a:r>
            <a:endParaRPr lang="fi-FI" dirty="0"/>
          </a:p>
        </p:txBody>
      </p:sp>
      <p:sp>
        <p:nvSpPr>
          <p:cNvPr id="3" name="Content Placeholder 2">
            <a:extLst>
              <a:ext uri="{FF2B5EF4-FFF2-40B4-BE49-F238E27FC236}">
                <a16:creationId xmlns:a16="http://schemas.microsoft.com/office/drawing/2014/main" id="{3617C4A2-810B-4716-B64C-C59C382FC799}"/>
              </a:ext>
            </a:extLst>
          </p:cNvPr>
          <p:cNvSpPr>
            <a:spLocks noGrp="1"/>
          </p:cNvSpPr>
          <p:nvPr>
            <p:ph idx="1"/>
          </p:nvPr>
        </p:nvSpPr>
        <p:spPr/>
        <p:txBody>
          <a:bodyPr>
            <a:normAutofit/>
          </a:bodyPr>
          <a:lstStyle/>
          <a:p>
            <a:pPr marL="0" indent="0">
              <a:buNone/>
            </a:pPr>
            <a:r>
              <a:rPr lang="fi-FI" dirty="0"/>
              <a:t>On kattava, yksityiskohtainen ja käytännönläheinen viitekehys, joka ohjaa kouluja itse arvioimaan ja kehittämään omaa toimintaansa. Keskeistä on hahmottaa, mikä palvelee oppijoita ja mikä ei.</a:t>
            </a:r>
          </a:p>
          <a:p>
            <a:r>
              <a:rPr lang="fi-FI" dirty="0"/>
              <a:t>Toimintaa arvioidaan kolmen eri teeman avulla. Tietoa kerätään monipuolisesti ja laaja-alaisesti havainnoimalla ja tilastoimalla omaan toimintaa sekä kartoittamalla oppilaiden, huoltajien ja sidosryhmien näkemyksiä.</a:t>
            </a:r>
          </a:p>
          <a:p>
            <a:r>
              <a:rPr lang="fi-FI" dirty="0"/>
              <a:t>Itsearvioinnin keskiössä on kolme kysymystä: Miten meillä menee, miten me tiedämme sen ja mitä aioimme tehdä nyt?</a:t>
            </a:r>
          </a:p>
        </p:txBody>
      </p:sp>
    </p:spTree>
    <p:extLst>
      <p:ext uri="{BB962C8B-B14F-4D97-AF65-F5344CB8AC3E}">
        <p14:creationId xmlns:p14="http://schemas.microsoft.com/office/powerpoint/2010/main" val="219045802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F961-E5BD-402F-93AE-0617C62A5EDD}"/>
              </a:ext>
            </a:extLst>
          </p:cNvPr>
          <p:cNvSpPr>
            <a:spLocks noGrp="1"/>
          </p:cNvSpPr>
          <p:nvPr>
            <p:ph type="title"/>
          </p:nvPr>
        </p:nvSpPr>
        <p:spPr/>
        <p:txBody>
          <a:bodyPr/>
          <a:lstStyle/>
          <a:p>
            <a:r>
              <a:rPr lang="fi-FI" dirty="0"/>
              <a:t>Viitekehyksen taustaa</a:t>
            </a:r>
          </a:p>
        </p:txBody>
      </p:sp>
      <p:sp>
        <p:nvSpPr>
          <p:cNvPr id="3" name="Content Placeholder 2">
            <a:extLst>
              <a:ext uri="{FF2B5EF4-FFF2-40B4-BE49-F238E27FC236}">
                <a16:creationId xmlns:a16="http://schemas.microsoft.com/office/drawing/2014/main" id="{ACF6A702-F3C0-4895-AA1F-5BC398D88933}"/>
              </a:ext>
            </a:extLst>
          </p:cNvPr>
          <p:cNvSpPr>
            <a:spLocks noGrp="1"/>
          </p:cNvSpPr>
          <p:nvPr>
            <p:ph idx="1"/>
          </p:nvPr>
        </p:nvSpPr>
        <p:spPr/>
        <p:txBody>
          <a:bodyPr>
            <a:normAutofit fontScale="85000" lnSpcReduction="20000"/>
          </a:bodyPr>
          <a:lstStyle/>
          <a:p>
            <a:r>
              <a:rPr lang="fi-FI" dirty="0"/>
              <a:t>Kantavana ajatuksena monimuotoinen hyvinvointi, jota tavoitellaan kolmen eri osa-alueen arvioinnilla ja yhteistyöllä. Itsearvioinnilla on keskeinen rooli. </a:t>
            </a:r>
          </a:p>
          <a:p>
            <a:r>
              <a:rPr lang="fi-FI" dirty="0"/>
              <a:t>Johtajuus perustuu mallissa arvoihin, joiden perustana esim. oikeudenmukaisuus, osaaminen, viisaus, halu tehdä asioita paremmin ja paremmin sekä vahva yhteisöllisyys. </a:t>
            </a:r>
          </a:p>
          <a:p>
            <a:r>
              <a:rPr lang="fi-FI" dirty="0"/>
              <a:t>Yhteisöllisyys ja yhteinen tekeminen on keskeinen osa toimivaa  koulua ja korkeatasoista, monimuotoista oppimisympäristöä.</a:t>
            </a:r>
          </a:p>
          <a:p>
            <a:r>
              <a:rPr lang="fi-FI" dirty="0"/>
              <a:t>Kehittämistyötä ohjaa tutkimuksellinen ote, esim. toimintatutkimus, samoin lasten ja nuorten vahva osallistaminen arviointiin. Rehtori on avainasemassa itsearvioinnissa: Kuka johtaa itsearviointiprosessia; mitä kysymyksiä halutaan esittää, mitkä tavoitteet tai teemat ohjaavat työtä; mistä/kuka tarjoaa tutkimusperäistä tietoa itse-arvioinnin tueksi?</a:t>
            </a:r>
          </a:p>
        </p:txBody>
      </p:sp>
    </p:spTree>
    <p:extLst>
      <p:ext uri="{BB962C8B-B14F-4D97-AF65-F5344CB8AC3E}">
        <p14:creationId xmlns:p14="http://schemas.microsoft.com/office/powerpoint/2010/main" val="162009103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F547-30BD-4342-8AF0-84AA0542A593}"/>
              </a:ext>
            </a:extLst>
          </p:cNvPr>
          <p:cNvSpPr>
            <a:spLocks noGrp="1"/>
          </p:cNvSpPr>
          <p:nvPr>
            <p:ph type="title"/>
          </p:nvPr>
        </p:nvSpPr>
        <p:spPr/>
        <p:txBody>
          <a:bodyPr/>
          <a:lstStyle/>
          <a:p>
            <a:r>
              <a:rPr lang="fi-FI" dirty="0"/>
              <a:t>Kuinka hyviä voisimme olla?</a:t>
            </a:r>
          </a:p>
        </p:txBody>
      </p:sp>
      <p:graphicFrame>
        <p:nvGraphicFramePr>
          <p:cNvPr id="4" name="Table 3">
            <a:extLst>
              <a:ext uri="{FF2B5EF4-FFF2-40B4-BE49-F238E27FC236}">
                <a16:creationId xmlns:a16="http://schemas.microsoft.com/office/drawing/2014/main" id="{D82ABD8C-D79D-47DE-B6D0-C81BE6FFF0C1}"/>
              </a:ext>
            </a:extLst>
          </p:cNvPr>
          <p:cNvGraphicFramePr>
            <a:graphicFrameLocks noGrp="1"/>
          </p:cNvGraphicFramePr>
          <p:nvPr>
            <p:extLst>
              <p:ext uri="{D42A27DB-BD31-4B8C-83A1-F6EECF244321}">
                <p14:modId xmlns:p14="http://schemas.microsoft.com/office/powerpoint/2010/main" val="1714016265"/>
              </p:ext>
            </p:extLst>
          </p:nvPr>
        </p:nvGraphicFramePr>
        <p:xfrm>
          <a:off x="838199" y="1825626"/>
          <a:ext cx="10066362" cy="4161817"/>
        </p:xfrm>
        <a:graphic>
          <a:graphicData uri="http://schemas.openxmlformats.org/drawingml/2006/table">
            <a:tbl>
              <a:tblPr firstRow="1" bandRow="1">
                <a:tableStyleId>{5C22544A-7EE6-4342-B048-85BDC9FD1C3A}</a:tableStyleId>
              </a:tblPr>
              <a:tblGrid>
                <a:gridCol w="3355454">
                  <a:extLst>
                    <a:ext uri="{9D8B030D-6E8A-4147-A177-3AD203B41FA5}">
                      <a16:colId xmlns:a16="http://schemas.microsoft.com/office/drawing/2014/main" val="3287487800"/>
                    </a:ext>
                  </a:extLst>
                </a:gridCol>
                <a:gridCol w="3355454">
                  <a:extLst>
                    <a:ext uri="{9D8B030D-6E8A-4147-A177-3AD203B41FA5}">
                      <a16:colId xmlns:a16="http://schemas.microsoft.com/office/drawing/2014/main" val="2668423446"/>
                    </a:ext>
                  </a:extLst>
                </a:gridCol>
                <a:gridCol w="3355454">
                  <a:extLst>
                    <a:ext uri="{9D8B030D-6E8A-4147-A177-3AD203B41FA5}">
                      <a16:colId xmlns:a16="http://schemas.microsoft.com/office/drawing/2014/main" val="1927166662"/>
                    </a:ext>
                  </a:extLst>
                </a:gridCol>
              </a:tblGrid>
              <a:tr h="788372">
                <a:tc>
                  <a:txBody>
                    <a:bodyPr/>
                    <a:lstStyle/>
                    <a:p>
                      <a:r>
                        <a:rPr lang="fi-FI" dirty="0">
                          <a:latin typeface="Brother 1816 Medium" pitchFamily="50" charset="0"/>
                        </a:rPr>
                        <a:t>Johtamine</a:t>
                      </a:r>
                      <a:r>
                        <a:rPr lang="fi-FI" baseline="0" dirty="0">
                          <a:latin typeface="Brother 1816 Medium" pitchFamily="50" charset="0"/>
                        </a:rPr>
                        <a:t>n ja hallinto </a:t>
                      </a:r>
                      <a:endParaRPr lang="fi-FI" dirty="0">
                        <a:latin typeface="Brother 1816 Medium" pitchFamily="50" charset="0"/>
                      </a:endParaRPr>
                    </a:p>
                  </a:txBody>
                  <a:tcPr anchor="ctr"/>
                </a:tc>
                <a:tc>
                  <a:txBody>
                    <a:bodyPr/>
                    <a:lstStyle/>
                    <a:p>
                      <a:r>
                        <a:rPr lang="fi-FI" dirty="0">
                          <a:latin typeface="Brother 1816 Medium" pitchFamily="50" charset="0"/>
                        </a:rPr>
                        <a:t>Oppimisen</a:t>
                      </a:r>
                      <a:r>
                        <a:rPr lang="fi-FI" baseline="0" dirty="0">
                          <a:latin typeface="Brother 1816 Medium" pitchFamily="50" charset="0"/>
                        </a:rPr>
                        <a:t> mahdollistaminen </a:t>
                      </a:r>
                      <a:endParaRPr lang="fi-FI" dirty="0">
                        <a:latin typeface="Brother 1816 Medium" pitchFamily="50" charset="0"/>
                      </a:endParaRPr>
                    </a:p>
                  </a:txBody>
                  <a:tcPr anchor="ctr"/>
                </a:tc>
                <a:tc>
                  <a:txBody>
                    <a:bodyPr/>
                    <a:lstStyle/>
                    <a:p>
                      <a:r>
                        <a:rPr lang="fi-FI" dirty="0">
                          <a:latin typeface="Brother 1816 Medium" pitchFamily="50" charset="0"/>
                        </a:rPr>
                        <a:t>Onnistuminen</a:t>
                      </a:r>
                    </a:p>
                  </a:txBody>
                  <a:tcPr anchor="ctr"/>
                </a:tc>
                <a:extLst>
                  <a:ext uri="{0D108BD9-81ED-4DB2-BD59-A6C34878D82A}">
                    <a16:rowId xmlns:a16="http://schemas.microsoft.com/office/drawing/2014/main" val="2349032798"/>
                  </a:ext>
                </a:extLst>
              </a:tr>
              <a:tr h="975363">
                <a:tc>
                  <a:txBody>
                    <a:bodyPr/>
                    <a:lstStyle/>
                    <a:p>
                      <a:r>
                        <a:rPr lang="fi-FI" dirty="0">
                          <a:latin typeface="Brother 1816 Regular" pitchFamily="50" charset="0"/>
                        </a:rPr>
                        <a:t>Hyvä ja laadukas johtaminen. Kehittämistyö</a:t>
                      </a:r>
                    </a:p>
                  </a:txBody>
                  <a:tcPr anchor="ctr"/>
                </a:tc>
                <a:tc>
                  <a:txBody>
                    <a:bodyPr/>
                    <a:lstStyle/>
                    <a:p>
                      <a:r>
                        <a:rPr lang="fi-FI" dirty="0">
                          <a:latin typeface="Brother 1816 Regular" pitchFamily="50" charset="0"/>
                        </a:rPr>
                        <a:t>Laadukas</a:t>
                      </a:r>
                      <a:r>
                        <a:rPr lang="fi-FI" baseline="0" dirty="0">
                          <a:latin typeface="Brother 1816 Regular" pitchFamily="50" charset="0"/>
                        </a:rPr>
                        <a:t> opetus ja kasvatus (nyt)</a:t>
                      </a:r>
                      <a:endParaRPr lang="fi-FI" dirty="0">
                        <a:latin typeface="Brother 1816 Regular" pitchFamily="50" charset="0"/>
                      </a:endParaRPr>
                    </a:p>
                  </a:txBody>
                  <a:tcPr anchor="ctr"/>
                </a:tc>
                <a:tc>
                  <a:txBody>
                    <a:bodyPr/>
                    <a:lstStyle/>
                    <a:p>
                      <a:r>
                        <a:rPr lang="fi-FI" dirty="0">
                          <a:latin typeface="Brother 1816 Regular" pitchFamily="50" charset="0"/>
                        </a:rPr>
                        <a:t>Osaaminen,</a:t>
                      </a:r>
                      <a:r>
                        <a:rPr lang="fi-FI" baseline="0" dirty="0">
                          <a:latin typeface="Brother 1816 Regular" pitchFamily="50" charset="0"/>
                        </a:rPr>
                        <a:t> jatko-opinnot </a:t>
                      </a:r>
                      <a:endParaRPr lang="fi-FI" dirty="0">
                        <a:latin typeface="Brother 1816 Regular" pitchFamily="50" charset="0"/>
                      </a:endParaRPr>
                    </a:p>
                  </a:txBody>
                  <a:tcPr anchor="ctr"/>
                </a:tc>
                <a:extLst>
                  <a:ext uri="{0D108BD9-81ED-4DB2-BD59-A6C34878D82A}">
                    <a16:rowId xmlns:a16="http://schemas.microsoft.com/office/drawing/2014/main" val="3689770592"/>
                  </a:ext>
                </a:extLst>
              </a:tr>
              <a:tr h="2398082">
                <a:tc>
                  <a:txBody>
                    <a:bodyPr/>
                    <a:lstStyle/>
                    <a:p>
                      <a:r>
                        <a:rPr lang="fi-FI" dirty="0" err="1">
                          <a:latin typeface="Brother 1816 Regular" pitchFamily="50" charset="0"/>
                        </a:rPr>
                        <a:t>Itsearviointi</a:t>
                      </a:r>
                      <a:r>
                        <a:rPr lang="fi-FI" baseline="0" dirty="0">
                          <a:latin typeface="Brother 1816 Regular" pitchFamily="50" charset="0"/>
                        </a:rPr>
                        <a:t> ja itsensä  kehittäminen.</a:t>
                      </a:r>
                    </a:p>
                    <a:p>
                      <a:r>
                        <a:rPr lang="fi-FI" baseline="0" dirty="0">
                          <a:latin typeface="Brother 1816 Regular" pitchFamily="50" charset="0"/>
                        </a:rPr>
                        <a:t>Oppimisen johtaminen</a:t>
                      </a:r>
                    </a:p>
                    <a:p>
                      <a:r>
                        <a:rPr lang="fi-FI" baseline="0" dirty="0">
                          <a:latin typeface="Brother 1816 Regular" pitchFamily="50" charset="0"/>
                        </a:rPr>
                        <a:t>Henkilökunnan johtaminen</a:t>
                      </a:r>
                    </a:p>
                    <a:p>
                      <a:r>
                        <a:rPr lang="fi-FI" baseline="0" dirty="0">
                          <a:latin typeface="Brother 1816 Regular" pitchFamily="50" charset="0"/>
                        </a:rPr>
                        <a:t>Resurssien johtaminen</a:t>
                      </a:r>
                    </a:p>
                    <a:p>
                      <a:endParaRPr lang="fi-FI" dirty="0">
                        <a:latin typeface="Brother 1816 Regular" pitchFamily="50" charset="0"/>
                      </a:endParaRPr>
                    </a:p>
                  </a:txBody>
                  <a:tcPr anchor="ctr"/>
                </a:tc>
                <a:tc>
                  <a:txBody>
                    <a:bodyPr/>
                    <a:lstStyle/>
                    <a:p>
                      <a:r>
                        <a:rPr lang="fi-FI" dirty="0">
                          <a:latin typeface="Brother 1816 Regular" pitchFamily="50" charset="0"/>
                        </a:rPr>
                        <a:t>Oppilaista huolehtiminen,</a:t>
                      </a:r>
                      <a:r>
                        <a:rPr lang="fi-FI" baseline="0" dirty="0">
                          <a:latin typeface="Brother 1816 Regular" pitchFamily="50" charset="0"/>
                        </a:rPr>
                        <a:t> oppilashuolto</a:t>
                      </a:r>
                    </a:p>
                    <a:p>
                      <a:r>
                        <a:rPr lang="fi-FI" baseline="0" dirty="0">
                          <a:latin typeface="Brother 1816 Regular" pitchFamily="50" charset="0"/>
                        </a:rPr>
                        <a:t>Opetussuunnitelma</a:t>
                      </a:r>
                    </a:p>
                    <a:p>
                      <a:r>
                        <a:rPr lang="fi-FI" baseline="0" dirty="0">
                          <a:latin typeface="Brother 1816 Regular" pitchFamily="50" charset="0"/>
                        </a:rPr>
                        <a:t>Oppiminen, opetus, arviointi</a:t>
                      </a:r>
                    </a:p>
                    <a:p>
                      <a:r>
                        <a:rPr lang="fi-FI" baseline="0" dirty="0">
                          <a:latin typeface="Brother 1816 Regular" pitchFamily="50" charset="0"/>
                        </a:rPr>
                        <a:t>Kodin ja koulun yhteistyö</a:t>
                      </a:r>
                    </a:p>
                    <a:p>
                      <a:r>
                        <a:rPr lang="fi-FI" baseline="0" dirty="0">
                          <a:latin typeface="Brother 1816 Regular" pitchFamily="50" charset="0"/>
                        </a:rPr>
                        <a:t>Nivelvaiheet</a:t>
                      </a:r>
                    </a:p>
                    <a:p>
                      <a:r>
                        <a:rPr lang="fi-FI" baseline="0" dirty="0">
                          <a:latin typeface="Brother 1816 Regular" pitchFamily="50" charset="0"/>
                        </a:rPr>
                        <a:t>Sidosryhmät </a:t>
                      </a:r>
                      <a:endParaRPr lang="fi-FI" dirty="0">
                        <a:latin typeface="Brother 1816 Regular" pitchFamily="50" charset="0"/>
                      </a:endParaRPr>
                    </a:p>
                  </a:txBody>
                  <a:tcPr anchor="ctr"/>
                </a:tc>
                <a:tc>
                  <a:txBody>
                    <a:bodyPr/>
                    <a:lstStyle/>
                    <a:p>
                      <a:r>
                        <a:rPr lang="fi-FI" dirty="0">
                          <a:latin typeface="Brother 1816 Regular" pitchFamily="50" charset="0"/>
                        </a:rPr>
                        <a:t>Hyvinvoinnin, tasa-arvon</a:t>
                      </a:r>
                      <a:r>
                        <a:rPr lang="fi-FI" baseline="0" dirty="0">
                          <a:latin typeface="Brother 1816 Regular" pitchFamily="50" charset="0"/>
                        </a:rPr>
                        <a:t> ja </a:t>
                      </a:r>
                      <a:r>
                        <a:rPr lang="fi-FI" baseline="0" dirty="0" err="1">
                          <a:latin typeface="Brother 1816 Regular" pitchFamily="50" charset="0"/>
                        </a:rPr>
                        <a:t>inkluusion</a:t>
                      </a:r>
                      <a:r>
                        <a:rPr lang="fi-FI" baseline="0" dirty="0">
                          <a:latin typeface="Brother 1816 Regular" pitchFamily="50" charset="0"/>
                        </a:rPr>
                        <a:t> edistäminen </a:t>
                      </a:r>
                    </a:p>
                    <a:p>
                      <a:r>
                        <a:rPr lang="fi-FI" baseline="0" dirty="0">
                          <a:latin typeface="Brother 1816 Regular" pitchFamily="50" charset="0"/>
                        </a:rPr>
                        <a:t>Luovuuden mahdollistaminen</a:t>
                      </a:r>
                    </a:p>
                    <a:p>
                      <a:r>
                        <a:rPr lang="fi-FI" baseline="0" dirty="0">
                          <a:latin typeface="Brother 1816 Regular" pitchFamily="50" charset="0"/>
                        </a:rPr>
                        <a:t>Jatko-opinnot </a:t>
                      </a:r>
                      <a:endParaRPr lang="fi-FI" dirty="0">
                        <a:latin typeface="Brother 1816 Regular" pitchFamily="50" charset="0"/>
                      </a:endParaRPr>
                    </a:p>
                  </a:txBody>
                  <a:tcPr anchor="ctr"/>
                </a:tc>
                <a:extLst>
                  <a:ext uri="{0D108BD9-81ED-4DB2-BD59-A6C34878D82A}">
                    <a16:rowId xmlns:a16="http://schemas.microsoft.com/office/drawing/2014/main" val="3850671239"/>
                  </a:ext>
                </a:extLst>
              </a:tr>
            </a:tbl>
          </a:graphicData>
        </a:graphic>
      </p:graphicFrame>
    </p:spTree>
    <p:extLst>
      <p:ext uri="{BB962C8B-B14F-4D97-AF65-F5344CB8AC3E}">
        <p14:creationId xmlns:p14="http://schemas.microsoft.com/office/powerpoint/2010/main" val="416608758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37DA6-E0B6-4606-A9A1-6FD171782E91}"/>
              </a:ext>
            </a:extLst>
          </p:cNvPr>
          <p:cNvSpPr>
            <a:spLocks noGrp="1"/>
          </p:cNvSpPr>
          <p:nvPr>
            <p:ph type="title"/>
          </p:nvPr>
        </p:nvSpPr>
        <p:spPr/>
        <p:txBody>
          <a:bodyPr/>
          <a:lstStyle/>
          <a:p>
            <a:r>
              <a:rPr lang="fi-FI" dirty="0"/>
              <a:t>Oppiminen, opetus ja arviointi</a:t>
            </a:r>
          </a:p>
        </p:txBody>
      </p:sp>
      <p:sp>
        <p:nvSpPr>
          <p:cNvPr id="3" name="Content Placeholder 2">
            <a:extLst>
              <a:ext uri="{FF2B5EF4-FFF2-40B4-BE49-F238E27FC236}">
                <a16:creationId xmlns:a16="http://schemas.microsoft.com/office/drawing/2014/main" id="{E72A7FB2-049B-47A7-B939-D8A63884FDA0}"/>
              </a:ext>
            </a:extLst>
          </p:cNvPr>
          <p:cNvSpPr>
            <a:spLocks noGrp="1"/>
          </p:cNvSpPr>
          <p:nvPr>
            <p:ph idx="1"/>
          </p:nvPr>
        </p:nvSpPr>
        <p:spPr/>
        <p:txBody>
          <a:bodyPr>
            <a:normAutofit fontScale="92500" lnSpcReduction="10000"/>
          </a:bodyPr>
          <a:lstStyle/>
          <a:p>
            <a:pPr marL="0" indent="0">
              <a:buNone/>
            </a:pPr>
            <a:r>
              <a:rPr lang="fi-FI" dirty="0"/>
              <a:t>Esimerkiksi:</a:t>
            </a:r>
          </a:p>
          <a:p>
            <a:r>
              <a:rPr lang="fi-FI" dirty="0"/>
              <a:t>Oppimisen sitoutuminen, opetuksen laatu, </a:t>
            </a:r>
            <a:r>
              <a:rPr lang="fi-FI" dirty="0">
                <a:latin typeface="Brother 1816 Medium" pitchFamily="50" charset="0"/>
              </a:rPr>
              <a:t>arvioinnin</a:t>
            </a:r>
            <a:r>
              <a:rPr lang="fi-FI" dirty="0"/>
              <a:t> tehokkuus, suunnittelu, osallisuus</a:t>
            </a:r>
          </a:p>
          <a:p>
            <a:r>
              <a:rPr lang="fi-FI" dirty="0"/>
              <a:t>Arviointi liitetään oppimisen ja opetuksen suunnitteluun</a:t>
            </a:r>
          </a:p>
          <a:p>
            <a:r>
              <a:rPr lang="fi-FI" dirty="0"/>
              <a:t>Monipuolinen arviointi mahdollistaa oppijoiden osaamisen osoittamisen opetussuunnitelman eri osioissa</a:t>
            </a:r>
          </a:p>
          <a:p>
            <a:r>
              <a:rPr lang="fi-FI" dirty="0"/>
              <a:t>Arviointi on luotettavaa </a:t>
            </a:r>
          </a:p>
          <a:p>
            <a:r>
              <a:rPr lang="fi-FI" dirty="0"/>
              <a:t>Arvioinnin avulla voidaan osoittaa, miten oppijat ovat edistyneet</a:t>
            </a:r>
          </a:p>
          <a:p>
            <a:r>
              <a:rPr lang="fi-FI" dirty="0"/>
              <a:t>Tavoitteet ja odotukset jaetaan, ja muutoksiin suhtaudutaan vakavasti</a:t>
            </a:r>
          </a:p>
          <a:p>
            <a:endParaRPr lang="fi-FI" dirty="0"/>
          </a:p>
        </p:txBody>
      </p:sp>
    </p:spTree>
    <p:extLst>
      <p:ext uri="{BB962C8B-B14F-4D97-AF65-F5344CB8AC3E}">
        <p14:creationId xmlns:p14="http://schemas.microsoft.com/office/powerpoint/2010/main" val="293099416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D475-979B-4977-920D-25933EFA42BE}"/>
              </a:ext>
            </a:extLst>
          </p:cNvPr>
          <p:cNvSpPr>
            <a:spLocks noGrp="1"/>
          </p:cNvSpPr>
          <p:nvPr>
            <p:ph type="title"/>
          </p:nvPr>
        </p:nvSpPr>
        <p:spPr/>
        <p:txBody>
          <a:bodyPr/>
          <a:lstStyle/>
          <a:p>
            <a:r>
              <a:rPr lang="fi-FI" dirty="0"/>
              <a:t>OPS luku 5, LOPS luvut 3, 4</a:t>
            </a:r>
          </a:p>
        </p:txBody>
      </p:sp>
      <p:sp>
        <p:nvSpPr>
          <p:cNvPr id="3" name="Content Placeholder 2">
            <a:extLst>
              <a:ext uri="{FF2B5EF4-FFF2-40B4-BE49-F238E27FC236}">
                <a16:creationId xmlns:a16="http://schemas.microsoft.com/office/drawing/2014/main" id="{CBE305B8-7ECE-42B6-9E8A-4C01A8B0F04C}"/>
              </a:ext>
            </a:extLst>
          </p:cNvPr>
          <p:cNvSpPr>
            <a:spLocks noGrp="1"/>
          </p:cNvSpPr>
          <p:nvPr>
            <p:ph idx="1"/>
          </p:nvPr>
        </p:nvSpPr>
        <p:spPr/>
        <p:txBody>
          <a:bodyPr>
            <a:normAutofit lnSpcReduction="10000"/>
          </a:bodyPr>
          <a:lstStyle/>
          <a:p>
            <a:r>
              <a:rPr lang="fi-FI" dirty="0"/>
              <a:t>Perusopetuksen OPS luku 5, Oppimista ja hyvinvointia edistävä koulutyön järjestäminen vastaa pitkälle skotlantilaista mallia</a:t>
            </a:r>
          </a:p>
          <a:p>
            <a:r>
              <a:rPr lang="fi-FI" dirty="0"/>
              <a:t>LOPS luvut 3 ja 4 keskittyvät opetuksen toteuttamiseen, opiskelun ohjaukseen ja tukemiseen</a:t>
            </a:r>
          </a:p>
          <a:p>
            <a:pPr marL="0" indent="0">
              <a:buNone/>
            </a:pPr>
            <a:r>
              <a:rPr lang="fi-FI" dirty="0"/>
              <a:t>Onko seuraavien tehtävien arviointi jäänyt ehkä liian vähälle: </a:t>
            </a:r>
          </a:p>
          <a:p>
            <a:pPr lvl="1"/>
            <a:r>
              <a:rPr lang="fi-FI" dirty="0"/>
              <a:t>Vuosiluokkiin sitomaton opiskelu, yhdysluokkaopetus, etäyhteyksiä hyödyntävä opetus, joustava perusopetus, koulun kerhotoiminta, koulun kirjastotoiminta, kouluruokailu, välitunnit, päivänavaukset ja muut koulun yhteiset tapahtumat, koulumatkat ja koulukuljetukset</a:t>
            </a:r>
          </a:p>
          <a:p>
            <a:endParaRPr lang="fi-FI" dirty="0"/>
          </a:p>
        </p:txBody>
      </p:sp>
    </p:spTree>
    <p:extLst>
      <p:ext uri="{BB962C8B-B14F-4D97-AF65-F5344CB8AC3E}">
        <p14:creationId xmlns:p14="http://schemas.microsoft.com/office/powerpoint/2010/main" val="109151181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D0AC2-3904-4007-903F-792093B079A2}"/>
              </a:ext>
            </a:extLst>
          </p:cNvPr>
          <p:cNvSpPr>
            <a:spLocks noGrp="1"/>
          </p:cNvSpPr>
          <p:nvPr>
            <p:ph type="title"/>
          </p:nvPr>
        </p:nvSpPr>
        <p:spPr/>
        <p:txBody>
          <a:bodyPr/>
          <a:lstStyle/>
          <a:p>
            <a:r>
              <a:rPr lang="fi-FI" dirty="0"/>
              <a:t>Välitehtävä</a:t>
            </a:r>
          </a:p>
        </p:txBody>
      </p:sp>
      <p:sp>
        <p:nvSpPr>
          <p:cNvPr id="3" name="Content Placeholder 2">
            <a:extLst>
              <a:ext uri="{FF2B5EF4-FFF2-40B4-BE49-F238E27FC236}">
                <a16:creationId xmlns:a16="http://schemas.microsoft.com/office/drawing/2014/main" id="{96588109-E48D-47B2-9655-F30F6B1547DC}"/>
              </a:ext>
            </a:extLst>
          </p:cNvPr>
          <p:cNvSpPr>
            <a:spLocks noGrp="1"/>
          </p:cNvSpPr>
          <p:nvPr>
            <p:ph idx="1"/>
          </p:nvPr>
        </p:nvSpPr>
        <p:spPr/>
        <p:txBody>
          <a:bodyPr>
            <a:normAutofit/>
          </a:bodyPr>
          <a:lstStyle/>
          <a:p>
            <a:pPr marL="0" indent="0">
              <a:buNone/>
            </a:pPr>
            <a:r>
              <a:rPr lang="fi-FI" dirty="0"/>
              <a:t>Valitkaa edellä edellisestä listasta 2-3 kohtaa, joiden toimivuutta arvioitte ja arvioinnin perusteella teette kehittämisehdotuksen. </a:t>
            </a:r>
          </a:p>
          <a:p>
            <a:pPr marL="0" indent="0">
              <a:buNone/>
            </a:pPr>
            <a:endParaRPr lang="fi-FI" dirty="0"/>
          </a:p>
          <a:p>
            <a:pPr marL="0" indent="0">
              <a:buNone/>
            </a:pPr>
            <a:r>
              <a:rPr lang="fi-FI" dirty="0"/>
              <a:t>How </a:t>
            </a:r>
            <a:r>
              <a:rPr lang="fi-FI" dirty="0" err="1"/>
              <a:t>good</a:t>
            </a:r>
            <a:r>
              <a:rPr lang="fi-FI" dirty="0"/>
              <a:t> is </a:t>
            </a:r>
            <a:r>
              <a:rPr lang="fi-FI" dirty="0" err="1"/>
              <a:t>our</a:t>
            </a:r>
            <a:r>
              <a:rPr lang="fi-FI" dirty="0"/>
              <a:t> </a:t>
            </a:r>
            <a:r>
              <a:rPr lang="fi-FI" dirty="0" err="1"/>
              <a:t>school</a:t>
            </a:r>
            <a:r>
              <a:rPr lang="fi-FI" dirty="0"/>
              <a:t> -viitekehys löytyy seuraavasta osoitteesta: </a:t>
            </a:r>
            <a:r>
              <a:rPr lang="fi-FI" dirty="0">
                <a:hlinkClick r:id="rId2"/>
              </a:rPr>
              <a:t>www.educationscotland.gov.uk/resources/h/hgios4/ </a:t>
            </a:r>
            <a:endParaRPr lang="fi-FI" dirty="0"/>
          </a:p>
          <a:p>
            <a:pPr marL="0" indent="0">
              <a:buNone/>
            </a:pPr>
            <a:r>
              <a:rPr lang="fi-FI" dirty="0"/>
              <a:t>Raportista on löydettävissä hyviä apukysymyksiä monenlaisiin koulun toiminta- ja arviointikulttuuriin liittyviin asioihin. </a:t>
            </a:r>
          </a:p>
          <a:p>
            <a:endParaRPr lang="fi-FI" dirty="0"/>
          </a:p>
        </p:txBody>
      </p:sp>
    </p:spTree>
    <p:extLst>
      <p:ext uri="{BB962C8B-B14F-4D97-AF65-F5344CB8AC3E}">
        <p14:creationId xmlns:p14="http://schemas.microsoft.com/office/powerpoint/2010/main" val="2904536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70B6-F4B7-40C6-8A52-71D81541E3C0}"/>
              </a:ext>
            </a:extLst>
          </p:cNvPr>
          <p:cNvSpPr>
            <a:spLocks noGrp="1"/>
          </p:cNvSpPr>
          <p:nvPr>
            <p:ph type="title"/>
          </p:nvPr>
        </p:nvSpPr>
        <p:spPr/>
        <p:txBody>
          <a:bodyPr/>
          <a:lstStyle/>
          <a:p>
            <a:r>
              <a:rPr lang="fi-FI" dirty="0"/>
              <a:t>Oppilashuollon suunnitelmat kunnassa</a:t>
            </a:r>
          </a:p>
        </p:txBody>
      </p:sp>
      <p:sp>
        <p:nvSpPr>
          <p:cNvPr id="3" name="Content Placeholder 2">
            <a:extLst>
              <a:ext uri="{FF2B5EF4-FFF2-40B4-BE49-F238E27FC236}">
                <a16:creationId xmlns:a16="http://schemas.microsoft.com/office/drawing/2014/main" id="{3128F9C8-4106-4812-8FBC-103A122626E6}"/>
              </a:ext>
            </a:extLst>
          </p:cNvPr>
          <p:cNvSpPr>
            <a:spLocks noGrp="1"/>
          </p:cNvSpPr>
          <p:nvPr>
            <p:ph idx="1"/>
          </p:nvPr>
        </p:nvSpPr>
        <p:spPr/>
        <p:txBody>
          <a:bodyPr>
            <a:normAutofit fontScale="85000" lnSpcReduction="20000"/>
          </a:bodyPr>
          <a:lstStyle/>
          <a:p>
            <a:pPr marL="0" indent="0">
              <a:buNone/>
            </a:pPr>
            <a:r>
              <a:rPr lang="fi-FI" dirty="0"/>
              <a:t>Suunnitelmien kokonaisuus muodostuu kolmesta suunnitelmasta, jotka yhdessä ohjaavat oppilashuollon suunnittelua ja toteutusta. </a:t>
            </a:r>
          </a:p>
          <a:p>
            <a:r>
              <a:rPr lang="fi-FI" dirty="0"/>
              <a:t>Valmistellaan monialaisessa yhteistyössä.</a:t>
            </a:r>
          </a:p>
          <a:p>
            <a:r>
              <a:rPr lang="fi-FI" dirty="0"/>
              <a:t>Suunnitelmat ovat: </a:t>
            </a:r>
          </a:p>
          <a:p>
            <a:pPr marL="971550" lvl="1" indent="-514350">
              <a:buFont typeface="+mj-lt"/>
              <a:buAutoNum type="arabicPeriod"/>
            </a:pPr>
            <a:r>
              <a:rPr lang="fi-FI" dirty="0"/>
              <a:t>lasten ja nuorten </a:t>
            </a:r>
            <a:r>
              <a:rPr lang="fi-FI" dirty="0" err="1"/>
              <a:t>hyvinvointisuunnitelma</a:t>
            </a:r>
            <a:r>
              <a:rPr lang="fi-FI" dirty="0"/>
              <a:t>, johon kirjataan oppilashuoltoa koskeva osuus</a:t>
            </a:r>
          </a:p>
          <a:p>
            <a:pPr marL="971550" lvl="1" indent="-514350">
              <a:buFont typeface="+mj-lt"/>
              <a:buAutoNum type="arabicPeriod"/>
            </a:pPr>
            <a:r>
              <a:rPr lang="fi-FI" dirty="0"/>
              <a:t>paikalliseen opetussuunnitelmaan sisältyvä kuvaus oppilashuollosta </a:t>
            </a:r>
          </a:p>
          <a:p>
            <a:pPr marL="971550" lvl="1" indent="-514350">
              <a:buFont typeface="+mj-lt"/>
              <a:buAutoNum type="arabicPeriod"/>
            </a:pPr>
            <a:r>
              <a:rPr lang="fi-FI" dirty="0"/>
              <a:t>koulukohtainen oppilashuoltosuunnitelma. </a:t>
            </a:r>
          </a:p>
          <a:p>
            <a:pPr marL="0" indent="0">
              <a:buNone/>
            </a:pPr>
            <a:endParaRPr lang="fi-FI" dirty="0"/>
          </a:p>
          <a:p>
            <a:pPr marL="0" indent="0">
              <a:buNone/>
            </a:pPr>
            <a:r>
              <a:rPr lang="fi-FI" dirty="0"/>
              <a:t>Oppilas- ja opiskelijahuoltolaki 12 § ja lastensuojelulaki 12 § 1 mom. (417/2007)</a:t>
            </a:r>
          </a:p>
          <a:p>
            <a:pPr marL="0" indent="0">
              <a:buNone/>
            </a:pPr>
            <a:r>
              <a:rPr lang="fi-FI" dirty="0"/>
              <a:t>Perusopetuslaki 14 § 2 mom. (477/2003)</a:t>
            </a:r>
          </a:p>
          <a:p>
            <a:pPr marL="0" indent="0">
              <a:buNone/>
            </a:pPr>
            <a:r>
              <a:rPr lang="fi-FI" dirty="0"/>
              <a:t>Oppilas- ja opiskelijahuoltolaki 13 §</a:t>
            </a:r>
          </a:p>
          <a:p>
            <a:endParaRPr lang="fi-FI" dirty="0"/>
          </a:p>
        </p:txBody>
      </p:sp>
    </p:spTree>
    <p:extLst>
      <p:ext uri="{BB962C8B-B14F-4D97-AF65-F5344CB8AC3E}">
        <p14:creationId xmlns:p14="http://schemas.microsoft.com/office/powerpoint/2010/main" val="323425677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1E765-CA7D-4156-A59E-B2CDCDA3310C}"/>
              </a:ext>
            </a:extLst>
          </p:cNvPr>
          <p:cNvSpPr>
            <a:spLocks noGrp="1"/>
          </p:cNvSpPr>
          <p:nvPr>
            <p:ph type="title"/>
          </p:nvPr>
        </p:nvSpPr>
        <p:spPr/>
        <p:txBody>
          <a:bodyPr/>
          <a:lstStyle/>
          <a:p>
            <a:r>
              <a:rPr lang="fi-FI" dirty="0"/>
              <a:t>Työpaja 6: Arviointikulttuurin kehittäminen, kooste työpajapäivistä</a:t>
            </a:r>
          </a:p>
        </p:txBody>
      </p:sp>
      <p:sp>
        <p:nvSpPr>
          <p:cNvPr id="5" name="Text Placeholder 4">
            <a:extLst>
              <a:ext uri="{FF2B5EF4-FFF2-40B4-BE49-F238E27FC236}">
                <a16:creationId xmlns:a16="http://schemas.microsoft.com/office/drawing/2014/main" id="{DA3BB630-77A6-4FB4-8E63-510F12044E1C}"/>
              </a:ext>
            </a:extLst>
          </p:cNvPr>
          <p:cNvSpPr>
            <a:spLocks noGrp="1"/>
          </p:cNvSpPr>
          <p:nvPr>
            <p:ph type="body" idx="1"/>
          </p:nvPr>
        </p:nvSpPr>
        <p:spPr/>
        <p:txBody>
          <a:bodyPr/>
          <a:lstStyle/>
          <a:p>
            <a:r>
              <a:rPr lang="fi-FI" dirty="0"/>
              <a:t>Katriina Sulonen</a:t>
            </a:r>
          </a:p>
        </p:txBody>
      </p:sp>
    </p:spTree>
    <p:extLst>
      <p:ext uri="{BB962C8B-B14F-4D97-AF65-F5344CB8AC3E}">
        <p14:creationId xmlns:p14="http://schemas.microsoft.com/office/powerpoint/2010/main" val="354068284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8F38F0-A32F-4DF8-8F7B-6B87CC633EBA}"/>
              </a:ext>
            </a:extLst>
          </p:cNvPr>
          <p:cNvSpPr>
            <a:spLocks noGrp="1"/>
          </p:cNvSpPr>
          <p:nvPr>
            <p:ph type="title"/>
          </p:nvPr>
        </p:nvSpPr>
        <p:spPr/>
        <p:txBody>
          <a:bodyPr/>
          <a:lstStyle/>
          <a:p>
            <a:r>
              <a:rPr lang="fi-FI" dirty="0"/>
              <a:t>Mitä arvioidaan oppimisessa ja osaamisessa?</a:t>
            </a:r>
          </a:p>
        </p:txBody>
      </p:sp>
      <p:sp>
        <p:nvSpPr>
          <p:cNvPr id="5" name="Content Placeholder 4">
            <a:extLst>
              <a:ext uri="{FF2B5EF4-FFF2-40B4-BE49-F238E27FC236}">
                <a16:creationId xmlns:a16="http://schemas.microsoft.com/office/drawing/2014/main" id="{EE689971-A503-4B06-BC46-CD01BD0BC0C5}"/>
              </a:ext>
            </a:extLst>
          </p:cNvPr>
          <p:cNvSpPr>
            <a:spLocks noGrp="1"/>
          </p:cNvSpPr>
          <p:nvPr>
            <p:ph idx="1"/>
          </p:nvPr>
        </p:nvSpPr>
        <p:spPr/>
        <p:txBody>
          <a:bodyPr/>
          <a:lstStyle/>
          <a:p>
            <a:r>
              <a:rPr lang="fi-FI" dirty="0">
                <a:latin typeface="Brother 1816 Medium" pitchFamily="50" charset="0"/>
              </a:rPr>
              <a:t>Oppiminen</a:t>
            </a:r>
            <a:r>
              <a:rPr lang="fi-FI" dirty="0"/>
              <a:t> ja siinä edistyminen: opintojen aikainen arviointi (pääosin formatiivista arviointia, palautteen antamista ja ohjaamista)</a:t>
            </a:r>
          </a:p>
          <a:p>
            <a:r>
              <a:rPr lang="fi-FI" dirty="0">
                <a:latin typeface="Brother 1816 Medium" pitchFamily="50" charset="0"/>
              </a:rPr>
              <a:t>Osaamisen</a:t>
            </a:r>
            <a:r>
              <a:rPr lang="fi-FI" dirty="0"/>
              <a:t> arviointi, johon kuuluvat tiedot ja taidot:  lukuvuoden päätteeksi annettava arviointi ja päättöarviointi (summatiivinen arviointi) </a:t>
            </a:r>
          </a:p>
          <a:p>
            <a:r>
              <a:rPr lang="fi-FI" dirty="0"/>
              <a:t>Oppiminen, työskentely ja käyttäytyminen</a:t>
            </a:r>
          </a:p>
        </p:txBody>
      </p:sp>
    </p:spTree>
    <p:extLst>
      <p:ext uri="{BB962C8B-B14F-4D97-AF65-F5344CB8AC3E}">
        <p14:creationId xmlns:p14="http://schemas.microsoft.com/office/powerpoint/2010/main" val="39659580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D5B6-8336-4C35-A76E-8034BC55EDF4}"/>
              </a:ext>
            </a:extLst>
          </p:cNvPr>
          <p:cNvSpPr>
            <a:spLocks noGrp="1"/>
          </p:cNvSpPr>
          <p:nvPr>
            <p:ph type="title"/>
          </p:nvPr>
        </p:nvSpPr>
        <p:spPr/>
        <p:txBody>
          <a:bodyPr/>
          <a:lstStyle/>
          <a:p>
            <a:r>
              <a:rPr lang="fi-FI" dirty="0"/>
              <a:t>Päättöarvioinnin nykyiset linjaukset </a:t>
            </a:r>
          </a:p>
        </p:txBody>
      </p:sp>
      <p:sp>
        <p:nvSpPr>
          <p:cNvPr id="3" name="Content Placeholder 2">
            <a:extLst>
              <a:ext uri="{FF2B5EF4-FFF2-40B4-BE49-F238E27FC236}">
                <a16:creationId xmlns:a16="http://schemas.microsoft.com/office/drawing/2014/main" id="{E50FD9E8-CDEC-4B91-B534-4A05AC651655}"/>
              </a:ext>
            </a:extLst>
          </p:cNvPr>
          <p:cNvSpPr>
            <a:spLocks noGrp="1"/>
          </p:cNvSpPr>
          <p:nvPr>
            <p:ph idx="1"/>
          </p:nvPr>
        </p:nvSpPr>
        <p:spPr/>
        <p:txBody>
          <a:bodyPr/>
          <a:lstStyle/>
          <a:p>
            <a:r>
              <a:rPr lang="fi-FI" dirty="0"/>
              <a:t>Perusopetuksen koko oppimäärän </a:t>
            </a:r>
            <a:r>
              <a:rPr lang="fi-FI" b="1" dirty="0">
                <a:latin typeface="Brother 1816 Medium" pitchFamily="50" charset="0"/>
              </a:rPr>
              <a:t>hyväksytysti</a:t>
            </a:r>
            <a:r>
              <a:rPr lang="fi-FI" dirty="0"/>
              <a:t> suorittaneelle oppilaalle annetaan päättötodistus (Perusopetusasetus 12 §)</a:t>
            </a:r>
          </a:p>
          <a:p>
            <a:r>
              <a:rPr lang="fi-FI" dirty="0"/>
              <a:t>Paikallisessa opetussuunnitelmassa kuvataan, mitkä ovat kunkin oppiaineet tavoitteet ja keskeiset sisällöt vuosiluokilla 7-9 (opetuksen järjestäjä päättää) OPS 2014</a:t>
            </a:r>
          </a:p>
          <a:p>
            <a:r>
              <a:rPr lang="fi-FI" dirty="0"/>
              <a:t>Arvosanalle kahdeksan on laadittu valtakunnalliset kriteerit, jotka oli  siirretty  paikalliseen opetussuunnitelmaan  sellaisenaan OPS 2014</a:t>
            </a:r>
          </a:p>
        </p:txBody>
      </p:sp>
    </p:spTree>
    <p:extLst>
      <p:ext uri="{BB962C8B-B14F-4D97-AF65-F5344CB8AC3E}">
        <p14:creationId xmlns:p14="http://schemas.microsoft.com/office/powerpoint/2010/main" val="390540544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465B1-DFB9-4C3B-9BBD-B282A5A9D28C}"/>
              </a:ext>
            </a:extLst>
          </p:cNvPr>
          <p:cNvSpPr>
            <a:spLocks noGrp="1"/>
          </p:cNvSpPr>
          <p:nvPr>
            <p:ph type="title"/>
          </p:nvPr>
        </p:nvSpPr>
        <p:spPr/>
        <p:txBody>
          <a:bodyPr/>
          <a:lstStyle/>
          <a:p>
            <a:r>
              <a:rPr lang="fi-FI" dirty="0"/>
              <a:t>Aikataulu</a:t>
            </a:r>
          </a:p>
        </p:txBody>
      </p:sp>
      <p:grpSp>
        <p:nvGrpSpPr>
          <p:cNvPr id="4" name="Ryhmä 3">
            <a:extLst>
              <a:ext uri="{FF2B5EF4-FFF2-40B4-BE49-F238E27FC236}">
                <a16:creationId xmlns:a16="http://schemas.microsoft.com/office/drawing/2014/main" id="{6F4532AD-CC10-4FAC-846D-8DA069FB6181}"/>
              </a:ext>
            </a:extLst>
          </p:cNvPr>
          <p:cNvGrpSpPr/>
          <p:nvPr/>
        </p:nvGrpSpPr>
        <p:grpSpPr>
          <a:xfrm>
            <a:off x="838200" y="1449083"/>
            <a:ext cx="6606777" cy="5043792"/>
            <a:chOff x="1791128" y="118859"/>
            <a:chExt cx="8809037" cy="6725056"/>
          </a:xfrm>
        </p:grpSpPr>
        <p:sp>
          <p:nvSpPr>
            <p:cNvPr id="5" name="Vapaamuotoinen: Muoto 4">
              <a:extLst>
                <a:ext uri="{FF2B5EF4-FFF2-40B4-BE49-F238E27FC236}">
                  <a16:creationId xmlns:a16="http://schemas.microsoft.com/office/drawing/2014/main" id="{AE7160A0-B38F-453E-B0D8-433C2498A339}"/>
                </a:ext>
              </a:extLst>
            </p:cNvPr>
            <p:cNvSpPr/>
            <p:nvPr/>
          </p:nvSpPr>
          <p:spPr>
            <a:xfrm>
              <a:off x="1791128" y="118859"/>
              <a:ext cx="698712" cy="998159"/>
            </a:xfrm>
            <a:custGeom>
              <a:avLst/>
              <a:gdLst>
                <a:gd name="connsiteX0" fmla="*/ 0 w 998158"/>
                <a:gd name="connsiteY0" fmla="*/ 0 h 698711"/>
                <a:gd name="connsiteX1" fmla="*/ 648803 w 998158"/>
                <a:gd name="connsiteY1" fmla="*/ 0 h 698711"/>
                <a:gd name="connsiteX2" fmla="*/ 998158 w 998158"/>
                <a:gd name="connsiteY2" fmla="*/ 349356 h 698711"/>
                <a:gd name="connsiteX3" fmla="*/ 648803 w 998158"/>
                <a:gd name="connsiteY3" fmla="*/ 698711 h 698711"/>
                <a:gd name="connsiteX4" fmla="*/ 0 w 998158"/>
                <a:gd name="connsiteY4" fmla="*/ 698711 h 698711"/>
                <a:gd name="connsiteX5" fmla="*/ 349356 w 998158"/>
                <a:gd name="connsiteY5" fmla="*/ 349356 h 698711"/>
                <a:gd name="connsiteX6" fmla="*/ 0 w 998158"/>
                <a:gd name="connsiteY6" fmla="*/ 0 h 69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158" h="698711">
                  <a:moveTo>
                    <a:pt x="998157" y="0"/>
                  </a:moveTo>
                  <a:lnTo>
                    <a:pt x="998157" y="454162"/>
                  </a:lnTo>
                  <a:lnTo>
                    <a:pt x="499078" y="698711"/>
                  </a:lnTo>
                  <a:lnTo>
                    <a:pt x="1" y="454162"/>
                  </a:lnTo>
                  <a:lnTo>
                    <a:pt x="1" y="0"/>
                  </a:lnTo>
                  <a:lnTo>
                    <a:pt x="499078" y="244549"/>
                  </a:lnTo>
                  <a:lnTo>
                    <a:pt x="998157" y="0"/>
                  </a:lnTo>
                  <a:close/>
                </a:path>
              </a:pathLst>
            </a:cu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p:spPr>
          <p:txBody>
            <a:bodyPr spcFirstLastPara="0" vert="horz" wrap="square" lIns="5240" tIns="267257" rIns="5239" bIns="267255" numCol="1" spcCol="1270" anchor="ctr" anchorCtr="0">
              <a:noAutofit/>
            </a:bodyPr>
            <a:lstStyle/>
            <a:p>
              <a:pPr marL="0" marR="0" lvl="0" indent="0" algn="ctr" defTabSz="366713" eaLnBrk="1" fontAlgn="auto" latinLnBrk="0" hangingPunct="1">
                <a:lnSpc>
                  <a:spcPct val="90000"/>
                </a:lnSpc>
                <a:spcBef>
                  <a:spcPct val="0"/>
                </a:spcBef>
                <a:spcAft>
                  <a:spcPct val="35000"/>
                </a:spcAft>
                <a:buClrTx/>
                <a:buSzTx/>
                <a:buFontTx/>
                <a:buNone/>
                <a:tabLst/>
                <a:defRPr/>
              </a:pPr>
              <a:r>
                <a:rPr kumimoji="0" lang="fi-FI" sz="1200" b="0" i="0" u="none" strike="noStrike" kern="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Syksy 2018</a:t>
              </a:r>
            </a:p>
          </p:txBody>
        </p:sp>
        <p:sp>
          <p:nvSpPr>
            <p:cNvPr id="6" name="Vapaamuotoinen: Muoto 5">
              <a:extLst>
                <a:ext uri="{FF2B5EF4-FFF2-40B4-BE49-F238E27FC236}">
                  <a16:creationId xmlns:a16="http://schemas.microsoft.com/office/drawing/2014/main" id="{AE8D83F0-6125-49EF-8D94-EE517F1CA828}"/>
                </a:ext>
              </a:extLst>
            </p:cNvPr>
            <p:cNvSpPr/>
            <p:nvPr/>
          </p:nvSpPr>
          <p:spPr>
            <a:xfrm>
              <a:off x="2489838" y="118859"/>
              <a:ext cx="7911033" cy="648804"/>
            </a:xfrm>
            <a:custGeom>
              <a:avLst/>
              <a:gdLst>
                <a:gd name="connsiteX0" fmla="*/ 108136 w 648803"/>
                <a:gd name="connsiteY0" fmla="*/ 0 h 7911032"/>
                <a:gd name="connsiteX1" fmla="*/ 540667 w 648803"/>
                <a:gd name="connsiteY1" fmla="*/ 0 h 7911032"/>
                <a:gd name="connsiteX2" fmla="*/ 648803 w 648803"/>
                <a:gd name="connsiteY2" fmla="*/ 108136 h 7911032"/>
                <a:gd name="connsiteX3" fmla="*/ 648803 w 648803"/>
                <a:gd name="connsiteY3" fmla="*/ 7911032 h 7911032"/>
                <a:gd name="connsiteX4" fmla="*/ 648803 w 648803"/>
                <a:gd name="connsiteY4" fmla="*/ 7911032 h 7911032"/>
                <a:gd name="connsiteX5" fmla="*/ 0 w 648803"/>
                <a:gd name="connsiteY5" fmla="*/ 7911032 h 7911032"/>
                <a:gd name="connsiteX6" fmla="*/ 0 w 648803"/>
                <a:gd name="connsiteY6" fmla="*/ 7911032 h 7911032"/>
                <a:gd name="connsiteX7" fmla="*/ 0 w 648803"/>
                <a:gd name="connsiteY7" fmla="*/ 108136 h 7911032"/>
                <a:gd name="connsiteX8" fmla="*/ 108136 w 648803"/>
                <a:gd name="connsiteY8" fmla="*/ 0 h 7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803" h="7911032">
                  <a:moveTo>
                    <a:pt x="648803" y="1318536"/>
                  </a:moveTo>
                  <a:lnTo>
                    <a:pt x="648803" y="6592496"/>
                  </a:lnTo>
                  <a:cubicBezTo>
                    <a:pt x="648803" y="7320702"/>
                    <a:pt x="644832" y="7911026"/>
                    <a:pt x="639934" y="7911026"/>
                  </a:cubicBezTo>
                  <a:lnTo>
                    <a:pt x="0" y="7911026"/>
                  </a:lnTo>
                  <a:lnTo>
                    <a:pt x="0" y="7911026"/>
                  </a:lnTo>
                  <a:lnTo>
                    <a:pt x="0" y="6"/>
                  </a:lnTo>
                  <a:lnTo>
                    <a:pt x="0" y="6"/>
                  </a:lnTo>
                  <a:lnTo>
                    <a:pt x="639934" y="6"/>
                  </a:lnTo>
                  <a:cubicBezTo>
                    <a:pt x="644832" y="6"/>
                    <a:pt x="648803" y="590330"/>
                    <a:pt x="648803" y="1318536"/>
                  </a:cubicBez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06681" tIns="33279" rIns="33279" bIns="33280" numCol="1" spcCol="1270" anchor="ctr" anchorCtr="0">
              <a:noAutofit/>
            </a:bodyPr>
            <a:lstStyle/>
            <a:p>
              <a:pPr marL="171450" marR="0" lvl="1" indent="-171450" defTabSz="666750" eaLnBrk="1" fontAlgn="auto" latinLnBrk="0" hangingPunct="1">
                <a:lnSpc>
                  <a:spcPct val="90000"/>
                </a:lnSpc>
                <a:spcBef>
                  <a:spcPct val="0"/>
                </a:spcBef>
                <a:spcAft>
                  <a:spcPct val="15000"/>
                </a:spcAft>
                <a:buClrTx/>
                <a:buSzTx/>
                <a:buFontTx/>
                <a:buChar char="•"/>
                <a:tabLst/>
                <a:defRPr/>
              </a:pPr>
              <a:r>
                <a:rPr kumimoji="0" lang="fi-FI" sz="1200" b="0" i="0" u="none" strike="noStrike" kern="0" cap="none" spc="0" normalizeH="0" baseline="0" noProof="0" dirty="0">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t>Opetushallitus aloitti päättöarvioinnin kriteerityön</a:t>
              </a:r>
            </a:p>
          </p:txBody>
        </p:sp>
        <p:sp>
          <p:nvSpPr>
            <p:cNvPr id="7" name="Vapaamuotoinen: Muoto 6">
              <a:extLst>
                <a:ext uri="{FF2B5EF4-FFF2-40B4-BE49-F238E27FC236}">
                  <a16:creationId xmlns:a16="http://schemas.microsoft.com/office/drawing/2014/main" id="{330E8752-E81E-4263-8D27-44549487DF95}"/>
                </a:ext>
              </a:extLst>
            </p:cNvPr>
            <p:cNvSpPr/>
            <p:nvPr/>
          </p:nvSpPr>
          <p:spPr>
            <a:xfrm>
              <a:off x="1791128" y="1037841"/>
              <a:ext cx="698712" cy="998159"/>
            </a:xfrm>
            <a:custGeom>
              <a:avLst/>
              <a:gdLst>
                <a:gd name="connsiteX0" fmla="*/ 0 w 998158"/>
                <a:gd name="connsiteY0" fmla="*/ 0 h 698711"/>
                <a:gd name="connsiteX1" fmla="*/ 648803 w 998158"/>
                <a:gd name="connsiteY1" fmla="*/ 0 h 698711"/>
                <a:gd name="connsiteX2" fmla="*/ 998158 w 998158"/>
                <a:gd name="connsiteY2" fmla="*/ 349356 h 698711"/>
                <a:gd name="connsiteX3" fmla="*/ 648803 w 998158"/>
                <a:gd name="connsiteY3" fmla="*/ 698711 h 698711"/>
                <a:gd name="connsiteX4" fmla="*/ 0 w 998158"/>
                <a:gd name="connsiteY4" fmla="*/ 698711 h 698711"/>
                <a:gd name="connsiteX5" fmla="*/ 349356 w 998158"/>
                <a:gd name="connsiteY5" fmla="*/ 349356 h 698711"/>
                <a:gd name="connsiteX6" fmla="*/ 0 w 998158"/>
                <a:gd name="connsiteY6" fmla="*/ 0 h 69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158" h="698711">
                  <a:moveTo>
                    <a:pt x="998157" y="0"/>
                  </a:moveTo>
                  <a:lnTo>
                    <a:pt x="998157" y="454162"/>
                  </a:lnTo>
                  <a:lnTo>
                    <a:pt x="499078" y="698711"/>
                  </a:lnTo>
                  <a:lnTo>
                    <a:pt x="1" y="454162"/>
                  </a:lnTo>
                  <a:lnTo>
                    <a:pt x="1" y="0"/>
                  </a:lnTo>
                  <a:lnTo>
                    <a:pt x="499078" y="244549"/>
                  </a:lnTo>
                  <a:lnTo>
                    <a:pt x="998157" y="0"/>
                  </a:lnTo>
                  <a:close/>
                </a:path>
              </a:pathLst>
            </a:cu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p:spPr>
          <p:txBody>
            <a:bodyPr spcFirstLastPara="0" vert="horz" wrap="square" lIns="5240" tIns="267257" rIns="5239" bIns="267255" numCol="1" spcCol="1270" anchor="ctr" anchorCtr="0">
              <a:noAutofit/>
            </a:bodyPr>
            <a:lstStyle/>
            <a:p>
              <a:pPr marL="0" marR="0" lvl="0" indent="0" algn="ctr" defTabSz="366713" eaLnBrk="1" fontAlgn="auto" latinLnBrk="0" hangingPunct="1">
                <a:lnSpc>
                  <a:spcPct val="90000"/>
                </a:lnSpc>
                <a:spcBef>
                  <a:spcPct val="0"/>
                </a:spcBef>
                <a:spcAft>
                  <a:spcPct val="35000"/>
                </a:spcAft>
                <a:buClrTx/>
                <a:buSzTx/>
                <a:buFontTx/>
                <a:buNone/>
                <a:tabLst/>
                <a:defRPr/>
              </a:pPr>
              <a:r>
                <a:rPr kumimoji="0" lang="fi-FI" sz="1200" b="0" i="0" u="none" strike="noStrike" kern="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Kevät 2019</a:t>
              </a:r>
            </a:p>
          </p:txBody>
        </p:sp>
        <p:sp>
          <p:nvSpPr>
            <p:cNvPr id="8" name="Vapaamuotoinen: Muoto 7">
              <a:extLst>
                <a:ext uri="{FF2B5EF4-FFF2-40B4-BE49-F238E27FC236}">
                  <a16:creationId xmlns:a16="http://schemas.microsoft.com/office/drawing/2014/main" id="{35A3B445-6A1C-47E3-B5AC-F9B91B17B391}"/>
                </a:ext>
              </a:extLst>
            </p:cNvPr>
            <p:cNvSpPr/>
            <p:nvPr/>
          </p:nvSpPr>
          <p:spPr>
            <a:xfrm>
              <a:off x="2489838" y="1032606"/>
              <a:ext cx="7911033" cy="648804"/>
            </a:xfrm>
            <a:custGeom>
              <a:avLst/>
              <a:gdLst>
                <a:gd name="connsiteX0" fmla="*/ 108136 w 648803"/>
                <a:gd name="connsiteY0" fmla="*/ 0 h 6250330"/>
                <a:gd name="connsiteX1" fmla="*/ 540667 w 648803"/>
                <a:gd name="connsiteY1" fmla="*/ 0 h 6250330"/>
                <a:gd name="connsiteX2" fmla="*/ 648803 w 648803"/>
                <a:gd name="connsiteY2" fmla="*/ 108136 h 6250330"/>
                <a:gd name="connsiteX3" fmla="*/ 648803 w 648803"/>
                <a:gd name="connsiteY3" fmla="*/ 6250330 h 6250330"/>
                <a:gd name="connsiteX4" fmla="*/ 648803 w 648803"/>
                <a:gd name="connsiteY4" fmla="*/ 6250330 h 6250330"/>
                <a:gd name="connsiteX5" fmla="*/ 0 w 648803"/>
                <a:gd name="connsiteY5" fmla="*/ 6250330 h 6250330"/>
                <a:gd name="connsiteX6" fmla="*/ 0 w 648803"/>
                <a:gd name="connsiteY6" fmla="*/ 6250330 h 6250330"/>
                <a:gd name="connsiteX7" fmla="*/ 0 w 648803"/>
                <a:gd name="connsiteY7" fmla="*/ 108136 h 6250330"/>
                <a:gd name="connsiteX8" fmla="*/ 108136 w 648803"/>
                <a:gd name="connsiteY8" fmla="*/ 0 h 625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803" h="6250330">
                  <a:moveTo>
                    <a:pt x="648803" y="1041746"/>
                  </a:moveTo>
                  <a:lnTo>
                    <a:pt x="648803" y="5208584"/>
                  </a:lnTo>
                  <a:cubicBezTo>
                    <a:pt x="648803" y="5783923"/>
                    <a:pt x="643777" y="6250325"/>
                    <a:pt x="637578" y="6250325"/>
                  </a:cubicBezTo>
                  <a:lnTo>
                    <a:pt x="0" y="6250325"/>
                  </a:lnTo>
                  <a:lnTo>
                    <a:pt x="0" y="6250325"/>
                  </a:lnTo>
                  <a:lnTo>
                    <a:pt x="0" y="5"/>
                  </a:lnTo>
                  <a:lnTo>
                    <a:pt x="0" y="5"/>
                  </a:lnTo>
                  <a:lnTo>
                    <a:pt x="637578" y="5"/>
                  </a:lnTo>
                  <a:cubicBezTo>
                    <a:pt x="643777" y="5"/>
                    <a:pt x="648803" y="466407"/>
                    <a:pt x="648803" y="1041746"/>
                  </a:cubicBez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06681" tIns="33279" rIns="33279" bIns="33280" numCol="1" spcCol="1270" anchor="ctr" anchorCtr="0">
              <a:noAutofit/>
            </a:bodyPr>
            <a:lstStyle/>
            <a:p>
              <a:pPr marL="171450" marR="0" lvl="1" indent="-171450" defTabSz="666750" eaLnBrk="1" fontAlgn="auto" latinLnBrk="0" hangingPunct="1">
                <a:lnSpc>
                  <a:spcPct val="90000"/>
                </a:lnSpc>
                <a:spcBef>
                  <a:spcPct val="0"/>
                </a:spcBef>
                <a:spcAft>
                  <a:spcPct val="15000"/>
                </a:spcAft>
                <a:buClrTx/>
                <a:buSzTx/>
                <a:buFontTx/>
                <a:buChar char="•"/>
                <a:tabLst/>
                <a:defRPr/>
              </a:pPr>
              <a:r>
                <a:rPr kumimoji="0" lang="fi-FI" sz="1200" b="0" i="0" u="none" strike="noStrike" kern="0" cap="none" spc="0" normalizeH="0" baseline="0" noProof="0" dirty="0">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t>Oppiaineiden kriteerityöryhmät käynnistivät työnsä, ohjausryhmä ja asiantuntijaryhmä tukemassa</a:t>
              </a:r>
            </a:p>
          </p:txBody>
        </p:sp>
        <p:sp>
          <p:nvSpPr>
            <p:cNvPr id="9" name="Vapaamuotoinen: Muoto 8">
              <a:extLst>
                <a:ext uri="{FF2B5EF4-FFF2-40B4-BE49-F238E27FC236}">
                  <a16:creationId xmlns:a16="http://schemas.microsoft.com/office/drawing/2014/main" id="{D9378B9C-C836-441C-8055-2C6E207C71DE}"/>
                </a:ext>
              </a:extLst>
            </p:cNvPr>
            <p:cNvSpPr/>
            <p:nvPr/>
          </p:nvSpPr>
          <p:spPr>
            <a:xfrm>
              <a:off x="1791128" y="1956824"/>
              <a:ext cx="698712" cy="998159"/>
            </a:xfrm>
            <a:custGeom>
              <a:avLst/>
              <a:gdLst>
                <a:gd name="connsiteX0" fmla="*/ 0 w 998158"/>
                <a:gd name="connsiteY0" fmla="*/ 0 h 698711"/>
                <a:gd name="connsiteX1" fmla="*/ 648803 w 998158"/>
                <a:gd name="connsiteY1" fmla="*/ 0 h 698711"/>
                <a:gd name="connsiteX2" fmla="*/ 998158 w 998158"/>
                <a:gd name="connsiteY2" fmla="*/ 349356 h 698711"/>
                <a:gd name="connsiteX3" fmla="*/ 648803 w 998158"/>
                <a:gd name="connsiteY3" fmla="*/ 698711 h 698711"/>
                <a:gd name="connsiteX4" fmla="*/ 0 w 998158"/>
                <a:gd name="connsiteY4" fmla="*/ 698711 h 698711"/>
                <a:gd name="connsiteX5" fmla="*/ 349356 w 998158"/>
                <a:gd name="connsiteY5" fmla="*/ 349356 h 698711"/>
                <a:gd name="connsiteX6" fmla="*/ 0 w 998158"/>
                <a:gd name="connsiteY6" fmla="*/ 0 h 69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158" h="698711">
                  <a:moveTo>
                    <a:pt x="998157" y="0"/>
                  </a:moveTo>
                  <a:lnTo>
                    <a:pt x="998157" y="454162"/>
                  </a:lnTo>
                  <a:lnTo>
                    <a:pt x="499078" y="698711"/>
                  </a:lnTo>
                  <a:lnTo>
                    <a:pt x="1" y="454162"/>
                  </a:lnTo>
                  <a:lnTo>
                    <a:pt x="1" y="0"/>
                  </a:lnTo>
                  <a:lnTo>
                    <a:pt x="499078" y="244549"/>
                  </a:lnTo>
                  <a:lnTo>
                    <a:pt x="998157" y="0"/>
                  </a:lnTo>
                  <a:close/>
                </a:path>
              </a:pathLst>
            </a:cu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p:spPr>
          <p:txBody>
            <a:bodyPr spcFirstLastPara="0" vert="horz" wrap="square" lIns="5240" tIns="267257" rIns="5239" bIns="267255" numCol="1" spcCol="1270" anchor="ctr" anchorCtr="0">
              <a:noAutofit/>
            </a:bodyPr>
            <a:lstStyle/>
            <a:p>
              <a:pPr marL="0" marR="0" lvl="0" indent="0" algn="ctr" defTabSz="366713" eaLnBrk="1" fontAlgn="auto" latinLnBrk="0" hangingPunct="1">
                <a:lnSpc>
                  <a:spcPct val="90000"/>
                </a:lnSpc>
                <a:spcBef>
                  <a:spcPct val="0"/>
                </a:spcBef>
                <a:spcAft>
                  <a:spcPct val="35000"/>
                </a:spcAft>
                <a:buClrTx/>
                <a:buSzTx/>
                <a:buFontTx/>
                <a:buNone/>
                <a:tabLst/>
                <a:defRPr/>
              </a:pPr>
              <a:r>
                <a:rPr kumimoji="0" lang="fi-FI" sz="1200" b="0" i="0" u="none" strike="noStrike" kern="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Syksy 2019</a:t>
              </a:r>
            </a:p>
          </p:txBody>
        </p:sp>
        <p:sp>
          <p:nvSpPr>
            <p:cNvPr id="10" name="Vapaamuotoinen: Muoto 9">
              <a:extLst>
                <a:ext uri="{FF2B5EF4-FFF2-40B4-BE49-F238E27FC236}">
                  <a16:creationId xmlns:a16="http://schemas.microsoft.com/office/drawing/2014/main" id="{FB957C4A-0698-4EF1-A0A7-DB8285318034}"/>
                </a:ext>
              </a:extLst>
            </p:cNvPr>
            <p:cNvSpPr/>
            <p:nvPr/>
          </p:nvSpPr>
          <p:spPr>
            <a:xfrm>
              <a:off x="2689131" y="1956824"/>
              <a:ext cx="7911034" cy="648804"/>
            </a:xfrm>
            <a:custGeom>
              <a:avLst/>
              <a:gdLst>
                <a:gd name="connsiteX0" fmla="*/ 108136 w 648803"/>
                <a:gd name="connsiteY0" fmla="*/ 0 h 7911032"/>
                <a:gd name="connsiteX1" fmla="*/ 540667 w 648803"/>
                <a:gd name="connsiteY1" fmla="*/ 0 h 7911032"/>
                <a:gd name="connsiteX2" fmla="*/ 648803 w 648803"/>
                <a:gd name="connsiteY2" fmla="*/ 108136 h 7911032"/>
                <a:gd name="connsiteX3" fmla="*/ 648803 w 648803"/>
                <a:gd name="connsiteY3" fmla="*/ 7911032 h 7911032"/>
                <a:gd name="connsiteX4" fmla="*/ 648803 w 648803"/>
                <a:gd name="connsiteY4" fmla="*/ 7911032 h 7911032"/>
                <a:gd name="connsiteX5" fmla="*/ 0 w 648803"/>
                <a:gd name="connsiteY5" fmla="*/ 7911032 h 7911032"/>
                <a:gd name="connsiteX6" fmla="*/ 0 w 648803"/>
                <a:gd name="connsiteY6" fmla="*/ 7911032 h 7911032"/>
                <a:gd name="connsiteX7" fmla="*/ 0 w 648803"/>
                <a:gd name="connsiteY7" fmla="*/ 108136 h 7911032"/>
                <a:gd name="connsiteX8" fmla="*/ 108136 w 648803"/>
                <a:gd name="connsiteY8" fmla="*/ 0 h 7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803" h="7911032">
                  <a:moveTo>
                    <a:pt x="648803" y="1318536"/>
                  </a:moveTo>
                  <a:lnTo>
                    <a:pt x="648803" y="6592496"/>
                  </a:lnTo>
                  <a:cubicBezTo>
                    <a:pt x="648803" y="7320702"/>
                    <a:pt x="644832" y="7911026"/>
                    <a:pt x="639934" y="7911026"/>
                  </a:cubicBezTo>
                  <a:lnTo>
                    <a:pt x="0" y="7911026"/>
                  </a:lnTo>
                  <a:lnTo>
                    <a:pt x="0" y="7911026"/>
                  </a:lnTo>
                  <a:lnTo>
                    <a:pt x="0" y="6"/>
                  </a:lnTo>
                  <a:lnTo>
                    <a:pt x="0" y="6"/>
                  </a:lnTo>
                  <a:lnTo>
                    <a:pt x="639934" y="6"/>
                  </a:lnTo>
                  <a:cubicBezTo>
                    <a:pt x="644832" y="6"/>
                    <a:pt x="648803" y="590330"/>
                    <a:pt x="648803" y="1318536"/>
                  </a:cubicBez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06681" tIns="33279" rIns="33279" bIns="33280" numCol="1" spcCol="1270" anchor="ctr" anchorCtr="0">
              <a:noAutofit/>
            </a:bodyPr>
            <a:lstStyle/>
            <a:p>
              <a:pPr marL="171450" marR="0" lvl="1" indent="-171450" defTabSz="666750" eaLnBrk="1" fontAlgn="auto" latinLnBrk="0" hangingPunct="1">
                <a:lnSpc>
                  <a:spcPct val="90000"/>
                </a:lnSpc>
                <a:spcBef>
                  <a:spcPct val="0"/>
                </a:spcBef>
                <a:spcAft>
                  <a:spcPct val="15000"/>
                </a:spcAft>
                <a:buClrTx/>
                <a:buSzTx/>
                <a:buFontTx/>
                <a:buChar char="•"/>
                <a:tabLst/>
                <a:defRPr/>
              </a:pPr>
              <a:r>
                <a:rPr kumimoji="0" lang="fi-FI" sz="1200" b="0" i="0" u="none" strike="noStrike" kern="0" cap="none" spc="0" normalizeH="0" baseline="0" noProof="0" dirty="0">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t>Karvi teki kriteerien toimivuuden arvioinnin </a:t>
              </a:r>
            </a:p>
          </p:txBody>
        </p:sp>
        <p:sp>
          <p:nvSpPr>
            <p:cNvPr id="11" name="Vapaamuotoinen: Muoto 10">
              <a:extLst>
                <a:ext uri="{FF2B5EF4-FFF2-40B4-BE49-F238E27FC236}">
                  <a16:creationId xmlns:a16="http://schemas.microsoft.com/office/drawing/2014/main" id="{388B7867-3F49-4CCA-B0CC-71DAC7F01BF3}"/>
                </a:ext>
              </a:extLst>
            </p:cNvPr>
            <p:cNvSpPr/>
            <p:nvPr/>
          </p:nvSpPr>
          <p:spPr>
            <a:xfrm>
              <a:off x="1791128" y="2875806"/>
              <a:ext cx="698712" cy="998159"/>
            </a:xfrm>
            <a:custGeom>
              <a:avLst/>
              <a:gdLst>
                <a:gd name="connsiteX0" fmla="*/ 0 w 998158"/>
                <a:gd name="connsiteY0" fmla="*/ 0 h 698711"/>
                <a:gd name="connsiteX1" fmla="*/ 648803 w 998158"/>
                <a:gd name="connsiteY1" fmla="*/ 0 h 698711"/>
                <a:gd name="connsiteX2" fmla="*/ 998158 w 998158"/>
                <a:gd name="connsiteY2" fmla="*/ 349356 h 698711"/>
                <a:gd name="connsiteX3" fmla="*/ 648803 w 998158"/>
                <a:gd name="connsiteY3" fmla="*/ 698711 h 698711"/>
                <a:gd name="connsiteX4" fmla="*/ 0 w 998158"/>
                <a:gd name="connsiteY4" fmla="*/ 698711 h 698711"/>
                <a:gd name="connsiteX5" fmla="*/ 349356 w 998158"/>
                <a:gd name="connsiteY5" fmla="*/ 349356 h 698711"/>
                <a:gd name="connsiteX6" fmla="*/ 0 w 998158"/>
                <a:gd name="connsiteY6" fmla="*/ 0 h 69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158" h="698711">
                  <a:moveTo>
                    <a:pt x="998157" y="0"/>
                  </a:moveTo>
                  <a:lnTo>
                    <a:pt x="998157" y="454162"/>
                  </a:lnTo>
                  <a:lnTo>
                    <a:pt x="499078" y="698711"/>
                  </a:lnTo>
                  <a:lnTo>
                    <a:pt x="1" y="454162"/>
                  </a:lnTo>
                  <a:lnTo>
                    <a:pt x="1" y="0"/>
                  </a:lnTo>
                  <a:lnTo>
                    <a:pt x="499078" y="244549"/>
                  </a:lnTo>
                  <a:lnTo>
                    <a:pt x="998157" y="0"/>
                  </a:lnTo>
                  <a:close/>
                </a:path>
              </a:pathLst>
            </a:cu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p:spPr>
          <p:txBody>
            <a:bodyPr spcFirstLastPara="0" vert="horz" wrap="square" lIns="5240" tIns="267257" rIns="5239" bIns="267255" numCol="1" spcCol="1270" anchor="ctr" anchorCtr="0">
              <a:noAutofit/>
            </a:bodyPr>
            <a:lstStyle/>
            <a:p>
              <a:pPr marL="0" marR="0" lvl="0" indent="0" algn="ctr" defTabSz="366713" eaLnBrk="1" fontAlgn="auto" latinLnBrk="0" hangingPunct="1">
                <a:lnSpc>
                  <a:spcPct val="90000"/>
                </a:lnSpc>
                <a:spcBef>
                  <a:spcPct val="0"/>
                </a:spcBef>
                <a:spcAft>
                  <a:spcPct val="35000"/>
                </a:spcAft>
                <a:buClrTx/>
                <a:buSzTx/>
                <a:buFontTx/>
                <a:buNone/>
                <a:tabLst/>
                <a:defRPr/>
              </a:pPr>
              <a:r>
                <a:rPr kumimoji="0" lang="fi-FI" sz="1200" b="0" i="0" u="none" strike="noStrike" kern="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Kevät 2020</a:t>
              </a:r>
            </a:p>
          </p:txBody>
        </p:sp>
        <p:sp>
          <p:nvSpPr>
            <p:cNvPr id="12" name="Vapaamuotoinen: Muoto 11">
              <a:extLst>
                <a:ext uri="{FF2B5EF4-FFF2-40B4-BE49-F238E27FC236}">
                  <a16:creationId xmlns:a16="http://schemas.microsoft.com/office/drawing/2014/main" id="{13851DED-B143-40BF-9CAA-E455F0A83DE7}"/>
                </a:ext>
              </a:extLst>
            </p:cNvPr>
            <p:cNvSpPr/>
            <p:nvPr/>
          </p:nvSpPr>
          <p:spPr>
            <a:xfrm>
              <a:off x="2489838" y="2875807"/>
              <a:ext cx="7911033" cy="648804"/>
            </a:xfrm>
            <a:custGeom>
              <a:avLst/>
              <a:gdLst>
                <a:gd name="connsiteX0" fmla="*/ 108136 w 648803"/>
                <a:gd name="connsiteY0" fmla="*/ 0 h 7911032"/>
                <a:gd name="connsiteX1" fmla="*/ 540667 w 648803"/>
                <a:gd name="connsiteY1" fmla="*/ 0 h 7911032"/>
                <a:gd name="connsiteX2" fmla="*/ 648803 w 648803"/>
                <a:gd name="connsiteY2" fmla="*/ 108136 h 7911032"/>
                <a:gd name="connsiteX3" fmla="*/ 648803 w 648803"/>
                <a:gd name="connsiteY3" fmla="*/ 7911032 h 7911032"/>
                <a:gd name="connsiteX4" fmla="*/ 648803 w 648803"/>
                <a:gd name="connsiteY4" fmla="*/ 7911032 h 7911032"/>
                <a:gd name="connsiteX5" fmla="*/ 0 w 648803"/>
                <a:gd name="connsiteY5" fmla="*/ 7911032 h 7911032"/>
                <a:gd name="connsiteX6" fmla="*/ 0 w 648803"/>
                <a:gd name="connsiteY6" fmla="*/ 7911032 h 7911032"/>
                <a:gd name="connsiteX7" fmla="*/ 0 w 648803"/>
                <a:gd name="connsiteY7" fmla="*/ 108136 h 7911032"/>
                <a:gd name="connsiteX8" fmla="*/ 108136 w 648803"/>
                <a:gd name="connsiteY8" fmla="*/ 0 h 7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803" h="7911032">
                  <a:moveTo>
                    <a:pt x="648803" y="1318536"/>
                  </a:moveTo>
                  <a:lnTo>
                    <a:pt x="648803" y="6592496"/>
                  </a:lnTo>
                  <a:cubicBezTo>
                    <a:pt x="648803" y="7320702"/>
                    <a:pt x="644832" y="7911026"/>
                    <a:pt x="639934" y="7911026"/>
                  </a:cubicBezTo>
                  <a:lnTo>
                    <a:pt x="0" y="7911026"/>
                  </a:lnTo>
                  <a:lnTo>
                    <a:pt x="0" y="7911026"/>
                  </a:lnTo>
                  <a:lnTo>
                    <a:pt x="0" y="6"/>
                  </a:lnTo>
                  <a:lnTo>
                    <a:pt x="0" y="6"/>
                  </a:lnTo>
                  <a:lnTo>
                    <a:pt x="639934" y="6"/>
                  </a:lnTo>
                  <a:cubicBezTo>
                    <a:pt x="644832" y="6"/>
                    <a:pt x="648803" y="590330"/>
                    <a:pt x="648803" y="1318536"/>
                  </a:cubicBez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06681" tIns="33279" rIns="33279" bIns="33280" numCol="1" spcCol="1270" anchor="ctr" anchorCtr="0">
              <a:noAutofit/>
            </a:bodyPr>
            <a:lstStyle/>
            <a:p>
              <a:pPr marL="171450" marR="0" lvl="1" indent="-171450" defTabSz="666750" eaLnBrk="1" fontAlgn="auto" latinLnBrk="0" hangingPunct="1">
                <a:lnSpc>
                  <a:spcPct val="90000"/>
                </a:lnSpc>
                <a:spcBef>
                  <a:spcPct val="0"/>
                </a:spcBef>
                <a:spcAft>
                  <a:spcPct val="15000"/>
                </a:spcAft>
                <a:buClrTx/>
                <a:buSzTx/>
                <a:buFontTx/>
                <a:buChar char="•"/>
                <a:tabLst/>
                <a:defRPr/>
              </a:pPr>
              <a:r>
                <a:rPr kumimoji="0" lang="fi-FI" sz="1200" b="0" i="0" u="none" strike="noStrike" kern="0" cap="none" spc="0" normalizeH="0" baseline="0" noProof="0" dirty="0">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t>Työryhmät jatkoivat päättöarvioinnin kriteerityötä</a:t>
              </a:r>
            </a:p>
          </p:txBody>
        </p:sp>
        <p:sp>
          <p:nvSpPr>
            <p:cNvPr id="13" name="Vapaamuotoinen: Muoto 12">
              <a:extLst>
                <a:ext uri="{FF2B5EF4-FFF2-40B4-BE49-F238E27FC236}">
                  <a16:creationId xmlns:a16="http://schemas.microsoft.com/office/drawing/2014/main" id="{09B7C463-AC69-4776-927E-B697A848BC89}"/>
                </a:ext>
              </a:extLst>
            </p:cNvPr>
            <p:cNvSpPr/>
            <p:nvPr/>
          </p:nvSpPr>
          <p:spPr>
            <a:xfrm>
              <a:off x="1791128" y="3798857"/>
              <a:ext cx="698711" cy="1207093"/>
            </a:xfrm>
            <a:custGeom>
              <a:avLst/>
              <a:gdLst>
                <a:gd name="connsiteX0" fmla="*/ 0 w 1207093"/>
                <a:gd name="connsiteY0" fmla="*/ 0 h 698711"/>
                <a:gd name="connsiteX1" fmla="*/ 857738 w 1207093"/>
                <a:gd name="connsiteY1" fmla="*/ 0 h 698711"/>
                <a:gd name="connsiteX2" fmla="*/ 1207093 w 1207093"/>
                <a:gd name="connsiteY2" fmla="*/ 349356 h 698711"/>
                <a:gd name="connsiteX3" fmla="*/ 857738 w 1207093"/>
                <a:gd name="connsiteY3" fmla="*/ 698711 h 698711"/>
                <a:gd name="connsiteX4" fmla="*/ 0 w 1207093"/>
                <a:gd name="connsiteY4" fmla="*/ 698711 h 698711"/>
                <a:gd name="connsiteX5" fmla="*/ 349356 w 1207093"/>
                <a:gd name="connsiteY5" fmla="*/ 349356 h 698711"/>
                <a:gd name="connsiteX6" fmla="*/ 0 w 1207093"/>
                <a:gd name="connsiteY6" fmla="*/ 0 h 69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7093" h="698711">
                  <a:moveTo>
                    <a:pt x="1207092" y="0"/>
                  </a:moveTo>
                  <a:lnTo>
                    <a:pt x="1207092" y="496491"/>
                  </a:lnTo>
                  <a:lnTo>
                    <a:pt x="603546" y="698711"/>
                  </a:lnTo>
                  <a:lnTo>
                    <a:pt x="1" y="496491"/>
                  </a:lnTo>
                  <a:lnTo>
                    <a:pt x="1" y="0"/>
                  </a:lnTo>
                  <a:lnTo>
                    <a:pt x="603546" y="202220"/>
                  </a:lnTo>
                  <a:lnTo>
                    <a:pt x="1207092" y="0"/>
                  </a:lnTo>
                  <a:close/>
                </a:path>
              </a:pathLst>
            </a:cu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p:spPr>
          <p:txBody>
            <a:bodyPr spcFirstLastPara="0" vert="horz" wrap="square" lIns="5240" tIns="267256" rIns="5238" bIns="267255" numCol="1" spcCol="1270" anchor="ctr" anchorCtr="0">
              <a:noAutofit/>
            </a:bodyPr>
            <a:lstStyle/>
            <a:p>
              <a:pPr marL="0" marR="0" lvl="0" indent="0" algn="ctr" defTabSz="366713" eaLnBrk="1" fontAlgn="auto" latinLnBrk="0" hangingPunct="1">
                <a:lnSpc>
                  <a:spcPct val="90000"/>
                </a:lnSpc>
                <a:spcBef>
                  <a:spcPct val="0"/>
                </a:spcBef>
                <a:spcAft>
                  <a:spcPct val="35000"/>
                </a:spcAft>
                <a:buClrTx/>
                <a:buSzTx/>
                <a:buFontTx/>
                <a:buNone/>
                <a:tabLst/>
                <a:defRPr/>
              </a:pPr>
              <a:r>
                <a:rPr kumimoji="0" lang="fi-FI" sz="1200" b="0" i="0" u="none" strike="noStrike" kern="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Syksy 2020</a:t>
              </a:r>
            </a:p>
          </p:txBody>
        </p:sp>
        <p:sp>
          <p:nvSpPr>
            <p:cNvPr id="14" name="Vapaamuotoinen: Muoto 13">
              <a:extLst>
                <a:ext uri="{FF2B5EF4-FFF2-40B4-BE49-F238E27FC236}">
                  <a16:creationId xmlns:a16="http://schemas.microsoft.com/office/drawing/2014/main" id="{D27C432C-A4E3-46A2-8FD2-57E02F65A6DE}"/>
                </a:ext>
              </a:extLst>
            </p:cNvPr>
            <p:cNvSpPr/>
            <p:nvPr/>
          </p:nvSpPr>
          <p:spPr>
            <a:xfrm>
              <a:off x="2489838" y="3794788"/>
              <a:ext cx="7911033" cy="865874"/>
            </a:xfrm>
            <a:custGeom>
              <a:avLst/>
              <a:gdLst>
                <a:gd name="connsiteX0" fmla="*/ 144315 w 865873"/>
                <a:gd name="connsiteY0" fmla="*/ 0 h 7911032"/>
                <a:gd name="connsiteX1" fmla="*/ 721558 w 865873"/>
                <a:gd name="connsiteY1" fmla="*/ 0 h 7911032"/>
                <a:gd name="connsiteX2" fmla="*/ 865873 w 865873"/>
                <a:gd name="connsiteY2" fmla="*/ 144315 h 7911032"/>
                <a:gd name="connsiteX3" fmla="*/ 865873 w 865873"/>
                <a:gd name="connsiteY3" fmla="*/ 7911032 h 7911032"/>
                <a:gd name="connsiteX4" fmla="*/ 865873 w 865873"/>
                <a:gd name="connsiteY4" fmla="*/ 7911032 h 7911032"/>
                <a:gd name="connsiteX5" fmla="*/ 0 w 865873"/>
                <a:gd name="connsiteY5" fmla="*/ 7911032 h 7911032"/>
                <a:gd name="connsiteX6" fmla="*/ 0 w 865873"/>
                <a:gd name="connsiteY6" fmla="*/ 7911032 h 7911032"/>
                <a:gd name="connsiteX7" fmla="*/ 0 w 865873"/>
                <a:gd name="connsiteY7" fmla="*/ 144315 h 7911032"/>
                <a:gd name="connsiteX8" fmla="*/ 144315 w 865873"/>
                <a:gd name="connsiteY8" fmla="*/ 0 h 7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873" h="7911032">
                  <a:moveTo>
                    <a:pt x="865873" y="1318534"/>
                  </a:moveTo>
                  <a:lnTo>
                    <a:pt x="865873" y="6592498"/>
                  </a:lnTo>
                  <a:cubicBezTo>
                    <a:pt x="865873" y="7320702"/>
                    <a:pt x="858801" y="7911027"/>
                    <a:pt x="850077" y="7911027"/>
                  </a:cubicBezTo>
                  <a:lnTo>
                    <a:pt x="0" y="7911027"/>
                  </a:lnTo>
                  <a:lnTo>
                    <a:pt x="0" y="7911027"/>
                  </a:lnTo>
                  <a:lnTo>
                    <a:pt x="0" y="5"/>
                  </a:lnTo>
                  <a:lnTo>
                    <a:pt x="0" y="5"/>
                  </a:lnTo>
                  <a:lnTo>
                    <a:pt x="850077" y="5"/>
                  </a:lnTo>
                  <a:cubicBezTo>
                    <a:pt x="858801" y="5"/>
                    <a:pt x="865873" y="590330"/>
                    <a:pt x="865873" y="1318534"/>
                  </a:cubicBez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06681" tIns="41226" rIns="41226" bIns="41227" numCol="1" spcCol="1270" anchor="ctr" anchorCtr="0">
              <a:noAutofit/>
            </a:bodyPr>
            <a:lstStyle/>
            <a:p>
              <a:pPr marL="171450" marR="0" lvl="1" indent="-171450" defTabSz="666750" eaLnBrk="1" fontAlgn="auto" latinLnBrk="0" hangingPunct="1">
                <a:lnSpc>
                  <a:spcPct val="90000"/>
                </a:lnSpc>
                <a:spcBef>
                  <a:spcPct val="0"/>
                </a:spcBef>
                <a:spcAft>
                  <a:spcPct val="15000"/>
                </a:spcAft>
                <a:buClrTx/>
                <a:buSzTx/>
                <a:buFontTx/>
                <a:buChar char="•"/>
                <a:tabLst/>
                <a:defRPr/>
              </a:pPr>
              <a:r>
                <a:rPr kumimoji="0" lang="fi-FI" sz="1200" b="0" i="0" u="none" strike="noStrike" kern="0" cap="none" spc="0" normalizeH="0" baseline="0" noProof="0">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t>Päättöarvioinnin kriteerit lausuntokierroksella ja avoimessa verkkokommentoinnissa -&gt; päättöarvioinnin kriteerien viimeistely</a:t>
              </a:r>
            </a:p>
            <a:p>
              <a:pPr marL="171450" marR="0" lvl="1" indent="-171450" defTabSz="666750" eaLnBrk="1" fontAlgn="auto" latinLnBrk="0" hangingPunct="1">
                <a:lnSpc>
                  <a:spcPct val="90000"/>
                </a:lnSpc>
                <a:spcBef>
                  <a:spcPct val="0"/>
                </a:spcBef>
                <a:spcAft>
                  <a:spcPct val="15000"/>
                </a:spcAft>
                <a:buClrTx/>
                <a:buSzTx/>
                <a:buFontTx/>
                <a:buChar char="•"/>
                <a:tabLst/>
                <a:defRPr/>
              </a:pPr>
              <a:r>
                <a:rPr kumimoji="0" lang="fi-FI" sz="1200" b="0" i="0" u="none" strike="noStrike" kern="0" cap="none" spc="0" normalizeH="0" baseline="0" noProof="0">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t>Johtokunnan käsittely ja määräysasiakirjan allekirjoitus</a:t>
              </a:r>
            </a:p>
          </p:txBody>
        </p:sp>
        <p:sp>
          <p:nvSpPr>
            <p:cNvPr id="15" name="Vapaamuotoinen: Muoto 14">
              <a:extLst>
                <a:ext uri="{FF2B5EF4-FFF2-40B4-BE49-F238E27FC236}">
                  <a16:creationId xmlns:a16="http://schemas.microsoft.com/office/drawing/2014/main" id="{3DA0CA3B-DBAF-4A5F-B9E9-6CCF1FC60B27}"/>
                </a:ext>
              </a:extLst>
            </p:cNvPr>
            <p:cNvSpPr/>
            <p:nvPr/>
          </p:nvSpPr>
          <p:spPr>
            <a:xfrm>
              <a:off x="1791128" y="4926774"/>
              <a:ext cx="698712" cy="998159"/>
            </a:xfrm>
            <a:custGeom>
              <a:avLst/>
              <a:gdLst>
                <a:gd name="connsiteX0" fmla="*/ 0 w 998158"/>
                <a:gd name="connsiteY0" fmla="*/ 0 h 698711"/>
                <a:gd name="connsiteX1" fmla="*/ 648803 w 998158"/>
                <a:gd name="connsiteY1" fmla="*/ 0 h 698711"/>
                <a:gd name="connsiteX2" fmla="*/ 998158 w 998158"/>
                <a:gd name="connsiteY2" fmla="*/ 349356 h 698711"/>
                <a:gd name="connsiteX3" fmla="*/ 648803 w 998158"/>
                <a:gd name="connsiteY3" fmla="*/ 698711 h 698711"/>
                <a:gd name="connsiteX4" fmla="*/ 0 w 998158"/>
                <a:gd name="connsiteY4" fmla="*/ 698711 h 698711"/>
                <a:gd name="connsiteX5" fmla="*/ 349356 w 998158"/>
                <a:gd name="connsiteY5" fmla="*/ 349356 h 698711"/>
                <a:gd name="connsiteX6" fmla="*/ 0 w 998158"/>
                <a:gd name="connsiteY6" fmla="*/ 0 h 69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158" h="698711">
                  <a:moveTo>
                    <a:pt x="998157" y="0"/>
                  </a:moveTo>
                  <a:lnTo>
                    <a:pt x="998157" y="454162"/>
                  </a:lnTo>
                  <a:lnTo>
                    <a:pt x="499078" y="698711"/>
                  </a:lnTo>
                  <a:lnTo>
                    <a:pt x="1" y="454162"/>
                  </a:lnTo>
                  <a:lnTo>
                    <a:pt x="1" y="0"/>
                  </a:lnTo>
                  <a:lnTo>
                    <a:pt x="499078" y="244549"/>
                  </a:lnTo>
                  <a:lnTo>
                    <a:pt x="998157" y="0"/>
                  </a:lnTo>
                  <a:close/>
                </a:path>
              </a:pathLst>
            </a:cu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p:spPr>
          <p:txBody>
            <a:bodyPr spcFirstLastPara="0" vert="horz" wrap="square" lIns="5240" tIns="267257" rIns="5239" bIns="267255" numCol="1" spcCol="1270" anchor="ctr" anchorCtr="0">
              <a:noAutofit/>
            </a:bodyPr>
            <a:lstStyle/>
            <a:p>
              <a:pPr marL="0" marR="0" lvl="0" indent="0" algn="ctr" defTabSz="366713" eaLnBrk="1" fontAlgn="auto" latinLnBrk="0" hangingPunct="1">
                <a:lnSpc>
                  <a:spcPct val="90000"/>
                </a:lnSpc>
                <a:spcBef>
                  <a:spcPct val="0"/>
                </a:spcBef>
                <a:spcAft>
                  <a:spcPct val="35000"/>
                </a:spcAft>
                <a:buClrTx/>
                <a:buSzTx/>
                <a:buFontTx/>
                <a:buNone/>
                <a:tabLst/>
                <a:defRPr/>
              </a:pPr>
              <a:r>
                <a:rPr kumimoji="0" lang="fi-FI" sz="1200" b="0" i="0" u="none" strike="noStrike" kern="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Kevät 2021</a:t>
              </a:r>
            </a:p>
          </p:txBody>
        </p:sp>
        <p:sp>
          <p:nvSpPr>
            <p:cNvPr id="16" name="Vapaamuotoinen: Muoto 15">
              <a:extLst>
                <a:ext uri="{FF2B5EF4-FFF2-40B4-BE49-F238E27FC236}">
                  <a16:creationId xmlns:a16="http://schemas.microsoft.com/office/drawing/2014/main" id="{846D53DE-50A1-4A11-BE43-45A1C48A2CBE}"/>
                </a:ext>
              </a:extLst>
            </p:cNvPr>
            <p:cNvSpPr/>
            <p:nvPr/>
          </p:nvSpPr>
          <p:spPr>
            <a:xfrm>
              <a:off x="2489838" y="4926773"/>
              <a:ext cx="7911033" cy="648804"/>
            </a:xfrm>
            <a:custGeom>
              <a:avLst/>
              <a:gdLst>
                <a:gd name="connsiteX0" fmla="*/ 108136 w 648803"/>
                <a:gd name="connsiteY0" fmla="*/ 0 h 7911032"/>
                <a:gd name="connsiteX1" fmla="*/ 540667 w 648803"/>
                <a:gd name="connsiteY1" fmla="*/ 0 h 7911032"/>
                <a:gd name="connsiteX2" fmla="*/ 648803 w 648803"/>
                <a:gd name="connsiteY2" fmla="*/ 108136 h 7911032"/>
                <a:gd name="connsiteX3" fmla="*/ 648803 w 648803"/>
                <a:gd name="connsiteY3" fmla="*/ 7911032 h 7911032"/>
                <a:gd name="connsiteX4" fmla="*/ 648803 w 648803"/>
                <a:gd name="connsiteY4" fmla="*/ 7911032 h 7911032"/>
                <a:gd name="connsiteX5" fmla="*/ 0 w 648803"/>
                <a:gd name="connsiteY5" fmla="*/ 7911032 h 7911032"/>
                <a:gd name="connsiteX6" fmla="*/ 0 w 648803"/>
                <a:gd name="connsiteY6" fmla="*/ 7911032 h 7911032"/>
                <a:gd name="connsiteX7" fmla="*/ 0 w 648803"/>
                <a:gd name="connsiteY7" fmla="*/ 108136 h 7911032"/>
                <a:gd name="connsiteX8" fmla="*/ 108136 w 648803"/>
                <a:gd name="connsiteY8" fmla="*/ 0 h 7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803" h="7911032">
                  <a:moveTo>
                    <a:pt x="648803" y="1318536"/>
                  </a:moveTo>
                  <a:lnTo>
                    <a:pt x="648803" y="6592496"/>
                  </a:lnTo>
                  <a:cubicBezTo>
                    <a:pt x="648803" y="7320702"/>
                    <a:pt x="644832" y="7911026"/>
                    <a:pt x="639934" y="7911026"/>
                  </a:cubicBezTo>
                  <a:lnTo>
                    <a:pt x="0" y="7911026"/>
                  </a:lnTo>
                  <a:lnTo>
                    <a:pt x="0" y="7911026"/>
                  </a:lnTo>
                  <a:lnTo>
                    <a:pt x="0" y="6"/>
                  </a:lnTo>
                  <a:lnTo>
                    <a:pt x="0" y="6"/>
                  </a:lnTo>
                  <a:lnTo>
                    <a:pt x="639934" y="6"/>
                  </a:lnTo>
                  <a:cubicBezTo>
                    <a:pt x="644832" y="6"/>
                    <a:pt x="648803" y="590330"/>
                    <a:pt x="648803" y="1318536"/>
                  </a:cubicBez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06681" tIns="33279" rIns="33279" bIns="33280" numCol="1" spcCol="1270" anchor="ctr" anchorCtr="0">
              <a:noAutofit/>
            </a:bodyPr>
            <a:lstStyle/>
            <a:p>
              <a:pPr marL="171450" marR="0" lvl="1" indent="-171450" defTabSz="666750" eaLnBrk="1" fontAlgn="auto" latinLnBrk="0" hangingPunct="1">
                <a:lnSpc>
                  <a:spcPct val="90000"/>
                </a:lnSpc>
                <a:spcBef>
                  <a:spcPct val="0"/>
                </a:spcBef>
                <a:spcAft>
                  <a:spcPct val="15000"/>
                </a:spcAft>
                <a:buClrTx/>
                <a:buSzTx/>
                <a:buFontTx/>
                <a:buChar char="•"/>
                <a:tabLst/>
                <a:defRPr/>
              </a:pPr>
              <a:r>
                <a:rPr kumimoji="0" lang="fi-FI" sz="1200" b="0" i="0" u="none" strike="noStrike" kern="0" cap="none" spc="0" normalizeH="0" baseline="0" noProof="0" dirty="0">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t>Päättöarvioinnin kriteerit lisätään paikallisiin opetussuunnitelmiin</a:t>
              </a:r>
            </a:p>
            <a:p>
              <a:pPr marL="171450" marR="0" lvl="1" indent="-171450" defTabSz="666750" eaLnBrk="1" fontAlgn="auto" latinLnBrk="0" hangingPunct="1">
                <a:lnSpc>
                  <a:spcPct val="90000"/>
                </a:lnSpc>
                <a:spcBef>
                  <a:spcPct val="0"/>
                </a:spcBef>
                <a:spcAft>
                  <a:spcPct val="15000"/>
                </a:spcAft>
                <a:buClrTx/>
                <a:buSzTx/>
                <a:buFontTx/>
                <a:buChar char="•"/>
                <a:tabLst/>
                <a:defRPr/>
              </a:pPr>
              <a:r>
                <a:rPr kumimoji="0" lang="fi-FI" sz="1200" b="0" i="0" u="none" strike="noStrike" kern="0" cap="none" spc="0" normalizeH="0" baseline="0" noProof="0" dirty="0">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t>Arviointityön kehittäminen ja </a:t>
              </a:r>
              <a:r>
                <a:rPr kumimoji="0" lang="fi-FI" sz="1200" b="0" i="0" u="none" strike="noStrike" kern="0" cap="none" spc="0" normalizeH="0" baseline="0" noProof="0" dirty="0" err="1">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t>OPH:n</a:t>
              </a:r>
              <a:r>
                <a:rPr kumimoji="0" lang="fi-FI" sz="1200" b="0" i="0" u="none" strike="noStrike" kern="0" cap="none" spc="0" normalizeH="0" baseline="0" noProof="0" dirty="0">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t> toimeenpanon tuki</a:t>
              </a:r>
            </a:p>
          </p:txBody>
        </p:sp>
        <p:sp>
          <p:nvSpPr>
            <p:cNvPr id="17" name="Vapaamuotoinen: Muoto 16">
              <a:extLst>
                <a:ext uri="{FF2B5EF4-FFF2-40B4-BE49-F238E27FC236}">
                  <a16:creationId xmlns:a16="http://schemas.microsoft.com/office/drawing/2014/main" id="{FD5FA190-DDB2-40D3-893B-37A1C71B8AC5}"/>
                </a:ext>
              </a:extLst>
            </p:cNvPr>
            <p:cNvSpPr/>
            <p:nvPr/>
          </p:nvSpPr>
          <p:spPr>
            <a:xfrm>
              <a:off x="1791128" y="5845756"/>
              <a:ext cx="698712" cy="998159"/>
            </a:xfrm>
            <a:custGeom>
              <a:avLst/>
              <a:gdLst>
                <a:gd name="connsiteX0" fmla="*/ 0 w 998158"/>
                <a:gd name="connsiteY0" fmla="*/ 0 h 698711"/>
                <a:gd name="connsiteX1" fmla="*/ 648803 w 998158"/>
                <a:gd name="connsiteY1" fmla="*/ 0 h 698711"/>
                <a:gd name="connsiteX2" fmla="*/ 998158 w 998158"/>
                <a:gd name="connsiteY2" fmla="*/ 349356 h 698711"/>
                <a:gd name="connsiteX3" fmla="*/ 648803 w 998158"/>
                <a:gd name="connsiteY3" fmla="*/ 698711 h 698711"/>
                <a:gd name="connsiteX4" fmla="*/ 0 w 998158"/>
                <a:gd name="connsiteY4" fmla="*/ 698711 h 698711"/>
                <a:gd name="connsiteX5" fmla="*/ 349356 w 998158"/>
                <a:gd name="connsiteY5" fmla="*/ 349356 h 698711"/>
                <a:gd name="connsiteX6" fmla="*/ 0 w 998158"/>
                <a:gd name="connsiteY6" fmla="*/ 0 h 69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158" h="698711">
                  <a:moveTo>
                    <a:pt x="998157" y="0"/>
                  </a:moveTo>
                  <a:lnTo>
                    <a:pt x="998157" y="454162"/>
                  </a:lnTo>
                  <a:lnTo>
                    <a:pt x="499078" y="698711"/>
                  </a:lnTo>
                  <a:lnTo>
                    <a:pt x="1" y="454162"/>
                  </a:lnTo>
                  <a:lnTo>
                    <a:pt x="1" y="0"/>
                  </a:lnTo>
                  <a:lnTo>
                    <a:pt x="499078" y="244549"/>
                  </a:lnTo>
                  <a:lnTo>
                    <a:pt x="998157" y="0"/>
                  </a:lnTo>
                  <a:close/>
                </a:path>
              </a:pathLst>
            </a:cu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p:spPr>
          <p:txBody>
            <a:bodyPr spcFirstLastPara="0" vert="horz" wrap="square" lIns="5240" tIns="267257" rIns="5239" bIns="267255" numCol="1" spcCol="1270" anchor="ctr" anchorCtr="0">
              <a:noAutofit/>
            </a:bodyPr>
            <a:lstStyle/>
            <a:p>
              <a:pPr marL="0" marR="0" lvl="0" indent="0" algn="ctr" defTabSz="366713" eaLnBrk="1" fontAlgn="auto" latinLnBrk="0" hangingPunct="1">
                <a:lnSpc>
                  <a:spcPct val="90000"/>
                </a:lnSpc>
                <a:spcBef>
                  <a:spcPct val="0"/>
                </a:spcBef>
                <a:spcAft>
                  <a:spcPct val="35000"/>
                </a:spcAft>
                <a:buClrTx/>
                <a:buSzTx/>
                <a:buFontTx/>
                <a:buNone/>
                <a:tabLst/>
                <a:defRPr/>
              </a:pPr>
              <a:r>
                <a:rPr kumimoji="0" lang="fi-FI" sz="1200" b="0" i="0" u="none" strike="noStrike" kern="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Syksy 2021</a:t>
              </a:r>
            </a:p>
          </p:txBody>
        </p:sp>
        <p:sp>
          <p:nvSpPr>
            <p:cNvPr id="18" name="Vapaamuotoinen: Muoto 17">
              <a:extLst>
                <a:ext uri="{FF2B5EF4-FFF2-40B4-BE49-F238E27FC236}">
                  <a16:creationId xmlns:a16="http://schemas.microsoft.com/office/drawing/2014/main" id="{9A1EBB6F-6902-4969-A596-6E07B6382BD5}"/>
                </a:ext>
              </a:extLst>
            </p:cNvPr>
            <p:cNvSpPr/>
            <p:nvPr/>
          </p:nvSpPr>
          <p:spPr>
            <a:xfrm>
              <a:off x="2489838" y="5845756"/>
              <a:ext cx="7911033" cy="648804"/>
            </a:xfrm>
            <a:custGeom>
              <a:avLst/>
              <a:gdLst>
                <a:gd name="connsiteX0" fmla="*/ 108136 w 648803"/>
                <a:gd name="connsiteY0" fmla="*/ 0 h 7911032"/>
                <a:gd name="connsiteX1" fmla="*/ 540667 w 648803"/>
                <a:gd name="connsiteY1" fmla="*/ 0 h 7911032"/>
                <a:gd name="connsiteX2" fmla="*/ 648803 w 648803"/>
                <a:gd name="connsiteY2" fmla="*/ 108136 h 7911032"/>
                <a:gd name="connsiteX3" fmla="*/ 648803 w 648803"/>
                <a:gd name="connsiteY3" fmla="*/ 7911032 h 7911032"/>
                <a:gd name="connsiteX4" fmla="*/ 648803 w 648803"/>
                <a:gd name="connsiteY4" fmla="*/ 7911032 h 7911032"/>
                <a:gd name="connsiteX5" fmla="*/ 0 w 648803"/>
                <a:gd name="connsiteY5" fmla="*/ 7911032 h 7911032"/>
                <a:gd name="connsiteX6" fmla="*/ 0 w 648803"/>
                <a:gd name="connsiteY6" fmla="*/ 7911032 h 7911032"/>
                <a:gd name="connsiteX7" fmla="*/ 0 w 648803"/>
                <a:gd name="connsiteY7" fmla="*/ 108136 h 7911032"/>
                <a:gd name="connsiteX8" fmla="*/ 108136 w 648803"/>
                <a:gd name="connsiteY8" fmla="*/ 0 h 7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803" h="7911032">
                  <a:moveTo>
                    <a:pt x="648803" y="1318536"/>
                  </a:moveTo>
                  <a:lnTo>
                    <a:pt x="648803" y="6592496"/>
                  </a:lnTo>
                  <a:cubicBezTo>
                    <a:pt x="648803" y="7320702"/>
                    <a:pt x="644832" y="7911026"/>
                    <a:pt x="639934" y="7911026"/>
                  </a:cubicBezTo>
                  <a:lnTo>
                    <a:pt x="0" y="7911026"/>
                  </a:lnTo>
                  <a:lnTo>
                    <a:pt x="0" y="7911026"/>
                  </a:lnTo>
                  <a:lnTo>
                    <a:pt x="0" y="6"/>
                  </a:lnTo>
                  <a:lnTo>
                    <a:pt x="0" y="6"/>
                  </a:lnTo>
                  <a:lnTo>
                    <a:pt x="639934" y="6"/>
                  </a:lnTo>
                  <a:cubicBezTo>
                    <a:pt x="644832" y="6"/>
                    <a:pt x="648803" y="590330"/>
                    <a:pt x="648803" y="1318536"/>
                  </a:cubicBez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06681" tIns="33279" rIns="33279" bIns="33280" numCol="1" spcCol="1270" anchor="ctr" anchorCtr="0">
              <a:noAutofit/>
            </a:bodyPr>
            <a:lstStyle/>
            <a:p>
              <a:pPr marL="171450" marR="0" lvl="1" indent="-171450" defTabSz="666750" eaLnBrk="1" fontAlgn="auto" latinLnBrk="0" hangingPunct="1">
                <a:lnSpc>
                  <a:spcPct val="90000"/>
                </a:lnSpc>
                <a:spcBef>
                  <a:spcPct val="0"/>
                </a:spcBef>
                <a:spcAft>
                  <a:spcPct val="15000"/>
                </a:spcAft>
                <a:buClrTx/>
                <a:buSzTx/>
                <a:buFontTx/>
                <a:buChar char="•"/>
                <a:tabLst/>
                <a:defRPr/>
              </a:pPr>
              <a:r>
                <a:rPr kumimoji="0" lang="fi-FI" sz="1200" b="0" i="0" u="none" strike="noStrike" kern="0" cap="none" spc="0" normalizeH="0" baseline="0" noProof="0" dirty="0">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t>Päättöarvioinnin kriteerit käyttöön kouluissa 1.8.2021 -&gt; </a:t>
              </a:r>
              <a:br>
                <a:rPr kumimoji="0" lang="fi-FI" sz="1200" b="0" i="0" u="none" strike="noStrike" kern="0" cap="none" spc="0" normalizeH="0" baseline="0" noProof="0" dirty="0">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br>
              <a:r>
                <a:rPr kumimoji="0" lang="fi-FI" sz="1200" b="0" i="0" u="none" strike="noStrike" kern="0" cap="none" spc="0" normalizeH="0" baseline="0" noProof="0" dirty="0">
                  <a:ln>
                    <a:noFill/>
                  </a:ln>
                  <a:solidFill>
                    <a:prstClr val="black">
                      <a:hueOff val="0"/>
                      <a:satOff val="0"/>
                      <a:lumOff val="0"/>
                      <a:alphaOff val="0"/>
                    </a:prstClr>
                  </a:solidFill>
                  <a:effectLst/>
                  <a:uLnTx/>
                  <a:uFillTx/>
                  <a:latin typeface="Verdana" panose="020B0604030504040204" pitchFamily="34" charset="0"/>
                  <a:ea typeface="Verdana" panose="020B0604030504040204" pitchFamily="34" charset="0"/>
                  <a:cs typeface="+mn-cs"/>
                </a:rPr>
                <a:t>ensimmäiset päättöarvioinnit uusien kriteerien pohjalta keväällä 2022</a:t>
              </a:r>
            </a:p>
          </p:txBody>
        </p:sp>
      </p:grpSp>
    </p:spTree>
    <p:extLst>
      <p:ext uri="{BB962C8B-B14F-4D97-AF65-F5344CB8AC3E}">
        <p14:creationId xmlns:p14="http://schemas.microsoft.com/office/powerpoint/2010/main" val="296628806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915D-F09C-496F-A47A-116514AFF025}"/>
              </a:ext>
            </a:extLst>
          </p:cNvPr>
          <p:cNvSpPr>
            <a:spLocks noGrp="1"/>
          </p:cNvSpPr>
          <p:nvPr>
            <p:ph type="title"/>
          </p:nvPr>
        </p:nvSpPr>
        <p:spPr/>
        <p:txBody>
          <a:bodyPr/>
          <a:lstStyle/>
          <a:p>
            <a:r>
              <a:rPr lang="fi-FI" dirty="0"/>
              <a:t>Päättöarviointi</a:t>
            </a:r>
          </a:p>
        </p:txBody>
      </p:sp>
      <p:sp>
        <p:nvSpPr>
          <p:cNvPr id="3" name="Content Placeholder 2">
            <a:extLst>
              <a:ext uri="{FF2B5EF4-FFF2-40B4-BE49-F238E27FC236}">
                <a16:creationId xmlns:a16="http://schemas.microsoft.com/office/drawing/2014/main" id="{C550C7CD-271A-4FB8-80BE-741F315F4284}"/>
              </a:ext>
            </a:extLst>
          </p:cNvPr>
          <p:cNvSpPr>
            <a:spLocks noGrp="1"/>
          </p:cNvSpPr>
          <p:nvPr>
            <p:ph idx="1"/>
          </p:nvPr>
        </p:nvSpPr>
        <p:spPr/>
        <p:txBody>
          <a:bodyPr>
            <a:normAutofit fontScale="92500" lnSpcReduction="20000"/>
          </a:bodyPr>
          <a:lstStyle/>
          <a:p>
            <a:r>
              <a:rPr lang="fi-FI" dirty="0"/>
              <a:t>Päättöarvioinnin tehtävänä on määrittää, kuinka hyvin ja missä määrin oppilas on saavuttanut opetussuunnitelman perusteissa oppiaineille asetetut tavoitteet.</a:t>
            </a:r>
          </a:p>
          <a:p>
            <a:r>
              <a:rPr lang="fi-FI" dirty="0"/>
              <a:t>Osaamisen taso suhteessa tavoitteisiin ja päättöarvioinnin kriteereihin arvosanoille 5, 7, 8 ja 9.</a:t>
            </a:r>
          </a:p>
          <a:p>
            <a:r>
              <a:rPr lang="fi-FI" dirty="0"/>
              <a:t>Tavoitteet tulee saavuttaa vähintään arvosanan 5 edellyttämän osaamisen mukaisesti.</a:t>
            </a:r>
          </a:p>
          <a:p>
            <a:r>
              <a:rPr lang="fi-FI" dirty="0"/>
              <a:t>Päättöarvosanan muodostumisessa otetaan huomioon kaikki perusopetuksen </a:t>
            </a:r>
            <a:r>
              <a:rPr lang="fi-FI" dirty="0" err="1"/>
              <a:t>OPS:ssa</a:t>
            </a:r>
            <a:r>
              <a:rPr lang="fi-FI" dirty="0"/>
              <a:t> määritellyt oppiaineen tavoitteet ja päättöarvioinnin kriteerit, riippumatta siitä, mille vuosiluokalle 7, 8 tai 9 yksittäinen tavoite on asetettu paikallisessa </a:t>
            </a:r>
            <a:r>
              <a:rPr lang="fi-FI" dirty="0" err="1"/>
              <a:t>OPS:ssa</a:t>
            </a:r>
            <a:r>
              <a:rPr lang="fi-FI" dirty="0"/>
              <a:t>.</a:t>
            </a:r>
          </a:p>
          <a:p>
            <a:r>
              <a:rPr lang="fi-FI" dirty="0"/>
              <a:t>Päättöarvioinnin kriteerit siirretään paikalliseen </a:t>
            </a:r>
            <a:r>
              <a:rPr lang="fi-FI" dirty="0" err="1"/>
              <a:t>OPS:n</a:t>
            </a:r>
            <a:r>
              <a:rPr lang="fi-FI" dirty="0"/>
              <a:t> sellaisenaan.</a:t>
            </a:r>
          </a:p>
          <a:p>
            <a:endParaRPr lang="fi-FI" dirty="0"/>
          </a:p>
        </p:txBody>
      </p:sp>
    </p:spTree>
    <p:extLst>
      <p:ext uri="{BB962C8B-B14F-4D97-AF65-F5344CB8AC3E}">
        <p14:creationId xmlns:p14="http://schemas.microsoft.com/office/powerpoint/2010/main" val="344522604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100E-70EC-439D-A82C-AC1C49F59E59}"/>
              </a:ext>
            </a:extLst>
          </p:cNvPr>
          <p:cNvSpPr>
            <a:spLocks noGrp="1"/>
          </p:cNvSpPr>
          <p:nvPr>
            <p:ph type="title"/>
          </p:nvPr>
        </p:nvSpPr>
        <p:spPr/>
        <p:txBody>
          <a:bodyPr/>
          <a:lstStyle/>
          <a:p>
            <a:r>
              <a:rPr lang="fi-FI" dirty="0"/>
              <a:t>Kriteeriperustainen arviointi 1/2</a:t>
            </a:r>
          </a:p>
        </p:txBody>
      </p:sp>
      <p:sp>
        <p:nvSpPr>
          <p:cNvPr id="3" name="Content Placeholder 2">
            <a:extLst>
              <a:ext uri="{FF2B5EF4-FFF2-40B4-BE49-F238E27FC236}">
                <a16:creationId xmlns:a16="http://schemas.microsoft.com/office/drawing/2014/main" id="{F94842A9-A57D-4CE7-8206-BD4538FA0A91}"/>
              </a:ext>
            </a:extLst>
          </p:cNvPr>
          <p:cNvSpPr>
            <a:spLocks noGrp="1"/>
          </p:cNvSpPr>
          <p:nvPr>
            <p:ph idx="1"/>
          </p:nvPr>
        </p:nvSpPr>
        <p:spPr/>
        <p:txBody>
          <a:bodyPr/>
          <a:lstStyle/>
          <a:p>
            <a:pPr marL="0" indent="0">
              <a:buNone/>
            </a:pPr>
            <a:r>
              <a:rPr lang="fi-FI" dirty="0"/>
              <a:t>Tavoittaako oppimisen ilon ja edistymisen sekä arvostuksen oppimiseen ja arviointiin?</a:t>
            </a:r>
          </a:p>
          <a:p>
            <a:r>
              <a:rPr lang="fi-FI" dirty="0"/>
              <a:t>1990-luvun lopulla käytössä ohjeistus kriteeriperustaiseen arviointiin, jo OPS 2004 esitettiin päättöarvioinnin kriteerit velvoittavana normina</a:t>
            </a:r>
          </a:p>
          <a:p>
            <a:r>
              <a:rPr lang="fi-FI" dirty="0"/>
              <a:t>kriteerit vrt. ylioppilaskokeet: hyvän vastauksen kuvaus </a:t>
            </a:r>
          </a:p>
          <a:p>
            <a:r>
              <a:rPr lang="fi-FI" dirty="0"/>
              <a:t>kriteeriperustainen, suhteellinen vai näiden sekoitus? Ajankohdan ja oppimiskäsityksen vaikutus arviointiin </a:t>
            </a:r>
          </a:p>
          <a:p>
            <a:endParaRPr lang="fi-FI" dirty="0"/>
          </a:p>
        </p:txBody>
      </p:sp>
    </p:spTree>
    <p:extLst>
      <p:ext uri="{BB962C8B-B14F-4D97-AF65-F5344CB8AC3E}">
        <p14:creationId xmlns:p14="http://schemas.microsoft.com/office/powerpoint/2010/main" val="128738320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E508-60EA-41D7-BB73-0FE1CA8580DB}"/>
              </a:ext>
            </a:extLst>
          </p:cNvPr>
          <p:cNvSpPr>
            <a:spLocks noGrp="1"/>
          </p:cNvSpPr>
          <p:nvPr>
            <p:ph type="title"/>
          </p:nvPr>
        </p:nvSpPr>
        <p:spPr/>
        <p:txBody>
          <a:bodyPr/>
          <a:lstStyle/>
          <a:p>
            <a:r>
              <a:rPr lang="fi-FI" dirty="0"/>
              <a:t>Kriteeriperustainen arviointi 2/2</a:t>
            </a:r>
          </a:p>
        </p:txBody>
      </p:sp>
      <p:sp>
        <p:nvSpPr>
          <p:cNvPr id="3" name="Content Placeholder 2">
            <a:extLst>
              <a:ext uri="{FF2B5EF4-FFF2-40B4-BE49-F238E27FC236}">
                <a16:creationId xmlns:a16="http://schemas.microsoft.com/office/drawing/2014/main" id="{D35B5B12-C129-4682-8F41-A02B5B11FB70}"/>
              </a:ext>
            </a:extLst>
          </p:cNvPr>
          <p:cNvSpPr>
            <a:spLocks noGrp="1"/>
          </p:cNvSpPr>
          <p:nvPr>
            <p:ph idx="1"/>
          </p:nvPr>
        </p:nvSpPr>
        <p:spPr/>
        <p:txBody>
          <a:bodyPr>
            <a:normAutofit fontScale="92500" lnSpcReduction="20000"/>
          </a:bodyPr>
          <a:lstStyle/>
          <a:p>
            <a:r>
              <a:rPr lang="fi-FI" dirty="0"/>
              <a:t>Kriteerit ovat tavoitteisiin perustuvia arvioinnin välineitä, joiden avulla arvioinnista saadaan läpinäkyvää, yhdenvertaista  ja ymmärrettävää.</a:t>
            </a:r>
          </a:p>
          <a:p>
            <a:r>
              <a:rPr lang="fi-FI" dirty="0"/>
              <a:t>Keskeistä on se, että kriteerien merkitys ja sisältö on yhdessä ja etukäteen selvitetty. Näin arvioinnista saadaan mahdollisimman luotettavaa.</a:t>
            </a:r>
          </a:p>
          <a:p>
            <a:r>
              <a:rPr lang="fi-FI" dirty="0"/>
              <a:t>POL 628/1998, asetus 852/1998 ja opetussuunnitelman perusteet edellyttävät, että oppilaan suoriutumista arvioidaan suhteessa asetettuihin tavoitteisiin eikä toisiin oppilaisiin tai heidän osaamiseensa.</a:t>
            </a:r>
          </a:p>
          <a:p>
            <a:r>
              <a:rPr lang="fi-FI" dirty="0"/>
              <a:t>Tavoitteet ovat tärkeässä roolissa, kun seurataan oppimisen ja osaamisen edistymistä sekä itsearvioinnin kehittymistä. </a:t>
            </a:r>
            <a:r>
              <a:rPr lang="fi-FI" dirty="0" err="1"/>
              <a:t>Huom</a:t>
            </a:r>
            <a:r>
              <a:rPr lang="fi-FI" dirty="0"/>
              <a:t>! Itsearviointi on formatiivista arviointia.</a:t>
            </a:r>
          </a:p>
        </p:txBody>
      </p:sp>
    </p:spTree>
    <p:extLst>
      <p:ext uri="{BB962C8B-B14F-4D97-AF65-F5344CB8AC3E}">
        <p14:creationId xmlns:p14="http://schemas.microsoft.com/office/powerpoint/2010/main" val="221970141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88614-96F8-4FE7-B202-24F9906E5F57}"/>
              </a:ext>
            </a:extLst>
          </p:cNvPr>
          <p:cNvSpPr>
            <a:spLocks noGrp="1"/>
          </p:cNvSpPr>
          <p:nvPr>
            <p:ph type="title"/>
          </p:nvPr>
        </p:nvSpPr>
        <p:spPr/>
        <p:txBody>
          <a:bodyPr/>
          <a:lstStyle/>
          <a:p>
            <a:r>
              <a:rPr lang="fi-FI" dirty="0"/>
              <a:t>Kriteerityön linjauksia</a:t>
            </a:r>
          </a:p>
        </p:txBody>
      </p:sp>
      <p:sp>
        <p:nvSpPr>
          <p:cNvPr id="3" name="Content Placeholder 2">
            <a:extLst>
              <a:ext uri="{FF2B5EF4-FFF2-40B4-BE49-F238E27FC236}">
                <a16:creationId xmlns:a16="http://schemas.microsoft.com/office/drawing/2014/main" id="{70DDAB1C-8676-4D46-AA80-1CA2E09E978C}"/>
              </a:ext>
            </a:extLst>
          </p:cNvPr>
          <p:cNvSpPr>
            <a:spLocks noGrp="1"/>
          </p:cNvSpPr>
          <p:nvPr>
            <p:ph idx="1"/>
          </p:nvPr>
        </p:nvSpPr>
        <p:spPr/>
        <p:txBody>
          <a:bodyPr>
            <a:normAutofit fontScale="92500" lnSpcReduction="10000"/>
          </a:bodyPr>
          <a:lstStyle/>
          <a:p>
            <a:r>
              <a:rPr lang="fi-FI" dirty="0"/>
              <a:t>Opetukselle asetetut tavoitteet ovat opettajan työtä ohjaavia, niihin perustuen ei voida arvioida oppilaan suoriutumista: opetuksen tavoitteista johdetaan oppimisen tavoite ja arvioinnin kohde </a:t>
            </a:r>
          </a:p>
          <a:p>
            <a:r>
              <a:rPr lang="fi-FI" dirty="0"/>
              <a:t>Oppilaan oppimiselle asettava tavoite nostetaan arvioinnissa keskiöön </a:t>
            </a:r>
          </a:p>
          <a:p>
            <a:r>
              <a:rPr lang="fi-FI" dirty="0"/>
              <a:t>Tavoitteiden painotuksia on hyvä pohtia uudelleen, kompensaation merkitys ja mahdollisuus  </a:t>
            </a:r>
          </a:p>
          <a:p>
            <a:r>
              <a:rPr lang="fi-FI" dirty="0"/>
              <a:t>Osaamisen ja työskentelyn huolellinen tarkastelu </a:t>
            </a:r>
          </a:p>
          <a:p>
            <a:r>
              <a:rPr lang="fi-FI" dirty="0"/>
              <a:t>Paikallisesti päätettäviä  asioita </a:t>
            </a:r>
            <a:r>
              <a:rPr lang="fi-FI" dirty="0" err="1"/>
              <a:t>OPS:ssa</a:t>
            </a:r>
            <a:r>
              <a:rPr lang="fi-FI" dirty="0"/>
              <a:t> huomattavasti vähemmän vrt. POPS 2014/luku 6 ja POPS 10.2.2021/luku 6</a:t>
            </a:r>
          </a:p>
          <a:p>
            <a:endParaRPr lang="fi-FI" dirty="0"/>
          </a:p>
        </p:txBody>
      </p:sp>
    </p:spTree>
    <p:extLst>
      <p:ext uri="{BB962C8B-B14F-4D97-AF65-F5344CB8AC3E}">
        <p14:creationId xmlns:p14="http://schemas.microsoft.com/office/powerpoint/2010/main" val="282968227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B35C2-B235-417D-87F0-973EC001F57B}"/>
              </a:ext>
            </a:extLst>
          </p:cNvPr>
          <p:cNvSpPr>
            <a:spLocks noGrp="1"/>
          </p:cNvSpPr>
          <p:nvPr>
            <p:ph type="title"/>
          </p:nvPr>
        </p:nvSpPr>
        <p:spPr/>
        <p:txBody>
          <a:bodyPr/>
          <a:lstStyle/>
          <a:p>
            <a:r>
              <a:rPr lang="fi-FI" dirty="0"/>
              <a:t>Kriteerien on täytettävä seuraavat näkemykset</a:t>
            </a:r>
          </a:p>
        </p:txBody>
      </p:sp>
      <p:sp>
        <p:nvSpPr>
          <p:cNvPr id="3" name="Content Placeholder 2">
            <a:extLst>
              <a:ext uri="{FF2B5EF4-FFF2-40B4-BE49-F238E27FC236}">
                <a16:creationId xmlns:a16="http://schemas.microsoft.com/office/drawing/2014/main" id="{3D5BD6D9-3D47-413F-80D3-9708B2597A14}"/>
              </a:ext>
            </a:extLst>
          </p:cNvPr>
          <p:cNvSpPr>
            <a:spLocks noGrp="1"/>
          </p:cNvSpPr>
          <p:nvPr>
            <p:ph idx="1"/>
          </p:nvPr>
        </p:nvSpPr>
        <p:spPr/>
        <p:txBody>
          <a:bodyPr>
            <a:normAutofit fontScale="92500" lnSpcReduction="10000"/>
          </a:bodyPr>
          <a:lstStyle/>
          <a:p>
            <a:r>
              <a:rPr lang="fi-FI" dirty="0"/>
              <a:t>Kriteerit eivät saa olla tulkinnanvaraisia vaan niiden tulee olla konkreettisia, selkeitä ja ymmärrettäviä. Esim. ”silloin tällöin, osittain, jonkin verran” eivät sovi kriteereihin </a:t>
            </a:r>
          </a:p>
          <a:p>
            <a:r>
              <a:rPr lang="fi-FI" dirty="0"/>
              <a:t>Kriteerien laajuutta tulee tarkastella ja arvioida</a:t>
            </a:r>
          </a:p>
          <a:p>
            <a:r>
              <a:rPr lang="fi-FI" dirty="0"/>
              <a:t>Opettajat tarvitsevat tukimateriaalia ja koulutusta (lukuohjeet, mallitehtäviä, esimerkkejä)</a:t>
            </a:r>
          </a:p>
          <a:p>
            <a:r>
              <a:rPr lang="fi-FI" dirty="0"/>
              <a:t>Opetuksen järjestäjän ja rehtorin on huolehdittava siitä, että jokainen opettaja tutustuu ja perehtyy kriteeristöön sekä tekee arviointiin liittyvää yhteistyötä </a:t>
            </a:r>
          </a:p>
          <a:p>
            <a:r>
              <a:rPr lang="fi-FI" dirty="0"/>
              <a:t>Kriteeristön toimivuutta tulee seurata ja arvioida (yhdenvertaisuus, toimivuus)</a:t>
            </a:r>
          </a:p>
          <a:p>
            <a:endParaRPr lang="fi-FI" dirty="0"/>
          </a:p>
        </p:txBody>
      </p:sp>
    </p:spTree>
    <p:extLst>
      <p:ext uri="{BB962C8B-B14F-4D97-AF65-F5344CB8AC3E}">
        <p14:creationId xmlns:p14="http://schemas.microsoft.com/office/powerpoint/2010/main" val="401391384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88A0C-C643-45F9-817F-57015A964E9B}"/>
              </a:ext>
            </a:extLst>
          </p:cNvPr>
          <p:cNvSpPr>
            <a:spLocks noGrp="1"/>
          </p:cNvSpPr>
          <p:nvPr>
            <p:ph type="title"/>
          </p:nvPr>
        </p:nvSpPr>
        <p:spPr/>
        <p:txBody>
          <a:bodyPr/>
          <a:lstStyle/>
          <a:p>
            <a:r>
              <a:rPr lang="fi-FI" dirty="0"/>
              <a:t>Pohdintaa ja keskustelua</a:t>
            </a:r>
          </a:p>
        </p:txBody>
      </p:sp>
      <p:sp>
        <p:nvSpPr>
          <p:cNvPr id="3" name="Content Placeholder 2">
            <a:extLst>
              <a:ext uri="{FF2B5EF4-FFF2-40B4-BE49-F238E27FC236}">
                <a16:creationId xmlns:a16="http://schemas.microsoft.com/office/drawing/2014/main" id="{5E714590-A067-43C7-9B18-ABAF35749BF1}"/>
              </a:ext>
            </a:extLst>
          </p:cNvPr>
          <p:cNvSpPr>
            <a:spLocks noGrp="1"/>
          </p:cNvSpPr>
          <p:nvPr>
            <p:ph idx="1"/>
          </p:nvPr>
        </p:nvSpPr>
        <p:spPr/>
        <p:txBody>
          <a:bodyPr/>
          <a:lstStyle/>
          <a:p>
            <a:r>
              <a:rPr lang="fi-FI" dirty="0"/>
              <a:t>Mikä on huoltajien tietämys päättöarviointiprosessista?</a:t>
            </a:r>
          </a:p>
          <a:p>
            <a:r>
              <a:rPr lang="fi-FI" dirty="0"/>
              <a:t>Entä opetuksen järjestäjän? Tarkastellaanko päättöarviointiin liittyviä asioita yhdessä?</a:t>
            </a:r>
          </a:p>
        </p:txBody>
      </p:sp>
    </p:spTree>
    <p:extLst>
      <p:ext uri="{BB962C8B-B14F-4D97-AF65-F5344CB8AC3E}">
        <p14:creationId xmlns:p14="http://schemas.microsoft.com/office/powerpoint/2010/main" val="1640776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6C96-53F4-41EF-B89D-26D2E834139D}"/>
              </a:ext>
            </a:extLst>
          </p:cNvPr>
          <p:cNvSpPr>
            <a:spLocks noGrp="1"/>
          </p:cNvSpPr>
          <p:nvPr>
            <p:ph type="title"/>
          </p:nvPr>
        </p:nvSpPr>
        <p:spPr/>
        <p:txBody>
          <a:bodyPr/>
          <a:lstStyle/>
          <a:p>
            <a:r>
              <a:rPr lang="fi-FI" dirty="0"/>
              <a:t>Entä muu yhteistyö, kuka siitä vastaa sivistystoimessa?</a:t>
            </a:r>
          </a:p>
        </p:txBody>
      </p:sp>
      <p:sp>
        <p:nvSpPr>
          <p:cNvPr id="3" name="Content Placeholder 2">
            <a:extLst>
              <a:ext uri="{FF2B5EF4-FFF2-40B4-BE49-F238E27FC236}">
                <a16:creationId xmlns:a16="http://schemas.microsoft.com/office/drawing/2014/main" id="{DEF10994-F12C-4BD3-9630-D2C6C12C6FAF}"/>
              </a:ext>
            </a:extLst>
          </p:cNvPr>
          <p:cNvSpPr>
            <a:spLocks noGrp="1"/>
          </p:cNvSpPr>
          <p:nvPr>
            <p:ph idx="1"/>
          </p:nvPr>
        </p:nvSpPr>
        <p:spPr/>
        <p:txBody>
          <a:bodyPr/>
          <a:lstStyle/>
          <a:p>
            <a:r>
              <a:rPr lang="fi-FI" dirty="0"/>
              <a:t>Verkostoyhteistyö muiden viranomaisten kanssa kunnassa</a:t>
            </a:r>
          </a:p>
          <a:p>
            <a:r>
              <a:rPr lang="fi-FI" dirty="0"/>
              <a:t> Verkostoyhteistyö alueellisesti ja valtakunnallisesti</a:t>
            </a:r>
          </a:p>
          <a:p>
            <a:r>
              <a:rPr lang="fi-FI" dirty="0"/>
              <a:t> Sivistystoimen sisäinen yhteistyö</a:t>
            </a:r>
          </a:p>
          <a:p>
            <a:r>
              <a:rPr lang="fi-FI" dirty="0"/>
              <a:t> Koulun sisäinen yhteistyö</a:t>
            </a:r>
          </a:p>
          <a:p>
            <a:r>
              <a:rPr lang="fi-FI" dirty="0"/>
              <a:t> Ja millä ajalla tämä kaikki tehdään!</a:t>
            </a:r>
          </a:p>
        </p:txBody>
      </p:sp>
    </p:spTree>
    <p:extLst>
      <p:ext uri="{BB962C8B-B14F-4D97-AF65-F5344CB8AC3E}">
        <p14:creationId xmlns:p14="http://schemas.microsoft.com/office/powerpoint/2010/main" val="161389949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3BFC6-3D52-4C18-B951-78A222A7FEEE}"/>
              </a:ext>
            </a:extLst>
          </p:cNvPr>
          <p:cNvSpPr>
            <a:spLocks noGrp="1"/>
          </p:cNvSpPr>
          <p:nvPr>
            <p:ph type="title"/>
          </p:nvPr>
        </p:nvSpPr>
        <p:spPr/>
        <p:txBody>
          <a:bodyPr/>
          <a:lstStyle/>
          <a:p>
            <a:r>
              <a:rPr lang="fi-FI" dirty="0"/>
              <a:t>Kurkistus kriteerityöhön</a:t>
            </a:r>
          </a:p>
        </p:txBody>
      </p:sp>
      <p:sp>
        <p:nvSpPr>
          <p:cNvPr id="3" name="Content Placeholder 2">
            <a:extLst>
              <a:ext uri="{FF2B5EF4-FFF2-40B4-BE49-F238E27FC236}">
                <a16:creationId xmlns:a16="http://schemas.microsoft.com/office/drawing/2014/main" id="{D6697CE8-DE43-4927-BB0E-3B230A607FB8}"/>
              </a:ext>
            </a:extLst>
          </p:cNvPr>
          <p:cNvSpPr>
            <a:spLocks noGrp="1"/>
          </p:cNvSpPr>
          <p:nvPr>
            <p:ph idx="1"/>
          </p:nvPr>
        </p:nvSpPr>
        <p:spPr/>
        <p:txBody>
          <a:bodyPr>
            <a:normAutofit lnSpcReduction="10000"/>
          </a:bodyPr>
          <a:lstStyle/>
          <a:p>
            <a:r>
              <a:rPr lang="fi-FI" dirty="0"/>
              <a:t>Opetussuunnitelman perusteissa on osaamisen kuvaus arvosanalle 8, myös 6. vuosiluokan päätteeksi</a:t>
            </a:r>
          </a:p>
          <a:p>
            <a:r>
              <a:rPr lang="fi-FI" dirty="0"/>
              <a:t>Kuntien ja koulujen arviointikäytännöissä ja periaatteissa on todettu olevan merkittäviä eroja </a:t>
            </a:r>
          </a:p>
          <a:p>
            <a:r>
              <a:rPr lang="fi-FI" dirty="0"/>
              <a:t>Tarve arvosanan 5 kriteerille. Millä osaamisella siirrytään toiselle asteelle?</a:t>
            </a:r>
          </a:p>
          <a:p>
            <a:r>
              <a:rPr lang="fi-FI" dirty="0"/>
              <a:t>Joissain kunnissa tehty paikallisia kriteereitä eri arvosanoille </a:t>
            </a:r>
          </a:p>
          <a:p>
            <a:pPr lvl="1">
              <a:buFont typeface="Wingdings" panose="05000000000000000000" pitchFamily="2" charset="2"/>
              <a:buChar char="Ø"/>
            </a:pPr>
            <a:r>
              <a:rPr lang="fi-FI" dirty="0"/>
              <a:t>Yhdenvertaisuus, oikeudenmukaisuus, samalla osaamisella sama arvosana (tasapuolinen mahdollisuus jatko-opintoihin). Kriteerit sisällytetään sellaisenaan osaksi paikallista opetussuunnitelmaa.</a:t>
            </a:r>
          </a:p>
          <a:p>
            <a:pPr lvl="1">
              <a:buFont typeface="Wingdings" panose="05000000000000000000" pitchFamily="2" charset="2"/>
              <a:buChar char="Ø"/>
            </a:pPr>
            <a:r>
              <a:rPr lang="fi-FI" dirty="0"/>
              <a:t>Linjassa perusteiden luvun 6 kanssa.</a:t>
            </a:r>
          </a:p>
          <a:p>
            <a:endParaRPr lang="fi-FI" dirty="0"/>
          </a:p>
        </p:txBody>
      </p:sp>
    </p:spTree>
    <p:extLst>
      <p:ext uri="{BB962C8B-B14F-4D97-AF65-F5344CB8AC3E}">
        <p14:creationId xmlns:p14="http://schemas.microsoft.com/office/powerpoint/2010/main" val="374230995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5C6A1-9062-46B4-898E-5BFCBC166CD8}"/>
              </a:ext>
            </a:extLst>
          </p:cNvPr>
          <p:cNvSpPr>
            <a:spLocks noGrp="1"/>
          </p:cNvSpPr>
          <p:nvPr>
            <p:ph type="title"/>
          </p:nvPr>
        </p:nvSpPr>
        <p:spPr/>
        <p:txBody>
          <a:bodyPr/>
          <a:lstStyle/>
          <a:p>
            <a:r>
              <a:rPr lang="fi-FI" dirty="0"/>
              <a:t>Opetussuunnitelmassa esille nousseita asioita</a:t>
            </a:r>
          </a:p>
        </p:txBody>
      </p:sp>
      <p:sp>
        <p:nvSpPr>
          <p:cNvPr id="3" name="Content Placeholder 2">
            <a:extLst>
              <a:ext uri="{FF2B5EF4-FFF2-40B4-BE49-F238E27FC236}">
                <a16:creationId xmlns:a16="http://schemas.microsoft.com/office/drawing/2014/main" id="{A7B5E6EE-4164-4487-BD24-E83DECD86762}"/>
              </a:ext>
            </a:extLst>
          </p:cNvPr>
          <p:cNvSpPr>
            <a:spLocks noGrp="1"/>
          </p:cNvSpPr>
          <p:nvPr>
            <p:ph idx="1"/>
          </p:nvPr>
        </p:nvSpPr>
        <p:spPr/>
        <p:txBody>
          <a:bodyPr>
            <a:normAutofit fontScale="77500" lnSpcReduction="20000"/>
          </a:bodyPr>
          <a:lstStyle/>
          <a:p>
            <a:r>
              <a:rPr lang="fi-FI" dirty="0"/>
              <a:t>Arvosanan 8 osaaminen eri tasoista eri oppiaineissa</a:t>
            </a:r>
          </a:p>
          <a:p>
            <a:r>
              <a:rPr lang="fi-FI" dirty="0"/>
              <a:t>Jatkumon puute 6. luokasta päättöarviointiin</a:t>
            </a:r>
          </a:p>
          <a:p>
            <a:r>
              <a:rPr lang="fi-FI" dirty="0" err="1"/>
              <a:t>Krahtwohl</a:t>
            </a:r>
            <a:r>
              <a:rPr lang="fi-FI" dirty="0"/>
              <a:t> &amp; Andersonin taksonomian hyödyntäminen</a:t>
            </a:r>
          </a:p>
          <a:p>
            <a:r>
              <a:rPr lang="fi-FI" dirty="0"/>
              <a:t>Kriteerit eivät saa olla valmistuttuaan liian vaikeaselkoisia ja työläitä oppimisen arvioinnissa</a:t>
            </a:r>
          </a:p>
          <a:p>
            <a:r>
              <a:rPr lang="fi-FI" dirty="0"/>
              <a:t>Kriteereissä </a:t>
            </a:r>
            <a:r>
              <a:rPr lang="fi-FI" dirty="0" err="1"/>
              <a:t>osaamistasojen</a:t>
            </a:r>
            <a:r>
              <a:rPr lang="fi-FI" dirty="0"/>
              <a:t> johdonmukaisuus 5-7, 8-9 </a:t>
            </a:r>
          </a:p>
          <a:p>
            <a:r>
              <a:rPr lang="fi-FI" dirty="0"/>
              <a:t>Kokonaisuus arvosanasta 5, arvosanaan 9</a:t>
            </a:r>
          </a:p>
          <a:p>
            <a:r>
              <a:rPr lang="fi-FI" dirty="0"/>
              <a:t>Toimeenpanolle kunnissa ja kouluissa tarvitaan tukea, koulutusta ja aikaa</a:t>
            </a:r>
          </a:p>
          <a:p>
            <a:r>
              <a:rPr lang="fi-FI" dirty="0"/>
              <a:t>Asenteisiin ja arvoihin liittyviä tavoitteita ei arvioida, kirjoitetaan esim. ”ei käytetä arvosanan muodostumisen perusteena. Oppilasta ohjataan pohtimaan kokemuksiaan osana itsearviointia”</a:t>
            </a:r>
          </a:p>
          <a:p>
            <a:r>
              <a:rPr lang="fi-FI" dirty="0"/>
              <a:t>Oppimisen tavoitteena se, että valitaan oppilaan toimintaa kuvaava verbi </a:t>
            </a:r>
          </a:p>
        </p:txBody>
      </p:sp>
    </p:spTree>
    <p:extLst>
      <p:ext uri="{BB962C8B-B14F-4D97-AF65-F5344CB8AC3E}">
        <p14:creationId xmlns:p14="http://schemas.microsoft.com/office/powerpoint/2010/main" val="178672873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52EB-F5E4-42BF-B6E5-2E39A349EA56}"/>
              </a:ext>
            </a:extLst>
          </p:cNvPr>
          <p:cNvSpPr>
            <a:spLocks noGrp="1"/>
          </p:cNvSpPr>
          <p:nvPr>
            <p:ph type="title"/>
          </p:nvPr>
        </p:nvSpPr>
        <p:spPr/>
        <p:txBody>
          <a:bodyPr/>
          <a:lstStyle/>
          <a:p>
            <a:r>
              <a:rPr lang="fi-FI" dirty="0"/>
              <a:t>Taksonomiat ja kriteeriperustainen arviointi</a:t>
            </a:r>
          </a:p>
        </p:txBody>
      </p:sp>
      <p:sp>
        <p:nvSpPr>
          <p:cNvPr id="3" name="Content Placeholder 2">
            <a:extLst>
              <a:ext uri="{FF2B5EF4-FFF2-40B4-BE49-F238E27FC236}">
                <a16:creationId xmlns:a16="http://schemas.microsoft.com/office/drawing/2014/main" id="{0DCA0CF6-E74A-4A5A-ADBF-D567BCBEBFB5}"/>
              </a:ext>
            </a:extLst>
          </p:cNvPr>
          <p:cNvSpPr>
            <a:spLocks noGrp="1"/>
          </p:cNvSpPr>
          <p:nvPr>
            <p:ph idx="1"/>
          </p:nvPr>
        </p:nvSpPr>
        <p:spPr/>
        <p:txBody>
          <a:bodyPr>
            <a:normAutofit fontScale="77500" lnSpcReduction="20000"/>
          </a:bodyPr>
          <a:lstStyle/>
          <a:p>
            <a:r>
              <a:rPr lang="fi-FI" dirty="0"/>
              <a:t>taustalla jo 1980-luvultakin tuttu </a:t>
            </a:r>
            <a:r>
              <a:rPr lang="fi-FI" dirty="0" err="1"/>
              <a:t>Bloomin</a:t>
            </a:r>
            <a:r>
              <a:rPr lang="fi-FI" dirty="0"/>
              <a:t> taksonomia (tiedollinen, taidollinen ja tunneperäinen osa-alue arvioinnissa ja osaamisessa)</a:t>
            </a:r>
          </a:p>
          <a:p>
            <a:r>
              <a:rPr lang="fi-FI" dirty="0" err="1"/>
              <a:t>Bloomin</a:t>
            </a:r>
            <a:r>
              <a:rPr lang="fi-FI" dirty="0"/>
              <a:t> taksonomia ei kuitenkaan ota riittävästi huomion oppimisen prosessimaista luonnetta eikä oppimiskäsityksen vaikutusta arvioinnissa </a:t>
            </a:r>
          </a:p>
          <a:p>
            <a:pPr lvl="1">
              <a:buFont typeface="Wingdings" panose="05000000000000000000" pitchFamily="2" charset="2"/>
              <a:buChar char="Ø"/>
            </a:pPr>
            <a:r>
              <a:rPr lang="fi-FI" dirty="0" err="1"/>
              <a:t>Bloomin</a:t>
            </a:r>
            <a:r>
              <a:rPr lang="fi-FI" dirty="0"/>
              <a:t> </a:t>
            </a:r>
            <a:r>
              <a:rPr lang="fi-FI" dirty="0" err="1"/>
              <a:t>taksomiassa</a:t>
            </a:r>
            <a:r>
              <a:rPr lang="fi-FI" dirty="0"/>
              <a:t> käytössä olevat verbit voivat olla ”käskeviä” (vrt.  OPS 2004)</a:t>
            </a:r>
          </a:p>
          <a:p>
            <a:r>
              <a:rPr lang="fi-FI" dirty="0"/>
              <a:t>Anderson &amp; </a:t>
            </a:r>
            <a:r>
              <a:rPr lang="fi-FI" dirty="0" err="1"/>
              <a:t>Krathwohlin</a:t>
            </a:r>
            <a:r>
              <a:rPr lang="fi-FI" dirty="0"/>
              <a:t> luoma taksonomiassa  on enemmän erilaisia tasoja sekä esimerkkejä tavoitteiden muuttumista toiminnaksi. Tiedon ulottuvuutta ja  prosessimaisuutta on myös mahdollisuus tarkastella monimuotoisesti sekä oppimisen että osaamisen arvioinnissa (muistaa, ymmärtää, soveltaa, analysoi, arvioi, luo, faktatieto, käsitetieto, menetelmätieto, metakognitiivinen tieto)</a:t>
            </a:r>
          </a:p>
          <a:p>
            <a:r>
              <a:rPr lang="fi-FI" dirty="0"/>
              <a:t>Anderson &amp; </a:t>
            </a:r>
            <a:r>
              <a:rPr lang="fi-FI" dirty="0" err="1"/>
              <a:t>Krathwohlin</a:t>
            </a:r>
            <a:r>
              <a:rPr lang="fi-FI" dirty="0"/>
              <a:t> luoma taksonomia soveltuvuus eri oppiaineisiin </a:t>
            </a:r>
          </a:p>
          <a:p>
            <a:r>
              <a:rPr lang="fi-FI" dirty="0"/>
              <a:t>Voidaan tulkita myös </a:t>
            </a:r>
            <a:r>
              <a:rPr lang="fi-FI" dirty="0" err="1"/>
              <a:t>lower</a:t>
            </a:r>
            <a:r>
              <a:rPr lang="fi-FI" dirty="0"/>
              <a:t> </a:t>
            </a:r>
            <a:r>
              <a:rPr lang="fi-FI" dirty="0" err="1"/>
              <a:t>skills</a:t>
            </a:r>
            <a:r>
              <a:rPr lang="fi-FI" dirty="0"/>
              <a:t> ja </a:t>
            </a:r>
            <a:r>
              <a:rPr lang="fi-FI" dirty="0" err="1"/>
              <a:t>higher</a:t>
            </a:r>
            <a:r>
              <a:rPr lang="fi-FI" dirty="0"/>
              <a:t> </a:t>
            </a:r>
            <a:r>
              <a:rPr lang="fi-FI" dirty="0" err="1"/>
              <a:t>skills</a:t>
            </a:r>
            <a:endParaRPr lang="fi-FI" dirty="0"/>
          </a:p>
        </p:txBody>
      </p:sp>
    </p:spTree>
    <p:extLst>
      <p:ext uri="{BB962C8B-B14F-4D97-AF65-F5344CB8AC3E}">
        <p14:creationId xmlns:p14="http://schemas.microsoft.com/office/powerpoint/2010/main" val="177504620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FDA1D-CB2D-4948-B6CF-F10C178BA77F}"/>
              </a:ext>
            </a:extLst>
          </p:cNvPr>
          <p:cNvSpPr>
            <a:spLocks noGrp="1"/>
          </p:cNvSpPr>
          <p:nvPr>
            <p:ph type="title"/>
          </p:nvPr>
        </p:nvSpPr>
        <p:spPr/>
        <p:txBody>
          <a:bodyPr/>
          <a:lstStyle/>
          <a:p>
            <a:r>
              <a:rPr lang="fi-FI" dirty="0"/>
              <a:t>Taksonomia-ajattelu arvioinnissa</a:t>
            </a:r>
          </a:p>
        </p:txBody>
      </p:sp>
      <p:sp>
        <p:nvSpPr>
          <p:cNvPr id="3" name="Content Placeholder 2">
            <a:extLst>
              <a:ext uri="{FF2B5EF4-FFF2-40B4-BE49-F238E27FC236}">
                <a16:creationId xmlns:a16="http://schemas.microsoft.com/office/drawing/2014/main" id="{A11E8578-4F4E-4EB8-977F-4D5434C0464C}"/>
              </a:ext>
            </a:extLst>
          </p:cNvPr>
          <p:cNvSpPr>
            <a:spLocks noGrp="1"/>
          </p:cNvSpPr>
          <p:nvPr>
            <p:ph idx="1"/>
          </p:nvPr>
        </p:nvSpPr>
        <p:spPr/>
        <p:txBody>
          <a:bodyPr>
            <a:normAutofit fontScale="77500" lnSpcReduction="20000"/>
          </a:bodyPr>
          <a:lstStyle/>
          <a:p>
            <a:pPr marL="0" indent="0">
              <a:buNone/>
            </a:pPr>
            <a:r>
              <a:rPr lang="fi-FI" dirty="0">
                <a:latin typeface="Brother 1816 Medium" pitchFamily="50" charset="0"/>
              </a:rPr>
              <a:t>Plussat</a:t>
            </a:r>
          </a:p>
          <a:p>
            <a:r>
              <a:rPr lang="fi-FI" dirty="0"/>
              <a:t>perustuu tavoitteisiin ja yhdessä harjoiteltuihin sekä opittuihin asioihin</a:t>
            </a:r>
          </a:p>
          <a:p>
            <a:r>
              <a:rPr lang="fi-FI" dirty="0"/>
              <a:t>erityyppinen tieto ja osaaminen tulevat  osaksi arviointia</a:t>
            </a:r>
          </a:p>
          <a:p>
            <a:r>
              <a:rPr lang="fi-FI" dirty="0"/>
              <a:t>arvioinnin perusteet selvitetään etukäteen kaikille toimijoille</a:t>
            </a:r>
          </a:p>
          <a:p>
            <a:r>
              <a:rPr lang="fi-FI" dirty="0"/>
              <a:t>erilaiset ”osaamiset” voivat kompensoida toinen toisiaan</a:t>
            </a:r>
          </a:p>
          <a:p>
            <a:r>
              <a:rPr lang="fi-FI" dirty="0"/>
              <a:t>yhdenmukainen arviointi kaikille, objektiivisuus paranee</a:t>
            </a:r>
          </a:p>
          <a:p>
            <a:r>
              <a:rPr lang="fi-FI" dirty="0"/>
              <a:t>oppilas voi ”arvottaa”, mitä tasoa tavoittelee</a:t>
            </a:r>
          </a:p>
          <a:p>
            <a:r>
              <a:rPr lang="fi-FI" dirty="0"/>
              <a:t>soveltuvuus opetuksen suunnitteluun?</a:t>
            </a:r>
          </a:p>
          <a:p>
            <a:pPr marL="0" indent="0">
              <a:buNone/>
            </a:pPr>
            <a:endParaRPr lang="fi-FI" dirty="0"/>
          </a:p>
          <a:p>
            <a:pPr marL="0" indent="0">
              <a:buNone/>
            </a:pPr>
            <a:r>
              <a:rPr lang="fi-FI" dirty="0">
                <a:latin typeface="Brother 1816 Medium" pitchFamily="50" charset="0"/>
              </a:rPr>
              <a:t>Miinukset</a:t>
            </a:r>
          </a:p>
          <a:p>
            <a:r>
              <a:rPr lang="fi-FI" dirty="0"/>
              <a:t>vaatii aikaa ja vaivaa sekä perusteellista yhdessä työskentelyä </a:t>
            </a:r>
          </a:p>
          <a:p>
            <a:r>
              <a:rPr lang="fi-FI" dirty="0"/>
              <a:t>työskentelytaitojen arviointi voi jäädä hataralle pohjalle</a:t>
            </a:r>
          </a:p>
        </p:txBody>
      </p:sp>
    </p:spTree>
    <p:extLst>
      <p:ext uri="{BB962C8B-B14F-4D97-AF65-F5344CB8AC3E}">
        <p14:creationId xmlns:p14="http://schemas.microsoft.com/office/powerpoint/2010/main" val="89267391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65A3-7D16-4C7B-A0F6-81B2754DEB23}"/>
              </a:ext>
            </a:extLst>
          </p:cNvPr>
          <p:cNvSpPr>
            <a:spLocks noGrp="1"/>
          </p:cNvSpPr>
          <p:nvPr>
            <p:ph type="title"/>
          </p:nvPr>
        </p:nvSpPr>
        <p:spPr/>
        <p:txBody>
          <a:bodyPr/>
          <a:lstStyle/>
          <a:p>
            <a:r>
              <a:rPr lang="fi-FI" dirty="0"/>
              <a:t>Kriteeritaulukko</a:t>
            </a:r>
          </a:p>
        </p:txBody>
      </p:sp>
      <p:sp>
        <p:nvSpPr>
          <p:cNvPr id="3" name="Content Placeholder 2">
            <a:extLst>
              <a:ext uri="{FF2B5EF4-FFF2-40B4-BE49-F238E27FC236}">
                <a16:creationId xmlns:a16="http://schemas.microsoft.com/office/drawing/2014/main" id="{2CFD6529-AB4E-415F-A90C-70CADA4562D1}"/>
              </a:ext>
            </a:extLst>
          </p:cNvPr>
          <p:cNvSpPr>
            <a:spLocks noGrp="1"/>
          </p:cNvSpPr>
          <p:nvPr>
            <p:ph idx="1"/>
          </p:nvPr>
        </p:nvSpPr>
        <p:spPr>
          <a:xfrm>
            <a:off x="838200" y="3429000"/>
            <a:ext cx="10515600" cy="2883386"/>
          </a:xfrm>
        </p:spPr>
        <p:txBody>
          <a:bodyPr>
            <a:normAutofit fontScale="92500" lnSpcReduction="10000"/>
          </a:bodyPr>
          <a:lstStyle/>
          <a:p>
            <a:pPr marL="0" indent="0">
              <a:buNone/>
            </a:pPr>
            <a:r>
              <a:rPr lang="fi-FI" dirty="0">
                <a:latin typeface="Brother 1816 Medium" pitchFamily="50" charset="0"/>
              </a:rPr>
              <a:t>Kriteerit käytäntöön, esimerkiksi arvosana 5</a:t>
            </a:r>
          </a:p>
          <a:p>
            <a:pPr marL="0" indent="0">
              <a:buNone/>
            </a:pPr>
            <a:r>
              <a:rPr lang="fi-FI" dirty="0"/>
              <a:t>Arvosana 5 kuvaa, mitkä tiedot ja taidot oppilaalla on vähintään oltava, jotta hänen suorituksensa on hyväksytty </a:t>
            </a:r>
          </a:p>
          <a:p>
            <a:r>
              <a:rPr lang="fi-FI" dirty="0"/>
              <a:t>Kaikkea, mitä oppimisen tavoitteessa on määritelty ei tarvitse osata arvosanassa 5</a:t>
            </a:r>
          </a:p>
          <a:p>
            <a:r>
              <a:rPr lang="fi-FI" dirty="0"/>
              <a:t>Ilmaisua ”tuetusti” on vältetty, koska se voidaan mieltää oppimisen tuen käsitteenä. </a:t>
            </a:r>
          </a:p>
          <a:p>
            <a:pPr marL="0" indent="0">
              <a:buNone/>
            </a:pPr>
            <a:endParaRPr lang="fi-FI" dirty="0"/>
          </a:p>
        </p:txBody>
      </p:sp>
      <p:graphicFrame>
        <p:nvGraphicFramePr>
          <p:cNvPr id="4" name="Taulukko 5">
            <a:extLst>
              <a:ext uri="{FF2B5EF4-FFF2-40B4-BE49-F238E27FC236}">
                <a16:creationId xmlns:a16="http://schemas.microsoft.com/office/drawing/2014/main" id="{1EA8D32A-F8F1-4A17-A2C4-82C7F8549FBA}"/>
              </a:ext>
            </a:extLst>
          </p:cNvPr>
          <p:cNvGraphicFramePr>
            <a:graphicFrameLocks noGrp="1"/>
          </p:cNvGraphicFramePr>
          <p:nvPr>
            <p:extLst>
              <p:ext uri="{D42A27DB-BD31-4B8C-83A1-F6EECF244321}">
                <p14:modId xmlns:p14="http://schemas.microsoft.com/office/powerpoint/2010/main" val="2881082048"/>
              </p:ext>
            </p:extLst>
          </p:nvPr>
        </p:nvGraphicFramePr>
        <p:xfrm>
          <a:off x="838200" y="1526915"/>
          <a:ext cx="10216488" cy="1468769"/>
        </p:xfrm>
        <a:graphic>
          <a:graphicData uri="http://schemas.openxmlformats.org/drawingml/2006/table">
            <a:tbl>
              <a:tblPr firstRow="1" bandRow="1">
                <a:tableStyleId>{5C22544A-7EE6-4342-B048-85BDC9FD1C3A}</a:tableStyleId>
              </a:tblPr>
              <a:tblGrid>
                <a:gridCol w="1563807">
                  <a:extLst>
                    <a:ext uri="{9D8B030D-6E8A-4147-A177-3AD203B41FA5}">
                      <a16:colId xmlns:a16="http://schemas.microsoft.com/office/drawing/2014/main" val="20000"/>
                    </a:ext>
                  </a:extLst>
                </a:gridCol>
                <a:gridCol w="1583140">
                  <a:extLst>
                    <a:ext uri="{9D8B030D-6E8A-4147-A177-3AD203B41FA5}">
                      <a16:colId xmlns:a16="http://schemas.microsoft.com/office/drawing/2014/main" val="20001"/>
                    </a:ext>
                  </a:extLst>
                </a:gridCol>
                <a:gridCol w="1501253">
                  <a:extLst>
                    <a:ext uri="{9D8B030D-6E8A-4147-A177-3AD203B41FA5}">
                      <a16:colId xmlns:a16="http://schemas.microsoft.com/office/drawing/2014/main" val="20002"/>
                    </a:ext>
                  </a:extLst>
                </a:gridCol>
                <a:gridCol w="1528825">
                  <a:extLst>
                    <a:ext uri="{9D8B030D-6E8A-4147-A177-3AD203B41FA5}">
                      <a16:colId xmlns:a16="http://schemas.microsoft.com/office/drawing/2014/main" val="20003"/>
                    </a:ext>
                  </a:extLst>
                </a:gridCol>
                <a:gridCol w="1719342">
                  <a:extLst>
                    <a:ext uri="{9D8B030D-6E8A-4147-A177-3AD203B41FA5}">
                      <a16:colId xmlns:a16="http://schemas.microsoft.com/office/drawing/2014/main" val="20004"/>
                    </a:ext>
                  </a:extLst>
                </a:gridCol>
                <a:gridCol w="818866">
                  <a:extLst>
                    <a:ext uri="{9D8B030D-6E8A-4147-A177-3AD203B41FA5}">
                      <a16:colId xmlns:a16="http://schemas.microsoft.com/office/drawing/2014/main" val="20005"/>
                    </a:ext>
                  </a:extLst>
                </a:gridCol>
                <a:gridCol w="805218">
                  <a:extLst>
                    <a:ext uri="{9D8B030D-6E8A-4147-A177-3AD203B41FA5}">
                      <a16:colId xmlns:a16="http://schemas.microsoft.com/office/drawing/2014/main" val="20006"/>
                    </a:ext>
                  </a:extLst>
                </a:gridCol>
                <a:gridCol w="696037">
                  <a:extLst>
                    <a:ext uri="{9D8B030D-6E8A-4147-A177-3AD203B41FA5}">
                      <a16:colId xmlns:a16="http://schemas.microsoft.com/office/drawing/2014/main" val="20007"/>
                    </a:ext>
                  </a:extLst>
                </a:gridCol>
              </a:tblGrid>
              <a:tr h="1468769">
                <a:tc>
                  <a:txBody>
                    <a:bodyPr/>
                    <a:lstStyle/>
                    <a:p>
                      <a:pPr algn="l"/>
                      <a:r>
                        <a:rPr lang="fi-FI" dirty="0">
                          <a:latin typeface="Brother 1816 Medium" pitchFamily="50" charset="0"/>
                        </a:rPr>
                        <a:t>Opetuksen tavoite</a:t>
                      </a:r>
                      <a:r>
                        <a:rPr lang="fi-FI" baseline="0" dirty="0">
                          <a:latin typeface="Brother 1816 Medium" pitchFamily="50" charset="0"/>
                        </a:rPr>
                        <a:t> </a:t>
                      </a:r>
                      <a:endParaRPr lang="fi-FI" dirty="0">
                        <a:latin typeface="Brother 1816 Medium" pitchFamily="50" charset="0"/>
                      </a:endParaRPr>
                    </a:p>
                  </a:txBody>
                  <a:tcPr anchor="ctr"/>
                </a:tc>
                <a:tc>
                  <a:txBody>
                    <a:bodyPr/>
                    <a:lstStyle/>
                    <a:p>
                      <a:pPr algn="l"/>
                      <a:r>
                        <a:rPr lang="fi-FI" dirty="0">
                          <a:latin typeface="Brother 1816 Medium" pitchFamily="50" charset="0"/>
                        </a:rPr>
                        <a:t>Sisäl</a:t>
                      </a:r>
                      <a:r>
                        <a:rPr lang="fi-FI" baseline="0" dirty="0">
                          <a:latin typeface="Brother 1816 Medium" pitchFamily="50" charset="0"/>
                        </a:rPr>
                        <a:t>töalue</a:t>
                      </a:r>
                      <a:endParaRPr lang="fi-FI" dirty="0">
                        <a:latin typeface="Brother 1816 Medium" pitchFamily="50" charset="0"/>
                      </a:endParaRPr>
                    </a:p>
                  </a:txBody>
                  <a:tcPr anchor="ctr"/>
                </a:tc>
                <a:tc>
                  <a:txBody>
                    <a:bodyPr/>
                    <a:lstStyle/>
                    <a:p>
                      <a:pPr algn="l"/>
                      <a:r>
                        <a:rPr lang="fi-FI" dirty="0">
                          <a:latin typeface="Brother 1816 Medium" pitchFamily="50" charset="0"/>
                        </a:rPr>
                        <a:t>Oppimisen tavoite</a:t>
                      </a:r>
                    </a:p>
                  </a:txBody>
                  <a:tcPr anchor="ctr"/>
                </a:tc>
                <a:tc>
                  <a:txBody>
                    <a:bodyPr/>
                    <a:lstStyle/>
                    <a:p>
                      <a:pPr algn="l"/>
                      <a:r>
                        <a:rPr lang="fi-FI" dirty="0">
                          <a:latin typeface="Brother 1816 Medium" pitchFamily="50" charset="0"/>
                        </a:rPr>
                        <a:t>Arvioinnin kohde</a:t>
                      </a:r>
                    </a:p>
                  </a:txBody>
                  <a:tcPr anchor="ctr"/>
                </a:tc>
                <a:tc>
                  <a:txBody>
                    <a:bodyPr/>
                    <a:lstStyle/>
                    <a:p>
                      <a:pPr algn="l"/>
                      <a:r>
                        <a:rPr lang="fi-FI" dirty="0">
                          <a:latin typeface="Brother 1816 Medium" pitchFamily="50" charset="0"/>
                        </a:rPr>
                        <a:t>Osaamisen</a:t>
                      </a:r>
                    </a:p>
                    <a:p>
                      <a:pPr algn="l"/>
                      <a:r>
                        <a:rPr lang="fi-FI" dirty="0">
                          <a:latin typeface="Brother 1816 Medium" pitchFamily="50" charset="0"/>
                        </a:rPr>
                        <a:t>kuvaus</a:t>
                      </a:r>
                    </a:p>
                    <a:p>
                      <a:pPr algn="l"/>
                      <a:r>
                        <a:rPr lang="fi-FI" dirty="0">
                          <a:latin typeface="Brother 1816 Medium" pitchFamily="50" charset="0"/>
                        </a:rPr>
                        <a:t>5</a:t>
                      </a:r>
                    </a:p>
                  </a:txBody>
                  <a:tcPr anchor="ctr"/>
                </a:tc>
                <a:tc>
                  <a:txBody>
                    <a:bodyPr/>
                    <a:lstStyle/>
                    <a:p>
                      <a:pPr algn="l"/>
                      <a:r>
                        <a:rPr lang="fi-FI" dirty="0">
                          <a:latin typeface="Brother 1816 Medium" pitchFamily="50" charset="0"/>
                        </a:rPr>
                        <a:t>7</a:t>
                      </a:r>
                    </a:p>
                  </a:txBody>
                  <a:tcPr anchor="ctr"/>
                </a:tc>
                <a:tc>
                  <a:txBody>
                    <a:bodyPr/>
                    <a:lstStyle/>
                    <a:p>
                      <a:pPr algn="l"/>
                      <a:r>
                        <a:rPr lang="fi-FI" dirty="0">
                          <a:latin typeface="Brother 1816 Medium" pitchFamily="50" charset="0"/>
                        </a:rPr>
                        <a:t>8</a:t>
                      </a:r>
                    </a:p>
                  </a:txBody>
                  <a:tcPr anchor="ctr"/>
                </a:tc>
                <a:tc>
                  <a:txBody>
                    <a:bodyPr/>
                    <a:lstStyle/>
                    <a:p>
                      <a:pPr algn="l"/>
                      <a:r>
                        <a:rPr lang="fi-FI" dirty="0">
                          <a:latin typeface="Brother 1816 Medium" pitchFamily="50" charset="0"/>
                        </a:rPr>
                        <a:t>9</a:t>
                      </a:r>
                    </a:p>
                  </a:txBody>
                  <a:tcPr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4561381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B7D56-2E5C-4B05-8A88-4144EECFF392}"/>
              </a:ext>
            </a:extLst>
          </p:cNvPr>
          <p:cNvSpPr>
            <a:spLocks noGrp="1"/>
          </p:cNvSpPr>
          <p:nvPr>
            <p:ph type="title"/>
          </p:nvPr>
        </p:nvSpPr>
        <p:spPr/>
        <p:txBody>
          <a:bodyPr/>
          <a:lstStyle/>
          <a:p>
            <a:r>
              <a:rPr lang="fi-FI" dirty="0"/>
              <a:t>Kotitalous, tavoite 2</a:t>
            </a:r>
          </a:p>
        </p:txBody>
      </p:sp>
      <p:sp>
        <p:nvSpPr>
          <p:cNvPr id="4" name="Suorakulmio: Pyöristetyt kulmat 6">
            <a:extLst>
              <a:ext uri="{FF2B5EF4-FFF2-40B4-BE49-F238E27FC236}">
                <a16:creationId xmlns:a16="http://schemas.microsoft.com/office/drawing/2014/main" id="{FFA8D575-0A40-4B39-A6FC-3BC2E0775572}"/>
              </a:ext>
            </a:extLst>
          </p:cNvPr>
          <p:cNvSpPr/>
          <p:nvPr/>
        </p:nvSpPr>
        <p:spPr>
          <a:xfrm>
            <a:off x="556216" y="3245274"/>
            <a:ext cx="2571309" cy="9336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500" dirty="0">
                <a:solidFill>
                  <a:schemeClr val="tx1"/>
                </a:solidFill>
                <a:latin typeface="Brother 1816 Medium" pitchFamily="50" charset="0"/>
              </a:rPr>
              <a:t>Opetuksen </a:t>
            </a:r>
            <a:r>
              <a:rPr lang="fi-FI" sz="1500" dirty="0">
                <a:solidFill>
                  <a:schemeClr val="tx1"/>
                </a:solidFill>
                <a:latin typeface="Brother 1816 Medium" pitchFamily="50" charset="0"/>
                <a:ea typeface="Verdana" panose="020B0604030504040204" pitchFamily="34" charset="0"/>
              </a:rPr>
              <a:t>tavoitteet</a:t>
            </a:r>
          </a:p>
        </p:txBody>
      </p:sp>
      <p:sp>
        <p:nvSpPr>
          <p:cNvPr id="5" name="Suorakulmio: Pyöristetyt kulmat 8">
            <a:extLst>
              <a:ext uri="{FF2B5EF4-FFF2-40B4-BE49-F238E27FC236}">
                <a16:creationId xmlns:a16="http://schemas.microsoft.com/office/drawing/2014/main" id="{BB98703F-B64F-47DF-9EC0-32F79D88207E}"/>
              </a:ext>
            </a:extLst>
          </p:cNvPr>
          <p:cNvSpPr/>
          <p:nvPr/>
        </p:nvSpPr>
        <p:spPr>
          <a:xfrm>
            <a:off x="3180181" y="3246306"/>
            <a:ext cx="2550493" cy="9336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500" dirty="0">
                <a:solidFill>
                  <a:prstClr val="white"/>
                </a:solidFill>
                <a:latin typeface="Brother 1816 Medium" pitchFamily="50" charset="0"/>
                <a:ea typeface="Verdana" panose="020B0604030504040204" pitchFamily="34" charset="0"/>
              </a:rPr>
              <a:t>Opetuksen tavoitteista johdetut oppimisen tavoitteet</a:t>
            </a:r>
          </a:p>
        </p:txBody>
      </p:sp>
      <p:sp>
        <p:nvSpPr>
          <p:cNvPr id="6" name="Suorakulmio: Pyöristetyt kulmat 9">
            <a:extLst>
              <a:ext uri="{FF2B5EF4-FFF2-40B4-BE49-F238E27FC236}">
                <a16:creationId xmlns:a16="http://schemas.microsoft.com/office/drawing/2014/main" id="{A1FB3D72-CA2D-4329-BAAB-A187A4485A3C}"/>
              </a:ext>
            </a:extLst>
          </p:cNvPr>
          <p:cNvSpPr/>
          <p:nvPr/>
        </p:nvSpPr>
        <p:spPr>
          <a:xfrm>
            <a:off x="7701754" y="4858603"/>
            <a:ext cx="3966822" cy="5371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500" dirty="0">
                <a:solidFill>
                  <a:prstClr val="white"/>
                </a:solidFill>
                <a:latin typeface="Brother 1816 Medium" pitchFamily="50" charset="0"/>
                <a:ea typeface="Verdana" panose="020B0604030504040204" pitchFamily="34" charset="0"/>
              </a:rPr>
              <a:t>Osaamisen kuvaukset (kriteerit) arvosanoille 5, 7, 8 ja 9</a:t>
            </a:r>
          </a:p>
        </p:txBody>
      </p:sp>
      <p:sp>
        <p:nvSpPr>
          <p:cNvPr id="7" name="Nuoli: Oikea 10">
            <a:extLst>
              <a:ext uri="{FF2B5EF4-FFF2-40B4-BE49-F238E27FC236}">
                <a16:creationId xmlns:a16="http://schemas.microsoft.com/office/drawing/2014/main" id="{D2AF377D-7D81-4B72-A5F8-DED8B6A5ED5B}"/>
              </a:ext>
            </a:extLst>
          </p:cNvPr>
          <p:cNvSpPr/>
          <p:nvPr/>
        </p:nvSpPr>
        <p:spPr>
          <a:xfrm rot="16200000">
            <a:off x="1045907" y="4264092"/>
            <a:ext cx="1591925" cy="155230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500" dirty="0">
                <a:solidFill>
                  <a:schemeClr val="tx1"/>
                </a:solidFill>
                <a:latin typeface="Brother 1816 Regular" pitchFamily="50" charset="0"/>
                <a:ea typeface="Verdana" panose="020B0604030504040204" pitchFamily="34" charset="0"/>
              </a:rPr>
              <a:t>Opettajalle</a:t>
            </a:r>
          </a:p>
        </p:txBody>
      </p:sp>
      <p:sp>
        <p:nvSpPr>
          <p:cNvPr id="8" name="Nuoli: Oikea 11">
            <a:extLst>
              <a:ext uri="{FF2B5EF4-FFF2-40B4-BE49-F238E27FC236}">
                <a16:creationId xmlns:a16="http://schemas.microsoft.com/office/drawing/2014/main" id="{6BEE3294-BF13-4C40-9960-2BE8EAD34441}"/>
              </a:ext>
            </a:extLst>
          </p:cNvPr>
          <p:cNvSpPr/>
          <p:nvPr/>
        </p:nvSpPr>
        <p:spPr>
          <a:xfrm rot="16200000">
            <a:off x="3620372" y="4205745"/>
            <a:ext cx="1670112" cy="1747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500" dirty="0">
                <a:solidFill>
                  <a:prstClr val="white"/>
                </a:solidFill>
                <a:latin typeface="Brother 1816 Regular" pitchFamily="50" charset="0"/>
                <a:ea typeface="Verdana" panose="020B0604030504040204" pitchFamily="34" charset="0"/>
              </a:rPr>
              <a:t>Oppilaalle</a:t>
            </a:r>
          </a:p>
        </p:txBody>
      </p:sp>
      <p:sp>
        <p:nvSpPr>
          <p:cNvPr id="9" name="Sisällön paikkamerkki 12">
            <a:extLst>
              <a:ext uri="{FF2B5EF4-FFF2-40B4-BE49-F238E27FC236}">
                <a16:creationId xmlns:a16="http://schemas.microsoft.com/office/drawing/2014/main" id="{62474A79-6F07-4660-BDA1-1FDC13B0D4ED}"/>
              </a:ext>
            </a:extLst>
          </p:cNvPr>
          <p:cNvSpPr>
            <a:spLocks noGrp="1"/>
          </p:cNvSpPr>
          <p:nvPr>
            <p:ph idx="1"/>
          </p:nvPr>
        </p:nvSpPr>
        <p:spPr>
          <a:xfrm rot="16200000">
            <a:off x="9256158" y="4738323"/>
            <a:ext cx="1049420" cy="2484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normAutofit/>
          </a:bodyPr>
          <a:lstStyle/>
          <a:p>
            <a:pPr marL="0" indent="0" algn="ctr">
              <a:buNone/>
            </a:pPr>
            <a:r>
              <a:rPr lang="fi-FI" sz="1500" dirty="0"/>
              <a:t>Oppilaan </a:t>
            </a:r>
            <a:r>
              <a:rPr lang="fi-FI" sz="1500" dirty="0">
                <a:ea typeface="Verdana" panose="020B0604030504040204" pitchFamily="34" charset="0"/>
              </a:rPr>
              <a:t>osaaminen</a:t>
            </a:r>
          </a:p>
        </p:txBody>
      </p:sp>
      <p:sp>
        <p:nvSpPr>
          <p:cNvPr id="10" name="Suorakulmio 1">
            <a:extLst>
              <a:ext uri="{FF2B5EF4-FFF2-40B4-BE49-F238E27FC236}">
                <a16:creationId xmlns:a16="http://schemas.microsoft.com/office/drawing/2014/main" id="{65DA875A-4A42-41D1-B23A-58A977432345}"/>
              </a:ext>
            </a:extLst>
          </p:cNvPr>
          <p:cNvSpPr/>
          <p:nvPr/>
        </p:nvSpPr>
        <p:spPr>
          <a:xfrm>
            <a:off x="556216" y="1569771"/>
            <a:ext cx="2571309" cy="161015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fi-FI" sz="1400" dirty="0">
                <a:solidFill>
                  <a:prstClr val="black"/>
                </a:solidFill>
                <a:latin typeface="Brother 1816 Regular" pitchFamily="50" charset="0"/>
                <a:ea typeface="Verdana" panose="020B0604030504040204" pitchFamily="34" charset="0"/>
              </a:rPr>
              <a:t>Ohjata oppilasta harjoittelemaan kotitalouden hallinnassa tarvittavia kädentaitoja sekä kannustaa luovuuteen ja estetiikan huomioimiseen.</a:t>
            </a:r>
            <a:endParaRPr lang="fi-FI" sz="1400" b="1" dirty="0">
              <a:solidFill>
                <a:prstClr val="white"/>
              </a:solidFill>
              <a:highlight>
                <a:srgbClr val="FFFF00"/>
              </a:highlight>
              <a:latin typeface="Brother 1816 Regular" pitchFamily="50" charset="0"/>
              <a:ea typeface="Verdana" panose="020B0604030504040204" pitchFamily="34" charset="0"/>
            </a:endParaRPr>
          </a:p>
        </p:txBody>
      </p:sp>
      <p:sp>
        <p:nvSpPr>
          <p:cNvPr id="11" name="Suorakulmio 2">
            <a:extLst>
              <a:ext uri="{FF2B5EF4-FFF2-40B4-BE49-F238E27FC236}">
                <a16:creationId xmlns:a16="http://schemas.microsoft.com/office/drawing/2014/main" id="{B453C1CB-8C80-427C-BBD3-EF207F0E94A9}"/>
              </a:ext>
            </a:extLst>
          </p:cNvPr>
          <p:cNvSpPr/>
          <p:nvPr/>
        </p:nvSpPr>
        <p:spPr>
          <a:xfrm>
            <a:off x="3180181" y="1568066"/>
            <a:ext cx="2550492" cy="1610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fi-FI" sz="1350" dirty="0">
                <a:solidFill>
                  <a:prstClr val="white"/>
                </a:solidFill>
                <a:latin typeface="Brother 1816 Regular" pitchFamily="50" charset="0"/>
                <a:ea typeface="Verdana" panose="020B0604030504040204" pitchFamily="34" charset="0"/>
              </a:rPr>
              <a:t>Oppilas oppii kotitalouden kädentaitoja ja kokeilee erilaisia työtapoja.  Hän oppii ottamaan huomioon toiminnassaan luovuuden ja estetiikan.</a:t>
            </a:r>
          </a:p>
        </p:txBody>
      </p:sp>
      <p:sp>
        <p:nvSpPr>
          <p:cNvPr id="12" name="Suorakulmio 7">
            <a:extLst>
              <a:ext uri="{FF2B5EF4-FFF2-40B4-BE49-F238E27FC236}">
                <a16:creationId xmlns:a16="http://schemas.microsoft.com/office/drawing/2014/main" id="{EAB03774-9C25-4F50-A2CA-68A287E94855}"/>
              </a:ext>
            </a:extLst>
          </p:cNvPr>
          <p:cNvSpPr/>
          <p:nvPr/>
        </p:nvSpPr>
        <p:spPr>
          <a:xfrm>
            <a:off x="7696323" y="1568065"/>
            <a:ext cx="3972253" cy="3230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685800">
              <a:buFont typeface="Arial" panose="020B0604020202020204" pitchFamily="34" charset="0"/>
              <a:buChar char="•"/>
              <a:defRPr/>
            </a:pPr>
            <a:r>
              <a:rPr lang="fi-FI" sz="1200" dirty="0">
                <a:solidFill>
                  <a:prstClr val="white"/>
                </a:solidFill>
                <a:latin typeface="Brother 1816 Regular" pitchFamily="50" charset="0"/>
                <a:ea typeface="Verdana" panose="020B0604030504040204" pitchFamily="34" charset="0"/>
              </a:rPr>
              <a:t>A5: Oppilas suoriutuu ohjatusti kädentaitoja edellyttävistä yksittäisistä työtehtävistä. </a:t>
            </a:r>
          </a:p>
          <a:p>
            <a:pPr marL="171450" indent="-171450" defTabSz="685800">
              <a:buFont typeface="Arial" panose="020B0604020202020204" pitchFamily="34" charset="0"/>
              <a:buChar char="•"/>
              <a:defRPr/>
            </a:pPr>
            <a:r>
              <a:rPr lang="fi-FI" sz="1200" dirty="0">
                <a:solidFill>
                  <a:prstClr val="white"/>
                </a:solidFill>
                <a:latin typeface="Brother 1816 Regular" pitchFamily="50" charset="0"/>
                <a:ea typeface="Verdana" panose="020B0604030504040204" pitchFamily="34" charset="0"/>
              </a:rPr>
              <a:t> A7: Oppilas suoriutuu annetuista kädentaitoja edellyttävistä työtehtävistä. Oppilas tietää, että työtehtäviä voi toteuttaa luovasti monella tavalla ja että estetiikalla on merkitystä.</a:t>
            </a:r>
          </a:p>
          <a:p>
            <a:pPr marL="171450" indent="-171450" defTabSz="685800">
              <a:buFont typeface="Arial" panose="020B0604020202020204" pitchFamily="34" charset="0"/>
              <a:buChar char="•"/>
              <a:defRPr/>
            </a:pPr>
            <a:r>
              <a:rPr lang="fi-FI" sz="1200" dirty="0">
                <a:solidFill>
                  <a:prstClr val="white"/>
                </a:solidFill>
                <a:latin typeface="Brother 1816 Regular" pitchFamily="50" charset="0"/>
                <a:ea typeface="Verdana" panose="020B0604030504040204" pitchFamily="34" charset="0"/>
              </a:rPr>
              <a:t>A8: Oppilas suoriutuu itsenäisesti ja soveltaa tavallisimpia työtapoja kädentaitoja edellyttävissä kotitalouden tehtävissä. Oppilas ottaa huomioon yksittäisiä esteettisiä näkökulmia.</a:t>
            </a:r>
          </a:p>
          <a:p>
            <a:pPr marL="171450" indent="-171450" defTabSz="685800">
              <a:buFont typeface="Arial" panose="020B0604020202020204" pitchFamily="34" charset="0"/>
              <a:buChar char="•"/>
              <a:defRPr/>
            </a:pPr>
            <a:r>
              <a:rPr lang="fi-FI" sz="1200" dirty="0">
                <a:solidFill>
                  <a:prstClr val="white"/>
                </a:solidFill>
                <a:latin typeface="Brother 1816 Regular" pitchFamily="50" charset="0"/>
                <a:ea typeface="Verdana" panose="020B0604030504040204" pitchFamily="34" charset="0"/>
              </a:rPr>
              <a:t>A9: Oppilas osaa käyttää luovasti ja perustellen erilaisia kädentaitoja ja työtapoja kotitalouden tehtävissä. Oppilas perustelee luovuuden ja estetiikan merkitystä ja ottaa nämä huomioon osana kokonaisuutta.</a:t>
            </a:r>
          </a:p>
        </p:txBody>
      </p:sp>
      <p:sp>
        <p:nvSpPr>
          <p:cNvPr id="13" name="Suorakulmio: Pyöristetyt kulmat 13">
            <a:extLst>
              <a:ext uri="{FF2B5EF4-FFF2-40B4-BE49-F238E27FC236}">
                <a16:creationId xmlns:a16="http://schemas.microsoft.com/office/drawing/2014/main" id="{0F4A607F-41D4-4A06-A9AF-0694051381AF}"/>
              </a:ext>
            </a:extLst>
          </p:cNvPr>
          <p:cNvSpPr/>
          <p:nvPr/>
        </p:nvSpPr>
        <p:spPr>
          <a:xfrm>
            <a:off x="5783330" y="3245274"/>
            <a:ext cx="1841306" cy="93366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500" dirty="0">
                <a:solidFill>
                  <a:schemeClr val="tx1"/>
                </a:solidFill>
                <a:latin typeface="Brother 1816 Medium" pitchFamily="50" charset="0"/>
                <a:ea typeface="Verdana" panose="020B0604030504040204" pitchFamily="34" charset="0"/>
              </a:rPr>
              <a:t>Arvioinnin kohde</a:t>
            </a:r>
          </a:p>
        </p:txBody>
      </p:sp>
      <p:sp>
        <p:nvSpPr>
          <p:cNvPr id="14" name="Suorakulmio 14">
            <a:extLst>
              <a:ext uri="{FF2B5EF4-FFF2-40B4-BE49-F238E27FC236}">
                <a16:creationId xmlns:a16="http://schemas.microsoft.com/office/drawing/2014/main" id="{CDFE7872-FE52-4406-973E-BAAC9C05979D}"/>
              </a:ext>
            </a:extLst>
          </p:cNvPr>
          <p:cNvSpPr/>
          <p:nvPr/>
        </p:nvSpPr>
        <p:spPr>
          <a:xfrm>
            <a:off x="5792845" y="1568064"/>
            <a:ext cx="1841306" cy="161015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fi-FI" sz="1350" dirty="0">
                <a:solidFill>
                  <a:schemeClr val="tx1"/>
                </a:solidFill>
                <a:latin typeface="Brother 1816 Regular" pitchFamily="50" charset="0"/>
                <a:ea typeface="Verdana" panose="020B0604030504040204" pitchFamily="34" charset="0"/>
              </a:rPr>
              <a:t>Kädentaidot kotitalouden perustehtävien toteuttamisessa, luovuus ja estetiikka.</a:t>
            </a:r>
          </a:p>
        </p:txBody>
      </p:sp>
      <p:sp>
        <p:nvSpPr>
          <p:cNvPr id="15" name="Nuoli: Oikea 16">
            <a:extLst>
              <a:ext uri="{FF2B5EF4-FFF2-40B4-BE49-F238E27FC236}">
                <a16:creationId xmlns:a16="http://schemas.microsoft.com/office/drawing/2014/main" id="{F344C72C-2C48-46B2-BFC8-57B9CA36AAE5}"/>
              </a:ext>
            </a:extLst>
          </p:cNvPr>
          <p:cNvSpPr/>
          <p:nvPr/>
        </p:nvSpPr>
        <p:spPr>
          <a:xfrm rot="16200000">
            <a:off x="5827281" y="4244838"/>
            <a:ext cx="1748299" cy="174718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500" dirty="0">
                <a:solidFill>
                  <a:schemeClr val="tx1"/>
                </a:solidFill>
                <a:latin typeface="Brother 1816 Regular" pitchFamily="50" charset="0"/>
                <a:ea typeface="Verdana" panose="020B0604030504040204" pitchFamily="34" charset="0"/>
              </a:rPr>
              <a:t>Opettajalle</a:t>
            </a:r>
            <a:r>
              <a:rPr lang="fi-FI" sz="1500" dirty="0">
                <a:solidFill>
                  <a:schemeClr val="tx1"/>
                </a:solidFill>
                <a:latin typeface="Brother 1816 Regular" pitchFamily="50" charset="0"/>
              </a:rPr>
              <a:t> ja oppilaalle</a:t>
            </a:r>
          </a:p>
        </p:txBody>
      </p:sp>
    </p:spTree>
    <p:extLst>
      <p:ext uri="{BB962C8B-B14F-4D97-AF65-F5344CB8AC3E}">
        <p14:creationId xmlns:p14="http://schemas.microsoft.com/office/powerpoint/2010/main" val="194841815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65AF-45D9-4EC1-803F-5F7D85916122}"/>
              </a:ext>
            </a:extLst>
          </p:cNvPr>
          <p:cNvSpPr>
            <a:spLocks noGrp="1"/>
          </p:cNvSpPr>
          <p:nvPr>
            <p:ph type="title"/>
          </p:nvPr>
        </p:nvSpPr>
        <p:spPr/>
        <p:txBody>
          <a:bodyPr/>
          <a:lstStyle/>
          <a:p>
            <a:r>
              <a:rPr lang="fi-FI" dirty="0"/>
              <a:t>Tiivistelmä kriteeritaulukosta</a:t>
            </a:r>
          </a:p>
        </p:txBody>
      </p:sp>
      <p:sp>
        <p:nvSpPr>
          <p:cNvPr id="3" name="Content Placeholder 2">
            <a:extLst>
              <a:ext uri="{FF2B5EF4-FFF2-40B4-BE49-F238E27FC236}">
                <a16:creationId xmlns:a16="http://schemas.microsoft.com/office/drawing/2014/main" id="{604E410A-B1BB-4382-90E4-CB393DE4D919}"/>
              </a:ext>
            </a:extLst>
          </p:cNvPr>
          <p:cNvSpPr>
            <a:spLocks noGrp="1"/>
          </p:cNvSpPr>
          <p:nvPr>
            <p:ph idx="1"/>
          </p:nvPr>
        </p:nvSpPr>
        <p:spPr/>
        <p:txBody>
          <a:bodyPr>
            <a:normAutofit fontScale="92500" lnSpcReduction="20000"/>
          </a:bodyPr>
          <a:lstStyle/>
          <a:p>
            <a:pPr marL="514350" indent="-514350">
              <a:buFont typeface="+mj-lt"/>
              <a:buAutoNum type="arabicPeriod"/>
            </a:pPr>
            <a:r>
              <a:rPr lang="fi-FI" dirty="0"/>
              <a:t>Opetuksen tavoite: OPS 2014, ei muutoksia.</a:t>
            </a:r>
          </a:p>
          <a:p>
            <a:pPr marL="514350" indent="-514350">
              <a:buFont typeface="+mj-lt"/>
              <a:buAutoNum type="arabicPeriod"/>
            </a:pPr>
            <a:r>
              <a:rPr lang="fi-FI" dirty="0"/>
              <a:t>Oppimisen tavoite: oppimisen tavoite muotoillaan opetuksen tavoitteen ja arvioinnin kohteen pohjalta, verbit kuvaavat oppilaan toimintaa. Opettajan toiminta ”kuuluu” opetuksen tavoitteisiin.</a:t>
            </a:r>
          </a:p>
          <a:p>
            <a:pPr marL="514350" indent="-514350">
              <a:buFont typeface="+mj-lt"/>
              <a:buAutoNum type="arabicPeriod"/>
            </a:pPr>
            <a:r>
              <a:rPr lang="fi-FI" dirty="0"/>
              <a:t>Oppimisen tavoite kattaa kaikkien arvosanojen osaamisen kuvaukset. Oppimisen tavoitteet ovat kaikille yhteisiä tavoitteita, kriteerit osaamisen kuvauksia eri arvosanoille.</a:t>
            </a:r>
          </a:p>
          <a:p>
            <a:pPr marL="514350" indent="-514350">
              <a:buFont typeface="+mj-lt"/>
              <a:buAutoNum type="arabicPeriod"/>
            </a:pPr>
            <a:r>
              <a:rPr lang="fi-FI" dirty="0"/>
              <a:t>Oppimisen tavoite kuvataan eri tavoin kuin osaamisen tason kuvaus eli kriteeri.</a:t>
            </a:r>
          </a:p>
          <a:p>
            <a:pPr marL="514350" indent="-514350">
              <a:buFont typeface="+mj-lt"/>
              <a:buAutoNum type="arabicPeriod"/>
            </a:pPr>
            <a:r>
              <a:rPr lang="fi-FI" dirty="0"/>
              <a:t>Osaaminen kuvataan niin, että se voidaan arvioida.</a:t>
            </a:r>
          </a:p>
          <a:p>
            <a:pPr marL="514350" indent="-514350">
              <a:buFont typeface="+mj-lt"/>
              <a:buAutoNum type="arabicPeriod"/>
            </a:pPr>
            <a:r>
              <a:rPr lang="fi-FI" dirty="0"/>
              <a:t>Poistetaan: MOK, itsearviointi, asenne ja arvo, esimerkit, epätäsmälliset ilmaukset (”joitakin, muutamia”).</a:t>
            </a:r>
          </a:p>
        </p:txBody>
      </p:sp>
    </p:spTree>
    <p:extLst>
      <p:ext uri="{BB962C8B-B14F-4D97-AF65-F5344CB8AC3E}">
        <p14:creationId xmlns:p14="http://schemas.microsoft.com/office/powerpoint/2010/main" val="112310898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463F-DCE1-4267-8530-B75F11413F89}"/>
              </a:ext>
            </a:extLst>
          </p:cNvPr>
          <p:cNvSpPr>
            <a:spLocks noGrp="1"/>
          </p:cNvSpPr>
          <p:nvPr>
            <p:ph type="title"/>
          </p:nvPr>
        </p:nvSpPr>
        <p:spPr/>
        <p:txBody>
          <a:bodyPr/>
          <a:lstStyle/>
          <a:p>
            <a:r>
              <a:rPr lang="fi-FI" dirty="0"/>
              <a:t>Esimerkkejä kriteeritaulukon ohjeistuksesta 1/2</a:t>
            </a:r>
          </a:p>
        </p:txBody>
      </p:sp>
      <p:sp>
        <p:nvSpPr>
          <p:cNvPr id="3" name="Content Placeholder 2">
            <a:extLst>
              <a:ext uri="{FF2B5EF4-FFF2-40B4-BE49-F238E27FC236}">
                <a16:creationId xmlns:a16="http://schemas.microsoft.com/office/drawing/2014/main" id="{B60E0104-CD5A-495C-87EA-9B5AB9F72358}"/>
              </a:ext>
            </a:extLst>
          </p:cNvPr>
          <p:cNvSpPr>
            <a:spLocks noGrp="1"/>
          </p:cNvSpPr>
          <p:nvPr>
            <p:ph idx="1"/>
          </p:nvPr>
        </p:nvSpPr>
        <p:spPr>
          <a:xfrm>
            <a:off x="838200" y="1866569"/>
            <a:ext cx="10515600" cy="4247628"/>
          </a:xfrm>
        </p:spPr>
        <p:txBody>
          <a:bodyPr>
            <a:normAutofit fontScale="85000" lnSpcReduction="20000"/>
          </a:bodyPr>
          <a:lstStyle/>
          <a:p>
            <a:pPr marL="0" indent="0">
              <a:buNone/>
            </a:pPr>
            <a:r>
              <a:rPr lang="fi-FI" dirty="0"/>
              <a:t>Oppiaineiden ingressiteksteissä on sama pohja, mutta jokaisessa oppiaineessa on esitetty näkökulmia, jotka tukevat ko. oppiaineen arviointia.</a:t>
            </a:r>
          </a:p>
          <a:p>
            <a:r>
              <a:rPr lang="fi-FI" dirty="0">
                <a:latin typeface="Brother 1816 Medium" pitchFamily="50" charset="0"/>
              </a:rPr>
              <a:t>Yhteinen osio: </a:t>
            </a:r>
          </a:p>
          <a:p>
            <a:pPr marL="0" indent="0">
              <a:buNone/>
            </a:pPr>
            <a:r>
              <a:rPr lang="fi-FI" dirty="0"/>
              <a:t>”Päättöarviointi sijoittuu siihen lukuvuoteen, jona xxxx opiskelu päättyy kaikille yhteisenä oppiaineena vuosiluokilla 7, 8 tai 9 paikallisessa opetussuunnitelmassa päätetyn ja kuvatun </a:t>
            </a:r>
            <a:r>
              <a:rPr lang="fi-FI" dirty="0" err="1"/>
              <a:t>tuntijaon</a:t>
            </a:r>
            <a:r>
              <a:rPr lang="fi-FI" dirty="0"/>
              <a:t> mukaisesti.</a:t>
            </a:r>
          </a:p>
          <a:p>
            <a:pPr marL="0" indent="0">
              <a:buNone/>
            </a:pPr>
            <a:r>
              <a:rPr lang="fi-FI" dirty="0"/>
              <a:t>Päättöarviointi kuvaa sitä, kuinka hyvin ja missä määrin oppilas on opiskelun päättyessä saavuttanut xxxx oppimäärän tavoitteet. </a:t>
            </a:r>
          </a:p>
          <a:p>
            <a:pPr marL="0" indent="0">
              <a:buNone/>
            </a:pPr>
            <a:r>
              <a:rPr lang="fi-FI" dirty="0"/>
              <a:t>Päättöarvosanan muodostamisessa otetaan huomioon kaikki perusopetuksen opetussuunnitelman perusteissa määritellyt xxxx  oppimäärän tavoitteet ja niihin liittyvät päättöarvioinnin kriteerit riippumatta siitä, mille vuosiluokalle 7, 8 tai 9 yksittäinen tavoite on asetettu paikallisessa opetussuunnitelmassa […]</a:t>
            </a:r>
          </a:p>
        </p:txBody>
      </p:sp>
    </p:spTree>
    <p:extLst>
      <p:ext uri="{BB962C8B-B14F-4D97-AF65-F5344CB8AC3E}">
        <p14:creationId xmlns:p14="http://schemas.microsoft.com/office/powerpoint/2010/main" val="178070236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80DE-07DD-48A0-9875-203A6705FABD}"/>
              </a:ext>
            </a:extLst>
          </p:cNvPr>
          <p:cNvSpPr>
            <a:spLocks noGrp="1"/>
          </p:cNvSpPr>
          <p:nvPr>
            <p:ph type="title"/>
          </p:nvPr>
        </p:nvSpPr>
        <p:spPr/>
        <p:txBody>
          <a:bodyPr/>
          <a:lstStyle/>
          <a:p>
            <a:r>
              <a:rPr lang="fi-FI" dirty="0"/>
              <a:t>Esimerkkejä kriteeritaulukon ohjeistuksesta 2/2</a:t>
            </a:r>
          </a:p>
        </p:txBody>
      </p:sp>
      <p:sp>
        <p:nvSpPr>
          <p:cNvPr id="3" name="Content Placeholder 2">
            <a:extLst>
              <a:ext uri="{FF2B5EF4-FFF2-40B4-BE49-F238E27FC236}">
                <a16:creationId xmlns:a16="http://schemas.microsoft.com/office/drawing/2014/main" id="{4F841CCA-5B17-4D0A-AF3F-802CE7F134E3}"/>
              </a:ext>
            </a:extLst>
          </p:cNvPr>
          <p:cNvSpPr>
            <a:spLocks noGrp="1"/>
          </p:cNvSpPr>
          <p:nvPr>
            <p:ph idx="1"/>
          </p:nvPr>
        </p:nvSpPr>
        <p:spPr/>
        <p:txBody>
          <a:bodyPr>
            <a:normAutofit fontScale="92500" lnSpcReduction="20000"/>
          </a:bodyPr>
          <a:lstStyle/>
          <a:p>
            <a:pPr marL="0" indent="0">
              <a:buNone/>
            </a:pPr>
            <a:r>
              <a:rPr lang="fi-FI" dirty="0"/>
              <a:t>[…] Päättöarvosana on xxxx oppimäärän tavoitteiden ja kriteerien perusteella muodostettu kokonaisarviointi.</a:t>
            </a:r>
          </a:p>
          <a:p>
            <a:pPr marL="0" indent="0">
              <a:buNone/>
            </a:pPr>
            <a:r>
              <a:rPr lang="fi-FI" dirty="0"/>
              <a:t>Oppilas on saavuttanut oppimäärän tavoitteet arvosanan 5, 7, 8 ja 9 mukaisesti, kun oppilaan osaaminen vastaa pääosin kyseisen arvosanan kriteereissä kuvattua osaamisen tasoa.</a:t>
            </a:r>
          </a:p>
          <a:p>
            <a:pPr marL="0" indent="0">
              <a:buNone/>
            </a:pPr>
            <a:r>
              <a:rPr lang="fi-FI" dirty="0"/>
              <a:t>Arvosanojen 4, 6 ja 10 mukaisen osaamisen kokonaisarviointi muodostetaan xxxx oppimäärän tavoitteiden pohjalta ja suhteessa edellä mainittuihin päättöarvioinnin kriteereihin. Paremman osaamisen tason saavuttaminen jonkin tavoitteen osalta voi kompensoida hylätyn tai heikomman suoriutumisen jonkin muun tavoitteen osalta.</a:t>
            </a:r>
          </a:p>
          <a:p>
            <a:pPr marL="0" indent="0">
              <a:buNone/>
            </a:pPr>
            <a:r>
              <a:rPr lang="fi-FI" dirty="0"/>
              <a:t>Työskentelyn arviointi sisältyy xxxx oppimäärän päättöarviointiin ja siitä muodostettavaan päättöarviointiin.”</a:t>
            </a:r>
          </a:p>
          <a:p>
            <a:endParaRPr lang="fi-FI" dirty="0"/>
          </a:p>
        </p:txBody>
      </p:sp>
    </p:spTree>
    <p:extLst>
      <p:ext uri="{BB962C8B-B14F-4D97-AF65-F5344CB8AC3E}">
        <p14:creationId xmlns:p14="http://schemas.microsoft.com/office/powerpoint/2010/main" val="17896057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ECC8-899D-4C8E-92AD-E88ABD439C3C}"/>
              </a:ext>
            </a:extLst>
          </p:cNvPr>
          <p:cNvSpPr>
            <a:spLocks noGrp="1"/>
          </p:cNvSpPr>
          <p:nvPr>
            <p:ph type="title"/>
          </p:nvPr>
        </p:nvSpPr>
        <p:spPr/>
        <p:txBody>
          <a:bodyPr/>
          <a:lstStyle/>
          <a:p>
            <a:r>
              <a:rPr lang="fi-FI" dirty="0"/>
              <a:t>Yksittäisen oppiaineen ohjeistus, terveystieto</a:t>
            </a:r>
          </a:p>
        </p:txBody>
      </p:sp>
      <p:sp>
        <p:nvSpPr>
          <p:cNvPr id="3" name="Content Placeholder 2">
            <a:extLst>
              <a:ext uri="{FF2B5EF4-FFF2-40B4-BE49-F238E27FC236}">
                <a16:creationId xmlns:a16="http://schemas.microsoft.com/office/drawing/2014/main" id="{4CC854D9-FDEC-4358-93BC-23F634E5AAAE}"/>
              </a:ext>
            </a:extLst>
          </p:cNvPr>
          <p:cNvSpPr>
            <a:spLocks noGrp="1"/>
          </p:cNvSpPr>
          <p:nvPr>
            <p:ph idx="1"/>
          </p:nvPr>
        </p:nvSpPr>
        <p:spPr/>
        <p:txBody>
          <a:bodyPr>
            <a:normAutofit fontScale="85000" lnSpcReduction="20000"/>
          </a:bodyPr>
          <a:lstStyle/>
          <a:p>
            <a:r>
              <a:rPr lang="fi-FI" dirty="0"/>
              <a:t>Terveystiedon arvioinnin kohteena on terveysosaamisen eri osa-alueiden arviointi. Arvioinnin ja palautteen tehtävänä on tukea oppimista ja kannustaa oppilaita kehittämään terveysosaamistaan sekä soveltamaan sitä arjessa. </a:t>
            </a:r>
          </a:p>
          <a:p>
            <a:r>
              <a:rPr lang="fi-FI" dirty="0"/>
              <a:t>Oppilailla tulee olla mahdollisuus osoittaa osaamistaan monipuolisesti, opetuksen eri vaiheissa ja osaamisalueen ominaispiirteet huomioon ottaen. Oppimisen tukena käytetään myös itsearviointia ja vertaispalautetta.</a:t>
            </a:r>
          </a:p>
          <a:p>
            <a:r>
              <a:rPr lang="fi-FI" dirty="0"/>
              <a:t>Terveystiedossa on erityisen tärkeätä huolehtia siitä, että arviointi ei kohdistu oppilaan arvoihin, asenteisiin, terveyskäyttäytymiseen, sosiaalisuuteen, temperamenttiin tai muihin henkilökohtaisiin ominaisuuksiin. Eettistä pohdintaa ja itsetuntemusta koskevissa asioissa kiinnitetään huomiota siihen, miten oppilas pohtii ja perustelee käsiteltävää aihetta terveyden näkökulmasta, tiedonalan käsitteitä ja erilaisia lähteitä käyttäen.</a:t>
            </a:r>
          </a:p>
          <a:p>
            <a:endParaRPr lang="fi-FI" dirty="0"/>
          </a:p>
        </p:txBody>
      </p:sp>
    </p:spTree>
    <p:extLst>
      <p:ext uri="{BB962C8B-B14F-4D97-AF65-F5344CB8AC3E}">
        <p14:creationId xmlns:p14="http://schemas.microsoft.com/office/powerpoint/2010/main" val="1238648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7D96-8832-47E9-896A-ABF87E04C205}"/>
              </a:ext>
            </a:extLst>
          </p:cNvPr>
          <p:cNvSpPr>
            <a:spLocks noGrp="1"/>
          </p:cNvSpPr>
          <p:nvPr>
            <p:ph type="title"/>
          </p:nvPr>
        </p:nvSpPr>
        <p:spPr/>
        <p:txBody>
          <a:bodyPr>
            <a:normAutofit/>
          </a:bodyPr>
          <a:lstStyle/>
          <a:p>
            <a:r>
              <a:rPr lang="fi-FI" dirty="0"/>
              <a:t>Itsearviointi johtamisen avuksi: Koulutuksen arviointi</a:t>
            </a:r>
          </a:p>
        </p:txBody>
      </p:sp>
      <p:sp>
        <p:nvSpPr>
          <p:cNvPr id="3" name="Content Placeholder 2">
            <a:extLst>
              <a:ext uri="{FF2B5EF4-FFF2-40B4-BE49-F238E27FC236}">
                <a16:creationId xmlns:a16="http://schemas.microsoft.com/office/drawing/2014/main" id="{58F72090-EBE5-412A-AC7D-D55F1D22B951}"/>
              </a:ext>
            </a:extLst>
          </p:cNvPr>
          <p:cNvSpPr>
            <a:spLocks noGrp="1"/>
          </p:cNvSpPr>
          <p:nvPr>
            <p:ph idx="1"/>
          </p:nvPr>
        </p:nvSpPr>
        <p:spPr/>
        <p:txBody>
          <a:bodyPr/>
          <a:lstStyle/>
          <a:p>
            <a:r>
              <a:rPr lang="fi-FI" dirty="0"/>
              <a:t>Koulutuksen arvioinnin tarkoituksena on turvata tämän lain tarkoituksen toteuttamista ja tukea koulutuksen kehittämistä ja parantaa oppimisen edellytyksiä.</a:t>
            </a:r>
          </a:p>
          <a:p>
            <a:r>
              <a:rPr lang="fi-FI" dirty="0"/>
              <a:t>Opetuksen järjestäjän tulee arvioida antamaansa koulutusta sekä osallistua ulkopuoliseen toimintansa arviointiin.</a:t>
            </a:r>
          </a:p>
          <a:p>
            <a:r>
              <a:rPr lang="fi-FI" dirty="0"/>
              <a:t>Arviointien keskeiset tulokset tulee julkistaa</a:t>
            </a:r>
          </a:p>
          <a:p>
            <a:pPr marL="0" indent="0">
              <a:buNone/>
            </a:pPr>
            <a:endParaRPr lang="fi-FI" dirty="0"/>
          </a:p>
          <a:p>
            <a:pPr marL="0" indent="0">
              <a:buNone/>
            </a:pPr>
            <a:r>
              <a:rPr lang="fi-FI" dirty="0"/>
              <a:t>Perusopetuslaki 21 §</a:t>
            </a:r>
          </a:p>
          <a:p>
            <a:endParaRPr lang="fi-FI" dirty="0"/>
          </a:p>
        </p:txBody>
      </p:sp>
    </p:spTree>
    <p:extLst>
      <p:ext uri="{BB962C8B-B14F-4D97-AF65-F5344CB8AC3E}">
        <p14:creationId xmlns:p14="http://schemas.microsoft.com/office/powerpoint/2010/main" val="131732646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34FE-9C19-47D0-A212-CE37A69A64C0}"/>
              </a:ext>
            </a:extLst>
          </p:cNvPr>
          <p:cNvSpPr>
            <a:spLocks noGrp="1"/>
          </p:cNvSpPr>
          <p:nvPr>
            <p:ph type="title"/>
          </p:nvPr>
        </p:nvSpPr>
        <p:spPr/>
        <p:txBody>
          <a:bodyPr/>
          <a:lstStyle/>
          <a:p>
            <a:r>
              <a:rPr lang="fi-FI" dirty="0"/>
              <a:t>Pohdintaa ja keskustelua</a:t>
            </a:r>
          </a:p>
        </p:txBody>
      </p:sp>
      <p:sp>
        <p:nvSpPr>
          <p:cNvPr id="3" name="Content Placeholder 2">
            <a:extLst>
              <a:ext uri="{FF2B5EF4-FFF2-40B4-BE49-F238E27FC236}">
                <a16:creationId xmlns:a16="http://schemas.microsoft.com/office/drawing/2014/main" id="{288DFD30-1A5D-4BAB-9F05-0866CB2AC543}"/>
              </a:ext>
            </a:extLst>
          </p:cNvPr>
          <p:cNvSpPr>
            <a:spLocks noGrp="1"/>
          </p:cNvSpPr>
          <p:nvPr>
            <p:ph idx="1"/>
          </p:nvPr>
        </p:nvSpPr>
        <p:spPr/>
        <p:txBody>
          <a:bodyPr/>
          <a:lstStyle/>
          <a:p>
            <a:r>
              <a:rPr lang="fi-FI" dirty="0"/>
              <a:t>Päättöarvioinnin ohjeistuksen, ohjaavuuden ja kriteeristön toimivuus.</a:t>
            </a:r>
          </a:p>
        </p:txBody>
      </p:sp>
    </p:spTree>
    <p:extLst>
      <p:ext uri="{BB962C8B-B14F-4D97-AF65-F5344CB8AC3E}">
        <p14:creationId xmlns:p14="http://schemas.microsoft.com/office/powerpoint/2010/main" val="274907264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9106-0F0C-47E1-8EDE-2FEA949709D4}"/>
              </a:ext>
            </a:extLst>
          </p:cNvPr>
          <p:cNvSpPr>
            <a:spLocks noGrp="1"/>
          </p:cNvSpPr>
          <p:nvPr>
            <p:ph type="title"/>
          </p:nvPr>
        </p:nvSpPr>
        <p:spPr/>
        <p:txBody>
          <a:bodyPr/>
          <a:lstStyle/>
          <a:p>
            <a:r>
              <a:rPr lang="fi-FI" dirty="0"/>
              <a:t>Paikallisen opetussuunnitelman arviointi</a:t>
            </a:r>
          </a:p>
        </p:txBody>
      </p:sp>
      <p:sp>
        <p:nvSpPr>
          <p:cNvPr id="3" name="Content Placeholder 2">
            <a:extLst>
              <a:ext uri="{FF2B5EF4-FFF2-40B4-BE49-F238E27FC236}">
                <a16:creationId xmlns:a16="http://schemas.microsoft.com/office/drawing/2014/main" id="{82E70270-F59F-4335-ADD5-FD51A26C1F5B}"/>
              </a:ext>
            </a:extLst>
          </p:cNvPr>
          <p:cNvSpPr>
            <a:spLocks noGrp="1"/>
          </p:cNvSpPr>
          <p:nvPr>
            <p:ph idx="1"/>
          </p:nvPr>
        </p:nvSpPr>
        <p:spPr/>
        <p:txBody>
          <a:bodyPr>
            <a:normAutofit fontScale="92500" lnSpcReduction="20000"/>
          </a:bodyPr>
          <a:lstStyle/>
          <a:p>
            <a:pPr marL="0" indent="0">
              <a:buNone/>
            </a:pPr>
            <a:r>
              <a:rPr lang="fi-FI" dirty="0"/>
              <a:t>Paikallista opetussuunnitelmaa tulisi arvioida säännöllisin väliajoin. Näin varmistetaan laadukkaan opetuksen toteutuminen.</a:t>
            </a:r>
          </a:p>
          <a:p>
            <a:r>
              <a:rPr lang="fi-FI" dirty="0">
                <a:latin typeface="Brother 1816 Medium" pitchFamily="50" charset="0"/>
              </a:rPr>
              <a:t>Kunnan taso</a:t>
            </a:r>
            <a:r>
              <a:rPr lang="fi-FI" dirty="0"/>
              <a:t>:  yhteneväiset ohjeistukset ja käytettävät mittarit</a:t>
            </a:r>
            <a:br>
              <a:rPr lang="fi-FI" dirty="0"/>
            </a:br>
            <a:r>
              <a:rPr lang="fi-FI" dirty="0"/>
              <a:t>OPS-arviointitiedon kerääminen ja tiedon hyödyntäminen, paikallisten</a:t>
            </a:r>
          </a:p>
          <a:p>
            <a:r>
              <a:rPr lang="fi-FI" dirty="0">
                <a:latin typeface="Brother 1816 Medium" pitchFamily="50" charset="0"/>
              </a:rPr>
              <a:t>Koulun taso</a:t>
            </a:r>
            <a:r>
              <a:rPr lang="fi-FI" dirty="0"/>
              <a:t>: henkilöstön tuntemus säädöksistä ja normeista, yhteinen ymmärrys ja käsitys OPS-arviointiin liittyvistä toimintatavoista ja käsitteistä </a:t>
            </a:r>
          </a:p>
          <a:p>
            <a:r>
              <a:rPr lang="fi-FI" dirty="0">
                <a:latin typeface="Brother 1816 Medium" pitchFamily="50" charset="0"/>
              </a:rPr>
              <a:t>Opettajan taso</a:t>
            </a:r>
            <a:r>
              <a:rPr lang="fi-FI" dirty="0"/>
              <a:t>: OPS-arviointiin liittyvien asioiden soveltaminen opetukseen </a:t>
            </a:r>
          </a:p>
          <a:p>
            <a:r>
              <a:rPr lang="fi-FI" dirty="0">
                <a:latin typeface="Brother 1816 Medium" pitchFamily="50" charset="0"/>
              </a:rPr>
              <a:t>Oppilas- ja </a:t>
            </a:r>
            <a:r>
              <a:rPr lang="fi-FI" dirty="0" err="1">
                <a:latin typeface="Brother 1816 Medium" pitchFamily="50" charset="0"/>
              </a:rPr>
              <a:t>opiskelijataso</a:t>
            </a:r>
            <a:r>
              <a:rPr lang="fi-FI" dirty="0"/>
              <a:t>: miten oppilas tai opiskelija osaa hyödyntää saamaansa ohjauksen ja palautteen</a:t>
            </a:r>
          </a:p>
        </p:txBody>
      </p:sp>
    </p:spTree>
    <p:extLst>
      <p:ext uri="{BB962C8B-B14F-4D97-AF65-F5344CB8AC3E}">
        <p14:creationId xmlns:p14="http://schemas.microsoft.com/office/powerpoint/2010/main" val="414563476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6B69-0E10-47B0-8628-D358CB55B6A7}"/>
              </a:ext>
            </a:extLst>
          </p:cNvPr>
          <p:cNvSpPr>
            <a:spLocks noGrp="1"/>
          </p:cNvSpPr>
          <p:nvPr>
            <p:ph type="title"/>
          </p:nvPr>
        </p:nvSpPr>
        <p:spPr/>
        <p:txBody>
          <a:bodyPr/>
          <a:lstStyle/>
          <a:p>
            <a:r>
              <a:rPr lang="fi-FI" dirty="0"/>
              <a:t>Paikallisen opetussuunnitelman arviointikohteita koulun tasolla</a:t>
            </a:r>
          </a:p>
        </p:txBody>
      </p:sp>
      <p:sp>
        <p:nvSpPr>
          <p:cNvPr id="3" name="Content Placeholder 2">
            <a:extLst>
              <a:ext uri="{FF2B5EF4-FFF2-40B4-BE49-F238E27FC236}">
                <a16:creationId xmlns:a16="http://schemas.microsoft.com/office/drawing/2014/main" id="{DA25E9C0-2BFD-439F-87C8-10BE9EA4EF6C}"/>
              </a:ext>
            </a:extLst>
          </p:cNvPr>
          <p:cNvSpPr>
            <a:spLocks noGrp="1"/>
          </p:cNvSpPr>
          <p:nvPr>
            <p:ph idx="1"/>
          </p:nvPr>
        </p:nvSpPr>
        <p:spPr/>
        <p:txBody>
          <a:bodyPr>
            <a:normAutofit fontScale="62500" lnSpcReduction="20000"/>
          </a:bodyPr>
          <a:lstStyle/>
          <a:p>
            <a:r>
              <a:rPr lang="fi-FI" dirty="0"/>
              <a:t>Opettajuus ja sen monimuotoisuus </a:t>
            </a:r>
          </a:p>
          <a:p>
            <a:r>
              <a:rPr lang="fi-FI" dirty="0"/>
              <a:t>Opettajien täydennyskoulutuksen osuvuus</a:t>
            </a:r>
          </a:p>
          <a:p>
            <a:r>
              <a:rPr lang="fi-FI" dirty="0"/>
              <a:t>Henkilöstön sitoutuminen opetussuunnitelman tavoitteisiin </a:t>
            </a:r>
          </a:p>
          <a:p>
            <a:r>
              <a:rPr lang="fi-FI" dirty="0"/>
              <a:t>Oppiaineiden tavoitteiden </a:t>
            </a:r>
            <a:r>
              <a:rPr lang="fi-FI" dirty="0" err="1"/>
              <a:t>vuosiluokkaistaminen</a:t>
            </a:r>
            <a:r>
              <a:rPr lang="fi-FI" dirty="0"/>
              <a:t> </a:t>
            </a:r>
          </a:p>
          <a:p>
            <a:r>
              <a:rPr lang="fi-FI" dirty="0"/>
              <a:t>Kaikkien asianosaisten osallistaminen</a:t>
            </a:r>
          </a:p>
          <a:p>
            <a:r>
              <a:rPr lang="fi-FI" dirty="0"/>
              <a:t>Sidosryhmäyhteistyö </a:t>
            </a:r>
          </a:p>
          <a:p>
            <a:r>
              <a:rPr lang="fi-FI" dirty="0"/>
              <a:t>Monipuoliset työtavat</a:t>
            </a:r>
          </a:p>
          <a:p>
            <a:r>
              <a:rPr lang="fi-FI" dirty="0"/>
              <a:t>Joustavat opetusjärjestelyt </a:t>
            </a:r>
          </a:p>
          <a:p>
            <a:r>
              <a:rPr lang="fi-FI" dirty="0"/>
              <a:t>Eriyttäminen </a:t>
            </a:r>
          </a:p>
          <a:p>
            <a:r>
              <a:rPr lang="fi-FI" dirty="0"/>
              <a:t>Laaja-alainen osaaminen, </a:t>
            </a:r>
          </a:p>
          <a:p>
            <a:r>
              <a:rPr lang="fi-FI" dirty="0"/>
              <a:t>Monialaiset oppimiskokonaisuudet</a:t>
            </a:r>
          </a:p>
          <a:p>
            <a:r>
              <a:rPr lang="fi-FI" dirty="0"/>
              <a:t>Oppiaineiden välinen yhteistyö </a:t>
            </a:r>
          </a:p>
          <a:p>
            <a:r>
              <a:rPr lang="fi-FI" dirty="0"/>
              <a:t>Oppilashuolto</a:t>
            </a:r>
          </a:p>
        </p:txBody>
      </p:sp>
    </p:spTree>
    <p:extLst>
      <p:ext uri="{BB962C8B-B14F-4D97-AF65-F5344CB8AC3E}">
        <p14:creationId xmlns:p14="http://schemas.microsoft.com/office/powerpoint/2010/main" val="19118655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EC889-2406-4EC7-8649-000F72CD4248}"/>
              </a:ext>
            </a:extLst>
          </p:cNvPr>
          <p:cNvSpPr>
            <a:spLocks noGrp="1"/>
          </p:cNvSpPr>
          <p:nvPr>
            <p:ph type="title"/>
          </p:nvPr>
        </p:nvSpPr>
        <p:spPr/>
        <p:txBody>
          <a:bodyPr/>
          <a:lstStyle/>
          <a:p>
            <a:r>
              <a:rPr lang="fi-FI" dirty="0"/>
              <a:t>Esimerkkejä materiaalin  keruumenetelmistä OPS-arvioinnissa</a:t>
            </a:r>
          </a:p>
        </p:txBody>
      </p:sp>
      <p:sp>
        <p:nvSpPr>
          <p:cNvPr id="3" name="Content Placeholder 2">
            <a:extLst>
              <a:ext uri="{FF2B5EF4-FFF2-40B4-BE49-F238E27FC236}">
                <a16:creationId xmlns:a16="http://schemas.microsoft.com/office/drawing/2014/main" id="{5DEB9B8E-A9D3-4603-ABAC-24A4DB4B5EF5}"/>
              </a:ext>
            </a:extLst>
          </p:cNvPr>
          <p:cNvSpPr>
            <a:spLocks noGrp="1"/>
          </p:cNvSpPr>
          <p:nvPr>
            <p:ph idx="1"/>
          </p:nvPr>
        </p:nvSpPr>
        <p:spPr/>
        <p:txBody>
          <a:bodyPr/>
          <a:lstStyle/>
          <a:p>
            <a:r>
              <a:rPr lang="fi-FI" dirty="0"/>
              <a:t>Osallistava havainnointi (opettajien työtavat, oppituntien seuraaminen)</a:t>
            </a:r>
          </a:p>
          <a:p>
            <a:r>
              <a:rPr lang="fi-FI" dirty="0"/>
              <a:t>Lomakkeet (huoltajien näkemykset)</a:t>
            </a:r>
          </a:p>
          <a:p>
            <a:r>
              <a:rPr lang="fi-FI" dirty="0"/>
              <a:t>Teemahaastattelut (oppiaineryhmät)</a:t>
            </a:r>
          </a:p>
          <a:p>
            <a:r>
              <a:rPr lang="fi-FI" dirty="0"/>
              <a:t>Suullinen palaute (palaverit, kokoukset)</a:t>
            </a:r>
          </a:p>
        </p:txBody>
      </p:sp>
    </p:spTree>
    <p:extLst>
      <p:ext uri="{BB962C8B-B14F-4D97-AF65-F5344CB8AC3E}">
        <p14:creationId xmlns:p14="http://schemas.microsoft.com/office/powerpoint/2010/main" val="389148447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2CDBD-3415-47BE-80E5-C986597AAA9A}"/>
              </a:ext>
            </a:extLst>
          </p:cNvPr>
          <p:cNvSpPr>
            <a:spLocks noGrp="1"/>
          </p:cNvSpPr>
          <p:nvPr>
            <p:ph type="title"/>
          </p:nvPr>
        </p:nvSpPr>
        <p:spPr/>
        <p:txBody>
          <a:bodyPr/>
          <a:lstStyle/>
          <a:p>
            <a:r>
              <a:rPr lang="fi-FI" dirty="0"/>
              <a:t>Opetussuunnitelma ja oppimiskäsitys: pohdintaa arviointityön taustaksi</a:t>
            </a:r>
          </a:p>
        </p:txBody>
      </p:sp>
      <p:sp>
        <p:nvSpPr>
          <p:cNvPr id="3" name="Content Placeholder 2">
            <a:extLst>
              <a:ext uri="{FF2B5EF4-FFF2-40B4-BE49-F238E27FC236}">
                <a16:creationId xmlns:a16="http://schemas.microsoft.com/office/drawing/2014/main" id="{56F26729-17FE-4FC9-9419-7C25432096A4}"/>
              </a:ext>
            </a:extLst>
          </p:cNvPr>
          <p:cNvSpPr>
            <a:spLocks noGrp="1"/>
          </p:cNvSpPr>
          <p:nvPr>
            <p:ph idx="1"/>
          </p:nvPr>
        </p:nvSpPr>
        <p:spPr/>
        <p:txBody>
          <a:bodyPr/>
          <a:lstStyle/>
          <a:p>
            <a:r>
              <a:rPr lang="fi-FI" dirty="0"/>
              <a:t>Jos tilat ovat esteenä opetussuunnitelman mukaiselle opetukselle ja työtavoille, onko oppimiskäsitys ymmärretty väärin?</a:t>
            </a:r>
          </a:p>
          <a:p>
            <a:r>
              <a:rPr lang="fi-FI" dirty="0"/>
              <a:t>Opetussuunnitelma prosessi aloitettiin kunnissa aika usein oppimiskäsitykseen liittyvällä pohdinnalla, sitten oppimiskäsitys unohdettiin. </a:t>
            </a:r>
          </a:p>
          <a:p>
            <a:r>
              <a:rPr lang="fi-FI" dirty="0"/>
              <a:t>Paikallisen opetussuunnitelman täydentäminen seuraavilla asioilla: osallisuus, toimijuus, vertaisoppiminen, elämyksellisyys, luovuus, rohkeus.</a:t>
            </a:r>
          </a:p>
        </p:txBody>
      </p:sp>
    </p:spTree>
    <p:extLst>
      <p:ext uri="{BB962C8B-B14F-4D97-AF65-F5344CB8AC3E}">
        <p14:creationId xmlns:p14="http://schemas.microsoft.com/office/powerpoint/2010/main" val="8577275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E89E-2785-4163-83F1-25DF17D9C542}"/>
              </a:ext>
            </a:extLst>
          </p:cNvPr>
          <p:cNvSpPr>
            <a:spLocks noGrp="1"/>
          </p:cNvSpPr>
          <p:nvPr>
            <p:ph type="title"/>
          </p:nvPr>
        </p:nvSpPr>
        <p:spPr/>
        <p:txBody>
          <a:bodyPr/>
          <a:lstStyle/>
          <a:p>
            <a:r>
              <a:rPr lang="fi-FI" dirty="0"/>
              <a:t>Oppimiskäsitys ja arviointi osana oppimista</a:t>
            </a:r>
          </a:p>
        </p:txBody>
      </p:sp>
      <p:sp>
        <p:nvSpPr>
          <p:cNvPr id="3" name="Content Placeholder 2">
            <a:extLst>
              <a:ext uri="{FF2B5EF4-FFF2-40B4-BE49-F238E27FC236}">
                <a16:creationId xmlns:a16="http://schemas.microsoft.com/office/drawing/2014/main" id="{8A8C3134-1C1E-43A8-A668-B6535028478B}"/>
              </a:ext>
            </a:extLst>
          </p:cNvPr>
          <p:cNvSpPr>
            <a:spLocks noGrp="1"/>
          </p:cNvSpPr>
          <p:nvPr>
            <p:ph idx="1"/>
          </p:nvPr>
        </p:nvSpPr>
        <p:spPr/>
        <p:txBody>
          <a:bodyPr>
            <a:normAutofit fontScale="92500" lnSpcReduction="20000"/>
          </a:bodyPr>
          <a:lstStyle/>
          <a:p>
            <a:pPr marL="0" indent="0">
              <a:buNone/>
            </a:pPr>
            <a:r>
              <a:rPr lang="fi-FI" dirty="0">
                <a:latin typeface="Brother 1816 Medium" pitchFamily="50" charset="0"/>
              </a:rPr>
              <a:t>Yhteisiä tekijöitä:</a:t>
            </a:r>
          </a:p>
          <a:p>
            <a:r>
              <a:rPr lang="fi-FI" dirty="0"/>
              <a:t>Osallistaminen</a:t>
            </a:r>
          </a:p>
          <a:p>
            <a:r>
              <a:rPr lang="fi-FI" dirty="0"/>
              <a:t>Yhteistyö, tiimit 				</a:t>
            </a:r>
          </a:p>
          <a:p>
            <a:r>
              <a:rPr lang="fi-FI" dirty="0"/>
              <a:t>Oppijalähtöisyys, oppilaan arviointiosaaminen		</a:t>
            </a:r>
          </a:p>
          <a:p>
            <a:r>
              <a:rPr lang="fi-FI" dirty="0"/>
              <a:t>Toiminnallisuus, taidot  </a:t>
            </a:r>
          </a:p>
          <a:p>
            <a:r>
              <a:rPr lang="fi-FI" dirty="0"/>
              <a:t>TVT</a:t>
            </a:r>
          </a:p>
          <a:p>
            <a:r>
              <a:rPr lang="fi-FI" dirty="0"/>
              <a:t>Työtapojen monipuolisuus </a:t>
            </a:r>
          </a:p>
          <a:p>
            <a:r>
              <a:rPr lang="fi-FI" dirty="0" err="1"/>
              <a:t>Konteksisidonnaisuus</a:t>
            </a:r>
            <a:endParaRPr lang="fi-FI" dirty="0"/>
          </a:p>
          <a:p>
            <a:r>
              <a:rPr lang="fi-FI" dirty="0"/>
              <a:t>Arki, joustavuus, erilaiset oppijat</a:t>
            </a:r>
          </a:p>
          <a:p>
            <a:r>
              <a:rPr lang="fi-FI" dirty="0"/>
              <a:t>Taidot</a:t>
            </a:r>
          </a:p>
        </p:txBody>
      </p:sp>
    </p:spTree>
    <p:extLst>
      <p:ext uri="{BB962C8B-B14F-4D97-AF65-F5344CB8AC3E}">
        <p14:creationId xmlns:p14="http://schemas.microsoft.com/office/powerpoint/2010/main" val="42512992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22E4B-2AB7-4816-9952-3D404D934FFB}"/>
              </a:ext>
            </a:extLst>
          </p:cNvPr>
          <p:cNvSpPr>
            <a:spLocks noGrp="1"/>
          </p:cNvSpPr>
          <p:nvPr>
            <p:ph type="title"/>
          </p:nvPr>
        </p:nvSpPr>
        <p:spPr/>
        <p:txBody>
          <a:bodyPr/>
          <a:lstStyle/>
          <a:p>
            <a:r>
              <a:rPr lang="fi-FI" dirty="0"/>
              <a:t>Yksinkertaiset kysymykset</a:t>
            </a:r>
          </a:p>
        </p:txBody>
      </p:sp>
      <p:sp>
        <p:nvSpPr>
          <p:cNvPr id="3" name="Content Placeholder 2">
            <a:extLst>
              <a:ext uri="{FF2B5EF4-FFF2-40B4-BE49-F238E27FC236}">
                <a16:creationId xmlns:a16="http://schemas.microsoft.com/office/drawing/2014/main" id="{14FA8704-F919-443C-946A-E3BA25A2B64E}"/>
              </a:ext>
            </a:extLst>
          </p:cNvPr>
          <p:cNvSpPr>
            <a:spLocks noGrp="1"/>
          </p:cNvSpPr>
          <p:nvPr>
            <p:ph idx="1"/>
          </p:nvPr>
        </p:nvSpPr>
        <p:spPr>
          <a:xfrm>
            <a:off x="838200" y="1825625"/>
            <a:ext cx="10515600" cy="1603375"/>
          </a:xfrm>
        </p:spPr>
        <p:txBody>
          <a:bodyPr/>
          <a:lstStyle/>
          <a:p>
            <a:pPr marL="514350" indent="-514350">
              <a:buFont typeface="+mj-lt"/>
              <a:buAutoNum type="arabicPeriod"/>
            </a:pPr>
            <a:r>
              <a:rPr lang="fi-FI" dirty="0"/>
              <a:t>Keneen ja mihin haluan vaikuttaa?</a:t>
            </a:r>
          </a:p>
          <a:p>
            <a:pPr marL="514350" indent="-514350">
              <a:buFont typeface="+mj-lt"/>
              <a:buAutoNum type="arabicPeriod"/>
            </a:pPr>
            <a:r>
              <a:rPr lang="fi-FI" dirty="0"/>
              <a:t>Keneen ja mihin voin vaikuttaa?</a:t>
            </a:r>
          </a:p>
          <a:p>
            <a:pPr marL="514350" indent="-514350">
              <a:buFont typeface="+mj-lt"/>
              <a:buAutoNum type="arabicPeriod"/>
            </a:pPr>
            <a:r>
              <a:rPr lang="fi-FI" dirty="0"/>
              <a:t>Millä ja miten voit edellä mainittuihin vaikuttaa?</a:t>
            </a:r>
          </a:p>
        </p:txBody>
      </p:sp>
      <p:graphicFrame>
        <p:nvGraphicFramePr>
          <p:cNvPr id="5" name="Table 4">
            <a:extLst>
              <a:ext uri="{FF2B5EF4-FFF2-40B4-BE49-F238E27FC236}">
                <a16:creationId xmlns:a16="http://schemas.microsoft.com/office/drawing/2014/main" id="{A5E7075E-DAA7-400D-9C71-F5C9EAD26ABE}"/>
              </a:ext>
            </a:extLst>
          </p:cNvPr>
          <p:cNvGraphicFramePr>
            <a:graphicFrameLocks noGrp="1"/>
          </p:cNvGraphicFramePr>
          <p:nvPr>
            <p:extLst>
              <p:ext uri="{D42A27DB-BD31-4B8C-83A1-F6EECF244321}">
                <p14:modId xmlns:p14="http://schemas.microsoft.com/office/powerpoint/2010/main" val="3401690366"/>
              </p:ext>
            </p:extLst>
          </p:nvPr>
        </p:nvGraphicFramePr>
        <p:xfrm>
          <a:off x="838199" y="3574410"/>
          <a:ext cx="8619702" cy="2498844"/>
        </p:xfrm>
        <a:graphic>
          <a:graphicData uri="http://schemas.openxmlformats.org/drawingml/2006/table">
            <a:tbl>
              <a:tblPr firstRow="1" bandRow="1">
                <a:tableStyleId>{5C22544A-7EE6-4342-B048-85BDC9FD1C3A}</a:tableStyleId>
              </a:tblPr>
              <a:tblGrid>
                <a:gridCol w="1436617">
                  <a:extLst>
                    <a:ext uri="{9D8B030D-6E8A-4147-A177-3AD203B41FA5}">
                      <a16:colId xmlns:a16="http://schemas.microsoft.com/office/drawing/2014/main" val="1633542172"/>
                    </a:ext>
                  </a:extLst>
                </a:gridCol>
                <a:gridCol w="1436617">
                  <a:extLst>
                    <a:ext uri="{9D8B030D-6E8A-4147-A177-3AD203B41FA5}">
                      <a16:colId xmlns:a16="http://schemas.microsoft.com/office/drawing/2014/main" val="875535680"/>
                    </a:ext>
                  </a:extLst>
                </a:gridCol>
                <a:gridCol w="1436617">
                  <a:extLst>
                    <a:ext uri="{9D8B030D-6E8A-4147-A177-3AD203B41FA5}">
                      <a16:colId xmlns:a16="http://schemas.microsoft.com/office/drawing/2014/main" val="1864575921"/>
                    </a:ext>
                  </a:extLst>
                </a:gridCol>
                <a:gridCol w="1436617">
                  <a:extLst>
                    <a:ext uri="{9D8B030D-6E8A-4147-A177-3AD203B41FA5}">
                      <a16:colId xmlns:a16="http://schemas.microsoft.com/office/drawing/2014/main" val="2849837697"/>
                    </a:ext>
                  </a:extLst>
                </a:gridCol>
                <a:gridCol w="1436617">
                  <a:extLst>
                    <a:ext uri="{9D8B030D-6E8A-4147-A177-3AD203B41FA5}">
                      <a16:colId xmlns:a16="http://schemas.microsoft.com/office/drawing/2014/main" val="135497727"/>
                    </a:ext>
                  </a:extLst>
                </a:gridCol>
                <a:gridCol w="1436617">
                  <a:extLst>
                    <a:ext uri="{9D8B030D-6E8A-4147-A177-3AD203B41FA5}">
                      <a16:colId xmlns:a16="http://schemas.microsoft.com/office/drawing/2014/main" val="646425269"/>
                    </a:ext>
                  </a:extLst>
                </a:gridCol>
              </a:tblGrid>
              <a:tr h="624711">
                <a:tc>
                  <a:txBody>
                    <a:bodyPr/>
                    <a:lstStyle/>
                    <a:p>
                      <a:pPr algn="ctr"/>
                      <a:endParaRPr lang="fi-FI" dirty="0">
                        <a:latin typeface="Brother 1816 Medium" pitchFamily="50" charset="0"/>
                      </a:endParaRPr>
                    </a:p>
                  </a:txBody>
                  <a:tcPr anchor="ctr"/>
                </a:tc>
                <a:tc>
                  <a:txBody>
                    <a:bodyPr/>
                    <a:lstStyle/>
                    <a:p>
                      <a:pPr algn="ctr"/>
                      <a:r>
                        <a:rPr lang="fi-FI" dirty="0">
                          <a:latin typeface="Brother 1816 Medium" pitchFamily="50" charset="0"/>
                        </a:rPr>
                        <a:t>kunta</a:t>
                      </a:r>
                      <a:r>
                        <a:rPr lang="fi-FI" baseline="0" dirty="0">
                          <a:latin typeface="Brother 1816 Medium" pitchFamily="50" charset="0"/>
                        </a:rPr>
                        <a:t> </a:t>
                      </a:r>
                      <a:endParaRPr lang="fi-FI" dirty="0">
                        <a:latin typeface="Brother 1816 Medium" pitchFamily="50" charset="0"/>
                      </a:endParaRPr>
                    </a:p>
                  </a:txBody>
                  <a:tcPr anchor="ctr"/>
                </a:tc>
                <a:tc>
                  <a:txBody>
                    <a:bodyPr/>
                    <a:lstStyle/>
                    <a:p>
                      <a:pPr algn="ctr"/>
                      <a:r>
                        <a:rPr lang="fi-FI" dirty="0">
                          <a:latin typeface="Brother 1816 Medium" pitchFamily="50" charset="0"/>
                        </a:rPr>
                        <a:t>rehtori</a:t>
                      </a:r>
                    </a:p>
                  </a:txBody>
                  <a:tcPr anchor="ctr"/>
                </a:tc>
                <a:tc>
                  <a:txBody>
                    <a:bodyPr/>
                    <a:lstStyle/>
                    <a:p>
                      <a:pPr algn="ctr"/>
                      <a:r>
                        <a:rPr lang="fi-FI" dirty="0">
                          <a:latin typeface="Brother 1816 Medium" pitchFamily="50" charset="0"/>
                        </a:rPr>
                        <a:t>opettaja </a:t>
                      </a:r>
                    </a:p>
                  </a:txBody>
                  <a:tcPr anchor="ctr"/>
                </a:tc>
                <a:tc>
                  <a:txBody>
                    <a:bodyPr/>
                    <a:lstStyle/>
                    <a:p>
                      <a:pPr algn="ctr"/>
                      <a:r>
                        <a:rPr lang="fi-FI" dirty="0">
                          <a:latin typeface="Brother 1816 Medium" pitchFamily="50" charset="0"/>
                        </a:rPr>
                        <a:t>oppilas </a:t>
                      </a:r>
                    </a:p>
                  </a:txBody>
                  <a:tcPr anchor="ctr"/>
                </a:tc>
                <a:tc>
                  <a:txBody>
                    <a:bodyPr/>
                    <a:lstStyle/>
                    <a:p>
                      <a:pPr algn="ctr"/>
                      <a:r>
                        <a:rPr lang="fi-FI" dirty="0">
                          <a:latin typeface="Brother 1816 Medium" pitchFamily="50" charset="0"/>
                        </a:rPr>
                        <a:t>huoltaja</a:t>
                      </a:r>
                    </a:p>
                  </a:txBody>
                  <a:tcPr anchor="ctr"/>
                </a:tc>
                <a:extLst>
                  <a:ext uri="{0D108BD9-81ED-4DB2-BD59-A6C34878D82A}">
                    <a16:rowId xmlns:a16="http://schemas.microsoft.com/office/drawing/2014/main" val="4283154915"/>
                  </a:ext>
                </a:extLst>
              </a:tr>
              <a:tr h="624711">
                <a:tc>
                  <a:txBody>
                    <a:bodyPr/>
                    <a:lstStyle/>
                    <a:p>
                      <a:pPr algn="ctr"/>
                      <a:r>
                        <a:rPr lang="fi-FI" dirty="0">
                          <a:latin typeface="Brother 1816 Regular" pitchFamily="50" charset="0"/>
                        </a:rPr>
                        <a:t>kysymys</a:t>
                      </a:r>
                    </a:p>
                  </a:txBody>
                  <a:tcPr anchor="ctr"/>
                </a:tc>
                <a:tc>
                  <a:txBody>
                    <a:bodyPr/>
                    <a:lstStyle/>
                    <a:p>
                      <a:pPr algn="ctr"/>
                      <a:endParaRPr lang="fi-FI" dirty="0">
                        <a:latin typeface="Brother 1816 Regular" pitchFamily="50" charset="0"/>
                      </a:endParaRPr>
                    </a:p>
                  </a:txBody>
                  <a:tcPr anchor="ctr"/>
                </a:tc>
                <a:tc>
                  <a:txBody>
                    <a:bodyPr/>
                    <a:lstStyle/>
                    <a:p>
                      <a:pPr algn="ctr"/>
                      <a:endParaRPr lang="fi-FI">
                        <a:latin typeface="Brother 1816 Regular" pitchFamily="50" charset="0"/>
                      </a:endParaRPr>
                    </a:p>
                  </a:txBody>
                  <a:tcPr anchor="ctr"/>
                </a:tc>
                <a:tc>
                  <a:txBody>
                    <a:bodyPr/>
                    <a:lstStyle/>
                    <a:p>
                      <a:pPr algn="ctr"/>
                      <a:endParaRPr lang="fi-FI">
                        <a:latin typeface="Brother 1816 Regular" pitchFamily="50" charset="0"/>
                      </a:endParaRPr>
                    </a:p>
                  </a:txBody>
                  <a:tcPr anchor="ctr"/>
                </a:tc>
                <a:tc>
                  <a:txBody>
                    <a:bodyPr/>
                    <a:lstStyle/>
                    <a:p>
                      <a:pPr algn="ctr"/>
                      <a:endParaRPr lang="fi-FI">
                        <a:latin typeface="Brother 1816 Regular" pitchFamily="50" charset="0"/>
                      </a:endParaRPr>
                    </a:p>
                  </a:txBody>
                  <a:tcPr anchor="ctr"/>
                </a:tc>
                <a:tc>
                  <a:txBody>
                    <a:bodyPr/>
                    <a:lstStyle/>
                    <a:p>
                      <a:pPr algn="ctr"/>
                      <a:endParaRPr lang="fi-FI" dirty="0">
                        <a:latin typeface="Brother 1816 Regular" pitchFamily="50" charset="0"/>
                      </a:endParaRPr>
                    </a:p>
                  </a:txBody>
                  <a:tcPr anchor="ctr"/>
                </a:tc>
                <a:extLst>
                  <a:ext uri="{0D108BD9-81ED-4DB2-BD59-A6C34878D82A}">
                    <a16:rowId xmlns:a16="http://schemas.microsoft.com/office/drawing/2014/main" val="2023426964"/>
                  </a:ext>
                </a:extLst>
              </a:tr>
              <a:tr h="624711">
                <a:tc>
                  <a:txBody>
                    <a:bodyPr/>
                    <a:lstStyle/>
                    <a:p>
                      <a:pPr algn="ctr"/>
                      <a:r>
                        <a:rPr lang="fi-FI" dirty="0">
                          <a:latin typeface="Brother 1816 Regular" pitchFamily="50" charset="0"/>
                        </a:rPr>
                        <a:t>kysymys </a:t>
                      </a:r>
                    </a:p>
                  </a:txBody>
                  <a:tcPr anchor="ctr"/>
                </a:tc>
                <a:tc>
                  <a:txBody>
                    <a:bodyPr/>
                    <a:lstStyle/>
                    <a:p>
                      <a:pPr algn="ctr"/>
                      <a:endParaRPr lang="fi-FI">
                        <a:latin typeface="Brother 1816 Regular" pitchFamily="50" charset="0"/>
                      </a:endParaRPr>
                    </a:p>
                  </a:txBody>
                  <a:tcPr anchor="ctr"/>
                </a:tc>
                <a:tc>
                  <a:txBody>
                    <a:bodyPr/>
                    <a:lstStyle/>
                    <a:p>
                      <a:pPr algn="ctr"/>
                      <a:endParaRPr lang="fi-FI">
                        <a:latin typeface="Brother 1816 Regular" pitchFamily="50" charset="0"/>
                      </a:endParaRPr>
                    </a:p>
                  </a:txBody>
                  <a:tcPr anchor="ctr"/>
                </a:tc>
                <a:tc>
                  <a:txBody>
                    <a:bodyPr/>
                    <a:lstStyle/>
                    <a:p>
                      <a:pPr algn="ctr"/>
                      <a:endParaRPr lang="fi-FI">
                        <a:latin typeface="Brother 1816 Regular" pitchFamily="50" charset="0"/>
                      </a:endParaRPr>
                    </a:p>
                  </a:txBody>
                  <a:tcPr anchor="ctr"/>
                </a:tc>
                <a:tc>
                  <a:txBody>
                    <a:bodyPr/>
                    <a:lstStyle/>
                    <a:p>
                      <a:pPr algn="ctr"/>
                      <a:endParaRPr lang="fi-FI">
                        <a:latin typeface="Brother 1816 Regular" pitchFamily="50" charset="0"/>
                      </a:endParaRPr>
                    </a:p>
                  </a:txBody>
                  <a:tcPr anchor="ctr"/>
                </a:tc>
                <a:tc>
                  <a:txBody>
                    <a:bodyPr/>
                    <a:lstStyle/>
                    <a:p>
                      <a:pPr algn="ctr"/>
                      <a:endParaRPr lang="fi-FI">
                        <a:latin typeface="Brother 1816 Regular" pitchFamily="50" charset="0"/>
                      </a:endParaRPr>
                    </a:p>
                  </a:txBody>
                  <a:tcPr anchor="ctr"/>
                </a:tc>
                <a:extLst>
                  <a:ext uri="{0D108BD9-81ED-4DB2-BD59-A6C34878D82A}">
                    <a16:rowId xmlns:a16="http://schemas.microsoft.com/office/drawing/2014/main" val="515414778"/>
                  </a:ext>
                </a:extLst>
              </a:tr>
              <a:tr h="624711">
                <a:tc>
                  <a:txBody>
                    <a:bodyPr/>
                    <a:lstStyle/>
                    <a:p>
                      <a:pPr algn="ctr"/>
                      <a:r>
                        <a:rPr lang="fi-FI" dirty="0">
                          <a:latin typeface="Brother 1816 Regular" pitchFamily="50" charset="0"/>
                        </a:rPr>
                        <a:t>kysymys </a:t>
                      </a:r>
                    </a:p>
                  </a:txBody>
                  <a:tcPr anchor="ctr"/>
                </a:tc>
                <a:tc>
                  <a:txBody>
                    <a:bodyPr/>
                    <a:lstStyle/>
                    <a:p>
                      <a:pPr algn="ctr"/>
                      <a:endParaRPr lang="fi-FI">
                        <a:latin typeface="Brother 1816 Regular" pitchFamily="50" charset="0"/>
                      </a:endParaRPr>
                    </a:p>
                  </a:txBody>
                  <a:tcPr anchor="ctr"/>
                </a:tc>
                <a:tc>
                  <a:txBody>
                    <a:bodyPr/>
                    <a:lstStyle/>
                    <a:p>
                      <a:pPr algn="ctr"/>
                      <a:endParaRPr lang="fi-FI">
                        <a:latin typeface="Brother 1816 Regular" pitchFamily="50" charset="0"/>
                      </a:endParaRPr>
                    </a:p>
                  </a:txBody>
                  <a:tcPr anchor="ctr"/>
                </a:tc>
                <a:tc>
                  <a:txBody>
                    <a:bodyPr/>
                    <a:lstStyle/>
                    <a:p>
                      <a:pPr algn="ctr"/>
                      <a:endParaRPr lang="fi-FI" dirty="0">
                        <a:latin typeface="Brother 1816 Regular" pitchFamily="50" charset="0"/>
                      </a:endParaRPr>
                    </a:p>
                  </a:txBody>
                  <a:tcPr anchor="ctr"/>
                </a:tc>
                <a:tc>
                  <a:txBody>
                    <a:bodyPr/>
                    <a:lstStyle/>
                    <a:p>
                      <a:pPr algn="ctr"/>
                      <a:endParaRPr lang="fi-FI" dirty="0">
                        <a:latin typeface="Brother 1816 Regular" pitchFamily="50" charset="0"/>
                      </a:endParaRPr>
                    </a:p>
                  </a:txBody>
                  <a:tcPr anchor="ctr"/>
                </a:tc>
                <a:tc>
                  <a:txBody>
                    <a:bodyPr/>
                    <a:lstStyle/>
                    <a:p>
                      <a:pPr algn="ctr"/>
                      <a:endParaRPr lang="fi-FI" dirty="0">
                        <a:latin typeface="Brother 1816 Regular" pitchFamily="50" charset="0"/>
                      </a:endParaRPr>
                    </a:p>
                  </a:txBody>
                  <a:tcPr anchor="ctr"/>
                </a:tc>
                <a:extLst>
                  <a:ext uri="{0D108BD9-81ED-4DB2-BD59-A6C34878D82A}">
                    <a16:rowId xmlns:a16="http://schemas.microsoft.com/office/drawing/2014/main" val="2879760284"/>
                  </a:ext>
                </a:extLst>
              </a:tr>
            </a:tbl>
          </a:graphicData>
        </a:graphic>
      </p:graphicFrame>
    </p:spTree>
    <p:extLst>
      <p:ext uri="{BB962C8B-B14F-4D97-AF65-F5344CB8AC3E}">
        <p14:creationId xmlns:p14="http://schemas.microsoft.com/office/powerpoint/2010/main" val="79405419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E25AF-5690-4A9F-B856-D15070BAA1EB}"/>
              </a:ext>
            </a:extLst>
          </p:cNvPr>
          <p:cNvSpPr>
            <a:spLocks noGrp="1"/>
          </p:cNvSpPr>
          <p:nvPr>
            <p:ph type="title"/>
          </p:nvPr>
        </p:nvSpPr>
        <p:spPr/>
        <p:txBody>
          <a:bodyPr/>
          <a:lstStyle/>
          <a:p>
            <a:r>
              <a:rPr lang="fi-FI" dirty="0"/>
              <a:t>Evästystä opetussuunnitelman roolista </a:t>
            </a:r>
            <a:br>
              <a:rPr lang="fi-FI" dirty="0"/>
            </a:br>
            <a:r>
              <a:rPr lang="fi-FI" dirty="0"/>
              <a:t>opetuksessa ja oppimisessa</a:t>
            </a:r>
          </a:p>
        </p:txBody>
      </p:sp>
      <p:sp>
        <p:nvSpPr>
          <p:cNvPr id="3" name="Content Placeholder 2">
            <a:extLst>
              <a:ext uri="{FF2B5EF4-FFF2-40B4-BE49-F238E27FC236}">
                <a16:creationId xmlns:a16="http://schemas.microsoft.com/office/drawing/2014/main" id="{1FBA67F5-3A44-4C33-BFDD-D6DB6D2F674B}"/>
              </a:ext>
            </a:extLst>
          </p:cNvPr>
          <p:cNvSpPr>
            <a:spLocks noGrp="1"/>
          </p:cNvSpPr>
          <p:nvPr>
            <p:ph idx="1"/>
          </p:nvPr>
        </p:nvSpPr>
        <p:spPr/>
        <p:txBody>
          <a:bodyPr/>
          <a:lstStyle/>
          <a:p>
            <a:pPr marL="0" indent="0">
              <a:buNone/>
            </a:pPr>
            <a:r>
              <a:rPr lang="fi-FI" dirty="0"/>
              <a:t>Kansallinen koulutuksen arviointikeskus: </a:t>
            </a:r>
          </a:p>
          <a:p>
            <a:r>
              <a:rPr lang="fi-FI" i="1" dirty="0"/>
              <a:t>Julkaisut 1:2019. OPS – työn askeleita. Esi- ja perusopetuksen opetussuunnitelmien perusteiden 2014 toimeenpanon arviointi</a:t>
            </a:r>
          </a:p>
          <a:p>
            <a:r>
              <a:rPr lang="fi-FI" i="1" dirty="0"/>
              <a:t>Julkaisut 5:2020. Näkymiä OPS – matkan varrelta.  Esi- ja perusopetuksen opetussuunnitelmien perusteiden 2014 toimeenpanon arviointi</a:t>
            </a:r>
          </a:p>
          <a:p>
            <a:endParaRPr lang="fi-FI" dirty="0"/>
          </a:p>
        </p:txBody>
      </p:sp>
    </p:spTree>
    <p:extLst>
      <p:ext uri="{BB962C8B-B14F-4D97-AF65-F5344CB8AC3E}">
        <p14:creationId xmlns:p14="http://schemas.microsoft.com/office/powerpoint/2010/main" val="244524085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9E886-448F-4486-A72A-5C670A59C098}"/>
              </a:ext>
            </a:extLst>
          </p:cNvPr>
          <p:cNvSpPr>
            <a:spLocks noGrp="1"/>
          </p:cNvSpPr>
          <p:nvPr>
            <p:ph type="title"/>
          </p:nvPr>
        </p:nvSpPr>
        <p:spPr/>
        <p:txBody>
          <a:bodyPr/>
          <a:lstStyle/>
          <a:p>
            <a:r>
              <a:rPr lang="fi-FI" dirty="0"/>
              <a:t>Raporttien tulosten tarkastelua 1/4</a:t>
            </a:r>
          </a:p>
        </p:txBody>
      </p:sp>
      <p:sp>
        <p:nvSpPr>
          <p:cNvPr id="3" name="Content Placeholder 2">
            <a:extLst>
              <a:ext uri="{FF2B5EF4-FFF2-40B4-BE49-F238E27FC236}">
                <a16:creationId xmlns:a16="http://schemas.microsoft.com/office/drawing/2014/main" id="{F0168B7B-7585-4A03-A009-C4997497FBAB}"/>
              </a:ext>
            </a:extLst>
          </p:cNvPr>
          <p:cNvSpPr>
            <a:spLocks noGrp="1"/>
          </p:cNvSpPr>
          <p:nvPr>
            <p:ph idx="1"/>
          </p:nvPr>
        </p:nvSpPr>
        <p:spPr/>
        <p:txBody>
          <a:bodyPr>
            <a:normAutofit/>
          </a:bodyPr>
          <a:lstStyle/>
          <a:p>
            <a:pPr marL="514350" indent="-514350">
              <a:buFont typeface="+mj-lt"/>
              <a:buAutoNum type="arabicPeriod"/>
            </a:pPr>
            <a:r>
              <a:rPr lang="fi-FI" dirty="0"/>
              <a:t>Opetussuunnitelmien käyttöönoton tukea ja ohjausta on lisättävä ja vahvistettava</a:t>
            </a:r>
          </a:p>
          <a:p>
            <a:pPr lvl="1"/>
            <a:r>
              <a:rPr lang="fi-FI" dirty="0"/>
              <a:t>tulkinnat normeista vaihtelevat</a:t>
            </a:r>
          </a:p>
          <a:p>
            <a:pPr lvl="1"/>
            <a:r>
              <a:rPr lang="fi-FI" dirty="0"/>
              <a:t>käsitteitä tulee selkiyttää</a:t>
            </a:r>
          </a:p>
          <a:p>
            <a:pPr lvl="1"/>
            <a:r>
              <a:rPr lang="fi-FI" dirty="0" err="1"/>
              <a:t>kuntatason</a:t>
            </a:r>
            <a:r>
              <a:rPr lang="fi-FI" dirty="0"/>
              <a:t> keskustelua tulee vahvistaa</a:t>
            </a:r>
          </a:p>
          <a:p>
            <a:pPr marL="514350" indent="-514350">
              <a:buFont typeface="+mj-lt"/>
              <a:buAutoNum type="arabicPeriod"/>
            </a:pPr>
            <a:r>
              <a:rPr lang="fi-FI" dirty="0"/>
              <a:t>Pedagogisen johtamisen selkeys</a:t>
            </a:r>
          </a:p>
          <a:p>
            <a:pPr lvl="1"/>
            <a:r>
              <a:rPr lang="fi-FI" dirty="0"/>
              <a:t>opetuksen järjestäjän ja rehtorin keskeinen rooli, pedagoginen johtaminen keskiössä</a:t>
            </a:r>
          </a:p>
          <a:p>
            <a:pPr lvl="1"/>
            <a:r>
              <a:rPr lang="fi-FI" dirty="0"/>
              <a:t>muutosjohtaminen tarvitsee strategisen suunnitelman, aikaa sekä henkilöstön osaamisen kehittämistä ja keskustelua </a:t>
            </a:r>
          </a:p>
          <a:p>
            <a:endParaRPr lang="fi-FI" dirty="0"/>
          </a:p>
        </p:txBody>
      </p:sp>
    </p:spTree>
    <p:extLst>
      <p:ext uri="{BB962C8B-B14F-4D97-AF65-F5344CB8AC3E}">
        <p14:creationId xmlns:p14="http://schemas.microsoft.com/office/powerpoint/2010/main" val="249346845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9D6A-C8A8-4A2E-8F26-442E0C788FD6}"/>
              </a:ext>
            </a:extLst>
          </p:cNvPr>
          <p:cNvSpPr>
            <a:spLocks noGrp="1"/>
          </p:cNvSpPr>
          <p:nvPr>
            <p:ph type="title"/>
          </p:nvPr>
        </p:nvSpPr>
        <p:spPr/>
        <p:txBody>
          <a:bodyPr/>
          <a:lstStyle/>
          <a:p>
            <a:r>
              <a:rPr lang="fi-FI" dirty="0"/>
              <a:t>Raporttien tulosten tarkastelua 2/4</a:t>
            </a:r>
          </a:p>
        </p:txBody>
      </p:sp>
      <p:sp>
        <p:nvSpPr>
          <p:cNvPr id="3" name="Content Placeholder 2">
            <a:extLst>
              <a:ext uri="{FF2B5EF4-FFF2-40B4-BE49-F238E27FC236}">
                <a16:creationId xmlns:a16="http://schemas.microsoft.com/office/drawing/2014/main" id="{0219B0E2-713B-4C2B-AFB6-0CCCC101D04C}"/>
              </a:ext>
            </a:extLst>
          </p:cNvPr>
          <p:cNvSpPr>
            <a:spLocks noGrp="1"/>
          </p:cNvSpPr>
          <p:nvPr>
            <p:ph idx="1"/>
          </p:nvPr>
        </p:nvSpPr>
        <p:spPr/>
        <p:txBody>
          <a:bodyPr/>
          <a:lstStyle/>
          <a:p>
            <a:pPr marL="514350" indent="-514350">
              <a:buFont typeface="+mj-lt"/>
              <a:buAutoNum type="arabicPeriod" startAt="3"/>
            </a:pPr>
            <a:r>
              <a:rPr lang="fi-FI" dirty="0"/>
              <a:t>Osallistamisen rooli</a:t>
            </a:r>
          </a:p>
          <a:p>
            <a:pPr lvl="1"/>
            <a:r>
              <a:rPr lang="fi-FI" dirty="0"/>
              <a:t>OPS – työ on yhteisöllinen oppimisprosessi,  johon pitää määrätietoisesti </a:t>
            </a:r>
            <a:r>
              <a:rPr lang="fi-FI" dirty="0" err="1"/>
              <a:t>osallistaa</a:t>
            </a:r>
            <a:endParaRPr lang="fi-FI" dirty="0"/>
          </a:p>
          <a:p>
            <a:pPr lvl="1"/>
            <a:r>
              <a:rPr lang="fi-FI" dirty="0"/>
              <a:t>Tarvitaan riittävä yhteistyön aikaa, vuorovaikutteisia työtapoja sekä henkilöstön kesken että opetuksessa </a:t>
            </a:r>
          </a:p>
          <a:p>
            <a:pPr marL="514350" indent="-514350">
              <a:buFont typeface="+mj-lt"/>
              <a:buAutoNum type="arabicPeriod" startAt="4"/>
            </a:pPr>
            <a:r>
              <a:rPr lang="fi-FI" dirty="0"/>
              <a:t>Hyvinvoinnista ja työssäjaksamisesta tulee huolehtia</a:t>
            </a:r>
          </a:p>
          <a:p>
            <a:pPr lvl="1"/>
            <a:r>
              <a:rPr lang="fi-FI" dirty="0"/>
              <a:t>Työn muuttaminen ja reflektointi välttämätöntä</a:t>
            </a:r>
          </a:p>
          <a:p>
            <a:pPr lvl="1"/>
            <a:r>
              <a:rPr lang="fi-FI" dirty="0"/>
              <a:t>Opetuksen järjestäjän roolina on löytää ratkaisuja kiireen vähentämiseen yhteistyössä opetushenkilöstön kanssa</a:t>
            </a:r>
          </a:p>
          <a:p>
            <a:pPr marL="0" indent="0">
              <a:buNone/>
            </a:pPr>
            <a:endParaRPr lang="fi-FI" dirty="0"/>
          </a:p>
        </p:txBody>
      </p:sp>
    </p:spTree>
    <p:extLst>
      <p:ext uri="{BB962C8B-B14F-4D97-AF65-F5344CB8AC3E}">
        <p14:creationId xmlns:p14="http://schemas.microsoft.com/office/powerpoint/2010/main" val="2584203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5471F-2DA7-4863-AB23-EAAAE42375C9}"/>
              </a:ext>
            </a:extLst>
          </p:cNvPr>
          <p:cNvSpPr>
            <a:spLocks noGrp="1"/>
          </p:cNvSpPr>
          <p:nvPr>
            <p:ph type="title"/>
          </p:nvPr>
        </p:nvSpPr>
        <p:spPr/>
        <p:txBody>
          <a:bodyPr>
            <a:noAutofit/>
          </a:bodyPr>
          <a:lstStyle/>
          <a:p>
            <a:r>
              <a:rPr lang="fi-FI" sz="3200" dirty="0">
                <a:latin typeface="Brother 1816 Medium" pitchFamily="50" charset="0"/>
              </a:rPr>
              <a:t>Opetustoimen ohjausjärjestelmän muutos – tiukasta normiohjauksesta itseohjautuvuuteen</a:t>
            </a:r>
          </a:p>
        </p:txBody>
      </p:sp>
      <p:sp>
        <p:nvSpPr>
          <p:cNvPr id="3" name="Content Placeholder 2">
            <a:extLst>
              <a:ext uri="{FF2B5EF4-FFF2-40B4-BE49-F238E27FC236}">
                <a16:creationId xmlns:a16="http://schemas.microsoft.com/office/drawing/2014/main" id="{94AE1EAF-D2AF-47E4-8879-75DA49F4DDAC}"/>
              </a:ext>
            </a:extLst>
          </p:cNvPr>
          <p:cNvSpPr>
            <a:spLocks noGrp="1"/>
          </p:cNvSpPr>
          <p:nvPr>
            <p:ph idx="1"/>
          </p:nvPr>
        </p:nvSpPr>
        <p:spPr>
          <a:xfrm>
            <a:off x="838200" y="2153653"/>
            <a:ext cx="10515600" cy="4023310"/>
          </a:xfrm>
        </p:spPr>
        <p:txBody>
          <a:bodyPr/>
          <a:lstStyle/>
          <a:p>
            <a:pPr marL="0" indent="0">
              <a:buNone/>
            </a:pPr>
            <a:r>
              <a:rPr lang="fi-FI" dirty="0">
                <a:latin typeface="Brother 1816 Medium" pitchFamily="50" charset="0"/>
              </a:rPr>
              <a:t>Koululainsäädännön kokonaisuudistus 1999 </a:t>
            </a:r>
          </a:p>
          <a:p>
            <a:r>
              <a:rPr lang="fi-FI" dirty="0">
                <a:latin typeface="Brother 1816 Regular" pitchFamily="50" charset="0"/>
              </a:rPr>
              <a:t>Norminpurku ja byrokratian vähentäminen</a:t>
            </a:r>
          </a:p>
          <a:p>
            <a:r>
              <a:rPr lang="fi-FI" dirty="0">
                <a:latin typeface="Brother 1816 Regular" pitchFamily="50" charset="0"/>
              </a:rPr>
              <a:t>Paikallisen päätösvallan lisääminen</a:t>
            </a:r>
          </a:p>
          <a:p>
            <a:r>
              <a:rPr lang="fi-FI" dirty="0">
                <a:latin typeface="Brother 1816 Regular" pitchFamily="50" charset="0"/>
              </a:rPr>
              <a:t>Arviointi varmistamaan laatua</a:t>
            </a:r>
          </a:p>
          <a:p>
            <a:r>
              <a:rPr lang="fi-FI" dirty="0">
                <a:latin typeface="Brother 1816 Regular" pitchFamily="50" charset="0"/>
              </a:rPr>
              <a:t>Painotetaan asiakasnäkökulmaa</a:t>
            </a:r>
          </a:p>
          <a:p>
            <a:endParaRPr lang="fi-FI" dirty="0">
              <a:latin typeface="Brother 1816 Regular" pitchFamily="50" charset="0"/>
            </a:endParaRPr>
          </a:p>
          <a:p>
            <a:pPr marL="0" indent="0">
              <a:buNone/>
            </a:pPr>
            <a:r>
              <a:rPr lang="fi-FI" dirty="0">
                <a:latin typeface="Brother 1816 Medium" pitchFamily="50" charset="0"/>
              </a:rPr>
              <a:t>”Kun valta on kansalla, kenellä se silloin on?”</a:t>
            </a:r>
            <a:r>
              <a:rPr lang="fi-FI" dirty="0">
                <a:latin typeface="Brother 1816 Regular" pitchFamily="50" charset="0"/>
              </a:rPr>
              <a:t> (Paavo Haavikko)</a:t>
            </a:r>
          </a:p>
          <a:p>
            <a:endParaRPr lang="fi-FI" dirty="0"/>
          </a:p>
        </p:txBody>
      </p:sp>
    </p:spTree>
    <p:extLst>
      <p:ext uri="{BB962C8B-B14F-4D97-AF65-F5344CB8AC3E}">
        <p14:creationId xmlns:p14="http://schemas.microsoft.com/office/powerpoint/2010/main" val="1500088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8FEB-E639-4865-82B6-DF2B49CF178A}"/>
              </a:ext>
            </a:extLst>
          </p:cNvPr>
          <p:cNvSpPr>
            <a:spLocks noGrp="1"/>
          </p:cNvSpPr>
          <p:nvPr>
            <p:ph type="title"/>
          </p:nvPr>
        </p:nvSpPr>
        <p:spPr/>
        <p:txBody>
          <a:bodyPr/>
          <a:lstStyle/>
          <a:p>
            <a:r>
              <a:rPr lang="fi-FI" dirty="0"/>
              <a:t>Kysymyksiä yhteistyön arvioimiseksi</a:t>
            </a:r>
          </a:p>
        </p:txBody>
      </p:sp>
      <p:sp>
        <p:nvSpPr>
          <p:cNvPr id="3" name="Content Placeholder 2">
            <a:extLst>
              <a:ext uri="{FF2B5EF4-FFF2-40B4-BE49-F238E27FC236}">
                <a16:creationId xmlns:a16="http://schemas.microsoft.com/office/drawing/2014/main" id="{D8A38AE2-E4DB-4DC5-BD75-09A69A23D654}"/>
              </a:ext>
            </a:extLst>
          </p:cNvPr>
          <p:cNvSpPr>
            <a:spLocks noGrp="1"/>
          </p:cNvSpPr>
          <p:nvPr>
            <p:ph idx="1"/>
          </p:nvPr>
        </p:nvSpPr>
        <p:spPr/>
        <p:txBody>
          <a:bodyPr>
            <a:normAutofit fontScale="70000" lnSpcReduction="20000"/>
          </a:bodyPr>
          <a:lstStyle/>
          <a:p>
            <a:r>
              <a:rPr lang="fi-FI" dirty="0">
                <a:latin typeface="Brother 1816 Medium" pitchFamily="50" charset="0"/>
              </a:rPr>
              <a:t>Mikä on monialaisen yhteistyön yhteinen tavoite, onko sitä?</a:t>
            </a:r>
          </a:p>
          <a:p>
            <a:pPr marL="457200" lvl="1" indent="0">
              <a:buNone/>
            </a:pPr>
            <a:r>
              <a:rPr lang="fi-FI" dirty="0"/>
              <a:t>Toteutammeko vain lain kirjainta vai pyrimmekö oikeasti konkreettisiin tavoitteisiin hyvinvoinnin edistämiseksi? Onko toimintakulttuurissa tapahtunut muutosta?</a:t>
            </a:r>
          </a:p>
          <a:p>
            <a:endParaRPr lang="fi-FI" dirty="0"/>
          </a:p>
          <a:p>
            <a:r>
              <a:rPr lang="fi-FI" dirty="0">
                <a:latin typeface="Brother 1816 Medium" pitchFamily="50" charset="0"/>
              </a:rPr>
              <a:t>Miten kokonaisuutta johdetaan ja arvioidaan?</a:t>
            </a:r>
            <a:r>
              <a:rPr lang="fi-FI" dirty="0"/>
              <a:t> </a:t>
            </a:r>
          </a:p>
          <a:p>
            <a:pPr marL="457200" lvl="1" indent="0">
              <a:buNone/>
            </a:pPr>
            <a:r>
              <a:rPr lang="fi-FI" dirty="0"/>
              <a:t>Ovatko johtamisen </a:t>
            </a:r>
            <a:r>
              <a:rPr lang="fi-FI" dirty="0" err="1"/>
              <a:t>vastuutahot</a:t>
            </a:r>
            <a:r>
              <a:rPr lang="fi-FI" dirty="0"/>
              <a:t> ja vastuut selkeät ja toimivat kaikilla tasoilla? Miten kunnan päättäjät sitoutetaan tavoitteisiin? Kuka vastaa arvioinnista?</a:t>
            </a:r>
          </a:p>
          <a:p>
            <a:endParaRPr lang="fi-FI" dirty="0"/>
          </a:p>
          <a:p>
            <a:r>
              <a:rPr lang="fi-FI" dirty="0">
                <a:latin typeface="Brother 1816 Medium" pitchFamily="50" charset="0"/>
              </a:rPr>
              <a:t>Miten monialaisuus toimii?</a:t>
            </a:r>
          </a:p>
          <a:p>
            <a:pPr marL="457200" lvl="1" indent="0">
              <a:buNone/>
            </a:pPr>
            <a:r>
              <a:rPr lang="fi-FI" dirty="0"/>
              <a:t>Tunnemmeko riittävästi toistemme työtä ja toimintatapoja? Luotammeko toisiimme? Tehdäänkö turhaan päällekkäistä työtä vai voisiko toimintoja yhdistää ja jämäköittää?</a:t>
            </a:r>
          </a:p>
          <a:p>
            <a:endParaRPr lang="fi-FI" dirty="0"/>
          </a:p>
          <a:p>
            <a:r>
              <a:rPr lang="fi-FI" dirty="0">
                <a:latin typeface="Brother 1816 Medium" pitchFamily="50" charset="0"/>
              </a:rPr>
              <a:t>Miten suunnitelmallisuus toimii?</a:t>
            </a:r>
          </a:p>
          <a:p>
            <a:pPr marL="457200" lvl="1" indent="0">
              <a:buNone/>
            </a:pPr>
            <a:r>
              <a:rPr lang="fi-FI" dirty="0"/>
              <a:t>Teemmekö suunnitelmia vain suunnitelmien vuoksi? Arvioimmeko suunnitelmien toteutumista? Teemmekö johtopäätökset, jos suunnitelmat eivät toteudu?</a:t>
            </a:r>
          </a:p>
          <a:p>
            <a:endParaRPr lang="fi-FI" dirty="0"/>
          </a:p>
        </p:txBody>
      </p:sp>
    </p:spTree>
    <p:extLst>
      <p:ext uri="{BB962C8B-B14F-4D97-AF65-F5344CB8AC3E}">
        <p14:creationId xmlns:p14="http://schemas.microsoft.com/office/powerpoint/2010/main" val="249323524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8CDC7-A382-4E03-912B-6F18A94DCAF8}"/>
              </a:ext>
            </a:extLst>
          </p:cNvPr>
          <p:cNvSpPr>
            <a:spLocks noGrp="1"/>
          </p:cNvSpPr>
          <p:nvPr>
            <p:ph type="title"/>
          </p:nvPr>
        </p:nvSpPr>
        <p:spPr/>
        <p:txBody>
          <a:bodyPr/>
          <a:lstStyle/>
          <a:p>
            <a:r>
              <a:rPr lang="fi-FI" dirty="0"/>
              <a:t>Raporttien tulosten tarkastelua 3/4</a:t>
            </a:r>
          </a:p>
        </p:txBody>
      </p:sp>
      <p:sp>
        <p:nvSpPr>
          <p:cNvPr id="3" name="Content Placeholder 2">
            <a:extLst>
              <a:ext uri="{FF2B5EF4-FFF2-40B4-BE49-F238E27FC236}">
                <a16:creationId xmlns:a16="http://schemas.microsoft.com/office/drawing/2014/main" id="{5ADB3FEB-74DF-40BB-B731-D85F193A2B9D}"/>
              </a:ext>
            </a:extLst>
          </p:cNvPr>
          <p:cNvSpPr>
            <a:spLocks noGrp="1"/>
          </p:cNvSpPr>
          <p:nvPr>
            <p:ph idx="1"/>
          </p:nvPr>
        </p:nvSpPr>
        <p:spPr/>
        <p:txBody>
          <a:bodyPr>
            <a:normAutofit/>
          </a:bodyPr>
          <a:lstStyle/>
          <a:p>
            <a:pPr marL="514350" indent="-514350">
              <a:buFont typeface="+mj-lt"/>
              <a:buAutoNum type="arabicPeriod" startAt="5"/>
            </a:pPr>
            <a:r>
              <a:rPr lang="fi-FI" dirty="0"/>
              <a:t>Oppimisympäristöt</a:t>
            </a:r>
          </a:p>
          <a:p>
            <a:pPr lvl="1"/>
            <a:r>
              <a:rPr lang="fi-FI" dirty="0"/>
              <a:t>Oppimista edistäviin tilaratkaisuihin tulee kiinnittää huomiota</a:t>
            </a:r>
          </a:p>
          <a:p>
            <a:pPr lvl="1"/>
            <a:r>
              <a:rPr lang="fi-FI" dirty="0"/>
              <a:t>Sosiaaliset ja psyykkiset oppimisympäristöt tulee huomioida paremmin, oppimiskäsityksen ja OPS-sisällölliset tavoitteet</a:t>
            </a:r>
          </a:p>
          <a:p>
            <a:pPr marL="514350" indent="-514350">
              <a:buFont typeface="+mj-lt"/>
              <a:buAutoNum type="arabicPeriod" startAt="5"/>
            </a:pPr>
            <a:r>
              <a:rPr lang="fi-FI" dirty="0"/>
              <a:t>Opetussuunnitelman merkityksellisyys</a:t>
            </a:r>
          </a:p>
          <a:p>
            <a:pPr lvl="1"/>
            <a:r>
              <a:rPr lang="fi-FI" dirty="0"/>
              <a:t>Opetussuunnitelma on opetuksen kehittämisen väline</a:t>
            </a:r>
          </a:p>
          <a:p>
            <a:pPr lvl="1"/>
            <a:r>
              <a:rPr lang="fi-FI" dirty="0"/>
              <a:t>Jokaisella opettajalla on vastuu opetussuunnitelman haltuun ottamisesta ja hyödyntämisestä</a:t>
            </a:r>
          </a:p>
        </p:txBody>
      </p:sp>
    </p:spTree>
    <p:extLst>
      <p:ext uri="{BB962C8B-B14F-4D97-AF65-F5344CB8AC3E}">
        <p14:creationId xmlns:p14="http://schemas.microsoft.com/office/powerpoint/2010/main" val="42523288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FD119-61CD-4748-8CFE-3C3A97CDEF2F}"/>
              </a:ext>
            </a:extLst>
          </p:cNvPr>
          <p:cNvSpPr>
            <a:spLocks noGrp="1"/>
          </p:cNvSpPr>
          <p:nvPr>
            <p:ph type="title"/>
          </p:nvPr>
        </p:nvSpPr>
        <p:spPr/>
        <p:txBody>
          <a:bodyPr/>
          <a:lstStyle/>
          <a:p>
            <a:r>
              <a:rPr lang="fi-FI" dirty="0"/>
              <a:t>Raporttien tulosten tarkastelua 4/4</a:t>
            </a:r>
          </a:p>
        </p:txBody>
      </p:sp>
      <p:sp>
        <p:nvSpPr>
          <p:cNvPr id="3" name="Content Placeholder 2">
            <a:extLst>
              <a:ext uri="{FF2B5EF4-FFF2-40B4-BE49-F238E27FC236}">
                <a16:creationId xmlns:a16="http://schemas.microsoft.com/office/drawing/2014/main" id="{6DC6653C-2FCB-427E-945C-2DA10555013B}"/>
              </a:ext>
            </a:extLst>
          </p:cNvPr>
          <p:cNvSpPr>
            <a:spLocks noGrp="1"/>
          </p:cNvSpPr>
          <p:nvPr>
            <p:ph idx="1"/>
          </p:nvPr>
        </p:nvSpPr>
        <p:spPr/>
        <p:txBody>
          <a:bodyPr>
            <a:normAutofit/>
          </a:bodyPr>
          <a:lstStyle/>
          <a:p>
            <a:pPr marL="514350" indent="-514350">
              <a:buFont typeface="+mj-lt"/>
              <a:buAutoNum type="arabicPeriod" startAt="7"/>
            </a:pPr>
            <a:r>
              <a:rPr lang="fi-FI" dirty="0"/>
              <a:t>Laaja-alainen osaaminen ja monialaiset oppimiskokonaisuudet</a:t>
            </a:r>
          </a:p>
          <a:p>
            <a:pPr lvl="1"/>
            <a:r>
              <a:rPr lang="fi-FI" dirty="0"/>
              <a:t>Tavoitteiden ja merkityksen selkiyttäminen</a:t>
            </a:r>
          </a:p>
          <a:p>
            <a:pPr lvl="1"/>
            <a:r>
              <a:rPr lang="fi-FI" dirty="0"/>
              <a:t>Näiden rooli yhteisöllisessä  toimintakulttuurissa </a:t>
            </a:r>
          </a:p>
          <a:p>
            <a:pPr marL="514350" indent="-514350">
              <a:buFont typeface="+mj-lt"/>
              <a:buAutoNum type="arabicPeriod" startAt="7"/>
            </a:pPr>
            <a:r>
              <a:rPr lang="fi-FI" dirty="0"/>
              <a:t>Riittävät resurssit </a:t>
            </a:r>
          </a:p>
          <a:p>
            <a:pPr lvl="1"/>
            <a:r>
              <a:rPr lang="fi-FI" dirty="0"/>
              <a:t>Resurssien kohdentamisen oikeellisuus </a:t>
            </a:r>
          </a:p>
          <a:p>
            <a:pPr lvl="1"/>
            <a:r>
              <a:rPr lang="fi-FI" dirty="0"/>
              <a:t>Resurssia varattava myös käyttöönottoon </a:t>
            </a:r>
          </a:p>
          <a:p>
            <a:pPr lvl="1"/>
            <a:r>
              <a:rPr lang="fi-FI" dirty="0"/>
              <a:t>Täydennyskoulutustarpeet</a:t>
            </a:r>
          </a:p>
        </p:txBody>
      </p:sp>
    </p:spTree>
    <p:extLst>
      <p:ext uri="{BB962C8B-B14F-4D97-AF65-F5344CB8AC3E}">
        <p14:creationId xmlns:p14="http://schemas.microsoft.com/office/powerpoint/2010/main" val="113210664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47A9-094C-4F21-9C84-67D943346E55}"/>
              </a:ext>
            </a:extLst>
          </p:cNvPr>
          <p:cNvSpPr>
            <a:spLocks noGrp="1"/>
          </p:cNvSpPr>
          <p:nvPr>
            <p:ph type="title"/>
          </p:nvPr>
        </p:nvSpPr>
        <p:spPr/>
        <p:txBody>
          <a:bodyPr/>
          <a:lstStyle/>
          <a:p>
            <a:r>
              <a:rPr lang="fi-FI" dirty="0"/>
              <a:t>Tulevaisuus</a:t>
            </a:r>
          </a:p>
        </p:txBody>
      </p:sp>
      <p:sp>
        <p:nvSpPr>
          <p:cNvPr id="3" name="Content Placeholder 2">
            <a:extLst>
              <a:ext uri="{FF2B5EF4-FFF2-40B4-BE49-F238E27FC236}">
                <a16:creationId xmlns:a16="http://schemas.microsoft.com/office/drawing/2014/main" id="{E9A3B8BA-083F-4256-9571-E397517C1015}"/>
              </a:ext>
            </a:extLst>
          </p:cNvPr>
          <p:cNvSpPr>
            <a:spLocks noGrp="1"/>
          </p:cNvSpPr>
          <p:nvPr>
            <p:ph idx="1"/>
          </p:nvPr>
        </p:nvSpPr>
        <p:spPr/>
        <p:txBody>
          <a:bodyPr/>
          <a:lstStyle/>
          <a:p>
            <a:r>
              <a:rPr lang="fi-FI" dirty="0"/>
              <a:t>Sitran megatrendit </a:t>
            </a:r>
          </a:p>
          <a:p>
            <a:r>
              <a:rPr lang="fi-FI" dirty="0"/>
              <a:t>Koulutuspoliittinen selonteko </a:t>
            </a:r>
          </a:p>
          <a:p>
            <a:r>
              <a:rPr lang="fi-FI" dirty="0"/>
              <a:t>Oppivelvollisuuden laajentaminen</a:t>
            </a:r>
          </a:p>
          <a:p>
            <a:r>
              <a:rPr lang="fi-FI" dirty="0"/>
              <a:t>2-vuotinen esiopetus</a:t>
            </a:r>
          </a:p>
        </p:txBody>
      </p:sp>
    </p:spTree>
    <p:extLst>
      <p:ext uri="{BB962C8B-B14F-4D97-AF65-F5344CB8AC3E}">
        <p14:creationId xmlns:p14="http://schemas.microsoft.com/office/powerpoint/2010/main" val="316509180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D4FA-29C3-4066-8662-92EBACE848AD}"/>
              </a:ext>
            </a:extLst>
          </p:cNvPr>
          <p:cNvSpPr>
            <a:spLocks noGrp="1"/>
          </p:cNvSpPr>
          <p:nvPr>
            <p:ph type="title"/>
          </p:nvPr>
        </p:nvSpPr>
        <p:spPr/>
        <p:txBody>
          <a:bodyPr/>
          <a:lstStyle/>
          <a:p>
            <a:r>
              <a:rPr lang="fi-FI" dirty="0"/>
              <a:t>Pohdintaa ja keskustelua</a:t>
            </a:r>
          </a:p>
        </p:txBody>
      </p:sp>
      <p:sp>
        <p:nvSpPr>
          <p:cNvPr id="3" name="Content Placeholder 2">
            <a:extLst>
              <a:ext uri="{FF2B5EF4-FFF2-40B4-BE49-F238E27FC236}">
                <a16:creationId xmlns:a16="http://schemas.microsoft.com/office/drawing/2014/main" id="{E7FBF5CF-11C7-4766-A756-44737047F041}"/>
              </a:ext>
            </a:extLst>
          </p:cNvPr>
          <p:cNvSpPr>
            <a:spLocks noGrp="1"/>
          </p:cNvSpPr>
          <p:nvPr>
            <p:ph idx="1"/>
          </p:nvPr>
        </p:nvSpPr>
        <p:spPr/>
        <p:txBody>
          <a:bodyPr/>
          <a:lstStyle/>
          <a:p>
            <a:pPr marL="0" indent="0">
              <a:buNone/>
            </a:pPr>
            <a:r>
              <a:rPr lang="fi-FI" dirty="0"/>
              <a:t>Mietteitä ja näkökulmia </a:t>
            </a:r>
            <a:r>
              <a:rPr lang="fi-FI" dirty="0" err="1"/>
              <a:t>Karvin</a:t>
            </a:r>
            <a:r>
              <a:rPr lang="fi-FI" dirty="0"/>
              <a:t> kehittämisehdotuksista.</a:t>
            </a:r>
          </a:p>
          <a:p>
            <a:pPr marL="0" indent="0">
              <a:buNone/>
            </a:pPr>
            <a:endParaRPr lang="fi-FI" dirty="0"/>
          </a:p>
          <a:p>
            <a:r>
              <a:rPr lang="fi-FI" dirty="0"/>
              <a:t>Näitä asioita jo teemme</a:t>
            </a:r>
          </a:p>
          <a:p>
            <a:r>
              <a:rPr lang="fi-FI" dirty="0"/>
              <a:t>Nämä on tarkoitus muuttaa</a:t>
            </a:r>
          </a:p>
          <a:p>
            <a:r>
              <a:rPr lang="fi-FI" dirty="0"/>
              <a:t>Nämä vaativat pohdintaa, lisäymmärrystä</a:t>
            </a:r>
          </a:p>
          <a:p>
            <a:r>
              <a:rPr lang="fi-FI" dirty="0"/>
              <a:t>Nämä vaativat kehittämistä</a:t>
            </a:r>
          </a:p>
        </p:txBody>
      </p:sp>
    </p:spTree>
    <p:extLst>
      <p:ext uri="{BB962C8B-B14F-4D97-AF65-F5344CB8AC3E}">
        <p14:creationId xmlns:p14="http://schemas.microsoft.com/office/powerpoint/2010/main" val="202009691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CDA8-2EB7-4589-BDD5-883B29D8D711}"/>
              </a:ext>
            </a:extLst>
          </p:cNvPr>
          <p:cNvSpPr>
            <a:spLocks noGrp="1"/>
          </p:cNvSpPr>
          <p:nvPr>
            <p:ph type="title"/>
          </p:nvPr>
        </p:nvSpPr>
        <p:spPr/>
        <p:txBody>
          <a:bodyPr/>
          <a:lstStyle/>
          <a:p>
            <a:r>
              <a:rPr lang="fi-FI" dirty="0"/>
              <a:t>Tarkistuslista</a:t>
            </a:r>
          </a:p>
        </p:txBody>
      </p:sp>
      <p:graphicFrame>
        <p:nvGraphicFramePr>
          <p:cNvPr id="4" name="Table 3">
            <a:extLst>
              <a:ext uri="{FF2B5EF4-FFF2-40B4-BE49-F238E27FC236}">
                <a16:creationId xmlns:a16="http://schemas.microsoft.com/office/drawing/2014/main" id="{FFD82CFE-44CE-48B5-8C6F-30E6D667D4B6}"/>
              </a:ext>
            </a:extLst>
          </p:cNvPr>
          <p:cNvGraphicFramePr>
            <a:graphicFrameLocks noGrp="1"/>
          </p:cNvGraphicFramePr>
          <p:nvPr>
            <p:extLst>
              <p:ext uri="{D42A27DB-BD31-4B8C-83A1-F6EECF244321}">
                <p14:modId xmlns:p14="http://schemas.microsoft.com/office/powerpoint/2010/main" val="2431374221"/>
              </p:ext>
            </p:extLst>
          </p:nvPr>
        </p:nvGraphicFramePr>
        <p:xfrm>
          <a:off x="838200" y="1690688"/>
          <a:ext cx="9397621" cy="4134929"/>
        </p:xfrm>
        <a:graphic>
          <a:graphicData uri="http://schemas.openxmlformats.org/drawingml/2006/table">
            <a:tbl>
              <a:tblPr firstRow="1" firstCol="1" bandRow="1">
                <a:tableStyleId>{5C22544A-7EE6-4342-B048-85BDC9FD1C3A}</a:tableStyleId>
              </a:tblPr>
              <a:tblGrid>
                <a:gridCol w="2554122">
                  <a:extLst>
                    <a:ext uri="{9D8B030D-6E8A-4147-A177-3AD203B41FA5}">
                      <a16:colId xmlns:a16="http://schemas.microsoft.com/office/drawing/2014/main" val="3089134887"/>
                    </a:ext>
                  </a:extLst>
                </a:gridCol>
                <a:gridCol w="4205918">
                  <a:extLst>
                    <a:ext uri="{9D8B030D-6E8A-4147-A177-3AD203B41FA5}">
                      <a16:colId xmlns:a16="http://schemas.microsoft.com/office/drawing/2014/main" val="2428053255"/>
                    </a:ext>
                  </a:extLst>
                </a:gridCol>
                <a:gridCol w="1218215">
                  <a:extLst>
                    <a:ext uri="{9D8B030D-6E8A-4147-A177-3AD203B41FA5}">
                      <a16:colId xmlns:a16="http://schemas.microsoft.com/office/drawing/2014/main" val="2697336076"/>
                    </a:ext>
                  </a:extLst>
                </a:gridCol>
                <a:gridCol w="1419366">
                  <a:extLst>
                    <a:ext uri="{9D8B030D-6E8A-4147-A177-3AD203B41FA5}">
                      <a16:colId xmlns:a16="http://schemas.microsoft.com/office/drawing/2014/main" val="1128302331"/>
                    </a:ext>
                  </a:extLst>
                </a:gridCol>
              </a:tblGrid>
              <a:tr h="767451">
                <a:tc>
                  <a:txBody>
                    <a:bodyPr/>
                    <a:lstStyle/>
                    <a:p>
                      <a:pPr algn="l"/>
                      <a:endParaRPr lang="fi-FI" dirty="0">
                        <a:latin typeface="Brother 1816 Medium" pitchFamily="50" charset="0"/>
                      </a:endParaRPr>
                    </a:p>
                  </a:txBody>
                  <a:tcPr anchor="ctr"/>
                </a:tc>
                <a:tc>
                  <a:txBody>
                    <a:bodyPr/>
                    <a:lstStyle/>
                    <a:p>
                      <a:pPr algn="ctr"/>
                      <a:r>
                        <a:rPr lang="fi-FI" dirty="0">
                          <a:latin typeface="Brother 1816 Medium" pitchFamily="50" charset="0"/>
                        </a:rPr>
                        <a:t>Opetuksen</a:t>
                      </a:r>
                      <a:r>
                        <a:rPr lang="fi-FI" baseline="0" dirty="0">
                          <a:latin typeface="Brother 1816 Medium" pitchFamily="50" charset="0"/>
                        </a:rPr>
                        <a:t>/koulutuksen järjestäjä</a:t>
                      </a:r>
                      <a:endParaRPr lang="fi-FI" dirty="0">
                        <a:latin typeface="Brother 1816 Medium" pitchFamily="50" charset="0"/>
                      </a:endParaRPr>
                    </a:p>
                  </a:txBody>
                  <a:tcPr anchor="ctr"/>
                </a:tc>
                <a:tc>
                  <a:txBody>
                    <a:bodyPr/>
                    <a:lstStyle/>
                    <a:p>
                      <a:pPr algn="ctr"/>
                      <a:r>
                        <a:rPr lang="fi-FI" dirty="0">
                          <a:latin typeface="Brother 1816 Medium" pitchFamily="50" charset="0"/>
                        </a:rPr>
                        <a:t>Opettaja</a:t>
                      </a:r>
                    </a:p>
                  </a:txBody>
                  <a:tcPr anchor="ctr"/>
                </a:tc>
                <a:tc>
                  <a:txBody>
                    <a:bodyPr/>
                    <a:lstStyle/>
                    <a:p>
                      <a:pPr algn="ctr"/>
                      <a:r>
                        <a:rPr lang="fi-FI" dirty="0">
                          <a:latin typeface="Brother 1816 Medium" pitchFamily="50" charset="0"/>
                        </a:rPr>
                        <a:t>Oppilas/</a:t>
                      </a:r>
                    </a:p>
                    <a:p>
                      <a:pPr algn="ctr"/>
                      <a:r>
                        <a:rPr lang="fi-FI" dirty="0">
                          <a:latin typeface="Brother 1816 Medium" pitchFamily="50" charset="0"/>
                        </a:rPr>
                        <a:t>opiskelija </a:t>
                      </a:r>
                    </a:p>
                  </a:txBody>
                  <a:tcPr anchor="ctr"/>
                </a:tc>
                <a:extLst>
                  <a:ext uri="{0D108BD9-81ED-4DB2-BD59-A6C34878D82A}">
                    <a16:rowId xmlns:a16="http://schemas.microsoft.com/office/drawing/2014/main" val="1418915935"/>
                  </a:ext>
                </a:extLst>
              </a:tr>
              <a:tr h="503425">
                <a:tc>
                  <a:txBody>
                    <a:bodyPr/>
                    <a:lstStyle/>
                    <a:p>
                      <a:pPr algn="l"/>
                      <a:r>
                        <a:rPr lang="fi-FI" dirty="0">
                          <a:latin typeface="Brother 1816 Regular" pitchFamily="50" charset="0"/>
                        </a:rPr>
                        <a:t>Arviointiosaaminen</a:t>
                      </a:r>
                    </a:p>
                  </a:txBody>
                  <a:tcPr anchor="ctr"/>
                </a:tc>
                <a:tc>
                  <a:txBody>
                    <a:bodyPr/>
                    <a:lstStyle/>
                    <a:p>
                      <a:endParaRPr lang="fi-FI">
                        <a:latin typeface="Brother 1816 Regular" pitchFamily="50" charset="0"/>
                      </a:endParaRPr>
                    </a:p>
                  </a:txBody>
                  <a:tcPr/>
                </a:tc>
                <a:tc>
                  <a:txBody>
                    <a:bodyPr/>
                    <a:lstStyle/>
                    <a:p>
                      <a:endParaRPr lang="fi-FI" dirty="0">
                        <a:latin typeface="Brother 1816 Regular" pitchFamily="50" charset="0"/>
                      </a:endParaRPr>
                    </a:p>
                  </a:txBody>
                  <a:tcPr/>
                </a:tc>
                <a:tc>
                  <a:txBody>
                    <a:bodyPr/>
                    <a:lstStyle/>
                    <a:p>
                      <a:endParaRPr lang="fi-FI">
                        <a:latin typeface="Brother 1816 Regular" pitchFamily="50" charset="0"/>
                      </a:endParaRPr>
                    </a:p>
                  </a:txBody>
                  <a:tcPr/>
                </a:tc>
                <a:extLst>
                  <a:ext uri="{0D108BD9-81ED-4DB2-BD59-A6C34878D82A}">
                    <a16:rowId xmlns:a16="http://schemas.microsoft.com/office/drawing/2014/main" val="114712874"/>
                  </a:ext>
                </a:extLst>
              </a:tr>
              <a:tr h="514543">
                <a:tc>
                  <a:txBody>
                    <a:bodyPr/>
                    <a:lstStyle/>
                    <a:p>
                      <a:pPr algn="l"/>
                      <a:r>
                        <a:rPr lang="fi-FI" dirty="0">
                          <a:latin typeface="Brother 1816 Regular" pitchFamily="50" charset="0"/>
                        </a:rPr>
                        <a:t>Arviointikulttuuri </a:t>
                      </a:r>
                    </a:p>
                  </a:txBody>
                  <a:tcPr anchor="ctr"/>
                </a:tc>
                <a:tc>
                  <a:txBody>
                    <a:bodyPr/>
                    <a:lstStyle/>
                    <a:p>
                      <a:endParaRPr lang="fi-FI">
                        <a:latin typeface="Brother 1816 Regular" pitchFamily="50" charset="0"/>
                      </a:endParaRPr>
                    </a:p>
                  </a:txBody>
                  <a:tcPr/>
                </a:tc>
                <a:tc>
                  <a:txBody>
                    <a:bodyPr/>
                    <a:lstStyle/>
                    <a:p>
                      <a:endParaRPr lang="fi-FI">
                        <a:latin typeface="Brother 1816 Regular" pitchFamily="50" charset="0"/>
                      </a:endParaRPr>
                    </a:p>
                  </a:txBody>
                  <a:tcPr/>
                </a:tc>
                <a:tc>
                  <a:txBody>
                    <a:bodyPr/>
                    <a:lstStyle/>
                    <a:p>
                      <a:endParaRPr lang="fi-FI" dirty="0">
                        <a:latin typeface="Brother 1816 Regular" pitchFamily="50" charset="0"/>
                      </a:endParaRPr>
                    </a:p>
                  </a:txBody>
                  <a:tcPr/>
                </a:tc>
                <a:extLst>
                  <a:ext uri="{0D108BD9-81ED-4DB2-BD59-A6C34878D82A}">
                    <a16:rowId xmlns:a16="http://schemas.microsoft.com/office/drawing/2014/main" val="387980840"/>
                  </a:ext>
                </a:extLst>
              </a:tr>
              <a:tr h="795030">
                <a:tc>
                  <a:txBody>
                    <a:bodyPr/>
                    <a:lstStyle/>
                    <a:p>
                      <a:pPr algn="l"/>
                      <a:r>
                        <a:rPr lang="fi-FI" dirty="0">
                          <a:latin typeface="Brother 1816 Regular" pitchFamily="50" charset="0"/>
                        </a:rPr>
                        <a:t>Arvioinnin hyvät </a:t>
                      </a:r>
                    </a:p>
                    <a:p>
                      <a:pPr algn="l"/>
                      <a:r>
                        <a:rPr lang="fi-FI" dirty="0">
                          <a:latin typeface="Brother 1816 Regular" pitchFamily="50" charset="0"/>
                        </a:rPr>
                        <a:t>käytännöt</a:t>
                      </a:r>
                    </a:p>
                  </a:txBody>
                  <a:tcPr anchor="ctr"/>
                </a:tc>
                <a:tc>
                  <a:txBody>
                    <a:bodyPr/>
                    <a:lstStyle/>
                    <a:p>
                      <a:endParaRPr lang="fi-FI">
                        <a:latin typeface="Brother 1816 Regular" pitchFamily="50" charset="0"/>
                      </a:endParaRPr>
                    </a:p>
                  </a:txBody>
                  <a:tcPr/>
                </a:tc>
                <a:tc>
                  <a:txBody>
                    <a:bodyPr/>
                    <a:lstStyle/>
                    <a:p>
                      <a:endParaRPr lang="fi-FI">
                        <a:latin typeface="Brother 1816 Regular" pitchFamily="50" charset="0"/>
                      </a:endParaRPr>
                    </a:p>
                  </a:txBody>
                  <a:tcPr/>
                </a:tc>
                <a:tc>
                  <a:txBody>
                    <a:bodyPr/>
                    <a:lstStyle/>
                    <a:p>
                      <a:endParaRPr lang="fi-FI" dirty="0">
                        <a:latin typeface="Brother 1816 Regular" pitchFamily="50" charset="0"/>
                      </a:endParaRPr>
                    </a:p>
                  </a:txBody>
                  <a:tcPr/>
                </a:tc>
                <a:extLst>
                  <a:ext uri="{0D108BD9-81ED-4DB2-BD59-A6C34878D82A}">
                    <a16:rowId xmlns:a16="http://schemas.microsoft.com/office/drawing/2014/main" val="1711893652"/>
                  </a:ext>
                </a:extLst>
              </a:tr>
              <a:tr h="454252">
                <a:tc>
                  <a:txBody>
                    <a:bodyPr/>
                    <a:lstStyle/>
                    <a:p>
                      <a:pPr algn="l"/>
                      <a:r>
                        <a:rPr lang="fi-FI" dirty="0">
                          <a:latin typeface="Brother 1816 Regular" pitchFamily="50" charset="0"/>
                        </a:rPr>
                        <a:t>Arviointikriteerit </a:t>
                      </a:r>
                    </a:p>
                    <a:p>
                      <a:pPr algn="l"/>
                      <a:endParaRPr lang="fi-FI" dirty="0">
                        <a:latin typeface="Brother 1816 Regular" pitchFamily="50" charset="0"/>
                      </a:endParaRPr>
                    </a:p>
                  </a:txBody>
                  <a:tcPr anchor="ctr"/>
                </a:tc>
                <a:tc>
                  <a:txBody>
                    <a:bodyPr/>
                    <a:lstStyle/>
                    <a:p>
                      <a:endParaRPr lang="fi-FI" dirty="0">
                        <a:latin typeface="Brother 1816 Regular" pitchFamily="50" charset="0"/>
                      </a:endParaRPr>
                    </a:p>
                  </a:txBody>
                  <a:tcPr/>
                </a:tc>
                <a:tc>
                  <a:txBody>
                    <a:bodyPr/>
                    <a:lstStyle/>
                    <a:p>
                      <a:endParaRPr lang="fi-FI">
                        <a:latin typeface="Brother 1816 Regular" pitchFamily="50" charset="0"/>
                      </a:endParaRPr>
                    </a:p>
                  </a:txBody>
                  <a:tcPr/>
                </a:tc>
                <a:tc>
                  <a:txBody>
                    <a:bodyPr/>
                    <a:lstStyle/>
                    <a:p>
                      <a:endParaRPr lang="fi-FI" dirty="0">
                        <a:latin typeface="Brother 1816 Regular" pitchFamily="50" charset="0"/>
                      </a:endParaRPr>
                    </a:p>
                  </a:txBody>
                  <a:tcPr/>
                </a:tc>
                <a:extLst>
                  <a:ext uri="{0D108BD9-81ED-4DB2-BD59-A6C34878D82A}">
                    <a16:rowId xmlns:a16="http://schemas.microsoft.com/office/drawing/2014/main" val="3280197356"/>
                  </a:ext>
                </a:extLst>
              </a:tr>
              <a:tr h="855255">
                <a:tc>
                  <a:txBody>
                    <a:bodyPr/>
                    <a:lstStyle/>
                    <a:p>
                      <a:pPr algn="l"/>
                      <a:r>
                        <a:rPr lang="fi-FI" dirty="0">
                          <a:latin typeface="Brother 1816 Regular" pitchFamily="50" charset="0"/>
                        </a:rPr>
                        <a:t>Opetuksen</a:t>
                      </a:r>
                      <a:r>
                        <a:rPr lang="fi-FI" baseline="0" dirty="0">
                          <a:latin typeface="Brother 1816 Regular" pitchFamily="50" charset="0"/>
                        </a:rPr>
                        <a:t> ja arvioinnin </a:t>
                      </a:r>
                    </a:p>
                    <a:p>
                      <a:pPr algn="l"/>
                      <a:r>
                        <a:rPr lang="fi-FI" baseline="0" dirty="0">
                          <a:latin typeface="Brother 1816 Regular" pitchFamily="50" charset="0"/>
                        </a:rPr>
                        <a:t>kehittäminen</a:t>
                      </a:r>
                      <a:endParaRPr lang="fi-FI" dirty="0">
                        <a:latin typeface="Brother 1816 Regular" pitchFamily="50" charset="0"/>
                      </a:endParaRPr>
                    </a:p>
                  </a:txBody>
                  <a:tcPr anchor="ctr"/>
                </a:tc>
                <a:tc>
                  <a:txBody>
                    <a:bodyPr/>
                    <a:lstStyle/>
                    <a:p>
                      <a:endParaRPr lang="fi-FI">
                        <a:latin typeface="Brother 1816 Regular" pitchFamily="50" charset="0"/>
                      </a:endParaRPr>
                    </a:p>
                  </a:txBody>
                  <a:tcPr/>
                </a:tc>
                <a:tc>
                  <a:txBody>
                    <a:bodyPr/>
                    <a:lstStyle/>
                    <a:p>
                      <a:endParaRPr lang="fi-FI" dirty="0">
                        <a:latin typeface="Brother 1816 Regular" pitchFamily="50" charset="0"/>
                      </a:endParaRPr>
                    </a:p>
                  </a:txBody>
                  <a:tcPr/>
                </a:tc>
                <a:tc>
                  <a:txBody>
                    <a:bodyPr/>
                    <a:lstStyle/>
                    <a:p>
                      <a:endParaRPr lang="fi-FI" dirty="0">
                        <a:latin typeface="Brother 1816 Regular" pitchFamily="50" charset="0"/>
                      </a:endParaRPr>
                    </a:p>
                  </a:txBody>
                  <a:tcPr/>
                </a:tc>
                <a:extLst>
                  <a:ext uri="{0D108BD9-81ED-4DB2-BD59-A6C34878D82A}">
                    <a16:rowId xmlns:a16="http://schemas.microsoft.com/office/drawing/2014/main" val="2356271590"/>
                  </a:ext>
                </a:extLst>
              </a:tr>
            </a:tbl>
          </a:graphicData>
        </a:graphic>
      </p:graphicFrame>
    </p:spTree>
    <p:extLst>
      <p:ext uri="{BB962C8B-B14F-4D97-AF65-F5344CB8AC3E}">
        <p14:creationId xmlns:p14="http://schemas.microsoft.com/office/powerpoint/2010/main" val="353796882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10F5-259E-4F31-B7C4-02C36517B8D6}"/>
              </a:ext>
            </a:extLst>
          </p:cNvPr>
          <p:cNvSpPr>
            <a:spLocks noGrp="1"/>
          </p:cNvSpPr>
          <p:nvPr>
            <p:ph type="title"/>
          </p:nvPr>
        </p:nvSpPr>
        <p:spPr/>
        <p:txBody>
          <a:bodyPr/>
          <a:lstStyle/>
          <a:p>
            <a:r>
              <a:rPr lang="fi-FI" dirty="0"/>
              <a:t>Mitä opettajan ja rehtorin tulee tietää arvioinnista?</a:t>
            </a:r>
          </a:p>
        </p:txBody>
      </p:sp>
      <p:sp>
        <p:nvSpPr>
          <p:cNvPr id="3" name="Content Placeholder 2">
            <a:extLst>
              <a:ext uri="{FF2B5EF4-FFF2-40B4-BE49-F238E27FC236}">
                <a16:creationId xmlns:a16="http://schemas.microsoft.com/office/drawing/2014/main" id="{8C4375DD-4F33-49E5-9B8F-0C768696A2EC}"/>
              </a:ext>
            </a:extLst>
          </p:cNvPr>
          <p:cNvSpPr>
            <a:spLocks noGrp="1"/>
          </p:cNvSpPr>
          <p:nvPr>
            <p:ph idx="1"/>
          </p:nvPr>
        </p:nvSpPr>
        <p:spPr/>
        <p:txBody>
          <a:bodyPr/>
          <a:lstStyle/>
          <a:p>
            <a:r>
              <a:rPr lang="fi-FI" dirty="0"/>
              <a:t>Kehittävän arvioinnin periaatteet</a:t>
            </a:r>
          </a:p>
          <a:p>
            <a:r>
              <a:rPr lang="fi-FI" dirty="0"/>
              <a:t>Oppimis- ja ihmiskäsitys </a:t>
            </a:r>
          </a:p>
          <a:p>
            <a:r>
              <a:rPr lang="fi-FI" dirty="0"/>
              <a:t>Arviointikulttuurin periaatteet </a:t>
            </a:r>
          </a:p>
          <a:p>
            <a:r>
              <a:rPr lang="fi-FI" dirty="0"/>
              <a:t>Formatiivinen arviointi</a:t>
            </a:r>
          </a:p>
          <a:p>
            <a:r>
              <a:rPr lang="fi-FI" dirty="0"/>
              <a:t>Summatiivinen arviointi </a:t>
            </a:r>
          </a:p>
          <a:p>
            <a:r>
              <a:rPr lang="fi-FI" dirty="0"/>
              <a:t>Normit arviointia ohjaamassa </a:t>
            </a:r>
          </a:p>
          <a:p>
            <a:endParaRPr lang="fi-FI" dirty="0"/>
          </a:p>
        </p:txBody>
      </p:sp>
    </p:spTree>
    <p:extLst>
      <p:ext uri="{BB962C8B-B14F-4D97-AF65-F5344CB8AC3E}">
        <p14:creationId xmlns:p14="http://schemas.microsoft.com/office/powerpoint/2010/main" val="45909744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153F7-76F1-4DFC-A9FC-FC4D3BCDDB49}"/>
              </a:ext>
            </a:extLst>
          </p:cNvPr>
          <p:cNvSpPr>
            <a:spLocks noGrp="1"/>
          </p:cNvSpPr>
          <p:nvPr>
            <p:ph type="title"/>
          </p:nvPr>
        </p:nvSpPr>
        <p:spPr/>
        <p:txBody>
          <a:bodyPr/>
          <a:lstStyle/>
          <a:p>
            <a:r>
              <a:rPr lang="fi-FI" dirty="0"/>
              <a:t>Opetuksessa ja kasvatuksessa tämä tarkoittaa</a:t>
            </a:r>
          </a:p>
        </p:txBody>
      </p:sp>
      <p:sp>
        <p:nvSpPr>
          <p:cNvPr id="3" name="Content Placeholder 2">
            <a:extLst>
              <a:ext uri="{FF2B5EF4-FFF2-40B4-BE49-F238E27FC236}">
                <a16:creationId xmlns:a16="http://schemas.microsoft.com/office/drawing/2014/main" id="{0FDB6D36-FA73-494B-9790-DE76D61DC685}"/>
              </a:ext>
            </a:extLst>
          </p:cNvPr>
          <p:cNvSpPr>
            <a:spLocks noGrp="1"/>
          </p:cNvSpPr>
          <p:nvPr>
            <p:ph idx="1"/>
          </p:nvPr>
        </p:nvSpPr>
        <p:spPr/>
        <p:txBody>
          <a:bodyPr/>
          <a:lstStyle/>
          <a:p>
            <a:r>
              <a:rPr lang="fi-FI" dirty="0"/>
              <a:t>oppiaineeseen liittyvää sisältötietoa</a:t>
            </a:r>
          </a:p>
          <a:p>
            <a:r>
              <a:rPr lang="fi-FI" dirty="0"/>
              <a:t>tietoa opetuksen tavoitteista </a:t>
            </a:r>
          </a:p>
          <a:p>
            <a:r>
              <a:rPr lang="fi-FI" dirty="0"/>
              <a:t>yleistä pedagogista tietoa, tietoa normeista </a:t>
            </a:r>
          </a:p>
          <a:p>
            <a:r>
              <a:rPr lang="fi-FI" dirty="0"/>
              <a:t>pedagogista sisältötietoa</a:t>
            </a:r>
          </a:p>
          <a:p>
            <a:r>
              <a:rPr lang="fi-FI" dirty="0"/>
              <a:t>opetussuunnitelmatietoa</a:t>
            </a:r>
          </a:p>
          <a:p>
            <a:r>
              <a:rPr lang="fi-FI" dirty="0"/>
              <a:t>tietoa oppijoista</a:t>
            </a:r>
          </a:p>
          <a:p>
            <a:r>
              <a:rPr lang="fi-FI" dirty="0"/>
              <a:t>tietoa kasvatuksen ja opetuksen kontekstista </a:t>
            </a:r>
          </a:p>
          <a:p>
            <a:r>
              <a:rPr lang="fi-FI" dirty="0"/>
              <a:t>tietoa kasvatustavoitteista ja -arvoista </a:t>
            </a:r>
          </a:p>
        </p:txBody>
      </p:sp>
    </p:spTree>
    <p:extLst>
      <p:ext uri="{BB962C8B-B14F-4D97-AF65-F5344CB8AC3E}">
        <p14:creationId xmlns:p14="http://schemas.microsoft.com/office/powerpoint/2010/main" val="58040784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CD00-AA8D-4DF1-9753-316D20C9970F}"/>
              </a:ext>
            </a:extLst>
          </p:cNvPr>
          <p:cNvSpPr>
            <a:spLocks noGrp="1"/>
          </p:cNvSpPr>
          <p:nvPr>
            <p:ph type="title"/>
          </p:nvPr>
        </p:nvSpPr>
        <p:spPr/>
        <p:txBody>
          <a:bodyPr/>
          <a:lstStyle/>
          <a:p>
            <a:r>
              <a:rPr lang="fi-FI" dirty="0"/>
              <a:t>Kehittävän arvioinnin periaatteet</a:t>
            </a:r>
          </a:p>
        </p:txBody>
      </p:sp>
      <p:sp>
        <p:nvSpPr>
          <p:cNvPr id="3" name="Content Placeholder 2">
            <a:extLst>
              <a:ext uri="{FF2B5EF4-FFF2-40B4-BE49-F238E27FC236}">
                <a16:creationId xmlns:a16="http://schemas.microsoft.com/office/drawing/2014/main" id="{457360DF-092C-4E3B-A8B3-1A346AECAB6A}"/>
              </a:ext>
            </a:extLst>
          </p:cNvPr>
          <p:cNvSpPr>
            <a:spLocks noGrp="1"/>
          </p:cNvSpPr>
          <p:nvPr>
            <p:ph idx="1"/>
          </p:nvPr>
        </p:nvSpPr>
        <p:spPr/>
        <p:txBody>
          <a:bodyPr/>
          <a:lstStyle/>
          <a:p>
            <a:r>
              <a:rPr lang="fi-FI" dirty="0"/>
              <a:t>Kehittävä arviointi on osallistavaa ja vuorovaikutteista. Se luo tilaisuuksia osallistua ja vaikuttaa arvioinnin suunnitteluun, arviointiedon tuottamiseen ja tulosten tulkintaan.</a:t>
            </a:r>
          </a:p>
          <a:p>
            <a:r>
              <a:rPr lang="fi-FI" dirty="0"/>
              <a:t>Tärkeää on luoda yhteinen ymmärrys arvioitavasta asiasta ja toimintatavasta.</a:t>
            </a:r>
          </a:p>
          <a:p>
            <a:r>
              <a:rPr lang="fi-FI" dirty="0"/>
              <a:t>Kehittävä arviointi tuottaa palautetta, tietoa kehittämiskohteista, hyvistä käytänteistä sekä toimijoiden vahvuuksista. Kehittävä arviointi tukee järkevää muutosta. </a:t>
            </a:r>
          </a:p>
          <a:p>
            <a:endParaRPr lang="fi-FI" dirty="0"/>
          </a:p>
        </p:txBody>
      </p:sp>
    </p:spTree>
    <p:extLst>
      <p:ext uri="{BB962C8B-B14F-4D97-AF65-F5344CB8AC3E}">
        <p14:creationId xmlns:p14="http://schemas.microsoft.com/office/powerpoint/2010/main" val="225967664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8854-90B4-4539-BB28-14C3C0798881}"/>
              </a:ext>
            </a:extLst>
          </p:cNvPr>
          <p:cNvSpPr>
            <a:spLocks noGrp="1"/>
          </p:cNvSpPr>
          <p:nvPr>
            <p:ph type="title"/>
          </p:nvPr>
        </p:nvSpPr>
        <p:spPr/>
        <p:txBody>
          <a:bodyPr/>
          <a:lstStyle/>
          <a:p>
            <a:r>
              <a:rPr lang="fi-FI" dirty="0"/>
              <a:t>Kehittävä arviointi vs. OPS-arviointi</a:t>
            </a:r>
          </a:p>
        </p:txBody>
      </p:sp>
      <p:sp>
        <p:nvSpPr>
          <p:cNvPr id="3" name="Content Placeholder 2">
            <a:extLst>
              <a:ext uri="{FF2B5EF4-FFF2-40B4-BE49-F238E27FC236}">
                <a16:creationId xmlns:a16="http://schemas.microsoft.com/office/drawing/2014/main" id="{4AE1799C-4460-4D90-8DF6-1452493267DC}"/>
              </a:ext>
            </a:extLst>
          </p:cNvPr>
          <p:cNvSpPr>
            <a:spLocks noGrp="1"/>
          </p:cNvSpPr>
          <p:nvPr>
            <p:ph idx="1"/>
          </p:nvPr>
        </p:nvSpPr>
        <p:spPr/>
        <p:txBody>
          <a:bodyPr>
            <a:normAutofit/>
          </a:bodyPr>
          <a:lstStyle/>
          <a:p>
            <a:pPr marL="0" indent="0">
              <a:buNone/>
            </a:pPr>
            <a:r>
              <a:rPr lang="fi-FI" dirty="0"/>
              <a:t>Päivi </a:t>
            </a:r>
            <a:r>
              <a:rPr lang="fi-FI" dirty="0" err="1"/>
              <a:t>Atjosen</a:t>
            </a:r>
            <a:r>
              <a:rPr lang="fi-FI" dirty="0"/>
              <a:t> mukaan kehittävän arvioinnin tunnuspiirteitä ovat myös seuraavat asiat, jotka on hyvin sovellettavissa OPS-arviointiin: </a:t>
            </a:r>
          </a:p>
          <a:p>
            <a:pPr marL="971550" lvl="1" indent="-514350">
              <a:buFont typeface="+mj-lt"/>
              <a:buAutoNum type="arabicPeriod"/>
            </a:pPr>
            <a:r>
              <a:rPr lang="fi-FI" dirty="0"/>
              <a:t>Tulevaisuustietous: nykytila, jatkuva kehittäminen, tulevaisuus</a:t>
            </a:r>
          </a:p>
          <a:p>
            <a:pPr marL="971550" lvl="1" indent="-514350">
              <a:buFont typeface="+mj-lt"/>
              <a:buAutoNum type="arabicPeriod"/>
            </a:pPr>
            <a:r>
              <a:rPr lang="fi-FI" dirty="0"/>
              <a:t>Osallistavuus ja vuorovaikutteisuus</a:t>
            </a:r>
          </a:p>
          <a:p>
            <a:pPr marL="971550" lvl="1" indent="-514350">
              <a:buFont typeface="+mj-lt"/>
              <a:buAutoNum type="arabicPeriod"/>
            </a:pPr>
            <a:r>
              <a:rPr lang="fi-FI" dirty="0"/>
              <a:t>Menetelmät tarkoituksenmukaisia, joustavia, monimenetelmäisyys</a:t>
            </a:r>
          </a:p>
          <a:p>
            <a:pPr marL="971550" lvl="1" indent="-514350">
              <a:buFont typeface="+mj-lt"/>
              <a:buAutoNum type="arabicPeriod"/>
            </a:pPr>
            <a:r>
              <a:rPr lang="fi-FI" dirty="0"/>
              <a:t>Muutoksen tukeminen: arviointi oppimisprosessina, vahvuudet, hyvät käytänteet, kehittämistyön ja muutoksen seuranta</a:t>
            </a:r>
          </a:p>
        </p:txBody>
      </p:sp>
    </p:spTree>
    <p:extLst>
      <p:ext uri="{BB962C8B-B14F-4D97-AF65-F5344CB8AC3E}">
        <p14:creationId xmlns:p14="http://schemas.microsoft.com/office/powerpoint/2010/main" val="279675788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8AEB-4BF3-44EC-9D93-1CE8D3FD1EF8}"/>
              </a:ext>
            </a:extLst>
          </p:cNvPr>
          <p:cNvSpPr>
            <a:spLocks noGrp="1"/>
          </p:cNvSpPr>
          <p:nvPr>
            <p:ph type="title"/>
          </p:nvPr>
        </p:nvSpPr>
        <p:spPr/>
        <p:txBody>
          <a:bodyPr/>
          <a:lstStyle/>
          <a:p>
            <a:r>
              <a:rPr lang="fi-FI" dirty="0"/>
              <a:t>Arvioinnin eri ulottuvuudet</a:t>
            </a:r>
          </a:p>
        </p:txBody>
      </p:sp>
      <p:sp>
        <p:nvSpPr>
          <p:cNvPr id="3" name="Content Placeholder 2">
            <a:extLst>
              <a:ext uri="{FF2B5EF4-FFF2-40B4-BE49-F238E27FC236}">
                <a16:creationId xmlns:a16="http://schemas.microsoft.com/office/drawing/2014/main" id="{42D25F17-DD74-4CEB-BEA7-B3EA11E57C32}"/>
              </a:ext>
            </a:extLst>
          </p:cNvPr>
          <p:cNvSpPr>
            <a:spLocks noGrp="1"/>
          </p:cNvSpPr>
          <p:nvPr>
            <p:ph idx="1"/>
          </p:nvPr>
        </p:nvSpPr>
        <p:spPr/>
        <p:txBody>
          <a:bodyPr/>
          <a:lstStyle/>
          <a:p>
            <a:r>
              <a:rPr lang="fi-FI" dirty="0">
                <a:latin typeface="Brother 1816 Medium" pitchFamily="50" charset="0"/>
              </a:rPr>
              <a:t>Diagnostista </a:t>
            </a:r>
            <a:r>
              <a:rPr lang="fi-FI" dirty="0"/>
              <a:t>arviointia toteutetaan oppimisprosessin alussa, on usein kuvailevaa ja laadullista</a:t>
            </a:r>
          </a:p>
          <a:p>
            <a:r>
              <a:rPr lang="fi-FI" dirty="0">
                <a:latin typeface="Brother 1816 Medium" pitchFamily="50" charset="0"/>
              </a:rPr>
              <a:t>Formatiivinen</a:t>
            </a:r>
            <a:r>
              <a:rPr lang="fi-FI" dirty="0"/>
              <a:t> arviointi on oppimisprosessin aikaista arviointia, joka tekee oppimisprosessin näkyväksi</a:t>
            </a:r>
          </a:p>
          <a:p>
            <a:r>
              <a:rPr lang="fi-FI" dirty="0">
                <a:latin typeface="Brother 1816 Medium" pitchFamily="50" charset="0"/>
              </a:rPr>
              <a:t>Summatiivinen</a:t>
            </a:r>
            <a:r>
              <a:rPr lang="fi-FI" dirty="0"/>
              <a:t> arviointi on osaamisen arviointia: nämä kaikki kehittävät oppimaan oppimisen taitoja</a:t>
            </a:r>
          </a:p>
        </p:txBody>
      </p:sp>
    </p:spTree>
    <p:extLst>
      <p:ext uri="{BB962C8B-B14F-4D97-AF65-F5344CB8AC3E}">
        <p14:creationId xmlns:p14="http://schemas.microsoft.com/office/powerpoint/2010/main" val="853980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4E70-0DBA-427A-958B-ECFBA1972415}"/>
              </a:ext>
            </a:extLst>
          </p:cNvPr>
          <p:cNvSpPr>
            <a:spLocks noGrp="1"/>
          </p:cNvSpPr>
          <p:nvPr>
            <p:ph type="title"/>
          </p:nvPr>
        </p:nvSpPr>
        <p:spPr/>
        <p:txBody>
          <a:bodyPr>
            <a:normAutofit fontScale="90000"/>
          </a:bodyPr>
          <a:lstStyle/>
          <a:p>
            <a:r>
              <a:rPr lang="fi-FI" dirty="0"/>
              <a:t>Jos arviointi osoittaa tarvetta muutokseen, miten etenemme?</a:t>
            </a:r>
            <a:br>
              <a:rPr lang="fi-FI" dirty="0"/>
            </a:br>
            <a:r>
              <a:rPr lang="fi-FI" dirty="0"/>
              <a:t>Muutoksen suunnittelu ja johtaminen</a:t>
            </a:r>
          </a:p>
        </p:txBody>
      </p:sp>
      <p:sp>
        <p:nvSpPr>
          <p:cNvPr id="5" name="Suorakulmio: Pyöristetyt kulmat 3">
            <a:extLst>
              <a:ext uri="{FF2B5EF4-FFF2-40B4-BE49-F238E27FC236}">
                <a16:creationId xmlns:a16="http://schemas.microsoft.com/office/drawing/2014/main" id="{73B9897D-5B8C-4F54-B40C-3AA63D58F069}"/>
              </a:ext>
            </a:extLst>
          </p:cNvPr>
          <p:cNvSpPr/>
          <p:nvPr/>
        </p:nvSpPr>
        <p:spPr>
          <a:xfrm>
            <a:off x="495216" y="1916941"/>
            <a:ext cx="3564835" cy="1547190"/>
          </a:xfrm>
          <a:prstGeom prst="roundRect">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prstClr val="black"/>
                </a:solidFill>
                <a:effectLst/>
                <a:uLnTx/>
                <a:uFillTx/>
                <a:latin typeface="Brother 1816 Regular" pitchFamily="50" charset="0"/>
              </a:rPr>
              <a:t>Mitkä ovat muutoksen  ulkoiset vaatimukset?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prstClr val="black"/>
                </a:solidFill>
                <a:effectLst/>
                <a:uLnTx/>
                <a:uFillTx/>
                <a:latin typeface="Brother 1816 Regular" pitchFamily="50" charset="0"/>
              </a:rPr>
              <a:t>Mitä toimintaympäristömme haluaa?</a:t>
            </a:r>
          </a:p>
        </p:txBody>
      </p:sp>
      <p:sp>
        <p:nvSpPr>
          <p:cNvPr id="6" name="Suorakulmio: Pyöristetyt kulmat 4">
            <a:extLst>
              <a:ext uri="{FF2B5EF4-FFF2-40B4-BE49-F238E27FC236}">
                <a16:creationId xmlns:a16="http://schemas.microsoft.com/office/drawing/2014/main" id="{AE472A4D-9B50-4D8B-B9DD-315E99E784CC}"/>
              </a:ext>
            </a:extLst>
          </p:cNvPr>
          <p:cNvSpPr/>
          <p:nvPr/>
        </p:nvSpPr>
        <p:spPr>
          <a:xfrm>
            <a:off x="4386748" y="1916942"/>
            <a:ext cx="3564835" cy="1547189"/>
          </a:xfrm>
          <a:prstGeom prst="roundRect">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prstClr val="black"/>
                </a:solidFill>
                <a:effectLst/>
                <a:uLnTx/>
                <a:uFillTx/>
                <a:latin typeface="Brother 1816 Medium" pitchFamily="50" charset="0"/>
              </a:rPr>
              <a:t>MIKSI TULISI MUUTTUA</a:t>
            </a:r>
          </a:p>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0" cap="none" spc="0" normalizeH="0" baseline="0" noProof="0" dirty="0">
                <a:ln>
                  <a:noFill/>
                </a:ln>
                <a:solidFill>
                  <a:prstClr val="black"/>
                </a:solidFill>
                <a:effectLst/>
                <a:uLnTx/>
                <a:uFillTx/>
                <a:latin typeface="Brother 1816 Regular" pitchFamily="50" charset="0"/>
              </a:rPr>
              <a:t>Muutoksen tarpeen määrittely</a:t>
            </a:r>
          </a:p>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0" cap="none" spc="0" normalizeH="0" baseline="0" noProof="0" dirty="0">
                <a:ln>
                  <a:noFill/>
                </a:ln>
                <a:solidFill>
                  <a:prstClr val="black"/>
                </a:solidFill>
                <a:effectLst/>
                <a:uLnTx/>
                <a:uFillTx/>
                <a:latin typeface="Brother 1816 Regular" pitchFamily="50" charset="0"/>
              </a:rPr>
              <a:t>Muutoksen asteen määrittely</a:t>
            </a:r>
          </a:p>
        </p:txBody>
      </p:sp>
      <p:sp>
        <p:nvSpPr>
          <p:cNvPr id="7" name="Suorakulmio: Pyöristetyt kulmat 5">
            <a:extLst>
              <a:ext uri="{FF2B5EF4-FFF2-40B4-BE49-F238E27FC236}">
                <a16:creationId xmlns:a16="http://schemas.microsoft.com/office/drawing/2014/main" id="{3CBBD825-0438-4DB8-B642-A07B80C8BCFF}"/>
              </a:ext>
            </a:extLst>
          </p:cNvPr>
          <p:cNvSpPr/>
          <p:nvPr/>
        </p:nvSpPr>
        <p:spPr>
          <a:xfrm>
            <a:off x="8273957" y="1881811"/>
            <a:ext cx="3016895" cy="1473475"/>
          </a:xfrm>
          <a:prstGeom prst="roundRect">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prstClr val="black"/>
                </a:solidFill>
                <a:effectLst/>
                <a:uLnTx/>
                <a:uFillTx/>
                <a:latin typeface="Brother 1816 Regular" pitchFamily="50" charset="0"/>
              </a:rPr>
              <a:t>Mitkä ovat muutoksen sisäiset vaatimukset?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prstClr val="black"/>
                </a:solidFill>
                <a:effectLst/>
                <a:uLnTx/>
                <a:uFillTx/>
                <a:latin typeface="Brother 1816 Regular" pitchFamily="50" charset="0"/>
              </a:rPr>
              <a:t>Mitä me itse haluamme?</a:t>
            </a:r>
          </a:p>
        </p:txBody>
      </p:sp>
      <p:sp>
        <p:nvSpPr>
          <p:cNvPr id="8" name="Suorakulmio: Pyöristetyt kulmat 6">
            <a:extLst>
              <a:ext uri="{FF2B5EF4-FFF2-40B4-BE49-F238E27FC236}">
                <a16:creationId xmlns:a16="http://schemas.microsoft.com/office/drawing/2014/main" id="{E12A60E9-2060-480C-A617-867116EDAE65}"/>
              </a:ext>
            </a:extLst>
          </p:cNvPr>
          <p:cNvSpPr/>
          <p:nvPr/>
        </p:nvSpPr>
        <p:spPr>
          <a:xfrm>
            <a:off x="516835" y="3803371"/>
            <a:ext cx="3573485" cy="606292"/>
          </a:xfrm>
          <a:prstGeom prst="roundRect">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prstClr val="black"/>
                </a:solidFill>
                <a:effectLst/>
                <a:uLnTx/>
                <a:uFillTx/>
                <a:latin typeface="Brother 1816 Regular" pitchFamily="50" charset="0"/>
              </a:rPr>
              <a:t>Mihin haluamme päästä?</a:t>
            </a:r>
          </a:p>
        </p:txBody>
      </p:sp>
      <p:sp>
        <p:nvSpPr>
          <p:cNvPr id="9" name="Suorakulmio: Pyöristetyt kulmat 7">
            <a:extLst>
              <a:ext uri="{FF2B5EF4-FFF2-40B4-BE49-F238E27FC236}">
                <a16:creationId xmlns:a16="http://schemas.microsoft.com/office/drawing/2014/main" id="{7196E4B1-C019-472D-832E-4E2A172B1869}"/>
              </a:ext>
            </a:extLst>
          </p:cNvPr>
          <p:cNvSpPr/>
          <p:nvPr/>
        </p:nvSpPr>
        <p:spPr>
          <a:xfrm>
            <a:off x="7876395" y="3776871"/>
            <a:ext cx="3414457" cy="648528"/>
          </a:xfrm>
          <a:prstGeom prst="roundRect">
            <a:avLst>
              <a:gd name="adj" fmla="val 8290"/>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prstClr val="black"/>
                </a:solidFill>
                <a:effectLst/>
                <a:uLnTx/>
                <a:uFillTx/>
                <a:latin typeface="Brother 1816 Regular" pitchFamily="50" charset="0"/>
              </a:rPr>
              <a:t>Missä olemme nyt?</a:t>
            </a:r>
          </a:p>
        </p:txBody>
      </p:sp>
      <p:sp>
        <p:nvSpPr>
          <p:cNvPr id="10" name="Suorakulmio: Pyöristetyt kulmat 8">
            <a:extLst>
              <a:ext uri="{FF2B5EF4-FFF2-40B4-BE49-F238E27FC236}">
                <a16:creationId xmlns:a16="http://schemas.microsoft.com/office/drawing/2014/main" id="{866F8AA5-AE95-47F4-9F98-318274D9D2F5}"/>
              </a:ext>
            </a:extLst>
          </p:cNvPr>
          <p:cNvSpPr/>
          <p:nvPr/>
        </p:nvSpPr>
        <p:spPr>
          <a:xfrm>
            <a:off x="516836" y="4808471"/>
            <a:ext cx="3573484" cy="864702"/>
          </a:xfrm>
          <a:prstGeom prst="roundRect">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prstClr val="black"/>
                </a:solidFill>
                <a:effectLst/>
                <a:uLnTx/>
                <a:uFillTx/>
                <a:latin typeface="Brother 1816 Regular" pitchFamily="50" charset="0"/>
              </a:rPr>
              <a:t>Mitä tulisi muuttaa?</a:t>
            </a:r>
          </a:p>
        </p:txBody>
      </p:sp>
      <p:sp>
        <p:nvSpPr>
          <p:cNvPr id="11" name="Suorakulmio: Pyöristetyt kulmat 9">
            <a:extLst>
              <a:ext uri="{FF2B5EF4-FFF2-40B4-BE49-F238E27FC236}">
                <a16:creationId xmlns:a16="http://schemas.microsoft.com/office/drawing/2014/main" id="{39F0388F-7A6C-4736-A599-A9F2072CD605}"/>
              </a:ext>
            </a:extLst>
          </p:cNvPr>
          <p:cNvSpPr/>
          <p:nvPr/>
        </p:nvSpPr>
        <p:spPr>
          <a:xfrm>
            <a:off x="4461938" y="4846984"/>
            <a:ext cx="3414457" cy="864702"/>
          </a:xfrm>
          <a:prstGeom prst="roundRect">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prstClr val="black"/>
                </a:solidFill>
                <a:effectLst/>
                <a:uLnTx/>
                <a:uFillTx/>
                <a:latin typeface="Brother 1816 Medium" pitchFamily="50" charset="0"/>
              </a:rPr>
              <a:t>MUUTOKSEN JOHTAMINEN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prstClr val="black"/>
                </a:solidFill>
                <a:effectLst/>
                <a:uLnTx/>
                <a:uFillTx/>
                <a:latin typeface="Brother 1816 Regular" pitchFamily="50" charset="0"/>
              </a:rPr>
              <a:t>Miten pääsemme nykytilasta tavoitetilaan?</a:t>
            </a:r>
          </a:p>
        </p:txBody>
      </p:sp>
      <p:sp>
        <p:nvSpPr>
          <p:cNvPr id="12" name="Suorakulmio: Pyöristetyt kulmat 10">
            <a:extLst>
              <a:ext uri="{FF2B5EF4-FFF2-40B4-BE49-F238E27FC236}">
                <a16:creationId xmlns:a16="http://schemas.microsoft.com/office/drawing/2014/main" id="{DCD0C2EF-24E2-4BDD-9389-D1AA51DFEB69}"/>
              </a:ext>
            </a:extLst>
          </p:cNvPr>
          <p:cNvSpPr/>
          <p:nvPr/>
        </p:nvSpPr>
        <p:spPr>
          <a:xfrm>
            <a:off x="8273957" y="4773269"/>
            <a:ext cx="3016895" cy="938417"/>
          </a:xfrm>
          <a:prstGeom prst="roundRect">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prstClr val="black"/>
                </a:solidFill>
                <a:effectLst/>
                <a:uLnTx/>
                <a:uFillTx/>
                <a:latin typeface="Brother 1816 Regular" pitchFamily="50" charset="0"/>
              </a:rPr>
              <a:t>Mitä tulisi säilyttää ennallaan?</a:t>
            </a:r>
          </a:p>
        </p:txBody>
      </p:sp>
      <p:sp>
        <p:nvSpPr>
          <p:cNvPr id="13" name="Nuoli: Vasen 11">
            <a:extLst>
              <a:ext uri="{FF2B5EF4-FFF2-40B4-BE49-F238E27FC236}">
                <a16:creationId xmlns:a16="http://schemas.microsoft.com/office/drawing/2014/main" id="{FC20113B-6E73-4773-A9BC-EFF5E8125772}"/>
              </a:ext>
            </a:extLst>
          </p:cNvPr>
          <p:cNvSpPr/>
          <p:nvPr/>
        </p:nvSpPr>
        <p:spPr>
          <a:xfrm>
            <a:off x="4956313" y="3949148"/>
            <a:ext cx="2575522" cy="238539"/>
          </a:xfrm>
          <a:prstGeom prst="leftArrow">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4" name="Nuoli: Oikea 12">
            <a:extLst>
              <a:ext uri="{FF2B5EF4-FFF2-40B4-BE49-F238E27FC236}">
                <a16:creationId xmlns:a16="http://schemas.microsoft.com/office/drawing/2014/main" id="{D6D63795-B0B1-45CD-BA70-FB0CC5B05C4B}"/>
              </a:ext>
            </a:extLst>
          </p:cNvPr>
          <p:cNvSpPr/>
          <p:nvPr/>
        </p:nvSpPr>
        <p:spPr>
          <a:xfrm>
            <a:off x="5049078" y="4369905"/>
            <a:ext cx="2385392" cy="278295"/>
          </a:xfrm>
          <a:prstGeom prst="rightArrow">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 name="Nuoli: Vasen 13">
            <a:extLst>
              <a:ext uri="{FF2B5EF4-FFF2-40B4-BE49-F238E27FC236}">
                <a16:creationId xmlns:a16="http://schemas.microsoft.com/office/drawing/2014/main" id="{A809EAE2-BDCB-431A-A79D-185472EA2B60}"/>
              </a:ext>
            </a:extLst>
          </p:cNvPr>
          <p:cNvSpPr/>
          <p:nvPr/>
        </p:nvSpPr>
        <p:spPr>
          <a:xfrm>
            <a:off x="7973203" y="2703443"/>
            <a:ext cx="300754" cy="278296"/>
          </a:xfrm>
          <a:prstGeom prst="leftArrow">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Nuoli: Vasen 14">
            <a:extLst>
              <a:ext uri="{FF2B5EF4-FFF2-40B4-BE49-F238E27FC236}">
                <a16:creationId xmlns:a16="http://schemas.microsoft.com/office/drawing/2014/main" id="{EB96A055-93A6-451D-9FE2-65A8ABD85431}"/>
              </a:ext>
            </a:extLst>
          </p:cNvPr>
          <p:cNvSpPr/>
          <p:nvPr/>
        </p:nvSpPr>
        <p:spPr>
          <a:xfrm>
            <a:off x="7876395" y="5220531"/>
            <a:ext cx="397562" cy="236054"/>
          </a:xfrm>
          <a:prstGeom prst="leftArrow">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 name="Nuoli: Oikea 15">
            <a:extLst>
              <a:ext uri="{FF2B5EF4-FFF2-40B4-BE49-F238E27FC236}">
                <a16:creationId xmlns:a16="http://schemas.microsoft.com/office/drawing/2014/main" id="{FA0457A4-34C7-4256-9268-12BDF5D03328}"/>
              </a:ext>
            </a:extLst>
          </p:cNvPr>
          <p:cNvSpPr/>
          <p:nvPr/>
        </p:nvSpPr>
        <p:spPr>
          <a:xfrm>
            <a:off x="4034107" y="2722623"/>
            <a:ext cx="326698" cy="278296"/>
          </a:xfrm>
          <a:prstGeom prst="rightArrow">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 name="Nuoli: Oikea 16">
            <a:extLst>
              <a:ext uri="{FF2B5EF4-FFF2-40B4-BE49-F238E27FC236}">
                <a16:creationId xmlns:a16="http://schemas.microsoft.com/office/drawing/2014/main" id="{3580A6DD-D8D0-4067-87DF-DC4018BBD0DA}"/>
              </a:ext>
            </a:extLst>
          </p:cNvPr>
          <p:cNvSpPr/>
          <p:nvPr/>
        </p:nvSpPr>
        <p:spPr>
          <a:xfrm>
            <a:off x="4090321" y="5220531"/>
            <a:ext cx="371618" cy="236054"/>
          </a:xfrm>
          <a:prstGeom prst="rightArrow">
            <a:avLst/>
          </a:prstGeom>
          <a:solidFill>
            <a:srgbClr val="00B0F0"/>
          </a:solidFill>
          <a:ln w="12700" cap="flat" cmpd="sng" algn="ctr">
            <a:solidFill>
              <a:srgbClr val="78C8D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7536403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4C62-6BF7-415B-BBF7-102943919458}"/>
              </a:ext>
            </a:extLst>
          </p:cNvPr>
          <p:cNvSpPr>
            <a:spLocks noGrp="1"/>
          </p:cNvSpPr>
          <p:nvPr>
            <p:ph type="title"/>
          </p:nvPr>
        </p:nvSpPr>
        <p:spPr/>
        <p:txBody>
          <a:bodyPr>
            <a:normAutofit/>
          </a:bodyPr>
          <a:lstStyle/>
          <a:p>
            <a:r>
              <a:rPr lang="fi-FI" dirty="0"/>
              <a:t>POPS 2014 mukaisesti oppimiskäsityksestä 1/2</a:t>
            </a:r>
          </a:p>
        </p:txBody>
      </p:sp>
      <p:sp>
        <p:nvSpPr>
          <p:cNvPr id="3" name="Content Placeholder 2">
            <a:extLst>
              <a:ext uri="{FF2B5EF4-FFF2-40B4-BE49-F238E27FC236}">
                <a16:creationId xmlns:a16="http://schemas.microsoft.com/office/drawing/2014/main" id="{A552F1DA-90E5-44CE-890C-F9533A2AEB2D}"/>
              </a:ext>
            </a:extLst>
          </p:cNvPr>
          <p:cNvSpPr>
            <a:spLocks noGrp="1"/>
          </p:cNvSpPr>
          <p:nvPr>
            <p:ph idx="1"/>
          </p:nvPr>
        </p:nvSpPr>
        <p:spPr/>
        <p:txBody>
          <a:bodyPr>
            <a:normAutofit fontScale="85000" lnSpcReduction="20000"/>
          </a:bodyPr>
          <a:lstStyle/>
          <a:p>
            <a:r>
              <a:rPr lang="fi-FI" dirty="0" err="1"/>
              <a:t>sosiokonstruktivistinen</a:t>
            </a:r>
            <a:r>
              <a:rPr lang="fi-FI" dirty="0"/>
              <a:t> oppimiskäsitys ohjaavana, mutta myös kontekstuaalisuus </a:t>
            </a:r>
          </a:p>
          <a:p>
            <a:r>
              <a:rPr lang="fi-FI" dirty="0"/>
              <a:t>holistinen ihmiskäsitys</a:t>
            </a:r>
          </a:p>
          <a:p>
            <a:r>
              <a:rPr lang="fi-FI" dirty="0"/>
              <a:t>oppilas nähdään aktiivisena toimijana</a:t>
            </a:r>
          </a:p>
          <a:p>
            <a:r>
              <a:rPr lang="fi-FI" dirty="0"/>
              <a:t>oppiminen liitetään myönteisiin tunnekokemuksiin, yhdessä tekemiseen ja uutta luovaan toimintaan, oppimisen ilo tärkeässä roolissa </a:t>
            </a:r>
          </a:p>
          <a:p>
            <a:r>
              <a:rPr lang="fi-FI" dirty="0"/>
              <a:t>oppiminen on vuorovaikutuksellista, yhteisöllisyys koulussa </a:t>
            </a:r>
          </a:p>
          <a:p>
            <a:r>
              <a:rPr lang="fi-FI" dirty="0"/>
              <a:t>taitojen oppimisen merkitys on keskeistä, laaja-alaisen osaamisen taidot </a:t>
            </a:r>
          </a:p>
          <a:p>
            <a:r>
              <a:rPr lang="fi-FI" dirty="0"/>
              <a:t>monipuoliset  oppimisympäristöt (sosiaalinen, psyykkinen ja fyysinen oppimisympäristö)</a:t>
            </a:r>
          </a:p>
          <a:p>
            <a:r>
              <a:rPr lang="fi-FI" dirty="0"/>
              <a:t>innostuminen oppimiseen ja osallisuuden mahdollistaminen </a:t>
            </a:r>
          </a:p>
          <a:p>
            <a:endParaRPr lang="fi-FI" dirty="0"/>
          </a:p>
        </p:txBody>
      </p:sp>
    </p:spTree>
    <p:extLst>
      <p:ext uri="{BB962C8B-B14F-4D97-AF65-F5344CB8AC3E}">
        <p14:creationId xmlns:p14="http://schemas.microsoft.com/office/powerpoint/2010/main" val="399184659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668CD-C6E8-4FF9-AACA-8F14C950AB98}"/>
              </a:ext>
            </a:extLst>
          </p:cNvPr>
          <p:cNvSpPr>
            <a:spLocks noGrp="1"/>
          </p:cNvSpPr>
          <p:nvPr>
            <p:ph type="title"/>
          </p:nvPr>
        </p:nvSpPr>
        <p:spPr/>
        <p:txBody>
          <a:bodyPr/>
          <a:lstStyle/>
          <a:p>
            <a:r>
              <a:rPr lang="fi-FI" dirty="0"/>
              <a:t>POPS 2014 mukaisesti oppimiskäsityksestä 2/2</a:t>
            </a:r>
          </a:p>
        </p:txBody>
      </p:sp>
      <p:graphicFrame>
        <p:nvGraphicFramePr>
          <p:cNvPr id="4" name="Table 3">
            <a:extLst>
              <a:ext uri="{FF2B5EF4-FFF2-40B4-BE49-F238E27FC236}">
                <a16:creationId xmlns:a16="http://schemas.microsoft.com/office/drawing/2014/main" id="{4F0516B2-69F6-41CF-AFBD-A82D55C05981}"/>
              </a:ext>
            </a:extLst>
          </p:cNvPr>
          <p:cNvGraphicFramePr>
            <a:graphicFrameLocks noGrp="1"/>
          </p:cNvGraphicFramePr>
          <p:nvPr>
            <p:extLst>
              <p:ext uri="{D42A27DB-BD31-4B8C-83A1-F6EECF244321}">
                <p14:modId xmlns:p14="http://schemas.microsoft.com/office/powerpoint/2010/main" val="1206850078"/>
              </p:ext>
            </p:extLst>
          </p:nvPr>
        </p:nvGraphicFramePr>
        <p:xfrm>
          <a:off x="346879" y="1690687"/>
          <a:ext cx="11458432" cy="4837388"/>
        </p:xfrm>
        <a:graphic>
          <a:graphicData uri="http://schemas.openxmlformats.org/drawingml/2006/table">
            <a:tbl>
              <a:tblPr firstRow="1" firstCol="1" bandRow="1">
                <a:tableStyleId>{5C22544A-7EE6-4342-B048-85BDC9FD1C3A}</a:tableStyleId>
              </a:tblPr>
              <a:tblGrid>
                <a:gridCol w="1908894">
                  <a:extLst>
                    <a:ext uri="{9D8B030D-6E8A-4147-A177-3AD203B41FA5}">
                      <a16:colId xmlns:a16="http://schemas.microsoft.com/office/drawing/2014/main" val="2336261732"/>
                    </a:ext>
                  </a:extLst>
                </a:gridCol>
                <a:gridCol w="1908894">
                  <a:extLst>
                    <a:ext uri="{9D8B030D-6E8A-4147-A177-3AD203B41FA5}">
                      <a16:colId xmlns:a16="http://schemas.microsoft.com/office/drawing/2014/main" val="2135727558"/>
                    </a:ext>
                  </a:extLst>
                </a:gridCol>
                <a:gridCol w="1910161">
                  <a:extLst>
                    <a:ext uri="{9D8B030D-6E8A-4147-A177-3AD203B41FA5}">
                      <a16:colId xmlns:a16="http://schemas.microsoft.com/office/drawing/2014/main" val="1555170481"/>
                    </a:ext>
                  </a:extLst>
                </a:gridCol>
                <a:gridCol w="1910161">
                  <a:extLst>
                    <a:ext uri="{9D8B030D-6E8A-4147-A177-3AD203B41FA5}">
                      <a16:colId xmlns:a16="http://schemas.microsoft.com/office/drawing/2014/main" val="2309860292"/>
                    </a:ext>
                  </a:extLst>
                </a:gridCol>
                <a:gridCol w="1910161">
                  <a:extLst>
                    <a:ext uri="{9D8B030D-6E8A-4147-A177-3AD203B41FA5}">
                      <a16:colId xmlns:a16="http://schemas.microsoft.com/office/drawing/2014/main" val="1791185465"/>
                    </a:ext>
                  </a:extLst>
                </a:gridCol>
                <a:gridCol w="1910161">
                  <a:extLst>
                    <a:ext uri="{9D8B030D-6E8A-4147-A177-3AD203B41FA5}">
                      <a16:colId xmlns:a16="http://schemas.microsoft.com/office/drawing/2014/main" val="3759584440"/>
                    </a:ext>
                  </a:extLst>
                </a:gridCol>
              </a:tblGrid>
              <a:tr h="766423">
                <a:tc>
                  <a:txBody>
                    <a:bodyPr/>
                    <a:lstStyle/>
                    <a:p>
                      <a:pPr>
                        <a:lnSpc>
                          <a:spcPct val="107000"/>
                        </a:lnSpc>
                        <a:spcAft>
                          <a:spcPts val="0"/>
                        </a:spcAft>
                      </a:pPr>
                      <a:r>
                        <a:rPr lang="sv-FI" sz="1100" dirty="0" err="1">
                          <a:effectLst/>
                          <a:latin typeface="Brother 1816 Regular" pitchFamily="50" charset="0"/>
                        </a:rPr>
                        <a:t>Oppimiskäsitys</a:t>
                      </a:r>
                      <a:r>
                        <a:rPr lang="sv-FI" sz="1100" dirty="0">
                          <a:effectLst/>
                          <a:latin typeface="Brother 1816 Regular" pitchFamily="50" charset="0"/>
                        </a:rPr>
                        <a:t> </a:t>
                      </a:r>
                      <a:endParaRPr lang="sv-FI" sz="1100" dirty="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Behavioristinen</a:t>
                      </a:r>
                    </a:p>
                    <a:p>
                      <a:pPr>
                        <a:lnSpc>
                          <a:spcPct val="107000"/>
                        </a:lnSpc>
                        <a:spcAft>
                          <a:spcPts val="0"/>
                        </a:spcAft>
                      </a:pPr>
                      <a:r>
                        <a:rPr lang="sv-FI" sz="1100">
                          <a:effectLst/>
                          <a:latin typeface="Brother 1816 Regular" pitchFamily="50" charset="0"/>
                        </a:rPr>
                        <a:t>(Skinner, Mager, Lahdes)</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Humanistinen (Rogers, Nell, Montessori, Rauhala)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Konstruktivistinen</a:t>
                      </a:r>
                    </a:p>
                    <a:p>
                      <a:pPr>
                        <a:lnSpc>
                          <a:spcPct val="107000"/>
                        </a:lnSpc>
                        <a:spcAft>
                          <a:spcPts val="0"/>
                        </a:spcAft>
                      </a:pPr>
                      <a:r>
                        <a:rPr lang="sv-FI" sz="1100">
                          <a:effectLst/>
                          <a:latin typeface="Brother 1816 Regular" pitchFamily="50" charset="0"/>
                        </a:rPr>
                        <a:t>(Bruner, Neisser, von Wright)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dirty="0">
                          <a:effectLst/>
                          <a:latin typeface="Brother 1816 Regular" pitchFamily="50" charset="0"/>
                        </a:rPr>
                        <a:t>Kontekstuaalinen  (</a:t>
                      </a:r>
                      <a:r>
                        <a:rPr lang="fi-FI" sz="1100" dirty="0" err="1">
                          <a:effectLst/>
                          <a:latin typeface="Brother 1816 Regular" pitchFamily="50" charset="0"/>
                        </a:rPr>
                        <a:t>Vygotsky</a:t>
                      </a:r>
                      <a:r>
                        <a:rPr lang="fi-FI" sz="1100" dirty="0">
                          <a:effectLst/>
                          <a:latin typeface="Brother 1816 Regular" pitchFamily="50" charset="0"/>
                        </a:rPr>
                        <a:t>, </a:t>
                      </a:r>
                      <a:endParaRPr lang="sv-FI" sz="1100" dirty="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Toiminnanteoreettinen</a:t>
                      </a:r>
                    </a:p>
                    <a:p>
                      <a:pPr>
                        <a:lnSpc>
                          <a:spcPct val="107000"/>
                        </a:lnSpc>
                        <a:spcAft>
                          <a:spcPts val="0"/>
                        </a:spcAft>
                      </a:pPr>
                      <a:r>
                        <a:rPr lang="sv-FI" sz="1100">
                          <a:effectLst/>
                          <a:latin typeface="Brother 1816 Regular" pitchFamily="50" charset="0"/>
                        </a:rPr>
                        <a:t>(Leontev, Engeström)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extLst>
                  <a:ext uri="{0D108BD9-81ED-4DB2-BD59-A6C34878D82A}">
                    <a16:rowId xmlns:a16="http://schemas.microsoft.com/office/drawing/2014/main" val="356862894"/>
                  </a:ext>
                </a:extLst>
              </a:tr>
              <a:tr h="489184">
                <a:tc>
                  <a:txBody>
                    <a:bodyPr/>
                    <a:lstStyle/>
                    <a:p>
                      <a:pPr>
                        <a:lnSpc>
                          <a:spcPct val="107000"/>
                        </a:lnSpc>
                        <a:spcAft>
                          <a:spcPts val="0"/>
                        </a:spcAft>
                      </a:pPr>
                      <a:r>
                        <a:rPr lang="sv-FI" sz="1100">
                          <a:effectLst/>
                          <a:latin typeface="Brother 1816 Regular" pitchFamily="50" charset="0"/>
                        </a:rPr>
                        <a:t>Mitä oppiminen on?</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Ulkoisen käyttäytymisen muutos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Persoonallisuuden</a:t>
                      </a:r>
                    </a:p>
                    <a:p>
                      <a:pPr>
                        <a:lnSpc>
                          <a:spcPct val="107000"/>
                        </a:lnSpc>
                        <a:spcAft>
                          <a:spcPts val="0"/>
                        </a:spcAft>
                      </a:pPr>
                      <a:r>
                        <a:rPr lang="sv-FI" sz="1100">
                          <a:effectLst/>
                          <a:latin typeface="Brother 1816 Regular" pitchFamily="50" charset="0"/>
                        </a:rPr>
                        <a:t>kehittyminen</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Ajattelun muuttuminen</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Arkipäivän toiminnan muuttuminen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Tietojen ja toiminnan kollektiivinen muuttaminen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extLst>
                  <a:ext uri="{0D108BD9-81ED-4DB2-BD59-A6C34878D82A}">
                    <a16:rowId xmlns:a16="http://schemas.microsoft.com/office/drawing/2014/main" val="4127829745"/>
                  </a:ext>
                </a:extLst>
              </a:tr>
              <a:tr h="1100663">
                <a:tc>
                  <a:txBody>
                    <a:bodyPr/>
                    <a:lstStyle/>
                    <a:p>
                      <a:pPr>
                        <a:lnSpc>
                          <a:spcPct val="107000"/>
                        </a:lnSpc>
                        <a:spcAft>
                          <a:spcPts val="0"/>
                        </a:spcAft>
                      </a:pPr>
                      <a:r>
                        <a:rPr lang="sv-FI" sz="1100">
                          <a:effectLst/>
                          <a:latin typeface="Brother 1816 Regular" pitchFamily="50" charset="0"/>
                        </a:rPr>
                        <a:t>Miten opetuksen tavoitteet määritellään?</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Päätekäyttäytyminen, toimintakomponentit erikseen, johdetaan yhteiskunnan tai työelämän tarpeista</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Yksilölliset tavoitteet, lähtökohtana yksilölliset tarpeet, HOPS</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Yksilölliset tavoitteet, tieteenalan keskeiset ideat, oppijan mielenkiinto, HOPS, omat kokemukset arvioinnissa</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Arjesta nousevat tarpeet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Työelämän käytännön ongelmat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extLst>
                  <a:ext uri="{0D108BD9-81ED-4DB2-BD59-A6C34878D82A}">
                    <a16:rowId xmlns:a16="http://schemas.microsoft.com/office/drawing/2014/main" val="737587013"/>
                  </a:ext>
                </a:extLst>
              </a:tr>
              <a:tr h="244593">
                <a:tc>
                  <a:txBody>
                    <a:bodyPr/>
                    <a:lstStyle/>
                    <a:p>
                      <a:pPr>
                        <a:lnSpc>
                          <a:spcPct val="107000"/>
                        </a:lnSpc>
                        <a:spcAft>
                          <a:spcPts val="0"/>
                        </a:spcAft>
                      </a:pPr>
                      <a:r>
                        <a:rPr lang="sv-FI" sz="1100">
                          <a:effectLst/>
                          <a:latin typeface="Brother 1816 Regular" pitchFamily="50" charset="0"/>
                        </a:rPr>
                        <a:t>Opettajan rooli</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Tiedonlähde, malli</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Oppimisilmapiirin tuottaja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Prosessin ohjaaja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Kokeneempi osaaja</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Yksi toimija tiimissä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extLst>
                  <a:ext uri="{0D108BD9-81ED-4DB2-BD59-A6C34878D82A}">
                    <a16:rowId xmlns:a16="http://schemas.microsoft.com/office/drawing/2014/main" val="1843111223"/>
                  </a:ext>
                </a:extLst>
              </a:tr>
              <a:tr h="489184">
                <a:tc>
                  <a:txBody>
                    <a:bodyPr/>
                    <a:lstStyle/>
                    <a:p>
                      <a:pPr>
                        <a:lnSpc>
                          <a:spcPct val="107000"/>
                        </a:lnSpc>
                        <a:spcAft>
                          <a:spcPts val="0"/>
                        </a:spcAft>
                      </a:pPr>
                      <a:r>
                        <a:rPr lang="sv-FI" sz="1100">
                          <a:effectLst/>
                          <a:latin typeface="Brother 1816 Regular" pitchFamily="50" charset="0"/>
                        </a:rPr>
                        <a:t>Opetuksen eteneminen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dirty="0" err="1">
                          <a:effectLst/>
                          <a:latin typeface="Brother 1816 Regular" pitchFamily="50" charset="0"/>
                        </a:rPr>
                        <a:t>Tavoitteet</a:t>
                      </a:r>
                      <a:r>
                        <a:rPr lang="sv-FI" sz="1100" dirty="0">
                          <a:effectLst/>
                          <a:latin typeface="Brother 1816 Regular" pitchFamily="50" charset="0"/>
                        </a:rPr>
                        <a:t> – </a:t>
                      </a:r>
                      <a:r>
                        <a:rPr lang="sv-FI" sz="1100" dirty="0" err="1">
                          <a:effectLst/>
                          <a:latin typeface="Brother 1816 Regular" pitchFamily="50" charset="0"/>
                        </a:rPr>
                        <a:t>sisältö</a:t>
                      </a:r>
                      <a:r>
                        <a:rPr lang="sv-FI" sz="1100" dirty="0">
                          <a:effectLst/>
                          <a:latin typeface="Brother 1816 Regular" pitchFamily="50" charset="0"/>
                        </a:rPr>
                        <a:t> -</a:t>
                      </a:r>
                      <a:r>
                        <a:rPr lang="sv-FI" sz="1100" dirty="0" err="1">
                          <a:effectLst/>
                          <a:latin typeface="Brother 1816 Regular" pitchFamily="50" charset="0"/>
                        </a:rPr>
                        <a:t>arviointi</a:t>
                      </a:r>
                      <a:r>
                        <a:rPr lang="sv-FI" sz="1100" dirty="0">
                          <a:effectLst/>
                          <a:latin typeface="Brother 1816 Regular" pitchFamily="50" charset="0"/>
                        </a:rPr>
                        <a:t> </a:t>
                      </a:r>
                      <a:endParaRPr lang="sv-FI" sz="1100" dirty="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dirty="0" err="1">
                          <a:effectLst/>
                          <a:latin typeface="Brother 1816 Regular" pitchFamily="50" charset="0"/>
                        </a:rPr>
                        <a:t>Kokemukset</a:t>
                      </a:r>
                      <a:r>
                        <a:rPr lang="sv-FI" sz="1100" dirty="0">
                          <a:effectLst/>
                          <a:latin typeface="Brother 1816 Regular" pitchFamily="50" charset="0"/>
                        </a:rPr>
                        <a:t> – </a:t>
                      </a:r>
                      <a:r>
                        <a:rPr lang="sv-FI" sz="1100" dirty="0" err="1">
                          <a:effectLst/>
                          <a:latin typeface="Brother 1816 Regular" pitchFamily="50" charset="0"/>
                        </a:rPr>
                        <a:t>teoretisointi</a:t>
                      </a:r>
                      <a:r>
                        <a:rPr lang="sv-FI" sz="1100" dirty="0">
                          <a:effectLst/>
                          <a:latin typeface="Brother 1816 Regular" pitchFamily="50" charset="0"/>
                        </a:rPr>
                        <a:t>, </a:t>
                      </a:r>
                      <a:r>
                        <a:rPr lang="sv-FI" sz="1100" dirty="0" err="1">
                          <a:effectLst/>
                          <a:latin typeface="Brother 1816 Regular" pitchFamily="50" charset="0"/>
                        </a:rPr>
                        <a:t>analyysi</a:t>
                      </a:r>
                      <a:r>
                        <a:rPr lang="sv-FI" sz="1100" dirty="0">
                          <a:effectLst/>
                          <a:latin typeface="Brother 1816 Regular" pitchFamily="50" charset="0"/>
                        </a:rPr>
                        <a:t>- </a:t>
                      </a:r>
                      <a:r>
                        <a:rPr lang="sv-FI" sz="1100" dirty="0" err="1">
                          <a:effectLst/>
                          <a:latin typeface="Brother 1816 Regular" pitchFamily="50" charset="0"/>
                        </a:rPr>
                        <a:t>kokemukset</a:t>
                      </a:r>
                      <a:endParaRPr lang="sv-FI" sz="1100" dirty="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dirty="0" err="1">
                          <a:effectLst/>
                          <a:latin typeface="Brother 1816 Regular" pitchFamily="50" charset="0"/>
                        </a:rPr>
                        <a:t>Ongelmakeskeinen</a:t>
                      </a:r>
                      <a:r>
                        <a:rPr lang="sv-FI" sz="1100" dirty="0">
                          <a:effectLst/>
                          <a:latin typeface="Brother 1816 Regular" pitchFamily="50" charset="0"/>
                        </a:rPr>
                        <a:t> </a:t>
                      </a:r>
                      <a:r>
                        <a:rPr lang="sv-FI" sz="1100" dirty="0" err="1">
                          <a:effectLst/>
                          <a:latin typeface="Brother 1816 Regular" pitchFamily="50" charset="0"/>
                        </a:rPr>
                        <a:t>työskentely</a:t>
                      </a:r>
                      <a:r>
                        <a:rPr lang="sv-FI" sz="1100" dirty="0">
                          <a:effectLst/>
                          <a:latin typeface="Brother 1816 Regular" pitchFamily="50" charset="0"/>
                        </a:rPr>
                        <a:t> </a:t>
                      </a:r>
                      <a:endParaRPr lang="sv-FI" sz="1100" dirty="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Arkipäivän toimintamallin mukaan</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Oppimisen sykli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extLst>
                  <a:ext uri="{0D108BD9-81ED-4DB2-BD59-A6C34878D82A}">
                    <a16:rowId xmlns:a16="http://schemas.microsoft.com/office/drawing/2014/main" val="2010578726"/>
                  </a:ext>
                </a:extLst>
              </a:tr>
              <a:tr h="856071">
                <a:tc>
                  <a:txBody>
                    <a:bodyPr/>
                    <a:lstStyle/>
                    <a:p>
                      <a:pPr>
                        <a:lnSpc>
                          <a:spcPct val="107000"/>
                        </a:lnSpc>
                        <a:spcAft>
                          <a:spcPts val="0"/>
                        </a:spcAft>
                      </a:pPr>
                      <a:r>
                        <a:rPr lang="sv-FI" sz="1100">
                          <a:effectLst/>
                          <a:latin typeface="Brother 1816 Regular" pitchFamily="50" charset="0"/>
                        </a:rPr>
                        <a:t>Työtavat</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Opettajakeskeiset, mallioppiminen, ohjelmoitu opetus,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sv-FI" sz="1100">
                          <a:effectLst/>
                          <a:latin typeface="Brother 1816 Regular" pitchFamily="50" charset="0"/>
                        </a:rPr>
                        <a:t>Oppilaskeskeiset työtavat, roolipelit</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Yksilölliset kokeet, ryhmätehtävät, opettajan esitys, portfoliot, käsitekartat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Tekemällä oppiminen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Yhteistoiminnalliset, verkostoituvat työtavat</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extLst>
                  <a:ext uri="{0D108BD9-81ED-4DB2-BD59-A6C34878D82A}">
                    <a16:rowId xmlns:a16="http://schemas.microsoft.com/office/drawing/2014/main" val="2655814077"/>
                  </a:ext>
                </a:extLst>
              </a:tr>
              <a:tr h="856071">
                <a:tc>
                  <a:txBody>
                    <a:bodyPr/>
                    <a:lstStyle/>
                    <a:p>
                      <a:pPr>
                        <a:lnSpc>
                          <a:spcPct val="107000"/>
                        </a:lnSpc>
                        <a:spcAft>
                          <a:spcPts val="0"/>
                        </a:spcAft>
                      </a:pPr>
                      <a:r>
                        <a:rPr lang="sv-FI" sz="1100">
                          <a:effectLst/>
                          <a:latin typeface="Brother 1816 Regular" pitchFamily="50" charset="0"/>
                        </a:rPr>
                        <a:t>Miten arvioidaan? Kuka arvioi?</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Määrällinen numeroarviointi, opettaja arvioi, tietojen ja taitojen arviointi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Laadullinen, myös oppimisprosessin arviointi, oppilas ja ryhmä arvioi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Laadullinen arviointi, oppilas- ja opettaja arvioivat, työskentelyn arviointi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a:effectLst/>
                          <a:latin typeface="Brother 1816 Regular" pitchFamily="50" charset="0"/>
                        </a:rPr>
                        <a:t>Laadullinen arviointi, oppilas ja opettaja yhdessä </a:t>
                      </a:r>
                      <a:endParaRPr lang="sv-FI" sz="110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tc>
                  <a:txBody>
                    <a:bodyPr/>
                    <a:lstStyle/>
                    <a:p>
                      <a:pPr>
                        <a:lnSpc>
                          <a:spcPct val="107000"/>
                        </a:lnSpc>
                        <a:spcAft>
                          <a:spcPts val="0"/>
                        </a:spcAft>
                      </a:pPr>
                      <a:r>
                        <a:rPr lang="fi-FI" sz="1100" dirty="0">
                          <a:effectLst/>
                          <a:latin typeface="Brother 1816 Regular" pitchFamily="50" charset="0"/>
                        </a:rPr>
                        <a:t>Käytännön ongelmien ratkaiseminen arvioinnin pohjana, kaikki osapuolet arvioivat  </a:t>
                      </a:r>
                      <a:endParaRPr lang="sv-FI" sz="1100" dirty="0">
                        <a:effectLst/>
                        <a:latin typeface="Brother 1816 Regular" pitchFamily="50" charset="0"/>
                        <a:ea typeface="Calibri" panose="020F0502020204030204" pitchFamily="34" charset="0"/>
                        <a:cs typeface="Times New Roman" panose="02020603050405020304" pitchFamily="18" charset="0"/>
                      </a:endParaRPr>
                    </a:p>
                  </a:txBody>
                  <a:tcPr marL="48805" marR="48805" marT="0" marB="0" anchor="ctr"/>
                </a:tc>
                <a:extLst>
                  <a:ext uri="{0D108BD9-81ED-4DB2-BD59-A6C34878D82A}">
                    <a16:rowId xmlns:a16="http://schemas.microsoft.com/office/drawing/2014/main" val="796547956"/>
                  </a:ext>
                </a:extLst>
              </a:tr>
            </a:tbl>
          </a:graphicData>
        </a:graphic>
      </p:graphicFrame>
    </p:spTree>
    <p:extLst>
      <p:ext uri="{BB962C8B-B14F-4D97-AF65-F5344CB8AC3E}">
        <p14:creationId xmlns:p14="http://schemas.microsoft.com/office/powerpoint/2010/main" val="169573316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AC60-B781-468F-A4F8-6E6E938F6DB9}"/>
              </a:ext>
            </a:extLst>
          </p:cNvPr>
          <p:cNvSpPr>
            <a:spLocks noGrp="1"/>
          </p:cNvSpPr>
          <p:nvPr>
            <p:ph type="title"/>
          </p:nvPr>
        </p:nvSpPr>
        <p:spPr/>
        <p:txBody>
          <a:bodyPr/>
          <a:lstStyle/>
          <a:p>
            <a:r>
              <a:rPr lang="fi-FI" dirty="0"/>
              <a:t>Hyvä arviointikulttuuri</a:t>
            </a:r>
          </a:p>
        </p:txBody>
      </p:sp>
      <p:sp>
        <p:nvSpPr>
          <p:cNvPr id="3" name="Content Placeholder 2">
            <a:extLst>
              <a:ext uri="{FF2B5EF4-FFF2-40B4-BE49-F238E27FC236}">
                <a16:creationId xmlns:a16="http://schemas.microsoft.com/office/drawing/2014/main" id="{87C574B8-E08B-4E4C-A4C3-3FFBEF9BE144}"/>
              </a:ext>
            </a:extLst>
          </p:cNvPr>
          <p:cNvSpPr>
            <a:spLocks noGrp="1"/>
          </p:cNvSpPr>
          <p:nvPr>
            <p:ph idx="1"/>
          </p:nvPr>
        </p:nvSpPr>
        <p:spPr/>
        <p:txBody>
          <a:bodyPr/>
          <a:lstStyle/>
          <a:p>
            <a:r>
              <a:rPr lang="fi-FI" dirty="0"/>
              <a:t>kuuluu olennaisesti koulun toimintakulttuuriin </a:t>
            </a:r>
          </a:p>
          <a:p>
            <a:r>
              <a:rPr lang="fi-FI" dirty="0"/>
              <a:t>siihen kuuluvat arvot, normit ja toimintatavat, joita jaetaan työyhteisössä (</a:t>
            </a:r>
            <a:r>
              <a:rPr lang="fi-FI" i="1" dirty="0" err="1"/>
              <a:t>Ouakrim-Soivio</a:t>
            </a:r>
            <a:r>
              <a:rPr lang="fi-FI" i="1" dirty="0"/>
              <a:t> 2016</a:t>
            </a:r>
            <a:r>
              <a:rPr lang="fi-FI" dirty="0"/>
              <a:t>) </a:t>
            </a:r>
          </a:p>
          <a:p>
            <a:r>
              <a:rPr lang="fi-FI" dirty="0"/>
              <a:t>arviointikulttuurin määrittely edellyttää opettajien ja rehtorin yhteistä keskustelua arviointiin liittyvistä pelisäännöistä, toimintatavoista, normeista, arvioinnin vaikutuksesta toiminnan kehittämiseen sekä näiden asioiden vaikutusta opetukseen ja oppimiseen</a:t>
            </a:r>
          </a:p>
        </p:txBody>
      </p:sp>
    </p:spTree>
    <p:extLst>
      <p:ext uri="{BB962C8B-B14F-4D97-AF65-F5344CB8AC3E}">
        <p14:creationId xmlns:p14="http://schemas.microsoft.com/office/powerpoint/2010/main" val="68959550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C84F-6D8A-4346-A6C1-0C8A676BC28D}"/>
              </a:ext>
            </a:extLst>
          </p:cNvPr>
          <p:cNvSpPr>
            <a:spLocks noGrp="1"/>
          </p:cNvSpPr>
          <p:nvPr>
            <p:ph type="title"/>
          </p:nvPr>
        </p:nvSpPr>
        <p:spPr/>
        <p:txBody>
          <a:bodyPr/>
          <a:lstStyle/>
          <a:p>
            <a:r>
              <a:rPr lang="fi-FI" dirty="0"/>
              <a:t>Kun arviointikulttuuria rakennetaan</a:t>
            </a:r>
          </a:p>
        </p:txBody>
      </p:sp>
      <p:sp>
        <p:nvSpPr>
          <p:cNvPr id="3" name="Content Placeholder 2">
            <a:extLst>
              <a:ext uri="{FF2B5EF4-FFF2-40B4-BE49-F238E27FC236}">
                <a16:creationId xmlns:a16="http://schemas.microsoft.com/office/drawing/2014/main" id="{1C385103-1762-4175-9F99-F68EB58A7B69}"/>
              </a:ext>
            </a:extLst>
          </p:cNvPr>
          <p:cNvSpPr>
            <a:spLocks noGrp="1"/>
          </p:cNvSpPr>
          <p:nvPr>
            <p:ph idx="1"/>
          </p:nvPr>
        </p:nvSpPr>
        <p:spPr/>
        <p:txBody>
          <a:bodyPr>
            <a:normAutofit fontScale="85000" lnSpcReduction="10000"/>
          </a:bodyPr>
          <a:lstStyle/>
          <a:p>
            <a:r>
              <a:rPr lang="fi-FI" dirty="0"/>
              <a:t>Opettajan ja oppilaan vuorovaikutus ja kohtaaminen on keskiössä.</a:t>
            </a:r>
          </a:p>
          <a:p>
            <a:r>
              <a:rPr lang="fi-FI" dirty="0"/>
              <a:t>Kodin kanssa tehtävä yhteistyö tulee ottaa heti mukaan. </a:t>
            </a:r>
            <a:r>
              <a:rPr lang="fi-FI" dirty="0" err="1"/>
              <a:t>Huom</a:t>
            </a:r>
            <a:r>
              <a:rPr lang="fi-FI" dirty="0"/>
              <a:t>! Opettaja on arvioinnin asiantuntija.</a:t>
            </a:r>
          </a:p>
          <a:p>
            <a:r>
              <a:rPr lang="fi-FI" dirty="0"/>
              <a:t>Arviointi on opettajan itsearvioinnin ja oman työn kehittämisen väline. Reflektion tasojen merkitys ammatillisessa osaamisessa ja kasvussa.</a:t>
            </a:r>
          </a:p>
          <a:p>
            <a:r>
              <a:rPr lang="fi-FI" dirty="0"/>
              <a:t>Opetuksen järjestäjän rooli on hyvä ottaa tarkasteluun mukaan, kun paikallista arviointikulttuuria rakennetaan.</a:t>
            </a:r>
          </a:p>
          <a:p>
            <a:r>
              <a:rPr lang="fi-FI" dirty="0"/>
              <a:t>Tilan ja ajan antaminen arvioinnille.</a:t>
            </a:r>
          </a:p>
          <a:p>
            <a:pPr marL="0" indent="0">
              <a:buNone/>
            </a:pPr>
            <a:endParaRPr lang="fi-FI" dirty="0"/>
          </a:p>
          <a:p>
            <a:pPr>
              <a:buFont typeface="Wingdings" panose="05000000000000000000" pitchFamily="2" charset="2"/>
              <a:buChar char="Ø"/>
            </a:pPr>
            <a:r>
              <a:rPr lang="fi-FI" dirty="0"/>
              <a:t>Opettajan ja oppilaan, kodin ja koulun, sekä koulun ja opetuksen järjestäjän taso.</a:t>
            </a:r>
          </a:p>
          <a:p>
            <a:endParaRPr lang="fi-FI" dirty="0"/>
          </a:p>
        </p:txBody>
      </p:sp>
    </p:spTree>
    <p:extLst>
      <p:ext uri="{BB962C8B-B14F-4D97-AF65-F5344CB8AC3E}">
        <p14:creationId xmlns:p14="http://schemas.microsoft.com/office/powerpoint/2010/main" val="32706146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9C86-4DC4-447E-8931-0472D18A86B4}"/>
              </a:ext>
            </a:extLst>
          </p:cNvPr>
          <p:cNvSpPr>
            <a:spLocks noGrp="1"/>
          </p:cNvSpPr>
          <p:nvPr>
            <p:ph type="title"/>
          </p:nvPr>
        </p:nvSpPr>
        <p:spPr/>
        <p:txBody>
          <a:bodyPr/>
          <a:lstStyle/>
          <a:p>
            <a:r>
              <a:rPr lang="fi-FI" dirty="0"/>
              <a:t>Arviointikulttuurin tarkastelun avuksi</a:t>
            </a:r>
          </a:p>
        </p:txBody>
      </p:sp>
      <p:graphicFrame>
        <p:nvGraphicFramePr>
          <p:cNvPr id="4" name="Table 3">
            <a:extLst>
              <a:ext uri="{FF2B5EF4-FFF2-40B4-BE49-F238E27FC236}">
                <a16:creationId xmlns:a16="http://schemas.microsoft.com/office/drawing/2014/main" id="{C9CC61FC-C4B8-4FD6-BA5D-5CCAA0114641}"/>
              </a:ext>
            </a:extLst>
          </p:cNvPr>
          <p:cNvGraphicFramePr>
            <a:graphicFrameLocks noGrp="1"/>
          </p:cNvGraphicFramePr>
          <p:nvPr>
            <p:extLst>
              <p:ext uri="{D42A27DB-BD31-4B8C-83A1-F6EECF244321}">
                <p14:modId xmlns:p14="http://schemas.microsoft.com/office/powerpoint/2010/main" val="3172415118"/>
              </p:ext>
            </p:extLst>
          </p:nvPr>
        </p:nvGraphicFramePr>
        <p:xfrm>
          <a:off x="838200" y="1690688"/>
          <a:ext cx="10515598" cy="4697345"/>
        </p:xfrm>
        <a:graphic>
          <a:graphicData uri="http://schemas.openxmlformats.org/drawingml/2006/table">
            <a:tbl>
              <a:tblPr firstRow="1" firstCol="1" bandRow="1">
                <a:tableStyleId>{5C22544A-7EE6-4342-B048-85BDC9FD1C3A}</a:tableStyleId>
              </a:tblPr>
              <a:tblGrid>
                <a:gridCol w="1754875">
                  <a:extLst>
                    <a:ext uri="{9D8B030D-6E8A-4147-A177-3AD203B41FA5}">
                      <a16:colId xmlns:a16="http://schemas.microsoft.com/office/drawing/2014/main" val="2377579500"/>
                    </a:ext>
                  </a:extLst>
                </a:gridCol>
                <a:gridCol w="3357349">
                  <a:extLst>
                    <a:ext uri="{9D8B030D-6E8A-4147-A177-3AD203B41FA5}">
                      <a16:colId xmlns:a16="http://schemas.microsoft.com/office/drawing/2014/main" val="3701334956"/>
                    </a:ext>
                  </a:extLst>
                </a:gridCol>
                <a:gridCol w="2197289">
                  <a:extLst>
                    <a:ext uri="{9D8B030D-6E8A-4147-A177-3AD203B41FA5}">
                      <a16:colId xmlns:a16="http://schemas.microsoft.com/office/drawing/2014/main" val="3597855892"/>
                    </a:ext>
                  </a:extLst>
                </a:gridCol>
                <a:gridCol w="1760562">
                  <a:extLst>
                    <a:ext uri="{9D8B030D-6E8A-4147-A177-3AD203B41FA5}">
                      <a16:colId xmlns:a16="http://schemas.microsoft.com/office/drawing/2014/main" val="2644620845"/>
                    </a:ext>
                  </a:extLst>
                </a:gridCol>
                <a:gridCol w="1445523">
                  <a:extLst>
                    <a:ext uri="{9D8B030D-6E8A-4147-A177-3AD203B41FA5}">
                      <a16:colId xmlns:a16="http://schemas.microsoft.com/office/drawing/2014/main" val="1336027198"/>
                    </a:ext>
                  </a:extLst>
                </a:gridCol>
              </a:tblGrid>
              <a:tr h="1270876">
                <a:tc>
                  <a:txBody>
                    <a:bodyPr/>
                    <a:lstStyle/>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dirty="0">
                          <a:effectLst/>
                          <a:latin typeface="Brother 1816 Regular" pitchFamily="50" charset="0"/>
                        </a:rPr>
                        <a:t>Arvioinnin erilaisten tehtävien tulee olla selviä ja ymmärrettäviä</a:t>
                      </a:r>
                      <a:endParaRPr lang="sv-FI" sz="1400" dirty="0">
                        <a:effectLst/>
                        <a:latin typeface="Brother 1816 Regular" pitchFamily="50" charset="0"/>
                      </a:endParaRPr>
                    </a:p>
                    <a:p>
                      <a:pPr algn="l">
                        <a:spcAft>
                          <a:spcPts val="0"/>
                        </a:spcAft>
                      </a:pPr>
                      <a:r>
                        <a:rPr lang="fi-FI" sz="1400" dirty="0">
                          <a:effectLst/>
                          <a:latin typeface="Brother 1816 Regular" pitchFamily="50" charset="0"/>
                        </a:rPr>
                        <a:t>(arviointi, palaute, formatiivinen, summatiivinen, opintojen aikainen, päättö) </a:t>
                      </a:r>
                      <a:r>
                        <a:rPr lang="fi-FI" sz="1400" dirty="0">
                          <a:effectLst/>
                          <a:latin typeface="Brother 1816 Medium" pitchFamily="50" charset="0"/>
                        </a:rPr>
                        <a:t>Mitä, miten?</a:t>
                      </a:r>
                      <a:endParaRPr lang="sv-FI" sz="1400" dirty="0">
                        <a:effectLst/>
                        <a:latin typeface="Brother 1816 Medium"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dirty="0">
                          <a:effectLst/>
                          <a:latin typeface="Brother 1816 Regular" pitchFamily="50" charset="0"/>
                        </a:rPr>
                        <a:t>Arvioinnin periaatteet tulee olla yhteisesti sovittu </a:t>
                      </a:r>
                      <a:endParaRPr lang="sv-FI" sz="1400" dirty="0">
                        <a:effectLst/>
                        <a:latin typeface="Brother 1816 Regular" pitchFamily="50" charset="0"/>
                      </a:endParaRPr>
                    </a:p>
                    <a:p>
                      <a:pPr algn="l">
                        <a:spcAft>
                          <a:spcPts val="0"/>
                        </a:spcAft>
                      </a:pPr>
                      <a:r>
                        <a:rPr lang="fi-FI" sz="1400" dirty="0">
                          <a:effectLst/>
                          <a:latin typeface="Brother 1816 Medium" pitchFamily="50" charset="0"/>
                        </a:rPr>
                        <a:t>Mitä, miten, miksi?</a:t>
                      </a:r>
                      <a:endParaRPr lang="sv-FI" sz="1400" dirty="0">
                        <a:effectLst/>
                        <a:latin typeface="Brother 1816 Medium"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dirty="0">
                          <a:effectLst/>
                          <a:latin typeface="Brother 1816 Regular" pitchFamily="50" charset="0"/>
                        </a:rPr>
                        <a:t>Kriteeriperustaisen arvioinnin ymmärtäminen ja käyttäminen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a:effectLst/>
                          <a:latin typeface="Brother 1816 Regular" pitchFamily="50" charset="0"/>
                        </a:rPr>
                        <a:t>Muuta muistettavaa!</a:t>
                      </a:r>
                      <a:endParaRPr lang="sv-FI" sz="140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extLst>
                  <a:ext uri="{0D108BD9-81ED-4DB2-BD59-A6C34878D82A}">
                    <a16:rowId xmlns:a16="http://schemas.microsoft.com/office/drawing/2014/main" val="3206237011"/>
                  </a:ext>
                </a:extLst>
              </a:tr>
              <a:tr h="846161">
                <a:tc>
                  <a:txBody>
                    <a:bodyPr/>
                    <a:lstStyle/>
                    <a:p>
                      <a:pPr algn="ctr">
                        <a:spcAft>
                          <a:spcPts val="0"/>
                        </a:spcAft>
                      </a:pPr>
                      <a:r>
                        <a:rPr lang="fi-FI" sz="1400" dirty="0">
                          <a:effectLst/>
                          <a:latin typeface="Brother 1816 Regular" pitchFamily="50" charset="0"/>
                        </a:rPr>
                        <a:t>oppilas, opetusryhmä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endParaRPr lang="sv-FI" sz="1400" dirty="0">
                        <a:effectLst/>
                        <a:latin typeface="Brother 1816 Regular" pitchFamily="50" charset="0"/>
                      </a:endParaRPr>
                    </a:p>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a:effectLst/>
                          <a:latin typeface="Brother 1816 Regular" pitchFamily="50" charset="0"/>
                        </a:rPr>
                        <a:t> </a:t>
                      </a:r>
                      <a:endParaRPr lang="sv-FI" sz="140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extLst>
                  <a:ext uri="{0D108BD9-81ED-4DB2-BD59-A6C34878D82A}">
                    <a16:rowId xmlns:a16="http://schemas.microsoft.com/office/drawing/2014/main" val="789441982"/>
                  </a:ext>
                </a:extLst>
              </a:tr>
              <a:tr h="818866">
                <a:tc>
                  <a:txBody>
                    <a:bodyPr/>
                    <a:lstStyle/>
                    <a:p>
                      <a:pPr algn="ctr">
                        <a:spcAft>
                          <a:spcPts val="0"/>
                        </a:spcAft>
                      </a:pPr>
                      <a:r>
                        <a:rPr lang="fi-FI" sz="1400" dirty="0">
                          <a:effectLst/>
                          <a:latin typeface="Brother 1816 Regular" pitchFamily="50" charset="0"/>
                        </a:rPr>
                        <a:t>opettaja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endParaRPr lang="sv-FI" sz="1400" dirty="0">
                        <a:effectLst/>
                        <a:latin typeface="Brother 1816 Regular" pitchFamily="50" charset="0"/>
                      </a:endParaRPr>
                    </a:p>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a:effectLst/>
                          <a:latin typeface="Brother 1816 Regular" pitchFamily="50" charset="0"/>
                        </a:rPr>
                        <a:t> </a:t>
                      </a:r>
                      <a:endParaRPr lang="sv-FI" sz="140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extLst>
                  <a:ext uri="{0D108BD9-81ED-4DB2-BD59-A6C34878D82A}">
                    <a16:rowId xmlns:a16="http://schemas.microsoft.com/office/drawing/2014/main" val="648779537"/>
                  </a:ext>
                </a:extLst>
              </a:tr>
              <a:tr h="839087">
                <a:tc>
                  <a:txBody>
                    <a:bodyPr/>
                    <a:lstStyle/>
                    <a:p>
                      <a:pPr algn="ctr">
                        <a:spcAft>
                          <a:spcPts val="0"/>
                        </a:spcAft>
                      </a:pPr>
                      <a:r>
                        <a:rPr lang="fi-FI" sz="1400" dirty="0">
                          <a:effectLst/>
                          <a:latin typeface="Brother 1816 Regular" pitchFamily="50" charset="0"/>
                        </a:rPr>
                        <a:t>rehtori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endParaRPr lang="sv-FI" sz="1400" dirty="0">
                        <a:effectLst/>
                        <a:latin typeface="Brother 1816 Regular" pitchFamily="50" charset="0"/>
                      </a:endParaRPr>
                    </a:p>
                  </a:txBody>
                  <a:tcPr marL="60616" marR="60616" marT="0" marB="0" anchor="ctr"/>
                </a:tc>
                <a:tc>
                  <a:txBody>
                    <a:bodyPr/>
                    <a:lstStyle/>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extLst>
                  <a:ext uri="{0D108BD9-81ED-4DB2-BD59-A6C34878D82A}">
                    <a16:rowId xmlns:a16="http://schemas.microsoft.com/office/drawing/2014/main" val="548976260"/>
                  </a:ext>
                </a:extLst>
              </a:tr>
              <a:tr h="922355">
                <a:tc>
                  <a:txBody>
                    <a:bodyPr/>
                    <a:lstStyle/>
                    <a:p>
                      <a:pPr algn="ctr">
                        <a:spcAft>
                          <a:spcPts val="0"/>
                        </a:spcAft>
                      </a:pPr>
                      <a:r>
                        <a:rPr lang="fi-FI" sz="1400" dirty="0">
                          <a:effectLst/>
                          <a:latin typeface="Brother 1816 Regular" pitchFamily="50" charset="0"/>
                        </a:rPr>
                        <a:t>opetuksen järjestäjä</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endParaRPr lang="sv-FI" sz="1400" dirty="0">
                        <a:effectLst/>
                        <a:latin typeface="Brother 1816 Regular" pitchFamily="50" charset="0"/>
                      </a:endParaRPr>
                    </a:p>
                  </a:txBody>
                  <a:tcPr marL="60616" marR="60616" marT="0" marB="0" anchor="ctr"/>
                </a:tc>
                <a:tc>
                  <a:txBody>
                    <a:bodyPr/>
                    <a:lstStyle/>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tc>
                  <a:txBody>
                    <a:bodyPr/>
                    <a:lstStyle/>
                    <a:p>
                      <a:pPr algn="l">
                        <a:spcAft>
                          <a:spcPts val="0"/>
                        </a:spcAft>
                      </a:pPr>
                      <a:r>
                        <a:rPr lang="fi-FI" sz="1400" dirty="0">
                          <a:effectLst/>
                          <a:latin typeface="Brother 1816 Regular" pitchFamily="50" charset="0"/>
                        </a:rPr>
                        <a:t> </a:t>
                      </a:r>
                      <a:endParaRPr lang="sv-FI" sz="1400" dirty="0">
                        <a:effectLst/>
                        <a:latin typeface="Brother 1816 Regular" pitchFamily="50" charset="0"/>
                        <a:ea typeface="MS Mincho" panose="02020609040205080304" pitchFamily="49" charset="-128"/>
                        <a:cs typeface="Times New Roman" panose="02020603050405020304" pitchFamily="18" charset="0"/>
                      </a:endParaRPr>
                    </a:p>
                  </a:txBody>
                  <a:tcPr marL="60616" marR="60616" marT="0" marB="0" anchor="ctr"/>
                </a:tc>
                <a:extLst>
                  <a:ext uri="{0D108BD9-81ED-4DB2-BD59-A6C34878D82A}">
                    <a16:rowId xmlns:a16="http://schemas.microsoft.com/office/drawing/2014/main" val="2711075279"/>
                  </a:ext>
                </a:extLst>
              </a:tr>
            </a:tbl>
          </a:graphicData>
        </a:graphic>
      </p:graphicFrame>
    </p:spTree>
    <p:extLst>
      <p:ext uri="{BB962C8B-B14F-4D97-AF65-F5344CB8AC3E}">
        <p14:creationId xmlns:p14="http://schemas.microsoft.com/office/powerpoint/2010/main" val="45575558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C166C-9457-4D91-912B-7AADFADD7D79}"/>
              </a:ext>
            </a:extLst>
          </p:cNvPr>
          <p:cNvSpPr>
            <a:spLocks noGrp="1"/>
          </p:cNvSpPr>
          <p:nvPr>
            <p:ph type="title"/>
          </p:nvPr>
        </p:nvSpPr>
        <p:spPr/>
        <p:txBody>
          <a:bodyPr/>
          <a:lstStyle/>
          <a:p>
            <a:r>
              <a:rPr lang="fi-FI" dirty="0"/>
              <a:t>Arvioinnin eri ulottuvuudet</a:t>
            </a:r>
          </a:p>
        </p:txBody>
      </p:sp>
      <p:sp>
        <p:nvSpPr>
          <p:cNvPr id="3" name="Content Placeholder 2">
            <a:extLst>
              <a:ext uri="{FF2B5EF4-FFF2-40B4-BE49-F238E27FC236}">
                <a16:creationId xmlns:a16="http://schemas.microsoft.com/office/drawing/2014/main" id="{AB428ADD-6474-4B8C-AF50-42026A0F0880}"/>
              </a:ext>
            </a:extLst>
          </p:cNvPr>
          <p:cNvSpPr>
            <a:spLocks noGrp="1"/>
          </p:cNvSpPr>
          <p:nvPr>
            <p:ph idx="1"/>
          </p:nvPr>
        </p:nvSpPr>
        <p:spPr/>
        <p:txBody>
          <a:bodyPr/>
          <a:lstStyle/>
          <a:p>
            <a:r>
              <a:rPr lang="fi-FI" dirty="0">
                <a:latin typeface="Brother 1816 Medium" pitchFamily="50" charset="0"/>
              </a:rPr>
              <a:t>Diagnostista</a:t>
            </a:r>
            <a:r>
              <a:rPr lang="fi-FI" dirty="0"/>
              <a:t> arviointia toteutetaan oppimisprosessin alussa, on usein kuvailevaa ja laadullista</a:t>
            </a:r>
          </a:p>
          <a:p>
            <a:r>
              <a:rPr lang="fi-FI" dirty="0">
                <a:latin typeface="Brother 1816 Medium" pitchFamily="50" charset="0"/>
              </a:rPr>
              <a:t>Formatiivinen</a:t>
            </a:r>
            <a:r>
              <a:rPr lang="fi-FI" dirty="0"/>
              <a:t> arviointi on oppimisprosessin aikaista arviointia, joka tekee oppimisprosessin näkyväksi</a:t>
            </a:r>
          </a:p>
          <a:p>
            <a:r>
              <a:rPr lang="fi-FI" dirty="0">
                <a:latin typeface="Brother 1816 Medium" pitchFamily="50" charset="0"/>
              </a:rPr>
              <a:t>Summatiivinen</a:t>
            </a:r>
            <a:r>
              <a:rPr lang="fi-FI" dirty="0"/>
              <a:t> arviointi on osaamisen arviointia </a:t>
            </a:r>
          </a:p>
          <a:p>
            <a:pPr marL="0" indent="0">
              <a:buNone/>
            </a:pPr>
            <a:endParaRPr lang="fi-FI" dirty="0"/>
          </a:p>
          <a:p>
            <a:pPr>
              <a:buFont typeface="Wingdings" panose="05000000000000000000" pitchFamily="2" charset="2"/>
              <a:buChar char="Ø"/>
            </a:pPr>
            <a:r>
              <a:rPr lang="fi-FI" dirty="0"/>
              <a:t> Nämä kaikki kehittävät oppimaan oppimisen taitoja</a:t>
            </a:r>
          </a:p>
        </p:txBody>
      </p:sp>
    </p:spTree>
    <p:extLst>
      <p:ext uri="{BB962C8B-B14F-4D97-AF65-F5344CB8AC3E}">
        <p14:creationId xmlns:p14="http://schemas.microsoft.com/office/powerpoint/2010/main" val="89326225"/>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1375-6822-4DAA-97A4-89EA4AED6C4A}"/>
              </a:ext>
            </a:extLst>
          </p:cNvPr>
          <p:cNvSpPr>
            <a:spLocks noGrp="1"/>
          </p:cNvSpPr>
          <p:nvPr>
            <p:ph type="title"/>
          </p:nvPr>
        </p:nvSpPr>
        <p:spPr/>
        <p:txBody>
          <a:bodyPr/>
          <a:lstStyle/>
          <a:p>
            <a:r>
              <a:rPr lang="fi-FI" dirty="0"/>
              <a:t>Formatiivinen arviointi POPS2020</a:t>
            </a:r>
          </a:p>
        </p:txBody>
      </p:sp>
      <p:sp>
        <p:nvSpPr>
          <p:cNvPr id="3" name="Content Placeholder 2">
            <a:extLst>
              <a:ext uri="{FF2B5EF4-FFF2-40B4-BE49-F238E27FC236}">
                <a16:creationId xmlns:a16="http://schemas.microsoft.com/office/drawing/2014/main" id="{9544F277-7864-430A-9EB3-5C6513520AA7}"/>
              </a:ext>
            </a:extLst>
          </p:cNvPr>
          <p:cNvSpPr>
            <a:spLocks noGrp="1"/>
          </p:cNvSpPr>
          <p:nvPr>
            <p:ph idx="1"/>
          </p:nvPr>
        </p:nvSpPr>
        <p:spPr/>
        <p:txBody>
          <a:bodyPr/>
          <a:lstStyle/>
          <a:p>
            <a:r>
              <a:rPr lang="fi-FI" dirty="0"/>
              <a:t>Formatiivisen arvioinnin tehtävänä on ohjata oppilaan edistymistä suhteessa tavoitteisiin, formatiivinen arviointi on osa opetusta</a:t>
            </a:r>
          </a:p>
          <a:p>
            <a:r>
              <a:rPr lang="fi-FI" dirty="0"/>
              <a:t>Formatiivinen arviointi on oppimista tukevaa ja ohjaavaa palautetta (feedback ja </a:t>
            </a:r>
            <a:r>
              <a:rPr lang="fi-FI" dirty="0" err="1"/>
              <a:t>feedforward</a:t>
            </a:r>
            <a:r>
              <a:rPr lang="fi-FI" dirty="0"/>
              <a:t>)</a:t>
            </a:r>
          </a:p>
          <a:p>
            <a:r>
              <a:rPr lang="fi-FI" dirty="0"/>
              <a:t>Itsearviointi ja vertaispalaute ovat osa formatiivista arviointia</a:t>
            </a:r>
          </a:p>
          <a:p>
            <a:r>
              <a:rPr lang="fi-FI" dirty="0"/>
              <a:t>Huoltajille ja oppilaalle annetaan lukuvuoden aikana tietoa oppilaan edistymisestä, työskentelystä ja käyttäytymisestä</a:t>
            </a:r>
          </a:p>
          <a:p>
            <a:r>
              <a:rPr lang="fi-FI" dirty="0"/>
              <a:t>Formatiivinen arviointi ei edellytä dokumentointia</a:t>
            </a:r>
          </a:p>
        </p:txBody>
      </p:sp>
    </p:spTree>
    <p:extLst>
      <p:ext uri="{BB962C8B-B14F-4D97-AF65-F5344CB8AC3E}">
        <p14:creationId xmlns:p14="http://schemas.microsoft.com/office/powerpoint/2010/main" val="2651831283"/>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DACD-7984-4B4F-8E8B-6DBF9020C4B7}"/>
              </a:ext>
            </a:extLst>
          </p:cNvPr>
          <p:cNvSpPr>
            <a:spLocks noGrp="1"/>
          </p:cNvSpPr>
          <p:nvPr>
            <p:ph type="title"/>
          </p:nvPr>
        </p:nvSpPr>
        <p:spPr/>
        <p:txBody>
          <a:bodyPr/>
          <a:lstStyle/>
          <a:p>
            <a:r>
              <a:rPr lang="en-US" dirty="0"/>
              <a:t>Feedback tai feedforward</a:t>
            </a:r>
            <a:r>
              <a:rPr lang="en-US" i="1" dirty="0"/>
              <a:t>(Gonzales 2018)</a:t>
            </a:r>
            <a:endParaRPr lang="fi-FI" i="1" dirty="0"/>
          </a:p>
        </p:txBody>
      </p:sp>
      <p:graphicFrame>
        <p:nvGraphicFramePr>
          <p:cNvPr id="4" name="Table 3">
            <a:extLst>
              <a:ext uri="{FF2B5EF4-FFF2-40B4-BE49-F238E27FC236}">
                <a16:creationId xmlns:a16="http://schemas.microsoft.com/office/drawing/2014/main" id="{603E6A68-CF0C-4DBE-9A4A-E19AC0DE6B2E}"/>
              </a:ext>
            </a:extLst>
          </p:cNvPr>
          <p:cNvGraphicFramePr>
            <a:graphicFrameLocks noGrp="1"/>
          </p:cNvGraphicFramePr>
          <p:nvPr>
            <p:extLst>
              <p:ext uri="{D42A27DB-BD31-4B8C-83A1-F6EECF244321}">
                <p14:modId xmlns:p14="http://schemas.microsoft.com/office/powerpoint/2010/main" val="995400407"/>
              </p:ext>
            </p:extLst>
          </p:nvPr>
        </p:nvGraphicFramePr>
        <p:xfrm>
          <a:off x="838200" y="1690687"/>
          <a:ext cx="10515600" cy="4437156"/>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875213910"/>
                    </a:ext>
                  </a:extLst>
                </a:gridCol>
                <a:gridCol w="5257800">
                  <a:extLst>
                    <a:ext uri="{9D8B030D-6E8A-4147-A177-3AD203B41FA5}">
                      <a16:colId xmlns:a16="http://schemas.microsoft.com/office/drawing/2014/main" val="1192764572"/>
                    </a:ext>
                  </a:extLst>
                </a:gridCol>
              </a:tblGrid>
              <a:tr h="399399">
                <a:tc>
                  <a:txBody>
                    <a:bodyPr/>
                    <a:lstStyle/>
                    <a:p>
                      <a:r>
                        <a:rPr lang="fi-FI" dirty="0">
                          <a:latin typeface="Brother 1816 Medium" pitchFamily="50" charset="0"/>
                        </a:rPr>
                        <a:t>Feedback</a:t>
                      </a:r>
                    </a:p>
                  </a:txBody>
                  <a:tcPr anchor="ctr"/>
                </a:tc>
                <a:tc>
                  <a:txBody>
                    <a:bodyPr/>
                    <a:lstStyle/>
                    <a:p>
                      <a:r>
                        <a:rPr lang="fi-FI" dirty="0" err="1">
                          <a:latin typeface="Brother 1816 Medium" pitchFamily="50" charset="0"/>
                        </a:rPr>
                        <a:t>Feedforward</a:t>
                      </a:r>
                      <a:endParaRPr lang="fi-FI" dirty="0">
                        <a:latin typeface="Brother 1816 Medium" pitchFamily="50" charset="0"/>
                      </a:endParaRPr>
                    </a:p>
                  </a:txBody>
                  <a:tcPr anchor="ctr"/>
                </a:tc>
                <a:extLst>
                  <a:ext uri="{0D108BD9-81ED-4DB2-BD59-A6C34878D82A}">
                    <a16:rowId xmlns:a16="http://schemas.microsoft.com/office/drawing/2014/main" val="4070299493"/>
                  </a:ext>
                </a:extLst>
              </a:tr>
              <a:tr h="689373">
                <a:tc>
                  <a:txBody>
                    <a:bodyPr/>
                    <a:lstStyle/>
                    <a:p>
                      <a:r>
                        <a:rPr lang="fi-FI" dirty="0">
                          <a:latin typeface="Brother 1816 Regular" pitchFamily="50" charset="0"/>
                        </a:rPr>
                        <a:t>Vahvistaa,</a:t>
                      </a:r>
                      <a:r>
                        <a:rPr lang="fi-FI" baseline="0" dirty="0">
                          <a:latin typeface="Brother 1816 Regular" pitchFamily="50" charset="0"/>
                        </a:rPr>
                        <a:t> mitä oppilas jo tietää</a:t>
                      </a:r>
                    </a:p>
                    <a:p>
                      <a:r>
                        <a:rPr lang="fi-FI" i="1" baseline="0" dirty="0">
                          <a:latin typeface="Brother 1816 Regular" pitchFamily="50" charset="0"/>
                        </a:rPr>
                        <a:t>”olet tosi hyvä tässä”</a:t>
                      </a:r>
                      <a:endParaRPr lang="fi-FI" i="1" dirty="0">
                        <a:latin typeface="Brother 1816 Regular" pitchFamily="50" charset="0"/>
                      </a:endParaRPr>
                    </a:p>
                  </a:txBody>
                  <a:tcPr anchor="ctr"/>
                </a:tc>
                <a:tc>
                  <a:txBody>
                    <a:bodyPr/>
                    <a:lstStyle/>
                    <a:p>
                      <a:r>
                        <a:rPr lang="fi-FI" dirty="0">
                          <a:latin typeface="Brother 1816 Regular" pitchFamily="50" charset="0"/>
                        </a:rPr>
                        <a:t>Kehittää lahjakkuutta</a:t>
                      </a:r>
                    </a:p>
                    <a:p>
                      <a:r>
                        <a:rPr lang="fi-FI" i="1" dirty="0">
                          <a:latin typeface="Brother 1816 Regular" pitchFamily="50" charset="0"/>
                        </a:rPr>
                        <a:t>”Harjoittelisitko</a:t>
                      </a:r>
                      <a:r>
                        <a:rPr lang="fi-FI" i="1" baseline="0" dirty="0">
                          <a:latin typeface="Brother 1816 Regular" pitchFamily="50" charset="0"/>
                        </a:rPr>
                        <a:t> tätä?”</a:t>
                      </a:r>
                      <a:endParaRPr lang="fi-FI" i="1" dirty="0">
                        <a:latin typeface="Brother 1816 Regular" pitchFamily="50" charset="0"/>
                      </a:endParaRPr>
                    </a:p>
                  </a:txBody>
                  <a:tcPr anchor="ctr"/>
                </a:tc>
                <a:extLst>
                  <a:ext uri="{0D108BD9-81ED-4DB2-BD59-A6C34878D82A}">
                    <a16:rowId xmlns:a16="http://schemas.microsoft.com/office/drawing/2014/main" val="2428964678"/>
                  </a:ext>
                </a:extLst>
              </a:tr>
              <a:tr h="689373">
                <a:tc>
                  <a:txBody>
                    <a:bodyPr/>
                    <a:lstStyle/>
                    <a:p>
                      <a:r>
                        <a:rPr lang="fi-FI" dirty="0">
                          <a:latin typeface="Brother 1816 Regular" pitchFamily="50" charset="0"/>
                        </a:rPr>
                        <a:t>Osoittaa</a:t>
                      </a:r>
                      <a:r>
                        <a:rPr lang="fi-FI" baseline="0" dirty="0">
                          <a:latin typeface="Brother 1816 Regular" pitchFamily="50" charset="0"/>
                        </a:rPr>
                        <a:t> ongelmia</a:t>
                      </a:r>
                    </a:p>
                    <a:p>
                      <a:r>
                        <a:rPr lang="fi-FI" baseline="0" dirty="0">
                          <a:latin typeface="Brother 1816 Regular" pitchFamily="50" charset="0"/>
                        </a:rPr>
                        <a:t>”</a:t>
                      </a:r>
                      <a:r>
                        <a:rPr lang="fi-FI" i="1" baseline="0" dirty="0">
                          <a:latin typeface="Brother 1816 Regular" pitchFamily="50" charset="0"/>
                        </a:rPr>
                        <a:t>Juttu ei toimi siksi.</a:t>
                      </a:r>
                      <a:r>
                        <a:rPr lang="fi-FI" baseline="0" dirty="0">
                          <a:latin typeface="Brother 1816 Regular" pitchFamily="50" charset="0"/>
                        </a:rPr>
                        <a:t>.”</a:t>
                      </a:r>
                      <a:endParaRPr lang="fi-FI" dirty="0">
                        <a:latin typeface="Brother 1816 Regular" pitchFamily="50" charset="0"/>
                      </a:endParaRPr>
                    </a:p>
                  </a:txBody>
                  <a:tcPr anchor="ctr"/>
                </a:tc>
                <a:tc>
                  <a:txBody>
                    <a:bodyPr/>
                    <a:lstStyle/>
                    <a:p>
                      <a:r>
                        <a:rPr lang="fi-FI" dirty="0">
                          <a:latin typeface="Brother 1816 Regular" pitchFamily="50" charset="0"/>
                        </a:rPr>
                        <a:t>Laajentaa mahdollisuuksia</a:t>
                      </a:r>
                      <a:r>
                        <a:rPr lang="fi-FI" baseline="0" dirty="0">
                          <a:latin typeface="Brother 1816 Regular" pitchFamily="50" charset="0"/>
                        </a:rPr>
                        <a:t> </a:t>
                      </a:r>
                    </a:p>
                    <a:p>
                      <a:r>
                        <a:rPr lang="fi-FI" baseline="0" dirty="0">
                          <a:latin typeface="Brother 1816 Regular" pitchFamily="50" charset="0"/>
                        </a:rPr>
                        <a:t>”</a:t>
                      </a:r>
                      <a:r>
                        <a:rPr lang="fi-FI" i="1" baseline="0" dirty="0">
                          <a:latin typeface="Brother 1816 Regular" pitchFamily="50" charset="0"/>
                        </a:rPr>
                        <a:t>Entäpä jos lisäisit tähän</a:t>
                      </a:r>
                      <a:r>
                        <a:rPr lang="mr-IN" i="1" baseline="0" dirty="0">
                          <a:latin typeface="Brother 1816 Regular" pitchFamily="50" charset="0"/>
                        </a:rPr>
                        <a:t>…</a:t>
                      </a:r>
                      <a:r>
                        <a:rPr lang="fi-FI" i="1" baseline="0" dirty="0">
                          <a:latin typeface="Brother 1816 Regular" pitchFamily="50" charset="0"/>
                        </a:rPr>
                        <a:t>”</a:t>
                      </a:r>
                      <a:endParaRPr lang="fi-FI" i="1" dirty="0">
                        <a:latin typeface="Brother 1816 Regular" pitchFamily="50" charset="0"/>
                      </a:endParaRPr>
                    </a:p>
                  </a:txBody>
                  <a:tcPr anchor="ctr"/>
                </a:tc>
                <a:extLst>
                  <a:ext uri="{0D108BD9-81ED-4DB2-BD59-A6C34878D82A}">
                    <a16:rowId xmlns:a16="http://schemas.microsoft.com/office/drawing/2014/main" val="3148163776"/>
                  </a:ext>
                </a:extLst>
              </a:tr>
              <a:tr h="984819">
                <a:tc>
                  <a:txBody>
                    <a:bodyPr/>
                    <a:lstStyle/>
                    <a:p>
                      <a:r>
                        <a:rPr lang="fi-FI" dirty="0">
                          <a:latin typeface="Brother 1816 Regular" pitchFamily="50" charset="0"/>
                        </a:rPr>
                        <a:t>On</a:t>
                      </a:r>
                      <a:r>
                        <a:rPr lang="fi-FI" baseline="0" dirty="0">
                          <a:latin typeface="Brother 1816 Regular" pitchFamily="50" charset="0"/>
                        </a:rPr>
                        <a:t> tiedon kaatopaikka</a:t>
                      </a:r>
                    </a:p>
                    <a:p>
                      <a:r>
                        <a:rPr lang="fi-FI" baseline="0" dirty="0">
                          <a:latin typeface="Brother 1816 Regular" pitchFamily="50" charset="0"/>
                        </a:rPr>
                        <a:t>”</a:t>
                      </a:r>
                      <a:r>
                        <a:rPr lang="fi-FI" i="1" baseline="0" dirty="0">
                          <a:latin typeface="Brother 1816 Regular" pitchFamily="50" charset="0"/>
                        </a:rPr>
                        <a:t>Mittauksia tehty 20 ja miten olet niitä käyttänyt</a:t>
                      </a:r>
                      <a:r>
                        <a:rPr lang="mr-IN" i="1" baseline="0" dirty="0">
                          <a:latin typeface="Brother 1816 Regular" pitchFamily="50" charset="0"/>
                        </a:rPr>
                        <a:t>…</a:t>
                      </a:r>
                      <a:r>
                        <a:rPr lang="fi-FI" i="1" baseline="0" dirty="0">
                          <a:latin typeface="Brother 1816 Regular" pitchFamily="50" charset="0"/>
                        </a:rPr>
                        <a:t>”</a:t>
                      </a:r>
                      <a:endParaRPr lang="fi-FI" i="1" dirty="0">
                        <a:latin typeface="Brother 1816 Regular" pitchFamily="50" charset="0"/>
                      </a:endParaRPr>
                    </a:p>
                  </a:txBody>
                  <a:tcPr anchor="ctr"/>
                </a:tc>
                <a:tc>
                  <a:txBody>
                    <a:bodyPr/>
                    <a:lstStyle/>
                    <a:p>
                      <a:r>
                        <a:rPr lang="fi-FI" dirty="0">
                          <a:latin typeface="Brother 1816 Regular" pitchFamily="50" charset="0"/>
                        </a:rPr>
                        <a:t>On</a:t>
                      </a:r>
                      <a:r>
                        <a:rPr lang="fi-FI" baseline="0" dirty="0">
                          <a:latin typeface="Brother 1816 Regular" pitchFamily="50" charset="0"/>
                        </a:rPr>
                        <a:t> erityistä ja kohdentuvaa</a:t>
                      </a:r>
                    </a:p>
                    <a:p>
                      <a:r>
                        <a:rPr lang="fi-FI" i="1" baseline="0" dirty="0">
                          <a:latin typeface="Brother 1816 Regular" pitchFamily="50" charset="0"/>
                        </a:rPr>
                        <a:t>On jatkuvaa ja opetukseen integroituvaa</a:t>
                      </a:r>
                      <a:endParaRPr lang="fi-FI" i="1" dirty="0">
                        <a:latin typeface="Brother 1816 Regular" pitchFamily="50" charset="0"/>
                      </a:endParaRPr>
                    </a:p>
                  </a:txBody>
                  <a:tcPr anchor="ctr"/>
                </a:tc>
                <a:extLst>
                  <a:ext uri="{0D108BD9-81ED-4DB2-BD59-A6C34878D82A}">
                    <a16:rowId xmlns:a16="http://schemas.microsoft.com/office/drawing/2014/main" val="3045311751"/>
                  </a:ext>
                </a:extLst>
              </a:tr>
              <a:tr h="984819">
                <a:tc>
                  <a:txBody>
                    <a:bodyPr/>
                    <a:lstStyle/>
                    <a:p>
                      <a:r>
                        <a:rPr lang="fi-FI" dirty="0">
                          <a:latin typeface="Brother 1816 Regular" pitchFamily="50" charset="0"/>
                        </a:rPr>
                        <a:t>Kätkee ilkeydet</a:t>
                      </a:r>
                    </a:p>
                    <a:p>
                      <a:r>
                        <a:rPr lang="fi-FI" dirty="0">
                          <a:latin typeface="Brother 1816 Regular" pitchFamily="50" charset="0"/>
                        </a:rPr>
                        <a:t>”</a:t>
                      </a:r>
                      <a:r>
                        <a:rPr lang="fi-FI" i="1" dirty="0">
                          <a:latin typeface="Brother 1816 Regular" pitchFamily="50" charset="0"/>
                        </a:rPr>
                        <a:t>Hampurilaismalli”</a:t>
                      </a:r>
                    </a:p>
                  </a:txBody>
                  <a:tcPr anchor="ctr"/>
                </a:tc>
                <a:tc>
                  <a:txBody>
                    <a:bodyPr/>
                    <a:lstStyle/>
                    <a:p>
                      <a:r>
                        <a:rPr lang="fi-FI" dirty="0">
                          <a:latin typeface="Brother 1816 Regular" pitchFamily="50" charset="0"/>
                        </a:rPr>
                        <a:t>On autenttista</a:t>
                      </a:r>
                    </a:p>
                    <a:p>
                      <a:r>
                        <a:rPr lang="fi-FI" dirty="0">
                          <a:latin typeface="Brother 1816 Regular" pitchFamily="50" charset="0"/>
                        </a:rPr>
                        <a:t>”</a:t>
                      </a:r>
                      <a:r>
                        <a:rPr lang="fi-FI" i="1" dirty="0">
                          <a:latin typeface="Brother 1816 Regular" pitchFamily="50" charset="0"/>
                        </a:rPr>
                        <a:t>Kuvailee ongelman</a:t>
                      </a:r>
                      <a:r>
                        <a:rPr lang="fi-FI" i="1" baseline="0" dirty="0">
                          <a:latin typeface="Brother 1816 Regular" pitchFamily="50" charset="0"/>
                        </a:rPr>
                        <a:t> ja johdattelee ratkaisuun</a:t>
                      </a:r>
                      <a:endParaRPr lang="fi-FI" i="1" dirty="0">
                        <a:latin typeface="Brother 1816 Regular" pitchFamily="50" charset="0"/>
                      </a:endParaRPr>
                    </a:p>
                  </a:txBody>
                  <a:tcPr anchor="ctr"/>
                </a:tc>
                <a:extLst>
                  <a:ext uri="{0D108BD9-81ED-4DB2-BD59-A6C34878D82A}">
                    <a16:rowId xmlns:a16="http://schemas.microsoft.com/office/drawing/2014/main" val="3542138816"/>
                  </a:ext>
                </a:extLst>
              </a:tr>
              <a:tr h="689373">
                <a:tc>
                  <a:txBody>
                    <a:bodyPr/>
                    <a:lstStyle/>
                    <a:p>
                      <a:r>
                        <a:rPr lang="fi-FI" dirty="0">
                          <a:latin typeface="Brother 1816 Regular" pitchFamily="50" charset="0"/>
                        </a:rPr>
                        <a:t>Suuntautuu ylhäältä alas</a:t>
                      </a:r>
                    </a:p>
                    <a:p>
                      <a:r>
                        <a:rPr lang="fi-FI" dirty="0">
                          <a:latin typeface="Brother 1816 Regular" pitchFamily="50" charset="0"/>
                        </a:rPr>
                        <a:t>”</a:t>
                      </a:r>
                      <a:r>
                        <a:rPr lang="fi-FI" i="1" dirty="0">
                          <a:latin typeface="Brother 1816 Regular" pitchFamily="50" charset="0"/>
                        </a:rPr>
                        <a:t>Auktoriteettiasema”</a:t>
                      </a:r>
                    </a:p>
                  </a:txBody>
                  <a:tcPr anchor="ctr"/>
                </a:tc>
                <a:tc>
                  <a:txBody>
                    <a:bodyPr/>
                    <a:lstStyle/>
                    <a:p>
                      <a:r>
                        <a:rPr lang="fi-FI" dirty="0">
                          <a:latin typeface="Brother 1816 Regular" pitchFamily="50" charset="0"/>
                        </a:rPr>
                        <a:t>Ryhmädynamiikka</a:t>
                      </a:r>
                    </a:p>
                    <a:p>
                      <a:r>
                        <a:rPr lang="fi-FI" i="1" dirty="0">
                          <a:latin typeface="Brother 1816 Regular" pitchFamily="50" charset="0"/>
                        </a:rPr>
                        <a:t>”Tulee</a:t>
                      </a:r>
                      <a:r>
                        <a:rPr lang="fi-FI" i="1" baseline="0" dirty="0">
                          <a:latin typeface="Brother 1816 Regular" pitchFamily="50" charset="0"/>
                        </a:rPr>
                        <a:t> useilta eri tahoilta, eri tavoin </a:t>
                      </a:r>
                      <a:endParaRPr lang="fi-FI" i="1" dirty="0">
                        <a:latin typeface="Brother 1816 Regular" pitchFamily="50" charset="0"/>
                      </a:endParaRPr>
                    </a:p>
                  </a:txBody>
                  <a:tcPr anchor="ctr"/>
                </a:tc>
                <a:extLst>
                  <a:ext uri="{0D108BD9-81ED-4DB2-BD59-A6C34878D82A}">
                    <a16:rowId xmlns:a16="http://schemas.microsoft.com/office/drawing/2014/main" val="3069630137"/>
                  </a:ext>
                </a:extLst>
              </a:tr>
            </a:tbl>
          </a:graphicData>
        </a:graphic>
      </p:graphicFrame>
    </p:spTree>
    <p:extLst>
      <p:ext uri="{BB962C8B-B14F-4D97-AF65-F5344CB8AC3E}">
        <p14:creationId xmlns:p14="http://schemas.microsoft.com/office/powerpoint/2010/main" val="353170164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749F-6653-434B-939C-16DA2613D60C}"/>
              </a:ext>
            </a:extLst>
          </p:cNvPr>
          <p:cNvSpPr>
            <a:spLocks noGrp="1"/>
          </p:cNvSpPr>
          <p:nvPr>
            <p:ph type="title"/>
          </p:nvPr>
        </p:nvSpPr>
        <p:spPr/>
        <p:txBody>
          <a:bodyPr/>
          <a:lstStyle/>
          <a:p>
            <a:r>
              <a:rPr lang="fi-FI" dirty="0"/>
              <a:t>Monipuolinen arviointi oppimisessa ja osaamisessa</a:t>
            </a:r>
          </a:p>
        </p:txBody>
      </p:sp>
      <p:sp>
        <p:nvSpPr>
          <p:cNvPr id="3" name="Content Placeholder 2">
            <a:extLst>
              <a:ext uri="{FF2B5EF4-FFF2-40B4-BE49-F238E27FC236}">
                <a16:creationId xmlns:a16="http://schemas.microsoft.com/office/drawing/2014/main" id="{A1AADBCE-A458-4698-B4A4-7383A6182A63}"/>
              </a:ext>
            </a:extLst>
          </p:cNvPr>
          <p:cNvSpPr>
            <a:spLocks noGrp="1"/>
          </p:cNvSpPr>
          <p:nvPr>
            <p:ph idx="1"/>
          </p:nvPr>
        </p:nvSpPr>
        <p:spPr/>
        <p:txBody>
          <a:bodyPr>
            <a:normAutofit fontScale="70000" lnSpcReduction="20000"/>
          </a:bodyPr>
          <a:lstStyle/>
          <a:p>
            <a:r>
              <a:rPr lang="fi-FI" dirty="0">
                <a:latin typeface="Brother 1816 Medium" pitchFamily="50" charset="0"/>
              </a:rPr>
              <a:t>MITÄ? </a:t>
            </a:r>
            <a:br>
              <a:rPr lang="fi-FI" dirty="0">
                <a:latin typeface="Brother 1816 Medium" pitchFamily="50" charset="0"/>
              </a:rPr>
            </a:br>
            <a:r>
              <a:rPr lang="fi-FI" dirty="0">
                <a:latin typeface="Brother 1816 Medium" pitchFamily="50" charset="0"/>
              </a:rPr>
              <a:t>T</a:t>
            </a:r>
            <a:r>
              <a:rPr lang="fi-FI" dirty="0"/>
              <a:t>eoria, prosessi, tuotos, tulos, esitys, ryhmätyöskentelytaidot, osaaminen, edistyminen, käyttäytyminen, oppiaineelle ominainen työtapa…</a:t>
            </a:r>
          </a:p>
          <a:p>
            <a:r>
              <a:rPr lang="fi-FI" dirty="0">
                <a:latin typeface="Brother 1816 Medium" pitchFamily="50" charset="0"/>
              </a:rPr>
              <a:t>MIKSI? </a:t>
            </a:r>
            <a:br>
              <a:rPr lang="fi-FI" dirty="0">
                <a:latin typeface="Brother 1816 Medium" pitchFamily="50" charset="0"/>
              </a:rPr>
            </a:br>
            <a:r>
              <a:rPr lang="fi-FI" dirty="0">
                <a:latin typeface="Brother 1816 Medium" pitchFamily="50" charset="0"/>
              </a:rPr>
              <a:t>M</a:t>
            </a:r>
            <a:r>
              <a:rPr lang="fi-FI" dirty="0"/>
              <a:t>otivointi, osaamisen tason määrittely, kannustaminen, ohjaaminen, palautteen antaminen, tavoitteiden asettaminen, virheiden korjaaminen…</a:t>
            </a:r>
          </a:p>
          <a:p>
            <a:r>
              <a:rPr lang="fi-FI" dirty="0">
                <a:latin typeface="Brother 1816 Medium" pitchFamily="50" charset="0"/>
              </a:rPr>
              <a:t>MITEN?</a:t>
            </a:r>
            <a:br>
              <a:rPr lang="fi-FI" dirty="0">
                <a:latin typeface="Brother 1816 Medium" pitchFamily="50" charset="0"/>
              </a:rPr>
            </a:br>
            <a:r>
              <a:rPr lang="fi-FI" dirty="0">
                <a:latin typeface="Brother 1816 Medium" pitchFamily="50" charset="0"/>
              </a:rPr>
              <a:t>I</a:t>
            </a:r>
            <a:r>
              <a:rPr lang="fi-FI" dirty="0"/>
              <a:t>tsearviointi, vertaisarviointi, suullinen/kirjallinen palaute, ryhmäarviointi, portfolio, yksilökoe, </a:t>
            </a:r>
            <a:r>
              <a:rPr lang="fi-FI" dirty="0" err="1"/>
              <a:t>muistiinpanokoe</a:t>
            </a:r>
            <a:r>
              <a:rPr lang="fi-FI" dirty="0"/>
              <a:t>, esitelmä, paritehtävä, oppimistehtävä…</a:t>
            </a:r>
          </a:p>
          <a:p>
            <a:r>
              <a:rPr lang="fi-FI" dirty="0">
                <a:latin typeface="Brother 1816 Medium" pitchFamily="50" charset="0"/>
              </a:rPr>
              <a:t>KUKA? </a:t>
            </a:r>
            <a:br>
              <a:rPr lang="fi-FI" dirty="0">
                <a:latin typeface="Brother 1816 Medium" pitchFamily="50" charset="0"/>
              </a:rPr>
            </a:br>
            <a:r>
              <a:rPr lang="fi-FI" dirty="0">
                <a:latin typeface="Brother 1816 Medium" pitchFamily="50" charset="0"/>
              </a:rPr>
              <a:t>O</a:t>
            </a:r>
            <a:r>
              <a:rPr lang="fi-FI" dirty="0"/>
              <a:t>ppilas itse, opettaja(t), oppilastoveri, ryhmä…</a:t>
            </a:r>
          </a:p>
          <a:p>
            <a:r>
              <a:rPr lang="fi-FI" dirty="0">
                <a:latin typeface="Brother 1816 Medium" pitchFamily="50" charset="0"/>
              </a:rPr>
              <a:t>MILLOIN?</a:t>
            </a:r>
            <a:br>
              <a:rPr lang="fi-FI" dirty="0">
                <a:latin typeface="Brother 1816 Medium" pitchFamily="50" charset="0"/>
              </a:rPr>
            </a:br>
            <a:r>
              <a:rPr lang="fi-FI" dirty="0">
                <a:latin typeface="Brother 1816 Medium" pitchFamily="50" charset="0"/>
              </a:rPr>
              <a:t>J</a:t>
            </a:r>
            <a:r>
              <a:rPr lang="fi-FI" dirty="0"/>
              <a:t>atkuvasti, alussa, lopussa, puolivälissä…</a:t>
            </a:r>
          </a:p>
          <a:p>
            <a:r>
              <a:rPr lang="fi-FI" dirty="0">
                <a:latin typeface="Brother 1816 Medium" pitchFamily="50" charset="0"/>
              </a:rPr>
              <a:t>MISSÄ MUODOSSA?</a:t>
            </a:r>
            <a:br>
              <a:rPr lang="fi-FI" dirty="0">
                <a:latin typeface="Brother 1816 Medium" pitchFamily="50" charset="0"/>
              </a:rPr>
            </a:br>
            <a:r>
              <a:rPr lang="fi-FI" dirty="0">
                <a:latin typeface="Brother 1816 Medium" pitchFamily="50" charset="0"/>
              </a:rPr>
              <a:t>S</a:t>
            </a:r>
            <a:r>
              <a:rPr lang="fi-FI" dirty="0"/>
              <a:t>ähköinen, suullinen, kirjallinen…</a:t>
            </a:r>
          </a:p>
          <a:p>
            <a:pPr marL="0" indent="0">
              <a:buNone/>
            </a:pPr>
            <a:r>
              <a:rPr lang="fi-FI" i="1" dirty="0"/>
              <a:t>(</a:t>
            </a:r>
            <a:r>
              <a:rPr lang="fi-FI" i="1" dirty="0" err="1"/>
              <a:t>Ouakrim-Soivio</a:t>
            </a:r>
            <a:r>
              <a:rPr lang="fi-FI" i="1" dirty="0"/>
              <a:t> 2017)</a:t>
            </a:r>
          </a:p>
        </p:txBody>
      </p:sp>
    </p:spTree>
    <p:extLst>
      <p:ext uri="{BB962C8B-B14F-4D97-AF65-F5344CB8AC3E}">
        <p14:creationId xmlns:p14="http://schemas.microsoft.com/office/powerpoint/2010/main" val="389253078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4B82-2F0D-42AB-9F0D-EEBCF592E332}"/>
              </a:ext>
            </a:extLst>
          </p:cNvPr>
          <p:cNvSpPr>
            <a:spLocks noGrp="1"/>
          </p:cNvSpPr>
          <p:nvPr>
            <p:ph type="title"/>
          </p:nvPr>
        </p:nvSpPr>
        <p:spPr/>
        <p:txBody>
          <a:bodyPr/>
          <a:lstStyle/>
          <a:p>
            <a:r>
              <a:rPr lang="fi-FI" dirty="0"/>
              <a:t>Summatiivinen arviointi</a:t>
            </a:r>
          </a:p>
        </p:txBody>
      </p:sp>
      <p:sp>
        <p:nvSpPr>
          <p:cNvPr id="3" name="Content Placeholder 2">
            <a:extLst>
              <a:ext uri="{FF2B5EF4-FFF2-40B4-BE49-F238E27FC236}">
                <a16:creationId xmlns:a16="http://schemas.microsoft.com/office/drawing/2014/main" id="{89CD5FF2-0434-45A6-B863-46D4E2100A72}"/>
              </a:ext>
            </a:extLst>
          </p:cNvPr>
          <p:cNvSpPr>
            <a:spLocks noGrp="1"/>
          </p:cNvSpPr>
          <p:nvPr>
            <p:ph idx="1"/>
          </p:nvPr>
        </p:nvSpPr>
        <p:spPr/>
        <p:txBody>
          <a:bodyPr>
            <a:normAutofit fontScale="92500" lnSpcReduction="10000"/>
          </a:bodyPr>
          <a:lstStyle/>
          <a:p>
            <a:r>
              <a:rPr lang="fi-FI" dirty="0"/>
              <a:t>Summatiivinen arviointi, </a:t>
            </a:r>
            <a:r>
              <a:rPr lang="fi-FI" i="1" dirty="0" err="1"/>
              <a:t>assesment</a:t>
            </a:r>
            <a:r>
              <a:rPr lang="fi-FI" i="1" dirty="0"/>
              <a:t> of </a:t>
            </a:r>
            <a:r>
              <a:rPr lang="fi-FI" i="1" dirty="0" err="1"/>
              <a:t>learning</a:t>
            </a:r>
            <a:r>
              <a:rPr lang="fi-FI" i="1" dirty="0"/>
              <a:t>, </a:t>
            </a:r>
            <a:r>
              <a:rPr lang="fi-FI" i="1" dirty="0" err="1"/>
              <a:t>evaluation</a:t>
            </a:r>
            <a:endParaRPr lang="fi-FI" i="1" dirty="0"/>
          </a:p>
          <a:p>
            <a:r>
              <a:rPr lang="fi-FI" dirty="0"/>
              <a:t>Perusopetuksessa päättöarviointi, lukiokoulutuksessa kurssiarviointi ja oppimäärän suorittamisen arviointi</a:t>
            </a:r>
          </a:p>
          <a:p>
            <a:endParaRPr lang="fi-FI" dirty="0"/>
          </a:p>
          <a:p>
            <a:r>
              <a:rPr lang="fi-FI" dirty="0"/>
              <a:t>Summatiivinen arviointi kokoaa yhteenvedon omaisesti oppijan osaamisen ja toteutuu käytännössä useimmiten kirjallisena kokeena</a:t>
            </a:r>
          </a:p>
          <a:p>
            <a:pPr lvl="1">
              <a:buFont typeface="Wingdings" panose="05000000000000000000" pitchFamily="2" charset="2"/>
              <a:buChar char="Ø"/>
            </a:pPr>
            <a:r>
              <a:rPr lang="fi-FI" dirty="0"/>
              <a:t> lopputulos, kokoava, standardit ja kriteerit toteuttava, miksei puutteetkin, oppijoiden yhdenvertaisen kohtelun tae, arvosana ja palaute suorituksesta</a:t>
            </a:r>
          </a:p>
          <a:p>
            <a:r>
              <a:rPr lang="fi-FI" dirty="0"/>
              <a:t>Oppijoille on selvitettävä oppiaineiden tavoitteet,  arvioinnin periaatteet ja miten hänen suoriutumistaan arvioidaan</a:t>
            </a:r>
          </a:p>
          <a:p>
            <a:endParaRPr lang="fi-FI" dirty="0"/>
          </a:p>
        </p:txBody>
      </p:sp>
    </p:spTree>
    <p:extLst>
      <p:ext uri="{BB962C8B-B14F-4D97-AF65-F5344CB8AC3E}">
        <p14:creationId xmlns:p14="http://schemas.microsoft.com/office/powerpoint/2010/main" val="807254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65279-594E-4242-BF52-755E5AAD44E2}"/>
              </a:ext>
            </a:extLst>
          </p:cNvPr>
          <p:cNvSpPr>
            <a:spLocks noGrp="1"/>
          </p:cNvSpPr>
          <p:nvPr>
            <p:ph type="title"/>
          </p:nvPr>
        </p:nvSpPr>
        <p:spPr/>
        <p:txBody>
          <a:bodyPr/>
          <a:lstStyle/>
          <a:p>
            <a:r>
              <a:rPr lang="fi-FI" dirty="0"/>
              <a:t>Välitehtävä</a:t>
            </a:r>
          </a:p>
        </p:txBody>
      </p:sp>
      <p:sp>
        <p:nvSpPr>
          <p:cNvPr id="3" name="Content Placeholder 2">
            <a:extLst>
              <a:ext uri="{FF2B5EF4-FFF2-40B4-BE49-F238E27FC236}">
                <a16:creationId xmlns:a16="http://schemas.microsoft.com/office/drawing/2014/main" id="{FCF19FB1-2E46-4B33-8321-6C90D1560965}"/>
              </a:ext>
            </a:extLst>
          </p:cNvPr>
          <p:cNvSpPr>
            <a:spLocks noGrp="1"/>
          </p:cNvSpPr>
          <p:nvPr>
            <p:ph idx="1"/>
          </p:nvPr>
        </p:nvSpPr>
        <p:spPr/>
        <p:txBody>
          <a:bodyPr/>
          <a:lstStyle/>
          <a:p>
            <a:pPr marL="0" indent="0">
              <a:buNone/>
            </a:pPr>
            <a:r>
              <a:rPr lang="fi-FI" dirty="0"/>
              <a:t>Nostakaa päivän materiaalien, työskentelyn ja keskustelujen pohjalta 1-3 kärkeä (kehittämistarpeiden tunnistaminen) joita kunnassanne/koulussanne pitäisi lähteä kehittämään tähän koulutusteemaan liittyen.</a:t>
            </a:r>
          </a:p>
        </p:txBody>
      </p:sp>
    </p:spTree>
    <p:extLst>
      <p:ext uri="{BB962C8B-B14F-4D97-AF65-F5344CB8AC3E}">
        <p14:creationId xmlns:p14="http://schemas.microsoft.com/office/powerpoint/2010/main" val="3776970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369F-30FF-40E9-B72D-2B571157A9C2}"/>
              </a:ext>
            </a:extLst>
          </p:cNvPr>
          <p:cNvSpPr>
            <a:spLocks noGrp="1"/>
          </p:cNvSpPr>
          <p:nvPr>
            <p:ph type="title"/>
          </p:nvPr>
        </p:nvSpPr>
        <p:spPr/>
        <p:txBody>
          <a:bodyPr/>
          <a:lstStyle/>
          <a:p>
            <a:r>
              <a:rPr lang="fi-FI" dirty="0"/>
              <a:t>Evaluation ja </a:t>
            </a:r>
            <a:r>
              <a:rPr lang="fi-FI" dirty="0" err="1"/>
              <a:t>assessment</a:t>
            </a:r>
            <a:endParaRPr lang="fi-FI" dirty="0"/>
          </a:p>
        </p:txBody>
      </p:sp>
      <p:sp>
        <p:nvSpPr>
          <p:cNvPr id="4" name="Ellipsi 3">
            <a:extLst>
              <a:ext uri="{FF2B5EF4-FFF2-40B4-BE49-F238E27FC236}">
                <a16:creationId xmlns:a16="http://schemas.microsoft.com/office/drawing/2014/main" id="{61C52910-4229-4877-999A-67CAE2CD8BCF}"/>
              </a:ext>
            </a:extLst>
          </p:cNvPr>
          <p:cNvSpPr/>
          <p:nvPr/>
        </p:nvSpPr>
        <p:spPr>
          <a:xfrm>
            <a:off x="6960046" y="1690688"/>
            <a:ext cx="4940800" cy="42460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err="1">
                <a:latin typeface="Brother 1816 Medium" pitchFamily="50" charset="0"/>
              </a:rPr>
              <a:t>Assessment</a:t>
            </a:r>
            <a:endParaRPr lang="fi-FI" dirty="0">
              <a:latin typeface="Brother 1816 Medium" pitchFamily="50" charset="0"/>
            </a:endParaRPr>
          </a:p>
          <a:p>
            <a:pPr marL="342900" indent="-342900">
              <a:buFont typeface="Arial" panose="020B0604020202020204" pitchFamily="34" charset="0"/>
              <a:buChar char="•"/>
            </a:pPr>
            <a:r>
              <a:rPr lang="fi-FI" dirty="0">
                <a:latin typeface="Brother 1816 Regular" pitchFamily="50" charset="0"/>
              </a:rPr>
              <a:t>ilmaisee loppupäätelmän</a:t>
            </a:r>
          </a:p>
          <a:p>
            <a:pPr marL="342900" indent="-342900">
              <a:buFont typeface="Arial" panose="020B0604020202020204" pitchFamily="34" charset="0"/>
              <a:buChar char="•"/>
            </a:pPr>
            <a:r>
              <a:rPr lang="fi-FI" dirty="0">
                <a:latin typeface="Brother 1816 Regular" pitchFamily="50" charset="0"/>
              </a:rPr>
              <a:t>on toteavaa</a:t>
            </a:r>
          </a:p>
          <a:p>
            <a:pPr marL="342900" indent="-342900">
              <a:buFont typeface="Arial" panose="020B0604020202020204" pitchFamily="34" charset="0"/>
              <a:buChar char="•"/>
            </a:pPr>
            <a:r>
              <a:rPr lang="fi-FI" dirty="0">
                <a:latin typeface="Brother 1816 Regular" pitchFamily="50" charset="0"/>
              </a:rPr>
              <a:t>suhteuttaa standardeihin</a:t>
            </a:r>
          </a:p>
          <a:p>
            <a:pPr marL="342900" indent="-342900">
              <a:buFont typeface="Arial" panose="020B0604020202020204" pitchFamily="34" charset="0"/>
              <a:buChar char="•"/>
            </a:pPr>
            <a:r>
              <a:rPr lang="fi-FI" dirty="0">
                <a:latin typeface="Brother 1816 Regular" pitchFamily="50" charset="0"/>
              </a:rPr>
              <a:t>osoittaa puutteita</a:t>
            </a:r>
          </a:p>
          <a:p>
            <a:pPr marL="342900" indent="-342900">
              <a:buFont typeface="Arial" panose="020B0604020202020204" pitchFamily="34" charset="0"/>
              <a:buChar char="•"/>
            </a:pPr>
            <a:r>
              <a:rPr lang="fi-FI" dirty="0">
                <a:latin typeface="Brother 1816 Regular" pitchFamily="50" charset="0"/>
              </a:rPr>
              <a:t>on painotetusti numeerista</a:t>
            </a:r>
          </a:p>
        </p:txBody>
      </p:sp>
      <p:sp>
        <p:nvSpPr>
          <p:cNvPr id="5" name="Ellipsi 4">
            <a:extLst>
              <a:ext uri="{FF2B5EF4-FFF2-40B4-BE49-F238E27FC236}">
                <a16:creationId xmlns:a16="http://schemas.microsoft.com/office/drawing/2014/main" id="{D4B6EA2A-9490-4D54-A560-B14B32A24844}"/>
              </a:ext>
            </a:extLst>
          </p:cNvPr>
          <p:cNvSpPr/>
          <p:nvPr/>
        </p:nvSpPr>
        <p:spPr>
          <a:xfrm>
            <a:off x="695725" y="1776205"/>
            <a:ext cx="4940800" cy="42460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latin typeface="Brother 1816 Medium" pitchFamily="50" charset="0"/>
              </a:rPr>
              <a:t>Evaluation</a:t>
            </a:r>
          </a:p>
          <a:p>
            <a:pPr marL="342900" indent="-342900">
              <a:buFont typeface="Arial" panose="020B0604020202020204" pitchFamily="34" charset="0"/>
              <a:buChar char="•"/>
            </a:pPr>
            <a:r>
              <a:rPr lang="fi-FI" dirty="0">
                <a:latin typeface="Brother 1816 Regular" pitchFamily="50" charset="0"/>
              </a:rPr>
              <a:t>on jatkuvaa </a:t>
            </a:r>
          </a:p>
          <a:p>
            <a:pPr marL="342900" indent="-342900">
              <a:buFont typeface="Arial" panose="020B0604020202020204" pitchFamily="34" charset="0"/>
              <a:buChar char="•"/>
            </a:pPr>
            <a:r>
              <a:rPr lang="fi-FI" dirty="0">
                <a:latin typeface="Brother 1816 Regular" pitchFamily="50" charset="0"/>
              </a:rPr>
              <a:t>on positiivista</a:t>
            </a:r>
          </a:p>
          <a:p>
            <a:pPr marL="342900" indent="-342900">
              <a:buFont typeface="Arial" panose="020B0604020202020204" pitchFamily="34" charset="0"/>
              <a:buChar char="•"/>
            </a:pPr>
            <a:r>
              <a:rPr lang="fi-FI" dirty="0">
                <a:latin typeface="Brother 1816 Regular" pitchFamily="50" charset="0"/>
              </a:rPr>
              <a:t>on yksilöllistä </a:t>
            </a:r>
          </a:p>
          <a:p>
            <a:pPr marL="342900" indent="-342900">
              <a:buFont typeface="Arial" panose="020B0604020202020204" pitchFamily="34" charset="0"/>
              <a:buChar char="•"/>
            </a:pPr>
            <a:r>
              <a:rPr lang="fi-FI" dirty="0">
                <a:latin typeface="Brother 1816 Regular" pitchFamily="50" charset="0"/>
              </a:rPr>
              <a:t>tarjoaa palautetta ja ohjausta</a:t>
            </a:r>
          </a:p>
          <a:p>
            <a:pPr marL="342900" indent="-342900">
              <a:buFont typeface="Arial" panose="020B0604020202020204" pitchFamily="34" charset="0"/>
              <a:buChar char="•"/>
            </a:pPr>
            <a:r>
              <a:rPr lang="fi-FI" dirty="0">
                <a:latin typeface="Brother 1816 Regular" pitchFamily="50" charset="0"/>
              </a:rPr>
              <a:t>on painotetusti laadullista </a:t>
            </a:r>
          </a:p>
        </p:txBody>
      </p:sp>
      <p:sp>
        <p:nvSpPr>
          <p:cNvPr id="6" name="Ellipsi 5">
            <a:extLst>
              <a:ext uri="{FF2B5EF4-FFF2-40B4-BE49-F238E27FC236}">
                <a16:creationId xmlns:a16="http://schemas.microsoft.com/office/drawing/2014/main" id="{EF813771-0B9C-4D3E-82C5-31FB6D3BBAB0}"/>
              </a:ext>
            </a:extLst>
          </p:cNvPr>
          <p:cNvSpPr/>
          <p:nvPr/>
        </p:nvSpPr>
        <p:spPr>
          <a:xfrm>
            <a:off x="4837854" y="1966275"/>
            <a:ext cx="2516291" cy="369491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b="1" dirty="0">
                <a:latin typeface="Brother 1816 Regular" pitchFamily="50" charset="0"/>
              </a:rPr>
              <a:t>molemmat edellyttävät kriteereitä, tekevät mittauksia ja perustuvat  tietoon </a:t>
            </a:r>
          </a:p>
        </p:txBody>
      </p:sp>
    </p:spTree>
    <p:extLst>
      <p:ext uri="{BB962C8B-B14F-4D97-AF65-F5344CB8AC3E}">
        <p14:creationId xmlns:p14="http://schemas.microsoft.com/office/powerpoint/2010/main" val="235214293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F253-72BD-413E-AB55-7D82FC25CACE}"/>
              </a:ext>
            </a:extLst>
          </p:cNvPr>
          <p:cNvSpPr>
            <a:spLocks noGrp="1"/>
          </p:cNvSpPr>
          <p:nvPr>
            <p:ph type="title"/>
          </p:nvPr>
        </p:nvSpPr>
        <p:spPr/>
        <p:txBody>
          <a:bodyPr/>
          <a:lstStyle/>
          <a:p>
            <a:r>
              <a:rPr lang="fi-FI" dirty="0"/>
              <a:t>Normit arviointia ohjaamassa</a:t>
            </a:r>
          </a:p>
        </p:txBody>
      </p:sp>
      <p:sp>
        <p:nvSpPr>
          <p:cNvPr id="3" name="Content Placeholder 2">
            <a:extLst>
              <a:ext uri="{FF2B5EF4-FFF2-40B4-BE49-F238E27FC236}">
                <a16:creationId xmlns:a16="http://schemas.microsoft.com/office/drawing/2014/main" id="{F6983673-2772-434D-AA91-D969561266BF}"/>
              </a:ext>
            </a:extLst>
          </p:cNvPr>
          <p:cNvSpPr>
            <a:spLocks noGrp="1"/>
          </p:cNvSpPr>
          <p:nvPr>
            <p:ph idx="1"/>
          </p:nvPr>
        </p:nvSpPr>
        <p:spPr/>
        <p:txBody>
          <a:bodyPr/>
          <a:lstStyle/>
          <a:p>
            <a:r>
              <a:rPr lang="fi-FI" dirty="0"/>
              <a:t>Perusopetuslaki</a:t>
            </a:r>
          </a:p>
          <a:p>
            <a:r>
              <a:rPr lang="fi-FI" dirty="0"/>
              <a:t>Perusopetus asetus</a:t>
            </a:r>
          </a:p>
          <a:p>
            <a:r>
              <a:rPr lang="fi-FI" dirty="0"/>
              <a:t>Opetussuunnitelman perusteet</a:t>
            </a:r>
          </a:p>
          <a:p>
            <a:r>
              <a:rPr lang="fi-FI" dirty="0"/>
              <a:t>Paikallinen opetussuunnitelma</a:t>
            </a:r>
          </a:p>
          <a:p>
            <a:r>
              <a:rPr lang="fi-FI" dirty="0"/>
              <a:t>Muut suunnitelmat</a:t>
            </a:r>
          </a:p>
        </p:txBody>
      </p:sp>
    </p:spTree>
    <p:extLst>
      <p:ext uri="{BB962C8B-B14F-4D97-AF65-F5344CB8AC3E}">
        <p14:creationId xmlns:p14="http://schemas.microsoft.com/office/powerpoint/2010/main" val="174080713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11EF-DD1A-4F3B-B4AC-11EBA88FD6DF}"/>
              </a:ext>
            </a:extLst>
          </p:cNvPr>
          <p:cNvSpPr>
            <a:spLocks noGrp="1"/>
          </p:cNvSpPr>
          <p:nvPr>
            <p:ph type="title"/>
          </p:nvPr>
        </p:nvSpPr>
        <p:spPr/>
        <p:txBody>
          <a:bodyPr/>
          <a:lstStyle/>
          <a:p>
            <a:r>
              <a:rPr lang="fi-FI" dirty="0"/>
              <a:t>Miksi arviointi on tärkeää?</a:t>
            </a:r>
          </a:p>
        </p:txBody>
      </p:sp>
      <p:sp>
        <p:nvSpPr>
          <p:cNvPr id="3" name="Content Placeholder 2">
            <a:extLst>
              <a:ext uri="{FF2B5EF4-FFF2-40B4-BE49-F238E27FC236}">
                <a16:creationId xmlns:a16="http://schemas.microsoft.com/office/drawing/2014/main" id="{50EE5F8F-1018-4223-8081-180E0F08A099}"/>
              </a:ext>
            </a:extLst>
          </p:cNvPr>
          <p:cNvSpPr>
            <a:spLocks noGrp="1"/>
          </p:cNvSpPr>
          <p:nvPr>
            <p:ph idx="1"/>
          </p:nvPr>
        </p:nvSpPr>
        <p:spPr/>
        <p:txBody>
          <a:bodyPr>
            <a:normAutofit fontScale="77500" lnSpcReduction="20000"/>
          </a:bodyPr>
          <a:lstStyle/>
          <a:p>
            <a:pPr marL="0" indent="0">
              <a:buNone/>
            </a:pPr>
            <a:r>
              <a:rPr lang="fi-FI" dirty="0"/>
              <a:t>Perusteiden mukaan jokaisella oppilaalla on oikeus hyvään opetukseen ja onnistumiseen koulutyössä. Oppiminen tapahtuu vuorovaikutuksessa toisten oppilaiden, opettajien ja muiden aikuisten sekä eri yhteisöjen ja oppimisympäristöjen  kanssa. Se on yksin ja yhdessä tekemistä, ajattelemista, suunnittelua, tutkimista ja näiden prosessien monipuolista arviointia.</a:t>
            </a:r>
          </a:p>
          <a:p>
            <a:pPr marL="0" indent="0">
              <a:buNone/>
            </a:pPr>
            <a:r>
              <a:rPr lang="fi-FI" dirty="0"/>
              <a:t>Oppilaalla on oikeus saada monipuolista, kannustavaa, oikeudenmukaista arviointia ja opettajalla on velvollisuus toteuttaa sitä. Tämä sopii myös opetukseen. </a:t>
            </a:r>
            <a:r>
              <a:rPr lang="fi-FI" dirty="0" err="1"/>
              <a:t>Najat</a:t>
            </a:r>
            <a:r>
              <a:rPr lang="fi-FI" dirty="0"/>
              <a:t> </a:t>
            </a:r>
            <a:r>
              <a:rPr lang="fi-FI" dirty="0" err="1"/>
              <a:t>Ouakrim-Soivion</a:t>
            </a:r>
            <a:r>
              <a:rPr lang="fi-FI" dirty="0"/>
              <a:t> pohdinnat arvosanojen vastaavuudesta ja osaamisesta eri puolilla Suomea.</a:t>
            </a:r>
          </a:p>
          <a:p>
            <a:pPr marL="0" indent="0">
              <a:buNone/>
            </a:pPr>
            <a:r>
              <a:rPr lang="fi-FI" dirty="0"/>
              <a:t>Arvioinnilla voidaan vaikuttaa suoraan ja välillisesti oppijoiden työprosesseihin ja oppimistuloksiin, arviointi ja arvosanat kiinnostavat oppijoita. Jos oppilas on kiinnostunut käyttäytymisen arvosanastaan, hänellä on todennäköisesti hyvä koulumotivaatio. </a:t>
            </a:r>
            <a:r>
              <a:rPr lang="fi-FI" i="1" dirty="0" err="1"/>
              <a:t>Atjonen</a:t>
            </a:r>
            <a:r>
              <a:rPr lang="fi-FI" i="1" dirty="0"/>
              <a:t> &amp; </a:t>
            </a:r>
            <a:r>
              <a:rPr lang="fi-FI" i="1" dirty="0" err="1"/>
              <a:t>al</a:t>
            </a:r>
            <a:r>
              <a:rPr lang="fi-FI" i="1" dirty="0"/>
              <a:t> 2019: ”Että tietää missä on menossa” Oppimisen ja osaamisen arviointi. </a:t>
            </a:r>
            <a:r>
              <a:rPr lang="fi-FI" i="1" dirty="0" err="1"/>
              <a:t>Karvi</a:t>
            </a:r>
            <a:r>
              <a:rPr lang="fi-FI" i="1" dirty="0"/>
              <a:t>. Julkaisut 7:2019. </a:t>
            </a:r>
          </a:p>
          <a:p>
            <a:pPr marL="0" indent="0">
              <a:buNone/>
            </a:pPr>
            <a:r>
              <a:rPr lang="fi-FI" dirty="0"/>
              <a:t>Arviointi ja arvioinnilla saatu tieto on väline opetuksen kehittämiseen. Koulujen arviointikulttuurilla on tässä keskeinen rooli. </a:t>
            </a:r>
          </a:p>
          <a:p>
            <a:endParaRPr lang="fi-FI" dirty="0"/>
          </a:p>
        </p:txBody>
      </p:sp>
    </p:spTree>
    <p:extLst>
      <p:ext uri="{BB962C8B-B14F-4D97-AF65-F5344CB8AC3E}">
        <p14:creationId xmlns:p14="http://schemas.microsoft.com/office/powerpoint/2010/main" val="62939960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4FCC-52D9-4AF3-BD67-9397F8E0BA51}"/>
              </a:ext>
            </a:extLst>
          </p:cNvPr>
          <p:cNvSpPr>
            <a:spLocks noGrp="1"/>
          </p:cNvSpPr>
          <p:nvPr>
            <p:ph type="title"/>
          </p:nvPr>
        </p:nvSpPr>
        <p:spPr/>
        <p:txBody>
          <a:bodyPr/>
          <a:lstStyle/>
          <a:p>
            <a:r>
              <a:rPr lang="fi-FI" dirty="0"/>
              <a:t>Pedagogiikka, prosessi</a:t>
            </a:r>
          </a:p>
        </p:txBody>
      </p:sp>
      <p:sp>
        <p:nvSpPr>
          <p:cNvPr id="3" name="Content Placeholder 2">
            <a:extLst>
              <a:ext uri="{FF2B5EF4-FFF2-40B4-BE49-F238E27FC236}">
                <a16:creationId xmlns:a16="http://schemas.microsoft.com/office/drawing/2014/main" id="{C45FF1B2-CE86-440F-8BDC-6558ADB640B5}"/>
              </a:ext>
            </a:extLst>
          </p:cNvPr>
          <p:cNvSpPr>
            <a:spLocks noGrp="1"/>
          </p:cNvSpPr>
          <p:nvPr>
            <p:ph idx="1"/>
          </p:nvPr>
        </p:nvSpPr>
        <p:spPr/>
        <p:txBody>
          <a:bodyPr>
            <a:normAutofit fontScale="92500" lnSpcReduction="20000"/>
          </a:bodyPr>
          <a:lstStyle/>
          <a:p>
            <a:r>
              <a:rPr lang="fi-FI" dirty="0">
                <a:latin typeface="Brother 1816 Medium" pitchFamily="50" charset="0"/>
              </a:rPr>
              <a:t>Pedagogiikka</a:t>
            </a:r>
            <a:r>
              <a:rPr lang="fi-FI" dirty="0"/>
              <a:t>: Oppija keskiössä. Opettajuus 2020-luvulla, muuttunut sitten 2010 luvun alkupuolen.</a:t>
            </a:r>
          </a:p>
          <a:p>
            <a:r>
              <a:rPr lang="fi-FI" dirty="0"/>
              <a:t>Laaja-alainen osaaminen: todentunut kunnolla vasta nyt, verrattuna LOPS 2019.</a:t>
            </a:r>
          </a:p>
          <a:p>
            <a:r>
              <a:rPr lang="fi-FI" dirty="0"/>
              <a:t>Pedagoginen arviointiajattelu ja yhteistyö ja vuorovaikutustaidot ytimessä: rohkeus tehdä kriteerit jokaiselle tavoitteelle, asioille jotka ilmentävät opetuksen luonnetta.</a:t>
            </a:r>
          </a:p>
          <a:p>
            <a:r>
              <a:rPr lang="fi-FI" dirty="0"/>
              <a:t>Tavoitteiden merkitys korostuu ja niihin tulee jokaisen opettajan palata säännöllisesti.</a:t>
            </a:r>
          </a:p>
          <a:p>
            <a:r>
              <a:rPr lang="fi-FI" dirty="0">
                <a:latin typeface="Brother 1816 Medium" pitchFamily="50" charset="0"/>
              </a:rPr>
              <a:t>Prosessi</a:t>
            </a:r>
            <a:r>
              <a:rPr lang="fi-FI" dirty="0"/>
              <a:t>: opetukseen liittyvä tutkimustieto, koulun toimintakulttuuri, opettajankoulutus, arkinen koulunpito, opettajien välinen yhteistyö, paikallisuus, oppimisen ilo, yhteisöllisyys, normit ja lait.</a:t>
            </a:r>
          </a:p>
          <a:p>
            <a:endParaRPr lang="fi-FI" dirty="0"/>
          </a:p>
        </p:txBody>
      </p:sp>
    </p:spTree>
    <p:extLst>
      <p:ext uri="{BB962C8B-B14F-4D97-AF65-F5344CB8AC3E}">
        <p14:creationId xmlns:p14="http://schemas.microsoft.com/office/powerpoint/2010/main" val="1304317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788FF-43AF-4047-864A-778338F5FA4D}"/>
              </a:ext>
            </a:extLst>
          </p:cNvPr>
          <p:cNvSpPr>
            <a:spLocks noGrp="1"/>
          </p:cNvSpPr>
          <p:nvPr>
            <p:ph type="title"/>
          </p:nvPr>
        </p:nvSpPr>
        <p:spPr/>
        <p:txBody>
          <a:bodyPr/>
          <a:lstStyle/>
          <a:p>
            <a:r>
              <a:rPr lang="fi-FI" dirty="0"/>
              <a:t>Työpaja 3: Toimintakulttuurin kehittäminen oppilashuollollisesta ja opetuksellisesta näkökulmasta</a:t>
            </a:r>
          </a:p>
        </p:txBody>
      </p:sp>
      <p:sp>
        <p:nvSpPr>
          <p:cNvPr id="3" name="Text Placeholder 2">
            <a:extLst>
              <a:ext uri="{FF2B5EF4-FFF2-40B4-BE49-F238E27FC236}">
                <a16:creationId xmlns:a16="http://schemas.microsoft.com/office/drawing/2014/main" id="{F27B6267-9850-442E-9299-4584E23C6E40}"/>
              </a:ext>
            </a:extLst>
          </p:cNvPr>
          <p:cNvSpPr>
            <a:spLocks noGrp="1"/>
          </p:cNvSpPr>
          <p:nvPr>
            <p:ph type="body" idx="1"/>
          </p:nvPr>
        </p:nvSpPr>
        <p:spPr/>
        <p:txBody>
          <a:bodyPr/>
          <a:lstStyle/>
          <a:p>
            <a:r>
              <a:rPr lang="fi-FI" dirty="0"/>
              <a:t>Esko Lukkarinen</a:t>
            </a:r>
          </a:p>
        </p:txBody>
      </p:sp>
    </p:spTree>
    <p:extLst>
      <p:ext uri="{BB962C8B-B14F-4D97-AF65-F5344CB8AC3E}">
        <p14:creationId xmlns:p14="http://schemas.microsoft.com/office/powerpoint/2010/main" val="4211746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699B-8010-4C88-A0F6-109704E4D706}"/>
              </a:ext>
            </a:extLst>
          </p:cNvPr>
          <p:cNvSpPr>
            <a:spLocks noGrp="1"/>
          </p:cNvSpPr>
          <p:nvPr>
            <p:ph type="title"/>
          </p:nvPr>
        </p:nvSpPr>
        <p:spPr/>
        <p:txBody>
          <a:bodyPr/>
          <a:lstStyle/>
          <a:p>
            <a:r>
              <a:rPr lang="fi-FI" dirty="0"/>
              <a:t>Opiskeluhuollon prosessit: Opiskeluhuollon kokonaisuus (OHL3 §)</a:t>
            </a:r>
          </a:p>
        </p:txBody>
      </p:sp>
      <p:sp>
        <p:nvSpPr>
          <p:cNvPr id="3" name="Content Placeholder 2">
            <a:extLst>
              <a:ext uri="{FF2B5EF4-FFF2-40B4-BE49-F238E27FC236}">
                <a16:creationId xmlns:a16="http://schemas.microsoft.com/office/drawing/2014/main" id="{B1379284-4BF0-4A08-9F07-E05383EB38B3}"/>
              </a:ext>
            </a:extLst>
          </p:cNvPr>
          <p:cNvSpPr>
            <a:spLocks noGrp="1"/>
          </p:cNvSpPr>
          <p:nvPr>
            <p:ph idx="1"/>
          </p:nvPr>
        </p:nvSpPr>
        <p:spPr/>
        <p:txBody>
          <a:bodyPr>
            <a:normAutofit fontScale="62500" lnSpcReduction="20000"/>
          </a:bodyPr>
          <a:lstStyle/>
          <a:p>
            <a:pPr marL="0" indent="0">
              <a:buNone/>
            </a:pPr>
            <a:r>
              <a:rPr lang="fi-FI" dirty="0">
                <a:latin typeface="Brother 1816 Medium" pitchFamily="50" charset="0"/>
              </a:rPr>
              <a:t>Opiskeluhuollon määritelmä: </a:t>
            </a:r>
          </a:p>
          <a:p>
            <a:r>
              <a:rPr lang="fi-FI" dirty="0"/>
              <a:t>opiskelijan hyvän oppimisen, hyvän psyykkisen ja fyysisen terveyden sekä sosiaalisen hyvinvoinnin edistämistä ja yläpitämistä sekä niiden edellytyksiä lisäävää toimintaa oppilaitosyhteisössä</a:t>
            </a:r>
          </a:p>
          <a:p>
            <a:pPr marL="0" indent="0">
              <a:buNone/>
            </a:pPr>
            <a:endParaRPr lang="fi-FI" dirty="0"/>
          </a:p>
          <a:p>
            <a:pPr marL="0" indent="0">
              <a:buNone/>
            </a:pPr>
            <a:r>
              <a:rPr lang="fi-FI" dirty="0">
                <a:latin typeface="Brother 1816 Medium" pitchFamily="50" charset="0"/>
              </a:rPr>
              <a:t>Opiskeluhuoltoon sisältyvät:</a:t>
            </a:r>
          </a:p>
          <a:p>
            <a:r>
              <a:rPr lang="fi-FI" dirty="0"/>
              <a:t>Koulutuksen järjestäjän hyväksymän opetussuunnitelman mukainen opiskeluhuolto</a:t>
            </a:r>
          </a:p>
          <a:p>
            <a:r>
              <a:rPr lang="fi-FI" dirty="0"/>
              <a:t>Opiskeluhuollon palvelut: psykologi- ja kuraattoripalvelut, koulu- ja opiskeluterveydenhuollon palvelut</a:t>
            </a:r>
          </a:p>
          <a:p>
            <a:pPr marL="0" indent="0">
              <a:buNone/>
            </a:pPr>
            <a:endParaRPr lang="fi-FI" dirty="0"/>
          </a:p>
          <a:p>
            <a:pPr marL="0" indent="0">
              <a:buNone/>
            </a:pPr>
            <a:r>
              <a:rPr lang="fi-FI" dirty="0">
                <a:latin typeface="Brother 1816 Medium" pitchFamily="50" charset="0"/>
              </a:rPr>
              <a:t>Toteutetaan ensisijaisesti ennaltaehkäisevänä koko oppilaitosyhteisöä tukevana yhteisöllisenä opiskeluhuoltona. </a:t>
            </a:r>
            <a:r>
              <a:rPr lang="fi-FI" dirty="0"/>
              <a:t>Lisäksi opiskelijoilla on oikeus yksilökohtaiseen opiskeluhuoltoon.</a:t>
            </a:r>
          </a:p>
          <a:p>
            <a:pPr marL="0" indent="0">
              <a:buNone/>
            </a:pPr>
            <a:r>
              <a:rPr lang="fi-FI" dirty="0"/>
              <a:t>Opetustoimen sekä sosiaali- ja terveystoimen </a:t>
            </a:r>
            <a:r>
              <a:rPr lang="fi-FI" dirty="0">
                <a:latin typeface="Brother 1816 Medium" pitchFamily="50" charset="0"/>
              </a:rPr>
              <a:t>monialaisena, suunnitelmallisena yhteistyönä </a:t>
            </a:r>
            <a:r>
              <a:rPr lang="fi-FI" dirty="0"/>
              <a:t>opiskelijoiden ja heidän huoltajiensa sekä tarvittaessa muiden </a:t>
            </a:r>
            <a:r>
              <a:rPr lang="fi-FI" dirty="0" err="1"/>
              <a:t>yhteistyötahojen</a:t>
            </a:r>
            <a:r>
              <a:rPr lang="fi-FI" dirty="0"/>
              <a:t> kanssa.</a:t>
            </a:r>
          </a:p>
        </p:txBody>
      </p:sp>
    </p:spTree>
    <p:extLst>
      <p:ext uri="{BB962C8B-B14F-4D97-AF65-F5344CB8AC3E}">
        <p14:creationId xmlns:p14="http://schemas.microsoft.com/office/powerpoint/2010/main" val="1509411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B3C679-F1D8-4242-B42A-3EE0B41E00CC}"/>
              </a:ext>
            </a:extLst>
          </p:cNvPr>
          <p:cNvSpPr>
            <a:spLocks noGrp="1"/>
          </p:cNvSpPr>
          <p:nvPr>
            <p:ph type="title"/>
          </p:nvPr>
        </p:nvSpPr>
        <p:spPr/>
        <p:txBody>
          <a:bodyPr>
            <a:normAutofit/>
          </a:bodyPr>
          <a:lstStyle/>
          <a:p>
            <a:r>
              <a:rPr lang="fi-FI" dirty="0"/>
              <a:t>Opiskeluhuollon prosessit ja toimijat</a:t>
            </a:r>
          </a:p>
        </p:txBody>
      </p:sp>
      <p:sp>
        <p:nvSpPr>
          <p:cNvPr id="5" name="Content Placeholder 4">
            <a:extLst>
              <a:ext uri="{FF2B5EF4-FFF2-40B4-BE49-F238E27FC236}">
                <a16:creationId xmlns:a16="http://schemas.microsoft.com/office/drawing/2014/main" id="{8056DA00-694C-4490-BFCC-D5FFF3DDCF57}"/>
              </a:ext>
            </a:extLst>
          </p:cNvPr>
          <p:cNvSpPr>
            <a:spLocks noGrp="1"/>
          </p:cNvSpPr>
          <p:nvPr>
            <p:ph sz="half" idx="1"/>
          </p:nvPr>
        </p:nvSpPr>
        <p:spPr/>
        <p:txBody>
          <a:bodyPr>
            <a:normAutofit fontScale="55000" lnSpcReduction="20000"/>
          </a:bodyPr>
          <a:lstStyle/>
          <a:p>
            <a:pPr marL="0" indent="0">
              <a:buNone/>
            </a:pPr>
            <a:r>
              <a:rPr lang="fi-FI" dirty="0">
                <a:latin typeface="Brother 1816 Medium" pitchFamily="50" charset="0"/>
              </a:rPr>
              <a:t>Yhteisöllinen opiskeluhuolto</a:t>
            </a:r>
          </a:p>
          <a:p>
            <a:pPr marL="0" indent="0">
              <a:buNone/>
            </a:pPr>
            <a:endParaRPr lang="fi-FI" dirty="0"/>
          </a:p>
          <a:p>
            <a:pPr marL="0" indent="0">
              <a:buNone/>
            </a:pPr>
            <a:r>
              <a:rPr lang="fi-FI" dirty="0">
                <a:latin typeface="Brother 1816 Medium" pitchFamily="50" charset="0"/>
              </a:rPr>
              <a:t>1) Opetuksen järjestäjä</a:t>
            </a:r>
          </a:p>
          <a:p>
            <a:pPr lvl="1"/>
            <a:r>
              <a:rPr lang="fi-FI" dirty="0"/>
              <a:t>Järjestämisvastuu</a:t>
            </a:r>
          </a:p>
          <a:p>
            <a:pPr lvl="1"/>
            <a:r>
              <a:rPr lang="fi-FI" dirty="0"/>
              <a:t>Suunnittelu, ohjaus ja seuranta</a:t>
            </a:r>
          </a:p>
          <a:p>
            <a:pPr lvl="1"/>
            <a:r>
              <a:rPr lang="fi-FI" dirty="0"/>
              <a:t>Yhteistyö, osallisuus</a:t>
            </a:r>
          </a:p>
          <a:p>
            <a:pPr lvl="1"/>
            <a:r>
              <a:rPr lang="fi-FI" dirty="0"/>
              <a:t>Suunnitelmat: </a:t>
            </a:r>
            <a:r>
              <a:rPr lang="fi-FI" dirty="0" err="1"/>
              <a:t>hyvinvointisuunnitelma</a:t>
            </a:r>
            <a:r>
              <a:rPr lang="fi-FI" dirty="0"/>
              <a:t>, </a:t>
            </a:r>
            <a:r>
              <a:rPr lang="fi-FI" dirty="0" err="1"/>
              <a:t>ops:n</a:t>
            </a:r>
            <a:r>
              <a:rPr lang="fi-FI" dirty="0"/>
              <a:t> kuvaus opiskelijahuollosta</a:t>
            </a:r>
          </a:p>
          <a:p>
            <a:pPr lvl="1"/>
            <a:r>
              <a:rPr lang="fi-FI" dirty="0"/>
              <a:t>Opiskeluhuollon ohjausryhmä</a:t>
            </a:r>
          </a:p>
          <a:p>
            <a:pPr marL="0" indent="0">
              <a:buNone/>
            </a:pPr>
            <a:endParaRPr lang="fi-FI" dirty="0"/>
          </a:p>
          <a:p>
            <a:pPr marL="0" indent="0">
              <a:buNone/>
            </a:pPr>
            <a:r>
              <a:rPr lang="fi-FI" dirty="0">
                <a:latin typeface="Brother 1816 Medium" pitchFamily="50" charset="0"/>
              </a:rPr>
              <a:t>2) Oppilaitos</a:t>
            </a:r>
          </a:p>
          <a:p>
            <a:pPr lvl="1"/>
            <a:r>
              <a:rPr lang="fi-FI" dirty="0"/>
              <a:t>Suunnittelu, toteuttaminen, arviointi</a:t>
            </a:r>
          </a:p>
          <a:p>
            <a:pPr lvl="1"/>
            <a:r>
              <a:rPr lang="fi-FI" dirty="0"/>
              <a:t>Yhteistyö, osallisuus</a:t>
            </a:r>
          </a:p>
          <a:p>
            <a:pPr lvl="1"/>
            <a:r>
              <a:rPr lang="fi-FI" dirty="0"/>
              <a:t>Opiskelijakunnan kuuleminen</a:t>
            </a:r>
          </a:p>
          <a:p>
            <a:pPr lvl="1"/>
            <a:r>
              <a:rPr lang="fi-FI" dirty="0"/>
              <a:t>Oppilaitoskohtainen opiskeluhuoltosuunnitelma</a:t>
            </a:r>
          </a:p>
          <a:p>
            <a:pPr lvl="1"/>
            <a:r>
              <a:rPr lang="fi-FI" dirty="0"/>
              <a:t>Oppilaitoskohtainen opiskeluhuoltoryhmä</a:t>
            </a:r>
          </a:p>
        </p:txBody>
      </p:sp>
      <p:sp>
        <p:nvSpPr>
          <p:cNvPr id="6" name="Content Placeholder 5">
            <a:extLst>
              <a:ext uri="{FF2B5EF4-FFF2-40B4-BE49-F238E27FC236}">
                <a16:creationId xmlns:a16="http://schemas.microsoft.com/office/drawing/2014/main" id="{BD811FB4-2F83-4012-9EC7-30F2F74B5594}"/>
              </a:ext>
            </a:extLst>
          </p:cNvPr>
          <p:cNvSpPr>
            <a:spLocks noGrp="1"/>
          </p:cNvSpPr>
          <p:nvPr>
            <p:ph sz="half" idx="2"/>
          </p:nvPr>
        </p:nvSpPr>
        <p:spPr/>
        <p:txBody>
          <a:bodyPr>
            <a:normAutofit fontScale="55000" lnSpcReduction="20000"/>
          </a:bodyPr>
          <a:lstStyle/>
          <a:p>
            <a:pPr marL="0" indent="0">
              <a:buNone/>
            </a:pPr>
            <a:r>
              <a:rPr lang="fi-FI" dirty="0">
                <a:latin typeface="Brother 1816 Medium" pitchFamily="50" charset="0"/>
              </a:rPr>
              <a:t>Yksilökohtainen opiskeluhuolto</a:t>
            </a:r>
          </a:p>
          <a:p>
            <a:pPr marL="0" indent="0">
              <a:buNone/>
            </a:pPr>
            <a:endParaRPr lang="fi-FI" dirty="0">
              <a:latin typeface="Brother 1816 Medium" pitchFamily="50" charset="0"/>
            </a:endParaRPr>
          </a:p>
          <a:p>
            <a:pPr marL="0" indent="0">
              <a:buNone/>
            </a:pPr>
            <a:r>
              <a:rPr lang="fi-FI" dirty="0">
                <a:latin typeface="Brother 1816 Medium" pitchFamily="50" charset="0"/>
              </a:rPr>
              <a:t>1) Koulu- ja opiskeluterveydenhuolto</a:t>
            </a:r>
          </a:p>
          <a:p>
            <a:pPr marL="0" indent="0">
              <a:buNone/>
            </a:pPr>
            <a:endParaRPr lang="fi-FI" dirty="0"/>
          </a:p>
          <a:p>
            <a:pPr marL="0" indent="0">
              <a:buNone/>
            </a:pPr>
            <a:r>
              <a:rPr lang="fi-FI" dirty="0">
                <a:latin typeface="Brother 1816 Medium" pitchFamily="50" charset="0"/>
              </a:rPr>
              <a:t>2) Koulukuraattori- ja psykologipalvelut</a:t>
            </a:r>
          </a:p>
          <a:p>
            <a:pPr lvl="1"/>
            <a:r>
              <a:rPr lang="fi-FI" dirty="0"/>
              <a:t>Asiakaskertomukset ja potilaskertomukset</a:t>
            </a:r>
          </a:p>
          <a:p>
            <a:pPr lvl="1"/>
            <a:r>
              <a:rPr lang="fi-FI" dirty="0"/>
              <a:t>Oikeus palvelujen saamiseen</a:t>
            </a:r>
          </a:p>
          <a:p>
            <a:pPr lvl="1"/>
            <a:r>
              <a:rPr lang="fi-FI" dirty="0"/>
              <a:t>Yhteydenotto palvelujen saamiseksi</a:t>
            </a:r>
          </a:p>
          <a:p>
            <a:pPr lvl="1"/>
            <a:r>
              <a:rPr lang="fi-FI" dirty="0"/>
              <a:t>Salassapito</a:t>
            </a:r>
          </a:p>
          <a:p>
            <a:pPr marL="0" indent="0">
              <a:buNone/>
            </a:pPr>
            <a:endParaRPr lang="fi-FI" dirty="0"/>
          </a:p>
          <a:p>
            <a:pPr marL="0" indent="0">
              <a:buNone/>
            </a:pPr>
            <a:r>
              <a:rPr lang="fi-FI" dirty="0">
                <a:latin typeface="Brother 1816 Medium" pitchFamily="50" charset="0"/>
              </a:rPr>
              <a:t>3) Monialainen asiantuntijaryhmä</a:t>
            </a:r>
          </a:p>
          <a:p>
            <a:pPr lvl="1"/>
            <a:r>
              <a:rPr lang="fi-FI" dirty="0"/>
              <a:t>Opiskeluhuoltokertomukset</a:t>
            </a:r>
          </a:p>
          <a:p>
            <a:pPr lvl="1"/>
            <a:r>
              <a:rPr lang="fi-FI" dirty="0"/>
              <a:t>Opiskeluhuoltorekisteri</a:t>
            </a:r>
          </a:p>
          <a:p>
            <a:pPr lvl="1"/>
            <a:r>
              <a:rPr lang="fi-FI" dirty="0"/>
              <a:t>Salassapito</a:t>
            </a:r>
          </a:p>
          <a:p>
            <a:pPr lvl="1"/>
            <a:r>
              <a:rPr lang="fi-FI" dirty="0"/>
              <a:t>Suhde kolmiportaiseen tukeen</a:t>
            </a:r>
          </a:p>
          <a:p>
            <a:pPr lvl="1"/>
            <a:r>
              <a:rPr lang="fi-FI" dirty="0"/>
              <a:t>Suhde kurinpitoon</a:t>
            </a:r>
          </a:p>
          <a:p>
            <a:pPr lvl="1"/>
            <a:r>
              <a:rPr lang="fi-FI" dirty="0"/>
              <a:t>Suhde muuhun moniammatilliseen yhteistyöhön</a:t>
            </a:r>
          </a:p>
          <a:p>
            <a:endParaRPr lang="fi-FI" dirty="0"/>
          </a:p>
        </p:txBody>
      </p:sp>
    </p:spTree>
    <p:extLst>
      <p:ext uri="{BB962C8B-B14F-4D97-AF65-F5344CB8AC3E}">
        <p14:creationId xmlns:p14="http://schemas.microsoft.com/office/powerpoint/2010/main" val="2014111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0939C6-3102-4172-AA27-6328369A3C67}"/>
              </a:ext>
            </a:extLst>
          </p:cNvPr>
          <p:cNvSpPr>
            <a:spLocks noGrp="1"/>
          </p:cNvSpPr>
          <p:nvPr>
            <p:ph type="title"/>
          </p:nvPr>
        </p:nvSpPr>
        <p:spPr/>
        <p:txBody>
          <a:bodyPr>
            <a:normAutofit/>
          </a:bodyPr>
          <a:lstStyle/>
          <a:p>
            <a:r>
              <a:rPr lang="fi-FI" dirty="0"/>
              <a:t>Opiskeluhuollon monialainen yhteistyö koulussa</a:t>
            </a:r>
          </a:p>
        </p:txBody>
      </p:sp>
      <p:pic>
        <p:nvPicPr>
          <p:cNvPr id="7" name="Content Placeholder 6" descr="Kuvaaja, jossa vasemmalla laidalla lueteltuna: Muut yhteistyötahot, Sosiaalihuolto, Lastensuojelu, Terveydenhuolto, Erikoissairaanhoito, Varhaiskasvatus, Nuorisotyö, Toiset koulutuksen järjestäjät ja Poliisi, joista johtaa nuoli oikealle, Kuraattori, Psykologi ja Kouluterveydenhuolto -osioihin. Niihin osoittaa nuoli Opetushenkilöstö ja koulun muu henkilöstö -osiosta. Niistä kulkevat nuolet Suostumus osion läpi kohti Monialainen asiantuntijaryhmä -osioon. Suostumus-osio lähtee Yhteistyö: oppilas ja huoltaja -osiosta. Oikealla palstalla ylimpänä Yhteisöllinen opiskeluhuolto, Oppilaitoskohtainen opiskeluhuoltoryhmä -suunnittelu, toteuttaminen, arviointi ja Yksilökohtainen oppilas- ja opiskelijahuolto.">
            <a:extLst>
              <a:ext uri="{FF2B5EF4-FFF2-40B4-BE49-F238E27FC236}">
                <a16:creationId xmlns:a16="http://schemas.microsoft.com/office/drawing/2014/main" id="{2A5F7F58-02CC-4F27-A696-F1A7BA47CF53}"/>
              </a:ext>
            </a:extLst>
          </p:cNvPr>
          <p:cNvPicPr>
            <a:picLocks noGrp="1" noChangeAspect="1"/>
          </p:cNvPicPr>
          <p:nvPr>
            <p:ph idx="1"/>
          </p:nvPr>
        </p:nvPicPr>
        <p:blipFill rotWithShape="1">
          <a:blip r:embed="rId2"/>
          <a:srcRect l="1482" t="13250" r="760" b="1098"/>
          <a:stretch/>
        </p:blipFill>
        <p:spPr>
          <a:xfrm>
            <a:off x="838200" y="1809783"/>
            <a:ext cx="8145379" cy="4683092"/>
          </a:xfrm>
          <a:prstGeom prst="rect">
            <a:avLst/>
          </a:prstGeom>
        </p:spPr>
      </p:pic>
      <p:sp>
        <p:nvSpPr>
          <p:cNvPr id="8" name="Footer Placeholder 7">
            <a:extLst>
              <a:ext uri="{FF2B5EF4-FFF2-40B4-BE49-F238E27FC236}">
                <a16:creationId xmlns:a16="http://schemas.microsoft.com/office/drawing/2014/main" id="{1ACDC0C8-0461-4EF2-B8AB-224D7F1C878C}"/>
              </a:ext>
            </a:extLst>
          </p:cNvPr>
          <p:cNvSpPr>
            <a:spLocks noGrp="1"/>
          </p:cNvSpPr>
          <p:nvPr>
            <p:ph type="ftr" sz="quarter" idx="11"/>
          </p:nvPr>
        </p:nvSpPr>
        <p:spPr>
          <a:xfrm>
            <a:off x="838199" y="6492875"/>
            <a:ext cx="3128211" cy="365125"/>
          </a:xfrm>
        </p:spPr>
        <p:txBody>
          <a:bodyPr/>
          <a:lstStyle/>
          <a:p>
            <a:pPr algn="l"/>
            <a:r>
              <a:rPr lang="fi-FI" dirty="0"/>
              <a:t>Kuvaaja: Aluehallintovirasto</a:t>
            </a:r>
          </a:p>
        </p:txBody>
      </p:sp>
    </p:spTree>
    <p:extLst>
      <p:ext uri="{BB962C8B-B14F-4D97-AF65-F5344CB8AC3E}">
        <p14:creationId xmlns:p14="http://schemas.microsoft.com/office/powerpoint/2010/main" val="3372776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C994-9A9D-4EA0-993D-5AC71E539EDE}"/>
              </a:ext>
            </a:extLst>
          </p:cNvPr>
          <p:cNvSpPr>
            <a:spLocks noGrp="1"/>
          </p:cNvSpPr>
          <p:nvPr>
            <p:ph type="title"/>
          </p:nvPr>
        </p:nvSpPr>
        <p:spPr/>
        <p:txBody>
          <a:bodyPr>
            <a:normAutofit/>
          </a:bodyPr>
          <a:lstStyle/>
          <a:p>
            <a:r>
              <a:rPr lang="fi-FI" sz="2700" dirty="0"/>
              <a:t>Yhteisöllinen opiskeluhuolto: Suunnitelmallista yhteistyötä kouluyhteisön hyvinvoinnin tukemiseksi ja edistämiseksi</a:t>
            </a:r>
            <a:endParaRPr lang="fi-FI" dirty="0"/>
          </a:p>
        </p:txBody>
      </p:sp>
      <p:sp>
        <p:nvSpPr>
          <p:cNvPr id="3" name="Content Placeholder 2">
            <a:extLst>
              <a:ext uri="{FF2B5EF4-FFF2-40B4-BE49-F238E27FC236}">
                <a16:creationId xmlns:a16="http://schemas.microsoft.com/office/drawing/2014/main" id="{6E15A7B6-6230-40A9-B091-76A53DDE868B}"/>
              </a:ext>
            </a:extLst>
          </p:cNvPr>
          <p:cNvSpPr>
            <a:spLocks noGrp="1"/>
          </p:cNvSpPr>
          <p:nvPr>
            <p:ph idx="1"/>
          </p:nvPr>
        </p:nvSpPr>
        <p:spPr/>
        <p:txBody>
          <a:bodyPr>
            <a:normAutofit fontScale="77500" lnSpcReduction="20000"/>
          </a:bodyPr>
          <a:lstStyle/>
          <a:p>
            <a:pPr marL="0" indent="0">
              <a:buNone/>
            </a:pPr>
            <a:r>
              <a:rPr lang="fi-FI" dirty="0"/>
              <a:t>Oppilashuollon suunnitelmien kokonaisuus kunnassa muodostuu kolmesta suunnitelmasta, jotka yhdessä ohjaavat oppilashuollon suunnittelua ja toteutusta. </a:t>
            </a:r>
          </a:p>
          <a:p>
            <a:pPr marL="0" indent="0">
              <a:buNone/>
            </a:pPr>
            <a:r>
              <a:rPr lang="fi-FI" dirty="0"/>
              <a:t>Valmistellaan monialaisessa yhteistyössä.</a:t>
            </a:r>
          </a:p>
          <a:p>
            <a:pPr marL="0" indent="0">
              <a:buNone/>
            </a:pPr>
            <a:r>
              <a:rPr lang="fi-FI" dirty="0"/>
              <a:t>Suunnitelmat ovat: </a:t>
            </a:r>
          </a:p>
          <a:p>
            <a:pPr marL="914400" lvl="1" indent="-457200">
              <a:buFont typeface="+mj-lt"/>
              <a:buAutoNum type="arabicPeriod"/>
            </a:pPr>
            <a:r>
              <a:rPr lang="fi-FI" dirty="0"/>
              <a:t>lasten ja nuorten </a:t>
            </a:r>
            <a:r>
              <a:rPr lang="fi-FI" dirty="0" err="1"/>
              <a:t>hyvinvointisuunnitelma</a:t>
            </a:r>
            <a:r>
              <a:rPr lang="fi-FI" dirty="0"/>
              <a:t>, johon kirjataan oppilashuoltoa koskeva osuus</a:t>
            </a:r>
          </a:p>
          <a:p>
            <a:pPr marL="914400" lvl="1" indent="-457200">
              <a:buFont typeface="+mj-lt"/>
              <a:buAutoNum type="arabicPeriod"/>
            </a:pPr>
            <a:r>
              <a:rPr lang="fi-FI" dirty="0"/>
              <a:t>paikalliseen opetussuunnitelmaan sisältyvä kuvaus oppilashuollosta </a:t>
            </a:r>
          </a:p>
          <a:p>
            <a:pPr marL="914400" lvl="1" indent="-457200">
              <a:buFont typeface="+mj-lt"/>
              <a:buAutoNum type="arabicPeriod"/>
            </a:pPr>
            <a:r>
              <a:rPr lang="fi-FI" dirty="0"/>
              <a:t>koulukohtainen oppilashuoltosuunnitelma.</a:t>
            </a:r>
          </a:p>
          <a:p>
            <a:pPr marL="0" indent="0">
              <a:buNone/>
            </a:pPr>
            <a:endParaRPr lang="fi-FI" dirty="0"/>
          </a:p>
          <a:p>
            <a:pPr marL="0" indent="0">
              <a:buNone/>
            </a:pPr>
            <a:r>
              <a:rPr lang="fi-FI" dirty="0"/>
              <a:t>Oppilas- ja opiskelijahuoltolaki 12 § ja lastensuojelulaki (417/2007) 12 § 1 mom. </a:t>
            </a:r>
          </a:p>
          <a:p>
            <a:pPr marL="0" indent="0">
              <a:buNone/>
            </a:pPr>
            <a:r>
              <a:rPr lang="fi-FI" dirty="0"/>
              <a:t>Perusopetuslaki 14 § 2 mom. (477/2003)</a:t>
            </a:r>
          </a:p>
          <a:p>
            <a:pPr marL="0" indent="0">
              <a:buNone/>
            </a:pPr>
            <a:r>
              <a:rPr lang="fi-FI" dirty="0"/>
              <a:t>Oppilas- ja opiskelijahuoltolaki 13 §</a:t>
            </a:r>
          </a:p>
        </p:txBody>
      </p:sp>
    </p:spTree>
    <p:extLst>
      <p:ext uri="{BB962C8B-B14F-4D97-AF65-F5344CB8AC3E}">
        <p14:creationId xmlns:p14="http://schemas.microsoft.com/office/powerpoint/2010/main" val="3680279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90AF-DD6C-4A11-BB17-A6E2FD270126}"/>
              </a:ext>
            </a:extLst>
          </p:cNvPr>
          <p:cNvSpPr>
            <a:spLocks noGrp="1"/>
          </p:cNvSpPr>
          <p:nvPr>
            <p:ph type="title"/>
          </p:nvPr>
        </p:nvSpPr>
        <p:spPr/>
        <p:txBody>
          <a:bodyPr/>
          <a:lstStyle/>
          <a:p>
            <a:r>
              <a:rPr lang="fi-FI" dirty="0"/>
              <a:t>Toimintakulttuuri</a:t>
            </a:r>
          </a:p>
        </p:txBody>
      </p:sp>
      <p:sp>
        <p:nvSpPr>
          <p:cNvPr id="3" name="Content Placeholder 2">
            <a:extLst>
              <a:ext uri="{FF2B5EF4-FFF2-40B4-BE49-F238E27FC236}">
                <a16:creationId xmlns:a16="http://schemas.microsoft.com/office/drawing/2014/main" id="{E28145AF-1237-42EC-9AD0-0F2D517E1443}"/>
              </a:ext>
            </a:extLst>
          </p:cNvPr>
          <p:cNvSpPr>
            <a:spLocks noGrp="1"/>
          </p:cNvSpPr>
          <p:nvPr>
            <p:ph idx="1"/>
          </p:nvPr>
        </p:nvSpPr>
        <p:spPr/>
        <p:txBody>
          <a:bodyPr/>
          <a:lstStyle/>
          <a:p>
            <a:r>
              <a:rPr lang="fi-FI" dirty="0"/>
              <a:t>Oppilaitoksen viralliset ja epäviralliset säännöt, toiminta- ja käyttäytymismallit sekä arvot ja periaatteet</a:t>
            </a:r>
          </a:p>
          <a:p>
            <a:r>
              <a:rPr lang="fi-FI" dirty="0"/>
              <a:t> Yksilö-, ryhmä- ja </a:t>
            </a:r>
            <a:r>
              <a:rPr lang="fi-FI" dirty="0" err="1"/>
              <a:t>yhteisötaso</a:t>
            </a:r>
            <a:endParaRPr lang="fi-FI" dirty="0"/>
          </a:p>
          <a:p>
            <a:r>
              <a:rPr lang="fi-FI" dirty="0"/>
              <a:t> Yhteistyö, osallisuus ja hyvä johtaminen</a:t>
            </a:r>
          </a:p>
        </p:txBody>
      </p:sp>
    </p:spTree>
    <p:extLst>
      <p:ext uri="{BB962C8B-B14F-4D97-AF65-F5344CB8AC3E}">
        <p14:creationId xmlns:p14="http://schemas.microsoft.com/office/powerpoint/2010/main" val="1404395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529E4-672E-401D-B172-0DF7756919BF}"/>
              </a:ext>
            </a:extLst>
          </p:cNvPr>
          <p:cNvSpPr>
            <a:spLocks noGrp="1"/>
          </p:cNvSpPr>
          <p:nvPr>
            <p:ph type="title"/>
          </p:nvPr>
        </p:nvSpPr>
        <p:spPr/>
        <p:txBody>
          <a:bodyPr/>
          <a:lstStyle/>
          <a:p>
            <a:r>
              <a:rPr lang="fi-FI" dirty="0"/>
              <a:t>Yhteisöllisen opiskeluhuollon järjestäminen ja tavoitteet</a:t>
            </a:r>
          </a:p>
        </p:txBody>
      </p:sp>
      <p:sp>
        <p:nvSpPr>
          <p:cNvPr id="3" name="Content Placeholder 2">
            <a:extLst>
              <a:ext uri="{FF2B5EF4-FFF2-40B4-BE49-F238E27FC236}">
                <a16:creationId xmlns:a16="http://schemas.microsoft.com/office/drawing/2014/main" id="{8FF081B8-5E87-480E-9297-800042CFA7D2}"/>
              </a:ext>
            </a:extLst>
          </p:cNvPr>
          <p:cNvSpPr>
            <a:spLocks noGrp="1"/>
          </p:cNvSpPr>
          <p:nvPr>
            <p:ph idx="1"/>
          </p:nvPr>
        </p:nvSpPr>
        <p:spPr/>
        <p:txBody>
          <a:bodyPr/>
          <a:lstStyle/>
          <a:p>
            <a:r>
              <a:rPr lang="fi-FI" dirty="0"/>
              <a:t>Yhteisöllinen opiskeluhuoltotyö on oppilaitoksen opiskeluhuoltoryhmän tärkein tehtävä</a:t>
            </a:r>
          </a:p>
          <a:p>
            <a:r>
              <a:rPr lang="fi-FI" dirty="0"/>
              <a:t> Jokaisen oppilaitoksessa työskentelevän tehtävässään edistettävä oppilaiden ja koko oppilaitosyhteisön hyvinvointia ja yhteistyötä huoltajien kanssa</a:t>
            </a:r>
          </a:p>
          <a:p>
            <a:r>
              <a:rPr lang="fi-FI" dirty="0"/>
              <a:t>Yhteisön ja yksilön turvallisuus, terveys ja hyvinvointi</a:t>
            </a:r>
          </a:p>
          <a:p>
            <a:r>
              <a:rPr lang="fi-FI" dirty="0"/>
              <a:t>Oppilaiden erilaisten lähtökohtien ja </a:t>
            </a:r>
            <a:r>
              <a:rPr lang="fi-FI" dirty="0" err="1"/>
              <a:t>elinolojen</a:t>
            </a:r>
            <a:r>
              <a:rPr lang="fi-FI" dirty="0"/>
              <a:t> huomioon ottaminen</a:t>
            </a:r>
          </a:p>
        </p:txBody>
      </p:sp>
    </p:spTree>
    <p:extLst>
      <p:ext uri="{BB962C8B-B14F-4D97-AF65-F5344CB8AC3E}">
        <p14:creationId xmlns:p14="http://schemas.microsoft.com/office/powerpoint/2010/main" val="3019396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BEED0-2F29-4C05-B9AC-430CE9310CA5}"/>
              </a:ext>
            </a:extLst>
          </p:cNvPr>
          <p:cNvSpPr>
            <a:spLocks noGrp="1"/>
          </p:cNvSpPr>
          <p:nvPr>
            <p:ph type="title"/>
          </p:nvPr>
        </p:nvSpPr>
        <p:spPr/>
        <p:txBody>
          <a:bodyPr>
            <a:normAutofit/>
          </a:bodyPr>
          <a:lstStyle/>
          <a:p>
            <a:r>
              <a:rPr lang="fi-FI" sz="3200" dirty="0">
                <a:latin typeface="Brother 1816 Medium" pitchFamily="50" charset="0"/>
              </a:rPr>
              <a:t>Opetustoimen ohjaus ja oikeusturva (”Opetustoimen laadunvarmistus”)</a:t>
            </a:r>
          </a:p>
        </p:txBody>
      </p:sp>
      <p:sp>
        <p:nvSpPr>
          <p:cNvPr id="4" name="Pyöristetty suorakulmio 6">
            <a:extLst>
              <a:ext uri="{FF2B5EF4-FFF2-40B4-BE49-F238E27FC236}">
                <a16:creationId xmlns:a16="http://schemas.microsoft.com/office/drawing/2014/main" id="{C582746C-5EAB-4232-A29A-B6069A04EF8A}"/>
              </a:ext>
            </a:extLst>
          </p:cNvPr>
          <p:cNvSpPr txBox="1">
            <a:spLocks/>
          </p:cNvSpPr>
          <p:nvPr/>
        </p:nvSpPr>
        <p:spPr>
          <a:xfrm>
            <a:off x="643577" y="1820411"/>
            <a:ext cx="1711353" cy="3018522"/>
          </a:xfrm>
          <a:prstGeom prst="roundRect">
            <a:avLst/>
          </a:prstGeom>
          <a:solidFill>
            <a:srgbClr val="00B0F0"/>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ct val="0"/>
              </a:spcBef>
              <a:buFont typeface="Arial" panose="020B0604020202020204" pitchFamily="34" charset="0"/>
              <a:buNone/>
              <a:defRPr sz="9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defRPr/>
            </a:pPr>
            <a:r>
              <a:rPr lang="fi-FI" sz="1400" dirty="0">
                <a:solidFill>
                  <a:schemeClr val="tx1"/>
                </a:solidFill>
                <a:latin typeface="Brother 1816 Regular" pitchFamily="50" charset="0"/>
              </a:rPr>
              <a:t>Resurssiohjaus</a:t>
            </a:r>
          </a:p>
        </p:txBody>
      </p:sp>
      <p:sp>
        <p:nvSpPr>
          <p:cNvPr id="5" name="Pyöristetty suorakulmio 7">
            <a:extLst>
              <a:ext uri="{FF2B5EF4-FFF2-40B4-BE49-F238E27FC236}">
                <a16:creationId xmlns:a16="http://schemas.microsoft.com/office/drawing/2014/main" id="{CF48181C-5727-422D-91B6-F1C91C680D24}"/>
              </a:ext>
            </a:extLst>
          </p:cNvPr>
          <p:cNvSpPr/>
          <p:nvPr/>
        </p:nvSpPr>
        <p:spPr>
          <a:xfrm>
            <a:off x="2414096" y="1820411"/>
            <a:ext cx="1778468" cy="3039493"/>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fi-FI" sz="1400" b="1" dirty="0">
                <a:solidFill>
                  <a:schemeClr val="tx1"/>
                </a:solidFill>
                <a:latin typeface="Brother 1816 Regular" pitchFamily="50" charset="0"/>
              </a:rPr>
              <a:t>Normiohjaus</a:t>
            </a:r>
          </a:p>
        </p:txBody>
      </p:sp>
      <p:sp>
        <p:nvSpPr>
          <p:cNvPr id="6" name="Pyöristetty suorakulmio 8">
            <a:extLst>
              <a:ext uri="{FF2B5EF4-FFF2-40B4-BE49-F238E27FC236}">
                <a16:creationId xmlns:a16="http://schemas.microsoft.com/office/drawing/2014/main" id="{1DCAD79F-776D-41F4-A0A3-6DFF52A45FD9}"/>
              </a:ext>
            </a:extLst>
          </p:cNvPr>
          <p:cNvSpPr/>
          <p:nvPr/>
        </p:nvSpPr>
        <p:spPr>
          <a:xfrm>
            <a:off x="4234509" y="1820411"/>
            <a:ext cx="1778467" cy="301852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fi-FI" sz="1400" b="1" dirty="0">
                <a:solidFill>
                  <a:schemeClr val="tx1"/>
                </a:solidFill>
                <a:latin typeface="Brother 1816 Regular" pitchFamily="50" charset="0"/>
              </a:rPr>
              <a:t>Arviointi</a:t>
            </a:r>
          </a:p>
        </p:txBody>
      </p:sp>
      <p:sp>
        <p:nvSpPr>
          <p:cNvPr id="7" name="Pyöristetty suorakulmio 9">
            <a:extLst>
              <a:ext uri="{FF2B5EF4-FFF2-40B4-BE49-F238E27FC236}">
                <a16:creationId xmlns:a16="http://schemas.microsoft.com/office/drawing/2014/main" id="{2AB4510D-11F8-44CF-B5BD-65672AB6EFFF}"/>
              </a:ext>
            </a:extLst>
          </p:cNvPr>
          <p:cNvSpPr/>
          <p:nvPr/>
        </p:nvSpPr>
        <p:spPr>
          <a:xfrm>
            <a:off x="6179027" y="1799441"/>
            <a:ext cx="1983462" cy="3039493"/>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fi-FI" sz="1400" b="1" dirty="0">
                <a:solidFill>
                  <a:schemeClr val="tx1"/>
                </a:solidFill>
                <a:latin typeface="Brother 1816 Regular" pitchFamily="50" charset="0"/>
              </a:rPr>
              <a:t>Laillisuusvalvonta</a:t>
            </a:r>
          </a:p>
        </p:txBody>
      </p:sp>
      <p:sp>
        <p:nvSpPr>
          <p:cNvPr id="8" name="Pyöristetty suorakulmio 10">
            <a:extLst>
              <a:ext uri="{FF2B5EF4-FFF2-40B4-BE49-F238E27FC236}">
                <a16:creationId xmlns:a16="http://schemas.microsoft.com/office/drawing/2014/main" id="{F18322E2-FE49-462C-BC60-2D604F13C3FB}"/>
              </a:ext>
            </a:extLst>
          </p:cNvPr>
          <p:cNvSpPr/>
          <p:nvPr/>
        </p:nvSpPr>
        <p:spPr>
          <a:xfrm>
            <a:off x="8246378" y="1820411"/>
            <a:ext cx="1758031" cy="301852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i-FI" sz="1400" dirty="0">
              <a:solidFill>
                <a:schemeClr val="tx1"/>
              </a:solidFill>
            </a:endParaRPr>
          </a:p>
          <a:p>
            <a:pPr algn="ctr">
              <a:defRPr/>
            </a:pPr>
            <a:r>
              <a:rPr lang="fi-FI" sz="1400" b="1" dirty="0">
                <a:solidFill>
                  <a:schemeClr val="tx1"/>
                </a:solidFill>
                <a:latin typeface="Brother 1816 Regular" pitchFamily="50" charset="0"/>
              </a:rPr>
              <a:t>Muutoksenhaku</a:t>
            </a:r>
          </a:p>
          <a:p>
            <a:pPr algn="ctr">
              <a:defRPr/>
            </a:pPr>
            <a:endParaRPr lang="fi-FI" sz="1400" dirty="0">
              <a:solidFill>
                <a:schemeClr val="tx1"/>
              </a:solidFill>
            </a:endParaRPr>
          </a:p>
        </p:txBody>
      </p:sp>
      <p:sp>
        <p:nvSpPr>
          <p:cNvPr id="9" name="Laatta 11">
            <a:extLst>
              <a:ext uri="{FF2B5EF4-FFF2-40B4-BE49-F238E27FC236}">
                <a16:creationId xmlns:a16="http://schemas.microsoft.com/office/drawing/2014/main" id="{6A4C24AE-AD1E-425A-8524-861BB7816A53}"/>
              </a:ext>
            </a:extLst>
          </p:cNvPr>
          <p:cNvSpPr txBox="1">
            <a:spLocks/>
          </p:cNvSpPr>
          <p:nvPr/>
        </p:nvSpPr>
        <p:spPr>
          <a:xfrm>
            <a:off x="642938" y="5201174"/>
            <a:ext cx="5370038" cy="1258350"/>
          </a:xfrm>
          <a:prstGeom prst="bevel">
            <a:avLst/>
          </a:prstGeom>
          <a:solidFill>
            <a:srgbClr val="00B0F0"/>
          </a:solidFill>
          <a:ln w="12700" cap="flat" cmpd="sng" algn="ctr">
            <a:solidFill>
              <a:schemeClr val="tx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fi-FI"/>
            </a:defPPr>
            <a:lvl1pPr marL="0" algn="l" defTabSz="914400" rtl="0" eaLnBrk="0" fontAlgn="base" latinLnBrk="0" hangingPunct="0">
              <a:spcBef>
                <a:spcPct val="0"/>
              </a:spcBef>
              <a:spcAft>
                <a:spcPct val="0"/>
              </a:spcAft>
              <a:defRPr sz="1200" kern="1200">
                <a:solidFill>
                  <a:schemeClr val="lt1"/>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lt1"/>
                </a:solidFill>
                <a:latin typeface="+mn-lt"/>
                <a:ea typeface="+mn-ea"/>
                <a:cs typeface="+mn-cs"/>
              </a:defRPr>
            </a:lvl2pPr>
            <a:lvl3pPr marL="914400" algn="l" defTabSz="914400" rtl="0" eaLnBrk="0" fontAlgn="base" latinLnBrk="0" hangingPunct="0">
              <a:spcBef>
                <a:spcPct val="0"/>
              </a:spcBef>
              <a:spcAft>
                <a:spcPct val="0"/>
              </a:spcAft>
              <a:defRPr sz="1800" kern="1200">
                <a:solidFill>
                  <a:schemeClr val="lt1"/>
                </a:solidFill>
                <a:latin typeface="+mn-lt"/>
                <a:ea typeface="+mn-ea"/>
                <a:cs typeface="+mn-cs"/>
              </a:defRPr>
            </a:lvl3pPr>
            <a:lvl4pPr marL="1371600" algn="l" defTabSz="914400" rtl="0" eaLnBrk="0" fontAlgn="base" latinLnBrk="0" hangingPunct="0">
              <a:spcBef>
                <a:spcPct val="0"/>
              </a:spcBef>
              <a:spcAft>
                <a:spcPct val="0"/>
              </a:spcAft>
              <a:defRPr sz="1800" kern="1200">
                <a:solidFill>
                  <a:schemeClr val="lt1"/>
                </a:solidFill>
                <a:latin typeface="+mn-lt"/>
                <a:ea typeface="+mn-ea"/>
                <a:cs typeface="+mn-cs"/>
              </a:defRPr>
            </a:lvl4pPr>
            <a:lvl5pPr marL="1828800" algn="l" defTabSz="914400" rtl="0" eaLnBrk="0" fontAlgn="base" latinLnBrk="0" hangingPunct="0">
              <a:spcBef>
                <a:spcPct val="0"/>
              </a:spcBef>
              <a:spcAft>
                <a:spcPct val="0"/>
              </a:spcAft>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fi-FI" sz="1800" b="1" dirty="0">
                <a:solidFill>
                  <a:schemeClr val="tx1"/>
                </a:solidFill>
                <a:latin typeface="Brother 1816 Regular" pitchFamily="50" charset="0"/>
              </a:rPr>
              <a:t>Yleinen taso</a:t>
            </a:r>
          </a:p>
        </p:txBody>
      </p:sp>
      <p:sp>
        <p:nvSpPr>
          <p:cNvPr id="10" name="Laatta 12">
            <a:extLst>
              <a:ext uri="{FF2B5EF4-FFF2-40B4-BE49-F238E27FC236}">
                <a16:creationId xmlns:a16="http://schemas.microsoft.com/office/drawing/2014/main" id="{4113E633-AE3E-47B5-88A4-0D12B72B7EEF}"/>
              </a:ext>
            </a:extLst>
          </p:cNvPr>
          <p:cNvSpPr/>
          <p:nvPr/>
        </p:nvSpPr>
        <p:spPr>
          <a:xfrm>
            <a:off x="6179027" y="5201174"/>
            <a:ext cx="3770316" cy="1258350"/>
          </a:xfrm>
          <a:prstGeom prst="bevel">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i-FI"/>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fi-FI" b="1" dirty="0">
                <a:solidFill>
                  <a:schemeClr val="tx1"/>
                </a:solidFill>
                <a:latin typeface="Brother 1816 Regular" pitchFamily="50" charset="0"/>
              </a:rPr>
              <a:t>Yksilön oikeusturva</a:t>
            </a:r>
          </a:p>
        </p:txBody>
      </p:sp>
      <p:sp>
        <p:nvSpPr>
          <p:cNvPr id="11" name="Nuoli: Vasen-oikea 1">
            <a:extLst>
              <a:ext uri="{FF2B5EF4-FFF2-40B4-BE49-F238E27FC236}">
                <a16:creationId xmlns:a16="http://schemas.microsoft.com/office/drawing/2014/main" id="{9CEE113B-28EF-4569-8ADE-0343BB5B8869}"/>
              </a:ext>
            </a:extLst>
          </p:cNvPr>
          <p:cNvSpPr/>
          <p:nvPr/>
        </p:nvSpPr>
        <p:spPr>
          <a:xfrm>
            <a:off x="5658678" y="5738191"/>
            <a:ext cx="887896" cy="357809"/>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948553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2E359-C4FA-4964-A5EB-1AA448BB4D2B}"/>
              </a:ext>
            </a:extLst>
          </p:cNvPr>
          <p:cNvSpPr>
            <a:spLocks noGrp="1"/>
          </p:cNvSpPr>
          <p:nvPr>
            <p:ph type="title"/>
          </p:nvPr>
        </p:nvSpPr>
        <p:spPr/>
        <p:txBody>
          <a:bodyPr/>
          <a:lstStyle/>
          <a:p>
            <a:r>
              <a:rPr lang="fi-FI" dirty="0"/>
              <a:t>Yhteisöllisen hyvinvoinnin edistäminen yhtenäisin toimintatavoin</a:t>
            </a:r>
          </a:p>
        </p:txBody>
      </p:sp>
      <p:sp>
        <p:nvSpPr>
          <p:cNvPr id="3" name="Content Placeholder 2">
            <a:extLst>
              <a:ext uri="{FF2B5EF4-FFF2-40B4-BE49-F238E27FC236}">
                <a16:creationId xmlns:a16="http://schemas.microsoft.com/office/drawing/2014/main" id="{9652B7D4-9D82-4CF1-A02E-F91F70DE5D4F}"/>
              </a:ext>
            </a:extLst>
          </p:cNvPr>
          <p:cNvSpPr>
            <a:spLocks noGrp="1"/>
          </p:cNvSpPr>
          <p:nvPr>
            <p:ph idx="1"/>
          </p:nvPr>
        </p:nvSpPr>
        <p:spPr/>
        <p:txBody>
          <a:bodyPr>
            <a:normAutofit lnSpcReduction="10000"/>
          </a:bodyPr>
          <a:lstStyle/>
          <a:p>
            <a:r>
              <a:rPr lang="fi-FI" dirty="0"/>
              <a:t>Toimintatapoja voidaan suunnata kaikille yhteisön jäsenille tai kohdentaa tietyille luokka-asteille tai ryhmille</a:t>
            </a:r>
          </a:p>
          <a:p>
            <a:r>
              <a:rPr lang="fi-FI" dirty="0"/>
              <a:t>Työn sisältöjen ja yhteisön toimintatapojen aihepiirejä</a:t>
            </a:r>
          </a:p>
          <a:p>
            <a:pPr marL="971550" lvl="1" indent="-514350">
              <a:buFont typeface="+mj-lt"/>
              <a:buAutoNum type="arabicPeriod"/>
            </a:pPr>
            <a:r>
              <a:rPr lang="fi-FI" dirty="0"/>
              <a:t>Tunne- ja vuorovaikutustaitojen ja mielenterveyden edistäminen</a:t>
            </a:r>
          </a:p>
          <a:p>
            <a:pPr marL="971550" lvl="1" indent="-514350">
              <a:buFont typeface="+mj-lt"/>
              <a:buAutoNum type="arabicPeriod"/>
            </a:pPr>
            <a:r>
              <a:rPr lang="fi-FI" dirty="0"/>
              <a:t>Kiusaamisen, väkivallan ja häirinnän ehkäiseminen ja vähentäminen</a:t>
            </a:r>
          </a:p>
          <a:p>
            <a:pPr marL="971550" lvl="1" indent="-514350">
              <a:buFont typeface="+mj-lt"/>
              <a:buAutoNum type="arabicPeriod"/>
            </a:pPr>
            <a:r>
              <a:rPr lang="fi-FI" dirty="0"/>
              <a:t>Opiskelun ja työskentelyn hyvinvointia tukeva järjestäminen ja terveellisten elintapojen edistäminen</a:t>
            </a:r>
          </a:p>
          <a:p>
            <a:pPr marL="971550" lvl="1" indent="-514350">
              <a:buFont typeface="+mj-lt"/>
              <a:buAutoNum type="arabicPeriod"/>
            </a:pPr>
            <a:r>
              <a:rPr lang="fi-FI" dirty="0"/>
              <a:t>Oppimisympäristön terveellisyyden ja turvallisuuden edistäminen ja tarkastaminen</a:t>
            </a:r>
          </a:p>
          <a:p>
            <a:pPr marL="971550" lvl="1" indent="-514350">
              <a:buFont typeface="+mj-lt"/>
              <a:buAutoNum type="arabicPeriod"/>
            </a:pPr>
            <a:r>
              <a:rPr lang="fi-FI" dirty="0"/>
              <a:t>Opiskelijoiden ja huoltajien osallistaminen</a:t>
            </a:r>
          </a:p>
          <a:p>
            <a:pPr marL="971550" lvl="1" indent="-514350">
              <a:buFont typeface="+mj-lt"/>
              <a:buAutoNum type="arabicPeriod"/>
            </a:pPr>
            <a:r>
              <a:rPr lang="fi-FI" dirty="0"/>
              <a:t>Yhteistyö koulun ulkopuolisten tahojen kanssa</a:t>
            </a:r>
          </a:p>
        </p:txBody>
      </p:sp>
    </p:spTree>
    <p:extLst>
      <p:ext uri="{BB962C8B-B14F-4D97-AF65-F5344CB8AC3E}">
        <p14:creationId xmlns:p14="http://schemas.microsoft.com/office/powerpoint/2010/main" val="2898174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D3C3-99F6-4690-9D4E-78CAEC26C1F0}"/>
              </a:ext>
            </a:extLst>
          </p:cNvPr>
          <p:cNvSpPr>
            <a:spLocks noGrp="1"/>
          </p:cNvSpPr>
          <p:nvPr>
            <p:ph type="title"/>
          </p:nvPr>
        </p:nvSpPr>
        <p:spPr/>
        <p:txBody>
          <a:bodyPr/>
          <a:lstStyle/>
          <a:p>
            <a:r>
              <a:rPr lang="fi-FI" dirty="0"/>
              <a:t>Yksilöllinen opiskeluhuolto</a:t>
            </a:r>
          </a:p>
        </p:txBody>
      </p:sp>
      <p:sp>
        <p:nvSpPr>
          <p:cNvPr id="3" name="Content Placeholder 2">
            <a:extLst>
              <a:ext uri="{FF2B5EF4-FFF2-40B4-BE49-F238E27FC236}">
                <a16:creationId xmlns:a16="http://schemas.microsoft.com/office/drawing/2014/main" id="{838459D2-0CD6-44F0-A130-AB97118C2CFF}"/>
              </a:ext>
            </a:extLst>
          </p:cNvPr>
          <p:cNvSpPr>
            <a:spLocks noGrp="1"/>
          </p:cNvSpPr>
          <p:nvPr>
            <p:ph idx="1"/>
          </p:nvPr>
        </p:nvSpPr>
        <p:spPr/>
        <p:txBody>
          <a:bodyPr/>
          <a:lstStyle/>
          <a:p>
            <a:pPr marL="0" indent="0">
              <a:buNone/>
            </a:pPr>
            <a:r>
              <a:rPr lang="fi-FI" dirty="0"/>
              <a:t>Yksilökohtainen opiskeluhuolto OHL 5 §</a:t>
            </a:r>
          </a:p>
          <a:p>
            <a:pPr marL="0" indent="0">
              <a:buNone/>
            </a:pPr>
            <a:endParaRPr lang="fi-FI" dirty="0"/>
          </a:p>
          <a:p>
            <a:pPr marL="0" indent="0">
              <a:buNone/>
            </a:pPr>
            <a:r>
              <a:rPr lang="fi-FI" dirty="0"/>
              <a:t>1) koulu- ja opiskeluterveydenhuollon palvelut</a:t>
            </a:r>
          </a:p>
          <a:p>
            <a:pPr marL="0" indent="0">
              <a:buNone/>
            </a:pPr>
            <a:r>
              <a:rPr lang="fi-FI" dirty="0"/>
              <a:t>2) psykologi- ja kuraattoripalvelut</a:t>
            </a:r>
          </a:p>
          <a:p>
            <a:pPr marL="0" indent="0">
              <a:buNone/>
            </a:pPr>
            <a:r>
              <a:rPr lang="fi-FI" dirty="0"/>
              <a:t>3) monialainen yksilökohtainen opiskeluhuolto</a:t>
            </a:r>
          </a:p>
          <a:p>
            <a:pPr marL="457200" lvl="1" indent="0">
              <a:buNone/>
            </a:pPr>
            <a:endParaRPr lang="fi-FI" dirty="0"/>
          </a:p>
          <a:p>
            <a:pPr lvl="1">
              <a:buFont typeface="Wingdings" panose="05000000000000000000" pitchFamily="2" charset="2"/>
              <a:buChar char="Ø"/>
            </a:pPr>
            <a:r>
              <a:rPr lang="fi-FI" dirty="0"/>
              <a:t> toteutetaan 14 §:n 4 momentissa tarkoitetussa </a:t>
            </a:r>
            <a:r>
              <a:rPr lang="fi-FI" i="1" dirty="0"/>
              <a:t>monialaisessa asiantuntijaryhmässä</a:t>
            </a:r>
            <a:r>
              <a:rPr lang="fi-FI" dirty="0"/>
              <a:t> ja siitä laaditaan opiskeluhuoltokertomus</a:t>
            </a:r>
          </a:p>
        </p:txBody>
      </p:sp>
    </p:spTree>
    <p:extLst>
      <p:ext uri="{BB962C8B-B14F-4D97-AF65-F5344CB8AC3E}">
        <p14:creationId xmlns:p14="http://schemas.microsoft.com/office/powerpoint/2010/main" val="2430892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11B4-5738-4610-9EFA-EEB14F5800C2}"/>
              </a:ext>
            </a:extLst>
          </p:cNvPr>
          <p:cNvSpPr>
            <a:spLocks noGrp="1"/>
          </p:cNvSpPr>
          <p:nvPr>
            <p:ph type="title"/>
          </p:nvPr>
        </p:nvSpPr>
        <p:spPr/>
        <p:txBody>
          <a:bodyPr>
            <a:normAutofit fontScale="90000"/>
          </a:bodyPr>
          <a:lstStyle/>
          <a:p>
            <a:r>
              <a:rPr lang="fi-FI" dirty="0"/>
              <a:t>Kun huoli herää oppilaan hyvinvoinnista – yksilökohtainen opiskeluhuolto</a:t>
            </a:r>
          </a:p>
        </p:txBody>
      </p:sp>
      <p:pic>
        <p:nvPicPr>
          <p:cNvPr id="4" name="Content Placeholder 3" descr="Kuvaaja, jonka vasemmalla sivulla osiot (Opetus)henkilöstö, Kuraattori: Keskustelu ja Arvio tuen tarpeesta, Psykologi: Keskustelu ja Arvio tuen tarpeesta sekä Opiskeluterveydenhuolto: Terveydenhuollon palvelut. Osioista johtavat nuolet kuvaajan alalaitaan, osioon jossa lukee Monialainen asiantuntijaryhmä -Tapauskohtasesti, -Vastuuhenkilö, -Opiskeluhuoltokertomus, -Salassapito ja siitä poikkeaminen. Tästä osiosta johtaa nuoli toiseen alalaidan osioon, jossa lukee: Opiskeluhuoltorekisteri -Opetussuunnitelman mukainen yksilökohtainen opiskeluhuolto, -Koulutuksen järjestäjä ylläpitää, -Vastuuhenkilö. Kuvaajan keskellä menee kahdensuuntainen nuoli vasemman laidan (Opetus)henkilöstö osion ja oikealla laidalla olevan Opiskelija osion välillä, jossa lukee 1. Keskustelu. Toinen samanlainen kahdensuuntainen nuoli menee (Opetus)henkilöstö osion ja oikealla laidassa olevan osion, jossa lukee Huoltajat, välillä. Siinä lukee 2. Yhteydenotto ja yhteistyö (opiskelijan mielipide). Vasemman laidan Kuraattori-osiosta menee nuoli myös oikealle laidalle osioon, jossa lukee 3. Ohjaus palvelujen käyttämiseen tai; 4. Yhteydenotto yhdessä opiskelijan kanssa tai; 5. Yhteydenotto ilman opiskelijaa ja ilmoitus hänelle + huoltajille, josta johtaa nuoli Psykologi-osioon.">
            <a:extLst>
              <a:ext uri="{FF2B5EF4-FFF2-40B4-BE49-F238E27FC236}">
                <a16:creationId xmlns:a16="http://schemas.microsoft.com/office/drawing/2014/main" id="{545C5F77-70ED-4091-A7FB-F03BB1672DFC}"/>
              </a:ext>
            </a:extLst>
          </p:cNvPr>
          <p:cNvPicPr>
            <a:picLocks noGrp="1" noChangeAspect="1"/>
          </p:cNvPicPr>
          <p:nvPr>
            <p:ph idx="1"/>
          </p:nvPr>
        </p:nvPicPr>
        <p:blipFill rotWithShape="1">
          <a:blip r:embed="rId2"/>
          <a:srcRect l="1431" t="26248" r="1708"/>
          <a:stretch/>
        </p:blipFill>
        <p:spPr>
          <a:xfrm>
            <a:off x="838200" y="1690688"/>
            <a:ext cx="7772400" cy="4455143"/>
          </a:xfrm>
          <a:prstGeom prst="rect">
            <a:avLst/>
          </a:prstGeom>
        </p:spPr>
      </p:pic>
      <p:sp>
        <p:nvSpPr>
          <p:cNvPr id="5" name="Footer Placeholder 4">
            <a:extLst>
              <a:ext uri="{FF2B5EF4-FFF2-40B4-BE49-F238E27FC236}">
                <a16:creationId xmlns:a16="http://schemas.microsoft.com/office/drawing/2014/main" id="{DD3A454C-2C6E-4817-B6F9-E3092212C7A2}"/>
              </a:ext>
            </a:extLst>
          </p:cNvPr>
          <p:cNvSpPr>
            <a:spLocks noGrp="1"/>
          </p:cNvSpPr>
          <p:nvPr>
            <p:ph type="ftr" sz="quarter" idx="11"/>
          </p:nvPr>
        </p:nvSpPr>
        <p:spPr>
          <a:xfrm>
            <a:off x="838200" y="6310312"/>
            <a:ext cx="4114800" cy="365125"/>
          </a:xfrm>
        </p:spPr>
        <p:txBody>
          <a:bodyPr/>
          <a:lstStyle/>
          <a:p>
            <a:pPr algn="l"/>
            <a:r>
              <a:rPr lang="fi-FI" dirty="0"/>
              <a:t>Kuvaaja: Aluehallintovirasto</a:t>
            </a:r>
          </a:p>
        </p:txBody>
      </p:sp>
    </p:spTree>
    <p:extLst>
      <p:ext uri="{BB962C8B-B14F-4D97-AF65-F5344CB8AC3E}">
        <p14:creationId xmlns:p14="http://schemas.microsoft.com/office/powerpoint/2010/main" val="2005223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F2F7-2A34-464D-B3F6-C1DBDA88066E}"/>
              </a:ext>
            </a:extLst>
          </p:cNvPr>
          <p:cNvSpPr>
            <a:spLocks noGrp="1"/>
          </p:cNvSpPr>
          <p:nvPr>
            <p:ph type="title"/>
          </p:nvPr>
        </p:nvSpPr>
        <p:spPr/>
        <p:txBody>
          <a:bodyPr/>
          <a:lstStyle/>
          <a:p>
            <a:r>
              <a:rPr lang="fi-FI" dirty="0"/>
              <a:t>Milloin tarvitaan suostumus yksilöllisessä opiskeluhuollossa?</a:t>
            </a:r>
          </a:p>
        </p:txBody>
      </p:sp>
      <p:sp>
        <p:nvSpPr>
          <p:cNvPr id="3" name="Content Placeholder 2">
            <a:extLst>
              <a:ext uri="{FF2B5EF4-FFF2-40B4-BE49-F238E27FC236}">
                <a16:creationId xmlns:a16="http://schemas.microsoft.com/office/drawing/2014/main" id="{24F50577-624E-4D1D-A5BF-EC9E90CED709}"/>
              </a:ext>
            </a:extLst>
          </p:cNvPr>
          <p:cNvSpPr>
            <a:spLocks noGrp="1"/>
          </p:cNvSpPr>
          <p:nvPr>
            <p:ph idx="1"/>
          </p:nvPr>
        </p:nvSpPr>
        <p:spPr/>
        <p:txBody>
          <a:bodyPr>
            <a:normAutofit fontScale="85000" lnSpcReduction="10000"/>
          </a:bodyPr>
          <a:lstStyle/>
          <a:p>
            <a:r>
              <a:rPr lang="fi-FI" dirty="0">
                <a:latin typeface="Brother 1816 Medium" pitchFamily="50" charset="0"/>
              </a:rPr>
              <a:t>Asian käsittely monialaisessa asiantuntijaryhmässä.</a:t>
            </a:r>
          </a:p>
          <a:p>
            <a:r>
              <a:rPr lang="fi-FI" dirty="0"/>
              <a:t>Monialaiseen asiantuntijaryhmään voidaan nimetä </a:t>
            </a:r>
            <a:r>
              <a:rPr lang="fi-FI" dirty="0">
                <a:latin typeface="Brother 1816 Medium" pitchFamily="50" charset="0"/>
              </a:rPr>
              <a:t>jäseneksi vain opiskelijan tai huoltajan suostumuksella.</a:t>
            </a:r>
          </a:p>
          <a:p>
            <a:r>
              <a:rPr lang="fi-FI" dirty="0">
                <a:latin typeface="Brother 1816 Medium" pitchFamily="50" charset="0"/>
              </a:rPr>
              <a:t>Opiskelijan yksilöidyllä kirjallisella suostumuksella </a:t>
            </a:r>
            <a:r>
              <a:rPr lang="fi-FI" dirty="0"/>
              <a:t>hänen asiansa käsittelyyn voi osallistua tarvittavia opiskeluhuollon </a:t>
            </a:r>
            <a:r>
              <a:rPr lang="fi-FI" dirty="0" err="1"/>
              <a:t>yhteistyötahoja</a:t>
            </a:r>
            <a:r>
              <a:rPr lang="fi-FI" dirty="0"/>
              <a:t> taikka opiskelijan läheisiä.</a:t>
            </a:r>
          </a:p>
          <a:p>
            <a:r>
              <a:rPr lang="fi-FI" dirty="0"/>
              <a:t>Jos opiskelija siirtyy toisen koulutuksen järjestäjän koulutukseen, aikaisemman koulutuksen järjestäjän on pyydettävä opiskelijan taikka, jollei hänellä ole edellytyksiä arvioida annettavan suostumuksen merkitystä, hänen huoltajansa tai muun laillisen edustajansa suostumus siihen, että uudelle koulutuksen järjestäjälle voidaan siirtää opiskeluhuollon asiakasrekisteristä sellaiset salassa pidettävät tiedot, jotka ovat tarpeellisia opiskeluhuollon jatkuvuuden kannalta</a:t>
            </a:r>
          </a:p>
          <a:p>
            <a:endParaRPr lang="fi-FI" dirty="0"/>
          </a:p>
        </p:txBody>
      </p:sp>
    </p:spTree>
    <p:extLst>
      <p:ext uri="{BB962C8B-B14F-4D97-AF65-F5344CB8AC3E}">
        <p14:creationId xmlns:p14="http://schemas.microsoft.com/office/powerpoint/2010/main" val="574868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3BF5A-3AA0-475F-B886-55808A610A4C}"/>
              </a:ext>
            </a:extLst>
          </p:cNvPr>
          <p:cNvSpPr>
            <a:spLocks noGrp="1"/>
          </p:cNvSpPr>
          <p:nvPr>
            <p:ph type="title"/>
          </p:nvPr>
        </p:nvSpPr>
        <p:spPr/>
        <p:txBody>
          <a:bodyPr/>
          <a:lstStyle/>
          <a:p>
            <a:r>
              <a:rPr lang="fi-FI" dirty="0"/>
              <a:t>Mitä yksilökohtainen opiskeluhuolto ei ole?</a:t>
            </a:r>
          </a:p>
        </p:txBody>
      </p:sp>
      <p:sp>
        <p:nvSpPr>
          <p:cNvPr id="3" name="Content Placeholder 2">
            <a:extLst>
              <a:ext uri="{FF2B5EF4-FFF2-40B4-BE49-F238E27FC236}">
                <a16:creationId xmlns:a16="http://schemas.microsoft.com/office/drawing/2014/main" id="{C6459546-9094-4570-A4F2-729EC5752936}"/>
              </a:ext>
            </a:extLst>
          </p:cNvPr>
          <p:cNvSpPr>
            <a:spLocks noGrp="1"/>
          </p:cNvSpPr>
          <p:nvPr>
            <p:ph idx="1"/>
          </p:nvPr>
        </p:nvSpPr>
        <p:spPr>
          <a:xfrm>
            <a:off x="838200" y="1825625"/>
            <a:ext cx="10515600" cy="4667250"/>
          </a:xfrm>
        </p:spPr>
        <p:txBody>
          <a:bodyPr>
            <a:normAutofit fontScale="62500" lnSpcReduction="20000"/>
          </a:bodyPr>
          <a:lstStyle/>
          <a:p>
            <a:r>
              <a:rPr lang="fi-FI" dirty="0">
                <a:latin typeface="Brother 1816 Medium" pitchFamily="50" charset="0"/>
              </a:rPr>
              <a:t>Yksittäisen opiskelijan asian käsittelyä oppilaitoksen opiskeluhuoltoryhmässä</a:t>
            </a:r>
          </a:p>
          <a:p>
            <a:pPr marL="457200" lvl="1" indent="0">
              <a:buNone/>
            </a:pPr>
            <a:r>
              <a:rPr lang="fi-FI" dirty="0"/>
              <a:t>EI edes silloin kun on kysytty yleinen tai yksilöity lupa! (Marke Hietanen-</a:t>
            </a:r>
            <a:r>
              <a:rPr lang="fi-FI" dirty="0" err="1"/>
              <a:t>Peltola,THL</a:t>
            </a:r>
            <a:r>
              <a:rPr lang="fi-FI" dirty="0"/>
              <a:t>)</a:t>
            </a:r>
          </a:p>
          <a:p>
            <a:r>
              <a:rPr lang="fi-FI" dirty="0">
                <a:latin typeface="Brother 1816 Medium" pitchFamily="50" charset="0"/>
              </a:rPr>
              <a:t>Yleistä moniammatillista yhteistyötä: ”tiimityö”, ”verkostopalaveri”, ”moniammatillinen yhteistyö”</a:t>
            </a:r>
          </a:p>
          <a:p>
            <a:pPr marL="457200" lvl="1" indent="0">
              <a:buNone/>
            </a:pPr>
            <a:r>
              <a:rPr lang="fi-FI" dirty="0"/>
              <a:t>Yksittäisen opiskelijan lasten- tai nuorisopsykiatrian, lastensuojelun, somaattisen erikoissairaanhoidon ym. hoito- tai verkostokokous EI ole monialainen asiantuntijaryhmä, vaikka siellä olisi mukana koulun edustajia (Marke Hietanen-Peltola THL)</a:t>
            </a:r>
          </a:p>
          <a:p>
            <a:r>
              <a:rPr lang="fi-FI" dirty="0">
                <a:latin typeface="Brother 1816 Medium" pitchFamily="50" charset="0"/>
              </a:rPr>
              <a:t>Opetusta ja opetuksellista (kolmiportaista) tukea </a:t>
            </a:r>
          </a:p>
          <a:p>
            <a:pPr marL="457200" lvl="1" indent="0">
              <a:buNone/>
            </a:pPr>
            <a:r>
              <a:rPr lang="fi-FI" dirty="0"/>
              <a:t>Yksittäisen opiskelijan opiskeluhuoltoasian käsittely pedagogisessa ryhmässä on oppilashuoltolain vastaista toimintaa!  (Marke Hietanen-Peltola THL)  </a:t>
            </a:r>
          </a:p>
          <a:p>
            <a:r>
              <a:rPr lang="fi-FI" dirty="0">
                <a:latin typeface="Brother 1816 Medium" pitchFamily="50" charset="0"/>
              </a:rPr>
              <a:t>Oppilasarviointia</a:t>
            </a:r>
          </a:p>
          <a:p>
            <a:pPr marL="457200" lvl="1" indent="0">
              <a:buNone/>
            </a:pPr>
            <a:r>
              <a:rPr lang="fi-FI" dirty="0"/>
              <a:t>Perusopetusasetus 13 §:Arvioinnin suorittaja ja tieto arviointiperusteista: Oppilaan arvioinnista päättää kunkin oppiaineen tai opintokokonaisuuden osalta oppilaan opettaja, tai jos opettajia on useita, opettajat yhdessä. Käyttäytymisen arvioi oppilaan opettaja, tai jos opettajia on useita, opettajat yhdessä. Vuosiluokalle jättämisestä päättävät rehtori ja oppilaan opettajat yhdessä. </a:t>
            </a:r>
          </a:p>
          <a:p>
            <a:r>
              <a:rPr lang="fi-FI" dirty="0">
                <a:latin typeface="Brother 1816 Medium" pitchFamily="50" charset="0"/>
              </a:rPr>
              <a:t>Kurinpitoa </a:t>
            </a:r>
          </a:p>
          <a:p>
            <a:pPr marL="457200" lvl="1" indent="0">
              <a:buNone/>
            </a:pPr>
            <a:r>
              <a:rPr lang="fi-FI" dirty="0"/>
              <a:t>Sovelletaan perusopetuslakia, lukiolakia ja ammattikoululakia</a:t>
            </a:r>
          </a:p>
          <a:p>
            <a:r>
              <a:rPr lang="fi-FI" dirty="0">
                <a:latin typeface="Brother 1816 Medium" pitchFamily="50" charset="0"/>
              </a:rPr>
              <a:t>Lastensuojelua</a:t>
            </a:r>
          </a:p>
          <a:p>
            <a:pPr marL="457200" lvl="1" indent="0">
              <a:buNone/>
            </a:pPr>
            <a:r>
              <a:rPr lang="fi-FI" dirty="0"/>
              <a:t>Sovelletaan lastensuojelulakia</a:t>
            </a:r>
          </a:p>
          <a:p>
            <a:pPr marL="457200" lvl="1" indent="0">
              <a:buNone/>
            </a:pPr>
            <a:r>
              <a:rPr lang="fi-FI" dirty="0"/>
              <a:t>Lastensuojelutyöntekijä ei voi automaattisesti kuulua monialaiseen asiantuntijaryhmään </a:t>
            </a:r>
          </a:p>
          <a:p>
            <a:endParaRPr lang="fi-FI" dirty="0"/>
          </a:p>
        </p:txBody>
      </p:sp>
    </p:spTree>
    <p:extLst>
      <p:ext uri="{BB962C8B-B14F-4D97-AF65-F5344CB8AC3E}">
        <p14:creationId xmlns:p14="http://schemas.microsoft.com/office/powerpoint/2010/main" val="383085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22759-C7DF-4531-88AA-0BE524B9CBF9}"/>
              </a:ext>
            </a:extLst>
          </p:cNvPr>
          <p:cNvSpPr>
            <a:spLocks noGrp="1"/>
          </p:cNvSpPr>
          <p:nvPr>
            <p:ph type="title"/>
          </p:nvPr>
        </p:nvSpPr>
        <p:spPr/>
        <p:txBody>
          <a:bodyPr/>
          <a:lstStyle/>
          <a:p>
            <a:r>
              <a:rPr lang="fi-FI" dirty="0"/>
              <a:t>Kolmiportainen tuki</a:t>
            </a:r>
          </a:p>
        </p:txBody>
      </p:sp>
      <p:sp>
        <p:nvSpPr>
          <p:cNvPr id="3" name="Content Placeholder 2">
            <a:extLst>
              <a:ext uri="{FF2B5EF4-FFF2-40B4-BE49-F238E27FC236}">
                <a16:creationId xmlns:a16="http://schemas.microsoft.com/office/drawing/2014/main" id="{2EE042A4-47DA-4F90-A053-40EA8065E84F}"/>
              </a:ext>
            </a:extLst>
          </p:cNvPr>
          <p:cNvSpPr>
            <a:spLocks noGrp="1"/>
          </p:cNvSpPr>
          <p:nvPr>
            <p:ph idx="1"/>
          </p:nvPr>
        </p:nvSpPr>
        <p:spPr>
          <a:xfrm>
            <a:off x="838200" y="1825624"/>
            <a:ext cx="10515600" cy="4667251"/>
          </a:xfrm>
        </p:spPr>
        <p:txBody>
          <a:bodyPr>
            <a:normAutofit fontScale="77500" lnSpcReduction="20000"/>
          </a:bodyPr>
          <a:lstStyle/>
          <a:p>
            <a:r>
              <a:rPr lang="fi-FI" dirty="0"/>
              <a:t>Opetus järjestetään oppilaiden ikäkauden ja edellytysten mukaisesti ja siten, että se edistää oppilaiden tervettä kasvua ja kehitystä( 3 § 2)</a:t>
            </a:r>
          </a:p>
          <a:p>
            <a:pPr lvl="1">
              <a:buFont typeface="Wingdings" panose="05000000000000000000" pitchFamily="2" charset="2"/>
              <a:buChar char="Ø"/>
            </a:pPr>
            <a:r>
              <a:rPr lang="fi-FI" dirty="0"/>
              <a:t>määrittelee sen, miten opetus tulee järjestää</a:t>
            </a:r>
          </a:p>
          <a:p>
            <a:endParaRPr lang="fi-FI" dirty="0"/>
          </a:p>
          <a:p>
            <a:r>
              <a:rPr lang="fi-FI" dirty="0"/>
              <a:t>Yleinen, tehostettu tuki ja erityinen tuki (16 – 17 a §:t)</a:t>
            </a:r>
          </a:p>
          <a:p>
            <a:pPr lvl="1">
              <a:buFont typeface="Wingdings" panose="05000000000000000000" pitchFamily="2" charset="2"/>
              <a:buChar char="Ø"/>
            </a:pPr>
            <a:r>
              <a:rPr lang="fi-FI" dirty="0"/>
              <a:t>antaa oppilaalle oikeuden tukeen ja määrittelee, milloin tuki on annettava</a:t>
            </a:r>
          </a:p>
          <a:p>
            <a:endParaRPr lang="fi-FI" dirty="0"/>
          </a:p>
          <a:p>
            <a:r>
              <a:rPr lang="fi-FI" dirty="0"/>
              <a:t>Opetus on maksutonta. Vammaisella ja muulla erityistä tukea tarvitsevalla on oikeus saada maksutta opetukseen osallistumisen edellyttämät tulkitsemis- ja avustajapalvelut (</a:t>
            </a:r>
            <a:r>
              <a:rPr lang="fi-FI" dirty="0" err="1"/>
              <a:t>PeoL</a:t>
            </a:r>
            <a:r>
              <a:rPr lang="fi-FI" dirty="0"/>
              <a:t> 31 § 1 </a:t>
            </a:r>
            <a:r>
              <a:rPr lang="fi-FI" dirty="0" err="1"/>
              <a:t>mom</a:t>
            </a:r>
            <a:r>
              <a:rPr lang="fi-FI" dirty="0"/>
              <a:t>)			</a:t>
            </a:r>
          </a:p>
          <a:p>
            <a:pPr lvl="1">
              <a:buFont typeface="Wingdings" panose="05000000000000000000" pitchFamily="2" charset="2"/>
              <a:buChar char="Ø"/>
            </a:pPr>
            <a:r>
              <a:rPr lang="fi-FI" dirty="0"/>
              <a:t>antaa oikeuden erityispalveluihin</a:t>
            </a:r>
          </a:p>
          <a:p>
            <a:endParaRPr lang="fi-FI" dirty="0"/>
          </a:p>
          <a:p>
            <a:r>
              <a:rPr lang="fi-FI" dirty="0"/>
              <a:t>Opiskelu voidaan järjestää osittain toisin kuin tässä laissa tai sen nojalla säädetään (</a:t>
            </a:r>
            <a:r>
              <a:rPr lang="fi-FI" dirty="0" err="1"/>
              <a:t>PeoL</a:t>
            </a:r>
            <a:r>
              <a:rPr lang="fi-FI" dirty="0"/>
              <a:t> 18 §)</a:t>
            </a:r>
          </a:p>
          <a:p>
            <a:pPr lvl="1">
              <a:buFont typeface="Wingdings" panose="05000000000000000000" pitchFamily="2" charset="2"/>
              <a:buChar char="Ø"/>
            </a:pPr>
            <a:r>
              <a:rPr lang="fi-FI" dirty="0"/>
              <a:t>mahdollistaa poikkeamisen laista, asetuksesta, </a:t>
            </a:r>
            <a:r>
              <a:rPr lang="fi-FI" dirty="0" err="1"/>
              <a:t>Ops:n</a:t>
            </a:r>
            <a:r>
              <a:rPr lang="fi-FI" dirty="0"/>
              <a:t> perusteista ja </a:t>
            </a:r>
            <a:r>
              <a:rPr lang="fi-FI" dirty="0" err="1"/>
              <a:t>Ops:sta</a:t>
            </a:r>
            <a:r>
              <a:rPr lang="fi-FI" dirty="0"/>
              <a:t> </a:t>
            </a:r>
          </a:p>
          <a:p>
            <a:endParaRPr lang="fi-FI" dirty="0"/>
          </a:p>
        </p:txBody>
      </p:sp>
    </p:spTree>
    <p:extLst>
      <p:ext uri="{BB962C8B-B14F-4D97-AF65-F5344CB8AC3E}">
        <p14:creationId xmlns:p14="http://schemas.microsoft.com/office/powerpoint/2010/main" val="872619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4661-E703-497D-BC99-6FE857B403B6}"/>
              </a:ext>
            </a:extLst>
          </p:cNvPr>
          <p:cNvSpPr>
            <a:spLocks noGrp="1"/>
          </p:cNvSpPr>
          <p:nvPr>
            <p:ph type="title"/>
          </p:nvPr>
        </p:nvSpPr>
        <p:spPr/>
        <p:txBody>
          <a:bodyPr/>
          <a:lstStyle/>
          <a:p>
            <a:r>
              <a:rPr lang="fi-FI" dirty="0"/>
              <a:t>Kolmiportaisen tuen oikeudellisia ongelmia</a:t>
            </a:r>
          </a:p>
        </p:txBody>
      </p:sp>
      <p:sp>
        <p:nvSpPr>
          <p:cNvPr id="3" name="Content Placeholder 2">
            <a:extLst>
              <a:ext uri="{FF2B5EF4-FFF2-40B4-BE49-F238E27FC236}">
                <a16:creationId xmlns:a16="http://schemas.microsoft.com/office/drawing/2014/main" id="{1322C709-57C5-4E62-AFB7-7DB41D8F700E}"/>
              </a:ext>
            </a:extLst>
          </p:cNvPr>
          <p:cNvSpPr>
            <a:spLocks noGrp="1"/>
          </p:cNvSpPr>
          <p:nvPr>
            <p:ph idx="1"/>
          </p:nvPr>
        </p:nvSpPr>
        <p:spPr/>
        <p:txBody>
          <a:bodyPr>
            <a:normAutofit fontScale="70000" lnSpcReduction="20000"/>
          </a:bodyPr>
          <a:lstStyle/>
          <a:p>
            <a:r>
              <a:rPr lang="fi-FI" dirty="0"/>
              <a:t>Pedagogisten asiakirjojen laatiminen</a:t>
            </a:r>
          </a:p>
          <a:p>
            <a:pPr lvl="1"/>
            <a:r>
              <a:rPr lang="fi-FI" dirty="0"/>
              <a:t>Yhteistyö kodin kanssa</a:t>
            </a:r>
          </a:p>
          <a:p>
            <a:pPr lvl="1"/>
            <a:r>
              <a:rPr lang="fi-FI" dirty="0"/>
              <a:t>Moniammatillisuus, suhde oppilashuoltoon (monialainen asiantuntijaryhmä?!)</a:t>
            </a:r>
          </a:p>
          <a:p>
            <a:r>
              <a:rPr lang="fi-FI" dirty="0"/>
              <a:t>Erityistä tukea koskevan päätöksen tekeminen</a:t>
            </a:r>
          </a:p>
          <a:p>
            <a:pPr lvl="1"/>
            <a:r>
              <a:rPr lang="fi-FI" dirty="0"/>
              <a:t>Hallintopäätöksen sisältö- ja muotovaatimukset, kuuleminen, päätöksen perusteleminen</a:t>
            </a:r>
          </a:p>
          <a:p>
            <a:pPr lvl="1"/>
            <a:r>
              <a:rPr lang="fi-FI" dirty="0"/>
              <a:t>Pääsääntöinen opetusryhmä, koulun vaihto</a:t>
            </a:r>
          </a:p>
          <a:p>
            <a:pPr lvl="1"/>
            <a:r>
              <a:rPr lang="fi-FI" dirty="0"/>
              <a:t>Oppiaineen yksilöllistäminen (yksilöllistäminen ei ole tuen muoto, se pelkästään ei riitä!)</a:t>
            </a:r>
          </a:p>
          <a:p>
            <a:pPr lvl="1"/>
            <a:r>
              <a:rPr lang="fi-FI" dirty="0"/>
              <a:t>Tulkitsemis- ja avustajapalvelut</a:t>
            </a:r>
          </a:p>
          <a:p>
            <a:pPr lvl="1"/>
            <a:r>
              <a:rPr lang="fi-FI" dirty="0"/>
              <a:t>Toimivalta päätöksen tekemiseen</a:t>
            </a:r>
          </a:p>
          <a:p>
            <a:pPr lvl="1"/>
            <a:r>
              <a:rPr lang="fi-FI" dirty="0"/>
              <a:t>Päätöksen täytäntöönpano</a:t>
            </a:r>
          </a:p>
          <a:p>
            <a:pPr lvl="1"/>
            <a:r>
              <a:rPr lang="fi-FI" dirty="0"/>
              <a:t>Päätöksen purkaminen</a:t>
            </a:r>
          </a:p>
          <a:p>
            <a:r>
              <a:rPr lang="fi-FI" dirty="0"/>
              <a:t>HOJKS</a:t>
            </a:r>
          </a:p>
          <a:p>
            <a:pPr lvl="1"/>
            <a:r>
              <a:rPr lang="fi-FI" dirty="0"/>
              <a:t>Yhteistyö kodin kanssa</a:t>
            </a:r>
          </a:p>
          <a:p>
            <a:pPr lvl="1"/>
            <a:r>
              <a:rPr lang="fi-FI" dirty="0" err="1"/>
              <a:t>HOJKS:n</a:t>
            </a:r>
            <a:r>
              <a:rPr lang="fi-FI" dirty="0"/>
              <a:t> sisältö ja tarkistaminen</a:t>
            </a:r>
          </a:p>
          <a:p>
            <a:r>
              <a:rPr lang="fi-FI" dirty="0"/>
              <a:t>Salassapito</a:t>
            </a:r>
          </a:p>
          <a:p>
            <a:endParaRPr lang="fi-FI" dirty="0"/>
          </a:p>
        </p:txBody>
      </p:sp>
    </p:spTree>
    <p:extLst>
      <p:ext uri="{BB962C8B-B14F-4D97-AF65-F5344CB8AC3E}">
        <p14:creationId xmlns:p14="http://schemas.microsoft.com/office/powerpoint/2010/main" val="1698414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AFC7F-2B1C-43AF-92F6-1D979D6FDC35}"/>
              </a:ext>
            </a:extLst>
          </p:cNvPr>
          <p:cNvSpPr>
            <a:spLocks noGrp="1"/>
          </p:cNvSpPr>
          <p:nvPr>
            <p:ph type="title"/>
          </p:nvPr>
        </p:nvSpPr>
        <p:spPr/>
        <p:txBody>
          <a:bodyPr/>
          <a:lstStyle/>
          <a:p>
            <a:r>
              <a:rPr lang="fi-FI" dirty="0"/>
              <a:t>Tehostettu tuki 16a §</a:t>
            </a:r>
          </a:p>
        </p:txBody>
      </p:sp>
      <p:sp>
        <p:nvSpPr>
          <p:cNvPr id="3" name="Content Placeholder 2">
            <a:extLst>
              <a:ext uri="{FF2B5EF4-FFF2-40B4-BE49-F238E27FC236}">
                <a16:creationId xmlns:a16="http://schemas.microsoft.com/office/drawing/2014/main" id="{F523F91D-8F5F-49B4-ABE5-8E67CAD0D2D0}"/>
              </a:ext>
            </a:extLst>
          </p:cNvPr>
          <p:cNvSpPr>
            <a:spLocks noGrp="1"/>
          </p:cNvSpPr>
          <p:nvPr>
            <p:ph idx="1"/>
          </p:nvPr>
        </p:nvSpPr>
        <p:spPr/>
        <p:txBody>
          <a:bodyPr>
            <a:normAutofit fontScale="92500" lnSpcReduction="10000"/>
          </a:bodyPr>
          <a:lstStyle/>
          <a:p>
            <a:r>
              <a:rPr lang="fi-FI" dirty="0"/>
              <a:t>Oppilas tarvitsee oppimisessaan tai koulunkäynnissään säännöllistä tukea tai samanaikaisesti useita tukimuotoja </a:t>
            </a:r>
          </a:p>
          <a:p>
            <a:pPr lvl="1">
              <a:buFont typeface="Wingdings" panose="05000000000000000000" pitchFamily="2" charset="2"/>
              <a:buChar char="Ø"/>
            </a:pPr>
            <a:r>
              <a:rPr lang="fi-FI" dirty="0"/>
              <a:t>tehostettua tukea </a:t>
            </a:r>
            <a:r>
              <a:rPr lang="fi-FI" dirty="0">
                <a:latin typeface="Brother 1816 Medium" pitchFamily="50" charset="0"/>
              </a:rPr>
              <a:t>oppimissuunnitelman</a:t>
            </a:r>
            <a:r>
              <a:rPr lang="fi-FI" dirty="0"/>
              <a:t> mukaisesti</a:t>
            </a:r>
          </a:p>
          <a:p>
            <a:endParaRPr lang="fi-FI" dirty="0"/>
          </a:p>
          <a:p>
            <a:r>
              <a:rPr lang="fi-FI" dirty="0"/>
              <a:t>Oppimissuunnitelma laadittava yhteistyössä oppilaan ja huoltajan kanssa</a:t>
            </a:r>
          </a:p>
          <a:p>
            <a:endParaRPr lang="fi-FI" dirty="0"/>
          </a:p>
          <a:p>
            <a:r>
              <a:rPr lang="fi-FI" dirty="0"/>
              <a:t>Tuen aloittaminen ja järjestäminen</a:t>
            </a:r>
          </a:p>
          <a:p>
            <a:pPr lvl="1">
              <a:buFont typeface="Wingdings" panose="05000000000000000000" pitchFamily="2" charset="2"/>
              <a:buChar char="Ø"/>
            </a:pPr>
            <a:r>
              <a:rPr lang="fi-FI" dirty="0"/>
              <a:t>Käsitellään pedagogiseen arvioon perustuen moniammatillisesti yhteistyössä oppilashuollon ammattihenkilöiden kanssa</a:t>
            </a:r>
          </a:p>
          <a:p>
            <a:pPr lvl="1">
              <a:buFont typeface="Wingdings" panose="05000000000000000000" pitchFamily="2" charset="2"/>
              <a:buChar char="Ø"/>
            </a:pPr>
            <a:r>
              <a:rPr lang="fi-FI" dirty="0"/>
              <a:t>Ei muutoksenhakukelpoista hallintopäätöstä</a:t>
            </a:r>
          </a:p>
          <a:p>
            <a:endParaRPr lang="fi-FI" dirty="0"/>
          </a:p>
        </p:txBody>
      </p:sp>
    </p:spTree>
    <p:extLst>
      <p:ext uri="{BB962C8B-B14F-4D97-AF65-F5344CB8AC3E}">
        <p14:creationId xmlns:p14="http://schemas.microsoft.com/office/powerpoint/2010/main" val="1401953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A460-2BF3-4935-A5F9-4534BDA59253}"/>
              </a:ext>
            </a:extLst>
          </p:cNvPr>
          <p:cNvSpPr>
            <a:spLocks noGrp="1"/>
          </p:cNvSpPr>
          <p:nvPr>
            <p:ph type="title"/>
          </p:nvPr>
        </p:nvSpPr>
        <p:spPr/>
        <p:txBody>
          <a:bodyPr/>
          <a:lstStyle/>
          <a:p>
            <a:r>
              <a:rPr lang="fi-FI" dirty="0"/>
              <a:t>Erityinen tuki (</a:t>
            </a:r>
            <a:r>
              <a:rPr lang="fi-FI" dirty="0" err="1"/>
              <a:t>PeoL</a:t>
            </a:r>
            <a:r>
              <a:rPr lang="fi-FI" dirty="0"/>
              <a:t> 17 §)</a:t>
            </a:r>
          </a:p>
        </p:txBody>
      </p:sp>
      <p:sp>
        <p:nvSpPr>
          <p:cNvPr id="3" name="Content Placeholder 2">
            <a:extLst>
              <a:ext uri="{FF2B5EF4-FFF2-40B4-BE49-F238E27FC236}">
                <a16:creationId xmlns:a16="http://schemas.microsoft.com/office/drawing/2014/main" id="{7F5877D9-E415-40A5-985A-CDB5F96D4CD9}"/>
              </a:ext>
            </a:extLst>
          </p:cNvPr>
          <p:cNvSpPr>
            <a:spLocks noGrp="1"/>
          </p:cNvSpPr>
          <p:nvPr>
            <p:ph idx="1"/>
          </p:nvPr>
        </p:nvSpPr>
        <p:spPr/>
        <p:txBody>
          <a:bodyPr>
            <a:normAutofit/>
          </a:bodyPr>
          <a:lstStyle/>
          <a:p>
            <a:r>
              <a:rPr lang="fi-FI" dirty="0"/>
              <a:t>Muodostuu erityisopetuksesta ja muusta tämän lain mukaan annettavasta tuesta</a:t>
            </a:r>
          </a:p>
          <a:p>
            <a:r>
              <a:rPr lang="fi-FI" dirty="0"/>
              <a:t>Kun oppilasta ei voida tukea riittävästi tehostetulla tuella, erityisopetus järjestetään oppilaan etu ja opetuksen järjestämisedellytykset huomioon ottaen</a:t>
            </a:r>
          </a:p>
          <a:p>
            <a:pPr marL="914400" lvl="1" indent="-457200">
              <a:buFont typeface="+mj-lt"/>
              <a:buAutoNum type="arabicPeriod"/>
            </a:pPr>
            <a:r>
              <a:rPr lang="fi-FI" dirty="0"/>
              <a:t>muun opetuksen yhteydessä tai </a:t>
            </a:r>
          </a:p>
          <a:p>
            <a:pPr marL="914400" lvl="1" indent="-457200">
              <a:buFont typeface="+mj-lt"/>
              <a:buAutoNum type="arabicPeriod"/>
            </a:pPr>
            <a:r>
              <a:rPr lang="fi-FI" dirty="0"/>
              <a:t>osittain tai kokonaan erityisluokalla tai </a:t>
            </a:r>
          </a:p>
          <a:p>
            <a:pPr marL="914400" lvl="1" indent="-457200">
              <a:buFont typeface="+mj-lt"/>
              <a:buAutoNum type="arabicPeriod"/>
            </a:pPr>
            <a:r>
              <a:rPr lang="fi-FI" dirty="0"/>
              <a:t>muussa soveltuvassa paikassa</a:t>
            </a:r>
          </a:p>
        </p:txBody>
      </p:sp>
    </p:spTree>
    <p:extLst>
      <p:ext uri="{BB962C8B-B14F-4D97-AF65-F5344CB8AC3E}">
        <p14:creationId xmlns:p14="http://schemas.microsoft.com/office/powerpoint/2010/main" val="3309963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AC0C-3149-4B65-8BD2-B774D6D626B0}"/>
              </a:ext>
            </a:extLst>
          </p:cNvPr>
          <p:cNvSpPr>
            <a:spLocks noGrp="1"/>
          </p:cNvSpPr>
          <p:nvPr>
            <p:ph type="title"/>
          </p:nvPr>
        </p:nvSpPr>
        <p:spPr/>
        <p:txBody>
          <a:bodyPr/>
          <a:lstStyle/>
          <a:p>
            <a:r>
              <a:rPr lang="fi-FI" dirty="0"/>
              <a:t>Erityisen tuen päätös</a:t>
            </a:r>
          </a:p>
        </p:txBody>
      </p:sp>
      <p:sp>
        <p:nvSpPr>
          <p:cNvPr id="3" name="Content Placeholder 2">
            <a:extLst>
              <a:ext uri="{FF2B5EF4-FFF2-40B4-BE49-F238E27FC236}">
                <a16:creationId xmlns:a16="http://schemas.microsoft.com/office/drawing/2014/main" id="{F1C23FEB-8C78-4216-8DA3-17B58F8A5AE6}"/>
              </a:ext>
            </a:extLst>
          </p:cNvPr>
          <p:cNvSpPr>
            <a:spLocks noGrp="1"/>
          </p:cNvSpPr>
          <p:nvPr>
            <p:ph idx="1"/>
          </p:nvPr>
        </p:nvSpPr>
        <p:spPr/>
        <p:txBody>
          <a:bodyPr>
            <a:normAutofit fontScale="92500" lnSpcReduction="20000"/>
          </a:bodyPr>
          <a:lstStyle/>
          <a:p>
            <a:r>
              <a:rPr lang="fi-FI" dirty="0"/>
              <a:t>Erityisen tuen antamiseksi opetuksen järjestäjän tulee tehdä </a:t>
            </a:r>
            <a:r>
              <a:rPr lang="fi-FI" dirty="0">
                <a:latin typeface="Brother 1816 Medium" pitchFamily="50" charset="0"/>
              </a:rPr>
              <a:t>kirjallinen päätös</a:t>
            </a:r>
          </a:p>
          <a:p>
            <a:r>
              <a:rPr lang="fi-FI" dirty="0"/>
              <a:t>Ennen päätöksen tekemistä on </a:t>
            </a:r>
            <a:r>
              <a:rPr lang="fi-FI" dirty="0">
                <a:latin typeface="Brother 1816 Medium" pitchFamily="50" charset="0"/>
              </a:rPr>
              <a:t>kuultava oppilasta ja tämän huoltajaa tai laillista edustajaa</a:t>
            </a:r>
            <a:r>
              <a:rPr lang="fi-FI" dirty="0"/>
              <a:t> siten kuin hallintolain 34 §:ssä säädetään sekä </a:t>
            </a:r>
            <a:r>
              <a:rPr lang="fi-FI" dirty="0">
                <a:latin typeface="Brother 1816 Medium" pitchFamily="50" charset="0"/>
              </a:rPr>
              <a:t>tehtävä pedagoginen selvitys</a:t>
            </a:r>
          </a:p>
          <a:p>
            <a:r>
              <a:rPr lang="fi-FI" dirty="0"/>
              <a:t>Tarkistetaan ainakin toisen vuosiluokan jälkeen sekä ennen seitsemännelle vuosiluokalle siirtymistä</a:t>
            </a:r>
          </a:p>
          <a:p>
            <a:r>
              <a:rPr lang="fi-FI" dirty="0"/>
              <a:t> Määrättävä oppilaan </a:t>
            </a:r>
          </a:p>
          <a:p>
            <a:pPr marL="914400" lvl="1" indent="-457200">
              <a:buFont typeface="+mj-lt"/>
              <a:buAutoNum type="arabicPeriod"/>
            </a:pPr>
            <a:r>
              <a:rPr lang="fi-FI" dirty="0"/>
              <a:t>pääsääntöinen opetusryhmä,</a:t>
            </a:r>
          </a:p>
          <a:p>
            <a:pPr marL="914400" lvl="1" indent="-457200">
              <a:buFont typeface="+mj-lt"/>
              <a:buAutoNum type="arabicPeriod"/>
            </a:pPr>
            <a:r>
              <a:rPr lang="fi-FI" dirty="0"/>
              <a:t>mahdolliset tulkitsemis- ja avustajapalvelut sekä</a:t>
            </a:r>
          </a:p>
          <a:p>
            <a:pPr marL="914400" lvl="1" indent="-457200">
              <a:buFont typeface="+mj-lt"/>
              <a:buAutoNum type="arabicPeriod"/>
            </a:pPr>
            <a:r>
              <a:rPr lang="fi-FI" dirty="0"/>
              <a:t>muut 31 §:ssä tarkoitetut palvelut sekä</a:t>
            </a:r>
          </a:p>
          <a:p>
            <a:pPr marL="914400" lvl="1" indent="-457200">
              <a:buFont typeface="+mj-lt"/>
              <a:buAutoNum type="arabicPeriod"/>
            </a:pPr>
            <a:r>
              <a:rPr lang="fi-FI" dirty="0"/>
              <a:t>tarvittaessa 1 momentissa tarkoitettu oppilaan opetuksen poikkeava järjestäminen</a:t>
            </a:r>
          </a:p>
          <a:p>
            <a:endParaRPr lang="fi-FI" dirty="0"/>
          </a:p>
        </p:txBody>
      </p:sp>
    </p:spTree>
    <p:extLst>
      <p:ext uri="{BB962C8B-B14F-4D97-AF65-F5344CB8AC3E}">
        <p14:creationId xmlns:p14="http://schemas.microsoft.com/office/powerpoint/2010/main" val="3882425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268C-309E-472E-9695-AD6D4FFB1FA5}"/>
              </a:ext>
            </a:extLst>
          </p:cNvPr>
          <p:cNvSpPr>
            <a:spLocks noGrp="1"/>
          </p:cNvSpPr>
          <p:nvPr>
            <p:ph type="title"/>
          </p:nvPr>
        </p:nvSpPr>
        <p:spPr>
          <a:xfrm>
            <a:off x="838200" y="365125"/>
            <a:ext cx="7772400" cy="1325563"/>
          </a:xfrm>
        </p:spPr>
        <p:txBody>
          <a:bodyPr>
            <a:noAutofit/>
          </a:bodyPr>
          <a:lstStyle/>
          <a:p>
            <a:r>
              <a:rPr lang="fi-FI" sz="3200" dirty="0">
                <a:latin typeface="Brother 1816 Medium" pitchFamily="50" charset="0"/>
              </a:rPr>
              <a:t>Säädökset, määräykset, rahoitus, suunnitelmat arviointi toimintaa ohjaamassa, jäsentämässä ja kehittämässä</a:t>
            </a:r>
          </a:p>
        </p:txBody>
      </p:sp>
      <p:sp>
        <p:nvSpPr>
          <p:cNvPr id="3" name="Content Placeholder 2">
            <a:extLst>
              <a:ext uri="{FF2B5EF4-FFF2-40B4-BE49-F238E27FC236}">
                <a16:creationId xmlns:a16="http://schemas.microsoft.com/office/drawing/2014/main" id="{2FDF9760-DC3B-4D07-8F3E-95A0D1F1EFF6}"/>
              </a:ext>
            </a:extLst>
          </p:cNvPr>
          <p:cNvSpPr>
            <a:spLocks noGrp="1"/>
          </p:cNvSpPr>
          <p:nvPr>
            <p:ph sz="half" idx="1"/>
          </p:nvPr>
        </p:nvSpPr>
        <p:spPr>
          <a:xfrm>
            <a:off x="838200" y="2199322"/>
            <a:ext cx="5181600" cy="4351338"/>
          </a:xfrm>
        </p:spPr>
        <p:txBody>
          <a:bodyPr>
            <a:normAutofit/>
          </a:bodyPr>
          <a:lstStyle/>
          <a:p>
            <a:pPr marL="0" indent="0">
              <a:buNone/>
            </a:pPr>
            <a:r>
              <a:rPr lang="fi-FI" dirty="0">
                <a:latin typeface="Brother 1816 Medium" pitchFamily="50" charset="0"/>
              </a:rPr>
              <a:t>Valtio ohjaa kuntia</a:t>
            </a:r>
          </a:p>
          <a:p>
            <a:r>
              <a:rPr lang="fi-FI" dirty="0">
                <a:latin typeface="Brother 1816 Regular" pitchFamily="50" charset="0"/>
              </a:rPr>
              <a:t>Lait ja asetukset</a:t>
            </a:r>
          </a:p>
          <a:p>
            <a:r>
              <a:rPr lang="fi-FI" dirty="0">
                <a:latin typeface="Brother 1816 Regular" pitchFamily="50" charset="0"/>
              </a:rPr>
              <a:t>Valtionosuudet ja -avustukset</a:t>
            </a:r>
          </a:p>
          <a:p>
            <a:r>
              <a:rPr lang="fi-FI" dirty="0">
                <a:latin typeface="Brother 1816 Regular" pitchFamily="50" charset="0"/>
              </a:rPr>
              <a:t>Opetussuunnitelman perusteet</a:t>
            </a:r>
          </a:p>
          <a:p>
            <a:r>
              <a:rPr lang="fi-FI" dirty="0">
                <a:latin typeface="Brother 1816 Regular" pitchFamily="50" charset="0"/>
              </a:rPr>
              <a:t>Koulutuksen arviointi</a:t>
            </a:r>
          </a:p>
        </p:txBody>
      </p:sp>
      <p:sp>
        <p:nvSpPr>
          <p:cNvPr id="4" name="Content Placeholder 3">
            <a:extLst>
              <a:ext uri="{FF2B5EF4-FFF2-40B4-BE49-F238E27FC236}">
                <a16:creationId xmlns:a16="http://schemas.microsoft.com/office/drawing/2014/main" id="{9E77A81C-B20F-4C74-B8AD-C7794EBF7D8E}"/>
              </a:ext>
            </a:extLst>
          </p:cNvPr>
          <p:cNvSpPr>
            <a:spLocks noGrp="1"/>
          </p:cNvSpPr>
          <p:nvPr>
            <p:ph sz="half" idx="2"/>
          </p:nvPr>
        </p:nvSpPr>
        <p:spPr>
          <a:xfrm>
            <a:off x="6172200" y="2199322"/>
            <a:ext cx="5181600" cy="4351338"/>
          </a:xfrm>
        </p:spPr>
        <p:txBody>
          <a:bodyPr>
            <a:normAutofit/>
          </a:bodyPr>
          <a:lstStyle/>
          <a:p>
            <a:pPr marL="0" indent="0">
              <a:buNone/>
            </a:pPr>
            <a:r>
              <a:rPr lang="fi-FI" dirty="0">
                <a:latin typeface="Brother 1816 Medium" pitchFamily="50" charset="0"/>
              </a:rPr>
              <a:t>Kunta päättää</a:t>
            </a:r>
          </a:p>
          <a:p>
            <a:r>
              <a:rPr lang="fi-FI" dirty="0"/>
              <a:t>Hallinnon järjestäminen</a:t>
            </a:r>
          </a:p>
          <a:p>
            <a:r>
              <a:rPr lang="fi-FI" dirty="0"/>
              <a:t>Resurssit</a:t>
            </a:r>
          </a:p>
          <a:p>
            <a:r>
              <a:rPr lang="fi-FI" dirty="0"/>
              <a:t>Opetussuunnitelma</a:t>
            </a:r>
          </a:p>
          <a:p>
            <a:r>
              <a:rPr lang="fi-FI" dirty="0"/>
              <a:t>Muut lakisääteiset suunnitelmat</a:t>
            </a:r>
          </a:p>
          <a:p>
            <a:r>
              <a:rPr lang="fi-FI" dirty="0"/>
              <a:t>Itsearviointi</a:t>
            </a:r>
          </a:p>
          <a:p>
            <a:pPr marL="0" indent="0">
              <a:buNone/>
            </a:pPr>
            <a:endParaRPr lang="fi-FI" dirty="0"/>
          </a:p>
        </p:txBody>
      </p:sp>
    </p:spTree>
    <p:extLst>
      <p:ext uri="{BB962C8B-B14F-4D97-AF65-F5344CB8AC3E}">
        <p14:creationId xmlns:p14="http://schemas.microsoft.com/office/powerpoint/2010/main" val="125940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76E6-1AE5-4040-BE1C-3074D0BFA850}"/>
              </a:ext>
            </a:extLst>
          </p:cNvPr>
          <p:cNvSpPr>
            <a:spLocks noGrp="1"/>
          </p:cNvSpPr>
          <p:nvPr>
            <p:ph type="title"/>
          </p:nvPr>
        </p:nvSpPr>
        <p:spPr/>
        <p:txBody>
          <a:bodyPr/>
          <a:lstStyle/>
          <a:p>
            <a:r>
              <a:rPr lang="fi-FI" dirty="0"/>
              <a:t>Työpajatehtävä</a:t>
            </a:r>
          </a:p>
        </p:txBody>
      </p:sp>
      <p:sp>
        <p:nvSpPr>
          <p:cNvPr id="3" name="Content Placeholder 2">
            <a:extLst>
              <a:ext uri="{FF2B5EF4-FFF2-40B4-BE49-F238E27FC236}">
                <a16:creationId xmlns:a16="http://schemas.microsoft.com/office/drawing/2014/main" id="{3020B068-C414-410B-83F6-98AED54E35F3}"/>
              </a:ext>
            </a:extLst>
          </p:cNvPr>
          <p:cNvSpPr>
            <a:spLocks noGrp="1"/>
          </p:cNvSpPr>
          <p:nvPr>
            <p:ph idx="1"/>
          </p:nvPr>
        </p:nvSpPr>
        <p:spPr/>
        <p:txBody>
          <a:bodyPr/>
          <a:lstStyle/>
          <a:p>
            <a:pPr marL="514350" indent="-514350">
              <a:buFont typeface="+mj-lt"/>
              <a:buAutoNum type="arabicPeriod"/>
            </a:pPr>
            <a:r>
              <a:rPr lang="fi-FI" dirty="0"/>
              <a:t>Miten opetustoimen ja sosiaali- ja terveystoimen yhteistyö toimii yhteisöllisessä opiskeluhuollossa kunnassanne? Mitä kehitettävää?</a:t>
            </a:r>
          </a:p>
          <a:p>
            <a:pPr marL="514350" indent="-514350">
              <a:buFont typeface="+mj-lt"/>
              <a:buAutoNum type="arabicPeriod"/>
            </a:pPr>
            <a:r>
              <a:rPr lang="fi-FI" dirty="0"/>
              <a:t>Miten työn sisältöjen ja yhteisön toimintatapojen aihepiirit näkyvät koulunne suunnitelmissa ja arjen koulutyössä?</a:t>
            </a:r>
          </a:p>
          <a:p>
            <a:pPr marL="514350" indent="-514350">
              <a:buFont typeface="+mj-lt"/>
              <a:buAutoNum type="arabicPeriod"/>
            </a:pPr>
            <a:r>
              <a:rPr lang="fi-FI" dirty="0"/>
              <a:t>Mitkä ovat yksilöllisen opiskeluhuollon pullonkaulat kunnassanne? Mikä ratkaisuksi?</a:t>
            </a:r>
          </a:p>
          <a:p>
            <a:pPr marL="514350" indent="-514350">
              <a:buFont typeface="+mj-lt"/>
              <a:buAutoNum type="arabicPeriod"/>
            </a:pPr>
            <a:r>
              <a:rPr lang="fi-FI" dirty="0"/>
              <a:t>Kuvatkaa kolmiportaisen tuen järjestämisen prosessi kaaviona, josta näkyvät vaiheet, toimijat ja resurssit koulussa ja kunnassa. Kehittämiskohteet?</a:t>
            </a:r>
          </a:p>
          <a:p>
            <a:endParaRPr lang="fi-FI" dirty="0"/>
          </a:p>
        </p:txBody>
      </p:sp>
    </p:spTree>
    <p:extLst>
      <p:ext uri="{BB962C8B-B14F-4D97-AF65-F5344CB8AC3E}">
        <p14:creationId xmlns:p14="http://schemas.microsoft.com/office/powerpoint/2010/main" val="3298144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86EC-731A-4E6E-A24E-54057D30859D}"/>
              </a:ext>
            </a:extLst>
          </p:cNvPr>
          <p:cNvSpPr>
            <a:spLocks noGrp="1"/>
          </p:cNvSpPr>
          <p:nvPr>
            <p:ph type="title"/>
          </p:nvPr>
        </p:nvSpPr>
        <p:spPr/>
        <p:txBody>
          <a:bodyPr/>
          <a:lstStyle/>
          <a:p>
            <a:r>
              <a:rPr lang="fi-FI" dirty="0"/>
              <a:t>Työpaja 4: Kohti uutta toimintakulttuuria</a:t>
            </a:r>
          </a:p>
        </p:txBody>
      </p:sp>
      <p:sp>
        <p:nvSpPr>
          <p:cNvPr id="3" name="Text Placeholder 2">
            <a:extLst>
              <a:ext uri="{FF2B5EF4-FFF2-40B4-BE49-F238E27FC236}">
                <a16:creationId xmlns:a16="http://schemas.microsoft.com/office/drawing/2014/main" id="{3AFC2FB1-9A42-473B-BF68-0A0E814E049B}"/>
              </a:ext>
            </a:extLst>
          </p:cNvPr>
          <p:cNvSpPr>
            <a:spLocks noGrp="1"/>
          </p:cNvSpPr>
          <p:nvPr>
            <p:ph type="body" idx="1"/>
          </p:nvPr>
        </p:nvSpPr>
        <p:spPr/>
        <p:txBody>
          <a:bodyPr/>
          <a:lstStyle/>
          <a:p>
            <a:r>
              <a:rPr lang="fi-FI" dirty="0"/>
              <a:t>Esko Lukkarinen</a:t>
            </a:r>
          </a:p>
        </p:txBody>
      </p:sp>
    </p:spTree>
    <p:extLst>
      <p:ext uri="{BB962C8B-B14F-4D97-AF65-F5344CB8AC3E}">
        <p14:creationId xmlns:p14="http://schemas.microsoft.com/office/powerpoint/2010/main" val="3888410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94EA-7314-4C54-AA0C-CE6142D5AD5C}"/>
              </a:ext>
            </a:extLst>
          </p:cNvPr>
          <p:cNvSpPr>
            <a:spLocks noGrp="1"/>
          </p:cNvSpPr>
          <p:nvPr>
            <p:ph type="title"/>
          </p:nvPr>
        </p:nvSpPr>
        <p:spPr/>
        <p:txBody>
          <a:bodyPr>
            <a:normAutofit fontScale="90000"/>
          </a:bodyPr>
          <a:lstStyle/>
          <a:p>
            <a:r>
              <a:rPr lang="fi-FI" dirty="0"/>
              <a:t>Lukijan mielipide HS 3.11.2020:</a:t>
            </a:r>
            <a:br>
              <a:rPr lang="fi-FI" dirty="0"/>
            </a:br>
            <a:r>
              <a:rPr lang="fi-FI" dirty="0"/>
              <a:t>”Kouluterveyskysely paljasti sijaishuollossa asuvien lasten hädän”</a:t>
            </a:r>
          </a:p>
        </p:txBody>
      </p:sp>
      <p:sp>
        <p:nvSpPr>
          <p:cNvPr id="3" name="Content Placeholder 2">
            <a:extLst>
              <a:ext uri="{FF2B5EF4-FFF2-40B4-BE49-F238E27FC236}">
                <a16:creationId xmlns:a16="http://schemas.microsoft.com/office/drawing/2014/main" id="{70BB1C11-4606-45ED-86C5-C769947A0E2D}"/>
              </a:ext>
            </a:extLst>
          </p:cNvPr>
          <p:cNvSpPr>
            <a:spLocks noGrp="1"/>
          </p:cNvSpPr>
          <p:nvPr>
            <p:ph idx="1"/>
          </p:nvPr>
        </p:nvSpPr>
        <p:spPr/>
        <p:txBody>
          <a:bodyPr>
            <a:normAutofit fontScale="77500" lnSpcReduction="20000"/>
          </a:bodyPr>
          <a:lstStyle/>
          <a:p>
            <a:pPr marL="0" indent="0">
              <a:buNone/>
            </a:pPr>
            <a:r>
              <a:rPr lang="fi-FI" dirty="0"/>
              <a:t>Terveyden ja hyvinvoinnin laitoksen tekemän valtakunnallisen kouluterveyskyselyn (2019) sijaishuollossa asuvia lapsia ja nuoria koskevat tulokset julkistettiin lokakuussa.</a:t>
            </a:r>
          </a:p>
          <a:p>
            <a:pPr marL="0" indent="0">
              <a:buNone/>
            </a:pPr>
            <a:r>
              <a:rPr lang="fi-FI" dirty="0"/>
              <a:t>Tulosten mukaan sijoitetuilla lapsilla on enemmän yksinäisyyden ja kiusatuksi tulemisen kokemuksia kuin ikätovereilla. </a:t>
            </a:r>
            <a:r>
              <a:rPr lang="fi-FI" dirty="0">
                <a:latin typeface="Brother 1816 Medium" pitchFamily="50" charset="0"/>
              </a:rPr>
              <a:t>Jopa 29 prosenttia sijoitetuista yläkoululaisista vastasi kohdanneensa vuoden aikana fyysistä ja 49 prosenttia henkistä väkivaltaa henkilöiden taholta, joiden tulisi tarjota suojaa ja turvaa.</a:t>
            </a:r>
          </a:p>
          <a:p>
            <a:pPr marL="0" indent="0">
              <a:buNone/>
            </a:pPr>
            <a:r>
              <a:rPr lang="fi-FI" dirty="0"/>
              <a:t>Tällaisissa tapauksissa emme voi enää puhua lastensuojelusta vaan vakavasta </a:t>
            </a:r>
            <a:r>
              <a:rPr lang="fi-FI" dirty="0">
                <a:latin typeface="Brother 1816 Medium" pitchFamily="50" charset="0"/>
              </a:rPr>
              <a:t>inhimillisestä kärsimyksestä</a:t>
            </a:r>
            <a:r>
              <a:rPr lang="fi-FI" dirty="0"/>
              <a:t>, jota lapsi kantaa läpi elämän. </a:t>
            </a:r>
            <a:r>
              <a:rPr lang="fi-FI" dirty="0">
                <a:latin typeface="Brother 1816 Medium" pitchFamily="50" charset="0"/>
              </a:rPr>
              <a:t>Väkivalta luo aina turvattomuutta. </a:t>
            </a:r>
            <a:r>
              <a:rPr lang="fi-FI" dirty="0"/>
              <a:t>Turvattomuus yhdistettynä siihen, ettei lapsi tiedä kuka häntä voisi auttaa (40 prosenttia vastaajista) tai kuka on hänen asioistaan vastaava sosiaalityöntekijä (21 prosenttia vastaajista) on kestämätöntä.</a:t>
            </a:r>
          </a:p>
          <a:p>
            <a:pPr marL="0" indent="0">
              <a:buNone/>
            </a:pPr>
            <a:r>
              <a:rPr lang="fi-FI" i="1" dirty="0"/>
              <a:t>Jari Ketola, toiminnanjohtaja</a:t>
            </a:r>
            <a:br>
              <a:rPr lang="fi-FI" i="1" dirty="0"/>
            </a:br>
            <a:r>
              <a:rPr lang="fi-FI" i="1" dirty="0">
                <a:latin typeface="Brother 1816 Medium" pitchFamily="50" charset="0"/>
              </a:rPr>
              <a:t>Pesäpuu ry</a:t>
            </a:r>
            <a:r>
              <a:rPr lang="fi-FI" i="1" dirty="0"/>
              <a:t>, lastensuojelun kehittämisyhteisö</a:t>
            </a:r>
          </a:p>
        </p:txBody>
      </p:sp>
    </p:spTree>
    <p:extLst>
      <p:ext uri="{BB962C8B-B14F-4D97-AF65-F5344CB8AC3E}">
        <p14:creationId xmlns:p14="http://schemas.microsoft.com/office/powerpoint/2010/main" val="406452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2346F-9A11-4F85-848F-967B2DF490ED}"/>
              </a:ext>
            </a:extLst>
          </p:cNvPr>
          <p:cNvSpPr>
            <a:spLocks noGrp="1"/>
          </p:cNvSpPr>
          <p:nvPr>
            <p:ph type="title"/>
          </p:nvPr>
        </p:nvSpPr>
        <p:spPr/>
        <p:txBody>
          <a:bodyPr/>
          <a:lstStyle/>
          <a:p>
            <a:r>
              <a:rPr lang="fi-FI" dirty="0"/>
              <a:t>Lasten ja nuorten hyvinvointi perus- ja ihmisoikeutena</a:t>
            </a:r>
          </a:p>
        </p:txBody>
      </p:sp>
      <p:sp>
        <p:nvSpPr>
          <p:cNvPr id="3" name="Content Placeholder 2">
            <a:extLst>
              <a:ext uri="{FF2B5EF4-FFF2-40B4-BE49-F238E27FC236}">
                <a16:creationId xmlns:a16="http://schemas.microsoft.com/office/drawing/2014/main" id="{09D84501-36A5-4E93-83A5-2622C0C2BF1D}"/>
              </a:ext>
            </a:extLst>
          </p:cNvPr>
          <p:cNvSpPr>
            <a:spLocks noGrp="1"/>
          </p:cNvSpPr>
          <p:nvPr>
            <p:ph idx="1"/>
          </p:nvPr>
        </p:nvSpPr>
        <p:spPr/>
        <p:txBody>
          <a:bodyPr/>
          <a:lstStyle/>
          <a:p>
            <a:r>
              <a:rPr lang="fi-FI" dirty="0"/>
              <a:t>YK:n TSS-sopimus </a:t>
            </a:r>
          </a:p>
          <a:p>
            <a:r>
              <a:rPr lang="fi-FI" dirty="0"/>
              <a:t>YK:n lastenoikeuksien sopimus</a:t>
            </a:r>
          </a:p>
          <a:p>
            <a:r>
              <a:rPr lang="fi-FI" dirty="0"/>
              <a:t>YK:n yleissopimus vammaisten henkilöiden oikeuksista</a:t>
            </a:r>
          </a:p>
          <a:p>
            <a:r>
              <a:rPr lang="fi-FI" dirty="0"/>
              <a:t>Suomen perustuslaki 6 §, 16 §, 19 §, 22 §</a:t>
            </a:r>
          </a:p>
        </p:txBody>
      </p:sp>
    </p:spTree>
    <p:extLst>
      <p:ext uri="{BB962C8B-B14F-4D97-AF65-F5344CB8AC3E}">
        <p14:creationId xmlns:p14="http://schemas.microsoft.com/office/powerpoint/2010/main" val="1570889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B3181-4295-4A9B-B4CC-51FF97181E63}"/>
              </a:ext>
            </a:extLst>
          </p:cNvPr>
          <p:cNvSpPr>
            <a:spLocks noGrp="1"/>
          </p:cNvSpPr>
          <p:nvPr>
            <p:ph type="title"/>
          </p:nvPr>
        </p:nvSpPr>
        <p:spPr/>
        <p:txBody>
          <a:bodyPr>
            <a:normAutofit fontScale="90000"/>
          </a:bodyPr>
          <a:lstStyle/>
          <a:p>
            <a:r>
              <a:rPr lang="fi-FI" dirty="0"/>
              <a:t>TSS-SOPIMUS (Taloudellisia, sivistyksellisiä ja sivistyksellisiä oikeuksia koskeva kansainvälinen sopimus 1966)</a:t>
            </a:r>
          </a:p>
        </p:txBody>
      </p:sp>
      <p:sp>
        <p:nvSpPr>
          <p:cNvPr id="3" name="Content Placeholder 2">
            <a:extLst>
              <a:ext uri="{FF2B5EF4-FFF2-40B4-BE49-F238E27FC236}">
                <a16:creationId xmlns:a16="http://schemas.microsoft.com/office/drawing/2014/main" id="{64491394-9291-4B0F-B53A-32050C77B44A}"/>
              </a:ext>
            </a:extLst>
          </p:cNvPr>
          <p:cNvSpPr>
            <a:spLocks noGrp="1"/>
          </p:cNvSpPr>
          <p:nvPr>
            <p:ph idx="1"/>
          </p:nvPr>
        </p:nvSpPr>
        <p:spPr/>
        <p:txBody>
          <a:bodyPr/>
          <a:lstStyle/>
          <a:p>
            <a:r>
              <a:rPr lang="fi-FI" dirty="0"/>
              <a:t>sisältää muun muassa työhön ja </a:t>
            </a:r>
            <a:r>
              <a:rPr lang="fi-FI" dirty="0" err="1"/>
              <a:t>työoloihin</a:t>
            </a:r>
            <a:r>
              <a:rPr lang="fi-FI" dirty="0"/>
              <a:t>, terveyteen ja hyvinvointiin, asumiseen, koulutukseen ja kulttuuriin liittyviä oikeuksia</a:t>
            </a:r>
          </a:p>
          <a:p>
            <a:r>
              <a:rPr lang="fi-FI" dirty="0"/>
              <a:t>oikeus sosiaaliturvaan ja riittävään elintasoon</a:t>
            </a:r>
          </a:p>
          <a:p>
            <a:r>
              <a:rPr lang="fi-FI" dirty="0"/>
              <a:t>perheen suojelu</a:t>
            </a:r>
          </a:p>
          <a:p>
            <a:r>
              <a:rPr lang="fi-FI" dirty="0"/>
              <a:t>Suomessa voimaan vuonna 1975</a:t>
            </a:r>
          </a:p>
          <a:p>
            <a:r>
              <a:rPr lang="fi-FI" dirty="0"/>
              <a:t>TSS-sopimuksen toteutumista valvoo TSS-komitea</a:t>
            </a:r>
          </a:p>
        </p:txBody>
      </p:sp>
    </p:spTree>
    <p:extLst>
      <p:ext uri="{BB962C8B-B14F-4D97-AF65-F5344CB8AC3E}">
        <p14:creationId xmlns:p14="http://schemas.microsoft.com/office/powerpoint/2010/main" val="25285027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EAB79-9E26-46AD-A228-A1E60A2C58DD}"/>
              </a:ext>
            </a:extLst>
          </p:cNvPr>
          <p:cNvSpPr>
            <a:spLocks noGrp="1"/>
          </p:cNvSpPr>
          <p:nvPr>
            <p:ph type="title"/>
          </p:nvPr>
        </p:nvSpPr>
        <p:spPr/>
        <p:txBody>
          <a:bodyPr/>
          <a:lstStyle/>
          <a:p>
            <a:r>
              <a:rPr lang="fi-FI" dirty="0"/>
              <a:t>YK:n yleismaailmallinen lastenoikeuksien sopimus</a:t>
            </a:r>
          </a:p>
        </p:txBody>
      </p:sp>
      <p:sp>
        <p:nvSpPr>
          <p:cNvPr id="3" name="Content Placeholder 2">
            <a:extLst>
              <a:ext uri="{FF2B5EF4-FFF2-40B4-BE49-F238E27FC236}">
                <a16:creationId xmlns:a16="http://schemas.microsoft.com/office/drawing/2014/main" id="{1C14C63E-2180-497F-8896-B723C8AF5619}"/>
              </a:ext>
            </a:extLst>
          </p:cNvPr>
          <p:cNvSpPr>
            <a:spLocks noGrp="1"/>
          </p:cNvSpPr>
          <p:nvPr>
            <p:ph idx="1"/>
          </p:nvPr>
        </p:nvSpPr>
        <p:spPr/>
        <p:txBody>
          <a:bodyPr>
            <a:normAutofit fontScale="92500" lnSpcReduction="20000"/>
          </a:bodyPr>
          <a:lstStyle/>
          <a:p>
            <a:pPr marL="0" indent="0">
              <a:buNone/>
            </a:pPr>
            <a:r>
              <a:rPr lang="fi-FI" dirty="0">
                <a:latin typeface="Brother 1816 Medium" pitchFamily="50" charset="0"/>
              </a:rPr>
              <a:t>3 artikla</a:t>
            </a:r>
          </a:p>
          <a:p>
            <a:pPr marL="914400" lvl="1" indent="-457200">
              <a:buFont typeface="+mj-lt"/>
              <a:buAutoNum type="arabicPeriod"/>
            </a:pPr>
            <a:r>
              <a:rPr lang="fi-FI" dirty="0"/>
              <a:t>Kaikissa julkisen tai yksityisen sosiaalihuollon, tuomioistuinten, hallintoviranomaisten tai lainsäädäntöelimien </a:t>
            </a:r>
            <a:r>
              <a:rPr lang="fi-FI" dirty="0">
                <a:latin typeface="Brother 1816 Medium" pitchFamily="50" charset="0"/>
              </a:rPr>
              <a:t>toimissa, jotka koskevat lapsia, on ensisijaisesti otettava huomioon lapsen etu</a:t>
            </a:r>
            <a:r>
              <a:rPr lang="fi-FI" dirty="0"/>
              <a:t>.</a:t>
            </a:r>
          </a:p>
          <a:p>
            <a:pPr marL="914400" lvl="1" indent="-457200">
              <a:buFont typeface="+mj-lt"/>
              <a:buAutoNum type="arabicPeriod"/>
            </a:pPr>
            <a:r>
              <a:rPr lang="fi-FI" dirty="0"/>
              <a:t>Sopimusvaltiot </a:t>
            </a:r>
            <a:r>
              <a:rPr lang="fi-FI" dirty="0">
                <a:latin typeface="Brother 1816 Medium" pitchFamily="50" charset="0"/>
              </a:rPr>
              <a:t>sitoutuvat takaamaan lapselle hänen hyvinvoinnilleen välttämättömän suojelun ja huolenpidon</a:t>
            </a:r>
            <a:r>
              <a:rPr lang="fi-FI" dirty="0"/>
              <a:t> ottaen huomioon hänen vanhempiensa, laillisten huoltajiensa tai muiden hänestä oikeudellisessa vastuussa olevien henkilöiden oikeudet ja velvollisuudet. Tähän pyrkiessään sopimusvaltiot ryhtyvät kaikkiin tarpeellisiin lainsäädäntö- ja hallintotoimiin.</a:t>
            </a:r>
          </a:p>
          <a:p>
            <a:pPr marL="914400" lvl="1" indent="-457200">
              <a:buFont typeface="+mj-lt"/>
              <a:buAutoNum type="arabicPeriod"/>
            </a:pPr>
            <a:r>
              <a:rPr lang="fi-FI" dirty="0"/>
              <a:t>Sopimusvaltiot takaavat, että lasten huolenpidosta ja suojelusta vastaavat laitokset ja palvelut noudattavat toimivaltaisten viranomaisten antamia määräyksiä, </a:t>
            </a:r>
            <a:r>
              <a:rPr lang="fi-FI" dirty="0">
                <a:latin typeface="Brother 1816 Medium" pitchFamily="50" charset="0"/>
              </a:rPr>
              <a:t>jotka koskevat erityisesti turvallisuutta, terveyttä, henkilökunnan määrää ja soveltuvuutta sekä henkilökunnan riittävää valvontaa</a:t>
            </a:r>
            <a:r>
              <a:rPr lang="fi-FI" dirty="0"/>
              <a:t>.</a:t>
            </a:r>
          </a:p>
          <a:p>
            <a:endParaRPr lang="fi-FI" dirty="0"/>
          </a:p>
        </p:txBody>
      </p:sp>
    </p:spTree>
    <p:extLst>
      <p:ext uri="{BB962C8B-B14F-4D97-AF65-F5344CB8AC3E}">
        <p14:creationId xmlns:p14="http://schemas.microsoft.com/office/powerpoint/2010/main" val="30386524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8735-8418-4067-99DD-29D91C1C5D43}"/>
              </a:ext>
            </a:extLst>
          </p:cNvPr>
          <p:cNvSpPr>
            <a:spLocks noGrp="1"/>
          </p:cNvSpPr>
          <p:nvPr>
            <p:ph type="title"/>
          </p:nvPr>
        </p:nvSpPr>
        <p:spPr/>
        <p:txBody>
          <a:bodyPr/>
          <a:lstStyle/>
          <a:p>
            <a:r>
              <a:rPr lang="fi-FI" dirty="0"/>
              <a:t>YK:n yleismaailmallinen lastenoikeuksien sopimus</a:t>
            </a:r>
          </a:p>
        </p:txBody>
      </p:sp>
      <p:sp>
        <p:nvSpPr>
          <p:cNvPr id="3" name="Content Placeholder 2">
            <a:extLst>
              <a:ext uri="{FF2B5EF4-FFF2-40B4-BE49-F238E27FC236}">
                <a16:creationId xmlns:a16="http://schemas.microsoft.com/office/drawing/2014/main" id="{055F53DD-4004-42D2-9791-B920C4A45AD5}"/>
              </a:ext>
            </a:extLst>
          </p:cNvPr>
          <p:cNvSpPr>
            <a:spLocks noGrp="1"/>
          </p:cNvSpPr>
          <p:nvPr>
            <p:ph idx="1"/>
          </p:nvPr>
        </p:nvSpPr>
        <p:spPr/>
        <p:txBody>
          <a:bodyPr>
            <a:normAutofit fontScale="70000" lnSpcReduction="20000"/>
          </a:bodyPr>
          <a:lstStyle/>
          <a:p>
            <a:r>
              <a:rPr lang="fi-FI" dirty="0"/>
              <a:t>Lapsella on oikeus ilmaista vapaasti mielipiteensä.</a:t>
            </a:r>
          </a:p>
          <a:p>
            <a:pPr lvl="1">
              <a:buFont typeface="Wingdings" panose="05000000000000000000" pitchFamily="2" charset="2"/>
              <a:buChar char="Ø"/>
            </a:pPr>
            <a:r>
              <a:rPr lang="fi-FI" dirty="0"/>
              <a:t>sisältää vapauden hakea, vastaanottaa ja levittää kaikenlaisia tietoja ja ajatuksia yli rajojen suullisessa, kirjallisessa, painetussa, taiteen tai missä tahansa muussa lapsen valitsemassa muodossa.</a:t>
            </a:r>
          </a:p>
          <a:p>
            <a:r>
              <a:rPr lang="fi-FI" dirty="0"/>
              <a:t>Lapselle, joka on tilapäisesti tai pysyvästi vailla perheen turvaa tai jonka edun mukaista ei ole antaa hänen pysyä perhepiirissä, on </a:t>
            </a:r>
            <a:r>
              <a:rPr lang="fi-FI" dirty="0">
                <a:latin typeface="Brother 1816 Medium" pitchFamily="50" charset="0"/>
              </a:rPr>
              <a:t>oikeus valtion antamaan erityiseen suojeluun ja tukeen</a:t>
            </a:r>
            <a:r>
              <a:rPr lang="fi-FI" dirty="0"/>
              <a:t>. (20 </a:t>
            </a:r>
            <a:r>
              <a:rPr lang="fi-FI" dirty="0" err="1"/>
              <a:t>art</a:t>
            </a:r>
            <a:r>
              <a:rPr lang="fi-FI" dirty="0"/>
              <a:t>)</a:t>
            </a:r>
          </a:p>
          <a:p>
            <a:r>
              <a:rPr lang="fi-FI" dirty="0"/>
              <a:t>Sopimusvaltiot tunnustavat jokaisen lapsen oikeuden saada opetusta, ja toteuttaakseen tämän oikeuden asteittain ja yhtäläisesti kaikille ne erityisesti; </a:t>
            </a:r>
          </a:p>
          <a:p>
            <a:pPr marL="457200" lvl="1" indent="0">
              <a:buNone/>
            </a:pPr>
            <a:r>
              <a:rPr lang="fi-FI" dirty="0"/>
              <a:t>a) tekevät pakolliseksi perusasteen koulutuksen, jonka tulee olla maksutta kaikkien saatavilla;</a:t>
            </a:r>
            <a:br>
              <a:rPr lang="fi-FI" dirty="0"/>
            </a:br>
            <a:r>
              <a:rPr lang="fi-FI" dirty="0"/>
              <a:t>e) ryhtyvät toimenpiteisiin koulunkäynnin säännöllisyyden edistämiseksi ja koulunkäynnin keskeyttämisen vähentämiseksi.</a:t>
            </a:r>
          </a:p>
          <a:p>
            <a:r>
              <a:rPr lang="fi-FI" dirty="0"/>
              <a:t>Sopimusvaltiot ryhtyvät kaikkiin tarkoituksenmukaisiin toimenpiteisiin taatakseen, että kurinpito kouluissa tapahtuu tavalla, joka on lapsen ihmisarvon mukaista ja sopusoinnussa tämän yleissopimuksen kanssa.</a:t>
            </a:r>
          </a:p>
          <a:p>
            <a:endParaRPr lang="fi-FI" dirty="0"/>
          </a:p>
        </p:txBody>
      </p:sp>
    </p:spTree>
    <p:extLst>
      <p:ext uri="{BB962C8B-B14F-4D97-AF65-F5344CB8AC3E}">
        <p14:creationId xmlns:p14="http://schemas.microsoft.com/office/powerpoint/2010/main" val="32210868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F53FF-FA6F-40BA-87DB-CA79BA7CDB44}"/>
              </a:ext>
            </a:extLst>
          </p:cNvPr>
          <p:cNvSpPr>
            <a:spLocks noGrp="1"/>
          </p:cNvSpPr>
          <p:nvPr>
            <p:ph type="title"/>
          </p:nvPr>
        </p:nvSpPr>
        <p:spPr/>
        <p:txBody>
          <a:bodyPr/>
          <a:lstStyle/>
          <a:p>
            <a:r>
              <a:rPr lang="fi-FI" dirty="0"/>
              <a:t>YK:n yleissopimus vammaisten henkilöiden oikeuksista</a:t>
            </a:r>
          </a:p>
        </p:txBody>
      </p:sp>
      <p:sp>
        <p:nvSpPr>
          <p:cNvPr id="3" name="Content Placeholder 2">
            <a:extLst>
              <a:ext uri="{FF2B5EF4-FFF2-40B4-BE49-F238E27FC236}">
                <a16:creationId xmlns:a16="http://schemas.microsoft.com/office/drawing/2014/main" id="{4B541AD5-0C08-4FD9-AA5E-A84E59000F4B}"/>
              </a:ext>
            </a:extLst>
          </p:cNvPr>
          <p:cNvSpPr>
            <a:spLocks noGrp="1"/>
          </p:cNvSpPr>
          <p:nvPr>
            <p:ph idx="1"/>
          </p:nvPr>
        </p:nvSpPr>
        <p:spPr/>
        <p:txBody>
          <a:bodyPr>
            <a:normAutofit fontScale="77500" lnSpcReduction="20000"/>
          </a:bodyPr>
          <a:lstStyle/>
          <a:p>
            <a:pPr marL="0" indent="0">
              <a:buNone/>
            </a:pPr>
            <a:r>
              <a:rPr lang="fi-FI" dirty="0"/>
              <a:t>Tämän yleissopimuksen periaatteina ovat:</a:t>
            </a:r>
          </a:p>
          <a:p>
            <a:pPr marL="514350" indent="-514350">
              <a:buFont typeface="+mj-lt"/>
              <a:buAutoNum type="alphaLcParenR"/>
            </a:pPr>
            <a:r>
              <a:rPr lang="fi-FI" dirty="0"/>
              <a:t>henkilöiden synnynnäisen arvon, yksilöllisen itsemääräämisoikeuden, mukaan lukien vapaus tehdä omat valintansa, ja riippumattomuuden kunnioittaminen;</a:t>
            </a:r>
          </a:p>
          <a:p>
            <a:pPr marL="514350" indent="-514350">
              <a:buFont typeface="+mj-lt"/>
              <a:buAutoNum type="alphaLcParenR"/>
            </a:pPr>
            <a:r>
              <a:rPr lang="fi-FI" dirty="0"/>
              <a:t>syrjimättömyys;</a:t>
            </a:r>
          </a:p>
          <a:p>
            <a:pPr marL="514350" indent="-514350">
              <a:buFont typeface="+mj-lt"/>
              <a:buAutoNum type="alphaLcParenR"/>
            </a:pPr>
            <a:r>
              <a:rPr lang="fi-FI" dirty="0"/>
              <a:t>täysimääräinen ja tehokas osallistuminen ja osallisuus yhteiskuntaan;</a:t>
            </a:r>
          </a:p>
          <a:p>
            <a:pPr marL="514350" indent="-514350">
              <a:buFont typeface="+mj-lt"/>
              <a:buAutoNum type="alphaLcParenR"/>
            </a:pPr>
            <a:r>
              <a:rPr lang="fi-FI" dirty="0"/>
              <a:t>erilaisuuden kunnioittaminen ja vammaisten henkilöiden hyväksyminen osana ihmisten moninaisuutta ja ihmiskuntaa;</a:t>
            </a:r>
          </a:p>
          <a:p>
            <a:pPr marL="514350" indent="-514350">
              <a:buFont typeface="+mj-lt"/>
              <a:buAutoNum type="alphaLcParenR"/>
            </a:pPr>
            <a:r>
              <a:rPr lang="fi-FI" dirty="0"/>
              <a:t>mahdollisuuksien yhdenvertaisuus;</a:t>
            </a:r>
          </a:p>
          <a:p>
            <a:pPr marL="514350" indent="-514350">
              <a:buFont typeface="+mj-lt"/>
              <a:buAutoNum type="alphaLcParenR"/>
            </a:pPr>
            <a:r>
              <a:rPr lang="fi-FI" dirty="0"/>
              <a:t>esteettömyys ja saavutettavuus;</a:t>
            </a:r>
          </a:p>
          <a:p>
            <a:pPr marL="514350" indent="-514350">
              <a:buFont typeface="+mj-lt"/>
              <a:buAutoNum type="alphaLcParenR"/>
            </a:pPr>
            <a:r>
              <a:rPr lang="fi-FI" dirty="0"/>
              <a:t>miesten ja naisten välinen tasa-arvo;</a:t>
            </a:r>
          </a:p>
          <a:p>
            <a:pPr marL="514350" indent="-514350">
              <a:buFont typeface="+mj-lt"/>
              <a:buAutoNum type="alphaLcParenR"/>
            </a:pPr>
            <a:r>
              <a:rPr lang="fi-FI" dirty="0"/>
              <a:t>vammaisten lasten kehittyvien kykyjen ja sen kunnioittaminen, että heillä on oikeus säilyttää identiteettinsä. </a:t>
            </a:r>
          </a:p>
          <a:p>
            <a:endParaRPr lang="fi-FI" dirty="0"/>
          </a:p>
        </p:txBody>
      </p:sp>
    </p:spTree>
    <p:extLst>
      <p:ext uri="{BB962C8B-B14F-4D97-AF65-F5344CB8AC3E}">
        <p14:creationId xmlns:p14="http://schemas.microsoft.com/office/powerpoint/2010/main" val="1877808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5F6E-F4B8-4308-9BA1-771DD5532BD3}"/>
              </a:ext>
            </a:extLst>
          </p:cNvPr>
          <p:cNvSpPr>
            <a:spLocks noGrp="1"/>
          </p:cNvSpPr>
          <p:nvPr>
            <p:ph type="title"/>
          </p:nvPr>
        </p:nvSpPr>
        <p:spPr/>
        <p:txBody>
          <a:bodyPr/>
          <a:lstStyle/>
          <a:p>
            <a:r>
              <a:rPr lang="fi-FI" dirty="0"/>
              <a:t>Vammaiset lapset 7 artikla</a:t>
            </a:r>
          </a:p>
        </p:txBody>
      </p:sp>
      <p:sp>
        <p:nvSpPr>
          <p:cNvPr id="3" name="Content Placeholder 2">
            <a:extLst>
              <a:ext uri="{FF2B5EF4-FFF2-40B4-BE49-F238E27FC236}">
                <a16:creationId xmlns:a16="http://schemas.microsoft.com/office/drawing/2014/main" id="{12EC36C8-289F-4E33-B1EC-BDDAFEE08AF0}"/>
              </a:ext>
            </a:extLst>
          </p:cNvPr>
          <p:cNvSpPr>
            <a:spLocks noGrp="1"/>
          </p:cNvSpPr>
          <p:nvPr>
            <p:ph idx="1"/>
          </p:nvPr>
        </p:nvSpPr>
        <p:spPr/>
        <p:txBody>
          <a:bodyPr>
            <a:normAutofit fontScale="92500" lnSpcReduction="20000"/>
          </a:bodyPr>
          <a:lstStyle/>
          <a:p>
            <a:pPr marL="514350" indent="-514350">
              <a:buAutoNum type="arabicPeriod"/>
            </a:pPr>
            <a:r>
              <a:rPr lang="fi-FI" dirty="0"/>
              <a:t>Sopimuspuolet toteuttavat kaikki tarvittavat toimet varmistaakseen, että vammaiset lapset voivat nauttia kaikista ihmisoikeuksista ja perusvapauksista täysimääräisesti ja </a:t>
            </a:r>
            <a:r>
              <a:rPr lang="fi-FI" dirty="0">
                <a:latin typeface="Brother 1816 Medium" pitchFamily="50" charset="0"/>
              </a:rPr>
              <a:t>yhdenvertaisesti muiden lasten kanssa</a:t>
            </a:r>
            <a:r>
              <a:rPr lang="fi-FI" dirty="0"/>
              <a:t>.</a:t>
            </a:r>
          </a:p>
          <a:p>
            <a:pPr marL="514350" indent="-514350">
              <a:buAutoNum type="arabicPeriod"/>
            </a:pPr>
            <a:r>
              <a:rPr lang="fi-FI" dirty="0"/>
              <a:t>Kaikissa vammaisia lapsia koskevissa toimissa on otettava </a:t>
            </a:r>
            <a:r>
              <a:rPr lang="fi-FI" dirty="0">
                <a:latin typeface="Brother 1816 Medium" pitchFamily="50" charset="0"/>
              </a:rPr>
              <a:t>ensisijaisesti huomioon lapsen etu</a:t>
            </a:r>
            <a:r>
              <a:rPr lang="fi-FI" dirty="0"/>
              <a:t>.</a:t>
            </a:r>
          </a:p>
          <a:p>
            <a:pPr marL="514350" indent="-514350">
              <a:buAutoNum type="arabicPeriod"/>
            </a:pPr>
            <a:r>
              <a:rPr lang="fi-FI" dirty="0"/>
              <a:t>Sopimuspuolet varmistavat, että vammaisilla lapsilla on </a:t>
            </a:r>
            <a:r>
              <a:rPr lang="fi-FI" dirty="0">
                <a:latin typeface="Brother 1816 Medium" pitchFamily="50" charset="0"/>
              </a:rPr>
              <a:t>oikeus vapaasti ilmaista näkemyksensä kaikissa heihin vaikuttavissa asioissa </a:t>
            </a:r>
            <a:r>
              <a:rPr lang="fi-FI" dirty="0"/>
              <a:t>ja että heidän näkemyksilleen annetaan asianmukainen painoarvo heidän ikänsä ja kypsyytensä mukaisesti, yhdenvertaisesti muiden lasten kanssa, ja että heillä on oikeus saada vammaisuutensa ja ikänsä mukaista apua tämän oikeuden toteuttamiseksi. </a:t>
            </a:r>
          </a:p>
          <a:p>
            <a:endParaRPr lang="fi-FI" dirty="0"/>
          </a:p>
        </p:txBody>
      </p:sp>
    </p:spTree>
    <p:extLst>
      <p:ext uri="{BB962C8B-B14F-4D97-AF65-F5344CB8AC3E}">
        <p14:creationId xmlns:p14="http://schemas.microsoft.com/office/powerpoint/2010/main" val="447883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FC65-D93C-465D-9E02-07C707D80138}"/>
              </a:ext>
            </a:extLst>
          </p:cNvPr>
          <p:cNvSpPr>
            <a:spLocks noGrp="1"/>
          </p:cNvSpPr>
          <p:nvPr>
            <p:ph type="title"/>
          </p:nvPr>
        </p:nvSpPr>
        <p:spPr/>
        <p:txBody>
          <a:bodyPr/>
          <a:lstStyle/>
          <a:p>
            <a:r>
              <a:rPr lang="fi-FI" dirty="0"/>
              <a:t>Perusoikeuksista Suomen perustuslaissa:  6 §.Yhdenvertaisuus</a:t>
            </a:r>
          </a:p>
        </p:txBody>
      </p:sp>
      <p:sp>
        <p:nvSpPr>
          <p:cNvPr id="3" name="Content Placeholder 2">
            <a:extLst>
              <a:ext uri="{FF2B5EF4-FFF2-40B4-BE49-F238E27FC236}">
                <a16:creationId xmlns:a16="http://schemas.microsoft.com/office/drawing/2014/main" id="{17DB260A-ED40-4AA7-964C-0C245182850B}"/>
              </a:ext>
            </a:extLst>
          </p:cNvPr>
          <p:cNvSpPr>
            <a:spLocks noGrp="1"/>
          </p:cNvSpPr>
          <p:nvPr>
            <p:ph idx="1"/>
          </p:nvPr>
        </p:nvSpPr>
        <p:spPr/>
        <p:txBody>
          <a:bodyPr/>
          <a:lstStyle/>
          <a:p>
            <a:r>
              <a:rPr lang="fi-FI" dirty="0"/>
              <a:t>Ihmiset ovat yhdenvertaisia lain edessä.</a:t>
            </a:r>
          </a:p>
          <a:p>
            <a:r>
              <a:rPr lang="fi-FI" dirty="0"/>
              <a:t>Ketään ei saa ilman hyväksyttävää perustetta asettaa eri asemaan sukupuolen, iän, alkuperän, kielen, uskonnon, vakaumuksen, mielipiteen, terveydentilan, vammaisuuden tai muun henkilöön liittyvän syyn perusteella.</a:t>
            </a:r>
          </a:p>
          <a:p>
            <a:r>
              <a:rPr lang="fi-FI" dirty="0"/>
              <a:t>Lapsia on kohdeltava tasa-arvoisesti yksilöinä, ja heidän tulee saada vaikuttaa itseään koskeviin asioihin kehitystään vastaavasti.</a:t>
            </a:r>
          </a:p>
        </p:txBody>
      </p:sp>
    </p:spTree>
    <p:extLst>
      <p:ext uri="{BB962C8B-B14F-4D97-AF65-F5344CB8AC3E}">
        <p14:creationId xmlns:p14="http://schemas.microsoft.com/office/powerpoint/2010/main" val="338662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E8B0-4887-4839-9019-095619B90179}"/>
              </a:ext>
            </a:extLst>
          </p:cNvPr>
          <p:cNvSpPr>
            <a:spLocks noGrp="1"/>
          </p:cNvSpPr>
          <p:nvPr>
            <p:ph type="title"/>
          </p:nvPr>
        </p:nvSpPr>
        <p:spPr/>
        <p:txBody>
          <a:bodyPr>
            <a:normAutofit/>
          </a:bodyPr>
          <a:lstStyle/>
          <a:p>
            <a:r>
              <a:rPr lang="fi-FI" sz="3200" dirty="0">
                <a:latin typeface="Brother 1816 Medium" pitchFamily="50" charset="0"/>
              </a:rPr>
              <a:t>Opetussuunnitelman perusteet ja paikallinen opetussuunnitelma</a:t>
            </a:r>
          </a:p>
        </p:txBody>
      </p:sp>
      <p:sp>
        <p:nvSpPr>
          <p:cNvPr id="3" name="Content Placeholder 2">
            <a:extLst>
              <a:ext uri="{FF2B5EF4-FFF2-40B4-BE49-F238E27FC236}">
                <a16:creationId xmlns:a16="http://schemas.microsoft.com/office/drawing/2014/main" id="{2F7AF733-B600-4CA8-A0CE-1CDAD9E9E3E3}"/>
              </a:ext>
            </a:extLst>
          </p:cNvPr>
          <p:cNvSpPr>
            <a:spLocks noGrp="1"/>
          </p:cNvSpPr>
          <p:nvPr>
            <p:ph sz="half" idx="1"/>
          </p:nvPr>
        </p:nvSpPr>
        <p:spPr/>
        <p:txBody>
          <a:bodyPr>
            <a:normAutofit fontScale="85000" lnSpcReduction="10000"/>
          </a:bodyPr>
          <a:lstStyle/>
          <a:p>
            <a:pPr marL="0" indent="0">
              <a:buNone/>
            </a:pPr>
            <a:r>
              <a:rPr lang="fi-FI" dirty="0">
                <a:latin typeface="Brother 1816 Medium" pitchFamily="50" charset="0"/>
              </a:rPr>
              <a:t>Opetussuunnitelman perusteet</a:t>
            </a:r>
          </a:p>
          <a:p>
            <a:r>
              <a:rPr lang="fi-FI" dirty="0">
                <a:latin typeface="Brother 1816 Regular" pitchFamily="50" charset="0"/>
              </a:rPr>
              <a:t>Valtakunnallinen määräys, jonka mukaisesti paikallinen opetussuunnitelma valmistellaan</a:t>
            </a:r>
          </a:p>
          <a:p>
            <a:r>
              <a:rPr lang="fi-FI" dirty="0">
                <a:latin typeface="Brother 1816 Regular" pitchFamily="50" charset="0"/>
              </a:rPr>
              <a:t>Koulutuksen tasa-arvo ja laatu sekä hyvät edellytykset oppilaiden kasvulle, kehitykselle ja oppimiselle.</a:t>
            </a:r>
          </a:p>
          <a:p>
            <a:r>
              <a:rPr lang="fi-FI" dirty="0">
                <a:latin typeface="Brother 1816 Regular" pitchFamily="50" charset="0"/>
              </a:rPr>
              <a:t>Tukee ja ohjaa opetuksen järjestämistä ja koulutyötä sekä edistää yhtenäisen perusopetuksen yhdenvertaisuutta</a:t>
            </a:r>
          </a:p>
        </p:txBody>
      </p:sp>
      <p:sp>
        <p:nvSpPr>
          <p:cNvPr id="4" name="Content Placeholder 3">
            <a:extLst>
              <a:ext uri="{FF2B5EF4-FFF2-40B4-BE49-F238E27FC236}">
                <a16:creationId xmlns:a16="http://schemas.microsoft.com/office/drawing/2014/main" id="{F73FAB5E-D5F7-46E0-BC8B-F2E876729287}"/>
              </a:ext>
            </a:extLst>
          </p:cNvPr>
          <p:cNvSpPr>
            <a:spLocks noGrp="1"/>
          </p:cNvSpPr>
          <p:nvPr>
            <p:ph sz="half" idx="2"/>
          </p:nvPr>
        </p:nvSpPr>
        <p:spPr/>
        <p:txBody>
          <a:bodyPr>
            <a:normAutofit fontScale="85000" lnSpcReduction="10000"/>
          </a:bodyPr>
          <a:lstStyle/>
          <a:p>
            <a:pPr marL="0" indent="0">
              <a:buNone/>
            </a:pPr>
            <a:r>
              <a:rPr lang="fi-FI" dirty="0">
                <a:latin typeface="Brother 1816 Medium" pitchFamily="50" charset="0"/>
              </a:rPr>
              <a:t>Paikallinen opetussuunnitelma</a:t>
            </a:r>
          </a:p>
          <a:p>
            <a:r>
              <a:rPr lang="fi-FI" dirty="0"/>
              <a:t>Strateginen ja pedagoginen työkalu, joka linjaa opetuksen järjestäjän toimintaa sekä koulujen työtä</a:t>
            </a:r>
          </a:p>
          <a:p>
            <a:r>
              <a:rPr lang="fi-FI" dirty="0"/>
              <a:t>Luo yhteisen perustan ja suunnan päivittäiselle koulutyölle</a:t>
            </a:r>
          </a:p>
        </p:txBody>
      </p:sp>
    </p:spTree>
    <p:extLst>
      <p:ext uri="{BB962C8B-B14F-4D97-AF65-F5344CB8AC3E}">
        <p14:creationId xmlns:p14="http://schemas.microsoft.com/office/powerpoint/2010/main" val="2300287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5FA17-2B90-4C2F-A4BA-A88408AC1D9D}"/>
              </a:ext>
            </a:extLst>
          </p:cNvPr>
          <p:cNvSpPr>
            <a:spLocks noGrp="1"/>
          </p:cNvSpPr>
          <p:nvPr>
            <p:ph type="title"/>
          </p:nvPr>
        </p:nvSpPr>
        <p:spPr/>
        <p:txBody>
          <a:bodyPr/>
          <a:lstStyle/>
          <a:p>
            <a:r>
              <a:rPr lang="fi-FI" dirty="0"/>
              <a:t>16 §.Sivistykselliset oikeudet</a:t>
            </a:r>
          </a:p>
        </p:txBody>
      </p:sp>
      <p:sp>
        <p:nvSpPr>
          <p:cNvPr id="3" name="Content Placeholder 2">
            <a:extLst>
              <a:ext uri="{FF2B5EF4-FFF2-40B4-BE49-F238E27FC236}">
                <a16:creationId xmlns:a16="http://schemas.microsoft.com/office/drawing/2014/main" id="{F3305284-8262-46F9-9208-C8DCCBF98CCF}"/>
              </a:ext>
            </a:extLst>
          </p:cNvPr>
          <p:cNvSpPr>
            <a:spLocks noGrp="1"/>
          </p:cNvSpPr>
          <p:nvPr>
            <p:ph idx="1"/>
          </p:nvPr>
        </p:nvSpPr>
        <p:spPr/>
        <p:txBody>
          <a:bodyPr/>
          <a:lstStyle/>
          <a:p>
            <a:r>
              <a:rPr lang="fi-FI" dirty="0"/>
              <a:t>Jokaisella on oikeus maksuttomaan perusopetukseen. Oppivelvollisuudesta säädetään lailla.</a:t>
            </a:r>
          </a:p>
          <a:p>
            <a:r>
              <a:rPr lang="fi-FI" dirty="0"/>
              <a:t>Julkisen vallan on turvattava, sen mukaan kuin lailla tarkemmin säädetään, jokaiselle yhtäläinen mahdollisuus saada kykyjensä ja erityisten tarpeidensa mukaisesti myös muuta kuin perusopetusta sekä kehittää itseään varattomuuden sitä estämättä.</a:t>
            </a:r>
          </a:p>
        </p:txBody>
      </p:sp>
    </p:spTree>
    <p:extLst>
      <p:ext uri="{BB962C8B-B14F-4D97-AF65-F5344CB8AC3E}">
        <p14:creationId xmlns:p14="http://schemas.microsoft.com/office/powerpoint/2010/main" val="39524387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1564-C728-423B-9B51-EF93AC6E5E71}"/>
              </a:ext>
            </a:extLst>
          </p:cNvPr>
          <p:cNvSpPr>
            <a:spLocks noGrp="1"/>
          </p:cNvSpPr>
          <p:nvPr>
            <p:ph type="title"/>
          </p:nvPr>
        </p:nvSpPr>
        <p:spPr/>
        <p:txBody>
          <a:bodyPr/>
          <a:lstStyle/>
          <a:p>
            <a:r>
              <a:rPr lang="fi-FI" dirty="0"/>
              <a:t>19 §.Oikeus sosiaaliturvaan</a:t>
            </a:r>
          </a:p>
        </p:txBody>
      </p:sp>
      <p:sp>
        <p:nvSpPr>
          <p:cNvPr id="3" name="Content Placeholder 2">
            <a:extLst>
              <a:ext uri="{FF2B5EF4-FFF2-40B4-BE49-F238E27FC236}">
                <a16:creationId xmlns:a16="http://schemas.microsoft.com/office/drawing/2014/main" id="{AAD046F9-2BDF-41B8-AD90-7E2F508ECAA6}"/>
              </a:ext>
            </a:extLst>
          </p:cNvPr>
          <p:cNvSpPr>
            <a:spLocks noGrp="1"/>
          </p:cNvSpPr>
          <p:nvPr>
            <p:ph idx="1"/>
          </p:nvPr>
        </p:nvSpPr>
        <p:spPr/>
        <p:txBody>
          <a:bodyPr>
            <a:normAutofit fontScale="92500" lnSpcReduction="10000"/>
          </a:bodyPr>
          <a:lstStyle/>
          <a:p>
            <a:r>
              <a:rPr lang="fi-FI" dirty="0"/>
              <a:t>Jokaisella, joka ei kykene hankkimaan ihmisarvoisen elämän edellyttämää turvaa, on oikeus välttämättömään toimeentuloon ja huolenpitoon. </a:t>
            </a:r>
          </a:p>
          <a:p>
            <a:r>
              <a:rPr lang="fi-FI" dirty="0"/>
              <a:t>Lailla taataan jokaiselle oikeus </a:t>
            </a:r>
            <a:r>
              <a:rPr lang="fi-FI" dirty="0" err="1"/>
              <a:t>perustoimeentulon</a:t>
            </a:r>
            <a:r>
              <a:rPr lang="fi-FI" dirty="0"/>
              <a:t> turvaan työttömyyden, sairauden, työkyvyttömyyden ja vanhuuden aikana sekä lapsen syntymän ja huoltajan menetyksen perusteella.</a:t>
            </a:r>
          </a:p>
          <a:p>
            <a:r>
              <a:rPr lang="fi-FI" dirty="0"/>
              <a:t>Julkisen vallan on turvattava, sen mukaan kuin lailla tarkemmin säädetään, jokaiselle riittävät sosiaali- ja terveyspalvelut ja edistettävä väestön terveyttä. Julkisen vallan on myös tuettava perheen ja muiden lapsen huolenpidosta vastaavien mahdollisuuksia turvata lapsen hyvinvointi ja yksilöllinen kasvu.</a:t>
            </a:r>
          </a:p>
          <a:p>
            <a:endParaRPr lang="fi-FI" dirty="0"/>
          </a:p>
        </p:txBody>
      </p:sp>
    </p:spTree>
    <p:extLst>
      <p:ext uri="{BB962C8B-B14F-4D97-AF65-F5344CB8AC3E}">
        <p14:creationId xmlns:p14="http://schemas.microsoft.com/office/powerpoint/2010/main" val="2468319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D6FD8-790B-44C1-B19A-97BA24854E10}"/>
              </a:ext>
            </a:extLst>
          </p:cNvPr>
          <p:cNvSpPr>
            <a:spLocks noGrp="1"/>
          </p:cNvSpPr>
          <p:nvPr>
            <p:ph type="title"/>
          </p:nvPr>
        </p:nvSpPr>
        <p:spPr/>
        <p:txBody>
          <a:bodyPr/>
          <a:lstStyle/>
          <a:p>
            <a:r>
              <a:rPr lang="fi-FI" dirty="0"/>
              <a:t>22 §.Perusoikeuksien turvaaminen</a:t>
            </a:r>
          </a:p>
        </p:txBody>
      </p:sp>
      <p:sp>
        <p:nvSpPr>
          <p:cNvPr id="3" name="Content Placeholder 2">
            <a:extLst>
              <a:ext uri="{FF2B5EF4-FFF2-40B4-BE49-F238E27FC236}">
                <a16:creationId xmlns:a16="http://schemas.microsoft.com/office/drawing/2014/main" id="{0EAE0244-F4A9-4FA9-BA25-579C71BAEC30}"/>
              </a:ext>
            </a:extLst>
          </p:cNvPr>
          <p:cNvSpPr>
            <a:spLocks noGrp="1"/>
          </p:cNvSpPr>
          <p:nvPr>
            <p:ph idx="1"/>
          </p:nvPr>
        </p:nvSpPr>
        <p:spPr/>
        <p:txBody>
          <a:bodyPr/>
          <a:lstStyle/>
          <a:p>
            <a:r>
              <a:rPr lang="fi-FI" dirty="0"/>
              <a:t>Julkisen vallan on turvattava perusoikeuksien ja ihmisoikeuksien toteutuminen.</a:t>
            </a:r>
          </a:p>
          <a:p>
            <a:pPr marL="0" indent="0">
              <a:buNone/>
            </a:pPr>
            <a:endParaRPr lang="fi-FI" dirty="0"/>
          </a:p>
        </p:txBody>
      </p:sp>
    </p:spTree>
    <p:extLst>
      <p:ext uri="{BB962C8B-B14F-4D97-AF65-F5344CB8AC3E}">
        <p14:creationId xmlns:p14="http://schemas.microsoft.com/office/powerpoint/2010/main" val="2703265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E223-83FE-4A74-890A-68BFEA839AE8}"/>
              </a:ext>
            </a:extLst>
          </p:cNvPr>
          <p:cNvSpPr>
            <a:spLocks noGrp="1"/>
          </p:cNvSpPr>
          <p:nvPr>
            <p:ph type="title"/>
          </p:nvPr>
        </p:nvSpPr>
        <p:spPr/>
        <p:txBody>
          <a:bodyPr/>
          <a:lstStyle/>
          <a:p>
            <a:r>
              <a:rPr lang="fi-FI" dirty="0"/>
              <a:t>Työpajatehtävä</a:t>
            </a:r>
          </a:p>
        </p:txBody>
      </p:sp>
      <p:sp>
        <p:nvSpPr>
          <p:cNvPr id="3" name="Content Placeholder 2">
            <a:extLst>
              <a:ext uri="{FF2B5EF4-FFF2-40B4-BE49-F238E27FC236}">
                <a16:creationId xmlns:a16="http://schemas.microsoft.com/office/drawing/2014/main" id="{238E5E77-9751-417B-8E8A-20974F832292}"/>
              </a:ext>
            </a:extLst>
          </p:cNvPr>
          <p:cNvSpPr>
            <a:spLocks noGrp="1"/>
          </p:cNvSpPr>
          <p:nvPr>
            <p:ph idx="1"/>
          </p:nvPr>
        </p:nvSpPr>
        <p:spPr/>
        <p:txBody>
          <a:bodyPr/>
          <a:lstStyle/>
          <a:p>
            <a:pPr marL="0" indent="0">
              <a:buNone/>
            </a:pPr>
            <a:r>
              <a:rPr lang="fi-FI" dirty="0"/>
              <a:t>Keskustelkaa perus- ja ihmisoikeuksien toteutumisesta ja ongelmista kunnassanne ja toimintayksikössänne seuraavista näkökulmista:</a:t>
            </a:r>
          </a:p>
          <a:p>
            <a:pPr marL="514350" indent="-514350">
              <a:buFont typeface="+mj-lt"/>
              <a:buAutoNum type="arabicPeriod"/>
            </a:pPr>
            <a:r>
              <a:rPr lang="fi-FI" dirty="0"/>
              <a:t>Kurinpitokäytännöt</a:t>
            </a:r>
          </a:p>
          <a:p>
            <a:pPr marL="514350" indent="-514350">
              <a:buFont typeface="+mj-lt"/>
              <a:buAutoNum type="arabicPeriod"/>
            </a:pPr>
            <a:r>
              <a:rPr lang="fi-FI" dirty="0"/>
              <a:t>Sijaishuollossa olevat oppilaat</a:t>
            </a:r>
          </a:p>
          <a:p>
            <a:pPr marL="514350" indent="-514350">
              <a:buFont typeface="+mj-lt"/>
              <a:buAutoNum type="arabicPeriod"/>
            </a:pPr>
            <a:r>
              <a:rPr lang="fi-FI" dirty="0"/>
              <a:t>Vammaisten lasten opetus</a:t>
            </a:r>
          </a:p>
          <a:p>
            <a:pPr marL="0" indent="0">
              <a:buNone/>
            </a:pPr>
            <a:endParaRPr lang="fi-FI" dirty="0"/>
          </a:p>
          <a:p>
            <a:pPr marL="0" indent="0">
              <a:buNone/>
            </a:pPr>
            <a:r>
              <a:rPr lang="fi-FI" dirty="0"/>
              <a:t>Kirjatkaa muistiin vahvuudet ja kehittämiskohteet.</a:t>
            </a:r>
          </a:p>
          <a:p>
            <a:endParaRPr lang="fi-FI" dirty="0"/>
          </a:p>
        </p:txBody>
      </p:sp>
    </p:spTree>
    <p:extLst>
      <p:ext uri="{BB962C8B-B14F-4D97-AF65-F5344CB8AC3E}">
        <p14:creationId xmlns:p14="http://schemas.microsoft.com/office/powerpoint/2010/main" val="14699728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6D10A-B39E-43FE-99E3-E442EDDF854F}"/>
              </a:ext>
            </a:extLst>
          </p:cNvPr>
          <p:cNvSpPr>
            <a:spLocks noGrp="1"/>
          </p:cNvSpPr>
          <p:nvPr>
            <p:ph type="title"/>
          </p:nvPr>
        </p:nvSpPr>
        <p:spPr/>
        <p:txBody>
          <a:bodyPr>
            <a:normAutofit fontScale="90000"/>
          </a:bodyPr>
          <a:lstStyle/>
          <a:p>
            <a:r>
              <a:rPr lang="fi-FI" dirty="0"/>
              <a:t>Hyvinvointia ja oppimista edistävä koulu: Sisäpelikengät ja osallistuminen uintiin</a:t>
            </a:r>
          </a:p>
        </p:txBody>
      </p:sp>
      <p:sp>
        <p:nvSpPr>
          <p:cNvPr id="3" name="Content Placeholder 2">
            <a:extLst>
              <a:ext uri="{FF2B5EF4-FFF2-40B4-BE49-F238E27FC236}">
                <a16:creationId xmlns:a16="http://schemas.microsoft.com/office/drawing/2014/main" id="{72ADA0A1-52C5-4809-AF7D-F3B65E304949}"/>
              </a:ext>
            </a:extLst>
          </p:cNvPr>
          <p:cNvSpPr>
            <a:spLocks noGrp="1"/>
          </p:cNvSpPr>
          <p:nvPr>
            <p:ph idx="1"/>
          </p:nvPr>
        </p:nvSpPr>
        <p:spPr/>
        <p:txBody>
          <a:bodyPr/>
          <a:lstStyle/>
          <a:p>
            <a:r>
              <a:rPr lang="fi-FI" dirty="0"/>
              <a:t>Kantelun mukaan koulun käytäntönä on evätä oppilaalta oikeus kaikkeen liikuntaan koulun liikuntapäivinä, jos oppilaalta puuttuu yhdenkin liikunta-aktiviteetin välineitä. Kantelijan pojalta on sisäpelikenkien puuttumisen takia evätty osallistuminen liikuntapäivän </a:t>
            </a:r>
            <a:r>
              <a:rPr lang="fi-FI" dirty="0" err="1"/>
              <a:t>uintiaktiviteettiin</a:t>
            </a:r>
            <a:r>
              <a:rPr lang="fi-FI" dirty="0"/>
              <a:t> marraskuussa 2019. </a:t>
            </a:r>
          </a:p>
          <a:p>
            <a:r>
              <a:rPr lang="fi-FI" dirty="0"/>
              <a:t>Kantelija esittää väitteidensä tueksi koulun kanssa käymäänsä viestinvaihtoa. Kantelijan mukaan neljä muutakin oppilasta on kokenut samanlaista kohtelua kuin hänen poikansa.</a:t>
            </a:r>
          </a:p>
          <a:p>
            <a:endParaRPr lang="fi-FI" dirty="0"/>
          </a:p>
        </p:txBody>
      </p:sp>
    </p:spTree>
    <p:extLst>
      <p:ext uri="{BB962C8B-B14F-4D97-AF65-F5344CB8AC3E}">
        <p14:creationId xmlns:p14="http://schemas.microsoft.com/office/powerpoint/2010/main" val="16270926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1B83A-CA9C-4B52-8E41-977B2F6ED72F}"/>
              </a:ext>
            </a:extLst>
          </p:cNvPr>
          <p:cNvSpPr>
            <a:spLocks noGrp="1"/>
          </p:cNvSpPr>
          <p:nvPr>
            <p:ph type="title"/>
          </p:nvPr>
        </p:nvSpPr>
        <p:spPr/>
        <p:txBody>
          <a:bodyPr>
            <a:normAutofit fontScale="90000"/>
          </a:bodyPr>
          <a:lstStyle/>
          <a:p>
            <a:r>
              <a:rPr lang="fi-FI" dirty="0"/>
              <a:t>Liikunnanopetus </a:t>
            </a:r>
            <a:r>
              <a:rPr lang="fi-FI" dirty="0" err="1"/>
              <a:t>OPS:n</a:t>
            </a:r>
            <a:r>
              <a:rPr lang="fi-FI" dirty="0"/>
              <a:t> perusteissa: iloa, osallisuutta, sosiaalisuutta, rentoutumista ja kannustavaa palautetta</a:t>
            </a:r>
          </a:p>
        </p:txBody>
      </p:sp>
      <p:sp>
        <p:nvSpPr>
          <p:cNvPr id="3" name="Content Placeholder 2">
            <a:extLst>
              <a:ext uri="{FF2B5EF4-FFF2-40B4-BE49-F238E27FC236}">
                <a16:creationId xmlns:a16="http://schemas.microsoft.com/office/drawing/2014/main" id="{A2AD37B1-1237-4F00-9072-5D56A316FA5F}"/>
              </a:ext>
            </a:extLst>
          </p:cNvPr>
          <p:cNvSpPr>
            <a:spLocks noGrp="1"/>
          </p:cNvSpPr>
          <p:nvPr>
            <p:ph idx="1"/>
          </p:nvPr>
        </p:nvSpPr>
        <p:spPr/>
        <p:txBody>
          <a:bodyPr>
            <a:normAutofit fontScale="77500" lnSpcReduction="20000"/>
          </a:bodyPr>
          <a:lstStyle/>
          <a:p>
            <a:r>
              <a:rPr lang="fi-FI" dirty="0"/>
              <a:t>Opetussuunnitelman perusteiden mukaan liikunta tarjoaa mahdolli­suuksia iloon, keholliseen ilmaisuun, osallisuuteen, sosiaalisuuteen, rentoutu­miseen ja leikinomaiseen kisailuun ja ponnisteluun sekä toisten auttamiseen. </a:t>
            </a:r>
          </a:p>
          <a:p>
            <a:r>
              <a:rPr lang="fi-FI" dirty="0"/>
              <a:t>Liikunnan tavoitteisiin liittyen on mainittu muun muassa, että vuosiluokilla 3–6 opetukseen sisältyy runsaasti fyysisesti aktiivista toimintaa. Lisäksi oppilaiden kasvamista liikuntaan ja liikunnan avulla tuetaan monipuolisella, kannustavalla ja ohjaavalla palautteella sekä arvioinnilla.</a:t>
            </a:r>
          </a:p>
          <a:p>
            <a:r>
              <a:rPr lang="fi-FI" dirty="0"/>
              <a:t>Aluehallintovirasto katsoo, että liikuntaan osallistumisen kieltäminen yksittäisen varustepuutteen perusteella ei millään tavoin tue edellä mainittuja perusopetuksen opetussuunnitelmassa kuvattuja tavoitteita. Koululla ei ole lakiin perustuvaa oikeutta järjestää opetusta opetussuunnitelman perusteista poiketen. </a:t>
            </a:r>
          </a:p>
          <a:p>
            <a:r>
              <a:rPr lang="fi-FI" dirty="0"/>
              <a:t>Kantelussa kuvattua menettelyä evätä kaikkinainen liikunnan opetus yksittäisen varustepuutteen takia ei voida pitää lainmukaisena menettelynä.</a:t>
            </a:r>
          </a:p>
          <a:p>
            <a:endParaRPr lang="fi-FI" dirty="0"/>
          </a:p>
        </p:txBody>
      </p:sp>
    </p:spTree>
    <p:extLst>
      <p:ext uri="{BB962C8B-B14F-4D97-AF65-F5344CB8AC3E}">
        <p14:creationId xmlns:p14="http://schemas.microsoft.com/office/powerpoint/2010/main" val="1316444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D0F6-143D-4BA7-8B22-50C74B9D2C4B}"/>
              </a:ext>
            </a:extLst>
          </p:cNvPr>
          <p:cNvSpPr>
            <a:spLocks noGrp="1"/>
          </p:cNvSpPr>
          <p:nvPr>
            <p:ph type="title"/>
          </p:nvPr>
        </p:nvSpPr>
        <p:spPr/>
        <p:txBody>
          <a:bodyPr/>
          <a:lstStyle/>
          <a:p>
            <a:r>
              <a:rPr lang="fi-FI" dirty="0"/>
              <a:t>Yhteisöllinen opiskeluhuolto (OHL 4 §)</a:t>
            </a:r>
          </a:p>
        </p:txBody>
      </p:sp>
      <p:sp>
        <p:nvSpPr>
          <p:cNvPr id="3" name="Content Placeholder 2">
            <a:extLst>
              <a:ext uri="{FF2B5EF4-FFF2-40B4-BE49-F238E27FC236}">
                <a16:creationId xmlns:a16="http://schemas.microsoft.com/office/drawing/2014/main" id="{B74DCDB0-963F-4D6E-AA1B-22868F15C0D3}"/>
              </a:ext>
            </a:extLst>
          </p:cNvPr>
          <p:cNvSpPr>
            <a:spLocks noGrp="1"/>
          </p:cNvSpPr>
          <p:nvPr>
            <p:ph idx="1"/>
          </p:nvPr>
        </p:nvSpPr>
        <p:spPr/>
        <p:txBody>
          <a:bodyPr>
            <a:normAutofit fontScale="77500" lnSpcReduction="20000"/>
          </a:bodyPr>
          <a:lstStyle/>
          <a:p>
            <a:pPr marL="0" indent="0">
              <a:buNone/>
            </a:pPr>
            <a:r>
              <a:rPr lang="fi-FI" dirty="0"/>
              <a:t>Yhteisöllisellä opiskeluhuollolla tarkoitetaan tässä laissa toimintakulttuuria ja toimia, joilla koko oppilaitosyhteisössä edistetään</a:t>
            </a:r>
          </a:p>
          <a:p>
            <a:pPr lvl="1"/>
            <a:r>
              <a:rPr lang="fi-FI" dirty="0"/>
              <a:t> opiskelijoiden oppimista,</a:t>
            </a:r>
          </a:p>
          <a:p>
            <a:pPr lvl="1"/>
            <a:r>
              <a:rPr lang="fi-FI" dirty="0"/>
              <a:t> hyvinvointia ja terveyttä,</a:t>
            </a:r>
          </a:p>
          <a:p>
            <a:pPr lvl="1"/>
            <a:r>
              <a:rPr lang="fi-FI" dirty="0"/>
              <a:t> sosiaalista vastuullisuutta, </a:t>
            </a:r>
          </a:p>
          <a:p>
            <a:pPr lvl="1"/>
            <a:r>
              <a:rPr lang="fi-FI" dirty="0"/>
              <a:t> vuorovaikutusta ja osallisuutta,</a:t>
            </a:r>
          </a:p>
          <a:p>
            <a:pPr lvl="1"/>
            <a:r>
              <a:rPr lang="fi-FI" dirty="0"/>
              <a:t> opiskeluympäristön terveellisyyttä, turvallisuutta ja esteettömyyttä. </a:t>
            </a:r>
          </a:p>
          <a:p>
            <a:pPr marL="0" indent="0">
              <a:buNone/>
            </a:pPr>
            <a:r>
              <a:rPr lang="fi-FI" dirty="0"/>
              <a:t>Yhteisöllistä opiskeluhuoltoa toteuttavat kaikki opiskeluhuollon toimijat.</a:t>
            </a:r>
          </a:p>
          <a:p>
            <a:pPr marL="0" indent="0">
              <a:buNone/>
            </a:pPr>
            <a:r>
              <a:rPr lang="fi-FI" dirty="0"/>
              <a:t>Kaikkien oppilaitoksessa opiskelijoiden kanssa työskentelevien sekä opiskeluhuoltopalveluista vastaavien viranomaisten ja työntekijöiden on tehtävissään edistettävä opiskelijoiden ja oppilaitosyhteisön hyvinvointia sekä kotien ja oppilaitoksen välistä yhteistyötä. </a:t>
            </a:r>
          </a:p>
          <a:p>
            <a:pPr marL="0" indent="0">
              <a:buNone/>
            </a:pPr>
            <a:r>
              <a:rPr lang="fi-FI" dirty="0"/>
              <a:t>Oppilaitoksen henkilökunnalla on ensisijainen vastuu oppilaitosyhteisön hyvinvoinnista.</a:t>
            </a:r>
          </a:p>
          <a:p>
            <a:endParaRPr lang="fi-FI" dirty="0"/>
          </a:p>
        </p:txBody>
      </p:sp>
    </p:spTree>
    <p:extLst>
      <p:ext uri="{BB962C8B-B14F-4D97-AF65-F5344CB8AC3E}">
        <p14:creationId xmlns:p14="http://schemas.microsoft.com/office/powerpoint/2010/main" val="37294260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BA241-BE23-4A5E-8850-40E4E9122461}"/>
              </a:ext>
            </a:extLst>
          </p:cNvPr>
          <p:cNvSpPr>
            <a:spLocks noGrp="1"/>
          </p:cNvSpPr>
          <p:nvPr>
            <p:ph type="title"/>
          </p:nvPr>
        </p:nvSpPr>
        <p:spPr/>
        <p:txBody>
          <a:bodyPr/>
          <a:lstStyle/>
          <a:p>
            <a:r>
              <a:rPr lang="fi-FI" dirty="0"/>
              <a:t>Toimintakulttuuri (OPS)</a:t>
            </a:r>
          </a:p>
        </p:txBody>
      </p:sp>
      <p:sp>
        <p:nvSpPr>
          <p:cNvPr id="3" name="Content Placeholder 2">
            <a:extLst>
              <a:ext uri="{FF2B5EF4-FFF2-40B4-BE49-F238E27FC236}">
                <a16:creationId xmlns:a16="http://schemas.microsoft.com/office/drawing/2014/main" id="{E4CDEE6F-E733-4F9A-806F-A42AB8A60B5F}"/>
              </a:ext>
            </a:extLst>
          </p:cNvPr>
          <p:cNvSpPr>
            <a:spLocks noGrp="1"/>
          </p:cNvSpPr>
          <p:nvPr>
            <p:ph idx="1"/>
          </p:nvPr>
        </p:nvSpPr>
        <p:spPr/>
        <p:txBody>
          <a:bodyPr/>
          <a:lstStyle/>
          <a:p>
            <a:r>
              <a:rPr lang="fi-FI" dirty="0"/>
              <a:t>työtä ohjaavien normien ja toiminnan tavoitteiden tulkinta</a:t>
            </a:r>
          </a:p>
          <a:p>
            <a:r>
              <a:rPr lang="fi-FI" dirty="0"/>
              <a:t>johtaminen sekä työn organisointi, suunnittelu, toteuttaminen ja arviointi         </a:t>
            </a:r>
          </a:p>
          <a:p>
            <a:r>
              <a:rPr lang="fi-FI" dirty="0"/>
              <a:t>yhteisön osaaminen ja kehittäminen</a:t>
            </a:r>
          </a:p>
          <a:p>
            <a:r>
              <a:rPr lang="fi-FI" dirty="0"/>
              <a:t>pedagogiikka ja ammatillisuus</a:t>
            </a:r>
          </a:p>
          <a:p>
            <a:r>
              <a:rPr lang="fi-FI" dirty="0"/>
              <a:t>vuorovaikutus, ilmapiiri, arkikäytännöt ja oppimisympäristöt</a:t>
            </a:r>
          </a:p>
        </p:txBody>
      </p:sp>
    </p:spTree>
    <p:extLst>
      <p:ext uri="{BB962C8B-B14F-4D97-AF65-F5344CB8AC3E}">
        <p14:creationId xmlns:p14="http://schemas.microsoft.com/office/powerpoint/2010/main" val="19106348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885AE-A06F-4C8A-807C-409A82C21468}"/>
              </a:ext>
            </a:extLst>
          </p:cNvPr>
          <p:cNvSpPr>
            <a:spLocks noGrp="1"/>
          </p:cNvSpPr>
          <p:nvPr>
            <p:ph type="title"/>
          </p:nvPr>
        </p:nvSpPr>
        <p:spPr/>
        <p:txBody>
          <a:bodyPr/>
          <a:lstStyle/>
          <a:p>
            <a:r>
              <a:rPr lang="fi-FI" dirty="0"/>
              <a:t>Toimintakulttuurin kehittämistä ohjaavat periaatteet (OPS)</a:t>
            </a:r>
          </a:p>
        </p:txBody>
      </p:sp>
      <p:sp>
        <p:nvSpPr>
          <p:cNvPr id="3" name="Content Placeholder 2">
            <a:extLst>
              <a:ext uri="{FF2B5EF4-FFF2-40B4-BE49-F238E27FC236}">
                <a16:creationId xmlns:a16="http://schemas.microsoft.com/office/drawing/2014/main" id="{7CC55311-BB2F-47AC-AA0D-4B07180E9D87}"/>
              </a:ext>
            </a:extLst>
          </p:cNvPr>
          <p:cNvSpPr>
            <a:spLocks noGrp="1"/>
          </p:cNvSpPr>
          <p:nvPr>
            <p:ph idx="1"/>
          </p:nvPr>
        </p:nvSpPr>
        <p:spPr/>
        <p:txBody>
          <a:bodyPr/>
          <a:lstStyle/>
          <a:p>
            <a:r>
              <a:rPr lang="fi-FI" dirty="0"/>
              <a:t>Oppiva yhteisö toimintakulttuurin ytimenä</a:t>
            </a:r>
          </a:p>
          <a:p>
            <a:r>
              <a:rPr lang="fi-FI" dirty="0"/>
              <a:t>Hyvinvointi ja turvallinen arki </a:t>
            </a:r>
          </a:p>
          <a:p>
            <a:r>
              <a:rPr lang="fi-FI" dirty="0"/>
              <a:t>Vuorovaikutus ja monipuolinen työskentely</a:t>
            </a:r>
          </a:p>
          <a:p>
            <a:r>
              <a:rPr lang="fi-FI" dirty="0"/>
              <a:t>Kulttuurinen moninaisuus ja kielitietoisuus</a:t>
            </a:r>
          </a:p>
          <a:p>
            <a:r>
              <a:rPr lang="fi-FI" dirty="0"/>
              <a:t>Osallisuus ja demokraattinen toiminta</a:t>
            </a:r>
          </a:p>
        </p:txBody>
      </p:sp>
    </p:spTree>
    <p:extLst>
      <p:ext uri="{BB962C8B-B14F-4D97-AF65-F5344CB8AC3E}">
        <p14:creationId xmlns:p14="http://schemas.microsoft.com/office/powerpoint/2010/main" val="23020548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E069D-3B9D-473B-88CB-75C3C57430AC}"/>
              </a:ext>
            </a:extLst>
          </p:cNvPr>
          <p:cNvSpPr>
            <a:spLocks noGrp="1"/>
          </p:cNvSpPr>
          <p:nvPr>
            <p:ph type="title"/>
          </p:nvPr>
        </p:nvSpPr>
        <p:spPr/>
        <p:txBody>
          <a:bodyPr/>
          <a:lstStyle/>
          <a:p>
            <a:r>
              <a:rPr lang="fi-FI" dirty="0"/>
              <a:t>Oppimista ja hyvinvointia edistävän koulutyön järjestäminen</a:t>
            </a:r>
          </a:p>
        </p:txBody>
      </p:sp>
      <p:sp>
        <p:nvSpPr>
          <p:cNvPr id="3" name="Content Placeholder 2">
            <a:extLst>
              <a:ext uri="{FF2B5EF4-FFF2-40B4-BE49-F238E27FC236}">
                <a16:creationId xmlns:a16="http://schemas.microsoft.com/office/drawing/2014/main" id="{ADBF9987-44C1-4CF8-81E8-4D4698901166}"/>
              </a:ext>
            </a:extLst>
          </p:cNvPr>
          <p:cNvSpPr>
            <a:spLocks noGrp="1"/>
          </p:cNvSpPr>
          <p:nvPr>
            <p:ph idx="1"/>
          </p:nvPr>
        </p:nvSpPr>
        <p:spPr/>
        <p:txBody>
          <a:bodyPr/>
          <a:lstStyle/>
          <a:p>
            <a:r>
              <a:rPr lang="fi-FI" dirty="0"/>
              <a:t>Yhteinen vastuu koulupäivästä</a:t>
            </a:r>
          </a:p>
          <a:p>
            <a:r>
              <a:rPr lang="fi-FI" dirty="0"/>
              <a:t>Yhteistyö</a:t>
            </a:r>
          </a:p>
          <a:p>
            <a:r>
              <a:rPr lang="fi-FI" dirty="0"/>
              <a:t>Kasvatuskeskustelut ja kurinpidollisten keinojen käyttö</a:t>
            </a:r>
          </a:p>
          <a:p>
            <a:r>
              <a:rPr lang="fi-FI" dirty="0"/>
              <a:t>Opetuksen järjestämistavat</a:t>
            </a:r>
          </a:p>
          <a:p>
            <a:r>
              <a:rPr lang="fi-FI" dirty="0"/>
              <a:t>Opetuksen ja kasvatuksen tavoitteita tukeva muu toiminta</a:t>
            </a:r>
          </a:p>
          <a:p>
            <a:r>
              <a:rPr lang="fi-FI" dirty="0"/>
              <a:t>Arvioinnin tehtävät ja oppimista tukeva arviointikulttuuri</a:t>
            </a:r>
          </a:p>
        </p:txBody>
      </p:sp>
    </p:spTree>
    <p:extLst>
      <p:ext uri="{BB962C8B-B14F-4D97-AF65-F5344CB8AC3E}">
        <p14:creationId xmlns:p14="http://schemas.microsoft.com/office/powerpoint/2010/main" val="3996264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C1D03-448F-4324-97C6-F721BF04F13B}"/>
              </a:ext>
            </a:extLst>
          </p:cNvPr>
          <p:cNvSpPr>
            <a:spLocks noGrp="1"/>
          </p:cNvSpPr>
          <p:nvPr>
            <p:ph type="title"/>
          </p:nvPr>
        </p:nvSpPr>
        <p:spPr/>
        <p:txBody>
          <a:bodyPr>
            <a:normAutofit/>
          </a:bodyPr>
          <a:lstStyle/>
          <a:p>
            <a:r>
              <a:rPr lang="fi-FI" sz="3200" dirty="0">
                <a:latin typeface="Brother 1816 Medium" pitchFamily="50" charset="0"/>
              </a:rPr>
              <a:t>Paikallisen opetussuunnitelman laatimista ohjaavat periaatteet </a:t>
            </a:r>
          </a:p>
        </p:txBody>
      </p:sp>
      <p:sp>
        <p:nvSpPr>
          <p:cNvPr id="3" name="Content Placeholder 2">
            <a:extLst>
              <a:ext uri="{FF2B5EF4-FFF2-40B4-BE49-F238E27FC236}">
                <a16:creationId xmlns:a16="http://schemas.microsoft.com/office/drawing/2014/main" id="{44DEA750-F8CC-4D1B-8EA8-84C7668905DF}"/>
              </a:ext>
            </a:extLst>
          </p:cNvPr>
          <p:cNvSpPr>
            <a:spLocks noGrp="1"/>
          </p:cNvSpPr>
          <p:nvPr>
            <p:ph idx="1"/>
          </p:nvPr>
        </p:nvSpPr>
        <p:spPr/>
        <p:txBody>
          <a:bodyPr/>
          <a:lstStyle/>
          <a:p>
            <a:r>
              <a:rPr lang="fi-FI" i="1" dirty="0">
                <a:latin typeface="Brother 1816 Regular" pitchFamily="50" charset="0"/>
              </a:rPr>
              <a:t>täydennetään ja painotetaan </a:t>
            </a:r>
            <a:r>
              <a:rPr lang="fi-FI" dirty="0" err="1">
                <a:latin typeface="Brother 1816 Regular" pitchFamily="50" charset="0"/>
              </a:rPr>
              <a:t>Ops:n</a:t>
            </a:r>
            <a:r>
              <a:rPr lang="fi-FI" dirty="0">
                <a:latin typeface="Brother 1816 Regular" pitchFamily="50" charset="0"/>
              </a:rPr>
              <a:t> perusteissa määriteltyjä tavoitteita, toimintaa ohjaavia linjauksia, keskeisiä sisältöjä ja muita opetuksen järjestämiseen liittyviä seikkoja </a:t>
            </a:r>
            <a:r>
              <a:rPr lang="fi-FI" i="1" dirty="0">
                <a:latin typeface="Brother 1816 Regular" pitchFamily="50" charset="0"/>
              </a:rPr>
              <a:t>paikallisesta näkökulmasta</a:t>
            </a:r>
          </a:p>
          <a:p>
            <a:r>
              <a:rPr lang="fi-FI" dirty="0">
                <a:latin typeface="Brother 1816 Regular" pitchFamily="50" charset="0"/>
              </a:rPr>
              <a:t>huomioon oppilaiden tarpeet, paikalliset erityispiirteet sekä itsearvioinnin ja kehittämistyön tulokset </a:t>
            </a:r>
          </a:p>
          <a:p>
            <a:r>
              <a:rPr lang="fi-FI" dirty="0">
                <a:latin typeface="Brother 1816 Regular" pitchFamily="50" charset="0"/>
              </a:rPr>
              <a:t>edistää opetuksen </a:t>
            </a:r>
            <a:r>
              <a:rPr lang="fi-FI" i="1" dirty="0">
                <a:latin typeface="Brother 1816 Regular" pitchFamily="50" charset="0"/>
              </a:rPr>
              <a:t>laadun jatkuvaa kehittämistä </a:t>
            </a:r>
            <a:r>
              <a:rPr lang="fi-FI" dirty="0">
                <a:latin typeface="Brother 1816 Regular" pitchFamily="50" charset="0"/>
              </a:rPr>
              <a:t>ja vahvistaa koulutuksellista jatkumoa</a:t>
            </a:r>
          </a:p>
        </p:txBody>
      </p:sp>
    </p:spTree>
    <p:extLst>
      <p:ext uri="{BB962C8B-B14F-4D97-AF65-F5344CB8AC3E}">
        <p14:creationId xmlns:p14="http://schemas.microsoft.com/office/powerpoint/2010/main" val="3298305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4B662-9911-4DE3-92F2-BBF58891C542}"/>
              </a:ext>
            </a:extLst>
          </p:cNvPr>
          <p:cNvSpPr>
            <a:spLocks noGrp="1"/>
          </p:cNvSpPr>
          <p:nvPr>
            <p:ph type="title"/>
          </p:nvPr>
        </p:nvSpPr>
        <p:spPr/>
        <p:txBody>
          <a:bodyPr/>
          <a:lstStyle/>
          <a:p>
            <a:r>
              <a:rPr lang="fi-FI" dirty="0"/>
              <a:t>Kaikille yhteinen koulu: Vaativa erityinen tuki</a:t>
            </a:r>
          </a:p>
        </p:txBody>
      </p:sp>
      <p:sp>
        <p:nvSpPr>
          <p:cNvPr id="3" name="Content Placeholder 2">
            <a:extLst>
              <a:ext uri="{FF2B5EF4-FFF2-40B4-BE49-F238E27FC236}">
                <a16:creationId xmlns:a16="http://schemas.microsoft.com/office/drawing/2014/main" id="{66909CFD-47CD-4C6B-9093-AF0328A4778B}"/>
              </a:ext>
            </a:extLst>
          </p:cNvPr>
          <p:cNvSpPr>
            <a:spLocks noGrp="1"/>
          </p:cNvSpPr>
          <p:nvPr>
            <p:ph idx="1"/>
          </p:nvPr>
        </p:nvSpPr>
        <p:spPr/>
        <p:txBody>
          <a:bodyPr/>
          <a:lstStyle/>
          <a:p>
            <a:pPr marL="0" indent="0">
              <a:buNone/>
            </a:pPr>
            <a:r>
              <a:rPr lang="fi-FI" dirty="0"/>
              <a:t>”Vaativaa ja moniammatillista erityistä tukea oppimiseensa ja kuntoutumiseensa tarvitsevat lapset ja nuoret, joilla on vakavia psyykkisiä pulmia, moni- tai vaikeavammaisuutta, kehitysvammaisuutta tai </a:t>
            </a:r>
            <a:r>
              <a:rPr lang="fi-FI" dirty="0" err="1"/>
              <a:t>autismikirjoa</a:t>
            </a:r>
            <a:r>
              <a:rPr lang="fi-FI" dirty="0"/>
              <a:t>. Lisäksi ryhmään saattaa kuulua lapsia, joiden opetus järjestetään perusopetuslain 18 pykälän mukaisesti.”</a:t>
            </a:r>
          </a:p>
          <a:p>
            <a:endParaRPr lang="fi-FI" dirty="0"/>
          </a:p>
        </p:txBody>
      </p:sp>
    </p:spTree>
    <p:extLst>
      <p:ext uri="{BB962C8B-B14F-4D97-AF65-F5344CB8AC3E}">
        <p14:creationId xmlns:p14="http://schemas.microsoft.com/office/powerpoint/2010/main" val="27226442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C745-8C7D-4E96-A407-2878267EF9DD}"/>
              </a:ext>
            </a:extLst>
          </p:cNvPr>
          <p:cNvSpPr>
            <a:spLocks noGrp="1"/>
          </p:cNvSpPr>
          <p:nvPr>
            <p:ph type="title"/>
          </p:nvPr>
        </p:nvSpPr>
        <p:spPr/>
        <p:txBody>
          <a:bodyPr/>
          <a:lstStyle/>
          <a:p>
            <a:r>
              <a:rPr lang="fi-FI" dirty="0"/>
              <a:t>Universal Design – kaikkien oppimista tukeva esteetön oppimisympäristö</a:t>
            </a:r>
          </a:p>
        </p:txBody>
      </p:sp>
      <p:sp>
        <p:nvSpPr>
          <p:cNvPr id="3" name="Content Placeholder 2">
            <a:extLst>
              <a:ext uri="{FF2B5EF4-FFF2-40B4-BE49-F238E27FC236}">
                <a16:creationId xmlns:a16="http://schemas.microsoft.com/office/drawing/2014/main" id="{015EBF41-1B9E-4A7A-B5B2-A756C46284DB}"/>
              </a:ext>
            </a:extLst>
          </p:cNvPr>
          <p:cNvSpPr>
            <a:spLocks noGrp="1"/>
          </p:cNvSpPr>
          <p:nvPr>
            <p:ph idx="1"/>
          </p:nvPr>
        </p:nvSpPr>
        <p:spPr/>
        <p:txBody>
          <a:bodyPr/>
          <a:lstStyle/>
          <a:p>
            <a:r>
              <a:rPr lang="fi-FI" dirty="0"/>
              <a:t>Oppijoiden tuen tarpeiden ilmenemisessä ei ole kyse ainoastaan yksilöstä, vaan </a:t>
            </a:r>
            <a:r>
              <a:rPr lang="fi-FI" dirty="0">
                <a:latin typeface="Brother 1816 Medium" pitchFamily="50" charset="0"/>
              </a:rPr>
              <a:t>vuorovaikutuksellisesta ilmiöstä, yksilön ja ympäristön välisestä suhteesta</a:t>
            </a:r>
            <a:r>
              <a:rPr lang="fi-FI" dirty="0"/>
              <a:t>. Siksi myös tuen tarpeisiin vastaaminen voidaan aloittaa ensisijaisesti ympäristöön vaikuttamalla.</a:t>
            </a:r>
          </a:p>
          <a:p>
            <a:r>
              <a:rPr lang="fi-FI" dirty="0">
                <a:latin typeface="Brother 1816 Medium" pitchFamily="50" charset="0"/>
              </a:rPr>
              <a:t>Oppimisympäristön esteettömyys on sellaisen ympäristön luomista, jossa kaikilla oppijoilla on mahdollisuus saavuttaa hyviä oppimistuloksia. </a:t>
            </a:r>
            <a:r>
              <a:rPr lang="fi-FI" dirty="0"/>
              <a:t>Keino luoda tämänkaltainen esteetön ja saavutettava oppimisympäristö on opetuksen universaali suunnittelu, Universal Design (UD).</a:t>
            </a:r>
          </a:p>
          <a:p>
            <a:endParaRPr lang="fi-FI" dirty="0"/>
          </a:p>
        </p:txBody>
      </p:sp>
    </p:spTree>
    <p:extLst>
      <p:ext uri="{BB962C8B-B14F-4D97-AF65-F5344CB8AC3E}">
        <p14:creationId xmlns:p14="http://schemas.microsoft.com/office/powerpoint/2010/main" val="7587484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6181-F559-4DCC-8DAE-790173E03A31}"/>
              </a:ext>
            </a:extLst>
          </p:cNvPr>
          <p:cNvSpPr>
            <a:spLocks noGrp="1"/>
          </p:cNvSpPr>
          <p:nvPr>
            <p:ph type="title"/>
          </p:nvPr>
        </p:nvSpPr>
        <p:spPr/>
        <p:txBody>
          <a:bodyPr/>
          <a:lstStyle/>
          <a:p>
            <a:r>
              <a:rPr lang="fi-FI" dirty="0"/>
              <a:t>Universal Design (UD) - ydinperiaatteet</a:t>
            </a:r>
          </a:p>
        </p:txBody>
      </p:sp>
      <p:sp>
        <p:nvSpPr>
          <p:cNvPr id="3" name="Content Placeholder 2">
            <a:extLst>
              <a:ext uri="{FF2B5EF4-FFF2-40B4-BE49-F238E27FC236}">
                <a16:creationId xmlns:a16="http://schemas.microsoft.com/office/drawing/2014/main" id="{7CF73C48-76EE-46B9-B6D7-E1AB8F6C3E70}"/>
              </a:ext>
            </a:extLst>
          </p:cNvPr>
          <p:cNvSpPr>
            <a:spLocks noGrp="1"/>
          </p:cNvSpPr>
          <p:nvPr>
            <p:ph idx="1"/>
          </p:nvPr>
        </p:nvSpPr>
        <p:spPr/>
        <p:txBody>
          <a:bodyPr>
            <a:normAutofit fontScale="92500"/>
          </a:bodyPr>
          <a:lstStyle/>
          <a:p>
            <a:pPr marL="514350" indent="-514350">
              <a:buFont typeface="+mj-lt"/>
              <a:buAutoNum type="arabicPeriod"/>
            </a:pPr>
            <a:r>
              <a:rPr lang="fi-FI" dirty="0"/>
              <a:t>useita joustavia tapoja esittää informaatiota ja oppia (</a:t>
            </a:r>
            <a:r>
              <a:rPr lang="fi-FI" i="1" dirty="0" err="1"/>
              <a:t>multiple</a:t>
            </a:r>
            <a:r>
              <a:rPr lang="fi-FI" i="1" dirty="0"/>
              <a:t> </a:t>
            </a:r>
            <a:r>
              <a:rPr lang="fi-FI" i="1" dirty="0" err="1"/>
              <a:t>means</a:t>
            </a:r>
            <a:r>
              <a:rPr lang="fi-FI" i="1" dirty="0"/>
              <a:t> of </a:t>
            </a:r>
            <a:r>
              <a:rPr lang="fi-FI" i="1" dirty="0" err="1"/>
              <a:t>representation</a:t>
            </a:r>
            <a:r>
              <a:rPr lang="fi-FI" i="1" dirty="0"/>
              <a:t>), </a:t>
            </a:r>
            <a:r>
              <a:rPr lang="fi-FI" dirty="0"/>
              <a:t>esim. havainnollistaminen, informaatiota eri aistialueiden kautta ja muokattavissa esitysmuodoissa, aiemman tiedon aktivointi</a:t>
            </a:r>
          </a:p>
          <a:p>
            <a:pPr marL="514350" indent="-514350">
              <a:buFont typeface="+mj-lt"/>
              <a:buAutoNum type="arabicPeriod"/>
            </a:pPr>
            <a:r>
              <a:rPr lang="fi-FI" dirty="0"/>
              <a:t>monia eri kanavia toimia ja osoittaa oppimaansa (</a:t>
            </a:r>
            <a:r>
              <a:rPr lang="fi-FI" i="1" dirty="0" err="1"/>
              <a:t>multiple</a:t>
            </a:r>
            <a:r>
              <a:rPr lang="fi-FI" i="1" dirty="0"/>
              <a:t> </a:t>
            </a:r>
            <a:r>
              <a:rPr lang="fi-FI" i="1" dirty="0" err="1"/>
              <a:t>means</a:t>
            </a:r>
            <a:r>
              <a:rPr lang="fi-FI" i="1" dirty="0"/>
              <a:t> of </a:t>
            </a:r>
            <a:r>
              <a:rPr lang="fi-FI" i="1" dirty="0" err="1"/>
              <a:t>expression</a:t>
            </a:r>
            <a:r>
              <a:rPr lang="fi-FI" dirty="0"/>
              <a:t>), esim. tukea </a:t>
            </a:r>
            <a:r>
              <a:rPr lang="fi-FI" dirty="0" err="1"/>
              <a:t>toiminnnanohjaukseen</a:t>
            </a:r>
            <a:r>
              <a:rPr lang="fi-FI" dirty="0"/>
              <a:t> sekä vaihtoehtoja itseilmaisuun, viestintään ja fyysiseen toimintaan</a:t>
            </a:r>
          </a:p>
          <a:p>
            <a:pPr marL="514350" indent="-514350">
              <a:buFont typeface="+mj-lt"/>
              <a:buAutoNum type="arabicPeriod"/>
            </a:pPr>
            <a:r>
              <a:rPr lang="fi-FI" dirty="0"/>
              <a:t>useita erilaisia tapoja osallistua (</a:t>
            </a:r>
            <a:r>
              <a:rPr lang="fi-FI" i="1" dirty="0" err="1"/>
              <a:t>multiple</a:t>
            </a:r>
            <a:r>
              <a:rPr lang="fi-FI" i="1" dirty="0"/>
              <a:t> </a:t>
            </a:r>
            <a:r>
              <a:rPr lang="fi-FI" i="1" dirty="0" err="1"/>
              <a:t>means</a:t>
            </a:r>
            <a:r>
              <a:rPr lang="fi-FI" i="1" dirty="0"/>
              <a:t> of </a:t>
            </a:r>
            <a:r>
              <a:rPr lang="fi-FI" i="1" dirty="0" err="1"/>
              <a:t>engagement</a:t>
            </a:r>
            <a:r>
              <a:rPr lang="fi-FI" dirty="0"/>
              <a:t>), esim. vaihtoehtoja mielenkiinnon herättämiseksi ja mahdollisuuksia valintoihin, sisältöjen merkityksellisyys ja aitous sekä kannustus</a:t>
            </a:r>
          </a:p>
        </p:txBody>
      </p:sp>
    </p:spTree>
    <p:extLst>
      <p:ext uri="{BB962C8B-B14F-4D97-AF65-F5344CB8AC3E}">
        <p14:creationId xmlns:p14="http://schemas.microsoft.com/office/powerpoint/2010/main" val="26053850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FE9F-0745-403D-91B0-D2A89351684F}"/>
              </a:ext>
            </a:extLst>
          </p:cNvPr>
          <p:cNvSpPr>
            <a:spLocks noGrp="1"/>
          </p:cNvSpPr>
          <p:nvPr>
            <p:ph type="title"/>
          </p:nvPr>
        </p:nvSpPr>
        <p:spPr/>
        <p:txBody>
          <a:bodyPr/>
          <a:lstStyle/>
          <a:p>
            <a:r>
              <a:rPr lang="fi-FI" dirty="0"/>
              <a:t>Se on kuin surmaisi satakielen (</a:t>
            </a:r>
            <a:r>
              <a:rPr lang="fi-FI" dirty="0" err="1"/>
              <a:t>Edu</a:t>
            </a:r>
            <a:r>
              <a:rPr lang="fi-FI" dirty="0"/>
              <a:t> Kettunen) </a:t>
            </a:r>
          </a:p>
        </p:txBody>
      </p:sp>
      <p:sp>
        <p:nvSpPr>
          <p:cNvPr id="3" name="Content Placeholder 2">
            <a:extLst>
              <a:ext uri="{FF2B5EF4-FFF2-40B4-BE49-F238E27FC236}">
                <a16:creationId xmlns:a16="http://schemas.microsoft.com/office/drawing/2014/main" id="{B8C4C19B-7AE1-461E-8D0A-E7277E5BECA1}"/>
              </a:ext>
            </a:extLst>
          </p:cNvPr>
          <p:cNvSpPr>
            <a:spLocks noGrp="1"/>
          </p:cNvSpPr>
          <p:nvPr>
            <p:ph idx="1"/>
          </p:nvPr>
        </p:nvSpPr>
        <p:spPr/>
        <p:txBody>
          <a:bodyPr>
            <a:normAutofit fontScale="77500" lnSpcReduction="20000"/>
          </a:bodyPr>
          <a:lstStyle/>
          <a:p>
            <a:pPr marL="0" indent="0">
              <a:buNone/>
            </a:pPr>
            <a:r>
              <a:rPr lang="fi-FI" dirty="0"/>
              <a:t>Se on ihan omanlaisensa varsinainen kuumapää</a:t>
            </a:r>
          </a:p>
          <a:p>
            <a:pPr marL="0" indent="0">
              <a:buNone/>
            </a:pPr>
            <a:r>
              <a:rPr lang="fi-FI" dirty="0" err="1"/>
              <a:t>Sillon</a:t>
            </a:r>
            <a:r>
              <a:rPr lang="fi-FI" dirty="0"/>
              <a:t> ihan omat keinot, omat väylät ymmärtää elämää</a:t>
            </a:r>
          </a:p>
          <a:p>
            <a:pPr marL="0" indent="0">
              <a:buNone/>
            </a:pPr>
            <a:r>
              <a:rPr lang="fi-FI" dirty="0"/>
              <a:t>Ja </a:t>
            </a:r>
            <a:r>
              <a:rPr lang="fi-FI" dirty="0" err="1"/>
              <a:t>mä</a:t>
            </a:r>
            <a:r>
              <a:rPr lang="fi-FI" dirty="0"/>
              <a:t> koetan olla puuttumatta pikku juttuihin ja suhtautua suurin vakavasti</a:t>
            </a:r>
          </a:p>
          <a:p>
            <a:pPr marL="0" indent="0">
              <a:buNone/>
            </a:pPr>
            <a:r>
              <a:rPr lang="fi-FI" dirty="0"/>
              <a:t>Etten </a:t>
            </a:r>
            <a:r>
              <a:rPr lang="fi-FI" dirty="0" err="1"/>
              <a:t>tulis</a:t>
            </a:r>
            <a:r>
              <a:rPr lang="fi-FI" dirty="0"/>
              <a:t> rikkoneeksi mitään liian tärkeää </a:t>
            </a:r>
          </a:p>
          <a:p>
            <a:pPr marL="0" indent="0">
              <a:buNone/>
            </a:pPr>
            <a:r>
              <a:rPr lang="fi-FI" dirty="0"/>
              <a:t>vain siksi etten </a:t>
            </a:r>
            <a:r>
              <a:rPr lang="fi-FI" dirty="0" err="1"/>
              <a:t>nää</a:t>
            </a:r>
            <a:endParaRPr lang="fi-FI" dirty="0"/>
          </a:p>
          <a:p>
            <a:pPr marL="0" indent="0">
              <a:buNone/>
            </a:pPr>
            <a:r>
              <a:rPr lang="fi-FI" dirty="0"/>
              <a:t>Se on kuin </a:t>
            </a:r>
            <a:r>
              <a:rPr lang="fi-FI" dirty="0" err="1"/>
              <a:t>surmais</a:t>
            </a:r>
            <a:r>
              <a:rPr lang="fi-FI" dirty="0"/>
              <a:t> satakielen vain siksi että voi</a:t>
            </a:r>
          </a:p>
          <a:p>
            <a:pPr marL="0" indent="0">
              <a:buNone/>
            </a:pPr>
            <a:r>
              <a:rPr lang="fi-FI" dirty="0"/>
              <a:t>tai pelkkää huolimattomuuttaan vaan</a:t>
            </a:r>
          </a:p>
          <a:p>
            <a:pPr marL="0" indent="0">
              <a:buNone/>
            </a:pPr>
            <a:r>
              <a:rPr lang="fi-FI" dirty="0"/>
              <a:t>Ei  kukaan ole aivan oikeassa mistään kuitenkaan </a:t>
            </a:r>
          </a:p>
          <a:p>
            <a:pPr marL="0" indent="0">
              <a:buNone/>
            </a:pPr>
            <a:r>
              <a:rPr lang="fi-FI" dirty="0" err="1"/>
              <a:t>Nää</a:t>
            </a:r>
            <a:r>
              <a:rPr lang="fi-FI" dirty="0"/>
              <a:t> on tulkintoja vaan</a:t>
            </a:r>
          </a:p>
          <a:p>
            <a:pPr marL="0" indent="0">
              <a:buNone/>
            </a:pPr>
            <a:r>
              <a:rPr lang="fi-FI" dirty="0" err="1"/>
              <a:t>Mä</a:t>
            </a:r>
            <a:r>
              <a:rPr lang="fi-FI" dirty="0"/>
              <a:t> en tiedä elämästä mitään vedenpitävää, mitään yleispätevää</a:t>
            </a:r>
          </a:p>
          <a:p>
            <a:pPr marL="0" indent="0">
              <a:buNone/>
            </a:pPr>
            <a:r>
              <a:rPr lang="fi-FI" dirty="0"/>
              <a:t>Miksi veisin siltä taivaan, taivaan jonka se ymmärtää…</a:t>
            </a:r>
          </a:p>
          <a:p>
            <a:endParaRPr lang="fi-FI" dirty="0"/>
          </a:p>
        </p:txBody>
      </p:sp>
    </p:spTree>
    <p:extLst>
      <p:ext uri="{BB962C8B-B14F-4D97-AF65-F5344CB8AC3E}">
        <p14:creationId xmlns:p14="http://schemas.microsoft.com/office/powerpoint/2010/main" val="34697376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9626-E36F-40B5-B200-F4B1874660ED}"/>
              </a:ext>
            </a:extLst>
          </p:cNvPr>
          <p:cNvSpPr>
            <a:spLocks noGrp="1"/>
          </p:cNvSpPr>
          <p:nvPr>
            <p:ph type="title"/>
          </p:nvPr>
        </p:nvSpPr>
        <p:spPr/>
        <p:txBody>
          <a:bodyPr/>
          <a:lstStyle/>
          <a:p>
            <a:r>
              <a:rPr lang="fi-FI" dirty="0"/>
              <a:t>Työpaja 5: Toimintakulttuurien muutos tulevaisuusnäkökulmasta, osa 1</a:t>
            </a:r>
          </a:p>
        </p:txBody>
      </p:sp>
      <p:sp>
        <p:nvSpPr>
          <p:cNvPr id="3" name="Text Placeholder 2">
            <a:extLst>
              <a:ext uri="{FF2B5EF4-FFF2-40B4-BE49-F238E27FC236}">
                <a16:creationId xmlns:a16="http://schemas.microsoft.com/office/drawing/2014/main" id="{94E71758-0184-448D-A988-7F59696F71E7}"/>
              </a:ext>
            </a:extLst>
          </p:cNvPr>
          <p:cNvSpPr>
            <a:spLocks noGrp="1"/>
          </p:cNvSpPr>
          <p:nvPr>
            <p:ph type="body" idx="1"/>
          </p:nvPr>
        </p:nvSpPr>
        <p:spPr/>
        <p:txBody>
          <a:bodyPr/>
          <a:lstStyle/>
          <a:p>
            <a:r>
              <a:rPr lang="fi-FI" dirty="0"/>
              <a:t>Leena Jokinen</a:t>
            </a:r>
          </a:p>
        </p:txBody>
      </p:sp>
    </p:spTree>
    <p:extLst>
      <p:ext uri="{BB962C8B-B14F-4D97-AF65-F5344CB8AC3E}">
        <p14:creationId xmlns:p14="http://schemas.microsoft.com/office/powerpoint/2010/main" val="5614865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863A5-0EAC-4198-ACC2-8CB7F26E641D}"/>
              </a:ext>
            </a:extLst>
          </p:cNvPr>
          <p:cNvSpPr>
            <a:spLocks noGrp="1"/>
          </p:cNvSpPr>
          <p:nvPr>
            <p:ph type="title"/>
          </p:nvPr>
        </p:nvSpPr>
        <p:spPr/>
        <p:txBody>
          <a:bodyPr/>
          <a:lstStyle/>
          <a:p>
            <a:r>
              <a:rPr lang="fi-FI" dirty="0"/>
              <a:t>Sisältöjä ja tavoitteita</a:t>
            </a:r>
          </a:p>
        </p:txBody>
      </p:sp>
      <p:sp>
        <p:nvSpPr>
          <p:cNvPr id="3" name="Content Placeholder 2">
            <a:extLst>
              <a:ext uri="{FF2B5EF4-FFF2-40B4-BE49-F238E27FC236}">
                <a16:creationId xmlns:a16="http://schemas.microsoft.com/office/drawing/2014/main" id="{B655A45B-F1D2-4A57-B908-F41F5FA9495F}"/>
              </a:ext>
            </a:extLst>
          </p:cNvPr>
          <p:cNvSpPr>
            <a:spLocks noGrp="1"/>
          </p:cNvSpPr>
          <p:nvPr>
            <p:ph idx="1"/>
          </p:nvPr>
        </p:nvSpPr>
        <p:spPr/>
        <p:txBody>
          <a:bodyPr/>
          <a:lstStyle/>
          <a:p>
            <a:r>
              <a:rPr lang="fi-FI" dirty="0"/>
              <a:t>Miten tulevaisuuden hahmottaminen auttaa johtamaan ja kehittämään toimintakulttuuria?</a:t>
            </a:r>
          </a:p>
          <a:p>
            <a:r>
              <a:rPr lang="fi-FI" dirty="0"/>
              <a:t>Jotain työkaluja tulevaisuuden tekemiseen</a:t>
            </a:r>
          </a:p>
          <a:p>
            <a:r>
              <a:rPr lang="fi-FI" dirty="0"/>
              <a:t>Keskustelua ja arviointia sopivista toimintatavoista yhdessä ja eri verkostoissa</a:t>
            </a:r>
          </a:p>
          <a:p>
            <a:r>
              <a:rPr lang="fi-FI" dirty="0"/>
              <a:t>Osaamisen dynaaminen ennakointi</a:t>
            </a:r>
          </a:p>
        </p:txBody>
      </p:sp>
    </p:spTree>
    <p:extLst>
      <p:ext uri="{BB962C8B-B14F-4D97-AF65-F5344CB8AC3E}">
        <p14:creationId xmlns:p14="http://schemas.microsoft.com/office/powerpoint/2010/main" val="11615776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FA5C-18E6-448C-9403-19B367D13A37}"/>
              </a:ext>
            </a:extLst>
          </p:cNvPr>
          <p:cNvSpPr>
            <a:spLocks noGrp="1"/>
          </p:cNvSpPr>
          <p:nvPr>
            <p:ph type="title"/>
          </p:nvPr>
        </p:nvSpPr>
        <p:spPr/>
        <p:txBody>
          <a:bodyPr/>
          <a:lstStyle/>
          <a:p>
            <a:r>
              <a:rPr lang="fi-FI" dirty="0"/>
              <a:t>Tulevaisuusnäkökulma toimintakulttuurin kehittämiseen</a:t>
            </a:r>
          </a:p>
        </p:txBody>
      </p:sp>
      <p:sp>
        <p:nvSpPr>
          <p:cNvPr id="3" name="Content Placeholder 2">
            <a:extLst>
              <a:ext uri="{FF2B5EF4-FFF2-40B4-BE49-F238E27FC236}">
                <a16:creationId xmlns:a16="http://schemas.microsoft.com/office/drawing/2014/main" id="{03E4EAD2-898E-402A-B802-59CAD35037CF}"/>
              </a:ext>
            </a:extLst>
          </p:cNvPr>
          <p:cNvSpPr>
            <a:spLocks noGrp="1"/>
          </p:cNvSpPr>
          <p:nvPr>
            <p:ph idx="1"/>
          </p:nvPr>
        </p:nvSpPr>
        <p:spPr/>
        <p:txBody>
          <a:bodyPr/>
          <a:lstStyle/>
          <a:p>
            <a:r>
              <a:rPr lang="fi-FI" dirty="0"/>
              <a:t>Tämän päivän päätöksillä muokataan tulevaisuutta</a:t>
            </a:r>
          </a:p>
          <a:p>
            <a:r>
              <a:rPr lang="fi-FI" dirty="0"/>
              <a:t>Tulevaisuus ei tapahdu itsekseen, vaan vaikutamme tulevaisuutteen omalla toiminnallamme </a:t>
            </a:r>
          </a:p>
          <a:p>
            <a:r>
              <a:rPr lang="fi-FI" dirty="0"/>
              <a:t>Se mitä ajattelemme tulevaisuudesta, vaikuttaa myös tämän hetken päätöksiin</a:t>
            </a:r>
          </a:p>
        </p:txBody>
      </p:sp>
    </p:spTree>
    <p:extLst>
      <p:ext uri="{BB962C8B-B14F-4D97-AF65-F5344CB8AC3E}">
        <p14:creationId xmlns:p14="http://schemas.microsoft.com/office/powerpoint/2010/main" val="35271536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76AA-D12D-4588-B49A-6868C2DC51FE}"/>
              </a:ext>
            </a:extLst>
          </p:cNvPr>
          <p:cNvSpPr>
            <a:spLocks noGrp="1"/>
          </p:cNvSpPr>
          <p:nvPr>
            <p:ph type="title"/>
          </p:nvPr>
        </p:nvSpPr>
        <p:spPr/>
        <p:txBody>
          <a:bodyPr/>
          <a:lstStyle/>
          <a:p>
            <a:r>
              <a:rPr lang="fi-FI" dirty="0"/>
              <a:t>Pohdinta</a:t>
            </a:r>
          </a:p>
        </p:txBody>
      </p:sp>
      <p:sp>
        <p:nvSpPr>
          <p:cNvPr id="3" name="Content Placeholder 2">
            <a:extLst>
              <a:ext uri="{FF2B5EF4-FFF2-40B4-BE49-F238E27FC236}">
                <a16:creationId xmlns:a16="http://schemas.microsoft.com/office/drawing/2014/main" id="{BF120524-38A4-4896-86BA-A12E49C2717D}"/>
              </a:ext>
            </a:extLst>
          </p:cNvPr>
          <p:cNvSpPr>
            <a:spLocks noGrp="1"/>
          </p:cNvSpPr>
          <p:nvPr>
            <p:ph idx="1"/>
          </p:nvPr>
        </p:nvSpPr>
        <p:spPr/>
        <p:txBody>
          <a:bodyPr/>
          <a:lstStyle/>
          <a:p>
            <a:r>
              <a:rPr lang="fi-FI" dirty="0"/>
              <a:t>Millaisia tulevaisuuteen suuntautuvia toimenpiteitä olette tehneet viimeisten kolmen vuoden aikana?</a:t>
            </a:r>
          </a:p>
          <a:p>
            <a:r>
              <a:rPr lang="fi-FI" dirty="0"/>
              <a:t>Millaisia vaikutuksia toimintakulttuurin tai –toimintatapoihin olette havainneet?</a:t>
            </a:r>
          </a:p>
        </p:txBody>
      </p:sp>
    </p:spTree>
    <p:extLst>
      <p:ext uri="{BB962C8B-B14F-4D97-AF65-F5344CB8AC3E}">
        <p14:creationId xmlns:p14="http://schemas.microsoft.com/office/powerpoint/2010/main" val="25083397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2143-628B-4A89-9C40-98EB24395705}"/>
              </a:ext>
            </a:extLst>
          </p:cNvPr>
          <p:cNvSpPr>
            <a:spLocks noGrp="1"/>
          </p:cNvSpPr>
          <p:nvPr>
            <p:ph type="title"/>
          </p:nvPr>
        </p:nvSpPr>
        <p:spPr/>
        <p:txBody>
          <a:bodyPr>
            <a:normAutofit fontScale="90000"/>
          </a:bodyPr>
          <a:lstStyle/>
          <a:p>
            <a:r>
              <a:rPr lang="fi-FI" dirty="0"/>
              <a:t>Toimintaympäristön ja -kulttuurin muutos: Perususkomukset osaamisen ja koulutuksen alalla</a:t>
            </a:r>
          </a:p>
        </p:txBody>
      </p:sp>
      <p:sp>
        <p:nvSpPr>
          <p:cNvPr id="3" name="Content Placeholder 2">
            <a:extLst>
              <a:ext uri="{FF2B5EF4-FFF2-40B4-BE49-F238E27FC236}">
                <a16:creationId xmlns:a16="http://schemas.microsoft.com/office/drawing/2014/main" id="{C7708FEB-FF79-480B-B9EB-E37D693A56A5}"/>
              </a:ext>
            </a:extLst>
          </p:cNvPr>
          <p:cNvSpPr>
            <a:spLocks noGrp="1"/>
          </p:cNvSpPr>
          <p:nvPr>
            <p:ph idx="1"/>
          </p:nvPr>
        </p:nvSpPr>
        <p:spPr/>
        <p:txBody>
          <a:bodyPr>
            <a:normAutofit fontScale="85000" lnSpcReduction="10000"/>
          </a:bodyPr>
          <a:lstStyle/>
          <a:p>
            <a:r>
              <a:rPr lang="fi-FI" dirty="0"/>
              <a:t>Yhteisöllisyys, vuorovaikutus ja tunnereaktiot ihmisten kesken säilyvät </a:t>
            </a:r>
          </a:p>
          <a:p>
            <a:r>
              <a:rPr lang="fi-FI" dirty="0"/>
              <a:t>Koulutus ja sen perusrakenteet säilyvät jossakin muodossa</a:t>
            </a:r>
          </a:p>
          <a:p>
            <a:r>
              <a:rPr lang="fi-FI" dirty="0"/>
              <a:t>Varhaiskasvatuksessa ja perusopetuksessa fyysinen läsnäolo ja kiinteä vuorovaikutus jatkuvat edelleen </a:t>
            </a:r>
          </a:p>
          <a:p>
            <a:r>
              <a:rPr lang="fi-FI" dirty="0"/>
              <a:t>Taloudelliset seikat määrittävät palveluita ja asettavat reunaehtoja. Koulutus on poliittisesti ohjailtua </a:t>
            </a:r>
          </a:p>
          <a:p>
            <a:r>
              <a:rPr lang="fi-FI" dirty="0"/>
              <a:t>Informaatiotulva jatkuu, mutta tekninen kehitys luo myös uusia mahdollisuuksia </a:t>
            </a:r>
          </a:p>
          <a:p>
            <a:r>
              <a:rPr lang="fi-FI" dirty="0"/>
              <a:t>Ihmisten perustarpeet eivät muutu: ihmiset pyrkivät edelleen hyvää ja pohtivat elämän tarkoitusta </a:t>
            </a:r>
          </a:p>
          <a:p>
            <a:r>
              <a:rPr lang="fi-FI" dirty="0"/>
              <a:t>Työn tekeminen säilyy jossain muodossa ja kädentaitajia tarvitaan</a:t>
            </a:r>
          </a:p>
        </p:txBody>
      </p:sp>
    </p:spTree>
    <p:extLst>
      <p:ext uri="{BB962C8B-B14F-4D97-AF65-F5344CB8AC3E}">
        <p14:creationId xmlns:p14="http://schemas.microsoft.com/office/powerpoint/2010/main" val="17680161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0A25B-86ED-44AD-A07F-C9BCB0EFEE71}"/>
              </a:ext>
            </a:extLst>
          </p:cNvPr>
          <p:cNvSpPr>
            <a:spLocks noGrp="1"/>
          </p:cNvSpPr>
          <p:nvPr>
            <p:ph type="title"/>
          </p:nvPr>
        </p:nvSpPr>
        <p:spPr/>
        <p:txBody>
          <a:bodyPr/>
          <a:lstStyle/>
          <a:p>
            <a:r>
              <a:rPr lang="fi-FI" dirty="0"/>
              <a:t>Tulevaisuusajattelun lähtökohtia</a:t>
            </a:r>
          </a:p>
        </p:txBody>
      </p:sp>
      <p:sp>
        <p:nvSpPr>
          <p:cNvPr id="3" name="Content Placeholder 2">
            <a:extLst>
              <a:ext uri="{FF2B5EF4-FFF2-40B4-BE49-F238E27FC236}">
                <a16:creationId xmlns:a16="http://schemas.microsoft.com/office/drawing/2014/main" id="{B9A96AA5-826B-4E3B-9F01-5E023150E94F}"/>
              </a:ext>
            </a:extLst>
          </p:cNvPr>
          <p:cNvSpPr>
            <a:spLocks noGrp="1"/>
          </p:cNvSpPr>
          <p:nvPr>
            <p:ph idx="1"/>
          </p:nvPr>
        </p:nvSpPr>
        <p:spPr/>
        <p:txBody>
          <a:bodyPr/>
          <a:lstStyle/>
          <a:p>
            <a:r>
              <a:rPr lang="fi-FI" dirty="0"/>
              <a:t>Etsitään vaihtoehtoisia tulevaisuuspolkuja ja mahdollisuuksia kasvattamalla tulevaisuustietoisuutta (skenaariot)</a:t>
            </a:r>
          </a:p>
          <a:p>
            <a:r>
              <a:rPr lang="fi-FI" dirty="0"/>
              <a:t>Pyritään luomaan valmiuksia luovaan ja epälineaariseen ajatteluun (heikot signaalit)</a:t>
            </a:r>
          </a:p>
          <a:p>
            <a:r>
              <a:rPr lang="fi-FI" dirty="0"/>
              <a:t>Haastetaan ennustava tai jopa ennalta määrätty näkemys tulevaisuuden kehityksestä (mallinnukset)</a:t>
            </a:r>
          </a:p>
          <a:p>
            <a:r>
              <a:rPr lang="fi-FI" dirty="0"/>
              <a:t>Teoreettisina ankkureina systeemiteoria, päätöksentekoteoriat, kompleksisuusteoriat</a:t>
            </a:r>
          </a:p>
        </p:txBody>
      </p:sp>
    </p:spTree>
    <p:extLst>
      <p:ext uri="{BB962C8B-B14F-4D97-AF65-F5344CB8AC3E}">
        <p14:creationId xmlns:p14="http://schemas.microsoft.com/office/powerpoint/2010/main" val="46934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4C97-646D-4480-969C-2D788C46EC7C}"/>
              </a:ext>
            </a:extLst>
          </p:cNvPr>
          <p:cNvSpPr>
            <a:spLocks noGrp="1"/>
          </p:cNvSpPr>
          <p:nvPr>
            <p:ph type="title"/>
          </p:nvPr>
        </p:nvSpPr>
        <p:spPr/>
        <p:txBody>
          <a:bodyPr>
            <a:normAutofit/>
          </a:bodyPr>
          <a:lstStyle/>
          <a:p>
            <a:r>
              <a:rPr lang="fi-FI" sz="3200" dirty="0">
                <a:latin typeface="Brother 1816 Medium" pitchFamily="50" charset="0"/>
              </a:rPr>
              <a:t>Lukuvuosisuunnitelma</a:t>
            </a:r>
          </a:p>
        </p:txBody>
      </p:sp>
      <p:sp>
        <p:nvSpPr>
          <p:cNvPr id="3" name="Content Placeholder 2">
            <a:extLst>
              <a:ext uri="{FF2B5EF4-FFF2-40B4-BE49-F238E27FC236}">
                <a16:creationId xmlns:a16="http://schemas.microsoft.com/office/drawing/2014/main" id="{28EEA4C5-9E67-4335-8932-5B38CD4D4A97}"/>
              </a:ext>
            </a:extLst>
          </p:cNvPr>
          <p:cNvSpPr>
            <a:spLocks noGrp="1"/>
          </p:cNvSpPr>
          <p:nvPr>
            <p:ph idx="1"/>
          </p:nvPr>
        </p:nvSpPr>
        <p:spPr/>
        <p:txBody>
          <a:bodyPr/>
          <a:lstStyle/>
          <a:p>
            <a:pPr marL="0" indent="0">
              <a:buNone/>
            </a:pPr>
            <a:r>
              <a:rPr lang="fi-FI" dirty="0">
                <a:latin typeface="Brother 1816 Medium" pitchFamily="50" charset="0"/>
              </a:rPr>
              <a:t>Täsmennetään, miten opetussuunnitelmaa toteutetaan kussakin koulussa lukuvuoden aikana.</a:t>
            </a:r>
          </a:p>
          <a:p>
            <a:r>
              <a:rPr lang="fi-FI" dirty="0">
                <a:latin typeface="Brother 1816 Regular" pitchFamily="50" charset="0"/>
              </a:rPr>
              <a:t>opetuksen yleinen järjestäminen, opetustunnit ja opetuksen yhteydessä järjestettävästä muu toiminta, työajat, koulun ulkopuolella annettava opetus muut tarpeelliset opetuksen järjestämiseen liittyvät asiat</a:t>
            </a:r>
          </a:p>
          <a:p>
            <a:pPr marL="0" indent="0">
              <a:buNone/>
            </a:pPr>
            <a:r>
              <a:rPr lang="fi-FI" dirty="0">
                <a:latin typeface="Brother 1816 Medium" pitchFamily="50" charset="0"/>
              </a:rPr>
              <a:t>Opetuksen järjestäjän tulee ennalta ilmoittaa oppilaille ja näiden huoltajille keskeisistä 1 momentissa tarkoitetuista asioista.</a:t>
            </a:r>
          </a:p>
          <a:p>
            <a:pPr marL="0" indent="0">
              <a:buNone/>
            </a:pPr>
            <a:r>
              <a:rPr lang="fi-FI" dirty="0">
                <a:latin typeface="Brother 1816 Regular" pitchFamily="50" charset="0"/>
              </a:rPr>
              <a:t>Perusopetusasetus 9 § </a:t>
            </a:r>
          </a:p>
          <a:p>
            <a:endParaRPr lang="fi-FI" dirty="0"/>
          </a:p>
        </p:txBody>
      </p:sp>
    </p:spTree>
    <p:extLst>
      <p:ext uri="{BB962C8B-B14F-4D97-AF65-F5344CB8AC3E}">
        <p14:creationId xmlns:p14="http://schemas.microsoft.com/office/powerpoint/2010/main" val="2405093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6A5C-F9B7-4979-AB84-BD31C7967A72}"/>
              </a:ext>
            </a:extLst>
          </p:cNvPr>
          <p:cNvSpPr>
            <a:spLocks noGrp="1"/>
          </p:cNvSpPr>
          <p:nvPr>
            <p:ph type="title"/>
          </p:nvPr>
        </p:nvSpPr>
        <p:spPr/>
        <p:txBody>
          <a:bodyPr/>
          <a:lstStyle/>
          <a:p>
            <a:r>
              <a:rPr lang="fi-FI" dirty="0"/>
              <a:t>Ennakoiva ote</a:t>
            </a:r>
          </a:p>
        </p:txBody>
      </p:sp>
      <p:grpSp>
        <p:nvGrpSpPr>
          <p:cNvPr id="4" name="Group 3">
            <a:extLst>
              <a:ext uri="{FF2B5EF4-FFF2-40B4-BE49-F238E27FC236}">
                <a16:creationId xmlns:a16="http://schemas.microsoft.com/office/drawing/2014/main" id="{13ABDDC6-31C5-41F7-B56E-8DF47E8576A7}"/>
              </a:ext>
            </a:extLst>
          </p:cNvPr>
          <p:cNvGrpSpPr/>
          <p:nvPr/>
        </p:nvGrpSpPr>
        <p:grpSpPr>
          <a:xfrm>
            <a:off x="4517126" y="2083902"/>
            <a:ext cx="2955021" cy="2955021"/>
            <a:chOff x="2698953" y="1235427"/>
            <a:chExt cx="2955021" cy="2955021"/>
          </a:xfrm>
        </p:grpSpPr>
        <p:sp>
          <p:nvSpPr>
            <p:cNvPr id="26" name="Oval 25">
              <a:extLst>
                <a:ext uri="{FF2B5EF4-FFF2-40B4-BE49-F238E27FC236}">
                  <a16:creationId xmlns:a16="http://schemas.microsoft.com/office/drawing/2014/main" id="{646E5931-B788-42A7-A0CE-3095FF291A2C}"/>
                </a:ext>
              </a:extLst>
            </p:cNvPr>
            <p:cNvSpPr/>
            <p:nvPr/>
          </p:nvSpPr>
          <p:spPr>
            <a:xfrm>
              <a:off x="2698953" y="1235427"/>
              <a:ext cx="2955021" cy="2955021"/>
            </a:xfrm>
            <a:prstGeom prst="ellipse">
              <a:avLst/>
            </a:prstGeom>
          </p:spPr>
          <p:style>
            <a:lnRef idx="2">
              <a:schemeClr val="accent1">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sp>
        <p:sp>
          <p:nvSpPr>
            <p:cNvPr id="27" name="Oval 4">
              <a:extLst>
                <a:ext uri="{FF2B5EF4-FFF2-40B4-BE49-F238E27FC236}">
                  <a16:creationId xmlns:a16="http://schemas.microsoft.com/office/drawing/2014/main" id="{07DBCA36-C537-46E9-847D-57D392F5FFD5}"/>
                </a:ext>
              </a:extLst>
            </p:cNvPr>
            <p:cNvSpPr txBox="1"/>
            <p:nvPr/>
          </p:nvSpPr>
          <p:spPr>
            <a:xfrm>
              <a:off x="3131706" y="1668180"/>
              <a:ext cx="2089515" cy="20895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fi-FI" sz="3300" kern="1200" dirty="0"/>
                <a:t>Ennakointi</a:t>
              </a:r>
            </a:p>
          </p:txBody>
        </p:sp>
      </p:grpSp>
      <p:grpSp>
        <p:nvGrpSpPr>
          <p:cNvPr id="5" name="Group 4">
            <a:extLst>
              <a:ext uri="{FF2B5EF4-FFF2-40B4-BE49-F238E27FC236}">
                <a16:creationId xmlns:a16="http://schemas.microsoft.com/office/drawing/2014/main" id="{6335BD81-D3F6-42E4-99DF-288E8BC7D93B}"/>
              </a:ext>
            </a:extLst>
          </p:cNvPr>
          <p:cNvGrpSpPr/>
          <p:nvPr/>
        </p:nvGrpSpPr>
        <p:grpSpPr>
          <a:xfrm>
            <a:off x="5255881" y="897173"/>
            <a:ext cx="1477510" cy="1477510"/>
            <a:chOff x="3437708" y="48698"/>
            <a:chExt cx="1477510" cy="1477510"/>
          </a:xfrm>
        </p:grpSpPr>
        <p:sp>
          <p:nvSpPr>
            <p:cNvPr id="24" name="Oval 23">
              <a:extLst>
                <a:ext uri="{FF2B5EF4-FFF2-40B4-BE49-F238E27FC236}">
                  <a16:creationId xmlns:a16="http://schemas.microsoft.com/office/drawing/2014/main" id="{D4A71827-EE7D-4C9E-BB2B-B2BD8E702714}"/>
                </a:ext>
              </a:extLst>
            </p:cNvPr>
            <p:cNvSpPr/>
            <p:nvPr/>
          </p:nvSpPr>
          <p:spPr>
            <a:xfrm>
              <a:off x="3437708" y="48698"/>
              <a:ext cx="1477510" cy="1477510"/>
            </a:xfrm>
            <a:prstGeom prst="ellipse">
              <a:avLst/>
            </a:prstGeom>
          </p:spPr>
          <p:style>
            <a:lnRef idx="2">
              <a:schemeClr val="accent1">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sp>
        <p:sp>
          <p:nvSpPr>
            <p:cNvPr id="25" name="Oval 6">
              <a:extLst>
                <a:ext uri="{FF2B5EF4-FFF2-40B4-BE49-F238E27FC236}">
                  <a16:creationId xmlns:a16="http://schemas.microsoft.com/office/drawing/2014/main" id="{2BCDEA63-28A0-479F-8818-4F2F2DC3D2F3}"/>
                </a:ext>
              </a:extLst>
            </p:cNvPr>
            <p:cNvSpPr txBox="1"/>
            <p:nvPr/>
          </p:nvSpPr>
          <p:spPr>
            <a:xfrm>
              <a:off x="3654084" y="265074"/>
              <a:ext cx="1044758" cy="10447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dirty="0"/>
                <a:t>Suuntaudu tulevaisuuteen	</a:t>
              </a:r>
            </a:p>
          </p:txBody>
        </p:sp>
      </p:grpSp>
      <p:grpSp>
        <p:nvGrpSpPr>
          <p:cNvPr id="6" name="Group 5">
            <a:extLst>
              <a:ext uri="{FF2B5EF4-FFF2-40B4-BE49-F238E27FC236}">
                <a16:creationId xmlns:a16="http://schemas.microsoft.com/office/drawing/2014/main" id="{EED7D1A6-4C98-48A7-9E55-87869DA6493E}"/>
              </a:ext>
            </a:extLst>
          </p:cNvPr>
          <p:cNvGrpSpPr/>
          <p:nvPr/>
        </p:nvGrpSpPr>
        <p:grpSpPr>
          <a:xfrm>
            <a:off x="6761286" y="1622138"/>
            <a:ext cx="1477510" cy="1477510"/>
            <a:chOff x="4943113" y="773663"/>
            <a:chExt cx="1477510" cy="1477510"/>
          </a:xfrm>
        </p:grpSpPr>
        <p:sp>
          <p:nvSpPr>
            <p:cNvPr id="22" name="Oval 21">
              <a:extLst>
                <a:ext uri="{FF2B5EF4-FFF2-40B4-BE49-F238E27FC236}">
                  <a16:creationId xmlns:a16="http://schemas.microsoft.com/office/drawing/2014/main" id="{7B88BF2D-29EE-42E7-87C1-41E98CE0526C}"/>
                </a:ext>
              </a:extLst>
            </p:cNvPr>
            <p:cNvSpPr/>
            <p:nvPr/>
          </p:nvSpPr>
          <p:spPr>
            <a:xfrm>
              <a:off x="4943113" y="773663"/>
              <a:ext cx="1477510" cy="1477510"/>
            </a:xfrm>
            <a:prstGeom prst="ellipse">
              <a:avLst/>
            </a:prstGeom>
          </p:spPr>
          <p:style>
            <a:lnRef idx="2">
              <a:schemeClr val="accent1">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sp>
        <p:sp>
          <p:nvSpPr>
            <p:cNvPr id="23" name="Oval 8">
              <a:extLst>
                <a:ext uri="{FF2B5EF4-FFF2-40B4-BE49-F238E27FC236}">
                  <a16:creationId xmlns:a16="http://schemas.microsoft.com/office/drawing/2014/main" id="{12D82024-DE14-4675-BCEE-79A7FA753A2B}"/>
                </a:ext>
              </a:extLst>
            </p:cNvPr>
            <p:cNvSpPr txBox="1"/>
            <p:nvPr/>
          </p:nvSpPr>
          <p:spPr>
            <a:xfrm>
              <a:off x="5159489" y="990039"/>
              <a:ext cx="1044758" cy="10447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dirty="0"/>
                <a:t>Ennakoi tulevaisuuden tarpeita</a:t>
              </a:r>
            </a:p>
          </p:txBody>
        </p:sp>
      </p:grpSp>
      <p:grpSp>
        <p:nvGrpSpPr>
          <p:cNvPr id="7" name="Group 6">
            <a:extLst>
              <a:ext uri="{FF2B5EF4-FFF2-40B4-BE49-F238E27FC236}">
                <a16:creationId xmlns:a16="http://schemas.microsoft.com/office/drawing/2014/main" id="{421B7D90-F3B8-43B4-AA8D-079A6311A34D}"/>
              </a:ext>
            </a:extLst>
          </p:cNvPr>
          <p:cNvGrpSpPr/>
          <p:nvPr/>
        </p:nvGrpSpPr>
        <p:grpSpPr>
          <a:xfrm>
            <a:off x="7133090" y="3251118"/>
            <a:ext cx="1477510" cy="1477510"/>
            <a:chOff x="5314917" y="2402643"/>
            <a:chExt cx="1477510" cy="1477510"/>
          </a:xfrm>
        </p:grpSpPr>
        <p:sp>
          <p:nvSpPr>
            <p:cNvPr id="20" name="Oval 19">
              <a:extLst>
                <a:ext uri="{FF2B5EF4-FFF2-40B4-BE49-F238E27FC236}">
                  <a16:creationId xmlns:a16="http://schemas.microsoft.com/office/drawing/2014/main" id="{E006D496-E5EE-4EEA-BC9D-F3BD4B3CCFDE}"/>
                </a:ext>
              </a:extLst>
            </p:cNvPr>
            <p:cNvSpPr/>
            <p:nvPr/>
          </p:nvSpPr>
          <p:spPr>
            <a:xfrm>
              <a:off x="5314917" y="2402643"/>
              <a:ext cx="1477510" cy="1477510"/>
            </a:xfrm>
            <a:prstGeom prst="ellipse">
              <a:avLst/>
            </a:prstGeom>
          </p:spPr>
          <p:style>
            <a:lnRef idx="2">
              <a:schemeClr val="accent1">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sp>
        <p:sp>
          <p:nvSpPr>
            <p:cNvPr id="21" name="Oval 10">
              <a:extLst>
                <a:ext uri="{FF2B5EF4-FFF2-40B4-BE49-F238E27FC236}">
                  <a16:creationId xmlns:a16="http://schemas.microsoft.com/office/drawing/2014/main" id="{106CFF6A-6A0A-4BD8-9F7A-EFFBF3FAA2ED}"/>
                </a:ext>
              </a:extLst>
            </p:cNvPr>
            <p:cNvSpPr txBox="1"/>
            <p:nvPr/>
          </p:nvSpPr>
          <p:spPr>
            <a:xfrm>
              <a:off x="5531293" y="2619019"/>
              <a:ext cx="1044758" cy="10447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dirty="0"/>
                <a:t>Käytä hyväksesi  epätäydellistä tietoa</a:t>
              </a:r>
            </a:p>
          </p:txBody>
        </p:sp>
      </p:grpSp>
      <p:grpSp>
        <p:nvGrpSpPr>
          <p:cNvPr id="8" name="Group 7">
            <a:extLst>
              <a:ext uri="{FF2B5EF4-FFF2-40B4-BE49-F238E27FC236}">
                <a16:creationId xmlns:a16="http://schemas.microsoft.com/office/drawing/2014/main" id="{55469735-28F1-4306-B63D-2D9E0C5E7973}"/>
              </a:ext>
            </a:extLst>
          </p:cNvPr>
          <p:cNvGrpSpPr/>
          <p:nvPr/>
        </p:nvGrpSpPr>
        <p:grpSpPr>
          <a:xfrm>
            <a:off x="6091318" y="4557459"/>
            <a:ext cx="1477510" cy="1477510"/>
            <a:chOff x="4273145" y="3708984"/>
            <a:chExt cx="1477510" cy="1477510"/>
          </a:xfrm>
        </p:grpSpPr>
        <p:sp>
          <p:nvSpPr>
            <p:cNvPr id="18" name="Oval 17">
              <a:extLst>
                <a:ext uri="{FF2B5EF4-FFF2-40B4-BE49-F238E27FC236}">
                  <a16:creationId xmlns:a16="http://schemas.microsoft.com/office/drawing/2014/main" id="{DF783D4B-7C7B-47D5-9661-96A736FDB55B}"/>
                </a:ext>
              </a:extLst>
            </p:cNvPr>
            <p:cNvSpPr/>
            <p:nvPr/>
          </p:nvSpPr>
          <p:spPr>
            <a:xfrm>
              <a:off x="4273145" y="3708984"/>
              <a:ext cx="1477510" cy="1477510"/>
            </a:xfrm>
            <a:prstGeom prst="ellipse">
              <a:avLst/>
            </a:prstGeom>
          </p:spPr>
          <p:style>
            <a:lnRef idx="2">
              <a:schemeClr val="accent1">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sp>
        <p:sp>
          <p:nvSpPr>
            <p:cNvPr id="19" name="Oval 12">
              <a:extLst>
                <a:ext uri="{FF2B5EF4-FFF2-40B4-BE49-F238E27FC236}">
                  <a16:creationId xmlns:a16="http://schemas.microsoft.com/office/drawing/2014/main" id="{BBB2A9C3-5F3F-4A8F-8E54-21BED47647AC}"/>
                </a:ext>
              </a:extLst>
            </p:cNvPr>
            <p:cNvSpPr txBox="1"/>
            <p:nvPr/>
          </p:nvSpPr>
          <p:spPr>
            <a:xfrm>
              <a:off x="4489521" y="3925360"/>
              <a:ext cx="1044758" cy="10447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dirty="0"/>
                <a:t>Odota odottamatonta</a:t>
              </a:r>
            </a:p>
          </p:txBody>
        </p:sp>
      </p:grpSp>
      <p:grpSp>
        <p:nvGrpSpPr>
          <p:cNvPr id="9" name="Group 8">
            <a:extLst>
              <a:ext uri="{FF2B5EF4-FFF2-40B4-BE49-F238E27FC236}">
                <a16:creationId xmlns:a16="http://schemas.microsoft.com/office/drawing/2014/main" id="{1FEF1DA1-1BB3-4923-A711-62F5C9659735}"/>
              </a:ext>
            </a:extLst>
          </p:cNvPr>
          <p:cNvGrpSpPr/>
          <p:nvPr/>
        </p:nvGrpSpPr>
        <p:grpSpPr>
          <a:xfrm>
            <a:off x="4420445" y="4557459"/>
            <a:ext cx="1477510" cy="1477510"/>
            <a:chOff x="2602272" y="3708984"/>
            <a:chExt cx="1477510" cy="1477510"/>
          </a:xfrm>
        </p:grpSpPr>
        <p:sp>
          <p:nvSpPr>
            <p:cNvPr id="16" name="Oval 15">
              <a:extLst>
                <a:ext uri="{FF2B5EF4-FFF2-40B4-BE49-F238E27FC236}">
                  <a16:creationId xmlns:a16="http://schemas.microsoft.com/office/drawing/2014/main" id="{ED70D0CB-A0D8-4BE0-B5BA-5F5EACB3ABF7}"/>
                </a:ext>
              </a:extLst>
            </p:cNvPr>
            <p:cNvSpPr/>
            <p:nvPr/>
          </p:nvSpPr>
          <p:spPr>
            <a:xfrm>
              <a:off x="2602272" y="3708984"/>
              <a:ext cx="1477510" cy="1477510"/>
            </a:xfrm>
            <a:prstGeom prst="ellipse">
              <a:avLst/>
            </a:prstGeom>
          </p:spPr>
          <p:style>
            <a:lnRef idx="2">
              <a:schemeClr val="accent1">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sp>
        <p:sp>
          <p:nvSpPr>
            <p:cNvPr id="17" name="Oval 14">
              <a:extLst>
                <a:ext uri="{FF2B5EF4-FFF2-40B4-BE49-F238E27FC236}">
                  <a16:creationId xmlns:a16="http://schemas.microsoft.com/office/drawing/2014/main" id="{CC317D73-7C8C-4F4D-A75E-04F02AA058A4}"/>
                </a:ext>
              </a:extLst>
            </p:cNvPr>
            <p:cNvSpPr txBox="1"/>
            <p:nvPr/>
          </p:nvSpPr>
          <p:spPr>
            <a:xfrm>
              <a:off x="2818648" y="3925360"/>
              <a:ext cx="1044758" cy="10447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dirty="0"/>
                <a:t>Ajattele pitkällä ja lyhyellä aikavälillä</a:t>
              </a:r>
            </a:p>
          </p:txBody>
        </p:sp>
      </p:grpSp>
      <p:grpSp>
        <p:nvGrpSpPr>
          <p:cNvPr id="10" name="Group 9">
            <a:extLst>
              <a:ext uri="{FF2B5EF4-FFF2-40B4-BE49-F238E27FC236}">
                <a16:creationId xmlns:a16="http://schemas.microsoft.com/office/drawing/2014/main" id="{94BCE532-F896-4060-8E55-F9EEF06DA13E}"/>
              </a:ext>
            </a:extLst>
          </p:cNvPr>
          <p:cNvGrpSpPr/>
          <p:nvPr/>
        </p:nvGrpSpPr>
        <p:grpSpPr>
          <a:xfrm>
            <a:off x="3378672" y="3251118"/>
            <a:ext cx="1477510" cy="1477510"/>
            <a:chOff x="1560499" y="2402643"/>
            <a:chExt cx="1477510" cy="1477510"/>
          </a:xfrm>
        </p:grpSpPr>
        <p:sp>
          <p:nvSpPr>
            <p:cNvPr id="14" name="Oval 13">
              <a:extLst>
                <a:ext uri="{FF2B5EF4-FFF2-40B4-BE49-F238E27FC236}">
                  <a16:creationId xmlns:a16="http://schemas.microsoft.com/office/drawing/2014/main" id="{856540AB-A719-4745-8127-6F3C4B177E29}"/>
                </a:ext>
              </a:extLst>
            </p:cNvPr>
            <p:cNvSpPr/>
            <p:nvPr/>
          </p:nvSpPr>
          <p:spPr>
            <a:xfrm>
              <a:off x="1560499" y="2402643"/>
              <a:ext cx="1477510" cy="1477510"/>
            </a:xfrm>
            <a:prstGeom prst="ellipse">
              <a:avLst/>
            </a:prstGeom>
          </p:spPr>
          <p:style>
            <a:lnRef idx="2">
              <a:schemeClr val="accent1">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sp>
        <p:sp>
          <p:nvSpPr>
            <p:cNvPr id="15" name="Oval 16">
              <a:extLst>
                <a:ext uri="{FF2B5EF4-FFF2-40B4-BE49-F238E27FC236}">
                  <a16:creationId xmlns:a16="http://schemas.microsoft.com/office/drawing/2014/main" id="{9C71B8E6-46DE-4FC6-B26F-62F82ACE760A}"/>
                </a:ext>
              </a:extLst>
            </p:cNvPr>
            <p:cNvSpPr txBox="1"/>
            <p:nvPr/>
          </p:nvSpPr>
          <p:spPr>
            <a:xfrm>
              <a:off x="1776875" y="2619019"/>
              <a:ext cx="1044758" cy="10447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dirty="0"/>
                <a:t>Unelmoi tuottavasti</a:t>
              </a:r>
            </a:p>
          </p:txBody>
        </p:sp>
      </p:grpSp>
      <p:grpSp>
        <p:nvGrpSpPr>
          <p:cNvPr id="11" name="Group 10">
            <a:extLst>
              <a:ext uri="{FF2B5EF4-FFF2-40B4-BE49-F238E27FC236}">
                <a16:creationId xmlns:a16="http://schemas.microsoft.com/office/drawing/2014/main" id="{87FE7D9C-ADAE-47DA-B9A3-68C95710FD5B}"/>
              </a:ext>
            </a:extLst>
          </p:cNvPr>
          <p:cNvGrpSpPr/>
          <p:nvPr/>
        </p:nvGrpSpPr>
        <p:grpSpPr>
          <a:xfrm>
            <a:off x="3750477" y="1622138"/>
            <a:ext cx="1477510" cy="1477510"/>
            <a:chOff x="1932304" y="773663"/>
            <a:chExt cx="1477510" cy="1477510"/>
          </a:xfrm>
        </p:grpSpPr>
        <p:sp>
          <p:nvSpPr>
            <p:cNvPr id="12" name="Oval 11">
              <a:extLst>
                <a:ext uri="{FF2B5EF4-FFF2-40B4-BE49-F238E27FC236}">
                  <a16:creationId xmlns:a16="http://schemas.microsoft.com/office/drawing/2014/main" id="{D307846F-7292-48E9-8858-9A6DF3352225}"/>
                </a:ext>
              </a:extLst>
            </p:cNvPr>
            <p:cNvSpPr/>
            <p:nvPr/>
          </p:nvSpPr>
          <p:spPr>
            <a:xfrm>
              <a:off x="1932304" y="773663"/>
              <a:ext cx="1477510" cy="1477510"/>
            </a:xfrm>
            <a:prstGeom prst="ellipse">
              <a:avLst/>
            </a:prstGeom>
          </p:spPr>
          <p:style>
            <a:lnRef idx="2">
              <a:schemeClr val="accent1">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sp>
        <p:sp>
          <p:nvSpPr>
            <p:cNvPr id="13" name="Oval 18">
              <a:extLst>
                <a:ext uri="{FF2B5EF4-FFF2-40B4-BE49-F238E27FC236}">
                  <a16:creationId xmlns:a16="http://schemas.microsoft.com/office/drawing/2014/main" id="{6A6E501A-4CBC-40DC-81EA-348C9501155C}"/>
                </a:ext>
              </a:extLst>
            </p:cNvPr>
            <p:cNvSpPr txBox="1"/>
            <p:nvPr/>
          </p:nvSpPr>
          <p:spPr>
            <a:xfrm>
              <a:off x="2148680" y="990039"/>
              <a:ext cx="1044758" cy="10447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dirty="0"/>
                <a:t>Kunnioita tietoa</a:t>
              </a:r>
            </a:p>
          </p:txBody>
        </p:sp>
      </p:grpSp>
    </p:spTree>
    <p:extLst>
      <p:ext uri="{BB962C8B-B14F-4D97-AF65-F5344CB8AC3E}">
        <p14:creationId xmlns:p14="http://schemas.microsoft.com/office/powerpoint/2010/main" val="7806395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EC24-A7BC-4D1B-96EB-AFB50769ACF8}"/>
              </a:ext>
            </a:extLst>
          </p:cNvPr>
          <p:cNvSpPr>
            <a:spLocks noGrp="1"/>
          </p:cNvSpPr>
          <p:nvPr>
            <p:ph type="title"/>
          </p:nvPr>
        </p:nvSpPr>
        <p:spPr/>
        <p:txBody>
          <a:bodyPr/>
          <a:lstStyle/>
          <a:p>
            <a:r>
              <a:rPr lang="fi-FI" dirty="0"/>
              <a:t>Kysymykset tulevaisuuden luonteesta</a:t>
            </a:r>
          </a:p>
        </p:txBody>
      </p:sp>
      <p:graphicFrame>
        <p:nvGraphicFramePr>
          <p:cNvPr id="4" name="Table 3">
            <a:extLst>
              <a:ext uri="{FF2B5EF4-FFF2-40B4-BE49-F238E27FC236}">
                <a16:creationId xmlns:a16="http://schemas.microsoft.com/office/drawing/2014/main" id="{AD0DC2E4-AA11-425E-8471-636100091CF8}"/>
              </a:ext>
            </a:extLst>
          </p:cNvPr>
          <p:cNvGraphicFramePr>
            <a:graphicFrameLocks noGrp="1"/>
          </p:cNvGraphicFramePr>
          <p:nvPr>
            <p:extLst>
              <p:ext uri="{D42A27DB-BD31-4B8C-83A1-F6EECF244321}">
                <p14:modId xmlns:p14="http://schemas.microsoft.com/office/powerpoint/2010/main" val="156786855"/>
              </p:ext>
            </p:extLst>
          </p:nvPr>
        </p:nvGraphicFramePr>
        <p:xfrm>
          <a:off x="838200" y="1481133"/>
          <a:ext cx="7643814" cy="5096886"/>
        </p:xfrm>
        <a:graphic>
          <a:graphicData uri="http://schemas.openxmlformats.org/drawingml/2006/table">
            <a:tbl>
              <a:tblPr firstRow="1" bandRow="1"/>
              <a:tblGrid>
                <a:gridCol w="2547938">
                  <a:extLst>
                    <a:ext uri="{9D8B030D-6E8A-4147-A177-3AD203B41FA5}">
                      <a16:colId xmlns:a16="http://schemas.microsoft.com/office/drawing/2014/main" val="1114836399"/>
                    </a:ext>
                  </a:extLst>
                </a:gridCol>
                <a:gridCol w="2547938">
                  <a:extLst>
                    <a:ext uri="{9D8B030D-6E8A-4147-A177-3AD203B41FA5}">
                      <a16:colId xmlns:a16="http://schemas.microsoft.com/office/drawing/2014/main" val="1429639632"/>
                    </a:ext>
                  </a:extLst>
                </a:gridCol>
                <a:gridCol w="2547938">
                  <a:extLst>
                    <a:ext uri="{9D8B030D-6E8A-4147-A177-3AD203B41FA5}">
                      <a16:colId xmlns:a16="http://schemas.microsoft.com/office/drawing/2014/main" val="2210063988"/>
                    </a:ext>
                  </a:extLst>
                </a:gridCol>
              </a:tblGrid>
              <a:tr h="640068">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r>
                        <a:rPr lang="fi-FI" sz="1800" dirty="0">
                          <a:latin typeface="Brother 1816 Regular" pitchFamily="50" charset="0"/>
                        </a:rPr>
                        <a:t>Asenne tulevaisuuteen</a:t>
                      </a:r>
                      <a:endParaRPr lang="en-US" sz="1800" dirty="0">
                        <a:latin typeface="Brother 1816 Regular" pitchFamily="50" charset="0"/>
                      </a:endParaRPr>
                    </a:p>
                  </a:txBody>
                  <a:tcPr marL="91439" marR="91439" marT="45715" marB="45715">
                    <a:lnL w="6350" cap="flat" cmpd="sng" algn="ctr">
                      <a:solidFill>
                        <a:srgbClr val="9063CD"/>
                      </a:solidFill>
                      <a:prstDash val="solid"/>
                      <a:miter lim="800000"/>
                    </a:lnL>
                    <a:lnR w="12700" cap="flat" cmpd="sng" algn="ctr">
                      <a:solidFill>
                        <a:sysClr val="windowText" lastClr="000000"/>
                      </a:solidFill>
                      <a:prstDash val="solid"/>
                      <a:round/>
                      <a:headEnd type="none" w="med" len="med"/>
                      <a:tailEnd type="none" w="med" len="med"/>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solidFill>
                      <a:srgbClr val="9063CD"/>
                    </a:solidFill>
                  </a:tcP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r>
                        <a:rPr lang="fi-FI" sz="1800" dirty="0">
                          <a:latin typeface="Brother 1816 Regular" pitchFamily="50" charset="0"/>
                        </a:rPr>
                        <a:t>Tulevaisuuden luonne</a:t>
                      </a:r>
                      <a:endParaRPr lang="en-US" sz="1800" dirty="0">
                        <a:latin typeface="Brother 1816 Regular" pitchFamily="50" charset="0"/>
                      </a:endParaRPr>
                    </a:p>
                  </a:txBody>
                  <a:tcPr marL="91439" marR="91439" marT="45715" marB="45715">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solidFill>
                      <a:srgbClr val="9063CD"/>
                    </a:solidFill>
                  </a:tcP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r>
                        <a:rPr lang="fi-FI" sz="1800" dirty="0">
                          <a:latin typeface="Brother 1816 Regular" pitchFamily="50" charset="0"/>
                        </a:rPr>
                        <a:t>Suhde</a:t>
                      </a:r>
                      <a:r>
                        <a:rPr lang="fi-FI" sz="1800" baseline="0" dirty="0">
                          <a:latin typeface="Brother 1816 Regular" pitchFamily="50" charset="0"/>
                        </a:rPr>
                        <a:t> toimintaan</a:t>
                      </a:r>
                      <a:endParaRPr lang="en-US" sz="1800" dirty="0">
                        <a:latin typeface="Brother 1816 Regular" pitchFamily="50" charset="0"/>
                      </a:endParaRPr>
                    </a:p>
                  </a:txBody>
                  <a:tcPr marL="91439" marR="91439" marT="45715" marB="45715">
                    <a:lnL w="12700" cap="flat" cmpd="sng" algn="ctr">
                      <a:solidFill>
                        <a:sysClr val="windowText" lastClr="000000"/>
                      </a:solidFill>
                      <a:prstDash val="solid"/>
                      <a:round/>
                      <a:headEnd type="none" w="med" len="med"/>
                      <a:tailEnd type="none" w="med" len="med"/>
                    </a:lnL>
                    <a:lnR w="6350" cap="flat" cmpd="sng" algn="ctr">
                      <a:solidFill>
                        <a:srgbClr val="9063CD"/>
                      </a:solidFill>
                      <a:prstDash val="solid"/>
                      <a:miter lim="800000"/>
                    </a:lnR>
                    <a:lnT w="6350" cap="flat" cmpd="sng" algn="ctr">
                      <a:solidFill>
                        <a:srgbClr val="9063CD"/>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063CD"/>
                    </a:solidFill>
                  </a:tcPr>
                </a:tc>
                <a:extLst>
                  <a:ext uri="{0D108BD9-81ED-4DB2-BD59-A6C34878D82A}">
                    <a16:rowId xmlns:a16="http://schemas.microsoft.com/office/drawing/2014/main" val="2199896566"/>
                  </a:ext>
                </a:extLst>
              </a:tr>
              <a:tr h="64006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fi-FI" sz="1800" dirty="0">
                          <a:solidFill>
                            <a:schemeClr val="tx1">
                              <a:lumMod val="50000"/>
                            </a:schemeClr>
                          </a:solidFill>
                          <a:latin typeface="Brother 1816 Regular" pitchFamily="50" charset="0"/>
                        </a:rPr>
                        <a:t>Passiivinen</a:t>
                      </a:r>
                      <a:endParaRPr lang="en-US" sz="1800" dirty="0">
                        <a:solidFill>
                          <a:schemeClr val="tx1">
                            <a:lumMod val="50000"/>
                          </a:schemeClr>
                        </a:solidFill>
                        <a:latin typeface="Brother 1816 Regular" pitchFamily="50" charset="0"/>
                      </a:endParaRPr>
                    </a:p>
                  </a:txBody>
                  <a:tcPr marL="91439" marR="91439" marT="45715" marB="45715">
                    <a:lnL w="6350" cap="flat" cmpd="sng" algn="ctr">
                      <a:solidFill>
                        <a:srgbClr val="9063CD"/>
                      </a:solidFill>
                      <a:prstDash val="solid"/>
                      <a:miter lim="800000"/>
                    </a:lnL>
                    <a:lnR w="12700" cap="flat" cmpd="sng" algn="ctr">
                      <a:solidFill>
                        <a:sysClr val="windowText" lastClr="000000"/>
                      </a:solidFill>
                      <a:prstDash val="solid"/>
                      <a:round/>
                      <a:headEnd type="none" w="med" len="med"/>
                      <a:tailEnd type="none" w="med" len="med"/>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fi-FI" sz="1800" dirty="0">
                          <a:solidFill>
                            <a:schemeClr val="tx1">
                              <a:lumMod val="50000"/>
                            </a:schemeClr>
                          </a:solidFill>
                          <a:latin typeface="Brother 1816 Regular" pitchFamily="50" charset="0"/>
                        </a:rPr>
                        <a:t>Ei kiinnosta</a:t>
                      </a:r>
                      <a:endParaRPr lang="en-US" sz="1800" dirty="0">
                        <a:solidFill>
                          <a:schemeClr val="tx1">
                            <a:lumMod val="50000"/>
                          </a:schemeClr>
                        </a:solidFill>
                        <a:latin typeface="Brother 1816 Regular" pitchFamily="50" charset="0"/>
                      </a:endParaRPr>
                    </a:p>
                  </a:txBody>
                  <a:tcPr marL="91439" marR="91439" marT="45715" marB="45715">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fi-FI" sz="1800" dirty="0">
                          <a:solidFill>
                            <a:schemeClr val="tx1">
                              <a:lumMod val="50000"/>
                            </a:schemeClr>
                          </a:solidFill>
                          <a:latin typeface="Brother 1816 Regular" pitchFamily="50" charset="0"/>
                        </a:rPr>
                        <a:t>Ei suunnitelmia</a:t>
                      </a:r>
                    </a:p>
                    <a:p>
                      <a:endParaRPr lang="en-US" sz="1800" dirty="0">
                        <a:solidFill>
                          <a:schemeClr val="tx1">
                            <a:lumMod val="50000"/>
                          </a:schemeClr>
                        </a:solidFill>
                        <a:latin typeface="Brother 1816 Regular" pitchFamily="50" charset="0"/>
                      </a:endParaRPr>
                    </a:p>
                  </a:txBody>
                  <a:tcPr marL="91439" marR="91439" marT="45715" marB="45715">
                    <a:lnL w="12700" cap="flat" cmpd="sng" algn="ctr">
                      <a:solidFill>
                        <a:sysClr val="windowText" lastClr="000000"/>
                      </a:solidFill>
                      <a:prstDash val="solid"/>
                      <a:round/>
                      <a:headEnd type="none" w="med" len="med"/>
                      <a:tailEnd type="none" w="med" len="med"/>
                    </a:lnL>
                    <a:lnR w="6350" cap="flat" cmpd="sng" algn="ctr">
                      <a:solidFill>
                        <a:srgbClr val="9063CD"/>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9063CD"/>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571010789"/>
                  </a:ext>
                </a:extLst>
              </a:tr>
              <a:tr h="132679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fi-FI" sz="1800" dirty="0">
                          <a:solidFill>
                            <a:schemeClr val="tx1">
                              <a:lumMod val="50000"/>
                            </a:schemeClr>
                          </a:solidFill>
                          <a:latin typeface="Brother 1816 Regular" pitchFamily="50" charset="0"/>
                        </a:rPr>
                        <a:t>Reaktiivinen eli sopeutuva</a:t>
                      </a:r>
                      <a:endParaRPr lang="en-US" sz="1800" dirty="0">
                        <a:solidFill>
                          <a:schemeClr val="tx1">
                            <a:lumMod val="50000"/>
                          </a:schemeClr>
                        </a:solidFill>
                        <a:latin typeface="Brother 1816 Regular" pitchFamily="50" charset="0"/>
                      </a:endParaRPr>
                    </a:p>
                  </a:txBody>
                  <a:tcPr marL="91439" marR="91439" marT="45715" marB="45715">
                    <a:lnL w="6350" cap="flat" cmpd="sng" algn="ctr">
                      <a:solidFill>
                        <a:srgbClr val="9063CD"/>
                      </a:solidFill>
                      <a:prstDash val="solid"/>
                      <a:miter lim="800000"/>
                    </a:lnL>
                    <a:lnR w="12700" cap="flat" cmpd="sng" algn="ctr">
                      <a:solidFill>
                        <a:sysClr val="windowText" lastClr="000000"/>
                      </a:solidFill>
                      <a:prstDash val="solid"/>
                      <a:round/>
                      <a:headEnd type="none" w="med" len="med"/>
                      <a:tailEnd type="none" w="med" len="med"/>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fi-FI" sz="1800" dirty="0">
                          <a:solidFill>
                            <a:schemeClr val="tx1">
                              <a:lumMod val="50000"/>
                            </a:schemeClr>
                          </a:solidFill>
                          <a:latin typeface="Brother 1816 Regular" pitchFamily="50" charset="0"/>
                        </a:rPr>
                        <a:t>Millaiseksi maailma muuttuu</a:t>
                      </a:r>
                      <a:endParaRPr lang="en-US" sz="1800" dirty="0">
                        <a:solidFill>
                          <a:schemeClr val="tx1">
                            <a:lumMod val="50000"/>
                          </a:schemeClr>
                        </a:solidFill>
                        <a:latin typeface="Brother 1816 Regular" pitchFamily="50" charset="0"/>
                      </a:endParaRPr>
                    </a:p>
                  </a:txBody>
                  <a:tcPr marL="91439" marR="91439" marT="45715" marB="45715">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fi-FI" sz="1800" dirty="0">
                          <a:solidFill>
                            <a:schemeClr val="tx1">
                              <a:lumMod val="50000"/>
                            </a:schemeClr>
                          </a:solidFill>
                          <a:latin typeface="Brother 1816 Regular" pitchFamily="50" charset="0"/>
                        </a:rPr>
                        <a:t>Kuinka sopeudumme?</a:t>
                      </a:r>
                    </a:p>
                    <a:p>
                      <a:r>
                        <a:rPr lang="fi-FI" sz="1800" dirty="0">
                          <a:solidFill>
                            <a:schemeClr val="tx1">
                              <a:lumMod val="50000"/>
                            </a:schemeClr>
                          </a:solidFill>
                          <a:latin typeface="Brother 1816 Regular" pitchFamily="50" charset="0"/>
                        </a:rPr>
                        <a:t>Mitä ominaisuuksia tarvitsemme?</a:t>
                      </a:r>
                      <a:endParaRPr lang="en-US" sz="1800" dirty="0">
                        <a:solidFill>
                          <a:schemeClr val="tx1">
                            <a:lumMod val="50000"/>
                          </a:schemeClr>
                        </a:solidFill>
                        <a:latin typeface="Brother 1816 Regular" pitchFamily="50" charset="0"/>
                      </a:endParaRPr>
                    </a:p>
                  </a:txBody>
                  <a:tcPr marL="91439" marR="91439" marT="45715" marB="45715">
                    <a:lnL w="12700" cap="flat" cmpd="sng" algn="ctr">
                      <a:solidFill>
                        <a:sysClr val="windowText" lastClr="000000"/>
                      </a:solidFill>
                      <a:prstDash val="solid"/>
                      <a:round/>
                      <a:headEnd type="none" w="med" len="med"/>
                      <a:tailEnd type="none" w="med" len="med"/>
                    </a:lnL>
                    <a:lnR w="6350" cap="flat" cmpd="sng" algn="ctr">
                      <a:solidFill>
                        <a:srgbClr val="9063CD"/>
                      </a:solidFill>
                      <a:prstDash val="solid"/>
                      <a:miter lim="800000"/>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570434390"/>
                  </a:ext>
                </a:extLst>
              </a:tr>
              <a:tr h="82924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fi-FI" sz="1800" dirty="0" err="1">
                          <a:solidFill>
                            <a:schemeClr val="tx1">
                              <a:lumMod val="50000"/>
                            </a:schemeClr>
                          </a:solidFill>
                          <a:latin typeface="Brother 1816 Regular" pitchFamily="50" charset="0"/>
                        </a:rPr>
                        <a:t>Pre-aktiivinen</a:t>
                      </a:r>
                      <a:r>
                        <a:rPr lang="fi-FI" sz="1800" dirty="0">
                          <a:solidFill>
                            <a:schemeClr val="tx1">
                              <a:lumMod val="50000"/>
                            </a:schemeClr>
                          </a:solidFill>
                          <a:latin typeface="Brother 1816 Regular" pitchFamily="50" charset="0"/>
                        </a:rPr>
                        <a:t> eli ennakoiva</a:t>
                      </a:r>
                      <a:endParaRPr lang="en-US" sz="1800" dirty="0">
                        <a:solidFill>
                          <a:schemeClr val="tx1">
                            <a:lumMod val="50000"/>
                          </a:schemeClr>
                        </a:solidFill>
                        <a:latin typeface="Brother 1816 Regular" pitchFamily="50" charset="0"/>
                      </a:endParaRPr>
                    </a:p>
                  </a:txBody>
                  <a:tcPr marL="91439" marR="91439" marT="45715" marB="45715">
                    <a:lnL w="6350" cap="flat" cmpd="sng" algn="ctr">
                      <a:solidFill>
                        <a:srgbClr val="9063CD"/>
                      </a:solidFill>
                      <a:prstDash val="solid"/>
                      <a:miter lim="800000"/>
                    </a:lnL>
                    <a:lnR w="12700" cap="flat" cmpd="sng" algn="ctr">
                      <a:solidFill>
                        <a:sysClr val="windowText" lastClr="000000"/>
                      </a:solidFill>
                      <a:prstDash val="solid"/>
                      <a:round/>
                      <a:headEnd type="none" w="med" len="med"/>
                      <a:tailEnd type="none" w="med" len="med"/>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fi-FI" sz="1800" dirty="0">
                          <a:solidFill>
                            <a:schemeClr val="tx1">
                              <a:lumMod val="50000"/>
                            </a:schemeClr>
                          </a:solidFill>
                          <a:latin typeface="Brother 1816 Regular" pitchFamily="50" charset="0"/>
                        </a:rPr>
                        <a:t>Säilyykö muutoksen suunta?</a:t>
                      </a:r>
                      <a:endParaRPr lang="en-US" sz="1800" dirty="0">
                        <a:solidFill>
                          <a:schemeClr val="tx1">
                            <a:lumMod val="50000"/>
                          </a:schemeClr>
                        </a:solidFill>
                        <a:latin typeface="Brother 1816 Regular" pitchFamily="50" charset="0"/>
                      </a:endParaRPr>
                    </a:p>
                  </a:txBody>
                  <a:tcPr marL="91439" marR="91439" marT="45715" marB="45715">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fi-FI" sz="1800" dirty="0">
                          <a:solidFill>
                            <a:schemeClr val="tx1">
                              <a:lumMod val="50000"/>
                            </a:schemeClr>
                          </a:solidFill>
                          <a:latin typeface="Brother 1816 Regular" pitchFamily="50" charset="0"/>
                        </a:rPr>
                        <a:t>Miten trendi vaikuttaa ja kuinka kauan?</a:t>
                      </a:r>
                      <a:endParaRPr lang="en-US" sz="1800" dirty="0">
                        <a:solidFill>
                          <a:schemeClr val="tx1">
                            <a:lumMod val="50000"/>
                          </a:schemeClr>
                        </a:solidFill>
                        <a:latin typeface="Brother 1816 Regular" pitchFamily="50" charset="0"/>
                      </a:endParaRPr>
                    </a:p>
                  </a:txBody>
                  <a:tcPr marL="91439" marR="91439" marT="45715" marB="45715">
                    <a:lnL w="12700" cap="flat" cmpd="sng" algn="ctr">
                      <a:solidFill>
                        <a:sysClr val="windowText" lastClr="000000"/>
                      </a:solidFill>
                      <a:prstDash val="solid"/>
                      <a:round/>
                      <a:headEnd type="none" w="med" len="med"/>
                      <a:tailEnd type="none" w="med" len="med"/>
                    </a:lnL>
                    <a:lnR w="6350" cap="flat" cmpd="sng" algn="ctr">
                      <a:solidFill>
                        <a:srgbClr val="9063CD"/>
                      </a:solidFill>
                      <a:prstDash val="solid"/>
                      <a:miter lim="800000"/>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878770842"/>
                  </a:ext>
                </a:extLst>
              </a:tr>
              <a:tr h="157556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fi-FI" sz="1800" dirty="0" err="1">
                          <a:solidFill>
                            <a:schemeClr val="tx1">
                              <a:lumMod val="50000"/>
                            </a:schemeClr>
                          </a:solidFill>
                          <a:latin typeface="Brother 1816 Regular" pitchFamily="50" charset="0"/>
                        </a:rPr>
                        <a:t>Proaktiivinen</a:t>
                      </a:r>
                      <a:r>
                        <a:rPr lang="fi-FI" sz="1800" dirty="0">
                          <a:solidFill>
                            <a:schemeClr val="tx1">
                              <a:lumMod val="50000"/>
                            </a:schemeClr>
                          </a:solidFill>
                          <a:latin typeface="Brother 1816 Regular" pitchFamily="50" charset="0"/>
                        </a:rPr>
                        <a:t> eli luova</a:t>
                      </a:r>
                      <a:endParaRPr lang="en-US" sz="1800" dirty="0">
                        <a:solidFill>
                          <a:schemeClr val="tx1">
                            <a:lumMod val="50000"/>
                          </a:schemeClr>
                        </a:solidFill>
                        <a:latin typeface="Brother 1816 Regular" pitchFamily="50" charset="0"/>
                      </a:endParaRPr>
                    </a:p>
                  </a:txBody>
                  <a:tcPr marL="91439" marR="91439" marT="45715" marB="45715">
                    <a:lnL w="6350" cap="flat" cmpd="sng" algn="ctr">
                      <a:solidFill>
                        <a:srgbClr val="9063CD"/>
                      </a:solidFill>
                      <a:prstDash val="solid"/>
                      <a:miter lim="800000"/>
                    </a:lnL>
                    <a:lnR w="12700" cap="flat" cmpd="sng" algn="ctr">
                      <a:solidFill>
                        <a:sysClr val="windowText" lastClr="000000"/>
                      </a:solidFill>
                      <a:prstDash val="solid"/>
                      <a:round/>
                      <a:headEnd type="none" w="med" len="med"/>
                      <a:tailEnd type="none" w="med" len="med"/>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fi-FI" sz="1800" dirty="0">
                          <a:solidFill>
                            <a:schemeClr val="tx1">
                              <a:lumMod val="50000"/>
                            </a:schemeClr>
                          </a:solidFill>
                          <a:latin typeface="Brother 1816 Regular" pitchFamily="50" charset="0"/>
                        </a:rPr>
                        <a:t>Mitkä ovat mahdolliset maailmat?</a:t>
                      </a:r>
                      <a:endParaRPr lang="en-US" sz="1800" dirty="0">
                        <a:solidFill>
                          <a:schemeClr val="tx1">
                            <a:lumMod val="50000"/>
                          </a:schemeClr>
                        </a:solidFill>
                        <a:latin typeface="Brother 1816 Regular" pitchFamily="50" charset="0"/>
                      </a:endParaRPr>
                    </a:p>
                  </a:txBody>
                  <a:tcPr marL="91439" marR="91439" marT="45715" marB="45715">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fi-FI" sz="1800" dirty="0">
                          <a:solidFill>
                            <a:schemeClr val="tx1">
                              <a:lumMod val="50000"/>
                            </a:schemeClr>
                          </a:solidFill>
                          <a:latin typeface="Brother 1816 Regular" pitchFamily="50" charset="0"/>
                        </a:rPr>
                        <a:t>Kuinka vaikutamme toivottavaan tulevaisuuteen ja miten muutamme sitä?</a:t>
                      </a:r>
                      <a:endParaRPr lang="en-US" sz="1800" dirty="0">
                        <a:solidFill>
                          <a:schemeClr val="tx1">
                            <a:lumMod val="50000"/>
                          </a:schemeClr>
                        </a:solidFill>
                        <a:latin typeface="Brother 1816 Regular" pitchFamily="50" charset="0"/>
                      </a:endParaRPr>
                    </a:p>
                  </a:txBody>
                  <a:tcPr marL="91439" marR="91439" marT="45715" marB="45715">
                    <a:lnL w="12700" cap="flat" cmpd="sng" algn="ctr">
                      <a:solidFill>
                        <a:sysClr val="windowText" lastClr="000000"/>
                      </a:solidFill>
                      <a:prstDash val="solid"/>
                      <a:round/>
                      <a:headEnd type="none" w="med" len="med"/>
                      <a:tailEnd type="none" w="med" len="med"/>
                    </a:lnL>
                    <a:lnR w="6350" cap="flat" cmpd="sng" algn="ctr">
                      <a:solidFill>
                        <a:srgbClr val="9063CD"/>
                      </a:solidFill>
                      <a:prstDash val="solid"/>
                      <a:miter lim="800000"/>
                    </a:lnR>
                    <a:lnT w="6350" cap="flat" cmpd="sng" algn="ctr">
                      <a:solidFill>
                        <a:srgbClr val="9063CD"/>
                      </a:solidFill>
                      <a:prstDash val="solid"/>
                      <a:miter lim="800000"/>
                    </a:lnT>
                    <a:lnB w="6350" cap="flat" cmpd="sng" algn="ctr">
                      <a:solidFill>
                        <a:srgbClr val="9063CD"/>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11224303"/>
                  </a:ext>
                </a:extLst>
              </a:tr>
            </a:tbl>
          </a:graphicData>
        </a:graphic>
      </p:graphicFrame>
    </p:spTree>
    <p:extLst>
      <p:ext uri="{BB962C8B-B14F-4D97-AF65-F5344CB8AC3E}">
        <p14:creationId xmlns:p14="http://schemas.microsoft.com/office/powerpoint/2010/main" val="1027465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E0B2-37B6-4F85-B462-DEA2980F5A87}"/>
              </a:ext>
            </a:extLst>
          </p:cNvPr>
          <p:cNvSpPr>
            <a:spLocks noGrp="1"/>
          </p:cNvSpPr>
          <p:nvPr>
            <p:ph type="title"/>
          </p:nvPr>
        </p:nvSpPr>
        <p:spPr/>
        <p:txBody>
          <a:bodyPr>
            <a:normAutofit fontScale="90000"/>
          </a:bodyPr>
          <a:lstStyle/>
          <a:p>
            <a:r>
              <a:rPr lang="fi-FI" dirty="0"/>
              <a:t>Tulevaisuuteen suuntautuva muutosprosessi: Yleisen rautalankamallin elementtejä</a:t>
            </a:r>
          </a:p>
        </p:txBody>
      </p:sp>
      <p:sp>
        <p:nvSpPr>
          <p:cNvPr id="3" name="Content Placeholder 2">
            <a:extLst>
              <a:ext uri="{FF2B5EF4-FFF2-40B4-BE49-F238E27FC236}">
                <a16:creationId xmlns:a16="http://schemas.microsoft.com/office/drawing/2014/main" id="{A6CE1B84-7A7B-4D9F-9ED1-08B7CCCAD291}"/>
              </a:ext>
            </a:extLst>
          </p:cNvPr>
          <p:cNvSpPr>
            <a:spLocks noGrp="1"/>
          </p:cNvSpPr>
          <p:nvPr>
            <p:ph idx="1"/>
          </p:nvPr>
        </p:nvSpPr>
        <p:spPr/>
        <p:txBody>
          <a:bodyPr>
            <a:normAutofit fontScale="77500" lnSpcReduction="20000"/>
          </a:bodyPr>
          <a:lstStyle/>
          <a:p>
            <a:r>
              <a:rPr lang="fi-FI" dirty="0"/>
              <a:t>Toimintaympäristön kartoitus</a:t>
            </a:r>
          </a:p>
          <a:p>
            <a:r>
              <a:rPr lang="fi-FI" dirty="0"/>
              <a:t>Tulevaisuuden muutosvoimien tarkastelu</a:t>
            </a:r>
          </a:p>
          <a:p>
            <a:r>
              <a:rPr lang="fi-FI" dirty="0"/>
              <a:t>Omien kykyjen ja tavoitteiden pohdinta</a:t>
            </a:r>
          </a:p>
          <a:p>
            <a:r>
              <a:rPr lang="fi-FI" dirty="0"/>
              <a:t>Tarvittavien toimenpiteiden määrittely</a:t>
            </a:r>
          </a:p>
          <a:p>
            <a:r>
              <a:rPr lang="fi-FI" dirty="0"/>
              <a:t>Toteutumisen seuranta ja tulevaisuustiedon päivittäminen</a:t>
            </a:r>
          </a:p>
          <a:p>
            <a:endParaRPr lang="fi-FI" dirty="0"/>
          </a:p>
          <a:p>
            <a:r>
              <a:rPr lang="fi-FI" dirty="0"/>
              <a:t>Tavoitteena tunnistaa erityisesti tekijöitä, joihin voidaan itse vaikuttaa</a:t>
            </a:r>
          </a:p>
          <a:p>
            <a:r>
              <a:rPr lang="fi-FI" dirty="0"/>
              <a:t>Esimerkkikysymyksiä, joihin haetaan vastauksia:</a:t>
            </a:r>
          </a:p>
          <a:p>
            <a:pPr lvl="1"/>
            <a:r>
              <a:rPr lang="fi-FI" dirty="0"/>
              <a:t>Millainen on kannaltamme toivottava tulevaisuus?</a:t>
            </a:r>
          </a:p>
          <a:p>
            <a:pPr lvl="1"/>
            <a:r>
              <a:rPr lang="fi-FI" dirty="0"/>
              <a:t>Miten toivottava tulevaisuus saavutetaan?</a:t>
            </a:r>
          </a:p>
          <a:p>
            <a:pPr lvl="1"/>
            <a:r>
              <a:rPr lang="fi-FI" dirty="0"/>
              <a:t>Ovatko muutokset oman organisaation nykytilaan (toimintatavat, organisaatiorakenne tms.) tarpeen?</a:t>
            </a:r>
          </a:p>
          <a:p>
            <a:pPr lvl="1"/>
            <a:r>
              <a:rPr lang="fi-FI" dirty="0"/>
              <a:t>Missä järjestyksessä toimenpiteitä tulisi toteuttaa?</a:t>
            </a:r>
          </a:p>
        </p:txBody>
      </p:sp>
    </p:spTree>
    <p:extLst>
      <p:ext uri="{BB962C8B-B14F-4D97-AF65-F5344CB8AC3E}">
        <p14:creationId xmlns:p14="http://schemas.microsoft.com/office/powerpoint/2010/main" val="17143919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D8AE-AC2C-4B89-95B9-56A886E56404}"/>
              </a:ext>
            </a:extLst>
          </p:cNvPr>
          <p:cNvSpPr>
            <a:spLocks noGrp="1"/>
          </p:cNvSpPr>
          <p:nvPr>
            <p:ph type="title"/>
          </p:nvPr>
        </p:nvSpPr>
        <p:spPr/>
        <p:txBody>
          <a:bodyPr/>
          <a:lstStyle/>
          <a:p>
            <a:r>
              <a:rPr lang="fi-FI" dirty="0"/>
              <a:t>Toimintaympäristön muutos ja toimintakulttuuri</a:t>
            </a:r>
          </a:p>
        </p:txBody>
      </p:sp>
      <p:sp>
        <p:nvSpPr>
          <p:cNvPr id="3" name="Content Placeholder 2">
            <a:extLst>
              <a:ext uri="{FF2B5EF4-FFF2-40B4-BE49-F238E27FC236}">
                <a16:creationId xmlns:a16="http://schemas.microsoft.com/office/drawing/2014/main" id="{0DC6CE2B-EE9E-4B67-88D0-DF815F881E52}"/>
              </a:ext>
            </a:extLst>
          </p:cNvPr>
          <p:cNvSpPr>
            <a:spLocks noGrp="1"/>
          </p:cNvSpPr>
          <p:nvPr>
            <p:ph idx="1"/>
          </p:nvPr>
        </p:nvSpPr>
        <p:spPr/>
        <p:txBody>
          <a:bodyPr>
            <a:normAutofit fontScale="77500" lnSpcReduction="20000"/>
          </a:bodyPr>
          <a:lstStyle/>
          <a:p>
            <a:r>
              <a:rPr lang="fi-FI" dirty="0"/>
              <a:t>Toimintaympäristön tarkastelu on tapahtumista, trendeistä ja ilmiöiden välisistä suhteista saatavan tiedon hyödyntämistä ja käyttöä toimintaympäristössä tapahtuvien mahdollisten muutosten selville saamiseksi </a:t>
            </a:r>
          </a:p>
          <a:p>
            <a:r>
              <a:rPr lang="fi-FI" dirty="0"/>
              <a:t>Toimintakulttuuria kehitetään tietoisesti pohtimalla erilaisia tapoja ymmärtää nykyhetken ja tulevaisuuden välistä suhdetta</a:t>
            </a:r>
          </a:p>
          <a:p>
            <a:r>
              <a:rPr lang="fi-FI" dirty="0"/>
              <a:t>Organisaatiossa tarkastellaan toimintaympäristöä ulkoisten muutosvoimien ymmärtämiseksi, jotta voitaisiin paremmin kehittää tehokkaita tapoja oma tuleva tilanne ja vaikuttaa muutoksen suuntaan. </a:t>
            </a:r>
          </a:p>
          <a:p>
            <a:r>
              <a:rPr lang="fi-FI" dirty="0"/>
              <a:t>Toimintaympäristön muutoksen tarkastelun avulla voidaan</a:t>
            </a:r>
          </a:p>
          <a:p>
            <a:pPr lvl="1"/>
            <a:r>
              <a:rPr lang="fi-FI" dirty="0"/>
              <a:t> välttää yllätyksiä,</a:t>
            </a:r>
          </a:p>
          <a:p>
            <a:pPr lvl="1"/>
            <a:r>
              <a:rPr lang="fi-FI" dirty="0"/>
              <a:t> tunnistaa uhkia ja mahdollisuuksia,</a:t>
            </a:r>
          </a:p>
          <a:p>
            <a:pPr lvl="1"/>
            <a:r>
              <a:rPr lang="fi-FI" dirty="0"/>
              <a:t> saavuttaa kilpailuetua ja </a:t>
            </a:r>
          </a:p>
          <a:p>
            <a:pPr lvl="1"/>
            <a:r>
              <a:rPr lang="fi-FI" dirty="0"/>
              <a:t> parantaa sekä pitkän että lyhyen aikavälin strategiatyöskentelyn laatua ja tuloksia</a:t>
            </a:r>
          </a:p>
          <a:p>
            <a:endParaRPr lang="fi-FI" dirty="0"/>
          </a:p>
        </p:txBody>
      </p:sp>
    </p:spTree>
    <p:extLst>
      <p:ext uri="{BB962C8B-B14F-4D97-AF65-F5344CB8AC3E}">
        <p14:creationId xmlns:p14="http://schemas.microsoft.com/office/powerpoint/2010/main" val="29790702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AF707-B584-46A4-A080-E464EA82666D}"/>
              </a:ext>
            </a:extLst>
          </p:cNvPr>
          <p:cNvSpPr>
            <a:spLocks noGrp="1"/>
          </p:cNvSpPr>
          <p:nvPr>
            <p:ph type="title"/>
          </p:nvPr>
        </p:nvSpPr>
        <p:spPr/>
        <p:txBody>
          <a:bodyPr>
            <a:normAutofit fontScale="90000"/>
          </a:bodyPr>
          <a:lstStyle/>
          <a:p>
            <a:r>
              <a:rPr lang="fi-FI" dirty="0"/>
              <a:t>Työpaja: Ennakoinnin keinot ja menetelmät yritystoiminnan kehittämisessä ja johtamisessa</a:t>
            </a:r>
          </a:p>
        </p:txBody>
      </p:sp>
      <p:sp>
        <p:nvSpPr>
          <p:cNvPr id="3" name="Content Placeholder 2">
            <a:extLst>
              <a:ext uri="{FF2B5EF4-FFF2-40B4-BE49-F238E27FC236}">
                <a16:creationId xmlns:a16="http://schemas.microsoft.com/office/drawing/2014/main" id="{17F2D31E-E301-4919-852E-BD2BB09BAD76}"/>
              </a:ext>
            </a:extLst>
          </p:cNvPr>
          <p:cNvSpPr>
            <a:spLocks noGrp="1"/>
          </p:cNvSpPr>
          <p:nvPr>
            <p:ph idx="1"/>
          </p:nvPr>
        </p:nvSpPr>
        <p:spPr/>
        <p:txBody>
          <a:bodyPr>
            <a:normAutofit lnSpcReduction="10000"/>
          </a:bodyPr>
          <a:lstStyle/>
          <a:p>
            <a:r>
              <a:rPr lang="fi-FI" dirty="0"/>
              <a:t>Listatkaa mitkä ovat 3-5 tärkeintä muutosta, jotka vaikuttavat 5-10 vuoden aikana kuntamme/oppilaitoksemme kehittämiseen?</a:t>
            </a:r>
          </a:p>
          <a:p>
            <a:r>
              <a:rPr lang="fi-FI" dirty="0"/>
              <a:t>Kuvailkaa seuraavien kysymysten avulla ajatuksianne toimintakulttuurin kehittämisestä  </a:t>
            </a:r>
          </a:p>
          <a:p>
            <a:r>
              <a:rPr lang="fi-FI" dirty="0"/>
              <a:t>Millaista toimintakulttuuria pidätte tavoitteena?</a:t>
            </a:r>
          </a:p>
          <a:p>
            <a:pPr lvl="1"/>
            <a:r>
              <a:rPr lang="fi-FI" dirty="0"/>
              <a:t>Erikoistuneeseen osaamiseen perustuva arvon luonti tai/ja erilaiset yhdistelmät monenlaista toimintaa?</a:t>
            </a:r>
          </a:p>
          <a:p>
            <a:pPr lvl="1"/>
            <a:r>
              <a:rPr lang="fi-FI" dirty="0"/>
              <a:t>Nopeisiin radikaaleihin muutoksiin vai vanhojen toimintatapojen päälle rakentaminen</a:t>
            </a:r>
          </a:p>
          <a:p>
            <a:r>
              <a:rPr lang="fi-FI" dirty="0"/>
              <a:t>Millaisissa muutoksissa olemme mukana ja mitkä jätämme?</a:t>
            </a:r>
          </a:p>
          <a:p>
            <a:pPr marL="0" indent="0">
              <a:buNone/>
            </a:pPr>
            <a:endParaRPr lang="fi-FI" dirty="0"/>
          </a:p>
        </p:txBody>
      </p:sp>
    </p:spTree>
    <p:extLst>
      <p:ext uri="{BB962C8B-B14F-4D97-AF65-F5344CB8AC3E}">
        <p14:creationId xmlns:p14="http://schemas.microsoft.com/office/powerpoint/2010/main" val="8851442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8C3FE-1AD2-4B08-80DB-E76E3790B4DC}"/>
              </a:ext>
            </a:extLst>
          </p:cNvPr>
          <p:cNvSpPr>
            <a:spLocks noGrp="1"/>
          </p:cNvSpPr>
          <p:nvPr>
            <p:ph type="title"/>
          </p:nvPr>
        </p:nvSpPr>
        <p:spPr/>
        <p:txBody>
          <a:bodyPr/>
          <a:lstStyle/>
          <a:p>
            <a:r>
              <a:rPr lang="fi-FI" dirty="0"/>
              <a:t>Muutostekijöitä: Seuraavat 20 vuotta</a:t>
            </a:r>
          </a:p>
        </p:txBody>
      </p:sp>
      <p:grpSp>
        <p:nvGrpSpPr>
          <p:cNvPr id="4" name="Group 3">
            <a:extLst>
              <a:ext uri="{FF2B5EF4-FFF2-40B4-BE49-F238E27FC236}">
                <a16:creationId xmlns:a16="http://schemas.microsoft.com/office/drawing/2014/main" id="{0A7DA9AA-8161-4C20-B6FE-EB47796F3E84}"/>
              </a:ext>
            </a:extLst>
          </p:cNvPr>
          <p:cNvGrpSpPr/>
          <p:nvPr/>
        </p:nvGrpSpPr>
        <p:grpSpPr>
          <a:xfrm>
            <a:off x="838200" y="1965007"/>
            <a:ext cx="4056504" cy="3867972"/>
            <a:chOff x="6905" y="1167122"/>
            <a:chExt cx="2784660" cy="2078690"/>
          </a:xfrm>
        </p:grpSpPr>
        <p:sp>
          <p:nvSpPr>
            <p:cNvPr id="20" name="Rectangle: Top Corners Rounded 19">
              <a:extLst>
                <a:ext uri="{FF2B5EF4-FFF2-40B4-BE49-F238E27FC236}">
                  <a16:creationId xmlns:a16="http://schemas.microsoft.com/office/drawing/2014/main" id="{475D82BE-5EC7-4135-AFEE-FBAFCCA72BE2}"/>
                </a:ext>
              </a:extLst>
            </p:cNvPr>
            <p:cNvSpPr/>
            <p:nvPr/>
          </p:nvSpPr>
          <p:spPr>
            <a:xfrm>
              <a:off x="6905" y="1167122"/>
              <a:ext cx="2784660" cy="2078690"/>
            </a:xfrm>
            <a:prstGeom prst="round2SameRect">
              <a:avLst>
                <a:gd name="adj1" fmla="val 8000"/>
                <a:gd name="adj2" fmla="val 0"/>
              </a:avLst>
            </a:prstGeom>
            <a:solidFill>
              <a:sysClr val="window" lastClr="FFFFFF">
                <a:alpha val="90000"/>
                <a:hueOff val="0"/>
                <a:satOff val="0"/>
                <a:lumOff val="0"/>
                <a:alphaOff val="0"/>
              </a:sysClr>
            </a:solidFill>
            <a:ln w="6350" cap="flat" cmpd="sng" algn="ctr">
              <a:solidFill>
                <a:srgbClr val="ADCB00">
                  <a:hueOff val="0"/>
                  <a:satOff val="0"/>
                  <a:lumOff val="0"/>
                  <a:alphaOff val="0"/>
                </a:srgbClr>
              </a:solidFill>
              <a:prstDash val="solid"/>
              <a:miter lim="800000"/>
            </a:ln>
            <a:effectLst/>
          </p:spPr>
        </p:sp>
        <p:sp>
          <p:nvSpPr>
            <p:cNvPr id="21" name="Rectangle: Top Corners Rounded 4">
              <a:extLst>
                <a:ext uri="{FF2B5EF4-FFF2-40B4-BE49-F238E27FC236}">
                  <a16:creationId xmlns:a16="http://schemas.microsoft.com/office/drawing/2014/main" id="{0006863F-D1AD-48D0-BFBC-6A0960430621}"/>
                </a:ext>
              </a:extLst>
            </p:cNvPr>
            <p:cNvSpPr txBox="1"/>
            <p:nvPr/>
          </p:nvSpPr>
          <p:spPr>
            <a:xfrm>
              <a:off x="55611" y="1215828"/>
              <a:ext cx="2687248" cy="2029984"/>
            </a:xfrm>
            <a:prstGeom prst="rect">
              <a:avLst/>
            </a:prstGeom>
            <a:noFill/>
            <a:ln>
              <a:noFill/>
            </a:ln>
            <a:effectLst/>
          </p:spPr>
          <p:txBody>
            <a:bodyPr spcFirstLastPara="0" vert="horz" wrap="square" lIns="24130" tIns="72390" rIns="24130" bIns="24130" numCol="1" spcCol="1270" anchor="t" anchorCtr="0">
              <a:noAutofit/>
            </a:bodyPr>
            <a:lstStyle/>
            <a:p>
              <a:pPr marL="171450" marR="0" lvl="1" indent="-171450" algn="l" defTabSz="844550" eaLnBrk="1" fontAlgn="auto" latinLnBrk="0" hangingPunct="1">
                <a:lnSpc>
                  <a:spcPct val="90000"/>
                </a:lnSpc>
                <a:spcBef>
                  <a:spcPct val="0"/>
                </a:spcBef>
                <a:spcAft>
                  <a:spcPct val="15000"/>
                </a:spcAft>
                <a:buClrTx/>
                <a:buSzTx/>
                <a:buFontTx/>
                <a:buChar char="•"/>
                <a:tabLst/>
                <a:defRPr/>
              </a:pPr>
              <a:r>
                <a:rPr kumimoji="0" lang="fi-FI" sz="1900" b="0" i="0" u="none" strike="noStrike" kern="1200" cap="none" spc="0" normalizeH="0" baseline="0" noProof="0" dirty="0">
                  <a:ln>
                    <a:noFill/>
                  </a:ln>
                  <a:solidFill>
                    <a:srgbClr val="000000"/>
                  </a:solidFill>
                  <a:effectLst/>
                  <a:uLnTx/>
                  <a:uFillTx/>
                  <a:latin typeface="Brother 1816 Regular" pitchFamily="50" charset="0"/>
                </a:rPr>
                <a:t>Demografinen muutos</a:t>
              </a:r>
            </a:p>
            <a:p>
              <a:pPr marL="171450" marR="0" lvl="1" indent="-171450" algn="l" defTabSz="844550" eaLnBrk="1" fontAlgn="auto" latinLnBrk="0" hangingPunct="1">
                <a:lnSpc>
                  <a:spcPct val="90000"/>
                </a:lnSpc>
                <a:spcBef>
                  <a:spcPct val="0"/>
                </a:spcBef>
                <a:spcAft>
                  <a:spcPct val="15000"/>
                </a:spcAft>
                <a:buClrTx/>
                <a:buSzTx/>
                <a:buFontTx/>
                <a:buChar char="•"/>
                <a:tabLst/>
                <a:defRPr/>
              </a:pPr>
              <a:r>
                <a:rPr kumimoji="0" lang="fi-FI" sz="1900" b="0" i="0" u="none" strike="noStrike" kern="1200" cap="none" spc="0" normalizeH="0" baseline="0" noProof="0" dirty="0">
                  <a:ln>
                    <a:noFill/>
                  </a:ln>
                  <a:solidFill>
                    <a:srgbClr val="000000"/>
                  </a:solidFill>
                  <a:effectLst/>
                  <a:uLnTx/>
                  <a:uFillTx/>
                  <a:latin typeface="Brother 1816 Regular" pitchFamily="50" charset="0"/>
                </a:rPr>
                <a:t>Globalisaatio</a:t>
              </a:r>
            </a:p>
            <a:p>
              <a:pPr marL="171450" marR="0" lvl="1" indent="-171450" algn="l" defTabSz="844550" eaLnBrk="1" fontAlgn="auto" latinLnBrk="0" hangingPunct="1">
                <a:lnSpc>
                  <a:spcPct val="90000"/>
                </a:lnSpc>
                <a:spcBef>
                  <a:spcPct val="0"/>
                </a:spcBef>
                <a:spcAft>
                  <a:spcPct val="15000"/>
                </a:spcAft>
                <a:buClrTx/>
                <a:buSzTx/>
                <a:buFontTx/>
                <a:buChar char="•"/>
                <a:tabLst/>
                <a:defRPr/>
              </a:pPr>
              <a:r>
                <a:rPr kumimoji="0" lang="fi-FI" sz="1900" b="0" i="0" u="none" strike="noStrike" kern="1200" cap="none" spc="0" normalizeH="0" baseline="0" noProof="0" dirty="0">
                  <a:ln>
                    <a:noFill/>
                  </a:ln>
                  <a:solidFill>
                    <a:srgbClr val="000000"/>
                  </a:solidFill>
                  <a:effectLst/>
                  <a:uLnTx/>
                  <a:uFillTx/>
                  <a:latin typeface="Brother 1816 Regular" pitchFamily="50" charset="0"/>
                </a:rPr>
                <a:t>Resurssien tuottavuus</a:t>
              </a:r>
            </a:p>
          </p:txBody>
        </p:sp>
      </p:grpSp>
      <p:grpSp>
        <p:nvGrpSpPr>
          <p:cNvPr id="5" name="Group 4">
            <a:extLst>
              <a:ext uri="{FF2B5EF4-FFF2-40B4-BE49-F238E27FC236}">
                <a16:creationId xmlns:a16="http://schemas.microsoft.com/office/drawing/2014/main" id="{BD9C9B11-5B11-4252-801B-56ACBC1F89B2}"/>
              </a:ext>
            </a:extLst>
          </p:cNvPr>
          <p:cNvGrpSpPr/>
          <p:nvPr/>
        </p:nvGrpSpPr>
        <p:grpSpPr>
          <a:xfrm>
            <a:off x="838200" y="4043696"/>
            <a:ext cx="4056504" cy="1789283"/>
            <a:chOff x="6905" y="3245812"/>
            <a:chExt cx="2784660" cy="893836"/>
          </a:xfrm>
        </p:grpSpPr>
        <p:sp>
          <p:nvSpPr>
            <p:cNvPr id="18" name="Rectangle 17">
              <a:extLst>
                <a:ext uri="{FF2B5EF4-FFF2-40B4-BE49-F238E27FC236}">
                  <a16:creationId xmlns:a16="http://schemas.microsoft.com/office/drawing/2014/main" id="{D1955D4D-1CF6-472B-9F2E-DE785E805737}"/>
                </a:ext>
              </a:extLst>
            </p:cNvPr>
            <p:cNvSpPr/>
            <p:nvPr/>
          </p:nvSpPr>
          <p:spPr>
            <a:xfrm>
              <a:off x="6905" y="3245812"/>
              <a:ext cx="2784660" cy="893836"/>
            </a:xfrm>
            <a:prstGeom prst="rect">
              <a:avLst/>
            </a:prstGeom>
            <a:gradFill rotWithShape="1">
              <a:gsLst>
                <a:gs pos="0">
                  <a:srgbClr val="ADCB00">
                    <a:hueOff val="0"/>
                    <a:satOff val="0"/>
                    <a:lumOff val="0"/>
                    <a:alphaOff val="0"/>
                    <a:lumMod val="110000"/>
                    <a:satMod val="105000"/>
                    <a:tint val="67000"/>
                  </a:srgbClr>
                </a:gs>
                <a:gs pos="50000">
                  <a:srgbClr val="ADCB00">
                    <a:hueOff val="0"/>
                    <a:satOff val="0"/>
                    <a:lumOff val="0"/>
                    <a:alphaOff val="0"/>
                    <a:lumMod val="105000"/>
                    <a:satMod val="103000"/>
                    <a:tint val="73000"/>
                  </a:srgbClr>
                </a:gs>
                <a:gs pos="100000">
                  <a:srgbClr val="ADCB00">
                    <a:hueOff val="0"/>
                    <a:satOff val="0"/>
                    <a:lumOff val="0"/>
                    <a:alphaOff val="0"/>
                    <a:lumMod val="105000"/>
                    <a:satMod val="109000"/>
                    <a:tint val="81000"/>
                  </a:srgbClr>
                </a:gs>
              </a:gsLst>
              <a:lin ang="5400000" scaled="0"/>
            </a:gradFill>
            <a:ln w="6350" cap="flat" cmpd="sng" algn="ctr">
              <a:solidFill>
                <a:srgbClr val="ADCB00">
                  <a:hueOff val="0"/>
                  <a:satOff val="0"/>
                  <a:lumOff val="0"/>
                  <a:alphaOff val="0"/>
                </a:srgbClr>
              </a:solidFill>
              <a:prstDash val="solid"/>
              <a:miter lim="800000"/>
            </a:ln>
            <a:effectLst/>
          </p:spPr>
        </p:sp>
        <p:sp>
          <p:nvSpPr>
            <p:cNvPr id="19" name="TextBox 18">
              <a:extLst>
                <a:ext uri="{FF2B5EF4-FFF2-40B4-BE49-F238E27FC236}">
                  <a16:creationId xmlns:a16="http://schemas.microsoft.com/office/drawing/2014/main" id="{B999D0B1-AF6A-4ED1-920E-4D9860531D98}"/>
                </a:ext>
              </a:extLst>
            </p:cNvPr>
            <p:cNvSpPr txBox="1"/>
            <p:nvPr/>
          </p:nvSpPr>
          <p:spPr>
            <a:xfrm>
              <a:off x="6905" y="3245812"/>
              <a:ext cx="1961028" cy="893836"/>
            </a:xfrm>
            <a:prstGeom prst="rect">
              <a:avLst/>
            </a:prstGeom>
            <a:noFill/>
            <a:ln>
              <a:noFill/>
            </a:ln>
            <a:effectLst/>
          </p:spPr>
          <p:txBody>
            <a:bodyPr spcFirstLastPara="0" vert="horz" wrap="square" lIns="72390" tIns="0" rIns="24130" bIns="0" numCol="1" spcCol="1270" anchor="ctr" anchorCtr="0">
              <a:noAutofit/>
            </a:bodyPr>
            <a:lstStyle/>
            <a:p>
              <a:pPr lvl="1" defTabSz="844550">
                <a:lnSpc>
                  <a:spcPct val="90000"/>
                </a:lnSpc>
                <a:spcBef>
                  <a:spcPct val="0"/>
                </a:spcBef>
                <a:spcAft>
                  <a:spcPct val="35000"/>
                </a:spcAft>
              </a:pPr>
              <a:r>
                <a:rPr kumimoji="0" lang="fi-FI" sz="1900" b="0" i="0" u="none" strike="noStrike" kern="1200" cap="none" spc="0" normalizeH="0" baseline="0" noProof="0" dirty="0" err="1">
                  <a:ln>
                    <a:noFill/>
                  </a:ln>
                  <a:solidFill>
                    <a:srgbClr val="000000"/>
                  </a:solidFill>
                  <a:effectLst/>
                  <a:uLnTx/>
                  <a:uFillTx/>
                  <a:latin typeface="Brother 1816 Regular" pitchFamily="50" charset="0"/>
                </a:rPr>
                <a:t>Avaindraiverit</a:t>
              </a:r>
              <a:endParaRPr kumimoji="0" lang="fi-FI" sz="1900" b="0" i="0" u="none" strike="noStrike" kern="1200" cap="none" spc="0" normalizeH="0" baseline="0" noProof="0" dirty="0">
                <a:ln>
                  <a:noFill/>
                </a:ln>
                <a:solidFill>
                  <a:srgbClr val="000000"/>
                </a:solidFill>
                <a:effectLst/>
                <a:uLnTx/>
                <a:uFillTx/>
                <a:latin typeface="Brother 1816 Regular" pitchFamily="50" charset="0"/>
              </a:endParaRPr>
            </a:p>
          </p:txBody>
        </p:sp>
      </p:grpSp>
      <p:grpSp>
        <p:nvGrpSpPr>
          <p:cNvPr id="6" name="Group 5">
            <a:extLst>
              <a:ext uri="{FF2B5EF4-FFF2-40B4-BE49-F238E27FC236}">
                <a16:creationId xmlns:a16="http://schemas.microsoft.com/office/drawing/2014/main" id="{90CF0304-930E-4A88-ACAF-11FF615523FD}"/>
              </a:ext>
            </a:extLst>
          </p:cNvPr>
          <p:cNvGrpSpPr/>
          <p:nvPr/>
        </p:nvGrpSpPr>
        <p:grpSpPr>
          <a:xfrm>
            <a:off x="3942950" y="1971327"/>
            <a:ext cx="4056504" cy="3861652"/>
            <a:chOff x="3111655" y="1173442"/>
            <a:chExt cx="2784660" cy="2078690"/>
          </a:xfrm>
        </p:grpSpPr>
        <p:sp>
          <p:nvSpPr>
            <p:cNvPr id="16" name="Rectangle: Top Corners Rounded 15">
              <a:extLst>
                <a:ext uri="{FF2B5EF4-FFF2-40B4-BE49-F238E27FC236}">
                  <a16:creationId xmlns:a16="http://schemas.microsoft.com/office/drawing/2014/main" id="{571F3899-0398-42AB-8928-E8701052F46B}"/>
                </a:ext>
              </a:extLst>
            </p:cNvPr>
            <p:cNvSpPr/>
            <p:nvPr/>
          </p:nvSpPr>
          <p:spPr>
            <a:xfrm>
              <a:off x="3111655" y="1173442"/>
              <a:ext cx="2784660" cy="2078690"/>
            </a:xfrm>
            <a:prstGeom prst="round2SameRect">
              <a:avLst>
                <a:gd name="adj1" fmla="val 8000"/>
                <a:gd name="adj2" fmla="val 0"/>
              </a:avLst>
            </a:prstGeom>
            <a:solidFill>
              <a:sysClr val="window" lastClr="FFFFFF">
                <a:alpha val="90000"/>
                <a:hueOff val="0"/>
                <a:satOff val="0"/>
                <a:lumOff val="0"/>
                <a:alphaOff val="0"/>
              </a:sysClr>
            </a:solidFill>
            <a:ln w="6350" cap="flat" cmpd="sng" algn="ctr">
              <a:solidFill>
                <a:srgbClr val="ADCB00">
                  <a:hueOff val="0"/>
                  <a:satOff val="0"/>
                  <a:lumOff val="0"/>
                  <a:alphaOff val="0"/>
                </a:srgbClr>
              </a:solidFill>
              <a:prstDash val="solid"/>
              <a:miter lim="800000"/>
            </a:ln>
            <a:effectLst/>
          </p:spPr>
        </p:sp>
        <p:sp>
          <p:nvSpPr>
            <p:cNvPr id="17" name="Rectangle: Top Corners Rounded 8">
              <a:extLst>
                <a:ext uri="{FF2B5EF4-FFF2-40B4-BE49-F238E27FC236}">
                  <a16:creationId xmlns:a16="http://schemas.microsoft.com/office/drawing/2014/main" id="{62F57B7E-7E4F-4B44-816B-65D2023DE665}"/>
                </a:ext>
              </a:extLst>
            </p:cNvPr>
            <p:cNvSpPr txBox="1"/>
            <p:nvPr/>
          </p:nvSpPr>
          <p:spPr>
            <a:xfrm>
              <a:off x="3160361" y="1222148"/>
              <a:ext cx="2687248" cy="2029984"/>
            </a:xfrm>
            <a:prstGeom prst="rect">
              <a:avLst/>
            </a:prstGeom>
            <a:noFill/>
            <a:ln>
              <a:noFill/>
            </a:ln>
            <a:effectLst/>
          </p:spPr>
          <p:txBody>
            <a:bodyPr spcFirstLastPara="0" vert="horz" wrap="square" lIns="24130" tIns="72390" rIns="24130" bIns="24130" numCol="1" spcCol="1270" anchor="t" anchorCtr="0">
              <a:noAutofit/>
            </a:bodyPr>
            <a:lstStyle/>
            <a:p>
              <a:pPr marL="171450" marR="0" lvl="1" indent="-171450" algn="l" defTabSz="844550" eaLnBrk="1" fontAlgn="auto" latinLnBrk="0" hangingPunct="1">
                <a:lnSpc>
                  <a:spcPct val="90000"/>
                </a:lnSpc>
                <a:spcBef>
                  <a:spcPct val="0"/>
                </a:spcBef>
                <a:spcAft>
                  <a:spcPct val="15000"/>
                </a:spcAft>
                <a:buClrTx/>
                <a:buSzTx/>
                <a:buFontTx/>
                <a:buChar char="•"/>
                <a:tabLst/>
                <a:defRPr/>
              </a:pPr>
              <a:r>
                <a:rPr kumimoji="0" lang="fi-FI" sz="1900" b="0" i="0" u="none" strike="noStrike" kern="1200" cap="none" spc="0" normalizeH="0" baseline="0" noProof="0" dirty="0">
                  <a:ln>
                    <a:noFill/>
                  </a:ln>
                  <a:solidFill>
                    <a:srgbClr val="000000"/>
                  </a:solidFill>
                  <a:effectLst/>
                  <a:uLnTx/>
                  <a:uFillTx/>
                  <a:latin typeface="Brother 1816 Regular" pitchFamily="50" charset="0"/>
                </a:rPr>
                <a:t>Ympäristöteknologia</a:t>
              </a:r>
            </a:p>
            <a:p>
              <a:pPr marL="171450" marR="0" lvl="1" indent="-171450" algn="l" defTabSz="844550" eaLnBrk="1" fontAlgn="auto" latinLnBrk="0" hangingPunct="1">
                <a:lnSpc>
                  <a:spcPct val="90000"/>
                </a:lnSpc>
                <a:spcBef>
                  <a:spcPct val="0"/>
                </a:spcBef>
                <a:spcAft>
                  <a:spcPct val="15000"/>
                </a:spcAft>
                <a:buClrTx/>
                <a:buSzTx/>
                <a:buFontTx/>
                <a:buChar char="•"/>
                <a:tabLst/>
                <a:defRPr/>
              </a:pPr>
              <a:r>
                <a:rPr kumimoji="0" lang="fi-FI" sz="1900" b="0" i="0" u="none" strike="noStrike" kern="1200" cap="none" spc="0" normalizeH="0" baseline="0" noProof="0" dirty="0">
                  <a:ln>
                    <a:noFill/>
                  </a:ln>
                  <a:solidFill>
                    <a:srgbClr val="000000"/>
                  </a:solidFill>
                  <a:effectLst/>
                  <a:uLnTx/>
                  <a:uFillTx/>
                  <a:latin typeface="Brother 1816 Regular" pitchFamily="50" charset="0"/>
                </a:rPr>
                <a:t>Nanoteknologia</a:t>
              </a:r>
            </a:p>
            <a:p>
              <a:pPr marL="171450" marR="0" lvl="1" indent="-171450" algn="l" defTabSz="844550" eaLnBrk="1" fontAlgn="auto" latinLnBrk="0" hangingPunct="1">
                <a:lnSpc>
                  <a:spcPct val="90000"/>
                </a:lnSpc>
                <a:spcBef>
                  <a:spcPct val="0"/>
                </a:spcBef>
                <a:spcAft>
                  <a:spcPct val="15000"/>
                </a:spcAft>
                <a:buClrTx/>
                <a:buSzTx/>
                <a:buFontTx/>
                <a:buChar char="•"/>
                <a:tabLst/>
                <a:defRPr/>
              </a:pPr>
              <a:r>
                <a:rPr kumimoji="0" lang="fi-FI" sz="1900" b="0" i="0" u="none" strike="noStrike" kern="1200" cap="none" spc="0" normalizeH="0" baseline="0" noProof="0" dirty="0">
                  <a:ln>
                    <a:noFill/>
                  </a:ln>
                  <a:solidFill>
                    <a:srgbClr val="000000"/>
                  </a:solidFill>
                  <a:effectLst/>
                  <a:uLnTx/>
                  <a:uFillTx/>
                  <a:latin typeface="Brother 1816 Regular" pitchFamily="50" charset="0"/>
                </a:rPr>
                <a:t>Biotalous</a:t>
              </a:r>
            </a:p>
            <a:p>
              <a:pPr marL="171450" marR="0" lvl="1" indent="-171450" algn="l" defTabSz="844550" eaLnBrk="1" fontAlgn="auto" latinLnBrk="0" hangingPunct="1">
                <a:lnSpc>
                  <a:spcPct val="90000"/>
                </a:lnSpc>
                <a:spcBef>
                  <a:spcPct val="0"/>
                </a:spcBef>
                <a:spcAft>
                  <a:spcPct val="15000"/>
                </a:spcAft>
                <a:buClrTx/>
                <a:buSzTx/>
                <a:buFontTx/>
                <a:buChar char="•"/>
                <a:tabLst/>
                <a:defRPr/>
              </a:pPr>
              <a:r>
                <a:rPr kumimoji="0" lang="fi-FI" sz="1900" b="0" i="0" u="none" strike="noStrike" kern="1200" cap="none" spc="0" normalizeH="0" baseline="0" noProof="0" dirty="0">
                  <a:ln>
                    <a:noFill/>
                  </a:ln>
                  <a:solidFill>
                    <a:srgbClr val="000000"/>
                  </a:solidFill>
                  <a:effectLst/>
                  <a:uLnTx/>
                  <a:uFillTx/>
                  <a:latin typeface="Brother 1816 Regular" pitchFamily="50" charset="0"/>
                </a:rPr>
                <a:t>Sosiaaliset innovaatiot</a:t>
              </a:r>
            </a:p>
            <a:p>
              <a:pPr marL="171450" marR="0" lvl="1" indent="-171450" algn="l" defTabSz="844550" eaLnBrk="1" fontAlgn="auto" latinLnBrk="0" hangingPunct="1">
                <a:lnSpc>
                  <a:spcPct val="90000"/>
                </a:lnSpc>
                <a:spcBef>
                  <a:spcPct val="0"/>
                </a:spcBef>
                <a:spcAft>
                  <a:spcPct val="15000"/>
                </a:spcAft>
                <a:buClrTx/>
                <a:buSzTx/>
                <a:buFontTx/>
                <a:buChar char="•"/>
                <a:tabLst/>
                <a:defRPr/>
              </a:pPr>
              <a:r>
                <a:rPr kumimoji="0" lang="fi-FI" sz="1900" b="0" i="0" u="none" strike="noStrike" kern="1200" cap="none" spc="0" normalizeH="0" baseline="0" noProof="0" dirty="0">
                  <a:ln>
                    <a:noFill/>
                  </a:ln>
                  <a:solidFill>
                    <a:srgbClr val="000000"/>
                  </a:solidFill>
                  <a:effectLst/>
                  <a:uLnTx/>
                  <a:uFillTx/>
                  <a:latin typeface="Brother 1816 Regular" pitchFamily="50" charset="0"/>
                </a:rPr>
                <a:t>Terveydenhuolto</a:t>
              </a:r>
            </a:p>
          </p:txBody>
        </p:sp>
      </p:grpSp>
      <p:grpSp>
        <p:nvGrpSpPr>
          <p:cNvPr id="7" name="Group 6">
            <a:extLst>
              <a:ext uri="{FF2B5EF4-FFF2-40B4-BE49-F238E27FC236}">
                <a16:creationId xmlns:a16="http://schemas.microsoft.com/office/drawing/2014/main" id="{AE710AD6-B56C-4FDA-B2F5-2220913C6085}"/>
              </a:ext>
            </a:extLst>
          </p:cNvPr>
          <p:cNvGrpSpPr/>
          <p:nvPr/>
        </p:nvGrpSpPr>
        <p:grpSpPr>
          <a:xfrm>
            <a:off x="3942950" y="4050016"/>
            <a:ext cx="4056504" cy="1777769"/>
            <a:chOff x="3111655" y="3252132"/>
            <a:chExt cx="2784660" cy="893836"/>
          </a:xfrm>
        </p:grpSpPr>
        <p:sp>
          <p:nvSpPr>
            <p:cNvPr id="14" name="Rectangle 13">
              <a:extLst>
                <a:ext uri="{FF2B5EF4-FFF2-40B4-BE49-F238E27FC236}">
                  <a16:creationId xmlns:a16="http://schemas.microsoft.com/office/drawing/2014/main" id="{9B516BBF-692D-4F1F-98E3-143C119F1632}"/>
                </a:ext>
              </a:extLst>
            </p:cNvPr>
            <p:cNvSpPr/>
            <p:nvPr/>
          </p:nvSpPr>
          <p:spPr>
            <a:xfrm>
              <a:off x="3111655" y="3252132"/>
              <a:ext cx="2784660" cy="893836"/>
            </a:xfrm>
            <a:prstGeom prst="rect">
              <a:avLst/>
            </a:prstGeom>
            <a:gradFill rotWithShape="1">
              <a:gsLst>
                <a:gs pos="0">
                  <a:srgbClr val="ADCB00">
                    <a:hueOff val="0"/>
                    <a:satOff val="0"/>
                    <a:lumOff val="0"/>
                    <a:alphaOff val="0"/>
                    <a:lumMod val="110000"/>
                    <a:satMod val="105000"/>
                    <a:tint val="67000"/>
                  </a:srgbClr>
                </a:gs>
                <a:gs pos="50000">
                  <a:srgbClr val="ADCB00">
                    <a:hueOff val="0"/>
                    <a:satOff val="0"/>
                    <a:lumOff val="0"/>
                    <a:alphaOff val="0"/>
                    <a:lumMod val="105000"/>
                    <a:satMod val="103000"/>
                    <a:tint val="73000"/>
                  </a:srgbClr>
                </a:gs>
                <a:gs pos="100000">
                  <a:srgbClr val="ADCB00">
                    <a:hueOff val="0"/>
                    <a:satOff val="0"/>
                    <a:lumOff val="0"/>
                    <a:alphaOff val="0"/>
                    <a:lumMod val="105000"/>
                    <a:satMod val="109000"/>
                    <a:tint val="81000"/>
                  </a:srgbClr>
                </a:gs>
              </a:gsLst>
              <a:lin ang="5400000" scaled="0"/>
            </a:gradFill>
            <a:ln w="6350" cap="flat" cmpd="sng" algn="ctr">
              <a:solidFill>
                <a:srgbClr val="ADCB00">
                  <a:hueOff val="0"/>
                  <a:satOff val="0"/>
                  <a:lumOff val="0"/>
                  <a:alphaOff val="0"/>
                </a:srgbClr>
              </a:solidFill>
              <a:prstDash val="solid"/>
              <a:miter lim="800000"/>
            </a:ln>
            <a:effectLst/>
          </p:spPr>
        </p:sp>
        <p:sp>
          <p:nvSpPr>
            <p:cNvPr id="15" name="TextBox 14">
              <a:extLst>
                <a:ext uri="{FF2B5EF4-FFF2-40B4-BE49-F238E27FC236}">
                  <a16:creationId xmlns:a16="http://schemas.microsoft.com/office/drawing/2014/main" id="{4C0FF589-CA00-4DA6-8CD9-297EF5CD9CE9}"/>
                </a:ext>
              </a:extLst>
            </p:cNvPr>
            <p:cNvSpPr txBox="1"/>
            <p:nvPr/>
          </p:nvSpPr>
          <p:spPr>
            <a:xfrm>
              <a:off x="3111655" y="3252132"/>
              <a:ext cx="1961028" cy="893836"/>
            </a:xfrm>
            <a:prstGeom prst="rect">
              <a:avLst/>
            </a:prstGeom>
            <a:noFill/>
            <a:ln>
              <a:noFill/>
            </a:ln>
            <a:effectLst/>
          </p:spPr>
          <p:txBody>
            <a:bodyPr spcFirstLastPara="0" vert="horz" wrap="square" lIns="72390" tIns="0" rIns="24130" bIns="0" numCol="1" spcCol="1270" anchor="ctr" anchorCtr="0">
              <a:noAutofit/>
            </a:bodyPr>
            <a:lstStyle/>
            <a:p>
              <a:pPr lvl="1" defTabSz="844550">
                <a:lnSpc>
                  <a:spcPct val="90000"/>
                </a:lnSpc>
                <a:spcBef>
                  <a:spcPct val="0"/>
                </a:spcBef>
                <a:spcAft>
                  <a:spcPct val="35000"/>
                </a:spcAft>
              </a:pPr>
              <a:r>
                <a:rPr kumimoji="0" lang="fi-FI" sz="1900" b="0" i="0" u="none" strike="noStrike" kern="1200" cap="none" spc="0" normalizeH="0" baseline="0" noProof="0" dirty="0">
                  <a:ln>
                    <a:noFill/>
                  </a:ln>
                  <a:solidFill>
                    <a:srgbClr val="000000"/>
                  </a:solidFill>
                  <a:effectLst/>
                  <a:uLnTx/>
                  <a:uFillTx/>
                  <a:latin typeface="Brother 1816 Regular" pitchFamily="50" charset="0"/>
                </a:rPr>
                <a:t>Avaininnovaatiot</a:t>
              </a:r>
            </a:p>
          </p:txBody>
        </p:sp>
      </p:grpSp>
      <p:grpSp>
        <p:nvGrpSpPr>
          <p:cNvPr id="8" name="Group 7">
            <a:extLst>
              <a:ext uri="{FF2B5EF4-FFF2-40B4-BE49-F238E27FC236}">
                <a16:creationId xmlns:a16="http://schemas.microsoft.com/office/drawing/2014/main" id="{CC8AF6C5-809C-45FD-8287-68570AED863C}"/>
              </a:ext>
            </a:extLst>
          </p:cNvPr>
          <p:cNvGrpSpPr/>
          <p:nvPr/>
        </p:nvGrpSpPr>
        <p:grpSpPr>
          <a:xfrm>
            <a:off x="7092252" y="1976521"/>
            <a:ext cx="4056504" cy="3856458"/>
            <a:chOff x="6260957" y="1140975"/>
            <a:chExt cx="2784660" cy="2078690"/>
          </a:xfrm>
        </p:grpSpPr>
        <p:sp>
          <p:nvSpPr>
            <p:cNvPr id="12" name="Rectangle: Top Corners Rounded 11">
              <a:extLst>
                <a:ext uri="{FF2B5EF4-FFF2-40B4-BE49-F238E27FC236}">
                  <a16:creationId xmlns:a16="http://schemas.microsoft.com/office/drawing/2014/main" id="{5FF5DA26-F910-45B4-AAB9-1057D0EF58FF}"/>
                </a:ext>
              </a:extLst>
            </p:cNvPr>
            <p:cNvSpPr/>
            <p:nvPr/>
          </p:nvSpPr>
          <p:spPr>
            <a:xfrm>
              <a:off x="6260957" y="1140975"/>
              <a:ext cx="2784660" cy="2078690"/>
            </a:xfrm>
            <a:prstGeom prst="round2SameRect">
              <a:avLst>
                <a:gd name="adj1" fmla="val 8000"/>
                <a:gd name="adj2" fmla="val 0"/>
              </a:avLst>
            </a:prstGeom>
            <a:solidFill>
              <a:sysClr val="window" lastClr="FFFFFF">
                <a:alpha val="90000"/>
                <a:hueOff val="0"/>
                <a:satOff val="0"/>
                <a:lumOff val="0"/>
                <a:alphaOff val="0"/>
              </a:sysClr>
            </a:solidFill>
            <a:ln w="6350" cap="flat" cmpd="sng" algn="ctr">
              <a:solidFill>
                <a:srgbClr val="ADCB00">
                  <a:hueOff val="0"/>
                  <a:satOff val="0"/>
                  <a:lumOff val="0"/>
                  <a:alphaOff val="0"/>
                </a:srgbClr>
              </a:solidFill>
              <a:prstDash val="solid"/>
              <a:miter lim="800000"/>
            </a:ln>
            <a:effectLst/>
          </p:spPr>
        </p:sp>
        <p:sp>
          <p:nvSpPr>
            <p:cNvPr id="13" name="Rectangle: Top Corners Rounded 12">
              <a:extLst>
                <a:ext uri="{FF2B5EF4-FFF2-40B4-BE49-F238E27FC236}">
                  <a16:creationId xmlns:a16="http://schemas.microsoft.com/office/drawing/2014/main" id="{2DC435CB-EF4E-4333-9F1E-B2BA3D72FE9D}"/>
                </a:ext>
              </a:extLst>
            </p:cNvPr>
            <p:cNvSpPr txBox="1"/>
            <p:nvPr/>
          </p:nvSpPr>
          <p:spPr>
            <a:xfrm>
              <a:off x="6309663" y="1189681"/>
              <a:ext cx="2687248" cy="2029984"/>
            </a:xfrm>
            <a:prstGeom prst="rect">
              <a:avLst/>
            </a:prstGeom>
            <a:noFill/>
            <a:ln>
              <a:noFill/>
            </a:ln>
            <a:effectLst/>
          </p:spPr>
          <p:txBody>
            <a:bodyPr spcFirstLastPara="0" vert="horz" wrap="square" lIns="24130" tIns="72390" rIns="24130" bIns="24130" numCol="1" spcCol="1270" anchor="t" anchorCtr="0">
              <a:noAutofit/>
            </a:bodyPr>
            <a:lstStyle/>
            <a:p>
              <a:pPr marL="171450" marR="0" lvl="1" indent="-171450" algn="l" defTabSz="844550" eaLnBrk="1" fontAlgn="auto" latinLnBrk="0" hangingPunct="1">
                <a:lnSpc>
                  <a:spcPct val="90000"/>
                </a:lnSpc>
                <a:spcBef>
                  <a:spcPct val="0"/>
                </a:spcBef>
                <a:spcAft>
                  <a:spcPct val="15000"/>
                </a:spcAft>
                <a:buClrTx/>
                <a:buSzTx/>
                <a:buFontTx/>
                <a:buChar char="•"/>
                <a:tabLst/>
                <a:defRPr/>
              </a:pPr>
              <a:r>
                <a:rPr kumimoji="0" lang="fi-FI" sz="1900" b="0" i="0" u="none" strike="noStrike" kern="1200" cap="none" spc="0" normalizeH="0" baseline="0" noProof="0" dirty="0">
                  <a:ln>
                    <a:noFill/>
                  </a:ln>
                  <a:solidFill>
                    <a:srgbClr val="000000"/>
                  </a:solidFill>
                  <a:effectLst/>
                  <a:uLnTx/>
                  <a:uFillTx/>
                  <a:latin typeface="Brother 1816 Regular" pitchFamily="50" charset="0"/>
                </a:rPr>
                <a:t>Teollisesta tuotannosta palveluihin</a:t>
              </a:r>
            </a:p>
            <a:p>
              <a:pPr marL="171450" marR="0" lvl="1" indent="-171450" algn="l" defTabSz="844550" eaLnBrk="1" fontAlgn="auto" latinLnBrk="0" hangingPunct="1">
                <a:lnSpc>
                  <a:spcPct val="90000"/>
                </a:lnSpc>
                <a:spcBef>
                  <a:spcPct val="0"/>
                </a:spcBef>
                <a:spcAft>
                  <a:spcPct val="15000"/>
                </a:spcAft>
                <a:buClrTx/>
                <a:buSzTx/>
                <a:buFontTx/>
                <a:buChar char="•"/>
                <a:tabLst/>
                <a:defRPr/>
              </a:pPr>
              <a:r>
                <a:rPr kumimoji="0" lang="fi-FI" sz="1900" b="0" i="0" u="none" strike="noStrike" kern="1200" cap="none" spc="0" normalizeH="0" baseline="0" noProof="0" dirty="0">
                  <a:ln>
                    <a:noFill/>
                  </a:ln>
                  <a:solidFill>
                    <a:srgbClr val="000000"/>
                  </a:solidFill>
                  <a:effectLst/>
                  <a:uLnTx/>
                  <a:uFillTx/>
                  <a:latin typeface="Brother 1816 Regular" pitchFamily="50" charset="0"/>
                </a:rPr>
                <a:t>Yksilöllisestä toiminnasta kollektiiviseen</a:t>
              </a:r>
            </a:p>
            <a:p>
              <a:pPr marL="171450" marR="0" lvl="1" indent="-171450" algn="l" defTabSz="844550" eaLnBrk="1" fontAlgn="auto" latinLnBrk="0" hangingPunct="1">
                <a:lnSpc>
                  <a:spcPct val="90000"/>
                </a:lnSpc>
                <a:spcBef>
                  <a:spcPct val="0"/>
                </a:spcBef>
                <a:spcAft>
                  <a:spcPct val="15000"/>
                </a:spcAft>
                <a:buClrTx/>
                <a:buSzTx/>
                <a:buFontTx/>
                <a:buChar char="•"/>
                <a:tabLst/>
                <a:defRPr/>
              </a:pPr>
              <a:r>
                <a:rPr kumimoji="0" lang="fi-FI" sz="1900" b="0" i="0" u="none" strike="noStrike" kern="1200" cap="none" spc="0" normalizeH="0" baseline="0" noProof="0" dirty="0">
                  <a:ln>
                    <a:noFill/>
                  </a:ln>
                  <a:solidFill>
                    <a:srgbClr val="000000"/>
                  </a:solidFill>
                  <a:effectLst/>
                  <a:uLnTx/>
                  <a:uFillTx/>
                  <a:latin typeface="Brother 1816 Regular" pitchFamily="50" charset="0"/>
                </a:rPr>
                <a:t>Tuhlaamisesta tehokkuuteen</a:t>
              </a:r>
            </a:p>
          </p:txBody>
        </p:sp>
      </p:grpSp>
      <p:grpSp>
        <p:nvGrpSpPr>
          <p:cNvPr id="9" name="Group 8">
            <a:extLst>
              <a:ext uri="{FF2B5EF4-FFF2-40B4-BE49-F238E27FC236}">
                <a16:creationId xmlns:a16="http://schemas.microsoft.com/office/drawing/2014/main" id="{85F945E2-89AC-4B21-B712-FE184C9BAFE9}"/>
              </a:ext>
            </a:extLst>
          </p:cNvPr>
          <p:cNvGrpSpPr/>
          <p:nvPr/>
        </p:nvGrpSpPr>
        <p:grpSpPr>
          <a:xfrm>
            <a:off x="7092252" y="4055210"/>
            <a:ext cx="4056504" cy="1777769"/>
            <a:chOff x="6260957" y="3219665"/>
            <a:chExt cx="2784660" cy="893836"/>
          </a:xfrm>
        </p:grpSpPr>
        <p:sp>
          <p:nvSpPr>
            <p:cNvPr id="10" name="Rectangle 9">
              <a:extLst>
                <a:ext uri="{FF2B5EF4-FFF2-40B4-BE49-F238E27FC236}">
                  <a16:creationId xmlns:a16="http://schemas.microsoft.com/office/drawing/2014/main" id="{7A98F918-A5B9-4F93-B86C-7D70C6C1ACCD}"/>
                </a:ext>
              </a:extLst>
            </p:cNvPr>
            <p:cNvSpPr/>
            <p:nvPr/>
          </p:nvSpPr>
          <p:spPr>
            <a:xfrm>
              <a:off x="6260957" y="3219665"/>
              <a:ext cx="2784660" cy="893836"/>
            </a:xfrm>
            <a:prstGeom prst="rect">
              <a:avLst/>
            </a:prstGeom>
            <a:gradFill rotWithShape="1">
              <a:gsLst>
                <a:gs pos="0">
                  <a:srgbClr val="ADCB00">
                    <a:hueOff val="0"/>
                    <a:satOff val="0"/>
                    <a:lumOff val="0"/>
                    <a:alphaOff val="0"/>
                    <a:lumMod val="110000"/>
                    <a:satMod val="105000"/>
                    <a:tint val="67000"/>
                  </a:srgbClr>
                </a:gs>
                <a:gs pos="50000">
                  <a:srgbClr val="ADCB00">
                    <a:hueOff val="0"/>
                    <a:satOff val="0"/>
                    <a:lumOff val="0"/>
                    <a:alphaOff val="0"/>
                    <a:lumMod val="105000"/>
                    <a:satMod val="103000"/>
                    <a:tint val="73000"/>
                  </a:srgbClr>
                </a:gs>
                <a:gs pos="100000">
                  <a:srgbClr val="ADCB00">
                    <a:hueOff val="0"/>
                    <a:satOff val="0"/>
                    <a:lumOff val="0"/>
                    <a:alphaOff val="0"/>
                    <a:lumMod val="105000"/>
                    <a:satMod val="109000"/>
                    <a:tint val="81000"/>
                  </a:srgbClr>
                </a:gs>
              </a:gsLst>
              <a:lin ang="5400000" scaled="0"/>
            </a:gradFill>
            <a:ln w="6350" cap="flat" cmpd="sng" algn="ctr">
              <a:solidFill>
                <a:srgbClr val="ADCB00">
                  <a:hueOff val="0"/>
                  <a:satOff val="0"/>
                  <a:lumOff val="0"/>
                  <a:alphaOff val="0"/>
                </a:srgbClr>
              </a:solidFill>
              <a:prstDash val="solid"/>
              <a:miter lim="800000"/>
            </a:ln>
            <a:effectLst/>
          </p:spPr>
        </p:sp>
        <p:sp>
          <p:nvSpPr>
            <p:cNvPr id="11" name="TextBox 10">
              <a:extLst>
                <a:ext uri="{FF2B5EF4-FFF2-40B4-BE49-F238E27FC236}">
                  <a16:creationId xmlns:a16="http://schemas.microsoft.com/office/drawing/2014/main" id="{739054D9-03F7-4895-924B-725D192D9318}"/>
                </a:ext>
              </a:extLst>
            </p:cNvPr>
            <p:cNvSpPr txBox="1"/>
            <p:nvPr/>
          </p:nvSpPr>
          <p:spPr>
            <a:xfrm>
              <a:off x="6260957" y="3219665"/>
              <a:ext cx="1961028" cy="893836"/>
            </a:xfrm>
            <a:prstGeom prst="rect">
              <a:avLst/>
            </a:prstGeom>
            <a:noFill/>
            <a:ln>
              <a:noFill/>
            </a:ln>
            <a:effectLst/>
          </p:spPr>
          <p:txBody>
            <a:bodyPr spcFirstLastPara="0" vert="horz" wrap="square" lIns="72390" tIns="0" rIns="24130" bIns="0" numCol="1" spcCol="1270" anchor="ctr" anchorCtr="0">
              <a:noAutofit/>
            </a:bodyPr>
            <a:lstStyle/>
            <a:p>
              <a:pPr lvl="1" defTabSz="844550">
                <a:lnSpc>
                  <a:spcPct val="90000"/>
                </a:lnSpc>
                <a:spcBef>
                  <a:spcPct val="0"/>
                </a:spcBef>
                <a:spcAft>
                  <a:spcPct val="35000"/>
                </a:spcAft>
              </a:pPr>
              <a:r>
                <a:rPr kumimoji="0" lang="fi-FI" sz="1900" b="0" i="0" u="none" strike="noStrike" kern="1200" cap="none" spc="0" normalizeH="0" baseline="0" noProof="0" dirty="0">
                  <a:ln>
                    <a:noFill/>
                  </a:ln>
                  <a:solidFill>
                    <a:srgbClr val="000000"/>
                  </a:solidFill>
                  <a:effectLst/>
                  <a:uLnTx/>
                  <a:uFillTx/>
                  <a:latin typeface="Brother 1816 Regular" pitchFamily="50" charset="0"/>
                </a:rPr>
                <a:t>Yhteiskunnalliset muutokset</a:t>
              </a:r>
            </a:p>
          </p:txBody>
        </p:sp>
      </p:grpSp>
    </p:spTree>
    <p:extLst>
      <p:ext uri="{BB962C8B-B14F-4D97-AF65-F5344CB8AC3E}">
        <p14:creationId xmlns:p14="http://schemas.microsoft.com/office/powerpoint/2010/main" val="21679074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853F-D5E7-48C8-86A0-338AAEA66E3D}"/>
              </a:ext>
            </a:extLst>
          </p:cNvPr>
          <p:cNvSpPr>
            <a:spLocks noGrp="1"/>
          </p:cNvSpPr>
          <p:nvPr>
            <p:ph type="title"/>
          </p:nvPr>
        </p:nvSpPr>
        <p:spPr/>
        <p:txBody>
          <a:bodyPr>
            <a:normAutofit fontScale="90000"/>
          </a:bodyPr>
          <a:lstStyle/>
          <a:p>
            <a:r>
              <a:rPr lang="fi-FI" dirty="0"/>
              <a:t>Ennakoiva ote tulevaisuuteen: taktinen, strateginen ja visionäärinen päätöksenteko</a:t>
            </a:r>
          </a:p>
        </p:txBody>
      </p:sp>
      <p:sp>
        <p:nvSpPr>
          <p:cNvPr id="3" name="Content Placeholder 2">
            <a:extLst>
              <a:ext uri="{FF2B5EF4-FFF2-40B4-BE49-F238E27FC236}">
                <a16:creationId xmlns:a16="http://schemas.microsoft.com/office/drawing/2014/main" id="{0A43FC9F-DBB5-41F9-ABAB-0A5614EFD4BD}"/>
              </a:ext>
            </a:extLst>
          </p:cNvPr>
          <p:cNvSpPr>
            <a:spLocks noGrp="1"/>
          </p:cNvSpPr>
          <p:nvPr>
            <p:ph idx="1"/>
          </p:nvPr>
        </p:nvSpPr>
        <p:spPr/>
        <p:txBody>
          <a:bodyPr/>
          <a:lstStyle/>
          <a:p>
            <a:r>
              <a:rPr lang="fi-FI" dirty="0"/>
              <a:t>Tilannetieto: Toimintaympäristön tuntemus ja skannaus</a:t>
            </a:r>
          </a:p>
          <a:p>
            <a:r>
              <a:rPr lang="fi-FI" dirty="0"/>
              <a:t>Päämäärätieto: Näkemys toivottavasta tulevaisuudesta </a:t>
            </a:r>
          </a:p>
          <a:p>
            <a:r>
              <a:rPr lang="fi-FI" dirty="0"/>
              <a:t>Voimavaratieto: Resurssit ja niiden luonti sekä käyttötavat</a:t>
            </a:r>
          </a:p>
          <a:p>
            <a:r>
              <a:rPr lang="fi-FI" dirty="0"/>
              <a:t>Näkemystieto, logiikka ja viisaus: Syntyvät kokonaisuuden hahmotuksesta sekä arvoista, tunteista ja intuitiosta</a:t>
            </a:r>
          </a:p>
          <a:p>
            <a:pPr marL="0" indent="0">
              <a:buNone/>
            </a:pPr>
            <a:endParaRPr lang="fi-FI" dirty="0"/>
          </a:p>
          <a:p>
            <a:pPr marL="0" indent="0">
              <a:buNone/>
            </a:pPr>
            <a:r>
              <a:rPr lang="fi-FI" altLang="fi-FI" sz="2400" dirty="0"/>
              <a:t>Mukailtu Aristoteleen teleologisen mallin pohjalta</a:t>
            </a:r>
          </a:p>
        </p:txBody>
      </p:sp>
    </p:spTree>
    <p:extLst>
      <p:ext uri="{BB962C8B-B14F-4D97-AF65-F5344CB8AC3E}">
        <p14:creationId xmlns:p14="http://schemas.microsoft.com/office/powerpoint/2010/main" val="5820726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E1856-33A4-423A-8366-E5614616B4AA}"/>
              </a:ext>
            </a:extLst>
          </p:cNvPr>
          <p:cNvSpPr>
            <a:spLocks noGrp="1"/>
          </p:cNvSpPr>
          <p:nvPr>
            <p:ph type="title"/>
          </p:nvPr>
        </p:nvSpPr>
        <p:spPr/>
        <p:txBody>
          <a:bodyPr>
            <a:normAutofit fontScale="90000"/>
          </a:bodyPr>
          <a:lstStyle/>
          <a:p>
            <a:r>
              <a:rPr lang="fi-FI" dirty="0"/>
              <a:t>Dynaaminen muutoksen ja osaamisen ennakointi: Tulevaisuuden toimintamalleja muokkaavia tekijöitä</a:t>
            </a:r>
          </a:p>
        </p:txBody>
      </p:sp>
      <p:sp>
        <p:nvSpPr>
          <p:cNvPr id="3" name="Content Placeholder 2">
            <a:extLst>
              <a:ext uri="{FF2B5EF4-FFF2-40B4-BE49-F238E27FC236}">
                <a16:creationId xmlns:a16="http://schemas.microsoft.com/office/drawing/2014/main" id="{AAB501F7-B1F9-471F-A367-510788536509}"/>
              </a:ext>
            </a:extLst>
          </p:cNvPr>
          <p:cNvSpPr>
            <a:spLocks noGrp="1"/>
          </p:cNvSpPr>
          <p:nvPr>
            <p:ph idx="1"/>
          </p:nvPr>
        </p:nvSpPr>
        <p:spPr/>
        <p:txBody>
          <a:bodyPr/>
          <a:lstStyle/>
          <a:p>
            <a:r>
              <a:rPr lang="en-US" altLang="fi-FI" dirty="0" err="1"/>
              <a:t>Arvon</a:t>
            </a:r>
            <a:r>
              <a:rPr lang="en-US" altLang="fi-FI" dirty="0"/>
              <a:t>, </a:t>
            </a:r>
            <a:r>
              <a:rPr lang="en-US" altLang="fi-FI" dirty="0" err="1"/>
              <a:t>merkitysten</a:t>
            </a:r>
            <a:r>
              <a:rPr lang="en-US" altLang="fi-FI" dirty="0"/>
              <a:t> ja </a:t>
            </a:r>
            <a:r>
              <a:rPr lang="en-US" altLang="fi-FI" dirty="0" err="1"/>
              <a:t>vaikutusten</a:t>
            </a:r>
            <a:r>
              <a:rPr lang="en-US" altLang="fi-FI" dirty="0"/>
              <a:t> </a:t>
            </a:r>
            <a:r>
              <a:rPr lang="en-US" altLang="fi-FI" dirty="0" err="1"/>
              <a:t>luominen</a:t>
            </a:r>
            <a:r>
              <a:rPr lang="en-US" altLang="fi-FI" dirty="0"/>
              <a:t> </a:t>
            </a:r>
          </a:p>
          <a:p>
            <a:r>
              <a:rPr lang="en-US" altLang="fi-FI" dirty="0" err="1"/>
              <a:t>Yhteydet</a:t>
            </a:r>
            <a:r>
              <a:rPr lang="en-US" altLang="fi-FI" dirty="0"/>
              <a:t> </a:t>
            </a:r>
            <a:r>
              <a:rPr lang="en-US" altLang="fi-FI" dirty="0" err="1"/>
              <a:t>kaikkiin</a:t>
            </a:r>
            <a:r>
              <a:rPr lang="en-US" altLang="fi-FI" dirty="0"/>
              <a:t> </a:t>
            </a:r>
            <a:r>
              <a:rPr lang="en-US" altLang="fi-FI" dirty="0" err="1"/>
              <a:t>toimijoihin</a:t>
            </a:r>
            <a:r>
              <a:rPr lang="en-US" altLang="fi-FI" dirty="0"/>
              <a:t> ja </a:t>
            </a:r>
            <a:r>
              <a:rPr lang="en-US" altLang="fi-FI" dirty="0" err="1"/>
              <a:t>valmius</a:t>
            </a:r>
            <a:r>
              <a:rPr lang="en-US" altLang="fi-FI" dirty="0"/>
              <a:t> </a:t>
            </a:r>
            <a:r>
              <a:rPr lang="en-US" altLang="fi-FI" dirty="0" err="1"/>
              <a:t>liikkua</a:t>
            </a:r>
            <a:r>
              <a:rPr lang="en-US" altLang="fi-FI" dirty="0"/>
              <a:t> ja </a:t>
            </a:r>
            <a:r>
              <a:rPr lang="en-US" altLang="fi-FI" dirty="0" err="1"/>
              <a:t>mukautua</a:t>
            </a:r>
            <a:endParaRPr lang="en-US" altLang="fi-FI" dirty="0"/>
          </a:p>
          <a:p>
            <a:r>
              <a:rPr lang="en-US" altLang="fi-FI" dirty="0" err="1"/>
              <a:t>Kustannusten</a:t>
            </a:r>
            <a:r>
              <a:rPr lang="en-US" altLang="fi-FI" dirty="0"/>
              <a:t> </a:t>
            </a:r>
            <a:r>
              <a:rPr lang="en-US" altLang="fi-FI" dirty="0" err="1"/>
              <a:t>valvonta</a:t>
            </a:r>
            <a:endParaRPr lang="en-US" altLang="fi-FI" dirty="0"/>
          </a:p>
          <a:p>
            <a:r>
              <a:rPr lang="en-US" altLang="fi-FI" dirty="0" err="1"/>
              <a:t>Platformit</a:t>
            </a:r>
            <a:r>
              <a:rPr lang="en-US" altLang="fi-FI" dirty="0"/>
              <a:t> ja </a:t>
            </a:r>
            <a:r>
              <a:rPr lang="en-US" altLang="fi-FI" dirty="0" err="1"/>
              <a:t>toiminta</a:t>
            </a:r>
            <a:r>
              <a:rPr lang="en-US" altLang="fi-FI" dirty="0"/>
              <a:t> </a:t>
            </a:r>
            <a:r>
              <a:rPr lang="en-US" altLang="fi-FI" dirty="0" err="1"/>
              <a:t>useilla</a:t>
            </a:r>
            <a:r>
              <a:rPr lang="en-US" altLang="fi-FI" dirty="0"/>
              <a:t> </a:t>
            </a:r>
            <a:r>
              <a:rPr lang="en-US" altLang="fi-FI" dirty="0" err="1"/>
              <a:t>eri</a:t>
            </a:r>
            <a:r>
              <a:rPr lang="en-US" altLang="fi-FI" dirty="0"/>
              <a:t> </a:t>
            </a:r>
            <a:r>
              <a:rPr lang="en-US" altLang="fi-FI" dirty="0" err="1"/>
              <a:t>aloilla</a:t>
            </a:r>
            <a:endParaRPr lang="en-US" altLang="fi-FI" dirty="0"/>
          </a:p>
        </p:txBody>
      </p:sp>
    </p:spTree>
    <p:extLst>
      <p:ext uri="{BB962C8B-B14F-4D97-AF65-F5344CB8AC3E}">
        <p14:creationId xmlns:p14="http://schemas.microsoft.com/office/powerpoint/2010/main" val="30052360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6DF3-9FE0-4FB7-97B6-59BA7A7F0F8B}"/>
              </a:ext>
            </a:extLst>
          </p:cNvPr>
          <p:cNvSpPr>
            <a:spLocks noGrp="1"/>
          </p:cNvSpPr>
          <p:nvPr>
            <p:ph type="title"/>
          </p:nvPr>
        </p:nvSpPr>
        <p:spPr/>
        <p:txBody>
          <a:bodyPr/>
          <a:lstStyle/>
          <a:p>
            <a:r>
              <a:rPr lang="fi-FI" altLang="fi-FI" dirty="0"/>
              <a:t>Dynaamiset muutokset</a:t>
            </a:r>
            <a:endParaRPr lang="fi-FI" dirty="0"/>
          </a:p>
        </p:txBody>
      </p:sp>
      <p:sp>
        <p:nvSpPr>
          <p:cNvPr id="3" name="Content Placeholder 2">
            <a:extLst>
              <a:ext uri="{FF2B5EF4-FFF2-40B4-BE49-F238E27FC236}">
                <a16:creationId xmlns:a16="http://schemas.microsoft.com/office/drawing/2014/main" id="{5FF795F9-A2DF-460A-ABAF-CDBA8AFDCF68}"/>
              </a:ext>
            </a:extLst>
          </p:cNvPr>
          <p:cNvSpPr>
            <a:spLocks noGrp="1"/>
          </p:cNvSpPr>
          <p:nvPr>
            <p:ph idx="1"/>
          </p:nvPr>
        </p:nvSpPr>
        <p:spPr/>
        <p:txBody>
          <a:bodyPr/>
          <a:lstStyle/>
          <a:p>
            <a:r>
              <a:rPr lang="en-US" altLang="fi-FI" dirty="0" err="1"/>
              <a:t>Toimintamallin</a:t>
            </a:r>
            <a:r>
              <a:rPr lang="en-US" altLang="fi-FI" dirty="0"/>
              <a:t> on </a:t>
            </a:r>
            <a:r>
              <a:rPr lang="en-US" altLang="fi-FI" dirty="0" err="1"/>
              <a:t>tuettava</a:t>
            </a:r>
            <a:r>
              <a:rPr lang="en-US" altLang="fi-FI" dirty="0"/>
              <a:t> </a:t>
            </a:r>
            <a:r>
              <a:rPr lang="en-US" altLang="fi-FI" dirty="0" err="1"/>
              <a:t>palvelu</a:t>
            </a:r>
            <a:r>
              <a:rPr lang="en-US" altLang="fi-FI" dirty="0"/>
              <a:t>- ja </a:t>
            </a:r>
            <a:r>
              <a:rPr lang="en-US" altLang="fi-FI" dirty="0" err="1"/>
              <a:t>toimintavisioita</a:t>
            </a:r>
            <a:r>
              <a:rPr lang="en-US" altLang="fi-FI" dirty="0"/>
              <a:t> ja </a:t>
            </a:r>
            <a:r>
              <a:rPr lang="en-US" altLang="fi-FI" dirty="0" err="1"/>
              <a:t>päinvastoin</a:t>
            </a:r>
            <a:endParaRPr lang="en-US" altLang="fi-FI" dirty="0"/>
          </a:p>
          <a:p>
            <a:r>
              <a:rPr lang="en-US" altLang="fi-FI" dirty="0" err="1"/>
              <a:t>Päätöksentekijöiden</a:t>
            </a:r>
            <a:r>
              <a:rPr lang="en-US" altLang="fi-FI" dirty="0"/>
              <a:t> </a:t>
            </a:r>
            <a:r>
              <a:rPr lang="en-US" altLang="fi-FI" dirty="0" err="1"/>
              <a:t>tulevaisuuskyvykkyys</a:t>
            </a:r>
            <a:r>
              <a:rPr lang="en-US" altLang="fi-FI" dirty="0"/>
              <a:t> ja </a:t>
            </a:r>
            <a:r>
              <a:rPr lang="en-US" altLang="fi-FI" dirty="0" err="1"/>
              <a:t>kaikkien</a:t>
            </a:r>
            <a:r>
              <a:rPr lang="en-US" altLang="fi-FI" dirty="0"/>
              <a:t> </a:t>
            </a:r>
            <a:r>
              <a:rPr lang="en-US" altLang="fi-FI" dirty="0" err="1"/>
              <a:t>kyky</a:t>
            </a:r>
            <a:r>
              <a:rPr lang="en-US" altLang="fi-FI" dirty="0"/>
              <a:t> </a:t>
            </a:r>
            <a:r>
              <a:rPr lang="en-US" altLang="fi-FI" dirty="0" err="1"/>
              <a:t>kyseenalaistaa</a:t>
            </a:r>
            <a:r>
              <a:rPr lang="en-US" altLang="fi-FI" dirty="0"/>
              <a:t> </a:t>
            </a:r>
            <a:r>
              <a:rPr lang="en-US" altLang="fi-FI" dirty="0" err="1"/>
              <a:t>nykyistä</a:t>
            </a:r>
            <a:r>
              <a:rPr lang="en-US" altLang="fi-FI" dirty="0"/>
              <a:t> </a:t>
            </a:r>
            <a:r>
              <a:rPr lang="en-US" altLang="fi-FI" dirty="0" err="1"/>
              <a:t>toimintaa</a:t>
            </a:r>
            <a:endParaRPr lang="en-US" altLang="fi-FI" dirty="0"/>
          </a:p>
          <a:p>
            <a:r>
              <a:rPr lang="en-US" altLang="fi-FI" dirty="0" err="1"/>
              <a:t>Ratkaisujen</a:t>
            </a:r>
            <a:r>
              <a:rPr lang="en-US" altLang="fi-FI" dirty="0"/>
              <a:t> </a:t>
            </a:r>
            <a:r>
              <a:rPr lang="en-US" altLang="fi-FI" dirty="0" err="1"/>
              <a:t>ajoittaminen</a:t>
            </a:r>
            <a:r>
              <a:rPr lang="en-US" altLang="fi-FI" dirty="0"/>
              <a:t> </a:t>
            </a:r>
            <a:r>
              <a:rPr lang="en-US" altLang="fi-FI" dirty="0" err="1"/>
              <a:t>juuri</a:t>
            </a:r>
            <a:r>
              <a:rPr lang="en-US" altLang="fi-FI" dirty="0"/>
              <a:t> </a:t>
            </a:r>
            <a:r>
              <a:rPr lang="en-US" altLang="fi-FI" dirty="0" err="1"/>
              <a:t>sopivasti</a:t>
            </a:r>
            <a:r>
              <a:rPr lang="en-US" altLang="fi-FI" dirty="0"/>
              <a:t> </a:t>
            </a:r>
          </a:p>
          <a:p>
            <a:r>
              <a:rPr lang="en-US" altLang="fi-FI" dirty="0"/>
              <a:t>Design thinking – </a:t>
            </a:r>
            <a:r>
              <a:rPr lang="en-US" altLang="fi-FI" dirty="0" err="1"/>
              <a:t>palvelupolut</a:t>
            </a:r>
            <a:r>
              <a:rPr lang="en-US" altLang="fi-FI" dirty="0"/>
              <a:t> ja </a:t>
            </a:r>
            <a:r>
              <a:rPr lang="en-US" altLang="fi-FI" dirty="0" err="1"/>
              <a:t>kohtaamisen</a:t>
            </a:r>
            <a:r>
              <a:rPr lang="en-US" altLang="fi-FI" dirty="0"/>
              <a:t> </a:t>
            </a:r>
            <a:r>
              <a:rPr lang="en-US" altLang="fi-FI" dirty="0" err="1"/>
              <a:t>kohdat</a:t>
            </a:r>
            <a:endParaRPr lang="fi-FI" altLang="fi-FI" dirty="0"/>
          </a:p>
        </p:txBody>
      </p:sp>
    </p:spTree>
    <p:extLst>
      <p:ext uri="{BB962C8B-B14F-4D97-AF65-F5344CB8AC3E}">
        <p14:creationId xmlns:p14="http://schemas.microsoft.com/office/powerpoint/2010/main" val="7594915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9EF360-47E9-4E0A-ACAD-E993EF221916}"/>
              </a:ext>
            </a:extLst>
          </p:cNvPr>
          <p:cNvSpPr>
            <a:spLocks noGrp="1"/>
          </p:cNvSpPr>
          <p:nvPr>
            <p:ph type="title"/>
          </p:nvPr>
        </p:nvSpPr>
        <p:spPr/>
        <p:txBody>
          <a:bodyPr/>
          <a:lstStyle/>
          <a:p>
            <a:r>
              <a:rPr lang="fi-FI" altLang="fi-FI" dirty="0"/>
              <a:t>Muutosvoimia, jotka haastavat oppilaitoksia</a:t>
            </a:r>
            <a:endParaRPr lang="fi-FI" dirty="0"/>
          </a:p>
        </p:txBody>
      </p:sp>
      <p:sp>
        <p:nvSpPr>
          <p:cNvPr id="5" name="Content Placeholder 4">
            <a:extLst>
              <a:ext uri="{FF2B5EF4-FFF2-40B4-BE49-F238E27FC236}">
                <a16:creationId xmlns:a16="http://schemas.microsoft.com/office/drawing/2014/main" id="{1FFDF67D-5400-4A83-AC47-40C7F7F02DEA}"/>
              </a:ext>
            </a:extLst>
          </p:cNvPr>
          <p:cNvSpPr>
            <a:spLocks noGrp="1"/>
          </p:cNvSpPr>
          <p:nvPr>
            <p:ph sz="half" idx="1"/>
          </p:nvPr>
        </p:nvSpPr>
        <p:spPr/>
        <p:txBody>
          <a:bodyPr>
            <a:normAutofit fontScale="92500" lnSpcReduction="20000"/>
          </a:bodyPr>
          <a:lstStyle/>
          <a:p>
            <a:r>
              <a:rPr lang="fi-FI" dirty="0"/>
              <a:t>Oppimisteknologia – tiedon järjestäminen</a:t>
            </a:r>
          </a:p>
          <a:p>
            <a:r>
              <a:rPr lang="fi-FI" dirty="0"/>
              <a:t>Oppilaitosten identiteetit ja kumppanuudet – kuka fanittaa meitä?</a:t>
            </a:r>
          </a:p>
          <a:p>
            <a:r>
              <a:rPr lang="fi-FI" dirty="0"/>
              <a:t>Vastuullinen toiminta – mitä arvoa olemme luomassa?</a:t>
            </a:r>
          </a:p>
          <a:p>
            <a:r>
              <a:rPr lang="fi-FI" dirty="0"/>
              <a:t>Väestön kehityksen muuttuvat suunnat – keitä opiskelijamme ovat?</a:t>
            </a:r>
          </a:p>
          <a:p>
            <a:r>
              <a:rPr lang="fi-FI" dirty="0"/>
              <a:t>Työelämän kehitys – mitä työelämässä tarvitaan?</a:t>
            </a:r>
          </a:p>
        </p:txBody>
      </p:sp>
      <p:pic>
        <p:nvPicPr>
          <p:cNvPr id="7" name="Picture Placeholder 10" descr="Tummia pilviä ja useita salamaniskuja valokuvattuna pitkällä valotuksella.">
            <a:extLst>
              <a:ext uri="{FF2B5EF4-FFF2-40B4-BE49-F238E27FC236}">
                <a16:creationId xmlns:a16="http://schemas.microsoft.com/office/drawing/2014/main" id="{D799D285-957A-49E7-9506-952DA3E58F9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4683" t="2923" r="24683" b="5185"/>
          <a:stretch/>
        </p:blipFill>
        <p:spPr>
          <a:xfrm>
            <a:off x="7076111" y="1584474"/>
            <a:ext cx="3803699" cy="4592489"/>
          </a:xfrm>
        </p:spPr>
      </p:pic>
    </p:spTree>
    <p:extLst>
      <p:ext uri="{BB962C8B-B14F-4D97-AF65-F5344CB8AC3E}">
        <p14:creationId xmlns:p14="http://schemas.microsoft.com/office/powerpoint/2010/main" val="2989307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64DD0-6C16-46FD-9B93-25584C2E8C57}"/>
              </a:ext>
            </a:extLst>
          </p:cNvPr>
          <p:cNvSpPr>
            <a:spLocks noGrp="1"/>
          </p:cNvSpPr>
          <p:nvPr>
            <p:ph type="title"/>
          </p:nvPr>
        </p:nvSpPr>
        <p:spPr/>
        <p:txBody>
          <a:bodyPr>
            <a:normAutofit/>
          </a:bodyPr>
          <a:lstStyle/>
          <a:p>
            <a:r>
              <a:rPr lang="fi-FI" sz="3200" dirty="0">
                <a:latin typeface="Brother 1816 Medium" pitchFamily="50" charset="0"/>
              </a:rPr>
              <a:t>Suunnittelun lähtökohtia: Opetuksen järjestämisen perusteet</a:t>
            </a:r>
          </a:p>
        </p:txBody>
      </p:sp>
      <p:sp>
        <p:nvSpPr>
          <p:cNvPr id="3" name="Content Placeholder 2">
            <a:extLst>
              <a:ext uri="{FF2B5EF4-FFF2-40B4-BE49-F238E27FC236}">
                <a16:creationId xmlns:a16="http://schemas.microsoft.com/office/drawing/2014/main" id="{96916742-E655-4DD8-A23F-E8FA20AD58C8}"/>
              </a:ext>
            </a:extLst>
          </p:cNvPr>
          <p:cNvSpPr>
            <a:spLocks noGrp="1"/>
          </p:cNvSpPr>
          <p:nvPr>
            <p:ph idx="1"/>
          </p:nvPr>
        </p:nvSpPr>
        <p:spPr/>
        <p:txBody>
          <a:bodyPr/>
          <a:lstStyle/>
          <a:p>
            <a:r>
              <a:rPr lang="fi-FI" dirty="0"/>
              <a:t>Opetus järjestetään oppilaiden ikäkauden ja edellytysten mukaisesti ja siten, että se edistää oppilaiden tervettä kasvua ja kehitystä. (13.6.2003/477) </a:t>
            </a:r>
          </a:p>
          <a:p>
            <a:endParaRPr lang="fi-FI" dirty="0"/>
          </a:p>
          <a:p>
            <a:r>
              <a:rPr lang="fi-FI" dirty="0"/>
              <a:t>Opetuksessa tulee olla yhteistyössä kotien kanssa</a:t>
            </a:r>
          </a:p>
          <a:p>
            <a:endParaRPr lang="fi-FI" dirty="0"/>
          </a:p>
          <a:p>
            <a:pPr marL="0" indent="0">
              <a:buNone/>
            </a:pPr>
            <a:r>
              <a:rPr lang="fi-FI" dirty="0"/>
              <a:t>Perusopetuslaki 3 §</a:t>
            </a:r>
          </a:p>
          <a:p>
            <a:endParaRPr lang="fi-FI" dirty="0"/>
          </a:p>
        </p:txBody>
      </p:sp>
    </p:spTree>
    <p:extLst>
      <p:ext uri="{BB962C8B-B14F-4D97-AF65-F5344CB8AC3E}">
        <p14:creationId xmlns:p14="http://schemas.microsoft.com/office/powerpoint/2010/main" val="35595440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051E72-6EF8-4D27-9517-C5461760F93A}"/>
              </a:ext>
            </a:extLst>
          </p:cNvPr>
          <p:cNvSpPr>
            <a:spLocks noGrp="1"/>
          </p:cNvSpPr>
          <p:nvPr>
            <p:ph type="title"/>
          </p:nvPr>
        </p:nvSpPr>
        <p:spPr/>
        <p:txBody>
          <a:bodyPr>
            <a:normAutofit fontScale="90000"/>
          </a:bodyPr>
          <a:lstStyle/>
          <a:p>
            <a:r>
              <a:rPr lang="fi-FI" dirty="0"/>
              <a:t>Ennakointi: Toimintaympäristön analyysi</a:t>
            </a:r>
            <a:br>
              <a:rPr lang="fi-FI" dirty="0"/>
            </a:br>
            <a:endParaRPr lang="fi-FI" dirty="0"/>
          </a:p>
        </p:txBody>
      </p:sp>
      <p:pic>
        <p:nvPicPr>
          <p:cNvPr id="6" name="Picture 4">
            <a:extLst>
              <a:ext uri="{FF2B5EF4-FFF2-40B4-BE49-F238E27FC236}">
                <a16:creationId xmlns:a16="http://schemas.microsoft.com/office/drawing/2014/main" id="{C4B372EF-6888-4701-BBB9-3D6DA373BDA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1" t="-1088" r="161" b="44766"/>
          <a:stretch/>
        </p:blipFill>
        <p:spPr bwMode="auto">
          <a:xfrm>
            <a:off x="7042" y="1425770"/>
            <a:ext cx="12177916" cy="460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Delay 6">
            <a:extLst>
              <a:ext uri="{FF2B5EF4-FFF2-40B4-BE49-F238E27FC236}">
                <a16:creationId xmlns:a16="http://schemas.microsoft.com/office/drawing/2014/main" id="{E7040BDF-8A41-41D3-B403-C011F4F53044}"/>
              </a:ext>
              <a:ext uri="{C183D7F6-B498-43B3-948B-1728B52AA6E4}">
                <adec:decorative xmlns:adec="http://schemas.microsoft.com/office/drawing/2017/decorative" val="1"/>
              </a:ext>
            </a:extLst>
          </p:cNvPr>
          <p:cNvSpPr/>
          <p:nvPr/>
        </p:nvSpPr>
        <p:spPr bwMode="auto">
          <a:xfrm rot="16200000">
            <a:off x="3874702" y="-2272913"/>
            <a:ext cx="4426720" cy="12176124"/>
          </a:xfrm>
          <a:prstGeom prst="flowChartDelay">
            <a:avLst/>
          </a:prstGeom>
          <a:solidFill>
            <a:srgbClr val="FFFF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9" name="TextBox 10">
            <a:extLst>
              <a:ext uri="{FF2B5EF4-FFF2-40B4-BE49-F238E27FC236}">
                <a16:creationId xmlns:a16="http://schemas.microsoft.com/office/drawing/2014/main" id="{1704C290-43D0-4E4F-B55B-156C32A774E5}"/>
              </a:ext>
            </a:extLst>
          </p:cNvPr>
          <p:cNvSpPr txBox="1">
            <a:spLocks noChangeArrowheads="1"/>
          </p:cNvSpPr>
          <p:nvPr/>
        </p:nvSpPr>
        <p:spPr bwMode="auto">
          <a:xfrm>
            <a:off x="3426083" y="2129074"/>
            <a:ext cx="1589117" cy="3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i-FI" altLang="fi-FI" sz="1800" b="1" dirty="0">
                <a:solidFill>
                  <a:schemeClr val="bg1"/>
                </a:solidFill>
              </a:rPr>
              <a:t>MISSIO</a:t>
            </a:r>
          </a:p>
        </p:txBody>
      </p:sp>
      <p:sp>
        <p:nvSpPr>
          <p:cNvPr id="10" name="TextBox 11">
            <a:extLst>
              <a:ext uri="{FF2B5EF4-FFF2-40B4-BE49-F238E27FC236}">
                <a16:creationId xmlns:a16="http://schemas.microsoft.com/office/drawing/2014/main" id="{48CCA96A-B59A-43D6-B656-1AECB2F95997}"/>
              </a:ext>
            </a:extLst>
          </p:cNvPr>
          <p:cNvSpPr txBox="1">
            <a:spLocks noChangeArrowheads="1"/>
          </p:cNvSpPr>
          <p:nvPr/>
        </p:nvSpPr>
        <p:spPr bwMode="auto">
          <a:xfrm>
            <a:off x="5238221" y="2102247"/>
            <a:ext cx="2246663" cy="3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i-FI" altLang="fi-FI" sz="1800" b="1">
                <a:solidFill>
                  <a:schemeClr val="bg1"/>
                </a:solidFill>
              </a:rPr>
              <a:t>STRATEGIA</a:t>
            </a:r>
          </a:p>
        </p:txBody>
      </p:sp>
      <p:sp>
        <p:nvSpPr>
          <p:cNvPr id="11" name="TextBox 12">
            <a:extLst>
              <a:ext uri="{FF2B5EF4-FFF2-40B4-BE49-F238E27FC236}">
                <a16:creationId xmlns:a16="http://schemas.microsoft.com/office/drawing/2014/main" id="{2195DABE-BE3E-49C7-8B8D-EBEEC4DA8135}"/>
              </a:ext>
            </a:extLst>
          </p:cNvPr>
          <p:cNvSpPr txBox="1">
            <a:spLocks noChangeArrowheads="1"/>
          </p:cNvSpPr>
          <p:nvPr/>
        </p:nvSpPr>
        <p:spPr bwMode="auto">
          <a:xfrm>
            <a:off x="7943427" y="2153046"/>
            <a:ext cx="1553071" cy="3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i-FI" altLang="fi-FI" sz="1800" b="1" dirty="0">
                <a:solidFill>
                  <a:schemeClr val="bg1"/>
                </a:solidFill>
              </a:rPr>
              <a:t>VISIO</a:t>
            </a:r>
          </a:p>
        </p:txBody>
      </p:sp>
      <p:sp>
        <p:nvSpPr>
          <p:cNvPr id="12" name="TextBox 11">
            <a:extLst>
              <a:ext uri="{FF2B5EF4-FFF2-40B4-BE49-F238E27FC236}">
                <a16:creationId xmlns:a16="http://schemas.microsoft.com/office/drawing/2014/main" id="{3FFBBCDA-1CDD-4586-820C-27C69AB46FA8}"/>
              </a:ext>
            </a:extLst>
          </p:cNvPr>
          <p:cNvSpPr txBox="1"/>
          <p:nvPr/>
        </p:nvSpPr>
        <p:spPr bwMode="auto">
          <a:xfrm>
            <a:off x="4102281" y="3425628"/>
            <a:ext cx="3987440" cy="588139"/>
          </a:xfrm>
          <a:prstGeom prst="rect">
            <a:avLst/>
          </a:prstGeom>
          <a:noFill/>
          <a:scene3d>
            <a:camera prst="perspectiveHeroicExtremeRightFacing"/>
            <a:lightRig rig="threePt" dir="t"/>
          </a:scene3d>
        </p:spPr>
        <p:txBody>
          <a:bodyPr>
            <a:spAutoFit/>
          </a:bodyPr>
          <a:lstStyle/>
          <a:p>
            <a:pPr algn="ctr" eaLnBrk="1" fontAlgn="auto" hangingPunct="1">
              <a:spcBef>
                <a:spcPts val="0"/>
              </a:spcBef>
              <a:spcAft>
                <a:spcPts val="0"/>
              </a:spcAft>
              <a:defRPr/>
            </a:pPr>
            <a:r>
              <a:rPr lang="fi-FI" sz="3200" b="1" dirty="0">
                <a:solidFill>
                  <a:schemeClr val="bg1"/>
                </a:solidFill>
                <a:latin typeface="+mn-lt"/>
              </a:rPr>
              <a:t>OSAAMINEN</a:t>
            </a:r>
          </a:p>
        </p:txBody>
      </p:sp>
      <p:sp>
        <p:nvSpPr>
          <p:cNvPr id="13" name="Up-Down Arrow 1">
            <a:extLst>
              <a:ext uri="{FF2B5EF4-FFF2-40B4-BE49-F238E27FC236}">
                <a16:creationId xmlns:a16="http://schemas.microsoft.com/office/drawing/2014/main" id="{605246BA-4798-48C2-8128-FA2E8E2AAEB7}"/>
              </a:ext>
            </a:extLst>
          </p:cNvPr>
          <p:cNvSpPr/>
          <p:nvPr/>
        </p:nvSpPr>
        <p:spPr bwMode="auto">
          <a:xfrm>
            <a:off x="5805217" y="2490147"/>
            <a:ext cx="342900" cy="782638"/>
          </a:xfrm>
          <a:prstGeom prst="upDown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14" name="Up-Down Arrow 14">
            <a:extLst>
              <a:ext uri="{FF2B5EF4-FFF2-40B4-BE49-F238E27FC236}">
                <a16:creationId xmlns:a16="http://schemas.microsoft.com/office/drawing/2014/main" id="{D0F8AC66-CDF8-4BA4-BCB9-AE218FCD8508}"/>
              </a:ext>
            </a:extLst>
          </p:cNvPr>
          <p:cNvSpPr/>
          <p:nvPr/>
        </p:nvSpPr>
        <p:spPr bwMode="auto">
          <a:xfrm rot="2621126">
            <a:off x="7850771" y="2421524"/>
            <a:ext cx="419100" cy="984250"/>
          </a:xfrm>
          <a:prstGeom prst="upDown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16" name="TextBox 16">
            <a:extLst>
              <a:ext uri="{FF2B5EF4-FFF2-40B4-BE49-F238E27FC236}">
                <a16:creationId xmlns:a16="http://schemas.microsoft.com/office/drawing/2014/main" id="{FCA8313A-0E44-466C-9444-C43B49484744}"/>
              </a:ext>
            </a:extLst>
          </p:cNvPr>
          <p:cNvSpPr txBox="1">
            <a:spLocks noChangeArrowheads="1"/>
          </p:cNvSpPr>
          <p:nvPr/>
        </p:nvSpPr>
        <p:spPr bwMode="auto">
          <a:xfrm rot="20407549">
            <a:off x="1531759" y="3519435"/>
            <a:ext cx="2738434" cy="3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i-FI" altLang="fi-FI" sz="1800" b="1" dirty="0"/>
              <a:t>Vuorovaikutus</a:t>
            </a:r>
          </a:p>
        </p:txBody>
      </p:sp>
      <p:sp>
        <p:nvSpPr>
          <p:cNvPr id="17" name="TextBox 17">
            <a:extLst>
              <a:ext uri="{FF2B5EF4-FFF2-40B4-BE49-F238E27FC236}">
                <a16:creationId xmlns:a16="http://schemas.microsoft.com/office/drawing/2014/main" id="{33E25FBF-46AF-4867-AABD-C6EB683630D8}"/>
              </a:ext>
            </a:extLst>
          </p:cNvPr>
          <p:cNvSpPr txBox="1">
            <a:spLocks noChangeArrowheads="1"/>
          </p:cNvSpPr>
          <p:nvPr/>
        </p:nvSpPr>
        <p:spPr bwMode="auto">
          <a:xfrm rot="1371324">
            <a:off x="8503424" y="4763978"/>
            <a:ext cx="3017097" cy="3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i-FI" altLang="fi-FI" sz="1800" b="1"/>
              <a:t>Näkemyksellisyys</a:t>
            </a:r>
          </a:p>
        </p:txBody>
      </p:sp>
      <p:sp>
        <p:nvSpPr>
          <p:cNvPr id="18" name="TextBox 18">
            <a:extLst>
              <a:ext uri="{FF2B5EF4-FFF2-40B4-BE49-F238E27FC236}">
                <a16:creationId xmlns:a16="http://schemas.microsoft.com/office/drawing/2014/main" id="{D9AED83F-3189-47B7-8F04-CEB8DB064338}"/>
              </a:ext>
            </a:extLst>
          </p:cNvPr>
          <p:cNvSpPr txBox="1">
            <a:spLocks noChangeArrowheads="1"/>
          </p:cNvSpPr>
          <p:nvPr/>
        </p:nvSpPr>
        <p:spPr bwMode="auto">
          <a:xfrm rot="1371324">
            <a:off x="8684509" y="4451367"/>
            <a:ext cx="3826198" cy="3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i-FI" altLang="fi-FI" sz="1800" b="1" dirty="0"/>
              <a:t>Kyky kyseenalaistaa</a:t>
            </a:r>
          </a:p>
        </p:txBody>
      </p:sp>
      <p:sp>
        <p:nvSpPr>
          <p:cNvPr id="19" name="TextBox 19">
            <a:extLst>
              <a:ext uri="{FF2B5EF4-FFF2-40B4-BE49-F238E27FC236}">
                <a16:creationId xmlns:a16="http://schemas.microsoft.com/office/drawing/2014/main" id="{144D66F3-FA44-406B-A8FF-CF807B166C0C}"/>
              </a:ext>
            </a:extLst>
          </p:cNvPr>
          <p:cNvSpPr txBox="1">
            <a:spLocks noChangeArrowheads="1"/>
          </p:cNvSpPr>
          <p:nvPr/>
        </p:nvSpPr>
        <p:spPr bwMode="auto">
          <a:xfrm rot="1371324">
            <a:off x="9287342" y="5432459"/>
            <a:ext cx="2137929" cy="3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i-FI" altLang="fi-FI" sz="1800" b="1" dirty="0"/>
              <a:t>Aloitteet</a:t>
            </a:r>
          </a:p>
        </p:txBody>
      </p:sp>
      <p:sp>
        <p:nvSpPr>
          <p:cNvPr id="20" name="TextBox 20">
            <a:extLst>
              <a:ext uri="{FF2B5EF4-FFF2-40B4-BE49-F238E27FC236}">
                <a16:creationId xmlns:a16="http://schemas.microsoft.com/office/drawing/2014/main" id="{C3373B5D-C5C5-4F4F-9F9C-A6A1F6043BC3}"/>
              </a:ext>
            </a:extLst>
          </p:cNvPr>
          <p:cNvSpPr txBox="1">
            <a:spLocks noChangeArrowheads="1"/>
          </p:cNvSpPr>
          <p:nvPr/>
        </p:nvSpPr>
        <p:spPr bwMode="auto">
          <a:xfrm rot="20407549">
            <a:off x="1400403" y="4090218"/>
            <a:ext cx="4037158" cy="3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i-FI" altLang="fi-FI" sz="1800" b="1"/>
              <a:t>Toiminnan organisointi</a:t>
            </a:r>
          </a:p>
        </p:txBody>
      </p:sp>
      <p:sp>
        <p:nvSpPr>
          <p:cNvPr id="21" name="TextBox 21">
            <a:extLst>
              <a:ext uri="{FF2B5EF4-FFF2-40B4-BE49-F238E27FC236}">
                <a16:creationId xmlns:a16="http://schemas.microsoft.com/office/drawing/2014/main" id="{A83334CC-728B-444A-9C2D-B68B1A3654E4}"/>
              </a:ext>
            </a:extLst>
          </p:cNvPr>
          <p:cNvSpPr txBox="1">
            <a:spLocks noChangeArrowheads="1"/>
          </p:cNvSpPr>
          <p:nvPr/>
        </p:nvSpPr>
        <p:spPr bwMode="auto">
          <a:xfrm rot="20407549">
            <a:off x="1970691" y="4735293"/>
            <a:ext cx="3137046" cy="65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i-FI" altLang="fi-FI" sz="1800" b="1"/>
              <a:t>Prosessien yhteensopivuus</a:t>
            </a:r>
          </a:p>
        </p:txBody>
      </p:sp>
      <p:sp>
        <p:nvSpPr>
          <p:cNvPr id="22" name="TextBox 22">
            <a:extLst>
              <a:ext uri="{FF2B5EF4-FFF2-40B4-BE49-F238E27FC236}">
                <a16:creationId xmlns:a16="http://schemas.microsoft.com/office/drawing/2014/main" id="{279E42BC-DA4B-4CA8-8CB4-06C21D6B22BD}"/>
              </a:ext>
            </a:extLst>
          </p:cNvPr>
          <p:cNvSpPr txBox="1">
            <a:spLocks noChangeArrowheads="1"/>
          </p:cNvSpPr>
          <p:nvPr/>
        </p:nvSpPr>
        <p:spPr bwMode="auto">
          <a:xfrm>
            <a:off x="4623126" y="4289210"/>
            <a:ext cx="2667179" cy="3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fi-FI" altLang="fi-FI" sz="1800" b="1" dirty="0"/>
              <a:t>Kommunikointi</a:t>
            </a:r>
          </a:p>
        </p:txBody>
      </p:sp>
      <p:sp>
        <p:nvSpPr>
          <p:cNvPr id="23" name="TextBox 23">
            <a:extLst>
              <a:ext uri="{FF2B5EF4-FFF2-40B4-BE49-F238E27FC236}">
                <a16:creationId xmlns:a16="http://schemas.microsoft.com/office/drawing/2014/main" id="{81BEC0E6-9DAF-46ED-B3B1-76D497AD1CB6}"/>
              </a:ext>
            </a:extLst>
          </p:cNvPr>
          <p:cNvSpPr txBox="1">
            <a:spLocks noChangeArrowheads="1"/>
          </p:cNvSpPr>
          <p:nvPr/>
        </p:nvSpPr>
        <p:spPr bwMode="auto">
          <a:xfrm>
            <a:off x="4573373" y="4748611"/>
            <a:ext cx="3029376" cy="3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fi-FI" altLang="fi-FI" sz="1800" b="1" dirty="0"/>
              <a:t>Halukkuus jakaa ideoita</a:t>
            </a:r>
          </a:p>
        </p:txBody>
      </p:sp>
      <p:sp>
        <p:nvSpPr>
          <p:cNvPr id="24" name="TextBox 24">
            <a:extLst>
              <a:ext uri="{FF2B5EF4-FFF2-40B4-BE49-F238E27FC236}">
                <a16:creationId xmlns:a16="http://schemas.microsoft.com/office/drawing/2014/main" id="{98A936CC-94FD-452B-922D-4C61EFFE8CDB}"/>
              </a:ext>
            </a:extLst>
          </p:cNvPr>
          <p:cNvSpPr txBox="1">
            <a:spLocks noChangeArrowheads="1"/>
          </p:cNvSpPr>
          <p:nvPr/>
        </p:nvSpPr>
        <p:spPr bwMode="auto">
          <a:xfrm>
            <a:off x="4887750" y="5208012"/>
            <a:ext cx="2137929" cy="3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fi-FI" altLang="fi-FI" sz="1800" b="1" dirty="0"/>
              <a:t>Vastuut</a:t>
            </a:r>
          </a:p>
        </p:txBody>
      </p:sp>
      <p:sp>
        <p:nvSpPr>
          <p:cNvPr id="25" name="Rectangle 24">
            <a:extLst>
              <a:ext uri="{FF2B5EF4-FFF2-40B4-BE49-F238E27FC236}">
                <a16:creationId xmlns:a16="http://schemas.microsoft.com/office/drawing/2014/main" id="{81AD8387-2169-44B4-9DDF-9D4B3903465A}"/>
              </a:ext>
              <a:ext uri="{C183D7F6-B498-43B3-948B-1728B52AA6E4}">
                <adec:decorative xmlns:adec="http://schemas.microsoft.com/office/drawing/2017/decorative" val="1"/>
              </a:ext>
            </a:extLst>
          </p:cNvPr>
          <p:cNvSpPr/>
          <p:nvPr/>
        </p:nvSpPr>
        <p:spPr bwMode="auto">
          <a:xfrm>
            <a:off x="-14288" y="6002659"/>
            <a:ext cx="12206288" cy="8413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fi-FI" dirty="0"/>
          </a:p>
        </p:txBody>
      </p:sp>
      <p:sp>
        <p:nvSpPr>
          <p:cNvPr id="26" name="TextBox 25">
            <a:extLst>
              <a:ext uri="{FF2B5EF4-FFF2-40B4-BE49-F238E27FC236}">
                <a16:creationId xmlns:a16="http://schemas.microsoft.com/office/drawing/2014/main" id="{3C110CA1-757A-436E-9F1B-CF39EB0FC416}"/>
              </a:ext>
            </a:extLst>
          </p:cNvPr>
          <p:cNvSpPr txBox="1"/>
          <p:nvPr/>
        </p:nvSpPr>
        <p:spPr bwMode="auto">
          <a:xfrm>
            <a:off x="8060321" y="6230689"/>
            <a:ext cx="3159125" cy="37147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fontAlgn="auto" hangingPunct="1">
              <a:spcBef>
                <a:spcPts val="0"/>
              </a:spcBef>
              <a:spcAft>
                <a:spcPts val="0"/>
              </a:spcAft>
              <a:defRPr/>
            </a:pPr>
            <a:r>
              <a:rPr lang="fi-FI" b="1" dirty="0">
                <a:solidFill>
                  <a:schemeClr val="bg1"/>
                </a:solidFill>
              </a:rPr>
              <a:t>VISIONÄÄRINEN</a:t>
            </a:r>
          </a:p>
        </p:txBody>
      </p:sp>
      <p:sp>
        <p:nvSpPr>
          <p:cNvPr id="27" name="TextBox 26">
            <a:extLst>
              <a:ext uri="{FF2B5EF4-FFF2-40B4-BE49-F238E27FC236}">
                <a16:creationId xmlns:a16="http://schemas.microsoft.com/office/drawing/2014/main" id="{E527AB3C-684E-4E50-9A95-627FC6DF1FA5}"/>
              </a:ext>
            </a:extLst>
          </p:cNvPr>
          <p:cNvSpPr txBox="1"/>
          <p:nvPr/>
        </p:nvSpPr>
        <p:spPr bwMode="auto">
          <a:xfrm>
            <a:off x="1520302" y="6245225"/>
            <a:ext cx="2886075" cy="37147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fontAlgn="auto" hangingPunct="1">
              <a:spcBef>
                <a:spcPts val="0"/>
              </a:spcBef>
              <a:spcAft>
                <a:spcPts val="0"/>
              </a:spcAft>
              <a:defRPr/>
            </a:pPr>
            <a:r>
              <a:rPr lang="fi-FI" b="1" dirty="0">
                <a:solidFill>
                  <a:schemeClr val="bg1"/>
                </a:solidFill>
              </a:rPr>
              <a:t>TAKTINEN</a:t>
            </a:r>
          </a:p>
        </p:txBody>
      </p:sp>
      <p:sp>
        <p:nvSpPr>
          <p:cNvPr id="28" name="TextBox 27">
            <a:extLst>
              <a:ext uri="{FF2B5EF4-FFF2-40B4-BE49-F238E27FC236}">
                <a16:creationId xmlns:a16="http://schemas.microsoft.com/office/drawing/2014/main" id="{4E2227C4-3313-4E87-B444-BEF2ABC7540A}"/>
              </a:ext>
            </a:extLst>
          </p:cNvPr>
          <p:cNvSpPr txBox="1"/>
          <p:nvPr/>
        </p:nvSpPr>
        <p:spPr bwMode="auto">
          <a:xfrm>
            <a:off x="4689014" y="6245224"/>
            <a:ext cx="2906712" cy="37147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a:spAutoFit/>
          </a:bodyPr>
          <a:lstStyle/>
          <a:p>
            <a:pPr algn="ctr" eaLnBrk="1" fontAlgn="auto" hangingPunct="1">
              <a:spcBef>
                <a:spcPts val="0"/>
              </a:spcBef>
              <a:spcAft>
                <a:spcPts val="0"/>
              </a:spcAft>
              <a:defRPr/>
            </a:pPr>
            <a:r>
              <a:rPr lang="fi-FI" b="1" dirty="0">
                <a:solidFill>
                  <a:schemeClr val="bg1"/>
                </a:solidFill>
              </a:rPr>
              <a:t>STRATEGINEN</a:t>
            </a:r>
          </a:p>
        </p:txBody>
      </p:sp>
      <p:sp>
        <p:nvSpPr>
          <p:cNvPr id="29" name="TextBox 7">
            <a:extLst>
              <a:ext uri="{FF2B5EF4-FFF2-40B4-BE49-F238E27FC236}">
                <a16:creationId xmlns:a16="http://schemas.microsoft.com/office/drawing/2014/main" id="{7DF96C21-1FAF-49F8-A1F0-0EE870867230}"/>
              </a:ext>
            </a:extLst>
          </p:cNvPr>
          <p:cNvSpPr txBox="1">
            <a:spLocks noChangeArrowheads="1"/>
          </p:cNvSpPr>
          <p:nvPr/>
        </p:nvSpPr>
        <p:spPr bwMode="auto">
          <a:xfrm>
            <a:off x="146169" y="6231431"/>
            <a:ext cx="1596784" cy="3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fi-FI" altLang="fi-FI" sz="1800">
                <a:solidFill>
                  <a:schemeClr val="bg1"/>
                </a:solidFill>
              </a:rPr>
              <a:t>Aikajänne</a:t>
            </a:r>
          </a:p>
        </p:txBody>
      </p:sp>
      <p:sp>
        <p:nvSpPr>
          <p:cNvPr id="30" name="Up-Down Arrow 14">
            <a:extLst>
              <a:ext uri="{FF2B5EF4-FFF2-40B4-BE49-F238E27FC236}">
                <a16:creationId xmlns:a16="http://schemas.microsoft.com/office/drawing/2014/main" id="{DEF27AA7-CCC9-4EEC-99A2-3EC3625C2A80}"/>
              </a:ext>
            </a:extLst>
          </p:cNvPr>
          <p:cNvSpPr/>
          <p:nvPr/>
        </p:nvSpPr>
        <p:spPr bwMode="auto">
          <a:xfrm rot="8373383">
            <a:off x="3934857" y="2426410"/>
            <a:ext cx="419100" cy="984250"/>
          </a:xfrm>
          <a:prstGeom prst="upDown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fi-FI"/>
          </a:p>
        </p:txBody>
      </p:sp>
    </p:spTree>
    <p:extLst>
      <p:ext uri="{BB962C8B-B14F-4D97-AF65-F5344CB8AC3E}">
        <p14:creationId xmlns:p14="http://schemas.microsoft.com/office/powerpoint/2010/main" val="24002185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4B447F-1299-41B3-89AC-EF729EAD0DB7}"/>
              </a:ext>
            </a:extLst>
          </p:cNvPr>
          <p:cNvSpPr>
            <a:spLocks noGrp="1"/>
          </p:cNvSpPr>
          <p:nvPr>
            <p:ph type="title"/>
          </p:nvPr>
        </p:nvSpPr>
        <p:spPr/>
        <p:txBody>
          <a:bodyPr/>
          <a:lstStyle/>
          <a:p>
            <a:r>
              <a:rPr lang="fi-FI" dirty="0"/>
              <a:t>Ennakointi oppilaitoksissa – jatkuvan oppimisen jäsennystä</a:t>
            </a:r>
          </a:p>
        </p:txBody>
      </p:sp>
      <p:sp>
        <p:nvSpPr>
          <p:cNvPr id="4" name="Content Placeholder 3">
            <a:extLst>
              <a:ext uri="{FF2B5EF4-FFF2-40B4-BE49-F238E27FC236}">
                <a16:creationId xmlns:a16="http://schemas.microsoft.com/office/drawing/2014/main" id="{1D47AF43-499F-449F-B786-9434903E1290}"/>
              </a:ext>
            </a:extLst>
          </p:cNvPr>
          <p:cNvSpPr>
            <a:spLocks noGrp="1"/>
          </p:cNvSpPr>
          <p:nvPr>
            <p:ph idx="1"/>
          </p:nvPr>
        </p:nvSpPr>
        <p:spPr/>
        <p:txBody>
          <a:bodyPr>
            <a:normAutofit lnSpcReduction="10000"/>
          </a:bodyPr>
          <a:lstStyle/>
          <a:p>
            <a:pPr>
              <a:defRPr/>
            </a:pPr>
            <a:r>
              <a:rPr lang="fi-FI" sz="2400" dirty="0"/>
              <a:t>Pedagoginen ennakointi on valintoja, jotka mahdollistavat erilaisten oppimispolkujen suunnittelun erilaisten oppilaiden tarpeisiin</a:t>
            </a:r>
          </a:p>
          <a:p>
            <a:pPr marL="457200" lvl="1" indent="0">
              <a:buNone/>
              <a:defRPr/>
            </a:pPr>
            <a:r>
              <a:rPr lang="fi-FI" sz="1800" dirty="0"/>
              <a:t>Pedagogisen ajattelun muuntautumiskyky</a:t>
            </a:r>
          </a:p>
          <a:p>
            <a:pPr marL="457200" lvl="1" indent="0">
              <a:buNone/>
              <a:defRPr/>
            </a:pPr>
            <a:r>
              <a:rPr lang="fi-FI" sz="1800" dirty="0"/>
              <a:t>Opettajien reflektointi </a:t>
            </a:r>
          </a:p>
          <a:p>
            <a:pPr marL="457200" lvl="1" indent="0">
              <a:buNone/>
              <a:defRPr/>
            </a:pPr>
            <a:r>
              <a:rPr lang="fi-FI" sz="1800" dirty="0"/>
              <a:t>Kouluorganisaation oppiminen ja mukautumiskyky </a:t>
            </a:r>
          </a:p>
          <a:p>
            <a:pPr>
              <a:defRPr/>
            </a:pPr>
            <a:r>
              <a:rPr lang="fi-FI" dirty="0"/>
              <a:t>Koulutusalojen ennakointi</a:t>
            </a:r>
          </a:p>
          <a:p>
            <a:pPr marL="457200" lvl="1" indent="0">
              <a:buNone/>
              <a:defRPr/>
            </a:pPr>
            <a:r>
              <a:rPr lang="fi-FI" sz="1800" dirty="0"/>
              <a:t>Oppilaspaikkojen määrä ja jako</a:t>
            </a:r>
          </a:p>
          <a:p>
            <a:pPr marL="457200" lvl="1" indent="0">
              <a:buNone/>
              <a:defRPr/>
            </a:pPr>
            <a:r>
              <a:rPr lang="fi-FI" sz="1800" dirty="0"/>
              <a:t>Oppilaitoksen strategia</a:t>
            </a:r>
          </a:p>
          <a:p>
            <a:pPr marL="457200" lvl="1" indent="0">
              <a:buNone/>
              <a:defRPr/>
            </a:pPr>
            <a:r>
              <a:rPr lang="fi-FI" sz="1800" dirty="0"/>
              <a:t>Alueellinen ennakointi ja yhteistyö</a:t>
            </a:r>
          </a:p>
          <a:p>
            <a:pPr>
              <a:defRPr/>
            </a:pPr>
            <a:r>
              <a:rPr lang="fi-FI" dirty="0"/>
              <a:t>Sisältöjen ennakointi</a:t>
            </a:r>
          </a:p>
          <a:p>
            <a:pPr marL="457200" lvl="1" indent="0">
              <a:buNone/>
              <a:defRPr/>
            </a:pPr>
            <a:r>
              <a:rPr lang="fi-FI" sz="1800" dirty="0" err="1"/>
              <a:t>Ops</a:t>
            </a:r>
            <a:r>
              <a:rPr lang="fi-FI" sz="1800" dirty="0"/>
              <a:t>-työ</a:t>
            </a:r>
          </a:p>
          <a:p>
            <a:pPr marL="457200" lvl="1" indent="0">
              <a:buNone/>
              <a:defRPr/>
            </a:pPr>
            <a:r>
              <a:rPr lang="fi-FI" sz="1800" dirty="0"/>
              <a:t>Työelämäyhteistyö ja oppilaitosyhteisö sekä opettajan oma ajattelu sekä</a:t>
            </a:r>
            <a:br>
              <a:rPr lang="fi-FI" sz="1800" dirty="0"/>
            </a:br>
            <a:r>
              <a:rPr lang="fi-FI" sz="1800" dirty="0"/>
              <a:t>sosiaalinen verkosto ideoiden lähteenä</a:t>
            </a:r>
          </a:p>
        </p:txBody>
      </p:sp>
      <p:sp>
        <p:nvSpPr>
          <p:cNvPr id="5" name="Footer Placeholder 4">
            <a:extLst>
              <a:ext uri="{FF2B5EF4-FFF2-40B4-BE49-F238E27FC236}">
                <a16:creationId xmlns:a16="http://schemas.microsoft.com/office/drawing/2014/main" id="{286A188B-3B61-4B07-B443-582A122D9D00}"/>
              </a:ext>
            </a:extLst>
          </p:cNvPr>
          <p:cNvSpPr>
            <a:spLocks noGrp="1"/>
          </p:cNvSpPr>
          <p:nvPr>
            <p:ph type="ftr" sz="quarter" idx="11"/>
          </p:nvPr>
        </p:nvSpPr>
        <p:spPr>
          <a:xfrm>
            <a:off x="838200" y="6176963"/>
            <a:ext cx="6761205" cy="365125"/>
          </a:xfrm>
        </p:spPr>
        <p:txBody>
          <a:bodyPr/>
          <a:lstStyle/>
          <a:p>
            <a:r>
              <a:rPr lang="fi-FI" dirty="0"/>
              <a:t>Lähde: OPH, </a:t>
            </a:r>
            <a:r>
              <a:rPr lang="fi-FI" altLang="fi-FI" dirty="0"/>
              <a:t>https://www.oph.fi/tietopalvelut/ennakointi/osaamisen_ennakointifoorumi</a:t>
            </a:r>
          </a:p>
          <a:p>
            <a:endParaRPr lang="fi-FI" dirty="0"/>
          </a:p>
        </p:txBody>
      </p:sp>
    </p:spTree>
    <p:extLst>
      <p:ext uri="{BB962C8B-B14F-4D97-AF65-F5344CB8AC3E}">
        <p14:creationId xmlns:p14="http://schemas.microsoft.com/office/powerpoint/2010/main" val="26968921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575C-7D23-47D3-9100-029D0DE55D1A}"/>
              </a:ext>
            </a:extLst>
          </p:cNvPr>
          <p:cNvSpPr>
            <a:spLocks noGrp="1"/>
          </p:cNvSpPr>
          <p:nvPr>
            <p:ph type="title"/>
          </p:nvPr>
        </p:nvSpPr>
        <p:spPr/>
        <p:txBody>
          <a:bodyPr/>
          <a:lstStyle/>
          <a:p>
            <a:r>
              <a:rPr lang="fi-FI" dirty="0"/>
              <a:t>Osaamisen kehittämisen tulevaisuus</a:t>
            </a:r>
          </a:p>
        </p:txBody>
      </p:sp>
      <p:sp>
        <p:nvSpPr>
          <p:cNvPr id="3" name="Content Placeholder 2">
            <a:extLst>
              <a:ext uri="{FF2B5EF4-FFF2-40B4-BE49-F238E27FC236}">
                <a16:creationId xmlns:a16="http://schemas.microsoft.com/office/drawing/2014/main" id="{66649889-B184-48C6-AE70-C792B2BF39D5}"/>
              </a:ext>
            </a:extLst>
          </p:cNvPr>
          <p:cNvSpPr>
            <a:spLocks noGrp="1"/>
          </p:cNvSpPr>
          <p:nvPr>
            <p:ph idx="1"/>
          </p:nvPr>
        </p:nvSpPr>
        <p:spPr/>
        <p:txBody>
          <a:bodyPr/>
          <a:lstStyle/>
          <a:p>
            <a:r>
              <a:rPr lang="fi-FI" dirty="0"/>
              <a:t>Tutkintojen merkitys joidenkin tehtävien pääsyvaatimuksena ehkä vähenee</a:t>
            </a:r>
          </a:p>
          <a:p>
            <a:r>
              <a:rPr lang="fi-FI" dirty="0"/>
              <a:t>Työhyvinvointi  ja itsestä huolehtiminen ovat ammattitaidon osia</a:t>
            </a:r>
          </a:p>
          <a:p>
            <a:r>
              <a:rPr lang="fi-FI" dirty="0"/>
              <a:t>Oman osaamisen näkeminen eri konteksteissa</a:t>
            </a:r>
          </a:p>
          <a:p>
            <a:r>
              <a:rPr lang="fi-FI" dirty="0"/>
              <a:t>Mentorointi, </a:t>
            </a:r>
            <a:r>
              <a:rPr lang="fi-FI" dirty="0" err="1"/>
              <a:t>coaching</a:t>
            </a:r>
            <a:r>
              <a:rPr lang="fi-FI" dirty="0"/>
              <a:t>, sparraus, valmennus, kiihdytetyt oppimisprosessit</a:t>
            </a:r>
          </a:p>
          <a:p>
            <a:r>
              <a:rPr lang="fi-FI" dirty="0"/>
              <a:t>Osaamisvaatimukset ja -odotukset muuttuvat toimintaympäristön mukana</a:t>
            </a:r>
          </a:p>
        </p:txBody>
      </p:sp>
    </p:spTree>
    <p:extLst>
      <p:ext uri="{BB962C8B-B14F-4D97-AF65-F5344CB8AC3E}">
        <p14:creationId xmlns:p14="http://schemas.microsoft.com/office/powerpoint/2010/main" val="11263744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CD91-5F17-4341-9827-FB6A30A08ABA}"/>
              </a:ext>
            </a:extLst>
          </p:cNvPr>
          <p:cNvSpPr>
            <a:spLocks noGrp="1"/>
          </p:cNvSpPr>
          <p:nvPr>
            <p:ph type="title"/>
          </p:nvPr>
        </p:nvSpPr>
        <p:spPr/>
        <p:txBody>
          <a:bodyPr/>
          <a:lstStyle/>
          <a:p>
            <a:r>
              <a:rPr lang="fi-FI" dirty="0"/>
              <a:t>Pohdinta ja arviointi</a:t>
            </a:r>
          </a:p>
        </p:txBody>
      </p:sp>
      <p:sp>
        <p:nvSpPr>
          <p:cNvPr id="3" name="Content Placeholder 2">
            <a:extLst>
              <a:ext uri="{FF2B5EF4-FFF2-40B4-BE49-F238E27FC236}">
                <a16:creationId xmlns:a16="http://schemas.microsoft.com/office/drawing/2014/main" id="{77FC10AD-0594-44A7-8B04-2D3ED9F7A54C}"/>
              </a:ext>
            </a:extLst>
          </p:cNvPr>
          <p:cNvSpPr>
            <a:spLocks noGrp="1"/>
          </p:cNvSpPr>
          <p:nvPr>
            <p:ph idx="1"/>
          </p:nvPr>
        </p:nvSpPr>
        <p:spPr/>
        <p:txBody>
          <a:bodyPr>
            <a:normAutofit lnSpcReduction="10000"/>
          </a:bodyPr>
          <a:lstStyle/>
          <a:p>
            <a:r>
              <a:rPr lang="fi-FI" dirty="0"/>
              <a:t>Listatkaa kolmesta eri näkökulmasta millaisia toimintakulttuurin muutoksia teidän kunnassanne/oppilaitoksessanne tarvitaan?</a:t>
            </a:r>
          </a:p>
          <a:p>
            <a:r>
              <a:rPr lang="fi-FI" dirty="0">
                <a:latin typeface="Brother 1816 Medium" pitchFamily="50" charset="0"/>
              </a:rPr>
              <a:t> Rationaalinen näkökulma:</a:t>
            </a:r>
          </a:p>
          <a:p>
            <a:pPr lvl="1"/>
            <a:r>
              <a:rPr lang="fi-FI" dirty="0"/>
              <a:t>Millaisia muutoksia tarvitaan oheistuksissa ja/tai prosesseissa?</a:t>
            </a:r>
          </a:p>
          <a:p>
            <a:r>
              <a:rPr lang="fi-FI" dirty="0">
                <a:latin typeface="Brother 1816 Medium" pitchFamily="50" charset="0"/>
              </a:rPr>
              <a:t>Sosiaalinen näkökulma:</a:t>
            </a:r>
          </a:p>
          <a:p>
            <a:pPr lvl="1"/>
            <a:r>
              <a:rPr lang="fi-FI" dirty="0"/>
              <a:t>Millaisia muutoksia tarvitaan ihmisten väliseen toimintaa esim. yhteistyön tekemisen tavoissa tai luottamuksen vahvistamisessa?</a:t>
            </a:r>
          </a:p>
          <a:p>
            <a:r>
              <a:rPr lang="fi-FI" dirty="0">
                <a:latin typeface="Brother 1816 Medium" pitchFamily="50" charset="0"/>
              </a:rPr>
              <a:t>Emotionaalinen näkökulma:</a:t>
            </a:r>
          </a:p>
          <a:p>
            <a:pPr lvl="1"/>
            <a:r>
              <a:rPr lang="fi-FI" dirty="0"/>
              <a:t>Millaisia muutoksia tarvitaan työympäristön tunneilmastossa, hyvinvoinnissa tai innostuneisuudessa? </a:t>
            </a:r>
          </a:p>
          <a:p>
            <a:endParaRPr lang="fi-FI" dirty="0"/>
          </a:p>
        </p:txBody>
      </p:sp>
    </p:spTree>
    <p:extLst>
      <p:ext uri="{BB962C8B-B14F-4D97-AF65-F5344CB8AC3E}">
        <p14:creationId xmlns:p14="http://schemas.microsoft.com/office/powerpoint/2010/main" val="3139893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6C1A-C214-4465-BB9C-0E17AD9C35FF}"/>
              </a:ext>
            </a:extLst>
          </p:cNvPr>
          <p:cNvSpPr>
            <a:spLocks noGrp="1"/>
          </p:cNvSpPr>
          <p:nvPr>
            <p:ph type="title"/>
          </p:nvPr>
        </p:nvSpPr>
        <p:spPr/>
        <p:txBody>
          <a:bodyPr/>
          <a:lstStyle/>
          <a:p>
            <a:r>
              <a:rPr lang="fi-FI" dirty="0"/>
              <a:t>Työpaja 6: Toimintakulttuurien muutos tulevaisuusnäkökulmasta, osa 2</a:t>
            </a:r>
          </a:p>
        </p:txBody>
      </p:sp>
      <p:sp>
        <p:nvSpPr>
          <p:cNvPr id="3" name="Text Placeholder 2">
            <a:extLst>
              <a:ext uri="{FF2B5EF4-FFF2-40B4-BE49-F238E27FC236}">
                <a16:creationId xmlns:a16="http://schemas.microsoft.com/office/drawing/2014/main" id="{5226B274-4037-4D43-A1D0-C89B31A560A6}"/>
              </a:ext>
            </a:extLst>
          </p:cNvPr>
          <p:cNvSpPr>
            <a:spLocks noGrp="1"/>
          </p:cNvSpPr>
          <p:nvPr>
            <p:ph type="body" idx="1"/>
          </p:nvPr>
        </p:nvSpPr>
        <p:spPr/>
        <p:txBody>
          <a:bodyPr/>
          <a:lstStyle/>
          <a:p>
            <a:r>
              <a:rPr lang="fi-FI" dirty="0"/>
              <a:t>Leena Jokinen</a:t>
            </a:r>
          </a:p>
        </p:txBody>
      </p:sp>
    </p:spTree>
    <p:extLst>
      <p:ext uri="{BB962C8B-B14F-4D97-AF65-F5344CB8AC3E}">
        <p14:creationId xmlns:p14="http://schemas.microsoft.com/office/powerpoint/2010/main" val="3339893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646A3-7601-49A8-B0F1-53AB3209AEB9}"/>
              </a:ext>
            </a:extLst>
          </p:cNvPr>
          <p:cNvSpPr>
            <a:spLocks noGrp="1"/>
          </p:cNvSpPr>
          <p:nvPr>
            <p:ph type="title"/>
          </p:nvPr>
        </p:nvSpPr>
        <p:spPr/>
        <p:txBody>
          <a:bodyPr/>
          <a:lstStyle/>
          <a:p>
            <a:r>
              <a:rPr lang="fi-FI" dirty="0"/>
              <a:t>Sisältöjä ja tavoitteita</a:t>
            </a:r>
          </a:p>
        </p:txBody>
      </p:sp>
      <p:sp>
        <p:nvSpPr>
          <p:cNvPr id="3" name="Content Placeholder 2">
            <a:extLst>
              <a:ext uri="{FF2B5EF4-FFF2-40B4-BE49-F238E27FC236}">
                <a16:creationId xmlns:a16="http://schemas.microsoft.com/office/drawing/2014/main" id="{C19DF7AD-B19B-4BE7-9968-0F73FF7E43DA}"/>
              </a:ext>
            </a:extLst>
          </p:cNvPr>
          <p:cNvSpPr>
            <a:spLocks noGrp="1"/>
          </p:cNvSpPr>
          <p:nvPr>
            <p:ph idx="1"/>
          </p:nvPr>
        </p:nvSpPr>
        <p:spPr/>
        <p:txBody>
          <a:bodyPr/>
          <a:lstStyle/>
          <a:p>
            <a:r>
              <a:rPr lang="fi-FI" dirty="0"/>
              <a:t>Miten tulevaisuuden hahmottaminen auttaa johtamaan ja kehittämään kunnan sivistystoimialaa?</a:t>
            </a:r>
          </a:p>
          <a:p>
            <a:r>
              <a:rPr lang="fi-FI" dirty="0"/>
              <a:t>Käytännön case Turun osaamisen visio</a:t>
            </a:r>
          </a:p>
          <a:p>
            <a:r>
              <a:rPr lang="fi-FI" dirty="0"/>
              <a:t>Tulevaisuusohjaus toimintakulttuurin muuttajana</a:t>
            </a:r>
          </a:p>
          <a:p>
            <a:r>
              <a:rPr lang="fi-FI" dirty="0"/>
              <a:t>Keskustelua ja arviointia sopivista toimintatavoista yhdessä ja eri verkostoissa</a:t>
            </a:r>
          </a:p>
        </p:txBody>
      </p:sp>
    </p:spTree>
    <p:extLst>
      <p:ext uri="{BB962C8B-B14F-4D97-AF65-F5344CB8AC3E}">
        <p14:creationId xmlns:p14="http://schemas.microsoft.com/office/powerpoint/2010/main" val="17663983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903A-35E1-4D6A-8C14-8C87123FEAA2}"/>
              </a:ext>
            </a:extLst>
          </p:cNvPr>
          <p:cNvSpPr>
            <a:spLocks noGrp="1"/>
          </p:cNvSpPr>
          <p:nvPr>
            <p:ph type="title"/>
          </p:nvPr>
        </p:nvSpPr>
        <p:spPr/>
        <p:txBody>
          <a:bodyPr/>
          <a:lstStyle/>
          <a:p>
            <a:r>
              <a:rPr lang="fi-FI" dirty="0"/>
              <a:t>Turun osaamisvisio</a:t>
            </a:r>
          </a:p>
        </p:txBody>
      </p:sp>
      <p:sp>
        <p:nvSpPr>
          <p:cNvPr id="3" name="Content Placeholder 2">
            <a:extLst>
              <a:ext uri="{FF2B5EF4-FFF2-40B4-BE49-F238E27FC236}">
                <a16:creationId xmlns:a16="http://schemas.microsoft.com/office/drawing/2014/main" id="{5BBB9E96-B0E9-4527-96FC-46067737C83B}"/>
              </a:ext>
            </a:extLst>
          </p:cNvPr>
          <p:cNvSpPr>
            <a:spLocks noGrp="1"/>
          </p:cNvSpPr>
          <p:nvPr>
            <p:ph idx="1"/>
          </p:nvPr>
        </p:nvSpPr>
        <p:spPr/>
        <p:txBody>
          <a:bodyPr>
            <a:normAutofit fontScale="70000" lnSpcReduction="20000"/>
          </a:bodyPr>
          <a:lstStyle/>
          <a:p>
            <a:r>
              <a:rPr lang="fi-FI" dirty="0"/>
              <a:t>Millaista osaamista tulevaisuudessa tarvitaan Turun seudulla? </a:t>
            </a:r>
          </a:p>
          <a:p>
            <a:r>
              <a:rPr lang="fi-FI" dirty="0"/>
              <a:t>Laaja-alainen ja pitkälle tulevaisuuteen katsova visiotyö 2019 -2020</a:t>
            </a:r>
          </a:p>
          <a:p>
            <a:r>
              <a:rPr lang="fi-FI" dirty="0"/>
              <a:t>Osaamisen visiotyön tavoitteena turkulaisten osaamisen vahvistaminen, uusien osaajien houkutteleminen sekä alueella olevan osaamisen tunnistaminen</a:t>
            </a:r>
          </a:p>
          <a:p>
            <a:r>
              <a:rPr lang="fi-FI" dirty="0"/>
              <a:t>Tavoitteena myös Turun seudun alueellisen kilpailukyvyn vahvistaminen pitkäjänteisesti osaamisen kehittämiseen panostamalla sekä vastata megatrendeihin, kuten digitalisaatioon, kaupungistumiseen sekä ilmastonmuutokseen</a:t>
            </a:r>
          </a:p>
          <a:p>
            <a:r>
              <a:rPr lang="fi-FI" dirty="0"/>
              <a:t>Pitkälle tulevaisuuteen suuntautuvan vision tarkoitus on myös luoda suuntaviivoja koulutuksen kehittämiselle. </a:t>
            </a:r>
          </a:p>
          <a:p>
            <a:r>
              <a:rPr lang="fi-FI" dirty="0"/>
              <a:t>Kokonaisvaltainen visiotyö </a:t>
            </a:r>
            <a:r>
              <a:rPr lang="fi-FI" dirty="0" err="1"/>
              <a:t>jatkotoimenpiteineen</a:t>
            </a:r>
            <a:r>
              <a:rPr lang="fi-FI" dirty="0"/>
              <a:t> lisää alueen osaamista ja hyvinvointia sekä henkistä pääomaa. </a:t>
            </a:r>
          </a:p>
          <a:p>
            <a:r>
              <a:rPr lang="fi-FI" dirty="0"/>
              <a:t>Visioprosessi katsoi vuoteen 2040 asti</a:t>
            </a:r>
          </a:p>
          <a:p>
            <a:pPr marL="0" indent="0">
              <a:buNone/>
            </a:pPr>
            <a:br>
              <a:rPr lang="fi-FI" dirty="0"/>
            </a:br>
            <a:r>
              <a:rPr lang="fi-FI" dirty="0"/>
              <a:t>Visio verkossa: </a:t>
            </a:r>
            <a:r>
              <a:rPr lang="fi-FI" u="sng" dirty="0">
                <a:hlinkClick r:id="rId2"/>
              </a:rPr>
              <a:t>https://www.utupub.fi/handle/10024/151111</a:t>
            </a:r>
            <a:endParaRPr lang="fi-FI" dirty="0"/>
          </a:p>
        </p:txBody>
      </p:sp>
    </p:spTree>
    <p:extLst>
      <p:ext uri="{BB962C8B-B14F-4D97-AF65-F5344CB8AC3E}">
        <p14:creationId xmlns:p14="http://schemas.microsoft.com/office/powerpoint/2010/main" val="22697289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763B-0632-42CC-ABE4-B51CC9F7C3C9}"/>
              </a:ext>
            </a:extLst>
          </p:cNvPr>
          <p:cNvSpPr>
            <a:spLocks noGrp="1"/>
          </p:cNvSpPr>
          <p:nvPr>
            <p:ph type="title"/>
          </p:nvPr>
        </p:nvSpPr>
        <p:spPr/>
        <p:txBody>
          <a:bodyPr/>
          <a:lstStyle/>
          <a:p>
            <a:r>
              <a:rPr lang="fi-FI" dirty="0"/>
              <a:t>Visio</a:t>
            </a:r>
          </a:p>
        </p:txBody>
      </p:sp>
      <p:sp>
        <p:nvSpPr>
          <p:cNvPr id="3" name="Content Placeholder 2">
            <a:extLst>
              <a:ext uri="{FF2B5EF4-FFF2-40B4-BE49-F238E27FC236}">
                <a16:creationId xmlns:a16="http://schemas.microsoft.com/office/drawing/2014/main" id="{C85415DD-2B6E-429C-ADEE-25F1AAC909A6}"/>
              </a:ext>
            </a:extLst>
          </p:cNvPr>
          <p:cNvSpPr>
            <a:spLocks noGrp="1"/>
          </p:cNvSpPr>
          <p:nvPr>
            <p:ph idx="1"/>
          </p:nvPr>
        </p:nvSpPr>
        <p:spPr/>
        <p:txBody>
          <a:bodyPr/>
          <a:lstStyle/>
          <a:p>
            <a:pPr marL="0" indent="0">
              <a:buNone/>
            </a:pPr>
            <a:r>
              <a:rPr lang="fi-FI" dirty="0"/>
              <a:t>”Vuonna 2040 vetovoimainen ja monimuotoinen Turku on globaali edelläkävijä oppimis- ja osaamisympäristönä. Kaupunki tarjoaa erinomaiset puitteet monialaiseen osaamisten uudistamiseen ja niiden kestävään hyödyntämiseen.”</a:t>
            </a:r>
          </a:p>
        </p:txBody>
      </p:sp>
    </p:spTree>
    <p:extLst>
      <p:ext uri="{BB962C8B-B14F-4D97-AF65-F5344CB8AC3E}">
        <p14:creationId xmlns:p14="http://schemas.microsoft.com/office/powerpoint/2010/main" val="22686121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2B35-4890-4F05-BB6E-C64C8328B516}"/>
              </a:ext>
            </a:extLst>
          </p:cNvPr>
          <p:cNvSpPr>
            <a:spLocks noGrp="1"/>
          </p:cNvSpPr>
          <p:nvPr>
            <p:ph type="title"/>
          </p:nvPr>
        </p:nvSpPr>
        <p:spPr/>
        <p:txBody>
          <a:bodyPr/>
          <a:lstStyle/>
          <a:p>
            <a:r>
              <a:rPr lang="fi-FI" dirty="0"/>
              <a:t>Toivottava tulevaisuus</a:t>
            </a:r>
          </a:p>
        </p:txBody>
      </p:sp>
      <p:sp>
        <p:nvSpPr>
          <p:cNvPr id="3" name="Content Placeholder 2">
            <a:extLst>
              <a:ext uri="{FF2B5EF4-FFF2-40B4-BE49-F238E27FC236}">
                <a16:creationId xmlns:a16="http://schemas.microsoft.com/office/drawing/2014/main" id="{A508D879-2B8B-4B07-8646-E78979215EAB}"/>
              </a:ext>
            </a:extLst>
          </p:cNvPr>
          <p:cNvSpPr>
            <a:spLocks noGrp="1"/>
          </p:cNvSpPr>
          <p:nvPr>
            <p:ph idx="1"/>
          </p:nvPr>
        </p:nvSpPr>
        <p:spPr/>
        <p:txBody>
          <a:bodyPr/>
          <a:lstStyle/>
          <a:p>
            <a:r>
              <a:rPr lang="fi-FI" dirty="0"/>
              <a:t>Työt ovat muuttuneet ilmastoneutraaleiksi ja nuorten aloittama keskustelu arvoista on muuttanut koko yhteiskuntaa.</a:t>
            </a:r>
          </a:p>
          <a:p>
            <a:r>
              <a:rPr lang="fi-FI" dirty="0"/>
              <a:t>Digitalisaatio on lisännyt kouluttautumista uusille aloille.</a:t>
            </a:r>
          </a:p>
          <a:p>
            <a:r>
              <a:rPr lang="fi-FI" dirty="0"/>
              <a:t>Ilmastonmuutokseen reagoiminen sekä </a:t>
            </a:r>
          </a:p>
          <a:p>
            <a:r>
              <a:rPr lang="fi-FI" dirty="0"/>
              <a:t>Elinikäisen oppimisen lisääntyminen.</a:t>
            </a:r>
          </a:p>
        </p:txBody>
      </p:sp>
    </p:spTree>
    <p:extLst>
      <p:ext uri="{BB962C8B-B14F-4D97-AF65-F5344CB8AC3E}">
        <p14:creationId xmlns:p14="http://schemas.microsoft.com/office/powerpoint/2010/main" val="4085737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284E-B51B-4DDE-A6AE-74A73EF9DD05}"/>
              </a:ext>
            </a:extLst>
          </p:cNvPr>
          <p:cNvSpPr>
            <a:spLocks noGrp="1"/>
          </p:cNvSpPr>
          <p:nvPr>
            <p:ph type="title"/>
          </p:nvPr>
        </p:nvSpPr>
        <p:spPr/>
        <p:txBody>
          <a:bodyPr/>
          <a:lstStyle/>
          <a:p>
            <a:r>
              <a:rPr lang="fi-FI" dirty="0"/>
              <a:t>Pohdintakysymys</a:t>
            </a:r>
          </a:p>
        </p:txBody>
      </p:sp>
      <p:sp>
        <p:nvSpPr>
          <p:cNvPr id="3" name="Content Placeholder 2">
            <a:extLst>
              <a:ext uri="{FF2B5EF4-FFF2-40B4-BE49-F238E27FC236}">
                <a16:creationId xmlns:a16="http://schemas.microsoft.com/office/drawing/2014/main" id="{49C37812-422C-453D-8693-6419BDA940DF}"/>
              </a:ext>
            </a:extLst>
          </p:cNvPr>
          <p:cNvSpPr>
            <a:spLocks noGrp="1"/>
          </p:cNvSpPr>
          <p:nvPr>
            <p:ph idx="1"/>
          </p:nvPr>
        </p:nvSpPr>
        <p:spPr/>
        <p:txBody>
          <a:bodyPr/>
          <a:lstStyle/>
          <a:p>
            <a:r>
              <a:rPr lang="fi-FI" dirty="0"/>
              <a:t>Millainen merkitys visioinnilla on toimintakulttuurin muokkaamisessa omassa yhteisössäsi?</a:t>
            </a:r>
          </a:p>
        </p:txBody>
      </p:sp>
    </p:spTree>
    <p:extLst>
      <p:ext uri="{BB962C8B-B14F-4D97-AF65-F5344CB8AC3E}">
        <p14:creationId xmlns:p14="http://schemas.microsoft.com/office/powerpoint/2010/main" val="1589672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1700</TotalTime>
  <Words>18210</Words>
  <Application>Microsoft Office PowerPoint</Application>
  <PresentationFormat>Widescreen</PresentationFormat>
  <Paragraphs>2426</Paragraphs>
  <Slides>323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323</vt:i4>
      </vt:variant>
    </vt:vector>
  </HeadingPairs>
  <TitlesOfParts>
    <vt:vector size="333" baseType="lpstr">
      <vt:lpstr>MS Mincho</vt:lpstr>
      <vt:lpstr>Arial</vt:lpstr>
      <vt:lpstr>Brother 1816 Bold</vt:lpstr>
      <vt:lpstr>Brother 1816 Medium</vt:lpstr>
      <vt:lpstr>Brother 1816 Regular</vt:lpstr>
      <vt:lpstr>Calibri</vt:lpstr>
      <vt:lpstr>Times New Roman</vt:lpstr>
      <vt:lpstr>Verdana</vt:lpstr>
      <vt:lpstr>Wingdings</vt:lpstr>
      <vt:lpstr>Office Theme</vt:lpstr>
      <vt:lpstr>Kohti yhteisöllistä toiminta- ja arviointikulttuuria oppijan hyväksi 2019-2021</vt:lpstr>
      <vt:lpstr>Työpaja 1: Opetuksen järjestäjän ja koulun johdon vastuu suunnitelmallisesta toiminnasta ja sen arvioinnista</vt:lpstr>
      <vt:lpstr>Opetustoimen ohjausjärjestelmän muutos – tiukasta normiohjauksesta itseohjautuvuuteen</vt:lpstr>
      <vt:lpstr>Opetustoimen ohjaus ja oikeusturva (”Opetustoimen laadunvarmistus”)</vt:lpstr>
      <vt:lpstr>Säädökset, määräykset, rahoitus, suunnitelmat arviointi toimintaa ohjaamassa, jäsentämässä ja kehittämässä</vt:lpstr>
      <vt:lpstr>Opetussuunnitelman perusteet ja paikallinen opetussuunnitelma</vt:lpstr>
      <vt:lpstr>Paikallisen opetussuunnitelman laatimista ohjaavat periaatteet </vt:lpstr>
      <vt:lpstr>Lukuvuosisuunnitelma</vt:lpstr>
      <vt:lpstr>Suunnittelun lähtökohtia: Opetuksen järjestämisen perusteet</vt:lpstr>
      <vt:lpstr>Suunnittelun lähtökohtia: Yhteistyö ja osallisuus</vt:lpstr>
      <vt:lpstr>Muut paikalliset suunnitelmat huomioon Ops:n laatimisessa</vt:lpstr>
      <vt:lpstr>Suunnitelmallinen oppilashuolto hyvinvoivan kouluyhteisön tukena: Mihin lait velvoittavat?</vt:lpstr>
      <vt:lpstr>Oppilaitoskohtainen opiskeluhuoltosuunnitelma</vt:lpstr>
      <vt:lpstr>Koulutuksen arviointi</vt:lpstr>
      <vt:lpstr>Kannatteleeko koulutus? (Karvi 5:2019)</vt:lpstr>
      <vt:lpstr>Näkymiä OPS-matkan varrelta – pedagogisella johtamisella suuri vaikutus uudistuksen onnistumiseen (Karvi 2020)</vt:lpstr>
      <vt:lpstr>Välitehtävä</vt:lpstr>
      <vt:lpstr>Työpaja 2: Lainsäädäntö ja muut normit toimintakulttuurin perustana</vt:lpstr>
      <vt:lpstr>Lasten ja nuorten hyvinvointi perus- ja ihmisoikeutena</vt:lpstr>
      <vt:lpstr>Yhteistyö, yhteisöllisyys, osallisuus ja hyvinvointi lainsäädännössä</vt:lpstr>
      <vt:lpstr>Kuka pitää huolen, että leivotaan kaunis kakku? Onko kakku vain päältä kaunis?</vt:lpstr>
      <vt:lpstr>Monialaisen yhteistyön johtaminen: Lainsäädännön lähtökohtia vastuunjaolle</vt:lpstr>
      <vt:lpstr>Monialainen yhteistyö lasten ja nuorten hyvinvoinnin edistämiseksi</vt:lpstr>
      <vt:lpstr>Työpajatehtävä</vt:lpstr>
      <vt:lpstr>Yhteistyön organisointi</vt:lpstr>
      <vt:lpstr>Sivistystoimenjohtajan ja rehtorin vastuunjaosta opiskeluhuollossa</vt:lpstr>
      <vt:lpstr>Oppilashuollon suunnitelmat kunnassa</vt:lpstr>
      <vt:lpstr>Entä muu yhteistyö, kuka siitä vastaa sivistystoimessa?</vt:lpstr>
      <vt:lpstr>Itsearviointi johtamisen avuksi: Koulutuksen arviointi</vt:lpstr>
      <vt:lpstr>Kysymyksiä yhteistyön arvioimiseksi</vt:lpstr>
      <vt:lpstr>Jos arviointi osoittaa tarvetta muutokseen, miten etenemme? Muutoksen suunnittelu ja johtaminen</vt:lpstr>
      <vt:lpstr>Välitehtävä</vt:lpstr>
      <vt:lpstr>Työpaja 3: Toimintakulttuurin kehittäminen oppilashuollollisesta ja opetuksellisesta näkökulmasta</vt:lpstr>
      <vt:lpstr>Opiskeluhuollon prosessit: Opiskeluhuollon kokonaisuus (OHL3 §)</vt:lpstr>
      <vt:lpstr>Opiskeluhuollon prosessit ja toimijat</vt:lpstr>
      <vt:lpstr>Opiskeluhuollon monialainen yhteistyö koulussa</vt:lpstr>
      <vt:lpstr>Yhteisöllinen opiskeluhuolto: Suunnitelmallista yhteistyötä kouluyhteisön hyvinvoinnin tukemiseksi ja edistämiseksi</vt:lpstr>
      <vt:lpstr>Toimintakulttuuri</vt:lpstr>
      <vt:lpstr>Yhteisöllisen opiskeluhuollon järjestäminen ja tavoitteet</vt:lpstr>
      <vt:lpstr>Yhteisöllisen hyvinvoinnin edistäminen yhtenäisin toimintatavoin</vt:lpstr>
      <vt:lpstr>Yksilöllinen opiskeluhuolto</vt:lpstr>
      <vt:lpstr>Kun huoli herää oppilaan hyvinvoinnista – yksilökohtainen opiskeluhuolto</vt:lpstr>
      <vt:lpstr>Milloin tarvitaan suostumus yksilöllisessä opiskeluhuollossa?</vt:lpstr>
      <vt:lpstr>Mitä yksilökohtainen opiskeluhuolto ei ole?</vt:lpstr>
      <vt:lpstr>Kolmiportainen tuki</vt:lpstr>
      <vt:lpstr>Kolmiportaisen tuen oikeudellisia ongelmia</vt:lpstr>
      <vt:lpstr>Tehostettu tuki 16a §</vt:lpstr>
      <vt:lpstr>Erityinen tuki (PeoL 17 §)</vt:lpstr>
      <vt:lpstr>Erityisen tuen päätös</vt:lpstr>
      <vt:lpstr>Työpajatehtävä</vt:lpstr>
      <vt:lpstr>Työpaja 4: Kohti uutta toimintakulttuuria</vt:lpstr>
      <vt:lpstr>Lukijan mielipide HS 3.11.2020: ”Kouluterveyskysely paljasti sijaishuollossa asuvien lasten hädän”</vt:lpstr>
      <vt:lpstr>Lasten ja nuorten hyvinvointi perus- ja ihmisoikeutena</vt:lpstr>
      <vt:lpstr>TSS-SOPIMUS (Taloudellisia, sivistyksellisiä ja sivistyksellisiä oikeuksia koskeva kansainvälinen sopimus 1966)</vt:lpstr>
      <vt:lpstr>YK:n yleismaailmallinen lastenoikeuksien sopimus</vt:lpstr>
      <vt:lpstr>YK:n yleismaailmallinen lastenoikeuksien sopimus</vt:lpstr>
      <vt:lpstr>YK:n yleissopimus vammaisten henkilöiden oikeuksista</vt:lpstr>
      <vt:lpstr>Vammaiset lapset 7 artikla</vt:lpstr>
      <vt:lpstr>Perusoikeuksista Suomen perustuslaissa:  6 §.Yhdenvertaisuus</vt:lpstr>
      <vt:lpstr>16 §.Sivistykselliset oikeudet</vt:lpstr>
      <vt:lpstr>19 §.Oikeus sosiaaliturvaan</vt:lpstr>
      <vt:lpstr>22 §.Perusoikeuksien turvaaminen</vt:lpstr>
      <vt:lpstr>Työpajatehtävä</vt:lpstr>
      <vt:lpstr>Hyvinvointia ja oppimista edistävä koulu: Sisäpelikengät ja osallistuminen uintiin</vt:lpstr>
      <vt:lpstr>Liikunnanopetus OPS:n perusteissa: iloa, osallisuutta, sosiaalisuutta, rentoutumista ja kannustavaa palautetta</vt:lpstr>
      <vt:lpstr>Yhteisöllinen opiskeluhuolto (OHL 4 §)</vt:lpstr>
      <vt:lpstr>Toimintakulttuuri (OPS)</vt:lpstr>
      <vt:lpstr>Toimintakulttuurin kehittämistä ohjaavat periaatteet (OPS)</vt:lpstr>
      <vt:lpstr>Oppimista ja hyvinvointia edistävän koulutyön järjestäminen</vt:lpstr>
      <vt:lpstr>Kaikille yhteinen koulu: Vaativa erityinen tuki</vt:lpstr>
      <vt:lpstr>Universal Design – kaikkien oppimista tukeva esteetön oppimisympäristö</vt:lpstr>
      <vt:lpstr>Universal Design (UD) - ydinperiaatteet</vt:lpstr>
      <vt:lpstr>Se on kuin surmaisi satakielen (Edu Kettunen) </vt:lpstr>
      <vt:lpstr>Työpaja 5: Toimintakulttuurien muutos tulevaisuusnäkökulmasta, osa 1</vt:lpstr>
      <vt:lpstr>Sisältöjä ja tavoitteita</vt:lpstr>
      <vt:lpstr>Tulevaisuusnäkökulma toimintakulttuurin kehittämiseen</vt:lpstr>
      <vt:lpstr>Pohdinta</vt:lpstr>
      <vt:lpstr>Toimintaympäristön ja -kulttuurin muutos: Perususkomukset osaamisen ja koulutuksen alalla</vt:lpstr>
      <vt:lpstr>Tulevaisuusajattelun lähtökohtia</vt:lpstr>
      <vt:lpstr>Ennakoiva ote</vt:lpstr>
      <vt:lpstr>Kysymykset tulevaisuuden luonteesta</vt:lpstr>
      <vt:lpstr>Tulevaisuuteen suuntautuva muutosprosessi: Yleisen rautalankamallin elementtejä</vt:lpstr>
      <vt:lpstr>Toimintaympäristön muutos ja toimintakulttuuri</vt:lpstr>
      <vt:lpstr>Työpaja: Ennakoinnin keinot ja menetelmät yritystoiminnan kehittämisessä ja johtamisessa</vt:lpstr>
      <vt:lpstr>Muutostekijöitä: Seuraavat 20 vuotta</vt:lpstr>
      <vt:lpstr>Ennakoiva ote tulevaisuuteen: taktinen, strateginen ja visionäärinen päätöksenteko</vt:lpstr>
      <vt:lpstr>Dynaaminen muutoksen ja osaamisen ennakointi: Tulevaisuuden toimintamalleja muokkaavia tekijöitä</vt:lpstr>
      <vt:lpstr>Dynaamiset muutokset</vt:lpstr>
      <vt:lpstr>Muutosvoimia, jotka haastavat oppilaitoksia</vt:lpstr>
      <vt:lpstr>Ennakointi: Toimintaympäristön analyysi </vt:lpstr>
      <vt:lpstr>Ennakointi oppilaitoksissa – jatkuvan oppimisen jäsennystä</vt:lpstr>
      <vt:lpstr>Osaamisen kehittämisen tulevaisuus</vt:lpstr>
      <vt:lpstr>Pohdinta ja arviointi</vt:lpstr>
      <vt:lpstr>Työpaja 6: Toimintakulttuurien muutos tulevaisuusnäkökulmasta, osa 2</vt:lpstr>
      <vt:lpstr>Sisältöjä ja tavoitteita</vt:lpstr>
      <vt:lpstr>Turun osaamisvisio</vt:lpstr>
      <vt:lpstr>Visio</vt:lpstr>
      <vt:lpstr>Toivottava tulevaisuus</vt:lpstr>
      <vt:lpstr>Pohdintakysymys</vt:lpstr>
      <vt:lpstr>Muutostekijöitä</vt:lpstr>
      <vt:lpstr>Haasteita</vt:lpstr>
      <vt:lpstr>Ratkaisuja</vt:lpstr>
      <vt:lpstr>Pohdintakysymys</vt:lpstr>
      <vt:lpstr>Tulevaisuusohjaus ja tulevaisuuslukutaito: Tulevaisuusohjauksen ydin</vt:lpstr>
      <vt:lpstr>Tulevaisuusohjauksen tavoitteet</vt:lpstr>
      <vt:lpstr>Tulevaisuusohjaus rakentaa toivottavaa tulevaisuutta</vt:lpstr>
      <vt:lpstr>Pitkä aikaperspektiivi</vt:lpstr>
      <vt:lpstr>Tulevaisuusajattelu kuuluu kaikille!</vt:lpstr>
      <vt:lpstr>Tulevaisuusohjaus.fi-sivusto</vt:lpstr>
      <vt:lpstr>Future Camp</vt:lpstr>
      <vt:lpstr>Mitä olemme havainneet ja oppineet matkan varrella?</vt:lpstr>
      <vt:lpstr>Palautetta ja kokemuksia - joitain poimintoja opiskelijoiden ja ohjattavien kommenteista</vt:lpstr>
      <vt:lpstr>Tulevaisuuslukutaito/tulevaisuussivistys</vt:lpstr>
      <vt:lpstr>Yhteenveto ja pohdinta: mitä tulevaisuuteen suuntautuminen tarjoaa toimintatapojen ja –kulttuurin muutokselle</vt:lpstr>
      <vt:lpstr>Pohdinta ja arviointitehtävä</vt:lpstr>
      <vt:lpstr>Materiaaleja tulevaisuuksien strategioihin ja innovaatioihin</vt:lpstr>
      <vt:lpstr>Kohti yhteisöllistä toiminta- ja arviointikulttuuria oppijan hyväksi 2019-2021</vt:lpstr>
      <vt:lpstr>Työpaja 1: Pedagoginen johtajuus oppimisen ja opetuksen näkökulmasta</vt:lpstr>
      <vt:lpstr>Toimintakulttuuri yhteisöllisyyttä vahvistamassa</vt:lpstr>
      <vt:lpstr>Toimintakulttuuri yhteisöllisyyteen ohjaamassa</vt:lpstr>
      <vt:lpstr>Yhteinen tiedon tuottaminen yhteisöllisyyden vahvistajana</vt:lpstr>
      <vt:lpstr>Miksi kollaboraatio?</vt:lpstr>
      <vt:lpstr>Kollaboraatio</vt:lpstr>
      <vt:lpstr>Lähikehityksen vyöhyke</vt:lpstr>
      <vt:lpstr>Miksi yhdessä?</vt:lpstr>
      <vt:lpstr>Yhteinen keskustelu</vt:lpstr>
      <vt:lpstr>Pedagoginen johtaminen ja opetussuunnitelma </vt:lpstr>
      <vt:lpstr>Rehtorin pedagoginen toiminta yhteisöllisyyteen ohjaamassa</vt:lpstr>
      <vt:lpstr>Pedagogisen johtajuuden kehittyminen</vt:lpstr>
      <vt:lpstr>Pedagogisen johtajuuden vahvistuminen</vt:lpstr>
      <vt:lpstr>Näkymiä OPS -työn varrelta, Karvi 2020</vt:lpstr>
      <vt:lpstr>Rehtorit ja 2040-luku</vt:lpstr>
      <vt:lpstr>OPS työssä</vt:lpstr>
      <vt:lpstr>Yhteinen keskustelu</vt:lpstr>
      <vt:lpstr>Onnistuneen toimintakulttuurin muistilista </vt:lpstr>
      <vt:lpstr>Työpajatyöskentely</vt:lpstr>
      <vt:lpstr>Oppimiskäsitys osana toimintakulttuuria</vt:lpstr>
      <vt:lpstr>Tavallisimpia oppimiskäsityksiä</vt:lpstr>
      <vt:lpstr>Oppimiskäsitys ja oppimisen laatu</vt:lpstr>
      <vt:lpstr>Oppimiskäsitys lukion OPS:ssa</vt:lpstr>
      <vt:lpstr>Perusopetus OPS ja oppimiskäsitys</vt:lpstr>
      <vt:lpstr>OPS:n oppimiskäsityksen toteutuminen</vt:lpstr>
      <vt:lpstr>Yhteinen keskustelu</vt:lpstr>
      <vt:lpstr>Opettajuus vuonna 2020</vt:lpstr>
      <vt:lpstr>Opettajuuden ympäristöt </vt:lpstr>
      <vt:lpstr>Opettajuuden ulottuvuuksia</vt:lpstr>
      <vt:lpstr>Opettajuus ja opetuksen välinen suhde</vt:lpstr>
      <vt:lpstr>Opettajuuden muuttuminen </vt:lpstr>
      <vt:lpstr>Opettajuus ja toimintakulttuuri</vt:lpstr>
      <vt:lpstr>Opettajuuden edistyminen</vt:lpstr>
      <vt:lpstr>Lopuksi</vt:lpstr>
      <vt:lpstr>Välitehtävä</vt:lpstr>
      <vt:lpstr>Työpaja 2: Aktiivisen työkaveruuden rakentuminen ja merkitys työn arjessa</vt:lpstr>
      <vt:lpstr>Agenda: Ammatillisuus työelämässä</vt:lpstr>
      <vt:lpstr>Mihin työkaveruutta tarvitaan?</vt:lpstr>
      <vt:lpstr>Työkaveruuden käsite</vt:lpstr>
      <vt:lpstr>Mitä työkaveruus on?</vt:lpstr>
      <vt:lpstr>Pohdinta 1</vt:lpstr>
      <vt:lpstr>Aktiivinen työkaveruus</vt:lpstr>
      <vt:lpstr>Olen ammattilainen työssäni </vt:lpstr>
      <vt:lpstr>Toimin yhteisen suunnan mukaisesti</vt:lpstr>
      <vt:lpstr>Varmistan arjen sujuvuuden töissä</vt:lpstr>
      <vt:lpstr>Pohdinta 2</vt:lpstr>
      <vt:lpstr>Työpajatehtävä</vt:lpstr>
      <vt:lpstr>Aktiivisen työkaverin ydinarvot</vt:lpstr>
      <vt:lpstr>Olen hyvä työkaveri - Valoisuus</vt:lpstr>
      <vt:lpstr>Olen hyvä työkaveri - Inhimillisyys </vt:lpstr>
      <vt:lpstr>Olen hyvä työkaveri - Luottamus </vt:lpstr>
      <vt:lpstr>Olen hyvä työkaveri - Rohkeus</vt:lpstr>
      <vt:lpstr>Pohdinta 3</vt:lpstr>
      <vt:lpstr>Asiantuntijan osaamisalueet</vt:lpstr>
      <vt:lpstr>Vuorovaikutuksen eri tasot</vt:lpstr>
      <vt:lpstr>Työn voimavarat ja vaatimukset (Hakanen 2019, 2011; Demerouti ym. 2001)</vt:lpstr>
      <vt:lpstr>Työn voimavarat (mukaillen Hakanen 2019, 2011; Demerouti ym. 2001)</vt:lpstr>
      <vt:lpstr>Kirjallisuutta</vt:lpstr>
      <vt:lpstr>Työpaja 3: Pedagoginen arviointiajattelu, palaute ja ohjaaminen oppimisessa</vt:lpstr>
      <vt:lpstr>Pedagogisesta arviointiajattelusta arviointiosaamiseen</vt:lpstr>
      <vt:lpstr>LOPS 2019</vt:lpstr>
      <vt:lpstr>Atjosen mukaan (2017)</vt:lpstr>
      <vt:lpstr>Opettajan työssä tämä tarkoittaa</vt:lpstr>
      <vt:lpstr>Pedagogisen arviointiajattelun merkitys</vt:lpstr>
      <vt:lpstr>Arviointiosaamista vahvistaa</vt:lpstr>
      <vt:lpstr>Yhteinen keskustelu</vt:lpstr>
      <vt:lpstr>Palautteen ja ohjauksen rooli arvioinnissa</vt:lpstr>
      <vt:lpstr>Arviointiin liittyvä ohjaus</vt:lpstr>
      <vt:lpstr>Palautteen rooli arvioinnissa</vt:lpstr>
      <vt:lpstr>Palaute LOPS 2019</vt:lpstr>
      <vt:lpstr>Palaute palasteltuna</vt:lpstr>
      <vt:lpstr>Palaute kohdistuu</vt:lpstr>
      <vt:lpstr>Palautteessa pohdittavaa</vt:lpstr>
      <vt:lpstr>Yhteinen keskustelu</vt:lpstr>
      <vt:lpstr>Työpajatyöskentely</vt:lpstr>
      <vt:lpstr>Formatiivinen arviointi</vt:lpstr>
      <vt:lpstr>Oppimisen arviointi</vt:lpstr>
      <vt:lpstr>Formatiivinen arviointi</vt:lpstr>
      <vt:lpstr>Evaluation vs. Assesment - opettajan silmin </vt:lpstr>
      <vt:lpstr>Työskentelyn arviointi</vt:lpstr>
      <vt:lpstr>Työskentelytaitojen tavoitteita, esimerkkejä</vt:lpstr>
      <vt:lpstr>Työskentely jatkuu 1/2</vt:lpstr>
      <vt:lpstr>Työskentely jatkuu 2/2</vt:lpstr>
      <vt:lpstr>Yhteinen keskustelu</vt:lpstr>
      <vt:lpstr>Osaamisen arviointi 1/2</vt:lpstr>
      <vt:lpstr>Osaamisen arviointi 2/2</vt:lpstr>
      <vt:lpstr> Opetussuunnitelmissa 1/2</vt:lpstr>
      <vt:lpstr> Opetussuunnitelmissa 2/2</vt:lpstr>
      <vt:lpstr>Opettaja arvioinnin suorittajana</vt:lpstr>
      <vt:lpstr>Lopuksi</vt:lpstr>
      <vt:lpstr>Välitehtävä</vt:lpstr>
      <vt:lpstr>Työpaja 4: Arviointikulttuuri, opettajan ja kasvattajan rooli sidosryhmäyhteistyössä</vt:lpstr>
      <vt:lpstr>Arviointikulttuurin monimuotoisuus</vt:lpstr>
      <vt:lpstr>Miksi tarvitaan täsmennyksiä ja uudistamista?</vt:lpstr>
      <vt:lpstr>Arvioinnin periaatteet arviointikulttuuria rakennettaessa</vt:lpstr>
      <vt:lpstr>Periaatteet: Perusopetus 1/2</vt:lpstr>
      <vt:lpstr>Periaatteet: Perusopetus 2/2</vt:lpstr>
      <vt:lpstr>Yhteinen keskustelu</vt:lpstr>
      <vt:lpstr>Lukion arviointikulttuurista</vt:lpstr>
      <vt:lpstr>Nivelvaihearviointi 9. luokalta lukioon</vt:lpstr>
      <vt:lpstr>Lukion korottamiskäytänteistä</vt:lpstr>
      <vt:lpstr>LOPS 2019 1/2</vt:lpstr>
      <vt:lpstr>LOPS 2019 opintojaksot</vt:lpstr>
      <vt:lpstr>LOPS 2/2</vt:lpstr>
      <vt:lpstr>Yhteinen keskustelu</vt:lpstr>
      <vt:lpstr>Työpajatyöskentely, taulukko 1/2</vt:lpstr>
      <vt:lpstr>Työpajatyöskentely, taulukko 2/2</vt:lpstr>
      <vt:lpstr>Arviointikulttuuriin osallistaminen</vt:lpstr>
      <vt:lpstr>Hyvä arviointikulttuuri</vt:lpstr>
      <vt:lpstr>Rehtori pohdintaa osallistamisesta</vt:lpstr>
      <vt:lpstr>Eri toimijat - erilaiset näkökulmat osallistamiseen 1/2</vt:lpstr>
      <vt:lpstr>Eri toimijat - erilaiset näkökulmat osallistamiseen 2/2</vt:lpstr>
      <vt:lpstr>Evästykseksi osallistamiseen</vt:lpstr>
      <vt:lpstr>Opetuksen, oppimisen, koulun arjessa</vt:lpstr>
      <vt:lpstr>Yhteinen keskustelu</vt:lpstr>
      <vt:lpstr>Käyttäytymisen arviointi</vt:lpstr>
      <vt:lpstr>Käyttäytyminen 1/2</vt:lpstr>
      <vt:lpstr>Käyttäytyminen 2/2</vt:lpstr>
      <vt:lpstr>Valinnaisten aineiden arviointi</vt:lpstr>
      <vt:lpstr>Taito- ja taideaineet päättöarvioinnissa</vt:lpstr>
      <vt:lpstr>Välitehtävä 1/2</vt:lpstr>
      <vt:lpstr>Välitehtävä 2/2</vt:lpstr>
      <vt:lpstr>Työpaja 5: Arviointitiedon hyödyntäminen osana opetus- ja kasvatustyön kehittämistä</vt:lpstr>
      <vt:lpstr>Arviointitutkimus</vt:lpstr>
      <vt:lpstr>Kehittävän arvioinnin periaatteita</vt:lpstr>
      <vt:lpstr>Arvioinnissa tulee pohtia, on sitten kyseessä oppimisen arviointi tai laajempi konteksti</vt:lpstr>
      <vt:lpstr>Arviointiteemat paikallisissa opetussuunnitelmissa (Karvi 2019)</vt:lpstr>
      <vt:lpstr>Tutkimustietoa arviointimenetelmistä</vt:lpstr>
      <vt:lpstr>Digitaalisten arviointivälineiden käyttö</vt:lpstr>
      <vt:lpstr>Keskustelu</vt:lpstr>
      <vt:lpstr>Periaatteiden ja suositusten jalkauttaminen 1/2</vt:lpstr>
      <vt:lpstr>Periaatteiden ja suositusten jalkauttaminen 2/2</vt:lpstr>
      <vt:lpstr>Mitä tapahtuu arviointitiedolle?</vt:lpstr>
      <vt:lpstr>Opetuksessa ja oppimisessa</vt:lpstr>
      <vt:lpstr>Rehtorin rooli arvioinnin kehittämistyössä</vt:lpstr>
      <vt:lpstr>Rehtorin toiminnan yhteys oppimiseen</vt:lpstr>
      <vt:lpstr>Keskustelu</vt:lpstr>
      <vt:lpstr>Työpajatyöskentely</vt:lpstr>
      <vt:lpstr>Onnistuneen arvioinnin tekijät </vt:lpstr>
      <vt:lpstr>Arviointiyhteistyö nivelvaiheissa</vt:lpstr>
      <vt:lpstr>Kertauksena 2. ja 6. luokan arvioinnista </vt:lpstr>
      <vt:lpstr>Opettajien näkemyksiä nivelkohtien ja -vaiheiden arvioinnista</vt:lpstr>
      <vt:lpstr>Näkemyksiä nivelvaiheiden arviointikriteereistä</vt:lpstr>
      <vt:lpstr>Oppimisympäristön muutos ja vaikutus eri vuosiluokkien arviointiin</vt:lpstr>
      <vt:lpstr>Esimerkki päättöarvioinnista</vt:lpstr>
      <vt:lpstr>Keskustelu</vt:lpstr>
      <vt:lpstr>How good is our school?</vt:lpstr>
      <vt:lpstr>Viitekehyksen taustaa</vt:lpstr>
      <vt:lpstr>Kuinka hyviä voisimme olla?</vt:lpstr>
      <vt:lpstr>Oppiminen, opetus ja arviointi</vt:lpstr>
      <vt:lpstr>OPS luku 5, LOPS luvut 3, 4</vt:lpstr>
      <vt:lpstr>Välitehtävä</vt:lpstr>
      <vt:lpstr>Työpaja 6: Arviointikulttuurin kehittäminen, kooste työpajapäivistä</vt:lpstr>
      <vt:lpstr>Mitä arvioidaan oppimisessa ja osaamisessa?</vt:lpstr>
      <vt:lpstr>Päättöarvioinnin nykyiset linjaukset </vt:lpstr>
      <vt:lpstr>Aikataulu</vt:lpstr>
      <vt:lpstr>Päättöarviointi</vt:lpstr>
      <vt:lpstr>Kriteeriperustainen arviointi 1/2</vt:lpstr>
      <vt:lpstr>Kriteeriperustainen arviointi 2/2</vt:lpstr>
      <vt:lpstr>Kriteerityön linjauksia</vt:lpstr>
      <vt:lpstr>Kriteerien on täytettävä seuraavat näkemykset</vt:lpstr>
      <vt:lpstr>Pohdintaa ja keskustelua</vt:lpstr>
      <vt:lpstr>Kurkistus kriteerityöhön</vt:lpstr>
      <vt:lpstr>Opetussuunnitelmassa esille nousseita asioita</vt:lpstr>
      <vt:lpstr>Taksonomiat ja kriteeriperustainen arviointi</vt:lpstr>
      <vt:lpstr>Taksonomia-ajattelu arvioinnissa</vt:lpstr>
      <vt:lpstr>Kriteeritaulukko</vt:lpstr>
      <vt:lpstr>Kotitalous, tavoite 2</vt:lpstr>
      <vt:lpstr>Tiivistelmä kriteeritaulukosta</vt:lpstr>
      <vt:lpstr>Esimerkkejä kriteeritaulukon ohjeistuksesta 1/2</vt:lpstr>
      <vt:lpstr>Esimerkkejä kriteeritaulukon ohjeistuksesta 2/2</vt:lpstr>
      <vt:lpstr>Yksittäisen oppiaineen ohjeistus, terveystieto</vt:lpstr>
      <vt:lpstr>Pohdintaa ja keskustelua</vt:lpstr>
      <vt:lpstr>Paikallisen opetussuunnitelman arviointi</vt:lpstr>
      <vt:lpstr>Paikallisen opetussuunnitelman arviointikohteita koulun tasolla</vt:lpstr>
      <vt:lpstr>Esimerkkejä materiaalin  keruumenetelmistä OPS-arvioinnissa</vt:lpstr>
      <vt:lpstr>Opetussuunnitelma ja oppimiskäsitys: pohdintaa arviointityön taustaksi</vt:lpstr>
      <vt:lpstr>Oppimiskäsitys ja arviointi osana oppimista</vt:lpstr>
      <vt:lpstr>Yksinkertaiset kysymykset</vt:lpstr>
      <vt:lpstr>Evästystä opetussuunnitelman roolista  opetuksessa ja oppimisessa</vt:lpstr>
      <vt:lpstr>Raporttien tulosten tarkastelua 1/4</vt:lpstr>
      <vt:lpstr>Raporttien tulosten tarkastelua 2/4</vt:lpstr>
      <vt:lpstr>Raporttien tulosten tarkastelua 3/4</vt:lpstr>
      <vt:lpstr>Raporttien tulosten tarkastelua 4/4</vt:lpstr>
      <vt:lpstr>Tulevaisuus</vt:lpstr>
      <vt:lpstr>Pohdintaa ja keskustelua</vt:lpstr>
      <vt:lpstr>Tarkistuslista</vt:lpstr>
      <vt:lpstr>Mitä opettajan ja rehtorin tulee tietää arvioinnista?</vt:lpstr>
      <vt:lpstr>Opetuksessa ja kasvatuksessa tämä tarkoittaa</vt:lpstr>
      <vt:lpstr>Kehittävän arvioinnin periaatteet</vt:lpstr>
      <vt:lpstr>Kehittävä arviointi vs. OPS-arviointi</vt:lpstr>
      <vt:lpstr>Arvioinnin eri ulottuvuudet</vt:lpstr>
      <vt:lpstr>POPS 2014 mukaisesti oppimiskäsityksestä 1/2</vt:lpstr>
      <vt:lpstr>POPS 2014 mukaisesti oppimiskäsityksestä 2/2</vt:lpstr>
      <vt:lpstr>Hyvä arviointikulttuuri</vt:lpstr>
      <vt:lpstr>Kun arviointikulttuuria rakennetaan</vt:lpstr>
      <vt:lpstr>Arviointikulttuurin tarkastelun avuksi</vt:lpstr>
      <vt:lpstr>Arvioinnin eri ulottuvuudet</vt:lpstr>
      <vt:lpstr>Formatiivinen arviointi POPS2020</vt:lpstr>
      <vt:lpstr>Feedback tai feedforward(Gonzales 2018)</vt:lpstr>
      <vt:lpstr>Monipuolinen arviointi oppimisessa ja osaamisessa</vt:lpstr>
      <vt:lpstr>Summatiivinen arviointi</vt:lpstr>
      <vt:lpstr>Evaluation ja assessment</vt:lpstr>
      <vt:lpstr>Normit arviointia ohjaamassa</vt:lpstr>
      <vt:lpstr>Miksi arviointi on tärkeää?</vt:lpstr>
      <vt:lpstr>Pedagogiikka, prosessi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Ellinoora Havaste</dc:creator>
  <cp:lastModifiedBy>Ellinoora Havaste</cp:lastModifiedBy>
  <cp:revision>210</cp:revision>
  <dcterms:created xsi:type="dcterms:W3CDTF">2021-06-29T05:39:50Z</dcterms:created>
  <dcterms:modified xsi:type="dcterms:W3CDTF">2021-07-07T07:37:29Z</dcterms:modified>
</cp:coreProperties>
</file>