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media1.mov" ContentType="video/unknown"/>
  <Override PartName="/ppt/media/media2.mov"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Avenir Next Regular"/>
          <a:ea typeface="Avenir Next Regular"/>
          <a:cs typeface="Avenir Next Regular"/>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Avenir Next Regular"/>
          <a:ea typeface="Avenir Next Regular"/>
          <a:cs typeface="Avenir Next Regular"/>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Avenir Next Demi Bold"/>
          <a:ea typeface="Avenir Next Demi Bold"/>
          <a:cs typeface="Avenir Next Demi 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Avenir Next Regular"/>
          <a:ea typeface="Avenir Next Regular"/>
          <a:cs typeface="Avenir Next Regular"/>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CEEEE"/>
          </a:solidFill>
        </a:fill>
      </a:tcStyle>
    </a:band2H>
    <a:firstCol>
      <a:tcTxStyle b="on" i="off">
        <a:font>
          <a:latin typeface="Avenir Next Demi Bold"/>
          <a:ea typeface="Avenir Next Demi Bold"/>
          <a:cs typeface="Avenir Next Demi 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Avenir Next Demi Bold"/>
          <a:ea typeface="Avenir Next Demi Bold"/>
          <a:cs typeface="Avenir Next Demi 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Avenir Next Regular"/>
          <a:ea typeface="Avenir Next Regular"/>
          <a:cs typeface="Avenir Next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9036"/>
              <a:lumOff val="17111"/>
            </a:schemeClr>
          </a:solidFill>
        </a:fill>
      </a:tcStyle>
    </a:band2H>
    <a:firstCol>
      <a:tcTxStyle b="on" i="off">
        <a:font>
          <a:latin typeface="Avenir Next Demi Bold"/>
          <a:ea typeface="Avenir Next Demi Bold"/>
          <a:cs typeface="Avenir Next Demi 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Avenir Next Demi Bold"/>
          <a:ea typeface="Avenir Next Demi Bold"/>
          <a:cs typeface="Avenir Next Demi 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Avenir Next Demi Bold"/>
          <a:ea typeface="Avenir Next Demi Bold"/>
          <a:cs typeface="Avenir Next Demi 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Avenir Next Regular"/>
          <a:ea typeface="Avenir Next Regular"/>
          <a:cs typeface="Avenir Next Regular"/>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ECEEEF"/>
          </a:solidFill>
        </a:fill>
      </a:tcStyle>
    </a:band2H>
    <a:firstCol>
      <a:tcTxStyle b="on" i="off">
        <a:font>
          <a:latin typeface="Avenir Next Demi Bold"/>
          <a:ea typeface="Avenir Next Demi Bold"/>
          <a:cs typeface="Avenir Next Demi 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Avenir Next Demi Bold"/>
          <a:ea typeface="Avenir Next Demi Bold"/>
          <a:cs typeface="Avenir Next Demi 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Avenir Next Demi Bold"/>
          <a:ea typeface="Avenir Next Demi Bold"/>
          <a:cs typeface="Avenir Next Demi 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F"/>
          </a:solidFill>
        </a:fill>
      </a:tcStyle>
    </a:band2H>
    <a:firstCol>
      <a:tcTxStyle b="on" i="off">
        <a:font>
          <a:latin typeface="Avenir Next Demi Bold"/>
          <a:ea typeface="Avenir Next Demi Bold"/>
          <a:cs typeface="Avenir Next Demi 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Avenir Next Demi Bold"/>
          <a:ea typeface="Avenir Next Demi Bold"/>
          <a:cs typeface="Avenir Next Demi 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Otsikko">
    <p:spTree>
      <p:nvGrpSpPr>
        <p:cNvPr id="1" name=""/>
        <p:cNvGrpSpPr/>
        <p:nvPr/>
      </p:nvGrpSpPr>
      <p:grpSpPr>
        <a:xfrm>
          <a:off x="0" y="0"/>
          <a:ext cx="0" cy="0"/>
          <a:chOff x="0" y="0"/>
          <a:chExt cx="0" cy="0"/>
        </a:xfrm>
      </p:grpSpPr>
      <p:sp>
        <p:nvSpPr>
          <p:cNvPr id="11" name="Tekijä ja päivämäärä"/>
          <p:cNvSpPr txBox="1"/>
          <p:nvPr>
            <p:ph type="body" sz="quarter" idx="21" hasCustomPrompt="1"/>
          </p:nvPr>
        </p:nvSpPr>
        <p:spPr>
          <a:xfrm>
            <a:off x="1219200" y="11986162"/>
            <a:ext cx="21945599" cy="605791"/>
          </a:xfrm>
          <a:prstGeom prst="rect">
            <a:avLst/>
          </a:prstGeom>
        </p:spPr>
        <p:txBody>
          <a:bodyPr/>
          <a:lstStyle>
            <a:lvl1pPr marL="0" indent="0" algn="ctr" defTabSz="808990">
              <a:lnSpc>
                <a:spcPct val="100000"/>
              </a:lnSpc>
              <a:spcBef>
                <a:spcPts val="0"/>
              </a:spcBef>
              <a:buSzTx/>
              <a:buNone/>
              <a:defRPr spc="-29" sz="2940">
                <a:latin typeface="Avenir Next Medium"/>
                <a:ea typeface="Avenir Next Medium"/>
                <a:cs typeface="Avenir Next Medium"/>
                <a:sym typeface="Avenir Next Medium"/>
              </a:defRPr>
            </a:lvl1pPr>
          </a:lstStyle>
          <a:p>
            <a:pPr/>
            <a:r>
              <a:t>Tekijä ja päivämäärä</a:t>
            </a:r>
          </a:p>
        </p:txBody>
      </p:sp>
      <p:sp>
        <p:nvSpPr>
          <p:cNvPr id="12" name="Esityksen otsikko"/>
          <p:cNvSpPr txBox="1"/>
          <p:nvPr>
            <p:ph type="title" hasCustomPrompt="1"/>
          </p:nvPr>
        </p:nvSpPr>
        <p:spPr>
          <a:xfrm>
            <a:off x="1219200" y="3543300"/>
            <a:ext cx="21945600" cy="4267200"/>
          </a:xfrm>
          <a:prstGeom prst="rect">
            <a:avLst/>
          </a:prstGeom>
        </p:spPr>
        <p:txBody>
          <a:bodyPr anchor="b"/>
          <a:lstStyle>
            <a:lvl1pPr>
              <a:defRPr spc="-128" sz="12800"/>
            </a:lvl1pPr>
          </a:lstStyle>
          <a:p>
            <a:pPr/>
            <a:r>
              <a:t>Esityksen otsikko</a:t>
            </a:r>
          </a:p>
        </p:txBody>
      </p:sp>
      <p:sp>
        <p:nvSpPr>
          <p:cNvPr id="13" name="Leipätekstin taso yksi…"/>
          <p:cNvSpPr txBox="1"/>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pc="-59" sz="6000">
                <a:latin typeface="Avenir Next Demi Bold"/>
                <a:ea typeface="Avenir Next Demi Bold"/>
                <a:cs typeface="Avenir Next Demi Bold"/>
                <a:sym typeface="Avenir Next Demi Bold"/>
              </a:defRPr>
            </a:lvl1pPr>
            <a:lvl2pPr marL="0" indent="457200" algn="ctr" defTabSz="825500">
              <a:lnSpc>
                <a:spcPct val="100000"/>
              </a:lnSpc>
              <a:spcBef>
                <a:spcPts val="0"/>
              </a:spcBef>
              <a:buSzTx/>
              <a:buNone/>
              <a:defRPr spc="-59" sz="6000">
                <a:latin typeface="Avenir Next Demi Bold"/>
                <a:ea typeface="Avenir Next Demi Bold"/>
                <a:cs typeface="Avenir Next Demi Bold"/>
                <a:sym typeface="Avenir Next Demi Bold"/>
              </a:defRPr>
            </a:lvl2pPr>
            <a:lvl3pPr marL="0" indent="914400" algn="ctr" defTabSz="825500">
              <a:lnSpc>
                <a:spcPct val="100000"/>
              </a:lnSpc>
              <a:spcBef>
                <a:spcPts val="0"/>
              </a:spcBef>
              <a:buSzTx/>
              <a:buNone/>
              <a:defRPr spc="-59" sz="6000">
                <a:latin typeface="Avenir Next Demi Bold"/>
                <a:ea typeface="Avenir Next Demi Bold"/>
                <a:cs typeface="Avenir Next Demi Bold"/>
                <a:sym typeface="Avenir Next Demi Bold"/>
              </a:defRPr>
            </a:lvl3pPr>
            <a:lvl4pPr marL="0" indent="1371600" algn="ctr" defTabSz="825500">
              <a:lnSpc>
                <a:spcPct val="100000"/>
              </a:lnSpc>
              <a:spcBef>
                <a:spcPts val="0"/>
              </a:spcBef>
              <a:buSzTx/>
              <a:buNone/>
              <a:defRPr spc="-59" sz="6000">
                <a:latin typeface="Avenir Next Demi Bold"/>
                <a:ea typeface="Avenir Next Demi Bold"/>
                <a:cs typeface="Avenir Next Demi Bold"/>
                <a:sym typeface="Avenir Next Demi Bold"/>
              </a:defRPr>
            </a:lvl4pPr>
            <a:lvl5pPr marL="0" indent="1828800" algn="ctr" defTabSz="825500">
              <a:lnSpc>
                <a:spcPct val="100000"/>
              </a:lnSpc>
              <a:spcBef>
                <a:spcPts val="0"/>
              </a:spcBef>
              <a:buSzTx/>
              <a:buNone/>
              <a:defRPr spc="-59" sz="6000">
                <a:latin typeface="Avenir Next Demi Bold"/>
                <a:ea typeface="Avenir Next Demi Bold"/>
                <a:cs typeface="Avenir Next Demi Bold"/>
                <a:sym typeface="Avenir Next Demi Bold"/>
              </a:defRPr>
            </a:lvl5pPr>
          </a:lstStyle>
          <a:p>
            <a:pPr/>
            <a:r>
              <a:t>Esityksen alaotsikko</a:t>
            </a:r>
          </a:p>
          <a:p>
            <a:pPr lvl="1"/>
            <a:r>
              <a:t/>
            </a:r>
          </a:p>
          <a:p>
            <a:pPr lvl="2"/>
            <a:r>
              <a:t/>
            </a:r>
          </a:p>
          <a:p>
            <a:pPr lvl="3"/>
            <a:r>
              <a:t/>
            </a:r>
          </a:p>
          <a:p>
            <a:pPr lvl="4"/>
            <a:r>
              <a:t/>
            </a:r>
          </a:p>
        </p:txBody>
      </p:sp>
      <p:sp>
        <p:nvSpPr>
          <p:cNvPr id="14" name="Dian numero"/>
          <p:cNvSpPr txBox="1"/>
          <p:nvPr>
            <p:ph type="sldNum" sz="quarter" idx="2"/>
          </p:nvPr>
        </p:nvSpPr>
        <p:spPr>
          <a:xfrm>
            <a:off x="11991339" y="12684760"/>
            <a:ext cx="408941" cy="444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äite">
    <p:spTree>
      <p:nvGrpSpPr>
        <p:cNvPr id="1" name=""/>
        <p:cNvGrpSpPr/>
        <p:nvPr/>
      </p:nvGrpSpPr>
      <p:grpSpPr>
        <a:xfrm>
          <a:off x="0" y="0"/>
          <a:ext cx="0" cy="0"/>
          <a:chOff x="0" y="0"/>
          <a:chExt cx="0" cy="0"/>
        </a:xfrm>
      </p:grpSpPr>
      <p:sp>
        <p:nvSpPr>
          <p:cNvPr id="98" name="Leipätekstin taso yksi…"/>
          <p:cNvSpPr txBox="1"/>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pPr/>
            <a:r>
              <a:t>Väite</a:t>
            </a:r>
          </a:p>
          <a:p>
            <a:pPr lvl="1"/>
            <a:r>
              <a:t/>
            </a:r>
          </a:p>
          <a:p>
            <a:pPr lvl="2"/>
            <a:r>
              <a:t/>
            </a:r>
          </a:p>
          <a:p>
            <a:pPr lvl="3"/>
            <a:r>
              <a:t/>
            </a:r>
          </a:p>
          <a:p>
            <a:pPr lvl="4"/>
            <a:r>
              <a:t/>
            </a:r>
          </a:p>
        </p:txBody>
      </p:sp>
      <p:sp>
        <p:nvSpPr>
          <p:cNvPr id="99" name="Dian numero"/>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ärkeä tosiasia">
    <p:spTree>
      <p:nvGrpSpPr>
        <p:cNvPr id="1" name=""/>
        <p:cNvGrpSpPr/>
        <p:nvPr/>
      </p:nvGrpSpPr>
      <p:grpSpPr>
        <a:xfrm>
          <a:off x="0" y="0"/>
          <a:ext cx="0" cy="0"/>
          <a:chOff x="0" y="0"/>
          <a:chExt cx="0" cy="0"/>
        </a:xfrm>
      </p:grpSpPr>
      <p:sp>
        <p:nvSpPr>
          <p:cNvPr id="106" name="Tosiasian tiedot"/>
          <p:cNvSpPr txBox="1"/>
          <p:nvPr>
            <p:ph type="body" sz="quarter" idx="21" hasCustomPrompt="1"/>
          </p:nvPr>
        </p:nvSpPr>
        <p:spPr>
          <a:xfrm>
            <a:off x="1219200" y="8462239"/>
            <a:ext cx="21945602" cy="832613"/>
          </a:xfrm>
          <a:prstGeom prst="rect">
            <a:avLst/>
          </a:prstGeom>
        </p:spPr>
        <p:txBody>
          <a:bodyPr/>
          <a:lstStyle>
            <a:lvl1pPr marL="0" indent="0" algn="ctr" defTabSz="792479">
              <a:lnSpc>
                <a:spcPct val="100000"/>
              </a:lnSpc>
              <a:spcBef>
                <a:spcPts val="0"/>
              </a:spcBef>
              <a:buSzTx/>
              <a:buNone/>
              <a:defRPr spc="-42" sz="4224">
                <a:latin typeface="Avenir Next Demi Bold"/>
                <a:ea typeface="Avenir Next Demi Bold"/>
                <a:cs typeface="Avenir Next Demi Bold"/>
                <a:sym typeface="Avenir Next Demi Bold"/>
              </a:defRPr>
            </a:lvl1pPr>
          </a:lstStyle>
          <a:p>
            <a:pPr/>
            <a:r>
              <a:t>Tosiasian tiedot</a:t>
            </a:r>
          </a:p>
        </p:txBody>
      </p:sp>
      <p:sp>
        <p:nvSpPr>
          <p:cNvPr id="107" name="Leipätekstin taso yksi…"/>
          <p:cNvSpPr txBox="1"/>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pPr/>
            <a:r>
              <a:t>100 %</a:t>
            </a:r>
          </a:p>
          <a:p>
            <a:pPr lvl="1"/>
            <a:r>
              <a:t/>
            </a:r>
          </a:p>
          <a:p>
            <a:pPr lvl="2"/>
            <a:r>
              <a:t/>
            </a:r>
          </a:p>
          <a:p>
            <a:pPr lvl="3"/>
            <a:r>
              <a:t/>
            </a:r>
          </a:p>
          <a:p>
            <a:pPr lvl="4"/>
            <a:r>
              <a:t/>
            </a:r>
          </a:p>
        </p:txBody>
      </p:sp>
      <p:sp>
        <p:nvSpPr>
          <p:cNvPr id="108" name="Dian numero"/>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ainaus">
    <p:spTree>
      <p:nvGrpSpPr>
        <p:cNvPr id="1" name=""/>
        <p:cNvGrpSpPr/>
        <p:nvPr/>
      </p:nvGrpSpPr>
      <p:grpSpPr>
        <a:xfrm>
          <a:off x="0" y="0"/>
          <a:ext cx="0" cy="0"/>
          <a:chOff x="0" y="0"/>
          <a:chExt cx="0" cy="0"/>
        </a:xfrm>
      </p:grpSpPr>
      <p:sp>
        <p:nvSpPr>
          <p:cNvPr id="115" name="Lähdeviite"/>
          <p:cNvSpPr txBox="1"/>
          <p:nvPr>
            <p:ph type="body" sz="quarter" idx="21" hasCustomPrompt="1"/>
          </p:nvPr>
        </p:nvSpPr>
        <p:spPr>
          <a:xfrm>
            <a:off x="1219200" y="11100053"/>
            <a:ext cx="21945602" cy="832613"/>
          </a:xfrm>
          <a:prstGeom prst="rect">
            <a:avLst/>
          </a:prstGeom>
        </p:spPr>
        <p:txBody>
          <a:bodyPr anchor="ctr"/>
          <a:lstStyle>
            <a:lvl1pPr marL="0" indent="0" algn="ctr" defTabSz="792479">
              <a:lnSpc>
                <a:spcPct val="100000"/>
              </a:lnSpc>
              <a:spcBef>
                <a:spcPts val="0"/>
              </a:spcBef>
              <a:buSzTx/>
              <a:buNone/>
              <a:defRPr spc="-42" sz="4224">
                <a:latin typeface="Avenir Next Demi Bold"/>
                <a:ea typeface="Avenir Next Demi Bold"/>
                <a:cs typeface="Avenir Next Demi Bold"/>
                <a:sym typeface="Avenir Next Demi Bold"/>
              </a:defRPr>
            </a:lvl1pPr>
          </a:lstStyle>
          <a:p>
            <a:pPr/>
            <a:r>
              <a:t>Lähdeviite</a:t>
            </a:r>
          </a:p>
        </p:txBody>
      </p:sp>
      <p:sp>
        <p:nvSpPr>
          <p:cNvPr id="116" name="Leipätekstin taso yksi…"/>
          <p:cNvSpPr txBox="1"/>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pPr/>
            <a:r>
              <a:t>”Huomattava lainaus”</a:t>
            </a:r>
          </a:p>
          <a:p>
            <a:pPr lvl="1"/>
            <a:r>
              <a:t/>
            </a:r>
          </a:p>
          <a:p>
            <a:pPr lvl="2"/>
            <a:r>
              <a:t/>
            </a:r>
          </a:p>
          <a:p>
            <a:pPr lvl="3"/>
            <a:r>
              <a:t/>
            </a:r>
          </a:p>
          <a:p>
            <a:pPr lvl="4"/>
            <a:r>
              <a:t/>
            </a:r>
          </a:p>
        </p:txBody>
      </p:sp>
      <p:sp>
        <p:nvSpPr>
          <p:cNvPr id="117" name="Dian numero"/>
          <p:cNvSpPr txBox="1"/>
          <p:nvPr>
            <p:ph type="sldNum" sz="quarter" idx="2"/>
          </p:nvPr>
        </p:nvSpPr>
        <p:spPr>
          <a:xfrm>
            <a:off x="11991339" y="12684760"/>
            <a:ext cx="408941" cy="444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Kuva – 3 kuvaa">
    <p:spTree>
      <p:nvGrpSpPr>
        <p:cNvPr id="1" name=""/>
        <p:cNvGrpSpPr/>
        <p:nvPr/>
      </p:nvGrpSpPr>
      <p:grpSpPr>
        <a:xfrm>
          <a:off x="0" y="0"/>
          <a:ext cx="0" cy="0"/>
          <a:chOff x="0" y="0"/>
          <a:chExt cx="0" cy="0"/>
        </a:xfrm>
      </p:grpSpPr>
      <p:sp>
        <p:nvSpPr>
          <p:cNvPr id="124" name="941297804_1296x1457.jpg"/>
          <p:cNvSpPr/>
          <p:nvPr>
            <p:ph type="pic" sz="quarter" idx="21"/>
          </p:nvPr>
        </p:nvSpPr>
        <p:spPr>
          <a:xfrm>
            <a:off x="15744825" y="5581752"/>
            <a:ext cx="7365408" cy="8280401"/>
          </a:xfrm>
          <a:prstGeom prst="rect">
            <a:avLst/>
          </a:prstGeom>
        </p:spPr>
        <p:txBody>
          <a:bodyPr lIns="91439" tIns="45719" rIns="91439" bIns="45719">
            <a:noAutofit/>
          </a:bodyPr>
          <a:lstStyle/>
          <a:p>
            <a:pPr/>
          </a:p>
        </p:txBody>
      </p:sp>
      <p:sp>
        <p:nvSpPr>
          <p:cNvPr id="125" name="915009552_2264x1509.jpg"/>
          <p:cNvSpPr/>
          <p:nvPr>
            <p:ph type="pic" sz="quarter" idx="22"/>
          </p:nvPr>
        </p:nvSpPr>
        <p:spPr>
          <a:xfrm>
            <a:off x="15363825" y="1270000"/>
            <a:ext cx="8115300" cy="5409006"/>
          </a:xfrm>
          <a:prstGeom prst="rect">
            <a:avLst/>
          </a:prstGeom>
        </p:spPr>
        <p:txBody>
          <a:bodyPr lIns="91439" tIns="45719" rIns="91439" bIns="45719">
            <a:noAutofit/>
          </a:bodyPr>
          <a:lstStyle/>
          <a:p>
            <a:pPr/>
          </a:p>
        </p:txBody>
      </p:sp>
      <p:sp>
        <p:nvSpPr>
          <p:cNvPr id="126" name="740519873_3318x2212.jpg"/>
          <p:cNvSpPr/>
          <p:nvPr>
            <p:ph type="pic" idx="23"/>
          </p:nvPr>
        </p:nvSpPr>
        <p:spPr>
          <a:xfrm>
            <a:off x="-63500" y="1270000"/>
            <a:ext cx="16764000" cy="11176000"/>
          </a:xfrm>
          <a:prstGeom prst="rect">
            <a:avLst/>
          </a:prstGeom>
        </p:spPr>
        <p:txBody>
          <a:bodyPr lIns="91439" tIns="45719" rIns="91439" bIns="45719">
            <a:noAutofit/>
          </a:bodyPr>
          <a:lstStyle/>
          <a:p>
            <a:pPr/>
          </a:p>
        </p:txBody>
      </p:sp>
      <p:sp>
        <p:nvSpPr>
          <p:cNvPr id="127" name="Dian numero"/>
          <p:cNvSpPr txBox="1"/>
          <p:nvPr>
            <p:ph type="sldNum" sz="quarter" idx="2"/>
          </p:nvPr>
        </p:nvSpPr>
        <p:spPr>
          <a:xfrm>
            <a:off x="11991339" y="12684760"/>
            <a:ext cx="408941" cy="444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Kuva">
    <p:spTree>
      <p:nvGrpSpPr>
        <p:cNvPr id="1" name=""/>
        <p:cNvGrpSpPr/>
        <p:nvPr/>
      </p:nvGrpSpPr>
      <p:grpSpPr>
        <a:xfrm>
          <a:off x="0" y="0"/>
          <a:ext cx="0" cy="0"/>
          <a:chOff x="0" y="0"/>
          <a:chExt cx="0" cy="0"/>
        </a:xfrm>
      </p:grpSpPr>
      <p:sp>
        <p:nvSpPr>
          <p:cNvPr id="134" name="740519873_3318x2212.jpg"/>
          <p:cNvSpPr/>
          <p:nvPr>
            <p:ph type="pic" idx="21"/>
          </p:nvPr>
        </p:nvSpPr>
        <p:spPr>
          <a:xfrm>
            <a:off x="1270000" y="-423334"/>
            <a:ext cx="21844000" cy="14562668"/>
          </a:xfrm>
          <a:prstGeom prst="rect">
            <a:avLst/>
          </a:prstGeom>
        </p:spPr>
        <p:txBody>
          <a:bodyPr lIns="91439" tIns="45719" rIns="91439" bIns="45719">
            <a:noAutofit/>
          </a:bodyPr>
          <a:lstStyle/>
          <a:p>
            <a:pPr/>
          </a:p>
        </p:txBody>
      </p:sp>
      <p:sp>
        <p:nvSpPr>
          <p:cNvPr id="135" name="Dian numero"/>
          <p:cNvSpPr txBox="1"/>
          <p:nvPr>
            <p:ph type="sldNum" sz="quarter" idx="2"/>
          </p:nvPr>
        </p:nvSpPr>
        <p:spPr>
          <a:xfrm>
            <a:off x="11991339" y="12684760"/>
            <a:ext cx="408941" cy="444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hjä">
    <p:spTree>
      <p:nvGrpSpPr>
        <p:cNvPr id="1" name=""/>
        <p:cNvGrpSpPr/>
        <p:nvPr/>
      </p:nvGrpSpPr>
      <p:grpSpPr>
        <a:xfrm>
          <a:off x="0" y="0"/>
          <a:ext cx="0" cy="0"/>
          <a:chOff x="0" y="0"/>
          <a:chExt cx="0" cy="0"/>
        </a:xfrm>
      </p:grpSpPr>
      <p:sp>
        <p:nvSpPr>
          <p:cNvPr id="142" name="Dian numero"/>
          <p:cNvSpPr txBox="1"/>
          <p:nvPr>
            <p:ph type="sldNum" sz="quarter" idx="2"/>
          </p:nvPr>
        </p:nvSpPr>
        <p:spPr>
          <a:xfrm>
            <a:off x="11991339" y="12684760"/>
            <a:ext cx="408941" cy="444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tsikko ja kuva">
    <p:spTree>
      <p:nvGrpSpPr>
        <p:cNvPr id="1" name=""/>
        <p:cNvGrpSpPr/>
        <p:nvPr/>
      </p:nvGrpSpPr>
      <p:grpSpPr>
        <a:xfrm>
          <a:off x="0" y="0"/>
          <a:ext cx="0" cy="0"/>
          <a:chOff x="0" y="0"/>
          <a:chExt cx="0" cy="0"/>
        </a:xfrm>
      </p:grpSpPr>
      <p:sp>
        <p:nvSpPr>
          <p:cNvPr id="21" name="740519873_3318x2212.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Esityksen otsikko"/>
          <p:cNvSpPr txBox="1"/>
          <p:nvPr>
            <p:ph type="title" hasCustomPrompt="1"/>
          </p:nvPr>
        </p:nvSpPr>
        <p:spPr>
          <a:xfrm>
            <a:off x="1219200" y="3543300"/>
            <a:ext cx="21945600" cy="4267200"/>
          </a:xfrm>
          <a:prstGeom prst="rect">
            <a:avLst/>
          </a:prstGeom>
        </p:spPr>
        <p:txBody>
          <a:bodyPr anchor="b"/>
          <a:lstStyle>
            <a:lvl1pPr>
              <a:defRPr spc="-128" sz="12800">
                <a:solidFill>
                  <a:srgbClr val="FFFFFF"/>
                </a:solidFill>
              </a:defRPr>
            </a:lvl1pPr>
          </a:lstStyle>
          <a:p>
            <a:pPr/>
            <a:r>
              <a:t>Esityksen otsikko</a:t>
            </a:r>
          </a:p>
        </p:txBody>
      </p:sp>
      <p:sp>
        <p:nvSpPr>
          <p:cNvPr id="23" name="Leipätekstin taso yksi…"/>
          <p:cNvSpPr txBox="1"/>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pc="-59" sz="6000">
                <a:solidFill>
                  <a:srgbClr val="FFFFFF"/>
                </a:solidFill>
                <a:latin typeface="Avenir Next Demi Bold"/>
                <a:ea typeface="Avenir Next Demi Bold"/>
                <a:cs typeface="Avenir Next Demi Bold"/>
                <a:sym typeface="Avenir Next Demi Bold"/>
              </a:defRPr>
            </a:lvl1pPr>
            <a:lvl2pPr marL="0" indent="457200" algn="ctr" defTabSz="825500">
              <a:lnSpc>
                <a:spcPct val="100000"/>
              </a:lnSpc>
              <a:spcBef>
                <a:spcPts val="0"/>
              </a:spcBef>
              <a:buSzTx/>
              <a:buNone/>
              <a:defRPr spc="-59" sz="6000">
                <a:solidFill>
                  <a:srgbClr val="FFFFFF"/>
                </a:solidFill>
                <a:latin typeface="Avenir Next Demi Bold"/>
                <a:ea typeface="Avenir Next Demi Bold"/>
                <a:cs typeface="Avenir Next Demi Bold"/>
                <a:sym typeface="Avenir Next Demi Bold"/>
              </a:defRPr>
            </a:lvl2pPr>
            <a:lvl3pPr marL="0" indent="914400" algn="ctr" defTabSz="825500">
              <a:lnSpc>
                <a:spcPct val="100000"/>
              </a:lnSpc>
              <a:spcBef>
                <a:spcPts val="0"/>
              </a:spcBef>
              <a:buSzTx/>
              <a:buNone/>
              <a:defRPr spc="-59" sz="6000">
                <a:solidFill>
                  <a:srgbClr val="FFFFFF"/>
                </a:solidFill>
                <a:latin typeface="Avenir Next Demi Bold"/>
                <a:ea typeface="Avenir Next Demi Bold"/>
                <a:cs typeface="Avenir Next Demi Bold"/>
                <a:sym typeface="Avenir Next Demi Bold"/>
              </a:defRPr>
            </a:lvl3pPr>
            <a:lvl4pPr marL="0" indent="1371600" algn="ctr" defTabSz="825500">
              <a:lnSpc>
                <a:spcPct val="100000"/>
              </a:lnSpc>
              <a:spcBef>
                <a:spcPts val="0"/>
              </a:spcBef>
              <a:buSzTx/>
              <a:buNone/>
              <a:defRPr spc="-59" sz="6000">
                <a:solidFill>
                  <a:srgbClr val="FFFFFF"/>
                </a:solidFill>
                <a:latin typeface="Avenir Next Demi Bold"/>
                <a:ea typeface="Avenir Next Demi Bold"/>
                <a:cs typeface="Avenir Next Demi Bold"/>
                <a:sym typeface="Avenir Next Demi Bold"/>
              </a:defRPr>
            </a:lvl4pPr>
            <a:lvl5pPr marL="0" indent="1828800" algn="ctr" defTabSz="825500">
              <a:lnSpc>
                <a:spcPct val="100000"/>
              </a:lnSpc>
              <a:spcBef>
                <a:spcPts val="0"/>
              </a:spcBef>
              <a:buSzTx/>
              <a:buNone/>
              <a:defRPr spc="-59" sz="6000">
                <a:solidFill>
                  <a:srgbClr val="FFFFFF"/>
                </a:solidFill>
                <a:latin typeface="Avenir Next Demi Bold"/>
                <a:ea typeface="Avenir Next Demi Bold"/>
                <a:cs typeface="Avenir Next Demi Bold"/>
                <a:sym typeface="Avenir Next Demi Bold"/>
              </a:defRPr>
            </a:lvl5pPr>
          </a:lstStyle>
          <a:p>
            <a:pPr/>
            <a:r>
              <a:t>Esityksen alaotsikko</a:t>
            </a:r>
          </a:p>
          <a:p>
            <a:pPr lvl="1"/>
            <a:r>
              <a:t/>
            </a:r>
          </a:p>
          <a:p>
            <a:pPr lvl="2"/>
            <a:r>
              <a:t/>
            </a:r>
          </a:p>
          <a:p>
            <a:pPr lvl="3"/>
            <a:r>
              <a:t/>
            </a:r>
          </a:p>
          <a:p>
            <a:pPr lvl="4"/>
            <a:r>
              <a:t/>
            </a:r>
          </a:p>
        </p:txBody>
      </p:sp>
      <p:sp>
        <p:nvSpPr>
          <p:cNvPr id="24" name="Tekijä ja päivämäärä"/>
          <p:cNvSpPr txBox="1"/>
          <p:nvPr>
            <p:ph type="body" sz="quarter" idx="22" hasCustomPrompt="1"/>
          </p:nvPr>
        </p:nvSpPr>
        <p:spPr>
          <a:xfrm>
            <a:off x="1219200" y="11988800"/>
            <a:ext cx="21945602" cy="605791"/>
          </a:xfrm>
          <a:prstGeom prst="rect">
            <a:avLst/>
          </a:prstGeom>
        </p:spPr>
        <p:txBody>
          <a:bodyPr/>
          <a:lstStyle>
            <a:lvl1pPr marL="0" indent="0" algn="ctr" defTabSz="808990">
              <a:lnSpc>
                <a:spcPct val="100000"/>
              </a:lnSpc>
              <a:spcBef>
                <a:spcPts val="0"/>
              </a:spcBef>
              <a:buSzTx/>
              <a:buNone/>
              <a:defRPr spc="-29" sz="2940">
                <a:solidFill>
                  <a:srgbClr val="FFFFFF"/>
                </a:solidFill>
                <a:latin typeface="Avenir Next Medium"/>
                <a:ea typeface="Avenir Next Medium"/>
                <a:cs typeface="Avenir Next Medium"/>
                <a:sym typeface="Avenir Next Medium"/>
              </a:defRPr>
            </a:lvl1pPr>
          </a:lstStyle>
          <a:p>
            <a:pPr/>
            <a:r>
              <a:t>Tekijä ja päivämäärä</a:t>
            </a:r>
          </a:p>
        </p:txBody>
      </p:sp>
      <p:sp>
        <p:nvSpPr>
          <p:cNvPr id="25" name="Dian numero"/>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tsikko ja kuva vaihtoehtoinen">
    <p:spTree>
      <p:nvGrpSpPr>
        <p:cNvPr id="1" name=""/>
        <p:cNvGrpSpPr/>
        <p:nvPr/>
      </p:nvGrpSpPr>
      <p:grpSpPr>
        <a:xfrm>
          <a:off x="0" y="0"/>
          <a:ext cx="0" cy="0"/>
          <a:chOff x="0" y="0"/>
          <a:chExt cx="0" cy="0"/>
        </a:xfrm>
      </p:grpSpPr>
      <p:sp>
        <p:nvSpPr>
          <p:cNvPr id="32" name="Dian otsikko"/>
          <p:cNvSpPr txBox="1"/>
          <p:nvPr>
            <p:ph type="title" hasCustomPrompt="1"/>
          </p:nvPr>
        </p:nvSpPr>
        <p:spPr>
          <a:xfrm>
            <a:off x="1215495" y="4585102"/>
            <a:ext cx="9757338" cy="2540001"/>
          </a:xfrm>
          <a:prstGeom prst="rect">
            <a:avLst/>
          </a:prstGeom>
        </p:spPr>
        <p:txBody>
          <a:bodyPr anchor="b"/>
          <a:lstStyle/>
          <a:p>
            <a:pPr/>
            <a:r>
              <a:t>Dian otsikko</a:t>
            </a:r>
          </a:p>
        </p:txBody>
      </p:sp>
      <p:sp>
        <p:nvSpPr>
          <p:cNvPr id="33" name="Kuva"/>
          <p:cNvSpPr/>
          <p:nvPr>
            <p:ph type="pic" idx="21"/>
          </p:nvPr>
        </p:nvSpPr>
        <p:spPr>
          <a:xfrm>
            <a:off x="9283700" y="1270000"/>
            <a:ext cx="16751300" cy="11176000"/>
          </a:xfrm>
          <a:prstGeom prst="rect">
            <a:avLst/>
          </a:prstGeom>
        </p:spPr>
        <p:txBody>
          <a:bodyPr lIns="91439" tIns="45719" rIns="91439" bIns="45719">
            <a:noAutofit/>
          </a:bodyPr>
          <a:lstStyle/>
          <a:p>
            <a:pPr/>
          </a:p>
        </p:txBody>
      </p:sp>
      <p:sp>
        <p:nvSpPr>
          <p:cNvPr id="34" name="Leipätekstin taso yksi…"/>
          <p:cNvSpPr txBox="1"/>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Avenir Next Demi Bold"/>
                <a:ea typeface="Avenir Next Demi Bold"/>
                <a:cs typeface="Avenir Next Demi Bold"/>
                <a:sym typeface="Avenir Next Demi Bold"/>
              </a:defRPr>
            </a:lvl1pPr>
            <a:lvl2pPr marL="0" indent="457200" algn="ctr" defTabSz="825500">
              <a:lnSpc>
                <a:spcPct val="100000"/>
              </a:lnSpc>
              <a:spcBef>
                <a:spcPts val="0"/>
              </a:spcBef>
              <a:buSzTx/>
              <a:buNone/>
              <a:defRPr spc="-44">
                <a:latin typeface="Avenir Next Demi Bold"/>
                <a:ea typeface="Avenir Next Demi Bold"/>
                <a:cs typeface="Avenir Next Demi Bold"/>
                <a:sym typeface="Avenir Next Demi Bold"/>
              </a:defRPr>
            </a:lvl2pPr>
            <a:lvl3pPr marL="0" indent="914400" algn="ctr" defTabSz="825500">
              <a:lnSpc>
                <a:spcPct val="100000"/>
              </a:lnSpc>
              <a:spcBef>
                <a:spcPts val="0"/>
              </a:spcBef>
              <a:buSzTx/>
              <a:buNone/>
              <a:defRPr spc="-44">
                <a:latin typeface="Avenir Next Demi Bold"/>
                <a:ea typeface="Avenir Next Demi Bold"/>
                <a:cs typeface="Avenir Next Demi Bold"/>
                <a:sym typeface="Avenir Next Demi Bold"/>
              </a:defRPr>
            </a:lvl3pPr>
            <a:lvl4pPr marL="0" indent="1371600" algn="ctr" defTabSz="825500">
              <a:lnSpc>
                <a:spcPct val="100000"/>
              </a:lnSpc>
              <a:spcBef>
                <a:spcPts val="0"/>
              </a:spcBef>
              <a:buSzTx/>
              <a:buNone/>
              <a:defRPr spc="-44">
                <a:latin typeface="Avenir Next Demi Bold"/>
                <a:ea typeface="Avenir Next Demi Bold"/>
                <a:cs typeface="Avenir Next Demi Bold"/>
                <a:sym typeface="Avenir Next Demi Bold"/>
              </a:defRPr>
            </a:lvl4pPr>
            <a:lvl5pPr marL="0" indent="1828800" algn="ctr" defTabSz="825500">
              <a:lnSpc>
                <a:spcPct val="100000"/>
              </a:lnSpc>
              <a:spcBef>
                <a:spcPts val="0"/>
              </a:spcBef>
              <a:buSzTx/>
              <a:buNone/>
              <a:defRPr spc="-44">
                <a:latin typeface="Avenir Next Demi Bold"/>
                <a:ea typeface="Avenir Next Demi Bold"/>
                <a:cs typeface="Avenir Next Demi Bold"/>
                <a:sym typeface="Avenir Next Demi Bold"/>
              </a:defRPr>
            </a:lvl5pPr>
          </a:lstStyle>
          <a:p>
            <a:pPr/>
            <a:r>
              <a:t>Dian alaotsikko</a:t>
            </a:r>
          </a:p>
          <a:p>
            <a:pPr lvl="1"/>
            <a:r>
              <a:t/>
            </a:r>
          </a:p>
          <a:p>
            <a:pPr lvl="2"/>
            <a:r>
              <a:t/>
            </a:r>
          </a:p>
          <a:p>
            <a:pPr lvl="3"/>
            <a:r>
              <a:t/>
            </a:r>
          </a:p>
          <a:p>
            <a:pPr lvl="4"/>
            <a:r>
              <a:t/>
            </a:r>
          </a:p>
        </p:txBody>
      </p:sp>
      <p:sp>
        <p:nvSpPr>
          <p:cNvPr id="35" name="Dian numero"/>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tsikko ja luettelo">
    <p:spTree>
      <p:nvGrpSpPr>
        <p:cNvPr id="1" name=""/>
        <p:cNvGrpSpPr/>
        <p:nvPr/>
      </p:nvGrpSpPr>
      <p:grpSpPr>
        <a:xfrm>
          <a:off x="0" y="0"/>
          <a:ext cx="0" cy="0"/>
          <a:chOff x="0" y="0"/>
          <a:chExt cx="0" cy="0"/>
        </a:xfrm>
      </p:grpSpPr>
      <p:sp>
        <p:nvSpPr>
          <p:cNvPr id="42" name="Dian otsikko"/>
          <p:cNvSpPr txBox="1"/>
          <p:nvPr>
            <p:ph type="title" hasCustomPrompt="1"/>
          </p:nvPr>
        </p:nvSpPr>
        <p:spPr>
          <a:prstGeom prst="rect">
            <a:avLst/>
          </a:prstGeom>
        </p:spPr>
        <p:txBody>
          <a:bodyPr/>
          <a:lstStyle/>
          <a:p>
            <a:pPr/>
            <a:r>
              <a:t>Dian otsikko</a:t>
            </a:r>
          </a:p>
        </p:txBody>
      </p:sp>
      <p:sp>
        <p:nvSpPr>
          <p:cNvPr id="43" name="Leipätekstin taso yksi…"/>
          <p:cNvSpPr txBox="1"/>
          <p:nvPr>
            <p:ph type="body" idx="1" hasCustomPrompt="1"/>
          </p:nvPr>
        </p:nvSpPr>
        <p:spPr>
          <a:prstGeom prst="rect">
            <a:avLst/>
          </a:prstGeom>
        </p:spPr>
        <p:txBody>
          <a:bodyPr/>
          <a:lstStyle/>
          <a:p>
            <a:pPr/>
            <a:r>
              <a:t>Dian luetteloteksti</a:t>
            </a:r>
          </a:p>
          <a:p>
            <a:pPr lvl="1"/>
            <a:r>
              <a:t/>
            </a:r>
          </a:p>
          <a:p>
            <a:pPr lvl="2"/>
            <a:r>
              <a:t/>
            </a:r>
          </a:p>
          <a:p>
            <a:pPr lvl="3"/>
            <a:r>
              <a:t/>
            </a:r>
          </a:p>
          <a:p>
            <a:pPr lvl="4"/>
            <a:r>
              <a:t/>
            </a:r>
          </a:p>
        </p:txBody>
      </p:sp>
      <p:sp>
        <p:nvSpPr>
          <p:cNvPr id="44" name="Dian alaotsikko"/>
          <p:cNvSpPr txBox="1"/>
          <p:nvPr>
            <p:ph type="body" sz="quarter" idx="21" hasCustomPrompt="1"/>
          </p:nvPr>
        </p:nvSpPr>
        <p:spPr>
          <a:xfrm>
            <a:off x="1219200" y="2384648"/>
            <a:ext cx="21945602" cy="832613"/>
          </a:xfrm>
          <a:prstGeom prst="rect">
            <a:avLst/>
          </a:prstGeom>
        </p:spPr>
        <p:txBody>
          <a:bodyPr/>
          <a:lstStyle>
            <a:lvl1pPr marL="0" indent="0" algn="ctr" defTabSz="792479">
              <a:lnSpc>
                <a:spcPct val="100000"/>
              </a:lnSpc>
              <a:spcBef>
                <a:spcPts val="0"/>
              </a:spcBef>
              <a:buSzTx/>
              <a:buNone/>
              <a:defRPr spc="-42" sz="4224">
                <a:latin typeface="Avenir Next Demi Bold"/>
                <a:ea typeface="Avenir Next Demi Bold"/>
                <a:cs typeface="Avenir Next Demi Bold"/>
                <a:sym typeface="Avenir Next Demi Bold"/>
              </a:defRPr>
            </a:lvl1pPr>
          </a:lstStyle>
          <a:p>
            <a:pPr/>
            <a:r>
              <a:t>Dian alaotsikko</a:t>
            </a:r>
          </a:p>
        </p:txBody>
      </p:sp>
      <p:sp>
        <p:nvSpPr>
          <p:cNvPr id="45" name="Dian numero"/>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uettelomerkit">
    <p:spTree>
      <p:nvGrpSpPr>
        <p:cNvPr id="1" name=""/>
        <p:cNvGrpSpPr/>
        <p:nvPr/>
      </p:nvGrpSpPr>
      <p:grpSpPr>
        <a:xfrm>
          <a:off x="0" y="0"/>
          <a:ext cx="0" cy="0"/>
          <a:chOff x="0" y="0"/>
          <a:chExt cx="0" cy="0"/>
        </a:xfrm>
      </p:grpSpPr>
      <p:sp>
        <p:nvSpPr>
          <p:cNvPr id="52" name="Leipätekstin taso yksi…"/>
          <p:cNvSpPr txBox="1"/>
          <p:nvPr>
            <p:ph type="body" idx="1" hasCustomPrompt="1"/>
          </p:nvPr>
        </p:nvSpPr>
        <p:spPr>
          <a:xfrm>
            <a:off x="1219200" y="4013200"/>
            <a:ext cx="21945600" cy="8487148"/>
          </a:xfrm>
          <a:prstGeom prst="rect">
            <a:avLst/>
          </a:prstGeom>
        </p:spPr>
        <p:txBody>
          <a:bodyPr numCol="2" spcCol="2558384"/>
          <a:lstStyle/>
          <a:p>
            <a:pPr/>
            <a:r>
              <a:t>Dian luetteloteksti</a:t>
            </a:r>
          </a:p>
          <a:p>
            <a:pPr lvl="1"/>
            <a:r>
              <a:t/>
            </a:r>
          </a:p>
          <a:p>
            <a:pPr lvl="2"/>
            <a:r>
              <a:t/>
            </a:r>
          </a:p>
          <a:p>
            <a:pPr lvl="3"/>
            <a:r>
              <a:t/>
            </a:r>
          </a:p>
          <a:p>
            <a:pPr lvl="4"/>
            <a:r>
              <a:t/>
            </a:r>
          </a:p>
        </p:txBody>
      </p:sp>
      <p:sp>
        <p:nvSpPr>
          <p:cNvPr id="53" name="Dian numero"/>
          <p:cNvSpPr txBox="1"/>
          <p:nvPr>
            <p:ph type="sldNum" sz="quarter" idx="2"/>
          </p:nvPr>
        </p:nvSpPr>
        <p:spPr>
          <a:xfrm>
            <a:off x="11991339" y="12684760"/>
            <a:ext cx="408941" cy="444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tsikko, luettelo ja kuva">
    <p:spTree>
      <p:nvGrpSpPr>
        <p:cNvPr id="1" name=""/>
        <p:cNvGrpSpPr/>
        <p:nvPr/>
      </p:nvGrpSpPr>
      <p:grpSpPr>
        <a:xfrm>
          <a:off x="0" y="0"/>
          <a:ext cx="0" cy="0"/>
          <a:chOff x="0" y="0"/>
          <a:chExt cx="0" cy="0"/>
        </a:xfrm>
      </p:grpSpPr>
      <p:sp>
        <p:nvSpPr>
          <p:cNvPr id="60" name="Dian otsikko"/>
          <p:cNvSpPr txBox="1"/>
          <p:nvPr>
            <p:ph type="title" hasCustomPrompt="1"/>
          </p:nvPr>
        </p:nvSpPr>
        <p:spPr>
          <a:xfrm>
            <a:off x="1219200" y="774700"/>
            <a:ext cx="9753600" cy="1600200"/>
          </a:xfrm>
          <a:prstGeom prst="rect">
            <a:avLst/>
          </a:prstGeom>
        </p:spPr>
        <p:txBody>
          <a:bodyPr/>
          <a:lstStyle/>
          <a:p>
            <a:pPr/>
            <a:r>
              <a:t>Dian otsikko</a:t>
            </a:r>
          </a:p>
        </p:txBody>
      </p:sp>
      <p:sp>
        <p:nvSpPr>
          <p:cNvPr id="61" name="Kuva"/>
          <p:cNvSpPr/>
          <p:nvPr>
            <p:ph type="pic" idx="21"/>
          </p:nvPr>
        </p:nvSpPr>
        <p:spPr>
          <a:xfrm>
            <a:off x="12192644" y="718588"/>
            <a:ext cx="10972801" cy="12329624"/>
          </a:xfrm>
          <a:prstGeom prst="rect">
            <a:avLst/>
          </a:prstGeom>
        </p:spPr>
        <p:txBody>
          <a:bodyPr lIns="91439" tIns="45719" rIns="91439" bIns="45719">
            <a:noAutofit/>
          </a:bodyPr>
          <a:lstStyle/>
          <a:p>
            <a:pPr/>
          </a:p>
        </p:txBody>
      </p:sp>
      <p:sp>
        <p:nvSpPr>
          <p:cNvPr id="62" name="Dian alaotsikko"/>
          <p:cNvSpPr txBox="1"/>
          <p:nvPr>
            <p:ph type="body" sz="quarter" idx="22" hasCustomPrompt="1"/>
          </p:nvPr>
        </p:nvSpPr>
        <p:spPr>
          <a:xfrm>
            <a:off x="1219200" y="2387600"/>
            <a:ext cx="9757569" cy="832612"/>
          </a:xfrm>
          <a:prstGeom prst="rect">
            <a:avLst/>
          </a:prstGeom>
        </p:spPr>
        <p:txBody>
          <a:bodyPr/>
          <a:lstStyle>
            <a:lvl1pPr marL="0" indent="0" algn="ctr" defTabSz="792479">
              <a:lnSpc>
                <a:spcPct val="100000"/>
              </a:lnSpc>
              <a:spcBef>
                <a:spcPts val="0"/>
              </a:spcBef>
              <a:buSzTx/>
              <a:buNone/>
              <a:defRPr spc="-42" sz="4224">
                <a:latin typeface="Avenir Next Demi Bold"/>
                <a:ea typeface="Avenir Next Demi Bold"/>
                <a:cs typeface="Avenir Next Demi Bold"/>
                <a:sym typeface="Avenir Next Demi Bold"/>
              </a:defRPr>
            </a:lvl1pPr>
          </a:lstStyle>
          <a:p>
            <a:pPr/>
            <a:r>
              <a:t>Dian alaotsikko</a:t>
            </a:r>
          </a:p>
        </p:txBody>
      </p:sp>
      <p:sp>
        <p:nvSpPr>
          <p:cNvPr id="63" name="Leipätekstin taso yksi…"/>
          <p:cNvSpPr txBox="1"/>
          <p:nvPr>
            <p:ph type="body" sz="half" idx="1" hasCustomPrompt="1"/>
          </p:nvPr>
        </p:nvSpPr>
        <p:spPr>
          <a:xfrm>
            <a:off x="1219200" y="4023221"/>
            <a:ext cx="9757569" cy="8384679"/>
          </a:xfrm>
          <a:prstGeom prst="rect">
            <a:avLst/>
          </a:prstGeom>
        </p:spPr>
        <p:txBody>
          <a:bodyPr/>
          <a:lstStyle/>
          <a:p>
            <a:pPr/>
            <a:r>
              <a:t>Dian luetteloteksti</a:t>
            </a:r>
          </a:p>
          <a:p>
            <a:pPr lvl="1"/>
            <a:r>
              <a:t/>
            </a:r>
          </a:p>
          <a:p>
            <a:pPr lvl="2"/>
            <a:r>
              <a:t/>
            </a:r>
          </a:p>
          <a:p>
            <a:pPr lvl="3"/>
            <a:r>
              <a:t/>
            </a:r>
          </a:p>
          <a:p>
            <a:pPr lvl="4"/>
            <a:r>
              <a:t/>
            </a:r>
          </a:p>
        </p:txBody>
      </p:sp>
      <p:sp>
        <p:nvSpPr>
          <p:cNvPr id="64" name="Dian numero"/>
          <p:cNvSpPr txBox="1"/>
          <p:nvPr>
            <p:ph type="sldNum" sz="quarter" idx="2"/>
          </p:nvPr>
        </p:nvSpPr>
        <p:spPr>
          <a:xfrm>
            <a:off x="11993880" y="12684760"/>
            <a:ext cx="408941" cy="444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sio">
    <p:spTree>
      <p:nvGrpSpPr>
        <p:cNvPr id="1" name=""/>
        <p:cNvGrpSpPr/>
        <p:nvPr/>
      </p:nvGrpSpPr>
      <p:grpSpPr>
        <a:xfrm>
          <a:off x="0" y="0"/>
          <a:ext cx="0" cy="0"/>
          <a:chOff x="0" y="0"/>
          <a:chExt cx="0" cy="0"/>
        </a:xfrm>
      </p:grpSpPr>
      <p:sp>
        <p:nvSpPr>
          <p:cNvPr id="71" name="Osion otsikko"/>
          <p:cNvSpPr txBox="1"/>
          <p:nvPr>
            <p:ph type="title" hasCustomPrompt="1"/>
          </p:nvPr>
        </p:nvSpPr>
        <p:spPr>
          <a:xfrm>
            <a:off x="1219200" y="3242270"/>
            <a:ext cx="21945600" cy="6604001"/>
          </a:xfrm>
          <a:prstGeom prst="rect">
            <a:avLst/>
          </a:prstGeom>
        </p:spPr>
        <p:txBody>
          <a:bodyPr anchor="ctr"/>
          <a:lstStyle>
            <a:lvl1pPr>
              <a:defRPr spc="0" sz="12800"/>
            </a:lvl1pPr>
          </a:lstStyle>
          <a:p>
            <a:pPr/>
            <a:r>
              <a:t>Osion otsikko</a:t>
            </a:r>
          </a:p>
        </p:txBody>
      </p:sp>
      <p:sp>
        <p:nvSpPr>
          <p:cNvPr id="72" name="Dian numero"/>
          <p:cNvSpPr txBox="1"/>
          <p:nvPr>
            <p:ph type="sldNum" sz="quarter" idx="2"/>
          </p:nvPr>
        </p:nvSpPr>
        <p:spPr>
          <a:xfrm>
            <a:off x="11991339" y="12684760"/>
            <a:ext cx="408941" cy="444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ain otsikko">
    <p:spTree>
      <p:nvGrpSpPr>
        <p:cNvPr id="1" name=""/>
        <p:cNvGrpSpPr/>
        <p:nvPr/>
      </p:nvGrpSpPr>
      <p:grpSpPr>
        <a:xfrm>
          <a:off x="0" y="0"/>
          <a:ext cx="0" cy="0"/>
          <a:chOff x="0" y="0"/>
          <a:chExt cx="0" cy="0"/>
        </a:xfrm>
      </p:grpSpPr>
      <p:sp>
        <p:nvSpPr>
          <p:cNvPr id="79" name="Dian otsikko"/>
          <p:cNvSpPr txBox="1"/>
          <p:nvPr>
            <p:ph type="title" hasCustomPrompt="1"/>
          </p:nvPr>
        </p:nvSpPr>
        <p:spPr>
          <a:prstGeom prst="rect">
            <a:avLst/>
          </a:prstGeom>
        </p:spPr>
        <p:txBody>
          <a:bodyPr/>
          <a:lstStyle/>
          <a:p>
            <a:pPr/>
            <a:r>
              <a:t>Dian otsikko</a:t>
            </a:r>
          </a:p>
        </p:txBody>
      </p:sp>
      <p:sp>
        <p:nvSpPr>
          <p:cNvPr id="80" name="Dian alaotsikko"/>
          <p:cNvSpPr txBox="1"/>
          <p:nvPr>
            <p:ph type="body" sz="quarter" idx="21" hasCustomPrompt="1"/>
          </p:nvPr>
        </p:nvSpPr>
        <p:spPr>
          <a:xfrm>
            <a:off x="1219200" y="2384648"/>
            <a:ext cx="21945602" cy="832613"/>
          </a:xfrm>
          <a:prstGeom prst="rect">
            <a:avLst/>
          </a:prstGeom>
        </p:spPr>
        <p:txBody>
          <a:bodyPr/>
          <a:lstStyle>
            <a:lvl1pPr marL="0" indent="0" algn="ctr" defTabSz="792479">
              <a:lnSpc>
                <a:spcPct val="100000"/>
              </a:lnSpc>
              <a:spcBef>
                <a:spcPts val="0"/>
              </a:spcBef>
              <a:buSzTx/>
              <a:buNone/>
              <a:defRPr spc="-42" sz="4224">
                <a:latin typeface="Avenir Next Demi Bold"/>
                <a:ea typeface="Avenir Next Demi Bold"/>
                <a:cs typeface="Avenir Next Demi Bold"/>
                <a:sym typeface="Avenir Next Demi Bold"/>
              </a:defRPr>
            </a:lvl1pPr>
          </a:lstStyle>
          <a:p>
            <a:pPr/>
            <a:r>
              <a:t>Dian alaotsikko</a:t>
            </a:r>
          </a:p>
        </p:txBody>
      </p:sp>
      <p:sp>
        <p:nvSpPr>
          <p:cNvPr id="81" name="Dian numero"/>
          <p:cNvSpPr txBox="1"/>
          <p:nvPr>
            <p:ph type="sldNum" sz="quarter" idx="2"/>
          </p:nvPr>
        </p:nvSpPr>
        <p:spPr>
          <a:xfrm>
            <a:off x="11991339" y="12684760"/>
            <a:ext cx="408941" cy="444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n otsikko"/>
          <p:cNvSpPr txBox="1"/>
          <p:nvPr>
            <p:ph type="title" hasCustomPrompt="1"/>
          </p:nvPr>
        </p:nvSpPr>
        <p:spPr>
          <a:prstGeom prst="rect">
            <a:avLst/>
          </a:prstGeom>
        </p:spPr>
        <p:txBody>
          <a:bodyPr/>
          <a:lstStyle/>
          <a:p>
            <a:pPr/>
            <a:r>
              <a:t>Agendan otsikko</a:t>
            </a:r>
          </a:p>
        </p:txBody>
      </p:sp>
      <p:sp>
        <p:nvSpPr>
          <p:cNvPr id="89" name="Leipätekstin taso yksi…"/>
          <p:cNvSpPr txBox="1"/>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pc="-136" sz="6800">
                <a:latin typeface="Canela Deck Regular"/>
                <a:ea typeface="Canela Deck Regular"/>
                <a:cs typeface="Canela Deck Regular"/>
                <a:sym typeface="Canela Deck Regular"/>
              </a:defRPr>
            </a:lvl1pPr>
            <a:lvl2pPr marL="0" indent="457200" defTabSz="825500">
              <a:lnSpc>
                <a:spcPct val="100000"/>
              </a:lnSpc>
              <a:buSzTx/>
              <a:buNone/>
              <a:defRPr spc="-136" sz="6800">
                <a:latin typeface="Canela Deck Regular"/>
                <a:ea typeface="Canela Deck Regular"/>
                <a:cs typeface="Canela Deck Regular"/>
                <a:sym typeface="Canela Deck Regular"/>
              </a:defRPr>
            </a:lvl2pPr>
            <a:lvl3pPr marL="0" indent="914400" defTabSz="825500">
              <a:lnSpc>
                <a:spcPct val="100000"/>
              </a:lnSpc>
              <a:buSzTx/>
              <a:buNone/>
              <a:defRPr spc="-136" sz="6800">
                <a:latin typeface="Canela Deck Regular"/>
                <a:ea typeface="Canela Deck Regular"/>
                <a:cs typeface="Canela Deck Regular"/>
                <a:sym typeface="Canela Deck Regular"/>
              </a:defRPr>
            </a:lvl3pPr>
            <a:lvl4pPr marL="0" indent="1371600" defTabSz="825500">
              <a:lnSpc>
                <a:spcPct val="100000"/>
              </a:lnSpc>
              <a:buSzTx/>
              <a:buNone/>
              <a:defRPr spc="-136" sz="6800">
                <a:latin typeface="Canela Deck Regular"/>
                <a:ea typeface="Canela Deck Regular"/>
                <a:cs typeface="Canela Deck Regular"/>
                <a:sym typeface="Canela Deck Regular"/>
              </a:defRPr>
            </a:lvl4pPr>
            <a:lvl5pPr marL="0" indent="1828800" defTabSz="825500">
              <a:lnSpc>
                <a:spcPct val="100000"/>
              </a:lnSpc>
              <a:buSzTx/>
              <a:buNone/>
              <a:defRPr spc="-136" sz="6800">
                <a:latin typeface="Canela Deck Regular"/>
                <a:ea typeface="Canela Deck Regular"/>
                <a:cs typeface="Canela Deck Regular"/>
                <a:sym typeface="Canela Deck Regular"/>
              </a:defRPr>
            </a:lvl5pPr>
          </a:lstStyle>
          <a:p>
            <a:pPr/>
            <a:r>
              <a:t>Agendan aiheet</a:t>
            </a:r>
          </a:p>
          <a:p>
            <a:pPr lvl="1"/>
            <a:r>
              <a:t/>
            </a:r>
          </a:p>
          <a:p>
            <a:pPr lvl="2"/>
            <a:r>
              <a:t/>
            </a:r>
          </a:p>
          <a:p>
            <a:pPr lvl="3"/>
            <a:r>
              <a:t/>
            </a:r>
          </a:p>
          <a:p>
            <a:pPr lvl="4"/>
            <a:r>
              <a:t/>
            </a:r>
          </a:p>
        </p:txBody>
      </p:sp>
      <p:sp>
        <p:nvSpPr>
          <p:cNvPr id="90" name="Agendan alaotsikko"/>
          <p:cNvSpPr txBox="1"/>
          <p:nvPr>
            <p:ph type="body" sz="quarter" idx="21" hasCustomPrompt="1"/>
          </p:nvPr>
        </p:nvSpPr>
        <p:spPr>
          <a:xfrm>
            <a:off x="1219200" y="2387115"/>
            <a:ext cx="21945602" cy="832613"/>
          </a:xfrm>
          <a:prstGeom prst="rect">
            <a:avLst/>
          </a:prstGeom>
        </p:spPr>
        <p:txBody>
          <a:bodyPr/>
          <a:lstStyle>
            <a:lvl1pPr marL="0" indent="0" algn="ctr" defTabSz="792479">
              <a:lnSpc>
                <a:spcPct val="100000"/>
              </a:lnSpc>
              <a:spcBef>
                <a:spcPts val="0"/>
              </a:spcBef>
              <a:buSzTx/>
              <a:buNone/>
              <a:defRPr spc="-42" sz="4224">
                <a:latin typeface="Avenir Next Demi Bold"/>
                <a:ea typeface="Avenir Next Demi Bold"/>
                <a:cs typeface="Avenir Next Demi Bold"/>
                <a:sym typeface="Avenir Next Demi Bold"/>
              </a:defRPr>
            </a:lvl1pPr>
          </a:lstStyle>
          <a:p>
            <a:pPr/>
            <a:r>
              <a:t>Agendan alaotsikko</a:t>
            </a:r>
          </a:p>
        </p:txBody>
      </p:sp>
      <p:sp>
        <p:nvSpPr>
          <p:cNvPr id="91" name="Dian numero"/>
          <p:cNvSpPr txBox="1"/>
          <p:nvPr>
            <p:ph type="sldNum" sz="quarter" idx="2"/>
          </p:nvPr>
        </p:nvSpPr>
        <p:spPr>
          <a:xfrm>
            <a:off x="11991339" y="12684760"/>
            <a:ext cx="408941" cy="4445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Dian otsikko"/>
          <p:cNvSpPr txBox="1"/>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Dian otsikko</a:t>
            </a:r>
          </a:p>
        </p:txBody>
      </p:sp>
      <p:sp>
        <p:nvSpPr>
          <p:cNvPr id="3" name="Leipätekstin taso yksi…"/>
          <p:cNvSpPr txBox="1"/>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Dian luetteloteksti</a:t>
            </a:r>
          </a:p>
          <a:p>
            <a:pPr lvl="1"/>
            <a:r>
              <a:t/>
            </a:r>
          </a:p>
          <a:p>
            <a:pPr lvl="2"/>
            <a:r>
              <a:t/>
            </a:r>
          </a:p>
          <a:p>
            <a:pPr lvl="3"/>
            <a:r>
              <a:t/>
            </a:r>
          </a:p>
          <a:p>
            <a:pPr lvl="4"/>
            <a:r>
              <a:t/>
            </a:r>
          </a:p>
        </p:txBody>
      </p:sp>
      <p:sp>
        <p:nvSpPr>
          <p:cNvPr id="4" name="Dian numero"/>
          <p:cNvSpPr txBox="1"/>
          <p:nvPr>
            <p:ph type="sldNum" sz="quarter" idx="2"/>
          </p:nvPr>
        </p:nvSpPr>
        <p:spPr>
          <a:xfrm>
            <a:off x="11987530" y="12684760"/>
            <a:ext cx="408941" cy="44450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Avenir Next Regular"/>
                <a:ea typeface="Avenir Next Regular"/>
                <a:cs typeface="Avenir Next Regular"/>
                <a:sym typeface="Avenir Next Regular"/>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1pPr>
      <a:lvl2pPr marL="0" marR="0" indent="457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2pPr>
      <a:lvl3pPr marL="0" marR="0" indent="914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Avenir Next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www.youtube.com/watch?v=7gi4VhFG3o0"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www.youtube.com/watch?v=t7SQg_ApLuA"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sisalto.oppijailo.fi/pelit/1nfuBwgk3T57/index.html" TargetMode="External"/><Relationship Id="rId3" Type="http://schemas.openxmlformats.org/officeDocument/2006/relationships/image" Target="../media/image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areena.yle.fi/1-50506398"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hyperlink" Target="https://areena.yle.fi/lapset/1-50418587"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3.png"/><Relationship Id="rId5" Type="http://schemas.openxmlformats.org/officeDocument/2006/relationships/video" Target="../media/media2.mov"/><Relationship Id="rId6" Type="http://schemas.microsoft.com/office/2007/relationships/media" Target="../media/media2.mov"/><Relationship Id="rId7"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Näyttökuva 2021-8-10 kello 13.01.14.png" descr="Näyttökuva 2021-8-10 kello 13.01.1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Musiikki: Let´s sing…"/>
          <p:cNvSpPr txBox="1"/>
          <p:nvPr/>
        </p:nvSpPr>
        <p:spPr>
          <a:xfrm>
            <a:off x="800923" y="656014"/>
            <a:ext cx="22782154" cy="124039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p>
          <a:p>
            <a:pPr algn="l" defTabSz="828039">
              <a:lnSpc>
                <a:spcPct val="107916"/>
              </a:lnSpc>
              <a:spcBef>
                <a:spcPts val="1200"/>
              </a:spcBef>
              <a:defRPr b="1" sz="3200">
                <a:solidFill>
                  <a:srgbClr val="2F5496"/>
                </a:solidFill>
                <a:uFill>
                  <a:solidFill>
                    <a:srgbClr val="2F5496"/>
                  </a:solidFill>
                </a:uFill>
                <a:latin typeface="Avenir Next Regular"/>
                <a:ea typeface="Avenir Next Regular"/>
                <a:cs typeface="Avenir Next Regular"/>
                <a:sym typeface="Avenir Next Regular"/>
              </a:defRPr>
            </a:pPr>
            <a:r>
              <a:t>Musiikki: Let´s sing</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rPr b="1"/>
              <a:t>Virittäytyminen</a:t>
            </a:r>
            <a:r>
              <a:t>: tässä vähän virikettä siihen, miten etäopetus aikana Viherlaakson alakoulun oppilaat ja opet tekivät biisin ”Etäystävii”. </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"ETÄYSTÄVII" biisi ja video on tehty keväällä 2020, 18.3.-13.5. välisellä ajalla, jolloin koulut Suomessa olivat suljettuina koronaviruksen uhatessa koko maailman terveyttä. Tuolloin lähes kaikki maamme oppilaat saivat etäopetusta ja kävivät kotikoulua kaukana kavereistaan.</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"ETÄYSTÄVII" -musavideon tekoon osallistui yli sata Viherlaakson alakoulun lasta ja aikuista, oppilasta, opettajaa ja huoltajaa. </a:t>
            </a:r>
            <a:r>
              <a:rPr u="sng">
                <a:solidFill>
                  <a:srgbClr val="0563C1"/>
                </a:solidFill>
                <a:uFill>
                  <a:solidFill>
                    <a:srgbClr val="0563C1"/>
                  </a:solidFill>
                </a:uFill>
                <a:hlinkClick r:id="rId2" invalidUrl="" action="" tgtFrame="" tooltip="" history="1" highlightClick="0" endSnd="0"/>
              </a:rPr>
              <a:t>https://www.youtube.com/watch?v=7gi4VhFG3o0</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”ETÄYSTÄVII"</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säv./san./sov. P-OPE</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Viherlaakson koulu, Espoo 2020</a:t>
            </a:r>
          </a:p>
          <a:p>
            <a:pPr marL="457200" indent="-228600" algn="l" defTabSz="828039">
              <a:lnSpc>
                <a:spcPct val="107916"/>
              </a:lnSpc>
              <a:spcBef>
                <a:spcPts val="800"/>
              </a:spcBef>
              <a:buSzPct val="100000"/>
              <a:buFont typeface="Calibri"/>
              <a:buChar char="-"/>
              <a:defRPr sz="3100">
                <a:uFill>
                  <a:solidFill>
                    <a:srgbClr val="000000"/>
                  </a:solidFill>
                </a:uFill>
                <a:latin typeface="Avenir Next Regular"/>
                <a:ea typeface="Avenir Next Regular"/>
                <a:cs typeface="Avenir Next Regular"/>
                <a:sym typeface="Avenir Next Regular"/>
              </a:defRPr>
            </a:pPr>
            <a:r>
              <a:t>Oppilaat keskustelevat pienryhmissä aiemmin valitusta lempipaikasta. </a:t>
            </a:r>
          </a:p>
          <a:p>
            <a:pPr marL="457200" indent="-228600" algn="l" defTabSz="828039">
              <a:lnSpc>
                <a:spcPct val="107916"/>
              </a:lnSpc>
              <a:spcBef>
                <a:spcPts val="800"/>
              </a:spcBef>
              <a:buSzPct val="100000"/>
              <a:buFont typeface="Calibri"/>
              <a:buChar char="-"/>
              <a:defRPr sz="3100">
                <a:uFill>
                  <a:solidFill>
                    <a:srgbClr val="000000"/>
                  </a:solidFill>
                </a:uFill>
                <a:latin typeface="Avenir Next Regular"/>
                <a:ea typeface="Avenir Next Regular"/>
                <a:cs typeface="Avenir Next Regular"/>
                <a:sym typeface="Avenir Next Regular"/>
              </a:defRPr>
            </a:pPr>
            <a:r>
              <a:t>Jokainen oppilas kirjoittaa yhden lauseen paikastaan; oppilaat muotoilevat tekstin laulumuotoon ja laativat yhteisen kertosäkeistön.</a:t>
            </a:r>
          </a:p>
          <a:p>
            <a:pPr marL="228600" algn="l" defTabSz="828039">
              <a:lnSpc>
                <a:spcPct val="107916"/>
              </a:lnSpc>
              <a:spcBef>
                <a:spcPts val="800"/>
              </a:spcBef>
              <a:defRPr sz="3100">
                <a:uFill>
                  <a:solidFill>
                    <a:srgbClr val="000000"/>
                  </a:solidFill>
                </a:uFill>
                <a:latin typeface="Avenir Next Regular"/>
                <a:ea typeface="Avenir Next Regular"/>
                <a:cs typeface="Avenir Next Regular"/>
                <a:sym typeface="Avenir Next Regular"/>
              </a:defRPr>
            </a:pPr>
            <a:r>
              <a:rPr b="1"/>
              <a:t>Tavoitteet:</a:t>
            </a:r>
            <a:endParaRPr b="1"/>
          </a:p>
          <a:p>
            <a:pPr marL="457200" indent="-228600" algn="l" defTabSz="828039">
              <a:lnSpc>
                <a:spcPct val="107916"/>
              </a:lnSpc>
              <a:spcBef>
                <a:spcPts val="800"/>
              </a:spcBef>
              <a:buSzPct val="100000"/>
              <a:buFont typeface="Calibri"/>
              <a:buChar char="-"/>
              <a:defRPr b="1" sz="3100">
                <a:uFill>
                  <a:solidFill>
                    <a:srgbClr val="000000"/>
                  </a:solidFill>
                </a:uFill>
                <a:latin typeface="Avenir Next Regular"/>
                <a:ea typeface="Avenir Next Regular"/>
                <a:cs typeface="Avenir Next Regular"/>
                <a:sym typeface="Avenir Next Regular"/>
              </a:defRPr>
            </a:pPr>
            <a:r>
              <a:rPr b="0"/>
              <a:t>vuorovaikutus- ja ryhmätyötaidot</a:t>
            </a:r>
          </a:p>
          <a:p>
            <a:pPr marL="457200" indent="-228600" algn="l" defTabSz="828039">
              <a:lnSpc>
                <a:spcPct val="107916"/>
              </a:lnSpc>
              <a:spcBef>
                <a:spcPts val="800"/>
              </a:spcBef>
              <a:buSzPct val="100000"/>
              <a:buFont typeface="Calibri"/>
              <a:buChar char="-"/>
              <a:defRPr b="1" sz="3100">
                <a:uFill>
                  <a:solidFill>
                    <a:srgbClr val="000000"/>
                  </a:solidFill>
                </a:uFill>
                <a:latin typeface="Avenir Next Regular"/>
                <a:ea typeface="Avenir Next Regular"/>
                <a:cs typeface="Avenir Next Regular"/>
                <a:sym typeface="Avenir Next Regular"/>
              </a:defRPr>
            </a:pPr>
            <a:r>
              <a:rPr b="0"/>
              <a:t>itseilmaisu</a:t>
            </a:r>
          </a:p>
          <a:p>
            <a:pPr marL="457200" indent="-228600" algn="l" defTabSz="828039">
              <a:lnSpc>
                <a:spcPct val="107916"/>
              </a:lnSpc>
              <a:spcBef>
                <a:spcPts val="800"/>
              </a:spcBef>
              <a:buSzPct val="100000"/>
              <a:buFont typeface="Calibri"/>
              <a:buChar char="-"/>
              <a:defRPr b="1" sz="3100">
                <a:uFill>
                  <a:solidFill>
                    <a:srgbClr val="000000"/>
                  </a:solidFill>
                </a:uFill>
                <a:latin typeface="Avenir Next Regular"/>
                <a:ea typeface="Avenir Next Regular"/>
                <a:cs typeface="Avenir Next Regular"/>
                <a:sym typeface="Avenir Next Regular"/>
              </a:defRPr>
            </a:pPr>
            <a:r>
              <a:rPr b="0"/>
              <a:t>riimittely/musiikin sanoittaminen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Matematiikka: geometria…"/>
          <p:cNvSpPr txBox="1"/>
          <p:nvPr/>
        </p:nvSpPr>
        <p:spPr>
          <a:xfrm>
            <a:off x="667253" y="592455"/>
            <a:ext cx="21887705" cy="125310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8039">
              <a:lnSpc>
                <a:spcPct val="107916"/>
              </a:lnSpc>
              <a:spcBef>
                <a:spcPts val="1200"/>
              </a:spcBef>
              <a:defRPr b="1" sz="3200">
                <a:solidFill>
                  <a:schemeClr val="accent1">
                    <a:satOff val="2969"/>
                    <a:lumOff val="-11469"/>
                  </a:schemeClr>
                </a:solidFill>
                <a:uFill>
                  <a:solidFill>
                    <a:srgbClr val="2F5496"/>
                  </a:solidFill>
                </a:uFill>
                <a:latin typeface="Avenir Next Regular"/>
                <a:ea typeface="Avenir Next Regular"/>
                <a:cs typeface="Avenir Next Regular"/>
                <a:sym typeface="Avenir Next Regular"/>
              </a:defRPr>
            </a:pPr>
            <a:r>
              <a:t>Matematiikka: geometria</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rPr b="1"/>
              <a:t>Virittäytyminen:</a:t>
            </a:r>
            <a:r>
              <a:t> seuraavaksi maistetaan geometriaa, joka on melkein magiaa. Vai onko? Kurkatkaa seuraava video, jonka jälkeen voitte lähteä oppimaan uutta ja jännittävää. </a:t>
            </a:r>
            <a:r>
              <a:rPr u="sng">
                <a:solidFill>
                  <a:srgbClr val="0563C1"/>
                </a:solidFill>
                <a:uFill>
                  <a:solidFill>
                    <a:srgbClr val="0563C1"/>
                  </a:solidFill>
                </a:uFill>
                <a:hlinkClick r:id="rId2" invalidUrl="" action="" tgtFrame="" tooltip="" history="1" highlightClick="0" endSnd="0"/>
              </a:rPr>
              <a:t>https://www.youtube.com/watch?v=t7SQg_ApLuA</a:t>
            </a:r>
            <a:endParaRPr u="sng">
              <a:solidFill>
                <a:srgbClr val="0563C1"/>
              </a:solidFill>
              <a:uFill>
                <a:solidFill>
                  <a:srgbClr val="0563C1"/>
                </a:solidFill>
              </a:uFill>
            </a:endParaRP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Aiheena: sijainnit ja suunnat</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Alkuun leikki; Mitä esinettä tarkoitan? Opettaja kuvailee jotakin luokassa olevaa esinettä ja sen sijaintia. Esimerkiksi: Esineessä on sinistä ja se on pyöreä. Se on pianon päällä. Oppilaat arvailevat, mistä esineestä on kyse. Toiminnallinen geometria; Oppilaat tekevät ryhmissä omista kehostaan geometrisia muotoja/patsaita opettajien ohjeiden mukaan. Muut ryhmät arvailevat, mistä geometrisistä muodoista on kyse.</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Sitten samaa harjoitusta jatketaan niin, että oppilaat arvuuttelevat pareittain vastaavanlaisia tehtäviä toisilleen. </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Tämän jälkeen tehdään harjoituksia kirjasta tai muusta materiaalista.</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 Tunnin lopuksi rakennellaan tangrameilla geometrisia muotoja, mikäli aikaa jää. Tätä ennen opettaja projisoi taululle geometriset perusmuodot ja niille etsitään oikea käsite. </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Pistetyöskentely. Tehdään sarjoittamista ja luokittelua muodoilla, muotojen etsiminen koulusta (otetaan kuva iPadilla) ja rakennellaan Multilinkeillä tasogeometrisia muotoja.</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rPr b="1"/>
              <a:t>Tavoitteet:</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orientoituminen geometrian jaksoon; harjoitellaan ominaisuuksia(väri, koko, muoto, kova/pehmeä sekä sijainti päällä/ alla, vieressä, keskellä jne.) </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vahvistetaan geometrian käsitteiden ymmärryksen tukemista toiminnallisesti välineillä (tangramit)</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tuetaan oppilaan myönteistä minäkuvaa matematiikan oppijana.</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Koodaus: Scratch Jr…"/>
          <p:cNvSpPr txBox="1"/>
          <p:nvPr/>
        </p:nvSpPr>
        <p:spPr>
          <a:xfrm>
            <a:off x="1630820" y="2058034"/>
            <a:ext cx="12167203" cy="95999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8039">
              <a:lnSpc>
                <a:spcPct val="107916"/>
              </a:lnSpc>
              <a:spcBef>
                <a:spcPts val="1200"/>
              </a:spcBef>
              <a:defRPr b="1" sz="3200">
                <a:solidFill>
                  <a:srgbClr val="2F5496"/>
                </a:solidFill>
                <a:uFill>
                  <a:solidFill>
                    <a:srgbClr val="2F5496"/>
                  </a:solidFill>
                </a:uFill>
                <a:latin typeface="Avenir Next Regular"/>
                <a:ea typeface="Avenir Next Regular"/>
                <a:cs typeface="Avenir Next Regular"/>
                <a:sym typeface="Avenir Next Regular"/>
              </a:defRPr>
            </a:pPr>
            <a:r>
              <a:t>Koodaus: Scratch Jr</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rPr b="1"/>
              <a:t>Virittäytyminen:</a:t>
            </a:r>
            <a:r>
              <a:t> pelatkaa parkkipeliä tai laivanupotusta kaverin tai ryhmän kanssa.</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Linkki parkkipeliin: </a:t>
            </a:r>
            <a:r>
              <a:rPr u="sng">
                <a:solidFill>
                  <a:srgbClr val="0563C1"/>
                </a:solidFill>
                <a:uFill>
                  <a:solidFill>
                    <a:srgbClr val="0563C1"/>
                  </a:solidFill>
                </a:uFill>
                <a:hlinkClick r:id="rId2" invalidUrl="" action="" tgtFrame="" tooltip="" history="1" highlightClick="0" endSnd="0"/>
              </a:rPr>
              <a:t>https://sisalto.oppijailo.fi/pelit/1nfuBwgk3T57/index.html</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Tunnin jälkeen voidaan ihmetellä, että tehän teitte jo koodauksen alkeita</a:t>
            </a:r>
            <a:r>
              <a:t>😊</a:t>
            </a:r>
            <a:r>
              <a:t> Tästä on hyvä jatkaa Scratch Jr. - maailmaan!</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Tehdään pieni tarina. Harjoitellaan koodauksen alkeita.</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rPr b="1"/>
              <a:t>Tavoitteet:</a:t>
            </a:r>
            <a:endParaRPr b="1"/>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 harjoitellaan koodauksen alkeita; näppäintaitojen harjoitteleminen</a:t>
            </a:r>
          </a:p>
          <a:p>
            <a:pPr>
              <a:defRPr>
                <a:latin typeface="Avenir Next Regular"/>
                <a:ea typeface="Avenir Next Regular"/>
                <a:cs typeface="Avenir Next Regular"/>
                <a:sym typeface="Avenir Next Regular"/>
              </a:defRPr>
            </a:pPr>
          </a:p>
          <a:p>
            <a:pPr algn="l">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p:txBody>
      </p:sp>
      <p:pic>
        <p:nvPicPr>
          <p:cNvPr id="181" name="Näyttökuva 2021-4-15 kello 13.08.59.png" descr="Näyttökuva 2021-4-15 kello 13.08.59.png"/>
          <p:cNvPicPr>
            <a:picLocks noChangeAspect="1"/>
          </p:cNvPicPr>
          <p:nvPr/>
        </p:nvPicPr>
        <p:blipFill>
          <a:blip r:embed="rId3">
            <a:extLst/>
          </a:blip>
          <a:stretch>
            <a:fillRect/>
          </a:stretch>
        </p:blipFill>
        <p:spPr>
          <a:xfrm>
            <a:off x="14220578" y="2567042"/>
            <a:ext cx="9347700" cy="697909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Ympäristöoppi…"/>
          <p:cNvSpPr txBox="1"/>
          <p:nvPr/>
        </p:nvSpPr>
        <p:spPr>
          <a:xfrm>
            <a:off x="1038400" y="290935"/>
            <a:ext cx="21859614" cy="131341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8039">
              <a:lnSpc>
                <a:spcPct val="107916"/>
              </a:lnSpc>
              <a:spcBef>
                <a:spcPts val="1200"/>
              </a:spcBef>
              <a:defRPr b="1" sz="3200">
                <a:solidFill>
                  <a:srgbClr val="2F5496"/>
                </a:solidFill>
                <a:uFill>
                  <a:solidFill>
                    <a:srgbClr val="2F5496"/>
                  </a:solidFill>
                </a:uFill>
                <a:latin typeface="Avenir Next Regular"/>
                <a:ea typeface="Avenir Next Regular"/>
                <a:cs typeface="Avenir Next Regular"/>
                <a:sym typeface="Avenir Next Regular"/>
              </a:defRPr>
            </a:pPr>
            <a:r>
              <a:t>Ympäristöoppi</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Lähdetään käymään kirjasta kappaletta, joka käsittelee huoneen karttaa eli pohjapiirrosta.</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Aluksi tarkastellaan kuvaa (digiaineisto). Mikä paikka kuvassa on? Kuinka monta pulpettia kuvassa on? Mitä muita esineitä on löydettävissä kuvasta? Tarkastellaan huoneen karttaa. Miten pulpetit, opettajan pöytä, piano ja hyllyt on merkitty huoneen karttaan? Miksi ne on merkitty näin? Mistä suunnasta esineet kuvataan huoneen karttaan? Etsitään pohjapiirroksesta pulpetit, piano, opettajan pöytä ja hyllyt. Mitä asioista ei ole merkitty huoneen karttaan? </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Luetaan kappale pareittain tai yksin.</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Seuraavalla tunnilla käsitellään kappale aiheesta pihakartta.</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rPr b="1"/>
              <a:t>Virittäydytään aiheeseen:</a:t>
            </a:r>
            <a:r>
              <a:t> kurkatkaa ensin, mitä sankarikoulun oppilaat oppivat kartasta!</a:t>
            </a:r>
            <a:r>
              <a:t>😊</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rPr u="sng">
                <a:solidFill>
                  <a:srgbClr val="0563C1"/>
                </a:solidFill>
                <a:uFill>
                  <a:solidFill>
                    <a:srgbClr val="0563C1"/>
                  </a:solidFill>
                </a:uFill>
                <a:hlinkClick r:id="rId2" invalidUrl="" action="" tgtFrame="" tooltip="" history="1" highlightClick="0" endSnd="0"/>
              </a:rPr>
              <a:t>https://areena.yle.fi/1-50506398</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 Seuraavalla tunnilla tarkastellaan kuvaa (digiaineiston kysymykset ja vastaukset). Mitä koulun pihalla on? Mitkä kuvan asiat on piirretty karttaan? Mitä kuvan asioita ei ole piirretty karttaan?</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Luetaan kappale. Parit lukevat vuorotellen ääneen. Kun kappaleet on luettu, seuraa toiminnallinen kuvasuunnistus pareittain. Koulun pihan laminoituun ilmakuvaan on merkitty 5 rastia. Oppilaat katsovat rastin yksi kerrallaan ja menevät koulun pihalle ja ottavat karttaan merkitystä paikasta kuvan iPadilla. Mikäli iPadeja ei ole käytössä, oppilaat menevät rastin osoittamaan paikkaan ja kirjoittavat ylös rastin osoittamassa paikassa olevan tarran (esim. kissa). </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Suunnistusta voi jalostaa mm. siten, että se on toteuttavissa Seppo- sovelluksella tai muulla vastaavalla. Myös valokuvasuunnistus on oivallinen keino innostaa oppilaita.</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rPr b="1"/>
              <a:t>Tavoitteet:</a:t>
            </a:r>
            <a:endParaRPr b="1"/>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 kartan ja pohjapiirustuksen käsitteen ymmärtäminen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Ilmiölähtöisen projektimme tiivistelmä peilattuna OPS:an"/>
          <p:cNvSpPr txBox="1"/>
          <p:nvPr/>
        </p:nvSpPr>
        <p:spPr>
          <a:xfrm>
            <a:off x="1441246" y="3850590"/>
            <a:ext cx="12167203" cy="3316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8039">
              <a:lnSpc>
                <a:spcPct val="107916"/>
              </a:lnSpc>
              <a:spcBef>
                <a:spcPts val="800"/>
              </a:spcBef>
              <a:defRPr b="1" sz="4200">
                <a:solidFill>
                  <a:schemeClr val="accent1">
                    <a:satOff val="2969"/>
                    <a:lumOff val="-11469"/>
                  </a:schemeClr>
                </a:solidFill>
                <a:uFill>
                  <a:solidFill>
                    <a:srgbClr val="000000"/>
                  </a:solidFill>
                </a:uFill>
                <a:latin typeface="Avenir Next Regular"/>
                <a:ea typeface="Avenir Next Regular"/>
                <a:cs typeface="Avenir Next Regular"/>
                <a:sym typeface="Avenir Next Regular"/>
              </a:defRPr>
            </a:pPr>
            <a:r>
              <a:t>Ilmiölähtöisen projektimme tiivistelmä peilattuna OPS:an</a:t>
            </a:r>
          </a:p>
          <a:p>
            <a:pPr>
              <a:defRPr>
                <a:latin typeface="Avenir Next Regular"/>
                <a:ea typeface="Avenir Next Regular"/>
                <a:cs typeface="Avenir Next Regular"/>
                <a:sym typeface="Avenir Next Regular"/>
              </a:defRPr>
            </a:pPr>
          </a:p>
          <a:p>
            <a:pPr algn="l">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87" name="Taulukko"/>
          <p:cNvGraphicFramePr/>
          <p:nvPr/>
        </p:nvGraphicFramePr>
        <p:xfrm>
          <a:off x="1464575" y="1065051"/>
          <a:ext cx="22009683" cy="11598598"/>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2164054"/>
                <a:gridCol w="2833275"/>
                <a:gridCol w="2833275"/>
                <a:gridCol w="2833275"/>
                <a:gridCol w="2833275"/>
                <a:gridCol w="2833275"/>
                <a:gridCol w="2833275"/>
                <a:gridCol w="2833275"/>
              </a:tblGrid>
              <a:tr h="1056250">
                <a:tc>
                  <a:txBody>
                    <a:bodyPr/>
                    <a:lstStyle/>
                    <a:p>
                      <a:pPr defTabSz="914400">
                        <a:tabLst>
                          <a:tab pos="1663700" algn="l"/>
                        </a:tabLst>
                        <a:defRPr b="0" sz="3200">
                          <a:sym typeface="Avenir Next Demi Bold"/>
                        </a:defRPr>
                      </a:pPr>
                    </a:p>
                  </a:txBody>
                  <a:tcPr marL="50800" marR="50800" marT="50800" marB="50800" anchor="ctr" anchorCtr="0" horzOverflow="overflow"/>
                </a:tc>
                <a:tc>
                  <a:txBody>
                    <a:bodyPr/>
                    <a:lstStyle/>
                    <a:p>
                      <a:pPr algn="l" defTabSz="914400">
                        <a:tabLst>
                          <a:tab pos="1663700" algn="l"/>
                        </a:tabLst>
                        <a:defRPr b="0" sz="1800"/>
                      </a:pPr>
                      <a:r>
                        <a:rPr sz="2400">
                          <a:sym typeface="Avenir Next Demi Bold"/>
                        </a:rPr>
                        <a:t>Ku: kenkälaatikko</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Mu: Let´s sing rap
</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Ai: satujen lukeminen</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Ma: geometria</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Ym: pohjapiirros ja kartta</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Koodaus: Scracth Jr.</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Ai: minulle tärkeä asia</a:t>
                      </a:r>
                    </a:p>
                  </a:txBody>
                  <a:tcPr marL="50800" marR="50800" marT="50800" marB="50800" anchor="ctr" anchorCtr="0" horzOverflow="overflow"/>
                </a:tc>
              </a:tr>
              <a:tr h="10529646">
                <a:tc>
                  <a:txBody>
                    <a:bodyPr/>
                    <a:lstStyle/>
                    <a:p>
                      <a:pPr algn="l" defTabSz="914400">
                        <a:tabLst>
                          <a:tab pos="1663700" algn="l"/>
                        </a:tabLst>
                        <a:defRPr b="0" sz="1800"/>
                      </a:pPr>
                      <a:r>
                        <a:rPr sz="2400">
                          <a:sym typeface="Avenir Next Demi Bold"/>
                        </a:rPr>
                        <a:t>Tavoit
teet (sisältää myös laaja-alaiset)</a:t>
                      </a:r>
                    </a:p>
                  </a:txBody>
                  <a:tcPr marL="50800" marR="50800" marT="50800" marB="50800" anchor="ctr" anchorCtr="0" horzOverflow="overflow"/>
                </a:tc>
                <a:tc>
                  <a:txBody>
                    <a:bodyPr/>
                    <a:lstStyle/>
                    <a:p>
                      <a:pPr algn="l" defTabSz="457200">
                        <a:defRPr sz="1800"/>
                      </a:pPr>
                      <a:r>
                        <a:t>T2 rohkaistaan oppilasta keskustelemaan havainnoistaan ja ajatuksistaan.T4 innostaa oppilasta kokeilemaan erilaisia materiaaleja ja tekniikoita sekä harjoittelemaan kuvallisia ilmaisutapoja. T9 innostaa oppilasta tekemään kuvia oman elinympäristön, eri aikojen ja eri kulttuurien tarkastelun pohjalta.Ajattelu ja oppimaan oppiminen (L1), Kulttuurinen osaaminen,vuorovaikutus ja ilmaisu (L2), Osallistuminen, vaikuttaminen ja kestävän tulevaisuuden rakentaminen (L7).</a:t>
                      </a:r>
                    </a:p>
                  </a:txBody>
                  <a:tcPr marL="50800" marR="50800" marT="50800" marB="50800" anchor="ctr" anchorCtr="0" horzOverflow="overflow"/>
                </a:tc>
                <a:tc>
                  <a:txBody>
                    <a:bodyPr/>
                    <a:lstStyle/>
                    <a:p>
                      <a:pPr algn="l" defTabSz="457200">
                        <a:defRPr sz="1800"/>
                      </a:pPr>
                      <a:r>
                        <a:rPr sz="1600"/>
                        <a:t>T1 ohjata oppilasta toimimaan musiikillisen ryhmän jäsenenä oppilaan myönteistä minäkuvaa rakentaenT2 ohjata oppilasta luontevaan äänenkäyttöön sekä laulamaan ja soittamaan ryhmän jäsenenäT5 innostaa oppilasta tutustumaan musiikilliseen kulttuuriperintöönsä leikkien, laulaen ja liikkuen sekä nauttimaan musiikin esteettisestä, kulttuurisesta ja historiallisesta monimuotoisuudestaT6 auttaa oppilasta ymmärtämään musiikin merkintätapojen perusperiaatteita musisoinnin yhteydessäT8 tarjota oppilaille kokemuksia tavoitteiden asettamisen ja yhteisen harjoittelun merkityksestä musiikin oppimisessaL1 Ajattelu ja oppimaan oppiminenL2 Kulttuurinen osaaminen, vuorovaikutus ja ilmaisuL4 MonilukutaitoL5 Tieto-ja viestintäteknologinen osaaminen
</a:t>
                      </a:r>
                    </a:p>
                  </a:txBody>
                  <a:tcPr marL="50800" marR="50800" marT="50800" marB="50800" anchor="ctr" anchorCtr="0" horzOverflow="overflow"/>
                </a:tc>
                <a:tc>
                  <a:txBody>
                    <a:bodyPr/>
                    <a:lstStyle/>
                    <a:p>
                      <a:pPr algn="l" defTabSz="457200">
                        <a:defRPr sz="1700">
                          <a:solidFill>
                            <a:srgbClr val="323130"/>
                          </a:solidFill>
                        </a:defRPr>
                      </a:pPr>
                      <a:r>
                        <a:t>T1 ohjata oppilasta</a:t>
                      </a:r>
                      <a:endParaRPr>
                        <a:solidFill>
                          <a:srgbClr val="000000"/>
                        </a:solidFill>
                      </a:endParaRPr>
                    </a:p>
                    <a:p>
                      <a:pPr algn="l" defTabSz="457200">
                        <a:defRPr sz="1700">
                          <a:solidFill>
                            <a:srgbClr val="323130"/>
                          </a:solidFill>
                        </a:defRPr>
                      </a:pPr>
                      <a:r>
                        <a:t>vahvistamaan taitoaan</a:t>
                      </a:r>
                      <a:endParaRPr>
                        <a:solidFill>
                          <a:srgbClr val="000000"/>
                        </a:solidFill>
                      </a:endParaRPr>
                    </a:p>
                    <a:p>
                      <a:pPr algn="l" defTabSz="457200">
                        <a:defRPr sz="1700">
                          <a:solidFill>
                            <a:srgbClr val="323130"/>
                          </a:solidFill>
                        </a:defRPr>
                      </a:pPr>
                      <a:r>
                        <a:t>toimia erilaisissa</a:t>
                      </a:r>
                      <a:endParaRPr>
                        <a:solidFill>
                          <a:srgbClr val="000000"/>
                        </a:solidFill>
                      </a:endParaRPr>
                    </a:p>
                    <a:p>
                      <a:pPr algn="l" defTabSz="457200">
                        <a:defRPr sz="1700">
                          <a:solidFill>
                            <a:srgbClr val="323130"/>
                          </a:solidFill>
                          <a:latin typeface="Helvetica"/>
                          <a:ea typeface="Helvetica"/>
                          <a:cs typeface="Helvetica"/>
                          <a:sym typeface="Helvetica"/>
                        </a:defRPr>
                      </a:pPr>
                      <a:r>
                        <a:rPr>
                          <a:latin typeface="Avenir Next Regular"/>
                          <a:ea typeface="Avenir Next Regular"/>
                          <a:cs typeface="Avenir Next Regular"/>
                          <a:sym typeface="Avenir Next Regular"/>
                        </a:rPr>
                        <a:t>vuorovaikutustilanteissa T2 opastaa oppilasta kehittämään kieltään jamielikuvitustaan sekä vuorovaikutus- ja yhteistyötaitojaan</a:t>
                      </a:r>
                      <a:r>
                        <a:rPr>
                          <a:solidFill>
                            <a:srgbClr val="000000"/>
                          </a:solidFill>
                          <a:latin typeface="Avenir Next Regular"/>
                          <a:ea typeface="Avenir Next Regular"/>
                          <a:cs typeface="Avenir Next Regular"/>
                          <a:sym typeface="Avenir Next Regular"/>
                        </a:rPr>
                        <a:t> </a:t>
                      </a:r>
                      <a:r>
                        <a:rPr>
                          <a:latin typeface="Avenir Next Regular"/>
                          <a:ea typeface="Avenir Next Regular"/>
                          <a:cs typeface="Avenir Next Regular"/>
                          <a:sym typeface="Avenir Next Regular"/>
                        </a:rPr>
                        <a:t>tarjoamalla</a:t>
                      </a:r>
                      <a:r>
                        <a:rPr>
                          <a:solidFill>
                            <a:srgbClr val="000000"/>
                          </a:solidFill>
                          <a:latin typeface="Avenir Next Regular"/>
                          <a:ea typeface="Avenir Next Regular"/>
                          <a:cs typeface="Avenir Next Regular"/>
                          <a:sym typeface="Avenir Next Regular"/>
                        </a:rPr>
                        <a:t> </a:t>
                      </a:r>
                      <a:r>
                        <a:rPr>
                          <a:latin typeface="Avenir Next Regular"/>
                          <a:ea typeface="Avenir Next Regular"/>
                          <a:cs typeface="Avenir Next Regular"/>
                          <a:sym typeface="Avenir Next Regular"/>
                        </a:rPr>
                        <a:t>mahdollisuuksia osallistua</a:t>
                      </a:r>
                      <a:r>
                        <a:rPr>
                          <a:solidFill>
                            <a:srgbClr val="000000"/>
                          </a:solidFill>
                          <a:latin typeface="Avenir Next Regular"/>
                          <a:ea typeface="Avenir Next Regular"/>
                          <a:cs typeface="Avenir Next Regular"/>
                          <a:sym typeface="Avenir Next Regular"/>
                        </a:rPr>
                        <a:t> </a:t>
                      </a:r>
                      <a:r>
                        <a:rPr>
                          <a:latin typeface="Avenir Next Regular"/>
                          <a:ea typeface="Avenir Next Regular"/>
                          <a:cs typeface="Avenir Next Regular"/>
                          <a:sym typeface="Avenir Next Regular"/>
                        </a:rPr>
                        <a:t>erilaisiin ryhmäviesntätilanteisiin ja</a:t>
                      </a:r>
                      <a:r>
                        <a:rPr>
                          <a:solidFill>
                            <a:srgbClr val="000000"/>
                          </a:solidFill>
                          <a:latin typeface="Avenir Next Regular"/>
                          <a:ea typeface="Avenir Next Regular"/>
                          <a:cs typeface="Avenir Next Regular"/>
                          <a:sym typeface="Avenir Next Regular"/>
                        </a:rPr>
                        <a:t> </a:t>
                      </a:r>
                      <a:r>
                        <a:rPr>
                          <a:latin typeface="Avenir Next Regular"/>
                          <a:ea typeface="Avenir Next Regular"/>
                          <a:cs typeface="Avenir Next Regular"/>
                          <a:sym typeface="Avenir Next Regular"/>
                        </a:rPr>
                        <a:t>tutustua niiden</a:t>
                      </a:r>
                      <a:r>
                        <a:rPr>
                          <a:solidFill>
                            <a:srgbClr val="000000"/>
                          </a:solidFill>
                          <a:latin typeface="Avenir Next Regular"/>
                          <a:ea typeface="Avenir Next Regular"/>
                          <a:cs typeface="Avenir Next Regular"/>
                          <a:sym typeface="Avenir Next Regular"/>
                        </a:rPr>
                        <a:t> </a:t>
                      </a:r>
                      <a:r>
                        <a:rPr>
                          <a:latin typeface="Avenir Next Regular"/>
                          <a:ea typeface="Avenir Next Regular"/>
                          <a:cs typeface="Avenir Next Regular"/>
                          <a:sym typeface="Avenir Next Regular"/>
                        </a:rPr>
                        <a:t>käytänteisiin.T5 ohjata ja innostaa oppilasta lukutaidon oppimisessa ja tekstienymmärtämisen taitojen harjoittelussa sekä auttaa häntä tarkkailemaan omaa lukemistaanAjattelu ja oppimaan oppiminen (L1), Kulttuurinen osaaminen, vuorovaikutus ja ilmaisu (L2), Monilukutaito (L4),Osallistuminen, vaikuttaminen ja kestävän tulevaisuuden rakentaminen (L7)</a:t>
                      </a:r>
                    </a:p>
                  </a:txBody>
                  <a:tcPr marL="50800" marR="50800" marT="50800" marB="50800" anchor="ctr" anchorCtr="0" horzOverflow="overflow"/>
                </a:tc>
                <a:tc>
                  <a:txBody>
                    <a:bodyPr/>
                    <a:lstStyle/>
                    <a:p>
                      <a:pPr algn="l" defTabSz="457200">
                        <a:defRPr sz="1800"/>
                      </a:pPr>
                      <a:r>
                        <a:t>T1 tukea oppilaaninnostusta ja kiinnostusta matematiikkaa kohtaan sekä myönteisen minäkuvan ja itse luottamuksen kehittymistä.T3 kannustaa oppilasta esittämään ratkaisujaan ja päätelmiään konkreettisin välinein, piirroksin, suullisesti ja kirjallisesti myös tieto- ja viestintäteknologiaa hyödyntäen.T9 tutustuttaa oppilas geometrian ja ohjelmoinnin alkeisiinAjattelu ja oppimaan oppiminen (L1), Kulttuurinen osaaminen, vuoro vaikutus ja ilmaisu(L2), itsestä huolehtiminen ja arjen taidot (L3), Monilukutaito (L4).</a:t>
                      </a:r>
                    </a:p>
                  </a:txBody>
                  <a:tcPr marL="50800" marR="50800" marT="50800" marB="50800" anchor="ctr" anchorCtr="0" horzOverflow="overflow"/>
                </a:tc>
                <a:tc>
                  <a:txBody>
                    <a:bodyPr/>
                    <a:lstStyle/>
                    <a:p>
                      <a:pPr algn="l" defTabSz="457200">
                        <a:defRPr sz="1400"/>
                      </a:pPr>
                      <a:r>
                        <a:rPr sz="1200"/>
                        <a:t>S1 Kasvu ja kehitys. Harjoitellaan tunnetaitoja ja mielen hyvinvoinnin edistämistä kuten itsensä ja muiden arvostamista ikäkauden mukaisesti. S2 Kotona ja koulussa toimiminen. Käytetään ympäristöopin eri tiedonalojen käsitteitä kuvaamaan ilmiöitä ja teknologiaa sekä arjen tilanteita. Lisäksi harjoitellaan arjen käyttäytymistapoja erilaisissa tilanteissa.  S3 Lähiympäristön ja sen muutosten havainnointi. Havainnointia ja luonnossa tutkimisen ja toimimisen taitoja harjoitellaan koulun lähellä erilaisissa luonnonympäristöissä ja rakennetuissa ympäristöissä. Tunnistetaan maastossa yleisimpiä eliölajeja ja niiden elinympäristöjä sekä rakennetun ympäristön kohteita. Havainnoidaan luonnon ominaispiirteitä, ilmiöitä ja ominaisuuksia kaikkina vuodenaikoina. Harjoitellaan kartan laatimista tutusta ympäristöstä sekä opitaan ymmärtämään kartan idea. S4 Tutkiminen ja kokeileminen. Sisällöksi valitaan luontoon, rakennettuun ympäristöön, arjen ilmiöihin ja teknologiaan sekä ihmiseen ja ihmisen toimintaan liittyviä ongelmanratkaisu- ja tutkimustehtäviä. S6 Kestävän elämäntavan harjoitteleminen. Sisältöjä valitaan monipuolisesti kestävän kehityksen eri osa-alueilta. Omista ja yhteisistä tavaroista huolehtimista harjoitellaan. Omalla toiminnalla vähennetään syntyvää jätettä sekä opitaan kierrättämään tavaroita ja lajittelemaan jätteitä. Tutustutaan omaan kotiseutuun ja sen merkitykseen. Osallistutaan oman lähiympäristön tilan sekä kouluyhteisön hyvinvoinnin edistämiseen. Pohditaan omien tekojen merkitystä itselle, muille ihmisille sekä omalle lähiympäristölleAjattelu ja oppimaan oppiminen (L1), Itsestä huolehtiminen ja arjen taidot (L3), Osallistuminen, vaikuttaminen ja kestävän tulevaisuuden rakentaminen (L7)..</a:t>
                      </a:r>
                    </a:p>
                  </a:txBody>
                  <a:tcPr marL="50800" marR="50800" marT="50800" marB="50800" anchor="ctr" anchorCtr="0" horzOverflow="overflow"/>
                </a:tc>
                <a:tc>
                  <a:txBody>
                    <a:bodyPr/>
                    <a:lstStyle/>
                    <a:p>
                      <a:pPr algn="l" defTabSz="457200">
                        <a:defRPr sz="1800"/>
                      </a:pPr>
                      <a:r>
                        <a:t>T1 tukea oppilaaninnostusta ja kiinnostusta matematiikkaa kohtaan sekä myönteisen minäkuvan ja itse luottamuksen kehittymistä.T3 kannustaa oppilasta esittämään ratkaisujaan ja päätelmiään konkreettisin välinein, piirroksin, suullisesti ja kirjallisesti myös tieto- ja viestintäteknologiaa hyödyntäen.T9 tutustuttaa oppilas geometrian ja ohjelmoinnin alkeisiinAjattelu ja oppimaan oppiminen (L1), Kulttuurinen osaaminen, vuoro vaikutus ja ilmaisu</a:t>
                      </a:r>
                    </a:p>
                  </a:txBody>
                  <a:tcPr marL="50800" marR="50800" marT="50800" marB="50800" anchor="ctr" anchorCtr="0" horzOverflow="overflow"/>
                </a:tc>
                <a:tc>
                  <a:txBody>
                    <a:bodyPr/>
                    <a:lstStyle/>
                    <a:p>
                      <a:pPr algn="l" defTabSz="457200">
                        <a:defRPr sz="1700">
                          <a:solidFill>
                            <a:srgbClr val="323130"/>
                          </a:solidFill>
                        </a:defRPr>
                      </a:pPr>
                      <a:r>
                        <a:t>T1 ohjata oppilasta</a:t>
                      </a:r>
                      <a:endParaRPr>
                        <a:solidFill>
                          <a:srgbClr val="000000"/>
                        </a:solidFill>
                      </a:endParaRPr>
                    </a:p>
                    <a:p>
                      <a:pPr algn="l" defTabSz="457200">
                        <a:defRPr sz="1700">
                          <a:solidFill>
                            <a:srgbClr val="323130"/>
                          </a:solidFill>
                        </a:defRPr>
                      </a:pPr>
                      <a:r>
                        <a:t>vahvistamaan taitoaan</a:t>
                      </a:r>
                      <a:endParaRPr>
                        <a:solidFill>
                          <a:srgbClr val="000000"/>
                        </a:solidFill>
                      </a:endParaRPr>
                    </a:p>
                    <a:p>
                      <a:pPr algn="l" defTabSz="457200">
                        <a:defRPr sz="1700">
                          <a:solidFill>
                            <a:srgbClr val="323130"/>
                          </a:solidFill>
                        </a:defRPr>
                      </a:pPr>
                      <a:r>
                        <a:t>toimia erilaisissa</a:t>
                      </a:r>
                      <a:endParaRPr>
                        <a:solidFill>
                          <a:srgbClr val="000000"/>
                        </a:solidFill>
                      </a:endParaRPr>
                    </a:p>
                    <a:p>
                      <a:pPr algn="l" defTabSz="457200">
                        <a:defRPr sz="1700">
                          <a:solidFill>
                            <a:srgbClr val="323130"/>
                          </a:solidFill>
                          <a:latin typeface="Helvetica"/>
                          <a:ea typeface="Helvetica"/>
                          <a:cs typeface="Helvetica"/>
                          <a:sym typeface="Helvetica"/>
                        </a:defRPr>
                      </a:pPr>
                      <a:r>
                        <a:rPr>
                          <a:latin typeface="Avenir Next Regular"/>
                          <a:ea typeface="Avenir Next Regular"/>
                          <a:cs typeface="Avenir Next Regular"/>
                          <a:sym typeface="Avenir Next Regular"/>
                        </a:rPr>
                        <a:t>vuorovaikutustilanteissa T2 opastaa oppilasta kehittämään kieltään jamielikuvitustaan sekä vuorovaikutus- ja yhteistyötaitojaan</a:t>
                      </a:r>
                      <a:r>
                        <a:rPr>
                          <a:solidFill>
                            <a:srgbClr val="000000"/>
                          </a:solidFill>
                          <a:latin typeface="Avenir Next Regular"/>
                          <a:ea typeface="Avenir Next Regular"/>
                          <a:cs typeface="Avenir Next Regular"/>
                          <a:sym typeface="Avenir Next Regular"/>
                        </a:rPr>
                        <a:t> </a:t>
                      </a:r>
                      <a:r>
                        <a:rPr>
                          <a:latin typeface="Avenir Next Regular"/>
                          <a:ea typeface="Avenir Next Regular"/>
                          <a:cs typeface="Avenir Next Regular"/>
                          <a:sym typeface="Avenir Next Regular"/>
                        </a:rPr>
                        <a:t>tarjoamalla</a:t>
                      </a:r>
                      <a:r>
                        <a:rPr>
                          <a:solidFill>
                            <a:srgbClr val="000000"/>
                          </a:solidFill>
                          <a:latin typeface="Avenir Next Regular"/>
                          <a:ea typeface="Avenir Next Regular"/>
                          <a:cs typeface="Avenir Next Regular"/>
                          <a:sym typeface="Avenir Next Regular"/>
                        </a:rPr>
                        <a:t> </a:t>
                      </a:r>
                      <a:r>
                        <a:rPr>
                          <a:latin typeface="Avenir Next Regular"/>
                          <a:ea typeface="Avenir Next Regular"/>
                          <a:cs typeface="Avenir Next Regular"/>
                          <a:sym typeface="Avenir Next Regular"/>
                        </a:rPr>
                        <a:t>mahdollisuuksia osallistua</a:t>
                      </a:r>
                      <a:r>
                        <a:rPr>
                          <a:solidFill>
                            <a:srgbClr val="000000"/>
                          </a:solidFill>
                          <a:latin typeface="Avenir Next Regular"/>
                          <a:ea typeface="Avenir Next Regular"/>
                          <a:cs typeface="Avenir Next Regular"/>
                          <a:sym typeface="Avenir Next Regular"/>
                        </a:rPr>
                        <a:t> </a:t>
                      </a:r>
                      <a:r>
                        <a:rPr>
                          <a:latin typeface="Avenir Next Regular"/>
                          <a:ea typeface="Avenir Next Regular"/>
                          <a:cs typeface="Avenir Next Regular"/>
                          <a:sym typeface="Avenir Next Regular"/>
                        </a:rPr>
                        <a:t>erilaisiin ryhmäviesntätilanteisiin ja</a:t>
                      </a:r>
                      <a:r>
                        <a:rPr>
                          <a:solidFill>
                            <a:srgbClr val="000000"/>
                          </a:solidFill>
                          <a:latin typeface="Avenir Next Regular"/>
                          <a:ea typeface="Avenir Next Regular"/>
                          <a:cs typeface="Avenir Next Regular"/>
                          <a:sym typeface="Avenir Next Regular"/>
                        </a:rPr>
                        <a:t> </a:t>
                      </a:r>
                      <a:r>
                        <a:rPr>
                          <a:latin typeface="Avenir Next Regular"/>
                          <a:ea typeface="Avenir Next Regular"/>
                          <a:cs typeface="Avenir Next Regular"/>
                          <a:sym typeface="Avenir Next Regular"/>
                        </a:rPr>
                        <a:t>tutustua niiden</a:t>
                      </a:r>
                      <a:r>
                        <a:rPr>
                          <a:solidFill>
                            <a:srgbClr val="000000"/>
                          </a:solidFill>
                          <a:latin typeface="Avenir Next Regular"/>
                          <a:ea typeface="Avenir Next Regular"/>
                          <a:cs typeface="Avenir Next Regular"/>
                          <a:sym typeface="Avenir Next Regular"/>
                        </a:rPr>
                        <a:t> </a:t>
                      </a:r>
                      <a:r>
                        <a:rPr>
                          <a:latin typeface="Avenir Next Regular"/>
                          <a:ea typeface="Avenir Next Regular"/>
                          <a:cs typeface="Avenir Next Regular"/>
                          <a:sym typeface="Avenir Next Regular"/>
                        </a:rPr>
                        <a:t>käytänteisiin.T5 ohjata ja innostaa oppilasta lukutaidon oppimisessa ja tekstienymmärtämisen taitojen harjoittelussa sekä auttaa häntä tarkkailemaan omaa lukemistaanAjattelu ja oppimaan oppiminen (L1), Kulttuurinen osaaminen, vuorovaikutus ja ilmaisu (L2), Monilukutaito (L4),Osallistuminen, vaikuttaminen ja kestävän tulevaisuuden rakentaminen (L7)</a:t>
                      </a: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89" name="Taulukko"/>
          <p:cNvGraphicFramePr/>
          <p:nvPr/>
        </p:nvGraphicFramePr>
        <p:xfrm>
          <a:off x="1344698" y="924888"/>
          <a:ext cx="21707304" cy="11878924"/>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2595921"/>
                <a:gridCol w="2728383"/>
                <a:gridCol w="2728383"/>
                <a:gridCol w="2728383"/>
                <a:gridCol w="2728383"/>
                <a:gridCol w="2728383"/>
                <a:gridCol w="2728383"/>
                <a:gridCol w="2728383"/>
              </a:tblGrid>
              <a:tr h="1078586">
                <a:tc>
                  <a:txBody>
                    <a:bodyPr/>
                    <a:lstStyle/>
                    <a:p>
                      <a:pPr defTabSz="914400">
                        <a:tabLst>
                          <a:tab pos="1663700" algn="l"/>
                        </a:tabLst>
                        <a:defRPr b="0" sz="3200">
                          <a:sym typeface="Avenir Next Demi Bold"/>
                        </a:defRPr>
                      </a:pPr>
                    </a:p>
                  </a:txBody>
                  <a:tcPr marL="50800" marR="50800" marT="50800" marB="50800" anchor="ctr" anchorCtr="0" horzOverflow="overflow"/>
                </a:tc>
                <a:tc>
                  <a:txBody>
                    <a:bodyPr/>
                    <a:lstStyle/>
                    <a:p>
                      <a:pPr algn="l" defTabSz="914400">
                        <a:tabLst>
                          <a:tab pos="1663700" algn="l"/>
                        </a:tabLst>
                        <a:defRPr b="0" sz="1800"/>
                      </a:pPr>
                      <a:r>
                        <a:rPr sz="2400">
                          <a:sym typeface="Avenir Next Demi Bold"/>
                        </a:rPr>
                        <a:t>Ku: kenkälaatikko</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Mu: Let´s sing rap
</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Ai: satujen lukeminen</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Ma: geometria</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Ym: pohjapiirros ja kartta</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Koodaus: Scracth Jr.</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Ai: minulle tärkeä asia</a:t>
                      </a:r>
                    </a:p>
                  </a:txBody>
                  <a:tcPr marL="50800" marR="50800" marT="50800" marB="50800" anchor="ctr" anchorCtr="0" horzOverflow="overflow"/>
                </a:tc>
              </a:tr>
              <a:tr h="7564295">
                <a:tc>
                  <a:txBody>
                    <a:bodyPr/>
                    <a:lstStyle/>
                    <a:p>
                      <a:pPr algn="l" defTabSz="914400">
                        <a:tabLst>
                          <a:tab pos="1663700" algn="l"/>
                        </a:tabLst>
                        <a:defRPr b="0" sz="1800"/>
                      </a:pPr>
                      <a:r>
                        <a:rPr sz="2400">
                          <a:sym typeface="Avenir Next Demi Bold"/>
                        </a:rPr>
                        <a:t>Oppimistehtävä: mitä ja miten tehdään?</a:t>
                      </a:r>
                    </a:p>
                  </a:txBody>
                  <a:tcPr marL="50800" marR="50800" marT="50800" marB="50800" anchor="ctr" anchorCtr="0" horzOverflow="overflow"/>
                </a:tc>
                <a:tc>
                  <a:txBody>
                    <a:bodyPr/>
                    <a:lstStyle/>
                    <a:p>
                      <a:pPr algn="l" defTabSz="914400">
                        <a:tabLst>
                          <a:tab pos="1663700" algn="l"/>
                        </a:tabLst>
                        <a:defRPr sz="1700"/>
                      </a:pPr>
                      <a:r>
                        <a:t>Oppilaat piirtävät ensin oman lempipaikan/itselle tärkeän paikan pohjapiirroksen. Sitten oppilaat rakentavat erilaisia materiaaleja hyödyntäen oman lempipaikan kolmiulotteisena kenkälaatikkoon.Valmiit kenkälaatikot kuvataan. Kenkälaatikot esitellään yhteisessä galleriassa, jossa toteutetaan vertaisarvostelu.Kenkälaa-tikkoon oppilaat kehittelevät muovailuvahasta/lego-palikoista hahmon. Hahmon tekoprosessista oppilaat tekevät pareittan videon.</a:t>
                      </a:r>
                      <a:endParaRPr>
                        <a:latin typeface="Times Roman"/>
                        <a:ea typeface="Times Roman"/>
                        <a:cs typeface="Times Roman"/>
                        <a:sym typeface="Times Roman"/>
                      </a:endParaRPr>
                    </a:p>
                    <a:p>
                      <a:pPr algn="l" defTabSz="914400">
                        <a:tabLst>
                          <a:tab pos="1663700" algn="l"/>
                        </a:tabLst>
                        <a:defRPr sz="1800"/>
                      </a:pPr>
                      <a:r>
                        <a:t> </a:t>
                      </a:r>
                    </a:p>
                  </a:txBody>
                  <a:tcPr marL="50800" marR="50800" marT="50800" marB="50800" anchor="ctr" anchorCtr="0" horzOverflow="overflow"/>
                </a:tc>
                <a:tc>
                  <a:txBody>
                    <a:bodyPr/>
                    <a:lstStyle/>
                    <a:p>
                      <a:pPr algn="l" defTabSz="914400">
                        <a:tabLst>
                          <a:tab pos="1663700" algn="l"/>
                        </a:tabLst>
                        <a:defRPr sz="1800"/>
                      </a:pPr>
                      <a:r>
                        <a:rPr sz="2000"/>
                        <a:t>Oppilaat keskustelevat pienryhmissä aiemmin valitusta lempipaikasta. Jokainen oppilas kirjoittaa yhden lauseen paikastaan; oppilaat muotoilevat tekstin laulumuotoon ja laativat yhteisen kertosäkeistön pienryhmissä.</a:t>
                      </a:r>
                    </a:p>
                  </a:txBody>
                  <a:tcPr marL="50800" marR="50800" marT="50800" marB="50800" anchor="ctr" anchorCtr="0" horzOverflow="overflow"/>
                </a:tc>
                <a:tc>
                  <a:txBody>
                    <a:bodyPr/>
                    <a:lstStyle/>
                    <a:p>
                      <a:pPr algn="l" defTabSz="914400">
                        <a:tabLst>
                          <a:tab pos="1663700" algn="l"/>
                        </a:tabLst>
                        <a:defRPr sz="1800"/>
                      </a:pPr>
                      <a:r>
                        <a:rPr sz="2000"/>
                        <a:t>Lyhyiden satujen lukeminen parille (Iltasatu.org, padit). Leijona ja hiiri, Kolme pukkia, Jänis ja kilpikonna, Petterin kirahvit. Satuihin tehdään kysymyslaput, joita oppilaat pohtivat pareittain.</a:t>
                      </a:r>
                    </a:p>
                  </a:txBody>
                  <a:tcPr marL="50800" marR="50800" marT="50800" marB="50800" anchor="ctr" anchorCtr="0" horzOverflow="overflow"/>
                </a:tc>
                <a:tc>
                  <a:txBody>
                    <a:bodyPr/>
                    <a:lstStyle/>
                    <a:p>
                      <a:pPr algn="l" defTabSz="457200">
                        <a:lnSpc>
                          <a:spcPct val="115000"/>
                        </a:lnSpc>
                        <a:defRPr sz="1800"/>
                      </a:pPr>
                      <a:r>
                        <a:rPr>
                          <a:uFill>
                            <a:solidFill>
                              <a:srgbClr val="000000"/>
                            </a:solidFill>
                          </a:uFill>
                        </a:rPr>
                        <a:t>Orientoituminen geometriaan; harjoitellaan geometrian käsitteiden ymmärryksen tukemista toiminnallisesti välineillä. Toiminnallinen geometria; ryhmä Oppilaat tekevät omista kehostaan geometrisia muotoja/patsaita opettajien ohjeiden mukaan.Pistetyöskentely. Tehdään sarjoittamista ja luokittelua muodoilla, muotojen etsiminen koulusta (otetaan kuva ipadilla) ja rakennellaan Multilinkeillä tasogeometrisia muotoja.</a:t>
                      </a:r>
                    </a:p>
                  </a:txBody>
                  <a:tcPr marL="50800" marR="50800" marT="50800" marB="50800" anchor="ctr" anchorCtr="0" horzOverflow="overflow"/>
                </a:tc>
                <a:tc>
                  <a:txBody>
                    <a:bodyPr/>
                    <a:lstStyle/>
                    <a:p>
                      <a:pPr algn="l" defTabSz="457200">
                        <a:defRPr sz="1900">
                          <a:uFill>
                            <a:solidFill>
                              <a:srgbClr val="000000"/>
                            </a:solidFill>
                          </a:uFill>
                        </a:defRPr>
                      </a:pPr>
                      <a:r>
                        <a:t>Huoneen kartta ja pihakartta. Miten esineet merkitään huoneen karttaan? Mistä suunnasta esineet kuvataan karttaan? Mitkä asiat merkitään karttaan?. Mitä asioista ei ole merkitty huoneen karttaan tai pihakarttaan?Toiminnallinen suunnistus: Koulun pihan laminoituun ilmakuvaan on merkitty 5 rastia. Oppilaat katsovat rastin yksi kerrallaan ja menevät koulun pihalle ja ottavat karttaan merkitystä paikasta kuvan. </a:t>
                      </a:r>
                      <a:endParaRPr>
                        <a:latin typeface="Times Roman"/>
                        <a:ea typeface="Times Roman"/>
                        <a:cs typeface="Times Roman"/>
                        <a:sym typeface="Times Roman"/>
                      </a:endParaRPr>
                    </a:p>
                  </a:txBody>
                  <a:tcPr marL="50800" marR="50800" marT="50800" marB="50800" anchor="ctr" anchorCtr="0" horzOverflow="overflow"/>
                </a:tc>
                <a:tc>
                  <a:txBody>
                    <a:bodyPr/>
                    <a:lstStyle/>
                    <a:p>
                      <a:pPr algn="l" defTabSz="457200">
                        <a:defRPr sz="1800"/>
                      </a:pPr>
                      <a:r>
                        <a:rPr sz="2200">
                          <a:uFill>
                            <a:solidFill>
                              <a:srgbClr val="000000"/>
                            </a:solidFill>
                          </a:uFill>
                        </a:rPr>
                        <a:t>Kirjoitetaan pieni tarina. Harjoitellaan koodauksen alkeita. Aiheena on minulle tärkeä tapahtuma/tarina lähiympäristössäni.Mihin tarina sijoittuu ja millaisia henkilöitä siinä on?Aika, paikka ja juoni? Entä alkutilanne, juonenkaari ja lopputulema?</a:t>
                      </a:r>
                    </a:p>
                  </a:txBody>
                  <a:tcPr marL="50800" marR="50800" marT="50800" marB="50800" anchor="ctr" anchorCtr="0" horzOverflow="overflow"/>
                </a:tc>
                <a:tc>
                  <a:txBody>
                    <a:bodyPr/>
                    <a:lstStyle/>
                    <a:p>
                      <a:pPr algn="l" defTabSz="457200">
                        <a:spcBef>
                          <a:spcPts val="1200"/>
                        </a:spcBef>
                      </a:pPr>
                      <a:r>
                        <a:t>Rentoutumisharjoitus; oppilaat sulkevat silmänsä ja miettivät itselle tärkeää asiaa. Rentoutumismusiikkia laitetaan taustalle.</a:t>
                      </a:r>
                      <a:br/>
                      <a:r>
                        <a:t>Mikä asia on minulle tärkeä? Miksi se on tärkeä? Voiko tämä asia olla tärkeä myös muille? Rentoutumishetken jälkeen oppilaat keskustelevat pareittain/ pöytäryhmissä tärkeiksi kokemistaan asioista. Tämän jälkeen oppilaat kirjoittavat lyhyen kertomuksen aiheesta. </a:t>
                      </a:r>
                      <a:endParaRPr sz="1200">
                        <a:latin typeface="Times Roman"/>
                        <a:ea typeface="Times Roman"/>
                        <a:cs typeface="Times Roman"/>
                        <a:sym typeface="Times Roman"/>
                      </a:endParaRPr>
                    </a:p>
                  </a:txBody>
                  <a:tcPr marL="50800" marR="50800" marT="50800" marB="50800" anchor="ctr" anchorCtr="0" horzOverflow="overflow"/>
                </a:tc>
              </a:tr>
              <a:tr h="2158948">
                <a:tc>
                  <a:txBody>
                    <a:bodyPr/>
                    <a:lstStyle/>
                    <a:p>
                      <a:pPr algn="l" defTabSz="914400">
                        <a:tabLst>
                          <a:tab pos="1663700" algn="l"/>
                        </a:tabLst>
                        <a:defRPr b="0" sz="1800"/>
                      </a:pPr>
                      <a:r>
                        <a:rPr sz="2400">
                          <a:sym typeface="Avenir Next Demi Bold"/>
                        </a:rPr>
                        <a:t>Työtavat</a:t>
                      </a:r>
                    </a:p>
                  </a:txBody>
                  <a:tcPr marL="50800" marR="50800" marT="50800" marB="50800" anchor="ctr" anchorCtr="0" horzOverflow="overflow"/>
                </a:tc>
                <a:tc>
                  <a:txBody>
                    <a:bodyPr/>
                    <a:lstStyle/>
                    <a:p>
                      <a:pPr algn="l" defTabSz="457200">
                        <a:lnSpc>
                          <a:spcPct val="115000"/>
                        </a:lnSpc>
                        <a:defRPr sz="1800"/>
                      </a:pPr>
                      <a:r>
                        <a:rPr sz="2100">
                          <a:uFill>
                            <a:solidFill>
                              <a:srgbClr val="000000"/>
                            </a:solidFill>
                          </a:uFill>
                        </a:rPr>
                        <a:t>Toiminnalliset ja kokemukselliset työtavat</a:t>
                      </a:r>
                    </a:p>
                  </a:txBody>
                  <a:tcPr marL="50800" marR="50800" marT="50800" marB="50800" anchor="ctr" anchorCtr="0" horzOverflow="overflow"/>
                </a:tc>
                <a:tc>
                  <a:txBody>
                    <a:bodyPr/>
                    <a:lstStyle/>
                    <a:p>
                      <a:pPr algn="l" defTabSz="457200">
                        <a:defRPr sz="1800"/>
                      </a:pPr>
                      <a:r>
                        <a:rPr sz="1600"/>
                        <a:t>Toiminnalliset ja kokemukselliset työtavatTarinankerronta; itse kirjioitetun tekstin tulkinta ilmaisullisesti räpäten, laulaen tai lukien. Ryhmätyö.</a:t>
                      </a:r>
                    </a:p>
                  </a:txBody>
                  <a:tcPr marL="50800" marR="50800" marT="50800" marB="50800" anchor="ctr" anchorCtr="0" horzOverflow="overflow"/>
                </a:tc>
                <a:tc>
                  <a:txBody>
                    <a:bodyPr/>
                    <a:lstStyle/>
                    <a:p>
                      <a:pPr algn="l" defTabSz="457200">
                        <a:defRPr sz="1800"/>
                      </a:pPr>
                      <a:r>
                        <a:rPr sz="1600"/>
                        <a:t>Toiminnalliset ja kokemukselliset työtavat.Parityöskentely: oppilaat lukevat yhdessä ja pohtivat kysymyslappuja yhdessä</a:t>
                      </a:r>
                    </a:p>
                  </a:txBody>
                  <a:tcPr marL="50800" marR="50800" marT="50800" marB="50800" anchor="ctr" anchorCtr="0" horzOverflow="overflow"/>
                </a:tc>
                <a:tc>
                  <a:txBody>
                    <a:bodyPr/>
                    <a:lstStyle/>
                    <a:p>
                      <a:pPr algn="l" defTabSz="457200">
                        <a:defRPr sz="1800"/>
                      </a:pPr>
                      <a:r>
                        <a:rPr sz="2000">
                          <a:uFill>
                            <a:solidFill>
                              <a:srgbClr val="000000"/>
                            </a:solidFill>
                          </a:uFill>
                        </a:rPr>
                        <a:t>Toiminnallinen geometria; pistetyöskentely pienryhmissä/ryhmätyöskentely</a:t>
                      </a:r>
                    </a:p>
                  </a:txBody>
                  <a:tcPr marL="50800" marR="50800" marT="50800" marB="50800" anchor="ctr" anchorCtr="0" horzOverflow="overflow"/>
                </a:tc>
                <a:tc>
                  <a:txBody>
                    <a:bodyPr/>
                    <a:lstStyle/>
                    <a:p>
                      <a:pPr algn="l" defTabSz="457200">
                        <a:lnSpc>
                          <a:spcPct val="115000"/>
                        </a:lnSpc>
                        <a:defRPr sz="1800"/>
                      </a:pPr>
                      <a:r>
                        <a:rPr sz="2100">
                          <a:uFill>
                            <a:solidFill>
                              <a:srgbClr val="000000"/>
                            </a:solidFill>
                          </a:uFill>
                        </a:rPr>
                        <a:t>Toiminnalliset ja kokemukselliset työtavat. Parityöskentelyä.</a:t>
                      </a:r>
                    </a:p>
                  </a:txBody>
                  <a:tcPr marL="50800" marR="50800" marT="50800" marB="50800" anchor="ctr" anchorCtr="0" horzOverflow="overflow"/>
                </a:tc>
                <a:tc>
                  <a:txBody>
                    <a:bodyPr/>
                    <a:lstStyle/>
                    <a:p>
                      <a:pPr algn="l" defTabSz="457200">
                        <a:lnSpc>
                          <a:spcPct val="115000"/>
                        </a:lnSpc>
                        <a:defRPr sz="1800"/>
                      </a:pPr>
                      <a:r>
                        <a:rPr sz="2100">
                          <a:uFill>
                            <a:solidFill>
                              <a:srgbClr val="000000"/>
                            </a:solidFill>
                          </a:uFill>
                        </a:rPr>
                        <a:t>Toiminnalliset ja kokemukselliset työtavat</a:t>
                      </a:r>
                    </a:p>
                  </a:txBody>
                  <a:tcPr marL="50800" marR="50800" marT="50800" marB="50800" anchor="ctr" anchorCtr="0" horzOverflow="overflow"/>
                </a:tc>
                <a:tc>
                  <a:txBody>
                    <a:bodyPr/>
                    <a:lstStyle/>
                    <a:p>
                      <a:pPr algn="l" defTabSz="457200">
                        <a:lnSpc>
                          <a:spcPct val="115000"/>
                        </a:lnSpc>
                        <a:defRPr sz="1800"/>
                      </a:pPr>
                      <a:r>
                        <a:rPr sz="2100">
                          <a:uFill>
                            <a:solidFill>
                              <a:srgbClr val="000000"/>
                            </a:solidFill>
                          </a:uFill>
                        </a:rPr>
                        <a:t>Toiminnalliset ja kokemukselliset työtavat</a:t>
                      </a:r>
                    </a:p>
                  </a:txBody>
                  <a:tcPr marL="50800" marR="50800" marT="50800" marB="50800" anchor="ctr" anchorCtr="0" horzOverflow="overflow"/>
                </a:tc>
              </a:tr>
              <a:tr h="1064394">
                <a:tc>
                  <a:txBody>
                    <a:bodyPr/>
                    <a:lstStyle/>
                    <a:p>
                      <a:pPr algn="l" defTabSz="914400">
                        <a:tabLst>
                          <a:tab pos="1663700" algn="l"/>
                        </a:tabLst>
                        <a:defRPr b="0" sz="1800"/>
                      </a:pPr>
                      <a:r>
                        <a:rPr sz="2400">
                          <a:sym typeface="Avenir Next Demi Bold"/>
                        </a:rPr>
                        <a:t>Oppimisympäris
töt</a:t>
                      </a:r>
                    </a:p>
                  </a:txBody>
                  <a:tcPr marL="50800" marR="50800" marT="50800" marB="50800" anchor="ctr" anchorCtr="0" horzOverflow="overflow"/>
                </a:tc>
                <a:tc>
                  <a:txBody>
                    <a:bodyPr/>
                    <a:lstStyle/>
                    <a:p>
                      <a:pPr defTabSz="914400">
                        <a:tabLst>
                          <a:tab pos="1663700" algn="l"/>
                        </a:tabLst>
                        <a:defRPr sz="1800"/>
                      </a:pPr>
                      <a:r>
                        <a:rPr sz="2000"/>
                        <a:t>Oma koulu</a:t>
                      </a:r>
                    </a:p>
                  </a:txBody>
                  <a:tcPr marL="50800" marR="50800" marT="50800" marB="50800" anchor="ctr" anchorCtr="0" horzOverflow="overflow"/>
                </a:tc>
                <a:tc>
                  <a:txBody>
                    <a:bodyPr/>
                    <a:lstStyle/>
                    <a:p>
                      <a:pPr defTabSz="914400">
                        <a:tabLst>
                          <a:tab pos="1663700" algn="l"/>
                        </a:tabLst>
                        <a:defRPr sz="1800"/>
                      </a:pPr>
                      <a:r>
                        <a:rPr sz="2000"/>
                        <a:t>Oma koulu</a:t>
                      </a:r>
                    </a:p>
                  </a:txBody>
                  <a:tcPr marL="50800" marR="50800" marT="50800" marB="50800" anchor="ctr" anchorCtr="0" horzOverflow="overflow"/>
                </a:tc>
                <a:tc>
                  <a:txBody>
                    <a:bodyPr/>
                    <a:lstStyle/>
                    <a:p>
                      <a:pPr defTabSz="914400">
                        <a:tabLst>
                          <a:tab pos="1663700" algn="l"/>
                        </a:tabLst>
                        <a:defRPr sz="1800"/>
                      </a:pPr>
                      <a:r>
                        <a:rPr sz="2000"/>
                        <a:t>Oma koulu</a:t>
                      </a:r>
                    </a:p>
                  </a:txBody>
                  <a:tcPr marL="50800" marR="50800" marT="50800" marB="50800" anchor="ctr" anchorCtr="0" horzOverflow="overflow"/>
                </a:tc>
                <a:tc>
                  <a:txBody>
                    <a:bodyPr/>
                    <a:lstStyle/>
                    <a:p>
                      <a:pPr defTabSz="914400">
                        <a:tabLst>
                          <a:tab pos="1663700" algn="l"/>
                        </a:tabLst>
                        <a:defRPr sz="1800"/>
                      </a:pPr>
                      <a:r>
                        <a:rPr sz="2000"/>
                        <a:t>Oma koulu</a:t>
                      </a:r>
                    </a:p>
                  </a:txBody>
                  <a:tcPr marL="50800" marR="50800" marT="50800" marB="50800" anchor="ctr" anchorCtr="0" horzOverflow="overflow"/>
                </a:tc>
                <a:tc>
                  <a:txBody>
                    <a:bodyPr/>
                    <a:lstStyle/>
                    <a:p>
                      <a:pPr defTabSz="914400">
                        <a:tabLst>
                          <a:tab pos="1663700" algn="l"/>
                        </a:tabLst>
                        <a:defRPr sz="1800"/>
                      </a:pPr>
                      <a:r>
                        <a:rPr sz="2000"/>
                        <a:t>Oma koulu</a:t>
                      </a:r>
                    </a:p>
                  </a:txBody>
                  <a:tcPr marL="50800" marR="50800" marT="50800" marB="50800" anchor="ctr" anchorCtr="0" horzOverflow="overflow"/>
                </a:tc>
                <a:tc>
                  <a:txBody>
                    <a:bodyPr/>
                    <a:lstStyle/>
                    <a:p>
                      <a:pPr defTabSz="914400">
                        <a:tabLst>
                          <a:tab pos="1663700" algn="l"/>
                        </a:tabLst>
                        <a:defRPr sz="1800"/>
                      </a:pPr>
                      <a:r>
                        <a:rPr sz="2000"/>
                        <a:t>Oma koulu</a:t>
                      </a:r>
                    </a:p>
                  </a:txBody>
                  <a:tcPr marL="50800" marR="50800" marT="50800" marB="50800" anchor="ctr" anchorCtr="0" horzOverflow="overflow"/>
                </a:tc>
                <a:tc>
                  <a:txBody>
                    <a:bodyPr/>
                    <a:lstStyle/>
                    <a:p>
                      <a:pPr defTabSz="914400">
                        <a:tabLst>
                          <a:tab pos="1663700" algn="l"/>
                        </a:tabLst>
                        <a:defRPr sz="1800"/>
                      </a:pPr>
                      <a:r>
                        <a:rPr sz="2000"/>
                        <a:t>Oma koulu</a:t>
                      </a: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91" name="Taulukko"/>
          <p:cNvGraphicFramePr/>
          <p:nvPr/>
        </p:nvGraphicFramePr>
        <p:xfrm>
          <a:off x="1069090" y="986149"/>
          <a:ext cx="22258520" cy="11756402"/>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2194755"/>
                <a:gridCol w="2856025"/>
                <a:gridCol w="2914911"/>
                <a:gridCol w="2856025"/>
                <a:gridCol w="2856025"/>
                <a:gridCol w="2856025"/>
                <a:gridCol w="2856025"/>
                <a:gridCol w="2856025"/>
              </a:tblGrid>
              <a:tr h="1084725">
                <a:tc>
                  <a:txBody>
                    <a:bodyPr/>
                    <a:lstStyle/>
                    <a:p>
                      <a:pPr defTabSz="914400">
                        <a:tabLst>
                          <a:tab pos="1663700" algn="l"/>
                        </a:tabLst>
                        <a:defRPr b="0" sz="3200">
                          <a:sym typeface="Avenir Next Demi Bold"/>
                        </a:defRPr>
                      </a:pPr>
                    </a:p>
                  </a:txBody>
                  <a:tcPr marL="50800" marR="50800" marT="50800" marB="50800" anchor="ctr" anchorCtr="0" horzOverflow="overflow"/>
                </a:tc>
                <a:tc>
                  <a:txBody>
                    <a:bodyPr/>
                    <a:lstStyle/>
                    <a:p>
                      <a:pPr algn="l" defTabSz="914400">
                        <a:tabLst>
                          <a:tab pos="1663700" algn="l"/>
                        </a:tabLst>
                        <a:defRPr b="0" sz="1800"/>
                      </a:pPr>
                      <a:r>
                        <a:rPr sz="2400">
                          <a:sym typeface="Avenir Next Demi Bold"/>
                        </a:rPr>
                        <a:t>Ku: kenkälaatikko</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Mu: Let´s sing rap
</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Ai: satujen lukeminen</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Ma: geometria</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Ym: pohjapiirros ja kartta</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Koodaus: Scracth Jr.</a:t>
                      </a:r>
                    </a:p>
                  </a:txBody>
                  <a:tcPr marL="50800" marR="50800" marT="50800" marB="50800" anchor="ctr" anchorCtr="0" horzOverflow="overflow"/>
                </a:tc>
                <a:tc>
                  <a:txBody>
                    <a:bodyPr/>
                    <a:lstStyle/>
                    <a:p>
                      <a:pPr defTabSz="914400">
                        <a:tabLst>
                          <a:tab pos="1663700" algn="l"/>
                        </a:tabLst>
                        <a:defRPr b="0" sz="1800"/>
                      </a:pPr>
                      <a:r>
                        <a:rPr sz="2400">
                          <a:sym typeface="Avenir Next Demi Bold"/>
                        </a:rPr>
                        <a:t>Ai: minulle tärkeä asia</a:t>
                      </a:r>
                    </a:p>
                  </a:txBody>
                  <a:tcPr marL="50800" marR="50800" marT="50800" marB="50800" anchor="ctr" anchorCtr="0" horzOverflow="overflow"/>
                </a:tc>
              </a:tr>
              <a:tr h="6836576">
                <a:tc>
                  <a:txBody>
                    <a:bodyPr/>
                    <a:lstStyle/>
                    <a:p>
                      <a:pPr algn="l" defTabSz="914400">
                        <a:tabLst>
                          <a:tab pos="1663700" algn="l"/>
                        </a:tabLst>
                        <a:defRPr b="0" sz="1800"/>
                      </a:pPr>
                      <a:r>
                        <a:rPr sz="2400">
                          <a:sym typeface="Avenir Next Demi Bold"/>
                        </a:rPr>
                        <a:t>Arvioin
nin prosessin kuvaus</a:t>
                      </a:r>
                    </a:p>
                  </a:txBody>
                  <a:tcPr marL="50800" marR="50800" marT="50800" marB="50800" anchor="ctr" anchorCtr="0" horzOverflow="overflow"/>
                </a:tc>
                <a:tc>
                  <a:txBody>
                    <a:bodyPr/>
                    <a:lstStyle/>
                    <a:p>
                      <a:pPr algn="l" defTabSz="457200">
                        <a:defRPr sz="1800"/>
                      </a:pPr>
                      <a:r>
                        <a:rPr sz="1700"/>
                        <a:t>Arvioinnin lähtökohtana on kokonaisvaltaisuus.  Arvioidaan työskentelytaitoja ja ryhmän jäsenenä toimimista. Arvioidaan sitä,  miten oppilas ymmärtää ja hahmottaa kuvakulttuurien merkityksen omassa arjessaan ja lähiympäristössä. Arvioidaan myös oppilaan innostuneisuutta ja rohkeutta lähteä kokeilemaan eri kuvataiteen tekniikoita sekä kuvallisia ilmaisutapoja. Lisäksi arvioidaan oppilaan kykyä tarkastella erilaisia aihepiirejä ja ilmiöitä omassa lähiympäristössään.</a:t>
                      </a:r>
                    </a:p>
                  </a:txBody>
                  <a:tcPr marL="50800" marR="50800" marT="50800" marB="50800" anchor="ctr" anchorCtr="0" horzOverflow="overflow"/>
                </a:tc>
                <a:tc>
                  <a:txBody>
                    <a:bodyPr/>
                    <a:lstStyle/>
                    <a:p>
                      <a:pPr algn="l" defTabSz="457200">
                        <a:defRPr sz="1800"/>
                      </a:pPr>
                      <a:r>
                        <a:rPr sz="2000"/>
                        <a:t>Arvioinnin lähtökohtana on kokonaisvaltaisuus.  Arvioidaan työskentelytaitoja ja ryhmän jäsennä toimimista. Itseilmaisun ja kekseliäisyyteen rohkaiseminen.
Tuotosten arviointi, keskustelu 
Itsearviointi, vertaisarviointi</a:t>
                      </a:r>
                    </a:p>
                  </a:txBody>
                  <a:tcPr marL="50800" marR="50800" marT="50800" marB="50800" anchor="ctr" anchorCtr="0" horzOverflow="overflow"/>
                </a:tc>
                <a:tc>
                  <a:txBody>
                    <a:bodyPr/>
                    <a:lstStyle/>
                    <a:p>
                      <a:pPr algn="l" defTabSz="457200">
                        <a:spcBef>
                          <a:spcPts val="1200"/>
                        </a:spcBef>
                        <a:defRPr b="1" i="1" sz="1500">
                          <a:latin typeface="Arial"/>
                          <a:ea typeface="Arial"/>
                          <a:cs typeface="Arial"/>
                          <a:sym typeface="Arial"/>
                        </a:defRPr>
                      </a:pPr>
                      <a:r>
                        <a:rPr b="0" i="0">
                          <a:latin typeface="Avenir Next Regular"/>
                          <a:ea typeface="Avenir Next Regular"/>
                          <a:cs typeface="Avenir Next Regular"/>
                          <a:sym typeface="Avenir Next Regular"/>
                        </a:rPr>
                        <a:t>Arvioidaan teknistä lukemista: tuetaan lukusujuvuuden, luetun ymmärtämisen ja tekstin tulkintataitojen vahvistamista, </a:t>
                      </a:r>
                      <a:r>
                        <a:rPr b="0" i="0">
                          <a:latin typeface="Avenir Next Regular"/>
                          <a:ea typeface="Avenir Next Regular"/>
                          <a:cs typeface="Avenir Next Regular"/>
                          <a:sym typeface="Avenir Next Regular"/>
                        </a:rPr>
                        <a:t>sanojen virheetöntä ja tarkkaa lukemista, sanojen kohtuullisen nopeaa tunnistamista,</a:t>
                      </a:r>
                      <a:r>
                        <a:t>	</a:t>
                      </a:r>
                      <a:r>
                        <a:rPr b="0" i="0">
                          <a:latin typeface="Avenir Next Regular"/>
                          <a:ea typeface="Avenir Next Regular"/>
                          <a:cs typeface="Avenir Next Regular"/>
                          <a:sym typeface="Avenir Next Regular"/>
                        </a:rPr>
                        <a:t>luetun oikeaa rytmittämistä ja tauottamista järkeviksi kokonaisuuksiksi, rohkaistaan ilmeikkääseen tulkintaan ääneen lukiessa, tuetaan oppilaan myönteistä minäkuvaa lukjana. </a:t>
                      </a:r>
                      <a:endParaRPr b="0" i="0">
                        <a:latin typeface="Avenir Next Regular"/>
                        <a:ea typeface="Avenir Next Regular"/>
                        <a:cs typeface="Avenir Next Regular"/>
                        <a:sym typeface="Avenir Next Regular"/>
                      </a:endParaRPr>
                    </a:p>
                    <a:p>
                      <a:pPr algn="l" defTabSz="457200">
                        <a:spcBef>
                          <a:spcPts val="1200"/>
                        </a:spcBef>
                        <a:defRPr b="1" i="1" sz="1500">
                          <a:latin typeface="Arial"/>
                          <a:ea typeface="Arial"/>
                          <a:cs typeface="Arial"/>
                          <a:sym typeface="Arial"/>
                        </a:defRPr>
                      </a:pPr>
                      <a:r>
                        <a:rPr b="0" i="0">
                          <a:latin typeface="Avenir Next Regular"/>
                          <a:ea typeface="Avenir Next Regular"/>
                          <a:cs typeface="Avenir Next Regular"/>
                          <a:sym typeface="Avenir Next Regular"/>
                        </a:rPr>
                        <a:t>Arviointi laajenee edelleen teknisen lukemisen tarkastelusta ymmärtävään lukemiseen ja oppimisstrategioiden arviointiin. Arvioinnin 1. taso on tuen tarpeen tunnistaminen. 2. taso on yksilöllinen arviointi, jonka pohjalta laaditaan tukitoimet. 3. taso on tukitoimien vaikuttavuuden arviointi.</a:t>
                      </a:r>
                    </a:p>
                    <a:p>
                      <a:pPr algn="l" defTabSz="457200">
                        <a:defRPr sz="1472">
                          <a:solidFill>
                            <a:srgbClr val="323130"/>
                          </a:solidFill>
                          <a:latin typeface="Helvetica"/>
                          <a:ea typeface="Helvetica"/>
                          <a:cs typeface="Helvetica"/>
                          <a:sym typeface="Helvetica"/>
                        </a:defRPr>
                      </a:pPr>
                      <a:endParaRPr>
                        <a:solidFill>
                          <a:srgbClr val="000000"/>
                        </a:solidFill>
                      </a:endParaRPr>
                    </a:p>
                    <a:p>
                      <a:pPr algn="l" defTabSz="457200">
                        <a:defRPr sz="1472">
                          <a:solidFill>
                            <a:srgbClr val="323130"/>
                          </a:solidFill>
                          <a:latin typeface="Helvetica"/>
                          <a:ea typeface="Helvetica"/>
                          <a:cs typeface="Helvetica"/>
                          <a:sym typeface="Helvetica"/>
                        </a:defRPr>
                      </a:pPr>
                      <a:br/>
                      <a:br>
                        <a:rPr>
                          <a:latin typeface="Times Roman"/>
                          <a:ea typeface="Times Roman"/>
                          <a:cs typeface="Times Roman"/>
                          <a:sym typeface="Times Roman"/>
                        </a:rPr>
                      </a:br>
                      <a:endParaRPr>
                        <a:latin typeface="Times Roman"/>
                        <a:ea typeface="Times Roman"/>
                        <a:cs typeface="Times Roman"/>
                        <a:sym typeface="Times Roman"/>
                      </a:endParaRPr>
                    </a:p>
                    <a:p>
                      <a:pPr algn="l" defTabSz="457200">
                        <a:spcBef>
                          <a:spcPts val="1200"/>
                        </a:spcBef>
                        <a:defRPr b="1" i="1" sz="1866">
                          <a:latin typeface="Arial"/>
                          <a:ea typeface="Arial"/>
                          <a:cs typeface="Arial"/>
                          <a:sym typeface="Arial"/>
                        </a:defRPr>
                      </a:pPr>
                      <a:br>
                        <a:rPr sz="1400"/>
                      </a:br>
                      <a:br>
                        <a:rPr b="0" i="0" sz="1200">
                          <a:latin typeface="Times Roman"/>
                          <a:ea typeface="Times Roman"/>
                          <a:cs typeface="Times Roman"/>
                          <a:sym typeface="Times Roman"/>
                        </a:rPr>
                      </a:br>
                      <a:endParaRPr b="0" i="0" sz="1200">
                        <a:latin typeface="Times Roman"/>
                        <a:ea typeface="Times Roman"/>
                        <a:cs typeface="Times Roman"/>
                        <a:sym typeface="Times Roman"/>
                      </a:endParaRPr>
                    </a:p>
                    <a:p>
                      <a:pPr algn="l" defTabSz="457200">
                        <a:spcBef>
                          <a:spcPts val="1200"/>
                        </a:spcBef>
                        <a:defRPr b="1" i="1" sz="1866">
                          <a:latin typeface="Arial"/>
                          <a:ea typeface="Arial"/>
                          <a:cs typeface="Arial"/>
                          <a:sym typeface="Arial"/>
                        </a:defRPr>
                      </a:pPr>
                      <a:br/>
                      <a:br>
                        <a:rPr b="0" i="0" sz="1200">
                          <a:latin typeface="Times Roman"/>
                          <a:ea typeface="Times Roman"/>
                          <a:cs typeface="Times Roman"/>
                          <a:sym typeface="Times Roman"/>
                        </a:rPr>
                      </a:br>
                      <a:endParaRPr b="0" i="0" sz="1200">
                        <a:latin typeface="Times Roman"/>
                        <a:ea typeface="Times Roman"/>
                        <a:cs typeface="Times Roman"/>
                        <a:sym typeface="Times Roman"/>
                      </a:endParaRPr>
                    </a:p>
                  </a:txBody>
                  <a:tcPr marL="50800" marR="50800" marT="50800" marB="50800" anchor="ctr" anchorCtr="0" horzOverflow="overflow"/>
                </a:tc>
                <a:tc>
                  <a:txBody>
                    <a:bodyPr/>
                    <a:lstStyle/>
                    <a:p>
                      <a:pPr algn="l" defTabSz="457200">
                        <a:spcBef>
                          <a:spcPts val="1200"/>
                        </a:spcBef>
                        <a:defRPr sz="1600">
                          <a:latin typeface="Arial"/>
                          <a:ea typeface="Arial"/>
                          <a:cs typeface="Arial"/>
                          <a:sym typeface="Arial"/>
                        </a:defRPr>
                      </a:pPr>
                      <a:r>
                        <a:rPr>
                          <a:latin typeface="Avenir Next Regular"/>
                          <a:ea typeface="Avenir Next Regular"/>
                          <a:cs typeface="Avenir Next Regular"/>
                          <a:sym typeface="Avenir Next Regular"/>
                        </a:rPr>
                        <a:t>Arvioinnin lähtökohtana on kokonaisvaltaisuus. Tuetaan oppilaan myönteistä minäkuvaa matematiikan osaajana. Keskitytään työskentelytaitojen ja oppimisstrategioiden tarkasteluun: ongelmaratkaisutaitohin, matemaattiseen ilmaisuun, matematiikan soveltamiseen, opittujen asioiden välisiin yhteyksien tarkasteluun ja tvt-taitoihin. </a:t>
                      </a:r>
                      <a:endParaRPr>
                        <a:latin typeface="Avenir Next Regular"/>
                        <a:ea typeface="Avenir Next Regular"/>
                        <a:cs typeface="Avenir Next Regular"/>
                        <a:sym typeface="Avenir Next Regular"/>
                      </a:endParaRPr>
                    </a:p>
                    <a:p>
                      <a:pPr algn="l" defTabSz="457200">
                        <a:spcBef>
                          <a:spcPts val="1200"/>
                        </a:spcBef>
                        <a:defRPr sz="1600">
                          <a:latin typeface="Arial"/>
                          <a:ea typeface="Arial"/>
                          <a:cs typeface="Arial"/>
                          <a:sym typeface="Arial"/>
                        </a:defRPr>
                      </a:pPr>
                      <a:r>
                        <a:rPr>
                          <a:latin typeface="Avenir Next Regular"/>
                          <a:ea typeface="Avenir Next Regular"/>
                          <a:cs typeface="Avenir Next Regular"/>
                          <a:sym typeface="Avenir Next Regular"/>
                        </a:rPr>
                        <a:t>Arvioinnin 1. taso on tuen tarpeen tunnistaminen. 2. taso on yksilöllinen arviointi, jonka pohjalta laaditaan tukitoimet. 3. taso on tukitoimien vaikuttavuuden arviointi.</a:t>
                      </a:r>
                    </a:p>
                  </a:txBody>
                  <a:tcPr marL="50800" marR="50800" marT="50800" marB="50800" anchor="ctr" anchorCtr="0" horzOverflow="overflow"/>
                </a:tc>
                <a:tc>
                  <a:txBody>
                    <a:bodyPr/>
                    <a:lstStyle/>
                    <a:p>
                      <a:pPr algn="l" defTabSz="457200">
                        <a:defRPr sz="1800"/>
                      </a:pPr>
                      <a:r>
                        <a:rPr sz="1700"/>
                        <a:t>Arvioinnin lähtökohtana on kokonaisvaltaisuus. Arvioidaan työskentelytaitoja ja ryhmän jäsenenä toimimista. Kartan ja pohjapiirustuksen käsitteen ymmärtäminen ja käsitteen soveltaminen yhteisöllisesti keskustellen, havainnoiden, toiminnallisesti kokien ja piirtäen.</a:t>
                      </a:r>
                    </a:p>
                  </a:txBody>
                  <a:tcPr marL="50800" marR="50800" marT="50800" marB="50800" anchor="ctr" anchorCtr="0" horzOverflow="overflow"/>
                </a:tc>
                <a:tc>
                  <a:txBody>
                    <a:bodyPr/>
                    <a:lstStyle/>
                    <a:p>
                      <a:pPr algn="l" defTabSz="457200">
                        <a:spcBef>
                          <a:spcPts val="1200"/>
                        </a:spcBef>
                        <a:defRPr sz="1600">
                          <a:latin typeface="Arial"/>
                          <a:ea typeface="Arial"/>
                          <a:cs typeface="Arial"/>
                          <a:sym typeface="Arial"/>
                        </a:defRPr>
                      </a:pPr>
                      <a:r>
                        <a:rPr>
                          <a:latin typeface="Avenir Next Regular"/>
                          <a:ea typeface="Avenir Next Regular"/>
                          <a:cs typeface="Avenir Next Regular"/>
                          <a:sym typeface="Avenir Next Regular"/>
                        </a:rPr>
                        <a:t>Arvioinnin lähtökohtana on kokonaisvaltaisuus. Keskitytään työskentelytaitojen ja oppimisstrategioiden tarkasteluun: ongelmaratkaisutaitohin, matemaattiseen ilmaisuun, matematiikan soveltamiseen, opittujen asioiden välisiin yhteyksien tarkasteluun ja tvt-taitoihin. </a:t>
                      </a:r>
                    </a:p>
                  </a:txBody>
                  <a:tcPr marL="50800" marR="50800" marT="50800" marB="50800" anchor="ctr" anchorCtr="0" horzOverflow="overflow"/>
                </a:tc>
                <a:tc>
                  <a:txBody>
                    <a:bodyPr/>
                    <a:lstStyle/>
                    <a:p>
                      <a:pPr algn="l" defTabSz="457200">
                        <a:spcBef>
                          <a:spcPts val="1200"/>
                        </a:spcBef>
                        <a:defRPr sz="1400">
                          <a:latin typeface="Arial"/>
                          <a:ea typeface="Arial"/>
                          <a:cs typeface="Arial"/>
                          <a:sym typeface="Arial"/>
                        </a:defRPr>
                      </a:pPr>
                      <a:r>
                        <a:rPr>
                          <a:latin typeface="Avenir Next Regular"/>
                          <a:ea typeface="Avenir Next Regular"/>
                          <a:cs typeface="Avenir Next Regular"/>
                          <a:sym typeface="Avenir Next Regular"/>
                        </a:rPr>
                        <a:t>Tuetaan kirjoittamisen sujuvuuden kehittymistä ja oikeinkirjoituksen perustan luomista, oppilaan myönteistä minäkuvaa lukijana ja kirjoittajana. Sanataso: ohjataan oppilaita tarkastelemaan kirjainten keskinäisiä etäisyyksiä sanassa ja sanavälejä. Virketaso: rohkaistaan kirjoittamaan omista ajatuksistaan, vaikka virkkeiden kirjoittamisessa olisikin vielä löydettävissä puutteita. Opetuksessa korostetut asiat ovat myös oppilaille tärkeitä. Tämän vuoksi opetuksessa on syytä korostaa ison alkukirjaimen ja lopetusmerkin käytön merkitystä. Teksitaso: Oppilaita rohkaistaan kirjoittamaan omia tekstejä ja asiatekstejä. Arvioinnin 1. taso on tuen tarpeen tunnistaminen. 2. taso on yksilöllinen arviointi, jonka pohjalta laaditaan tukitoimet. 3. taso on tukitoimien vaikuttavuuden arviointi.</a:t>
                      </a:r>
                      <a:r>
                        <a:t> </a:t>
                      </a:r>
                    </a:p>
                  </a:txBody>
                  <a:tcPr marL="50800" marR="50800" marT="50800" marB="50800" anchor="ctr" anchorCtr="0" horzOverflow="overflow"/>
                </a:tc>
              </a:tr>
              <a:tr h="1733245">
                <a:tc>
                  <a:txBody>
                    <a:bodyPr/>
                    <a:lstStyle/>
                    <a:p>
                      <a:pPr algn="l" defTabSz="914400">
                        <a:tabLst>
                          <a:tab pos="1663700" algn="l"/>
                        </a:tabLst>
                        <a:defRPr sz="2400">
                          <a:latin typeface="Avenir Next Regular"/>
                          <a:ea typeface="Avenir Next Regular"/>
                          <a:cs typeface="Avenir Next Regular"/>
                        </a:defRPr>
                      </a:pPr>
                      <a:r>
                        <a:t>käytettävät materiaalit/resurssit</a:t>
                      </a:r>
                    </a:p>
                  </a:txBody>
                  <a:tcPr marL="50800" marR="50800" marT="50800" marB="50800" anchor="ctr" anchorCtr="0" horzOverflow="overflow"/>
                </a:tc>
                <a:tc>
                  <a:txBody>
                    <a:bodyPr/>
                    <a:lstStyle/>
                    <a:p>
                      <a:pPr algn="l" defTabSz="914400">
                        <a:tabLst>
                          <a:tab pos="1663700" algn="l"/>
                        </a:tabLst>
                        <a:defRPr sz="1800"/>
                      </a:pPr>
                      <a:r>
                        <a:rPr sz="2000"/>
                        <a:t>Erilaisten materiaalien hyödyntäminen työskentelyssä</a:t>
                      </a:r>
                    </a:p>
                  </a:txBody>
                  <a:tcPr marL="50800" marR="50800" marT="50800" marB="50800" anchor="ctr" anchorCtr="0" horzOverflow="overflow"/>
                </a:tc>
                <a:tc>
                  <a:txBody>
                    <a:bodyPr/>
                    <a:lstStyle/>
                    <a:p>
                      <a:pPr algn="l" defTabSz="457200">
                        <a:spcBef>
                          <a:spcPts val="1000"/>
                        </a:spcBef>
                        <a:defRPr sz="1400">
                          <a:uFill>
                            <a:solidFill>
                              <a:srgbClr val="595959"/>
                            </a:solidFill>
                          </a:uFill>
                          <a:latin typeface="Constantia"/>
                          <a:ea typeface="Constantia"/>
                          <a:cs typeface="Constantia"/>
                          <a:sym typeface="Constantia"/>
                        </a:defRPr>
                      </a:pPr>
                      <a:r>
                        <a:rPr>
                          <a:latin typeface="Avenir Next Regular"/>
                          <a:ea typeface="Avenir Next Regular"/>
                          <a:cs typeface="Avenir Next Regular"/>
                          <a:sym typeface="Avenir Next Regular"/>
                        </a:rPr>
                        <a:t>Carageband-ohjelman valmiista taustakompeista oppilaat  valitsevat ryhmälleen  sopivan kompin, jonka päälle esitetään ja äänitetään lähiympäristöaiheisen laulun  Caragebandin avulla. </a:t>
                      </a:r>
                    </a:p>
                  </a:txBody>
                  <a:tcPr marL="50800" marR="50800" marT="50800" marB="50800" anchor="ctr" anchorCtr="0" horzOverflow="overflow"/>
                </a:tc>
                <a:tc>
                  <a:txBody>
                    <a:bodyPr/>
                    <a:lstStyle/>
                    <a:p>
                      <a:pPr algn="l" defTabSz="457200">
                        <a:spcBef>
                          <a:spcPts val="1000"/>
                        </a:spcBef>
                        <a:defRPr sz="1800"/>
                      </a:pPr>
                      <a:r>
                        <a:rPr>
                          <a:uFill>
                            <a:solidFill>
                              <a:srgbClr val="595959"/>
                            </a:solidFill>
                          </a:uFill>
                        </a:rPr>
                        <a:t>Ipad</a:t>
                      </a:r>
                    </a:p>
                  </a:txBody>
                  <a:tcPr marL="50800" marR="50800" marT="50800" marB="50800" anchor="ctr" anchorCtr="0" horzOverflow="overflow"/>
                </a:tc>
                <a:tc>
                  <a:txBody>
                    <a:bodyPr/>
                    <a:lstStyle/>
                    <a:p>
                      <a:pPr defTabSz="914400">
                        <a:tabLst>
                          <a:tab pos="1663700" algn="l"/>
                        </a:tabLst>
                        <a:defRPr sz="1800"/>
                      </a:pPr>
                      <a:r>
                        <a:t>Multilink-palikat, tasogeometriset muodot</a:t>
                      </a:r>
                    </a:p>
                  </a:txBody>
                  <a:tcPr marL="50800" marR="50800" marT="50800" marB="50800" anchor="ctr" anchorCtr="0" horzOverflow="overflow"/>
                </a:tc>
                <a:tc>
                  <a:txBody>
                    <a:bodyPr/>
                    <a:lstStyle/>
                    <a:p>
                      <a:pPr algn="l" defTabSz="914400">
                        <a:tabLst>
                          <a:tab pos="1663700" algn="l"/>
                        </a:tabLst>
                        <a:defRPr sz="1800"/>
                      </a:pPr>
                      <a:r>
                        <a:rPr sz="2000"/>
                        <a:t>Kartat, Ipadit</a:t>
                      </a:r>
                    </a:p>
                  </a:txBody>
                  <a:tcPr marL="50800" marR="50800" marT="50800" marB="50800" anchor="ctr" anchorCtr="0" horzOverflow="overflow"/>
                </a:tc>
                <a:tc>
                  <a:txBody>
                    <a:bodyPr/>
                    <a:lstStyle/>
                    <a:p>
                      <a:pPr algn="l" defTabSz="457200">
                        <a:spcBef>
                          <a:spcPts val="1000"/>
                        </a:spcBef>
                        <a:defRPr sz="1800"/>
                      </a:pPr>
                      <a:r>
                        <a:rPr>
                          <a:uFill>
                            <a:solidFill>
                              <a:srgbClr val="595959"/>
                            </a:solidFill>
                          </a:uFill>
                        </a:rPr>
                        <a:t>Ipad</a:t>
                      </a:r>
                    </a:p>
                  </a:txBody>
                  <a:tcPr marL="50800" marR="50800" marT="50800" marB="50800" anchor="ctr" anchorCtr="0" horzOverflow="overflow"/>
                </a:tc>
                <a:tc>
                  <a:txBody>
                    <a:bodyPr/>
                    <a:lstStyle/>
                    <a:p>
                      <a:pPr defTabSz="914400">
                        <a:tabLst>
                          <a:tab pos="1663700" algn="l"/>
                        </a:tabLst>
                        <a:defRPr sz="3200"/>
                      </a:pPr>
                    </a:p>
                  </a:txBody>
                  <a:tcPr marL="50800" marR="50800" marT="50800" marB="50800" anchor="ctr" anchorCtr="0" horzOverflow="overflow"/>
                </a:tc>
              </a:tr>
              <a:tr h="1118989">
                <a:tc>
                  <a:txBody>
                    <a:bodyPr/>
                    <a:lstStyle/>
                    <a:p>
                      <a:pPr algn="l" defTabSz="828039">
                        <a:defRPr b="0" sz="1800"/>
                      </a:pPr>
                      <a:r>
                        <a:rPr b="1" sz="2400">
                          <a:uFill>
                            <a:solidFill>
                              <a:srgbClr val="000000"/>
                            </a:solidFill>
                          </a:uFill>
                          <a:latin typeface="Avenir Next Regular"/>
                          <a:ea typeface="Avenir Next Regular"/>
                          <a:cs typeface="Avenir Next Regular"/>
                        </a:rPr>
                        <a:t>käytettävä teknologia</a:t>
                      </a:r>
                    </a:p>
                  </a:txBody>
                  <a:tcPr marL="50800" marR="50800" marT="50800" marB="50800" anchor="ctr" anchorCtr="0" horzOverflow="overflow"/>
                </a:tc>
                <a:tc>
                  <a:txBody>
                    <a:bodyPr/>
                    <a:lstStyle/>
                    <a:p>
                      <a:pPr algn="l" defTabSz="457200">
                        <a:spcBef>
                          <a:spcPts val="1000"/>
                        </a:spcBef>
                        <a:defRPr sz="1800"/>
                      </a:pPr>
                      <a:r>
                        <a:rPr>
                          <a:uFill>
                            <a:solidFill>
                              <a:srgbClr val="595959"/>
                            </a:solidFill>
                          </a:uFill>
                        </a:rPr>
                        <a:t>Ipad; Imovie</a:t>
                      </a:r>
                    </a:p>
                  </a:txBody>
                  <a:tcPr marL="50800" marR="50800" marT="50800" marB="50800" anchor="ctr" anchorCtr="0" horzOverflow="overflow"/>
                </a:tc>
                <a:tc>
                  <a:txBody>
                    <a:bodyPr/>
                    <a:lstStyle/>
                    <a:p>
                      <a:pPr algn="l" defTabSz="457200">
                        <a:spcBef>
                          <a:spcPts val="1000"/>
                        </a:spcBef>
                        <a:defRPr sz="1800"/>
                      </a:pPr>
                      <a:r>
                        <a:rPr>
                          <a:uFill>
                            <a:solidFill>
                              <a:srgbClr val="595959"/>
                            </a:solidFill>
                          </a:uFill>
                        </a:rPr>
                        <a:t>Carageband-ohjelma. Ipad</a:t>
                      </a:r>
                    </a:p>
                  </a:txBody>
                  <a:tcPr marL="50800" marR="50800" marT="50800" marB="50800" anchor="ctr" anchorCtr="0" horzOverflow="overflow"/>
                </a:tc>
                <a:tc>
                  <a:txBody>
                    <a:bodyPr/>
                    <a:lstStyle/>
                    <a:p>
                      <a:pPr algn="l" defTabSz="457200">
                        <a:spcBef>
                          <a:spcPts val="1000"/>
                        </a:spcBef>
                        <a:defRPr sz="1800"/>
                      </a:pPr>
                      <a:r>
                        <a:rPr>
                          <a:uFill>
                            <a:solidFill>
                              <a:srgbClr val="595959"/>
                            </a:solidFill>
                          </a:uFill>
                        </a:rPr>
                        <a:t>Ipad</a:t>
                      </a:r>
                    </a:p>
                  </a:txBody>
                  <a:tcPr marL="50800" marR="50800" marT="50800" marB="50800" anchor="ctr" anchorCtr="0" horzOverflow="overflow"/>
                </a:tc>
                <a:tc>
                  <a:txBody>
                    <a:bodyPr/>
                    <a:lstStyle/>
                    <a:p>
                      <a:pPr algn="l" defTabSz="457200">
                        <a:spcBef>
                          <a:spcPts val="1000"/>
                        </a:spcBef>
                        <a:defRPr sz="1800"/>
                      </a:pPr>
                      <a:r>
                        <a:rPr>
                          <a:uFill>
                            <a:solidFill>
                              <a:srgbClr val="595959"/>
                            </a:solidFill>
                          </a:uFill>
                        </a:rPr>
                        <a:t>Ipad</a:t>
                      </a:r>
                    </a:p>
                  </a:txBody>
                  <a:tcPr marL="50800" marR="50800" marT="50800" marB="50800" anchor="ctr" anchorCtr="0" horzOverflow="overflow"/>
                </a:tc>
                <a:tc>
                  <a:txBody>
                    <a:bodyPr/>
                    <a:lstStyle/>
                    <a:p>
                      <a:pPr algn="l" defTabSz="457200">
                        <a:spcBef>
                          <a:spcPts val="1000"/>
                        </a:spcBef>
                        <a:defRPr sz="1800"/>
                      </a:pPr>
                      <a:r>
                        <a:rPr>
                          <a:uFill>
                            <a:solidFill>
                              <a:srgbClr val="595959"/>
                            </a:solidFill>
                          </a:uFill>
                        </a:rPr>
                        <a:t>Ipad</a:t>
                      </a:r>
                    </a:p>
                  </a:txBody>
                  <a:tcPr marL="50800" marR="50800" marT="50800" marB="50800" anchor="ctr" anchorCtr="0" horzOverflow="overflow"/>
                </a:tc>
                <a:tc>
                  <a:txBody>
                    <a:bodyPr/>
                    <a:lstStyle/>
                    <a:p>
                      <a:pPr algn="l" defTabSz="457200">
                        <a:spcBef>
                          <a:spcPts val="1000"/>
                        </a:spcBef>
                        <a:defRPr sz="1800"/>
                      </a:pPr>
                      <a:r>
                        <a:rPr>
                          <a:uFill>
                            <a:solidFill>
                              <a:srgbClr val="595959"/>
                            </a:solidFill>
                          </a:uFill>
                        </a:rPr>
                        <a:t>Ipad. Scratch Jr</a:t>
                      </a:r>
                    </a:p>
                  </a:txBody>
                  <a:tcPr marL="50800" marR="50800" marT="50800" marB="50800" anchor="ctr" anchorCtr="0" horzOverflow="overflow"/>
                </a:tc>
                <a:tc>
                  <a:txBody>
                    <a:bodyPr/>
                    <a:lstStyle/>
                    <a:p>
                      <a:pPr defTabSz="914400">
                        <a:tabLst>
                          <a:tab pos="1663700" algn="l"/>
                        </a:tabLst>
                        <a:defRPr sz="3200"/>
                      </a:pPr>
                    </a:p>
                  </a:txBody>
                  <a:tcPr marL="50800" marR="50800" marT="50800" marB="50800" anchor="ctr" anchorCtr="0" horzOverflow="overflow"/>
                </a:tc>
              </a:tr>
              <a:tr h="970164">
                <a:tc>
                  <a:txBody>
                    <a:bodyPr/>
                    <a:lstStyle/>
                    <a:p>
                      <a:pPr algn="l" defTabSz="828039">
                        <a:defRPr b="0" sz="1800"/>
                      </a:pPr>
                      <a:r>
                        <a:rPr b="1" sz="2400">
                          <a:uFill>
                            <a:solidFill>
                              <a:srgbClr val="000000"/>
                            </a:solidFill>
                          </a:uFill>
                          <a:latin typeface="Avenir Next Regular"/>
                          <a:ea typeface="Avenir Next Regular"/>
                          <a:cs typeface="Avenir Next Regular"/>
                        </a:rPr>
                        <a:t>aikataulu</a:t>
                      </a:r>
                    </a:p>
                  </a:txBody>
                  <a:tcPr marL="50800" marR="50800" marT="50800" marB="50800" anchor="ctr" anchorCtr="0" horzOverflow="overflow"/>
                </a:tc>
                <a:tc>
                  <a:txBody>
                    <a:bodyPr/>
                    <a:lstStyle/>
                    <a:p>
                      <a:pPr defTabSz="914400">
                        <a:tabLst>
                          <a:tab pos="1663700" algn="l"/>
                        </a:tabLst>
                        <a:defRPr sz="1800"/>
                      </a:pPr>
                      <a:r>
                        <a:rPr sz="2200"/>
                        <a:t>3 h</a:t>
                      </a:r>
                    </a:p>
                  </a:txBody>
                  <a:tcPr marL="50800" marR="50800" marT="50800" marB="50800" anchor="ctr" anchorCtr="0" horzOverflow="overflow"/>
                </a:tc>
                <a:tc>
                  <a:txBody>
                    <a:bodyPr/>
                    <a:lstStyle/>
                    <a:p>
                      <a:pPr defTabSz="914400">
                        <a:tabLst>
                          <a:tab pos="1663700" algn="l"/>
                        </a:tabLst>
                        <a:defRPr sz="1800"/>
                      </a:pPr>
                      <a:r>
                        <a:rPr sz="2200"/>
                        <a:t>1 h</a:t>
                      </a:r>
                    </a:p>
                  </a:txBody>
                  <a:tcPr marL="50800" marR="50800" marT="50800" marB="50800" anchor="ctr" anchorCtr="0" horzOverflow="overflow"/>
                </a:tc>
                <a:tc>
                  <a:txBody>
                    <a:bodyPr/>
                    <a:lstStyle/>
                    <a:p>
                      <a:pPr defTabSz="914400">
                        <a:tabLst>
                          <a:tab pos="1663700" algn="l"/>
                        </a:tabLst>
                        <a:defRPr sz="1800"/>
                      </a:pPr>
                      <a:r>
                        <a:rPr sz="2200"/>
                        <a:t>1 h</a:t>
                      </a:r>
                    </a:p>
                  </a:txBody>
                  <a:tcPr marL="50800" marR="50800" marT="50800" marB="50800" anchor="ctr" anchorCtr="0" horzOverflow="overflow"/>
                </a:tc>
                <a:tc>
                  <a:txBody>
                    <a:bodyPr/>
                    <a:lstStyle/>
                    <a:p>
                      <a:pPr defTabSz="914400">
                        <a:tabLst>
                          <a:tab pos="1663700" algn="l"/>
                        </a:tabLst>
                        <a:defRPr sz="1800"/>
                      </a:pPr>
                      <a:r>
                        <a:rPr sz="2200"/>
                        <a:t>2 h</a:t>
                      </a:r>
                    </a:p>
                  </a:txBody>
                  <a:tcPr marL="50800" marR="50800" marT="50800" marB="50800" anchor="ctr" anchorCtr="0" horzOverflow="overflow"/>
                </a:tc>
                <a:tc>
                  <a:txBody>
                    <a:bodyPr/>
                    <a:lstStyle/>
                    <a:p>
                      <a:pPr defTabSz="914400">
                        <a:tabLst>
                          <a:tab pos="1663700" algn="l"/>
                        </a:tabLst>
                        <a:defRPr sz="1800"/>
                      </a:pPr>
                      <a:r>
                        <a:rPr sz="2200"/>
                        <a:t>1 h</a:t>
                      </a:r>
                    </a:p>
                  </a:txBody>
                  <a:tcPr marL="50800" marR="50800" marT="50800" marB="50800" anchor="ctr" anchorCtr="0" horzOverflow="overflow"/>
                </a:tc>
                <a:tc>
                  <a:txBody>
                    <a:bodyPr/>
                    <a:lstStyle/>
                    <a:p>
                      <a:pPr defTabSz="914400">
                        <a:tabLst>
                          <a:tab pos="1663700" algn="l"/>
                        </a:tabLst>
                        <a:defRPr sz="1800"/>
                      </a:pPr>
                      <a:r>
                        <a:rPr sz="2200"/>
                        <a:t>2 h</a:t>
                      </a:r>
                    </a:p>
                  </a:txBody>
                  <a:tcPr marL="50800" marR="50800" marT="50800" marB="50800" anchor="ctr" anchorCtr="0" horzOverflow="overflow"/>
                </a:tc>
                <a:tc>
                  <a:txBody>
                    <a:bodyPr/>
                    <a:lstStyle/>
                    <a:p>
                      <a:pPr defTabSz="914400">
                        <a:tabLst>
                          <a:tab pos="1663700" algn="l"/>
                        </a:tabLst>
                        <a:defRPr sz="1800"/>
                      </a:pPr>
                      <a:r>
                        <a:rPr sz="2200"/>
                        <a:t>2h</a:t>
                      </a: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Liitteet:…"/>
          <p:cNvSpPr txBox="1"/>
          <p:nvPr/>
        </p:nvSpPr>
        <p:spPr>
          <a:xfrm>
            <a:off x="1417549" y="3358385"/>
            <a:ext cx="20240494" cy="4300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8039">
              <a:lnSpc>
                <a:spcPct val="107916"/>
              </a:lnSpc>
              <a:spcBef>
                <a:spcPts val="800"/>
              </a:spcBef>
              <a:defRPr b="1" sz="4200">
                <a:solidFill>
                  <a:schemeClr val="accent1">
                    <a:satOff val="2969"/>
                    <a:lumOff val="-11469"/>
                  </a:schemeClr>
                </a:solidFill>
                <a:uFill>
                  <a:solidFill>
                    <a:srgbClr val="000000"/>
                  </a:solidFill>
                </a:uFill>
                <a:latin typeface="Avenir Next Regular"/>
                <a:ea typeface="Avenir Next Regular"/>
                <a:cs typeface="Avenir Next Regular"/>
                <a:sym typeface="Avenir Next Regular"/>
              </a:defRPr>
            </a:pPr>
            <a:r>
              <a:t>Liitteet:</a:t>
            </a:r>
          </a:p>
          <a:p>
            <a:pPr algn="l" defTabSz="828039">
              <a:lnSpc>
                <a:spcPct val="107916"/>
              </a:lnSpc>
              <a:spcBef>
                <a:spcPts val="800"/>
              </a:spcBef>
              <a:defRPr b="1" sz="4200">
                <a:solidFill>
                  <a:schemeClr val="accent1">
                    <a:satOff val="2969"/>
                    <a:lumOff val="-11469"/>
                  </a:schemeClr>
                </a:solidFill>
                <a:uFill>
                  <a:solidFill>
                    <a:srgbClr val="000000"/>
                  </a:solidFill>
                </a:uFill>
                <a:latin typeface="Avenir Next Regular"/>
                <a:ea typeface="Avenir Next Regular"/>
                <a:cs typeface="Avenir Next Regular"/>
                <a:sym typeface="Avenir Next Regular"/>
              </a:defRPr>
            </a:pPr>
            <a:r>
              <a:t>Liite 1 Satukortit </a:t>
            </a:r>
          </a:p>
          <a:p>
            <a:pPr algn="l" defTabSz="828039">
              <a:lnSpc>
                <a:spcPct val="107916"/>
              </a:lnSpc>
              <a:spcBef>
                <a:spcPts val="800"/>
              </a:spcBef>
              <a:defRPr b="1" sz="4200">
                <a:solidFill>
                  <a:schemeClr val="accent1">
                    <a:satOff val="2969"/>
                    <a:lumOff val="-11469"/>
                  </a:schemeClr>
                </a:solidFill>
                <a:uFill>
                  <a:solidFill>
                    <a:srgbClr val="000000"/>
                  </a:solidFill>
                </a:uFill>
                <a:latin typeface="Avenir Next Regular"/>
                <a:ea typeface="Avenir Next Regular"/>
                <a:cs typeface="Avenir Next Regular"/>
                <a:sym typeface="Avenir Next Regular"/>
              </a:defRPr>
            </a:pPr>
            <a:r>
              <a:t>Liite 2  Arviontitaulukko ilmiölähtöistä oppimista varten</a:t>
            </a:r>
          </a:p>
          <a:p>
            <a:pPr>
              <a:defRPr>
                <a:latin typeface="Avenir Next Regular"/>
                <a:ea typeface="Avenir Next Regular"/>
                <a:cs typeface="Avenir Next Regular"/>
                <a:sym typeface="Avenir Next Regular"/>
              </a:defRPr>
            </a:pPr>
          </a:p>
          <a:p>
            <a:pPr algn="l">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atukortit…"/>
          <p:cNvSpPr txBox="1"/>
          <p:nvPr/>
        </p:nvSpPr>
        <p:spPr>
          <a:xfrm>
            <a:off x="1393852" y="1181940"/>
            <a:ext cx="17775712" cy="1225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b="1">
                <a:solidFill>
                  <a:schemeClr val="accent1">
                    <a:satOff val="2969"/>
                    <a:lumOff val="-11469"/>
                  </a:schemeClr>
                </a:solidFill>
                <a:latin typeface="Avenir Next Regular"/>
                <a:ea typeface="Avenir Next Regular"/>
                <a:cs typeface="Avenir Next Regular"/>
                <a:sym typeface="Avenir Next Regular"/>
              </a:defRPr>
            </a:pPr>
            <a:r>
              <a:t>Satukortit</a:t>
            </a:r>
          </a:p>
          <a:p>
            <a:pPr algn="l" defTabSz="457200">
              <a:lnSpc>
                <a:spcPct val="100000"/>
              </a:lnSpc>
              <a:defRPr>
                <a:latin typeface="Avenir Next Regular"/>
                <a:ea typeface="Avenir Next Regular"/>
                <a:cs typeface="Avenir Next Regular"/>
                <a:sym typeface="Avenir Next Regular"/>
              </a:defRPr>
            </a:pPr>
          </a:p>
          <a:p>
            <a:pPr algn="l" defTabSz="457200">
              <a:lnSpc>
                <a:spcPct val="100000"/>
              </a:lnSpc>
              <a:defRPr>
                <a:latin typeface="Avenir Next Regular"/>
                <a:ea typeface="Avenir Next Regular"/>
                <a:cs typeface="Avenir Next Regular"/>
                <a:sym typeface="Avenir Next Regular"/>
              </a:defRPr>
            </a:pPr>
            <a:r>
              <a:t>Leijona ja hiiri</a:t>
            </a:r>
          </a:p>
          <a:p>
            <a:pPr algn="l" defTabSz="457200">
              <a:lnSpc>
                <a:spcPct val="100000"/>
              </a:lnSpc>
              <a:defRPr>
                <a:latin typeface="Avenir Next Regular"/>
                <a:ea typeface="Avenir Next Regular"/>
                <a:cs typeface="Avenir Next Regular"/>
                <a:sym typeface="Avenir Next Regular"/>
              </a:defRPr>
            </a:pP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Missä leijona makoili?</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Mitä hiiri lupasi leijonalle, jos leijona säästäisi sen hengen?</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Mihin leijona jäi kiinni?</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Mistä asiasta hiiren mukaan voi joskus olla hyötyä?</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Mitä leijona oppi muiden auttamisesta?</a:t>
            </a:r>
            <a:br/>
          </a:p>
          <a:p>
            <a:pPr algn="l" defTabSz="457200">
              <a:lnSpc>
                <a:spcPct val="100000"/>
              </a:lnSpc>
              <a:defRPr>
                <a:latin typeface="Avenir Next Regular"/>
                <a:ea typeface="Avenir Next Regular"/>
                <a:cs typeface="Avenir Next Regular"/>
                <a:sym typeface="Avenir Next Regular"/>
              </a:defRPr>
            </a:pPr>
          </a:p>
          <a:p>
            <a:pPr algn="l" defTabSz="457200">
              <a:lnSpc>
                <a:spcPct val="100000"/>
              </a:lnSpc>
              <a:defRPr>
                <a:latin typeface="Avenir Next Regular"/>
                <a:ea typeface="Avenir Next Regular"/>
                <a:cs typeface="Avenir Next Regular"/>
                <a:sym typeface="Avenir Next Regular"/>
              </a:defRPr>
            </a:pPr>
          </a:p>
          <a:p>
            <a:pPr algn="l" defTabSz="457200">
              <a:lnSpc>
                <a:spcPct val="100000"/>
              </a:lnSpc>
              <a:defRPr>
                <a:latin typeface="Avenir Next Regular"/>
                <a:ea typeface="Avenir Next Regular"/>
                <a:cs typeface="Avenir Next Regular"/>
                <a:sym typeface="Avenir Next Regular"/>
              </a:defRPr>
            </a:pPr>
            <a:r>
              <a:t>Kolme pukkia</a:t>
            </a:r>
          </a:p>
          <a:p>
            <a:pPr algn="l" defTabSz="457200">
              <a:lnSpc>
                <a:spcPct val="100000"/>
              </a:lnSpc>
              <a:defRPr>
                <a:latin typeface="Avenir Next Regular"/>
                <a:ea typeface="Avenir Next Regular"/>
                <a:cs typeface="Avenir Next Regular"/>
                <a:sym typeface="Avenir Next Regular"/>
              </a:defRPr>
            </a:pP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Mihin pukit halusivat päästä?</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Kuka asui sillan alla?</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Miksi peikko päästi Pikku-Pukin sillan yli?</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Miten kävi peikolle, kun se yritti syödä Iso-Pukin?</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Miten satu päättyi?</a:t>
            </a:r>
            <a:b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IMG_1199.JPG" descr="IMG_1199.JPG"/>
          <p:cNvPicPr>
            <a:picLocks noChangeAspect="1"/>
          </p:cNvPicPr>
          <p:nvPr>
            <p:ph type="pic" idx="21"/>
          </p:nvPr>
        </p:nvPicPr>
        <p:blipFill>
          <a:blip r:embed="rId2">
            <a:extLst/>
          </a:blip>
          <a:srcRect l="0" t="28906" r="0" b="28906"/>
          <a:stretch>
            <a:fillRect/>
          </a:stretch>
        </p:blipFill>
        <p:spPr>
          <a:xfrm>
            <a:off x="0" y="0"/>
            <a:ext cx="24384000" cy="13716000"/>
          </a:xfrm>
          <a:prstGeom prst="rect">
            <a:avLst/>
          </a:prstGeom>
        </p:spPr>
      </p:pic>
      <p:sp>
        <p:nvSpPr>
          <p:cNvPr id="154" name="Oma kaupunkini lähiympäristönä"/>
          <p:cNvSpPr txBox="1"/>
          <p:nvPr>
            <p:ph type="title"/>
          </p:nvPr>
        </p:nvSpPr>
        <p:spPr>
          <a:prstGeom prst="rect">
            <a:avLst/>
          </a:prstGeom>
        </p:spPr>
        <p:txBody>
          <a:bodyPr/>
          <a:lstStyle>
            <a:lvl1pPr>
              <a:defRPr>
                <a:latin typeface="Avenir Next Regular"/>
                <a:ea typeface="Avenir Next Regular"/>
                <a:cs typeface="Avenir Next Regular"/>
                <a:sym typeface="Avenir Next Regular"/>
              </a:defRPr>
            </a:lvl1pPr>
          </a:lstStyle>
          <a:p>
            <a:pPr/>
            <a:r>
              <a:t>Oma kaupunkini lähiympäristönä</a:t>
            </a:r>
          </a:p>
        </p:txBody>
      </p:sp>
      <p:sp>
        <p:nvSpPr>
          <p:cNvPr id="155" name="Minä ja lähiympäristöni"/>
          <p:cNvSpPr txBox="1"/>
          <p:nvPr>
            <p:ph type="body" sz="quarter" idx="1"/>
          </p:nvPr>
        </p:nvSpPr>
        <p:spPr>
          <a:prstGeom prst="rect">
            <a:avLst/>
          </a:prstGeom>
        </p:spPr>
        <p:txBody>
          <a:bodyPr/>
          <a:lstStyle/>
          <a:p>
            <a:pPr/>
            <a:r>
              <a:t>Minä ja lähiympäristöni</a:t>
            </a:r>
          </a:p>
        </p:txBody>
      </p:sp>
      <p:sp>
        <p:nvSpPr>
          <p:cNvPr id="156" name="CAMM5110 Antti Ammunet ja Camilla Gustaws"/>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p>
            <a:pPr/>
            <a:r>
              <a:t>CAMM5110 Antti Ammunet ja Camilla Gustaws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eksti"/>
          <p:cNvSpPr txBox="1"/>
          <p:nvPr/>
        </p:nvSpPr>
        <p:spPr>
          <a:xfrm>
            <a:off x="1204278" y="1719050"/>
            <a:ext cx="21417230" cy="102778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lgn="l">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lgn="l">
              <a:defRPr>
                <a:latin typeface="Avenir Next Regular"/>
                <a:ea typeface="Avenir Next Regular"/>
                <a:cs typeface="Avenir Next Regular"/>
                <a:sym typeface="Avenir Next Regular"/>
              </a:defRPr>
            </a:pPr>
          </a:p>
          <a:p>
            <a:pPr algn="l">
              <a:defRPr>
                <a:latin typeface="Avenir Next Regular"/>
                <a:ea typeface="Avenir Next Regular"/>
                <a:cs typeface="Avenir Next Regular"/>
                <a:sym typeface="Avenir Next Regular"/>
              </a:defRPr>
            </a:pPr>
          </a:p>
          <a:p>
            <a:pPr algn="l">
              <a:defRPr>
                <a:latin typeface="Avenir Next Regular"/>
                <a:ea typeface="Avenir Next Regular"/>
                <a:cs typeface="Avenir Next Regular"/>
                <a:sym typeface="Avenir Next Regular"/>
              </a:defRPr>
            </a:pPr>
          </a:p>
          <a:p>
            <a:pPr algn="l">
              <a:defRPr>
                <a:latin typeface="Avenir Next Regular"/>
                <a:ea typeface="Avenir Next Regular"/>
                <a:cs typeface="Avenir Next Regular"/>
                <a:sym typeface="Avenir Next Regular"/>
              </a:defRPr>
            </a:pPr>
          </a:p>
          <a:p>
            <a:pPr algn="l">
              <a:defRPr>
                <a:latin typeface="Avenir Next Regular"/>
                <a:ea typeface="Avenir Next Regular"/>
                <a:cs typeface="Avenir Next Regular"/>
                <a:sym typeface="Avenir Next Regular"/>
              </a:defRPr>
            </a:pPr>
          </a:p>
          <a:p>
            <a:pPr algn="l">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p:txBody>
      </p:sp>
      <p:sp>
        <p:nvSpPr>
          <p:cNvPr id="198" name="Jänis ja kilpikonna…"/>
          <p:cNvSpPr txBox="1"/>
          <p:nvPr/>
        </p:nvSpPr>
        <p:spPr>
          <a:xfrm>
            <a:off x="920376" y="869949"/>
            <a:ext cx="19705910" cy="1223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00000"/>
              </a:lnSpc>
              <a:defRPr>
                <a:latin typeface="Avenir Next Regular"/>
                <a:ea typeface="Avenir Next Regular"/>
                <a:cs typeface="Avenir Next Regular"/>
                <a:sym typeface="Avenir Next Regular"/>
              </a:defRPr>
            </a:pPr>
            <a:r>
              <a:t>Jänis ja kilpikonna</a:t>
            </a:r>
          </a:p>
          <a:p>
            <a:pPr algn="l" defTabSz="457200">
              <a:lnSpc>
                <a:spcPct val="100000"/>
              </a:lnSpc>
              <a:defRPr>
                <a:latin typeface="Avenir Next Regular"/>
                <a:ea typeface="Avenir Next Regular"/>
                <a:cs typeface="Avenir Next Regular"/>
                <a:sym typeface="Avenir Next Regular"/>
              </a:defRPr>
            </a:pP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Mihin jänis haastoi muut metsän eläimet?</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Miksi jänis oli varma, että hän voittaa kilpikonnan?</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Missä jänis päätti ottaa nokoset?</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Kuinkä jänikselle kävi?</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Kumpi eläimistä voitti kilpailun?</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Minkä opetuksen jänis sai?</a:t>
            </a:r>
            <a:br/>
          </a:p>
          <a:p>
            <a:pPr algn="l" defTabSz="457200">
              <a:lnSpc>
                <a:spcPct val="100000"/>
              </a:lnSpc>
              <a:defRPr>
                <a:latin typeface="Avenir Next Regular"/>
                <a:ea typeface="Avenir Next Regular"/>
                <a:cs typeface="Avenir Next Regular"/>
                <a:sym typeface="Avenir Next Regular"/>
              </a:defRPr>
            </a:pPr>
          </a:p>
          <a:p>
            <a:pPr algn="l" defTabSz="457200">
              <a:lnSpc>
                <a:spcPct val="100000"/>
              </a:lnSpc>
              <a:defRPr>
                <a:latin typeface="Avenir Next Regular"/>
                <a:ea typeface="Avenir Next Regular"/>
                <a:cs typeface="Avenir Next Regular"/>
                <a:sym typeface="Avenir Next Regular"/>
              </a:defRPr>
            </a:pPr>
          </a:p>
          <a:p>
            <a:pPr algn="l" defTabSz="457200">
              <a:lnSpc>
                <a:spcPct val="100000"/>
              </a:lnSpc>
              <a:defRPr>
                <a:latin typeface="Avenir Next Regular"/>
                <a:ea typeface="Avenir Next Regular"/>
                <a:cs typeface="Avenir Next Regular"/>
                <a:sym typeface="Avenir Next Regular"/>
              </a:defRPr>
            </a:pPr>
            <a:r>
              <a:t>Petterin kirahvit</a:t>
            </a:r>
          </a:p>
          <a:p>
            <a:pPr algn="l" defTabSz="457200">
              <a:lnSpc>
                <a:spcPct val="100000"/>
              </a:lnSpc>
              <a:defRPr>
                <a:latin typeface="Avenir Next Regular"/>
                <a:ea typeface="Avenir Next Regular"/>
                <a:cs typeface="Avenir Next Regular"/>
                <a:sym typeface="Avenir Next Regular"/>
              </a:defRPr>
            </a:pP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Mikä outoa löytyi Petterin huoneesta eräänä aamuna?</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Mikä oli kirahvin nimi, joka tuli Petterin mukana syömään aamupalaa?</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Mitä Kiraffi-nimiselle kirahville tapahtui, kun se astui ulos ulko-ovesta?</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Miksi Kirahvi-niminen kirahvi muuttui, kun se ja Petteri astuivat ulos?</a:t>
            </a:r>
            <a:br/>
          </a:p>
          <a:p>
            <a:pPr marL="457200" indent="-317500" algn="l" defTabSz="457200">
              <a:lnSpc>
                <a:spcPct val="100000"/>
              </a:lnSpc>
              <a:buClr>
                <a:srgbClr val="000000"/>
              </a:buClr>
              <a:buSzPct val="100000"/>
              <a:buFont typeface="Arial"/>
              <a:buAutoNum type="arabicPeriod" startAt="1"/>
              <a:defRPr>
                <a:latin typeface="Avenir Next Regular"/>
                <a:ea typeface="Avenir Next Regular"/>
                <a:cs typeface="Avenir Next Regular"/>
                <a:sym typeface="Avenir Next Regular"/>
              </a:defRPr>
            </a:pPr>
            <a:r>
              <a:t>Mitä neljäs kirahvi teki, kun sen jalat olivat tarpeeksi lämpimät nukkumista varten?</a:t>
            </a:r>
          </a:p>
          <a:p>
            <a:pPr algn="l" defTabSz="457200">
              <a:lnSpc>
                <a:spcPct val="100000"/>
              </a:lnSpc>
              <a:defRPr sz="1200">
                <a:latin typeface="Avenir Next Regular"/>
                <a:ea typeface="Avenir Next Regular"/>
                <a:cs typeface="Avenir Next Regular"/>
                <a:sym typeface="Avenir Next Regular"/>
              </a:defRPr>
            </a:pPr>
          </a:p>
          <a:p>
            <a:pPr algn="l" defTabSz="457200">
              <a:lnSpc>
                <a:spcPct val="100000"/>
              </a:lnSpc>
              <a:defRPr sz="1200">
                <a:latin typeface="Avenir Next Regular"/>
                <a:ea typeface="Avenir Next Regular"/>
                <a:cs typeface="Avenir Next Regular"/>
                <a:sym typeface="Avenir Next Regular"/>
              </a:defRPr>
            </a:pPr>
          </a:p>
          <a:p>
            <a:pPr algn="l" defTabSz="457200">
              <a:lnSpc>
                <a:spcPct val="100000"/>
              </a:lnSpc>
              <a:defRPr sz="1200">
                <a:latin typeface="Avenir Next Regular"/>
                <a:ea typeface="Avenir Next Regular"/>
                <a:cs typeface="Avenir Next Regular"/>
                <a:sym typeface="Avenir Next Regular"/>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Teksti"/>
          <p:cNvSpPr txBox="1"/>
          <p:nvPr/>
        </p:nvSpPr>
        <p:spPr>
          <a:xfrm>
            <a:off x="4427042" y="1007165"/>
            <a:ext cx="127001" cy="12750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Avenir Next Regular"/>
                <a:ea typeface="Avenir Next Regular"/>
                <a:cs typeface="Avenir Next Regular"/>
                <a:sym typeface="Avenir Next Regular"/>
              </a:defRPr>
            </a:pPr>
            <a:endParaRPr b="1"/>
          </a:p>
          <a:p>
            <a:pPr>
              <a:defRPr>
                <a:latin typeface="Avenir Next Regular"/>
                <a:ea typeface="Avenir Next Regular"/>
                <a:cs typeface="Avenir Next Regular"/>
                <a:sym typeface="Avenir Next Regular"/>
              </a:defRPr>
            </a:pPr>
            <a:endParaRPr b="1"/>
          </a:p>
        </p:txBody>
      </p:sp>
      <p:graphicFrame>
        <p:nvGraphicFramePr>
          <p:cNvPr id="201" name="Taulukko"/>
          <p:cNvGraphicFramePr/>
          <p:nvPr/>
        </p:nvGraphicFramePr>
        <p:xfrm>
          <a:off x="1614328" y="1077229"/>
          <a:ext cx="21168044" cy="1157424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716842"/>
                <a:gridCol w="2291392"/>
                <a:gridCol w="7125490"/>
                <a:gridCol w="2306175"/>
                <a:gridCol w="2306175"/>
                <a:gridCol w="1409268"/>
              </a:tblGrid>
              <a:tr h="3070224">
                <a:tc gridSpan="4">
                  <a:txBody>
                    <a:bodyPr/>
                    <a:lstStyle/>
                    <a:p>
                      <a:pPr algn="l" defTabSz="828039">
                        <a:lnSpc>
                          <a:spcPct val="115000"/>
                        </a:lnSpc>
                        <a:spcBef>
                          <a:spcPts val="1000"/>
                        </a:spcBef>
                        <a:defRPr b="1" sz="2400">
                          <a:uFill>
                            <a:solidFill>
                              <a:srgbClr val="000000"/>
                            </a:solidFill>
                          </a:uFill>
                        </a:defRPr>
                      </a:pPr>
                      <a:r>
                        <a:t>Tähän arviointitaulukkoon kirjataan hyvän osaamisen taso suhteutettuina tavoitteisiin (T), sisältöihin (S) ja arvioinnin kohteisiin.  Arviointitaulukko on muokattavissa. Taulukkoa on syytä käyttää oppilaslähtöisesti siten, että opettajan kirjauksista oppilas ymmärtää arvioinnissa käytetyt käsitteet ja ilmaisut. </a:t>
                      </a:r>
                      <a:r>
                        <a:t>Opetussuunnitelmaan kirjattua hyvää osaamista tarkastellaan vuosiluokkalähtöisesti.</a:t>
                      </a:r>
                    </a:p>
                  </a:txBody>
                  <a:tcPr marL="50800" marR="50800" marT="50800" marB="50800" anchor="t" anchorCtr="0" horzOverflow="overflow">
                    <a:lnL w="12700">
                      <a:solidFill>
                        <a:srgbClr val="000000"/>
                      </a:solidFill>
                    </a:lnL>
                    <a:lnR w="12700">
                      <a:solidFill>
                        <a:schemeClr val="accent1">
                          <a:hueOff val="-245591"/>
                          <a:satOff val="13830"/>
                          <a:lumOff val="17557"/>
                        </a:schemeClr>
                      </a:solidFill>
                    </a:lnR>
                    <a:lnT w="12700">
                      <a:solidFill>
                        <a:srgbClr val="000000"/>
                      </a:solidFill>
                    </a:lnT>
                    <a:solidFill>
                      <a:schemeClr val="accent1">
                        <a:hueOff val="-245591"/>
                        <a:satOff val="13830"/>
                        <a:lumOff val="17557"/>
                      </a:schemeClr>
                    </a:solidFill>
                  </a:tcPr>
                </a:tc>
                <a:tc hMerge="1">
                  <a:tcPr/>
                </a:tc>
                <a:tc hMerge="1">
                  <a:tcPr/>
                </a:tc>
                <a:tc hMerge="1">
                  <a:tcPr/>
                </a:tc>
                <a:tc>
                  <a:txBody>
                    <a:bodyPr/>
                    <a:lstStyle/>
                    <a:p>
                      <a:pPr algn="l" defTabSz="828039">
                        <a:lnSpc>
                          <a:spcPct val="115000"/>
                        </a:lnSpc>
                        <a:spcBef>
                          <a:spcPts val="1000"/>
                        </a:spcBef>
                        <a:defRPr b="1" sz="1100">
                          <a:uFill>
                            <a:solidFill>
                              <a:srgbClr val="000000"/>
                            </a:solidFill>
                          </a:uFill>
                          <a:latin typeface="Cambria"/>
                          <a:ea typeface="Cambria"/>
                          <a:cs typeface="Cambria"/>
                          <a:sym typeface="Cambria"/>
                        </a:defRPr>
                      </a:pPr>
                    </a:p>
                  </a:txBody>
                  <a:tcPr marL="50800" marR="50800" marT="50800" marB="50800" anchor="t" anchorCtr="0" horzOverflow="overflow">
                    <a:lnL w="12700">
                      <a:solidFill>
                        <a:schemeClr val="accent1">
                          <a:hueOff val="-245591"/>
                          <a:satOff val="13830"/>
                          <a:lumOff val="17557"/>
                        </a:schemeClr>
                      </a:solidFill>
                    </a:lnL>
                    <a:lnR w="12700">
                      <a:solidFill>
                        <a:schemeClr val="accent1">
                          <a:hueOff val="-245591"/>
                          <a:satOff val="13830"/>
                          <a:lumOff val="17557"/>
                        </a:schemeClr>
                      </a:solidFill>
                    </a:lnR>
                    <a:lnT w="12700">
                      <a:solidFill>
                        <a:srgbClr val="000000"/>
                      </a:solidFill>
                    </a:lnT>
                    <a:solidFill>
                      <a:schemeClr val="accent1">
                        <a:hueOff val="-245591"/>
                        <a:satOff val="13830"/>
                        <a:lumOff val="17557"/>
                      </a:schemeClr>
                    </a:solidFill>
                  </a:tcPr>
                </a:tc>
                <a:tc>
                  <a:txBody>
                    <a:bodyPr/>
                    <a:lstStyle/>
                    <a:p>
                      <a:pPr algn="l" defTabSz="828039">
                        <a:lnSpc>
                          <a:spcPct val="115000"/>
                        </a:lnSpc>
                        <a:spcBef>
                          <a:spcPts val="1000"/>
                        </a:spcBef>
                        <a:defRPr b="1" sz="1100">
                          <a:uFill>
                            <a:solidFill>
                              <a:srgbClr val="000000"/>
                            </a:solidFill>
                          </a:uFill>
                          <a:latin typeface="Cambria"/>
                          <a:ea typeface="Cambria"/>
                          <a:cs typeface="Cambria"/>
                          <a:sym typeface="Cambria"/>
                        </a:defRPr>
                      </a:pPr>
                    </a:p>
                  </a:txBody>
                  <a:tcPr marL="50800" marR="50800" marT="50800" marB="50800" anchor="t" anchorCtr="0" horzOverflow="overflow">
                    <a:lnL w="12700">
                      <a:solidFill>
                        <a:schemeClr val="accent1">
                          <a:hueOff val="-245591"/>
                          <a:satOff val="13830"/>
                          <a:lumOff val="17557"/>
                        </a:schemeClr>
                      </a:solidFill>
                    </a:lnL>
                    <a:lnR w="12700">
                      <a:solidFill>
                        <a:srgbClr val="000000"/>
                      </a:solidFill>
                    </a:lnR>
                    <a:lnT w="12700">
                      <a:solidFill>
                        <a:srgbClr val="000000"/>
                      </a:solidFill>
                    </a:lnT>
                    <a:solidFill>
                      <a:schemeClr val="accent1">
                        <a:hueOff val="-245591"/>
                        <a:satOff val="13830"/>
                        <a:lumOff val="17557"/>
                      </a:schemeClr>
                    </a:solidFill>
                  </a:tcPr>
                </a:tc>
              </a:tr>
              <a:tr h="942013">
                <a:tc>
                  <a:txBody>
                    <a:bodyPr/>
                    <a:lstStyle/>
                    <a:p>
                      <a:pPr algn="l" defTabSz="828039">
                        <a:lnSpc>
                          <a:spcPct val="115000"/>
                        </a:lnSpc>
                        <a:spcBef>
                          <a:spcPts val="1000"/>
                        </a:spcBef>
                        <a:defRPr sz="1800"/>
                      </a:pPr>
                      <a:r>
                        <a:rPr sz="2300">
                          <a:uFill>
                            <a:solidFill>
                              <a:srgbClr val="000000"/>
                            </a:solidFill>
                          </a:uFill>
                        </a:rPr>
                        <a:t>ARVIOINTI</a:t>
                      </a:r>
                    </a:p>
                  </a:txBody>
                  <a:tcPr marL="50800" marR="50800" marT="50800" marB="50800" anchor="t" anchorCtr="0" horzOverflow="overflow">
                    <a:lnL w="12700">
                      <a:solidFill>
                        <a:srgbClr val="000000"/>
                      </a:solidFill>
                    </a:lnL>
                    <a:solidFill>
                      <a:schemeClr val="accent1">
                        <a:hueOff val="-245591"/>
                        <a:satOff val="13830"/>
                        <a:lumOff val="17557"/>
                      </a:schemeClr>
                    </a:solidFill>
                  </a:tcPr>
                </a:tc>
                <a:tc>
                  <a:txBody>
                    <a:bodyPr/>
                    <a:lstStyle/>
                    <a:p>
                      <a:pPr algn="l" defTabSz="828039">
                        <a:lnSpc>
                          <a:spcPct val="115000"/>
                        </a:lnSpc>
                        <a:spcBef>
                          <a:spcPts val="1000"/>
                        </a:spcBef>
                        <a:defRPr sz="1800"/>
                      </a:pPr>
                      <a:r>
                        <a:rPr sz="2000">
                          <a:uFill>
                            <a:solidFill>
                              <a:srgbClr val="000000"/>
                            </a:solidFill>
                          </a:uFill>
                        </a:rPr>
                        <a:t>ERINOMAINEN 9-10</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800"/>
                      </a:pPr>
                      <a:r>
                        <a:rPr sz="2100">
                          <a:uFill>
                            <a:solidFill>
                              <a:srgbClr val="000000"/>
                            </a:solidFill>
                          </a:uFill>
                        </a:rPr>
                        <a:t>HYVÄ OSAAMINEN (8) OPETUSSUUNNITELMAN PERUSTEET (2014)</a:t>
                      </a:r>
                    </a:p>
                  </a:txBody>
                  <a:tcPr marL="50800" marR="50800" marT="50800" marB="50800" anchor="t" anchorCtr="0" horzOverflow="overflow">
                    <a:lnB w="28575">
                      <a:solidFill>
                        <a:srgbClr val="000000"/>
                      </a:solidFill>
                      <a:miter lim="400000"/>
                    </a:lnB>
                    <a:solidFill>
                      <a:schemeClr val="accent1">
                        <a:hueOff val="-245591"/>
                        <a:satOff val="13830"/>
                        <a:lumOff val="17557"/>
                      </a:schemeClr>
                    </a:solidFill>
                  </a:tcPr>
                </a:tc>
                <a:tc>
                  <a:txBody>
                    <a:bodyPr/>
                    <a:lstStyle/>
                    <a:p>
                      <a:pPr algn="l" defTabSz="828039">
                        <a:lnSpc>
                          <a:spcPct val="115000"/>
                        </a:lnSpc>
                        <a:spcBef>
                          <a:spcPts val="1000"/>
                        </a:spcBef>
                        <a:defRPr sz="1800"/>
                      </a:pPr>
                      <a:r>
                        <a:rPr sz="2100">
                          <a:uFill>
                            <a:solidFill>
                              <a:srgbClr val="000000"/>
                            </a:solidFill>
                          </a:uFill>
                        </a:rPr>
                        <a:t>TYYDYTTÄVÄ 7</a:t>
                      </a:r>
                    </a:p>
                  </a:txBody>
                  <a:tcPr marL="50800" marR="50800" marT="50800" marB="50800" anchor="t" anchorCtr="0" horzOverflow="overflow">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800"/>
                      </a:pPr>
                      <a:r>
                        <a:rPr sz="2100">
                          <a:uFill>
                            <a:solidFill>
                              <a:srgbClr val="000000"/>
                            </a:solidFill>
                          </a:uFill>
                        </a:rPr>
                        <a:t>VÄLTTÄVÄ 6</a:t>
                      </a: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800"/>
                      </a:pPr>
                      <a:r>
                        <a:rPr sz="2100">
                          <a:uFill>
                            <a:solidFill>
                              <a:srgbClr val="000000"/>
                            </a:solidFill>
                          </a:uFill>
                        </a:rPr>
                        <a:t>HEIKKO 5</a:t>
                      </a: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r>
              <a:tr h="931545">
                <a:tc>
                  <a:txBody>
                    <a:bodyPr/>
                    <a:lstStyle/>
                    <a:p>
                      <a:pPr algn="l" defTabSz="828039">
                        <a:lnSpc>
                          <a:spcPct val="115000"/>
                        </a:lnSpc>
                        <a:spcBef>
                          <a:spcPts val="1000"/>
                        </a:spcBef>
                        <a:defRPr sz="1800"/>
                      </a:pPr>
                      <a:r>
                        <a:rPr b="1" sz="2100">
                          <a:uFill>
                            <a:solidFill>
                              <a:srgbClr val="000000"/>
                            </a:solidFill>
                          </a:uFill>
                        </a:rPr>
                        <a:t>Yhteiseen suunnitteluun osallistuminen</a:t>
                      </a:r>
                    </a:p>
                  </a:txBody>
                  <a:tcPr marL="50800" marR="50800" marT="50800" marB="50800" anchor="t" anchorCtr="0" horzOverflow="overflow">
                    <a:lnL w="12700">
                      <a:solidFill>
                        <a:srgbClr val="000000"/>
                      </a:solidFill>
                    </a:lnL>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T w="28575">
                      <a:solidFill>
                        <a:srgbClr val="000000"/>
                      </a:solidFill>
                      <a:miter lim="400000"/>
                    </a:lnT>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r>
              <a:tr h="490267">
                <a:tc>
                  <a:txBody>
                    <a:bodyPr/>
                    <a:lstStyle/>
                    <a:p>
                      <a:pPr algn="l" defTabSz="828039">
                        <a:lnSpc>
                          <a:spcPct val="115000"/>
                        </a:lnSpc>
                        <a:spcBef>
                          <a:spcPts val="1000"/>
                        </a:spcBef>
                        <a:defRPr sz="1800"/>
                      </a:pPr>
                      <a:r>
                        <a:rPr b="1" sz="2000">
                          <a:uFill>
                            <a:solidFill>
                              <a:srgbClr val="000000"/>
                            </a:solidFill>
                          </a:uFill>
                        </a:rPr>
                        <a:t>Vastuualueet ja tavoitteet</a:t>
                      </a:r>
                    </a:p>
                  </a:txBody>
                  <a:tcPr marL="50800" marR="50800" marT="50800" marB="50800" anchor="t" anchorCtr="0" horzOverflow="overflow">
                    <a:lnL w="12700">
                      <a:solidFill>
                        <a:srgbClr val="000000"/>
                      </a:solidFill>
                    </a:lnL>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r>
              <a:tr h="851534">
                <a:tc>
                  <a:txBody>
                    <a:bodyPr/>
                    <a:lstStyle/>
                    <a:p>
                      <a:pPr algn="l" defTabSz="828039">
                        <a:lnSpc>
                          <a:spcPct val="115000"/>
                        </a:lnSpc>
                        <a:spcBef>
                          <a:spcPts val="1000"/>
                        </a:spcBef>
                        <a:defRPr sz="1800"/>
                      </a:pPr>
                      <a:r>
                        <a:rPr b="1" sz="2000">
                          <a:uFill>
                            <a:solidFill>
                              <a:srgbClr val="000000"/>
                            </a:solidFill>
                          </a:uFill>
                        </a:rPr>
                        <a:t>Yhteistyö ja aktiivinen ryhmässä toimiminen</a:t>
                      </a:r>
                    </a:p>
                  </a:txBody>
                  <a:tcPr marL="50800" marR="50800" marT="50800" marB="50800" anchor="t" anchorCtr="0" horzOverflow="overflow">
                    <a:lnL w="12700">
                      <a:solidFill>
                        <a:srgbClr val="000000"/>
                      </a:solidFill>
                    </a:lnL>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r>
              <a:tr h="770420">
                <a:tc>
                  <a:txBody>
                    <a:bodyPr/>
                    <a:lstStyle/>
                    <a:p>
                      <a:pPr algn="l" defTabSz="828039">
                        <a:defRPr sz="1800"/>
                      </a:pPr>
                      <a:r>
                        <a:rPr b="1" sz="2100">
                          <a:uFill>
                            <a:solidFill>
                              <a:srgbClr val="000000"/>
                            </a:solidFill>
                          </a:uFill>
                        </a:rPr>
                        <a:t>Tiedonhankintataitojen kehittyminen</a:t>
                      </a:r>
                    </a:p>
                  </a:txBody>
                  <a:tcPr marL="50800" marR="50800" marT="50800" marB="50800" anchor="t" anchorCtr="0" horzOverflow="overflow">
                    <a:lnL w="12700">
                      <a:solidFill>
                        <a:srgbClr val="000000"/>
                      </a:solidFill>
                    </a:lnL>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p>
                  </a:txBody>
                  <a:tcPr marL="50800" marR="50800" marT="50800" marB="50800" anchor="t" anchorCtr="0" horzOverflow="overflow">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p>
                  </a:txBody>
                  <a:tcPr marL="50800" marR="50800" marT="50800" marB="50800" anchor="t" anchorCtr="0" horzOverflow="overflow">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p>
                  </a:txBody>
                  <a:tcPr marL="50800" marR="50800" marT="50800" marB="50800" anchor="t" anchorCtr="0" horzOverflow="overflow">
                    <a:lnR w="12700">
                      <a:solidFill>
                        <a:srgbClr val="000000"/>
                      </a:solidFill>
                    </a:lnR>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r>
              <a:tr h="490267">
                <a:tc gridSpan="4">
                  <a:txBody>
                    <a:bodyPr/>
                    <a:lstStyle/>
                    <a:p>
                      <a:pPr algn="l" defTabSz="828039">
                        <a:defRPr sz="1800"/>
                      </a:pPr>
                      <a:r>
                        <a:rPr b="1" sz="2100">
                          <a:uFill>
                            <a:solidFill>
                              <a:srgbClr val="000000"/>
                            </a:solidFill>
                          </a:uFill>
                        </a:rPr>
                        <a:t>Tiedollisen osaamisen kehittyminen </a:t>
                      </a:r>
                    </a:p>
                  </a:txBody>
                  <a:tcPr marL="50800" marR="50800" marT="50800" marB="50800" anchor="t" anchorCtr="0" horzOverflow="overflow">
                    <a:lnL w="12700">
                      <a:solidFill>
                        <a:srgbClr val="000000"/>
                      </a:solidFill>
                    </a:lnL>
                    <a:lnR w="12700">
                      <a:solidFill>
                        <a:schemeClr val="accent1">
                          <a:hueOff val="-245591"/>
                          <a:satOff val="13830"/>
                          <a:lumOff val="17557"/>
                        </a:schemeClr>
                      </a:solidFill>
                    </a:lnR>
                    <a:solidFill>
                      <a:schemeClr val="accent1">
                        <a:hueOff val="-245591"/>
                        <a:satOff val="13830"/>
                        <a:lumOff val="17557"/>
                      </a:schemeClr>
                    </a:solidFill>
                  </a:tcPr>
                </a:tc>
                <a:tc hMerge="1">
                  <a:tcPr/>
                </a:tc>
                <a:tc hMerge="1">
                  <a:tcPr/>
                </a:tc>
                <a:tc hMerge="1">
                  <a:tcPr/>
                </a:tc>
                <a:tc>
                  <a:txBody>
                    <a:bodyPr/>
                    <a:lstStyle/>
                    <a:p>
                      <a:pPr algn="l" defTabSz="828039">
                        <a:defRPr b="1" sz="2100">
                          <a:uFill>
                            <a:solidFill>
                              <a:srgbClr val="000000"/>
                            </a:solidFill>
                          </a:uFill>
                        </a:defRPr>
                      </a:pPr>
                    </a:p>
                  </a:txBody>
                  <a:tcPr marL="50800" marR="50800" marT="50800" marB="50800" anchor="t" anchorCtr="0" horzOverflow="overflow">
                    <a:lnL w="12700">
                      <a:solidFill>
                        <a:schemeClr val="accent1">
                          <a:hueOff val="-245591"/>
                          <a:satOff val="13830"/>
                          <a:lumOff val="17557"/>
                        </a:schemeClr>
                      </a:solidFill>
                    </a:lnL>
                    <a:lnR w="12700">
                      <a:solidFill>
                        <a:schemeClr val="accent1">
                          <a:hueOff val="-245591"/>
                          <a:satOff val="13830"/>
                          <a:lumOff val="17557"/>
                        </a:schemeClr>
                      </a:solidFill>
                    </a:lnR>
                    <a:solidFill>
                      <a:schemeClr val="accent1">
                        <a:hueOff val="-245591"/>
                        <a:satOff val="13830"/>
                        <a:lumOff val="17557"/>
                      </a:schemeClr>
                    </a:solidFill>
                  </a:tcPr>
                </a:tc>
                <a:tc>
                  <a:txBody>
                    <a:bodyPr/>
                    <a:lstStyle/>
                    <a:p>
                      <a:pPr algn="l" defTabSz="828039">
                        <a:defRPr b="1" sz="2100">
                          <a:uFill>
                            <a:solidFill>
                              <a:srgbClr val="000000"/>
                            </a:solidFill>
                          </a:uFill>
                        </a:defRPr>
                      </a:pPr>
                    </a:p>
                  </a:txBody>
                  <a:tcPr marL="50800" marR="50800" marT="50800" marB="50800" anchor="t" anchorCtr="0" horzOverflow="overflow">
                    <a:lnL w="12700">
                      <a:solidFill>
                        <a:schemeClr val="accent1">
                          <a:hueOff val="-245591"/>
                          <a:satOff val="13830"/>
                          <a:lumOff val="17557"/>
                        </a:schemeClr>
                      </a:solidFill>
                    </a:lnL>
                    <a:lnR w="12700">
                      <a:solidFill>
                        <a:srgbClr val="000000"/>
                      </a:solidFill>
                    </a:lnR>
                    <a:solidFill>
                      <a:schemeClr val="accent1">
                        <a:hueOff val="-245591"/>
                        <a:satOff val="13830"/>
                        <a:lumOff val="17557"/>
                      </a:schemeClr>
                    </a:solidFill>
                  </a:tcPr>
                </a:tc>
              </a:tr>
              <a:tr h="456935">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r>
              <a:tr h="646686">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r>
              <a:tr h="456935">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r>
              <a:tr h="456935">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r>
              <a:tr h="456935">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c>
                  <a:txBody>
                    <a:bodyPr/>
                    <a:lstStyle/>
                    <a:p>
                      <a:pPr algn="l" defTabSz="828039">
                        <a:lnSpc>
                          <a:spcPct val="115000"/>
                        </a:lnSpc>
                        <a:spcBef>
                          <a:spcPts val="1000"/>
                        </a:spcBef>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r>
              <a:tr h="770420">
                <a:tc>
                  <a:txBody>
                    <a:bodyPr/>
                    <a:lstStyle/>
                    <a:p>
                      <a:pPr algn="l" defTabSz="828039">
                        <a:defRPr sz="1800"/>
                      </a:pPr>
                      <a:r>
                        <a:rPr b="1" sz="2100">
                          <a:uFill>
                            <a:solidFill>
                              <a:srgbClr val="000000"/>
                            </a:solidFill>
                          </a:uFill>
                        </a:rPr>
                        <a:t>Itsearvioinnin kuvaus</a:t>
                      </a:r>
                    </a:p>
                  </a:txBody>
                  <a:tcPr marL="50800" marR="50800" marT="50800" marB="50800" anchor="t" anchorCtr="0" horzOverflow="overflow">
                    <a:lnL w="12700">
                      <a:solidFill>
                        <a:srgbClr val="000000"/>
                      </a:solidFill>
                    </a:lnL>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r>
                        <a:t>     </a:t>
                      </a:r>
                    </a:p>
                  </a:txBody>
                  <a:tcPr marL="50800" marR="50800" marT="50800" marB="50800" anchor="t" anchorCtr="0" horzOverflow="overflow">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R w="12700">
                      <a:solidFill>
                        <a:srgbClr val="000000"/>
                      </a:solidFill>
                    </a:lnR>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solidFill>
                      <a:schemeClr val="accent1">
                        <a:hueOff val="-245591"/>
                        <a:satOff val="13830"/>
                        <a:lumOff val="17557"/>
                      </a:schemeClr>
                    </a:solidFill>
                  </a:tcPr>
                </a:tc>
              </a:tr>
              <a:tr h="770420">
                <a:tc>
                  <a:txBody>
                    <a:bodyPr/>
                    <a:lstStyle/>
                    <a:p>
                      <a:pPr algn="l" defTabSz="828039">
                        <a:defRPr sz="1800"/>
                      </a:pPr>
                      <a:r>
                        <a:rPr b="1" sz="2100">
                          <a:uFill>
                            <a:solidFill>
                              <a:srgbClr val="000000"/>
                            </a:solidFill>
                          </a:uFill>
                        </a:rPr>
                        <a:t>Vertaisarvioinnin kuvaus</a:t>
                      </a:r>
                    </a:p>
                  </a:txBody>
                  <a:tcPr marL="50800" marR="50800" marT="50800" marB="50800" anchor="t" anchorCtr="0" horzOverflow="overflow">
                    <a:lnL w="12700">
                      <a:solidFill>
                        <a:srgbClr val="000000"/>
                      </a:solidFill>
                    </a:lnL>
                    <a:lnB w="12700">
                      <a:solidFill>
                        <a:srgbClr val="000000"/>
                      </a:solidFill>
                    </a:lnB>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B w="12700">
                      <a:solidFill>
                        <a:srgbClr val="000000"/>
                      </a:solidFill>
                    </a:lnB>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B w="12700">
                      <a:solidFill>
                        <a:srgbClr val="000000"/>
                      </a:solidFill>
                    </a:lnB>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r>
                        <a:t>     </a:t>
                      </a:r>
                    </a:p>
                  </a:txBody>
                  <a:tcPr marL="50800" marR="50800" marT="50800" marB="50800" anchor="t" anchorCtr="0" horzOverflow="overflow">
                    <a:lnR w="12700">
                      <a:solidFill>
                        <a:srgbClr val="000000"/>
                      </a:solidFill>
                    </a:lnR>
                    <a:lnB w="12700">
                      <a:solidFill>
                        <a:srgbClr val="000000"/>
                      </a:solidFill>
                    </a:lnB>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lnB w="12700">
                      <a:solidFill>
                        <a:srgbClr val="000000"/>
                      </a:solidFill>
                    </a:lnB>
                    <a:solidFill>
                      <a:schemeClr val="accent1">
                        <a:hueOff val="-245591"/>
                        <a:satOff val="13830"/>
                        <a:lumOff val="17557"/>
                      </a:schemeClr>
                    </a:solidFill>
                  </a:tcPr>
                </a:tc>
                <a:tc>
                  <a:txBody>
                    <a:bodyPr/>
                    <a:lstStyle/>
                    <a:p>
                      <a:pPr algn="l" defTabSz="828039">
                        <a:defRPr sz="1100">
                          <a:uFill>
                            <a:solidFill>
                              <a:srgbClr val="000000"/>
                            </a:solidFill>
                          </a:uFill>
                          <a:latin typeface="Calibri"/>
                          <a:ea typeface="Calibri"/>
                          <a:cs typeface="Calibri"/>
                          <a:sym typeface="Calibri"/>
                        </a:defRPr>
                      </a:pPr>
                    </a:p>
                  </a:txBody>
                  <a:tcPr marL="50800" marR="50800" marT="50800" marB="50800" anchor="t" anchorCtr="0" horzOverflow="overflow">
                    <a:lnL w="12700">
                      <a:solidFill>
                        <a:srgbClr val="000000"/>
                      </a:solidFill>
                    </a:lnL>
                    <a:lnR w="12700">
                      <a:solidFill>
                        <a:srgbClr val="000000"/>
                      </a:solidFill>
                    </a:lnR>
                    <a:lnB w="12700">
                      <a:solidFill>
                        <a:srgbClr val="000000"/>
                      </a:solidFill>
                    </a:lnB>
                    <a:solidFill>
                      <a:schemeClr val="accent1">
                        <a:hueOff val="-245591"/>
                        <a:satOff val="13830"/>
                        <a:lumOff val="17557"/>
                      </a:schemeClr>
                    </a:solidFill>
                  </a:tcPr>
                </a:tc>
              </a:tr>
            </a:tbl>
          </a:graphicData>
        </a:graphic>
      </p:graphicFrame>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Oppimisympäristön merkitys oppimiskokemukselle - miksi lähiympäristöä tulee tarkastella ilmiölähtöisen oppimisen tulokulmasta?…"/>
          <p:cNvSpPr txBox="1"/>
          <p:nvPr/>
        </p:nvSpPr>
        <p:spPr>
          <a:xfrm>
            <a:off x="1596229" y="1568450"/>
            <a:ext cx="21191542" cy="1057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50000"/>
              </a:lnSpc>
              <a:defRPr b="1">
                <a:solidFill>
                  <a:schemeClr val="accent1">
                    <a:satOff val="2969"/>
                    <a:lumOff val="-11469"/>
                  </a:schemeClr>
                </a:solidFill>
                <a:latin typeface="Avenir Next Regular"/>
                <a:ea typeface="Avenir Next Regular"/>
                <a:cs typeface="Avenir Next Regular"/>
                <a:sym typeface="Avenir Next Regular"/>
              </a:defRPr>
            </a:pPr>
            <a:r>
              <a:t>Oppimisympäristön merkitys oppimiskokemukselle - miksi lähiympäristöä tulee tarkastella ilmiölähtöisen oppimisen tulokulmasta?</a:t>
            </a:r>
          </a:p>
          <a:p>
            <a:pPr algn="l" defTabSz="457200">
              <a:lnSpc>
                <a:spcPct val="150000"/>
              </a:lnSpc>
              <a:defRPr b="1">
                <a:latin typeface="Avenir Next Regular"/>
                <a:ea typeface="Avenir Next Regular"/>
                <a:cs typeface="Avenir Next Regular"/>
                <a:sym typeface="Avenir Next Regular"/>
              </a:defRPr>
            </a:pPr>
          </a:p>
          <a:p>
            <a:pPr algn="l" defTabSz="457200">
              <a:lnSpc>
                <a:spcPct val="150000"/>
              </a:lnSpc>
              <a:defRPr>
                <a:latin typeface="Avenir Next Regular"/>
                <a:ea typeface="Avenir Next Regular"/>
                <a:cs typeface="Avenir Next Regular"/>
                <a:sym typeface="Avenir Next Regular"/>
              </a:defRPr>
            </a:pPr>
            <a:r>
              <a:t>Peruskouluopetus perustuu oppilaslähtöiseen oppimiskäsitykseen: oppilaat kasvavat, kehittyvät sekä oppivat vuorovaikutuksessa muiden toisten oppilaiden, opettajien ja lähiympäristön kanssa. Perusopetuksen opetussuunnitelman perusteissa (2014) todetaan, että koulussa tapahtuva oppiminen pohjautuu näkemykseen siitä, että oppilas on aktiivinen toimija: oppiminen on kokonaistavaltaista ja sitä tapahtuu paitsi formaalissa kouluopetuksessa myös oppilaiden arjessa informaalina oppimisena: parhaimmillaan kouluopetus siltautuu merkitykselliseksi osaksi oppilaiden elämismaailmaa. </a:t>
            </a:r>
          </a:p>
          <a:p>
            <a:pPr algn="l" defTabSz="457200">
              <a:lnSpc>
                <a:spcPct val="150000"/>
              </a:lnSpc>
              <a:defRPr>
                <a:latin typeface="Avenir Next Regular"/>
                <a:ea typeface="Avenir Next Regular"/>
                <a:cs typeface="Avenir Next Regular"/>
                <a:sym typeface="Avenir Next Regular"/>
              </a:defRPr>
            </a:pPr>
          </a:p>
          <a:p>
            <a:pPr algn="l" defTabSz="457200">
              <a:lnSpc>
                <a:spcPct val="150000"/>
              </a:lnSpc>
              <a:defRPr>
                <a:latin typeface="Avenir Next Regular"/>
                <a:ea typeface="Avenir Next Regular"/>
                <a:cs typeface="Avenir Next Regular"/>
                <a:sym typeface="Avenir Next Regular"/>
              </a:defRPr>
            </a:pPr>
            <a:r>
              <a:t>Oppiminen todentuu jatkuvassa vuorovaikutuksessa muiden oppilaiden, aikuisten ja muiden verkostojen kanssa monipuolisissa oppimisympäristöissä. (OPS 2014, 17.)  OPS (2104) rikastaa ilmiölähtöisen oppimisen toteuttamista toiminnallisten, ilmaisullisten, avoimien ja luovien eheytettyjen oppimiskokonaisuuksien kehittämisen näkökulmista ja oppiaine- ja tieteen rajat ylittävän yhteistyön, yhteisopettajuuden sekä tiimi- ja tutkivan oppimisen tulokulmista. OPS (2014) jämäköittää ilmiölähtöisen oppimisen arvioinnin kehittämistä: etenkin itse-ja vertaisarvioinnin merkitys korostuu osana opetusta sekä arviointikriteerien laatimista, mutta yhtä lailla myös oppilaiden arviointiin osallistamisen näkökulmasta. OPS:an tukeutuen koulun toimintakulttuurissa voidaan kehittää erilaisia innovatiivisia tieto- ja viestintäteknologiaa hyödyntäviä pedagogisia ratkaisuja, joita voidaan luovalla ja oppimisprosessin kannalta tarkoituksenmukaisella tavalla soveltaa arvioinnin keskeisenä työkaluna.</a:t>
            </a:r>
          </a:p>
          <a:p>
            <a:pPr algn="l" defTabSz="457200">
              <a:lnSpc>
                <a:spcPct val="150000"/>
              </a:lnSpc>
              <a:defRPr>
                <a:latin typeface="Avenir Next Regular"/>
                <a:ea typeface="Avenir Next Regular"/>
                <a:cs typeface="Avenir Next Regular"/>
                <a:sym typeface="Avenir Next Regular"/>
              </a:defRPr>
            </a:pPr>
          </a:p>
          <a:p>
            <a:pPr algn="l" defTabSz="457200">
              <a:lnSpc>
                <a:spcPct val="150000"/>
              </a:lnSpc>
              <a:defRPr>
                <a:latin typeface="Avenir Next Regular"/>
                <a:ea typeface="Avenir Next Regular"/>
                <a:cs typeface="Avenir Next Regular"/>
                <a:sym typeface="Avenir Next Regular"/>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Nykykoulussa (OPS 2014) puhutaan paljon opetuksen eheyttämisestä. Eheyttävän opetuksen on ajateltu käsittelevän holistisesti reaalimaailman ilmiöitä: opiskeltavat asiat/ilmiöt jäsennetään oppimaan oppimista tukeviksi mielekkäiksi kokonaisuuksiksi. Kokona"/>
          <p:cNvSpPr txBox="1"/>
          <p:nvPr/>
        </p:nvSpPr>
        <p:spPr>
          <a:xfrm>
            <a:off x="1907142" y="446404"/>
            <a:ext cx="21232728" cy="128231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atin typeface="Avenir Next Regular"/>
                <a:ea typeface="Avenir Next Regular"/>
                <a:cs typeface="Avenir Next Regular"/>
                <a:sym typeface="Avenir Next Regular"/>
              </a:defRPr>
            </a:pPr>
          </a:p>
          <a:p>
            <a:pPr algn="l" defTabSz="457200">
              <a:lnSpc>
                <a:spcPct val="150000"/>
              </a:lnSpc>
              <a:spcBef>
                <a:spcPts val="1200"/>
              </a:spcBef>
              <a:defRPr>
                <a:latin typeface="Avenir Next Regular"/>
                <a:ea typeface="Avenir Next Regular"/>
                <a:cs typeface="Avenir Next Regular"/>
                <a:sym typeface="Avenir Next Regular"/>
              </a:defRPr>
            </a:pPr>
            <a:r>
              <a:t>Nykykoulussa (OPS 2014) puhutaan paljon opetuksen eheyttämisestä. Eheyttävän opetuksen on ajateltu käsittelevän holistisesti reaalimaailman ilmiöitä: opiskeltavat asiat/ilmiöt jäsennetään oppimaan oppimista tukeviksi mielekkäiksi kokonaisuuksiksi. Kokonaisvaltainen ja osallistava kouluopetus ei ainostaan vapauta oppilaita oppimaan, vaan myös opettaja voimaantuu kehittämään omaa pedagogista ajatteluaan. Eheyttäviin oppimiskokonaisuuksiin nivoutuu olennaiseksi osaksi digitalisaatio ja pelillisuus: pelillisyys siltaa oivallisesti formaalin opetuksen oppilaiden elämismaailmaan. Digitalisaatiota on syytä tarkastella myös siitä näkökulmasta, että esimerkiksi mobiiliteknologian avulla oppimisympäristöksi voidaan asettaa koko kaupunki: oppiminen voidaan viedä ulos koulusta kadottamatta silti yhteisöllistä kokemusta. Yhteisöllisyys todentuu verkon välityksellä; videoita ja muuta visuaalista/auditiivista/kirjallista  materiaalia oppilaat voivat luoda reppuun mahtuvalla teknologialla. </a:t>
            </a:r>
          </a:p>
          <a:p>
            <a:pPr algn="l" defTabSz="457200">
              <a:lnSpc>
                <a:spcPct val="150000"/>
              </a:lnSpc>
              <a:spcBef>
                <a:spcPts val="1200"/>
              </a:spcBef>
              <a:defRPr>
                <a:latin typeface="Avenir Next Regular"/>
                <a:ea typeface="Avenir Next Regular"/>
                <a:cs typeface="Avenir Next Regular"/>
                <a:sym typeface="Avenir Next Regular"/>
              </a:defRPr>
            </a:pPr>
          </a:p>
          <a:p>
            <a:pPr algn="l" defTabSz="457200">
              <a:lnSpc>
                <a:spcPct val="150000"/>
              </a:lnSpc>
              <a:spcBef>
                <a:spcPts val="1200"/>
              </a:spcBef>
              <a:defRPr>
                <a:latin typeface="Avenir Next Regular"/>
                <a:ea typeface="Avenir Next Regular"/>
                <a:cs typeface="Avenir Next Regular"/>
                <a:sym typeface="Avenir Next Regular"/>
              </a:defRPr>
            </a:pPr>
            <a:r>
              <a:t>Tämän ilmiölähtöiseen, eheyttävän oppimiskokonaisuuden materiaalin perimmäinen ajatus on, että ilmiölähtöinen oppiminen osallistaa, vahvistaa oppilaan toimijuutta ja vuorovaikutustaitoja. Yksi tärkeimmistä koulun perustehtävistä tulee olla oppilaiden toimijuuden vahvistaminen. Toimijuus tarkoittaa koulukontekstissa aloitteellisuutta ja vastuullisuutta. Koulussa tapahtuva oppiminen ei ole pelkästään tiedollisen osaamisen kartuttamista, vaan yhtä lailla asioiden kokemista, tekemistä ja merkityksellistämistä sekä myös tahtoa toimia. Vahva toimijuuden kokemus edesauttaa oppilaiden indentiteettityötä; toimijuus vahvistaa minäpystyvyyden tunnetta. Koululle asettuukin haasteeksi se, miten kaikkien oppilaiden minäpystyvyyden tunnetta voidaan vahvistaa. </a:t>
            </a:r>
          </a:p>
          <a:p>
            <a:pPr algn="l" defTabSz="457200">
              <a:lnSpc>
                <a:spcPct val="150000"/>
              </a:lnSpc>
              <a:spcBef>
                <a:spcPts val="1200"/>
              </a:spcBef>
              <a:defRPr>
                <a:latin typeface="Avenir Next Regular"/>
                <a:ea typeface="Avenir Next Regular"/>
                <a:cs typeface="Avenir Next Regular"/>
                <a:sym typeface="Avenir Next Regular"/>
              </a:defRPr>
            </a:pPr>
          </a:p>
          <a:p>
            <a:pPr algn="l" defTabSz="457200">
              <a:lnSpc>
                <a:spcPct val="150000"/>
              </a:lnSpc>
              <a:spcBef>
                <a:spcPts val="1200"/>
              </a:spcBef>
              <a:defRPr>
                <a:latin typeface="Avenir Next Regular"/>
                <a:ea typeface="Avenir Next Regular"/>
                <a:cs typeface="Avenir Next Regular"/>
                <a:sym typeface="Avenir Next Regular"/>
              </a:defRPr>
            </a:pPr>
            <a:r>
              <a:t>Minäpystyvyyden tukemisessa oppilaan lähiympäristön merkitys on avainasemassa. Lähiympäristön - kodin ja koulun  - kannustava,  kannatteleva ja turvallinen ilmapiiri tukee minäpystyvyyden tunnetta.  Vahva minäpystyvyyden kokemus vaikuttaa erittäin vahvasti oppilaiden toimintaan: vahva minäpystyvyyden vaikuttaa enemmän oppilaiden toimintaan kuin todellinen taitotaso. Vastaavasti epäonnistumiset koulumaailmassa, kannustamisen puute ja oppimisvaikeudet saattavat heikentää merkittävästi minäpystyvyyden tunnetta.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IMG_1196.jpeg" descr="IMG_1196.jpeg"/>
          <p:cNvPicPr>
            <a:picLocks noChangeAspect="1"/>
          </p:cNvPicPr>
          <p:nvPr/>
        </p:nvPicPr>
        <p:blipFill>
          <a:blip r:embed="rId2">
            <a:extLst/>
          </a:blip>
          <a:stretch>
            <a:fillRect/>
          </a:stretch>
        </p:blipFill>
        <p:spPr>
          <a:xfrm>
            <a:off x="15247590" y="1350717"/>
            <a:ext cx="7943195" cy="10590926"/>
          </a:xfrm>
          <a:prstGeom prst="rect">
            <a:avLst/>
          </a:prstGeom>
          <a:ln w="12700">
            <a:miter lim="400000"/>
          </a:ln>
        </p:spPr>
      </p:pic>
      <p:sp>
        <p:nvSpPr>
          <p:cNvPr id="163" name="Suomen kieli ja kirjallisuus…"/>
          <p:cNvSpPr txBox="1"/>
          <p:nvPr/>
        </p:nvSpPr>
        <p:spPr>
          <a:xfrm>
            <a:off x="1417549" y="1328343"/>
            <a:ext cx="12167203" cy="8360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8039">
              <a:lnSpc>
                <a:spcPct val="107916"/>
              </a:lnSpc>
              <a:spcBef>
                <a:spcPts val="800"/>
              </a:spcBef>
              <a:defRPr b="1" sz="3600">
                <a:solidFill>
                  <a:schemeClr val="accent1">
                    <a:satOff val="2969"/>
                    <a:lumOff val="-11469"/>
                  </a:schemeClr>
                </a:solidFill>
                <a:uFill>
                  <a:solidFill>
                    <a:srgbClr val="000000"/>
                  </a:solidFill>
                </a:uFill>
                <a:latin typeface="Avenir Next Regular"/>
                <a:ea typeface="Avenir Next Regular"/>
                <a:cs typeface="Avenir Next Regular"/>
                <a:sym typeface="Avenir Next Regular"/>
              </a:defRPr>
            </a:pPr>
            <a:r>
              <a:t>Suomen kieli ja kirjallisuus</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rPr b="1"/>
              <a:t>Virittäytyminen</a:t>
            </a:r>
            <a:r>
              <a:t>: Pohdi, mikä on itsellesi tärkeää, mikä saa sinut onnelliseksi ja mikä saa olosi turvalliseksi. Jaa ajatuksiasi kaverin kanssa.</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Entä jos lapset saisivat päättää asioista? Voisiko lapsi toimia presidenttinä?</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Kurkatkaa ensimmäinen jakso Lasten tasavalta- sarjasta Yle areenasta!</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Millaisia ajatuksia jaksosta heräsi? </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Linkki yle areenaan: </a:t>
            </a:r>
            <a:r>
              <a:rPr u="sng">
                <a:solidFill>
                  <a:srgbClr val="0563C1"/>
                </a:solidFill>
                <a:uFill>
                  <a:solidFill>
                    <a:srgbClr val="0563C1"/>
                  </a:solidFill>
                </a:uFill>
                <a:hlinkClick r:id="rId3" invalidUrl="" action="" tgtFrame="" tooltip="" history="1" highlightClick="0" endSnd="0"/>
              </a:rPr>
              <a:t>https://areena.yle.fi/lapset/1-50418587</a:t>
            </a:r>
          </a:p>
          <a:p>
            <a:pPr>
              <a:defRPr>
                <a:latin typeface="Avenir Next Regular"/>
                <a:ea typeface="Avenir Next Regular"/>
                <a:cs typeface="Avenir Next Regular"/>
                <a:sym typeface="Avenir Next Regular"/>
              </a:defRPr>
            </a:pPr>
          </a:p>
          <a:p>
            <a:pPr algn="l">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Minulle tärkeä asia…"/>
          <p:cNvSpPr txBox="1"/>
          <p:nvPr/>
        </p:nvSpPr>
        <p:spPr>
          <a:xfrm>
            <a:off x="1081726" y="736282"/>
            <a:ext cx="22220548" cy="122434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a:defRPr>
                <a:latin typeface="Avenir Next Regular"/>
                <a:ea typeface="Avenir Next Regular"/>
                <a:cs typeface="Avenir Next Regular"/>
                <a:sym typeface="Avenir Next Regular"/>
              </a:defRPr>
            </a:pPr>
          </a:p>
          <a:p>
            <a:pPr lvl="1" marL="457200" indent="-457200" algn="l" defTabSz="828039">
              <a:lnSpc>
                <a:spcPct val="107916"/>
              </a:lnSpc>
              <a:spcBef>
                <a:spcPts val="1200"/>
              </a:spcBef>
              <a:buSzPct val="100000"/>
              <a:buAutoNum type="arabicPeriod" startAt="1"/>
              <a:defRPr b="1" sz="3200">
                <a:solidFill>
                  <a:srgbClr val="2F5496"/>
                </a:solidFill>
                <a:uFill>
                  <a:solidFill>
                    <a:srgbClr val="2F5496"/>
                  </a:solidFill>
                </a:uFill>
                <a:latin typeface="Avenir Next Regular"/>
                <a:ea typeface="Avenir Next Regular"/>
                <a:cs typeface="Avenir Next Regular"/>
                <a:sym typeface="Avenir Next Regular"/>
              </a:defRPr>
            </a:pPr>
            <a:r>
              <a:t>Minulle tärkeä asia</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Rentoutumisharjoitus; oppilaat sulkevat silmänsä ja miettivät itselle tärkeää asiaa. Rentoutumismusiikkia laitetaan taustalle.</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Mikä asia on minulle tärkeä? Miksi se on tärkeä? Voiko tämä asia olla tärkeä myös muille? Rentoutumishetken jälkeen oppilaat keskustelevat pareittain/ pöytäryhmissä tärkeiksi kokemistaan asioista. </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Tämän jälkeen oppilaat kirjoittavat lyhyen kertomuksen aiheesta.</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rPr b="1"/>
              <a:t>Tavoitteet:</a:t>
            </a:r>
            <a:endParaRPr b="1"/>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 Kirjoittamisen sujuvuuden kehittäminen ja oikeinkirjoituksen perustan luominen.</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 Tuetaan oppilaan myönteistä minäkuvaa lukijana ja kirjoittajana.</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Sanataso: Ohjataan oppilaita tarkastelemaan kirjainten keskinäisiä etäisyyksiä sanassa ja sanavälejä.</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Virketaso: Oppilaita rohkaistaan kirjoittamaan omista ajatuksistaan, vaikka virkkeiden kirjoittamisessa olisikin vielä löydettävissä puutteita.</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Opetuksessa korostetut asiat ovat myös oppilaille tärkeitä. Tämän vuoksi opetuksessa on syytä korostaa ison alkukirjaimen ja lopetusmerkin käytön merkitystä.</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r>
              <a:t>Teksitaso: Oppilaita rohkaistaan kirjoittamaan omia tekstejä ja asiatekstejä.</a:t>
            </a:r>
          </a:p>
          <a:p>
            <a:pPr>
              <a:defRPr>
                <a:latin typeface="Avenir Next Regular"/>
                <a:ea typeface="Avenir Next Regular"/>
                <a:cs typeface="Avenir Next Regular"/>
                <a:sym typeface="Avenir Next Regular"/>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atujen lukeminen…"/>
          <p:cNvSpPr txBox="1"/>
          <p:nvPr/>
        </p:nvSpPr>
        <p:spPr>
          <a:xfrm>
            <a:off x="1117492" y="618199"/>
            <a:ext cx="15013160" cy="105838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p>
          <a:p>
            <a:pPr/>
          </a:p>
          <a:p>
            <a:pPr lvl="1" marL="457199" indent="-457199" algn="l" defTabSz="828039">
              <a:lnSpc>
                <a:spcPct val="107916"/>
              </a:lnSpc>
              <a:spcBef>
                <a:spcPts val="1200"/>
              </a:spcBef>
              <a:buSzPct val="100000"/>
              <a:buAutoNum type="arabicPeriod" startAt="2"/>
              <a:defRPr b="1" sz="3200">
                <a:solidFill>
                  <a:srgbClr val="2F5496"/>
                </a:solidFill>
                <a:uFill>
                  <a:solidFill>
                    <a:srgbClr val="2F5496"/>
                  </a:solidFill>
                </a:uFill>
                <a:latin typeface="Avenir Next Regular"/>
                <a:ea typeface="Avenir Next Regular"/>
                <a:cs typeface="Avenir Next Regular"/>
                <a:sym typeface="Avenir Next Regular"/>
              </a:defRPr>
            </a:pPr>
            <a:r>
              <a:t>Satujen lukeminen</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Oppilaat lukevat lyhyitä satuja pareittain padeilta (iltastu.org). Sopivia satuja 2. luokkalaisille on mm. Leijona ja hiiri, Kolme pukkia, Jänis ja kilpikonna sekä Petterin kirahvit. Tekstit ovat hieman eri tasoisia, joten jo etevillekin lukijoille on haastetta.</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Lukemisen jälkeen oppilaat hakevat opettajalta kysymyslaput (liite1) ja pohtivat näitä pareittain.</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Satuja voi ehtiessään lukea useamman ja oppilaita voi halutessaan kannustaa lukemaan vaikka erilaisilla äänillä (kuiskaten, möreästi, kimeästi jne.) </a:t>
            </a:r>
            <a:r>
              <a:rPr b="1"/>
              <a:t>Tavoitteet:</a:t>
            </a:r>
            <a:endParaRPr b="1"/>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tuetaan lukusujuvuuden, luetun ymmärtämisen ja tekstin tulkintataitojen vahvistamista</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rohkaistaan ilmeikkääseen tulkintaan</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harjoitellaan vuorovaikutus- ja ryhmätyötaitoja</a:t>
            </a:r>
          </a:p>
        </p:txBody>
      </p:sp>
      <p:pic>
        <p:nvPicPr>
          <p:cNvPr id="168" name="IMG_1195.jpeg" descr="IMG_1195.jpeg"/>
          <p:cNvPicPr>
            <a:picLocks noChangeAspect="1"/>
          </p:cNvPicPr>
          <p:nvPr/>
        </p:nvPicPr>
        <p:blipFill>
          <a:blip r:embed="rId2">
            <a:extLst/>
          </a:blip>
          <a:stretch>
            <a:fillRect/>
          </a:stretch>
        </p:blipFill>
        <p:spPr>
          <a:xfrm>
            <a:off x="16764184" y="1888115"/>
            <a:ext cx="6674069" cy="889875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Kuvataide…"/>
          <p:cNvSpPr txBox="1"/>
          <p:nvPr/>
        </p:nvSpPr>
        <p:spPr>
          <a:xfrm>
            <a:off x="1141189" y="495122"/>
            <a:ext cx="21589576" cy="123466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8039">
              <a:lnSpc>
                <a:spcPct val="107916"/>
              </a:lnSpc>
              <a:spcBef>
                <a:spcPts val="1200"/>
              </a:spcBef>
              <a:defRPr b="1" sz="3200">
                <a:solidFill>
                  <a:schemeClr val="accent1">
                    <a:satOff val="2969"/>
                    <a:lumOff val="-11469"/>
                  </a:schemeClr>
                </a:solidFill>
                <a:uFill>
                  <a:solidFill>
                    <a:srgbClr val="2F5496"/>
                  </a:solidFill>
                </a:uFill>
                <a:latin typeface="Avenir Next Regular"/>
                <a:ea typeface="Avenir Next Regular"/>
                <a:cs typeface="Avenir Next Regular"/>
                <a:sym typeface="Avenir Next Regular"/>
              </a:defRPr>
            </a:pPr>
            <a:r>
              <a:t>Kuvataide</a:t>
            </a:r>
          </a:p>
          <a:p>
            <a:pPr algn="l" defTabSz="828039">
              <a:lnSpc>
                <a:spcPct val="107916"/>
              </a:lnSpc>
              <a:spcBef>
                <a:spcPts val="800"/>
              </a:spcBef>
              <a:defRPr sz="3200">
                <a:uFill>
                  <a:solidFill>
                    <a:srgbClr val="000000"/>
                  </a:solidFill>
                </a:uFill>
                <a:latin typeface="Avenir Next Regular"/>
                <a:ea typeface="Avenir Next Regular"/>
                <a:cs typeface="Avenir Next Regular"/>
                <a:sym typeface="Avenir Next Regular"/>
              </a:defRPr>
            </a:pPr>
            <a:br/>
            <a:r>
              <a:rPr b="1"/>
              <a:t>Virittäytyminen</a:t>
            </a:r>
            <a:r>
              <a:t>: Jokaisella on oma lempipaikka, ehkä myös koulussa. Mieti mikä on omasi juuri täällä ja käy nappaamassa vaikka kuva siitä. Myös ope mukaan hommiin!</a:t>
            </a:r>
          </a:p>
          <a:p>
            <a:pPr algn="l" defTabSz="828039">
              <a:lnSpc>
                <a:spcPct val="107916"/>
              </a:lnSpc>
              <a:spcBef>
                <a:spcPts val="800"/>
              </a:spcBef>
              <a:defRPr sz="3200">
                <a:uFill>
                  <a:solidFill>
                    <a:srgbClr val="000000"/>
                  </a:solidFill>
                </a:uFill>
                <a:latin typeface="Calibri"/>
                <a:ea typeface="Calibri"/>
                <a:cs typeface="Calibri"/>
                <a:sym typeface="Calibri"/>
              </a:defRPr>
            </a:pP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Lempipaikasta tehdään pohjapiirustus ensi lyijykynällä (A4) ja sitten pohjapiirustus väritetään. Pohjapiirustuksessa laadinnassa käytetään myös viivaimia. (n. 30 min tunnista)</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Seuraava vaihe on aloittaa kenkälaatikon rakentaminen hyödyntäen eri kierrätysmateriaaleja ym. askarteluvälineitä</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r>
              <a:t>Kun pienoismalli on saatu valmiiksi, tarvitaan kenkälaatikkoasumukseen asukas. Oppilaat tekevät pareittain hahmon joko muovailuvahasta tai lego-palikoista. Oppilaat kuvaavat pareittain hahmon tekoprosessista lyhyen videoklipin (iMovie). Kenkälaatikoista tehdään näyttely koulun tiloihin. Näyttelyssä oppilaat saavat antaa kirjallista vertaisarviointia jokaiselle: jokaisen työn kohdalla on palautelappu. </a:t>
            </a:r>
          </a:p>
          <a:p>
            <a:pPr marL="457200" indent="-228600" algn="l" defTabSz="828039">
              <a:lnSpc>
                <a:spcPct val="107916"/>
              </a:lnSpc>
              <a:spcBef>
                <a:spcPts val="800"/>
              </a:spcBef>
              <a:buSzPct val="100000"/>
              <a:buFont typeface="Calibri"/>
              <a:buChar char="-"/>
              <a:defRPr sz="3200">
                <a:uFill>
                  <a:solidFill>
                    <a:srgbClr val="000000"/>
                  </a:solidFill>
                </a:uFill>
                <a:latin typeface="Avenir Next Regular"/>
                <a:ea typeface="Avenir Next Regular"/>
                <a:cs typeface="Avenir Next Regular"/>
                <a:sym typeface="Avenir Next Regular"/>
              </a:defRPr>
            </a:pPr>
          </a:p>
          <a:p>
            <a:pPr algn="l" defTabSz="828039">
              <a:lnSpc>
                <a:spcPct val="107916"/>
              </a:lnSpc>
              <a:spcBef>
                <a:spcPts val="800"/>
              </a:spcBef>
              <a:defRPr b="1" sz="3200">
                <a:uFill>
                  <a:solidFill>
                    <a:srgbClr val="000000"/>
                  </a:solidFill>
                </a:uFill>
                <a:latin typeface="Avenir Next Regular"/>
                <a:ea typeface="Avenir Next Regular"/>
                <a:cs typeface="Avenir Next Regular"/>
                <a:sym typeface="Avenir Next Regular"/>
              </a:defRPr>
            </a:pPr>
            <a:r>
              <a:t>Tavoitteet:</a:t>
            </a:r>
          </a:p>
          <a:p>
            <a:pPr marL="397163" indent="-397163" algn="l" defTabSz="828039">
              <a:lnSpc>
                <a:spcPct val="107916"/>
              </a:lnSpc>
              <a:spcBef>
                <a:spcPts val="800"/>
              </a:spcBef>
              <a:buSzPct val="150000"/>
              <a:buChar char="-"/>
              <a:defRPr sz="3200">
                <a:uFill>
                  <a:solidFill>
                    <a:srgbClr val="000000"/>
                  </a:solidFill>
                </a:uFill>
                <a:latin typeface="Avenir Next Regular"/>
                <a:ea typeface="Avenir Next Regular"/>
                <a:cs typeface="Avenir Next Regular"/>
                <a:sym typeface="Avenir Next Regular"/>
              </a:defRPr>
            </a:pPr>
            <a:r>
              <a:t>kappaleiden ja tasokuvioiden ymmärtäminen ja luokittelu sekä kolmiulotteisen hahmottamisen harjoitteleminen; piirtämisen ja rakentelun harjoitteleminen eri materiaaleilla sekä itseilmaisu. </a:t>
            </a:r>
          </a:p>
          <a:p>
            <a:pPr marL="397163" indent="-397163" algn="l" defTabSz="828039">
              <a:lnSpc>
                <a:spcPct val="107916"/>
              </a:lnSpc>
              <a:spcBef>
                <a:spcPts val="800"/>
              </a:spcBef>
              <a:buSzPct val="150000"/>
              <a:buChar char="-"/>
              <a:defRPr sz="3200">
                <a:uFill>
                  <a:solidFill>
                    <a:srgbClr val="000000"/>
                  </a:solidFill>
                </a:uFill>
                <a:latin typeface="Avenir Next Regular"/>
                <a:ea typeface="Avenir Next Regular"/>
                <a:cs typeface="Avenir Next Regular"/>
                <a:sym typeface="Avenir Next Regular"/>
              </a:defRPr>
            </a:pPr>
            <a:r>
              <a:t>kestävä kehitys, kierrätysmateriaalit</a:t>
            </a:r>
          </a:p>
          <a:p>
            <a:pPr algn="l">
              <a:defRPr sz="3200"/>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VIDEOKLIPIT"/>
          <p:cNvSpPr txBox="1"/>
          <p:nvPr/>
        </p:nvSpPr>
        <p:spPr>
          <a:xfrm>
            <a:off x="2430853" y="1859531"/>
            <a:ext cx="2507997"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chemeClr val="accent1">
                    <a:satOff val="2969"/>
                    <a:lumOff val="-11469"/>
                  </a:schemeClr>
                </a:solidFill>
                <a:latin typeface="Avenir Next Regular"/>
                <a:ea typeface="Avenir Next Regular"/>
                <a:cs typeface="Avenir Next Regular"/>
                <a:sym typeface="Avenir Next Regular"/>
              </a:defRPr>
            </a:lvl1pPr>
          </a:lstStyle>
          <a:p>
            <a:pPr/>
            <a:r>
              <a:t>VIDEOKLIPIT</a:t>
            </a:r>
          </a:p>
        </p:txBody>
      </p:sp>
      <p:pic>
        <p:nvPicPr>
          <p:cNvPr id="173" name="IMG_8559.mov" descr="IMG_8559.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925175" y="860369"/>
            <a:ext cx="6747336" cy="11995262"/>
          </a:xfrm>
          <a:prstGeom prst="rect">
            <a:avLst/>
          </a:prstGeom>
          <a:ln w="12700">
            <a:miter lim="400000"/>
          </a:ln>
        </p:spPr>
      </p:pic>
      <p:pic>
        <p:nvPicPr>
          <p:cNvPr id="174" name="medium.mov" descr="medium.mov"/>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2460351" y="3813830"/>
            <a:ext cx="10823714" cy="608834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66" fill="hold"/>
                                        <p:tgtEl>
                                          <p:spTgt spid="17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8343" fill="hold"/>
                                        <p:tgtEl>
                                          <p:spTgt spid="17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173"/>
                </p:tgtEl>
              </p:cMediaNode>
            </p:video>
            <p:seq concurrent="1" prevAc="none" nextAc="seek">
              <p:cTn id="12" evtFilter="cancelBubble" nodeType="interactiveSeq" restart="whenNotActive" fill="hold">
                <p:stCondLst>
                  <p:cond delay="0" evt="onClick">
                    <p:tgtEl>
                      <p:spTgt spid="173"/>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173"/>
                                        </p:tgtEl>
                                      </p:cBhvr>
                                    </p:cmd>
                                  </p:childTnLst>
                                </p:cTn>
                              </p:par>
                            </p:childTnLst>
                          </p:cTn>
                        </p:par>
                      </p:childTnLst>
                    </p:cTn>
                  </p:par>
                </p:childTnLst>
              </p:cTn>
              <p:nextCondLst>
                <p:cond delay="0" evt="onClick">
                  <p:tgtEl>
                    <p:spTgt spid="173"/>
                  </p:tgtEl>
                </p:cond>
              </p:nextCondLst>
            </p:seq>
            <p:video fullScrn="0">
              <p:cMediaNode mute="0" showWhenStopped="1" numSld="1" vol="100000">
                <p:cTn id="17" fill="hold" display="0">
                  <p:stCondLst>
                    <p:cond delay="indefinite"/>
                  </p:stCondLst>
                </p:cTn>
                <p:tgtEl>
                  <p:spTgt spid="174"/>
                </p:tgtEl>
              </p:cMediaNode>
            </p:video>
            <p:seq concurrent="1" prevAc="none" nextAc="seek">
              <p:cTn id="18" evtFilter="cancelBubble" nodeType="interactiveSeq" restart="whenNotActive" fill="hold">
                <p:stCondLst>
                  <p:cond delay="0" evt="onClick">
                    <p:tgtEl>
                      <p:spTgt spid="174"/>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174"/>
                                        </p:tgtEl>
                                      </p:cBhvr>
                                    </p:cmd>
                                  </p:childTnLst>
                                </p:cTn>
                              </p:par>
                            </p:childTnLst>
                          </p:cTn>
                        </p:par>
                      </p:childTnLst>
                    </p:cTn>
                  </p:par>
                </p:childTnLst>
              </p:cTn>
              <p:nextCondLst>
                <p:cond delay="0" evt="onClick">
                  <p:tgtEl>
                    <p:spTgt spid="174"/>
                  </p:tgtEl>
                </p:cond>
              </p:nextCondLst>
            </p:seq>
          </p:childTnLst>
        </p:cTn>
      </p:par>
    </p:tnLst>
  </p:timing>
</p:sld>
</file>

<file path=ppt/theme/theme1.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