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8288000" cy="10287000"/>
  <p:notesSz cx="6858000" cy="9144000"/>
  <p:embeddedFontLst>
    <p:embeddedFont>
      <p:font typeface="Arial" panose="020B0604020202020204" pitchFamily="34" charset="0"/>
      <p:regular r:id="rId21"/>
    </p:embeddedFont>
    <p:embeddedFont>
      <p:font typeface="Arial Bold" panose="020B0604020202020204" charset="0"/>
      <p:regular r:id="rId22"/>
    </p:embeddedFont>
    <p:embeddedFont>
      <p:font typeface="Arial Bold Italics" panose="020B0604020202020204" charset="0"/>
      <p:regular r:id="rId23"/>
    </p:embeddedFont>
    <p:embeddedFont>
      <p:font typeface="Arial Italics" panose="020B0604020202020204" charset="0"/>
      <p:regular r:id="rId24"/>
    </p:embeddedFont>
    <p:embeddedFont>
      <p:font typeface="Calibri" panose="020F0502020204030204" pitchFamily="34" charset="0"/>
      <p:regular r:id="rId25"/>
      <p:bold r:id="rId26"/>
      <p:italic r:id="rId27"/>
      <p:boldItalic r:id="rId28"/>
    </p:embeddedFont>
    <p:embeddedFont>
      <p:font typeface="The Seasons Bold" panose="020B0604020202020204" charset="0"/>
      <p:regular r:id="rId29"/>
    </p:embeddedFont>
    <p:embeddedFont>
      <p:font typeface="The Seasons 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15.12.2023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creativecommons.org/licenses/by-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2322731" y="4338749"/>
            <a:ext cx="13642538" cy="1930363"/>
          </a:xfrm>
          <a:prstGeom prst="rect">
            <a:avLst/>
          </a:prstGeom>
        </p:spPr>
        <p:txBody>
          <a:bodyPr lIns="0" tIns="0" rIns="0" bIns="0" rtlCol="0" anchor="t">
            <a:spAutoFit/>
          </a:bodyPr>
          <a:lstStyle/>
          <a:p>
            <a:pPr algn="ctr">
              <a:lnSpc>
                <a:spcPts val="13298"/>
              </a:lnSpc>
            </a:pPr>
            <a:r>
              <a:rPr lang="en-US" sz="13998">
                <a:solidFill>
                  <a:srgbClr val="525252"/>
                </a:solidFill>
                <a:latin typeface="The Seasons Bold Italics"/>
              </a:rPr>
              <a:t>Genusvetenskap</a:t>
            </a:r>
          </a:p>
        </p:txBody>
      </p:sp>
      <p:sp>
        <p:nvSpPr>
          <p:cNvPr id="3" name="AutoShape 3"/>
          <p:cNvSpPr/>
          <p:nvPr/>
        </p:nvSpPr>
        <p:spPr>
          <a:xfrm>
            <a:off x="-3172445" y="2029184"/>
            <a:ext cx="24632891" cy="0"/>
          </a:xfrm>
          <a:prstGeom prst="line">
            <a:avLst/>
          </a:prstGeom>
          <a:ln w="19050" cap="flat">
            <a:solidFill>
              <a:srgbClr val="000000"/>
            </a:solidFill>
            <a:prstDash val="solid"/>
            <a:headEnd type="none" w="sm" len="sm"/>
            <a:tailEnd type="none" w="sm" len="sm"/>
          </a:ln>
        </p:spPr>
        <p:txBody>
          <a:bodyPr/>
          <a:lstStyle/>
          <a:p>
            <a:endParaRPr lang="sv-FI"/>
          </a:p>
        </p:txBody>
      </p:sp>
      <p:sp>
        <p:nvSpPr>
          <p:cNvPr id="4" name="Freeform 4"/>
          <p:cNvSpPr/>
          <p:nvPr/>
        </p:nvSpPr>
        <p:spPr>
          <a:xfrm rot="-5400000">
            <a:off x="4738155" y="3936835"/>
            <a:ext cx="8616935" cy="17233870"/>
          </a:xfrm>
          <a:custGeom>
            <a:avLst/>
            <a:gdLst/>
            <a:ahLst/>
            <a:cxnLst/>
            <a:rect l="l" t="t" r="r" b="b"/>
            <a:pathLst>
              <a:path w="8616935" h="17233870">
                <a:moveTo>
                  <a:pt x="0" y="0"/>
                </a:moveTo>
                <a:lnTo>
                  <a:pt x="8616935" y="0"/>
                </a:lnTo>
                <a:lnTo>
                  <a:pt x="8616935" y="17233869"/>
                </a:lnTo>
                <a:lnTo>
                  <a:pt x="0" y="17233869"/>
                </a:lnTo>
                <a:lnTo>
                  <a:pt x="0" y="0"/>
                </a:lnTo>
                <a:close/>
              </a:path>
            </a:pathLst>
          </a:custGeom>
          <a:blipFill>
            <a:blip r:embed="rId2"/>
            <a:stretch>
              <a:fillRect/>
            </a:stretch>
          </a:blipFill>
        </p:spPr>
        <p:txBody>
          <a:bodyPr/>
          <a:lstStyle/>
          <a:p>
            <a:endParaRPr lang="sv-FI"/>
          </a:p>
        </p:txBody>
      </p:sp>
      <p:sp>
        <p:nvSpPr>
          <p:cNvPr id="5" name="AutoShape 5"/>
          <p:cNvSpPr/>
          <p:nvPr/>
        </p:nvSpPr>
        <p:spPr>
          <a:xfrm>
            <a:off x="-3172445" y="8254827"/>
            <a:ext cx="24632891" cy="0"/>
          </a:xfrm>
          <a:prstGeom prst="line">
            <a:avLst/>
          </a:prstGeom>
          <a:ln w="19050" cap="flat">
            <a:solidFill>
              <a:srgbClr val="000000"/>
            </a:solidFill>
            <a:prstDash val="solid"/>
            <a:headEnd type="none" w="sm" len="sm"/>
            <a:tailEnd type="none" w="sm" len="sm"/>
          </a:ln>
        </p:spPr>
        <p:txBody>
          <a:bodyPr/>
          <a:lstStyle/>
          <a:p>
            <a:endParaRPr lang="sv-FI"/>
          </a:p>
        </p:txBody>
      </p:sp>
      <p:sp>
        <p:nvSpPr>
          <p:cNvPr id="6" name="Freeform 6"/>
          <p:cNvSpPr/>
          <p:nvPr/>
        </p:nvSpPr>
        <p:spPr>
          <a:xfrm rot="-5400000">
            <a:off x="5581946" y="-9948604"/>
            <a:ext cx="7010759" cy="16925765"/>
          </a:xfrm>
          <a:custGeom>
            <a:avLst/>
            <a:gdLst/>
            <a:ahLst/>
            <a:cxnLst/>
            <a:rect l="l" t="t" r="r" b="b"/>
            <a:pathLst>
              <a:path w="8462883" h="16925765">
                <a:moveTo>
                  <a:pt x="0" y="0"/>
                </a:moveTo>
                <a:lnTo>
                  <a:pt x="8462883" y="0"/>
                </a:lnTo>
                <a:lnTo>
                  <a:pt x="8462883" y="16925765"/>
                </a:lnTo>
                <a:lnTo>
                  <a:pt x="0" y="16925765"/>
                </a:lnTo>
                <a:lnTo>
                  <a:pt x="0" y="0"/>
                </a:lnTo>
                <a:close/>
              </a:path>
            </a:pathLst>
          </a:custGeom>
          <a:blipFill>
            <a:blip r:embed="rId3"/>
            <a:stretch>
              <a:fillRect/>
            </a:stretch>
          </a:blipFill>
        </p:spPr>
        <p:txBody>
          <a:bodyPr/>
          <a:lstStyle/>
          <a:p>
            <a:endParaRPr lang="sv-FI" dirty="0"/>
          </a:p>
        </p:txBody>
      </p:sp>
      <p:grpSp>
        <p:nvGrpSpPr>
          <p:cNvPr id="7" name="Group 7"/>
          <p:cNvGrpSpPr/>
          <p:nvPr/>
        </p:nvGrpSpPr>
        <p:grpSpPr>
          <a:xfrm>
            <a:off x="17354550" y="-889078"/>
            <a:ext cx="1721041" cy="12065155"/>
            <a:chOff x="0" y="0"/>
            <a:chExt cx="453278" cy="3177654"/>
          </a:xfrm>
        </p:grpSpPr>
        <p:sp>
          <p:nvSpPr>
            <p:cNvPr id="8" name="Freeform 8"/>
            <p:cNvSpPr/>
            <p:nvPr/>
          </p:nvSpPr>
          <p:spPr>
            <a:xfrm>
              <a:off x="0" y="0"/>
              <a:ext cx="453278" cy="3177654"/>
            </a:xfrm>
            <a:custGeom>
              <a:avLst/>
              <a:gdLst/>
              <a:ahLst/>
              <a:cxnLst/>
              <a:rect l="l" t="t" r="r" b="b"/>
              <a:pathLst>
                <a:path w="453278" h="3177654">
                  <a:moveTo>
                    <a:pt x="0" y="0"/>
                  </a:moveTo>
                  <a:lnTo>
                    <a:pt x="453278" y="0"/>
                  </a:lnTo>
                  <a:lnTo>
                    <a:pt x="453278" y="3177654"/>
                  </a:lnTo>
                  <a:lnTo>
                    <a:pt x="0" y="3177654"/>
                  </a:lnTo>
                  <a:close/>
                </a:path>
              </a:pathLst>
            </a:custGeom>
            <a:solidFill>
              <a:srgbClr val="C3DCE4"/>
            </a:solidFill>
            <a:ln w="19050" cap="sq">
              <a:solidFill>
                <a:srgbClr val="000000"/>
              </a:solidFill>
              <a:prstDash val="solid"/>
              <a:miter/>
            </a:ln>
          </p:spPr>
          <p:txBody>
            <a:bodyPr/>
            <a:lstStyle/>
            <a:p>
              <a:endParaRPr lang="sv-FI"/>
            </a:p>
          </p:txBody>
        </p:sp>
        <p:sp>
          <p:nvSpPr>
            <p:cNvPr id="9" name="TextBox 9"/>
            <p:cNvSpPr txBox="1"/>
            <p:nvPr/>
          </p:nvSpPr>
          <p:spPr>
            <a:xfrm>
              <a:off x="0" y="-9525"/>
              <a:ext cx="453278" cy="3187179"/>
            </a:xfrm>
            <a:prstGeom prst="rect">
              <a:avLst/>
            </a:prstGeom>
          </p:spPr>
          <p:txBody>
            <a:bodyPr lIns="50800" tIns="50800" rIns="50800" bIns="50800" rtlCol="0" anchor="ctr"/>
            <a:lstStyle/>
            <a:p>
              <a:pPr algn="ctr">
                <a:lnSpc>
                  <a:spcPts val="2266"/>
                </a:lnSpc>
              </a:pPr>
              <a:endParaRPr/>
            </a:p>
          </p:txBody>
        </p:sp>
      </p:grpSp>
      <p:grpSp>
        <p:nvGrpSpPr>
          <p:cNvPr id="10" name="Group 10"/>
          <p:cNvGrpSpPr/>
          <p:nvPr/>
        </p:nvGrpSpPr>
        <p:grpSpPr>
          <a:xfrm rot="-10800000">
            <a:off x="-787591" y="-889078"/>
            <a:ext cx="1721041" cy="12065155"/>
            <a:chOff x="0" y="0"/>
            <a:chExt cx="453278" cy="3177654"/>
          </a:xfrm>
        </p:grpSpPr>
        <p:sp>
          <p:nvSpPr>
            <p:cNvPr id="11" name="Freeform 11"/>
            <p:cNvSpPr/>
            <p:nvPr/>
          </p:nvSpPr>
          <p:spPr>
            <a:xfrm>
              <a:off x="0" y="0"/>
              <a:ext cx="453278" cy="3177654"/>
            </a:xfrm>
            <a:custGeom>
              <a:avLst/>
              <a:gdLst/>
              <a:ahLst/>
              <a:cxnLst/>
              <a:rect l="l" t="t" r="r" b="b"/>
              <a:pathLst>
                <a:path w="453278" h="3177654">
                  <a:moveTo>
                    <a:pt x="0" y="0"/>
                  </a:moveTo>
                  <a:lnTo>
                    <a:pt x="453278" y="0"/>
                  </a:lnTo>
                  <a:lnTo>
                    <a:pt x="453278" y="3177654"/>
                  </a:lnTo>
                  <a:lnTo>
                    <a:pt x="0" y="3177654"/>
                  </a:lnTo>
                  <a:close/>
                </a:path>
              </a:pathLst>
            </a:custGeom>
            <a:solidFill>
              <a:srgbClr val="E0D28D"/>
            </a:solidFill>
            <a:ln w="19050" cap="sq">
              <a:solidFill>
                <a:srgbClr val="000000"/>
              </a:solidFill>
              <a:prstDash val="solid"/>
              <a:miter/>
            </a:ln>
          </p:spPr>
          <p:txBody>
            <a:bodyPr/>
            <a:lstStyle/>
            <a:p>
              <a:endParaRPr lang="sv-FI"/>
            </a:p>
          </p:txBody>
        </p:sp>
        <p:sp>
          <p:nvSpPr>
            <p:cNvPr id="12" name="TextBox 12"/>
            <p:cNvSpPr txBox="1"/>
            <p:nvPr/>
          </p:nvSpPr>
          <p:spPr>
            <a:xfrm>
              <a:off x="0" y="-9525"/>
              <a:ext cx="453278" cy="3187179"/>
            </a:xfrm>
            <a:prstGeom prst="rect">
              <a:avLst/>
            </a:prstGeom>
          </p:spPr>
          <p:txBody>
            <a:bodyPr lIns="50800" tIns="50800" rIns="50800" bIns="50800" rtlCol="0" anchor="ctr"/>
            <a:lstStyle/>
            <a:p>
              <a:pPr algn="ctr">
                <a:lnSpc>
                  <a:spcPts val="2266"/>
                </a:lnSpc>
              </a:pPr>
              <a:endParaRPr/>
            </a:p>
          </p:txBody>
        </p:sp>
      </p:grpSp>
      <p:sp>
        <p:nvSpPr>
          <p:cNvPr id="14" name="TextBox 13">
            <a:extLst>
              <a:ext uri="{FF2B5EF4-FFF2-40B4-BE49-F238E27FC236}">
                <a16:creationId xmlns:a16="http://schemas.microsoft.com/office/drawing/2014/main" id="{AFDFA997-2C3F-844B-7BBC-4DA8B3DC4154}"/>
              </a:ext>
            </a:extLst>
          </p:cNvPr>
          <p:cNvSpPr txBox="1"/>
          <p:nvPr/>
        </p:nvSpPr>
        <p:spPr>
          <a:xfrm>
            <a:off x="3287824" y="7202050"/>
            <a:ext cx="12318274" cy="923330"/>
          </a:xfrm>
          <a:prstGeom prst="rect">
            <a:avLst/>
          </a:prstGeom>
          <a:noFill/>
        </p:spPr>
        <p:txBody>
          <a:bodyPr wrap="square">
            <a:spAutoFit/>
          </a:bodyPr>
          <a:lstStyle/>
          <a:p>
            <a:r>
              <a:rPr lang="en-US" b="0" i="0" dirty="0">
                <a:solidFill>
                  <a:srgbClr val="212121"/>
                </a:solidFill>
                <a:effectLst/>
                <a:latin typeface="wf_segoe-ui_normal"/>
              </a:rPr>
              <a:t>KÖN OCH NORMER by Adelina Appel, Moa </a:t>
            </a:r>
            <a:r>
              <a:rPr lang="en-US" b="0" i="0" dirty="0" err="1">
                <a:solidFill>
                  <a:srgbClr val="212121"/>
                </a:solidFill>
                <a:effectLst/>
                <a:latin typeface="wf_segoe-ui_normal"/>
              </a:rPr>
              <a:t>Parkkinen</a:t>
            </a:r>
            <a:r>
              <a:rPr lang="en-US" b="0" i="0" dirty="0">
                <a:solidFill>
                  <a:srgbClr val="212121"/>
                </a:solidFill>
                <a:effectLst/>
                <a:latin typeface="wf_segoe-ui_normal"/>
              </a:rPr>
              <a:t>, </a:t>
            </a:r>
            <a:r>
              <a:rPr lang="en-US" dirty="0">
                <a:solidFill>
                  <a:srgbClr val="212121"/>
                </a:solidFill>
                <a:latin typeface="wf_segoe-ui_normal"/>
              </a:rPr>
              <a:t>Elin </a:t>
            </a:r>
            <a:r>
              <a:rPr lang="en-US" dirty="0" err="1">
                <a:solidFill>
                  <a:srgbClr val="212121"/>
                </a:solidFill>
                <a:latin typeface="wf_segoe-ui_normal"/>
              </a:rPr>
              <a:t>Selén</a:t>
            </a:r>
            <a:r>
              <a:rPr lang="en-US" dirty="0">
                <a:solidFill>
                  <a:srgbClr val="212121"/>
                </a:solidFill>
                <a:latin typeface="wf_segoe-ui_normal"/>
              </a:rPr>
              <a:t> </a:t>
            </a:r>
            <a:r>
              <a:rPr lang="en-US" dirty="0" err="1">
                <a:solidFill>
                  <a:srgbClr val="212121"/>
                </a:solidFill>
                <a:latin typeface="wf_segoe-ui_normal"/>
              </a:rPr>
              <a:t>och</a:t>
            </a:r>
            <a:r>
              <a:rPr lang="en-US" dirty="0">
                <a:solidFill>
                  <a:srgbClr val="212121"/>
                </a:solidFill>
                <a:latin typeface="wf_segoe-ui_normal"/>
              </a:rPr>
              <a:t> Emilia </a:t>
            </a:r>
            <a:r>
              <a:rPr lang="en-US" dirty="0" err="1">
                <a:solidFill>
                  <a:srgbClr val="212121"/>
                </a:solidFill>
                <a:latin typeface="wf_segoe-ui_normal"/>
              </a:rPr>
              <a:t>Weckman</a:t>
            </a:r>
            <a:r>
              <a:rPr lang="en-US" dirty="0">
                <a:solidFill>
                  <a:srgbClr val="212121"/>
                </a:solidFill>
                <a:latin typeface="wf_segoe-ui_normal"/>
              </a:rPr>
              <a:t> </a:t>
            </a:r>
            <a:r>
              <a:rPr lang="en-US" b="0" i="0" dirty="0">
                <a:solidFill>
                  <a:srgbClr val="212121"/>
                </a:solidFill>
                <a:effectLst/>
                <a:latin typeface="wf_segoe-ui_normal"/>
              </a:rPr>
              <a:t>is licensed under the Creative Commons Attribution-</a:t>
            </a:r>
            <a:r>
              <a:rPr lang="en-US" b="0" i="0" dirty="0" err="1">
                <a:solidFill>
                  <a:srgbClr val="212121"/>
                </a:solidFill>
                <a:effectLst/>
                <a:latin typeface="wf_segoe-ui_normal"/>
              </a:rPr>
              <a:t>ShareAlike</a:t>
            </a:r>
            <a:r>
              <a:rPr lang="en-US" b="0" i="0" dirty="0">
                <a:solidFill>
                  <a:srgbClr val="212121"/>
                </a:solidFill>
                <a:effectLst/>
                <a:latin typeface="wf_segoe-ui_normal"/>
              </a:rPr>
              <a:t> 4.0 International License. To view a copy of this license, visit </a:t>
            </a:r>
            <a:r>
              <a:rPr lang="en-US" b="0" i="0" dirty="0">
                <a:effectLst/>
                <a:latin typeface="wf_segoe-ui_normal"/>
                <a:hlinkClick r:id="rId4"/>
              </a:rPr>
              <a:t>http://creativecommons.org/licenses/by-sa/4.0/</a:t>
            </a:r>
            <a:r>
              <a:rPr lang="en-US" b="0" i="0" dirty="0">
                <a:solidFill>
                  <a:srgbClr val="212121"/>
                </a:solidFill>
                <a:effectLst/>
                <a:latin typeface="wf_segoe-ui_normal"/>
              </a:rPr>
              <a:t>.</a:t>
            </a:r>
            <a:endParaRPr lang="sv-FI" dirty="0"/>
          </a:p>
        </p:txBody>
      </p:sp>
      <p:pic>
        <p:nvPicPr>
          <p:cNvPr id="15" name="Picture 14">
            <a:extLst>
              <a:ext uri="{FF2B5EF4-FFF2-40B4-BE49-F238E27FC236}">
                <a16:creationId xmlns:a16="http://schemas.microsoft.com/office/drawing/2014/main" id="{C34D572F-5FCE-E2C9-1DCB-1F840257A14D}"/>
              </a:ext>
            </a:extLst>
          </p:cNvPr>
          <p:cNvPicPr>
            <a:picLocks noChangeAspect="1"/>
          </p:cNvPicPr>
          <p:nvPr/>
        </p:nvPicPr>
        <p:blipFill>
          <a:blip r:embed="rId5"/>
          <a:stretch>
            <a:fillRect/>
          </a:stretch>
        </p:blipFill>
        <p:spPr>
          <a:xfrm>
            <a:off x="1200265" y="7339865"/>
            <a:ext cx="1851227" cy="647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9679"/>
        </a:solidFill>
        <a:effectLst/>
      </p:bgPr>
    </p:bg>
    <p:spTree>
      <p:nvGrpSpPr>
        <p:cNvPr id="1" name=""/>
        <p:cNvGrpSpPr/>
        <p:nvPr/>
      </p:nvGrpSpPr>
      <p:grpSpPr>
        <a:xfrm>
          <a:off x="0" y="0"/>
          <a:ext cx="0" cy="0"/>
          <a:chOff x="0" y="0"/>
          <a:chExt cx="0" cy="0"/>
        </a:xfrm>
      </p:grpSpPr>
      <p:sp>
        <p:nvSpPr>
          <p:cNvPr id="2" name="TextBox 2"/>
          <p:cNvSpPr txBox="1"/>
          <p:nvPr/>
        </p:nvSpPr>
        <p:spPr>
          <a:xfrm>
            <a:off x="1283470" y="4194176"/>
            <a:ext cx="15721059" cy="2411723"/>
          </a:xfrm>
          <a:prstGeom prst="rect">
            <a:avLst/>
          </a:prstGeom>
        </p:spPr>
        <p:txBody>
          <a:bodyPr lIns="0" tIns="0" rIns="0" bIns="0" rtlCol="0" anchor="t">
            <a:spAutoFit/>
          </a:bodyPr>
          <a:lstStyle/>
          <a:p>
            <a:pPr algn="ctr">
              <a:lnSpc>
                <a:spcPts val="8819"/>
              </a:lnSpc>
            </a:pPr>
            <a:r>
              <a:rPr lang="en-US" sz="10499">
                <a:solidFill>
                  <a:srgbClr val="525252"/>
                </a:solidFill>
                <a:latin typeface="The Seasons Bold"/>
              </a:rPr>
              <a:t>Analys av normer: </a:t>
            </a:r>
          </a:p>
          <a:p>
            <a:pPr marL="0" lvl="0" indent="0" algn="ctr">
              <a:lnSpc>
                <a:spcPts val="8819"/>
              </a:lnSpc>
            </a:pPr>
            <a:r>
              <a:rPr lang="en-US" sz="10499">
                <a:solidFill>
                  <a:srgbClr val="525252"/>
                </a:solidFill>
                <a:latin typeface="The Seasons Bold"/>
              </a:rPr>
              <a:t>Disney &amp; Pixar filmer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6" name="TextBox 6"/>
          <p:cNvSpPr txBox="1"/>
          <p:nvPr/>
        </p:nvSpPr>
        <p:spPr>
          <a:xfrm>
            <a:off x="1928884" y="2294572"/>
            <a:ext cx="14430232" cy="1278255"/>
          </a:xfrm>
          <a:prstGeom prst="rect">
            <a:avLst/>
          </a:prstGeom>
        </p:spPr>
        <p:txBody>
          <a:bodyPr lIns="0" tIns="0" rIns="0" bIns="0" rtlCol="0" anchor="t">
            <a:spAutoFit/>
          </a:bodyPr>
          <a:lstStyle/>
          <a:p>
            <a:pPr algn="ctr">
              <a:lnSpc>
                <a:spcPts val="8910"/>
              </a:lnSpc>
            </a:pPr>
            <a:r>
              <a:rPr lang="en-US" sz="9000" dirty="0" err="1">
                <a:solidFill>
                  <a:srgbClr val="525252"/>
                </a:solidFill>
                <a:latin typeface="The Seasons Bold"/>
              </a:rPr>
              <a:t>Disneyfilmer</a:t>
            </a:r>
            <a:r>
              <a:rPr lang="en-US" sz="9000" dirty="0">
                <a:solidFill>
                  <a:srgbClr val="525252"/>
                </a:solidFill>
                <a:latin typeface="The Seasons Bold"/>
              </a:rPr>
              <a:t> (1937–1959)</a:t>
            </a:r>
          </a:p>
        </p:txBody>
      </p:sp>
      <p:sp>
        <p:nvSpPr>
          <p:cNvPr id="7" name="TextBox 7"/>
          <p:cNvSpPr txBox="1"/>
          <p:nvPr/>
        </p:nvSpPr>
        <p:spPr>
          <a:xfrm>
            <a:off x="3276600" y="4763973"/>
            <a:ext cx="11172917" cy="759054"/>
          </a:xfrm>
          <a:prstGeom prst="rect">
            <a:avLst/>
          </a:prstGeom>
        </p:spPr>
        <p:txBody>
          <a:bodyPr lIns="0" tIns="0" rIns="0" bIns="0" rtlCol="0" anchor="t">
            <a:spAutoFit/>
          </a:bodyPr>
          <a:lstStyle/>
          <a:p>
            <a:pPr algn="ctr">
              <a:lnSpc>
                <a:spcPts val="5735"/>
              </a:lnSpc>
            </a:pPr>
            <a:r>
              <a:rPr lang="en-US" sz="6000" dirty="0" err="1">
                <a:solidFill>
                  <a:srgbClr val="525252"/>
                </a:solidFill>
                <a:latin typeface="Arial Italics"/>
              </a:rPr>
              <a:t>Vilka</a:t>
            </a:r>
            <a:r>
              <a:rPr lang="en-US" sz="6000" dirty="0">
                <a:solidFill>
                  <a:srgbClr val="525252"/>
                </a:solidFill>
                <a:latin typeface="Arial Italics"/>
              </a:rPr>
              <a:t> </a:t>
            </a:r>
            <a:r>
              <a:rPr lang="en-US" sz="6000" dirty="0" err="1">
                <a:solidFill>
                  <a:srgbClr val="525252"/>
                </a:solidFill>
                <a:latin typeface="Arial Italics"/>
              </a:rPr>
              <a:t>normer</a:t>
            </a:r>
            <a:r>
              <a:rPr lang="en-US" sz="6000" dirty="0">
                <a:solidFill>
                  <a:srgbClr val="525252"/>
                </a:solidFill>
                <a:latin typeface="Arial Italics"/>
              </a:rPr>
              <a:t> ser </a:t>
            </a:r>
            <a:r>
              <a:rPr lang="en-US" sz="6000" dirty="0" err="1">
                <a:solidFill>
                  <a:srgbClr val="525252"/>
                </a:solidFill>
                <a:latin typeface="Arial Italics"/>
              </a:rPr>
              <a:t>ni</a:t>
            </a:r>
            <a:r>
              <a:rPr lang="en-US" sz="6000" dirty="0">
                <a:solidFill>
                  <a:srgbClr val="525252"/>
                </a:solidFill>
                <a:latin typeface="Arial Italics"/>
              </a:rPr>
              <a:t> </a:t>
            </a:r>
            <a:r>
              <a:rPr lang="en-US" sz="6000" dirty="0" err="1">
                <a:solidFill>
                  <a:srgbClr val="525252"/>
                </a:solidFill>
                <a:latin typeface="Arial Italics"/>
              </a:rPr>
              <a:t>i</a:t>
            </a:r>
            <a:r>
              <a:rPr lang="en-US" sz="6000" dirty="0">
                <a:solidFill>
                  <a:srgbClr val="525252"/>
                </a:solidFill>
                <a:latin typeface="Arial Italics"/>
              </a:rPr>
              <a:t> </a:t>
            </a:r>
            <a:r>
              <a:rPr lang="en-US" sz="6000" dirty="0" err="1">
                <a:solidFill>
                  <a:srgbClr val="525252"/>
                </a:solidFill>
                <a:latin typeface="Arial Italics"/>
              </a:rPr>
              <a:t>exemplen</a:t>
            </a:r>
            <a:r>
              <a:rPr lang="en-US" sz="6000" dirty="0">
                <a:solidFill>
                  <a:srgbClr val="525252"/>
                </a:solidFill>
                <a:latin typeface="Arial Italics"/>
              </a:rPr>
              <a:t>?</a:t>
            </a:r>
          </a:p>
        </p:txBody>
      </p:sp>
      <p:sp>
        <p:nvSpPr>
          <p:cNvPr id="10" name="TextBox 10"/>
          <p:cNvSpPr txBox="1"/>
          <p:nvPr/>
        </p:nvSpPr>
        <p:spPr>
          <a:xfrm>
            <a:off x="14859000" y="7992428"/>
            <a:ext cx="4800600" cy="1723549"/>
          </a:xfrm>
          <a:prstGeom prst="rect">
            <a:avLst/>
          </a:prstGeom>
        </p:spPr>
        <p:txBody>
          <a:bodyPr wrap="square" lIns="0" tIns="0" rIns="0" bIns="0" rtlCol="0" anchor="t">
            <a:spAutoFit/>
          </a:bodyPr>
          <a:lstStyle/>
          <a:p>
            <a:r>
              <a:rPr lang="en-US" sz="2800" dirty="0" err="1">
                <a:solidFill>
                  <a:srgbClr val="525252"/>
                </a:solidFill>
                <a:latin typeface="Arial" panose="020B0604020202020204" pitchFamily="34" charset="0"/>
                <a:cs typeface="Arial" panose="020B0604020202020204" pitchFamily="34" charset="0"/>
              </a:rPr>
              <a:t>Exempel</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från</a:t>
            </a:r>
            <a:r>
              <a:rPr lang="en-US" sz="2800" dirty="0">
                <a:solidFill>
                  <a:srgbClr val="525252"/>
                </a:solidFill>
                <a:latin typeface="Arial" panose="020B0604020202020204" pitchFamily="34" charset="0"/>
                <a:cs typeface="Arial" panose="020B0604020202020204" pitchFamily="34" charset="0"/>
              </a:rPr>
              <a:t>: </a:t>
            </a:r>
          </a:p>
          <a:p>
            <a:r>
              <a:rPr lang="en-US" sz="2800" dirty="0" err="1">
                <a:solidFill>
                  <a:srgbClr val="525252"/>
                </a:solidFill>
                <a:latin typeface="Arial" panose="020B0604020202020204" pitchFamily="34" charset="0"/>
                <a:cs typeface="Arial" panose="020B0604020202020204" pitchFamily="34" charset="0"/>
              </a:rPr>
              <a:t>Askungen</a:t>
            </a:r>
            <a:r>
              <a:rPr lang="en-US" sz="2800" dirty="0">
                <a:solidFill>
                  <a:srgbClr val="525252"/>
                </a:solidFill>
                <a:latin typeface="Arial" panose="020B0604020202020204" pitchFamily="34" charset="0"/>
                <a:cs typeface="Arial" panose="020B0604020202020204" pitchFamily="34" charset="0"/>
              </a:rPr>
              <a:t> (1950)</a:t>
            </a:r>
          </a:p>
          <a:p>
            <a:r>
              <a:rPr lang="en-US" sz="2800" dirty="0" err="1">
                <a:solidFill>
                  <a:srgbClr val="525252"/>
                </a:solidFill>
                <a:latin typeface="Arial" panose="020B0604020202020204" pitchFamily="34" charset="0"/>
                <a:cs typeface="Arial" panose="020B0604020202020204" pitchFamily="34" charset="0"/>
              </a:rPr>
              <a:t>Törnrosa</a:t>
            </a:r>
            <a:r>
              <a:rPr lang="en-US" sz="2800" dirty="0">
                <a:solidFill>
                  <a:srgbClr val="525252"/>
                </a:solidFill>
                <a:latin typeface="Arial" panose="020B0604020202020204" pitchFamily="34" charset="0"/>
                <a:cs typeface="Arial" panose="020B0604020202020204" pitchFamily="34" charset="0"/>
              </a:rPr>
              <a:t> (1959)</a:t>
            </a:r>
          </a:p>
          <a:p>
            <a:r>
              <a:rPr lang="en-US" sz="2800" dirty="0" err="1">
                <a:solidFill>
                  <a:srgbClr val="525252"/>
                </a:solidFill>
                <a:latin typeface="Arial" panose="020B0604020202020204" pitchFamily="34" charset="0"/>
                <a:cs typeface="Arial" panose="020B0604020202020204" pitchFamily="34" charset="0"/>
              </a:rPr>
              <a:t>Snövit</a:t>
            </a:r>
            <a:r>
              <a:rPr lang="en-US" sz="2800" dirty="0">
                <a:solidFill>
                  <a:srgbClr val="525252"/>
                </a:solidFill>
                <a:latin typeface="Arial" panose="020B0604020202020204" pitchFamily="34" charset="0"/>
                <a:cs typeface="Arial" panose="020B0604020202020204" pitchFamily="34" charset="0"/>
              </a:rPr>
              <a:t> (1937)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2" name="TextBox 12"/>
          <p:cNvSpPr txBox="1"/>
          <p:nvPr/>
        </p:nvSpPr>
        <p:spPr>
          <a:xfrm>
            <a:off x="1928884" y="1761179"/>
            <a:ext cx="14430232" cy="1278255"/>
          </a:xfrm>
          <a:prstGeom prst="rect">
            <a:avLst/>
          </a:prstGeom>
        </p:spPr>
        <p:txBody>
          <a:bodyPr lIns="0" tIns="0" rIns="0" bIns="0" rtlCol="0" anchor="t">
            <a:spAutoFit/>
          </a:bodyPr>
          <a:lstStyle/>
          <a:p>
            <a:pPr algn="ctr">
              <a:lnSpc>
                <a:spcPts val="8910"/>
              </a:lnSpc>
            </a:pPr>
            <a:r>
              <a:rPr lang="en-US" sz="9000" dirty="0" err="1">
                <a:solidFill>
                  <a:srgbClr val="525252"/>
                </a:solidFill>
                <a:latin typeface="The Seasons Bold"/>
              </a:rPr>
              <a:t>Disneyfilmer</a:t>
            </a:r>
            <a:r>
              <a:rPr lang="en-US" sz="9000" dirty="0">
                <a:solidFill>
                  <a:srgbClr val="525252"/>
                </a:solidFill>
                <a:latin typeface="The Seasons Bold"/>
              </a:rPr>
              <a:t> (1989-2009)</a:t>
            </a:r>
          </a:p>
        </p:txBody>
      </p:sp>
      <p:sp>
        <p:nvSpPr>
          <p:cNvPr id="13" name="TextBox 13"/>
          <p:cNvSpPr txBox="1"/>
          <p:nvPr/>
        </p:nvSpPr>
        <p:spPr>
          <a:xfrm>
            <a:off x="2670738" y="4311743"/>
            <a:ext cx="13688378" cy="759054"/>
          </a:xfrm>
          <a:prstGeom prst="rect">
            <a:avLst/>
          </a:prstGeom>
        </p:spPr>
        <p:txBody>
          <a:bodyPr wrap="square" lIns="0" tIns="0" rIns="0" bIns="0" rtlCol="0" anchor="t">
            <a:spAutoFit/>
          </a:bodyPr>
          <a:lstStyle/>
          <a:p>
            <a:pPr algn="ctr">
              <a:lnSpc>
                <a:spcPts val="5735"/>
              </a:lnSpc>
            </a:pPr>
            <a:r>
              <a:rPr lang="en-US" sz="6000" dirty="0" err="1">
                <a:solidFill>
                  <a:srgbClr val="525252"/>
                </a:solidFill>
                <a:latin typeface="Arial Italics"/>
              </a:rPr>
              <a:t>Vilka</a:t>
            </a:r>
            <a:r>
              <a:rPr lang="en-US" sz="6000" dirty="0">
                <a:solidFill>
                  <a:srgbClr val="525252"/>
                </a:solidFill>
                <a:latin typeface="Arial Italics"/>
              </a:rPr>
              <a:t> </a:t>
            </a:r>
            <a:r>
              <a:rPr lang="en-US" sz="6000" dirty="0" err="1">
                <a:solidFill>
                  <a:srgbClr val="525252"/>
                </a:solidFill>
                <a:latin typeface="Arial Italics"/>
              </a:rPr>
              <a:t>normer</a:t>
            </a:r>
            <a:r>
              <a:rPr lang="en-US" sz="6000" dirty="0">
                <a:solidFill>
                  <a:srgbClr val="525252"/>
                </a:solidFill>
                <a:latin typeface="Arial Italics"/>
              </a:rPr>
              <a:t> ser </a:t>
            </a:r>
            <a:r>
              <a:rPr lang="en-US" sz="6000" dirty="0" err="1">
                <a:solidFill>
                  <a:srgbClr val="525252"/>
                </a:solidFill>
                <a:latin typeface="Arial Italics"/>
              </a:rPr>
              <a:t>ni</a:t>
            </a:r>
            <a:r>
              <a:rPr lang="en-US" sz="6000" dirty="0">
                <a:solidFill>
                  <a:srgbClr val="525252"/>
                </a:solidFill>
                <a:latin typeface="Arial Italics"/>
              </a:rPr>
              <a:t> </a:t>
            </a:r>
            <a:r>
              <a:rPr lang="en-US" sz="6000" dirty="0" err="1">
                <a:solidFill>
                  <a:srgbClr val="525252"/>
                </a:solidFill>
                <a:latin typeface="Arial Italics"/>
              </a:rPr>
              <a:t>i</a:t>
            </a:r>
            <a:r>
              <a:rPr lang="en-US" sz="6000" dirty="0">
                <a:solidFill>
                  <a:srgbClr val="525252"/>
                </a:solidFill>
                <a:latin typeface="Arial Italics"/>
              </a:rPr>
              <a:t> </a:t>
            </a:r>
            <a:r>
              <a:rPr lang="en-US" sz="6000" dirty="0" err="1">
                <a:solidFill>
                  <a:srgbClr val="525252"/>
                </a:solidFill>
                <a:latin typeface="Arial Italics"/>
              </a:rPr>
              <a:t>exemplen</a:t>
            </a:r>
            <a:r>
              <a:rPr lang="en-US" sz="6000" dirty="0">
                <a:solidFill>
                  <a:srgbClr val="525252"/>
                </a:solidFill>
                <a:latin typeface="Arial Italics"/>
              </a:rPr>
              <a:t>?</a:t>
            </a:r>
          </a:p>
        </p:txBody>
      </p:sp>
      <p:sp>
        <p:nvSpPr>
          <p:cNvPr id="14" name="TextBox 14"/>
          <p:cNvSpPr txBox="1"/>
          <p:nvPr/>
        </p:nvSpPr>
        <p:spPr>
          <a:xfrm>
            <a:off x="13182600" y="7247567"/>
            <a:ext cx="9601200" cy="4431983"/>
          </a:xfrm>
          <a:prstGeom prst="rect">
            <a:avLst/>
          </a:prstGeom>
        </p:spPr>
        <p:txBody>
          <a:bodyPr wrap="square" lIns="0" tIns="0" rIns="0" bIns="0" rtlCol="0" anchor="t">
            <a:spAutoFit/>
          </a:bodyPr>
          <a:lstStyle/>
          <a:p>
            <a:r>
              <a:rPr lang="en-US" sz="2800" dirty="0" err="1">
                <a:solidFill>
                  <a:srgbClr val="525252"/>
                </a:solidFill>
                <a:latin typeface="Arial" panose="020B0604020202020204" pitchFamily="34" charset="0"/>
                <a:cs typeface="Arial" panose="020B0604020202020204" pitchFamily="34" charset="0"/>
              </a:rPr>
              <a:t>Exempel</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från</a:t>
            </a:r>
            <a:r>
              <a:rPr lang="en-US" sz="2800" dirty="0">
                <a:solidFill>
                  <a:srgbClr val="525252"/>
                </a:solidFill>
                <a:latin typeface="Arial" panose="020B0604020202020204" pitchFamily="34" charset="0"/>
                <a:cs typeface="Arial" panose="020B0604020202020204" pitchFamily="34" charset="0"/>
              </a:rPr>
              <a:t>:</a:t>
            </a:r>
          </a:p>
          <a:p>
            <a:r>
              <a:rPr lang="en-US" sz="2800" dirty="0">
                <a:solidFill>
                  <a:srgbClr val="525252"/>
                </a:solidFill>
                <a:latin typeface="Arial" panose="020B0604020202020204" pitchFamily="34" charset="0"/>
                <a:cs typeface="Arial" panose="020B0604020202020204" pitchFamily="34" charset="0"/>
              </a:rPr>
              <a:t>Lilla </a:t>
            </a:r>
            <a:r>
              <a:rPr lang="en-US" sz="2800" dirty="0" err="1">
                <a:solidFill>
                  <a:srgbClr val="525252"/>
                </a:solidFill>
                <a:latin typeface="Arial" panose="020B0604020202020204" pitchFamily="34" charset="0"/>
                <a:cs typeface="Arial" panose="020B0604020202020204" pitchFamily="34" charset="0"/>
              </a:rPr>
              <a:t>sjöjungrun</a:t>
            </a:r>
            <a:r>
              <a:rPr lang="en-US" sz="2800" dirty="0">
                <a:solidFill>
                  <a:srgbClr val="525252"/>
                </a:solidFill>
                <a:latin typeface="Arial" panose="020B0604020202020204" pitchFamily="34" charset="0"/>
                <a:cs typeface="Arial" panose="020B0604020202020204" pitchFamily="34" charset="0"/>
              </a:rPr>
              <a:t> (1989)</a:t>
            </a:r>
          </a:p>
          <a:p>
            <a:r>
              <a:rPr lang="en-US" sz="2800" dirty="0">
                <a:solidFill>
                  <a:srgbClr val="525252"/>
                </a:solidFill>
                <a:latin typeface="Arial" panose="020B0604020202020204" pitchFamily="34" charset="0"/>
                <a:cs typeface="Arial" panose="020B0604020202020204" pitchFamily="34" charset="0"/>
              </a:rPr>
              <a:t>Pocahontas (1995)</a:t>
            </a:r>
          </a:p>
          <a:p>
            <a:r>
              <a:rPr lang="en-US" sz="2800" dirty="0" err="1">
                <a:solidFill>
                  <a:srgbClr val="525252"/>
                </a:solidFill>
                <a:latin typeface="Arial" panose="020B0604020202020204" pitchFamily="34" charset="0"/>
                <a:cs typeface="Arial" panose="020B0604020202020204" pitchFamily="34" charset="0"/>
              </a:rPr>
              <a:t>Prinsessan</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och</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grodan</a:t>
            </a:r>
            <a:r>
              <a:rPr lang="en-US" sz="2800" dirty="0">
                <a:solidFill>
                  <a:srgbClr val="525252"/>
                </a:solidFill>
                <a:latin typeface="Arial" panose="020B0604020202020204" pitchFamily="34" charset="0"/>
                <a:cs typeface="Arial" panose="020B0604020202020204" pitchFamily="34" charset="0"/>
              </a:rPr>
              <a:t> (2009)</a:t>
            </a:r>
          </a:p>
          <a:p>
            <a:r>
              <a:rPr lang="en-US" sz="2800" dirty="0" err="1">
                <a:solidFill>
                  <a:srgbClr val="525252"/>
                </a:solidFill>
                <a:latin typeface="Arial" panose="020B0604020202020204" pitchFamily="34" charset="0"/>
                <a:cs typeface="Arial" panose="020B0604020202020204" pitchFamily="34" charset="0"/>
              </a:rPr>
              <a:t>Skönheten</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och</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odjuret</a:t>
            </a:r>
            <a:r>
              <a:rPr lang="en-US" sz="2800" dirty="0">
                <a:solidFill>
                  <a:srgbClr val="525252"/>
                </a:solidFill>
                <a:latin typeface="Arial" panose="020B0604020202020204" pitchFamily="34" charset="0"/>
                <a:cs typeface="Arial" panose="020B0604020202020204" pitchFamily="34" charset="0"/>
              </a:rPr>
              <a:t> (1991)</a:t>
            </a:r>
          </a:p>
          <a:p>
            <a:r>
              <a:rPr lang="en-US" sz="2800" dirty="0">
                <a:solidFill>
                  <a:srgbClr val="525252"/>
                </a:solidFill>
                <a:latin typeface="Arial" panose="020B0604020202020204" pitchFamily="34" charset="0"/>
                <a:cs typeface="Arial" panose="020B0604020202020204" pitchFamily="34" charset="0"/>
              </a:rPr>
              <a:t>Mulan (1998)</a:t>
            </a:r>
          </a:p>
          <a:p>
            <a:endParaRPr lang="en-US" sz="4000" dirty="0">
              <a:solidFill>
                <a:srgbClr val="525252"/>
              </a:solidFill>
              <a:latin typeface="Arial" panose="020B0604020202020204" pitchFamily="34" charset="0"/>
              <a:cs typeface="Arial" panose="020B0604020202020204" pitchFamily="34" charset="0"/>
            </a:endParaRPr>
          </a:p>
          <a:p>
            <a:endParaRPr lang="en-US" sz="4000" dirty="0">
              <a:solidFill>
                <a:srgbClr val="525252"/>
              </a:solidFill>
              <a:latin typeface="Arial" panose="020B0604020202020204" pitchFamily="34" charset="0"/>
              <a:cs typeface="Arial" panose="020B0604020202020204" pitchFamily="34" charset="0"/>
            </a:endParaRPr>
          </a:p>
          <a:p>
            <a:endParaRPr lang="en-US" sz="4000" dirty="0">
              <a:solidFill>
                <a:srgbClr val="525252"/>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0" name="TextBox 10"/>
          <p:cNvSpPr txBox="1"/>
          <p:nvPr/>
        </p:nvSpPr>
        <p:spPr>
          <a:xfrm>
            <a:off x="745062" y="1212661"/>
            <a:ext cx="16797875" cy="1278255"/>
          </a:xfrm>
          <a:prstGeom prst="rect">
            <a:avLst/>
          </a:prstGeom>
        </p:spPr>
        <p:txBody>
          <a:bodyPr lIns="0" tIns="0" rIns="0" bIns="0" rtlCol="0" anchor="t">
            <a:spAutoFit/>
          </a:bodyPr>
          <a:lstStyle/>
          <a:p>
            <a:pPr algn="ctr">
              <a:lnSpc>
                <a:spcPts val="8910"/>
              </a:lnSpc>
            </a:pPr>
            <a:r>
              <a:rPr lang="en-US" sz="9000" dirty="0">
                <a:solidFill>
                  <a:srgbClr val="525252"/>
                </a:solidFill>
                <a:latin typeface="The Seasons Bold"/>
              </a:rPr>
              <a:t>Disney/Pixar </a:t>
            </a:r>
            <a:r>
              <a:rPr lang="en-US" sz="9000" dirty="0" err="1">
                <a:solidFill>
                  <a:srgbClr val="525252"/>
                </a:solidFill>
                <a:latin typeface="The Seasons Bold"/>
              </a:rPr>
              <a:t>filmer</a:t>
            </a:r>
            <a:r>
              <a:rPr lang="en-US" sz="9000" dirty="0">
                <a:solidFill>
                  <a:srgbClr val="525252"/>
                </a:solidFill>
                <a:latin typeface="The Seasons Bold"/>
              </a:rPr>
              <a:t> (2010–2022)</a:t>
            </a:r>
          </a:p>
        </p:txBody>
      </p:sp>
      <p:sp>
        <p:nvSpPr>
          <p:cNvPr id="11" name="TextBox 11"/>
          <p:cNvSpPr txBox="1"/>
          <p:nvPr/>
        </p:nvSpPr>
        <p:spPr>
          <a:xfrm>
            <a:off x="2747900" y="2942741"/>
            <a:ext cx="12547648" cy="2220993"/>
          </a:xfrm>
          <a:prstGeom prst="rect">
            <a:avLst/>
          </a:prstGeom>
        </p:spPr>
        <p:txBody>
          <a:bodyPr lIns="0" tIns="0" rIns="0" bIns="0" rtlCol="0" anchor="t">
            <a:spAutoFit/>
          </a:bodyPr>
          <a:lstStyle/>
          <a:p>
            <a:pPr algn="ctr">
              <a:lnSpc>
                <a:spcPts val="5735"/>
              </a:lnSpc>
            </a:pPr>
            <a:r>
              <a:rPr lang="en-US" sz="6000" dirty="0" err="1">
                <a:solidFill>
                  <a:srgbClr val="525252"/>
                </a:solidFill>
                <a:latin typeface="Arial Italics"/>
              </a:rPr>
              <a:t>Skiljer</a:t>
            </a:r>
            <a:r>
              <a:rPr lang="en-US" sz="6000" dirty="0">
                <a:solidFill>
                  <a:srgbClr val="525252"/>
                </a:solidFill>
                <a:latin typeface="Arial Italics"/>
              </a:rPr>
              <a:t> sig </a:t>
            </a:r>
            <a:r>
              <a:rPr lang="en-US" sz="6000" dirty="0" err="1">
                <a:solidFill>
                  <a:srgbClr val="525252"/>
                </a:solidFill>
                <a:latin typeface="Arial Italics"/>
              </a:rPr>
              <a:t>exemplen</a:t>
            </a:r>
            <a:r>
              <a:rPr lang="en-US" sz="6000" dirty="0">
                <a:solidFill>
                  <a:srgbClr val="525252"/>
                </a:solidFill>
                <a:latin typeface="Arial Italics"/>
              </a:rPr>
              <a:t> </a:t>
            </a:r>
            <a:r>
              <a:rPr lang="en-US" sz="6000" dirty="0" err="1">
                <a:solidFill>
                  <a:srgbClr val="525252"/>
                </a:solidFill>
                <a:latin typeface="Arial Italics"/>
              </a:rPr>
              <a:t>från</a:t>
            </a:r>
            <a:r>
              <a:rPr lang="en-US" sz="6000" dirty="0">
                <a:solidFill>
                  <a:srgbClr val="525252"/>
                </a:solidFill>
                <a:latin typeface="Arial Italics"/>
              </a:rPr>
              <a:t> </a:t>
            </a:r>
            <a:r>
              <a:rPr lang="en-US" sz="6000" dirty="0" err="1">
                <a:solidFill>
                  <a:srgbClr val="525252"/>
                </a:solidFill>
                <a:latin typeface="Arial Italics"/>
              </a:rPr>
              <a:t>följande</a:t>
            </a:r>
            <a:r>
              <a:rPr lang="en-US" sz="6000" dirty="0">
                <a:solidFill>
                  <a:srgbClr val="525252"/>
                </a:solidFill>
                <a:latin typeface="Arial Italics"/>
              </a:rPr>
              <a:t> </a:t>
            </a:r>
            <a:r>
              <a:rPr lang="en-US" sz="6000" dirty="0" err="1">
                <a:solidFill>
                  <a:srgbClr val="525252"/>
                </a:solidFill>
                <a:latin typeface="Arial Italics"/>
              </a:rPr>
              <a:t>filmer</a:t>
            </a:r>
            <a:r>
              <a:rPr lang="en-US" sz="6000" dirty="0">
                <a:solidFill>
                  <a:srgbClr val="525252"/>
                </a:solidFill>
                <a:latin typeface="Arial Italics"/>
              </a:rPr>
              <a:t> </a:t>
            </a:r>
            <a:r>
              <a:rPr lang="en-US" sz="6000" dirty="0" err="1">
                <a:solidFill>
                  <a:srgbClr val="525252"/>
                </a:solidFill>
                <a:latin typeface="Arial Italics"/>
              </a:rPr>
              <a:t>från</a:t>
            </a:r>
            <a:r>
              <a:rPr lang="en-US" sz="6000" dirty="0">
                <a:solidFill>
                  <a:srgbClr val="525252"/>
                </a:solidFill>
                <a:latin typeface="Arial Italics"/>
              </a:rPr>
              <a:t> det </a:t>
            </a:r>
            <a:r>
              <a:rPr lang="en-US" sz="6000" dirty="0" err="1">
                <a:solidFill>
                  <a:srgbClr val="525252"/>
                </a:solidFill>
                <a:latin typeface="Arial Italics"/>
              </a:rPr>
              <a:t>ni</a:t>
            </a:r>
            <a:r>
              <a:rPr lang="en-US" sz="6000" dirty="0">
                <a:solidFill>
                  <a:srgbClr val="525252"/>
                </a:solidFill>
                <a:latin typeface="Arial Italics"/>
              </a:rPr>
              <a:t> </a:t>
            </a:r>
            <a:r>
              <a:rPr lang="en-US" sz="6000" dirty="0" err="1">
                <a:solidFill>
                  <a:srgbClr val="525252"/>
                </a:solidFill>
                <a:latin typeface="Arial Italics"/>
              </a:rPr>
              <a:t>tidigare</a:t>
            </a:r>
            <a:r>
              <a:rPr lang="en-US" sz="6000" dirty="0">
                <a:solidFill>
                  <a:srgbClr val="525252"/>
                </a:solidFill>
                <a:latin typeface="Arial Italics"/>
              </a:rPr>
              <a:t> </a:t>
            </a:r>
            <a:r>
              <a:rPr lang="en-US" sz="6000" dirty="0" err="1">
                <a:solidFill>
                  <a:srgbClr val="525252"/>
                </a:solidFill>
                <a:latin typeface="Arial Italics"/>
              </a:rPr>
              <a:t>analyserat</a:t>
            </a:r>
            <a:r>
              <a:rPr lang="en-US" sz="6000" dirty="0">
                <a:solidFill>
                  <a:srgbClr val="525252"/>
                </a:solidFill>
                <a:latin typeface="Arial Italics"/>
              </a:rPr>
              <a:t>? Hur? </a:t>
            </a:r>
          </a:p>
        </p:txBody>
      </p:sp>
      <p:sp>
        <p:nvSpPr>
          <p:cNvPr id="14" name="TextBox 14"/>
          <p:cNvSpPr txBox="1"/>
          <p:nvPr/>
        </p:nvSpPr>
        <p:spPr>
          <a:xfrm>
            <a:off x="14554200" y="7277100"/>
            <a:ext cx="5181600" cy="5047536"/>
          </a:xfrm>
          <a:prstGeom prst="rect">
            <a:avLst/>
          </a:prstGeom>
        </p:spPr>
        <p:txBody>
          <a:bodyPr wrap="square" lIns="0" tIns="0" rIns="0" bIns="0" rtlCol="0" anchor="t">
            <a:spAutoFit/>
          </a:bodyPr>
          <a:lstStyle/>
          <a:p>
            <a:r>
              <a:rPr lang="en-US" sz="2800" dirty="0" err="1">
                <a:solidFill>
                  <a:srgbClr val="525252"/>
                </a:solidFill>
                <a:latin typeface="Arial" panose="020B0604020202020204" pitchFamily="34" charset="0"/>
                <a:cs typeface="Arial" panose="020B0604020202020204" pitchFamily="34" charset="0"/>
              </a:rPr>
              <a:t>Exempel</a:t>
            </a:r>
            <a:r>
              <a:rPr lang="en-US" sz="2800" dirty="0">
                <a:solidFill>
                  <a:srgbClr val="525252"/>
                </a:solidFill>
                <a:latin typeface="Arial" panose="020B0604020202020204" pitchFamily="34" charset="0"/>
                <a:cs typeface="Arial" panose="020B0604020202020204" pitchFamily="34" charset="0"/>
              </a:rPr>
              <a:t> </a:t>
            </a:r>
            <a:r>
              <a:rPr lang="en-US" sz="2800" dirty="0" err="1">
                <a:solidFill>
                  <a:srgbClr val="525252"/>
                </a:solidFill>
                <a:latin typeface="Arial" panose="020B0604020202020204" pitchFamily="34" charset="0"/>
                <a:cs typeface="Arial" panose="020B0604020202020204" pitchFamily="34" charset="0"/>
              </a:rPr>
              <a:t>från</a:t>
            </a:r>
            <a:r>
              <a:rPr lang="en-US" sz="2800" dirty="0">
                <a:solidFill>
                  <a:srgbClr val="525252"/>
                </a:solidFill>
                <a:latin typeface="Arial" panose="020B0604020202020204" pitchFamily="34" charset="0"/>
                <a:cs typeface="Arial" panose="020B0604020202020204" pitchFamily="34" charset="0"/>
              </a:rPr>
              <a:t>: </a:t>
            </a:r>
            <a:br>
              <a:rPr lang="en-US" sz="2800" dirty="0">
                <a:solidFill>
                  <a:srgbClr val="525252"/>
                </a:solidFill>
                <a:latin typeface="Arial" panose="020B0604020202020204" pitchFamily="34" charset="0"/>
                <a:cs typeface="Arial" panose="020B0604020202020204" pitchFamily="34" charset="0"/>
              </a:rPr>
            </a:br>
            <a:r>
              <a:rPr lang="en-US" sz="2800" dirty="0">
                <a:solidFill>
                  <a:srgbClr val="525252"/>
                </a:solidFill>
                <a:latin typeface="Arial" panose="020B0604020202020204" pitchFamily="34" charset="0"/>
                <a:cs typeface="Arial" panose="020B0604020202020204" pitchFamily="34" charset="0"/>
              </a:rPr>
              <a:t>Encanto (2012)</a:t>
            </a:r>
          </a:p>
          <a:p>
            <a:r>
              <a:rPr lang="en-US" sz="2800" dirty="0">
                <a:solidFill>
                  <a:srgbClr val="525252"/>
                </a:solidFill>
                <a:latin typeface="Arial" panose="020B0604020202020204" pitchFamily="34" charset="0"/>
                <a:cs typeface="Arial" panose="020B0604020202020204" pitchFamily="34" charset="0"/>
              </a:rPr>
              <a:t>Strange World (2022)</a:t>
            </a:r>
          </a:p>
          <a:p>
            <a:r>
              <a:rPr lang="en-US" sz="2800" dirty="0" err="1">
                <a:solidFill>
                  <a:srgbClr val="525252"/>
                </a:solidFill>
                <a:latin typeface="Arial" panose="020B0604020202020204" pitchFamily="34" charset="0"/>
                <a:cs typeface="Arial" panose="020B0604020202020204" pitchFamily="34" charset="0"/>
              </a:rPr>
              <a:t>Modig</a:t>
            </a:r>
            <a:r>
              <a:rPr lang="en-US" sz="2800" dirty="0">
                <a:solidFill>
                  <a:srgbClr val="525252"/>
                </a:solidFill>
                <a:latin typeface="Arial" panose="020B0604020202020204" pitchFamily="34" charset="0"/>
                <a:cs typeface="Arial" panose="020B0604020202020204" pitchFamily="34" charset="0"/>
              </a:rPr>
              <a:t> (2010)</a:t>
            </a:r>
          </a:p>
          <a:p>
            <a:r>
              <a:rPr lang="en-US" sz="2800" dirty="0" err="1">
                <a:solidFill>
                  <a:srgbClr val="525252"/>
                </a:solidFill>
                <a:latin typeface="Arial" panose="020B0604020202020204" pitchFamily="34" charset="0"/>
                <a:cs typeface="Arial" panose="020B0604020202020204" pitchFamily="34" charset="0"/>
              </a:rPr>
              <a:t>Trassel</a:t>
            </a:r>
            <a:r>
              <a:rPr lang="en-US" sz="2800" dirty="0">
                <a:solidFill>
                  <a:srgbClr val="525252"/>
                </a:solidFill>
                <a:latin typeface="Arial" panose="020B0604020202020204" pitchFamily="34" charset="0"/>
                <a:cs typeface="Arial" panose="020B0604020202020204" pitchFamily="34" charset="0"/>
              </a:rPr>
              <a:t> (2010)</a:t>
            </a:r>
          </a:p>
          <a:p>
            <a:r>
              <a:rPr lang="en-US" sz="2800" dirty="0" err="1">
                <a:solidFill>
                  <a:srgbClr val="525252"/>
                </a:solidFill>
                <a:latin typeface="Arial" panose="020B0604020202020204" pitchFamily="34" charset="0"/>
                <a:cs typeface="Arial" panose="020B0604020202020204" pitchFamily="34" charset="0"/>
              </a:rPr>
              <a:t>Vaiana</a:t>
            </a:r>
            <a:r>
              <a:rPr lang="en-US" sz="2800" dirty="0">
                <a:solidFill>
                  <a:srgbClr val="525252"/>
                </a:solidFill>
                <a:latin typeface="Arial" panose="020B0604020202020204" pitchFamily="34" charset="0"/>
                <a:cs typeface="Arial" panose="020B0604020202020204" pitchFamily="34" charset="0"/>
              </a:rPr>
              <a:t> (2016)</a:t>
            </a:r>
          </a:p>
          <a:p>
            <a:endParaRPr lang="en-US" sz="4000" dirty="0">
              <a:solidFill>
                <a:srgbClr val="525252"/>
              </a:solidFill>
              <a:latin typeface="Arial" panose="020B0604020202020204" pitchFamily="34" charset="0"/>
              <a:cs typeface="Arial" panose="020B0604020202020204" pitchFamily="34" charset="0"/>
            </a:endParaRPr>
          </a:p>
          <a:p>
            <a:endParaRPr lang="en-US" sz="4000" dirty="0">
              <a:solidFill>
                <a:srgbClr val="525252"/>
              </a:solidFill>
              <a:latin typeface="Arial" panose="020B0604020202020204" pitchFamily="34" charset="0"/>
              <a:cs typeface="Arial" panose="020B0604020202020204" pitchFamily="34" charset="0"/>
            </a:endParaRPr>
          </a:p>
          <a:p>
            <a:endParaRPr lang="en-US" sz="4000" dirty="0">
              <a:solidFill>
                <a:srgbClr val="525252"/>
              </a:solidFill>
              <a:latin typeface="Arial" panose="020B0604020202020204" pitchFamily="34" charset="0"/>
              <a:cs typeface="Arial" panose="020B0604020202020204" pitchFamily="34" charset="0"/>
            </a:endParaRPr>
          </a:p>
          <a:p>
            <a:endParaRPr lang="en-US" sz="4000" dirty="0">
              <a:solidFill>
                <a:srgbClr val="525252"/>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B2BB"/>
        </a:solidFill>
        <a:effectLst/>
      </p:bgPr>
    </p:bg>
    <p:spTree>
      <p:nvGrpSpPr>
        <p:cNvPr id="1" name=""/>
        <p:cNvGrpSpPr/>
        <p:nvPr/>
      </p:nvGrpSpPr>
      <p:grpSpPr>
        <a:xfrm>
          <a:off x="0" y="0"/>
          <a:ext cx="0" cy="0"/>
          <a:chOff x="0" y="0"/>
          <a:chExt cx="0" cy="0"/>
        </a:xfrm>
      </p:grpSpPr>
      <p:grpSp>
        <p:nvGrpSpPr>
          <p:cNvPr id="2" name="Group 2"/>
          <p:cNvGrpSpPr/>
          <p:nvPr/>
        </p:nvGrpSpPr>
        <p:grpSpPr>
          <a:xfrm>
            <a:off x="-686167" y="9048742"/>
            <a:ext cx="19860924" cy="1982716"/>
            <a:chOff x="0" y="0"/>
            <a:chExt cx="5230861" cy="522197"/>
          </a:xfrm>
        </p:grpSpPr>
        <p:sp>
          <p:nvSpPr>
            <p:cNvPr id="3" name="Freeform 3"/>
            <p:cNvSpPr/>
            <p:nvPr/>
          </p:nvSpPr>
          <p:spPr>
            <a:xfrm>
              <a:off x="0" y="0"/>
              <a:ext cx="5230861" cy="522197"/>
            </a:xfrm>
            <a:custGeom>
              <a:avLst/>
              <a:gdLst/>
              <a:ahLst/>
              <a:cxnLst/>
              <a:rect l="l" t="t" r="r" b="b"/>
              <a:pathLst>
                <a:path w="5230861" h="522197">
                  <a:moveTo>
                    <a:pt x="0" y="0"/>
                  </a:moveTo>
                  <a:lnTo>
                    <a:pt x="5230861" y="0"/>
                  </a:lnTo>
                  <a:lnTo>
                    <a:pt x="5230861" y="522197"/>
                  </a:lnTo>
                  <a:lnTo>
                    <a:pt x="0" y="522197"/>
                  </a:lnTo>
                  <a:close/>
                </a:path>
              </a:pathLst>
            </a:custGeom>
            <a:solidFill>
              <a:srgbClr val="FBF6F1"/>
            </a:solidFill>
            <a:ln w="9525" cap="sq">
              <a:solidFill>
                <a:srgbClr val="000000"/>
              </a:solidFill>
              <a:prstDash val="solid"/>
              <a:miter/>
            </a:ln>
          </p:spPr>
          <p:txBody>
            <a:bodyPr/>
            <a:lstStyle/>
            <a:p>
              <a:endParaRPr lang="sv-FI"/>
            </a:p>
          </p:txBody>
        </p:sp>
        <p:sp>
          <p:nvSpPr>
            <p:cNvPr id="4" name="TextBox 4"/>
            <p:cNvSpPr txBox="1"/>
            <p:nvPr/>
          </p:nvSpPr>
          <p:spPr>
            <a:xfrm>
              <a:off x="0" y="-9525"/>
              <a:ext cx="5230861" cy="531722"/>
            </a:xfrm>
            <a:prstGeom prst="rect">
              <a:avLst/>
            </a:prstGeom>
          </p:spPr>
          <p:txBody>
            <a:bodyPr lIns="50800" tIns="50800" rIns="50800" bIns="50800" rtlCol="0" anchor="ctr"/>
            <a:lstStyle/>
            <a:p>
              <a:pPr algn="ctr">
                <a:lnSpc>
                  <a:spcPts val="2266"/>
                </a:lnSpc>
              </a:pPr>
              <a:endParaRPr/>
            </a:p>
          </p:txBody>
        </p:sp>
      </p:grpSp>
      <p:sp>
        <p:nvSpPr>
          <p:cNvPr id="5" name="TextBox 5"/>
          <p:cNvSpPr txBox="1"/>
          <p:nvPr/>
        </p:nvSpPr>
        <p:spPr>
          <a:xfrm>
            <a:off x="1319512" y="9487263"/>
            <a:ext cx="5556810" cy="342774"/>
          </a:xfrm>
          <a:prstGeom prst="rect">
            <a:avLst/>
          </a:prstGeom>
        </p:spPr>
        <p:txBody>
          <a:bodyPr lIns="0" tIns="0" rIns="0" bIns="0" rtlCol="0" anchor="t">
            <a:spAutoFit/>
          </a:bodyPr>
          <a:lstStyle/>
          <a:p>
            <a:pPr>
              <a:lnSpc>
                <a:spcPts val="2266"/>
              </a:lnSpc>
            </a:pPr>
            <a:r>
              <a:rPr lang="en-US" sz="2200" spc="156">
                <a:solidFill>
                  <a:srgbClr val="525252"/>
                </a:solidFill>
                <a:latin typeface="Arial"/>
              </a:rPr>
              <a:t>Kursnamn</a:t>
            </a:r>
          </a:p>
        </p:txBody>
      </p:sp>
      <p:sp>
        <p:nvSpPr>
          <p:cNvPr id="6" name="Freeform 6"/>
          <p:cNvSpPr/>
          <p:nvPr/>
        </p:nvSpPr>
        <p:spPr>
          <a:xfrm rot="-10800000" flipV="1">
            <a:off x="-5436155" y="-2919337"/>
            <a:ext cx="10003298" cy="20006597"/>
          </a:xfrm>
          <a:custGeom>
            <a:avLst/>
            <a:gdLst/>
            <a:ahLst/>
            <a:cxnLst/>
            <a:rect l="l" t="t" r="r" b="b"/>
            <a:pathLst>
              <a:path w="10003298" h="20006597">
                <a:moveTo>
                  <a:pt x="0" y="20006596"/>
                </a:moveTo>
                <a:lnTo>
                  <a:pt x="10003299" y="20006596"/>
                </a:lnTo>
                <a:lnTo>
                  <a:pt x="10003299" y="0"/>
                </a:lnTo>
                <a:lnTo>
                  <a:pt x="0" y="0"/>
                </a:lnTo>
                <a:lnTo>
                  <a:pt x="0" y="20006596"/>
                </a:lnTo>
                <a:close/>
              </a:path>
            </a:pathLst>
          </a:custGeom>
          <a:blipFill>
            <a:blip r:embed="rId2"/>
            <a:stretch>
              <a:fillRect/>
            </a:stretch>
          </a:blipFill>
        </p:spPr>
        <p:txBody>
          <a:bodyPr/>
          <a:lstStyle/>
          <a:p>
            <a:endParaRPr lang="sv-FI"/>
          </a:p>
        </p:txBody>
      </p:sp>
      <p:sp>
        <p:nvSpPr>
          <p:cNvPr id="9" name="TextBox 9"/>
          <p:cNvSpPr txBox="1"/>
          <p:nvPr/>
        </p:nvSpPr>
        <p:spPr>
          <a:xfrm>
            <a:off x="5477263" y="1190625"/>
            <a:ext cx="10762354" cy="1312169"/>
          </a:xfrm>
          <a:prstGeom prst="rect">
            <a:avLst/>
          </a:prstGeom>
        </p:spPr>
        <p:txBody>
          <a:bodyPr lIns="0" tIns="0" rIns="0" bIns="0" rtlCol="0" anchor="t">
            <a:spAutoFit/>
          </a:bodyPr>
          <a:lstStyle/>
          <a:p>
            <a:pPr marL="0" lvl="0" indent="0" algn="l">
              <a:lnSpc>
                <a:spcPts val="9108"/>
              </a:lnSpc>
            </a:pPr>
            <a:r>
              <a:rPr lang="en-US" sz="9200">
                <a:solidFill>
                  <a:srgbClr val="525252"/>
                </a:solidFill>
                <a:latin typeface="The Seasons Bold"/>
              </a:rPr>
              <a:t>Sammanfattningsvis</a:t>
            </a:r>
          </a:p>
        </p:txBody>
      </p:sp>
      <p:sp>
        <p:nvSpPr>
          <p:cNvPr id="10" name="TextBox 10"/>
          <p:cNvSpPr txBox="1"/>
          <p:nvPr/>
        </p:nvSpPr>
        <p:spPr>
          <a:xfrm>
            <a:off x="5848845" y="5068667"/>
            <a:ext cx="5177008" cy="3014980"/>
          </a:xfrm>
          <a:prstGeom prst="rect">
            <a:avLst/>
          </a:prstGeom>
        </p:spPr>
        <p:txBody>
          <a:bodyPr lIns="0" tIns="0" rIns="0" bIns="0" rtlCol="0" anchor="t">
            <a:spAutoFit/>
          </a:bodyPr>
          <a:lstStyle/>
          <a:p>
            <a:pPr marL="604518" lvl="1" indent="-302259">
              <a:lnSpc>
                <a:spcPts val="3919"/>
              </a:lnSpc>
              <a:buFont typeface="Arial"/>
              <a:buChar char="•"/>
            </a:pPr>
            <a:r>
              <a:rPr lang="en-US" sz="2799" dirty="0" err="1">
                <a:solidFill>
                  <a:srgbClr val="525252"/>
                </a:solidFill>
                <a:latin typeface="Arial Medium"/>
              </a:rPr>
              <a:t>Tvåsamhetsnormen</a:t>
            </a:r>
            <a:r>
              <a:rPr lang="en-US" sz="2799" dirty="0">
                <a:solidFill>
                  <a:srgbClr val="525252"/>
                </a:solidFill>
                <a:latin typeface="Arial Medium"/>
              </a:rPr>
              <a:t> </a:t>
            </a:r>
          </a:p>
          <a:p>
            <a:pPr marL="604518" lvl="1" indent="-302259">
              <a:lnSpc>
                <a:spcPts val="3919"/>
              </a:lnSpc>
              <a:buFont typeface="Arial"/>
              <a:buChar char="•"/>
            </a:pPr>
            <a:r>
              <a:rPr lang="en-US" sz="2799" dirty="0" err="1">
                <a:solidFill>
                  <a:srgbClr val="525252"/>
                </a:solidFill>
                <a:latin typeface="Arial Medium"/>
              </a:rPr>
              <a:t>Vithetsnormen</a:t>
            </a:r>
            <a:r>
              <a:rPr lang="en-US" sz="2799" dirty="0">
                <a:solidFill>
                  <a:srgbClr val="525252"/>
                </a:solidFill>
                <a:latin typeface="Arial Medium"/>
              </a:rPr>
              <a:t> </a:t>
            </a:r>
          </a:p>
          <a:p>
            <a:pPr marL="604518" lvl="1" indent="-302259">
              <a:lnSpc>
                <a:spcPts val="3919"/>
              </a:lnSpc>
              <a:buFont typeface="Arial"/>
              <a:buChar char="•"/>
            </a:pPr>
            <a:r>
              <a:rPr lang="en-US" sz="2799" dirty="0" err="1">
                <a:solidFill>
                  <a:srgbClr val="525252"/>
                </a:solidFill>
                <a:latin typeface="Arial Medium"/>
              </a:rPr>
              <a:t>Heteronormen</a:t>
            </a:r>
            <a:r>
              <a:rPr lang="en-US" sz="2799" dirty="0">
                <a:solidFill>
                  <a:srgbClr val="525252"/>
                </a:solidFill>
                <a:latin typeface="Arial Medium"/>
              </a:rPr>
              <a:t> </a:t>
            </a:r>
          </a:p>
          <a:p>
            <a:pPr marL="604518" lvl="1" indent="-302259">
              <a:lnSpc>
                <a:spcPts val="3919"/>
              </a:lnSpc>
              <a:buFont typeface="Arial"/>
              <a:buChar char="•"/>
            </a:pPr>
            <a:r>
              <a:rPr lang="en-US" sz="2799" dirty="0">
                <a:solidFill>
                  <a:srgbClr val="525252"/>
                </a:solidFill>
                <a:latin typeface="Arial Medium"/>
              </a:rPr>
              <a:t>Cis-</a:t>
            </a:r>
            <a:r>
              <a:rPr lang="en-US" sz="2799" dirty="0" err="1">
                <a:solidFill>
                  <a:srgbClr val="525252"/>
                </a:solidFill>
                <a:latin typeface="Arial Medium"/>
              </a:rPr>
              <a:t>normativitet</a:t>
            </a:r>
            <a:r>
              <a:rPr lang="en-US" sz="2799" dirty="0">
                <a:solidFill>
                  <a:srgbClr val="525252"/>
                </a:solidFill>
                <a:latin typeface="Arial Medium"/>
              </a:rPr>
              <a:t>  </a:t>
            </a:r>
          </a:p>
          <a:p>
            <a:pPr marL="604518" lvl="1" indent="-302259">
              <a:lnSpc>
                <a:spcPts val="3919"/>
              </a:lnSpc>
              <a:spcBef>
                <a:spcPct val="0"/>
              </a:spcBef>
              <a:buFont typeface="Arial"/>
              <a:buChar char="•"/>
            </a:pPr>
            <a:r>
              <a:rPr lang="en-US" sz="2799" dirty="0" err="1">
                <a:solidFill>
                  <a:srgbClr val="525252"/>
                </a:solidFill>
                <a:latin typeface="Arial" panose="020B0604020202020204" pitchFamily="34" charset="0"/>
                <a:cs typeface="Arial" panose="020B0604020202020204" pitchFamily="34" charset="0"/>
              </a:rPr>
              <a:t>Tvåkönsnormen</a:t>
            </a:r>
            <a:r>
              <a:rPr lang="en-US" sz="2799" dirty="0">
                <a:solidFill>
                  <a:srgbClr val="525252"/>
                </a:solidFill>
                <a:latin typeface="Arial" panose="020B0604020202020204" pitchFamily="34" charset="0"/>
                <a:cs typeface="Arial" panose="020B0604020202020204" pitchFamily="34" charset="0"/>
              </a:rPr>
              <a:t> / </a:t>
            </a:r>
            <a:r>
              <a:rPr lang="en-US" sz="2799" dirty="0" err="1">
                <a:solidFill>
                  <a:srgbClr val="525252"/>
                </a:solidFill>
                <a:latin typeface="Arial" panose="020B0604020202020204" pitchFamily="34" charset="0"/>
                <a:cs typeface="Arial" panose="020B0604020202020204" pitchFamily="34" charset="0"/>
              </a:rPr>
              <a:t>könsbinäritet</a:t>
            </a:r>
            <a:endParaRPr lang="en-US" sz="2799" dirty="0">
              <a:solidFill>
                <a:srgbClr val="525252"/>
              </a:solidFill>
              <a:latin typeface="Arial" panose="020B0604020202020204" pitchFamily="34" charset="0"/>
              <a:cs typeface="Arial" panose="020B0604020202020204" pitchFamily="34" charset="0"/>
            </a:endParaRPr>
          </a:p>
        </p:txBody>
      </p:sp>
      <p:sp>
        <p:nvSpPr>
          <p:cNvPr id="11" name="TextBox 11"/>
          <p:cNvSpPr txBox="1"/>
          <p:nvPr/>
        </p:nvSpPr>
        <p:spPr>
          <a:xfrm>
            <a:off x="5982960" y="3458364"/>
            <a:ext cx="6656784" cy="1186562"/>
          </a:xfrm>
          <a:prstGeom prst="rect">
            <a:avLst/>
          </a:prstGeom>
        </p:spPr>
        <p:txBody>
          <a:bodyPr lIns="0" tIns="0" rIns="0" bIns="0" rtlCol="0" anchor="t">
            <a:spAutoFit/>
          </a:bodyPr>
          <a:lstStyle/>
          <a:p>
            <a:pPr>
              <a:lnSpc>
                <a:spcPts val="2987"/>
              </a:lnSpc>
              <a:spcBef>
                <a:spcPct val="0"/>
              </a:spcBef>
            </a:pPr>
            <a:r>
              <a:rPr lang="en-US" sz="2900" spc="205">
                <a:solidFill>
                  <a:srgbClr val="525252"/>
                </a:solidFill>
                <a:latin typeface="Arial Bold Italics"/>
              </a:rPr>
              <a:t>Normer som syns i filmerna, även om representationen och diversiteten förbättrats: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D28D"/>
        </a:solidFill>
        <a:effectLst/>
      </p:bgPr>
    </p:bg>
    <p:spTree>
      <p:nvGrpSpPr>
        <p:cNvPr id="1" name=""/>
        <p:cNvGrpSpPr/>
        <p:nvPr/>
      </p:nvGrpSpPr>
      <p:grpSpPr>
        <a:xfrm>
          <a:off x="0" y="0"/>
          <a:ext cx="0" cy="0"/>
          <a:chOff x="0" y="0"/>
          <a:chExt cx="0" cy="0"/>
        </a:xfrm>
      </p:grpSpPr>
      <p:sp>
        <p:nvSpPr>
          <p:cNvPr id="2" name="AutoShape 2"/>
          <p:cNvSpPr/>
          <p:nvPr/>
        </p:nvSpPr>
        <p:spPr>
          <a:xfrm>
            <a:off x="-886757" y="2878633"/>
            <a:ext cx="20061513" cy="0"/>
          </a:xfrm>
          <a:prstGeom prst="line">
            <a:avLst/>
          </a:prstGeom>
          <a:ln w="28575" cap="flat">
            <a:solidFill>
              <a:srgbClr val="525252"/>
            </a:solidFill>
            <a:prstDash val="solid"/>
            <a:headEnd type="none" w="sm" len="sm"/>
            <a:tailEnd type="none" w="sm" len="sm"/>
          </a:ln>
        </p:spPr>
        <p:txBody>
          <a:bodyPr/>
          <a:lstStyle/>
          <a:p>
            <a:endParaRPr lang="sv-FI"/>
          </a:p>
        </p:txBody>
      </p:sp>
      <p:sp>
        <p:nvSpPr>
          <p:cNvPr id="3" name="TextBox 3"/>
          <p:cNvSpPr txBox="1"/>
          <p:nvPr/>
        </p:nvSpPr>
        <p:spPr>
          <a:xfrm>
            <a:off x="1103759" y="1042341"/>
            <a:ext cx="11545127" cy="1136648"/>
          </a:xfrm>
          <a:prstGeom prst="rect">
            <a:avLst/>
          </a:prstGeom>
        </p:spPr>
        <p:txBody>
          <a:bodyPr lIns="0" tIns="0" rIns="0" bIns="0" rtlCol="0" anchor="t">
            <a:spAutoFit/>
          </a:bodyPr>
          <a:lstStyle/>
          <a:p>
            <a:pPr marL="0" lvl="0" indent="0" algn="l">
              <a:lnSpc>
                <a:spcPts val="7099"/>
              </a:lnSpc>
              <a:spcBef>
                <a:spcPct val="0"/>
              </a:spcBef>
            </a:pPr>
            <a:r>
              <a:rPr lang="en-US" sz="9999">
                <a:solidFill>
                  <a:srgbClr val="525252"/>
                </a:solidFill>
                <a:latin typeface="The Seasons Bold"/>
              </a:rPr>
              <a:t>Kön/genus</a:t>
            </a:r>
          </a:p>
        </p:txBody>
      </p:sp>
      <p:grpSp>
        <p:nvGrpSpPr>
          <p:cNvPr id="4" name="Group 4"/>
          <p:cNvGrpSpPr/>
          <p:nvPr/>
        </p:nvGrpSpPr>
        <p:grpSpPr>
          <a:xfrm>
            <a:off x="14422173" y="2575217"/>
            <a:ext cx="502056" cy="5020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txBody>
            <a:bodyPr/>
            <a:lstStyle/>
            <a:p>
              <a:endParaRPr lang="sv-FI"/>
            </a:p>
          </p:txBody>
        </p:sp>
        <p:sp>
          <p:nvSpPr>
            <p:cNvPr id="6" name="TextBox 6"/>
            <p:cNvSpPr txBox="1"/>
            <p:nvPr/>
          </p:nvSpPr>
          <p:spPr>
            <a:xfrm>
              <a:off x="127000" y="117475"/>
              <a:ext cx="558800" cy="568325"/>
            </a:xfrm>
            <a:prstGeom prst="rect">
              <a:avLst/>
            </a:prstGeom>
          </p:spPr>
          <p:txBody>
            <a:bodyPr lIns="50800" tIns="50800" rIns="50800" bIns="50800" rtlCol="0" anchor="ctr"/>
            <a:lstStyle/>
            <a:p>
              <a:pPr algn="ctr">
                <a:lnSpc>
                  <a:spcPts val="2266"/>
                </a:lnSpc>
              </a:pPr>
              <a:endParaRPr/>
            </a:p>
          </p:txBody>
        </p:sp>
      </p:grpSp>
      <p:sp>
        <p:nvSpPr>
          <p:cNvPr id="7" name="TextBox 7"/>
          <p:cNvSpPr txBox="1"/>
          <p:nvPr/>
        </p:nvSpPr>
        <p:spPr>
          <a:xfrm>
            <a:off x="1028700" y="3524948"/>
            <a:ext cx="3007027" cy="774701"/>
          </a:xfrm>
          <a:prstGeom prst="rect">
            <a:avLst/>
          </a:prstGeom>
        </p:spPr>
        <p:txBody>
          <a:bodyPr lIns="0" tIns="0" rIns="0" bIns="0" rtlCol="0" anchor="t">
            <a:spAutoFit/>
          </a:bodyPr>
          <a:lstStyle/>
          <a:p>
            <a:pPr>
              <a:lnSpc>
                <a:spcPts val="5150"/>
              </a:lnSpc>
            </a:pPr>
            <a:r>
              <a:rPr lang="en-US" sz="5000">
                <a:solidFill>
                  <a:srgbClr val="525252"/>
                </a:solidFill>
                <a:latin typeface="Arial Medium"/>
              </a:rPr>
              <a:t>Biologiskt</a:t>
            </a:r>
          </a:p>
        </p:txBody>
      </p:sp>
      <p:sp>
        <p:nvSpPr>
          <p:cNvPr id="8" name="TextBox 8"/>
          <p:cNvSpPr txBox="1"/>
          <p:nvPr/>
        </p:nvSpPr>
        <p:spPr>
          <a:xfrm>
            <a:off x="5080973" y="3524948"/>
            <a:ext cx="3009074" cy="774701"/>
          </a:xfrm>
          <a:prstGeom prst="rect">
            <a:avLst/>
          </a:prstGeom>
        </p:spPr>
        <p:txBody>
          <a:bodyPr lIns="0" tIns="0" rIns="0" bIns="0" rtlCol="0" anchor="t">
            <a:spAutoFit/>
          </a:bodyPr>
          <a:lstStyle/>
          <a:p>
            <a:pPr>
              <a:lnSpc>
                <a:spcPts val="5150"/>
              </a:lnSpc>
            </a:pPr>
            <a:r>
              <a:rPr lang="en-US" sz="5000">
                <a:solidFill>
                  <a:srgbClr val="525252"/>
                </a:solidFill>
                <a:latin typeface="Arial Medium"/>
              </a:rPr>
              <a:t>Juridiskt</a:t>
            </a:r>
          </a:p>
        </p:txBody>
      </p:sp>
      <p:sp>
        <p:nvSpPr>
          <p:cNvPr id="9" name="TextBox 9"/>
          <p:cNvSpPr txBox="1"/>
          <p:nvPr/>
        </p:nvSpPr>
        <p:spPr>
          <a:xfrm>
            <a:off x="9244295" y="3524948"/>
            <a:ext cx="2812272" cy="675826"/>
          </a:xfrm>
          <a:prstGeom prst="rect">
            <a:avLst/>
          </a:prstGeom>
        </p:spPr>
        <p:txBody>
          <a:bodyPr lIns="0" tIns="0" rIns="0" bIns="0" rtlCol="0" anchor="t">
            <a:spAutoFit/>
          </a:bodyPr>
          <a:lstStyle/>
          <a:p>
            <a:pPr>
              <a:lnSpc>
                <a:spcPts val="5150"/>
              </a:lnSpc>
            </a:pPr>
            <a:r>
              <a:rPr lang="en-US" sz="5000" dirty="0" err="1">
                <a:solidFill>
                  <a:srgbClr val="525252"/>
                </a:solidFill>
                <a:latin typeface="Arial" panose="020B0604020202020204" pitchFamily="34" charset="0"/>
                <a:cs typeface="Arial" panose="020B0604020202020204" pitchFamily="34" charset="0"/>
              </a:rPr>
              <a:t>Mentalt</a:t>
            </a:r>
            <a:endParaRPr lang="en-US" sz="5000" dirty="0">
              <a:solidFill>
                <a:srgbClr val="525252"/>
              </a:solidFill>
              <a:latin typeface="Arial" panose="020B0604020202020204" pitchFamily="34" charset="0"/>
              <a:cs typeface="Arial" panose="020B0604020202020204" pitchFamily="34" charset="0"/>
            </a:endParaRPr>
          </a:p>
        </p:txBody>
      </p:sp>
      <p:sp>
        <p:nvSpPr>
          <p:cNvPr id="10" name="TextBox 10"/>
          <p:cNvSpPr txBox="1"/>
          <p:nvPr/>
        </p:nvSpPr>
        <p:spPr>
          <a:xfrm>
            <a:off x="14179632" y="3502333"/>
            <a:ext cx="2197323" cy="666849"/>
          </a:xfrm>
          <a:prstGeom prst="rect">
            <a:avLst/>
          </a:prstGeom>
        </p:spPr>
        <p:txBody>
          <a:bodyPr lIns="0" tIns="0" rIns="0" bIns="0" rtlCol="0" anchor="t">
            <a:spAutoFit/>
          </a:bodyPr>
          <a:lstStyle/>
          <a:p>
            <a:pPr>
              <a:lnSpc>
                <a:spcPts val="5150"/>
              </a:lnSpc>
            </a:pPr>
            <a:r>
              <a:rPr lang="en-US" sz="5000" dirty="0" err="1">
                <a:solidFill>
                  <a:srgbClr val="525252"/>
                </a:solidFill>
                <a:latin typeface="Arial" panose="020B0604020202020204" pitchFamily="34" charset="0"/>
                <a:cs typeface="Arial" panose="020B0604020202020204" pitchFamily="34" charset="0"/>
              </a:rPr>
              <a:t>Socialt</a:t>
            </a:r>
            <a:endParaRPr lang="en-US" sz="5000" dirty="0">
              <a:solidFill>
                <a:srgbClr val="525252"/>
              </a:solidFill>
              <a:latin typeface="Arial" panose="020B0604020202020204" pitchFamily="34" charset="0"/>
              <a:cs typeface="Arial" panose="020B0604020202020204" pitchFamily="34" charset="0"/>
            </a:endParaRPr>
          </a:p>
        </p:txBody>
      </p:sp>
      <p:grpSp>
        <p:nvGrpSpPr>
          <p:cNvPr id="11" name="Group 11"/>
          <p:cNvGrpSpPr/>
          <p:nvPr/>
        </p:nvGrpSpPr>
        <p:grpSpPr>
          <a:xfrm>
            <a:off x="9663395" y="2641892"/>
            <a:ext cx="502056" cy="50205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txBody>
            <a:bodyPr/>
            <a:lstStyle/>
            <a:p>
              <a:endParaRPr lang="sv-FI"/>
            </a:p>
          </p:txBody>
        </p:sp>
        <p:sp>
          <p:nvSpPr>
            <p:cNvPr id="13" name="TextBox 13"/>
            <p:cNvSpPr txBox="1"/>
            <p:nvPr/>
          </p:nvSpPr>
          <p:spPr>
            <a:xfrm>
              <a:off x="127000" y="117475"/>
              <a:ext cx="558800" cy="568325"/>
            </a:xfrm>
            <a:prstGeom prst="rect">
              <a:avLst/>
            </a:prstGeom>
          </p:spPr>
          <p:txBody>
            <a:bodyPr lIns="50800" tIns="50800" rIns="50800" bIns="50800" rtlCol="0" anchor="ctr"/>
            <a:lstStyle/>
            <a:p>
              <a:pPr algn="ctr">
                <a:lnSpc>
                  <a:spcPts val="2266"/>
                </a:lnSpc>
              </a:pPr>
              <a:endParaRPr/>
            </a:p>
          </p:txBody>
        </p:sp>
      </p:grpSp>
      <p:grpSp>
        <p:nvGrpSpPr>
          <p:cNvPr id="14" name="Group 14"/>
          <p:cNvGrpSpPr/>
          <p:nvPr/>
        </p:nvGrpSpPr>
        <p:grpSpPr>
          <a:xfrm>
            <a:off x="5492999" y="2613317"/>
            <a:ext cx="502056" cy="50205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a:ln cap="sq">
              <a:noFill/>
              <a:prstDash val="solid"/>
              <a:miter/>
            </a:ln>
          </p:spPr>
          <p:txBody>
            <a:bodyPr/>
            <a:lstStyle/>
            <a:p>
              <a:endParaRPr lang="sv-FI"/>
            </a:p>
          </p:txBody>
        </p:sp>
        <p:sp>
          <p:nvSpPr>
            <p:cNvPr id="16" name="TextBox 16"/>
            <p:cNvSpPr txBox="1"/>
            <p:nvPr/>
          </p:nvSpPr>
          <p:spPr>
            <a:xfrm>
              <a:off x="127000" y="117475"/>
              <a:ext cx="558800" cy="568325"/>
            </a:xfrm>
            <a:prstGeom prst="rect">
              <a:avLst/>
            </a:prstGeom>
          </p:spPr>
          <p:txBody>
            <a:bodyPr lIns="50800" tIns="50800" rIns="50800" bIns="50800" rtlCol="0" anchor="ctr"/>
            <a:lstStyle/>
            <a:p>
              <a:pPr marL="0" lvl="0" indent="0" algn="ctr">
                <a:lnSpc>
                  <a:spcPts val="2266"/>
                </a:lnSpc>
                <a:spcBef>
                  <a:spcPct val="0"/>
                </a:spcBef>
              </a:pPr>
              <a:endParaRPr/>
            </a:p>
          </p:txBody>
        </p:sp>
      </p:grpSp>
      <p:grpSp>
        <p:nvGrpSpPr>
          <p:cNvPr id="17" name="Group 17"/>
          <p:cNvGrpSpPr/>
          <p:nvPr/>
        </p:nvGrpSpPr>
        <p:grpSpPr>
          <a:xfrm>
            <a:off x="1028700" y="2627604"/>
            <a:ext cx="502056" cy="50205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523042" y="124802"/>
                  </a:lnTo>
                  <a:lnTo>
                    <a:pt x="693768" y="119032"/>
                  </a:lnTo>
                  <a:lnTo>
                    <a:pt x="687998" y="289758"/>
                  </a:lnTo>
                  <a:lnTo>
                    <a:pt x="812800" y="406400"/>
                  </a:lnTo>
                  <a:lnTo>
                    <a:pt x="687998" y="523042"/>
                  </a:lnTo>
                  <a:lnTo>
                    <a:pt x="693768" y="693768"/>
                  </a:lnTo>
                  <a:lnTo>
                    <a:pt x="523042" y="687998"/>
                  </a:lnTo>
                  <a:lnTo>
                    <a:pt x="406400" y="812800"/>
                  </a:lnTo>
                  <a:lnTo>
                    <a:pt x="289758" y="687998"/>
                  </a:lnTo>
                  <a:lnTo>
                    <a:pt x="119032" y="693768"/>
                  </a:lnTo>
                  <a:lnTo>
                    <a:pt x="124802" y="523042"/>
                  </a:lnTo>
                  <a:lnTo>
                    <a:pt x="0" y="406400"/>
                  </a:lnTo>
                  <a:lnTo>
                    <a:pt x="124802" y="289758"/>
                  </a:lnTo>
                  <a:lnTo>
                    <a:pt x="119032" y="119032"/>
                  </a:lnTo>
                  <a:lnTo>
                    <a:pt x="289758" y="124802"/>
                  </a:lnTo>
                  <a:lnTo>
                    <a:pt x="406400" y="0"/>
                  </a:lnTo>
                  <a:close/>
                </a:path>
              </a:pathLst>
            </a:custGeom>
            <a:solidFill>
              <a:srgbClr val="525252"/>
            </a:solidFill>
          </p:spPr>
          <p:txBody>
            <a:bodyPr/>
            <a:lstStyle/>
            <a:p>
              <a:endParaRPr lang="sv-FI"/>
            </a:p>
          </p:txBody>
        </p:sp>
        <p:sp>
          <p:nvSpPr>
            <p:cNvPr id="19" name="TextBox 19"/>
            <p:cNvSpPr txBox="1"/>
            <p:nvPr/>
          </p:nvSpPr>
          <p:spPr>
            <a:xfrm>
              <a:off x="127000" y="117475"/>
              <a:ext cx="558800" cy="568325"/>
            </a:xfrm>
            <a:prstGeom prst="rect">
              <a:avLst/>
            </a:prstGeom>
          </p:spPr>
          <p:txBody>
            <a:bodyPr lIns="50800" tIns="50800" rIns="50800" bIns="50800" rtlCol="0" anchor="ctr"/>
            <a:lstStyle/>
            <a:p>
              <a:pPr algn="ctr">
                <a:lnSpc>
                  <a:spcPts val="2266"/>
                </a:lnSpc>
              </a:pPr>
              <a:endParaRPr/>
            </a:p>
          </p:txBody>
        </p:sp>
      </p:grpSp>
      <p:sp>
        <p:nvSpPr>
          <p:cNvPr id="20" name="TextBox 20"/>
          <p:cNvSpPr txBox="1"/>
          <p:nvPr/>
        </p:nvSpPr>
        <p:spPr>
          <a:xfrm>
            <a:off x="5080973" y="4349260"/>
            <a:ext cx="2931651" cy="2660904"/>
          </a:xfrm>
          <a:prstGeom prst="rect">
            <a:avLst/>
          </a:prstGeom>
        </p:spPr>
        <p:txBody>
          <a:bodyPr lIns="0" tIns="0" rIns="0" bIns="0" rtlCol="0" anchor="t">
            <a:spAutoFit/>
          </a:bodyPr>
          <a:lstStyle/>
          <a:p>
            <a:pPr marL="388618" lvl="1" indent="-194309">
              <a:lnSpc>
                <a:spcPts val="2807"/>
              </a:lnSpc>
              <a:buFont typeface="Arial"/>
              <a:buChar char="•"/>
            </a:pPr>
            <a:r>
              <a:rPr lang="en-US" sz="1799">
                <a:solidFill>
                  <a:srgbClr val="525252"/>
                </a:solidFill>
                <a:latin typeface="Arial Medium"/>
              </a:rPr>
              <a:t>Det kön som står registrerat i folk-bokföringen och i passet</a:t>
            </a:r>
          </a:p>
          <a:p>
            <a:pPr>
              <a:lnSpc>
                <a:spcPts val="1404"/>
              </a:lnSpc>
            </a:pPr>
            <a:endParaRPr lang="en-US" sz="1799">
              <a:solidFill>
                <a:srgbClr val="525252"/>
              </a:solidFill>
              <a:latin typeface="Arial Medium"/>
            </a:endParaRPr>
          </a:p>
          <a:p>
            <a:pPr marL="388618" lvl="1" indent="-194309">
              <a:lnSpc>
                <a:spcPts val="2807"/>
              </a:lnSpc>
              <a:buFont typeface="Arial"/>
              <a:buChar char="•"/>
            </a:pPr>
            <a:r>
              <a:rPr lang="en-US" sz="1799">
                <a:solidFill>
                  <a:srgbClr val="525252"/>
                </a:solidFill>
                <a:latin typeface="Arial Medium"/>
              </a:rPr>
              <a:t>I Finland finns för tillfället två juridiska kön, man och kvinna, och det fastställs vid födseln</a:t>
            </a:r>
          </a:p>
        </p:txBody>
      </p:sp>
      <p:sp>
        <p:nvSpPr>
          <p:cNvPr id="21" name="TextBox 21"/>
          <p:cNvSpPr txBox="1"/>
          <p:nvPr/>
        </p:nvSpPr>
        <p:spPr>
          <a:xfrm>
            <a:off x="14016500" y="4340830"/>
            <a:ext cx="3738500" cy="4956583"/>
          </a:xfrm>
          <a:prstGeom prst="rect">
            <a:avLst/>
          </a:prstGeom>
        </p:spPr>
        <p:txBody>
          <a:bodyPr lIns="0" tIns="0" rIns="0" bIns="0" rtlCol="0" anchor="t">
            <a:spAutoFit/>
          </a:bodyPr>
          <a:lstStyle/>
          <a:p>
            <a:pPr marL="388620" lvl="1" indent="-194310">
              <a:lnSpc>
                <a:spcPts val="2808"/>
              </a:lnSpc>
              <a:buFont typeface="Arial"/>
              <a:buChar char="•"/>
            </a:pPr>
            <a:r>
              <a:rPr lang="en-US" sz="1800">
                <a:solidFill>
                  <a:srgbClr val="525252"/>
                </a:solidFill>
                <a:latin typeface="Arial"/>
              </a:rPr>
              <a:t>Kallas även genus</a:t>
            </a:r>
          </a:p>
          <a:p>
            <a:pPr>
              <a:lnSpc>
                <a:spcPts val="1404"/>
              </a:lnSpc>
            </a:pPr>
            <a:endParaRPr lang="en-US" sz="1800">
              <a:solidFill>
                <a:srgbClr val="525252"/>
              </a:solidFill>
              <a:latin typeface="Arial"/>
            </a:endParaRPr>
          </a:p>
          <a:p>
            <a:pPr marL="388620" lvl="1" indent="-194310">
              <a:lnSpc>
                <a:spcPts val="2808"/>
              </a:lnSpc>
              <a:buFont typeface="Arial"/>
              <a:buChar char="•"/>
            </a:pPr>
            <a:r>
              <a:rPr lang="en-US" sz="1800">
                <a:solidFill>
                  <a:srgbClr val="525252"/>
                </a:solidFill>
                <a:latin typeface="Arial"/>
              </a:rPr>
              <a:t>Hur vi uppfattar oss själva och hur andra uppfattar oss och vår plats i samhället</a:t>
            </a:r>
          </a:p>
          <a:p>
            <a:pPr>
              <a:lnSpc>
                <a:spcPts val="1404"/>
              </a:lnSpc>
            </a:pPr>
            <a:endParaRPr lang="en-US" sz="1800">
              <a:solidFill>
                <a:srgbClr val="525252"/>
              </a:solidFill>
              <a:latin typeface="Arial"/>
            </a:endParaRPr>
          </a:p>
          <a:p>
            <a:pPr marL="388620" lvl="1" indent="-194310">
              <a:lnSpc>
                <a:spcPts val="2808"/>
              </a:lnSpc>
              <a:buFont typeface="Arial"/>
              <a:buChar char="•"/>
            </a:pPr>
            <a:r>
              <a:rPr lang="en-US" sz="1800">
                <a:solidFill>
                  <a:srgbClr val="525252"/>
                </a:solidFill>
                <a:latin typeface="Arial"/>
              </a:rPr>
              <a:t>Det som uppfattas som manligt och kvinnligt, grundar sig på oskrivna regler, d.v.s. normer</a:t>
            </a:r>
          </a:p>
          <a:p>
            <a:pPr>
              <a:lnSpc>
                <a:spcPts val="1404"/>
              </a:lnSpc>
            </a:pPr>
            <a:endParaRPr lang="en-US" sz="1800">
              <a:solidFill>
                <a:srgbClr val="525252"/>
              </a:solidFill>
              <a:latin typeface="Arial"/>
            </a:endParaRPr>
          </a:p>
          <a:p>
            <a:pPr marL="388620" lvl="1" indent="-194310">
              <a:lnSpc>
                <a:spcPts val="2808"/>
              </a:lnSpc>
              <a:buFont typeface="Arial"/>
              <a:buChar char="•"/>
            </a:pPr>
            <a:r>
              <a:rPr lang="en-US" sz="1800">
                <a:solidFill>
                  <a:srgbClr val="525252"/>
                </a:solidFill>
                <a:latin typeface="Arial"/>
              </a:rPr>
              <a:t>Icke-binär</a:t>
            </a:r>
          </a:p>
          <a:p>
            <a:pPr>
              <a:lnSpc>
                <a:spcPts val="1092"/>
              </a:lnSpc>
            </a:pPr>
            <a:endParaRPr lang="en-US" sz="1800">
              <a:solidFill>
                <a:srgbClr val="525252"/>
              </a:solidFill>
              <a:latin typeface="Arial"/>
            </a:endParaRPr>
          </a:p>
          <a:p>
            <a:pPr marL="388620" lvl="1" indent="-194310">
              <a:lnSpc>
                <a:spcPts val="2808"/>
              </a:lnSpc>
              <a:buFont typeface="Arial"/>
              <a:buChar char="•"/>
            </a:pPr>
            <a:r>
              <a:rPr lang="en-US" sz="1800">
                <a:solidFill>
                  <a:srgbClr val="525252"/>
                </a:solidFill>
                <a:latin typeface="Arial"/>
              </a:rPr>
              <a:t>En persons utseende behöver inte överensstämma med personens könsidentitet</a:t>
            </a:r>
          </a:p>
          <a:p>
            <a:pPr>
              <a:lnSpc>
                <a:spcPts val="2808"/>
              </a:lnSpc>
            </a:pPr>
            <a:endParaRPr lang="en-US" sz="1800">
              <a:solidFill>
                <a:srgbClr val="525252"/>
              </a:solidFill>
              <a:latin typeface="Arial"/>
            </a:endParaRPr>
          </a:p>
        </p:txBody>
      </p:sp>
      <p:grpSp>
        <p:nvGrpSpPr>
          <p:cNvPr id="22" name="Group 22"/>
          <p:cNvGrpSpPr/>
          <p:nvPr/>
        </p:nvGrpSpPr>
        <p:grpSpPr>
          <a:xfrm>
            <a:off x="-686167" y="9424165"/>
            <a:ext cx="19860924" cy="1607294"/>
            <a:chOff x="0" y="0"/>
            <a:chExt cx="5230861" cy="423320"/>
          </a:xfrm>
        </p:grpSpPr>
        <p:sp>
          <p:nvSpPr>
            <p:cNvPr id="23" name="Freeform 23"/>
            <p:cNvSpPr/>
            <p:nvPr/>
          </p:nvSpPr>
          <p:spPr>
            <a:xfrm>
              <a:off x="0" y="0"/>
              <a:ext cx="5230861" cy="423320"/>
            </a:xfrm>
            <a:custGeom>
              <a:avLst/>
              <a:gdLst/>
              <a:ahLst/>
              <a:cxnLst/>
              <a:rect l="l" t="t" r="r" b="b"/>
              <a:pathLst>
                <a:path w="5230861" h="423320">
                  <a:moveTo>
                    <a:pt x="0" y="0"/>
                  </a:moveTo>
                  <a:lnTo>
                    <a:pt x="5230861" y="0"/>
                  </a:lnTo>
                  <a:lnTo>
                    <a:pt x="5230861" y="423320"/>
                  </a:lnTo>
                  <a:lnTo>
                    <a:pt x="0" y="423320"/>
                  </a:lnTo>
                  <a:close/>
                </a:path>
              </a:pathLst>
            </a:custGeom>
            <a:solidFill>
              <a:srgbClr val="FBF6F1"/>
            </a:solidFill>
            <a:ln w="9525" cap="sq">
              <a:solidFill>
                <a:srgbClr val="000000"/>
              </a:solidFill>
              <a:prstDash val="solid"/>
              <a:miter/>
            </a:ln>
          </p:spPr>
          <p:txBody>
            <a:bodyPr/>
            <a:lstStyle/>
            <a:p>
              <a:endParaRPr lang="sv-FI"/>
            </a:p>
          </p:txBody>
        </p:sp>
        <p:sp>
          <p:nvSpPr>
            <p:cNvPr id="24" name="TextBox 24"/>
            <p:cNvSpPr txBox="1"/>
            <p:nvPr/>
          </p:nvSpPr>
          <p:spPr>
            <a:xfrm>
              <a:off x="0" y="-9525"/>
              <a:ext cx="5230861" cy="432845"/>
            </a:xfrm>
            <a:prstGeom prst="rect">
              <a:avLst/>
            </a:prstGeom>
          </p:spPr>
          <p:txBody>
            <a:bodyPr lIns="50800" tIns="50800" rIns="50800" bIns="50800" rtlCol="0" anchor="ctr"/>
            <a:lstStyle/>
            <a:p>
              <a:pPr algn="ctr">
                <a:lnSpc>
                  <a:spcPts val="2266"/>
                </a:lnSpc>
              </a:pPr>
              <a:endParaRPr/>
            </a:p>
          </p:txBody>
        </p:sp>
      </p:grpSp>
      <p:sp>
        <p:nvSpPr>
          <p:cNvPr id="25" name="TextBox 25"/>
          <p:cNvSpPr txBox="1"/>
          <p:nvPr/>
        </p:nvSpPr>
        <p:spPr>
          <a:xfrm>
            <a:off x="9144000" y="4349260"/>
            <a:ext cx="3928676" cy="5293188"/>
          </a:xfrm>
          <a:prstGeom prst="rect">
            <a:avLst/>
          </a:prstGeom>
        </p:spPr>
        <p:txBody>
          <a:bodyPr lIns="0" tIns="0" rIns="0" bIns="0" rtlCol="0" anchor="t">
            <a:spAutoFit/>
          </a:bodyPr>
          <a:lstStyle/>
          <a:p>
            <a:pPr marL="388620" lvl="1" indent="-194310">
              <a:lnSpc>
                <a:spcPts val="2808"/>
              </a:lnSpc>
              <a:buFont typeface="Arial"/>
              <a:buChar char="•"/>
            </a:pPr>
            <a:r>
              <a:rPr lang="en-US" sz="1800" dirty="0" err="1">
                <a:solidFill>
                  <a:srgbClr val="525252"/>
                </a:solidFill>
                <a:latin typeface="Arial Medium"/>
              </a:rPr>
              <a:t>Självupplevt</a:t>
            </a:r>
            <a:r>
              <a:rPr lang="en-US" sz="1800" dirty="0">
                <a:solidFill>
                  <a:srgbClr val="525252"/>
                </a:solidFill>
                <a:latin typeface="Arial Medium"/>
              </a:rPr>
              <a:t> </a:t>
            </a:r>
            <a:r>
              <a:rPr lang="en-US" sz="1800" dirty="0" err="1">
                <a:solidFill>
                  <a:srgbClr val="525252"/>
                </a:solidFill>
                <a:latin typeface="Arial Medium"/>
              </a:rPr>
              <a:t>kön</a:t>
            </a:r>
            <a:r>
              <a:rPr lang="en-US" sz="1800" dirty="0">
                <a:solidFill>
                  <a:srgbClr val="525252"/>
                </a:solidFill>
                <a:latin typeface="Arial Medium"/>
              </a:rPr>
              <a:t>, det </a:t>
            </a:r>
            <a:r>
              <a:rPr lang="en-US" sz="1800" dirty="0" err="1">
                <a:solidFill>
                  <a:srgbClr val="525252"/>
                </a:solidFill>
                <a:latin typeface="Arial Medium"/>
              </a:rPr>
              <a:t>vill</a:t>
            </a:r>
            <a:r>
              <a:rPr lang="en-US" sz="1800" dirty="0">
                <a:solidFill>
                  <a:srgbClr val="525252"/>
                </a:solidFill>
                <a:latin typeface="Arial Medium"/>
              </a:rPr>
              <a:t> </a:t>
            </a:r>
            <a:r>
              <a:rPr lang="en-US" sz="1800" dirty="0" err="1">
                <a:solidFill>
                  <a:srgbClr val="525252"/>
                </a:solidFill>
                <a:latin typeface="Arial Medium"/>
              </a:rPr>
              <a:t>säga</a:t>
            </a:r>
            <a:r>
              <a:rPr lang="en-US" sz="1800" dirty="0">
                <a:solidFill>
                  <a:srgbClr val="525252"/>
                </a:solidFill>
                <a:latin typeface="Arial Medium"/>
              </a:rPr>
              <a:t> det </a:t>
            </a:r>
            <a:r>
              <a:rPr lang="en-US" sz="1800" dirty="0" err="1">
                <a:solidFill>
                  <a:srgbClr val="525252"/>
                </a:solidFill>
                <a:latin typeface="Arial Medium"/>
              </a:rPr>
              <a:t>kön</a:t>
            </a:r>
            <a:r>
              <a:rPr lang="en-US" sz="1800" dirty="0">
                <a:solidFill>
                  <a:srgbClr val="525252"/>
                </a:solidFill>
                <a:latin typeface="Arial Medium"/>
              </a:rPr>
              <a:t> vi </a:t>
            </a:r>
            <a:r>
              <a:rPr lang="en-US" sz="1800" dirty="0" err="1">
                <a:solidFill>
                  <a:srgbClr val="525252"/>
                </a:solidFill>
                <a:latin typeface="Arial Medium"/>
              </a:rPr>
              <a:t>själva</a:t>
            </a:r>
            <a:r>
              <a:rPr lang="en-US" sz="1800" dirty="0">
                <a:solidFill>
                  <a:srgbClr val="525252"/>
                </a:solidFill>
                <a:latin typeface="Arial Medium"/>
              </a:rPr>
              <a:t> </a:t>
            </a:r>
            <a:r>
              <a:rPr lang="en-US" sz="1800" dirty="0" err="1">
                <a:solidFill>
                  <a:srgbClr val="525252"/>
                </a:solidFill>
                <a:latin typeface="Arial Medium"/>
              </a:rPr>
              <a:t>identifierar</a:t>
            </a:r>
            <a:r>
              <a:rPr lang="en-US" sz="1800" dirty="0">
                <a:solidFill>
                  <a:srgbClr val="525252"/>
                </a:solidFill>
                <a:latin typeface="Arial Medium"/>
              </a:rPr>
              <a:t> </a:t>
            </a:r>
            <a:r>
              <a:rPr lang="en-US" sz="1800" dirty="0" err="1">
                <a:solidFill>
                  <a:srgbClr val="525252"/>
                </a:solidFill>
                <a:latin typeface="Arial Medium"/>
              </a:rPr>
              <a:t>oss</a:t>
            </a:r>
            <a:r>
              <a:rPr lang="en-US" sz="1800" dirty="0">
                <a:solidFill>
                  <a:srgbClr val="525252"/>
                </a:solidFill>
                <a:latin typeface="Arial Medium"/>
              </a:rPr>
              <a:t> </a:t>
            </a:r>
            <a:r>
              <a:rPr lang="en-US" sz="1800" dirty="0" err="1">
                <a:solidFill>
                  <a:srgbClr val="525252"/>
                </a:solidFill>
                <a:latin typeface="Arial Medium"/>
              </a:rPr>
              <a:t>utifrån</a:t>
            </a:r>
            <a:endParaRPr lang="en-US" sz="1800" dirty="0">
              <a:solidFill>
                <a:srgbClr val="525252"/>
              </a:solidFill>
              <a:latin typeface="Arial Medium"/>
            </a:endParaRPr>
          </a:p>
          <a:p>
            <a:pPr>
              <a:lnSpc>
                <a:spcPts val="936"/>
              </a:lnSpc>
            </a:pPr>
            <a:endParaRPr lang="en-US" sz="1800" dirty="0">
              <a:solidFill>
                <a:srgbClr val="525252"/>
              </a:solidFill>
              <a:latin typeface="Arial Medium"/>
            </a:endParaRPr>
          </a:p>
          <a:p>
            <a:pPr marL="388620" lvl="1" indent="-194310">
              <a:lnSpc>
                <a:spcPts val="2808"/>
              </a:lnSpc>
              <a:buFont typeface="Arial"/>
              <a:buChar char="•"/>
            </a:pPr>
            <a:r>
              <a:rPr lang="en-US" sz="1800" dirty="0">
                <a:solidFill>
                  <a:srgbClr val="525252"/>
                </a:solidFill>
                <a:latin typeface="Arial Medium"/>
              </a:rPr>
              <a:t>Det </a:t>
            </a:r>
            <a:r>
              <a:rPr lang="en-US" sz="1800" dirty="0" err="1">
                <a:solidFill>
                  <a:srgbClr val="525252"/>
                </a:solidFill>
                <a:latin typeface="Arial Medium"/>
              </a:rPr>
              <a:t>självupplevda</a:t>
            </a:r>
            <a:r>
              <a:rPr lang="en-US" sz="1800" dirty="0">
                <a:solidFill>
                  <a:srgbClr val="525252"/>
                </a:solidFill>
                <a:latin typeface="Arial Medium"/>
              </a:rPr>
              <a:t> </a:t>
            </a:r>
            <a:r>
              <a:rPr lang="en-US" sz="1800" dirty="0" err="1">
                <a:solidFill>
                  <a:srgbClr val="525252"/>
                </a:solidFill>
                <a:latin typeface="Arial Medium"/>
              </a:rPr>
              <a:t>könet</a:t>
            </a:r>
            <a:r>
              <a:rPr lang="en-US" sz="1800" dirty="0">
                <a:solidFill>
                  <a:srgbClr val="525252"/>
                </a:solidFill>
                <a:latin typeface="Arial Medium"/>
              </a:rPr>
              <a:t> </a:t>
            </a:r>
            <a:r>
              <a:rPr lang="en-US" sz="1800" dirty="0" err="1">
                <a:solidFill>
                  <a:srgbClr val="525252"/>
                </a:solidFill>
                <a:latin typeface="Arial Medium"/>
              </a:rPr>
              <a:t>kan</a:t>
            </a:r>
            <a:r>
              <a:rPr lang="en-US" sz="1800" dirty="0">
                <a:solidFill>
                  <a:srgbClr val="525252"/>
                </a:solidFill>
                <a:latin typeface="Arial Medium"/>
              </a:rPr>
              <a:t> </a:t>
            </a:r>
            <a:r>
              <a:rPr lang="en-US" sz="1800" dirty="0" err="1">
                <a:solidFill>
                  <a:srgbClr val="525252"/>
                </a:solidFill>
                <a:latin typeface="Arial Medium"/>
              </a:rPr>
              <a:t>uttryckas</a:t>
            </a:r>
            <a:r>
              <a:rPr lang="en-US" sz="1800" dirty="0">
                <a:solidFill>
                  <a:srgbClr val="525252"/>
                </a:solidFill>
                <a:latin typeface="Arial Medium"/>
              </a:rPr>
              <a:t> </a:t>
            </a:r>
            <a:r>
              <a:rPr lang="en-US" sz="1800" dirty="0" err="1">
                <a:solidFill>
                  <a:srgbClr val="525252"/>
                </a:solidFill>
                <a:latin typeface="Arial Medium"/>
              </a:rPr>
              <a:t>genom</a:t>
            </a:r>
            <a:r>
              <a:rPr lang="en-US" sz="1800" dirty="0">
                <a:solidFill>
                  <a:srgbClr val="525252"/>
                </a:solidFill>
                <a:latin typeface="Arial Medium"/>
              </a:rPr>
              <a:t> </a:t>
            </a:r>
            <a:r>
              <a:rPr lang="en-US" sz="1800" dirty="0" err="1">
                <a:solidFill>
                  <a:srgbClr val="525252"/>
                </a:solidFill>
                <a:latin typeface="Arial Medium"/>
              </a:rPr>
              <a:t>kläder</a:t>
            </a:r>
            <a:r>
              <a:rPr lang="en-US" sz="1800" dirty="0">
                <a:solidFill>
                  <a:srgbClr val="525252"/>
                </a:solidFill>
                <a:latin typeface="Arial Medium"/>
              </a:rPr>
              <a:t>, </a:t>
            </a:r>
            <a:r>
              <a:rPr lang="en-US" sz="1800" dirty="0" err="1">
                <a:solidFill>
                  <a:srgbClr val="525252"/>
                </a:solidFill>
                <a:latin typeface="Arial Medium"/>
              </a:rPr>
              <a:t>kroppsspråk</a:t>
            </a:r>
            <a:r>
              <a:rPr lang="en-US" sz="1800" dirty="0">
                <a:solidFill>
                  <a:srgbClr val="525252"/>
                </a:solidFill>
                <a:latin typeface="Arial Medium"/>
              </a:rPr>
              <a:t> </a:t>
            </a:r>
            <a:r>
              <a:rPr lang="en-US" sz="1800" dirty="0" err="1">
                <a:solidFill>
                  <a:srgbClr val="525252"/>
                </a:solidFill>
                <a:latin typeface="Arial Medium"/>
              </a:rPr>
              <a:t>och</a:t>
            </a:r>
            <a:r>
              <a:rPr lang="en-US" sz="1800" dirty="0">
                <a:solidFill>
                  <a:srgbClr val="525252"/>
                </a:solidFill>
                <a:latin typeface="Arial Medium"/>
              </a:rPr>
              <a:t> </a:t>
            </a:r>
            <a:r>
              <a:rPr lang="en-US" sz="1800" dirty="0" err="1">
                <a:solidFill>
                  <a:srgbClr val="525252"/>
                </a:solidFill>
                <a:latin typeface="Arial Medium"/>
              </a:rPr>
              <a:t>smink</a:t>
            </a:r>
            <a:endParaRPr lang="en-US" sz="1800" dirty="0">
              <a:solidFill>
                <a:srgbClr val="525252"/>
              </a:solidFill>
              <a:latin typeface="Arial Medium"/>
            </a:endParaRPr>
          </a:p>
          <a:p>
            <a:pPr>
              <a:lnSpc>
                <a:spcPts val="1404"/>
              </a:lnSpc>
            </a:pPr>
            <a:endParaRPr lang="en-US" sz="1800" dirty="0">
              <a:solidFill>
                <a:srgbClr val="525252"/>
              </a:solidFill>
              <a:latin typeface="Arial Medium"/>
            </a:endParaRPr>
          </a:p>
          <a:p>
            <a:pPr marL="388620" lvl="1" indent="-194310">
              <a:lnSpc>
                <a:spcPts val="2808"/>
              </a:lnSpc>
              <a:buFont typeface="Arial"/>
              <a:buChar char="•"/>
            </a:pPr>
            <a:r>
              <a:rPr lang="en-US" sz="1800" dirty="0" err="1">
                <a:solidFill>
                  <a:srgbClr val="525252"/>
                </a:solidFill>
                <a:latin typeface="Arial Medium"/>
              </a:rPr>
              <a:t>Cisperson</a:t>
            </a:r>
            <a:r>
              <a:rPr lang="en-US" sz="1800" dirty="0">
                <a:solidFill>
                  <a:srgbClr val="525252"/>
                </a:solidFill>
                <a:latin typeface="Arial Medium"/>
              </a:rPr>
              <a:t> = person vars </a:t>
            </a:r>
            <a:r>
              <a:rPr lang="en-US" sz="1800" dirty="0" err="1">
                <a:solidFill>
                  <a:srgbClr val="525252"/>
                </a:solidFill>
                <a:latin typeface="Arial Medium"/>
              </a:rPr>
              <a:t>kön</a:t>
            </a:r>
            <a:r>
              <a:rPr lang="en-US" sz="1800" dirty="0">
                <a:solidFill>
                  <a:srgbClr val="525252"/>
                </a:solidFill>
                <a:latin typeface="Arial Medium"/>
              </a:rPr>
              <a:t> </a:t>
            </a:r>
            <a:r>
              <a:rPr lang="en-US" sz="1800" dirty="0" err="1">
                <a:solidFill>
                  <a:srgbClr val="525252"/>
                </a:solidFill>
                <a:latin typeface="Arial Medium"/>
              </a:rPr>
              <a:t>överensstämmer</a:t>
            </a:r>
            <a:r>
              <a:rPr lang="en-US" sz="1800" dirty="0">
                <a:solidFill>
                  <a:srgbClr val="525252"/>
                </a:solidFill>
                <a:latin typeface="Arial Medium"/>
              </a:rPr>
              <a:t> med det </a:t>
            </a:r>
            <a:r>
              <a:rPr lang="en-US" sz="1800" dirty="0" err="1">
                <a:solidFill>
                  <a:srgbClr val="525252"/>
                </a:solidFill>
                <a:latin typeface="Arial Medium"/>
              </a:rPr>
              <a:t>som</a:t>
            </a:r>
            <a:r>
              <a:rPr lang="en-US" sz="1800" dirty="0">
                <a:solidFill>
                  <a:srgbClr val="525252"/>
                </a:solidFill>
                <a:latin typeface="Arial Medium"/>
              </a:rPr>
              <a:t> hens </a:t>
            </a:r>
            <a:r>
              <a:rPr lang="en-US" sz="1800" dirty="0" err="1">
                <a:solidFill>
                  <a:srgbClr val="525252"/>
                </a:solidFill>
                <a:latin typeface="Arial Medium"/>
              </a:rPr>
              <a:t>definierats</a:t>
            </a:r>
            <a:r>
              <a:rPr lang="en-US" sz="1800" dirty="0">
                <a:solidFill>
                  <a:srgbClr val="525252"/>
                </a:solidFill>
                <a:latin typeface="Arial Medium"/>
              </a:rPr>
              <a:t> </a:t>
            </a:r>
            <a:r>
              <a:rPr lang="en-US" sz="1800" dirty="0" err="1">
                <a:solidFill>
                  <a:srgbClr val="525252"/>
                </a:solidFill>
                <a:latin typeface="Arial Medium"/>
              </a:rPr>
              <a:t>som</a:t>
            </a:r>
            <a:r>
              <a:rPr lang="en-US" sz="1800" dirty="0">
                <a:solidFill>
                  <a:srgbClr val="525252"/>
                </a:solidFill>
                <a:latin typeface="Arial Medium"/>
              </a:rPr>
              <a:t> vid </a:t>
            </a:r>
            <a:r>
              <a:rPr lang="en-US" sz="1800" dirty="0" err="1">
                <a:solidFill>
                  <a:srgbClr val="525252"/>
                </a:solidFill>
                <a:latin typeface="Arial Medium"/>
              </a:rPr>
              <a:t>födseln</a:t>
            </a:r>
            <a:endParaRPr lang="en-US" sz="1800" dirty="0">
              <a:solidFill>
                <a:srgbClr val="525252"/>
              </a:solidFill>
              <a:latin typeface="Arial Medium"/>
            </a:endParaRPr>
          </a:p>
          <a:p>
            <a:pPr>
              <a:lnSpc>
                <a:spcPts val="1404"/>
              </a:lnSpc>
            </a:pPr>
            <a:endParaRPr lang="en-US" sz="1800" dirty="0">
              <a:solidFill>
                <a:srgbClr val="525252"/>
              </a:solidFill>
              <a:latin typeface="Arial Medium"/>
            </a:endParaRPr>
          </a:p>
          <a:p>
            <a:pPr marL="388620" lvl="1" indent="-194310">
              <a:lnSpc>
                <a:spcPts val="2808"/>
              </a:lnSpc>
              <a:buFont typeface="Arial"/>
              <a:buChar char="•"/>
            </a:pPr>
            <a:r>
              <a:rPr lang="en-US" sz="1800" dirty="0">
                <a:solidFill>
                  <a:srgbClr val="525252"/>
                </a:solidFill>
                <a:latin typeface="Arial Medium"/>
              </a:rPr>
              <a:t>Transperson = person vars </a:t>
            </a:r>
            <a:r>
              <a:rPr lang="en-US" sz="1800" dirty="0" err="1">
                <a:solidFill>
                  <a:srgbClr val="525252"/>
                </a:solidFill>
                <a:latin typeface="Arial Medium"/>
              </a:rPr>
              <a:t>kön</a:t>
            </a:r>
            <a:r>
              <a:rPr lang="en-US" sz="1800" dirty="0">
                <a:solidFill>
                  <a:srgbClr val="525252"/>
                </a:solidFill>
                <a:latin typeface="Arial Medium"/>
              </a:rPr>
              <a:t> </a:t>
            </a:r>
            <a:r>
              <a:rPr lang="en-US" sz="1800" dirty="0" err="1">
                <a:solidFill>
                  <a:srgbClr val="525252"/>
                </a:solidFill>
                <a:latin typeface="Arial Medium"/>
              </a:rPr>
              <a:t>skiljer</a:t>
            </a:r>
            <a:r>
              <a:rPr lang="en-US" sz="1800" dirty="0">
                <a:solidFill>
                  <a:srgbClr val="525252"/>
                </a:solidFill>
                <a:latin typeface="Arial Medium"/>
              </a:rPr>
              <a:t> sig </a:t>
            </a:r>
            <a:r>
              <a:rPr lang="en-US" sz="1800" dirty="0" err="1">
                <a:solidFill>
                  <a:srgbClr val="525252"/>
                </a:solidFill>
                <a:latin typeface="Arial Medium"/>
              </a:rPr>
              <a:t>från</a:t>
            </a:r>
            <a:r>
              <a:rPr lang="en-US" sz="1800" dirty="0">
                <a:solidFill>
                  <a:srgbClr val="525252"/>
                </a:solidFill>
                <a:latin typeface="Arial Medium"/>
              </a:rPr>
              <a:t> det </a:t>
            </a:r>
            <a:r>
              <a:rPr lang="en-US" sz="1800" dirty="0" err="1">
                <a:solidFill>
                  <a:srgbClr val="525252"/>
                </a:solidFill>
                <a:latin typeface="Arial Medium"/>
              </a:rPr>
              <a:t>som</a:t>
            </a:r>
            <a:r>
              <a:rPr lang="en-US" sz="1800" dirty="0">
                <a:solidFill>
                  <a:srgbClr val="525252"/>
                </a:solidFill>
                <a:latin typeface="Arial Medium"/>
              </a:rPr>
              <a:t> hen </a:t>
            </a:r>
            <a:r>
              <a:rPr lang="en-US" sz="1800" dirty="0" err="1">
                <a:solidFill>
                  <a:srgbClr val="525252"/>
                </a:solidFill>
                <a:latin typeface="Arial Medium"/>
              </a:rPr>
              <a:t>definierats</a:t>
            </a:r>
            <a:r>
              <a:rPr lang="en-US" sz="1800" dirty="0">
                <a:solidFill>
                  <a:srgbClr val="525252"/>
                </a:solidFill>
                <a:latin typeface="Arial Medium"/>
              </a:rPr>
              <a:t> </a:t>
            </a:r>
            <a:r>
              <a:rPr lang="en-US" sz="1800" dirty="0" err="1">
                <a:solidFill>
                  <a:srgbClr val="525252"/>
                </a:solidFill>
                <a:latin typeface="Arial Medium"/>
              </a:rPr>
              <a:t>som</a:t>
            </a:r>
            <a:r>
              <a:rPr lang="en-US" sz="1800" dirty="0">
                <a:solidFill>
                  <a:srgbClr val="525252"/>
                </a:solidFill>
                <a:latin typeface="Arial Medium"/>
              </a:rPr>
              <a:t> vid </a:t>
            </a:r>
            <a:r>
              <a:rPr lang="en-US" sz="1800" dirty="0" err="1">
                <a:solidFill>
                  <a:srgbClr val="525252"/>
                </a:solidFill>
                <a:latin typeface="Arial Medium"/>
              </a:rPr>
              <a:t>födseln</a:t>
            </a:r>
            <a:endParaRPr lang="en-US" sz="1800" dirty="0">
              <a:solidFill>
                <a:srgbClr val="525252"/>
              </a:solidFill>
              <a:latin typeface="Arial Medium"/>
            </a:endParaRPr>
          </a:p>
          <a:p>
            <a:pPr marL="777241" lvl="2" indent="-259080">
              <a:lnSpc>
                <a:spcPts val="2808"/>
              </a:lnSpc>
              <a:buFont typeface="Arial"/>
              <a:buChar char="⚬"/>
            </a:pPr>
            <a:r>
              <a:rPr lang="en-US" sz="1800" dirty="0">
                <a:solidFill>
                  <a:srgbClr val="525252"/>
                </a:solidFill>
                <a:latin typeface="Arial Medium"/>
              </a:rPr>
              <a:t>Se video</a:t>
            </a:r>
          </a:p>
          <a:p>
            <a:pPr>
              <a:lnSpc>
                <a:spcPts val="1404"/>
              </a:lnSpc>
            </a:pPr>
            <a:endParaRPr lang="en-US" sz="1800" dirty="0">
              <a:solidFill>
                <a:srgbClr val="525252"/>
              </a:solidFill>
              <a:latin typeface="Arial Medium"/>
            </a:endParaRPr>
          </a:p>
          <a:p>
            <a:pPr>
              <a:lnSpc>
                <a:spcPts val="2808"/>
              </a:lnSpc>
            </a:pPr>
            <a:endParaRPr lang="en-US" sz="1800" dirty="0">
              <a:solidFill>
                <a:srgbClr val="525252"/>
              </a:solidFill>
              <a:latin typeface="Arial Medium"/>
            </a:endParaRPr>
          </a:p>
        </p:txBody>
      </p:sp>
      <p:sp>
        <p:nvSpPr>
          <p:cNvPr id="26" name="TextBox 26"/>
          <p:cNvSpPr txBox="1"/>
          <p:nvPr/>
        </p:nvSpPr>
        <p:spPr>
          <a:xfrm>
            <a:off x="1028700" y="4349260"/>
            <a:ext cx="3145506" cy="3537204"/>
          </a:xfrm>
          <a:prstGeom prst="rect">
            <a:avLst/>
          </a:prstGeom>
        </p:spPr>
        <p:txBody>
          <a:bodyPr lIns="0" tIns="0" rIns="0" bIns="0" rtlCol="0" anchor="t">
            <a:spAutoFit/>
          </a:bodyPr>
          <a:lstStyle/>
          <a:p>
            <a:pPr marL="388618" lvl="1" indent="-194309">
              <a:lnSpc>
                <a:spcPts val="2807"/>
              </a:lnSpc>
              <a:buFont typeface="Arial"/>
              <a:buChar char="•"/>
            </a:pPr>
            <a:r>
              <a:rPr lang="en-US" sz="1799">
                <a:solidFill>
                  <a:srgbClr val="525252"/>
                </a:solidFill>
                <a:latin typeface="Arial Medium"/>
              </a:rPr>
              <a:t>Kroppen: inre och yttre könsorgan och hormoner </a:t>
            </a:r>
          </a:p>
          <a:p>
            <a:pPr>
              <a:lnSpc>
                <a:spcPts val="1404"/>
              </a:lnSpc>
            </a:pPr>
            <a:endParaRPr lang="en-US" sz="1799">
              <a:solidFill>
                <a:srgbClr val="525252"/>
              </a:solidFill>
              <a:latin typeface="Arial Medium"/>
            </a:endParaRPr>
          </a:p>
          <a:p>
            <a:pPr marL="388618" lvl="1" indent="-194309">
              <a:lnSpc>
                <a:spcPts val="2807"/>
              </a:lnSpc>
              <a:buFont typeface="Arial"/>
              <a:buChar char="•"/>
            </a:pPr>
            <a:r>
              <a:rPr lang="en-US" sz="1799">
                <a:solidFill>
                  <a:srgbClr val="525252"/>
                </a:solidFill>
                <a:latin typeface="Arial Medium"/>
              </a:rPr>
              <a:t>Kroppsligt finns det inte bara två tydligt avgränsade könskategorier, man och kvinna, utan en mängd variationer</a:t>
            </a:r>
          </a:p>
          <a:p>
            <a:pPr>
              <a:lnSpc>
                <a:spcPts val="1404"/>
              </a:lnSpc>
            </a:pPr>
            <a:endParaRPr lang="en-US" sz="1799">
              <a:solidFill>
                <a:srgbClr val="525252"/>
              </a:solidFill>
              <a:latin typeface="Arial Medium"/>
            </a:endParaRPr>
          </a:p>
          <a:p>
            <a:pPr marL="388618" lvl="1" indent="-194309">
              <a:lnSpc>
                <a:spcPts val="2807"/>
              </a:lnSpc>
              <a:buFont typeface="Arial"/>
              <a:buChar char="•"/>
            </a:pPr>
            <a:r>
              <a:rPr lang="en-US" sz="1799">
                <a:solidFill>
                  <a:srgbClr val="525252"/>
                </a:solidFill>
                <a:latin typeface="Arial Medium"/>
              </a:rPr>
              <a:t>Interkönad (intersex)</a:t>
            </a:r>
          </a:p>
          <a:p>
            <a:pPr marL="777237" lvl="2" indent="-259079">
              <a:lnSpc>
                <a:spcPts val="2807"/>
              </a:lnSpc>
              <a:buFont typeface="Arial"/>
              <a:buChar char="⚬"/>
            </a:pPr>
            <a:r>
              <a:rPr lang="en-US" sz="1799">
                <a:solidFill>
                  <a:srgbClr val="525252"/>
                </a:solidFill>
                <a:latin typeface="Arial Medium"/>
              </a:rPr>
              <a:t>Se video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AutoShape 2"/>
          <p:cNvSpPr/>
          <p:nvPr/>
        </p:nvSpPr>
        <p:spPr>
          <a:xfrm>
            <a:off x="-3172445" y="3329414"/>
            <a:ext cx="24632891" cy="0"/>
          </a:xfrm>
          <a:prstGeom prst="line">
            <a:avLst/>
          </a:prstGeom>
          <a:ln w="19050" cap="flat">
            <a:solidFill>
              <a:srgbClr val="000000"/>
            </a:solidFill>
            <a:prstDash val="solid"/>
            <a:headEnd type="none" w="sm" len="sm"/>
            <a:tailEnd type="none" w="sm" len="sm"/>
          </a:ln>
        </p:spPr>
        <p:txBody>
          <a:bodyPr/>
          <a:lstStyle/>
          <a:p>
            <a:endParaRPr lang="sv-FI"/>
          </a:p>
        </p:txBody>
      </p:sp>
      <p:sp>
        <p:nvSpPr>
          <p:cNvPr id="3" name="Freeform 3"/>
          <p:cNvSpPr/>
          <p:nvPr/>
        </p:nvSpPr>
        <p:spPr>
          <a:xfrm rot="-5400000">
            <a:off x="4142351" y="-11685059"/>
            <a:ext cx="10003298" cy="20006597"/>
          </a:xfrm>
          <a:custGeom>
            <a:avLst/>
            <a:gdLst/>
            <a:ahLst/>
            <a:cxnLst/>
            <a:rect l="l" t="t" r="r" b="b"/>
            <a:pathLst>
              <a:path w="10003298" h="20006597">
                <a:moveTo>
                  <a:pt x="0" y="0"/>
                </a:moveTo>
                <a:lnTo>
                  <a:pt x="10003298" y="0"/>
                </a:lnTo>
                <a:lnTo>
                  <a:pt x="10003298" y="20006597"/>
                </a:lnTo>
                <a:lnTo>
                  <a:pt x="0" y="20006597"/>
                </a:lnTo>
                <a:lnTo>
                  <a:pt x="0" y="0"/>
                </a:lnTo>
                <a:close/>
              </a:path>
            </a:pathLst>
          </a:custGeom>
          <a:blipFill>
            <a:blip r:embed="rId2"/>
            <a:stretch>
              <a:fillRect/>
            </a:stretch>
          </a:blipFill>
        </p:spPr>
        <p:txBody>
          <a:bodyPr/>
          <a:lstStyle/>
          <a:p>
            <a:endParaRPr lang="sv-FI"/>
          </a:p>
        </p:txBody>
      </p:sp>
      <p:sp>
        <p:nvSpPr>
          <p:cNvPr id="4" name="TextBox 4"/>
          <p:cNvSpPr txBox="1"/>
          <p:nvPr/>
        </p:nvSpPr>
        <p:spPr>
          <a:xfrm>
            <a:off x="1283470" y="4501907"/>
            <a:ext cx="15721059" cy="1146173"/>
          </a:xfrm>
          <a:prstGeom prst="rect">
            <a:avLst/>
          </a:prstGeom>
        </p:spPr>
        <p:txBody>
          <a:bodyPr lIns="0" tIns="0" rIns="0" bIns="0" rtlCol="0" anchor="t">
            <a:spAutoFit/>
          </a:bodyPr>
          <a:lstStyle/>
          <a:p>
            <a:pPr marL="0" lvl="0" indent="0" algn="ctr">
              <a:lnSpc>
                <a:spcPts val="7099"/>
              </a:lnSpc>
              <a:spcBef>
                <a:spcPct val="0"/>
              </a:spcBef>
            </a:pPr>
            <a:r>
              <a:rPr lang="en-US" sz="9999">
                <a:solidFill>
                  <a:srgbClr val="525252"/>
                </a:solidFill>
                <a:latin typeface="The Seasons Bold"/>
              </a:rPr>
              <a:t>Heteronormativitet</a:t>
            </a:r>
          </a:p>
        </p:txBody>
      </p:sp>
      <p:sp>
        <p:nvSpPr>
          <p:cNvPr id="5" name="TextBox 5"/>
          <p:cNvSpPr txBox="1"/>
          <p:nvPr/>
        </p:nvSpPr>
        <p:spPr>
          <a:xfrm>
            <a:off x="2292620" y="5907420"/>
            <a:ext cx="13702760" cy="3544570"/>
          </a:xfrm>
          <a:prstGeom prst="rect">
            <a:avLst/>
          </a:prstGeom>
        </p:spPr>
        <p:txBody>
          <a:bodyPr lIns="0" tIns="0" rIns="0" bIns="0" rtlCol="0" anchor="t">
            <a:spAutoFit/>
          </a:bodyPr>
          <a:lstStyle/>
          <a:p>
            <a:pPr algn="just">
              <a:lnSpc>
                <a:spcPts val="3080"/>
              </a:lnSpc>
              <a:spcBef>
                <a:spcPct val="0"/>
              </a:spcBef>
            </a:pPr>
            <a:r>
              <a:rPr lang="en-US" sz="2200">
                <a:solidFill>
                  <a:srgbClr val="525252"/>
                </a:solidFill>
                <a:latin typeface="Arial Medium"/>
              </a:rPr>
              <a:t>“Heteronormativitet är enkelt uttryckt </a:t>
            </a:r>
            <a:r>
              <a:rPr lang="en-US" sz="2200">
                <a:solidFill>
                  <a:srgbClr val="525252"/>
                </a:solidFill>
                <a:latin typeface="Arial Bold"/>
              </a:rPr>
              <a:t>antagandet att alla är heterosexuella</a:t>
            </a:r>
            <a:r>
              <a:rPr lang="en-US" sz="2200">
                <a:solidFill>
                  <a:srgbClr val="525252"/>
                </a:solidFill>
                <a:latin typeface="Arial Medium"/>
              </a:rPr>
              <a:t> och att det </a:t>
            </a:r>
            <a:r>
              <a:rPr lang="en-US" sz="2200">
                <a:solidFill>
                  <a:srgbClr val="525252"/>
                </a:solidFill>
                <a:latin typeface="Arial Bold"/>
              </a:rPr>
              <a:t>naturliga sättet att leva</a:t>
            </a:r>
            <a:r>
              <a:rPr lang="en-US" sz="2200">
                <a:solidFill>
                  <a:srgbClr val="525252"/>
                </a:solidFill>
                <a:latin typeface="Arial Medium"/>
              </a:rPr>
              <a:t> är heterosexuellt. Med begreppet heteronormativitet åsyftas i forskningssammanhang de institutioner, strukturer, relationer och handlingar som </a:t>
            </a:r>
            <a:r>
              <a:rPr lang="en-US" sz="2200">
                <a:solidFill>
                  <a:srgbClr val="525252"/>
                </a:solidFill>
                <a:latin typeface="Arial Bold"/>
              </a:rPr>
              <a:t>vidmakthåller heterosexualitet som något enhetligt, naturligt och allomfattande</a:t>
            </a:r>
            <a:r>
              <a:rPr lang="en-US" sz="2200">
                <a:solidFill>
                  <a:srgbClr val="525252"/>
                </a:solidFill>
                <a:latin typeface="Arial"/>
              </a:rPr>
              <a:t>.</a:t>
            </a:r>
            <a:r>
              <a:rPr lang="en-US" sz="2200">
                <a:solidFill>
                  <a:srgbClr val="525252"/>
                </a:solidFill>
                <a:latin typeface="Arial Medium"/>
              </a:rPr>
              <a:t>” (Rosenberg, 2002, s. 100) </a:t>
            </a:r>
          </a:p>
          <a:p>
            <a:pPr algn="just">
              <a:lnSpc>
                <a:spcPts val="3080"/>
              </a:lnSpc>
              <a:spcBef>
                <a:spcPct val="0"/>
              </a:spcBef>
            </a:pPr>
            <a:endParaRPr lang="en-US" sz="2200">
              <a:solidFill>
                <a:srgbClr val="525252"/>
              </a:solidFill>
              <a:latin typeface="Arial Medium"/>
            </a:endParaRPr>
          </a:p>
          <a:p>
            <a:pPr algn="just">
              <a:lnSpc>
                <a:spcPts val="3080"/>
              </a:lnSpc>
              <a:spcBef>
                <a:spcPct val="0"/>
              </a:spcBef>
            </a:pPr>
            <a:r>
              <a:rPr lang="en-US" sz="2200">
                <a:solidFill>
                  <a:srgbClr val="525252"/>
                </a:solidFill>
                <a:latin typeface="Arial Medium"/>
                <a:cs typeface="Arial Medium"/>
              </a:rPr>
              <a:t>”För att framstå som en kvinna krävs alltså dels att jag har en </a:t>
            </a:r>
            <a:r>
              <a:rPr lang="en-US" sz="2200">
                <a:solidFill>
                  <a:srgbClr val="525252"/>
                </a:solidFill>
                <a:latin typeface="Arial Bold"/>
                <a:cs typeface="Arial Bold"/>
              </a:rPr>
              <a:t>kropp som kategoriseras som kvinnokropp</a:t>
            </a:r>
            <a:r>
              <a:rPr lang="en-US" sz="2200">
                <a:solidFill>
                  <a:srgbClr val="525252"/>
                </a:solidFill>
                <a:latin typeface="Arial Medium"/>
              </a:rPr>
              <a:t>. Dessutom måste jag </a:t>
            </a:r>
            <a:r>
              <a:rPr lang="en-US" sz="2200">
                <a:solidFill>
                  <a:srgbClr val="525252"/>
                </a:solidFill>
                <a:latin typeface="Arial Bold"/>
              </a:rPr>
              <a:t>uppträda</a:t>
            </a:r>
            <a:r>
              <a:rPr lang="en-US" sz="2200">
                <a:solidFill>
                  <a:srgbClr val="525252"/>
                </a:solidFill>
                <a:latin typeface="Arial Medium"/>
                <a:cs typeface="Arial Medium"/>
              </a:rPr>
              <a:t> (gå, stå, bete mig och klä mig) enligt samhällets förväntningar på en kvinna. Slutligen krävs att jag </a:t>
            </a:r>
            <a:r>
              <a:rPr lang="en-US" sz="2200">
                <a:solidFill>
                  <a:srgbClr val="525252"/>
                </a:solidFill>
                <a:latin typeface="Arial Bold"/>
              </a:rPr>
              <a:t>presenterar rätt sorts begär,</a:t>
            </a:r>
            <a:r>
              <a:rPr lang="en-US" sz="2200">
                <a:solidFill>
                  <a:srgbClr val="525252"/>
                </a:solidFill>
                <a:latin typeface="Arial Medium"/>
                <a:cs typeface="Arial Medium"/>
              </a:rPr>
              <a:t> nämligen det heterosexuella. Endast då kommer jag att </a:t>
            </a:r>
            <a:r>
              <a:rPr lang="en-US" sz="2200">
                <a:solidFill>
                  <a:srgbClr val="525252"/>
                </a:solidFill>
                <a:latin typeface="Arial Bold"/>
              </a:rPr>
              <a:t>uppfattas som en ’riktig’ kvinna</a:t>
            </a:r>
            <a:r>
              <a:rPr lang="en-US" sz="2200">
                <a:solidFill>
                  <a:srgbClr val="525252"/>
                </a:solidFill>
                <a:latin typeface="Arial Medium"/>
              </a:rPr>
              <a:t>” (Ambjörnsson, 2006, s. 113)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3DCE4"/>
        </a:solidFill>
        <a:effectLst/>
      </p:bgPr>
    </p:bg>
    <p:spTree>
      <p:nvGrpSpPr>
        <p:cNvPr id="1" name=""/>
        <p:cNvGrpSpPr/>
        <p:nvPr/>
      </p:nvGrpSpPr>
      <p:grpSpPr>
        <a:xfrm>
          <a:off x="0" y="0"/>
          <a:ext cx="0" cy="0"/>
          <a:chOff x="0" y="0"/>
          <a:chExt cx="0" cy="0"/>
        </a:xfrm>
      </p:grpSpPr>
      <p:sp>
        <p:nvSpPr>
          <p:cNvPr id="2" name="Freeform 2"/>
          <p:cNvSpPr/>
          <p:nvPr/>
        </p:nvSpPr>
        <p:spPr>
          <a:xfrm>
            <a:off x="2998590" y="4402857"/>
            <a:ext cx="12290819" cy="4306143"/>
          </a:xfrm>
          <a:custGeom>
            <a:avLst/>
            <a:gdLst/>
            <a:ahLst/>
            <a:cxnLst/>
            <a:rect l="l" t="t" r="r" b="b"/>
            <a:pathLst>
              <a:path w="12290819" h="4306143">
                <a:moveTo>
                  <a:pt x="0" y="0"/>
                </a:moveTo>
                <a:lnTo>
                  <a:pt x="12290820" y="0"/>
                </a:lnTo>
                <a:lnTo>
                  <a:pt x="12290820" y="4306143"/>
                </a:lnTo>
                <a:lnTo>
                  <a:pt x="0" y="4306143"/>
                </a:lnTo>
                <a:lnTo>
                  <a:pt x="0" y="0"/>
                </a:lnTo>
                <a:close/>
              </a:path>
            </a:pathLst>
          </a:custGeom>
          <a:blipFill>
            <a:blip r:embed="rId2"/>
            <a:stretch>
              <a:fillRect t="-10335" b="-110335"/>
            </a:stretch>
          </a:blipFill>
        </p:spPr>
        <p:txBody>
          <a:bodyPr/>
          <a:lstStyle/>
          <a:p>
            <a:endParaRPr lang="sv-FI"/>
          </a:p>
        </p:txBody>
      </p:sp>
      <p:sp>
        <p:nvSpPr>
          <p:cNvPr id="3" name="TextBox 3"/>
          <p:cNvSpPr txBox="1"/>
          <p:nvPr/>
        </p:nvSpPr>
        <p:spPr>
          <a:xfrm>
            <a:off x="1283470" y="1485900"/>
            <a:ext cx="15721059" cy="1146173"/>
          </a:xfrm>
          <a:prstGeom prst="rect">
            <a:avLst/>
          </a:prstGeom>
        </p:spPr>
        <p:txBody>
          <a:bodyPr lIns="0" tIns="0" rIns="0" bIns="0" rtlCol="0" anchor="t">
            <a:spAutoFit/>
          </a:bodyPr>
          <a:lstStyle/>
          <a:p>
            <a:pPr marL="0" lvl="0" indent="0" algn="ctr">
              <a:lnSpc>
                <a:spcPts val="7099"/>
              </a:lnSpc>
              <a:spcBef>
                <a:spcPct val="0"/>
              </a:spcBef>
            </a:pPr>
            <a:r>
              <a:rPr lang="en-US" sz="9999">
                <a:solidFill>
                  <a:srgbClr val="525252"/>
                </a:solidFill>
                <a:latin typeface="The Seasons Bold"/>
              </a:rPr>
              <a:t>Artikel av Svenska Yle </a:t>
            </a:r>
          </a:p>
        </p:txBody>
      </p:sp>
      <p:sp>
        <p:nvSpPr>
          <p:cNvPr id="4" name="TextBox 4"/>
          <p:cNvSpPr txBox="1"/>
          <p:nvPr/>
        </p:nvSpPr>
        <p:spPr>
          <a:xfrm>
            <a:off x="1283470" y="3121863"/>
            <a:ext cx="15721059" cy="835317"/>
          </a:xfrm>
          <a:prstGeom prst="rect">
            <a:avLst/>
          </a:prstGeom>
        </p:spPr>
        <p:txBody>
          <a:bodyPr lIns="0" tIns="0" rIns="0" bIns="0" rtlCol="0" anchor="t">
            <a:spAutoFit/>
          </a:bodyPr>
          <a:lstStyle/>
          <a:p>
            <a:pPr marL="0" lvl="0" indent="0" algn="ctr">
              <a:lnSpc>
                <a:spcPts val="5183"/>
              </a:lnSpc>
              <a:spcBef>
                <a:spcPct val="0"/>
              </a:spcBef>
            </a:pPr>
            <a:r>
              <a:rPr lang="en-US" sz="7300">
                <a:solidFill>
                  <a:srgbClr val="525252"/>
                </a:solidFill>
                <a:latin typeface="The Seasons Bold"/>
              </a:rPr>
              <a:t>4.9.2023 </a:t>
            </a:r>
          </a:p>
        </p:txBody>
      </p:sp>
      <p:sp>
        <p:nvSpPr>
          <p:cNvPr id="5" name="TextBox 5"/>
          <p:cNvSpPr txBox="1"/>
          <p:nvPr/>
        </p:nvSpPr>
        <p:spPr>
          <a:xfrm>
            <a:off x="11187827" y="9019540"/>
            <a:ext cx="4101583" cy="238760"/>
          </a:xfrm>
          <a:prstGeom prst="rect">
            <a:avLst/>
          </a:prstGeom>
        </p:spPr>
        <p:txBody>
          <a:bodyPr lIns="0" tIns="0" rIns="0" bIns="0" rtlCol="0" anchor="t">
            <a:spAutoFit/>
          </a:bodyPr>
          <a:lstStyle/>
          <a:p>
            <a:pPr marL="0" lvl="0" indent="0">
              <a:lnSpc>
                <a:spcPts val="1420"/>
              </a:lnSpc>
              <a:spcBef>
                <a:spcPct val="0"/>
              </a:spcBef>
            </a:pPr>
            <a:r>
              <a:rPr lang="en-US" sz="2000">
                <a:solidFill>
                  <a:srgbClr val="525252"/>
                </a:solidFill>
                <a:latin typeface="The Seasons Bold"/>
              </a:rPr>
              <a:t>https://svenska.yle.fi/a/7-10040781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B2BB"/>
        </a:solidFill>
        <a:effectLst/>
      </p:bgPr>
    </p:bg>
    <p:spTree>
      <p:nvGrpSpPr>
        <p:cNvPr id="1" name=""/>
        <p:cNvGrpSpPr/>
        <p:nvPr/>
      </p:nvGrpSpPr>
      <p:grpSpPr>
        <a:xfrm>
          <a:off x="0" y="0"/>
          <a:ext cx="0" cy="0"/>
          <a:chOff x="0" y="0"/>
          <a:chExt cx="0" cy="0"/>
        </a:xfrm>
      </p:grpSpPr>
      <p:sp>
        <p:nvSpPr>
          <p:cNvPr id="2" name="TextBox 2"/>
          <p:cNvSpPr txBox="1"/>
          <p:nvPr/>
        </p:nvSpPr>
        <p:spPr>
          <a:xfrm>
            <a:off x="577482" y="1219200"/>
            <a:ext cx="14599569" cy="1409699"/>
          </a:xfrm>
          <a:prstGeom prst="rect">
            <a:avLst/>
          </a:prstGeom>
        </p:spPr>
        <p:txBody>
          <a:bodyPr lIns="0" tIns="0" rIns="0" bIns="0" rtlCol="0" anchor="t">
            <a:spAutoFit/>
          </a:bodyPr>
          <a:lstStyle/>
          <a:p>
            <a:pPr marL="0" lvl="0" indent="0" algn="l">
              <a:lnSpc>
                <a:spcPts val="9899"/>
              </a:lnSpc>
            </a:pPr>
            <a:r>
              <a:rPr lang="en-US" sz="9999">
                <a:solidFill>
                  <a:srgbClr val="525252"/>
                </a:solidFill>
                <a:latin typeface="The Seasons Bold"/>
              </a:rPr>
              <a:t>Källor</a:t>
            </a:r>
          </a:p>
        </p:txBody>
      </p:sp>
      <p:sp>
        <p:nvSpPr>
          <p:cNvPr id="3" name="TextBox 3"/>
          <p:cNvSpPr txBox="1"/>
          <p:nvPr/>
        </p:nvSpPr>
        <p:spPr>
          <a:xfrm>
            <a:off x="10084447" y="2720595"/>
            <a:ext cx="7626070" cy="6271005"/>
          </a:xfrm>
          <a:prstGeom prst="rect">
            <a:avLst/>
          </a:prstGeom>
        </p:spPr>
        <p:txBody>
          <a:bodyPr lIns="0" tIns="0" rIns="0" bIns="0" rtlCol="0" anchor="t">
            <a:spAutoFit/>
          </a:bodyPr>
          <a:lstStyle/>
          <a:p>
            <a:pPr>
              <a:lnSpc>
                <a:spcPts val="3132"/>
              </a:lnSpc>
            </a:pPr>
            <a:r>
              <a:rPr lang="en-US" sz="1800">
                <a:solidFill>
                  <a:srgbClr val="525252"/>
                </a:solidFill>
                <a:latin typeface="Arial"/>
              </a:rPr>
              <a:t>Ambjörnsson, F. (2006). </a:t>
            </a:r>
            <a:r>
              <a:rPr lang="en-US" sz="1800">
                <a:solidFill>
                  <a:srgbClr val="525252"/>
                </a:solidFill>
                <a:latin typeface="Arial Italics"/>
              </a:rPr>
              <a:t>Vad är queer?.</a:t>
            </a:r>
            <a:r>
              <a:rPr lang="en-US" sz="1800">
                <a:solidFill>
                  <a:srgbClr val="525252"/>
                </a:solidFill>
                <a:latin typeface="Arial"/>
              </a:rPr>
              <a:t> Natur &amp; Kultur</a:t>
            </a:r>
            <a:r>
              <a:rPr lang="en-US" sz="1800">
                <a:solidFill>
                  <a:srgbClr val="525252"/>
                </a:solidFill>
                <a:latin typeface="Arial Italics"/>
              </a:rPr>
              <a:t> </a:t>
            </a:r>
          </a:p>
          <a:p>
            <a:pPr>
              <a:lnSpc>
                <a:spcPts val="1044"/>
              </a:lnSpc>
            </a:pPr>
            <a:endParaRPr lang="en-US" sz="1800">
              <a:solidFill>
                <a:srgbClr val="525252"/>
              </a:solidFill>
              <a:latin typeface="Arial Italics"/>
            </a:endParaRPr>
          </a:p>
          <a:p>
            <a:pPr>
              <a:lnSpc>
                <a:spcPts val="3132"/>
              </a:lnSpc>
            </a:pPr>
            <a:r>
              <a:rPr lang="en-US" sz="1800">
                <a:solidFill>
                  <a:srgbClr val="525252"/>
                </a:solidFill>
                <a:latin typeface="Arial"/>
              </a:rPr>
              <a:t>Beauvoir, S. d. (2012). </a:t>
            </a:r>
            <a:r>
              <a:rPr lang="en-US" sz="1800">
                <a:solidFill>
                  <a:srgbClr val="525252"/>
                </a:solidFill>
                <a:latin typeface="Arial Italics"/>
              </a:rPr>
              <a:t>Det andra könet </a:t>
            </a:r>
            <a:r>
              <a:rPr lang="en-US" sz="1800">
                <a:solidFill>
                  <a:srgbClr val="525252"/>
                </a:solidFill>
                <a:latin typeface="Arial"/>
              </a:rPr>
              <a:t>(2 uppl.). Norstedts</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Butler, J. (2004). </a:t>
            </a:r>
            <a:r>
              <a:rPr lang="en-US" sz="1800">
                <a:solidFill>
                  <a:srgbClr val="525252"/>
                </a:solidFill>
                <a:latin typeface="Arial Italics"/>
              </a:rPr>
              <a:t>Genus ogjort. </a:t>
            </a:r>
            <a:r>
              <a:rPr lang="en-US" sz="1800">
                <a:solidFill>
                  <a:srgbClr val="525252"/>
                </a:solidFill>
                <a:latin typeface="Arial"/>
              </a:rPr>
              <a:t>Norstedts Akademiska Förlag</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Gemzöe, L. (2014). </a:t>
            </a:r>
            <a:r>
              <a:rPr lang="en-US" sz="1800">
                <a:solidFill>
                  <a:srgbClr val="525252"/>
                </a:solidFill>
                <a:latin typeface="Arial Italics"/>
              </a:rPr>
              <a:t>Feminism</a:t>
            </a:r>
            <a:r>
              <a:rPr lang="en-US" sz="1800">
                <a:solidFill>
                  <a:srgbClr val="525252"/>
                </a:solidFill>
                <a:latin typeface="Arial"/>
              </a:rPr>
              <a:t> (2., [uppdaterade] uppl.). Bilda</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hooks, b. (1984). </a:t>
            </a:r>
            <a:r>
              <a:rPr lang="en-US" sz="1800">
                <a:solidFill>
                  <a:srgbClr val="525252"/>
                </a:solidFill>
                <a:latin typeface="Arial Italics"/>
              </a:rPr>
              <a:t>Feminist theory: From Margin to Center. </a:t>
            </a:r>
            <a:r>
              <a:rPr lang="en-US" sz="1800">
                <a:solidFill>
                  <a:srgbClr val="525252"/>
                </a:solidFill>
                <a:latin typeface="Arial"/>
              </a:rPr>
              <a:t>South End Press</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Kendall, M. (2020). </a:t>
            </a:r>
            <a:r>
              <a:rPr lang="en-US" sz="1800">
                <a:solidFill>
                  <a:srgbClr val="525252"/>
                </a:solidFill>
                <a:latin typeface="Arial Italics"/>
              </a:rPr>
              <a:t>Hood feminism: Notes from the women white feminists forgot</a:t>
            </a:r>
            <a:r>
              <a:rPr lang="en-US" sz="1800">
                <a:solidFill>
                  <a:srgbClr val="525252"/>
                </a:solidFill>
                <a:latin typeface="Arial"/>
              </a:rPr>
              <a:t>. Bloomsbury Publishing </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Rosenberg, T. (2002). </a:t>
            </a:r>
            <a:r>
              <a:rPr lang="en-US" sz="1800">
                <a:solidFill>
                  <a:srgbClr val="525252"/>
                </a:solidFill>
                <a:latin typeface="Arial Italics"/>
              </a:rPr>
              <a:t>Queerfeministisk agenda</a:t>
            </a:r>
            <a:r>
              <a:rPr lang="en-US" sz="1800">
                <a:solidFill>
                  <a:srgbClr val="525252"/>
                </a:solidFill>
                <a:latin typeface="Arial"/>
              </a:rPr>
              <a:t>. Atlas</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Uncu, G, &amp; Çalışır, G. (2018). </a:t>
            </a:r>
            <a:r>
              <a:rPr lang="en-US" sz="1800">
                <a:solidFill>
                  <a:srgbClr val="525252"/>
                </a:solidFill>
                <a:latin typeface="Arial Italics"/>
              </a:rPr>
              <a:t>Gender of Color: When Did Girls and Boys</a:t>
            </a:r>
          </a:p>
          <a:p>
            <a:pPr>
              <a:lnSpc>
                <a:spcPts val="3132"/>
              </a:lnSpc>
            </a:pPr>
            <a:r>
              <a:rPr lang="en-US" sz="1800">
                <a:solidFill>
                  <a:srgbClr val="525252"/>
                </a:solidFill>
                <a:latin typeface="Arial Italics"/>
              </a:rPr>
              <a:t>Start to Wear Pink and Blue?</a:t>
            </a:r>
            <a:r>
              <a:rPr lang="en-US" sz="1800">
                <a:solidFill>
                  <a:srgbClr val="525252"/>
                </a:solidFill>
                <a:latin typeface="Arial"/>
              </a:rPr>
              <a:t>. Studies on Balkan and Near Eastern Social Sciences, s. 281–287</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Wollstonecraft, M. (2004). </a:t>
            </a:r>
            <a:r>
              <a:rPr lang="en-US" sz="1800">
                <a:solidFill>
                  <a:srgbClr val="525252"/>
                </a:solidFill>
                <a:latin typeface="Arial Italics"/>
              </a:rPr>
              <a:t>A Vindication of the Rights of Woman. </a:t>
            </a:r>
            <a:r>
              <a:rPr lang="en-US" sz="1800">
                <a:solidFill>
                  <a:srgbClr val="525252"/>
                </a:solidFill>
                <a:latin typeface="Arial"/>
              </a:rPr>
              <a:t>Penguin</a:t>
            </a:r>
          </a:p>
          <a:p>
            <a:pPr>
              <a:lnSpc>
                <a:spcPts val="1044"/>
              </a:lnSpc>
            </a:pPr>
            <a:endParaRPr lang="en-US" sz="1800">
              <a:solidFill>
                <a:srgbClr val="525252"/>
              </a:solidFill>
              <a:latin typeface="Arial"/>
            </a:endParaRPr>
          </a:p>
          <a:p>
            <a:pPr>
              <a:lnSpc>
                <a:spcPts val="3132"/>
              </a:lnSpc>
            </a:pPr>
            <a:r>
              <a:rPr lang="en-US" sz="1800">
                <a:solidFill>
                  <a:srgbClr val="525252"/>
                </a:solidFill>
                <a:latin typeface="Arial"/>
              </a:rPr>
              <a:t>Öhman, P. (2016). </a:t>
            </a:r>
            <a:r>
              <a:rPr lang="en-US" sz="1800">
                <a:solidFill>
                  <a:srgbClr val="525252"/>
                </a:solidFill>
                <a:latin typeface="Arial Italics"/>
              </a:rPr>
              <a:t>Livet &amp; patriarkatet. </a:t>
            </a:r>
            <a:r>
              <a:rPr lang="en-US" sz="1800">
                <a:solidFill>
                  <a:srgbClr val="525252"/>
                </a:solidFill>
                <a:latin typeface="Arial"/>
              </a:rPr>
              <a:t>Schildts &amp; Söderströms</a:t>
            </a:r>
          </a:p>
        </p:txBody>
      </p:sp>
      <p:sp>
        <p:nvSpPr>
          <p:cNvPr id="4" name="TextBox 4"/>
          <p:cNvSpPr txBox="1"/>
          <p:nvPr/>
        </p:nvSpPr>
        <p:spPr>
          <a:xfrm>
            <a:off x="10084447" y="2324263"/>
            <a:ext cx="7299784" cy="387350"/>
          </a:xfrm>
          <a:prstGeom prst="rect">
            <a:avLst/>
          </a:prstGeom>
        </p:spPr>
        <p:txBody>
          <a:bodyPr lIns="0" tIns="0" rIns="0" bIns="0" rtlCol="0" anchor="t">
            <a:spAutoFit/>
          </a:bodyPr>
          <a:lstStyle/>
          <a:p>
            <a:pPr>
              <a:lnSpc>
                <a:spcPts val="2800"/>
              </a:lnSpc>
              <a:spcBef>
                <a:spcPct val="0"/>
              </a:spcBef>
            </a:pPr>
            <a:r>
              <a:rPr lang="en-US" sz="2000">
                <a:solidFill>
                  <a:srgbClr val="525252"/>
                </a:solidFill>
                <a:latin typeface="Arial Bold"/>
              </a:rPr>
              <a:t>Tryckt material</a:t>
            </a:r>
          </a:p>
        </p:txBody>
      </p:sp>
      <p:sp>
        <p:nvSpPr>
          <p:cNvPr id="5" name="TextBox 5"/>
          <p:cNvSpPr txBox="1"/>
          <p:nvPr/>
        </p:nvSpPr>
        <p:spPr>
          <a:xfrm>
            <a:off x="577482" y="3753522"/>
            <a:ext cx="8436659" cy="5193030"/>
          </a:xfrm>
          <a:prstGeom prst="rect">
            <a:avLst/>
          </a:prstGeom>
        </p:spPr>
        <p:txBody>
          <a:bodyPr lIns="0" tIns="0" rIns="0" bIns="0" rtlCol="0" anchor="t">
            <a:spAutoFit/>
          </a:bodyPr>
          <a:lstStyle/>
          <a:p>
            <a:pPr>
              <a:lnSpc>
                <a:spcPts val="2520"/>
              </a:lnSpc>
            </a:pPr>
            <a:r>
              <a:rPr lang="en-US" sz="1800" dirty="0" err="1">
                <a:solidFill>
                  <a:srgbClr val="525252"/>
                </a:solidFill>
                <a:latin typeface="Arial Italics"/>
              </a:rPr>
              <a:t>Begreppsordlista</a:t>
            </a:r>
            <a:r>
              <a:rPr lang="en-US" sz="1800" dirty="0">
                <a:solidFill>
                  <a:srgbClr val="525252"/>
                </a:solidFill>
                <a:latin typeface="Arial Italics"/>
              </a:rPr>
              <a:t> - RFSL</a:t>
            </a:r>
            <a:r>
              <a:rPr lang="en-US" sz="1800" dirty="0">
                <a:solidFill>
                  <a:srgbClr val="525252"/>
                </a:solidFill>
                <a:latin typeface="Arial"/>
              </a:rPr>
              <a:t>. (13 </a:t>
            </a:r>
            <a:r>
              <a:rPr lang="en-US" sz="1800" dirty="0" err="1">
                <a:solidFill>
                  <a:srgbClr val="525252"/>
                </a:solidFill>
                <a:latin typeface="Arial"/>
              </a:rPr>
              <a:t>juni</a:t>
            </a:r>
            <a:r>
              <a:rPr lang="en-US" sz="1800" dirty="0">
                <a:solidFill>
                  <a:srgbClr val="525252"/>
                </a:solidFill>
                <a:latin typeface="Arial"/>
              </a:rPr>
              <a:t> 2023). RFSL. https://www.rfsl.se/hbtqi-fakta/begreppsordlista/ (</a:t>
            </a:r>
            <a:r>
              <a:rPr lang="en-US" sz="1800" dirty="0" err="1">
                <a:solidFill>
                  <a:srgbClr val="525252"/>
                </a:solidFill>
                <a:latin typeface="Arial"/>
              </a:rPr>
              <a:t>Hämtad</a:t>
            </a:r>
            <a:r>
              <a:rPr lang="en-US" sz="1800" dirty="0">
                <a:solidFill>
                  <a:srgbClr val="525252"/>
                </a:solidFill>
                <a:latin typeface="Arial"/>
              </a:rPr>
              <a:t> 2.10.2023)</a:t>
            </a:r>
          </a:p>
          <a:p>
            <a:pPr>
              <a:lnSpc>
                <a:spcPts val="1260"/>
              </a:lnSpc>
            </a:pPr>
            <a:endParaRPr lang="en-US" sz="1800" dirty="0">
              <a:solidFill>
                <a:srgbClr val="525252"/>
              </a:solidFill>
              <a:latin typeface="Arial"/>
            </a:endParaRPr>
          </a:p>
          <a:p>
            <a:pPr>
              <a:lnSpc>
                <a:spcPts val="2520"/>
              </a:lnSpc>
            </a:pPr>
            <a:r>
              <a:rPr lang="en-US" sz="1800" dirty="0" err="1">
                <a:solidFill>
                  <a:srgbClr val="525252"/>
                </a:solidFill>
                <a:latin typeface="Arial"/>
              </a:rPr>
              <a:t>Gardberg</a:t>
            </a:r>
            <a:r>
              <a:rPr lang="en-US" sz="1800" dirty="0">
                <a:solidFill>
                  <a:srgbClr val="525252"/>
                </a:solidFill>
                <a:latin typeface="Arial"/>
              </a:rPr>
              <a:t>, A. (4 </a:t>
            </a:r>
            <a:r>
              <a:rPr lang="en-US" sz="1800" dirty="0" err="1">
                <a:solidFill>
                  <a:srgbClr val="525252"/>
                </a:solidFill>
                <a:latin typeface="Arial"/>
              </a:rPr>
              <a:t>september</a:t>
            </a:r>
            <a:r>
              <a:rPr lang="en-US" sz="1800" dirty="0">
                <a:solidFill>
                  <a:srgbClr val="525252"/>
                </a:solidFill>
                <a:latin typeface="Arial"/>
              </a:rPr>
              <a:t> 2023). </a:t>
            </a:r>
            <a:r>
              <a:rPr lang="en-US" sz="1800" dirty="0" err="1">
                <a:solidFill>
                  <a:srgbClr val="525252"/>
                </a:solidFill>
                <a:latin typeface="Arial Italics"/>
              </a:rPr>
              <a:t>Pargaseleven</a:t>
            </a:r>
            <a:r>
              <a:rPr lang="en-US" sz="1800" dirty="0">
                <a:solidFill>
                  <a:srgbClr val="525252"/>
                </a:solidFill>
                <a:latin typeface="Arial Italics"/>
              </a:rPr>
              <a:t> Nosipho </a:t>
            </a:r>
            <a:r>
              <a:rPr lang="en-US" sz="1800" dirty="0" err="1">
                <a:solidFill>
                  <a:srgbClr val="525252"/>
                </a:solidFill>
                <a:latin typeface="Arial Italics"/>
              </a:rPr>
              <a:t>Bahne</a:t>
            </a:r>
            <a:r>
              <a:rPr lang="en-US" sz="1800" dirty="0">
                <a:solidFill>
                  <a:srgbClr val="525252"/>
                </a:solidFill>
                <a:latin typeface="Arial Italics"/>
              </a:rPr>
              <a:t> </a:t>
            </a:r>
            <a:r>
              <a:rPr lang="en-US" sz="1800" dirty="0" err="1">
                <a:solidFill>
                  <a:srgbClr val="525252"/>
                </a:solidFill>
                <a:latin typeface="Arial Italics"/>
              </a:rPr>
              <a:t>fick</a:t>
            </a:r>
            <a:r>
              <a:rPr lang="en-US" sz="1800" dirty="0">
                <a:solidFill>
                  <a:srgbClr val="525252"/>
                </a:solidFill>
                <a:latin typeface="Arial Italics"/>
              </a:rPr>
              <a:t> </a:t>
            </a:r>
            <a:r>
              <a:rPr lang="en-US" sz="1800" dirty="0" err="1">
                <a:solidFill>
                  <a:srgbClr val="525252"/>
                </a:solidFill>
                <a:latin typeface="Arial Italics"/>
              </a:rPr>
              <a:t>höra</a:t>
            </a:r>
            <a:r>
              <a:rPr lang="en-US" sz="1800" dirty="0">
                <a:solidFill>
                  <a:srgbClr val="525252"/>
                </a:solidFill>
                <a:latin typeface="Arial Italics"/>
              </a:rPr>
              <a:t> n-</a:t>
            </a:r>
            <a:r>
              <a:rPr lang="en-US" sz="1800" dirty="0" err="1">
                <a:solidFill>
                  <a:srgbClr val="525252"/>
                </a:solidFill>
                <a:latin typeface="Arial Italics"/>
              </a:rPr>
              <a:t>ordet</a:t>
            </a:r>
            <a:r>
              <a:rPr lang="en-US" sz="1800" dirty="0">
                <a:solidFill>
                  <a:srgbClr val="525252"/>
                </a:solidFill>
                <a:latin typeface="Arial Italics"/>
              </a:rPr>
              <a:t> om </a:t>
            </a:r>
            <a:r>
              <a:rPr lang="en-US" sz="1800" dirty="0" err="1">
                <a:solidFill>
                  <a:srgbClr val="525252"/>
                </a:solidFill>
                <a:latin typeface="Arial Italics"/>
              </a:rPr>
              <a:t>och</a:t>
            </a:r>
            <a:r>
              <a:rPr lang="en-US" sz="1800" dirty="0">
                <a:solidFill>
                  <a:srgbClr val="525252"/>
                </a:solidFill>
                <a:latin typeface="Arial Italics"/>
              </a:rPr>
              <a:t> om </a:t>
            </a:r>
            <a:r>
              <a:rPr lang="en-US" sz="1800" dirty="0" err="1">
                <a:solidFill>
                  <a:srgbClr val="525252"/>
                </a:solidFill>
                <a:latin typeface="Arial Italics"/>
              </a:rPr>
              <a:t>igen</a:t>
            </a:r>
            <a:r>
              <a:rPr lang="en-US" sz="1800" dirty="0">
                <a:solidFill>
                  <a:srgbClr val="525252"/>
                </a:solidFill>
                <a:latin typeface="Arial Italics"/>
              </a:rPr>
              <a:t>: “</a:t>
            </a:r>
            <a:r>
              <a:rPr lang="en-US" sz="1800" dirty="0" err="1">
                <a:solidFill>
                  <a:srgbClr val="525252"/>
                </a:solidFill>
                <a:latin typeface="Arial Italics"/>
              </a:rPr>
              <a:t>Efter</a:t>
            </a:r>
            <a:r>
              <a:rPr lang="en-US" sz="1800" dirty="0">
                <a:solidFill>
                  <a:srgbClr val="525252"/>
                </a:solidFill>
                <a:latin typeface="Arial Italics"/>
              </a:rPr>
              <a:t> </a:t>
            </a:r>
            <a:r>
              <a:rPr lang="en-US" sz="1800" dirty="0" err="1">
                <a:solidFill>
                  <a:srgbClr val="525252"/>
                </a:solidFill>
                <a:latin typeface="Arial Italics"/>
              </a:rPr>
              <a:t>en</a:t>
            </a:r>
            <a:r>
              <a:rPr lang="en-US" sz="1800" dirty="0">
                <a:solidFill>
                  <a:srgbClr val="525252"/>
                </a:solidFill>
                <a:latin typeface="Arial Italics"/>
              </a:rPr>
              <a:t> </a:t>
            </a:r>
            <a:r>
              <a:rPr lang="en-US" sz="1800" dirty="0" err="1">
                <a:solidFill>
                  <a:srgbClr val="525252"/>
                </a:solidFill>
                <a:latin typeface="Arial Italics"/>
              </a:rPr>
              <a:t>tid</a:t>
            </a:r>
            <a:r>
              <a:rPr lang="en-US" sz="1800" dirty="0">
                <a:solidFill>
                  <a:srgbClr val="525252"/>
                </a:solidFill>
                <a:latin typeface="Arial Italics"/>
              </a:rPr>
              <a:t> </a:t>
            </a:r>
            <a:r>
              <a:rPr lang="en-US" sz="1800" dirty="0" err="1">
                <a:solidFill>
                  <a:srgbClr val="525252"/>
                </a:solidFill>
                <a:latin typeface="Arial Italics"/>
              </a:rPr>
              <a:t>slutade</a:t>
            </a:r>
            <a:r>
              <a:rPr lang="en-US" sz="1800" dirty="0">
                <a:solidFill>
                  <a:srgbClr val="525252"/>
                </a:solidFill>
                <a:latin typeface="Arial Italics"/>
              </a:rPr>
              <a:t> </a:t>
            </a:r>
            <a:r>
              <a:rPr lang="en-US" sz="1800" dirty="0" err="1">
                <a:solidFill>
                  <a:srgbClr val="525252"/>
                </a:solidFill>
                <a:latin typeface="Arial Italics"/>
              </a:rPr>
              <a:t>lärarna</a:t>
            </a:r>
            <a:r>
              <a:rPr lang="en-US" sz="1800" dirty="0">
                <a:solidFill>
                  <a:srgbClr val="525252"/>
                </a:solidFill>
                <a:latin typeface="Arial Italics"/>
              </a:rPr>
              <a:t> </a:t>
            </a:r>
            <a:r>
              <a:rPr lang="en-US" sz="1800" dirty="0" err="1">
                <a:solidFill>
                  <a:srgbClr val="525252"/>
                </a:solidFill>
                <a:latin typeface="Arial Italics"/>
              </a:rPr>
              <a:t>ingripa</a:t>
            </a:r>
            <a:r>
              <a:rPr lang="en-US" sz="1800" dirty="0">
                <a:solidFill>
                  <a:srgbClr val="525252"/>
                </a:solidFill>
                <a:latin typeface="Arial Italics"/>
              </a:rPr>
              <a:t>”</a:t>
            </a:r>
            <a:r>
              <a:rPr lang="en-US" sz="1800" dirty="0">
                <a:solidFill>
                  <a:srgbClr val="525252"/>
                </a:solidFill>
                <a:latin typeface="Arial"/>
              </a:rPr>
              <a:t>. Svenska </a:t>
            </a:r>
            <a:r>
              <a:rPr lang="en-US" sz="1800" dirty="0" err="1">
                <a:solidFill>
                  <a:srgbClr val="525252"/>
                </a:solidFill>
                <a:latin typeface="Arial"/>
              </a:rPr>
              <a:t>Yle</a:t>
            </a:r>
            <a:r>
              <a:rPr lang="en-US" sz="1800" dirty="0">
                <a:solidFill>
                  <a:srgbClr val="525252"/>
                </a:solidFill>
                <a:latin typeface="Arial"/>
              </a:rPr>
              <a:t>. https://svenska.yle.fi/a/7-10040781 (</a:t>
            </a:r>
            <a:r>
              <a:rPr lang="en-US" sz="1800" dirty="0" err="1">
                <a:solidFill>
                  <a:srgbClr val="525252"/>
                </a:solidFill>
                <a:latin typeface="Arial"/>
              </a:rPr>
              <a:t>Hämtad</a:t>
            </a:r>
            <a:r>
              <a:rPr lang="en-US" sz="1800" dirty="0">
                <a:solidFill>
                  <a:srgbClr val="525252"/>
                </a:solidFill>
                <a:latin typeface="Arial"/>
              </a:rPr>
              <a:t> 2.10.2023)</a:t>
            </a:r>
          </a:p>
          <a:p>
            <a:pPr>
              <a:lnSpc>
                <a:spcPts val="1260"/>
              </a:lnSpc>
            </a:pPr>
            <a:endParaRPr lang="en-US" sz="1800" dirty="0">
              <a:solidFill>
                <a:srgbClr val="525252"/>
              </a:solidFill>
              <a:latin typeface="Arial"/>
            </a:endParaRPr>
          </a:p>
          <a:p>
            <a:pPr>
              <a:lnSpc>
                <a:spcPts val="2520"/>
              </a:lnSpc>
            </a:pPr>
            <a:r>
              <a:rPr lang="en-US" sz="1800" dirty="0" err="1">
                <a:solidFill>
                  <a:srgbClr val="525252"/>
                </a:solidFill>
                <a:latin typeface="Arial Italics"/>
              </a:rPr>
              <a:t>Genusvetenskap</a:t>
            </a:r>
            <a:r>
              <a:rPr lang="en-US" sz="1800" dirty="0">
                <a:solidFill>
                  <a:srgbClr val="525252"/>
                </a:solidFill>
                <a:latin typeface="Arial Italics"/>
              </a:rPr>
              <a:t>. </a:t>
            </a:r>
            <a:r>
              <a:rPr lang="en-US" sz="1800" dirty="0">
                <a:solidFill>
                  <a:srgbClr val="525252"/>
                </a:solidFill>
                <a:latin typeface="Arial"/>
              </a:rPr>
              <a:t>(31 </a:t>
            </a:r>
            <a:r>
              <a:rPr lang="en-US" sz="1800" dirty="0" err="1">
                <a:solidFill>
                  <a:srgbClr val="525252"/>
                </a:solidFill>
                <a:latin typeface="Arial"/>
              </a:rPr>
              <a:t>oktober</a:t>
            </a:r>
            <a:r>
              <a:rPr lang="en-US" sz="1800" dirty="0">
                <a:solidFill>
                  <a:srgbClr val="525252"/>
                </a:solidFill>
                <a:latin typeface="Arial"/>
              </a:rPr>
              <a:t> 2022). </a:t>
            </a:r>
            <a:r>
              <a:rPr lang="en-US" sz="1800" dirty="0" err="1">
                <a:solidFill>
                  <a:srgbClr val="525252"/>
                </a:solidFill>
                <a:latin typeface="Arial"/>
              </a:rPr>
              <a:t>Åbo</a:t>
            </a:r>
            <a:r>
              <a:rPr lang="en-US" sz="1800" dirty="0">
                <a:solidFill>
                  <a:srgbClr val="525252"/>
                </a:solidFill>
                <a:latin typeface="Arial"/>
              </a:rPr>
              <a:t> </a:t>
            </a:r>
            <a:r>
              <a:rPr lang="en-US" sz="1800" dirty="0" err="1">
                <a:solidFill>
                  <a:srgbClr val="525252"/>
                </a:solidFill>
                <a:latin typeface="Arial"/>
              </a:rPr>
              <a:t>Akademi</a:t>
            </a:r>
            <a:r>
              <a:rPr lang="en-US" sz="1800" dirty="0">
                <a:solidFill>
                  <a:srgbClr val="525252"/>
                </a:solidFill>
                <a:latin typeface="Arial"/>
              </a:rPr>
              <a:t>. https://www.abo.fi/amnen/genusvetenskap/ (</a:t>
            </a:r>
            <a:r>
              <a:rPr lang="en-US" sz="1800" dirty="0" err="1">
                <a:solidFill>
                  <a:srgbClr val="525252"/>
                </a:solidFill>
                <a:latin typeface="Arial"/>
              </a:rPr>
              <a:t>Hämtad</a:t>
            </a:r>
            <a:r>
              <a:rPr lang="en-US" sz="1800" dirty="0">
                <a:solidFill>
                  <a:srgbClr val="525252"/>
                </a:solidFill>
                <a:latin typeface="Arial"/>
              </a:rPr>
              <a:t> 2.10.2023)</a:t>
            </a:r>
          </a:p>
          <a:p>
            <a:pPr>
              <a:lnSpc>
                <a:spcPts val="1260"/>
              </a:lnSpc>
            </a:pPr>
            <a:endParaRPr lang="en-US" sz="1800" dirty="0">
              <a:solidFill>
                <a:srgbClr val="525252"/>
              </a:solidFill>
              <a:latin typeface="Arial"/>
            </a:endParaRPr>
          </a:p>
          <a:p>
            <a:pPr>
              <a:lnSpc>
                <a:spcPts val="2520"/>
              </a:lnSpc>
            </a:pPr>
            <a:r>
              <a:rPr lang="en-US" sz="1800" dirty="0" err="1">
                <a:solidFill>
                  <a:srgbClr val="525252"/>
                </a:solidFill>
                <a:latin typeface="Arial Italics"/>
              </a:rPr>
              <a:t>Könsidentitet</a:t>
            </a:r>
            <a:r>
              <a:rPr lang="en-US" sz="1800" dirty="0">
                <a:solidFill>
                  <a:srgbClr val="525252"/>
                </a:solidFill>
                <a:latin typeface="Arial Italics"/>
              </a:rPr>
              <a:t> </a:t>
            </a:r>
            <a:r>
              <a:rPr lang="en-US" sz="1800" dirty="0" err="1">
                <a:solidFill>
                  <a:srgbClr val="525252"/>
                </a:solidFill>
                <a:latin typeface="Arial Italics"/>
              </a:rPr>
              <a:t>och</a:t>
            </a:r>
            <a:r>
              <a:rPr lang="en-US" sz="1800" dirty="0">
                <a:solidFill>
                  <a:srgbClr val="525252"/>
                </a:solidFill>
                <a:latin typeface="Arial Italics"/>
              </a:rPr>
              <a:t> </a:t>
            </a:r>
            <a:r>
              <a:rPr lang="en-US" sz="1800" dirty="0" err="1">
                <a:solidFill>
                  <a:srgbClr val="525252"/>
                </a:solidFill>
                <a:latin typeface="Arial Italics"/>
              </a:rPr>
              <a:t>könsuttryck</a:t>
            </a:r>
            <a:r>
              <a:rPr lang="en-US" sz="1800" dirty="0">
                <a:solidFill>
                  <a:srgbClr val="525252"/>
                </a:solidFill>
                <a:latin typeface="Arial Italics"/>
              </a:rPr>
              <a:t>.</a:t>
            </a:r>
            <a:r>
              <a:rPr lang="en-US" sz="1800" dirty="0">
                <a:solidFill>
                  <a:srgbClr val="525252"/>
                </a:solidFill>
                <a:latin typeface="Arial"/>
              </a:rPr>
              <a:t> </a:t>
            </a:r>
            <a:r>
              <a:rPr lang="en-US" sz="1800" dirty="0" err="1">
                <a:solidFill>
                  <a:srgbClr val="525252"/>
                </a:solidFill>
                <a:latin typeface="Arial"/>
              </a:rPr>
              <a:t>Jämställdhetsombudsmannen</a:t>
            </a:r>
            <a:r>
              <a:rPr lang="en-US" sz="1800" dirty="0">
                <a:solidFill>
                  <a:srgbClr val="525252"/>
                </a:solidFill>
                <a:latin typeface="Arial"/>
              </a:rPr>
              <a:t>. https://tasa-arvo.fi/sv/konsidentitet-och-konsuttryck (</a:t>
            </a:r>
            <a:r>
              <a:rPr lang="en-US" sz="1800" dirty="0" err="1">
                <a:solidFill>
                  <a:srgbClr val="525252"/>
                </a:solidFill>
                <a:latin typeface="Arial"/>
              </a:rPr>
              <a:t>Hämtad</a:t>
            </a:r>
            <a:r>
              <a:rPr lang="en-US" sz="1800" dirty="0">
                <a:solidFill>
                  <a:srgbClr val="525252"/>
                </a:solidFill>
                <a:latin typeface="Arial"/>
              </a:rPr>
              <a:t> 2.10.2023)</a:t>
            </a:r>
          </a:p>
          <a:p>
            <a:pPr>
              <a:lnSpc>
                <a:spcPts val="1260"/>
              </a:lnSpc>
            </a:pPr>
            <a:endParaRPr lang="en-US" sz="1800" dirty="0">
              <a:solidFill>
                <a:srgbClr val="525252"/>
              </a:solidFill>
              <a:latin typeface="Arial"/>
            </a:endParaRPr>
          </a:p>
          <a:p>
            <a:pPr>
              <a:lnSpc>
                <a:spcPts val="2520"/>
              </a:lnSpc>
            </a:pPr>
            <a:r>
              <a:rPr lang="en-US" sz="1800" dirty="0" err="1">
                <a:solidFill>
                  <a:srgbClr val="525252"/>
                </a:solidFill>
                <a:latin typeface="Arial Italics"/>
              </a:rPr>
              <a:t>Regnbågsbegrepp</a:t>
            </a:r>
            <a:r>
              <a:rPr lang="en-US" sz="1800" dirty="0">
                <a:solidFill>
                  <a:srgbClr val="525252"/>
                </a:solidFill>
                <a:latin typeface="Arial Italics"/>
              </a:rPr>
              <a:t>. </a:t>
            </a:r>
            <a:r>
              <a:rPr lang="en-US" sz="1800" dirty="0" err="1">
                <a:solidFill>
                  <a:srgbClr val="525252"/>
                </a:solidFill>
                <a:latin typeface="Arial"/>
              </a:rPr>
              <a:t>Justitieministeriet</a:t>
            </a:r>
            <a:r>
              <a:rPr lang="en-US" sz="1800" dirty="0">
                <a:solidFill>
                  <a:srgbClr val="525252"/>
                </a:solidFill>
                <a:latin typeface="Arial"/>
              </a:rPr>
              <a:t>. https://oikeusministerio.fi/sv/regnbagsbegrepp (</a:t>
            </a:r>
            <a:r>
              <a:rPr lang="en-US" sz="1800" dirty="0" err="1">
                <a:solidFill>
                  <a:srgbClr val="525252"/>
                </a:solidFill>
                <a:latin typeface="Arial"/>
              </a:rPr>
              <a:t>Hämtad</a:t>
            </a:r>
            <a:r>
              <a:rPr lang="en-US" sz="1800" dirty="0">
                <a:solidFill>
                  <a:srgbClr val="525252"/>
                </a:solidFill>
                <a:latin typeface="Arial"/>
              </a:rPr>
              <a:t> 2.10.2023)</a:t>
            </a:r>
          </a:p>
          <a:p>
            <a:pPr>
              <a:lnSpc>
                <a:spcPts val="1260"/>
              </a:lnSpc>
            </a:pPr>
            <a:endParaRPr lang="en-US" sz="1800" dirty="0">
              <a:solidFill>
                <a:srgbClr val="525252"/>
              </a:solidFill>
              <a:latin typeface="Arial"/>
            </a:endParaRPr>
          </a:p>
          <a:p>
            <a:pPr>
              <a:lnSpc>
                <a:spcPts val="2520"/>
              </a:lnSpc>
              <a:spcBef>
                <a:spcPct val="0"/>
              </a:spcBef>
            </a:pPr>
            <a:r>
              <a:rPr lang="en-US" sz="1800" dirty="0" err="1">
                <a:solidFill>
                  <a:srgbClr val="525252"/>
                </a:solidFill>
                <a:latin typeface="Arial"/>
              </a:rPr>
              <a:t>Utbildningsstyrelsen</a:t>
            </a:r>
            <a:r>
              <a:rPr lang="en-US" sz="1800" dirty="0">
                <a:solidFill>
                  <a:srgbClr val="525252"/>
                </a:solidFill>
                <a:latin typeface="Arial"/>
              </a:rPr>
              <a:t>. </a:t>
            </a:r>
            <a:r>
              <a:rPr lang="en-US" sz="1800" dirty="0" err="1">
                <a:solidFill>
                  <a:srgbClr val="525252"/>
                </a:solidFill>
                <a:latin typeface="Arial Italics"/>
              </a:rPr>
              <a:t>Grunderna</a:t>
            </a:r>
            <a:r>
              <a:rPr lang="en-US" sz="1800" dirty="0">
                <a:solidFill>
                  <a:srgbClr val="525252"/>
                </a:solidFill>
                <a:latin typeface="Arial Italics"/>
              </a:rPr>
              <a:t> för </a:t>
            </a:r>
            <a:r>
              <a:rPr lang="en-US" sz="1800" dirty="0" err="1">
                <a:solidFill>
                  <a:srgbClr val="525252"/>
                </a:solidFill>
                <a:latin typeface="Arial Italics"/>
              </a:rPr>
              <a:t>gymnasiets</a:t>
            </a:r>
            <a:r>
              <a:rPr lang="en-US" sz="1800" dirty="0">
                <a:solidFill>
                  <a:srgbClr val="525252"/>
                </a:solidFill>
                <a:latin typeface="Arial Italics"/>
              </a:rPr>
              <a:t> </a:t>
            </a:r>
            <a:r>
              <a:rPr lang="en-US" sz="1800" dirty="0" err="1">
                <a:solidFill>
                  <a:srgbClr val="525252"/>
                </a:solidFill>
                <a:latin typeface="Arial Italics"/>
              </a:rPr>
              <a:t>läroplan</a:t>
            </a:r>
            <a:r>
              <a:rPr lang="en-US" sz="1800" dirty="0">
                <a:solidFill>
                  <a:srgbClr val="525252"/>
                </a:solidFill>
                <a:latin typeface="Arial Italics"/>
              </a:rPr>
              <a:t> 2019. </a:t>
            </a:r>
            <a:r>
              <a:rPr lang="en-US" sz="1800" dirty="0" err="1">
                <a:solidFill>
                  <a:srgbClr val="525252"/>
                </a:solidFill>
                <a:latin typeface="Arial"/>
              </a:rPr>
              <a:t>eGrunder</a:t>
            </a:r>
            <a:r>
              <a:rPr lang="en-US" sz="1800" dirty="0">
                <a:solidFill>
                  <a:srgbClr val="525252"/>
                </a:solidFill>
                <a:latin typeface="Arial"/>
              </a:rPr>
              <a:t>. https://eperusteet.opintopolku.fi/#/sv/lukiokoulutus/6828810/tiedot  (</a:t>
            </a:r>
            <a:r>
              <a:rPr lang="en-US" sz="1800" dirty="0" err="1">
                <a:solidFill>
                  <a:srgbClr val="525252"/>
                </a:solidFill>
                <a:latin typeface="Arial"/>
              </a:rPr>
              <a:t>Hämtad</a:t>
            </a:r>
            <a:r>
              <a:rPr lang="en-US" sz="1800" dirty="0">
                <a:solidFill>
                  <a:srgbClr val="525252"/>
                </a:solidFill>
                <a:latin typeface="Arial"/>
              </a:rPr>
              <a:t> 2.10.2023)</a:t>
            </a:r>
          </a:p>
        </p:txBody>
      </p:sp>
      <p:sp>
        <p:nvSpPr>
          <p:cNvPr id="6" name="TextBox 6"/>
          <p:cNvSpPr txBox="1"/>
          <p:nvPr/>
        </p:nvSpPr>
        <p:spPr>
          <a:xfrm>
            <a:off x="577482" y="3300039"/>
            <a:ext cx="7299784" cy="387350"/>
          </a:xfrm>
          <a:prstGeom prst="rect">
            <a:avLst/>
          </a:prstGeom>
        </p:spPr>
        <p:txBody>
          <a:bodyPr lIns="0" tIns="0" rIns="0" bIns="0" rtlCol="0" anchor="t">
            <a:spAutoFit/>
          </a:bodyPr>
          <a:lstStyle/>
          <a:p>
            <a:pPr>
              <a:lnSpc>
                <a:spcPts val="2800"/>
              </a:lnSpc>
              <a:spcBef>
                <a:spcPct val="0"/>
              </a:spcBef>
            </a:pPr>
            <a:r>
              <a:rPr lang="en-US" sz="2000">
                <a:solidFill>
                  <a:srgbClr val="525252"/>
                </a:solidFill>
                <a:latin typeface="Arial Bold"/>
              </a:rPr>
              <a:t>Otryckt material</a:t>
            </a:r>
          </a:p>
        </p:txBody>
      </p:sp>
      <p:sp>
        <p:nvSpPr>
          <p:cNvPr id="7" name="AutoShape 2">
            <a:extLst>
              <a:ext uri="{FF2B5EF4-FFF2-40B4-BE49-F238E27FC236}">
                <a16:creationId xmlns:a16="http://schemas.microsoft.com/office/drawing/2014/main" id="{54805949-ED4A-4584-59D0-0477D3A68B7E}"/>
              </a:ext>
            </a:extLst>
          </p:cNvPr>
          <p:cNvSpPr>
            <a:spLocks noChangeAspect="1" noChangeArrowheads="1"/>
          </p:cNvSpPr>
          <p:nvPr/>
        </p:nvSpPr>
        <p:spPr bwMode="auto">
          <a:xfrm>
            <a:off x="8991600" y="4991100"/>
            <a:ext cx="2229722" cy="2229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FI"/>
          </a:p>
        </p:txBody>
      </p:sp>
      <p:pic>
        <p:nvPicPr>
          <p:cNvPr id="8" name="Picture 7">
            <a:extLst>
              <a:ext uri="{FF2B5EF4-FFF2-40B4-BE49-F238E27FC236}">
                <a16:creationId xmlns:a16="http://schemas.microsoft.com/office/drawing/2014/main" id="{5698DF3B-33B7-644D-0995-CA304A18B31C}"/>
              </a:ext>
            </a:extLst>
          </p:cNvPr>
          <p:cNvPicPr>
            <a:picLocks noChangeAspect="1"/>
          </p:cNvPicPr>
          <p:nvPr/>
        </p:nvPicPr>
        <p:blipFill>
          <a:blip r:embed="rId3"/>
          <a:stretch>
            <a:fillRect/>
          </a:stretch>
        </p:blipFill>
        <p:spPr>
          <a:xfrm>
            <a:off x="553533" y="9378950"/>
            <a:ext cx="1851227" cy="647700"/>
          </a:xfrm>
          <a:prstGeom prst="rect">
            <a:avLst/>
          </a:prstGeom>
        </p:spPr>
      </p:pic>
      <p:sp>
        <p:nvSpPr>
          <p:cNvPr id="10" name="TextBox 9">
            <a:extLst>
              <a:ext uri="{FF2B5EF4-FFF2-40B4-BE49-F238E27FC236}">
                <a16:creationId xmlns:a16="http://schemas.microsoft.com/office/drawing/2014/main" id="{66521D95-432C-B55D-8F95-FA29D8535253}"/>
              </a:ext>
            </a:extLst>
          </p:cNvPr>
          <p:cNvSpPr txBox="1"/>
          <p:nvPr/>
        </p:nvSpPr>
        <p:spPr>
          <a:xfrm>
            <a:off x="2590800" y="9431572"/>
            <a:ext cx="14511640" cy="646331"/>
          </a:xfrm>
          <a:prstGeom prst="rect">
            <a:avLst/>
          </a:prstGeom>
          <a:noFill/>
        </p:spPr>
        <p:txBody>
          <a:bodyPr wrap="square">
            <a:spAutoFit/>
          </a:bodyPr>
          <a:lstStyle/>
          <a:p>
            <a:r>
              <a:rPr lang="en-US" b="0" i="0" dirty="0">
                <a:solidFill>
                  <a:srgbClr val="212121"/>
                </a:solidFill>
                <a:effectLst/>
                <a:latin typeface="wf_segoe-ui_normal"/>
              </a:rPr>
              <a:t>KÖN OCH NORMER by Adelina Appel, Moa </a:t>
            </a:r>
            <a:r>
              <a:rPr lang="en-US" b="0" i="0" dirty="0" err="1">
                <a:solidFill>
                  <a:srgbClr val="212121"/>
                </a:solidFill>
                <a:effectLst/>
                <a:latin typeface="wf_segoe-ui_normal"/>
              </a:rPr>
              <a:t>Parkkinen</a:t>
            </a:r>
            <a:r>
              <a:rPr lang="en-US" b="0" i="0" dirty="0">
                <a:solidFill>
                  <a:srgbClr val="212121"/>
                </a:solidFill>
                <a:effectLst/>
                <a:latin typeface="wf_segoe-ui_normal"/>
              </a:rPr>
              <a:t>, </a:t>
            </a:r>
            <a:r>
              <a:rPr lang="en-US" dirty="0">
                <a:solidFill>
                  <a:srgbClr val="212121"/>
                </a:solidFill>
                <a:latin typeface="wf_segoe-ui_normal"/>
              </a:rPr>
              <a:t>Elin </a:t>
            </a:r>
            <a:r>
              <a:rPr lang="en-US" dirty="0" err="1">
                <a:solidFill>
                  <a:srgbClr val="212121"/>
                </a:solidFill>
                <a:latin typeface="wf_segoe-ui_normal"/>
              </a:rPr>
              <a:t>Selén</a:t>
            </a:r>
            <a:r>
              <a:rPr lang="en-US" dirty="0">
                <a:solidFill>
                  <a:srgbClr val="212121"/>
                </a:solidFill>
                <a:latin typeface="wf_segoe-ui_normal"/>
              </a:rPr>
              <a:t> </a:t>
            </a:r>
            <a:r>
              <a:rPr lang="en-US" dirty="0" err="1">
                <a:solidFill>
                  <a:srgbClr val="212121"/>
                </a:solidFill>
                <a:latin typeface="wf_segoe-ui_normal"/>
              </a:rPr>
              <a:t>och</a:t>
            </a:r>
            <a:r>
              <a:rPr lang="en-US" dirty="0">
                <a:solidFill>
                  <a:srgbClr val="212121"/>
                </a:solidFill>
                <a:latin typeface="wf_segoe-ui_normal"/>
              </a:rPr>
              <a:t> Emilia </a:t>
            </a:r>
            <a:r>
              <a:rPr lang="en-US" dirty="0" err="1">
                <a:solidFill>
                  <a:srgbClr val="212121"/>
                </a:solidFill>
                <a:latin typeface="wf_segoe-ui_normal"/>
              </a:rPr>
              <a:t>Weckman</a:t>
            </a:r>
            <a:r>
              <a:rPr lang="en-US" dirty="0">
                <a:solidFill>
                  <a:srgbClr val="212121"/>
                </a:solidFill>
                <a:latin typeface="wf_segoe-ui_normal"/>
              </a:rPr>
              <a:t> </a:t>
            </a:r>
            <a:r>
              <a:rPr lang="en-US" b="0" i="0" dirty="0">
                <a:solidFill>
                  <a:srgbClr val="212121"/>
                </a:solidFill>
                <a:effectLst/>
                <a:latin typeface="wf_segoe-ui_normal"/>
              </a:rPr>
              <a:t>is licensed under the Creative Commons Attribution-</a:t>
            </a:r>
            <a:r>
              <a:rPr lang="en-US" b="0" i="0" dirty="0" err="1">
                <a:solidFill>
                  <a:srgbClr val="212121"/>
                </a:solidFill>
                <a:effectLst/>
                <a:latin typeface="wf_segoe-ui_normal"/>
              </a:rPr>
              <a:t>ShareAlike</a:t>
            </a:r>
            <a:r>
              <a:rPr lang="en-US" b="0" i="0" dirty="0">
                <a:solidFill>
                  <a:srgbClr val="212121"/>
                </a:solidFill>
                <a:effectLst/>
                <a:latin typeface="wf_segoe-ui_normal"/>
              </a:rPr>
              <a:t> 4.0 International License. To view a copy of this license, visit </a:t>
            </a:r>
            <a:r>
              <a:rPr lang="en-US" b="0" i="0" dirty="0">
                <a:effectLst/>
                <a:latin typeface="wf_segoe-ui_normal"/>
                <a:hlinkClick r:id="rId4"/>
              </a:rPr>
              <a:t>http://creativecommons.org/licenses/by-sa/4.0/</a:t>
            </a:r>
            <a:r>
              <a:rPr lang="en-US" b="0" i="0" dirty="0">
                <a:solidFill>
                  <a:srgbClr val="212121"/>
                </a:solidFill>
                <a:effectLst/>
                <a:latin typeface="wf_segoe-ui_normal"/>
              </a:rPr>
              <a:t>.</a:t>
            </a:r>
            <a:endParaRPr lang="sv-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9679"/>
        </a:solidFill>
        <a:effectLst/>
      </p:bgPr>
    </p:bg>
    <p:spTree>
      <p:nvGrpSpPr>
        <p:cNvPr id="1" name=""/>
        <p:cNvGrpSpPr/>
        <p:nvPr/>
      </p:nvGrpSpPr>
      <p:grpSpPr>
        <a:xfrm>
          <a:off x="0" y="0"/>
          <a:ext cx="0" cy="0"/>
          <a:chOff x="0" y="0"/>
          <a:chExt cx="0" cy="0"/>
        </a:xfrm>
      </p:grpSpPr>
      <p:sp>
        <p:nvSpPr>
          <p:cNvPr id="2" name="TextBox 2"/>
          <p:cNvSpPr txBox="1"/>
          <p:nvPr/>
        </p:nvSpPr>
        <p:spPr>
          <a:xfrm>
            <a:off x="4313894" y="4585335"/>
            <a:ext cx="9660212" cy="1278255"/>
          </a:xfrm>
          <a:prstGeom prst="rect">
            <a:avLst/>
          </a:prstGeom>
        </p:spPr>
        <p:txBody>
          <a:bodyPr lIns="0" tIns="0" rIns="0" bIns="0" rtlCol="0" anchor="t">
            <a:spAutoFit/>
          </a:bodyPr>
          <a:lstStyle/>
          <a:p>
            <a:pPr algn="l">
              <a:lnSpc>
                <a:spcPts val="8910"/>
              </a:lnSpc>
            </a:pPr>
            <a:r>
              <a:rPr lang="en-US" sz="9000">
                <a:solidFill>
                  <a:srgbClr val="FBF6F1"/>
                </a:solidFill>
                <a:latin typeface="The Seasons Bold"/>
              </a:rPr>
              <a:t>Genusvetenskap</a:t>
            </a:r>
          </a:p>
        </p:txBody>
      </p:sp>
      <p:sp>
        <p:nvSpPr>
          <p:cNvPr id="3" name="TextBox 3"/>
          <p:cNvSpPr txBox="1"/>
          <p:nvPr/>
        </p:nvSpPr>
        <p:spPr>
          <a:xfrm>
            <a:off x="13670110" y="3800754"/>
            <a:ext cx="8826821"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Kulturell mångfald</a:t>
            </a:r>
          </a:p>
        </p:txBody>
      </p:sp>
      <p:sp>
        <p:nvSpPr>
          <p:cNvPr id="4" name="TextBox 4"/>
          <p:cNvSpPr txBox="1"/>
          <p:nvPr/>
        </p:nvSpPr>
        <p:spPr>
          <a:xfrm>
            <a:off x="10515792" y="2370871"/>
            <a:ext cx="4030303"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Mänskliga rättigheter</a:t>
            </a:r>
          </a:p>
        </p:txBody>
      </p:sp>
      <p:sp>
        <p:nvSpPr>
          <p:cNvPr id="5" name="TextBox 5"/>
          <p:cNvSpPr txBox="1"/>
          <p:nvPr/>
        </p:nvSpPr>
        <p:spPr>
          <a:xfrm>
            <a:off x="4868769" y="3118485"/>
            <a:ext cx="4275231"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Samhällelig påverkan </a:t>
            </a:r>
          </a:p>
        </p:txBody>
      </p:sp>
      <p:sp>
        <p:nvSpPr>
          <p:cNvPr id="6" name="TextBox 6"/>
          <p:cNvSpPr txBox="1"/>
          <p:nvPr/>
        </p:nvSpPr>
        <p:spPr>
          <a:xfrm>
            <a:off x="1472453" y="3572154"/>
            <a:ext cx="2315803"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Rättvisa</a:t>
            </a:r>
          </a:p>
        </p:txBody>
      </p:sp>
      <p:sp>
        <p:nvSpPr>
          <p:cNvPr id="7" name="TextBox 7"/>
          <p:cNvSpPr txBox="1"/>
          <p:nvPr/>
        </p:nvSpPr>
        <p:spPr>
          <a:xfrm>
            <a:off x="1472453" y="7244715"/>
            <a:ext cx="2479088"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Respekt </a:t>
            </a:r>
          </a:p>
        </p:txBody>
      </p:sp>
      <p:sp>
        <p:nvSpPr>
          <p:cNvPr id="8" name="TextBox 8"/>
          <p:cNvSpPr txBox="1"/>
          <p:nvPr/>
        </p:nvSpPr>
        <p:spPr>
          <a:xfrm>
            <a:off x="5535546" y="8159115"/>
            <a:ext cx="2479088"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Mångfald</a:t>
            </a:r>
          </a:p>
        </p:txBody>
      </p:sp>
      <p:sp>
        <p:nvSpPr>
          <p:cNvPr id="9" name="TextBox 9"/>
          <p:cNvSpPr txBox="1"/>
          <p:nvPr/>
        </p:nvSpPr>
        <p:spPr>
          <a:xfrm>
            <a:off x="3555026" y="6463665"/>
            <a:ext cx="3152642"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Etiskt agerande</a:t>
            </a:r>
          </a:p>
        </p:txBody>
      </p:sp>
      <p:sp>
        <p:nvSpPr>
          <p:cNvPr id="10" name="TextBox 10"/>
          <p:cNvSpPr txBox="1"/>
          <p:nvPr/>
        </p:nvSpPr>
        <p:spPr>
          <a:xfrm>
            <a:off x="2176278" y="1513621"/>
            <a:ext cx="4275231"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Jämställdhet</a:t>
            </a:r>
          </a:p>
        </p:txBody>
      </p:sp>
      <p:sp>
        <p:nvSpPr>
          <p:cNvPr id="11" name="TextBox 11"/>
          <p:cNvSpPr txBox="1"/>
          <p:nvPr/>
        </p:nvSpPr>
        <p:spPr>
          <a:xfrm>
            <a:off x="8364678" y="7016115"/>
            <a:ext cx="3152642"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Diversitet</a:t>
            </a:r>
          </a:p>
        </p:txBody>
      </p:sp>
      <p:sp>
        <p:nvSpPr>
          <p:cNvPr id="12" name="TextBox 12"/>
          <p:cNvSpPr txBox="1"/>
          <p:nvPr/>
        </p:nvSpPr>
        <p:spPr>
          <a:xfrm>
            <a:off x="7567679" y="1056421"/>
            <a:ext cx="3152642"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Identitet</a:t>
            </a:r>
          </a:p>
        </p:txBody>
      </p:sp>
      <p:sp>
        <p:nvSpPr>
          <p:cNvPr id="13" name="TextBox 13"/>
          <p:cNvSpPr txBox="1"/>
          <p:nvPr/>
        </p:nvSpPr>
        <p:spPr>
          <a:xfrm>
            <a:off x="13163249" y="7701915"/>
            <a:ext cx="3152642"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Vidsynthet</a:t>
            </a:r>
          </a:p>
        </p:txBody>
      </p:sp>
      <p:sp>
        <p:nvSpPr>
          <p:cNvPr id="14" name="TextBox 14"/>
          <p:cNvSpPr txBox="1"/>
          <p:nvPr/>
        </p:nvSpPr>
        <p:spPr>
          <a:xfrm>
            <a:off x="14106658" y="5751335"/>
            <a:ext cx="3152642"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Hänsyn</a:t>
            </a:r>
          </a:p>
        </p:txBody>
      </p:sp>
      <p:sp>
        <p:nvSpPr>
          <p:cNvPr id="15" name="TextBox 15"/>
          <p:cNvSpPr txBox="1"/>
          <p:nvPr/>
        </p:nvSpPr>
        <p:spPr>
          <a:xfrm>
            <a:off x="12984069" y="1056421"/>
            <a:ext cx="4275231"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Jämlikhet</a:t>
            </a:r>
          </a:p>
        </p:txBody>
      </p:sp>
      <p:sp>
        <p:nvSpPr>
          <p:cNvPr id="16" name="TextBox 16"/>
          <p:cNvSpPr txBox="1"/>
          <p:nvPr/>
        </p:nvSpPr>
        <p:spPr>
          <a:xfrm>
            <a:off x="10270864" y="8387715"/>
            <a:ext cx="4275231" cy="581025"/>
          </a:xfrm>
          <a:prstGeom prst="rect">
            <a:avLst/>
          </a:prstGeom>
        </p:spPr>
        <p:txBody>
          <a:bodyPr lIns="0" tIns="0" rIns="0" bIns="0" rtlCol="0" anchor="t">
            <a:spAutoFit/>
          </a:bodyPr>
          <a:lstStyle/>
          <a:p>
            <a:pPr>
              <a:lnSpc>
                <a:spcPts val="4200"/>
              </a:lnSpc>
              <a:spcBef>
                <a:spcPct val="0"/>
              </a:spcBef>
            </a:pPr>
            <a:r>
              <a:rPr lang="en-US" sz="3000">
                <a:solidFill>
                  <a:srgbClr val="FBF6F1"/>
                </a:solidFill>
                <a:latin typeface="Arial"/>
              </a:rPr>
              <a:t>Samtidskritik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DCE4"/>
        </a:solidFill>
        <a:effectLst/>
      </p:bgPr>
    </p:bg>
    <p:spTree>
      <p:nvGrpSpPr>
        <p:cNvPr id="1" name=""/>
        <p:cNvGrpSpPr/>
        <p:nvPr/>
      </p:nvGrpSpPr>
      <p:grpSpPr>
        <a:xfrm>
          <a:off x="0" y="0"/>
          <a:ext cx="0" cy="0"/>
          <a:chOff x="0" y="0"/>
          <a:chExt cx="0" cy="0"/>
        </a:xfrm>
      </p:grpSpPr>
      <p:sp>
        <p:nvSpPr>
          <p:cNvPr id="2" name="TextBox 2"/>
          <p:cNvSpPr txBox="1"/>
          <p:nvPr/>
        </p:nvSpPr>
        <p:spPr>
          <a:xfrm>
            <a:off x="2277551" y="2227581"/>
            <a:ext cx="13973497" cy="2261871"/>
          </a:xfrm>
          <a:prstGeom prst="rect">
            <a:avLst/>
          </a:prstGeom>
        </p:spPr>
        <p:txBody>
          <a:bodyPr lIns="0" tIns="0" rIns="0" bIns="0" rtlCol="0" anchor="t">
            <a:spAutoFit/>
          </a:bodyPr>
          <a:lstStyle/>
          <a:p>
            <a:pPr algn="just">
              <a:lnSpc>
                <a:spcPts val="4619"/>
              </a:lnSpc>
              <a:spcBef>
                <a:spcPct val="0"/>
              </a:spcBef>
            </a:pPr>
            <a:r>
              <a:rPr lang="en-US" sz="3299">
                <a:solidFill>
                  <a:srgbClr val="525252"/>
                </a:solidFill>
                <a:latin typeface="Arial Bold"/>
              </a:rPr>
              <a:t>Genusvetenskap</a:t>
            </a:r>
            <a:r>
              <a:rPr lang="en-US" sz="3299">
                <a:solidFill>
                  <a:srgbClr val="525252"/>
                </a:solidFill>
                <a:latin typeface="Arial"/>
              </a:rPr>
              <a:t> </a:t>
            </a:r>
          </a:p>
          <a:p>
            <a:pPr algn="just">
              <a:lnSpc>
                <a:spcPts val="4339"/>
              </a:lnSpc>
              <a:spcBef>
                <a:spcPct val="0"/>
              </a:spcBef>
            </a:pPr>
            <a:r>
              <a:rPr lang="en-US" sz="3099">
                <a:solidFill>
                  <a:srgbClr val="525252"/>
                </a:solidFill>
                <a:latin typeface="Arial"/>
              </a:rPr>
              <a:t>= “ett ämne som granskar olika maktförhållanden och skillnader relaterade till kön, genus, sexualitet, etnicitet, kroppslighet, funktionsvariation, religion, ålder, miljöfrågor osv.“</a:t>
            </a:r>
          </a:p>
        </p:txBody>
      </p:sp>
      <p:grpSp>
        <p:nvGrpSpPr>
          <p:cNvPr id="3" name="Group 3"/>
          <p:cNvGrpSpPr/>
          <p:nvPr/>
        </p:nvGrpSpPr>
        <p:grpSpPr>
          <a:xfrm>
            <a:off x="-686167" y="9048742"/>
            <a:ext cx="19860924" cy="1982716"/>
            <a:chOff x="0" y="0"/>
            <a:chExt cx="5230861" cy="522197"/>
          </a:xfrm>
        </p:grpSpPr>
        <p:sp>
          <p:nvSpPr>
            <p:cNvPr id="4" name="Freeform 4"/>
            <p:cNvSpPr/>
            <p:nvPr/>
          </p:nvSpPr>
          <p:spPr>
            <a:xfrm>
              <a:off x="0" y="0"/>
              <a:ext cx="5230861" cy="522197"/>
            </a:xfrm>
            <a:custGeom>
              <a:avLst/>
              <a:gdLst/>
              <a:ahLst/>
              <a:cxnLst/>
              <a:rect l="l" t="t" r="r" b="b"/>
              <a:pathLst>
                <a:path w="5230861" h="522197">
                  <a:moveTo>
                    <a:pt x="0" y="0"/>
                  </a:moveTo>
                  <a:lnTo>
                    <a:pt x="5230861" y="0"/>
                  </a:lnTo>
                  <a:lnTo>
                    <a:pt x="5230861" y="522197"/>
                  </a:lnTo>
                  <a:lnTo>
                    <a:pt x="0" y="522197"/>
                  </a:lnTo>
                  <a:close/>
                </a:path>
              </a:pathLst>
            </a:custGeom>
            <a:solidFill>
              <a:srgbClr val="FBF6F1"/>
            </a:solidFill>
            <a:ln w="9525" cap="sq">
              <a:solidFill>
                <a:srgbClr val="000000"/>
              </a:solidFill>
              <a:prstDash val="solid"/>
              <a:miter/>
            </a:ln>
          </p:spPr>
          <p:txBody>
            <a:bodyPr/>
            <a:lstStyle/>
            <a:p>
              <a:endParaRPr lang="sv-FI"/>
            </a:p>
          </p:txBody>
        </p:sp>
        <p:sp>
          <p:nvSpPr>
            <p:cNvPr id="5" name="TextBox 5"/>
            <p:cNvSpPr txBox="1"/>
            <p:nvPr/>
          </p:nvSpPr>
          <p:spPr>
            <a:xfrm>
              <a:off x="0" y="-9525"/>
              <a:ext cx="5230861" cy="531722"/>
            </a:xfrm>
            <a:prstGeom prst="rect">
              <a:avLst/>
            </a:prstGeom>
          </p:spPr>
          <p:txBody>
            <a:bodyPr lIns="50800" tIns="50800" rIns="50800" bIns="50800" rtlCol="0" anchor="ctr"/>
            <a:lstStyle/>
            <a:p>
              <a:pPr algn="ctr">
                <a:lnSpc>
                  <a:spcPts val="2266"/>
                </a:lnSpc>
              </a:pPr>
              <a:endParaRPr/>
            </a:p>
          </p:txBody>
        </p:sp>
      </p:grpSp>
      <p:sp>
        <p:nvSpPr>
          <p:cNvPr id="6" name="TextBox 6"/>
          <p:cNvSpPr txBox="1"/>
          <p:nvPr/>
        </p:nvSpPr>
        <p:spPr>
          <a:xfrm>
            <a:off x="3512626" y="3653934"/>
            <a:ext cx="12738422" cy="1085850"/>
          </a:xfrm>
          <a:prstGeom prst="rect">
            <a:avLst/>
          </a:prstGeom>
        </p:spPr>
        <p:txBody>
          <a:bodyPr lIns="0" tIns="0" rIns="0" bIns="0" rtlCol="0" anchor="t">
            <a:spAutoFit/>
          </a:bodyPr>
          <a:lstStyle/>
          <a:p>
            <a:pPr algn="r">
              <a:lnSpc>
                <a:spcPts val="4199"/>
              </a:lnSpc>
              <a:spcBef>
                <a:spcPct val="0"/>
              </a:spcBef>
            </a:pPr>
            <a:endParaRPr/>
          </a:p>
          <a:p>
            <a:pPr algn="r">
              <a:lnSpc>
                <a:spcPts val="4199"/>
              </a:lnSpc>
              <a:spcBef>
                <a:spcPct val="0"/>
              </a:spcBef>
            </a:pPr>
            <a:r>
              <a:rPr lang="en-US" sz="2999">
                <a:solidFill>
                  <a:srgbClr val="525252"/>
                </a:solidFill>
                <a:latin typeface="Arial"/>
              </a:rPr>
              <a:t>– Åbo Akademi</a:t>
            </a:r>
          </a:p>
        </p:txBody>
      </p:sp>
      <p:sp>
        <p:nvSpPr>
          <p:cNvPr id="7" name="TextBox 7"/>
          <p:cNvSpPr txBox="1"/>
          <p:nvPr/>
        </p:nvSpPr>
        <p:spPr>
          <a:xfrm>
            <a:off x="1713089" y="5282189"/>
            <a:ext cx="15102420" cy="1871346"/>
          </a:xfrm>
          <a:prstGeom prst="rect">
            <a:avLst/>
          </a:prstGeom>
        </p:spPr>
        <p:txBody>
          <a:bodyPr lIns="0" tIns="0" rIns="0" bIns="0" rtlCol="0" anchor="t">
            <a:spAutoFit/>
          </a:bodyPr>
          <a:lstStyle/>
          <a:p>
            <a:pPr>
              <a:lnSpc>
                <a:spcPts val="4619"/>
              </a:lnSpc>
            </a:pPr>
            <a:r>
              <a:rPr lang="en-US" sz="3299">
                <a:solidFill>
                  <a:srgbClr val="525252"/>
                </a:solidFill>
                <a:latin typeface="Arial Bold"/>
              </a:rPr>
              <a:t>     Exempel på områden inom genusvetenskap:</a:t>
            </a:r>
          </a:p>
          <a:p>
            <a:pPr>
              <a:lnSpc>
                <a:spcPts val="1260"/>
              </a:lnSpc>
            </a:pPr>
            <a:endParaRPr lang="en-US" sz="3299">
              <a:solidFill>
                <a:srgbClr val="525252"/>
              </a:solidFill>
              <a:latin typeface="Arial Bold"/>
            </a:endParaRPr>
          </a:p>
          <a:p>
            <a:pPr>
              <a:lnSpc>
                <a:spcPts val="4339"/>
              </a:lnSpc>
            </a:pPr>
            <a:r>
              <a:rPr lang="en-US" sz="3099">
                <a:solidFill>
                  <a:srgbClr val="525252"/>
                </a:solidFill>
                <a:latin typeface="Arial Bold"/>
              </a:rPr>
              <a:t>     </a:t>
            </a:r>
            <a:r>
              <a:rPr lang="en-US" sz="3099">
                <a:solidFill>
                  <a:srgbClr val="525252"/>
                </a:solidFill>
                <a:latin typeface="Arial"/>
              </a:rPr>
              <a:t>Feminism       Könsroller      Rasism     Transstudier       Maskulinitetsstudier          </a:t>
            </a:r>
          </a:p>
          <a:p>
            <a:pPr>
              <a:lnSpc>
                <a:spcPts val="4339"/>
              </a:lnSpc>
              <a:spcBef>
                <a:spcPct val="0"/>
              </a:spcBef>
            </a:pPr>
            <a:r>
              <a:rPr lang="en-US" sz="3099">
                <a:solidFill>
                  <a:srgbClr val="525252"/>
                </a:solidFill>
                <a:latin typeface="Arial"/>
              </a:rPr>
              <a:t>     Normkritik       Vithet            Makt          Queerteori          Sexualitet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p:cNvSpPr/>
          <p:nvPr/>
        </p:nvSpPr>
        <p:spPr>
          <a:xfrm>
            <a:off x="0" y="-436723"/>
            <a:ext cx="3453978" cy="11160446"/>
          </a:xfrm>
          <a:custGeom>
            <a:avLst/>
            <a:gdLst/>
            <a:ahLst/>
            <a:cxnLst/>
            <a:rect l="l" t="t" r="r" b="b"/>
            <a:pathLst>
              <a:path w="3453978" h="11160446">
                <a:moveTo>
                  <a:pt x="0" y="0"/>
                </a:moveTo>
                <a:lnTo>
                  <a:pt x="3453978" y="0"/>
                </a:lnTo>
                <a:lnTo>
                  <a:pt x="3453978" y="11160446"/>
                </a:lnTo>
                <a:lnTo>
                  <a:pt x="0" y="11160446"/>
                </a:lnTo>
                <a:lnTo>
                  <a:pt x="0" y="0"/>
                </a:lnTo>
                <a:close/>
              </a:path>
            </a:pathLst>
          </a:custGeom>
          <a:blipFill>
            <a:blip r:embed="rId2"/>
            <a:stretch>
              <a:fillRect r="-61559"/>
            </a:stretch>
          </a:blipFill>
        </p:spPr>
        <p:txBody>
          <a:bodyPr/>
          <a:lstStyle/>
          <a:p>
            <a:endParaRPr lang="sv-FI"/>
          </a:p>
        </p:txBody>
      </p:sp>
      <p:sp>
        <p:nvSpPr>
          <p:cNvPr id="5" name="TextBox 5"/>
          <p:cNvSpPr txBox="1"/>
          <p:nvPr/>
        </p:nvSpPr>
        <p:spPr>
          <a:xfrm>
            <a:off x="6651007" y="833445"/>
            <a:ext cx="8881701" cy="838962"/>
          </a:xfrm>
          <a:prstGeom prst="rect">
            <a:avLst/>
          </a:prstGeom>
        </p:spPr>
        <p:txBody>
          <a:bodyPr lIns="0" tIns="0" rIns="0" bIns="0" rtlCol="0" anchor="t">
            <a:spAutoFit/>
          </a:bodyPr>
          <a:lstStyle/>
          <a:p>
            <a:pPr marL="0" lvl="0" indent="0" algn="ctr">
              <a:lnSpc>
                <a:spcPts val="6383"/>
              </a:lnSpc>
              <a:spcBef>
                <a:spcPct val="0"/>
              </a:spcBef>
            </a:pPr>
            <a:r>
              <a:rPr lang="en-US" sz="5599">
                <a:solidFill>
                  <a:srgbClr val="525252"/>
                </a:solidFill>
                <a:latin typeface="The Seasons Bold"/>
              </a:rPr>
              <a:t>Feminism år 1792 &amp; 1984</a:t>
            </a:r>
          </a:p>
        </p:txBody>
      </p:sp>
      <p:sp>
        <p:nvSpPr>
          <p:cNvPr id="6" name="TextBox 6"/>
          <p:cNvSpPr txBox="1"/>
          <p:nvPr/>
        </p:nvSpPr>
        <p:spPr>
          <a:xfrm>
            <a:off x="4139778" y="2441320"/>
            <a:ext cx="5784459" cy="993775"/>
          </a:xfrm>
          <a:prstGeom prst="rect">
            <a:avLst/>
          </a:prstGeom>
        </p:spPr>
        <p:txBody>
          <a:bodyPr lIns="0" tIns="0" rIns="0" bIns="0" rtlCol="0" anchor="t">
            <a:spAutoFit/>
          </a:bodyPr>
          <a:lstStyle/>
          <a:p>
            <a:pPr algn="just">
              <a:lnSpc>
                <a:spcPts val="3874"/>
              </a:lnSpc>
            </a:pPr>
            <a:r>
              <a:rPr lang="en-US" sz="2499">
                <a:solidFill>
                  <a:srgbClr val="525252"/>
                </a:solidFill>
                <a:latin typeface="Arial"/>
              </a:rPr>
              <a:t>“I do not wish them [women] to have power over men; but over themselves”.</a:t>
            </a:r>
          </a:p>
        </p:txBody>
      </p:sp>
      <p:sp>
        <p:nvSpPr>
          <p:cNvPr id="7" name="TextBox 7"/>
          <p:cNvSpPr txBox="1"/>
          <p:nvPr/>
        </p:nvSpPr>
        <p:spPr>
          <a:xfrm>
            <a:off x="5852494" y="3541394"/>
            <a:ext cx="4251071" cy="806450"/>
          </a:xfrm>
          <a:prstGeom prst="rect">
            <a:avLst/>
          </a:prstGeom>
        </p:spPr>
        <p:txBody>
          <a:bodyPr lIns="0" tIns="0" rIns="0" bIns="0" rtlCol="0" anchor="t">
            <a:spAutoFit/>
          </a:bodyPr>
          <a:lstStyle/>
          <a:p>
            <a:pPr>
              <a:lnSpc>
                <a:spcPts val="3100"/>
              </a:lnSpc>
            </a:pPr>
            <a:r>
              <a:rPr lang="en-US" sz="2000">
                <a:solidFill>
                  <a:srgbClr val="525252"/>
                </a:solidFill>
                <a:latin typeface="Arial"/>
              </a:rPr>
              <a:t>Mary Wollstonecraft, </a:t>
            </a:r>
            <a:r>
              <a:rPr lang="en-US" sz="2000">
                <a:solidFill>
                  <a:srgbClr val="525252"/>
                </a:solidFill>
                <a:latin typeface="Arial Italics"/>
              </a:rPr>
              <a:t>Till försvar för kvinnans rättigheter </a:t>
            </a:r>
            <a:r>
              <a:rPr lang="en-US" sz="2000">
                <a:solidFill>
                  <a:srgbClr val="525252"/>
                </a:solidFill>
                <a:latin typeface="Arial"/>
              </a:rPr>
              <a:t>(1792, s. 90) </a:t>
            </a:r>
          </a:p>
        </p:txBody>
      </p:sp>
      <p:sp>
        <p:nvSpPr>
          <p:cNvPr id="8" name="TextBox 8"/>
          <p:cNvSpPr txBox="1"/>
          <p:nvPr/>
        </p:nvSpPr>
        <p:spPr>
          <a:xfrm>
            <a:off x="8668981" y="5985673"/>
            <a:ext cx="9150380" cy="2451100"/>
          </a:xfrm>
          <a:prstGeom prst="rect">
            <a:avLst/>
          </a:prstGeom>
        </p:spPr>
        <p:txBody>
          <a:bodyPr lIns="0" tIns="0" rIns="0" bIns="0" rtlCol="0" anchor="t">
            <a:spAutoFit/>
          </a:bodyPr>
          <a:lstStyle/>
          <a:p>
            <a:pPr algn="just">
              <a:lnSpc>
                <a:spcPts val="3874"/>
              </a:lnSpc>
            </a:pPr>
            <a:r>
              <a:rPr lang="en-US" sz="2499">
                <a:solidFill>
                  <a:srgbClr val="525252"/>
                </a:solidFill>
                <a:latin typeface="Arial"/>
              </a:rPr>
              <a:t>“Feminism is the struggle to end sexist oppression. Its aim is not to benefit solely any specific group of women, any particular race or class of women. It does not privilege women over men. [...] Most importantly, feminism is neither a lifestyle nor a ready-made identity or role one can step into” </a:t>
            </a:r>
          </a:p>
        </p:txBody>
      </p:sp>
      <p:sp>
        <p:nvSpPr>
          <p:cNvPr id="9" name="TextBox 9"/>
          <p:cNvSpPr txBox="1"/>
          <p:nvPr/>
        </p:nvSpPr>
        <p:spPr>
          <a:xfrm>
            <a:off x="13754444" y="8766175"/>
            <a:ext cx="3980769" cy="806450"/>
          </a:xfrm>
          <a:prstGeom prst="rect">
            <a:avLst/>
          </a:prstGeom>
        </p:spPr>
        <p:txBody>
          <a:bodyPr lIns="0" tIns="0" rIns="0" bIns="0" rtlCol="0" anchor="t">
            <a:spAutoFit/>
          </a:bodyPr>
          <a:lstStyle/>
          <a:p>
            <a:pPr>
              <a:lnSpc>
                <a:spcPts val="3100"/>
              </a:lnSpc>
            </a:pPr>
            <a:r>
              <a:rPr lang="en-US" sz="2000">
                <a:solidFill>
                  <a:srgbClr val="525252"/>
                </a:solidFill>
                <a:latin typeface="Arial"/>
              </a:rPr>
              <a:t>bell hooks, </a:t>
            </a:r>
            <a:r>
              <a:rPr lang="en-US" sz="2000">
                <a:solidFill>
                  <a:srgbClr val="525252"/>
                </a:solidFill>
                <a:latin typeface="Arial Italics"/>
              </a:rPr>
              <a:t>Feminist theory: From Margin to Center </a:t>
            </a:r>
            <a:r>
              <a:rPr lang="en-US" sz="2000">
                <a:solidFill>
                  <a:srgbClr val="525252"/>
                </a:solidFill>
                <a:latin typeface="Arial"/>
              </a:rPr>
              <a:t>(1984, s. 26)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p:cNvSpPr/>
          <p:nvPr/>
        </p:nvSpPr>
        <p:spPr>
          <a:xfrm>
            <a:off x="-3722134" y="-436723"/>
            <a:ext cx="5580223" cy="11160446"/>
          </a:xfrm>
          <a:custGeom>
            <a:avLst/>
            <a:gdLst/>
            <a:ahLst/>
            <a:cxnLst/>
            <a:rect l="l" t="t" r="r" b="b"/>
            <a:pathLst>
              <a:path w="5580223" h="11160446">
                <a:moveTo>
                  <a:pt x="0" y="0"/>
                </a:moveTo>
                <a:lnTo>
                  <a:pt x="5580223" y="0"/>
                </a:lnTo>
                <a:lnTo>
                  <a:pt x="5580223" y="11160446"/>
                </a:lnTo>
                <a:lnTo>
                  <a:pt x="0" y="11160446"/>
                </a:lnTo>
                <a:lnTo>
                  <a:pt x="0" y="0"/>
                </a:lnTo>
                <a:close/>
              </a:path>
            </a:pathLst>
          </a:custGeom>
          <a:blipFill>
            <a:blip r:embed="rId2"/>
            <a:stretch>
              <a:fillRect/>
            </a:stretch>
          </a:blipFill>
        </p:spPr>
        <p:txBody>
          <a:bodyPr/>
          <a:lstStyle/>
          <a:p>
            <a:endParaRPr lang="sv-FI"/>
          </a:p>
        </p:txBody>
      </p:sp>
      <p:sp>
        <p:nvSpPr>
          <p:cNvPr id="3" name="Freeform 3"/>
          <p:cNvSpPr/>
          <p:nvPr/>
        </p:nvSpPr>
        <p:spPr>
          <a:xfrm>
            <a:off x="16306800" y="-436723"/>
            <a:ext cx="5580223" cy="11160446"/>
          </a:xfrm>
          <a:custGeom>
            <a:avLst/>
            <a:gdLst/>
            <a:ahLst/>
            <a:cxnLst/>
            <a:rect l="l" t="t" r="r" b="b"/>
            <a:pathLst>
              <a:path w="5580223" h="11160446">
                <a:moveTo>
                  <a:pt x="0" y="0"/>
                </a:moveTo>
                <a:lnTo>
                  <a:pt x="5580223" y="0"/>
                </a:lnTo>
                <a:lnTo>
                  <a:pt x="5580223" y="11160446"/>
                </a:lnTo>
                <a:lnTo>
                  <a:pt x="0" y="11160446"/>
                </a:lnTo>
                <a:lnTo>
                  <a:pt x="0" y="0"/>
                </a:lnTo>
                <a:close/>
              </a:path>
            </a:pathLst>
          </a:custGeom>
          <a:blipFill>
            <a:blip r:embed="rId2"/>
            <a:stretch>
              <a:fillRect/>
            </a:stretch>
          </a:blipFill>
        </p:spPr>
        <p:txBody>
          <a:bodyPr/>
          <a:lstStyle/>
          <a:p>
            <a:endParaRPr lang="sv-FI"/>
          </a:p>
        </p:txBody>
      </p:sp>
      <p:sp>
        <p:nvSpPr>
          <p:cNvPr id="5" name="TextBox 5"/>
          <p:cNvSpPr txBox="1"/>
          <p:nvPr/>
        </p:nvSpPr>
        <p:spPr>
          <a:xfrm>
            <a:off x="5164282" y="2624389"/>
            <a:ext cx="7959436" cy="883285"/>
          </a:xfrm>
          <a:prstGeom prst="rect">
            <a:avLst/>
          </a:prstGeom>
        </p:spPr>
        <p:txBody>
          <a:bodyPr lIns="0" tIns="0" rIns="0" bIns="0" rtlCol="0" anchor="t">
            <a:spAutoFit/>
          </a:bodyPr>
          <a:lstStyle/>
          <a:p>
            <a:pPr algn="ctr">
              <a:lnSpc>
                <a:spcPts val="3410"/>
              </a:lnSpc>
            </a:pPr>
            <a:r>
              <a:rPr lang="en-US" sz="2200">
                <a:solidFill>
                  <a:srgbClr val="525252"/>
                </a:solidFill>
                <a:latin typeface="Arial"/>
              </a:rPr>
              <a:t>“Feminister strävar efter att alla ska ha samma politiska, sociala och ekonomiska rättigheter.”</a:t>
            </a:r>
          </a:p>
        </p:txBody>
      </p:sp>
      <p:sp>
        <p:nvSpPr>
          <p:cNvPr id="6" name="TextBox 6"/>
          <p:cNvSpPr txBox="1"/>
          <p:nvPr/>
        </p:nvSpPr>
        <p:spPr>
          <a:xfrm>
            <a:off x="4703149" y="1302480"/>
            <a:ext cx="8881701" cy="830961"/>
          </a:xfrm>
          <a:prstGeom prst="rect">
            <a:avLst/>
          </a:prstGeom>
        </p:spPr>
        <p:txBody>
          <a:bodyPr lIns="0" tIns="0" rIns="0" bIns="0" rtlCol="0" anchor="t">
            <a:spAutoFit/>
          </a:bodyPr>
          <a:lstStyle/>
          <a:p>
            <a:pPr marL="0" lvl="0" indent="0" algn="ctr">
              <a:lnSpc>
                <a:spcPts val="6041"/>
              </a:lnSpc>
              <a:spcBef>
                <a:spcPct val="0"/>
              </a:spcBef>
            </a:pPr>
            <a:r>
              <a:rPr lang="en-US" sz="5299">
                <a:solidFill>
                  <a:srgbClr val="525252"/>
                </a:solidFill>
                <a:latin typeface="The Seasons Bold"/>
              </a:rPr>
              <a:t>Vad är en feminist?</a:t>
            </a:r>
          </a:p>
        </p:txBody>
      </p:sp>
      <p:sp>
        <p:nvSpPr>
          <p:cNvPr id="7" name="TextBox 7"/>
          <p:cNvSpPr txBox="1"/>
          <p:nvPr/>
        </p:nvSpPr>
        <p:spPr>
          <a:xfrm>
            <a:off x="9829800" y="8984520"/>
            <a:ext cx="5855787" cy="415925"/>
          </a:xfrm>
          <a:prstGeom prst="rect">
            <a:avLst/>
          </a:prstGeom>
        </p:spPr>
        <p:txBody>
          <a:bodyPr lIns="0" tIns="0" rIns="0" bIns="0" rtlCol="0" anchor="t">
            <a:spAutoFit/>
          </a:bodyPr>
          <a:lstStyle/>
          <a:p>
            <a:pPr>
              <a:lnSpc>
                <a:spcPts val="3100"/>
              </a:lnSpc>
            </a:pPr>
            <a:r>
              <a:rPr lang="en-US" sz="2000" dirty="0" err="1">
                <a:solidFill>
                  <a:srgbClr val="525252"/>
                </a:solidFill>
                <a:latin typeface="Arial"/>
              </a:rPr>
              <a:t>Peppe</a:t>
            </a:r>
            <a:r>
              <a:rPr lang="en-US" sz="2000" dirty="0">
                <a:solidFill>
                  <a:srgbClr val="525252"/>
                </a:solidFill>
                <a:latin typeface="Arial"/>
              </a:rPr>
              <a:t> </a:t>
            </a:r>
            <a:r>
              <a:rPr lang="en-US" sz="2000" dirty="0" err="1">
                <a:solidFill>
                  <a:srgbClr val="525252"/>
                </a:solidFill>
                <a:latin typeface="Arial"/>
              </a:rPr>
              <a:t>Öhman</a:t>
            </a:r>
            <a:r>
              <a:rPr lang="en-US" sz="2000" dirty="0">
                <a:solidFill>
                  <a:srgbClr val="525252"/>
                </a:solidFill>
                <a:latin typeface="Arial"/>
              </a:rPr>
              <a:t>, </a:t>
            </a:r>
            <a:r>
              <a:rPr lang="en-US" sz="2000" dirty="0">
                <a:solidFill>
                  <a:srgbClr val="525252"/>
                </a:solidFill>
                <a:latin typeface="Arial Italics"/>
              </a:rPr>
              <a:t>Livet </a:t>
            </a:r>
            <a:r>
              <a:rPr lang="en-US" sz="2000" dirty="0" err="1">
                <a:solidFill>
                  <a:srgbClr val="525252"/>
                </a:solidFill>
                <a:latin typeface="Arial Italics"/>
              </a:rPr>
              <a:t>och</a:t>
            </a:r>
            <a:r>
              <a:rPr lang="en-US" sz="2000" dirty="0">
                <a:solidFill>
                  <a:srgbClr val="525252"/>
                </a:solidFill>
                <a:latin typeface="Arial Italics"/>
              </a:rPr>
              <a:t> </a:t>
            </a:r>
            <a:r>
              <a:rPr lang="en-US" sz="2000" dirty="0" err="1">
                <a:solidFill>
                  <a:srgbClr val="525252"/>
                </a:solidFill>
                <a:latin typeface="Arial Italics"/>
              </a:rPr>
              <a:t>patriarkatet</a:t>
            </a:r>
            <a:r>
              <a:rPr lang="en-US" sz="2000" dirty="0">
                <a:solidFill>
                  <a:srgbClr val="525252"/>
                </a:solidFill>
                <a:latin typeface="Arial Italics"/>
              </a:rPr>
              <a:t> </a:t>
            </a:r>
            <a:r>
              <a:rPr lang="en-US" sz="2000" dirty="0">
                <a:solidFill>
                  <a:srgbClr val="525252"/>
                </a:solidFill>
                <a:latin typeface="Arial"/>
              </a:rPr>
              <a:t>(2016, s. 14)</a:t>
            </a:r>
          </a:p>
        </p:txBody>
      </p:sp>
      <p:sp>
        <p:nvSpPr>
          <p:cNvPr id="8" name="TextBox 8"/>
          <p:cNvSpPr txBox="1"/>
          <p:nvPr/>
        </p:nvSpPr>
        <p:spPr>
          <a:xfrm>
            <a:off x="5334000" y="4143454"/>
            <a:ext cx="7236901" cy="1311910"/>
          </a:xfrm>
          <a:prstGeom prst="rect">
            <a:avLst/>
          </a:prstGeom>
        </p:spPr>
        <p:txBody>
          <a:bodyPr lIns="0" tIns="0" rIns="0" bIns="0" rtlCol="0" anchor="t">
            <a:spAutoFit/>
          </a:bodyPr>
          <a:lstStyle/>
          <a:p>
            <a:pPr algn="ctr">
              <a:lnSpc>
                <a:spcPts val="3410"/>
              </a:lnSpc>
            </a:pPr>
            <a:r>
              <a:rPr lang="en-US" sz="2200" dirty="0">
                <a:solidFill>
                  <a:srgbClr val="525252"/>
                </a:solidFill>
                <a:latin typeface="Arial"/>
              </a:rPr>
              <a:t>“Som feminist ser man </a:t>
            </a:r>
            <a:r>
              <a:rPr lang="en-US" sz="2200" dirty="0" err="1">
                <a:solidFill>
                  <a:srgbClr val="525252"/>
                </a:solidFill>
                <a:latin typeface="Arial"/>
              </a:rPr>
              <a:t>att</a:t>
            </a:r>
            <a:r>
              <a:rPr lang="en-US" sz="2200" dirty="0">
                <a:solidFill>
                  <a:srgbClr val="525252"/>
                </a:solidFill>
                <a:latin typeface="Arial"/>
              </a:rPr>
              <a:t> </a:t>
            </a:r>
            <a:r>
              <a:rPr lang="en-US" sz="2200" dirty="0" err="1">
                <a:solidFill>
                  <a:srgbClr val="525252"/>
                </a:solidFill>
                <a:latin typeface="Arial"/>
              </a:rPr>
              <a:t>kvinnor</a:t>
            </a:r>
            <a:r>
              <a:rPr lang="en-US" sz="2200" dirty="0">
                <a:solidFill>
                  <a:srgbClr val="525252"/>
                </a:solidFill>
                <a:latin typeface="Arial"/>
              </a:rPr>
              <a:t> </a:t>
            </a:r>
            <a:r>
              <a:rPr lang="en-US" sz="2200" dirty="0" err="1">
                <a:solidFill>
                  <a:srgbClr val="525252"/>
                </a:solidFill>
                <a:latin typeface="Arial"/>
              </a:rPr>
              <a:t>är</a:t>
            </a:r>
            <a:r>
              <a:rPr lang="en-US" sz="2200" dirty="0">
                <a:solidFill>
                  <a:srgbClr val="525252"/>
                </a:solidFill>
                <a:latin typeface="Arial"/>
              </a:rPr>
              <a:t> </a:t>
            </a:r>
            <a:r>
              <a:rPr lang="en-US" sz="2200" dirty="0" err="1">
                <a:solidFill>
                  <a:srgbClr val="525252"/>
                </a:solidFill>
                <a:latin typeface="Arial"/>
              </a:rPr>
              <a:t>strukturellt</a:t>
            </a:r>
            <a:r>
              <a:rPr lang="en-US" sz="2200" dirty="0">
                <a:solidFill>
                  <a:srgbClr val="525252"/>
                </a:solidFill>
                <a:latin typeface="Arial"/>
              </a:rPr>
              <a:t> </a:t>
            </a:r>
            <a:r>
              <a:rPr lang="en-US" sz="2200" dirty="0" err="1">
                <a:solidFill>
                  <a:srgbClr val="525252"/>
                </a:solidFill>
                <a:latin typeface="Arial"/>
              </a:rPr>
              <a:t>underordnade</a:t>
            </a:r>
            <a:r>
              <a:rPr lang="en-US" sz="2200" dirty="0">
                <a:solidFill>
                  <a:srgbClr val="525252"/>
                </a:solidFill>
                <a:latin typeface="Arial"/>
              </a:rPr>
              <a:t> </a:t>
            </a:r>
            <a:r>
              <a:rPr lang="en-US" sz="2200" dirty="0" err="1">
                <a:solidFill>
                  <a:srgbClr val="525252"/>
                </a:solidFill>
                <a:latin typeface="Arial"/>
              </a:rPr>
              <a:t>män</a:t>
            </a:r>
            <a:r>
              <a:rPr lang="en-US" sz="2200" dirty="0">
                <a:solidFill>
                  <a:srgbClr val="525252"/>
                </a:solidFill>
                <a:latin typeface="Arial"/>
              </a:rPr>
              <a:t> </a:t>
            </a:r>
            <a:r>
              <a:rPr lang="en-US" sz="2200" dirty="0" err="1">
                <a:solidFill>
                  <a:srgbClr val="525252"/>
                </a:solidFill>
                <a:latin typeface="Arial"/>
              </a:rPr>
              <a:t>och</a:t>
            </a:r>
            <a:r>
              <a:rPr lang="en-US" sz="2200" dirty="0">
                <a:solidFill>
                  <a:srgbClr val="525252"/>
                </a:solidFill>
                <a:latin typeface="Arial"/>
              </a:rPr>
              <a:t> </a:t>
            </a:r>
            <a:r>
              <a:rPr lang="en-US" sz="2200" dirty="0" err="1">
                <a:solidFill>
                  <a:srgbClr val="525252"/>
                </a:solidFill>
                <a:latin typeface="Arial"/>
              </a:rPr>
              <a:t>att</a:t>
            </a:r>
            <a:r>
              <a:rPr lang="en-US" sz="2200" dirty="0">
                <a:solidFill>
                  <a:srgbClr val="525252"/>
                </a:solidFill>
                <a:latin typeface="Arial"/>
              </a:rPr>
              <a:t> </a:t>
            </a:r>
            <a:r>
              <a:rPr lang="en-US" sz="2200" dirty="0" err="1">
                <a:solidFill>
                  <a:srgbClr val="525252"/>
                </a:solidFill>
                <a:latin typeface="Arial"/>
              </a:rPr>
              <a:t>både</a:t>
            </a:r>
            <a:r>
              <a:rPr lang="en-US" sz="2200" dirty="0">
                <a:solidFill>
                  <a:srgbClr val="525252"/>
                </a:solidFill>
                <a:latin typeface="Arial"/>
              </a:rPr>
              <a:t> </a:t>
            </a:r>
            <a:r>
              <a:rPr lang="en-US" sz="2200" dirty="0" err="1">
                <a:solidFill>
                  <a:srgbClr val="525252"/>
                </a:solidFill>
                <a:latin typeface="Arial"/>
              </a:rPr>
              <a:t>kvinnor</a:t>
            </a:r>
            <a:r>
              <a:rPr lang="en-US" sz="2200" dirty="0">
                <a:solidFill>
                  <a:srgbClr val="525252"/>
                </a:solidFill>
                <a:latin typeface="Arial"/>
              </a:rPr>
              <a:t> </a:t>
            </a:r>
            <a:r>
              <a:rPr lang="en-US" sz="2200" dirty="0" err="1">
                <a:solidFill>
                  <a:srgbClr val="525252"/>
                </a:solidFill>
                <a:latin typeface="Arial"/>
              </a:rPr>
              <a:t>och</a:t>
            </a:r>
            <a:r>
              <a:rPr lang="en-US" sz="2200" dirty="0">
                <a:solidFill>
                  <a:srgbClr val="525252"/>
                </a:solidFill>
                <a:latin typeface="Arial"/>
              </a:rPr>
              <a:t> </a:t>
            </a:r>
            <a:r>
              <a:rPr lang="en-US" sz="2200" dirty="0" err="1">
                <a:solidFill>
                  <a:srgbClr val="525252"/>
                </a:solidFill>
                <a:latin typeface="Arial"/>
              </a:rPr>
              <a:t>män</a:t>
            </a:r>
            <a:r>
              <a:rPr lang="en-US" sz="2200" dirty="0">
                <a:solidFill>
                  <a:srgbClr val="525252"/>
                </a:solidFill>
                <a:latin typeface="Arial"/>
              </a:rPr>
              <a:t> </a:t>
            </a:r>
            <a:r>
              <a:rPr lang="en-US" sz="2200" dirty="0" err="1">
                <a:solidFill>
                  <a:srgbClr val="525252"/>
                </a:solidFill>
                <a:latin typeface="Arial"/>
              </a:rPr>
              <a:t>skulle</a:t>
            </a:r>
            <a:r>
              <a:rPr lang="en-US" sz="2200" dirty="0">
                <a:solidFill>
                  <a:srgbClr val="525252"/>
                </a:solidFill>
                <a:latin typeface="Arial"/>
              </a:rPr>
              <a:t> </a:t>
            </a:r>
            <a:r>
              <a:rPr lang="en-US" sz="2200" dirty="0" err="1">
                <a:solidFill>
                  <a:srgbClr val="525252"/>
                </a:solidFill>
                <a:latin typeface="Arial"/>
              </a:rPr>
              <a:t>må</a:t>
            </a:r>
            <a:r>
              <a:rPr lang="en-US" sz="2200" dirty="0">
                <a:solidFill>
                  <a:srgbClr val="525252"/>
                </a:solidFill>
                <a:latin typeface="Arial"/>
              </a:rPr>
              <a:t> </a:t>
            </a:r>
            <a:r>
              <a:rPr lang="en-US" sz="2200" dirty="0" err="1">
                <a:solidFill>
                  <a:srgbClr val="525252"/>
                </a:solidFill>
                <a:latin typeface="Arial"/>
              </a:rPr>
              <a:t>bättre</a:t>
            </a:r>
            <a:r>
              <a:rPr lang="en-US" sz="2200" dirty="0">
                <a:solidFill>
                  <a:srgbClr val="525252"/>
                </a:solidFill>
                <a:latin typeface="Arial"/>
              </a:rPr>
              <a:t> </a:t>
            </a:r>
            <a:r>
              <a:rPr lang="en-US" sz="2200" dirty="0" err="1">
                <a:solidFill>
                  <a:srgbClr val="525252"/>
                </a:solidFill>
                <a:latin typeface="Arial"/>
              </a:rPr>
              <a:t>i</a:t>
            </a:r>
            <a:r>
              <a:rPr lang="en-US" sz="2200" dirty="0">
                <a:solidFill>
                  <a:srgbClr val="525252"/>
                </a:solidFill>
                <a:latin typeface="Arial"/>
              </a:rPr>
              <a:t> </a:t>
            </a:r>
            <a:r>
              <a:rPr lang="en-US" sz="2200" dirty="0" err="1">
                <a:solidFill>
                  <a:srgbClr val="525252"/>
                </a:solidFill>
                <a:latin typeface="Arial"/>
              </a:rPr>
              <a:t>ett</a:t>
            </a:r>
            <a:r>
              <a:rPr lang="en-US" sz="2200" dirty="0">
                <a:solidFill>
                  <a:srgbClr val="525252"/>
                </a:solidFill>
                <a:latin typeface="Arial"/>
              </a:rPr>
              <a:t> </a:t>
            </a:r>
            <a:r>
              <a:rPr lang="en-US" sz="2200" dirty="0" err="1">
                <a:solidFill>
                  <a:srgbClr val="525252"/>
                </a:solidFill>
                <a:latin typeface="Arial"/>
              </a:rPr>
              <a:t>samhälle</a:t>
            </a:r>
            <a:r>
              <a:rPr lang="en-US" sz="2200" dirty="0">
                <a:solidFill>
                  <a:srgbClr val="525252"/>
                </a:solidFill>
                <a:latin typeface="Arial"/>
              </a:rPr>
              <a:t> </a:t>
            </a:r>
            <a:r>
              <a:rPr lang="en-US" sz="2200" dirty="0" err="1">
                <a:solidFill>
                  <a:srgbClr val="525252"/>
                </a:solidFill>
                <a:latin typeface="Arial"/>
              </a:rPr>
              <a:t>utan</a:t>
            </a:r>
            <a:r>
              <a:rPr lang="en-US" sz="2200" dirty="0">
                <a:solidFill>
                  <a:srgbClr val="525252"/>
                </a:solidFill>
                <a:latin typeface="Arial"/>
              </a:rPr>
              <a:t> </a:t>
            </a:r>
            <a:r>
              <a:rPr lang="en-US" sz="2200" dirty="0" err="1">
                <a:solidFill>
                  <a:srgbClr val="525252"/>
                </a:solidFill>
                <a:latin typeface="Arial"/>
              </a:rPr>
              <a:t>strikta</a:t>
            </a:r>
            <a:r>
              <a:rPr lang="en-US" sz="2200" dirty="0">
                <a:solidFill>
                  <a:srgbClr val="525252"/>
                </a:solidFill>
                <a:latin typeface="Arial"/>
              </a:rPr>
              <a:t> </a:t>
            </a:r>
            <a:r>
              <a:rPr lang="en-US" sz="2200" dirty="0" err="1">
                <a:solidFill>
                  <a:srgbClr val="525252"/>
                </a:solidFill>
                <a:latin typeface="Arial"/>
              </a:rPr>
              <a:t>könsroller</a:t>
            </a:r>
            <a:r>
              <a:rPr lang="en-US" sz="2200" dirty="0">
                <a:solidFill>
                  <a:srgbClr val="525252"/>
                </a:solidFill>
                <a:latin typeface="Arial"/>
              </a:rPr>
              <a:t>.”</a:t>
            </a:r>
          </a:p>
        </p:txBody>
      </p:sp>
      <p:sp>
        <p:nvSpPr>
          <p:cNvPr id="9" name="TextBox 9"/>
          <p:cNvSpPr txBox="1"/>
          <p:nvPr/>
        </p:nvSpPr>
        <p:spPr>
          <a:xfrm>
            <a:off x="5258888" y="6169249"/>
            <a:ext cx="7387123" cy="2597785"/>
          </a:xfrm>
          <a:prstGeom prst="rect">
            <a:avLst/>
          </a:prstGeom>
        </p:spPr>
        <p:txBody>
          <a:bodyPr lIns="0" tIns="0" rIns="0" bIns="0" rtlCol="0" anchor="t">
            <a:spAutoFit/>
          </a:bodyPr>
          <a:lstStyle/>
          <a:p>
            <a:pPr algn="ctr">
              <a:lnSpc>
                <a:spcPts val="3410"/>
              </a:lnSpc>
            </a:pPr>
            <a:r>
              <a:rPr lang="en-US" sz="2200" dirty="0">
                <a:solidFill>
                  <a:srgbClr val="525252"/>
                </a:solidFill>
                <a:latin typeface="Arial"/>
              </a:rPr>
              <a:t>“</a:t>
            </a:r>
            <a:r>
              <a:rPr lang="en-US" sz="2200" dirty="0" err="1">
                <a:solidFill>
                  <a:srgbClr val="525252"/>
                </a:solidFill>
                <a:latin typeface="Arial"/>
              </a:rPr>
              <a:t>Ett</a:t>
            </a:r>
            <a:r>
              <a:rPr lang="en-US" sz="2200" dirty="0">
                <a:solidFill>
                  <a:srgbClr val="525252"/>
                </a:solidFill>
                <a:latin typeface="Arial"/>
              </a:rPr>
              <a:t> </a:t>
            </a:r>
            <a:r>
              <a:rPr lang="en-US" sz="2200" dirty="0" err="1">
                <a:solidFill>
                  <a:srgbClr val="525252"/>
                </a:solidFill>
                <a:latin typeface="Arial"/>
              </a:rPr>
              <a:t>förtydligande</a:t>
            </a:r>
            <a:r>
              <a:rPr lang="en-US" sz="2200" dirty="0">
                <a:solidFill>
                  <a:srgbClr val="525252"/>
                </a:solidFill>
                <a:latin typeface="Arial"/>
              </a:rPr>
              <a:t> </a:t>
            </a:r>
            <a:r>
              <a:rPr lang="en-US" sz="2200" dirty="0" err="1">
                <a:solidFill>
                  <a:srgbClr val="525252"/>
                </a:solidFill>
                <a:latin typeface="Arial"/>
              </a:rPr>
              <a:t>som</a:t>
            </a:r>
            <a:r>
              <a:rPr lang="en-US" sz="2200" dirty="0">
                <a:solidFill>
                  <a:srgbClr val="525252"/>
                </a:solidFill>
                <a:latin typeface="Arial"/>
              </a:rPr>
              <a:t> </a:t>
            </a:r>
            <a:r>
              <a:rPr lang="en-US" sz="2200" dirty="0" err="1">
                <a:solidFill>
                  <a:srgbClr val="525252"/>
                </a:solidFill>
                <a:latin typeface="Arial"/>
              </a:rPr>
              <a:t>tål</a:t>
            </a:r>
            <a:r>
              <a:rPr lang="en-US" sz="2200" dirty="0">
                <a:solidFill>
                  <a:srgbClr val="525252"/>
                </a:solidFill>
                <a:latin typeface="Arial"/>
              </a:rPr>
              <a:t> </a:t>
            </a:r>
            <a:r>
              <a:rPr lang="en-US" sz="2200" dirty="0" err="1">
                <a:solidFill>
                  <a:srgbClr val="525252"/>
                </a:solidFill>
                <a:latin typeface="Arial"/>
              </a:rPr>
              <a:t>att</a:t>
            </a:r>
            <a:r>
              <a:rPr lang="en-US" sz="2200" dirty="0">
                <a:solidFill>
                  <a:srgbClr val="525252"/>
                </a:solidFill>
                <a:latin typeface="Arial"/>
              </a:rPr>
              <a:t> </a:t>
            </a:r>
            <a:r>
              <a:rPr lang="en-US" sz="2200" dirty="0" err="1">
                <a:solidFill>
                  <a:srgbClr val="525252"/>
                </a:solidFill>
                <a:latin typeface="Arial"/>
              </a:rPr>
              <a:t>upprepas</a:t>
            </a:r>
            <a:r>
              <a:rPr lang="en-US" sz="2200" dirty="0">
                <a:solidFill>
                  <a:srgbClr val="525252"/>
                </a:solidFill>
                <a:latin typeface="Arial"/>
              </a:rPr>
              <a:t>: </a:t>
            </a:r>
            <a:r>
              <a:rPr lang="en-US" sz="2200" dirty="0" err="1">
                <a:solidFill>
                  <a:srgbClr val="525252"/>
                </a:solidFill>
                <a:latin typeface="Arial"/>
              </a:rPr>
              <a:t>feminister</a:t>
            </a:r>
            <a:r>
              <a:rPr lang="en-US" sz="2200" dirty="0">
                <a:solidFill>
                  <a:srgbClr val="525252"/>
                </a:solidFill>
                <a:latin typeface="Arial"/>
              </a:rPr>
              <a:t> </a:t>
            </a:r>
            <a:r>
              <a:rPr lang="en-US" sz="2200" dirty="0" err="1">
                <a:solidFill>
                  <a:srgbClr val="525252"/>
                </a:solidFill>
                <a:latin typeface="Arial"/>
              </a:rPr>
              <a:t>vill</a:t>
            </a:r>
            <a:r>
              <a:rPr lang="en-US" sz="2200" dirty="0">
                <a:solidFill>
                  <a:srgbClr val="525252"/>
                </a:solidFill>
                <a:latin typeface="Arial"/>
              </a:rPr>
              <a:t> </a:t>
            </a:r>
            <a:r>
              <a:rPr lang="en-US" sz="2200" dirty="0" err="1">
                <a:solidFill>
                  <a:srgbClr val="525252"/>
                </a:solidFill>
                <a:latin typeface="Arial"/>
              </a:rPr>
              <a:t>alltså</a:t>
            </a:r>
            <a:r>
              <a:rPr lang="en-US" sz="2200" dirty="0">
                <a:solidFill>
                  <a:srgbClr val="525252"/>
                </a:solidFill>
                <a:latin typeface="Arial"/>
              </a:rPr>
              <a:t> </a:t>
            </a:r>
            <a:r>
              <a:rPr lang="en-US" sz="2200" dirty="0" err="1">
                <a:solidFill>
                  <a:srgbClr val="525252"/>
                </a:solidFill>
                <a:latin typeface="Arial"/>
              </a:rPr>
              <a:t>inte</a:t>
            </a:r>
            <a:r>
              <a:rPr lang="en-US" sz="2200" dirty="0">
                <a:solidFill>
                  <a:srgbClr val="525252"/>
                </a:solidFill>
                <a:latin typeface="Arial"/>
              </a:rPr>
              <a:t> </a:t>
            </a:r>
            <a:r>
              <a:rPr lang="en-US" sz="2200" dirty="0" err="1">
                <a:solidFill>
                  <a:srgbClr val="525252"/>
                </a:solidFill>
                <a:latin typeface="Arial"/>
              </a:rPr>
              <a:t>trycka</a:t>
            </a:r>
            <a:r>
              <a:rPr lang="en-US" sz="2200" dirty="0">
                <a:solidFill>
                  <a:srgbClr val="525252"/>
                </a:solidFill>
                <a:latin typeface="Arial"/>
              </a:rPr>
              <a:t> </a:t>
            </a:r>
            <a:r>
              <a:rPr lang="en-US" sz="2200" dirty="0" err="1">
                <a:solidFill>
                  <a:srgbClr val="525252"/>
                </a:solidFill>
                <a:latin typeface="Arial"/>
              </a:rPr>
              <a:t>ner</a:t>
            </a:r>
            <a:r>
              <a:rPr lang="en-US" sz="2200" dirty="0">
                <a:solidFill>
                  <a:srgbClr val="525252"/>
                </a:solidFill>
                <a:latin typeface="Arial"/>
              </a:rPr>
              <a:t> </a:t>
            </a:r>
            <a:r>
              <a:rPr lang="en-US" sz="2200" dirty="0" err="1">
                <a:solidFill>
                  <a:srgbClr val="525252"/>
                </a:solidFill>
                <a:latin typeface="Arial"/>
              </a:rPr>
              <a:t>män</a:t>
            </a:r>
            <a:r>
              <a:rPr lang="en-US" sz="2200" dirty="0">
                <a:solidFill>
                  <a:srgbClr val="525252"/>
                </a:solidFill>
                <a:latin typeface="Arial"/>
              </a:rPr>
              <a:t>. Vi </a:t>
            </a:r>
            <a:r>
              <a:rPr lang="en-US" sz="2200" dirty="0" err="1">
                <a:solidFill>
                  <a:srgbClr val="525252"/>
                </a:solidFill>
                <a:latin typeface="Arial"/>
              </a:rPr>
              <a:t>säger</a:t>
            </a:r>
            <a:r>
              <a:rPr lang="en-US" sz="2200" dirty="0">
                <a:solidFill>
                  <a:srgbClr val="525252"/>
                </a:solidFill>
                <a:latin typeface="Arial"/>
              </a:rPr>
              <a:t> NEJ till </a:t>
            </a:r>
            <a:r>
              <a:rPr lang="en-US" sz="2200" dirty="0" err="1">
                <a:solidFill>
                  <a:srgbClr val="525252"/>
                </a:solidFill>
                <a:latin typeface="Arial"/>
              </a:rPr>
              <a:t>att</a:t>
            </a:r>
            <a:r>
              <a:rPr lang="en-US" sz="2200" dirty="0">
                <a:solidFill>
                  <a:srgbClr val="525252"/>
                </a:solidFill>
                <a:latin typeface="Arial"/>
              </a:rPr>
              <a:t> </a:t>
            </a:r>
            <a:r>
              <a:rPr lang="en-US" sz="2200" dirty="0" err="1">
                <a:solidFill>
                  <a:srgbClr val="525252"/>
                </a:solidFill>
                <a:latin typeface="Arial"/>
              </a:rPr>
              <a:t>trycka</a:t>
            </a:r>
            <a:r>
              <a:rPr lang="en-US" sz="2200" dirty="0">
                <a:solidFill>
                  <a:srgbClr val="525252"/>
                </a:solidFill>
                <a:latin typeface="Arial"/>
              </a:rPr>
              <a:t> </a:t>
            </a:r>
            <a:r>
              <a:rPr lang="en-US" sz="2200" dirty="0" err="1">
                <a:solidFill>
                  <a:srgbClr val="525252"/>
                </a:solidFill>
                <a:latin typeface="Arial"/>
              </a:rPr>
              <a:t>ner</a:t>
            </a:r>
            <a:r>
              <a:rPr lang="en-US" sz="2200" dirty="0">
                <a:solidFill>
                  <a:srgbClr val="525252"/>
                </a:solidFill>
                <a:latin typeface="Arial"/>
              </a:rPr>
              <a:t> </a:t>
            </a:r>
            <a:r>
              <a:rPr lang="en-US" sz="2200" dirty="0" err="1">
                <a:solidFill>
                  <a:srgbClr val="525252"/>
                </a:solidFill>
                <a:latin typeface="Arial"/>
              </a:rPr>
              <a:t>människor</a:t>
            </a:r>
            <a:r>
              <a:rPr lang="en-US" sz="2200" dirty="0">
                <a:solidFill>
                  <a:srgbClr val="525252"/>
                </a:solidFill>
                <a:latin typeface="Arial"/>
              </a:rPr>
              <a:t> </a:t>
            </a:r>
            <a:r>
              <a:rPr lang="en-US" sz="2200" dirty="0" err="1">
                <a:solidFill>
                  <a:srgbClr val="525252"/>
                </a:solidFill>
                <a:latin typeface="Arial"/>
              </a:rPr>
              <a:t>och</a:t>
            </a:r>
            <a:r>
              <a:rPr lang="en-US" sz="2200" dirty="0">
                <a:solidFill>
                  <a:srgbClr val="525252"/>
                </a:solidFill>
                <a:latin typeface="Arial"/>
              </a:rPr>
              <a:t> JA till </a:t>
            </a:r>
            <a:r>
              <a:rPr lang="en-US" sz="2200" dirty="0" err="1">
                <a:solidFill>
                  <a:srgbClr val="525252"/>
                </a:solidFill>
                <a:latin typeface="Arial"/>
              </a:rPr>
              <a:t>lika</a:t>
            </a:r>
            <a:r>
              <a:rPr lang="en-US" sz="2200" dirty="0">
                <a:solidFill>
                  <a:srgbClr val="525252"/>
                </a:solidFill>
                <a:latin typeface="Arial"/>
              </a:rPr>
              <a:t> </a:t>
            </a:r>
            <a:r>
              <a:rPr lang="en-US" sz="2200" dirty="0" err="1">
                <a:solidFill>
                  <a:srgbClr val="525252"/>
                </a:solidFill>
                <a:latin typeface="Arial"/>
              </a:rPr>
              <a:t>möjligheter</a:t>
            </a:r>
            <a:r>
              <a:rPr lang="en-US" sz="2200" dirty="0">
                <a:solidFill>
                  <a:srgbClr val="525252"/>
                </a:solidFill>
                <a:latin typeface="Arial"/>
              </a:rPr>
              <a:t>. </a:t>
            </a:r>
            <a:r>
              <a:rPr lang="en-US" sz="2200" dirty="0" err="1">
                <a:solidFill>
                  <a:srgbClr val="525252"/>
                </a:solidFill>
                <a:latin typeface="Arial"/>
              </a:rPr>
              <a:t>Feminister</a:t>
            </a:r>
            <a:r>
              <a:rPr lang="en-US" sz="2200" dirty="0">
                <a:solidFill>
                  <a:srgbClr val="525252"/>
                </a:solidFill>
                <a:latin typeface="Arial"/>
              </a:rPr>
              <a:t> </a:t>
            </a:r>
            <a:r>
              <a:rPr lang="en-US" sz="2200" dirty="0" err="1">
                <a:solidFill>
                  <a:srgbClr val="525252"/>
                </a:solidFill>
                <a:latin typeface="Arial"/>
              </a:rPr>
              <a:t>uppviglar</a:t>
            </a:r>
            <a:r>
              <a:rPr lang="en-US" sz="2200" dirty="0">
                <a:solidFill>
                  <a:srgbClr val="525252"/>
                </a:solidFill>
                <a:latin typeface="Arial"/>
              </a:rPr>
              <a:t> </a:t>
            </a:r>
            <a:r>
              <a:rPr lang="en-US" sz="2200" dirty="0" err="1">
                <a:solidFill>
                  <a:srgbClr val="525252"/>
                </a:solidFill>
                <a:latin typeface="Arial"/>
              </a:rPr>
              <a:t>inte</a:t>
            </a:r>
            <a:r>
              <a:rPr lang="en-US" sz="2200" dirty="0">
                <a:solidFill>
                  <a:srgbClr val="525252"/>
                </a:solidFill>
                <a:latin typeface="Arial"/>
              </a:rPr>
              <a:t> till </a:t>
            </a:r>
            <a:r>
              <a:rPr lang="en-US" sz="2200" dirty="0" err="1">
                <a:solidFill>
                  <a:srgbClr val="525252"/>
                </a:solidFill>
                <a:latin typeface="Arial"/>
              </a:rPr>
              <a:t>ett</a:t>
            </a:r>
            <a:r>
              <a:rPr lang="en-US" sz="2200" dirty="0">
                <a:solidFill>
                  <a:srgbClr val="525252"/>
                </a:solidFill>
                <a:latin typeface="Arial"/>
              </a:rPr>
              <a:t> </a:t>
            </a:r>
            <a:r>
              <a:rPr lang="en-US" sz="2200" dirty="0" err="1">
                <a:solidFill>
                  <a:srgbClr val="525252"/>
                </a:solidFill>
                <a:latin typeface="Arial"/>
              </a:rPr>
              <a:t>flickorna</a:t>
            </a:r>
            <a:r>
              <a:rPr lang="en-US" sz="2200" dirty="0">
                <a:solidFill>
                  <a:srgbClr val="525252"/>
                </a:solidFill>
                <a:latin typeface="Arial"/>
              </a:rPr>
              <a:t>-mot-</a:t>
            </a:r>
            <a:r>
              <a:rPr lang="en-US" sz="2200" dirty="0" err="1">
                <a:solidFill>
                  <a:srgbClr val="525252"/>
                </a:solidFill>
                <a:latin typeface="Arial"/>
              </a:rPr>
              <a:t>pojkarna</a:t>
            </a:r>
            <a:r>
              <a:rPr lang="en-US" sz="2200" dirty="0">
                <a:solidFill>
                  <a:srgbClr val="525252"/>
                </a:solidFill>
                <a:latin typeface="Arial"/>
              </a:rPr>
              <a:t>-</a:t>
            </a:r>
            <a:r>
              <a:rPr lang="en-US" sz="2200" dirty="0" err="1">
                <a:solidFill>
                  <a:srgbClr val="525252"/>
                </a:solidFill>
                <a:latin typeface="Arial"/>
              </a:rPr>
              <a:t>krig</a:t>
            </a:r>
            <a:r>
              <a:rPr lang="en-US" sz="2200" dirty="0">
                <a:solidFill>
                  <a:srgbClr val="525252"/>
                </a:solidFill>
                <a:latin typeface="Arial"/>
              </a:rPr>
              <a:t>. Vi </a:t>
            </a:r>
            <a:r>
              <a:rPr lang="en-US" sz="2200" dirty="0" err="1">
                <a:solidFill>
                  <a:srgbClr val="525252"/>
                </a:solidFill>
                <a:latin typeface="Arial"/>
              </a:rPr>
              <a:t>vill</a:t>
            </a:r>
            <a:r>
              <a:rPr lang="en-US" sz="2200" dirty="0">
                <a:solidFill>
                  <a:srgbClr val="525252"/>
                </a:solidFill>
                <a:latin typeface="Arial"/>
              </a:rPr>
              <a:t> bara </a:t>
            </a:r>
            <a:r>
              <a:rPr lang="en-US" sz="2200" dirty="0" err="1">
                <a:solidFill>
                  <a:srgbClr val="525252"/>
                </a:solidFill>
                <a:latin typeface="Arial"/>
              </a:rPr>
              <a:t>att</a:t>
            </a:r>
            <a:r>
              <a:rPr lang="en-US" sz="2200" dirty="0">
                <a:solidFill>
                  <a:srgbClr val="525252"/>
                </a:solidFill>
                <a:latin typeface="Arial"/>
              </a:rPr>
              <a:t> </a:t>
            </a:r>
            <a:r>
              <a:rPr lang="en-US" sz="2200" dirty="0" err="1">
                <a:solidFill>
                  <a:srgbClr val="525252"/>
                </a:solidFill>
                <a:latin typeface="Arial"/>
              </a:rPr>
              <a:t>kvinnor</a:t>
            </a:r>
            <a:r>
              <a:rPr lang="en-US" sz="2200" dirty="0">
                <a:solidFill>
                  <a:srgbClr val="525252"/>
                </a:solidFill>
                <a:latin typeface="Arial"/>
              </a:rPr>
              <a:t> </a:t>
            </a:r>
            <a:r>
              <a:rPr lang="en-US" sz="2200" dirty="0" err="1">
                <a:solidFill>
                  <a:srgbClr val="525252"/>
                </a:solidFill>
                <a:latin typeface="Arial"/>
              </a:rPr>
              <a:t>och</a:t>
            </a:r>
            <a:r>
              <a:rPr lang="en-US" sz="2200" dirty="0">
                <a:solidFill>
                  <a:srgbClr val="525252"/>
                </a:solidFill>
                <a:latin typeface="Arial"/>
              </a:rPr>
              <a:t> </a:t>
            </a:r>
            <a:r>
              <a:rPr lang="en-US" sz="2200" dirty="0" err="1">
                <a:solidFill>
                  <a:srgbClr val="525252"/>
                </a:solidFill>
                <a:latin typeface="Arial"/>
              </a:rPr>
              <a:t>män</a:t>
            </a:r>
            <a:r>
              <a:rPr lang="en-US" sz="2200" dirty="0">
                <a:solidFill>
                  <a:srgbClr val="525252"/>
                </a:solidFill>
                <a:latin typeface="Arial"/>
              </a:rPr>
              <a:t> ska ha </a:t>
            </a:r>
            <a:r>
              <a:rPr lang="en-US" sz="2200" dirty="0" err="1">
                <a:solidFill>
                  <a:srgbClr val="525252"/>
                </a:solidFill>
                <a:latin typeface="Arial"/>
              </a:rPr>
              <a:t>samma</a:t>
            </a:r>
            <a:r>
              <a:rPr lang="en-US" sz="2200" dirty="0">
                <a:solidFill>
                  <a:srgbClr val="525252"/>
                </a:solidFill>
                <a:latin typeface="Arial"/>
              </a:rPr>
              <a:t> </a:t>
            </a:r>
            <a:r>
              <a:rPr lang="en-US" sz="2200" dirty="0" err="1">
                <a:solidFill>
                  <a:srgbClr val="525252"/>
                </a:solidFill>
                <a:latin typeface="Arial"/>
              </a:rPr>
              <a:t>rättigheter</a:t>
            </a:r>
            <a:r>
              <a:rPr lang="en-US" sz="2200" dirty="0">
                <a:solidFill>
                  <a:srgbClr val="525252"/>
                </a:solidFill>
                <a:latin typeface="Arial"/>
              </a:rPr>
              <a:t> </a:t>
            </a:r>
            <a:r>
              <a:rPr lang="en-US" sz="2200" dirty="0" err="1">
                <a:solidFill>
                  <a:srgbClr val="525252"/>
                </a:solidFill>
                <a:latin typeface="Arial"/>
              </a:rPr>
              <a:t>och</a:t>
            </a:r>
            <a:r>
              <a:rPr lang="en-US" sz="2200" dirty="0">
                <a:solidFill>
                  <a:srgbClr val="525252"/>
                </a:solidFill>
                <a:latin typeface="Arial"/>
              </a:rPr>
              <a:t> </a:t>
            </a:r>
            <a:r>
              <a:rPr lang="en-US" sz="2200" dirty="0" err="1">
                <a:solidFill>
                  <a:srgbClr val="525252"/>
                </a:solidFill>
                <a:latin typeface="Arial"/>
              </a:rPr>
              <a:t>skyldigheter</a:t>
            </a:r>
            <a:r>
              <a:rPr lang="en-US" sz="2200" dirty="0">
                <a:solidFill>
                  <a:srgbClr val="525252"/>
                </a:solidFill>
                <a:latin typeface="Arial"/>
              </a:rPr>
              <a:t>.”</a:t>
            </a:r>
          </a:p>
          <a:p>
            <a:pPr algn="ctr">
              <a:lnSpc>
                <a:spcPts val="3410"/>
              </a:lnSpc>
            </a:pPr>
            <a:endParaRPr lang="en-US" sz="2200" dirty="0">
              <a:solidFill>
                <a:srgbClr val="525252"/>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CF3"/>
        </a:solidFill>
        <a:effectLst/>
      </p:bgPr>
    </p:bg>
    <p:spTree>
      <p:nvGrpSpPr>
        <p:cNvPr id="1" name=""/>
        <p:cNvGrpSpPr/>
        <p:nvPr/>
      </p:nvGrpSpPr>
      <p:grpSpPr>
        <a:xfrm>
          <a:off x="0" y="0"/>
          <a:ext cx="0" cy="0"/>
          <a:chOff x="0" y="0"/>
          <a:chExt cx="0" cy="0"/>
        </a:xfrm>
      </p:grpSpPr>
      <p:sp>
        <p:nvSpPr>
          <p:cNvPr id="2" name="TextBox 2"/>
          <p:cNvSpPr txBox="1"/>
          <p:nvPr/>
        </p:nvSpPr>
        <p:spPr>
          <a:xfrm>
            <a:off x="1283470" y="1485900"/>
            <a:ext cx="15721059" cy="1146173"/>
          </a:xfrm>
          <a:prstGeom prst="rect">
            <a:avLst/>
          </a:prstGeom>
        </p:spPr>
        <p:txBody>
          <a:bodyPr lIns="0" tIns="0" rIns="0" bIns="0" rtlCol="0" anchor="t">
            <a:spAutoFit/>
          </a:bodyPr>
          <a:lstStyle/>
          <a:p>
            <a:pPr marL="0" lvl="0" indent="0" algn="ctr">
              <a:lnSpc>
                <a:spcPts val="7099"/>
              </a:lnSpc>
              <a:spcBef>
                <a:spcPct val="0"/>
              </a:spcBef>
            </a:pPr>
            <a:r>
              <a:rPr lang="en-US" sz="9999">
                <a:solidFill>
                  <a:srgbClr val="525252"/>
                </a:solidFill>
                <a:latin typeface="The Seasons Bold"/>
              </a:rPr>
              <a:t>Tankepaus </a:t>
            </a:r>
          </a:p>
        </p:txBody>
      </p:sp>
      <p:sp>
        <p:nvSpPr>
          <p:cNvPr id="3" name="TextBox 3"/>
          <p:cNvSpPr txBox="1"/>
          <p:nvPr/>
        </p:nvSpPr>
        <p:spPr>
          <a:xfrm>
            <a:off x="2149732" y="3193191"/>
            <a:ext cx="13988536" cy="483487"/>
          </a:xfrm>
          <a:prstGeom prst="rect">
            <a:avLst/>
          </a:prstGeom>
        </p:spPr>
        <p:txBody>
          <a:bodyPr lIns="0" tIns="0" rIns="0" bIns="0" rtlCol="0" anchor="t">
            <a:spAutoFit/>
          </a:bodyPr>
          <a:lstStyle/>
          <a:p>
            <a:pPr algn="ctr">
              <a:lnSpc>
                <a:spcPts val="3648"/>
              </a:lnSpc>
            </a:pPr>
            <a:r>
              <a:rPr lang="en-US" sz="2400" spc="170">
                <a:solidFill>
                  <a:srgbClr val="525252"/>
                </a:solidFill>
                <a:latin typeface="Arial"/>
              </a:rPr>
              <a:t>Föreställ dig nedanstående situationer och fundera på vilka tankar de väcker hos dig.</a:t>
            </a:r>
          </a:p>
        </p:txBody>
      </p:sp>
      <p:sp>
        <p:nvSpPr>
          <p:cNvPr id="4" name="TextBox 4"/>
          <p:cNvSpPr txBox="1"/>
          <p:nvPr/>
        </p:nvSpPr>
        <p:spPr>
          <a:xfrm>
            <a:off x="2029798" y="4346606"/>
            <a:ext cx="6447992" cy="3287266"/>
          </a:xfrm>
          <a:prstGeom prst="rect">
            <a:avLst/>
          </a:prstGeom>
        </p:spPr>
        <p:txBody>
          <a:bodyPr lIns="0" tIns="0" rIns="0" bIns="0" rtlCol="0" anchor="t">
            <a:spAutoFit/>
          </a:bodyPr>
          <a:lstStyle/>
          <a:p>
            <a:pPr>
              <a:lnSpc>
                <a:spcPts val="3696"/>
              </a:lnSpc>
            </a:pPr>
            <a:endParaRPr/>
          </a:p>
          <a:p>
            <a:pPr marL="518168" lvl="1" indent="-259084">
              <a:lnSpc>
                <a:spcPts val="3696"/>
              </a:lnSpc>
              <a:buFont typeface="Arial"/>
              <a:buChar char="•"/>
            </a:pPr>
            <a:r>
              <a:rPr lang="en-US" sz="2400" spc="151">
                <a:solidFill>
                  <a:srgbClr val="525252"/>
                </a:solidFill>
                <a:latin typeface="Arial"/>
              </a:rPr>
              <a:t>En man går runt på klädavdelningen för kvinnor</a:t>
            </a:r>
          </a:p>
          <a:p>
            <a:pPr marL="518168" lvl="1" indent="-259084">
              <a:lnSpc>
                <a:spcPts val="3696"/>
              </a:lnSpc>
              <a:buFont typeface="Arial"/>
              <a:buChar char="•"/>
            </a:pPr>
            <a:r>
              <a:rPr lang="en-US" sz="2400" spc="151">
                <a:solidFill>
                  <a:srgbClr val="525252"/>
                </a:solidFill>
                <a:latin typeface="Arial"/>
              </a:rPr>
              <a:t>En man använder konståknings-skridskor (så kallade “flickskrinnskor”)</a:t>
            </a:r>
          </a:p>
          <a:p>
            <a:pPr marL="518168" lvl="1" indent="-259084">
              <a:lnSpc>
                <a:spcPts val="3696"/>
              </a:lnSpc>
              <a:buFont typeface="Arial"/>
              <a:buChar char="•"/>
            </a:pPr>
            <a:r>
              <a:rPr lang="en-US" sz="2400" spc="151">
                <a:solidFill>
                  <a:srgbClr val="525252"/>
                </a:solidFill>
                <a:latin typeface="Arial"/>
              </a:rPr>
              <a:t>En man har på sig klänning </a:t>
            </a:r>
          </a:p>
          <a:p>
            <a:pPr marL="518168" lvl="1" indent="-259084">
              <a:lnSpc>
                <a:spcPts val="3696"/>
              </a:lnSpc>
              <a:buFont typeface="Arial"/>
              <a:buChar char="•"/>
            </a:pPr>
            <a:r>
              <a:rPr lang="en-US" sz="2400" spc="151">
                <a:solidFill>
                  <a:srgbClr val="525252"/>
                </a:solidFill>
                <a:latin typeface="Arial"/>
              </a:rPr>
              <a:t>En man har smink som intresse </a:t>
            </a:r>
          </a:p>
        </p:txBody>
      </p:sp>
      <p:sp>
        <p:nvSpPr>
          <p:cNvPr id="5" name="TextBox 5"/>
          <p:cNvSpPr txBox="1"/>
          <p:nvPr/>
        </p:nvSpPr>
        <p:spPr>
          <a:xfrm>
            <a:off x="9829804" y="4347464"/>
            <a:ext cx="6428398" cy="3287266"/>
          </a:xfrm>
          <a:prstGeom prst="rect">
            <a:avLst/>
          </a:prstGeom>
        </p:spPr>
        <p:txBody>
          <a:bodyPr lIns="0" tIns="0" rIns="0" bIns="0" rtlCol="0" anchor="t">
            <a:spAutoFit/>
          </a:bodyPr>
          <a:lstStyle/>
          <a:p>
            <a:pPr>
              <a:lnSpc>
                <a:spcPts val="3696"/>
              </a:lnSpc>
            </a:pPr>
            <a:r>
              <a:rPr lang="en-US" sz="2400" spc="151">
                <a:solidFill>
                  <a:srgbClr val="525252"/>
                </a:solidFill>
                <a:latin typeface="Arial"/>
              </a:rPr>
              <a:t> </a:t>
            </a:r>
          </a:p>
          <a:p>
            <a:pPr marL="518168" lvl="1" indent="-259084">
              <a:lnSpc>
                <a:spcPts val="3696"/>
              </a:lnSpc>
              <a:buFont typeface="Arial"/>
              <a:buChar char="•"/>
            </a:pPr>
            <a:r>
              <a:rPr lang="en-US" sz="2400" spc="151">
                <a:solidFill>
                  <a:srgbClr val="525252"/>
                </a:solidFill>
                <a:latin typeface="Arial"/>
              </a:rPr>
              <a:t>En kvinna går runt på klädavdelningen för män </a:t>
            </a:r>
          </a:p>
          <a:p>
            <a:pPr marL="518168" lvl="1" indent="-259084">
              <a:lnSpc>
                <a:spcPts val="3696"/>
              </a:lnSpc>
              <a:buFont typeface="Arial"/>
              <a:buChar char="•"/>
            </a:pPr>
            <a:r>
              <a:rPr lang="en-US" sz="2400" spc="151">
                <a:solidFill>
                  <a:srgbClr val="525252"/>
                </a:solidFill>
                <a:latin typeface="Arial"/>
              </a:rPr>
              <a:t>En kvinna använder hockeyskridskor (så kallade “pojkskrinnskor”)</a:t>
            </a:r>
          </a:p>
          <a:p>
            <a:pPr marL="518168" lvl="1" indent="-259084">
              <a:lnSpc>
                <a:spcPts val="3696"/>
              </a:lnSpc>
              <a:buFont typeface="Arial"/>
              <a:buChar char="•"/>
            </a:pPr>
            <a:r>
              <a:rPr lang="en-US" sz="2400" spc="151">
                <a:solidFill>
                  <a:srgbClr val="525252"/>
                </a:solidFill>
                <a:latin typeface="Arial"/>
              </a:rPr>
              <a:t>En kvinna har på sig kostym </a:t>
            </a:r>
          </a:p>
          <a:p>
            <a:pPr marL="518168" lvl="1" indent="-259084">
              <a:lnSpc>
                <a:spcPts val="3696"/>
              </a:lnSpc>
              <a:buFont typeface="Arial"/>
              <a:buChar char="•"/>
            </a:pPr>
            <a:r>
              <a:rPr lang="en-US" sz="2400" spc="151">
                <a:solidFill>
                  <a:srgbClr val="525252"/>
                </a:solidFill>
                <a:latin typeface="Arial"/>
              </a:rPr>
              <a:t>En kvinna har bilar som intresse </a:t>
            </a:r>
          </a:p>
        </p:txBody>
      </p:sp>
      <p:sp>
        <p:nvSpPr>
          <p:cNvPr id="6" name="TextBox 6"/>
          <p:cNvSpPr txBox="1"/>
          <p:nvPr/>
        </p:nvSpPr>
        <p:spPr>
          <a:xfrm>
            <a:off x="3607865" y="8304659"/>
            <a:ext cx="11072269" cy="953641"/>
          </a:xfrm>
          <a:prstGeom prst="rect">
            <a:avLst/>
          </a:prstGeom>
        </p:spPr>
        <p:txBody>
          <a:bodyPr lIns="0" tIns="0" rIns="0" bIns="0" rtlCol="0" anchor="t">
            <a:spAutoFit/>
          </a:bodyPr>
          <a:lstStyle/>
          <a:p>
            <a:pPr algn="ctr">
              <a:lnSpc>
                <a:spcPts val="3696"/>
              </a:lnSpc>
            </a:pPr>
            <a:r>
              <a:rPr lang="en-US" sz="2400" spc="151">
                <a:solidFill>
                  <a:srgbClr val="525252"/>
                </a:solidFill>
                <a:latin typeface="Arial"/>
              </a:rPr>
              <a:t>Vilket alternativ känns mera okej och accepterat? Vad tror ni i så fall att det beror på?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CF3"/>
        </a:solidFill>
        <a:effectLst/>
      </p:bgPr>
    </p:bg>
    <p:spTree>
      <p:nvGrpSpPr>
        <p:cNvPr id="1" name=""/>
        <p:cNvGrpSpPr/>
        <p:nvPr/>
      </p:nvGrpSpPr>
      <p:grpSpPr>
        <a:xfrm>
          <a:off x="0" y="0"/>
          <a:ext cx="0" cy="0"/>
          <a:chOff x="0" y="0"/>
          <a:chExt cx="0" cy="0"/>
        </a:xfrm>
      </p:grpSpPr>
      <p:sp>
        <p:nvSpPr>
          <p:cNvPr id="2" name="TextBox 2"/>
          <p:cNvSpPr txBox="1"/>
          <p:nvPr/>
        </p:nvSpPr>
        <p:spPr>
          <a:xfrm>
            <a:off x="1283470" y="1485900"/>
            <a:ext cx="15721059" cy="1146173"/>
          </a:xfrm>
          <a:prstGeom prst="rect">
            <a:avLst/>
          </a:prstGeom>
        </p:spPr>
        <p:txBody>
          <a:bodyPr lIns="0" tIns="0" rIns="0" bIns="0" rtlCol="0" anchor="t">
            <a:spAutoFit/>
          </a:bodyPr>
          <a:lstStyle/>
          <a:p>
            <a:pPr marL="0" lvl="0" indent="0" algn="ctr">
              <a:lnSpc>
                <a:spcPts val="7099"/>
              </a:lnSpc>
              <a:spcBef>
                <a:spcPct val="0"/>
              </a:spcBef>
            </a:pPr>
            <a:r>
              <a:rPr lang="en-US" sz="9999">
                <a:solidFill>
                  <a:srgbClr val="525252"/>
                </a:solidFill>
                <a:latin typeface="The Seasons Bold"/>
              </a:rPr>
              <a:t>Tankepaus (igen)</a:t>
            </a:r>
          </a:p>
        </p:txBody>
      </p:sp>
      <p:sp>
        <p:nvSpPr>
          <p:cNvPr id="3" name="TextBox 3"/>
          <p:cNvSpPr txBox="1"/>
          <p:nvPr/>
        </p:nvSpPr>
        <p:spPr>
          <a:xfrm>
            <a:off x="2385393" y="4927959"/>
            <a:ext cx="6134482" cy="2353816"/>
          </a:xfrm>
          <a:prstGeom prst="rect">
            <a:avLst/>
          </a:prstGeom>
        </p:spPr>
        <p:txBody>
          <a:bodyPr lIns="0" tIns="0" rIns="0" bIns="0" rtlCol="0" anchor="t">
            <a:spAutoFit/>
          </a:bodyPr>
          <a:lstStyle/>
          <a:p>
            <a:pPr marL="518168" lvl="1" indent="-259084">
              <a:lnSpc>
                <a:spcPts val="3696"/>
              </a:lnSpc>
              <a:buFont typeface="Arial"/>
              <a:buChar char="•"/>
            </a:pPr>
            <a:r>
              <a:rPr lang="en-US" sz="2400" spc="151">
                <a:solidFill>
                  <a:srgbClr val="525252"/>
                </a:solidFill>
                <a:latin typeface="Arial"/>
              </a:rPr>
              <a:t>En mamma glömmer att hämta barnet på dagis</a:t>
            </a:r>
          </a:p>
          <a:p>
            <a:pPr marL="518168" lvl="1" indent="-259084">
              <a:lnSpc>
                <a:spcPts val="3696"/>
              </a:lnSpc>
              <a:buFont typeface="Arial"/>
              <a:buChar char="•"/>
            </a:pPr>
            <a:r>
              <a:rPr lang="en-US" sz="2400" spc="151">
                <a:solidFill>
                  <a:srgbClr val="525252"/>
                </a:solidFill>
                <a:latin typeface="Arial"/>
              </a:rPr>
              <a:t>En mamma beställer hem mat från Hesburger till sina barn </a:t>
            </a:r>
          </a:p>
          <a:p>
            <a:pPr marL="518168" lvl="1" indent="-259084">
              <a:lnSpc>
                <a:spcPts val="3696"/>
              </a:lnSpc>
              <a:buFont typeface="Arial"/>
              <a:buChar char="•"/>
            </a:pPr>
            <a:r>
              <a:rPr lang="en-US" sz="2400" spc="151">
                <a:solidFill>
                  <a:srgbClr val="525252"/>
                </a:solidFill>
                <a:latin typeface="Arial"/>
              </a:rPr>
              <a:t>En kvinna höjer rösten på ett möte  </a:t>
            </a:r>
          </a:p>
        </p:txBody>
      </p:sp>
      <p:sp>
        <p:nvSpPr>
          <p:cNvPr id="4" name="TextBox 4"/>
          <p:cNvSpPr txBox="1"/>
          <p:nvPr/>
        </p:nvSpPr>
        <p:spPr>
          <a:xfrm>
            <a:off x="10003258" y="4927959"/>
            <a:ext cx="5899349" cy="2353816"/>
          </a:xfrm>
          <a:prstGeom prst="rect">
            <a:avLst/>
          </a:prstGeom>
        </p:spPr>
        <p:txBody>
          <a:bodyPr lIns="0" tIns="0" rIns="0" bIns="0" rtlCol="0" anchor="t">
            <a:spAutoFit/>
          </a:bodyPr>
          <a:lstStyle/>
          <a:p>
            <a:pPr marL="518168" lvl="1" indent="-259084">
              <a:lnSpc>
                <a:spcPts val="3696"/>
              </a:lnSpc>
              <a:buFont typeface="Arial"/>
              <a:buChar char="•"/>
            </a:pPr>
            <a:r>
              <a:rPr lang="en-US" sz="2400" spc="151">
                <a:solidFill>
                  <a:srgbClr val="525252"/>
                </a:solidFill>
                <a:latin typeface="Arial"/>
              </a:rPr>
              <a:t>En pappa glömmer att hämta barnet på dagis</a:t>
            </a:r>
          </a:p>
          <a:p>
            <a:pPr marL="518168" lvl="1" indent="-259084">
              <a:lnSpc>
                <a:spcPts val="3696"/>
              </a:lnSpc>
              <a:buFont typeface="Arial"/>
              <a:buChar char="•"/>
            </a:pPr>
            <a:r>
              <a:rPr lang="en-US" sz="2400" spc="151">
                <a:solidFill>
                  <a:srgbClr val="525252"/>
                </a:solidFill>
                <a:latin typeface="Arial"/>
              </a:rPr>
              <a:t>En pappa beställer hem mat från Hesburger till sina barn </a:t>
            </a:r>
          </a:p>
          <a:p>
            <a:pPr marL="518168" lvl="1" indent="-259084">
              <a:lnSpc>
                <a:spcPts val="3696"/>
              </a:lnSpc>
              <a:buFont typeface="Arial"/>
              <a:buChar char="•"/>
            </a:pPr>
            <a:r>
              <a:rPr lang="en-US" sz="2400" spc="151">
                <a:solidFill>
                  <a:srgbClr val="525252"/>
                </a:solidFill>
                <a:latin typeface="Arial"/>
              </a:rPr>
              <a:t>En man höjer rösten på ett möte </a:t>
            </a:r>
          </a:p>
        </p:txBody>
      </p:sp>
      <p:sp>
        <p:nvSpPr>
          <p:cNvPr id="5" name="TextBox 5"/>
          <p:cNvSpPr txBox="1"/>
          <p:nvPr/>
        </p:nvSpPr>
        <p:spPr>
          <a:xfrm>
            <a:off x="2149732" y="3421589"/>
            <a:ext cx="13988536" cy="483487"/>
          </a:xfrm>
          <a:prstGeom prst="rect">
            <a:avLst/>
          </a:prstGeom>
        </p:spPr>
        <p:txBody>
          <a:bodyPr lIns="0" tIns="0" rIns="0" bIns="0" rtlCol="0" anchor="t">
            <a:spAutoFit/>
          </a:bodyPr>
          <a:lstStyle/>
          <a:p>
            <a:pPr algn="ctr">
              <a:lnSpc>
                <a:spcPts val="3648"/>
              </a:lnSpc>
            </a:pPr>
            <a:r>
              <a:rPr lang="en-US" sz="2400" spc="170">
                <a:solidFill>
                  <a:srgbClr val="525252"/>
                </a:solidFill>
                <a:latin typeface="Arial"/>
              </a:rPr>
              <a:t>Föreställ dig, igen, nedanstående situationer. Vilka tankar väcker de hos dig?</a:t>
            </a:r>
          </a:p>
        </p:txBody>
      </p:sp>
      <p:sp>
        <p:nvSpPr>
          <p:cNvPr id="6" name="TextBox 6"/>
          <p:cNvSpPr txBox="1"/>
          <p:nvPr/>
        </p:nvSpPr>
        <p:spPr>
          <a:xfrm>
            <a:off x="3607865" y="8304659"/>
            <a:ext cx="11072269" cy="953641"/>
          </a:xfrm>
          <a:prstGeom prst="rect">
            <a:avLst/>
          </a:prstGeom>
        </p:spPr>
        <p:txBody>
          <a:bodyPr lIns="0" tIns="0" rIns="0" bIns="0" rtlCol="0" anchor="t">
            <a:spAutoFit/>
          </a:bodyPr>
          <a:lstStyle/>
          <a:p>
            <a:pPr algn="ctr">
              <a:lnSpc>
                <a:spcPts val="3696"/>
              </a:lnSpc>
            </a:pPr>
            <a:r>
              <a:rPr lang="en-US" sz="2400" spc="151">
                <a:solidFill>
                  <a:srgbClr val="525252"/>
                </a:solidFill>
                <a:latin typeface="Arial"/>
              </a:rPr>
              <a:t>Vilket alternativ känns mera okej och accepterat? Vad tror ni i så fall att det beror på?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538241" y="1701888"/>
            <a:ext cx="15721059" cy="1146173"/>
          </a:xfrm>
          <a:prstGeom prst="rect">
            <a:avLst/>
          </a:prstGeom>
        </p:spPr>
        <p:txBody>
          <a:bodyPr lIns="0" tIns="0" rIns="0" bIns="0" rtlCol="0" anchor="t">
            <a:spAutoFit/>
          </a:bodyPr>
          <a:lstStyle/>
          <a:p>
            <a:pPr marL="0" lvl="0" indent="0" algn="ctr">
              <a:lnSpc>
                <a:spcPts val="7099"/>
              </a:lnSpc>
              <a:spcBef>
                <a:spcPct val="0"/>
              </a:spcBef>
            </a:pPr>
            <a:r>
              <a:rPr lang="en-US" sz="9999">
                <a:solidFill>
                  <a:srgbClr val="525252"/>
                </a:solidFill>
                <a:latin typeface="The Seasons Bold"/>
              </a:rPr>
              <a:t>Norm - vad är det?  </a:t>
            </a:r>
          </a:p>
        </p:txBody>
      </p:sp>
      <p:sp>
        <p:nvSpPr>
          <p:cNvPr id="3" name="TextBox 3"/>
          <p:cNvSpPr txBox="1"/>
          <p:nvPr/>
        </p:nvSpPr>
        <p:spPr>
          <a:xfrm>
            <a:off x="3512243" y="4866178"/>
            <a:ext cx="11260181" cy="2087880"/>
          </a:xfrm>
          <a:prstGeom prst="rect">
            <a:avLst/>
          </a:prstGeom>
        </p:spPr>
        <p:txBody>
          <a:bodyPr lIns="0" tIns="0" rIns="0" bIns="0" rtlCol="0" anchor="t">
            <a:spAutoFit/>
          </a:bodyPr>
          <a:lstStyle/>
          <a:p>
            <a:pPr algn="ctr">
              <a:lnSpc>
                <a:spcPts val="3240"/>
              </a:lnSpc>
            </a:pPr>
            <a:r>
              <a:rPr lang="en-US" sz="2400" spc="9">
                <a:solidFill>
                  <a:srgbClr val="525252"/>
                </a:solidFill>
                <a:latin typeface="Arial Bold"/>
              </a:rPr>
              <a:t>Vi föds inte med könsroller</a:t>
            </a:r>
            <a:r>
              <a:rPr lang="en-US" sz="2400" spc="9">
                <a:solidFill>
                  <a:srgbClr val="525252"/>
                </a:solidFill>
                <a:latin typeface="Arial"/>
              </a:rPr>
              <a:t>, och de mänskliga normerna finns inte skrivna i naturen. Det finns inget manus för hur män och kvinnor ska bete sig mot varandra, inte heller vad deras roller i samhället är. Flickor och pojkar uppmuntras från tidig ålder att leka olika lekar och med olika leksaker, </a:t>
            </a:r>
            <a:r>
              <a:rPr lang="en-US" sz="2400" spc="9">
                <a:solidFill>
                  <a:srgbClr val="525252"/>
                </a:solidFill>
                <a:latin typeface="Arial Bold"/>
              </a:rPr>
              <a:t>men behovet av att skilja på flickor och pojkar är inlärt och inte naturligt.  </a:t>
            </a:r>
          </a:p>
        </p:txBody>
      </p:sp>
      <p:sp>
        <p:nvSpPr>
          <p:cNvPr id="4" name="TextBox 4"/>
          <p:cNvSpPr txBox="1"/>
          <p:nvPr/>
        </p:nvSpPr>
        <p:spPr>
          <a:xfrm>
            <a:off x="3513909" y="7487458"/>
            <a:ext cx="11260181" cy="3278505"/>
          </a:xfrm>
          <a:prstGeom prst="rect">
            <a:avLst/>
          </a:prstGeom>
        </p:spPr>
        <p:txBody>
          <a:bodyPr lIns="0" tIns="0" rIns="0" bIns="0" rtlCol="0" anchor="t">
            <a:spAutoFit/>
          </a:bodyPr>
          <a:lstStyle/>
          <a:p>
            <a:pPr algn="ctr">
              <a:lnSpc>
                <a:spcPts val="3240"/>
              </a:lnSpc>
            </a:pPr>
            <a:r>
              <a:rPr lang="en-US" sz="2400" spc="9">
                <a:solidFill>
                  <a:srgbClr val="525252"/>
                </a:solidFill>
                <a:latin typeface="Arial"/>
              </a:rPr>
              <a:t>Ett annat sätt att beskriva sociala normer är genom att kalla dem  </a:t>
            </a:r>
            <a:r>
              <a:rPr lang="en-US" sz="2400" spc="9">
                <a:solidFill>
                  <a:srgbClr val="525252"/>
                </a:solidFill>
                <a:latin typeface="Arial Bold"/>
              </a:rPr>
              <a:t>sociala konstruktioner</a:t>
            </a:r>
            <a:r>
              <a:rPr lang="en-US" sz="2400" spc="9">
                <a:solidFill>
                  <a:srgbClr val="525252"/>
                </a:solidFill>
                <a:latin typeface="Arial"/>
              </a:rPr>
              <a:t>, vilket innebär att de är </a:t>
            </a:r>
            <a:r>
              <a:rPr lang="en-US" sz="2400" spc="9">
                <a:solidFill>
                  <a:srgbClr val="525252"/>
                </a:solidFill>
                <a:latin typeface="Arial Bold"/>
              </a:rPr>
              <a:t>regler som konstant skapas och upprätthålls av samhället. </a:t>
            </a:r>
          </a:p>
          <a:p>
            <a:pPr algn="ctr">
              <a:lnSpc>
                <a:spcPts val="3240"/>
              </a:lnSpc>
            </a:pPr>
            <a:endParaRPr lang="en-US" sz="2400" spc="9">
              <a:solidFill>
                <a:srgbClr val="525252"/>
              </a:solidFill>
              <a:latin typeface="Arial Bold"/>
            </a:endParaRPr>
          </a:p>
          <a:p>
            <a:pPr algn="ctr">
              <a:lnSpc>
                <a:spcPts val="2970"/>
              </a:lnSpc>
            </a:pPr>
            <a:r>
              <a:rPr lang="en-US" sz="2200" spc="8">
                <a:solidFill>
                  <a:srgbClr val="525252"/>
                </a:solidFill>
                <a:latin typeface="Arial"/>
              </a:rPr>
              <a:t>Judith Butler, </a:t>
            </a:r>
            <a:r>
              <a:rPr lang="en-US" sz="2200" spc="8">
                <a:solidFill>
                  <a:srgbClr val="525252"/>
                </a:solidFill>
                <a:latin typeface="Arial Italics"/>
              </a:rPr>
              <a:t>Genus ogjort </a:t>
            </a:r>
            <a:r>
              <a:rPr lang="en-US" sz="2200" spc="8">
                <a:solidFill>
                  <a:srgbClr val="525252"/>
                </a:solidFill>
                <a:latin typeface="Arial"/>
              </a:rPr>
              <a:t>(2004, s. 69) </a:t>
            </a:r>
          </a:p>
          <a:p>
            <a:pPr algn="ctr">
              <a:lnSpc>
                <a:spcPts val="3240"/>
              </a:lnSpc>
            </a:pPr>
            <a:endParaRPr lang="en-US" sz="2200" spc="8">
              <a:solidFill>
                <a:srgbClr val="525252"/>
              </a:solidFill>
              <a:latin typeface="Arial"/>
            </a:endParaRPr>
          </a:p>
          <a:p>
            <a:pPr algn="ctr">
              <a:lnSpc>
                <a:spcPts val="3240"/>
              </a:lnSpc>
            </a:pPr>
            <a:r>
              <a:rPr lang="en-US" sz="2400" spc="9">
                <a:solidFill>
                  <a:srgbClr val="525252"/>
                </a:solidFill>
                <a:latin typeface="Arial"/>
              </a:rPr>
              <a:t> </a:t>
            </a:r>
          </a:p>
          <a:p>
            <a:pPr algn="ctr">
              <a:lnSpc>
                <a:spcPts val="3240"/>
              </a:lnSpc>
            </a:pPr>
            <a:endParaRPr lang="en-US" sz="2400" spc="9">
              <a:solidFill>
                <a:srgbClr val="525252"/>
              </a:solidFill>
              <a:latin typeface="Arial"/>
            </a:endParaRPr>
          </a:p>
        </p:txBody>
      </p:sp>
      <p:sp>
        <p:nvSpPr>
          <p:cNvPr id="5" name="Freeform 5"/>
          <p:cNvSpPr/>
          <p:nvPr/>
        </p:nvSpPr>
        <p:spPr>
          <a:xfrm>
            <a:off x="16020493" y="-436723"/>
            <a:ext cx="5580223" cy="11160446"/>
          </a:xfrm>
          <a:custGeom>
            <a:avLst/>
            <a:gdLst/>
            <a:ahLst/>
            <a:cxnLst/>
            <a:rect l="l" t="t" r="r" b="b"/>
            <a:pathLst>
              <a:path w="5580223" h="11160446">
                <a:moveTo>
                  <a:pt x="0" y="0"/>
                </a:moveTo>
                <a:lnTo>
                  <a:pt x="5580223" y="0"/>
                </a:lnTo>
                <a:lnTo>
                  <a:pt x="5580223" y="11160446"/>
                </a:lnTo>
                <a:lnTo>
                  <a:pt x="0" y="11160446"/>
                </a:lnTo>
                <a:lnTo>
                  <a:pt x="0" y="0"/>
                </a:lnTo>
                <a:close/>
              </a:path>
            </a:pathLst>
          </a:custGeom>
          <a:blipFill>
            <a:blip r:embed="rId3"/>
            <a:stretch>
              <a:fillRect/>
            </a:stretch>
          </a:blipFill>
        </p:spPr>
        <p:txBody>
          <a:bodyPr/>
          <a:lstStyle/>
          <a:p>
            <a:endParaRPr lang="sv-FI"/>
          </a:p>
        </p:txBody>
      </p:sp>
      <p:sp>
        <p:nvSpPr>
          <p:cNvPr id="6" name="Freeform 6"/>
          <p:cNvSpPr/>
          <p:nvPr/>
        </p:nvSpPr>
        <p:spPr>
          <a:xfrm>
            <a:off x="-3441246" y="-631305"/>
            <a:ext cx="5580223" cy="11160446"/>
          </a:xfrm>
          <a:custGeom>
            <a:avLst/>
            <a:gdLst/>
            <a:ahLst/>
            <a:cxnLst/>
            <a:rect l="l" t="t" r="r" b="b"/>
            <a:pathLst>
              <a:path w="5580223" h="11160446">
                <a:moveTo>
                  <a:pt x="0" y="0"/>
                </a:moveTo>
                <a:lnTo>
                  <a:pt x="5580222" y="0"/>
                </a:lnTo>
                <a:lnTo>
                  <a:pt x="5580222" y="11160446"/>
                </a:lnTo>
                <a:lnTo>
                  <a:pt x="0" y="11160446"/>
                </a:lnTo>
                <a:lnTo>
                  <a:pt x="0" y="0"/>
                </a:lnTo>
                <a:close/>
              </a:path>
            </a:pathLst>
          </a:custGeom>
          <a:blipFill>
            <a:blip r:embed="rId3"/>
            <a:stretch>
              <a:fillRect/>
            </a:stretch>
          </a:blipFill>
        </p:spPr>
        <p:txBody>
          <a:bodyPr/>
          <a:lstStyle/>
          <a:p>
            <a:endParaRPr lang="sv-FI"/>
          </a:p>
        </p:txBody>
      </p:sp>
      <p:sp>
        <p:nvSpPr>
          <p:cNvPr id="7" name="TextBox 7"/>
          <p:cNvSpPr txBox="1"/>
          <p:nvPr/>
        </p:nvSpPr>
        <p:spPr>
          <a:xfrm>
            <a:off x="3513909" y="3377277"/>
            <a:ext cx="11260181" cy="859155"/>
          </a:xfrm>
          <a:prstGeom prst="rect">
            <a:avLst/>
          </a:prstGeom>
        </p:spPr>
        <p:txBody>
          <a:bodyPr lIns="0" tIns="0" rIns="0" bIns="0" rtlCol="0" anchor="t">
            <a:spAutoFit/>
          </a:bodyPr>
          <a:lstStyle/>
          <a:p>
            <a:pPr algn="ctr">
              <a:lnSpc>
                <a:spcPts val="3240"/>
              </a:lnSpc>
            </a:pPr>
            <a:r>
              <a:rPr lang="en-US" sz="2400" spc="9">
                <a:solidFill>
                  <a:srgbClr val="525252"/>
                </a:solidFill>
                <a:latin typeface="Arial Bold"/>
              </a:rPr>
              <a:t>“Man föds inte till kvinna, man blir det” </a:t>
            </a:r>
          </a:p>
          <a:p>
            <a:pPr algn="ctr">
              <a:lnSpc>
                <a:spcPts val="3240"/>
              </a:lnSpc>
            </a:pPr>
            <a:r>
              <a:rPr lang="en-US" sz="2400" spc="9">
                <a:solidFill>
                  <a:srgbClr val="525252"/>
                </a:solidFill>
                <a:latin typeface="Arial"/>
              </a:rPr>
              <a:t>Simone de Beauvoir, </a:t>
            </a:r>
            <a:r>
              <a:rPr lang="en-US" sz="2400" spc="9">
                <a:solidFill>
                  <a:srgbClr val="525252"/>
                </a:solidFill>
                <a:latin typeface="Arial Italics"/>
              </a:rPr>
              <a:t>Det andra könet</a:t>
            </a:r>
            <a:r>
              <a:rPr lang="en-US" sz="2400" spc="9">
                <a:solidFill>
                  <a:srgbClr val="525252"/>
                </a:solidFill>
                <a:latin typeface="Arial"/>
              </a:rPr>
              <a:t> (1949)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676EFC-3457-F859-172D-F5D4E7AA269C}"/>
              </a:ext>
            </a:extLst>
          </p:cNvPr>
          <p:cNvSpPr/>
          <p:nvPr/>
        </p:nvSpPr>
        <p:spPr>
          <a:xfrm>
            <a:off x="9525000" y="0"/>
            <a:ext cx="8891496" cy="10287000"/>
          </a:xfrm>
          <a:prstGeom prst="rect">
            <a:avLst/>
          </a:prstGeom>
          <a:solidFill>
            <a:schemeClr val="accent1">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4" name="TextBox 4"/>
          <p:cNvSpPr txBox="1"/>
          <p:nvPr/>
        </p:nvSpPr>
        <p:spPr>
          <a:xfrm>
            <a:off x="3417172" y="2544377"/>
            <a:ext cx="11963197" cy="2779395"/>
          </a:xfrm>
          <a:prstGeom prst="rect">
            <a:avLst/>
          </a:prstGeom>
        </p:spPr>
        <p:txBody>
          <a:bodyPr lIns="0" tIns="0" rIns="0" bIns="0" rtlCol="0" anchor="t">
            <a:spAutoFit/>
          </a:bodyPr>
          <a:lstStyle/>
          <a:p>
            <a:pPr algn="ctr">
              <a:lnSpc>
                <a:spcPts val="3120"/>
              </a:lnSpc>
            </a:pPr>
            <a:r>
              <a:rPr lang="en-US" sz="2400" spc="9">
                <a:solidFill>
                  <a:srgbClr val="525252"/>
                </a:solidFill>
                <a:latin typeface="Arial"/>
              </a:rPr>
              <a:t>Rosa blev “flickfärg” och blå blev “pojkfärg” så sent som på 1950-talet. Tidigare var färgerna “omvända”:</a:t>
            </a:r>
          </a:p>
          <a:p>
            <a:pPr algn="ctr">
              <a:lnSpc>
                <a:spcPts val="3120"/>
              </a:lnSpc>
            </a:pPr>
            <a:endParaRPr lang="en-US" sz="2400" spc="9">
              <a:solidFill>
                <a:srgbClr val="525252"/>
              </a:solidFill>
              <a:latin typeface="Arial"/>
            </a:endParaRPr>
          </a:p>
          <a:p>
            <a:pPr algn="ctr">
              <a:lnSpc>
                <a:spcPts val="3120"/>
              </a:lnSpc>
            </a:pPr>
            <a:r>
              <a:rPr lang="en-US" sz="2400" spc="9">
                <a:solidFill>
                  <a:srgbClr val="525252"/>
                </a:solidFill>
                <a:latin typeface="Arial"/>
              </a:rPr>
              <a:t>“</a:t>
            </a:r>
            <a:r>
              <a:rPr lang="en-US" sz="2400" spc="9">
                <a:solidFill>
                  <a:srgbClr val="525252"/>
                </a:solidFill>
                <a:latin typeface="Arial Bold"/>
              </a:rPr>
              <a:t>In 1918</a:t>
            </a:r>
            <a:r>
              <a:rPr lang="en-US" sz="2400" spc="9">
                <a:solidFill>
                  <a:srgbClr val="525252"/>
                </a:solidFill>
                <a:latin typeface="Arial"/>
              </a:rPr>
              <a:t>, a magazine called Ladies’ Home Journal claimed that </a:t>
            </a:r>
            <a:r>
              <a:rPr lang="en-US" sz="2400" spc="9">
                <a:solidFill>
                  <a:srgbClr val="525252"/>
                </a:solidFill>
                <a:latin typeface="Arial Bold"/>
              </a:rPr>
              <a:t>pink is more suitable for men because of its stable and strong color, and that the blue is the most suitable color for girls because it looks more delicate and elegant</a:t>
            </a:r>
            <a:r>
              <a:rPr lang="en-US" sz="2400" spc="9">
                <a:solidFill>
                  <a:srgbClr val="525252"/>
                </a:solidFill>
                <a:latin typeface="Arial"/>
              </a:rPr>
              <a:t>” (Uncu &amp; Çalışır, 2018, s. 284).</a:t>
            </a:r>
          </a:p>
        </p:txBody>
      </p:sp>
      <p:sp>
        <p:nvSpPr>
          <p:cNvPr id="5" name="TextBox 5"/>
          <p:cNvSpPr txBox="1"/>
          <p:nvPr/>
        </p:nvSpPr>
        <p:spPr>
          <a:xfrm>
            <a:off x="1538241" y="1322614"/>
            <a:ext cx="15721059" cy="1146173"/>
          </a:xfrm>
          <a:prstGeom prst="rect">
            <a:avLst/>
          </a:prstGeom>
        </p:spPr>
        <p:txBody>
          <a:bodyPr lIns="0" tIns="0" rIns="0" bIns="0" rtlCol="0" anchor="t">
            <a:spAutoFit/>
          </a:bodyPr>
          <a:lstStyle/>
          <a:p>
            <a:pPr marL="0" lvl="0" indent="0" algn="ctr">
              <a:lnSpc>
                <a:spcPts val="7099"/>
              </a:lnSpc>
              <a:spcBef>
                <a:spcPct val="0"/>
              </a:spcBef>
            </a:pPr>
            <a:r>
              <a:rPr lang="en-US" sz="9999">
                <a:solidFill>
                  <a:srgbClr val="525252"/>
                </a:solidFill>
                <a:latin typeface="The Seasons Bold"/>
              </a:rPr>
              <a:t>Rosa och blått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1613</Words>
  <Application>Microsoft Office PowerPoint</Application>
  <PresentationFormat>Custom</PresentationFormat>
  <Paragraphs>187</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The Seasons Bold</vt:lpstr>
      <vt:lpstr>Arial Bold Italics</vt:lpstr>
      <vt:lpstr>Arial Medium</vt:lpstr>
      <vt:lpstr>The Seasons Bold Italics</vt:lpstr>
      <vt:lpstr>Arial Italics</vt:lpstr>
      <vt:lpstr>Arial Bold</vt:lpstr>
      <vt:lpstr>wf_segoe-ui_normal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Specialkurs i genusvetenskap</dc:title>
  <dc:creator>Ann-Charlotte Palmgren</dc:creator>
  <cp:lastModifiedBy>Ann-Charlotte Palmgren</cp:lastModifiedBy>
  <cp:revision>3</cp:revision>
  <dcterms:created xsi:type="dcterms:W3CDTF">2006-08-16T00:00:00Z</dcterms:created>
  <dcterms:modified xsi:type="dcterms:W3CDTF">2023-12-15T14:42:56Z</dcterms:modified>
  <dc:identifier>DAFviTDxk-E</dc:identifier>
</cp:coreProperties>
</file>