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5143500" cx="9144000"/>
  <p:notesSz cx="6858000" cy="9144000"/>
  <p:embeddedFontLst>
    <p:embeddedFont>
      <p:font typeface="Caveat"/>
      <p:regular r:id="rId30"/>
      <p:bold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Caveat-bold.fntdata"/><Relationship Id="rId30" Type="http://schemas.openxmlformats.org/officeDocument/2006/relationships/font" Target="fonts/Caveat-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14f17a44cf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14f17a44cf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19e64e44c8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19e64e44c8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94938e3c90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194938e3c90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Esiopetusryhmissä n. 5 iPadia /ryhmä, muissa n.1 iPad/ryhmä. perhepäivähoitajilla 1 iPad/hoitaja, beebotteja hankerahalla n.2kpl/yksikkö</a:t>
            </a:r>
            <a:endParaRPr b="1" sz="2400">
              <a:solidFill>
                <a:schemeClr val="dk1"/>
              </a:solidFill>
              <a:latin typeface="Caveat"/>
              <a:ea typeface="Caveat"/>
              <a:cs typeface="Caveat"/>
              <a:sym typeface="Caveat"/>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14f17a44cfb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14f17a44cfb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14f17a44cfb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14f17a44cfb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194938e3c90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5" name="Google Shape;145;g194938e3c90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14f17a44cf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14f17a44cf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Tilit julkisia, noudattavat koko vakan yhteistä linjaa.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179875ee55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179875ee55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81445dac04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81445dac04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179875ee555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179875ee555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1200"/>
              </a:spcAft>
              <a:buClr>
                <a:schemeClr val="dk1"/>
              </a:buClr>
              <a:buSzPts val="1100"/>
              <a:buFont typeface="Arial"/>
              <a:buNone/>
            </a:pPr>
            <a:r>
              <a:rPr lang="fi" sz="1600">
                <a:solidFill>
                  <a:srgbClr val="212529"/>
                </a:solidFill>
                <a:highlight>
                  <a:schemeClr val="lt1"/>
                </a:highlight>
                <a:latin typeface="Caveat"/>
                <a:ea typeface="Caveat"/>
                <a:cs typeface="Caveat"/>
                <a:sym typeface="Caveat"/>
              </a:rPr>
              <a:t>Ikärajat perustuvat lakiin eikä esimerkiksi elokuvateatteri tai muu kuvaohjelman tarjoaja voi päättää niistä itse. Me varhaiskasvatuksessa noudatamme ikärajoja itsestään selvästi.</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g181445dac04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181445dac04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Esimerkki kuinka lapsi voi vahingossa törmätä esim squid gameen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194938e3c90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194938e3c90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Kuva kertoo ajan muutoksesta– siinä missä isovanhemmat aikoinaan leikkivät käpylehmillä, meidän lapsemme kasvavat myös digitaalisesti monimuotoisissa ympäristöissä.</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179875ee55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179875ee55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194938e3c90_0_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194938e3c90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Esimerkki liikunnasta; ei jumpallekaan ole ruutuaikaa tai piirtämiselle.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9e64e44c8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9e64e44c8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Esimerkki liikunnasta; ei jumpallekaan ole ruutuaikaa tai piirtämiselle.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79875ee555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79875ee555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179875ee555_0_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179875ee555_0_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14f17a44cfb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14f17a44cfb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 name="Shape 70"/>
        <p:cNvGrpSpPr/>
        <p:nvPr/>
      </p:nvGrpSpPr>
      <p:grpSpPr>
        <a:xfrm>
          <a:off x="0" y="0"/>
          <a:ext cx="0" cy="0"/>
          <a:chOff x="0" y="0"/>
          <a:chExt cx="0" cy="0"/>
        </a:xfrm>
      </p:grpSpPr>
      <p:sp>
        <p:nvSpPr>
          <p:cNvPr id="71" name="Google Shape;71;g179875ee555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179875ee555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Vasu eli varhaiskasvatussuunnitelma on asiakirja joka ohjaa toimintaamme varhaiskasvatuksessa. Se on päivitetty ja julkaistu elokuussa 2022. Se sitouttaa meitä henkilöstöä toimimaan varhaiskasvatuslakiin pohjaten. </a:t>
            </a:r>
            <a:endParaRPr/>
          </a:p>
          <a:p>
            <a:pPr indent="0" lvl="0" marL="0" rtl="0" algn="l">
              <a:spcBef>
                <a:spcPts val="0"/>
              </a:spcBef>
              <a:spcAft>
                <a:spcPts val="0"/>
              </a:spcAft>
              <a:buNone/>
            </a:pPr>
            <a:r>
              <a:rPr lang="fi"/>
              <a:t>Lapsella on oikeus laadukkaaseen varhaiskasvatukseen!</a:t>
            </a:r>
            <a:endParaRPr/>
          </a:p>
          <a:p>
            <a:pPr indent="0" lvl="0" marL="0" rtl="0" algn="l">
              <a:spcBef>
                <a:spcPts val="0"/>
              </a:spcBef>
              <a:spcAft>
                <a:spcPts val="0"/>
              </a:spcAft>
              <a:buNone/>
            </a:pPr>
            <a:r>
              <a:rPr lang="fi"/>
              <a:t>Päivitetty vasu nostaa teknologian osaksi monipuolisia oppimisympäristöjä. Digitaalisia välineitä, sovelluksia ja digitaalisia ympäristöjä hyödynnetään toiminnassa tarkoituksen mukaisesti, vastuullisesti ja turvallisesti yhdessä aikuisen kanssa.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181445dac0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181445dac0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Selitä!!!!Seudullinen tavoite yhtenäinen digipolku vakasta lukioon. Koulussa tarvitaandigitaitoja, koska digitaalisuus on oppimisen ja opiskelun väline yhä enenevissä määrin. Nämä taidot ovat eri taitoja kuin esim pelitaidot ja videoisen katselu/some taidot, tarvitaan tiedonhaku-ja käsittelytaitoja digitaalisissa ympäristöissä. Konkreettinen esimerkki esimerkiksi erilaiset matematiikan ja kielten harjoittelualustat jo ihan alkuluokilla.</a:t>
            </a:r>
            <a:endParaRPr/>
          </a:p>
          <a:p>
            <a:pPr indent="0" lvl="0" marL="0" rtl="0" algn="l">
              <a:spcBef>
                <a:spcPts val="0"/>
              </a:spcBef>
              <a:spcAft>
                <a:spcPts val="0"/>
              </a:spcAft>
              <a:buNone/>
            </a:pPr>
            <a:r>
              <a:t/>
            </a:r>
            <a:endParaRPr/>
          </a:p>
          <a:p>
            <a:pPr indent="0" lvl="0" marL="0" rtl="0" algn="l">
              <a:spcBef>
                <a:spcPts val="0"/>
              </a:spcBef>
              <a:spcAft>
                <a:spcPts val="0"/>
              </a:spcAft>
              <a:buNone/>
            </a:pPr>
            <a:r>
              <a:rPr lang="fi"/>
              <a:t>Mitä tarkoittaa Uudet lukutaidot? Medialukutaito, Digitaalinen osaaminen ja ohjelmointiosaaminen:</a:t>
            </a:r>
            <a:endParaRPr/>
          </a:p>
          <a:p>
            <a:pPr indent="0" lvl="0" marL="0" rtl="0" algn="l">
              <a:spcBef>
                <a:spcPts val="0"/>
              </a:spcBef>
              <a:spcAft>
                <a:spcPts val="0"/>
              </a:spcAft>
              <a:buNone/>
            </a:pPr>
            <a:r>
              <a:rPr lang="fi"/>
              <a:t>Lasten kanssa tutustutaan erilaisiin medioihin, mediavälineisiin ja mediasisältöihin. Opetellaan erilaisten digitaalisten välineiden käyttöä, omaa tuottamista, turvallisuutta, tutkivaa ja luovaa työskentelyä ja harjaannutetaan vuorovaikutustaitoja muiden kanssa. Osaamiskuvaukset on tehty tukemaan opettajien työtä.</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g179875ee555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179875ee555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Löytyy Pedanetistä, ja on Orimattilan sivistysvaliokunnan hyväksymä asiakirja.</a:t>
            </a:r>
            <a:endParaRPr/>
          </a:p>
          <a:p>
            <a:pPr indent="0" lvl="0" marL="0" rtl="0" algn="l">
              <a:lnSpc>
                <a:spcPct val="115000"/>
              </a:lnSpc>
              <a:spcBef>
                <a:spcPts val="0"/>
              </a:spcBef>
              <a:spcAft>
                <a:spcPts val="0"/>
              </a:spcAft>
              <a:buClr>
                <a:schemeClr val="dk1"/>
              </a:buClr>
              <a:buSzPts val="1100"/>
              <a:buFont typeface="Arial"/>
              <a:buNone/>
            </a:pPr>
            <a:r>
              <a:rPr b="1" lang="fi" sz="1800">
                <a:solidFill>
                  <a:srgbClr val="595959"/>
                </a:solidFill>
              </a:rPr>
              <a:t>Mitä on pedagogiikka? se on </a:t>
            </a:r>
            <a:r>
              <a:rPr b="1" lang="fi" sz="1800">
                <a:solidFill>
                  <a:srgbClr val="595959"/>
                </a:solidFill>
              </a:rPr>
              <a:t>tavoitteellista ja suunnitelmallista, ammattihenkilöstön johtamaa, monitieteiseen tietoon perustuvaa toimintaa</a:t>
            </a:r>
            <a:endParaRPr/>
          </a:p>
          <a:p>
            <a:pPr indent="0" lvl="0" marL="0" rtl="0" algn="l">
              <a:spcBef>
                <a:spcPts val="1200"/>
              </a:spcBef>
              <a:spcAft>
                <a:spcPts val="0"/>
              </a:spcAft>
              <a:buNone/>
            </a:pPr>
            <a:r>
              <a:rPr lang="fi"/>
              <a:t>Päämääränä Digitaalisten taitojen kehittymisen tasa-arvoinen mahdollistaminen, jotta kaikissa yksiköissämme huomioitaisiin digiaalisuuden merkitys ja mahdollisuudet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14f17a44cfb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14f17a44cfb_1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fi" sz="1800">
                <a:solidFill>
                  <a:srgbClr val="595959"/>
                </a:solidFill>
              </a:rPr>
              <a:t>Selitä pedagogiikka: Selitä monipuolisuus: oppimisen alueet! Selitä rikastuttaminen! Selitä tuen työkalu! Esim. timetimerit, digitaaliset kuvakortit, nimeämissovellukset yms</a:t>
            </a:r>
            <a:endParaRPr sz="1800">
              <a:solidFill>
                <a:srgbClr val="595959"/>
              </a:solidFill>
            </a:endParaRPr>
          </a:p>
          <a:p>
            <a:pPr indent="0" lvl="0" marL="0" rtl="0" algn="l">
              <a:lnSpc>
                <a:spcPct val="115000"/>
              </a:lnSpc>
              <a:spcBef>
                <a:spcPts val="1200"/>
              </a:spcBef>
              <a:spcAft>
                <a:spcPts val="0"/>
              </a:spcAft>
              <a:buNone/>
            </a:pPr>
            <a:r>
              <a:rPr lang="fi" sz="1800">
                <a:solidFill>
                  <a:srgbClr val="595959"/>
                </a:solidFill>
              </a:rPr>
              <a:t>Esimerkkejä! Oppimisen yksi väline, leikkiympäristöjen rikastuttaja esim. äänimaisemat, lentokonesimulaattori, tiedonhaku,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lnSpc>
                <a:spcPct val="115000"/>
              </a:lnSpc>
              <a:spcBef>
                <a:spcPts val="1200"/>
              </a:spcBef>
              <a:spcAft>
                <a:spcPts val="0"/>
              </a:spcAft>
              <a:buNone/>
            </a:pPr>
            <a:r>
              <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14f17a44cfb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14f17a44cfb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fi"/>
              <a:t>Sovelluksia käytetään myös monipuolisesti, ei mekaanista pelaamista vaan eri oppimisen alueen ja toiminnan “lisämausteena”.</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4f17a44cfb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 name="Google Shape;111;g14f17a44cfb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i"/>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8.png"/><Relationship Id="rId4" Type="http://schemas.openxmlformats.org/officeDocument/2006/relationships/image" Target="../media/image3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5.png"/><Relationship Id="rId4" Type="http://schemas.openxmlformats.org/officeDocument/2006/relationships/hyperlink" Target="https://www.kuntatyo2030.fi/katso/lasten-oma-teams-orimattilan-malli"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8.jpg"/><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4.png"/><Relationship Id="rId4" Type="http://schemas.openxmlformats.org/officeDocument/2006/relationships/image" Target="../media/image22.png"/><Relationship Id="rId5" Type="http://schemas.openxmlformats.org/officeDocument/2006/relationships/hyperlink" Target="https://kavi.fi/ikarajat/"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6.png"/><Relationship Id="rId4" Type="http://schemas.openxmlformats.org/officeDocument/2006/relationships/image" Target="../media/image27.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8.png"/><Relationship Id="rId4" Type="http://schemas.openxmlformats.org/officeDocument/2006/relationships/hyperlink" Target="https://www.mll.fi/vanhemmille/tietoa-lapsiperheen-elamasta/hyvinvointia-digiajassa/sopiva-ruutuaika/"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0.jpg"/><Relationship Id="rId4" Type="http://schemas.openxmlformats.org/officeDocument/2006/relationships/image" Target="../media/image29.jpg"/><Relationship Id="rId5" Type="http://schemas.openxmlformats.org/officeDocument/2006/relationships/image" Target="../media/image26.jpg"/><Relationship Id="rId6"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3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hyperlink" Target="https://uudetlukutaidot.fi/" TargetMode="Externa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hyperlink" Target="https://peda.net/orimattila/v/tjtoal/digisuunnitelma"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peda.net/orimattila/v/tjtoal/digisuunnitelma/orimattilan-varhaiskasvatuksen-sovelluskirjasto" TargetMode="External"/><Relationship Id="rId4" Type="http://schemas.openxmlformats.org/officeDocument/2006/relationships/hyperlink" Target="https://kaikkikuvaa.fi/edu/" TargetMode="External"/><Relationship Id="rId5"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4.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5146425" y="1247298"/>
            <a:ext cx="3683374" cy="3683374"/>
          </a:xfrm>
          <a:prstGeom prst="rect">
            <a:avLst/>
          </a:prstGeom>
          <a:noFill/>
          <a:ln>
            <a:noFill/>
          </a:ln>
        </p:spPr>
      </p:pic>
      <p:sp>
        <p:nvSpPr>
          <p:cNvPr id="55" name="Google Shape;55;p13"/>
          <p:cNvSpPr txBox="1"/>
          <p:nvPr/>
        </p:nvSpPr>
        <p:spPr>
          <a:xfrm>
            <a:off x="-197825" y="662975"/>
            <a:ext cx="5533800" cy="2832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i" sz="5300">
                <a:solidFill>
                  <a:srgbClr val="6AA84F"/>
                </a:solidFill>
                <a:latin typeface="Caveat"/>
                <a:ea typeface="Caveat"/>
                <a:cs typeface="Caveat"/>
                <a:sym typeface="Caveat"/>
              </a:rPr>
              <a:t>Digitaalisuus varhaiskasvatuksessa</a:t>
            </a:r>
            <a:endParaRPr b="1" sz="5300">
              <a:solidFill>
                <a:srgbClr val="6AA84F"/>
              </a:solidFill>
              <a:latin typeface="Caveat"/>
              <a:ea typeface="Caveat"/>
              <a:cs typeface="Caveat"/>
              <a:sym typeface="Caveat"/>
            </a:endParaRPr>
          </a:p>
          <a:p>
            <a:pPr indent="0" lvl="0" marL="0" rtl="0" algn="ctr">
              <a:spcBef>
                <a:spcPts val="0"/>
              </a:spcBef>
              <a:spcAft>
                <a:spcPts val="0"/>
              </a:spcAft>
              <a:buNone/>
            </a:pPr>
            <a:r>
              <a:t/>
            </a:r>
            <a:endParaRPr b="1" sz="1600">
              <a:latin typeface="Caveat"/>
              <a:ea typeface="Caveat"/>
              <a:cs typeface="Caveat"/>
              <a:sym typeface="Caveat"/>
            </a:endParaRPr>
          </a:p>
          <a:p>
            <a:pPr indent="0" lvl="0" marL="0" rtl="0" algn="l">
              <a:spcBef>
                <a:spcPts val="0"/>
              </a:spcBef>
              <a:spcAft>
                <a:spcPts val="0"/>
              </a:spcAft>
              <a:buNone/>
            </a:pPr>
            <a:r>
              <a:t/>
            </a:r>
            <a:endParaRPr sz="2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56" name="Google Shape;56;p13"/>
          <p:cNvSpPr txBox="1"/>
          <p:nvPr/>
        </p:nvSpPr>
        <p:spPr>
          <a:xfrm>
            <a:off x="285600" y="236475"/>
            <a:ext cx="85728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2200">
                <a:latin typeface="Caveat"/>
                <a:ea typeface="Caveat"/>
                <a:cs typeface="Caveat"/>
                <a:sym typeface="Caveat"/>
              </a:rPr>
              <a:t>Orimattilan varhaiskasvatuksen yhteinen digivanhempainilta</a:t>
            </a:r>
            <a:endParaRPr b="1" sz="2200">
              <a:latin typeface="Caveat"/>
              <a:ea typeface="Caveat"/>
              <a:cs typeface="Caveat"/>
              <a:sym typeface="Caveat"/>
            </a:endParaRPr>
          </a:p>
        </p:txBody>
      </p:sp>
      <p:pic>
        <p:nvPicPr>
          <p:cNvPr id="57" name="Google Shape;57;p13"/>
          <p:cNvPicPr preferRelativeResize="0"/>
          <p:nvPr/>
        </p:nvPicPr>
        <p:blipFill>
          <a:blip r:embed="rId4">
            <a:alphaModFix/>
          </a:blip>
          <a:stretch>
            <a:fillRect/>
          </a:stretch>
        </p:blipFill>
        <p:spPr>
          <a:xfrm>
            <a:off x="1471625" y="2343150"/>
            <a:ext cx="2950374" cy="29503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pic>
        <p:nvPicPr>
          <p:cNvPr id="120" name="Google Shape;120;p22"/>
          <p:cNvPicPr preferRelativeResize="0"/>
          <p:nvPr/>
        </p:nvPicPr>
        <p:blipFill>
          <a:blip r:embed="rId3">
            <a:alphaModFix/>
          </a:blip>
          <a:stretch>
            <a:fillRect/>
          </a:stretch>
        </p:blipFill>
        <p:spPr>
          <a:xfrm>
            <a:off x="4614100" y="174125"/>
            <a:ext cx="4064475" cy="4795249"/>
          </a:xfrm>
          <a:prstGeom prst="rect">
            <a:avLst/>
          </a:prstGeom>
          <a:noFill/>
          <a:ln>
            <a:noFill/>
          </a:ln>
          <a:effectLst>
            <a:outerShdw blurRad="57150" rotWithShape="0" algn="bl" dir="5400000" dist="19050">
              <a:srgbClr val="000000">
                <a:alpha val="50000"/>
              </a:srgbClr>
            </a:outerShdw>
          </a:effectLst>
        </p:spPr>
      </p:pic>
      <p:pic>
        <p:nvPicPr>
          <p:cNvPr id="121" name="Google Shape;121;p22"/>
          <p:cNvPicPr preferRelativeResize="0"/>
          <p:nvPr/>
        </p:nvPicPr>
        <p:blipFill>
          <a:blip r:embed="rId4">
            <a:alphaModFix/>
          </a:blip>
          <a:stretch>
            <a:fillRect/>
          </a:stretch>
        </p:blipFill>
        <p:spPr>
          <a:xfrm>
            <a:off x="373025" y="152400"/>
            <a:ext cx="4064475" cy="4838702"/>
          </a:xfrm>
          <a:prstGeom prst="rect">
            <a:avLst/>
          </a:prstGeom>
          <a:noFill/>
          <a:ln>
            <a:noFill/>
          </a:ln>
          <a:effectLst>
            <a:outerShdw blurRad="57150" rotWithShape="0" algn="bl" dir="5400000" dist="19050">
              <a:srgbClr val="000000">
                <a:alpha val="5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3"/>
          <p:cNvSpPr txBox="1"/>
          <p:nvPr/>
        </p:nvSpPr>
        <p:spPr>
          <a:xfrm>
            <a:off x="417075" y="233700"/>
            <a:ext cx="8139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3500">
                <a:solidFill>
                  <a:srgbClr val="6AA84F"/>
                </a:solidFill>
                <a:latin typeface="Caveat"/>
                <a:ea typeface="Caveat"/>
                <a:cs typeface="Caveat"/>
                <a:sym typeface="Caveat"/>
              </a:rPr>
              <a:t>Millaisia digitaalisia välineitä varhaiskasvatuksessa käytetään?</a:t>
            </a:r>
            <a:endParaRPr sz="3500"/>
          </a:p>
        </p:txBody>
      </p:sp>
      <p:sp>
        <p:nvSpPr>
          <p:cNvPr id="127" name="Google Shape;127;p23"/>
          <p:cNvSpPr txBox="1"/>
          <p:nvPr/>
        </p:nvSpPr>
        <p:spPr>
          <a:xfrm>
            <a:off x="2792600" y="1140775"/>
            <a:ext cx="5994000" cy="3140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aveat"/>
              <a:buChar char="●"/>
            </a:pPr>
            <a:r>
              <a:rPr b="1" lang="fi" sz="2400">
                <a:latin typeface="Caveat"/>
                <a:ea typeface="Caveat"/>
                <a:cs typeface="Caveat"/>
                <a:sym typeface="Caveat"/>
              </a:rPr>
              <a:t>iPadeja</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Videotykit, kaiuttimet, kuulokkeet</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Ohjelmointirobotti Bee-Botteja </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Tulossa hankkeen kustantamat varhaiskasvatuksen yhteiset Digiboksit, joissa eri teemaisia oppimisen välineitä, mm. digitaalisia mikroskooppeja, mikrofoneja, Action-kameroita, kosketusnäyttökyniä, ohjelmointivälineitä yms.</a:t>
            </a:r>
            <a:endParaRPr b="1" sz="2400">
              <a:latin typeface="Caveat"/>
              <a:ea typeface="Caveat"/>
              <a:cs typeface="Caveat"/>
              <a:sym typeface="Caveat"/>
            </a:endParaRPr>
          </a:p>
        </p:txBody>
      </p:sp>
      <p:pic>
        <p:nvPicPr>
          <p:cNvPr id="128" name="Google Shape;128;p23"/>
          <p:cNvPicPr preferRelativeResize="0"/>
          <p:nvPr/>
        </p:nvPicPr>
        <p:blipFill>
          <a:blip r:embed="rId3">
            <a:alphaModFix/>
          </a:blip>
          <a:stretch>
            <a:fillRect/>
          </a:stretch>
        </p:blipFill>
        <p:spPr>
          <a:xfrm>
            <a:off x="202121" y="1778150"/>
            <a:ext cx="2590475" cy="3132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4"/>
          <p:cNvSpPr txBox="1"/>
          <p:nvPr>
            <p:ph type="title"/>
          </p:nvPr>
        </p:nvSpPr>
        <p:spPr>
          <a:xfrm>
            <a:off x="311700" y="2348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Lasten Oma Teams</a:t>
            </a:r>
            <a:endParaRPr b="1" sz="3520">
              <a:solidFill>
                <a:srgbClr val="6AA84F"/>
              </a:solidFill>
              <a:latin typeface="Caveat"/>
              <a:ea typeface="Caveat"/>
              <a:cs typeface="Caveat"/>
              <a:sym typeface="Caveat"/>
            </a:endParaRPr>
          </a:p>
        </p:txBody>
      </p:sp>
      <p:sp>
        <p:nvSpPr>
          <p:cNvPr id="134" name="Google Shape;134;p24"/>
          <p:cNvSpPr txBox="1"/>
          <p:nvPr>
            <p:ph idx="1" type="body"/>
          </p:nvPr>
        </p:nvSpPr>
        <p:spPr>
          <a:xfrm>
            <a:off x="311700" y="1152475"/>
            <a:ext cx="3822600" cy="34164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yhteisöllinen oppimisympäristö</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kaikille saavutettava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yksi tapa toteuttaa koko varhaiskasvatuksen yhteistä toimintaa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vanhemmat tervetulleita osallistumaan</a:t>
            </a:r>
            <a:endParaRPr b="1" sz="2400">
              <a:solidFill>
                <a:schemeClr val="dk1"/>
              </a:solidFill>
              <a:latin typeface="Caveat"/>
              <a:ea typeface="Caveat"/>
              <a:cs typeface="Caveat"/>
              <a:sym typeface="Caveat"/>
            </a:endParaRPr>
          </a:p>
        </p:txBody>
      </p:sp>
      <p:pic>
        <p:nvPicPr>
          <p:cNvPr id="135" name="Google Shape;135;p24"/>
          <p:cNvPicPr preferRelativeResize="0"/>
          <p:nvPr/>
        </p:nvPicPr>
        <p:blipFill>
          <a:blip r:embed="rId3">
            <a:alphaModFix/>
          </a:blip>
          <a:stretch>
            <a:fillRect/>
          </a:stretch>
        </p:blipFill>
        <p:spPr>
          <a:xfrm>
            <a:off x="3864600" y="395763"/>
            <a:ext cx="5157174" cy="4351977"/>
          </a:xfrm>
          <a:prstGeom prst="rect">
            <a:avLst/>
          </a:prstGeom>
          <a:noFill/>
          <a:ln>
            <a:noFill/>
          </a:ln>
        </p:spPr>
      </p:pic>
      <p:sp>
        <p:nvSpPr>
          <p:cNvPr id="136" name="Google Shape;136;p24"/>
          <p:cNvSpPr txBox="1"/>
          <p:nvPr/>
        </p:nvSpPr>
        <p:spPr>
          <a:xfrm>
            <a:off x="8423300" y="2552500"/>
            <a:ext cx="914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7" name="Google Shape;137;p24"/>
          <p:cNvSpPr txBox="1"/>
          <p:nvPr/>
        </p:nvSpPr>
        <p:spPr>
          <a:xfrm>
            <a:off x="127825" y="4568875"/>
            <a:ext cx="7060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2000" u="sng">
                <a:solidFill>
                  <a:schemeClr val="hlink"/>
                </a:solidFill>
                <a:latin typeface="Caveat"/>
                <a:ea typeface="Caveat"/>
                <a:cs typeface="Caveat"/>
                <a:sym typeface="Caveat"/>
                <a:hlinkClick r:id="rId4"/>
              </a:rPr>
              <a:t>Lasten Oma Teams, Orimattilan malli | Kuntatyö 2030 (kuntatyo2030.fi)</a:t>
            </a:r>
            <a:endParaRPr b="1" sz="2000">
              <a:latin typeface="Caveat"/>
              <a:ea typeface="Caveat"/>
              <a:cs typeface="Caveat"/>
              <a:sym typeface="Cave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pic>
        <p:nvPicPr>
          <p:cNvPr id="142" name="Google Shape;142;p25"/>
          <p:cNvPicPr preferRelativeResize="0"/>
          <p:nvPr/>
        </p:nvPicPr>
        <p:blipFill>
          <a:blip r:embed="rId3">
            <a:alphaModFix amt="98000"/>
          </a:blip>
          <a:stretch>
            <a:fillRect/>
          </a:stretch>
        </p:blipFill>
        <p:spPr>
          <a:xfrm>
            <a:off x="796563" y="216613"/>
            <a:ext cx="7550875" cy="47102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 name="Shape 146"/>
        <p:cNvGrpSpPr/>
        <p:nvPr/>
      </p:nvGrpSpPr>
      <p:grpSpPr>
        <a:xfrm>
          <a:off x="0" y="0"/>
          <a:ext cx="0" cy="0"/>
          <a:chOff x="0" y="0"/>
          <a:chExt cx="0" cy="0"/>
        </a:xfrm>
      </p:grpSpPr>
      <p:pic>
        <p:nvPicPr>
          <p:cNvPr id="147" name="Google Shape;147;p26"/>
          <p:cNvPicPr preferRelativeResize="0"/>
          <p:nvPr/>
        </p:nvPicPr>
        <p:blipFill>
          <a:blip r:embed="rId3">
            <a:alphaModFix/>
          </a:blip>
          <a:stretch>
            <a:fillRect/>
          </a:stretch>
        </p:blipFill>
        <p:spPr>
          <a:xfrm>
            <a:off x="152400" y="152400"/>
            <a:ext cx="3629024" cy="4838699"/>
          </a:xfrm>
          <a:prstGeom prst="rect">
            <a:avLst/>
          </a:prstGeom>
          <a:noFill/>
          <a:ln>
            <a:noFill/>
          </a:ln>
          <a:effectLst>
            <a:outerShdw blurRad="57150" rotWithShape="0" algn="bl" dir="5400000" dist="19050">
              <a:srgbClr val="000000">
                <a:alpha val="50000"/>
              </a:srgbClr>
            </a:outerShdw>
          </a:effectLst>
        </p:spPr>
      </p:pic>
      <p:pic>
        <p:nvPicPr>
          <p:cNvPr id="148" name="Google Shape;148;p26"/>
          <p:cNvPicPr preferRelativeResize="0"/>
          <p:nvPr/>
        </p:nvPicPr>
        <p:blipFill>
          <a:blip r:embed="rId4">
            <a:alphaModFix/>
          </a:blip>
          <a:stretch>
            <a:fillRect/>
          </a:stretch>
        </p:blipFill>
        <p:spPr>
          <a:xfrm>
            <a:off x="3953024" y="152400"/>
            <a:ext cx="5057777" cy="3793332"/>
          </a:xfrm>
          <a:prstGeom prst="rect">
            <a:avLst/>
          </a:prstGeom>
          <a:noFill/>
          <a:ln>
            <a:noFill/>
          </a:ln>
          <a:effectLst>
            <a:outerShdw blurRad="57150" rotWithShape="0" algn="bl" dir="5400000" dist="19050">
              <a:srgbClr val="000000">
                <a:alpha val="50000"/>
              </a:srgbClr>
            </a:outerShdw>
          </a:effectLst>
        </p:spPr>
      </p:pic>
      <p:sp>
        <p:nvSpPr>
          <p:cNvPr id="149" name="Google Shape;149;p26"/>
          <p:cNvSpPr txBox="1"/>
          <p:nvPr/>
        </p:nvSpPr>
        <p:spPr>
          <a:xfrm>
            <a:off x="3953025" y="4156075"/>
            <a:ext cx="4904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2100">
                <a:solidFill>
                  <a:srgbClr val="6AA84F"/>
                </a:solidFill>
                <a:latin typeface="Caveat"/>
                <a:ea typeface="Caveat"/>
                <a:cs typeface="Caveat"/>
                <a:sym typeface="Caveat"/>
              </a:rPr>
              <a:t>Lasten Omassa Teamsissa ollaan tutustuttu mm. lampolan elämään sekä uuteen kaupunginjohtajaan.</a:t>
            </a:r>
            <a:endParaRPr b="1" sz="2100">
              <a:solidFill>
                <a:srgbClr val="6AA84F"/>
              </a:solidFill>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ph type="title"/>
          </p:nvPr>
        </p:nvSpPr>
        <p:spPr>
          <a:xfrm>
            <a:off x="199575" y="1927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Sosiaalinen media Orimattilan varhaiskasvatuksessa</a:t>
            </a:r>
            <a:endParaRPr b="1" sz="3520">
              <a:solidFill>
                <a:srgbClr val="6AA84F"/>
              </a:solidFill>
              <a:latin typeface="Caveat"/>
              <a:ea typeface="Caveat"/>
              <a:cs typeface="Caveat"/>
              <a:sym typeface="Caveat"/>
            </a:endParaRPr>
          </a:p>
        </p:txBody>
      </p:sp>
      <p:pic>
        <p:nvPicPr>
          <p:cNvPr id="155" name="Google Shape;155;p27"/>
          <p:cNvPicPr preferRelativeResize="0"/>
          <p:nvPr/>
        </p:nvPicPr>
        <p:blipFill>
          <a:blip r:embed="rId3">
            <a:alphaModFix/>
          </a:blip>
          <a:stretch>
            <a:fillRect/>
          </a:stretch>
        </p:blipFill>
        <p:spPr>
          <a:xfrm>
            <a:off x="390650" y="1329800"/>
            <a:ext cx="3561575" cy="3296925"/>
          </a:xfrm>
          <a:prstGeom prst="rect">
            <a:avLst/>
          </a:prstGeom>
          <a:noFill/>
          <a:ln>
            <a:noFill/>
          </a:ln>
        </p:spPr>
      </p:pic>
      <p:sp>
        <p:nvSpPr>
          <p:cNvPr id="156" name="Google Shape;156;p27"/>
          <p:cNvSpPr txBox="1"/>
          <p:nvPr/>
        </p:nvSpPr>
        <p:spPr>
          <a:xfrm>
            <a:off x="4106400" y="1499600"/>
            <a:ext cx="4533000" cy="35094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SzPts val="2400"/>
              <a:buFont typeface="Caveat"/>
              <a:buChar char="●"/>
            </a:pPr>
            <a:r>
              <a:rPr b="1" lang="fi" sz="2400">
                <a:latin typeface="Caveat"/>
                <a:ea typeface="Caveat"/>
                <a:cs typeface="Caveat"/>
                <a:sym typeface="Caveat"/>
              </a:rPr>
              <a:t>Yksiköillä/ryhmillä on mahdollisuus perustaa oma  toimintaa kuvaava Instagram-tili</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Tietosuoja-ja kuvausluvat</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Pedagoginen dokumentointi</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Pedagogiikka näkyväksi</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Lasten ja huoltajien osallisuus</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Varhaiskasvatuksen positiivinen näkyvyys </a:t>
            </a:r>
            <a:endParaRPr b="1" sz="2400">
              <a:latin typeface="Caveat"/>
              <a:ea typeface="Caveat"/>
              <a:cs typeface="Caveat"/>
              <a:sym typeface="Cavea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28"/>
          <p:cNvSpPr txBox="1"/>
          <p:nvPr>
            <p:ph type="title"/>
          </p:nvPr>
        </p:nvSpPr>
        <p:spPr>
          <a:xfrm>
            <a:off x="238150" y="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Tietosuoja ja k</a:t>
            </a:r>
            <a:r>
              <a:rPr b="1" lang="fi" sz="3520">
                <a:solidFill>
                  <a:srgbClr val="6AA84F"/>
                </a:solidFill>
                <a:latin typeface="Caveat"/>
                <a:ea typeface="Caveat"/>
                <a:cs typeface="Caveat"/>
                <a:sym typeface="Caveat"/>
              </a:rPr>
              <a:t>uvauslupa</a:t>
            </a:r>
            <a:endParaRPr b="1" sz="3520">
              <a:solidFill>
                <a:srgbClr val="6AA84F"/>
              </a:solidFill>
              <a:latin typeface="Caveat"/>
              <a:ea typeface="Caveat"/>
              <a:cs typeface="Caveat"/>
              <a:sym typeface="Caveat"/>
            </a:endParaRPr>
          </a:p>
        </p:txBody>
      </p:sp>
      <p:sp>
        <p:nvSpPr>
          <p:cNvPr id="162" name="Google Shape;162;p28"/>
          <p:cNvSpPr txBox="1"/>
          <p:nvPr>
            <p:ph idx="1" type="body"/>
          </p:nvPr>
        </p:nvSpPr>
        <p:spPr>
          <a:xfrm>
            <a:off x="238150" y="863550"/>
            <a:ext cx="6631800" cy="3416400"/>
          </a:xfrm>
          <a:prstGeom prst="rect">
            <a:avLst/>
          </a:prstGeom>
        </p:spPr>
        <p:txBody>
          <a:bodyPr anchorCtr="0" anchor="t" bIns="91425" lIns="91425" spcFirstLastPara="1" rIns="91425" wrap="square" tIns="91425">
            <a:noAutofit/>
          </a:bodyPr>
          <a:lstStyle/>
          <a:p>
            <a:pPr indent="-382270" lvl="0" marL="457200" rtl="0" algn="l">
              <a:lnSpc>
                <a:spcPct val="95000"/>
              </a:lnSpc>
              <a:spcBef>
                <a:spcPts val="0"/>
              </a:spcBef>
              <a:spcAft>
                <a:spcPts val="0"/>
              </a:spcAft>
              <a:buClr>
                <a:schemeClr val="dk1"/>
              </a:buClr>
              <a:buSzPts val="2420"/>
              <a:buFont typeface="Caveat"/>
              <a:buChar char="●"/>
            </a:pPr>
            <a:r>
              <a:rPr b="1" lang="fi" sz="2420">
                <a:solidFill>
                  <a:schemeClr val="dk1"/>
                </a:solidFill>
                <a:latin typeface="Caveat"/>
                <a:ea typeface="Caveat"/>
                <a:cs typeface="Caveat"/>
                <a:sym typeface="Caveat"/>
              </a:rPr>
              <a:t>Lapsen henkilötietoja eli koko nimeä tai syntymäaikaa ei koskaan julkaista sosiaalisessa mediassa</a:t>
            </a:r>
            <a:endParaRPr b="1" sz="2420">
              <a:solidFill>
                <a:schemeClr val="dk1"/>
              </a:solidFill>
              <a:latin typeface="Caveat"/>
              <a:ea typeface="Caveat"/>
              <a:cs typeface="Caveat"/>
              <a:sym typeface="Caveat"/>
            </a:endParaRPr>
          </a:p>
          <a:p>
            <a:pPr indent="-382270" lvl="0" marL="457200" rtl="0" algn="l">
              <a:lnSpc>
                <a:spcPct val="95000"/>
              </a:lnSpc>
              <a:spcBef>
                <a:spcPts val="0"/>
              </a:spcBef>
              <a:spcAft>
                <a:spcPts val="0"/>
              </a:spcAft>
              <a:buClr>
                <a:schemeClr val="dk1"/>
              </a:buClr>
              <a:buSzPts val="2420"/>
              <a:buFont typeface="Caveat"/>
              <a:buChar char="●"/>
            </a:pPr>
            <a:r>
              <a:rPr b="1" lang="fi" sz="2420">
                <a:solidFill>
                  <a:schemeClr val="dk1"/>
                </a:solidFill>
                <a:latin typeface="Caveat"/>
                <a:ea typeface="Caveat"/>
                <a:cs typeface="Caveat"/>
                <a:sym typeface="Caveat"/>
              </a:rPr>
              <a:t>Vuosittain päivitettävässä kuvausluvassa kysytään lupa lapsen kuvan tai videon julkaisuun kaupungin verkkosivuilla sekä sosiaalisessa mediassa ja tiedotusvälineissä</a:t>
            </a:r>
            <a:endParaRPr b="1" sz="2420">
              <a:solidFill>
                <a:schemeClr val="dk1"/>
              </a:solidFill>
              <a:latin typeface="Caveat"/>
              <a:ea typeface="Caveat"/>
              <a:cs typeface="Caveat"/>
              <a:sym typeface="Caveat"/>
            </a:endParaRPr>
          </a:p>
          <a:p>
            <a:pPr indent="-382270" lvl="0" marL="457200" rtl="0" algn="l">
              <a:lnSpc>
                <a:spcPct val="95000"/>
              </a:lnSpc>
              <a:spcBef>
                <a:spcPts val="0"/>
              </a:spcBef>
              <a:spcAft>
                <a:spcPts val="0"/>
              </a:spcAft>
              <a:buClr>
                <a:schemeClr val="dk1"/>
              </a:buClr>
              <a:buSzPts val="2420"/>
              <a:buFont typeface="Caveat"/>
              <a:buChar char="●"/>
            </a:pPr>
            <a:r>
              <a:rPr b="1" lang="fi" sz="2420">
                <a:solidFill>
                  <a:schemeClr val="dk1"/>
                </a:solidFill>
                <a:latin typeface="Caveat"/>
                <a:ea typeface="Caveat"/>
                <a:cs typeface="Caveat"/>
                <a:sym typeface="Caveat"/>
              </a:rPr>
              <a:t>Kuvausluvassa kysytään myös lapsen valmistamien teosten kuten taideteosten sekä käsitöiden kuvien julkaisemisesta sekä teosten julkisesta esillepanosta</a:t>
            </a:r>
            <a:endParaRPr b="1" sz="2420">
              <a:solidFill>
                <a:schemeClr val="dk1"/>
              </a:solidFill>
              <a:latin typeface="Caveat"/>
              <a:ea typeface="Caveat"/>
              <a:cs typeface="Caveat"/>
              <a:sym typeface="Caveat"/>
            </a:endParaRPr>
          </a:p>
          <a:p>
            <a:pPr indent="-382270" lvl="0" marL="457200" rtl="0" algn="l">
              <a:lnSpc>
                <a:spcPct val="95000"/>
              </a:lnSpc>
              <a:spcBef>
                <a:spcPts val="0"/>
              </a:spcBef>
              <a:spcAft>
                <a:spcPts val="0"/>
              </a:spcAft>
              <a:buClr>
                <a:schemeClr val="dk1"/>
              </a:buClr>
              <a:buSzPts val="2420"/>
              <a:buFont typeface="Caveat"/>
              <a:buChar char="●"/>
            </a:pPr>
            <a:r>
              <a:rPr b="1" lang="fi" sz="2420">
                <a:solidFill>
                  <a:schemeClr val="dk1"/>
                </a:solidFill>
                <a:latin typeface="Caveat"/>
                <a:ea typeface="Caveat"/>
                <a:cs typeface="Caveat"/>
                <a:sym typeface="Caveat"/>
              </a:rPr>
              <a:t>Kuvauslupa sisältyy palvelusopimukseen</a:t>
            </a:r>
            <a:endParaRPr b="1" sz="2420">
              <a:solidFill>
                <a:schemeClr val="dk1"/>
              </a:solidFill>
              <a:latin typeface="Caveat"/>
              <a:ea typeface="Caveat"/>
              <a:cs typeface="Caveat"/>
              <a:sym typeface="Caveat"/>
            </a:endParaRPr>
          </a:p>
          <a:p>
            <a:pPr indent="-382270" lvl="0" marL="457200" rtl="0" algn="l">
              <a:lnSpc>
                <a:spcPct val="95000"/>
              </a:lnSpc>
              <a:spcBef>
                <a:spcPts val="0"/>
              </a:spcBef>
              <a:spcAft>
                <a:spcPts val="0"/>
              </a:spcAft>
              <a:buClr>
                <a:schemeClr val="dk1"/>
              </a:buClr>
              <a:buSzPts val="2420"/>
              <a:buFont typeface="Caveat"/>
              <a:buChar char="●"/>
            </a:pPr>
            <a:r>
              <a:rPr b="1" lang="fi" sz="2420" u="sng">
                <a:solidFill>
                  <a:schemeClr val="dk1"/>
                </a:solidFill>
                <a:latin typeface="Caveat"/>
                <a:ea typeface="Caveat"/>
                <a:cs typeface="Caveat"/>
                <a:sym typeface="Caveat"/>
              </a:rPr>
              <a:t>Kuvauslupaa voi muuttaa milloin tahansa!</a:t>
            </a:r>
            <a:endParaRPr b="1" sz="2420" u="sng">
              <a:solidFill>
                <a:schemeClr val="dk1"/>
              </a:solidFill>
              <a:latin typeface="Caveat"/>
              <a:ea typeface="Caveat"/>
              <a:cs typeface="Caveat"/>
              <a:sym typeface="Caveat"/>
            </a:endParaRPr>
          </a:p>
        </p:txBody>
      </p:sp>
      <p:pic>
        <p:nvPicPr>
          <p:cNvPr id="163" name="Google Shape;163;p28"/>
          <p:cNvPicPr preferRelativeResize="0"/>
          <p:nvPr/>
        </p:nvPicPr>
        <p:blipFill>
          <a:blip r:embed="rId3">
            <a:alphaModFix/>
          </a:blip>
          <a:stretch>
            <a:fillRect/>
          </a:stretch>
        </p:blipFill>
        <p:spPr>
          <a:xfrm>
            <a:off x="6943382" y="0"/>
            <a:ext cx="2096535" cy="514349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29"/>
          <p:cNvSpPr txBox="1"/>
          <p:nvPr>
            <p:ph idx="1" type="body"/>
          </p:nvPr>
        </p:nvSpPr>
        <p:spPr>
          <a:xfrm>
            <a:off x="311700" y="1030450"/>
            <a:ext cx="4873500" cy="3538500"/>
          </a:xfrm>
          <a:prstGeom prst="rect">
            <a:avLst/>
          </a:prstGeom>
        </p:spPr>
        <p:txBody>
          <a:bodyPr anchorCtr="0" anchor="t" bIns="91425" lIns="91425" spcFirstLastPara="1" rIns="91425" wrap="square" tIns="91425">
            <a:norm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Somessa pedagogiikka ykkönen</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Avataan VASU:a huoltajille</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Yksi keino pedagogiseen dokumentointiin</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Lapsen tärkeille läheisille mahdollisuus seurata lapsen varhaiskasvatusarkea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Positiivinen ote</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Henkilöstöä koulutetaan Instagramin käyttöön</a:t>
            </a:r>
            <a:endParaRPr b="1" sz="2400">
              <a:solidFill>
                <a:schemeClr val="dk1"/>
              </a:solidFill>
              <a:latin typeface="Caveat"/>
              <a:ea typeface="Caveat"/>
              <a:cs typeface="Caveat"/>
              <a:sym typeface="Caveat"/>
            </a:endParaRPr>
          </a:p>
        </p:txBody>
      </p:sp>
      <p:pic>
        <p:nvPicPr>
          <p:cNvPr id="169" name="Google Shape;169;p29"/>
          <p:cNvPicPr preferRelativeResize="0"/>
          <p:nvPr/>
        </p:nvPicPr>
        <p:blipFill rotWithShape="1">
          <a:blip r:embed="rId3">
            <a:alphaModFix/>
          </a:blip>
          <a:srcRect b="14170" l="0" r="16289" t="11440"/>
          <a:stretch/>
        </p:blipFill>
        <p:spPr>
          <a:xfrm>
            <a:off x="5396688" y="882900"/>
            <a:ext cx="3229075" cy="3826099"/>
          </a:xfrm>
          <a:prstGeom prst="rect">
            <a:avLst/>
          </a:prstGeom>
          <a:noFill/>
          <a:ln>
            <a:noFill/>
          </a:ln>
          <a:effectLst>
            <a:outerShdw blurRad="57150" rotWithShape="0" algn="bl" dir="5400000" dist="19050">
              <a:srgbClr val="000000">
                <a:alpha val="50000"/>
              </a:srgbClr>
            </a:outerShdw>
          </a:effectLst>
        </p:spPr>
      </p:pic>
      <p:sp>
        <p:nvSpPr>
          <p:cNvPr id="170" name="Google Shape;170;p29"/>
          <p:cNvSpPr txBox="1"/>
          <p:nvPr/>
        </p:nvSpPr>
        <p:spPr>
          <a:xfrm>
            <a:off x="245500" y="0"/>
            <a:ext cx="6676800" cy="72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3520">
                <a:solidFill>
                  <a:srgbClr val="6AA84F"/>
                </a:solidFill>
                <a:latin typeface="Caveat"/>
                <a:ea typeface="Caveat"/>
                <a:cs typeface="Caveat"/>
                <a:sym typeface="Caveat"/>
              </a:rPr>
              <a:t>Pedagogiikka ja pedagoginen dokumentointi</a:t>
            </a:r>
            <a:endParaRPr b="1" sz="3520">
              <a:solidFill>
                <a:srgbClr val="6AA84F"/>
              </a:solidFill>
              <a:latin typeface="Caveat"/>
              <a:ea typeface="Caveat"/>
              <a:cs typeface="Caveat"/>
              <a:sym typeface="Cavea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0"/>
          <p:cNvSpPr txBox="1"/>
          <p:nvPr>
            <p:ph type="title"/>
          </p:nvPr>
        </p:nvSpPr>
        <p:spPr>
          <a:xfrm>
            <a:off x="311700" y="2153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Ikärajat</a:t>
            </a:r>
            <a:endParaRPr b="1" sz="3520">
              <a:solidFill>
                <a:srgbClr val="6AA84F"/>
              </a:solidFill>
              <a:latin typeface="Caveat"/>
              <a:ea typeface="Caveat"/>
              <a:cs typeface="Caveat"/>
              <a:sym typeface="Caveat"/>
            </a:endParaRPr>
          </a:p>
        </p:txBody>
      </p:sp>
      <p:sp>
        <p:nvSpPr>
          <p:cNvPr id="176" name="Google Shape;176;p30"/>
          <p:cNvSpPr txBox="1"/>
          <p:nvPr>
            <p:ph idx="1" type="body"/>
          </p:nvPr>
        </p:nvSpPr>
        <p:spPr>
          <a:xfrm>
            <a:off x="311700" y="1138450"/>
            <a:ext cx="3963000" cy="1580400"/>
          </a:xfrm>
          <a:prstGeom prst="rect">
            <a:avLst/>
          </a:prstGeom>
        </p:spPr>
        <p:txBody>
          <a:bodyPr anchorCtr="0" anchor="t" bIns="91425" lIns="91425" spcFirstLastPara="1" rIns="91425" wrap="square" tIns="91425">
            <a:noAutofit/>
          </a:bodyPr>
          <a:lstStyle/>
          <a:p>
            <a:pPr indent="0" lvl="0" marL="0" rtl="0" algn="l">
              <a:lnSpc>
                <a:spcPct val="95000"/>
              </a:lnSpc>
              <a:spcBef>
                <a:spcPts val="0"/>
              </a:spcBef>
              <a:spcAft>
                <a:spcPts val="0"/>
              </a:spcAft>
              <a:buSzPts val="275"/>
              <a:buNone/>
            </a:pPr>
            <a:r>
              <a:rPr b="1" lang="fi" sz="2400">
                <a:solidFill>
                  <a:srgbClr val="212529"/>
                </a:solidFill>
                <a:highlight>
                  <a:srgbClr val="FFFFFF"/>
                </a:highlight>
                <a:latin typeface="Caveat"/>
                <a:ea typeface="Caveat"/>
                <a:cs typeface="Caveat"/>
                <a:sym typeface="Caveat"/>
              </a:rPr>
              <a:t>Elokuvien, televisio-ohjelmien ja pelien ikärajat varoittavat lapsen kehitykselle haitallisista sisällöistä. </a:t>
            </a:r>
            <a:endParaRPr b="1" sz="2400">
              <a:solidFill>
                <a:srgbClr val="212529"/>
              </a:solidFill>
              <a:highlight>
                <a:srgbClr val="FFFFFF"/>
              </a:highlight>
              <a:latin typeface="Caveat"/>
              <a:ea typeface="Caveat"/>
              <a:cs typeface="Caveat"/>
              <a:sym typeface="Caveat"/>
            </a:endParaRPr>
          </a:p>
          <a:p>
            <a:pPr indent="0" lvl="0" marL="0" rtl="0" algn="l">
              <a:lnSpc>
                <a:spcPct val="95000"/>
              </a:lnSpc>
              <a:spcBef>
                <a:spcPts val="1200"/>
              </a:spcBef>
              <a:spcAft>
                <a:spcPts val="0"/>
              </a:spcAft>
              <a:buSzPts val="275"/>
              <a:buNone/>
            </a:pPr>
            <a:r>
              <a:t/>
            </a:r>
            <a:endParaRPr b="1" sz="2400">
              <a:solidFill>
                <a:srgbClr val="212529"/>
              </a:solidFill>
              <a:highlight>
                <a:srgbClr val="FFFFFF"/>
              </a:highlight>
              <a:latin typeface="Caveat"/>
              <a:ea typeface="Caveat"/>
              <a:cs typeface="Caveat"/>
              <a:sym typeface="Caveat"/>
            </a:endParaRPr>
          </a:p>
          <a:p>
            <a:pPr indent="0" lvl="0" marL="0" rtl="0" algn="l">
              <a:lnSpc>
                <a:spcPct val="95000"/>
              </a:lnSpc>
              <a:spcBef>
                <a:spcPts val="1200"/>
              </a:spcBef>
              <a:spcAft>
                <a:spcPts val="1200"/>
              </a:spcAft>
              <a:buSzPts val="275"/>
              <a:buNone/>
            </a:pPr>
            <a:r>
              <a:t/>
            </a:r>
            <a:endParaRPr sz="400">
              <a:solidFill>
                <a:srgbClr val="212529"/>
              </a:solidFill>
              <a:highlight>
                <a:srgbClr val="FFFFFF"/>
              </a:highlight>
              <a:latin typeface="Caveat"/>
              <a:ea typeface="Caveat"/>
              <a:cs typeface="Caveat"/>
              <a:sym typeface="Caveat"/>
            </a:endParaRPr>
          </a:p>
        </p:txBody>
      </p:sp>
      <p:pic>
        <p:nvPicPr>
          <p:cNvPr id="177" name="Google Shape;177;p30"/>
          <p:cNvPicPr preferRelativeResize="0"/>
          <p:nvPr/>
        </p:nvPicPr>
        <p:blipFill>
          <a:blip r:embed="rId3">
            <a:alphaModFix/>
          </a:blip>
          <a:stretch>
            <a:fillRect/>
          </a:stretch>
        </p:blipFill>
        <p:spPr>
          <a:xfrm>
            <a:off x="4346511" y="788075"/>
            <a:ext cx="4485789" cy="3416400"/>
          </a:xfrm>
          <a:prstGeom prst="rect">
            <a:avLst/>
          </a:prstGeom>
          <a:noFill/>
          <a:ln>
            <a:noFill/>
          </a:ln>
          <a:effectLst>
            <a:outerShdw blurRad="57150" rotWithShape="0" algn="bl" dir="5400000" dist="19050">
              <a:srgbClr val="000000">
                <a:alpha val="50000"/>
              </a:srgbClr>
            </a:outerShdw>
          </a:effectLst>
        </p:spPr>
      </p:pic>
      <p:pic>
        <p:nvPicPr>
          <p:cNvPr id="178" name="Google Shape;178;p30"/>
          <p:cNvPicPr preferRelativeResize="0"/>
          <p:nvPr/>
        </p:nvPicPr>
        <p:blipFill>
          <a:blip r:embed="rId4">
            <a:alphaModFix/>
          </a:blip>
          <a:stretch>
            <a:fillRect/>
          </a:stretch>
        </p:blipFill>
        <p:spPr>
          <a:xfrm>
            <a:off x="367775" y="2783250"/>
            <a:ext cx="3032001" cy="1862725"/>
          </a:xfrm>
          <a:prstGeom prst="rect">
            <a:avLst/>
          </a:prstGeom>
          <a:noFill/>
          <a:ln>
            <a:noFill/>
          </a:ln>
        </p:spPr>
      </p:pic>
      <p:sp>
        <p:nvSpPr>
          <p:cNvPr id="179" name="Google Shape;179;p30"/>
          <p:cNvSpPr txBox="1"/>
          <p:nvPr/>
        </p:nvSpPr>
        <p:spPr>
          <a:xfrm>
            <a:off x="3567300" y="4459150"/>
            <a:ext cx="5265000" cy="49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fi" sz="2000" u="sng">
                <a:solidFill>
                  <a:schemeClr val="accent5"/>
                </a:solidFill>
                <a:latin typeface="Caveat"/>
                <a:ea typeface="Caveat"/>
                <a:cs typeface="Caveat"/>
                <a:sym typeface="Caveat"/>
                <a:hlinkClick r:id="rId5">
                  <a:extLst>
                    <a:ext uri="{A12FA001-AC4F-418D-AE19-62706E023703}">
                      <ahyp:hlinkClr val="tx"/>
                    </a:ext>
                  </a:extLst>
                </a:hlinkClick>
              </a:rPr>
              <a:t>Ikärajat - Kavi</a:t>
            </a:r>
            <a:r>
              <a:rPr b="1" lang="fi" sz="2000">
                <a:solidFill>
                  <a:srgbClr val="212529"/>
                </a:solidFill>
                <a:highlight>
                  <a:schemeClr val="lt1"/>
                </a:highlight>
                <a:latin typeface="Caveat"/>
                <a:ea typeface="Caveat"/>
                <a:cs typeface="Caveat"/>
                <a:sym typeface="Caveat"/>
              </a:rPr>
              <a:t> Kansallinen audiovisuaalinen instituutti</a:t>
            </a:r>
            <a:endParaRPr b="1"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1"/>
          <p:cNvSpPr txBox="1"/>
          <p:nvPr>
            <p:ph idx="1" type="body"/>
          </p:nvPr>
        </p:nvSpPr>
        <p:spPr>
          <a:xfrm>
            <a:off x="1065150" y="1976125"/>
            <a:ext cx="3598500" cy="765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fi" sz="2500">
                <a:solidFill>
                  <a:schemeClr val="dk1"/>
                </a:solidFill>
                <a:latin typeface="Caveat"/>
                <a:ea typeface="Caveat"/>
                <a:cs typeface="Caveat"/>
                <a:sym typeface="Caveat"/>
              </a:rPr>
              <a:t>Rajaton sisältö</a:t>
            </a:r>
            <a:endParaRPr b="1" sz="2500">
              <a:solidFill>
                <a:schemeClr val="dk1"/>
              </a:solidFill>
              <a:latin typeface="Caveat"/>
              <a:ea typeface="Caveat"/>
              <a:cs typeface="Caveat"/>
              <a:sym typeface="Caveat"/>
            </a:endParaRPr>
          </a:p>
        </p:txBody>
      </p:sp>
      <p:pic>
        <p:nvPicPr>
          <p:cNvPr id="185" name="Google Shape;185;p31"/>
          <p:cNvPicPr preferRelativeResize="0"/>
          <p:nvPr/>
        </p:nvPicPr>
        <p:blipFill rotWithShape="1">
          <a:blip r:embed="rId3">
            <a:alphaModFix/>
          </a:blip>
          <a:srcRect b="26667" l="14693" r="12711" t="25239"/>
          <a:stretch/>
        </p:blipFill>
        <p:spPr>
          <a:xfrm>
            <a:off x="4733150" y="1053900"/>
            <a:ext cx="3102750" cy="1079150"/>
          </a:xfrm>
          <a:prstGeom prst="rect">
            <a:avLst/>
          </a:prstGeom>
          <a:noFill/>
          <a:ln>
            <a:noFill/>
          </a:ln>
        </p:spPr>
      </p:pic>
      <p:pic>
        <p:nvPicPr>
          <p:cNvPr id="186" name="Google Shape;186;p31"/>
          <p:cNvPicPr preferRelativeResize="0"/>
          <p:nvPr/>
        </p:nvPicPr>
        <p:blipFill rotWithShape="1">
          <a:blip r:embed="rId4">
            <a:alphaModFix/>
          </a:blip>
          <a:srcRect b="34590" l="0" r="0" t="33360"/>
          <a:stretch/>
        </p:blipFill>
        <p:spPr>
          <a:xfrm>
            <a:off x="801975" y="1210825"/>
            <a:ext cx="2387901" cy="765300"/>
          </a:xfrm>
          <a:prstGeom prst="rect">
            <a:avLst/>
          </a:prstGeom>
          <a:noFill/>
          <a:ln>
            <a:noFill/>
          </a:ln>
        </p:spPr>
      </p:pic>
      <p:pic>
        <p:nvPicPr>
          <p:cNvPr id="187" name="Google Shape;187;p31"/>
          <p:cNvPicPr preferRelativeResize="0"/>
          <p:nvPr/>
        </p:nvPicPr>
        <p:blipFill>
          <a:blip r:embed="rId5">
            <a:alphaModFix/>
          </a:blip>
          <a:stretch>
            <a:fillRect/>
          </a:stretch>
        </p:blipFill>
        <p:spPr>
          <a:xfrm>
            <a:off x="6242769" y="3369800"/>
            <a:ext cx="2327274" cy="1221825"/>
          </a:xfrm>
          <a:prstGeom prst="rect">
            <a:avLst/>
          </a:prstGeom>
          <a:noFill/>
          <a:ln>
            <a:noFill/>
          </a:ln>
        </p:spPr>
      </p:pic>
      <p:sp>
        <p:nvSpPr>
          <p:cNvPr id="188" name="Google Shape;188;p31"/>
          <p:cNvSpPr txBox="1"/>
          <p:nvPr/>
        </p:nvSpPr>
        <p:spPr>
          <a:xfrm>
            <a:off x="4933275" y="1976125"/>
            <a:ext cx="3419700" cy="56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2500">
                <a:latin typeface="Caveat"/>
                <a:ea typeface="Caveat"/>
                <a:cs typeface="Caveat"/>
                <a:sym typeface="Caveat"/>
              </a:rPr>
              <a:t>Vain lapsille soveltuva sisältö</a:t>
            </a:r>
            <a:endParaRPr b="1" sz="2500">
              <a:latin typeface="Caveat"/>
              <a:ea typeface="Caveat"/>
              <a:cs typeface="Caveat"/>
              <a:sym typeface="Caveat"/>
            </a:endParaRPr>
          </a:p>
        </p:txBody>
      </p:sp>
      <p:sp>
        <p:nvSpPr>
          <p:cNvPr id="189" name="Google Shape;189;p31"/>
          <p:cNvSpPr txBox="1"/>
          <p:nvPr/>
        </p:nvSpPr>
        <p:spPr>
          <a:xfrm>
            <a:off x="341950" y="2913975"/>
            <a:ext cx="5566500" cy="198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2500">
                <a:latin typeface="Caveat"/>
                <a:ea typeface="Caveat"/>
                <a:cs typeface="Caveat"/>
                <a:sym typeface="Caveat"/>
              </a:rPr>
              <a:t>L</a:t>
            </a:r>
            <a:r>
              <a:rPr b="1" lang="fi" sz="2300">
                <a:latin typeface="Caveat"/>
                <a:ea typeface="Caveat"/>
                <a:cs typeface="Caveat"/>
                <a:sym typeface="Caveat"/>
              </a:rPr>
              <a:t>eikkiä vai totta?</a:t>
            </a:r>
            <a:endParaRPr b="1" sz="2300">
              <a:latin typeface="Caveat"/>
              <a:ea typeface="Caveat"/>
              <a:cs typeface="Caveat"/>
              <a:sym typeface="Caveat"/>
            </a:endParaRPr>
          </a:p>
          <a:p>
            <a:pPr indent="0" lvl="0" marL="0" rtl="0" algn="l">
              <a:spcBef>
                <a:spcPts val="0"/>
              </a:spcBef>
              <a:spcAft>
                <a:spcPts val="0"/>
              </a:spcAft>
              <a:buNone/>
            </a:pPr>
            <a:r>
              <a:t/>
            </a:r>
            <a:endParaRPr b="1" sz="2300">
              <a:latin typeface="Caveat"/>
              <a:ea typeface="Caveat"/>
              <a:cs typeface="Caveat"/>
              <a:sym typeface="Caveat"/>
            </a:endParaRPr>
          </a:p>
          <a:p>
            <a:pPr indent="0" lvl="0" marL="0" rtl="0" algn="l">
              <a:spcBef>
                <a:spcPts val="0"/>
              </a:spcBef>
              <a:spcAft>
                <a:spcPts val="0"/>
              </a:spcAft>
              <a:buNone/>
            </a:pPr>
            <a:r>
              <a:rPr b="1" lang="fi" sz="2300">
                <a:latin typeface="Caveat"/>
                <a:ea typeface="Caveat"/>
                <a:cs typeface="Caveat"/>
                <a:sym typeface="Caveat"/>
              </a:rPr>
              <a:t>Esimerkiksi erittäin vahingollisia Squid Game-videoita löytyy Youtubesta, jotka näyttävät lastenohjelmilta, mutta ovat kaikkea muuta.</a:t>
            </a:r>
            <a:endParaRPr b="1" sz="2300">
              <a:latin typeface="Caveat"/>
              <a:ea typeface="Caveat"/>
              <a:cs typeface="Caveat"/>
              <a:sym typeface="Caveat"/>
            </a:endParaRPr>
          </a:p>
        </p:txBody>
      </p:sp>
      <p:sp>
        <p:nvSpPr>
          <p:cNvPr id="190" name="Google Shape;190;p31"/>
          <p:cNvSpPr/>
          <p:nvPr/>
        </p:nvSpPr>
        <p:spPr>
          <a:xfrm>
            <a:off x="3286850" y="1471700"/>
            <a:ext cx="1446300" cy="441300"/>
          </a:xfrm>
          <a:prstGeom prst="rightArrow">
            <a:avLst>
              <a:gd fmla="val 50000" name="adj1"/>
              <a:gd fmla="val 50000" name="adj2"/>
            </a:avLst>
          </a:prstGeom>
          <a:solidFill>
            <a:schemeClr val="accent6"/>
          </a:solidFill>
          <a:ln cap="flat" cmpd="sng" w="952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1"/>
          <p:cNvSpPr txBox="1"/>
          <p:nvPr/>
        </p:nvSpPr>
        <p:spPr>
          <a:xfrm>
            <a:off x="466125" y="123400"/>
            <a:ext cx="77643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3500">
                <a:solidFill>
                  <a:srgbClr val="6AA84F"/>
                </a:solidFill>
                <a:latin typeface="Caveat"/>
                <a:ea typeface="Caveat"/>
                <a:cs typeface="Caveat"/>
                <a:sym typeface="Caveat"/>
              </a:rPr>
              <a:t>Vinkki turvallisuuteen </a:t>
            </a:r>
            <a:endParaRPr b="1" sz="3500">
              <a:solidFill>
                <a:srgbClr val="6AA84F"/>
              </a:solidFill>
              <a:latin typeface="Caveat"/>
              <a:ea typeface="Caveat"/>
              <a:cs typeface="Caveat"/>
              <a:sym typeface="Cave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1" name="Shape 61"/>
        <p:cNvGrpSpPr/>
        <p:nvPr/>
      </p:nvGrpSpPr>
      <p:grpSpPr>
        <a:xfrm>
          <a:off x="0" y="0"/>
          <a:ext cx="0" cy="0"/>
          <a:chOff x="0" y="0"/>
          <a:chExt cx="0" cy="0"/>
        </a:xfrm>
      </p:grpSpPr>
      <p:sp>
        <p:nvSpPr>
          <p:cNvPr id="62" name="Google Shape;62;p14"/>
          <p:cNvSpPr txBox="1"/>
          <p:nvPr/>
        </p:nvSpPr>
        <p:spPr>
          <a:xfrm>
            <a:off x="98100" y="1541650"/>
            <a:ext cx="4975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a:p>
        </p:txBody>
      </p:sp>
      <p:pic>
        <p:nvPicPr>
          <p:cNvPr id="63" name="Google Shape;63;p14"/>
          <p:cNvPicPr preferRelativeResize="0"/>
          <p:nvPr/>
        </p:nvPicPr>
        <p:blipFill>
          <a:blip r:embed="rId3">
            <a:alphaModFix/>
          </a:blip>
          <a:stretch>
            <a:fillRect/>
          </a:stretch>
        </p:blipFill>
        <p:spPr>
          <a:xfrm>
            <a:off x="478400" y="-92675"/>
            <a:ext cx="7795676" cy="508367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32"/>
          <p:cNvSpPr txBox="1"/>
          <p:nvPr>
            <p:ph type="title"/>
          </p:nvPr>
        </p:nvSpPr>
        <p:spPr>
          <a:xfrm>
            <a:off x="311700" y="1881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Ruutuaika yleisesti</a:t>
            </a:r>
            <a:endParaRPr b="1" sz="3520">
              <a:solidFill>
                <a:srgbClr val="6AA84F"/>
              </a:solidFill>
              <a:latin typeface="Caveat"/>
              <a:ea typeface="Caveat"/>
              <a:cs typeface="Caveat"/>
              <a:sym typeface="Caveat"/>
            </a:endParaRPr>
          </a:p>
        </p:txBody>
      </p:sp>
      <p:pic>
        <p:nvPicPr>
          <p:cNvPr id="197" name="Google Shape;197;p32"/>
          <p:cNvPicPr preferRelativeResize="0"/>
          <p:nvPr/>
        </p:nvPicPr>
        <p:blipFill>
          <a:blip r:embed="rId3">
            <a:alphaModFix/>
          </a:blip>
          <a:stretch>
            <a:fillRect/>
          </a:stretch>
        </p:blipFill>
        <p:spPr>
          <a:xfrm>
            <a:off x="78825" y="1784175"/>
            <a:ext cx="2941082" cy="2858100"/>
          </a:xfrm>
          <a:prstGeom prst="rect">
            <a:avLst/>
          </a:prstGeom>
          <a:noFill/>
          <a:ln>
            <a:noFill/>
          </a:ln>
        </p:spPr>
      </p:pic>
      <p:sp>
        <p:nvSpPr>
          <p:cNvPr id="198" name="Google Shape;198;p32"/>
          <p:cNvSpPr txBox="1"/>
          <p:nvPr>
            <p:ph idx="1" type="body"/>
          </p:nvPr>
        </p:nvSpPr>
        <p:spPr>
          <a:xfrm>
            <a:off x="2696950" y="760800"/>
            <a:ext cx="6349200" cy="28581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highlight>
                  <a:srgbClr val="FFFFFF"/>
                </a:highlight>
                <a:latin typeface="Caveat"/>
                <a:ea typeface="Caveat"/>
                <a:cs typeface="Caveat"/>
                <a:sym typeface="Caveat"/>
              </a:rPr>
              <a:t>Sopivaa ruutuaikaa on tutkittu laajasti lapsen kehityksen ja median käytön vaikutusten näkökulmasta.</a:t>
            </a:r>
            <a:endParaRPr b="1" sz="2400">
              <a:solidFill>
                <a:schemeClr val="dk1"/>
              </a:solidFill>
              <a:highlight>
                <a:srgbClr val="FFFFFF"/>
              </a:highlight>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highlight>
                  <a:srgbClr val="FFFFFF"/>
                </a:highlight>
                <a:latin typeface="Caveat"/>
                <a:ea typeface="Caveat"/>
                <a:cs typeface="Caveat"/>
                <a:sym typeface="Caveat"/>
              </a:rPr>
              <a:t>Yleisiä virallisia ruutuaikasuosituksia ovat WHO:n suositus, jossa 2–4-vuotiaille suositellaan ruutuaikaa alle tunti päivässä, sekä THL:n suositus, jossa suositeltu ruutuaika kouluikäisille on alle kaksi tuntia päivässä.</a:t>
            </a:r>
            <a:endParaRPr b="1" sz="2400">
              <a:solidFill>
                <a:schemeClr val="dk1"/>
              </a:solidFill>
              <a:highlight>
                <a:srgbClr val="FFFFFF"/>
              </a:highlight>
              <a:latin typeface="Caveat"/>
              <a:ea typeface="Caveat"/>
              <a:cs typeface="Caveat"/>
              <a:sym typeface="Caveat"/>
            </a:endParaRPr>
          </a:p>
          <a:p>
            <a:pPr indent="0" lvl="0" marL="0" rtl="0" algn="l">
              <a:spcBef>
                <a:spcPts val="1200"/>
              </a:spcBef>
              <a:spcAft>
                <a:spcPts val="1200"/>
              </a:spcAft>
              <a:buNone/>
            </a:pPr>
            <a:r>
              <a:rPr b="1" lang="fi" sz="2100" u="sng">
                <a:solidFill>
                  <a:schemeClr val="accent5"/>
                </a:solidFill>
                <a:latin typeface="Caveat"/>
                <a:ea typeface="Caveat"/>
                <a:cs typeface="Caveat"/>
                <a:sym typeface="Caveat"/>
                <a:hlinkClick r:id="rId4">
                  <a:extLst>
                    <a:ext uri="{A12FA001-AC4F-418D-AE19-62706E023703}">
                      <ahyp:hlinkClr val="tx"/>
                    </a:ext>
                  </a:extLst>
                </a:hlinkClick>
              </a:rPr>
              <a:t>Sopiva ruutuaika - Mannerheimin Lastensuojeluliitto (mll.fi)</a:t>
            </a:r>
            <a:endParaRPr b="1" sz="2100">
              <a:solidFill>
                <a:schemeClr val="accent5"/>
              </a:solidFill>
              <a:highlight>
                <a:srgbClr val="FFFFFF"/>
              </a:highlight>
              <a:latin typeface="Caveat"/>
              <a:ea typeface="Caveat"/>
              <a:cs typeface="Caveat"/>
              <a:sym typeface="Cavea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type="title"/>
          </p:nvPr>
        </p:nvSpPr>
        <p:spPr>
          <a:xfrm>
            <a:off x="213650" y="26115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Ruutuaika varhaiskasvatuksessa</a:t>
            </a:r>
            <a:endParaRPr b="1" sz="3520">
              <a:solidFill>
                <a:srgbClr val="6AA84F"/>
              </a:solidFill>
              <a:latin typeface="Caveat"/>
              <a:ea typeface="Caveat"/>
              <a:cs typeface="Caveat"/>
              <a:sym typeface="Caveat"/>
            </a:endParaRPr>
          </a:p>
        </p:txBody>
      </p:sp>
      <p:sp>
        <p:nvSpPr>
          <p:cNvPr id="204" name="Google Shape;204;p33"/>
          <p:cNvSpPr txBox="1"/>
          <p:nvPr/>
        </p:nvSpPr>
        <p:spPr>
          <a:xfrm>
            <a:off x="122900" y="1117475"/>
            <a:ext cx="5319600" cy="3140100"/>
          </a:xfrm>
          <a:prstGeom prst="rect">
            <a:avLst/>
          </a:prstGeom>
          <a:noFill/>
          <a:ln>
            <a:noFill/>
          </a:ln>
        </p:spPr>
        <p:txBody>
          <a:bodyPr anchorCtr="0" anchor="t" bIns="91425" lIns="91425" spcFirstLastPara="1" rIns="91425" wrap="square" tIns="91425">
            <a:sp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Varhaiskasvatuksessa digilaitteet ovat yksi oppimisen väline</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Digilaitteiden käyttö varhaiskasvatuksessa on aina pedagogisesti perusteltua </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Kun lapsi on aktiivinen toimija ja oppiminen tapahtuu digivälineen avulla, ruutuaika ei ole oleellista</a:t>
            </a:r>
            <a:endParaRPr b="1" sz="2400">
              <a:solidFill>
                <a:schemeClr val="dk1"/>
              </a:solidFill>
              <a:latin typeface="Caveat"/>
              <a:ea typeface="Caveat"/>
              <a:cs typeface="Caveat"/>
              <a:sym typeface="Caveat"/>
            </a:endParaRPr>
          </a:p>
          <a:p>
            <a:pPr indent="0" lvl="0" marL="457200" rtl="0" algn="l">
              <a:spcBef>
                <a:spcPts val="0"/>
              </a:spcBef>
              <a:spcAft>
                <a:spcPts val="0"/>
              </a:spcAft>
              <a:buNone/>
            </a:pPr>
            <a:r>
              <a:t/>
            </a:r>
            <a:endParaRPr b="1" sz="2400">
              <a:latin typeface="Caveat"/>
              <a:ea typeface="Caveat"/>
              <a:cs typeface="Caveat"/>
              <a:sym typeface="Caveat"/>
            </a:endParaRPr>
          </a:p>
        </p:txBody>
      </p:sp>
      <p:pic>
        <p:nvPicPr>
          <p:cNvPr id="205" name="Google Shape;205;p33"/>
          <p:cNvPicPr preferRelativeResize="0"/>
          <p:nvPr/>
        </p:nvPicPr>
        <p:blipFill>
          <a:blip r:embed="rId3">
            <a:alphaModFix/>
          </a:blip>
          <a:stretch>
            <a:fillRect/>
          </a:stretch>
        </p:blipFill>
        <p:spPr>
          <a:xfrm>
            <a:off x="5149975" y="1837074"/>
            <a:ext cx="3994025" cy="3073523"/>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pic>
        <p:nvPicPr>
          <p:cNvPr id="210" name="Google Shape;210;p34"/>
          <p:cNvPicPr preferRelativeResize="0"/>
          <p:nvPr/>
        </p:nvPicPr>
        <p:blipFill>
          <a:blip r:embed="rId3">
            <a:alphaModFix/>
          </a:blip>
          <a:stretch>
            <a:fillRect/>
          </a:stretch>
        </p:blipFill>
        <p:spPr>
          <a:xfrm>
            <a:off x="2727775" y="127425"/>
            <a:ext cx="2394800" cy="2394800"/>
          </a:xfrm>
          <a:prstGeom prst="rect">
            <a:avLst/>
          </a:prstGeom>
          <a:noFill/>
          <a:ln>
            <a:noFill/>
          </a:ln>
        </p:spPr>
      </p:pic>
      <p:pic>
        <p:nvPicPr>
          <p:cNvPr id="211" name="Google Shape;211;p34"/>
          <p:cNvPicPr preferRelativeResize="0"/>
          <p:nvPr/>
        </p:nvPicPr>
        <p:blipFill>
          <a:blip r:embed="rId4">
            <a:alphaModFix/>
          </a:blip>
          <a:stretch>
            <a:fillRect/>
          </a:stretch>
        </p:blipFill>
        <p:spPr>
          <a:xfrm>
            <a:off x="108963" y="127425"/>
            <a:ext cx="2394800" cy="2394800"/>
          </a:xfrm>
          <a:prstGeom prst="rect">
            <a:avLst/>
          </a:prstGeom>
          <a:noFill/>
          <a:ln>
            <a:noFill/>
          </a:ln>
        </p:spPr>
      </p:pic>
      <p:sp>
        <p:nvSpPr>
          <p:cNvPr id="212" name="Google Shape;212;p34"/>
          <p:cNvSpPr txBox="1"/>
          <p:nvPr/>
        </p:nvSpPr>
        <p:spPr>
          <a:xfrm>
            <a:off x="5805900" y="733925"/>
            <a:ext cx="35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pic>
        <p:nvPicPr>
          <p:cNvPr id="213" name="Google Shape;213;p34"/>
          <p:cNvPicPr preferRelativeResize="0"/>
          <p:nvPr/>
        </p:nvPicPr>
        <p:blipFill>
          <a:blip r:embed="rId5">
            <a:alphaModFix/>
          </a:blip>
          <a:stretch>
            <a:fillRect/>
          </a:stretch>
        </p:blipFill>
        <p:spPr>
          <a:xfrm>
            <a:off x="2727775" y="2704325"/>
            <a:ext cx="2394800" cy="2333176"/>
          </a:xfrm>
          <a:prstGeom prst="rect">
            <a:avLst/>
          </a:prstGeom>
          <a:noFill/>
          <a:ln>
            <a:noFill/>
          </a:ln>
        </p:spPr>
      </p:pic>
      <p:pic>
        <p:nvPicPr>
          <p:cNvPr id="214" name="Google Shape;214;p34"/>
          <p:cNvPicPr preferRelativeResize="0"/>
          <p:nvPr/>
        </p:nvPicPr>
        <p:blipFill>
          <a:blip r:embed="rId6">
            <a:alphaModFix/>
          </a:blip>
          <a:stretch>
            <a:fillRect/>
          </a:stretch>
        </p:blipFill>
        <p:spPr>
          <a:xfrm>
            <a:off x="139775" y="2704325"/>
            <a:ext cx="2333176" cy="2333176"/>
          </a:xfrm>
          <a:prstGeom prst="rect">
            <a:avLst/>
          </a:prstGeom>
          <a:noFill/>
          <a:ln>
            <a:noFill/>
          </a:ln>
        </p:spPr>
      </p:pic>
      <p:sp>
        <p:nvSpPr>
          <p:cNvPr id="215" name="Google Shape;215;p34"/>
          <p:cNvSpPr txBox="1"/>
          <p:nvPr/>
        </p:nvSpPr>
        <p:spPr>
          <a:xfrm>
            <a:off x="5346600" y="1324025"/>
            <a:ext cx="3440700" cy="2924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fi" sz="3100">
                <a:latin typeface="Caveat"/>
                <a:ea typeface="Caveat"/>
                <a:cs typeface="Caveat"/>
                <a:sym typeface="Caveat"/>
              </a:rPr>
              <a:t>Huolehdimme yhdessä, että lapsen oikeus digiturvallisuuteen toteutuu</a:t>
            </a:r>
            <a:endParaRPr b="1" sz="3100">
              <a:latin typeface="Caveat"/>
              <a:ea typeface="Caveat"/>
              <a:cs typeface="Caveat"/>
              <a:sym typeface="Caveat"/>
            </a:endParaRPr>
          </a:p>
          <a:p>
            <a:pPr indent="0" lvl="0" marL="0" rtl="0" algn="ctr">
              <a:spcBef>
                <a:spcPts val="0"/>
              </a:spcBef>
              <a:spcAft>
                <a:spcPts val="0"/>
              </a:spcAft>
              <a:buNone/>
            </a:pPr>
            <a:r>
              <a:t/>
            </a:r>
            <a:endParaRPr b="1" sz="3100">
              <a:latin typeface="Caveat"/>
              <a:ea typeface="Caveat"/>
              <a:cs typeface="Caveat"/>
              <a:sym typeface="Caveat"/>
            </a:endParaRPr>
          </a:p>
          <a:p>
            <a:pPr indent="0" lvl="0" marL="0" rtl="0" algn="ctr">
              <a:spcBef>
                <a:spcPts val="0"/>
              </a:spcBef>
              <a:spcAft>
                <a:spcPts val="0"/>
              </a:spcAft>
              <a:buNone/>
            </a:pPr>
            <a:r>
              <a:rPr b="1" lang="fi" sz="2300">
                <a:latin typeface="Caveat"/>
                <a:ea typeface="Caveat"/>
                <a:cs typeface="Caveat"/>
                <a:sym typeface="Caveat"/>
              </a:rPr>
              <a:t>-Lapsen oikeuksien viikko 2022-</a:t>
            </a:r>
            <a:endParaRPr b="1" sz="2300">
              <a:latin typeface="Caveat"/>
              <a:ea typeface="Caveat"/>
              <a:cs typeface="Caveat"/>
              <a:sym typeface="Cave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35"/>
          <p:cNvSpPr txBox="1"/>
          <p:nvPr>
            <p:ph type="title"/>
          </p:nvPr>
        </p:nvSpPr>
        <p:spPr>
          <a:xfrm>
            <a:off x="0" y="262825"/>
            <a:ext cx="9435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Orimattilan varhaiskasvatuksen digihankkeet 2022-2023</a:t>
            </a:r>
            <a:endParaRPr b="1" sz="3520">
              <a:solidFill>
                <a:srgbClr val="6AA84F"/>
              </a:solidFill>
              <a:latin typeface="Caveat"/>
              <a:ea typeface="Caveat"/>
              <a:cs typeface="Caveat"/>
              <a:sym typeface="Caveat"/>
            </a:endParaRPr>
          </a:p>
        </p:txBody>
      </p:sp>
      <p:sp>
        <p:nvSpPr>
          <p:cNvPr id="221" name="Google Shape;221;p35"/>
          <p:cNvSpPr txBox="1"/>
          <p:nvPr>
            <p:ph idx="1" type="body"/>
          </p:nvPr>
        </p:nvSpPr>
        <p:spPr>
          <a:xfrm>
            <a:off x="154150" y="1882450"/>
            <a:ext cx="3050400" cy="2280600"/>
          </a:xfrm>
          <a:prstGeom prst="rect">
            <a:avLst/>
          </a:prstGeom>
        </p:spPr>
        <p:txBody>
          <a:bodyPr anchorCtr="0" anchor="t" bIns="91425" lIns="91425" spcFirstLastPara="1" rIns="91425" wrap="square" tIns="91425">
            <a:normAutofit lnSpcReduction="20000"/>
          </a:bodyPr>
          <a:lstStyle/>
          <a:p>
            <a:pPr indent="0" lvl="0" marL="0" rtl="0" algn="ctr">
              <a:spcBef>
                <a:spcPts val="0"/>
              </a:spcBef>
              <a:spcAft>
                <a:spcPts val="0"/>
              </a:spcAft>
              <a:buNone/>
            </a:pPr>
            <a:r>
              <a:rPr b="1" lang="fi" sz="2200">
                <a:solidFill>
                  <a:schemeClr val="dk1"/>
                </a:solidFill>
                <a:latin typeface="Caveat"/>
                <a:ea typeface="Caveat"/>
                <a:cs typeface="Caveat"/>
                <a:sym typeface="Caveat"/>
              </a:rPr>
              <a:t>DigiLaukka-hanke</a:t>
            </a:r>
            <a:endParaRPr b="1" sz="2200">
              <a:solidFill>
                <a:schemeClr val="dk1"/>
              </a:solidFill>
              <a:latin typeface="Caveat"/>
              <a:ea typeface="Caveat"/>
              <a:cs typeface="Caveat"/>
              <a:sym typeface="Caveat"/>
            </a:endParaRPr>
          </a:p>
          <a:p>
            <a:pPr indent="0" lvl="0" marL="0" rtl="0" algn="ctr">
              <a:spcBef>
                <a:spcPts val="1200"/>
              </a:spcBef>
              <a:spcAft>
                <a:spcPts val="0"/>
              </a:spcAft>
              <a:buNone/>
            </a:pPr>
            <a:r>
              <a:rPr b="1" lang="fi" sz="1900">
                <a:solidFill>
                  <a:schemeClr val="dk1"/>
                </a:solidFill>
                <a:latin typeface="Caveat"/>
                <a:ea typeface="Caveat"/>
                <a:cs typeface="Caveat"/>
                <a:sym typeface="Caveat"/>
              </a:rPr>
              <a:t>Uudet lukutaidot ja digipedagogiikan kehittäminen Orimattilan varhaiskasvatuksessa 08/22-06/23</a:t>
            </a:r>
            <a:endParaRPr b="1" sz="1900">
              <a:solidFill>
                <a:schemeClr val="dk1"/>
              </a:solidFill>
              <a:latin typeface="Caveat"/>
              <a:ea typeface="Caveat"/>
              <a:cs typeface="Caveat"/>
              <a:sym typeface="Caveat"/>
            </a:endParaRPr>
          </a:p>
          <a:p>
            <a:pPr indent="0" lvl="0" marL="0" rtl="0" algn="l">
              <a:spcBef>
                <a:spcPts val="1200"/>
              </a:spcBef>
              <a:spcAft>
                <a:spcPts val="1200"/>
              </a:spcAft>
              <a:buNone/>
            </a:pPr>
            <a:r>
              <a:t/>
            </a:r>
            <a:endParaRPr b="1" sz="2400">
              <a:solidFill>
                <a:schemeClr val="dk1"/>
              </a:solidFill>
              <a:latin typeface="Caveat"/>
              <a:ea typeface="Caveat"/>
              <a:cs typeface="Caveat"/>
              <a:sym typeface="Caveat"/>
            </a:endParaRPr>
          </a:p>
        </p:txBody>
      </p:sp>
      <p:sp>
        <p:nvSpPr>
          <p:cNvPr id="222" name="Google Shape;222;p35"/>
          <p:cNvSpPr txBox="1"/>
          <p:nvPr/>
        </p:nvSpPr>
        <p:spPr>
          <a:xfrm>
            <a:off x="6061950" y="1759800"/>
            <a:ext cx="2853300" cy="20496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Clr>
                <a:schemeClr val="dk1"/>
              </a:buClr>
              <a:buSzPts val="1100"/>
              <a:buFont typeface="Arial"/>
              <a:buNone/>
            </a:pPr>
            <a:r>
              <a:rPr b="1" lang="fi" sz="2700">
                <a:solidFill>
                  <a:schemeClr val="dk1"/>
                </a:solidFill>
                <a:latin typeface="Caveat"/>
                <a:ea typeface="Caveat"/>
                <a:cs typeface="Caveat"/>
                <a:sym typeface="Caveat"/>
              </a:rPr>
              <a:t>I</a:t>
            </a:r>
            <a:r>
              <a:rPr b="1" lang="fi" sz="2100">
                <a:solidFill>
                  <a:schemeClr val="dk1"/>
                </a:solidFill>
                <a:latin typeface="Caveat"/>
                <a:ea typeface="Caveat"/>
                <a:cs typeface="Caveat"/>
                <a:sym typeface="Caveat"/>
              </a:rPr>
              <a:t>NNOSTUS-hanke</a:t>
            </a:r>
            <a:endParaRPr b="1" sz="2100">
              <a:solidFill>
                <a:schemeClr val="dk1"/>
              </a:solidFill>
              <a:latin typeface="Caveat"/>
              <a:ea typeface="Caveat"/>
              <a:cs typeface="Caveat"/>
              <a:sym typeface="Caveat"/>
            </a:endParaRPr>
          </a:p>
          <a:p>
            <a:pPr indent="0" lvl="0" marL="0" rtl="0" algn="ctr">
              <a:lnSpc>
                <a:spcPct val="115000"/>
              </a:lnSpc>
              <a:spcBef>
                <a:spcPts val="1200"/>
              </a:spcBef>
              <a:spcAft>
                <a:spcPts val="1200"/>
              </a:spcAft>
              <a:buClr>
                <a:schemeClr val="dk1"/>
              </a:buClr>
              <a:buSzPts val="1100"/>
              <a:buFont typeface="Arial"/>
              <a:buNone/>
            </a:pPr>
            <a:r>
              <a:rPr b="1" lang="fi" sz="1800">
                <a:solidFill>
                  <a:schemeClr val="dk1"/>
                </a:solidFill>
                <a:latin typeface="Caveat"/>
                <a:ea typeface="Caveat"/>
                <a:cs typeface="Caveat"/>
                <a:sym typeface="Caveat"/>
              </a:rPr>
              <a:t>Innovatiiviset oppimisympäristöt ja yhteistyön kehittäminen Orimattilan perhepäivähoidossa 08/22-12/23</a:t>
            </a:r>
            <a:endParaRPr b="1" sz="1800">
              <a:solidFill>
                <a:schemeClr val="dk1"/>
              </a:solidFill>
              <a:latin typeface="Caveat"/>
              <a:ea typeface="Caveat"/>
              <a:cs typeface="Caveat"/>
              <a:sym typeface="Caveat"/>
            </a:endParaRPr>
          </a:p>
        </p:txBody>
      </p:sp>
      <p:sp>
        <p:nvSpPr>
          <p:cNvPr id="223" name="Google Shape;223;p35"/>
          <p:cNvSpPr txBox="1"/>
          <p:nvPr/>
        </p:nvSpPr>
        <p:spPr>
          <a:xfrm>
            <a:off x="1032000" y="4458525"/>
            <a:ext cx="82974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fi" sz="2400">
                <a:solidFill>
                  <a:schemeClr val="dk1"/>
                </a:solidFill>
                <a:latin typeface="Caveat"/>
                <a:ea typeface="Caveat"/>
                <a:cs typeface="Caveat"/>
                <a:sym typeface="Caveat"/>
              </a:rPr>
              <a:t>10 varhaiskasvatusyksikköä, 31 lapsiryhmää,12 perhepäivähoitajaa</a:t>
            </a:r>
            <a:endParaRPr/>
          </a:p>
        </p:txBody>
      </p:sp>
      <p:pic>
        <p:nvPicPr>
          <p:cNvPr id="224" name="Google Shape;224;p35"/>
          <p:cNvPicPr preferRelativeResize="0"/>
          <p:nvPr/>
        </p:nvPicPr>
        <p:blipFill>
          <a:blip r:embed="rId3">
            <a:alphaModFix/>
          </a:blip>
          <a:stretch>
            <a:fillRect/>
          </a:stretch>
        </p:blipFill>
        <p:spPr>
          <a:xfrm>
            <a:off x="2852488" y="852236"/>
            <a:ext cx="3439024" cy="3439024"/>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6"/>
          <p:cNvPicPr preferRelativeResize="0"/>
          <p:nvPr/>
        </p:nvPicPr>
        <p:blipFill>
          <a:blip r:embed="rId3">
            <a:alphaModFix/>
          </a:blip>
          <a:stretch>
            <a:fillRect/>
          </a:stretch>
        </p:blipFill>
        <p:spPr>
          <a:xfrm>
            <a:off x="2390525" y="2979375"/>
            <a:ext cx="4362951" cy="2164125"/>
          </a:xfrm>
          <a:prstGeom prst="rect">
            <a:avLst/>
          </a:prstGeom>
          <a:noFill/>
          <a:ln>
            <a:noFill/>
          </a:ln>
        </p:spPr>
      </p:pic>
      <p:sp>
        <p:nvSpPr>
          <p:cNvPr id="230" name="Google Shape;230;p36"/>
          <p:cNvSpPr txBox="1"/>
          <p:nvPr/>
        </p:nvSpPr>
        <p:spPr>
          <a:xfrm>
            <a:off x="516900" y="314025"/>
            <a:ext cx="8002200" cy="1800900"/>
          </a:xfrm>
          <a:prstGeom prst="rect">
            <a:avLst/>
          </a:prstGeom>
          <a:noFill/>
          <a:ln>
            <a:noFill/>
          </a:ln>
        </p:spPr>
        <p:txBody>
          <a:bodyPr anchorCtr="0" anchor="t" bIns="91425" lIns="91425" spcFirstLastPara="1" rIns="91425" wrap="square" tIns="91425">
            <a:spAutoFit/>
          </a:bodyPr>
          <a:lstStyle/>
          <a:p>
            <a:pPr indent="0" lvl="0" marL="2286000" rtl="0" algn="l">
              <a:spcBef>
                <a:spcPts val="0"/>
              </a:spcBef>
              <a:spcAft>
                <a:spcPts val="0"/>
              </a:spcAft>
              <a:buNone/>
            </a:pPr>
            <a:r>
              <a:rPr b="1" lang="fi" sz="3300">
                <a:solidFill>
                  <a:srgbClr val="6AA84F"/>
                </a:solidFill>
                <a:latin typeface="Caveat"/>
                <a:ea typeface="Caveat"/>
                <a:cs typeface="Caveat"/>
                <a:sym typeface="Caveat"/>
              </a:rPr>
              <a:t> 	</a:t>
            </a:r>
            <a:r>
              <a:rPr b="1" lang="fi" sz="2400">
                <a:solidFill>
                  <a:schemeClr val="dk1"/>
                </a:solidFill>
                <a:latin typeface="Caveat"/>
                <a:ea typeface="Caveat"/>
                <a:cs typeface="Caveat"/>
                <a:sym typeface="Caveat"/>
              </a:rPr>
              <a:t>h</a:t>
            </a:r>
            <a:r>
              <a:rPr b="1" lang="fi" sz="2400">
                <a:solidFill>
                  <a:schemeClr val="dk1"/>
                </a:solidFill>
                <a:latin typeface="Caveat"/>
                <a:ea typeface="Caveat"/>
                <a:cs typeface="Caveat"/>
                <a:sym typeface="Caveat"/>
              </a:rPr>
              <a:t>ankekoordinaattorit </a:t>
            </a:r>
            <a:endParaRPr b="1" sz="2400">
              <a:solidFill>
                <a:schemeClr val="dk1"/>
              </a:solidFill>
              <a:latin typeface="Caveat"/>
              <a:ea typeface="Caveat"/>
              <a:cs typeface="Caveat"/>
              <a:sym typeface="Caveat"/>
            </a:endParaRPr>
          </a:p>
          <a:p>
            <a:pPr indent="0" lvl="0" marL="0" rtl="0" algn="ctr">
              <a:spcBef>
                <a:spcPts val="0"/>
              </a:spcBef>
              <a:spcAft>
                <a:spcPts val="0"/>
              </a:spcAft>
              <a:buNone/>
            </a:pPr>
            <a:r>
              <a:t/>
            </a:r>
            <a:endParaRPr b="1" sz="2400">
              <a:solidFill>
                <a:schemeClr val="dk1"/>
              </a:solidFill>
              <a:latin typeface="Caveat"/>
              <a:ea typeface="Caveat"/>
              <a:cs typeface="Caveat"/>
              <a:sym typeface="Caveat"/>
            </a:endParaRPr>
          </a:p>
          <a:p>
            <a:pPr indent="0" lvl="0" marL="0" rtl="0" algn="ctr">
              <a:spcBef>
                <a:spcPts val="0"/>
              </a:spcBef>
              <a:spcAft>
                <a:spcPts val="0"/>
              </a:spcAft>
              <a:buNone/>
            </a:pPr>
            <a:r>
              <a:rPr b="1" lang="fi" sz="2400">
                <a:solidFill>
                  <a:schemeClr val="dk1"/>
                </a:solidFill>
                <a:latin typeface="Caveat"/>
                <a:ea typeface="Caveat"/>
                <a:cs typeface="Caveat"/>
                <a:sym typeface="Caveat"/>
              </a:rPr>
              <a:t>Hanna Katajarinne ja Sarianna Tapaila</a:t>
            </a:r>
            <a:endParaRPr b="1" sz="2400">
              <a:solidFill>
                <a:schemeClr val="dk1"/>
              </a:solidFill>
              <a:latin typeface="Caveat"/>
              <a:ea typeface="Caveat"/>
              <a:cs typeface="Caveat"/>
              <a:sym typeface="Caveat"/>
            </a:endParaRPr>
          </a:p>
          <a:p>
            <a:pPr indent="0" lvl="0" marL="0" rtl="0" algn="ctr">
              <a:spcBef>
                <a:spcPts val="0"/>
              </a:spcBef>
              <a:spcAft>
                <a:spcPts val="0"/>
              </a:spcAft>
              <a:buNone/>
            </a:pPr>
            <a:r>
              <a:rPr b="1" lang="fi" sz="2400">
                <a:solidFill>
                  <a:srgbClr val="45818E"/>
                </a:solidFill>
                <a:latin typeface="Caveat"/>
                <a:ea typeface="Caveat"/>
                <a:cs typeface="Caveat"/>
                <a:sym typeface="Caveat"/>
              </a:rPr>
              <a:t>Hankekoordinaattorit@orimattila.fi</a:t>
            </a:r>
            <a:endParaRPr b="1" sz="2400">
              <a:solidFill>
                <a:srgbClr val="45818E"/>
              </a:solidFill>
              <a:latin typeface="Caveat"/>
              <a:ea typeface="Caveat"/>
              <a:cs typeface="Caveat"/>
              <a:sym typeface="Cave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15"/>
          <p:cNvSpPr txBox="1"/>
          <p:nvPr>
            <p:ph idx="1" type="body"/>
          </p:nvPr>
        </p:nvSpPr>
        <p:spPr>
          <a:xfrm>
            <a:off x="0" y="415050"/>
            <a:ext cx="8520600" cy="3416400"/>
          </a:xfrm>
          <a:prstGeom prst="rect">
            <a:avLst/>
          </a:prstGeom>
        </p:spPr>
        <p:txBody>
          <a:bodyPr anchorCtr="0" anchor="t" bIns="91425" lIns="91425" spcFirstLastPara="1" rIns="91425" wrap="square" tIns="91425">
            <a:normAutofit/>
          </a:bodyPr>
          <a:lstStyle/>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Miksi varhaiskasvatuksessa käytetään digilaitteita?</a:t>
            </a:r>
            <a:endParaRPr b="1" sz="2900">
              <a:solidFill>
                <a:srgbClr val="6AA84F"/>
              </a:solidFill>
              <a:latin typeface="Caveat"/>
              <a:ea typeface="Caveat"/>
              <a:cs typeface="Caveat"/>
              <a:sym typeface="Caveat"/>
            </a:endParaRPr>
          </a:p>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Miten varhaiskasvatuksessa käytetään digilaitteita?</a:t>
            </a:r>
            <a:endParaRPr b="1" sz="2900">
              <a:solidFill>
                <a:srgbClr val="6AA84F"/>
              </a:solidFill>
              <a:latin typeface="Caveat"/>
              <a:ea typeface="Caveat"/>
              <a:cs typeface="Caveat"/>
              <a:sym typeface="Caveat"/>
            </a:endParaRPr>
          </a:p>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Lasten Oma Teams</a:t>
            </a:r>
            <a:endParaRPr b="1" sz="2900">
              <a:solidFill>
                <a:srgbClr val="6AA84F"/>
              </a:solidFill>
              <a:latin typeface="Caveat"/>
              <a:ea typeface="Caveat"/>
              <a:cs typeface="Caveat"/>
              <a:sym typeface="Caveat"/>
            </a:endParaRPr>
          </a:p>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Sosiaalinen media varhaiskasvatuksessa</a:t>
            </a:r>
            <a:endParaRPr b="1" sz="2900">
              <a:solidFill>
                <a:srgbClr val="6AA84F"/>
              </a:solidFill>
              <a:latin typeface="Caveat"/>
              <a:ea typeface="Caveat"/>
              <a:cs typeface="Caveat"/>
              <a:sym typeface="Caveat"/>
            </a:endParaRPr>
          </a:p>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Digiturvallisuus; ikärajat ja ruutuaika</a:t>
            </a:r>
            <a:endParaRPr b="1" sz="2900">
              <a:solidFill>
                <a:srgbClr val="6AA84F"/>
              </a:solidFill>
              <a:latin typeface="Caveat"/>
              <a:ea typeface="Caveat"/>
              <a:cs typeface="Caveat"/>
              <a:sym typeface="Caveat"/>
            </a:endParaRPr>
          </a:p>
          <a:p>
            <a:pPr indent="-412750" lvl="0" marL="457200" rtl="0" algn="l">
              <a:spcBef>
                <a:spcPts val="0"/>
              </a:spcBef>
              <a:spcAft>
                <a:spcPts val="0"/>
              </a:spcAft>
              <a:buClr>
                <a:srgbClr val="6AA84F"/>
              </a:buClr>
              <a:buSzPts val="2900"/>
              <a:buFont typeface="Caveat"/>
              <a:buChar char="●"/>
            </a:pPr>
            <a:r>
              <a:rPr b="1" lang="fi" sz="2900">
                <a:solidFill>
                  <a:srgbClr val="6AA84F"/>
                </a:solidFill>
                <a:latin typeface="Caveat"/>
                <a:ea typeface="Caveat"/>
                <a:cs typeface="Caveat"/>
                <a:sym typeface="Caveat"/>
              </a:rPr>
              <a:t>Hankkeiden tuki</a:t>
            </a:r>
            <a:endParaRPr b="1" sz="2900">
              <a:solidFill>
                <a:srgbClr val="6AA84F"/>
              </a:solidFill>
              <a:latin typeface="Caveat"/>
              <a:ea typeface="Caveat"/>
              <a:cs typeface="Caveat"/>
              <a:sym typeface="Caveat"/>
            </a:endParaRPr>
          </a:p>
        </p:txBody>
      </p:sp>
      <p:pic>
        <p:nvPicPr>
          <p:cNvPr id="69" name="Google Shape;69;p15"/>
          <p:cNvPicPr preferRelativeResize="0"/>
          <p:nvPr/>
        </p:nvPicPr>
        <p:blipFill>
          <a:blip r:embed="rId3">
            <a:alphaModFix/>
          </a:blip>
          <a:stretch>
            <a:fillRect/>
          </a:stretch>
        </p:blipFill>
        <p:spPr>
          <a:xfrm>
            <a:off x="3019225" y="1870825"/>
            <a:ext cx="5764050" cy="30818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 name="Shape 73"/>
        <p:cNvGrpSpPr/>
        <p:nvPr/>
      </p:nvGrpSpPr>
      <p:grpSpPr>
        <a:xfrm>
          <a:off x="0" y="0"/>
          <a:ext cx="0" cy="0"/>
          <a:chOff x="0" y="0"/>
          <a:chExt cx="0" cy="0"/>
        </a:xfrm>
      </p:grpSpPr>
      <p:pic>
        <p:nvPicPr>
          <p:cNvPr id="74" name="Google Shape;74;p16"/>
          <p:cNvPicPr preferRelativeResize="0"/>
          <p:nvPr/>
        </p:nvPicPr>
        <p:blipFill rotWithShape="1">
          <a:blip r:embed="rId3">
            <a:alphaModFix/>
          </a:blip>
          <a:srcRect b="0" l="34309" r="6166" t="0"/>
          <a:stretch/>
        </p:blipFill>
        <p:spPr>
          <a:xfrm>
            <a:off x="5087175" y="434413"/>
            <a:ext cx="3947701" cy="4639025"/>
          </a:xfrm>
          <a:prstGeom prst="rect">
            <a:avLst/>
          </a:prstGeom>
          <a:noFill/>
          <a:ln>
            <a:noFill/>
          </a:ln>
        </p:spPr>
      </p:pic>
      <p:sp>
        <p:nvSpPr>
          <p:cNvPr id="75" name="Google Shape;75;p16"/>
          <p:cNvSpPr txBox="1"/>
          <p:nvPr>
            <p:ph type="title"/>
          </p:nvPr>
        </p:nvSpPr>
        <p:spPr>
          <a:xfrm>
            <a:off x="0" y="1441725"/>
            <a:ext cx="5297700" cy="1467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aveat"/>
              <a:buChar char="●"/>
            </a:pPr>
            <a:r>
              <a:rPr b="1" lang="fi" sz="2400">
                <a:latin typeface="Caveat"/>
                <a:ea typeface="Caveat"/>
                <a:cs typeface="Caveat"/>
                <a:sym typeface="Caveat"/>
              </a:rPr>
              <a:t>Varhaiskasvatussuunnitelma (VASU) ohjaa </a:t>
            </a:r>
            <a:endParaRPr b="1" sz="2400">
              <a:latin typeface="Caveat"/>
              <a:ea typeface="Caveat"/>
              <a:cs typeface="Caveat"/>
              <a:sym typeface="Caveat"/>
            </a:endParaRPr>
          </a:p>
          <a:p>
            <a:pPr indent="0" lvl="0" marL="457200" rtl="0" algn="l">
              <a:spcBef>
                <a:spcPts val="0"/>
              </a:spcBef>
              <a:spcAft>
                <a:spcPts val="0"/>
              </a:spcAft>
              <a:buNone/>
            </a:pPr>
            <a:r>
              <a:rPr b="1" lang="fi" sz="2400">
                <a:latin typeface="Caveat"/>
                <a:ea typeface="Caveat"/>
                <a:cs typeface="Caveat"/>
                <a:sym typeface="Caveat"/>
              </a:rPr>
              <a:t>digitaalisten taitojen oppimista</a:t>
            </a:r>
            <a:endParaRPr b="1" sz="2400">
              <a:latin typeface="Caveat"/>
              <a:ea typeface="Caveat"/>
              <a:cs typeface="Caveat"/>
              <a:sym typeface="Caveat"/>
            </a:endParaRPr>
          </a:p>
          <a:p>
            <a:pPr indent="-381000" lvl="0" marL="457200" rtl="0" algn="l">
              <a:spcBef>
                <a:spcPts val="0"/>
              </a:spcBef>
              <a:spcAft>
                <a:spcPts val="0"/>
              </a:spcAft>
              <a:buSzPts val="2400"/>
              <a:buFont typeface="Caveat"/>
              <a:buChar char="●"/>
            </a:pPr>
            <a:r>
              <a:rPr b="1" lang="fi" sz="2400">
                <a:latin typeface="Caveat"/>
                <a:ea typeface="Caveat"/>
                <a:cs typeface="Caveat"/>
                <a:sym typeface="Caveat"/>
              </a:rPr>
              <a:t>VASU perustuu varhaiskasvatuslakiin</a:t>
            </a:r>
            <a:endParaRPr b="1" sz="2400">
              <a:latin typeface="Caveat"/>
              <a:ea typeface="Caveat"/>
              <a:cs typeface="Caveat"/>
              <a:sym typeface="Caveat"/>
            </a:endParaRPr>
          </a:p>
          <a:p>
            <a:pPr indent="0" lvl="0" marL="457200" rtl="0" algn="l">
              <a:spcBef>
                <a:spcPts val="0"/>
              </a:spcBef>
              <a:spcAft>
                <a:spcPts val="0"/>
              </a:spcAft>
              <a:buNone/>
            </a:pPr>
            <a:r>
              <a:t/>
            </a:r>
            <a:endParaRPr b="1" sz="2400">
              <a:latin typeface="Caveat"/>
              <a:ea typeface="Caveat"/>
              <a:cs typeface="Caveat"/>
              <a:sym typeface="Caveat"/>
            </a:endParaRPr>
          </a:p>
        </p:txBody>
      </p:sp>
      <p:sp>
        <p:nvSpPr>
          <p:cNvPr id="76" name="Google Shape;76;p16"/>
          <p:cNvSpPr txBox="1"/>
          <p:nvPr/>
        </p:nvSpPr>
        <p:spPr>
          <a:xfrm>
            <a:off x="0" y="56075"/>
            <a:ext cx="63021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fi" sz="3500">
                <a:solidFill>
                  <a:srgbClr val="6AA84F"/>
                </a:solidFill>
                <a:latin typeface="Caveat"/>
                <a:ea typeface="Caveat"/>
                <a:cs typeface="Caveat"/>
                <a:sym typeface="Caveat"/>
              </a:rPr>
              <a:t>Miksi varhaiskasvatuksessa käytetään digilaitteita?</a:t>
            </a:r>
            <a:endParaRPr b="1" sz="3500">
              <a:solidFill>
                <a:srgbClr val="6AA84F"/>
              </a:solidFill>
              <a:latin typeface="Caveat"/>
              <a:ea typeface="Caveat"/>
              <a:cs typeface="Caveat"/>
              <a:sym typeface="Caveat"/>
            </a:endParaRPr>
          </a:p>
        </p:txBody>
      </p:sp>
      <p:pic>
        <p:nvPicPr>
          <p:cNvPr id="77" name="Google Shape;77;p16"/>
          <p:cNvPicPr preferRelativeResize="0"/>
          <p:nvPr/>
        </p:nvPicPr>
        <p:blipFill>
          <a:blip r:embed="rId4">
            <a:alphaModFix/>
          </a:blip>
          <a:stretch>
            <a:fillRect/>
          </a:stretch>
        </p:blipFill>
        <p:spPr>
          <a:xfrm>
            <a:off x="58950" y="2908725"/>
            <a:ext cx="1834433" cy="2218249"/>
          </a:xfrm>
          <a:prstGeom prst="rect">
            <a:avLst/>
          </a:prstGeom>
          <a:noFill/>
          <a:ln>
            <a:noFill/>
          </a:ln>
        </p:spPr>
      </p:pic>
      <p:pic>
        <p:nvPicPr>
          <p:cNvPr id="78" name="Google Shape;78;p16"/>
          <p:cNvPicPr preferRelativeResize="0"/>
          <p:nvPr/>
        </p:nvPicPr>
        <p:blipFill>
          <a:blip r:embed="rId5">
            <a:alphaModFix/>
          </a:blip>
          <a:stretch>
            <a:fillRect/>
          </a:stretch>
        </p:blipFill>
        <p:spPr>
          <a:xfrm>
            <a:off x="2009625" y="2908725"/>
            <a:ext cx="1026193" cy="2041175"/>
          </a:xfrm>
          <a:prstGeom prst="rect">
            <a:avLst/>
          </a:prstGeom>
          <a:noFill/>
          <a:ln>
            <a:noFill/>
          </a:ln>
        </p:spPr>
      </p:pic>
      <p:pic>
        <p:nvPicPr>
          <p:cNvPr id="79" name="Google Shape;79;p16"/>
          <p:cNvPicPr preferRelativeResize="0"/>
          <p:nvPr/>
        </p:nvPicPr>
        <p:blipFill>
          <a:blip r:embed="rId6">
            <a:alphaModFix/>
          </a:blip>
          <a:stretch>
            <a:fillRect/>
          </a:stretch>
        </p:blipFill>
        <p:spPr>
          <a:xfrm>
            <a:off x="3302126" y="3723526"/>
            <a:ext cx="877412" cy="117485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ph type="title"/>
          </p:nvPr>
        </p:nvSpPr>
        <p:spPr>
          <a:xfrm>
            <a:off x="378400" y="437225"/>
            <a:ext cx="6923400" cy="26880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SzPts val="2400"/>
              <a:buFont typeface="Caveat"/>
              <a:buChar char="●"/>
            </a:pPr>
            <a:r>
              <a:rPr b="1" lang="fi" sz="2400">
                <a:latin typeface="Caveat"/>
                <a:ea typeface="Caveat"/>
                <a:cs typeface="Caveat"/>
                <a:sym typeface="Caveat"/>
              </a:rPr>
              <a:t>Jokaisella lapsella on oikeus tasa-arvoiseen digitaalisten taitojen oppimiseen</a:t>
            </a:r>
            <a:endParaRPr b="1" sz="2400">
              <a:latin typeface="Caveat"/>
              <a:ea typeface="Caveat"/>
              <a:cs typeface="Caveat"/>
              <a:sym typeface="Caveat"/>
            </a:endParaRPr>
          </a:p>
          <a:p>
            <a:pPr indent="-381000" lvl="0" marL="457200" rtl="0" algn="l">
              <a:lnSpc>
                <a:spcPct val="115000"/>
              </a:lnSpc>
              <a:spcBef>
                <a:spcPts val="0"/>
              </a:spcBef>
              <a:spcAft>
                <a:spcPts val="0"/>
              </a:spcAft>
              <a:buSzPts val="2400"/>
              <a:buFont typeface="Caveat"/>
              <a:buChar char="●"/>
            </a:pPr>
            <a:r>
              <a:rPr b="1" lang="fi" sz="2400">
                <a:highlight>
                  <a:schemeClr val="lt1"/>
                </a:highlight>
                <a:latin typeface="Caveat"/>
                <a:ea typeface="Caveat"/>
                <a:cs typeface="Caveat"/>
                <a:sym typeface="Caveat"/>
              </a:rPr>
              <a:t>Oppimisympäristöt siirtyvät yhä enemmän digitaaliseen suuntaan, ja on tärkeää, että lapselle muodostuu yhtenäinen digipolku varhaiskasvatuksesta esiopetuksen kautta lukioon.</a:t>
            </a:r>
            <a:endParaRPr b="1" sz="2400">
              <a:highlight>
                <a:schemeClr val="lt1"/>
              </a:highlight>
              <a:latin typeface="Caveat"/>
              <a:ea typeface="Caveat"/>
              <a:cs typeface="Caveat"/>
              <a:sym typeface="Caveat"/>
            </a:endParaRPr>
          </a:p>
          <a:p>
            <a:pPr indent="-381000" lvl="0" marL="457200" rtl="0" algn="l">
              <a:lnSpc>
                <a:spcPct val="115000"/>
              </a:lnSpc>
              <a:spcBef>
                <a:spcPts val="0"/>
              </a:spcBef>
              <a:spcAft>
                <a:spcPts val="0"/>
              </a:spcAft>
              <a:buSzPts val="2400"/>
              <a:buFont typeface="Caveat"/>
              <a:buChar char="●"/>
            </a:pPr>
            <a:r>
              <a:rPr b="1" lang="fi" sz="2400">
                <a:highlight>
                  <a:schemeClr val="lt1"/>
                </a:highlight>
                <a:latin typeface="Caveat"/>
                <a:ea typeface="Caveat"/>
                <a:cs typeface="Caveat"/>
                <a:sym typeface="Caveat"/>
              </a:rPr>
              <a:t>Uudet lukutaidot-osaamiskuvaukset</a:t>
            </a:r>
            <a:endParaRPr b="1" sz="2400">
              <a:highlight>
                <a:schemeClr val="lt1"/>
              </a:highlight>
              <a:latin typeface="Caveat"/>
              <a:ea typeface="Caveat"/>
              <a:cs typeface="Caveat"/>
              <a:sym typeface="Caveat"/>
            </a:endParaRPr>
          </a:p>
          <a:p>
            <a:pPr indent="0" lvl="0" marL="457200" rtl="0" algn="l">
              <a:spcBef>
                <a:spcPts val="1200"/>
              </a:spcBef>
              <a:spcAft>
                <a:spcPts val="0"/>
              </a:spcAft>
              <a:buNone/>
            </a:pPr>
            <a:r>
              <a:rPr b="1" lang="fi" sz="2000" u="sng">
                <a:solidFill>
                  <a:schemeClr val="hlink"/>
                </a:solidFill>
                <a:latin typeface="Caveat"/>
                <a:ea typeface="Caveat"/>
                <a:cs typeface="Caveat"/>
                <a:sym typeface="Caveat"/>
                <a:hlinkClick r:id="rId3"/>
              </a:rPr>
              <a:t>Uudet lukutaidot</a:t>
            </a:r>
            <a:endParaRPr b="1" sz="1900">
              <a:latin typeface="Caveat"/>
              <a:ea typeface="Caveat"/>
              <a:cs typeface="Caveat"/>
              <a:sym typeface="Caveat"/>
            </a:endParaRPr>
          </a:p>
        </p:txBody>
      </p:sp>
      <p:sp>
        <p:nvSpPr>
          <p:cNvPr id="85" name="Google Shape;85;p17"/>
          <p:cNvSpPr txBox="1"/>
          <p:nvPr/>
        </p:nvSpPr>
        <p:spPr>
          <a:xfrm>
            <a:off x="0" y="56075"/>
            <a:ext cx="6302100" cy="723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3500">
              <a:solidFill>
                <a:srgbClr val="6AA84F"/>
              </a:solidFill>
              <a:latin typeface="Caveat"/>
              <a:ea typeface="Caveat"/>
              <a:cs typeface="Caveat"/>
              <a:sym typeface="Caveat"/>
            </a:endParaRPr>
          </a:p>
        </p:txBody>
      </p:sp>
      <p:pic>
        <p:nvPicPr>
          <p:cNvPr id="86" name="Google Shape;86;p17"/>
          <p:cNvPicPr preferRelativeResize="0"/>
          <p:nvPr/>
        </p:nvPicPr>
        <p:blipFill>
          <a:blip r:embed="rId4">
            <a:alphaModFix/>
          </a:blip>
          <a:stretch>
            <a:fillRect/>
          </a:stretch>
        </p:blipFill>
        <p:spPr>
          <a:xfrm>
            <a:off x="3208525" y="2124850"/>
            <a:ext cx="5935478" cy="308947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18"/>
          <p:cNvSpPr txBox="1"/>
          <p:nvPr>
            <p:ph type="title"/>
          </p:nvPr>
        </p:nvSpPr>
        <p:spPr>
          <a:xfrm>
            <a:off x="241625" y="0"/>
            <a:ext cx="8871600" cy="868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420">
                <a:solidFill>
                  <a:srgbClr val="6AA84F"/>
                </a:solidFill>
                <a:latin typeface="Caveat"/>
                <a:ea typeface="Caveat"/>
                <a:cs typeface="Caveat"/>
                <a:sym typeface="Caveat"/>
              </a:rPr>
              <a:t>Orimattilan varhaiskasvatuksen digisuunnitelma</a:t>
            </a:r>
            <a:endParaRPr b="1" sz="3420">
              <a:solidFill>
                <a:srgbClr val="6AA84F"/>
              </a:solidFill>
              <a:latin typeface="Caveat"/>
              <a:ea typeface="Caveat"/>
              <a:cs typeface="Caveat"/>
              <a:sym typeface="Caveat"/>
            </a:endParaRPr>
          </a:p>
        </p:txBody>
      </p:sp>
      <p:sp>
        <p:nvSpPr>
          <p:cNvPr id="92" name="Google Shape;92;p18"/>
          <p:cNvSpPr txBox="1"/>
          <p:nvPr/>
        </p:nvSpPr>
        <p:spPr>
          <a:xfrm>
            <a:off x="0" y="1016075"/>
            <a:ext cx="8871600" cy="9459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0"/>
              </a:spcBef>
              <a:spcAft>
                <a:spcPts val="0"/>
              </a:spcAft>
              <a:buClr>
                <a:schemeClr val="dk1"/>
              </a:buClr>
              <a:buSzPts val="2300"/>
              <a:buFont typeface="Caveat"/>
              <a:buChar char="●"/>
            </a:pPr>
            <a:r>
              <a:rPr b="1" lang="fi" sz="2300">
                <a:solidFill>
                  <a:schemeClr val="dk1"/>
                </a:solidFill>
                <a:latin typeface="Caveat"/>
                <a:ea typeface="Caveat"/>
                <a:cs typeface="Caveat"/>
                <a:sym typeface="Caveat"/>
              </a:rPr>
              <a:t>P</a:t>
            </a:r>
            <a:r>
              <a:rPr b="1" lang="fi" sz="2300">
                <a:solidFill>
                  <a:schemeClr val="dk1"/>
                </a:solidFill>
                <a:latin typeface="Caveat"/>
                <a:ea typeface="Caveat"/>
                <a:cs typeface="Caveat"/>
                <a:sym typeface="Caveat"/>
              </a:rPr>
              <a:t>edagogiikkaa, opetusta, kasvatusta, toimintakulttuuria, kehittämistä ja investointeja suuntaava asiakirja.</a:t>
            </a:r>
            <a:endParaRPr b="1" sz="2100">
              <a:solidFill>
                <a:srgbClr val="6AA84F"/>
              </a:solidFill>
              <a:latin typeface="Caveat"/>
              <a:ea typeface="Caveat"/>
              <a:cs typeface="Caveat"/>
              <a:sym typeface="Caveat"/>
            </a:endParaRPr>
          </a:p>
        </p:txBody>
      </p:sp>
      <p:pic>
        <p:nvPicPr>
          <p:cNvPr id="93" name="Google Shape;93;p18"/>
          <p:cNvPicPr preferRelativeResize="0"/>
          <p:nvPr/>
        </p:nvPicPr>
        <p:blipFill>
          <a:blip r:embed="rId3">
            <a:alphaModFix/>
          </a:blip>
          <a:stretch>
            <a:fillRect/>
          </a:stretch>
        </p:blipFill>
        <p:spPr>
          <a:xfrm>
            <a:off x="5461075" y="3086248"/>
            <a:ext cx="3542676" cy="1991026"/>
          </a:xfrm>
          <a:prstGeom prst="rect">
            <a:avLst/>
          </a:prstGeom>
          <a:noFill/>
          <a:ln>
            <a:noFill/>
          </a:ln>
        </p:spPr>
      </p:pic>
      <p:sp>
        <p:nvSpPr>
          <p:cNvPr id="94" name="Google Shape;94;p18"/>
          <p:cNvSpPr txBox="1"/>
          <p:nvPr/>
        </p:nvSpPr>
        <p:spPr>
          <a:xfrm>
            <a:off x="0" y="1928088"/>
            <a:ext cx="7778400" cy="2292600"/>
          </a:xfrm>
          <a:prstGeom prst="rect">
            <a:avLst/>
          </a:prstGeom>
          <a:noFill/>
          <a:ln>
            <a:noFill/>
          </a:ln>
        </p:spPr>
        <p:txBody>
          <a:bodyPr anchorCtr="0" anchor="t" bIns="91425" lIns="91425" spcFirstLastPara="1" rIns="91425" wrap="square" tIns="91425">
            <a:spAutoFit/>
          </a:bodyPr>
          <a:lstStyle/>
          <a:p>
            <a:pPr indent="-381000" lvl="0" marL="457200" rtl="0" algn="l">
              <a:lnSpc>
                <a:spcPct val="115000"/>
              </a:lnSpc>
              <a:spcBef>
                <a:spcPts val="0"/>
              </a:spcBef>
              <a:spcAft>
                <a:spcPts val="0"/>
              </a:spcAft>
              <a:buClr>
                <a:schemeClr val="dk1"/>
              </a:buClr>
              <a:buSzPts val="2400"/>
              <a:buFont typeface="Caveat"/>
              <a:buChar char="●"/>
            </a:pPr>
            <a:r>
              <a:rPr b="1" lang="fi" sz="2300">
                <a:solidFill>
                  <a:schemeClr val="dk1"/>
                </a:solidFill>
                <a:latin typeface="Caveat"/>
                <a:ea typeface="Caveat"/>
                <a:cs typeface="Caveat"/>
                <a:sym typeface="Caveat"/>
              </a:rPr>
              <a:t>Tavoitteena kaikille Orimattilan kaupungin varhaiskasvatus- ja esiopetusikäisille lapsilla tasa-arvoiset mahdollisuudet kasvaa yhdenvertaisiksi toimijoiksi yhteiskunnassa, jossa yhä enemmän tarvitaan digitaalisia taitoja ja ymmärrystä. </a:t>
            </a:r>
            <a:endParaRPr b="1" sz="2300">
              <a:solidFill>
                <a:schemeClr val="dk1"/>
              </a:solidFill>
              <a:latin typeface="Caveat"/>
              <a:ea typeface="Caveat"/>
              <a:cs typeface="Caveat"/>
              <a:sym typeface="Caveat"/>
            </a:endParaRPr>
          </a:p>
          <a:p>
            <a:pPr indent="457200" lvl="0" marL="0" rtl="0" algn="l">
              <a:lnSpc>
                <a:spcPct val="115000"/>
              </a:lnSpc>
              <a:spcBef>
                <a:spcPts val="1200"/>
              </a:spcBef>
              <a:spcAft>
                <a:spcPts val="1200"/>
              </a:spcAft>
              <a:buNone/>
            </a:pPr>
            <a:r>
              <a:rPr b="1" lang="fi" sz="2000" u="sng">
                <a:solidFill>
                  <a:schemeClr val="accent5"/>
                </a:solidFill>
                <a:latin typeface="Caveat"/>
                <a:ea typeface="Caveat"/>
                <a:cs typeface="Caveat"/>
                <a:sym typeface="Caveat"/>
                <a:hlinkClick r:id="rId4">
                  <a:extLst>
                    <a:ext uri="{A12FA001-AC4F-418D-AE19-62706E023703}">
                      <ahyp:hlinkClr val="tx"/>
                    </a:ext>
                  </a:extLst>
                </a:hlinkClick>
              </a:rPr>
              <a:t>Orimattilan varhaiskasvatuksen digisuunnitelma (peda.net)</a:t>
            </a:r>
            <a:endParaRPr b="1" sz="2700">
              <a:solidFill>
                <a:schemeClr val="accent5"/>
              </a:solidFill>
              <a:latin typeface="Caveat"/>
              <a:ea typeface="Caveat"/>
              <a:cs typeface="Caveat"/>
              <a:sym typeface="Cavea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9"/>
          <p:cNvSpPr txBox="1"/>
          <p:nvPr>
            <p:ph type="title"/>
          </p:nvPr>
        </p:nvSpPr>
        <p:spPr>
          <a:xfrm>
            <a:off x="255625" y="304875"/>
            <a:ext cx="8520600" cy="1327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lang="fi" sz="3520">
                <a:solidFill>
                  <a:srgbClr val="6AA84F"/>
                </a:solidFill>
                <a:latin typeface="Caveat"/>
                <a:ea typeface="Caveat"/>
                <a:cs typeface="Caveat"/>
                <a:sym typeface="Caveat"/>
              </a:rPr>
              <a:t>Miten varhaiskasvatuksessa käytetään digilaitteita?</a:t>
            </a:r>
            <a:endParaRPr b="1" sz="3520">
              <a:solidFill>
                <a:srgbClr val="6AA84F"/>
              </a:solidFill>
              <a:latin typeface="Caveat"/>
              <a:ea typeface="Caveat"/>
              <a:cs typeface="Caveat"/>
              <a:sym typeface="Caveat"/>
            </a:endParaRPr>
          </a:p>
        </p:txBody>
      </p:sp>
      <p:sp>
        <p:nvSpPr>
          <p:cNvPr id="100" name="Google Shape;100;p19"/>
          <p:cNvSpPr txBox="1"/>
          <p:nvPr>
            <p:ph idx="1" type="body"/>
          </p:nvPr>
        </p:nvSpPr>
        <p:spPr>
          <a:xfrm>
            <a:off x="378350" y="1199775"/>
            <a:ext cx="8520600" cy="3416400"/>
          </a:xfrm>
          <a:prstGeom prst="rect">
            <a:avLst/>
          </a:prstGeom>
        </p:spPr>
        <p:txBody>
          <a:bodyPr anchorCtr="0" anchor="t" bIns="91425" lIns="91425" spcFirstLastPara="1" rIns="91425" wrap="square" tIns="91425">
            <a:normAutofit lnSpcReduction="10000"/>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pedagogisesti perustellusti</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monipuolisesti</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tutkimisen, ihmettelyn ja oppimisen yhtenä välineenä</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rikastuttamaan toimintaa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osana arkea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yhdessä ja yhteisöllisesti</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tuen työkaluna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havainnoinnin välineenä</a:t>
            </a:r>
            <a:endParaRPr b="1" sz="2400">
              <a:solidFill>
                <a:schemeClr val="dk1"/>
              </a:solidFill>
              <a:latin typeface="Caveat"/>
              <a:ea typeface="Caveat"/>
              <a:cs typeface="Caveat"/>
              <a:sym typeface="Caveat"/>
            </a:endParaRPr>
          </a:p>
        </p:txBody>
      </p:sp>
      <p:pic>
        <p:nvPicPr>
          <p:cNvPr id="101" name="Google Shape;101;p19"/>
          <p:cNvPicPr preferRelativeResize="0"/>
          <p:nvPr/>
        </p:nvPicPr>
        <p:blipFill>
          <a:blip r:embed="rId3">
            <a:alphaModFix/>
          </a:blip>
          <a:stretch>
            <a:fillRect/>
          </a:stretch>
        </p:blipFill>
        <p:spPr>
          <a:xfrm>
            <a:off x="3551625" y="3010337"/>
            <a:ext cx="3240325" cy="2001212"/>
          </a:xfrm>
          <a:prstGeom prst="rect">
            <a:avLst/>
          </a:prstGeom>
          <a:noFill/>
          <a:ln>
            <a:noFill/>
          </a:ln>
        </p:spPr>
      </p:pic>
      <p:pic>
        <p:nvPicPr>
          <p:cNvPr id="102" name="Google Shape;102;p19"/>
          <p:cNvPicPr preferRelativeResize="0"/>
          <p:nvPr/>
        </p:nvPicPr>
        <p:blipFill>
          <a:blip r:embed="rId4">
            <a:alphaModFix/>
          </a:blip>
          <a:stretch>
            <a:fillRect/>
          </a:stretch>
        </p:blipFill>
        <p:spPr>
          <a:xfrm>
            <a:off x="6105549" y="1199775"/>
            <a:ext cx="2975051" cy="24474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20"/>
          <p:cNvSpPr txBox="1"/>
          <p:nvPr>
            <p:ph idx="1" type="body"/>
          </p:nvPr>
        </p:nvSpPr>
        <p:spPr>
          <a:xfrm>
            <a:off x="164675" y="322600"/>
            <a:ext cx="7717200" cy="35145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varhaiskasvatuksessa lapsen oppimat digitaaliset taidot voivat monipuolistaa digilaitteiden käyttöä myös kotona</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varhaiskasvatuksessa käytössä olevat sovellukset ovat usein vapaasti saatavilla myös kotikäyttöön</a:t>
            </a:r>
            <a:endParaRPr b="1" sz="2400">
              <a:solidFill>
                <a:schemeClr val="dk1"/>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varhaiskasvatuksella on oma jatkuvasti päivittyvä sovelluskirjasto </a:t>
            </a:r>
            <a:r>
              <a:rPr b="1" lang="fi" sz="1900" u="sng">
                <a:solidFill>
                  <a:schemeClr val="hlink"/>
                </a:solidFill>
                <a:latin typeface="Caveat"/>
                <a:ea typeface="Caveat"/>
                <a:cs typeface="Caveat"/>
                <a:sym typeface="Caveat"/>
                <a:hlinkClick r:id="rId3"/>
              </a:rPr>
              <a:t>Orimattilan varhaiskasvatuksen sovelluskirjasto (peda.net)</a:t>
            </a:r>
            <a:endParaRPr b="1" sz="3200">
              <a:solidFill>
                <a:srgbClr val="6AA84F"/>
              </a:solidFill>
              <a:latin typeface="Caveat"/>
              <a:ea typeface="Caveat"/>
              <a:cs typeface="Caveat"/>
              <a:sym typeface="Caveat"/>
            </a:endParaRPr>
          </a:p>
          <a:p>
            <a:pPr indent="-381000" lvl="0" marL="457200" rtl="0" algn="l">
              <a:spcBef>
                <a:spcPts val="0"/>
              </a:spcBef>
              <a:spcAft>
                <a:spcPts val="0"/>
              </a:spcAft>
              <a:buClr>
                <a:schemeClr val="dk1"/>
              </a:buClr>
              <a:buSzPts val="2400"/>
              <a:buFont typeface="Caveat"/>
              <a:buChar char="●"/>
            </a:pPr>
            <a:r>
              <a:rPr b="1" lang="fi" sz="2400">
                <a:solidFill>
                  <a:schemeClr val="dk1"/>
                </a:solidFill>
                <a:latin typeface="Caveat"/>
                <a:ea typeface="Caveat"/>
                <a:cs typeface="Caveat"/>
                <a:sym typeface="Caveat"/>
              </a:rPr>
              <a:t>henkilöstöä koulutettu Kamerakynän pedagogiikkaan</a:t>
            </a:r>
            <a:endParaRPr b="1" sz="2400">
              <a:solidFill>
                <a:schemeClr val="dk1"/>
              </a:solidFill>
              <a:latin typeface="Caveat"/>
              <a:ea typeface="Caveat"/>
              <a:cs typeface="Caveat"/>
              <a:sym typeface="Caveat"/>
            </a:endParaRPr>
          </a:p>
          <a:p>
            <a:pPr indent="457200" lvl="0" marL="0" rtl="0" algn="l">
              <a:spcBef>
                <a:spcPts val="1200"/>
              </a:spcBef>
              <a:spcAft>
                <a:spcPts val="1200"/>
              </a:spcAft>
              <a:buNone/>
            </a:pPr>
            <a:r>
              <a:rPr b="1" lang="fi" sz="1900" u="sng">
                <a:solidFill>
                  <a:schemeClr val="hlink"/>
                </a:solidFill>
                <a:latin typeface="Caveat"/>
                <a:ea typeface="Caveat"/>
                <a:cs typeface="Caveat"/>
                <a:sym typeface="Caveat"/>
                <a:hlinkClick r:id="rId4"/>
              </a:rPr>
              <a:t>Kaikki Kuvaa EDU</a:t>
            </a:r>
            <a:endParaRPr b="1" sz="1900">
              <a:solidFill>
                <a:schemeClr val="dk1"/>
              </a:solidFill>
              <a:latin typeface="Caveat"/>
              <a:ea typeface="Caveat"/>
              <a:cs typeface="Caveat"/>
              <a:sym typeface="Caveat"/>
            </a:endParaRPr>
          </a:p>
        </p:txBody>
      </p:sp>
      <p:pic>
        <p:nvPicPr>
          <p:cNvPr id="108" name="Google Shape;108;p20"/>
          <p:cNvPicPr preferRelativeResize="0"/>
          <p:nvPr/>
        </p:nvPicPr>
        <p:blipFill>
          <a:blip r:embed="rId5">
            <a:alphaModFix/>
          </a:blip>
          <a:stretch>
            <a:fillRect/>
          </a:stretch>
        </p:blipFill>
        <p:spPr>
          <a:xfrm>
            <a:off x="5368600" y="2706575"/>
            <a:ext cx="3775391" cy="2516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21"/>
          <p:cNvPicPr preferRelativeResize="0"/>
          <p:nvPr/>
        </p:nvPicPr>
        <p:blipFill>
          <a:blip r:embed="rId3">
            <a:alphaModFix/>
          </a:blip>
          <a:stretch>
            <a:fillRect/>
          </a:stretch>
        </p:blipFill>
        <p:spPr>
          <a:xfrm rot="442673">
            <a:off x="4862650" y="222050"/>
            <a:ext cx="3765821" cy="4769575"/>
          </a:xfrm>
          <a:prstGeom prst="rect">
            <a:avLst/>
          </a:prstGeom>
          <a:noFill/>
          <a:ln>
            <a:noFill/>
          </a:ln>
          <a:effectLst>
            <a:outerShdw blurRad="57150" rotWithShape="0" algn="bl" dir="5400000" dist="19050">
              <a:srgbClr val="000000">
                <a:alpha val="50000"/>
              </a:srgbClr>
            </a:outerShdw>
          </a:effectLst>
        </p:spPr>
      </p:pic>
      <p:pic>
        <p:nvPicPr>
          <p:cNvPr id="114" name="Google Shape;114;p21"/>
          <p:cNvPicPr preferRelativeResize="0"/>
          <p:nvPr/>
        </p:nvPicPr>
        <p:blipFill>
          <a:blip r:embed="rId4">
            <a:alphaModFix/>
          </a:blip>
          <a:stretch>
            <a:fillRect/>
          </a:stretch>
        </p:blipFill>
        <p:spPr>
          <a:xfrm rot="-710274">
            <a:off x="441250" y="1031863"/>
            <a:ext cx="4800847" cy="3600649"/>
          </a:xfrm>
          <a:prstGeom prst="rect">
            <a:avLst/>
          </a:prstGeom>
          <a:noFill/>
          <a:ln>
            <a:noFill/>
          </a:ln>
          <a:effectLst>
            <a:outerShdw blurRad="57150" rotWithShape="0" algn="bl" dir="5400000" dist="19050">
              <a:srgbClr val="000000">
                <a:alpha val="50000"/>
              </a:srgbClr>
            </a:outerShdw>
          </a:effectLst>
        </p:spPr>
      </p:pic>
      <p:sp>
        <p:nvSpPr>
          <p:cNvPr id="115" name="Google Shape;115;p21"/>
          <p:cNvSpPr txBox="1"/>
          <p:nvPr/>
        </p:nvSpPr>
        <p:spPr>
          <a:xfrm>
            <a:off x="7413975" y="2034575"/>
            <a:ext cx="174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