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19" r:id="rId5"/>
    <p:sldId id="367" r:id="rId6"/>
    <p:sldId id="369" r:id="rId7"/>
    <p:sldId id="572" r:id="rId8"/>
    <p:sldId id="568" r:id="rId9"/>
    <p:sldId id="482" r:id="rId10"/>
    <p:sldId id="565" r:id="rId11"/>
    <p:sldId id="552" r:id="rId12"/>
    <p:sldId id="561" r:id="rId13"/>
    <p:sldId id="574" r:id="rId14"/>
    <p:sldId id="485" r:id="rId15"/>
    <p:sldId id="557" r:id="rId16"/>
    <p:sldId id="553" r:id="rId17"/>
    <p:sldId id="521" r:id="rId18"/>
    <p:sldId id="570" r:id="rId19"/>
    <p:sldId id="571" r:id="rId20"/>
    <p:sldId id="437" r:id="rId21"/>
    <p:sldId id="554" r:id="rId22"/>
    <p:sldId id="556" r:id="rId23"/>
    <p:sldId id="555" r:id="rId24"/>
    <p:sldId id="575" r:id="rId25"/>
    <p:sldId id="577" r:id="rId26"/>
    <p:sldId id="559" r:id="rId27"/>
    <p:sldId id="436" r:id="rId28"/>
    <p:sldId id="563" r:id="rId29"/>
    <p:sldId id="420" r:id="rId30"/>
    <p:sldId id="481" r:id="rId31"/>
    <p:sldId id="479" r:id="rId32"/>
    <p:sldId id="440" r:id="rId33"/>
    <p:sldId id="434" r:id="rId34"/>
    <p:sldId id="302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4B874C-7C78-B28F-3C52-11B17F58E822}" name="Henna Hyytiä" initials="HH" userId="S::henna.hyytia@keuda.fi::d852686d-6661-4566-9899-efc0e59937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9F3"/>
    <a:srgbClr val="BFE3E7"/>
    <a:srgbClr val="E7E5E5"/>
    <a:srgbClr val="E0F2F4"/>
    <a:srgbClr val="3494BA"/>
    <a:srgbClr val="59B7C0"/>
    <a:srgbClr val="C0E1EE"/>
    <a:srgbClr val="C7DFE7"/>
    <a:srgbClr val="C9E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CAAFA-E321-525F-37D4-3A7EF4D29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349200-D501-1405-BF41-C0151A4E8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DE2F4C-DFB9-DA38-8C57-FE96C82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CBCAAF-A1B4-4E27-68E7-25D85A9F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4A9FC4-A248-AB45-6A9A-0984FBEE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4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64374-224C-BFCC-432A-31FA456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70B53C-9FD4-5CCF-7C74-594658A34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33D13-B260-D2CF-EFE8-39D92F50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2F82C-DA7D-2F66-C1CF-911B9D3D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ADC3C-ED55-9BD1-F81D-AC0F2B0A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9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FC721C6-FA3D-D9D0-C88F-3DDB69EF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452593-F240-3A79-4336-EA15DC5D6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F34F8A-FE79-9E62-71A8-ED19E492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F22D34-B944-7F8A-D5DA-C3D2668A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8C87FD-2EED-F107-9BE8-162851A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4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E37B-5E56-925A-0805-E913C68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43B532-9249-3F44-155B-9B11B3638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405828-EAB0-BA64-176B-7C7229E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9F6F4B9-3012-7FE2-A927-D36FD817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FC2D9-051A-E5CE-5072-6E6E54A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4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E4074-671E-3406-D528-BBCE7FA1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C3E93B-4A8C-0A05-77F2-BC652A55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40B694-1E69-E01E-6B6F-AE91FF76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17CE87-3548-DBC9-9513-D8E7EF56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55579F-27E9-E7CE-33DB-F3F837B2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6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BADEA-F5B3-2888-DB96-82BFD812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71355-F98F-DF13-7EB3-0EA3BF71F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2BBD730-3515-0858-7E63-FB3B75E4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FA5453-2960-268B-B597-13ACC912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F2746F-A83B-D2B5-07AE-A81ED43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7DB6E3-C5D8-2D2F-E7BD-7AB396F6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6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24CE7-6E96-2D04-0436-D77251BB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9683BE-6961-245B-570B-3D089798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895450-8E3E-EF52-4D97-A45A363A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C53E36-43A7-7AC8-2A75-EFF06DC6D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4033CD-E380-DD25-A263-621AD89E4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F3C5E0-497D-0D1C-55A1-55448813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13FB89-EB5D-0672-7008-632EAB9B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9A2337-4B34-D0CC-AC76-093855B9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43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CE095-D0D5-4C23-2AA7-850407DE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482FCC6-D0E5-236D-AABC-F94BDD2D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66F2242-BB56-9088-F1B0-2F1E77B3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DABAC6-33CB-3AF8-1F55-1114C0C5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30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312DD46-23AF-E1C4-70E4-7E8A9C3E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4920" y="6362700"/>
            <a:ext cx="2743200" cy="365125"/>
          </a:xfrm>
        </p:spPr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1C79E9-317D-8C21-1F3C-A3513FEA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0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BE8603-68D2-34EB-9F93-EDC0F31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CCA47D-CFFC-1E89-65B5-E52306F14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3B791F-37A9-E58B-420A-1E7A4EE6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CFB3E-A220-946A-B829-E9FD24D2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8AF23BE-2EA7-D066-1624-BA51330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5715D4-B57D-4CA1-0EC6-EE5DB4A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75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22607E-4508-FE1A-A6C5-7C343B66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D334C1B-BFB9-97A2-9B03-E44062634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04A4C1-FAB7-42CE-306F-4E957C900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ABA317-359C-4082-CC6C-01547F5B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6090FE-CCAB-C6A6-A1A0-4FDA8C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E40E71-9856-E684-27CC-95FB886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3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9BBA6F1-28CB-37FB-704B-A690222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64B9A-6297-28DB-5274-C1B54442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B3F3D-8E1A-F41B-977C-35C09FEF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51B5-4D3B-4133-9F5E-FF36125E1D73}" type="datetimeFigureOut">
              <a:rPr lang="fi-FI" smtClean="0"/>
              <a:t>11.11.2024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674F0F-E910-2473-8393-6F6DBF0FB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AABF1B-1454-764F-B80B-70092D146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14CF-3A1C-4F19-A81C-437FE2D251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6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umen5.com/user/lauralehmuskoski-ali-laurila/secure-access-and-re-xrq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du.hel.fi/selkomateriaaleja?usp=sharing" TargetMode="External"/><Relationship Id="rId2" Type="http://schemas.openxmlformats.org/officeDocument/2006/relationships/hyperlink" Target="https://aoe.fi/#/etusiv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ass/system/files/2020-05/CEFR%20self-assessment%20grid%20FI.pdf" TargetMode="External"/><Relationship Id="rId13" Type="http://schemas.openxmlformats.org/officeDocument/2006/relationships/hyperlink" Target="https://selkokeskus.fi/selkokieli/nain-kirjoitat-selkokielta/" TargetMode="External"/><Relationship Id="rId3" Type="http://schemas.openxmlformats.org/officeDocument/2006/relationships/hyperlink" Target="https://kansalaisopistojenliitto.fi/wp-content/uploads/2016/10/12-askelta-selkokielell%C3%A4-opettamiseen.pdf" TargetMode="External"/><Relationship Id="rId7" Type="http://schemas.openxmlformats.org/officeDocument/2006/relationships/hyperlink" Target="https://salpro.salpaus.fi/esitteet/ESITTEET_2010/Kielitukiopas.pdf" TargetMode="External"/><Relationship Id="rId12" Type="http://schemas.openxmlformats.org/officeDocument/2006/relationships/hyperlink" Target="http://view.24mags.com/mobilev/e5f43d46a15e11480d262296d568fc76#/page=1" TargetMode="External"/><Relationship Id="rId2" Type="http://schemas.openxmlformats.org/officeDocument/2006/relationships/hyperlink" Target="https://issuu.com/keudajulkaisut/docs/2020_keuda_kielitietoisen-ohjauksen-opas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tl.fi/oppimateriaalit/monimuotoisuus-ja-inklusiivisuus-asiantuntijaorganisaatiossa/kielitietoisuuteen-heraaminen" TargetMode="External"/><Relationship Id="rId11" Type="http://schemas.openxmlformats.org/officeDocument/2006/relationships/hyperlink" Target="http://www.youtube.com/playlist?list=PLHdusDFOKUA0l1wXp9lSFb6Jy3FSRF3xP" TargetMode="External"/><Relationship Id="rId5" Type="http://schemas.openxmlformats.org/officeDocument/2006/relationships/hyperlink" Target="https://ohjaan.fi/ohjaamme/kielitietoinen-ja-monikulttuurinen-ohjaus/" TargetMode="External"/><Relationship Id="rId15" Type="http://schemas.openxmlformats.org/officeDocument/2006/relationships/hyperlink" Target="https://selkokeskus.fi/selkokieli/" TargetMode="External"/><Relationship Id="rId10" Type="http://schemas.openxmlformats.org/officeDocument/2006/relationships/hyperlink" Target="https://thl.fi/aiheet/maahanmuutto-ja-kulttuurinen-moninaisuus/tyon-tueksi/hyvia-kaytantoja/kielitietoinen-tyoskentely" TargetMode="External"/><Relationship Id="rId4" Type="http://schemas.openxmlformats.org/officeDocument/2006/relationships/hyperlink" Target="http://www.oph.fi/fi/koulutus-ja-tutkinnot/kehittyvan-kielitaidon-tasojen-kuvausasteikko" TargetMode="External"/><Relationship Id="rId9" Type="http://schemas.openxmlformats.org/officeDocument/2006/relationships/hyperlink" Target="https://www.youtube.com/watch?v=wUszzPChjNE&amp;list=PLHdusDFOKUA0l1wXp9lSFb6Jy3FSRF3xP" TargetMode="External"/><Relationship Id="rId14" Type="http://schemas.openxmlformats.org/officeDocument/2006/relationships/hyperlink" Target="https://sites.google.com/edu.hel.fi/selkotieto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hyperlink" Target="https://www.keuda.fi/keuda/hankkeet/vierk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RseL_Wttek?si=1QrYpTcv1rx8ghM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RseL_Wttek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EA2A4F1-13A9-0F65-0766-D7A47A040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2">
            <a:extLst>
              <a:ext uri="{FF2B5EF4-FFF2-40B4-BE49-F238E27FC236}">
                <a16:creationId xmlns:a16="http://schemas.microsoft.com/office/drawing/2014/main" id="{D45E4F89-AAD2-E4F4-6935-6B9E84C2D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489" y="1712729"/>
            <a:ext cx="4168140" cy="4090576"/>
          </a:xfrm>
        </p:spPr>
        <p:txBody>
          <a:bodyPr>
            <a:normAutofit fontScale="90000"/>
          </a:bodyPr>
          <a:lstStyle/>
          <a:p>
            <a:pPr algn="ctr"/>
            <a:br>
              <a:rPr lang="fi-FI" sz="3200" b="1" dirty="0">
                <a:latin typeface="Calibri" panose="020F0502020204030204"/>
                <a:cs typeface="Calibri" panose="020F0502020204030204"/>
              </a:rPr>
            </a:br>
            <a:r>
              <a:rPr lang="fi-FI" sz="4900" b="1" dirty="0"/>
              <a:t>Selitä selkona:</a:t>
            </a:r>
            <a:br>
              <a:rPr lang="fi-FI" sz="4900" b="1" dirty="0"/>
            </a:br>
            <a:br>
              <a:rPr lang="fi-FI" sz="4900" b="1" dirty="0"/>
            </a:br>
            <a:r>
              <a:rPr lang="fi-FI" sz="4900" b="1" dirty="0"/>
              <a:t> virity helppoon kieleen</a:t>
            </a:r>
            <a:br>
              <a:rPr lang="fi-FI" sz="3200" dirty="0"/>
            </a:br>
            <a:br>
              <a:rPr lang="fi-FI" sz="3200" b="1" dirty="0"/>
            </a:br>
            <a:br>
              <a:rPr lang="fi-FI" sz="2800" b="1" dirty="0">
                <a:latin typeface="Calibri" panose="020F0502020204030204"/>
                <a:cs typeface="Calibri" panose="020F0502020204030204"/>
              </a:rPr>
            </a:br>
            <a:r>
              <a:rPr lang="fi-FI" sz="1800" b="1" dirty="0">
                <a:latin typeface="Calibri" panose="020F0502020204030204"/>
                <a:cs typeface="Calibri" panose="020F0502020204030204"/>
              </a:rPr>
              <a:t>Koulutusdiat 1</a:t>
            </a:r>
            <a:br>
              <a:rPr lang="fi-FI" sz="1800" b="1" dirty="0">
                <a:latin typeface="Calibri" panose="020F0502020204030204"/>
                <a:cs typeface="Calibri" panose="020F0502020204030204"/>
              </a:rPr>
            </a:br>
            <a:r>
              <a:rPr lang="fi-FI" sz="1800" b="1" dirty="0">
                <a:latin typeface="Calibri" panose="020F0502020204030204"/>
                <a:cs typeface="Calibri" panose="020F0502020204030204"/>
              </a:rPr>
              <a:t>VIERKO</a:t>
            </a:r>
            <a:br>
              <a:rPr lang="fi-FI" sz="1800" b="1" dirty="0">
                <a:latin typeface="Calibri" panose="020F0502020204030204"/>
                <a:cs typeface="Calibri" panose="020F0502020204030204"/>
              </a:rPr>
            </a:br>
            <a:r>
              <a:rPr lang="fi-FI" sz="1800" dirty="0">
                <a:latin typeface="Calibri" panose="020F0502020204030204"/>
                <a:cs typeface="Calibri" panose="020F0502020204030204"/>
              </a:rPr>
              <a:t>2024</a:t>
            </a:r>
            <a:endParaRPr lang="fi-FI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9" name="Kuva 8" descr="CC BY-SA 4.0">
            <a:extLst>
              <a:ext uri="{FF2B5EF4-FFF2-40B4-BE49-F238E27FC236}">
                <a16:creationId xmlns:a16="http://schemas.microsoft.com/office/drawing/2014/main" id="{B13016EF-300D-6704-709B-A5994299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6" y="6194662"/>
            <a:ext cx="1999343" cy="38160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23BD65B-79EF-FE18-61A8-A34AA570B816}"/>
              </a:ext>
            </a:extLst>
          </p:cNvPr>
          <p:cNvSpPr txBox="1"/>
          <p:nvPr/>
        </p:nvSpPr>
        <p:spPr>
          <a:xfrm>
            <a:off x="123896" y="206493"/>
            <a:ext cx="19993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latin typeface="Abadi"/>
                <a:cs typeface="Calibri"/>
              </a:rPr>
              <a:t>Oppimateriaalit</a:t>
            </a:r>
          </a:p>
        </p:txBody>
      </p:sp>
    </p:spTree>
    <p:extLst>
      <p:ext uri="{BB962C8B-B14F-4D97-AF65-F5344CB8AC3E}">
        <p14:creationId xmlns:p14="http://schemas.microsoft.com/office/powerpoint/2010/main" val="2144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983EB-5AFE-6A02-EC0D-74284A1E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Calibri Light"/>
                <a:cs typeface="Calibri Light"/>
              </a:rPr>
              <a:t>Ammattikielen ymmärtämisen vaikeus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B5700F-408E-07FE-E2A3-6C9BE56DE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96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highlight>
                  <a:srgbClr val="C0C0C0"/>
                </a:highlight>
                <a:ea typeface="Calibri"/>
                <a:cs typeface="Calibri"/>
              </a:rPr>
              <a:t>On tärkeää huomioida, että</a:t>
            </a:r>
            <a:r>
              <a:rPr lang="fi-FI" dirty="0">
                <a:ea typeface="Calibri"/>
                <a:cs typeface="Calibri"/>
              </a:rPr>
              <a:t> heterogeenisten </a:t>
            </a:r>
            <a:r>
              <a:rPr lang="fi-FI" err="1">
                <a:ea typeface="Calibri"/>
                <a:cs typeface="Calibri"/>
              </a:rPr>
              <a:t>agglomeraattien</a:t>
            </a:r>
            <a:r>
              <a:rPr lang="fi-FI" dirty="0">
                <a:ea typeface="Calibri"/>
                <a:cs typeface="Calibri"/>
              </a:rPr>
              <a:t> koheesiomekanismit </a:t>
            </a:r>
            <a:r>
              <a:rPr lang="fi-FI" dirty="0">
                <a:highlight>
                  <a:srgbClr val="C0C0C0"/>
                </a:highlight>
                <a:ea typeface="Calibri"/>
                <a:cs typeface="Calibri"/>
              </a:rPr>
              <a:t>ovat sidoksissa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err="1">
                <a:ea typeface="Calibri"/>
                <a:cs typeface="Calibri"/>
              </a:rPr>
              <a:t>anisosotrooppisten</a:t>
            </a:r>
            <a:r>
              <a:rPr lang="fi-FI" dirty="0">
                <a:ea typeface="Calibri"/>
                <a:cs typeface="Calibri"/>
              </a:rPr>
              <a:t> parametrien interaktiiviseen </a:t>
            </a:r>
            <a:r>
              <a:rPr lang="fi-FI" err="1">
                <a:ea typeface="Calibri"/>
                <a:cs typeface="Calibri"/>
              </a:rPr>
              <a:t>konfluenssiin</a:t>
            </a:r>
            <a:r>
              <a:rPr lang="fi-FI" dirty="0">
                <a:ea typeface="Calibri"/>
                <a:cs typeface="Calibri"/>
              </a:rPr>
              <a:t>, </a:t>
            </a:r>
            <a:r>
              <a:rPr lang="fi-FI" dirty="0">
                <a:highlight>
                  <a:srgbClr val="C0C0C0"/>
                </a:highlight>
                <a:ea typeface="Calibri"/>
                <a:cs typeface="Calibri"/>
              </a:rPr>
              <a:t>mikä puolestaan vaikuttaa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err="1">
                <a:ea typeface="Calibri"/>
                <a:cs typeface="Calibri"/>
              </a:rPr>
              <a:t>monomeeristen</a:t>
            </a:r>
            <a:r>
              <a:rPr lang="fi-FI" dirty="0">
                <a:ea typeface="Calibri"/>
                <a:cs typeface="Calibri"/>
              </a:rPr>
              <a:t> substanssien </a:t>
            </a:r>
            <a:r>
              <a:rPr lang="fi-FI" err="1">
                <a:ea typeface="Calibri"/>
                <a:cs typeface="Calibri"/>
              </a:rPr>
              <a:t>polydispersiteettiin</a:t>
            </a:r>
            <a:r>
              <a:rPr lang="fi-FI" dirty="0">
                <a:ea typeface="Calibri"/>
                <a:cs typeface="Calibri"/>
              </a:rPr>
              <a:t>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3A1AC9-FA7E-11F7-4986-200C940F8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6355" y="1825625"/>
            <a:ext cx="34874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Calibri"/>
                <a:cs typeface="Calibri"/>
              </a:rPr>
              <a:t>"Tavallinen" kieli ja sen tutut sanat eivät auta ymmärtämään ammattikieltä.</a:t>
            </a:r>
          </a:p>
        </p:txBody>
      </p:sp>
    </p:spTree>
    <p:extLst>
      <p:ext uri="{BB962C8B-B14F-4D97-AF65-F5344CB8AC3E}">
        <p14:creationId xmlns:p14="http://schemas.microsoft.com/office/powerpoint/2010/main" val="253067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97927-7EFD-FB12-A1D3-8E14D623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Oletko tietoinen kielen käytöstäsi?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4F1405-9B1B-28D0-D5D7-A031CD43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</a:rPr>
              <a:t>Teetkö havaintoja kielestä eri tilanteissa?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Ymmärtävätkö opiskelijat sinun kieltäsi? </a:t>
            </a:r>
            <a:r>
              <a:rPr lang="en-US" b="0" i="0">
                <a:solidFill>
                  <a:srgbClr val="000000"/>
                </a:solidFill>
                <a:effectLst/>
              </a:rPr>
              <a:t>​ </a:t>
            </a:r>
            <a:r>
              <a:rPr lang="en-US" b="0" i="0" err="1">
                <a:solidFill>
                  <a:srgbClr val="000000"/>
                </a:solidFill>
                <a:effectLst/>
              </a:rPr>
              <a:t>Miksi</a:t>
            </a:r>
            <a:r>
              <a:rPr lang="en-US" b="0" i="0">
                <a:solidFill>
                  <a:srgbClr val="000000"/>
                </a:solidFill>
                <a:effectLst/>
              </a:rPr>
              <a:t>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</a:rPr>
              <a:t>Teetkö kielen valintoja, jotka helpottavat ymmärtämistä?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0000"/>
                </a:solidFill>
              </a:rPr>
              <a:t>Selitätkö vaikeat asiat helpolla kielellä?</a:t>
            </a:r>
            <a:endParaRPr lang="en-US" b="0" i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288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BEB0908-72F1-86E9-41BA-A68906B1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000" y="2357266"/>
            <a:ext cx="3276600" cy="3276600"/>
          </a:xfrm>
          <a:prstGeom prst="rect">
            <a:avLst/>
          </a:prstGeom>
        </p:spPr>
      </p:pic>
      <p:sp>
        <p:nvSpPr>
          <p:cNvPr id="4" name="Ajatuskupla: Pilvi 3">
            <a:extLst>
              <a:ext uri="{FF2B5EF4-FFF2-40B4-BE49-F238E27FC236}">
                <a16:creationId xmlns:a16="http://schemas.microsoft.com/office/drawing/2014/main" id="{80EF4AAB-984E-B46C-58B4-6D8618F3B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9704" y="331696"/>
            <a:ext cx="3576577" cy="20255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Selkokielinen, </a:t>
            </a:r>
            <a:r>
              <a:rPr lang="fi-FI">
                <a:solidFill>
                  <a:prstClr val="black"/>
                </a:solidFill>
                <a:latin typeface="Calibri" panose="020F0502020204030204"/>
              </a:rPr>
              <a:t>selkeäkielinen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kielitietoinen, monikielinen ja kulttuuritietoinen</a:t>
            </a:r>
            <a:r>
              <a:rPr lang="fi-FI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7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FB265-5568-4809-528D-17506C66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Kielitietoinen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2BDC19-D329-DF67-EC98-1F31E342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1096" cy="4351338"/>
          </a:xfrm>
        </p:spPr>
        <p:txBody>
          <a:bodyPr/>
          <a:lstStyle/>
          <a:p>
            <a:r>
              <a:rPr lang="fi-FI" dirty="0"/>
              <a:t>Ole </a:t>
            </a:r>
            <a:r>
              <a:rPr lang="fi-FI" b="1" dirty="0">
                <a:highlight>
                  <a:srgbClr val="FFFF00"/>
                </a:highlight>
              </a:rPr>
              <a:t>tietoinen kielestä</a:t>
            </a:r>
            <a:r>
              <a:rPr lang="fi-FI" dirty="0"/>
              <a:t>, jota käytät.</a:t>
            </a:r>
          </a:p>
          <a:p>
            <a:r>
              <a:rPr lang="fi-FI" dirty="0"/>
              <a:t>Tee havaintoja kielestä, jota käytät.</a:t>
            </a:r>
          </a:p>
          <a:p>
            <a:r>
              <a:rPr lang="fi-FI" dirty="0"/>
              <a:t>Tiedosta, että kieli on ydintä kaikessa koulun toiminnassa.</a:t>
            </a:r>
          </a:p>
        </p:txBody>
      </p:sp>
    </p:spTree>
    <p:extLst>
      <p:ext uri="{BB962C8B-B14F-4D97-AF65-F5344CB8AC3E}">
        <p14:creationId xmlns:p14="http://schemas.microsoft.com/office/powerpoint/2010/main" val="49184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5F996E-3BC8-C56B-F5AB-9478A84E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Kuka tarvitsee kielitietoisuutta?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836F15-CE23-568A-8375-B3A063E1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56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Sinä tarvitset sitä, jotta opiskelijat etenevät.</a:t>
            </a:r>
          </a:p>
          <a:p>
            <a:r>
              <a:rPr lang="fi-FI" dirty="0"/>
              <a:t>Opiskelijat tarvitsevat sitä, jotta opinnot etenevät.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Kaikki hyötyvät siitä, että opetat ammattisanat ja työt helpon kielen avulla.</a:t>
            </a:r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7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CF6CE9-7AFA-C820-06E4-4B9F01A9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Kaikessa toiminnassasi</a:t>
            </a:r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5319DC4-3780-96DE-FE34-86D5DED8D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3137305" cy="3137305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D716D9-126A-94BE-96D7-3F20022BD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8317" y="1825625"/>
            <a:ext cx="63430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Calibri"/>
                <a:cs typeface="Calibri"/>
              </a:rPr>
              <a:t>Olet oman ammattikielesi opettaja. </a:t>
            </a:r>
            <a:endParaRPr lang="en-US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fi-FI">
                <a:ea typeface="Calibri"/>
                <a:cs typeface="Calibri"/>
              </a:rPr>
              <a:t>S2-opettaja ei voi korvata ammatillista opettajaa.</a:t>
            </a:r>
          </a:p>
          <a:p>
            <a:r>
              <a:rPr lang="fi-FI">
                <a:ea typeface="Calibri"/>
                <a:cs typeface="Calibri"/>
              </a:rPr>
              <a:t>Teet yhteistyötä työkavereiden kanssa.</a:t>
            </a:r>
            <a:endParaRPr lang="en-US">
              <a:ea typeface="Calibri"/>
              <a:cs typeface="Calibri"/>
            </a:endParaRPr>
          </a:p>
          <a:p>
            <a:r>
              <a:rPr lang="fi-FI">
                <a:ea typeface="Calibri"/>
                <a:cs typeface="Calibri"/>
              </a:rPr>
              <a:t>Arvostat kaikkia kieliä.</a:t>
            </a:r>
          </a:p>
          <a:p>
            <a:r>
              <a:rPr lang="fi-FI">
                <a:ea typeface="Calibri"/>
                <a:cs typeface="Calibri"/>
              </a:rPr>
              <a:t>Edistät tasa-arvoa.</a:t>
            </a:r>
          </a:p>
        </p:txBody>
      </p:sp>
    </p:spTree>
    <p:extLst>
      <p:ext uri="{BB962C8B-B14F-4D97-AF65-F5344CB8AC3E}">
        <p14:creationId xmlns:p14="http://schemas.microsoft.com/office/powerpoint/2010/main" val="426820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3E8A3-5CCF-C6B6-6A1F-B8E0A8AF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Kielitietoinen opettaja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36B76E-1A7E-37CB-115A-61E2AACCD0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Calibri"/>
                <a:cs typeface="Calibri"/>
              </a:rPr>
              <a:t>Lisäät opiskelijan itseluottamusta.</a:t>
            </a:r>
          </a:p>
          <a:p>
            <a:r>
              <a:rPr lang="fi-FI">
                <a:ea typeface="Calibri"/>
                <a:cs typeface="Calibri"/>
              </a:rPr>
              <a:t>Luot turvallisen ilmapiirin oppia.</a:t>
            </a:r>
          </a:p>
        </p:txBody>
      </p:sp>
      <p:pic>
        <p:nvPicPr>
          <p:cNvPr id="5" name="Sisällön paikkamerkki 4" descr="Graafinen, Kuvaaja, Tulos, Liikevaihto">
            <a:extLst>
              <a:ext uri="{FF2B5EF4-FFF2-40B4-BE49-F238E27FC236}">
                <a16:creationId xmlns:a16="http://schemas.microsoft.com/office/drawing/2014/main" id="{CE36AFDC-C802-1C59-2BF9-EC2EF01BD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7850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50" y="2631519"/>
            <a:ext cx="8496976" cy="112506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3. Helppo kieli auttaa oppimaan</a:t>
            </a:r>
            <a:endParaRPr lang="fi-FI" b="1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19286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42E8E6-9225-AB7E-0AFD-661B777E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Ymmärtävätkö kaikki ohjeen? Miksi?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59DF89-AF2E-9E56-3A74-236309F90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"Kaapissa on tosi tyyriitä vehkeitä, niitten </a:t>
            </a:r>
            <a:r>
              <a:rPr lang="fi-FI" dirty="0" err="1"/>
              <a:t>kans</a:t>
            </a:r>
            <a:r>
              <a:rPr lang="fi-FI" dirty="0"/>
              <a:t> ei kannata sählätä </a:t>
            </a:r>
            <a:r>
              <a:rPr lang="fi-FI"/>
              <a:t>ja pitää </a:t>
            </a:r>
            <a:r>
              <a:rPr lang="fi-FI" dirty="0"/>
              <a:t>olla tarkka."</a:t>
            </a:r>
          </a:p>
          <a:p>
            <a:r>
              <a:rPr lang="fi-FI" dirty="0">
                <a:hlinkClick r:id="rId2"/>
              </a:rPr>
              <a:t>Lue lisää esimerkkejä Työkalukaapin ohjeita.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529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FB475-AF31-7295-C442-9A6529F4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Mikä auttaa ymmärtämään?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F8A999-F56E-D840-0F34-567AB96E82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EI</a:t>
            </a:r>
            <a:r>
              <a:rPr lang="fi-FI" dirty="0"/>
              <a:t>:</a:t>
            </a:r>
            <a:r>
              <a:rPr lang="fi-FI" i="1" dirty="0"/>
              <a:t> Kaapissa on </a:t>
            </a:r>
            <a:r>
              <a:rPr lang="fi-FI" i="1" dirty="0">
                <a:highlight>
                  <a:srgbClr val="BFE3E7"/>
                </a:highlight>
              </a:rPr>
              <a:t>tosi</a:t>
            </a:r>
            <a:r>
              <a:rPr lang="fi-FI" i="1" dirty="0"/>
              <a:t> </a:t>
            </a:r>
            <a:r>
              <a:rPr lang="fi-FI" i="1" dirty="0">
                <a:highlight>
                  <a:srgbClr val="E7E5E5"/>
                </a:highlight>
              </a:rPr>
              <a:t>tyyriitä</a:t>
            </a:r>
            <a:r>
              <a:rPr lang="fi-FI" i="1" dirty="0"/>
              <a:t> </a:t>
            </a:r>
            <a:r>
              <a:rPr lang="fi-FI" i="1" dirty="0">
                <a:highlight>
                  <a:srgbClr val="E7E5E5"/>
                </a:highlight>
              </a:rPr>
              <a:t>vehkeitä</a:t>
            </a:r>
            <a:r>
              <a:rPr lang="fi-FI" i="1" dirty="0"/>
              <a:t>, niitten </a:t>
            </a:r>
            <a:r>
              <a:rPr lang="fi-FI" i="1" dirty="0" err="1">
                <a:highlight>
                  <a:srgbClr val="E7E5E5"/>
                </a:highlight>
              </a:rPr>
              <a:t>kans</a:t>
            </a:r>
            <a:r>
              <a:rPr lang="fi-FI" i="1" dirty="0"/>
              <a:t> </a:t>
            </a:r>
            <a:r>
              <a:rPr lang="fi-FI" i="1" dirty="0">
                <a:highlight>
                  <a:srgbClr val="D1E9F3"/>
                </a:highlight>
              </a:rPr>
              <a:t>ei kannata </a:t>
            </a:r>
            <a:r>
              <a:rPr lang="fi-FI" i="1" dirty="0">
                <a:highlight>
                  <a:srgbClr val="E7E5E5"/>
                </a:highlight>
              </a:rPr>
              <a:t>sählätä</a:t>
            </a:r>
            <a:r>
              <a:rPr lang="fi-FI" i="1" dirty="0"/>
              <a:t> ja </a:t>
            </a:r>
            <a:r>
              <a:rPr lang="fi-FI" i="1" dirty="0">
                <a:highlight>
                  <a:srgbClr val="BFE3E7"/>
                </a:highlight>
              </a:rPr>
              <a:t>pitää</a:t>
            </a:r>
            <a:r>
              <a:rPr lang="fi-FI" i="1" dirty="0"/>
              <a:t> olla tarkka.</a:t>
            </a:r>
          </a:p>
          <a:p>
            <a:pPr marL="0" indent="0">
              <a:buNone/>
            </a:pP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/>
              <a:t>Kaapissa on työkaluja.</a:t>
            </a:r>
          </a:p>
          <a:p>
            <a:pPr marL="457200" lvl="1" indent="0">
              <a:buNone/>
            </a:pPr>
            <a:r>
              <a:rPr lang="fi-FI" sz="2800" dirty="0"/>
              <a:t>   Ne ovat kalliita.</a:t>
            </a:r>
          </a:p>
          <a:p>
            <a:pPr marL="457200" lvl="1" indent="0">
              <a:buNone/>
            </a:pPr>
            <a:r>
              <a:rPr lang="fi-FI" sz="2800" dirty="0"/>
              <a:t>   Ole tarkka, </a:t>
            </a:r>
          </a:p>
          <a:p>
            <a:pPr marL="457200" lvl="1" indent="0">
              <a:buNone/>
            </a:pPr>
            <a:r>
              <a:rPr lang="fi-FI" sz="2800" dirty="0"/>
              <a:t>   kun käytät työkaluja.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C233C9-EC68-2FC2-950C-063BACC07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203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Lyhyet, tavalliset sanat.</a:t>
            </a:r>
          </a:p>
          <a:p>
            <a:r>
              <a:rPr lang="fi-FI" dirty="0"/>
              <a:t>Tarkat sanat.</a:t>
            </a:r>
          </a:p>
          <a:p>
            <a:r>
              <a:rPr lang="fi-FI" dirty="0"/>
              <a:t>Lyhyet, helpot lauseet.</a:t>
            </a:r>
          </a:p>
          <a:p>
            <a:r>
              <a:rPr lang="fi-FI" dirty="0"/>
              <a:t>Selitä helpolla kielellä vaikeat ammattisanat.</a:t>
            </a:r>
          </a:p>
          <a:p>
            <a:r>
              <a:rPr lang="fi-FI" dirty="0"/>
              <a:t>EI slangia tai murretta, jota opiskelija ei osaa.</a:t>
            </a:r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48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DD8500-C6D7-3DDC-FD0F-D5E9E61A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80" y="365125"/>
            <a:ext cx="9433560" cy="1097280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rgbClr val="3494BA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77193-BFE1-D05D-B976-FC189B5B7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79" y="1462405"/>
            <a:ext cx="81272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Miten  käytät kielen valtaa?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Tiedätkö miten sisältö ja kieli kuuluvat yhteen?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Helppo kieli auttaa oppimaan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Lisätietoja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Lähteet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4178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28F69B-237E-C996-745C-33F8329C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Selkokieli – helppoa kieltä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F4B71D-365C-594C-22A5-2D0391C99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Yleiskieltä ja ammattikieltä helpompaa:</a:t>
            </a:r>
          </a:p>
          <a:p>
            <a:pPr lvl="1"/>
            <a:r>
              <a:rPr lang="fi-FI"/>
              <a:t>Sanat: tutut, tavalliset, lyhyet sanat; selität vaikeat sanat</a:t>
            </a:r>
          </a:p>
          <a:p>
            <a:pPr lvl="1"/>
            <a:r>
              <a:rPr lang="fi-FI"/>
              <a:t>Kielen rakenteet: lauseet ja virkkeet lyhyitä</a:t>
            </a:r>
          </a:p>
          <a:p>
            <a:pPr lvl="1"/>
            <a:r>
              <a:rPr lang="fi-FI"/>
              <a:t>Sisältö: vain tärkeimmät asiat helpolla kielellä.</a:t>
            </a:r>
          </a:p>
        </p:txBody>
      </p:sp>
    </p:spTree>
    <p:extLst>
      <p:ext uri="{BB962C8B-B14F-4D97-AF65-F5344CB8AC3E}">
        <p14:creationId xmlns:p14="http://schemas.microsoft.com/office/powerpoint/2010/main" val="403576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B1936-1037-5FB4-45F6-987997EB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Calibri Light"/>
                <a:cs typeface="Calibri Light"/>
              </a:rPr>
              <a:t>Auta ymmärtämään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35CC11-E293-32CF-B521-05F6275610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Calibri"/>
                <a:cs typeface="Calibri"/>
              </a:rPr>
              <a:t>Selitä ja toista helpolla kielellä.</a:t>
            </a:r>
          </a:p>
          <a:p>
            <a:r>
              <a:rPr lang="fi-FI" dirty="0">
                <a:ea typeface="Calibri"/>
                <a:cs typeface="Calibri"/>
              </a:rPr>
              <a:t>Huutaminen ei auta ymmärtämään.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468AE6CE-0B47-B8D1-2F25-D733955F5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21" y="1825625"/>
            <a:ext cx="5181600" cy="3627225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1E17B8D-DF9D-E463-028E-EA73C96BD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12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EEE745-9B40-50FB-D5F6-2A415723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Kuuntele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4F1123-1EEB-17C6-16A6-46656B7122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ea typeface="Calibri"/>
                <a:cs typeface="Calibri"/>
              </a:rPr>
              <a:t>Puhu ja kuuntele opiskelijaa rauhallisesti.</a:t>
            </a:r>
          </a:p>
          <a:p>
            <a:r>
              <a:rPr lang="fi-FI" dirty="0">
                <a:ea typeface="Calibri"/>
                <a:cs typeface="Calibri"/>
              </a:rPr>
              <a:t>Selitä vain yksi asia kerrallaan.</a:t>
            </a:r>
          </a:p>
          <a:p>
            <a:r>
              <a:rPr lang="fi-FI" dirty="0">
                <a:ea typeface="Calibri"/>
                <a:cs typeface="Calibri"/>
              </a:rPr>
              <a:t>Varmista ymmärtäminen: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Pyydä opiskelijaa selittämään.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fi-FI" dirty="0">
                <a:ea typeface="Calibri"/>
                <a:cs typeface="Calibri"/>
              </a:rPr>
              <a:t>Pyydä opiskelijaa tekemään asia ja selittämään, mitä hän tekee.</a:t>
            </a:r>
            <a:endParaRPr lang="en-US" dirty="0">
              <a:ea typeface="Calibri"/>
              <a:cs typeface="Calibri"/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Sisällön paikkamerkki 5">
            <a:extLst>
              <a:ext uri="{FF2B5EF4-FFF2-40B4-BE49-F238E27FC236}">
                <a16:creationId xmlns:a16="http://schemas.microsoft.com/office/drawing/2014/main" id="{B3B45A58-1E90-ECF1-66B8-07707F8F8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70" y="1404093"/>
            <a:ext cx="2597787" cy="4351338"/>
          </a:xfrm>
        </p:spPr>
      </p:pic>
    </p:spTree>
    <p:extLst>
      <p:ext uri="{BB962C8B-B14F-4D97-AF65-F5344CB8AC3E}">
        <p14:creationId xmlns:p14="http://schemas.microsoft.com/office/powerpoint/2010/main" val="181742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3DCDE-31ED-645D-2438-7AB0E768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Selkokieltä tarvitsee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EF258-BC21-C507-9C18-4B26A1933F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/>
              <a:t>Suomessa noin 14 %:a, esimerkiksi</a:t>
            </a:r>
          </a:p>
          <a:p>
            <a:pPr lvl="1"/>
            <a:r>
              <a:rPr lang="fi-FI"/>
              <a:t>lukivaikeus</a:t>
            </a:r>
          </a:p>
          <a:p>
            <a:pPr lvl="1"/>
            <a:r>
              <a:rPr lang="fi-FI"/>
              <a:t>ADHD</a:t>
            </a:r>
          </a:p>
          <a:p>
            <a:pPr lvl="1"/>
            <a:r>
              <a:rPr lang="fi-FI"/>
              <a:t>muut oppimisvaikeudet</a:t>
            </a:r>
          </a:p>
          <a:p>
            <a:pPr lvl="1"/>
            <a:r>
              <a:rPr lang="fi-FI"/>
              <a:t>suomen kielen opiskelijat (kehittyvä kielitaito, S2-oppijat)</a:t>
            </a:r>
          </a:p>
          <a:p>
            <a:pPr lvl="1"/>
            <a:r>
              <a:rPr lang="fi-FI"/>
              <a:t>muistisairaat jne.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/>
              <a:t>Henkilöt, joilla on kielellisiä vaikeuksia.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44A388-DE32-2792-68D9-B24C7F4E82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/>
              <a:t>Selkokielen käyttö on kielitietoista silloin, kun opiskelija tarvitsee selkokieltä.</a:t>
            </a:r>
          </a:p>
        </p:txBody>
      </p:sp>
    </p:spTree>
    <p:extLst>
      <p:ext uri="{BB962C8B-B14F-4D97-AF65-F5344CB8AC3E}">
        <p14:creationId xmlns:p14="http://schemas.microsoft.com/office/powerpoint/2010/main" val="58352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556" y="2720419"/>
            <a:ext cx="7308018" cy="112506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4. Lisätietoja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2272070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1C7A73-0F23-2490-5E30-FCBCFC78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opit, mikä on helppoa kieltä?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E404EB-C50F-9A5A-862E-935DEA356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000" b="1"/>
              <a:t>VIERKO-hankkeessa</a:t>
            </a:r>
            <a:r>
              <a:rPr lang="fi-FI" sz="2000"/>
              <a:t> on tehty koulutusdiat opettajille, ohjaajille ja työpaikkaohjaajille:</a:t>
            </a:r>
            <a:endParaRPr lang="fi-FI"/>
          </a:p>
          <a:p>
            <a:pPr marL="0" indent="0">
              <a:buNone/>
            </a:pP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b="1" dirty="0"/>
              <a:t>Selitä selkona – virity helppoon kieleen</a:t>
            </a:r>
            <a:endParaRPr lang="fi-FI" sz="2000" b="1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Kielitietoisuus ja selkokieli</a:t>
            </a:r>
            <a:endParaRPr lang="fi-FI" sz="20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Kielitietoinen ohjaus työpaikoilla</a:t>
            </a:r>
            <a:endParaRPr lang="fi-FI" sz="20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Selkopuhe, vuorovaikutus ja ohjaus</a:t>
            </a:r>
            <a:endParaRPr lang="fi-FI" sz="20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Selkokirjoittaminen</a:t>
            </a:r>
            <a:endParaRPr lang="fi-FI" sz="2000" dirty="0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Selkomateriaalit ja niiden tekeminen</a:t>
            </a:r>
            <a:endParaRPr lang="fi-FI" sz="2000" dirty="0">
              <a:ea typeface="Calibri"/>
              <a:cs typeface="Calibri"/>
            </a:endParaRPr>
          </a:p>
          <a:p>
            <a:pPr lvl="1"/>
            <a:r>
              <a:rPr lang="fi-FI" sz="1600" dirty="0"/>
              <a:t>Selkomateriaalit</a:t>
            </a:r>
            <a:endParaRPr lang="fi-FI" sz="1600" dirty="0">
              <a:ea typeface="Calibri"/>
              <a:cs typeface="Calibri"/>
            </a:endParaRPr>
          </a:p>
          <a:p>
            <a:pPr lvl="1"/>
            <a:r>
              <a:rPr lang="fi-FI" sz="1600" dirty="0"/>
              <a:t>Selkotekijä ja saavutettavuus</a:t>
            </a:r>
            <a:endParaRPr lang="fi-FI" sz="1600" dirty="0">
              <a:ea typeface="Calibri"/>
              <a:cs typeface="Calibri"/>
            </a:endParaRPr>
          </a:p>
          <a:p>
            <a:pPr lvl="1"/>
            <a:r>
              <a:rPr lang="fi-FI" sz="1600" dirty="0"/>
              <a:t>Selkotekijä ja tekoäly</a:t>
            </a:r>
            <a:endParaRPr lang="fi-FI" sz="1600" dirty="0">
              <a:ea typeface="Calibri"/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9432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217DB-2D12-C14F-8C25-83B5BD95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Koulutusdiojen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CAA61A-0B1E-EC12-EF8D-7577625596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Dioja voi käyttää koulutuksissa: kokonaan tai osittain.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Koulutusten yhteyteen kannattaa järjestää työpajatyöskentelyä.</a:t>
            </a:r>
          </a:p>
          <a:p>
            <a:r>
              <a:rPr lang="fi-FI" dirty="0"/>
              <a:t>Dioista on myös tallenteet.</a:t>
            </a:r>
          </a:p>
          <a:p>
            <a:r>
              <a:rPr lang="fi-FI" dirty="0"/>
              <a:t>Diat ja tallenteet löytyvät osoitteesta </a:t>
            </a:r>
            <a:r>
              <a:rPr lang="fi-FI" dirty="0">
                <a:hlinkClick r:id="rId2"/>
              </a:rPr>
              <a:t>aoe.fi</a:t>
            </a:r>
            <a:r>
              <a:rPr lang="fi-FI" dirty="0"/>
              <a:t> (</a:t>
            </a:r>
            <a:r>
              <a:rPr lang="fi-FI" dirty="0" err="1"/>
              <a:t>VIERKOn</a:t>
            </a:r>
            <a:r>
              <a:rPr lang="fi-FI" dirty="0"/>
              <a:t> materiaalit) ja </a:t>
            </a:r>
            <a:r>
              <a:rPr lang="fi-FI" dirty="0">
                <a:hlinkClick r:id="rId3"/>
              </a:rPr>
              <a:t>bit.ly/VierkoSelkoS2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7" name="Sisällön paikkamerkki 6" descr="Vierko-hankeessa on kuusiosainen koulutuspaketti opetus- ja ohjaushenkilöstölle sekä työpaikkaohjaajille.">
            <a:extLst>
              <a:ext uri="{FF2B5EF4-FFF2-40B4-BE49-F238E27FC236}">
                <a16:creationId xmlns:a16="http://schemas.microsoft.com/office/drawing/2014/main" id="{59133A6B-7769-2071-A1B1-62166A51BE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2675" y="153565"/>
            <a:ext cx="4568551" cy="6548760"/>
          </a:xfrm>
        </p:spPr>
      </p:pic>
    </p:spTree>
    <p:extLst>
      <p:ext uri="{BB962C8B-B14F-4D97-AF65-F5344CB8AC3E}">
        <p14:creationId xmlns:p14="http://schemas.microsoft.com/office/powerpoint/2010/main" val="1920505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536" y="2644219"/>
            <a:ext cx="7088221" cy="112506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6. Lähteet</a:t>
            </a:r>
            <a:endParaRPr lang="fi-FI" b="1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941032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E3934-9165-434B-E66C-633649C4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186"/>
          </a:xfrm>
        </p:spPr>
        <p:txBody>
          <a:bodyPr>
            <a:normAutofit fontScale="90000"/>
          </a:bodyPr>
          <a:lstStyle/>
          <a:p>
            <a:r>
              <a:rPr lang="fi-FI"/>
              <a:t>Lähteitä </a:t>
            </a:r>
            <a:endParaRPr lang="fi-FI">
              <a:solidFill>
                <a:srgbClr val="FF0000"/>
              </a:solidFill>
              <a:ea typeface="Calibri Light"/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BA97EE-CFF3-AE39-45F5-A801DEBD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312"/>
            <a:ext cx="10515600" cy="505189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Anttila, I. &amp; </a:t>
            </a:r>
            <a:r>
              <a:rPr lang="fi-FI" sz="4400" err="1"/>
              <a:t>Lämsä</a:t>
            </a:r>
            <a:r>
              <a:rPr lang="fi-FI" sz="4400"/>
              <a:t>, H.  &amp; Mäkelä, M. 2020. Kielitietoisen ohjauksen opas työpaikalle. </a:t>
            </a:r>
            <a:r>
              <a:rPr lang="fi-FI" sz="4400" err="1"/>
              <a:t>Keuda</a:t>
            </a:r>
            <a:r>
              <a:rPr lang="fi-FI" sz="4400"/>
              <a:t>. </a:t>
            </a:r>
            <a:r>
              <a:rPr lang="fi-FI" sz="4400">
                <a:hlinkClick r:id="rId2"/>
              </a:rPr>
              <a:t>https://issuu.com/keudajulkaisut/docs/2020_keuda_kielitietoisen-ohjauksen-opas/1</a:t>
            </a:r>
            <a:r>
              <a:rPr lang="fi-FI" sz="4400"/>
              <a:t>. Luettu 20.2.2024.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Kartio, Johanna: 12 askelta selkokielellä opettamiseen. 2016. </a:t>
            </a:r>
            <a:r>
              <a:rPr lang="fi-FI" sz="4400" err="1"/>
              <a:t>Grano</a:t>
            </a:r>
            <a:r>
              <a:rPr lang="fi-FI" sz="4400"/>
              <a:t> Oy: Helsinki. </a:t>
            </a:r>
            <a:r>
              <a:rPr lang="fi-FI" sz="4400">
                <a:hlinkClick r:id="rId3"/>
              </a:rPr>
              <a:t>kansalaisopistojenliitto.fi/</a:t>
            </a:r>
            <a:r>
              <a:rPr lang="fi-FI" sz="4400" err="1">
                <a:hlinkClick r:id="rId3"/>
              </a:rPr>
              <a:t>wp-content</a:t>
            </a:r>
            <a:r>
              <a:rPr lang="fi-FI" sz="4400">
                <a:hlinkClick r:id="rId3"/>
              </a:rPr>
              <a:t>/</a:t>
            </a:r>
            <a:r>
              <a:rPr lang="fi-FI" sz="4400" err="1">
                <a:hlinkClick r:id="rId3"/>
              </a:rPr>
              <a:t>uploads</a:t>
            </a:r>
            <a:r>
              <a:rPr lang="fi-FI" sz="4400">
                <a:hlinkClick r:id="rId3"/>
              </a:rPr>
              <a:t>/2016/10/12-askelta-selkokielell%C3%A4-opettamiseen.pdf</a:t>
            </a:r>
            <a:r>
              <a:rPr lang="fi-FI" sz="4400"/>
              <a:t>. Luettu 20.2.2024.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Kehittyvän kielitaidon tasojen kuvausasteikko. Opetushallitus. 2024. </a:t>
            </a:r>
            <a:r>
              <a:rPr lang="fi-FI" sz="4400">
                <a:hlinkClick r:id="rId4"/>
              </a:rPr>
              <a:t>www.oph.fi/fi/koulutus-ja-tutkinnot/kehittyvan-kielitaidon-tasojen-kuvausasteikko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Kielitietoinen ja monikulttuurinen ohjaus. Ohjaan.fi. 2024. </a:t>
            </a:r>
            <a:r>
              <a:rPr lang="fi-FI" sz="4400">
                <a:hlinkClick r:id="rId5"/>
              </a:rPr>
              <a:t>ohjaan.fi/ohjaamme/kielitietoinen-ja-monikulttuurinen-ohjaus/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Kielitietoisuuteen herääminen. Työterveyslaitos. 2024. </a:t>
            </a:r>
            <a:r>
              <a:rPr lang="fi-FI" sz="4400">
                <a:hlinkClick r:id="rId6"/>
              </a:rPr>
              <a:t>www.ttl.fi/oppimateriaalit/monimuotoisuus-ja-inklusiivisuus-asiantuntijaorganisaatiossa/kielitietoisuuteen-heraaminen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Kielituki. Opas työpaikalle. Koulutuskeskus Salpaus.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>
                <a:hlinkClick r:id="rId7"/>
              </a:rPr>
              <a:t>https://salpro.salpaus.fi/esitteet/ESITTEET_2010/Kielitukiopas.pdf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Kieliä koskeva eurooppalainen viitekehys 2004–2020. Euroopan unioni ja Euroopan neuvosto.</a:t>
            </a:r>
            <a:r>
              <a:rPr lang="fi-FI" sz="4400">
                <a:hlinkClick r:id="rId8"/>
              </a:rPr>
              <a:t>europa.eu/</a:t>
            </a:r>
            <a:r>
              <a:rPr lang="fi-FI" sz="4400" err="1">
                <a:hlinkClick r:id="rId8"/>
              </a:rPr>
              <a:t>europass</a:t>
            </a:r>
            <a:r>
              <a:rPr lang="fi-FI" sz="4400">
                <a:hlinkClick r:id="rId8"/>
              </a:rPr>
              <a:t>/</a:t>
            </a:r>
            <a:r>
              <a:rPr lang="fi-FI" sz="4400" err="1">
                <a:hlinkClick r:id="rId8"/>
              </a:rPr>
              <a:t>system</a:t>
            </a:r>
            <a:r>
              <a:rPr lang="fi-FI" sz="4400">
                <a:hlinkClick r:id="rId8"/>
              </a:rPr>
              <a:t>/</a:t>
            </a:r>
            <a:r>
              <a:rPr lang="fi-FI" sz="4400" err="1">
                <a:hlinkClick r:id="rId8"/>
              </a:rPr>
              <a:t>files</a:t>
            </a:r>
            <a:r>
              <a:rPr lang="fi-FI" sz="4400">
                <a:hlinkClick r:id="rId8"/>
              </a:rPr>
              <a:t>/2020-05/CEFR%20self-assessment%20grid%20FI.pdf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Leskelä, </a:t>
            </a:r>
            <a:r>
              <a:rPr lang="fi-FI" sz="4400" err="1"/>
              <a:t>Leealaura</a:t>
            </a:r>
            <a:r>
              <a:rPr lang="fi-FI" sz="4400"/>
              <a:t>. 2019. Selkokieli. Saavutettavan kielen opas. </a:t>
            </a:r>
            <a:r>
              <a:rPr lang="fi-FI" sz="4400" err="1"/>
              <a:t>Opike</a:t>
            </a:r>
            <a:r>
              <a:rPr lang="fi-FI" sz="4400"/>
              <a:t>.</a:t>
            </a:r>
            <a:endParaRPr lang="fi-FI" sz="4400">
              <a:hlinkClick r:id="rId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Maahanmuutto ja kielellinen moninaisuus. Kielitietoinen työskentely. Terveyden ja hyvinvoinnin laitos. 2024. </a:t>
            </a:r>
            <a:r>
              <a:rPr lang="fi-FI" sz="4400">
                <a:hlinkClick r:id="rId10"/>
              </a:rPr>
              <a:t>thl.fi/aiheet/maahanmuutto-ja-kulttuurinen-moninaisuus/</a:t>
            </a:r>
            <a:r>
              <a:rPr lang="fi-FI" sz="4400" err="1">
                <a:hlinkClick r:id="rId10"/>
              </a:rPr>
              <a:t>tyon</a:t>
            </a:r>
            <a:r>
              <a:rPr lang="fi-FI" sz="4400">
                <a:hlinkClick r:id="rId10"/>
              </a:rPr>
              <a:t>-tueksi/</a:t>
            </a:r>
            <a:r>
              <a:rPr lang="fi-FI" sz="4400" err="1">
                <a:hlinkClick r:id="rId10"/>
              </a:rPr>
              <a:t>hyvia-kaytantoja</a:t>
            </a:r>
            <a:r>
              <a:rPr lang="fi-FI" sz="4400">
                <a:hlinkClick r:id="rId10"/>
              </a:rPr>
              <a:t>/kielitietoinen-</a:t>
            </a:r>
            <a:r>
              <a:rPr lang="fi-FI" sz="4400" err="1">
                <a:hlinkClick r:id="rId10"/>
              </a:rPr>
              <a:t>tyoskentely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Polkuja-hanke: kielitietoisuus. Osaava </a:t>
            </a:r>
            <a:r>
              <a:rPr lang="fi-FI" sz="4400" err="1"/>
              <a:t>Tredu</a:t>
            </a:r>
            <a:r>
              <a:rPr lang="fi-FI" sz="4400"/>
              <a:t>. 2023. (29 videota). </a:t>
            </a:r>
            <a:r>
              <a:rPr lang="fi-FI" sz="4400">
                <a:hlinkClick r:id="rId11"/>
              </a:rPr>
              <a:t>www.youtube.com/playlist?list=PLHdusDFOKUA0l1wXp9lSFb6Jy3FSRF3xP</a:t>
            </a:r>
            <a:r>
              <a:rPr lang="fi-FI" sz="4400"/>
              <a:t>. Katsottu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Pusa, M-L &amp; Lampinen, M. &amp; Ryynänen-Jussila, S. 2017. Maahanmuuttajat voimavarana työpaikalla. Opas kieli- ja kulttuuritietoiseen ohjaukseen. </a:t>
            </a:r>
            <a:r>
              <a:rPr lang="fi-FI" sz="4400">
                <a:hlinkClick r:id="rId12"/>
              </a:rPr>
              <a:t>http://view.24mags.com/mobilev/e5f43d46a15e11480d262296d568fc76#/page=1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Sainio, Ari. 2022. Avaimet selkokieleen. </a:t>
            </a:r>
            <a:r>
              <a:rPr lang="fi-FI" sz="4400" err="1"/>
              <a:t>Opike</a:t>
            </a:r>
            <a:r>
              <a:rPr lang="fi-FI" sz="4400"/>
              <a:t>.</a:t>
            </a:r>
            <a:endParaRPr lang="fi-FI" sz="4400">
              <a:hlinkClick r:id="rId13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Saaranen, M. &amp; </a:t>
            </a:r>
            <a:r>
              <a:rPr lang="fi-FI" sz="4400" err="1"/>
              <a:t>Söyrinki</a:t>
            </a:r>
            <a:r>
              <a:rPr lang="fi-FI" sz="4400"/>
              <a:t>, V. 2020.Tietoa ammatillisen opiskelijan ohjaamisesta työpaikan ohjaajalle helpolla suomen kielellä. Stadin AO. </a:t>
            </a:r>
            <a:r>
              <a:rPr lang="fi-FI" sz="4400">
                <a:hlinkClick r:id="rId14"/>
              </a:rPr>
              <a:t>https://sites.google.com/edu.hel.fi/selkotieto/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4400"/>
              <a:t>Selkokeskus. Selkokieli. 2024. </a:t>
            </a:r>
            <a:r>
              <a:rPr lang="fi-FI" sz="4400">
                <a:hlinkClick r:id="rId15"/>
              </a:rPr>
              <a:t>selkokeskus.fi/selkokieli/</a:t>
            </a:r>
            <a:r>
              <a:rPr lang="fi-FI" sz="4400"/>
              <a:t>. Luettu 30.5.2024.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sz="4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4400"/>
              <a:t>Takala, T. 2024. Selkoviestintä asiakastyössä. Edita.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05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906" y="2644219"/>
            <a:ext cx="5171851" cy="112506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7. Yhteystiedot</a:t>
            </a:r>
            <a:endParaRPr lang="fi-FI" b="1">
              <a:solidFill>
                <a:schemeClr val="accent5">
                  <a:lumMod val="50000"/>
                </a:schemeClr>
              </a:solidFill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7B9DC2-15C2-7873-A6AC-1ED2F5284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171861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31" y="2396569"/>
            <a:ext cx="8265649" cy="106243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1. Miten käytät kielen valtaa?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080038-DFBA-2BEF-6059-EC703827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3714877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21149B-4672-4EE3-27CE-57F6D0CE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+mn-lt"/>
              </a:rPr>
              <a:t>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D78DD1-569B-2652-964E-C555DDA80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Tuija Takala sekä työryhmä Laura Lehmuskoski, Lilli Kuhakoski-Nenonen ja Tiina Parantainen</a:t>
            </a:r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895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4DA9032-DFC2-A8C6-3449-38EBAAEE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537" y="1"/>
            <a:ext cx="7285351" cy="6380480"/>
          </a:xfrm>
          <a:prstGeom prst="rect">
            <a:avLst/>
          </a:prstGeom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548C14D1-CFE3-2337-2B11-4CDC60783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5625" y="1714500"/>
            <a:ext cx="8101263" cy="364940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fi-FI" sz="2800" b="1"/>
            </a:br>
            <a:r>
              <a:rPr lang="fi-FI" sz="2800" b="1">
                <a:solidFill>
                  <a:schemeClr val="tx1"/>
                </a:solidFill>
                <a:latin typeface="Abadi"/>
              </a:rPr>
              <a:t>Vieraskielisen opetuksen kehittäminen</a:t>
            </a:r>
          </a:p>
          <a:p>
            <a:pPr algn="ctr"/>
            <a:endParaRPr lang="fi-FI" sz="2800" b="1">
              <a:latin typeface="Abadi"/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  <a:latin typeface="Abadi"/>
              </a:rPr>
              <a:t>Kotimaisten kielten opetuksen tarjonnan ja laadun kehittäminen </a:t>
            </a:r>
            <a:endParaRPr lang="fi-FI" sz="2800" b="1">
              <a:solidFill>
                <a:schemeClr val="tx1"/>
              </a:solidFill>
              <a:latin typeface="Abadi"/>
              <a:cs typeface="Calibri"/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  <a:latin typeface="Abadi"/>
              </a:rPr>
              <a:t>ammatillisessa koulutuksessa</a:t>
            </a:r>
            <a:endParaRPr lang="fi-FI" sz="2800" b="1">
              <a:solidFill>
                <a:schemeClr val="tx1"/>
              </a:solidFill>
              <a:latin typeface="Abadi"/>
              <a:cs typeface="Calibri"/>
            </a:endParaRPr>
          </a:p>
          <a:p>
            <a:pPr algn="ctr"/>
            <a:endParaRPr lang="fi-FI" sz="2800" b="1">
              <a:solidFill>
                <a:schemeClr val="tx1"/>
              </a:solidFill>
            </a:endParaRPr>
          </a:p>
          <a:p>
            <a:pPr algn="ctr"/>
            <a:r>
              <a:rPr lang="fi-FI" sz="2800" b="1">
                <a:solidFill>
                  <a:schemeClr val="tx1"/>
                </a:solidFill>
              </a:rPr>
              <a:t>2024</a:t>
            </a:r>
            <a:endParaRPr lang="fi-FI" sz="2800" b="1">
              <a:solidFill>
                <a:schemeClr val="tx1"/>
              </a:solidFill>
              <a:cs typeface="Calibri"/>
            </a:endParaRPr>
          </a:p>
          <a:p>
            <a:pPr algn="ctr"/>
            <a:endParaRPr lang="fi-FI" sz="160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C1A3798B-E8BA-BD6D-7674-9529579D84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6344" y="1140156"/>
            <a:ext cx="2119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VIERKO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656EA26-821E-1EE5-5BBF-51EE9F34D8C8}"/>
              </a:ext>
            </a:extLst>
          </p:cNvPr>
          <p:cNvSpPr txBox="1"/>
          <p:nvPr/>
        </p:nvSpPr>
        <p:spPr>
          <a:xfrm>
            <a:off x="0" y="5645857"/>
            <a:ext cx="467161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b="1"/>
              <a:t> </a:t>
            </a:r>
            <a:r>
              <a:rPr lang="fi-FI" sz="1600" b="1">
                <a:latin typeface="Abadi"/>
              </a:rPr>
              <a:t>Lisätietoa:</a:t>
            </a:r>
            <a:br>
              <a:rPr lang="fi-FI" sz="1600" b="1">
                <a:latin typeface="Abadi"/>
              </a:rPr>
            </a:br>
            <a:r>
              <a:rPr lang="fi-FI" sz="1600" b="1">
                <a:latin typeface="Abadi"/>
              </a:rPr>
              <a:t> </a:t>
            </a:r>
            <a:r>
              <a:rPr lang="fi-FI" sz="1600">
                <a:latin typeface="Abadi"/>
                <a:hlinkClick r:id="rId4"/>
              </a:rPr>
              <a:t>https://www.keuda.fi/keuda/hankkeet/vierko/</a:t>
            </a:r>
            <a:endParaRPr lang="fi-FI" sz="1600">
              <a:latin typeface="Abadi"/>
            </a:endParaRPr>
          </a:p>
        </p:txBody>
      </p:sp>
      <p:pic>
        <p:nvPicPr>
          <p:cNvPr id="2" name="Kuva 1" descr="Lisenssi cc by 4.0">
            <a:extLst>
              <a:ext uri="{FF2B5EF4-FFF2-40B4-BE49-F238E27FC236}">
                <a16:creationId xmlns:a16="http://schemas.microsoft.com/office/drawing/2014/main" id="{6FE7A0B6-A248-DE96-3BE1-3B8EF624C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63" y="6455048"/>
            <a:ext cx="1712168" cy="387670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71CF071-C74D-03E1-51F2-E2FC794ACADE}"/>
              </a:ext>
            </a:extLst>
          </p:cNvPr>
          <p:cNvSpPr txBox="1"/>
          <p:nvPr/>
        </p:nvSpPr>
        <p:spPr>
          <a:xfrm>
            <a:off x="5657095" y="6494995"/>
            <a:ext cx="383234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400">
                <a:effectLst/>
                <a:latin typeface="Abadi"/>
                <a:ea typeface="Aptos" panose="020B0004020202020204" pitchFamily="34" charset="0"/>
                <a:cs typeface="ADLaM Display"/>
              </a:rPr>
              <a:t>https://creativecommons.org/licenses/by/4.0/</a:t>
            </a:r>
            <a:endParaRPr lang="fi-FI" sz="1400">
              <a:latin typeface="Abadi"/>
              <a:cs typeface="ADLaM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5834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08580-ECC6-3FDD-2B9F-5E481A4C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Syrjäytätkö vai otatko mukaan kielellä?</a:t>
            </a:r>
            <a:br>
              <a:rPr lang="fi-FI" dirty="0">
                <a:cs typeface="Calibri Light"/>
              </a:rPr>
            </a:br>
            <a:r>
              <a:rPr lang="fi-FI" sz="3100" dirty="0">
                <a:latin typeface="Calibri"/>
                <a:cs typeface="Calibri"/>
                <a:hlinkClick r:id="rId3"/>
              </a:rPr>
              <a:t>Video Selkeä kieli opetuksessa</a:t>
            </a:r>
            <a:endParaRPr lang="fi-FI" dirty="0"/>
          </a:p>
        </p:txBody>
      </p:sp>
      <p:pic>
        <p:nvPicPr>
          <p:cNvPr id="6" name="Online-media 5" title="Vierkon kielitietoisuuskoulutuksen lisävideo">
            <a:hlinkClick r:id="" action="ppaction://media"/>
            <a:extLst>
              <a:ext uri="{FF2B5EF4-FFF2-40B4-BE49-F238E27FC236}">
                <a16:creationId xmlns:a16="http://schemas.microsoft.com/office/drawing/2014/main" id="{E16C6477-B761-619B-1D14-5738AF58E12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014364-D929-CE85-55C5-D9E5179F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Calibri Light"/>
                <a:cs typeface="Calibri Light"/>
              </a:rPr>
              <a:t>Sinulla on valtaa</a:t>
            </a:r>
            <a:endParaRPr lang="fi-FI"/>
          </a:p>
        </p:txBody>
      </p:sp>
      <p:pic>
        <p:nvPicPr>
          <p:cNvPr id="5" name="Sisällön paikkamerkki 4" descr="Ilo, Ilmahyppy, Voitto, Harppaus">
            <a:extLst>
              <a:ext uri="{FF2B5EF4-FFF2-40B4-BE49-F238E27FC236}">
                <a16:creationId xmlns:a16="http://schemas.microsoft.com/office/drawing/2014/main" id="{71522F0D-2744-0B51-D1FB-6CBEA29DA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6A56F1-7B69-0B52-0654-5A74A843B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08055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Calibri"/>
                <a:cs typeface="Calibri"/>
              </a:rPr>
              <a:t>Käytätkö kieltä, jota opiskelijat ymmärtävät?</a:t>
            </a:r>
          </a:p>
        </p:txBody>
      </p:sp>
    </p:spTree>
    <p:extLst>
      <p:ext uri="{BB962C8B-B14F-4D97-AF65-F5344CB8AC3E}">
        <p14:creationId xmlns:p14="http://schemas.microsoft.com/office/powerpoint/2010/main" val="103589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878507-7AD0-3BD9-A108-4A1DDC36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Minkälaista kieltä tämä on? Miksi?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13CB6E-5487-8C61-1B59-8D1A60B2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53272" cy="435133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Sujuvien opintojen etenemisen kannalta ammattiopisto haluaa tiedottaa niin opiskelijoita kuin kotiväkeä tarkennetuista käyttöönotettavista toimintatavoista liittyen poissaoloihin, mobiililaitteisiin sekä nikotiinituotteisiin.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82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A95B30-EE06-C7BE-9CA1-7A2A6082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Vertaa – mikä ja miksi muuttui?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608743-BE6A-6D6B-8F78-0881CBCF9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45477" cy="4351338"/>
          </a:xfrm>
        </p:spPr>
        <p:txBody>
          <a:bodyPr/>
          <a:lstStyle/>
          <a:p>
            <a:r>
              <a:rPr lang="fi-FI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Sujuvien opintojen etenemisen kannalta ammattiopisto haluaa tiedottaa niin opiskelijoita kuin kotiväkeä tarkennetuista käyttöönotettavista toimintatavoista liittyen poissaoloihin, mobiililaitteisiin sekä nikotiinituotteisiin.</a:t>
            </a:r>
            <a:endParaRPr lang="fi-FI"/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6A31B4-76BB-90D1-4316-E533692A9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13962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/>
              <a:t>Tiedote: opiskelijat ja kodit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Lue X:n ammattiopiston uudet ohjeet:</a:t>
            </a:r>
          </a:p>
          <a:p>
            <a:r>
              <a:rPr lang="fi-FI"/>
              <a:t>poissaolot</a:t>
            </a:r>
          </a:p>
          <a:p>
            <a:r>
              <a:rPr lang="fi-FI"/>
              <a:t>kännykät</a:t>
            </a:r>
          </a:p>
          <a:p>
            <a:r>
              <a:rPr lang="fi-FI"/>
              <a:t>tupakka, sähkötupakka ja nuuska.</a:t>
            </a:r>
          </a:p>
        </p:txBody>
      </p:sp>
    </p:spTree>
    <p:extLst>
      <p:ext uri="{BB962C8B-B14F-4D97-AF65-F5344CB8AC3E}">
        <p14:creationId xmlns:p14="http://schemas.microsoft.com/office/powerpoint/2010/main" val="374845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13D086-EB06-36B4-8ABE-8C4D2906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31" y="2396569"/>
            <a:ext cx="8265649" cy="1062432"/>
          </a:xfrm>
        </p:spPr>
        <p:txBody>
          <a:bodyPr>
            <a:noAutofit/>
          </a:bodyPr>
          <a:lstStyle/>
          <a:p>
            <a:r>
              <a:rPr lang="fi-FI" b="1">
                <a:solidFill>
                  <a:schemeClr val="accent5">
                    <a:lumMod val="50000"/>
                  </a:schemeClr>
                </a:solidFill>
                <a:latin typeface="+mn-lt"/>
                <a:ea typeface="ADLaM Display"/>
                <a:cs typeface="ADLaM Display"/>
              </a:rPr>
              <a:t>2. Tiedätkö, että sisältö ja kieli kuuluvat yhteen?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080038-DFBA-2BEF-6059-EC703827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>
            <a:alphaModFix amt="20000"/>
          </a:blip>
          <a:srcRect l="64670" t="5258" r="10844" b="17939"/>
          <a:stretch/>
        </p:blipFill>
        <p:spPr>
          <a:xfrm>
            <a:off x="0" y="0"/>
            <a:ext cx="2044700" cy="6413500"/>
          </a:xfrm>
          <a:prstGeom prst="rect">
            <a:avLst/>
          </a:prstGeom>
          <a:ln>
            <a:solidFill>
              <a:srgbClr val="C9E3E6"/>
            </a:solidFill>
          </a:ln>
        </p:spPr>
      </p:pic>
    </p:spTree>
    <p:extLst>
      <p:ext uri="{BB962C8B-B14F-4D97-AF65-F5344CB8AC3E}">
        <p14:creationId xmlns:p14="http://schemas.microsoft.com/office/powerpoint/2010/main" val="370168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02CE7B-7DD4-5742-6807-57E58159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Osaavatko opiskelijat ammattikieltäsi?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D50884-7FF7-9272-96C6-25854DBD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Esimerkki:</a:t>
            </a:r>
          </a:p>
          <a:p>
            <a:pPr lvl="1"/>
            <a:r>
              <a:rPr lang="fi-FI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tärkeää huomioida, että heterogeenisten </a:t>
            </a:r>
            <a:r>
              <a:rPr lang="fi-FI" sz="2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agglomeraattien</a:t>
            </a:r>
            <a:r>
              <a:rPr lang="fi-FI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koheesiomekanismit ovat sidoksissa </a:t>
            </a:r>
            <a:r>
              <a:rPr lang="fi-FI" sz="2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anisosotrooppisten</a:t>
            </a:r>
            <a:r>
              <a:rPr lang="fi-FI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parametrien interaktiiviseen </a:t>
            </a:r>
            <a:r>
              <a:rPr lang="fi-FI" sz="2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konfluenssiin</a:t>
            </a:r>
            <a:r>
              <a:rPr lang="fi-FI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mikä puolestaan vaikuttaa </a:t>
            </a:r>
            <a:r>
              <a:rPr lang="fi-FI" sz="2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monomeeristen</a:t>
            </a:r>
            <a:r>
              <a:rPr lang="fi-FI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substanssien </a:t>
            </a:r>
            <a:r>
              <a:rPr lang="fi-FI" sz="2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polydispersiteettiin</a:t>
            </a:r>
            <a:r>
              <a:rPr lang="fi-FI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213528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RKOmallipohjat" id="{D4D80572-9317-4665-8B0D-238CEC7B1C2D}" vid="{32D10B52-81B6-4EBC-80CE-9BB4D887A7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D4612E464E44B867A74FA0B1DA9DD" ma:contentTypeVersion="15" ma:contentTypeDescription="Create a new document." ma:contentTypeScope="" ma:versionID="2756052e2d6374c54b0d80c7c685d0bb">
  <xsd:schema xmlns:xsd="http://www.w3.org/2001/XMLSchema" xmlns:xs="http://www.w3.org/2001/XMLSchema" xmlns:p="http://schemas.microsoft.com/office/2006/metadata/properties" xmlns:ns2="fb224a64-6827-43ab-8253-459bbdcbd604" xmlns:ns3="fbd36e01-0b06-406a-bf34-e755f9cfbda1" targetNamespace="http://schemas.microsoft.com/office/2006/metadata/properties" ma:root="true" ma:fieldsID="f31883e74927eb190bca8e3c7c56b15b" ns2:_="" ns3:_="">
    <xsd:import namespace="fb224a64-6827-43ab-8253-459bbdcbd604"/>
    <xsd:import namespace="fbd36e01-0b06-406a-bf34-e755f9cfbd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Studyandcareerplanningcapabili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24a64-6827-43ab-8253-459bbdcbd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udyandcareerplanningcapabilities" ma:index="22" nillable="true" ma:displayName="Study and career planning capabilities" ma:description="Esimerkkitehtäviä itlsearningkurssilta kopioituna." ma:format="Dropdown" ma:internalName="Studyandcareerplanningcapabiliti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36e01-0b06-406a-bf34-e755f9cfb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ee56f29-e861-4a4e-a7b2-e6ee5c9cfcd4}" ma:internalName="TaxCatchAll" ma:showField="CatchAllData" ma:web="fbd36e01-0b06-406a-bf34-e755f9cfb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224a64-6827-43ab-8253-459bbdcbd604">
      <Terms xmlns="http://schemas.microsoft.com/office/infopath/2007/PartnerControls"/>
    </lcf76f155ced4ddcb4097134ff3c332f>
    <TaxCatchAll xmlns="fbd36e01-0b06-406a-bf34-e755f9cfbda1" xsi:nil="true"/>
    <Studyandcareerplanningcapabilities xmlns="fb224a64-6827-43ab-8253-459bbdcbd604" xsi:nil="true"/>
  </documentManagement>
</p:properties>
</file>

<file path=customXml/itemProps1.xml><?xml version="1.0" encoding="utf-8"?>
<ds:datastoreItem xmlns:ds="http://schemas.openxmlformats.org/officeDocument/2006/customXml" ds:itemID="{0EAC2EAF-777C-423C-88BA-95CC212878C2}">
  <ds:schemaRefs>
    <ds:schemaRef ds:uri="fb224a64-6827-43ab-8253-459bbdcbd604"/>
    <ds:schemaRef ds:uri="fbd36e01-0b06-406a-bf34-e755f9cfbd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5B4DED1-C169-42E9-8AA9-7CBA3D862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42AF46-48DD-45D0-8037-D83400D08E83}">
  <ds:schemaRefs>
    <ds:schemaRef ds:uri="3614d263-2699-47ee-a1a7-1f6d444b522b"/>
    <ds:schemaRef ds:uri="524728ff-0854-44bd-b129-a9eefa0b4a93"/>
    <ds:schemaRef ds:uri="fb224a64-6827-43ab-8253-459bbdcbd604"/>
    <ds:schemaRef ds:uri="fbd36e01-0b06-406a-bf34-e755f9cfbd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VIERKOmallipohjat</Template>
  <TotalTime>43</TotalTime>
  <Words>1156</Words>
  <Application>Microsoft Office PowerPoint</Application>
  <PresentationFormat>Laajakuva</PresentationFormat>
  <Paragraphs>155</Paragraphs>
  <Slides>31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8" baseType="lpstr">
      <vt:lpstr>Abadi</vt:lpstr>
      <vt:lpstr>ADLaM Display</vt:lpstr>
      <vt:lpstr>Arial</vt:lpstr>
      <vt:lpstr>Calibri</vt:lpstr>
      <vt:lpstr>Calibri Light</vt:lpstr>
      <vt:lpstr>Wingdings</vt:lpstr>
      <vt:lpstr>Office-teema</vt:lpstr>
      <vt:lpstr> Selitä selkona:   virity helppoon kieleen   Koulutusdiat 1 VIERKO 2024</vt:lpstr>
      <vt:lpstr>Sisältö</vt:lpstr>
      <vt:lpstr>1. Miten käytät kielen valtaa?</vt:lpstr>
      <vt:lpstr>Syrjäytätkö vai otatko mukaan kielellä? Video Selkeä kieli opetuksessa</vt:lpstr>
      <vt:lpstr>Sinulla on valtaa</vt:lpstr>
      <vt:lpstr>Minkälaista kieltä tämä on? Miksi?</vt:lpstr>
      <vt:lpstr>Vertaa – mikä ja miksi muuttui?</vt:lpstr>
      <vt:lpstr>2. Tiedätkö, että sisältö ja kieli kuuluvat yhteen?</vt:lpstr>
      <vt:lpstr>Osaavatko opiskelijat ammattikieltäsi?</vt:lpstr>
      <vt:lpstr>Ammattikielen ymmärtämisen vaikeus</vt:lpstr>
      <vt:lpstr>Oletko tietoinen kielen käytöstäsi?</vt:lpstr>
      <vt:lpstr>PowerPoint-esitys</vt:lpstr>
      <vt:lpstr>Kielitietoinen</vt:lpstr>
      <vt:lpstr>Kuka tarvitsee kielitietoisuutta?</vt:lpstr>
      <vt:lpstr>Kaikessa toiminnassasi</vt:lpstr>
      <vt:lpstr>Kielitietoinen opettaja</vt:lpstr>
      <vt:lpstr>3. Helppo kieli auttaa oppimaan</vt:lpstr>
      <vt:lpstr>Ymmärtävätkö kaikki ohjeen? Miksi?</vt:lpstr>
      <vt:lpstr>Mikä auttaa ymmärtämään?</vt:lpstr>
      <vt:lpstr>Selkokieli – helppoa kieltä</vt:lpstr>
      <vt:lpstr>Auta ymmärtämään</vt:lpstr>
      <vt:lpstr>Kuuntele</vt:lpstr>
      <vt:lpstr>Selkokieltä tarvitsee</vt:lpstr>
      <vt:lpstr>4. Lisätietoja</vt:lpstr>
      <vt:lpstr>Miten opit, mikä on helppoa kieltä?</vt:lpstr>
      <vt:lpstr>Koulutusdiojen käyttö</vt:lpstr>
      <vt:lpstr>6. Lähteet</vt:lpstr>
      <vt:lpstr>Lähteitä </vt:lpstr>
      <vt:lpstr>7. Yhteystiedot</vt:lpstr>
      <vt:lpstr>Tekijät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S2 -opetuksen ja -ohjauksen kehittämis suunnitelma</dc:title>
  <dc:creator>Henna Hyytiä</dc:creator>
  <cp:lastModifiedBy>Tuija Takala</cp:lastModifiedBy>
  <cp:revision>105</cp:revision>
  <dcterms:created xsi:type="dcterms:W3CDTF">2024-06-12T15:15:55Z</dcterms:created>
  <dcterms:modified xsi:type="dcterms:W3CDTF">2024-11-11T10:32:32Z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0x010100475D4612E464E44B867A74FA0B1DA9DD</vt:lpwstr>
  </property>
  <property fmtid="{D5CDD505-2E9C-101B-9397-08002B2CF9AE}" pid="3" name="MediaServiceImageTags">
    <vt:lpwstr/>
  </property>
</Properties>
</file>