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419" r:id="rId5"/>
    <p:sldId id="367" r:id="rId6"/>
    <p:sldId id="314" r:id="rId7"/>
    <p:sldId id="256" r:id="rId8"/>
    <p:sldId id="420" r:id="rId9"/>
    <p:sldId id="369" r:id="rId10"/>
    <p:sldId id="482" r:id="rId11"/>
    <p:sldId id="556" r:id="rId12"/>
    <p:sldId id="521" r:id="rId13"/>
    <p:sldId id="486" r:id="rId14"/>
    <p:sldId id="522" r:id="rId15"/>
    <p:sldId id="525" r:id="rId16"/>
    <p:sldId id="488" r:id="rId17"/>
    <p:sldId id="504" r:id="rId18"/>
    <p:sldId id="569" r:id="rId19"/>
    <p:sldId id="568" r:id="rId20"/>
    <p:sldId id="549" r:id="rId21"/>
    <p:sldId id="437" r:id="rId22"/>
    <p:sldId id="551" r:id="rId23"/>
    <p:sldId id="489" r:id="rId24"/>
    <p:sldId id="555" r:id="rId25"/>
    <p:sldId id="553" r:id="rId26"/>
    <p:sldId id="554" r:id="rId27"/>
    <p:sldId id="491" r:id="rId28"/>
    <p:sldId id="530" r:id="rId29"/>
    <p:sldId id="559" r:id="rId30"/>
    <p:sldId id="560" r:id="rId31"/>
    <p:sldId id="494" r:id="rId32"/>
    <p:sldId id="497" r:id="rId33"/>
    <p:sldId id="567" r:id="rId34"/>
    <p:sldId id="570" r:id="rId35"/>
    <p:sldId id="498" r:id="rId36"/>
    <p:sldId id="562" r:id="rId37"/>
    <p:sldId id="561" r:id="rId38"/>
    <p:sldId id="493" r:id="rId39"/>
    <p:sldId id="533" r:id="rId40"/>
    <p:sldId id="563" r:id="rId41"/>
    <p:sldId id="505" r:id="rId42"/>
    <p:sldId id="511" r:id="rId43"/>
    <p:sldId id="510" r:id="rId44"/>
    <p:sldId id="512" r:id="rId45"/>
    <p:sldId id="517" r:id="rId46"/>
    <p:sldId id="565" r:id="rId47"/>
    <p:sldId id="566" r:id="rId48"/>
    <p:sldId id="513" r:id="rId49"/>
    <p:sldId id="557" r:id="rId50"/>
    <p:sldId id="526" r:id="rId51"/>
    <p:sldId id="534" r:id="rId52"/>
    <p:sldId id="481" r:id="rId53"/>
    <p:sldId id="479" r:id="rId54"/>
    <p:sldId id="440" r:id="rId55"/>
    <p:sldId id="434" r:id="rId56"/>
    <p:sldId id="302" r:id="rId5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4B874C-7C78-B28F-3C52-11B17F58E822}" name="Henna Hyytiä" initials="HH" userId="S::henna.hyytia@keuda.fi::d852686d-6661-4566-9899-efc0e599376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94BA"/>
    <a:srgbClr val="E0F2F4"/>
    <a:srgbClr val="BFE3E7"/>
    <a:srgbClr val="59B7C0"/>
    <a:srgbClr val="C0E1EE"/>
    <a:srgbClr val="C7DFE7"/>
    <a:srgbClr val="E7E5E5"/>
    <a:srgbClr val="C9E3E6"/>
    <a:srgbClr val="D1E9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E5D224-8231-4935-B157-3AD2838D322A}" v="166" dt="2024-11-01T08:44:27.645"/>
    <p1510:client id="{CC50C479-8BAF-54BD-E13E-05019BF879B4}" v="4" dt="2024-11-01T08:54:05.094"/>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874" y="43"/>
      </p:cViewPr>
      <p:guideLst>
        <p:guide orient="horz" pos="2137"/>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9CAAFA-E321-525F-37D4-3A7EF4D29435}"/>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AC349200-D501-1405-BF41-C0151A4E83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7DDE2F4C-DFB9-DA38-8C57-FE96C821A32F}"/>
              </a:ext>
            </a:extLst>
          </p:cNvPr>
          <p:cNvSpPr>
            <a:spLocks noGrp="1"/>
          </p:cNvSpPr>
          <p:nvPr>
            <p:ph type="dt" sz="half" idx="10"/>
          </p:nvPr>
        </p:nvSpPr>
        <p:spPr/>
        <p:txBody>
          <a:bodyPr/>
          <a:lstStyle/>
          <a:p>
            <a:fld id="{DD4E51B5-4D3B-4133-9F5E-FF36125E1D73}" type="datetimeFigureOut">
              <a:rPr lang="fi-FI" smtClean="0"/>
              <a:t>4.11.2024</a:t>
            </a:fld>
            <a:endParaRPr lang="fi-FI"/>
          </a:p>
        </p:txBody>
      </p:sp>
      <p:sp>
        <p:nvSpPr>
          <p:cNvPr id="5" name="Alatunnisteen paikkamerkki 4">
            <a:extLst>
              <a:ext uri="{FF2B5EF4-FFF2-40B4-BE49-F238E27FC236}">
                <a16:creationId xmlns:a16="http://schemas.microsoft.com/office/drawing/2014/main" id="{71CBCAAF-A1B4-4E27-68E7-25D85A9F9A4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64A9FC4-A248-AB45-6A9A-0984FBEEB241}"/>
              </a:ext>
            </a:extLst>
          </p:cNvPr>
          <p:cNvSpPr>
            <a:spLocks noGrp="1"/>
          </p:cNvSpPr>
          <p:nvPr>
            <p:ph type="sldNum" sz="quarter" idx="12"/>
          </p:nvPr>
        </p:nvSpPr>
        <p:spPr/>
        <p:txBody>
          <a:bodyPr/>
          <a:lstStyle/>
          <a:p>
            <a:fld id="{06B114CF-3A1C-4F19-A81C-437FE2D251E2}" type="slidenum">
              <a:rPr lang="fi-FI" smtClean="0"/>
              <a:t>‹#›</a:t>
            </a:fld>
            <a:endParaRPr lang="fi-FI"/>
          </a:p>
        </p:txBody>
      </p:sp>
    </p:spTree>
    <p:extLst>
      <p:ext uri="{BB962C8B-B14F-4D97-AF65-F5344CB8AC3E}">
        <p14:creationId xmlns:p14="http://schemas.microsoft.com/office/powerpoint/2010/main" val="3461469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C64374-224C-BFCC-432A-31FA456815FF}"/>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1670B53C-9FD4-5CCF-7C74-594658A34FA3}"/>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8933D13-B260-D2CF-EFE8-39D92F50D4F5}"/>
              </a:ext>
            </a:extLst>
          </p:cNvPr>
          <p:cNvSpPr>
            <a:spLocks noGrp="1"/>
          </p:cNvSpPr>
          <p:nvPr>
            <p:ph type="dt" sz="half" idx="10"/>
          </p:nvPr>
        </p:nvSpPr>
        <p:spPr/>
        <p:txBody>
          <a:bodyPr/>
          <a:lstStyle/>
          <a:p>
            <a:fld id="{DD4E51B5-4D3B-4133-9F5E-FF36125E1D73}" type="datetimeFigureOut">
              <a:rPr lang="fi-FI" smtClean="0"/>
              <a:t>4.11.2024</a:t>
            </a:fld>
            <a:endParaRPr lang="fi-FI"/>
          </a:p>
        </p:txBody>
      </p:sp>
      <p:sp>
        <p:nvSpPr>
          <p:cNvPr id="5" name="Alatunnisteen paikkamerkki 4">
            <a:extLst>
              <a:ext uri="{FF2B5EF4-FFF2-40B4-BE49-F238E27FC236}">
                <a16:creationId xmlns:a16="http://schemas.microsoft.com/office/drawing/2014/main" id="{E162F82C-DA7D-2F66-C1CF-911B9D3DBCC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FAADC3C-ED55-9BD1-F81D-AC0F2B0AC05F}"/>
              </a:ext>
            </a:extLst>
          </p:cNvPr>
          <p:cNvSpPr>
            <a:spLocks noGrp="1"/>
          </p:cNvSpPr>
          <p:nvPr>
            <p:ph type="sldNum" sz="quarter" idx="12"/>
          </p:nvPr>
        </p:nvSpPr>
        <p:spPr/>
        <p:txBody>
          <a:bodyPr/>
          <a:lstStyle/>
          <a:p>
            <a:fld id="{06B114CF-3A1C-4F19-A81C-437FE2D251E2}" type="slidenum">
              <a:rPr lang="fi-FI" smtClean="0"/>
              <a:t>‹#›</a:t>
            </a:fld>
            <a:endParaRPr lang="fi-FI"/>
          </a:p>
        </p:txBody>
      </p:sp>
    </p:spTree>
    <p:extLst>
      <p:ext uri="{BB962C8B-B14F-4D97-AF65-F5344CB8AC3E}">
        <p14:creationId xmlns:p14="http://schemas.microsoft.com/office/powerpoint/2010/main" val="3384981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bg>
      <p:bgPr>
        <a:solidFill>
          <a:schemeClr val="bg1"/>
        </a:solidFill>
        <a:effectLst/>
      </p:bgPr>
    </p:bg>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DFC721C6-FA3D-D9D0-C88F-3DDB69EF4F62}"/>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F2452593-F240-3A79-4336-EA15DC5D6A8C}"/>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4F34F8A-FE79-9E62-71A8-ED19E4924F2B}"/>
              </a:ext>
            </a:extLst>
          </p:cNvPr>
          <p:cNvSpPr>
            <a:spLocks noGrp="1"/>
          </p:cNvSpPr>
          <p:nvPr>
            <p:ph type="dt" sz="half" idx="10"/>
          </p:nvPr>
        </p:nvSpPr>
        <p:spPr/>
        <p:txBody>
          <a:bodyPr/>
          <a:lstStyle/>
          <a:p>
            <a:fld id="{DD4E51B5-4D3B-4133-9F5E-FF36125E1D73}" type="datetimeFigureOut">
              <a:rPr lang="fi-FI" smtClean="0"/>
              <a:t>4.11.2024</a:t>
            </a:fld>
            <a:endParaRPr lang="fi-FI"/>
          </a:p>
        </p:txBody>
      </p:sp>
      <p:sp>
        <p:nvSpPr>
          <p:cNvPr id="5" name="Alatunnisteen paikkamerkki 4">
            <a:extLst>
              <a:ext uri="{FF2B5EF4-FFF2-40B4-BE49-F238E27FC236}">
                <a16:creationId xmlns:a16="http://schemas.microsoft.com/office/drawing/2014/main" id="{9DF22D34-B944-7F8A-D5DA-C3D2668A178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F8C87FD-2EED-F107-9BE8-162851A21560}"/>
              </a:ext>
            </a:extLst>
          </p:cNvPr>
          <p:cNvSpPr>
            <a:spLocks noGrp="1"/>
          </p:cNvSpPr>
          <p:nvPr>
            <p:ph type="sldNum" sz="quarter" idx="12"/>
          </p:nvPr>
        </p:nvSpPr>
        <p:spPr/>
        <p:txBody>
          <a:bodyPr/>
          <a:lstStyle/>
          <a:p>
            <a:fld id="{06B114CF-3A1C-4F19-A81C-437FE2D251E2}" type="slidenum">
              <a:rPr lang="fi-FI" smtClean="0"/>
              <a:t>‹#›</a:t>
            </a:fld>
            <a:endParaRPr lang="fi-FI"/>
          </a:p>
        </p:txBody>
      </p:sp>
    </p:spTree>
    <p:extLst>
      <p:ext uri="{BB962C8B-B14F-4D97-AF65-F5344CB8AC3E}">
        <p14:creationId xmlns:p14="http://schemas.microsoft.com/office/powerpoint/2010/main" val="319748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9FE37B-5E56-925A-0805-E913C68E7FB5}"/>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A43B532-9249-3F44-155B-9B11B3638B44}"/>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9405828-EAB0-BA64-176B-7C7229E00161}"/>
              </a:ext>
            </a:extLst>
          </p:cNvPr>
          <p:cNvSpPr>
            <a:spLocks noGrp="1"/>
          </p:cNvSpPr>
          <p:nvPr>
            <p:ph type="dt" sz="half" idx="10"/>
          </p:nvPr>
        </p:nvSpPr>
        <p:spPr/>
        <p:txBody>
          <a:bodyPr/>
          <a:lstStyle/>
          <a:p>
            <a:fld id="{DD4E51B5-4D3B-4133-9F5E-FF36125E1D73}" type="datetimeFigureOut">
              <a:rPr lang="fi-FI" smtClean="0"/>
              <a:t>4.11.2024</a:t>
            </a:fld>
            <a:endParaRPr lang="fi-FI"/>
          </a:p>
        </p:txBody>
      </p:sp>
      <p:sp>
        <p:nvSpPr>
          <p:cNvPr id="5" name="Alatunnisteen paikkamerkki 4">
            <a:extLst>
              <a:ext uri="{FF2B5EF4-FFF2-40B4-BE49-F238E27FC236}">
                <a16:creationId xmlns:a16="http://schemas.microsoft.com/office/drawing/2014/main" id="{D9F6F4B9-3012-7FE2-A927-D36FD817DA1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18FC2D9-051A-E5CE-5072-6E6E54ACDD2B}"/>
              </a:ext>
            </a:extLst>
          </p:cNvPr>
          <p:cNvSpPr>
            <a:spLocks noGrp="1"/>
          </p:cNvSpPr>
          <p:nvPr>
            <p:ph type="sldNum" sz="quarter" idx="12"/>
          </p:nvPr>
        </p:nvSpPr>
        <p:spPr/>
        <p:txBody>
          <a:bodyPr/>
          <a:lstStyle/>
          <a:p>
            <a:fld id="{06B114CF-3A1C-4F19-A81C-437FE2D251E2}" type="slidenum">
              <a:rPr lang="fi-FI" smtClean="0"/>
              <a:t>‹#›</a:t>
            </a:fld>
            <a:endParaRPr lang="fi-FI"/>
          </a:p>
        </p:txBody>
      </p:sp>
    </p:spTree>
    <p:extLst>
      <p:ext uri="{BB962C8B-B14F-4D97-AF65-F5344CB8AC3E}">
        <p14:creationId xmlns:p14="http://schemas.microsoft.com/office/powerpoint/2010/main" val="90846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04E4074-671E-3406-D528-BBCE7FA11DF8}"/>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9CC3E93B-4A8C-0A05-77F2-BC652A55C4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ED40B694-1E69-E01E-6B6F-AE91FF76EEE7}"/>
              </a:ext>
            </a:extLst>
          </p:cNvPr>
          <p:cNvSpPr>
            <a:spLocks noGrp="1"/>
          </p:cNvSpPr>
          <p:nvPr>
            <p:ph type="dt" sz="half" idx="10"/>
          </p:nvPr>
        </p:nvSpPr>
        <p:spPr/>
        <p:txBody>
          <a:bodyPr/>
          <a:lstStyle/>
          <a:p>
            <a:fld id="{DD4E51B5-4D3B-4133-9F5E-FF36125E1D73}" type="datetimeFigureOut">
              <a:rPr lang="fi-FI" smtClean="0"/>
              <a:t>4.11.2024</a:t>
            </a:fld>
            <a:endParaRPr lang="fi-FI"/>
          </a:p>
        </p:txBody>
      </p:sp>
      <p:sp>
        <p:nvSpPr>
          <p:cNvPr id="5" name="Alatunnisteen paikkamerkki 4">
            <a:extLst>
              <a:ext uri="{FF2B5EF4-FFF2-40B4-BE49-F238E27FC236}">
                <a16:creationId xmlns:a16="http://schemas.microsoft.com/office/drawing/2014/main" id="{4F17CE87-3548-DBC9-9513-D8E7EF563A6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F55579F-27E9-E7CE-33DB-F3F837B2C571}"/>
              </a:ext>
            </a:extLst>
          </p:cNvPr>
          <p:cNvSpPr>
            <a:spLocks noGrp="1"/>
          </p:cNvSpPr>
          <p:nvPr>
            <p:ph type="sldNum" sz="quarter" idx="12"/>
          </p:nvPr>
        </p:nvSpPr>
        <p:spPr/>
        <p:txBody>
          <a:bodyPr/>
          <a:lstStyle/>
          <a:p>
            <a:fld id="{06B114CF-3A1C-4F19-A81C-437FE2D251E2}" type="slidenum">
              <a:rPr lang="fi-FI" smtClean="0"/>
              <a:t>‹#›</a:t>
            </a:fld>
            <a:endParaRPr lang="fi-FI"/>
          </a:p>
        </p:txBody>
      </p:sp>
    </p:spTree>
    <p:extLst>
      <p:ext uri="{BB962C8B-B14F-4D97-AF65-F5344CB8AC3E}">
        <p14:creationId xmlns:p14="http://schemas.microsoft.com/office/powerpoint/2010/main" val="2721699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6BADEA-F5B3-2888-DB96-82BFD812BBA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77571355-F98F-DF13-7EB3-0EA3BF71F239}"/>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42BBD730-3515-0858-7E63-FB3B75E40FA0}"/>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5CFA5453-2960-268B-B597-13ACC912F9B2}"/>
              </a:ext>
            </a:extLst>
          </p:cNvPr>
          <p:cNvSpPr>
            <a:spLocks noGrp="1"/>
          </p:cNvSpPr>
          <p:nvPr>
            <p:ph type="dt" sz="half" idx="10"/>
          </p:nvPr>
        </p:nvSpPr>
        <p:spPr/>
        <p:txBody>
          <a:bodyPr/>
          <a:lstStyle/>
          <a:p>
            <a:fld id="{DD4E51B5-4D3B-4133-9F5E-FF36125E1D73}" type="datetimeFigureOut">
              <a:rPr lang="fi-FI" smtClean="0"/>
              <a:t>4.11.2024</a:t>
            </a:fld>
            <a:endParaRPr lang="fi-FI"/>
          </a:p>
        </p:txBody>
      </p:sp>
      <p:sp>
        <p:nvSpPr>
          <p:cNvPr id="6" name="Alatunnisteen paikkamerkki 5">
            <a:extLst>
              <a:ext uri="{FF2B5EF4-FFF2-40B4-BE49-F238E27FC236}">
                <a16:creationId xmlns:a16="http://schemas.microsoft.com/office/drawing/2014/main" id="{78F2746F-A83B-D2B5-07AE-A81ED43B45B5}"/>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0A7DB6E3-C5D8-2D2F-E7BD-7AB396F699BB}"/>
              </a:ext>
            </a:extLst>
          </p:cNvPr>
          <p:cNvSpPr>
            <a:spLocks noGrp="1"/>
          </p:cNvSpPr>
          <p:nvPr>
            <p:ph type="sldNum" sz="quarter" idx="12"/>
          </p:nvPr>
        </p:nvSpPr>
        <p:spPr/>
        <p:txBody>
          <a:bodyPr/>
          <a:lstStyle/>
          <a:p>
            <a:fld id="{06B114CF-3A1C-4F19-A81C-437FE2D251E2}" type="slidenum">
              <a:rPr lang="fi-FI" smtClean="0"/>
              <a:t>‹#›</a:t>
            </a:fld>
            <a:endParaRPr lang="fi-FI"/>
          </a:p>
        </p:txBody>
      </p:sp>
    </p:spTree>
    <p:extLst>
      <p:ext uri="{BB962C8B-B14F-4D97-AF65-F5344CB8AC3E}">
        <p14:creationId xmlns:p14="http://schemas.microsoft.com/office/powerpoint/2010/main" val="1960669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424CE7-6E96-2D04-0436-D77251BB3A45}"/>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189683BE-6961-245B-570B-3D089798DD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48895450-8E3E-EF52-4D97-A45A363A30CD}"/>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6EC53E36-43A7-7AC8-2A75-EFF06DC6DB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674033CD-E380-DD25-A263-621AD89E48F6}"/>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16F3C5E0-497D-0D1C-55A1-554488136524}"/>
              </a:ext>
            </a:extLst>
          </p:cNvPr>
          <p:cNvSpPr>
            <a:spLocks noGrp="1"/>
          </p:cNvSpPr>
          <p:nvPr>
            <p:ph type="dt" sz="half" idx="10"/>
          </p:nvPr>
        </p:nvSpPr>
        <p:spPr/>
        <p:txBody>
          <a:bodyPr/>
          <a:lstStyle/>
          <a:p>
            <a:fld id="{DD4E51B5-4D3B-4133-9F5E-FF36125E1D73}" type="datetimeFigureOut">
              <a:rPr lang="fi-FI" smtClean="0"/>
              <a:t>4.11.2024</a:t>
            </a:fld>
            <a:endParaRPr lang="fi-FI"/>
          </a:p>
        </p:txBody>
      </p:sp>
      <p:sp>
        <p:nvSpPr>
          <p:cNvPr id="8" name="Alatunnisteen paikkamerkki 7">
            <a:extLst>
              <a:ext uri="{FF2B5EF4-FFF2-40B4-BE49-F238E27FC236}">
                <a16:creationId xmlns:a16="http://schemas.microsoft.com/office/drawing/2014/main" id="{C613FB89-EB5D-0672-7008-632EAB9B3FE8}"/>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339A2337-4B34-D0CC-AC76-093855B9DBF0}"/>
              </a:ext>
            </a:extLst>
          </p:cNvPr>
          <p:cNvSpPr>
            <a:spLocks noGrp="1"/>
          </p:cNvSpPr>
          <p:nvPr>
            <p:ph type="sldNum" sz="quarter" idx="12"/>
          </p:nvPr>
        </p:nvSpPr>
        <p:spPr/>
        <p:txBody>
          <a:bodyPr/>
          <a:lstStyle/>
          <a:p>
            <a:fld id="{06B114CF-3A1C-4F19-A81C-437FE2D251E2}" type="slidenum">
              <a:rPr lang="fi-FI" smtClean="0"/>
              <a:t>‹#›</a:t>
            </a:fld>
            <a:endParaRPr lang="fi-FI"/>
          </a:p>
        </p:txBody>
      </p:sp>
    </p:spTree>
    <p:extLst>
      <p:ext uri="{BB962C8B-B14F-4D97-AF65-F5344CB8AC3E}">
        <p14:creationId xmlns:p14="http://schemas.microsoft.com/office/powerpoint/2010/main" val="3597437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6CE095-D0D5-4C23-2AA7-850407DEF85A}"/>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B482FCC6-D0E5-236D-AABC-F94BDD2D8B83}"/>
              </a:ext>
            </a:extLst>
          </p:cNvPr>
          <p:cNvSpPr>
            <a:spLocks noGrp="1"/>
          </p:cNvSpPr>
          <p:nvPr>
            <p:ph type="dt" sz="half" idx="10"/>
          </p:nvPr>
        </p:nvSpPr>
        <p:spPr/>
        <p:txBody>
          <a:bodyPr/>
          <a:lstStyle/>
          <a:p>
            <a:fld id="{DD4E51B5-4D3B-4133-9F5E-FF36125E1D73}" type="datetimeFigureOut">
              <a:rPr lang="fi-FI" smtClean="0"/>
              <a:t>4.11.2024</a:t>
            </a:fld>
            <a:endParaRPr lang="fi-FI"/>
          </a:p>
        </p:txBody>
      </p:sp>
      <p:sp>
        <p:nvSpPr>
          <p:cNvPr id="4" name="Alatunnisteen paikkamerkki 3">
            <a:extLst>
              <a:ext uri="{FF2B5EF4-FFF2-40B4-BE49-F238E27FC236}">
                <a16:creationId xmlns:a16="http://schemas.microsoft.com/office/drawing/2014/main" id="{C66F2242-BB56-9088-F1B0-2F1E77B32A7A}"/>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7BDABAC6-33CB-3AF8-1F55-1114C0C5658F}"/>
              </a:ext>
            </a:extLst>
          </p:cNvPr>
          <p:cNvSpPr>
            <a:spLocks noGrp="1"/>
          </p:cNvSpPr>
          <p:nvPr>
            <p:ph type="sldNum" sz="quarter" idx="12"/>
          </p:nvPr>
        </p:nvSpPr>
        <p:spPr/>
        <p:txBody>
          <a:bodyPr/>
          <a:lstStyle/>
          <a:p>
            <a:fld id="{06B114CF-3A1C-4F19-A81C-437FE2D251E2}" type="slidenum">
              <a:rPr lang="fi-FI" smtClean="0"/>
              <a:t>‹#›</a:t>
            </a:fld>
            <a:endParaRPr lang="fi-FI"/>
          </a:p>
        </p:txBody>
      </p:sp>
    </p:spTree>
    <p:extLst>
      <p:ext uri="{BB962C8B-B14F-4D97-AF65-F5344CB8AC3E}">
        <p14:creationId xmlns:p14="http://schemas.microsoft.com/office/powerpoint/2010/main" val="1823309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312DD46-23AF-E1C4-70E4-7E8A9C3E29B8}"/>
              </a:ext>
            </a:extLst>
          </p:cNvPr>
          <p:cNvSpPr>
            <a:spLocks noGrp="1"/>
          </p:cNvSpPr>
          <p:nvPr>
            <p:ph type="dt" sz="half" idx="10"/>
          </p:nvPr>
        </p:nvSpPr>
        <p:spPr>
          <a:xfrm>
            <a:off x="5074920" y="6362700"/>
            <a:ext cx="2743200" cy="365125"/>
          </a:xfrm>
        </p:spPr>
        <p:txBody>
          <a:bodyPr/>
          <a:lstStyle/>
          <a:p>
            <a:fld id="{DD4E51B5-4D3B-4133-9F5E-FF36125E1D73}" type="datetimeFigureOut">
              <a:rPr lang="fi-FI" smtClean="0"/>
              <a:t>4.11.2024</a:t>
            </a:fld>
            <a:endParaRPr lang="fi-FI"/>
          </a:p>
        </p:txBody>
      </p:sp>
      <p:sp>
        <p:nvSpPr>
          <p:cNvPr id="4" name="Dian numeron paikkamerkki 3">
            <a:extLst>
              <a:ext uri="{FF2B5EF4-FFF2-40B4-BE49-F238E27FC236}">
                <a16:creationId xmlns:a16="http://schemas.microsoft.com/office/drawing/2014/main" id="{8E1C79E9-317D-8C21-1F3C-A3513FEAE7F4}"/>
              </a:ext>
            </a:extLst>
          </p:cNvPr>
          <p:cNvSpPr>
            <a:spLocks noGrp="1"/>
          </p:cNvSpPr>
          <p:nvPr>
            <p:ph type="sldNum" sz="quarter" idx="12"/>
          </p:nvPr>
        </p:nvSpPr>
        <p:spPr/>
        <p:txBody>
          <a:bodyPr/>
          <a:lstStyle/>
          <a:p>
            <a:fld id="{06B114CF-3A1C-4F19-A81C-437FE2D251E2}" type="slidenum">
              <a:rPr lang="fi-FI" smtClean="0"/>
              <a:t>‹#›</a:t>
            </a:fld>
            <a:endParaRPr lang="fi-FI"/>
          </a:p>
        </p:txBody>
      </p:sp>
    </p:spTree>
    <p:extLst>
      <p:ext uri="{BB962C8B-B14F-4D97-AF65-F5344CB8AC3E}">
        <p14:creationId xmlns:p14="http://schemas.microsoft.com/office/powerpoint/2010/main" val="18179086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BE8603-68D2-34EB-9F93-EDC0F31BB2B3}"/>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8BCCA47D-CFFC-1E89-65B5-E52306F141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373B791F-37A9-E58B-420A-1E7A4EE66C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F35CFB3E-A220-946A-B829-E9FD24D2F9D7}"/>
              </a:ext>
            </a:extLst>
          </p:cNvPr>
          <p:cNvSpPr>
            <a:spLocks noGrp="1"/>
          </p:cNvSpPr>
          <p:nvPr>
            <p:ph type="dt" sz="half" idx="10"/>
          </p:nvPr>
        </p:nvSpPr>
        <p:spPr/>
        <p:txBody>
          <a:bodyPr/>
          <a:lstStyle/>
          <a:p>
            <a:fld id="{DD4E51B5-4D3B-4133-9F5E-FF36125E1D73}" type="datetimeFigureOut">
              <a:rPr lang="fi-FI" smtClean="0"/>
              <a:t>4.11.2024</a:t>
            </a:fld>
            <a:endParaRPr lang="fi-FI"/>
          </a:p>
        </p:txBody>
      </p:sp>
      <p:sp>
        <p:nvSpPr>
          <p:cNvPr id="6" name="Alatunnisteen paikkamerkki 5">
            <a:extLst>
              <a:ext uri="{FF2B5EF4-FFF2-40B4-BE49-F238E27FC236}">
                <a16:creationId xmlns:a16="http://schemas.microsoft.com/office/drawing/2014/main" id="{F8AF23BE-2EA7-D066-1624-BA51330A6801}"/>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B35715D4-B57D-4CA1-0EC6-EE5DB4A991F0}"/>
              </a:ext>
            </a:extLst>
          </p:cNvPr>
          <p:cNvSpPr>
            <a:spLocks noGrp="1"/>
          </p:cNvSpPr>
          <p:nvPr>
            <p:ph type="sldNum" sz="quarter" idx="12"/>
          </p:nvPr>
        </p:nvSpPr>
        <p:spPr/>
        <p:txBody>
          <a:bodyPr/>
          <a:lstStyle/>
          <a:p>
            <a:fld id="{06B114CF-3A1C-4F19-A81C-437FE2D251E2}" type="slidenum">
              <a:rPr lang="fi-FI" smtClean="0"/>
              <a:t>‹#›</a:t>
            </a:fld>
            <a:endParaRPr lang="fi-FI"/>
          </a:p>
        </p:txBody>
      </p:sp>
    </p:spTree>
    <p:extLst>
      <p:ext uri="{BB962C8B-B14F-4D97-AF65-F5344CB8AC3E}">
        <p14:creationId xmlns:p14="http://schemas.microsoft.com/office/powerpoint/2010/main" val="723750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22607E-4508-FE1A-A6C5-7C343B66E0E4}"/>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3D334C1B-BFB9-97A2-9B03-E440626346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4" name="Tekstin paikkamerkki 3">
            <a:extLst>
              <a:ext uri="{FF2B5EF4-FFF2-40B4-BE49-F238E27FC236}">
                <a16:creationId xmlns:a16="http://schemas.microsoft.com/office/drawing/2014/main" id="{DC04A4C1-FAB7-42CE-306F-4E957C900F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8EABA317-359C-4082-CC6C-01547F5B2064}"/>
              </a:ext>
            </a:extLst>
          </p:cNvPr>
          <p:cNvSpPr>
            <a:spLocks noGrp="1"/>
          </p:cNvSpPr>
          <p:nvPr>
            <p:ph type="dt" sz="half" idx="10"/>
          </p:nvPr>
        </p:nvSpPr>
        <p:spPr/>
        <p:txBody>
          <a:bodyPr/>
          <a:lstStyle/>
          <a:p>
            <a:fld id="{DD4E51B5-4D3B-4133-9F5E-FF36125E1D73}" type="datetimeFigureOut">
              <a:rPr lang="fi-FI" smtClean="0"/>
              <a:t>4.11.2024</a:t>
            </a:fld>
            <a:endParaRPr lang="fi-FI"/>
          </a:p>
        </p:txBody>
      </p:sp>
      <p:sp>
        <p:nvSpPr>
          <p:cNvPr id="6" name="Alatunnisteen paikkamerkki 5">
            <a:extLst>
              <a:ext uri="{FF2B5EF4-FFF2-40B4-BE49-F238E27FC236}">
                <a16:creationId xmlns:a16="http://schemas.microsoft.com/office/drawing/2014/main" id="{BE6090FE-CCAB-C6A6-A1A0-4FDA8CBE0A83}"/>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C5E40E71-9856-E684-27CC-95FB886943EC}"/>
              </a:ext>
            </a:extLst>
          </p:cNvPr>
          <p:cNvSpPr>
            <a:spLocks noGrp="1"/>
          </p:cNvSpPr>
          <p:nvPr>
            <p:ph type="sldNum" sz="quarter" idx="12"/>
          </p:nvPr>
        </p:nvSpPr>
        <p:spPr/>
        <p:txBody>
          <a:bodyPr/>
          <a:lstStyle/>
          <a:p>
            <a:fld id="{06B114CF-3A1C-4F19-A81C-437FE2D251E2}" type="slidenum">
              <a:rPr lang="fi-FI" smtClean="0"/>
              <a:t>‹#›</a:t>
            </a:fld>
            <a:endParaRPr lang="fi-FI"/>
          </a:p>
        </p:txBody>
      </p:sp>
    </p:spTree>
    <p:extLst>
      <p:ext uri="{BB962C8B-B14F-4D97-AF65-F5344CB8AC3E}">
        <p14:creationId xmlns:p14="http://schemas.microsoft.com/office/powerpoint/2010/main" val="2853239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F9BBA6F1-28CB-37FB-704B-A690222829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3C564B9A-6297-28DB-5274-C1B544424D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E4B3F3D-8E1A-F41B-977C-35C09FEF27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4E51B5-4D3B-4133-9F5E-FF36125E1D73}" type="datetimeFigureOut">
              <a:rPr lang="fi-FI" smtClean="0"/>
              <a:t>4.11.2024</a:t>
            </a:fld>
            <a:endParaRPr lang="fi-FI"/>
          </a:p>
        </p:txBody>
      </p:sp>
      <p:sp>
        <p:nvSpPr>
          <p:cNvPr id="5" name="Alatunnisteen paikkamerkki 4">
            <a:extLst>
              <a:ext uri="{FF2B5EF4-FFF2-40B4-BE49-F238E27FC236}">
                <a16:creationId xmlns:a16="http://schemas.microsoft.com/office/drawing/2014/main" id="{27674F0F-E910-2473-8393-6F6DBF0FB7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68AABF1B-1454-764F-B80B-70092D1464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B114CF-3A1C-4F19-A81C-437FE2D251E2}" type="slidenum">
              <a:rPr lang="fi-FI" smtClean="0"/>
              <a:t>‹#›</a:t>
            </a:fld>
            <a:endParaRPr lang="fi-FI"/>
          </a:p>
        </p:txBody>
      </p:sp>
    </p:spTree>
    <p:extLst>
      <p:ext uri="{BB962C8B-B14F-4D97-AF65-F5344CB8AC3E}">
        <p14:creationId xmlns:p14="http://schemas.microsoft.com/office/powerpoint/2010/main" val="700680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hyperlink" Target="https://www.oph.fi/fi/koulutus-ja-tutkinnot/tyoelamassa-oppimine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selkokeskus.fi/selkokieli/selkokielen-tarve/"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hyperlink" Target="https://www.oph.fi/sites/default/files/documents/119698_taitotasot_2003.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europass.europa.eu/system/files/2020-05/CEFR%20self-assessment%20grid%20FI.pdf"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hyperlink" Target="https://europass.europa.eu/system/files/2020-05/CEFR%20self-assessment%20grid%20FI.pdf"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kuvapankki.papunet.net/" TargetMode="Externa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ites.google.com/edu.hel.fi/selkomateriaaleja?usp=sharing" TargetMode="External"/><Relationship Id="rId2" Type="http://schemas.openxmlformats.org/officeDocument/2006/relationships/hyperlink" Target="https://aoe.fi/#/etusivu" TargetMode="Externa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8" Type="http://schemas.openxmlformats.org/officeDocument/2006/relationships/hyperlink" Target="https://europa.eu/europass/system/files/2020-05/CEFR%20self-assessment%20grid%20FI.pdf" TargetMode="External"/><Relationship Id="rId13" Type="http://schemas.openxmlformats.org/officeDocument/2006/relationships/hyperlink" Target="https://selkokeskus.fi/selkokieli/nain-kirjoitat-selkokielta/" TargetMode="External"/><Relationship Id="rId3" Type="http://schemas.openxmlformats.org/officeDocument/2006/relationships/hyperlink" Target="https://kansalaisopistojenliitto.fi/wp-content/uploads/2016/10/12-askelta-selkokielell%C3%A4-opettamiseen.pdf" TargetMode="External"/><Relationship Id="rId7" Type="http://schemas.openxmlformats.org/officeDocument/2006/relationships/hyperlink" Target="https://salpro.salpaus.fi/esitteet/ESITTEET_2010/Kielitukiopas.pdf" TargetMode="External"/><Relationship Id="rId12" Type="http://schemas.openxmlformats.org/officeDocument/2006/relationships/hyperlink" Target="http://view.24mags.com/mobilev/e5f43d46a15e11480d262296d568fc76#/page=1" TargetMode="External"/><Relationship Id="rId2" Type="http://schemas.openxmlformats.org/officeDocument/2006/relationships/hyperlink" Target="https://issuu.com/keudajulkaisut/docs/2020_keuda_kielitietoisen-ohjauksen-opas/1" TargetMode="External"/><Relationship Id="rId1" Type="http://schemas.openxmlformats.org/officeDocument/2006/relationships/slideLayout" Target="../slideLayouts/slideLayout2.xml"/><Relationship Id="rId6" Type="http://schemas.openxmlformats.org/officeDocument/2006/relationships/hyperlink" Target="http://www.ttl.fi/oppimateriaalit/monimuotoisuus-ja-inklusiivisuus-asiantuntijaorganisaatiossa/kielitietoisuuteen-heraaminen" TargetMode="External"/><Relationship Id="rId11" Type="http://schemas.openxmlformats.org/officeDocument/2006/relationships/hyperlink" Target="http://www.youtube.com/playlist?list=PLHdusDFOKUA0l1wXp9lSFb6Jy3FSRF3xP" TargetMode="External"/><Relationship Id="rId5" Type="http://schemas.openxmlformats.org/officeDocument/2006/relationships/hyperlink" Target="https://ohjaan.fi/ohjaamme/kielitietoinen-ja-monikulttuurinen-ohjaus/" TargetMode="External"/><Relationship Id="rId15" Type="http://schemas.openxmlformats.org/officeDocument/2006/relationships/hyperlink" Target="https://selkokeskus.fi/selkokieli/" TargetMode="External"/><Relationship Id="rId10" Type="http://schemas.openxmlformats.org/officeDocument/2006/relationships/hyperlink" Target="https://thl.fi/aiheet/maahanmuutto-ja-kulttuurinen-moninaisuus/tyon-tueksi/hyvia-kaytantoja/kielitietoinen-tyoskentely" TargetMode="External"/><Relationship Id="rId4" Type="http://schemas.openxmlformats.org/officeDocument/2006/relationships/hyperlink" Target="http://www.oph.fi/fi/koulutus-ja-tutkinnot/kehittyvan-kielitaidon-tasojen-kuvausasteikko" TargetMode="External"/><Relationship Id="rId9" Type="http://schemas.openxmlformats.org/officeDocument/2006/relationships/hyperlink" Target="https://www.youtube.com/watch?v=wUszzPChjNE&amp;list=PLHdusDFOKUA0l1wXp9lSFb6Jy3FSRF3xP" TargetMode="External"/><Relationship Id="rId14" Type="http://schemas.openxmlformats.org/officeDocument/2006/relationships/hyperlink" Target="https://sites.google.com/edu.hel.fi/selkotieto/"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7.png"/><Relationship Id="rId4" Type="http://schemas.openxmlformats.org/officeDocument/2006/relationships/hyperlink" Target="https://www.keuda.fi/keuda/hankkeet/vierko/"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rakennussanasto.fi/" TargetMode="External"/><Relationship Id="rId2" Type="http://schemas.openxmlformats.org/officeDocument/2006/relationships/hyperlink" Target="https://hoitajat.net/ajankohtaista/hoitoty%C3%B6n-ammattisanasto-r40/" TargetMode="External"/><Relationship Id="rId1" Type="http://schemas.openxmlformats.org/officeDocument/2006/relationships/slideLayout" Target="../slideLayouts/slideLayout4.xml"/><Relationship Id="rId4" Type="http://schemas.openxmlformats.org/officeDocument/2006/relationships/hyperlink" Target="https://www.tekoihin.fi/sanastoharjoitukset-2/"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descr="Kuva, joka sisältää kohteen kuvakaappaus, sumennus, vektorigrafiikka, muotoilu&#10;&#10;Kuvaus luotu automaattisesti">
            <a:extLst>
              <a:ext uri="{FF2B5EF4-FFF2-40B4-BE49-F238E27FC236}">
                <a16:creationId xmlns:a16="http://schemas.microsoft.com/office/drawing/2014/main" id="{CEA2A4F1-13A9-0F65-0766-D7A47A040D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Otsikko 2">
            <a:extLst>
              <a:ext uri="{FF2B5EF4-FFF2-40B4-BE49-F238E27FC236}">
                <a16:creationId xmlns:a16="http://schemas.microsoft.com/office/drawing/2014/main" id="{D45E4F89-AAD2-E4F4-6935-6B9E84C2DF5B}"/>
              </a:ext>
              <a:ext uri="{C183D7F6-B498-43B3-948B-1728B52AA6E4}">
                <adec:decorative xmlns:adec="http://schemas.microsoft.com/office/drawing/2017/decorative" val="0"/>
              </a:ext>
            </a:extLst>
          </p:cNvPr>
          <p:cNvSpPr>
            <a:spLocks noGrp="1"/>
          </p:cNvSpPr>
          <p:nvPr>
            <p:ph type="title"/>
          </p:nvPr>
        </p:nvSpPr>
        <p:spPr>
          <a:xfrm>
            <a:off x="3904995" y="1690608"/>
            <a:ext cx="4168140" cy="3793209"/>
          </a:xfrm>
        </p:spPr>
        <p:txBody>
          <a:bodyPr>
            <a:normAutofit fontScale="90000"/>
          </a:bodyPr>
          <a:lstStyle/>
          <a:p>
            <a:pPr algn="ctr"/>
            <a:br>
              <a:rPr lang="fi-FI" sz="3200" b="1">
                <a:latin typeface="Calibri" panose="020F0502020204030204"/>
                <a:cs typeface="Calibri" panose="020F0502020204030204"/>
              </a:rPr>
            </a:br>
            <a:r>
              <a:rPr lang="fi-FI" sz="4900" b="1"/>
              <a:t>Kielitietoisuus</a:t>
            </a:r>
            <a:br>
              <a:rPr lang="fi-FI" sz="4900" b="1"/>
            </a:br>
            <a:r>
              <a:rPr lang="fi-FI" sz="4900" b="1"/>
              <a:t>ja selkokieli</a:t>
            </a:r>
            <a:br>
              <a:rPr lang="fi-FI" sz="4900" b="1"/>
            </a:br>
            <a:r>
              <a:rPr lang="fi-FI" sz="4900" b="1"/>
              <a:t> </a:t>
            </a:r>
            <a:br>
              <a:rPr lang="fi-FI" sz="4900" b="1">
                <a:ea typeface="Calibri Light"/>
                <a:cs typeface="Calibri Light"/>
              </a:rPr>
            </a:br>
            <a:r>
              <a:rPr lang="fi-FI" sz="3600" b="1">
                <a:ea typeface="Calibri Light"/>
                <a:cs typeface="Calibri Light"/>
              </a:rPr>
              <a:t>Ydinasioita</a:t>
            </a:r>
            <a:br>
              <a:rPr lang="fi-FI" b="1"/>
            </a:br>
            <a:br>
              <a:rPr lang="fi-FI" sz="2800" b="1">
                <a:latin typeface="Calibri" panose="020F0502020204030204"/>
                <a:cs typeface="Calibri" panose="020F0502020204030204"/>
              </a:rPr>
            </a:br>
            <a:r>
              <a:rPr lang="fi-FI" sz="2000" b="1">
                <a:latin typeface="Calibri" panose="020F0502020204030204"/>
                <a:cs typeface="Calibri" panose="020F0502020204030204"/>
              </a:rPr>
              <a:t>Koulutusdiat 2</a:t>
            </a:r>
            <a:br>
              <a:rPr lang="fi-FI" sz="2000" b="1">
                <a:latin typeface="Calibri" panose="020F0502020204030204"/>
                <a:cs typeface="Calibri" panose="020F0502020204030204"/>
              </a:rPr>
            </a:br>
            <a:r>
              <a:rPr lang="fi-FI" sz="2000" b="1">
                <a:latin typeface="Calibri" panose="020F0502020204030204"/>
                <a:cs typeface="Calibri" panose="020F0502020204030204"/>
              </a:rPr>
              <a:t>VIERKO</a:t>
            </a:r>
            <a:br>
              <a:rPr lang="fi-FI" sz="2000" b="1">
                <a:latin typeface="Calibri" panose="020F0502020204030204"/>
                <a:cs typeface="Calibri" panose="020F0502020204030204"/>
              </a:rPr>
            </a:br>
            <a:r>
              <a:rPr lang="fi-FI" sz="2000">
                <a:latin typeface="Calibri" panose="020F0502020204030204"/>
                <a:cs typeface="Calibri" panose="020F0502020204030204"/>
              </a:rPr>
              <a:t>2024</a:t>
            </a:r>
            <a:endParaRPr lang="fi-FI" sz="2000">
              <a:latin typeface="ADLaM Display" panose="02010000000000000000" pitchFamily="2" charset="0"/>
              <a:ea typeface="ADLaM Display" panose="02010000000000000000" pitchFamily="2" charset="0"/>
              <a:cs typeface="ADLaM Display" panose="02010000000000000000" pitchFamily="2" charset="0"/>
            </a:endParaRPr>
          </a:p>
        </p:txBody>
      </p:sp>
      <p:pic>
        <p:nvPicPr>
          <p:cNvPr id="9" name="Kuva 8" descr="Kuva, joka sisältää kohteen Fontti, Grafiikka, valkoinen, logo&#10;&#10;Kuvaus luotu automaattisesti">
            <a:extLst>
              <a:ext uri="{FF2B5EF4-FFF2-40B4-BE49-F238E27FC236}">
                <a16:creationId xmlns:a16="http://schemas.microsoft.com/office/drawing/2014/main" id="{B13016EF-300D-6704-709B-A5994299AB26}"/>
              </a:ext>
            </a:extLst>
          </p:cNvPr>
          <p:cNvPicPr>
            <a:picLocks noChangeAspect="1"/>
          </p:cNvPicPr>
          <p:nvPr/>
        </p:nvPicPr>
        <p:blipFill>
          <a:blip r:embed="rId3"/>
          <a:stretch>
            <a:fillRect/>
          </a:stretch>
        </p:blipFill>
        <p:spPr>
          <a:xfrm>
            <a:off x="177616" y="6194662"/>
            <a:ext cx="1999343" cy="381607"/>
          </a:xfrm>
          <a:prstGeom prst="rect">
            <a:avLst/>
          </a:prstGeom>
        </p:spPr>
      </p:pic>
    </p:spTree>
    <p:extLst>
      <p:ext uri="{BB962C8B-B14F-4D97-AF65-F5344CB8AC3E}">
        <p14:creationId xmlns:p14="http://schemas.microsoft.com/office/powerpoint/2010/main" val="2144849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4A8BA5-8B4B-4F5E-00A9-03415991DC2E}"/>
              </a:ext>
            </a:extLst>
          </p:cNvPr>
          <p:cNvSpPr>
            <a:spLocks noGrp="1"/>
          </p:cNvSpPr>
          <p:nvPr>
            <p:ph type="title"/>
          </p:nvPr>
        </p:nvSpPr>
        <p:spPr/>
        <p:txBody>
          <a:bodyPr/>
          <a:lstStyle/>
          <a:p>
            <a:r>
              <a:rPr lang="fi-FI"/>
              <a:t>Esimerkki: Työelämässä oppiminen</a:t>
            </a:r>
            <a:br>
              <a:rPr lang="fi-FI"/>
            </a:br>
            <a:r>
              <a:rPr lang="fi-FI" sz="2800"/>
              <a:t>(</a:t>
            </a:r>
            <a:r>
              <a:rPr lang="fi-FI" sz="2800">
                <a:hlinkClick r:id="rId2"/>
              </a:rPr>
              <a:t>OPH. Työelämässä oppiminen</a:t>
            </a:r>
            <a:r>
              <a:rPr lang="fi-FI" sz="2800"/>
              <a:t>.)</a:t>
            </a:r>
          </a:p>
        </p:txBody>
      </p:sp>
      <p:sp>
        <p:nvSpPr>
          <p:cNvPr id="3" name="Sisällön paikkamerkki 2">
            <a:extLst>
              <a:ext uri="{FF2B5EF4-FFF2-40B4-BE49-F238E27FC236}">
                <a16:creationId xmlns:a16="http://schemas.microsoft.com/office/drawing/2014/main" id="{D8C3321F-76E8-6919-C8AD-88329AFC8A2E}"/>
              </a:ext>
            </a:extLst>
          </p:cNvPr>
          <p:cNvSpPr>
            <a:spLocks noGrp="1"/>
          </p:cNvSpPr>
          <p:nvPr>
            <p:ph idx="1"/>
          </p:nvPr>
        </p:nvSpPr>
        <p:spPr/>
        <p:txBody>
          <a:bodyPr/>
          <a:lstStyle/>
          <a:p>
            <a:pPr marL="0" indent="0">
              <a:buNone/>
            </a:pPr>
            <a:r>
              <a:rPr lang="fi-FI" b="0" i="0">
                <a:solidFill>
                  <a:srgbClr val="000A48"/>
                </a:solidFill>
                <a:effectLst/>
                <a:highlight>
                  <a:srgbClr val="FFFFFF"/>
                </a:highlight>
                <a:latin typeface="Noto Serif" panose="020F0502020204030204" pitchFamily="18" charset="0"/>
              </a:rPr>
              <a:t>Opiskelija voi hankkia osaamista erilaisissa oppimisympäristöissä ja joustavasti niitä yhdistellen. Työpaikalla käytännön työtehtävien yhteydessä järjestettävää koulutusta kutsutaan työelämässä oppimiseksi. Se on aina tavoitteellista ja ohjattua, ja siihen voidaan yhdistää koulutusta esimerkiksi oppilaitoksen opetustiloissa, verkko-oppimisympäristöissä, virtuaalisissa oppimisympäristöissä sekä itsenäisesti opiskellen. Työelämässä oppimisesta sovitaan oppisopimuksella tai koulutussopimuksella.</a:t>
            </a:r>
            <a:endParaRPr lang="fi-FI"/>
          </a:p>
        </p:txBody>
      </p:sp>
    </p:spTree>
    <p:extLst>
      <p:ext uri="{BB962C8B-B14F-4D97-AF65-F5344CB8AC3E}">
        <p14:creationId xmlns:p14="http://schemas.microsoft.com/office/powerpoint/2010/main" val="118036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BB1E16-D161-2E5D-1C10-98DE20A48E1D}"/>
              </a:ext>
            </a:extLst>
          </p:cNvPr>
          <p:cNvSpPr>
            <a:spLocks noGrp="1"/>
          </p:cNvSpPr>
          <p:nvPr>
            <p:ph type="title"/>
          </p:nvPr>
        </p:nvSpPr>
        <p:spPr/>
        <p:txBody>
          <a:bodyPr/>
          <a:lstStyle/>
          <a:p>
            <a:r>
              <a:rPr lang="fi-FI"/>
              <a:t>Vertaa</a:t>
            </a:r>
          </a:p>
        </p:txBody>
      </p:sp>
      <p:sp>
        <p:nvSpPr>
          <p:cNvPr id="3" name="Sisällön paikkamerkki 2">
            <a:extLst>
              <a:ext uri="{FF2B5EF4-FFF2-40B4-BE49-F238E27FC236}">
                <a16:creationId xmlns:a16="http://schemas.microsoft.com/office/drawing/2014/main" id="{26A28EF4-64D0-7492-A804-21E2385D1A4C}"/>
              </a:ext>
            </a:extLst>
          </p:cNvPr>
          <p:cNvSpPr>
            <a:spLocks noGrp="1"/>
          </p:cNvSpPr>
          <p:nvPr>
            <p:ph sz="half" idx="1"/>
          </p:nvPr>
        </p:nvSpPr>
        <p:spPr>
          <a:xfrm>
            <a:off x="0" y="1825625"/>
            <a:ext cx="6019800" cy="4351338"/>
          </a:xfrm>
        </p:spPr>
        <p:txBody>
          <a:bodyPr vert="horz" lIns="91440" tIns="45720" rIns="91440" bIns="45720" rtlCol="0" anchor="t">
            <a:normAutofit fontScale="62500" lnSpcReduction="20000"/>
          </a:bodyPr>
          <a:lstStyle/>
          <a:p>
            <a:pPr>
              <a:lnSpc>
                <a:spcPct val="170000"/>
              </a:lnSpc>
            </a:pPr>
            <a:r>
              <a:rPr lang="fi-FI" b="0" i="0" dirty="0">
                <a:solidFill>
                  <a:srgbClr val="000A48"/>
                </a:solidFill>
                <a:effectLst/>
                <a:highlight>
                  <a:srgbClr val="FFFFFF"/>
                </a:highlight>
                <a:latin typeface="Noto Serif" panose="020F0502020204030204" pitchFamily="18" charset="0"/>
              </a:rPr>
              <a:t>Työpaikalla käytännön työtehtävien yhteydessä järjestettävää koulutusta kutsutaan työelämässä oppimiseksi. Se on aina tavoitteellista ja ohjattua, ja siihen voidaan yhdistää koulutusta esimerkiksi oppilaitoksen opetustiloissa, verkko-oppimisympäristöissä, virtuaalisissa oppimisympäristöissä sekä itsenäisesti opiskellen. Työelämässä oppimisesta sovitaan oppisopimuksella tai koulutussopimuksella.</a:t>
            </a:r>
            <a:endParaRPr lang="fi-FI" dirty="0">
              <a:cs typeface="Calibri" panose="020F0502020204030204"/>
            </a:endParaRPr>
          </a:p>
          <a:p>
            <a:endParaRPr lang="fi-FI"/>
          </a:p>
        </p:txBody>
      </p:sp>
      <p:sp>
        <p:nvSpPr>
          <p:cNvPr id="4" name="Sisällön paikkamerkki 3">
            <a:extLst>
              <a:ext uri="{FF2B5EF4-FFF2-40B4-BE49-F238E27FC236}">
                <a16:creationId xmlns:a16="http://schemas.microsoft.com/office/drawing/2014/main" id="{C68FAA4B-A19E-A4E3-673B-6312B530E7F8}"/>
              </a:ext>
            </a:extLst>
          </p:cNvPr>
          <p:cNvSpPr>
            <a:spLocks noGrp="1"/>
          </p:cNvSpPr>
          <p:nvPr>
            <p:ph sz="half" idx="2"/>
          </p:nvPr>
        </p:nvSpPr>
        <p:spPr>
          <a:xfrm>
            <a:off x="6172200" y="966281"/>
            <a:ext cx="5799306" cy="5210682"/>
          </a:xfrm>
        </p:spPr>
        <p:txBody>
          <a:bodyPr vert="horz" lIns="91440" tIns="45720" rIns="91440" bIns="45720" rtlCol="0" anchor="t">
            <a:normAutofit fontScale="62500" lnSpcReduction="20000"/>
          </a:bodyPr>
          <a:lstStyle/>
          <a:p>
            <a:pPr marL="0" indent="0">
              <a:buNone/>
            </a:pPr>
            <a:r>
              <a:rPr lang="fi-FI" b="1"/>
              <a:t>Työelämässä oppiminen </a:t>
            </a:r>
            <a:r>
              <a:rPr lang="fi-FI"/>
              <a:t>tarkoittaa,</a:t>
            </a:r>
          </a:p>
          <a:p>
            <a:pPr marL="0" indent="0">
              <a:buNone/>
            </a:pPr>
            <a:r>
              <a:rPr lang="fi-FI"/>
              <a:t>että opiskelija oppii työpaikalla</a:t>
            </a:r>
            <a:endParaRPr lang="fi-FI">
              <a:ea typeface="Calibri"/>
              <a:cs typeface="Calibri"/>
            </a:endParaRPr>
          </a:p>
          <a:p>
            <a:pPr marL="0" indent="0">
              <a:buNone/>
            </a:pPr>
            <a:r>
              <a:rPr lang="fi-FI"/>
              <a:t>käytännön työtehtävissä.</a:t>
            </a:r>
            <a:endParaRPr lang="fi-FI">
              <a:ea typeface="Calibri"/>
              <a:cs typeface="Calibri"/>
            </a:endParaRPr>
          </a:p>
          <a:p>
            <a:pPr marL="0" indent="0">
              <a:buNone/>
            </a:pPr>
            <a:endParaRPr lang="fi-FI"/>
          </a:p>
          <a:p>
            <a:pPr marL="0" indent="0">
              <a:buNone/>
            </a:pPr>
            <a:r>
              <a:rPr lang="fi-FI"/>
              <a:t>Opiskelija, opettaja ja työpaikan ohjaaja</a:t>
            </a:r>
            <a:endParaRPr lang="fi-FI">
              <a:ea typeface="Calibri"/>
              <a:cs typeface="Calibri"/>
            </a:endParaRPr>
          </a:p>
          <a:p>
            <a:pPr marL="0" indent="0">
              <a:buNone/>
            </a:pPr>
            <a:r>
              <a:rPr lang="fi-FI"/>
              <a:t>ovat suunnitelleet,</a:t>
            </a:r>
            <a:endParaRPr lang="fi-FI">
              <a:ea typeface="Calibri"/>
              <a:cs typeface="Calibri"/>
            </a:endParaRPr>
          </a:p>
          <a:p>
            <a:pPr marL="0" indent="0">
              <a:buNone/>
            </a:pPr>
            <a:r>
              <a:rPr lang="fi-FI"/>
              <a:t>voiko opiskelija opiskella lisäksi:</a:t>
            </a:r>
            <a:endParaRPr lang="fi-FI">
              <a:ea typeface="Calibri"/>
              <a:cs typeface="Calibri"/>
            </a:endParaRPr>
          </a:p>
          <a:p>
            <a:r>
              <a:rPr lang="fi-FI"/>
              <a:t>koulussa</a:t>
            </a:r>
            <a:endParaRPr lang="fi-FI">
              <a:ea typeface="Calibri"/>
              <a:cs typeface="Calibri"/>
            </a:endParaRPr>
          </a:p>
          <a:p>
            <a:r>
              <a:rPr lang="fi-FI"/>
              <a:t>netissä</a:t>
            </a:r>
            <a:endParaRPr lang="fi-FI">
              <a:ea typeface="Calibri"/>
              <a:cs typeface="Calibri"/>
            </a:endParaRPr>
          </a:p>
          <a:p>
            <a:r>
              <a:rPr lang="fi-FI"/>
              <a:t>itsenäisesti.</a:t>
            </a:r>
            <a:endParaRPr lang="fi-FI">
              <a:ea typeface="Calibri"/>
              <a:cs typeface="Calibri"/>
            </a:endParaRPr>
          </a:p>
          <a:p>
            <a:endParaRPr lang="fi-FI"/>
          </a:p>
          <a:p>
            <a:pPr marL="0" indent="0">
              <a:buNone/>
            </a:pPr>
            <a:r>
              <a:rPr lang="fi-FI"/>
              <a:t>Opiskelijan kanssa tehdään</a:t>
            </a:r>
            <a:endParaRPr lang="fi-FI">
              <a:ea typeface="Calibri"/>
              <a:cs typeface="Calibri"/>
            </a:endParaRPr>
          </a:p>
          <a:p>
            <a:pPr marL="0" indent="0">
              <a:buNone/>
            </a:pPr>
            <a:r>
              <a:rPr lang="fi-FI" b="1"/>
              <a:t>oppisopimus</a:t>
            </a:r>
            <a:r>
              <a:rPr lang="fi-FI"/>
              <a:t> tai </a:t>
            </a:r>
            <a:r>
              <a:rPr lang="fi-FI" b="1"/>
              <a:t>koulutussopimus</a:t>
            </a:r>
            <a:r>
              <a:rPr lang="fi-FI"/>
              <a:t>.</a:t>
            </a:r>
            <a:endParaRPr lang="fi-FI">
              <a:ea typeface="Calibri"/>
              <a:cs typeface="Calibri"/>
            </a:endParaRPr>
          </a:p>
          <a:p>
            <a:pPr marL="0" indent="0">
              <a:buNone/>
            </a:pPr>
            <a:r>
              <a:rPr lang="fi-FI" i="1"/>
              <a:t>(Niistä selitykset.)</a:t>
            </a:r>
            <a:endParaRPr lang="fi-FI" i="1">
              <a:ea typeface="Calibri"/>
              <a:cs typeface="Calibri"/>
            </a:endParaRPr>
          </a:p>
          <a:p>
            <a:endParaRPr lang="fi-FI"/>
          </a:p>
        </p:txBody>
      </p:sp>
    </p:spTree>
    <p:extLst>
      <p:ext uri="{BB962C8B-B14F-4D97-AF65-F5344CB8AC3E}">
        <p14:creationId xmlns:p14="http://schemas.microsoft.com/office/powerpoint/2010/main" val="2311715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410DF6-7CC2-83E0-2D9C-841B3BA39C89}"/>
              </a:ext>
            </a:extLst>
          </p:cNvPr>
          <p:cNvSpPr>
            <a:spLocks noGrp="1"/>
          </p:cNvSpPr>
          <p:nvPr>
            <p:ph type="title"/>
          </p:nvPr>
        </p:nvSpPr>
        <p:spPr/>
        <p:txBody>
          <a:bodyPr/>
          <a:lstStyle/>
          <a:p>
            <a:r>
              <a:rPr lang="fi-FI"/>
              <a:t>Ole opiskelijalähtöinen</a:t>
            </a:r>
          </a:p>
        </p:txBody>
      </p:sp>
      <p:sp>
        <p:nvSpPr>
          <p:cNvPr id="3" name="Sisällön paikkamerkki 2">
            <a:extLst>
              <a:ext uri="{FF2B5EF4-FFF2-40B4-BE49-F238E27FC236}">
                <a16:creationId xmlns:a16="http://schemas.microsoft.com/office/drawing/2014/main" id="{90C3DC4C-1B3C-8877-DBD3-4F57AB14430B}"/>
              </a:ext>
            </a:extLst>
          </p:cNvPr>
          <p:cNvSpPr>
            <a:spLocks noGrp="1"/>
          </p:cNvSpPr>
          <p:nvPr>
            <p:ph idx="1"/>
          </p:nvPr>
        </p:nvSpPr>
        <p:spPr>
          <a:xfrm>
            <a:off x="838200" y="1825625"/>
            <a:ext cx="6059838" cy="4351338"/>
          </a:xfrm>
        </p:spPr>
        <p:txBody>
          <a:bodyPr vert="horz" lIns="91440" tIns="45720" rIns="91440" bIns="45720" rtlCol="0" anchor="t">
            <a:normAutofit/>
          </a:bodyPr>
          <a:lstStyle/>
          <a:p>
            <a:pPr fontAlgn="base"/>
            <a:r>
              <a:rPr lang="fi-FI">
                <a:solidFill>
                  <a:srgbClr val="000000"/>
                </a:solidFill>
                <a:latin typeface="Calibri"/>
                <a:ea typeface="Calibri"/>
                <a:cs typeface="Calibri"/>
              </a:rPr>
              <a:t>Tee valintoja, jotka helpottavat opiskelijan ymmärtämistä.</a:t>
            </a:r>
            <a:endParaRPr lang="fi-FI"/>
          </a:p>
          <a:p>
            <a:r>
              <a:rPr lang="fi-FI">
                <a:solidFill>
                  <a:srgbClr val="000000"/>
                </a:solidFill>
                <a:latin typeface="Calibri"/>
                <a:ea typeface="Calibri"/>
                <a:cs typeface="Calibri"/>
              </a:rPr>
              <a:t>Ymmärrä</a:t>
            </a:r>
            <a:r>
              <a:rPr lang="fi-FI" b="0" i="0" u="none" strike="noStrike">
                <a:solidFill>
                  <a:srgbClr val="000000"/>
                </a:solidFill>
                <a:effectLst/>
                <a:latin typeface="Calibri"/>
                <a:ea typeface="Calibri"/>
                <a:cs typeface="Calibri"/>
              </a:rPr>
              <a:t>, että työhösi kuuluu asioiden selittäminen ja toistaminen.</a:t>
            </a:r>
            <a:r>
              <a:rPr lang="fi-FI" b="0" i="0">
                <a:solidFill>
                  <a:srgbClr val="000000"/>
                </a:solidFill>
                <a:effectLst/>
                <a:latin typeface="Calibri"/>
                <a:ea typeface="Calibri"/>
                <a:cs typeface="Calibri"/>
              </a:rPr>
              <a:t>​</a:t>
            </a:r>
            <a:endParaRPr lang="fi-FI"/>
          </a:p>
          <a:p>
            <a:pPr marL="0" indent="0">
              <a:buNone/>
            </a:pPr>
            <a:endParaRPr lang="fi-FI"/>
          </a:p>
        </p:txBody>
      </p:sp>
    </p:spTree>
    <p:extLst>
      <p:ext uri="{BB962C8B-B14F-4D97-AF65-F5344CB8AC3E}">
        <p14:creationId xmlns:p14="http://schemas.microsoft.com/office/powerpoint/2010/main" val="2064772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47A4F1-DCA8-FA30-115A-977475C0950F}"/>
              </a:ext>
            </a:extLst>
          </p:cNvPr>
          <p:cNvSpPr>
            <a:spLocks noGrp="1"/>
          </p:cNvSpPr>
          <p:nvPr>
            <p:ph type="title"/>
          </p:nvPr>
        </p:nvSpPr>
        <p:spPr/>
        <p:txBody>
          <a:bodyPr>
            <a:normAutofit/>
          </a:bodyPr>
          <a:lstStyle/>
          <a:p>
            <a:r>
              <a:rPr lang="fi-FI" b="0" i="0" u="none" strike="noStrike">
                <a:solidFill>
                  <a:srgbClr val="000000"/>
                </a:solidFill>
                <a:effectLst/>
              </a:rPr>
              <a:t>Edistä tasa-arvoa</a:t>
            </a:r>
            <a:endParaRPr lang="fi-FI"/>
          </a:p>
        </p:txBody>
      </p:sp>
      <p:sp>
        <p:nvSpPr>
          <p:cNvPr id="3" name="Sisällön paikkamerkki 2">
            <a:extLst>
              <a:ext uri="{FF2B5EF4-FFF2-40B4-BE49-F238E27FC236}">
                <a16:creationId xmlns:a16="http://schemas.microsoft.com/office/drawing/2014/main" id="{5D997242-F724-EAA4-D9CE-B39504B88709}"/>
              </a:ext>
            </a:extLst>
          </p:cNvPr>
          <p:cNvSpPr>
            <a:spLocks noGrp="1"/>
          </p:cNvSpPr>
          <p:nvPr>
            <p:ph idx="1"/>
          </p:nvPr>
        </p:nvSpPr>
        <p:spPr>
          <a:xfrm>
            <a:off x="838200" y="1825625"/>
            <a:ext cx="6546386" cy="4351338"/>
          </a:xfrm>
        </p:spPr>
        <p:txBody>
          <a:bodyPr vert="horz" lIns="91440" tIns="45720" rIns="91440" bIns="45720" rtlCol="0" anchor="t">
            <a:normAutofit/>
          </a:bodyPr>
          <a:lstStyle/>
          <a:p>
            <a:pPr algn="l" rtl="0" fontAlgn="base">
              <a:buFont typeface="Arial" panose="020B0604020202020204" pitchFamily="34" charset="0"/>
              <a:buChar char="•"/>
            </a:pPr>
            <a:r>
              <a:rPr lang="fi-FI" b="0" i="0" u="none" strike="noStrike">
                <a:solidFill>
                  <a:srgbClr val="000000"/>
                </a:solidFill>
                <a:effectLst/>
              </a:rPr>
              <a:t>Asenne näkyy kaikessa. </a:t>
            </a:r>
            <a:r>
              <a:rPr lang="fi-FI" b="0" i="0">
                <a:solidFill>
                  <a:srgbClr val="000000"/>
                </a:solidFill>
                <a:effectLst/>
              </a:rPr>
              <a:t>​</a:t>
            </a:r>
            <a:endParaRPr lang="fi-FI" b="0" i="0">
              <a:solidFill>
                <a:srgbClr val="000000"/>
              </a:solidFill>
              <a:effectLst/>
              <a:ea typeface="Calibri"/>
              <a:cs typeface="Calibri"/>
            </a:endParaRPr>
          </a:p>
          <a:p>
            <a:pPr algn="l" rtl="0" fontAlgn="base">
              <a:buFont typeface="Arial" panose="020B0604020202020204" pitchFamily="34" charset="0"/>
              <a:buChar char="•"/>
            </a:pPr>
            <a:r>
              <a:rPr lang="fi-FI" b="0" i="0" u="none" strike="noStrike">
                <a:solidFill>
                  <a:srgbClr val="000000"/>
                </a:solidFill>
                <a:effectLst/>
              </a:rPr>
              <a:t>Opiskelija voi käyttää omaa kieltään apuna esimerkiksi tiedonhaussa.</a:t>
            </a:r>
            <a:r>
              <a:rPr lang="fi-FI" b="0" i="0">
                <a:solidFill>
                  <a:srgbClr val="000000"/>
                </a:solidFill>
                <a:effectLst/>
              </a:rPr>
              <a:t>​</a:t>
            </a:r>
            <a:endParaRPr lang="fi-FI" b="0" i="0">
              <a:solidFill>
                <a:srgbClr val="000000"/>
              </a:solidFill>
              <a:effectLst/>
              <a:ea typeface="Calibri"/>
              <a:cs typeface="Calibri"/>
            </a:endParaRPr>
          </a:p>
          <a:p>
            <a:pPr fontAlgn="base"/>
            <a:r>
              <a:rPr lang="fi-FI" b="0" i="0" u="none" strike="noStrike">
                <a:solidFill>
                  <a:srgbClr val="000000"/>
                </a:solidFill>
                <a:effectLst/>
              </a:rPr>
              <a:t>Suomen kieli kulkee aina mukana: opiskelija saa </a:t>
            </a:r>
            <a:r>
              <a:rPr lang="fi-FI">
                <a:solidFill>
                  <a:srgbClr val="000000"/>
                </a:solidFill>
              </a:rPr>
              <a:t>sinulta malleja</a:t>
            </a:r>
            <a:r>
              <a:rPr lang="fi-FI" b="0" i="0" u="none" strike="noStrike">
                <a:solidFill>
                  <a:srgbClr val="000000"/>
                </a:solidFill>
                <a:effectLst/>
              </a:rPr>
              <a:t> ja tukea suomen kielen käyttöön ja oppimiseen.</a:t>
            </a:r>
            <a:endParaRPr lang="fi-FI" b="0" i="0">
              <a:solidFill>
                <a:srgbClr val="000000"/>
              </a:solidFill>
              <a:effectLst/>
              <a:ea typeface="Calibri"/>
              <a:cs typeface="Calibri"/>
            </a:endParaRPr>
          </a:p>
          <a:p>
            <a:endParaRPr lang="fi-FI"/>
          </a:p>
        </p:txBody>
      </p:sp>
    </p:spTree>
    <p:extLst>
      <p:ext uri="{BB962C8B-B14F-4D97-AF65-F5344CB8AC3E}">
        <p14:creationId xmlns:p14="http://schemas.microsoft.com/office/powerpoint/2010/main" val="1720460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AFC51C-E4BA-AFD5-B9C2-E419293CD094}"/>
              </a:ext>
            </a:extLst>
          </p:cNvPr>
          <p:cNvSpPr>
            <a:spLocks noGrp="1"/>
          </p:cNvSpPr>
          <p:nvPr>
            <p:ph type="title"/>
          </p:nvPr>
        </p:nvSpPr>
        <p:spPr/>
        <p:txBody>
          <a:bodyPr/>
          <a:lstStyle/>
          <a:p>
            <a:r>
              <a:rPr lang="fi-FI"/>
              <a:t>Ole selkeä</a:t>
            </a:r>
          </a:p>
        </p:txBody>
      </p:sp>
      <p:sp>
        <p:nvSpPr>
          <p:cNvPr id="3" name="Sisällön paikkamerkki 2">
            <a:extLst>
              <a:ext uri="{FF2B5EF4-FFF2-40B4-BE49-F238E27FC236}">
                <a16:creationId xmlns:a16="http://schemas.microsoft.com/office/drawing/2014/main" id="{EE66C815-8A3F-C84D-EBF6-25CD23F11456}"/>
              </a:ext>
            </a:extLst>
          </p:cNvPr>
          <p:cNvSpPr>
            <a:spLocks noGrp="1"/>
          </p:cNvSpPr>
          <p:nvPr>
            <p:ph idx="1"/>
          </p:nvPr>
        </p:nvSpPr>
        <p:spPr/>
        <p:txBody>
          <a:bodyPr vert="horz" lIns="91440" tIns="45720" rIns="91440" bIns="45720" rtlCol="0" anchor="t">
            <a:normAutofit/>
          </a:bodyPr>
          <a:lstStyle/>
          <a:p>
            <a:pPr>
              <a:buFont typeface="Arial" panose="020B0604020202020204" pitchFamily="34" charset="0"/>
              <a:buChar char="•"/>
            </a:pPr>
            <a:r>
              <a:rPr lang="fi-FI">
                <a:solidFill>
                  <a:srgbClr val="000000"/>
                </a:solidFill>
              </a:rPr>
              <a:t>L</a:t>
            </a:r>
            <a:r>
              <a:rPr lang="fi-FI" b="0" i="0">
                <a:solidFill>
                  <a:srgbClr val="000000"/>
                </a:solidFill>
                <a:effectLst/>
              </a:rPr>
              <a:t>yhyet kokonaisuudet</a:t>
            </a:r>
            <a:endParaRPr lang="fi-FI"/>
          </a:p>
          <a:p>
            <a:pPr lvl="1">
              <a:buFont typeface="Courier New" panose="020B0604020202020204" pitchFamily="34" charset="0"/>
              <a:buChar char="o"/>
            </a:pPr>
            <a:r>
              <a:rPr lang="fi-FI" b="0" i="0">
                <a:solidFill>
                  <a:srgbClr val="000000"/>
                </a:solidFill>
                <a:effectLst/>
              </a:rPr>
              <a:t>puheessa rauhallisuus ja tauot</a:t>
            </a:r>
            <a:endParaRPr lang="fi-FI">
              <a:ea typeface="Calibri"/>
              <a:cs typeface="Calibri"/>
            </a:endParaRPr>
          </a:p>
          <a:p>
            <a:pPr lvl="1">
              <a:buFont typeface="Courier New" panose="020B0604020202020204" pitchFamily="34" charset="0"/>
              <a:buChar char="o"/>
            </a:pPr>
            <a:r>
              <a:rPr lang="fi-FI" b="0" i="0">
                <a:solidFill>
                  <a:srgbClr val="000000"/>
                </a:solidFill>
                <a:effectLst/>
              </a:rPr>
              <a:t>kirjoituksessa lyhyet rivit ja kappaleet</a:t>
            </a:r>
            <a:r>
              <a:rPr lang="fi-FI">
                <a:solidFill>
                  <a:srgbClr val="000000"/>
                </a:solidFill>
              </a:rPr>
              <a:t>.</a:t>
            </a:r>
            <a:endParaRPr lang="fi-FI">
              <a:ea typeface="Calibri"/>
              <a:cs typeface="Calibri"/>
            </a:endParaRPr>
          </a:p>
          <a:p>
            <a:pPr>
              <a:buFont typeface="Arial" panose="020B0604020202020204" pitchFamily="34" charset="0"/>
              <a:buChar char="•"/>
            </a:pPr>
            <a:endParaRPr lang="fi-FI"/>
          </a:p>
          <a:p>
            <a:endParaRPr lang="fi-FI"/>
          </a:p>
        </p:txBody>
      </p:sp>
    </p:spTree>
    <p:extLst>
      <p:ext uri="{BB962C8B-B14F-4D97-AF65-F5344CB8AC3E}">
        <p14:creationId xmlns:p14="http://schemas.microsoft.com/office/powerpoint/2010/main" val="931014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3BFB8B-6617-B2FD-C5F9-484BEFB93943}"/>
              </a:ext>
            </a:extLst>
          </p:cNvPr>
          <p:cNvSpPr>
            <a:spLocks noGrp="1"/>
          </p:cNvSpPr>
          <p:nvPr>
            <p:ph type="title"/>
          </p:nvPr>
        </p:nvSpPr>
        <p:spPr/>
        <p:txBody>
          <a:bodyPr/>
          <a:lstStyle/>
          <a:p>
            <a:r>
              <a:rPr lang="fi-FI">
                <a:ea typeface="Calibri Light"/>
                <a:cs typeface="Calibri Light"/>
              </a:rPr>
              <a:t>Kuuntele</a:t>
            </a:r>
            <a:endParaRPr lang="fi-FI"/>
          </a:p>
        </p:txBody>
      </p:sp>
      <p:sp>
        <p:nvSpPr>
          <p:cNvPr id="3" name="Sisällön paikkamerkki 2">
            <a:extLst>
              <a:ext uri="{FF2B5EF4-FFF2-40B4-BE49-F238E27FC236}">
                <a16:creationId xmlns:a16="http://schemas.microsoft.com/office/drawing/2014/main" id="{73AE9E60-0F37-A7ED-F58E-58F50763F8A8}"/>
              </a:ext>
            </a:extLst>
          </p:cNvPr>
          <p:cNvSpPr>
            <a:spLocks noGrp="1"/>
          </p:cNvSpPr>
          <p:nvPr>
            <p:ph sz="half" idx="1"/>
          </p:nvPr>
        </p:nvSpPr>
        <p:spPr/>
        <p:txBody>
          <a:bodyPr vert="horz" lIns="91440" tIns="45720" rIns="91440" bIns="45720" rtlCol="0" anchor="t">
            <a:normAutofit/>
          </a:bodyPr>
          <a:lstStyle/>
          <a:p>
            <a:pPr>
              <a:buFont typeface="Arial,Sans-Serif" panose="020B0604020202020204" pitchFamily="34" charset="0"/>
            </a:pPr>
            <a:r>
              <a:rPr lang="fi-FI" dirty="0">
                <a:ea typeface="Calibri"/>
                <a:cs typeface="Calibri"/>
              </a:rPr>
              <a:t>Kuuntele.</a:t>
            </a:r>
            <a:r>
              <a:rPr lang="en-US" dirty="0">
                <a:ea typeface="Calibri"/>
                <a:cs typeface="Calibri"/>
              </a:rPr>
              <a:t> </a:t>
            </a:r>
          </a:p>
          <a:p>
            <a:pPr>
              <a:buFont typeface="Arial,Sans-Serif" panose="020B0604020202020204" pitchFamily="34" charset="0"/>
            </a:pPr>
            <a:r>
              <a:rPr lang="fi-FI" dirty="0">
                <a:ea typeface="Calibri"/>
                <a:cs typeface="Calibri"/>
              </a:rPr>
              <a:t>Anna opiskelijalle aikaa.</a:t>
            </a:r>
            <a:r>
              <a:rPr lang="en-US" dirty="0">
                <a:ea typeface="Calibri"/>
                <a:cs typeface="Calibri"/>
              </a:rPr>
              <a:t> </a:t>
            </a:r>
          </a:p>
          <a:p>
            <a:pPr>
              <a:buFont typeface="Arial,Sans-Serif" panose="020B0604020202020204" pitchFamily="34" charset="0"/>
            </a:pPr>
            <a:r>
              <a:rPr lang="fi-FI" dirty="0">
                <a:ea typeface="Calibri"/>
                <a:cs typeface="Calibri"/>
              </a:rPr>
              <a:t>Reagoi opiskelijoiden</a:t>
            </a:r>
            <a:endParaRPr lang="en-US" dirty="0">
              <a:ea typeface="Calibri"/>
              <a:cs typeface="Calibri"/>
            </a:endParaRPr>
          </a:p>
          <a:p>
            <a:pPr lvl="1">
              <a:buFont typeface="Courier New,monospace" panose="020B0604020202020204" pitchFamily="34" charset="0"/>
              <a:buChar char="o"/>
            </a:pPr>
            <a:r>
              <a:rPr lang="fi-FI" dirty="0">
                <a:ea typeface="Calibri"/>
                <a:cs typeface="Calibri"/>
              </a:rPr>
              <a:t>sanattomiin viesteihin: katse, eleet, ilmeet, puheen sävyt jne.</a:t>
            </a:r>
            <a:endParaRPr lang="en-US" dirty="0">
              <a:ea typeface="Calibri"/>
              <a:cs typeface="Calibri"/>
            </a:endParaRPr>
          </a:p>
          <a:p>
            <a:pPr lvl="1">
              <a:buFont typeface="Courier New,monospace" panose="020B0604020202020204" pitchFamily="34" charset="0"/>
              <a:buChar char="o"/>
            </a:pPr>
            <a:r>
              <a:rPr lang="fi-FI" dirty="0">
                <a:ea typeface="Calibri"/>
                <a:cs typeface="Calibri"/>
              </a:rPr>
              <a:t>sanallisiin viesteihin.</a:t>
            </a:r>
            <a:endParaRPr lang="fi-FI" dirty="0"/>
          </a:p>
        </p:txBody>
      </p:sp>
      <p:pic>
        <p:nvPicPr>
          <p:cNvPr id="8" name="Sisällön paikkamerkki 7">
            <a:extLst>
              <a:ext uri="{FF2B5EF4-FFF2-40B4-BE49-F238E27FC236}">
                <a16:creationId xmlns:a16="http://schemas.microsoft.com/office/drawing/2014/main" id="{994149A5-D440-4A58-B6FB-E653FDEE42A3}"/>
              </a:ext>
              <a:ext uri="{C183D7F6-B498-43B3-948B-1728B52AA6E4}">
                <adec:decorative xmlns:adec="http://schemas.microsoft.com/office/drawing/2017/decorative" val="1"/>
              </a:ext>
            </a:extLst>
          </p:cNvPr>
          <p:cNvPicPr>
            <a:picLocks noGrp="1" noChangeAspect="1"/>
          </p:cNvPicPr>
          <p:nvPr>
            <p:ph sz="half" idx="2"/>
          </p:nvPr>
        </p:nvPicPr>
        <p:blipFill>
          <a:blip r:embed="rId2"/>
          <a:stretch>
            <a:fillRect/>
          </a:stretch>
        </p:blipFill>
        <p:spPr>
          <a:xfrm>
            <a:off x="6094708" y="1825719"/>
            <a:ext cx="5181600" cy="3886200"/>
          </a:xfrm>
        </p:spPr>
      </p:pic>
    </p:spTree>
    <p:extLst>
      <p:ext uri="{BB962C8B-B14F-4D97-AF65-F5344CB8AC3E}">
        <p14:creationId xmlns:p14="http://schemas.microsoft.com/office/powerpoint/2010/main" val="45398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31B852-966A-6306-1CD7-8CAD6392CDD0}"/>
              </a:ext>
            </a:extLst>
          </p:cNvPr>
          <p:cNvSpPr>
            <a:spLocks noGrp="1"/>
          </p:cNvSpPr>
          <p:nvPr>
            <p:ph type="title"/>
          </p:nvPr>
        </p:nvSpPr>
        <p:spPr/>
        <p:txBody>
          <a:bodyPr/>
          <a:lstStyle/>
          <a:p>
            <a:r>
              <a:rPr lang="fi-FI">
                <a:ea typeface="Calibri Light"/>
                <a:cs typeface="Calibri Light"/>
              </a:rPr>
              <a:t>Malta!</a:t>
            </a:r>
            <a:endParaRPr lang="fi-FI"/>
          </a:p>
        </p:txBody>
      </p:sp>
      <p:sp>
        <p:nvSpPr>
          <p:cNvPr id="3" name="Sisällön paikkamerkki 2">
            <a:extLst>
              <a:ext uri="{FF2B5EF4-FFF2-40B4-BE49-F238E27FC236}">
                <a16:creationId xmlns:a16="http://schemas.microsoft.com/office/drawing/2014/main" id="{7F5FF282-7B07-53ED-C1AA-245DF7E32EC9}"/>
              </a:ext>
            </a:extLst>
          </p:cNvPr>
          <p:cNvSpPr>
            <a:spLocks noGrp="1"/>
          </p:cNvSpPr>
          <p:nvPr>
            <p:ph sz="half" idx="1"/>
          </p:nvPr>
        </p:nvSpPr>
        <p:spPr/>
        <p:txBody>
          <a:bodyPr vert="horz" lIns="91440" tIns="45720" rIns="91440" bIns="45720" rtlCol="0" anchor="t">
            <a:normAutofit/>
          </a:bodyPr>
          <a:lstStyle/>
          <a:p>
            <a:pPr>
              <a:buFont typeface="Arial,Sans-Serif" panose="020B0604020202020204" pitchFamily="34" charset="0"/>
            </a:pPr>
            <a:r>
              <a:rPr lang="fi-FI">
                <a:ea typeface="Calibri"/>
                <a:cs typeface="Calibri"/>
              </a:rPr>
              <a:t>Puhu rauhallisesti ja selkeästi. </a:t>
            </a:r>
          </a:p>
          <a:p>
            <a:pPr>
              <a:buFont typeface="Arial,Sans-Serif" panose="020B0604020202020204" pitchFamily="34" charset="0"/>
            </a:pPr>
            <a:r>
              <a:rPr lang="fi-FI">
                <a:ea typeface="Calibri"/>
                <a:cs typeface="Calibri"/>
              </a:rPr>
              <a:t>Pidä taukoja. </a:t>
            </a:r>
          </a:p>
          <a:p>
            <a:pPr>
              <a:buFont typeface="Arial,Sans-Serif" panose="020B0604020202020204" pitchFamily="34" charset="0"/>
            </a:pPr>
            <a:r>
              <a:rPr lang="fi-FI">
                <a:ea typeface="Calibri"/>
                <a:cs typeface="Calibri"/>
              </a:rPr>
              <a:t>Käytä </a:t>
            </a:r>
            <a:r>
              <a:rPr lang="fi-FI" b="1">
                <a:ea typeface="Calibri"/>
                <a:cs typeface="Calibri"/>
              </a:rPr>
              <a:t>kuvia, esineitä, näyttämistä</a:t>
            </a:r>
            <a:r>
              <a:rPr lang="fi-FI">
                <a:ea typeface="Calibri"/>
                <a:cs typeface="Calibri"/>
              </a:rPr>
              <a:t>: havainnollista.  </a:t>
            </a:r>
          </a:p>
          <a:p>
            <a:pPr>
              <a:buFont typeface="Arial,Sans-Serif" panose="020B0604020202020204" pitchFamily="34" charset="0"/>
            </a:pPr>
            <a:r>
              <a:rPr lang="fi-FI">
                <a:ea typeface="Calibri"/>
                <a:cs typeface="Calibri"/>
              </a:rPr>
              <a:t>Huolehdi, että kaikki ymmärtävät. </a:t>
            </a:r>
            <a:endParaRPr lang="fi-FI"/>
          </a:p>
        </p:txBody>
      </p:sp>
      <p:pic>
        <p:nvPicPr>
          <p:cNvPr id="5" name="Sisällön paikkamerkki 4">
            <a:extLst>
              <a:ext uri="{FF2B5EF4-FFF2-40B4-BE49-F238E27FC236}">
                <a16:creationId xmlns:a16="http://schemas.microsoft.com/office/drawing/2014/main" id="{8CB345A0-152E-5C67-3F65-6A3C45BD20C6}"/>
              </a:ext>
              <a:ext uri="{C183D7F6-B498-43B3-948B-1728B52AA6E4}">
                <adec:decorative xmlns:adec="http://schemas.microsoft.com/office/drawing/2017/decorative" val="1"/>
              </a:ext>
            </a:extLst>
          </p:cNvPr>
          <p:cNvPicPr>
            <a:picLocks noGrp="1" noChangeAspect="1"/>
          </p:cNvPicPr>
          <p:nvPr>
            <p:ph sz="half" idx="2"/>
          </p:nvPr>
        </p:nvPicPr>
        <p:blipFill>
          <a:blip r:embed="rId2"/>
          <a:stretch>
            <a:fillRect/>
          </a:stretch>
        </p:blipFill>
        <p:spPr>
          <a:xfrm>
            <a:off x="6172200" y="1910359"/>
            <a:ext cx="5181600" cy="3458616"/>
          </a:xfrm>
        </p:spPr>
      </p:pic>
    </p:spTree>
    <p:extLst>
      <p:ext uri="{BB962C8B-B14F-4D97-AF65-F5344CB8AC3E}">
        <p14:creationId xmlns:p14="http://schemas.microsoft.com/office/powerpoint/2010/main" val="1386212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723E83-A5B1-F8BD-DB7A-87752735CAAC}"/>
              </a:ext>
            </a:extLst>
          </p:cNvPr>
          <p:cNvSpPr>
            <a:spLocks noGrp="1"/>
          </p:cNvSpPr>
          <p:nvPr>
            <p:ph type="title"/>
          </p:nvPr>
        </p:nvSpPr>
        <p:spPr/>
        <p:txBody>
          <a:bodyPr/>
          <a:lstStyle/>
          <a:p>
            <a:r>
              <a:rPr lang="fi-FI"/>
              <a:t>Tee yhteistyötä</a:t>
            </a:r>
          </a:p>
        </p:txBody>
      </p:sp>
      <p:sp>
        <p:nvSpPr>
          <p:cNvPr id="3" name="Sisällön paikkamerkki 2">
            <a:extLst>
              <a:ext uri="{FF2B5EF4-FFF2-40B4-BE49-F238E27FC236}">
                <a16:creationId xmlns:a16="http://schemas.microsoft.com/office/drawing/2014/main" id="{10D160D6-1C0E-5AE6-D950-2520C05064E0}"/>
              </a:ext>
            </a:extLst>
          </p:cNvPr>
          <p:cNvSpPr>
            <a:spLocks noGrp="1"/>
          </p:cNvSpPr>
          <p:nvPr>
            <p:ph idx="1"/>
          </p:nvPr>
        </p:nvSpPr>
        <p:spPr/>
        <p:txBody>
          <a:bodyPr vert="horz" lIns="91440" tIns="45720" rIns="91440" bIns="45720" rtlCol="0" anchor="t">
            <a:normAutofit/>
          </a:bodyPr>
          <a:lstStyle/>
          <a:p>
            <a:r>
              <a:rPr lang="fi-FI" dirty="0"/>
              <a:t>Keskustele työkavereiden kanssa kielenkäytön tilanteista.</a:t>
            </a:r>
          </a:p>
          <a:p>
            <a:r>
              <a:rPr lang="fi-FI" dirty="0"/>
              <a:t>Ideoikaa yhdessä kielitietoisia toimintatapoja.</a:t>
            </a:r>
            <a:endParaRPr lang="fi-FI" dirty="0">
              <a:cs typeface="Calibri"/>
            </a:endParaRPr>
          </a:p>
          <a:p>
            <a:r>
              <a:rPr lang="fi-FI" dirty="0"/>
              <a:t>Tarkastelkaa yhdessä ohjeita ja muita materiaaleja: ymmärtääkö opiskelija ne helposti? Mitä niille voisi tehdä?</a:t>
            </a:r>
            <a:endParaRPr lang="fi-FI" dirty="0">
              <a:cs typeface="Calibri"/>
            </a:endParaRPr>
          </a:p>
          <a:p>
            <a:r>
              <a:rPr lang="fi-FI" dirty="0"/>
              <a:t>Tehkää yhdessä!</a:t>
            </a:r>
            <a:endParaRPr lang="fi-FI" dirty="0">
              <a:cs typeface="Calibri"/>
            </a:endParaRPr>
          </a:p>
          <a:p>
            <a:r>
              <a:rPr lang="fi-FI" dirty="0"/>
              <a:t>Varmistakaa, että kaikki ymmärtävät.</a:t>
            </a:r>
            <a:endParaRPr lang="fi-FI" dirty="0">
              <a:cs typeface="Calibri"/>
            </a:endParaRPr>
          </a:p>
        </p:txBody>
      </p:sp>
    </p:spTree>
    <p:extLst>
      <p:ext uri="{BB962C8B-B14F-4D97-AF65-F5344CB8AC3E}">
        <p14:creationId xmlns:p14="http://schemas.microsoft.com/office/powerpoint/2010/main" val="685286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13D086-EB06-36B4-8ABE-8C4D290673AA}"/>
              </a:ext>
            </a:extLst>
          </p:cNvPr>
          <p:cNvSpPr>
            <a:spLocks noGrp="1"/>
          </p:cNvSpPr>
          <p:nvPr>
            <p:ph type="title"/>
          </p:nvPr>
        </p:nvSpPr>
        <p:spPr>
          <a:xfrm>
            <a:off x="2203450" y="2631519"/>
            <a:ext cx="8496976" cy="1125062"/>
          </a:xfrm>
        </p:spPr>
        <p:txBody>
          <a:bodyPr>
            <a:noAutofit/>
          </a:bodyPr>
          <a:lstStyle/>
          <a:p>
            <a:r>
              <a:rPr lang="fi-FI" b="1">
                <a:solidFill>
                  <a:schemeClr val="accent5">
                    <a:lumMod val="50000"/>
                  </a:schemeClr>
                </a:solidFill>
                <a:latin typeface="+mn-lt"/>
                <a:ea typeface="ADLaM Display"/>
                <a:cs typeface="ADLaM Display"/>
              </a:rPr>
              <a:t>3. Kielimuodon valinta</a:t>
            </a:r>
            <a:endParaRPr lang="fi-FI" b="1">
              <a:solidFill>
                <a:schemeClr val="accent5">
                  <a:lumMod val="50000"/>
                </a:schemeClr>
              </a:solidFill>
              <a:latin typeface="+mn-lt"/>
              <a:ea typeface="ADLaM Display" panose="02010000000000000000" pitchFamily="2" charset="0"/>
              <a:cs typeface="ADLaM Display" panose="02010000000000000000" pitchFamily="2" charset="0"/>
            </a:endParaRPr>
          </a:p>
        </p:txBody>
      </p:sp>
      <p:pic>
        <p:nvPicPr>
          <p:cNvPr id="3" name="Kuva 2">
            <a:extLst>
              <a:ext uri="{FF2B5EF4-FFF2-40B4-BE49-F238E27FC236}">
                <a16:creationId xmlns:a16="http://schemas.microsoft.com/office/drawing/2014/main" id="{6D7B9DC2-15C2-7873-A6AC-1ED2F5284B9C}"/>
              </a:ext>
              <a:ext uri="{C183D7F6-B498-43B3-948B-1728B52AA6E4}">
                <adec:decorative xmlns:adec="http://schemas.microsoft.com/office/drawing/2017/decorative" val="1"/>
              </a:ext>
            </a:extLst>
          </p:cNvPr>
          <p:cNvPicPr/>
          <p:nvPr/>
        </p:nvPicPr>
        <p:blipFill rotWithShape="1">
          <a:blip r:embed="rId2">
            <a:alphaModFix amt="20000"/>
          </a:blip>
          <a:srcRect l="64670" t="5258" r="10844" b="17939"/>
          <a:stretch/>
        </p:blipFill>
        <p:spPr>
          <a:xfrm>
            <a:off x="0" y="0"/>
            <a:ext cx="2044700" cy="6413500"/>
          </a:xfrm>
          <a:prstGeom prst="rect">
            <a:avLst/>
          </a:prstGeom>
          <a:ln>
            <a:solidFill>
              <a:srgbClr val="C9E3E6"/>
            </a:solidFill>
          </a:ln>
        </p:spPr>
      </p:pic>
    </p:spTree>
    <p:extLst>
      <p:ext uri="{BB962C8B-B14F-4D97-AF65-F5344CB8AC3E}">
        <p14:creationId xmlns:p14="http://schemas.microsoft.com/office/powerpoint/2010/main" val="1192866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3BF144-68A5-875E-948B-4DBCCCCF26B1}"/>
              </a:ext>
            </a:extLst>
          </p:cNvPr>
          <p:cNvSpPr>
            <a:spLocks noGrp="1"/>
          </p:cNvSpPr>
          <p:nvPr>
            <p:ph type="title"/>
          </p:nvPr>
        </p:nvSpPr>
        <p:spPr/>
        <p:txBody>
          <a:bodyPr/>
          <a:lstStyle/>
          <a:p>
            <a:r>
              <a:rPr lang="fi-FI">
                <a:ea typeface="Calibri Light"/>
                <a:cs typeface="Calibri Light"/>
              </a:rPr>
              <a:t>Valitse opiskelijan osaamisen mukaan</a:t>
            </a:r>
            <a:endParaRPr lang="fi-FI"/>
          </a:p>
        </p:txBody>
      </p:sp>
      <p:sp>
        <p:nvSpPr>
          <p:cNvPr id="3" name="Sisällön paikkamerkki 2">
            <a:extLst>
              <a:ext uri="{FF2B5EF4-FFF2-40B4-BE49-F238E27FC236}">
                <a16:creationId xmlns:a16="http://schemas.microsoft.com/office/drawing/2014/main" id="{1EF169E9-837E-C890-FAF1-58C93DD44DB5}"/>
              </a:ext>
            </a:extLst>
          </p:cNvPr>
          <p:cNvSpPr>
            <a:spLocks noGrp="1"/>
          </p:cNvSpPr>
          <p:nvPr>
            <p:ph sz="half" idx="1"/>
          </p:nvPr>
        </p:nvSpPr>
        <p:spPr/>
        <p:txBody>
          <a:bodyPr vert="horz" lIns="91440" tIns="45720" rIns="91440" bIns="45720" rtlCol="0" anchor="t">
            <a:normAutofit/>
          </a:bodyPr>
          <a:lstStyle/>
          <a:p>
            <a:r>
              <a:rPr lang="en-US" err="1">
                <a:ea typeface="Calibri"/>
                <a:cs typeface="Calibri"/>
              </a:rPr>
              <a:t>Käytä</a:t>
            </a:r>
            <a:r>
              <a:rPr lang="en-US">
                <a:ea typeface="Calibri"/>
                <a:cs typeface="Calibri"/>
              </a:rPr>
              <a:t> </a:t>
            </a:r>
            <a:r>
              <a:rPr lang="en-US" err="1">
                <a:ea typeface="Calibri"/>
                <a:cs typeface="Calibri"/>
              </a:rPr>
              <a:t>kielimuotoa</a:t>
            </a:r>
            <a:r>
              <a:rPr lang="en-US">
                <a:ea typeface="Calibri"/>
                <a:cs typeface="Calibri"/>
              </a:rPr>
              <a:t>, jota </a:t>
            </a:r>
            <a:r>
              <a:rPr lang="en-US" err="1">
                <a:ea typeface="Calibri"/>
                <a:cs typeface="Calibri"/>
              </a:rPr>
              <a:t>opiskelija</a:t>
            </a:r>
            <a:r>
              <a:rPr lang="en-US">
                <a:ea typeface="Calibri"/>
                <a:cs typeface="Calibri"/>
              </a:rPr>
              <a:t> </a:t>
            </a:r>
            <a:r>
              <a:rPr lang="en-US" err="1">
                <a:ea typeface="Calibri"/>
                <a:cs typeface="Calibri"/>
              </a:rPr>
              <a:t>ymmärtää</a:t>
            </a:r>
            <a:r>
              <a:rPr lang="en-US">
                <a:ea typeface="Calibri"/>
                <a:cs typeface="Calibri"/>
              </a:rPr>
              <a:t>:</a:t>
            </a:r>
            <a:endParaRPr lang="fi-FI">
              <a:ea typeface="Calibri"/>
              <a:cs typeface="Calibri"/>
            </a:endParaRPr>
          </a:p>
          <a:p>
            <a:pPr lvl="1">
              <a:buFont typeface="Courier New,monospace" panose="020B0604020202020204" pitchFamily="34" charset="0"/>
              <a:buChar char="o"/>
            </a:pPr>
            <a:r>
              <a:rPr lang="en-US" err="1">
                <a:ea typeface="Calibri"/>
                <a:cs typeface="Calibri"/>
              </a:rPr>
              <a:t>ammattikieli</a:t>
            </a:r>
            <a:endParaRPr lang="en-US">
              <a:ea typeface="Calibri"/>
              <a:cs typeface="Calibri"/>
            </a:endParaRPr>
          </a:p>
          <a:p>
            <a:pPr lvl="1">
              <a:buFont typeface="Courier New,monospace" panose="020B0604020202020204" pitchFamily="34" charset="0"/>
              <a:buChar char="o"/>
            </a:pPr>
            <a:r>
              <a:rPr lang="en-US" err="1">
                <a:ea typeface="Calibri"/>
                <a:cs typeface="Calibri"/>
              </a:rPr>
              <a:t>yleiskieli</a:t>
            </a:r>
            <a:endParaRPr lang="en-US">
              <a:ea typeface="Calibri"/>
              <a:cs typeface="Calibri"/>
            </a:endParaRPr>
          </a:p>
          <a:p>
            <a:pPr lvl="1">
              <a:buFont typeface="Courier New,monospace" panose="020B0604020202020204" pitchFamily="34" charset="0"/>
              <a:buChar char="o"/>
            </a:pPr>
            <a:r>
              <a:rPr lang="en-US" err="1">
                <a:ea typeface="Calibri"/>
                <a:cs typeface="Calibri"/>
              </a:rPr>
              <a:t>selkokieli</a:t>
            </a:r>
            <a:r>
              <a:rPr lang="en-US">
                <a:ea typeface="Calibri"/>
                <a:cs typeface="Calibri"/>
              </a:rPr>
              <a:t>. </a:t>
            </a:r>
          </a:p>
          <a:p>
            <a:pPr>
              <a:buFont typeface="Arial,Sans-Serif" panose="020B0604020202020204" pitchFamily="34" charset="0"/>
            </a:pPr>
            <a:r>
              <a:rPr lang="en-US">
                <a:ea typeface="Calibri"/>
                <a:cs typeface="Calibri"/>
              </a:rPr>
              <a:t>Auta </a:t>
            </a:r>
            <a:r>
              <a:rPr lang="en-US" err="1">
                <a:ea typeface="Calibri"/>
                <a:cs typeface="Calibri"/>
              </a:rPr>
              <a:t>helpon</a:t>
            </a:r>
            <a:r>
              <a:rPr lang="en-US">
                <a:ea typeface="Calibri"/>
                <a:cs typeface="Calibri"/>
              </a:rPr>
              <a:t> </a:t>
            </a:r>
            <a:r>
              <a:rPr lang="en-US" err="1">
                <a:ea typeface="Calibri"/>
                <a:cs typeface="Calibri"/>
              </a:rPr>
              <a:t>kielen</a:t>
            </a:r>
            <a:r>
              <a:rPr lang="en-US">
                <a:ea typeface="Calibri"/>
                <a:cs typeface="Calibri"/>
              </a:rPr>
              <a:t> </a:t>
            </a:r>
            <a:r>
              <a:rPr lang="en-US" err="1">
                <a:ea typeface="Calibri"/>
                <a:cs typeface="Calibri"/>
              </a:rPr>
              <a:t>avulla</a:t>
            </a:r>
            <a:r>
              <a:rPr lang="en-US">
                <a:ea typeface="Calibri"/>
                <a:cs typeface="Calibri"/>
              </a:rPr>
              <a:t>: </a:t>
            </a:r>
            <a:r>
              <a:rPr lang="en-US" err="1">
                <a:ea typeface="Calibri"/>
                <a:cs typeface="Calibri"/>
              </a:rPr>
              <a:t>opiskelija</a:t>
            </a:r>
            <a:r>
              <a:rPr lang="en-US">
                <a:ea typeface="Calibri"/>
                <a:cs typeface="Calibri"/>
              </a:rPr>
              <a:t> </a:t>
            </a:r>
            <a:r>
              <a:rPr lang="en-US" err="1">
                <a:ea typeface="Calibri"/>
                <a:cs typeface="Calibri"/>
              </a:rPr>
              <a:t>oppii</a:t>
            </a:r>
            <a:r>
              <a:rPr lang="en-US">
                <a:ea typeface="Calibri"/>
                <a:cs typeface="Calibri"/>
              </a:rPr>
              <a:t> </a:t>
            </a:r>
            <a:r>
              <a:rPr lang="en-US" err="1">
                <a:ea typeface="Calibri"/>
                <a:cs typeface="Calibri"/>
              </a:rPr>
              <a:t>ammattikieltä</a:t>
            </a:r>
            <a:r>
              <a:rPr lang="en-US">
                <a:ea typeface="Calibri"/>
                <a:cs typeface="Calibri"/>
              </a:rPr>
              <a:t>.</a:t>
            </a:r>
            <a:endParaRPr lang="fi-FI"/>
          </a:p>
        </p:txBody>
      </p:sp>
      <p:pic>
        <p:nvPicPr>
          <p:cNvPr id="5" name="Sisällön paikkamerkki 4" descr="Tyhjät puhekuplat">
            <a:extLst>
              <a:ext uri="{FF2B5EF4-FFF2-40B4-BE49-F238E27FC236}">
                <a16:creationId xmlns:a16="http://schemas.microsoft.com/office/drawing/2014/main" id="{B713B523-D778-6F04-B84E-8EDA3038E2DC}"/>
              </a:ext>
            </a:extLst>
          </p:cNvPr>
          <p:cNvPicPr>
            <a:picLocks noGrp="1" noChangeAspect="1"/>
          </p:cNvPicPr>
          <p:nvPr>
            <p:ph sz="half" idx="2"/>
          </p:nvPr>
        </p:nvPicPr>
        <p:blipFill>
          <a:blip r:embed="rId2"/>
          <a:stretch>
            <a:fillRect/>
          </a:stretch>
        </p:blipFill>
        <p:spPr>
          <a:xfrm>
            <a:off x="6172200" y="2274516"/>
            <a:ext cx="5181600" cy="3453556"/>
          </a:xfrm>
        </p:spPr>
      </p:pic>
    </p:spTree>
    <p:extLst>
      <p:ext uri="{BB962C8B-B14F-4D97-AF65-F5344CB8AC3E}">
        <p14:creationId xmlns:p14="http://schemas.microsoft.com/office/powerpoint/2010/main" val="3896100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DD8500-C6D7-3DDC-FD0F-D5E9E61A6491}"/>
              </a:ext>
            </a:extLst>
          </p:cNvPr>
          <p:cNvSpPr>
            <a:spLocks noGrp="1"/>
          </p:cNvSpPr>
          <p:nvPr>
            <p:ph type="title"/>
          </p:nvPr>
        </p:nvSpPr>
        <p:spPr>
          <a:xfrm>
            <a:off x="1833880" y="365125"/>
            <a:ext cx="9433560" cy="1097280"/>
          </a:xfrm>
        </p:spPr>
        <p:txBody>
          <a:bodyPr>
            <a:normAutofit/>
          </a:bodyPr>
          <a:lstStyle/>
          <a:p>
            <a:r>
              <a:rPr lang="fi-FI" sz="3600">
                <a:solidFill>
                  <a:srgbClr val="3494BA"/>
                </a:solidFill>
                <a:latin typeface="ADLaM Display" panose="02010000000000000000" pitchFamily="2" charset="0"/>
                <a:ea typeface="ADLaM Display" panose="02010000000000000000" pitchFamily="2" charset="0"/>
                <a:cs typeface="ADLaM Display" panose="02010000000000000000" pitchFamily="2" charset="0"/>
              </a:rPr>
              <a:t>Sisältö</a:t>
            </a:r>
          </a:p>
        </p:txBody>
      </p:sp>
      <p:sp>
        <p:nvSpPr>
          <p:cNvPr id="3" name="Sisällön paikkamerkki 2">
            <a:extLst>
              <a:ext uri="{FF2B5EF4-FFF2-40B4-BE49-F238E27FC236}">
                <a16:creationId xmlns:a16="http://schemas.microsoft.com/office/drawing/2014/main" id="{08977193-BFE1-D05D-B976-FC189B5B7C71}"/>
              </a:ext>
            </a:extLst>
          </p:cNvPr>
          <p:cNvSpPr>
            <a:spLocks noGrp="1"/>
          </p:cNvSpPr>
          <p:nvPr>
            <p:ph idx="1"/>
          </p:nvPr>
        </p:nvSpPr>
        <p:spPr>
          <a:xfrm>
            <a:off x="1833879" y="1462405"/>
            <a:ext cx="8127243" cy="4351338"/>
          </a:xfrm>
        </p:spPr>
        <p:txBody>
          <a:bodyPr vert="horz" lIns="91440" tIns="45720" rIns="91440" bIns="45720" rtlCol="0" anchor="t">
            <a:normAutofit/>
          </a:bodyPr>
          <a:lstStyle/>
          <a:p>
            <a:pPr marL="514350" indent="-514350">
              <a:buAutoNum type="arabicPeriod"/>
            </a:pPr>
            <a:r>
              <a:rPr lang="fi-FI" dirty="0"/>
              <a:t>Johdanto</a:t>
            </a:r>
          </a:p>
          <a:p>
            <a:pPr marL="514350" indent="-514350">
              <a:buFont typeface="+mj-lt"/>
              <a:buAutoNum type="arabicPeriod"/>
            </a:pPr>
            <a:r>
              <a:rPr lang="fi-FI" dirty="0"/>
              <a:t>Kielen merkitys</a:t>
            </a:r>
            <a:endParaRPr lang="fi-FI" dirty="0">
              <a:ea typeface="Calibri"/>
              <a:cs typeface="Calibri"/>
            </a:endParaRPr>
          </a:p>
          <a:p>
            <a:pPr marL="514350" indent="-514350">
              <a:buFont typeface="+mj-lt"/>
              <a:buAutoNum type="arabicPeriod"/>
            </a:pPr>
            <a:r>
              <a:rPr lang="fi-FI" dirty="0"/>
              <a:t>Kielimuodon valinta</a:t>
            </a:r>
            <a:endParaRPr lang="fi-FI" dirty="0">
              <a:cs typeface="Calibri"/>
            </a:endParaRPr>
          </a:p>
          <a:p>
            <a:pPr marL="514350" indent="-514350">
              <a:buFont typeface="+mj-lt"/>
              <a:buAutoNum type="arabicPeriod"/>
            </a:pPr>
            <a:r>
              <a:rPr lang="fi-FI" dirty="0"/>
              <a:t>Helpon kielen tarve</a:t>
            </a:r>
            <a:endParaRPr lang="fi-FI" dirty="0">
              <a:cs typeface="Calibri"/>
            </a:endParaRPr>
          </a:p>
          <a:p>
            <a:pPr marL="514350" indent="-514350">
              <a:buFont typeface="+mj-lt"/>
              <a:buAutoNum type="arabicPeriod"/>
            </a:pPr>
            <a:r>
              <a:rPr lang="fi-FI" dirty="0">
                <a:ea typeface="Calibri"/>
                <a:cs typeface="Calibri"/>
              </a:rPr>
              <a:t>Selkokielen ytimet</a:t>
            </a:r>
          </a:p>
          <a:p>
            <a:pPr marL="514350" indent="-514350">
              <a:buFont typeface="+mj-lt"/>
              <a:buAutoNum type="arabicPeriod"/>
            </a:pPr>
            <a:r>
              <a:rPr lang="fi-FI" dirty="0"/>
              <a:t>Yhteenveto</a:t>
            </a:r>
            <a:endParaRPr lang="fi-FI" dirty="0">
              <a:ea typeface="Calibri"/>
              <a:cs typeface="Calibri"/>
            </a:endParaRPr>
          </a:p>
          <a:p>
            <a:pPr marL="514350" indent="-514350">
              <a:buFont typeface="+mj-lt"/>
              <a:buAutoNum type="arabicPeriod"/>
            </a:pPr>
            <a:r>
              <a:rPr lang="fi-FI" dirty="0"/>
              <a:t>Lähteet</a:t>
            </a:r>
            <a:endParaRPr lang="fi-FI" dirty="0">
              <a:ea typeface="Calibri"/>
              <a:cs typeface="Calibri"/>
            </a:endParaRPr>
          </a:p>
          <a:p>
            <a:pPr marL="514350" indent="-514350">
              <a:buFont typeface="+mj-lt"/>
              <a:buAutoNum type="arabicPeriod"/>
            </a:pPr>
            <a:r>
              <a:rPr lang="fi-FI"/>
              <a:t>Tekijät</a:t>
            </a:r>
            <a:endParaRPr lang="fi-FI">
              <a:ea typeface="Calibri"/>
              <a:cs typeface="Calibri"/>
            </a:endParaRPr>
          </a:p>
        </p:txBody>
      </p:sp>
    </p:spTree>
    <p:extLst>
      <p:ext uri="{BB962C8B-B14F-4D97-AF65-F5344CB8AC3E}">
        <p14:creationId xmlns:p14="http://schemas.microsoft.com/office/powerpoint/2010/main" val="241783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6453456-FF26-F3B8-FBF7-05AF61F23BE0}"/>
              </a:ext>
            </a:extLst>
          </p:cNvPr>
          <p:cNvSpPr>
            <a:spLocks noGrp="1"/>
          </p:cNvSpPr>
          <p:nvPr>
            <p:ph type="title"/>
          </p:nvPr>
        </p:nvSpPr>
        <p:spPr>
          <a:xfrm>
            <a:off x="838200" y="365125"/>
            <a:ext cx="10515600" cy="1325563"/>
          </a:xfrm>
        </p:spPr>
        <p:txBody>
          <a:bodyPr anchor="ctr">
            <a:normAutofit/>
          </a:bodyPr>
          <a:lstStyle/>
          <a:p>
            <a:r>
              <a:rPr lang="fi-FI"/>
              <a:t>Eri kielimuodot</a:t>
            </a:r>
          </a:p>
        </p:txBody>
      </p:sp>
      <p:pic>
        <p:nvPicPr>
          <p:cNvPr id="4" name="Picture 2" descr="Selkokieli on helppoa kieltä, yleiskieli yleistajuista ja erikoiskieliä ymmärtävät ammattilaiset.">
            <a:extLst>
              <a:ext uri="{FF2B5EF4-FFF2-40B4-BE49-F238E27FC236}">
                <a16:creationId xmlns:a16="http://schemas.microsoft.com/office/drawing/2014/main" id="{AB6D5F8C-D08F-7B44-FE45-3A54E8E9290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56207" y="1825625"/>
            <a:ext cx="6879585" cy="4351338"/>
          </a:xfrm>
          <a:prstGeom prst="rect">
            <a:avLst/>
          </a:prstGeom>
          <a:solidFill>
            <a:srgbClr val="FFFFFF"/>
          </a:solidFill>
        </p:spPr>
      </p:pic>
    </p:spTree>
    <p:extLst>
      <p:ext uri="{BB962C8B-B14F-4D97-AF65-F5344CB8AC3E}">
        <p14:creationId xmlns:p14="http://schemas.microsoft.com/office/powerpoint/2010/main" val="1532856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5597927-7EFD-FB12-A1D3-8E14D6235F90}"/>
              </a:ext>
            </a:extLst>
          </p:cNvPr>
          <p:cNvSpPr>
            <a:spLocks noGrp="1"/>
          </p:cNvSpPr>
          <p:nvPr>
            <p:ph type="title"/>
          </p:nvPr>
        </p:nvSpPr>
        <p:spPr/>
        <p:txBody>
          <a:bodyPr/>
          <a:lstStyle/>
          <a:p>
            <a:r>
              <a:rPr lang="fi-FI"/>
              <a:t>Joka alalla on oma kielensä</a:t>
            </a:r>
          </a:p>
        </p:txBody>
      </p:sp>
      <p:sp>
        <p:nvSpPr>
          <p:cNvPr id="3" name="Sisällön paikkamerkki 2">
            <a:extLst>
              <a:ext uri="{FF2B5EF4-FFF2-40B4-BE49-F238E27FC236}">
                <a16:creationId xmlns:a16="http://schemas.microsoft.com/office/drawing/2014/main" id="{D84F1405-9B1B-28D0-D5D7-A031CD43C2B8}"/>
              </a:ext>
            </a:extLst>
          </p:cNvPr>
          <p:cNvSpPr>
            <a:spLocks noGrp="1"/>
          </p:cNvSpPr>
          <p:nvPr>
            <p:ph idx="1"/>
          </p:nvPr>
        </p:nvSpPr>
        <p:spPr/>
        <p:txBody>
          <a:bodyPr vert="horz" lIns="91440" tIns="45720" rIns="91440" bIns="45720" rtlCol="0" anchor="t">
            <a:normAutofit/>
          </a:bodyPr>
          <a:lstStyle/>
          <a:p>
            <a:r>
              <a:rPr lang="fi-FI" dirty="0"/>
              <a:t>Minkälaista on sinun alasi kieli?</a:t>
            </a:r>
          </a:p>
          <a:p>
            <a:pPr lvl="1"/>
            <a:r>
              <a:rPr lang="fi-FI" dirty="0"/>
              <a:t>sanasto</a:t>
            </a:r>
            <a:endParaRPr lang="fi-FI" dirty="0">
              <a:ea typeface="Calibri"/>
              <a:cs typeface="Calibri"/>
            </a:endParaRPr>
          </a:p>
          <a:p>
            <a:pPr lvl="1"/>
            <a:r>
              <a:rPr lang="fi-FI" dirty="0"/>
              <a:t>tekstien (kirjoitus, puhe, kuvat, kuviot) rakenteet?</a:t>
            </a:r>
            <a:endParaRPr lang="fi-FI" dirty="0">
              <a:ea typeface="Calibri"/>
              <a:cs typeface="Calibri"/>
            </a:endParaRPr>
          </a:p>
          <a:p>
            <a:r>
              <a:rPr lang="fi-FI" b="1" dirty="0"/>
              <a:t>Olet oman alasi kielen opettaja ja malli.</a:t>
            </a:r>
            <a:endParaRPr lang="fi-FI" b="1" dirty="0">
              <a:ea typeface="Calibri"/>
              <a:cs typeface="Calibri"/>
            </a:endParaRPr>
          </a:p>
          <a:p>
            <a:r>
              <a:rPr lang="fi-FI" dirty="0"/>
              <a:t>Alasi kieli ei ole muille tuttua – sinulle on.</a:t>
            </a:r>
            <a:endParaRPr lang="fi-FI" dirty="0">
              <a:ea typeface="Calibri"/>
              <a:cs typeface="Calibri"/>
            </a:endParaRPr>
          </a:p>
          <a:p>
            <a:pPr marL="0" indent="0">
              <a:buNone/>
            </a:pPr>
            <a:endParaRPr lang="fi-FI">
              <a:ea typeface="Calibri"/>
              <a:cs typeface="Calibri"/>
            </a:endParaRPr>
          </a:p>
        </p:txBody>
      </p:sp>
    </p:spTree>
    <p:extLst>
      <p:ext uri="{BB962C8B-B14F-4D97-AF65-F5344CB8AC3E}">
        <p14:creationId xmlns:p14="http://schemas.microsoft.com/office/powerpoint/2010/main" val="2014195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79D80C-41DE-D233-4B1E-6EA5E1FE105C}"/>
              </a:ext>
            </a:extLst>
          </p:cNvPr>
          <p:cNvSpPr>
            <a:spLocks noGrp="1"/>
          </p:cNvSpPr>
          <p:nvPr>
            <p:ph type="title"/>
          </p:nvPr>
        </p:nvSpPr>
        <p:spPr/>
        <p:txBody>
          <a:bodyPr/>
          <a:lstStyle/>
          <a:p>
            <a:r>
              <a:rPr lang="fi-FI">
                <a:ea typeface="Calibri Light"/>
                <a:cs typeface="Calibri Light"/>
              </a:rPr>
              <a:t>Esimerkki matematiikan ammattikielestä</a:t>
            </a:r>
            <a:endParaRPr lang="fi-FI"/>
          </a:p>
        </p:txBody>
      </p:sp>
      <p:sp>
        <p:nvSpPr>
          <p:cNvPr id="3" name="Sisällön paikkamerkki 2">
            <a:extLst>
              <a:ext uri="{FF2B5EF4-FFF2-40B4-BE49-F238E27FC236}">
                <a16:creationId xmlns:a16="http://schemas.microsoft.com/office/drawing/2014/main" id="{D60F0B1D-4165-A749-587E-CF9BEE7B8EF6}"/>
              </a:ext>
            </a:extLst>
          </p:cNvPr>
          <p:cNvSpPr>
            <a:spLocks noGrp="1"/>
          </p:cNvSpPr>
          <p:nvPr>
            <p:ph idx="1"/>
          </p:nvPr>
        </p:nvSpPr>
        <p:spPr/>
        <p:txBody>
          <a:bodyPr vert="horz" lIns="91440" tIns="45720" rIns="91440" bIns="45720" rtlCol="0" anchor="t">
            <a:normAutofit/>
          </a:bodyPr>
          <a:lstStyle/>
          <a:p>
            <a:r>
              <a:rPr lang="fi-FI" i="1">
                <a:solidFill>
                  <a:srgbClr val="7030A0"/>
                </a:solidFill>
                <a:ea typeface="Calibri"/>
                <a:cs typeface="Calibri"/>
              </a:rPr>
              <a:t>Funktion</a:t>
            </a:r>
            <a:r>
              <a:rPr lang="fi-FI" i="1">
                <a:ea typeface="Calibri"/>
                <a:cs typeface="Calibri"/>
              </a:rPr>
              <a:t> </a:t>
            </a:r>
            <a:r>
              <a:rPr lang="fi-FI" i="1">
                <a:solidFill>
                  <a:srgbClr val="FF00FF"/>
                </a:solidFill>
                <a:ea typeface="Calibri"/>
                <a:cs typeface="Calibri"/>
              </a:rPr>
              <a:t>muutosnopeutta</a:t>
            </a:r>
            <a:r>
              <a:rPr lang="fi-FI" i="1">
                <a:ea typeface="Calibri"/>
                <a:cs typeface="Calibri"/>
              </a:rPr>
              <a:t> tietyssä </a:t>
            </a:r>
            <a:r>
              <a:rPr lang="fi-FI" i="1">
                <a:solidFill>
                  <a:srgbClr val="FF00FF"/>
                </a:solidFill>
                <a:ea typeface="Calibri"/>
                <a:cs typeface="Calibri"/>
              </a:rPr>
              <a:t>pisteessä</a:t>
            </a:r>
            <a:r>
              <a:rPr lang="fi-FI" i="1">
                <a:ea typeface="Calibri"/>
                <a:cs typeface="Calibri"/>
              </a:rPr>
              <a:t> kutsutaan </a:t>
            </a:r>
            <a:r>
              <a:rPr lang="fi-FI" i="1">
                <a:solidFill>
                  <a:srgbClr val="7030A0"/>
                </a:solidFill>
                <a:ea typeface="Calibri"/>
                <a:cs typeface="Calibri"/>
              </a:rPr>
              <a:t>funktion</a:t>
            </a:r>
            <a:r>
              <a:rPr lang="fi-FI" i="1">
                <a:ea typeface="Calibri"/>
                <a:cs typeface="Calibri"/>
              </a:rPr>
              <a:t> </a:t>
            </a:r>
            <a:r>
              <a:rPr lang="fi-FI" i="1">
                <a:solidFill>
                  <a:srgbClr val="7030A0"/>
                </a:solidFill>
                <a:ea typeface="Calibri"/>
                <a:cs typeface="Calibri"/>
              </a:rPr>
              <a:t>derivaataksi</a:t>
            </a:r>
            <a:r>
              <a:rPr lang="fi-FI" i="1">
                <a:ea typeface="Calibri"/>
                <a:cs typeface="Calibri"/>
              </a:rPr>
              <a:t>. </a:t>
            </a:r>
            <a:r>
              <a:rPr lang="fi-FI" i="1">
                <a:solidFill>
                  <a:srgbClr val="7030A0"/>
                </a:solidFill>
                <a:ea typeface="Calibri"/>
                <a:cs typeface="Calibri"/>
              </a:rPr>
              <a:t>Geometrisesti </a:t>
            </a:r>
            <a:r>
              <a:rPr lang="fi-FI" i="1" err="1">
                <a:solidFill>
                  <a:srgbClr val="7030A0"/>
                </a:solidFill>
                <a:ea typeface="Calibri"/>
                <a:cs typeface="Calibri"/>
              </a:rPr>
              <a:t>deriavaatta</a:t>
            </a:r>
            <a:r>
              <a:rPr lang="fi-FI" i="1">
                <a:solidFill>
                  <a:srgbClr val="7030A0"/>
                </a:solidFill>
                <a:ea typeface="Calibri"/>
                <a:cs typeface="Calibri"/>
              </a:rPr>
              <a:t> </a:t>
            </a:r>
            <a:r>
              <a:rPr lang="fi-FI" i="1">
                <a:ea typeface="Calibri"/>
                <a:cs typeface="Calibri"/>
              </a:rPr>
              <a:t>on </a:t>
            </a:r>
            <a:r>
              <a:rPr lang="fi-FI" i="1">
                <a:solidFill>
                  <a:srgbClr val="FF00FF"/>
                </a:solidFill>
                <a:ea typeface="Calibri"/>
                <a:cs typeface="Calibri"/>
              </a:rPr>
              <a:t>pisteeseen</a:t>
            </a:r>
            <a:r>
              <a:rPr lang="fi-FI" i="1">
                <a:ea typeface="Calibri"/>
                <a:cs typeface="Calibri"/>
              </a:rPr>
              <a:t> piirretyn </a:t>
            </a:r>
            <a:r>
              <a:rPr lang="fi-FI" i="1">
                <a:solidFill>
                  <a:srgbClr val="7030A0"/>
                </a:solidFill>
                <a:ea typeface="Calibri"/>
                <a:cs typeface="Calibri"/>
              </a:rPr>
              <a:t>tangentin kulmakerroin</a:t>
            </a:r>
            <a:r>
              <a:rPr lang="fi-FI" i="1">
                <a:ea typeface="Calibri"/>
                <a:cs typeface="Calibri"/>
              </a:rPr>
              <a:t>. </a:t>
            </a:r>
            <a:r>
              <a:rPr lang="fi-FI" i="1">
                <a:solidFill>
                  <a:srgbClr val="7030A0"/>
                </a:solidFill>
                <a:ea typeface="Calibri"/>
                <a:cs typeface="Calibri"/>
              </a:rPr>
              <a:t>Derivaatta</a:t>
            </a:r>
            <a:r>
              <a:rPr lang="fi-FI" i="1">
                <a:ea typeface="Calibri"/>
                <a:cs typeface="Calibri"/>
              </a:rPr>
              <a:t> määrittelee </a:t>
            </a:r>
            <a:r>
              <a:rPr lang="fi-FI" i="1">
                <a:solidFill>
                  <a:srgbClr val="7030A0"/>
                </a:solidFill>
                <a:ea typeface="Calibri"/>
                <a:cs typeface="Calibri"/>
              </a:rPr>
              <a:t>funktion</a:t>
            </a:r>
            <a:r>
              <a:rPr lang="fi-FI" i="1">
                <a:ea typeface="Calibri"/>
                <a:cs typeface="Calibri"/>
              </a:rPr>
              <a:t>, jonka </a:t>
            </a:r>
            <a:r>
              <a:rPr lang="fi-FI" i="1">
                <a:solidFill>
                  <a:srgbClr val="FF00FF"/>
                </a:solidFill>
                <a:ea typeface="Calibri"/>
                <a:cs typeface="Calibri"/>
              </a:rPr>
              <a:t>arvo</a:t>
            </a:r>
            <a:r>
              <a:rPr lang="fi-FI" i="1">
                <a:ea typeface="Calibri"/>
                <a:cs typeface="Calibri"/>
              </a:rPr>
              <a:t> tietyssä </a:t>
            </a:r>
            <a:r>
              <a:rPr lang="fi-FI" i="1">
                <a:solidFill>
                  <a:srgbClr val="FF00FF"/>
                </a:solidFill>
                <a:ea typeface="Calibri"/>
                <a:cs typeface="Calibri"/>
              </a:rPr>
              <a:t>pisteessä</a:t>
            </a:r>
            <a:r>
              <a:rPr lang="fi-FI" i="1">
                <a:ea typeface="Calibri"/>
                <a:cs typeface="Calibri"/>
              </a:rPr>
              <a:t> kertoo </a:t>
            </a:r>
            <a:r>
              <a:rPr lang="fi-FI" i="1">
                <a:solidFill>
                  <a:srgbClr val="7030A0"/>
                </a:solidFill>
                <a:ea typeface="Calibri"/>
                <a:cs typeface="Calibri"/>
              </a:rPr>
              <a:t>funktion tangentin kulmakertoimen </a:t>
            </a:r>
            <a:r>
              <a:rPr lang="fi-FI" i="1">
                <a:solidFill>
                  <a:srgbClr val="FF00FF"/>
                </a:solidFill>
                <a:ea typeface="Calibri"/>
                <a:cs typeface="Calibri"/>
              </a:rPr>
              <a:t>arvon</a:t>
            </a:r>
            <a:r>
              <a:rPr lang="fi-FI" i="1">
                <a:ea typeface="Calibri"/>
                <a:cs typeface="Calibri"/>
              </a:rPr>
              <a:t>. </a:t>
            </a:r>
            <a:r>
              <a:rPr lang="fi-FI" i="1">
                <a:solidFill>
                  <a:srgbClr val="7030A0"/>
                </a:solidFill>
                <a:ea typeface="Calibri"/>
                <a:cs typeface="Calibri"/>
              </a:rPr>
              <a:t>Funktion derivaatan </a:t>
            </a:r>
            <a:r>
              <a:rPr lang="fi-FI" i="1">
                <a:solidFill>
                  <a:srgbClr val="FF00FF"/>
                </a:solidFill>
                <a:ea typeface="Calibri"/>
                <a:cs typeface="Calibri"/>
              </a:rPr>
              <a:t>arvoja</a:t>
            </a:r>
            <a:r>
              <a:rPr lang="fi-FI" i="1">
                <a:ea typeface="Calibri"/>
                <a:cs typeface="Calibri"/>
              </a:rPr>
              <a:t> saadaan laskettua </a:t>
            </a:r>
            <a:r>
              <a:rPr lang="fi-FI" i="1">
                <a:solidFill>
                  <a:srgbClr val="7030A0"/>
                </a:solidFill>
                <a:ea typeface="Calibri"/>
                <a:cs typeface="Calibri"/>
              </a:rPr>
              <a:t>algebrallisesti derivaattafunktion</a:t>
            </a:r>
            <a:r>
              <a:rPr lang="fi-FI" i="1">
                <a:ea typeface="Calibri"/>
                <a:cs typeface="Calibri"/>
              </a:rPr>
              <a:t> avulla. </a:t>
            </a:r>
            <a:r>
              <a:rPr lang="fi-FI">
                <a:ea typeface="Calibri"/>
                <a:cs typeface="Calibri"/>
              </a:rPr>
              <a:t>(Matematiikan oppikirja)</a:t>
            </a:r>
            <a:endParaRPr lang="fi-FI"/>
          </a:p>
        </p:txBody>
      </p:sp>
    </p:spTree>
    <p:extLst>
      <p:ext uri="{BB962C8B-B14F-4D97-AF65-F5344CB8AC3E}">
        <p14:creationId xmlns:p14="http://schemas.microsoft.com/office/powerpoint/2010/main" val="1085283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6C3E9C4-B88D-C9F7-68FE-36D7CCC737B5}"/>
              </a:ext>
            </a:extLst>
          </p:cNvPr>
          <p:cNvSpPr>
            <a:spLocks noGrp="1"/>
          </p:cNvSpPr>
          <p:nvPr>
            <p:ph type="title"/>
          </p:nvPr>
        </p:nvSpPr>
        <p:spPr/>
        <p:txBody>
          <a:bodyPr/>
          <a:lstStyle/>
          <a:p>
            <a:r>
              <a:rPr lang="fi-FI">
                <a:ea typeface="Calibri Light"/>
                <a:cs typeface="Calibri Light"/>
              </a:rPr>
              <a:t>Edellisen esimerkin vaikean kielen syyt</a:t>
            </a:r>
            <a:endParaRPr lang="fi-FI"/>
          </a:p>
        </p:txBody>
      </p:sp>
      <p:sp>
        <p:nvSpPr>
          <p:cNvPr id="3" name="Sisällön paikkamerkki 2">
            <a:extLst>
              <a:ext uri="{FF2B5EF4-FFF2-40B4-BE49-F238E27FC236}">
                <a16:creationId xmlns:a16="http://schemas.microsoft.com/office/drawing/2014/main" id="{3DCE1B92-40E7-0964-6E0A-E5287514B4C6}"/>
              </a:ext>
            </a:extLst>
          </p:cNvPr>
          <p:cNvSpPr>
            <a:spLocks noGrp="1"/>
          </p:cNvSpPr>
          <p:nvPr>
            <p:ph idx="1"/>
          </p:nvPr>
        </p:nvSpPr>
        <p:spPr/>
        <p:txBody>
          <a:bodyPr vert="horz" lIns="91440" tIns="45720" rIns="91440" bIns="45720" rtlCol="0" anchor="t">
            <a:normAutofit/>
          </a:bodyPr>
          <a:lstStyle/>
          <a:p>
            <a:r>
              <a:rPr lang="fi-FI">
                <a:solidFill>
                  <a:srgbClr val="7030A0"/>
                </a:solidFill>
                <a:ea typeface="Calibri"/>
                <a:cs typeface="Calibri"/>
              </a:rPr>
              <a:t>Alalla on erikoissanastoa.</a:t>
            </a:r>
            <a:endParaRPr lang="en-US">
              <a:ea typeface="Calibri"/>
              <a:cs typeface="Calibri"/>
            </a:endParaRPr>
          </a:p>
          <a:p>
            <a:r>
              <a:rPr lang="fi-FI">
                <a:solidFill>
                  <a:srgbClr val="FF33CC"/>
                </a:solidFill>
                <a:ea typeface="Calibri"/>
                <a:cs typeface="Calibri"/>
              </a:rPr>
              <a:t>Alan sanoilla on eri merkitys kuin yleiskielessä.</a:t>
            </a:r>
            <a:endParaRPr lang="en-US">
              <a:ea typeface="Calibri"/>
              <a:cs typeface="Calibri"/>
            </a:endParaRPr>
          </a:p>
          <a:p>
            <a:r>
              <a:rPr lang="fi-FI">
                <a:ea typeface="Calibri"/>
                <a:cs typeface="Calibri"/>
              </a:rPr>
              <a:t>Yleiskielen sanoja on alan kielessä vähän: ne eivät auta ymmärtämään.</a:t>
            </a:r>
            <a:endParaRPr lang="fi-FI"/>
          </a:p>
        </p:txBody>
      </p:sp>
    </p:spTree>
    <p:extLst>
      <p:ext uri="{BB962C8B-B14F-4D97-AF65-F5344CB8AC3E}">
        <p14:creationId xmlns:p14="http://schemas.microsoft.com/office/powerpoint/2010/main" val="937787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9D0184-6CDC-0D38-25F0-23B4EA5C0598}"/>
              </a:ext>
            </a:extLst>
          </p:cNvPr>
          <p:cNvSpPr>
            <a:spLocks noGrp="1"/>
          </p:cNvSpPr>
          <p:nvPr>
            <p:ph type="title"/>
          </p:nvPr>
        </p:nvSpPr>
        <p:spPr>
          <a:xfrm>
            <a:off x="839788" y="365126"/>
            <a:ext cx="10515600" cy="966134"/>
          </a:xfrm>
        </p:spPr>
        <p:txBody>
          <a:bodyPr/>
          <a:lstStyle/>
          <a:p>
            <a:r>
              <a:rPr lang="fi-FI"/>
              <a:t>Selkeä yleiskieli vai selkokieli?</a:t>
            </a:r>
          </a:p>
        </p:txBody>
      </p:sp>
      <p:sp>
        <p:nvSpPr>
          <p:cNvPr id="3" name="Tekstin paikkamerkki 2">
            <a:extLst>
              <a:ext uri="{FF2B5EF4-FFF2-40B4-BE49-F238E27FC236}">
                <a16:creationId xmlns:a16="http://schemas.microsoft.com/office/drawing/2014/main" id="{596AB223-2CD1-A1F0-48D7-9058755669A2}"/>
              </a:ext>
            </a:extLst>
          </p:cNvPr>
          <p:cNvSpPr>
            <a:spLocks noGrp="1"/>
          </p:cNvSpPr>
          <p:nvPr>
            <p:ph type="body" idx="1"/>
          </p:nvPr>
        </p:nvSpPr>
        <p:spPr>
          <a:xfrm>
            <a:off x="839788" y="1681163"/>
            <a:ext cx="5157787" cy="368131"/>
          </a:xfrm>
        </p:spPr>
        <p:txBody>
          <a:bodyPr>
            <a:normAutofit fontScale="92500" lnSpcReduction="10000"/>
          </a:bodyPr>
          <a:lstStyle/>
          <a:p>
            <a:r>
              <a:rPr lang="fi-FI" b="1"/>
              <a:t>Selkeä yleiskieli</a:t>
            </a:r>
            <a:endParaRPr lang="fi-FI"/>
          </a:p>
        </p:txBody>
      </p:sp>
      <p:sp>
        <p:nvSpPr>
          <p:cNvPr id="4" name="Sisällön paikkamerkki 3">
            <a:extLst>
              <a:ext uri="{FF2B5EF4-FFF2-40B4-BE49-F238E27FC236}">
                <a16:creationId xmlns:a16="http://schemas.microsoft.com/office/drawing/2014/main" id="{A3431632-C799-A762-0F87-F273F479413B}"/>
              </a:ext>
            </a:extLst>
          </p:cNvPr>
          <p:cNvSpPr>
            <a:spLocks noGrp="1"/>
          </p:cNvSpPr>
          <p:nvPr>
            <p:ph sz="half" idx="2"/>
          </p:nvPr>
        </p:nvSpPr>
        <p:spPr>
          <a:xfrm>
            <a:off x="839788" y="2101174"/>
            <a:ext cx="4570143" cy="4088489"/>
          </a:xfrm>
        </p:spPr>
        <p:txBody>
          <a:bodyPr vert="horz" lIns="91440" tIns="45720" rIns="91440" bIns="45720" rtlCol="0" anchor="t">
            <a:normAutofit/>
          </a:bodyPr>
          <a:lstStyle/>
          <a:p>
            <a:r>
              <a:rPr lang="fi-FI" sz="2000" dirty="0"/>
              <a:t>Opitaan koulussa.</a:t>
            </a:r>
          </a:p>
          <a:p>
            <a:r>
              <a:rPr lang="fi-FI" sz="2000" dirty="0"/>
              <a:t>Käytetään teksteissä, jotka on kirjoitettu suurelle yleisölle (uutiset, sanomalehdet, aikakauslehdet). </a:t>
            </a:r>
            <a:endParaRPr lang="fi-FI" sz="2000" dirty="0">
              <a:cs typeface="Calibri"/>
            </a:endParaRPr>
          </a:p>
          <a:p>
            <a:r>
              <a:rPr lang="fi-FI" sz="2000" dirty="0"/>
              <a:t>Vain erikois- ja ammattikielien käsitteet selitetään. </a:t>
            </a:r>
            <a:endParaRPr lang="fi-FI" sz="2000" dirty="0">
              <a:cs typeface="Calibri"/>
            </a:endParaRPr>
          </a:p>
          <a:p>
            <a:endParaRPr lang="fi-FI"/>
          </a:p>
        </p:txBody>
      </p:sp>
      <p:sp>
        <p:nvSpPr>
          <p:cNvPr id="5" name="Tekstin paikkamerkki 4">
            <a:extLst>
              <a:ext uri="{FF2B5EF4-FFF2-40B4-BE49-F238E27FC236}">
                <a16:creationId xmlns:a16="http://schemas.microsoft.com/office/drawing/2014/main" id="{64CAF839-B9FC-E660-5463-A19358A26076}"/>
              </a:ext>
            </a:extLst>
          </p:cNvPr>
          <p:cNvSpPr>
            <a:spLocks noGrp="1"/>
          </p:cNvSpPr>
          <p:nvPr>
            <p:ph type="body" sz="quarter" idx="3"/>
          </p:nvPr>
        </p:nvSpPr>
        <p:spPr>
          <a:xfrm>
            <a:off x="6618118" y="1472453"/>
            <a:ext cx="4734094" cy="510988"/>
          </a:xfrm>
        </p:spPr>
        <p:txBody>
          <a:bodyPr>
            <a:normAutofit fontScale="92500" lnSpcReduction="10000"/>
          </a:bodyPr>
          <a:lstStyle/>
          <a:p>
            <a:r>
              <a:rPr lang="fi-FI" b="1" dirty="0"/>
              <a:t>Selkokieli</a:t>
            </a:r>
            <a:endParaRPr lang="fi-FI" dirty="0"/>
          </a:p>
        </p:txBody>
      </p:sp>
      <p:sp>
        <p:nvSpPr>
          <p:cNvPr id="6" name="Sisällön paikkamerkki 5">
            <a:extLst>
              <a:ext uri="{FF2B5EF4-FFF2-40B4-BE49-F238E27FC236}">
                <a16:creationId xmlns:a16="http://schemas.microsoft.com/office/drawing/2014/main" id="{E41B3226-1E12-FFF4-B07F-258632312E37}"/>
              </a:ext>
            </a:extLst>
          </p:cNvPr>
          <p:cNvSpPr>
            <a:spLocks noGrp="1"/>
          </p:cNvSpPr>
          <p:nvPr>
            <p:ph sz="quarter" idx="4"/>
          </p:nvPr>
        </p:nvSpPr>
        <p:spPr>
          <a:xfrm>
            <a:off x="6172200" y="2153056"/>
            <a:ext cx="5183188" cy="4036607"/>
          </a:xfrm>
        </p:spPr>
        <p:txBody>
          <a:bodyPr vert="horz" lIns="91440" tIns="45720" rIns="91440" bIns="45720" rtlCol="0" anchor="t">
            <a:normAutofit/>
          </a:bodyPr>
          <a:lstStyle/>
          <a:p>
            <a:pPr marL="457200" lvl="1" indent="0">
              <a:buNone/>
            </a:pPr>
            <a:r>
              <a:rPr lang="fi-FI" dirty="0"/>
              <a:t>• </a:t>
            </a:r>
            <a:r>
              <a:rPr lang="fi-FI" sz="2000" dirty="0"/>
              <a:t>Kohderyhmät otetaan tarkasti huomioon: vastaanottajilla on eri syistä kielellisiä vaikeuksia. </a:t>
            </a:r>
          </a:p>
          <a:p>
            <a:pPr marL="457200" lvl="1" indent="0">
              <a:buNone/>
            </a:pPr>
            <a:r>
              <a:rPr lang="fi-FI" sz="2000" dirty="0"/>
              <a:t>• Selitetään myös vaikeita yleiskielen sanoja ja käsitteitä. </a:t>
            </a:r>
            <a:endParaRPr lang="fi-FI" sz="2000" dirty="0">
              <a:cs typeface="Calibri"/>
            </a:endParaRPr>
          </a:p>
          <a:p>
            <a:pPr marL="457200" lvl="1" indent="0">
              <a:buNone/>
            </a:pPr>
            <a:r>
              <a:rPr lang="fi-FI" sz="2000" dirty="0"/>
              <a:t>• Hahmottamista helpottavat keinot: tekstin ulkoasu, puheen havainnollistaminen esimerkein, kuvin, esinein jne.</a:t>
            </a:r>
            <a:endParaRPr lang="fi-FI" sz="2000" dirty="0">
              <a:cs typeface="Calibri"/>
            </a:endParaRPr>
          </a:p>
          <a:p>
            <a:pPr marL="457200" lvl="1" indent="0">
              <a:buNone/>
            </a:pPr>
            <a:r>
              <a:rPr lang="fi-FI" sz="2000" dirty="0"/>
              <a:t>• Saavutettavuus verkossa: helppo kieli, ulkoasu ja tietotekniset ratkaisut. </a:t>
            </a:r>
            <a:endParaRPr lang="fi-FI" sz="2000" dirty="0">
              <a:cs typeface="Calibri"/>
            </a:endParaRPr>
          </a:p>
          <a:p>
            <a:endParaRPr lang="fi-FI"/>
          </a:p>
        </p:txBody>
      </p:sp>
    </p:spTree>
    <p:extLst>
      <p:ext uri="{BB962C8B-B14F-4D97-AF65-F5344CB8AC3E}">
        <p14:creationId xmlns:p14="http://schemas.microsoft.com/office/powerpoint/2010/main" val="594396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9EAF59-E156-2693-7BF0-B26156EE1856}"/>
              </a:ext>
            </a:extLst>
          </p:cNvPr>
          <p:cNvSpPr>
            <a:spLocks noGrp="1"/>
          </p:cNvSpPr>
          <p:nvPr>
            <p:ph type="title"/>
          </p:nvPr>
        </p:nvSpPr>
        <p:spPr/>
        <p:txBody>
          <a:bodyPr/>
          <a:lstStyle/>
          <a:p>
            <a:r>
              <a:rPr lang="fi-FI"/>
              <a:t>Esimerkki: yleiskieli / selkokieli</a:t>
            </a:r>
          </a:p>
        </p:txBody>
      </p:sp>
      <p:sp>
        <p:nvSpPr>
          <p:cNvPr id="3" name="Sisällön paikkamerkki 2">
            <a:extLst>
              <a:ext uri="{FF2B5EF4-FFF2-40B4-BE49-F238E27FC236}">
                <a16:creationId xmlns:a16="http://schemas.microsoft.com/office/drawing/2014/main" id="{B381D559-2955-AC21-343B-529EDDF72DCD}"/>
              </a:ext>
            </a:extLst>
          </p:cNvPr>
          <p:cNvSpPr>
            <a:spLocks noGrp="1"/>
          </p:cNvSpPr>
          <p:nvPr>
            <p:ph sz="half" idx="1"/>
          </p:nvPr>
        </p:nvSpPr>
        <p:spPr/>
        <p:txBody>
          <a:bodyPr vert="horz" lIns="91440" tIns="45720" rIns="91440" bIns="45720" rtlCol="0" anchor="t">
            <a:normAutofit/>
          </a:bodyPr>
          <a:lstStyle/>
          <a:p>
            <a:pPr marL="0" indent="0">
              <a:buNone/>
            </a:pPr>
            <a:r>
              <a:rPr lang="fi-FI" sz="1800" b="0" i="0" u="none" strike="noStrike" dirty="0">
                <a:solidFill>
                  <a:srgbClr val="1D1D1D"/>
                </a:solidFill>
                <a:effectLst/>
                <a:highlight>
                  <a:srgbClr val="F5F5F5"/>
                </a:highlight>
                <a:latin typeface="Calibri Light"/>
                <a:ea typeface="Calibri Light"/>
                <a:cs typeface="Calibri Light"/>
              </a:rPr>
              <a:t>Opiskelu ammatillisessa koulutuksessa on yksilöllistä ja joustavaa. Oppilaitoksessa opiskelun lisäksi asioita opitaan esimerkiksi työpaikalla tai digitaalisissa oppimisympäristöissä. Jos sinulla on jo osaamista opiskeltavasta asiasta, se otetaan huomioon opintojasi suunniteltaessa. Opiskelussa keskitytään uuden osaamisen hankkimiseen.</a:t>
            </a:r>
            <a:endParaRPr lang="fi-FI" sz="1800" dirty="0">
              <a:latin typeface="Calibri"/>
              <a:ea typeface="Calibri"/>
              <a:cs typeface="Calibri"/>
            </a:endParaRPr>
          </a:p>
        </p:txBody>
      </p:sp>
      <p:sp>
        <p:nvSpPr>
          <p:cNvPr id="4" name="Sisällön paikkamerkki 3">
            <a:extLst>
              <a:ext uri="{FF2B5EF4-FFF2-40B4-BE49-F238E27FC236}">
                <a16:creationId xmlns:a16="http://schemas.microsoft.com/office/drawing/2014/main" id="{B3EA4992-6167-6B9A-A9B6-EB48CD4B72EC}"/>
              </a:ext>
            </a:extLst>
          </p:cNvPr>
          <p:cNvSpPr>
            <a:spLocks noGrp="1"/>
          </p:cNvSpPr>
          <p:nvPr>
            <p:ph sz="half" idx="2"/>
          </p:nvPr>
        </p:nvSpPr>
        <p:spPr/>
        <p:txBody>
          <a:bodyPr/>
          <a:lstStyle/>
          <a:p>
            <a:pPr marL="0" indent="0" algn="l" rtl="0" fontAlgn="base">
              <a:buNone/>
            </a:pPr>
            <a:r>
              <a:rPr lang="fi-FI" sz="1800" b="0" i="0" u="none" strike="noStrike">
                <a:solidFill>
                  <a:srgbClr val="000000"/>
                </a:solidFill>
                <a:effectLst/>
                <a:latin typeface="Calibri" panose="020F0502020204030204" pitchFamily="34" charset="0"/>
              </a:rPr>
              <a:t>Opiskelet ammattiin esimerkiksi</a:t>
            </a:r>
            <a:r>
              <a:rPr lang="fi-FI" sz="1800" b="0" i="0">
                <a:solidFill>
                  <a:srgbClr val="000000"/>
                </a:solidFill>
                <a:effectLst/>
                <a:latin typeface="Calibri" panose="020F0502020204030204" pitchFamily="34" charset="0"/>
              </a:rPr>
              <a:t>​</a:t>
            </a:r>
            <a:endParaRPr lang="fi-FI" b="0" i="0">
              <a:solidFill>
                <a:srgbClr val="000000"/>
              </a:solidFill>
              <a:effectLst/>
              <a:latin typeface="Segoe UI" panose="020B0502040204020203" pitchFamily="34" charset="0"/>
            </a:endParaRPr>
          </a:p>
          <a:p>
            <a:pPr lvl="1" fontAlgn="base"/>
            <a:r>
              <a:rPr lang="fi-FI" sz="1800" b="0" i="0" u="none" strike="noStrike">
                <a:solidFill>
                  <a:srgbClr val="000000"/>
                </a:solidFill>
                <a:effectLst/>
                <a:latin typeface="Calibri" panose="020F0502020204030204" pitchFamily="34" charset="0"/>
              </a:rPr>
              <a:t>koulussa</a:t>
            </a:r>
            <a:r>
              <a:rPr lang="fi-FI" sz="1800" b="0" i="0">
                <a:solidFill>
                  <a:srgbClr val="000000"/>
                </a:solidFill>
                <a:effectLst/>
                <a:latin typeface="Calibri" panose="020F0502020204030204" pitchFamily="34" charset="0"/>
              </a:rPr>
              <a:t>​</a:t>
            </a:r>
            <a:endParaRPr lang="fi-FI" sz="1800" b="0" i="0">
              <a:solidFill>
                <a:srgbClr val="000000"/>
              </a:solidFill>
              <a:effectLst/>
              <a:latin typeface="Arial" panose="020B0604020202020204" pitchFamily="34" charset="0"/>
            </a:endParaRPr>
          </a:p>
          <a:p>
            <a:pPr lvl="1" fontAlgn="base"/>
            <a:r>
              <a:rPr lang="fi-FI" sz="1800" b="0" i="0" u="none" strike="noStrike">
                <a:solidFill>
                  <a:srgbClr val="000000"/>
                </a:solidFill>
                <a:effectLst/>
                <a:latin typeface="Calibri" panose="020F0502020204030204" pitchFamily="34" charset="0"/>
              </a:rPr>
              <a:t>netissä</a:t>
            </a:r>
            <a:r>
              <a:rPr lang="fi-FI" sz="1800" b="0" i="0">
                <a:solidFill>
                  <a:srgbClr val="000000"/>
                </a:solidFill>
                <a:effectLst/>
                <a:latin typeface="Calibri" panose="020F0502020204030204" pitchFamily="34" charset="0"/>
              </a:rPr>
              <a:t>​</a:t>
            </a:r>
            <a:endParaRPr lang="fi-FI" sz="1800" b="0" i="0">
              <a:solidFill>
                <a:srgbClr val="000000"/>
              </a:solidFill>
              <a:effectLst/>
              <a:latin typeface="Arial" panose="020B0604020202020204" pitchFamily="34" charset="0"/>
            </a:endParaRPr>
          </a:p>
          <a:p>
            <a:pPr lvl="1" fontAlgn="base"/>
            <a:r>
              <a:rPr lang="fi-FI" sz="1800" b="0" i="0" u="none" strike="noStrike">
                <a:solidFill>
                  <a:srgbClr val="000000"/>
                </a:solidFill>
                <a:effectLst/>
                <a:latin typeface="Calibri" panose="020F0502020204030204" pitchFamily="34" charset="0"/>
              </a:rPr>
              <a:t>työpaikalla.</a:t>
            </a:r>
            <a:r>
              <a:rPr lang="en-US" sz="1800" b="0" i="0">
                <a:solidFill>
                  <a:srgbClr val="000000"/>
                </a:solidFill>
                <a:effectLst/>
                <a:latin typeface="Calibri" panose="020F0502020204030204" pitchFamily="34" charset="0"/>
              </a:rPr>
              <a:t>​</a:t>
            </a:r>
            <a:endParaRPr lang="en-US" sz="1800" b="0" i="0">
              <a:solidFill>
                <a:srgbClr val="000000"/>
              </a:solidFill>
              <a:effectLst/>
              <a:latin typeface="Arial" panose="020B0604020202020204" pitchFamily="34" charset="0"/>
            </a:endParaRPr>
          </a:p>
          <a:p>
            <a:pPr marL="0" indent="0" algn="l" rtl="0" fontAlgn="base">
              <a:buNone/>
            </a:pPr>
            <a:endParaRPr lang="fi-FI" sz="1800" b="0" i="0" u="none" strike="noStrike">
              <a:solidFill>
                <a:srgbClr val="000000"/>
              </a:solidFill>
              <a:effectLst/>
              <a:latin typeface="Calibri" panose="020F0502020204030204" pitchFamily="34" charset="0"/>
            </a:endParaRPr>
          </a:p>
          <a:p>
            <a:pPr marL="0" indent="0" algn="l" rtl="0" fontAlgn="base">
              <a:buNone/>
            </a:pPr>
            <a:r>
              <a:rPr lang="fi-FI" sz="1800" b="0" i="0" u="none" strike="noStrike">
                <a:solidFill>
                  <a:srgbClr val="000000"/>
                </a:solidFill>
                <a:effectLst/>
                <a:latin typeface="Calibri" panose="020F0502020204030204" pitchFamily="34" charset="0"/>
              </a:rPr>
              <a:t>Suunnittelet opinnot opettajien kanssa. </a:t>
            </a:r>
          </a:p>
          <a:p>
            <a:pPr marL="0" indent="0" algn="l" rtl="0" fontAlgn="base">
              <a:buNone/>
            </a:pPr>
            <a:r>
              <a:rPr lang="fi-FI" sz="1800" b="0" i="0" u="none" strike="noStrike">
                <a:solidFill>
                  <a:srgbClr val="000000"/>
                </a:solidFill>
                <a:effectLst/>
                <a:latin typeface="Calibri" panose="020F0502020204030204" pitchFamily="34" charset="0"/>
              </a:rPr>
              <a:t>Opettajat ottavat huomioon, </a:t>
            </a:r>
          </a:p>
          <a:p>
            <a:pPr marL="0" indent="0" algn="l" rtl="0" fontAlgn="base">
              <a:buNone/>
            </a:pPr>
            <a:r>
              <a:rPr lang="fi-FI" sz="1800" b="0" i="0" u="none" strike="noStrike">
                <a:solidFill>
                  <a:srgbClr val="000000"/>
                </a:solidFill>
                <a:effectLst/>
                <a:latin typeface="Calibri" panose="020F0502020204030204" pitchFamily="34" charset="0"/>
              </a:rPr>
              <a:t>jos osaat jo opintojen asioita. </a:t>
            </a:r>
          </a:p>
          <a:p>
            <a:pPr marL="0" indent="0" algn="l" rtl="0" fontAlgn="base">
              <a:buNone/>
            </a:pPr>
            <a:endParaRPr lang="fi-FI" sz="1800" b="0" i="0" u="none" strike="noStrike">
              <a:solidFill>
                <a:srgbClr val="000000"/>
              </a:solidFill>
              <a:effectLst/>
              <a:latin typeface="Calibri" panose="020F0502020204030204" pitchFamily="34" charset="0"/>
            </a:endParaRPr>
          </a:p>
          <a:p>
            <a:pPr marL="0" indent="0" algn="l" rtl="0" fontAlgn="base">
              <a:buNone/>
            </a:pPr>
            <a:r>
              <a:rPr lang="fi-FI" sz="1800" b="0" i="0" u="none" strike="noStrike">
                <a:solidFill>
                  <a:srgbClr val="000000"/>
                </a:solidFill>
                <a:effectLst/>
                <a:latin typeface="Calibri" panose="020F0502020204030204" pitchFamily="34" charset="0"/>
              </a:rPr>
              <a:t>Keskityt opiskelussa siihen,</a:t>
            </a:r>
            <a:r>
              <a:rPr lang="en-US" sz="1800" b="0" i="0">
                <a:solidFill>
                  <a:srgbClr val="000000"/>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pPr marL="0" indent="0" algn="l" rtl="0" fontAlgn="base">
              <a:buNone/>
            </a:pPr>
            <a:r>
              <a:rPr lang="fi-FI" sz="1800" b="0" i="0" u="none" strike="noStrike">
                <a:solidFill>
                  <a:srgbClr val="000000"/>
                </a:solidFill>
                <a:effectLst/>
                <a:latin typeface="Calibri" panose="020F0502020204030204" pitchFamily="34" charset="0"/>
              </a:rPr>
              <a:t>että opit uusia asioita </a:t>
            </a:r>
          </a:p>
          <a:p>
            <a:pPr marL="0" indent="0" algn="l" rtl="0" fontAlgn="base">
              <a:buNone/>
            </a:pPr>
            <a:r>
              <a:rPr lang="fi-FI" sz="1800" b="0" i="0" u="none" strike="noStrike">
                <a:solidFill>
                  <a:srgbClr val="000000"/>
                </a:solidFill>
                <a:effectLst/>
                <a:latin typeface="Calibri" panose="020F0502020204030204" pitchFamily="34" charset="0"/>
              </a:rPr>
              <a:t>eli hankit osaamista.</a:t>
            </a:r>
            <a:endParaRPr lang="en-US" b="0" i="0">
              <a:solidFill>
                <a:srgbClr val="000000"/>
              </a:solidFill>
              <a:effectLst/>
              <a:latin typeface="Segoe UI" panose="020B0502040204020203" pitchFamily="34" charset="0"/>
            </a:endParaRPr>
          </a:p>
          <a:p>
            <a:endParaRPr lang="fi-FI"/>
          </a:p>
        </p:txBody>
      </p:sp>
    </p:spTree>
    <p:extLst>
      <p:ext uri="{BB962C8B-B14F-4D97-AF65-F5344CB8AC3E}">
        <p14:creationId xmlns:p14="http://schemas.microsoft.com/office/powerpoint/2010/main" val="15796760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13D086-EB06-36B4-8ABE-8C4D290673AA}"/>
              </a:ext>
            </a:extLst>
          </p:cNvPr>
          <p:cNvSpPr>
            <a:spLocks noGrp="1"/>
          </p:cNvSpPr>
          <p:nvPr>
            <p:ph type="title"/>
          </p:nvPr>
        </p:nvSpPr>
        <p:spPr>
          <a:xfrm>
            <a:off x="2203450" y="2631519"/>
            <a:ext cx="8496976" cy="1125062"/>
          </a:xfrm>
        </p:spPr>
        <p:txBody>
          <a:bodyPr>
            <a:noAutofit/>
          </a:bodyPr>
          <a:lstStyle/>
          <a:p>
            <a:r>
              <a:rPr lang="fi-FI" b="1">
                <a:solidFill>
                  <a:schemeClr val="accent5">
                    <a:lumMod val="50000"/>
                  </a:schemeClr>
                </a:solidFill>
                <a:latin typeface="+mn-lt"/>
                <a:ea typeface="ADLaM Display"/>
                <a:cs typeface="ADLaM Display"/>
              </a:rPr>
              <a:t>4. Helpon kielen tarve</a:t>
            </a:r>
            <a:endParaRPr lang="fi-FI" b="1">
              <a:solidFill>
                <a:schemeClr val="accent5">
                  <a:lumMod val="50000"/>
                </a:schemeClr>
              </a:solidFill>
              <a:latin typeface="+mn-lt"/>
              <a:ea typeface="ADLaM Display" panose="02010000000000000000" pitchFamily="2" charset="0"/>
              <a:cs typeface="ADLaM Display" panose="02010000000000000000" pitchFamily="2" charset="0"/>
            </a:endParaRPr>
          </a:p>
        </p:txBody>
      </p:sp>
      <p:pic>
        <p:nvPicPr>
          <p:cNvPr id="3" name="Kuva 2">
            <a:extLst>
              <a:ext uri="{FF2B5EF4-FFF2-40B4-BE49-F238E27FC236}">
                <a16:creationId xmlns:a16="http://schemas.microsoft.com/office/drawing/2014/main" id="{6D7B9DC2-15C2-7873-A6AC-1ED2F5284B9C}"/>
              </a:ext>
              <a:ext uri="{C183D7F6-B498-43B3-948B-1728B52AA6E4}">
                <adec:decorative xmlns:adec="http://schemas.microsoft.com/office/drawing/2017/decorative" val="1"/>
              </a:ext>
            </a:extLst>
          </p:cNvPr>
          <p:cNvPicPr/>
          <p:nvPr/>
        </p:nvPicPr>
        <p:blipFill rotWithShape="1">
          <a:blip r:embed="rId2">
            <a:alphaModFix amt="20000"/>
          </a:blip>
          <a:srcRect l="64670" t="5258" r="10844" b="17939"/>
          <a:stretch/>
        </p:blipFill>
        <p:spPr>
          <a:xfrm>
            <a:off x="0" y="0"/>
            <a:ext cx="2044700" cy="6413500"/>
          </a:xfrm>
          <a:prstGeom prst="rect">
            <a:avLst/>
          </a:prstGeom>
          <a:ln>
            <a:solidFill>
              <a:srgbClr val="C9E3E6"/>
            </a:solidFill>
          </a:ln>
        </p:spPr>
      </p:pic>
    </p:spTree>
    <p:extLst>
      <p:ext uri="{BB962C8B-B14F-4D97-AF65-F5344CB8AC3E}">
        <p14:creationId xmlns:p14="http://schemas.microsoft.com/office/powerpoint/2010/main" val="1369379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01874-4CBF-7A0E-B2CA-4D5B3D5E8C73}"/>
              </a:ext>
            </a:extLst>
          </p:cNvPr>
          <p:cNvSpPr>
            <a:spLocks noGrp="1"/>
          </p:cNvSpPr>
          <p:nvPr>
            <p:ph type="title"/>
          </p:nvPr>
        </p:nvSpPr>
        <p:spPr>
          <a:xfrm>
            <a:off x="838200" y="365125"/>
            <a:ext cx="10998200" cy="1325563"/>
          </a:xfrm>
        </p:spPr>
        <p:txBody>
          <a:bodyPr/>
          <a:lstStyle/>
          <a:p>
            <a:r>
              <a:rPr lang="fi-FI" dirty="0"/>
              <a:t>Tarvitsevatko sinun opiskelijasi helppoa kieltä?</a:t>
            </a:r>
          </a:p>
        </p:txBody>
      </p:sp>
      <p:sp>
        <p:nvSpPr>
          <p:cNvPr id="3" name="Sisällön paikkamerkki 2">
            <a:extLst>
              <a:ext uri="{FF2B5EF4-FFF2-40B4-BE49-F238E27FC236}">
                <a16:creationId xmlns:a16="http://schemas.microsoft.com/office/drawing/2014/main" id="{DC739B27-B4E8-75EE-5F76-63B292E795B0}"/>
              </a:ext>
            </a:extLst>
          </p:cNvPr>
          <p:cNvSpPr>
            <a:spLocks noGrp="1"/>
          </p:cNvSpPr>
          <p:nvPr>
            <p:ph idx="1"/>
          </p:nvPr>
        </p:nvSpPr>
        <p:spPr>
          <a:xfrm>
            <a:off x="781050" y="1917699"/>
            <a:ext cx="10515600" cy="3630613"/>
          </a:xfrm>
        </p:spPr>
        <p:txBody>
          <a:bodyPr vert="horz" lIns="91440" tIns="45720" rIns="91440" bIns="45720" rtlCol="0" anchor="t">
            <a:normAutofit/>
          </a:bodyPr>
          <a:lstStyle/>
          <a:p>
            <a:r>
              <a:rPr lang="fi-FI" sz="2400" dirty="0"/>
              <a:t>Tunnetko oppilaitoksesi tilastoja?</a:t>
            </a:r>
          </a:p>
          <a:p>
            <a:pPr lvl="1"/>
            <a:r>
              <a:rPr lang="fi-FI" dirty="0"/>
              <a:t>Erityisen tuen suunnitelmien määrä?</a:t>
            </a:r>
            <a:endParaRPr lang="fi-FI" dirty="0">
              <a:cs typeface="Calibri"/>
            </a:endParaRPr>
          </a:p>
          <a:p>
            <a:pPr lvl="1"/>
            <a:r>
              <a:rPr lang="fi-FI" dirty="0"/>
              <a:t>Niiden opiskelijoiden määrä, joiden äidinkieli ei ole suomi?</a:t>
            </a:r>
            <a:endParaRPr lang="fi-FI" dirty="0">
              <a:cs typeface="Calibri"/>
            </a:endParaRPr>
          </a:p>
          <a:p>
            <a:pPr marL="457200" lvl="1" indent="0">
              <a:buNone/>
            </a:pPr>
            <a:endParaRPr lang="fi-FI"/>
          </a:p>
          <a:p>
            <a:r>
              <a:rPr lang="fi-FI" sz="2400" dirty="0"/>
              <a:t>Muut helpon kielen tarpeet (</a:t>
            </a:r>
            <a:r>
              <a:rPr lang="fi-FI" sz="2400" dirty="0" err="1"/>
              <a:t>Pisa-</a:t>
            </a:r>
            <a:r>
              <a:rPr lang="fi-FI" sz="2400" dirty="0"/>
              <a:t> ja PIAAC-tulokset): </a:t>
            </a:r>
            <a:endParaRPr lang="fi-FI" sz="2400" dirty="0">
              <a:cs typeface="Calibri"/>
            </a:endParaRPr>
          </a:p>
          <a:p>
            <a:pPr lvl="1"/>
            <a:r>
              <a:rPr lang="fi-FI" dirty="0"/>
              <a:t>nuorten ja aikuisten luku- ja kirjoitustaidot huonontuneet</a:t>
            </a:r>
            <a:endParaRPr lang="fi-FI" dirty="0">
              <a:cs typeface="Calibri"/>
            </a:endParaRPr>
          </a:p>
          <a:p>
            <a:pPr lvl="1"/>
            <a:r>
              <a:rPr lang="fi-FI" dirty="0"/>
              <a:t>matematiikan taidot huonontuneet.</a:t>
            </a:r>
            <a:endParaRPr lang="fi-FI" dirty="0">
              <a:cs typeface="Calibri"/>
            </a:endParaRPr>
          </a:p>
          <a:p>
            <a:endParaRPr lang="fi-FI"/>
          </a:p>
        </p:txBody>
      </p:sp>
    </p:spTree>
    <p:extLst>
      <p:ext uri="{BB962C8B-B14F-4D97-AF65-F5344CB8AC3E}">
        <p14:creationId xmlns:p14="http://schemas.microsoft.com/office/powerpoint/2010/main" val="27144944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DBE9F13-89C9-B0E8-D5ED-FAB5DCC3FA13}"/>
              </a:ext>
            </a:extLst>
          </p:cNvPr>
          <p:cNvSpPr>
            <a:spLocks noGrp="1"/>
          </p:cNvSpPr>
          <p:nvPr>
            <p:ph type="title"/>
          </p:nvPr>
        </p:nvSpPr>
        <p:spPr/>
        <p:txBody>
          <a:bodyPr/>
          <a:lstStyle/>
          <a:p>
            <a:r>
              <a:rPr lang="fi-FI"/>
              <a:t>Selkokielen tarpeen syyt</a:t>
            </a:r>
          </a:p>
        </p:txBody>
      </p:sp>
      <p:sp>
        <p:nvSpPr>
          <p:cNvPr id="3" name="Sisällön paikkamerkki 2">
            <a:extLst>
              <a:ext uri="{FF2B5EF4-FFF2-40B4-BE49-F238E27FC236}">
                <a16:creationId xmlns:a16="http://schemas.microsoft.com/office/drawing/2014/main" id="{BB018389-E86B-ACE8-1F45-FFB4C050601B}"/>
              </a:ext>
            </a:extLst>
          </p:cNvPr>
          <p:cNvSpPr>
            <a:spLocks noGrp="1"/>
          </p:cNvSpPr>
          <p:nvPr>
            <p:ph sz="half" idx="1"/>
          </p:nvPr>
        </p:nvSpPr>
        <p:spPr>
          <a:xfrm>
            <a:off x="838200" y="1825625"/>
            <a:ext cx="4807058" cy="4351338"/>
          </a:xfrm>
        </p:spPr>
        <p:txBody>
          <a:bodyPr vert="horz" lIns="91440" tIns="45720" rIns="91440" bIns="45720" rtlCol="0" anchor="t">
            <a:normAutofit fontScale="92500" lnSpcReduction="20000"/>
          </a:bodyPr>
          <a:lstStyle/>
          <a:p>
            <a:pPr>
              <a:lnSpc>
                <a:spcPct val="170000"/>
              </a:lnSpc>
              <a:spcBef>
                <a:spcPts val="0"/>
              </a:spcBef>
            </a:pPr>
            <a:r>
              <a:rPr lang="fi-FI" sz="2800">
                <a:hlinkClick r:id="rId2">
                  <a:extLst>
                    <a:ext uri="{A12FA001-AC4F-418D-AE19-62706E023703}">
                      <ahyp:hlinkClr xmlns:ahyp="http://schemas.microsoft.com/office/drawing/2018/hyperlinkcolor" val="tx"/>
                    </a:ext>
                  </a:extLst>
                </a:hlinkClick>
              </a:rPr>
              <a:t>Selkokeskuksen tarvearvio 2019</a:t>
            </a:r>
            <a:r>
              <a:rPr lang="fi-FI" sz="2800"/>
              <a:t>: 11–14 %:a tarvitsee selkokieltä</a:t>
            </a:r>
            <a:r>
              <a:rPr lang="fi-FI"/>
              <a:t>.</a:t>
            </a:r>
            <a:endParaRPr lang="fi-FI" sz="2800">
              <a:solidFill>
                <a:schemeClr val="tx1"/>
              </a:solidFill>
            </a:endParaRPr>
          </a:p>
          <a:p>
            <a:pPr>
              <a:lnSpc>
                <a:spcPct val="170000"/>
              </a:lnSpc>
              <a:spcBef>
                <a:spcPts val="0"/>
              </a:spcBef>
            </a:pPr>
            <a:r>
              <a:rPr lang="fi-FI" sz="2800">
                <a:solidFill>
                  <a:schemeClr val="tx1"/>
                </a:solidFill>
              </a:rPr>
              <a:t>Erityistilanteet: yli 20 %:a tarvitsee selkokieltä.</a:t>
            </a:r>
          </a:p>
          <a:p>
            <a:pPr>
              <a:lnSpc>
                <a:spcPct val="170000"/>
              </a:lnSpc>
              <a:spcBef>
                <a:spcPts val="0"/>
              </a:spcBef>
            </a:pPr>
            <a:r>
              <a:rPr lang="fi-FI"/>
              <a:t>Vuonna 2025 ilmestyy uusi tarvearvio.</a:t>
            </a:r>
            <a:endParaRPr lang="fi-FI" sz="2800">
              <a:solidFill>
                <a:schemeClr val="tx1"/>
              </a:solidFill>
            </a:endParaRPr>
          </a:p>
          <a:p>
            <a:endParaRPr lang="fi-FI"/>
          </a:p>
        </p:txBody>
      </p:sp>
      <p:sp>
        <p:nvSpPr>
          <p:cNvPr id="4" name="Sisällön paikkamerkki 3">
            <a:extLst>
              <a:ext uri="{FF2B5EF4-FFF2-40B4-BE49-F238E27FC236}">
                <a16:creationId xmlns:a16="http://schemas.microsoft.com/office/drawing/2014/main" id="{FEFE0EB9-CCF6-8FFC-2C53-48BBAF5DA8F7}"/>
              </a:ext>
            </a:extLst>
          </p:cNvPr>
          <p:cNvSpPr>
            <a:spLocks noGrp="1"/>
          </p:cNvSpPr>
          <p:nvPr>
            <p:ph sz="half" idx="2"/>
          </p:nvPr>
        </p:nvSpPr>
        <p:spPr/>
        <p:txBody>
          <a:bodyPr vert="horz" lIns="91440" tIns="45720" rIns="91440" bIns="45720" rtlCol="0" anchor="t">
            <a:normAutofit fontScale="92500" lnSpcReduction="20000"/>
          </a:bodyPr>
          <a:lstStyle/>
          <a:p>
            <a:pPr lvl="1"/>
            <a:r>
              <a:rPr lang="fi-FI" sz="2800"/>
              <a:t>l</a:t>
            </a:r>
            <a:r>
              <a:rPr lang="fi-FI" sz="2800">
                <a:solidFill>
                  <a:schemeClr val="tx1"/>
                </a:solidFill>
              </a:rPr>
              <a:t>uki- ja muut oppimisvaikeudet</a:t>
            </a:r>
          </a:p>
          <a:p>
            <a:pPr lvl="1"/>
            <a:r>
              <a:rPr lang="fi-FI" sz="2800">
                <a:solidFill>
                  <a:schemeClr val="tx1"/>
                </a:solidFill>
              </a:rPr>
              <a:t>keskittymisen ja tarkkaavuuden vaikeudet</a:t>
            </a:r>
          </a:p>
          <a:p>
            <a:pPr lvl="1"/>
            <a:r>
              <a:rPr lang="fi-FI" sz="2800">
                <a:solidFill>
                  <a:schemeClr val="tx1"/>
                </a:solidFill>
              </a:rPr>
              <a:t>suomen kielen oppimisen tukitarpeet</a:t>
            </a:r>
          </a:p>
          <a:p>
            <a:pPr lvl="1"/>
            <a:r>
              <a:rPr lang="fi-FI" sz="2800"/>
              <a:t>a</a:t>
            </a:r>
            <a:r>
              <a:rPr lang="fi-FI" sz="2800">
                <a:solidFill>
                  <a:schemeClr val="tx1"/>
                </a:solidFill>
              </a:rPr>
              <a:t>utismin kirjo</a:t>
            </a:r>
          </a:p>
          <a:p>
            <a:pPr lvl="1"/>
            <a:r>
              <a:rPr lang="fi-FI" sz="2800">
                <a:solidFill>
                  <a:schemeClr val="tx1"/>
                </a:solidFill>
              </a:rPr>
              <a:t>kognitiiviset ongelmat</a:t>
            </a:r>
          </a:p>
          <a:p>
            <a:pPr lvl="1"/>
            <a:r>
              <a:rPr lang="fi-FI" sz="2800">
                <a:solidFill>
                  <a:schemeClr val="tx1"/>
                </a:solidFill>
              </a:rPr>
              <a:t>kehitysvammaisuus</a:t>
            </a:r>
          </a:p>
          <a:p>
            <a:pPr lvl="1"/>
            <a:r>
              <a:rPr lang="fi-FI" sz="2800">
                <a:solidFill>
                  <a:schemeClr val="tx1"/>
                </a:solidFill>
              </a:rPr>
              <a:t>muistisairaudet</a:t>
            </a:r>
          </a:p>
          <a:p>
            <a:pPr lvl="1"/>
            <a:r>
              <a:rPr lang="fi-FI" sz="2800">
                <a:solidFill>
                  <a:schemeClr val="tx1"/>
                </a:solidFill>
              </a:rPr>
              <a:t>muut väliaikaset syyt, esimerkiksi:</a:t>
            </a:r>
          </a:p>
          <a:p>
            <a:pPr lvl="2"/>
            <a:r>
              <a:rPr lang="fi-FI" sz="2400">
                <a:solidFill>
                  <a:schemeClr val="tx1"/>
                </a:solidFill>
              </a:rPr>
              <a:t>lukuhaluttomuus</a:t>
            </a:r>
          </a:p>
          <a:p>
            <a:pPr lvl="2"/>
            <a:r>
              <a:rPr lang="fi-FI" sz="2400"/>
              <a:t>tottumattomuus lukea.</a:t>
            </a:r>
            <a:endParaRPr lang="fi-FI" sz="2400">
              <a:ea typeface="Calibri"/>
              <a:cs typeface="Calibri"/>
            </a:endParaRPr>
          </a:p>
          <a:p>
            <a:endParaRPr lang="fi-FI"/>
          </a:p>
        </p:txBody>
      </p:sp>
    </p:spTree>
    <p:extLst>
      <p:ext uri="{BB962C8B-B14F-4D97-AF65-F5344CB8AC3E}">
        <p14:creationId xmlns:p14="http://schemas.microsoft.com/office/powerpoint/2010/main" val="9999223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9F09C89-BE7E-CCDF-E6AB-4671B4069E87}"/>
              </a:ext>
            </a:extLst>
          </p:cNvPr>
          <p:cNvSpPr>
            <a:spLocks noGrp="1"/>
          </p:cNvSpPr>
          <p:nvPr>
            <p:ph type="title"/>
          </p:nvPr>
        </p:nvSpPr>
        <p:spPr/>
        <p:txBody>
          <a:bodyPr/>
          <a:lstStyle/>
          <a:p>
            <a:r>
              <a:rPr lang="fi-FI"/>
              <a:t>Esimerkiksi suomen kielen osaaminen</a:t>
            </a:r>
          </a:p>
        </p:txBody>
      </p:sp>
      <p:sp>
        <p:nvSpPr>
          <p:cNvPr id="3" name="Sisällön paikkamerkki 2">
            <a:extLst>
              <a:ext uri="{FF2B5EF4-FFF2-40B4-BE49-F238E27FC236}">
                <a16:creationId xmlns:a16="http://schemas.microsoft.com/office/drawing/2014/main" id="{407A85C7-464D-0203-FED4-EE19505645D9}"/>
              </a:ext>
            </a:extLst>
          </p:cNvPr>
          <p:cNvSpPr>
            <a:spLocks noGrp="1"/>
          </p:cNvSpPr>
          <p:nvPr>
            <p:ph idx="1"/>
          </p:nvPr>
        </p:nvSpPr>
        <p:spPr>
          <a:xfrm>
            <a:off x="838200" y="1825625"/>
            <a:ext cx="11107366" cy="4351338"/>
          </a:xfrm>
        </p:spPr>
        <p:txBody>
          <a:bodyPr vert="horz" lIns="91440" tIns="45720" rIns="91440" bIns="45720" rtlCol="0" anchor="t">
            <a:normAutofit/>
          </a:bodyPr>
          <a:lstStyle/>
          <a:p>
            <a:r>
              <a:rPr lang="fi-FI" dirty="0">
                <a:hlinkClick r:id="rId2"/>
              </a:rPr>
              <a:t>Eurooppalainen viitekehys (EVK) määrittelee kielen osaamisen tasot</a:t>
            </a:r>
            <a:r>
              <a:rPr lang="fi-FI" dirty="0"/>
              <a:t>.</a:t>
            </a:r>
          </a:p>
          <a:p>
            <a:r>
              <a:rPr lang="fi-FI" dirty="0"/>
              <a:t>Kielitaidossa otetaan huomioon</a:t>
            </a:r>
            <a:endParaRPr lang="fi-FI" dirty="0">
              <a:cs typeface="Calibri"/>
            </a:endParaRPr>
          </a:p>
          <a:p>
            <a:pPr lvl="1"/>
            <a:r>
              <a:rPr lang="fi-FI" dirty="0"/>
              <a:t>puhuminen</a:t>
            </a:r>
            <a:endParaRPr lang="fi-FI" dirty="0">
              <a:cs typeface="Calibri"/>
            </a:endParaRPr>
          </a:p>
          <a:p>
            <a:pPr lvl="1"/>
            <a:r>
              <a:rPr lang="fi-FI" dirty="0"/>
              <a:t>kuunteleminen</a:t>
            </a:r>
            <a:endParaRPr lang="fi-FI" dirty="0">
              <a:cs typeface="Calibri"/>
            </a:endParaRPr>
          </a:p>
          <a:p>
            <a:pPr lvl="1"/>
            <a:r>
              <a:rPr lang="fi-FI" dirty="0"/>
              <a:t>lukeminen</a:t>
            </a:r>
            <a:endParaRPr lang="fi-FI" dirty="0">
              <a:cs typeface="Calibri"/>
            </a:endParaRPr>
          </a:p>
          <a:p>
            <a:pPr lvl="1"/>
            <a:r>
              <a:rPr lang="fi-FI" dirty="0"/>
              <a:t>kirjoittaminen.</a:t>
            </a:r>
          </a:p>
          <a:p>
            <a:pPr marL="0" indent="0">
              <a:buNone/>
            </a:pPr>
            <a:endParaRPr lang="fi-FI"/>
          </a:p>
        </p:txBody>
      </p:sp>
    </p:spTree>
    <p:extLst>
      <p:ext uri="{BB962C8B-B14F-4D97-AF65-F5344CB8AC3E}">
        <p14:creationId xmlns:p14="http://schemas.microsoft.com/office/powerpoint/2010/main" val="3712027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13D086-EB06-36B4-8ABE-8C4D290673AA}"/>
              </a:ext>
            </a:extLst>
          </p:cNvPr>
          <p:cNvSpPr>
            <a:spLocks noGrp="1"/>
          </p:cNvSpPr>
          <p:nvPr>
            <p:ph type="title"/>
          </p:nvPr>
        </p:nvSpPr>
        <p:spPr>
          <a:xfrm>
            <a:off x="4365564" y="2508520"/>
            <a:ext cx="3460872" cy="1125062"/>
          </a:xfrm>
        </p:spPr>
        <p:txBody>
          <a:bodyPr>
            <a:noAutofit/>
          </a:bodyPr>
          <a:lstStyle/>
          <a:p>
            <a:pPr marL="742950" indent="-742950">
              <a:buAutoNum type="arabicPeriod"/>
            </a:pPr>
            <a:r>
              <a:rPr lang="fi-FI" b="1">
                <a:solidFill>
                  <a:schemeClr val="accent5">
                    <a:lumMod val="50000"/>
                  </a:schemeClr>
                </a:solidFill>
                <a:latin typeface="+mn-lt"/>
                <a:ea typeface="ADLaM Display"/>
                <a:cs typeface="ADLaM Display"/>
              </a:rPr>
              <a:t>Johdanto</a:t>
            </a:r>
            <a:endParaRPr lang="fi-FI" b="1">
              <a:solidFill>
                <a:schemeClr val="accent5">
                  <a:lumMod val="50000"/>
                </a:schemeClr>
              </a:solidFill>
              <a:latin typeface="+mn-lt"/>
              <a:ea typeface="ADLaM Display" panose="02010000000000000000" pitchFamily="2" charset="0"/>
              <a:cs typeface="ADLaM Display" panose="02010000000000000000" pitchFamily="2" charset="0"/>
            </a:endParaRPr>
          </a:p>
        </p:txBody>
      </p:sp>
      <p:pic>
        <p:nvPicPr>
          <p:cNvPr id="3" name="Kuva 2">
            <a:extLst>
              <a:ext uri="{FF2B5EF4-FFF2-40B4-BE49-F238E27FC236}">
                <a16:creationId xmlns:a16="http://schemas.microsoft.com/office/drawing/2014/main" id="{6D7B9DC2-15C2-7873-A6AC-1ED2F5284B9C}"/>
              </a:ext>
              <a:ext uri="{C183D7F6-B498-43B3-948B-1728B52AA6E4}">
                <adec:decorative xmlns:adec="http://schemas.microsoft.com/office/drawing/2017/decorative" val="1"/>
              </a:ext>
            </a:extLst>
          </p:cNvPr>
          <p:cNvPicPr/>
          <p:nvPr/>
        </p:nvPicPr>
        <p:blipFill rotWithShape="1">
          <a:blip r:embed="rId2">
            <a:alphaModFix amt="20000"/>
          </a:blip>
          <a:srcRect l="64670" t="5258" r="10844" b="17939"/>
          <a:stretch/>
        </p:blipFill>
        <p:spPr>
          <a:xfrm>
            <a:off x="0" y="0"/>
            <a:ext cx="2044700" cy="6413500"/>
          </a:xfrm>
          <a:prstGeom prst="rect">
            <a:avLst/>
          </a:prstGeom>
          <a:ln>
            <a:solidFill>
              <a:srgbClr val="C9E3E6"/>
            </a:solidFill>
          </a:ln>
        </p:spPr>
      </p:pic>
    </p:spTree>
    <p:extLst>
      <p:ext uri="{BB962C8B-B14F-4D97-AF65-F5344CB8AC3E}">
        <p14:creationId xmlns:p14="http://schemas.microsoft.com/office/powerpoint/2010/main" val="229414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ABCF721-1FFB-70FF-9894-CFEEECF83B0C}"/>
              </a:ext>
            </a:extLst>
          </p:cNvPr>
          <p:cNvSpPr>
            <a:spLocks noGrp="1"/>
          </p:cNvSpPr>
          <p:nvPr>
            <p:ph type="title"/>
          </p:nvPr>
        </p:nvSpPr>
        <p:spPr/>
        <p:txBody>
          <a:bodyPr/>
          <a:lstStyle/>
          <a:p>
            <a:r>
              <a:rPr lang="fi-FI"/>
              <a:t>Eurooppalaisen viitekehyksen kielitaidon tasot</a:t>
            </a:r>
          </a:p>
        </p:txBody>
      </p:sp>
      <p:sp>
        <p:nvSpPr>
          <p:cNvPr id="3" name="Sisällön paikkamerkki 2">
            <a:extLst>
              <a:ext uri="{FF2B5EF4-FFF2-40B4-BE49-F238E27FC236}">
                <a16:creationId xmlns:a16="http://schemas.microsoft.com/office/drawing/2014/main" id="{BE643FB1-E64F-01CD-B017-12AB14BB2541}"/>
              </a:ext>
            </a:extLst>
          </p:cNvPr>
          <p:cNvSpPr>
            <a:spLocks noGrp="1"/>
          </p:cNvSpPr>
          <p:nvPr>
            <p:ph idx="1"/>
          </p:nvPr>
        </p:nvSpPr>
        <p:spPr>
          <a:xfrm>
            <a:off x="838200" y="1825625"/>
            <a:ext cx="10698804" cy="4351338"/>
          </a:xfrm>
        </p:spPr>
        <p:txBody>
          <a:bodyPr/>
          <a:lstStyle/>
          <a:p>
            <a:r>
              <a:rPr lang="fi-FI"/>
              <a:t>Taso C: ylin taso -&gt; kielen taito on äidinkielen tasoista</a:t>
            </a:r>
          </a:p>
          <a:p>
            <a:r>
              <a:rPr lang="fi-FI"/>
              <a:t>Taso B: keskitaso -&gt; B1: suomen kielen tuen tarve</a:t>
            </a:r>
          </a:p>
          <a:p>
            <a:r>
              <a:rPr lang="fi-FI"/>
              <a:t>Taso A: alkeistaso -&gt; suuri suomen kielen tuen tarve.</a:t>
            </a:r>
          </a:p>
          <a:p>
            <a:pPr marL="0" indent="0">
              <a:buNone/>
            </a:pPr>
            <a:endParaRPr lang="fi-FI"/>
          </a:p>
        </p:txBody>
      </p:sp>
    </p:spTree>
    <p:extLst>
      <p:ext uri="{BB962C8B-B14F-4D97-AF65-F5344CB8AC3E}">
        <p14:creationId xmlns:p14="http://schemas.microsoft.com/office/powerpoint/2010/main" val="17462609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8B10B0-CD82-50AF-B059-8BF33E16B543}"/>
              </a:ext>
            </a:extLst>
          </p:cNvPr>
          <p:cNvSpPr>
            <a:spLocks noGrp="1"/>
          </p:cNvSpPr>
          <p:nvPr>
            <p:ph type="title"/>
          </p:nvPr>
        </p:nvSpPr>
        <p:spPr>
          <a:xfrm>
            <a:off x="838200" y="279605"/>
            <a:ext cx="10515600" cy="421496"/>
          </a:xfrm>
        </p:spPr>
        <p:txBody>
          <a:bodyPr>
            <a:normAutofit fontScale="90000"/>
          </a:bodyPr>
          <a:lstStyle/>
          <a:p>
            <a:r>
              <a:rPr lang="fi-FI">
                <a:ea typeface="Calibri Light"/>
                <a:cs typeface="Calibri Light"/>
              </a:rPr>
              <a:t>Kielitaidon tasot ja sinä</a:t>
            </a:r>
            <a:endParaRPr lang="fi-FI"/>
          </a:p>
        </p:txBody>
      </p:sp>
      <p:pic>
        <p:nvPicPr>
          <p:cNvPr id="4" name="Sisällön paikkamerkki 3" descr="Kielitaidon tasoat A- C. A- ja osin B-tasonopiskelija tarvitsee paljon suomen kielen tukea.">
            <a:extLst>
              <a:ext uri="{FF2B5EF4-FFF2-40B4-BE49-F238E27FC236}">
                <a16:creationId xmlns:a16="http://schemas.microsoft.com/office/drawing/2014/main" id="{42E1D539-1405-7EFF-3C1E-8B361BC57D0C}"/>
              </a:ext>
            </a:extLst>
          </p:cNvPr>
          <p:cNvPicPr>
            <a:picLocks noGrp="1" noChangeAspect="1"/>
          </p:cNvPicPr>
          <p:nvPr>
            <p:ph idx="1"/>
          </p:nvPr>
        </p:nvPicPr>
        <p:blipFill>
          <a:blip r:embed="rId2"/>
          <a:stretch>
            <a:fillRect/>
          </a:stretch>
        </p:blipFill>
        <p:spPr>
          <a:xfrm>
            <a:off x="721756" y="891189"/>
            <a:ext cx="10146007" cy="5416147"/>
          </a:xfrm>
        </p:spPr>
      </p:pic>
    </p:spTree>
    <p:extLst>
      <p:ext uri="{BB962C8B-B14F-4D97-AF65-F5344CB8AC3E}">
        <p14:creationId xmlns:p14="http://schemas.microsoft.com/office/powerpoint/2010/main" val="8847959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575F10-0E4A-5F90-4F02-FC7D7AEEE048}"/>
              </a:ext>
            </a:extLst>
          </p:cNvPr>
          <p:cNvSpPr>
            <a:spLocks noGrp="1"/>
          </p:cNvSpPr>
          <p:nvPr>
            <p:ph type="title"/>
          </p:nvPr>
        </p:nvSpPr>
        <p:spPr/>
        <p:txBody>
          <a:bodyPr/>
          <a:lstStyle/>
          <a:p>
            <a:r>
              <a:rPr lang="fi-FI"/>
              <a:t>Esimerkiksi taso A2.2 (</a:t>
            </a:r>
            <a:r>
              <a:rPr lang="fi-FI" err="1">
                <a:hlinkClick r:id="rId2"/>
              </a:rPr>
              <a:t>Europass</a:t>
            </a:r>
            <a:r>
              <a:rPr lang="fi-FI">
                <a:hlinkClick r:id="rId2"/>
              </a:rPr>
              <a:t>. Itsearviointi</a:t>
            </a:r>
            <a:r>
              <a:rPr lang="fi-FI"/>
              <a:t>)</a:t>
            </a:r>
          </a:p>
        </p:txBody>
      </p:sp>
      <p:sp>
        <p:nvSpPr>
          <p:cNvPr id="3" name="Sisällön paikkamerkki 2">
            <a:extLst>
              <a:ext uri="{FF2B5EF4-FFF2-40B4-BE49-F238E27FC236}">
                <a16:creationId xmlns:a16="http://schemas.microsoft.com/office/drawing/2014/main" id="{EDDC8CC9-6392-F4AD-DC08-6B9339227827}"/>
              </a:ext>
            </a:extLst>
          </p:cNvPr>
          <p:cNvSpPr>
            <a:spLocks noGrp="1"/>
          </p:cNvSpPr>
          <p:nvPr>
            <p:ph sz="half" idx="1"/>
          </p:nvPr>
        </p:nvSpPr>
        <p:spPr/>
        <p:txBody>
          <a:bodyPr vert="horz" lIns="91440" tIns="45720" rIns="91440" bIns="45720" rtlCol="0" anchor="t">
            <a:normAutofit lnSpcReduction="10000"/>
          </a:bodyPr>
          <a:lstStyle/>
          <a:p>
            <a:r>
              <a:rPr lang="fi-FI" b="1" dirty="0"/>
              <a:t>Kuullun ymmärtäminen</a:t>
            </a:r>
            <a:r>
              <a:rPr lang="fi-FI" dirty="0"/>
              <a:t>: Opiskelija pystyy seuraamaan vain osittain selkeän asiapuheen pääkohtia, mutta ohjaajan puheen tulee olla hidasta, selvää ja toistavaa. (</a:t>
            </a:r>
            <a:r>
              <a:rPr lang="fi-FI" i="1" dirty="0"/>
              <a:t>Lisäys: selkokieltä.)</a:t>
            </a:r>
            <a:endParaRPr lang="fi-FI" dirty="0">
              <a:cs typeface="Calibri"/>
            </a:endParaRPr>
          </a:p>
          <a:p>
            <a:r>
              <a:rPr lang="fi-FI" b="1" dirty="0"/>
              <a:t>Luetun ymmärtäminen</a:t>
            </a:r>
            <a:r>
              <a:rPr lang="fi-FI" dirty="0"/>
              <a:t>: Opiskelija ymmärtää pääkohdat muutaman kappaleen arkisista viesteistä; tarvitsee uudelleen lukemista ja apuvälineitä. (</a:t>
            </a:r>
            <a:r>
              <a:rPr lang="fi-FI" i="1" dirty="0"/>
              <a:t>Lisäys: selkokieltä.)</a:t>
            </a:r>
            <a:endParaRPr lang="fi-FI" dirty="0">
              <a:cs typeface="Calibri"/>
            </a:endParaRPr>
          </a:p>
          <a:p>
            <a:endParaRPr lang="fi-FI"/>
          </a:p>
        </p:txBody>
      </p:sp>
      <p:sp>
        <p:nvSpPr>
          <p:cNvPr id="4" name="Sisällön paikkamerkki 3">
            <a:extLst>
              <a:ext uri="{FF2B5EF4-FFF2-40B4-BE49-F238E27FC236}">
                <a16:creationId xmlns:a16="http://schemas.microsoft.com/office/drawing/2014/main" id="{3EB7337D-8FE7-65A3-FA89-A59F45204541}"/>
              </a:ext>
            </a:extLst>
          </p:cNvPr>
          <p:cNvSpPr>
            <a:spLocks noGrp="1"/>
          </p:cNvSpPr>
          <p:nvPr>
            <p:ph sz="half" idx="2"/>
          </p:nvPr>
        </p:nvSpPr>
        <p:spPr/>
        <p:txBody>
          <a:bodyPr>
            <a:normAutofit lnSpcReduction="10000"/>
          </a:bodyPr>
          <a:lstStyle/>
          <a:p>
            <a:pPr lvl="1"/>
            <a:r>
              <a:rPr lang="fi-FI" sz="2800" b="1"/>
              <a:t>Puhuminen</a:t>
            </a:r>
            <a:r>
              <a:rPr lang="fi-FI" sz="2800"/>
              <a:t>: </a:t>
            </a:r>
          </a:p>
          <a:p>
            <a:pPr marL="457200" lvl="1" indent="0">
              <a:buNone/>
            </a:pPr>
            <a:r>
              <a:rPr lang="fi-FI" sz="2800"/>
              <a:t>Opiskelijan puhe on luettelomaista arkisista aiheista; vapaassa puheessa virheitä, jotka voivat haitata ymmärrettävyyttä.</a:t>
            </a:r>
          </a:p>
          <a:p>
            <a:pPr lvl="1"/>
            <a:r>
              <a:rPr lang="fi-FI" sz="2800" b="1"/>
              <a:t>Kirjoittaminen</a:t>
            </a:r>
            <a:r>
              <a:rPr lang="fi-FI" sz="2800"/>
              <a:t>: </a:t>
            </a:r>
          </a:p>
          <a:p>
            <a:pPr marL="457200" lvl="1" indent="0">
              <a:buNone/>
            </a:pPr>
            <a:r>
              <a:rPr lang="fi-FI" sz="2800"/>
              <a:t>Opiskelija osaa kirjoittaa vain lyhyen, yksinkertaisen arjen tapahtuman niin, että lyhyet ja helpot sanat ovat oikein.</a:t>
            </a:r>
          </a:p>
          <a:p>
            <a:endParaRPr lang="fi-FI"/>
          </a:p>
        </p:txBody>
      </p:sp>
    </p:spTree>
    <p:extLst>
      <p:ext uri="{BB962C8B-B14F-4D97-AF65-F5344CB8AC3E}">
        <p14:creationId xmlns:p14="http://schemas.microsoft.com/office/powerpoint/2010/main" val="3725427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575F10-0E4A-5F90-4F02-FC7D7AEEE048}"/>
              </a:ext>
            </a:extLst>
          </p:cNvPr>
          <p:cNvSpPr>
            <a:spLocks noGrp="1"/>
          </p:cNvSpPr>
          <p:nvPr>
            <p:ph type="title"/>
          </p:nvPr>
        </p:nvSpPr>
        <p:spPr/>
        <p:txBody>
          <a:bodyPr/>
          <a:lstStyle/>
          <a:p>
            <a:r>
              <a:rPr lang="fi-FI"/>
              <a:t>Esimerkiksi taso B1 (</a:t>
            </a:r>
            <a:r>
              <a:rPr lang="fi-FI" err="1">
                <a:hlinkClick r:id="rId2"/>
              </a:rPr>
              <a:t>Europass</a:t>
            </a:r>
            <a:r>
              <a:rPr lang="fi-FI">
                <a:hlinkClick r:id="rId2"/>
              </a:rPr>
              <a:t>. Itsearviointi</a:t>
            </a:r>
            <a:r>
              <a:rPr lang="fi-FI"/>
              <a:t>)</a:t>
            </a:r>
          </a:p>
        </p:txBody>
      </p:sp>
      <p:sp>
        <p:nvSpPr>
          <p:cNvPr id="3" name="Sisällön paikkamerkki 2">
            <a:extLst>
              <a:ext uri="{FF2B5EF4-FFF2-40B4-BE49-F238E27FC236}">
                <a16:creationId xmlns:a16="http://schemas.microsoft.com/office/drawing/2014/main" id="{EDDC8CC9-6392-F4AD-DC08-6B9339227827}"/>
              </a:ext>
            </a:extLst>
          </p:cNvPr>
          <p:cNvSpPr>
            <a:spLocks noGrp="1"/>
          </p:cNvSpPr>
          <p:nvPr>
            <p:ph sz="half" idx="1"/>
          </p:nvPr>
        </p:nvSpPr>
        <p:spPr/>
        <p:txBody>
          <a:bodyPr>
            <a:normAutofit lnSpcReduction="10000"/>
          </a:bodyPr>
          <a:lstStyle/>
          <a:p>
            <a:r>
              <a:rPr lang="fi-FI" b="1"/>
              <a:t>Kuullun ymmärtäminen</a:t>
            </a:r>
            <a:r>
              <a:rPr lang="fi-FI"/>
              <a:t>: Opiskelija ymmärtää pääasiat selkeästä puheesta, jossa on tuttuja, ammatillisesti kiinnostavia asioita, kun puhe on melko hidasta ja selvää.</a:t>
            </a:r>
          </a:p>
          <a:p>
            <a:r>
              <a:rPr lang="fi-FI" b="1"/>
              <a:t>Luetun ymmärtäminen</a:t>
            </a:r>
            <a:r>
              <a:rPr lang="fi-FI"/>
              <a:t>: Opiskelija ymmärtää vain tavallista, helppoa työhön liittyvää kieltä.</a:t>
            </a:r>
          </a:p>
          <a:p>
            <a:endParaRPr lang="fi-FI"/>
          </a:p>
        </p:txBody>
      </p:sp>
      <p:sp>
        <p:nvSpPr>
          <p:cNvPr id="4" name="Sisällön paikkamerkki 3">
            <a:extLst>
              <a:ext uri="{FF2B5EF4-FFF2-40B4-BE49-F238E27FC236}">
                <a16:creationId xmlns:a16="http://schemas.microsoft.com/office/drawing/2014/main" id="{3EB7337D-8FE7-65A3-FA89-A59F45204541}"/>
              </a:ext>
            </a:extLst>
          </p:cNvPr>
          <p:cNvSpPr>
            <a:spLocks noGrp="1"/>
          </p:cNvSpPr>
          <p:nvPr>
            <p:ph sz="half" idx="2"/>
          </p:nvPr>
        </p:nvSpPr>
        <p:spPr/>
        <p:txBody>
          <a:bodyPr>
            <a:normAutofit lnSpcReduction="10000"/>
          </a:bodyPr>
          <a:lstStyle/>
          <a:p>
            <a:pPr lvl="1"/>
            <a:r>
              <a:rPr lang="fi-FI" sz="2800" b="1"/>
              <a:t>Puhuminen</a:t>
            </a:r>
            <a:r>
              <a:rPr lang="fi-FI" sz="2800"/>
              <a:t>: Opiskelija selviää keskusteluista, joissa on tuttuja, arkielämään liittyviä työn ja oman elämän asioita. Hän selviää keskusteluista ajankohtaisista asioista.</a:t>
            </a:r>
          </a:p>
          <a:p>
            <a:pPr lvl="1"/>
            <a:r>
              <a:rPr lang="fi-FI" sz="2800" b="1"/>
              <a:t>Kirjoittaminen</a:t>
            </a:r>
            <a:r>
              <a:rPr lang="fi-FI" sz="2800"/>
              <a:t>: Opiskelija kirjoittaa yksinkertaista tekstiä tutuista ja itseä kiinnostavista aiheista.</a:t>
            </a:r>
          </a:p>
          <a:p>
            <a:endParaRPr lang="fi-FI"/>
          </a:p>
        </p:txBody>
      </p:sp>
    </p:spTree>
    <p:extLst>
      <p:ext uri="{BB962C8B-B14F-4D97-AF65-F5344CB8AC3E}">
        <p14:creationId xmlns:p14="http://schemas.microsoft.com/office/powerpoint/2010/main" val="10077063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13D086-EB06-36B4-8ABE-8C4D290673AA}"/>
              </a:ext>
            </a:extLst>
          </p:cNvPr>
          <p:cNvSpPr>
            <a:spLocks noGrp="1"/>
          </p:cNvSpPr>
          <p:nvPr>
            <p:ph type="title"/>
          </p:nvPr>
        </p:nvSpPr>
        <p:spPr>
          <a:xfrm>
            <a:off x="2203450" y="2631519"/>
            <a:ext cx="8496976" cy="1125062"/>
          </a:xfrm>
        </p:spPr>
        <p:txBody>
          <a:bodyPr>
            <a:noAutofit/>
          </a:bodyPr>
          <a:lstStyle/>
          <a:p>
            <a:r>
              <a:rPr lang="fi-FI" b="1">
                <a:solidFill>
                  <a:schemeClr val="accent5">
                    <a:lumMod val="50000"/>
                  </a:schemeClr>
                </a:solidFill>
                <a:latin typeface="+mn-lt"/>
                <a:ea typeface="ADLaM Display"/>
                <a:cs typeface="ADLaM Display"/>
              </a:rPr>
              <a:t>5. Selkokielen ytimet</a:t>
            </a:r>
            <a:endParaRPr lang="fi-FI" b="1">
              <a:solidFill>
                <a:schemeClr val="accent5">
                  <a:lumMod val="50000"/>
                </a:schemeClr>
              </a:solidFill>
              <a:latin typeface="+mn-lt"/>
              <a:ea typeface="ADLaM Display" panose="02010000000000000000" pitchFamily="2" charset="0"/>
              <a:cs typeface="ADLaM Display" panose="02010000000000000000" pitchFamily="2" charset="0"/>
            </a:endParaRPr>
          </a:p>
        </p:txBody>
      </p:sp>
      <p:pic>
        <p:nvPicPr>
          <p:cNvPr id="3" name="Kuva 2">
            <a:extLst>
              <a:ext uri="{FF2B5EF4-FFF2-40B4-BE49-F238E27FC236}">
                <a16:creationId xmlns:a16="http://schemas.microsoft.com/office/drawing/2014/main" id="{6D7B9DC2-15C2-7873-A6AC-1ED2F5284B9C}"/>
              </a:ext>
              <a:ext uri="{C183D7F6-B498-43B3-948B-1728B52AA6E4}">
                <adec:decorative xmlns:adec="http://schemas.microsoft.com/office/drawing/2017/decorative" val="1"/>
              </a:ext>
            </a:extLst>
          </p:cNvPr>
          <p:cNvPicPr/>
          <p:nvPr/>
        </p:nvPicPr>
        <p:blipFill rotWithShape="1">
          <a:blip r:embed="rId2">
            <a:alphaModFix amt="20000"/>
          </a:blip>
          <a:srcRect l="64670" t="5258" r="10844" b="17939"/>
          <a:stretch/>
        </p:blipFill>
        <p:spPr>
          <a:xfrm>
            <a:off x="0" y="0"/>
            <a:ext cx="2044700" cy="6413500"/>
          </a:xfrm>
          <a:prstGeom prst="rect">
            <a:avLst/>
          </a:prstGeom>
          <a:ln>
            <a:solidFill>
              <a:srgbClr val="C9E3E6"/>
            </a:solidFill>
          </a:ln>
        </p:spPr>
      </p:pic>
    </p:spTree>
    <p:extLst>
      <p:ext uri="{BB962C8B-B14F-4D97-AF65-F5344CB8AC3E}">
        <p14:creationId xmlns:p14="http://schemas.microsoft.com/office/powerpoint/2010/main" val="19169769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01874-4CBF-7A0E-B2CA-4D5B3D5E8C73}"/>
              </a:ext>
            </a:extLst>
          </p:cNvPr>
          <p:cNvSpPr>
            <a:spLocks noGrp="1"/>
          </p:cNvSpPr>
          <p:nvPr>
            <p:ph type="title"/>
          </p:nvPr>
        </p:nvSpPr>
        <p:spPr/>
        <p:txBody>
          <a:bodyPr/>
          <a:lstStyle/>
          <a:p>
            <a:r>
              <a:rPr lang="fi-FI"/>
              <a:t>Mitä selkokieli on?</a:t>
            </a:r>
          </a:p>
        </p:txBody>
      </p:sp>
      <p:sp>
        <p:nvSpPr>
          <p:cNvPr id="3" name="Sisällön paikkamerkki 2">
            <a:extLst>
              <a:ext uri="{FF2B5EF4-FFF2-40B4-BE49-F238E27FC236}">
                <a16:creationId xmlns:a16="http://schemas.microsoft.com/office/drawing/2014/main" id="{DC739B27-B4E8-75EE-5F76-63B292E795B0}"/>
              </a:ext>
            </a:extLst>
          </p:cNvPr>
          <p:cNvSpPr>
            <a:spLocks noGrp="1"/>
          </p:cNvSpPr>
          <p:nvPr>
            <p:ph idx="1"/>
          </p:nvPr>
        </p:nvSpPr>
        <p:spPr/>
        <p:txBody>
          <a:bodyPr vert="horz" lIns="91440" tIns="45720" rIns="91440" bIns="45720" rtlCol="0" anchor="t">
            <a:normAutofit/>
          </a:bodyPr>
          <a:lstStyle/>
          <a:p>
            <a:pPr algn="l" rtl="0" fontAlgn="base">
              <a:buFont typeface="Arial" panose="020B0604020202020204" pitchFamily="34" charset="0"/>
              <a:buChar char="•"/>
            </a:pPr>
            <a:r>
              <a:rPr lang="fi-FI" b="0" i="0" u="none" strike="noStrike" dirty="0">
                <a:solidFill>
                  <a:srgbClr val="000000"/>
                </a:solidFill>
                <a:effectLst/>
                <a:latin typeface="Calibri" panose="020F0502020204030204" pitchFamily="34" charset="0"/>
              </a:rPr>
              <a:t>Selkokieli on helpompaa kuin yleiskieli:</a:t>
            </a:r>
            <a:r>
              <a:rPr lang="fi-FI" b="0" i="0" dirty="0">
                <a:solidFill>
                  <a:srgbClr val="000000"/>
                </a:solidFill>
                <a:effectLst/>
                <a:latin typeface="Calibri" panose="020F0502020204030204" pitchFamily="34" charset="0"/>
              </a:rPr>
              <a:t>​</a:t>
            </a:r>
            <a:endParaRPr lang="fi-FI" b="0" i="0" dirty="0">
              <a:solidFill>
                <a:srgbClr val="000000"/>
              </a:solidFill>
              <a:effectLst/>
              <a:latin typeface="Arial" panose="020B0604020202020204" pitchFamily="34" charset="0"/>
            </a:endParaRPr>
          </a:p>
          <a:p>
            <a:pPr lvl="1" fontAlgn="base"/>
            <a:r>
              <a:rPr lang="fi-FI" b="0" i="0" u="none" strike="noStrike" dirty="0">
                <a:solidFill>
                  <a:srgbClr val="000000"/>
                </a:solidFill>
                <a:effectLst/>
                <a:latin typeface="Calibri" panose="020F0502020204030204" pitchFamily="34" charset="0"/>
              </a:rPr>
              <a:t>sanasto</a:t>
            </a:r>
            <a:r>
              <a:rPr lang="fi-FI" b="0" i="0" dirty="0">
                <a:solidFill>
                  <a:srgbClr val="000000"/>
                </a:solidFill>
                <a:effectLst/>
                <a:latin typeface="Calibri" panose="020F0502020204030204" pitchFamily="34" charset="0"/>
              </a:rPr>
              <a:t>​</a:t>
            </a:r>
            <a:endParaRPr lang="fi-FI" b="0" i="0" dirty="0">
              <a:solidFill>
                <a:srgbClr val="000000"/>
              </a:solidFill>
              <a:effectLst/>
              <a:latin typeface="Arial" panose="020B0604020202020204" pitchFamily="34" charset="0"/>
            </a:endParaRPr>
          </a:p>
          <a:p>
            <a:pPr lvl="1" fontAlgn="base"/>
            <a:r>
              <a:rPr lang="fi-FI" dirty="0">
                <a:solidFill>
                  <a:srgbClr val="000000"/>
                </a:solidFill>
                <a:latin typeface="Calibri"/>
                <a:cs typeface="Calibri"/>
              </a:rPr>
              <a:t>r</a:t>
            </a:r>
            <a:r>
              <a:rPr lang="fi-FI" b="0" i="0" u="none" strike="noStrike" dirty="0">
                <a:solidFill>
                  <a:srgbClr val="000000"/>
                </a:solidFill>
                <a:effectLst/>
                <a:latin typeface="Calibri"/>
                <a:cs typeface="Calibri"/>
              </a:rPr>
              <a:t>akenne</a:t>
            </a:r>
            <a:r>
              <a:rPr lang="fi-FI" b="0" i="0" dirty="0">
                <a:solidFill>
                  <a:srgbClr val="000000"/>
                </a:solidFill>
                <a:effectLst/>
                <a:latin typeface="Calibri"/>
                <a:cs typeface="Calibri"/>
              </a:rPr>
              <a:t>​</a:t>
            </a:r>
          </a:p>
          <a:p>
            <a:pPr lvl="1" fontAlgn="base"/>
            <a:r>
              <a:rPr lang="fi-FI" dirty="0">
                <a:solidFill>
                  <a:srgbClr val="000000"/>
                </a:solidFill>
                <a:latin typeface="Calibri" panose="020F0502020204030204" pitchFamily="34" charset="0"/>
              </a:rPr>
              <a:t>s</a:t>
            </a:r>
            <a:r>
              <a:rPr lang="fi-FI" b="0" i="0" u="none" strike="noStrike" dirty="0">
                <a:solidFill>
                  <a:srgbClr val="000000"/>
                </a:solidFill>
                <a:effectLst/>
                <a:latin typeface="Calibri" panose="020F0502020204030204" pitchFamily="34" charset="0"/>
              </a:rPr>
              <a:t>isältö</a:t>
            </a:r>
          </a:p>
          <a:p>
            <a:pPr lvl="1" fontAlgn="base"/>
            <a:r>
              <a:rPr lang="fi-FI" dirty="0">
                <a:solidFill>
                  <a:srgbClr val="000000"/>
                </a:solidFill>
                <a:latin typeface="Calibri"/>
                <a:cs typeface="Calibri"/>
              </a:rPr>
              <a:t>muotoilu:</a:t>
            </a:r>
            <a:endParaRPr lang="fi-FI" b="0" i="0" u="none" strike="noStrike" dirty="0">
              <a:solidFill>
                <a:srgbClr val="000000"/>
              </a:solidFill>
              <a:effectLst/>
              <a:latin typeface="Calibri"/>
              <a:cs typeface="Calibri"/>
            </a:endParaRPr>
          </a:p>
          <a:p>
            <a:pPr lvl="2" fontAlgn="base"/>
            <a:r>
              <a:rPr lang="fi-FI" dirty="0">
                <a:solidFill>
                  <a:srgbClr val="000000"/>
                </a:solidFill>
                <a:latin typeface="Calibri" panose="020F0502020204030204" pitchFamily="34" charset="0"/>
              </a:rPr>
              <a:t>kirjoitus: tekstin ulkoasu helpottaa lukemista</a:t>
            </a:r>
            <a:r>
              <a:rPr lang="fi-FI" b="0" i="0" u="none" strike="noStrike" dirty="0">
                <a:solidFill>
                  <a:srgbClr val="000000"/>
                </a:solidFill>
                <a:effectLst/>
                <a:latin typeface="Calibri" panose="020F0502020204030204" pitchFamily="34" charset="0"/>
              </a:rPr>
              <a:t>.</a:t>
            </a:r>
          </a:p>
          <a:p>
            <a:pPr lvl="2" fontAlgn="base"/>
            <a:r>
              <a:rPr lang="fi-FI" dirty="0">
                <a:solidFill>
                  <a:srgbClr val="000000"/>
                </a:solidFill>
                <a:latin typeface="Calibri" panose="020F0502020204030204" pitchFamily="34" charset="0"/>
              </a:rPr>
              <a:t>puhe ja keskustelu: rauhallinen, selkeä puhe, tauot ja vuorottelu.</a:t>
            </a:r>
            <a:endParaRPr lang="fi-FI" b="0" i="0" dirty="0">
              <a:solidFill>
                <a:srgbClr val="000000"/>
              </a:solidFill>
              <a:effectLst/>
              <a:latin typeface="Arial" panose="020B0604020202020204" pitchFamily="34" charset="0"/>
            </a:endParaRPr>
          </a:p>
          <a:p>
            <a:endParaRPr lang="fi-FI" dirty="0"/>
          </a:p>
        </p:txBody>
      </p:sp>
    </p:spTree>
    <p:extLst>
      <p:ext uri="{BB962C8B-B14F-4D97-AF65-F5344CB8AC3E}">
        <p14:creationId xmlns:p14="http://schemas.microsoft.com/office/powerpoint/2010/main" val="2899181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3479C6-B2DE-30CC-0899-E85C3A4B2DA6}"/>
              </a:ext>
            </a:extLst>
          </p:cNvPr>
          <p:cNvSpPr>
            <a:spLocks noGrp="1"/>
          </p:cNvSpPr>
          <p:nvPr>
            <p:ph type="title"/>
          </p:nvPr>
        </p:nvSpPr>
        <p:spPr>
          <a:xfrm>
            <a:off x="838200" y="365125"/>
            <a:ext cx="1898515" cy="1325563"/>
          </a:xfrm>
        </p:spPr>
        <p:txBody>
          <a:bodyPr/>
          <a:lstStyle/>
          <a:p>
            <a:r>
              <a:rPr lang="fi-FI"/>
              <a:t>Ytimet</a:t>
            </a:r>
          </a:p>
        </p:txBody>
      </p:sp>
      <p:pic>
        <p:nvPicPr>
          <p:cNvPr id="5" name="Sisällön paikkamerkki 4" descr="Selkokielessä on yleiskieltä helpompia sanat,rakenteet, sisältö ja ulkoasu.">
            <a:extLst>
              <a:ext uri="{FF2B5EF4-FFF2-40B4-BE49-F238E27FC236}">
                <a16:creationId xmlns:a16="http://schemas.microsoft.com/office/drawing/2014/main" id="{24DCC4B2-5F11-9B31-CF8C-23554A8A3C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46563" y="71"/>
            <a:ext cx="4791634" cy="6780964"/>
          </a:xfrm>
        </p:spPr>
      </p:pic>
    </p:spTree>
    <p:extLst>
      <p:ext uri="{BB962C8B-B14F-4D97-AF65-F5344CB8AC3E}">
        <p14:creationId xmlns:p14="http://schemas.microsoft.com/office/powerpoint/2010/main" val="17479213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AFC51C-E4BA-AFD5-B9C2-E419293CD094}"/>
              </a:ext>
            </a:extLst>
          </p:cNvPr>
          <p:cNvSpPr>
            <a:spLocks noGrp="1"/>
          </p:cNvSpPr>
          <p:nvPr>
            <p:ph type="title"/>
          </p:nvPr>
        </p:nvSpPr>
        <p:spPr/>
        <p:txBody>
          <a:bodyPr/>
          <a:lstStyle/>
          <a:p>
            <a:r>
              <a:rPr lang="fi-FI"/>
              <a:t>Tehosta selkeyttä</a:t>
            </a:r>
          </a:p>
        </p:txBody>
      </p:sp>
      <p:sp>
        <p:nvSpPr>
          <p:cNvPr id="3" name="Sisällön paikkamerkki 2">
            <a:extLst>
              <a:ext uri="{FF2B5EF4-FFF2-40B4-BE49-F238E27FC236}">
                <a16:creationId xmlns:a16="http://schemas.microsoft.com/office/drawing/2014/main" id="{EE66C815-8A3F-C84D-EBF6-25CD23F11456}"/>
              </a:ext>
            </a:extLst>
          </p:cNvPr>
          <p:cNvSpPr>
            <a:spLocks noGrp="1"/>
          </p:cNvSpPr>
          <p:nvPr>
            <p:ph idx="1"/>
          </p:nvPr>
        </p:nvSpPr>
        <p:spPr/>
        <p:txBody>
          <a:bodyPr vert="horz" lIns="91440" tIns="45720" rIns="91440" bIns="45720" rtlCol="0" anchor="t">
            <a:normAutofit/>
          </a:bodyPr>
          <a:lstStyle/>
          <a:p>
            <a:pPr>
              <a:buFont typeface="Arial" panose="020B0604020202020204" pitchFamily="34" charset="0"/>
              <a:buChar char="•"/>
            </a:pPr>
            <a:r>
              <a:rPr lang="fi-FI" dirty="0">
                <a:solidFill>
                  <a:srgbClr val="000000"/>
                </a:solidFill>
              </a:rPr>
              <a:t>L</a:t>
            </a:r>
            <a:r>
              <a:rPr lang="fi-FI" b="0" i="0" dirty="0">
                <a:solidFill>
                  <a:srgbClr val="000000"/>
                </a:solidFill>
                <a:effectLst/>
              </a:rPr>
              <a:t>yhyet kokonaisuudet</a:t>
            </a:r>
            <a:endParaRPr lang="fi-FI" dirty="0"/>
          </a:p>
          <a:p>
            <a:pPr lvl="1">
              <a:buFont typeface="Courier New" panose="020B0604020202020204" pitchFamily="34" charset="0"/>
              <a:buChar char="o"/>
            </a:pPr>
            <a:r>
              <a:rPr lang="fi-FI" b="0" i="0" dirty="0">
                <a:solidFill>
                  <a:srgbClr val="000000"/>
                </a:solidFill>
                <a:effectLst/>
              </a:rPr>
              <a:t>puheessa rauhallisuus ja tauot</a:t>
            </a:r>
            <a:endParaRPr lang="fi-FI" dirty="0">
              <a:cs typeface="Calibri"/>
            </a:endParaRPr>
          </a:p>
          <a:p>
            <a:pPr lvl="1">
              <a:buFont typeface="Courier New" panose="020B0604020202020204" pitchFamily="34" charset="0"/>
              <a:buChar char="o"/>
            </a:pPr>
            <a:r>
              <a:rPr lang="fi-FI" b="0" i="0" dirty="0">
                <a:solidFill>
                  <a:srgbClr val="000000"/>
                </a:solidFill>
                <a:effectLst/>
              </a:rPr>
              <a:t>kirjoituksessa lyhyet rivit ja kappaleet</a:t>
            </a:r>
            <a:r>
              <a:rPr lang="fi-FI" dirty="0">
                <a:solidFill>
                  <a:srgbClr val="000000"/>
                </a:solidFill>
              </a:rPr>
              <a:t>.</a:t>
            </a:r>
            <a:endParaRPr lang="fi-FI" dirty="0">
              <a:cs typeface="Calibri"/>
            </a:endParaRPr>
          </a:p>
          <a:p>
            <a:r>
              <a:rPr lang="fi-FI" dirty="0">
                <a:solidFill>
                  <a:srgbClr val="000000"/>
                </a:solidFill>
              </a:rPr>
              <a:t>Sisällön havainnollistaminen:</a:t>
            </a:r>
            <a:endParaRPr lang="fi-FI" dirty="0"/>
          </a:p>
          <a:p>
            <a:pPr lvl="1">
              <a:buFont typeface="Courier New" panose="020B0604020202020204" pitchFamily="34" charset="0"/>
              <a:buChar char="o"/>
            </a:pPr>
            <a:r>
              <a:rPr lang="fi-FI" dirty="0">
                <a:cs typeface="Calibri"/>
              </a:rPr>
              <a:t>kuvat</a:t>
            </a:r>
            <a:endParaRPr lang="fi-FI" sz="2800" dirty="0">
              <a:cs typeface="Calibri"/>
            </a:endParaRPr>
          </a:p>
          <a:p>
            <a:pPr lvl="1">
              <a:buFont typeface="Courier New" panose="020B0604020202020204" pitchFamily="34" charset="0"/>
              <a:buChar char="o"/>
            </a:pPr>
            <a:r>
              <a:rPr lang="fi-FI" dirty="0">
                <a:cs typeface="Calibri"/>
              </a:rPr>
              <a:t>vuorovaikutuksessa</a:t>
            </a:r>
            <a:endParaRPr lang="fi-FI" sz="2800" dirty="0">
              <a:cs typeface="Calibri"/>
            </a:endParaRPr>
          </a:p>
          <a:p>
            <a:pPr lvl="2">
              <a:buFont typeface="Wingdings" panose="020B0604020202020204" pitchFamily="34" charset="0"/>
              <a:buChar char="§"/>
            </a:pPr>
            <a:r>
              <a:rPr lang="fi-FI" dirty="0">
                <a:cs typeface="Calibri"/>
              </a:rPr>
              <a:t>tekeminen</a:t>
            </a:r>
            <a:endParaRPr lang="fi-FI" sz="2400" dirty="0">
              <a:cs typeface="Calibri"/>
            </a:endParaRPr>
          </a:p>
          <a:p>
            <a:pPr lvl="2">
              <a:buFont typeface="Wingdings" panose="020B0604020202020204" pitchFamily="34" charset="0"/>
              <a:buChar char="§"/>
            </a:pPr>
            <a:r>
              <a:rPr lang="fi-FI" dirty="0">
                <a:cs typeface="Calibri"/>
              </a:rPr>
              <a:t>esittäminen</a:t>
            </a:r>
            <a:endParaRPr lang="fi-FI" sz="2400" dirty="0">
              <a:cs typeface="Calibri"/>
            </a:endParaRPr>
          </a:p>
          <a:p>
            <a:pPr lvl="2">
              <a:buFont typeface="Wingdings" panose="020B0604020202020204" pitchFamily="34" charset="0"/>
              <a:buChar char="§"/>
            </a:pPr>
            <a:r>
              <a:rPr lang="fi-FI" dirty="0">
                <a:cs typeface="Calibri"/>
              </a:rPr>
              <a:t>piirtäminen</a:t>
            </a:r>
            <a:endParaRPr lang="fi-FI" sz="2400" dirty="0">
              <a:cs typeface="Calibri"/>
            </a:endParaRPr>
          </a:p>
          <a:p>
            <a:pPr lvl="2">
              <a:buFont typeface="Wingdings" panose="020B0604020202020204" pitchFamily="34" charset="0"/>
              <a:buChar char="§"/>
            </a:pPr>
            <a:r>
              <a:rPr lang="fi-FI" dirty="0">
                <a:cs typeface="Calibri"/>
              </a:rPr>
              <a:t>jne.</a:t>
            </a:r>
          </a:p>
          <a:p>
            <a:endParaRPr lang="fi-FI"/>
          </a:p>
        </p:txBody>
      </p:sp>
    </p:spTree>
    <p:extLst>
      <p:ext uri="{BB962C8B-B14F-4D97-AF65-F5344CB8AC3E}">
        <p14:creationId xmlns:p14="http://schemas.microsoft.com/office/powerpoint/2010/main" val="15510774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6FA7372-8BA8-B538-D30C-5E68CEE958EB}"/>
              </a:ext>
            </a:extLst>
          </p:cNvPr>
          <p:cNvSpPr>
            <a:spLocks noGrp="1"/>
          </p:cNvSpPr>
          <p:nvPr>
            <p:ph type="title"/>
          </p:nvPr>
        </p:nvSpPr>
        <p:spPr/>
        <p:txBody>
          <a:bodyPr/>
          <a:lstStyle/>
          <a:p>
            <a:r>
              <a:rPr lang="fi-FI"/>
              <a:t>Miksi kuvan teksti ei ole helppoa kieltä?</a:t>
            </a:r>
          </a:p>
        </p:txBody>
      </p:sp>
      <p:pic>
        <p:nvPicPr>
          <p:cNvPr id="4" name="Sisällön paikkamerkki 5" descr="Valokuvan teksti ei ole helppoa kieltä.">
            <a:extLst>
              <a:ext uri="{FF2B5EF4-FFF2-40B4-BE49-F238E27FC236}">
                <a16:creationId xmlns:a16="http://schemas.microsoft.com/office/drawing/2014/main" id="{DA1270E5-50DF-371B-CEAB-61BD5D8DC520}"/>
              </a:ext>
            </a:extLst>
          </p:cNvPr>
          <p:cNvPicPr>
            <a:picLocks noGrp="1" noChangeAspect="1"/>
          </p:cNvPicPr>
          <p:nvPr>
            <p:ph idx="1"/>
          </p:nvPr>
        </p:nvPicPr>
        <p:blipFill>
          <a:blip r:embed="rId2"/>
          <a:stretch>
            <a:fillRect/>
          </a:stretch>
        </p:blipFill>
        <p:spPr>
          <a:xfrm>
            <a:off x="3554510" y="2240921"/>
            <a:ext cx="5082980" cy="3520745"/>
          </a:xfrm>
        </p:spPr>
      </p:pic>
    </p:spTree>
    <p:extLst>
      <p:ext uri="{BB962C8B-B14F-4D97-AF65-F5344CB8AC3E}">
        <p14:creationId xmlns:p14="http://schemas.microsoft.com/office/powerpoint/2010/main" val="2592768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6C544C-9334-8913-9E1D-C5BBAF7FA24F}"/>
              </a:ext>
            </a:extLst>
          </p:cNvPr>
          <p:cNvSpPr>
            <a:spLocks noGrp="1"/>
          </p:cNvSpPr>
          <p:nvPr>
            <p:ph type="title"/>
          </p:nvPr>
        </p:nvSpPr>
        <p:spPr/>
        <p:txBody>
          <a:bodyPr/>
          <a:lstStyle/>
          <a:p>
            <a:r>
              <a:rPr lang="fi-FI"/>
              <a:t>Esimerkit: vaikeasta helpoksi</a:t>
            </a:r>
          </a:p>
        </p:txBody>
      </p:sp>
      <p:sp>
        <p:nvSpPr>
          <p:cNvPr id="3" name="Sisällön paikkamerkki 2">
            <a:extLst>
              <a:ext uri="{FF2B5EF4-FFF2-40B4-BE49-F238E27FC236}">
                <a16:creationId xmlns:a16="http://schemas.microsoft.com/office/drawing/2014/main" id="{517BD6A2-D2FB-1F6E-B36E-87C94AA5F00F}"/>
              </a:ext>
            </a:extLst>
          </p:cNvPr>
          <p:cNvSpPr>
            <a:spLocks noGrp="1"/>
          </p:cNvSpPr>
          <p:nvPr>
            <p:ph idx="1"/>
          </p:nvPr>
        </p:nvSpPr>
        <p:spPr/>
        <p:txBody>
          <a:bodyPr vert="horz" lIns="91440" tIns="45720" rIns="91440" bIns="45720" rtlCol="0" anchor="t">
            <a:normAutofit/>
          </a:bodyPr>
          <a:lstStyle/>
          <a:p>
            <a:r>
              <a:rPr lang="fi-FI" dirty="0"/>
              <a:t>"</a:t>
            </a:r>
            <a:r>
              <a:rPr lang="fi-FI" dirty="0" err="1"/>
              <a:t>Tehtäväksianto</a:t>
            </a:r>
            <a:r>
              <a:rPr lang="fi-FI" dirty="0"/>
              <a:t> vaikutti merkitykselliseltä."</a:t>
            </a:r>
          </a:p>
          <a:p>
            <a:pPr>
              <a:buFont typeface="Wingdings" panose="05000000000000000000" pitchFamily="2" charset="2"/>
              <a:buChar char="Ø"/>
            </a:pPr>
            <a:r>
              <a:rPr lang="fi-FI" dirty="0"/>
              <a:t> Tehtävän ohjeet olivat tärkeitä.</a:t>
            </a:r>
            <a:endParaRPr lang="fi-FI" dirty="0">
              <a:cs typeface="Calibri"/>
            </a:endParaRPr>
          </a:p>
          <a:p>
            <a:pPr marL="0" indent="0">
              <a:buNone/>
            </a:pPr>
            <a:endParaRPr lang="fi-FI"/>
          </a:p>
          <a:p>
            <a:r>
              <a:rPr lang="fi-FI" dirty="0"/>
              <a:t>"Palautetaan laitteistot ovensuun lootaan."</a:t>
            </a:r>
            <a:endParaRPr lang="fi-FI" dirty="0">
              <a:cs typeface="Calibri"/>
            </a:endParaRPr>
          </a:p>
          <a:p>
            <a:pPr>
              <a:buFont typeface="Wingdings" panose="05000000000000000000" pitchFamily="2" charset="2"/>
              <a:buChar char="Ø"/>
            </a:pPr>
            <a:r>
              <a:rPr lang="fi-FI" dirty="0"/>
              <a:t> Palauta laitteet laatikkoon, joka on oven vieressä.</a:t>
            </a:r>
            <a:endParaRPr lang="fi-FI" dirty="0">
              <a:cs typeface="Calibri"/>
            </a:endParaRPr>
          </a:p>
          <a:p>
            <a:endParaRPr lang="fi-FI"/>
          </a:p>
        </p:txBody>
      </p:sp>
    </p:spTree>
    <p:extLst>
      <p:ext uri="{BB962C8B-B14F-4D97-AF65-F5344CB8AC3E}">
        <p14:creationId xmlns:p14="http://schemas.microsoft.com/office/powerpoint/2010/main" val="710352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13D086-EB06-36B4-8ABE-8C4D290673AA}"/>
              </a:ext>
            </a:extLst>
          </p:cNvPr>
          <p:cNvSpPr>
            <a:spLocks noGrp="1"/>
          </p:cNvSpPr>
          <p:nvPr>
            <p:ph type="title"/>
          </p:nvPr>
        </p:nvSpPr>
        <p:spPr>
          <a:xfrm>
            <a:off x="1799513" y="425478"/>
            <a:ext cx="10515600" cy="884514"/>
          </a:xfrm>
        </p:spPr>
        <p:txBody>
          <a:bodyPr>
            <a:normAutofit/>
          </a:bodyPr>
          <a:lstStyle/>
          <a:p>
            <a:r>
              <a:rPr lang="fi-FI" sz="3600">
                <a:latin typeface="+mn-lt"/>
                <a:ea typeface="ADLaM Display" panose="02010000000000000000" pitchFamily="2" charset="0"/>
                <a:cs typeface="Arial" panose="020B0604020202020204" pitchFamily="34" charset="0"/>
              </a:rPr>
              <a:t>Koulutusdiat</a:t>
            </a:r>
          </a:p>
        </p:txBody>
      </p:sp>
      <p:sp>
        <p:nvSpPr>
          <p:cNvPr id="3" name="Sisällön paikkamerkki 2">
            <a:extLst>
              <a:ext uri="{FF2B5EF4-FFF2-40B4-BE49-F238E27FC236}">
                <a16:creationId xmlns:a16="http://schemas.microsoft.com/office/drawing/2014/main" id="{F2212096-2842-A7F8-B14E-E7DB2E42BD53}"/>
              </a:ext>
            </a:extLst>
          </p:cNvPr>
          <p:cNvSpPr>
            <a:spLocks noGrp="1"/>
          </p:cNvSpPr>
          <p:nvPr>
            <p:ph idx="4294967295"/>
          </p:nvPr>
        </p:nvSpPr>
        <p:spPr>
          <a:xfrm>
            <a:off x="1799513" y="1718753"/>
            <a:ext cx="8328025" cy="4226139"/>
          </a:xfrm>
        </p:spPr>
        <p:txBody>
          <a:bodyPr vert="horz" lIns="91440" tIns="45720" rIns="91440" bIns="45720" rtlCol="0" anchor="t">
            <a:noAutofit/>
          </a:bodyPr>
          <a:lstStyle/>
          <a:p>
            <a:pPr marL="0" indent="0">
              <a:buNone/>
            </a:pPr>
            <a:r>
              <a:rPr lang="fi-FI" sz="2000"/>
              <a:t>VIERKO-hankkeessa on koulutusdiat opettajille, ohjaajille ja työpaikkaohjaajille:</a:t>
            </a:r>
            <a:endParaRPr lang="fi-FI" sz="2000">
              <a:cs typeface="Calibri"/>
            </a:endParaRPr>
          </a:p>
          <a:p>
            <a:pPr marL="0" indent="0">
              <a:buNone/>
            </a:pPr>
            <a:endParaRPr lang="fi-FI" sz="2000">
              <a:cs typeface="Calibri"/>
            </a:endParaRPr>
          </a:p>
          <a:p>
            <a:pPr marL="457200" indent="-457200">
              <a:buFont typeface="+mj-lt"/>
              <a:buAutoNum type="arabicPeriod"/>
            </a:pPr>
            <a:r>
              <a:rPr lang="fi-FI" sz="2000"/>
              <a:t>Selitä selkona – virity helppoon kieleen</a:t>
            </a:r>
            <a:endParaRPr lang="fi-FI" sz="2000">
              <a:cs typeface="Calibri"/>
            </a:endParaRPr>
          </a:p>
          <a:p>
            <a:pPr marL="457200" indent="-457200">
              <a:buFont typeface="+mj-lt"/>
              <a:buAutoNum type="arabicPeriod"/>
            </a:pPr>
            <a:r>
              <a:rPr lang="fi-FI" sz="2000" b="1"/>
              <a:t>Kielitietoisuus ja selkokieli</a:t>
            </a:r>
            <a:endParaRPr lang="fi-FI" sz="2000" b="1">
              <a:ea typeface="Calibri"/>
              <a:cs typeface="Calibri"/>
            </a:endParaRPr>
          </a:p>
          <a:p>
            <a:pPr marL="457200" indent="-457200">
              <a:buFont typeface="+mj-lt"/>
              <a:buAutoNum type="arabicPeriod"/>
            </a:pPr>
            <a:r>
              <a:rPr lang="fi-FI" sz="2000"/>
              <a:t>Kielitietoinen ohjaus työpaikoilla</a:t>
            </a:r>
            <a:endParaRPr lang="fi-FI" sz="2000">
              <a:cs typeface="Calibri"/>
            </a:endParaRPr>
          </a:p>
          <a:p>
            <a:pPr marL="457200" indent="-457200">
              <a:buFont typeface="+mj-lt"/>
              <a:buAutoNum type="arabicPeriod"/>
            </a:pPr>
            <a:r>
              <a:rPr lang="fi-FI" sz="2000"/>
              <a:t>Selkopuhe, vuorovaikutus ja ohjaus</a:t>
            </a:r>
            <a:endParaRPr lang="fi-FI" sz="2000">
              <a:ea typeface="Calibri"/>
              <a:cs typeface="Calibri"/>
            </a:endParaRPr>
          </a:p>
          <a:p>
            <a:pPr marL="457200" indent="-457200">
              <a:buFont typeface="+mj-lt"/>
              <a:buAutoNum type="arabicPeriod"/>
            </a:pPr>
            <a:r>
              <a:rPr lang="fi-FI" sz="2000"/>
              <a:t>Selkokirjoittaminen</a:t>
            </a:r>
            <a:endParaRPr lang="fi-FI" sz="2000">
              <a:ea typeface="Calibri" panose="020F0502020204030204"/>
              <a:cs typeface="Calibri" panose="020F0502020204030204"/>
            </a:endParaRPr>
          </a:p>
          <a:p>
            <a:pPr marL="457200" indent="-457200">
              <a:buFont typeface="+mj-lt"/>
              <a:buAutoNum type="arabicPeriod"/>
            </a:pPr>
            <a:r>
              <a:rPr lang="fi-FI" sz="2000"/>
              <a:t>Selkomateriaalit ja niiden tekeminen</a:t>
            </a:r>
            <a:endParaRPr lang="fi-FI" sz="2000">
              <a:ea typeface="Calibri" panose="020F0502020204030204"/>
              <a:cs typeface="Calibri" panose="020F0502020204030204"/>
            </a:endParaRPr>
          </a:p>
          <a:p>
            <a:pPr lvl="1"/>
            <a:r>
              <a:rPr lang="fi-FI" sz="2000"/>
              <a:t>Selkomateriaalit</a:t>
            </a:r>
            <a:endParaRPr lang="fi-FI" sz="2000">
              <a:cs typeface="Calibri"/>
            </a:endParaRPr>
          </a:p>
          <a:p>
            <a:pPr lvl="1"/>
            <a:r>
              <a:rPr lang="fi-FI" sz="2000"/>
              <a:t>Selkotekijä ja saavutettavuus</a:t>
            </a:r>
            <a:endParaRPr lang="fi-FI" sz="2000">
              <a:cs typeface="Calibri"/>
            </a:endParaRPr>
          </a:p>
          <a:p>
            <a:pPr lvl="1"/>
            <a:r>
              <a:rPr lang="fi-FI" sz="2000"/>
              <a:t>Selkotekijä ja tekoäly</a:t>
            </a:r>
            <a:endParaRPr lang="fi-FI" sz="2000">
              <a:cs typeface="Calibri"/>
            </a:endParaRPr>
          </a:p>
          <a:p>
            <a:endParaRPr lang="fi-FI" sz="2000"/>
          </a:p>
        </p:txBody>
      </p:sp>
    </p:spTree>
    <p:extLst>
      <p:ext uri="{BB962C8B-B14F-4D97-AF65-F5344CB8AC3E}">
        <p14:creationId xmlns:p14="http://schemas.microsoft.com/office/powerpoint/2010/main" val="30788169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6C544C-9334-8913-9E1D-C5BBAF7FA24F}"/>
              </a:ext>
            </a:extLst>
          </p:cNvPr>
          <p:cNvSpPr>
            <a:spLocks noGrp="1"/>
          </p:cNvSpPr>
          <p:nvPr>
            <p:ph type="title"/>
          </p:nvPr>
        </p:nvSpPr>
        <p:spPr/>
        <p:txBody>
          <a:bodyPr/>
          <a:lstStyle/>
          <a:p>
            <a:r>
              <a:rPr lang="fi-FI"/>
              <a:t>Esimerkit: vaikeasta helpoksi</a:t>
            </a:r>
          </a:p>
        </p:txBody>
      </p:sp>
      <p:sp>
        <p:nvSpPr>
          <p:cNvPr id="3" name="Sisällön paikkamerkki 2">
            <a:extLst>
              <a:ext uri="{FF2B5EF4-FFF2-40B4-BE49-F238E27FC236}">
                <a16:creationId xmlns:a16="http://schemas.microsoft.com/office/drawing/2014/main" id="{517BD6A2-D2FB-1F6E-B36E-87C94AA5F00F}"/>
              </a:ext>
            </a:extLst>
          </p:cNvPr>
          <p:cNvSpPr>
            <a:spLocks noGrp="1"/>
          </p:cNvSpPr>
          <p:nvPr>
            <p:ph idx="1"/>
          </p:nvPr>
        </p:nvSpPr>
        <p:spPr>
          <a:xfrm>
            <a:off x="992659" y="1702458"/>
            <a:ext cx="7391819" cy="4341041"/>
          </a:xfrm>
        </p:spPr>
        <p:txBody>
          <a:bodyPr vert="horz" lIns="91440" tIns="45720" rIns="91440" bIns="45720" rtlCol="0" anchor="t">
            <a:normAutofit/>
          </a:bodyPr>
          <a:lstStyle/>
          <a:p>
            <a:r>
              <a:rPr lang="fi-FI" dirty="0"/>
              <a:t>"Työskentelytaitoja voi kehittää mm. kysymällä välittömästi seuraavaa työtehtävää."</a:t>
            </a:r>
          </a:p>
          <a:p>
            <a:pPr>
              <a:buFont typeface="Wingdings" panose="05000000000000000000" pitchFamily="2" charset="2"/>
              <a:buChar char="Ø"/>
            </a:pPr>
            <a:r>
              <a:rPr lang="fi-FI" dirty="0"/>
              <a:t> Kehitä taitojasi työssä. Esimerkiksi kysy heti, mitä voit tehdä seuraavaksi.</a:t>
            </a:r>
            <a:endParaRPr lang="fi-FI" dirty="0">
              <a:cs typeface="Calibri"/>
            </a:endParaRPr>
          </a:p>
          <a:p>
            <a:pPr marL="0" indent="0">
              <a:buNone/>
            </a:pPr>
            <a:endParaRPr lang="fi-FI"/>
          </a:p>
          <a:p>
            <a:r>
              <a:rPr lang="fi-FI" dirty="0"/>
              <a:t>"Työskennellessäsi huomioi työturvallisuusohjeisto."</a:t>
            </a:r>
            <a:endParaRPr lang="fi-FI" dirty="0">
              <a:cs typeface="Calibri"/>
            </a:endParaRPr>
          </a:p>
          <a:p>
            <a:pPr>
              <a:buFont typeface="Wingdings" panose="05000000000000000000" pitchFamily="2" charset="2"/>
              <a:buChar char="Ø"/>
            </a:pPr>
            <a:r>
              <a:rPr lang="fi-FI" dirty="0"/>
              <a:t> Ota huomioon ohjeet työturvallisuudesta, kun teet töitä.</a:t>
            </a:r>
            <a:endParaRPr lang="fi-FI" dirty="0">
              <a:cs typeface="Calibri"/>
            </a:endParaRPr>
          </a:p>
          <a:p>
            <a:endParaRPr lang="fi-FI"/>
          </a:p>
        </p:txBody>
      </p:sp>
    </p:spTree>
    <p:extLst>
      <p:ext uri="{BB962C8B-B14F-4D97-AF65-F5344CB8AC3E}">
        <p14:creationId xmlns:p14="http://schemas.microsoft.com/office/powerpoint/2010/main" val="5833748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FCD7E3-7A57-AF0A-577C-5832E338FA57}"/>
              </a:ext>
            </a:extLst>
          </p:cNvPr>
          <p:cNvSpPr>
            <a:spLocks noGrp="1"/>
          </p:cNvSpPr>
          <p:nvPr>
            <p:ph type="title"/>
          </p:nvPr>
        </p:nvSpPr>
        <p:spPr>
          <a:xfrm>
            <a:off x="838200" y="365125"/>
            <a:ext cx="10515600" cy="769769"/>
          </a:xfrm>
        </p:spPr>
        <p:txBody>
          <a:bodyPr/>
          <a:lstStyle/>
          <a:p>
            <a:r>
              <a:rPr lang="fi-FI" dirty="0"/>
              <a:t>Esimerkit vaikeasta helpoksi </a:t>
            </a:r>
            <a:r>
              <a:rPr lang="fi-FI" dirty="0">
                <a:latin typeface="Calibri Light"/>
                <a:ea typeface="Noto Sans"/>
                <a:cs typeface="Noto Sans"/>
              </a:rPr>
              <a:t>–</a:t>
            </a:r>
            <a:r>
              <a:rPr lang="fi-FI" dirty="0"/>
              <a:t> perusteluja</a:t>
            </a:r>
          </a:p>
        </p:txBody>
      </p:sp>
      <p:sp>
        <p:nvSpPr>
          <p:cNvPr id="3" name="Sisällön paikkamerkki 2">
            <a:extLst>
              <a:ext uri="{FF2B5EF4-FFF2-40B4-BE49-F238E27FC236}">
                <a16:creationId xmlns:a16="http://schemas.microsoft.com/office/drawing/2014/main" id="{A2826B77-352D-6702-ECE2-9C25B3D36980}"/>
              </a:ext>
            </a:extLst>
          </p:cNvPr>
          <p:cNvSpPr>
            <a:spLocks noGrp="1"/>
          </p:cNvSpPr>
          <p:nvPr>
            <p:ph sz="half" idx="1"/>
          </p:nvPr>
        </p:nvSpPr>
        <p:spPr>
          <a:xfrm>
            <a:off x="838200" y="1238655"/>
            <a:ext cx="5181600" cy="4938308"/>
          </a:xfrm>
        </p:spPr>
        <p:txBody>
          <a:bodyPr vert="horz" lIns="91440" tIns="45720" rIns="91440" bIns="45720" rtlCol="0" anchor="t">
            <a:normAutofit/>
          </a:bodyPr>
          <a:lstStyle/>
          <a:p>
            <a:r>
              <a:rPr lang="fi-FI" sz="2400" dirty="0"/>
              <a:t>Ei vaikeita, pitkiä sanoja vaan tuttuja, lyhyitä ja yleisiä sanoja.</a:t>
            </a:r>
          </a:p>
          <a:p>
            <a:r>
              <a:rPr lang="fi-FI" sz="2400" dirty="0"/>
              <a:t>Ei passiivia vaan aktiivisia lauseita: lauseessa on tekijä ja tekeminen. (Opiskelija tekee, tee, sinä teet jne.)</a:t>
            </a:r>
            <a:endParaRPr lang="fi-FI" sz="2400" dirty="0">
              <a:cs typeface="Calibri"/>
            </a:endParaRPr>
          </a:p>
          <a:p>
            <a:r>
              <a:rPr lang="fi-FI" sz="2400" dirty="0"/>
              <a:t>Ei puhekieltä, murretta, slangia.</a:t>
            </a:r>
            <a:endParaRPr lang="fi-FI" sz="2400" dirty="0">
              <a:cs typeface="Calibri"/>
            </a:endParaRPr>
          </a:p>
          <a:p>
            <a:r>
              <a:rPr lang="fi-FI" sz="2400" dirty="0"/>
              <a:t>Ei lyhenteitä (joita opiskelijat eivät osaa).</a:t>
            </a:r>
            <a:endParaRPr lang="fi-FI" sz="2400" dirty="0">
              <a:cs typeface="Calibri"/>
            </a:endParaRPr>
          </a:p>
          <a:p>
            <a:r>
              <a:rPr lang="fi-FI" sz="2400" dirty="0"/>
              <a:t>Ei monimutkaisia, pitkiä lauseita tai virkkeitä.</a:t>
            </a:r>
            <a:endParaRPr lang="fi-FI" sz="2400" dirty="0">
              <a:cs typeface="Calibri"/>
            </a:endParaRPr>
          </a:p>
          <a:p>
            <a:endParaRPr lang="fi-FI"/>
          </a:p>
        </p:txBody>
      </p:sp>
      <p:sp>
        <p:nvSpPr>
          <p:cNvPr id="4" name="Sisällön paikkamerkki 3">
            <a:extLst>
              <a:ext uri="{FF2B5EF4-FFF2-40B4-BE49-F238E27FC236}">
                <a16:creationId xmlns:a16="http://schemas.microsoft.com/office/drawing/2014/main" id="{1A31ADAD-E50F-7312-6989-F5748840843F}"/>
              </a:ext>
            </a:extLst>
          </p:cNvPr>
          <p:cNvSpPr>
            <a:spLocks noGrp="1"/>
          </p:cNvSpPr>
          <p:nvPr>
            <p:ph sz="half" idx="2"/>
          </p:nvPr>
        </p:nvSpPr>
        <p:spPr>
          <a:xfrm>
            <a:off x="6172200" y="1238655"/>
            <a:ext cx="5181600" cy="4938308"/>
          </a:xfrm>
        </p:spPr>
        <p:txBody>
          <a:bodyPr vert="horz" lIns="91440" tIns="45720" rIns="91440" bIns="45720" rtlCol="0" anchor="t">
            <a:normAutofit/>
          </a:bodyPr>
          <a:lstStyle/>
          <a:p>
            <a:r>
              <a:rPr lang="fi-FI" sz="2400">
                <a:ea typeface="Calibri"/>
                <a:cs typeface="Calibri"/>
              </a:rPr>
              <a:t>Ei vaikeita rakenteita:</a:t>
            </a:r>
            <a:endParaRPr lang="en-US" sz="2400">
              <a:ea typeface="Calibri"/>
              <a:cs typeface="Calibri"/>
            </a:endParaRPr>
          </a:p>
          <a:p>
            <a:pPr lvl="1"/>
            <a:r>
              <a:rPr lang="fi-FI">
                <a:ea typeface="Calibri"/>
                <a:cs typeface="Calibri"/>
              </a:rPr>
              <a:t>Sanajärjestys suoraksi ja aktiiviseksi: tekijä + tekeminen (Opiskelija asentaa laitteen, EI: Laitteen asentaa opiskelija)</a:t>
            </a:r>
            <a:endParaRPr lang="en-US">
              <a:ea typeface="Calibri"/>
              <a:cs typeface="Calibri"/>
            </a:endParaRPr>
          </a:p>
          <a:p>
            <a:pPr lvl="1"/>
            <a:r>
              <a:rPr lang="fi-FI">
                <a:ea typeface="Calibri"/>
                <a:cs typeface="Calibri"/>
              </a:rPr>
              <a:t>Ei lauseenvastikkeita (työskennellessäsi…)</a:t>
            </a:r>
            <a:endParaRPr lang="en-US">
              <a:ea typeface="Calibri"/>
              <a:cs typeface="Calibri"/>
            </a:endParaRPr>
          </a:p>
          <a:p>
            <a:pPr lvl="1"/>
            <a:r>
              <a:rPr lang="fi-FI">
                <a:ea typeface="Calibri"/>
                <a:cs typeface="Calibri"/>
              </a:rPr>
              <a:t>Vaikeat, monimutkaiset ja harvinaiset taivutuspäätteet: (kysy</a:t>
            </a:r>
            <a:r>
              <a:rPr lang="fi-FI" b="1">
                <a:ea typeface="Calibri"/>
                <a:cs typeface="Calibri"/>
              </a:rPr>
              <a:t>mällä</a:t>
            </a:r>
            <a:r>
              <a:rPr lang="fi-FI">
                <a:ea typeface="Calibri"/>
                <a:cs typeface="Calibri"/>
              </a:rPr>
              <a:t>, teke</a:t>
            </a:r>
            <a:r>
              <a:rPr lang="fi-FI" b="1">
                <a:ea typeface="Calibri"/>
                <a:cs typeface="Calibri"/>
              </a:rPr>
              <a:t>minen</a:t>
            </a:r>
            <a:r>
              <a:rPr lang="fi-FI">
                <a:ea typeface="Calibri"/>
                <a:cs typeface="Calibri"/>
              </a:rPr>
              <a:t>, jne.).</a:t>
            </a:r>
            <a:endParaRPr lang="en-US">
              <a:ea typeface="Calibri"/>
              <a:cs typeface="Calibri"/>
            </a:endParaRPr>
          </a:p>
          <a:p>
            <a:pPr marL="685800"/>
            <a:endParaRPr lang="fi-FI" sz="2400">
              <a:ea typeface="Calibri"/>
              <a:cs typeface="Calibri"/>
            </a:endParaRPr>
          </a:p>
          <a:p>
            <a:r>
              <a:rPr lang="fi-FI" sz="2400" b="1">
                <a:ea typeface="Calibri"/>
                <a:cs typeface="Calibri"/>
              </a:rPr>
              <a:t>MUISTA: ei ole yhtä oikeaa tapaa ilmaista asia helposti.</a:t>
            </a:r>
            <a:endParaRPr lang="fi-FI"/>
          </a:p>
          <a:p>
            <a:endParaRPr lang="fi-FI"/>
          </a:p>
        </p:txBody>
      </p:sp>
    </p:spTree>
    <p:extLst>
      <p:ext uri="{BB962C8B-B14F-4D97-AF65-F5344CB8AC3E}">
        <p14:creationId xmlns:p14="http://schemas.microsoft.com/office/powerpoint/2010/main" val="7054340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3BB5BC9-6309-D362-7D18-95DD73E0948D}"/>
              </a:ext>
            </a:extLst>
          </p:cNvPr>
          <p:cNvSpPr>
            <a:spLocks noGrp="1"/>
          </p:cNvSpPr>
          <p:nvPr>
            <p:ph type="title"/>
          </p:nvPr>
        </p:nvSpPr>
        <p:spPr>
          <a:xfrm>
            <a:off x="838200" y="365126"/>
            <a:ext cx="10515600" cy="815164"/>
          </a:xfrm>
        </p:spPr>
        <p:txBody>
          <a:bodyPr/>
          <a:lstStyle/>
          <a:p>
            <a:r>
              <a:rPr lang="fi-FI"/>
              <a:t>Esimerkkejä: vaikeasta helpoksi</a:t>
            </a:r>
          </a:p>
        </p:txBody>
      </p:sp>
      <p:sp>
        <p:nvSpPr>
          <p:cNvPr id="3" name="Sisällön paikkamerkki 2">
            <a:extLst>
              <a:ext uri="{FF2B5EF4-FFF2-40B4-BE49-F238E27FC236}">
                <a16:creationId xmlns:a16="http://schemas.microsoft.com/office/drawing/2014/main" id="{B441F131-FB9F-9BB9-50D6-75916A7B769F}"/>
              </a:ext>
            </a:extLst>
          </p:cNvPr>
          <p:cNvSpPr>
            <a:spLocks noGrp="1"/>
          </p:cNvSpPr>
          <p:nvPr>
            <p:ph idx="1"/>
          </p:nvPr>
        </p:nvSpPr>
        <p:spPr>
          <a:xfrm>
            <a:off x="838200" y="1258111"/>
            <a:ext cx="10515600" cy="4918852"/>
          </a:xfrm>
        </p:spPr>
        <p:txBody>
          <a:bodyPr vert="horz" lIns="91440" tIns="45720" rIns="91440" bIns="45720" rtlCol="0" anchor="t">
            <a:normAutofit/>
          </a:bodyPr>
          <a:lstStyle/>
          <a:p>
            <a:r>
              <a:rPr lang="fi-FI" sz="2400" dirty="0"/>
              <a:t>"Nyt ei ole tuli hännän alla!"</a:t>
            </a:r>
          </a:p>
          <a:p>
            <a:pPr lvl="1">
              <a:buFont typeface="Wingdings" panose="05000000000000000000" pitchFamily="2" charset="2"/>
              <a:buChar char="Ø"/>
            </a:pPr>
            <a:r>
              <a:rPr lang="fi-FI" dirty="0"/>
              <a:t> Nyt ei ole kiire.</a:t>
            </a:r>
            <a:endParaRPr lang="fi-FI" dirty="0">
              <a:cs typeface="Calibri"/>
            </a:endParaRPr>
          </a:p>
          <a:p>
            <a:pPr lvl="1">
              <a:buFont typeface="Wingdings" panose="05000000000000000000" pitchFamily="2" charset="2"/>
              <a:buChar char="Ø"/>
            </a:pPr>
            <a:r>
              <a:rPr lang="fi-FI" b="1" dirty="0"/>
              <a:t> Nyt on aikaa</a:t>
            </a:r>
            <a:r>
              <a:rPr lang="fi-FI" dirty="0"/>
              <a:t>.</a:t>
            </a:r>
            <a:endParaRPr lang="fi-FI" dirty="0">
              <a:cs typeface="Calibri"/>
            </a:endParaRPr>
          </a:p>
          <a:p>
            <a:pPr marL="0" indent="0">
              <a:buNone/>
            </a:pPr>
            <a:endParaRPr lang="fi-FI" sz="2400"/>
          </a:p>
          <a:p>
            <a:r>
              <a:rPr lang="fi-FI" sz="2400" dirty="0"/>
              <a:t>"Välineistö palautetaan </a:t>
            </a:r>
            <a:r>
              <a:rPr lang="fi-FI" sz="2400" dirty="0" err="1"/>
              <a:t>asap</a:t>
            </a:r>
            <a:r>
              <a:rPr lang="fi-FI" sz="2400" dirty="0"/>
              <a:t>, muuten tilan kunto mene ihan hunningolle ja täältä ei löydä mitään ja kaikki hermostuvat."</a:t>
            </a:r>
            <a:endParaRPr lang="fi-FI" sz="2400" dirty="0">
              <a:cs typeface="Calibri"/>
            </a:endParaRPr>
          </a:p>
          <a:p>
            <a:pPr lvl="1">
              <a:buFont typeface="Wingdings" panose="05000000000000000000" pitchFamily="2" charset="2"/>
              <a:buChar char="Ø"/>
            </a:pPr>
            <a:r>
              <a:rPr lang="fi-FI" dirty="0"/>
              <a:t>Palauta tavarat heti. Pidä huone siistinä, sillä niin autat muita.</a:t>
            </a:r>
            <a:endParaRPr lang="fi-FI" dirty="0">
              <a:cs typeface="Calibri"/>
            </a:endParaRPr>
          </a:p>
          <a:p>
            <a:pPr marL="0" indent="0">
              <a:buNone/>
            </a:pPr>
            <a:endParaRPr lang="fi-FI" sz="2400"/>
          </a:p>
          <a:p>
            <a:pPr>
              <a:buFont typeface="Wingdings" panose="05000000000000000000" pitchFamily="2" charset="2"/>
              <a:buChar char="§"/>
            </a:pPr>
            <a:r>
              <a:rPr lang="fi-FI" sz="2400" dirty="0"/>
              <a:t>"</a:t>
            </a:r>
            <a:r>
              <a:rPr lang="fi-FI" sz="2400" dirty="0" err="1"/>
              <a:t>Presentaatiot</a:t>
            </a:r>
            <a:r>
              <a:rPr lang="fi-FI" sz="2400" dirty="0"/>
              <a:t> on sitten ylihuomenna."</a:t>
            </a:r>
            <a:endParaRPr lang="fi-FI" sz="2400" dirty="0">
              <a:cs typeface="Calibri"/>
            </a:endParaRPr>
          </a:p>
          <a:p>
            <a:pPr lvl="1">
              <a:buFont typeface="Wingdings" panose="05000000000000000000" pitchFamily="2" charset="2"/>
              <a:buChar char="Ø"/>
            </a:pPr>
            <a:r>
              <a:rPr lang="fi-FI" dirty="0"/>
              <a:t> Esität oman esityksesi ylihuomenna elokuun 30. päivä.</a:t>
            </a:r>
            <a:endParaRPr lang="fi-FI" dirty="0">
              <a:cs typeface="Calibri"/>
            </a:endParaRPr>
          </a:p>
          <a:p>
            <a:endParaRPr lang="fi-FI"/>
          </a:p>
        </p:txBody>
      </p:sp>
    </p:spTree>
    <p:extLst>
      <p:ext uri="{BB962C8B-B14F-4D97-AF65-F5344CB8AC3E}">
        <p14:creationId xmlns:p14="http://schemas.microsoft.com/office/powerpoint/2010/main" val="12242916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258A9EB-01DC-5BE1-BF6E-072B5F76EA8F}"/>
              </a:ext>
            </a:extLst>
          </p:cNvPr>
          <p:cNvSpPr>
            <a:spLocks noGrp="1"/>
          </p:cNvSpPr>
          <p:nvPr>
            <p:ph type="title"/>
          </p:nvPr>
        </p:nvSpPr>
        <p:spPr/>
        <p:txBody>
          <a:bodyPr/>
          <a:lstStyle/>
          <a:p>
            <a:r>
              <a:rPr lang="fi-FI"/>
              <a:t>Auta ymmärtämään</a:t>
            </a:r>
          </a:p>
        </p:txBody>
      </p:sp>
      <p:sp>
        <p:nvSpPr>
          <p:cNvPr id="3" name="Sisällön paikkamerkki 2">
            <a:extLst>
              <a:ext uri="{FF2B5EF4-FFF2-40B4-BE49-F238E27FC236}">
                <a16:creationId xmlns:a16="http://schemas.microsoft.com/office/drawing/2014/main" id="{DCFC02F8-C5A7-F323-3497-9D67587D7E04}"/>
              </a:ext>
            </a:extLst>
          </p:cNvPr>
          <p:cNvSpPr>
            <a:spLocks noGrp="1"/>
          </p:cNvSpPr>
          <p:nvPr>
            <p:ph sz="half" idx="1"/>
          </p:nvPr>
        </p:nvSpPr>
        <p:spPr/>
        <p:txBody>
          <a:bodyPr vert="horz" lIns="91440" tIns="45720" rIns="91440" bIns="45720" rtlCol="0" anchor="t">
            <a:normAutofit/>
          </a:bodyPr>
          <a:lstStyle/>
          <a:p>
            <a:r>
              <a:rPr lang="fi-FI" dirty="0"/>
              <a:t>Käytä tavallista, helppoa kieltä </a:t>
            </a:r>
            <a:r>
              <a:rPr lang="fi-FI" b="1" dirty="0"/>
              <a:t>rauhallisesti</a:t>
            </a:r>
            <a:r>
              <a:rPr lang="fi-FI" dirty="0"/>
              <a:t>:</a:t>
            </a:r>
          </a:p>
          <a:p>
            <a:pPr lvl="1"/>
            <a:r>
              <a:rPr lang="fi-FI" dirty="0"/>
              <a:t>ei slangia</a:t>
            </a:r>
            <a:endParaRPr lang="fi-FI" dirty="0">
              <a:cs typeface="Calibri"/>
            </a:endParaRPr>
          </a:p>
          <a:p>
            <a:pPr lvl="1"/>
            <a:r>
              <a:rPr lang="fi-FI" dirty="0"/>
              <a:t>ei murretta</a:t>
            </a:r>
            <a:endParaRPr lang="fi-FI" dirty="0">
              <a:cs typeface="Calibri"/>
            </a:endParaRPr>
          </a:p>
          <a:p>
            <a:pPr lvl="1"/>
            <a:r>
              <a:rPr lang="fi-FI" dirty="0"/>
              <a:t>ei lyhenteitä</a:t>
            </a:r>
            <a:endParaRPr lang="fi-FI" dirty="0">
              <a:ea typeface="Calibri"/>
              <a:cs typeface="Calibri"/>
            </a:endParaRPr>
          </a:p>
          <a:p>
            <a:pPr lvl="1"/>
            <a:r>
              <a:rPr lang="fi-FI" dirty="0"/>
              <a:t>ei sanaleikkejä, sananlaskuja.</a:t>
            </a:r>
            <a:endParaRPr lang="fi-FI" dirty="0">
              <a:ea typeface="Calibri" panose="020F0502020204030204"/>
              <a:cs typeface="Calibri" panose="020F0502020204030204"/>
            </a:endParaRPr>
          </a:p>
          <a:p>
            <a:pPr lvl="2">
              <a:buFont typeface="Wingdings" panose="05000000000000000000" pitchFamily="2" charset="2"/>
              <a:buChar char="Ø"/>
            </a:pPr>
            <a:r>
              <a:rPr lang="fi-FI" sz="2400" dirty="0"/>
              <a:t> Selitä ne heti, jos käytät!</a:t>
            </a:r>
            <a:endParaRPr lang="fi-FI" sz="2400" dirty="0">
              <a:cs typeface="Calibri"/>
            </a:endParaRPr>
          </a:p>
        </p:txBody>
      </p:sp>
      <p:pic>
        <p:nvPicPr>
          <p:cNvPr id="6" name="Sisällön paikkamerkki 5">
            <a:extLst>
              <a:ext uri="{FF2B5EF4-FFF2-40B4-BE49-F238E27FC236}">
                <a16:creationId xmlns:a16="http://schemas.microsoft.com/office/drawing/2014/main" id="{9DC89461-EB25-D261-F5F0-667729F463F4}"/>
              </a:ext>
              <a:ext uri="{C183D7F6-B498-43B3-948B-1728B52AA6E4}">
                <adec:decorative xmlns:adec="http://schemas.microsoft.com/office/drawing/2017/decorative" val="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87331" y="1825625"/>
            <a:ext cx="4351338" cy="4351338"/>
          </a:xfrm>
        </p:spPr>
      </p:pic>
    </p:spTree>
    <p:extLst>
      <p:ext uri="{BB962C8B-B14F-4D97-AF65-F5344CB8AC3E}">
        <p14:creationId xmlns:p14="http://schemas.microsoft.com/office/powerpoint/2010/main" val="9772001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EA27E6-2002-5B22-AEDF-98E1CE7CB4DF}"/>
              </a:ext>
            </a:extLst>
          </p:cNvPr>
          <p:cNvSpPr>
            <a:spLocks noGrp="1"/>
          </p:cNvSpPr>
          <p:nvPr>
            <p:ph type="title"/>
          </p:nvPr>
        </p:nvSpPr>
        <p:spPr/>
        <p:txBody>
          <a:bodyPr/>
          <a:lstStyle/>
          <a:p>
            <a:r>
              <a:rPr lang="fi-FI"/>
              <a:t>Varmista ymmärtäminen</a:t>
            </a:r>
          </a:p>
        </p:txBody>
      </p:sp>
      <p:sp>
        <p:nvSpPr>
          <p:cNvPr id="3" name="Sisällön paikkamerkki 2">
            <a:extLst>
              <a:ext uri="{FF2B5EF4-FFF2-40B4-BE49-F238E27FC236}">
                <a16:creationId xmlns:a16="http://schemas.microsoft.com/office/drawing/2014/main" id="{9C2CFA48-2073-141E-472D-3468A36B8311}"/>
              </a:ext>
            </a:extLst>
          </p:cNvPr>
          <p:cNvSpPr>
            <a:spLocks noGrp="1"/>
          </p:cNvSpPr>
          <p:nvPr>
            <p:ph sz="half" idx="1"/>
          </p:nvPr>
        </p:nvSpPr>
        <p:spPr/>
        <p:txBody>
          <a:bodyPr/>
          <a:lstStyle/>
          <a:p>
            <a:r>
              <a:rPr lang="fi-FI"/>
              <a:t>Tee asiat opiskelijan kanssa: selitä, mitä teet.</a:t>
            </a:r>
          </a:p>
          <a:p>
            <a:r>
              <a:rPr lang="fi-FI"/>
              <a:t>Pyydä: opiskelija selittää samat asiat.</a:t>
            </a:r>
          </a:p>
          <a:p>
            <a:r>
              <a:rPr lang="fi-FI"/>
              <a:t>Pyydä: opiskelija kertoo omin sanoin, mitä hän tekee ja miksi.</a:t>
            </a:r>
          </a:p>
          <a:p>
            <a:endParaRPr lang="fi-FI"/>
          </a:p>
        </p:txBody>
      </p:sp>
      <p:pic>
        <p:nvPicPr>
          <p:cNvPr id="6" name="Sisällön paikkamerkki 5">
            <a:extLst>
              <a:ext uri="{FF2B5EF4-FFF2-40B4-BE49-F238E27FC236}">
                <a16:creationId xmlns:a16="http://schemas.microsoft.com/office/drawing/2014/main" id="{FE17166D-464B-2B65-F298-A4D1282AFD7A}"/>
              </a:ext>
              <a:ext uri="{C183D7F6-B498-43B3-948B-1728B52AA6E4}">
                <adec:decorative xmlns:adec="http://schemas.microsoft.com/office/drawing/2017/decorative" val="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35779" y="1825625"/>
            <a:ext cx="3254441" cy="4351338"/>
          </a:xfrm>
        </p:spPr>
      </p:pic>
    </p:spTree>
    <p:extLst>
      <p:ext uri="{BB962C8B-B14F-4D97-AF65-F5344CB8AC3E}">
        <p14:creationId xmlns:p14="http://schemas.microsoft.com/office/powerpoint/2010/main" val="23752715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A03D06-D9D1-FC98-C4FE-A48C3833AA4E}"/>
              </a:ext>
            </a:extLst>
          </p:cNvPr>
          <p:cNvSpPr>
            <a:spLocks noGrp="1"/>
          </p:cNvSpPr>
          <p:nvPr>
            <p:ph type="title"/>
          </p:nvPr>
        </p:nvSpPr>
        <p:spPr/>
        <p:txBody>
          <a:bodyPr/>
          <a:lstStyle/>
          <a:p>
            <a:r>
              <a:rPr lang="fi-FI"/>
              <a:t>Tee teksti helpoksi lukea</a:t>
            </a:r>
          </a:p>
        </p:txBody>
      </p:sp>
      <p:sp>
        <p:nvSpPr>
          <p:cNvPr id="3" name="Sisällön paikkamerkki 2">
            <a:extLst>
              <a:ext uri="{FF2B5EF4-FFF2-40B4-BE49-F238E27FC236}">
                <a16:creationId xmlns:a16="http://schemas.microsoft.com/office/drawing/2014/main" id="{78DD8B9F-C673-717F-48EA-8A0A24780A8E}"/>
              </a:ext>
            </a:extLst>
          </p:cNvPr>
          <p:cNvSpPr>
            <a:spLocks noGrp="1"/>
          </p:cNvSpPr>
          <p:nvPr>
            <p:ph sz="half" idx="1"/>
          </p:nvPr>
        </p:nvSpPr>
        <p:spPr/>
        <p:txBody>
          <a:bodyPr vert="horz" lIns="91440" tIns="45720" rIns="91440" bIns="45720" rtlCol="0" anchor="t">
            <a:normAutofit/>
          </a:bodyPr>
          <a:lstStyle/>
          <a:p>
            <a:r>
              <a:rPr lang="fi-FI" dirty="0"/>
              <a:t>fonttikoko 12–16</a:t>
            </a:r>
          </a:p>
          <a:p>
            <a:r>
              <a:rPr lang="fi-FI" dirty="0"/>
              <a:t>lyhyet rivit</a:t>
            </a:r>
            <a:endParaRPr lang="fi-FI" dirty="0">
              <a:cs typeface="Calibri"/>
            </a:endParaRPr>
          </a:p>
          <a:p>
            <a:r>
              <a:rPr lang="fi-FI" dirty="0"/>
              <a:t>leveä riviväli</a:t>
            </a:r>
            <a:endParaRPr lang="fi-FI" dirty="0">
              <a:cs typeface="Calibri"/>
            </a:endParaRPr>
          </a:p>
          <a:p>
            <a:r>
              <a:rPr lang="fi-FI" dirty="0"/>
              <a:t>lyhyet kappaleet</a:t>
            </a:r>
            <a:endParaRPr lang="fi-FI" dirty="0">
              <a:cs typeface="Calibri"/>
            </a:endParaRPr>
          </a:p>
          <a:p>
            <a:r>
              <a:rPr lang="fi-FI" dirty="0"/>
              <a:t>tyhjä rivi kappaleiden välissä</a:t>
            </a:r>
            <a:endParaRPr lang="fi-FI" dirty="0">
              <a:cs typeface="Calibri"/>
            </a:endParaRPr>
          </a:p>
          <a:p>
            <a:r>
              <a:rPr lang="fi-FI" dirty="0"/>
              <a:t>otsikot ja väliotsikot</a:t>
            </a:r>
            <a:endParaRPr lang="fi-FI" dirty="0">
              <a:cs typeface="Calibri"/>
            </a:endParaRPr>
          </a:p>
          <a:p>
            <a:r>
              <a:rPr lang="fi-FI" b="1" dirty="0"/>
              <a:t>kuvat</a:t>
            </a:r>
            <a:r>
              <a:rPr lang="fi-FI" dirty="0"/>
              <a:t>, jotka liittyvät sisältöön.</a:t>
            </a:r>
            <a:endParaRPr lang="fi-FI" dirty="0">
              <a:cs typeface="Calibri"/>
            </a:endParaRPr>
          </a:p>
          <a:p>
            <a:endParaRPr lang="fi-FI"/>
          </a:p>
        </p:txBody>
      </p:sp>
      <p:sp>
        <p:nvSpPr>
          <p:cNvPr id="4" name="Sisällön paikkamerkki 3">
            <a:extLst>
              <a:ext uri="{FF2B5EF4-FFF2-40B4-BE49-F238E27FC236}">
                <a16:creationId xmlns:a16="http://schemas.microsoft.com/office/drawing/2014/main" id="{A92EA56D-D6A9-D347-6024-ECE8B3CD1F3B}"/>
              </a:ext>
            </a:extLst>
          </p:cNvPr>
          <p:cNvSpPr>
            <a:spLocks noGrp="1"/>
          </p:cNvSpPr>
          <p:nvPr>
            <p:ph sz="half" idx="2"/>
          </p:nvPr>
        </p:nvSpPr>
        <p:spPr/>
        <p:txBody>
          <a:bodyPr/>
          <a:lstStyle/>
          <a:p>
            <a:r>
              <a:rPr lang="fi-FI"/>
              <a:t>Kuva: </a:t>
            </a:r>
            <a:r>
              <a:rPr lang="fi-FI">
                <a:hlinkClick r:id="rId2"/>
              </a:rPr>
              <a:t>Papunetin kuvapankki</a:t>
            </a:r>
            <a:endParaRPr lang="fi-FI"/>
          </a:p>
          <a:p>
            <a:endParaRPr lang="fi-FI"/>
          </a:p>
          <a:p>
            <a:endParaRPr lang="fi-FI"/>
          </a:p>
        </p:txBody>
      </p:sp>
      <p:pic>
        <p:nvPicPr>
          <p:cNvPr id="5" name="Sisällön paikkamerkki 6" descr="Opettaja näyttää kirjaimia">
            <a:extLst>
              <a:ext uri="{FF2B5EF4-FFF2-40B4-BE49-F238E27FC236}">
                <a16:creationId xmlns:a16="http://schemas.microsoft.com/office/drawing/2014/main" id="{EDE07C32-4859-E86C-F3D0-AFC80940F898}"/>
              </a:ext>
            </a:extLst>
          </p:cNvPr>
          <p:cNvPicPr>
            <a:picLocks noChangeAspect="1"/>
          </p:cNvPicPr>
          <p:nvPr/>
        </p:nvPicPr>
        <p:blipFill>
          <a:blip r:embed="rId3"/>
          <a:stretch>
            <a:fillRect/>
          </a:stretch>
        </p:blipFill>
        <p:spPr>
          <a:xfrm>
            <a:off x="6465651" y="2343254"/>
            <a:ext cx="2992252" cy="2992252"/>
          </a:xfrm>
          <a:prstGeom prst="rect">
            <a:avLst/>
          </a:prstGeom>
        </p:spPr>
      </p:pic>
    </p:spTree>
    <p:extLst>
      <p:ext uri="{BB962C8B-B14F-4D97-AF65-F5344CB8AC3E}">
        <p14:creationId xmlns:p14="http://schemas.microsoft.com/office/powerpoint/2010/main" val="23333170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13D086-EB06-36B4-8ABE-8C4D290673AA}"/>
              </a:ext>
            </a:extLst>
          </p:cNvPr>
          <p:cNvSpPr>
            <a:spLocks noGrp="1"/>
          </p:cNvSpPr>
          <p:nvPr>
            <p:ph type="title"/>
          </p:nvPr>
        </p:nvSpPr>
        <p:spPr>
          <a:xfrm>
            <a:off x="2814536" y="2644219"/>
            <a:ext cx="7088221" cy="1125062"/>
          </a:xfrm>
        </p:spPr>
        <p:txBody>
          <a:bodyPr>
            <a:noAutofit/>
          </a:bodyPr>
          <a:lstStyle/>
          <a:p>
            <a:r>
              <a:rPr lang="fi-FI" b="1">
                <a:solidFill>
                  <a:schemeClr val="accent5">
                    <a:lumMod val="50000"/>
                  </a:schemeClr>
                </a:solidFill>
                <a:latin typeface="+mn-lt"/>
                <a:ea typeface="ADLaM Display"/>
                <a:cs typeface="ADLaM Display"/>
              </a:rPr>
              <a:t>6. Yhteenveto</a:t>
            </a:r>
            <a:endParaRPr lang="fi-FI" b="1">
              <a:solidFill>
                <a:schemeClr val="accent5">
                  <a:lumMod val="50000"/>
                </a:schemeClr>
              </a:solidFill>
              <a:latin typeface="+mn-lt"/>
              <a:ea typeface="ADLaM Display" panose="02010000000000000000" pitchFamily="2" charset="0"/>
              <a:cs typeface="ADLaM Display" panose="02010000000000000000" pitchFamily="2" charset="0"/>
            </a:endParaRPr>
          </a:p>
        </p:txBody>
      </p:sp>
      <p:pic>
        <p:nvPicPr>
          <p:cNvPr id="3" name="Kuva 2">
            <a:extLst>
              <a:ext uri="{FF2B5EF4-FFF2-40B4-BE49-F238E27FC236}">
                <a16:creationId xmlns:a16="http://schemas.microsoft.com/office/drawing/2014/main" id="{6D7B9DC2-15C2-7873-A6AC-1ED2F5284B9C}"/>
              </a:ext>
              <a:ext uri="{C183D7F6-B498-43B3-948B-1728B52AA6E4}">
                <adec:decorative xmlns:adec="http://schemas.microsoft.com/office/drawing/2017/decorative" val="1"/>
              </a:ext>
            </a:extLst>
          </p:cNvPr>
          <p:cNvPicPr/>
          <p:nvPr/>
        </p:nvPicPr>
        <p:blipFill rotWithShape="1">
          <a:blip r:embed="rId2">
            <a:alphaModFix amt="20000"/>
          </a:blip>
          <a:srcRect l="64670" t="5258" r="10844" b="17939"/>
          <a:stretch/>
        </p:blipFill>
        <p:spPr>
          <a:xfrm>
            <a:off x="0" y="0"/>
            <a:ext cx="2044700" cy="6413500"/>
          </a:xfrm>
          <a:prstGeom prst="rect">
            <a:avLst/>
          </a:prstGeom>
          <a:ln>
            <a:solidFill>
              <a:srgbClr val="C9E3E6"/>
            </a:solidFill>
          </a:ln>
        </p:spPr>
      </p:pic>
    </p:spTree>
    <p:extLst>
      <p:ext uri="{BB962C8B-B14F-4D97-AF65-F5344CB8AC3E}">
        <p14:creationId xmlns:p14="http://schemas.microsoft.com/office/powerpoint/2010/main" val="33175448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A49AFF-7BC9-653E-3A2F-EA38E9110BE7}"/>
              </a:ext>
            </a:extLst>
          </p:cNvPr>
          <p:cNvSpPr>
            <a:spLocks noGrp="1"/>
          </p:cNvSpPr>
          <p:nvPr>
            <p:ph type="title"/>
          </p:nvPr>
        </p:nvSpPr>
        <p:spPr/>
        <p:txBody>
          <a:bodyPr/>
          <a:lstStyle/>
          <a:p>
            <a:r>
              <a:rPr lang="fi-FI"/>
              <a:t>Harjoittele kielitietoiseksi</a:t>
            </a:r>
          </a:p>
        </p:txBody>
      </p:sp>
      <p:sp>
        <p:nvSpPr>
          <p:cNvPr id="3" name="Sisällön paikkamerkki 2">
            <a:extLst>
              <a:ext uri="{FF2B5EF4-FFF2-40B4-BE49-F238E27FC236}">
                <a16:creationId xmlns:a16="http://schemas.microsoft.com/office/drawing/2014/main" id="{68676872-2678-16AC-EF78-BDD9380F29F0}"/>
              </a:ext>
            </a:extLst>
          </p:cNvPr>
          <p:cNvSpPr>
            <a:spLocks noGrp="1"/>
          </p:cNvSpPr>
          <p:nvPr>
            <p:ph idx="1"/>
          </p:nvPr>
        </p:nvSpPr>
        <p:spPr/>
        <p:txBody>
          <a:bodyPr/>
          <a:lstStyle/>
          <a:p>
            <a:pPr algn="l" rtl="0" fontAlgn="base">
              <a:buFont typeface="Arial" panose="020B0604020202020204" pitchFamily="34" charset="0"/>
              <a:buChar char="•"/>
            </a:pPr>
            <a:r>
              <a:rPr lang="fi-FI" sz="2400" b="0" i="0" u="none" strike="noStrike">
                <a:solidFill>
                  <a:srgbClr val="000000"/>
                </a:solidFill>
                <a:effectLst/>
                <a:latin typeface="Calibri" panose="020F0502020204030204" pitchFamily="34" charset="0"/>
              </a:rPr>
              <a:t>Tee huomioita omasta ja opiskelijan vuorovaikutuksesta.</a:t>
            </a:r>
            <a:r>
              <a:rPr lang="en-US" sz="2400" b="0" i="0">
                <a:solidFill>
                  <a:srgbClr val="000000"/>
                </a:solidFill>
                <a:effectLst/>
                <a:latin typeface="Calibri" panose="020F0502020204030204" pitchFamily="34" charset="0"/>
              </a:rPr>
              <a:t>​</a:t>
            </a:r>
            <a:endParaRPr lang="en-US" sz="2400" b="0" i="0">
              <a:solidFill>
                <a:srgbClr val="000000"/>
              </a:solidFill>
              <a:effectLst/>
              <a:latin typeface="Arial" panose="020B0604020202020204" pitchFamily="34" charset="0"/>
            </a:endParaRPr>
          </a:p>
          <a:p>
            <a:pPr algn="l" rtl="0" fontAlgn="base">
              <a:buFont typeface="Arial" panose="020B0604020202020204" pitchFamily="34" charset="0"/>
              <a:buChar char="•"/>
            </a:pPr>
            <a:r>
              <a:rPr lang="fi-FI" sz="2400" b="0" i="0" u="none" strike="noStrike">
                <a:solidFill>
                  <a:srgbClr val="000000"/>
                </a:solidFill>
                <a:effectLst/>
                <a:latin typeface="Calibri" panose="020F0502020204030204" pitchFamily="34" charset="0"/>
              </a:rPr>
              <a:t>Välitä opiskelijasta ja kuuntele opiskelijaa.</a:t>
            </a:r>
            <a:r>
              <a:rPr lang="en-US" sz="2400" b="0" i="0">
                <a:solidFill>
                  <a:srgbClr val="000000"/>
                </a:solidFill>
                <a:effectLst/>
                <a:latin typeface="Calibri" panose="020F0502020204030204" pitchFamily="34" charset="0"/>
              </a:rPr>
              <a:t>​</a:t>
            </a:r>
            <a:endParaRPr lang="en-US" sz="2400" b="0" i="0">
              <a:solidFill>
                <a:srgbClr val="000000"/>
              </a:solidFill>
              <a:effectLst/>
              <a:latin typeface="Arial" panose="020B0604020202020204" pitchFamily="34" charset="0"/>
            </a:endParaRPr>
          </a:p>
          <a:p>
            <a:pPr algn="l" rtl="0" fontAlgn="base">
              <a:buFont typeface="Arial" panose="020B0604020202020204" pitchFamily="34" charset="0"/>
              <a:buChar char="•"/>
            </a:pPr>
            <a:r>
              <a:rPr lang="fi-FI" sz="2400" b="0" i="0" u="none" strike="noStrike">
                <a:solidFill>
                  <a:srgbClr val="000000"/>
                </a:solidFill>
                <a:effectLst/>
                <a:latin typeface="Calibri" panose="020F0502020204030204" pitchFamily="34" charset="0"/>
              </a:rPr>
              <a:t>Olet korvaamaton oman alasi kielen asiantuntija, opettaja ja ohjaaja.</a:t>
            </a:r>
            <a:r>
              <a:rPr lang="en-US" sz="2400" b="0" i="0">
                <a:solidFill>
                  <a:srgbClr val="000000"/>
                </a:solidFill>
                <a:effectLst/>
                <a:latin typeface="Calibri" panose="020F0502020204030204" pitchFamily="34" charset="0"/>
              </a:rPr>
              <a:t>​</a:t>
            </a:r>
            <a:endParaRPr lang="en-US" sz="2400" b="0" i="0">
              <a:solidFill>
                <a:srgbClr val="000000"/>
              </a:solidFill>
              <a:effectLst/>
              <a:latin typeface="Arial" panose="020B0604020202020204" pitchFamily="34" charset="0"/>
            </a:endParaRPr>
          </a:p>
          <a:p>
            <a:pPr algn="l" rtl="0" fontAlgn="base">
              <a:buFont typeface="Arial" panose="020B0604020202020204" pitchFamily="34" charset="0"/>
              <a:buChar char="•"/>
            </a:pPr>
            <a:r>
              <a:rPr lang="fi-FI" sz="2400" b="0" i="0" u="none" strike="noStrike">
                <a:solidFill>
                  <a:srgbClr val="000000"/>
                </a:solidFill>
                <a:effectLst/>
                <a:latin typeface="Calibri" panose="020F0502020204030204" pitchFamily="34" charset="0"/>
              </a:rPr>
              <a:t>Käytä kieltä, jota opiskelijat ymmärtävät.</a:t>
            </a:r>
          </a:p>
          <a:p>
            <a:pPr algn="l" rtl="0" fontAlgn="base">
              <a:buFont typeface="Arial" panose="020B0604020202020204" pitchFamily="34" charset="0"/>
              <a:buChar char="•"/>
            </a:pPr>
            <a:r>
              <a:rPr lang="fi-FI" sz="2400" b="0" i="0" u="none" strike="noStrike">
                <a:solidFill>
                  <a:srgbClr val="000000"/>
                </a:solidFill>
                <a:effectLst/>
                <a:latin typeface="Calibri" panose="020F0502020204030204" pitchFamily="34" charset="0"/>
              </a:rPr>
              <a:t>Tee yhteistyötä työkavereiden kanssa.</a:t>
            </a:r>
            <a:endParaRPr lang="fi-FI" sz="2400" b="0" i="0">
              <a:solidFill>
                <a:srgbClr val="000000"/>
              </a:solidFill>
              <a:effectLst/>
              <a:latin typeface="Arial" panose="020B0604020202020204" pitchFamily="34" charset="0"/>
            </a:endParaRPr>
          </a:p>
          <a:p>
            <a:endParaRPr lang="fi-FI"/>
          </a:p>
        </p:txBody>
      </p:sp>
    </p:spTree>
    <p:extLst>
      <p:ext uri="{BB962C8B-B14F-4D97-AF65-F5344CB8AC3E}">
        <p14:creationId xmlns:p14="http://schemas.microsoft.com/office/powerpoint/2010/main" val="23185464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320A4D-49D2-554B-BB60-0190B6EFFA79}"/>
              </a:ext>
            </a:extLst>
          </p:cNvPr>
          <p:cNvSpPr>
            <a:spLocks noGrp="1"/>
          </p:cNvSpPr>
          <p:nvPr>
            <p:ph type="title"/>
          </p:nvPr>
        </p:nvSpPr>
        <p:spPr/>
        <p:txBody>
          <a:bodyPr/>
          <a:lstStyle/>
          <a:p>
            <a:r>
              <a:rPr lang="fi-FI"/>
              <a:t>Onko selkokieli kielitietoisuutta?</a:t>
            </a:r>
          </a:p>
        </p:txBody>
      </p:sp>
      <p:sp>
        <p:nvSpPr>
          <p:cNvPr id="3" name="Sisällön paikkamerkki 2">
            <a:extLst>
              <a:ext uri="{FF2B5EF4-FFF2-40B4-BE49-F238E27FC236}">
                <a16:creationId xmlns:a16="http://schemas.microsoft.com/office/drawing/2014/main" id="{2755911B-A6CF-1B1B-BDE5-0C35D9CDE7B4}"/>
              </a:ext>
            </a:extLst>
          </p:cNvPr>
          <p:cNvSpPr>
            <a:spLocks noGrp="1"/>
          </p:cNvSpPr>
          <p:nvPr>
            <p:ph idx="1"/>
          </p:nvPr>
        </p:nvSpPr>
        <p:spPr>
          <a:xfrm>
            <a:off x="838200" y="1825625"/>
            <a:ext cx="6716880" cy="4351338"/>
          </a:xfrm>
        </p:spPr>
        <p:txBody>
          <a:bodyPr vert="horz" lIns="91440" tIns="45720" rIns="91440" bIns="45720" rtlCol="0" anchor="t">
            <a:normAutofit/>
          </a:bodyPr>
          <a:lstStyle/>
          <a:p>
            <a:pPr algn="l" rtl="0" fontAlgn="base">
              <a:buFont typeface="Arial" panose="020B0604020202020204" pitchFamily="34" charset="0"/>
              <a:buChar char="•"/>
            </a:pPr>
            <a:r>
              <a:rPr lang="en-US" b="0" i="0" u="none" strike="noStrike" dirty="0" err="1">
                <a:solidFill>
                  <a:srgbClr val="000000"/>
                </a:solidFill>
                <a:effectLst/>
              </a:rPr>
              <a:t>Selkokieli</a:t>
            </a:r>
            <a:r>
              <a:rPr lang="en-US" b="0" i="0" u="none" strike="noStrike" dirty="0">
                <a:solidFill>
                  <a:srgbClr val="000000"/>
                </a:solidFill>
                <a:effectLst/>
              </a:rPr>
              <a:t> on </a:t>
            </a:r>
            <a:r>
              <a:rPr lang="en-US" b="0" i="0" u="none" strike="noStrike" dirty="0" err="1">
                <a:solidFill>
                  <a:srgbClr val="000000"/>
                </a:solidFill>
                <a:effectLst/>
              </a:rPr>
              <a:t>osa</a:t>
            </a:r>
            <a:r>
              <a:rPr lang="en-US" b="0" i="0" u="none" strike="noStrike" dirty="0">
                <a:solidFill>
                  <a:srgbClr val="000000"/>
                </a:solidFill>
                <a:effectLst/>
              </a:rPr>
              <a:t> </a:t>
            </a:r>
            <a:r>
              <a:rPr lang="en-US" b="0" i="0" u="none" strike="noStrike" dirty="0" err="1">
                <a:solidFill>
                  <a:srgbClr val="000000"/>
                </a:solidFill>
                <a:effectLst/>
              </a:rPr>
              <a:t>kielitietoisuutta</a:t>
            </a:r>
            <a:r>
              <a:rPr lang="en-US" b="0" i="0" u="none" strike="noStrike" dirty="0">
                <a:solidFill>
                  <a:srgbClr val="000000"/>
                </a:solidFill>
                <a:effectLst/>
              </a:rPr>
              <a:t> </a:t>
            </a:r>
            <a:r>
              <a:rPr lang="en-US" b="0" i="0" u="none" strike="noStrike" dirty="0" err="1">
                <a:solidFill>
                  <a:srgbClr val="000000"/>
                </a:solidFill>
                <a:effectLst/>
              </a:rPr>
              <a:t>silloin</a:t>
            </a:r>
            <a:r>
              <a:rPr lang="en-US" b="0" i="0" u="none" strike="noStrike" dirty="0">
                <a:solidFill>
                  <a:srgbClr val="000000"/>
                </a:solidFill>
                <a:effectLst/>
              </a:rPr>
              <a:t>, </a:t>
            </a:r>
            <a:r>
              <a:rPr lang="en-US" b="0" i="0" u="none" strike="noStrike" dirty="0" err="1">
                <a:solidFill>
                  <a:srgbClr val="000000"/>
                </a:solidFill>
                <a:effectLst/>
              </a:rPr>
              <a:t>kun</a:t>
            </a:r>
            <a:r>
              <a:rPr lang="en-US" b="0" i="0" u="none" strike="noStrike" dirty="0">
                <a:solidFill>
                  <a:srgbClr val="000000"/>
                </a:solidFill>
                <a:effectLst/>
              </a:rPr>
              <a:t> </a:t>
            </a:r>
            <a:r>
              <a:rPr lang="en-US" b="0" i="0" u="none" strike="noStrike" dirty="0" err="1">
                <a:solidFill>
                  <a:srgbClr val="000000"/>
                </a:solidFill>
                <a:effectLst/>
              </a:rPr>
              <a:t>opiskelijan</a:t>
            </a:r>
            <a:r>
              <a:rPr lang="en-US" b="0" i="0" u="none" strike="noStrike" dirty="0">
                <a:solidFill>
                  <a:srgbClr val="000000"/>
                </a:solidFill>
                <a:effectLst/>
              </a:rPr>
              <a:t> </a:t>
            </a:r>
            <a:r>
              <a:rPr lang="en-US" b="0" i="0" u="none" strike="noStrike" dirty="0" err="1">
                <a:solidFill>
                  <a:srgbClr val="000000"/>
                </a:solidFill>
                <a:effectLst/>
              </a:rPr>
              <a:t>ymmärtämistä</a:t>
            </a:r>
            <a:r>
              <a:rPr lang="en-US" b="0" i="0" u="none" strike="noStrike" dirty="0">
                <a:solidFill>
                  <a:srgbClr val="000000"/>
                </a:solidFill>
                <a:effectLst/>
              </a:rPr>
              <a:t> </a:t>
            </a:r>
            <a:r>
              <a:rPr lang="en-US" b="0" i="0" u="none" strike="noStrike" dirty="0" err="1">
                <a:solidFill>
                  <a:srgbClr val="000000"/>
                </a:solidFill>
                <a:effectLst/>
              </a:rPr>
              <a:t>tukee</a:t>
            </a:r>
            <a:r>
              <a:rPr lang="en-US" b="0" i="0" u="none" strike="noStrike" dirty="0">
                <a:solidFill>
                  <a:srgbClr val="000000"/>
                </a:solidFill>
                <a:effectLst/>
              </a:rPr>
              <a:t> </a:t>
            </a:r>
            <a:r>
              <a:rPr lang="en-US" b="0" i="0" u="none" strike="noStrike" dirty="0" err="1">
                <a:solidFill>
                  <a:srgbClr val="000000"/>
                </a:solidFill>
                <a:effectLst/>
              </a:rPr>
              <a:t>yleiskieltä</a:t>
            </a:r>
            <a:r>
              <a:rPr lang="en-US" b="0" i="0" u="none" strike="noStrike" dirty="0">
                <a:solidFill>
                  <a:srgbClr val="000000"/>
                </a:solidFill>
                <a:effectLst/>
              </a:rPr>
              <a:t> </a:t>
            </a:r>
            <a:r>
              <a:rPr lang="en-US" b="0" i="0" u="none" strike="noStrike" dirty="0" err="1">
                <a:solidFill>
                  <a:srgbClr val="000000"/>
                </a:solidFill>
                <a:effectLst/>
              </a:rPr>
              <a:t>helpompi</a:t>
            </a:r>
            <a:r>
              <a:rPr lang="en-US" b="0" i="0" u="none" strike="noStrike" dirty="0">
                <a:solidFill>
                  <a:srgbClr val="000000"/>
                </a:solidFill>
                <a:effectLst/>
              </a:rPr>
              <a:t> </a:t>
            </a:r>
            <a:r>
              <a:rPr lang="en-US" b="0" i="0" u="none" strike="noStrike" dirty="0" err="1">
                <a:solidFill>
                  <a:srgbClr val="000000"/>
                </a:solidFill>
                <a:effectLst/>
              </a:rPr>
              <a:t>kieli</a:t>
            </a:r>
            <a:r>
              <a:rPr lang="en-US" b="0" i="0" u="none" strike="noStrike" dirty="0">
                <a:solidFill>
                  <a:srgbClr val="000000"/>
                </a:solidFill>
                <a:effectLst/>
              </a:rPr>
              <a:t>.</a:t>
            </a:r>
            <a:r>
              <a:rPr lang="en-US" b="0" i="0" dirty="0">
                <a:solidFill>
                  <a:srgbClr val="000000"/>
                </a:solidFill>
                <a:effectLst/>
              </a:rPr>
              <a:t>​</a:t>
            </a:r>
          </a:p>
          <a:p>
            <a:pPr algn="l" rtl="0" fontAlgn="base">
              <a:buFont typeface="Arial" panose="020B0604020202020204" pitchFamily="34" charset="0"/>
              <a:buChar char="•"/>
            </a:pPr>
            <a:r>
              <a:rPr lang="en-US" b="0" i="0" u="none" strike="noStrike" dirty="0" err="1">
                <a:solidFill>
                  <a:srgbClr val="000000"/>
                </a:solidFill>
                <a:effectLst/>
              </a:rPr>
              <a:t>Selkokielellä</a:t>
            </a:r>
            <a:r>
              <a:rPr lang="en-US" b="0" i="0" u="none" strike="noStrike" dirty="0">
                <a:solidFill>
                  <a:srgbClr val="000000"/>
                </a:solidFill>
                <a:effectLst/>
              </a:rPr>
              <a:t> </a:t>
            </a:r>
            <a:r>
              <a:rPr lang="en-US" b="0" i="0" u="none" strike="noStrike" dirty="0" err="1">
                <a:solidFill>
                  <a:srgbClr val="000000"/>
                </a:solidFill>
                <a:effectLst/>
              </a:rPr>
              <a:t>ohjaat</a:t>
            </a:r>
            <a:r>
              <a:rPr lang="en-US" b="0" i="0" u="none" strike="noStrike" dirty="0">
                <a:solidFill>
                  <a:srgbClr val="000000"/>
                </a:solidFill>
                <a:effectLst/>
              </a:rPr>
              <a:t> </a:t>
            </a:r>
            <a:r>
              <a:rPr lang="en-US" b="0" i="0" u="none" strike="noStrike" dirty="0" err="1">
                <a:solidFill>
                  <a:srgbClr val="000000"/>
                </a:solidFill>
                <a:effectLst/>
              </a:rPr>
              <a:t>opiskelijaa</a:t>
            </a:r>
            <a:r>
              <a:rPr lang="en-US" b="0" i="0" u="none" strike="noStrike" dirty="0">
                <a:solidFill>
                  <a:srgbClr val="000000"/>
                </a:solidFill>
                <a:effectLst/>
              </a:rPr>
              <a:t> </a:t>
            </a:r>
            <a:r>
              <a:rPr lang="en-US" b="0" i="0" u="none" strike="noStrike" dirty="0" err="1">
                <a:solidFill>
                  <a:srgbClr val="000000"/>
                </a:solidFill>
                <a:effectLst/>
              </a:rPr>
              <a:t>kohti</a:t>
            </a:r>
            <a:r>
              <a:rPr lang="en-US" b="0" i="0" u="none" strike="noStrike" dirty="0">
                <a:solidFill>
                  <a:srgbClr val="000000"/>
                </a:solidFill>
                <a:effectLst/>
              </a:rPr>
              <a:t> </a:t>
            </a:r>
            <a:r>
              <a:rPr lang="en-US" b="0" i="0" u="none" strike="noStrike" dirty="0" err="1">
                <a:solidFill>
                  <a:srgbClr val="000000"/>
                </a:solidFill>
                <a:effectLst/>
              </a:rPr>
              <a:t>yleis</a:t>
            </a:r>
            <a:r>
              <a:rPr lang="en-US" b="0" i="0" u="none" strike="noStrike" dirty="0">
                <a:solidFill>
                  <a:srgbClr val="000000"/>
                </a:solidFill>
                <a:effectLst/>
              </a:rPr>
              <a:t>- ja </a:t>
            </a:r>
            <a:r>
              <a:rPr lang="en-US" b="0" i="0" u="none" strike="noStrike" dirty="0" err="1">
                <a:solidFill>
                  <a:srgbClr val="000000"/>
                </a:solidFill>
                <a:effectLst/>
              </a:rPr>
              <a:t>erikoiskieltä</a:t>
            </a:r>
            <a:r>
              <a:rPr lang="en-US" b="0" i="0" u="none" strike="noStrike" dirty="0">
                <a:solidFill>
                  <a:srgbClr val="000000"/>
                </a:solidFill>
                <a:effectLst/>
              </a:rPr>
              <a:t>. </a:t>
            </a:r>
            <a:endParaRPr lang="en-US" b="0" i="0" u="none" strike="noStrike" dirty="0">
              <a:solidFill>
                <a:srgbClr val="000000"/>
              </a:solidFill>
              <a:effectLst/>
              <a:cs typeface="Calibri"/>
            </a:endParaRPr>
          </a:p>
          <a:p>
            <a:pPr fontAlgn="base"/>
            <a:r>
              <a:rPr lang="en-US" b="0" i="0" u="none" strike="noStrike" dirty="0" err="1">
                <a:solidFill>
                  <a:srgbClr val="000000"/>
                </a:solidFill>
                <a:effectLst/>
              </a:rPr>
              <a:t>Selkokieli</a:t>
            </a:r>
            <a:r>
              <a:rPr lang="en-US" b="0" i="0" u="none" strike="noStrike" dirty="0">
                <a:solidFill>
                  <a:srgbClr val="000000"/>
                </a:solidFill>
                <a:effectLst/>
              </a:rPr>
              <a:t> </a:t>
            </a:r>
            <a:r>
              <a:rPr lang="en-US" b="0" i="0" u="none" strike="noStrike" dirty="0" err="1">
                <a:solidFill>
                  <a:srgbClr val="000000"/>
                </a:solidFill>
                <a:effectLst/>
              </a:rPr>
              <a:t>ei</a:t>
            </a:r>
            <a:r>
              <a:rPr lang="en-US" b="0" i="0" u="none" strike="noStrike" dirty="0">
                <a:solidFill>
                  <a:srgbClr val="000000"/>
                </a:solidFill>
                <a:effectLst/>
              </a:rPr>
              <a:t> </a:t>
            </a:r>
            <a:r>
              <a:rPr lang="en-US" b="0" i="0" u="none" strike="noStrike" dirty="0" err="1">
                <a:solidFill>
                  <a:srgbClr val="000000"/>
                </a:solidFill>
                <a:effectLst/>
              </a:rPr>
              <a:t>tarkoita</a:t>
            </a:r>
            <a:r>
              <a:rPr lang="en-US" b="0" i="0" u="none" strike="noStrike" dirty="0">
                <a:solidFill>
                  <a:srgbClr val="000000"/>
                </a:solidFill>
                <a:effectLst/>
              </a:rPr>
              <a:t> </a:t>
            </a:r>
            <a:r>
              <a:rPr lang="en-US" b="0" i="0" u="none" strike="noStrike" dirty="0" err="1">
                <a:solidFill>
                  <a:srgbClr val="000000"/>
                </a:solidFill>
                <a:effectLst/>
              </a:rPr>
              <a:t>tavoitteiden</a:t>
            </a:r>
            <a:r>
              <a:rPr lang="en-US" b="0" i="0" u="none" strike="noStrike" dirty="0">
                <a:solidFill>
                  <a:srgbClr val="000000"/>
                </a:solidFill>
                <a:effectLst/>
              </a:rPr>
              <a:t> </a:t>
            </a:r>
            <a:r>
              <a:rPr lang="en-US" b="0" i="0" u="none" strike="noStrike" dirty="0" err="1">
                <a:solidFill>
                  <a:srgbClr val="000000"/>
                </a:solidFill>
                <a:effectLst/>
              </a:rPr>
              <a:t>helpottamista</a:t>
            </a:r>
            <a:r>
              <a:rPr lang="en-US" b="0" i="0" u="none" strike="noStrike" dirty="0">
                <a:solidFill>
                  <a:srgbClr val="000000"/>
                </a:solidFill>
                <a:effectLst/>
              </a:rPr>
              <a:t> tai </a:t>
            </a:r>
            <a:r>
              <a:rPr lang="en-US" dirty="0">
                <a:solidFill>
                  <a:srgbClr val="000000"/>
                </a:solidFill>
              </a:rPr>
              <a:t>vain </a:t>
            </a:r>
            <a:r>
              <a:rPr lang="en-US" b="0" i="0" u="none" strike="noStrike" dirty="0">
                <a:solidFill>
                  <a:srgbClr val="000000"/>
                </a:solidFill>
                <a:effectLst/>
              </a:rPr>
              <a:t>”</a:t>
            </a:r>
            <a:r>
              <a:rPr lang="en-US" b="0" i="0" u="none" strike="noStrike" dirty="0" err="1">
                <a:solidFill>
                  <a:srgbClr val="000000"/>
                </a:solidFill>
                <a:effectLst/>
              </a:rPr>
              <a:t>köyhän</a:t>
            </a:r>
            <a:r>
              <a:rPr lang="en-US" b="0" i="0" u="none" strike="noStrike" dirty="0">
                <a:solidFill>
                  <a:srgbClr val="000000"/>
                </a:solidFill>
                <a:effectLst/>
              </a:rPr>
              <a:t> </a:t>
            </a:r>
            <a:r>
              <a:rPr lang="en-US" b="0" i="0" u="none" strike="noStrike" dirty="0" err="1">
                <a:solidFill>
                  <a:srgbClr val="000000"/>
                </a:solidFill>
                <a:effectLst/>
              </a:rPr>
              <a:t>kielen</a:t>
            </a:r>
            <a:r>
              <a:rPr lang="en-US" b="0" i="0" u="none" strike="noStrike" dirty="0">
                <a:solidFill>
                  <a:srgbClr val="000000"/>
                </a:solidFill>
                <a:effectLst/>
              </a:rPr>
              <a:t>” </a:t>
            </a:r>
            <a:r>
              <a:rPr lang="en-US" b="0" i="0" u="none" strike="noStrike" dirty="0" err="1">
                <a:solidFill>
                  <a:srgbClr val="000000"/>
                </a:solidFill>
                <a:effectLst/>
              </a:rPr>
              <a:t>käyttöä</a:t>
            </a:r>
            <a:r>
              <a:rPr lang="en-US" b="0" i="0" u="none" strike="noStrike" dirty="0">
                <a:solidFill>
                  <a:srgbClr val="000000"/>
                </a:solidFill>
                <a:effectLst/>
              </a:rPr>
              <a:t>.</a:t>
            </a:r>
            <a:endParaRPr lang="en-US" b="0" i="0" dirty="0">
              <a:solidFill>
                <a:srgbClr val="000000"/>
              </a:solidFill>
              <a:effectLst/>
              <a:cs typeface="Calibri"/>
            </a:endParaRPr>
          </a:p>
          <a:p>
            <a:endParaRPr lang="fi-FI"/>
          </a:p>
        </p:txBody>
      </p:sp>
    </p:spTree>
    <p:extLst>
      <p:ext uri="{BB962C8B-B14F-4D97-AF65-F5344CB8AC3E}">
        <p14:creationId xmlns:p14="http://schemas.microsoft.com/office/powerpoint/2010/main" val="36850879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13D086-EB06-36B4-8ABE-8C4D290673AA}"/>
              </a:ext>
            </a:extLst>
          </p:cNvPr>
          <p:cNvSpPr>
            <a:spLocks noGrp="1"/>
          </p:cNvSpPr>
          <p:nvPr>
            <p:ph type="title"/>
          </p:nvPr>
        </p:nvSpPr>
        <p:spPr>
          <a:xfrm>
            <a:off x="2814536" y="2644219"/>
            <a:ext cx="7088221" cy="1125062"/>
          </a:xfrm>
        </p:spPr>
        <p:txBody>
          <a:bodyPr>
            <a:noAutofit/>
          </a:bodyPr>
          <a:lstStyle/>
          <a:p>
            <a:r>
              <a:rPr lang="fi-FI" b="1">
                <a:solidFill>
                  <a:schemeClr val="accent5">
                    <a:lumMod val="50000"/>
                  </a:schemeClr>
                </a:solidFill>
                <a:latin typeface="+mn-lt"/>
                <a:ea typeface="ADLaM Display"/>
                <a:cs typeface="ADLaM Display"/>
              </a:rPr>
              <a:t>7. Lähteet</a:t>
            </a:r>
            <a:endParaRPr lang="fi-FI" b="1">
              <a:solidFill>
                <a:schemeClr val="accent5">
                  <a:lumMod val="50000"/>
                </a:schemeClr>
              </a:solidFill>
              <a:latin typeface="+mn-lt"/>
              <a:ea typeface="ADLaM Display" panose="02010000000000000000" pitchFamily="2" charset="0"/>
              <a:cs typeface="ADLaM Display" panose="02010000000000000000" pitchFamily="2" charset="0"/>
            </a:endParaRPr>
          </a:p>
        </p:txBody>
      </p:sp>
      <p:pic>
        <p:nvPicPr>
          <p:cNvPr id="3" name="Kuva 2">
            <a:extLst>
              <a:ext uri="{FF2B5EF4-FFF2-40B4-BE49-F238E27FC236}">
                <a16:creationId xmlns:a16="http://schemas.microsoft.com/office/drawing/2014/main" id="{6D7B9DC2-15C2-7873-A6AC-1ED2F5284B9C}"/>
              </a:ext>
              <a:ext uri="{C183D7F6-B498-43B3-948B-1728B52AA6E4}">
                <adec:decorative xmlns:adec="http://schemas.microsoft.com/office/drawing/2017/decorative" val="1"/>
              </a:ext>
            </a:extLst>
          </p:cNvPr>
          <p:cNvPicPr/>
          <p:nvPr/>
        </p:nvPicPr>
        <p:blipFill rotWithShape="1">
          <a:blip r:embed="rId2">
            <a:alphaModFix amt="20000"/>
          </a:blip>
          <a:srcRect l="64670" t="5258" r="10844" b="17939"/>
          <a:stretch/>
        </p:blipFill>
        <p:spPr>
          <a:xfrm>
            <a:off x="0" y="0"/>
            <a:ext cx="2044700" cy="6413500"/>
          </a:xfrm>
          <a:prstGeom prst="rect">
            <a:avLst/>
          </a:prstGeom>
          <a:ln>
            <a:solidFill>
              <a:srgbClr val="C9E3E6"/>
            </a:solidFill>
          </a:ln>
        </p:spPr>
      </p:pic>
    </p:spTree>
    <p:extLst>
      <p:ext uri="{BB962C8B-B14F-4D97-AF65-F5344CB8AC3E}">
        <p14:creationId xmlns:p14="http://schemas.microsoft.com/office/powerpoint/2010/main" val="1941032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C7217DB-2D12-C14F-8C25-83B5BD95A81F}"/>
              </a:ext>
            </a:extLst>
          </p:cNvPr>
          <p:cNvSpPr>
            <a:spLocks noGrp="1"/>
          </p:cNvSpPr>
          <p:nvPr>
            <p:ph type="title"/>
          </p:nvPr>
        </p:nvSpPr>
        <p:spPr>
          <a:xfrm>
            <a:off x="734878" y="365125"/>
            <a:ext cx="5284923" cy="1351392"/>
          </a:xfrm>
        </p:spPr>
        <p:txBody>
          <a:bodyPr/>
          <a:lstStyle/>
          <a:p>
            <a:r>
              <a:rPr lang="fi-FI"/>
              <a:t>Koulutusdiojen käyttö</a:t>
            </a:r>
          </a:p>
        </p:txBody>
      </p:sp>
      <p:sp>
        <p:nvSpPr>
          <p:cNvPr id="3" name="Sisällön paikkamerkki 2">
            <a:extLst>
              <a:ext uri="{FF2B5EF4-FFF2-40B4-BE49-F238E27FC236}">
                <a16:creationId xmlns:a16="http://schemas.microsoft.com/office/drawing/2014/main" id="{7FCAA61A-0B1E-EC12-EF8D-757762559679}"/>
              </a:ext>
            </a:extLst>
          </p:cNvPr>
          <p:cNvSpPr>
            <a:spLocks noGrp="1"/>
          </p:cNvSpPr>
          <p:nvPr>
            <p:ph sz="half" idx="1"/>
          </p:nvPr>
        </p:nvSpPr>
        <p:spPr>
          <a:xfrm>
            <a:off x="734878" y="1825625"/>
            <a:ext cx="5284922" cy="4351338"/>
          </a:xfrm>
        </p:spPr>
        <p:txBody>
          <a:bodyPr vert="horz" lIns="91440" tIns="45720" rIns="91440" bIns="45720" rtlCol="0" anchor="t">
            <a:normAutofit/>
          </a:bodyPr>
          <a:lstStyle/>
          <a:p>
            <a:r>
              <a:rPr lang="fi-FI"/>
              <a:t>Dioja voi käyttää koulutuksissa kokonaan tai osittain.</a:t>
            </a:r>
          </a:p>
          <a:p>
            <a:r>
              <a:rPr lang="fi-FI"/>
              <a:t>Koulutusten yhteyteen kannattaa järjestää työpajatyöskentelyä.</a:t>
            </a:r>
            <a:endParaRPr lang="fi-FI">
              <a:cs typeface="Calibri"/>
            </a:endParaRPr>
          </a:p>
          <a:p>
            <a:r>
              <a:rPr lang="fi-FI"/>
              <a:t>Dioista on myös tallenteet.</a:t>
            </a:r>
            <a:endParaRPr lang="fi-FI">
              <a:cs typeface="Calibri"/>
            </a:endParaRPr>
          </a:p>
          <a:p>
            <a:r>
              <a:rPr lang="fi-FI"/>
              <a:t>Diat ja koulutusten tallenteet löytyvät osoitteesta </a:t>
            </a:r>
            <a:r>
              <a:rPr lang="fi-FI">
                <a:hlinkClick r:id="rId2"/>
              </a:rPr>
              <a:t>aoe.fi</a:t>
            </a:r>
            <a:r>
              <a:rPr lang="fi-FI"/>
              <a:t> (</a:t>
            </a:r>
            <a:r>
              <a:rPr lang="fi-FI" err="1"/>
              <a:t>VIERKOn</a:t>
            </a:r>
            <a:r>
              <a:rPr lang="fi-FI"/>
              <a:t> materiaalit) ja </a:t>
            </a:r>
            <a:r>
              <a:rPr lang="fi-FI">
                <a:hlinkClick r:id="rId3"/>
              </a:rPr>
              <a:t>bit.ly/VierkoSelkoS2</a:t>
            </a:r>
            <a:r>
              <a:rPr lang="fi-FI"/>
              <a:t>.</a:t>
            </a:r>
            <a:endParaRPr lang="fi-FI">
              <a:ea typeface="Calibri"/>
              <a:cs typeface="Calibri"/>
            </a:endParaRPr>
          </a:p>
        </p:txBody>
      </p:sp>
      <p:pic>
        <p:nvPicPr>
          <p:cNvPr id="4" name="Sisällön paikkamerkki 3" descr="VIERKO-koulutuskokonaisuudessa on kuusi koulutusta kielitietoisuudesta ja selkokielestä.&#10;">
            <a:extLst>
              <a:ext uri="{FF2B5EF4-FFF2-40B4-BE49-F238E27FC236}">
                <a16:creationId xmlns:a16="http://schemas.microsoft.com/office/drawing/2014/main" id="{707CDCFE-3E92-B288-5E64-1A96D0DDEC92}"/>
              </a:ext>
            </a:extLst>
          </p:cNvPr>
          <p:cNvPicPr>
            <a:picLocks noGrp="1" noChangeAspect="1"/>
          </p:cNvPicPr>
          <p:nvPr>
            <p:ph sz="half" idx="2"/>
          </p:nvPr>
        </p:nvPicPr>
        <p:blipFill>
          <a:blip r:embed="rId4"/>
          <a:stretch>
            <a:fillRect/>
          </a:stretch>
        </p:blipFill>
        <p:spPr>
          <a:xfrm>
            <a:off x="6020421" y="142217"/>
            <a:ext cx="4645666" cy="6568697"/>
          </a:xfrm>
        </p:spPr>
      </p:pic>
    </p:spTree>
    <p:extLst>
      <p:ext uri="{BB962C8B-B14F-4D97-AF65-F5344CB8AC3E}">
        <p14:creationId xmlns:p14="http://schemas.microsoft.com/office/powerpoint/2010/main" val="19205057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F1E3934-9165-434B-E66C-633649C4C92E}"/>
              </a:ext>
            </a:extLst>
          </p:cNvPr>
          <p:cNvSpPr>
            <a:spLocks noGrp="1"/>
          </p:cNvSpPr>
          <p:nvPr>
            <p:ph type="title"/>
          </p:nvPr>
        </p:nvSpPr>
        <p:spPr>
          <a:xfrm>
            <a:off x="838200" y="365126"/>
            <a:ext cx="10515600" cy="588186"/>
          </a:xfrm>
        </p:spPr>
        <p:txBody>
          <a:bodyPr>
            <a:normAutofit fontScale="90000"/>
          </a:bodyPr>
          <a:lstStyle/>
          <a:p>
            <a:r>
              <a:rPr lang="fi-FI"/>
              <a:t>Lähteitä</a:t>
            </a:r>
          </a:p>
        </p:txBody>
      </p:sp>
      <p:sp>
        <p:nvSpPr>
          <p:cNvPr id="3" name="Sisällön paikkamerkki 2">
            <a:extLst>
              <a:ext uri="{FF2B5EF4-FFF2-40B4-BE49-F238E27FC236}">
                <a16:creationId xmlns:a16="http://schemas.microsoft.com/office/drawing/2014/main" id="{0DBA97EE-CFF3-AE39-45F5-A801DEBD2516}"/>
              </a:ext>
            </a:extLst>
          </p:cNvPr>
          <p:cNvSpPr>
            <a:spLocks noGrp="1"/>
          </p:cNvSpPr>
          <p:nvPr>
            <p:ph idx="1"/>
          </p:nvPr>
        </p:nvSpPr>
        <p:spPr>
          <a:xfrm>
            <a:off x="838200" y="953312"/>
            <a:ext cx="10515600" cy="5434518"/>
          </a:xfrm>
        </p:spPr>
        <p:txBody>
          <a:bodyPr vert="horz" lIns="91440" tIns="45720" rIns="91440" bIns="45720" rtlCol="0" anchor="t">
            <a:normAutofit fontScale="25000" lnSpcReduction="20000"/>
          </a:bodyPr>
          <a:lstStyle/>
          <a:p>
            <a:pPr marL="0" indent="0">
              <a:lnSpc>
                <a:spcPct val="100000"/>
              </a:lnSpc>
              <a:spcBef>
                <a:spcPts val="0"/>
              </a:spcBef>
              <a:buNone/>
            </a:pPr>
            <a:r>
              <a:rPr lang="fi-FI" sz="4400" dirty="0"/>
              <a:t>Anttila, I. &amp; </a:t>
            </a:r>
            <a:r>
              <a:rPr lang="fi-FI" sz="4400" dirty="0" err="1"/>
              <a:t>Lämsä</a:t>
            </a:r>
            <a:r>
              <a:rPr lang="fi-FI" sz="4400" dirty="0"/>
              <a:t>, H.  &amp; Mäkelä, M. 2020. Kielitietoisen ohjauksen opas työpaikalle. </a:t>
            </a:r>
            <a:r>
              <a:rPr lang="fi-FI" sz="4400" dirty="0" err="1"/>
              <a:t>Keuda</a:t>
            </a:r>
            <a:r>
              <a:rPr lang="fi-FI" sz="4400" dirty="0"/>
              <a:t>. </a:t>
            </a:r>
            <a:r>
              <a:rPr lang="fi-FI" sz="4400" dirty="0">
                <a:hlinkClick r:id="rId2"/>
              </a:rPr>
              <a:t>https://issuu.com/keudajulkaisut/docs/2020_keuda_kielitietoisen-ohjauksen-opas/1</a:t>
            </a:r>
            <a:r>
              <a:rPr lang="fi-FI" sz="4400" dirty="0"/>
              <a:t>. Luettu 20.2.2024.</a:t>
            </a:r>
          </a:p>
          <a:p>
            <a:pPr marL="0" indent="0">
              <a:lnSpc>
                <a:spcPct val="100000"/>
              </a:lnSpc>
              <a:spcBef>
                <a:spcPts val="0"/>
              </a:spcBef>
              <a:buNone/>
            </a:pPr>
            <a:endParaRPr lang="fi-FI" sz="4400"/>
          </a:p>
          <a:p>
            <a:pPr marL="0" indent="0">
              <a:lnSpc>
                <a:spcPct val="100000"/>
              </a:lnSpc>
              <a:spcBef>
                <a:spcPts val="0"/>
              </a:spcBef>
              <a:buNone/>
            </a:pPr>
            <a:r>
              <a:rPr lang="fi-FI" sz="4400" dirty="0"/>
              <a:t>Kartio, Johanna: 12 askelta selkokielellä opettamiseen. 2016. </a:t>
            </a:r>
            <a:r>
              <a:rPr lang="fi-FI" sz="4400" dirty="0" err="1"/>
              <a:t>Grano</a:t>
            </a:r>
            <a:r>
              <a:rPr lang="fi-FI" sz="4400" dirty="0"/>
              <a:t> Oy: Helsinki. </a:t>
            </a:r>
            <a:r>
              <a:rPr lang="fi-FI" sz="4400" dirty="0">
                <a:hlinkClick r:id="rId3"/>
              </a:rPr>
              <a:t>kansalaisopistojenliitto.fi/wp-content/uploads/2016/10/12-askelta-selkokielell%C3%A4-opettamiseen.pdf</a:t>
            </a:r>
            <a:r>
              <a:rPr lang="fi-FI" sz="4400" dirty="0"/>
              <a:t>. Luettu 20.2.2024.</a:t>
            </a:r>
            <a:endParaRPr lang="fi-FI" sz="4400" dirty="0">
              <a:cs typeface="Calibri"/>
            </a:endParaRPr>
          </a:p>
          <a:p>
            <a:pPr marL="0" indent="0">
              <a:lnSpc>
                <a:spcPct val="100000"/>
              </a:lnSpc>
              <a:spcBef>
                <a:spcPts val="0"/>
              </a:spcBef>
              <a:buNone/>
            </a:pPr>
            <a:endParaRPr lang="fi-FI" sz="4400"/>
          </a:p>
          <a:p>
            <a:pPr marL="0" indent="0">
              <a:lnSpc>
                <a:spcPct val="100000"/>
              </a:lnSpc>
              <a:spcBef>
                <a:spcPts val="0"/>
              </a:spcBef>
              <a:buNone/>
            </a:pPr>
            <a:r>
              <a:rPr lang="fi-FI" sz="4400" dirty="0"/>
              <a:t>Kehittyvän kielitaidon tasojen kuvausasteikko. Opetushallitus. 2024. </a:t>
            </a:r>
            <a:r>
              <a:rPr lang="fi-FI" sz="4400" dirty="0">
                <a:hlinkClick r:id="rId4"/>
              </a:rPr>
              <a:t>www.oph.fi/fi/koulutus-ja-tutkinnot/kehittyvan-kielitaidon-tasojen-kuvausasteikko</a:t>
            </a:r>
            <a:r>
              <a:rPr lang="fi-FI" sz="4400" dirty="0"/>
              <a:t>. Luettu 30.5.2024.</a:t>
            </a:r>
            <a:endParaRPr lang="fi-FI" sz="4400" dirty="0">
              <a:cs typeface="Calibri"/>
            </a:endParaRPr>
          </a:p>
          <a:p>
            <a:pPr marL="0" indent="0">
              <a:lnSpc>
                <a:spcPct val="100000"/>
              </a:lnSpc>
              <a:spcBef>
                <a:spcPts val="0"/>
              </a:spcBef>
              <a:buNone/>
            </a:pPr>
            <a:endParaRPr lang="fi-FI" sz="4400"/>
          </a:p>
          <a:p>
            <a:pPr marL="0" indent="0">
              <a:lnSpc>
                <a:spcPct val="100000"/>
              </a:lnSpc>
              <a:spcBef>
                <a:spcPts val="0"/>
              </a:spcBef>
              <a:buNone/>
            </a:pPr>
            <a:r>
              <a:rPr lang="fi-FI" sz="4400" dirty="0"/>
              <a:t>Kielitietoinen ja monikulttuurinen ohjaus. Ohjaan.fi. 2024. </a:t>
            </a:r>
            <a:r>
              <a:rPr lang="fi-FI" sz="4400" dirty="0">
                <a:hlinkClick r:id="rId5"/>
              </a:rPr>
              <a:t>ohjaan.fi/ohjaamme/kielitietoinen-ja-monikulttuurinen-ohjaus/</a:t>
            </a:r>
            <a:r>
              <a:rPr lang="fi-FI" sz="4400" dirty="0"/>
              <a:t>. Luettu 30.5.2024.</a:t>
            </a:r>
            <a:endParaRPr lang="fi-FI" sz="4400" dirty="0">
              <a:cs typeface="Calibri"/>
            </a:endParaRPr>
          </a:p>
          <a:p>
            <a:pPr marL="0" indent="0">
              <a:lnSpc>
                <a:spcPct val="100000"/>
              </a:lnSpc>
              <a:spcBef>
                <a:spcPts val="0"/>
              </a:spcBef>
              <a:buNone/>
            </a:pPr>
            <a:endParaRPr lang="fi-FI" sz="4400"/>
          </a:p>
          <a:p>
            <a:pPr marL="0" indent="0">
              <a:lnSpc>
                <a:spcPct val="100000"/>
              </a:lnSpc>
              <a:spcBef>
                <a:spcPts val="0"/>
              </a:spcBef>
              <a:buNone/>
            </a:pPr>
            <a:r>
              <a:rPr lang="fi-FI" sz="4400" dirty="0"/>
              <a:t>Kielitietoisuuteen herääminen. Työterveyslaitos. 2024. </a:t>
            </a:r>
            <a:r>
              <a:rPr lang="fi-FI" sz="4400" dirty="0">
                <a:hlinkClick r:id="rId6"/>
              </a:rPr>
              <a:t>www.ttl.fi/oppimateriaalit/monimuotoisuus-ja-inklusiivisuus-asiantuntijaorganisaatiossa/kielitietoisuuteen-heraaminen</a:t>
            </a:r>
            <a:r>
              <a:rPr lang="fi-FI" sz="4400" dirty="0"/>
              <a:t>. Luettu 30.5.2024.</a:t>
            </a:r>
            <a:endParaRPr lang="fi-FI" sz="4400" dirty="0">
              <a:cs typeface="Calibri"/>
            </a:endParaRPr>
          </a:p>
          <a:p>
            <a:pPr marL="0" indent="0">
              <a:lnSpc>
                <a:spcPct val="100000"/>
              </a:lnSpc>
              <a:spcBef>
                <a:spcPts val="0"/>
              </a:spcBef>
              <a:buNone/>
            </a:pPr>
            <a:endParaRPr lang="fi-FI" sz="4400"/>
          </a:p>
          <a:p>
            <a:pPr marL="0" indent="0">
              <a:lnSpc>
                <a:spcPct val="100000"/>
              </a:lnSpc>
              <a:spcBef>
                <a:spcPts val="0"/>
              </a:spcBef>
              <a:buNone/>
            </a:pPr>
            <a:r>
              <a:rPr lang="fi-FI" sz="4400" dirty="0"/>
              <a:t>Kielituki. Opas työpaikalle. Koulutuskeskus Salpaus.</a:t>
            </a:r>
            <a:endParaRPr lang="fi-FI" sz="4400" dirty="0">
              <a:cs typeface="Calibri"/>
            </a:endParaRPr>
          </a:p>
          <a:p>
            <a:pPr marL="0" indent="0">
              <a:lnSpc>
                <a:spcPct val="100000"/>
              </a:lnSpc>
              <a:spcBef>
                <a:spcPts val="0"/>
              </a:spcBef>
              <a:buNone/>
            </a:pPr>
            <a:r>
              <a:rPr lang="fi-FI" sz="4400" dirty="0">
                <a:hlinkClick r:id="rId7"/>
              </a:rPr>
              <a:t>https://salpro.salpaus.fi/esitteet/ESITTEET_2010/Kielitukiopas.pdf</a:t>
            </a:r>
            <a:r>
              <a:rPr lang="fi-FI" sz="4400" dirty="0"/>
              <a:t>. Luettu 30.5.2024.</a:t>
            </a:r>
            <a:endParaRPr lang="fi-FI" sz="4400" dirty="0">
              <a:cs typeface="Calibri"/>
            </a:endParaRPr>
          </a:p>
          <a:p>
            <a:pPr marL="0" indent="0">
              <a:lnSpc>
                <a:spcPct val="100000"/>
              </a:lnSpc>
              <a:spcBef>
                <a:spcPts val="0"/>
              </a:spcBef>
              <a:buNone/>
            </a:pPr>
            <a:endParaRPr lang="fi-FI" sz="4400"/>
          </a:p>
          <a:p>
            <a:pPr marL="0" indent="0">
              <a:lnSpc>
                <a:spcPct val="100000"/>
              </a:lnSpc>
              <a:spcBef>
                <a:spcPts val="0"/>
              </a:spcBef>
              <a:buNone/>
            </a:pPr>
            <a:r>
              <a:rPr lang="fi-FI" sz="4400" dirty="0"/>
              <a:t>Kieliä koskeva eurooppalainen viitekehys 2004–2020. Euroopan unioni ja Euroopan neuvosto.</a:t>
            </a:r>
            <a:r>
              <a:rPr lang="fi-FI" sz="4400" dirty="0">
                <a:hlinkClick r:id="rId8"/>
              </a:rPr>
              <a:t>europa.eu/europass/system/files/2020-05/CEFR%20self-assessment%20grid%20FI.pdf</a:t>
            </a:r>
            <a:r>
              <a:rPr lang="fi-FI" sz="4400" dirty="0"/>
              <a:t>. Luettu 30.5.2024.</a:t>
            </a:r>
            <a:endParaRPr lang="fi-FI" sz="4400" dirty="0">
              <a:cs typeface="Calibri"/>
            </a:endParaRPr>
          </a:p>
          <a:p>
            <a:pPr marL="0" indent="0">
              <a:lnSpc>
                <a:spcPct val="100000"/>
              </a:lnSpc>
              <a:spcBef>
                <a:spcPts val="0"/>
              </a:spcBef>
              <a:buNone/>
            </a:pPr>
            <a:endParaRPr lang="fi-FI" sz="4400"/>
          </a:p>
          <a:p>
            <a:pPr marL="0" indent="0">
              <a:lnSpc>
                <a:spcPct val="100000"/>
              </a:lnSpc>
              <a:spcBef>
                <a:spcPts val="0"/>
              </a:spcBef>
              <a:buNone/>
            </a:pPr>
            <a:r>
              <a:rPr lang="fi-FI" sz="4400" dirty="0"/>
              <a:t>Leskelä, </a:t>
            </a:r>
            <a:r>
              <a:rPr lang="fi-FI" sz="4400" dirty="0" err="1"/>
              <a:t>Leealaura</a:t>
            </a:r>
            <a:r>
              <a:rPr lang="fi-FI" sz="4400" dirty="0"/>
              <a:t>. 2019. Selkokieli. Saavutettavan kielen opas. </a:t>
            </a:r>
            <a:r>
              <a:rPr lang="fi-FI" sz="4400" dirty="0" err="1"/>
              <a:t>Opike</a:t>
            </a:r>
            <a:r>
              <a:rPr lang="fi-FI" sz="4400" dirty="0"/>
              <a:t>.</a:t>
            </a:r>
            <a:endParaRPr lang="fi-FI" sz="4400" dirty="0">
              <a:hlinkClick r:id="rId9"/>
            </a:endParaRPr>
          </a:p>
          <a:p>
            <a:pPr marL="0" indent="0">
              <a:lnSpc>
                <a:spcPct val="100000"/>
              </a:lnSpc>
              <a:spcBef>
                <a:spcPts val="0"/>
              </a:spcBef>
              <a:buNone/>
            </a:pPr>
            <a:endParaRPr lang="fi-FI" sz="4400"/>
          </a:p>
          <a:p>
            <a:pPr marL="0" indent="0">
              <a:lnSpc>
                <a:spcPct val="100000"/>
              </a:lnSpc>
              <a:spcBef>
                <a:spcPts val="0"/>
              </a:spcBef>
              <a:buNone/>
            </a:pPr>
            <a:r>
              <a:rPr lang="fi-FI" sz="4400" dirty="0"/>
              <a:t>Maahanmuutto ja kielellinen moninaisuus. Kielitietoinen työskentely. Terveyden ja hyvinvoinnin laitos. 2024. </a:t>
            </a:r>
            <a:r>
              <a:rPr lang="fi-FI" sz="4400" dirty="0">
                <a:hlinkClick r:id="rId10"/>
              </a:rPr>
              <a:t>thl.fi/aiheet/maahanmuutto-ja-kulttuurinen-moninaisuus/tyon-tueksi/hyvia-kaytantoja/kielitietoinen-tyoskentely</a:t>
            </a:r>
            <a:r>
              <a:rPr lang="fi-FI" sz="4400" dirty="0"/>
              <a:t>. Luettu 30.5.2024.</a:t>
            </a:r>
            <a:endParaRPr lang="fi-FI" sz="4400" dirty="0">
              <a:cs typeface="Calibri"/>
            </a:endParaRPr>
          </a:p>
          <a:p>
            <a:pPr marL="0" indent="0">
              <a:lnSpc>
                <a:spcPct val="100000"/>
              </a:lnSpc>
              <a:spcBef>
                <a:spcPts val="0"/>
              </a:spcBef>
              <a:buNone/>
            </a:pPr>
            <a:endParaRPr lang="fi-FI" sz="4400"/>
          </a:p>
          <a:p>
            <a:pPr marL="0" indent="0">
              <a:lnSpc>
                <a:spcPct val="100000"/>
              </a:lnSpc>
              <a:spcBef>
                <a:spcPts val="0"/>
              </a:spcBef>
              <a:buNone/>
            </a:pPr>
            <a:r>
              <a:rPr lang="fi-FI" sz="4400" b="1" dirty="0"/>
              <a:t>Polkuja-hanke: kielitietoisuus. Osaava </a:t>
            </a:r>
            <a:r>
              <a:rPr lang="fi-FI" sz="4400" b="1" dirty="0" err="1"/>
              <a:t>Tredu</a:t>
            </a:r>
            <a:r>
              <a:rPr lang="fi-FI" sz="4400" b="1" dirty="0"/>
              <a:t>. 2023. (29 videota). </a:t>
            </a:r>
            <a:r>
              <a:rPr lang="fi-FI" sz="4400" b="1" dirty="0">
                <a:hlinkClick r:id="rId11"/>
              </a:rPr>
              <a:t>www.youtube.com/playlist?list=PLHdusDFOKUA0l1wXp9lSFb6Jy3FSRF3xP</a:t>
            </a:r>
            <a:r>
              <a:rPr lang="fi-FI" sz="4400" b="1" dirty="0"/>
              <a:t>. Katsottu 30.5.2024.</a:t>
            </a:r>
            <a:endParaRPr lang="fi-FI" sz="4400" b="1" dirty="0">
              <a:cs typeface="Calibri"/>
            </a:endParaRPr>
          </a:p>
          <a:p>
            <a:pPr marL="0" indent="0">
              <a:lnSpc>
                <a:spcPct val="100000"/>
              </a:lnSpc>
              <a:spcBef>
                <a:spcPts val="0"/>
              </a:spcBef>
              <a:buNone/>
            </a:pPr>
            <a:endParaRPr lang="fi-FI" sz="4400"/>
          </a:p>
          <a:p>
            <a:pPr marL="0" indent="0">
              <a:lnSpc>
                <a:spcPct val="100000"/>
              </a:lnSpc>
              <a:spcBef>
                <a:spcPts val="0"/>
              </a:spcBef>
              <a:buNone/>
            </a:pPr>
            <a:r>
              <a:rPr lang="fi-FI" sz="4400" dirty="0"/>
              <a:t>Pusa, M-L &amp; Lampinen, M. &amp; Ryynänen-Jussila, S. 2017. Maahanmuuttajat voimavarana työpaikalla. Opas kieli- ja kulttuuritietoiseen ohjaukseen. </a:t>
            </a:r>
            <a:r>
              <a:rPr lang="fi-FI" sz="4400" dirty="0">
                <a:hlinkClick r:id="rId12"/>
              </a:rPr>
              <a:t>http://view.24mags.com/mobilev/e5f43d46a15e11480d262296d568fc76#/page=1</a:t>
            </a:r>
            <a:r>
              <a:rPr lang="fi-FI" sz="4400" dirty="0"/>
              <a:t>. Luettu 30.5.2024.</a:t>
            </a:r>
            <a:endParaRPr lang="fi-FI" sz="4400" dirty="0">
              <a:cs typeface="Calibri"/>
            </a:endParaRPr>
          </a:p>
          <a:p>
            <a:pPr marL="0" indent="0">
              <a:lnSpc>
                <a:spcPct val="100000"/>
              </a:lnSpc>
              <a:spcBef>
                <a:spcPts val="0"/>
              </a:spcBef>
              <a:buNone/>
            </a:pPr>
            <a:endParaRPr lang="fi-FI" sz="4400"/>
          </a:p>
          <a:p>
            <a:pPr marL="0" indent="0">
              <a:lnSpc>
                <a:spcPct val="100000"/>
              </a:lnSpc>
              <a:spcBef>
                <a:spcPts val="0"/>
              </a:spcBef>
              <a:buNone/>
            </a:pPr>
            <a:r>
              <a:rPr lang="fi-FI" sz="4400" dirty="0"/>
              <a:t>Sainio, Ari. 2022. Avaimet selkokieleen. </a:t>
            </a:r>
            <a:r>
              <a:rPr lang="fi-FI" sz="4400" dirty="0" err="1"/>
              <a:t>Opike</a:t>
            </a:r>
            <a:r>
              <a:rPr lang="fi-FI" sz="4400" dirty="0"/>
              <a:t>.</a:t>
            </a:r>
            <a:endParaRPr lang="fi-FI" sz="4400" dirty="0">
              <a:hlinkClick r:id="rId13"/>
            </a:endParaRPr>
          </a:p>
          <a:p>
            <a:pPr marL="0" indent="0">
              <a:lnSpc>
                <a:spcPct val="100000"/>
              </a:lnSpc>
              <a:spcBef>
                <a:spcPts val="0"/>
              </a:spcBef>
              <a:buNone/>
            </a:pPr>
            <a:endParaRPr lang="fi-FI" sz="4400"/>
          </a:p>
          <a:p>
            <a:pPr marL="0" indent="0">
              <a:lnSpc>
                <a:spcPct val="100000"/>
              </a:lnSpc>
              <a:spcBef>
                <a:spcPts val="0"/>
              </a:spcBef>
              <a:buNone/>
            </a:pPr>
            <a:r>
              <a:rPr lang="fi-FI" sz="4400" dirty="0"/>
              <a:t>Saaranen, M. &amp; </a:t>
            </a:r>
            <a:r>
              <a:rPr lang="fi-FI" sz="4400" dirty="0" err="1"/>
              <a:t>Söyrinki</a:t>
            </a:r>
            <a:r>
              <a:rPr lang="fi-FI" sz="4400" dirty="0"/>
              <a:t>, V. 2020.Tietoa ammatillisen opiskelijan ohjaamisesta työpaikan ohjaajalle helpolla suomen kielellä. Stadin AO. </a:t>
            </a:r>
            <a:r>
              <a:rPr lang="fi-FI" sz="4400" dirty="0">
                <a:hlinkClick r:id="rId14"/>
              </a:rPr>
              <a:t>https://sites.google.com/edu.hel.fi/selkotieto/</a:t>
            </a:r>
            <a:r>
              <a:rPr lang="fi-FI" sz="4400" dirty="0"/>
              <a:t>. Luettu 30.5.2024.</a:t>
            </a:r>
            <a:endParaRPr lang="fi-FI" sz="4400" dirty="0">
              <a:cs typeface="Calibri"/>
            </a:endParaRPr>
          </a:p>
          <a:p>
            <a:pPr marL="0" indent="0">
              <a:lnSpc>
                <a:spcPct val="100000"/>
              </a:lnSpc>
              <a:spcBef>
                <a:spcPts val="0"/>
              </a:spcBef>
              <a:buNone/>
            </a:pPr>
            <a:endParaRPr lang="fi-FI" sz="4400"/>
          </a:p>
          <a:p>
            <a:pPr marL="0" indent="0">
              <a:lnSpc>
                <a:spcPct val="100000"/>
              </a:lnSpc>
              <a:spcBef>
                <a:spcPts val="0"/>
              </a:spcBef>
              <a:buNone/>
            </a:pPr>
            <a:r>
              <a:rPr lang="fi-FI" sz="4400" dirty="0"/>
              <a:t>Selkokeskus. Selkokieli. 2024. </a:t>
            </a:r>
            <a:r>
              <a:rPr lang="fi-FI" sz="4400" dirty="0">
                <a:hlinkClick r:id="rId15"/>
              </a:rPr>
              <a:t>selkokeskus.fi/selkokieli/</a:t>
            </a:r>
            <a:r>
              <a:rPr lang="fi-FI" sz="4400" dirty="0"/>
              <a:t>. Luettu 30.5.2024.</a:t>
            </a:r>
            <a:endParaRPr lang="fi-FI" sz="4400" dirty="0">
              <a:cs typeface="Calibri"/>
            </a:endParaRPr>
          </a:p>
          <a:p>
            <a:pPr marL="0" indent="0">
              <a:lnSpc>
                <a:spcPct val="120000"/>
              </a:lnSpc>
              <a:spcBef>
                <a:spcPts val="0"/>
              </a:spcBef>
              <a:buNone/>
            </a:pPr>
            <a:endParaRPr lang="fi-FI" sz="4400"/>
          </a:p>
          <a:p>
            <a:pPr marL="0" indent="0">
              <a:lnSpc>
                <a:spcPct val="120000"/>
              </a:lnSpc>
              <a:spcBef>
                <a:spcPts val="0"/>
              </a:spcBef>
              <a:buNone/>
            </a:pPr>
            <a:r>
              <a:rPr lang="fi-FI" sz="4400" dirty="0"/>
              <a:t>Takala, T. 2024. Selkoviestintä asiakastyössä. Edita.</a:t>
            </a:r>
            <a:endParaRPr lang="fi-FI" sz="4400" dirty="0">
              <a:cs typeface="Calibri"/>
            </a:endParaRPr>
          </a:p>
          <a:p>
            <a:endParaRPr lang="fi-FI"/>
          </a:p>
        </p:txBody>
      </p:sp>
    </p:spTree>
    <p:extLst>
      <p:ext uri="{BB962C8B-B14F-4D97-AF65-F5344CB8AC3E}">
        <p14:creationId xmlns:p14="http://schemas.microsoft.com/office/powerpoint/2010/main" val="20270533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13D086-EB06-36B4-8ABE-8C4D290673AA}"/>
              </a:ext>
            </a:extLst>
          </p:cNvPr>
          <p:cNvSpPr>
            <a:spLocks noGrp="1"/>
          </p:cNvSpPr>
          <p:nvPr>
            <p:ph type="title"/>
          </p:nvPr>
        </p:nvSpPr>
        <p:spPr>
          <a:xfrm>
            <a:off x="3177409" y="2752374"/>
            <a:ext cx="5171851" cy="1125062"/>
          </a:xfrm>
        </p:spPr>
        <p:txBody>
          <a:bodyPr>
            <a:noAutofit/>
          </a:bodyPr>
          <a:lstStyle/>
          <a:p>
            <a:r>
              <a:rPr lang="fi-FI" b="1" dirty="0">
                <a:solidFill>
                  <a:schemeClr val="accent5">
                    <a:lumMod val="50000"/>
                  </a:schemeClr>
                </a:solidFill>
                <a:latin typeface="+mn-lt"/>
                <a:ea typeface="ADLaM Display"/>
                <a:cs typeface="ADLaM Display"/>
              </a:rPr>
              <a:t>8. Tekijät</a:t>
            </a:r>
            <a:endParaRPr lang="fi-FI" b="1" dirty="0">
              <a:solidFill>
                <a:schemeClr val="accent5">
                  <a:lumMod val="50000"/>
                </a:schemeClr>
              </a:solidFill>
              <a:latin typeface="+mn-lt"/>
              <a:ea typeface="ADLaM Display" panose="02010000000000000000" pitchFamily="2" charset="0"/>
              <a:cs typeface="ADLaM Display" panose="02010000000000000000" pitchFamily="2" charset="0"/>
            </a:endParaRPr>
          </a:p>
        </p:txBody>
      </p:sp>
      <p:pic>
        <p:nvPicPr>
          <p:cNvPr id="3" name="Kuva 2">
            <a:extLst>
              <a:ext uri="{FF2B5EF4-FFF2-40B4-BE49-F238E27FC236}">
                <a16:creationId xmlns:a16="http://schemas.microsoft.com/office/drawing/2014/main" id="{6D7B9DC2-15C2-7873-A6AC-1ED2F5284B9C}"/>
              </a:ext>
              <a:ext uri="{C183D7F6-B498-43B3-948B-1728B52AA6E4}">
                <adec:decorative xmlns:adec="http://schemas.microsoft.com/office/drawing/2017/decorative" val="1"/>
              </a:ext>
            </a:extLst>
          </p:cNvPr>
          <p:cNvPicPr/>
          <p:nvPr/>
        </p:nvPicPr>
        <p:blipFill rotWithShape="1">
          <a:blip r:embed="rId2">
            <a:alphaModFix amt="20000"/>
          </a:blip>
          <a:srcRect l="64670" t="5258" r="10844" b="17939"/>
          <a:stretch/>
        </p:blipFill>
        <p:spPr>
          <a:xfrm>
            <a:off x="0" y="0"/>
            <a:ext cx="2044700" cy="6413500"/>
          </a:xfrm>
          <a:prstGeom prst="rect">
            <a:avLst/>
          </a:prstGeom>
          <a:ln>
            <a:solidFill>
              <a:srgbClr val="C9E3E6"/>
            </a:solidFill>
          </a:ln>
        </p:spPr>
      </p:pic>
    </p:spTree>
    <p:extLst>
      <p:ext uri="{BB962C8B-B14F-4D97-AF65-F5344CB8AC3E}">
        <p14:creationId xmlns:p14="http://schemas.microsoft.com/office/powerpoint/2010/main" val="17186150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21149B-4672-4EE3-27CE-57F6D0CEDAEB}"/>
              </a:ext>
            </a:extLst>
          </p:cNvPr>
          <p:cNvSpPr>
            <a:spLocks noGrp="1"/>
          </p:cNvSpPr>
          <p:nvPr>
            <p:ph type="title"/>
          </p:nvPr>
        </p:nvSpPr>
        <p:spPr/>
        <p:txBody>
          <a:bodyPr/>
          <a:lstStyle/>
          <a:p>
            <a:r>
              <a:rPr lang="fi-FI" dirty="0">
                <a:latin typeface="+mn-lt"/>
              </a:rPr>
              <a:t>Tekijät</a:t>
            </a:r>
          </a:p>
        </p:txBody>
      </p:sp>
      <p:sp>
        <p:nvSpPr>
          <p:cNvPr id="3" name="Sisällön paikkamerkki 2">
            <a:extLst>
              <a:ext uri="{FF2B5EF4-FFF2-40B4-BE49-F238E27FC236}">
                <a16:creationId xmlns:a16="http://schemas.microsoft.com/office/drawing/2014/main" id="{6ED78DD1-569B-2652-964E-C555DDA80ADC}"/>
              </a:ext>
            </a:extLst>
          </p:cNvPr>
          <p:cNvSpPr>
            <a:spLocks noGrp="1"/>
          </p:cNvSpPr>
          <p:nvPr>
            <p:ph idx="1"/>
          </p:nvPr>
        </p:nvSpPr>
        <p:spPr/>
        <p:txBody>
          <a:bodyPr/>
          <a:lstStyle/>
          <a:p>
            <a:r>
              <a:rPr lang="fi-FI"/>
              <a:t>Tuija Takala ja työryhmä Katja </a:t>
            </a:r>
            <a:r>
              <a:rPr lang="fi-FI" err="1"/>
              <a:t>Kalkela</a:t>
            </a:r>
            <a:r>
              <a:rPr lang="fi-FI"/>
              <a:t>, Lilli Kuhakoski-Nenonen, Laura Lehmuskoski ja Riikka Mattsson.</a:t>
            </a:r>
          </a:p>
        </p:txBody>
      </p:sp>
    </p:spTree>
    <p:extLst>
      <p:ext uri="{BB962C8B-B14F-4D97-AF65-F5344CB8AC3E}">
        <p14:creationId xmlns:p14="http://schemas.microsoft.com/office/powerpoint/2010/main" val="18678950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94DA9032-DFC2-A8C6-3449-38EBAAEEEF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alphaModFix amt="50000"/>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871537" y="1"/>
            <a:ext cx="7285351" cy="6380480"/>
          </a:xfrm>
          <a:prstGeom prst="rect">
            <a:avLst/>
          </a:prstGeom>
        </p:spPr>
      </p:pic>
      <p:sp>
        <p:nvSpPr>
          <p:cNvPr id="8" name="Ellipsi 7">
            <a:extLst>
              <a:ext uri="{FF2B5EF4-FFF2-40B4-BE49-F238E27FC236}">
                <a16:creationId xmlns:a16="http://schemas.microsoft.com/office/drawing/2014/main" id="{548C14D1-CFE3-2337-2B11-4CDC6078386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2055625" y="1714500"/>
            <a:ext cx="8101263" cy="3649401"/>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br>
              <a:rPr lang="fi-FI" sz="2800" b="1"/>
            </a:br>
            <a:r>
              <a:rPr lang="fi-FI" sz="2800" b="1">
                <a:solidFill>
                  <a:schemeClr val="tx1"/>
                </a:solidFill>
                <a:latin typeface="Abadi"/>
              </a:rPr>
              <a:t>Vieraskielisen opetuksen kehittäminen</a:t>
            </a:r>
          </a:p>
          <a:p>
            <a:pPr algn="ctr"/>
            <a:endParaRPr lang="fi-FI" sz="2800" b="1">
              <a:latin typeface="Abadi"/>
            </a:endParaRPr>
          </a:p>
          <a:p>
            <a:pPr algn="ctr"/>
            <a:r>
              <a:rPr lang="fi-FI" sz="2800" b="1">
                <a:solidFill>
                  <a:schemeClr val="tx1"/>
                </a:solidFill>
                <a:latin typeface="Abadi"/>
              </a:rPr>
              <a:t>Kotimaisten kielten opetuksen tarjonnan ja laadun kehittäminen </a:t>
            </a:r>
            <a:endParaRPr lang="fi-FI" sz="2800" b="1">
              <a:solidFill>
                <a:schemeClr val="tx1"/>
              </a:solidFill>
              <a:latin typeface="Abadi"/>
              <a:cs typeface="Calibri"/>
            </a:endParaRPr>
          </a:p>
          <a:p>
            <a:pPr algn="ctr"/>
            <a:r>
              <a:rPr lang="fi-FI" sz="2800" b="1">
                <a:solidFill>
                  <a:schemeClr val="tx1"/>
                </a:solidFill>
                <a:latin typeface="Abadi"/>
              </a:rPr>
              <a:t>ammatillisessa koulutuksessa</a:t>
            </a:r>
            <a:endParaRPr lang="fi-FI" sz="2800" b="1">
              <a:solidFill>
                <a:schemeClr val="tx1"/>
              </a:solidFill>
              <a:latin typeface="Abadi"/>
              <a:cs typeface="Calibri"/>
            </a:endParaRPr>
          </a:p>
          <a:p>
            <a:pPr algn="ctr"/>
            <a:endParaRPr lang="fi-FI" sz="2800" b="1">
              <a:solidFill>
                <a:schemeClr val="tx1"/>
              </a:solidFill>
            </a:endParaRPr>
          </a:p>
          <a:p>
            <a:pPr algn="ctr"/>
            <a:r>
              <a:rPr lang="fi-FI" sz="2800" b="1">
                <a:solidFill>
                  <a:schemeClr val="tx1"/>
                </a:solidFill>
              </a:rPr>
              <a:t>2024</a:t>
            </a:r>
            <a:endParaRPr lang="fi-FI" sz="2800" b="1">
              <a:solidFill>
                <a:schemeClr val="tx1"/>
              </a:solidFill>
              <a:cs typeface="Calibri"/>
            </a:endParaRPr>
          </a:p>
          <a:p>
            <a:pPr algn="ctr"/>
            <a:endParaRPr lang="fi-FI" sz="1600"/>
          </a:p>
        </p:txBody>
      </p:sp>
      <p:sp>
        <p:nvSpPr>
          <p:cNvPr id="15" name="Tekstiruutu 14">
            <a:extLst>
              <a:ext uri="{FF2B5EF4-FFF2-40B4-BE49-F238E27FC236}">
                <a16:creationId xmlns:a16="http://schemas.microsoft.com/office/drawing/2014/main" id="{C1A3798B-E8BA-BD6D-7674-9529579D8445}"/>
              </a:ext>
            </a:extLst>
          </p:cNvPr>
          <p:cNvSpPr txBox="1">
            <a:spLocks noGrp="1" noRot="1" noMove="1" noResize="1" noEditPoints="1" noAdjustHandles="1" noChangeArrowheads="1" noChangeShapeType="1"/>
          </p:cNvSpPr>
          <p:nvPr/>
        </p:nvSpPr>
        <p:spPr>
          <a:xfrm>
            <a:off x="5036344" y="1140156"/>
            <a:ext cx="2119312" cy="707886"/>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altLang="fi-FI" sz="4000" b="0" i="0" u="none" strike="noStrike" kern="1200" cap="none" spc="0" normalizeH="0" baseline="0" noProof="0">
                <a:ln>
                  <a:noFill/>
                </a:ln>
                <a:effectLst/>
                <a:uLnTx/>
                <a:uFillTx/>
                <a:latin typeface="ADLaM Display" panose="02010000000000000000" pitchFamily="2" charset="0"/>
                <a:ea typeface="ADLaM Display" panose="02010000000000000000" pitchFamily="2" charset="0"/>
                <a:cs typeface="ADLaM Display" panose="02010000000000000000" pitchFamily="2" charset="0"/>
              </a:rPr>
              <a:t>VIERKO</a:t>
            </a:r>
          </a:p>
        </p:txBody>
      </p:sp>
      <p:sp>
        <p:nvSpPr>
          <p:cNvPr id="3" name="Tekstiruutu 2">
            <a:extLst>
              <a:ext uri="{FF2B5EF4-FFF2-40B4-BE49-F238E27FC236}">
                <a16:creationId xmlns:a16="http://schemas.microsoft.com/office/drawing/2014/main" id="{8656EA26-821E-1EE5-5BBF-51EE9F34D8C8}"/>
              </a:ext>
            </a:extLst>
          </p:cNvPr>
          <p:cNvSpPr txBox="1"/>
          <p:nvPr/>
        </p:nvSpPr>
        <p:spPr>
          <a:xfrm>
            <a:off x="0" y="5645857"/>
            <a:ext cx="4671617" cy="584775"/>
          </a:xfrm>
          <a:prstGeom prst="rect">
            <a:avLst/>
          </a:prstGeom>
          <a:noFill/>
        </p:spPr>
        <p:txBody>
          <a:bodyPr wrap="square" lIns="91440" tIns="45720" rIns="91440" bIns="45720" anchor="t">
            <a:spAutoFit/>
          </a:bodyPr>
          <a:lstStyle/>
          <a:p>
            <a:r>
              <a:rPr lang="fi-FI" sz="1600" b="1"/>
              <a:t> </a:t>
            </a:r>
            <a:r>
              <a:rPr lang="fi-FI" sz="1600" b="1">
                <a:latin typeface="Abadi"/>
              </a:rPr>
              <a:t>Lisätietoa:</a:t>
            </a:r>
            <a:br>
              <a:rPr lang="fi-FI" sz="1600" b="1">
                <a:latin typeface="Abadi"/>
              </a:rPr>
            </a:br>
            <a:r>
              <a:rPr lang="fi-FI" sz="1600" b="1">
                <a:latin typeface="Abadi"/>
              </a:rPr>
              <a:t> </a:t>
            </a:r>
            <a:r>
              <a:rPr lang="fi-FI" sz="1600">
                <a:latin typeface="Abadi"/>
                <a:hlinkClick r:id="rId4"/>
              </a:rPr>
              <a:t>https://www.keuda.fi/keuda/hankkeet/vierko/</a:t>
            </a:r>
            <a:endParaRPr lang="fi-FI" sz="1600">
              <a:latin typeface="Abadi"/>
            </a:endParaRPr>
          </a:p>
        </p:txBody>
      </p:sp>
      <p:pic>
        <p:nvPicPr>
          <p:cNvPr id="2" name="Kuva 1" descr="Lisenssi cc by 4.0">
            <a:extLst>
              <a:ext uri="{FF2B5EF4-FFF2-40B4-BE49-F238E27FC236}">
                <a16:creationId xmlns:a16="http://schemas.microsoft.com/office/drawing/2014/main" id="{6FE7A0B6-A248-DE96-3BE1-3B8EF624CA03}"/>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a14:imgEffect>
                  </a14:imgLayer>
                </a14:imgProps>
              </a:ext>
              <a:ext uri="{28A0092B-C50C-407E-A947-70E740481C1C}">
                <a14:useLocalDpi xmlns:a14="http://schemas.microsoft.com/office/drawing/2010/main" val="0"/>
              </a:ext>
            </a:extLst>
          </a:blip>
          <a:srcRect/>
          <a:stretch>
            <a:fillRect/>
          </a:stretch>
        </p:blipFill>
        <p:spPr bwMode="auto">
          <a:xfrm>
            <a:off x="3740863" y="6455048"/>
            <a:ext cx="1712168" cy="387670"/>
          </a:xfrm>
          <a:prstGeom prst="rect">
            <a:avLst/>
          </a:prstGeom>
          <a:noFill/>
        </p:spPr>
      </p:pic>
      <p:sp>
        <p:nvSpPr>
          <p:cNvPr id="5" name="Tekstiruutu 4">
            <a:extLst>
              <a:ext uri="{FF2B5EF4-FFF2-40B4-BE49-F238E27FC236}">
                <a16:creationId xmlns:a16="http://schemas.microsoft.com/office/drawing/2014/main" id="{E71CF071-C74D-03E1-51F2-E2FC794ACADE}"/>
              </a:ext>
            </a:extLst>
          </p:cNvPr>
          <p:cNvSpPr txBox="1"/>
          <p:nvPr/>
        </p:nvSpPr>
        <p:spPr>
          <a:xfrm>
            <a:off x="5657095" y="6494995"/>
            <a:ext cx="3832345" cy="307777"/>
          </a:xfrm>
          <a:prstGeom prst="rect">
            <a:avLst/>
          </a:prstGeom>
          <a:noFill/>
        </p:spPr>
        <p:txBody>
          <a:bodyPr wrap="square" lIns="91440" tIns="45720" rIns="91440" bIns="45720" anchor="t">
            <a:spAutoFit/>
          </a:bodyPr>
          <a:lstStyle/>
          <a:p>
            <a:r>
              <a:rPr lang="fi-FI" sz="1400">
                <a:effectLst/>
                <a:latin typeface="Abadi"/>
                <a:ea typeface="Aptos" panose="020B0004020202020204" pitchFamily="34" charset="0"/>
                <a:cs typeface="ADLaM Display"/>
              </a:rPr>
              <a:t>https://creativecommons.org/licenses/by/4.0/</a:t>
            </a:r>
            <a:endParaRPr lang="fi-FI" sz="1400">
              <a:latin typeface="Abadi"/>
              <a:cs typeface="ADLaM Display"/>
            </a:endParaRPr>
          </a:p>
        </p:txBody>
      </p:sp>
    </p:spTree>
    <p:extLst>
      <p:ext uri="{BB962C8B-B14F-4D97-AF65-F5344CB8AC3E}">
        <p14:creationId xmlns:p14="http://schemas.microsoft.com/office/powerpoint/2010/main" val="1958345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13D086-EB06-36B4-8ABE-8C4D290673AA}"/>
              </a:ext>
            </a:extLst>
          </p:cNvPr>
          <p:cNvSpPr>
            <a:spLocks noGrp="1"/>
          </p:cNvSpPr>
          <p:nvPr>
            <p:ph type="title"/>
          </p:nvPr>
        </p:nvSpPr>
        <p:spPr>
          <a:xfrm>
            <a:off x="3063831" y="2396568"/>
            <a:ext cx="8265649" cy="2045729"/>
          </a:xfrm>
        </p:spPr>
        <p:txBody>
          <a:bodyPr>
            <a:noAutofit/>
          </a:bodyPr>
          <a:lstStyle/>
          <a:p>
            <a:r>
              <a:rPr lang="fi-FI" b="1">
                <a:solidFill>
                  <a:schemeClr val="accent5">
                    <a:lumMod val="50000"/>
                  </a:schemeClr>
                </a:solidFill>
                <a:latin typeface="+mn-lt"/>
                <a:ea typeface="ADLaM Display"/>
                <a:cs typeface="ADLaM Display"/>
              </a:rPr>
              <a:t>2. Kielen merkitys</a:t>
            </a:r>
            <a:br>
              <a:rPr lang="fi-FI" b="1">
                <a:solidFill>
                  <a:schemeClr val="accent5">
                    <a:lumMod val="50000"/>
                  </a:schemeClr>
                </a:solidFill>
                <a:latin typeface="+mn-lt"/>
                <a:ea typeface="ADLaM Display"/>
                <a:cs typeface="ADLaM Display"/>
              </a:rPr>
            </a:br>
            <a:br>
              <a:rPr lang="fi-FI" b="1">
                <a:latin typeface="+mn-lt"/>
                <a:ea typeface="ADLaM Display"/>
                <a:cs typeface="ADLaM Display"/>
              </a:rPr>
            </a:br>
            <a:r>
              <a:rPr lang="fi-FI" sz="2800" b="1">
                <a:solidFill>
                  <a:schemeClr val="accent5">
                    <a:lumMod val="50000"/>
                  </a:schemeClr>
                </a:solidFill>
                <a:latin typeface="+mn-lt"/>
                <a:ea typeface="ADLaM Display"/>
                <a:cs typeface="ADLaM Display"/>
              </a:rPr>
              <a:t>Sinun merkityksesi kielen käyttäjänä</a:t>
            </a:r>
          </a:p>
        </p:txBody>
      </p:sp>
      <p:pic>
        <p:nvPicPr>
          <p:cNvPr id="3" name="Kuva 2">
            <a:extLst>
              <a:ext uri="{FF2B5EF4-FFF2-40B4-BE49-F238E27FC236}">
                <a16:creationId xmlns:a16="http://schemas.microsoft.com/office/drawing/2014/main" id="{63080038-DFBA-2BEF-6059-EC7038279D82}"/>
              </a:ext>
              <a:ext uri="{C183D7F6-B498-43B3-948B-1728B52AA6E4}">
                <adec:decorative xmlns:adec="http://schemas.microsoft.com/office/drawing/2017/decorative" val="1"/>
              </a:ext>
            </a:extLst>
          </p:cNvPr>
          <p:cNvPicPr/>
          <p:nvPr/>
        </p:nvPicPr>
        <p:blipFill rotWithShape="1">
          <a:blip r:embed="rId2">
            <a:alphaModFix amt="20000"/>
          </a:blip>
          <a:srcRect l="64670" t="5258" r="10844" b="17939"/>
          <a:stretch/>
        </p:blipFill>
        <p:spPr>
          <a:xfrm>
            <a:off x="0" y="0"/>
            <a:ext cx="2044700" cy="6413500"/>
          </a:xfrm>
          <a:prstGeom prst="rect">
            <a:avLst/>
          </a:prstGeom>
          <a:ln>
            <a:solidFill>
              <a:srgbClr val="C9E3E6"/>
            </a:solidFill>
          </a:ln>
        </p:spPr>
      </p:pic>
    </p:spTree>
    <p:extLst>
      <p:ext uri="{BB962C8B-B14F-4D97-AF65-F5344CB8AC3E}">
        <p14:creationId xmlns:p14="http://schemas.microsoft.com/office/powerpoint/2010/main" val="3714877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878507-7AD0-3BD9-A108-4A1DDC36B116}"/>
              </a:ext>
            </a:extLst>
          </p:cNvPr>
          <p:cNvSpPr>
            <a:spLocks noGrp="1"/>
          </p:cNvSpPr>
          <p:nvPr>
            <p:ph type="title"/>
          </p:nvPr>
        </p:nvSpPr>
        <p:spPr/>
        <p:txBody>
          <a:bodyPr>
            <a:normAutofit/>
          </a:bodyPr>
          <a:lstStyle/>
          <a:p>
            <a:r>
              <a:rPr lang="fi-FI" b="0" i="0" u="none" strike="noStrike">
                <a:solidFill>
                  <a:srgbClr val="000000"/>
                </a:solidFill>
                <a:effectLst/>
                <a:latin typeface="Calibri" panose="020F0502020204030204" pitchFamily="34" charset="0"/>
              </a:rPr>
              <a:t>Kieli on valtaa</a:t>
            </a:r>
            <a:endParaRPr lang="fi-FI"/>
          </a:p>
        </p:txBody>
      </p:sp>
      <p:sp>
        <p:nvSpPr>
          <p:cNvPr id="3" name="Sisällön paikkamerkki 2">
            <a:extLst>
              <a:ext uri="{FF2B5EF4-FFF2-40B4-BE49-F238E27FC236}">
                <a16:creationId xmlns:a16="http://schemas.microsoft.com/office/drawing/2014/main" id="{C913CB6E-5487-8C61-1B59-8D1A60B2A4C8}"/>
              </a:ext>
            </a:extLst>
          </p:cNvPr>
          <p:cNvSpPr>
            <a:spLocks noGrp="1"/>
          </p:cNvSpPr>
          <p:nvPr>
            <p:ph idx="1"/>
          </p:nvPr>
        </p:nvSpPr>
        <p:spPr/>
        <p:txBody>
          <a:bodyPr/>
          <a:lstStyle/>
          <a:p>
            <a:pPr algn="l" rtl="0" fontAlgn="base">
              <a:buFont typeface="Arial" panose="020B0604020202020204" pitchFamily="34" charset="0"/>
              <a:buChar char="•"/>
            </a:pPr>
            <a:r>
              <a:rPr lang="fi-FI" b="0" i="0" u="none" strike="noStrike">
                <a:solidFill>
                  <a:srgbClr val="000000"/>
                </a:solidFill>
                <a:effectLst/>
              </a:rPr>
              <a:t>Käytät kaiken aikaa kielen osa-alueita: </a:t>
            </a:r>
          </a:p>
          <a:p>
            <a:pPr lvl="1" fontAlgn="base"/>
            <a:r>
              <a:rPr lang="fi-FI">
                <a:solidFill>
                  <a:srgbClr val="000000"/>
                </a:solidFill>
              </a:rPr>
              <a:t>p</a:t>
            </a:r>
            <a:r>
              <a:rPr lang="fi-FI" b="0" i="0" u="none" strike="noStrike">
                <a:solidFill>
                  <a:srgbClr val="000000"/>
                </a:solidFill>
                <a:effectLst/>
              </a:rPr>
              <a:t>uhetta</a:t>
            </a:r>
          </a:p>
          <a:p>
            <a:pPr lvl="1" fontAlgn="base"/>
            <a:r>
              <a:rPr lang="fi-FI">
                <a:solidFill>
                  <a:srgbClr val="000000"/>
                </a:solidFill>
              </a:rPr>
              <a:t>k</a:t>
            </a:r>
            <a:r>
              <a:rPr lang="fi-FI" b="0" i="0" u="none" strike="noStrike">
                <a:solidFill>
                  <a:srgbClr val="000000"/>
                </a:solidFill>
                <a:effectLst/>
              </a:rPr>
              <a:t>uuntelemista</a:t>
            </a:r>
          </a:p>
          <a:p>
            <a:pPr lvl="1" fontAlgn="base"/>
            <a:r>
              <a:rPr lang="fi-FI">
                <a:solidFill>
                  <a:srgbClr val="000000"/>
                </a:solidFill>
              </a:rPr>
              <a:t>k</a:t>
            </a:r>
            <a:r>
              <a:rPr lang="fi-FI" b="0" i="0" u="none" strike="noStrike">
                <a:solidFill>
                  <a:srgbClr val="000000"/>
                </a:solidFill>
                <a:effectLst/>
              </a:rPr>
              <a:t>irjoittamista</a:t>
            </a:r>
          </a:p>
          <a:p>
            <a:pPr lvl="1" fontAlgn="base"/>
            <a:r>
              <a:rPr lang="fi-FI">
                <a:solidFill>
                  <a:srgbClr val="000000"/>
                </a:solidFill>
              </a:rPr>
              <a:t>lu</a:t>
            </a:r>
            <a:r>
              <a:rPr lang="fi-FI" b="0" i="0" u="none" strike="noStrike">
                <a:solidFill>
                  <a:srgbClr val="000000"/>
                </a:solidFill>
                <a:effectLst/>
              </a:rPr>
              <a:t>kemista.</a:t>
            </a:r>
            <a:r>
              <a:rPr lang="en-US" b="0" i="0">
                <a:solidFill>
                  <a:srgbClr val="000000"/>
                </a:solidFill>
                <a:effectLst/>
              </a:rPr>
              <a:t>​</a:t>
            </a:r>
          </a:p>
          <a:p>
            <a:pPr algn="l" rtl="0" fontAlgn="base">
              <a:buFont typeface="Arial" panose="020B0604020202020204" pitchFamily="34" charset="0"/>
              <a:buChar char="•"/>
            </a:pPr>
            <a:r>
              <a:rPr lang="fi-FI" b="0" i="0" u="none" strike="noStrike">
                <a:solidFill>
                  <a:srgbClr val="000000"/>
                </a:solidFill>
                <a:effectLst/>
              </a:rPr>
              <a:t>Ymmärtävätkö muut kieltäsi?</a:t>
            </a:r>
            <a:endParaRPr lang="fi-FI" b="0" i="0">
              <a:solidFill>
                <a:srgbClr val="000000"/>
              </a:solidFill>
              <a:effectLst/>
            </a:endParaRPr>
          </a:p>
          <a:p>
            <a:endParaRPr lang="fi-FI" sz="2400"/>
          </a:p>
        </p:txBody>
      </p:sp>
    </p:spTree>
    <p:extLst>
      <p:ext uri="{BB962C8B-B14F-4D97-AF65-F5344CB8AC3E}">
        <p14:creationId xmlns:p14="http://schemas.microsoft.com/office/powerpoint/2010/main" val="1982826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E49029-5671-C731-FE52-ECE26CE26028}"/>
              </a:ext>
            </a:extLst>
          </p:cNvPr>
          <p:cNvSpPr>
            <a:spLocks noGrp="1"/>
          </p:cNvSpPr>
          <p:nvPr>
            <p:ph type="title"/>
          </p:nvPr>
        </p:nvSpPr>
        <p:spPr/>
        <p:txBody>
          <a:bodyPr/>
          <a:lstStyle/>
          <a:p>
            <a:r>
              <a:rPr lang="fi-FI"/>
              <a:t>Esimerkkejä koulun ja ammattien kielistä</a:t>
            </a:r>
          </a:p>
        </p:txBody>
      </p:sp>
      <p:sp>
        <p:nvSpPr>
          <p:cNvPr id="3" name="Sisällön paikkamerkki 2">
            <a:extLst>
              <a:ext uri="{FF2B5EF4-FFF2-40B4-BE49-F238E27FC236}">
                <a16:creationId xmlns:a16="http://schemas.microsoft.com/office/drawing/2014/main" id="{EB6A1059-16F4-1BA8-3592-792E12653D29}"/>
              </a:ext>
            </a:extLst>
          </p:cNvPr>
          <p:cNvSpPr>
            <a:spLocks noGrp="1"/>
          </p:cNvSpPr>
          <p:nvPr>
            <p:ph sz="half" idx="1"/>
          </p:nvPr>
        </p:nvSpPr>
        <p:spPr/>
        <p:txBody>
          <a:bodyPr vert="horz" lIns="91440" tIns="45720" rIns="91440" bIns="45720" rtlCol="0" anchor="t">
            <a:normAutofit/>
          </a:bodyPr>
          <a:lstStyle/>
          <a:p>
            <a:r>
              <a:rPr lang="fi-FI" dirty="0"/>
              <a:t>ops</a:t>
            </a:r>
          </a:p>
          <a:p>
            <a:r>
              <a:rPr lang="fi-FI" err="1"/>
              <a:t>totsu</a:t>
            </a:r>
            <a:endParaRPr lang="fi-FI"/>
          </a:p>
          <a:p>
            <a:r>
              <a:rPr lang="fi-FI" dirty="0"/>
              <a:t>HOKS</a:t>
            </a:r>
            <a:endParaRPr lang="fi-FI" dirty="0">
              <a:cs typeface="Calibri"/>
            </a:endParaRPr>
          </a:p>
          <a:p>
            <a:r>
              <a:rPr lang="fi-FI" dirty="0"/>
              <a:t>Etu</a:t>
            </a:r>
            <a:endParaRPr lang="fi-FI" dirty="0">
              <a:cs typeface="Calibri"/>
            </a:endParaRPr>
          </a:p>
          <a:p>
            <a:r>
              <a:rPr lang="fi-FI" dirty="0" err="1"/>
              <a:t>opso</a:t>
            </a:r>
            <a:endParaRPr lang="fi-FI" dirty="0" err="1">
              <a:cs typeface="Calibri"/>
            </a:endParaRPr>
          </a:p>
          <a:p>
            <a:r>
              <a:rPr lang="fi-FI" dirty="0"/>
              <a:t>YTO</a:t>
            </a:r>
            <a:endParaRPr lang="fi-FI" dirty="0">
              <a:cs typeface="Calibri"/>
            </a:endParaRPr>
          </a:p>
          <a:p>
            <a:endParaRPr lang="fi-FI"/>
          </a:p>
        </p:txBody>
      </p:sp>
      <p:sp>
        <p:nvSpPr>
          <p:cNvPr id="4" name="Sisällön paikkamerkki 3">
            <a:extLst>
              <a:ext uri="{FF2B5EF4-FFF2-40B4-BE49-F238E27FC236}">
                <a16:creationId xmlns:a16="http://schemas.microsoft.com/office/drawing/2014/main" id="{F47AD3BB-D080-CF97-8450-53BE981B9790}"/>
              </a:ext>
            </a:extLst>
          </p:cNvPr>
          <p:cNvSpPr>
            <a:spLocks noGrp="1"/>
          </p:cNvSpPr>
          <p:nvPr>
            <p:ph sz="half" idx="2"/>
          </p:nvPr>
        </p:nvSpPr>
        <p:spPr/>
        <p:txBody>
          <a:bodyPr>
            <a:normAutofit/>
          </a:bodyPr>
          <a:lstStyle/>
          <a:p>
            <a:r>
              <a:rPr lang="fi-FI" b="1"/>
              <a:t>Entä ammattisanat? </a:t>
            </a:r>
            <a:r>
              <a:rPr lang="fi-FI"/>
              <a:t>Esimerkiksi</a:t>
            </a:r>
          </a:p>
          <a:p>
            <a:pPr lvl="1"/>
            <a:r>
              <a:rPr lang="fi-FI">
                <a:hlinkClick r:id="rId2"/>
              </a:rPr>
              <a:t>Hoitajat.net. Hoitotyön ammattisanasto</a:t>
            </a:r>
            <a:endParaRPr lang="fi-FI"/>
          </a:p>
          <a:p>
            <a:pPr lvl="1"/>
            <a:r>
              <a:rPr lang="fi-FI">
                <a:hlinkClick r:id="rId3"/>
              </a:rPr>
              <a:t>Rakennussanasto</a:t>
            </a:r>
            <a:endParaRPr lang="fi-FI"/>
          </a:p>
          <a:p>
            <a:pPr lvl="1"/>
            <a:r>
              <a:rPr lang="fi-FI"/>
              <a:t>Ruoka, ravinto, ravitsemusala: </a:t>
            </a:r>
            <a:r>
              <a:rPr lang="fi-FI">
                <a:hlinkClick r:id="rId4"/>
              </a:rPr>
              <a:t>Tekoihin.fi. Sanastoharjoituksia</a:t>
            </a:r>
            <a:endParaRPr lang="fi-FI"/>
          </a:p>
          <a:p>
            <a:pPr marL="0" indent="0">
              <a:buNone/>
            </a:pPr>
            <a:endParaRPr lang="fi-FI"/>
          </a:p>
        </p:txBody>
      </p:sp>
    </p:spTree>
    <p:extLst>
      <p:ext uri="{BB962C8B-B14F-4D97-AF65-F5344CB8AC3E}">
        <p14:creationId xmlns:p14="http://schemas.microsoft.com/office/powerpoint/2010/main" val="4091628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C5F996E-3BC8-C56B-F5AB-9478A84EDDED}"/>
              </a:ext>
            </a:extLst>
          </p:cNvPr>
          <p:cNvSpPr>
            <a:spLocks noGrp="1"/>
          </p:cNvSpPr>
          <p:nvPr>
            <p:ph type="title"/>
          </p:nvPr>
        </p:nvSpPr>
        <p:spPr/>
        <p:txBody>
          <a:bodyPr/>
          <a:lstStyle/>
          <a:p>
            <a:r>
              <a:rPr lang="fi-FI"/>
              <a:t>Ole kielitietoinen: tee havaintoja kielestä</a:t>
            </a:r>
          </a:p>
        </p:txBody>
      </p:sp>
      <p:sp>
        <p:nvSpPr>
          <p:cNvPr id="3" name="Sisällön paikkamerkki 2">
            <a:extLst>
              <a:ext uri="{FF2B5EF4-FFF2-40B4-BE49-F238E27FC236}">
                <a16:creationId xmlns:a16="http://schemas.microsoft.com/office/drawing/2014/main" id="{2C836F15-CE23-568A-8375-B3A063E1DF45}"/>
              </a:ext>
            </a:extLst>
          </p:cNvPr>
          <p:cNvSpPr>
            <a:spLocks noGrp="1"/>
          </p:cNvSpPr>
          <p:nvPr>
            <p:ph idx="1"/>
          </p:nvPr>
        </p:nvSpPr>
        <p:spPr>
          <a:xfrm>
            <a:off x="838200" y="1825625"/>
            <a:ext cx="5627177" cy="4351338"/>
          </a:xfrm>
        </p:spPr>
        <p:txBody>
          <a:bodyPr/>
          <a:lstStyle/>
          <a:p>
            <a:pPr algn="l" rtl="0" fontAlgn="base">
              <a:buFont typeface="Arial" panose="020B0604020202020204" pitchFamily="34" charset="0"/>
              <a:buChar char="•"/>
            </a:pPr>
            <a:r>
              <a:rPr lang="fi-FI" b="0" i="0" u="none" strike="noStrike">
                <a:solidFill>
                  <a:srgbClr val="000000"/>
                </a:solidFill>
                <a:effectLst/>
              </a:rPr>
              <a:t>Mitä ammattisanoja, käsitteitä ja ammattikieltä oppijan täytyy osata?</a:t>
            </a:r>
            <a:r>
              <a:rPr lang="fi-FI" b="0" i="0">
                <a:solidFill>
                  <a:srgbClr val="000000"/>
                </a:solidFill>
                <a:effectLst/>
              </a:rPr>
              <a:t>​</a:t>
            </a:r>
          </a:p>
          <a:p>
            <a:pPr algn="l" rtl="0" fontAlgn="base">
              <a:buFont typeface="Arial" panose="020B0604020202020204" pitchFamily="34" charset="0"/>
              <a:buChar char="•"/>
            </a:pPr>
            <a:r>
              <a:rPr lang="fi-FI" b="0" i="0" u="none" strike="noStrike">
                <a:solidFill>
                  <a:srgbClr val="000000"/>
                </a:solidFill>
                <a:effectLst/>
              </a:rPr>
              <a:t>Miten voit varmistaa ammattikielen oppimisen?</a:t>
            </a:r>
            <a:r>
              <a:rPr lang="fi-FI" b="0" i="0">
                <a:solidFill>
                  <a:srgbClr val="000000"/>
                </a:solidFill>
                <a:effectLst/>
              </a:rPr>
              <a:t>​</a:t>
            </a:r>
          </a:p>
          <a:p>
            <a:pPr algn="l" rtl="0" fontAlgn="base">
              <a:buFont typeface="Arial" panose="020B0604020202020204" pitchFamily="34" charset="0"/>
              <a:buChar char="•"/>
            </a:pPr>
            <a:r>
              <a:rPr lang="fi-FI" b="0" i="0" u="none" strike="noStrike">
                <a:solidFill>
                  <a:srgbClr val="000000"/>
                </a:solidFill>
                <a:effectLst/>
              </a:rPr>
              <a:t>Miten tuet ammattisi ja alasi kielen </a:t>
            </a:r>
          </a:p>
          <a:p>
            <a:pPr lvl="1" fontAlgn="base"/>
            <a:r>
              <a:rPr lang="fi-FI">
                <a:solidFill>
                  <a:srgbClr val="000000"/>
                </a:solidFill>
              </a:rPr>
              <a:t>p</a:t>
            </a:r>
            <a:r>
              <a:rPr lang="fi-FI" b="0" i="0" u="none" strike="noStrike">
                <a:solidFill>
                  <a:srgbClr val="000000"/>
                </a:solidFill>
                <a:effectLst/>
              </a:rPr>
              <a:t>uhumista</a:t>
            </a:r>
          </a:p>
          <a:p>
            <a:pPr lvl="1" fontAlgn="base"/>
            <a:r>
              <a:rPr lang="fi-FI">
                <a:solidFill>
                  <a:srgbClr val="000000"/>
                </a:solidFill>
              </a:rPr>
              <a:t>l</a:t>
            </a:r>
            <a:r>
              <a:rPr lang="fi-FI" b="0" i="0" u="none" strike="noStrike">
                <a:solidFill>
                  <a:srgbClr val="000000"/>
                </a:solidFill>
                <a:effectLst/>
              </a:rPr>
              <a:t>ukemista</a:t>
            </a:r>
          </a:p>
          <a:p>
            <a:pPr lvl="1" fontAlgn="base"/>
            <a:r>
              <a:rPr lang="fi-FI" b="0" i="0" u="none" strike="noStrike">
                <a:solidFill>
                  <a:srgbClr val="000000"/>
                </a:solidFill>
                <a:effectLst/>
              </a:rPr>
              <a:t>tekstien ymmärtämistä?</a:t>
            </a:r>
            <a:r>
              <a:rPr lang="en-US" b="0" i="0">
                <a:solidFill>
                  <a:srgbClr val="000000"/>
                </a:solidFill>
                <a:effectLst/>
              </a:rPr>
              <a:t>​</a:t>
            </a:r>
          </a:p>
          <a:p>
            <a:endParaRPr lang="fi-FI"/>
          </a:p>
        </p:txBody>
      </p:sp>
    </p:spTree>
    <p:extLst>
      <p:ext uri="{BB962C8B-B14F-4D97-AF65-F5344CB8AC3E}">
        <p14:creationId xmlns:p14="http://schemas.microsoft.com/office/powerpoint/2010/main" val="121972651"/>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IERKOmallipohjat" id="{D4D80572-9317-4665-8B0D-238CEC7B1C2D}" vid="{32D10B52-81B6-4EBC-80CE-9BB4D887A74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b224a64-6827-43ab-8253-459bbdcbd604">
      <Terms xmlns="http://schemas.microsoft.com/office/infopath/2007/PartnerControls"/>
    </lcf76f155ced4ddcb4097134ff3c332f>
    <TaxCatchAll xmlns="fbd36e01-0b06-406a-bf34-e755f9cfbda1" xsi:nil="true"/>
    <Studyandcareerplanningcapabilities xmlns="fb224a64-6827-43ab-8253-459bbdcbd60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75D4612E464E44B867A74FA0B1DA9DD" ma:contentTypeVersion="15" ma:contentTypeDescription="Create a new document." ma:contentTypeScope="" ma:versionID="2756052e2d6374c54b0d80c7c685d0bb">
  <xsd:schema xmlns:xsd="http://www.w3.org/2001/XMLSchema" xmlns:xs="http://www.w3.org/2001/XMLSchema" xmlns:p="http://schemas.microsoft.com/office/2006/metadata/properties" xmlns:ns2="fb224a64-6827-43ab-8253-459bbdcbd604" xmlns:ns3="fbd36e01-0b06-406a-bf34-e755f9cfbda1" targetNamespace="http://schemas.microsoft.com/office/2006/metadata/properties" ma:root="true" ma:fieldsID="f31883e74927eb190bca8e3c7c56b15b" ns2:_="" ns3:_="">
    <xsd:import namespace="fb224a64-6827-43ab-8253-459bbdcbd604"/>
    <xsd:import namespace="fbd36e01-0b06-406a-bf34-e755f9cfbda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Studyandcareerplanningcapabili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224a64-6827-43ab-8253-459bbdcbd6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e26c6a39-ca17-4711-8675-0cb8c6f60fa5"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Studyandcareerplanningcapabilities" ma:index="22" nillable="true" ma:displayName="Study and career planning capabilities" ma:description="Esimerkkitehtäviä itlsearningkurssilta kopioituna." ma:format="Dropdown" ma:internalName="Studyandcareerplanningcapabiliti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d36e01-0b06-406a-bf34-e755f9cfbda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ee56f29-e861-4a4e-a7b2-e6ee5c9cfcd4}" ma:internalName="TaxCatchAll" ma:showField="CatchAllData" ma:web="fbd36e01-0b06-406a-bf34-e755f9cfbd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42AF46-48DD-45D0-8037-D83400D08E83}">
  <ds:schemaRefs>
    <ds:schemaRef ds:uri="fb224a64-6827-43ab-8253-459bbdcbd604"/>
    <ds:schemaRef ds:uri="fbd36e01-0b06-406a-bf34-e755f9cfbda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33598FE-FB80-4D83-B2DC-C57410FC1A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224a64-6827-43ab-8253-459bbdcbd604"/>
    <ds:schemaRef ds:uri="fbd36e01-0b06-406a-bf34-e755f9cfbd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5B4DED1-C169-42E9-8AA9-7CBA3D8620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VIERKOmallipohjat</Template>
  <TotalTime>69</TotalTime>
  <Words>2168</Words>
  <Application>Microsoft Office PowerPoint</Application>
  <PresentationFormat>Laajakuva</PresentationFormat>
  <Paragraphs>322</Paragraphs>
  <Slides>53</Slides>
  <Notes>0</Notes>
  <HiddenSlides>0</HiddenSlides>
  <MMClips>0</MMClips>
  <ScaleCrop>false</ScaleCrop>
  <HeadingPairs>
    <vt:vector size="6" baseType="variant">
      <vt:variant>
        <vt:lpstr>Käytetyt fontit</vt:lpstr>
      </vt:variant>
      <vt:variant>
        <vt:i4>11</vt:i4>
      </vt:variant>
      <vt:variant>
        <vt:lpstr>Teema</vt:lpstr>
      </vt:variant>
      <vt:variant>
        <vt:i4>1</vt:i4>
      </vt:variant>
      <vt:variant>
        <vt:lpstr>Dian otsikot</vt:lpstr>
      </vt:variant>
      <vt:variant>
        <vt:i4>53</vt:i4>
      </vt:variant>
    </vt:vector>
  </HeadingPairs>
  <TitlesOfParts>
    <vt:vector size="65" baseType="lpstr">
      <vt:lpstr>Abadi</vt:lpstr>
      <vt:lpstr>ADLaM Display</vt:lpstr>
      <vt:lpstr>Arial</vt:lpstr>
      <vt:lpstr>Arial,Sans-Serif</vt:lpstr>
      <vt:lpstr>Calibri</vt:lpstr>
      <vt:lpstr>Calibri Light</vt:lpstr>
      <vt:lpstr>Courier New</vt:lpstr>
      <vt:lpstr>Courier New,monospace</vt:lpstr>
      <vt:lpstr>Noto Serif</vt:lpstr>
      <vt:lpstr>Segoe UI</vt:lpstr>
      <vt:lpstr>Wingdings</vt:lpstr>
      <vt:lpstr>Office-teema</vt:lpstr>
      <vt:lpstr> Kielitietoisuus ja selkokieli   Ydinasioita  Koulutusdiat 2 VIERKO 2024</vt:lpstr>
      <vt:lpstr>Sisältö</vt:lpstr>
      <vt:lpstr>Johdanto</vt:lpstr>
      <vt:lpstr>Koulutusdiat</vt:lpstr>
      <vt:lpstr>Koulutusdiojen käyttö</vt:lpstr>
      <vt:lpstr>2. Kielen merkitys  Sinun merkityksesi kielen käyttäjänä</vt:lpstr>
      <vt:lpstr>Kieli on valtaa</vt:lpstr>
      <vt:lpstr>Esimerkkejä koulun ja ammattien kielistä</vt:lpstr>
      <vt:lpstr>Ole kielitietoinen: tee havaintoja kielestä</vt:lpstr>
      <vt:lpstr>Esimerkki: Työelämässä oppiminen (OPH. Työelämässä oppiminen.)</vt:lpstr>
      <vt:lpstr>Vertaa</vt:lpstr>
      <vt:lpstr>Ole opiskelijalähtöinen</vt:lpstr>
      <vt:lpstr>Edistä tasa-arvoa</vt:lpstr>
      <vt:lpstr>Ole selkeä</vt:lpstr>
      <vt:lpstr>Kuuntele</vt:lpstr>
      <vt:lpstr>Malta!</vt:lpstr>
      <vt:lpstr>Tee yhteistyötä</vt:lpstr>
      <vt:lpstr>3. Kielimuodon valinta</vt:lpstr>
      <vt:lpstr>Valitse opiskelijan osaamisen mukaan</vt:lpstr>
      <vt:lpstr>Eri kielimuodot</vt:lpstr>
      <vt:lpstr>Joka alalla on oma kielensä</vt:lpstr>
      <vt:lpstr>Esimerkki matematiikan ammattikielestä</vt:lpstr>
      <vt:lpstr>Edellisen esimerkin vaikean kielen syyt</vt:lpstr>
      <vt:lpstr>Selkeä yleiskieli vai selkokieli?</vt:lpstr>
      <vt:lpstr>Esimerkki: yleiskieli / selkokieli</vt:lpstr>
      <vt:lpstr>4. Helpon kielen tarve</vt:lpstr>
      <vt:lpstr>Tarvitsevatko sinun opiskelijasi helppoa kieltä?</vt:lpstr>
      <vt:lpstr>Selkokielen tarpeen syyt</vt:lpstr>
      <vt:lpstr>Esimerkiksi suomen kielen osaaminen</vt:lpstr>
      <vt:lpstr>Eurooppalaisen viitekehyksen kielitaidon tasot</vt:lpstr>
      <vt:lpstr>Kielitaidon tasot ja sinä</vt:lpstr>
      <vt:lpstr>Esimerkiksi taso A2.2 (Europass. Itsearviointi)</vt:lpstr>
      <vt:lpstr>Esimerkiksi taso B1 (Europass. Itsearviointi)</vt:lpstr>
      <vt:lpstr>5. Selkokielen ytimet</vt:lpstr>
      <vt:lpstr>Mitä selkokieli on?</vt:lpstr>
      <vt:lpstr>Ytimet</vt:lpstr>
      <vt:lpstr>Tehosta selkeyttä</vt:lpstr>
      <vt:lpstr>Miksi kuvan teksti ei ole helppoa kieltä?</vt:lpstr>
      <vt:lpstr>Esimerkit: vaikeasta helpoksi</vt:lpstr>
      <vt:lpstr>Esimerkit: vaikeasta helpoksi</vt:lpstr>
      <vt:lpstr>Esimerkit vaikeasta helpoksi – perusteluja</vt:lpstr>
      <vt:lpstr>Esimerkkejä: vaikeasta helpoksi</vt:lpstr>
      <vt:lpstr>Auta ymmärtämään</vt:lpstr>
      <vt:lpstr>Varmista ymmärtäminen</vt:lpstr>
      <vt:lpstr>Tee teksti helpoksi lukea</vt:lpstr>
      <vt:lpstr>6. Yhteenveto</vt:lpstr>
      <vt:lpstr>Harjoittele kielitietoiseksi</vt:lpstr>
      <vt:lpstr>Onko selkokieli kielitietoisuutta?</vt:lpstr>
      <vt:lpstr>7. Lähteet</vt:lpstr>
      <vt:lpstr>Lähteitä</vt:lpstr>
      <vt:lpstr>8. Tekijät</vt:lpstr>
      <vt:lpstr>Tekijät</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S2 -opetuksen ja -ohjauksen kehittämis suunnitelma</dc:title>
  <dc:creator>Henna Hyytiä</dc:creator>
  <cp:lastModifiedBy>Tuija Takala</cp:lastModifiedBy>
  <cp:revision>90</cp:revision>
  <dcterms:created xsi:type="dcterms:W3CDTF">2024-06-12T15:15:55Z</dcterms:created>
  <dcterms:modified xsi:type="dcterms:W3CDTF">2024-11-04T07:52:05Z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0x010100475D4612E464E44B867A74FA0B1DA9DD</vt:lpwstr>
  </property>
  <property fmtid="{D5CDD505-2E9C-101B-9397-08002B2CF9AE}" pid="3" name="MediaServiceImageTags">
    <vt:lpwstr/>
  </property>
</Properties>
</file>