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581" r:id="rId5"/>
    <p:sldId id="367" r:id="rId6"/>
    <p:sldId id="314" r:id="rId7"/>
    <p:sldId id="256" r:id="rId8"/>
    <p:sldId id="420" r:id="rId9"/>
    <p:sldId id="553" r:id="rId10"/>
    <p:sldId id="614" r:id="rId11"/>
    <p:sldId id="615" r:id="rId12"/>
    <p:sldId id="557" r:id="rId13"/>
    <p:sldId id="595" r:id="rId14"/>
    <p:sldId id="599" r:id="rId15"/>
    <p:sldId id="552" r:id="rId16"/>
    <p:sldId id="582" r:id="rId17"/>
    <p:sldId id="593" r:id="rId18"/>
    <p:sldId id="484" r:id="rId19"/>
    <p:sldId id="551" r:id="rId20"/>
    <p:sldId id="600" r:id="rId21"/>
    <p:sldId id="612" r:id="rId22"/>
    <p:sldId id="578" r:id="rId23"/>
    <p:sldId id="610" r:id="rId24"/>
    <p:sldId id="575" r:id="rId25"/>
    <p:sldId id="606" r:id="rId26"/>
    <p:sldId id="609" r:id="rId27"/>
    <p:sldId id="607" r:id="rId28"/>
    <p:sldId id="437" r:id="rId29"/>
    <p:sldId id="485" r:id="rId30"/>
    <p:sldId id="560" r:id="rId31"/>
    <p:sldId id="579" r:id="rId32"/>
    <p:sldId id="564" r:id="rId33"/>
    <p:sldId id="561" r:id="rId34"/>
    <p:sldId id="562" r:id="rId35"/>
    <p:sldId id="586" r:id="rId36"/>
    <p:sldId id="565" r:id="rId37"/>
    <p:sldId id="567" r:id="rId38"/>
    <p:sldId id="588" r:id="rId39"/>
    <p:sldId id="587" r:id="rId40"/>
    <p:sldId id="589" r:id="rId41"/>
    <p:sldId id="436" r:id="rId42"/>
    <p:sldId id="590" r:id="rId43"/>
    <p:sldId id="603" r:id="rId44"/>
    <p:sldId id="585" r:id="rId45"/>
    <p:sldId id="583" r:id="rId46"/>
    <p:sldId id="481" r:id="rId47"/>
    <p:sldId id="479" r:id="rId48"/>
    <p:sldId id="440" r:id="rId49"/>
    <p:sldId id="434" r:id="rId50"/>
    <p:sldId id="302" r:id="rId5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4B874C-7C78-B28F-3C52-11B17F58E822}" name="Henna Hyytiä" initials="HH" userId="S::henna.hyytia@keuda.fi::d852686d-6661-4566-9899-efc0e599376f" providerId="AD"/>
  <p188:author id="{C72ED9EF-9363-60C7-0AF2-E65B03BC9B3F}" name="Köpman Ellinoora" initials="KE" userId="S::ellinoora.kopman_lappia.fi#ext#@edukeuda.onmicrosoft.com::56ae4170-853d-40a2-89c1-ce4e68e475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59B7C0"/>
    <a:srgbClr val="E0F2F4"/>
    <a:srgbClr val="BFE3E7"/>
    <a:srgbClr val="C0E1EE"/>
    <a:srgbClr val="C7DFE7"/>
    <a:srgbClr val="E7E5E5"/>
    <a:srgbClr val="C9E3E6"/>
    <a:srgbClr val="D1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D237A-C08D-57D0-5587-F29B75E245ED}" v="132" dt="2024-11-01T09:22:16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CAAFA-E321-525F-37D4-3A7EF4D2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349200-D501-1405-BF41-C0151A4E8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E2F4C-DFB9-DA38-8C57-FE96C821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CBCAAF-A1B4-4E27-68E7-25D85A9F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4A9FC4-A248-AB45-6A9A-0984FBEE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46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64374-224C-BFCC-432A-31FA456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70B53C-9FD4-5CCF-7C74-594658A34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933D13-B260-D2CF-EFE8-39D92F50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2F82C-DA7D-2F66-C1CF-911B9D3D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AADC3C-ED55-9BD1-F81D-AC0F2B0A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9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FC721C6-FA3D-D9D0-C88F-3DDB69EF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452593-F240-3A79-4336-EA15DC5D6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F34F8A-FE79-9E62-71A8-ED19E492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F22D34-B944-7F8A-D5DA-C3D2668A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8C87FD-2EED-F107-9BE8-162851A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4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FE37B-5E56-925A-0805-E913C68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43B532-9249-3F44-155B-9B11B3638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405828-EAB0-BA64-176B-7C7229E0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F6F4B9-3012-7FE2-A927-D36FD817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8FC2D9-051A-E5CE-5072-6E6E54A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4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E4074-671E-3406-D528-BBCE7FA1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C3E93B-4A8C-0A05-77F2-BC652A55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40B694-1E69-E01E-6B6F-AE91FF76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17CE87-3548-DBC9-9513-D8E7EF56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55579F-27E9-E7CE-33DB-F3F837B2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6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BADEA-F5B3-2888-DB96-82BFD812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71355-F98F-DF13-7EB3-0EA3BF71F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BBD730-3515-0858-7E63-FB3B75E40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FA5453-2960-268B-B597-13ACC912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F2746F-A83B-D2B5-07AE-A81ED43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7DB6E3-C5D8-2D2F-E7BD-7AB396F6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66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24CE7-6E96-2D04-0436-D77251BB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683BE-6961-245B-570B-3D089798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895450-8E3E-EF52-4D97-A45A363A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C53E36-43A7-7AC8-2A75-EFF06DC6D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4033CD-E380-DD25-A263-621AD89E4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6F3C5E0-497D-0D1C-55A1-55448813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3FB89-EB5D-0672-7008-632EAB9B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39A2337-4B34-D0CC-AC76-093855B9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43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CE095-D0D5-4C23-2AA7-850407DE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82FCC6-D0E5-236D-AABC-F94BDD2D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6F2242-BB56-9088-F1B0-2F1E77B3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DABAC6-33CB-3AF8-1F55-1114C0C5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30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12DD46-23AF-E1C4-70E4-7E8A9C3E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4920" y="6362700"/>
            <a:ext cx="2743200" cy="365125"/>
          </a:xfrm>
        </p:spPr>
        <p:txBody>
          <a:bodyPr/>
          <a:lstStyle/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1C79E9-317D-8C21-1F3C-A3513FEA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90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BE8603-68D2-34EB-9F93-EDC0F31B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CCA47D-CFFC-1E89-65B5-E52306F14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3B791F-37A9-E58B-420A-1E7A4EE6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CFB3E-A220-946A-B829-E9FD24D2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AF23BE-2EA7-D066-1624-BA51330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5715D4-B57D-4CA1-0EC6-EE5DB4A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75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2607E-4508-FE1A-A6C5-7C343B66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D334C1B-BFB9-97A2-9B03-E44062634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4A4C1-FAB7-42CE-306F-4E957C900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ABA317-359C-4082-CC6C-01547F5B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6090FE-CCAB-C6A6-A1A0-4FDA8CB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E40E71-9856-E684-27CC-95FB8869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23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BBA6F1-28CB-37FB-704B-A690222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64B9A-6297-28DB-5274-C1B54442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4B3F3D-8E1A-F41B-977C-35C09FEF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1B5-4D3B-4133-9F5E-FF36125E1D73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674F0F-E910-2473-8393-6F6DBF0FB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AABF1B-1454-764F-B80B-70092D146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6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hjaan.fi/roolit-ja-tehtavat/tyopaikkaohjaaja-vastaa-opiskelijan-ohjauksesta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elibuusti.fi/fi/tyonantajat/tyopaikan-arki/kokouskaytannot-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salpro.salpaus.fi/esitteet/ESITTEET_2010/Kielitukiopas.pdf" TargetMode="External"/><Relationship Id="rId13" Type="http://schemas.openxmlformats.org/officeDocument/2006/relationships/hyperlink" Target="https://sites.google.com/edu.hel.fi/selkotieto/" TargetMode="External"/><Relationship Id="rId3" Type="http://schemas.openxmlformats.org/officeDocument/2006/relationships/hyperlink" Target="https://kansalaisopistojenliitto.fi/wp-content/uploads/2016/10/12-askelta-selkokielell%C3%A4-opettamiseen.pdf" TargetMode="External"/><Relationship Id="rId7" Type="http://schemas.openxmlformats.org/officeDocument/2006/relationships/hyperlink" Target="http://www.ttl.fi/oppimateriaalit/monimuotoisuus-ja-inklusiivisuus-asiantuntijaorganisaatiossa/kielitietoisuuteen-heraaminen" TargetMode="External"/><Relationship Id="rId12" Type="http://schemas.openxmlformats.org/officeDocument/2006/relationships/hyperlink" Target="http://view.24mags.com/mobilev/e5f43d46a15e11480d262296d568fc76" TargetMode="External"/><Relationship Id="rId2" Type="http://schemas.openxmlformats.org/officeDocument/2006/relationships/hyperlink" Target="https://issuu.com/keudajulkaisut/docs/2020_keuda_kielitietoisen-ohjauksen-opas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hjaan.fi/ohjaamme/kielitietoinen-ja-monikulttuurinen-ohjaus/" TargetMode="External"/><Relationship Id="rId11" Type="http://schemas.openxmlformats.org/officeDocument/2006/relationships/hyperlink" Target="http://www.youtube.com/playlist?list=PLHdusDFOKUA0l1wXp9lSFb6Jy3FSRF3xP" TargetMode="External"/><Relationship Id="rId5" Type="http://schemas.openxmlformats.org/officeDocument/2006/relationships/hyperlink" Target="https://www.kielibuusti.fi/fi/tyonantajat" TargetMode="External"/><Relationship Id="rId10" Type="http://schemas.openxmlformats.org/officeDocument/2006/relationships/hyperlink" Target="https://thl.fi/aiheet/maahanmuutto-ja-kulttuurinen-moninaisuus/tyon-tueksi/hyvia-kaytantoja/kielitietoinen-tyoskentely" TargetMode="External"/><Relationship Id="rId4" Type="http://schemas.openxmlformats.org/officeDocument/2006/relationships/hyperlink" Target="http://www.oph.fi/fi/koulutus-ja-tutkinnot/kehittyvan-kielitaidon-tasojen-kuvausasteikko" TargetMode="External"/><Relationship Id="rId9" Type="http://schemas.openxmlformats.org/officeDocument/2006/relationships/hyperlink" Target="https://europa.eu/europass/system/files/2020-05/CEFR%20self-assessment%20grid%20FI.pdf" TargetMode="External"/><Relationship Id="rId14" Type="http://schemas.openxmlformats.org/officeDocument/2006/relationships/hyperlink" Target="https://selkokeskus.fi/selkokieli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hyperlink" Target="https://www.keuda.fi/keuda/hankkeet/vierk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edu.hel.fi/selkomateriaaleja?usp=sharing" TargetMode="External"/><Relationship Id="rId2" Type="http://schemas.openxmlformats.org/officeDocument/2006/relationships/hyperlink" Target="https://aoe.fi/#/etusiv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kuvakaappaus, sumennus, vektorigrafiikka, muotoilu&#10;&#10;Kuvaus luotu automaattisesti">
            <a:extLst>
              <a:ext uri="{FF2B5EF4-FFF2-40B4-BE49-F238E27FC236}">
                <a16:creationId xmlns:a16="http://schemas.microsoft.com/office/drawing/2014/main" id="{CEA2A4F1-13A9-0F65-0766-D7A47A040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tsikko 2">
            <a:extLst>
              <a:ext uri="{FF2B5EF4-FFF2-40B4-BE49-F238E27FC236}">
                <a16:creationId xmlns:a16="http://schemas.microsoft.com/office/drawing/2014/main" id="{D45E4F89-AAD2-E4F4-6935-6B9E84C2DF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43" y="1917700"/>
            <a:ext cx="5035913" cy="3354190"/>
          </a:xfrm>
        </p:spPr>
        <p:txBody>
          <a:bodyPr>
            <a:normAutofit/>
          </a:bodyPr>
          <a:lstStyle/>
          <a:p>
            <a:pPr algn="ctr"/>
            <a:r>
              <a:rPr lang="fi-FI" sz="4400" b="1" dirty="0"/>
              <a:t>Kielitietoinen ohjaus työpaikoilla</a:t>
            </a:r>
            <a:br>
              <a:rPr lang="fi-FI" sz="4000" b="1" dirty="0"/>
            </a:br>
            <a:br>
              <a:rPr lang="fi-FI" sz="3600" b="1" dirty="0">
                <a:latin typeface="Calibri" panose="020F0502020204030204"/>
                <a:cs typeface="Calibri" panose="020F0502020204030204"/>
              </a:rPr>
            </a:br>
            <a:r>
              <a:rPr lang="fi-FI" sz="2000" b="1" dirty="0">
                <a:latin typeface="Calibri" panose="020F0502020204030204"/>
                <a:cs typeface="Calibri" panose="020F0502020204030204"/>
              </a:rPr>
              <a:t>Koulutusdiat 3</a:t>
            </a:r>
            <a:br>
              <a:rPr lang="fi-FI" sz="2000" b="1" dirty="0">
                <a:latin typeface="Calibri" panose="020F0502020204030204"/>
                <a:cs typeface="Calibri" panose="020F0502020204030204"/>
              </a:rPr>
            </a:br>
            <a:r>
              <a:rPr lang="fi-FI" sz="2000" b="1" dirty="0">
                <a:latin typeface="Calibri" panose="020F0502020204030204"/>
                <a:cs typeface="Calibri" panose="020F0502020204030204"/>
              </a:rPr>
              <a:t>VIERKO</a:t>
            </a:r>
            <a:br>
              <a:rPr lang="fi-FI" sz="2000" b="1" dirty="0">
                <a:latin typeface="Calibri" panose="020F0502020204030204"/>
                <a:cs typeface="Calibri" panose="020F0502020204030204"/>
              </a:rPr>
            </a:br>
            <a:r>
              <a:rPr lang="fi-FI" sz="2000" dirty="0">
                <a:latin typeface="Calibri" panose="020F0502020204030204"/>
                <a:cs typeface="Calibri" panose="020F0502020204030204"/>
              </a:rPr>
              <a:t>2024</a:t>
            </a:r>
            <a:endParaRPr lang="fi-FI"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9" name="Kuva 8" descr="Kuva, joka sisältää kohteen Fontti, Grafiikka, valkoinen, logo&#10;&#10;Kuvaus luotu automaattisesti">
            <a:extLst>
              <a:ext uri="{FF2B5EF4-FFF2-40B4-BE49-F238E27FC236}">
                <a16:creationId xmlns:a16="http://schemas.microsoft.com/office/drawing/2014/main" id="{B13016EF-300D-6704-709B-A5994299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6" y="6194662"/>
            <a:ext cx="1999343" cy="3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4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BD9007-6FC4-D966-235E-1FCE1956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801"/>
          </a:xfrm>
        </p:spPr>
        <p:txBody>
          <a:bodyPr>
            <a:normAutofit fontScale="90000"/>
          </a:bodyPr>
          <a:lstStyle/>
          <a:p>
            <a:r>
              <a:rPr lang="fi-FI">
                <a:ea typeface="Calibri Light"/>
                <a:cs typeface="Calibri Light"/>
              </a:rPr>
              <a:t>Eurooppalainen viitekehys: kielitaitotasot A–C </a:t>
            </a:r>
            <a:endParaRPr lang="fi-FI"/>
          </a:p>
        </p:txBody>
      </p:sp>
      <p:pic>
        <p:nvPicPr>
          <p:cNvPr id="6" name="Sisällön paikkamerkki 5" descr="Kielitaitotasolla A kielen oppija osaa vain kielen alkeet, tasolla B hänllä on peruskielitaito ja tasolla C hän osaa  erittäin hyvin kaikissa tilanteissa.">
            <a:extLst>
              <a:ext uri="{FF2B5EF4-FFF2-40B4-BE49-F238E27FC236}">
                <a16:creationId xmlns:a16="http://schemas.microsoft.com/office/drawing/2014/main" id="{ED69FD7D-401D-63D3-9B57-31A9D0828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967" y="1176083"/>
            <a:ext cx="9060049" cy="5095066"/>
          </a:xfrm>
        </p:spPr>
      </p:pic>
    </p:spTree>
    <p:extLst>
      <p:ext uri="{BB962C8B-B14F-4D97-AF65-F5344CB8AC3E}">
        <p14:creationId xmlns:p14="http://schemas.microsoft.com/office/powerpoint/2010/main" val="108716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19BB64-D193-9CBB-48FC-9E4C1274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Calibri Light"/>
                <a:cs typeface="Calibri Light"/>
              </a:rPr>
              <a:t>Opiskelija osaa vain vähän suomea </a:t>
            </a:r>
            <a:br>
              <a:rPr lang="fi-FI" dirty="0">
                <a:ea typeface="Calibri Light"/>
                <a:cs typeface="Calibri Light"/>
              </a:rPr>
            </a:br>
            <a:r>
              <a:rPr lang="fi-FI" dirty="0">
                <a:ea typeface="Calibri Light"/>
                <a:cs typeface="Calibri Light"/>
              </a:rPr>
              <a:t>(kielitaidon taso A2)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CEF191-8828-15E8-27E3-0C2F46E49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ea typeface="Calibri"/>
                <a:cs typeface="Calibri"/>
              </a:rPr>
              <a:t>Opiskelija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A7EDD2-DBF9-5BD9-ACF6-A92C63B210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ea typeface="Calibri"/>
                <a:cs typeface="Calibri"/>
              </a:rPr>
              <a:t>ymmärtää puheesta vain lyhyitä, helppoja viestejä</a:t>
            </a:r>
          </a:p>
          <a:p>
            <a:r>
              <a:rPr lang="fi-FI" sz="2400" dirty="0">
                <a:ea typeface="Calibri"/>
                <a:cs typeface="Calibri"/>
              </a:rPr>
              <a:t>osaa kertoa itselle tutuista asioista, ei työn tai ammatin asioista</a:t>
            </a:r>
          </a:p>
          <a:p>
            <a:r>
              <a:rPr lang="fi-FI" sz="2400" dirty="0">
                <a:ea typeface="Calibri"/>
                <a:cs typeface="Calibri"/>
              </a:rPr>
              <a:t>käyttää puheessa lyhyitä lauseita</a:t>
            </a:r>
          </a:p>
          <a:p>
            <a:r>
              <a:rPr lang="fi-FI" sz="2400" dirty="0">
                <a:ea typeface="Calibri"/>
                <a:cs typeface="Calibri"/>
              </a:rPr>
              <a:t>lukee vain lyhyitä helppoja tekstejä</a:t>
            </a:r>
          </a:p>
          <a:p>
            <a:r>
              <a:rPr lang="fi-FI" sz="2400" dirty="0">
                <a:ea typeface="Calibri"/>
                <a:cs typeface="Calibri"/>
              </a:rPr>
              <a:t>kirjoittaa vain lyhyitä muistiinpanoja.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9C70BE9-64AC-26C7-99A2-A2487AE00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>
                <a:ea typeface="Calibri"/>
                <a:cs typeface="Calibri"/>
              </a:rPr>
              <a:t>Ohjaaja</a:t>
            </a: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72946B-EB26-6444-EE81-D0F5A9D93F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fi-FI">
                <a:ea typeface="+mn-lt"/>
                <a:cs typeface="+mn-lt"/>
              </a:rPr>
              <a:t> Puhu hitaasti helppoa kieltä </a:t>
            </a:r>
            <a:r>
              <a:rPr lang="fi-FI" dirty="0">
                <a:ea typeface="+mn-lt"/>
                <a:cs typeface="+mn-lt"/>
              </a:rPr>
              <a:t>(selkokieli) ja toista asioita.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>
                <a:ea typeface="+mn-lt"/>
                <a:cs typeface="+mn-lt"/>
              </a:rPr>
              <a:t> Äännä sanat selvästi.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>
                <a:ea typeface="+mn-lt"/>
                <a:cs typeface="+mn-lt"/>
              </a:rPr>
              <a:t> Opiskelija tarvitsee apuvälineitä tekstien ymmärtämiseen.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>
                <a:solidFill>
                  <a:srgbClr val="000000"/>
                </a:solidFill>
                <a:ea typeface="+mn-lt"/>
                <a:cs typeface="+mn-lt"/>
              </a:rPr>
              <a:t>Käytä</a:t>
            </a:r>
            <a:r>
              <a:rPr lang="fi-FI" dirty="0">
                <a:ea typeface="+mn-lt"/>
                <a:cs typeface="+mn-lt"/>
              </a:rPr>
              <a:t> selkokieltä ja kerro tekstien asiat helpolla tavalla.</a:t>
            </a:r>
            <a:endParaRPr lang="fi-FI" dirty="0"/>
          </a:p>
          <a:p>
            <a:pPr marL="0" indent="0">
              <a:buNone/>
            </a:pPr>
            <a:endParaRPr lang="fi-FI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38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43DDB-A054-9DF8-0A5F-5D4191EC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972"/>
            <a:ext cx="10515600" cy="1325562"/>
          </a:xfrm>
        </p:spPr>
        <p:txBody>
          <a:bodyPr>
            <a:normAutofit/>
          </a:bodyPr>
          <a:lstStyle/>
          <a:p>
            <a:r>
              <a:rPr lang="fi-FI"/>
              <a:t>Työpaikan ja ohjauksen kieli on vaikeaa: </a:t>
            </a:r>
            <a:r>
              <a:rPr lang="fi-FI" b="1"/>
              <a:t>opiskelijoiden kokemuksia</a:t>
            </a:r>
            <a:endParaRPr lang="fi-FI" b="1">
              <a:ea typeface="Calibri Light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D85552-5680-BFD5-88E8-C3BEF3B2E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4930"/>
            <a:ext cx="5181600" cy="3712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”Olen pelännyt puhua suomalaisille. En halua, että kukaan </a:t>
            </a:r>
            <a:r>
              <a:rPr lang="fi-FI" sz="2400" dirty="0">
                <a:solidFill>
                  <a:srgbClr val="000000"/>
                </a:solidFill>
                <a:latin typeface="Arial"/>
                <a:cs typeface="Arial"/>
              </a:rPr>
              <a:t>luulisi että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olen tyhmä.”</a:t>
            </a:r>
            <a:r>
              <a:rPr lang="fi-FI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0" indent="0" algn="l" rtl="0" fontAlgn="base">
              <a:buNone/>
            </a:pPr>
            <a:endParaRPr lang="fi-FI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”Mutta </a:t>
            </a:r>
            <a:r>
              <a:rPr lang="fi-FI" sz="24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tyoharjoettelee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vaikea, koska minä </a:t>
            </a:r>
            <a:r>
              <a:rPr lang="fi-FI" sz="24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ymmärra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vähän vaikea suomen </a:t>
            </a:r>
            <a:r>
              <a:rPr lang="fi-FI" sz="2400" b="0" i="0" u="none" strike="noStrike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lauset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.”</a:t>
            </a:r>
            <a:endParaRPr lang="fi-FI" sz="24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99C09EA-86ED-36DB-25E6-AA7C47CE9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64930"/>
            <a:ext cx="5181600" cy="37120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solidFill>
                  <a:srgbClr val="000000"/>
                </a:solidFill>
                <a:latin typeface="Arial"/>
                <a:cs typeface="Arial"/>
              </a:rPr>
              <a:t>"</a:t>
            </a:r>
            <a:r>
              <a:rPr lang="fi-FI" sz="2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Työharjoittelussa oli vaikea, koska minulla kolme asiat: ensimmäinen suomen kieltä, toinen: ammatti on vaikea </a:t>
            </a:r>
            <a:r>
              <a:rPr lang="fi-FI" sz="2400">
                <a:solidFill>
                  <a:srgbClr val="000000"/>
                </a:solidFill>
                <a:latin typeface="Arial"/>
                <a:cs typeface="Arial"/>
              </a:rPr>
              <a:t>sanoja</a:t>
            </a:r>
            <a:r>
              <a:rPr lang="fi-FI" sz="2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ja kolmas kommunikoi [muiden työntekijöiden] kanssa.”</a:t>
            </a:r>
            <a:endParaRPr lang="fi-FI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81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BA7119-6D03-D790-0AA6-BBF49B0D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solidFill>
                  <a:srgbClr val="3494BA"/>
                </a:solidFill>
                <a:ea typeface="Calibri Light"/>
                <a:cs typeface="Calibri Light"/>
              </a:rPr>
              <a:t>Tehtävä </a:t>
            </a:r>
            <a:endParaRPr lang="fi-FI" b="1">
              <a:solidFill>
                <a:srgbClr val="3494BA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C54E93-A1C4-7CC8-5D9E-579BB42BA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fi-FI">
                <a:ea typeface="Calibri"/>
                <a:cs typeface="Calibri"/>
              </a:rPr>
              <a:t>Mieti työpaikkasi tilanteita, joissa</a:t>
            </a:r>
            <a:endParaRPr lang="en-US">
              <a:ea typeface="Calibri"/>
              <a:cs typeface="Calibr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fi-FI">
                <a:ea typeface="Calibri"/>
                <a:cs typeface="Calibri"/>
              </a:rPr>
              <a:t>annat ohjeita</a:t>
            </a:r>
            <a:endParaRPr lang="en-US">
              <a:ea typeface="Calibri"/>
              <a:cs typeface="Calibr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err="1">
                <a:ea typeface="Calibri"/>
                <a:cs typeface="Calibri"/>
              </a:rPr>
              <a:t>ohjaat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opiskelijaa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pPr marL="457200" indent="-457200"/>
            <a:r>
              <a:rPr lang="fi-FI">
                <a:ea typeface="Calibri"/>
                <a:cs typeface="Calibri"/>
              </a:rPr>
              <a:t>Käytätkö helppoa vai vaikeaa kieltä?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955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F1FC51-EF67-1F0B-DB99-6CF029B3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solidFill>
                  <a:srgbClr val="3494BA"/>
                </a:solidFill>
                <a:ea typeface="Calibri Light"/>
                <a:cs typeface="Calibri Light"/>
              </a:rPr>
              <a:t>Tehtävä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A6AF17-A052-F469-142D-B220D6D41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fi-FI" dirty="0">
                <a:ea typeface="Calibri"/>
                <a:cs typeface="Calibri"/>
              </a:rPr>
              <a:t>Valitse 3–5 ammattisanaa. </a:t>
            </a:r>
            <a:endParaRPr lang="en-US" dirty="0">
              <a:ea typeface="Calibri"/>
              <a:cs typeface="Calibri"/>
            </a:endParaRPr>
          </a:p>
          <a:p>
            <a:pPr marL="457200" indent="-457200"/>
            <a:r>
              <a:rPr lang="fi-FI" dirty="0">
                <a:ea typeface="Calibri"/>
                <a:cs typeface="Calibri"/>
              </a:rPr>
              <a:t>Miten selittäisit sanat kielenoppijalle? </a:t>
            </a:r>
            <a:endParaRPr lang="en-US" dirty="0">
              <a:ea typeface="Calibri"/>
              <a:cs typeface="Calibri"/>
            </a:endParaRPr>
          </a:p>
          <a:p>
            <a:pPr marL="457200" indent="-457200"/>
            <a:r>
              <a:rPr lang="fi-FI" dirty="0">
                <a:ea typeface="Calibri"/>
                <a:cs typeface="Calibri"/>
              </a:rPr>
              <a:t>Selitä sanat parille.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36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E49029-5671-C731-FE52-ECE26CE2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65" y="365125"/>
            <a:ext cx="11439726" cy="1325563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rgbClr val="3494BA"/>
                </a:solidFill>
              </a:rPr>
              <a:t>Miten selität sanat?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6A1059-16F4-1BA8-3592-792E12653D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taukotila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Calibri" panose="020F0502020204030204" pitchFamily="34" charset="0"/>
              </a:rPr>
              <a:t>työturvallisuuskansio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fi-FI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mmattitaitovaatimukset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Calibri" panose="020F0502020204030204" pitchFamily="34" charset="0"/>
              </a:rPr>
              <a:t>näyttö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395C2ED-1721-F04C-09B0-FA52B0ECB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1621"/>
            <a:ext cx="5181600" cy="2914757"/>
          </a:xfrm>
        </p:spPr>
      </p:pic>
    </p:spTree>
    <p:extLst>
      <p:ext uri="{BB962C8B-B14F-4D97-AF65-F5344CB8AC3E}">
        <p14:creationId xmlns:p14="http://schemas.microsoft.com/office/powerpoint/2010/main" val="3895386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90EEA-B7F9-CDDB-620C-8EBE592E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86" y="365125"/>
            <a:ext cx="5159726" cy="770207"/>
          </a:xfrm>
        </p:spPr>
        <p:txBody>
          <a:bodyPr/>
          <a:lstStyle/>
          <a:p>
            <a:r>
              <a:rPr lang="fi-FI" b="1">
                <a:solidFill>
                  <a:srgbClr val="3494BA"/>
                </a:solidFill>
              </a:rPr>
              <a:t>Vertaa: vaikea/helppo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98D3A1-006A-0BDE-0285-DEDA109BA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8732"/>
            <a:ext cx="5181600" cy="475823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b="1" i="0" u="none" strike="noStrike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Työpaikkaohjaaja vastaa opiskelijan ohjauksesta</a:t>
            </a:r>
            <a:endParaRPr lang="fi-FI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100">
                <a:ea typeface="Calibri"/>
                <a:cs typeface="Calibri"/>
              </a:rPr>
              <a:t>(</a:t>
            </a:r>
            <a:r>
              <a:rPr lang="fi-FI" sz="2100">
                <a:ea typeface="Calibri"/>
                <a:cs typeface="Calibri"/>
                <a:hlinkClick r:id="rId2"/>
              </a:rPr>
              <a:t>Ohjaan.fi.Työpaikkaohjaaja vastaa opiskelijan ohjauksesta</a:t>
            </a:r>
            <a:r>
              <a:rPr lang="fi-FI" sz="2100">
                <a:ea typeface="Calibri"/>
                <a:cs typeface="Calibri"/>
              </a:rPr>
              <a:t>.)</a:t>
            </a:r>
            <a:endParaRPr lang="fi-FI"/>
          </a:p>
          <a:p>
            <a:pPr marL="0" indent="0" algn="l" rtl="0" fontAlgn="base">
              <a:lnSpc>
                <a:spcPct val="120000"/>
              </a:lnSpc>
              <a:spcBef>
                <a:spcPts val="0"/>
              </a:spcBef>
              <a:buNone/>
            </a:pPr>
            <a:endParaRPr lang="fi-FI" sz="18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 algn="l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b="0" i="0" u="none" strike="noStrike">
                <a:solidFill>
                  <a:srgbClr val="232323"/>
                </a:solidFill>
                <a:effectLst/>
                <a:latin typeface="Open Sans"/>
                <a:ea typeface="Open Sans"/>
                <a:cs typeface="Open Sans"/>
              </a:rPr>
              <a:t>Työpaikat ja työpaikkaohjaajat ovat merkittävässä roolissa ammatillisessa koulutuksessa. Työpaikkaohjaaja suunnittelee, ohjaa ja arvioi opiskelijan oppimista työpaikalla.</a:t>
            </a:r>
            <a:r>
              <a:rPr lang="fi-FI" sz="1800" b="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​</a:t>
            </a:r>
            <a:endParaRPr lang="fi-FI" b="0" i="0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  <a:p>
            <a:pPr marL="0" indent="0" algn="l" rtl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b="0" i="0" u="none" strike="noStrike">
                <a:solidFill>
                  <a:srgbClr val="232323"/>
                </a:solidFill>
                <a:effectLst/>
                <a:latin typeface="Open Sans"/>
                <a:ea typeface="Open Sans"/>
                <a:cs typeface="Open Sans"/>
              </a:rPr>
              <a:t>Työpaikkaohjaaja voi</a:t>
            </a:r>
            <a:r>
              <a:rPr lang="fi-FI" sz="1800" b="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​</a:t>
            </a:r>
            <a:endParaRPr lang="fi-FI" b="0" i="0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232323"/>
                </a:solidFill>
                <a:effectLst/>
                <a:latin typeface="Open Sans"/>
                <a:ea typeface="Open Sans"/>
                <a:cs typeface="Open Sans"/>
              </a:rPr>
              <a:t>toimia nuoren opiskelijan työelämään astumisen ”sisäänajossa”,</a:t>
            </a:r>
            <a:r>
              <a:rPr lang="fi-FI" sz="1800" b="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​</a:t>
            </a:r>
            <a:endParaRPr lang="fi-FI" b="0" i="0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232323"/>
                </a:solidFill>
                <a:effectLst/>
                <a:latin typeface="Open Sans"/>
                <a:ea typeface="Open Sans"/>
                <a:cs typeface="Open Sans"/>
              </a:rPr>
              <a:t>sitouttaa ja kouluttaa uutta työntekijää tai</a:t>
            </a:r>
            <a:r>
              <a:rPr lang="fi-FI" sz="1800" b="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​</a:t>
            </a:r>
            <a:endParaRPr lang="fi-FI" b="0" i="0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232323"/>
                </a:solidFill>
                <a:effectLst/>
                <a:latin typeface="Open Sans"/>
                <a:ea typeface="Open Sans"/>
                <a:cs typeface="Open Sans"/>
              </a:rPr>
              <a:t>toimia ammattitaitoaan kehittävän konkarin oppimisen tukena.</a:t>
            </a:r>
            <a:r>
              <a:rPr lang="fi-FI" sz="1800" b="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​</a:t>
            </a:r>
            <a:endParaRPr lang="fi-FI">
              <a:latin typeface="Open Sans"/>
              <a:ea typeface="Open Sans"/>
              <a:cs typeface="Open San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07C0AAF-79BC-5FF5-BA96-2D56A4E8C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365125"/>
            <a:ext cx="5818760" cy="5676901"/>
          </a:xfrm>
        </p:spPr>
        <p:txBody>
          <a:bodyPr>
            <a:normAutofit fontScale="85000" lnSpcReduction="10000"/>
          </a:bodyPr>
          <a:lstStyle/>
          <a:p>
            <a:pPr marL="0" indent="0" algn="l" rtl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fi-FI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Työpaikan ohjaaja huolehtii opiskelijan ohjauksesta</a:t>
            </a:r>
          </a:p>
          <a:p>
            <a:pPr marL="0" indent="0" algn="l" rtl="0" fontAlgn="base">
              <a:lnSpc>
                <a:spcPct val="160000"/>
              </a:lnSpc>
              <a:spcBef>
                <a:spcPts val="0"/>
              </a:spcBef>
              <a:buNone/>
            </a:pPr>
            <a:endParaRPr lang="fi-FI" sz="24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fi-FI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Työpaikat ja työpaikkaohjaajat ovat tärkeitä ammatillisessa koulutuksessa. </a:t>
            </a:r>
          </a:p>
          <a:p>
            <a:pPr marL="0" indent="0" algn="l" rtl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fi-FI" sz="2400" b="0" i="0" u="none" strike="noStrike">
                <a:solidFill>
                  <a:srgbClr val="232323"/>
                </a:solidFill>
                <a:effectLst/>
                <a:latin typeface="Calibri" panose="020F0502020204030204" pitchFamily="34" charset="0"/>
              </a:rPr>
              <a:t>Työpaikkaohjaaja suunnittelee, ohjaa </a:t>
            </a:r>
          </a:p>
          <a:p>
            <a:pPr marL="0" indent="0" algn="l" rtl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fi-FI" sz="2400" b="0" i="0" u="none" strike="noStrike">
                <a:solidFill>
                  <a:srgbClr val="232323"/>
                </a:solidFill>
                <a:effectLst/>
                <a:latin typeface="Calibri" panose="020F0502020204030204" pitchFamily="34" charset="0"/>
              </a:rPr>
              <a:t>ja arvioi opiskelijan oppimista työpaikalla.</a:t>
            </a:r>
            <a:r>
              <a:rPr lang="fi-FI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0" indent="0" algn="l" rtl="0" fontAlgn="base">
              <a:lnSpc>
                <a:spcPct val="160000"/>
              </a:lnSpc>
              <a:spcBef>
                <a:spcPts val="0"/>
              </a:spcBef>
              <a:buNone/>
            </a:pPr>
            <a:endParaRPr lang="fi-FI" sz="2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fi-FI" sz="2400" b="0" i="0" u="none" strike="noStrike">
                <a:solidFill>
                  <a:srgbClr val="232323"/>
                </a:solidFill>
                <a:effectLst/>
                <a:latin typeface="Calibri" panose="020F0502020204030204" pitchFamily="34" charset="0"/>
              </a:rPr>
              <a:t>Työpaikkaohjaaja voi esimerkiksi</a:t>
            </a:r>
            <a:r>
              <a:rPr lang="fi-FI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2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b="0" i="0" u="none" strike="noStrike">
                <a:solidFill>
                  <a:srgbClr val="232323"/>
                </a:solidFill>
                <a:effectLst/>
                <a:latin typeface="Calibri" panose="020F0502020204030204" pitchFamily="34" charset="0"/>
              </a:rPr>
              <a:t>auttaa nuorta opiskelijaa työelämän tapoihin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b="0" i="0" u="none" strike="noStrike">
                <a:solidFill>
                  <a:srgbClr val="232323"/>
                </a:solidFill>
                <a:effectLst/>
                <a:latin typeface="Calibri" panose="020F0502020204030204" pitchFamily="34" charset="0"/>
              </a:rPr>
              <a:t>opastaa ja opettaa uuttaa työntekijää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b="0" i="0" u="none" strike="noStrike">
                <a:solidFill>
                  <a:srgbClr val="232323"/>
                </a:solidFill>
                <a:effectLst/>
                <a:latin typeface="Calibri" panose="020F0502020204030204" pitchFamily="34" charset="0"/>
              </a:rPr>
              <a:t>tukee työkaveria, </a:t>
            </a:r>
          </a:p>
          <a:p>
            <a:pPr marL="0" indent="0" algn="l" rtl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fi-FI" sz="2400">
                <a:solidFill>
                  <a:srgbClr val="232323"/>
                </a:solidFill>
                <a:latin typeface="Calibri" panose="020F0502020204030204" pitchFamily="34" charset="0"/>
              </a:rPr>
              <a:t>   </a:t>
            </a:r>
            <a:r>
              <a:rPr lang="fi-FI" sz="2400" b="0" i="0" u="none" strike="noStrike">
                <a:solidFill>
                  <a:srgbClr val="232323"/>
                </a:solidFill>
                <a:effectLst/>
                <a:latin typeface="Calibri" panose="020F0502020204030204" pitchFamily="34" charset="0"/>
              </a:rPr>
              <a:t>joka kehittää ammattitaitoaan.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321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31" y="2396569"/>
            <a:ext cx="8265649" cy="1062432"/>
          </a:xfrm>
        </p:spPr>
        <p:txBody>
          <a:bodyPr>
            <a:noAutofit/>
          </a:bodyPr>
          <a:lstStyle/>
          <a:p>
            <a:r>
              <a:rPr lang="fi-FI" b="1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3. Ohjauksen helppo kieli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3080038-DFBA-2BEF-6059-EC703827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3798126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71BCB-22E5-D728-324E-66D3C548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Selkokieli puheessa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2F9CA3-3313-A87C-E463-C422F403C1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helpot, tutut, tavalliset sanat</a:t>
            </a:r>
            <a:endParaRPr lang="en-US" dirty="0">
              <a:cs typeface="Calibri"/>
            </a:endParaRPr>
          </a:p>
          <a:p>
            <a:r>
              <a:rPr lang="fi-FI" dirty="0">
                <a:cs typeface="Calibri"/>
              </a:rPr>
              <a:t>lyhyet sanat</a:t>
            </a:r>
            <a:endParaRPr lang="en-US" dirty="0">
              <a:cs typeface="Calibri"/>
            </a:endParaRPr>
          </a:p>
          <a:p>
            <a:r>
              <a:rPr lang="fi-FI" dirty="0">
                <a:cs typeface="Calibri"/>
              </a:rPr>
              <a:t>vaikeiden sanojen selittäminen</a:t>
            </a:r>
            <a:endParaRPr lang="en-US" dirty="0">
              <a:cs typeface="Calibri"/>
            </a:endParaRPr>
          </a:p>
          <a:p>
            <a:r>
              <a:rPr lang="fi-FI" dirty="0">
                <a:cs typeface="Calibri"/>
              </a:rPr>
              <a:t>ei murretta</a:t>
            </a:r>
            <a:endParaRPr lang="en-US" dirty="0">
              <a:cs typeface="Calibri"/>
            </a:endParaRPr>
          </a:p>
          <a:p>
            <a:r>
              <a:rPr lang="fi-FI" dirty="0">
                <a:cs typeface="Calibri"/>
              </a:rPr>
              <a:t>ei slangia</a:t>
            </a:r>
            <a:endParaRPr lang="en-US" dirty="0">
              <a:cs typeface="Calibri"/>
            </a:endParaRPr>
          </a:p>
          <a:p>
            <a:r>
              <a:rPr lang="fi-FI" dirty="0">
                <a:cs typeface="Calibri"/>
              </a:rPr>
              <a:t>ei sanontoja tai sananlaskuja.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2662ED6-C3FF-37AD-F47D-734499383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6688"/>
            <a:ext cx="5181600" cy="3238500"/>
          </a:xfrm>
        </p:spPr>
      </p:pic>
    </p:spTree>
    <p:extLst>
      <p:ext uri="{BB962C8B-B14F-4D97-AF65-F5344CB8AC3E}">
        <p14:creationId xmlns:p14="http://schemas.microsoft.com/office/powerpoint/2010/main" val="2909530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3E6A6-264E-7F67-68D4-F7E4B9D5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Valitse helppo sana, selitä vaikeat 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96E554-8A42-978C-2D01-E1270F8FDA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Välittömästi</a:t>
            </a:r>
          </a:p>
          <a:p>
            <a:r>
              <a:rPr lang="fi-FI"/>
              <a:t>Pitää tehdä</a:t>
            </a:r>
            <a:endParaRPr lang="fi-FI">
              <a:cs typeface="Calibri"/>
            </a:endParaRPr>
          </a:p>
          <a:p>
            <a:r>
              <a:rPr lang="fi-FI"/>
              <a:t>Oleellinen</a:t>
            </a:r>
            <a:endParaRPr lang="fi-FI">
              <a:cs typeface="Calibri"/>
            </a:endParaRPr>
          </a:p>
          <a:p>
            <a:r>
              <a:rPr lang="fi-FI"/>
              <a:t>Mm.</a:t>
            </a:r>
            <a:endParaRPr lang="fi-FI">
              <a:cs typeface="Calibri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13B031-C5DA-1C9F-F717-6450812E38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/>
              <a:t> Heti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Täytyy tehdä / tee</a:t>
            </a:r>
            <a:endParaRPr lang="fi-FI" dirty="0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/>
              <a:t> Tärkeä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Esimerkiksi</a:t>
            </a:r>
            <a:endParaRPr lang="fi-F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15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DD8500-C6D7-3DDC-FD0F-D5E9E61A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880" y="365125"/>
            <a:ext cx="9433560" cy="1097280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rgbClr val="3494BA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977193-BFE1-D05D-B976-FC189B5B7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879" y="1462405"/>
            <a:ext cx="81272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fi-FI" dirty="0"/>
              <a:t>Johdanto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Vaikean kielen ja helpon kielen erot </a:t>
            </a:r>
            <a:endParaRPr lang="fi-FI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Ohjauksen helppo kieli</a:t>
            </a:r>
            <a:endParaRPr lang="fi-FI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fi-FI" dirty="0"/>
              <a:t>Kielitietoisuus työpaikalla </a:t>
            </a:r>
            <a:endParaRPr lang="fi-FI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Lähteet</a:t>
            </a:r>
            <a:endParaRPr lang="fi-FI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Tekijät</a:t>
            </a:r>
            <a:endParaRPr lang="fi-F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8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B6C71F-A265-3BAA-AE61-26E60EEB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Kerro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309ACB-6BA5-302D-CA69-C49ECA5DE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Puhu: lyhyet lauseet.</a:t>
            </a:r>
            <a:endParaRPr lang="en-US" dirty="0">
              <a:cs typeface="Calibri"/>
            </a:endParaRPr>
          </a:p>
          <a:p>
            <a:r>
              <a:rPr lang="fi-FI" dirty="0">
                <a:cs typeface="Calibri"/>
              </a:rPr>
              <a:t>Selkeät ohjeet: </a:t>
            </a:r>
            <a:endParaRPr lang="en-US" dirty="0">
              <a:cs typeface="Calibri"/>
            </a:endParaRPr>
          </a:p>
          <a:p>
            <a:pPr lvl="1">
              <a:buFont typeface="Wingdings,Sans-Serif" panose="020B0604020202020204" pitchFamily="34" charset="0"/>
              <a:buChar char="Ø"/>
            </a:pPr>
            <a:r>
              <a:rPr lang="fi-FI" sz="2800" dirty="0">
                <a:cs typeface="Calibri"/>
              </a:rPr>
              <a:t> Tee, näytä, asenna, jne.</a:t>
            </a:r>
            <a:endParaRPr lang="en-US" sz="2800">
              <a:cs typeface="Calibri"/>
            </a:endParaRPr>
          </a:p>
          <a:p>
            <a:pPr lvl="1">
              <a:buFont typeface="Wingdings,Sans-Serif" panose="020B0604020202020204" pitchFamily="34" charset="0"/>
              <a:buChar char="Ø"/>
            </a:pPr>
            <a:r>
              <a:rPr lang="fi-FI" sz="2800" dirty="0">
                <a:cs typeface="Calibri"/>
              </a:rPr>
              <a:t> Kerro yksi asia kerrallaan.</a:t>
            </a:r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CC8FD40-3F85-514B-401D-68829B7E0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7217" y="1711437"/>
            <a:ext cx="5181600" cy="3456086"/>
          </a:xfrm>
        </p:spPr>
      </p:pic>
    </p:spTree>
    <p:extLst>
      <p:ext uri="{BB962C8B-B14F-4D97-AF65-F5344CB8AC3E}">
        <p14:creationId xmlns:p14="http://schemas.microsoft.com/office/powerpoint/2010/main" val="32489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0DA87-C588-72F6-75FE-24416F39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11450" cy="663575"/>
          </a:xfrm>
        </p:spPr>
        <p:txBody>
          <a:bodyPr>
            <a:normAutofit fontScale="90000"/>
          </a:bodyPr>
          <a:lstStyle/>
          <a:p>
            <a:r>
              <a:rPr lang="fi-FI" b="1">
                <a:solidFill>
                  <a:srgbClr val="3494BA"/>
                </a:solidFill>
              </a:rPr>
              <a:t>Vertaa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8C0A2E-F9EC-528D-C5D7-3D429DF81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963" y="1276350"/>
            <a:ext cx="5181600" cy="47908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Yleinen käytäntö on, että…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Asiat hoidetaan siinä järjestyksessä… 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Suojakäsineet on vaihdettava ja heitettävä roskiin jokaisen käyttökerran jälkeen</a:t>
            </a:r>
            <a:r>
              <a:rPr lang="fi-FI" sz="24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  <a:endParaRPr lang="fi-FI" sz="2400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Muista huomioida allergiat ja ruokarajoitteet, ne lukee tuossa lapussa.</a:t>
            </a:r>
            <a:endParaRPr lang="fi-FI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24A3FD-E557-B5C1-D7C2-D895DF79B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5040" y="1146562"/>
            <a:ext cx="6236775" cy="50377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Yleensä teemme näin…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/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Usein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teemme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näin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</a:t>
            </a:r>
            <a:endParaRPr lang="fi-FI" sz="2400" b="0" i="0" dirty="0" err="1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Hoidamme ensin tämän asian (tarkka sana). </a:t>
            </a:r>
            <a:endParaRPr lang="fi-FI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Sen jälkeen hoidamme (tarkka sana).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 </a:t>
            </a:r>
            <a:endParaRPr lang="fi-FI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pitkää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luetteloa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: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yksi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asia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kerrallaan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.)</a:t>
            </a:r>
            <a:endParaRPr lang="fi-FI" sz="24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Vaihda aina uudet suojakäsineet. </a:t>
            </a:r>
            <a:endParaRPr lang="fi-FI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Laita roskiin suojakäsineet, joita käytit.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fi-FI" sz="24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24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Allergia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tarkoittaa, 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että henkilö </a:t>
            </a:r>
            <a:r>
              <a:rPr lang="fi-FI" sz="24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ei saa 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syödä jotakin 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 ruoka-ainetta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 Tästä sinä näet allergiat (näytä). </a:t>
            </a:r>
            <a:endParaRPr lang="en-US" sz="24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902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96A05-E463-9CAD-B791-27B7A866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Rauhallisesti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B23E12-F3F6-F37D-ED43-66450FE95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2057"/>
            <a:ext cx="3653062" cy="4341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Kerro rauhallisesti 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yksi asia kerrallaan.</a:t>
            </a:r>
            <a:endParaRPr lang="en-US" dirty="0">
              <a:cs typeface="Calibri"/>
            </a:endParaRPr>
          </a:p>
          <a:p>
            <a:r>
              <a:rPr lang="fi-FI" dirty="0">
                <a:cs typeface="Calibri"/>
              </a:rPr>
              <a:t>Puhu luonnollisesti mutta melko hitaasti.</a:t>
            </a:r>
            <a:endParaRPr lang="en-US">
              <a:cs typeface="Calibri"/>
            </a:endParaRPr>
          </a:p>
          <a:p>
            <a:r>
              <a:rPr lang="fi-FI" dirty="0">
                <a:cs typeface="Calibri"/>
              </a:rPr>
              <a:t>Pidä taukoja: opiskelija saa aikaa ajatella ja puhua.</a:t>
            </a:r>
            <a:endParaRPr lang="en-US">
              <a:cs typeface="Calibri"/>
            </a:endParaRPr>
          </a:p>
          <a:p>
            <a:r>
              <a:rPr lang="fi-FI" dirty="0">
                <a:cs typeface="Calibri"/>
              </a:rPr>
              <a:t>Toista, toista, toista.</a:t>
            </a:r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374D1F6-4882-2234-CA27-DE34E61CE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4708" y="1964550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360200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9AF27A-0636-FD4E-AAD2-DC65EA66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Selitä ammattisanat ja vaikeat sanat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FB244F-5BE7-BF07-D872-F2DE49755B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panose="020B0604020202020204" pitchFamily="34" charset="0"/>
            </a:pPr>
            <a:r>
              <a:rPr lang="fi-FI" dirty="0">
                <a:cs typeface="Calibri"/>
              </a:rPr>
              <a:t>Selitä uudet sanat, kun teette yhdessä työtä.</a:t>
            </a:r>
            <a:endParaRPr lang="en-US" dirty="0">
              <a:cs typeface="Calibri"/>
            </a:endParaRPr>
          </a:p>
          <a:p>
            <a:pPr>
              <a:buFont typeface="Arial,Sans-Serif" panose="020B0604020202020204" pitchFamily="34" charset="0"/>
            </a:pPr>
            <a:r>
              <a:rPr lang="en-US" dirty="0" err="1">
                <a:cs typeface="Calibri"/>
              </a:rPr>
              <a:t>Näytä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kerro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teet</a:t>
            </a:r>
            <a:r>
              <a:rPr lang="en-US" dirty="0">
                <a:cs typeface="Calibri"/>
              </a:rPr>
              <a:t>.</a:t>
            </a:r>
          </a:p>
          <a:p>
            <a:pPr>
              <a:buFont typeface="Arial,Sans-Serif" panose="020B0604020202020204" pitchFamily="34" charset="0"/>
            </a:pPr>
            <a:r>
              <a:rPr lang="en-US" dirty="0" err="1">
                <a:cs typeface="Calibri"/>
              </a:rPr>
              <a:t>Käytä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ohjauksen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apuna</a:t>
            </a:r>
            <a:r>
              <a:rPr lang="en-US" dirty="0">
                <a:cs typeface="Calibri"/>
              </a:rPr>
              <a:t>: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fi-FI" dirty="0">
                <a:cs typeface="Calibri"/>
              </a:rPr>
              <a:t>kuvat</a:t>
            </a:r>
            <a:endParaRPr lang="en-US" dirty="0"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fi-FI" dirty="0">
                <a:cs typeface="Calibri"/>
              </a:rPr>
              <a:t>esineet</a:t>
            </a:r>
            <a:endParaRPr lang="en-US" dirty="0"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fi-FI" dirty="0">
                <a:cs typeface="Calibri"/>
              </a:rPr>
              <a:t>piirtäminen</a:t>
            </a:r>
            <a:endParaRPr lang="en-US" dirty="0"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fi-FI" dirty="0">
                <a:cs typeface="Calibri"/>
              </a:rPr>
              <a:t>eleet ja ilmeet </a:t>
            </a:r>
            <a:endParaRPr lang="en-US" dirty="0"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fi-FI" dirty="0">
                <a:cs typeface="Calibri"/>
              </a:rPr>
              <a:t>selkomateriaalit</a:t>
            </a:r>
            <a:endParaRPr lang="en-US" dirty="0"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fi-FI" dirty="0">
                <a:latin typeface="Calibri"/>
                <a:cs typeface="Calibri"/>
              </a:rPr>
              <a:t>käännösohjelmat.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F5601FB-A7D2-2925-B8F9-161923FFC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09753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444159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CC50CB-4E94-E875-D071-16F22898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Vuorottele, kuuntele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9C303F-14C9-6435-23A1-1DACFF6AC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334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Vuorottele opiskelijoiden kanssa: puhu itse vain vähän kerrallaan.</a:t>
            </a:r>
            <a:endParaRPr lang="en-US">
              <a:cs typeface="Calibri"/>
            </a:endParaRPr>
          </a:p>
          <a:p>
            <a:r>
              <a:rPr lang="fi-FI">
                <a:cs typeface="Calibri"/>
              </a:rPr>
              <a:t>Kuuntele opiskelijaa rauhallisesti.</a:t>
            </a:r>
            <a:endParaRPr lang="en-US">
              <a:cs typeface="Calibri"/>
            </a:endParaRPr>
          </a:p>
          <a:p>
            <a:r>
              <a:rPr lang="fi-FI">
                <a:cs typeface="Calibri"/>
              </a:rPr>
              <a:t>Ole myönteinen ja ystävällinen.</a:t>
            </a:r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F9C9413-6439-6815-31B9-90C6A24DA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7149" y="1977465"/>
            <a:ext cx="4716651" cy="3143590"/>
          </a:xfrm>
        </p:spPr>
      </p:pic>
    </p:spTree>
    <p:extLst>
      <p:ext uri="{BB962C8B-B14F-4D97-AF65-F5344CB8AC3E}">
        <p14:creationId xmlns:p14="http://schemas.microsoft.com/office/powerpoint/2010/main" val="3565976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50" y="2631519"/>
            <a:ext cx="8496976" cy="1125062"/>
          </a:xfrm>
        </p:spPr>
        <p:txBody>
          <a:bodyPr>
            <a:noAutofit/>
          </a:bodyPr>
          <a:lstStyle/>
          <a:p>
            <a:r>
              <a:rPr lang="fi-FI" b="1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4. Kielitietoisuus työpaikalla</a:t>
            </a:r>
            <a:endParaRPr lang="fi-FI" b="1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1192866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597927-7EFD-FB12-A1D3-8E14D623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on kielitietoisuus?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F1405-9B1B-28D0-D5D7-A031CD43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16126" cy="3473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Olet</a:t>
            </a:r>
            <a:r>
              <a:rPr lang="fi-FI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fi-FI" b="1" i="0" u="none" strike="noStrike">
                <a:solidFill>
                  <a:srgbClr val="000000"/>
                </a:solidFill>
                <a:effectLst/>
              </a:rPr>
              <a:t>tietoinen</a:t>
            </a:r>
            <a:r>
              <a:rPr lang="fi-FI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fi-FI" b="1" i="0" u="none" strike="noStrike">
                <a:solidFill>
                  <a:srgbClr val="000000"/>
                </a:solidFill>
                <a:effectLst/>
              </a:rPr>
              <a:t>kielestä</a:t>
            </a:r>
            <a:r>
              <a:rPr lang="fi-FI" b="0" i="0" u="none" strike="noStrike">
                <a:solidFill>
                  <a:srgbClr val="000000"/>
                </a:solidFill>
                <a:effectLst/>
              </a:rPr>
              <a:t> ja eri tilanteiden kielestä</a:t>
            </a:r>
            <a:r>
              <a:rPr lang="fi-FI">
                <a:solidFill>
                  <a:srgbClr val="000000"/>
                </a:solidFill>
              </a:rPr>
              <a:t>.</a:t>
            </a:r>
            <a:r>
              <a:rPr lang="fi-FI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r>
              <a:rPr lang="fi-FI">
                <a:solidFill>
                  <a:srgbClr val="000000"/>
                </a:solidFill>
                <a:ea typeface="Calibri"/>
                <a:cs typeface="Calibri"/>
              </a:rPr>
              <a:t>Tiedät, mitä kieliä työntekijät osaavat.</a:t>
            </a:r>
            <a:endParaRPr lang="fi-FI">
              <a:ea typeface="Calibri"/>
              <a:cs typeface="Calibri"/>
            </a:endParaRPr>
          </a:p>
          <a:p>
            <a:r>
              <a:rPr lang="fi-FI">
                <a:solidFill>
                  <a:srgbClr val="000000"/>
                </a:solidFill>
                <a:ea typeface="Calibri"/>
                <a:cs typeface="Calibri"/>
              </a:rPr>
              <a:t>Tiedät työtehtävien kielelliset vaatimukset.</a:t>
            </a:r>
          </a:p>
          <a:p>
            <a:r>
              <a:rPr lang="fi-FI">
                <a:solidFill>
                  <a:srgbClr val="000000"/>
                </a:solidFill>
                <a:ea typeface="Calibri"/>
                <a:cs typeface="Calibri"/>
              </a:rPr>
              <a:t>Pohditte yhdessä työpaikalla hyviä käytäntöjä, joilla autatte kaikkia ymmärtämään ja käyttämään suomen kieltä.</a:t>
            </a: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887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BFFEDE-A610-8A1B-A8D0-1C81045C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059"/>
          </a:xfrm>
        </p:spPr>
        <p:txBody>
          <a:bodyPr/>
          <a:lstStyle/>
          <a:p>
            <a:r>
              <a:rPr lang="fi-FI"/>
              <a:t>Kielitietoinen ohjaaja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7FAB19-F388-BAE3-E21E-12C8E4934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300"/>
            <a:ext cx="7322582" cy="3996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Tunnistat</a:t>
            </a: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, minkälaista kieltä </a:t>
            </a:r>
            <a:r>
              <a:rPr lang="fi-FI" dirty="0">
                <a:solidFill>
                  <a:srgbClr val="000000"/>
                </a:solidFill>
              </a:rPr>
              <a:t>käytät.</a:t>
            </a:r>
            <a:endParaRPr lang="fi-FI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Valitset</a:t>
            </a: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 kielen, jota opiskelija ymmärtää.</a:t>
            </a:r>
            <a:endParaRPr lang="fi-FI" b="0" i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>
              <a:buFont typeface="Arial,Sans-Serif" panose="020B0604020202020204" pitchFamily="34" charset="0"/>
            </a:pPr>
            <a:r>
              <a:rPr lang="fi-FI" dirty="0">
                <a:ea typeface="Calibri" panose="020F0502020204030204"/>
                <a:cs typeface="Calibri" panose="020F0502020204030204"/>
              </a:rPr>
              <a:t>Otat huomioon kehittyvän kielitaidon: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>
              <a:buFont typeface="Wingdings,Sans-Serif" panose="020B0604020202020204" pitchFamily="34" charset="0"/>
              <a:buChar char="Ø"/>
            </a:pPr>
            <a:r>
              <a:rPr lang="fi-FI" sz="2800" dirty="0">
                <a:ea typeface="Calibri" panose="020F0502020204030204"/>
                <a:cs typeface="Calibri" panose="020F0502020204030204"/>
              </a:rPr>
              <a:t> Etenet helposta kielestä (selkokielestä) ammattikieleen.</a:t>
            </a:r>
            <a:endParaRPr lang="fi-FI" sz="2800" dirty="0"/>
          </a:p>
          <a:p>
            <a:r>
              <a:rPr lang="fi-FI" dirty="0">
                <a:ea typeface="Calibri" panose="020F0502020204030204"/>
                <a:cs typeface="Calibri" panose="020F0502020204030204"/>
              </a:rPr>
              <a:t>Olet oman alasi kielen opettaja.</a:t>
            </a:r>
          </a:p>
          <a:p>
            <a:endParaRPr lang="fi-FI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2314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319704-FE74-7CA2-EFF5-72C1825A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Varmista, että opiskelija on ymmärtänyt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D24E6D-E12D-9D8A-3702-2F9105413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638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Ei: 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”</a:t>
            </a:r>
            <a:r>
              <a:rPr lang="fi-FI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Ymmärsitkö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?” 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K</a:t>
            </a:r>
            <a:r>
              <a:rPr lang="fi-FI" sz="28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erro minulle, mitä teet seuraavaksi.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28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Näytä minulle, mitä teet seuraavaksi. Kerro samalla, mitä teet.</a:t>
            </a:r>
            <a:endParaRPr lang="fi-FI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fi-FI"/>
          </a:p>
        </p:txBody>
      </p:sp>
      <p:pic>
        <p:nvPicPr>
          <p:cNvPr id="5" name="Sisällön paikkamerkki 7" descr="Pyydä opiskelijaa kertomaan omina sanoin ja selitä, kun näytät esimerkiksi työvaiheita. Pyydä, että opiskelija toistaa ne.">
            <a:extLst>
              <a:ext uri="{FF2B5EF4-FFF2-40B4-BE49-F238E27FC236}">
                <a16:creationId xmlns:a16="http://schemas.microsoft.com/office/drawing/2014/main" id="{E3390742-4DE2-014B-6E0F-45A5933B81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3266" y="1825625"/>
            <a:ext cx="4678438" cy="3705489"/>
          </a:xfrm>
        </p:spPr>
      </p:pic>
    </p:spTree>
    <p:extLst>
      <p:ext uri="{BB962C8B-B14F-4D97-AF65-F5344CB8AC3E}">
        <p14:creationId xmlns:p14="http://schemas.microsoft.com/office/powerpoint/2010/main" val="1821668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2AA794-4B45-AE74-CF51-F8A44500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590" y="2289497"/>
            <a:ext cx="8707465" cy="1325563"/>
          </a:xfrm>
        </p:spPr>
        <p:txBody>
          <a:bodyPr/>
          <a:lstStyle/>
          <a:p>
            <a:r>
              <a:rPr lang="fi-FI" b="1">
                <a:solidFill>
                  <a:schemeClr val="tx2"/>
                </a:solidFill>
              </a:rPr>
              <a:t>Esimerkki: opiskelijan perehdytys</a:t>
            </a:r>
            <a:endParaRPr lang="fi-FI" b="1">
              <a:solidFill>
                <a:schemeClr val="tx2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123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564" y="2508520"/>
            <a:ext cx="3460872" cy="1125062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fi-FI" b="1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Johdanto</a:t>
            </a:r>
            <a:endParaRPr lang="fi-FI" b="1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229414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79AB9E-70A5-B377-D367-A5931940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Valmistelu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D3B1C8-F2F1-E5D3-2AA6-933C96815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2990" cy="3912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Anna opiskelijalle etukäteen materiaalia, esimerkiksi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lvl="1" fontAlgn="base"/>
            <a:r>
              <a:rPr lang="fi-FI" sz="28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työohjeet</a:t>
            </a:r>
            <a:r>
              <a:rPr lang="en-US" sz="28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lvl="1" fontAlgn="base"/>
            <a:r>
              <a:rPr lang="fi-FI" sz="28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käyttöohjeet</a:t>
            </a:r>
            <a:r>
              <a:rPr lang="en-US" sz="28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lvl="1" fontAlgn="base"/>
            <a:r>
              <a:rPr lang="fi-FI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jne.</a:t>
            </a:r>
            <a:endParaRPr lang="fi-FI" sz="28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Anna aikaa tutustua materiaaleihin.</a:t>
            </a:r>
            <a:r>
              <a:rPr lang="fi-FI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Ovatko materiaalit kirjoitettu tai tehty (videot) helpolla kielellä?</a:t>
            </a:r>
            <a:r>
              <a:rPr lang="fi-FI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79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24FAEB-4390-A525-C7A5-5A173B7C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Perehdytyksen kieli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4F4D8-C69A-FAFB-C0D7-E6E0C4B69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39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Varmista, että teillä on aikaa ja rauhallinen tila: opiskelija kuulee ja saa keskittyä</a:t>
            </a:r>
            <a:endParaRPr lang="en-US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fontAlgn="base"/>
            <a:r>
              <a:rPr lang="fi-FI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Käytä selkeää suomen kieltä tai selkokieltä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Ota </a:t>
            </a:r>
            <a:r>
              <a:rPr lang="fi-FI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huomioon opiskelijan kielen osaaminen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Toista asia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monta kertaa.</a:t>
            </a:r>
            <a:endParaRPr lang="en-US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Kertaa asiat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fi-FI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730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5AB48D-669B-6A83-26F6-D39E2C12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Varmista, että opiskelija ymmärtää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8C44CD-C864-311B-CD82-6A500BF589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panose="020B0604020202020204" pitchFamily="34" charset="0"/>
            </a:pPr>
            <a:r>
              <a:rPr lang="fi-FI">
                <a:ea typeface="Calibri"/>
                <a:cs typeface="Calibri"/>
              </a:rPr>
              <a:t>Pyydä, että opiskelija kertoo itse asioita, joita perehdytit.</a:t>
            </a:r>
            <a:r>
              <a:rPr lang="en-US">
                <a:ea typeface="Calibri"/>
                <a:cs typeface="Calibri"/>
              </a:rPr>
              <a:t> </a:t>
            </a:r>
          </a:p>
          <a:p>
            <a:pPr>
              <a:buFont typeface="Arial,Sans-Serif" panose="020B0604020202020204" pitchFamily="34" charset="0"/>
            </a:pPr>
            <a:r>
              <a:rPr lang="fi-FI">
                <a:ea typeface="Calibri"/>
                <a:cs typeface="Calibri"/>
              </a:rPr>
              <a:t>Pyydä, että opiskelija näyttää asioita, joista perehdytit häntä.</a:t>
            </a:r>
            <a:r>
              <a:rPr lang="en-US">
                <a:ea typeface="Calibri"/>
                <a:cs typeface="Calibri"/>
              </a:rPr>
              <a:t> </a:t>
            </a:r>
          </a:p>
          <a:p>
            <a:pPr>
              <a:buFont typeface="Arial,Sans-Serif" panose="020B0604020202020204" pitchFamily="34" charset="0"/>
            </a:pPr>
            <a:r>
              <a:rPr lang="fi-FI">
                <a:ea typeface="Calibri"/>
                <a:cs typeface="Calibri"/>
              </a:rPr>
              <a:t>Kysy asioista, joista olet perehdyttänyt: mitä, kuka, miten, missä?</a:t>
            </a:r>
            <a:r>
              <a:rPr lang="en-US">
                <a:ea typeface="Calibri"/>
                <a:cs typeface="Calibri"/>
              </a:rPr>
              <a:t> 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06D6D50-F9E6-6CFF-C13B-4DC1A03F95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panose="020B0604020202020204" pitchFamily="34" charset="0"/>
            </a:pPr>
            <a:r>
              <a:rPr lang="fi-FI" dirty="0">
                <a:ea typeface="Calibri"/>
                <a:cs typeface="Calibri"/>
              </a:rPr>
              <a:t>Voitko käyttää apuna muuta kieltä, jota opiskelija osaa?</a:t>
            </a:r>
            <a:r>
              <a:rPr lang="en-US" dirty="0">
                <a:ea typeface="Calibri"/>
                <a:cs typeface="Calibri"/>
              </a:rPr>
              <a:t> </a:t>
            </a:r>
          </a:p>
          <a:p>
            <a:pPr>
              <a:buFont typeface="Arial,Sans-Serif" panose="020B0604020202020204" pitchFamily="34" charset="0"/>
            </a:pPr>
            <a:r>
              <a:rPr lang="fi-FI" dirty="0">
                <a:ea typeface="Calibri"/>
                <a:cs typeface="Calibri"/>
              </a:rPr>
              <a:t>Kerro heti suomeksi samat asiat, jotka sanoit vieraalla kielellä.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979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A64FB-3A76-3243-F049-B4D58BC2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590" y="2392820"/>
            <a:ext cx="5782160" cy="1325563"/>
          </a:xfrm>
        </p:spPr>
        <p:txBody>
          <a:bodyPr/>
          <a:lstStyle/>
          <a:p>
            <a:r>
              <a:rPr lang="fi-FI" b="1">
                <a:solidFill>
                  <a:schemeClr val="tx2"/>
                </a:solidFill>
              </a:rPr>
              <a:t>Esimerkki: tauot</a:t>
            </a:r>
          </a:p>
        </p:txBody>
      </p:sp>
    </p:spTree>
    <p:extLst>
      <p:ext uri="{BB962C8B-B14F-4D97-AF65-F5344CB8AC3E}">
        <p14:creationId xmlns:p14="http://schemas.microsoft.com/office/powerpoint/2010/main" val="1152636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48C49C-BAA6-9162-347E-EAB769F6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Keskustele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4D6AA6-9695-1348-2E99-A63F7D637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297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Luo hyvä ja turvallinen </a:t>
            </a:r>
            <a:r>
              <a:rPr lang="fi-FI" i="0" u="none" strike="noStrike" dirty="0">
                <a:solidFill>
                  <a:srgbClr val="000000"/>
                </a:solidFill>
                <a:effectLst/>
              </a:rPr>
              <a:t>ilmapiiri</a:t>
            </a: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. </a:t>
            </a:r>
            <a:endParaRPr lang="fi-FI" b="0" i="0" u="none" strike="noStrike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Ole myönteinen:</a:t>
            </a: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 ilmeet ja eleet</a:t>
            </a:r>
            <a:r>
              <a:rPr lang="fi-FI" dirty="0">
                <a:solidFill>
                  <a:srgbClr val="000000"/>
                </a:solidFill>
              </a:rPr>
              <a:t> tukevat tunnelmaa ja asian sisältöä.</a:t>
            </a:r>
            <a:endParaRPr lang="fi-FI" b="0" i="0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Keskustele suomen kielellä: tue ja kannusta puhujaa.</a:t>
            </a:r>
            <a:endParaRPr lang="fi-FI" b="0" i="0" u="none" strike="noStrike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l" rtl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2400" b="0" i="0">
              <a:solidFill>
                <a:srgbClr val="000000"/>
              </a:solidFill>
              <a:effectLst/>
              <a:ea typeface="Calibri" panose="020F0502020204030204"/>
              <a:cs typeface="Calibri" panose="020F0502020204030204"/>
            </a:endParaRPr>
          </a:p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32EE17D-DD36-60AC-592B-447925B472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fi-FI" dirty="0">
                <a:ea typeface="Calibri"/>
                <a:cs typeface="Calibri"/>
              </a:rPr>
              <a:t>Kuuntele kärsivällisesti. 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fi-FI" dirty="0">
                <a:ea typeface="Calibri"/>
                <a:cs typeface="Calibri"/>
              </a:rPr>
              <a:t>Keskustelunaiheita esimerkiksi vapaa-aika, työhistoria, sää, perhe, ruoka, lomat, lomasuunnitelmat.</a:t>
            </a:r>
          </a:p>
        </p:txBody>
      </p:sp>
    </p:spTree>
    <p:extLst>
      <p:ext uri="{BB962C8B-B14F-4D97-AF65-F5344CB8AC3E}">
        <p14:creationId xmlns:p14="http://schemas.microsoft.com/office/powerpoint/2010/main" val="1824185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A64FB-3A76-3243-F049-B4D58BC2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302" y="2224923"/>
            <a:ext cx="5117024" cy="1868003"/>
          </a:xfrm>
        </p:spPr>
        <p:txBody>
          <a:bodyPr>
            <a:normAutofit fontScale="90000"/>
          </a:bodyPr>
          <a:lstStyle/>
          <a:p>
            <a:r>
              <a:rPr lang="fi-FI" b="1">
                <a:solidFill>
                  <a:schemeClr val="tx2"/>
                </a:solidFill>
              </a:rPr>
              <a:t>Esimerkki: palaverit ja työn suunnittelun kokoukset</a:t>
            </a:r>
          </a:p>
        </p:txBody>
      </p:sp>
    </p:spTree>
    <p:extLst>
      <p:ext uri="{BB962C8B-B14F-4D97-AF65-F5344CB8AC3E}">
        <p14:creationId xmlns:p14="http://schemas.microsoft.com/office/powerpoint/2010/main" val="542753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2C32DC-3F05-3248-964D-C067F6D6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Valmistele ja etene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4987F3-43CD-92E2-7CAD-961CF794EE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Calibri"/>
                <a:cs typeface="Calibri"/>
              </a:rPr>
              <a:t>Anna materiaali etukäteen: opiskelija tutustuu niihin rauhassa.</a:t>
            </a:r>
          </a:p>
          <a:p>
            <a:r>
              <a:rPr lang="fi-FI">
                <a:ea typeface="Calibri"/>
                <a:cs typeface="Calibri"/>
              </a:rPr>
              <a:t>Vaikka kokouskieli olisi suomi, käytä myös muita yhteisesti ymmärrettyjä kieliä.</a:t>
            </a:r>
          </a:p>
          <a:p>
            <a:r>
              <a:rPr lang="fi-FI">
                <a:ea typeface="Calibri"/>
                <a:cs typeface="Calibri"/>
              </a:rPr>
              <a:t>Laadi selkeät asialistat ja muistiinpanot.</a:t>
            </a:r>
            <a:r>
              <a:rPr lang="fi-FI" sz="2400">
                <a:ea typeface="Calibri"/>
                <a:cs typeface="Calibri"/>
              </a:rPr>
              <a:t> 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DC7ED5-0838-CB24-4722-2650F3CBE2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Calibri"/>
                <a:cs typeface="Calibri"/>
              </a:rPr>
              <a:t>Varaa riittävästi aikaa asioiden ymmärtämiselle.</a:t>
            </a:r>
          </a:p>
          <a:p>
            <a:r>
              <a:rPr lang="fi-FI" dirty="0">
                <a:ea typeface="Calibri"/>
                <a:cs typeface="Calibri"/>
              </a:rPr>
              <a:t>Etene asialistan mukaisesti. </a:t>
            </a:r>
            <a:br>
              <a:rPr lang="fi-FI" dirty="0">
                <a:ea typeface="Calibri"/>
                <a:cs typeface="Calibri"/>
              </a:rPr>
            </a:br>
            <a:r>
              <a:rPr lang="fi-FI" dirty="0">
                <a:ea typeface="Calibri"/>
                <a:cs typeface="Calibri"/>
              </a:rPr>
              <a:t>Pyri pysymään asiassa.</a:t>
            </a:r>
          </a:p>
          <a:p>
            <a:r>
              <a:rPr lang="fi-FI" dirty="0">
                <a:ea typeface="Calibri"/>
                <a:cs typeface="Calibri"/>
              </a:rPr>
              <a:t>Anna mahdollisuus kysyä ja tarkentaa asioita.</a:t>
            </a:r>
            <a:br>
              <a:rPr lang="fi-FI" sz="2400" dirty="0">
                <a:ea typeface="Calibri"/>
                <a:cs typeface="Calibri"/>
              </a:rPr>
            </a:br>
            <a:endParaRPr lang="fi-FI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671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D1BB04-584A-2074-AFE9-1FCEBF1B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Etäkokoukset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F7278B-7661-AABA-9320-7BA5240EB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043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Calibri"/>
                <a:cs typeface="Calibri"/>
              </a:rPr>
              <a:t>Ota huomioon 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fi-FI" dirty="0">
                <a:ea typeface="Calibri"/>
                <a:cs typeface="Calibri"/>
              </a:rPr>
              <a:t>näköyhteys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fi-FI" dirty="0">
                <a:ea typeface="Calibri"/>
                <a:cs typeface="Calibri"/>
              </a:rPr>
              <a:t>puheenjohtajan merkitys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fi-FI" dirty="0">
                <a:ea typeface="Calibri"/>
                <a:cs typeface="Calibri"/>
              </a:rPr>
              <a:t>sanallinen viestintä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fi-FI" dirty="0">
                <a:ea typeface="Calibri"/>
                <a:cs typeface="Calibri"/>
              </a:rPr>
              <a:t>chat-keskustelu.</a:t>
            </a:r>
          </a:p>
          <a:p>
            <a:r>
              <a:rPr lang="fi-FI" dirty="0">
                <a:ea typeface="Calibri"/>
                <a:cs typeface="Calibri"/>
              </a:rPr>
              <a:t>Lisää vinkkejä kokouksiin: </a:t>
            </a:r>
            <a:r>
              <a:rPr lang="fi-FI" dirty="0">
                <a:ea typeface="Calibri"/>
                <a:cs typeface="Calibri"/>
                <a:hlinkClick r:id="rId2"/>
              </a:rPr>
              <a:t>Kielibuusti - kokouskäytännöt</a:t>
            </a:r>
            <a:endParaRPr lang="fi-F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063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556" y="2720419"/>
            <a:ext cx="7308018" cy="112506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5. Lopuksi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2272070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B1735-982E-9226-2432-A815A829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Yhteenveto 1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103565-9553-D299-BEB3-27C7F016E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32"/>
            <a:ext cx="5717269" cy="4379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>
                <a:ea typeface="Calibri"/>
                <a:cs typeface="Calibri"/>
              </a:rPr>
              <a:t>Tiedosta</a:t>
            </a:r>
            <a:r>
              <a:rPr lang="fi-FI" dirty="0">
                <a:ea typeface="Calibri"/>
                <a:cs typeface="Calibri"/>
              </a:rPr>
              <a:t> kielen merkitys oppimisessa ja ohjaamisessa. </a:t>
            </a:r>
            <a:endParaRPr lang="en-US" dirty="0">
              <a:ea typeface="Calibri"/>
              <a:cs typeface="Calibri"/>
            </a:endParaRPr>
          </a:p>
          <a:p>
            <a:r>
              <a:rPr lang="fi-FI" b="1" dirty="0">
                <a:ea typeface="Calibri"/>
                <a:cs typeface="Calibri"/>
              </a:rPr>
              <a:t>Mukauta</a:t>
            </a:r>
            <a:r>
              <a:rPr lang="fi-FI" dirty="0">
                <a:ea typeface="Calibri"/>
                <a:cs typeface="Calibri"/>
              </a:rPr>
              <a:t> eli muuta viestintää oppijan kielitaitotaso huomioiden.  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fi-FI" sz="2800" dirty="0">
                <a:ea typeface="Calibri"/>
                <a:cs typeface="Calibri"/>
              </a:rPr>
              <a:t> Käytä sellaista suomen kieltä, että muut ymmärtävät sinua.</a:t>
            </a:r>
            <a:endParaRPr lang="en-US" sz="2800" dirty="0">
              <a:ea typeface="Calibri"/>
              <a:cs typeface="Calibri"/>
            </a:endParaRPr>
          </a:p>
          <a:p>
            <a:r>
              <a:rPr lang="fi-FI" b="1" dirty="0">
                <a:ea typeface="Calibri"/>
                <a:cs typeface="Calibri"/>
              </a:rPr>
              <a:t>Selitä</a:t>
            </a:r>
            <a:r>
              <a:rPr lang="fi-FI" dirty="0">
                <a:ea typeface="Calibri"/>
                <a:cs typeface="Calibri"/>
              </a:rPr>
              <a:t> asioita työtilanteiden aikana. 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34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513" y="425478"/>
            <a:ext cx="10515600" cy="884514"/>
          </a:xfrm>
        </p:spPr>
        <p:txBody>
          <a:bodyPr>
            <a:normAutofit/>
          </a:bodyPr>
          <a:lstStyle/>
          <a:p>
            <a:r>
              <a:rPr lang="fi-FI" dirty="0">
                <a:ea typeface="ADLaM Display" panose="02010000000000000000" pitchFamily="2" charset="0"/>
                <a:cs typeface="Arial" panose="020B0604020202020204" pitchFamily="34" charset="0"/>
              </a:rPr>
              <a:t>Koulutusdiat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9513" y="1714051"/>
            <a:ext cx="8328025" cy="43641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000" dirty="0"/>
              <a:t>VIERKO-hankkeessa on koulutusdiat opettajille, ohjaajille ja työpaikkaohjaajille:</a:t>
            </a:r>
          </a:p>
          <a:p>
            <a:pPr marL="0" indent="0">
              <a:buNone/>
            </a:pPr>
            <a:endParaRPr lang="fi-FI" sz="2000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Selitä selkona </a:t>
            </a:r>
            <a:endParaRPr lang="fi-FI" sz="2000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Kielitietoisuus ja selkokieli</a:t>
            </a:r>
            <a:endParaRPr lang="fi-FI" sz="2000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Kielitietoinen ohjaus työpaikoilla</a:t>
            </a:r>
            <a:endParaRPr lang="fi-FI" sz="2000" b="1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Selkopuhe, vuorovaikutus ja ohjaus</a:t>
            </a:r>
            <a:endParaRPr lang="fi-FI" sz="2000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Selkokirjoittaminen</a:t>
            </a:r>
            <a:endParaRPr lang="fi-FI" sz="2000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Selkomateriaalit ja niiden tekeminen</a:t>
            </a:r>
            <a:endParaRPr lang="fi-FI" sz="2000" dirty="0">
              <a:cs typeface="Calibri"/>
            </a:endParaRPr>
          </a:p>
          <a:p>
            <a:pPr lvl="1"/>
            <a:r>
              <a:rPr lang="fi-FI" sz="2000" dirty="0"/>
              <a:t>Selkomateriaalit</a:t>
            </a:r>
            <a:endParaRPr lang="fi-FI" sz="2000" dirty="0">
              <a:cs typeface="Calibri"/>
            </a:endParaRPr>
          </a:p>
          <a:p>
            <a:pPr lvl="1"/>
            <a:r>
              <a:rPr lang="fi-FI" sz="2000" dirty="0"/>
              <a:t>Selkotekijä ja saavutettavuus</a:t>
            </a:r>
            <a:endParaRPr lang="fi-FI" sz="2000" dirty="0">
              <a:cs typeface="Calibri"/>
            </a:endParaRPr>
          </a:p>
          <a:p>
            <a:pPr lvl="1"/>
            <a:r>
              <a:rPr lang="fi-FI" sz="2000" dirty="0"/>
              <a:t>Selkotekijä ja tekoäly</a:t>
            </a:r>
            <a:endParaRPr lang="fi-FI" sz="2000" dirty="0">
              <a:cs typeface="Calibri"/>
            </a:endParaRP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078816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CA0A6A-2876-083B-8874-3BECFED3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Yhteenveto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B9D344-E933-554B-8ECD-7593D35F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ea typeface="Calibri"/>
                <a:cs typeface="Calibri"/>
              </a:rPr>
              <a:t>Ole </a:t>
            </a:r>
            <a:r>
              <a:rPr lang="fi-FI" b="1">
                <a:ea typeface="Calibri"/>
                <a:cs typeface="Calibri"/>
              </a:rPr>
              <a:t>kielen käytön malli</a:t>
            </a:r>
            <a:r>
              <a:rPr lang="fi-FI">
                <a:ea typeface="Calibri"/>
                <a:cs typeface="Calibri"/>
              </a:rPr>
              <a:t> työtilanteissa. </a:t>
            </a:r>
            <a:endParaRPr lang="en-US">
              <a:ea typeface="Calibri"/>
              <a:cs typeface="Calibri"/>
            </a:endParaRPr>
          </a:p>
          <a:p>
            <a:r>
              <a:rPr lang="fi-FI" b="1">
                <a:ea typeface="Calibri"/>
                <a:cs typeface="Calibri"/>
              </a:rPr>
              <a:t>Varaa aikaa</a:t>
            </a:r>
            <a:r>
              <a:rPr lang="fi-FI">
                <a:ea typeface="Calibri"/>
                <a:cs typeface="Calibri"/>
              </a:rPr>
              <a:t>: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fi-FI" sz="2800" b="1">
                <a:ea typeface="Calibri"/>
                <a:cs typeface="Calibri"/>
              </a:rPr>
              <a:t>kuuntele</a:t>
            </a:r>
            <a:r>
              <a:rPr lang="fi-FI" sz="2800">
                <a:ea typeface="Calibri"/>
                <a:cs typeface="Calibri"/>
              </a:rPr>
              <a:t> kielenoppijaa, 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fi-FI" sz="2800" b="1">
                <a:ea typeface="Calibri"/>
                <a:cs typeface="Calibri"/>
              </a:rPr>
              <a:t>kannusta</a:t>
            </a:r>
            <a:r>
              <a:rPr lang="fi-FI" sz="2800">
                <a:ea typeface="Calibri"/>
                <a:cs typeface="Calibri"/>
              </a:rPr>
              <a:t> käyttämään kieltä eri tilanteissa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fi-FI" sz="2800" b="1">
                <a:ea typeface="Calibri"/>
                <a:cs typeface="Calibri"/>
              </a:rPr>
              <a:t>tue</a:t>
            </a:r>
            <a:r>
              <a:rPr lang="fi-FI" sz="2800">
                <a:ea typeface="Calibri"/>
                <a:cs typeface="Calibri"/>
              </a:rPr>
              <a:t> tarvittaessa.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099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7C2228-8CEA-8936-EB63-1DE4AA0F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Tee havaintoja: millaista kieltä käytät?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EADEAE-73D4-45DC-BF93-B23931B9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685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Calibri"/>
                <a:cs typeface="Calibri"/>
              </a:rPr>
              <a:t>Ymmärtävätkö muut sanoja ja lauseita, joita käytän?</a:t>
            </a:r>
            <a:endParaRPr lang="en-US">
              <a:ea typeface="Calibri"/>
              <a:cs typeface="Calibri"/>
            </a:endParaRPr>
          </a:p>
          <a:p>
            <a:r>
              <a:rPr lang="fi-FI">
                <a:ea typeface="Calibri"/>
                <a:cs typeface="Calibri"/>
              </a:rPr>
              <a:t>Puhunko liian nopeasti? </a:t>
            </a:r>
            <a:endParaRPr lang="en-US">
              <a:ea typeface="Calibri"/>
              <a:cs typeface="Calibri"/>
            </a:endParaRPr>
          </a:p>
          <a:p>
            <a:r>
              <a:rPr lang="fi-FI">
                <a:ea typeface="Calibri"/>
                <a:cs typeface="Calibri"/>
              </a:rPr>
              <a:t>Puhunko murretta?</a:t>
            </a:r>
            <a:endParaRPr lang="en-US">
              <a:ea typeface="Calibri"/>
              <a:cs typeface="Calibri"/>
            </a:endParaRPr>
          </a:p>
          <a:p>
            <a:r>
              <a:rPr lang="fi-FI">
                <a:ea typeface="Calibri" panose="020F0502020204030204"/>
                <a:cs typeface="Calibri" panose="020F0502020204030204"/>
              </a:rPr>
              <a:t>Kerronko liian paljon asioita kerralla?</a:t>
            </a:r>
          </a:p>
        </p:txBody>
      </p:sp>
    </p:spTree>
    <p:extLst>
      <p:ext uri="{BB962C8B-B14F-4D97-AF65-F5344CB8AC3E}">
        <p14:creationId xmlns:p14="http://schemas.microsoft.com/office/powerpoint/2010/main" val="1396074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224F9B-6DE3-8A90-804E-2F71458D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solidFill>
                  <a:srgbClr val="3494BA"/>
                </a:solidFill>
                <a:ea typeface="Calibri Light"/>
                <a:cs typeface="Calibri Light"/>
              </a:rPr>
              <a:t>Mitä viet koulutuksesta mukaasi?</a:t>
            </a:r>
            <a:endParaRPr lang="fi-FI" b="1">
              <a:solidFill>
                <a:srgbClr val="3494BA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53F3D0-9CDF-185B-0A5C-F199F3BF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009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fi-FI" sz="2600" dirty="0">
                <a:ea typeface="Calibri"/>
                <a:cs typeface="Calibri"/>
              </a:rPr>
              <a:t>Millaisia asioita otat käyttöön tämän koulutuksen jälkeen?</a:t>
            </a:r>
            <a:endParaRPr lang="en-US" sz="2600" dirty="0">
              <a:ea typeface="Calibri"/>
              <a:cs typeface="Calibri"/>
            </a:endParaRPr>
          </a:p>
          <a:p>
            <a:pPr marL="457200" indent="-457200"/>
            <a:r>
              <a:rPr lang="fi-FI" sz="2600" dirty="0">
                <a:ea typeface="Calibri"/>
                <a:cs typeface="Calibri"/>
              </a:rPr>
              <a:t>Miten ohjaat kielenoppijaa koulutuksen jälkeen? </a:t>
            </a:r>
            <a:endParaRPr lang="en-US" sz="2600" dirty="0">
              <a:ea typeface="Calibri"/>
              <a:cs typeface="Calibri"/>
            </a:endParaRPr>
          </a:p>
          <a:p>
            <a:pPr marL="457200" indent="-457200"/>
            <a:r>
              <a:rPr lang="fi-FI" sz="2600" dirty="0">
                <a:latin typeface="Calibri"/>
                <a:ea typeface="Calibri"/>
                <a:cs typeface="Calibri"/>
              </a:rPr>
              <a:t>Voitko jakaa tietoa </a:t>
            </a:r>
            <a:r>
              <a:rPr lang="fi-FI" sz="2600" b="1" dirty="0">
                <a:latin typeface="Calibri"/>
                <a:ea typeface="Calibri"/>
                <a:cs typeface="Calibri"/>
              </a:rPr>
              <a:t>kielitietoisuudesta</a:t>
            </a:r>
            <a:r>
              <a:rPr lang="fi-FI" sz="2600" dirty="0">
                <a:latin typeface="Calibri"/>
                <a:ea typeface="Calibri"/>
                <a:cs typeface="Calibri"/>
              </a:rPr>
              <a:t> työpaikallasi?</a:t>
            </a:r>
          </a:p>
          <a:p>
            <a:pPr marL="0" indent="0">
              <a:buNone/>
            </a:pPr>
            <a:endParaRPr lang="fi-FI" sz="2600">
              <a:ea typeface="Calibri"/>
              <a:cs typeface="Calibri"/>
            </a:endParaRPr>
          </a:p>
          <a:p>
            <a:endParaRPr lang="fi-FI" sz="2600">
              <a:ea typeface="Calibri"/>
              <a:cs typeface="Calibri"/>
            </a:endParaRPr>
          </a:p>
          <a:p>
            <a:endParaRPr lang="fi-FI" sz="2600" i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3743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536" y="2644219"/>
            <a:ext cx="7088221" cy="1125062"/>
          </a:xfrm>
        </p:spPr>
        <p:txBody>
          <a:bodyPr>
            <a:noAutofit/>
          </a:bodyPr>
          <a:lstStyle/>
          <a:p>
            <a:r>
              <a:rPr lang="fi-FI" b="1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5. Lähteet</a:t>
            </a:r>
            <a:endParaRPr lang="fi-FI" b="1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1941032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E3934-9165-434B-E66C-633649C4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186"/>
          </a:xfrm>
        </p:spPr>
        <p:txBody>
          <a:bodyPr>
            <a:normAutofit fontScale="90000"/>
          </a:bodyPr>
          <a:lstStyle/>
          <a:p>
            <a:r>
              <a:rPr lang="fi-FI"/>
              <a:t>Lähteitä </a:t>
            </a:r>
            <a:endParaRPr lang="fi-FI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BA97EE-CFF3-AE39-45F5-A801DEBD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668"/>
            <a:ext cx="10515600" cy="5032525"/>
          </a:xfrm>
        </p:spPr>
        <p:txBody>
          <a:bodyPr>
            <a:normAutofit fontScale="70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Anttila, I. &amp; </a:t>
            </a:r>
            <a:r>
              <a:rPr lang="fi-FI" sz="1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Lämsä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H.  &amp; Mäkelä, M. 2020. Kielitietoisen ohjauksen opas työpaikalle. </a:t>
            </a:r>
            <a:r>
              <a:rPr lang="fi-FI" sz="1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Keuda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https://issuu.com/keudajulkaisut/docs/2020_keuda_kielitietoisen-ohjauksen-opas/1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Luettu 20.2.2024.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Kartio, Johanna: 12 askelta selkokielellä opettamiseen. 2016. </a:t>
            </a:r>
            <a:r>
              <a:rPr lang="fi-FI" sz="1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Grano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Oy: Helsinki.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kansalaisopistojenliitto.fi/</a:t>
            </a:r>
            <a:r>
              <a:rPr lang="fi-FI" sz="1800" b="0" i="0" u="sng" strike="noStrike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wp-content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/</a:t>
            </a:r>
            <a:r>
              <a:rPr lang="fi-FI" sz="1800" b="0" i="0" u="sng" strike="noStrike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uploads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/2016/10/12-askelta-selkokielell%C3%A4-opettamiseen.pdf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Luettu 20.2.2024.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Kehittyvän kielitaidon tasojen kuvausasteikko. Opetushallitus. 2024.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4"/>
              </a:rPr>
              <a:t>www.oph.fi/fi/koulutus-ja-tutkinnot/kehittyvan-kielitaidon-tasojen-kuvausasteikko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Luettu 20.2.2024.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Kielibuusti. Työnantajat. 2024.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https://www.kielibuusti.fi/fi/tyonantajat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Luettu 8.8.2024.</a:t>
            </a:r>
            <a:r>
              <a:rPr lang="fi-FI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Kielitietoinen ja monikulttuurinen ohjaus. Ohjaan.fi. 2024.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6"/>
              </a:rPr>
              <a:t>ohjaan.fi/ohjaamme/kielitietoinen-ja-monikulttuurinen-ohjaus/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Luettu 20.2.2024.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Kielitietoisuuteen herääminen. Työterveyslaitos. 2024.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7"/>
              </a:rPr>
              <a:t>www.ttl.fi/oppimateriaalit/monimuotoisuus-ja-inklusiivisuus-asiantuntijaorganisaatiossa/kielitietoisuuteen-heraaminen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Luettu 20.2.2024.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Kielituki. Opas työpaikalle. Koulutuskeskus Salpaus.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8"/>
              </a:rPr>
              <a:t>https://salpro.salpaus.fi/esitteet/ESITTEET_2010/Kielitukiopas.pdf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Luettu 20.2.2024.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Kieliä koskeva eurooppalainen viitekehys 2004–2020. Euroopan unioni ja Euroopan neuvosto.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9"/>
              </a:rPr>
              <a:t>europa.eu/</a:t>
            </a:r>
            <a:r>
              <a:rPr lang="fi-FI" sz="1800" b="0" i="0" u="sng" strike="noStrike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9"/>
              </a:rPr>
              <a:t>europass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9"/>
              </a:rPr>
              <a:t>/</a:t>
            </a:r>
            <a:r>
              <a:rPr lang="fi-FI" sz="1800" b="0" i="0" u="sng" strike="noStrike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9"/>
              </a:rPr>
              <a:t>system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9"/>
              </a:rPr>
              <a:t>/</a:t>
            </a:r>
            <a:r>
              <a:rPr lang="fi-FI" sz="1800" b="0" i="0" u="sng" strike="noStrike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9"/>
              </a:rPr>
              <a:t>files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9"/>
              </a:rPr>
              <a:t>/2020-05/CEFR%20self-assessment%20grid%20FI.pdf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Luettu 20.4.2024.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Maahanmuutto ja kielellinen moninaisuus. Kielitietoinen työskentely. Terveyden ja hyvinvoinnin laitos. 2024.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10"/>
              </a:rPr>
              <a:t>thl.fi/aiheet/maahanmuutto-ja-kulttuurinen-moninaisuus/</a:t>
            </a:r>
            <a:r>
              <a:rPr lang="fi-FI" sz="1800" b="0" i="0" u="sng" strike="noStrike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10"/>
              </a:rPr>
              <a:t>tyon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10"/>
              </a:rPr>
              <a:t>-tueksi/</a:t>
            </a:r>
            <a:r>
              <a:rPr lang="fi-FI" sz="1800" b="0" i="0" u="sng" strike="noStrike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10"/>
              </a:rPr>
              <a:t>hyvia-kaytantoja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10"/>
              </a:rPr>
              <a:t>/kielitietoinen-</a:t>
            </a:r>
            <a:r>
              <a:rPr lang="fi-FI" sz="1800" b="0" i="0" u="sng" strike="noStrike" err="1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10"/>
              </a:rPr>
              <a:t>tyoskentely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Luettu 20.2.2024.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Polkuja-hanke: kielitietoisuus. Osaava </a:t>
            </a:r>
            <a:r>
              <a:rPr lang="fi-FI" sz="1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Tredu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2023. (29 videota).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11"/>
              </a:rPr>
              <a:t>www.youtube.com/playlist?list=PLHdusDFOKUA0l1wXp9lSFb6Jy3FSRF3xP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Katsottu 20.2.2024.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Pusa, M-L &amp; Lampinen, M. &amp; Ryynänen-Jussila, S. 2017. Maahanmuuttajat voimavarana työpaikalla. Opas kieli- ja kulttuuritietoiseen ohjaukseen.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12"/>
              </a:rPr>
              <a:t>http://view.24mags.com/mobilev/e5f43d46a15e11480d262296d568fc76#/page=1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Luettu 20.2.2024.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Saaranen, M. &amp; </a:t>
            </a:r>
            <a:r>
              <a:rPr lang="fi-FI" sz="1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Söyrinki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V. 2020.Tietoa ammatillisen opiskelijan ohjaamisesta työpaikan ohjaajalle helpolla suomen kielellä. Stadin AO.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13"/>
              </a:rPr>
              <a:t>https://sites.google.com/edu.hel.fi/selkotieto/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Luettu 20.2.2024.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Selkokeskus. Selkokieli. 2024.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14"/>
              </a:rPr>
              <a:t>selkokeskus.fi/selkokieli/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Luettu 20.2.2024.</a:t>
            </a:r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Takala, T. 2024. Selkoviestintä asiakastyössä. Edita.</a:t>
            </a:r>
            <a:endParaRPr lang="fi-FI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053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906" y="2644219"/>
            <a:ext cx="5171851" cy="112506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6. Tekijät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1718615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21149B-4672-4EE3-27CE-57F6D0CE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+mn-lt"/>
              </a:rPr>
              <a:t>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D78DD1-569B-2652-964E-C555DDA80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296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Työryhmä Anna-Liisa Hyvärinen, Susanna Kouri, Ellinoora </a:t>
            </a:r>
            <a:r>
              <a:rPr lang="fi-FI" dirty="0" err="1"/>
              <a:t>Köpman</a:t>
            </a:r>
            <a:r>
              <a:rPr lang="fi-FI"/>
              <a:t>, Marianne Seppä ja Tuija Takala.</a:t>
            </a:r>
          </a:p>
        </p:txBody>
      </p:sp>
    </p:spTree>
    <p:extLst>
      <p:ext uri="{BB962C8B-B14F-4D97-AF65-F5344CB8AC3E}">
        <p14:creationId xmlns:p14="http://schemas.microsoft.com/office/powerpoint/2010/main" val="1867895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4DA9032-DFC2-A8C6-3449-38EBAAEE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537" y="1"/>
            <a:ext cx="7285351" cy="6380480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548C14D1-CFE3-2337-2B11-4CDC60783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5625" y="1714500"/>
            <a:ext cx="8101263" cy="36494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br>
              <a:rPr lang="fi-FI" sz="2800" b="1"/>
            </a:br>
            <a:r>
              <a:rPr lang="fi-FI" sz="2800" b="1">
                <a:solidFill>
                  <a:schemeClr val="tx1"/>
                </a:solidFill>
                <a:latin typeface="Abadi"/>
              </a:rPr>
              <a:t>Vieraskielisen opetuksen kehittäminen</a:t>
            </a:r>
          </a:p>
          <a:p>
            <a:pPr algn="ctr"/>
            <a:endParaRPr lang="fi-FI" sz="2800" b="1">
              <a:latin typeface="Abadi"/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  <a:latin typeface="Abadi"/>
              </a:rPr>
              <a:t>Kotimaisten kielten opetuksen tarjonnan ja laadun kehittäminen </a:t>
            </a:r>
            <a:endParaRPr lang="fi-FI" sz="2800" b="1">
              <a:solidFill>
                <a:schemeClr val="tx1"/>
              </a:solidFill>
              <a:latin typeface="Abadi"/>
              <a:cs typeface="Calibri"/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  <a:latin typeface="Abadi"/>
              </a:rPr>
              <a:t>ammatillisessa koulutuksessa</a:t>
            </a:r>
            <a:endParaRPr lang="fi-FI" sz="2800" b="1">
              <a:solidFill>
                <a:schemeClr val="tx1"/>
              </a:solidFill>
              <a:latin typeface="Abadi"/>
              <a:cs typeface="Calibri"/>
            </a:endParaRPr>
          </a:p>
          <a:p>
            <a:pPr algn="ctr"/>
            <a:endParaRPr lang="fi-FI" sz="2800" b="1">
              <a:solidFill>
                <a:schemeClr val="tx1"/>
              </a:solidFill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</a:rPr>
              <a:t>2024</a:t>
            </a:r>
            <a:endParaRPr lang="fi-FI" sz="2800" b="1">
              <a:solidFill>
                <a:schemeClr val="tx1"/>
              </a:solidFill>
              <a:cs typeface="Calibri"/>
            </a:endParaRPr>
          </a:p>
          <a:p>
            <a:pPr algn="ctr"/>
            <a:endParaRPr lang="fi-FI" sz="160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1A3798B-E8BA-BD6D-7674-9529579D84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6344" y="1140156"/>
            <a:ext cx="2119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VIERKO</a:t>
            </a:r>
          </a:p>
        </p:txBody>
      </p:sp>
      <p:sp>
        <p:nvSpPr>
          <p:cNvPr id="3" name="Tekstiruutu 2" descr="Vierkon nettiosoite">
            <a:extLst>
              <a:ext uri="{FF2B5EF4-FFF2-40B4-BE49-F238E27FC236}">
                <a16:creationId xmlns:a16="http://schemas.microsoft.com/office/drawing/2014/main" id="{8656EA26-821E-1EE5-5BBF-51EE9F34D8C8}"/>
              </a:ext>
            </a:extLst>
          </p:cNvPr>
          <p:cNvSpPr txBox="1"/>
          <p:nvPr/>
        </p:nvSpPr>
        <p:spPr>
          <a:xfrm>
            <a:off x="0" y="5645857"/>
            <a:ext cx="467161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b="1"/>
              <a:t> </a:t>
            </a:r>
            <a:r>
              <a:rPr lang="fi-FI" sz="1600" b="1">
                <a:latin typeface="Abadi"/>
              </a:rPr>
              <a:t>Lisätietoa:</a:t>
            </a:r>
            <a:br>
              <a:rPr lang="fi-FI" sz="1600" b="1">
                <a:latin typeface="Abadi"/>
              </a:rPr>
            </a:br>
            <a:r>
              <a:rPr lang="fi-FI" sz="1600" b="1">
                <a:latin typeface="Abadi"/>
              </a:rPr>
              <a:t> </a:t>
            </a:r>
            <a:r>
              <a:rPr lang="fi-FI" sz="1600">
                <a:latin typeface="Abadi"/>
                <a:hlinkClick r:id="rId4"/>
              </a:rPr>
              <a:t>https://www.keuda.fi/keuda/hankkeet/vierko/</a:t>
            </a:r>
            <a:endParaRPr lang="fi-FI" sz="1600">
              <a:latin typeface="Abadi"/>
            </a:endParaRPr>
          </a:p>
        </p:txBody>
      </p:sp>
      <p:pic>
        <p:nvPicPr>
          <p:cNvPr id="2" name="Kuva 1" descr="Lisenssi cc by 4.0">
            <a:extLst>
              <a:ext uri="{FF2B5EF4-FFF2-40B4-BE49-F238E27FC236}">
                <a16:creationId xmlns:a16="http://schemas.microsoft.com/office/drawing/2014/main" id="{6FE7A0B6-A248-DE96-3BE1-3B8EF624C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63" y="6455048"/>
            <a:ext cx="1712168" cy="387670"/>
          </a:xfrm>
          <a:prstGeom prst="rect">
            <a:avLst/>
          </a:prstGeom>
          <a:noFill/>
        </p:spPr>
      </p:pic>
      <p:sp>
        <p:nvSpPr>
          <p:cNvPr id="5" name="Tekstiruutu 4" descr="CC-lisenssit">
            <a:extLst>
              <a:ext uri="{FF2B5EF4-FFF2-40B4-BE49-F238E27FC236}">
                <a16:creationId xmlns:a16="http://schemas.microsoft.com/office/drawing/2014/main" id="{E71CF071-C74D-03E1-51F2-E2FC794ACADE}"/>
              </a:ext>
            </a:extLst>
          </p:cNvPr>
          <p:cNvSpPr txBox="1"/>
          <p:nvPr/>
        </p:nvSpPr>
        <p:spPr>
          <a:xfrm>
            <a:off x="5657095" y="6494995"/>
            <a:ext cx="383234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400">
                <a:effectLst/>
                <a:latin typeface="Abadi"/>
                <a:ea typeface="Aptos" panose="020B0004020202020204" pitchFamily="34" charset="0"/>
                <a:cs typeface="ADLaM Display"/>
              </a:rPr>
              <a:t>https://creativecommons.org/licenses/by/4.0/</a:t>
            </a:r>
            <a:endParaRPr lang="fi-FI" sz="1400">
              <a:latin typeface="Abadi"/>
              <a:cs typeface="ADLaM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95834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217DB-2D12-C14F-8C25-83B5BD95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4736" cy="1344935"/>
          </a:xfrm>
        </p:spPr>
        <p:txBody>
          <a:bodyPr/>
          <a:lstStyle/>
          <a:p>
            <a:r>
              <a:rPr lang="fi-FI" dirty="0"/>
              <a:t>Koulutusdiojen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CAA61A-0B1E-EC12-EF8D-7577625596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Dioja voi käyttää koulutuksissa: kokonaan tai osittain.</a:t>
            </a:r>
            <a:endParaRPr lang="fi-FI">
              <a:ea typeface="Calibri"/>
              <a:cs typeface="Calibri"/>
            </a:endParaRPr>
          </a:p>
          <a:p>
            <a:r>
              <a:rPr lang="fi-FI"/>
              <a:t>Koulutusten yhteyteen kannattaa järjestää työpajatyöskentelyä.</a:t>
            </a:r>
            <a:endParaRPr lang="fi-FI">
              <a:ea typeface="Calibri"/>
              <a:cs typeface="Calibri"/>
            </a:endParaRPr>
          </a:p>
          <a:p>
            <a:r>
              <a:rPr lang="fi-FI"/>
              <a:t>Dioista on myös tallenteet.</a:t>
            </a:r>
            <a:endParaRPr lang="fi-FI">
              <a:ea typeface="Calibri"/>
              <a:cs typeface="Calibri"/>
            </a:endParaRPr>
          </a:p>
          <a:p>
            <a:r>
              <a:rPr lang="fi-FI" dirty="0"/>
              <a:t>Diat ja tallenteet löytyvät osoitteesta </a:t>
            </a:r>
            <a:r>
              <a:rPr lang="fi-FI" dirty="0">
                <a:hlinkClick r:id="rId2"/>
              </a:rPr>
              <a:t>aoe.fi</a:t>
            </a:r>
            <a:r>
              <a:rPr lang="fi-FI" dirty="0"/>
              <a:t> (</a:t>
            </a:r>
            <a:r>
              <a:rPr lang="fi-FI" dirty="0" err="1"/>
              <a:t>VIERKOn</a:t>
            </a:r>
            <a:r>
              <a:rPr lang="fi-FI" dirty="0"/>
              <a:t> materiaalit) ja </a:t>
            </a:r>
            <a:r>
              <a:rPr lang="fi-FI" dirty="0">
                <a:hlinkClick r:id="rId3"/>
              </a:rPr>
              <a:t>bit.ly/VierkoSelkoS2</a:t>
            </a:r>
            <a:r>
              <a:rPr lang="fi-FI" dirty="0"/>
              <a:t>.</a:t>
            </a:r>
            <a:endParaRPr lang="fi-FI" dirty="0">
              <a:ea typeface="Calibri"/>
              <a:cs typeface="Calibri"/>
            </a:endParaRPr>
          </a:p>
        </p:txBody>
      </p:sp>
      <p:pic>
        <p:nvPicPr>
          <p:cNvPr id="4" name="Sisällön paikkamerkki 3" descr="Vierkon kuusiosainen koulutuskokonaisuus kielitietoisuudesta ja selkokielestä">
            <a:extLst>
              <a:ext uri="{FF2B5EF4-FFF2-40B4-BE49-F238E27FC236}">
                <a16:creationId xmlns:a16="http://schemas.microsoft.com/office/drawing/2014/main" id="{1D906B65-F943-FF24-A1E0-A595F9671B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68816" y="153101"/>
            <a:ext cx="4208379" cy="6033548"/>
          </a:xfrm>
        </p:spPr>
      </p:pic>
    </p:spTree>
    <p:extLst>
      <p:ext uri="{BB962C8B-B14F-4D97-AF65-F5344CB8AC3E}">
        <p14:creationId xmlns:p14="http://schemas.microsoft.com/office/powerpoint/2010/main" val="192050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374" y="2396569"/>
            <a:ext cx="9034106" cy="1036602"/>
          </a:xfrm>
        </p:spPr>
        <p:txBody>
          <a:bodyPr>
            <a:noAutofit/>
          </a:bodyPr>
          <a:lstStyle/>
          <a:p>
            <a:r>
              <a:rPr lang="fi-FI" b="1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2. Vaikean kielen ja helpon kielen erot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3080038-DFBA-2BEF-6059-EC703827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243917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E71222-EED1-2CE1-CFDE-ACE22C05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solidFill>
                  <a:srgbClr val="3494BA"/>
                </a:solidFill>
                <a:cs typeface="Calibri Light"/>
              </a:rPr>
              <a:t>Minkälaista suomea puhut työssä?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332931-B036-850E-2EC0-B76ADB2DCC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Onko työkaverisi tai opiskelijasi vieraskielinen?</a:t>
            </a:r>
            <a:endParaRPr lang="en-US" dirty="0">
              <a:cs typeface="Calibri"/>
            </a:endParaRPr>
          </a:p>
          <a:p>
            <a:r>
              <a:rPr lang="fi-FI" dirty="0">
                <a:cs typeface="Calibri"/>
              </a:rPr>
              <a:t>Osaako opiskelija ammattikieltä tai ammattislangia?</a:t>
            </a:r>
            <a:endParaRPr lang="fi-FI">
              <a:cs typeface="Calibri"/>
            </a:endParaRPr>
          </a:p>
          <a:p>
            <a:r>
              <a:rPr lang="fi-FI" dirty="0">
                <a:cs typeface="Calibri" panose="020F0502020204030204"/>
              </a:rPr>
              <a:t>Mitä asioita otat huomioon, kun työskentelet vieraskielisen kanssa?</a:t>
            </a:r>
          </a:p>
        </p:txBody>
      </p:sp>
    </p:spTree>
    <p:extLst>
      <p:ext uri="{BB962C8B-B14F-4D97-AF65-F5344CB8AC3E}">
        <p14:creationId xmlns:p14="http://schemas.microsoft.com/office/powerpoint/2010/main" val="25390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DF9945-9F75-5286-FC04-7E832582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208"/>
          </a:xfrm>
        </p:spPr>
        <p:txBody>
          <a:bodyPr/>
          <a:lstStyle/>
          <a:p>
            <a:r>
              <a:rPr lang="fi-FI">
                <a:cs typeface="Calibri Light"/>
              </a:rPr>
              <a:t>Kieli: eri muodot, eri tarkoitukset</a:t>
            </a:r>
            <a:endParaRPr lang="fi-FI" err="1"/>
          </a:p>
        </p:txBody>
      </p:sp>
      <p:pic>
        <p:nvPicPr>
          <p:cNvPr id="4" name="Sisällön paikkamerkki 3" descr="Selkokieli on helppoa kieltä, yleiskieli yleistajuista ja erikoiskieliä ymmärtävät ammattilaiset.">
            <a:extLst>
              <a:ext uri="{FF2B5EF4-FFF2-40B4-BE49-F238E27FC236}">
                <a16:creationId xmlns:a16="http://schemas.microsoft.com/office/drawing/2014/main" id="{2A09DFD6-BCF3-B71F-9FA2-031C15A15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731" y="1302557"/>
            <a:ext cx="7117855" cy="4503563"/>
          </a:xfrm>
        </p:spPr>
      </p:pic>
    </p:spTree>
    <p:extLst>
      <p:ext uri="{BB962C8B-B14F-4D97-AF65-F5344CB8AC3E}">
        <p14:creationId xmlns:p14="http://schemas.microsoft.com/office/powerpoint/2010/main" val="317683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974A1C-A73A-C688-5CC3-5C58A6B4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Opiskelija ei osaa hyvin suomea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1BF2F7-DF8B-2C9E-81BE-3D489D04E3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Calibri"/>
                <a:cs typeface="Calibri"/>
              </a:rPr>
              <a:t>Kielitaidossa on </a:t>
            </a:r>
            <a:r>
              <a:rPr lang="fi-FI" b="1" dirty="0">
                <a:ea typeface="Calibri"/>
                <a:cs typeface="Calibri"/>
              </a:rPr>
              <a:t>neljä osa-aluetta</a:t>
            </a:r>
            <a:r>
              <a:rPr lang="fi-FI" dirty="0">
                <a:ea typeface="Calibri"/>
                <a:cs typeface="Calibri"/>
              </a:rPr>
              <a:t>: 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fi-FI" dirty="0">
                <a:ea typeface="Calibri"/>
                <a:cs typeface="Calibri"/>
              </a:rPr>
              <a:t>puhuminen 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fi-FI" dirty="0">
                <a:ea typeface="Calibri"/>
                <a:cs typeface="Calibri"/>
              </a:rPr>
              <a:t>kuullun ymmärtäminen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fi-FI" dirty="0">
                <a:ea typeface="Calibri"/>
                <a:cs typeface="Calibri"/>
              </a:rPr>
              <a:t>luetun ymmärtäminen</a:t>
            </a:r>
          </a:p>
          <a:p>
            <a:pPr lvl="1"/>
            <a:r>
              <a:rPr lang="fi-FI" dirty="0">
                <a:ea typeface="Calibri"/>
                <a:cs typeface="Calibri"/>
              </a:rPr>
              <a:t>kirjoittaminen. 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14E59D-8D2A-0274-14FF-8EEDF7BD0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334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Aptos"/>
                <a:ea typeface="Calibri"/>
                <a:cs typeface="Calibri"/>
              </a:rPr>
              <a:t>Kielitaidon taso A: alkeistaso </a:t>
            </a:r>
          </a:p>
          <a:p>
            <a:pPr lvl="1">
              <a:buFont typeface="Wingdings,Sans-Serif" panose="020B0604020202020204" pitchFamily="34" charset="0"/>
              <a:buChar char="Ø"/>
            </a:pPr>
            <a:r>
              <a:rPr lang="fi-FI">
                <a:latin typeface="Aptos"/>
                <a:ea typeface="Calibri"/>
                <a:cs typeface="Calibri"/>
              </a:rPr>
              <a:t> Opiskelija tarvitsee paljon suomen </a:t>
            </a:r>
            <a:r>
              <a:rPr lang="fi-FI" dirty="0">
                <a:latin typeface="Aptos"/>
                <a:ea typeface="Calibri"/>
                <a:cs typeface="Calibri"/>
              </a:rPr>
              <a:t>kielen tukea.</a:t>
            </a:r>
          </a:p>
          <a:p>
            <a:r>
              <a:rPr lang="fi-FI" dirty="0">
                <a:latin typeface="Aptos"/>
                <a:ea typeface="Calibri"/>
                <a:cs typeface="Calibri"/>
              </a:rPr>
              <a:t>Kielitaidon taso B: perustaso</a:t>
            </a:r>
          </a:p>
          <a:p>
            <a:pPr lvl="1">
              <a:buFont typeface="Wingdings,Sans-Serif" panose="020B0604020202020204" pitchFamily="34" charset="0"/>
              <a:buChar char="Ø"/>
            </a:pPr>
            <a:r>
              <a:rPr lang="fi-FI" dirty="0">
                <a:latin typeface="Aptos"/>
                <a:ea typeface="Calibri"/>
                <a:cs typeface="Calibri"/>
              </a:rPr>
              <a:t> B1: Opiskelija tarvitsee suomen kielen tukea.</a:t>
            </a:r>
          </a:p>
          <a:p>
            <a:r>
              <a:rPr lang="fi-FI" dirty="0">
                <a:latin typeface="Aptos"/>
                <a:ea typeface="Calibri"/>
                <a:cs typeface="Calibri"/>
              </a:rPr>
              <a:t>Kielitaidon taso C: edistynyt taso </a:t>
            </a:r>
            <a:endParaRPr lang="en-US" dirty="0">
              <a:latin typeface="Aptos"/>
              <a:ea typeface="Calibri"/>
              <a:cs typeface="Calibri"/>
            </a:endParaRPr>
          </a:p>
          <a:p>
            <a:pPr lvl="1">
              <a:buFont typeface="Wingdings,Sans-Serif" panose="020B0604020202020204" pitchFamily="34" charset="0"/>
              <a:buChar char="Ø"/>
            </a:pPr>
            <a:r>
              <a:rPr lang="fi-FI" dirty="0">
                <a:latin typeface="Aptos"/>
                <a:ea typeface="Calibri"/>
                <a:cs typeface="Calibri"/>
              </a:rPr>
              <a:t> Opiskelija osaa uutta kieltä erinomaisesti.</a:t>
            </a:r>
          </a:p>
          <a:p>
            <a:pPr marL="457200" lvl="1" indent="0">
              <a:buNone/>
            </a:pPr>
            <a:endParaRPr lang="fi-FI">
              <a:solidFill>
                <a:srgbClr val="FF0000"/>
              </a:solidFill>
              <a:latin typeface="Apto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34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RKOmallipohjat" id="{D4D80572-9317-4665-8B0D-238CEC7B1C2D}" vid="{32D10B52-81B6-4EBC-80CE-9BB4D887A7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224a64-6827-43ab-8253-459bbdcbd604">
      <Terms xmlns="http://schemas.microsoft.com/office/infopath/2007/PartnerControls"/>
    </lcf76f155ced4ddcb4097134ff3c332f>
    <TaxCatchAll xmlns="fbd36e01-0b06-406a-bf34-e755f9cfbda1" xsi:nil="true"/>
    <Studyandcareerplanningcapabilities xmlns="fb224a64-6827-43ab-8253-459bbdcbd6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D4612E464E44B867A74FA0B1DA9DD" ma:contentTypeVersion="15" ma:contentTypeDescription="Create a new document." ma:contentTypeScope="" ma:versionID="2756052e2d6374c54b0d80c7c685d0bb">
  <xsd:schema xmlns:xsd="http://www.w3.org/2001/XMLSchema" xmlns:xs="http://www.w3.org/2001/XMLSchema" xmlns:p="http://schemas.microsoft.com/office/2006/metadata/properties" xmlns:ns2="fb224a64-6827-43ab-8253-459bbdcbd604" xmlns:ns3="fbd36e01-0b06-406a-bf34-e755f9cfbda1" targetNamespace="http://schemas.microsoft.com/office/2006/metadata/properties" ma:root="true" ma:fieldsID="f31883e74927eb190bca8e3c7c56b15b" ns2:_="" ns3:_="">
    <xsd:import namespace="fb224a64-6827-43ab-8253-459bbdcbd604"/>
    <xsd:import namespace="fbd36e01-0b06-406a-bf34-e755f9cfbd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Studyandcareerplanningcapabili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24a64-6827-43ab-8253-459bbdcbd6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6c6a39-ca17-4711-8675-0cb8c6f60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udyandcareerplanningcapabilities" ma:index="22" nillable="true" ma:displayName="Study and career planning capabilities" ma:description="Esimerkkitehtäviä itlsearningkurssilta kopioituna." ma:format="Dropdown" ma:internalName="Studyandcareerplanningcapabiliti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36e01-0b06-406a-bf34-e755f9cfb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ee56f29-e861-4a4e-a7b2-e6ee5c9cfcd4}" ma:internalName="TaxCatchAll" ma:showField="CatchAllData" ma:web="fbd36e01-0b06-406a-bf34-e755f9cfb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42AF46-48DD-45D0-8037-D83400D08E83}">
  <ds:schemaRefs>
    <ds:schemaRef ds:uri="3614d263-2699-47ee-a1a7-1f6d444b522b"/>
    <ds:schemaRef ds:uri="524728ff-0854-44bd-b129-a9eefa0b4a93"/>
    <ds:schemaRef ds:uri="fb224a64-6827-43ab-8253-459bbdcbd604"/>
    <ds:schemaRef ds:uri="fbd36e01-0b06-406a-bf34-e755f9cfbd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B4DED1-C169-42E9-8AA9-7CBA3D862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9F995F-437C-47B5-B42A-78EDB0212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224a64-6827-43ab-8253-459bbdcbd604"/>
    <ds:schemaRef ds:uri="fbd36e01-0b06-406a-bf34-e755f9cfbd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VIERKOmallipohjat</Template>
  <TotalTime>64</TotalTime>
  <Words>1759</Words>
  <Application>Microsoft Office PowerPoint</Application>
  <PresentationFormat>Laajakuva</PresentationFormat>
  <Paragraphs>260</Paragraphs>
  <Slides>47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47</vt:i4>
      </vt:variant>
    </vt:vector>
  </HeadingPairs>
  <TitlesOfParts>
    <vt:vector size="61" baseType="lpstr">
      <vt:lpstr>Abadi</vt:lpstr>
      <vt:lpstr>ADLaM Display</vt:lpstr>
      <vt:lpstr>Aptos</vt:lpstr>
      <vt:lpstr>Arial</vt:lpstr>
      <vt:lpstr>Arial,Sans-Serif</vt:lpstr>
      <vt:lpstr>Calibri</vt:lpstr>
      <vt:lpstr>Calibri Light</vt:lpstr>
      <vt:lpstr>Courier New</vt:lpstr>
      <vt:lpstr>Courier New,monospace</vt:lpstr>
      <vt:lpstr>Open Sans</vt:lpstr>
      <vt:lpstr>Segoe UI</vt:lpstr>
      <vt:lpstr>Wingdings</vt:lpstr>
      <vt:lpstr>Wingdings,Sans-Serif</vt:lpstr>
      <vt:lpstr>Office-teema</vt:lpstr>
      <vt:lpstr>Kielitietoinen ohjaus työpaikoilla  Koulutusdiat 3 VIERKO 2024</vt:lpstr>
      <vt:lpstr>Sisältö</vt:lpstr>
      <vt:lpstr>Johdanto</vt:lpstr>
      <vt:lpstr>Koulutusdiat</vt:lpstr>
      <vt:lpstr>Koulutusdiojen käyttö</vt:lpstr>
      <vt:lpstr>2. Vaikean kielen ja helpon kielen erot</vt:lpstr>
      <vt:lpstr>Minkälaista suomea puhut työssä?</vt:lpstr>
      <vt:lpstr>Kieli: eri muodot, eri tarkoitukset</vt:lpstr>
      <vt:lpstr>Opiskelija ei osaa hyvin suomea</vt:lpstr>
      <vt:lpstr>Eurooppalainen viitekehys: kielitaitotasot A–C </vt:lpstr>
      <vt:lpstr>Opiskelija osaa vain vähän suomea  (kielitaidon taso A2)</vt:lpstr>
      <vt:lpstr>Työpaikan ja ohjauksen kieli on vaikeaa: opiskelijoiden kokemuksia</vt:lpstr>
      <vt:lpstr>Tehtävä </vt:lpstr>
      <vt:lpstr>Tehtävä </vt:lpstr>
      <vt:lpstr>Miten selität sanat? </vt:lpstr>
      <vt:lpstr>Vertaa: vaikea/helppo</vt:lpstr>
      <vt:lpstr>3. Ohjauksen helppo kieli</vt:lpstr>
      <vt:lpstr>Selkokieli puheessa</vt:lpstr>
      <vt:lpstr>Valitse helppo sana, selitä vaikeat sanat</vt:lpstr>
      <vt:lpstr>Kerro</vt:lpstr>
      <vt:lpstr>Vertaa</vt:lpstr>
      <vt:lpstr>Rauhallisesti</vt:lpstr>
      <vt:lpstr>Selitä ammattisanat ja vaikeat sanat</vt:lpstr>
      <vt:lpstr>Vuorottele, kuuntele</vt:lpstr>
      <vt:lpstr>4. Kielitietoisuus työpaikalla</vt:lpstr>
      <vt:lpstr>Mitä on kielitietoisuus?</vt:lpstr>
      <vt:lpstr>Kielitietoinen ohjaaja</vt:lpstr>
      <vt:lpstr>Varmista, että opiskelija on ymmärtänyt </vt:lpstr>
      <vt:lpstr>Esimerkki: opiskelijan perehdytys</vt:lpstr>
      <vt:lpstr>Valmistelu</vt:lpstr>
      <vt:lpstr>Perehdytyksen kieli</vt:lpstr>
      <vt:lpstr>Varmista, että opiskelija ymmärtää</vt:lpstr>
      <vt:lpstr>Esimerkki: tauot</vt:lpstr>
      <vt:lpstr>Keskustele</vt:lpstr>
      <vt:lpstr>Esimerkki: palaverit ja työn suunnittelun kokoukset</vt:lpstr>
      <vt:lpstr>Valmistele ja etene</vt:lpstr>
      <vt:lpstr>Etäkokoukset</vt:lpstr>
      <vt:lpstr>5. Lopuksi</vt:lpstr>
      <vt:lpstr>Yhteenveto 1</vt:lpstr>
      <vt:lpstr>Yhteenveto 2</vt:lpstr>
      <vt:lpstr>Tee havaintoja: millaista kieltä käytät?</vt:lpstr>
      <vt:lpstr>Mitä viet koulutuksesta mukaasi?</vt:lpstr>
      <vt:lpstr>5. Lähteet</vt:lpstr>
      <vt:lpstr>Lähteitä </vt:lpstr>
      <vt:lpstr>6. Tekijät</vt:lpstr>
      <vt:lpstr>Tekijät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S2 -opetuksen ja -ohjauksen kehittämis suunnitelma</dc:title>
  <dc:creator>Henna Hyytiä</dc:creator>
  <cp:lastModifiedBy>Tuija Takala</cp:lastModifiedBy>
  <cp:revision>95</cp:revision>
  <dcterms:created xsi:type="dcterms:W3CDTF">2024-06-12T15:15:55Z</dcterms:created>
  <dcterms:modified xsi:type="dcterms:W3CDTF">2024-11-04T07:53:02Z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0x010100475D4612E464E44B867A74FA0B1DA9DD</vt:lpwstr>
  </property>
  <property fmtid="{D5CDD505-2E9C-101B-9397-08002B2CF9AE}" pid="3" name="MediaServiceImageTags">
    <vt:lpwstr/>
  </property>
</Properties>
</file>