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419" r:id="rId5"/>
    <p:sldId id="367" r:id="rId6"/>
    <p:sldId id="314" r:id="rId7"/>
    <p:sldId id="256" r:id="rId8"/>
    <p:sldId id="420" r:id="rId9"/>
    <p:sldId id="369" r:id="rId10"/>
    <p:sldId id="441" r:id="rId11"/>
    <p:sldId id="443" r:id="rId12"/>
    <p:sldId id="442" r:id="rId13"/>
    <p:sldId id="445" r:id="rId14"/>
    <p:sldId id="483" r:id="rId15"/>
    <p:sldId id="447" r:id="rId16"/>
    <p:sldId id="448" r:id="rId17"/>
    <p:sldId id="437" r:id="rId18"/>
    <p:sldId id="449" r:id="rId19"/>
    <p:sldId id="450" r:id="rId20"/>
    <p:sldId id="451" r:id="rId21"/>
    <p:sldId id="452" r:id="rId22"/>
    <p:sldId id="453" r:id="rId23"/>
    <p:sldId id="454" r:id="rId24"/>
    <p:sldId id="436" r:id="rId25"/>
    <p:sldId id="455" r:id="rId26"/>
    <p:sldId id="456" r:id="rId27"/>
    <p:sldId id="458" r:id="rId28"/>
    <p:sldId id="457" r:id="rId29"/>
    <p:sldId id="460" r:id="rId30"/>
    <p:sldId id="461" r:id="rId31"/>
    <p:sldId id="463" r:id="rId32"/>
    <p:sldId id="482" r:id="rId33"/>
    <p:sldId id="464" r:id="rId34"/>
    <p:sldId id="465" r:id="rId35"/>
    <p:sldId id="466" r:id="rId36"/>
    <p:sldId id="467" r:id="rId37"/>
    <p:sldId id="469" r:id="rId38"/>
    <p:sldId id="438" r:id="rId39"/>
    <p:sldId id="472" r:id="rId40"/>
    <p:sldId id="474" r:id="rId41"/>
    <p:sldId id="470" r:id="rId42"/>
    <p:sldId id="471" r:id="rId43"/>
    <p:sldId id="473" r:id="rId44"/>
    <p:sldId id="475" r:id="rId45"/>
    <p:sldId id="480" r:id="rId46"/>
    <p:sldId id="478" r:id="rId47"/>
    <p:sldId id="477" r:id="rId48"/>
    <p:sldId id="416" r:id="rId49"/>
    <p:sldId id="479" r:id="rId50"/>
    <p:sldId id="440" r:id="rId51"/>
    <p:sldId id="434" r:id="rId52"/>
    <p:sldId id="302" r:id="rId5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54B874C-7C78-B28F-3C52-11B17F58E822}" name="Henna Hyytiä" initials="HH" userId="S::henna.hyytia@keuda.fi::d852686d-6661-4566-9899-efc0e599376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94BA"/>
    <a:srgbClr val="E0F2F4"/>
    <a:srgbClr val="BFE3E7"/>
    <a:srgbClr val="59B7C0"/>
    <a:srgbClr val="C0E1EE"/>
    <a:srgbClr val="C7DFE7"/>
    <a:srgbClr val="E7E5E5"/>
    <a:srgbClr val="C9E3E6"/>
    <a:srgbClr val="D1E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89807F-8A47-4086-FE0C-E0FA0805F418}" v="36" dt="2024-11-01T10:27:47.917"/>
    <p1510:client id="{C8086797-C9EF-4681-2B7D-7FD109741310}" v="5" dt="2024-11-01T08:56:27.440"/>
    <p1510:client id="{F0DF0BC2-4610-8CB1-770E-A6A727DC9051}" v="35" dt="2024-11-01T09:57:36.0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7" d="100"/>
          <a:sy n="147" d="100"/>
        </p:scale>
        <p:origin x="696" y="114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9CAAFA-E321-525F-37D4-3A7EF4D29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C349200-D501-1405-BF41-C0151A4E8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DDE2F4C-DFB9-DA38-8C57-FE96C821A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E51B5-4D3B-4133-9F5E-FF36125E1D73}" type="datetimeFigureOut">
              <a:rPr lang="fi-FI" smtClean="0"/>
              <a:t>15.11.2024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1CBCAAF-A1B4-4E27-68E7-25D85A9F9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64A9FC4-A248-AB45-6A9A-0984FBEEB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114CF-3A1C-4F19-A81C-437FE2D251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61469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AC64374-224C-BFCC-432A-31FA45681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1670B53C-9FD4-5CCF-7C74-594658A34F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8933D13-B260-D2CF-EFE8-39D92F50D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E51B5-4D3B-4133-9F5E-FF36125E1D73}" type="datetimeFigureOut">
              <a:rPr lang="fi-FI" smtClean="0"/>
              <a:t>15.11.2024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162F82C-DA7D-2F66-C1CF-911B9D3DB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FAADC3C-ED55-9BD1-F81D-AC0F2B0AC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114CF-3A1C-4F19-A81C-437FE2D251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4981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DFC721C6-FA3D-D9D0-C88F-3DDB69EF4F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F2452593-F240-3A79-4336-EA15DC5D6A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4F34F8A-FE79-9E62-71A8-ED19E4924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E51B5-4D3B-4133-9F5E-FF36125E1D73}" type="datetimeFigureOut">
              <a:rPr lang="fi-FI" smtClean="0"/>
              <a:t>15.11.2024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DF22D34-B944-7F8A-D5DA-C3D2668A1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F8C87FD-2EED-F107-9BE8-162851A21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114CF-3A1C-4F19-A81C-437FE2D251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748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29FE37B-5E56-925A-0805-E913C68E7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A43B532-9249-3F44-155B-9B11B3638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9405828-EAB0-BA64-176B-7C7229E00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E51B5-4D3B-4133-9F5E-FF36125E1D73}" type="datetimeFigureOut">
              <a:rPr lang="fi-FI" smtClean="0"/>
              <a:t>15.11.2024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9F6F4B9-3012-7FE2-A927-D36FD817D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18FC2D9-051A-E5CE-5072-6E6E54ACD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114CF-3A1C-4F19-A81C-437FE2D251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846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4E4074-671E-3406-D528-BBCE7FA11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CC3E93B-4A8C-0A05-77F2-BC652A55C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D40B694-1E69-E01E-6B6F-AE91FF76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E51B5-4D3B-4133-9F5E-FF36125E1D73}" type="datetimeFigureOut">
              <a:rPr lang="fi-FI" smtClean="0"/>
              <a:t>15.11.2024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F17CE87-3548-DBC9-9513-D8E7EF563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F55579F-27E9-E7CE-33DB-F3F837B2C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114CF-3A1C-4F19-A81C-437FE2D251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21699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C6BADEA-F5B3-2888-DB96-82BFD812B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7571355-F98F-DF13-7EB3-0EA3BF71F2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2BBD730-3515-0858-7E63-FB3B75E40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CFA5453-2960-268B-B597-13ACC912F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E51B5-4D3B-4133-9F5E-FF36125E1D73}" type="datetimeFigureOut">
              <a:rPr lang="fi-FI" smtClean="0"/>
              <a:t>15.11.2024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8F2746F-A83B-D2B5-07AE-A81ED43B4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A7DB6E3-C5D8-2D2F-E7BD-7AB396F69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114CF-3A1C-4F19-A81C-437FE2D251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0669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424CE7-6E96-2D04-0436-D77251BB3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89683BE-6961-245B-570B-3D089798D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8895450-8E3E-EF52-4D97-A45A363A3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EC53E36-43A7-7AC8-2A75-EFF06DC6DB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674033CD-E380-DD25-A263-621AD89E48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6F3C5E0-497D-0D1C-55A1-554488136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E51B5-4D3B-4133-9F5E-FF36125E1D73}" type="datetimeFigureOut">
              <a:rPr lang="fi-FI" smtClean="0"/>
              <a:t>15.11.2024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C613FB89-EB5D-0672-7008-632EAB9B3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39A2337-4B34-D0CC-AC76-093855B9D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114CF-3A1C-4F19-A81C-437FE2D251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7437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E6CE095-D0D5-4C23-2AA7-850407DEF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B482FCC6-D0E5-236D-AABC-F94BDD2D8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E51B5-4D3B-4133-9F5E-FF36125E1D73}" type="datetimeFigureOut">
              <a:rPr lang="fi-FI" smtClean="0"/>
              <a:t>15.11.2024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66F2242-BB56-9088-F1B0-2F1E77B32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BDABAC6-33CB-3AF8-1F55-1114C0C56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114CF-3A1C-4F19-A81C-437FE2D251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3309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A312DD46-23AF-E1C4-70E4-7E8A9C3E29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74920" y="6362700"/>
            <a:ext cx="2743200" cy="365125"/>
          </a:xfrm>
        </p:spPr>
        <p:txBody>
          <a:bodyPr/>
          <a:lstStyle/>
          <a:p>
            <a:fld id="{DD4E51B5-4D3B-4133-9F5E-FF36125E1D73}" type="datetimeFigureOut">
              <a:rPr lang="fi-FI" smtClean="0"/>
              <a:t>15.11.2024</a:t>
            </a:fld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E1C79E9-317D-8C21-1F3C-A3513FEAE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114CF-3A1C-4F19-A81C-437FE2D251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7908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ABE8603-68D2-34EB-9F93-EDC0F31BB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BCCA47D-CFFC-1E89-65B5-E52306F14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73B791F-37A9-E58B-420A-1E7A4EE66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35CFB3E-A220-946A-B829-E9FD24D2F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E51B5-4D3B-4133-9F5E-FF36125E1D73}" type="datetimeFigureOut">
              <a:rPr lang="fi-FI" smtClean="0"/>
              <a:t>15.11.2024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8AF23BE-2EA7-D066-1624-BA51330A6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35715D4-B57D-4CA1-0EC6-EE5DB4A99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114CF-3A1C-4F19-A81C-437FE2D251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3750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B22607E-4508-FE1A-A6C5-7C343B66E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3D334C1B-BFB9-97A2-9B03-E440626346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C04A4C1-FAB7-42CE-306F-4E957C900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EABA317-359C-4082-CC6C-01547F5B2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E51B5-4D3B-4133-9F5E-FF36125E1D73}" type="datetimeFigureOut">
              <a:rPr lang="fi-FI" smtClean="0"/>
              <a:t>15.11.2024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E6090FE-CCAB-C6A6-A1A0-4FDA8CBE0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5E40E71-9856-E684-27CC-95FB88694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114CF-3A1C-4F19-A81C-437FE2D251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3239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F9BBA6F1-28CB-37FB-704B-A69022282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C564B9A-6297-28DB-5274-C1B544424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E4B3F3D-8E1A-F41B-977C-35C09FEF27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E51B5-4D3B-4133-9F5E-FF36125E1D73}" type="datetimeFigureOut">
              <a:rPr lang="fi-FI" smtClean="0"/>
              <a:t>15.11.2024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7674F0F-E910-2473-8393-6F6DBF0FB7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8AABF1B-1454-764F-B80B-70092D146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114CF-3A1C-4F19-A81C-437FE2D251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0680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europa.eu/europass/system/files/2020-05/CEFR%20self-assessment%20grid%20FI.pdf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yle.fi/selkouutiset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kuvapankki.papunet.net/" TargetMode="Externa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9kILe8IDiw?si=RUvs2hPQCkCM4yek" TargetMode="External"/><Relationship Id="rId2" Type="http://schemas.openxmlformats.org/officeDocument/2006/relationships/hyperlink" Target="https://youtu.be/W-VKPpYVI6c?si=ztqAx6Z3BrRQW4Nc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hyperlink" Target="https://youtu.be/w9kILe8IDiw?si=APz_uvBiGqrdVBo7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selkokeskus.fi/selkokieli/selkokuva/" TargetMode="External"/><Relationship Id="rId2" Type="http://schemas.openxmlformats.org/officeDocument/2006/relationships/hyperlink" Target="https://selkokeskus.fi/selkokieli/selkokuvaopas/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papunet.net/kuvatyokalut/kuvapankki/" TargetMode="External"/><Relationship Id="rId4" Type="http://schemas.openxmlformats.org/officeDocument/2006/relationships/hyperlink" Target="https://selkokeskus.fi/selkokieli/selkokieli-videoissa/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selkokeskus.fi/selkokieli/nain-puhut-selkokielta/pikaopas-selkokielen-puhumiseen/" TargetMode="Externa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europa.eu/europass/system/files/2020-05/CEFR%20self-assessment%20grid%20FI.pdf" TargetMode="External"/><Relationship Id="rId13" Type="http://schemas.openxmlformats.org/officeDocument/2006/relationships/hyperlink" Target="https://selkokeskus.fi/selkokieli/" TargetMode="External"/><Relationship Id="rId3" Type="http://schemas.openxmlformats.org/officeDocument/2006/relationships/hyperlink" Target="https://kansalaisopistojenliitto.fi/wp-content/uploads/2016/10/12-askelta-selkokielell%C3%A4-opettamiseen.pdf" TargetMode="External"/><Relationship Id="rId7" Type="http://schemas.openxmlformats.org/officeDocument/2006/relationships/hyperlink" Target="https://salpro.salpaus.fi/esitteet/ESITTEET_2010/Kielitukiopas.pdf" TargetMode="External"/><Relationship Id="rId12" Type="http://schemas.openxmlformats.org/officeDocument/2006/relationships/hyperlink" Target="https://sites.google.com/edu.hel.fi/selkotieto/" TargetMode="External"/><Relationship Id="rId2" Type="http://schemas.openxmlformats.org/officeDocument/2006/relationships/hyperlink" Target="https://issuu.com/keudajulkaisut/docs/2020_keuda_kielitietoisen-ohjauksen-opas/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tl.fi/oppimateriaalit/monimuotoisuus-ja-inklusiivisuus-asiantuntijaorganisaatiossa/kielitietoisuuteen-heraaminen" TargetMode="External"/><Relationship Id="rId11" Type="http://schemas.openxmlformats.org/officeDocument/2006/relationships/hyperlink" Target="http://view.24mags.com/mobilev/e5f43d46a15e11480d262296d568fc76#/page=1" TargetMode="External"/><Relationship Id="rId5" Type="http://schemas.openxmlformats.org/officeDocument/2006/relationships/hyperlink" Target="https://ohjaan.fi/ohjaamme/kielitietoinen-ja-monikulttuurinen-ohjaus/" TargetMode="External"/><Relationship Id="rId10" Type="http://schemas.openxmlformats.org/officeDocument/2006/relationships/hyperlink" Target="http://www.youtube.com/playlist?list=PLHdusDFOKUA0l1wXp9lSFb6Jy3FSRF3xP" TargetMode="External"/><Relationship Id="rId4" Type="http://schemas.openxmlformats.org/officeDocument/2006/relationships/hyperlink" Target="http://www.oph.fi/fi/koulutus-ja-tutkinnot/kehittyvan-kielitaidon-tasojen-kuvausasteikko" TargetMode="External"/><Relationship Id="rId9" Type="http://schemas.openxmlformats.org/officeDocument/2006/relationships/hyperlink" Target="https://thl.fi/aiheet/maahanmuutto-ja-kulttuurinen-moninaisuus/tyon-tueksi/hyvia-kaytantoja/kielitietoinen-tyoskentely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hyperlink" Target="https://www.keuda.fi/keuda/hankkeet/vierko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edu.hel.fi/selkomateriaaleja?usp=sharing" TargetMode="External"/><Relationship Id="rId2" Type="http://schemas.openxmlformats.org/officeDocument/2006/relationships/hyperlink" Target="https://aoe.fi/#/etusivu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kuvakaappaus, sumennus, vektorigrafiikka, muotoilu&#10;&#10;Kuvaus luotu automaattisesti">
            <a:extLst>
              <a:ext uri="{FF2B5EF4-FFF2-40B4-BE49-F238E27FC236}">
                <a16:creationId xmlns:a16="http://schemas.microsoft.com/office/drawing/2014/main" id="{CEA2A4F1-13A9-0F65-0766-D7A47A040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tsikko 2">
            <a:extLst>
              <a:ext uri="{FF2B5EF4-FFF2-40B4-BE49-F238E27FC236}">
                <a16:creationId xmlns:a16="http://schemas.microsoft.com/office/drawing/2014/main" id="{D45E4F89-AAD2-E4F4-6935-6B9E84C2DF5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3619" y="2150640"/>
            <a:ext cx="4168140" cy="3068235"/>
          </a:xfrm>
        </p:spPr>
        <p:txBody>
          <a:bodyPr>
            <a:normAutofit fontScale="90000"/>
          </a:bodyPr>
          <a:lstStyle/>
          <a:p>
            <a:pPr algn="ctr"/>
            <a:br>
              <a:rPr lang="fi-FI" sz="3200" b="1" dirty="0">
                <a:latin typeface="Calibri" panose="020F0502020204030204"/>
                <a:cs typeface="Calibri" panose="020F0502020204030204"/>
              </a:rPr>
            </a:br>
            <a:r>
              <a:rPr lang="fi-FI" sz="4900" b="1" dirty="0">
                <a:latin typeface="Calibri" panose="020F0502020204030204"/>
                <a:cs typeface="Calibri" panose="020F0502020204030204"/>
              </a:rPr>
              <a:t>Selkopuhe, vuorovaikutus ja ohjaus</a:t>
            </a:r>
            <a:br>
              <a:rPr lang="fi-FI" sz="2800" b="1" dirty="0">
                <a:latin typeface="Calibri" panose="020F0502020204030204"/>
                <a:cs typeface="Calibri" panose="020F0502020204030204"/>
              </a:rPr>
            </a:br>
            <a:br>
              <a:rPr lang="fi-FI" sz="2800" b="1" dirty="0">
                <a:latin typeface="Calibri" panose="020F0502020204030204"/>
                <a:cs typeface="Calibri" panose="020F0502020204030204"/>
              </a:rPr>
            </a:br>
            <a:r>
              <a:rPr lang="fi-FI" sz="2000" b="1" dirty="0">
                <a:latin typeface="Calibri" panose="020F0502020204030204"/>
                <a:cs typeface="Calibri" panose="020F0502020204030204"/>
              </a:rPr>
              <a:t>Koulutusdiat 4</a:t>
            </a:r>
            <a:br>
              <a:rPr lang="fi-FI" sz="2000" b="1" dirty="0">
                <a:latin typeface="Calibri" panose="020F0502020204030204"/>
                <a:cs typeface="Calibri" panose="020F0502020204030204"/>
              </a:rPr>
            </a:br>
            <a:r>
              <a:rPr lang="fi-FI" sz="2000" b="1" dirty="0">
                <a:latin typeface="Calibri" panose="020F0502020204030204"/>
                <a:cs typeface="Calibri" panose="020F0502020204030204"/>
              </a:rPr>
              <a:t>VIERKO</a:t>
            </a:r>
            <a:br>
              <a:rPr lang="fi-FI" sz="2000" b="1" dirty="0">
                <a:latin typeface="Calibri" panose="020F0502020204030204"/>
                <a:cs typeface="Calibri" panose="020F0502020204030204"/>
              </a:rPr>
            </a:br>
            <a:r>
              <a:rPr lang="fi-FI" sz="2000" dirty="0">
                <a:latin typeface="Calibri" panose="020F0502020204030204"/>
                <a:cs typeface="Calibri" panose="020F0502020204030204"/>
              </a:rPr>
              <a:t>2024</a:t>
            </a:r>
            <a:endParaRPr lang="fi-FI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9" name="Kuva 8" descr="Kuva, joka sisältää kohteen Fontti, Grafiikka, valkoinen, logo&#10;&#10;Kuvaus luotu automaattisesti">
            <a:extLst>
              <a:ext uri="{FF2B5EF4-FFF2-40B4-BE49-F238E27FC236}">
                <a16:creationId xmlns:a16="http://schemas.microsoft.com/office/drawing/2014/main" id="{B13016EF-300D-6704-709B-A5994299A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16" y="6194662"/>
            <a:ext cx="1999343" cy="38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49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1315A78-C17E-7980-F2B4-6E99623B4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900" dirty="0"/>
              <a:t>Esimerkiksi kielitaidon taso A2</a:t>
            </a:r>
            <a:br>
              <a:rPr lang="fi-FI" sz="8800" dirty="0"/>
            </a:br>
            <a:r>
              <a:rPr lang="fi-FI" sz="3100" dirty="0"/>
              <a:t>(Eurooppalainen viitekehys, EVK, </a:t>
            </a:r>
            <a:r>
              <a:rPr lang="fi-FI" sz="3100" dirty="0">
                <a:hlinkClick r:id="rId2"/>
              </a:rPr>
              <a:t>katso itsearviointitaulukko</a:t>
            </a:r>
            <a:r>
              <a:rPr lang="fi-FI" sz="3100" dirty="0"/>
              <a:t>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2353EB4-1B34-0A01-D957-63DFDF9C17E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sz="2400"/>
              <a:t>Pystyn kertomaan itsestäni ja tutuista asioista. Käytän lyhyitä lauseita ja yksinkertaisia ilmauksia.</a:t>
            </a:r>
          </a:p>
          <a:p>
            <a:r>
              <a:rPr lang="fi-FI" sz="2400"/>
              <a:t>Osaan keskustella minulle tutuista asioista. Ymmärrän vähän, siksi en pysty pitämään yllä keskustelua.</a:t>
            </a:r>
          </a:p>
          <a:p>
            <a:endParaRPr lang="fi-FI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2993DB0-147F-92BE-775D-813DD6D6AA5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i-FI" sz="2400"/>
              <a:t>Ymmärrän puheesta tavalliset sanat itsestäni ja minua lähellä olevista tutuista asioista.</a:t>
            </a:r>
          </a:p>
          <a:p>
            <a:r>
              <a:rPr lang="fi-FI" sz="2400"/>
              <a:t>Ymmärrän puheesta lyhyitä, helppoja viestejä. </a:t>
            </a:r>
          </a:p>
          <a:p>
            <a:r>
              <a:rPr lang="fi-FI" sz="2400"/>
              <a:t>Pystyn lukemaan vain erittäin lyhyitä tekstejä, kun tieto on kirjoitettu yksinkertaisesti. </a:t>
            </a:r>
          </a:p>
          <a:p>
            <a:r>
              <a:rPr lang="fi-FI" sz="2400"/>
              <a:t>Pystyn kirjoittamaan vain lyhyitä muistiinpanoja.</a:t>
            </a:r>
          </a:p>
          <a:p>
            <a:endParaRPr lang="fi-FI"/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6337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427D27D-627B-1E19-348F-D3D8CA6D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Kielitaidon tasot ja ohjaus</a:t>
            </a:r>
          </a:p>
        </p:txBody>
      </p:sp>
      <p:pic>
        <p:nvPicPr>
          <p:cNvPr id="5" name="Sisällön paikkamerkki 4" descr="Kielitaidon tasot A - C: opiskelija tarvitsee helpon kielen apua tasoilla A - B1.">
            <a:extLst>
              <a:ext uri="{FF2B5EF4-FFF2-40B4-BE49-F238E27FC236}">
                <a16:creationId xmlns:a16="http://schemas.microsoft.com/office/drawing/2014/main" id="{600095D0-2594-C417-1BDE-E0467F2AF1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44627"/>
            <a:ext cx="9315410" cy="4994874"/>
          </a:xfrm>
        </p:spPr>
      </p:pic>
    </p:spTree>
    <p:extLst>
      <p:ext uri="{BB962C8B-B14F-4D97-AF65-F5344CB8AC3E}">
        <p14:creationId xmlns:p14="http://schemas.microsoft.com/office/powerpoint/2010/main" val="2465119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EDE4F0-97AD-C702-F709-2D01EF8D2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Mitä vikaa on tässä?</a:t>
            </a:r>
            <a:br>
              <a:rPr lang="fi-FI"/>
            </a:br>
            <a:r>
              <a:rPr lang="fi-FI"/>
              <a:t>Miten sanot tämän helpolla suomen kielellä?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35EF7A8-369F-22BA-5357-E4683BA46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9787"/>
            <a:ext cx="10515600" cy="4351338"/>
          </a:xfrm>
        </p:spPr>
        <p:txBody>
          <a:bodyPr/>
          <a:lstStyle/>
          <a:p>
            <a:r>
              <a:rPr lang="fi-FI"/>
              <a:t>Nyt </a:t>
            </a:r>
            <a:r>
              <a:rPr lang="fi-FI" err="1"/>
              <a:t>ois</a:t>
            </a:r>
            <a:r>
              <a:rPr lang="fi-FI"/>
              <a:t> tarkoitus tehdä kaikkien olo </a:t>
            </a:r>
            <a:r>
              <a:rPr lang="fi-FI" err="1"/>
              <a:t>kivaks</a:t>
            </a:r>
            <a:r>
              <a:rPr lang="fi-FI"/>
              <a:t> </a:t>
            </a:r>
            <a:r>
              <a:rPr lang="fi-FI" err="1"/>
              <a:t>yhteistilois</a:t>
            </a:r>
            <a:r>
              <a:rPr lang="fi-FI"/>
              <a:t>. Kun tullaan sisälle, jätetään </a:t>
            </a:r>
            <a:r>
              <a:rPr lang="fi-FI" err="1"/>
              <a:t>kledjut</a:t>
            </a:r>
            <a:r>
              <a:rPr lang="fi-FI"/>
              <a:t> naulakkoon, vaihdetaan </a:t>
            </a:r>
            <a:r>
              <a:rPr lang="fi-FI" err="1"/>
              <a:t>kans</a:t>
            </a:r>
            <a:r>
              <a:rPr lang="fi-FI"/>
              <a:t> buutsit ihan </a:t>
            </a:r>
            <a:r>
              <a:rPr lang="fi-FI" err="1"/>
              <a:t>hygieenian</a:t>
            </a:r>
            <a:r>
              <a:rPr lang="fi-FI"/>
              <a:t> </a:t>
            </a:r>
            <a:r>
              <a:rPr lang="fi-FI" err="1"/>
              <a:t>takii</a:t>
            </a:r>
            <a:r>
              <a:rPr lang="fi-FI"/>
              <a:t>, koska puhtaus on puoli ruokaa. Ja </a:t>
            </a:r>
            <a:r>
              <a:rPr lang="fi-FI" err="1"/>
              <a:t>siks</a:t>
            </a:r>
            <a:r>
              <a:rPr lang="fi-FI"/>
              <a:t> myös pese </a:t>
            </a:r>
            <a:r>
              <a:rPr lang="fi-FI" err="1"/>
              <a:t>kätes</a:t>
            </a:r>
            <a:r>
              <a:rPr lang="fi-FI"/>
              <a:t>. On myös valitettu, että tänne tullaan eikä moikata työkaverille tai asiakkaille. Sille vois </a:t>
            </a:r>
            <a:r>
              <a:rPr lang="fi-FI" err="1"/>
              <a:t>tehä</a:t>
            </a:r>
            <a:r>
              <a:rPr lang="fi-FI"/>
              <a:t> </a:t>
            </a:r>
            <a:r>
              <a:rPr lang="fi-FI" err="1"/>
              <a:t>jottain</a:t>
            </a:r>
            <a:r>
              <a:rPr lang="fi-FI"/>
              <a:t>. Siis duunata hyvä fiilis kaikille.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105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CC708FC-7DC3-C868-8566-172B11189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Poimi pääasiat – puhu luontevasti, ystävällisesti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D4163D1-B211-E2BD-5154-401B1CDE5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b="0" i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Edellisen esimerkin pääasiat sujuvaksi puheeksi:</a:t>
            </a:r>
          </a:p>
          <a:p>
            <a:pPr lvl="1"/>
            <a:r>
              <a:rPr lang="fi-FI"/>
              <a:t>Tee kaikille mukava olo työpaikalla! </a:t>
            </a:r>
          </a:p>
          <a:p>
            <a:pPr lvl="1"/>
            <a:r>
              <a:rPr lang="fi-FI"/>
              <a:t>Jätä kengät ja ulkovaatteet eteiseen.</a:t>
            </a:r>
          </a:p>
          <a:p>
            <a:pPr lvl="1"/>
            <a:r>
              <a:rPr lang="fi-FI"/>
              <a:t>Käytä sisäkenkiä.</a:t>
            </a:r>
          </a:p>
          <a:p>
            <a:pPr lvl="1"/>
            <a:r>
              <a:rPr lang="fi-FI"/>
              <a:t>Pese kädet, koska puhtaus on tärkeää.</a:t>
            </a:r>
          </a:p>
          <a:p>
            <a:pPr lvl="1"/>
            <a:r>
              <a:rPr lang="fi-FI"/>
              <a:t>Tervehdi jokaista: sano kaikille ”hei”.</a:t>
            </a:r>
          </a:p>
          <a:p>
            <a:pPr lvl="1"/>
            <a:r>
              <a:rPr lang="fi-FI"/>
              <a:t>Näin kaikille tulee hyvä mieli.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9111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13D086-EB06-36B4-8ABE-8C4D29067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450" y="2631519"/>
            <a:ext cx="7042150" cy="1125062"/>
          </a:xfrm>
        </p:spPr>
        <p:txBody>
          <a:bodyPr>
            <a:noAutofit/>
          </a:bodyPr>
          <a:lstStyle/>
          <a:p>
            <a:r>
              <a:rPr lang="fi-FI" b="1">
                <a:solidFill>
                  <a:schemeClr val="accent5">
                    <a:lumMod val="50000"/>
                  </a:schemeClr>
                </a:solidFill>
                <a:latin typeface="+mn-lt"/>
                <a:ea typeface="ADLaM Display"/>
                <a:cs typeface="ADLaM Display"/>
              </a:rPr>
              <a:t>3. Selkopuheen periaatteita</a:t>
            </a:r>
            <a:endParaRPr lang="fi-FI" b="1">
              <a:solidFill>
                <a:schemeClr val="accent5">
                  <a:lumMod val="50000"/>
                </a:schemeClr>
              </a:solidFill>
              <a:latin typeface="+mn-lt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6D7B9DC2-15C2-7873-A6AC-1ED2F5284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 rotWithShape="1">
          <a:blip r:embed="rId2">
            <a:alphaModFix amt="20000"/>
          </a:blip>
          <a:srcRect l="64670" t="5258" r="10844" b="17939"/>
          <a:stretch/>
        </p:blipFill>
        <p:spPr>
          <a:xfrm>
            <a:off x="0" y="0"/>
            <a:ext cx="2044700" cy="6413500"/>
          </a:xfrm>
          <a:prstGeom prst="rect">
            <a:avLst/>
          </a:prstGeom>
          <a:ln>
            <a:solidFill>
              <a:srgbClr val="C9E3E6"/>
            </a:solidFill>
          </a:ln>
        </p:spPr>
      </p:pic>
    </p:spTree>
    <p:extLst>
      <p:ext uri="{BB962C8B-B14F-4D97-AF65-F5344CB8AC3E}">
        <p14:creationId xmlns:p14="http://schemas.microsoft.com/office/powerpoint/2010/main" val="1192866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E2EC83A-4032-8480-080F-EA5066C09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Kuuntele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5D75528-A2F6-CBBA-164E-9F559356E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/>
              <a:t>Miten selkopuhe eroaa tavallisesta puheesta?</a:t>
            </a:r>
          </a:p>
          <a:p>
            <a:r>
              <a:rPr lang="fi-FI"/>
              <a:t>Kuuntele esimerkiksi </a:t>
            </a:r>
            <a:r>
              <a:rPr lang="fi-FI">
                <a:hlinkClick r:id="rId2"/>
              </a:rPr>
              <a:t>Ylen Selkouutiset</a:t>
            </a:r>
            <a:r>
              <a:rPr lang="fi-FI"/>
              <a:t>.</a:t>
            </a:r>
          </a:p>
          <a:p>
            <a:pPr marL="0" indent="0">
              <a:buNone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7886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10B1E84-04C1-A087-73D5-6E6F6A7D3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Helpot sanat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440754F-6211-EC79-B44C-2806C8EE688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Tutut, tavalliset sanat</a:t>
            </a:r>
            <a:endParaRPr lang="fi-FI" dirty="0">
              <a:cs typeface="Calibri"/>
            </a:endParaRPr>
          </a:p>
          <a:p>
            <a:pPr lvl="1"/>
            <a:r>
              <a:rPr lang="fi-FI" sz="2800" dirty="0"/>
              <a:t>Kumpi: tärkeä</a:t>
            </a:r>
            <a:r>
              <a:rPr lang="fi-FI" sz="2800" dirty="0">
                <a:solidFill>
                  <a:srgbClr val="9933FF"/>
                </a:solidFill>
              </a:rPr>
              <a:t> </a:t>
            </a:r>
            <a:r>
              <a:rPr lang="fi-FI" sz="2800" dirty="0"/>
              <a:t>/ oleellinen?</a:t>
            </a:r>
            <a:endParaRPr lang="fi-FI" sz="2800" dirty="0">
              <a:cs typeface="Calibri"/>
            </a:endParaRPr>
          </a:p>
          <a:p>
            <a:pPr lvl="1"/>
            <a:r>
              <a:rPr lang="fi-FI" sz="2800" dirty="0"/>
              <a:t>Kumpi: liian suuri / kohtuuton?</a:t>
            </a:r>
            <a:endParaRPr lang="fi-FI" sz="2800" dirty="0">
              <a:cs typeface="Calibri"/>
            </a:endParaRPr>
          </a:p>
          <a:p>
            <a:pPr lvl="1"/>
            <a:r>
              <a:rPr lang="fi-FI" sz="2800" dirty="0"/>
              <a:t>Kumpi: heti</a:t>
            </a:r>
            <a:r>
              <a:rPr lang="fi-FI" sz="2800" dirty="0">
                <a:solidFill>
                  <a:srgbClr val="9933FF"/>
                </a:solidFill>
              </a:rPr>
              <a:t> </a:t>
            </a:r>
            <a:r>
              <a:rPr lang="fi-FI" sz="2800" dirty="0"/>
              <a:t>/ välittömästi?</a:t>
            </a:r>
            <a:endParaRPr lang="fi-FI" sz="2800" dirty="0">
              <a:cs typeface="Calibri"/>
            </a:endParaRPr>
          </a:p>
          <a:p>
            <a:endParaRPr lang="fi-FI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3DE2D5A-8D2D-0A69-805C-6DDDA7ABA68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Lyhyet sanat</a:t>
            </a:r>
          </a:p>
          <a:p>
            <a:pPr lvl="1"/>
            <a:r>
              <a:rPr lang="fi-FI" sz="2800" dirty="0"/>
              <a:t>Kumpi: auto</a:t>
            </a:r>
            <a:r>
              <a:rPr lang="fi-FI" sz="2800" dirty="0">
                <a:solidFill>
                  <a:srgbClr val="9933FF"/>
                </a:solidFill>
              </a:rPr>
              <a:t> </a:t>
            </a:r>
            <a:r>
              <a:rPr lang="fi-FI" sz="2800" dirty="0"/>
              <a:t>/ liikenneväline?</a:t>
            </a:r>
            <a:br>
              <a:rPr lang="fi-FI" sz="2800" dirty="0"/>
            </a:br>
            <a:endParaRPr lang="fi-FI" sz="2800" dirty="0">
              <a:ea typeface="Calibri" panose="020F0502020204030204"/>
              <a:cs typeface="Calibri"/>
            </a:endParaRPr>
          </a:p>
          <a:p>
            <a:r>
              <a:rPr lang="fi-FI" dirty="0"/>
              <a:t>Varmista, ymmärtääkö opiskelija tavallisia pikkusanoja kuten </a:t>
            </a:r>
            <a:r>
              <a:rPr lang="fi-FI" i="1" dirty="0"/>
              <a:t>ennen, jälkeen, kautta, vaikka, niinpä, tuota, vieressä jne.</a:t>
            </a:r>
            <a:endParaRPr lang="fi-FI" i="1" dirty="0">
              <a:cs typeface="Calibri"/>
            </a:endParaRP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4167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CEAAF9-D99F-FEE4-4060-428E12E0E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Tarkat sanat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CACB932-F200-C543-909F-286896C276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925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Yksiselitteiset sanat</a:t>
            </a:r>
            <a:endParaRPr lang="fi-FI" dirty="0">
              <a:cs typeface="Calibri"/>
            </a:endParaRPr>
          </a:p>
          <a:p>
            <a:pPr lvl="1"/>
            <a:r>
              <a:rPr lang="fi-FI" sz="2800" dirty="0"/>
              <a:t>Kumpi: etene selkeästi / toimi johdonmukaisesti?</a:t>
            </a:r>
            <a:endParaRPr lang="fi-FI" sz="2800" dirty="0">
              <a:cs typeface="Calibri"/>
            </a:endParaRPr>
          </a:p>
          <a:p>
            <a:endParaRPr lang="fi-FI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F8B4DE2-4F76-4498-1E96-5A779E88F9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25684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Konkreettiset sanat: selkeä sisältö </a:t>
            </a:r>
            <a:endParaRPr lang="fi-FI" dirty="0">
              <a:cs typeface="Calibri"/>
            </a:endParaRPr>
          </a:p>
          <a:p>
            <a:r>
              <a:rPr lang="fi-FI" dirty="0"/>
              <a:t>Mikä näistä? </a:t>
            </a:r>
            <a:endParaRPr lang="fi-FI" dirty="0">
              <a:cs typeface="Calibri" panose="020F0502020204030204"/>
            </a:endParaRP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fi-FI"/>
              <a:t>Hän kuoli. </a:t>
            </a:r>
            <a:endParaRPr lang="fi-FI">
              <a:cs typeface="Calibri" panose="020F0502020204030204"/>
            </a:endParaRP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fi-FI"/>
              <a:t>Hän lähti pois. </a:t>
            </a:r>
            <a:endParaRPr lang="fi-FI">
              <a:cs typeface="Calibri"/>
            </a:endParaRP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fi-FI" dirty="0">
                <a:cs typeface="Calibri"/>
              </a:rPr>
              <a:t>Hän</a:t>
            </a:r>
            <a:r>
              <a:rPr lang="fi-FI"/>
              <a:t> on edesmennyt.  </a:t>
            </a:r>
            <a:endParaRPr lang="fi-FI" dirty="0">
              <a:cs typeface="Calibri"/>
            </a:endParaRP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fi-FI"/>
              <a:t>Hän nukkui ikiuneen.</a:t>
            </a:r>
            <a:endParaRPr lang="fi-FI">
              <a:cs typeface="Calibri"/>
            </a:endParaRP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12722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CAF534-B32F-3DC3-F282-485CBCA45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Vain helppoa, yleistä kieltä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4FB76AA-2655-0A1B-53B8-DB21F5C955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012660" cy="4351338"/>
          </a:xfrm>
        </p:spPr>
        <p:txBody>
          <a:bodyPr/>
          <a:lstStyle/>
          <a:p>
            <a:r>
              <a:rPr lang="fi-FI"/>
              <a:t>Älä käytä slangia tai murretta.</a:t>
            </a:r>
          </a:p>
          <a:p>
            <a:r>
              <a:rPr lang="fi-FI"/>
              <a:t>Älä käytä huumoria, jossa on sanallisia sutkautuksia.</a:t>
            </a:r>
          </a:p>
          <a:p>
            <a:r>
              <a:rPr lang="fi-FI"/>
              <a:t>Älä käytä lyhenteitä.</a:t>
            </a:r>
          </a:p>
          <a:p>
            <a:r>
              <a:rPr lang="fi-FI"/>
              <a:t>Muista: selitä ja avaa asiat helpolla kielellä!</a:t>
            </a:r>
          </a:p>
          <a:p>
            <a:endParaRPr lang="fi-FI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1A25616-D621-B8EA-A846-AFB92B3E1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411494" cy="4351338"/>
          </a:xfrm>
        </p:spPr>
        <p:txBody>
          <a:bodyPr/>
          <a:lstStyle/>
          <a:p>
            <a:r>
              <a:rPr lang="fi-FI"/>
              <a:t>Älä käytä sanontoja, kielikuvia ja symboleita.</a:t>
            </a:r>
          </a:p>
          <a:p>
            <a:pPr lvl="1"/>
            <a:r>
              <a:rPr lang="fi-FI"/>
              <a:t>Kumpi: Saat työstä iloa. / Työ tekijäänsä kiittää.</a:t>
            </a:r>
          </a:p>
          <a:p>
            <a:pPr lvl="1"/>
            <a:r>
              <a:rPr lang="fi-FI"/>
              <a:t>Kumpi: Ota roskat pois tien vierestä. / Poimi roskat tienposkesta. 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7696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F70E7D-D433-DE5D-805F-BE152479A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284"/>
          </a:xfrm>
        </p:spPr>
        <p:txBody>
          <a:bodyPr/>
          <a:lstStyle/>
          <a:p>
            <a:r>
              <a:rPr lang="fi-FI"/>
              <a:t>Helpot lyhyet lauseet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9411763-7DFB-3366-582B-AE1B2F0184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53331"/>
            <a:ext cx="5082702" cy="4351338"/>
          </a:xfrm>
        </p:spPr>
        <p:txBody>
          <a:bodyPr>
            <a:normAutofit fontScale="92500"/>
          </a:bodyPr>
          <a:lstStyle/>
          <a:p>
            <a:r>
              <a:rPr lang="fi-FI"/>
              <a:t>Suora sanajärjestys</a:t>
            </a:r>
          </a:p>
          <a:p>
            <a:pPr lvl="1"/>
            <a:r>
              <a:rPr lang="fi-FI"/>
              <a:t>Kumpi: Työntekijä siivoaa työsalin. / Yleensä työsalin siivoaa duunari.</a:t>
            </a:r>
          </a:p>
          <a:p>
            <a:r>
              <a:rPr lang="fi-FI"/>
              <a:t>Aktiivimuodot – ei passiivimuotoja, kun voit ne välttää</a:t>
            </a:r>
          </a:p>
          <a:p>
            <a:pPr lvl="1"/>
            <a:r>
              <a:rPr lang="fi-FI"/>
              <a:t>Aktiivimuoto: lauseessa </a:t>
            </a:r>
            <a:r>
              <a:rPr lang="fi-FI" b="1"/>
              <a:t>tekijä</a:t>
            </a:r>
            <a:r>
              <a:rPr lang="fi-FI"/>
              <a:t> on selvä.</a:t>
            </a:r>
          </a:p>
          <a:p>
            <a:pPr lvl="1"/>
            <a:r>
              <a:rPr lang="fi-FI"/>
              <a:t>Kumpi: Tee ruoka tänään. / Tänään tehdään ruokaa.</a:t>
            </a:r>
          </a:p>
          <a:p>
            <a:pPr lvl="1"/>
            <a:r>
              <a:rPr lang="fi-FI"/>
              <a:t>(Selkopuheeseen sopii ”me mennään” / ”me menemme”).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D94ACD37-8618-F873-97F2-AA0AEA736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674" y="1253331"/>
            <a:ext cx="3254441" cy="4351338"/>
          </a:xfrm>
        </p:spPr>
      </p:pic>
    </p:spTree>
    <p:extLst>
      <p:ext uri="{BB962C8B-B14F-4D97-AF65-F5344CB8AC3E}">
        <p14:creationId xmlns:p14="http://schemas.microsoft.com/office/powerpoint/2010/main" val="1709826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DD8500-C6D7-3DDC-FD0F-D5E9E61A6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880" y="365125"/>
            <a:ext cx="9433560" cy="1097280"/>
          </a:xfrm>
        </p:spPr>
        <p:txBody>
          <a:bodyPr>
            <a:normAutofit/>
          </a:bodyPr>
          <a:lstStyle/>
          <a:p>
            <a:r>
              <a:rPr lang="fi-FI" sz="3600">
                <a:solidFill>
                  <a:srgbClr val="3494BA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Sisältö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8977193-BFE1-D05D-B976-FC189B5B7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3880" y="1462405"/>
            <a:ext cx="736854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eriod"/>
            </a:pPr>
            <a:r>
              <a:rPr lang="fi-FI" dirty="0"/>
              <a:t>Johdanto</a:t>
            </a:r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Kielitietoinen vuorovaikutus</a:t>
            </a:r>
            <a:endParaRPr lang="fi-FI" dirty="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Selkopuheen periaatteita</a:t>
            </a:r>
            <a:endParaRPr lang="fi-FI" dirty="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Selkopuheen käyttö</a:t>
            </a:r>
            <a:endParaRPr lang="fi-FI" dirty="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Vuorovaikutus ja ohjaus</a:t>
            </a:r>
            <a:endParaRPr lang="fi-FI" dirty="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Lähteet</a:t>
            </a:r>
            <a:endParaRPr lang="fi-FI" dirty="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Tekijät</a:t>
            </a:r>
            <a:endParaRPr lang="fi-FI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783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2CA3ACA-045A-2F19-3978-91541E920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Suoraa puhetta kohteliaasti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5C0B89-4768-E6E6-FA88-B9B62269A6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530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Voiko sanoa mieluummin, miten asia tehdään eikä kieltää?</a:t>
            </a:r>
          </a:p>
          <a:p>
            <a:pPr lvl="1"/>
            <a:r>
              <a:rPr lang="fi-FI" dirty="0"/>
              <a:t>Kumpi: </a:t>
            </a:r>
            <a:br>
              <a:rPr lang="fi-FI" dirty="0"/>
            </a:br>
            <a:r>
              <a:rPr lang="fi-FI" dirty="0"/>
              <a:t>Valitse lyhyet sanat. / Älä käytä pitkiä sanoja.</a:t>
            </a:r>
            <a:endParaRPr lang="fi-FI" dirty="0">
              <a:ea typeface="Calibri"/>
              <a:cs typeface="Calibri"/>
            </a:endParaRPr>
          </a:p>
          <a:p>
            <a:r>
              <a:rPr lang="fi-FI" dirty="0"/>
              <a:t>Käytä suoria kysymyksiä, ei </a:t>
            </a:r>
            <a:r>
              <a:rPr lang="fi-FI" dirty="0" err="1"/>
              <a:t>ko</a:t>
            </a:r>
            <a:r>
              <a:rPr lang="fi-FI" dirty="0"/>
              <a:t>-/</a:t>
            </a:r>
            <a:r>
              <a:rPr lang="fi-FI" dirty="0" err="1"/>
              <a:t>kö</a:t>
            </a:r>
            <a:r>
              <a:rPr lang="fi-FI" dirty="0"/>
              <a:t>-kysymyksiä.</a:t>
            </a:r>
            <a:endParaRPr lang="fi-FI" dirty="0">
              <a:ea typeface="Calibri"/>
              <a:cs typeface="Calibri"/>
            </a:endParaRPr>
          </a:p>
          <a:p>
            <a:pPr lvl="1"/>
            <a:r>
              <a:rPr lang="fi-FI" dirty="0"/>
              <a:t>Kumpi: Mitä opit tästä? / Opitko tästä jotain?</a:t>
            </a:r>
            <a:endParaRPr lang="fi-FI" dirty="0">
              <a:ea typeface="Calibri"/>
              <a:cs typeface="Calibri"/>
            </a:endParaRPr>
          </a:p>
          <a:p>
            <a:endParaRPr lang="fi-FI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152DC27F-2160-EAAD-5F52-CF2828B93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797" y="1967045"/>
            <a:ext cx="5181600" cy="3238500"/>
          </a:xfrm>
        </p:spPr>
      </p:pic>
    </p:spTree>
    <p:extLst>
      <p:ext uri="{BB962C8B-B14F-4D97-AF65-F5344CB8AC3E}">
        <p14:creationId xmlns:p14="http://schemas.microsoft.com/office/powerpoint/2010/main" val="1259558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13D086-EB06-36B4-8ABE-8C4D29067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7556" y="2720419"/>
            <a:ext cx="5841844" cy="1125062"/>
          </a:xfrm>
        </p:spPr>
        <p:txBody>
          <a:bodyPr>
            <a:noAutofit/>
          </a:bodyPr>
          <a:lstStyle/>
          <a:p>
            <a:r>
              <a:rPr lang="fi-FI" b="1">
                <a:solidFill>
                  <a:schemeClr val="accent5">
                    <a:lumMod val="50000"/>
                  </a:schemeClr>
                </a:solidFill>
                <a:latin typeface="+mn-lt"/>
                <a:ea typeface="ADLaM Display"/>
                <a:cs typeface="ADLaM Display"/>
              </a:rPr>
              <a:t>4. Selkopuheen käyttö</a:t>
            </a:r>
            <a:endParaRPr lang="fi-FI" b="1">
              <a:solidFill>
                <a:schemeClr val="accent5">
                  <a:lumMod val="50000"/>
                </a:schemeClr>
              </a:solidFill>
              <a:latin typeface="+mn-lt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6D7B9DC2-15C2-7873-A6AC-1ED2F5284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 rotWithShape="1">
          <a:blip r:embed="rId2">
            <a:alphaModFix amt="20000"/>
          </a:blip>
          <a:srcRect l="64670" t="5258" r="10844" b="17939"/>
          <a:stretch/>
        </p:blipFill>
        <p:spPr>
          <a:xfrm>
            <a:off x="0" y="0"/>
            <a:ext cx="2044700" cy="6413500"/>
          </a:xfrm>
          <a:prstGeom prst="rect">
            <a:avLst/>
          </a:prstGeom>
          <a:ln>
            <a:solidFill>
              <a:srgbClr val="C9E3E6"/>
            </a:solidFill>
          </a:ln>
        </p:spPr>
      </p:pic>
    </p:spTree>
    <p:extLst>
      <p:ext uri="{BB962C8B-B14F-4D97-AF65-F5344CB8AC3E}">
        <p14:creationId xmlns:p14="http://schemas.microsoft.com/office/powerpoint/2010/main" val="2272070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56205B2-21E4-99AC-EFD0-9AC09389B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Helppo puhekieli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2D4EAFE-86AA-6DD7-704B-A401D6E73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7466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800" dirty="0"/>
              <a:t>Käytä tavallista helppoa, luontevaa puhekieltä.</a:t>
            </a:r>
          </a:p>
          <a:p>
            <a:r>
              <a:rPr lang="fi-FI" sz="2800" dirty="0"/>
              <a:t>Tunnista puhekielen ja ”kirjakielen” erot ja selvennä niitä, esimerkiksi minä/mää, </a:t>
            </a:r>
            <a:r>
              <a:rPr lang="fi-FI" sz="2800" dirty="0" err="1"/>
              <a:t>mä</a:t>
            </a:r>
            <a:r>
              <a:rPr lang="fi-FI" sz="2800" dirty="0"/>
              <a:t>/</a:t>
            </a:r>
            <a:r>
              <a:rPr lang="fi-FI" sz="2800" dirty="0" err="1"/>
              <a:t>mie</a:t>
            </a:r>
            <a:r>
              <a:rPr lang="fi-FI" sz="2800" dirty="0"/>
              <a:t>/ </a:t>
            </a:r>
            <a:r>
              <a:rPr lang="fi-FI" sz="2800" dirty="0" err="1"/>
              <a:t>miä</a:t>
            </a:r>
            <a:r>
              <a:rPr lang="fi-FI" sz="2800" dirty="0"/>
              <a:t>; tule/</a:t>
            </a:r>
            <a:r>
              <a:rPr lang="fi-FI" sz="2800" dirty="0" err="1"/>
              <a:t>tuu</a:t>
            </a:r>
            <a:r>
              <a:rPr lang="fi-FI" sz="2800" dirty="0"/>
              <a:t> jne.</a:t>
            </a:r>
            <a:endParaRPr lang="fi-FI" sz="2800" dirty="0">
              <a:ea typeface="Calibri"/>
              <a:cs typeface="Calibri"/>
            </a:endParaRP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8087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E6E2591-6393-FAD6-8788-7FDD32C41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Kirjakielisyydestä tuttuun puhekieleen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0B5DBF-BDAC-F697-254C-67B687EDC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2400" dirty="0"/>
              <a:t>Älä käytä vaikeita, ”kirjakielisiä” sanojen muotoja, esimerkiksi </a:t>
            </a:r>
          </a:p>
          <a:p>
            <a:pPr lvl="1"/>
            <a:r>
              <a:rPr lang="fi-FI" dirty="0"/>
              <a:t>työskentele</a:t>
            </a:r>
            <a:r>
              <a:rPr lang="fi-FI" b="1" dirty="0"/>
              <a:t>vä</a:t>
            </a:r>
            <a:r>
              <a:rPr lang="fi-FI" dirty="0">
                <a:solidFill>
                  <a:srgbClr val="7030A0"/>
                </a:solidFill>
              </a:rPr>
              <a:t>, </a:t>
            </a:r>
            <a:r>
              <a:rPr lang="fi-FI" dirty="0"/>
              <a:t>kirjoitta</a:t>
            </a:r>
            <a:r>
              <a:rPr lang="fi-FI" b="1" dirty="0"/>
              <a:t>ma</a:t>
            </a:r>
            <a:r>
              <a:rPr lang="fi-FI" dirty="0"/>
              <a:t>si, teke</a:t>
            </a:r>
            <a:r>
              <a:rPr lang="fi-FI" b="1" dirty="0"/>
              <a:t>mä</a:t>
            </a:r>
            <a:r>
              <a:rPr lang="fi-FI" dirty="0"/>
              <a:t>nne</a:t>
            </a:r>
            <a:endParaRPr lang="fi-FI" dirty="0">
              <a:cs typeface="Calibri"/>
            </a:endParaRPr>
          </a:p>
          <a:p>
            <a:pPr lvl="1"/>
            <a:r>
              <a:rPr lang="fi-FI" dirty="0"/>
              <a:t>ponnistele</a:t>
            </a:r>
            <a:r>
              <a:rPr lang="fi-FI" b="1" dirty="0"/>
              <a:t>matta</a:t>
            </a:r>
            <a:r>
              <a:rPr lang="fi-FI" dirty="0">
                <a:solidFill>
                  <a:srgbClr val="7030A0"/>
                </a:solidFill>
              </a:rPr>
              <a:t>, </a:t>
            </a:r>
            <a:r>
              <a:rPr lang="fi-FI" dirty="0"/>
              <a:t>tunnista</a:t>
            </a:r>
            <a:r>
              <a:rPr lang="fi-FI" b="1" dirty="0"/>
              <a:t>maton</a:t>
            </a:r>
            <a:r>
              <a:rPr lang="fi-FI" dirty="0"/>
              <a:t>,</a:t>
            </a:r>
            <a:endParaRPr lang="fi-FI" dirty="0">
              <a:cs typeface="Calibri"/>
            </a:endParaRPr>
          </a:p>
          <a:p>
            <a:pPr lvl="1"/>
            <a:r>
              <a:rPr lang="fi-FI" dirty="0"/>
              <a:t>töistä lähte</a:t>
            </a:r>
            <a:r>
              <a:rPr lang="fi-FI" b="1" dirty="0"/>
              <a:t>nyt</a:t>
            </a:r>
            <a:r>
              <a:rPr lang="fi-FI" dirty="0">
                <a:solidFill>
                  <a:srgbClr val="7030A0"/>
                </a:solidFill>
              </a:rPr>
              <a:t>, </a:t>
            </a:r>
            <a:r>
              <a:rPr lang="fi-FI" dirty="0"/>
              <a:t>tehtävi</a:t>
            </a:r>
            <a:r>
              <a:rPr lang="fi-FI" b="1" dirty="0"/>
              <a:t>ttä.</a:t>
            </a:r>
            <a:endParaRPr lang="fi-FI" b="1" dirty="0">
              <a:cs typeface="Calibri"/>
            </a:endParaRP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90217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334AFF-4258-7715-9F85-5DCC7977F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Rauhallisesti!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311BFEA-CCE0-90EC-DB0E-76C7787E5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Lyhyet lauseet – ei montaa lausetta peräkkäin.</a:t>
            </a:r>
          </a:p>
          <a:p>
            <a:r>
              <a:rPr lang="fi-FI" dirty="0"/>
              <a:t>Selkeä puhe – älä niele sanojen ja lauseiden loppuja.</a:t>
            </a:r>
            <a:endParaRPr lang="fi-FI" dirty="0">
              <a:cs typeface="Calibri"/>
            </a:endParaRPr>
          </a:p>
          <a:p>
            <a:r>
              <a:rPr lang="fi-FI" dirty="0"/>
              <a:t>Muista tauot – anna opiskelijalle aikaa prosessoida ja ymmärtää kieltä!</a:t>
            </a:r>
            <a:endParaRPr lang="fi-FI" dirty="0">
              <a:cs typeface="Calibri"/>
            </a:endParaRPr>
          </a:p>
          <a:p>
            <a:r>
              <a:rPr lang="fi-FI" dirty="0"/>
              <a:t>Rauhallinen, luonteva tahti (noin 80 %:a normaalista puhenopeudesta).</a:t>
            </a:r>
            <a:endParaRPr lang="fi-FI" dirty="0">
              <a:ea typeface="Calibri"/>
              <a:cs typeface="Calibri"/>
            </a:endParaRPr>
          </a:p>
          <a:p>
            <a:r>
              <a:rPr lang="fi-FI" dirty="0"/>
              <a:t>Tunnelma, ilmapiiri: ei kiirettä – anna aikaa.</a:t>
            </a:r>
            <a:endParaRPr lang="fi-FI" dirty="0">
              <a:cs typeface="Calibri"/>
            </a:endParaRP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3562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0C36AF3-B8A0-6417-2F52-67E90551A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Tarkista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1FD7977-31FF-6E5B-3EEB-CB3134EAB2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/>
              <a:t>Kuulevatko opiskelijat puheesi?</a:t>
            </a:r>
          </a:p>
          <a:p>
            <a:r>
              <a:rPr lang="fi-FI"/>
              <a:t>Näkevätkö he suusi liikkeet?</a:t>
            </a:r>
          </a:p>
          <a:p>
            <a:endParaRPr lang="fi-FI"/>
          </a:p>
        </p:txBody>
      </p:sp>
      <p:pic>
        <p:nvPicPr>
          <p:cNvPr id="5" name="Kuvan paikkamerkki 5" descr="Stadin AO:n rakennusalan perustutkinnon opiskelijoita työsalissa.">
            <a:extLst>
              <a:ext uri="{FF2B5EF4-FFF2-40B4-BE49-F238E27FC236}">
                <a16:creationId xmlns:a16="http://schemas.microsoft.com/office/drawing/2014/main" id="{64885EEF-BABD-A292-40E6-1DF002AC85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54" r="54"/>
          <a:stretch>
            <a:fillRect/>
          </a:stretch>
        </p:blipFill>
        <p:spPr>
          <a:xfrm>
            <a:off x="6172200" y="1970893"/>
            <a:ext cx="5181600" cy="2917801"/>
          </a:xfrm>
        </p:spPr>
      </p:pic>
    </p:spTree>
    <p:extLst>
      <p:ext uri="{BB962C8B-B14F-4D97-AF65-F5344CB8AC3E}">
        <p14:creationId xmlns:p14="http://schemas.microsoft.com/office/powerpoint/2010/main" val="1992829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E76C3E-BAB6-609E-B43F-154B36B6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Toista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751D6E7-5E7B-BFEC-D1EE-55AB15D67B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/>
              <a:t>Toista, toista, toista.</a:t>
            </a:r>
          </a:p>
          <a:p>
            <a:r>
              <a:rPr lang="fi-FI"/>
              <a:t>Toista toisin sanoin.</a:t>
            </a:r>
          </a:p>
          <a:p>
            <a:r>
              <a:rPr lang="fi-FI"/>
              <a:t>Kysy, keskustele, osallista!</a:t>
            </a:r>
          </a:p>
          <a:p>
            <a:endParaRPr lang="fi-FI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385D99AE-9DDD-F86F-3C30-BF3F14A57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1825625"/>
            <a:ext cx="5181600" cy="3453556"/>
          </a:xfrm>
        </p:spPr>
      </p:pic>
    </p:spTree>
    <p:extLst>
      <p:ext uri="{BB962C8B-B14F-4D97-AF65-F5344CB8AC3E}">
        <p14:creationId xmlns:p14="http://schemas.microsoft.com/office/powerpoint/2010/main" val="38331960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21DCF8F-9A24-B7DF-B87F-936A58D14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Sävy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0711EF9-2EC8-C735-BDF3-45FFADF97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59621" cy="4351338"/>
          </a:xfrm>
        </p:spPr>
        <p:txBody>
          <a:bodyPr/>
          <a:lstStyle/>
          <a:p>
            <a:r>
              <a:rPr lang="fi-FI"/>
              <a:t>Ole tarkka: Minkälainen </a:t>
            </a:r>
            <a:r>
              <a:rPr lang="fi-FI" b="1"/>
              <a:t>sävy</a:t>
            </a:r>
            <a:r>
              <a:rPr lang="fi-FI"/>
              <a:t> on puheessasi?</a:t>
            </a:r>
          </a:p>
          <a:p>
            <a:r>
              <a:rPr lang="fi-FI"/>
              <a:t>Sanaton viestintä (sävy, tyyli, painotus, ilmeet, eleet, katse jne.) kertovat asenteesi. </a:t>
            </a:r>
          </a:p>
          <a:p>
            <a:r>
              <a:rPr lang="fi-FI"/>
              <a:t>Varmista avoin, hyväksyvä ilmapiiri.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35744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172EFA-FE9B-B0D7-3194-E221130FB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Vältä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0CFF86E-2D3A-91BD-B164-2E170A1D36F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/>
              <a:t>Älä luennoi.</a:t>
            </a:r>
          </a:p>
          <a:p>
            <a:endParaRPr lang="fi-FI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E552F034-FFA2-6714-77A1-8E0D09ABA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1825625"/>
            <a:ext cx="5181600" cy="3453556"/>
          </a:xfrm>
        </p:spPr>
      </p:pic>
    </p:spTree>
    <p:extLst>
      <p:ext uri="{BB962C8B-B14F-4D97-AF65-F5344CB8AC3E}">
        <p14:creationId xmlns:p14="http://schemas.microsoft.com/office/powerpoint/2010/main" val="3624581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FD614B-7D0E-B4D5-4796-8AA9C9FFC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cs typeface="Calibri Light"/>
              </a:rPr>
              <a:t>”Diasulkeiset”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9EE7342-FE45-3835-9CFE-955B4C3D02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787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fi-FI" sz="2800" dirty="0">
                <a:cs typeface="Calibri"/>
              </a:rPr>
              <a:t>Harkitse diojen osuutta opetuksessa.</a:t>
            </a:r>
            <a:endParaRPr lang="en-US" sz="2800">
              <a:cs typeface="Calibri"/>
            </a:endParaRPr>
          </a:p>
          <a:p>
            <a:pPr lvl="1"/>
            <a:r>
              <a:rPr lang="fi-FI" sz="2800" dirty="0">
                <a:cs typeface="Calibri"/>
              </a:rPr>
              <a:t>Älä puhu samaan aikaan, kun opiskelijat lukevat tekstiä.</a:t>
            </a:r>
            <a:endParaRPr lang="en-US" sz="2800">
              <a:cs typeface="Calibri"/>
            </a:endParaRPr>
          </a:p>
          <a:p>
            <a:pPr lvl="1"/>
            <a:r>
              <a:rPr lang="fi-FI" sz="2800" b="1" dirty="0">
                <a:cs typeface="Calibri"/>
              </a:rPr>
              <a:t>Hidasta, hidasta!</a:t>
            </a:r>
            <a:endParaRPr lang="fi-FI" sz="2800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D4C116C-8F65-0349-A719-A7882A00FF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fi-FI" sz="2800" b="1" dirty="0">
                <a:cs typeface="Calibri"/>
              </a:rPr>
              <a:t>Tauota!</a:t>
            </a:r>
            <a:endParaRPr lang="fi-FI" sz="2800" dirty="0">
              <a:cs typeface="Calibri"/>
            </a:endParaRPr>
          </a:p>
          <a:p>
            <a:pPr lvl="1"/>
            <a:r>
              <a:rPr lang="fi-FI" sz="2800" dirty="0">
                <a:cs typeface="Calibri"/>
              </a:rPr>
              <a:t>Varmista ymmärtäminen: avaa ja selitä asioita.</a:t>
            </a:r>
          </a:p>
          <a:p>
            <a:pPr lvl="1"/>
            <a:r>
              <a:rPr lang="fi-FI" sz="2800" dirty="0">
                <a:cs typeface="Calibri"/>
              </a:rPr>
              <a:t>Muista helpon kielen ja </a:t>
            </a:r>
            <a:r>
              <a:rPr lang="fi-FI" sz="2800" b="1" dirty="0">
                <a:cs typeface="Calibri"/>
              </a:rPr>
              <a:t>saavutettavuuden ohjeet </a:t>
            </a:r>
            <a:r>
              <a:rPr lang="fi-FI" sz="2800" dirty="0">
                <a:cs typeface="Calibri"/>
              </a:rPr>
              <a:t>dioissa ja tekstissä.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831692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13D086-EB06-36B4-8ABE-8C4D29067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564" y="2508520"/>
            <a:ext cx="3460872" cy="1125062"/>
          </a:xfrm>
        </p:spPr>
        <p:txBody>
          <a:bodyPr>
            <a:noAutofit/>
          </a:bodyPr>
          <a:lstStyle/>
          <a:p>
            <a:pPr marL="742950" indent="-742950">
              <a:buAutoNum type="arabicPeriod"/>
            </a:pPr>
            <a:r>
              <a:rPr lang="fi-FI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ADLaM Display"/>
                <a:cs typeface="ADLaM Display"/>
              </a:rPr>
              <a:t>Johdanto</a:t>
            </a:r>
            <a:endParaRPr lang="fi-FI" b="1" dirty="0">
              <a:solidFill>
                <a:schemeClr val="accent5">
                  <a:lumMod val="50000"/>
                </a:schemeClr>
              </a:solidFill>
              <a:latin typeface="+mn-lt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6D7B9DC2-15C2-7873-A6AC-1ED2F5284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 rotWithShape="1">
          <a:blip r:embed="rId2">
            <a:alphaModFix amt="20000"/>
          </a:blip>
          <a:srcRect l="64670" t="5258" r="10844" b="17939"/>
          <a:stretch/>
        </p:blipFill>
        <p:spPr>
          <a:xfrm>
            <a:off x="0" y="0"/>
            <a:ext cx="2044700" cy="6413500"/>
          </a:xfrm>
          <a:prstGeom prst="rect">
            <a:avLst/>
          </a:prstGeom>
          <a:ln>
            <a:solidFill>
              <a:srgbClr val="C9E3E6"/>
            </a:solidFill>
          </a:ln>
        </p:spPr>
      </p:pic>
    </p:spTree>
    <p:extLst>
      <p:ext uri="{BB962C8B-B14F-4D97-AF65-F5344CB8AC3E}">
        <p14:creationId xmlns:p14="http://schemas.microsoft.com/office/powerpoint/2010/main" val="2294143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FCE90E1-6A0F-A5C3-140D-7974E02EE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Ohjeiden anto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3A50279-BB82-C8BC-FBED-C63317981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6582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fi-FI" sz="2800" dirty="0"/>
              <a:t>Anna toimintaohjeet osa kerrallaan.</a:t>
            </a:r>
            <a:endParaRPr lang="fi-FI" sz="2800" dirty="0">
              <a:cs typeface="Calibri"/>
            </a:endParaRPr>
          </a:p>
          <a:p>
            <a:pPr lvl="1"/>
            <a:r>
              <a:rPr lang="fi-FI" sz="2800" dirty="0"/>
              <a:t>Helpot, selkeästi kirjalliset ohjeet tukevat suullisia ohjeita.</a:t>
            </a:r>
            <a:endParaRPr lang="fi-FI" sz="2800" dirty="0">
              <a:cs typeface="Calibri"/>
            </a:endParaRPr>
          </a:p>
          <a:p>
            <a:pPr lvl="1"/>
            <a:r>
              <a:rPr lang="fi-FI" sz="2800" dirty="0"/>
              <a:t>Toista ja varmista ymmärtäminen.</a:t>
            </a:r>
            <a:endParaRPr lang="fi-FI" sz="2800" dirty="0">
              <a:cs typeface="Calibri"/>
            </a:endParaRP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9649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E95B76-825E-1BA7-6FB9-0159CE873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Havainnollista puhetta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7EF9DD6-BB2D-D089-B504-1A8A16792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/>
              <a:t>Käytä sanatonta viestintää: eleet, ilmeet jne.</a:t>
            </a:r>
          </a:p>
          <a:p>
            <a:r>
              <a:rPr lang="fi-FI"/>
              <a:t>Käytä esineitä ja tavaroita.</a:t>
            </a:r>
          </a:p>
          <a:p>
            <a:r>
              <a:rPr lang="fi-FI"/>
              <a:t>Esitä, ”näyttele” asia.</a:t>
            </a:r>
          </a:p>
          <a:p>
            <a:r>
              <a:rPr lang="fi-FI"/>
              <a:t>Näytä, tee.</a:t>
            </a:r>
          </a:p>
          <a:p>
            <a:r>
              <a:rPr lang="fi-FI"/>
              <a:t>Tehkää yhdessä.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112384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8054D3E-3AA8-9D72-6A1E-96BE819D3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Käytä kuvia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28BA2BC-6A79-3CD2-4A3B-958E61575C3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/>
              <a:t>Kuvat tarkentavat ja varmistavat.</a:t>
            </a:r>
          </a:p>
          <a:p>
            <a:pPr lvl="1"/>
            <a:r>
              <a:rPr lang="fi-FI"/>
              <a:t>Käytä valmiita kuvia.</a:t>
            </a:r>
          </a:p>
          <a:p>
            <a:pPr lvl="1"/>
            <a:r>
              <a:rPr lang="fi-FI"/>
              <a:t>Piirrä.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6FD4286-E8D9-327E-1076-A699873C94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sz="2800"/>
              <a:t>Kuva: </a:t>
            </a:r>
            <a:r>
              <a:rPr lang="fi-FI" sz="2800">
                <a:hlinkClick r:id="rId2"/>
              </a:rPr>
              <a:t>Papunet. Kuvapankki.</a:t>
            </a:r>
            <a:r>
              <a:rPr lang="fi-FI" sz="2800"/>
              <a:t> (Papunetin kuvista täytyy kertoa lähde. Tarkista aina tekijänoikeudet!)</a:t>
            </a:r>
          </a:p>
          <a:p>
            <a:endParaRPr lang="fi-FI"/>
          </a:p>
        </p:txBody>
      </p:sp>
      <p:pic>
        <p:nvPicPr>
          <p:cNvPr id="5" name="Sisällön paikkamerkki 5" descr="Papunetin kuva, jossa sana piirretään.">
            <a:extLst>
              <a:ext uri="{FF2B5EF4-FFF2-40B4-BE49-F238E27FC236}">
                <a16:creationId xmlns:a16="http://schemas.microsoft.com/office/drawing/2014/main" id="{15486D7D-F7E5-6C25-27F2-134B4B1B4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960" y="2562858"/>
            <a:ext cx="2914499" cy="350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729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D9E4F8-0188-6FB2-2141-521F92D7F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7837"/>
          </a:xfrm>
        </p:spPr>
        <p:txBody>
          <a:bodyPr/>
          <a:lstStyle/>
          <a:p>
            <a:r>
              <a:rPr lang="fi-FI"/>
              <a:t>Kuuntele selkopuhetta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4B76E14-7D76-0124-569B-0CB3DCE56B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9695"/>
            <a:ext cx="5181600" cy="4267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dirty="0"/>
              <a:t>Esimerkiksi näissä videoissa on selkopuhetta:</a:t>
            </a:r>
          </a:p>
          <a:p>
            <a:pPr lvl="1">
              <a:spcAft>
                <a:spcPts val="600"/>
              </a:spcAft>
            </a:pPr>
            <a:r>
              <a:rPr lang="fi-FI" dirty="0">
                <a:hlinkClick r:id="rId2"/>
              </a:rPr>
              <a:t>Paputuubi. Harjaa hampaat näin.</a:t>
            </a:r>
            <a:endParaRPr lang="fi-FI" dirty="0">
              <a:hlinkClick r:id="rId3"/>
            </a:endParaRPr>
          </a:p>
          <a:p>
            <a:pPr lvl="1">
              <a:spcAft>
                <a:spcPts val="600"/>
              </a:spcAft>
            </a:pPr>
            <a:r>
              <a:rPr lang="fi-FI" dirty="0">
                <a:hlinkClick r:id="rId4"/>
              </a:rPr>
              <a:t>Paputuubi. Smoothie-juoman tekeminen</a:t>
            </a:r>
            <a:endParaRPr lang="fi-FI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dirty="0"/>
              <a:t>Minkälaiselta selkopuhe kuulostaa?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dirty="0"/>
              <a:t>Onko videoilla tietty kohderyhmä? Miten se vaikuttaa puheeseen?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dirty="0"/>
              <a:t>Miten videoiden puheeseen vaikuttaa se, että kyse ei ole vuorovaikutuksesta?</a:t>
            </a:r>
          </a:p>
          <a:p>
            <a:endParaRPr lang="fi-FI" dirty="0"/>
          </a:p>
        </p:txBody>
      </p:sp>
      <p:pic>
        <p:nvPicPr>
          <p:cNvPr id="5" name="Sisällön paikkamerkki 5" descr="kaksi ihmistä: toinen puhuu, toinen kuuntelee.">
            <a:extLst>
              <a:ext uri="{FF2B5EF4-FFF2-40B4-BE49-F238E27FC236}">
                <a16:creationId xmlns:a16="http://schemas.microsoft.com/office/drawing/2014/main" id="{AB62E85B-A4A6-A87E-CD58-44C515A770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205" y="2652489"/>
            <a:ext cx="4077589" cy="2697610"/>
          </a:xfrm>
        </p:spPr>
      </p:pic>
    </p:spTree>
    <p:extLst>
      <p:ext uri="{BB962C8B-B14F-4D97-AF65-F5344CB8AC3E}">
        <p14:creationId xmlns:p14="http://schemas.microsoft.com/office/powerpoint/2010/main" val="8266742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FA59B3C-C6AC-3F04-3A00-D2E171016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Lisätietoja selkokuvasta ja -videosta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8A7B4FA-7E5E-46C7-5B07-BDB999D72A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lvl="0">
              <a:lnSpc>
                <a:spcPct val="107000"/>
              </a:lnSpc>
            </a:pPr>
            <a:r>
              <a:rPr lang="fi-FI" sz="2400" dirty="0">
                <a:effectLst/>
                <a:latin typeface="Arial"/>
                <a:ea typeface="Calibri" panose="020F0502020204030204" pitchFamily="34" charset="0"/>
                <a:cs typeface="Arial"/>
              </a:rPr>
              <a:t>Kuva selventää</a:t>
            </a:r>
            <a:r>
              <a:rPr lang="fi-FI" sz="2400" dirty="0">
                <a:latin typeface="Arial"/>
                <a:ea typeface="Calibri" panose="020F0502020204030204" pitchFamily="34" charset="0"/>
                <a:cs typeface="Arial"/>
              </a:rPr>
              <a:t> ja</a:t>
            </a:r>
            <a:r>
              <a:rPr lang="fi-FI" sz="2400" dirty="0">
                <a:effectLst/>
                <a:latin typeface="Arial"/>
                <a:ea typeface="Calibri" panose="020F0502020204030204" pitchFamily="34" charset="0"/>
                <a:cs typeface="Arial"/>
              </a:rPr>
              <a:t> täydentää</a:t>
            </a:r>
            <a:r>
              <a:rPr lang="fi-FI" sz="2400" dirty="0">
                <a:latin typeface="Arial"/>
                <a:ea typeface="Calibri" panose="020F0502020204030204" pitchFamily="34" charset="0"/>
                <a:cs typeface="Arial"/>
              </a:rPr>
              <a:t>.</a:t>
            </a:r>
            <a:endParaRPr lang="fi-FI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fi-FI" sz="2400" dirty="0">
                <a:effectLst/>
                <a:latin typeface="Arial"/>
                <a:ea typeface="Calibri" panose="020F0502020204030204" pitchFamily="34" charset="0"/>
                <a:cs typeface="Arial"/>
              </a:rPr>
              <a:t>Kuva on selkeä ja tarkka.</a:t>
            </a:r>
          </a:p>
          <a:p>
            <a:pPr lvl="0">
              <a:lnSpc>
                <a:spcPct val="107000"/>
              </a:lnSpc>
            </a:pPr>
            <a:r>
              <a:rPr lang="fi-FI" sz="2400" dirty="0">
                <a:effectLst/>
                <a:latin typeface="Arial"/>
                <a:ea typeface="Calibri" panose="020F0502020204030204" pitchFamily="34" charset="0"/>
                <a:cs typeface="Arial"/>
              </a:rPr>
              <a:t>Kuvassa ei ole liikaa yksityiskohtia.</a:t>
            </a:r>
          </a:p>
          <a:p>
            <a:pPr lvl="0">
              <a:lnSpc>
                <a:spcPct val="107000"/>
              </a:lnSpc>
            </a:pPr>
            <a:r>
              <a:rPr lang="fi-FI" sz="2400" dirty="0">
                <a:effectLst/>
                <a:latin typeface="Arial"/>
                <a:ea typeface="Calibri" panose="020F0502020204030204" pitchFamily="34" charset="0"/>
                <a:cs typeface="Arial"/>
              </a:rPr>
              <a:t>Kuvakulma on tavallinen.</a:t>
            </a:r>
          </a:p>
          <a:p>
            <a:pPr lvl="0">
              <a:lnSpc>
                <a:spcPct val="107000"/>
              </a:lnSpc>
            </a:pPr>
            <a:r>
              <a:rPr lang="fi-FI" sz="2400" dirty="0">
                <a:effectLst/>
                <a:latin typeface="Arial"/>
                <a:ea typeface="Calibri" panose="020F0502020204030204" pitchFamily="34" charset="0"/>
                <a:cs typeface="Arial"/>
              </a:rPr>
              <a:t>Kuvan rajaus on tavallinen.</a:t>
            </a:r>
          </a:p>
          <a:p>
            <a:pPr lvl="0">
              <a:lnSpc>
                <a:spcPct val="107000"/>
              </a:lnSpc>
            </a:pPr>
            <a:r>
              <a:rPr lang="fi-FI" sz="2400" dirty="0">
                <a:effectLst/>
                <a:latin typeface="Arial"/>
                <a:ea typeface="Calibri" panose="020F0502020204030204" pitchFamily="34" charset="0"/>
                <a:cs typeface="Arial"/>
              </a:rPr>
              <a:t>Kuvan tunneviesti on sama kuin puheen.</a:t>
            </a:r>
          </a:p>
          <a:p>
            <a:pPr lvl="0">
              <a:lnSpc>
                <a:spcPct val="107000"/>
              </a:lnSpc>
            </a:pPr>
            <a:endParaRPr lang="fi-FI" sz="2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i-FI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D071B91-5DB0-0B9D-0B2F-257388B1910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7000"/>
              </a:lnSpc>
            </a:pPr>
            <a:r>
              <a:rPr lang="fi-FI" sz="2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Videot</a:t>
            </a:r>
            <a:r>
              <a:rPr lang="fi-FI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rauhallinen rytmi, selkeä eteneminen, puheen selkokielisyys ja puheen tekstitys.</a:t>
            </a:r>
            <a:endParaRPr lang="fi-FI" sz="2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fi-FI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Lisää:</a:t>
            </a:r>
          </a:p>
          <a:p>
            <a:pPr lvl="1">
              <a:lnSpc>
                <a:spcPct val="107000"/>
              </a:lnSpc>
            </a:pPr>
            <a:r>
              <a:rPr lang="fi-FI" sz="200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Kaatra</a:t>
            </a:r>
            <a:r>
              <a:rPr lang="fi-FI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, Kaisa &amp; Ketola Anne: Selkokuvaopas. Selkokeskus.</a:t>
            </a:r>
            <a:endParaRPr lang="fi-FI" sz="2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hlinkClick r:id="rId3"/>
            </a:endParaRPr>
          </a:p>
          <a:p>
            <a:pPr lvl="1">
              <a:lnSpc>
                <a:spcPct val="107000"/>
              </a:lnSpc>
            </a:pPr>
            <a:r>
              <a:rPr lang="fi-FI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Selkokeskus. Selkokieli. Selkokuva</a:t>
            </a:r>
            <a:endParaRPr lang="fi-FI" sz="2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7000"/>
              </a:lnSpc>
            </a:pPr>
            <a:r>
              <a:rPr lang="fi-FI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Selkokeskus. Selkokieli. Selkokieli videossa</a:t>
            </a:r>
            <a:endParaRPr lang="fi-FI" sz="2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7000"/>
              </a:lnSpc>
            </a:pPr>
            <a:r>
              <a:rPr lang="fi-FI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Papunet. Kuvapankki</a:t>
            </a:r>
            <a:endParaRPr lang="fi-FI" sz="2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7000"/>
              </a:lnSpc>
            </a:pPr>
            <a:r>
              <a:rPr lang="fi-FI" sz="2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Muista tekijänoikeudet ja saavutettavuus.</a:t>
            </a:r>
            <a:endParaRPr lang="fi-FI"/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41976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13D086-EB06-36B4-8ABE-8C4D29067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150" y="2720419"/>
            <a:ext cx="7188200" cy="1125062"/>
          </a:xfrm>
        </p:spPr>
        <p:txBody>
          <a:bodyPr>
            <a:noAutofit/>
          </a:bodyPr>
          <a:lstStyle/>
          <a:p>
            <a:r>
              <a:rPr lang="fi-FI" b="1">
                <a:solidFill>
                  <a:schemeClr val="accent5">
                    <a:lumMod val="50000"/>
                  </a:schemeClr>
                </a:solidFill>
                <a:latin typeface="+mn-lt"/>
                <a:ea typeface="ADLaM Display"/>
                <a:cs typeface="ADLaM Display"/>
              </a:rPr>
              <a:t>5. Vuorovaikutus ja ohjaus</a:t>
            </a:r>
            <a:endParaRPr lang="fi-FI" b="1">
              <a:solidFill>
                <a:schemeClr val="accent5">
                  <a:lumMod val="50000"/>
                </a:schemeClr>
              </a:solidFill>
              <a:latin typeface="+mn-lt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6D7B9DC2-15C2-7873-A6AC-1ED2F5284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 rotWithShape="1">
          <a:blip r:embed="rId2">
            <a:alphaModFix amt="20000"/>
          </a:blip>
          <a:srcRect l="64670" t="5258" r="10844" b="17939"/>
          <a:stretch/>
        </p:blipFill>
        <p:spPr>
          <a:xfrm>
            <a:off x="0" y="0"/>
            <a:ext cx="2044700" cy="6413500"/>
          </a:xfrm>
          <a:prstGeom prst="rect">
            <a:avLst/>
          </a:prstGeom>
          <a:ln>
            <a:solidFill>
              <a:srgbClr val="C9E3E6"/>
            </a:solidFill>
          </a:ln>
        </p:spPr>
      </p:pic>
    </p:spTree>
    <p:extLst>
      <p:ext uri="{BB962C8B-B14F-4D97-AF65-F5344CB8AC3E}">
        <p14:creationId xmlns:p14="http://schemas.microsoft.com/office/powerpoint/2010/main" val="7444005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92652A-C9A9-9C8F-03C6-8FB943AE2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Vuorotellen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22F0F73-A465-662F-026F-3B930EC15D6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b="1" dirty="0"/>
              <a:t>Vuoro</a:t>
            </a:r>
            <a:r>
              <a:rPr lang="fi-FI" dirty="0"/>
              <a:t>vaikutus – ei yksinpuhelua.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0000"/>
                </a:solidFill>
                <a:effectLst/>
              </a:rPr>
              <a:t>Vuorottele puheenvuoroja opiskelija kanssa.</a:t>
            </a:r>
            <a:endParaRPr lang="fi-FI" b="0" i="0" dirty="0">
              <a:solidFill>
                <a:srgbClr val="000000"/>
              </a:solidFill>
              <a:effectLst/>
              <a:cs typeface="Calibri"/>
            </a:endParaRPr>
          </a:p>
          <a:p>
            <a:r>
              <a:rPr lang="fi-FI" b="0" i="0" dirty="0">
                <a:solidFill>
                  <a:srgbClr val="000000"/>
                </a:solidFill>
                <a:effectLst/>
              </a:rPr>
              <a:t>Tee kysymyksiä.</a:t>
            </a:r>
            <a:endParaRPr lang="fi-FI" b="0" i="0" dirty="0">
              <a:solidFill>
                <a:srgbClr val="000000"/>
              </a:solidFill>
              <a:effectLst/>
              <a:cs typeface="Calibri"/>
            </a:endParaRPr>
          </a:p>
          <a:p>
            <a:r>
              <a:rPr lang="fi-FI" dirty="0">
                <a:solidFill>
                  <a:srgbClr val="000000"/>
                </a:solidFill>
              </a:rPr>
              <a:t>Muista ilmapiiri: älä kysy niin kuin kuulustelisit opiskelijaa.</a:t>
            </a:r>
            <a:endParaRPr lang="fi-FI" b="0" i="0" dirty="0">
              <a:solidFill>
                <a:srgbClr val="000000"/>
              </a:solidFill>
              <a:effectLst/>
              <a:cs typeface="Calibri"/>
            </a:endParaRPr>
          </a:p>
          <a:p>
            <a:endParaRPr lang="fi-FI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CCF66B1B-405F-0E92-F2C7-BEB272B93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081" y="1825625"/>
            <a:ext cx="5181600" cy="3886669"/>
          </a:xfrm>
        </p:spPr>
      </p:pic>
    </p:spTree>
    <p:extLst>
      <p:ext uri="{BB962C8B-B14F-4D97-AF65-F5344CB8AC3E}">
        <p14:creationId xmlns:p14="http://schemas.microsoft.com/office/powerpoint/2010/main" val="4978138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F46A2B9-4F13-8BAA-C185-4E336BA3B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Havainnoi </a:t>
            </a:r>
            <a:r>
              <a:rPr lang="fi-FI" dirty="0">
                <a:latin typeface="Calibri Light"/>
                <a:cs typeface="Calibri"/>
              </a:rPr>
              <a:t>– </a:t>
            </a:r>
            <a:r>
              <a:rPr lang="fi-FI" dirty="0"/>
              <a:t>ratkaise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C51790D-A675-A626-23FF-D0065586DDC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Onko opiskelija hiljaa? Eikö hän osallistu keskusteluun?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Mieti: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Hallitseeko joku keskustelua?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  <a:latin typeface="Calibri"/>
                <a:cs typeface="Calibri"/>
              </a:rPr>
              <a:t>Puhuuko joku usein toisen puheen päälle?</a:t>
            </a:r>
            <a:r>
              <a:rPr lang="fi-FI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 </a:t>
            </a:r>
          </a:p>
          <a:p>
            <a:endParaRPr lang="fi-FI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6D60511-C57B-37E4-7902-BEFE90BFED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Miten tuttua suomalainen puhekulttuuri on opiskelijalle?</a:t>
            </a:r>
          </a:p>
          <a:p>
            <a:pPr lvl="1"/>
            <a:r>
              <a:rPr lang="fi-FI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Uskaltaako hän? Sinulla on auktoriteettiasema.</a:t>
            </a:r>
          </a:p>
          <a:p>
            <a:pPr lvl="1"/>
            <a:r>
              <a:rPr lang="fi-FI" dirty="0">
                <a:solidFill>
                  <a:srgbClr val="000000"/>
                </a:solidFill>
                <a:latin typeface="Calibri"/>
                <a:cs typeface="Calibri"/>
              </a:rPr>
              <a:t>Onko puheenvuorojen vuorottelu hänelle tavallista?</a:t>
            </a:r>
          </a:p>
          <a:p>
            <a:pPr lvl="1"/>
            <a:r>
              <a:rPr lang="fi-FI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Onko kysymys-vastaus-periaate tuttu?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00156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0A363D8-557E-54AB-CDC8-C7E64EE4F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Tiedosta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F617C83-3220-B12C-BF3B-12BF9D4929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1760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i-FI" kern="100" dirty="0">
                <a:effectLst/>
              </a:rPr>
              <a:t>Kohtaa kaikki </a:t>
            </a:r>
            <a:r>
              <a:rPr lang="fi-FI" kern="100" dirty="0"/>
              <a:t>tasa-arvoisesti</a:t>
            </a:r>
            <a:r>
              <a:rPr lang="fi-FI" kern="100" dirty="0">
                <a:effectLst/>
              </a:rPr>
              <a:t> ja arvostaen.</a:t>
            </a:r>
          </a:p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i-FI" kern="100" dirty="0">
                <a:effectLst/>
              </a:rPr>
              <a:t>Tiedosta kielestä: mikä on helppoa, mikä on vaikeaa?</a:t>
            </a:r>
            <a:endParaRPr lang="fi-FI" kern="100" dirty="0">
              <a:effectLst/>
              <a:cs typeface="Calibri"/>
            </a:endParaRPr>
          </a:p>
          <a:p>
            <a:pPr marL="34290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i-FI" kern="100" dirty="0">
                <a:effectLst/>
              </a:rPr>
              <a:t>Etene tutusta uuteen, helposta vaikeaan, kokonaisuuksista osiin.</a:t>
            </a:r>
            <a:endParaRPr lang="fi-FI" kern="100" dirty="0">
              <a:effectLst/>
              <a:cs typeface="Calibri"/>
            </a:endParaRPr>
          </a:p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i-FI" kern="100" dirty="0">
                <a:effectLst/>
              </a:rPr>
              <a:t>Etene ammattikieleen ja uusiin käsitteisiin helpon kielen avulla.</a:t>
            </a:r>
            <a:endParaRPr lang="fi-FI" kern="100" dirty="0">
              <a:effectLst/>
              <a:cs typeface="Calibri"/>
            </a:endParaRPr>
          </a:p>
          <a:p>
            <a:endParaRPr lang="fi-FI"/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BF246D77-BEE1-2E19-D084-7A840DE7E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2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69" r="-1" b="-1"/>
          <a:stretch/>
        </p:blipFill>
        <p:spPr>
          <a:xfrm>
            <a:off x="6470822" y="1693161"/>
            <a:ext cx="5181600" cy="366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07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8851F3-C19F-1FBB-380A-36FFF99BF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Selitä ja varmista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355E0FA-7364-499E-9979-F5B6A014228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fi-FI" kern="100">
                <a:effectLst/>
              </a:rPr>
              <a:t>Selitä ja kerro rauhallisesti samalla, kun teet ja näytät asioita.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fi-FI" kern="100"/>
              <a:t>Selitä helpolla kielellä </a:t>
            </a:r>
            <a:r>
              <a:rPr lang="fi-FI" kern="100">
                <a:effectLst/>
              </a:rPr>
              <a:t>ammattisanoja.</a:t>
            </a:r>
          </a:p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i-FI" kern="100">
                <a:effectLst/>
              </a:rPr>
              <a:t>Näytä mallia työtavoista ja työvaiheista sekä selitä samalla.</a:t>
            </a:r>
          </a:p>
          <a:p>
            <a:pPr marL="34290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i-FI" sz="2800" kern="100"/>
              <a:t>Pyydä, että opiskelija tekee, näyttää ja kertoo samat asiat.</a:t>
            </a:r>
          </a:p>
          <a:p>
            <a:pPr marL="34290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i-FI" sz="2800" kern="100">
                <a:effectLst/>
              </a:rPr>
              <a:t>Kuuntele ilman kiirettä, kun opiskelija puhuu tai vastaa kysymyksiisi: anna aikaa.</a:t>
            </a:r>
          </a:p>
          <a:p>
            <a:endParaRPr lang="fi-FI"/>
          </a:p>
        </p:txBody>
      </p:sp>
      <p:pic>
        <p:nvPicPr>
          <p:cNvPr id="5" name="Kuvan paikkamerkki 10" descr="Stadin AO:n opettaja selittää opiskelijalle työvaihetta.">
            <a:extLst>
              <a:ext uri="{FF2B5EF4-FFF2-40B4-BE49-F238E27FC236}">
                <a16:creationId xmlns:a16="http://schemas.microsoft.com/office/drawing/2014/main" id="{AD5F0E43-93B0-6202-8ED7-A249B4135B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7129" r="15887" b="-1"/>
          <a:stretch/>
        </p:blipFill>
        <p:spPr>
          <a:xfrm>
            <a:off x="838200" y="1825641"/>
            <a:ext cx="5181600" cy="4351306"/>
          </a:xfrm>
          <a:noFill/>
        </p:spPr>
      </p:pic>
    </p:spTree>
    <p:extLst>
      <p:ext uri="{BB962C8B-B14F-4D97-AF65-F5344CB8AC3E}">
        <p14:creationId xmlns:p14="http://schemas.microsoft.com/office/powerpoint/2010/main" val="379810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13D086-EB06-36B4-8ABE-8C4D29067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945" y="425478"/>
            <a:ext cx="10515600" cy="884514"/>
          </a:xfrm>
        </p:spPr>
        <p:txBody>
          <a:bodyPr>
            <a:normAutofit/>
          </a:bodyPr>
          <a:lstStyle/>
          <a:p>
            <a:r>
              <a:rPr lang="fi-FI" sz="3600">
                <a:latin typeface="+mn-lt"/>
                <a:ea typeface="ADLaM Display" panose="02010000000000000000" pitchFamily="2" charset="0"/>
                <a:cs typeface="Arial" panose="020B0604020202020204" pitchFamily="34" charset="0"/>
              </a:rPr>
              <a:t>Koulutusdiat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2212096-2842-A7F8-B14E-E7DB2E42BD5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99513" y="1584888"/>
            <a:ext cx="8328025" cy="43359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2000" dirty="0"/>
              <a:t>VIERKO-hankkeessa on koulutusdiat opettajille, ohjaajille ja työpaikkaohjaajille:</a:t>
            </a:r>
            <a:endParaRPr lang="fi-FI" sz="2000" dirty="0">
              <a:ea typeface="Calibri"/>
              <a:cs typeface="Calibri"/>
            </a:endParaRPr>
          </a:p>
          <a:p>
            <a:pPr marL="0" indent="0">
              <a:buNone/>
            </a:pPr>
            <a:endParaRPr lang="fi-FI" sz="2000"/>
          </a:p>
          <a:p>
            <a:pPr marL="457200" indent="-457200">
              <a:buFont typeface="+mj-lt"/>
              <a:buAutoNum type="arabicPeriod"/>
            </a:pPr>
            <a:r>
              <a:rPr lang="fi-FI" sz="2000" dirty="0"/>
              <a:t>Selitä selkona – virity helppoon kieleen</a:t>
            </a:r>
            <a:endParaRPr lang="fi-FI" sz="2000" dirty="0">
              <a:ea typeface="Calibri"/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fi-FI" sz="2000" dirty="0"/>
              <a:t>Kielitietoisuus ja selkokieli</a:t>
            </a:r>
            <a:endParaRPr lang="fi-FI" sz="2000" dirty="0">
              <a:ea typeface="Calibri"/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fi-FI" sz="2000" dirty="0"/>
              <a:t>Kielitietoinen ohjaus työpaikoilla</a:t>
            </a:r>
            <a:endParaRPr lang="fi-FI" sz="2000" dirty="0">
              <a:ea typeface="Calibri"/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fi-FI" sz="2000" b="1" dirty="0"/>
              <a:t>Selkopuhe, vuorovaikutus ja ohjaus</a:t>
            </a:r>
            <a:endParaRPr lang="fi-FI" sz="2000" b="1" dirty="0">
              <a:ea typeface="Calibri"/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fi-FI" sz="2000" dirty="0"/>
              <a:t>Selkokirjoittaminen</a:t>
            </a:r>
            <a:endParaRPr lang="fi-FI" sz="2000" dirty="0">
              <a:ea typeface="Calibri"/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fi-FI" sz="2000" dirty="0"/>
              <a:t>Selkomateriaalit ja niiden tekeminen</a:t>
            </a:r>
            <a:endParaRPr lang="fi-FI" sz="2000" dirty="0">
              <a:ea typeface="Calibri"/>
              <a:cs typeface="Calibri"/>
            </a:endParaRPr>
          </a:p>
          <a:p>
            <a:pPr lvl="1"/>
            <a:r>
              <a:rPr lang="fi-FI" sz="2000" dirty="0"/>
              <a:t>Selkomateriaalit</a:t>
            </a:r>
            <a:endParaRPr lang="fi-FI" sz="2000" dirty="0">
              <a:ea typeface="Calibri"/>
              <a:cs typeface="Calibri"/>
            </a:endParaRPr>
          </a:p>
          <a:p>
            <a:pPr lvl="1"/>
            <a:r>
              <a:rPr lang="fi-FI" sz="2000" dirty="0"/>
              <a:t>Selkotekijä ja saavutettavuus</a:t>
            </a:r>
            <a:endParaRPr lang="fi-FI" sz="2000" dirty="0">
              <a:ea typeface="Calibri"/>
              <a:cs typeface="Calibri"/>
            </a:endParaRPr>
          </a:p>
          <a:p>
            <a:pPr lvl="1"/>
            <a:r>
              <a:rPr lang="fi-FI" sz="2000" dirty="0"/>
              <a:t>Selkotekijä ja tekoäly</a:t>
            </a:r>
            <a:endParaRPr lang="fi-FI" sz="2000" dirty="0">
              <a:ea typeface="Calibri"/>
              <a:cs typeface="Calibri"/>
            </a:endParaRPr>
          </a:p>
          <a:p>
            <a:endParaRPr lang="fi-FI" sz="2000"/>
          </a:p>
        </p:txBody>
      </p:sp>
    </p:spTree>
    <p:extLst>
      <p:ext uri="{BB962C8B-B14F-4D97-AF65-F5344CB8AC3E}">
        <p14:creationId xmlns:p14="http://schemas.microsoft.com/office/powerpoint/2010/main" val="30788169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5A5F8CB-B446-1430-2C71-E709D8627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Kuuntele rauhallisesti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30CCBE8-041A-5D8B-6BCF-3AADA3E8D0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4843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Kuuntele opiskelijaa – </a:t>
            </a:r>
            <a:endParaRPr lang="fi-FI"/>
          </a:p>
          <a:p>
            <a:pPr marL="0" indent="0">
              <a:buNone/>
            </a:pPr>
            <a:r>
              <a:rPr lang="fi-FI" dirty="0">
                <a:solidFill>
                  <a:srgbClr val="000000"/>
                </a:solidFill>
                <a:latin typeface="Calibri"/>
                <a:cs typeface="Calibri"/>
              </a:rPr>
              <a:t> </a:t>
            </a:r>
            <a:r>
              <a:rPr lang="fi-FI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älä keskeytä, </a:t>
            </a:r>
            <a:endParaRPr lang="fi-FI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fi-FI" dirty="0">
                <a:solidFill>
                  <a:srgbClr val="000000"/>
                </a:solidFill>
                <a:latin typeface="Calibri"/>
                <a:cs typeface="Calibri"/>
              </a:rPr>
              <a:t> </a:t>
            </a:r>
            <a:r>
              <a:rPr lang="fi-FI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älä arvaile etukäteen.</a:t>
            </a:r>
            <a:endParaRPr lang="fi-FI">
              <a:cs typeface="Calibri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Anna opiskelijalle aikaa puhua ja löytää sanoja.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Anna opiskelijalle aikaa reagoida sinun puheeseesi. </a:t>
            </a:r>
          </a:p>
          <a:p>
            <a:endParaRPr lang="fi-FI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DD3A301-C186-39DD-F482-B4DF3665052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/>
              <a:t>Saavatko kaikki tilaa ja aikaa?</a:t>
            </a:r>
          </a:p>
          <a:p>
            <a:endParaRPr lang="fi-FI"/>
          </a:p>
        </p:txBody>
      </p:sp>
      <p:pic>
        <p:nvPicPr>
          <p:cNvPr id="5" name="Kuvan paikkamerkki 12" descr="Ryhmä iloisia Stadia AO:n opiskelijoita pihalla.">
            <a:extLst>
              <a:ext uri="{FF2B5EF4-FFF2-40B4-BE49-F238E27FC236}">
                <a16:creationId xmlns:a16="http://schemas.microsoft.com/office/drawing/2014/main" id="{12F8CCED-D371-C350-B8B3-67FEB861D0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374" b="10374"/>
          <a:stretch>
            <a:fillRect/>
          </a:stretch>
        </p:blipFill>
        <p:spPr>
          <a:xfrm>
            <a:off x="6376886" y="2595715"/>
            <a:ext cx="5013093" cy="223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90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F34C62-63A7-8373-DAF3-62BF3EC5C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Kohtaa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7873ABA-CA3A-B369-A74C-033C5A5C8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9119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  <a:latin typeface="Calibri"/>
                <a:cs typeface="Calibri"/>
              </a:rPr>
              <a:t>Näytä, että sinua kiinnostaa.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Rohkaise ja kannusta puhumaan ja kysymään.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Kysy, voitko korjata väärää ääntämystä.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  <a:latin typeface="Calibri"/>
                <a:cs typeface="Calibri"/>
              </a:rPr>
              <a:t>Korjaa, kun opiskelija ymmärtää väärin – tee se kohteliaasti.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65929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92E59D-308C-A42D-B743-8CA93181A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Ymmärtäminen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2FA4AE0-F25B-E380-B420-A7F358A85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4509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fi-FI" dirty="0">
                <a:latin typeface="Calibri"/>
                <a:cs typeface="Calibri"/>
              </a:rPr>
              <a:t>Mikä on ystävällinen ja huomaavainen tapa kertoa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i-FI" sz="2800" dirty="0">
                <a:latin typeface="Calibri"/>
                <a:cs typeface="Calibri"/>
              </a:rPr>
              <a:t>että et ymmärrä, mitä opiskelija sanoo?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i-FI" sz="2800" dirty="0">
                <a:latin typeface="Calibri"/>
                <a:cs typeface="Calibri"/>
              </a:rPr>
              <a:t>että opiskelija ei ymmärtänyt, mitä sanoit?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21720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F2DA15-E4CB-E621-1686-C93F3F2E2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Kielet tukevat toisiaan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3417DC8-FDCB-843D-AF4D-5E0D8CF2A8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958191" cy="3258698"/>
          </a:xfrm>
        </p:spPr>
        <p:txBody>
          <a:bodyPr>
            <a:normAutofit fontScale="77500" lnSpcReduction="20000"/>
          </a:bodyPr>
          <a:lstStyle/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i-FI" kern="100"/>
              <a:t>Käytätkö toista kieltä ohjauksen apuna? </a:t>
            </a:r>
          </a:p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i-FI" kern="100"/>
              <a:t>Selitä aina asiat myös helpolla suomen kielellä.</a:t>
            </a:r>
          </a:p>
          <a:p>
            <a:pPr marL="34290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i-FI" kern="100">
                <a:effectLst/>
              </a:rPr>
              <a:t>Voit antaa opiskelijan käyttää eri kieliä oppimisen tukena.</a:t>
            </a:r>
            <a:endParaRPr lang="fi-FI" kern="100"/>
          </a:p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i-FI" kern="100">
                <a:effectLst/>
              </a:rPr>
              <a:t>Pyydä opiskelijaa </a:t>
            </a:r>
            <a:r>
              <a:rPr lang="fi-FI" kern="100"/>
              <a:t>sanomaan asiat aina myös suomen kielellä.</a:t>
            </a:r>
          </a:p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i-FI" kern="100">
                <a:effectLst/>
              </a:rPr>
              <a:t>Korjaa opiskelijan kielivirheet, joista syntyy väärinymmärryksiä.</a:t>
            </a:r>
          </a:p>
          <a:p>
            <a:endParaRPr lang="fi-FI"/>
          </a:p>
        </p:txBody>
      </p:sp>
      <p:pic>
        <p:nvPicPr>
          <p:cNvPr id="5" name="Sisällön paikkamerkki 5" descr="kielten rinnakkainelo:k uvassa on monilla kielillä sana rakkaus">
            <a:extLst>
              <a:ext uri="{FF2B5EF4-FFF2-40B4-BE49-F238E27FC236}">
                <a16:creationId xmlns:a16="http://schemas.microsoft.com/office/drawing/2014/main" id="{8597AB39-7934-F184-E7FC-FECB65EA98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999" y="1690688"/>
            <a:ext cx="3516914" cy="3121261"/>
          </a:xfrm>
        </p:spPr>
      </p:pic>
    </p:spTree>
    <p:extLst>
      <p:ext uri="{BB962C8B-B14F-4D97-AF65-F5344CB8AC3E}">
        <p14:creationId xmlns:p14="http://schemas.microsoft.com/office/powerpoint/2010/main" val="31148814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0C00CC-C50A-8FBB-05F2-8A7038552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325563"/>
          </a:xfrm>
        </p:spPr>
        <p:txBody>
          <a:bodyPr/>
          <a:lstStyle/>
          <a:p>
            <a:r>
              <a:rPr lang="fi-FI"/>
              <a:t>Kertaa: tulosta työhön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F8577E6-E66C-1AF4-FB78-91EC3101BD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sz="2800">
                <a:hlinkClick r:id="rId2"/>
              </a:rPr>
              <a:t>Selkokeskuksen pikaopas </a:t>
            </a:r>
            <a:r>
              <a:rPr lang="fi-FI" sz="2800" i="1">
                <a:hlinkClick r:id="rId2"/>
              </a:rPr>
              <a:t>Näin puhut selkokieltä</a:t>
            </a:r>
            <a:r>
              <a:rPr lang="fi-FI" sz="2800">
                <a:hlinkClick r:id="rId2"/>
              </a:rPr>
              <a:t>: Selkokieli. Pikaopas selkokielen puhumiseen</a:t>
            </a:r>
            <a:endParaRPr lang="fi-FI" sz="2800"/>
          </a:p>
          <a:p>
            <a:endParaRPr lang="fi-FI"/>
          </a:p>
        </p:txBody>
      </p:sp>
      <p:pic>
        <p:nvPicPr>
          <p:cNvPr id="5" name="Sisällön paikkamerkki 4" descr="Kymmenen kohtaa: näin puhut selkokieltä">
            <a:extLst>
              <a:ext uri="{FF2B5EF4-FFF2-40B4-BE49-F238E27FC236}">
                <a16:creationId xmlns:a16="http://schemas.microsoft.com/office/drawing/2014/main" id="{E006B6EC-E8AA-5D36-77BA-402341A150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71023" y="110246"/>
            <a:ext cx="4284816" cy="590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863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13D086-EB06-36B4-8ABE-8C4D29067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906" y="2644219"/>
            <a:ext cx="5171851" cy="1125062"/>
          </a:xfrm>
        </p:spPr>
        <p:txBody>
          <a:bodyPr>
            <a:noAutofit/>
          </a:bodyPr>
          <a:lstStyle/>
          <a:p>
            <a:r>
              <a:rPr lang="fi-FI" b="1">
                <a:solidFill>
                  <a:schemeClr val="accent5">
                    <a:lumMod val="50000"/>
                  </a:schemeClr>
                </a:solidFill>
                <a:latin typeface="+mn-lt"/>
                <a:ea typeface="ADLaM Display"/>
                <a:cs typeface="ADLaM Display"/>
              </a:rPr>
              <a:t>6. Lähteet</a:t>
            </a:r>
            <a:endParaRPr lang="fi-FI" b="1">
              <a:solidFill>
                <a:schemeClr val="accent5">
                  <a:lumMod val="50000"/>
                </a:schemeClr>
              </a:solidFill>
              <a:latin typeface="+mn-lt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6D7B9DC2-15C2-7873-A6AC-1ED2F5284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 rotWithShape="1">
          <a:blip r:embed="rId2">
            <a:alphaModFix amt="20000"/>
          </a:blip>
          <a:srcRect l="64670" t="5258" r="10844" b="17939"/>
          <a:stretch/>
        </p:blipFill>
        <p:spPr>
          <a:xfrm>
            <a:off x="0" y="0"/>
            <a:ext cx="2044700" cy="6413500"/>
          </a:xfrm>
          <a:prstGeom prst="rect">
            <a:avLst/>
          </a:prstGeom>
          <a:ln>
            <a:solidFill>
              <a:srgbClr val="C9E3E6"/>
            </a:solidFill>
          </a:ln>
        </p:spPr>
      </p:pic>
    </p:spTree>
    <p:extLst>
      <p:ext uri="{BB962C8B-B14F-4D97-AF65-F5344CB8AC3E}">
        <p14:creationId xmlns:p14="http://schemas.microsoft.com/office/powerpoint/2010/main" val="17905046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1E3934-9165-434B-E66C-633649C4C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8186"/>
          </a:xfrm>
        </p:spPr>
        <p:txBody>
          <a:bodyPr>
            <a:normAutofit fontScale="90000"/>
          </a:bodyPr>
          <a:lstStyle/>
          <a:p>
            <a:r>
              <a:rPr lang="fi-FI"/>
              <a:t>Lähteitä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DBA97EE-CFF3-AE39-45F5-A801DEBD2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9169" y="1304673"/>
            <a:ext cx="10515600" cy="5051897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2800"/>
              <a:t>Anttila, I. &amp; </a:t>
            </a:r>
            <a:r>
              <a:rPr lang="fi-FI" sz="2800" err="1"/>
              <a:t>Lämsä</a:t>
            </a:r>
            <a:r>
              <a:rPr lang="fi-FI" sz="2800"/>
              <a:t>, H.  &amp; Mäkelä, M. 2020. Kielitietoisen ohjauksenopas työpaikalle. </a:t>
            </a:r>
            <a:r>
              <a:rPr lang="fi-FI" sz="2800" err="1"/>
              <a:t>Keuda</a:t>
            </a:r>
            <a:r>
              <a:rPr lang="fi-FI" sz="2800"/>
              <a:t>. </a:t>
            </a:r>
            <a:r>
              <a:rPr lang="fi-FI" sz="2800">
                <a:hlinkClick r:id="rId2"/>
              </a:rPr>
              <a:t>https://issuu.com/keudajulkaisut/docs/2020_keuda_kielitietoisen-ohjauksen-opas/1</a:t>
            </a:r>
            <a:r>
              <a:rPr lang="fi-FI" sz="2800"/>
              <a:t>. Luettu 20.2.2024.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i-FI" sz="28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2800"/>
              <a:t>Kartio, Johanna: 12 askelta selkokielellä opettamiseen. 2016. </a:t>
            </a:r>
            <a:r>
              <a:rPr lang="fi-FI" sz="2800" err="1"/>
              <a:t>Grano</a:t>
            </a:r>
            <a:r>
              <a:rPr lang="fi-FI" sz="2800"/>
              <a:t> Oy: Helsinki. </a:t>
            </a:r>
            <a:r>
              <a:rPr lang="fi-FI" sz="2800">
                <a:hlinkClick r:id="rId3"/>
              </a:rPr>
              <a:t>kansalaisopistojenliitto.fi/</a:t>
            </a:r>
            <a:r>
              <a:rPr lang="fi-FI" sz="2800" err="1">
                <a:hlinkClick r:id="rId3"/>
              </a:rPr>
              <a:t>wp-content</a:t>
            </a:r>
            <a:r>
              <a:rPr lang="fi-FI" sz="2800">
                <a:hlinkClick r:id="rId3"/>
              </a:rPr>
              <a:t>/</a:t>
            </a:r>
            <a:r>
              <a:rPr lang="fi-FI" sz="2800" err="1">
                <a:hlinkClick r:id="rId3"/>
              </a:rPr>
              <a:t>uploads</a:t>
            </a:r>
            <a:r>
              <a:rPr lang="fi-FI" sz="2800">
                <a:hlinkClick r:id="rId3"/>
              </a:rPr>
              <a:t>/2016/10/12-askelta-selkokielell%C3%A4-opettamiseen.pdf</a:t>
            </a:r>
            <a:r>
              <a:rPr lang="fi-FI" sz="2800"/>
              <a:t>. Luettu 20.2.2024.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i-FI" sz="28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2800"/>
              <a:t>Kehittyvän kielitaidon tasojen kuvausasteikko. Opetushallitus. 2024. </a:t>
            </a:r>
            <a:r>
              <a:rPr lang="fi-FI" sz="2800">
                <a:hlinkClick r:id="rId4"/>
              </a:rPr>
              <a:t>www.oph.fi/fi/koulutus-ja-tutkinnot/kehittyvan-kielitaidon-tasojen-kuvausasteikko</a:t>
            </a:r>
            <a:r>
              <a:rPr lang="fi-FI" sz="2800"/>
              <a:t>. Luettu 30.5.2024.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i-FI" sz="28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2800"/>
              <a:t>Kielitietoinen ja monikulttuurinen ohjaus. Ohjaan.fi. 2024. </a:t>
            </a:r>
            <a:r>
              <a:rPr lang="fi-FI" sz="2800">
                <a:hlinkClick r:id="rId5"/>
              </a:rPr>
              <a:t>ohjaan.fi/ohjaamme/kielitietoinen-ja-monikulttuurinen-ohjaus/</a:t>
            </a:r>
            <a:r>
              <a:rPr lang="fi-FI" sz="2800"/>
              <a:t>. Luettu 30.5.2024.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i-FI" sz="28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2800"/>
              <a:t>Kielitietoisuuteen herääminen. Työterveyslaitos. 2024. </a:t>
            </a:r>
            <a:r>
              <a:rPr lang="fi-FI" sz="2800">
                <a:hlinkClick r:id="rId6"/>
              </a:rPr>
              <a:t>www.ttl.fi/oppimateriaalit/monimuotoisuus-ja-inklusiivisuus-asiantuntijaorganisaatiossa/kielitietoisuuteen-heraaminen</a:t>
            </a:r>
            <a:r>
              <a:rPr lang="fi-FI" sz="2800"/>
              <a:t>. Luettu 30.5.2024.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i-FI" sz="28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2800"/>
              <a:t>Kielituki. Opas työpaikalle. Koulutuskeskus Salpaus.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2800">
                <a:hlinkClick r:id="rId7"/>
              </a:rPr>
              <a:t>https://salpro.salpaus.fi/esitteet/ESITTEET_2010/Kielitukiopas.pdf</a:t>
            </a:r>
            <a:r>
              <a:rPr lang="fi-FI" sz="2800"/>
              <a:t>. Luettu 30.5.2024.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i-FI" sz="28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2800"/>
              <a:t>Kieliä koskeva eurooppalainen viitekehys 2004–2020. Euroopan unioni ja Euroopan neuvosto.</a:t>
            </a:r>
            <a:r>
              <a:rPr lang="fi-FI" sz="2800">
                <a:hlinkClick r:id="rId8"/>
              </a:rPr>
              <a:t>europa.eu/</a:t>
            </a:r>
            <a:r>
              <a:rPr lang="fi-FI" sz="2800" err="1">
                <a:hlinkClick r:id="rId8"/>
              </a:rPr>
              <a:t>europass</a:t>
            </a:r>
            <a:r>
              <a:rPr lang="fi-FI" sz="2800">
                <a:hlinkClick r:id="rId8"/>
              </a:rPr>
              <a:t>/</a:t>
            </a:r>
            <a:r>
              <a:rPr lang="fi-FI" sz="2800" err="1">
                <a:hlinkClick r:id="rId8"/>
              </a:rPr>
              <a:t>system</a:t>
            </a:r>
            <a:r>
              <a:rPr lang="fi-FI" sz="2800">
                <a:hlinkClick r:id="rId8"/>
              </a:rPr>
              <a:t>/</a:t>
            </a:r>
            <a:r>
              <a:rPr lang="fi-FI" sz="2800" err="1">
                <a:hlinkClick r:id="rId8"/>
              </a:rPr>
              <a:t>files</a:t>
            </a:r>
            <a:r>
              <a:rPr lang="fi-FI" sz="2800">
                <a:hlinkClick r:id="rId8"/>
              </a:rPr>
              <a:t>/2020-05/CEFR%20self-assessment%20grid%20FI.pdf</a:t>
            </a:r>
            <a:r>
              <a:rPr lang="fi-FI" sz="2800"/>
              <a:t>. Luettu 30.5.2024.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i-FI" sz="28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2800"/>
              <a:t>Maahanmuutto ja kielellinen moninaisuus. Kielitietoinen työskentely. Terveyden ja hyvinvoinnin laitos. 2024. </a:t>
            </a:r>
            <a:r>
              <a:rPr lang="fi-FI" sz="2800">
                <a:hlinkClick r:id="rId9"/>
              </a:rPr>
              <a:t>thl.fi/aiheet/maahanmuutto-ja-kulttuurinen-moninaisuus/</a:t>
            </a:r>
            <a:r>
              <a:rPr lang="fi-FI" sz="2800" err="1">
                <a:hlinkClick r:id="rId9"/>
              </a:rPr>
              <a:t>tyon</a:t>
            </a:r>
            <a:r>
              <a:rPr lang="fi-FI" sz="2800">
                <a:hlinkClick r:id="rId9"/>
              </a:rPr>
              <a:t>-tueksi/</a:t>
            </a:r>
            <a:r>
              <a:rPr lang="fi-FI" sz="2800" err="1">
                <a:hlinkClick r:id="rId9"/>
              </a:rPr>
              <a:t>hyvia-kaytantoja</a:t>
            </a:r>
            <a:r>
              <a:rPr lang="fi-FI" sz="2800">
                <a:hlinkClick r:id="rId9"/>
              </a:rPr>
              <a:t>/kielitietoinen-</a:t>
            </a:r>
            <a:r>
              <a:rPr lang="fi-FI" sz="2800" err="1">
                <a:hlinkClick r:id="rId9"/>
              </a:rPr>
              <a:t>tyoskentely</a:t>
            </a:r>
            <a:r>
              <a:rPr lang="fi-FI" sz="2800"/>
              <a:t>. Luettu 30.5.2024.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i-FI" sz="28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2800"/>
              <a:t>Polkuja-hanke: kielitietoisuus. Osaava </a:t>
            </a:r>
            <a:r>
              <a:rPr lang="fi-FI" sz="2800" err="1"/>
              <a:t>Tredu</a:t>
            </a:r>
            <a:r>
              <a:rPr lang="fi-FI" sz="2800"/>
              <a:t>. 2023. (29 videota). </a:t>
            </a:r>
            <a:r>
              <a:rPr lang="fi-FI" sz="2800">
                <a:hlinkClick r:id="rId10"/>
              </a:rPr>
              <a:t>www.youtube.com/playlist?list=PLHdusDFOKUA0l1wXp9lSFb6Jy3FSRF3xP</a:t>
            </a:r>
            <a:r>
              <a:rPr lang="fi-FI" sz="2800"/>
              <a:t>. Katsottu 30.5.2024.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i-FI" sz="28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2800"/>
              <a:t>Pusa, M-L &amp; Lampinen, M. &amp; Ryynänen-Jussila, S. 2017. Maahanmuuttajat voimavarana työpaikalla. Opas kieli- ja kulttuuritietoiseen ohjaukseen. </a:t>
            </a:r>
            <a:r>
              <a:rPr lang="fi-FI" sz="2800">
                <a:hlinkClick r:id="rId11"/>
              </a:rPr>
              <a:t>http://view.24mags.com/mobilev/e5f43d46a15e11480d262296d568fc76#/page=1</a:t>
            </a:r>
            <a:r>
              <a:rPr lang="fi-FI" sz="2800"/>
              <a:t>. Luettu 30.5.2024.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i-FI" sz="28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2800"/>
              <a:t>Saaranen, M. &amp; </a:t>
            </a:r>
            <a:r>
              <a:rPr lang="fi-FI" sz="2800" err="1"/>
              <a:t>Söyrinki</a:t>
            </a:r>
            <a:r>
              <a:rPr lang="fi-FI" sz="2800"/>
              <a:t>, V. 2020.Tietoa ammatillisen opiskelijan ohjaamisesta työpaikan ohjaajalle helpolla suomen kielellä. Stadin AO. </a:t>
            </a:r>
            <a:r>
              <a:rPr lang="fi-FI" sz="2800">
                <a:hlinkClick r:id="rId12"/>
              </a:rPr>
              <a:t>https://sites.google.com/edu.hel.fi/selkotieto/</a:t>
            </a:r>
            <a:r>
              <a:rPr lang="fi-FI" sz="2800"/>
              <a:t>. Luettu 30.5.2024.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i-FI" sz="28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2800"/>
              <a:t>Selkokeskus. Selkokieli. 2024. </a:t>
            </a:r>
            <a:r>
              <a:rPr lang="fi-FI" sz="2800">
                <a:hlinkClick r:id="rId13"/>
              </a:rPr>
              <a:t>selkokeskus.fi/selkokieli/</a:t>
            </a:r>
            <a:r>
              <a:rPr lang="fi-FI" sz="2800"/>
              <a:t>. Luettu 30.5.2024.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fi-FI" sz="320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3200"/>
              <a:t>Takala, T. 2024. Selkoviestintä asiakastyössä. Edita.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270533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13D086-EB06-36B4-8ABE-8C4D29067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906" y="2644219"/>
            <a:ext cx="5171851" cy="1125062"/>
          </a:xfrm>
        </p:spPr>
        <p:txBody>
          <a:bodyPr>
            <a:noAutofit/>
          </a:bodyPr>
          <a:lstStyle/>
          <a:p>
            <a:r>
              <a:rPr lang="fi-FI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ADLaM Display"/>
                <a:cs typeface="ADLaM Display"/>
              </a:rPr>
              <a:t>7. Tekijät</a:t>
            </a:r>
            <a:endParaRPr lang="fi-FI" b="1" dirty="0">
              <a:solidFill>
                <a:schemeClr val="accent5">
                  <a:lumMod val="50000"/>
                </a:schemeClr>
              </a:solidFill>
              <a:latin typeface="+mn-lt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6D7B9DC2-15C2-7873-A6AC-1ED2F5284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 rotWithShape="1">
          <a:blip r:embed="rId2">
            <a:alphaModFix amt="20000"/>
          </a:blip>
          <a:srcRect l="64670" t="5258" r="10844" b="17939"/>
          <a:stretch/>
        </p:blipFill>
        <p:spPr>
          <a:xfrm>
            <a:off x="0" y="0"/>
            <a:ext cx="2044700" cy="6413500"/>
          </a:xfrm>
          <a:prstGeom prst="rect">
            <a:avLst/>
          </a:prstGeom>
          <a:ln>
            <a:solidFill>
              <a:srgbClr val="C9E3E6"/>
            </a:solidFill>
          </a:ln>
        </p:spPr>
      </p:pic>
    </p:spTree>
    <p:extLst>
      <p:ext uri="{BB962C8B-B14F-4D97-AF65-F5344CB8AC3E}">
        <p14:creationId xmlns:p14="http://schemas.microsoft.com/office/powerpoint/2010/main" val="17186150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21149B-4672-4EE3-27CE-57F6D0CED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+mn-lt"/>
              </a:rPr>
              <a:t>Tekijä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ED78DD1-569B-2652-964E-C555DDA80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Tuija Takala</a:t>
            </a:r>
          </a:p>
        </p:txBody>
      </p:sp>
    </p:spTree>
    <p:extLst>
      <p:ext uri="{BB962C8B-B14F-4D97-AF65-F5344CB8AC3E}">
        <p14:creationId xmlns:p14="http://schemas.microsoft.com/office/powerpoint/2010/main" val="18678950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4DA9032-DFC2-A8C6-3449-38EBAAEE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1537" y="1"/>
            <a:ext cx="7285351" cy="6380480"/>
          </a:xfrm>
          <a:prstGeom prst="rect">
            <a:avLst/>
          </a:prstGeom>
        </p:spPr>
      </p:pic>
      <p:sp>
        <p:nvSpPr>
          <p:cNvPr id="8" name="Ellipsi 7">
            <a:extLst>
              <a:ext uri="{FF2B5EF4-FFF2-40B4-BE49-F238E27FC236}">
                <a16:creationId xmlns:a16="http://schemas.microsoft.com/office/drawing/2014/main" id="{548C14D1-CFE3-2337-2B11-4CDC607838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55625" y="1714500"/>
            <a:ext cx="8101263" cy="364940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br>
              <a:rPr lang="fi-FI" sz="2800" b="1"/>
            </a:br>
            <a:r>
              <a:rPr lang="fi-FI" sz="2800" b="1">
                <a:solidFill>
                  <a:schemeClr val="tx1"/>
                </a:solidFill>
                <a:latin typeface="Abadi"/>
              </a:rPr>
              <a:t>Vieraskielisen opetuksen kehittäminen</a:t>
            </a:r>
          </a:p>
          <a:p>
            <a:pPr algn="ctr"/>
            <a:endParaRPr lang="fi-FI" sz="2800" b="1">
              <a:latin typeface="Abadi"/>
            </a:endParaRPr>
          </a:p>
          <a:p>
            <a:pPr algn="ctr"/>
            <a:r>
              <a:rPr lang="fi-FI" sz="2800" b="1">
                <a:solidFill>
                  <a:schemeClr val="tx1"/>
                </a:solidFill>
                <a:latin typeface="Abadi"/>
              </a:rPr>
              <a:t>Kotimaisten kielten opetuksen tarjonnan ja laadun kehittäminen </a:t>
            </a:r>
            <a:endParaRPr lang="fi-FI" sz="2800" b="1">
              <a:solidFill>
                <a:schemeClr val="tx1"/>
              </a:solidFill>
              <a:latin typeface="Abadi"/>
              <a:cs typeface="Calibri"/>
            </a:endParaRPr>
          </a:p>
          <a:p>
            <a:pPr algn="ctr"/>
            <a:r>
              <a:rPr lang="fi-FI" sz="2800" b="1">
                <a:solidFill>
                  <a:schemeClr val="tx1"/>
                </a:solidFill>
                <a:latin typeface="Abadi"/>
              </a:rPr>
              <a:t>ammatillisessa koulutuksessa</a:t>
            </a:r>
            <a:endParaRPr lang="fi-FI" sz="2800" b="1">
              <a:solidFill>
                <a:schemeClr val="tx1"/>
              </a:solidFill>
              <a:latin typeface="Abadi"/>
              <a:cs typeface="Calibri"/>
            </a:endParaRPr>
          </a:p>
          <a:p>
            <a:pPr algn="ctr"/>
            <a:endParaRPr lang="fi-FI" sz="2800" b="1">
              <a:solidFill>
                <a:schemeClr val="tx1"/>
              </a:solidFill>
            </a:endParaRPr>
          </a:p>
          <a:p>
            <a:pPr algn="ctr"/>
            <a:r>
              <a:rPr lang="fi-FI" sz="2800" b="1">
                <a:solidFill>
                  <a:schemeClr val="tx1"/>
                </a:solidFill>
              </a:rPr>
              <a:t>2024</a:t>
            </a:r>
            <a:endParaRPr lang="fi-FI" sz="2800" b="1">
              <a:solidFill>
                <a:schemeClr val="tx1"/>
              </a:solidFill>
              <a:cs typeface="Calibri"/>
            </a:endParaRPr>
          </a:p>
          <a:p>
            <a:pPr algn="ctr"/>
            <a:endParaRPr lang="fi-FI" sz="1600"/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C1A3798B-E8BA-BD6D-7674-9529579D844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6344" y="1140156"/>
            <a:ext cx="21193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VIERKO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8656EA26-821E-1EE5-5BBF-51EE9F34D8C8}"/>
              </a:ext>
            </a:extLst>
          </p:cNvPr>
          <p:cNvSpPr txBox="1"/>
          <p:nvPr/>
        </p:nvSpPr>
        <p:spPr>
          <a:xfrm>
            <a:off x="0" y="5645857"/>
            <a:ext cx="4671617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i-FI" sz="1600" b="1"/>
              <a:t> </a:t>
            </a:r>
            <a:r>
              <a:rPr lang="fi-FI" sz="1600" b="1">
                <a:latin typeface="Abadi"/>
              </a:rPr>
              <a:t>Lisätietoa:</a:t>
            </a:r>
            <a:br>
              <a:rPr lang="fi-FI" sz="1600" b="1">
                <a:latin typeface="Abadi"/>
              </a:rPr>
            </a:br>
            <a:r>
              <a:rPr lang="fi-FI" sz="1600" b="1">
                <a:latin typeface="Abadi"/>
              </a:rPr>
              <a:t> </a:t>
            </a:r>
            <a:r>
              <a:rPr lang="fi-FI" sz="1600">
                <a:latin typeface="Abadi"/>
                <a:hlinkClick r:id="rId4"/>
              </a:rPr>
              <a:t>https://www.keuda.fi/keuda/hankkeet/vierko/</a:t>
            </a:r>
            <a:endParaRPr lang="fi-FI" sz="1600">
              <a:latin typeface="Abadi"/>
            </a:endParaRPr>
          </a:p>
        </p:txBody>
      </p:sp>
      <p:pic>
        <p:nvPicPr>
          <p:cNvPr id="2" name="Kuva 1" descr="Lisenssi cc by 4.0">
            <a:extLst>
              <a:ext uri="{FF2B5EF4-FFF2-40B4-BE49-F238E27FC236}">
                <a16:creationId xmlns:a16="http://schemas.microsoft.com/office/drawing/2014/main" id="{6FE7A0B6-A248-DE96-3BE1-3B8EF624C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863" y="6455048"/>
            <a:ext cx="1712168" cy="387670"/>
          </a:xfrm>
          <a:prstGeom prst="rect">
            <a:avLst/>
          </a:prstGeom>
          <a:noFill/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E71CF071-C74D-03E1-51F2-E2FC794ACADE}"/>
              </a:ext>
            </a:extLst>
          </p:cNvPr>
          <p:cNvSpPr txBox="1"/>
          <p:nvPr/>
        </p:nvSpPr>
        <p:spPr>
          <a:xfrm>
            <a:off x="5657095" y="6494995"/>
            <a:ext cx="3832345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i-FI" sz="1400">
                <a:effectLst/>
                <a:latin typeface="Abadi"/>
                <a:ea typeface="Aptos" panose="020B0004020202020204" pitchFamily="34" charset="0"/>
                <a:cs typeface="ADLaM Display"/>
              </a:rPr>
              <a:t>https://creativecommons.org/licenses/by/4.0/</a:t>
            </a:r>
            <a:endParaRPr lang="fi-FI" sz="1400">
              <a:latin typeface="Abadi"/>
              <a:cs typeface="ADLaM Display"/>
            </a:endParaRPr>
          </a:p>
        </p:txBody>
      </p:sp>
    </p:spTree>
    <p:extLst>
      <p:ext uri="{BB962C8B-B14F-4D97-AF65-F5344CB8AC3E}">
        <p14:creationId xmlns:p14="http://schemas.microsoft.com/office/powerpoint/2010/main" val="1958345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7217DB-2D12-C14F-8C25-83B5BD95A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Koulutusdiojen käyttö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FCAA61A-0B1E-EC12-EF8D-75776255967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Dioja voi käyttää koulutuksissa: kokonaan tai osittain.</a:t>
            </a:r>
            <a:endParaRPr lang="fi-FI">
              <a:cs typeface="Calibri"/>
            </a:endParaRPr>
          </a:p>
          <a:p>
            <a:r>
              <a:rPr lang="fi-FI" dirty="0"/>
              <a:t>Koulutusten yhteyteen kannattaa järjestää työpajatyöskentelyä.</a:t>
            </a:r>
            <a:endParaRPr lang="fi-FI" dirty="0">
              <a:ea typeface="Calibri"/>
              <a:cs typeface="Calibri"/>
            </a:endParaRPr>
          </a:p>
          <a:p>
            <a:r>
              <a:rPr lang="fi-FI" dirty="0"/>
              <a:t>Dioista on myös tallenteet.</a:t>
            </a:r>
            <a:endParaRPr lang="fi-FI" dirty="0">
              <a:ea typeface="Calibri"/>
              <a:cs typeface="Calibri"/>
            </a:endParaRPr>
          </a:p>
          <a:p>
            <a:r>
              <a:rPr lang="fi-FI" dirty="0"/>
              <a:t>Diat ja tallenteet löytyvät osoitteesta </a:t>
            </a:r>
            <a:r>
              <a:rPr lang="fi-FI" dirty="0">
                <a:hlinkClick r:id="rId2"/>
              </a:rPr>
              <a:t>aoe.fi</a:t>
            </a:r>
            <a:r>
              <a:rPr lang="fi-FI" dirty="0"/>
              <a:t> (</a:t>
            </a:r>
            <a:r>
              <a:rPr lang="fi-FI" dirty="0" err="1"/>
              <a:t>VIERKOn</a:t>
            </a:r>
            <a:r>
              <a:rPr lang="fi-FI" dirty="0"/>
              <a:t> materiaalit) ja </a:t>
            </a:r>
            <a:r>
              <a:rPr lang="fi-FI" dirty="0">
                <a:hlinkClick r:id="rId3"/>
              </a:rPr>
              <a:t>bit.ly/VierkoSelkoS2</a:t>
            </a:r>
            <a:r>
              <a:rPr lang="fi-FI" dirty="0"/>
              <a:t>.</a:t>
            </a:r>
          </a:p>
        </p:txBody>
      </p:sp>
      <p:pic>
        <p:nvPicPr>
          <p:cNvPr id="8" name="Sisällön paikkamerkki 7" descr="Vierko-hankkeen koulutuskokonaisuudesta on kuusi diasarjaa kielitietoisuudesta ja selkokielestä.">
            <a:extLst>
              <a:ext uri="{FF2B5EF4-FFF2-40B4-BE49-F238E27FC236}">
                <a16:creationId xmlns:a16="http://schemas.microsoft.com/office/drawing/2014/main" id="{382FF03A-0715-4373-4007-E3528BDF20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9717"/>
            <a:ext cx="4703019" cy="6698059"/>
          </a:xfrm>
        </p:spPr>
      </p:pic>
    </p:spTree>
    <p:extLst>
      <p:ext uri="{BB962C8B-B14F-4D97-AF65-F5344CB8AC3E}">
        <p14:creationId xmlns:p14="http://schemas.microsoft.com/office/powerpoint/2010/main" val="1920505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13D086-EB06-36B4-8ABE-8C4D29067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832" y="2396569"/>
            <a:ext cx="7383918" cy="1062432"/>
          </a:xfrm>
        </p:spPr>
        <p:txBody>
          <a:bodyPr>
            <a:noAutofit/>
          </a:bodyPr>
          <a:lstStyle/>
          <a:p>
            <a:r>
              <a:rPr lang="fi-FI" b="1">
                <a:solidFill>
                  <a:schemeClr val="accent5">
                    <a:lumMod val="50000"/>
                  </a:schemeClr>
                </a:solidFill>
                <a:latin typeface="+mn-lt"/>
                <a:ea typeface="ADLaM Display"/>
                <a:cs typeface="ADLaM Display"/>
              </a:rPr>
              <a:t>2. Kielitietoinen vuorovaikutus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63080038-DFBA-2BEF-6059-EC7038279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 rotWithShape="1">
          <a:blip r:embed="rId2">
            <a:alphaModFix amt="20000"/>
          </a:blip>
          <a:srcRect l="64670" t="5258" r="10844" b="17939"/>
          <a:stretch/>
        </p:blipFill>
        <p:spPr>
          <a:xfrm>
            <a:off x="0" y="0"/>
            <a:ext cx="2044700" cy="6413500"/>
          </a:xfrm>
          <a:prstGeom prst="rect">
            <a:avLst/>
          </a:prstGeom>
          <a:ln>
            <a:solidFill>
              <a:srgbClr val="C9E3E6"/>
            </a:solidFill>
          </a:ln>
        </p:spPr>
      </p:pic>
    </p:spTree>
    <p:extLst>
      <p:ext uri="{BB962C8B-B14F-4D97-AF65-F5344CB8AC3E}">
        <p14:creationId xmlns:p14="http://schemas.microsoft.com/office/powerpoint/2010/main" val="3714877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67C3EF-D8C8-66AD-9526-5C3FE4D41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Kielitietoisuus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666540B-3905-10EB-BFDF-B305AE389B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/>
              <a:t>Tee havaintoja kielen käytöstäsi.</a:t>
            </a:r>
          </a:p>
          <a:p>
            <a:r>
              <a:rPr lang="fi-FI"/>
              <a:t>Valitse kielimuoto, jota opiskelijat ymmärtävät.</a:t>
            </a:r>
          </a:p>
          <a:p>
            <a:r>
              <a:rPr lang="fi-FI"/>
              <a:t>Asian sisältö ja kieli kuuluvat yhteen.</a:t>
            </a:r>
          </a:p>
        </p:txBody>
      </p:sp>
      <p:pic>
        <p:nvPicPr>
          <p:cNvPr id="12" name="Sisällön paikkamerkki 11">
            <a:extLst>
              <a:ext uri="{FF2B5EF4-FFF2-40B4-BE49-F238E27FC236}">
                <a16:creationId xmlns:a16="http://schemas.microsoft.com/office/drawing/2014/main" id="{1A0E71CF-360A-309B-50F2-CBACCCCC1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288" y="2058194"/>
            <a:ext cx="4492511" cy="3369383"/>
          </a:xfrm>
        </p:spPr>
      </p:pic>
    </p:spTree>
    <p:extLst>
      <p:ext uri="{BB962C8B-B14F-4D97-AF65-F5344CB8AC3E}">
        <p14:creationId xmlns:p14="http://schemas.microsoft.com/office/powerpoint/2010/main" val="1343397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D4B1E41-B06F-58ED-9992-72B57768F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Valitse opiskelijalle sopiva kielimuoto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E63F365-4E40-34F3-7FEC-5EBDCCA29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/>
              <a:t>Ammattikieli</a:t>
            </a:r>
          </a:p>
          <a:p>
            <a:r>
              <a:rPr lang="fi-FI"/>
              <a:t>Yleiskieli ja selkeä yleiskieli</a:t>
            </a:r>
          </a:p>
          <a:p>
            <a:r>
              <a:rPr lang="fi-FI" b="1"/>
              <a:t>Selkokieli</a:t>
            </a:r>
            <a:r>
              <a:rPr lang="fi-FI"/>
              <a:t>, joka on yleiskieltä helpompaa</a:t>
            </a:r>
          </a:p>
          <a:p>
            <a:pPr lvl="1"/>
            <a:r>
              <a:rPr lang="fi-FI"/>
              <a:t>sisältö</a:t>
            </a:r>
          </a:p>
          <a:p>
            <a:pPr lvl="1"/>
            <a:r>
              <a:rPr lang="fi-FI"/>
              <a:t>sanat</a:t>
            </a:r>
          </a:p>
          <a:p>
            <a:pPr lvl="1"/>
            <a:r>
              <a:rPr lang="fi-FI"/>
              <a:t>rakenne.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4206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3E5B3A9-EDB1-29DB-609F-27D2E7B5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Edistä yhteistä ymmärrystä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1E46C36-89CF-DE9B-447D-7EADFB5CC5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9359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800" dirty="0">
                <a:effectLst/>
                <a:latin typeface="Calibri"/>
                <a:ea typeface="Calibri"/>
                <a:cs typeface="Arial"/>
              </a:rPr>
              <a:t>Kannusta opiskelijaa ilmaisemaan itseään, vaikk</a:t>
            </a:r>
            <a:r>
              <a:rPr lang="fi-FI" sz="2800" dirty="0">
                <a:latin typeface="Calibri"/>
                <a:ea typeface="Calibri"/>
                <a:cs typeface="Arial"/>
              </a:rPr>
              <a:t>a </a:t>
            </a:r>
            <a:r>
              <a:rPr lang="fi-FI" sz="2800" dirty="0">
                <a:effectLst/>
                <a:latin typeface="Calibri"/>
                <a:ea typeface="Calibri"/>
                <a:cs typeface="Arial"/>
              </a:rPr>
              <a:t>kielitaito on vasta kehittymässä.</a:t>
            </a:r>
          </a:p>
          <a:p>
            <a:endParaRPr lang="fi-FI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8590BE1-815B-9890-663C-3358D7036D0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2800" dirty="0">
                <a:effectLst/>
                <a:latin typeface="Calibri"/>
                <a:ea typeface="Calibri"/>
                <a:cs typeface="Arial"/>
              </a:rPr>
              <a:t>Etene </a:t>
            </a:r>
          </a:p>
          <a:p>
            <a:pPr lvl="1"/>
            <a:r>
              <a:rPr lang="fi-FI" dirty="0">
                <a:effectLst/>
                <a:latin typeface="Calibri"/>
                <a:ea typeface="Calibri"/>
                <a:cs typeface="Arial"/>
              </a:rPr>
              <a:t>selkeästä yleiskielestä tai selkokielestä yleiskieleen </a:t>
            </a:r>
          </a:p>
          <a:p>
            <a:pPr lvl="1"/>
            <a:r>
              <a:rPr lang="fi-FI" dirty="0">
                <a:latin typeface="Calibri"/>
                <a:ea typeface="Calibri"/>
                <a:cs typeface="Arial"/>
              </a:rPr>
              <a:t>selkokielestä ja selkeästä yleiskielestä </a:t>
            </a:r>
            <a:r>
              <a:rPr lang="fi-FI" dirty="0">
                <a:effectLst/>
                <a:latin typeface="Calibri"/>
                <a:ea typeface="Calibri"/>
                <a:cs typeface="Arial"/>
              </a:rPr>
              <a:t>ammattikieleen.</a:t>
            </a:r>
            <a:endParaRPr lang="fi-FI">
              <a:latin typeface="Calibri"/>
              <a:ea typeface="Calibri"/>
              <a:cs typeface="Calibri" panose="020F0502020204030204"/>
            </a:endParaRP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7855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RKOmallipohjat" id="{D4D80572-9317-4665-8B0D-238CEC7B1C2D}" vid="{32D10B52-81B6-4EBC-80CE-9BB4D887A74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b224a64-6827-43ab-8253-459bbdcbd604">
      <Terms xmlns="http://schemas.microsoft.com/office/infopath/2007/PartnerControls"/>
    </lcf76f155ced4ddcb4097134ff3c332f>
    <TaxCatchAll xmlns="fbd36e01-0b06-406a-bf34-e755f9cfbda1" xsi:nil="true"/>
    <Studyandcareerplanningcapabilities xmlns="fb224a64-6827-43ab-8253-459bbdcbd60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5D4612E464E44B867A74FA0B1DA9DD" ma:contentTypeVersion="15" ma:contentTypeDescription="Create a new document." ma:contentTypeScope="" ma:versionID="2756052e2d6374c54b0d80c7c685d0bb">
  <xsd:schema xmlns:xsd="http://www.w3.org/2001/XMLSchema" xmlns:xs="http://www.w3.org/2001/XMLSchema" xmlns:p="http://schemas.microsoft.com/office/2006/metadata/properties" xmlns:ns2="fb224a64-6827-43ab-8253-459bbdcbd604" xmlns:ns3="fbd36e01-0b06-406a-bf34-e755f9cfbda1" targetNamespace="http://schemas.microsoft.com/office/2006/metadata/properties" ma:root="true" ma:fieldsID="f31883e74927eb190bca8e3c7c56b15b" ns2:_="" ns3:_="">
    <xsd:import namespace="fb224a64-6827-43ab-8253-459bbdcbd604"/>
    <xsd:import namespace="fbd36e01-0b06-406a-bf34-e755f9cfbd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Studyandcareerplanningcapabili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224a64-6827-43ab-8253-459bbdcbd6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e26c6a39-ca17-4711-8675-0cb8c6f60f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Studyandcareerplanningcapabilities" ma:index="22" nillable="true" ma:displayName="Study and career planning capabilities" ma:description="Esimerkkitehtäviä itlsearningkurssilta kopioituna." ma:format="Dropdown" ma:internalName="Studyandcareerplanningcapabilitie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d36e01-0b06-406a-bf34-e755f9cfbda1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5ee56f29-e861-4a4e-a7b2-e6ee5c9cfcd4}" ma:internalName="TaxCatchAll" ma:showField="CatchAllData" ma:web="fbd36e01-0b06-406a-bf34-e755f9cfbd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342AF46-48DD-45D0-8037-D83400D08E83}">
  <ds:schemaRefs>
    <ds:schemaRef ds:uri="3614d263-2699-47ee-a1a7-1f6d444b522b"/>
    <ds:schemaRef ds:uri="524728ff-0854-44bd-b129-a9eefa0b4a93"/>
    <ds:schemaRef ds:uri="fb224a64-6827-43ab-8253-459bbdcbd604"/>
    <ds:schemaRef ds:uri="fbd36e01-0b06-406a-bf34-e755f9cfbda1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5B4DED1-C169-42E9-8AA9-7CBA3D8620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8D9E10-D57F-470B-AE8E-CDACDE7E26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224a64-6827-43ab-8253-459bbdcbd604"/>
    <ds:schemaRef ds:uri="fbd36e01-0b06-406a-bf34-e755f9cfbd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VIERKOmallipohjat</Template>
  <TotalTime>8</TotalTime>
  <Words>1857</Words>
  <Application>Microsoft Office PowerPoint</Application>
  <PresentationFormat>Laajakuva</PresentationFormat>
  <Paragraphs>264</Paragraphs>
  <Slides>49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49</vt:i4>
      </vt:variant>
    </vt:vector>
  </HeadingPairs>
  <TitlesOfParts>
    <vt:vector size="57" baseType="lpstr">
      <vt:lpstr>Abadi</vt:lpstr>
      <vt:lpstr>ADLaM Display</vt:lpstr>
      <vt:lpstr>Arial</vt:lpstr>
      <vt:lpstr>Calibri</vt:lpstr>
      <vt:lpstr>Calibri Light</vt:lpstr>
      <vt:lpstr>Courier New</vt:lpstr>
      <vt:lpstr>Symbol</vt:lpstr>
      <vt:lpstr>Office-teema</vt:lpstr>
      <vt:lpstr> Selkopuhe, vuorovaikutus ja ohjaus  Koulutusdiat 4 VIERKO 2024</vt:lpstr>
      <vt:lpstr>Sisältö</vt:lpstr>
      <vt:lpstr>Johdanto</vt:lpstr>
      <vt:lpstr>Koulutusdiat</vt:lpstr>
      <vt:lpstr>Koulutusdiojen käyttö</vt:lpstr>
      <vt:lpstr>2. Kielitietoinen vuorovaikutus</vt:lpstr>
      <vt:lpstr>Kielitietoisuus</vt:lpstr>
      <vt:lpstr>Valitse opiskelijalle sopiva kielimuoto</vt:lpstr>
      <vt:lpstr>Edistä yhteistä ymmärrystä</vt:lpstr>
      <vt:lpstr>Esimerkiksi kielitaidon taso A2 (Eurooppalainen viitekehys, EVK, katso itsearviointitaulukko)</vt:lpstr>
      <vt:lpstr>Kielitaidon tasot ja ohjaus</vt:lpstr>
      <vt:lpstr>Mitä vikaa on tässä? Miten sanot tämän helpolla suomen kielellä?</vt:lpstr>
      <vt:lpstr>Poimi pääasiat – puhu luontevasti, ystävällisesti</vt:lpstr>
      <vt:lpstr>3. Selkopuheen periaatteita</vt:lpstr>
      <vt:lpstr>Kuuntele</vt:lpstr>
      <vt:lpstr>Helpot sanat</vt:lpstr>
      <vt:lpstr>Tarkat sanat</vt:lpstr>
      <vt:lpstr>Vain helppoa, yleistä kieltä</vt:lpstr>
      <vt:lpstr>Helpot lyhyet lauseet</vt:lpstr>
      <vt:lpstr>Suoraa puhetta kohteliaasti</vt:lpstr>
      <vt:lpstr>4. Selkopuheen käyttö</vt:lpstr>
      <vt:lpstr>Helppo puhekieli</vt:lpstr>
      <vt:lpstr>Kirjakielisyydestä tuttuun puhekieleen</vt:lpstr>
      <vt:lpstr>Rauhallisesti!</vt:lpstr>
      <vt:lpstr>Tarkista</vt:lpstr>
      <vt:lpstr>Toista</vt:lpstr>
      <vt:lpstr>Sävy</vt:lpstr>
      <vt:lpstr>Vältä</vt:lpstr>
      <vt:lpstr>”Diasulkeiset”</vt:lpstr>
      <vt:lpstr>Ohjeiden anto</vt:lpstr>
      <vt:lpstr>Havainnollista puhetta</vt:lpstr>
      <vt:lpstr>Käytä kuvia</vt:lpstr>
      <vt:lpstr>Kuuntele selkopuhetta</vt:lpstr>
      <vt:lpstr>Lisätietoja selkokuvasta ja -videosta</vt:lpstr>
      <vt:lpstr>5. Vuorovaikutus ja ohjaus</vt:lpstr>
      <vt:lpstr>Vuorotellen</vt:lpstr>
      <vt:lpstr>Havainnoi – ratkaise</vt:lpstr>
      <vt:lpstr>Tiedosta</vt:lpstr>
      <vt:lpstr>Selitä ja varmista</vt:lpstr>
      <vt:lpstr>Kuuntele rauhallisesti</vt:lpstr>
      <vt:lpstr>Kohtaa</vt:lpstr>
      <vt:lpstr>Ymmärtäminen</vt:lpstr>
      <vt:lpstr>Kielet tukevat toisiaan</vt:lpstr>
      <vt:lpstr>Kertaa: tulosta työhön</vt:lpstr>
      <vt:lpstr>6. Lähteet</vt:lpstr>
      <vt:lpstr>Lähteitä</vt:lpstr>
      <vt:lpstr>7. Tekijät</vt:lpstr>
      <vt:lpstr>Tekijä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S2 -opetuksen ja -ohjauksen kehittämis suunnitelma</dc:title>
  <dc:creator>Henna Hyytiä</dc:creator>
  <cp:lastModifiedBy>Tuija Takala</cp:lastModifiedBy>
  <cp:revision>106</cp:revision>
  <dcterms:created xsi:type="dcterms:W3CDTF">2024-06-12T15:15:55Z</dcterms:created>
  <dcterms:modified xsi:type="dcterms:W3CDTF">2024-11-15T07:01:51Z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0x010100475D4612E464E44B867A74FA0B1DA9DD</vt:lpwstr>
  </property>
  <property fmtid="{D5CDD505-2E9C-101B-9397-08002B2CF9AE}" pid="3" name="MediaServiceImageTags">
    <vt:lpwstr/>
  </property>
</Properties>
</file>