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482" r:id="rId5"/>
    <p:sldId id="367" r:id="rId6"/>
    <p:sldId id="314" r:id="rId7"/>
    <p:sldId id="256" r:id="rId8"/>
    <p:sldId id="420" r:id="rId9"/>
    <p:sldId id="369" r:id="rId10"/>
    <p:sldId id="370" r:id="rId11"/>
    <p:sldId id="425" r:id="rId12"/>
    <p:sldId id="486" r:id="rId13"/>
    <p:sldId id="422" r:id="rId14"/>
    <p:sldId id="485" r:id="rId15"/>
    <p:sldId id="424" r:id="rId16"/>
    <p:sldId id="429" r:id="rId17"/>
    <p:sldId id="421" r:id="rId18"/>
    <p:sldId id="487" r:id="rId19"/>
    <p:sldId id="427" r:id="rId20"/>
    <p:sldId id="423" r:id="rId21"/>
    <p:sldId id="489" r:id="rId22"/>
    <p:sldId id="432" r:id="rId23"/>
    <p:sldId id="488" r:id="rId24"/>
    <p:sldId id="483" r:id="rId25"/>
    <p:sldId id="492" r:id="rId26"/>
    <p:sldId id="491" r:id="rId27"/>
    <p:sldId id="417" r:id="rId28"/>
    <p:sldId id="433" r:id="rId29"/>
    <p:sldId id="416" r:id="rId30"/>
    <p:sldId id="434" r:id="rId31"/>
    <p:sldId id="302" r:id="rId3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4B874C-7C78-B28F-3C52-11B17F58E822}" name="Henna Hyytiä" initials="HH" userId="S::henna.hyytia@keuda.fi::d852686d-6661-4566-9899-efc0e59937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  <a:srgbClr val="E0F2F4"/>
    <a:srgbClr val="BFE3E7"/>
    <a:srgbClr val="59B7C0"/>
    <a:srgbClr val="C0E1EE"/>
    <a:srgbClr val="C7DFE7"/>
    <a:srgbClr val="E7E5E5"/>
    <a:srgbClr val="C9E3E6"/>
    <a:srgbClr val="D1E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696" y="114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CAAFA-E321-525F-37D4-3A7EF4D29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349200-D501-1405-BF41-C0151A4E8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E2F4C-DFB9-DA38-8C57-FE96C821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CBCAAF-A1B4-4E27-68E7-25D85A9F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4A9FC4-A248-AB45-6A9A-0984FBEE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46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C64374-224C-BFCC-432A-31FA4568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670B53C-9FD4-5CCF-7C74-594658A34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933D13-B260-D2CF-EFE8-39D92F50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62F82C-DA7D-2F66-C1CF-911B9D3D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AADC3C-ED55-9BD1-F81D-AC0F2B0A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498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FC721C6-FA3D-D9D0-C88F-3DDB69EF4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452593-F240-3A79-4336-EA15DC5D6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F34F8A-FE79-9E62-71A8-ED19E492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F22D34-B944-7F8A-D5DA-C3D2668A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8C87FD-2EED-F107-9BE8-162851A2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4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FE37B-5E56-925A-0805-E913C68E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43B532-9249-3F44-155B-9B11B3638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405828-EAB0-BA64-176B-7C7229E0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F6F4B9-3012-7FE2-A927-D36FD817D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8FC2D9-051A-E5CE-5072-6E6E54AC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84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4E4074-671E-3406-D528-BBCE7FA1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C3E93B-4A8C-0A05-77F2-BC652A55C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40B694-1E69-E01E-6B6F-AE91FF76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17CE87-3548-DBC9-9513-D8E7EF56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55579F-27E9-E7CE-33DB-F3F837B2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16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BADEA-F5B3-2888-DB96-82BFD812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571355-F98F-DF13-7EB3-0EA3BF71F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2BBD730-3515-0858-7E63-FB3B75E40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FA5453-2960-268B-B597-13ACC912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8F2746F-A83B-D2B5-07AE-A81ED43B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7DB6E3-C5D8-2D2F-E7BD-7AB396F6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066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424CE7-6E96-2D04-0436-D77251BB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9683BE-6961-245B-570B-3D089798D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8895450-8E3E-EF52-4D97-A45A363A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EC53E36-43A7-7AC8-2A75-EFF06DC6D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74033CD-E380-DD25-A263-621AD89E4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6F3C5E0-497D-0D1C-55A1-55448813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13FB89-EB5D-0672-7008-632EAB9B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39A2337-4B34-D0CC-AC76-093855B9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43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6CE095-D0D5-4C23-2AA7-850407DE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482FCC6-D0E5-236D-AABC-F94BDD2D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66F2242-BB56-9088-F1B0-2F1E77B3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DABAC6-33CB-3AF8-1F55-1114C0C5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30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12DD46-23AF-E1C4-70E4-7E8A9C3E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4920" y="6362700"/>
            <a:ext cx="2743200" cy="365125"/>
          </a:xfrm>
        </p:spPr>
        <p:txBody>
          <a:bodyPr/>
          <a:lstStyle/>
          <a:p>
            <a:fld id="{DD4E51B5-4D3B-4133-9F5E-FF36125E1D73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1C79E9-317D-8C21-1F3C-A3513FEA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908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BE8603-68D2-34EB-9F93-EDC0F31B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CCA47D-CFFC-1E89-65B5-E52306F14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3B791F-37A9-E58B-420A-1E7A4EE66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5CFB3E-A220-946A-B829-E9FD24D2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8AF23BE-2EA7-D066-1624-BA51330A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35715D4-B57D-4CA1-0EC6-EE5DB4A9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75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2607E-4508-FE1A-A6C5-7C343B66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D334C1B-BFB9-97A2-9B03-E44062634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04A4C1-FAB7-42CE-306F-4E957C900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ABA317-359C-4082-CC6C-01547F5B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6090FE-CCAB-C6A6-A1A0-4FDA8CBE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E40E71-9856-E684-27CC-95FB8869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23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9BBA6F1-28CB-37FB-704B-A6902228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564B9A-6297-28DB-5274-C1B544424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4B3F3D-8E1A-F41B-977C-35C09FEF2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51B5-4D3B-4133-9F5E-FF36125E1D73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674F0F-E910-2473-8393-6F6DBF0FB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AABF1B-1454-764F-B80B-70092D146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6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lkokeskus.fi/selkojulkaisut/selkokieliset-lehdet-ja-uutiset/" TargetMode="External"/><Relationship Id="rId2" Type="http://schemas.openxmlformats.org/officeDocument/2006/relationships/hyperlink" Target="https://selkokeskus.fi/selkojulkaisut/selkokieliset-julkaisut-aiheen-mukaan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hyperlink" Target="https://selkokeskus.fi/selkojulkaisut/selkokieliset-verkkokirjat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selkokeskus.fi/koulutukset-ja-tekstipalvelut/hae-selkotunnusta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selkokeskus.fi/selkokirjallisuus/selkokielinen-oppimateriaali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elkokeskus.fi/selkokirjallisuus/mista-selkokirjoja-saa/" TargetMode="External"/><Relationship Id="rId2" Type="http://schemas.openxmlformats.org/officeDocument/2006/relationships/hyperlink" Target="https://selkokeskus.fi/selkokirjallisuus/selkokielinen-oppimateriaali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aoe.fi/#/etusivu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na.fi/L1Record/aoe.3172?sid=4083265571" TargetMode="External"/><Relationship Id="rId2" Type="http://schemas.openxmlformats.org/officeDocument/2006/relationships/hyperlink" Target="https://finna.fi/L1/Results?type=AllField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inna.fi/L1Record/aoe.2199?sid=4083265571" TargetMode="External"/><Relationship Id="rId5" Type="http://schemas.openxmlformats.org/officeDocument/2006/relationships/hyperlink" Target="https://finna.fi/L1Record/aoe.2013?sid=4083265571" TargetMode="External"/><Relationship Id="rId4" Type="http://schemas.openxmlformats.org/officeDocument/2006/relationships/hyperlink" Target="https://finna.fi/L1Record/aoe.3641?sid=408326557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edu.hel.fi/selkomateriaaleja?usp=sharing" TargetMode="External"/><Relationship Id="rId2" Type="http://schemas.openxmlformats.org/officeDocument/2006/relationships/hyperlink" Target="https://aoe.fi/#/etusiv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aoe.fi/#/materiaali/4265" TargetMode="External"/><Relationship Id="rId3" Type="http://schemas.openxmlformats.org/officeDocument/2006/relationships/hyperlink" Target="https://aoe.fi/#/materiaali/4270" TargetMode="External"/><Relationship Id="rId7" Type="http://schemas.openxmlformats.org/officeDocument/2006/relationships/hyperlink" Target="https://aoe.fi/#/materiaali/4264" TargetMode="External"/><Relationship Id="rId12" Type="http://schemas.openxmlformats.org/officeDocument/2006/relationships/hyperlink" Target="https://aoe.fi/#/materiaali/4239" TargetMode="External"/><Relationship Id="rId2" Type="http://schemas.openxmlformats.org/officeDocument/2006/relationships/hyperlink" Target="https://aoe.fi/#/materiaali/427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oe.fi/#/materiaali/4258" TargetMode="External"/><Relationship Id="rId11" Type="http://schemas.openxmlformats.org/officeDocument/2006/relationships/hyperlink" Target="https://aoe.fi/#/materiaali/4268" TargetMode="External"/><Relationship Id="rId5" Type="http://schemas.openxmlformats.org/officeDocument/2006/relationships/hyperlink" Target="https://aoe.fi/#/materiaali/4224" TargetMode="External"/><Relationship Id="rId10" Type="http://schemas.openxmlformats.org/officeDocument/2006/relationships/hyperlink" Target="https://aoe.fi/#/materiaali/4225" TargetMode="External"/><Relationship Id="rId4" Type="http://schemas.openxmlformats.org/officeDocument/2006/relationships/hyperlink" Target="https://aoe.fi/#/materiaali/4275" TargetMode="External"/><Relationship Id="rId9" Type="http://schemas.openxmlformats.org/officeDocument/2006/relationships/hyperlink" Target="https://aoe.fi/#/materiaali/4223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aoe.fi/#/materiaali/4257" TargetMode="External"/><Relationship Id="rId13" Type="http://schemas.openxmlformats.org/officeDocument/2006/relationships/hyperlink" Target="https://aoe.fi/#/materiaali/4222" TargetMode="External"/><Relationship Id="rId3" Type="http://schemas.openxmlformats.org/officeDocument/2006/relationships/hyperlink" Target="https://aoe.fi/#/materiaali/4221" TargetMode="External"/><Relationship Id="rId7" Type="http://schemas.openxmlformats.org/officeDocument/2006/relationships/hyperlink" Target="https://aoe.fi/#/materiaali/4241" TargetMode="External"/><Relationship Id="rId12" Type="http://schemas.openxmlformats.org/officeDocument/2006/relationships/hyperlink" Target="https://aoe.fi/#/materiaali/4322" TargetMode="External"/><Relationship Id="rId2" Type="http://schemas.openxmlformats.org/officeDocument/2006/relationships/hyperlink" Target="https://aoe.fi/#/materiaali/431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oe.fi/#/materiaali/4243" TargetMode="External"/><Relationship Id="rId11" Type="http://schemas.openxmlformats.org/officeDocument/2006/relationships/hyperlink" Target="https://aoe.fi/#/materiaali/4209" TargetMode="External"/><Relationship Id="rId5" Type="http://schemas.openxmlformats.org/officeDocument/2006/relationships/hyperlink" Target="https://aoe.fi/#/materiaali/4210" TargetMode="External"/><Relationship Id="rId10" Type="http://schemas.openxmlformats.org/officeDocument/2006/relationships/hyperlink" Target="https://aoe.fi/#/materiaali/4339" TargetMode="External"/><Relationship Id="rId4" Type="http://schemas.openxmlformats.org/officeDocument/2006/relationships/hyperlink" Target="https://aoe.fi/#/materiaali/4214" TargetMode="External"/><Relationship Id="rId9" Type="http://schemas.openxmlformats.org/officeDocument/2006/relationships/hyperlink" Target="https://aoe.fi/#/materiaali/4269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aoe.fi/#/materiaali/422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na.fi/L1/Results?type=AllFields" TargetMode="External"/><Relationship Id="rId7" Type="http://schemas.openxmlformats.org/officeDocument/2006/relationships/hyperlink" Target="http://www.keuda.fi/keuda/hankkeet/vierko/" TargetMode="External"/><Relationship Id="rId2" Type="http://schemas.openxmlformats.org/officeDocument/2006/relationships/hyperlink" Target="https://aoe.fi/#/etusiv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lkokeskus.fi/selkokieli/" TargetMode="External"/><Relationship Id="rId5" Type="http://schemas.openxmlformats.org/officeDocument/2006/relationships/hyperlink" Target="https://selkokeskus.fi/selkokieli/nain-kirjoitat-selkokielta/" TargetMode="External"/><Relationship Id="rId4" Type="http://schemas.openxmlformats.org/officeDocument/2006/relationships/hyperlink" Target="https://youtu.be/wUszzPChjNE?si=i-L-3uYGFu0dXpN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hyperlink" Target="https://www.keuda.fi/keuda/hankkeet/vierk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edu.hel.fi/selkomateriaaleja/koulutus-kielitietoisuus-ja-selkokieli?authuser=0" TargetMode="External"/><Relationship Id="rId2" Type="http://schemas.openxmlformats.org/officeDocument/2006/relationships/hyperlink" Target="https://aoe.fi/#/materiaali/422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lkokeskus.fi/selkokirjallisuus/uudet-selkokirjat/" TargetMode="External"/><Relationship Id="rId2" Type="http://schemas.openxmlformats.org/officeDocument/2006/relationships/hyperlink" Target="https://selkokeskus.fi/selkokirjallisuu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hyperlink" Target="https://selkokeskus.fi/selkokirjallisuus/selkokirjatietokant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kuvakaappaus, sumennus, vektorigrafiikka, muotoilu&#10;&#10;Kuvaus luotu automaattisesti">
            <a:extLst>
              <a:ext uri="{FF2B5EF4-FFF2-40B4-BE49-F238E27FC236}">
                <a16:creationId xmlns:a16="http://schemas.microsoft.com/office/drawing/2014/main" id="{CEA2A4F1-13A9-0F65-0766-D7A47A040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tsikko 2">
            <a:extLst>
              <a:ext uri="{FF2B5EF4-FFF2-40B4-BE49-F238E27FC236}">
                <a16:creationId xmlns:a16="http://schemas.microsoft.com/office/drawing/2014/main" id="{D45E4F89-AAD2-E4F4-6935-6B9E84C2DF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786" y="2317750"/>
            <a:ext cx="5035913" cy="2719190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900" b="1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Selkomateriaalit</a:t>
            </a:r>
            <a:br>
              <a:rPr lang="fi-FI" sz="4800" b="1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</a:br>
            <a:br>
              <a:rPr lang="fi-FI" sz="4800" b="1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</a:br>
            <a:r>
              <a:rPr lang="fi-FI" sz="3200" b="1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Koulutusdiat 6/1</a:t>
            </a:r>
            <a:br>
              <a:rPr lang="fi-FI" sz="3200" b="1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</a:br>
            <a:r>
              <a:rPr lang="fi-FI" sz="3200" b="1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VIERKO</a:t>
            </a:r>
            <a:br>
              <a:rPr lang="fi-FI" sz="3200" b="1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</a:br>
            <a:r>
              <a:rPr lang="fi-FI" sz="320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2024</a:t>
            </a:r>
            <a:endParaRPr lang="fi-FI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9" name="Kuva 8" descr="Kuva, joka sisältää kohteen Fontti, Grafiikka, valkoinen, logo&#10;&#10;Kuvaus luotu automaattisesti">
            <a:extLst>
              <a:ext uri="{FF2B5EF4-FFF2-40B4-BE49-F238E27FC236}">
                <a16:creationId xmlns:a16="http://schemas.microsoft.com/office/drawing/2014/main" id="{B13016EF-300D-6704-709B-A5994299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16" y="6194662"/>
            <a:ext cx="1999343" cy="38160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23BD65B-79EF-FE18-61A8-A34AA570B816}"/>
              </a:ext>
            </a:extLst>
          </p:cNvPr>
          <p:cNvSpPr txBox="1"/>
          <p:nvPr/>
        </p:nvSpPr>
        <p:spPr>
          <a:xfrm>
            <a:off x="123896" y="206493"/>
            <a:ext cx="19993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dirty="0">
                <a:latin typeface="Abadi"/>
                <a:cs typeface="Calibri"/>
              </a:rPr>
              <a:t>Oppimateriaalit</a:t>
            </a:r>
          </a:p>
        </p:txBody>
      </p:sp>
    </p:spTree>
    <p:extLst>
      <p:ext uri="{BB962C8B-B14F-4D97-AF65-F5344CB8AC3E}">
        <p14:creationId xmlns:p14="http://schemas.microsoft.com/office/powerpoint/2010/main" val="214484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20" y="2504519"/>
            <a:ext cx="7614119" cy="1125062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Selkojulkaisut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73C2511-DA6C-F6C7-5927-AB140AE21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4094483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7414EE-5B21-480C-ACEF-F28B4C2A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Selkojulkaisut: esitteet, lehdet ja verkkosivut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72E5D1-6D63-4668-8594-93B6B613D6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dirty="0"/>
              <a:t>Selkokeskus</a:t>
            </a:r>
            <a:r>
              <a:rPr lang="fi-FI" dirty="0"/>
              <a:t> kokoaa julkaisut sivuilleen:</a:t>
            </a:r>
          </a:p>
          <a:p>
            <a:pPr lvl="1"/>
            <a:r>
              <a:rPr lang="fi-FI" dirty="0">
                <a:hlinkClick r:id="rId2"/>
              </a:rPr>
              <a:t>Selkokieliset oppaat, videot ja verkkosivut</a:t>
            </a:r>
            <a:endParaRPr lang="fi-FI" dirty="0"/>
          </a:p>
          <a:p>
            <a:pPr lvl="1"/>
            <a:r>
              <a:rPr lang="fi-FI" dirty="0">
                <a:hlinkClick r:id="rId3"/>
              </a:rPr>
              <a:t>Selkokieliset lehdet ja uutiset</a:t>
            </a:r>
            <a:endParaRPr lang="fi-FI" dirty="0"/>
          </a:p>
          <a:p>
            <a:pPr lvl="1"/>
            <a:r>
              <a:rPr lang="fi-FI" dirty="0">
                <a:hlinkClick r:id="rId4"/>
              </a:rPr>
              <a:t>Selkokieliset verkkokirjat ja sadut</a:t>
            </a:r>
            <a:endParaRPr lang="fi-FI" dirty="0"/>
          </a:p>
          <a:p>
            <a:r>
              <a:rPr lang="fi-FI" dirty="0"/>
              <a:t>Julkaisut on luetteloitu aiheen mukaan, esimerkiksi</a:t>
            </a:r>
          </a:p>
          <a:p>
            <a:pPr lvl="1"/>
            <a:r>
              <a:rPr lang="fi-FI" dirty="0"/>
              <a:t>Työelämä ja opiskelu</a:t>
            </a:r>
          </a:p>
          <a:p>
            <a:pPr lvl="1"/>
            <a:r>
              <a:rPr lang="fi-FI" dirty="0"/>
              <a:t>Maahanmuuttajana Suomessa</a:t>
            </a:r>
          </a:p>
          <a:p>
            <a:pPr lvl="1"/>
            <a:r>
              <a:rPr lang="fi-FI" dirty="0"/>
              <a:t>Terveys</a:t>
            </a:r>
          </a:p>
          <a:p>
            <a:pPr lvl="1"/>
            <a:r>
              <a:rPr lang="fi-FI" dirty="0"/>
              <a:t>Politiikka ja vaalit</a:t>
            </a:r>
          </a:p>
          <a:p>
            <a:pPr lvl="1"/>
            <a:r>
              <a:rPr lang="fi-FI" dirty="0"/>
              <a:t>Vapaa-aika</a:t>
            </a:r>
          </a:p>
          <a:p>
            <a:endParaRPr lang="fi-FI" dirty="0"/>
          </a:p>
        </p:txBody>
      </p:sp>
      <p:pic>
        <p:nvPicPr>
          <p:cNvPr id="6" name="Sisällön paikkamerkki 5" descr="Selkokeskuksen sivu selkojulkaisuista">
            <a:extLst>
              <a:ext uri="{FF2B5EF4-FFF2-40B4-BE49-F238E27FC236}">
                <a16:creationId xmlns:a16="http://schemas.microsoft.com/office/drawing/2014/main" id="{E869AF6D-EAD3-7C17-C1E1-1CC2F8009E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88" y="1825625"/>
            <a:ext cx="5151623" cy="4351338"/>
          </a:xfrm>
        </p:spPr>
      </p:pic>
    </p:spTree>
    <p:extLst>
      <p:ext uri="{BB962C8B-B14F-4D97-AF65-F5344CB8AC3E}">
        <p14:creationId xmlns:p14="http://schemas.microsoft.com/office/powerpoint/2010/main" val="117593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20" y="2504519"/>
            <a:ext cx="7614119" cy="1125062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Selkotunnus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73C2511-DA6C-F6C7-5927-AB140AE21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102148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8307A3-051E-1ECD-1506-A24CF902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Selkotunnus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365E66-8863-D03C-70CB-2421F47ABF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Selkotunnusta täytyy hakea Selkokeskuksesta</a:t>
            </a:r>
            <a:r>
              <a:rPr lang="fi-FI" dirty="0"/>
              <a:t>: tunnus osoittaa, että julkaisu täyttää selkokielen periaatteet.</a:t>
            </a:r>
          </a:p>
          <a:p>
            <a:endParaRPr lang="fi-FI" dirty="0"/>
          </a:p>
        </p:txBody>
      </p:sp>
      <p:pic>
        <p:nvPicPr>
          <p:cNvPr id="6" name="Sisällön paikkamerkki 5" descr="selkotunnus">
            <a:extLst>
              <a:ext uri="{FF2B5EF4-FFF2-40B4-BE49-F238E27FC236}">
                <a16:creationId xmlns:a16="http://schemas.microsoft.com/office/drawing/2014/main" id="{92F65243-D475-B84E-EB59-3C264D3146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97" y="1896035"/>
            <a:ext cx="2792552" cy="1901312"/>
          </a:xfrm>
        </p:spPr>
      </p:pic>
    </p:spTree>
    <p:extLst>
      <p:ext uri="{BB962C8B-B14F-4D97-AF65-F5344CB8AC3E}">
        <p14:creationId xmlns:p14="http://schemas.microsoft.com/office/powerpoint/2010/main" val="69700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20" y="2504519"/>
            <a:ext cx="7614119" cy="1125062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Oppimateriaalit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73C2511-DA6C-F6C7-5927-AB140AE21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3337884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E26A5B-207E-D9CC-C31F-BF650FE8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Oppikirjoja selkokielellä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5811AD-5B2F-C488-1327-F0D94E91FA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Ammatilliseen koulutukseen sopiviin oppimateriaaleihin on vähän kustantajia, esimerkiksi</a:t>
            </a:r>
          </a:p>
          <a:p>
            <a:pPr lvl="1"/>
            <a:r>
              <a:rPr lang="fi-FI" dirty="0" err="1"/>
              <a:t>Opike</a:t>
            </a:r>
            <a:endParaRPr lang="fi-FI" dirty="0"/>
          </a:p>
          <a:p>
            <a:pPr lvl="1"/>
            <a:r>
              <a:rPr lang="fi-FI" dirty="0"/>
              <a:t>Opetushallitus</a:t>
            </a:r>
          </a:p>
          <a:p>
            <a:pPr lvl="1"/>
            <a:r>
              <a:rPr lang="fi-FI" dirty="0"/>
              <a:t>(Kuva: selkokielinen oppikirja, OPH)</a:t>
            </a:r>
          </a:p>
          <a:p>
            <a:r>
              <a:rPr lang="fi-FI" dirty="0">
                <a:hlinkClick r:id="rId2"/>
              </a:rPr>
              <a:t>Selkokeskus kokoaa sivuilleen selkokielisiä oppimateriaaleja</a:t>
            </a:r>
            <a:endParaRPr lang="fi-FI" dirty="0"/>
          </a:p>
        </p:txBody>
      </p:sp>
      <p:pic>
        <p:nvPicPr>
          <p:cNvPr id="6" name="Sisällön paikkamerkki 5" descr="Selkokielinen oppikirja hygieniapassiin, OPH">
            <a:extLst>
              <a:ext uri="{FF2B5EF4-FFF2-40B4-BE49-F238E27FC236}">
                <a16:creationId xmlns:a16="http://schemas.microsoft.com/office/drawing/2014/main" id="{32804858-905C-1909-E82E-904DC12E34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58" y="2160270"/>
            <a:ext cx="2331720" cy="2537460"/>
          </a:xfrm>
        </p:spPr>
      </p:pic>
    </p:spTree>
    <p:extLst>
      <p:ext uri="{BB962C8B-B14F-4D97-AF65-F5344CB8AC3E}">
        <p14:creationId xmlns:p14="http://schemas.microsoft.com/office/powerpoint/2010/main" val="1385406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9874DF-1315-480A-1C40-79AB8A94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47"/>
          </a:xfrm>
        </p:spPr>
        <p:txBody>
          <a:bodyPr/>
          <a:lstStyle/>
          <a:p>
            <a:r>
              <a:rPr lang="fi-FI" dirty="0"/>
              <a:t>Oppikirjat ja oppimateriaalit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8FBD81-F2C3-30BB-E185-F770C8565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5634"/>
            <a:ext cx="5181600" cy="4711329"/>
          </a:xfrm>
        </p:spPr>
        <p:txBody>
          <a:bodyPr/>
          <a:lstStyle/>
          <a:p>
            <a:r>
              <a:rPr lang="fi-FI" dirty="0"/>
              <a:t>Selkokeskus kokoaa tietoja myös selkokielisistä oppikirjoista:</a:t>
            </a:r>
          </a:p>
          <a:p>
            <a:pPr lvl="1"/>
            <a:r>
              <a:rPr lang="fi-FI" dirty="0">
                <a:hlinkClick r:id="rId2"/>
              </a:rPr>
              <a:t>Selkokeskus. Selkokieliset oppimateriaalit</a:t>
            </a:r>
            <a:endParaRPr lang="fi-FI" dirty="0"/>
          </a:p>
          <a:p>
            <a:pPr lvl="1"/>
            <a:r>
              <a:rPr lang="fi-FI" dirty="0">
                <a:hlinkClick r:id="rId3"/>
              </a:rPr>
              <a:t>Selkokeskus. Mistä selkokirjoja saa</a:t>
            </a:r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3BF4C3B-3A83-2678-6FEF-63080C39A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0238"/>
            <a:ext cx="5181600" cy="4756725"/>
          </a:xfrm>
        </p:spPr>
        <p:txBody>
          <a:bodyPr>
            <a:normAutofit/>
          </a:bodyPr>
          <a:lstStyle/>
          <a:p>
            <a:r>
              <a:rPr lang="fi-FI" sz="1800" dirty="0"/>
              <a:t>Selkoviestinnästä on osin selkokielinen oppikirja (Edita 2024).</a:t>
            </a:r>
          </a:p>
        </p:txBody>
      </p:sp>
      <p:pic>
        <p:nvPicPr>
          <p:cNvPr id="5" name="Kuva 4" descr="Oppikirja Selkoviestintä asiakastyössä">
            <a:extLst>
              <a:ext uri="{FF2B5EF4-FFF2-40B4-BE49-F238E27FC236}">
                <a16:creationId xmlns:a16="http://schemas.microsoft.com/office/drawing/2014/main" id="{70AD8ADC-000D-30B6-BE97-FDEFA4231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362" y="1887338"/>
            <a:ext cx="2615411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1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770" y="2504519"/>
            <a:ext cx="8269169" cy="1125062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Avoimet oppimisympäristöt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73C2511-DA6C-F6C7-5927-AB140AE21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447323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6D6412-35BA-F830-CF3E-C33C6936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Avointen oppimateriaalien kirjasto (</a:t>
            </a:r>
            <a:r>
              <a:rPr lang="fi-FI" sz="4400" dirty="0">
                <a:hlinkClick r:id="rId2"/>
              </a:rPr>
              <a:t>aoe.fi</a:t>
            </a:r>
            <a:r>
              <a:rPr lang="fi-FI" sz="4400" dirty="0"/>
              <a:t>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A6B719-D5EF-20D1-F937-839BB1C77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15348" cy="4351338"/>
          </a:xfrm>
        </p:spPr>
        <p:txBody>
          <a:bodyPr/>
          <a:lstStyle/>
          <a:p>
            <a:r>
              <a:rPr lang="fi-FI" dirty="0"/>
              <a:t>Avointen oppimateriaalien kirjastossa</a:t>
            </a:r>
          </a:p>
          <a:p>
            <a:pPr lvl="1"/>
            <a:r>
              <a:rPr lang="fi-FI" dirty="0"/>
              <a:t>aineistoja joka kouluasteelle</a:t>
            </a:r>
          </a:p>
          <a:p>
            <a:pPr lvl="1"/>
            <a:r>
              <a:rPr lang="fi-FI" dirty="0"/>
              <a:t>voit tallentaa ja löytää selkomateriaaleja.</a:t>
            </a:r>
          </a:p>
          <a:p>
            <a:endParaRPr lang="fi-FI" dirty="0"/>
          </a:p>
        </p:txBody>
      </p:sp>
      <p:pic>
        <p:nvPicPr>
          <p:cNvPr id="6" name="Sisällön paikkamerkki 5" descr="Nettisivu Avointen oppimateriaalien kirjasto">
            <a:extLst>
              <a:ext uri="{FF2B5EF4-FFF2-40B4-BE49-F238E27FC236}">
                <a16:creationId xmlns:a16="http://schemas.microsoft.com/office/drawing/2014/main" id="{DAD52FE6-F57B-E710-EBA1-E68515F3DB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70" y="1794045"/>
            <a:ext cx="5874116" cy="3833906"/>
          </a:xfrm>
        </p:spPr>
      </p:pic>
    </p:spTree>
    <p:extLst>
      <p:ext uri="{BB962C8B-B14F-4D97-AF65-F5344CB8AC3E}">
        <p14:creationId xmlns:p14="http://schemas.microsoft.com/office/powerpoint/2010/main" val="252874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A6C1CE-699E-9267-F920-80C6AD06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105"/>
          </a:xfrm>
        </p:spPr>
        <p:txBody>
          <a:bodyPr/>
          <a:lstStyle/>
          <a:p>
            <a:r>
              <a:rPr lang="fi-FI" dirty="0"/>
              <a:t>Vinkki: hae helposti aoe.fi-julkaisuja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7E3AA-410F-B6FB-1274-E79E9CC50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48535"/>
            <a:ext cx="5181600" cy="4211696"/>
          </a:xfrm>
        </p:spPr>
        <p:txBody>
          <a:bodyPr>
            <a:normAutofit/>
          </a:bodyPr>
          <a:lstStyle/>
          <a:p>
            <a:r>
              <a:rPr lang="fi-FI" b="1" dirty="0"/>
              <a:t>Vinkkejä selkomateriaalien hakuun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Finna.fi. Oppimateriaalit</a:t>
            </a:r>
            <a:endParaRPr lang="fi-FI" dirty="0"/>
          </a:p>
          <a:p>
            <a:r>
              <a:rPr lang="fi-FI" dirty="0"/>
              <a:t>Hae oppiaineen nimi /tutkinnon osa ja lisää hakusanan ympärille lainausmerkit (”x”)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7321C62-0CC7-8A28-702D-9F1F4ECA4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48535"/>
            <a:ext cx="5181600" cy="4328428"/>
          </a:xfrm>
        </p:spPr>
        <p:txBody>
          <a:bodyPr>
            <a:normAutofit/>
          </a:bodyPr>
          <a:lstStyle/>
          <a:p>
            <a:r>
              <a:rPr lang="fi-FI" dirty="0"/>
              <a:t>Esimerkiksi hakusanalla ”selkokieli”: 101 osumaa kuten tällaisia (elokuussa 2024):</a:t>
            </a:r>
          </a:p>
          <a:p>
            <a:pPr lvl="1"/>
            <a:r>
              <a:rPr lang="fi-FI" sz="2000" dirty="0">
                <a:hlinkClick r:id="rId3"/>
              </a:rPr>
              <a:t>Kiinteistö- ja rakennusalan suomen kielen harjoituksia </a:t>
            </a:r>
            <a:r>
              <a:rPr lang="fi-FI" sz="2000" dirty="0"/>
              <a:t>(2023)</a:t>
            </a:r>
            <a:endParaRPr lang="fi-FI" sz="2000" dirty="0">
              <a:hlinkClick r:id="rId4"/>
            </a:endParaRPr>
          </a:p>
          <a:p>
            <a:pPr lvl="1"/>
            <a:r>
              <a:rPr lang="fi-FI" sz="2000" dirty="0">
                <a:hlinkClick r:id="rId4"/>
              </a:rPr>
              <a:t>Kirjaaminen hoitotyössä</a:t>
            </a:r>
            <a:r>
              <a:rPr lang="fi-FI" sz="2000" dirty="0"/>
              <a:t>: Selkeän kirjaamisenopas hoiva- ja hoitotyöhön (2024)</a:t>
            </a:r>
          </a:p>
          <a:p>
            <a:pPr lvl="1"/>
            <a:r>
              <a:rPr lang="fi-FI" sz="2000" dirty="0">
                <a:hlinkClick r:id="rId5"/>
              </a:rPr>
              <a:t>Ravintola-alan 360 materiaali </a:t>
            </a:r>
            <a:r>
              <a:rPr lang="fi-FI" sz="2000" dirty="0"/>
              <a:t>(2022)</a:t>
            </a:r>
          </a:p>
          <a:p>
            <a:pPr lvl="1"/>
            <a:r>
              <a:rPr lang="fi-FI" sz="2000" dirty="0">
                <a:hlinkClick r:id="rId6"/>
              </a:rPr>
              <a:t>Tukisanoja Työelämässä toimimiseen </a:t>
            </a:r>
            <a:r>
              <a:rPr lang="fi-FI" sz="2000" dirty="0"/>
              <a:t>(2022)</a:t>
            </a:r>
          </a:p>
          <a:p>
            <a:pPr lvl="1"/>
            <a:r>
              <a:rPr lang="fi-FI" sz="2000" dirty="0"/>
              <a:t>jne.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031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DD8500-C6D7-3DDC-FD0F-D5E9E61A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880" y="365125"/>
            <a:ext cx="9433560" cy="1097280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rgbClr val="3494BA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977193-BFE1-D05D-B976-FC189B5B7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880" y="1462405"/>
            <a:ext cx="736854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fi-FI" dirty="0"/>
              <a:t>Johdanto</a:t>
            </a:r>
          </a:p>
          <a:p>
            <a:pPr marL="514350" indent="-514350">
              <a:buAutoNum type="arabicPeriod"/>
            </a:pPr>
            <a:r>
              <a:rPr lang="fi-FI" dirty="0"/>
              <a:t>Julkaistut selkomateriaalit</a:t>
            </a:r>
          </a:p>
          <a:p>
            <a:pPr lvl="1"/>
            <a:r>
              <a:rPr lang="fi-FI" dirty="0"/>
              <a:t>Selkokirjallisuus</a:t>
            </a:r>
          </a:p>
          <a:p>
            <a:pPr lvl="1"/>
            <a:r>
              <a:rPr lang="fi-FI" dirty="0"/>
              <a:t>Selkojulkaisut</a:t>
            </a:r>
          </a:p>
          <a:p>
            <a:pPr lvl="1"/>
            <a:r>
              <a:rPr lang="fi-FI" dirty="0"/>
              <a:t>Selkotunnus</a:t>
            </a:r>
          </a:p>
          <a:p>
            <a:pPr lvl="1"/>
            <a:r>
              <a:rPr lang="fi-FI" dirty="0"/>
              <a:t>Oppikirjat </a:t>
            </a:r>
          </a:p>
          <a:p>
            <a:pPr lvl="1"/>
            <a:r>
              <a:rPr lang="fi-FI" dirty="0"/>
              <a:t>Avoimet oppimisympäristöt (aoe.fi)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Lähteet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41783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2E396D-8E2D-6472-662F-25DBEB1E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VIERKO ja aoe.fi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40C1A9-14FE-8243-5098-FE0E8979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VIERKO-hankkeen selkokieliset ja muut materiaalit löytyvät </a:t>
            </a:r>
            <a:r>
              <a:rPr lang="fi-FI" dirty="0">
                <a:hlinkClick r:id="rId2"/>
              </a:rPr>
              <a:t>Avointen oppimateriaalien kirjastosta, osoitteesta </a:t>
            </a:r>
            <a:r>
              <a:rPr lang="fi-FI" b="1" dirty="0">
                <a:hlinkClick r:id="rId2"/>
              </a:rPr>
              <a:t>aoe.fi</a:t>
            </a:r>
            <a:r>
              <a:rPr lang="fi-FI" b="1" dirty="0"/>
              <a:t> (asiasana VIERKO, VIERKO2024, </a:t>
            </a:r>
            <a:r>
              <a:rPr lang="fi-FI" b="1" dirty="0" err="1"/>
              <a:t>vierko</a:t>
            </a:r>
            <a:r>
              <a:rPr lang="fi-FI" b="1" dirty="0"/>
              <a:t>, vierko2024).</a:t>
            </a:r>
            <a:endParaRPr lang="fi-FI" dirty="0"/>
          </a:p>
          <a:p>
            <a:r>
              <a:rPr lang="fi-FI" dirty="0" err="1"/>
              <a:t>VIERKOssa</a:t>
            </a:r>
            <a:r>
              <a:rPr lang="fi-FI" dirty="0"/>
              <a:t> on myös koottu materiaalia nettisivulle: </a:t>
            </a:r>
            <a:r>
              <a:rPr lang="fi-FI" dirty="0">
                <a:hlinkClick r:id="rId3"/>
              </a:rPr>
              <a:t>Selko- ja S2-materiaalia. VIERKO-hanke 2024 (bit.ly/VierkoSelkoS2).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9390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7233C5-2C6E-65FB-4603-70C53853D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VIERKOn</a:t>
            </a:r>
            <a:r>
              <a:rPr lang="fi-FI" dirty="0"/>
              <a:t> selkomateriaaleja </a:t>
            </a:r>
            <a:r>
              <a:rPr lang="fi-FI" dirty="0" err="1"/>
              <a:t>YTOihin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5355BD-0973-1A9B-C911-4FC95F4172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24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Suomi toisena kielenä, 4 </a:t>
            </a:r>
            <a:r>
              <a:rPr lang="fi-FI" sz="2400" b="0" i="0" u="sng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osp</a:t>
            </a:r>
            <a:r>
              <a:rPr lang="fi-FI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sz="2400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24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Ruotsi (selkeäkielinen), 1 </a:t>
            </a:r>
            <a:r>
              <a:rPr lang="fi-FI" sz="2400" b="0" i="0" u="sng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osp</a:t>
            </a:r>
            <a:r>
              <a:rPr lang="fi-FI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sz="2400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24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Toiminta digitaalisessa ympäristössä, tukimateriaalia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laitteet ja sovellukset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24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Taide ja luova ilmaisu 1 </a:t>
            </a:r>
            <a:r>
              <a:rPr lang="fi-FI" sz="2400" b="0" i="0" u="sng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osp</a:t>
            </a:r>
            <a:r>
              <a:rPr lang="fi-FI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sz="2400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24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Matematiikan selkeäkielistä oppimateriaalia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Peruslaskutoimitukset, yhtälöt, prosentit, talousmatematiikka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E96EE54-92FF-CA41-05F1-4A2B393007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24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Yhteiskunnassa ja kansalaisena toimiminen, 2 </a:t>
            </a:r>
            <a:r>
              <a:rPr lang="fi-FI" sz="2400" b="0" i="0" u="sng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osp</a:t>
            </a:r>
            <a:r>
              <a:rPr lang="fi-FI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sz="2400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24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Työelämässä toimiminen, 2 </a:t>
            </a:r>
            <a:r>
              <a:rPr lang="fi-FI" sz="2400" b="0" i="0" u="sng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osp</a:t>
            </a:r>
            <a:r>
              <a:rPr lang="fi-FI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sz="2400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24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Opiskelu- ja urasuunnitteluvalmiudet, 1 </a:t>
            </a:r>
            <a:r>
              <a:rPr lang="fi-FI" sz="2400" b="0" i="0" u="sng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osp</a:t>
            </a:r>
            <a:r>
              <a:rPr lang="fi-FI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sz="2400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24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Yrittäjyys ja yrittäjämäinen toiminta, 1 </a:t>
            </a:r>
            <a:r>
              <a:rPr lang="fi-FI" sz="2400" b="0" i="0" u="sng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osp</a:t>
            </a:r>
            <a:r>
              <a:rPr lang="fi-FI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sz="2400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24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Työkyvyn ja hyvinvoinnin ylläpitäminen: tietosisältö</a:t>
            </a:r>
            <a:r>
              <a:rPr lang="fi-FI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sz="2400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24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Kestävän kehityksen edistäminen</a:t>
            </a:r>
            <a:r>
              <a:rPr lang="fi-FI" sz="24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kääntökortit opinnon sanoista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1201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CEA9D5-F4AE-61F3-D518-FB816060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VIERKOn</a:t>
            </a:r>
            <a:r>
              <a:rPr lang="fi-FI" dirty="0"/>
              <a:t> selkeitä materiaaleja ammatillisiin opintoihin ja yhteiseen tarpeeseen, mm.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AF371F-CB85-5A41-54D5-55699CACE3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algn="l" rtl="0" fontAlgn="base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fi-FI" sz="3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Arviointikriteerit ammatillisessa koulutuksessa selkokielellä</a:t>
            </a:r>
            <a:endParaRPr lang="fi-FI" sz="3800" b="0" i="0" u="sng" strike="noStrike" dirty="0">
              <a:solidFill>
                <a:srgbClr val="954F72"/>
              </a:solidFill>
              <a:effectLst/>
              <a:latin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 rtl="0" fontAlgn="base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fi-FI" sz="38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Arviointikriteerit selkokielellä</a:t>
            </a:r>
            <a:r>
              <a:rPr lang="fi-FI" sz="3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fi-FI" sz="3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YTO</a:t>
            </a:r>
          </a:p>
          <a:p>
            <a:pPr fontAlgn="base">
              <a:lnSpc>
                <a:spcPts val="2400"/>
              </a:lnSpc>
            </a:pPr>
            <a:r>
              <a:rPr lang="fi-FI" sz="38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Ammatillisen koulutuksen sanasto helpolla kielellä</a:t>
            </a:r>
            <a:r>
              <a:rPr lang="fi-FI" sz="3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sz="3800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38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Kielitaidon tasot A - C (EVK) lyhyesti</a:t>
            </a:r>
            <a:r>
              <a:rPr lang="fi-FI" sz="3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sz="3800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38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Ole rehellinen! </a:t>
            </a:r>
            <a:r>
              <a:rPr lang="fi-FI" sz="3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-video huijaamisen estämiseksi ja tekijänoikeuksien noudattamiseksi</a:t>
            </a:r>
            <a:r>
              <a:rPr lang="fi-FI" sz="3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sz="3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38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Oppisopimus: lyhyt ohje </a:t>
            </a:r>
            <a:r>
              <a:rPr lang="fi-FI" sz="3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(kuva ja kaksi esitettä)</a:t>
            </a:r>
            <a:r>
              <a:rPr lang="fi-FI" sz="3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endParaRPr lang="fi-FI" sz="3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930E59-55B1-87FC-69E1-192245E8C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819015"/>
          </a:xfrm>
        </p:spPr>
        <p:txBody>
          <a:bodyPr>
            <a:normAutofit fontScale="47500" lnSpcReduction="20000"/>
          </a:bodyPr>
          <a:lstStyle/>
          <a:p>
            <a:pPr fontAlgn="base">
              <a:lnSpc>
                <a:spcPts val="2550"/>
              </a:lnSpc>
            </a:pPr>
            <a:r>
              <a:rPr lang="fi-FI" sz="38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8"/>
              </a:rPr>
              <a:t>Raca</a:t>
            </a:r>
            <a:r>
              <a:rPr lang="fi-FI" sz="3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8"/>
              </a:rPr>
              <a:t>: sanastoa helpolla kielellä</a:t>
            </a:r>
            <a:r>
              <a:rPr lang="fi-FI" sz="3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ja tukimateriaali ammattitaitovaatimuksista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3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3800" b="0" i="0" u="sng" strike="noStrike" dirty="0">
                <a:solidFill>
                  <a:srgbClr val="0070C0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SOTE-ala: </a:t>
            </a:r>
            <a:r>
              <a:rPr lang="fi-FI" sz="3800" b="0" i="0" u="sng" strike="noStrike" dirty="0" err="1">
                <a:solidFill>
                  <a:srgbClr val="0070C0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AKOn</a:t>
            </a:r>
            <a:r>
              <a:rPr lang="fi-FI" sz="3800" b="0" i="0" u="sng" strike="noStrike" dirty="0">
                <a:solidFill>
                  <a:srgbClr val="0070C0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ammattitaitovaatimukset </a:t>
            </a:r>
            <a:r>
              <a:rPr lang="fi-FI" sz="3800" b="0" i="0" u="none" strike="noStrike" dirty="0">
                <a:solidFill>
                  <a:srgbClr val="000000"/>
                </a:solidFill>
                <a:effectLst/>
              </a:rPr>
              <a:t>selkokielellä ja näyttösuunnitelmaan helppo lomake</a:t>
            </a: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3800" dirty="0">
                <a:solidFill>
                  <a:srgbClr val="000000"/>
                </a:solidFill>
                <a:hlinkClick r:id="rId10"/>
              </a:rPr>
              <a:t>SOTE-ala: HYVE, kansansairaudet </a:t>
            </a:r>
            <a:r>
              <a:rPr lang="fi-FI" sz="3800" dirty="0">
                <a:solidFill>
                  <a:srgbClr val="000000"/>
                </a:solidFill>
              </a:rPr>
              <a:t>(selko-dioja)</a:t>
            </a:r>
            <a:endParaRPr lang="fi-FI" sz="3800" b="0" i="0" u="none" strike="noStrike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3800" b="0" i="0" dirty="0">
                <a:solidFill>
                  <a:srgbClr val="000000"/>
                </a:solidFill>
                <a:effectLst/>
                <a:hlinkClick r:id="rId11"/>
              </a:rPr>
              <a:t>Taskuopas: opetuksen ja ohjauksen kieli kuntoon </a:t>
            </a:r>
            <a:r>
              <a:rPr lang="fi-FI" sz="3800" b="0" i="0" dirty="0">
                <a:solidFill>
                  <a:srgbClr val="000000"/>
                </a:solidFill>
                <a:effectLst/>
              </a:rPr>
              <a:t>(kielitietoiset tavat opetuksessa ja ohjauksessa)</a:t>
            </a: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3800" b="0" i="0" u="none" strike="noStrike" dirty="0">
                <a:solidFill>
                  <a:srgbClr val="0070C0"/>
                </a:solidFill>
                <a:effectLst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Työpaikkaohjaajille selkokielellä: ohjaus ja arviointi</a:t>
            </a:r>
            <a:endParaRPr lang="fi-FI" sz="3800" b="0" i="0" u="none" strike="noStrike" dirty="0">
              <a:solidFill>
                <a:srgbClr val="0070C0"/>
              </a:solidFill>
              <a:effectLst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fi-FI" sz="3800" dirty="0">
                <a:solidFill>
                  <a:srgbClr val="000000"/>
                </a:solidFill>
                <a:hlinkClick r:id="rId13"/>
              </a:rPr>
              <a:t>YTO-osaamistavoitteet selkokielellä</a:t>
            </a:r>
            <a:endParaRPr lang="fi-FI" sz="3800" b="0" i="0" dirty="0">
              <a:solidFill>
                <a:srgbClr val="000000"/>
              </a:solidFill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7442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4BA47E-2E8C-04DB-5E17-D8F814E7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6" y="365125"/>
            <a:ext cx="4865426" cy="4029454"/>
          </a:xfrm>
        </p:spPr>
        <p:txBody>
          <a:bodyPr>
            <a:normAutofit/>
          </a:bodyPr>
          <a:lstStyle/>
          <a:p>
            <a:r>
              <a:rPr lang="fi-FI" dirty="0" err="1"/>
              <a:t>VIERKOssa</a:t>
            </a:r>
            <a:r>
              <a:rPr lang="fi-FI" dirty="0"/>
              <a:t> </a:t>
            </a:r>
            <a:r>
              <a:rPr lang="fi-FI" dirty="0">
                <a:hlinkClick r:id="rId2"/>
              </a:rPr>
              <a:t>koulutuskokonaisuus</a:t>
            </a:r>
            <a:r>
              <a:rPr lang="fi-FI" dirty="0"/>
              <a:t> kielitietoisuudesta ja selkokielestä</a:t>
            </a:r>
          </a:p>
        </p:txBody>
      </p:sp>
      <p:pic>
        <p:nvPicPr>
          <p:cNvPr id="5" name="Sisällön paikkamerkki 4" descr="Kuva, joka sisältää kohteen teksti, kuvakaappaus, animaatio, Verkkomainonta&#10;&#10;Kuvaus luotu automaattisesti">
            <a:extLst>
              <a:ext uri="{FF2B5EF4-FFF2-40B4-BE49-F238E27FC236}">
                <a16:creationId xmlns:a16="http://schemas.microsoft.com/office/drawing/2014/main" id="{944328C5-C8C3-A4EC-1409-54AEB6869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95" y="102724"/>
            <a:ext cx="4691645" cy="6681860"/>
          </a:xfrm>
        </p:spPr>
      </p:pic>
    </p:spTree>
    <p:extLst>
      <p:ext uri="{BB962C8B-B14F-4D97-AF65-F5344CB8AC3E}">
        <p14:creationId xmlns:p14="http://schemas.microsoft.com/office/powerpoint/2010/main" val="719952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906" y="2644219"/>
            <a:ext cx="3137283" cy="1125062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3. Lähteet</a:t>
            </a:r>
            <a:endParaRPr lang="fi-FI" b="1" dirty="0">
              <a:solidFill>
                <a:schemeClr val="accent5">
                  <a:lumMod val="50000"/>
                </a:schemeClr>
              </a:solidFill>
              <a:latin typeface="+mn-lt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D7B9DC2-15C2-7873-A6AC-1ED2F5284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486684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B2B2F-125F-C1F0-2607-60AB70A0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05E2E0-FADB-0C53-A271-03E81D2C4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Airaksinen, Ella &amp; Sainio, Ari. 2024: Sukella selkokirjaan. </a:t>
            </a:r>
            <a:r>
              <a:rPr lang="fi-FI" sz="2000" dirty="0" err="1"/>
              <a:t>Opike</a:t>
            </a:r>
            <a:r>
              <a:rPr lang="fi-FI" sz="2000" dirty="0"/>
              <a:t>.</a:t>
            </a:r>
            <a:endParaRPr lang="fi-FI" sz="2000" dirty="0">
              <a:hlinkClick r:id="rId2"/>
            </a:endParaRPr>
          </a:p>
          <a:p>
            <a:r>
              <a:rPr lang="fi-FI" sz="2000" dirty="0"/>
              <a:t>Avointen oppimateriaalien kirjasto. </a:t>
            </a:r>
            <a:r>
              <a:rPr lang="fi-FI" sz="2000" dirty="0">
                <a:hlinkClick r:id="rId2"/>
              </a:rPr>
              <a:t>aoe.fi/#/etusivu</a:t>
            </a:r>
            <a:r>
              <a:rPr lang="fi-FI" sz="2000" dirty="0"/>
              <a:t>. Luettu 9.10.2024.</a:t>
            </a:r>
            <a:endParaRPr lang="fi-FI" sz="2000" dirty="0">
              <a:hlinkClick r:id="rId3"/>
            </a:endParaRPr>
          </a:p>
          <a:p>
            <a:r>
              <a:rPr lang="fi-FI" sz="2000" dirty="0"/>
              <a:t>Finna.fi. Oppimateriaalit. </a:t>
            </a:r>
            <a:r>
              <a:rPr lang="fi-FI" sz="2000" dirty="0">
                <a:hlinkClick r:id="rId3"/>
              </a:rPr>
              <a:t>finna.fi/L1/Results?type=AllFields</a:t>
            </a:r>
            <a:r>
              <a:rPr lang="fi-FI" sz="2000" dirty="0"/>
              <a:t>. Luettu 9.10.2024.</a:t>
            </a:r>
          </a:p>
          <a:p>
            <a:r>
              <a:rPr lang="fi-FI" sz="2000" dirty="0"/>
              <a:t>Leskelä, </a:t>
            </a:r>
            <a:r>
              <a:rPr lang="fi-FI" sz="2000" dirty="0" err="1"/>
              <a:t>Leealaura</a:t>
            </a:r>
            <a:r>
              <a:rPr lang="fi-FI" sz="2000" dirty="0"/>
              <a:t>. 2019. Selkokieli. Saavutettavan kielen opas. </a:t>
            </a:r>
            <a:r>
              <a:rPr lang="fi-FI" sz="2000" dirty="0" err="1"/>
              <a:t>Opike</a:t>
            </a:r>
            <a:r>
              <a:rPr lang="fi-FI" sz="2000" dirty="0"/>
              <a:t>. </a:t>
            </a:r>
          </a:p>
          <a:p>
            <a:r>
              <a:rPr lang="fi-FI" sz="2000" dirty="0"/>
              <a:t>Osaava </a:t>
            </a:r>
            <a:r>
              <a:rPr lang="fi-FI" sz="2000" dirty="0" err="1"/>
              <a:t>Tredu</a:t>
            </a:r>
            <a:r>
              <a:rPr lang="fi-FI" sz="2000" dirty="0"/>
              <a:t>. Polkuja-hanke: kielitietoisuus. </a:t>
            </a:r>
            <a:r>
              <a:rPr lang="fi-FI" sz="2000" dirty="0">
                <a:hlinkClick r:id="rId4"/>
              </a:rPr>
              <a:t>https://youtu.be/wUszzPChjNE?si=i-L-3uYGFu0dXpN4</a:t>
            </a:r>
            <a:r>
              <a:rPr lang="fi-FI" sz="2000" dirty="0"/>
              <a:t>. (25 videota YouTubessa.) Katsottu 9.10.2024.</a:t>
            </a:r>
          </a:p>
          <a:p>
            <a:r>
              <a:rPr lang="fi-FI" sz="2000" dirty="0"/>
              <a:t>Sainio, Ari. 2022. Avaimet selkokieleen. </a:t>
            </a:r>
            <a:r>
              <a:rPr lang="fi-FI" sz="2000" dirty="0" err="1"/>
              <a:t>Opike</a:t>
            </a:r>
            <a:r>
              <a:rPr lang="fi-FI" sz="2000" dirty="0"/>
              <a:t>.</a:t>
            </a:r>
            <a:endParaRPr lang="fi-FI" sz="2000" dirty="0">
              <a:hlinkClick r:id="rId5"/>
            </a:endParaRPr>
          </a:p>
          <a:p>
            <a:r>
              <a:rPr lang="fi-FI" sz="2000" dirty="0"/>
              <a:t>Selkokeskus. Selkokieli. </a:t>
            </a:r>
            <a:r>
              <a:rPr lang="fi-FI" sz="2000" dirty="0">
                <a:hlinkClick r:id="rId6"/>
              </a:rPr>
              <a:t>https://selkokeskus.fi/selkokieli/</a:t>
            </a:r>
            <a:r>
              <a:rPr lang="fi-FI" sz="2000" dirty="0"/>
              <a:t>. Luettu 9.10.2024.</a:t>
            </a:r>
          </a:p>
          <a:p>
            <a:r>
              <a:rPr lang="fi-FI" sz="2000" dirty="0"/>
              <a:t>Takala, Tuija. 2024. Selkoviestintä asiakastyössä. Edita.</a:t>
            </a:r>
          </a:p>
          <a:p>
            <a:r>
              <a:rPr lang="fi-FI" sz="2000" dirty="0" err="1"/>
              <a:t>Vierko</a:t>
            </a:r>
            <a:r>
              <a:rPr lang="fi-FI" sz="2000" dirty="0"/>
              <a:t>. </a:t>
            </a:r>
            <a:r>
              <a:rPr lang="fi-FI" sz="2000" dirty="0">
                <a:hlinkClick r:id="rId7"/>
              </a:rPr>
              <a:t>keuda.fi/keuda/hankkeet/vierko/</a:t>
            </a:r>
            <a:r>
              <a:rPr lang="fi-FI" sz="2000" dirty="0"/>
              <a:t>. 2024. Luettu 9.10.2024.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2520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906" y="2644219"/>
            <a:ext cx="5171851" cy="1125062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4. Yhteystiedot</a:t>
            </a:r>
            <a:endParaRPr lang="fi-FI" b="1" dirty="0">
              <a:solidFill>
                <a:schemeClr val="accent5">
                  <a:lumMod val="50000"/>
                </a:schemeClr>
              </a:solidFill>
              <a:latin typeface="+mn-lt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D7B9DC2-15C2-7873-A6AC-1ED2F5284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1790504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21149B-4672-4EE3-27CE-57F6D0CE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+mn-lt"/>
              </a:rPr>
              <a:t>Tekijä</a:t>
            </a:r>
            <a:endParaRPr lang="fi-FI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D78DD1-569B-2652-964E-C555DDA80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Tuija Takala</a:t>
            </a:r>
          </a:p>
        </p:txBody>
      </p:sp>
    </p:spTree>
    <p:extLst>
      <p:ext uri="{BB962C8B-B14F-4D97-AF65-F5344CB8AC3E}">
        <p14:creationId xmlns:p14="http://schemas.microsoft.com/office/powerpoint/2010/main" val="1867895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4DA9032-DFC2-A8C6-3449-38EBAAEE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537" y="1"/>
            <a:ext cx="7285351" cy="6380480"/>
          </a:xfrm>
          <a:prstGeom prst="rect">
            <a:avLst/>
          </a:prstGeom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548C14D1-CFE3-2337-2B11-4CDC607838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5625" y="1714500"/>
            <a:ext cx="8101263" cy="364940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br>
              <a:rPr lang="fi-FI" sz="2800" b="1"/>
            </a:br>
            <a:r>
              <a:rPr lang="fi-FI" sz="2800" b="1">
                <a:solidFill>
                  <a:schemeClr val="tx1"/>
                </a:solidFill>
                <a:latin typeface="Abadi"/>
              </a:rPr>
              <a:t>Vieraskielisen opetuksen kehittäminen</a:t>
            </a:r>
          </a:p>
          <a:p>
            <a:pPr algn="ctr"/>
            <a:endParaRPr lang="fi-FI" sz="2800" b="1">
              <a:latin typeface="Abadi"/>
            </a:endParaRPr>
          </a:p>
          <a:p>
            <a:pPr algn="ctr"/>
            <a:r>
              <a:rPr lang="fi-FI" sz="2800" b="1">
                <a:solidFill>
                  <a:schemeClr val="tx1"/>
                </a:solidFill>
                <a:latin typeface="Abadi"/>
              </a:rPr>
              <a:t>Kotimaisten kielten opetuksen tarjonnan ja laadun kehittäminen </a:t>
            </a:r>
            <a:endParaRPr lang="fi-FI" sz="2800" b="1">
              <a:solidFill>
                <a:schemeClr val="tx1"/>
              </a:solidFill>
              <a:latin typeface="Abadi"/>
              <a:cs typeface="Calibri"/>
            </a:endParaRPr>
          </a:p>
          <a:p>
            <a:pPr algn="ctr"/>
            <a:r>
              <a:rPr lang="fi-FI" sz="2800" b="1">
                <a:solidFill>
                  <a:schemeClr val="tx1"/>
                </a:solidFill>
                <a:latin typeface="Abadi"/>
              </a:rPr>
              <a:t>ammatillisessa koulutuksessa</a:t>
            </a:r>
            <a:endParaRPr lang="fi-FI" sz="2800" b="1">
              <a:solidFill>
                <a:schemeClr val="tx1"/>
              </a:solidFill>
              <a:latin typeface="Abadi"/>
              <a:cs typeface="Calibri"/>
            </a:endParaRPr>
          </a:p>
          <a:p>
            <a:pPr algn="ctr"/>
            <a:endParaRPr lang="fi-FI" sz="2800" b="1">
              <a:solidFill>
                <a:schemeClr val="tx1"/>
              </a:solidFill>
            </a:endParaRPr>
          </a:p>
          <a:p>
            <a:pPr algn="ctr"/>
            <a:r>
              <a:rPr lang="fi-FI" sz="2800" b="1">
                <a:solidFill>
                  <a:schemeClr val="tx1"/>
                </a:solidFill>
              </a:rPr>
              <a:t>2024</a:t>
            </a:r>
            <a:endParaRPr lang="fi-FI" sz="2800" b="1">
              <a:solidFill>
                <a:schemeClr val="tx1"/>
              </a:solidFill>
              <a:cs typeface="Calibri"/>
            </a:endParaRPr>
          </a:p>
          <a:p>
            <a:pPr algn="ctr"/>
            <a:endParaRPr lang="fi-FI" sz="160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C1A3798B-E8BA-BD6D-7674-9529579D84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6344" y="1140156"/>
            <a:ext cx="2119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VIERKO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656EA26-821E-1EE5-5BBF-51EE9F34D8C8}"/>
              </a:ext>
            </a:extLst>
          </p:cNvPr>
          <p:cNvSpPr txBox="1"/>
          <p:nvPr/>
        </p:nvSpPr>
        <p:spPr>
          <a:xfrm>
            <a:off x="0" y="5645857"/>
            <a:ext cx="467161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b="1"/>
              <a:t> </a:t>
            </a:r>
            <a:r>
              <a:rPr lang="fi-FI" sz="1600" b="1">
                <a:latin typeface="Abadi"/>
              </a:rPr>
              <a:t>Lisätietoa:</a:t>
            </a:r>
            <a:br>
              <a:rPr lang="fi-FI" sz="1600" b="1">
                <a:latin typeface="Abadi"/>
              </a:rPr>
            </a:br>
            <a:r>
              <a:rPr lang="fi-FI" sz="1600" b="1">
                <a:latin typeface="Abadi"/>
              </a:rPr>
              <a:t> </a:t>
            </a:r>
            <a:r>
              <a:rPr lang="fi-FI" sz="1600">
                <a:latin typeface="Abadi"/>
                <a:hlinkClick r:id="rId4"/>
              </a:rPr>
              <a:t>https://www.keuda.fi/keuda/hankkeet/vierko/</a:t>
            </a:r>
            <a:endParaRPr lang="fi-FI" sz="1600">
              <a:latin typeface="Abadi"/>
            </a:endParaRPr>
          </a:p>
        </p:txBody>
      </p:sp>
      <p:pic>
        <p:nvPicPr>
          <p:cNvPr id="2" name="Kuva 1" descr="Lisenssi cc by 4.0">
            <a:extLst>
              <a:ext uri="{FF2B5EF4-FFF2-40B4-BE49-F238E27FC236}">
                <a16:creationId xmlns:a16="http://schemas.microsoft.com/office/drawing/2014/main" id="{6FE7A0B6-A248-DE96-3BE1-3B8EF624C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63" y="6455048"/>
            <a:ext cx="1712168" cy="387670"/>
          </a:xfrm>
          <a:prstGeom prst="rect">
            <a:avLst/>
          </a:prstGeom>
          <a:noFill/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71CF071-C74D-03E1-51F2-E2FC794ACADE}"/>
              </a:ext>
            </a:extLst>
          </p:cNvPr>
          <p:cNvSpPr txBox="1"/>
          <p:nvPr/>
        </p:nvSpPr>
        <p:spPr>
          <a:xfrm>
            <a:off x="5657095" y="6494995"/>
            <a:ext cx="383234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400">
                <a:effectLst/>
                <a:latin typeface="Abadi"/>
                <a:ea typeface="Aptos" panose="020B0004020202020204" pitchFamily="34" charset="0"/>
                <a:cs typeface="ADLaM Display"/>
              </a:rPr>
              <a:t>https://creativecommons.org/licenses/by/4.0/</a:t>
            </a:r>
            <a:endParaRPr lang="fi-FI" sz="1400">
              <a:latin typeface="Abadi"/>
              <a:cs typeface="ADLaM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95834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564" y="2508520"/>
            <a:ext cx="3460872" cy="1125062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fi-FI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Johdanto</a:t>
            </a:r>
            <a:endParaRPr lang="fi-FI" b="1" dirty="0">
              <a:solidFill>
                <a:schemeClr val="accent5">
                  <a:lumMod val="50000"/>
                </a:schemeClr>
              </a:solidFill>
              <a:latin typeface="+mn-lt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D7B9DC2-15C2-7873-A6AC-1ED2F5284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22941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513" y="425478"/>
            <a:ext cx="10515600" cy="884514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+mn-lt"/>
                <a:ea typeface="ADLaM Display" panose="02010000000000000000" pitchFamily="2" charset="0"/>
                <a:cs typeface="Arial" panose="020B0604020202020204" pitchFamily="34" charset="0"/>
              </a:rPr>
              <a:t>Koulutusdiat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12096-2842-A7F8-B14E-E7DB2E42BD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99513" y="1751041"/>
            <a:ext cx="8328025" cy="3735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000" dirty="0"/>
              <a:t>VIERKO-hankkeessa on koulutusdiat  opettajille, ohjaajille ja työpaikkaohjaajille:</a:t>
            </a:r>
          </a:p>
          <a:p>
            <a:pPr marL="0" indent="0">
              <a:buNone/>
            </a:pP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Selitä selkona – virity helppoon kieleen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Kielitietoisuus ja selkokieli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Kielitietoinen ohjaus työpaikoilla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Selkopuhe, vuorovaikutus ja ohjaus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Selkokirjoittaminen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Selkomateriaalit ja niiden tekeminen: syvennä</a:t>
            </a:r>
          </a:p>
          <a:p>
            <a:pPr lvl="1"/>
            <a:r>
              <a:rPr lang="fi-FI" sz="1600" b="1" dirty="0"/>
              <a:t>Selkomateriaalit</a:t>
            </a:r>
          </a:p>
          <a:p>
            <a:pPr lvl="1"/>
            <a:r>
              <a:rPr lang="fi-FI" sz="1600" dirty="0"/>
              <a:t>Selkotekijä ja saavutettavuus</a:t>
            </a:r>
          </a:p>
          <a:p>
            <a:pPr lvl="1"/>
            <a:r>
              <a:rPr lang="fi-FI" sz="1600" dirty="0"/>
              <a:t>Selkotekijä ja tekoäly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07881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7217DB-2D12-C14F-8C25-83B5BD95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08689" cy="1325563"/>
          </a:xfrm>
        </p:spPr>
        <p:txBody>
          <a:bodyPr/>
          <a:lstStyle/>
          <a:p>
            <a:r>
              <a:rPr lang="fi-FI" dirty="0"/>
              <a:t>Koulutusdiojen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CAA61A-0B1E-EC12-EF8D-7577625596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Dioja voi käyttää koulutuksissa.</a:t>
            </a:r>
          </a:p>
          <a:p>
            <a:r>
              <a:rPr lang="fi-FI" dirty="0"/>
              <a:t>Koulutusten yhteyteen kannattaa järjestää työpajatyöskentelyä.</a:t>
            </a:r>
          </a:p>
          <a:p>
            <a:r>
              <a:rPr lang="fi-FI" dirty="0"/>
              <a:t>Dioista on myös tallenteet.</a:t>
            </a:r>
          </a:p>
          <a:p>
            <a:r>
              <a:rPr lang="fi-FI" dirty="0"/>
              <a:t>Diat ja tallenteet löytyvät osoitteesta </a:t>
            </a:r>
            <a:r>
              <a:rPr lang="fi-FI" dirty="0">
                <a:hlinkClick r:id="rId2"/>
              </a:rPr>
              <a:t>aoe.fi </a:t>
            </a:r>
            <a:r>
              <a:rPr lang="fi-FI" dirty="0"/>
              <a:t>(</a:t>
            </a:r>
            <a:r>
              <a:rPr lang="fi-FI" dirty="0" err="1"/>
              <a:t>VIERKOn</a:t>
            </a:r>
            <a:r>
              <a:rPr lang="fi-FI" dirty="0"/>
              <a:t> materiaalit) ja </a:t>
            </a:r>
            <a:r>
              <a:rPr lang="fi-FI" dirty="0">
                <a:hlinkClick r:id="rId3"/>
              </a:rPr>
              <a:t>bit.ly/VierkoSelkoS2</a:t>
            </a:r>
            <a:r>
              <a:rPr lang="fi-FI" dirty="0"/>
              <a:t>.</a:t>
            </a:r>
            <a:endParaRPr lang="fi-FI" dirty="0">
              <a:ea typeface="Calibri"/>
              <a:cs typeface="Calibri"/>
            </a:endParaRPr>
          </a:p>
        </p:txBody>
      </p:sp>
      <p:pic>
        <p:nvPicPr>
          <p:cNvPr id="8" name="Sisällön paikkamerkki 7" descr="VIERKO-hankkeen kuusi koulutuskokonaisuutta">
            <a:extLst>
              <a:ext uri="{FF2B5EF4-FFF2-40B4-BE49-F238E27FC236}">
                <a16:creationId xmlns:a16="http://schemas.microsoft.com/office/drawing/2014/main" id="{65C31A18-9E53-9B26-5BF3-769B76F567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96715"/>
            <a:ext cx="4679505" cy="6664569"/>
          </a:xfrm>
        </p:spPr>
      </p:pic>
    </p:spTree>
    <p:extLst>
      <p:ext uri="{BB962C8B-B14F-4D97-AF65-F5344CB8AC3E}">
        <p14:creationId xmlns:p14="http://schemas.microsoft.com/office/powerpoint/2010/main" val="192050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32" y="2396569"/>
            <a:ext cx="7383918" cy="1062432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2. Julkaistut selkomateriaalit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3080038-DFBA-2BEF-6059-EC703827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371487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20" y="2504519"/>
            <a:ext cx="7614119" cy="1125062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Selkokirjallisuus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73C2511-DA6C-F6C7-5927-AB140AE21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294439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E2C7A9-CCC0-FE4E-37A9-81C47731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2986"/>
          </a:xfrm>
        </p:spPr>
        <p:txBody>
          <a:bodyPr/>
          <a:lstStyle/>
          <a:p>
            <a:r>
              <a:rPr lang="fi-FI" dirty="0"/>
              <a:t>Selkokirjat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E184FC70-F64C-5498-EC44-8DAEE83A3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0783"/>
            <a:ext cx="5181600" cy="477618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dirty="0"/>
              <a:t>Tarjontaa eri-ikäisille ja eri kirjallisuuden lajeista:</a:t>
            </a:r>
          </a:p>
          <a:p>
            <a:pPr lvl="1">
              <a:spcAft>
                <a:spcPts val="600"/>
              </a:spcAft>
            </a:pPr>
            <a:r>
              <a:rPr lang="fi-FI" sz="2800" dirty="0"/>
              <a:t>tietokirjat</a:t>
            </a:r>
          </a:p>
          <a:p>
            <a:pPr lvl="1">
              <a:spcAft>
                <a:spcPts val="600"/>
              </a:spcAft>
            </a:pPr>
            <a:r>
              <a:rPr lang="fi-FI" sz="2800" dirty="0"/>
              <a:t>kaunokirjallisuus</a:t>
            </a:r>
          </a:p>
          <a:p>
            <a:pPr lvl="1">
              <a:spcAft>
                <a:spcPts val="600"/>
              </a:spcAft>
            </a:pPr>
            <a:r>
              <a:rPr lang="fi-FI" sz="2800" dirty="0"/>
              <a:t>suoraan selkokielelle kirjoitettuja</a:t>
            </a:r>
          </a:p>
          <a:p>
            <a:pPr lvl="1">
              <a:spcAft>
                <a:spcPts val="600"/>
              </a:spcAft>
            </a:pPr>
            <a:r>
              <a:rPr lang="fi-FI" sz="2800" dirty="0"/>
              <a:t>selkomukautuksia aiemmin ilmestyneistä kirjoista.</a:t>
            </a:r>
          </a:p>
          <a:p>
            <a:endParaRPr lang="fi-FI" dirty="0"/>
          </a:p>
        </p:txBody>
      </p:sp>
      <p:pic>
        <p:nvPicPr>
          <p:cNvPr id="17" name="Sisällön paikkamerkki 10" descr="Esimerkkejä selkokirjoista">
            <a:extLst>
              <a:ext uri="{FF2B5EF4-FFF2-40B4-BE49-F238E27FC236}">
                <a16:creationId xmlns:a16="http://schemas.microsoft.com/office/drawing/2014/main" id="{8952A67F-7B3F-C737-FB35-09E2B72CEF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452665"/>
            <a:ext cx="5181600" cy="3090630"/>
          </a:xfrm>
          <a:noFill/>
        </p:spPr>
      </p:pic>
    </p:spTree>
    <p:extLst>
      <p:ext uri="{BB962C8B-B14F-4D97-AF65-F5344CB8AC3E}">
        <p14:creationId xmlns:p14="http://schemas.microsoft.com/office/powerpoint/2010/main" val="207485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CF1D75-C2ED-0A8B-C090-96FF28DB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Lisätietoja selkokirjoista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3A861C-D7DF-075B-384E-BF65F27D15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Selkokeskus kokoaa ajantasaisen tarjonnan ja tiedon selkokirjoista:</a:t>
            </a:r>
            <a:endParaRPr lang="fi-FI" dirty="0">
              <a:hlinkClick r:id="rId2"/>
            </a:endParaRPr>
          </a:p>
          <a:p>
            <a:pPr lvl="1">
              <a:spcAft>
                <a:spcPts val="600"/>
              </a:spcAft>
            </a:pPr>
            <a:r>
              <a:rPr lang="fi-FI" sz="2800" dirty="0">
                <a:hlinkClick r:id="rId2"/>
              </a:rPr>
              <a:t>Selkokeskus: selkokirjallisuus</a:t>
            </a:r>
            <a:endParaRPr lang="fi-FI" sz="2800" dirty="0"/>
          </a:p>
          <a:p>
            <a:pPr lvl="1">
              <a:spcAft>
                <a:spcPts val="600"/>
              </a:spcAft>
            </a:pPr>
            <a:r>
              <a:rPr lang="fi-FI" sz="2800" dirty="0">
                <a:hlinkClick r:id="rId3"/>
              </a:rPr>
              <a:t>Selkokeskus: uutuudet</a:t>
            </a:r>
            <a:endParaRPr lang="fi-FI" sz="2800" dirty="0"/>
          </a:p>
          <a:p>
            <a:pPr lvl="1">
              <a:spcAft>
                <a:spcPts val="600"/>
              </a:spcAft>
            </a:pPr>
            <a:r>
              <a:rPr lang="fi-FI" sz="2800" dirty="0">
                <a:hlinkClick r:id="rId4"/>
              </a:rPr>
              <a:t>Selkokeskus: selkokirjatietokanta</a:t>
            </a:r>
            <a:r>
              <a:rPr lang="fi-FI" sz="2800" dirty="0"/>
              <a:t>.</a:t>
            </a:r>
          </a:p>
        </p:txBody>
      </p:sp>
      <p:pic>
        <p:nvPicPr>
          <p:cNvPr id="6" name="Sisällön paikkamerkki 5" descr="Selkokeskuksen sivu selkokirjallisuudesta">
            <a:extLst>
              <a:ext uri="{FF2B5EF4-FFF2-40B4-BE49-F238E27FC236}">
                <a16:creationId xmlns:a16="http://schemas.microsoft.com/office/drawing/2014/main" id="{3E0D845A-0BA6-0230-3F22-4EF136B61E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29" y="1876567"/>
            <a:ext cx="5736889" cy="3524314"/>
          </a:xfrm>
        </p:spPr>
      </p:pic>
    </p:spTree>
    <p:extLst>
      <p:ext uri="{BB962C8B-B14F-4D97-AF65-F5344CB8AC3E}">
        <p14:creationId xmlns:p14="http://schemas.microsoft.com/office/powerpoint/2010/main" val="120087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RKOmallipohjat" id="{D4D80572-9317-4665-8B0D-238CEC7B1C2D}" vid="{32D10B52-81B6-4EBC-80CE-9BB4D887A74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90BC3E0B06404A94297741BAE3AA17" ma:contentTypeVersion="13" ma:contentTypeDescription="Create a new document." ma:contentTypeScope="" ma:versionID="bb197af60d47895dac3830cdf08781ff">
  <xsd:schema xmlns:xsd="http://www.w3.org/2001/XMLSchema" xmlns:xs="http://www.w3.org/2001/XMLSchema" xmlns:p="http://schemas.microsoft.com/office/2006/metadata/properties" xmlns:ns2="524728ff-0854-44bd-b129-a9eefa0b4a93" xmlns:ns3="3614d263-2699-47ee-a1a7-1f6d444b522b" targetNamespace="http://schemas.microsoft.com/office/2006/metadata/properties" ma:root="true" ma:fieldsID="33d09ee344e675eff7ffacf80c3b015c" ns2:_="" ns3:_="">
    <xsd:import namespace="524728ff-0854-44bd-b129-a9eefa0b4a93"/>
    <xsd:import namespace="3614d263-2699-47ee-a1a7-1f6d444b52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728ff-0854-44bd-b129-a9eefa0b4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26c6a39-ca17-4711-8675-0cb8c6f60f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4d263-2699-47ee-a1a7-1f6d444b52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c89cffb-9454-457c-b3e7-853208a3bf81}" ma:internalName="TaxCatchAll" ma:showField="CatchAllData" ma:web="3614d263-2699-47ee-a1a7-1f6d444b5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4728ff-0854-44bd-b129-a9eefa0b4a93">
      <Terms xmlns="http://schemas.microsoft.com/office/infopath/2007/PartnerControls"/>
    </lcf76f155ced4ddcb4097134ff3c332f>
    <TaxCatchAll xmlns="3614d263-2699-47ee-a1a7-1f6d444b522b" xsi:nil="true"/>
  </documentManagement>
</p:properties>
</file>

<file path=customXml/itemProps1.xml><?xml version="1.0" encoding="utf-8"?>
<ds:datastoreItem xmlns:ds="http://schemas.openxmlformats.org/officeDocument/2006/customXml" ds:itemID="{A5B4DED1-C169-42E9-8AA9-7CBA3D8620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83D4C2-7E09-42B5-942C-101127C3A4DB}">
  <ds:schemaRefs>
    <ds:schemaRef ds:uri="3614d263-2699-47ee-a1a7-1f6d444b522b"/>
    <ds:schemaRef ds:uri="524728ff-0854-44bd-b129-a9eefa0b4a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342AF46-48DD-45D0-8037-D83400D08E83}">
  <ds:schemaRefs>
    <ds:schemaRef ds:uri="http://www.w3.org/XML/1998/namespace"/>
    <ds:schemaRef ds:uri="3614d263-2699-47ee-a1a7-1f6d444b522b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24728ff-0854-44bd-b129-a9eefa0b4a9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VIERKOmallipohjat</Template>
  <TotalTime>1259</TotalTime>
  <Words>811</Words>
  <Application>Microsoft Office PowerPoint</Application>
  <PresentationFormat>Laajakuva</PresentationFormat>
  <Paragraphs>136</Paragraphs>
  <Slides>28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4" baseType="lpstr">
      <vt:lpstr>Abadi</vt:lpstr>
      <vt:lpstr>ADLaM Display</vt:lpstr>
      <vt:lpstr>Arial</vt:lpstr>
      <vt:lpstr>Calibri</vt:lpstr>
      <vt:lpstr>Calibri Light</vt:lpstr>
      <vt:lpstr>Office-teema</vt:lpstr>
      <vt:lpstr>Selkomateriaalit  Koulutusdiat 6/1 VIERKO 2024</vt:lpstr>
      <vt:lpstr>Sisältö</vt:lpstr>
      <vt:lpstr>Johdanto</vt:lpstr>
      <vt:lpstr>Koulutusdiat</vt:lpstr>
      <vt:lpstr>Koulutusdiojen käyttö</vt:lpstr>
      <vt:lpstr>2. Julkaistut selkomateriaalit</vt:lpstr>
      <vt:lpstr>Selkokirjallisuus</vt:lpstr>
      <vt:lpstr>Selkokirjat</vt:lpstr>
      <vt:lpstr>Lisätietoja selkokirjoista</vt:lpstr>
      <vt:lpstr>Selkojulkaisut</vt:lpstr>
      <vt:lpstr>Selkojulkaisut: esitteet, lehdet ja verkkosivut</vt:lpstr>
      <vt:lpstr>Selkotunnus</vt:lpstr>
      <vt:lpstr>Selkotunnus</vt:lpstr>
      <vt:lpstr>Oppimateriaalit</vt:lpstr>
      <vt:lpstr>Oppikirjoja selkokielellä</vt:lpstr>
      <vt:lpstr>Oppikirjat ja oppimateriaalit</vt:lpstr>
      <vt:lpstr>Avoimet oppimisympäristöt</vt:lpstr>
      <vt:lpstr>Avointen oppimateriaalien kirjasto (aoe.fi)</vt:lpstr>
      <vt:lpstr>Vinkki: hae helposti aoe.fi-julkaisuja</vt:lpstr>
      <vt:lpstr>VIERKO ja aoe.fi</vt:lpstr>
      <vt:lpstr>VIERKOn selkomateriaaleja YTOihin</vt:lpstr>
      <vt:lpstr>VIERKOn selkeitä materiaaleja ammatillisiin opintoihin ja yhteiseen tarpeeseen, mm.</vt:lpstr>
      <vt:lpstr>VIERKOssa koulutuskokonaisuus kielitietoisuudesta ja selkokielestä</vt:lpstr>
      <vt:lpstr>3. Lähteet</vt:lpstr>
      <vt:lpstr>Lisätietoja</vt:lpstr>
      <vt:lpstr>4. Yhteystiedot</vt:lpstr>
      <vt:lpstr>Tekijä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S2 -opetuksen ja -ohjauksen kehittämis suunnitelma</dc:title>
  <dc:creator>Henna Hyytiä</dc:creator>
  <cp:lastModifiedBy>Tuija Takala</cp:lastModifiedBy>
  <cp:revision>34</cp:revision>
  <dcterms:created xsi:type="dcterms:W3CDTF">2024-06-12T15:15:55Z</dcterms:created>
  <dcterms:modified xsi:type="dcterms:W3CDTF">2024-11-27T07:13:56Z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0x0101000390BC3E0B06404A94297741BAE3AA17</vt:lpwstr>
  </property>
</Properties>
</file>