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82" r:id="rId5"/>
    <p:sldId id="367" r:id="rId6"/>
    <p:sldId id="314" r:id="rId7"/>
    <p:sldId id="256" r:id="rId8"/>
    <p:sldId id="420" r:id="rId9"/>
    <p:sldId id="369" r:id="rId10"/>
    <p:sldId id="370" r:id="rId11"/>
    <p:sldId id="438" r:id="rId12"/>
    <p:sldId id="439" r:id="rId13"/>
    <p:sldId id="422" r:id="rId14"/>
    <p:sldId id="441" r:id="rId15"/>
    <p:sldId id="442" r:id="rId16"/>
    <p:sldId id="484" r:id="rId17"/>
    <p:sldId id="440" r:id="rId18"/>
    <p:sldId id="485" r:id="rId19"/>
    <p:sldId id="443" r:id="rId20"/>
    <p:sldId id="421" r:id="rId21"/>
    <p:sldId id="444" r:id="rId22"/>
    <p:sldId id="445" r:id="rId23"/>
    <p:sldId id="446" r:id="rId24"/>
    <p:sldId id="447" r:id="rId25"/>
    <p:sldId id="448" r:id="rId26"/>
    <p:sldId id="417" r:id="rId27"/>
    <p:sldId id="449" r:id="rId28"/>
    <p:sldId id="435" r:id="rId29"/>
    <p:sldId id="450" r:id="rId30"/>
    <p:sldId id="483" r:id="rId31"/>
    <p:sldId id="453" r:id="rId32"/>
    <p:sldId id="454" r:id="rId33"/>
    <p:sldId id="455" r:id="rId34"/>
    <p:sldId id="457" r:id="rId35"/>
    <p:sldId id="458" r:id="rId36"/>
    <p:sldId id="459" r:id="rId37"/>
    <p:sldId id="460" r:id="rId38"/>
    <p:sldId id="462" r:id="rId39"/>
    <p:sldId id="463" r:id="rId40"/>
    <p:sldId id="465" r:id="rId41"/>
    <p:sldId id="466" r:id="rId42"/>
    <p:sldId id="467" r:id="rId43"/>
    <p:sldId id="468" r:id="rId44"/>
    <p:sldId id="469" r:id="rId45"/>
    <p:sldId id="436" r:id="rId46"/>
    <p:sldId id="433" r:id="rId47"/>
    <p:sldId id="416" r:id="rId48"/>
    <p:sldId id="434" r:id="rId49"/>
    <p:sldId id="302" r:id="rId5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4B874C-7C78-B28F-3C52-11B17F58E822}" name="Henna Hyytiä" initials="HH" userId="S::henna.hyytia@keuda.fi::d852686d-6661-4566-9899-efc0e59937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4BA"/>
    <a:srgbClr val="E0F2F4"/>
    <a:srgbClr val="BFE3E7"/>
    <a:srgbClr val="59B7C0"/>
    <a:srgbClr val="C0E1EE"/>
    <a:srgbClr val="C7DFE7"/>
    <a:srgbClr val="E7E5E5"/>
    <a:srgbClr val="C9E3E6"/>
    <a:srgbClr val="D1E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696" y="126"/>
      </p:cViewPr>
      <p:guideLst>
        <p:guide orient="horz" pos="2137"/>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9CAAFA-E321-525F-37D4-3A7EF4D29435}"/>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C349200-D501-1405-BF41-C0151A4E8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DDE2F4C-DFB9-DA38-8C57-FE96C821A32F}"/>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5" name="Alatunnisteen paikkamerkki 4">
            <a:extLst>
              <a:ext uri="{FF2B5EF4-FFF2-40B4-BE49-F238E27FC236}">
                <a16:creationId xmlns:a16="http://schemas.microsoft.com/office/drawing/2014/main" id="{71CBCAAF-A1B4-4E27-68E7-25D85A9F9A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64A9FC4-A248-AB45-6A9A-0984FBEEB241}"/>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346146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C64374-224C-BFCC-432A-31FA456815F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670B53C-9FD4-5CCF-7C74-594658A34F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8933D13-B260-D2CF-EFE8-39D92F50D4F5}"/>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5" name="Alatunnisteen paikkamerkki 4">
            <a:extLst>
              <a:ext uri="{FF2B5EF4-FFF2-40B4-BE49-F238E27FC236}">
                <a16:creationId xmlns:a16="http://schemas.microsoft.com/office/drawing/2014/main" id="{E162F82C-DA7D-2F66-C1CF-911B9D3DBCC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FAADC3C-ED55-9BD1-F81D-AC0F2B0AC05F}"/>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338498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bg>
      <p:bgPr>
        <a:solidFill>
          <a:schemeClr val="bg1"/>
        </a:solidFill>
        <a:effectLst/>
      </p:bgPr>
    </p:bg>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FC721C6-FA3D-D9D0-C88F-3DDB69EF4F62}"/>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F2452593-F240-3A79-4336-EA15DC5D6A8C}"/>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4F34F8A-FE79-9E62-71A8-ED19E4924F2B}"/>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5" name="Alatunnisteen paikkamerkki 4">
            <a:extLst>
              <a:ext uri="{FF2B5EF4-FFF2-40B4-BE49-F238E27FC236}">
                <a16:creationId xmlns:a16="http://schemas.microsoft.com/office/drawing/2014/main" id="{9DF22D34-B944-7F8A-D5DA-C3D2668A178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F8C87FD-2EED-F107-9BE8-162851A21560}"/>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319748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9FE37B-5E56-925A-0805-E913C68E7FB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A43B532-9249-3F44-155B-9B11B3638B4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9405828-EAB0-BA64-176B-7C7229E00161}"/>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5" name="Alatunnisteen paikkamerkki 4">
            <a:extLst>
              <a:ext uri="{FF2B5EF4-FFF2-40B4-BE49-F238E27FC236}">
                <a16:creationId xmlns:a16="http://schemas.microsoft.com/office/drawing/2014/main" id="{D9F6F4B9-3012-7FE2-A927-D36FD817DA1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18FC2D9-051A-E5CE-5072-6E6E54ACDD2B}"/>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9084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4E4074-671E-3406-D528-BBCE7FA11DF8}"/>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CC3E93B-4A8C-0A05-77F2-BC652A55C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D40B694-1E69-E01E-6B6F-AE91FF76EEE7}"/>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5" name="Alatunnisteen paikkamerkki 4">
            <a:extLst>
              <a:ext uri="{FF2B5EF4-FFF2-40B4-BE49-F238E27FC236}">
                <a16:creationId xmlns:a16="http://schemas.microsoft.com/office/drawing/2014/main" id="{4F17CE87-3548-DBC9-9513-D8E7EF563A6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F55579F-27E9-E7CE-33DB-F3F837B2C571}"/>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272169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6BADEA-F5B3-2888-DB96-82BFD812BBA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7571355-F98F-DF13-7EB3-0EA3BF71F239}"/>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2BBD730-3515-0858-7E63-FB3B75E40FA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CFA5453-2960-268B-B597-13ACC912F9B2}"/>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6" name="Alatunnisteen paikkamerkki 5">
            <a:extLst>
              <a:ext uri="{FF2B5EF4-FFF2-40B4-BE49-F238E27FC236}">
                <a16:creationId xmlns:a16="http://schemas.microsoft.com/office/drawing/2014/main" id="{78F2746F-A83B-D2B5-07AE-A81ED43B45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A7DB6E3-C5D8-2D2F-E7BD-7AB396F699BB}"/>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196066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24CE7-6E96-2D04-0436-D77251BB3A45}"/>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89683BE-6961-245B-570B-3D089798D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8895450-8E3E-EF52-4D97-A45A363A30C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EC53E36-43A7-7AC8-2A75-EFF06DC6D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74033CD-E380-DD25-A263-621AD89E48F6}"/>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6F3C5E0-497D-0D1C-55A1-554488136524}"/>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8" name="Alatunnisteen paikkamerkki 7">
            <a:extLst>
              <a:ext uri="{FF2B5EF4-FFF2-40B4-BE49-F238E27FC236}">
                <a16:creationId xmlns:a16="http://schemas.microsoft.com/office/drawing/2014/main" id="{C613FB89-EB5D-0672-7008-632EAB9B3F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39A2337-4B34-D0CC-AC76-093855B9DBF0}"/>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359743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6CE095-D0D5-4C23-2AA7-850407DEF85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B482FCC6-D0E5-236D-AABC-F94BDD2D8B83}"/>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4" name="Alatunnisteen paikkamerkki 3">
            <a:extLst>
              <a:ext uri="{FF2B5EF4-FFF2-40B4-BE49-F238E27FC236}">
                <a16:creationId xmlns:a16="http://schemas.microsoft.com/office/drawing/2014/main" id="{C66F2242-BB56-9088-F1B0-2F1E77B32A7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7BDABAC6-33CB-3AF8-1F55-1114C0C5658F}"/>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182330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312DD46-23AF-E1C4-70E4-7E8A9C3E29B8}"/>
              </a:ext>
            </a:extLst>
          </p:cNvPr>
          <p:cNvSpPr>
            <a:spLocks noGrp="1"/>
          </p:cNvSpPr>
          <p:nvPr>
            <p:ph type="dt" sz="half" idx="10"/>
          </p:nvPr>
        </p:nvSpPr>
        <p:spPr>
          <a:xfrm>
            <a:off x="5074920" y="6362700"/>
            <a:ext cx="2743200" cy="365125"/>
          </a:xfrm>
        </p:spPr>
        <p:txBody>
          <a:bodyPr/>
          <a:lstStyle/>
          <a:p>
            <a:fld id="{DD4E51B5-4D3B-4133-9F5E-FF36125E1D73}" type="datetimeFigureOut">
              <a:rPr lang="fi-FI" smtClean="0"/>
              <a:t>17.10.2024</a:t>
            </a:fld>
            <a:endParaRPr lang="fi-FI"/>
          </a:p>
        </p:txBody>
      </p:sp>
      <p:sp>
        <p:nvSpPr>
          <p:cNvPr id="4" name="Dian numeron paikkamerkki 3">
            <a:extLst>
              <a:ext uri="{FF2B5EF4-FFF2-40B4-BE49-F238E27FC236}">
                <a16:creationId xmlns:a16="http://schemas.microsoft.com/office/drawing/2014/main" id="{8E1C79E9-317D-8C21-1F3C-A3513FEAE7F4}"/>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1817908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BE8603-68D2-34EB-9F93-EDC0F31BB2B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BCCA47D-CFFC-1E89-65B5-E52306F141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73B791F-37A9-E58B-420A-1E7A4EE66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35CFB3E-A220-946A-B829-E9FD24D2F9D7}"/>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6" name="Alatunnisteen paikkamerkki 5">
            <a:extLst>
              <a:ext uri="{FF2B5EF4-FFF2-40B4-BE49-F238E27FC236}">
                <a16:creationId xmlns:a16="http://schemas.microsoft.com/office/drawing/2014/main" id="{F8AF23BE-2EA7-D066-1624-BA51330A680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35715D4-B57D-4CA1-0EC6-EE5DB4A991F0}"/>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72375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22607E-4508-FE1A-A6C5-7C343B66E0E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D334C1B-BFB9-97A2-9B03-E44062634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DC04A4C1-FAB7-42CE-306F-4E957C900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EABA317-359C-4082-CC6C-01547F5B2064}"/>
              </a:ext>
            </a:extLst>
          </p:cNvPr>
          <p:cNvSpPr>
            <a:spLocks noGrp="1"/>
          </p:cNvSpPr>
          <p:nvPr>
            <p:ph type="dt" sz="half" idx="10"/>
          </p:nvPr>
        </p:nvSpPr>
        <p:spPr/>
        <p:txBody>
          <a:bodyPr/>
          <a:lstStyle/>
          <a:p>
            <a:fld id="{DD4E51B5-4D3B-4133-9F5E-FF36125E1D73}" type="datetimeFigureOut">
              <a:rPr lang="fi-FI" smtClean="0"/>
              <a:t>17.10.2024</a:t>
            </a:fld>
            <a:endParaRPr lang="fi-FI"/>
          </a:p>
        </p:txBody>
      </p:sp>
      <p:sp>
        <p:nvSpPr>
          <p:cNvPr id="6" name="Alatunnisteen paikkamerkki 5">
            <a:extLst>
              <a:ext uri="{FF2B5EF4-FFF2-40B4-BE49-F238E27FC236}">
                <a16:creationId xmlns:a16="http://schemas.microsoft.com/office/drawing/2014/main" id="{BE6090FE-CCAB-C6A6-A1A0-4FDA8CBE0A8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5E40E71-9856-E684-27CC-95FB886943EC}"/>
              </a:ext>
            </a:extLst>
          </p:cNvPr>
          <p:cNvSpPr>
            <a:spLocks noGrp="1"/>
          </p:cNvSpPr>
          <p:nvPr>
            <p:ph type="sldNum" sz="quarter" idx="12"/>
          </p:nvPr>
        </p:nvSpPr>
        <p:spPr/>
        <p:txBody>
          <a:bodyPr/>
          <a:lstStyle/>
          <a:p>
            <a:fld id="{06B114CF-3A1C-4F19-A81C-437FE2D251E2}" type="slidenum">
              <a:rPr lang="fi-FI" smtClean="0"/>
              <a:t>‹#›</a:t>
            </a:fld>
            <a:endParaRPr lang="fi-FI"/>
          </a:p>
        </p:txBody>
      </p:sp>
    </p:spTree>
    <p:extLst>
      <p:ext uri="{BB962C8B-B14F-4D97-AF65-F5344CB8AC3E}">
        <p14:creationId xmlns:p14="http://schemas.microsoft.com/office/powerpoint/2010/main" val="285323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9BBA6F1-28CB-37FB-704B-A69022282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C564B9A-6297-28DB-5274-C1B544424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4B3F3D-8E1A-F41B-977C-35C09FEF2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E51B5-4D3B-4133-9F5E-FF36125E1D73}" type="datetimeFigureOut">
              <a:rPr lang="fi-FI" smtClean="0"/>
              <a:t>17.10.2024</a:t>
            </a:fld>
            <a:endParaRPr lang="fi-FI"/>
          </a:p>
        </p:txBody>
      </p:sp>
      <p:sp>
        <p:nvSpPr>
          <p:cNvPr id="5" name="Alatunnisteen paikkamerkki 4">
            <a:extLst>
              <a:ext uri="{FF2B5EF4-FFF2-40B4-BE49-F238E27FC236}">
                <a16:creationId xmlns:a16="http://schemas.microsoft.com/office/drawing/2014/main" id="{27674F0F-E910-2473-8393-6F6DBF0FB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8AABF1B-1454-764F-B80B-70092D146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114CF-3A1C-4F19-A81C-437FE2D251E2}" type="slidenum">
              <a:rPr lang="fi-FI" smtClean="0"/>
              <a:t>‹#›</a:t>
            </a:fld>
            <a:endParaRPr lang="fi-FI"/>
          </a:p>
        </p:txBody>
      </p:sp>
    </p:spTree>
    <p:extLst>
      <p:ext uri="{BB962C8B-B14F-4D97-AF65-F5344CB8AC3E}">
        <p14:creationId xmlns:p14="http://schemas.microsoft.com/office/powerpoint/2010/main" val="700680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dn.mll.fi/prod/2020/06/22152407/koulurauhan_julistus_2020_selkokielella_a4.pdf" TargetMode="External"/><Relationship Id="rId2" Type="http://schemas.openxmlformats.org/officeDocument/2006/relationships/hyperlink" Target="https://cdn.mll.fi/prod/2020/06/22152204/koulurauhan_julistus_2020_suomi_a4.pdf"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opike.fi/tuote/avaimet-selkokiele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selkokeskus.fi/selkokieli/nain-kirjoitat-selkokielta/pikaopas-selkokielen-kirjoittamiseen/"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photo/?fbid=817131817114633&amp;set=pcb.817135217114293&amp;locale=fi_FI"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elkokeskus.fi/selkokieli/selkokuva/" TargetMode="External"/><Relationship Id="rId2" Type="http://schemas.openxmlformats.org/officeDocument/2006/relationships/hyperlink" Target="https://selkokeskus.fi/selkokieli/selkokuvaopas/" TargetMode="External"/><Relationship Id="rId1" Type="http://schemas.openxmlformats.org/officeDocument/2006/relationships/slideLayout" Target="../slideLayouts/slideLayout2.xml"/><Relationship Id="rId5" Type="http://schemas.openxmlformats.org/officeDocument/2006/relationships/hyperlink" Target="https://papunet.net/kuvatyokalut/kuvapankki/" TargetMode="External"/><Relationship Id="rId4" Type="http://schemas.openxmlformats.org/officeDocument/2006/relationships/hyperlink" Target="https://selkokeskus.fi/selkokieli/selkokieli-videoiss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aKIBp9QYpIY?si=cEZLJRW0_as24Tlr" TargetMode="External"/><Relationship Id="rId2" Type="http://schemas.openxmlformats.org/officeDocument/2006/relationships/hyperlink" Target="https://youtu.be/PRjrggBgZBo?si=lnPtE2I4erUQBv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aol.fi/app/uploads/2022/09/Kielitietoisen-opettajan-tarkistuslista.pdf" TargetMode="External"/><Relationship Id="rId2" Type="http://schemas.openxmlformats.org/officeDocument/2006/relationships/hyperlink" Target="https://selkokeskus.fi/selkokieli/nain-puhut-selkokielta/pikaopas-selkokielen-puhumiseen/" TargetMode="Externa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kopiosto.fi/kopiosto/tekijanoikeustietoa/tekijanoikeuden-abc/"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saavutettavuusvaatimukset.f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hyperlink" Target="https://selkokeskus.fi/selkokiel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acebook.com/photo/?fbid=822627926565022&amp;set=pcb.822631126564702&amp;locale=fi_FI"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selkeastimeille.fi/ohjeet-ja-vinkit/10-vinkkia-verkkopalveluun/"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hyperlink" Target="Web%20Disability%20Simulator%20on%20Chrome-selaimen%20lis&#228;osa,%20joka%20simuloi%20n&#228;k&#246;&#246;n,%20motoriikkaan,%20ymm&#228;rt&#228;miseen%20ja%20keskittymiseen%20liittyvi&#228;%20ongelmi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acebook.com/photo/?fbid=840218911472590&amp;set=pcb.840224878138660&amp;locale=fi_FI" TargetMode="Externa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hyperlink" Target="https://youtu.be/GiznxyYhCNg?si=xTONUYQCh8heZu0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saavutettavasti.fi/verkkosisaltojen-saavutettavuus/" TargetMode="External"/><Relationship Id="rId2" Type="http://schemas.openxmlformats.org/officeDocument/2006/relationships/hyperlink" Target="https://verneri.ne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selkokeskus.fi/selkokieli/nain-kirjoitat-selkokielta/" TargetMode="External"/><Relationship Id="rId3" Type="http://schemas.openxmlformats.org/officeDocument/2006/relationships/hyperlink" Target="https://finna.fi/L1/Results?type=AllFields" TargetMode="External"/><Relationship Id="rId7" Type="http://schemas.openxmlformats.org/officeDocument/2006/relationships/hyperlink" Target="https://www.selkeastimeille.fi/ohjeet-ja-vinkit/kognitiivisen-saavutettavuuden-ohjeet/#teksti" TargetMode="External"/><Relationship Id="rId2" Type="http://schemas.openxmlformats.org/officeDocument/2006/relationships/hyperlink" Target="https://aoe.fi/#/etusivu" TargetMode="External"/><Relationship Id="rId1" Type="http://schemas.openxmlformats.org/officeDocument/2006/relationships/slideLayout" Target="../slideLayouts/slideLayout2.xml"/><Relationship Id="rId6" Type="http://schemas.openxmlformats.org/officeDocument/2006/relationships/hyperlink" Target="https://www.saavutettavasti.fi/verkkosisaltojen-saavutettavuus/" TargetMode="External"/><Relationship Id="rId11" Type="http://schemas.openxmlformats.org/officeDocument/2006/relationships/hyperlink" Target="https://maol.fi/materiaalit/kielitietoisuus-matematiikan-opetuksessa/" TargetMode="External"/><Relationship Id="rId5" Type="http://schemas.openxmlformats.org/officeDocument/2006/relationships/hyperlink" Target="https://youtu.be/wUszzPChjNE?si=i-L-3uYGFu0dXpN4" TargetMode="External"/><Relationship Id="rId10" Type="http://schemas.openxmlformats.org/officeDocument/2006/relationships/hyperlink" Target="https://maol.fi/app/uploads/2022/09/Kielitietoisen-opettajan-tarkistuslista.pdf" TargetMode="External"/><Relationship Id="rId4" Type="http://schemas.openxmlformats.org/officeDocument/2006/relationships/hyperlink" Target="https://papunet.net/saavutettavuus/" TargetMode="External"/><Relationship Id="rId9" Type="http://schemas.openxmlformats.org/officeDocument/2006/relationships/hyperlink" Target="https://selkokeskus.fi/selkokieli/"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hyperlink" Target="https://www.keuda.fi/keuda/hankkeet/vierko/"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ites.google.com/edu.hel.fi/selkomateriaaleja?usp=sharing" TargetMode="External"/><Relationship Id="rId2" Type="http://schemas.openxmlformats.org/officeDocument/2006/relationships/hyperlink" Target="https://aoe.fi/#/etusivu" TargetMode="Externa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selkokeskus.fi/selkokieli/nain-kirjoitat-selkokielta/pikaopas-selkokielen-kirjoittamiseen/"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selkeastimeille.fi/ohjeet-ja-vinkit/ohjeita-selkeaan-tekstiin/" TargetMode="External"/><Relationship Id="rId2" Type="http://schemas.openxmlformats.org/officeDocument/2006/relationships/hyperlink" Target="https://selkokeskus.fi/selkokieli/nain-kirjoitat-selkokielta/" TargetMode="External"/><Relationship Id="rId1" Type="http://schemas.openxmlformats.org/officeDocument/2006/relationships/slideLayout" Target="../slideLayouts/slideLayout2.xml"/><Relationship Id="rId4" Type="http://schemas.openxmlformats.org/officeDocument/2006/relationships/hyperlink" Target="https://maol.fi/app/uploads/2022/09/Kielitietoisen-opettajan-tarkistuslist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kuvakaappaus, sumennus, vektorigrafiikka, muotoilu&#10;&#10;Kuvaus luotu automaattisesti">
            <a:extLst>
              <a:ext uri="{FF2B5EF4-FFF2-40B4-BE49-F238E27FC236}">
                <a16:creationId xmlns:a16="http://schemas.microsoft.com/office/drawing/2014/main" id="{CEA2A4F1-13A9-0F65-0766-D7A47A040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tsikko 2">
            <a:extLst>
              <a:ext uri="{FF2B5EF4-FFF2-40B4-BE49-F238E27FC236}">
                <a16:creationId xmlns:a16="http://schemas.microsoft.com/office/drawing/2014/main" id="{D45E4F89-AAD2-E4F4-6935-6B9E84C2DF5B}"/>
              </a:ext>
              <a:ext uri="{C183D7F6-B498-43B3-948B-1728B52AA6E4}">
                <adec:decorative xmlns:adec="http://schemas.microsoft.com/office/drawing/2017/decorative" val="0"/>
              </a:ext>
            </a:extLst>
          </p:cNvPr>
          <p:cNvSpPr>
            <a:spLocks noGrp="1"/>
          </p:cNvSpPr>
          <p:nvPr>
            <p:ph type="title"/>
          </p:nvPr>
        </p:nvSpPr>
        <p:spPr>
          <a:xfrm>
            <a:off x="3358786" y="1568450"/>
            <a:ext cx="5035913" cy="4090790"/>
          </a:xfrm>
        </p:spPr>
        <p:txBody>
          <a:bodyPr>
            <a:normAutofit fontScale="90000"/>
          </a:bodyPr>
          <a:lstStyle/>
          <a:p>
            <a:pPr algn="ctr"/>
            <a:r>
              <a:rPr lang="fi-FI" sz="5400" b="1" dirty="0">
                <a:solidFill>
                  <a:schemeClr val="tx1"/>
                </a:solidFill>
                <a:latin typeface="Calibri" panose="020F0502020204030204"/>
                <a:cs typeface="Calibri" panose="020F0502020204030204"/>
              </a:rPr>
              <a:t>Selkotekijä</a:t>
            </a:r>
            <a:br>
              <a:rPr lang="fi-FI" sz="5400" b="1" dirty="0">
                <a:solidFill>
                  <a:schemeClr val="tx1"/>
                </a:solidFill>
                <a:latin typeface="Calibri" panose="020F0502020204030204"/>
                <a:cs typeface="Calibri" panose="020F0502020204030204"/>
              </a:rPr>
            </a:br>
            <a:r>
              <a:rPr lang="fi-FI" sz="5400" b="1" dirty="0">
                <a:solidFill>
                  <a:schemeClr val="tx1"/>
                </a:solidFill>
                <a:latin typeface="Calibri" panose="020F0502020204030204"/>
                <a:cs typeface="Calibri" panose="020F0502020204030204"/>
              </a:rPr>
              <a:t>ja</a:t>
            </a:r>
            <a:br>
              <a:rPr lang="fi-FI" sz="5400" b="1" dirty="0">
                <a:solidFill>
                  <a:schemeClr val="tx1"/>
                </a:solidFill>
                <a:latin typeface="Calibri" panose="020F0502020204030204"/>
                <a:cs typeface="Calibri" panose="020F0502020204030204"/>
              </a:rPr>
            </a:br>
            <a:r>
              <a:rPr lang="fi-FI" sz="5400" b="1" dirty="0">
                <a:solidFill>
                  <a:schemeClr val="tx1"/>
                </a:solidFill>
                <a:latin typeface="Calibri" panose="020F0502020204030204"/>
                <a:cs typeface="Calibri" panose="020F0502020204030204"/>
              </a:rPr>
              <a:t>saavutettavuus</a:t>
            </a:r>
            <a:br>
              <a:rPr lang="fi-FI" sz="4800" b="1" dirty="0">
                <a:solidFill>
                  <a:schemeClr val="tx1"/>
                </a:solidFill>
                <a:latin typeface="Calibri" panose="020F0502020204030204"/>
                <a:cs typeface="Calibri" panose="020F0502020204030204"/>
              </a:rPr>
            </a:br>
            <a:br>
              <a:rPr lang="fi-FI" sz="4800" b="1" dirty="0">
                <a:solidFill>
                  <a:schemeClr val="tx1"/>
                </a:solidFill>
                <a:latin typeface="Calibri" panose="020F0502020204030204"/>
                <a:cs typeface="Calibri" panose="020F0502020204030204"/>
              </a:rPr>
            </a:br>
            <a:r>
              <a:rPr lang="fi-FI" sz="3600" b="1" dirty="0">
                <a:solidFill>
                  <a:schemeClr val="tx1"/>
                </a:solidFill>
                <a:latin typeface="Calibri" panose="020F0502020204030204"/>
                <a:cs typeface="Calibri" panose="020F0502020204030204"/>
              </a:rPr>
              <a:t>Koulutusdiat 6/2</a:t>
            </a:r>
            <a:br>
              <a:rPr lang="fi-FI" sz="3600" b="1" dirty="0">
                <a:solidFill>
                  <a:schemeClr val="tx1"/>
                </a:solidFill>
                <a:latin typeface="Calibri" panose="020F0502020204030204"/>
                <a:cs typeface="Calibri" panose="020F0502020204030204"/>
              </a:rPr>
            </a:br>
            <a:r>
              <a:rPr lang="fi-FI" sz="3600" b="1" dirty="0">
                <a:solidFill>
                  <a:schemeClr val="tx1"/>
                </a:solidFill>
                <a:latin typeface="Calibri" panose="020F0502020204030204"/>
                <a:cs typeface="Calibri" panose="020F0502020204030204"/>
              </a:rPr>
              <a:t>VIERKO</a:t>
            </a:r>
            <a:br>
              <a:rPr lang="fi-FI" sz="3600" b="1" dirty="0">
                <a:solidFill>
                  <a:schemeClr val="tx1"/>
                </a:solidFill>
                <a:latin typeface="Calibri" panose="020F0502020204030204"/>
                <a:cs typeface="Calibri" panose="020F0502020204030204"/>
              </a:rPr>
            </a:br>
            <a:r>
              <a:rPr lang="fi-FI" sz="3600" dirty="0">
                <a:solidFill>
                  <a:schemeClr val="tx1"/>
                </a:solidFill>
                <a:latin typeface="Calibri" panose="020F0502020204030204"/>
                <a:cs typeface="Calibri" panose="020F0502020204030204"/>
              </a:rPr>
              <a:t>2024</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Kuva 8" descr="Kuva, joka sisältää kohteen Fontti, Grafiikka, valkoinen, logo&#10;&#10;Kuvaus luotu automaattisesti">
            <a:extLst>
              <a:ext uri="{FF2B5EF4-FFF2-40B4-BE49-F238E27FC236}">
                <a16:creationId xmlns:a16="http://schemas.microsoft.com/office/drawing/2014/main" id="{B13016EF-300D-6704-709B-A5994299AB26}"/>
              </a:ext>
            </a:extLst>
          </p:cNvPr>
          <p:cNvPicPr>
            <a:picLocks noChangeAspect="1"/>
          </p:cNvPicPr>
          <p:nvPr/>
        </p:nvPicPr>
        <p:blipFill>
          <a:blip r:embed="rId3"/>
          <a:stretch>
            <a:fillRect/>
          </a:stretch>
        </p:blipFill>
        <p:spPr>
          <a:xfrm>
            <a:off x="177616" y="6194662"/>
            <a:ext cx="1999343" cy="381607"/>
          </a:xfrm>
          <a:prstGeom prst="rect">
            <a:avLst/>
          </a:prstGeom>
        </p:spPr>
      </p:pic>
      <p:sp>
        <p:nvSpPr>
          <p:cNvPr id="10" name="Tekstiruutu 9">
            <a:extLst>
              <a:ext uri="{FF2B5EF4-FFF2-40B4-BE49-F238E27FC236}">
                <a16:creationId xmlns:a16="http://schemas.microsoft.com/office/drawing/2014/main" id="{223BD65B-79EF-FE18-61A8-A34AA570B816}"/>
              </a:ext>
            </a:extLst>
          </p:cNvPr>
          <p:cNvSpPr txBox="1"/>
          <p:nvPr/>
        </p:nvSpPr>
        <p:spPr>
          <a:xfrm>
            <a:off x="123896" y="206493"/>
            <a:ext cx="19993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latin typeface="Abadi"/>
                <a:cs typeface="Calibri"/>
              </a:rPr>
              <a:t>Oppimateriaalit</a:t>
            </a:r>
          </a:p>
        </p:txBody>
      </p:sp>
    </p:spTree>
    <p:extLst>
      <p:ext uri="{BB962C8B-B14F-4D97-AF65-F5344CB8AC3E}">
        <p14:creationId xmlns:p14="http://schemas.microsoft.com/office/powerpoint/2010/main" val="2144849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2626468" y="2504519"/>
            <a:ext cx="9008471" cy="1125062"/>
          </a:xfrm>
        </p:spPr>
        <p:txBody>
          <a:bodyPr>
            <a:noAutofit/>
          </a:bodyPr>
          <a:lstStyle/>
          <a:p>
            <a:r>
              <a:rPr lang="fi-FI" b="1" dirty="0">
                <a:solidFill>
                  <a:schemeClr val="accent5">
                    <a:lumMod val="50000"/>
                  </a:schemeClr>
                </a:solidFill>
                <a:latin typeface="+mn-lt"/>
                <a:ea typeface="ADLaM Display"/>
                <a:cs typeface="ADLaM Display"/>
              </a:rPr>
              <a:t>Mukauttaminen selkokielelle</a:t>
            </a:r>
          </a:p>
        </p:txBody>
      </p:sp>
      <p:pic>
        <p:nvPicPr>
          <p:cNvPr id="3" name="Kuva 2">
            <a:extLst>
              <a:ext uri="{FF2B5EF4-FFF2-40B4-BE49-F238E27FC236}">
                <a16:creationId xmlns:a16="http://schemas.microsoft.com/office/drawing/2014/main" id="{773C2511-DA6C-F6C7-5927-AB140AE21B0E}"/>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409448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E0971E-7412-5C7B-539A-A40958567F89}"/>
              </a:ext>
            </a:extLst>
          </p:cNvPr>
          <p:cNvSpPr>
            <a:spLocks noGrp="1"/>
          </p:cNvSpPr>
          <p:nvPr>
            <p:ph type="title"/>
          </p:nvPr>
        </p:nvSpPr>
        <p:spPr>
          <a:xfrm>
            <a:off x="839787" y="162129"/>
            <a:ext cx="11261421" cy="972766"/>
          </a:xfrm>
        </p:spPr>
        <p:txBody>
          <a:bodyPr>
            <a:noAutofit/>
          </a:bodyPr>
          <a:lstStyle/>
          <a:p>
            <a:r>
              <a:rPr lang="fi-FI" sz="3600" dirty="0"/>
              <a:t>Katkelmat yleiskielisestä tekstistä ja selkomukautuksesta: miten teksti on muuttunut helpoksi?</a:t>
            </a:r>
          </a:p>
        </p:txBody>
      </p:sp>
      <p:sp>
        <p:nvSpPr>
          <p:cNvPr id="3" name="Tekstin paikkamerkki 2">
            <a:extLst>
              <a:ext uri="{FF2B5EF4-FFF2-40B4-BE49-F238E27FC236}">
                <a16:creationId xmlns:a16="http://schemas.microsoft.com/office/drawing/2014/main" id="{05781846-8BF6-BED7-DA3B-884815D2F23F}"/>
              </a:ext>
            </a:extLst>
          </p:cNvPr>
          <p:cNvSpPr>
            <a:spLocks noGrp="1"/>
          </p:cNvSpPr>
          <p:nvPr>
            <p:ph type="body" idx="1"/>
          </p:nvPr>
        </p:nvSpPr>
        <p:spPr>
          <a:xfrm>
            <a:off x="839788" y="1134895"/>
            <a:ext cx="5157787" cy="546269"/>
          </a:xfrm>
        </p:spPr>
        <p:txBody>
          <a:bodyPr>
            <a:normAutofit fontScale="25000" lnSpcReduction="20000"/>
          </a:bodyPr>
          <a:lstStyle/>
          <a:p>
            <a:endParaRPr lang="fi-FI" dirty="0">
              <a:hlinkClick r:id="rId2"/>
            </a:endParaRPr>
          </a:p>
          <a:p>
            <a:r>
              <a:rPr lang="fi-FI" sz="7400" dirty="0">
                <a:hlinkClick r:id="rId2"/>
              </a:rPr>
              <a:t>Koulurauhan julistus 2020</a:t>
            </a:r>
            <a:endParaRPr lang="fi-FI" sz="7400" dirty="0"/>
          </a:p>
          <a:p>
            <a:endParaRPr lang="fi-FI" dirty="0"/>
          </a:p>
        </p:txBody>
      </p:sp>
      <p:sp>
        <p:nvSpPr>
          <p:cNvPr id="4" name="Sisällön paikkamerkki 3">
            <a:extLst>
              <a:ext uri="{FF2B5EF4-FFF2-40B4-BE49-F238E27FC236}">
                <a16:creationId xmlns:a16="http://schemas.microsoft.com/office/drawing/2014/main" id="{3547C7E3-E9DC-9332-91E5-2B3AE97F03D9}"/>
              </a:ext>
            </a:extLst>
          </p:cNvPr>
          <p:cNvSpPr>
            <a:spLocks noGrp="1"/>
          </p:cNvSpPr>
          <p:nvPr>
            <p:ph sz="half" idx="2"/>
          </p:nvPr>
        </p:nvSpPr>
        <p:spPr>
          <a:xfrm>
            <a:off x="839788" y="1608306"/>
            <a:ext cx="5157787" cy="4581357"/>
          </a:xfrm>
        </p:spPr>
        <p:txBody>
          <a:bodyPr>
            <a:normAutofit fontScale="55000" lnSpcReduction="20000"/>
          </a:bodyPr>
          <a:lstStyle/>
          <a:p>
            <a:pPr marL="0" indent="0">
              <a:buNone/>
            </a:pPr>
            <a:r>
              <a:rPr lang="fi-FI" sz="2800" dirty="0"/>
              <a:t>Koulun pitää olla paikka, jossa on turvallinen olla. Siellä pitää olla kavereita, ystäviä ja aikuisia, joihin voi luottaa. Voit itse tuottaa muille hyvää mieltä olemalla auttavainen ja reilu. Jokaisella on oikeus koulurauhaan, ja meillä kaikilla on velvollisuus muokata koulusta turvallinen ympäristö. On hyvä muistaa muskettisotureiden tunnuslause ”yksi kaikkien ja kaikki yhden puolesta”. Koulurauhan tärkein asia on yhdenvertaisuus, joka valittiin tämän vuoden teemaksi. Voit toteuttaa yhdenvertaisuutta ottamalla kaveriasi kädestä kiinni. Tätä kuvaa myös vuoden tunnuslause ”Käsi kädessä”. Tunnuslause valittiin ennen kuin koronavirus oli levinnyt Suomeen. ”Käsi kädessä” -sloganilla haluamme kuvata sitä, että vaikka terveyssyistä onkin joskus tärkeää pitää etäisyys muihin, niin on myös tärkeää tukea kaveria ja olla henkisesti lähellä vaikeina aikoina. </a:t>
            </a:r>
          </a:p>
          <a:p>
            <a:pPr marL="0" indent="0">
              <a:buNone/>
            </a:pPr>
            <a:endParaRPr lang="fi-FI" sz="2400" dirty="0"/>
          </a:p>
          <a:p>
            <a:pPr marL="0" indent="0">
              <a:buNone/>
            </a:pPr>
            <a:r>
              <a:rPr lang="fi-FI" sz="2800" dirty="0"/>
              <a:t>Ei ole väliä millainen sinä olet, mistä tulet tai millaisia vaatteita käytät, olet aina saman arvoinen kuin muut. Avoin ja myönteinen asenne uusia ihmisiä ja kokemuksia kohtaan on kaiken a ja o. Voimme koulurauhassakin toteuttaa Muumimamman viisauksia yrittämällä nähdä hyvät puolet kaikissa. Ottamalla koulutoveriasi kädestä kiinni osoitat olevasi hänen rinnallaan ja auttamassa häntä. Samalla saat itsellesi hyvän mielen. </a:t>
            </a:r>
          </a:p>
          <a:p>
            <a:pPr marL="0" indent="0">
              <a:buNone/>
            </a:pPr>
            <a:endParaRPr lang="fi-FI" dirty="0"/>
          </a:p>
        </p:txBody>
      </p:sp>
      <p:sp>
        <p:nvSpPr>
          <p:cNvPr id="5" name="Tekstin paikkamerkki 4">
            <a:extLst>
              <a:ext uri="{FF2B5EF4-FFF2-40B4-BE49-F238E27FC236}">
                <a16:creationId xmlns:a16="http://schemas.microsoft.com/office/drawing/2014/main" id="{8F0F776D-86C9-1BE9-E989-913DE938DD2E}"/>
              </a:ext>
            </a:extLst>
          </p:cNvPr>
          <p:cNvSpPr>
            <a:spLocks noGrp="1"/>
          </p:cNvSpPr>
          <p:nvPr>
            <p:ph type="body" sz="quarter" idx="3"/>
          </p:nvPr>
        </p:nvSpPr>
        <p:spPr>
          <a:xfrm>
            <a:off x="6172200" y="1251325"/>
            <a:ext cx="5183188" cy="429840"/>
          </a:xfrm>
        </p:spPr>
        <p:txBody>
          <a:bodyPr>
            <a:normAutofit fontScale="25000" lnSpcReduction="20000"/>
          </a:bodyPr>
          <a:lstStyle/>
          <a:p>
            <a:r>
              <a:rPr lang="fi-FI" sz="7200" dirty="0">
                <a:hlinkClick r:id="rId3"/>
              </a:rPr>
              <a:t>Koulurauhan julistus 2020 (selko)</a:t>
            </a:r>
            <a:endParaRPr lang="fi-FI" sz="7200" dirty="0">
              <a:latin typeface="+mj-lt"/>
            </a:endParaRPr>
          </a:p>
          <a:p>
            <a:endParaRPr lang="fi-FI" dirty="0"/>
          </a:p>
        </p:txBody>
      </p:sp>
      <p:sp>
        <p:nvSpPr>
          <p:cNvPr id="6" name="Sisällön paikkamerkki 5">
            <a:extLst>
              <a:ext uri="{FF2B5EF4-FFF2-40B4-BE49-F238E27FC236}">
                <a16:creationId xmlns:a16="http://schemas.microsoft.com/office/drawing/2014/main" id="{F4992A48-B5AB-EDF7-9411-FE93B7354D08}"/>
              </a:ext>
            </a:extLst>
          </p:cNvPr>
          <p:cNvSpPr>
            <a:spLocks noGrp="1"/>
          </p:cNvSpPr>
          <p:nvPr>
            <p:ph sz="quarter" idx="4"/>
          </p:nvPr>
        </p:nvSpPr>
        <p:spPr>
          <a:xfrm>
            <a:off x="6172200" y="1608306"/>
            <a:ext cx="5183188" cy="4581357"/>
          </a:xfrm>
        </p:spPr>
        <p:txBody>
          <a:bodyPr>
            <a:normAutofit fontScale="55000" lnSpcReduction="20000"/>
          </a:bodyPr>
          <a:lstStyle/>
          <a:p>
            <a:pPr marL="0" indent="0">
              <a:lnSpc>
                <a:spcPct val="120000"/>
              </a:lnSpc>
              <a:spcBef>
                <a:spcPts val="0"/>
              </a:spcBef>
              <a:buNone/>
            </a:pPr>
            <a:r>
              <a:rPr lang="fi-FI" sz="2800" dirty="0">
                <a:latin typeface="+mj-lt"/>
              </a:rPr>
              <a:t>Yhdenvertaisuus on sitä, </a:t>
            </a:r>
          </a:p>
          <a:p>
            <a:pPr marL="0" indent="0">
              <a:lnSpc>
                <a:spcPct val="120000"/>
              </a:lnSpc>
              <a:spcBef>
                <a:spcPts val="0"/>
              </a:spcBef>
              <a:buNone/>
            </a:pPr>
            <a:r>
              <a:rPr lang="fi-FI" sz="2800" dirty="0">
                <a:latin typeface="+mj-lt"/>
              </a:rPr>
              <a:t>että kaikki ihmiset ovat yhtä tärkeitä. </a:t>
            </a:r>
          </a:p>
          <a:p>
            <a:pPr marL="0" indent="0">
              <a:lnSpc>
                <a:spcPct val="120000"/>
              </a:lnSpc>
              <a:spcBef>
                <a:spcPts val="0"/>
              </a:spcBef>
              <a:buNone/>
            </a:pPr>
            <a:r>
              <a:rPr lang="fi-FI" sz="2800" dirty="0">
                <a:latin typeface="+mj-lt"/>
              </a:rPr>
              <a:t>Olemme erilaisia, mutta samanarvoisia. </a:t>
            </a:r>
          </a:p>
          <a:p>
            <a:pPr marL="0" indent="0">
              <a:lnSpc>
                <a:spcPct val="120000"/>
              </a:lnSpc>
              <a:spcBef>
                <a:spcPts val="0"/>
              </a:spcBef>
              <a:buNone/>
            </a:pPr>
            <a:endParaRPr lang="fi-FI" sz="2800" dirty="0">
              <a:latin typeface="+mj-lt"/>
            </a:endParaRPr>
          </a:p>
          <a:p>
            <a:pPr marL="0" indent="0">
              <a:lnSpc>
                <a:spcPct val="120000"/>
              </a:lnSpc>
              <a:spcBef>
                <a:spcPts val="0"/>
              </a:spcBef>
              <a:buNone/>
            </a:pPr>
            <a:r>
              <a:rPr lang="fi-FI" sz="2800" dirty="0">
                <a:latin typeface="+mj-lt"/>
              </a:rPr>
              <a:t>Koulurauhan tunnuslause on ”käsi kädessä”. </a:t>
            </a:r>
          </a:p>
          <a:p>
            <a:pPr marL="0" indent="0">
              <a:lnSpc>
                <a:spcPct val="120000"/>
              </a:lnSpc>
              <a:spcBef>
                <a:spcPts val="0"/>
              </a:spcBef>
              <a:buNone/>
            </a:pPr>
            <a:r>
              <a:rPr lang="fi-FI" sz="2800" dirty="0">
                <a:latin typeface="+mj-lt"/>
              </a:rPr>
              <a:t>Se kertoo, </a:t>
            </a:r>
          </a:p>
          <a:p>
            <a:pPr marL="0" indent="0">
              <a:lnSpc>
                <a:spcPct val="120000"/>
              </a:lnSpc>
              <a:spcBef>
                <a:spcPts val="0"/>
              </a:spcBef>
              <a:buNone/>
            </a:pPr>
            <a:r>
              <a:rPr lang="fi-FI" sz="2800" dirty="0">
                <a:latin typeface="+mj-lt"/>
              </a:rPr>
              <a:t>että koulussa on tärkeää toimia yhdessä. </a:t>
            </a:r>
          </a:p>
          <a:p>
            <a:pPr marL="0" indent="0">
              <a:lnSpc>
                <a:spcPct val="120000"/>
              </a:lnSpc>
              <a:spcBef>
                <a:spcPts val="0"/>
              </a:spcBef>
              <a:buNone/>
            </a:pPr>
            <a:r>
              <a:rPr lang="fi-FI" sz="2800" dirty="0">
                <a:latin typeface="+mj-lt"/>
              </a:rPr>
              <a:t>Koronaviruksen takia emme voi ottaa kaveria kädestä, </a:t>
            </a:r>
          </a:p>
          <a:p>
            <a:pPr marL="0" indent="0">
              <a:lnSpc>
                <a:spcPct val="120000"/>
              </a:lnSpc>
              <a:spcBef>
                <a:spcPts val="0"/>
              </a:spcBef>
              <a:buNone/>
            </a:pPr>
            <a:r>
              <a:rPr lang="fi-FI" sz="2800" dirty="0">
                <a:latin typeface="+mj-lt"/>
              </a:rPr>
              <a:t>mutta voimme auttaa ja tukea toisiamme. </a:t>
            </a:r>
          </a:p>
          <a:p>
            <a:pPr marL="0" indent="0">
              <a:lnSpc>
                <a:spcPct val="120000"/>
              </a:lnSpc>
              <a:spcBef>
                <a:spcPts val="0"/>
              </a:spcBef>
              <a:buNone/>
            </a:pPr>
            <a:r>
              <a:rPr lang="fi-FI" sz="2800" dirty="0">
                <a:latin typeface="+mj-lt"/>
              </a:rPr>
              <a:t>Suomen presidentti Sauli Niinistö on sanonut, </a:t>
            </a:r>
          </a:p>
          <a:p>
            <a:pPr marL="0" indent="0">
              <a:lnSpc>
                <a:spcPct val="120000"/>
              </a:lnSpc>
              <a:spcBef>
                <a:spcPts val="0"/>
              </a:spcBef>
              <a:buNone/>
            </a:pPr>
            <a:r>
              <a:rPr lang="fi-FI" sz="2800" dirty="0">
                <a:latin typeface="+mj-lt"/>
              </a:rPr>
              <a:t>että voit tuntea toisen ihmisen läheiseksi, </a:t>
            </a:r>
          </a:p>
          <a:p>
            <a:pPr marL="0" indent="0">
              <a:lnSpc>
                <a:spcPct val="120000"/>
              </a:lnSpc>
              <a:spcBef>
                <a:spcPts val="0"/>
              </a:spcBef>
              <a:buNone/>
            </a:pPr>
            <a:r>
              <a:rPr lang="fi-FI" sz="2800" dirty="0">
                <a:latin typeface="+mj-lt"/>
              </a:rPr>
              <a:t>vaikka et koske häneen. </a:t>
            </a:r>
          </a:p>
          <a:p>
            <a:pPr marL="0" indent="0">
              <a:lnSpc>
                <a:spcPct val="120000"/>
              </a:lnSpc>
              <a:spcBef>
                <a:spcPts val="0"/>
              </a:spcBef>
              <a:buNone/>
            </a:pPr>
            <a:endParaRPr lang="fi-FI" sz="2800" dirty="0">
              <a:latin typeface="+mj-lt"/>
            </a:endParaRPr>
          </a:p>
          <a:p>
            <a:pPr marL="0" indent="0">
              <a:lnSpc>
                <a:spcPct val="120000"/>
              </a:lnSpc>
              <a:spcBef>
                <a:spcPts val="0"/>
              </a:spcBef>
              <a:buNone/>
            </a:pPr>
            <a:r>
              <a:rPr lang="fi-FI" sz="2800" dirty="0">
                <a:latin typeface="+mj-lt"/>
              </a:rPr>
              <a:t>Jokainen voi vaikuttaa siihen, </a:t>
            </a:r>
          </a:p>
          <a:p>
            <a:pPr marL="0" indent="0">
              <a:lnSpc>
                <a:spcPct val="120000"/>
              </a:lnSpc>
              <a:spcBef>
                <a:spcPts val="0"/>
              </a:spcBef>
              <a:buNone/>
            </a:pPr>
            <a:r>
              <a:rPr lang="fi-FI" sz="2800" dirty="0">
                <a:latin typeface="+mj-lt"/>
              </a:rPr>
              <a:t>millaista koulussa on. </a:t>
            </a:r>
          </a:p>
          <a:p>
            <a:pPr marL="0" indent="0">
              <a:lnSpc>
                <a:spcPct val="120000"/>
              </a:lnSpc>
              <a:spcBef>
                <a:spcPts val="0"/>
              </a:spcBef>
              <a:buNone/>
            </a:pPr>
            <a:r>
              <a:rPr lang="fi-FI" sz="2800" dirty="0">
                <a:latin typeface="+mj-lt"/>
              </a:rPr>
              <a:t>Et ehkä pidä kaikista ihmisistä, </a:t>
            </a:r>
          </a:p>
          <a:p>
            <a:pPr marL="0" indent="0">
              <a:lnSpc>
                <a:spcPct val="120000"/>
              </a:lnSpc>
              <a:spcBef>
                <a:spcPts val="0"/>
              </a:spcBef>
              <a:buNone/>
            </a:pPr>
            <a:r>
              <a:rPr lang="fi-FI" sz="2800" dirty="0">
                <a:latin typeface="+mj-lt"/>
              </a:rPr>
              <a:t>mutta voit olla kaikille reilu, </a:t>
            </a:r>
          </a:p>
          <a:p>
            <a:pPr marL="0" indent="0">
              <a:lnSpc>
                <a:spcPct val="120000"/>
              </a:lnSpc>
              <a:spcBef>
                <a:spcPts val="0"/>
              </a:spcBef>
              <a:buNone/>
            </a:pPr>
            <a:r>
              <a:rPr lang="fi-FI" sz="2800" dirty="0">
                <a:latin typeface="+mj-lt"/>
              </a:rPr>
              <a:t>auttavainen ja ystävällinen. </a:t>
            </a:r>
          </a:p>
          <a:p>
            <a:pPr marL="0" indent="0">
              <a:lnSpc>
                <a:spcPct val="120000"/>
              </a:lnSpc>
              <a:spcBef>
                <a:spcPts val="0"/>
              </a:spcBef>
              <a:buNone/>
            </a:pPr>
            <a:r>
              <a:rPr lang="fi-FI" sz="2800" dirty="0">
                <a:latin typeface="+mj-lt"/>
              </a:rPr>
              <a:t>Silloin saat hyvän mielen myös itse.</a:t>
            </a:r>
            <a:endParaRPr lang="fi-FI" sz="2800" dirty="0"/>
          </a:p>
          <a:p>
            <a:pPr marL="0" indent="0">
              <a:buNone/>
            </a:pPr>
            <a:endParaRPr lang="fi-FI" dirty="0"/>
          </a:p>
        </p:txBody>
      </p:sp>
    </p:spTree>
    <p:extLst>
      <p:ext uri="{BB962C8B-B14F-4D97-AF65-F5344CB8AC3E}">
        <p14:creationId xmlns:p14="http://schemas.microsoft.com/office/powerpoint/2010/main" val="792569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5D301D-D559-6076-8585-EBE76FD7984C}"/>
              </a:ext>
            </a:extLst>
          </p:cNvPr>
          <p:cNvSpPr>
            <a:spLocks noGrp="1"/>
          </p:cNvSpPr>
          <p:nvPr>
            <p:ph type="title"/>
          </p:nvPr>
        </p:nvSpPr>
        <p:spPr>
          <a:xfrm>
            <a:off x="838200" y="365125"/>
            <a:ext cx="10515600" cy="782739"/>
          </a:xfrm>
        </p:spPr>
        <p:txBody>
          <a:bodyPr/>
          <a:lstStyle/>
          <a:p>
            <a:r>
              <a:rPr lang="fi-FI" dirty="0"/>
              <a:t>Mitä tapahtui selkomukautuksessa? Osa 1</a:t>
            </a:r>
          </a:p>
        </p:txBody>
      </p:sp>
      <p:sp>
        <p:nvSpPr>
          <p:cNvPr id="3" name="Sisällön paikkamerkki 2">
            <a:extLst>
              <a:ext uri="{FF2B5EF4-FFF2-40B4-BE49-F238E27FC236}">
                <a16:creationId xmlns:a16="http://schemas.microsoft.com/office/drawing/2014/main" id="{8EA9A217-A2B7-CB7E-597C-DD4834BD949E}"/>
              </a:ext>
            </a:extLst>
          </p:cNvPr>
          <p:cNvSpPr>
            <a:spLocks noGrp="1"/>
          </p:cNvSpPr>
          <p:nvPr>
            <p:ph idx="1"/>
          </p:nvPr>
        </p:nvSpPr>
        <p:spPr>
          <a:xfrm>
            <a:off x="838200" y="1284051"/>
            <a:ext cx="10515600" cy="4892912"/>
          </a:xfrm>
        </p:spPr>
        <p:txBody>
          <a:bodyPr>
            <a:normAutofit/>
          </a:bodyPr>
          <a:lstStyle/>
          <a:p>
            <a:r>
              <a:rPr lang="fi-FI" dirty="0"/>
              <a:t>Alkujohdattelu on jäänyt pois.</a:t>
            </a:r>
          </a:p>
          <a:p>
            <a:r>
              <a:rPr lang="fi-FI" dirty="0"/>
              <a:t>Selkoversiossa tärkein asia ensin ja yksityiskohtia on karsittu.</a:t>
            </a:r>
          </a:p>
          <a:p>
            <a:r>
              <a:rPr lang="fi-FI" dirty="0"/>
              <a:t>Asia on tiivistetty.</a:t>
            </a:r>
          </a:p>
          <a:p>
            <a:r>
              <a:rPr lang="fi-FI" dirty="0"/>
              <a:t>Asiat on järjestetty tärkeys- ja johdonmukaisuusjärjestykseen.</a:t>
            </a:r>
          </a:p>
          <a:p>
            <a:r>
              <a:rPr lang="fi-FI" dirty="0"/>
              <a:t>Alkuperäisen tekstin selkeät osat ovat jääneet selkoversioon.</a:t>
            </a:r>
          </a:p>
          <a:p>
            <a:pPr marL="0" indent="0">
              <a:buNone/>
            </a:pPr>
            <a:endParaRPr lang="fi-FI" dirty="0"/>
          </a:p>
        </p:txBody>
      </p:sp>
    </p:spTree>
    <p:extLst>
      <p:ext uri="{BB962C8B-B14F-4D97-AF65-F5344CB8AC3E}">
        <p14:creationId xmlns:p14="http://schemas.microsoft.com/office/powerpoint/2010/main" val="2332788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1BDA8E-4C83-CDAC-17AC-E56D028260FE}"/>
              </a:ext>
            </a:extLst>
          </p:cNvPr>
          <p:cNvSpPr>
            <a:spLocks noGrp="1"/>
          </p:cNvSpPr>
          <p:nvPr>
            <p:ph type="title"/>
          </p:nvPr>
        </p:nvSpPr>
        <p:spPr/>
        <p:txBody>
          <a:bodyPr/>
          <a:lstStyle/>
          <a:p>
            <a:r>
              <a:rPr lang="fi-FI" dirty="0"/>
              <a:t>Mitä tapahtui selkomukautuksessa? Osa 2</a:t>
            </a:r>
          </a:p>
        </p:txBody>
      </p:sp>
      <p:sp>
        <p:nvSpPr>
          <p:cNvPr id="3" name="Sisällön paikkamerkki 2">
            <a:extLst>
              <a:ext uri="{FF2B5EF4-FFF2-40B4-BE49-F238E27FC236}">
                <a16:creationId xmlns:a16="http://schemas.microsoft.com/office/drawing/2014/main" id="{EC6F53E1-C23D-2048-1D70-6AEC0DDC9CD4}"/>
              </a:ext>
            </a:extLst>
          </p:cNvPr>
          <p:cNvSpPr>
            <a:spLocks noGrp="1"/>
          </p:cNvSpPr>
          <p:nvPr>
            <p:ph idx="1"/>
          </p:nvPr>
        </p:nvSpPr>
        <p:spPr/>
        <p:txBody>
          <a:bodyPr/>
          <a:lstStyle/>
          <a:p>
            <a:r>
              <a:rPr lang="fi-FI" dirty="0"/>
              <a:t>Vaikeat sanat selitetään (teema, yhdenvertaisuus).</a:t>
            </a:r>
          </a:p>
          <a:p>
            <a:r>
              <a:rPr lang="fi-FI" dirty="0"/>
              <a:t>Kuvainnollinen merkitys selitetään (käsi kädessä).</a:t>
            </a:r>
          </a:p>
          <a:p>
            <a:r>
              <a:rPr lang="fi-FI" dirty="0"/>
              <a:t>Viittaus muskettisotureihin on poistettu. </a:t>
            </a:r>
          </a:p>
          <a:p>
            <a:r>
              <a:rPr lang="fi-FI" dirty="0"/>
              <a:t>Yleiskielinen teksti viittaa presidenttiin – selkotekstissä se on nimetty ja liitetty kohtaan, johon presidentin asia liittyy. </a:t>
            </a:r>
            <a:r>
              <a:rPr lang="fi-FI" i="1" dirty="0"/>
              <a:t>(Ei näy katkelmasta.)</a:t>
            </a:r>
          </a:p>
          <a:p>
            <a:r>
              <a:rPr lang="fi-FI" dirty="0"/>
              <a:t>Selkotekstin rivitys helpottaa lukemista: rivillä 50–60 merkkiä.</a:t>
            </a:r>
          </a:p>
          <a:p>
            <a:r>
              <a:rPr lang="fi-FI" sz="1800" dirty="0"/>
              <a:t>Lähde: Sainio, Ari. 2022. </a:t>
            </a:r>
            <a:r>
              <a:rPr lang="fi-FI" sz="1800" dirty="0">
                <a:hlinkClick r:id="rId2"/>
              </a:rPr>
              <a:t>Avaimet selkokieleen</a:t>
            </a:r>
            <a:r>
              <a:rPr lang="fi-FI" sz="1800" dirty="0"/>
              <a:t>. </a:t>
            </a:r>
            <a:r>
              <a:rPr lang="fi-FI" sz="1800" dirty="0" err="1"/>
              <a:t>Opike</a:t>
            </a:r>
            <a:r>
              <a:rPr lang="fi-FI" sz="1800" dirty="0"/>
              <a:t>.</a:t>
            </a:r>
          </a:p>
          <a:p>
            <a:endParaRPr lang="fi-FI" dirty="0"/>
          </a:p>
        </p:txBody>
      </p:sp>
    </p:spTree>
    <p:extLst>
      <p:ext uri="{BB962C8B-B14F-4D97-AF65-F5344CB8AC3E}">
        <p14:creationId xmlns:p14="http://schemas.microsoft.com/office/powerpoint/2010/main" val="20374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7B6A8D-F1B9-3DE8-CA5D-8A83CC336152}"/>
              </a:ext>
            </a:extLst>
          </p:cNvPr>
          <p:cNvSpPr>
            <a:spLocks noGrp="1"/>
          </p:cNvSpPr>
          <p:nvPr>
            <p:ph type="title"/>
          </p:nvPr>
        </p:nvSpPr>
        <p:spPr>
          <a:xfrm>
            <a:off x="838200" y="365126"/>
            <a:ext cx="10515600" cy="990262"/>
          </a:xfrm>
        </p:spPr>
        <p:txBody>
          <a:bodyPr/>
          <a:lstStyle/>
          <a:p>
            <a:r>
              <a:rPr lang="fi-FI" dirty="0"/>
              <a:t>Mukauttaja: valitse</a:t>
            </a:r>
          </a:p>
        </p:txBody>
      </p:sp>
      <p:sp>
        <p:nvSpPr>
          <p:cNvPr id="3" name="Sisällön paikkamerkki 2">
            <a:extLst>
              <a:ext uri="{FF2B5EF4-FFF2-40B4-BE49-F238E27FC236}">
                <a16:creationId xmlns:a16="http://schemas.microsoft.com/office/drawing/2014/main" id="{026D1C2E-422E-4BDA-F408-AD9EA130C062}"/>
              </a:ext>
            </a:extLst>
          </p:cNvPr>
          <p:cNvSpPr>
            <a:spLocks noGrp="1"/>
          </p:cNvSpPr>
          <p:nvPr>
            <p:ph sz="half" idx="1"/>
          </p:nvPr>
        </p:nvSpPr>
        <p:spPr>
          <a:xfrm>
            <a:off x="838200" y="1919591"/>
            <a:ext cx="5181600" cy="4257372"/>
          </a:xfrm>
        </p:spPr>
        <p:txBody>
          <a:bodyPr>
            <a:normAutofit/>
          </a:bodyPr>
          <a:lstStyle/>
          <a:p>
            <a:r>
              <a:rPr lang="fi-FI" dirty="0"/>
              <a:t>Määrittele tarkasti tekstin käyttötarkoitus ja vastaanottajat.</a:t>
            </a:r>
          </a:p>
          <a:p>
            <a:r>
              <a:rPr lang="fi-FI" dirty="0"/>
              <a:t>Muuta asioiden eteneminen selkeäksi: tiivistä, yhdistä ja siirrä asioita sen mukaan.</a:t>
            </a:r>
          </a:p>
          <a:p>
            <a:endParaRPr lang="fi-FI" dirty="0"/>
          </a:p>
        </p:txBody>
      </p:sp>
      <p:sp>
        <p:nvSpPr>
          <p:cNvPr id="4" name="Sisällön paikkamerkki 3">
            <a:extLst>
              <a:ext uri="{FF2B5EF4-FFF2-40B4-BE49-F238E27FC236}">
                <a16:creationId xmlns:a16="http://schemas.microsoft.com/office/drawing/2014/main" id="{A5FC6A2F-066D-A6A2-8025-0FB9436FE0FC}"/>
              </a:ext>
            </a:extLst>
          </p:cNvPr>
          <p:cNvSpPr>
            <a:spLocks noGrp="1"/>
          </p:cNvSpPr>
          <p:nvPr>
            <p:ph sz="half" idx="2"/>
          </p:nvPr>
        </p:nvSpPr>
        <p:spPr>
          <a:xfrm>
            <a:off x="6172200" y="1919591"/>
            <a:ext cx="5181600" cy="4257372"/>
          </a:xfrm>
        </p:spPr>
        <p:txBody>
          <a:bodyPr>
            <a:normAutofit/>
          </a:bodyPr>
          <a:lstStyle/>
          <a:p>
            <a:r>
              <a:rPr lang="fi-FI" sz="2800" dirty="0"/>
              <a:t>Tarkista: vaatiiko tekstissä jokin asia taustatietoa? Voiko sellaisen asian jättää pois?</a:t>
            </a:r>
          </a:p>
          <a:p>
            <a:r>
              <a:rPr lang="fi-FI" sz="2800" dirty="0"/>
              <a:t>Alkuperäisen tekstin tärkeimmät asiat korostuvat.</a:t>
            </a:r>
          </a:p>
          <a:p>
            <a:endParaRPr lang="fi-FI" dirty="0"/>
          </a:p>
        </p:txBody>
      </p:sp>
    </p:spTree>
    <p:extLst>
      <p:ext uri="{BB962C8B-B14F-4D97-AF65-F5344CB8AC3E}">
        <p14:creationId xmlns:p14="http://schemas.microsoft.com/office/powerpoint/2010/main" val="181985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A05E38-5677-90B2-D2D0-5133C8FF276B}"/>
              </a:ext>
            </a:extLst>
          </p:cNvPr>
          <p:cNvSpPr>
            <a:spLocks noGrp="1"/>
          </p:cNvSpPr>
          <p:nvPr>
            <p:ph type="title"/>
          </p:nvPr>
        </p:nvSpPr>
        <p:spPr/>
        <p:txBody>
          <a:bodyPr/>
          <a:lstStyle/>
          <a:p>
            <a:r>
              <a:rPr lang="fi-FI" dirty="0"/>
              <a:t>Helpon tekstin tekijä: tarkista ainakin nämä</a:t>
            </a:r>
          </a:p>
        </p:txBody>
      </p:sp>
      <p:sp>
        <p:nvSpPr>
          <p:cNvPr id="3" name="Sisällön paikkamerkki 2">
            <a:extLst>
              <a:ext uri="{FF2B5EF4-FFF2-40B4-BE49-F238E27FC236}">
                <a16:creationId xmlns:a16="http://schemas.microsoft.com/office/drawing/2014/main" id="{DCA33EAA-7284-9107-1582-77471437259E}"/>
              </a:ext>
            </a:extLst>
          </p:cNvPr>
          <p:cNvSpPr>
            <a:spLocks noGrp="1"/>
          </p:cNvSpPr>
          <p:nvPr>
            <p:ph sz="half" idx="1"/>
          </p:nvPr>
        </p:nvSpPr>
        <p:spPr/>
        <p:txBody>
          <a:bodyPr/>
          <a:lstStyle/>
          <a:p>
            <a:r>
              <a:rPr lang="fi-FI" sz="2800" dirty="0"/>
              <a:t>Käytä helppoa kieltä: kertaa </a:t>
            </a:r>
            <a:r>
              <a:rPr lang="fi-FI" sz="2800" dirty="0">
                <a:hlinkClick r:id="rId2"/>
              </a:rPr>
              <a:t>kirjoittamisen pikaopas </a:t>
            </a:r>
            <a:r>
              <a:rPr lang="fi-FI" sz="2800" dirty="0"/>
              <a:t>(Selkokeskus).</a:t>
            </a:r>
          </a:p>
          <a:p>
            <a:r>
              <a:rPr lang="fi-FI" sz="2800" b="1" dirty="0"/>
              <a:t>Kirjoitatko selkokieltä? </a:t>
            </a:r>
            <a:r>
              <a:rPr lang="fi-FI" sz="2800" dirty="0"/>
              <a:t>Käytä tulostetussa, painetussa ja PDF-tekstissä selkorivitystä: yksi ajatus yhdelle riville.</a:t>
            </a:r>
          </a:p>
          <a:p>
            <a:r>
              <a:rPr lang="fi-FI" b="1" dirty="0"/>
              <a:t>Vai sovellatko selkoperiaatteita?</a:t>
            </a:r>
            <a:endParaRPr lang="fi-FI" sz="2800" b="1" dirty="0"/>
          </a:p>
          <a:p>
            <a:endParaRPr lang="fi-FI" dirty="0"/>
          </a:p>
        </p:txBody>
      </p:sp>
      <p:sp>
        <p:nvSpPr>
          <p:cNvPr id="4" name="Sisällön paikkamerkki 3">
            <a:extLst>
              <a:ext uri="{FF2B5EF4-FFF2-40B4-BE49-F238E27FC236}">
                <a16:creationId xmlns:a16="http://schemas.microsoft.com/office/drawing/2014/main" id="{00168165-A86D-4AD0-B4C6-B68399DF8BE0}"/>
              </a:ext>
            </a:extLst>
          </p:cNvPr>
          <p:cNvSpPr>
            <a:spLocks noGrp="1"/>
          </p:cNvSpPr>
          <p:nvPr>
            <p:ph sz="half" idx="2"/>
          </p:nvPr>
        </p:nvSpPr>
        <p:spPr/>
        <p:txBody>
          <a:bodyPr/>
          <a:lstStyle/>
          <a:p>
            <a:r>
              <a:rPr lang="fi-FI" sz="2800" dirty="0"/>
              <a:t>Selkeytä sisältö: otsikot ja </a:t>
            </a:r>
            <a:r>
              <a:rPr lang="fi-FI" dirty="0"/>
              <a:t>väliotsikot.</a:t>
            </a:r>
          </a:p>
          <a:p>
            <a:r>
              <a:rPr lang="fi-FI" sz="2800" dirty="0"/>
              <a:t>Selkeytä kappalejako: lyhyet kappaleet ja kappaleiden välissä tyhjä rivi.</a:t>
            </a:r>
          </a:p>
          <a:p>
            <a:r>
              <a:rPr lang="fi-FI" dirty="0"/>
              <a:t>Auta lukijaa: lyhyet rivit.</a:t>
            </a:r>
          </a:p>
        </p:txBody>
      </p:sp>
    </p:spTree>
    <p:extLst>
      <p:ext uri="{BB962C8B-B14F-4D97-AF65-F5344CB8AC3E}">
        <p14:creationId xmlns:p14="http://schemas.microsoft.com/office/powerpoint/2010/main" val="3185334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B378C6-0618-1F17-F858-9E5C626B5606}"/>
              </a:ext>
            </a:extLst>
          </p:cNvPr>
          <p:cNvSpPr>
            <a:spLocks noGrp="1"/>
          </p:cNvSpPr>
          <p:nvPr>
            <p:ph type="title"/>
          </p:nvPr>
        </p:nvSpPr>
        <p:spPr/>
        <p:txBody>
          <a:bodyPr>
            <a:normAutofit/>
          </a:bodyPr>
          <a:lstStyle/>
          <a:p>
            <a:r>
              <a:rPr lang="fi-FI" dirty="0"/>
              <a:t>Rivitys tulostettavissa ja painetuissa teksteissä</a:t>
            </a:r>
            <a:br>
              <a:rPr lang="fi-FI" dirty="0"/>
            </a:br>
            <a:r>
              <a:rPr lang="fi-FI" sz="2000" dirty="0"/>
              <a:t>(Selkokeskus Facebookissa. </a:t>
            </a:r>
            <a:r>
              <a:rPr lang="fi-FI" sz="2000" dirty="0">
                <a:hlinkClick r:id="rId2"/>
              </a:rPr>
              <a:t>Selkomateriaalit kuntoon. Kohta 3: Teksti on kokonaan selkorivitetty. </a:t>
            </a:r>
            <a:r>
              <a:rPr lang="fi-FI" sz="2000" dirty="0"/>
              <a:t>29.4.2024)</a:t>
            </a:r>
          </a:p>
        </p:txBody>
      </p:sp>
      <p:pic>
        <p:nvPicPr>
          <p:cNvPr id="5" name="Sisällön paikkamerkki 5" descr="Rivitä selkotekstiniin, että yksi ajatus on on yhdellä rivillä.">
            <a:extLst>
              <a:ext uri="{FF2B5EF4-FFF2-40B4-BE49-F238E27FC236}">
                <a16:creationId xmlns:a16="http://schemas.microsoft.com/office/drawing/2014/main" id="{A46B4D20-ECAD-25F6-9B4A-78FC80DCF6AF}"/>
              </a:ext>
            </a:extLst>
          </p:cNvPr>
          <p:cNvPicPr>
            <a:picLocks noGrp="1" noChangeAspect="1"/>
          </p:cNvPicPr>
          <p:nvPr>
            <p:ph sz="half" idx="1"/>
          </p:nvPr>
        </p:nvPicPr>
        <p:blipFill>
          <a:blip r:embed="rId3"/>
          <a:stretch>
            <a:fillRect/>
          </a:stretch>
        </p:blipFill>
        <p:spPr>
          <a:xfrm>
            <a:off x="964582" y="1690688"/>
            <a:ext cx="4384085" cy="4351338"/>
          </a:xfrm>
        </p:spPr>
      </p:pic>
      <p:pic>
        <p:nvPicPr>
          <p:cNvPr id="8" name="Sisällön paikkamerkki 7" descr="Älä rivitä niin, että yksi ajatus ei ole yhdellä rivillä. Huono rivitys on se, että lause tai yhteen kuuluva ajatuskokonaisuus ovat eri riveillä.">
            <a:extLst>
              <a:ext uri="{FF2B5EF4-FFF2-40B4-BE49-F238E27FC236}">
                <a16:creationId xmlns:a16="http://schemas.microsoft.com/office/drawing/2014/main" id="{1EF4AA18-6405-0F41-5FD5-4F0B336CF3C6}"/>
              </a:ext>
            </a:extLst>
          </p:cNvPr>
          <p:cNvPicPr>
            <a:picLocks noGrp="1" noChangeAspect="1"/>
          </p:cNvPicPr>
          <p:nvPr>
            <p:ph sz="half" idx="2"/>
          </p:nvPr>
        </p:nvPicPr>
        <p:blipFill>
          <a:blip r:embed="rId4"/>
          <a:stretch>
            <a:fillRect/>
          </a:stretch>
        </p:blipFill>
        <p:spPr>
          <a:xfrm>
            <a:off x="6475413" y="1690688"/>
            <a:ext cx="4367650" cy="4351338"/>
          </a:xfrm>
          <a:prstGeom prst="rect">
            <a:avLst/>
          </a:prstGeom>
        </p:spPr>
      </p:pic>
    </p:spTree>
    <p:extLst>
      <p:ext uri="{BB962C8B-B14F-4D97-AF65-F5344CB8AC3E}">
        <p14:creationId xmlns:p14="http://schemas.microsoft.com/office/powerpoint/2010/main" val="3375509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4020820" y="2504519"/>
            <a:ext cx="7614119" cy="1125062"/>
          </a:xfrm>
        </p:spPr>
        <p:txBody>
          <a:bodyPr>
            <a:noAutofit/>
          </a:bodyPr>
          <a:lstStyle/>
          <a:p>
            <a:r>
              <a:rPr lang="fi-FI" b="1" dirty="0">
                <a:solidFill>
                  <a:schemeClr val="accent5">
                    <a:lumMod val="50000"/>
                  </a:schemeClr>
                </a:solidFill>
                <a:latin typeface="+mn-lt"/>
                <a:ea typeface="ADLaM Display"/>
                <a:cs typeface="ADLaM Display"/>
              </a:rPr>
              <a:t>Selkokuvat- ja videot</a:t>
            </a:r>
          </a:p>
        </p:txBody>
      </p:sp>
      <p:pic>
        <p:nvPicPr>
          <p:cNvPr id="3" name="Kuva 2">
            <a:extLst>
              <a:ext uri="{FF2B5EF4-FFF2-40B4-BE49-F238E27FC236}">
                <a16:creationId xmlns:a16="http://schemas.microsoft.com/office/drawing/2014/main" id="{773C2511-DA6C-F6C7-5927-AB140AE21B0E}"/>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333788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237B8C-FBC0-AAFA-4FE1-AEF3EBE7CC61}"/>
              </a:ext>
            </a:extLst>
          </p:cNvPr>
          <p:cNvSpPr>
            <a:spLocks noGrp="1"/>
          </p:cNvSpPr>
          <p:nvPr>
            <p:ph type="title"/>
          </p:nvPr>
        </p:nvSpPr>
        <p:spPr>
          <a:xfrm>
            <a:off x="838200" y="365126"/>
            <a:ext cx="10515600" cy="1068084"/>
          </a:xfrm>
        </p:spPr>
        <p:txBody>
          <a:bodyPr/>
          <a:lstStyle/>
          <a:p>
            <a:r>
              <a:rPr lang="fi-FI" dirty="0"/>
              <a:t>Selkokuvien pääperiaatteet</a:t>
            </a:r>
          </a:p>
        </p:txBody>
      </p:sp>
      <p:sp>
        <p:nvSpPr>
          <p:cNvPr id="3" name="Sisällön paikkamerkki 2">
            <a:extLst>
              <a:ext uri="{FF2B5EF4-FFF2-40B4-BE49-F238E27FC236}">
                <a16:creationId xmlns:a16="http://schemas.microsoft.com/office/drawing/2014/main" id="{7E18839E-A1F2-AEA5-FED2-2FB50CEAE050}"/>
              </a:ext>
            </a:extLst>
          </p:cNvPr>
          <p:cNvSpPr>
            <a:spLocks noGrp="1"/>
          </p:cNvSpPr>
          <p:nvPr>
            <p:ph idx="1"/>
          </p:nvPr>
        </p:nvSpPr>
        <p:spPr>
          <a:xfrm>
            <a:off x="838200" y="1718553"/>
            <a:ext cx="10515600" cy="4458410"/>
          </a:xfrm>
        </p:spPr>
        <p:txBody>
          <a:bodyPr/>
          <a:lstStyle/>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 tukee tekstin tarkoitusta: selventää, täydentää, välittää tunneviestin.</a:t>
            </a: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 on selkeä ja tarkka.</a:t>
            </a: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Kuvassa ei ole liikaa yksityiskohtia.</a:t>
            </a: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Kuvakulma on tavallinen.</a:t>
            </a: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 pääasia näkyy selvästi.</a:t>
            </a: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Kuvan rajaus on tavallinen.</a:t>
            </a:r>
          </a:p>
          <a:p>
            <a:pPr lvl="0">
              <a:lnSpc>
                <a:spcPct val="100000"/>
              </a:lnSpc>
              <a:spcBef>
                <a:spcPts val="0"/>
              </a:spcBef>
            </a:pPr>
            <a:r>
              <a:rPr lang="fi-FI" sz="2400" dirty="0">
                <a:latin typeface="Calibri" panose="020F0502020204030204" pitchFamily="34" charset="0"/>
                <a:ea typeface="Calibri" panose="020F0502020204030204" pitchFamily="34" charset="0"/>
                <a:cs typeface="Calibri" panose="020F0502020204030204" pitchFamily="34" charset="0"/>
              </a:rPr>
              <a:t>Mittasuhteet selviävät kuvasta.</a:t>
            </a:r>
            <a:endParaRPr lang="fi-FI" sz="2400" dirty="0">
              <a:effectLst/>
              <a:latin typeface="Calibri" panose="020F0502020204030204" pitchFamily="34" charset="0"/>
              <a:ea typeface="Calibri" panose="020F0502020204030204" pitchFamily="34" charset="0"/>
              <a:cs typeface="Calibri" panose="020F0502020204030204" pitchFamily="34" charset="0"/>
            </a:endParaRP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Kuvan tunneviesti on sama kuin tekstin.</a:t>
            </a:r>
          </a:p>
          <a:p>
            <a:pPr lvl="0">
              <a:lnSpc>
                <a:spcPct val="100000"/>
              </a:lnSpc>
              <a:spcBef>
                <a:spcPts val="0"/>
              </a:spcBef>
            </a:pPr>
            <a:r>
              <a:rPr lang="fi-FI" sz="2400" dirty="0">
                <a:effectLst/>
                <a:latin typeface="Calibri" panose="020F0502020204030204" pitchFamily="34" charset="0"/>
                <a:ea typeface="Calibri" panose="020F0502020204030204" pitchFamily="34" charset="0"/>
                <a:cs typeface="Calibri" panose="020F0502020204030204" pitchFamily="34" charset="0"/>
              </a:rPr>
              <a:t>Kuva on samassa kohtaa tekstiä, kun kuvan asiaa käsitellään.</a:t>
            </a:r>
          </a:p>
          <a:p>
            <a:pPr marL="0" indent="0">
              <a:buNone/>
            </a:pPr>
            <a:endParaRPr lang="fi-FI" dirty="0"/>
          </a:p>
        </p:txBody>
      </p:sp>
    </p:spTree>
    <p:extLst>
      <p:ext uri="{BB962C8B-B14F-4D97-AF65-F5344CB8AC3E}">
        <p14:creationId xmlns:p14="http://schemas.microsoft.com/office/powerpoint/2010/main" val="231717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512B56-6855-2674-6E55-FED99F0FD96A}"/>
              </a:ext>
            </a:extLst>
          </p:cNvPr>
          <p:cNvSpPr>
            <a:spLocks noGrp="1"/>
          </p:cNvSpPr>
          <p:nvPr>
            <p:ph type="title"/>
          </p:nvPr>
        </p:nvSpPr>
        <p:spPr/>
        <p:txBody>
          <a:bodyPr>
            <a:normAutofit/>
          </a:bodyPr>
          <a:lstStyle/>
          <a:p>
            <a:r>
              <a:rPr lang="fi-FI" sz="3600" dirty="0"/>
              <a:t>Kumpi kuva kulhosta? Mitä voisi vielä selkeyttää?</a:t>
            </a:r>
          </a:p>
        </p:txBody>
      </p:sp>
      <p:pic>
        <p:nvPicPr>
          <p:cNvPr id="5" name="Sisällön paikkamerkki 6" descr="Kuva kulhosta on sekava eikä pääasia erotu.">
            <a:extLst>
              <a:ext uri="{FF2B5EF4-FFF2-40B4-BE49-F238E27FC236}">
                <a16:creationId xmlns:a16="http://schemas.microsoft.com/office/drawing/2014/main" id="{DBD524B6-6E80-73C7-4624-6E964CD0F287}"/>
              </a:ext>
            </a:extLst>
          </p:cNvPr>
          <p:cNvPicPr>
            <a:picLocks noGrp="1" noChangeAspect="1"/>
          </p:cNvPicPr>
          <p:nvPr>
            <p:ph sz="half" idx="1"/>
          </p:nvPr>
        </p:nvPicPr>
        <p:blipFill>
          <a:blip r:embed="rId2"/>
          <a:stretch>
            <a:fillRect/>
          </a:stretch>
        </p:blipFill>
        <p:spPr>
          <a:xfrm rot="5400000">
            <a:off x="1252538" y="2369741"/>
            <a:ext cx="4352925" cy="3264693"/>
          </a:xfrm>
        </p:spPr>
      </p:pic>
      <p:pic>
        <p:nvPicPr>
          <p:cNvPr id="6" name="Sisällön paikkamerkki 8" descr="Kuva kulhosta on selkeä ja pääasia erottuu.">
            <a:extLst>
              <a:ext uri="{FF2B5EF4-FFF2-40B4-BE49-F238E27FC236}">
                <a16:creationId xmlns:a16="http://schemas.microsoft.com/office/drawing/2014/main" id="{C6403D58-84D0-04F0-56A0-F77FAF0F0741}"/>
              </a:ext>
            </a:extLst>
          </p:cNvPr>
          <p:cNvPicPr>
            <a:picLocks noGrp="1" noChangeAspect="1"/>
          </p:cNvPicPr>
          <p:nvPr>
            <p:ph sz="half" idx="2"/>
          </p:nvPr>
        </p:nvPicPr>
        <p:blipFill>
          <a:blip r:embed="rId3"/>
          <a:stretch>
            <a:fillRect/>
          </a:stretch>
        </p:blipFill>
        <p:spPr>
          <a:xfrm>
            <a:off x="6932232" y="1825625"/>
            <a:ext cx="3661535" cy="4351338"/>
          </a:xfrm>
        </p:spPr>
      </p:pic>
    </p:spTree>
    <p:extLst>
      <p:ext uri="{BB962C8B-B14F-4D97-AF65-F5344CB8AC3E}">
        <p14:creationId xmlns:p14="http://schemas.microsoft.com/office/powerpoint/2010/main" val="261620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DD8500-C6D7-3DDC-FD0F-D5E9E61A6491}"/>
              </a:ext>
            </a:extLst>
          </p:cNvPr>
          <p:cNvSpPr>
            <a:spLocks noGrp="1"/>
          </p:cNvSpPr>
          <p:nvPr>
            <p:ph type="title"/>
          </p:nvPr>
        </p:nvSpPr>
        <p:spPr>
          <a:xfrm>
            <a:off x="1833880" y="365125"/>
            <a:ext cx="9433560" cy="1097280"/>
          </a:xfrm>
        </p:spPr>
        <p:txBody>
          <a:bodyPr>
            <a:normAutofit/>
          </a:bodyPr>
          <a:lstStyle/>
          <a:p>
            <a:r>
              <a:rPr lang="fi-FI" sz="3600" dirty="0">
                <a:solidFill>
                  <a:srgbClr val="3494BA"/>
                </a:solidFill>
                <a:latin typeface="ADLaM Display" panose="02010000000000000000" pitchFamily="2" charset="0"/>
                <a:ea typeface="ADLaM Display" panose="02010000000000000000" pitchFamily="2" charset="0"/>
                <a:cs typeface="ADLaM Display" panose="02010000000000000000" pitchFamily="2" charset="0"/>
              </a:rPr>
              <a:t>Sisältö</a:t>
            </a:r>
          </a:p>
        </p:txBody>
      </p:sp>
      <p:sp>
        <p:nvSpPr>
          <p:cNvPr id="3" name="Sisällön paikkamerkki 2">
            <a:extLst>
              <a:ext uri="{FF2B5EF4-FFF2-40B4-BE49-F238E27FC236}">
                <a16:creationId xmlns:a16="http://schemas.microsoft.com/office/drawing/2014/main" id="{08977193-BFE1-D05D-B976-FC189B5B7C71}"/>
              </a:ext>
            </a:extLst>
          </p:cNvPr>
          <p:cNvSpPr>
            <a:spLocks noGrp="1"/>
          </p:cNvSpPr>
          <p:nvPr>
            <p:ph idx="1"/>
          </p:nvPr>
        </p:nvSpPr>
        <p:spPr>
          <a:xfrm>
            <a:off x="1833880" y="1462405"/>
            <a:ext cx="7368540" cy="4351338"/>
          </a:xfrm>
        </p:spPr>
        <p:txBody>
          <a:bodyPr vert="horz" lIns="91440" tIns="45720" rIns="91440" bIns="45720" rtlCol="0" anchor="t">
            <a:normAutofit/>
          </a:bodyPr>
          <a:lstStyle/>
          <a:p>
            <a:pPr marL="514350" indent="-514350">
              <a:buAutoNum type="arabicPeriod"/>
            </a:pPr>
            <a:r>
              <a:rPr lang="fi-FI" dirty="0"/>
              <a:t>Johdanto</a:t>
            </a:r>
          </a:p>
          <a:p>
            <a:pPr marL="514350" indent="-514350">
              <a:buAutoNum type="arabicPeriod"/>
            </a:pPr>
            <a:r>
              <a:rPr lang="fi-FI" dirty="0"/>
              <a:t>Opettaja oppimateriaalin tekijänä (lyhyesti)</a:t>
            </a:r>
          </a:p>
          <a:p>
            <a:pPr lvl="1"/>
            <a:r>
              <a:rPr lang="fi-FI" dirty="0"/>
              <a:t>Tekstit</a:t>
            </a:r>
          </a:p>
          <a:p>
            <a:pPr lvl="1"/>
            <a:r>
              <a:rPr lang="fi-FI" dirty="0"/>
              <a:t>Mukauttaminen selkokielelle</a:t>
            </a:r>
          </a:p>
          <a:p>
            <a:pPr lvl="1"/>
            <a:r>
              <a:rPr lang="fi-FI" dirty="0"/>
              <a:t>Selkokuvat ja videot</a:t>
            </a:r>
          </a:p>
          <a:p>
            <a:pPr marL="514350" indent="-514350">
              <a:buFont typeface="+mj-lt"/>
              <a:buAutoNum type="arabicPeriod"/>
            </a:pPr>
            <a:r>
              <a:rPr lang="fi-FI" dirty="0"/>
              <a:t>Tekijänoikeudet (lyhyesti)</a:t>
            </a:r>
          </a:p>
          <a:p>
            <a:pPr marL="514350" indent="-514350">
              <a:buFont typeface="+mj-lt"/>
              <a:buAutoNum type="arabicPeriod"/>
            </a:pPr>
            <a:r>
              <a:rPr lang="fi-FI" b="1" dirty="0"/>
              <a:t>Saavutettavuus</a:t>
            </a:r>
          </a:p>
          <a:p>
            <a:pPr marL="514350" indent="-514350">
              <a:buFont typeface="+mj-lt"/>
              <a:buAutoNum type="arabicPeriod"/>
            </a:pPr>
            <a:r>
              <a:rPr lang="fi-FI" dirty="0"/>
              <a:t>Lähteet</a:t>
            </a:r>
          </a:p>
          <a:p>
            <a:pPr marL="514350" indent="-514350">
              <a:buFont typeface="+mj-lt"/>
              <a:buAutoNum type="arabicPeriod"/>
            </a:pPr>
            <a:r>
              <a:rPr lang="fi-FI" dirty="0"/>
              <a:t>Yhteystiedot</a:t>
            </a:r>
          </a:p>
        </p:txBody>
      </p:sp>
    </p:spTree>
    <p:extLst>
      <p:ext uri="{BB962C8B-B14F-4D97-AF65-F5344CB8AC3E}">
        <p14:creationId xmlns:p14="http://schemas.microsoft.com/office/powerpoint/2010/main" val="241783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097EE9-ACFB-65DB-2249-A44906682011}"/>
              </a:ext>
            </a:extLst>
          </p:cNvPr>
          <p:cNvSpPr>
            <a:spLocks noGrp="1"/>
          </p:cNvSpPr>
          <p:nvPr>
            <p:ph type="title"/>
          </p:nvPr>
        </p:nvSpPr>
        <p:spPr>
          <a:xfrm>
            <a:off x="838200" y="365125"/>
            <a:ext cx="10515600" cy="1057275"/>
          </a:xfrm>
        </p:spPr>
        <p:txBody>
          <a:bodyPr>
            <a:normAutofit/>
          </a:bodyPr>
          <a:lstStyle/>
          <a:p>
            <a:r>
              <a:rPr lang="fi-FI" sz="3600" dirty="0"/>
              <a:t>Selkovideon pääperiaatteet</a:t>
            </a:r>
          </a:p>
        </p:txBody>
      </p:sp>
      <p:sp>
        <p:nvSpPr>
          <p:cNvPr id="3" name="Sisällön paikkamerkki 2">
            <a:extLst>
              <a:ext uri="{FF2B5EF4-FFF2-40B4-BE49-F238E27FC236}">
                <a16:creationId xmlns:a16="http://schemas.microsoft.com/office/drawing/2014/main" id="{93213229-6E76-1A4A-15E9-DE52F9D8B177}"/>
              </a:ext>
            </a:extLst>
          </p:cNvPr>
          <p:cNvSpPr>
            <a:spLocks noGrp="1"/>
          </p:cNvSpPr>
          <p:nvPr>
            <p:ph idx="1"/>
          </p:nvPr>
        </p:nvSpPr>
        <p:spPr>
          <a:xfrm>
            <a:off x="838200" y="1473201"/>
            <a:ext cx="10515600" cy="4483100"/>
          </a:xfrm>
        </p:spPr>
        <p:txBody>
          <a:bodyPr>
            <a:normAutofit fontScale="92500" lnSpcReduction="10000"/>
          </a:bodyPr>
          <a:lstStyle/>
          <a:p>
            <a:r>
              <a:rPr lang="fi-FI" sz="2800" dirty="0">
                <a:latin typeface="Arial" panose="020B0604020202020204" pitchFamily="34" charset="0"/>
                <a:ea typeface="Calibri" panose="020F0502020204030204" pitchFamily="34" charset="0"/>
                <a:cs typeface="Arial" panose="020B0604020202020204" pitchFamily="34" charset="0"/>
              </a:rPr>
              <a:t>Tarkka ennakkosuunnittelu: käsikirjoitus ja kuvakäsikirjoitus</a:t>
            </a:r>
          </a:p>
          <a:p>
            <a:pPr lvl="1"/>
            <a:r>
              <a:rPr lang="fi-FI" dirty="0">
                <a:latin typeface="Arial" panose="020B0604020202020204" pitchFamily="34" charset="0"/>
                <a:ea typeface="Calibri" panose="020F0502020204030204" pitchFamily="34" charset="0"/>
                <a:cs typeface="Arial" panose="020B0604020202020204" pitchFamily="34" charset="0"/>
              </a:rPr>
              <a:t>rauhallinen rytmi</a:t>
            </a:r>
          </a:p>
          <a:p>
            <a:pPr lvl="1"/>
            <a:r>
              <a:rPr lang="fi-FI" dirty="0">
                <a:latin typeface="Arial" panose="020B0604020202020204" pitchFamily="34" charset="0"/>
                <a:ea typeface="Calibri" panose="020F0502020204030204" pitchFamily="34" charset="0"/>
                <a:cs typeface="Arial" panose="020B0604020202020204" pitchFamily="34" charset="0"/>
              </a:rPr>
              <a:t>rauhalliset, selkeät siirtymät</a:t>
            </a:r>
          </a:p>
          <a:p>
            <a:pPr lvl="1"/>
            <a:r>
              <a:rPr lang="fi-FI" dirty="0">
                <a:latin typeface="Arial" panose="020B0604020202020204" pitchFamily="34" charset="0"/>
                <a:ea typeface="Calibri" panose="020F0502020204030204" pitchFamily="34" charset="0"/>
                <a:cs typeface="Arial" panose="020B0604020202020204" pitchFamily="34" charset="0"/>
              </a:rPr>
              <a:t>selkeä eteneminen</a:t>
            </a:r>
          </a:p>
          <a:p>
            <a:pPr lvl="1"/>
            <a:r>
              <a:rPr lang="fi-FI" dirty="0">
                <a:latin typeface="Arial" panose="020B0604020202020204" pitchFamily="34" charset="0"/>
                <a:ea typeface="Calibri" panose="020F0502020204030204" pitchFamily="34" charset="0"/>
                <a:cs typeface="Arial" panose="020B0604020202020204" pitchFamily="34" charset="0"/>
              </a:rPr>
              <a:t>puheen selkokielisyys</a:t>
            </a:r>
          </a:p>
          <a:p>
            <a:pPr lvl="1"/>
            <a:r>
              <a:rPr lang="fi-FI" dirty="0">
                <a:latin typeface="Arial" panose="020B0604020202020204" pitchFamily="34" charset="0"/>
                <a:ea typeface="Calibri" panose="020F0502020204030204" pitchFamily="34" charset="0"/>
                <a:cs typeface="Arial" panose="020B0604020202020204" pitchFamily="34" charset="0"/>
              </a:rPr>
              <a:t>selkokielinen tekstitys.</a:t>
            </a:r>
          </a:p>
          <a:p>
            <a:pPr marL="457200" lvl="1" indent="0">
              <a:buNone/>
            </a:pPr>
            <a:endParaRPr lang="fi-FI"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fi-FI" sz="2000" dirty="0">
                <a:latin typeface="Arial" panose="020B0604020202020204" pitchFamily="34" charset="0"/>
                <a:ea typeface="Calibri" panose="020F0502020204030204" pitchFamily="34" charset="0"/>
                <a:cs typeface="Arial" panose="020B0604020202020204" pitchFamily="34" charset="0"/>
              </a:rPr>
              <a:t>Lisää kuvista ja videoista:</a:t>
            </a:r>
          </a:p>
          <a:p>
            <a:pPr lvl="1">
              <a:lnSpc>
                <a:spcPct val="107000"/>
              </a:lnSpc>
            </a:pPr>
            <a:r>
              <a:rPr lang="fi-FI" sz="1800" dirty="0" err="1">
                <a:effectLst/>
                <a:latin typeface="Arial" panose="020B0604020202020204" pitchFamily="34" charset="0"/>
                <a:ea typeface="Calibri" panose="020F0502020204030204" pitchFamily="34" charset="0"/>
                <a:cs typeface="Arial" panose="020B0604020202020204" pitchFamily="34" charset="0"/>
                <a:hlinkClick r:id="rId2"/>
              </a:rPr>
              <a:t>Kaatra</a:t>
            </a:r>
            <a:r>
              <a:rPr lang="fi-FI" sz="1800" dirty="0">
                <a:effectLst/>
                <a:latin typeface="Arial" panose="020B0604020202020204" pitchFamily="34" charset="0"/>
                <a:ea typeface="Calibri" panose="020F0502020204030204" pitchFamily="34" charset="0"/>
                <a:cs typeface="Arial" panose="020B0604020202020204" pitchFamily="34" charset="0"/>
                <a:hlinkClick r:id="rId2"/>
              </a:rPr>
              <a:t>, Kaisa &amp; Ketola Anne: Selkokuvaopas. Selkokeskus.</a:t>
            </a:r>
            <a:endParaRPr lang="fi-FI" sz="1800" dirty="0">
              <a:effectLst/>
              <a:latin typeface="Arial" panose="020B0604020202020204" pitchFamily="34" charset="0"/>
              <a:ea typeface="Calibri" panose="020F0502020204030204" pitchFamily="34" charset="0"/>
              <a:cs typeface="Arial" panose="020B0604020202020204" pitchFamily="34" charset="0"/>
              <a:hlinkClick r:id="rId3"/>
            </a:endParaRPr>
          </a:p>
          <a:p>
            <a:pPr lvl="1">
              <a:lnSpc>
                <a:spcPct val="107000"/>
              </a:lnSpc>
            </a:pPr>
            <a:r>
              <a:rPr lang="fi-FI" sz="1800" dirty="0">
                <a:effectLst/>
                <a:latin typeface="Arial" panose="020B0604020202020204" pitchFamily="34" charset="0"/>
                <a:ea typeface="Calibri" panose="020F0502020204030204" pitchFamily="34" charset="0"/>
                <a:cs typeface="Arial" panose="020B0604020202020204" pitchFamily="34" charset="0"/>
                <a:hlinkClick r:id="rId3"/>
              </a:rPr>
              <a:t>Selkokeskus. Selkokieli. Selkokuva</a:t>
            </a:r>
            <a:endParaRPr lang="fi-FI" sz="18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fi-FI" sz="1800" dirty="0">
                <a:latin typeface="Arial" panose="020B0604020202020204" pitchFamily="34" charset="0"/>
                <a:ea typeface="Calibri" panose="020F0502020204030204" pitchFamily="34" charset="0"/>
                <a:cs typeface="Arial" panose="020B0604020202020204" pitchFamily="34" charset="0"/>
                <a:hlinkClick r:id="rId4"/>
              </a:rPr>
              <a:t>Selkokeskus. Selkokieli. Selkokieli videossa</a:t>
            </a:r>
            <a:endParaRPr lang="fi-FI" sz="1800" dirty="0">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fi-FI" sz="1800" dirty="0">
                <a:effectLst/>
                <a:latin typeface="Arial" panose="020B0604020202020204" pitchFamily="34" charset="0"/>
                <a:ea typeface="Calibri" panose="020F0502020204030204" pitchFamily="34" charset="0"/>
                <a:cs typeface="Arial" panose="020B0604020202020204" pitchFamily="34" charset="0"/>
                <a:hlinkClick r:id="rId5"/>
              </a:rPr>
              <a:t>Papunet. Kuvapankki</a:t>
            </a:r>
            <a:endParaRPr lang="fi-FI" sz="18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fi-FI" sz="1800" b="1" dirty="0">
                <a:latin typeface="Arial" panose="020B0604020202020204" pitchFamily="34" charset="0"/>
                <a:ea typeface="Calibri" panose="020F0502020204030204" pitchFamily="34" charset="0"/>
                <a:cs typeface="Arial" panose="020B0604020202020204" pitchFamily="34" charset="0"/>
              </a:rPr>
              <a:t>Muista tekijänoikeudet ja saavutettavuus (mm. kuvien vaihtoehtoinen teksti)</a:t>
            </a:r>
          </a:p>
          <a:p>
            <a:endParaRPr lang="fi-FI" dirty="0"/>
          </a:p>
        </p:txBody>
      </p:sp>
    </p:spTree>
    <p:extLst>
      <p:ext uri="{BB962C8B-B14F-4D97-AF65-F5344CB8AC3E}">
        <p14:creationId xmlns:p14="http://schemas.microsoft.com/office/powerpoint/2010/main" val="3088429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C9D0D5-D671-B5B3-494A-60C76A2E3A26}"/>
              </a:ext>
            </a:extLst>
          </p:cNvPr>
          <p:cNvSpPr>
            <a:spLocks noGrp="1"/>
          </p:cNvSpPr>
          <p:nvPr>
            <p:ph type="title"/>
          </p:nvPr>
        </p:nvSpPr>
        <p:spPr/>
        <p:txBody>
          <a:bodyPr/>
          <a:lstStyle/>
          <a:p>
            <a:r>
              <a:rPr lang="fi-FI" dirty="0"/>
              <a:t>Voit katsoa esimerkit selkovideosta</a:t>
            </a:r>
          </a:p>
        </p:txBody>
      </p:sp>
      <p:sp>
        <p:nvSpPr>
          <p:cNvPr id="3" name="Sisällön paikkamerkki 2">
            <a:extLst>
              <a:ext uri="{FF2B5EF4-FFF2-40B4-BE49-F238E27FC236}">
                <a16:creationId xmlns:a16="http://schemas.microsoft.com/office/drawing/2014/main" id="{2120B802-1F19-95BD-9C86-D1EDAA1FCE56}"/>
              </a:ext>
            </a:extLst>
          </p:cNvPr>
          <p:cNvSpPr>
            <a:spLocks noGrp="1"/>
          </p:cNvSpPr>
          <p:nvPr>
            <p:ph idx="1"/>
          </p:nvPr>
        </p:nvSpPr>
        <p:spPr/>
        <p:txBody>
          <a:bodyPr/>
          <a:lstStyle/>
          <a:p>
            <a:r>
              <a:rPr lang="fi-FI" dirty="0">
                <a:hlinkClick r:id="rId2"/>
              </a:rPr>
              <a:t>Selkotuubi: Selkosanomat – helppo juttu</a:t>
            </a:r>
            <a:r>
              <a:rPr lang="fi-FI" dirty="0"/>
              <a:t> (Selkokeskus)</a:t>
            </a:r>
            <a:endParaRPr lang="fi-FI" dirty="0">
              <a:hlinkClick r:id="rId3"/>
            </a:endParaRPr>
          </a:p>
          <a:p>
            <a:r>
              <a:rPr lang="fi-FI" dirty="0">
                <a:hlinkClick r:id="rId3"/>
              </a:rPr>
              <a:t>Selkokieli: Näin äänestät vaaleissa ennakkoon (Oikeusministeriö)</a:t>
            </a:r>
            <a:endParaRPr lang="fi-FI" dirty="0"/>
          </a:p>
          <a:p>
            <a:pPr marL="0" indent="0">
              <a:buNone/>
            </a:pPr>
            <a:endParaRPr lang="fi-FI" dirty="0"/>
          </a:p>
        </p:txBody>
      </p:sp>
    </p:spTree>
    <p:extLst>
      <p:ext uri="{BB962C8B-B14F-4D97-AF65-F5344CB8AC3E}">
        <p14:creationId xmlns:p14="http://schemas.microsoft.com/office/powerpoint/2010/main" val="4282352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2D7176-401F-F908-BB50-CE7010ACAE72}"/>
              </a:ext>
            </a:extLst>
          </p:cNvPr>
          <p:cNvSpPr>
            <a:spLocks noGrp="1"/>
          </p:cNvSpPr>
          <p:nvPr>
            <p:ph type="title"/>
          </p:nvPr>
        </p:nvSpPr>
        <p:spPr>
          <a:xfrm>
            <a:off x="838200" y="101601"/>
            <a:ext cx="5715000" cy="1589088"/>
          </a:xfrm>
        </p:spPr>
        <p:txBody>
          <a:bodyPr>
            <a:normAutofit fontScale="90000"/>
          </a:bodyPr>
          <a:lstStyle/>
          <a:p>
            <a:r>
              <a:rPr lang="fi-FI" dirty="0"/>
              <a:t>Selkopuhe videossa: kertaa </a:t>
            </a:r>
            <a:br>
              <a:rPr lang="fi-FI" dirty="0"/>
            </a:br>
            <a:r>
              <a:rPr lang="fi-FI" sz="2400" dirty="0"/>
              <a:t>Kuva: Selkokeskus. </a:t>
            </a:r>
            <a:r>
              <a:rPr lang="fi-FI" sz="2400" dirty="0">
                <a:hlinkClick r:id="rId2"/>
              </a:rPr>
              <a:t>Pikaopas selkokieliseen kommunikointiin</a:t>
            </a:r>
            <a:endParaRPr lang="fi-FI" sz="2400" dirty="0"/>
          </a:p>
        </p:txBody>
      </p:sp>
      <p:sp>
        <p:nvSpPr>
          <p:cNvPr id="3" name="Sisällön paikkamerkki 2">
            <a:extLst>
              <a:ext uri="{FF2B5EF4-FFF2-40B4-BE49-F238E27FC236}">
                <a16:creationId xmlns:a16="http://schemas.microsoft.com/office/drawing/2014/main" id="{530CDAD0-189F-1421-1AE2-305BEE05B605}"/>
              </a:ext>
            </a:extLst>
          </p:cNvPr>
          <p:cNvSpPr>
            <a:spLocks noGrp="1"/>
          </p:cNvSpPr>
          <p:nvPr>
            <p:ph sz="half" idx="1"/>
          </p:nvPr>
        </p:nvSpPr>
        <p:spPr/>
        <p:txBody>
          <a:bodyPr/>
          <a:lstStyle/>
          <a:p>
            <a:r>
              <a:rPr lang="fi-FI" sz="2800" dirty="0">
                <a:hlinkClick r:id="rId2"/>
              </a:rPr>
              <a:t>Selkokeskus. Selkokieli. Näin puhut selkokieltä</a:t>
            </a:r>
            <a:endParaRPr lang="fi-FI" sz="2800" dirty="0"/>
          </a:p>
          <a:p>
            <a:r>
              <a:rPr lang="fi-FI" sz="2800" dirty="0"/>
              <a:t>Tarkistuslista kirjoittajalle, </a:t>
            </a:r>
          </a:p>
          <a:p>
            <a:pPr marL="0" indent="0">
              <a:buNone/>
            </a:pPr>
            <a:r>
              <a:rPr lang="fi-FI" sz="2800" dirty="0"/>
              <a:t>esimerkiksi </a:t>
            </a:r>
            <a:r>
              <a:rPr lang="fi-FI" sz="2800" dirty="0">
                <a:hlinkClick r:id="rId3"/>
              </a:rPr>
              <a:t>MAOLin sivulla </a:t>
            </a:r>
            <a:r>
              <a:rPr lang="fi-FI" sz="2800" dirty="0"/>
              <a:t>(koonnut Tuija Takala, 2022)</a:t>
            </a:r>
          </a:p>
          <a:p>
            <a:endParaRPr lang="fi-FI" dirty="0"/>
          </a:p>
        </p:txBody>
      </p:sp>
      <p:pic>
        <p:nvPicPr>
          <p:cNvPr id="6" name="Sisällön paikkamerkki 5" descr="Selkokeskuksen pikaopas selkokielisestä puheesta, jossa on kymmenen tärkeää kohtaa. Puhu rauhallisesti helppoja sanoja ja lauseita.">
            <a:extLst>
              <a:ext uri="{FF2B5EF4-FFF2-40B4-BE49-F238E27FC236}">
                <a16:creationId xmlns:a16="http://schemas.microsoft.com/office/drawing/2014/main" id="{5AEEEBB1-25CD-E4CB-44CF-23101A801B3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24788" y="101601"/>
            <a:ext cx="4240324" cy="6075362"/>
          </a:xfrm>
        </p:spPr>
      </p:pic>
    </p:spTree>
    <p:extLst>
      <p:ext uri="{BB962C8B-B14F-4D97-AF65-F5344CB8AC3E}">
        <p14:creationId xmlns:p14="http://schemas.microsoft.com/office/powerpoint/2010/main" val="2127167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3333345" y="2644219"/>
            <a:ext cx="5823625" cy="1125062"/>
          </a:xfrm>
        </p:spPr>
        <p:txBody>
          <a:bodyPr>
            <a:noAutofit/>
          </a:bodyPr>
          <a:lstStyle/>
          <a:p>
            <a:r>
              <a:rPr lang="fi-FI" b="1" dirty="0">
                <a:solidFill>
                  <a:schemeClr val="accent5">
                    <a:lumMod val="50000"/>
                  </a:schemeClr>
                </a:solidFill>
                <a:latin typeface="+mn-lt"/>
                <a:ea typeface="ADLaM Display"/>
                <a:cs typeface="ADLaM Display"/>
              </a:rPr>
              <a:t>3. Tekijänoikeudet</a:t>
            </a:r>
            <a:endParaRPr lang="fi-FI" b="1" dirty="0">
              <a:solidFill>
                <a:schemeClr val="accent5">
                  <a:lumMod val="50000"/>
                </a:schemeClr>
              </a:solidFill>
              <a:latin typeface="+mn-lt"/>
              <a:ea typeface="ADLaM Display" panose="02010000000000000000" pitchFamily="2" charset="0"/>
              <a:cs typeface="ADLaM Display" panose="02010000000000000000" pitchFamily="2" charset="0"/>
            </a:endParaRPr>
          </a:p>
        </p:txBody>
      </p:sp>
      <p:pic>
        <p:nvPicPr>
          <p:cNvPr id="3" name="Kuva 2">
            <a:extLst>
              <a:ext uri="{FF2B5EF4-FFF2-40B4-BE49-F238E27FC236}">
                <a16:creationId xmlns:a16="http://schemas.microsoft.com/office/drawing/2014/main" id="{6D7B9DC2-15C2-7873-A6AC-1ED2F5284B9C}"/>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486684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46AB77-060D-B883-4919-B72AD358ED1F}"/>
              </a:ext>
            </a:extLst>
          </p:cNvPr>
          <p:cNvSpPr>
            <a:spLocks noGrp="1"/>
          </p:cNvSpPr>
          <p:nvPr>
            <p:ph type="title"/>
          </p:nvPr>
        </p:nvSpPr>
        <p:spPr/>
        <p:txBody>
          <a:bodyPr/>
          <a:lstStyle/>
          <a:p>
            <a:r>
              <a:rPr lang="fi-FI" dirty="0"/>
              <a:t>Noudata tekijänoikeuksia</a:t>
            </a:r>
          </a:p>
        </p:txBody>
      </p:sp>
      <p:sp>
        <p:nvSpPr>
          <p:cNvPr id="3" name="Sisällön paikkamerkki 2">
            <a:extLst>
              <a:ext uri="{FF2B5EF4-FFF2-40B4-BE49-F238E27FC236}">
                <a16:creationId xmlns:a16="http://schemas.microsoft.com/office/drawing/2014/main" id="{3A4A5953-5F9F-4F68-0CB0-4D91CE04858E}"/>
              </a:ext>
            </a:extLst>
          </p:cNvPr>
          <p:cNvSpPr>
            <a:spLocks noGrp="1"/>
          </p:cNvSpPr>
          <p:nvPr>
            <p:ph idx="1"/>
          </p:nvPr>
        </p:nvSpPr>
        <p:spPr>
          <a:xfrm>
            <a:off x="838200" y="1465634"/>
            <a:ext cx="5368047" cy="4711329"/>
          </a:xfrm>
        </p:spPr>
        <p:txBody>
          <a:bodyPr>
            <a:normAutofit fontScale="92500" lnSpcReduction="10000"/>
          </a:bodyPr>
          <a:lstStyle/>
          <a:p>
            <a:r>
              <a:rPr lang="fi-FI" dirty="0"/>
              <a:t>Oletko tarkistanut materiaalistasi, kuinka paljon ja miten voit lainata muiden tekstejä?</a:t>
            </a:r>
          </a:p>
          <a:p>
            <a:r>
              <a:rPr lang="fi-FI" dirty="0"/>
              <a:t>Oletko lisännyt materiaaliisi  lähdeluettelon: materiaalit, joita olet käyttänyt apuna omassa materiaalissasi?</a:t>
            </a:r>
          </a:p>
          <a:p>
            <a:r>
              <a:rPr lang="fi-FI" dirty="0"/>
              <a:t>Oletko tarkistanut kopiointioikeudet materiaaleista, joita olet käyttänyt?</a:t>
            </a:r>
          </a:p>
          <a:p>
            <a:r>
              <a:rPr lang="fi-FI" dirty="0"/>
              <a:t>Oletko tarkistanut kuvien ja videoiden käyttöoikeudet?</a:t>
            </a:r>
          </a:p>
          <a:p>
            <a:r>
              <a:rPr lang="fi-FI" dirty="0"/>
              <a:t>Lisää: </a:t>
            </a:r>
            <a:r>
              <a:rPr lang="fi-FI" dirty="0">
                <a:hlinkClick r:id="rId2"/>
              </a:rPr>
              <a:t>Kopiosto. Tekijänoikeuden ABC</a:t>
            </a:r>
            <a:endParaRPr lang="fi-FI" dirty="0"/>
          </a:p>
          <a:p>
            <a:endParaRPr lang="fi-FI" dirty="0"/>
          </a:p>
        </p:txBody>
      </p:sp>
    </p:spTree>
    <p:extLst>
      <p:ext uri="{BB962C8B-B14F-4D97-AF65-F5344CB8AC3E}">
        <p14:creationId xmlns:p14="http://schemas.microsoft.com/office/powerpoint/2010/main" val="2785486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 uri="{C183D7F6-B498-43B3-948B-1728B52AA6E4}">
                <adec:decorative xmlns:adec="http://schemas.microsoft.com/office/drawing/2017/decorative" val="1"/>
              </a:ext>
            </a:extLst>
          </p:cNvPr>
          <p:cNvSpPr>
            <a:spLocks noGrp="1"/>
          </p:cNvSpPr>
          <p:nvPr>
            <p:ph type="title"/>
          </p:nvPr>
        </p:nvSpPr>
        <p:spPr>
          <a:xfrm>
            <a:off x="3333345" y="2644219"/>
            <a:ext cx="5823625" cy="1125062"/>
          </a:xfrm>
        </p:spPr>
        <p:txBody>
          <a:bodyPr>
            <a:noAutofit/>
          </a:bodyPr>
          <a:lstStyle/>
          <a:p>
            <a:r>
              <a:rPr lang="fi-FI" b="1" dirty="0">
                <a:solidFill>
                  <a:schemeClr val="accent5">
                    <a:lumMod val="50000"/>
                  </a:schemeClr>
                </a:solidFill>
                <a:latin typeface="+mn-lt"/>
                <a:ea typeface="ADLaM Display"/>
                <a:cs typeface="ADLaM Display"/>
              </a:rPr>
              <a:t>4. Saavutettavuus</a:t>
            </a:r>
            <a:endParaRPr lang="fi-FI" b="1" dirty="0">
              <a:solidFill>
                <a:schemeClr val="accent5">
                  <a:lumMod val="50000"/>
                </a:schemeClr>
              </a:solidFill>
              <a:latin typeface="+mn-lt"/>
              <a:ea typeface="ADLaM Display" panose="02010000000000000000" pitchFamily="2" charset="0"/>
              <a:cs typeface="ADLaM Display" panose="02010000000000000000" pitchFamily="2" charset="0"/>
            </a:endParaRPr>
          </a:p>
        </p:txBody>
      </p:sp>
      <p:pic>
        <p:nvPicPr>
          <p:cNvPr id="3" name="Kuva 2">
            <a:extLst>
              <a:ext uri="{FF2B5EF4-FFF2-40B4-BE49-F238E27FC236}">
                <a16:creationId xmlns:a16="http://schemas.microsoft.com/office/drawing/2014/main" id="{6D7B9DC2-15C2-7873-A6AC-1ED2F5284B9C}"/>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664606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F078A7-86C0-F4AC-1F3B-CE3AF9E0C122}"/>
              </a:ext>
            </a:extLst>
          </p:cNvPr>
          <p:cNvSpPr>
            <a:spLocks noGrp="1"/>
          </p:cNvSpPr>
          <p:nvPr>
            <p:ph type="title"/>
          </p:nvPr>
        </p:nvSpPr>
        <p:spPr/>
        <p:txBody>
          <a:bodyPr/>
          <a:lstStyle/>
          <a:p>
            <a:r>
              <a:rPr lang="fi-FI" dirty="0"/>
              <a:t>Saavutettavuus</a:t>
            </a:r>
          </a:p>
        </p:txBody>
      </p:sp>
      <p:sp>
        <p:nvSpPr>
          <p:cNvPr id="3" name="Sisällön paikkamerkki 2">
            <a:extLst>
              <a:ext uri="{FF2B5EF4-FFF2-40B4-BE49-F238E27FC236}">
                <a16:creationId xmlns:a16="http://schemas.microsoft.com/office/drawing/2014/main" id="{538DEE54-E262-41C6-03ED-39EC2F80A0DA}"/>
              </a:ext>
            </a:extLst>
          </p:cNvPr>
          <p:cNvSpPr>
            <a:spLocks noGrp="1"/>
          </p:cNvSpPr>
          <p:nvPr>
            <p:ph idx="1"/>
          </p:nvPr>
        </p:nvSpPr>
        <p:spPr>
          <a:xfrm>
            <a:off x="838200" y="1825625"/>
            <a:ext cx="6580762" cy="4351338"/>
          </a:xfrm>
        </p:spPr>
        <p:txBody>
          <a:bodyPr/>
          <a:lstStyle/>
          <a:p>
            <a:r>
              <a:rPr lang="fi-FI" dirty="0"/>
              <a:t>Laki: julkisen sektorin yleisessä käytössä olevat verkkomateriaalit ovat saavutettavia.</a:t>
            </a:r>
          </a:p>
          <a:p>
            <a:r>
              <a:rPr lang="fi-FI" dirty="0"/>
              <a:t>Koskee esimerkiksi kunnan ja valtion toimijoita ja monia järjestöjä.</a:t>
            </a:r>
          </a:p>
          <a:p>
            <a:endParaRPr lang="fi-FI" dirty="0"/>
          </a:p>
        </p:txBody>
      </p:sp>
    </p:spTree>
    <p:extLst>
      <p:ext uri="{BB962C8B-B14F-4D97-AF65-F5344CB8AC3E}">
        <p14:creationId xmlns:p14="http://schemas.microsoft.com/office/powerpoint/2010/main" val="214983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D7C909-D74F-31CD-8089-75EA4C7069DB}"/>
              </a:ext>
            </a:extLst>
          </p:cNvPr>
          <p:cNvSpPr>
            <a:spLocks noGrp="1"/>
          </p:cNvSpPr>
          <p:nvPr>
            <p:ph type="title"/>
          </p:nvPr>
        </p:nvSpPr>
        <p:spPr/>
        <p:txBody>
          <a:bodyPr/>
          <a:lstStyle/>
          <a:p>
            <a:r>
              <a:rPr lang="fi-FI" dirty="0"/>
              <a:t>Saavutettavuus koulujen verkkomateriaaleissa</a:t>
            </a:r>
          </a:p>
        </p:txBody>
      </p:sp>
      <p:sp>
        <p:nvSpPr>
          <p:cNvPr id="3" name="Sisällön paikkamerkki 2">
            <a:extLst>
              <a:ext uri="{FF2B5EF4-FFF2-40B4-BE49-F238E27FC236}">
                <a16:creationId xmlns:a16="http://schemas.microsoft.com/office/drawing/2014/main" id="{8C6FB009-D227-8869-B35F-AC3496C3E963}"/>
              </a:ext>
            </a:extLst>
          </p:cNvPr>
          <p:cNvSpPr>
            <a:spLocks noGrp="1"/>
          </p:cNvSpPr>
          <p:nvPr>
            <p:ph idx="1"/>
          </p:nvPr>
        </p:nvSpPr>
        <p:spPr>
          <a:xfrm>
            <a:off x="838200" y="1825625"/>
            <a:ext cx="6100864" cy="4351338"/>
          </a:xfrm>
        </p:spPr>
        <p:txBody>
          <a:bodyPr/>
          <a:lstStyle/>
          <a:p>
            <a:r>
              <a:rPr lang="fi-FI" dirty="0"/>
              <a:t>Koskee myös koulujen materiaaleja, joita käytetään useammin kuin kerran yhdelle opiskelijaryhmälle ja ovat jaettavissa verkossa.</a:t>
            </a:r>
          </a:p>
          <a:p>
            <a:r>
              <a:rPr lang="fi-FI" dirty="0"/>
              <a:t>Valvova viranomainen on Etelä-Suomen aluehallintovirasto, jonka </a:t>
            </a:r>
            <a:r>
              <a:rPr lang="fi-FI" dirty="0" err="1">
                <a:hlinkClick r:id="rId2"/>
              </a:rPr>
              <a:t>Saavutettavuuvaatimukset</a:t>
            </a:r>
            <a:r>
              <a:rPr lang="fi-FI" dirty="0">
                <a:hlinkClick r:id="rId2"/>
              </a:rPr>
              <a:t>-sivustolla Digi kuuluu kaikille </a:t>
            </a:r>
            <a:r>
              <a:rPr lang="fi-FI" dirty="0"/>
              <a:t>on paljon tietoa saavutettavuudesta.</a:t>
            </a:r>
          </a:p>
          <a:p>
            <a:endParaRPr lang="fi-FI" dirty="0"/>
          </a:p>
        </p:txBody>
      </p:sp>
    </p:spTree>
    <p:extLst>
      <p:ext uri="{BB962C8B-B14F-4D97-AF65-F5344CB8AC3E}">
        <p14:creationId xmlns:p14="http://schemas.microsoft.com/office/powerpoint/2010/main" val="1392531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D1D432-954F-D696-0242-26785126245F}"/>
              </a:ext>
            </a:extLst>
          </p:cNvPr>
          <p:cNvSpPr>
            <a:spLocks noGrp="1"/>
          </p:cNvSpPr>
          <p:nvPr>
            <p:ph type="title"/>
          </p:nvPr>
        </p:nvSpPr>
        <p:spPr>
          <a:xfrm>
            <a:off x="839788" y="365126"/>
            <a:ext cx="10515600" cy="704918"/>
          </a:xfrm>
        </p:spPr>
        <p:txBody>
          <a:bodyPr/>
          <a:lstStyle/>
          <a:p>
            <a:r>
              <a:rPr lang="fi-FI" dirty="0"/>
              <a:t>Vastaanottajan viestinnän rajoitteita</a:t>
            </a:r>
          </a:p>
        </p:txBody>
      </p:sp>
      <p:sp>
        <p:nvSpPr>
          <p:cNvPr id="3" name="Tekstin paikkamerkki 2">
            <a:extLst>
              <a:ext uri="{FF2B5EF4-FFF2-40B4-BE49-F238E27FC236}">
                <a16:creationId xmlns:a16="http://schemas.microsoft.com/office/drawing/2014/main" id="{277E3A8A-43CE-54EC-F9AE-B444FB696C5C}"/>
              </a:ext>
            </a:extLst>
          </p:cNvPr>
          <p:cNvSpPr>
            <a:spLocks noGrp="1"/>
          </p:cNvSpPr>
          <p:nvPr>
            <p:ph type="body" idx="1"/>
          </p:nvPr>
        </p:nvSpPr>
        <p:spPr>
          <a:xfrm>
            <a:off x="839788" y="1160833"/>
            <a:ext cx="5157787" cy="614129"/>
          </a:xfrm>
        </p:spPr>
        <p:txBody>
          <a:bodyPr>
            <a:normAutofit fontScale="70000" lnSpcReduction="20000"/>
          </a:bodyPr>
          <a:lstStyle/>
          <a:p>
            <a:endParaRPr lang="fi-FI" dirty="0"/>
          </a:p>
          <a:p>
            <a:r>
              <a:rPr lang="fi-FI" dirty="0"/>
              <a:t>On otettava huomioon saavutettavuus:</a:t>
            </a:r>
          </a:p>
          <a:p>
            <a:endParaRPr lang="fi-FI" dirty="0"/>
          </a:p>
        </p:txBody>
      </p:sp>
      <p:sp>
        <p:nvSpPr>
          <p:cNvPr id="4" name="Sisällön paikkamerkki 3">
            <a:extLst>
              <a:ext uri="{FF2B5EF4-FFF2-40B4-BE49-F238E27FC236}">
                <a16:creationId xmlns:a16="http://schemas.microsoft.com/office/drawing/2014/main" id="{408D87F5-99BD-44CA-303F-446DC0D9A732}"/>
              </a:ext>
            </a:extLst>
          </p:cNvPr>
          <p:cNvSpPr>
            <a:spLocks noGrp="1"/>
          </p:cNvSpPr>
          <p:nvPr>
            <p:ph sz="half" idx="2"/>
          </p:nvPr>
        </p:nvSpPr>
        <p:spPr>
          <a:xfrm>
            <a:off x="839788" y="1582366"/>
            <a:ext cx="5157787" cy="3651115"/>
          </a:xfrm>
        </p:spPr>
        <p:txBody>
          <a:bodyPr>
            <a:normAutofit fontScale="25000" lnSpcReduction="20000"/>
          </a:bodyPr>
          <a:lstStyle/>
          <a:p>
            <a:pPr>
              <a:lnSpc>
                <a:spcPct val="120000"/>
              </a:lnSpc>
              <a:spcBef>
                <a:spcPts val="0"/>
              </a:spcBef>
            </a:pPr>
            <a:r>
              <a:rPr lang="fi-FI" sz="7200" dirty="0"/>
              <a:t>Näkövamma tai heikko näkö</a:t>
            </a:r>
          </a:p>
          <a:p>
            <a:pPr>
              <a:lnSpc>
                <a:spcPct val="120000"/>
              </a:lnSpc>
              <a:spcBef>
                <a:spcPts val="0"/>
              </a:spcBef>
            </a:pPr>
            <a:r>
              <a:rPr lang="fi-FI" sz="7200" dirty="0"/>
              <a:t>Kuulovamma, kuurosokeus</a:t>
            </a:r>
          </a:p>
          <a:p>
            <a:pPr>
              <a:lnSpc>
                <a:spcPct val="120000"/>
              </a:lnSpc>
              <a:spcBef>
                <a:spcPts val="0"/>
              </a:spcBef>
            </a:pPr>
            <a:r>
              <a:rPr lang="fi-FI" sz="7200" dirty="0"/>
              <a:t>Autismikirjon häiriöt</a:t>
            </a:r>
          </a:p>
          <a:p>
            <a:pPr>
              <a:lnSpc>
                <a:spcPct val="120000"/>
              </a:lnSpc>
              <a:spcBef>
                <a:spcPts val="0"/>
              </a:spcBef>
            </a:pPr>
            <a:r>
              <a:rPr lang="fi-FI" sz="7200" dirty="0"/>
              <a:t>Neurologiset sairaudet</a:t>
            </a:r>
          </a:p>
          <a:p>
            <a:pPr>
              <a:lnSpc>
                <a:spcPct val="120000"/>
              </a:lnSpc>
              <a:spcBef>
                <a:spcPts val="0"/>
              </a:spcBef>
            </a:pPr>
            <a:r>
              <a:rPr lang="fi-FI" sz="7200" dirty="0"/>
              <a:t>Puhevammaisuus</a:t>
            </a:r>
          </a:p>
          <a:p>
            <a:pPr>
              <a:lnSpc>
                <a:spcPct val="120000"/>
              </a:lnSpc>
              <a:spcBef>
                <a:spcPts val="0"/>
              </a:spcBef>
            </a:pPr>
            <a:r>
              <a:rPr lang="fi-FI" sz="7200" dirty="0"/>
              <a:t>Kehitysvammaisuus</a:t>
            </a:r>
          </a:p>
          <a:p>
            <a:pPr>
              <a:lnSpc>
                <a:spcPct val="120000"/>
              </a:lnSpc>
              <a:spcBef>
                <a:spcPts val="0"/>
              </a:spcBef>
            </a:pPr>
            <a:r>
              <a:rPr lang="fi-FI" sz="7200" dirty="0"/>
              <a:t>Mielenterveyden ongelmat ja muut psyykkiset toimintarajoitteet</a:t>
            </a:r>
          </a:p>
          <a:p>
            <a:pPr>
              <a:lnSpc>
                <a:spcPct val="120000"/>
              </a:lnSpc>
              <a:spcBef>
                <a:spcPts val="0"/>
              </a:spcBef>
            </a:pPr>
            <a:r>
              <a:rPr lang="fi-FI" sz="7200" dirty="0"/>
              <a:t>Muistisairaudet</a:t>
            </a:r>
          </a:p>
          <a:p>
            <a:pPr>
              <a:lnSpc>
                <a:spcPct val="120000"/>
              </a:lnSpc>
              <a:spcBef>
                <a:spcPts val="0"/>
              </a:spcBef>
            </a:pPr>
            <a:r>
              <a:rPr lang="fi-FI" sz="7200" dirty="0"/>
              <a:t>Liikuntavammat</a:t>
            </a:r>
          </a:p>
          <a:p>
            <a:pPr>
              <a:lnSpc>
                <a:spcPct val="120000"/>
              </a:lnSpc>
              <a:spcBef>
                <a:spcPts val="0"/>
              </a:spcBef>
            </a:pPr>
            <a:r>
              <a:rPr lang="fi-FI" sz="7200" dirty="0"/>
              <a:t>Oppimisen vaikeudet (mm. luki, ADHD)</a:t>
            </a:r>
          </a:p>
          <a:p>
            <a:pPr>
              <a:lnSpc>
                <a:spcPct val="120000"/>
              </a:lnSpc>
              <a:spcBef>
                <a:spcPts val="0"/>
              </a:spcBef>
            </a:pPr>
            <a:r>
              <a:rPr lang="fi-FI" sz="7200" dirty="0"/>
              <a:t>Hahmottamisen vaikeudet</a:t>
            </a:r>
          </a:p>
          <a:p>
            <a:pPr>
              <a:lnSpc>
                <a:spcPct val="120000"/>
              </a:lnSpc>
              <a:spcBef>
                <a:spcPts val="0"/>
              </a:spcBef>
            </a:pPr>
            <a:r>
              <a:rPr lang="fi-FI" sz="7200" dirty="0"/>
              <a:t>Kielen osaamisen ja ymmärtämisen vaikeudet.</a:t>
            </a:r>
          </a:p>
          <a:p>
            <a:endParaRPr lang="fi-FI" dirty="0"/>
          </a:p>
        </p:txBody>
      </p:sp>
      <p:sp>
        <p:nvSpPr>
          <p:cNvPr id="5" name="Tekstin paikkamerkki 4">
            <a:extLst>
              <a:ext uri="{FF2B5EF4-FFF2-40B4-BE49-F238E27FC236}">
                <a16:creationId xmlns:a16="http://schemas.microsoft.com/office/drawing/2014/main" id="{34697307-BE0F-1933-8F2F-6015DF91017A}"/>
              </a:ext>
            </a:extLst>
          </p:cNvPr>
          <p:cNvSpPr>
            <a:spLocks noGrp="1"/>
          </p:cNvSpPr>
          <p:nvPr>
            <p:ph type="body" sz="quarter" idx="3"/>
          </p:nvPr>
        </p:nvSpPr>
        <p:spPr>
          <a:xfrm>
            <a:off x="6172200" y="1160833"/>
            <a:ext cx="5183188" cy="614129"/>
          </a:xfrm>
        </p:spPr>
        <p:txBody>
          <a:bodyPr>
            <a:normAutofit fontScale="70000" lnSpcReduction="20000"/>
          </a:bodyPr>
          <a:lstStyle/>
          <a:p>
            <a:r>
              <a:rPr lang="fi-FI" dirty="0"/>
              <a:t>Selkoviestinnän tarpeen syyt:</a:t>
            </a:r>
          </a:p>
          <a:p>
            <a:endParaRPr lang="fi-FI" dirty="0"/>
          </a:p>
        </p:txBody>
      </p:sp>
      <p:sp>
        <p:nvSpPr>
          <p:cNvPr id="6" name="Sisällön paikkamerkki 5">
            <a:extLst>
              <a:ext uri="{FF2B5EF4-FFF2-40B4-BE49-F238E27FC236}">
                <a16:creationId xmlns:a16="http://schemas.microsoft.com/office/drawing/2014/main" id="{93605FE9-1271-1F20-7BD4-41DBB7F59A68}"/>
              </a:ext>
            </a:extLst>
          </p:cNvPr>
          <p:cNvSpPr>
            <a:spLocks noGrp="1"/>
          </p:cNvSpPr>
          <p:nvPr>
            <p:ph sz="quarter" idx="4"/>
          </p:nvPr>
        </p:nvSpPr>
        <p:spPr>
          <a:xfrm>
            <a:off x="6172200" y="1582367"/>
            <a:ext cx="5183188" cy="3787302"/>
          </a:xfrm>
        </p:spPr>
        <p:txBody>
          <a:bodyPr>
            <a:normAutofit fontScale="25000" lnSpcReduction="20000"/>
          </a:bodyPr>
          <a:lstStyle/>
          <a:p>
            <a:pPr>
              <a:lnSpc>
                <a:spcPct val="120000"/>
              </a:lnSpc>
              <a:spcBef>
                <a:spcPts val="0"/>
              </a:spcBef>
            </a:pPr>
            <a:r>
              <a:rPr lang="fi-FI" sz="7200" dirty="0"/>
              <a:t>Pysyvä tarve, esim.</a:t>
            </a:r>
          </a:p>
          <a:p>
            <a:pPr lvl="1">
              <a:lnSpc>
                <a:spcPct val="120000"/>
              </a:lnSpc>
              <a:spcBef>
                <a:spcPts val="0"/>
              </a:spcBef>
            </a:pPr>
            <a:r>
              <a:rPr lang="fi-FI" sz="7200" dirty="0"/>
              <a:t>Kehitysvamma</a:t>
            </a:r>
          </a:p>
          <a:p>
            <a:pPr lvl="1">
              <a:lnSpc>
                <a:spcPct val="120000"/>
              </a:lnSpc>
              <a:spcBef>
                <a:spcPts val="0"/>
              </a:spcBef>
            </a:pPr>
            <a:r>
              <a:rPr lang="fi-FI" sz="7200" dirty="0"/>
              <a:t>Kehityksellinen kielihäiriö</a:t>
            </a:r>
          </a:p>
          <a:p>
            <a:pPr lvl="1">
              <a:lnSpc>
                <a:spcPct val="120000"/>
              </a:lnSpc>
              <a:spcBef>
                <a:spcPts val="0"/>
              </a:spcBef>
            </a:pPr>
            <a:r>
              <a:rPr lang="fi-FI" sz="7200" dirty="0"/>
              <a:t>Lukivaikeus</a:t>
            </a:r>
          </a:p>
          <a:p>
            <a:pPr lvl="1">
              <a:lnSpc>
                <a:spcPct val="120000"/>
              </a:lnSpc>
              <a:spcBef>
                <a:spcPts val="0"/>
              </a:spcBef>
            </a:pPr>
            <a:r>
              <a:rPr lang="fi-FI" sz="7200" dirty="0"/>
              <a:t>ADHD</a:t>
            </a:r>
          </a:p>
          <a:p>
            <a:pPr>
              <a:lnSpc>
                <a:spcPct val="120000"/>
              </a:lnSpc>
              <a:spcBef>
                <a:spcPts val="0"/>
              </a:spcBef>
            </a:pPr>
            <a:r>
              <a:rPr lang="fi-FI" sz="7200" dirty="0"/>
              <a:t>Kielellinen kyky on huonontunut, esim.</a:t>
            </a:r>
          </a:p>
          <a:p>
            <a:pPr lvl="1">
              <a:lnSpc>
                <a:spcPct val="120000"/>
              </a:lnSpc>
              <a:spcBef>
                <a:spcPts val="0"/>
              </a:spcBef>
            </a:pPr>
            <a:r>
              <a:rPr lang="fi-FI" sz="7200" dirty="0"/>
              <a:t>Muistisairaudet</a:t>
            </a:r>
          </a:p>
          <a:p>
            <a:pPr lvl="1">
              <a:lnSpc>
                <a:spcPct val="120000"/>
              </a:lnSpc>
              <a:spcBef>
                <a:spcPts val="0"/>
              </a:spcBef>
            </a:pPr>
            <a:r>
              <a:rPr lang="fi-FI" sz="7200" dirty="0"/>
              <a:t>Afasia</a:t>
            </a:r>
          </a:p>
          <a:p>
            <a:pPr>
              <a:lnSpc>
                <a:spcPct val="120000"/>
              </a:lnSpc>
              <a:spcBef>
                <a:spcPts val="0"/>
              </a:spcBef>
            </a:pPr>
            <a:r>
              <a:rPr lang="fi-FI" sz="7200" dirty="0"/>
              <a:t>Väliaikainen tarve, esim.</a:t>
            </a:r>
          </a:p>
          <a:p>
            <a:pPr lvl="1">
              <a:lnSpc>
                <a:spcPct val="120000"/>
              </a:lnSpc>
              <a:spcBef>
                <a:spcPts val="0"/>
              </a:spcBef>
            </a:pPr>
            <a:r>
              <a:rPr lang="fi-FI" sz="7200" dirty="0"/>
              <a:t>Suomen kielen opiskelija</a:t>
            </a:r>
          </a:p>
          <a:p>
            <a:pPr lvl="1">
              <a:lnSpc>
                <a:spcPct val="120000"/>
              </a:lnSpc>
              <a:spcBef>
                <a:spcPts val="0"/>
              </a:spcBef>
            </a:pPr>
            <a:r>
              <a:rPr lang="fi-FI" sz="7200" dirty="0"/>
              <a:t>Vähemmistökielen puhuja</a:t>
            </a:r>
          </a:p>
          <a:p>
            <a:pPr lvl="1">
              <a:lnSpc>
                <a:spcPct val="120000"/>
              </a:lnSpc>
              <a:spcBef>
                <a:spcPts val="0"/>
              </a:spcBef>
            </a:pPr>
            <a:r>
              <a:rPr lang="fi-FI" sz="7200" dirty="0"/>
              <a:t>Vaikea elämäntilanne, jonka vuoksi on hankalaa keskittyä, muistaa ja ymmärtää.</a:t>
            </a:r>
          </a:p>
          <a:p>
            <a:endParaRPr lang="fi-FI" dirty="0"/>
          </a:p>
        </p:txBody>
      </p:sp>
    </p:spTree>
    <p:extLst>
      <p:ext uri="{BB962C8B-B14F-4D97-AF65-F5344CB8AC3E}">
        <p14:creationId xmlns:p14="http://schemas.microsoft.com/office/powerpoint/2010/main" val="51464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DA6D34-89C6-A6BD-27F9-4B01CD46BF56}"/>
              </a:ext>
            </a:extLst>
          </p:cNvPr>
          <p:cNvSpPr>
            <a:spLocks noGrp="1"/>
          </p:cNvSpPr>
          <p:nvPr>
            <p:ph type="title"/>
          </p:nvPr>
        </p:nvSpPr>
        <p:spPr/>
        <p:txBody>
          <a:bodyPr/>
          <a:lstStyle/>
          <a:p>
            <a:r>
              <a:rPr lang="fi-FI" dirty="0"/>
              <a:t>Kognitiivinen saavutettavuus</a:t>
            </a:r>
          </a:p>
        </p:txBody>
      </p:sp>
      <p:sp>
        <p:nvSpPr>
          <p:cNvPr id="3" name="Sisällön paikkamerkki 2">
            <a:extLst>
              <a:ext uri="{FF2B5EF4-FFF2-40B4-BE49-F238E27FC236}">
                <a16:creationId xmlns:a16="http://schemas.microsoft.com/office/drawing/2014/main" id="{3D49E7BD-DF1F-C039-22EB-55AA22675659}"/>
              </a:ext>
            </a:extLst>
          </p:cNvPr>
          <p:cNvSpPr>
            <a:spLocks noGrp="1"/>
          </p:cNvSpPr>
          <p:nvPr>
            <p:ph idx="1"/>
          </p:nvPr>
        </p:nvSpPr>
        <p:spPr/>
        <p:txBody>
          <a:bodyPr/>
          <a:lstStyle/>
          <a:p>
            <a:r>
              <a:rPr lang="fi-FI" dirty="0"/>
              <a:t>Helppo kieli.</a:t>
            </a:r>
          </a:p>
          <a:p>
            <a:r>
              <a:rPr lang="fi-FI" b="1" dirty="0"/>
              <a:t>Sovella</a:t>
            </a:r>
            <a:r>
              <a:rPr lang="fi-FI" dirty="0"/>
              <a:t> selkokielen periaatteita.</a:t>
            </a:r>
          </a:p>
          <a:p>
            <a:r>
              <a:rPr lang="fi-FI" dirty="0"/>
              <a:t>Selkokielen periaatteiden kertaus: </a:t>
            </a:r>
            <a:r>
              <a:rPr lang="fi-FI" dirty="0">
                <a:hlinkClick r:id="rId2"/>
              </a:rPr>
              <a:t>Selkokeskus. Selkokieli.</a:t>
            </a:r>
            <a:endParaRPr lang="fi-FI" dirty="0"/>
          </a:p>
          <a:p>
            <a:endParaRPr lang="fi-FI" dirty="0"/>
          </a:p>
        </p:txBody>
      </p:sp>
    </p:spTree>
    <p:extLst>
      <p:ext uri="{BB962C8B-B14F-4D97-AF65-F5344CB8AC3E}">
        <p14:creationId xmlns:p14="http://schemas.microsoft.com/office/powerpoint/2010/main" val="1381096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4365564" y="2508520"/>
            <a:ext cx="3460872" cy="1125062"/>
          </a:xfrm>
        </p:spPr>
        <p:txBody>
          <a:bodyPr>
            <a:noAutofit/>
          </a:bodyPr>
          <a:lstStyle/>
          <a:p>
            <a:pPr marL="742950" indent="-742950">
              <a:buAutoNum type="arabicPeriod"/>
            </a:pPr>
            <a:r>
              <a:rPr lang="fi-FI" b="1" dirty="0">
                <a:solidFill>
                  <a:schemeClr val="accent5">
                    <a:lumMod val="50000"/>
                  </a:schemeClr>
                </a:solidFill>
                <a:latin typeface="+mn-lt"/>
                <a:ea typeface="ADLaM Display"/>
                <a:cs typeface="ADLaM Display"/>
              </a:rPr>
              <a:t>Johdanto</a:t>
            </a:r>
            <a:endParaRPr lang="fi-FI" b="1" dirty="0">
              <a:solidFill>
                <a:schemeClr val="accent5">
                  <a:lumMod val="50000"/>
                </a:schemeClr>
              </a:solidFill>
              <a:latin typeface="+mn-lt"/>
              <a:ea typeface="ADLaM Display" panose="02010000000000000000" pitchFamily="2" charset="0"/>
              <a:cs typeface="ADLaM Display" panose="02010000000000000000" pitchFamily="2" charset="0"/>
            </a:endParaRPr>
          </a:p>
        </p:txBody>
      </p:sp>
      <p:pic>
        <p:nvPicPr>
          <p:cNvPr id="3" name="Kuva 2">
            <a:extLst>
              <a:ext uri="{FF2B5EF4-FFF2-40B4-BE49-F238E27FC236}">
                <a16:creationId xmlns:a16="http://schemas.microsoft.com/office/drawing/2014/main" id="{6D7B9DC2-15C2-7873-A6AC-1ED2F5284B9C}"/>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22941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7404A9-E8AF-0530-E1FC-A4DBDCB81487}"/>
              </a:ext>
            </a:extLst>
          </p:cNvPr>
          <p:cNvSpPr>
            <a:spLocks noGrp="1"/>
          </p:cNvSpPr>
          <p:nvPr>
            <p:ph type="title"/>
          </p:nvPr>
        </p:nvSpPr>
        <p:spPr>
          <a:xfrm>
            <a:off x="838200" y="365126"/>
            <a:ext cx="10515600" cy="1068084"/>
          </a:xfrm>
        </p:spPr>
        <p:txBody>
          <a:bodyPr>
            <a:normAutofit fontScale="90000"/>
          </a:bodyPr>
          <a:lstStyle/>
          <a:p>
            <a:r>
              <a:rPr lang="fi-FI" dirty="0"/>
              <a:t>Esimerkiksi Word ja PDF: </a:t>
            </a:r>
            <a:br>
              <a:rPr lang="fi-FI" dirty="0"/>
            </a:br>
            <a:r>
              <a:rPr lang="fi-FI" dirty="0"/>
              <a:t>otsikot ja teksti</a:t>
            </a:r>
          </a:p>
        </p:txBody>
      </p:sp>
      <p:sp>
        <p:nvSpPr>
          <p:cNvPr id="3" name="Sisällön paikkamerkki 2">
            <a:extLst>
              <a:ext uri="{FF2B5EF4-FFF2-40B4-BE49-F238E27FC236}">
                <a16:creationId xmlns:a16="http://schemas.microsoft.com/office/drawing/2014/main" id="{E88FB129-2233-C25C-D1C8-620AB436B46A}"/>
              </a:ext>
            </a:extLst>
          </p:cNvPr>
          <p:cNvSpPr>
            <a:spLocks noGrp="1"/>
          </p:cNvSpPr>
          <p:nvPr>
            <p:ph sz="half" idx="1"/>
          </p:nvPr>
        </p:nvSpPr>
        <p:spPr>
          <a:xfrm>
            <a:off x="611221" y="1696767"/>
            <a:ext cx="3078805" cy="4607567"/>
          </a:xfrm>
        </p:spPr>
        <p:txBody>
          <a:bodyPr/>
          <a:lstStyle/>
          <a:p>
            <a:r>
              <a:rPr lang="fi-FI" sz="2800" dirty="0"/>
              <a:t>Selkeä, helppo kieli</a:t>
            </a:r>
          </a:p>
          <a:p>
            <a:r>
              <a:rPr lang="fi-FI" sz="2800" dirty="0"/>
              <a:t>Otsikkotyylit ja luetelmat ohjelman mukaan</a:t>
            </a:r>
          </a:p>
          <a:p>
            <a:r>
              <a:rPr lang="fi-FI" sz="2800" dirty="0"/>
              <a:t>Selkeä ja melko iso fontti (12–16)</a:t>
            </a:r>
          </a:p>
          <a:p>
            <a:r>
              <a:rPr lang="fi-FI" sz="2800" dirty="0"/>
              <a:t>Lyhyet rivit </a:t>
            </a:r>
            <a:r>
              <a:rPr lang="fi-FI" dirty="0"/>
              <a:t>(50 – 60 merkkiä)</a:t>
            </a:r>
          </a:p>
          <a:p>
            <a:r>
              <a:rPr lang="fi-FI" sz="2800" dirty="0"/>
              <a:t>Lyhyet kappaleet.</a:t>
            </a:r>
          </a:p>
          <a:p>
            <a:endParaRPr lang="fi-FI" dirty="0"/>
          </a:p>
        </p:txBody>
      </p:sp>
      <p:pic>
        <p:nvPicPr>
          <p:cNvPr id="5" name="Sisällön paikkamerkki 6" descr="Kuva, joka sisältää kohteen teksti, kuvakaappaus, ohjelmisto, Verkkosivusto&#10;&#10;Kuvaus luotu automaattisesti">
            <a:extLst>
              <a:ext uri="{FF2B5EF4-FFF2-40B4-BE49-F238E27FC236}">
                <a16:creationId xmlns:a16="http://schemas.microsoft.com/office/drawing/2014/main" id="{EEE23C68-551B-1F21-8A3A-042998561B4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14603" y="1070042"/>
            <a:ext cx="6791725" cy="5181600"/>
          </a:xfrm>
        </p:spPr>
      </p:pic>
    </p:spTree>
    <p:extLst>
      <p:ext uri="{BB962C8B-B14F-4D97-AF65-F5344CB8AC3E}">
        <p14:creationId xmlns:p14="http://schemas.microsoft.com/office/powerpoint/2010/main" val="406775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D71859-DC30-6986-42A7-519D328E75C4}"/>
              </a:ext>
            </a:extLst>
          </p:cNvPr>
          <p:cNvSpPr>
            <a:spLocks noGrp="1"/>
          </p:cNvSpPr>
          <p:nvPr>
            <p:ph type="title"/>
          </p:nvPr>
        </p:nvSpPr>
        <p:spPr/>
        <p:txBody>
          <a:bodyPr>
            <a:normAutofit/>
          </a:bodyPr>
          <a:lstStyle/>
          <a:p>
            <a:r>
              <a:rPr lang="fi-FI" sz="2800" b="1" dirty="0"/>
              <a:t>Selkeät fontit</a:t>
            </a:r>
            <a:r>
              <a:rPr lang="fi-FI" sz="2800" dirty="0"/>
              <a:t>: Selkokeskus Facebookissa</a:t>
            </a:r>
            <a:r>
              <a:rPr lang="fi-FI" sz="2800" dirty="0">
                <a:hlinkClick r:id="rId2"/>
              </a:rPr>
              <a:t>. Selkomateriaalit kuntoon. Kohta 4: Fontti on selkeä ja fonttikoko on riittävän suuri</a:t>
            </a:r>
            <a:r>
              <a:rPr lang="fi-FI" sz="2800" dirty="0"/>
              <a:t> (7.5.2024)</a:t>
            </a:r>
          </a:p>
        </p:txBody>
      </p:sp>
      <p:sp>
        <p:nvSpPr>
          <p:cNvPr id="4" name="Sisällön paikkamerkki 3">
            <a:extLst>
              <a:ext uri="{FF2B5EF4-FFF2-40B4-BE49-F238E27FC236}">
                <a16:creationId xmlns:a16="http://schemas.microsoft.com/office/drawing/2014/main" id="{F571DC65-47F9-6268-DB85-90FDE26CBBA8}"/>
              </a:ext>
            </a:extLst>
          </p:cNvPr>
          <p:cNvSpPr>
            <a:spLocks noGrp="1"/>
          </p:cNvSpPr>
          <p:nvPr>
            <p:ph sz="half" idx="2"/>
          </p:nvPr>
        </p:nvSpPr>
        <p:spPr/>
        <p:txBody>
          <a:bodyPr/>
          <a:lstStyle/>
          <a:p>
            <a:pPr marL="0" indent="0">
              <a:buNone/>
            </a:pPr>
            <a:endParaRPr lang="fi-FI" dirty="0"/>
          </a:p>
        </p:txBody>
      </p:sp>
      <p:pic>
        <p:nvPicPr>
          <p:cNvPr id="9" name="Sisällön paikkamerkki 5" descr="Selkeä fontti on iso ja sellainen, että kirjaimet eroavat toisistaan.">
            <a:extLst>
              <a:ext uri="{FF2B5EF4-FFF2-40B4-BE49-F238E27FC236}">
                <a16:creationId xmlns:a16="http://schemas.microsoft.com/office/drawing/2014/main" id="{0812C45B-559E-20EF-F6BD-51F114D7DF68}"/>
              </a:ext>
            </a:extLst>
          </p:cNvPr>
          <p:cNvPicPr>
            <a:picLocks noGrp="1" noChangeAspect="1"/>
          </p:cNvPicPr>
          <p:nvPr>
            <p:ph sz="half" idx="1"/>
          </p:nvPr>
        </p:nvPicPr>
        <p:blipFill>
          <a:blip r:embed="rId3"/>
          <a:stretch>
            <a:fillRect/>
          </a:stretch>
        </p:blipFill>
        <p:spPr>
          <a:xfrm>
            <a:off x="1255370" y="1825625"/>
            <a:ext cx="4347259" cy="4351338"/>
          </a:xfrm>
        </p:spPr>
      </p:pic>
      <p:pic>
        <p:nvPicPr>
          <p:cNvPr id="10" name="Sisällön paikkamerkki 5" descr="Selkeä fontti on iso ja sellainen, että kirjaimet eroavat toisistaan.">
            <a:extLst>
              <a:ext uri="{FF2B5EF4-FFF2-40B4-BE49-F238E27FC236}">
                <a16:creationId xmlns:a16="http://schemas.microsoft.com/office/drawing/2014/main" id="{4F238959-E448-2081-56E2-A69D173D831A}"/>
              </a:ext>
            </a:extLst>
          </p:cNvPr>
          <p:cNvPicPr>
            <a:picLocks noChangeAspect="1"/>
          </p:cNvPicPr>
          <p:nvPr/>
        </p:nvPicPr>
        <p:blipFill>
          <a:blip r:embed="rId3"/>
          <a:stretch>
            <a:fillRect/>
          </a:stretch>
        </p:blipFill>
        <p:spPr>
          <a:xfrm>
            <a:off x="885719" y="1825625"/>
            <a:ext cx="4347259" cy="4351338"/>
          </a:xfrm>
          <a:prstGeom prst="rect">
            <a:avLst/>
          </a:prstGeom>
        </p:spPr>
      </p:pic>
      <p:pic>
        <p:nvPicPr>
          <p:cNvPr id="11" name="Sisällön paikkamerkki 9" descr="Vaikeat fontiton koristeellisia ja liian pieniä.">
            <a:extLst>
              <a:ext uri="{FF2B5EF4-FFF2-40B4-BE49-F238E27FC236}">
                <a16:creationId xmlns:a16="http://schemas.microsoft.com/office/drawing/2014/main" id="{00D1915E-26E0-4B9C-BE2C-810F26BE32DD}"/>
              </a:ext>
            </a:extLst>
          </p:cNvPr>
          <p:cNvPicPr>
            <a:picLocks noChangeAspect="1"/>
          </p:cNvPicPr>
          <p:nvPr/>
        </p:nvPicPr>
        <p:blipFill>
          <a:blip r:embed="rId4"/>
          <a:stretch>
            <a:fillRect/>
          </a:stretch>
        </p:blipFill>
        <p:spPr>
          <a:xfrm>
            <a:off x="6221758" y="1825625"/>
            <a:ext cx="4343181" cy="4351338"/>
          </a:xfrm>
          <a:prstGeom prst="rect">
            <a:avLst/>
          </a:prstGeom>
        </p:spPr>
      </p:pic>
    </p:spTree>
    <p:extLst>
      <p:ext uri="{BB962C8B-B14F-4D97-AF65-F5344CB8AC3E}">
        <p14:creationId xmlns:p14="http://schemas.microsoft.com/office/powerpoint/2010/main" val="169245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A1B5DE-868D-2FEB-6F62-CE5C959D767E}"/>
              </a:ext>
            </a:extLst>
          </p:cNvPr>
          <p:cNvSpPr>
            <a:spLocks noGrp="1"/>
          </p:cNvSpPr>
          <p:nvPr>
            <p:ph type="title"/>
          </p:nvPr>
        </p:nvSpPr>
        <p:spPr/>
        <p:txBody>
          <a:bodyPr/>
          <a:lstStyle/>
          <a:p>
            <a:r>
              <a:rPr lang="fi-FI" dirty="0"/>
              <a:t>Esimerkiksi Word ja PDF: kuvat</a:t>
            </a:r>
          </a:p>
        </p:txBody>
      </p:sp>
      <p:sp>
        <p:nvSpPr>
          <p:cNvPr id="3" name="Sisällön paikkamerkki 2">
            <a:extLst>
              <a:ext uri="{FF2B5EF4-FFF2-40B4-BE49-F238E27FC236}">
                <a16:creationId xmlns:a16="http://schemas.microsoft.com/office/drawing/2014/main" id="{76C8226E-E858-A025-304E-827184E31AC2}"/>
              </a:ext>
            </a:extLst>
          </p:cNvPr>
          <p:cNvSpPr>
            <a:spLocks noGrp="1"/>
          </p:cNvSpPr>
          <p:nvPr>
            <p:ph sz="half" idx="1"/>
          </p:nvPr>
        </p:nvSpPr>
        <p:spPr/>
        <p:txBody>
          <a:bodyPr>
            <a:normAutofit/>
          </a:bodyPr>
          <a:lstStyle/>
          <a:p>
            <a:pPr marL="0" indent="0">
              <a:buNone/>
            </a:pPr>
            <a:endParaRPr lang="fi-FI" dirty="0"/>
          </a:p>
        </p:txBody>
      </p:sp>
      <p:sp>
        <p:nvSpPr>
          <p:cNvPr id="4" name="Sisällön paikkamerkki 3">
            <a:extLst>
              <a:ext uri="{FF2B5EF4-FFF2-40B4-BE49-F238E27FC236}">
                <a16:creationId xmlns:a16="http://schemas.microsoft.com/office/drawing/2014/main" id="{FA366D0C-C51F-FD44-3B13-5DE4BD89FEA4}"/>
              </a:ext>
            </a:extLst>
          </p:cNvPr>
          <p:cNvSpPr>
            <a:spLocks noGrp="1"/>
          </p:cNvSpPr>
          <p:nvPr>
            <p:ph sz="half" idx="2"/>
          </p:nvPr>
        </p:nvSpPr>
        <p:spPr>
          <a:xfrm>
            <a:off x="7827522" y="1465728"/>
            <a:ext cx="4079133" cy="4711235"/>
          </a:xfrm>
        </p:spPr>
        <p:txBody>
          <a:bodyPr>
            <a:normAutofit/>
          </a:bodyPr>
          <a:lstStyle/>
          <a:p>
            <a:r>
              <a:rPr lang="fi-FI" sz="2400" dirty="0"/>
              <a:t>Kirjoita kuviin vaihtoehtoinen teksti: </a:t>
            </a:r>
          </a:p>
          <a:p>
            <a:pPr marL="914400" lvl="1" indent="-457200">
              <a:buFont typeface="+mj-lt"/>
              <a:buAutoNum type="arabicPeriod"/>
            </a:pPr>
            <a:r>
              <a:rPr lang="fi-FI" dirty="0"/>
              <a:t>Klikkaa kuvaa.  </a:t>
            </a:r>
          </a:p>
          <a:p>
            <a:pPr marL="914400" lvl="1" indent="-457200">
              <a:buFont typeface="+mj-lt"/>
              <a:buAutoNum type="arabicPeriod"/>
            </a:pPr>
            <a:r>
              <a:rPr lang="fi-FI" dirty="0"/>
              <a:t>Klikkaa hiiren oikeaa puolta (oikeakätinen).  </a:t>
            </a:r>
          </a:p>
          <a:p>
            <a:pPr marL="914400" lvl="1" indent="-457200">
              <a:buFont typeface="+mj-lt"/>
              <a:buAutoNum type="arabicPeriod"/>
            </a:pPr>
            <a:r>
              <a:rPr lang="fi-FI" dirty="0"/>
              <a:t>Valitse toiminto </a:t>
            </a:r>
            <a:r>
              <a:rPr lang="fi-FI" i="1" dirty="0"/>
              <a:t>Vaihtoehtoinen teksti</a:t>
            </a:r>
            <a:r>
              <a:rPr lang="fi-FI" dirty="0"/>
              <a:t>.  </a:t>
            </a:r>
          </a:p>
          <a:p>
            <a:pPr marL="914400" lvl="1" indent="-457200">
              <a:buFont typeface="+mj-lt"/>
              <a:buAutoNum type="arabicPeriod"/>
            </a:pPr>
            <a:r>
              <a:rPr lang="fi-FI" dirty="0"/>
              <a:t>Kirjoita lyhyesti, mitä kuvassa on.</a:t>
            </a:r>
          </a:p>
          <a:p>
            <a:pPr marL="914400" lvl="1" indent="-457200">
              <a:buFont typeface="+mj-lt"/>
              <a:buAutoNum type="arabicPeriod"/>
            </a:pPr>
            <a:r>
              <a:rPr lang="fi-FI" b="1" dirty="0"/>
              <a:t>TAI</a:t>
            </a:r>
            <a:r>
              <a:rPr lang="fi-FI" dirty="0"/>
              <a:t> jos kuva on vain koriste, rastita: </a:t>
            </a:r>
            <a:r>
              <a:rPr lang="fi-FI" i="1" dirty="0"/>
              <a:t>Merkitse koristeelliseksi</a:t>
            </a:r>
            <a:r>
              <a:rPr lang="fi-FI" dirty="0"/>
              <a:t>.</a:t>
            </a:r>
          </a:p>
          <a:p>
            <a:endParaRPr lang="fi-FI" dirty="0"/>
          </a:p>
        </p:txBody>
      </p:sp>
      <p:sp>
        <p:nvSpPr>
          <p:cNvPr id="5" name="Otsikko 1">
            <a:extLst>
              <a:ext uri="{FF2B5EF4-FFF2-40B4-BE49-F238E27FC236}">
                <a16:creationId xmlns:a16="http://schemas.microsoft.com/office/drawing/2014/main" id="{20F1600B-A8F2-9D6B-B5B7-6098AA3DBA8C}"/>
              </a:ext>
            </a:extLst>
          </p:cNvPr>
          <p:cNvSpPr txBox="1">
            <a:spLocks/>
          </p:cNvSpPr>
          <p:nvPr/>
        </p:nvSpPr>
        <p:spPr>
          <a:xfrm>
            <a:off x="83978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t>Esimerkiksi Word ja PDF: kuvat</a:t>
            </a:r>
            <a:endParaRPr lang="fi-FI" dirty="0"/>
          </a:p>
        </p:txBody>
      </p:sp>
      <p:pic>
        <p:nvPicPr>
          <p:cNvPr id="6" name="Sisällön paikkamerkki 5" descr="Kuviin kirjoitetaan vaihtoehtoinen teksti tai merkitäänkoristeelliseksi.">
            <a:extLst>
              <a:ext uri="{FF2B5EF4-FFF2-40B4-BE49-F238E27FC236}">
                <a16:creationId xmlns:a16="http://schemas.microsoft.com/office/drawing/2014/main" id="{44118C5D-7317-2EAD-59AD-37029D41A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34" y="1537063"/>
            <a:ext cx="7505559" cy="4578391"/>
          </a:xfrm>
          <a:prstGeom prst="rect">
            <a:avLst/>
          </a:prstGeom>
          <a:noFill/>
        </p:spPr>
      </p:pic>
    </p:spTree>
    <p:extLst>
      <p:ext uri="{BB962C8B-B14F-4D97-AF65-F5344CB8AC3E}">
        <p14:creationId xmlns:p14="http://schemas.microsoft.com/office/powerpoint/2010/main" val="2481690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0837E-2D82-9026-0D30-5704C60059C4}"/>
              </a:ext>
            </a:extLst>
          </p:cNvPr>
          <p:cNvSpPr>
            <a:spLocks noGrp="1"/>
          </p:cNvSpPr>
          <p:nvPr>
            <p:ph type="title"/>
          </p:nvPr>
        </p:nvSpPr>
        <p:spPr>
          <a:xfrm>
            <a:off x="330132" y="365126"/>
            <a:ext cx="11023668" cy="802194"/>
          </a:xfrm>
        </p:spPr>
        <p:txBody>
          <a:bodyPr/>
          <a:lstStyle/>
          <a:p>
            <a:r>
              <a:rPr lang="fi-FI" dirty="0"/>
              <a:t>Esimerkiksi Word ja PDF: upota linkit</a:t>
            </a:r>
          </a:p>
        </p:txBody>
      </p:sp>
      <p:sp>
        <p:nvSpPr>
          <p:cNvPr id="4" name="Sisällön paikkamerkki 3">
            <a:extLst>
              <a:ext uri="{FF2B5EF4-FFF2-40B4-BE49-F238E27FC236}">
                <a16:creationId xmlns:a16="http://schemas.microsoft.com/office/drawing/2014/main" id="{40DA4C0D-52A0-E8DF-7E06-D1D9204229CD}"/>
              </a:ext>
            </a:extLst>
          </p:cNvPr>
          <p:cNvSpPr>
            <a:spLocks noGrp="1"/>
          </p:cNvSpPr>
          <p:nvPr>
            <p:ph sz="half" idx="2"/>
          </p:nvPr>
        </p:nvSpPr>
        <p:spPr>
          <a:xfrm>
            <a:off x="6172200" y="1378153"/>
            <a:ext cx="5181600" cy="4351338"/>
          </a:xfrm>
        </p:spPr>
        <p:txBody>
          <a:bodyPr>
            <a:normAutofit lnSpcReduction="10000"/>
          </a:bodyPr>
          <a:lstStyle/>
          <a:p>
            <a:r>
              <a:rPr lang="fi-FI" dirty="0"/>
              <a:t>Kuvaile, mitä linkin takaa löytyy – yleensä vain yksi sana ei riitä.</a:t>
            </a:r>
          </a:p>
          <a:p>
            <a:r>
              <a:rPr lang="fi-FI" dirty="0"/>
              <a:t>Kuvaile myös, että linkki vie toiselle, eri sivustolle: lukija ymmärtää palata alkuperäiselle sivustolle.</a:t>
            </a:r>
          </a:p>
          <a:p>
            <a:r>
              <a:rPr lang="fi-FI" dirty="0">
                <a:hlinkClick r:id="rId2"/>
              </a:rPr>
              <a:t>Helpot ohjeet saavutettavuudesta on sivustolla Selkeästi meille: 10 vinkkiä ymmärrettävään verkkopalveluun.</a:t>
            </a:r>
            <a:endParaRPr lang="fi-FI" dirty="0"/>
          </a:p>
          <a:p>
            <a:endParaRPr lang="fi-FI" dirty="0"/>
          </a:p>
        </p:txBody>
      </p:sp>
      <p:pic>
        <p:nvPicPr>
          <p:cNvPr id="5" name="Sisällön paikkamerkki 9" descr="Kuva, joka sisältää kohteen teksti, kuvakaappaus, ohjelmisto, Tietokonekuvake&#10;&#10;Kuvaus luotu automaattisesti">
            <a:extLst>
              <a:ext uri="{FF2B5EF4-FFF2-40B4-BE49-F238E27FC236}">
                <a16:creationId xmlns:a16="http://schemas.microsoft.com/office/drawing/2014/main" id="{D111E2FE-6FD0-8AFC-6B7F-D45C2034BB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0132" y="1378153"/>
            <a:ext cx="5383247" cy="4539494"/>
          </a:xfrm>
        </p:spPr>
      </p:pic>
    </p:spTree>
    <p:extLst>
      <p:ext uri="{BB962C8B-B14F-4D97-AF65-F5344CB8AC3E}">
        <p14:creationId xmlns:p14="http://schemas.microsoft.com/office/powerpoint/2010/main" val="1299836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B578BA-F8DD-0320-D470-A942741B45D2}"/>
              </a:ext>
            </a:extLst>
          </p:cNvPr>
          <p:cNvSpPr>
            <a:spLocks noGrp="1"/>
          </p:cNvSpPr>
          <p:nvPr>
            <p:ph type="title"/>
          </p:nvPr>
        </p:nvSpPr>
        <p:spPr/>
        <p:txBody>
          <a:bodyPr/>
          <a:lstStyle/>
          <a:p>
            <a:r>
              <a:rPr lang="fi-FI" dirty="0"/>
              <a:t>Tarkista kontrasti</a:t>
            </a:r>
          </a:p>
        </p:txBody>
      </p:sp>
      <p:sp>
        <p:nvSpPr>
          <p:cNvPr id="3" name="Sisällön paikkamerkki 2">
            <a:extLst>
              <a:ext uri="{FF2B5EF4-FFF2-40B4-BE49-F238E27FC236}">
                <a16:creationId xmlns:a16="http://schemas.microsoft.com/office/drawing/2014/main" id="{7F86B410-BB8F-7D33-A370-6040CB93E305}"/>
              </a:ext>
            </a:extLst>
          </p:cNvPr>
          <p:cNvSpPr>
            <a:spLocks noGrp="1"/>
          </p:cNvSpPr>
          <p:nvPr>
            <p:ph idx="1"/>
          </p:nvPr>
        </p:nvSpPr>
        <p:spPr/>
        <p:txBody>
          <a:bodyPr/>
          <a:lstStyle/>
          <a:p>
            <a:r>
              <a:rPr lang="fi-FI" dirty="0"/>
              <a:t>Teksti erottuu taustaväristä</a:t>
            </a:r>
          </a:p>
          <a:p>
            <a:r>
              <a:rPr lang="fi-FI" dirty="0"/>
              <a:t>Netissä on ilmaisia laskureita: tarkista kontrasti.</a:t>
            </a:r>
          </a:p>
          <a:p>
            <a:r>
              <a:rPr lang="fi-FI" dirty="0">
                <a:hlinkClick r:id="rId2" action="ppaction://hlinkfile"/>
              </a:rPr>
              <a:t>Hyvät ohjeet kontrastin testaamiseen on Saavutettavasti.fi-sivustolla</a:t>
            </a:r>
            <a:endParaRPr lang="fi-FI" dirty="0"/>
          </a:p>
          <a:p>
            <a:r>
              <a:rPr lang="fi-FI" dirty="0"/>
              <a:t>Yleinen </a:t>
            </a:r>
            <a:r>
              <a:rPr lang="fi-FI" dirty="0">
                <a:hlinkClick r:id="rId3"/>
              </a:rPr>
              <a:t>työkalu kontrastin tarkistamiseen on </a:t>
            </a:r>
            <a:r>
              <a:rPr lang="fi-FI" dirty="0" err="1">
                <a:hlinkClick r:id="rId3"/>
              </a:rPr>
              <a:t>WebAIM</a:t>
            </a:r>
            <a:r>
              <a:rPr lang="fi-FI" dirty="0">
                <a:hlinkClick r:id="rId3"/>
              </a:rPr>
              <a:t> </a:t>
            </a:r>
            <a:r>
              <a:rPr lang="fi-FI" dirty="0" err="1">
                <a:hlinkClick r:id="rId3"/>
              </a:rPr>
              <a:t>Contrast</a:t>
            </a:r>
            <a:r>
              <a:rPr lang="fi-FI" dirty="0">
                <a:hlinkClick r:id="rId3"/>
              </a:rPr>
              <a:t> </a:t>
            </a:r>
            <a:r>
              <a:rPr lang="fi-FI" dirty="0" err="1">
                <a:hlinkClick r:id="rId3"/>
              </a:rPr>
              <a:t>Checker</a:t>
            </a:r>
            <a:r>
              <a:rPr lang="fi-FI" dirty="0"/>
              <a:t>.</a:t>
            </a:r>
          </a:p>
          <a:p>
            <a:pPr marL="0" indent="0">
              <a:buNone/>
            </a:pPr>
            <a:endParaRPr lang="fi-FI" dirty="0"/>
          </a:p>
        </p:txBody>
      </p:sp>
    </p:spTree>
    <p:extLst>
      <p:ext uri="{BB962C8B-B14F-4D97-AF65-F5344CB8AC3E}">
        <p14:creationId xmlns:p14="http://schemas.microsoft.com/office/powerpoint/2010/main" val="587819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AA22A9-BFCD-A3A8-C749-A9FBA671C948}"/>
              </a:ext>
            </a:extLst>
          </p:cNvPr>
          <p:cNvSpPr>
            <a:spLocks noGrp="1"/>
          </p:cNvSpPr>
          <p:nvPr>
            <p:ph type="title"/>
          </p:nvPr>
        </p:nvSpPr>
        <p:spPr>
          <a:xfrm>
            <a:off x="838200" y="365125"/>
            <a:ext cx="10515600" cy="957837"/>
          </a:xfrm>
        </p:spPr>
        <p:txBody>
          <a:bodyPr>
            <a:normAutofit/>
          </a:bodyPr>
          <a:lstStyle/>
          <a:p>
            <a:r>
              <a:rPr lang="fi-FI" sz="2400" dirty="0"/>
              <a:t>Selkokeskus Facebookissa. </a:t>
            </a:r>
            <a:r>
              <a:rPr lang="fi-FI" sz="2400" dirty="0">
                <a:hlinkClick r:id="rId2"/>
              </a:rPr>
              <a:t>Selkomateriaalit kuntoon. Kohta 7: teksti erottuu taustastaan riittävän hyvin </a:t>
            </a:r>
            <a:r>
              <a:rPr lang="fi-FI" sz="2400" dirty="0"/>
              <a:t>(3.6.2024)</a:t>
            </a:r>
          </a:p>
        </p:txBody>
      </p:sp>
      <p:sp>
        <p:nvSpPr>
          <p:cNvPr id="4" name="Sisällön paikkamerkki 3">
            <a:extLst>
              <a:ext uri="{FF2B5EF4-FFF2-40B4-BE49-F238E27FC236}">
                <a16:creationId xmlns:a16="http://schemas.microsoft.com/office/drawing/2014/main" id="{C9B32C8E-608C-8AA4-D948-5ED8F0419EB3}"/>
              </a:ext>
            </a:extLst>
          </p:cNvPr>
          <p:cNvSpPr>
            <a:spLocks noGrp="1"/>
          </p:cNvSpPr>
          <p:nvPr>
            <p:ph sz="half" idx="2"/>
          </p:nvPr>
        </p:nvSpPr>
        <p:spPr>
          <a:xfrm>
            <a:off x="6685010" y="1825625"/>
            <a:ext cx="4668790" cy="4351338"/>
          </a:xfrm>
        </p:spPr>
        <p:txBody>
          <a:bodyPr/>
          <a:lstStyle/>
          <a:p>
            <a:pPr marL="0" indent="0">
              <a:buNone/>
            </a:pPr>
            <a:endParaRPr lang="fi-FI" dirty="0"/>
          </a:p>
        </p:txBody>
      </p:sp>
      <p:pic>
        <p:nvPicPr>
          <p:cNvPr id="5" name="Sisällön paikkamerkki 4" descr="Riittävä kontrasti tekstin ja taustan välillä on vähintään 4,5: 1">
            <a:extLst>
              <a:ext uri="{FF2B5EF4-FFF2-40B4-BE49-F238E27FC236}">
                <a16:creationId xmlns:a16="http://schemas.microsoft.com/office/drawing/2014/main" id="{08ADDC57-0008-24F3-9D1B-79412509803C}"/>
              </a:ext>
            </a:extLst>
          </p:cNvPr>
          <p:cNvPicPr>
            <a:picLocks noGrp="1" noChangeAspect="1"/>
          </p:cNvPicPr>
          <p:nvPr>
            <p:ph sz="half" idx="1"/>
          </p:nvPr>
        </p:nvPicPr>
        <p:blipFill>
          <a:blip r:embed="rId3"/>
          <a:stretch>
            <a:fillRect/>
          </a:stretch>
        </p:blipFill>
        <p:spPr>
          <a:xfrm>
            <a:off x="993715" y="1436519"/>
            <a:ext cx="4367635" cy="4351338"/>
          </a:xfrm>
          <a:prstGeom prst="rect">
            <a:avLst/>
          </a:prstGeom>
        </p:spPr>
      </p:pic>
      <p:pic>
        <p:nvPicPr>
          <p:cNvPr id="12" name="Sisällön paikkamerkki 7" descr="Kuvassa ei teksti erotu taustan väristä.">
            <a:extLst>
              <a:ext uri="{FF2B5EF4-FFF2-40B4-BE49-F238E27FC236}">
                <a16:creationId xmlns:a16="http://schemas.microsoft.com/office/drawing/2014/main" id="{136B830A-F231-7059-45C6-455BEFF30652}"/>
              </a:ext>
            </a:extLst>
          </p:cNvPr>
          <p:cNvPicPr>
            <a:picLocks noChangeAspect="1"/>
          </p:cNvPicPr>
          <p:nvPr/>
        </p:nvPicPr>
        <p:blipFill>
          <a:blip r:embed="rId4"/>
          <a:stretch>
            <a:fillRect/>
          </a:stretch>
        </p:blipFill>
        <p:spPr>
          <a:xfrm>
            <a:off x="6146746" y="1436519"/>
            <a:ext cx="4363503" cy="4351338"/>
          </a:xfrm>
          <a:prstGeom prst="rect">
            <a:avLst/>
          </a:prstGeom>
        </p:spPr>
      </p:pic>
    </p:spTree>
    <p:extLst>
      <p:ext uri="{BB962C8B-B14F-4D97-AF65-F5344CB8AC3E}">
        <p14:creationId xmlns:p14="http://schemas.microsoft.com/office/powerpoint/2010/main" val="159346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3EEC5C-A5C2-3826-284E-174E9B4A3C9B}"/>
              </a:ext>
            </a:extLst>
          </p:cNvPr>
          <p:cNvSpPr>
            <a:spLocks noGrp="1"/>
          </p:cNvSpPr>
          <p:nvPr>
            <p:ph type="title"/>
          </p:nvPr>
        </p:nvSpPr>
        <p:spPr>
          <a:xfrm>
            <a:off x="448975" y="365125"/>
            <a:ext cx="10904826" cy="1325563"/>
          </a:xfrm>
        </p:spPr>
        <p:txBody>
          <a:bodyPr/>
          <a:lstStyle/>
          <a:p>
            <a:r>
              <a:rPr lang="fi-FI" dirty="0"/>
              <a:t>Tarkista helppokäyttöisyys</a:t>
            </a:r>
          </a:p>
        </p:txBody>
      </p:sp>
      <p:sp>
        <p:nvSpPr>
          <p:cNvPr id="4" name="Sisällön paikkamerkki 3">
            <a:extLst>
              <a:ext uri="{FF2B5EF4-FFF2-40B4-BE49-F238E27FC236}">
                <a16:creationId xmlns:a16="http://schemas.microsoft.com/office/drawing/2014/main" id="{BDBCB6B2-1CAE-1704-975D-6E13855AB320}"/>
              </a:ext>
            </a:extLst>
          </p:cNvPr>
          <p:cNvSpPr>
            <a:spLocks noGrp="1"/>
          </p:cNvSpPr>
          <p:nvPr>
            <p:ph sz="half" idx="2"/>
          </p:nvPr>
        </p:nvSpPr>
        <p:spPr>
          <a:xfrm>
            <a:off x="7892374" y="1825625"/>
            <a:ext cx="3461426" cy="3985030"/>
          </a:xfrm>
        </p:spPr>
        <p:txBody>
          <a:bodyPr/>
          <a:lstStyle/>
          <a:p>
            <a:r>
              <a:rPr lang="fi-FI" dirty="0"/>
              <a:t>Valitse työkaluriviltä: </a:t>
            </a:r>
            <a:r>
              <a:rPr lang="fi-FI" b="1" dirty="0"/>
              <a:t>Tarkista</a:t>
            </a:r>
            <a:r>
              <a:rPr lang="fi-FI" dirty="0"/>
              <a:t>.</a:t>
            </a:r>
          </a:p>
          <a:p>
            <a:r>
              <a:rPr lang="fi-FI" dirty="0"/>
              <a:t>Ohjelma kertoo helppokäyttöisyydenongelmat.</a:t>
            </a:r>
          </a:p>
          <a:p>
            <a:endParaRPr lang="fi-FI" dirty="0"/>
          </a:p>
        </p:txBody>
      </p:sp>
      <p:pic>
        <p:nvPicPr>
          <p:cNvPr id="7" name="Sisällön paikkamerkki 5" descr="Wordin työkalurivillä on toiminto Tarkista. Se kertoo, jos asiakirjassa on ongelmia helppokäyttöisyydessä.">
            <a:extLst>
              <a:ext uri="{FF2B5EF4-FFF2-40B4-BE49-F238E27FC236}">
                <a16:creationId xmlns:a16="http://schemas.microsoft.com/office/drawing/2014/main" id="{EE8A28BA-ACC7-67A5-ECDA-6FD4D6825A0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8974" y="1681703"/>
            <a:ext cx="7432864" cy="3985030"/>
          </a:xfrm>
        </p:spPr>
      </p:pic>
    </p:spTree>
    <p:extLst>
      <p:ext uri="{BB962C8B-B14F-4D97-AF65-F5344CB8AC3E}">
        <p14:creationId xmlns:p14="http://schemas.microsoft.com/office/powerpoint/2010/main" val="202786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FA443-8A0A-CED8-111F-F75EBB3E1BDF}"/>
              </a:ext>
            </a:extLst>
          </p:cNvPr>
          <p:cNvSpPr>
            <a:spLocks noGrp="1"/>
          </p:cNvSpPr>
          <p:nvPr>
            <p:ph type="title"/>
          </p:nvPr>
        </p:nvSpPr>
        <p:spPr/>
        <p:txBody>
          <a:bodyPr/>
          <a:lstStyle/>
          <a:p>
            <a:r>
              <a:rPr lang="fi-FI" sz="4400" b="1" dirty="0">
                <a:latin typeface="+mn-lt"/>
              </a:rPr>
              <a:t>Esimerkiksi PowerPoint ja PDF – </a:t>
            </a:r>
            <a:br>
              <a:rPr lang="fi-FI" sz="4400" b="1" dirty="0">
                <a:latin typeface="+mn-lt"/>
              </a:rPr>
            </a:br>
            <a:r>
              <a:rPr lang="fi-FI" sz="4400" b="1" dirty="0">
                <a:latin typeface="+mn-lt"/>
              </a:rPr>
              <a:t>samat periaatteet kuin Wordissa</a:t>
            </a:r>
            <a:endParaRPr lang="fi-FI" dirty="0"/>
          </a:p>
        </p:txBody>
      </p:sp>
      <p:sp>
        <p:nvSpPr>
          <p:cNvPr id="3" name="Sisällön paikkamerkki 2">
            <a:extLst>
              <a:ext uri="{FF2B5EF4-FFF2-40B4-BE49-F238E27FC236}">
                <a16:creationId xmlns:a16="http://schemas.microsoft.com/office/drawing/2014/main" id="{B7D5D616-13B4-2BEA-2F80-BE70929FC418}"/>
              </a:ext>
            </a:extLst>
          </p:cNvPr>
          <p:cNvSpPr>
            <a:spLocks noGrp="1"/>
          </p:cNvSpPr>
          <p:nvPr>
            <p:ph sz="half" idx="1"/>
          </p:nvPr>
        </p:nvSpPr>
        <p:spPr/>
        <p:txBody>
          <a:bodyPr/>
          <a:lstStyle/>
          <a:p>
            <a:r>
              <a:rPr lang="fi-FI" sz="2400" dirty="0"/>
              <a:t>Käytä selkeää, helppoa kieltä.</a:t>
            </a:r>
          </a:p>
          <a:p>
            <a:r>
              <a:rPr lang="fi-FI" sz="2400" dirty="0"/>
              <a:t>Valitse yksi asia yhteen diaan.</a:t>
            </a:r>
          </a:p>
          <a:p>
            <a:r>
              <a:rPr lang="fi-FI" sz="2400" dirty="0"/>
              <a:t>Diassa on vähän tekstiä.</a:t>
            </a:r>
          </a:p>
          <a:p>
            <a:r>
              <a:rPr lang="fi-FI" sz="2400" b="1" dirty="0"/>
              <a:t>Käytä ohjelman otsikkotyylejä, tekstipohjia ja luetelmia.</a:t>
            </a:r>
          </a:p>
          <a:p>
            <a:r>
              <a:rPr lang="fi-FI" sz="2400" dirty="0"/>
              <a:t>Käytä selkeää ja melko isoa fonttia.</a:t>
            </a:r>
          </a:p>
          <a:p>
            <a:r>
              <a:rPr lang="fi-FI" sz="2400" dirty="0"/>
              <a:t>Kirjoita lyhyet rivit ja kappaleet.</a:t>
            </a:r>
          </a:p>
          <a:p>
            <a:endParaRPr lang="fi-FI" dirty="0"/>
          </a:p>
        </p:txBody>
      </p:sp>
      <p:sp>
        <p:nvSpPr>
          <p:cNvPr id="4" name="Sisällön paikkamerkki 3">
            <a:extLst>
              <a:ext uri="{FF2B5EF4-FFF2-40B4-BE49-F238E27FC236}">
                <a16:creationId xmlns:a16="http://schemas.microsoft.com/office/drawing/2014/main" id="{67B908CC-B111-FF96-93B2-CA17B9CFF542}"/>
              </a:ext>
            </a:extLst>
          </p:cNvPr>
          <p:cNvSpPr>
            <a:spLocks noGrp="1"/>
          </p:cNvSpPr>
          <p:nvPr>
            <p:ph sz="half" idx="2"/>
          </p:nvPr>
        </p:nvSpPr>
        <p:spPr/>
        <p:txBody>
          <a:bodyPr/>
          <a:lstStyle/>
          <a:p>
            <a:r>
              <a:rPr lang="fi-FI" sz="2400" dirty="0"/>
              <a:t>Kirjoita kuviin vaihtoehtoinen teksti.</a:t>
            </a:r>
          </a:p>
          <a:p>
            <a:r>
              <a:rPr lang="fi-FI" sz="2400" dirty="0"/>
              <a:t>Tekstin väri erottuu taustasta.</a:t>
            </a:r>
          </a:p>
          <a:p>
            <a:r>
              <a:rPr lang="fi-FI" sz="2400" dirty="0"/>
              <a:t>Upota linkit.</a:t>
            </a:r>
          </a:p>
          <a:p>
            <a:r>
              <a:rPr lang="fi-FI" sz="2400" dirty="0"/>
              <a:t>Tarkista helppokäyttöisyys:</a:t>
            </a:r>
          </a:p>
          <a:p>
            <a:pPr marL="457200" lvl="1" indent="0">
              <a:buNone/>
            </a:pPr>
            <a:r>
              <a:rPr lang="fi-FI" dirty="0"/>
              <a:t>Tarkista &gt; Tarkista helppokäyttöisyys.</a:t>
            </a:r>
          </a:p>
          <a:p>
            <a:endParaRPr lang="fi-FI" dirty="0"/>
          </a:p>
        </p:txBody>
      </p:sp>
    </p:spTree>
    <p:extLst>
      <p:ext uri="{BB962C8B-B14F-4D97-AF65-F5344CB8AC3E}">
        <p14:creationId xmlns:p14="http://schemas.microsoft.com/office/powerpoint/2010/main" val="213441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9DA296-200B-2E98-F1B7-CAAF757E9A85}"/>
              </a:ext>
            </a:extLst>
          </p:cNvPr>
          <p:cNvSpPr>
            <a:spLocks noGrp="1"/>
          </p:cNvSpPr>
          <p:nvPr>
            <p:ph type="title"/>
          </p:nvPr>
        </p:nvSpPr>
        <p:spPr/>
        <p:txBody>
          <a:bodyPr/>
          <a:lstStyle/>
          <a:p>
            <a:r>
              <a:rPr lang="fi-FI" dirty="0"/>
              <a:t>Esimerkki: dian teksti ja kuva</a:t>
            </a:r>
          </a:p>
        </p:txBody>
      </p:sp>
      <p:sp>
        <p:nvSpPr>
          <p:cNvPr id="3" name="Tekstin paikkamerkki 2">
            <a:extLst>
              <a:ext uri="{FF2B5EF4-FFF2-40B4-BE49-F238E27FC236}">
                <a16:creationId xmlns:a16="http://schemas.microsoft.com/office/drawing/2014/main" id="{83CB765E-2222-FCE3-7009-2643E61916A6}"/>
              </a:ext>
            </a:extLst>
          </p:cNvPr>
          <p:cNvSpPr>
            <a:spLocks noGrp="1"/>
          </p:cNvSpPr>
          <p:nvPr>
            <p:ph type="body" idx="1"/>
          </p:nvPr>
        </p:nvSpPr>
        <p:spPr/>
        <p:txBody>
          <a:bodyPr/>
          <a:lstStyle/>
          <a:p>
            <a:r>
              <a:rPr lang="fi-FI" dirty="0"/>
              <a:t>Ennen</a:t>
            </a:r>
          </a:p>
          <a:p>
            <a:endParaRPr lang="fi-FI" dirty="0"/>
          </a:p>
        </p:txBody>
      </p:sp>
      <p:sp>
        <p:nvSpPr>
          <p:cNvPr id="5" name="Tekstin paikkamerkki 4">
            <a:extLst>
              <a:ext uri="{FF2B5EF4-FFF2-40B4-BE49-F238E27FC236}">
                <a16:creationId xmlns:a16="http://schemas.microsoft.com/office/drawing/2014/main" id="{77CBA93C-0A63-2368-E176-54E57541A1FC}"/>
              </a:ext>
            </a:extLst>
          </p:cNvPr>
          <p:cNvSpPr>
            <a:spLocks noGrp="1"/>
          </p:cNvSpPr>
          <p:nvPr>
            <p:ph type="body" sz="quarter" idx="3"/>
          </p:nvPr>
        </p:nvSpPr>
        <p:spPr/>
        <p:txBody>
          <a:bodyPr/>
          <a:lstStyle/>
          <a:p>
            <a:r>
              <a:rPr lang="fi-FI" dirty="0"/>
              <a:t>Jälkeen</a:t>
            </a:r>
          </a:p>
          <a:p>
            <a:endParaRPr lang="fi-FI" dirty="0"/>
          </a:p>
        </p:txBody>
      </p:sp>
      <p:pic>
        <p:nvPicPr>
          <p:cNvPr id="9" name="Sisällön paikkamerkki 8" descr="Diassa on liikaa asiaa.">
            <a:extLst>
              <a:ext uri="{FF2B5EF4-FFF2-40B4-BE49-F238E27FC236}">
                <a16:creationId xmlns:a16="http://schemas.microsoft.com/office/drawing/2014/main" id="{935E9F01-72CF-C52E-03BC-5895B74748AD}"/>
              </a:ext>
            </a:extLst>
          </p:cNvPr>
          <p:cNvPicPr>
            <a:picLocks noGrp="1" noChangeAspect="1"/>
          </p:cNvPicPr>
          <p:nvPr>
            <p:ph sz="half" idx="2"/>
          </p:nvPr>
        </p:nvPicPr>
        <p:blipFill>
          <a:blip r:embed="rId2"/>
          <a:stretch>
            <a:fillRect/>
          </a:stretch>
        </p:blipFill>
        <p:spPr>
          <a:xfrm>
            <a:off x="836612" y="2381158"/>
            <a:ext cx="4719029" cy="2495641"/>
          </a:xfrm>
          <a:prstGeom prst="rect">
            <a:avLst/>
          </a:prstGeom>
        </p:spPr>
      </p:pic>
      <p:pic>
        <p:nvPicPr>
          <p:cNvPr id="10" name="Sisällön paikkamerkki 9" descr="Diassa on sopivasti asiaa.">
            <a:extLst>
              <a:ext uri="{FF2B5EF4-FFF2-40B4-BE49-F238E27FC236}">
                <a16:creationId xmlns:a16="http://schemas.microsoft.com/office/drawing/2014/main" id="{F1B73CD9-125A-10BF-36EC-95CAC094A286}"/>
              </a:ext>
            </a:extLst>
          </p:cNvPr>
          <p:cNvPicPr>
            <a:picLocks noGrp="1" noChangeAspect="1"/>
          </p:cNvPicPr>
          <p:nvPr>
            <p:ph sz="quarter" idx="4"/>
          </p:nvPr>
        </p:nvPicPr>
        <p:blipFill>
          <a:blip r:embed="rId3"/>
          <a:stretch>
            <a:fillRect/>
          </a:stretch>
        </p:blipFill>
        <p:spPr>
          <a:xfrm>
            <a:off x="6194427" y="2381159"/>
            <a:ext cx="5375790" cy="2547522"/>
          </a:xfrm>
        </p:spPr>
      </p:pic>
    </p:spTree>
    <p:extLst>
      <p:ext uri="{BB962C8B-B14F-4D97-AF65-F5344CB8AC3E}">
        <p14:creationId xmlns:p14="http://schemas.microsoft.com/office/powerpoint/2010/main" val="2151539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65A808-6FEC-8CCB-96EA-6D4B5A5B7F29}"/>
              </a:ext>
            </a:extLst>
          </p:cNvPr>
          <p:cNvSpPr>
            <a:spLocks noGrp="1"/>
          </p:cNvSpPr>
          <p:nvPr>
            <p:ph type="title"/>
          </p:nvPr>
        </p:nvSpPr>
        <p:spPr>
          <a:xfrm>
            <a:off x="838200" y="365125"/>
            <a:ext cx="10515600" cy="983777"/>
          </a:xfrm>
        </p:spPr>
        <p:txBody>
          <a:bodyPr/>
          <a:lstStyle/>
          <a:p>
            <a:r>
              <a:rPr lang="fi-FI" dirty="0"/>
              <a:t>Videoiden saavutettavuus</a:t>
            </a:r>
          </a:p>
        </p:txBody>
      </p:sp>
      <p:sp>
        <p:nvSpPr>
          <p:cNvPr id="3" name="Sisällön paikkamerkki 2">
            <a:extLst>
              <a:ext uri="{FF2B5EF4-FFF2-40B4-BE49-F238E27FC236}">
                <a16:creationId xmlns:a16="http://schemas.microsoft.com/office/drawing/2014/main" id="{E21EFFBE-879F-3FA6-A0BE-1614800E8250}"/>
              </a:ext>
            </a:extLst>
          </p:cNvPr>
          <p:cNvSpPr>
            <a:spLocks noGrp="1"/>
          </p:cNvSpPr>
          <p:nvPr>
            <p:ph idx="1"/>
          </p:nvPr>
        </p:nvSpPr>
        <p:spPr>
          <a:xfrm>
            <a:off x="838200" y="1433209"/>
            <a:ext cx="10515600" cy="4743754"/>
          </a:xfrm>
        </p:spPr>
        <p:txBody>
          <a:bodyPr>
            <a:normAutofit/>
          </a:bodyPr>
          <a:lstStyle/>
          <a:p>
            <a:r>
              <a:rPr lang="fi-FI" dirty="0"/>
              <a:t>Saavutettavuus ei koske ennen 23.9.2020 julkaistuja videoita.</a:t>
            </a:r>
          </a:p>
          <a:p>
            <a:r>
              <a:rPr lang="fi-FI" dirty="0"/>
              <a:t>Saavutettavuus ei koske suoria lähetyksiä.</a:t>
            </a:r>
          </a:p>
          <a:p>
            <a:r>
              <a:rPr lang="fi-FI" dirty="0"/>
              <a:t>Tallennetut ja jaetut videot:</a:t>
            </a:r>
          </a:p>
          <a:p>
            <a:pPr lvl="1"/>
            <a:r>
              <a:rPr lang="fi-FI" dirty="0"/>
              <a:t>Tekstitettävä! </a:t>
            </a:r>
          </a:p>
          <a:p>
            <a:pPr lvl="1"/>
            <a:r>
              <a:rPr lang="fi-FI" dirty="0"/>
              <a:t>Teksti seuraa puhetta mutta tiivistetysti ja selkeällä (selko)kielellä.</a:t>
            </a:r>
          </a:p>
          <a:p>
            <a:pPr lvl="1"/>
            <a:r>
              <a:rPr lang="fi-FI" dirty="0"/>
              <a:t>Poikkeus: Videota ei tarvitse tekstittää, kun verkkopalvelun tekstissä on samat asiat ja video on tekstin tuki.</a:t>
            </a:r>
          </a:p>
          <a:p>
            <a:r>
              <a:rPr lang="fi-FI" dirty="0"/>
              <a:t>Miten voi tekstittää helposti? Esimerkiksi YouTubessa.</a:t>
            </a:r>
          </a:p>
          <a:p>
            <a:r>
              <a:rPr lang="fi-FI" dirty="0"/>
              <a:t>Lisää tietoja </a:t>
            </a:r>
            <a:r>
              <a:rPr lang="fi-FI" dirty="0">
                <a:hlinkClick r:id="rId2"/>
              </a:rPr>
              <a:t>Esa Riutan (</a:t>
            </a:r>
            <a:r>
              <a:rPr lang="fi-FI" dirty="0" err="1">
                <a:hlinkClick r:id="rId2"/>
              </a:rPr>
              <a:t>WebOpettaja</a:t>
            </a:r>
            <a:r>
              <a:rPr lang="fi-FI" dirty="0">
                <a:hlinkClick r:id="rId2"/>
              </a:rPr>
              <a:t>) videossa Näin saat YouTubeen-videoon suomenkielisen tekstityksen automaattisesti</a:t>
            </a:r>
            <a:r>
              <a:rPr lang="fi-FI" dirty="0"/>
              <a:t>!</a:t>
            </a:r>
          </a:p>
          <a:p>
            <a:endParaRPr lang="fi-FI" dirty="0"/>
          </a:p>
        </p:txBody>
      </p:sp>
    </p:spTree>
    <p:extLst>
      <p:ext uri="{BB962C8B-B14F-4D97-AF65-F5344CB8AC3E}">
        <p14:creationId xmlns:p14="http://schemas.microsoft.com/office/powerpoint/2010/main" val="2793250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1799513" y="425478"/>
            <a:ext cx="10515600" cy="884514"/>
          </a:xfrm>
        </p:spPr>
        <p:txBody>
          <a:bodyPr>
            <a:normAutofit/>
          </a:bodyPr>
          <a:lstStyle/>
          <a:p>
            <a:r>
              <a:rPr lang="fi-FI" sz="3600" dirty="0">
                <a:latin typeface="+mn-lt"/>
                <a:ea typeface="ADLaM Display" panose="02010000000000000000" pitchFamily="2" charset="0"/>
                <a:cs typeface="Arial" panose="020B0604020202020204" pitchFamily="34" charset="0"/>
              </a:rPr>
              <a:t>Koulutusdiat</a:t>
            </a:r>
          </a:p>
        </p:txBody>
      </p:sp>
      <p:sp>
        <p:nvSpPr>
          <p:cNvPr id="3" name="Sisällön paikkamerkki 2">
            <a:extLst>
              <a:ext uri="{FF2B5EF4-FFF2-40B4-BE49-F238E27FC236}">
                <a16:creationId xmlns:a16="http://schemas.microsoft.com/office/drawing/2014/main" id="{F2212096-2842-A7F8-B14E-E7DB2E42BD53}"/>
              </a:ext>
            </a:extLst>
          </p:cNvPr>
          <p:cNvSpPr>
            <a:spLocks noGrp="1"/>
          </p:cNvSpPr>
          <p:nvPr>
            <p:ph idx="4294967295"/>
          </p:nvPr>
        </p:nvSpPr>
        <p:spPr>
          <a:xfrm>
            <a:off x="1799513" y="1751041"/>
            <a:ext cx="8328025" cy="4033674"/>
          </a:xfrm>
        </p:spPr>
        <p:txBody>
          <a:bodyPr>
            <a:normAutofit/>
          </a:bodyPr>
          <a:lstStyle/>
          <a:p>
            <a:pPr marL="0" indent="0">
              <a:buNone/>
            </a:pPr>
            <a:r>
              <a:rPr lang="fi-FI" sz="2000" dirty="0"/>
              <a:t>VIERKO-hankkeessa on koulutusdiat opettajille, ohjaajille ja työpaikkaohjaajille:</a:t>
            </a:r>
          </a:p>
          <a:p>
            <a:pPr marL="0" indent="0">
              <a:buNone/>
            </a:pPr>
            <a:endParaRPr lang="fi-FI" sz="2000" dirty="0"/>
          </a:p>
          <a:p>
            <a:pPr marL="457200" indent="-457200">
              <a:buFont typeface="+mj-lt"/>
              <a:buAutoNum type="arabicPeriod"/>
            </a:pPr>
            <a:r>
              <a:rPr lang="fi-FI" sz="2000" dirty="0"/>
              <a:t>Selitä selkona – virity helppoon kieleen</a:t>
            </a:r>
          </a:p>
          <a:p>
            <a:pPr marL="457200" indent="-457200">
              <a:buFont typeface="+mj-lt"/>
              <a:buAutoNum type="arabicPeriod"/>
            </a:pPr>
            <a:r>
              <a:rPr lang="fi-FI" sz="2000" dirty="0"/>
              <a:t>Kielitietoisuus ja selkokieli</a:t>
            </a:r>
          </a:p>
          <a:p>
            <a:pPr marL="457200" indent="-457200">
              <a:buFont typeface="+mj-lt"/>
              <a:buAutoNum type="arabicPeriod"/>
            </a:pPr>
            <a:r>
              <a:rPr lang="fi-FI" sz="2000" dirty="0"/>
              <a:t>Kielitietoinen ohjaus työpaikoilla</a:t>
            </a:r>
          </a:p>
          <a:p>
            <a:pPr marL="457200" indent="-457200">
              <a:buFont typeface="+mj-lt"/>
              <a:buAutoNum type="arabicPeriod"/>
            </a:pPr>
            <a:r>
              <a:rPr lang="fi-FI" sz="2000" dirty="0"/>
              <a:t>Selkopuhe, vuorovaikutus ja ohjaus</a:t>
            </a:r>
          </a:p>
          <a:p>
            <a:pPr marL="457200" indent="-457200">
              <a:buFont typeface="+mj-lt"/>
              <a:buAutoNum type="arabicPeriod"/>
            </a:pPr>
            <a:r>
              <a:rPr lang="fi-FI" sz="2000" dirty="0"/>
              <a:t>Selkokirjoittaminen: syvennä</a:t>
            </a:r>
          </a:p>
          <a:p>
            <a:pPr marL="457200" indent="-457200">
              <a:buFont typeface="+mj-lt"/>
              <a:buAutoNum type="arabicPeriod"/>
            </a:pPr>
            <a:r>
              <a:rPr lang="fi-FI" sz="2000" dirty="0"/>
              <a:t>Selkomateriaalit ja niiden tekeminen: syvennä</a:t>
            </a:r>
          </a:p>
          <a:p>
            <a:pPr lvl="1"/>
            <a:r>
              <a:rPr lang="fi-FI" sz="1600" dirty="0"/>
              <a:t>Selkomateriaalit (6/1)</a:t>
            </a:r>
          </a:p>
          <a:p>
            <a:pPr lvl="1"/>
            <a:r>
              <a:rPr lang="fi-FI" sz="1600" b="1" dirty="0"/>
              <a:t>Selkotekijä ja saavutettavuus (6/2)</a:t>
            </a:r>
          </a:p>
          <a:p>
            <a:pPr lvl="1"/>
            <a:r>
              <a:rPr lang="fi-FI" sz="1600" dirty="0"/>
              <a:t>Selkotekijä ja tekoäly (6/3)</a:t>
            </a:r>
          </a:p>
          <a:p>
            <a:endParaRPr lang="fi-FI" sz="2000" dirty="0"/>
          </a:p>
        </p:txBody>
      </p:sp>
    </p:spTree>
    <p:extLst>
      <p:ext uri="{BB962C8B-B14F-4D97-AF65-F5344CB8AC3E}">
        <p14:creationId xmlns:p14="http://schemas.microsoft.com/office/powerpoint/2010/main" val="3078816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23793A-940E-A34D-E2BC-A7EE09247BD5}"/>
              </a:ext>
            </a:extLst>
          </p:cNvPr>
          <p:cNvSpPr>
            <a:spLocks noGrp="1"/>
          </p:cNvSpPr>
          <p:nvPr>
            <p:ph type="title"/>
          </p:nvPr>
        </p:nvSpPr>
        <p:spPr>
          <a:xfrm>
            <a:off x="838200" y="365125"/>
            <a:ext cx="10515600" cy="983777"/>
          </a:xfrm>
        </p:spPr>
        <p:txBody>
          <a:bodyPr/>
          <a:lstStyle/>
          <a:p>
            <a:r>
              <a:rPr lang="fi-FI" dirty="0"/>
              <a:t>Verkkosivut</a:t>
            </a:r>
          </a:p>
        </p:txBody>
      </p:sp>
      <p:sp>
        <p:nvSpPr>
          <p:cNvPr id="3" name="Sisällön paikkamerkki 2">
            <a:extLst>
              <a:ext uri="{FF2B5EF4-FFF2-40B4-BE49-F238E27FC236}">
                <a16:creationId xmlns:a16="http://schemas.microsoft.com/office/drawing/2014/main" id="{5ACA2EB3-C443-6046-B642-903363FCA91B}"/>
              </a:ext>
            </a:extLst>
          </p:cNvPr>
          <p:cNvSpPr>
            <a:spLocks noGrp="1"/>
          </p:cNvSpPr>
          <p:nvPr>
            <p:ph idx="1"/>
          </p:nvPr>
        </p:nvSpPr>
        <p:spPr>
          <a:xfrm>
            <a:off x="838200" y="1290536"/>
            <a:ext cx="10515600" cy="4886427"/>
          </a:xfrm>
        </p:spPr>
        <p:txBody>
          <a:bodyPr>
            <a:normAutofit fontScale="85000" lnSpcReduction="10000"/>
          </a:bodyPr>
          <a:lstStyle/>
          <a:p>
            <a:r>
              <a:rPr lang="fi-FI" dirty="0"/>
              <a:t>Selkeä kieli</a:t>
            </a:r>
          </a:p>
          <a:p>
            <a:r>
              <a:rPr lang="fi-FI" b="1" dirty="0"/>
              <a:t>Huomaa: verkossa ei selkotekstiä rivitetä kuten painetussa ja tulostettavassa selkotekstissä!</a:t>
            </a:r>
          </a:p>
          <a:p>
            <a:r>
              <a:rPr lang="fi-FI" dirty="0"/>
              <a:t>Selkeät rakenteet: navigoitavuus, silmäiltävyys</a:t>
            </a:r>
          </a:p>
          <a:p>
            <a:r>
              <a:rPr lang="fi-FI" dirty="0"/>
              <a:t>Selkeät otsikot: pääotsikko, sivuotsikot</a:t>
            </a:r>
          </a:p>
          <a:p>
            <a:r>
              <a:rPr lang="fi-FI" dirty="0"/>
              <a:t>Lyhyet rivit</a:t>
            </a:r>
          </a:p>
          <a:p>
            <a:r>
              <a:rPr lang="fi-FI" dirty="0"/>
              <a:t>Kuviin vaihtoehtoiset tekstit</a:t>
            </a:r>
          </a:p>
          <a:p>
            <a:r>
              <a:rPr lang="fi-FI" dirty="0"/>
              <a:t>Linkkien upotus</a:t>
            </a:r>
          </a:p>
          <a:p>
            <a:r>
              <a:rPr lang="fi-FI" dirty="0"/>
              <a:t>Kontrasti: teksti ja tausta erottuvat.</a:t>
            </a:r>
          </a:p>
          <a:p>
            <a:r>
              <a:rPr lang="fi-FI" dirty="0"/>
              <a:t>Kuvien sijoittelu on lukemista tukevaa ja kuvat liittyvät tekstiin</a:t>
            </a:r>
          </a:p>
          <a:p>
            <a:r>
              <a:rPr lang="fi-FI" dirty="0"/>
              <a:t>Vertaa: </a:t>
            </a:r>
            <a:r>
              <a:rPr lang="fi-FI" dirty="0">
                <a:hlinkClick r:id="rId2"/>
              </a:rPr>
              <a:t>Verneri.net -sivut selkokielellä ja yleiskielellä</a:t>
            </a:r>
            <a:r>
              <a:rPr lang="fi-FI" dirty="0"/>
              <a:t>.</a:t>
            </a:r>
          </a:p>
          <a:p>
            <a:r>
              <a:rPr lang="fi-FI" dirty="0"/>
              <a:t>Lisää ohjeita, esimerkiksi </a:t>
            </a:r>
            <a:r>
              <a:rPr lang="fi-FI" dirty="0">
                <a:hlinkClick r:id="rId3"/>
              </a:rPr>
              <a:t>Saavutettavasti.fi. Verkkosisältöjen saavutettavuus</a:t>
            </a:r>
            <a:r>
              <a:rPr lang="fi-FI" dirty="0"/>
              <a:t>.</a:t>
            </a:r>
          </a:p>
          <a:p>
            <a:endParaRPr lang="fi-FI" dirty="0"/>
          </a:p>
        </p:txBody>
      </p:sp>
    </p:spTree>
    <p:extLst>
      <p:ext uri="{BB962C8B-B14F-4D97-AF65-F5344CB8AC3E}">
        <p14:creationId xmlns:p14="http://schemas.microsoft.com/office/powerpoint/2010/main" val="1483138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57CBAB-0DC4-2D4A-5975-A815C69C1020}"/>
              </a:ext>
            </a:extLst>
          </p:cNvPr>
          <p:cNvSpPr>
            <a:spLocks noGrp="1"/>
          </p:cNvSpPr>
          <p:nvPr>
            <p:ph type="title"/>
          </p:nvPr>
        </p:nvSpPr>
        <p:spPr/>
        <p:txBody>
          <a:bodyPr/>
          <a:lstStyle/>
          <a:p>
            <a:r>
              <a:rPr lang="fi-FI" dirty="0"/>
              <a:t>Sosiaalinen media</a:t>
            </a:r>
          </a:p>
        </p:txBody>
      </p:sp>
      <p:sp>
        <p:nvSpPr>
          <p:cNvPr id="3" name="Sisällön paikkamerkki 2">
            <a:extLst>
              <a:ext uri="{FF2B5EF4-FFF2-40B4-BE49-F238E27FC236}">
                <a16:creationId xmlns:a16="http://schemas.microsoft.com/office/drawing/2014/main" id="{E63941D5-B9C5-03CA-25BC-22D4254791C9}"/>
              </a:ext>
            </a:extLst>
          </p:cNvPr>
          <p:cNvSpPr>
            <a:spLocks noGrp="1"/>
          </p:cNvSpPr>
          <p:nvPr>
            <p:ph idx="1"/>
          </p:nvPr>
        </p:nvSpPr>
        <p:spPr/>
        <p:txBody>
          <a:bodyPr/>
          <a:lstStyle/>
          <a:p>
            <a:r>
              <a:rPr lang="fi-FI" dirty="0"/>
              <a:t>Selkeä, yksiselitteinen teksti sopii myös someen.</a:t>
            </a:r>
          </a:p>
          <a:p>
            <a:r>
              <a:rPr lang="fi-FI" dirty="0"/>
              <a:t>Ole varovainen emojien käytössä: eri ihmiset tulkitsevat niitä eri tavoin.</a:t>
            </a:r>
          </a:p>
          <a:p>
            <a:r>
              <a:rPr lang="fi-FI" dirty="0"/>
              <a:t>Käytä </a:t>
            </a:r>
            <a:r>
              <a:rPr lang="fi-FI" dirty="0" err="1"/>
              <a:t>hastagissa</a:t>
            </a:r>
            <a:r>
              <a:rPr lang="fi-FI" dirty="0"/>
              <a:t> (#) isoja kirjaimia silloin, kun siinä on monta sanaa: ”#HelppoLukea #MontaSanaa</a:t>
            </a:r>
          </a:p>
          <a:p>
            <a:r>
              <a:rPr lang="fi-FI" dirty="0"/>
              <a:t>Monissa some-ympäristöissä voi kirjoittaa kuviin vaihtoehtoinen teksti (esimerkiksi Instagram, Facebook, X, </a:t>
            </a:r>
            <a:r>
              <a:rPr lang="fi-FI" dirty="0" err="1"/>
              <a:t>Threads</a:t>
            </a:r>
            <a:r>
              <a:rPr lang="fi-FI" dirty="0"/>
              <a:t>, LinkedIn).</a:t>
            </a:r>
          </a:p>
          <a:p>
            <a:endParaRPr lang="fi-FI" dirty="0"/>
          </a:p>
        </p:txBody>
      </p:sp>
    </p:spTree>
    <p:extLst>
      <p:ext uri="{BB962C8B-B14F-4D97-AF65-F5344CB8AC3E}">
        <p14:creationId xmlns:p14="http://schemas.microsoft.com/office/powerpoint/2010/main" val="3980962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3333345" y="2644219"/>
            <a:ext cx="5823625" cy="1125062"/>
          </a:xfrm>
        </p:spPr>
        <p:txBody>
          <a:bodyPr>
            <a:noAutofit/>
          </a:bodyPr>
          <a:lstStyle/>
          <a:p>
            <a:r>
              <a:rPr lang="fi-FI" b="1" dirty="0">
                <a:solidFill>
                  <a:schemeClr val="accent5">
                    <a:lumMod val="50000"/>
                  </a:schemeClr>
                </a:solidFill>
                <a:latin typeface="+mn-lt"/>
                <a:ea typeface="ADLaM Display"/>
                <a:cs typeface="ADLaM Display"/>
              </a:rPr>
              <a:t>5. Lähteet</a:t>
            </a:r>
            <a:endParaRPr lang="fi-FI" b="1" dirty="0">
              <a:solidFill>
                <a:schemeClr val="accent5">
                  <a:lumMod val="50000"/>
                </a:schemeClr>
              </a:solidFill>
              <a:latin typeface="+mn-lt"/>
              <a:ea typeface="ADLaM Display" panose="02010000000000000000" pitchFamily="2" charset="0"/>
              <a:cs typeface="ADLaM Display" panose="02010000000000000000" pitchFamily="2" charset="0"/>
            </a:endParaRPr>
          </a:p>
        </p:txBody>
      </p:sp>
      <p:pic>
        <p:nvPicPr>
          <p:cNvPr id="3" name="Kuva 2">
            <a:extLst>
              <a:ext uri="{FF2B5EF4-FFF2-40B4-BE49-F238E27FC236}">
                <a16:creationId xmlns:a16="http://schemas.microsoft.com/office/drawing/2014/main" id="{6D7B9DC2-15C2-7873-A6AC-1ED2F5284B9C}"/>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308751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0B2B2F-125F-C1F0-2607-60AB70A043E0}"/>
              </a:ext>
            </a:extLst>
          </p:cNvPr>
          <p:cNvSpPr>
            <a:spLocks noGrp="1"/>
          </p:cNvSpPr>
          <p:nvPr>
            <p:ph type="title"/>
          </p:nvPr>
        </p:nvSpPr>
        <p:spPr>
          <a:xfrm>
            <a:off x="838200" y="365125"/>
            <a:ext cx="10515600" cy="867045"/>
          </a:xfrm>
        </p:spPr>
        <p:txBody>
          <a:bodyPr/>
          <a:lstStyle/>
          <a:p>
            <a:r>
              <a:rPr lang="fi-FI" dirty="0"/>
              <a:t>Lisätietoja</a:t>
            </a:r>
          </a:p>
        </p:txBody>
      </p:sp>
      <p:sp>
        <p:nvSpPr>
          <p:cNvPr id="3" name="Sisällön paikkamerkki 2">
            <a:extLst>
              <a:ext uri="{FF2B5EF4-FFF2-40B4-BE49-F238E27FC236}">
                <a16:creationId xmlns:a16="http://schemas.microsoft.com/office/drawing/2014/main" id="{2105E2E0-FADB-0C53-A271-03E81D2C4066}"/>
              </a:ext>
            </a:extLst>
          </p:cNvPr>
          <p:cNvSpPr>
            <a:spLocks noGrp="1"/>
          </p:cNvSpPr>
          <p:nvPr>
            <p:ph idx="1"/>
          </p:nvPr>
        </p:nvSpPr>
        <p:spPr>
          <a:xfrm>
            <a:off x="838200" y="1361871"/>
            <a:ext cx="10515600" cy="4701703"/>
          </a:xfrm>
        </p:spPr>
        <p:txBody>
          <a:bodyPr>
            <a:normAutofit fontScale="92500" lnSpcReduction="10000"/>
          </a:bodyPr>
          <a:lstStyle/>
          <a:p>
            <a:r>
              <a:rPr lang="fi-FI" sz="1800" dirty="0"/>
              <a:t>Avointen oppimateriaalien kirjasto. </a:t>
            </a:r>
            <a:r>
              <a:rPr lang="fi-FI" sz="1800" dirty="0">
                <a:hlinkClick r:id="rId2"/>
              </a:rPr>
              <a:t>aoe.fi/#/etusivu</a:t>
            </a:r>
            <a:r>
              <a:rPr lang="fi-FI" sz="1800" dirty="0"/>
              <a:t>. Luettu 9.10.2024.</a:t>
            </a:r>
            <a:endParaRPr lang="fi-FI" sz="1800" dirty="0">
              <a:hlinkClick r:id="rId3"/>
            </a:endParaRPr>
          </a:p>
          <a:p>
            <a:r>
              <a:rPr lang="fi-FI" sz="1800" dirty="0"/>
              <a:t>Finna.fi. Oppimateriaalit. </a:t>
            </a:r>
            <a:r>
              <a:rPr lang="fi-FI" sz="1800" dirty="0">
                <a:hlinkClick r:id="rId3"/>
              </a:rPr>
              <a:t>finna.fi/L1/</a:t>
            </a:r>
            <a:r>
              <a:rPr lang="fi-FI" sz="1800" dirty="0" err="1">
                <a:hlinkClick r:id="rId3"/>
              </a:rPr>
              <a:t>Results?type</a:t>
            </a:r>
            <a:r>
              <a:rPr lang="fi-FI" sz="1800" dirty="0">
                <a:hlinkClick r:id="rId3"/>
              </a:rPr>
              <a:t>=</a:t>
            </a:r>
            <a:r>
              <a:rPr lang="fi-FI" sz="1800" dirty="0" err="1">
                <a:hlinkClick r:id="rId3"/>
              </a:rPr>
              <a:t>AllFields</a:t>
            </a:r>
            <a:r>
              <a:rPr lang="fi-FI" sz="1800" dirty="0"/>
              <a:t>. Luettu 9.10.2024.</a:t>
            </a:r>
          </a:p>
          <a:p>
            <a:r>
              <a:rPr lang="fi-FI" sz="1700" dirty="0"/>
              <a:t>Leskelä, </a:t>
            </a:r>
            <a:r>
              <a:rPr lang="fi-FI" sz="1700" dirty="0" err="1"/>
              <a:t>Leealaura</a:t>
            </a:r>
            <a:r>
              <a:rPr lang="fi-FI" sz="1700" dirty="0"/>
              <a:t>. 2019. Selkokieli. Saavutettavan kielen opas. </a:t>
            </a:r>
            <a:r>
              <a:rPr lang="fi-FI" sz="1700" dirty="0" err="1"/>
              <a:t>Opike</a:t>
            </a:r>
            <a:r>
              <a:rPr lang="fi-FI" sz="1700" dirty="0"/>
              <a:t>. </a:t>
            </a:r>
          </a:p>
          <a:p>
            <a:r>
              <a:rPr lang="fi-FI" sz="1700" dirty="0"/>
              <a:t>Papunet. Saavutettavuus. </a:t>
            </a:r>
            <a:r>
              <a:rPr lang="fi-FI" sz="1700" dirty="0">
                <a:hlinkClick r:id="rId4"/>
              </a:rPr>
              <a:t>papunet.net/saavutettavuus/</a:t>
            </a:r>
            <a:r>
              <a:rPr lang="fi-FI" sz="1700" dirty="0"/>
              <a:t>. Luettu 9.10.2024.</a:t>
            </a:r>
          </a:p>
          <a:p>
            <a:r>
              <a:rPr lang="fi-FI" sz="1800" dirty="0"/>
              <a:t>Osaava </a:t>
            </a:r>
            <a:r>
              <a:rPr lang="fi-FI" sz="1800" dirty="0" err="1"/>
              <a:t>Tredu</a:t>
            </a:r>
            <a:r>
              <a:rPr lang="fi-FI" sz="1800" dirty="0"/>
              <a:t>. Polkuja-hanke: kielitietoisuus. </a:t>
            </a:r>
            <a:r>
              <a:rPr lang="fi-FI" sz="1800" dirty="0">
                <a:hlinkClick r:id="rId5"/>
              </a:rPr>
              <a:t>https://youtu.be/wUszzPChjNE?si=i-L-3uYGFu0dXpN4</a:t>
            </a:r>
            <a:r>
              <a:rPr lang="fi-FI" sz="1800" dirty="0"/>
              <a:t>. (25 videota YouTubessa.) Katsottu 9.10.2024.</a:t>
            </a:r>
          </a:p>
          <a:p>
            <a:r>
              <a:rPr lang="fi-FI" sz="1700" dirty="0"/>
              <a:t>Saavutettavasti.fi. Ohjeita ja vinkkejä verkkosisältöjen saavutettavuuteen. </a:t>
            </a:r>
            <a:r>
              <a:rPr lang="fi-FI" sz="1700" dirty="0">
                <a:hlinkClick r:id="rId6"/>
              </a:rPr>
              <a:t>https://www.saavutettavasti.fi/verkkosisaltojen-saavutettavuus/</a:t>
            </a:r>
            <a:r>
              <a:rPr lang="fi-FI" sz="1700" dirty="0"/>
              <a:t>. Luettu 9.10.2024.</a:t>
            </a:r>
          </a:p>
          <a:p>
            <a:r>
              <a:rPr lang="fi-FI" sz="1700" dirty="0"/>
              <a:t>Selkeästi meille. Kognitiivisen saavutettavuuden ohjeet. 2023. </a:t>
            </a:r>
            <a:r>
              <a:rPr lang="fi-FI" sz="1700" dirty="0">
                <a:hlinkClick r:id="rId7"/>
              </a:rPr>
              <a:t>https://www.selkeastimeille.fi/ohjeet-ja-vinkit/kognitiivisen-saavutettavuuden-ohjeet/#teksti</a:t>
            </a:r>
            <a:r>
              <a:rPr lang="fi-FI" sz="1700" dirty="0"/>
              <a:t>. Luettu 9.10.2024.</a:t>
            </a:r>
          </a:p>
          <a:p>
            <a:r>
              <a:rPr lang="fi-FI" sz="1700" dirty="0"/>
              <a:t>Sainio, Ari. 2022. Avaimet selkokieleen. </a:t>
            </a:r>
            <a:r>
              <a:rPr lang="fi-FI" sz="1700" dirty="0" err="1"/>
              <a:t>Opike</a:t>
            </a:r>
            <a:r>
              <a:rPr lang="fi-FI" sz="1700" dirty="0"/>
              <a:t>.</a:t>
            </a:r>
            <a:endParaRPr lang="fi-FI" sz="1700" dirty="0">
              <a:hlinkClick r:id="rId8"/>
            </a:endParaRPr>
          </a:p>
          <a:p>
            <a:r>
              <a:rPr lang="fi-FI" sz="1800" dirty="0"/>
              <a:t>Selkokeskus. Selkokieli. </a:t>
            </a:r>
            <a:r>
              <a:rPr lang="fi-FI" sz="1800" dirty="0">
                <a:hlinkClick r:id="rId9"/>
              </a:rPr>
              <a:t>https://selkokeskus.fi/selkokieli/</a:t>
            </a:r>
            <a:r>
              <a:rPr lang="fi-FI" sz="1800" dirty="0"/>
              <a:t>. Luettu 9.10.2024.</a:t>
            </a:r>
          </a:p>
          <a:p>
            <a:r>
              <a:rPr lang="fi-FI" sz="1700" dirty="0"/>
              <a:t>Takala, Tuija (kokoaja). 2022. Kielitietoisen (matematiikan) opettajan tarkistuslista. MAOL/OPH. </a:t>
            </a:r>
            <a:r>
              <a:rPr lang="fi-FI" sz="1700" dirty="0">
                <a:hlinkClick r:id="rId10"/>
              </a:rPr>
              <a:t>https://maol.fi/app/uploads/2022/09/Kielitietoisen-opettajan-tarkistuslista.pdf</a:t>
            </a:r>
            <a:r>
              <a:rPr lang="fi-FI" sz="1700" dirty="0"/>
              <a:t>. (Kokonaisuus: Martta Hakamies &amp; Tuija Takala: </a:t>
            </a:r>
            <a:r>
              <a:rPr lang="fi-FI" sz="1700" dirty="0">
                <a:hlinkClick r:id="rId11"/>
              </a:rPr>
              <a:t>https://maol.fi/materiaalit/kielitietoisuus-matematiikan-opetuksessa/</a:t>
            </a:r>
            <a:r>
              <a:rPr lang="fi-FI" sz="1700" dirty="0"/>
              <a:t>.) Luettu 9.10.2024.</a:t>
            </a:r>
          </a:p>
          <a:p>
            <a:r>
              <a:rPr lang="fi-FI" sz="1700" dirty="0"/>
              <a:t>Takala, Tuija. 2024. Selkoviestintä asiakastyössä. Edita.</a:t>
            </a:r>
          </a:p>
          <a:p>
            <a:endParaRPr lang="fi-FI" dirty="0"/>
          </a:p>
        </p:txBody>
      </p:sp>
    </p:spTree>
    <p:extLst>
      <p:ext uri="{BB962C8B-B14F-4D97-AF65-F5344CB8AC3E}">
        <p14:creationId xmlns:p14="http://schemas.microsoft.com/office/powerpoint/2010/main" val="1572520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3060970" y="2644219"/>
            <a:ext cx="6841787" cy="1125062"/>
          </a:xfrm>
        </p:spPr>
        <p:txBody>
          <a:bodyPr>
            <a:noAutofit/>
          </a:bodyPr>
          <a:lstStyle/>
          <a:p>
            <a:r>
              <a:rPr lang="fi-FI" b="1" dirty="0">
                <a:solidFill>
                  <a:schemeClr val="accent5">
                    <a:lumMod val="50000"/>
                  </a:schemeClr>
                </a:solidFill>
                <a:latin typeface="+mn-lt"/>
                <a:ea typeface="ADLaM Display"/>
                <a:cs typeface="ADLaM Display"/>
              </a:rPr>
              <a:t>5. Yhteystiedot</a:t>
            </a:r>
            <a:endParaRPr lang="fi-FI" b="1" dirty="0">
              <a:solidFill>
                <a:schemeClr val="accent5">
                  <a:lumMod val="50000"/>
                </a:schemeClr>
              </a:solidFill>
              <a:latin typeface="+mn-lt"/>
              <a:ea typeface="ADLaM Display" panose="02010000000000000000" pitchFamily="2" charset="0"/>
              <a:cs typeface="ADLaM Display" panose="02010000000000000000" pitchFamily="2" charset="0"/>
            </a:endParaRPr>
          </a:p>
        </p:txBody>
      </p:sp>
      <p:pic>
        <p:nvPicPr>
          <p:cNvPr id="3" name="Kuva 2">
            <a:extLst>
              <a:ext uri="{FF2B5EF4-FFF2-40B4-BE49-F238E27FC236}">
                <a16:creationId xmlns:a16="http://schemas.microsoft.com/office/drawing/2014/main" id="{6D7B9DC2-15C2-7873-A6AC-1ED2F5284B9C}"/>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1790504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21149B-4672-4EE3-27CE-57F6D0CEDAEB}"/>
              </a:ext>
            </a:extLst>
          </p:cNvPr>
          <p:cNvSpPr>
            <a:spLocks noGrp="1"/>
          </p:cNvSpPr>
          <p:nvPr>
            <p:ph type="title"/>
          </p:nvPr>
        </p:nvSpPr>
        <p:spPr/>
        <p:txBody>
          <a:bodyPr/>
          <a:lstStyle/>
          <a:p>
            <a:r>
              <a:rPr lang="fi-FI" dirty="0">
                <a:latin typeface="+mn-lt"/>
              </a:rPr>
              <a:t>Tekijä</a:t>
            </a:r>
          </a:p>
        </p:txBody>
      </p:sp>
      <p:sp>
        <p:nvSpPr>
          <p:cNvPr id="3" name="Sisällön paikkamerkki 2">
            <a:extLst>
              <a:ext uri="{FF2B5EF4-FFF2-40B4-BE49-F238E27FC236}">
                <a16:creationId xmlns:a16="http://schemas.microsoft.com/office/drawing/2014/main" id="{6ED78DD1-569B-2652-964E-C555DDA80ADC}"/>
              </a:ext>
            </a:extLst>
          </p:cNvPr>
          <p:cNvSpPr>
            <a:spLocks noGrp="1"/>
          </p:cNvSpPr>
          <p:nvPr>
            <p:ph idx="1"/>
          </p:nvPr>
        </p:nvSpPr>
        <p:spPr/>
        <p:txBody>
          <a:bodyPr/>
          <a:lstStyle/>
          <a:p>
            <a:r>
              <a:rPr lang="fi-FI" dirty="0"/>
              <a:t>Tuija Takala</a:t>
            </a:r>
          </a:p>
        </p:txBody>
      </p:sp>
    </p:spTree>
    <p:extLst>
      <p:ext uri="{BB962C8B-B14F-4D97-AF65-F5344CB8AC3E}">
        <p14:creationId xmlns:p14="http://schemas.microsoft.com/office/powerpoint/2010/main" val="1867895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4DA9032-DFC2-A8C6-3449-38EBAAEEEF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mt="50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71537" y="1"/>
            <a:ext cx="7285351" cy="6380480"/>
          </a:xfrm>
          <a:prstGeom prst="rect">
            <a:avLst/>
          </a:prstGeom>
        </p:spPr>
      </p:pic>
      <p:sp>
        <p:nvSpPr>
          <p:cNvPr id="8" name="Ellipsi 7">
            <a:extLst>
              <a:ext uri="{FF2B5EF4-FFF2-40B4-BE49-F238E27FC236}">
                <a16:creationId xmlns:a16="http://schemas.microsoft.com/office/drawing/2014/main" id="{548C14D1-CFE3-2337-2B11-4CDC6078386D}"/>
              </a:ext>
            </a:extLst>
          </p:cNvPr>
          <p:cNvSpPr>
            <a:spLocks noGrp="1" noRot="1" noMove="1" noResize="1" noEditPoints="1" noAdjustHandles="1" noChangeArrowheads="1" noChangeShapeType="1"/>
          </p:cNvSpPr>
          <p:nvPr/>
        </p:nvSpPr>
        <p:spPr>
          <a:xfrm>
            <a:off x="2055625" y="1714500"/>
            <a:ext cx="8101263" cy="364940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br>
              <a:rPr lang="fi-FI" sz="2800" b="1"/>
            </a:br>
            <a:r>
              <a:rPr lang="fi-FI" sz="2800" b="1">
                <a:solidFill>
                  <a:schemeClr val="tx1"/>
                </a:solidFill>
                <a:latin typeface="Abadi"/>
              </a:rPr>
              <a:t>Vieraskielisen opetuksen kehittäminen</a:t>
            </a:r>
          </a:p>
          <a:p>
            <a:pPr algn="ctr"/>
            <a:endParaRPr lang="fi-FI" sz="2800" b="1">
              <a:latin typeface="Abadi"/>
            </a:endParaRPr>
          </a:p>
          <a:p>
            <a:pPr algn="ctr"/>
            <a:r>
              <a:rPr lang="fi-FI" sz="2800" b="1">
                <a:solidFill>
                  <a:schemeClr val="tx1"/>
                </a:solidFill>
                <a:latin typeface="Abadi"/>
              </a:rPr>
              <a:t>Kotimaisten kielten opetuksen tarjonnan ja laadun kehittäminen </a:t>
            </a:r>
            <a:endParaRPr lang="fi-FI" sz="2800" b="1">
              <a:solidFill>
                <a:schemeClr val="tx1"/>
              </a:solidFill>
              <a:latin typeface="Abadi"/>
              <a:cs typeface="Calibri"/>
            </a:endParaRPr>
          </a:p>
          <a:p>
            <a:pPr algn="ctr"/>
            <a:r>
              <a:rPr lang="fi-FI" sz="2800" b="1">
                <a:solidFill>
                  <a:schemeClr val="tx1"/>
                </a:solidFill>
                <a:latin typeface="Abadi"/>
              </a:rPr>
              <a:t>ammatillisessa koulutuksessa</a:t>
            </a:r>
            <a:endParaRPr lang="fi-FI" sz="2800" b="1">
              <a:solidFill>
                <a:schemeClr val="tx1"/>
              </a:solidFill>
              <a:latin typeface="Abadi"/>
              <a:cs typeface="Calibri"/>
            </a:endParaRPr>
          </a:p>
          <a:p>
            <a:pPr algn="ctr"/>
            <a:endParaRPr lang="fi-FI" sz="2800" b="1">
              <a:solidFill>
                <a:schemeClr val="tx1"/>
              </a:solidFill>
            </a:endParaRPr>
          </a:p>
          <a:p>
            <a:pPr algn="ctr"/>
            <a:r>
              <a:rPr lang="fi-FI" sz="2800" b="1">
                <a:solidFill>
                  <a:schemeClr val="tx1"/>
                </a:solidFill>
              </a:rPr>
              <a:t>2024</a:t>
            </a:r>
            <a:endParaRPr lang="fi-FI" sz="2800" b="1">
              <a:solidFill>
                <a:schemeClr val="tx1"/>
              </a:solidFill>
              <a:cs typeface="Calibri"/>
            </a:endParaRPr>
          </a:p>
          <a:p>
            <a:pPr algn="ctr"/>
            <a:endParaRPr lang="fi-FI" sz="1600"/>
          </a:p>
        </p:txBody>
      </p:sp>
      <p:sp>
        <p:nvSpPr>
          <p:cNvPr id="15" name="Tekstiruutu 14">
            <a:extLst>
              <a:ext uri="{FF2B5EF4-FFF2-40B4-BE49-F238E27FC236}">
                <a16:creationId xmlns:a16="http://schemas.microsoft.com/office/drawing/2014/main" id="{C1A3798B-E8BA-BD6D-7674-9529579D8445}"/>
              </a:ext>
            </a:extLst>
          </p:cNvPr>
          <p:cNvSpPr txBox="1">
            <a:spLocks noGrp="1" noRot="1" noMove="1" noResize="1" noEditPoints="1" noAdjustHandles="1" noChangeArrowheads="1" noChangeShapeType="1"/>
          </p:cNvSpPr>
          <p:nvPr/>
        </p:nvSpPr>
        <p:spPr>
          <a:xfrm>
            <a:off x="5036344" y="1140156"/>
            <a:ext cx="2119312"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altLang="fi-FI" sz="4000" b="0" i="0" u="none" strike="noStrike" kern="1200" cap="none" spc="0" normalizeH="0" baseline="0" noProof="0">
                <a:ln>
                  <a:noFill/>
                </a:ln>
                <a:effectLst/>
                <a:uLnTx/>
                <a:uFillTx/>
                <a:latin typeface="ADLaM Display" panose="02010000000000000000" pitchFamily="2" charset="0"/>
                <a:ea typeface="ADLaM Display" panose="02010000000000000000" pitchFamily="2" charset="0"/>
                <a:cs typeface="ADLaM Display" panose="02010000000000000000" pitchFamily="2" charset="0"/>
              </a:rPr>
              <a:t>VIERKO</a:t>
            </a:r>
          </a:p>
        </p:txBody>
      </p:sp>
      <p:sp>
        <p:nvSpPr>
          <p:cNvPr id="3" name="Tekstiruutu 2">
            <a:extLst>
              <a:ext uri="{FF2B5EF4-FFF2-40B4-BE49-F238E27FC236}">
                <a16:creationId xmlns:a16="http://schemas.microsoft.com/office/drawing/2014/main" id="{8656EA26-821E-1EE5-5BBF-51EE9F34D8C8}"/>
              </a:ext>
            </a:extLst>
          </p:cNvPr>
          <p:cNvSpPr txBox="1"/>
          <p:nvPr/>
        </p:nvSpPr>
        <p:spPr>
          <a:xfrm>
            <a:off x="0" y="5645857"/>
            <a:ext cx="4671617" cy="584775"/>
          </a:xfrm>
          <a:prstGeom prst="rect">
            <a:avLst/>
          </a:prstGeom>
          <a:noFill/>
        </p:spPr>
        <p:txBody>
          <a:bodyPr wrap="square" lIns="91440" tIns="45720" rIns="91440" bIns="45720" anchor="t">
            <a:spAutoFit/>
          </a:bodyPr>
          <a:lstStyle/>
          <a:p>
            <a:r>
              <a:rPr lang="fi-FI" sz="1600" b="1"/>
              <a:t> </a:t>
            </a:r>
            <a:r>
              <a:rPr lang="fi-FI" sz="1600" b="1">
                <a:latin typeface="Abadi"/>
              </a:rPr>
              <a:t>Lisätietoa:</a:t>
            </a:r>
            <a:br>
              <a:rPr lang="fi-FI" sz="1600" b="1">
                <a:latin typeface="Abadi"/>
              </a:rPr>
            </a:br>
            <a:r>
              <a:rPr lang="fi-FI" sz="1600" b="1">
                <a:latin typeface="Abadi"/>
              </a:rPr>
              <a:t> </a:t>
            </a:r>
            <a:r>
              <a:rPr lang="fi-FI" sz="1600">
                <a:latin typeface="Abadi"/>
                <a:hlinkClick r:id="rId4"/>
              </a:rPr>
              <a:t>https://www.keuda.fi/keuda/hankkeet/vierko/</a:t>
            </a:r>
            <a:endParaRPr lang="fi-FI" sz="1600">
              <a:latin typeface="Abadi"/>
            </a:endParaRPr>
          </a:p>
        </p:txBody>
      </p:sp>
      <p:pic>
        <p:nvPicPr>
          <p:cNvPr id="2" name="Kuva 1" descr="Lisenssi cc by 4.0">
            <a:extLst>
              <a:ext uri="{FF2B5EF4-FFF2-40B4-BE49-F238E27FC236}">
                <a16:creationId xmlns:a16="http://schemas.microsoft.com/office/drawing/2014/main" id="{6FE7A0B6-A248-DE96-3BE1-3B8EF624CA0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a14:imgEffect>
                  </a14:imgLayer>
                </a14:imgProps>
              </a:ext>
              <a:ext uri="{28A0092B-C50C-407E-A947-70E740481C1C}">
                <a14:useLocalDpi xmlns:a14="http://schemas.microsoft.com/office/drawing/2010/main" val="0"/>
              </a:ext>
            </a:extLst>
          </a:blip>
          <a:srcRect/>
          <a:stretch>
            <a:fillRect/>
          </a:stretch>
        </p:blipFill>
        <p:spPr bwMode="auto">
          <a:xfrm>
            <a:off x="3740863" y="6455048"/>
            <a:ext cx="1712168" cy="387670"/>
          </a:xfrm>
          <a:prstGeom prst="rect">
            <a:avLst/>
          </a:prstGeom>
          <a:noFill/>
        </p:spPr>
      </p:pic>
      <p:sp>
        <p:nvSpPr>
          <p:cNvPr id="5" name="Tekstiruutu 4">
            <a:extLst>
              <a:ext uri="{FF2B5EF4-FFF2-40B4-BE49-F238E27FC236}">
                <a16:creationId xmlns:a16="http://schemas.microsoft.com/office/drawing/2014/main" id="{E71CF071-C74D-03E1-51F2-E2FC794ACADE}"/>
              </a:ext>
            </a:extLst>
          </p:cNvPr>
          <p:cNvSpPr txBox="1"/>
          <p:nvPr/>
        </p:nvSpPr>
        <p:spPr>
          <a:xfrm>
            <a:off x="5657095" y="6494995"/>
            <a:ext cx="3832345" cy="307777"/>
          </a:xfrm>
          <a:prstGeom prst="rect">
            <a:avLst/>
          </a:prstGeom>
          <a:noFill/>
        </p:spPr>
        <p:txBody>
          <a:bodyPr wrap="square" lIns="91440" tIns="45720" rIns="91440" bIns="45720" anchor="t">
            <a:spAutoFit/>
          </a:bodyPr>
          <a:lstStyle/>
          <a:p>
            <a:r>
              <a:rPr lang="fi-FI" sz="1400">
                <a:effectLst/>
                <a:latin typeface="Abadi"/>
                <a:ea typeface="Aptos" panose="020B0004020202020204" pitchFamily="34" charset="0"/>
                <a:cs typeface="ADLaM Display"/>
              </a:rPr>
              <a:t>https://creativecommons.org/licenses/by/4.0/</a:t>
            </a:r>
            <a:endParaRPr lang="fi-FI" sz="1400">
              <a:latin typeface="Abadi"/>
              <a:cs typeface="ADLaM Display"/>
            </a:endParaRPr>
          </a:p>
        </p:txBody>
      </p:sp>
    </p:spTree>
    <p:extLst>
      <p:ext uri="{BB962C8B-B14F-4D97-AF65-F5344CB8AC3E}">
        <p14:creationId xmlns:p14="http://schemas.microsoft.com/office/powerpoint/2010/main" val="195834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7217DB-2D12-C14F-8C25-83B5BD95A81F}"/>
              </a:ext>
            </a:extLst>
          </p:cNvPr>
          <p:cNvSpPr>
            <a:spLocks noGrp="1"/>
          </p:cNvSpPr>
          <p:nvPr>
            <p:ph type="title"/>
          </p:nvPr>
        </p:nvSpPr>
        <p:spPr/>
        <p:txBody>
          <a:bodyPr/>
          <a:lstStyle/>
          <a:p>
            <a:r>
              <a:rPr lang="fi-FI" dirty="0"/>
              <a:t>Koulutusdiojen käyttö</a:t>
            </a:r>
          </a:p>
        </p:txBody>
      </p:sp>
      <p:sp>
        <p:nvSpPr>
          <p:cNvPr id="3" name="Sisällön paikkamerkki 2">
            <a:extLst>
              <a:ext uri="{FF2B5EF4-FFF2-40B4-BE49-F238E27FC236}">
                <a16:creationId xmlns:a16="http://schemas.microsoft.com/office/drawing/2014/main" id="{7FCAA61A-0B1E-EC12-EF8D-757762559679}"/>
              </a:ext>
            </a:extLst>
          </p:cNvPr>
          <p:cNvSpPr>
            <a:spLocks noGrp="1"/>
          </p:cNvSpPr>
          <p:nvPr>
            <p:ph sz="half" idx="1"/>
          </p:nvPr>
        </p:nvSpPr>
        <p:spPr/>
        <p:txBody>
          <a:bodyPr/>
          <a:lstStyle/>
          <a:p>
            <a:r>
              <a:rPr lang="fi-FI" dirty="0"/>
              <a:t>Dioja voi käyttää koulutuksissa.</a:t>
            </a:r>
          </a:p>
          <a:p>
            <a:r>
              <a:rPr lang="fi-FI" dirty="0"/>
              <a:t>Koulutusten yhteyteen kannattaa järjestää työpajatyöskentelyä.</a:t>
            </a:r>
          </a:p>
          <a:p>
            <a:r>
              <a:rPr lang="fi-FI" dirty="0"/>
              <a:t>Dioista on myös tallenteet.</a:t>
            </a:r>
          </a:p>
          <a:p>
            <a:r>
              <a:rPr lang="fi-FI" dirty="0"/>
              <a:t>Diat ja tallenteet löytyvät osoitteesta </a:t>
            </a:r>
            <a:r>
              <a:rPr lang="fi-FI" dirty="0">
                <a:hlinkClick r:id="rId2"/>
              </a:rPr>
              <a:t>aoe.fi</a:t>
            </a:r>
            <a:r>
              <a:rPr lang="fi-FI" dirty="0"/>
              <a:t> (</a:t>
            </a:r>
            <a:r>
              <a:rPr lang="fi-FI" dirty="0" err="1"/>
              <a:t>VIERKOn</a:t>
            </a:r>
            <a:r>
              <a:rPr lang="fi-FI" dirty="0"/>
              <a:t> materiaalit) ja </a:t>
            </a:r>
            <a:r>
              <a:rPr lang="fi-FI" dirty="0">
                <a:hlinkClick r:id="rId3"/>
              </a:rPr>
              <a:t>bit.ly/VierkoSelkoS2</a:t>
            </a:r>
            <a:r>
              <a:rPr lang="fi-FI" dirty="0"/>
              <a:t>.</a:t>
            </a:r>
            <a:endParaRPr lang="fi-FI" dirty="0">
              <a:ea typeface="Calibri"/>
              <a:cs typeface="Calibri"/>
            </a:endParaRPr>
          </a:p>
        </p:txBody>
      </p:sp>
      <p:pic>
        <p:nvPicPr>
          <p:cNvPr id="6" name="Sisällön paikkamerkki 5" descr="Vierkon koulutuskokonaisuus kielitietoisuudesta ja selkokielestä">
            <a:extLst>
              <a:ext uri="{FF2B5EF4-FFF2-40B4-BE49-F238E27FC236}">
                <a16:creationId xmlns:a16="http://schemas.microsoft.com/office/drawing/2014/main" id="{49D9EF82-F4DB-EF80-865A-5CAD1E40DE8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78218" y="177617"/>
            <a:ext cx="4619013" cy="6578418"/>
          </a:xfrm>
        </p:spPr>
      </p:pic>
    </p:spTree>
    <p:extLst>
      <p:ext uri="{BB962C8B-B14F-4D97-AF65-F5344CB8AC3E}">
        <p14:creationId xmlns:p14="http://schemas.microsoft.com/office/powerpoint/2010/main" val="1920505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2044700" y="2396569"/>
            <a:ext cx="9031862" cy="1062432"/>
          </a:xfrm>
        </p:spPr>
        <p:txBody>
          <a:bodyPr>
            <a:noAutofit/>
          </a:bodyPr>
          <a:lstStyle/>
          <a:p>
            <a:r>
              <a:rPr lang="fi-FI" b="1" dirty="0">
                <a:solidFill>
                  <a:schemeClr val="accent5">
                    <a:lumMod val="50000"/>
                  </a:schemeClr>
                </a:solidFill>
                <a:latin typeface="+mn-lt"/>
                <a:ea typeface="ADLaM Display"/>
                <a:cs typeface="ADLaM Display"/>
              </a:rPr>
              <a:t>2. Opettaja oppimateriaalin tekijänä</a:t>
            </a:r>
          </a:p>
        </p:txBody>
      </p:sp>
      <p:pic>
        <p:nvPicPr>
          <p:cNvPr id="3" name="Kuva 2">
            <a:extLst>
              <a:ext uri="{FF2B5EF4-FFF2-40B4-BE49-F238E27FC236}">
                <a16:creationId xmlns:a16="http://schemas.microsoft.com/office/drawing/2014/main" id="{63080038-DFBA-2BEF-6059-EC7038279D82}"/>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3714877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13D086-EB06-36B4-8ABE-8C4D290673AA}"/>
              </a:ext>
            </a:extLst>
          </p:cNvPr>
          <p:cNvSpPr>
            <a:spLocks noGrp="1"/>
          </p:cNvSpPr>
          <p:nvPr>
            <p:ph type="title"/>
          </p:nvPr>
        </p:nvSpPr>
        <p:spPr>
          <a:xfrm>
            <a:off x="4020820" y="2504519"/>
            <a:ext cx="7614119" cy="1125062"/>
          </a:xfrm>
        </p:spPr>
        <p:txBody>
          <a:bodyPr>
            <a:noAutofit/>
          </a:bodyPr>
          <a:lstStyle/>
          <a:p>
            <a:r>
              <a:rPr lang="fi-FI" b="1" dirty="0">
                <a:solidFill>
                  <a:schemeClr val="accent5">
                    <a:lumMod val="50000"/>
                  </a:schemeClr>
                </a:solidFill>
                <a:latin typeface="+mn-lt"/>
                <a:ea typeface="ADLaM Display"/>
                <a:cs typeface="ADLaM Display"/>
              </a:rPr>
              <a:t>Tekstit</a:t>
            </a:r>
          </a:p>
        </p:txBody>
      </p:sp>
      <p:pic>
        <p:nvPicPr>
          <p:cNvPr id="3" name="Kuva 2">
            <a:extLst>
              <a:ext uri="{FF2B5EF4-FFF2-40B4-BE49-F238E27FC236}">
                <a16:creationId xmlns:a16="http://schemas.microsoft.com/office/drawing/2014/main" id="{773C2511-DA6C-F6C7-5927-AB140AE21B0E}"/>
              </a:ext>
              <a:ext uri="{C183D7F6-B498-43B3-948B-1728B52AA6E4}">
                <adec:decorative xmlns:adec="http://schemas.microsoft.com/office/drawing/2017/decorative" val="1"/>
              </a:ext>
            </a:extLst>
          </p:cNvPr>
          <p:cNvPicPr/>
          <p:nvPr/>
        </p:nvPicPr>
        <p:blipFill rotWithShape="1">
          <a:blip r:embed="rId2">
            <a:alphaModFix amt="20000"/>
          </a:blip>
          <a:srcRect l="64670" t="5258" r="10844" b="17939"/>
          <a:stretch/>
        </p:blipFill>
        <p:spPr>
          <a:xfrm>
            <a:off x="0" y="0"/>
            <a:ext cx="2044700" cy="6413500"/>
          </a:xfrm>
          <a:prstGeom prst="rect">
            <a:avLst/>
          </a:prstGeom>
          <a:ln>
            <a:solidFill>
              <a:srgbClr val="C9E3E6"/>
            </a:solidFill>
          </a:ln>
        </p:spPr>
      </p:pic>
    </p:spTree>
    <p:extLst>
      <p:ext uri="{BB962C8B-B14F-4D97-AF65-F5344CB8AC3E}">
        <p14:creationId xmlns:p14="http://schemas.microsoft.com/office/powerpoint/2010/main" val="294439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6EAC0D-1873-5FB1-524C-4220F1B21B92}"/>
              </a:ext>
            </a:extLst>
          </p:cNvPr>
          <p:cNvSpPr>
            <a:spLocks noGrp="1"/>
          </p:cNvSpPr>
          <p:nvPr>
            <p:ph type="title"/>
          </p:nvPr>
        </p:nvSpPr>
        <p:spPr/>
        <p:txBody>
          <a:bodyPr/>
          <a:lstStyle/>
          <a:p>
            <a:r>
              <a:rPr lang="fi-FI" dirty="0"/>
              <a:t>Selkokielen kirjoittaja</a:t>
            </a:r>
          </a:p>
        </p:txBody>
      </p:sp>
      <p:sp>
        <p:nvSpPr>
          <p:cNvPr id="3" name="Sisällön paikkamerkki 2">
            <a:extLst>
              <a:ext uri="{FF2B5EF4-FFF2-40B4-BE49-F238E27FC236}">
                <a16:creationId xmlns:a16="http://schemas.microsoft.com/office/drawing/2014/main" id="{380C2CD5-DC94-0379-CB6A-6AC251D8766C}"/>
              </a:ext>
            </a:extLst>
          </p:cNvPr>
          <p:cNvSpPr>
            <a:spLocks noGrp="1"/>
          </p:cNvSpPr>
          <p:nvPr>
            <p:ph sz="half" idx="1"/>
          </p:nvPr>
        </p:nvSpPr>
        <p:spPr/>
        <p:txBody>
          <a:bodyPr/>
          <a:lstStyle/>
          <a:p>
            <a:r>
              <a:rPr lang="fi-FI" dirty="0"/>
              <a:t>Kertaa selkokirjoittamisen ohjeet:</a:t>
            </a:r>
          </a:p>
          <a:p>
            <a:r>
              <a:rPr lang="fi-FI" sz="2800" dirty="0"/>
              <a:t>Kuva: </a:t>
            </a:r>
            <a:r>
              <a:rPr lang="fi-FI" sz="2800" dirty="0">
                <a:hlinkClick r:id="rId2"/>
              </a:rPr>
              <a:t>Selkokeskus. Pikaopas selkokielen kirjoittamiseen</a:t>
            </a:r>
            <a:r>
              <a:rPr lang="fi-FI" sz="2800" dirty="0"/>
              <a:t>.</a:t>
            </a:r>
          </a:p>
          <a:p>
            <a:r>
              <a:rPr lang="fi-FI"/>
              <a:t>VIERKOn</a:t>
            </a:r>
            <a:r>
              <a:rPr lang="fi-FI" dirty="0"/>
              <a:t> koulutusdiat ja tallenne (osa 5. Selkokirjoittaminen).</a:t>
            </a:r>
          </a:p>
        </p:txBody>
      </p:sp>
      <p:pic>
        <p:nvPicPr>
          <p:cNvPr id="6" name="Sisällön paikkamerkki 5" descr="Selkokeskuksen kymmenen pikaohjetta selkokirjoittamiseen">
            <a:extLst>
              <a:ext uri="{FF2B5EF4-FFF2-40B4-BE49-F238E27FC236}">
                <a16:creationId xmlns:a16="http://schemas.microsoft.com/office/drawing/2014/main" id="{1C411C3D-675F-E00D-6198-DF0A8EE376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7222" y="117848"/>
            <a:ext cx="3854705" cy="5476128"/>
          </a:xfrm>
        </p:spPr>
      </p:pic>
    </p:spTree>
    <p:extLst>
      <p:ext uri="{BB962C8B-B14F-4D97-AF65-F5344CB8AC3E}">
        <p14:creationId xmlns:p14="http://schemas.microsoft.com/office/powerpoint/2010/main" val="77102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5687B-CB4F-91CF-0603-83546A30FFA3}"/>
              </a:ext>
            </a:extLst>
          </p:cNvPr>
          <p:cNvSpPr>
            <a:spLocks noGrp="1"/>
          </p:cNvSpPr>
          <p:nvPr>
            <p:ph type="title"/>
          </p:nvPr>
        </p:nvSpPr>
        <p:spPr/>
        <p:txBody>
          <a:bodyPr/>
          <a:lstStyle/>
          <a:p>
            <a:r>
              <a:rPr lang="fi-FI" dirty="0"/>
              <a:t>Kirjoittamisen kertausmateriaaleja</a:t>
            </a:r>
          </a:p>
        </p:txBody>
      </p:sp>
      <p:sp>
        <p:nvSpPr>
          <p:cNvPr id="3" name="Sisällön paikkamerkki 2">
            <a:extLst>
              <a:ext uri="{FF2B5EF4-FFF2-40B4-BE49-F238E27FC236}">
                <a16:creationId xmlns:a16="http://schemas.microsoft.com/office/drawing/2014/main" id="{E48377DC-47E1-9266-5284-81733C5BB4E6}"/>
              </a:ext>
            </a:extLst>
          </p:cNvPr>
          <p:cNvSpPr>
            <a:spLocks noGrp="1"/>
          </p:cNvSpPr>
          <p:nvPr>
            <p:ph idx="1"/>
          </p:nvPr>
        </p:nvSpPr>
        <p:spPr/>
        <p:txBody>
          <a:bodyPr/>
          <a:lstStyle/>
          <a:p>
            <a:r>
              <a:rPr lang="fi-FI" dirty="0">
                <a:hlinkClick r:id="rId2"/>
              </a:rPr>
              <a:t>Selkokeskus. Selkokieli. Näin kirjoitat selkokieltä</a:t>
            </a:r>
            <a:endParaRPr lang="fi-FI" dirty="0"/>
          </a:p>
          <a:p>
            <a:r>
              <a:rPr lang="fi-FI" dirty="0">
                <a:hlinkClick r:id="rId3"/>
              </a:rPr>
              <a:t>Selkeästi meille. Ohjeet ja vinkit. Ohjeita selkeään tekstiin</a:t>
            </a:r>
            <a:endParaRPr lang="fi-FI" dirty="0"/>
          </a:p>
          <a:p>
            <a:r>
              <a:rPr lang="fi-FI" dirty="0"/>
              <a:t>Tarkistuslista kirjoittajalle, esimerkiksi </a:t>
            </a:r>
            <a:r>
              <a:rPr lang="fi-FI" dirty="0">
                <a:hlinkClick r:id="rId4"/>
              </a:rPr>
              <a:t>MAOLin sivulla </a:t>
            </a:r>
            <a:r>
              <a:rPr lang="fi-FI" dirty="0"/>
              <a:t>(koonnut Tuija Takala, 2022)</a:t>
            </a:r>
          </a:p>
          <a:p>
            <a:r>
              <a:rPr lang="fi-FI" dirty="0"/>
              <a:t>Kirjat: </a:t>
            </a:r>
          </a:p>
          <a:p>
            <a:pPr lvl="1"/>
            <a:r>
              <a:rPr lang="fi-FI" dirty="0"/>
              <a:t>Sainio, Ari. 2022. Avaimet selkokieleen. </a:t>
            </a:r>
            <a:r>
              <a:rPr lang="fi-FI" dirty="0" err="1"/>
              <a:t>Opike</a:t>
            </a:r>
            <a:r>
              <a:rPr lang="fi-FI" dirty="0"/>
              <a:t>.</a:t>
            </a:r>
          </a:p>
          <a:p>
            <a:pPr lvl="1"/>
            <a:r>
              <a:rPr lang="fi-FI" dirty="0"/>
              <a:t>Takala, T. 2024. Selkoviestintä asiakastyössä. Edita.</a:t>
            </a:r>
          </a:p>
          <a:p>
            <a:endParaRPr lang="fi-FI" dirty="0"/>
          </a:p>
        </p:txBody>
      </p:sp>
    </p:spTree>
    <p:extLst>
      <p:ext uri="{BB962C8B-B14F-4D97-AF65-F5344CB8AC3E}">
        <p14:creationId xmlns:p14="http://schemas.microsoft.com/office/powerpoint/2010/main" val="3335919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ERKOmallipohjat" id="{D4D80572-9317-4665-8B0D-238CEC7B1C2D}" vid="{32D10B52-81B6-4EBC-80CE-9BB4D887A74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24728ff-0854-44bd-b129-a9eefa0b4a93">
      <Terms xmlns="http://schemas.microsoft.com/office/infopath/2007/PartnerControls"/>
    </lcf76f155ced4ddcb4097134ff3c332f>
    <TaxCatchAll xmlns="3614d263-2699-47ee-a1a7-1f6d444b52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90BC3E0B06404A94297741BAE3AA17" ma:contentTypeVersion="13" ma:contentTypeDescription="Create a new document." ma:contentTypeScope="" ma:versionID="bb197af60d47895dac3830cdf08781ff">
  <xsd:schema xmlns:xsd="http://www.w3.org/2001/XMLSchema" xmlns:xs="http://www.w3.org/2001/XMLSchema" xmlns:p="http://schemas.microsoft.com/office/2006/metadata/properties" xmlns:ns2="524728ff-0854-44bd-b129-a9eefa0b4a93" xmlns:ns3="3614d263-2699-47ee-a1a7-1f6d444b522b" targetNamespace="http://schemas.microsoft.com/office/2006/metadata/properties" ma:root="true" ma:fieldsID="33d09ee344e675eff7ffacf80c3b015c" ns2:_="" ns3:_="">
    <xsd:import namespace="524728ff-0854-44bd-b129-a9eefa0b4a93"/>
    <xsd:import namespace="3614d263-2699-47ee-a1a7-1f6d444b52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4728ff-0854-44bd-b129-a9eefa0b4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26c6a39-ca17-4711-8675-0cb8c6f60fa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4d263-2699-47ee-a1a7-1f6d444b52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c89cffb-9454-457c-b3e7-853208a3bf81}" ma:internalName="TaxCatchAll" ma:showField="CatchAllData" ma:web="3614d263-2699-47ee-a1a7-1f6d444b52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42AF46-48DD-45D0-8037-D83400D08E83}">
  <ds:schemaRefs>
    <ds:schemaRef ds:uri="3614d263-2699-47ee-a1a7-1f6d444b522b"/>
    <ds:schemaRef ds:uri="524728ff-0854-44bd-b129-a9eefa0b4a9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5B4DED1-C169-42E9-8AA9-7CBA3D8620E0}">
  <ds:schemaRefs>
    <ds:schemaRef ds:uri="http://schemas.microsoft.com/sharepoint/v3/contenttype/forms"/>
  </ds:schemaRefs>
</ds:datastoreItem>
</file>

<file path=customXml/itemProps3.xml><?xml version="1.0" encoding="utf-8"?>
<ds:datastoreItem xmlns:ds="http://schemas.openxmlformats.org/officeDocument/2006/customXml" ds:itemID="{8083D4C2-7E09-42B5-942C-101127C3A4DB}">
  <ds:schemaRefs>
    <ds:schemaRef ds:uri="3614d263-2699-47ee-a1a7-1f6d444b522b"/>
    <ds:schemaRef ds:uri="524728ff-0854-44bd-b129-a9eefa0b4a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VIERKOmallipohjat</Template>
  <TotalTime>266</TotalTime>
  <Words>1976</Words>
  <Application>Microsoft Office PowerPoint</Application>
  <PresentationFormat>Laajakuva</PresentationFormat>
  <Paragraphs>269</Paragraphs>
  <Slides>46</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46</vt:i4>
      </vt:variant>
    </vt:vector>
  </HeadingPairs>
  <TitlesOfParts>
    <vt:vector size="52" baseType="lpstr">
      <vt:lpstr>Abadi</vt:lpstr>
      <vt:lpstr>ADLaM Display</vt:lpstr>
      <vt:lpstr>Arial</vt:lpstr>
      <vt:lpstr>Calibri</vt:lpstr>
      <vt:lpstr>Calibri Light</vt:lpstr>
      <vt:lpstr>Office-teema</vt:lpstr>
      <vt:lpstr>Selkotekijä ja saavutettavuus  Koulutusdiat 6/2 VIERKO 2024</vt:lpstr>
      <vt:lpstr>Sisältö</vt:lpstr>
      <vt:lpstr>Johdanto</vt:lpstr>
      <vt:lpstr>Koulutusdiat</vt:lpstr>
      <vt:lpstr>Koulutusdiojen käyttö</vt:lpstr>
      <vt:lpstr>2. Opettaja oppimateriaalin tekijänä</vt:lpstr>
      <vt:lpstr>Tekstit</vt:lpstr>
      <vt:lpstr>Selkokielen kirjoittaja</vt:lpstr>
      <vt:lpstr>Kirjoittamisen kertausmateriaaleja</vt:lpstr>
      <vt:lpstr>Mukauttaminen selkokielelle</vt:lpstr>
      <vt:lpstr>Katkelmat yleiskielisestä tekstistä ja selkomukautuksesta: miten teksti on muuttunut helpoksi?</vt:lpstr>
      <vt:lpstr>Mitä tapahtui selkomukautuksessa? Osa 1</vt:lpstr>
      <vt:lpstr>Mitä tapahtui selkomukautuksessa? Osa 2</vt:lpstr>
      <vt:lpstr>Mukauttaja: valitse</vt:lpstr>
      <vt:lpstr>Helpon tekstin tekijä: tarkista ainakin nämä</vt:lpstr>
      <vt:lpstr>Rivitys tulostettavissa ja painetuissa teksteissä (Selkokeskus Facebookissa. Selkomateriaalit kuntoon. Kohta 3: Teksti on kokonaan selkorivitetty. 29.4.2024)</vt:lpstr>
      <vt:lpstr>Selkokuvat- ja videot</vt:lpstr>
      <vt:lpstr>Selkokuvien pääperiaatteet</vt:lpstr>
      <vt:lpstr>Kumpi kuva kulhosta? Mitä voisi vielä selkeyttää?</vt:lpstr>
      <vt:lpstr>Selkovideon pääperiaatteet</vt:lpstr>
      <vt:lpstr>Voit katsoa esimerkit selkovideosta</vt:lpstr>
      <vt:lpstr>Selkopuhe videossa: kertaa  Kuva: Selkokeskus. Pikaopas selkokieliseen kommunikointiin</vt:lpstr>
      <vt:lpstr>3. Tekijänoikeudet</vt:lpstr>
      <vt:lpstr>Noudata tekijänoikeuksia</vt:lpstr>
      <vt:lpstr>4. Saavutettavuus</vt:lpstr>
      <vt:lpstr>Saavutettavuus</vt:lpstr>
      <vt:lpstr>Saavutettavuus koulujen verkkomateriaaleissa</vt:lpstr>
      <vt:lpstr>Vastaanottajan viestinnän rajoitteita</vt:lpstr>
      <vt:lpstr>Kognitiivinen saavutettavuus</vt:lpstr>
      <vt:lpstr>Esimerkiksi Word ja PDF:  otsikot ja teksti</vt:lpstr>
      <vt:lpstr>Selkeät fontit: Selkokeskus Facebookissa. Selkomateriaalit kuntoon. Kohta 4: Fontti on selkeä ja fonttikoko on riittävän suuri (7.5.2024)</vt:lpstr>
      <vt:lpstr>Esimerkiksi Word ja PDF: kuvat</vt:lpstr>
      <vt:lpstr>Esimerkiksi Word ja PDF: upota linkit</vt:lpstr>
      <vt:lpstr>Tarkista kontrasti</vt:lpstr>
      <vt:lpstr>Selkokeskus Facebookissa. Selkomateriaalit kuntoon. Kohta 7: teksti erottuu taustastaan riittävän hyvin (3.6.2024)</vt:lpstr>
      <vt:lpstr>Tarkista helppokäyttöisyys</vt:lpstr>
      <vt:lpstr>Esimerkiksi PowerPoint ja PDF –  samat periaatteet kuin Wordissa</vt:lpstr>
      <vt:lpstr>Esimerkki: dian teksti ja kuva</vt:lpstr>
      <vt:lpstr>Videoiden saavutettavuus</vt:lpstr>
      <vt:lpstr>Verkkosivut</vt:lpstr>
      <vt:lpstr>Sosiaalinen media</vt:lpstr>
      <vt:lpstr>5. Lähteet</vt:lpstr>
      <vt:lpstr>Lisätietoja</vt:lpstr>
      <vt:lpstr>5. Yhteystiedot</vt:lpstr>
      <vt:lpstr>Tekijä</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S2 -opetuksen ja -ohjauksen kehittämis suunnitelma</dc:title>
  <dc:creator>Henna Hyytiä</dc:creator>
  <cp:lastModifiedBy>Tuija Takala</cp:lastModifiedBy>
  <cp:revision>24</cp:revision>
  <dcterms:created xsi:type="dcterms:W3CDTF">2024-06-12T15:15:55Z</dcterms:created>
  <dcterms:modified xsi:type="dcterms:W3CDTF">2024-10-17T09:59:35Z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0x0101000390BC3E0B06404A94297741BAE3AA17</vt:lpwstr>
  </property>
</Properties>
</file>