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82" r:id="rId5"/>
    <p:sldId id="367" r:id="rId6"/>
    <p:sldId id="314" r:id="rId7"/>
    <p:sldId id="256" r:id="rId8"/>
    <p:sldId id="420" r:id="rId9"/>
    <p:sldId id="369" r:id="rId10"/>
    <p:sldId id="475" r:id="rId11"/>
    <p:sldId id="472" r:id="rId12"/>
    <p:sldId id="417" r:id="rId13"/>
    <p:sldId id="473" r:id="rId14"/>
    <p:sldId id="474" r:id="rId15"/>
    <p:sldId id="471" r:id="rId16"/>
    <p:sldId id="435" r:id="rId17"/>
    <p:sldId id="476" r:id="rId18"/>
    <p:sldId id="477" r:id="rId19"/>
    <p:sldId id="478" r:id="rId20"/>
    <p:sldId id="481" r:id="rId21"/>
    <p:sldId id="436" r:id="rId22"/>
    <p:sldId id="485" r:id="rId23"/>
    <p:sldId id="484" r:id="rId24"/>
    <p:sldId id="416" r:id="rId25"/>
    <p:sldId id="433" r:id="rId26"/>
    <p:sldId id="470" r:id="rId27"/>
    <p:sldId id="434" r:id="rId28"/>
    <p:sldId id="302"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B874C-7C78-B28F-3C52-11B17F58E822}" name="Henna Hyytiä" initials="HH" userId="S::henna.hyytia@keuda.fi::d852686d-6661-4566-9899-efc0e59937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E0F2F4"/>
    <a:srgbClr val="BFE3E7"/>
    <a:srgbClr val="59B7C0"/>
    <a:srgbClr val="C0E1EE"/>
    <a:srgbClr val="C7DFE7"/>
    <a:srgbClr val="E7E5E5"/>
    <a:srgbClr val="C9E3E6"/>
    <a:srgbClr val="D1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696" y="114"/>
      </p:cViewPr>
      <p:guideLst>
        <p:guide orient="horz" pos="2137"/>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CAAFA-E321-525F-37D4-3A7EF4D2943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C349200-D501-1405-BF41-C0151A4E8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DDE2F4C-DFB9-DA38-8C57-FE96C821A32F}"/>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5" name="Alatunnisteen paikkamerkki 4">
            <a:extLst>
              <a:ext uri="{FF2B5EF4-FFF2-40B4-BE49-F238E27FC236}">
                <a16:creationId xmlns:a16="http://schemas.microsoft.com/office/drawing/2014/main" id="{71CBCAAF-A1B4-4E27-68E7-25D85A9F9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4A9FC4-A248-AB45-6A9A-0984FBEEB24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46146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C64374-224C-BFCC-432A-31FA456815F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670B53C-9FD4-5CCF-7C74-594658A34F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933D13-B260-D2CF-EFE8-39D92F50D4F5}"/>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5" name="Alatunnisteen paikkamerkki 4">
            <a:extLst>
              <a:ext uri="{FF2B5EF4-FFF2-40B4-BE49-F238E27FC236}">
                <a16:creationId xmlns:a16="http://schemas.microsoft.com/office/drawing/2014/main" id="{E162F82C-DA7D-2F66-C1CF-911B9D3DBC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ADC3C-ED55-9BD1-F81D-AC0F2B0AC05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38498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solidFill>
          <a:schemeClr val="bg1"/>
        </a:solid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FC721C6-FA3D-D9D0-C88F-3DDB69EF4F6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2452593-F240-3A79-4336-EA15DC5D6A8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F34F8A-FE79-9E62-71A8-ED19E4924F2B}"/>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5" name="Alatunnisteen paikkamerkki 4">
            <a:extLst>
              <a:ext uri="{FF2B5EF4-FFF2-40B4-BE49-F238E27FC236}">
                <a16:creationId xmlns:a16="http://schemas.microsoft.com/office/drawing/2014/main" id="{9DF22D34-B944-7F8A-D5DA-C3D2668A17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F8C87FD-2EED-F107-9BE8-162851A2156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197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FE37B-5E56-925A-0805-E913C68E7FB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A43B532-9249-3F44-155B-9B11B3638B4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405828-EAB0-BA64-176B-7C7229E00161}"/>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5" name="Alatunnisteen paikkamerkki 4">
            <a:extLst>
              <a:ext uri="{FF2B5EF4-FFF2-40B4-BE49-F238E27FC236}">
                <a16:creationId xmlns:a16="http://schemas.microsoft.com/office/drawing/2014/main" id="{D9F6F4B9-3012-7FE2-A927-D36FD817DA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8FC2D9-051A-E5CE-5072-6E6E54ACDD2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908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4E4074-671E-3406-D528-BBCE7FA11DF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CC3E93B-4A8C-0A05-77F2-BC652A55C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D40B694-1E69-E01E-6B6F-AE91FF76EEE7}"/>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5" name="Alatunnisteen paikkamerkki 4">
            <a:extLst>
              <a:ext uri="{FF2B5EF4-FFF2-40B4-BE49-F238E27FC236}">
                <a16:creationId xmlns:a16="http://schemas.microsoft.com/office/drawing/2014/main" id="{4F17CE87-3548-DBC9-9513-D8E7EF563A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55579F-27E9-E7CE-33DB-F3F837B2C57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7216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BADEA-F5B3-2888-DB96-82BFD812BBA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571355-F98F-DF13-7EB3-0EA3BF71F23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2BBD730-3515-0858-7E63-FB3B75E40FA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CFA5453-2960-268B-B597-13ACC912F9B2}"/>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6" name="Alatunnisteen paikkamerkki 5">
            <a:extLst>
              <a:ext uri="{FF2B5EF4-FFF2-40B4-BE49-F238E27FC236}">
                <a16:creationId xmlns:a16="http://schemas.microsoft.com/office/drawing/2014/main" id="{78F2746F-A83B-D2B5-07AE-A81ED43B45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7DB6E3-C5D8-2D2F-E7BD-7AB396F699B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9606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24CE7-6E96-2D04-0436-D77251BB3A4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89683BE-6961-245B-570B-3D089798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8895450-8E3E-EF52-4D97-A45A363A30C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EC53E36-43A7-7AC8-2A75-EFF06DC6D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74033CD-E380-DD25-A263-621AD89E48F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6F3C5E0-497D-0D1C-55A1-554488136524}"/>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8" name="Alatunnisteen paikkamerkki 7">
            <a:extLst>
              <a:ext uri="{FF2B5EF4-FFF2-40B4-BE49-F238E27FC236}">
                <a16:creationId xmlns:a16="http://schemas.microsoft.com/office/drawing/2014/main" id="{C613FB89-EB5D-0672-7008-632EAB9B3FE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39A2337-4B34-D0CC-AC76-093855B9DB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59743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CE095-D0D5-4C23-2AA7-850407DEF85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482FCC6-D0E5-236D-AABC-F94BDD2D8B83}"/>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4" name="Alatunnisteen paikkamerkki 3">
            <a:extLst>
              <a:ext uri="{FF2B5EF4-FFF2-40B4-BE49-F238E27FC236}">
                <a16:creationId xmlns:a16="http://schemas.microsoft.com/office/drawing/2014/main" id="{C66F2242-BB56-9088-F1B0-2F1E77B32A7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BDABAC6-33CB-3AF8-1F55-1114C0C5658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2330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12DD46-23AF-E1C4-70E4-7E8A9C3E29B8}"/>
              </a:ext>
            </a:extLst>
          </p:cNvPr>
          <p:cNvSpPr>
            <a:spLocks noGrp="1"/>
          </p:cNvSpPr>
          <p:nvPr>
            <p:ph type="dt" sz="half" idx="10"/>
          </p:nvPr>
        </p:nvSpPr>
        <p:spPr>
          <a:xfrm>
            <a:off x="5074920" y="6362700"/>
            <a:ext cx="2743200" cy="365125"/>
          </a:xfrm>
        </p:spPr>
        <p:txBody>
          <a:bodyPr/>
          <a:lstStyle/>
          <a:p>
            <a:fld id="{DD4E51B5-4D3B-4133-9F5E-FF36125E1D73}" type="datetimeFigureOut">
              <a:rPr lang="fi-FI" smtClean="0"/>
              <a:t>17.10.2024</a:t>
            </a:fld>
            <a:endParaRPr lang="fi-FI"/>
          </a:p>
        </p:txBody>
      </p:sp>
      <p:sp>
        <p:nvSpPr>
          <p:cNvPr id="4" name="Dian numeron paikkamerkki 3">
            <a:extLst>
              <a:ext uri="{FF2B5EF4-FFF2-40B4-BE49-F238E27FC236}">
                <a16:creationId xmlns:a16="http://schemas.microsoft.com/office/drawing/2014/main" id="{8E1C79E9-317D-8C21-1F3C-A3513FEAE7F4}"/>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17908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E8603-68D2-34EB-9F93-EDC0F31BB2B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BCCA47D-CFFC-1E89-65B5-E52306F14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73B791F-37A9-E58B-420A-1E7A4EE6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35CFB3E-A220-946A-B829-E9FD24D2F9D7}"/>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6" name="Alatunnisteen paikkamerkki 5">
            <a:extLst>
              <a:ext uri="{FF2B5EF4-FFF2-40B4-BE49-F238E27FC236}">
                <a16:creationId xmlns:a16="http://schemas.microsoft.com/office/drawing/2014/main" id="{F8AF23BE-2EA7-D066-1624-BA51330A680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35715D4-B57D-4CA1-0EC6-EE5DB4A991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72375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2607E-4508-FE1A-A6C5-7C343B66E0E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334C1B-BFB9-97A2-9B03-E44062634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DC04A4C1-FAB7-42CE-306F-4E957C900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EABA317-359C-4082-CC6C-01547F5B2064}"/>
              </a:ext>
            </a:extLst>
          </p:cNvPr>
          <p:cNvSpPr>
            <a:spLocks noGrp="1"/>
          </p:cNvSpPr>
          <p:nvPr>
            <p:ph type="dt" sz="half" idx="10"/>
          </p:nvPr>
        </p:nvSpPr>
        <p:spPr/>
        <p:txBody>
          <a:bodyPr/>
          <a:lstStyle/>
          <a:p>
            <a:fld id="{DD4E51B5-4D3B-4133-9F5E-FF36125E1D73}" type="datetimeFigureOut">
              <a:rPr lang="fi-FI" smtClean="0"/>
              <a:t>17.10.2024</a:t>
            </a:fld>
            <a:endParaRPr lang="fi-FI"/>
          </a:p>
        </p:txBody>
      </p:sp>
      <p:sp>
        <p:nvSpPr>
          <p:cNvPr id="6" name="Alatunnisteen paikkamerkki 5">
            <a:extLst>
              <a:ext uri="{FF2B5EF4-FFF2-40B4-BE49-F238E27FC236}">
                <a16:creationId xmlns:a16="http://schemas.microsoft.com/office/drawing/2014/main" id="{BE6090FE-CCAB-C6A6-A1A0-4FDA8CBE0A8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E40E71-9856-E684-27CC-95FB886943EC}"/>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85323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9BBA6F1-28CB-37FB-704B-A690222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564B9A-6297-28DB-5274-C1B54442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4B3F3D-8E1A-F41B-977C-35C09FEF2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E51B5-4D3B-4133-9F5E-FF36125E1D73}" type="datetimeFigureOut">
              <a:rPr lang="fi-FI" smtClean="0"/>
              <a:t>17.10.2024</a:t>
            </a:fld>
            <a:endParaRPr lang="fi-FI"/>
          </a:p>
        </p:txBody>
      </p:sp>
      <p:sp>
        <p:nvSpPr>
          <p:cNvPr id="5" name="Alatunnisteen paikkamerkki 4">
            <a:extLst>
              <a:ext uri="{FF2B5EF4-FFF2-40B4-BE49-F238E27FC236}">
                <a16:creationId xmlns:a16="http://schemas.microsoft.com/office/drawing/2014/main" id="{27674F0F-E910-2473-8393-6F6DBF0FB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AABF1B-1454-764F-B80B-70092D146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114CF-3A1C-4F19-A81C-437FE2D251E2}" type="slidenum">
              <a:rPr lang="fi-FI" smtClean="0"/>
              <a:t>‹#›</a:t>
            </a:fld>
            <a:endParaRPr lang="fi-FI"/>
          </a:p>
        </p:txBody>
      </p:sp>
    </p:spTree>
    <p:extLst>
      <p:ext uri="{BB962C8B-B14F-4D97-AF65-F5344CB8AC3E}">
        <p14:creationId xmlns:p14="http://schemas.microsoft.com/office/powerpoint/2010/main" val="7006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oph.fi/fi/koulutus-ja-tutkinnot/kielitietoisuuden-kirjainmerk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ites.google.com/edu.hel.fi/selkomateriaaleja/teko%C3%A4ly-ja-selkokieli"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selkokeskus.fi/selkokieli/" TargetMode="External"/><Relationship Id="rId3" Type="http://schemas.openxmlformats.org/officeDocument/2006/relationships/hyperlink" Target="https://finna.fi/L1/Results?type=AllFields" TargetMode="External"/><Relationship Id="rId7" Type="http://schemas.openxmlformats.org/officeDocument/2006/relationships/hyperlink" Target="https://selkokeskus.fi/selkokieli/nain-kirjoitat-selkokielta/" TargetMode="External"/><Relationship Id="rId2" Type="http://schemas.openxmlformats.org/officeDocument/2006/relationships/hyperlink" Target="https://aoe.fi/#/etusivu" TargetMode="External"/><Relationship Id="rId1" Type="http://schemas.openxmlformats.org/officeDocument/2006/relationships/slideLayout" Target="../slideLayouts/slideLayout2.xml"/><Relationship Id="rId6" Type="http://schemas.openxmlformats.org/officeDocument/2006/relationships/hyperlink" Target="https://youtu.be/ih74SeIer2Q?si=ITJd2tpvX3loINd1" TargetMode="External"/><Relationship Id="rId5" Type="http://schemas.openxmlformats.org/officeDocument/2006/relationships/hyperlink" Target="https://youtu.be/8Q4ZuacAORU?si=rjAKXwCs5h7qjMpF" TargetMode="External"/><Relationship Id="rId10" Type="http://schemas.openxmlformats.org/officeDocument/2006/relationships/hyperlink" Target="https://maol.fi/materiaalit/kielitietoisuus-matematiikan-opetuksessa/" TargetMode="External"/><Relationship Id="rId4" Type="http://schemas.openxmlformats.org/officeDocument/2006/relationships/hyperlink" Target="https://youtu.be/wUszzPChjNE?si=i-L-3uYGFu0dXpN4" TargetMode="External"/><Relationship Id="rId9" Type="http://schemas.openxmlformats.org/officeDocument/2006/relationships/hyperlink" Target="https://maol.fi/app/uploads/2022/09/Kielitietoisen-opettajan-tarkistuslista.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hyperlink" Target="https://www.keuda.fi/keuda/hankkeet/vierk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edu.hel.fi/selkomateriaaleja?usp=sharing" TargetMode="External"/><Relationship Id="rId2" Type="http://schemas.openxmlformats.org/officeDocument/2006/relationships/hyperlink" Target="https://aoe.fi/#/etusivu" TargetMode="Externa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kuvakaappaus, sumennus, vektorigrafiikka, muotoilu&#10;&#10;Kuvaus luotu automaattisesti">
            <a:extLst>
              <a:ext uri="{FF2B5EF4-FFF2-40B4-BE49-F238E27FC236}">
                <a16:creationId xmlns:a16="http://schemas.microsoft.com/office/drawing/2014/main" id="{CEA2A4F1-13A9-0F65-0766-D7A47A040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tsikko 2">
            <a:extLst>
              <a:ext uri="{FF2B5EF4-FFF2-40B4-BE49-F238E27FC236}">
                <a16:creationId xmlns:a16="http://schemas.microsoft.com/office/drawing/2014/main" id="{D45E4F89-AAD2-E4F4-6935-6B9E84C2DF5B}"/>
              </a:ext>
              <a:ext uri="{C183D7F6-B498-43B3-948B-1728B52AA6E4}">
                <adec:decorative xmlns:adec="http://schemas.microsoft.com/office/drawing/2017/decorative" val="0"/>
              </a:ext>
            </a:extLst>
          </p:cNvPr>
          <p:cNvSpPr>
            <a:spLocks noGrp="1"/>
          </p:cNvSpPr>
          <p:nvPr>
            <p:ph type="title"/>
          </p:nvPr>
        </p:nvSpPr>
        <p:spPr>
          <a:xfrm>
            <a:off x="3365136" y="1873250"/>
            <a:ext cx="5035913" cy="3354190"/>
          </a:xfrm>
        </p:spPr>
        <p:txBody>
          <a:bodyPr>
            <a:normAutofit fontScale="90000"/>
          </a:bodyPr>
          <a:lstStyle/>
          <a:p>
            <a:pPr algn="ctr"/>
            <a:r>
              <a:rPr lang="fi-FI" sz="4400" b="1" dirty="0">
                <a:solidFill>
                  <a:schemeClr val="tx1"/>
                </a:solidFill>
                <a:latin typeface="Calibri" panose="020F0502020204030204"/>
                <a:cs typeface="Calibri" panose="020F0502020204030204"/>
              </a:rPr>
              <a:t>Selkotekijä ja</a:t>
            </a:r>
            <a:r>
              <a:rPr lang="fi-FI" sz="4400" b="1" dirty="0">
                <a:latin typeface="Calibri" panose="020F0502020204030204"/>
                <a:cs typeface="Calibri" panose="020F0502020204030204"/>
              </a:rPr>
              <a:t> </a:t>
            </a:r>
            <a:r>
              <a:rPr lang="fi-FI" sz="4400" b="1" dirty="0">
                <a:solidFill>
                  <a:schemeClr val="tx1"/>
                </a:solidFill>
                <a:latin typeface="Calibri" panose="020F0502020204030204"/>
                <a:cs typeface="Calibri" panose="020F0502020204030204"/>
              </a:rPr>
              <a:t>tekoäly</a:t>
            </a:r>
            <a:br>
              <a:rPr lang="fi-FI" sz="4000" b="1" dirty="0">
                <a:solidFill>
                  <a:schemeClr val="tx1"/>
                </a:solidFill>
                <a:latin typeface="Calibri" panose="020F0502020204030204"/>
                <a:cs typeface="Calibri" panose="020F0502020204030204"/>
              </a:rPr>
            </a:br>
            <a:br>
              <a:rPr lang="fi-FI" sz="4000" b="1" dirty="0">
                <a:solidFill>
                  <a:schemeClr val="tx1"/>
                </a:solidFill>
                <a:latin typeface="Calibri" panose="020F0502020204030204"/>
                <a:cs typeface="Calibri" panose="020F0502020204030204"/>
              </a:rPr>
            </a:br>
            <a:r>
              <a:rPr lang="fi-FI" sz="4000" b="1" dirty="0">
                <a:solidFill>
                  <a:schemeClr val="tx1"/>
                </a:solidFill>
                <a:latin typeface="Calibri" panose="020F0502020204030204"/>
                <a:cs typeface="Calibri" panose="020F0502020204030204"/>
              </a:rPr>
              <a:t>Koulutusdiat 6/3</a:t>
            </a:r>
            <a:br>
              <a:rPr lang="fi-FI" sz="4000" b="1" dirty="0">
                <a:solidFill>
                  <a:schemeClr val="tx1"/>
                </a:solidFill>
                <a:latin typeface="Calibri" panose="020F0502020204030204"/>
                <a:cs typeface="Calibri" panose="020F0502020204030204"/>
              </a:rPr>
            </a:br>
            <a:r>
              <a:rPr lang="fi-FI" sz="4000" b="1" dirty="0">
                <a:solidFill>
                  <a:schemeClr val="tx1"/>
                </a:solidFill>
                <a:latin typeface="Calibri" panose="020F0502020204030204"/>
                <a:cs typeface="Calibri" panose="020F0502020204030204"/>
              </a:rPr>
              <a:t>VIERKO</a:t>
            </a:r>
            <a:br>
              <a:rPr lang="fi-FI" sz="4000" b="1" dirty="0">
                <a:solidFill>
                  <a:schemeClr val="tx1"/>
                </a:solidFill>
                <a:latin typeface="Calibri" panose="020F0502020204030204"/>
                <a:cs typeface="Calibri" panose="020F0502020204030204"/>
              </a:rPr>
            </a:br>
            <a:r>
              <a:rPr lang="fi-FI" sz="4000" dirty="0">
                <a:solidFill>
                  <a:schemeClr val="tx1"/>
                </a:solidFill>
                <a:latin typeface="Calibri" panose="020F0502020204030204"/>
                <a:cs typeface="Calibri" panose="020F0502020204030204"/>
              </a:rPr>
              <a:t>2024</a:t>
            </a:r>
            <a:endParaRPr lang="fi-FI" sz="4000"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9" name="Kuva 8" descr="Kuva, joka sisältää kohteen Fontti, Grafiikka, valkoinen, logo&#10;&#10;Kuvaus luotu automaattisesti">
            <a:extLst>
              <a:ext uri="{FF2B5EF4-FFF2-40B4-BE49-F238E27FC236}">
                <a16:creationId xmlns:a16="http://schemas.microsoft.com/office/drawing/2014/main" id="{B13016EF-300D-6704-709B-A5994299AB26}"/>
              </a:ext>
            </a:extLst>
          </p:cNvPr>
          <p:cNvPicPr>
            <a:picLocks noChangeAspect="1"/>
          </p:cNvPicPr>
          <p:nvPr/>
        </p:nvPicPr>
        <p:blipFill>
          <a:blip r:embed="rId3"/>
          <a:stretch>
            <a:fillRect/>
          </a:stretch>
        </p:blipFill>
        <p:spPr>
          <a:xfrm>
            <a:off x="177616" y="6194662"/>
            <a:ext cx="1999343" cy="381607"/>
          </a:xfrm>
          <a:prstGeom prst="rect">
            <a:avLst/>
          </a:prstGeom>
        </p:spPr>
      </p:pic>
      <p:sp>
        <p:nvSpPr>
          <p:cNvPr id="10" name="Tekstiruutu 9">
            <a:extLst>
              <a:ext uri="{FF2B5EF4-FFF2-40B4-BE49-F238E27FC236}">
                <a16:creationId xmlns:a16="http://schemas.microsoft.com/office/drawing/2014/main" id="{223BD65B-79EF-FE18-61A8-A34AA570B816}"/>
              </a:ext>
            </a:extLst>
          </p:cNvPr>
          <p:cNvSpPr txBox="1"/>
          <p:nvPr/>
        </p:nvSpPr>
        <p:spPr>
          <a:xfrm>
            <a:off x="123896" y="206493"/>
            <a:ext cx="1999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latin typeface="Abadi"/>
                <a:cs typeface="Calibri"/>
              </a:rPr>
              <a:t>Oppimateriaalit</a:t>
            </a:r>
          </a:p>
        </p:txBody>
      </p:sp>
    </p:spTree>
    <p:extLst>
      <p:ext uri="{BB962C8B-B14F-4D97-AF65-F5344CB8AC3E}">
        <p14:creationId xmlns:p14="http://schemas.microsoft.com/office/powerpoint/2010/main" val="214484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549E7D-3063-2A14-1925-FE7D78EF0238}"/>
              </a:ext>
            </a:extLst>
          </p:cNvPr>
          <p:cNvSpPr>
            <a:spLocks noGrp="1"/>
          </p:cNvSpPr>
          <p:nvPr>
            <p:ph type="title"/>
          </p:nvPr>
        </p:nvSpPr>
        <p:spPr>
          <a:xfrm>
            <a:off x="838200" y="365125"/>
            <a:ext cx="10515600" cy="867045"/>
          </a:xfrm>
        </p:spPr>
        <p:txBody>
          <a:bodyPr/>
          <a:lstStyle/>
          <a:p>
            <a:r>
              <a:rPr lang="fi-FI" dirty="0"/>
              <a:t>Pyydä tekoälyltä apua</a:t>
            </a:r>
          </a:p>
        </p:txBody>
      </p:sp>
      <p:sp>
        <p:nvSpPr>
          <p:cNvPr id="3" name="Sisällön paikkamerkki 2">
            <a:extLst>
              <a:ext uri="{FF2B5EF4-FFF2-40B4-BE49-F238E27FC236}">
                <a16:creationId xmlns:a16="http://schemas.microsoft.com/office/drawing/2014/main" id="{6BA69EAD-5C6D-AF65-0944-0869C67114B5}"/>
              </a:ext>
            </a:extLst>
          </p:cNvPr>
          <p:cNvSpPr>
            <a:spLocks noGrp="1"/>
          </p:cNvSpPr>
          <p:nvPr>
            <p:ph idx="1"/>
          </p:nvPr>
        </p:nvSpPr>
        <p:spPr>
          <a:xfrm>
            <a:off x="838200" y="1232170"/>
            <a:ext cx="10515600" cy="4944793"/>
          </a:xfrm>
        </p:spPr>
        <p:txBody>
          <a:bodyPr>
            <a:normAutofit/>
          </a:bodyPr>
          <a:lstStyle/>
          <a:p>
            <a:r>
              <a:rPr lang="fi-FI" dirty="0"/>
              <a:t>Pyyntö ja kysymys tekoälylle – sama asia:</a:t>
            </a:r>
          </a:p>
          <a:p>
            <a:pPr lvl="1"/>
            <a:r>
              <a:rPr lang="fi-FI" dirty="0"/>
              <a:t>kehote</a:t>
            </a:r>
          </a:p>
          <a:p>
            <a:pPr lvl="1"/>
            <a:r>
              <a:rPr lang="fi-FI" dirty="0"/>
              <a:t>syöte</a:t>
            </a:r>
          </a:p>
          <a:p>
            <a:pPr lvl="1"/>
            <a:r>
              <a:rPr lang="fi-FI" dirty="0"/>
              <a:t>selite</a:t>
            </a:r>
          </a:p>
          <a:p>
            <a:pPr lvl="1"/>
            <a:r>
              <a:rPr lang="fi-FI" dirty="0" err="1"/>
              <a:t>prompti</a:t>
            </a:r>
            <a:endParaRPr lang="fi-FI" dirty="0"/>
          </a:p>
          <a:p>
            <a:r>
              <a:rPr lang="fi-FI" dirty="0"/>
              <a:t>Ole kohtelias, esimerkiksi aloita: ”Voisitko auttaa. Olet selkokielen asiantuntija.” Jne.</a:t>
            </a:r>
          </a:p>
          <a:p>
            <a:r>
              <a:rPr lang="fi-FI" dirty="0"/>
              <a:t>Anna tekoälylle </a:t>
            </a:r>
            <a:r>
              <a:rPr lang="fi-FI" b="1" dirty="0"/>
              <a:t>rooli</a:t>
            </a:r>
            <a:r>
              <a:rPr lang="fi-FI" dirty="0"/>
              <a:t>: ”Olet selkokielen asiantuntija.”</a:t>
            </a:r>
          </a:p>
          <a:p>
            <a:r>
              <a:rPr lang="fi-FI" b="1" dirty="0"/>
              <a:t>Kokeile</a:t>
            </a:r>
            <a:r>
              <a:rPr lang="fi-FI" dirty="0"/>
              <a:t> erilaisia kehotteita ja vertaa tuloksia.</a:t>
            </a:r>
          </a:p>
          <a:p>
            <a:r>
              <a:rPr lang="fi-FI" dirty="0"/>
              <a:t>Tallenna itsellesi kehotepohja: kehote, joka on toiminut parahiten.</a:t>
            </a:r>
          </a:p>
        </p:txBody>
      </p:sp>
    </p:spTree>
    <p:extLst>
      <p:ext uri="{BB962C8B-B14F-4D97-AF65-F5344CB8AC3E}">
        <p14:creationId xmlns:p14="http://schemas.microsoft.com/office/powerpoint/2010/main" val="153997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9FE485-9984-5310-6A54-631665035627}"/>
              </a:ext>
            </a:extLst>
          </p:cNvPr>
          <p:cNvSpPr>
            <a:spLocks noGrp="1"/>
          </p:cNvSpPr>
          <p:nvPr>
            <p:ph type="title"/>
          </p:nvPr>
        </p:nvSpPr>
        <p:spPr/>
        <p:txBody>
          <a:bodyPr/>
          <a:lstStyle/>
          <a:p>
            <a:r>
              <a:rPr lang="fi-FI" dirty="0"/>
              <a:t>Kehotteen rakenne</a:t>
            </a:r>
          </a:p>
        </p:txBody>
      </p:sp>
      <p:sp>
        <p:nvSpPr>
          <p:cNvPr id="3" name="Sisällön paikkamerkki 2">
            <a:extLst>
              <a:ext uri="{FF2B5EF4-FFF2-40B4-BE49-F238E27FC236}">
                <a16:creationId xmlns:a16="http://schemas.microsoft.com/office/drawing/2014/main" id="{55469D78-24EF-DD6A-E8E2-A12EE55B5468}"/>
              </a:ext>
            </a:extLst>
          </p:cNvPr>
          <p:cNvSpPr>
            <a:spLocks noGrp="1"/>
          </p:cNvSpPr>
          <p:nvPr>
            <p:ph idx="1"/>
          </p:nvPr>
        </p:nvSpPr>
        <p:spPr/>
        <p:txBody>
          <a:bodyPr/>
          <a:lstStyle/>
          <a:p>
            <a:pPr marL="514350" indent="-514350">
              <a:buFont typeface="+mj-lt"/>
              <a:buAutoNum type="arabicPeriod"/>
            </a:pPr>
            <a:r>
              <a:rPr lang="fi-FI" dirty="0"/>
              <a:t>Aloituspyyntö, jossa  annat roolin tekoälylle: Voisitko auttaa. Olet selkokielen asiantuntija.”</a:t>
            </a:r>
          </a:p>
          <a:p>
            <a:pPr marL="514350" indent="-514350">
              <a:buFont typeface="+mj-lt"/>
              <a:buAutoNum type="arabicPeriod"/>
            </a:pPr>
            <a:r>
              <a:rPr lang="fi-FI" dirty="0"/>
              <a:t>Selitä tarkasti, mitä on helppo kieli (helppo yleiskieli).</a:t>
            </a:r>
          </a:p>
          <a:p>
            <a:pPr marL="514350" indent="-514350">
              <a:buFont typeface="+mj-lt"/>
              <a:buAutoNum type="arabicPeriod"/>
            </a:pPr>
            <a:r>
              <a:rPr lang="fi-FI" dirty="0"/>
              <a:t>Anna (ainakin yksi) tekstiesimerkki helposta kielestä.</a:t>
            </a:r>
          </a:p>
          <a:p>
            <a:pPr marL="514350" indent="-514350">
              <a:buFont typeface="+mj-lt"/>
              <a:buAutoNum type="arabicPeriod"/>
            </a:pPr>
            <a:r>
              <a:rPr lang="fi-FI" dirty="0"/>
              <a:t>Selitä tarkasti, mitä on selkokieli.</a:t>
            </a:r>
          </a:p>
          <a:p>
            <a:pPr marL="514350" indent="-514350">
              <a:buFont typeface="+mj-lt"/>
              <a:buAutoNum type="arabicPeriod"/>
            </a:pPr>
            <a:r>
              <a:rPr lang="fi-FI" dirty="0"/>
              <a:t>Anna (ainakin yksi) tekstiesimerkki selkokielestä.</a:t>
            </a:r>
          </a:p>
          <a:p>
            <a:pPr marL="514350" indent="-514350">
              <a:buFont typeface="+mj-lt"/>
              <a:buAutoNum type="arabicPeriod"/>
            </a:pPr>
            <a:r>
              <a:rPr lang="fi-FI" dirty="0"/>
              <a:t>Pyydä kirjoittamaan teksti selkokielellä: anna </a:t>
            </a:r>
            <a:r>
              <a:rPr lang="fi-FI" dirty="0" err="1"/>
              <a:t>selkoistettava</a:t>
            </a:r>
            <a:r>
              <a:rPr lang="fi-FI" dirty="0"/>
              <a:t> teksti.</a:t>
            </a:r>
          </a:p>
          <a:p>
            <a:pPr marL="514350" indent="-514350">
              <a:buFont typeface="+mj-lt"/>
              <a:buAutoNum type="arabicPeriod"/>
            </a:pPr>
            <a:r>
              <a:rPr lang="fi-FI" dirty="0"/>
              <a:t>Suositus: anna </a:t>
            </a:r>
            <a:r>
              <a:rPr lang="fi-FI" dirty="0" err="1"/>
              <a:t>selkoistettava</a:t>
            </a:r>
            <a:r>
              <a:rPr lang="fi-FI" dirty="0"/>
              <a:t> teksti kohtuullisissa osissa.</a:t>
            </a:r>
          </a:p>
          <a:p>
            <a:endParaRPr lang="fi-FI" dirty="0"/>
          </a:p>
          <a:p>
            <a:endParaRPr lang="fi-FI" dirty="0"/>
          </a:p>
        </p:txBody>
      </p:sp>
    </p:spTree>
    <p:extLst>
      <p:ext uri="{BB962C8B-B14F-4D97-AF65-F5344CB8AC3E}">
        <p14:creationId xmlns:p14="http://schemas.microsoft.com/office/powerpoint/2010/main" val="92186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D6AE22-3782-B0F2-D437-37018631D762}"/>
              </a:ext>
            </a:extLst>
          </p:cNvPr>
          <p:cNvSpPr>
            <a:spLocks noGrp="1"/>
          </p:cNvSpPr>
          <p:nvPr>
            <p:ph type="title"/>
          </p:nvPr>
        </p:nvSpPr>
        <p:spPr/>
        <p:txBody>
          <a:bodyPr/>
          <a:lstStyle/>
          <a:p>
            <a:r>
              <a:rPr lang="fi-FI" dirty="0"/>
              <a:t>Tekoäly ja ihminen</a:t>
            </a:r>
          </a:p>
        </p:txBody>
      </p:sp>
      <p:pic>
        <p:nvPicPr>
          <p:cNvPr id="5" name="Sisällön paikkamerkki 4">
            <a:extLst>
              <a:ext uri="{FF2B5EF4-FFF2-40B4-BE49-F238E27FC236}">
                <a16:creationId xmlns:a16="http://schemas.microsoft.com/office/drawing/2014/main" id="{5A33D4DC-9649-C8AD-F145-A6C18995374F}"/>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838200" y="1410578"/>
            <a:ext cx="3755194" cy="4351338"/>
          </a:xfrm>
          <a:prstGeom prst="rect">
            <a:avLst/>
          </a:prstGeom>
        </p:spPr>
      </p:pic>
      <p:sp>
        <p:nvSpPr>
          <p:cNvPr id="4" name="Sisällön paikkamerkki 3">
            <a:extLst>
              <a:ext uri="{FF2B5EF4-FFF2-40B4-BE49-F238E27FC236}">
                <a16:creationId xmlns:a16="http://schemas.microsoft.com/office/drawing/2014/main" id="{1924FEA8-E11C-F355-470C-107A053AE736}"/>
              </a:ext>
            </a:extLst>
          </p:cNvPr>
          <p:cNvSpPr>
            <a:spLocks noGrp="1"/>
          </p:cNvSpPr>
          <p:nvPr>
            <p:ph sz="half" idx="2"/>
          </p:nvPr>
        </p:nvSpPr>
        <p:spPr>
          <a:xfrm>
            <a:off x="6172200" y="1825625"/>
            <a:ext cx="4074268" cy="4351338"/>
          </a:xfrm>
        </p:spPr>
        <p:txBody>
          <a:bodyPr>
            <a:normAutofit/>
          </a:bodyPr>
          <a:lstStyle/>
          <a:p>
            <a:r>
              <a:rPr lang="fi-FI" sz="2400" b="1" dirty="0"/>
              <a:t>Tarkista sisältö.</a:t>
            </a:r>
          </a:p>
          <a:p>
            <a:r>
              <a:rPr lang="fi-FI" sz="2400" b="1" dirty="0"/>
              <a:t>Tarkista kieli</a:t>
            </a:r>
            <a:r>
              <a:rPr lang="fi-FI" sz="2400" dirty="0"/>
              <a:t>: sanavalinnat ja rakenteet.</a:t>
            </a:r>
          </a:p>
          <a:p>
            <a:r>
              <a:rPr lang="fi-FI" sz="2400" dirty="0"/>
              <a:t>(Suomenkielisellä tekoälyllä ei ole vielä tarpeeksi selkokielisiä kielimalleja.)</a:t>
            </a:r>
          </a:p>
          <a:p>
            <a:r>
              <a:rPr lang="fi-FI" sz="2400" dirty="0"/>
              <a:t>Tekoäly kehittyy kaiken aikaa, joten se voi kehittyä myös selkokielen käyttäjänä.</a:t>
            </a:r>
          </a:p>
          <a:p>
            <a:pPr marL="0" indent="0">
              <a:buNone/>
            </a:pPr>
            <a:endParaRPr lang="fi-FI" sz="1800" dirty="0"/>
          </a:p>
          <a:p>
            <a:endParaRPr lang="fi-FI" dirty="0"/>
          </a:p>
        </p:txBody>
      </p:sp>
    </p:spTree>
    <p:extLst>
      <p:ext uri="{BB962C8B-B14F-4D97-AF65-F5344CB8AC3E}">
        <p14:creationId xmlns:p14="http://schemas.microsoft.com/office/powerpoint/2010/main" val="315281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 uri="{C183D7F6-B498-43B3-948B-1728B52AA6E4}">
                <adec:decorative xmlns:adec="http://schemas.microsoft.com/office/drawing/2017/decorative" val="1"/>
              </a:ext>
            </a:extLst>
          </p:cNvPr>
          <p:cNvSpPr>
            <a:spLocks noGrp="1"/>
          </p:cNvSpPr>
          <p:nvPr>
            <p:ph type="title"/>
          </p:nvPr>
        </p:nvSpPr>
        <p:spPr>
          <a:xfrm>
            <a:off x="3333345" y="2644219"/>
            <a:ext cx="5823625" cy="1125062"/>
          </a:xfrm>
        </p:spPr>
        <p:txBody>
          <a:bodyPr>
            <a:noAutofit/>
          </a:bodyPr>
          <a:lstStyle/>
          <a:p>
            <a:r>
              <a:rPr lang="fi-FI" b="1" dirty="0">
                <a:solidFill>
                  <a:schemeClr val="accent5">
                    <a:lumMod val="50000"/>
                  </a:schemeClr>
                </a:solidFill>
                <a:latin typeface="+mn-lt"/>
                <a:ea typeface="ADLaM Display"/>
                <a:cs typeface="ADLaM Display"/>
              </a:rPr>
              <a:t>4. Esimerkki</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66460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B5D82A-33E8-0A18-1DF6-92C8676BAEC7}"/>
              </a:ext>
            </a:extLst>
          </p:cNvPr>
          <p:cNvSpPr>
            <a:spLocks noGrp="1"/>
          </p:cNvSpPr>
          <p:nvPr>
            <p:ph type="title"/>
          </p:nvPr>
        </p:nvSpPr>
        <p:spPr>
          <a:xfrm>
            <a:off x="838200" y="365125"/>
            <a:ext cx="10828506" cy="1325563"/>
          </a:xfrm>
        </p:spPr>
        <p:txBody>
          <a:bodyPr/>
          <a:lstStyle/>
          <a:p>
            <a:r>
              <a:rPr lang="fi-FI" sz="4400" dirty="0"/>
              <a:t>Esimerkki: kehote ilmaiselle </a:t>
            </a:r>
            <a:r>
              <a:rPr lang="fi-FI" sz="4400" dirty="0" err="1"/>
              <a:t>ChatGPT:lle</a:t>
            </a:r>
            <a:r>
              <a:rPr lang="fi-FI" sz="4400" dirty="0"/>
              <a:t> (osa 1)</a:t>
            </a:r>
            <a:endParaRPr lang="fi-FI" dirty="0"/>
          </a:p>
        </p:txBody>
      </p:sp>
      <p:sp>
        <p:nvSpPr>
          <p:cNvPr id="3" name="Sisällön paikkamerkki 2">
            <a:extLst>
              <a:ext uri="{FF2B5EF4-FFF2-40B4-BE49-F238E27FC236}">
                <a16:creationId xmlns:a16="http://schemas.microsoft.com/office/drawing/2014/main" id="{3250CC1B-5CF3-1AC3-6A2E-17729B310325}"/>
              </a:ext>
            </a:extLst>
          </p:cNvPr>
          <p:cNvSpPr>
            <a:spLocks noGrp="1"/>
          </p:cNvSpPr>
          <p:nvPr>
            <p:ph idx="1"/>
          </p:nvPr>
        </p:nvSpPr>
        <p:spPr/>
        <p:txBody>
          <a:bodyPr>
            <a:normAutofit fontScale="70000" lnSpcReduction="20000"/>
          </a:bodyPr>
          <a:lstStyle/>
          <a:p>
            <a:pPr marL="0" indent="0" fontAlgn="base">
              <a:buNone/>
            </a:pPr>
            <a:r>
              <a:rPr lang="fi-FI" sz="2800" dirty="0">
                <a:effectLst/>
                <a:latin typeface="Arial" panose="020B0604020202020204" pitchFamily="34" charset="0"/>
                <a:ea typeface="Times New Roman" panose="02020603050405020304" pitchFamily="18" charset="0"/>
              </a:rPr>
              <a:t>Voisitko auttaa? Olet selkokielen asiantuntija, joka muuttaa vaikean tekstin helpoksi kieleksi eli selkokieleksi. Säilytä tekstissä kaikki sama tieto, kun muutat tekstin selkokieleksi.</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b="1" dirty="0">
                <a:effectLst/>
                <a:latin typeface="Arial" panose="020B0604020202020204" pitchFamily="34" charset="0"/>
                <a:ea typeface="Times New Roman" panose="02020603050405020304" pitchFamily="18" charset="0"/>
              </a:rPr>
              <a:t>Tässä on tietoa selkokielestä:</a:t>
            </a:r>
            <a:r>
              <a:rPr lang="fi-FI" sz="2800" dirty="0">
                <a:effectLst/>
                <a:latin typeface="Times New Roman" panose="02020603050405020304" pitchFamily="18" charset="0"/>
                <a:ea typeface="Times New Roman" panose="02020603050405020304" pitchFamily="18" charset="0"/>
              </a:rPr>
              <a:t> </a:t>
            </a: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Kirjoita selkokieltä. Se on helppoa suomen kieltä. Käytä helppoja, yleisiä ja konkreettisia arkielämän sanoja. Vältä pitkiä, abstrakteja ja vanhanaikaisia sanoja. Älä käytä slangia, murretta tai vierasperäisiä, ammattikielen tai erikoiskielen sanoja. Älä käytä kuvallisia ilmaisuja tai sanontoja, kuten </a:t>
            </a:r>
            <a:r>
              <a:rPr lang="fi-FI" sz="2800" i="1" dirty="0">
                <a:effectLst/>
                <a:latin typeface="Arial" panose="020B0604020202020204" pitchFamily="34" charset="0"/>
                <a:ea typeface="Times New Roman" panose="02020603050405020304" pitchFamily="18" charset="0"/>
              </a:rPr>
              <a:t>tämä on vähän kaksipiippuinen juttu</a:t>
            </a:r>
            <a:r>
              <a:rPr lang="fi-FI" sz="2800" dirty="0">
                <a:effectLst/>
                <a:latin typeface="Arial" panose="020B0604020202020204" pitchFamily="34" charset="0"/>
                <a:ea typeface="Times New Roman" panose="02020603050405020304" pitchFamily="18" charset="0"/>
              </a:rPr>
              <a:t> tai </a:t>
            </a:r>
            <a:r>
              <a:rPr lang="fi-FI" sz="2800" i="1" dirty="0">
                <a:effectLst/>
                <a:latin typeface="Arial" panose="020B0604020202020204" pitchFamily="34" charset="0"/>
                <a:ea typeface="Times New Roman" panose="02020603050405020304" pitchFamily="18" charset="0"/>
              </a:rPr>
              <a:t>paistaa se aurinko risukasaankin</a:t>
            </a:r>
            <a:r>
              <a:rPr lang="fi-FI" sz="2800" dirty="0">
                <a:effectLst/>
                <a:latin typeface="Arial" panose="020B0604020202020204" pitchFamily="34" charset="0"/>
                <a:ea typeface="Times New Roman" panose="02020603050405020304" pitchFamily="18" charset="0"/>
              </a:rPr>
              <a:t>. Selitä käsitteet. Käytä sanoja niin, että niissä on sanan yleisin merkitys. Kirjoita sanat vain helpoissa taivutusmuodoissa. Älä käytä lyhenteitä. Kirjoita lyhyitä ja selkeitä virkkeitä. Aloita virke päälauseella. Virkkeessä voi olla yksi sivulause. Kirjoita vain yksi tärkeä asia yhteen lauseeseen ja virkkeeseen. Kirjoita lyhyitä kappaleita.</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Annan sinulle kolme esimerkkiä yleiskielestä ja selkokielestä.</a:t>
            </a:r>
          </a:p>
          <a:p>
            <a:pPr marL="0" indent="0" fontAlgn="base">
              <a:buNone/>
            </a:pPr>
            <a:endParaRPr lang="fi-FI" sz="2800" dirty="0">
              <a:effectLst/>
              <a:latin typeface="Arial" panose="020B0604020202020204" pitchFamily="34" charset="0"/>
              <a:ea typeface="Times New Roman" panose="02020603050405020304" pitchFamily="18" charset="0"/>
            </a:endParaRPr>
          </a:p>
          <a:p>
            <a:pPr marL="0" indent="0" fontAlgn="base">
              <a:buNone/>
            </a:pPr>
            <a:r>
              <a:rPr lang="fi-FI" sz="2800" i="1" dirty="0">
                <a:latin typeface="Arial" panose="020B0604020202020204" pitchFamily="34" charset="0"/>
                <a:ea typeface="Times New Roman" panose="02020603050405020304" pitchFamily="18" charset="0"/>
              </a:rPr>
              <a:t>(Jatkuu seuraavassa diassa.)</a:t>
            </a:r>
            <a:endParaRPr lang="fi-FI" sz="2800" i="1" dirty="0">
              <a:effectLst/>
              <a:latin typeface="Times New Roman" panose="02020603050405020304" pitchFamily="18" charset="0"/>
              <a:ea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23358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C6DE21-A0A2-99A0-276B-3865B43FA10A}"/>
              </a:ext>
            </a:extLst>
          </p:cNvPr>
          <p:cNvSpPr>
            <a:spLocks noGrp="1"/>
          </p:cNvSpPr>
          <p:nvPr>
            <p:ph type="title"/>
          </p:nvPr>
        </p:nvSpPr>
        <p:spPr>
          <a:xfrm>
            <a:off x="838200" y="365125"/>
            <a:ext cx="10515600" cy="575215"/>
          </a:xfrm>
        </p:spPr>
        <p:txBody>
          <a:bodyPr>
            <a:normAutofit fontScale="90000"/>
          </a:bodyPr>
          <a:lstStyle/>
          <a:p>
            <a:r>
              <a:rPr lang="fi-FI" dirty="0"/>
              <a:t>Esimerkki kehotteesta jatkuu…</a:t>
            </a:r>
          </a:p>
        </p:txBody>
      </p:sp>
      <p:sp>
        <p:nvSpPr>
          <p:cNvPr id="3" name="Sisällön paikkamerkki 2">
            <a:extLst>
              <a:ext uri="{FF2B5EF4-FFF2-40B4-BE49-F238E27FC236}">
                <a16:creationId xmlns:a16="http://schemas.microsoft.com/office/drawing/2014/main" id="{083660A9-969D-FF9C-5F07-F64598B67243}"/>
              </a:ext>
            </a:extLst>
          </p:cNvPr>
          <p:cNvSpPr>
            <a:spLocks noGrp="1"/>
          </p:cNvSpPr>
          <p:nvPr>
            <p:ph idx="1"/>
          </p:nvPr>
        </p:nvSpPr>
        <p:spPr>
          <a:xfrm>
            <a:off x="838200" y="940340"/>
            <a:ext cx="10515600" cy="5236623"/>
          </a:xfrm>
        </p:spPr>
        <p:txBody>
          <a:bodyPr>
            <a:normAutofit fontScale="55000" lnSpcReduction="20000"/>
          </a:bodyPr>
          <a:lstStyle/>
          <a:p>
            <a:pPr marL="0" indent="0" fontAlgn="base">
              <a:buNone/>
            </a:pPr>
            <a:r>
              <a:rPr lang="fi-FI" sz="2800" b="1" dirty="0">
                <a:effectLst/>
                <a:latin typeface="Arial" panose="020B0604020202020204" pitchFamily="34" charset="0"/>
                <a:ea typeface="Times New Roman" panose="02020603050405020304" pitchFamily="18" charset="0"/>
              </a:rPr>
              <a:t>Tässä on ensimmäinen esimerkki yleiskielellä:</a:t>
            </a: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Ammattitutkinnossa osoitetaan alan ammattilaiselta edellytettävä ammattitaito. Henkilö, jolla on jo ammattialan perustutkinto tai sitä vastaavat tiedot ja lisäksi noin kolmen vuoden työkokemus, pystyy suorittamaan ammattitutkinnon. Arviointiasteikko ammattitutkinnoissa on hyväksytty/ hylätty. Esimerkki ammattitutkinnosta on taloushallinnon ammattitutkinto.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b="1" dirty="0">
                <a:effectLst/>
                <a:latin typeface="Arial" panose="020B0604020202020204" pitchFamily="34" charset="0"/>
                <a:ea typeface="Times New Roman" panose="02020603050405020304" pitchFamily="18" charset="0"/>
              </a:rPr>
              <a:t>Tässä on sama teksti selkokielellä:</a:t>
            </a:r>
            <a:r>
              <a:rPr lang="fi-FI" sz="2800" dirty="0">
                <a:effectLst/>
                <a:latin typeface="Times New Roman" panose="02020603050405020304" pitchFamily="18" charset="0"/>
                <a:ea typeface="Times New Roman" panose="02020603050405020304" pitchFamily="18" charset="0"/>
              </a:rPr>
              <a:t> </a:t>
            </a: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Sinulla on alan ammattitaito, kun olet tehnyt ammattitutkinnon. Voit tehdä ammattitutkinnon, jos olet tehnyt saman alan perustutkinnon tai sinulla on samat tiedot ja taidot alasta. Lisäksi sinulla täytyy olla noin kolmen vuoden kokemus työstä. Ammattitutkinnon arvostelu on hyväksytty tai hylätty. Et saa ammattitutkinnosta arvosanaa eli numeroa. Ammattitutkinnon voi tehdä monella alalla, esimerkiksi taloushallinnossa, kuljetusalalla tai tekniikan alalla.</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b="1" dirty="0">
                <a:effectLst/>
                <a:latin typeface="Arial" panose="020B0604020202020204" pitchFamily="34" charset="0"/>
                <a:ea typeface="Times New Roman" panose="02020603050405020304" pitchFamily="18" charset="0"/>
              </a:rPr>
              <a:t>Tässä on toinen esimerkki yleiskielellä: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Lue kokonaan teksti, jossa on käsitelty pääasioita ja siihen liittyviä esimerkkejä, joista valitset vastaukseesi sopivimmat.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b="1" dirty="0">
                <a:effectLst/>
                <a:latin typeface="Arial" panose="020B0604020202020204" pitchFamily="34" charset="0"/>
                <a:ea typeface="Times New Roman" panose="02020603050405020304" pitchFamily="18" charset="0"/>
              </a:rPr>
              <a:t>Tässä on sama teksti selkokielellä:</a:t>
            </a:r>
            <a:r>
              <a:rPr lang="fi-FI" sz="2800" dirty="0">
                <a:effectLst/>
                <a:latin typeface="Times New Roman" panose="02020603050405020304" pitchFamily="18" charset="0"/>
                <a:ea typeface="Times New Roman" panose="02020603050405020304" pitchFamily="18" charset="0"/>
              </a:rPr>
              <a:t> </a:t>
            </a:r>
            <a:r>
              <a:rPr lang="fi-FI" sz="2800" b="1"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Lue teksti, jossa on tärkeät asiat ja esimerkkejä. Valitse ainakin kolme tärkeää asiaa ja niihin kolme esimerkkiä. Kirjoita ne omin sanoin.</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b="1" dirty="0">
                <a:effectLst/>
                <a:latin typeface="Arial" panose="020B0604020202020204" pitchFamily="34" charset="0"/>
                <a:ea typeface="Times New Roman" panose="02020603050405020304" pitchFamily="18" charset="0"/>
              </a:rPr>
              <a:t>Tässä on kolmas esimerkki yleiskielellä:</a:t>
            </a:r>
            <a:r>
              <a:rPr lang="fi-FI" sz="2800" dirty="0">
                <a:effectLst/>
                <a:latin typeface="Times New Roman" panose="02020603050405020304" pitchFamily="18" charset="0"/>
                <a:ea typeface="Times New Roman" panose="02020603050405020304" pitchFamily="18" charset="0"/>
              </a:rPr>
              <a:t> </a:t>
            </a:r>
            <a:r>
              <a:rPr lang="fi-FI" sz="2800" b="1"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dirty="0">
                <a:effectLst/>
                <a:latin typeface="Arial" panose="020B0604020202020204" pitchFamily="34" charset="0"/>
                <a:ea typeface="Times New Roman" panose="02020603050405020304" pitchFamily="18" charset="0"/>
              </a:rPr>
              <a:t>Aina opiskelukyky ei tunnu riittävältä. Voi tuntua, että ei pysty keskittymään opiskeluun, ei saa mitään aikaiseksi eikä ”päähän jää mitään”. Mikäli opiskelukyvyn ongelmat ovat ohimeneviä, ei niistä kannata suuremmin huolestua. Jos ongelmat kuitenkin ovat pysyviä tai useasti esiintyviä, kannattaa miettiä mitä asialle voisi tehdä.</a:t>
            </a:r>
            <a:endParaRPr lang="fi-FI" sz="2800" dirty="0">
              <a:effectLst/>
              <a:latin typeface="Times New Roman" panose="02020603050405020304" pitchFamily="18" charset="0"/>
              <a:ea typeface="Times New Roman" panose="02020603050405020304" pitchFamily="18" charset="0"/>
            </a:endParaRPr>
          </a:p>
          <a:p>
            <a:pPr marL="0" indent="0" fontAlgn="base">
              <a:buNone/>
            </a:pPr>
            <a:r>
              <a:rPr lang="fi-FI" sz="2800" b="1" dirty="0">
                <a:effectLst/>
                <a:latin typeface="Arial" panose="020B0604020202020204" pitchFamily="34" charset="0"/>
                <a:ea typeface="Times New Roman" panose="02020603050405020304" pitchFamily="18" charset="0"/>
              </a:rPr>
              <a:t>Tässä on sama teksti selkokielellä:</a:t>
            </a:r>
            <a:r>
              <a:rPr lang="fi-FI" sz="2800" dirty="0">
                <a:effectLst/>
                <a:latin typeface="Times New Roman" panose="02020603050405020304" pitchFamily="18" charset="0"/>
                <a:ea typeface="Times New Roman" panose="02020603050405020304" pitchFamily="18" charset="0"/>
              </a:rPr>
              <a:t> </a:t>
            </a: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a:buNone/>
            </a:pPr>
            <a:r>
              <a:rPr lang="fi-FI" sz="2800" kern="100" dirty="0">
                <a:effectLst/>
                <a:latin typeface="Arial" panose="020B0604020202020204" pitchFamily="34" charset="0"/>
                <a:ea typeface="Aptos" panose="020B0004020202020204" pitchFamily="34" charset="0"/>
                <a:cs typeface="Times New Roman" panose="02020603050405020304" pitchFamily="18" charset="0"/>
              </a:rPr>
              <a:t>Joskus sinulla voi olla ongelmia opiskelussa. Esimerkiksi et keskity opiskeluun etkä muista opinnon asioita. Ongelma voi mennä nopeasti ohi, eikä sinun tarvitse huolestua. Pyydä apua, jos ongelma jatkuu.</a:t>
            </a:r>
            <a:r>
              <a:rPr lang="fi-FI" sz="2800" kern="100" dirty="0">
                <a:effectLst/>
                <a:latin typeface="Aptos" panose="020B0004020202020204" pitchFamily="34" charset="0"/>
                <a:ea typeface="Aptos" panose="020B0004020202020204" pitchFamily="34" charset="0"/>
                <a:cs typeface="Times New Roman" panose="02020603050405020304" pitchFamily="18" charset="0"/>
              </a:rPr>
              <a:t> </a:t>
            </a:r>
            <a:endParaRPr lang="fi-FI" dirty="0"/>
          </a:p>
          <a:p>
            <a:pPr marL="0" indent="0">
              <a:buNone/>
            </a:pPr>
            <a:endParaRPr lang="fi-FI" dirty="0"/>
          </a:p>
        </p:txBody>
      </p:sp>
    </p:spTree>
    <p:extLst>
      <p:ext uri="{BB962C8B-B14F-4D97-AF65-F5344CB8AC3E}">
        <p14:creationId xmlns:p14="http://schemas.microsoft.com/office/powerpoint/2010/main" val="396601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BE6530-6A94-A0C5-5E25-3FF7D5CD81D2}"/>
              </a:ext>
            </a:extLst>
          </p:cNvPr>
          <p:cNvSpPr>
            <a:spLocks noGrp="1"/>
          </p:cNvSpPr>
          <p:nvPr>
            <p:ph type="title"/>
          </p:nvPr>
        </p:nvSpPr>
        <p:spPr>
          <a:xfrm>
            <a:off x="838200" y="365126"/>
            <a:ext cx="10515600" cy="756798"/>
          </a:xfrm>
        </p:spPr>
        <p:txBody>
          <a:bodyPr/>
          <a:lstStyle/>
          <a:p>
            <a:r>
              <a:rPr lang="fi-FI" dirty="0"/>
              <a:t>Esimerkki kehotteesta jatkuu…</a:t>
            </a:r>
          </a:p>
        </p:txBody>
      </p:sp>
      <p:sp>
        <p:nvSpPr>
          <p:cNvPr id="3" name="Sisällön paikkamerkki 2">
            <a:extLst>
              <a:ext uri="{FF2B5EF4-FFF2-40B4-BE49-F238E27FC236}">
                <a16:creationId xmlns:a16="http://schemas.microsoft.com/office/drawing/2014/main" id="{E5587B88-F944-FD53-F0E2-E51E334BE424}"/>
              </a:ext>
            </a:extLst>
          </p:cNvPr>
          <p:cNvSpPr>
            <a:spLocks noGrp="1"/>
          </p:cNvSpPr>
          <p:nvPr>
            <p:ph idx="1"/>
          </p:nvPr>
        </p:nvSpPr>
        <p:spPr>
          <a:xfrm>
            <a:off x="838200" y="1121925"/>
            <a:ext cx="10515600" cy="3845666"/>
          </a:xfrm>
        </p:spPr>
        <p:txBody>
          <a:bodyPr>
            <a:normAutofit fontScale="85000" lnSpcReduction="20000"/>
          </a:bodyPr>
          <a:lstStyle/>
          <a:p>
            <a:pPr>
              <a:lnSpc>
                <a:spcPct val="115000"/>
              </a:lnSpc>
              <a:spcAft>
                <a:spcPts val="800"/>
              </a:spcAft>
            </a:pPr>
            <a:r>
              <a:rPr lang="fi-FI" sz="2800" b="1" kern="100" dirty="0">
                <a:effectLst/>
                <a:latin typeface="Arial" panose="020B0604020202020204" pitchFamily="34" charset="0"/>
                <a:ea typeface="Aptos" panose="020B0004020202020204" pitchFamily="34" charset="0"/>
                <a:cs typeface="Times New Roman" panose="02020603050405020304" pitchFamily="18" charset="0"/>
              </a:rPr>
              <a:t>Voisitko kirjoittaa seuraavan tekstin helpolla selkokielellä?</a:t>
            </a:r>
            <a:endParaRPr lang="fi-FI"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fi-FI" sz="2800" dirty="0">
                <a:solidFill>
                  <a:srgbClr val="000000"/>
                </a:solidFill>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Kielen</a:t>
            </a:r>
            <a:r>
              <a:rPr lang="fi-FI" sz="2800" dirty="0">
                <a:effectLst/>
                <a:highlight>
                  <a:srgbClr val="FFFFFF"/>
                </a:highlight>
                <a:latin typeface="Times New Roman" panose="02020603050405020304" pitchFamily="18" charset="0"/>
                <a:ea typeface="Times New Roman" panose="02020603050405020304" pitchFamily="18" charset="0"/>
              </a:rPr>
              <a:t> </a:t>
            </a:r>
            <a:r>
              <a:rPr lang="fi-FI" sz="2800" dirty="0">
                <a:solidFill>
                  <a:srgbClr val="000000"/>
                </a:solidFill>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merkitys oppimisessa on keskeinen. Kieli ei ole vain oppimisen väline, vaan kielellä tuotetaan tietoa ja luodaan merkityksiä. Kieleen sosiaalistutaan, siitä tullaan osallisiksi.  Kieltä käytetään eri tavoin, sanasto ja tekstilajit vaihtelevat. Eri tiedonaloilla kielen ja sisällön välillä on tiivis yhteys. Siksi kieli on sekä oppimisen väline että kohde kaikissa oppiaineissa.</a:t>
            </a:r>
            <a:r>
              <a:rPr lang="fi-FI" sz="2800" dirty="0">
                <a:effectLst/>
                <a:highlight>
                  <a:srgbClr val="FFFFFF"/>
                </a:highlight>
                <a:latin typeface="Times New Roman" panose="02020603050405020304" pitchFamily="18" charset="0"/>
                <a:ea typeface="Times New Roman" panose="02020603050405020304" pitchFamily="18" charset="0"/>
              </a:rPr>
              <a:t> </a:t>
            </a:r>
            <a:r>
              <a:rPr lang="fi-FI" sz="28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 </a:t>
            </a:r>
            <a:endParaRPr lang="fi-FI" sz="2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fi-FI" sz="2800" dirty="0">
                <a:solidFill>
                  <a:srgbClr val="000000"/>
                </a:solidFill>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Kielellä myös ajatellaan: luodaan ja muovataan tietorakenteita ja käydään sisäistä puhetta. Kielellä rakennetaan identiteettiä.</a:t>
            </a:r>
            <a:r>
              <a:rPr lang="fi-FI" sz="2800" dirty="0">
                <a:effectLst/>
                <a:highlight>
                  <a:srgbClr val="FFFFFF"/>
                </a:highlight>
                <a:latin typeface="Times New Roman" panose="02020603050405020304" pitchFamily="18" charset="0"/>
                <a:ea typeface="Times New Roman" panose="02020603050405020304" pitchFamily="18" charset="0"/>
              </a:rPr>
              <a:t> </a:t>
            </a:r>
          </a:p>
          <a:p>
            <a:pPr marL="0" indent="0">
              <a:buNone/>
            </a:pPr>
            <a:endParaRPr lang="fi-FI" sz="2800" b="1"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fi-FI" sz="2800" dirty="0">
                <a:solidFill>
                  <a:srgbClr val="000000"/>
                </a:solidFill>
                <a:effectLst/>
                <a:latin typeface="Aptos" panose="020B0004020202020204" pitchFamily="34" charset="0"/>
                <a:ea typeface="Times New Roman" panose="02020603050405020304" pitchFamily="18" charset="0"/>
                <a:cs typeface="Open Sans" panose="020B0606030504020204" pitchFamily="34" charset="0"/>
              </a:rPr>
              <a:t>(Tekstin lähde: Opetushallitus. Kielitietoisuuden kirjainmerkit. </a:t>
            </a:r>
            <a:r>
              <a:rPr lang="fi-FI" sz="2800" u="sng" dirty="0">
                <a:solidFill>
                  <a:srgbClr val="000000"/>
                </a:solidFill>
                <a:effectLst/>
                <a:latin typeface="Aptos" panose="020B0004020202020204" pitchFamily="34" charset="0"/>
                <a:ea typeface="Times New Roman" panose="02020603050405020304" pitchFamily="18" charset="0"/>
                <a:cs typeface="Open Sans" panose="020B0606030504020204" pitchFamily="34" charset="0"/>
                <a:hlinkClick r:id="rId2"/>
              </a:rPr>
              <a:t>oph.fi/fi/koulutus-ja-tutkinnot/kielitietoisuuden-kirjainmerkit</a:t>
            </a:r>
            <a:r>
              <a:rPr lang="fi-FI" sz="2800" dirty="0">
                <a:solidFill>
                  <a:srgbClr val="000000"/>
                </a:solidFill>
                <a:effectLst/>
                <a:latin typeface="Aptos" panose="020B0004020202020204" pitchFamily="34" charset="0"/>
                <a:ea typeface="Times New Roman" panose="02020603050405020304" pitchFamily="18" charset="0"/>
                <a:cs typeface="Open Sans" panose="020B0606030504020204" pitchFamily="34" charset="0"/>
              </a:rPr>
              <a:t>.) </a:t>
            </a:r>
            <a:endParaRPr lang="fi-FI" sz="2800" dirty="0">
              <a:effectLst/>
              <a:latin typeface="Times New Roman" panose="02020603050405020304" pitchFamily="18" charset="0"/>
              <a:ea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183873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AB3730-178D-7BA5-7A21-19BC8E72915A}"/>
              </a:ext>
            </a:extLst>
          </p:cNvPr>
          <p:cNvSpPr>
            <a:spLocks noGrp="1"/>
          </p:cNvSpPr>
          <p:nvPr>
            <p:ph type="title"/>
          </p:nvPr>
        </p:nvSpPr>
        <p:spPr>
          <a:xfrm>
            <a:off x="904639" y="145002"/>
            <a:ext cx="3180978" cy="523335"/>
          </a:xfrm>
        </p:spPr>
        <p:txBody>
          <a:bodyPr>
            <a:normAutofit fontScale="90000"/>
          </a:bodyPr>
          <a:lstStyle/>
          <a:p>
            <a:r>
              <a:rPr lang="fi-FI" dirty="0"/>
              <a:t>Vertailu</a:t>
            </a:r>
          </a:p>
        </p:txBody>
      </p:sp>
      <p:sp>
        <p:nvSpPr>
          <p:cNvPr id="3" name="Tekstin paikkamerkki 2">
            <a:extLst>
              <a:ext uri="{FF2B5EF4-FFF2-40B4-BE49-F238E27FC236}">
                <a16:creationId xmlns:a16="http://schemas.microsoft.com/office/drawing/2014/main" id="{EEB5AED0-C90B-D999-1594-610330781B45}"/>
              </a:ext>
            </a:extLst>
          </p:cNvPr>
          <p:cNvSpPr>
            <a:spLocks noGrp="1"/>
          </p:cNvSpPr>
          <p:nvPr>
            <p:ph type="body" idx="1"/>
          </p:nvPr>
        </p:nvSpPr>
        <p:spPr>
          <a:xfrm>
            <a:off x="839788" y="888460"/>
            <a:ext cx="5157787" cy="933855"/>
          </a:xfrm>
        </p:spPr>
        <p:txBody>
          <a:bodyPr/>
          <a:lstStyle/>
          <a:p>
            <a:r>
              <a:rPr lang="fi-FI" dirty="0" err="1"/>
              <a:t>ChatGPT</a:t>
            </a:r>
            <a:r>
              <a:rPr lang="fi-FI" dirty="0"/>
              <a:t> antaa ”raakatekstin”</a:t>
            </a:r>
          </a:p>
          <a:p>
            <a:endParaRPr lang="fi-FI" dirty="0"/>
          </a:p>
        </p:txBody>
      </p:sp>
      <p:sp>
        <p:nvSpPr>
          <p:cNvPr id="4" name="Sisällön paikkamerkki 3">
            <a:extLst>
              <a:ext uri="{FF2B5EF4-FFF2-40B4-BE49-F238E27FC236}">
                <a16:creationId xmlns:a16="http://schemas.microsoft.com/office/drawing/2014/main" id="{0EE0DB58-A85F-31E2-F97D-BE346E5F230A}"/>
              </a:ext>
            </a:extLst>
          </p:cNvPr>
          <p:cNvSpPr>
            <a:spLocks noGrp="1"/>
          </p:cNvSpPr>
          <p:nvPr>
            <p:ph sz="half" idx="2"/>
          </p:nvPr>
        </p:nvSpPr>
        <p:spPr>
          <a:xfrm>
            <a:off x="839788" y="2178995"/>
            <a:ext cx="5157787" cy="2856691"/>
          </a:xfrm>
        </p:spPr>
        <p:txBody>
          <a:bodyPr>
            <a:normAutofit fontScale="32500" lnSpcReduction="20000"/>
          </a:bodyPr>
          <a:lstStyle/>
          <a:p>
            <a:pPr marL="0" indent="0">
              <a:buNone/>
            </a:pPr>
            <a:r>
              <a:rPr lang="fi-FI" sz="4900" dirty="0">
                <a:effectLst/>
                <a:latin typeface="Aptos" panose="020B0004020202020204" pitchFamily="34" charset="0"/>
                <a:ea typeface="Times New Roman" panose="02020603050405020304" pitchFamily="18" charset="0"/>
              </a:rPr>
              <a:t>Kieli on tärkeä oppimisessa. Kieli ei ole vain väline oppimiseen. Kielellä myös luodaan tietoa ja merkityksiä. Kieli on osa meitä ja yhteiskuntaa. Kieltä käytetään eri tavoilla, ja sanat ja tekstilajit vaihtelevat. Eri oppiaineissa kieli ja sisältö liittyvät tiiviisti yhteen. Siksi kieli on tärkeä kaikissa oppiaineissa. </a:t>
            </a:r>
            <a:endParaRPr lang="fi-FI" sz="4900" dirty="0">
              <a:effectLst/>
              <a:latin typeface="Times New Roman" panose="02020603050405020304" pitchFamily="18" charset="0"/>
              <a:ea typeface="Times New Roman" panose="02020603050405020304" pitchFamily="18" charset="0"/>
            </a:endParaRPr>
          </a:p>
          <a:p>
            <a:pPr marL="0" indent="0">
              <a:buNone/>
            </a:pPr>
            <a:r>
              <a:rPr lang="fi-FI" sz="4900" dirty="0">
                <a:effectLst/>
                <a:latin typeface="Aptos" panose="020B0004020202020204" pitchFamily="34" charset="0"/>
                <a:ea typeface="Times New Roman" panose="02020603050405020304" pitchFamily="18" charset="0"/>
              </a:rPr>
              <a:t>Kielen avulla myös ajatellaan ja luodaan tietorakenteita. Kielen avulla käydään sisäistä puhetta eli puhutaan itselle. Kielellä myös rakennetaan omaa identiteettiä eli sitä, kuka minä olen.</a:t>
            </a:r>
            <a:endParaRPr lang="fi-FI" sz="4900" dirty="0">
              <a:effectLst/>
              <a:latin typeface="Times New Roman" panose="02020603050405020304" pitchFamily="18" charset="0"/>
              <a:ea typeface="Times New Roman" panose="02020603050405020304" pitchFamily="18" charset="0"/>
            </a:endParaRPr>
          </a:p>
          <a:p>
            <a:pPr marL="0" indent="0">
              <a:buNone/>
            </a:pPr>
            <a:endParaRPr lang="fi-FI" dirty="0"/>
          </a:p>
        </p:txBody>
      </p:sp>
      <p:sp>
        <p:nvSpPr>
          <p:cNvPr id="5" name="Tekstin paikkamerkki 4">
            <a:extLst>
              <a:ext uri="{FF2B5EF4-FFF2-40B4-BE49-F238E27FC236}">
                <a16:creationId xmlns:a16="http://schemas.microsoft.com/office/drawing/2014/main" id="{E3412445-6CA2-BF4B-D0BA-19DBDFC9BAE3}"/>
              </a:ext>
            </a:extLst>
          </p:cNvPr>
          <p:cNvSpPr>
            <a:spLocks noGrp="1"/>
          </p:cNvSpPr>
          <p:nvPr>
            <p:ph type="body" sz="quarter" idx="3"/>
          </p:nvPr>
        </p:nvSpPr>
        <p:spPr>
          <a:xfrm>
            <a:off x="6172200" y="291831"/>
            <a:ext cx="5183188" cy="881973"/>
          </a:xfrm>
        </p:spPr>
        <p:txBody>
          <a:bodyPr/>
          <a:lstStyle/>
          <a:p>
            <a:r>
              <a:rPr lang="fi-FI" dirty="0"/>
              <a:t>Ihminen tarkistaa ja muokkaa</a:t>
            </a:r>
          </a:p>
          <a:p>
            <a:endParaRPr lang="fi-FI" dirty="0"/>
          </a:p>
        </p:txBody>
      </p:sp>
      <p:sp>
        <p:nvSpPr>
          <p:cNvPr id="6" name="Sisällön paikkamerkki 5">
            <a:extLst>
              <a:ext uri="{FF2B5EF4-FFF2-40B4-BE49-F238E27FC236}">
                <a16:creationId xmlns:a16="http://schemas.microsoft.com/office/drawing/2014/main" id="{7E5D552B-6FCD-6724-62C8-75C1492D397A}"/>
              </a:ext>
            </a:extLst>
          </p:cNvPr>
          <p:cNvSpPr>
            <a:spLocks noGrp="1"/>
          </p:cNvSpPr>
          <p:nvPr>
            <p:ph sz="quarter" idx="4"/>
          </p:nvPr>
        </p:nvSpPr>
        <p:spPr>
          <a:xfrm>
            <a:off x="6172200" y="732817"/>
            <a:ext cx="5183188" cy="5456846"/>
          </a:xfrm>
        </p:spPr>
        <p:txBody>
          <a:bodyPr>
            <a:normAutofit fontScale="32500" lnSpcReduction="20000"/>
          </a:bodyPr>
          <a:lstStyle/>
          <a:p>
            <a:pPr marL="0" indent="0">
              <a:lnSpc>
                <a:spcPct val="150000"/>
              </a:lnSpc>
              <a:buNone/>
            </a:pPr>
            <a:r>
              <a:rPr lang="fi-FI" sz="2800" dirty="0">
                <a:effectLst/>
                <a:latin typeface="Arial" panose="020B0604020202020204" pitchFamily="34" charset="0"/>
                <a:ea typeface="Times New Roman" panose="02020603050405020304" pitchFamily="18" charset="0"/>
              </a:rPr>
              <a:t>Kieli on tärkeä oppimisessa.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Eri oppiaineissa kieli ja sisältö liittyvät yhteen.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Siksi kieli on tärkeä kaikessa oppimisessa.</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endParaRPr lang="fi-FI" sz="2800" dirty="0">
              <a:effectLst/>
              <a:latin typeface="Arial" panose="020B0604020202020204" pitchFamily="34"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Kielen avulla ihmiset tulevat osaksi yhteiskuntaa.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Kieltä käytetään eri tavoin eri tilanteissa: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sanat ja tekstit vaihtelevat.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Kieli on tärkeä ajattelussa,</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ja kielen avulla ihminen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järjestää ja säilyttää tietoja.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Ihminen myös puhuu oman pään sisällä,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eli hän käyttää sisäistä puhetta.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 </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Lisäksi ihminen käyttää kieltä siihen,</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että hän tietää, kuka hän on.</a:t>
            </a:r>
            <a:endParaRPr lang="fi-FI" sz="2800" dirty="0">
              <a:effectLst/>
              <a:latin typeface="Times New Roman" panose="02020603050405020304" pitchFamily="18" charset="0"/>
              <a:ea typeface="Times New Roman" panose="02020603050405020304" pitchFamily="18" charset="0"/>
            </a:endParaRPr>
          </a:p>
          <a:p>
            <a:pPr marL="0" indent="0">
              <a:lnSpc>
                <a:spcPct val="150000"/>
              </a:lnSpc>
              <a:buNone/>
            </a:pPr>
            <a:r>
              <a:rPr lang="fi-FI" sz="2800" dirty="0">
                <a:effectLst/>
                <a:latin typeface="Arial" panose="020B0604020202020204" pitchFamily="34" charset="0"/>
                <a:ea typeface="Times New Roman" panose="02020603050405020304" pitchFamily="18" charset="0"/>
              </a:rPr>
              <a:t>Hän rakentaa silloin identiteettiään.</a:t>
            </a:r>
            <a:endParaRPr lang="fi-FI" sz="2800" dirty="0">
              <a:effectLst/>
              <a:latin typeface="Times New Roman" panose="02020603050405020304" pitchFamily="18" charset="0"/>
              <a:ea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323761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3333345" y="2644219"/>
            <a:ext cx="5823625" cy="1125062"/>
          </a:xfrm>
        </p:spPr>
        <p:txBody>
          <a:bodyPr>
            <a:noAutofit/>
          </a:bodyPr>
          <a:lstStyle/>
          <a:p>
            <a:r>
              <a:rPr lang="fi-FI" b="1" dirty="0">
                <a:solidFill>
                  <a:schemeClr val="accent5">
                    <a:lumMod val="50000"/>
                  </a:schemeClr>
                </a:solidFill>
                <a:latin typeface="+mn-lt"/>
                <a:ea typeface="ADLaM Display"/>
                <a:cs typeface="ADLaM Display"/>
              </a:rPr>
              <a:t>5. Tarkistuslista</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30875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07EE24-0EDB-CEF3-8AFE-44F997C08266}"/>
              </a:ext>
            </a:extLst>
          </p:cNvPr>
          <p:cNvSpPr>
            <a:spLocks noGrp="1"/>
          </p:cNvSpPr>
          <p:nvPr>
            <p:ph type="title"/>
          </p:nvPr>
        </p:nvSpPr>
        <p:spPr/>
        <p:txBody>
          <a:bodyPr/>
          <a:lstStyle/>
          <a:p>
            <a:r>
              <a:rPr lang="fi-FI" dirty="0"/>
              <a:t>Nämä mielessä</a:t>
            </a:r>
          </a:p>
        </p:txBody>
      </p:sp>
      <p:sp>
        <p:nvSpPr>
          <p:cNvPr id="3" name="Sisällön paikkamerkki 2">
            <a:extLst>
              <a:ext uri="{FF2B5EF4-FFF2-40B4-BE49-F238E27FC236}">
                <a16:creationId xmlns:a16="http://schemas.microsoft.com/office/drawing/2014/main" id="{6204B477-8326-6940-A100-5CCA44D7A37C}"/>
              </a:ext>
            </a:extLst>
          </p:cNvPr>
          <p:cNvSpPr>
            <a:spLocks noGrp="1"/>
          </p:cNvSpPr>
          <p:nvPr>
            <p:ph sz="half" idx="1"/>
          </p:nvPr>
        </p:nvSpPr>
        <p:spPr/>
        <p:txBody>
          <a:bodyPr>
            <a:normAutofit lnSpcReduction="10000"/>
          </a:bodyPr>
          <a:lstStyle/>
          <a:p>
            <a:pPr marL="514350" indent="-514350">
              <a:buFont typeface="+mj-lt"/>
              <a:buAutoNum type="arabicPeriod"/>
            </a:pPr>
            <a:r>
              <a:rPr lang="fi-FI" dirty="0"/>
              <a:t>Mitä </a:t>
            </a:r>
            <a:r>
              <a:rPr lang="fi-FI" dirty="0" err="1"/>
              <a:t>selkoistat</a:t>
            </a:r>
            <a:r>
              <a:rPr lang="fi-FI" dirty="0"/>
              <a:t>?</a:t>
            </a:r>
          </a:p>
          <a:p>
            <a:pPr marL="514350" indent="-514350">
              <a:buFont typeface="+mj-lt"/>
              <a:buAutoNum type="arabicPeriod"/>
            </a:pPr>
            <a:r>
              <a:rPr lang="fi-FI" dirty="0"/>
              <a:t>Miksi </a:t>
            </a:r>
            <a:r>
              <a:rPr lang="fi-FI" dirty="0" err="1"/>
              <a:t>selkoistat</a:t>
            </a:r>
            <a:r>
              <a:rPr lang="fi-FI" dirty="0"/>
              <a:t>? </a:t>
            </a:r>
          </a:p>
          <a:p>
            <a:pPr marL="514350" indent="-514350">
              <a:buFont typeface="+mj-lt"/>
              <a:buAutoNum type="arabicPeriod"/>
            </a:pPr>
            <a:r>
              <a:rPr lang="fi-FI" dirty="0"/>
              <a:t>Noudata tekijänoikeuksia.</a:t>
            </a:r>
          </a:p>
          <a:p>
            <a:pPr marL="514350" indent="-514350">
              <a:buFont typeface="+mj-lt"/>
              <a:buAutoNum type="arabicPeriod"/>
            </a:pPr>
            <a:r>
              <a:rPr lang="fi-FI" dirty="0"/>
              <a:t>Kokeile eri kehotteita.</a:t>
            </a:r>
          </a:p>
          <a:p>
            <a:pPr marL="514350" indent="-514350">
              <a:buFont typeface="+mj-lt"/>
              <a:buAutoNum type="arabicPeriod"/>
            </a:pPr>
            <a:r>
              <a:rPr lang="fi-FI" dirty="0"/>
              <a:t>Vertaa eri kehotteiden ja tekoälyjen tuloksia.</a:t>
            </a:r>
          </a:p>
          <a:p>
            <a:pPr marL="514350" indent="-514350">
              <a:buFont typeface="+mj-lt"/>
              <a:buAutoNum type="arabicPeriod"/>
            </a:pPr>
            <a:r>
              <a:rPr lang="fi-FI" dirty="0"/>
              <a:t>Tarkista asiat.</a:t>
            </a:r>
          </a:p>
          <a:p>
            <a:pPr marL="514350" indent="-514350">
              <a:buFont typeface="+mj-lt"/>
              <a:buAutoNum type="arabicPeriod"/>
            </a:pPr>
            <a:r>
              <a:rPr lang="fi-FI" dirty="0"/>
              <a:t>Tarkista kieli.</a:t>
            </a:r>
          </a:p>
          <a:p>
            <a:pPr marL="514350" indent="-514350">
              <a:buFont typeface="+mj-lt"/>
              <a:buAutoNum type="arabicPeriod"/>
            </a:pPr>
            <a:r>
              <a:rPr lang="fi-FI" dirty="0"/>
              <a:t>Lisää lähteet.</a:t>
            </a:r>
          </a:p>
          <a:p>
            <a:endParaRPr lang="fi-FI" dirty="0"/>
          </a:p>
        </p:txBody>
      </p:sp>
      <p:pic>
        <p:nvPicPr>
          <p:cNvPr id="5" name="Sisällön paikkamerkki 4">
            <a:extLst>
              <a:ext uri="{FF2B5EF4-FFF2-40B4-BE49-F238E27FC236}">
                <a16:creationId xmlns:a16="http://schemas.microsoft.com/office/drawing/2014/main" id="{14F8B992-F8B1-F68A-F244-EE7CE6452C3C}"/>
              </a:ext>
              <a:ext uri="{C183D7F6-B498-43B3-948B-1728B52AA6E4}">
                <adec:decorative xmlns:adec="http://schemas.microsoft.com/office/drawing/2017/decorative" val="1"/>
              </a:ext>
            </a:extLst>
          </p:cNvPr>
          <p:cNvPicPr>
            <a:picLocks noGrp="1"/>
          </p:cNvPicPr>
          <p:nvPr>
            <p:ph sz="half" idx="2"/>
          </p:nvPr>
        </p:nvPicPr>
        <p:blipFill rotWithShape="1">
          <a:blip r:embed="rId2">
            <a:alphaModFix am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7869" r="-1" b="-1"/>
          <a:stretch/>
        </p:blipFill>
        <p:spPr>
          <a:xfrm>
            <a:off x="6498076" y="1825625"/>
            <a:ext cx="4779523" cy="3414341"/>
          </a:xfrm>
          <a:prstGeom prst="rect">
            <a:avLst/>
          </a:prstGeom>
        </p:spPr>
      </p:pic>
    </p:spTree>
    <p:extLst>
      <p:ext uri="{BB962C8B-B14F-4D97-AF65-F5344CB8AC3E}">
        <p14:creationId xmlns:p14="http://schemas.microsoft.com/office/powerpoint/2010/main" val="170587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DD8500-C6D7-3DDC-FD0F-D5E9E61A6491}"/>
              </a:ext>
            </a:extLst>
          </p:cNvPr>
          <p:cNvSpPr>
            <a:spLocks noGrp="1"/>
          </p:cNvSpPr>
          <p:nvPr>
            <p:ph type="title"/>
          </p:nvPr>
        </p:nvSpPr>
        <p:spPr>
          <a:xfrm>
            <a:off x="1833880" y="365125"/>
            <a:ext cx="9433560" cy="1097280"/>
          </a:xfrm>
        </p:spPr>
        <p:txBody>
          <a:bodyPr>
            <a:normAutofit/>
          </a:bodyPr>
          <a:lstStyle/>
          <a:p>
            <a:r>
              <a:rPr lang="fi-FI" sz="3600" dirty="0">
                <a:solidFill>
                  <a:srgbClr val="3494BA"/>
                </a:solidFill>
                <a:latin typeface="ADLaM Display" panose="02010000000000000000" pitchFamily="2" charset="0"/>
                <a:ea typeface="ADLaM Display" panose="02010000000000000000" pitchFamily="2" charset="0"/>
                <a:cs typeface="ADLaM Display" panose="02010000000000000000" pitchFamily="2" charset="0"/>
              </a:rPr>
              <a:t>Sisältö</a:t>
            </a:r>
          </a:p>
        </p:txBody>
      </p:sp>
      <p:sp>
        <p:nvSpPr>
          <p:cNvPr id="3" name="Sisällön paikkamerkki 2">
            <a:extLst>
              <a:ext uri="{FF2B5EF4-FFF2-40B4-BE49-F238E27FC236}">
                <a16:creationId xmlns:a16="http://schemas.microsoft.com/office/drawing/2014/main" id="{08977193-BFE1-D05D-B976-FC189B5B7C71}"/>
              </a:ext>
            </a:extLst>
          </p:cNvPr>
          <p:cNvSpPr>
            <a:spLocks noGrp="1"/>
          </p:cNvSpPr>
          <p:nvPr>
            <p:ph idx="1"/>
          </p:nvPr>
        </p:nvSpPr>
        <p:spPr>
          <a:xfrm>
            <a:off x="1833880" y="1462405"/>
            <a:ext cx="7368540" cy="4351338"/>
          </a:xfrm>
        </p:spPr>
        <p:txBody>
          <a:bodyPr vert="horz" lIns="91440" tIns="45720" rIns="91440" bIns="45720" rtlCol="0" anchor="t">
            <a:normAutofit/>
          </a:bodyPr>
          <a:lstStyle/>
          <a:p>
            <a:pPr marL="514350" indent="-514350">
              <a:buAutoNum type="arabicPeriod"/>
            </a:pPr>
            <a:r>
              <a:rPr lang="fi-FI" dirty="0"/>
              <a:t>Johdanto</a:t>
            </a:r>
          </a:p>
          <a:p>
            <a:pPr marL="514350" indent="-514350">
              <a:buAutoNum type="arabicPeriod"/>
            </a:pPr>
            <a:r>
              <a:rPr lang="fi-FI" dirty="0"/>
              <a:t>Tekoälyn apu</a:t>
            </a:r>
          </a:p>
          <a:p>
            <a:pPr marL="514350" indent="-514350">
              <a:buFont typeface="+mj-lt"/>
              <a:buAutoNum type="arabicPeriod"/>
            </a:pPr>
            <a:r>
              <a:rPr lang="fi-FI" dirty="0"/>
              <a:t>Kehote, syöte, </a:t>
            </a:r>
            <a:r>
              <a:rPr lang="fi-FI" dirty="0" err="1"/>
              <a:t>prompti</a:t>
            </a:r>
            <a:endParaRPr lang="fi-FI" dirty="0"/>
          </a:p>
          <a:p>
            <a:pPr marL="514350" indent="-514350">
              <a:buFont typeface="+mj-lt"/>
              <a:buAutoNum type="arabicPeriod"/>
            </a:pPr>
            <a:r>
              <a:rPr lang="fi-FI" dirty="0"/>
              <a:t>Esimerkki</a:t>
            </a:r>
          </a:p>
          <a:p>
            <a:pPr marL="514350" indent="-514350">
              <a:buFont typeface="+mj-lt"/>
              <a:buAutoNum type="arabicPeriod"/>
            </a:pPr>
            <a:r>
              <a:rPr lang="fi-FI" dirty="0"/>
              <a:t>Tarkistuslista</a:t>
            </a:r>
          </a:p>
          <a:p>
            <a:pPr marL="514350" indent="-514350">
              <a:buFont typeface="+mj-lt"/>
              <a:buAutoNum type="arabicPeriod"/>
            </a:pPr>
            <a:r>
              <a:rPr lang="fi-FI" dirty="0"/>
              <a:t>Lähteet</a:t>
            </a:r>
          </a:p>
          <a:p>
            <a:pPr marL="514350" indent="-514350">
              <a:buFont typeface="+mj-lt"/>
              <a:buAutoNum type="arabicPeriod"/>
            </a:pPr>
            <a:r>
              <a:rPr lang="fi-FI" dirty="0"/>
              <a:t>Yhteystiedot</a:t>
            </a:r>
          </a:p>
        </p:txBody>
      </p:sp>
    </p:spTree>
    <p:extLst>
      <p:ext uri="{BB962C8B-B14F-4D97-AF65-F5344CB8AC3E}">
        <p14:creationId xmlns:p14="http://schemas.microsoft.com/office/powerpoint/2010/main" val="24178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92CCD4-A837-2D9A-0504-85D7B3979715}"/>
              </a:ext>
            </a:extLst>
          </p:cNvPr>
          <p:cNvSpPr>
            <a:spLocks noGrp="1"/>
          </p:cNvSpPr>
          <p:nvPr>
            <p:ph type="title"/>
          </p:nvPr>
        </p:nvSpPr>
        <p:spPr/>
        <p:txBody>
          <a:bodyPr/>
          <a:lstStyle/>
          <a:p>
            <a:r>
              <a:rPr lang="fi-FI" dirty="0"/>
              <a:t>Kokeile mallikehotetta</a:t>
            </a:r>
          </a:p>
        </p:txBody>
      </p:sp>
      <p:sp>
        <p:nvSpPr>
          <p:cNvPr id="3" name="Sisällön paikkamerkki 2">
            <a:extLst>
              <a:ext uri="{FF2B5EF4-FFF2-40B4-BE49-F238E27FC236}">
                <a16:creationId xmlns:a16="http://schemas.microsoft.com/office/drawing/2014/main" id="{DD2E902E-5A32-FF0E-B1A8-E36E4B12E1BB}"/>
              </a:ext>
            </a:extLst>
          </p:cNvPr>
          <p:cNvSpPr>
            <a:spLocks noGrp="1"/>
          </p:cNvSpPr>
          <p:nvPr>
            <p:ph sz="half" idx="1"/>
          </p:nvPr>
        </p:nvSpPr>
        <p:spPr/>
        <p:txBody>
          <a:bodyPr/>
          <a:lstStyle/>
          <a:p>
            <a:r>
              <a:rPr lang="fi-FI" dirty="0"/>
              <a:t>VIERKO-hankkeessa on tehty apukehote.</a:t>
            </a:r>
          </a:p>
          <a:p>
            <a:r>
              <a:rPr lang="fi-FI" dirty="0"/>
              <a:t>Muokkaa ja muuta sitä omiin tarpeisiin.</a:t>
            </a:r>
          </a:p>
          <a:p>
            <a:r>
              <a:rPr lang="fi-FI" dirty="0" err="1">
                <a:hlinkClick r:id="rId2"/>
              </a:rPr>
              <a:t>Vierko</a:t>
            </a:r>
            <a:r>
              <a:rPr lang="fi-FI" dirty="0">
                <a:hlinkClick r:id="rId2"/>
              </a:rPr>
              <a:t>. Selko- ja S2-materiaalien koonti. Tekoäly ja selkokieli</a:t>
            </a:r>
            <a:endParaRPr lang="fi-FI" dirty="0"/>
          </a:p>
          <a:p>
            <a:endParaRPr lang="fi-FI" dirty="0"/>
          </a:p>
        </p:txBody>
      </p:sp>
      <p:pic>
        <p:nvPicPr>
          <p:cNvPr id="6" name="Sisällön paikkamerkki 5" descr="Esimerkki kehotteesta ja tekoälyn käytöstä">
            <a:extLst>
              <a:ext uri="{FF2B5EF4-FFF2-40B4-BE49-F238E27FC236}">
                <a16:creationId xmlns:a16="http://schemas.microsoft.com/office/drawing/2014/main" id="{30179B53-3726-99EB-0DE2-FFC9BA3714B7}"/>
              </a:ext>
            </a:extLst>
          </p:cNvPr>
          <p:cNvPicPr>
            <a:picLocks noGrp="1" noChangeAspect="1"/>
          </p:cNvPicPr>
          <p:nvPr>
            <p:ph sz="half" idx="2"/>
          </p:nvPr>
        </p:nvPicPr>
        <p:blipFill>
          <a:blip r:embed="rId3"/>
          <a:stretch>
            <a:fillRect/>
          </a:stretch>
        </p:blipFill>
        <p:spPr>
          <a:xfrm>
            <a:off x="6019800" y="1825625"/>
            <a:ext cx="5793920" cy="3432175"/>
          </a:xfrm>
        </p:spPr>
      </p:pic>
    </p:spTree>
    <p:extLst>
      <p:ext uri="{BB962C8B-B14F-4D97-AF65-F5344CB8AC3E}">
        <p14:creationId xmlns:p14="http://schemas.microsoft.com/office/powerpoint/2010/main" val="258998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3060970" y="2644219"/>
            <a:ext cx="6841787" cy="1125062"/>
          </a:xfrm>
        </p:spPr>
        <p:txBody>
          <a:bodyPr>
            <a:noAutofit/>
          </a:bodyPr>
          <a:lstStyle/>
          <a:p>
            <a:r>
              <a:rPr lang="fi-FI" b="1" dirty="0">
                <a:solidFill>
                  <a:schemeClr val="accent5">
                    <a:lumMod val="50000"/>
                  </a:schemeClr>
                </a:solidFill>
                <a:latin typeface="+mn-lt"/>
                <a:ea typeface="ADLaM Display"/>
                <a:cs typeface="ADLaM Display"/>
              </a:rPr>
              <a:t>6. Lähteet</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79050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B2B2F-125F-C1F0-2607-60AB70A043E0}"/>
              </a:ext>
            </a:extLst>
          </p:cNvPr>
          <p:cNvSpPr>
            <a:spLocks noGrp="1"/>
          </p:cNvSpPr>
          <p:nvPr>
            <p:ph type="title"/>
          </p:nvPr>
        </p:nvSpPr>
        <p:spPr>
          <a:xfrm>
            <a:off x="838200" y="365125"/>
            <a:ext cx="10515600" cy="867045"/>
          </a:xfrm>
        </p:spPr>
        <p:txBody>
          <a:bodyPr/>
          <a:lstStyle/>
          <a:p>
            <a:r>
              <a:rPr lang="fi-FI" dirty="0"/>
              <a:t>Lisätietoja</a:t>
            </a:r>
          </a:p>
        </p:txBody>
      </p:sp>
      <p:sp>
        <p:nvSpPr>
          <p:cNvPr id="3" name="Sisällön paikkamerkki 2">
            <a:extLst>
              <a:ext uri="{FF2B5EF4-FFF2-40B4-BE49-F238E27FC236}">
                <a16:creationId xmlns:a16="http://schemas.microsoft.com/office/drawing/2014/main" id="{2105E2E0-FADB-0C53-A271-03E81D2C4066}"/>
              </a:ext>
            </a:extLst>
          </p:cNvPr>
          <p:cNvSpPr>
            <a:spLocks noGrp="1"/>
          </p:cNvSpPr>
          <p:nvPr>
            <p:ph idx="1"/>
          </p:nvPr>
        </p:nvSpPr>
        <p:spPr>
          <a:xfrm>
            <a:off x="838200" y="1361871"/>
            <a:ext cx="10515600" cy="4701703"/>
          </a:xfrm>
        </p:spPr>
        <p:txBody>
          <a:bodyPr>
            <a:normAutofit fontScale="92500" lnSpcReduction="10000"/>
          </a:bodyPr>
          <a:lstStyle/>
          <a:p>
            <a:r>
              <a:rPr lang="fi-FI" sz="1700" dirty="0"/>
              <a:t>Airaksinen, Ella &amp; Sainio, Ari. 2024. Sukella selkokirjaan. </a:t>
            </a:r>
            <a:r>
              <a:rPr lang="fi-FI" sz="1700" dirty="0" err="1"/>
              <a:t>Opike</a:t>
            </a:r>
            <a:r>
              <a:rPr lang="fi-FI" sz="1700" dirty="0"/>
              <a:t>.</a:t>
            </a:r>
            <a:endParaRPr lang="fi-FI" sz="1700" dirty="0">
              <a:hlinkClick r:id="rId2"/>
            </a:endParaRPr>
          </a:p>
          <a:p>
            <a:r>
              <a:rPr lang="fi-FI" sz="1800" dirty="0"/>
              <a:t>Avointen oppimateriaalien kirjasto. </a:t>
            </a:r>
            <a:r>
              <a:rPr lang="fi-FI" sz="1800" dirty="0">
                <a:hlinkClick r:id="rId2"/>
              </a:rPr>
              <a:t>aoe.fi/#/etusivu</a:t>
            </a:r>
            <a:r>
              <a:rPr lang="fi-FI" sz="1800" dirty="0"/>
              <a:t>. Luettu 9.10.2024.</a:t>
            </a:r>
            <a:endParaRPr lang="fi-FI" sz="1800" dirty="0">
              <a:hlinkClick r:id="rId3"/>
            </a:endParaRPr>
          </a:p>
          <a:p>
            <a:r>
              <a:rPr lang="fi-FI" sz="1700" dirty="0"/>
              <a:t>Hemminki, Johanna. 13.8.2024. Tekoäly </a:t>
            </a:r>
            <a:r>
              <a:rPr lang="fi-FI" sz="1700" dirty="0" err="1"/>
              <a:t>selkoistamisen</a:t>
            </a:r>
            <a:r>
              <a:rPr lang="fi-FI" sz="1700" dirty="0"/>
              <a:t> apuna. Koulutusdiat. </a:t>
            </a:r>
            <a:r>
              <a:rPr lang="fi-FI" sz="1700" dirty="0" err="1"/>
              <a:t>Vierko</a:t>
            </a:r>
            <a:r>
              <a:rPr lang="fi-FI" sz="1700" dirty="0"/>
              <a:t>.</a:t>
            </a:r>
            <a:endParaRPr lang="fi-FI" sz="1700" dirty="0">
              <a:hlinkClick r:id="rId3"/>
            </a:endParaRPr>
          </a:p>
          <a:p>
            <a:r>
              <a:rPr lang="fi-FI" sz="1700" dirty="0"/>
              <a:t>Leskelä, </a:t>
            </a:r>
            <a:r>
              <a:rPr lang="fi-FI" sz="1700" dirty="0" err="1"/>
              <a:t>Leealaura</a:t>
            </a:r>
            <a:r>
              <a:rPr lang="fi-FI" sz="1700" dirty="0"/>
              <a:t>. 2019. Selkokieli. Saavutettavan kielen opas. </a:t>
            </a:r>
            <a:r>
              <a:rPr lang="fi-FI" sz="1700" dirty="0" err="1"/>
              <a:t>Opike</a:t>
            </a:r>
            <a:r>
              <a:rPr lang="fi-FI" sz="1700" dirty="0"/>
              <a:t>. </a:t>
            </a:r>
          </a:p>
          <a:p>
            <a:r>
              <a:rPr lang="fi-FI" sz="1800" dirty="0"/>
              <a:t>Osaava </a:t>
            </a:r>
            <a:r>
              <a:rPr lang="fi-FI" sz="1800" dirty="0" err="1"/>
              <a:t>Tredu</a:t>
            </a:r>
            <a:r>
              <a:rPr lang="fi-FI" sz="1800" dirty="0"/>
              <a:t>. Polkuja-hanke: kielitietoisuus. </a:t>
            </a:r>
            <a:r>
              <a:rPr lang="fi-FI" sz="1800" dirty="0">
                <a:hlinkClick r:id="rId4"/>
              </a:rPr>
              <a:t>https://youtu.be/wUszzPChjNE?si=i-L-3uYGFu0dXpN4</a:t>
            </a:r>
            <a:r>
              <a:rPr lang="fi-FI" sz="1800" dirty="0"/>
              <a:t>. (25 videota YouTubessa.) Katsottu 9.10.2024.</a:t>
            </a:r>
          </a:p>
          <a:p>
            <a:r>
              <a:rPr lang="fi-FI" sz="1700" dirty="0"/>
              <a:t>Riutta, Esa. 2023. Tee parempaa jälkeä tekoälyllä – Näin </a:t>
            </a:r>
            <a:r>
              <a:rPr lang="fi-FI" sz="1700" dirty="0" err="1"/>
              <a:t>tehokäytät</a:t>
            </a:r>
            <a:r>
              <a:rPr lang="fi-FI" sz="1700" dirty="0"/>
              <a:t> </a:t>
            </a:r>
            <a:r>
              <a:rPr lang="fi-FI" sz="1700" dirty="0" err="1"/>
              <a:t>ChatGTP.tä</a:t>
            </a:r>
            <a:r>
              <a:rPr lang="fi-FI" sz="1700" dirty="0"/>
              <a:t>. YouTube. </a:t>
            </a:r>
            <a:r>
              <a:rPr lang="fi-FI" sz="1700" dirty="0">
                <a:hlinkClick r:id="rId5"/>
              </a:rPr>
              <a:t>https://youtu.be/8Q4ZuacAORU?si=rjAKXwCs5h7qjMpF</a:t>
            </a:r>
            <a:r>
              <a:rPr lang="fi-FI" sz="1700" dirty="0"/>
              <a:t>. Katsottu 9.10.2024.</a:t>
            </a:r>
          </a:p>
          <a:p>
            <a:r>
              <a:rPr lang="fi-FI" sz="1700" dirty="0"/>
              <a:t>Riutta, Esa. 2022. Näin laitat tekoälyyn kirjoittamaan tekstiä puolestasi. YouTube. </a:t>
            </a:r>
            <a:r>
              <a:rPr lang="fi-FI" sz="1700" dirty="0">
                <a:hlinkClick r:id="rId6"/>
              </a:rPr>
              <a:t>https://youtu.be/ih74SeIer2Q?si=ITJd2tpvX3loINd1</a:t>
            </a:r>
            <a:r>
              <a:rPr lang="fi-FI" sz="1700" dirty="0"/>
              <a:t>. Katsottu 9.10.2024.</a:t>
            </a:r>
          </a:p>
          <a:p>
            <a:r>
              <a:rPr lang="fi-FI" sz="1700" dirty="0"/>
              <a:t>Sainio, Ari. 2022. Avaimet selkokieleen. </a:t>
            </a:r>
            <a:r>
              <a:rPr lang="fi-FI" sz="1700" dirty="0" err="1"/>
              <a:t>Opike</a:t>
            </a:r>
            <a:r>
              <a:rPr lang="fi-FI" sz="1700" dirty="0"/>
              <a:t>.</a:t>
            </a:r>
            <a:endParaRPr lang="fi-FI" sz="1700" dirty="0">
              <a:hlinkClick r:id="rId7"/>
            </a:endParaRPr>
          </a:p>
          <a:p>
            <a:r>
              <a:rPr lang="fi-FI" sz="1800" dirty="0"/>
              <a:t>Selkokeskus. Selkokieli. </a:t>
            </a:r>
            <a:r>
              <a:rPr lang="fi-FI" sz="1800" dirty="0">
                <a:hlinkClick r:id="rId8"/>
              </a:rPr>
              <a:t>https://selkokeskus.fi/selkokieli/</a:t>
            </a:r>
            <a:r>
              <a:rPr lang="fi-FI" sz="1800" dirty="0"/>
              <a:t>. Luettu 9.10.2024.</a:t>
            </a:r>
          </a:p>
          <a:p>
            <a:r>
              <a:rPr lang="fi-FI" sz="1700" dirty="0"/>
              <a:t>Takala, Tuija (kokoaja). 2022. Kielitietoisen (matematiikan) opettajan tarkistuslista. MAOL/OPH. </a:t>
            </a:r>
            <a:r>
              <a:rPr lang="fi-FI" sz="1700" dirty="0">
                <a:hlinkClick r:id="rId9"/>
              </a:rPr>
              <a:t>https://maol.fi/app/uploads/2022/09/Kielitietoisen-opettajan-tarkistuslista.pdf</a:t>
            </a:r>
            <a:r>
              <a:rPr lang="fi-FI" sz="1700" dirty="0"/>
              <a:t>. (Kokonaisuus: Martta Hakamies &amp; Tuija Takala: </a:t>
            </a:r>
            <a:r>
              <a:rPr lang="fi-FI" sz="1700" dirty="0">
                <a:hlinkClick r:id="rId10"/>
              </a:rPr>
              <a:t>https://maol.fi/materiaalit/kielitietoisuus-matematiikan-opetuksessa/</a:t>
            </a:r>
            <a:r>
              <a:rPr lang="fi-FI" sz="1700" dirty="0"/>
              <a:t>.) Luettu 9.10.2024.</a:t>
            </a:r>
          </a:p>
          <a:p>
            <a:r>
              <a:rPr lang="fi-FI" sz="1700" dirty="0"/>
              <a:t>Takala, Tuija. 2024. Selkoviestintä asiakastyössä. Edita.</a:t>
            </a:r>
          </a:p>
          <a:p>
            <a:endParaRPr lang="fi-FI" dirty="0"/>
          </a:p>
        </p:txBody>
      </p:sp>
    </p:spTree>
    <p:extLst>
      <p:ext uri="{BB962C8B-B14F-4D97-AF65-F5344CB8AC3E}">
        <p14:creationId xmlns:p14="http://schemas.microsoft.com/office/powerpoint/2010/main" val="157252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3060970" y="2644219"/>
            <a:ext cx="6841787" cy="1125062"/>
          </a:xfrm>
        </p:spPr>
        <p:txBody>
          <a:bodyPr>
            <a:noAutofit/>
          </a:bodyPr>
          <a:lstStyle/>
          <a:p>
            <a:r>
              <a:rPr lang="fi-FI" b="1" dirty="0">
                <a:solidFill>
                  <a:schemeClr val="accent5">
                    <a:lumMod val="50000"/>
                  </a:schemeClr>
                </a:solidFill>
                <a:latin typeface="+mn-lt"/>
                <a:ea typeface="ADLaM Display"/>
                <a:cs typeface="ADLaM Display"/>
              </a:rPr>
              <a:t>7. Yhteystiedot</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8894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21149B-4672-4EE3-27CE-57F6D0CEDAEB}"/>
              </a:ext>
            </a:extLst>
          </p:cNvPr>
          <p:cNvSpPr>
            <a:spLocks noGrp="1"/>
          </p:cNvSpPr>
          <p:nvPr>
            <p:ph type="title"/>
          </p:nvPr>
        </p:nvSpPr>
        <p:spPr/>
        <p:txBody>
          <a:bodyPr/>
          <a:lstStyle/>
          <a:p>
            <a:r>
              <a:rPr lang="fi-FI" dirty="0">
                <a:latin typeface="+mn-lt"/>
              </a:rPr>
              <a:t>Tekijä</a:t>
            </a:r>
          </a:p>
        </p:txBody>
      </p:sp>
      <p:sp>
        <p:nvSpPr>
          <p:cNvPr id="3" name="Sisällön paikkamerkki 2">
            <a:extLst>
              <a:ext uri="{FF2B5EF4-FFF2-40B4-BE49-F238E27FC236}">
                <a16:creationId xmlns:a16="http://schemas.microsoft.com/office/drawing/2014/main" id="{6ED78DD1-569B-2652-964E-C555DDA80ADC}"/>
              </a:ext>
            </a:extLst>
          </p:cNvPr>
          <p:cNvSpPr>
            <a:spLocks noGrp="1"/>
          </p:cNvSpPr>
          <p:nvPr>
            <p:ph idx="1"/>
          </p:nvPr>
        </p:nvSpPr>
        <p:spPr/>
        <p:txBody>
          <a:bodyPr/>
          <a:lstStyle/>
          <a:p>
            <a:r>
              <a:rPr lang="fi-FI"/>
              <a:t>Tuija Takala</a:t>
            </a:r>
            <a:endParaRPr lang="fi-FI" dirty="0"/>
          </a:p>
        </p:txBody>
      </p:sp>
    </p:spTree>
    <p:extLst>
      <p:ext uri="{BB962C8B-B14F-4D97-AF65-F5344CB8AC3E}">
        <p14:creationId xmlns:p14="http://schemas.microsoft.com/office/powerpoint/2010/main" val="186789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4DA9032-DFC2-A8C6-3449-38EBAAEEE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alphaModFix amt="5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1537" y="1"/>
            <a:ext cx="7285351" cy="6380480"/>
          </a:xfrm>
          <a:prstGeom prst="rect">
            <a:avLst/>
          </a:prstGeom>
        </p:spPr>
      </p:pic>
      <p:sp>
        <p:nvSpPr>
          <p:cNvPr id="8" name="Ellipsi 7">
            <a:extLst>
              <a:ext uri="{FF2B5EF4-FFF2-40B4-BE49-F238E27FC236}">
                <a16:creationId xmlns:a16="http://schemas.microsoft.com/office/drawing/2014/main" id="{548C14D1-CFE3-2337-2B11-4CDC607838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055625" y="1714500"/>
            <a:ext cx="8101263" cy="364940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fi-FI" sz="2800" b="1" dirty="0"/>
            </a:br>
            <a:r>
              <a:rPr lang="fi-FI" sz="2800" b="1" dirty="0">
                <a:solidFill>
                  <a:schemeClr val="tx1"/>
                </a:solidFill>
                <a:latin typeface="Abadi"/>
              </a:rPr>
              <a:t>Vieraskielisen opetuksen kehittäminen</a:t>
            </a:r>
          </a:p>
          <a:p>
            <a:pPr algn="ctr"/>
            <a:endParaRPr lang="fi-FI" sz="2800" b="1" dirty="0">
              <a:latin typeface="Abadi"/>
            </a:endParaRPr>
          </a:p>
          <a:p>
            <a:pPr algn="ctr"/>
            <a:r>
              <a:rPr lang="fi-FI" sz="2800" b="1" dirty="0">
                <a:solidFill>
                  <a:schemeClr val="tx1"/>
                </a:solidFill>
                <a:latin typeface="Abadi"/>
              </a:rPr>
              <a:t>Kotimaisten kielten opetuksen tarjonnan ja laadun kehittäminen </a:t>
            </a:r>
            <a:endParaRPr lang="fi-FI" sz="2800" b="1" dirty="0">
              <a:solidFill>
                <a:schemeClr val="tx1"/>
              </a:solidFill>
              <a:latin typeface="Abadi"/>
              <a:cs typeface="Calibri"/>
            </a:endParaRPr>
          </a:p>
          <a:p>
            <a:pPr algn="ctr"/>
            <a:r>
              <a:rPr lang="fi-FI" sz="2800" b="1" dirty="0">
                <a:solidFill>
                  <a:schemeClr val="tx1"/>
                </a:solidFill>
                <a:latin typeface="Abadi"/>
              </a:rPr>
              <a:t>ammatillisessa koulutuksessa</a:t>
            </a:r>
            <a:endParaRPr lang="fi-FI" sz="2800" b="1" dirty="0">
              <a:solidFill>
                <a:schemeClr val="tx1"/>
              </a:solidFill>
              <a:latin typeface="Abadi"/>
              <a:cs typeface="Calibri"/>
            </a:endParaRPr>
          </a:p>
          <a:p>
            <a:pPr algn="ctr"/>
            <a:endParaRPr lang="fi-FI" sz="2800" b="1" dirty="0">
              <a:solidFill>
                <a:schemeClr val="tx1"/>
              </a:solidFill>
            </a:endParaRPr>
          </a:p>
          <a:p>
            <a:pPr algn="ctr"/>
            <a:r>
              <a:rPr lang="fi-FI" sz="2800" b="1" dirty="0">
                <a:solidFill>
                  <a:schemeClr val="tx1"/>
                </a:solidFill>
              </a:rPr>
              <a:t>2024</a:t>
            </a:r>
            <a:endParaRPr lang="fi-FI" sz="2800" b="1" dirty="0">
              <a:solidFill>
                <a:schemeClr val="tx1"/>
              </a:solidFill>
              <a:cs typeface="Calibri"/>
            </a:endParaRPr>
          </a:p>
          <a:p>
            <a:pPr algn="ctr"/>
            <a:endParaRPr lang="fi-FI" sz="1600" dirty="0"/>
          </a:p>
        </p:txBody>
      </p:sp>
      <p:sp>
        <p:nvSpPr>
          <p:cNvPr id="15" name="Tekstiruutu 14">
            <a:extLst>
              <a:ext uri="{FF2B5EF4-FFF2-40B4-BE49-F238E27FC236}">
                <a16:creationId xmlns:a16="http://schemas.microsoft.com/office/drawing/2014/main" id="{C1A3798B-E8BA-BD6D-7674-9529579D8445}"/>
              </a:ext>
            </a:extLst>
          </p:cNvPr>
          <p:cNvSpPr txBox="1">
            <a:spLocks noGrp="1" noRot="1" noMove="1" noResize="1" noEditPoints="1" noAdjustHandles="1" noChangeArrowheads="1" noChangeShapeType="1"/>
          </p:cNvSpPr>
          <p:nvPr/>
        </p:nvSpPr>
        <p:spPr>
          <a:xfrm>
            <a:off x="5036344" y="1140156"/>
            <a:ext cx="2119312"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4000" b="0" i="0" u="none" strike="noStrike" kern="1200" cap="none" spc="0" normalizeH="0" baseline="0" noProof="0">
                <a:ln>
                  <a:noFill/>
                </a:ln>
                <a:effectLst/>
                <a:uLnTx/>
                <a:uFillTx/>
                <a:latin typeface="ADLaM Display" panose="02010000000000000000" pitchFamily="2" charset="0"/>
                <a:ea typeface="ADLaM Display" panose="02010000000000000000" pitchFamily="2" charset="0"/>
                <a:cs typeface="ADLaM Display" panose="02010000000000000000" pitchFamily="2" charset="0"/>
              </a:rPr>
              <a:t>VIERKO</a:t>
            </a:r>
          </a:p>
        </p:txBody>
      </p:sp>
      <p:sp>
        <p:nvSpPr>
          <p:cNvPr id="3" name="Tekstiruutu 2">
            <a:extLst>
              <a:ext uri="{FF2B5EF4-FFF2-40B4-BE49-F238E27FC236}">
                <a16:creationId xmlns:a16="http://schemas.microsoft.com/office/drawing/2014/main" id="{8656EA26-821E-1EE5-5BBF-51EE9F34D8C8}"/>
              </a:ext>
            </a:extLst>
          </p:cNvPr>
          <p:cNvSpPr txBox="1"/>
          <p:nvPr/>
        </p:nvSpPr>
        <p:spPr>
          <a:xfrm>
            <a:off x="0" y="5645857"/>
            <a:ext cx="4671617" cy="584775"/>
          </a:xfrm>
          <a:prstGeom prst="rect">
            <a:avLst/>
          </a:prstGeom>
          <a:noFill/>
        </p:spPr>
        <p:txBody>
          <a:bodyPr wrap="square" lIns="91440" tIns="45720" rIns="91440" bIns="45720" anchor="t">
            <a:spAutoFit/>
          </a:bodyPr>
          <a:lstStyle/>
          <a:p>
            <a:r>
              <a:rPr lang="fi-FI" sz="1600" b="1"/>
              <a:t> </a:t>
            </a:r>
            <a:r>
              <a:rPr lang="fi-FI" sz="1600" b="1">
                <a:latin typeface="Abadi"/>
              </a:rPr>
              <a:t>Lisätietoa:</a:t>
            </a:r>
            <a:br>
              <a:rPr lang="fi-FI" sz="1600" b="1">
                <a:latin typeface="Abadi"/>
              </a:rPr>
            </a:br>
            <a:r>
              <a:rPr lang="fi-FI" sz="1600" b="1">
                <a:latin typeface="Abadi"/>
              </a:rPr>
              <a:t> </a:t>
            </a:r>
            <a:r>
              <a:rPr lang="fi-FI" sz="1600">
                <a:latin typeface="Abadi"/>
                <a:hlinkClick r:id="rId4"/>
              </a:rPr>
              <a:t>https://www.keuda.fi/keuda/hankkeet/vierko/</a:t>
            </a:r>
            <a:endParaRPr lang="fi-FI" sz="1600">
              <a:latin typeface="Abadi"/>
            </a:endParaRPr>
          </a:p>
        </p:txBody>
      </p:sp>
      <p:pic>
        <p:nvPicPr>
          <p:cNvPr id="2" name="Kuva 1" descr="Lisenssi cc by 4.0">
            <a:extLst>
              <a:ext uri="{FF2B5EF4-FFF2-40B4-BE49-F238E27FC236}">
                <a16:creationId xmlns:a16="http://schemas.microsoft.com/office/drawing/2014/main" id="{6FE7A0B6-A248-DE96-3BE1-3B8EF624CA0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a14:imgEffect>
                  </a14:imgLayer>
                </a14:imgProps>
              </a:ext>
              <a:ext uri="{28A0092B-C50C-407E-A947-70E740481C1C}">
                <a14:useLocalDpi xmlns:a14="http://schemas.microsoft.com/office/drawing/2010/main" val="0"/>
              </a:ext>
            </a:extLst>
          </a:blip>
          <a:srcRect/>
          <a:stretch>
            <a:fillRect/>
          </a:stretch>
        </p:blipFill>
        <p:spPr bwMode="auto">
          <a:xfrm>
            <a:off x="3740863" y="6455048"/>
            <a:ext cx="1712168" cy="387670"/>
          </a:xfrm>
          <a:prstGeom prst="rect">
            <a:avLst/>
          </a:prstGeom>
          <a:noFill/>
        </p:spPr>
      </p:pic>
      <p:sp>
        <p:nvSpPr>
          <p:cNvPr id="5" name="Tekstiruutu 4">
            <a:extLst>
              <a:ext uri="{FF2B5EF4-FFF2-40B4-BE49-F238E27FC236}">
                <a16:creationId xmlns:a16="http://schemas.microsoft.com/office/drawing/2014/main" id="{E71CF071-C74D-03E1-51F2-E2FC794ACADE}"/>
              </a:ext>
            </a:extLst>
          </p:cNvPr>
          <p:cNvSpPr txBox="1"/>
          <p:nvPr/>
        </p:nvSpPr>
        <p:spPr>
          <a:xfrm>
            <a:off x="5657095" y="6494995"/>
            <a:ext cx="3832345" cy="307777"/>
          </a:xfrm>
          <a:prstGeom prst="rect">
            <a:avLst/>
          </a:prstGeom>
          <a:noFill/>
        </p:spPr>
        <p:txBody>
          <a:bodyPr wrap="square" lIns="91440" tIns="45720" rIns="91440" bIns="45720" anchor="t">
            <a:spAutoFit/>
          </a:bodyPr>
          <a:lstStyle/>
          <a:p>
            <a:r>
              <a:rPr lang="fi-FI" sz="1400">
                <a:effectLst/>
                <a:latin typeface="Abadi"/>
                <a:ea typeface="Aptos" panose="020B0004020202020204" pitchFamily="34" charset="0"/>
                <a:cs typeface="ADLaM Display"/>
              </a:rPr>
              <a:t>https://creativecommons.org/licenses/by/4.0/</a:t>
            </a:r>
            <a:endParaRPr lang="fi-FI" sz="1400">
              <a:latin typeface="Abadi"/>
              <a:cs typeface="ADLaM Display"/>
            </a:endParaRPr>
          </a:p>
        </p:txBody>
      </p:sp>
    </p:spTree>
    <p:extLst>
      <p:ext uri="{BB962C8B-B14F-4D97-AF65-F5344CB8AC3E}">
        <p14:creationId xmlns:p14="http://schemas.microsoft.com/office/powerpoint/2010/main" val="195834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4365564" y="2508520"/>
            <a:ext cx="3460872" cy="1125062"/>
          </a:xfrm>
        </p:spPr>
        <p:txBody>
          <a:bodyPr>
            <a:noAutofit/>
          </a:bodyPr>
          <a:lstStyle/>
          <a:p>
            <a:pPr marL="742950" indent="-742950">
              <a:buAutoNum type="arabicPeriod"/>
            </a:pPr>
            <a:r>
              <a:rPr lang="fi-FI" b="1" dirty="0">
                <a:solidFill>
                  <a:schemeClr val="accent5">
                    <a:lumMod val="50000"/>
                  </a:schemeClr>
                </a:solidFill>
                <a:latin typeface="+mn-lt"/>
                <a:ea typeface="ADLaM Display"/>
                <a:cs typeface="ADLaM Display"/>
              </a:rPr>
              <a:t>Johdanto</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22941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1799513" y="425478"/>
            <a:ext cx="10515600" cy="884514"/>
          </a:xfrm>
        </p:spPr>
        <p:txBody>
          <a:bodyPr>
            <a:normAutofit/>
          </a:bodyPr>
          <a:lstStyle/>
          <a:p>
            <a:r>
              <a:rPr lang="fi-FI" sz="3600" b="1" dirty="0">
                <a:latin typeface="+mn-lt"/>
                <a:ea typeface="ADLaM Display" panose="02010000000000000000" pitchFamily="2" charset="0"/>
                <a:cs typeface="Arial" panose="020B0604020202020204" pitchFamily="34" charset="0"/>
              </a:rPr>
              <a:t>Koulutusdiat</a:t>
            </a:r>
          </a:p>
        </p:txBody>
      </p:sp>
      <p:sp>
        <p:nvSpPr>
          <p:cNvPr id="3" name="Sisällön paikkamerkki 2">
            <a:extLst>
              <a:ext uri="{FF2B5EF4-FFF2-40B4-BE49-F238E27FC236}">
                <a16:creationId xmlns:a16="http://schemas.microsoft.com/office/drawing/2014/main" id="{F2212096-2842-A7F8-B14E-E7DB2E42BD53}"/>
              </a:ext>
            </a:extLst>
          </p:cNvPr>
          <p:cNvSpPr>
            <a:spLocks noGrp="1"/>
          </p:cNvSpPr>
          <p:nvPr>
            <p:ph idx="4294967295"/>
          </p:nvPr>
        </p:nvSpPr>
        <p:spPr>
          <a:xfrm>
            <a:off x="1799513" y="1751041"/>
            <a:ext cx="8328025" cy="4033674"/>
          </a:xfrm>
        </p:spPr>
        <p:txBody>
          <a:bodyPr>
            <a:normAutofit/>
          </a:bodyPr>
          <a:lstStyle/>
          <a:p>
            <a:pPr marL="0" indent="0">
              <a:buNone/>
            </a:pPr>
            <a:r>
              <a:rPr lang="fi-FI" sz="2000" dirty="0"/>
              <a:t>VIERKO-hankkeessa on koulutusdiat opettajille, ohjaajille ja työpaikkaohjaajille:</a:t>
            </a:r>
          </a:p>
          <a:p>
            <a:pPr marL="0" indent="0">
              <a:buNone/>
            </a:pPr>
            <a:endParaRPr lang="fi-FI" sz="2000" dirty="0"/>
          </a:p>
          <a:p>
            <a:pPr marL="457200" indent="-457200">
              <a:buFont typeface="+mj-lt"/>
              <a:buAutoNum type="arabicPeriod"/>
            </a:pPr>
            <a:r>
              <a:rPr lang="fi-FI" sz="2000" dirty="0"/>
              <a:t>Selitä selkona – virity helppoon kieleen</a:t>
            </a:r>
          </a:p>
          <a:p>
            <a:pPr marL="457200" indent="-457200">
              <a:buFont typeface="+mj-lt"/>
              <a:buAutoNum type="arabicPeriod"/>
            </a:pPr>
            <a:r>
              <a:rPr lang="fi-FI" sz="2000" dirty="0"/>
              <a:t>Kielitietoisuus ja selkokieli</a:t>
            </a:r>
          </a:p>
          <a:p>
            <a:pPr marL="457200" indent="-457200">
              <a:buFont typeface="+mj-lt"/>
              <a:buAutoNum type="arabicPeriod"/>
            </a:pPr>
            <a:r>
              <a:rPr lang="fi-FI" sz="2000" dirty="0"/>
              <a:t>Kielitietoinen ohjaus työpaikoilla</a:t>
            </a:r>
          </a:p>
          <a:p>
            <a:pPr marL="457200" indent="-457200">
              <a:buFont typeface="+mj-lt"/>
              <a:buAutoNum type="arabicPeriod"/>
            </a:pPr>
            <a:r>
              <a:rPr lang="fi-FI" sz="2000" dirty="0"/>
              <a:t>Selkopuhe, vuorovaikutus ja ohjaus: syvennä</a:t>
            </a:r>
          </a:p>
          <a:p>
            <a:pPr marL="457200" indent="-457200">
              <a:buFont typeface="+mj-lt"/>
              <a:buAutoNum type="arabicPeriod"/>
            </a:pPr>
            <a:r>
              <a:rPr lang="fi-FI" sz="2000" dirty="0"/>
              <a:t>Selkokirjoittaminen: syvennä</a:t>
            </a:r>
          </a:p>
          <a:p>
            <a:pPr marL="457200" indent="-457200">
              <a:buFont typeface="+mj-lt"/>
              <a:buAutoNum type="arabicPeriod"/>
            </a:pPr>
            <a:r>
              <a:rPr lang="fi-FI" sz="2000" dirty="0"/>
              <a:t>Selkomateriaalit ja niiden tekeminen: syvennä</a:t>
            </a:r>
          </a:p>
          <a:p>
            <a:pPr lvl="1"/>
            <a:r>
              <a:rPr lang="fi-FI" sz="1600" dirty="0"/>
              <a:t>Selkomateriaalit (6/1)</a:t>
            </a:r>
          </a:p>
          <a:p>
            <a:pPr lvl="1"/>
            <a:r>
              <a:rPr lang="fi-FI" sz="1600" dirty="0"/>
              <a:t>Selkotekijä ja saavutettavuus (6/2)</a:t>
            </a:r>
          </a:p>
          <a:p>
            <a:pPr lvl="1"/>
            <a:r>
              <a:rPr lang="fi-FI" sz="1600" b="1" dirty="0"/>
              <a:t>Selkotekijä ja tekoäly (6/3)</a:t>
            </a:r>
          </a:p>
          <a:p>
            <a:endParaRPr lang="fi-FI" sz="2000" dirty="0"/>
          </a:p>
        </p:txBody>
      </p:sp>
    </p:spTree>
    <p:extLst>
      <p:ext uri="{BB962C8B-B14F-4D97-AF65-F5344CB8AC3E}">
        <p14:creationId xmlns:p14="http://schemas.microsoft.com/office/powerpoint/2010/main" val="307881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217DB-2D12-C14F-8C25-83B5BD95A81F}"/>
              </a:ext>
            </a:extLst>
          </p:cNvPr>
          <p:cNvSpPr>
            <a:spLocks noGrp="1"/>
          </p:cNvSpPr>
          <p:nvPr>
            <p:ph type="title"/>
          </p:nvPr>
        </p:nvSpPr>
        <p:spPr>
          <a:xfrm>
            <a:off x="838200" y="365126"/>
            <a:ext cx="5076217" cy="873530"/>
          </a:xfrm>
        </p:spPr>
        <p:txBody>
          <a:bodyPr>
            <a:normAutofit/>
          </a:bodyPr>
          <a:lstStyle/>
          <a:p>
            <a:r>
              <a:rPr lang="fi-FI" sz="3600" b="1" dirty="0">
                <a:latin typeface="+mn-lt"/>
              </a:rPr>
              <a:t>Koulutusdiojen käyttö</a:t>
            </a:r>
          </a:p>
        </p:txBody>
      </p:sp>
      <p:sp>
        <p:nvSpPr>
          <p:cNvPr id="3" name="Sisällön paikkamerkki 2">
            <a:extLst>
              <a:ext uri="{FF2B5EF4-FFF2-40B4-BE49-F238E27FC236}">
                <a16:creationId xmlns:a16="http://schemas.microsoft.com/office/drawing/2014/main" id="{7FCAA61A-0B1E-EC12-EF8D-757762559679}"/>
              </a:ext>
            </a:extLst>
          </p:cNvPr>
          <p:cNvSpPr>
            <a:spLocks noGrp="1"/>
          </p:cNvSpPr>
          <p:nvPr>
            <p:ph sz="half" idx="1"/>
          </p:nvPr>
        </p:nvSpPr>
        <p:spPr>
          <a:xfrm>
            <a:off x="838200" y="1433209"/>
            <a:ext cx="5181600" cy="4743754"/>
          </a:xfrm>
        </p:spPr>
        <p:txBody>
          <a:bodyPr>
            <a:normAutofit/>
          </a:bodyPr>
          <a:lstStyle/>
          <a:p>
            <a:r>
              <a:rPr lang="fi-FI" dirty="0"/>
              <a:t>Dioja voi käyttää koulutuksissa.</a:t>
            </a:r>
          </a:p>
          <a:p>
            <a:r>
              <a:rPr lang="fi-FI" dirty="0"/>
              <a:t>Koulutusten yhteyteen kannattaa järjestää työpajatyöskentelyä.</a:t>
            </a:r>
          </a:p>
          <a:p>
            <a:r>
              <a:rPr lang="fi-FI" dirty="0"/>
              <a:t>Dioista on myös tallenteet.</a:t>
            </a:r>
          </a:p>
          <a:p>
            <a:r>
              <a:rPr lang="fi-FI" dirty="0"/>
              <a:t>Diat ja tallenteet löytyvät osoitteesta </a:t>
            </a:r>
            <a:r>
              <a:rPr lang="fi-FI" dirty="0">
                <a:hlinkClick r:id="rId2"/>
              </a:rPr>
              <a:t>aoe.fi</a:t>
            </a:r>
            <a:r>
              <a:rPr lang="fi-FI" dirty="0"/>
              <a:t> (</a:t>
            </a:r>
            <a:r>
              <a:rPr lang="fi-FI" dirty="0" err="1"/>
              <a:t>VIERKOn</a:t>
            </a:r>
            <a:r>
              <a:rPr lang="fi-FI" dirty="0"/>
              <a:t> materiaalit) ja </a:t>
            </a:r>
            <a:r>
              <a:rPr lang="fi-FI" dirty="0">
                <a:hlinkClick r:id="rId3"/>
              </a:rPr>
              <a:t>bit.ly/VierkoSelkoS2</a:t>
            </a:r>
            <a:r>
              <a:rPr lang="fi-FI" dirty="0"/>
              <a:t>.</a:t>
            </a:r>
            <a:endParaRPr lang="fi-FI" dirty="0">
              <a:ea typeface="Calibri"/>
              <a:cs typeface="Calibri"/>
            </a:endParaRPr>
          </a:p>
        </p:txBody>
      </p:sp>
      <p:pic>
        <p:nvPicPr>
          <p:cNvPr id="8" name="Sisällön paikkamerkki 7" descr="Vierkon koulutuskokonaisuus kielitietoisuudesta ja selkokielestä">
            <a:extLst>
              <a:ext uri="{FF2B5EF4-FFF2-40B4-BE49-F238E27FC236}">
                <a16:creationId xmlns:a16="http://schemas.microsoft.com/office/drawing/2014/main" id="{6A11190D-46F5-299F-7187-F37C5F169F3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2075" y="197353"/>
            <a:ext cx="4609775" cy="6565260"/>
          </a:xfrm>
        </p:spPr>
      </p:pic>
    </p:spTree>
    <p:extLst>
      <p:ext uri="{BB962C8B-B14F-4D97-AF65-F5344CB8AC3E}">
        <p14:creationId xmlns:p14="http://schemas.microsoft.com/office/powerpoint/2010/main" val="192050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2044700" y="2396569"/>
            <a:ext cx="9031862" cy="1062432"/>
          </a:xfrm>
        </p:spPr>
        <p:txBody>
          <a:bodyPr>
            <a:noAutofit/>
          </a:bodyPr>
          <a:lstStyle/>
          <a:p>
            <a:r>
              <a:rPr lang="fi-FI" b="1" dirty="0">
                <a:solidFill>
                  <a:schemeClr val="accent5">
                    <a:lumMod val="50000"/>
                  </a:schemeClr>
                </a:solidFill>
                <a:latin typeface="+mn-lt"/>
                <a:ea typeface="ADLaM Display"/>
                <a:cs typeface="ADLaM Display"/>
              </a:rPr>
              <a:t>2. Tekoäly </a:t>
            </a:r>
            <a:r>
              <a:rPr lang="fi-FI" b="1" dirty="0" err="1">
                <a:solidFill>
                  <a:schemeClr val="accent5">
                    <a:lumMod val="50000"/>
                  </a:schemeClr>
                </a:solidFill>
                <a:latin typeface="+mn-lt"/>
                <a:ea typeface="ADLaM Display"/>
                <a:cs typeface="ADLaM Display"/>
              </a:rPr>
              <a:t>selkoistamisen</a:t>
            </a:r>
            <a:r>
              <a:rPr lang="fi-FI" b="1" dirty="0">
                <a:solidFill>
                  <a:schemeClr val="accent5">
                    <a:lumMod val="50000"/>
                  </a:schemeClr>
                </a:solidFill>
                <a:latin typeface="+mn-lt"/>
                <a:ea typeface="ADLaM Display"/>
                <a:cs typeface="ADLaM Display"/>
              </a:rPr>
              <a:t> apuna</a:t>
            </a:r>
            <a:br>
              <a:rPr lang="fi-FI" b="1" dirty="0">
                <a:solidFill>
                  <a:schemeClr val="accent5">
                    <a:lumMod val="50000"/>
                  </a:schemeClr>
                </a:solidFill>
                <a:latin typeface="+mn-lt"/>
                <a:ea typeface="ADLaM Display"/>
                <a:cs typeface="ADLaM Display"/>
              </a:rPr>
            </a:br>
            <a:endParaRPr lang="fi-FI" b="1" dirty="0">
              <a:solidFill>
                <a:schemeClr val="accent5">
                  <a:lumMod val="50000"/>
                </a:schemeClr>
              </a:solidFill>
              <a:latin typeface="+mn-lt"/>
              <a:ea typeface="ADLaM Display"/>
              <a:cs typeface="ADLaM Display"/>
            </a:endParaRPr>
          </a:p>
        </p:txBody>
      </p:sp>
      <p:pic>
        <p:nvPicPr>
          <p:cNvPr id="3" name="Kuva 2">
            <a:extLst>
              <a:ext uri="{FF2B5EF4-FFF2-40B4-BE49-F238E27FC236}">
                <a16:creationId xmlns:a16="http://schemas.microsoft.com/office/drawing/2014/main" id="{63080038-DFBA-2BEF-6059-EC7038279D82}"/>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371487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D6AE22-3782-B0F2-D437-37018631D762}"/>
              </a:ext>
            </a:extLst>
          </p:cNvPr>
          <p:cNvSpPr>
            <a:spLocks noGrp="1"/>
          </p:cNvSpPr>
          <p:nvPr>
            <p:ph type="title"/>
          </p:nvPr>
        </p:nvSpPr>
        <p:spPr/>
        <p:txBody>
          <a:bodyPr/>
          <a:lstStyle/>
          <a:p>
            <a:r>
              <a:rPr lang="fi-FI" dirty="0"/>
              <a:t>Kokeile asiateksteihin</a:t>
            </a:r>
          </a:p>
        </p:txBody>
      </p:sp>
      <p:pic>
        <p:nvPicPr>
          <p:cNvPr id="5" name="Sisällön paikkamerkki 4">
            <a:extLst>
              <a:ext uri="{FF2B5EF4-FFF2-40B4-BE49-F238E27FC236}">
                <a16:creationId xmlns:a16="http://schemas.microsoft.com/office/drawing/2014/main" id="{5A33D4DC-9649-C8AD-F145-A6C18995374F}"/>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838200" y="1410578"/>
            <a:ext cx="3755194" cy="4351338"/>
          </a:xfrm>
          <a:prstGeom prst="rect">
            <a:avLst/>
          </a:prstGeom>
        </p:spPr>
      </p:pic>
      <p:sp>
        <p:nvSpPr>
          <p:cNvPr id="4" name="Sisällön paikkamerkki 3">
            <a:extLst>
              <a:ext uri="{FF2B5EF4-FFF2-40B4-BE49-F238E27FC236}">
                <a16:creationId xmlns:a16="http://schemas.microsoft.com/office/drawing/2014/main" id="{1924FEA8-E11C-F355-470C-107A053AE736}"/>
              </a:ext>
            </a:extLst>
          </p:cNvPr>
          <p:cNvSpPr>
            <a:spLocks noGrp="1"/>
          </p:cNvSpPr>
          <p:nvPr>
            <p:ph sz="half" idx="2"/>
          </p:nvPr>
        </p:nvSpPr>
        <p:spPr/>
        <p:txBody>
          <a:bodyPr>
            <a:normAutofit/>
          </a:bodyPr>
          <a:lstStyle/>
          <a:p>
            <a:r>
              <a:rPr lang="fi-FI" sz="1800" dirty="0"/>
              <a:t>Arvioi käytön mahdollisuuksia ja vaihtoehtoja: ilmainen vai maksullinen - </a:t>
            </a:r>
            <a:r>
              <a:rPr lang="fi-FI" sz="1800" b="1" dirty="0" err="1"/>
              <a:t>ChatGPT</a:t>
            </a:r>
            <a:r>
              <a:rPr lang="fi-FI" sz="1800" dirty="0"/>
              <a:t> vai </a:t>
            </a:r>
            <a:r>
              <a:rPr lang="fi-FI" sz="1800" b="1" dirty="0" err="1"/>
              <a:t>Copilot</a:t>
            </a:r>
            <a:r>
              <a:rPr lang="fi-FI" sz="1800" dirty="0"/>
              <a:t> (Microsoftin </a:t>
            </a:r>
            <a:r>
              <a:rPr lang="fi-FI" sz="1800" dirty="0" err="1"/>
              <a:t>GPT:tä</a:t>
            </a:r>
            <a:r>
              <a:rPr lang="fi-FI" sz="1800" dirty="0"/>
              <a:t> käyttävä tekoäly)?</a:t>
            </a:r>
          </a:p>
          <a:p>
            <a:pPr marL="342900" indent="-342900">
              <a:buFont typeface="+mj-lt"/>
              <a:buAutoNum type="arabicPeriod"/>
            </a:pPr>
            <a:r>
              <a:rPr lang="fi-FI" sz="1800" dirty="0"/>
              <a:t>Muutat yleiskielisen tai ammattikielisen tekstin selkokielelle.</a:t>
            </a:r>
          </a:p>
          <a:p>
            <a:pPr marL="342900" indent="-342900">
              <a:buFont typeface="+mj-lt"/>
              <a:buAutoNum type="arabicPeriod"/>
            </a:pPr>
            <a:r>
              <a:rPr lang="fi-FI" sz="1800" dirty="0"/>
              <a:t>Kokoat tekoälyn avulla tietoa ja pyydät sen </a:t>
            </a:r>
            <a:r>
              <a:rPr lang="fi-FI" sz="1800" dirty="0" err="1"/>
              <a:t>selkokielistämistä</a:t>
            </a:r>
            <a:r>
              <a:rPr lang="fi-FI" sz="1800" dirty="0"/>
              <a:t> eli mukauttamista selkokielelle.</a:t>
            </a:r>
          </a:p>
          <a:p>
            <a:pPr marL="342900" indent="-342900">
              <a:buFont typeface="+mj-lt"/>
              <a:buAutoNum type="arabicPeriod"/>
            </a:pPr>
            <a:r>
              <a:rPr lang="fi-FI" sz="1800" dirty="0"/>
              <a:t>Tekoäly tekee myös, kuvia, videoita ja äänitteitä.</a:t>
            </a:r>
          </a:p>
          <a:p>
            <a:endParaRPr lang="fi-FI" sz="1800" dirty="0"/>
          </a:p>
          <a:p>
            <a:endParaRPr lang="fi-FI" dirty="0"/>
          </a:p>
        </p:txBody>
      </p:sp>
    </p:spTree>
    <p:extLst>
      <p:ext uri="{BB962C8B-B14F-4D97-AF65-F5344CB8AC3E}">
        <p14:creationId xmlns:p14="http://schemas.microsoft.com/office/powerpoint/2010/main" val="2399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F57F8A-9BCD-9E5F-2CEE-43F2B9AA2AB3}"/>
              </a:ext>
            </a:extLst>
          </p:cNvPr>
          <p:cNvSpPr>
            <a:spLocks noGrp="1"/>
          </p:cNvSpPr>
          <p:nvPr>
            <p:ph type="title"/>
          </p:nvPr>
        </p:nvSpPr>
        <p:spPr/>
        <p:txBody>
          <a:bodyPr/>
          <a:lstStyle/>
          <a:p>
            <a:r>
              <a:rPr lang="fi-FI" dirty="0"/>
              <a:t>Ole tarkkana!</a:t>
            </a:r>
          </a:p>
        </p:txBody>
      </p:sp>
      <p:sp>
        <p:nvSpPr>
          <p:cNvPr id="3" name="Sisällön paikkamerkki 2">
            <a:extLst>
              <a:ext uri="{FF2B5EF4-FFF2-40B4-BE49-F238E27FC236}">
                <a16:creationId xmlns:a16="http://schemas.microsoft.com/office/drawing/2014/main" id="{A15E9DA8-CDF1-D377-2E59-E28DA258C5BF}"/>
              </a:ext>
            </a:extLst>
          </p:cNvPr>
          <p:cNvSpPr>
            <a:spLocks noGrp="1"/>
          </p:cNvSpPr>
          <p:nvPr>
            <p:ph idx="1"/>
          </p:nvPr>
        </p:nvSpPr>
        <p:spPr/>
        <p:txBody>
          <a:bodyPr/>
          <a:lstStyle/>
          <a:p>
            <a:r>
              <a:rPr lang="fi-FI" dirty="0"/>
              <a:t>Tarkista asiat.</a:t>
            </a:r>
          </a:p>
          <a:p>
            <a:r>
              <a:rPr lang="fi-FI" dirty="0"/>
              <a:t>Noudata tekijänoikeuksia.</a:t>
            </a:r>
          </a:p>
          <a:p>
            <a:r>
              <a:rPr lang="fi-FI" dirty="0"/>
              <a:t>Mainitse myös tekoäly lähteenä.</a:t>
            </a:r>
          </a:p>
          <a:p>
            <a:r>
              <a:rPr lang="fi-FI" dirty="0"/>
              <a:t>Tarkista kieli.</a:t>
            </a:r>
          </a:p>
        </p:txBody>
      </p:sp>
    </p:spTree>
    <p:extLst>
      <p:ext uri="{BB962C8B-B14F-4D97-AF65-F5344CB8AC3E}">
        <p14:creationId xmlns:p14="http://schemas.microsoft.com/office/powerpoint/2010/main" val="220188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3333345" y="2644219"/>
            <a:ext cx="6511046" cy="1125062"/>
          </a:xfrm>
        </p:spPr>
        <p:txBody>
          <a:bodyPr>
            <a:noAutofit/>
          </a:bodyPr>
          <a:lstStyle/>
          <a:p>
            <a:r>
              <a:rPr lang="fi-FI" b="1" dirty="0">
                <a:solidFill>
                  <a:schemeClr val="accent5">
                    <a:lumMod val="50000"/>
                  </a:schemeClr>
                </a:solidFill>
                <a:latin typeface="+mn-lt"/>
                <a:ea typeface="ADLaM Display"/>
                <a:cs typeface="ADLaM Display"/>
              </a:rPr>
              <a:t>3. Kehote, syöte, </a:t>
            </a:r>
            <a:r>
              <a:rPr lang="fi-FI" b="1" dirty="0" err="1">
                <a:solidFill>
                  <a:schemeClr val="accent5">
                    <a:lumMod val="50000"/>
                  </a:schemeClr>
                </a:solidFill>
                <a:latin typeface="+mn-lt"/>
                <a:ea typeface="ADLaM Display"/>
                <a:cs typeface="ADLaM Display"/>
              </a:rPr>
              <a:t>prompti</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48668451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ERKOmallipohjat" id="{D4D80572-9317-4665-8B0D-238CEC7B1C2D}" vid="{32D10B52-81B6-4EBC-80CE-9BB4D887A74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4728ff-0854-44bd-b129-a9eefa0b4a93">
      <Terms xmlns="http://schemas.microsoft.com/office/infopath/2007/PartnerControls"/>
    </lcf76f155ced4ddcb4097134ff3c332f>
    <TaxCatchAll xmlns="3614d263-2699-47ee-a1a7-1f6d444b52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90BC3E0B06404A94297741BAE3AA17" ma:contentTypeVersion="13" ma:contentTypeDescription="Create a new document." ma:contentTypeScope="" ma:versionID="bb197af60d47895dac3830cdf08781ff">
  <xsd:schema xmlns:xsd="http://www.w3.org/2001/XMLSchema" xmlns:xs="http://www.w3.org/2001/XMLSchema" xmlns:p="http://schemas.microsoft.com/office/2006/metadata/properties" xmlns:ns2="524728ff-0854-44bd-b129-a9eefa0b4a93" xmlns:ns3="3614d263-2699-47ee-a1a7-1f6d444b522b" targetNamespace="http://schemas.microsoft.com/office/2006/metadata/properties" ma:root="true" ma:fieldsID="33d09ee344e675eff7ffacf80c3b015c" ns2:_="" ns3:_="">
    <xsd:import namespace="524728ff-0854-44bd-b129-a9eefa0b4a93"/>
    <xsd:import namespace="3614d263-2699-47ee-a1a7-1f6d444b522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4728ff-0854-44bd-b129-a9eefa0b4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6c6a39-ca17-4711-8675-0cb8c6f60fa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14d263-2699-47ee-a1a7-1f6d444b52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c89cffb-9454-457c-b3e7-853208a3bf81}" ma:internalName="TaxCatchAll" ma:showField="CatchAllData" ma:web="3614d263-2699-47ee-a1a7-1f6d444b5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2AF46-48DD-45D0-8037-D83400D08E83}">
  <ds:schemaRefs>
    <ds:schemaRef ds:uri="3614d263-2699-47ee-a1a7-1f6d444b522b"/>
    <ds:schemaRef ds:uri="524728ff-0854-44bd-b129-a9eefa0b4a9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83D4C2-7E09-42B5-942C-101127C3A4DB}">
  <ds:schemaRefs>
    <ds:schemaRef ds:uri="3614d263-2699-47ee-a1a7-1f6d444b522b"/>
    <ds:schemaRef ds:uri="524728ff-0854-44bd-b129-a9eefa0b4a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B4DED1-C169-42E9-8AA9-7CBA3D8620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VIERKOmallipohjat</Template>
  <TotalTime>1693</TotalTime>
  <Words>1452</Words>
  <Application>Microsoft Office PowerPoint</Application>
  <PresentationFormat>Laajakuva</PresentationFormat>
  <Paragraphs>152</Paragraphs>
  <Slides>25</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25</vt:i4>
      </vt:variant>
    </vt:vector>
  </HeadingPairs>
  <TitlesOfParts>
    <vt:vector size="33" baseType="lpstr">
      <vt:lpstr>Abadi</vt:lpstr>
      <vt:lpstr>ADLaM Display</vt:lpstr>
      <vt:lpstr>Aptos</vt:lpstr>
      <vt:lpstr>Arial</vt:lpstr>
      <vt:lpstr>Calibri</vt:lpstr>
      <vt:lpstr>Calibri Light</vt:lpstr>
      <vt:lpstr>Times New Roman</vt:lpstr>
      <vt:lpstr>Office-teema</vt:lpstr>
      <vt:lpstr>Selkotekijä ja tekoäly  Koulutusdiat 6/3 VIERKO 2024</vt:lpstr>
      <vt:lpstr>Sisältö</vt:lpstr>
      <vt:lpstr>Johdanto</vt:lpstr>
      <vt:lpstr>Koulutusdiat</vt:lpstr>
      <vt:lpstr>Koulutusdiojen käyttö</vt:lpstr>
      <vt:lpstr>2. Tekoäly selkoistamisen apuna </vt:lpstr>
      <vt:lpstr>Kokeile asiateksteihin</vt:lpstr>
      <vt:lpstr>Ole tarkkana!</vt:lpstr>
      <vt:lpstr>3. Kehote, syöte, prompti</vt:lpstr>
      <vt:lpstr>Pyydä tekoälyltä apua</vt:lpstr>
      <vt:lpstr>Kehotteen rakenne</vt:lpstr>
      <vt:lpstr>Tekoäly ja ihminen</vt:lpstr>
      <vt:lpstr>4. Esimerkki</vt:lpstr>
      <vt:lpstr>Esimerkki: kehote ilmaiselle ChatGPT:lle (osa 1)</vt:lpstr>
      <vt:lpstr>Esimerkki kehotteesta jatkuu…</vt:lpstr>
      <vt:lpstr>Esimerkki kehotteesta jatkuu…</vt:lpstr>
      <vt:lpstr>Vertailu</vt:lpstr>
      <vt:lpstr>5. Tarkistuslista</vt:lpstr>
      <vt:lpstr>Nämä mielessä</vt:lpstr>
      <vt:lpstr>Kokeile mallikehotetta</vt:lpstr>
      <vt:lpstr>6. Lähteet</vt:lpstr>
      <vt:lpstr>Lisätietoja</vt:lpstr>
      <vt:lpstr>7. Yhteystiedot</vt:lpstr>
      <vt:lpstr>Tekijä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S2 -opetuksen ja -ohjauksen kehittämis suunnitelma</dc:title>
  <dc:creator>Henna Hyytiä</dc:creator>
  <cp:lastModifiedBy>Tuija Takala</cp:lastModifiedBy>
  <cp:revision>32</cp:revision>
  <dcterms:created xsi:type="dcterms:W3CDTF">2024-06-12T15:15:55Z</dcterms:created>
  <dcterms:modified xsi:type="dcterms:W3CDTF">2024-10-17T05:42:06Z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0x0101000390BC3E0B06404A94297741BAE3AA17</vt:lpwstr>
  </property>
</Properties>
</file>