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1" r:id="rId5"/>
  </p:sldMasterIdLst>
  <p:notesMasterIdLst>
    <p:notesMasterId r:id="rId50"/>
  </p:notesMasterIdLst>
  <p:sldIdLst>
    <p:sldId id="256" r:id="rId6"/>
    <p:sldId id="385" r:id="rId7"/>
    <p:sldId id="376" r:id="rId8"/>
    <p:sldId id="377" r:id="rId9"/>
    <p:sldId id="397" r:id="rId10"/>
    <p:sldId id="379" r:id="rId11"/>
    <p:sldId id="380" r:id="rId12"/>
    <p:sldId id="381" r:id="rId13"/>
    <p:sldId id="382" r:id="rId14"/>
    <p:sldId id="383" r:id="rId15"/>
    <p:sldId id="384" r:id="rId16"/>
    <p:sldId id="394" r:id="rId17"/>
    <p:sldId id="400" r:id="rId18"/>
    <p:sldId id="387" r:id="rId19"/>
    <p:sldId id="389" r:id="rId20"/>
    <p:sldId id="390" r:id="rId21"/>
    <p:sldId id="391" r:id="rId22"/>
    <p:sldId id="396" r:id="rId23"/>
    <p:sldId id="347" r:id="rId24"/>
    <p:sldId id="346" r:id="rId25"/>
    <p:sldId id="350" r:id="rId26"/>
    <p:sldId id="393" r:id="rId27"/>
    <p:sldId id="395" r:id="rId28"/>
    <p:sldId id="398" r:id="rId29"/>
    <p:sldId id="355" r:id="rId30"/>
    <p:sldId id="358" r:id="rId31"/>
    <p:sldId id="359" r:id="rId32"/>
    <p:sldId id="357" r:id="rId33"/>
    <p:sldId id="361" r:id="rId34"/>
    <p:sldId id="371" r:id="rId35"/>
    <p:sldId id="372" r:id="rId36"/>
    <p:sldId id="356" r:id="rId37"/>
    <p:sldId id="363" r:id="rId38"/>
    <p:sldId id="364" r:id="rId39"/>
    <p:sldId id="365" r:id="rId40"/>
    <p:sldId id="366" r:id="rId41"/>
    <p:sldId id="367" r:id="rId42"/>
    <p:sldId id="368" r:id="rId43"/>
    <p:sldId id="369" r:id="rId44"/>
    <p:sldId id="370" r:id="rId45"/>
    <p:sldId id="306" r:id="rId46"/>
    <p:sldId id="321" r:id="rId47"/>
    <p:sldId id="329" r:id="rId48"/>
    <p:sldId id="386"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5C98"/>
    <a:srgbClr val="00A4CD"/>
    <a:srgbClr val="FFD3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2BFB61-5603-7372-8CE0-3A2067A5494F}" v="136" dt="2025-06-12T12:58:23.512"/>
    <p1510:client id="{379A2EEC-6B44-4B0F-BD56-05BDB8622ACA}" v="12" dt="2025-06-13T12:30:12.101"/>
    <p1510:client id="{3CB85EB0-F587-6B24-96BA-C0A41F46B6CE}" v="100" dt="2025-06-12T13:47:38.253"/>
    <p1510:client id="{63722930-4266-2EFE-9564-68C7F1EABAC6}" v="282" dt="2025-06-13T13:02:18.991"/>
    <p1510:client id="{AE1D344A-AC48-241B-663A-68619FD9DBEA}" v="71" dt="2025-06-13T06:03:36.194"/>
    <p1510:client id="{B3492706-ED68-A068-4B81-011E30D1EDDE}" v="12" dt="2025-06-13T06:07:23.043"/>
    <p1510:client id="{C9A4CECD-F1B0-4BB6-B444-52F6D7318363}" v="1" dt="2025-06-13T13:04:53.962"/>
    <p1510:client id="{D27AC895-014D-1EA9-E9B2-60E661C5BA38}" v="70" dt="2025-06-12T19:26:40.073"/>
  </p1510:revLst>
</p1510:revInfo>
</file>

<file path=ppt/tableStyles.xml><?xml version="1.0" encoding="utf-8"?>
<a:tblStyleLst xmlns:a="http://schemas.openxmlformats.org/drawingml/2006/main" def="{0E3FDE45-AF77-4B5C-9715-49D594BDF05E}">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hyperlink" Target="https://urn.fi/urn:nbn:fi:oerfi-202506000000436_6" TargetMode="External"/><Relationship Id="rId2" Type="http://schemas.openxmlformats.org/officeDocument/2006/relationships/hyperlink" Target="https://aoe.fi/#/materiaali/4969" TargetMode="External"/><Relationship Id="rId1" Type="http://schemas.openxmlformats.org/officeDocument/2006/relationships/hyperlink" Target="https://urn.fi/urn:nbn:fi:oerfi-202506000000450_7"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aoe.fi/#/materiaali/4969" TargetMode="External"/><Relationship Id="rId2" Type="http://schemas.openxmlformats.org/officeDocument/2006/relationships/hyperlink" Target="https://urn.fi/urn:nbn:fi:oerfi-202506000000436_6" TargetMode="External"/><Relationship Id="rId1" Type="http://schemas.openxmlformats.org/officeDocument/2006/relationships/hyperlink" Target="https://urn.fi/urn:nbn:fi:oerfi-202506000000450_7" TargetMode="Externa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1B13AF-ECD1-4FEA-B897-A94AB3E75791}" type="doc">
      <dgm:prSet loTypeId="urn:microsoft.com/office/officeart/2005/8/layout/bProcess3" loCatId="process" qsTypeId="urn:microsoft.com/office/officeart/2005/8/quickstyle/simple1" qsCatId="simple" csTypeId="urn:microsoft.com/office/officeart/2005/8/colors/colorful3" csCatId="colorful" phldr="1"/>
      <dgm:spPr/>
      <dgm:t>
        <a:bodyPr/>
        <a:lstStyle/>
        <a:p>
          <a:endParaRPr lang="fi-FI"/>
        </a:p>
      </dgm:t>
    </dgm:pt>
    <dgm:pt modelId="{8A7496F5-E6A2-4A64-8BCA-C25471A1BA19}">
      <dgm:prSet phldrT="[Teksti]" custT="1"/>
      <dgm:spPr/>
      <dgm:t>
        <a:bodyPr/>
        <a:lstStyle/>
        <a:p>
          <a:pPr algn="ctr"/>
          <a:r>
            <a:rPr lang="fi-FI" sz="1300" b="0"/>
            <a:t>MUNDO-harjoittelupaikat on merkitty Jobiiliin. Muiden paikkojen kanssa tehdään erillinen sopimus ja valitaan opiskelijat erikseen.</a:t>
          </a:r>
          <a:endParaRPr lang="fi-FI" sz="1300" b="0" noProof="0">
            <a:solidFill>
              <a:schemeClr val="bg1"/>
            </a:solidFill>
          </a:endParaRPr>
        </a:p>
      </dgm:t>
    </dgm:pt>
    <dgm:pt modelId="{685CCAA5-BC03-4714-8982-E3DB28431CE4}" type="parTrans" cxnId="{ED78D07D-834C-4B41-AF5D-40423A4CFC0F}">
      <dgm:prSet/>
      <dgm:spPr/>
      <dgm:t>
        <a:bodyPr/>
        <a:lstStyle/>
        <a:p>
          <a:endParaRPr lang="fi-FI"/>
        </a:p>
      </dgm:t>
    </dgm:pt>
    <dgm:pt modelId="{245DC3C3-E550-4154-BD45-099EC7C22A8B}" type="sibTrans" cxnId="{ED78D07D-834C-4B41-AF5D-40423A4CFC0F}">
      <dgm:prSet>
        <dgm:style>
          <a:lnRef idx="0">
            <a:scrgbClr r="0" g="0" b="0"/>
          </a:lnRef>
          <a:fillRef idx="0">
            <a:scrgbClr r="0" g="0" b="0"/>
          </a:fillRef>
          <a:effectRef idx="0">
            <a:scrgbClr r="0" g="0" b="0"/>
          </a:effectRef>
          <a:fontRef idx="minor">
            <a:schemeClr val="tx1"/>
          </a:fontRef>
        </dgm:style>
      </dgm:prSet>
      <dgm:spPr>
        <a:ln w="19050" cap="flat" cmpd="sng" algn="ctr">
          <a:solidFill>
            <a:schemeClr val="accent3"/>
          </a:solidFill>
          <a:prstDash val="solid"/>
          <a:round/>
          <a:headEnd type="none" w="med" len="med"/>
          <a:tailEnd type="arrow" w="med" len="med"/>
        </a:ln>
      </dgm:spPr>
      <dgm:t>
        <a:bodyPr/>
        <a:lstStyle/>
        <a:p>
          <a:endParaRPr lang="fi-FI" noProof="0">
            <a:ln w="28575">
              <a:solidFill>
                <a:schemeClr val="tx1"/>
              </a:solidFill>
            </a:ln>
          </a:endParaRPr>
        </a:p>
      </dgm:t>
    </dgm:pt>
    <dgm:pt modelId="{CDD998F7-36E2-4EC5-B261-7A03F236FADB}">
      <dgm:prSet phldrT="[Teksti]" custT="1"/>
      <dgm:spPr/>
      <dgm:t>
        <a:bodyPr/>
        <a:lstStyle/>
        <a:p>
          <a:pPr algn="ctr"/>
          <a:r>
            <a:rPr lang="fi-FI" sz="1400"/>
            <a:t>Harjoittelun osapuolet tutustuvat MUNDO-harjoitteluinfo-dioihin ja </a:t>
          </a:r>
          <a:r>
            <a:rPr lang="fi-FI" sz="1400">
              <a:solidFill>
                <a:srgbClr val="FFC000"/>
              </a:solidFill>
              <a:hlinkClick xmlns:r="http://schemas.openxmlformats.org/officeDocument/2006/relationships" r:id="rId1">
                <a:extLst>
                  <a:ext uri="{A12FA001-AC4F-418D-AE19-62706E023703}">
                    <ahyp:hlinkClr xmlns:ahyp="http://schemas.microsoft.com/office/drawing/2018/hyperlinkcolor" val="tx"/>
                  </a:ext>
                </a:extLst>
              </a:hlinkClick>
            </a:rPr>
            <a:t>vinkkilistaan</a:t>
          </a:r>
          <a:r>
            <a:rPr lang="fi-FI" sz="1400"/>
            <a:t> (aoe.fi)</a:t>
          </a:r>
          <a:endParaRPr lang="fi-FI" sz="1400" b="1" noProof="0">
            <a:solidFill>
              <a:schemeClr val="bg1"/>
            </a:solidFill>
          </a:endParaRPr>
        </a:p>
      </dgm:t>
    </dgm:pt>
    <dgm:pt modelId="{2DBCCF62-0688-445D-9700-EF3C68946859}" type="parTrans" cxnId="{3DC00121-3610-48E5-A361-7EFDEA8D14F1}">
      <dgm:prSet/>
      <dgm:spPr/>
      <dgm:t>
        <a:bodyPr/>
        <a:lstStyle/>
        <a:p>
          <a:endParaRPr lang="fi-FI"/>
        </a:p>
      </dgm:t>
    </dgm:pt>
    <dgm:pt modelId="{10BB179E-1B59-489C-BDBA-1D3CEE159F1E}" type="sibTrans" cxnId="{3DC00121-3610-48E5-A361-7EFDEA8D14F1}">
      <dgm:prSet>
        <dgm:style>
          <a:lnRef idx="0">
            <a:scrgbClr r="0" g="0" b="0"/>
          </a:lnRef>
          <a:fillRef idx="0">
            <a:scrgbClr r="0" g="0" b="0"/>
          </a:fillRef>
          <a:effectRef idx="0">
            <a:scrgbClr r="0" g="0" b="0"/>
          </a:effectRef>
          <a:fontRef idx="minor">
            <a:schemeClr val="tx1"/>
          </a:fontRef>
        </dgm:style>
      </dgm:prSet>
      <dgm:spPr>
        <a:ln w="19050" cap="flat" cmpd="sng" algn="ctr">
          <a:solidFill>
            <a:schemeClr val="accent1"/>
          </a:solidFill>
          <a:prstDash val="solid"/>
          <a:round/>
          <a:headEnd type="none" w="med" len="med"/>
          <a:tailEnd type="arrow" w="med" len="med"/>
        </a:ln>
      </dgm:spPr>
      <dgm:t>
        <a:bodyPr/>
        <a:lstStyle/>
        <a:p>
          <a:endParaRPr lang="fi-FI" noProof="0"/>
        </a:p>
      </dgm:t>
    </dgm:pt>
    <dgm:pt modelId="{4B4056A7-4EC7-47AE-BB13-E8E1939FFBFE}">
      <dgm:prSet phldrT="[Teksti]" custT="1"/>
      <dgm:spPr/>
      <dgm:t>
        <a:bodyPr/>
        <a:lstStyle/>
        <a:p>
          <a:pPr algn="ctr"/>
          <a:r>
            <a:rPr lang="fi-FI" sz="1400" b="0"/>
            <a:t>Harjoittelun 1</a:t>
          </a:r>
          <a:r>
            <a:rPr lang="fi-FI" sz="1400"/>
            <a:t>. viikko</a:t>
          </a:r>
          <a:endParaRPr lang="fi-FI" sz="1400" b="1" noProof="0">
            <a:solidFill>
              <a:schemeClr val="bg1"/>
            </a:solidFill>
          </a:endParaRPr>
        </a:p>
      </dgm:t>
    </dgm:pt>
    <dgm:pt modelId="{3C4799C3-F78C-4D44-9B62-E01436815A68}" type="parTrans" cxnId="{C1F9EF8E-D474-4C0E-8FC7-73D6C21BB200}">
      <dgm:prSet/>
      <dgm:spPr/>
      <dgm:t>
        <a:bodyPr/>
        <a:lstStyle/>
        <a:p>
          <a:endParaRPr lang="fi-FI"/>
        </a:p>
      </dgm:t>
    </dgm:pt>
    <dgm:pt modelId="{CD63EBC5-4BE2-4DBB-A46D-D4B6A1CD13BD}" type="sibTrans" cxnId="{C1F9EF8E-D474-4C0E-8FC7-73D6C21BB200}">
      <dgm:prSet>
        <dgm:style>
          <a:lnRef idx="0">
            <a:scrgbClr r="0" g="0" b="0"/>
          </a:lnRef>
          <a:fillRef idx="0">
            <a:scrgbClr r="0" g="0" b="0"/>
          </a:fillRef>
          <a:effectRef idx="0">
            <a:scrgbClr r="0" g="0" b="0"/>
          </a:effectRef>
          <a:fontRef idx="minor">
            <a:schemeClr val="tx1"/>
          </a:fontRef>
        </dgm:style>
      </dgm:prSet>
      <dgm:spPr>
        <a:ln w="19050" cap="flat" cmpd="sng" algn="ctr">
          <a:solidFill>
            <a:schemeClr val="accent1"/>
          </a:solidFill>
          <a:prstDash val="solid"/>
          <a:round/>
          <a:headEnd type="none" w="med" len="med"/>
          <a:tailEnd type="arrow" w="med" len="med"/>
        </a:ln>
      </dgm:spPr>
      <dgm:t>
        <a:bodyPr/>
        <a:lstStyle/>
        <a:p>
          <a:endParaRPr lang="fi-FI" noProof="0"/>
        </a:p>
      </dgm:t>
    </dgm:pt>
    <dgm:pt modelId="{A582E483-CBA7-43D3-BB11-95A548DC2E34}">
      <dgm:prSet phldrT="[Teksti]" custT="1"/>
      <dgm:spPr/>
      <dgm:t>
        <a:bodyPr/>
        <a:lstStyle/>
        <a:p>
          <a:pPr algn="ctr"/>
          <a:r>
            <a:rPr lang="fi-FI" sz="1300"/>
            <a:t>1. reflektio</a:t>
          </a:r>
          <a:endParaRPr lang="fi-FI" sz="1300" b="1" noProof="0">
            <a:solidFill>
              <a:schemeClr val="bg1"/>
            </a:solidFill>
          </a:endParaRPr>
        </a:p>
      </dgm:t>
    </dgm:pt>
    <dgm:pt modelId="{4C896338-7698-4B98-AB9B-27E3023DA2DB}" type="parTrans" cxnId="{C12281E3-2C01-4067-9854-E63BE3EE2072}">
      <dgm:prSet/>
      <dgm:spPr/>
      <dgm:t>
        <a:bodyPr/>
        <a:lstStyle/>
        <a:p>
          <a:endParaRPr lang="fi-FI"/>
        </a:p>
      </dgm:t>
    </dgm:pt>
    <dgm:pt modelId="{4CB6FC9A-B3C4-4EC0-9FC5-3B61263B68AB}" type="sibTrans" cxnId="{C12281E3-2C01-4067-9854-E63BE3EE2072}">
      <dgm:prSet>
        <dgm:style>
          <a:lnRef idx="0">
            <a:scrgbClr r="0" g="0" b="0"/>
          </a:lnRef>
          <a:fillRef idx="0">
            <a:scrgbClr r="0" g="0" b="0"/>
          </a:fillRef>
          <a:effectRef idx="0">
            <a:scrgbClr r="0" g="0" b="0"/>
          </a:effectRef>
          <a:fontRef idx="minor">
            <a:schemeClr val="tx1"/>
          </a:fontRef>
        </dgm:style>
      </dgm:prSet>
      <dgm:spPr>
        <a:ln w="19050" cap="flat" cmpd="sng" algn="ctr">
          <a:solidFill>
            <a:schemeClr val="accent6"/>
          </a:solidFill>
          <a:prstDash val="solid"/>
          <a:round/>
          <a:headEnd type="none" w="med" len="med"/>
          <a:tailEnd type="arrow" w="med" len="med"/>
        </a:ln>
      </dgm:spPr>
      <dgm:t>
        <a:bodyPr/>
        <a:lstStyle/>
        <a:p>
          <a:endParaRPr lang="fi-FI" noProof="0"/>
        </a:p>
      </dgm:t>
    </dgm:pt>
    <dgm:pt modelId="{A2C74030-281A-4F92-849B-F676BF205EBF}">
      <dgm:prSet phldrT="[Teksti]" custT="1"/>
      <dgm:spPr/>
      <dgm:t>
        <a:bodyPr/>
        <a:lstStyle/>
        <a:p>
          <a:pPr algn="ctr"/>
          <a:r>
            <a:rPr lang="fi-FI" sz="1300"/>
            <a:t>2. reflektio tai väliarviointi</a:t>
          </a:r>
          <a:endParaRPr lang="fi-FI" sz="1300" b="1" noProof="0">
            <a:solidFill>
              <a:schemeClr val="bg1"/>
            </a:solidFill>
          </a:endParaRPr>
        </a:p>
      </dgm:t>
    </dgm:pt>
    <dgm:pt modelId="{73118F02-1191-47BE-B905-524C8837BEE7}" type="parTrans" cxnId="{4356BE38-03B6-42CD-96A2-93FEA09225B5}">
      <dgm:prSet/>
      <dgm:spPr/>
      <dgm:t>
        <a:bodyPr/>
        <a:lstStyle/>
        <a:p>
          <a:endParaRPr lang="fi-FI"/>
        </a:p>
      </dgm:t>
    </dgm:pt>
    <dgm:pt modelId="{639CFAB2-4ED8-49A5-934A-E7BDCFCDF8C3}" type="sibTrans" cxnId="{4356BE38-03B6-42CD-96A2-93FEA09225B5}">
      <dgm:prSet>
        <dgm:style>
          <a:lnRef idx="0">
            <a:scrgbClr r="0" g="0" b="0"/>
          </a:lnRef>
          <a:fillRef idx="0">
            <a:scrgbClr r="0" g="0" b="0"/>
          </a:fillRef>
          <a:effectRef idx="0">
            <a:scrgbClr r="0" g="0" b="0"/>
          </a:effectRef>
          <a:fontRef idx="minor">
            <a:schemeClr val="tx1"/>
          </a:fontRef>
        </dgm:style>
      </dgm:prSet>
      <dgm:spPr>
        <a:ln w="19050" cap="flat" cmpd="sng" algn="ctr">
          <a:solidFill>
            <a:schemeClr val="accent4"/>
          </a:solidFill>
          <a:prstDash val="solid"/>
          <a:round/>
          <a:headEnd type="none" w="med" len="med"/>
          <a:tailEnd type="arrow" w="med" len="med"/>
        </a:ln>
      </dgm:spPr>
      <dgm:t>
        <a:bodyPr/>
        <a:lstStyle/>
        <a:p>
          <a:endParaRPr lang="fi-FI" noProof="0"/>
        </a:p>
      </dgm:t>
    </dgm:pt>
    <dgm:pt modelId="{64A5A41A-747E-4F55-A51C-B2D37C0CDE72}">
      <dgm:prSet phldrT="[Teksti]" custT="1"/>
      <dgm:spPr/>
      <dgm:t>
        <a:bodyPr/>
        <a:lstStyle/>
        <a:p>
          <a:pPr algn="ctr"/>
          <a:r>
            <a:rPr lang="fi-FI" sz="1300"/>
            <a:t>Ohjaavat opettajat perehtyvät MUNDO-harjoitteluun ja sopivat MUNDO-harjoitteluinfon opiskelijoiden ja harjoittelupaikkojen ohjaajien kanssa.</a:t>
          </a:r>
          <a:endParaRPr lang="fi-FI" sz="1300" noProof="0">
            <a:solidFill>
              <a:schemeClr val="bg1"/>
            </a:solidFill>
          </a:endParaRPr>
        </a:p>
      </dgm:t>
    </dgm:pt>
    <dgm:pt modelId="{83E93933-6F7F-4966-BB2D-911D521BF205}" type="parTrans" cxnId="{E92E51B1-A38E-4975-95C5-A21E343A8E5D}">
      <dgm:prSet/>
      <dgm:spPr/>
      <dgm:t>
        <a:bodyPr/>
        <a:lstStyle/>
        <a:p>
          <a:endParaRPr lang="fi-FI"/>
        </a:p>
      </dgm:t>
    </dgm:pt>
    <dgm:pt modelId="{B64F4FCD-8082-43AC-A864-006A3A996E99}" type="sibTrans" cxnId="{E92E51B1-A38E-4975-95C5-A21E343A8E5D}">
      <dgm:prSet>
        <dgm:style>
          <a:lnRef idx="0">
            <a:scrgbClr r="0" g="0" b="0"/>
          </a:lnRef>
          <a:fillRef idx="0">
            <a:scrgbClr r="0" g="0" b="0"/>
          </a:fillRef>
          <a:effectRef idx="0">
            <a:scrgbClr r="0" g="0" b="0"/>
          </a:effectRef>
          <a:fontRef idx="minor">
            <a:schemeClr val="tx1"/>
          </a:fontRef>
        </dgm:style>
      </dgm:prSet>
      <dgm:spPr>
        <a:ln w="19050" cap="flat" cmpd="sng" algn="ctr">
          <a:solidFill>
            <a:schemeClr val="accent3"/>
          </a:solidFill>
          <a:prstDash val="solid"/>
          <a:round/>
          <a:headEnd type="none" w="med" len="med"/>
          <a:tailEnd type="arrow" w="med" len="med"/>
        </a:ln>
      </dgm:spPr>
      <dgm:t>
        <a:bodyPr/>
        <a:lstStyle/>
        <a:p>
          <a:endParaRPr lang="fi-FI"/>
        </a:p>
      </dgm:t>
    </dgm:pt>
    <dgm:pt modelId="{70570E5A-26EA-4592-B8FA-574516FF922B}">
      <dgm:prSet phldrT="[Teksti]" custT="1"/>
      <dgm:spPr/>
      <dgm:t>
        <a:bodyPr/>
        <a:lstStyle/>
        <a:p>
          <a:pPr algn="ctr"/>
          <a:r>
            <a:rPr lang="fi-FI" sz="1300"/>
            <a:t>MUNDO-harjoitteluinfo</a:t>
          </a:r>
          <a:endParaRPr lang="fi-FI" sz="1300" noProof="0">
            <a:solidFill>
              <a:schemeClr val="bg1"/>
            </a:solidFill>
          </a:endParaRPr>
        </a:p>
      </dgm:t>
    </dgm:pt>
    <dgm:pt modelId="{8140672C-9162-46F4-8D58-A6EE146D06A4}" type="parTrans" cxnId="{A54A6A0C-AFBC-4976-8A1C-09C1FA1CE73B}">
      <dgm:prSet/>
      <dgm:spPr/>
      <dgm:t>
        <a:bodyPr/>
        <a:lstStyle/>
        <a:p>
          <a:endParaRPr lang="fi-FI"/>
        </a:p>
      </dgm:t>
    </dgm:pt>
    <dgm:pt modelId="{EAF86719-EC26-4007-8D89-CDA838D85635}" type="sibTrans" cxnId="{A54A6A0C-AFBC-4976-8A1C-09C1FA1CE73B}">
      <dgm:prSet>
        <dgm:style>
          <a:lnRef idx="0">
            <a:scrgbClr r="0" g="0" b="0"/>
          </a:lnRef>
          <a:fillRef idx="0">
            <a:scrgbClr r="0" g="0" b="0"/>
          </a:fillRef>
          <a:effectRef idx="0">
            <a:scrgbClr r="0" g="0" b="0"/>
          </a:effectRef>
          <a:fontRef idx="minor">
            <a:schemeClr val="tx1"/>
          </a:fontRef>
        </dgm:style>
      </dgm:prSet>
      <dgm:spPr>
        <a:ln w="19050" cap="flat" cmpd="sng" algn="ctr">
          <a:solidFill>
            <a:schemeClr val="accent3"/>
          </a:solidFill>
          <a:prstDash val="solid"/>
          <a:round/>
          <a:headEnd type="none" w="med" len="med"/>
          <a:tailEnd type="arrow" w="med" len="med"/>
        </a:ln>
      </dgm:spPr>
      <dgm:t>
        <a:bodyPr/>
        <a:lstStyle/>
        <a:p>
          <a:endParaRPr lang="fi-FI"/>
        </a:p>
      </dgm:t>
    </dgm:pt>
    <dgm:pt modelId="{AE293059-5046-4622-BF0E-B0D2472E437F}">
      <dgm:prSet phldrT="[Teksti]" custT="1"/>
      <dgm:spPr/>
      <dgm:t>
        <a:bodyPr/>
        <a:lstStyle/>
        <a:p>
          <a:pPr algn="ctr"/>
          <a:r>
            <a:rPr lang="fi-FI" sz="1400"/>
            <a:t>Loppuarviointi </a:t>
          </a:r>
          <a:r>
            <a:rPr lang="fi-FI" sz="1400">
              <a:solidFill>
                <a:srgbClr val="FFC000"/>
              </a:solidFill>
              <a:hlinkClick xmlns:r="http://schemas.openxmlformats.org/officeDocument/2006/relationships" r:id="rId2">
                <a:extLst>
                  <a:ext uri="{A12FA001-AC4F-418D-AE19-62706E023703}">
                    <ahyp:hlinkClr xmlns:ahyp="http://schemas.microsoft.com/office/drawing/2018/hyperlinkcolor" val="tx"/>
                  </a:ext>
                </a:extLst>
              </a:hlinkClick>
            </a:rPr>
            <a:t>vertaisarviointina</a:t>
          </a:r>
          <a:r>
            <a:rPr lang="fi-FI" sz="1400"/>
            <a:t> (aoe.fi) ja/tai yksilöarviointina </a:t>
          </a:r>
          <a:endParaRPr lang="fi-FI" sz="1400" b="1" noProof="0">
            <a:solidFill>
              <a:schemeClr val="bg1"/>
            </a:solidFill>
          </a:endParaRPr>
        </a:p>
      </dgm:t>
    </dgm:pt>
    <dgm:pt modelId="{C350447B-13D3-42E3-9390-E7A518E47DF1}" type="parTrans" cxnId="{9E380A6C-98D6-4289-AA89-0CEC3EB974D5}">
      <dgm:prSet/>
      <dgm:spPr/>
      <dgm:t>
        <a:bodyPr/>
        <a:lstStyle/>
        <a:p>
          <a:endParaRPr lang="fi-FI"/>
        </a:p>
      </dgm:t>
    </dgm:pt>
    <dgm:pt modelId="{A426A272-44E0-4989-A1D9-2BFC09D67E02}" type="sibTrans" cxnId="{9E380A6C-98D6-4289-AA89-0CEC3EB974D5}">
      <dgm:prSet/>
      <dgm:spPr/>
      <dgm:t>
        <a:bodyPr/>
        <a:lstStyle/>
        <a:p>
          <a:endParaRPr lang="fi-FI"/>
        </a:p>
      </dgm:t>
    </dgm:pt>
    <dgm:pt modelId="{022D11C1-421E-41DA-AD31-CC66A776CC18}">
      <dgm:prSet phldrT="[Teksti]" custT="1"/>
      <dgm:spPr/>
      <dgm:t>
        <a:bodyPr/>
        <a:lstStyle/>
        <a:p>
          <a:pPr algn="ctr"/>
          <a:r>
            <a:rPr lang="fi-FI" sz="1300" b="0"/>
            <a:t>Harjoittelun </a:t>
          </a:r>
          <a:r>
            <a:rPr lang="fi-FI" sz="1300"/>
            <a:t>aikana</a:t>
          </a:r>
          <a:endParaRPr lang="fi-FI" sz="1300" b="1" noProof="0">
            <a:solidFill>
              <a:schemeClr val="bg1"/>
            </a:solidFill>
          </a:endParaRPr>
        </a:p>
      </dgm:t>
    </dgm:pt>
    <dgm:pt modelId="{DE0E09C7-0B93-4A8C-9F6E-67AAC166F363}" type="parTrans" cxnId="{94D9E079-6686-4055-BDBA-9B0327781FC7}">
      <dgm:prSet/>
      <dgm:spPr/>
      <dgm:t>
        <a:bodyPr/>
        <a:lstStyle/>
        <a:p>
          <a:endParaRPr lang="fi-FI"/>
        </a:p>
      </dgm:t>
    </dgm:pt>
    <dgm:pt modelId="{F649A55B-0B8D-420D-9DB5-3DB9F37213BD}" type="sibTrans" cxnId="{94D9E079-6686-4055-BDBA-9B0327781FC7}">
      <dgm:prSet>
        <dgm:style>
          <a:lnRef idx="0">
            <a:scrgbClr r="0" g="0" b="0"/>
          </a:lnRef>
          <a:fillRef idx="0">
            <a:scrgbClr r="0" g="0" b="0"/>
          </a:fillRef>
          <a:effectRef idx="0">
            <a:scrgbClr r="0" g="0" b="0"/>
          </a:effectRef>
          <a:fontRef idx="minor">
            <a:schemeClr val="tx1"/>
          </a:fontRef>
        </dgm:style>
      </dgm:prSet>
      <dgm:spPr>
        <a:ln w="19050" cap="flat" cmpd="sng" algn="ctr">
          <a:solidFill>
            <a:schemeClr val="accent4"/>
          </a:solidFill>
          <a:prstDash val="solid"/>
          <a:round/>
          <a:headEnd type="none" w="med" len="med"/>
          <a:tailEnd type="arrow" w="med" len="med"/>
        </a:ln>
      </dgm:spPr>
      <dgm:t>
        <a:bodyPr/>
        <a:lstStyle/>
        <a:p>
          <a:endParaRPr lang="fi-FI"/>
        </a:p>
      </dgm:t>
    </dgm:pt>
    <dgm:pt modelId="{4F665DE5-91CE-44BD-9CA7-15DA97083FE0}">
      <dgm:prSet phldrT="[Teksti]" custT="1"/>
      <dgm:spPr/>
      <dgm:t>
        <a:bodyPr/>
        <a:lstStyle/>
        <a:p>
          <a:pPr algn="ctr"/>
          <a:r>
            <a:rPr lang="fi-FI" sz="1300"/>
            <a:t>Järjestäjät: ohjaavat opettajat</a:t>
          </a:r>
          <a:endParaRPr lang="fi-FI" sz="1300" noProof="0">
            <a:solidFill>
              <a:schemeClr val="bg1"/>
            </a:solidFill>
          </a:endParaRPr>
        </a:p>
      </dgm:t>
    </dgm:pt>
    <dgm:pt modelId="{CFE95E9C-563B-4698-A8F6-5A201087046C}" type="parTrans" cxnId="{CBEF59D4-BE42-4C47-9A4E-19DB3B1EB868}">
      <dgm:prSet/>
      <dgm:spPr/>
      <dgm:t>
        <a:bodyPr/>
        <a:lstStyle/>
        <a:p>
          <a:endParaRPr lang="fi-FI"/>
        </a:p>
      </dgm:t>
    </dgm:pt>
    <dgm:pt modelId="{8F3C5B08-04D5-44C1-8BC0-DD7A14468FB8}" type="sibTrans" cxnId="{CBEF59D4-BE42-4C47-9A4E-19DB3B1EB868}">
      <dgm:prSet/>
      <dgm:spPr/>
      <dgm:t>
        <a:bodyPr/>
        <a:lstStyle/>
        <a:p>
          <a:endParaRPr lang="fi-FI"/>
        </a:p>
      </dgm:t>
    </dgm:pt>
    <dgm:pt modelId="{882A2B3C-68DC-4536-BAAE-FE5F6D3D85DA}">
      <dgm:prSet phldrT="[Teksti]" custT="1"/>
      <dgm:spPr/>
      <dgm:t>
        <a:bodyPr/>
        <a:lstStyle/>
        <a:p>
          <a:pPr algn="ctr"/>
          <a:r>
            <a:rPr lang="fi-FI" sz="1300"/>
            <a:t>Osallistujat: opiskelijat ja harjoittelupaikkojen ohjaajat</a:t>
          </a:r>
          <a:endParaRPr lang="fi-FI" sz="1300" noProof="0">
            <a:solidFill>
              <a:schemeClr val="bg1"/>
            </a:solidFill>
          </a:endParaRPr>
        </a:p>
      </dgm:t>
    </dgm:pt>
    <dgm:pt modelId="{84F2DFD5-7728-42E0-B461-1E150D108A07}" type="parTrans" cxnId="{5875BE8B-D8C7-400C-875E-88DA9ABE87B1}">
      <dgm:prSet/>
      <dgm:spPr/>
      <dgm:t>
        <a:bodyPr/>
        <a:lstStyle/>
        <a:p>
          <a:endParaRPr lang="fi-FI"/>
        </a:p>
      </dgm:t>
    </dgm:pt>
    <dgm:pt modelId="{8C42C4BA-C50A-4D41-8F35-4A4861650445}" type="sibTrans" cxnId="{5875BE8B-D8C7-400C-875E-88DA9ABE87B1}">
      <dgm:prSet/>
      <dgm:spPr/>
      <dgm:t>
        <a:bodyPr/>
        <a:lstStyle/>
        <a:p>
          <a:endParaRPr lang="fi-FI"/>
        </a:p>
      </dgm:t>
    </dgm:pt>
    <dgm:pt modelId="{DBE10765-3F6F-412E-9F9F-3DFE7E991637}">
      <dgm:prSet phldrT="[Teksti]" custT="1"/>
      <dgm:spPr/>
      <dgm:t>
        <a:bodyPr/>
        <a:lstStyle/>
        <a:p>
          <a:pPr algn="ctr"/>
          <a:r>
            <a:rPr lang="fi-FI" sz="1400"/>
            <a:t>Perehdytys</a:t>
          </a:r>
          <a:endParaRPr lang="fi-FI" sz="1400" b="1" noProof="0">
            <a:solidFill>
              <a:schemeClr val="bg1"/>
            </a:solidFill>
          </a:endParaRPr>
        </a:p>
      </dgm:t>
    </dgm:pt>
    <dgm:pt modelId="{A2D455B0-2299-4846-8B01-8FBC9A525D52}" type="parTrans" cxnId="{C21CA8C2-AF94-4D88-BD5A-8006847BF053}">
      <dgm:prSet/>
      <dgm:spPr/>
      <dgm:t>
        <a:bodyPr/>
        <a:lstStyle/>
        <a:p>
          <a:endParaRPr lang="fi-FI"/>
        </a:p>
      </dgm:t>
    </dgm:pt>
    <dgm:pt modelId="{6FC08B46-5903-45B9-A241-AC38D58AEB7C}" type="sibTrans" cxnId="{C21CA8C2-AF94-4D88-BD5A-8006847BF053}">
      <dgm:prSet/>
      <dgm:spPr/>
      <dgm:t>
        <a:bodyPr/>
        <a:lstStyle/>
        <a:p>
          <a:endParaRPr lang="fi-FI"/>
        </a:p>
      </dgm:t>
    </dgm:pt>
    <dgm:pt modelId="{35A84692-9427-403A-A095-358801196293}">
      <dgm:prSet phldrT="[Teksti]" custT="1"/>
      <dgm:spPr/>
      <dgm:t>
        <a:bodyPr/>
        <a:lstStyle/>
        <a:p>
          <a:pPr algn="ctr"/>
          <a:r>
            <a:rPr lang="fi-FI" sz="1400"/>
            <a:t>Kansainvälinen opiskelija tekee </a:t>
          </a:r>
          <a:r>
            <a:rPr lang="fi-FI" sz="1400">
              <a:solidFill>
                <a:srgbClr val="FFC000"/>
              </a:solidFill>
              <a:hlinkClick xmlns:r="http://schemas.openxmlformats.org/officeDocument/2006/relationships" r:id="rId3">
                <a:extLst>
                  <a:ext uri="{A12FA001-AC4F-418D-AE19-62706E023703}">
                    <ahyp:hlinkClr xmlns:ahyp="http://schemas.microsoft.com/office/drawing/2018/hyperlinkcolor" val="tx"/>
                  </a:ext>
                </a:extLst>
              </a:hlinkClick>
            </a:rPr>
            <a:t>kielisopimuksen</a:t>
          </a:r>
          <a:r>
            <a:rPr lang="fi-FI" sz="1400"/>
            <a:t> (aoe.fi) ja tavoitteet</a:t>
          </a:r>
          <a:endParaRPr lang="fi-FI" sz="1400" b="1" noProof="0">
            <a:solidFill>
              <a:schemeClr val="bg1"/>
            </a:solidFill>
          </a:endParaRPr>
        </a:p>
      </dgm:t>
    </dgm:pt>
    <dgm:pt modelId="{076FCA35-AF9D-4730-B7AC-A2091BF5ABDF}" type="parTrans" cxnId="{E407551E-566F-4F3D-A33D-5B4330D3901D}">
      <dgm:prSet/>
      <dgm:spPr/>
      <dgm:t>
        <a:bodyPr/>
        <a:lstStyle/>
        <a:p>
          <a:endParaRPr lang="fi-FI"/>
        </a:p>
      </dgm:t>
    </dgm:pt>
    <dgm:pt modelId="{009570AF-04EC-4BC9-AC38-280AB494CE89}" type="sibTrans" cxnId="{E407551E-566F-4F3D-A33D-5B4330D3901D}">
      <dgm:prSet/>
      <dgm:spPr/>
      <dgm:t>
        <a:bodyPr/>
        <a:lstStyle/>
        <a:p>
          <a:endParaRPr lang="fi-FI"/>
        </a:p>
      </dgm:t>
    </dgm:pt>
    <dgm:pt modelId="{6167D09D-C4A8-491C-8651-E3EB2D1D169A}">
      <dgm:prSet phldrT="[Teksti]" custT="1"/>
      <dgm:spPr/>
      <dgm:t>
        <a:bodyPr/>
        <a:lstStyle/>
        <a:p>
          <a:pPr algn="ctr"/>
          <a:r>
            <a:rPr lang="fi-FI" sz="1300"/>
            <a:t>Opettajat, opiskelijat ja harjoittelupaikkojen ohjaajat</a:t>
          </a:r>
          <a:endParaRPr lang="fi-FI" sz="1300" b="1" noProof="0">
            <a:solidFill>
              <a:schemeClr val="bg1"/>
            </a:solidFill>
          </a:endParaRPr>
        </a:p>
      </dgm:t>
    </dgm:pt>
    <dgm:pt modelId="{0570D4BE-848A-41C3-8895-7E0F01070F27}" type="parTrans" cxnId="{0794F67C-311D-48F0-9E96-CC53A0EEE636}">
      <dgm:prSet/>
      <dgm:spPr/>
      <dgm:t>
        <a:bodyPr/>
        <a:lstStyle/>
        <a:p>
          <a:endParaRPr lang="fi-FI"/>
        </a:p>
      </dgm:t>
    </dgm:pt>
    <dgm:pt modelId="{AC0B0C03-AFBF-4B9A-813E-C9D666A7D928}" type="sibTrans" cxnId="{0794F67C-311D-48F0-9E96-CC53A0EEE636}">
      <dgm:prSet/>
      <dgm:spPr/>
      <dgm:t>
        <a:bodyPr/>
        <a:lstStyle/>
        <a:p>
          <a:endParaRPr lang="fi-FI"/>
        </a:p>
      </dgm:t>
    </dgm:pt>
    <dgm:pt modelId="{D31EB9B4-9493-4F3E-8817-FFBDDF9A24BB}">
      <dgm:prSet phldrT="[Teksti]" custT="1"/>
      <dgm:spPr/>
      <dgm:t>
        <a:bodyPr/>
        <a:lstStyle/>
        <a:p>
          <a:pPr algn="ctr"/>
          <a:r>
            <a:rPr lang="fi-FI" sz="1300"/>
            <a:t>Aiheet: kielisopimus ja tavoitteet</a:t>
          </a:r>
          <a:endParaRPr lang="fi-FI" sz="1300" b="1" noProof="0">
            <a:solidFill>
              <a:schemeClr val="bg1"/>
            </a:solidFill>
          </a:endParaRPr>
        </a:p>
      </dgm:t>
    </dgm:pt>
    <dgm:pt modelId="{3A997B4C-1589-4C76-A7AF-BFBE4C8A5ACA}" type="parTrans" cxnId="{71A6AE6F-0A8A-4F3E-99D0-7CCEA07EA7A4}">
      <dgm:prSet/>
      <dgm:spPr/>
      <dgm:t>
        <a:bodyPr/>
        <a:lstStyle/>
        <a:p>
          <a:endParaRPr lang="fi-FI"/>
        </a:p>
      </dgm:t>
    </dgm:pt>
    <dgm:pt modelId="{19BAF2D1-A828-4CCD-848D-BC9E4E237F8E}" type="sibTrans" cxnId="{71A6AE6F-0A8A-4F3E-99D0-7CCEA07EA7A4}">
      <dgm:prSet/>
      <dgm:spPr/>
      <dgm:t>
        <a:bodyPr/>
        <a:lstStyle/>
        <a:p>
          <a:endParaRPr lang="fi-FI"/>
        </a:p>
      </dgm:t>
    </dgm:pt>
    <dgm:pt modelId="{672891D4-3C56-4923-BD6F-576A0A52D2E5}">
      <dgm:prSet phldrT="[Teksti]" custT="1"/>
      <dgm:spPr/>
      <dgm:t>
        <a:bodyPr/>
        <a:lstStyle/>
        <a:p>
          <a:pPr algn="ctr"/>
          <a:r>
            <a:rPr lang="fi-FI" sz="1200"/>
            <a:t>Ohjaaja ja opiskelijat toteuttavat kielitietoisuutta ja monikielisyyttä yhdessä</a:t>
          </a:r>
          <a:endParaRPr lang="fi-FI" sz="1200" b="1" noProof="0">
            <a:solidFill>
              <a:schemeClr val="bg1"/>
            </a:solidFill>
          </a:endParaRPr>
        </a:p>
      </dgm:t>
    </dgm:pt>
    <dgm:pt modelId="{43AC022C-C496-4578-B749-99CCAF97E497}" type="parTrans" cxnId="{412D771D-0EB0-4377-AE14-7D44F165D87A}">
      <dgm:prSet/>
      <dgm:spPr/>
      <dgm:t>
        <a:bodyPr/>
        <a:lstStyle/>
        <a:p>
          <a:endParaRPr lang="fi-FI"/>
        </a:p>
      </dgm:t>
    </dgm:pt>
    <dgm:pt modelId="{59F6BE1C-E1E6-4190-850B-DD393A2FC469}" type="sibTrans" cxnId="{412D771D-0EB0-4377-AE14-7D44F165D87A}">
      <dgm:prSet/>
      <dgm:spPr/>
      <dgm:t>
        <a:bodyPr/>
        <a:lstStyle/>
        <a:p>
          <a:endParaRPr lang="fi-FI"/>
        </a:p>
      </dgm:t>
    </dgm:pt>
    <dgm:pt modelId="{856AFA7B-E378-4FF0-8622-6A12BE3D9BC3}">
      <dgm:prSet phldrT="[Teksti]" custT="1"/>
      <dgm:spPr/>
      <dgm:t>
        <a:bodyPr/>
        <a:lstStyle/>
        <a:p>
          <a:pPr algn="ctr"/>
          <a:r>
            <a:rPr lang="fi-FI" sz="1200"/>
            <a:t>Keskustellaan harjoittelun sujumisesta: kieli ja kulttuuri, yhteistyö parin kanssa, mahdolliset ristiriidat jne.</a:t>
          </a:r>
          <a:endParaRPr lang="fi-FI" sz="1200" b="1" noProof="0">
            <a:solidFill>
              <a:schemeClr val="bg1"/>
            </a:solidFill>
          </a:endParaRPr>
        </a:p>
      </dgm:t>
    </dgm:pt>
    <dgm:pt modelId="{7C11BEB9-8141-491B-908F-09E6FCEA3A7C}" type="parTrans" cxnId="{CB179042-2A21-49E4-A6B3-2B4F9D22ABEC}">
      <dgm:prSet/>
      <dgm:spPr/>
      <dgm:t>
        <a:bodyPr/>
        <a:lstStyle/>
        <a:p>
          <a:endParaRPr lang="fi-FI"/>
        </a:p>
      </dgm:t>
    </dgm:pt>
    <dgm:pt modelId="{7254E6EC-1014-47C1-9FE3-6796E49DB01B}" type="sibTrans" cxnId="{CB179042-2A21-49E4-A6B3-2B4F9D22ABEC}">
      <dgm:prSet/>
      <dgm:spPr/>
      <dgm:t>
        <a:bodyPr/>
        <a:lstStyle/>
        <a:p>
          <a:endParaRPr lang="fi-FI"/>
        </a:p>
      </dgm:t>
    </dgm:pt>
    <dgm:pt modelId="{D07A5588-9641-4379-9696-8D342FE6A223}">
      <dgm:prSet phldrT="[Teksti]" custT="1"/>
      <dgm:spPr/>
      <dgm:t>
        <a:bodyPr/>
        <a:lstStyle/>
        <a:p>
          <a:pPr algn="ctr"/>
          <a:r>
            <a:rPr lang="fi-FI" sz="1200"/>
            <a:t>Kielen oppimista tukevat tehtävät (esim. sanojen ja fraasien kerääminen )</a:t>
          </a:r>
          <a:endParaRPr lang="fi-FI" sz="1200" b="1" noProof="0">
            <a:solidFill>
              <a:schemeClr val="bg1"/>
            </a:solidFill>
          </a:endParaRPr>
        </a:p>
      </dgm:t>
    </dgm:pt>
    <dgm:pt modelId="{7E991C97-4814-42A6-8A1B-424B9E77E9E2}" type="parTrans" cxnId="{30067385-81DF-41EA-BC63-DF69FA210743}">
      <dgm:prSet/>
      <dgm:spPr/>
      <dgm:t>
        <a:bodyPr/>
        <a:lstStyle/>
        <a:p>
          <a:endParaRPr lang="fi-FI"/>
        </a:p>
      </dgm:t>
    </dgm:pt>
    <dgm:pt modelId="{6CEB7CD6-2743-4378-87D1-9479BC725E31}" type="sibTrans" cxnId="{30067385-81DF-41EA-BC63-DF69FA210743}">
      <dgm:prSet/>
      <dgm:spPr/>
      <dgm:t>
        <a:bodyPr/>
        <a:lstStyle/>
        <a:p>
          <a:endParaRPr lang="fi-FI"/>
        </a:p>
      </dgm:t>
    </dgm:pt>
    <dgm:pt modelId="{15CDABA7-0B7A-4C04-B67C-279028F1C8B3}">
      <dgm:prSet phldrT="[Teksti]" custT="1"/>
      <dgm:spPr/>
      <dgm:t>
        <a:bodyPr/>
        <a:lstStyle/>
        <a:p>
          <a:pPr algn="ctr"/>
          <a:r>
            <a:rPr lang="fi-FI" sz="1300"/>
            <a:t>1. harjoitteluviikon lopussa</a:t>
          </a:r>
          <a:endParaRPr lang="fi-FI" sz="1300" b="1" noProof="0">
            <a:solidFill>
              <a:schemeClr val="bg1"/>
            </a:solidFill>
          </a:endParaRPr>
        </a:p>
      </dgm:t>
    </dgm:pt>
    <dgm:pt modelId="{7FF47576-49D5-4B32-9052-229D48405EAC}" type="parTrans" cxnId="{B0497511-4599-46D3-8C90-07B12B61B74E}">
      <dgm:prSet/>
      <dgm:spPr/>
      <dgm:t>
        <a:bodyPr/>
        <a:lstStyle/>
        <a:p>
          <a:endParaRPr lang="fi-FI"/>
        </a:p>
      </dgm:t>
    </dgm:pt>
    <dgm:pt modelId="{0910228F-02FA-4D45-8103-EDE7E6F0A8F6}" type="sibTrans" cxnId="{B0497511-4599-46D3-8C90-07B12B61B74E}">
      <dgm:prSet/>
      <dgm:spPr/>
      <dgm:t>
        <a:bodyPr/>
        <a:lstStyle/>
        <a:p>
          <a:endParaRPr lang="fi-FI"/>
        </a:p>
      </dgm:t>
    </dgm:pt>
    <dgm:pt modelId="{D1340E6D-AA1B-470D-96B1-F6F928C0F7B9}">
      <dgm:prSet phldrT="[Teksti]" custT="1"/>
      <dgm:spPr/>
      <dgm:t>
        <a:bodyPr/>
        <a:lstStyle/>
        <a:p>
          <a:pPr algn="ctr"/>
          <a:r>
            <a:rPr lang="fi-FI" sz="1200"/>
            <a:t>Harjoittelun keskivaiheessa </a:t>
          </a:r>
          <a:endParaRPr lang="fi-FI" sz="1200" b="1" noProof="0">
            <a:solidFill>
              <a:schemeClr val="bg1"/>
            </a:solidFill>
          </a:endParaRPr>
        </a:p>
      </dgm:t>
    </dgm:pt>
    <dgm:pt modelId="{62621428-CA0F-4010-92B4-E4171401510F}" type="parTrans" cxnId="{57F91A0F-DA0A-4BAF-9180-46620D0E5106}">
      <dgm:prSet/>
      <dgm:spPr/>
      <dgm:t>
        <a:bodyPr/>
        <a:lstStyle/>
        <a:p>
          <a:endParaRPr lang="fi-FI"/>
        </a:p>
      </dgm:t>
    </dgm:pt>
    <dgm:pt modelId="{1E7A231D-908E-4618-A2CB-F697B5F838A6}" type="sibTrans" cxnId="{57F91A0F-DA0A-4BAF-9180-46620D0E5106}">
      <dgm:prSet/>
      <dgm:spPr/>
      <dgm:t>
        <a:bodyPr/>
        <a:lstStyle/>
        <a:p>
          <a:endParaRPr lang="fi-FI"/>
        </a:p>
      </dgm:t>
    </dgm:pt>
    <dgm:pt modelId="{02A649FA-8F49-44DA-9BCC-F3C8E9E4AD38}" type="pres">
      <dgm:prSet presAssocID="{791B13AF-ECD1-4FEA-B897-A94AB3E75791}" presName="Name0" presStyleCnt="0">
        <dgm:presLayoutVars>
          <dgm:dir/>
          <dgm:resizeHandles val="exact"/>
        </dgm:presLayoutVars>
      </dgm:prSet>
      <dgm:spPr/>
    </dgm:pt>
    <dgm:pt modelId="{798CDC02-255B-4D7A-AD02-ADC72C4C33BD}" type="pres">
      <dgm:prSet presAssocID="{8A7496F5-E6A2-4A64-8BCA-C25471A1BA19}" presName="node" presStyleLbl="node1" presStyleIdx="0" presStyleCnt="9">
        <dgm:presLayoutVars>
          <dgm:bulletEnabled val="1"/>
        </dgm:presLayoutVars>
      </dgm:prSet>
      <dgm:spPr/>
    </dgm:pt>
    <dgm:pt modelId="{20B45770-4709-4601-B448-B2E763213642}" type="pres">
      <dgm:prSet presAssocID="{245DC3C3-E550-4154-BD45-099EC7C22A8B}" presName="sibTrans" presStyleLbl="sibTrans1D1" presStyleIdx="0" presStyleCnt="8"/>
      <dgm:spPr/>
    </dgm:pt>
    <dgm:pt modelId="{820D5238-114E-4B87-B020-A5B246036831}" type="pres">
      <dgm:prSet presAssocID="{245DC3C3-E550-4154-BD45-099EC7C22A8B}" presName="connectorText" presStyleLbl="sibTrans1D1" presStyleIdx="0" presStyleCnt="8"/>
      <dgm:spPr/>
    </dgm:pt>
    <dgm:pt modelId="{2930ECF7-0D40-40C9-AF21-C8012EBCE283}" type="pres">
      <dgm:prSet presAssocID="{64A5A41A-747E-4F55-A51C-B2D37C0CDE72}" presName="node" presStyleLbl="node1" presStyleIdx="1" presStyleCnt="9">
        <dgm:presLayoutVars>
          <dgm:bulletEnabled val="1"/>
        </dgm:presLayoutVars>
      </dgm:prSet>
      <dgm:spPr/>
    </dgm:pt>
    <dgm:pt modelId="{0955AB35-F458-47D7-8DF7-D61A651F7B2E}" type="pres">
      <dgm:prSet presAssocID="{B64F4FCD-8082-43AC-A864-006A3A996E99}" presName="sibTrans" presStyleLbl="sibTrans1D1" presStyleIdx="1" presStyleCnt="8"/>
      <dgm:spPr/>
    </dgm:pt>
    <dgm:pt modelId="{E27FE312-8CCE-4900-9494-46843620D52C}" type="pres">
      <dgm:prSet presAssocID="{B64F4FCD-8082-43AC-A864-006A3A996E99}" presName="connectorText" presStyleLbl="sibTrans1D1" presStyleIdx="1" presStyleCnt="8"/>
      <dgm:spPr/>
    </dgm:pt>
    <dgm:pt modelId="{CD524B99-CE4D-45B1-BB40-44BCC647BA1B}" type="pres">
      <dgm:prSet presAssocID="{70570E5A-26EA-4592-B8FA-574516FF922B}" presName="node" presStyleLbl="node1" presStyleIdx="2" presStyleCnt="9">
        <dgm:presLayoutVars>
          <dgm:bulletEnabled val="1"/>
        </dgm:presLayoutVars>
      </dgm:prSet>
      <dgm:spPr/>
    </dgm:pt>
    <dgm:pt modelId="{58DE2F81-7EDA-4721-88F9-DCD93C7C5F64}" type="pres">
      <dgm:prSet presAssocID="{EAF86719-EC26-4007-8D89-CDA838D85635}" presName="sibTrans" presStyleLbl="sibTrans1D1" presStyleIdx="2" presStyleCnt="8"/>
      <dgm:spPr/>
    </dgm:pt>
    <dgm:pt modelId="{947C69D0-E283-4993-8807-5247CCB3D35A}" type="pres">
      <dgm:prSet presAssocID="{EAF86719-EC26-4007-8D89-CDA838D85635}" presName="connectorText" presStyleLbl="sibTrans1D1" presStyleIdx="2" presStyleCnt="8"/>
      <dgm:spPr/>
    </dgm:pt>
    <dgm:pt modelId="{6447C7B8-4DFF-4AF1-9C67-73651BAD82CB}" type="pres">
      <dgm:prSet presAssocID="{CDD998F7-36E2-4EC5-B261-7A03F236FADB}" presName="node" presStyleLbl="node1" presStyleIdx="3" presStyleCnt="9">
        <dgm:presLayoutVars>
          <dgm:bulletEnabled val="1"/>
        </dgm:presLayoutVars>
      </dgm:prSet>
      <dgm:spPr/>
    </dgm:pt>
    <dgm:pt modelId="{C4B8F0AE-B1F6-46E7-9BFD-92588FCEC18A}" type="pres">
      <dgm:prSet presAssocID="{10BB179E-1B59-489C-BDBA-1D3CEE159F1E}" presName="sibTrans" presStyleLbl="sibTrans1D1" presStyleIdx="3" presStyleCnt="8"/>
      <dgm:spPr/>
    </dgm:pt>
    <dgm:pt modelId="{53A54E86-BD75-4DFE-9961-6A13E6976E83}" type="pres">
      <dgm:prSet presAssocID="{10BB179E-1B59-489C-BDBA-1D3CEE159F1E}" presName="connectorText" presStyleLbl="sibTrans1D1" presStyleIdx="3" presStyleCnt="8"/>
      <dgm:spPr/>
    </dgm:pt>
    <dgm:pt modelId="{678A5FA1-5445-4048-84FE-6B3FFD0AA33B}" type="pres">
      <dgm:prSet presAssocID="{4B4056A7-4EC7-47AE-BB13-E8E1939FFBFE}" presName="node" presStyleLbl="node1" presStyleIdx="4" presStyleCnt="9">
        <dgm:presLayoutVars>
          <dgm:bulletEnabled val="1"/>
        </dgm:presLayoutVars>
      </dgm:prSet>
      <dgm:spPr/>
    </dgm:pt>
    <dgm:pt modelId="{20A3BB5B-53AD-447B-AF58-9FFF976A950F}" type="pres">
      <dgm:prSet presAssocID="{CD63EBC5-4BE2-4DBB-A46D-D4B6A1CD13BD}" presName="sibTrans" presStyleLbl="sibTrans1D1" presStyleIdx="4" presStyleCnt="8"/>
      <dgm:spPr/>
    </dgm:pt>
    <dgm:pt modelId="{503AB13D-036B-402B-8E25-1DD09BF8ED69}" type="pres">
      <dgm:prSet presAssocID="{CD63EBC5-4BE2-4DBB-A46D-D4B6A1CD13BD}" presName="connectorText" presStyleLbl="sibTrans1D1" presStyleIdx="4" presStyleCnt="8"/>
      <dgm:spPr/>
    </dgm:pt>
    <dgm:pt modelId="{6E1D3712-AEEC-46E5-BEDE-F5F50CFB9F4A}" type="pres">
      <dgm:prSet presAssocID="{A582E483-CBA7-43D3-BB11-95A548DC2E34}" presName="node" presStyleLbl="node1" presStyleIdx="5" presStyleCnt="9">
        <dgm:presLayoutVars>
          <dgm:bulletEnabled val="1"/>
        </dgm:presLayoutVars>
      </dgm:prSet>
      <dgm:spPr/>
    </dgm:pt>
    <dgm:pt modelId="{D7E38B62-E0F9-4169-9B46-0AE83F9F987F}" type="pres">
      <dgm:prSet presAssocID="{4CB6FC9A-B3C4-4EC0-9FC5-3B61263B68AB}" presName="sibTrans" presStyleLbl="sibTrans1D1" presStyleIdx="5" presStyleCnt="8"/>
      <dgm:spPr/>
    </dgm:pt>
    <dgm:pt modelId="{0F147D90-2E66-45BD-A392-3CBB13DF2603}" type="pres">
      <dgm:prSet presAssocID="{4CB6FC9A-B3C4-4EC0-9FC5-3B61263B68AB}" presName="connectorText" presStyleLbl="sibTrans1D1" presStyleIdx="5" presStyleCnt="8"/>
      <dgm:spPr/>
    </dgm:pt>
    <dgm:pt modelId="{7897A1E8-6235-4E92-8C4A-54B0E7B7CF95}" type="pres">
      <dgm:prSet presAssocID="{022D11C1-421E-41DA-AD31-CC66A776CC18}" presName="node" presStyleLbl="node1" presStyleIdx="6" presStyleCnt="9">
        <dgm:presLayoutVars>
          <dgm:bulletEnabled val="1"/>
        </dgm:presLayoutVars>
      </dgm:prSet>
      <dgm:spPr/>
    </dgm:pt>
    <dgm:pt modelId="{23C167CD-520D-499D-8A39-F2F6B50376FA}" type="pres">
      <dgm:prSet presAssocID="{F649A55B-0B8D-420D-9DB5-3DB9F37213BD}" presName="sibTrans" presStyleLbl="sibTrans1D1" presStyleIdx="6" presStyleCnt="8"/>
      <dgm:spPr/>
    </dgm:pt>
    <dgm:pt modelId="{268CD514-E9C2-4BE0-A5FD-87FA5A6B245B}" type="pres">
      <dgm:prSet presAssocID="{F649A55B-0B8D-420D-9DB5-3DB9F37213BD}" presName="connectorText" presStyleLbl="sibTrans1D1" presStyleIdx="6" presStyleCnt="8"/>
      <dgm:spPr/>
    </dgm:pt>
    <dgm:pt modelId="{3EC6E2FC-E4BF-4836-8412-DB6E5656310F}" type="pres">
      <dgm:prSet presAssocID="{A2C74030-281A-4F92-849B-F676BF205EBF}" presName="node" presStyleLbl="node1" presStyleIdx="7" presStyleCnt="9">
        <dgm:presLayoutVars>
          <dgm:bulletEnabled val="1"/>
        </dgm:presLayoutVars>
      </dgm:prSet>
      <dgm:spPr/>
    </dgm:pt>
    <dgm:pt modelId="{F526B576-F169-4280-A358-C7B53EE9F16B}" type="pres">
      <dgm:prSet presAssocID="{639CFAB2-4ED8-49A5-934A-E7BDCFCDF8C3}" presName="sibTrans" presStyleLbl="sibTrans1D1" presStyleIdx="7" presStyleCnt="8"/>
      <dgm:spPr/>
    </dgm:pt>
    <dgm:pt modelId="{9DF736F0-69AA-4678-B7D8-2CE139DEE647}" type="pres">
      <dgm:prSet presAssocID="{639CFAB2-4ED8-49A5-934A-E7BDCFCDF8C3}" presName="connectorText" presStyleLbl="sibTrans1D1" presStyleIdx="7" presStyleCnt="8"/>
      <dgm:spPr/>
    </dgm:pt>
    <dgm:pt modelId="{A3356988-4873-432A-B2AC-535CB460D617}" type="pres">
      <dgm:prSet presAssocID="{AE293059-5046-4622-BF0E-B0D2472E437F}" presName="node" presStyleLbl="node1" presStyleIdx="8" presStyleCnt="9">
        <dgm:presLayoutVars>
          <dgm:bulletEnabled val="1"/>
        </dgm:presLayoutVars>
      </dgm:prSet>
      <dgm:spPr/>
    </dgm:pt>
  </dgm:ptLst>
  <dgm:cxnLst>
    <dgm:cxn modelId="{5EB15801-EA2A-420E-BF8E-982EB7C85D22}" type="presOf" srcId="{10BB179E-1B59-489C-BDBA-1D3CEE159F1E}" destId="{53A54E86-BD75-4DFE-9961-6A13E6976E83}" srcOrd="1" destOrd="0" presId="urn:microsoft.com/office/officeart/2005/8/layout/bProcess3"/>
    <dgm:cxn modelId="{5A5A3907-B85D-4C67-A668-A505F6850F84}" type="presOf" srcId="{022D11C1-421E-41DA-AD31-CC66A776CC18}" destId="{7897A1E8-6235-4E92-8C4A-54B0E7B7CF95}" srcOrd="0" destOrd="0" presId="urn:microsoft.com/office/officeart/2005/8/layout/bProcess3"/>
    <dgm:cxn modelId="{8ACFDF08-FEBF-410C-B9A9-C045BFF7B917}" type="presOf" srcId="{791B13AF-ECD1-4FEA-B897-A94AB3E75791}" destId="{02A649FA-8F49-44DA-9BCC-F3C8E9E4AD38}" srcOrd="0" destOrd="0" presId="urn:microsoft.com/office/officeart/2005/8/layout/bProcess3"/>
    <dgm:cxn modelId="{A54A6A0C-AFBC-4976-8A1C-09C1FA1CE73B}" srcId="{791B13AF-ECD1-4FEA-B897-A94AB3E75791}" destId="{70570E5A-26EA-4592-B8FA-574516FF922B}" srcOrd="2" destOrd="0" parTransId="{8140672C-9162-46F4-8D58-A6EE146D06A4}" sibTransId="{EAF86719-EC26-4007-8D89-CDA838D85635}"/>
    <dgm:cxn modelId="{57F91A0F-DA0A-4BAF-9180-46620D0E5106}" srcId="{A2C74030-281A-4F92-849B-F676BF205EBF}" destId="{D1340E6D-AA1B-470D-96B1-F6F928C0F7B9}" srcOrd="0" destOrd="0" parTransId="{62621428-CA0F-4010-92B4-E4171401510F}" sibTransId="{1E7A231D-908E-4618-A2CB-F697B5F838A6}"/>
    <dgm:cxn modelId="{B0497511-4599-46D3-8C90-07B12B61B74E}" srcId="{A582E483-CBA7-43D3-BB11-95A548DC2E34}" destId="{15CDABA7-0B7A-4C04-B67C-279028F1C8B3}" srcOrd="0" destOrd="0" parTransId="{7FF47576-49D5-4B32-9052-229D48405EAC}" sibTransId="{0910228F-02FA-4D45-8103-EDE7E6F0A8F6}"/>
    <dgm:cxn modelId="{A275EC11-F671-49C1-A086-FB8159F4A89F}" type="presOf" srcId="{35A84692-9427-403A-A095-358801196293}" destId="{678A5FA1-5445-4048-84FE-6B3FFD0AA33B}" srcOrd="0" destOrd="2" presId="urn:microsoft.com/office/officeart/2005/8/layout/bProcess3"/>
    <dgm:cxn modelId="{77A30D18-18F5-439C-9FD5-2EA5BBF8CB75}" type="presOf" srcId="{D31EB9B4-9493-4F3E-8817-FFBDDF9A24BB}" destId="{6E1D3712-AEEC-46E5-BEDE-F5F50CFB9F4A}" srcOrd="0" destOrd="3" presId="urn:microsoft.com/office/officeart/2005/8/layout/bProcess3"/>
    <dgm:cxn modelId="{C986A31B-59E9-4801-988D-E7A06CA1B4C7}" type="presOf" srcId="{D07A5588-9641-4379-9696-8D342FE6A223}" destId="{7897A1E8-6235-4E92-8C4A-54B0E7B7CF95}" srcOrd="0" destOrd="2" presId="urn:microsoft.com/office/officeart/2005/8/layout/bProcess3"/>
    <dgm:cxn modelId="{412D771D-0EB0-4377-AE14-7D44F165D87A}" srcId="{022D11C1-421E-41DA-AD31-CC66A776CC18}" destId="{672891D4-3C56-4923-BD6F-576A0A52D2E5}" srcOrd="0" destOrd="0" parTransId="{43AC022C-C496-4578-B749-99CCAF97E497}" sibTransId="{59F6BE1C-E1E6-4190-850B-DD393A2FC469}"/>
    <dgm:cxn modelId="{E407551E-566F-4F3D-A33D-5B4330D3901D}" srcId="{4B4056A7-4EC7-47AE-BB13-E8E1939FFBFE}" destId="{35A84692-9427-403A-A095-358801196293}" srcOrd="1" destOrd="0" parTransId="{076FCA35-AF9D-4730-B7AC-A2091BF5ABDF}" sibTransId="{009570AF-04EC-4BC9-AC38-280AB494CE89}"/>
    <dgm:cxn modelId="{3DC00121-3610-48E5-A361-7EFDEA8D14F1}" srcId="{791B13AF-ECD1-4FEA-B897-A94AB3E75791}" destId="{CDD998F7-36E2-4EC5-B261-7A03F236FADB}" srcOrd="3" destOrd="0" parTransId="{2DBCCF62-0688-445D-9700-EF3C68946859}" sibTransId="{10BB179E-1B59-489C-BDBA-1D3CEE159F1E}"/>
    <dgm:cxn modelId="{31D2BB23-5F9F-4D20-BCA6-81E1CE19B072}" type="presOf" srcId="{CD63EBC5-4BE2-4DBB-A46D-D4B6A1CD13BD}" destId="{503AB13D-036B-402B-8E25-1DD09BF8ED69}" srcOrd="1" destOrd="0" presId="urn:microsoft.com/office/officeart/2005/8/layout/bProcess3"/>
    <dgm:cxn modelId="{40D66D2B-9257-4954-8BE3-3A4B1E3A9912}" type="presOf" srcId="{4CB6FC9A-B3C4-4EC0-9FC5-3B61263B68AB}" destId="{0F147D90-2E66-45BD-A392-3CBB13DF2603}" srcOrd="1" destOrd="0" presId="urn:microsoft.com/office/officeart/2005/8/layout/bProcess3"/>
    <dgm:cxn modelId="{6BC3DA2C-0DC6-4149-B386-A554DD32FBDF}" type="presOf" srcId="{10BB179E-1B59-489C-BDBA-1D3CEE159F1E}" destId="{C4B8F0AE-B1F6-46E7-9BFD-92588FCEC18A}" srcOrd="0" destOrd="0" presId="urn:microsoft.com/office/officeart/2005/8/layout/bProcess3"/>
    <dgm:cxn modelId="{1BF73037-72E8-4FAC-984A-34BC5985457F}" type="presOf" srcId="{245DC3C3-E550-4154-BD45-099EC7C22A8B}" destId="{20B45770-4709-4601-B448-B2E763213642}" srcOrd="0" destOrd="0" presId="urn:microsoft.com/office/officeart/2005/8/layout/bProcess3"/>
    <dgm:cxn modelId="{4356BE38-03B6-42CD-96A2-93FEA09225B5}" srcId="{791B13AF-ECD1-4FEA-B897-A94AB3E75791}" destId="{A2C74030-281A-4F92-849B-F676BF205EBF}" srcOrd="7" destOrd="0" parTransId="{73118F02-1191-47BE-B905-524C8837BEE7}" sibTransId="{639CFAB2-4ED8-49A5-934A-E7BDCFCDF8C3}"/>
    <dgm:cxn modelId="{B450D43A-0782-4052-BD5F-80C9A0A6F47B}" type="presOf" srcId="{D1340E6D-AA1B-470D-96B1-F6F928C0F7B9}" destId="{3EC6E2FC-E4BF-4836-8412-DB6E5656310F}" srcOrd="0" destOrd="1" presId="urn:microsoft.com/office/officeart/2005/8/layout/bProcess3"/>
    <dgm:cxn modelId="{CB179042-2A21-49E4-A6B3-2B4F9D22ABEC}" srcId="{A2C74030-281A-4F92-849B-F676BF205EBF}" destId="{856AFA7B-E378-4FF0-8622-6A12BE3D9BC3}" srcOrd="1" destOrd="0" parTransId="{7C11BEB9-8141-491B-908F-09E6FCEA3A7C}" sibTransId="{7254E6EC-1014-47C1-9FE3-6796E49DB01B}"/>
    <dgm:cxn modelId="{D56E7C45-45F4-4BE4-8CBA-61CCE89B2F0D}" type="presOf" srcId="{EAF86719-EC26-4007-8D89-CDA838D85635}" destId="{947C69D0-E283-4993-8807-5247CCB3D35A}" srcOrd="1" destOrd="0" presId="urn:microsoft.com/office/officeart/2005/8/layout/bProcess3"/>
    <dgm:cxn modelId="{A3545B47-8239-4DE1-8E24-83E1FCBE6F98}" type="presOf" srcId="{639CFAB2-4ED8-49A5-934A-E7BDCFCDF8C3}" destId="{9DF736F0-69AA-4678-B7D8-2CE139DEE647}" srcOrd="1" destOrd="0" presId="urn:microsoft.com/office/officeart/2005/8/layout/bProcess3"/>
    <dgm:cxn modelId="{BBD76468-D50E-4B67-B623-01EF3FC841FB}" type="presOf" srcId="{F649A55B-0B8D-420D-9DB5-3DB9F37213BD}" destId="{23C167CD-520D-499D-8A39-F2F6B50376FA}" srcOrd="0" destOrd="0" presId="urn:microsoft.com/office/officeart/2005/8/layout/bProcess3"/>
    <dgm:cxn modelId="{9E380A6C-98D6-4289-AA89-0CEC3EB974D5}" srcId="{791B13AF-ECD1-4FEA-B897-A94AB3E75791}" destId="{AE293059-5046-4622-BF0E-B0D2472E437F}" srcOrd="8" destOrd="0" parTransId="{C350447B-13D3-42E3-9390-E7A518E47DF1}" sibTransId="{A426A272-44E0-4989-A1D9-2BFC09D67E02}"/>
    <dgm:cxn modelId="{7113224C-EF65-4AD3-B7BA-1C68B8CC51DA}" type="presOf" srcId="{4B4056A7-4EC7-47AE-BB13-E8E1939FFBFE}" destId="{678A5FA1-5445-4048-84FE-6B3FFD0AA33B}" srcOrd="0" destOrd="0" presId="urn:microsoft.com/office/officeart/2005/8/layout/bProcess3"/>
    <dgm:cxn modelId="{54BD416C-BC98-4673-AD57-EEDBCD62AC77}" type="presOf" srcId="{4F665DE5-91CE-44BD-9CA7-15DA97083FE0}" destId="{CD524B99-CE4D-45B1-BB40-44BCC647BA1B}" srcOrd="0" destOrd="1" presId="urn:microsoft.com/office/officeart/2005/8/layout/bProcess3"/>
    <dgm:cxn modelId="{71A6AE6F-0A8A-4F3E-99D0-7CCEA07EA7A4}" srcId="{A582E483-CBA7-43D3-BB11-95A548DC2E34}" destId="{D31EB9B4-9493-4F3E-8817-FFBDDF9A24BB}" srcOrd="2" destOrd="0" parTransId="{3A997B4C-1589-4C76-A7AF-BFBE4C8A5ACA}" sibTransId="{19BAF2D1-A828-4CCD-848D-BC9E4E237F8E}"/>
    <dgm:cxn modelId="{91EFB550-EB81-430C-9EFC-64C113520BBF}" type="presOf" srcId="{856AFA7B-E378-4FF0-8622-6A12BE3D9BC3}" destId="{3EC6E2FC-E4BF-4836-8412-DB6E5656310F}" srcOrd="0" destOrd="2" presId="urn:microsoft.com/office/officeart/2005/8/layout/bProcess3"/>
    <dgm:cxn modelId="{30AC1B77-04B5-4286-A73F-927BCD28AF02}" type="presOf" srcId="{CD63EBC5-4BE2-4DBB-A46D-D4B6A1CD13BD}" destId="{20A3BB5B-53AD-447B-AF58-9FFF976A950F}" srcOrd="0" destOrd="0" presId="urn:microsoft.com/office/officeart/2005/8/layout/bProcess3"/>
    <dgm:cxn modelId="{C6A52E57-BB0E-4E5A-86E0-ED40C61BE899}" type="presOf" srcId="{672891D4-3C56-4923-BD6F-576A0A52D2E5}" destId="{7897A1E8-6235-4E92-8C4A-54B0E7B7CF95}" srcOrd="0" destOrd="1" presId="urn:microsoft.com/office/officeart/2005/8/layout/bProcess3"/>
    <dgm:cxn modelId="{DEE82F79-F9BE-4D7B-857A-216B0D23C907}" type="presOf" srcId="{B64F4FCD-8082-43AC-A864-006A3A996E99}" destId="{E27FE312-8CCE-4900-9494-46843620D52C}" srcOrd="1" destOrd="0" presId="urn:microsoft.com/office/officeart/2005/8/layout/bProcess3"/>
    <dgm:cxn modelId="{94D9E079-6686-4055-BDBA-9B0327781FC7}" srcId="{791B13AF-ECD1-4FEA-B897-A94AB3E75791}" destId="{022D11C1-421E-41DA-AD31-CC66A776CC18}" srcOrd="6" destOrd="0" parTransId="{DE0E09C7-0B93-4A8C-9F6E-67AAC166F363}" sibTransId="{F649A55B-0B8D-420D-9DB5-3DB9F37213BD}"/>
    <dgm:cxn modelId="{0794F67C-311D-48F0-9E96-CC53A0EEE636}" srcId="{A582E483-CBA7-43D3-BB11-95A548DC2E34}" destId="{6167D09D-C4A8-491C-8651-E3EB2D1D169A}" srcOrd="1" destOrd="0" parTransId="{0570D4BE-848A-41C3-8895-7E0F01070F27}" sibTransId="{AC0B0C03-AFBF-4B9A-813E-C9D666A7D928}"/>
    <dgm:cxn modelId="{2A003E7D-D2D8-40AC-B8EC-E8C8B783537A}" type="presOf" srcId="{DBE10765-3F6F-412E-9F9F-3DFE7E991637}" destId="{678A5FA1-5445-4048-84FE-6B3FFD0AA33B}" srcOrd="0" destOrd="1" presId="urn:microsoft.com/office/officeart/2005/8/layout/bProcess3"/>
    <dgm:cxn modelId="{ED78D07D-834C-4B41-AF5D-40423A4CFC0F}" srcId="{791B13AF-ECD1-4FEA-B897-A94AB3E75791}" destId="{8A7496F5-E6A2-4A64-8BCA-C25471A1BA19}" srcOrd="0" destOrd="0" parTransId="{685CCAA5-BC03-4714-8982-E3DB28431CE4}" sibTransId="{245DC3C3-E550-4154-BD45-099EC7C22A8B}"/>
    <dgm:cxn modelId="{28A0477F-FB2A-4595-939D-8ABD79A288E2}" type="presOf" srcId="{8A7496F5-E6A2-4A64-8BCA-C25471A1BA19}" destId="{798CDC02-255B-4D7A-AD02-ADC72C4C33BD}" srcOrd="0" destOrd="0" presId="urn:microsoft.com/office/officeart/2005/8/layout/bProcess3"/>
    <dgm:cxn modelId="{7112A57F-5D2E-404C-A06B-F8B34593F552}" type="presOf" srcId="{882A2B3C-68DC-4536-BAAE-FE5F6D3D85DA}" destId="{CD524B99-CE4D-45B1-BB40-44BCC647BA1B}" srcOrd="0" destOrd="2" presId="urn:microsoft.com/office/officeart/2005/8/layout/bProcess3"/>
    <dgm:cxn modelId="{512BE17F-BFAA-4849-9426-F508569655FA}" type="presOf" srcId="{A582E483-CBA7-43D3-BB11-95A548DC2E34}" destId="{6E1D3712-AEEC-46E5-BEDE-F5F50CFB9F4A}" srcOrd="0" destOrd="0" presId="urn:microsoft.com/office/officeart/2005/8/layout/bProcess3"/>
    <dgm:cxn modelId="{30067385-81DF-41EA-BC63-DF69FA210743}" srcId="{022D11C1-421E-41DA-AD31-CC66A776CC18}" destId="{D07A5588-9641-4379-9696-8D342FE6A223}" srcOrd="1" destOrd="0" parTransId="{7E991C97-4814-42A6-8A1B-424B9E77E9E2}" sibTransId="{6CEB7CD6-2743-4378-87D1-9479BC725E31}"/>
    <dgm:cxn modelId="{97B53F89-B383-461C-B918-08DB47989FC9}" type="presOf" srcId="{B64F4FCD-8082-43AC-A864-006A3A996E99}" destId="{0955AB35-F458-47D7-8DF7-D61A651F7B2E}" srcOrd="0" destOrd="0" presId="urn:microsoft.com/office/officeart/2005/8/layout/bProcess3"/>
    <dgm:cxn modelId="{5875BE8B-D8C7-400C-875E-88DA9ABE87B1}" srcId="{70570E5A-26EA-4592-B8FA-574516FF922B}" destId="{882A2B3C-68DC-4536-BAAE-FE5F6D3D85DA}" srcOrd="1" destOrd="0" parTransId="{84F2DFD5-7728-42E0-B461-1E150D108A07}" sibTransId="{8C42C4BA-C50A-4D41-8F35-4A4861650445}"/>
    <dgm:cxn modelId="{53A0A58D-52B8-4E75-9526-6490DEBEEA00}" type="presOf" srcId="{AE293059-5046-4622-BF0E-B0D2472E437F}" destId="{A3356988-4873-432A-B2AC-535CB460D617}" srcOrd="0" destOrd="0" presId="urn:microsoft.com/office/officeart/2005/8/layout/bProcess3"/>
    <dgm:cxn modelId="{A5A4BA8D-731C-4415-9FE4-92C6650C021C}" type="presOf" srcId="{EAF86719-EC26-4007-8D89-CDA838D85635}" destId="{58DE2F81-7EDA-4721-88F9-DCD93C7C5F64}" srcOrd="0" destOrd="0" presId="urn:microsoft.com/office/officeart/2005/8/layout/bProcess3"/>
    <dgm:cxn modelId="{C1F9EF8E-D474-4C0E-8FC7-73D6C21BB200}" srcId="{791B13AF-ECD1-4FEA-B897-A94AB3E75791}" destId="{4B4056A7-4EC7-47AE-BB13-E8E1939FFBFE}" srcOrd="4" destOrd="0" parTransId="{3C4799C3-F78C-4D44-9B62-E01436815A68}" sibTransId="{CD63EBC5-4BE2-4DBB-A46D-D4B6A1CD13BD}"/>
    <dgm:cxn modelId="{CE4047AC-C0BB-47D1-AA99-0623009DBBBF}" type="presOf" srcId="{CDD998F7-36E2-4EC5-B261-7A03F236FADB}" destId="{6447C7B8-4DFF-4AF1-9C67-73651BAD82CB}" srcOrd="0" destOrd="0" presId="urn:microsoft.com/office/officeart/2005/8/layout/bProcess3"/>
    <dgm:cxn modelId="{9FF2C6AE-FBEB-4297-A438-1714369821F0}" type="presOf" srcId="{A2C74030-281A-4F92-849B-F676BF205EBF}" destId="{3EC6E2FC-E4BF-4836-8412-DB6E5656310F}" srcOrd="0" destOrd="0" presId="urn:microsoft.com/office/officeart/2005/8/layout/bProcess3"/>
    <dgm:cxn modelId="{E92E51B1-A38E-4975-95C5-A21E343A8E5D}" srcId="{791B13AF-ECD1-4FEA-B897-A94AB3E75791}" destId="{64A5A41A-747E-4F55-A51C-B2D37C0CDE72}" srcOrd="1" destOrd="0" parTransId="{83E93933-6F7F-4966-BB2D-911D521BF205}" sibTransId="{B64F4FCD-8082-43AC-A864-006A3A996E99}"/>
    <dgm:cxn modelId="{A7B3BBB6-EE84-44D8-8EB9-110A4310B278}" type="presOf" srcId="{245DC3C3-E550-4154-BD45-099EC7C22A8B}" destId="{820D5238-114E-4B87-B020-A5B246036831}" srcOrd="1" destOrd="0" presId="urn:microsoft.com/office/officeart/2005/8/layout/bProcess3"/>
    <dgm:cxn modelId="{C21CA8C2-AF94-4D88-BD5A-8006847BF053}" srcId="{4B4056A7-4EC7-47AE-BB13-E8E1939FFBFE}" destId="{DBE10765-3F6F-412E-9F9F-3DFE7E991637}" srcOrd="0" destOrd="0" parTransId="{A2D455B0-2299-4846-8B01-8FBC9A525D52}" sibTransId="{6FC08B46-5903-45B9-A241-AC38D58AEB7C}"/>
    <dgm:cxn modelId="{8D56F6C2-BDC4-4D5F-8B6C-5B6B36032AAB}" type="presOf" srcId="{6167D09D-C4A8-491C-8651-E3EB2D1D169A}" destId="{6E1D3712-AEEC-46E5-BEDE-F5F50CFB9F4A}" srcOrd="0" destOrd="2" presId="urn:microsoft.com/office/officeart/2005/8/layout/bProcess3"/>
    <dgm:cxn modelId="{1AEA7FC5-F215-4AC5-876A-218486D52D36}" type="presOf" srcId="{15CDABA7-0B7A-4C04-B67C-279028F1C8B3}" destId="{6E1D3712-AEEC-46E5-BEDE-F5F50CFB9F4A}" srcOrd="0" destOrd="1" presId="urn:microsoft.com/office/officeart/2005/8/layout/bProcess3"/>
    <dgm:cxn modelId="{54E4AACD-037D-412A-97FA-525EBC149937}" type="presOf" srcId="{F649A55B-0B8D-420D-9DB5-3DB9F37213BD}" destId="{268CD514-E9C2-4BE0-A5FD-87FA5A6B245B}" srcOrd="1" destOrd="0" presId="urn:microsoft.com/office/officeart/2005/8/layout/bProcess3"/>
    <dgm:cxn modelId="{CBEF59D4-BE42-4C47-9A4E-19DB3B1EB868}" srcId="{70570E5A-26EA-4592-B8FA-574516FF922B}" destId="{4F665DE5-91CE-44BD-9CA7-15DA97083FE0}" srcOrd="0" destOrd="0" parTransId="{CFE95E9C-563B-4698-A8F6-5A201087046C}" sibTransId="{8F3C5B08-04D5-44C1-8BC0-DD7A14468FB8}"/>
    <dgm:cxn modelId="{8D20ECDE-7DF9-482A-9D8A-ADCB8FFC5CFF}" type="presOf" srcId="{70570E5A-26EA-4592-B8FA-574516FF922B}" destId="{CD524B99-CE4D-45B1-BB40-44BCC647BA1B}" srcOrd="0" destOrd="0" presId="urn:microsoft.com/office/officeart/2005/8/layout/bProcess3"/>
    <dgm:cxn modelId="{C12281E3-2C01-4067-9854-E63BE3EE2072}" srcId="{791B13AF-ECD1-4FEA-B897-A94AB3E75791}" destId="{A582E483-CBA7-43D3-BB11-95A548DC2E34}" srcOrd="5" destOrd="0" parTransId="{4C896338-7698-4B98-AB9B-27E3023DA2DB}" sibTransId="{4CB6FC9A-B3C4-4EC0-9FC5-3B61263B68AB}"/>
    <dgm:cxn modelId="{A2F694EB-F94B-4EE0-BF90-A0B4F6E3AD72}" type="presOf" srcId="{639CFAB2-4ED8-49A5-934A-E7BDCFCDF8C3}" destId="{F526B576-F169-4280-A358-C7B53EE9F16B}" srcOrd="0" destOrd="0" presId="urn:microsoft.com/office/officeart/2005/8/layout/bProcess3"/>
    <dgm:cxn modelId="{66A084F4-4AB1-4DE8-9902-2C1F3DA2F4E4}" type="presOf" srcId="{64A5A41A-747E-4F55-A51C-B2D37C0CDE72}" destId="{2930ECF7-0D40-40C9-AF21-C8012EBCE283}" srcOrd="0" destOrd="0" presId="urn:microsoft.com/office/officeart/2005/8/layout/bProcess3"/>
    <dgm:cxn modelId="{F574CCFF-78AF-468E-830D-901C264F4E4C}" type="presOf" srcId="{4CB6FC9A-B3C4-4EC0-9FC5-3B61263B68AB}" destId="{D7E38B62-E0F9-4169-9B46-0AE83F9F987F}" srcOrd="0" destOrd="0" presId="urn:microsoft.com/office/officeart/2005/8/layout/bProcess3"/>
    <dgm:cxn modelId="{8A47F9FD-B269-4E00-98C4-6CAD07591D7C}" type="presParOf" srcId="{02A649FA-8F49-44DA-9BCC-F3C8E9E4AD38}" destId="{798CDC02-255B-4D7A-AD02-ADC72C4C33BD}" srcOrd="0" destOrd="0" presId="urn:microsoft.com/office/officeart/2005/8/layout/bProcess3"/>
    <dgm:cxn modelId="{8D6042AE-A1B6-42B1-848D-83E6CD97C955}" type="presParOf" srcId="{02A649FA-8F49-44DA-9BCC-F3C8E9E4AD38}" destId="{20B45770-4709-4601-B448-B2E763213642}" srcOrd="1" destOrd="0" presId="urn:microsoft.com/office/officeart/2005/8/layout/bProcess3"/>
    <dgm:cxn modelId="{863CE644-840F-48E4-91B6-A277B415F715}" type="presParOf" srcId="{20B45770-4709-4601-B448-B2E763213642}" destId="{820D5238-114E-4B87-B020-A5B246036831}" srcOrd="0" destOrd="0" presId="urn:microsoft.com/office/officeart/2005/8/layout/bProcess3"/>
    <dgm:cxn modelId="{CA6A44AD-684D-4E82-826B-3E71B16113EF}" type="presParOf" srcId="{02A649FA-8F49-44DA-9BCC-F3C8E9E4AD38}" destId="{2930ECF7-0D40-40C9-AF21-C8012EBCE283}" srcOrd="2" destOrd="0" presId="urn:microsoft.com/office/officeart/2005/8/layout/bProcess3"/>
    <dgm:cxn modelId="{2FA806A0-F1B6-41E5-A66C-1EE77A63022C}" type="presParOf" srcId="{02A649FA-8F49-44DA-9BCC-F3C8E9E4AD38}" destId="{0955AB35-F458-47D7-8DF7-D61A651F7B2E}" srcOrd="3" destOrd="0" presId="urn:microsoft.com/office/officeart/2005/8/layout/bProcess3"/>
    <dgm:cxn modelId="{38BFF568-7DE7-45F0-9353-F31E46C53545}" type="presParOf" srcId="{0955AB35-F458-47D7-8DF7-D61A651F7B2E}" destId="{E27FE312-8CCE-4900-9494-46843620D52C}" srcOrd="0" destOrd="0" presId="urn:microsoft.com/office/officeart/2005/8/layout/bProcess3"/>
    <dgm:cxn modelId="{20302BBE-1D96-4FE3-97C0-F64F2C9DF069}" type="presParOf" srcId="{02A649FA-8F49-44DA-9BCC-F3C8E9E4AD38}" destId="{CD524B99-CE4D-45B1-BB40-44BCC647BA1B}" srcOrd="4" destOrd="0" presId="urn:microsoft.com/office/officeart/2005/8/layout/bProcess3"/>
    <dgm:cxn modelId="{407FD7EB-02B1-43FD-B5C7-652A16A82669}" type="presParOf" srcId="{02A649FA-8F49-44DA-9BCC-F3C8E9E4AD38}" destId="{58DE2F81-7EDA-4721-88F9-DCD93C7C5F64}" srcOrd="5" destOrd="0" presId="urn:microsoft.com/office/officeart/2005/8/layout/bProcess3"/>
    <dgm:cxn modelId="{743612A3-1A60-4FBB-8EC2-309DC3527888}" type="presParOf" srcId="{58DE2F81-7EDA-4721-88F9-DCD93C7C5F64}" destId="{947C69D0-E283-4993-8807-5247CCB3D35A}" srcOrd="0" destOrd="0" presId="urn:microsoft.com/office/officeart/2005/8/layout/bProcess3"/>
    <dgm:cxn modelId="{DD3505DB-BBDE-499D-B81D-E860FDB66A7A}" type="presParOf" srcId="{02A649FA-8F49-44DA-9BCC-F3C8E9E4AD38}" destId="{6447C7B8-4DFF-4AF1-9C67-73651BAD82CB}" srcOrd="6" destOrd="0" presId="urn:microsoft.com/office/officeart/2005/8/layout/bProcess3"/>
    <dgm:cxn modelId="{9435FD11-0BC3-4F15-A53A-CFC4AEF6ABA4}" type="presParOf" srcId="{02A649FA-8F49-44DA-9BCC-F3C8E9E4AD38}" destId="{C4B8F0AE-B1F6-46E7-9BFD-92588FCEC18A}" srcOrd="7" destOrd="0" presId="urn:microsoft.com/office/officeart/2005/8/layout/bProcess3"/>
    <dgm:cxn modelId="{04458F31-FEA1-4A47-BC6D-F7E03CBE8B16}" type="presParOf" srcId="{C4B8F0AE-B1F6-46E7-9BFD-92588FCEC18A}" destId="{53A54E86-BD75-4DFE-9961-6A13E6976E83}" srcOrd="0" destOrd="0" presId="urn:microsoft.com/office/officeart/2005/8/layout/bProcess3"/>
    <dgm:cxn modelId="{F5E14FD3-0CF6-446F-9391-3C285179369C}" type="presParOf" srcId="{02A649FA-8F49-44DA-9BCC-F3C8E9E4AD38}" destId="{678A5FA1-5445-4048-84FE-6B3FFD0AA33B}" srcOrd="8" destOrd="0" presId="urn:microsoft.com/office/officeart/2005/8/layout/bProcess3"/>
    <dgm:cxn modelId="{7779CF2E-6C87-47D7-B4CF-3894E135E269}" type="presParOf" srcId="{02A649FA-8F49-44DA-9BCC-F3C8E9E4AD38}" destId="{20A3BB5B-53AD-447B-AF58-9FFF976A950F}" srcOrd="9" destOrd="0" presId="urn:microsoft.com/office/officeart/2005/8/layout/bProcess3"/>
    <dgm:cxn modelId="{E33BBC34-04B1-44DC-8543-6C36BCE65848}" type="presParOf" srcId="{20A3BB5B-53AD-447B-AF58-9FFF976A950F}" destId="{503AB13D-036B-402B-8E25-1DD09BF8ED69}" srcOrd="0" destOrd="0" presId="urn:microsoft.com/office/officeart/2005/8/layout/bProcess3"/>
    <dgm:cxn modelId="{0803E3B2-64BB-4C38-B858-0A3FB81120E7}" type="presParOf" srcId="{02A649FA-8F49-44DA-9BCC-F3C8E9E4AD38}" destId="{6E1D3712-AEEC-46E5-BEDE-F5F50CFB9F4A}" srcOrd="10" destOrd="0" presId="urn:microsoft.com/office/officeart/2005/8/layout/bProcess3"/>
    <dgm:cxn modelId="{BAB7AA22-EE29-4EEE-AA23-40A5FA380B84}" type="presParOf" srcId="{02A649FA-8F49-44DA-9BCC-F3C8E9E4AD38}" destId="{D7E38B62-E0F9-4169-9B46-0AE83F9F987F}" srcOrd="11" destOrd="0" presId="urn:microsoft.com/office/officeart/2005/8/layout/bProcess3"/>
    <dgm:cxn modelId="{2BF0AD12-DEF4-452A-A295-9DA7EADA8267}" type="presParOf" srcId="{D7E38B62-E0F9-4169-9B46-0AE83F9F987F}" destId="{0F147D90-2E66-45BD-A392-3CBB13DF2603}" srcOrd="0" destOrd="0" presId="urn:microsoft.com/office/officeart/2005/8/layout/bProcess3"/>
    <dgm:cxn modelId="{8FF8934E-12EA-4612-AB72-FAD985CBBFFF}" type="presParOf" srcId="{02A649FA-8F49-44DA-9BCC-F3C8E9E4AD38}" destId="{7897A1E8-6235-4E92-8C4A-54B0E7B7CF95}" srcOrd="12" destOrd="0" presId="urn:microsoft.com/office/officeart/2005/8/layout/bProcess3"/>
    <dgm:cxn modelId="{EF09DDB4-B5A6-449D-ACFB-E80CCF3FE1E9}" type="presParOf" srcId="{02A649FA-8F49-44DA-9BCC-F3C8E9E4AD38}" destId="{23C167CD-520D-499D-8A39-F2F6B50376FA}" srcOrd="13" destOrd="0" presId="urn:microsoft.com/office/officeart/2005/8/layout/bProcess3"/>
    <dgm:cxn modelId="{623DDA4E-9F9A-42B7-BB09-89970B3CF40B}" type="presParOf" srcId="{23C167CD-520D-499D-8A39-F2F6B50376FA}" destId="{268CD514-E9C2-4BE0-A5FD-87FA5A6B245B}" srcOrd="0" destOrd="0" presId="urn:microsoft.com/office/officeart/2005/8/layout/bProcess3"/>
    <dgm:cxn modelId="{C72183A1-BC54-42EB-8C98-A4CBB98E419E}" type="presParOf" srcId="{02A649FA-8F49-44DA-9BCC-F3C8E9E4AD38}" destId="{3EC6E2FC-E4BF-4836-8412-DB6E5656310F}" srcOrd="14" destOrd="0" presId="urn:microsoft.com/office/officeart/2005/8/layout/bProcess3"/>
    <dgm:cxn modelId="{0C0A744E-08E6-4584-917F-443CD91D59B0}" type="presParOf" srcId="{02A649FA-8F49-44DA-9BCC-F3C8E9E4AD38}" destId="{F526B576-F169-4280-A358-C7B53EE9F16B}" srcOrd="15" destOrd="0" presId="urn:microsoft.com/office/officeart/2005/8/layout/bProcess3"/>
    <dgm:cxn modelId="{3F701DF3-908B-43A1-AC99-AB90FB5DABE5}" type="presParOf" srcId="{F526B576-F169-4280-A358-C7B53EE9F16B}" destId="{9DF736F0-69AA-4678-B7D8-2CE139DEE647}" srcOrd="0" destOrd="0" presId="urn:microsoft.com/office/officeart/2005/8/layout/bProcess3"/>
    <dgm:cxn modelId="{7E4BB0D2-F839-4A6B-BDB1-480EEF772691}" type="presParOf" srcId="{02A649FA-8F49-44DA-9BCC-F3C8E9E4AD38}" destId="{A3356988-4873-432A-B2AC-535CB460D617}" srcOrd="16"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B45770-4709-4601-B448-B2E763213642}">
      <dsp:nvSpPr>
        <dsp:cNvPr id="0" name=""/>
        <dsp:cNvSpPr/>
      </dsp:nvSpPr>
      <dsp:spPr>
        <a:xfrm>
          <a:off x="2351634" y="718723"/>
          <a:ext cx="508345" cy="91440"/>
        </a:xfrm>
        <a:custGeom>
          <a:avLst/>
          <a:gdLst/>
          <a:ahLst/>
          <a:cxnLst/>
          <a:rect l="0" t="0" r="0" b="0"/>
          <a:pathLst>
            <a:path>
              <a:moveTo>
                <a:pt x="0" y="45720"/>
              </a:moveTo>
              <a:lnTo>
                <a:pt x="508345" y="45720"/>
              </a:lnTo>
            </a:path>
          </a:pathLst>
        </a:custGeom>
        <a:noFill/>
        <a:ln w="19050" cap="flat" cmpd="sng" algn="ctr">
          <a:solidFill>
            <a:schemeClr val="accent3"/>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i-FI" sz="500" kern="1200" noProof="0">
            <a:ln w="28575">
              <a:solidFill>
                <a:schemeClr val="tx1"/>
              </a:solidFill>
            </a:ln>
          </a:endParaRPr>
        </a:p>
      </dsp:txBody>
      <dsp:txXfrm>
        <a:off x="2592333" y="761746"/>
        <a:ext cx="26947" cy="5394"/>
      </dsp:txXfrm>
    </dsp:sp>
    <dsp:sp modelId="{798CDC02-255B-4D7A-AD02-ADC72C4C33BD}">
      <dsp:nvSpPr>
        <dsp:cNvPr id="0" name=""/>
        <dsp:cNvSpPr/>
      </dsp:nvSpPr>
      <dsp:spPr>
        <a:xfrm>
          <a:off x="10193" y="61471"/>
          <a:ext cx="2343240" cy="1405944"/>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fi-FI" sz="1300" b="0" kern="1200"/>
            <a:t>MUNDO-harjoittelupaikat on merkitty Jobiiliin. Muiden paikkojen kanssa tehdään erillinen sopimus ja valitaan opiskelijat erikseen.</a:t>
          </a:r>
          <a:endParaRPr lang="fi-FI" sz="1300" b="0" kern="1200" noProof="0">
            <a:solidFill>
              <a:schemeClr val="bg1"/>
            </a:solidFill>
          </a:endParaRPr>
        </a:p>
      </dsp:txBody>
      <dsp:txXfrm>
        <a:off x="10193" y="61471"/>
        <a:ext cx="2343240" cy="1405944"/>
      </dsp:txXfrm>
    </dsp:sp>
    <dsp:sp modelId="{0955AB35-F458-47D7-8DF7-D61A651F7B2E}">
      <dsp:nvSpPr>
        <dsp:cNvPr id="0" name=""/>
        <dsp:cNvSpPr/>
      </dsp:nvSpPr>
      <dsp:spPr>
        <a:xfrm>
          <a:off x="5233820" y="718723"/>
          <a:ext cx="508345" cy="91440"/>
        </a:xfrm>
        <a:custGeom>
          <a:avLst/>
          <a:gdLst/>
          <a:ahLst/>
          <a:cxnLst/>
          <a:rect l="0" t="0" r="0" b="0"/>
          <a:pathLst>
            <a:path>
              <a:moveTo>
                <a:pt x="0" y="45720"/>
              </a:moveTo>
              <a:lnTo>
                <a:pt x="508345" y="45720"/>
              </a:lnTo>
            </a:path>
          </a:pathLst>
        </a:custGeom>
        <a:noFill/>
        <a:ln w="19050" cap="flat" cmpd="sng" algn="ctr">
          <a:solidFill>
            <a:schemeClr val="accent3"/>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i-FI" sz="500" kern="1200"/>
        </a:p>
      </dsp:txBody>
      <dsp:txXfrm>
        <a:off x="5474519" y="761746"/>
        <a:ext cx="26947" cy="5394"/>
      </dsp:txXfrm>
    </dsp:sp>
    <dsp:sp modelId="{2930ECF7-0D40-40C9-AF21-C8012EBCE283}">
      <dsp:nvSpPr>
        <dsp:cNvPr id="0" name=""/>
        <dsp:cNvSpPr/>
      </dsp:nvSpPr>
      <dsp:spPr>
        <a:xfrm>
          <a:off x="2892379" y="61471"/>
          <a:ext cx="2343240" cy="1405944"/>
        </a:xfrm>
        <a:prstGeom prst="rect">
          <a:avLst/>
        </a:prstGeom>
        <a:solidFill>
          <a:schemeClr val="accent3">
            <a:hueOff val="514645"/>
            <a:satOff val="3089"/>
            <a:lumOff val="235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fi-FI" sz="1300" kern="1200"/>
            <a:t>Ohjaavat opettajat perehtyvät MUNDO-harjoitteluun ja sopivat MUNDO-harjoitteluinfon opiskelijoiden ja harjoittelupaikkojen ohjaajien kanssa.</a:t>
          </a:r>
          <a:endParaRPr lang="fi-FI" sz="1300" kern="1200" noProof="0">
            <a:solidFill>
              <a:schemeClr val="bg1"/>
            </a:solidFill>
          </a:endParaRPr>
        </a:p>
      </dsp:txBody>
      <dsp:txXfrm>
        <a:off x="2892379" y="61471"/>
        <a:ext cx="2343240" cy="1405944"/>
      </dsp:txXfrm>
    </dsp:sp>
    <dsp:sp modelId="{58DE2F81-7EDA-4721-88F9-DCD93C7C5F64}">
      <dsp:nvSpPr>
        <dsp:cNvPr id="0" name=""/>
        <dsp:cNvSpPr/>
      </dsp:nvSpPr>
      <dsp:spPr>
        <a:xfrm>
          <a:off x="1181813" y="1465615"/>
          <a:ext cx="5764372" cy="508345"/>
        </a:xfrm>
        <a:custGeom>
          <a:avLst/>
          <a:gdLst/>
          <a:ahLst/>
          <a:cxnLst/>
          <a:rect l="0" t="0" r="0" b="0"/>
          <a:pathLst>
            <a:path>
              <a:moveTo>
                <a:pt x="5764372" y="0"/>
              </a:moveTo>
              <a:lnTo>
                <a:pt x="5764372" y="271272"/>
              </a:lnTo>
              <a:lnTo>
                <a:pt x="0" y="271272"/>
              </a:lnTo>
              <a:lnTo>
                <a:pt x="0" y="508345"/>
              </a:lnTo>
            </a:path>
          </a:pathLst>
        </a:custGeom>
        <a:noFill/>
        <a:ln w="19050" cap="flat" cmpd="sng" algn="ctr">
          <a:solidFill>
            <a:schemeClr val="accent3"/>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i-FI" sz="500" kern="1200"/>
        </a:p>
      </dsp:txBody>
      <dsp:txXfrm>
        <a:off x="3919262" y="1717091"/>
        <a:ext cx="289475" cy="5394"/>
      </dsp:txXfrm>
    </dsp:sp>
    <dsp:sp modelId="{CD524B99-CE4D-45B1-BB40-44BCC647BA1B}">
      <dsp:nvSpPr>
        <dsp:cNvPr id="0" name=""/>
        <dsp:cNvSpPr/>
      </dsp:nvSpPr>
      <dsp:spPr>
        <a:xfrm>
          <a:off x="5774565" y="61471"/>
          <a:ext cx="2343240" cy="1405944"/>
        </a:xfrm>
        <a:prstGeom prst="rect">
          <a:avLst/>
        </a:prstGeom>
        <a:solidFill>
          <a:schemeClr val="accent3">
            <a:hueOff val="1029291"/>
            <a:satOff val="6178"/>
            <a:lumOff val="470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fi-FI" sz="1300" kern="1200"/>
            <a:t>MUNDO-harjoitteluinfo</a:t>
          </a:r>
          <a:endParaRPr lang="fi-FI" sz="1300" kern="1200" noProof="0">
            <a:solidFill>
              <a:schemeClr val="bg1"/>
            </a:solidFill>
          </a:endParaRPr>
        </a:p>
        <a:p>
          <a:pPr marL="114300" lvl="1" indent="-114300" algn="ctr" defTabSz="577850">
            <a:lnSpc>
              <a:spcPct val="90000"/>
            </a:lnSpc>
            <a:spcBef>
              <a:spcPct val="0"/>
            </a:spcBef>
            <a:spcAft>
              <a:spcPct val="15000"/>
            </a:spcAft>
            <a:buChar char="•"/>
          </a:pPr>
          <a:r>
            <a:rPr lang="fi-FI" sz="1300" kern="1200"/>
            <a:t>Järjestäjät: ohjaavat opettajat</a:t>
          </a:r>
          <a:endParaRPr lang="fi-FI" sz="1300" kern="1200" noProof="0">
            <a:solidFill>
              <a:schemeClr val="bg1"/>
            </a:solidFill>
          </a:endParaRPr>
        </a:p>
        <a:p>
          <a:pPr marL="114300" lvl="1" indent="-114300" algn="ctr" defTabSz="577850">
            <a:lnSpc>
              <a:spcPct val="90000"/>
            </a:lnSpc>
            <a:spcBef>
              <a:spcPct val="0"/>
            </a:spcBef>
            <a:spcAft>
              <a:spcPct val="15000"/>
            </a:spcAft>
            <a:buChar char="•"/>
          </a:pPr>
          <a:r>
            <a:rPr lang="fi-FI" sz="1300" kern="1200"/>
            <a:t>Osallistujat: opiskelijat ja harjoittelupaikkojen ohjaajat</a:t>
          </a:r>
          <a:endParaRPr lang="fi-FI" sz="1300" kern="1200" noProof="0">
            <a:solidFill>
              <a:schemeClr val="bg1"/>
            </a:solidFill>
          </a:endParaRPr>
        </a:p>
      </dsp:txBody>
      <dsp:txXfrm>
        <a:off x="5774565" y="61471"/>
        <a:ext cx="2343240" cy="1405944"/>
      </dsp:txXfrm>
    </dsp:sp>
    <dsp:sp modelId="{C4B8F0AE-B1F6-46E7-9BFD-92588FCEC18A}">
      <dsp:nvSpPr>
        <dsp:cNvPr id="0" name=""/>
        <dsp:cNvSpPr/>
      </dsp:nvSpPr>
      <dsp:spPr>
        <a:xfrm>
          <a:off x="2351634" y="2663613"/>
          <a:ext cx="508345" cy="91440"/>
        </a:xfrm>
        <a:custGeom>
          <a:avLst/>
          <a:gdLst/>
          <a:ahLst/>
          <a:cxnLst/>
          <a:rect l="0" t="0" r="0" b="0"/>
          <a:pathLst>
            <a:path>
              <a:moveTo>
                <a:pt x="0" y="45720"/>
              </a:moveTo>
              <a:lnTo>
                <a:pt x="508345" y="45720"/>
              </a:lnTo>
            </a:path>
          </a:pathLst>
        </a:custGeom>
        <a:noFill/>
        <a:ln w="19050" cap="flat" cmpd="sng" algn="ctr">
          <a:solidFill>
            <a:schemeClr val="accent1"/>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i-FI" sz="500" kern="1200" noProof="0"/>
        </a:p>
      </dsp:txBody>
      <dsp:txXfrm>
        <a:off x="2592333" y="2706636"/>
        <a:ext cx="26947" cy="5394"/>
      </dsp:txXfrm>
    </dsp:sp>
    <dsp:sp modelId="{6447C7B8-4DFF-4AF1-9C67-73651BAD82CB}">
      <dsp:nvSpPr>
        <dsp:cNvPr id="0" name=""/>
        <dsp:cNvSpPr/>
      </dsp:nvSpPr>
      <dsp:spPr>
        <a:xfrm>
          <a:off x="10193" y="2006361"/>
          <a:ext cx="2343240" cy="1405944"/>
        </a:xfrm>
        <a:prstGeom prst="rect">
          <a:avLst/>
        </a:prstGeom>
        <a:solidFill>
          <a:schemeClr val="accent3">
            <a:hueOff val="1543936"/>
            <a:satOff val="9267"/>
            <a:lumOff val="705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fi-FI" sz="1400" kern="1200"/>
            <a:t>Harjoittelun osapuolet tutustuvat MUNDO-harjoitteluinfo-dioihin ja </a:t>
          </a:r>
          <a:r>
            <a:rPr lang="fi-FI" sz="1400" kern="1200">
              <a:solidFill>
                <a:srgbClr val="FFC000"/>
              </a:solidFill>
              <a:hlinkClick xmlns:r="http://schemas.openxmlformats.org/officeDocument/2006/relationships" r:id="rId1">
                <a:extLst>
                  <a:ext uri="{A12FA001-AC4F-418D-AE19-62706E023703}">
                    <ahyp:hlinkClr xmlns:ahyp="http://schemas.microsoft.com/office/drawing/2018/hyperlinkcolor" val="tx"/>
                  </a:ext>
                </a:extLst>
              </a:hlinkClick>
            </a:rPr>
            <a:t>vinkkilistaan</a:t>
          </a:r>
          <a:r>
            <a:rPr lang="fi-FI" sz="1400" kern="1200"/>
            <a:t> (aoe.fi)</a:t>
          </a:r>
          <a:endParaRPr lang="fi-FI" sz="1400" b="1" kern="1200" noProof="0">
            <a:solidFill>
              <a:schemeClr val="bg1"/>
            </a:solidFill>
          </a:endParaRPr>
        </a:p>
      </dsp:txBody>
      <dsp:txXfrm>
        <a:off x="10193" y="2006361"/>
        <a:ext cx="2343240" cy="1405944"/>
      </dsp:txXfrm>
    </dsp:sp>
    <dsp:sp modelId="{20A3BB5B-53AD-447B-AF58-9FFF976A950F}">
      <dsp:nvSpPr>
        <dsp:cNvPr id="0" name=""/>
        <dsp:cNvSpPr/>
      </dsp:nvSpPr>
      <dsp:spPr>
        <a:xfrm>
          <a:off x="5233820" y="2663613"/>
          <a:ext cx="508345" cy="91440"/>
        </a:xfrm>
        <a:custGeom>
          <a:avLst/>
          <a:gdLst/>
          <a:ahLst/>
          <a:cxnLst/>
          <a:rect l="0" t="0" r="0" b="0"/>
          <a:pathLst>
            <a:path>
              <a:moveTo>
                <a:pt x="0" y="45720"/>
              </a:moveTo>
              <a:lnTo>
                <a:pt x="508345" y="45720"/>
              </a:lnTo>
            </a:path>
          </a:pathLst>
        </a:custGeom>
        <a:noFill/>
        <a:ln w="19050" cap="flat" cmpd="sng" algn="ctr">
          <a:solidFill>
            <a:schemeClr val="accent1"/>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i-FI" sz="500" kern="1200" noProof="0"/>
        </a:p>
      </dsp:txBody>
      <dsp:txXfrm>
        <a:off x="5474519" y="2706636"/>
        <a:ext cx="26947" cy="5394"/>
      </dsp:txXfrm>
    </dsp:sp>
    <dsp:sp modelId="{678A5FA1-5445-4048-84FE-6B3FFD0AA33B}">
      <dsp:nvSpPr>
        <dsp:cNvPr id="0" name=""/>
        <dsp:cNvSpPr/>
      </dsp:nvSpPr>
      <dsp:spPr>
        <a:xfrm>
          <a:off x="2892379" y="2006361"/>
          <a:ext cx="2343240" cy="1405944"/>
        </a:xfrm>
        <a:prstGeom prst="rect">
          <a:avLst/>
        </a:prstGeom>
        <a:solidFill>
          <a:schemeClr val="accent3">
            <a:hueOff val="2058582"/>
            <a:satOff val="12356"/>
            <a:lumOff val="941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fi-FI" sz="1400" b="0" kern="1200"/>
            <a:t>Harjoittelun 1</a:t>
          </a:r>
          <a:r>
            <a:rPr lang="fi-FI" sz="1400" kern="1200"/>
            <a:t>. viikko</a:t>
          </a:r>
          <a:endParaRPr lang="fi-FI" sz="1400" b="1" kern="1200" noProof="0">
            <a:solidFill>
              <a:schemeClr val="bg1"/>
            </a:solidFill>
          </a:endParaRPr>
        </a:p>
        <a:p>
          <a:pPr marL="114300" lvl="1" indent="-114300" algn="ctr" defTabSz="622300">
            <a:lnSpc>
              <a:spcPct val="90000"/>
            </a:lnSpc>
            <a:spcBef>
              <a:spcPct val="0"/>
            </a:spcBef>
            <a:spcAft>
              <a:spcPct val="15000"/>
            </a:spcAft>
            <a:buChar char="•"/>
          </a:pPr>
          <a:r>
            <a:rPr lang="fi-FI" sz="1400" kern="1200"/>
            <a:t>Perehdytys</a:t>
          </a:r>
          <a:endParaRPr lang="fi-FI" sz="1400" b="1" kern="1200" noProof="0">
            <a:solidFill>
              <a:schemeClr val="bg1"/>
            </a:solidFill>
          </a:endParaRPr>
        </a:p>
        <a:p>
          <a:pPr marL="114300" lvl="1" indent="-114300" algn="ctr" defTabSz="622300">
            <a:lnSpc>
              <a:spcPct val="90000"/>
            </a:lnSpc>
            <a:spcBef>
              <a:spcPct val="0"/>
            </a:spcBef>
            <a:spcAft>
              <a:spcPct val="15000"/>
            </a:spcAft>
            <a:buChar char="•"/>
          </a:pPr>
          <a:r>
            <a:rPr lang="fi-FI" sz="1400" kern="1200"/>
            <a:t>Kansainvälinen opiskelija tekee </a:t>
          </a:r>
          <a:r>
            <a:rPr lang="fi-FI" sz="1400" kern="1200">
              <a:solidFill>
                <a:srgbClr val="FFC000"/>
              </a:solidFill>
              <a:hlinkClick xmlns:r="http://schemas.openxmlformats.org/officeDocument/2006/relationships" r:id="rId2">
                <a:extLst>
                  <a:ext uri="{A12FA001-AC4F-418D-AE19-62706E023703}">
                    <ahyp:hlinkClr xmlns:ahyp="http://schemas.microsoft.com/office/drawing/2018/hyperlinkcolor" val="tx"/>
                  </a:ext>
                </a:extLst>
              </a:hlinkClick>
            </a:rPr>
            <a:t>kielisopimuksen</a:t>
          </a:r>
          <a:r>
            <a:rPr lang="fi-FI" sz="1400" kern="1200"/>
            <a:t> (aoe.fi) ja tavoitteet</a:t>
          </a:r>
          <a:endParaRPr lang="fi-FI" sz="1400" b="1" kern="1200" noProof="0">
            <a:solidFill>
              <a:schemeClr val="bg1"/>
            </a:solidFill>
          </a:endParaRPr>
        </a:p>
      </dsp:txBody>
      <dsp:txXfrm>
        <a:off x="2892379" y="2006361"/>
        <a:ext cx="2343240" cy="1405944"/>
      </dsp:txXfrm>
    </dsp:sp>
    <dsp:sp modelId="{D7E38B62-E0F9-4169-9B46-0AE83F9F987F}">
      <dsp:nvSpPr>
        <dsp:cNvPr id="0" name=""/>
        <dsp:cNvSpPr/>
      </dsp:nvSpPr>
      <dsp:spPr>
        <a:xfrm>
          <a:off x="1181813" y="3410505"/>
          <a:ext cx="5764372" cy="508345"/>
        </a:xfrm>
        <a:custGeom>
          <a:avLst/>
          <a:gdLst/>
          <a:ahLst/>
          <a:cxnLst/>
          <a:rect l="0" t="0" r="0" b="0"/>
          <a:pathLst>
            <a:path>
              <a:moveTo>
                <a:pt x="5764372" y="0"/>
              </a:moveTo>
              <a:lnTo>
                <a:pt x="5764372" y="271272"/>
              </a:lnTo>
              <a:lnTo>
                <a:pt x="0" y="271272"/>
              </a:lnTo>
              <a:lnTo>
                <a:pt x="0" y="508345"/>
              </a:lnTo>
            </a:path>
          </a:pathLst>
        </a:custGeom>
        <a:noFill/>
        <a:ln w="19050" cap="flat" cmpd="sng" algn="ctr">
          <a:solidFill>
            <a:schemeClr val="accent6"/>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i-FI" sz="500" kern="1200" noProof="0"/>
        </a:p>
      </dsp:txBody>
      <dsp:txXfrm>
        <a:off x="3919262" y="3661981"/>
        <a:ext cx="289475" cy="5394"/>
      </dsp:txXfrm>
    </dsp:sp>
    <dsp:sp modelId="{6E1D3712-AEEC-46E5-BEDE-F5F50CFB9F4A}">
      <dsp:nvSpPr>
        <dsp:cNvPr id="0" name=""/>
        <dsp:cNvSpPr/>
      </dsp:nvSpPr>
      <dsp:spPr>
        <a:xfrm>
          <a:off x="5774565" y="2006361"/>
          <a:ext cx="2343240" cy="1405944"/>
        </a:xfrm>
        <a:prstGeom prst="rect">
          <a:avLst/>
        </a:prstGeom>
        <a:solidFill>
          <a:schemeClr val="accent3">
            <a:hueOff val="2573227"/>
            <a:satOff val="15445"/>
            <a:lumOff val="1176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fi-FI" sz="1300" kern="1200"/>
            <a:t>1. reflektio</a:t>
          </a:r>
          <a:endParaRPr lang="fi-FI" sz="1300" b="1" kern="1200" noProof="0">
            <a:solidFill>
              <a:schemeClr val="bg1"/>
            </a:solidFill>
          </a:endParaRPr>
        </a:p>
        <a:p>
          <a:pPr marL="114300" lvl="1" indent="-114300" algn="ctr" defTabSz="577850">
            <a:lnSpc>
              <a:spcPct val="90000"/>
            </a:lnSpc>
            <a:spcBef>
              <a:spcPct val="0"/>
            </a:spcBef>
            <a:spcAft>
              <a:spcPct val="15000"/>
            </a:spcAft>
            <a:buChar char="•"/>
          </a:pPr>
          <a:r>
            <a:rPr lang="fi-FI" sz="1300" kern="1200"/>
            <a:t>1. harjoitteluviikon lopussa</a:t>
          </a:r>
          <a:endParaRPr lang="fi-FI" sz="1300" b="1" kern="1200" noProof="0">
            <a:solidFill>
              <a:schemeClr val="bg1"/>
            </a:solidFill>
          </a:endParaRPr>
        </a:p>
        <a:p>
          <a:pPr marL="114300" lvl="1" indent="-114300" algn="ctr" defTabSz="577850">
            <a:lnSpc>
              <a:spcPct val="90000"/>
            </a:lnSpc>
            <a:spcBef>
              <a:spcPct val="0"/>
            </a:spcBef>
            <a:spcAft>
              <a:spcPct val="15000"/>
            </a:spcAft>
            <a:buChar char="•"/>
          </a:pPr>
          <a:r>
            <a:rPr lang="fi-FI" sz="1300" kern="1200"/>
            <a:t>Opettajat, opiskelijat ja harjoittelupaikkojen ohjaajat</a:t>
          </a:r>
          <a:endParaRPr lang="fi-FI" sz="1300" b="1" kern="1200" noProof="0">
            <a:solidFill>
              <a:schemeClr val="bg1"/>
            </a:solidFill>
          </a:endParaRPr>
        </a:p>
        <a:p>
          <a:pPr marL="114300" lvl="1" indent="-114300" algn="ctr" defTabSz="577850">
            <a:lnSpc>
              <a:spcPct val="90000"/>
            </a:lnSpc>
            <a:spcBef>
              <a:spcPct val="0"/>
            </a:spcBef>
            <a:spcAft>
              <a:spcPct val="15000"/>
            </a:spcAft>
            <a:buChar char="•"/>
          </a:pPr>
          <a:r>
            <a:rPr lang="fi-FI" sz="1300" kern="1200"/>
            <a:t>Aiheet: kielisopimus ja tavoitteet</a:t>
          </a:r>
          <a:endParaRPr lang="fi-FI" sz="1300" b="1" kern="1200" noProof="0">
            <a:solidFill>
              <a:schemeClr val="bg1"/>
            </a:solidFill>
          </a:endParaRPr>
        </a:p>
      </dsp:txBody>
      <dsp:txXfrm>
        <a:off x="5774565" y="2006361"/>
        <a:ext cx="2343240" cy="1405944"/>
      </dsp:txXfrm>
    </dsp:sp>
    <dsp:sp modelId="{23C167CD-520D-499D-8A39-F2F6B50376FA}">
      <dsp:nvSpPr>
        <dsp:cNvPr id="0" name=""/>
        <dsp:cNvSpPr/>
      </dsp:nvSpPr>
      <dsp:spPr>
        <a:xfrm>
          <a:off x="2351634" y="4608503"/>
          <a:ext cx="508345" cy="91440"/>
        </a:xfrm>
        <a:custGeom>
          <a:avLst/>
          <a:gdLst/>
          <a:ahLst/>
          <a:cxnLst/>
          <a:rect l="0" t="0" r="0" b="0"/>
          <a:pathLst>
            <a:path>
              <a:moveTo>
                <a:pt x="0" y="45720"/>
              </a:moveTo>
              <a:lnTo>
                <a:pt x="508345" y="45720"/>
              </a:lnTo>
            </a:path>
          </a:pathLst>
        </a:custGeom>
        <a:noFill/>
        <a:ln w="19050" cap="flat" cmpd="sng" algn="ctr">
          <a:solidFill>
            <a:schemeClr val="accent4"/>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i-FI" sz="500" kern="1200"/>
        </a:p>
      </dsp:txBody>
      <dsp:txXfrm>
        <a:off x="2592333" y="4651525"/>
        <a:ext cx="26947" cy="5394"/>
      </dsp:txXfrm>
    </dsp:sp>
    <dsp:sp modelId="{7897A1E8-6235-4E92-8C4A-54B0E7B7CF95}">
      <dsp:nvSpPr>
        <dsp:cNvPr id="0" name=""/>
        <dsp:cNvSpPr/>
      </dsp:nvSpPr>
      <dsp:spPr>
        <a:xfrm>
          <a:off x="10193" y="3951251"/>
          <a:ext cx="2343240" cy="1405944"/>
        </a:xfrm>
        <a:prstGeom prst="rect">
          <a:avLst/>
        </a:prstGeom>
        <a:solidFill>
          <a:schemeClr val="accent3">
            <a:hueOff val="3087872"/>
            <a:satOff val="18534"/>
            <a:lumOff val="1411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fi-FI" sz="1300" b="0" kern="1200"/>
            <a:t>Harjoittelun </a:t>
          </a:r>
          <a:r>
            <a:rPr lang="fi-FI" sz="1300" kern="1200"/>
            <a:t>aikana</a:t>
          </a:r>
          <a:endParaRPr lang="fi-FI" sz="1300" b="1" kern="1200" noProof="0">
            <a:solidFill>
              <a:schemeClr val="bg1"/>
            </a:solidFill>
          </a:endParaRPr>
        </a:p>
        <a:p>
          <a:pPr marL="114300" lvl="1" indent="-114300" algn="ctr" defTabSz="533400">
            <a:lnSpc>
              <a:spcPct val="90000"/>
            </a:lnSpc>
            <a:spcBef>
              <a:spcPct val="0"/>
            </a:spcBef>
            <a:spcAft>
              <a:spcPct val="15000"/>
            </a:spcAft>
            <a:buChar char="•"/>
          </a:pPr>
          <a:r>
            <a:rPr lang="fi-FI" sz="1200" kern="1200"/>
            <a:t>Ohjaaja ja opiskelijat toteuttavat kielitietoisuutta ja monikielisyyttä yhdessä</a:t>
          </a:r>
          <a:endParaRPr lang="fi-FI" sz="1200" b="1" kern="1200" noProof="0">
            <a:solidFill>
              <a:schemeClr val="bg1"/>
            </a:solidFill>
          </a:endParaRPr>
        </a:p>
        <a:p>
          <a:pPr marL="114300" lvl="1" indent="-114300" algn="ctr" defTabSz="533400">
            <a:lnSpc>
              <a:spcPct val="90000"/>
            </a:lnSpc>
            <a:spcBef>
              <a:spcPct val="0"/>
            </a:spcBef>
            <a:spcAft>
              <a:spcPct val="15000"/>
            </a:spcAft>
            <a:buChar char="•"/>
          </a:pPr>
          <a:r>
            <a:rPr lang="fi-FI" sz="1200" kern="1200"/>
            <a:t>Kielen oppimista tukevat tehtävät (esim. sanojen ja fraasien kerääminen )</a:t>
          </a:r>
          <a:endParaRPr lang="fi-FI" sz="1200" b="1" kern="1200" noProof="0">
            <a:solidFill>
              <a:schemeClr val="bg1"/>
            </a:solidFill>
          </a:endParaRPr>
        </a:p>
      </dsp:txBody>
      <dsp:txXfrm>
        <a:off x="10193" y="3951251"/>
        <a:ext cx="2343240" cy="1405944"/>
      </dsp:txXfrm>
    </dsp:sp>
    <dsp:sp modelId="{F526B576-F169-4280-A358-C7B53EE9F16B}">
      <dsp:nvSpPr>
        <dsp:cNvPr id="0" name=""/>
        <dsp:cNvSpPr/>
      </dsp:nvSpPr>
      <dsp:spPr>
        <a:xfrm>
          <a:off x="5233820" y="4608503"/>
          <a:ext cx="508345" cy="91440"/>
        </a:xfrm>
        <a:custGeom>
          <a:avLst/>
          <a:gdLst/>
          <a:ahLst/>
          <a:cxnLst/>
          <a:rect l="0" t="0" r="0" b="0"/>
          <a:pathLst>
            <a:path>
              <a:moveTo>
                <a:pt x="0" y="45720"/>
              </a:moveTo>
              <a:lnTo>
                <a:pt x="508345" y="45720"/>
              </a:lnTo>
            </a:path>
          </a:pathLst>
        </a:custGeom>
        <a:noFill/>
        <a:ln w="19050" cap="flat" cmpd="sng" algn="ctr">
          <a:solidFill>
            <a:schemeClr val="accent4"/>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i-FI" sz="500" kern="1200" noProof="0"/>
        </a:p>
      </dsp:txBody>
      <dsp:txXfrm>
        <a:off x="5474519" y="4651525"/>
        <a:ext cx="26947" cy="5394"/>
      </dsp:txXfrm>
    </dsp:sp>
    <dsp:sp modelId="{3EC6E2FC-E4BF-4836-8412-DB6E5656310F}">
      <dsp:nvSpPr>
        <dsp:cNvPr id="0" name=""/>
        <dsp:cNvSpPr/>
      </dsp:nvSpPr>
      <dsp:spPr>
        <a:xfrm>
          <a:off x="2892379" y="3951251"/>
          <a:ext cx="2343240" cy="1405944"/>
        </a:xfrm>
        <a:prstGeom prst="rect">
          <a:avLst/>
        </a:prstGeom>
        <a:solidFill>
          <a:schemeClr val="accent3">
            <a:hueOff val="3602518"/>
            <a:satOff val="21623"/>
            <a:lumOff val="1647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fi-FI" sz="1300" kern="1200"/>
            <a:t>2. reflektio tai väliarviointi</a:t>
          </a:r>
          <a:endParaRPr lang="fi-FI" sz="1300" b="1" kern="1200" noProof="0">
            <a:solidFill>
              <a:schemeClr val="bg1"/>
            </a:solidFill>
          </a:endParaRPr>
        </a:p>
        <a:p>
          <a:pPr marL="114300" lvl="1" indent="-114300" algn="ctr" defTabSz="533400">
            <a:lnSpc>
              <a:spcPct val="90000"/>
            </a:lnSpc>
            <a:spcBef>
              <a:spcPct val="0"/>
            </a:spcBef>
            <a:spcAft>
              <a:spcPct val="15000"/>
            </a:spcAft>
            <a:buChar char="•"/>
          </a:pPr>
          <a:r>
            <a:rPr lang="fi-FI" sz="1200" kern="1200"/>
            <a:t>Harjoittelun keskivaiheessa </a:t>
          </a:r>
          <a:endParaRPr lang="fi-FI" sz="1200" b="1" kern="1200" noProof="0">
            <a:solidFill>
              <a:schemeClr val="bg1"/>
            </a:solidFill>
          </a:endParaRPr>
        </a:p>
        <a:p>
          <a:pPr marL="114300" lvl="1" indent="-114300" algn="ctr" defTabSz="533400">
            <a:lnSpc>
              <a:spcPct val="90000"/>
            </a:lnSpc>
            <a:spcBef>
              <a:spcPct val="0"/>
            </a:spcBef>
            <a:spcAft>
              <a:spcPct val="15000"/>
            </a:spcAft>
            <a:buChar char="•"/>
          </a:pPr>
          <a:r>
            <a:rPr lang="fi-FI" sz="1200" kern="1200"/>
            <a:t>Keskustellaan harjoittelun sujumisesta: kieli ja kulttuuri, yhteistyö parin kanssa, mahdolliset ristiriidat jne.</a:t>
          </a:r>
          <a:endParaRPr lang="fi-FI" sz="1200" b="1" kern="1200" noProof="0">
            <a:solidFill>
              <a:schemeClr val="bg1"/>
            </a:solidFill>
          </a:endParaRPr>
        </a:p>
      </dsp:txBody>
      <dsp:txXfrm>
        <a:off x="2892379" y="3951251"/>
        <a:ext cx="2343240" cy="1405944"/>
      </dsp:txXfrm>
    </dsp:sp>
    <dsp:sp modelId="{A3356988-4873-432A-B2AC-535CB460D617}">
      <dsp:nvSpPr>
        <dsp:cNvPr id="0" name=""/>
        <dsp:cNvSpPr/>
      </dsp:nvSpPr>
      <dsp:spPr>
        <a:xfrm>
          <a:off x="5774565" y="3951251"/>
          <a:ext cx="2343240" cy="1405944"/>
        </a:xfrm>
        <a:prstGeom prst="rect">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fi-FI" sz="1400" kern="1200"/>
            <a:t>Loppuarviointi </a:t>
          </a:r>
          <a:r>
            <a:rPr lang="fi-FI" sz="1400" kern="1200">
              <a:solidFill>
                <a:srgbClr val="FFC000"/>
              </a:solidFill>
              <a:hlinkClick xmlns:r="http://schemas.openxmlformats.org/officeDocument/2006/relationships" r:id="rId3">
                <a:extLst>
                  <a:ext uri="{A12FA001-AC4F-418D-AE19-62706E023703}">
                    <ahyp:hlinkClr xmlns:ahyp="http://schemas.microsoft.com/office/drawing/2018/hyperlinkcolor" val="tx"/>
                  </a:ext>
                </a:extLst>
              </a:hlinkClick>
            </a:rPr>
            <a:t>vertaisarviointina</a:t>
          </a:r>
          <a:r>
            <a:rPr lang="fi-FI" sz="1400" kern="1200"/>
            <a:t> (aoe.fi) ja/tai yksilöarviointina </a:t>
          </a:r>
          <a:endParaRPr lang="fi-FI" sz="1400" b="1" kern="1200" noProof="0">
            <a:solidFill>
              <a:schemeClr val="bg1"/>
            </a:solidFill>
          </a:endParaRPr>
        </a:p>
      </dsp:txBody>
      <dsp:txXfrm>
        <a:off x="5774565" y="3951251"/>
        <a:ext cx="2343240" cy="1405944"/>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4B766C-D144-4860-8378-C8AED84E14A7}" type="datetimeFigureOut">
              <a:rPr lang="en-GB" smtClean="0"/>
              <a:t>13/06/2025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4FF52D-3802-4A03-8323-AE312A03D6DA}" type="slidenum">
              <a:rPr lang="en-GB" smtClean="0"/>
              <a:t>‹#›</a:t>
            </a:fld>
            <a:endParaRPr lang="en-GB"/>
          </a:p>
        </p:txBody>
      </p:sp>
    </p:spTree>
    <p:extLst>
      <p:ext uri="{BB962C8B-B14F-4D97-AF65-F5344CB8AC3E}">
        <p14:creationId xmlns:p14="http://schemas.microsoft.com/office/powerpoint/2010/main" val="4253960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604FF52D-3802-4A03-8323-AE312A03D6DA}" type="slidenum">
              <a:rPr lang="en-GB" smtClean="0"/>
              <a:t>2</a:t>
            </a:fld>
            <a:endParaRPr lang="en-GB"/>
          </a:p>
        </p:txBody>
      </p:sp>
    </p:spTree>
    <p:extLst>
      <p:ext uri="{BB962C8B-B14F-4D97-AF65-F5344CB8AC3E}">
        <p14:creationId xmlns:p14="http://schemas.microsoft.com/office/powerpoint/2010/main" val="3243255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E6D45-B481-77AB-01FA-E881A6938A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F90728-F0B8-C97F-94E3-C8BD07AC44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EEA5A9-6A67-8999-DABB-7D56BA3077E4}"/>
              </a:ext>
            </a:extLst>
          </p:cNvPr>
          <p:cNvSpPr>
            <a:spLocks noGrp="1"/>
          </p:cNvSpPr>
          <p:nvPr>
            <p:ph type="body" idx="1"/>
          </p:nvPr>
        </p:nvSpPr>
        <p:spPr/>
        <p:txBody>
          <a:bodyPr/>
          <a:lstStyle/>
          <a:p>
            <a:r>
              <a:rPr lang="en-US" err="1">
                <a:ea typeface="Calibri"/>
                <a:cs typeface="Calibri"/>
              </a:rPr>
              <a:t>Myytti</a:t>
            </a:r>
            <a:r>
              <a:rPr lang="en-US">
                <a:ea typeface="Calibri"/>
                <a:cs typeface="Calibri"/>
              </a:rPr>
              <a:t> 5: </a:t>
            </a:r>
            <a:r>
              <a:rPr lang="en-US" err="1">
                <a:ea typeface="Calibri"/>
                <a:cs typeface="Calibri"/>
              </a:rPr>
              <a:t>oppimista</a:t>
            </a:r>
            <a:r>
              <a:rPr lang="en-US">
                <a:ea typeface="Calibri"/>
                <a:cs typeface="Calibri"/>
              </a:rPr>
              <a:t> </a:t>
            </a:r>
            <a:r>
              <a:rPr lang="en-US" err="1">
                <a:ea typeface="Calibri"/>
                <a:cs typeface="Calibri"/>
              </a:rPr>
              <a:t>tukevat</a:t>
            </a:r>
            <a:r>
              <a:rPr lang="en-US">
                <a:ea typeface="Calibri"/>
                <a:cs typeface="Calibri"/>
              </a:rPr>
              <a:t> </a:t>
            </a:r>
            <a:r>
              <a:rPr lang="en-US" err="1">
                <a:ea typeface="Calibri"/>
                <a:cs typeface="Calibri"/>
              </a:rPr>
              <a:t>olosuhteet</a:t>
            </a:r>
            <a:r>
              <a:rPr lang="en-US">
                <a:ea typeface="Calibri"/>
                <a:cs typeface="Calibri"/>
              </a:rPr>
              <a:t>: </a:t>
            </a:r>
            <a:r>
              <a:rPr lang="en-US" err="1">
                <a:ea typeface="Calibri"/>
                <a:cs typeface="Calibri"/>
              </a:rPr>
              <a:t>optimaalisin</a:t>
            </a:r>
            <a:r>
              <a:rPr lang="en-US">
                <a:ea typeface="Calibri"/>
                <a:cs typeface="Calibri"/>
              </a:rPr>
              <a:t> </a:t>
            </a:r>
            <a:r>
              <a:rPr lang="en-US" err="1">
                <a:ea typeface="Calibri"/>
                <a:cs typeface="Calibri"/>
              </a:rPr>
              <a:t>kieliympäristö</a:t>
            </a:r>
            <a:r>
              <a:rPr lang="en-US">
                <a:ea typeface="Calibri"/>
                <a:cs typeface="Calibri"/>
              </a:rPr>
              <a:t> </a:t>
            </a:r>
            <a:r>
              <a:rPr lang="en-US" err="1">
                <a:ea typeface="Calibri"/>
                <a:cs typeface="Calibri"/>
              </a:rPr>
              <a:t>pitää</a:t>
            </a:r>
            <a:r>
              <a:rPr lang="en-US">
                <a:ea typeface="Calibri"/>
                <a:cs typeface="Calibri"/>
              </a:rPr>
              <a:t> olla </a:t>
            </a:r>
            <a:r>
              <a:rPr lang="en-US" err="1">
                <a:ea typeface="Calibri"/>
                <a:cs typeface="Calibri"/>
              </a:rPr>
              <a:t>hieman</a:t>
            </a:r>
            <a:r>
              <a:rPr lang="en-US">
                <a:ea typeface="Calibri"/>
                <a:cs typeface="Calibri"/>
              </a:rPr>
              <a:t> </a:t>
            </a:r>
            <a:r>
              <a:rPr lang="en-US" err="1">
                <a:ea typeface="Calibri"/>
                <a:cs typeface="Calibri"/>
              </a:rPr>
              <a:t>oppijan</a:t>
            </a:r>
            <a:r>
              <a:rPr lang="en-US">
                <a:ea typeface="Calibri"/>
                <a:cs typeface="Calibri"/>
              </a:rPr>
              <a:t> </a:t>
            </a:r>
            <a:r>
              <a:rPr lang="en-US" err="1">
                <a:ea typeface="Calibri"/>
                <a:cs typeface="Calibri"/>
              </a:rPr>
              <a:t>osaamisen</a:t>
            </a:r>
            <a:r>
              <a:rPr lang="en-US">
                <a:ea typeface="Calibri"/>
                <a:cs typeface="Calibri"/>
              </a:rPr>
              <a:t> </a:t>
            </a:r>
            <a:r>
              <a:rPr lang="en-US" err="1">
                <a:ea typeface="Calibri"/>
                <a:cs typeface="Calibri"/>
              </a:rPr>
              <a:t>yläpuolella</a:t>
            </a:r>
            <a:r>
              <a:rPr lang="en-US">
                <a:ea typeface="Calibri"/>
                <a:cs typeface="Calibri"/>
              </a:rPr>
              <a:t>; </a:t>
            </a:r>
          </a:p>
          <a:p>
            <a:r>
              <a:rPr lang="en-US" err="1">
                <a:ea typeface="Calibri"/>
                <a:cs typeface="Calibri"/>
              </a:rPr>
              <a:t>Myyttiin</a:t>
            </a:r>
            <a:r>
              <a:rPr lang="en-US">
                <a:ea typeface="Calibri"/>
                <a:cs typeface="Calibri"/>
              </a:rPr>
              <a:t> 6: </a:t>
            </a:r>
            <a:r>
              <a:rPr lang="en-US" err="1">
                <a:ea typeface="Calibri"/>
                <a:cs typeface="Calibri"/>
              </a:rPr>
              <a:t>mitä</a:t>
            </a:r>
            <a:r>
              <a:rPr lang="en-US">
                <a:ea typeface="Calibri"/>
                <a:cs typeface="Calibri"/>
              </a:rPr>
              <a:t> </a:t>
            </a:r>
            <a:r>
              <a:rPr lang="en-US" err="1">
                <a:ea typeface="Calibri"/>
                <a:cs typeface="Calibri"/>
              </a:rPr>
              <a:t>korkeampi</a:t>
            </a:r>
            <a:r>
              <a:rPr lang="en-US">
                <a:ea typeface="Calibri"/>
                <a:cs typeface="Calibri"/>
              </a:rPr>
              <a:t> </a:t>
            </a:r>
            <a:r>
              <a:rPr lang="en-US" err="1">
                <a:ea typeface="Calibri"/>
                <a:cs typeface="Calibri"/>
              </a:rPr>
              <a:t>koulutus</a:t>
            </a:r>
            <a:r>
              <a:rPr lang="en-US">
                <a:ea typeface="Calibri"/>
                <a:cs typeface="Calibri"/>
              </a:rPr>
              <a:t>, </a:t>
            </a:r>
            <a:r>
              <a:rPr lang="en-US" err="1">
                <a:ea typeface="Calibri"/>
                <a:cs typeface="Calibri"/>
              </a:rPr>
              <a:t>sitä</a:t>
            </a:r>
            <a:r>
              <a:rPr lang="en-US">
                <a:ea typeface="Calibri"/>
                <a:cs typeface="Calibri"/>
              </a:rPr>
              <a:t> </a:t>
            </a:r>
            <a:r>
              <a:rPr lang="en-US" err="1">
                <a:ea typeface="Calibri"/>
                <a:cs typeface="Calibri"/>
              </a:rPr>
              <a:t>enemmän</a:t>
            </a:r>
            <a:r>
              <a:rPr lang="en-US">
                <a:ea typeface="Calibri"/>
                <a:cs typeface="Calibri"/>
              </a:rPr>
              <a:t> </a:t>
            </a:r>
            <a:r>
              <a:rPr lang="en-US" err="1">
                <a:ea typeface="Calibri"/>
                <a:cs typeface="Calibri"/>
              </a:rPr>
              <a:t>vaatii</a:t>
            </a:r>
            <a:r>
              <a:rPr lang="en-US">
                <a:ea typeface="Calibri"/>
                <a:cs typeface="Calibri"/>
              </a:rPr>
              <a:t> </a:t>
            </a:r>
            <a:r>
              <a:rPr lang="en-US" err="1">
                <a:ea typeface="Calibri"/>
                <a:cs typeface="Calibri"/>
              </a:rPr>
              <a:t>kielitaidolta</a:t>
            </a:r>
            <a:r>
              <a:rPr lang="en-US">
                <a:ea typeface="Calibri"/>
                <a:cs typeface="Calibri"/>
              </a:rPr>
              <a:t>; </a:t>
            </a:r>
            <a:r>
              <a:rPr lang="en-US" err="1">
                <a:ea typeface="Calibri"/>
                <a:cs typeface="Calibri"/>
              </a:rPr>
              <a:t>ihmisten</a:t>
            </a:r>
            <a:r>
              <a:rPr lang="en-US">
                <a:ea typeface="Calibri"/>
                <a:cs typeface="Calibri"/>
              </a:rPr>
              <a:t> </a:t>
            </a:r>
            <a:r>
              <a:rPr lang="en-US" err="1">
                <a:ea typeface="Calibri"/>
                <a:cs typeface="Calibri"/>
              </a:rPr>
              <a:t>välinen</a:t>
            </a:r>
            <a:r>
              <a:rPr lang="en-US">
                <a:ea typeface="Calibri"/>
                <a:cs typeface="Calibri"/>
              </a:rPr>
              <a:t> </a:t>
            </a:r>
            <a:r>
              <a:rPr lang="en-US" err="1">
                <a:ea typeface="Calibri"/>
                <a:cs typeface="Calibri"/>
              </a:rPr>
              <a:t>vuorovaikutus</a:t>
            </a:r>
            <a:r>
              <a:rPr lang="en-US">
                <a:ea typeface="Calibri"/>
                <a:cs typeface="Calibri"/>
              </a:rPr>
              <a:t> on </a:t>
            </a:r>
            <a:r>
              <a:rPr lang="en-US" err="1">
                <a:ea typeface="Calibri"/>
                <a:cs typeface="Calibri"/>
              </a:rPr>
              <a:t>keskeistä</a:t>
            </a:r>
            <a:r>
              <a:rPr lang="en-US">
                <a:ea typeface="Calibri"/>
                <a:cs typeface="Calibri"/>
              </a:rPr>
              <a:t>; </a:t>
            </a:r>
            <a:r>
              <a:rPr lang="en-US" err="1">
                <a:ea typeface="Calibri"/>
                <a:cs typeface="Calibri"/>
              </a:rPr>
              <a:t>kakkoskieliset</a:t>
            </a:r>
            <a:r>
              <a:rPr lang="en-US">
                <a:ea typeface="Calibri"/>
                <a:cs typeface="Calibri"/>
              </a:rPr>
              <a:t> </a:t>
            </a:r>
            <a:r>
              <a:rPr lang="en-US" err="1">
                <a:ea typeface="Calibri"/>
                <a:cs typeface="Calibri"/>
              </a:rPr>
              <a:t>voivat</a:t>
            </a:r>
            <a:r>
              <a:rPr lang="en-US">
                <a:ea typeface="Calibri"/>
                <a:cs typeface="Calibri"/>
              </a:rPr>
              <a:t> </a:t>
            </a:r>
            <a:r>
              <a:rPr lang="en-US" err="1">
                <a:ea typeface="Calibri"/>
                <a:cs typeface="Calibri"/>
              </a:rPr>
              <a:t>kokea</a:t>
            </a:r>
          </a:p>
          <a:p>
            <a:r>
              <a:rPr lang="en-US" err="1">
                <a:ea typeface="Calibri"/>
                <a:cs typeface="Calibri"/>
              </a:rPr>
              <a:t>Jyväskylän</a:t>
            </a:r>
            <a:r>
              <a:rPr lang="en-US">
                <a:ea typeface="Calibri"/>
                <a:cs typeface="Calibri"/>
              </a:rPr>
              <a:t> </a:t>
            </a:r>
            <a:r>
              <a:rPr lang="en-US" err="1">
                <a:ea typeface="Calibri"/>
                <a:cs typeface="Calibri"/>
              </a:rPr>
              <a:t>yo:n</a:t>
            </a:r>
            <a:r>
              <a:rPr lang="en-US">
                <a:ea typeface="Calibri"/>
                <a:cs typeface="Calibri"/>
              </a:rPr>
              <a:t> </a:t>
            </a:r>
            <a:r>
              <a:rPr lang="en-US" err="1">
                <a:ea typeface="Calibri"/>
                <a:cs typeface="Calibri"/>
              </a:rPr>
              <a:t>hoitoalan</a:t>
            </a:r>
            <a:r>
              <a:rPr lang="en-US">
                <a:ea typeface="Calibri"/>
                <a:cs typeface="Calibri"/>
              </a:rPr>
              <a:t> </a:t>
            </a:r>
            <a:r>
              <a:rPr lang="en-US" err="1">
                <a:ea typeface="Calibri"/>
                <a:cs typeface="Calibri"/>
              </a:rPr>
              <a:t>kieltä</a:t>
            </a:r>
            <a:r>
              <a:rPr lang="en-US">
                <a:ea typeface="Calibri"/>
                <a:cs typeface="Calibri"/>
              </a:rPr>
              <a:t> </a:t>
            </a:r>
            <a:r>
              <a:rPr lang="en-US" err="1">
                <a:ea typeface="Calibri"/>
                <a:cs typeface="Calibri"/>
              </a:rPr>
              <a:t>koskeva</a:t>
            </a:r>
            <a:r>
              <a:rPr lang="en-US">
                <a:ea typeface="Calibri"/>
                <a:cs typeface="Calibri"/>
              </a:rPr>
              <a:t> </a:t>
            </a:r>
            <a:r>
              <a:rPr lang="en-US" err="1">
                <a:ea typeface="Calibri"/>
                <a:cs typeface="Calibri"/>
              </a:rPr>
              <a:t>tutkimus</a:t>
            </a:r>
            <a:r>
              <a:rPr lang="en-US">
                <a:ea typeface="Calibri"/>
                <a:cs typeface="Calibri"/>
              </a:rPr>
              <a:t>: </a:t>
            </a:r>
            <a:r>
              <a:rPr lang="en-US" err="1">
                <a:ea typeface="Calibri"/>
                <a:cs typeface="Calibri"/>
              </a:rPr>
              <a:t>tulokset</a:t>
            </a:r>
            <a:r>
              <a:rPr lang="en-US">
                <a:ea typeface="Calibri"/>
                <a:cs typeface="Calibri"/>
              </a:rPr>
              <a:t> </a:t>
            </a:r>
            <a:r>
              <a:rPr lang="en-US" err="1">
                <a:ea typeface="Calibri"/>
                <a:cs typeface="Calibri"/>
              </a:rPr>
              <a:t>viittaavat</a:t>
            </a:r>
            <a:r>
              <a:rPr lang="en-US">
                <a:ea typeface="Calibri"/>
                <a:cs typeface="Calibri"/>
              </a:rPr>
              <a:t> </a:t>
            </a:r>
            <a:r>
              <a:rPr lang="en-US" err="1">
                <a:ea typeface="Calibri"/>
                <a:cs typeface="Calibri"/>
              </a:rPr>
              <a:t>siihen</a:t>
            </a:r>
            <a:r>
              <a:rPr lang="en-US">
                <a:ea typeface="Calibri"/>
                <a:cs typeface="Calibri"/>
              </a:rPr>
              <a:t>, </a:t>
            </a:r>
            <a:r>
              <a:rPr lang="en-US" err="1">
                <a:ea typeface="Calibri"/>
                <a:cs typeface="Calibri"/>
              </a:rPr>
              <a:t>että</a:t>
            </a:r>
            <a:r>
              <a:rPr lang="en-US">
                <a:ea typeface="Calibri"/>
                <a:cs typeface="Calibri"/>
              </a:rPr>
              <a:t> </a:t>
            </a:r>
            <a:r>
              <a:rPr lang="en-US" err="1">
                <a:ea typeface="Calibri"/>
                <a:cs typeface="Calibri"/>
              </a:rPr>
              <a:t>ammatill.kielitaidon</a:t>
            </a:r>
            <a:r>
              <a:rPr lang="en-US">
                <a:ea typeface="Calibri"/>
                <a:cs typeface="Calibri"/>
              </a:rPr>
              <a:t> </a:t>
            </a:r>
            <a:r>
              <a:rPr lang="en-US" err="1">
                <a:ea typeface="Calibri"/>
                <a:cs typeface="Calibri"/>
              </a:rPr>
              <a:t>saavuttaminen</a:t>
            </a:r>
            <a:r>
              <a:rPr lang="en-US">
                <a:ea typeface="Calibri"/>
                <a:cs typeface="Calibri"/>
              </a:rPr>
              <a:t> </a:t>
            </a:r>
            <a:r>
              <a:rPr lang="en-US" err="1">
                <a:ea typeface="Calibri"/>
                <a:cs typeface="Calibri"/>
              </a:rPr>
              <a:t>edellyttää</a:t>
            </a:r>
            <a:r>
              <a:rPr lang="en-US">
                <a:ea typeface="Calibri"/>
                <a:cs typeface="Calibri"/>
              </a:rPr>
              <a:t> 1-2 </a:t>
            </a:r>
            <a:r>
              <a:rPr lang="en-US" err="1">
                <a:ea typeface="Calibri"/>
                <a:cs typeface="Calibri"/>
              </a:rPr>
              <a:t>vuoden</a:t>
            </a:r>
            <a:r>
              <a:rPr lang="en-US">
                <a:ea typeface="Calibri"/>
                <a:cs typeface="Calibri"/>
              </a:rPr>
              <a:t> </a:t>
            </a:r>
            <a:r>
              <a:rPr lang="en-US" err="1">
                <a:ea typeface="Calibri"/>
                <a:cs typeface="Calibri"/>
              </a:rPr>
              <a:t>työkokemuksen</a:t>
            </a:r>
            <a:r>
              <a:rPr lang="en-US">
                <a:ea typeface="Calibri"/>
                <a:cs typeface="Calibri"/>
              </a:rPr>
              <a:t> </a:t>
            </a:r>
            <a:r>
              <a:rPr lang="en-US" err="1">
                <a:ea typeface="Calibri"/>
                <a:cs typeface="Calibri"/>
              </a:rPr>
              <a:t>Suomessa</a:t>
            </a:r>
            <a:r>
              <a:rPr lang="en-US">
                <a:ea typeface="Calibri"/>
                <a:cs typeface="Calibri"/>
              </a:rPr>
              <a:t>, </a:t>
            </a:r>
            <a:r>
              <a:rPr lang="en-US" err="1">
                <a:ea typeface="Calibri"/>
                <a:cs typeface="Calibri"/>
              </a:rPr>
              <a:t>oman</a:t>
            </a:r>
            <a:r>
              <a:rPr lang="en-US">
                <a:ea typeface="Calibri"/>
                <a:cs typeface="Calibri"/>
              </a:rPr>
              <a:t> </a:t>
            </a:r>
            <a:r>
              <a:rPr lang="en-US" err="1">
                <a:ea typeface="Calibri"/>
                <a:cs typeface="Calibri"/>
              </a:rPr>
              <a:t>alan</a:t>
            </a:r>
            <a:r>
              <a:rPr lang="en-US">
                <a:ea typeface="Calibri"/>
                <a:cs typeface="Calibri"/>
              </a:rPr>
              <a:t> </a:t>
            </a:r>
            <a:r>
              <a:rPr lang="en-US" err="1">
                <a:ea typeface="Calibri"/>
                <a:cs typeface="Calibri"/>
              </a:rPr>
              <a:t>työtehtävissä</a:t>
            </a:r>
            <a:r>
              <a:rPr lang="en-US">
                <a:ea typeface="Calibri"/>
                <a:cs typeface="Calibri"/>
              </a:rPr>
              <a:t> -&gt;</a:t>
            </a:r>
            <a:r>
              <a:rPr lang="en-US" err="1">
                <a:ea typeface="Calibri"/>
                <a:cs typeface="Calibri"/>
              </a:rPr>
              <a:t>työpaikoilla</a:t>
            </a:r>
            <a:r>
              <a:rPr lang="en-US">
                <a:ea typeface="Calibri"/>
                <a:cs typeface="Calibri"/>
              </a:rPr>
              <a:t> </a:t>
            </a:r>
            <a:r>
              <a:rPr lang="en-US" err="1">
                <a:ea typeface="Calibri"/>
                <a:cs typeface="Calibri"/>
              </a:rPr>
              <a:t>tämä</a:t>
            </a:r>
            <a:r>
              <a:rPr lang="en-US">
                <a:ea typeface="Calibri"/>
                <a:cs typeface="Calibri"/>
              </a:rPr>
              <a:t> </a:t>
            </a:r>
            <a:r>
              <a:rPr lang="en-US" err="1">
                <a:ea typeface="Calibri"/>
                <a:cs typeface="Calibri"/>
              </a:rPr>
              <a:t>tarkoittaa</a:t>
            </a:r>
            <a:r>
              <a:rPr lang="en-US">
                <a:ea typeface="Calibri"/>
                <a:cs typeface="Calibri"/>
              </a:rPr>
              <a:t>, </a:t>
            </a:r>
            <a:r>
              <a:rPr lang="en-US" err="1">
                <a:ea typeface="Calibri"/>
                <a:cs typeface="Calibri"/>
              </a:rPr>
              <a:t>että</a:t>
            </a:r>
            <a:r>
              <a:rPr lang="en-US">
                <a:ea typeface="Calibri"/>
                <a:cs typeface="Calibri"/>
              </a:rPr>
              <a:t> </a:t>
            </a:r>
            <a:r>
              <a:rPr lang="en-US" err="1">
                <a:ea typeface="Calibri"/>
                <a:cs typeface="Calibri"/>
              </a:rPr>
              <a:t>työntekijän</a:t>
            </a:r>
            <a:r>
              <a:rPr lang="en-US">
                <a:ea typeface="Calibri"/>
                <a:cs typeface="Calibri"/>
              </a:rPr>
              <a:t> on </a:t>
            </a:r>
            <a:r>
              <a:rPr lang="en-US" err="1">
                <a:ea typeface="Calibri"/>
                <a:cs typeface="Calibri"/>
              </a:rPr>
              <a:t>aloitettava</a:t>
            </a:r>
            <a:r>
              <a:rPr lang="en-US">
                <a:ea typeface="Calibri"/>
                <a:cs typeface="Calibri"/>
              </a:rPr>
              <a:t> </a:t>
            </a:r>
            <a:r>
              <a:rPr lang="en-US" err="1">
                <a:ea typeface="Calibri"/>
                <a:cs typeface="Calibri"/>
              </a:rPr>
              <a:t>puutteellisella</a:t>
            </a:r>
            <a:r>
              <a:rPr lang="en-US">
                <a:ea typeface="Calibri"/>
                <a:cs typeface="Calibri"/>
              </a:rPr>
              <a:t> </a:t>
            </a:r>
            <a:r>
              <a:rPr lang="en-US" err="1">
                <a:ea typeface="Calibri"/>
                <a:cs typeface="Calibri"/>
              </a:rPr>
              <a:t>kielitaidolla</a:t>
            </a:r>
            <a:r>
              <a:rPr lang="en-US">
                <a:ea typeface="Calibri"/>
                <a:cs typeface="Calibri"/>
              </a:rPr>
              <a:t> ja </a:t>
            </a:r>
            <a:r>
              <a:rPr lang="en-US" err="1">
                <a:ea typeface="Calibri"/>
                <a:cs typeface="Calibri"/>
              </a:rPr>
              <a:t>työpaikan</a:t>
            </a:r>
            <a:r>
              <a:rPr lang="en-US">
                <a:ea typeface="Calibri"/>
                <a:cs typeface="Calibri"/>
              </a:rPr>
              <a:t> on </a:t>
            </a:r>
            <a:r>
              <a:rPr lang="en-US" err="1">
                <a:ea typeface="Calibri"/>
                <a:cs typeface="Calibri"/>
              </a:rPr>
              <a:t>tuettava</a:t>
            </a:r>
            <a:r>
              <a:rPr lang="en-US">
                <a:ea typeface="Calibri"/>
                <a:cs typeface="Calibri"/>
              </a:rPr>
              <a:t> </a:t>
            </a:r>
            <a:r>
              <a:rPr lang="en-US" err="1">
                <a:ea typeface="Calibri"/>
                <a:cs typeface="Calibri"/>
              </a:rPr>
              <a:t>kielitaidon</a:t>
            </a:r>
            <a:r>
              <a:rPr lang="en-US">
                <a:ea typeface="Calibri"/>
                <a:cs typeface="Calibri"/>
              </a:rPr>
              <a:t> </a:t>
            </a:r>
            <a:r>
              <a:rPr lang="en-US" err="1">
                <a:ea typeface="Calibri"/>
                <a:cs typeface="Calibri"/>
              </a:rPr>
              <a:t>kehittymistä</a:t>
            </a:r>
          </a:p>
          <a:p>
            <a:endParaRPr lang="en-US">
              <a:ea typeface="Calibri"/>
              <a:cs typeface="Calibri"/>
            </a:endParaRPr>
          </a:p>
        </p:txBody>
      </p:sp>
      <p:sp>
        <p:nvSpPr>
          <p:cNvPr id="4" name="Slide Number Placeholder 3">
            <a:extLst>
              <a:ext uri="{FF2B5EF4-FFF2-40B4-BE49-F238E27FC236}">
                <a16:creationId xmlns:a16="http://schemas.microsoft.com/office/drawing/2014/main" id="{316DF45F-DDC8-5E28-27FE-B1ED6022CD57}"/>
              </a:ext>
            </a:extLst>
          </p:cNvPr>
          <p:cNvSpPr>
            <a:spLocks noGrp="1"/>
          </p:cNvSpPr>
          <p:nvPr>
            <p:ph type="sldNum" sz="quarter" idx="5"/>
          </p:nvPr>
        </p:nvSpPr>
        <p:spPr/>
        <p:txBody>
          <a:bodyPr/>
          <a:lstStyle/>
          <a:p>
            <a:fld id="{604FF52D-3802-4A03-8323-AE312A03D6DA}" type="slidenum">
              <a:rPr lang="en-GB" smtClean="0"/>
              <a:t>14</a:t>
            </a:fld>
            <a:endParaRPr lang="en-GB"/>
          </a:p>
        </p:txBody>
      </p:sp>
    </p:spTree>
    <p:extLst>
      <p:ext uri="{BB962C8B-B14F-4D97-AF65-F5344CB8AC3E}">
        <p14:creationId xmlns:p14="http://schemas.microsoft.com/office/powerpoint/2010/main" val="3160096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210B1-B01D-B3AC-8E7F-93D3B7D739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52627D-E3B1-EDB5-7CDA-BC91EC9B0B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A15DCA-CA75-5E85-9AE8-994DD405144D}"/>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9E2BF534-A99F-3855-539A-27C906117764}"/>
              </a:ext>
            </a:extLst>
          </p:cNvPr>
          <p:cNvSpPr>
            <a:spLocks noGrp="1"/>
          </p:cNvSpPr>
          <p:nvPr>
            <p:ph type="sldNum" sz="quarter" idx="5"/>
          </p:nvPr>
        </p:nvSpPr>
        <p:spPr/>
        <p:txBody>
          <a:bodyPr/>
          <a:lstStyle/>
          <a:p>
            <a:fld id="{604FF52D-3802-4A03-8323-AE312A03D6DA}" type="slidenum">
              <a:rPr lang="en-GB" smtClean="0"/>
              <a:t>15</a:t>
            </a:fld>
            <a:endParaRPr lang="en-GB"/>
          </a:p>
        </p:txBody>
      </p:sp>
    </p:spTree>
    <p:extLst>
      <p:ext uri="{BB962C8B-B14F-4D97-AF65-F5344CB8AC3E}">
        <p14:creationId xmlns:p14="http://schemas.microsoft.com/office/powerpoint/2010/main" val="3606339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E3E1C-37B8-77B8-C7E9-BC6310A13E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AC22A4-5F27-3FCE-96FA-17353EFDFA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EB2AF5-B91D-8802-1095-D13921F7DE66}"/>
              </a:ext>
            </a:extLst>
          </p:cNvPr>
          <p:cNvSpPr>
            <a:spLocks noGrp="1"/>
          </p:cNvSpPr>
          <p:nvPr>
            <p:ph type="body" idx="1"/>
          </p:nvPr>
        </p:nvSpPr>
        <p:spPr/>
        <p:txBody>
          <a:bodyPr/>
          <a:lstStyle/>
          <a:p>
            <a:r>
              <a:rPr lang="fi-FI"/>
              <a:t>DOUGLAS</a:t>
            </a:r>
          </a:p>
        </p:txBody>
      </p:sp>
      <p:sp>
        <p:nvSpPr>
          <p:cNvPr id="4" name="Slide Number Placeholder 3">
            <a:extLst>
              <a:ext uri="{FF2B5EF4-FFF2-40B4-BE49-F238E27FC236}">
                <a16:creationId xmlns:a16="http://schemas.microsoft.com/office/drawing/2014/main" id="{878476E0-0F9A-13FB-A63D-7CE41F763FEC}"/>
              </a:ext>
            </a:extLst>
          </p:cNvPr>
          <p:cNvSpPr>
            <a:spLocks noGrp="1"/>
          </p:cNvSpPr>
          <p:nvPr>
            <p:ph type="sldNum" sz="quarter" idx="5"/>
          </p:nvPr>
        </p:nvSpPr>
        <p:spPr/>
        <p:txBody>
          <a:bodyPr/>
          <a:lstStyle/>
          <a:p>
            <a:fld id="{604FF52D-3802-4A03-8323-AE312A03D6DA}" type="slidenum">
              <a:rPr lang="en-GB" smtClean="0"/>
              <a:t>16</a:t>
            </a:fld>
            <a:endParaRPr lang="en-GB"/>
          </a:p>
        </p:txBody>
      </p:sp>
    </p:spTree>
    <p:extLst>
      <p:ext uri="{BB962C8B-B14F-4D97-AF65-F5344CB8AC3E}">
        <p14:creationId xmlns:p14="http://schemas.microsoft.com/office/powerpoint/2010/main" val="4194681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57E99-ABFA-DEB2-169E-D4033BCBE2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9B9C3C-4F2D-8336-F2D8-B26141A568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E450B4-922A-EB3C-487E-C529688D5FC8}"/>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14E792D6-84ED-57E9-7EF1-2AE2100FB9EA}"/>
              </a:ext>
            </a:extLst>
          </p:cNvPr>
          <p:cNvSpPr>
            <a:spLocks noGrp="1"/>
          </p:cNvSpPr>
          <p:nvPr>
            <p:ph type="sldNum" sz="quarter" idx="5"/>
          </p:nvPr>
        </p:nvSpPr>
        <p:spPr/>
        <p:txBody>
          <a:bodyPr/>
          <a:lstStyle/>
          <a:p>
            <a:fld id="{604FF52D-3802-4A03-8323-AE312A03D6DA}" type="slidenum">
              <a:rPr lang="en-GB" smtClean="0"/>
              <a:t>17</a:t>
            </a:fld>
            <a:endParaRPr lang="en-GB"/>
          </a:p>
        </p:txBody>
      </p:sp>
    </p:spTree>
    <p:extLst>
      <p:ext uri="{BB962C8B-B14F-4D97-AF65-F5344CB8AC3E}">
        <p14:creationId xmlns:p14="http://schemas.microsoft.com/office/powerpoint/2010/main" val="2276677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604FF52D-3802-4A03-8323-AE312A03D6DA}" type="slidenum">
              <a:rPr lang="en-GB" smtClean="0"/>
              <a:t>18</a:t>
            </a:fld>
            <a:endParaRPr lang="en-GB"/>
          </a:p>
        </p:txBody>
      </p:sp>
    </p:spTree>
    <p:extLst>
      <p:ext uri="{BB962C8B-B14F-4D97-AF65-F5344CB8AC3E}">
        <p14:creationId xmlns:p14="http://schemas.microsoft.com/office/powerpoint/2010/main" val="459583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MARJA</a:t>
            </a:r>
          </a:p>
          <a:p>
            <a:r>
              <a:rPr lang="fi-FI"/>
              <a:t>Opiskelija oppii: • Ottamaan vastuuta oppimisesta ja potilaan hoidosta ja kuntoutuksesta • Hoitamaan/kuntouttamaan potilasta kokonaisvaltaisesti Päätöksenteko ja ongelmaratkaisutaitoja • Tiimi- ja työelämätaitoja</a:t>
            </a:r>
          </a:p>
        </p:txBody>
      </p:sp>
      <p:sp>
        <p:nvSpPr>
          <p:cNvPr id="4" name="Slide Number Placeholder 3"/>
          <p:cNvSpPr>
            <a:spLocks noGrp="1"/>
          </p:cNvSpPr>
          <p:nvPr>
            <p:ph type="sldNum" sz="quarter" idx="5"/>
          </p:nvPr>
        </p:nvSpPr>
        <p:spPr/>
        <p:txBody>
          <a:bodyPr/>
          <a:lstStyle/>
          <a:p>
            <a:fld id="{604FF52D-3802-4A03-8323-AE312A03D6DA}" type="slidenum">
              <a:rPr lang="en-GB" smtClean="0"/>
              <a:t>19</a:t>
            </a:fld>
            <a:endParaRPr lang="en-GB"/>
          </a:p>
        </p:txBody>
      </p:sp>
    </p:spTree>
    <p:extLst>
      <p:ext uri="{BB962C8B-B14F-4D97-AF65-F5344CB8AC3E}">
        <p14:creationId xmlns:p14="http://schemas.microsoft.com/office/powerpoint/2010/main" val="2291677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DOUGLAS</a:t>
            </a:r>
          </a:p>
        </p:txBody>
      </p:sp>
      <p:sp>
        <p:nvSpPr>
          <p:cNvPr id="4" name="Slide Number Placeholder 3"/>
          <p:cNvSpPr>
            <a:spLocks noGrp="1"/>
          </p:cNvSpPr>
          <p:nvPr>
            <p:ph type="sldNum" sz="quarter" idx="5"/>
          </p:nvPr>
        </p:nvSpPr>
        <p:spPr/>
        <p:txBody>
          <a:bodyPr/>
          <a:lstStyle/>
          <a:p>
            <a:fld id="{604FF52D-3802-4A03-8323-AE312A03D6DA}" type="slidenum">
              <a:rPr lang="en-GB" smtClean="0"/>
              <a:t>20</a:t>
            </a:fld>
            <a:endParaRPr lang="en-GB"/>
          </a:p>
        </p:txBody>
      </p:sp>
    </p:spTree>
    <p:extLst>
      <p:ext uri="{BB962C8B-B14F-4D97-AF65-F5344CB8AC3E}">
        <p14:creationId xmlns:p14="http://schemas.microsoft.com/office/powerpoint/2010/main" val="2058330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DOUGLAS</a:t>
            </a:r>
          </a:p>
        </p:txBody>
      </p:sp>
      <p:sp>
        <p:nvSpPr>
          <p:cNvPr id="4" name="Slide Number Placeholder 3"/>
          <p:cNvSpPr>
            <a:spLocks noGrp="1"/>
          </p:cNvSpPr>
          <p:nvPr>
            <p:ph type="sldNum" sz="quarter" idx="5"/>
          </p:nvPr>
        </p:nvSpPr>
        <p:spPr/>
        <p:txBody>
          <a:bodyPr/>
          <a:lstStyle/>
          <a:p>
            <a:fld id="{604FF52D-3802-4A03-8323-AE312A03D6DA}" type="slidenum">
              <a:rPr lang="en-GB" smtClean="0"/>
              <a:t>21</a:t>
            </a:fld>
            <a:endParaRPr lang="en-GB"/>
          </a:p>
        </p:txBody>
      </p:sp>
    </p:spTree>
    <p:extLst>
      <p:ext uri="{BB962C8B-B14F-4D97-AF65-F5344CB8AC3E}">
        <p14:creationId xmlns:p14="http://schemas.microsoft.com/office/powerpoint/2010/main" val="2227105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DD74B-3868-4418-C369-76927A7E3E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C38F80-E4AB-9E6A-AB2D-7026C2990B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A4604C-3DDA-4206-611E-551BB9A076B6}"/>
              </a:ext>
            </a:extLst>
          </p:cNvPr>
          <p:cNvSpPr>
            <a:spLocks noGrp="1"/>
          </p:cNvSpPr>
          <p:nvPr>
            <p:ph type="body" idx="1"/>
          </p:nvPr>
        </p:nvSpPr>
        <p:spPr/>
        <p:txBody>
          <a:bodyPr/>
          <a:lstStyle/>
          <a:p>
            <a:r>
              <a:rPr lang="fi-FI"/>
              <a:t>DOUGLAS</a:t>
            </a:r>
          </a:p>
        </p:txBody>
      </p:sp>
      <p:sp>
        <p:nvSpPr>
          <p:cNvPr id="4" name="Slide Number Placeholder 3">
            <a:extLst>
              <a:ext uri="{FF2B5EF4-FFF2-40B4-BE49-F238E27FC236}">
                <a16:creationId xmlns:a16="http://schemas.microsoft.com/office/drawing/2014/main" id="{AA0B7243-ABBC-3591-2B31-692C2386D700}"/>
              </a:ext>
            </a:extLst>
          </p:cNvPr>
          <p:cNvSpPr>
            <a:spLocks noGrp="1"/>
          </p:cNvSpPr>
          <p:nvPr>
            <p:ph type="sldNum" sz="quarter" idx="5"/>
          </p:nvPr>
        </p:nvSpPr>
        <p:spPr/>
        <p:txBody>
          <a:bodyPr/>
          <a:lstStyle/>
          <a:p>
            <a:fld id="{604FF52D-3802-4A03-8323-AE312A03D6DA}" type="slidenum">
              <a:rPr lang="en-GB" smtClean="0"/>
              <a:t>23</a:t>
            </a:fld>
            <a:endParaRPr lang="en-GB"/>
          </a:p>
        </p:txBody>
      </p:sp>
    </p:spTree>
    <p:extLst>
      <p:ext uri="{BB962C8B-B14F-4D97-AF65-F5344CB8AC3E}">
        <p14:creationId xmlns:p14="http://schemas.microsoft.com/office/powerpoint/2010/main" val="2856827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071E9-ED65-E407-12EB-DE8004E08D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622A5F-40A2-58A4-429C-2B16C51B63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FCA0CC-8A2F-A12F-1520-E4C5C0BD1AEF}"/>
              </a:ext>
            </a:extLst>
          </p:cNvPr>
          <p:cNvSpPr>
            <a:spLocks noGrp="1"/>
          </p:cNvSpPr>
          <p:nvPr>
            <p:ph type="body" idx="1"/>
          </p:nvPr>
        </p:nvSpPr>
        <p:spPr/>
        <p:txBody>
          <a:bodyPr/>
          <a:lstStyle/>
          <a:p>
            <a:r>
              <a:rPr lang="fi-FI"/>
              <a:t>MAARIT</a:t>
            </a:r>
          </a:p>
        </p:txBody>
      </p:sp>
      <p:sp>
        <p:nvSpPr>
          <p:cNvPr id="4" name="Slide Number Placeholder 3">
            <a:extLst>
              <a:ext uri="{FF2B5EF4-FFF2-40B4-BE49-F238E27FC236}">
                <a16:creationId xmlns:a16="http://schemas.microsoft.com/office/drawing/2014/main" id="{2A54B5D1-683C-E3CE-1C3A-F7D2EB564268}"/>
              </a:ext>
            </a:extLst>
          </p:cNvPr>
          <p:cNvSpPr>
            <a:spLocks noGrp="1"/>
          </p:cNvSpPr>
          <p:nvPr>
            <p:ph type="sldNum" sz="quarter" idx="5"/>
          </p:nvPr>
        </p:nvSpPr>
        <p:spPr/>
        <p:txBody>
          <a:bodyPr/>
          <a:lstStyle/>
          <a:p>
            <a:fld id="{604FF52D-3802-4A03-8323-AE312A03D6DA}" type="slidenum">
              <a:rPr lang="en-GB" smtClean="0"/>
              <a:t>24</a:t>
            </a:fld>
            <a:endParaRPr lang="en-GB"/>
          </a:p>
        </p:txBody>
      </p:sp>
    </p:spTree>
    <p:extLst>
      <p:ext uri="{BB962C8B-B14F-4D97-AF65-F5344CB8AC3E}">
        <p14:creationId xmlns:p14="http://schemas.microsoft.com/office/powerpoint/2010/main" val="2679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endParaRPr lang="en-US">
              <a:cs typeface="Calibri"/>
            </a:endParaRPr>
          </a:p>
        </p:txBody>
      </p:sp>
      <p:sp>
        <p:nvSpPr>
          <p:cNvPr id="4" name="Slide Number Placeholder 3"/>
          <p:cNvSpPr>
            <a:spLocks noGrp="1"/>
          </p:cNvSpPr>
          <p:nvPr>
            <p:ph type="sldNum" sz="quarter" idx="5"/>
          </p:nvPr>
        </p:nvSpPr>
        <p:spPr/>
        <p:txBody>
          <a:bodyPr/>
          <a:lstStyle/>
          <a:p>
            <a:fld id="{604FF52D-3802-4A03-8323-AE312A03D6DA}" type="slidenum">
              <a:rPr lang="en-GB" smtClean="0"/>
              <a:t>3</a:t>
            </a:fld>
            <a:endParaRPr lang="en-GB"/>
          </a:p>
        </p:txBody>
      </p:sp>
    </p:spTree>
    <p:extLst>
      <p:ext uri="{BB962C8B-B14F-4D97-AF65-F5344CB8AC3E}">
        <p14:creationId xmlns:p14="http://schemas.microsoft.com/office/powerpoint/2010/main" val="2931186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MAARIT </a:t>
            </a:r>
          </a:p>
        </p:txBody>
      </p:sp>
      <p:sp>
        <p:nvSpPr>
          <p:cNvPr id="4" name="Slide Number Placeholder 3"/>
          <p:cNvSpPr>
            <a:spLocks noGrp="1"/>
          </p:cNvSpPr>
          <p:nvPr>
            <p:ph type="sldNum" sz="quarter" idx="5"/>
          </p:nvPr>
        </p:nvSpPr>
        <p:spPr/>
        <p:txBody>
          <a:bodyPr/>
          <a:lstStyle/>
          <a:p>
            <a:fld id="{604FF52D-3802-4A03-8323-AE312A03D6DA}" type="slidenum">
              <a:rPr lang="en-GB" smtClean="0"/>
              <a:t>25</a:t>
            </a:fld>
            <a:endParaRPr lang="en-GB"/>
          </a:p>
        </p:txBody>
      </p:sp>
    </p:spTree>
    <p:extLst>
      <p:ext uri="{BB962C8B-B14F-4D97-AF65-F5344CB8AC3E}">
        <p14:creationId xmlns:p14="http://schemas.microsoft.com/office/powerpoint/2010/main" val="322054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SARI</a:t>
            </a:r>
          </a:p>
        </p:txBody>
      </p:sp>
      <p:sp>
        <p:nvSpPr>
          <p:cNvPr id="4" name="Slide Number Placeholder 3"/>
          <p:cNvSpPr>
            <a:spLocks noGrp="1"/>
          </p:cNvSpPr>
          <p:nvPr>
            <p:ph type="sldNum" sz="quarter" idx="5"/>
          </p:nvPr>
        </p:nvSpPr>
        <p:spPr/>
        <p:txBody>
          <a:bodyPr/>
          <a:lstStyle/>
          <a:p>
            <a:fld id="{604FF52D-3802-4A03-8323-AE312A03D6DA}" type="slidenum">
              <a:rPr lang="en-GB" smtClean="0"/>
              <a:t>26</a:t>
            </a:fld>
            <a:endParaRPr lang="en-GB"/>
          </a:p>
        </p:txBody>
      </p:sp>
    </p:spTree>
    <p:extLst>
      <p:ext uri="{BB962C8B-B14F-4D97-AF65-F5344CB8AC3E}">
        <p14:creationId xmlns:p14="http://schemas.microsoft.com/office/powerpoint/2010/main" val="27268894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MARJA</a:t>
            </a:r>
          </a:p>
        </p:txBody>
      </p:sp>
      <p:sp>
        <p:nvSpPr>
          <p:cNvPr id="4" name="Slide Number Placeholder 3"/>
          <p:cNvSpPr>
            <a:spLocks noGrp="1"/>
          </p:cNvSpPr>
          <p:nvPr>
            <p:ph type="sldNum" sz="quarter" idx="5"/>
          </p:nvPr>
        </p:nvSpPr>
        <p:spPr/>
        <p:txBody>
          <a:bodyPr/>
          <a:lstStyle/>
          <a:p>
            <a:fld id="{604FF52D-3802-4A03-8323-AE312A03D6DA}" type="slidenum">
              <a:rPr lang="en-GB" smtClean="0"/>
              <a:t>27</a:t>
            </a:fld>
            <a:endParaRPr lang="en-GB"/>
          </a:p>
        </p:txBody>
      </p:sp>
    </p:spTree>
    <p:extLst>
      <p:ext uri="{BB962C8B-B14F-4D97-AF65-F5344CB8AC3E}">
        <p14:creationId xmlns:p14="http://schemas.microsoft.com/office/powerpoint/2010/main" val="26978622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MAARIT</a:t>
            </a:r>
          </a:p>
        </p:txBody>
      </p:sp>
      <p:sp>
        <p:nvSpPr>
          <p:cNvPr id="4" name="Slide Number Placeholder 3"/>
          <p:cNvSpPr>
            <a:spLocks noGrp="1"/>
          </p:cNvSpPr>
          <p:nvPr>
            <p:ph type="sldNum" sz="quarter" idx="5"/>
          </p:nvPr>
        </p:nvSpPr>
        <p:spPr/>
        <p:txBody>
          <a:bodyPr/>
          <a:lstStyle/>
          <a:p>
            <a:fld id="{604FF52D-3802-4A03-8323-AE312A03D6DA}" type="slidenum">
              <a:rPr lang="en-GB" smtClean="0"/>
              <a:t>28</a:t>
            </a:fld>
            <a:endParaRPr lang="en-GB"/>
          </a:p>
        </p:txBody>
      </p:sp>
    </p:spTree>
    <p:extLst>
      <p:ext uri="{BB962C8B-B14F-4D97-AF65-F5344CB8AC3E}">
        <p14:creationId xmlns:p14="http://schemas.microsoft.com/office/powerpoint/2010/main" val="10797551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MAARIT</a:t>
            </a:r>
          </a:p>
        </p:txBody>
      </p:sp>
      <p:sp>
        <p:nvSpPr>
          <p:cNvPr id="4" name="Slide Number Placeholder 3"/>
          <p:cNvSpPr>
            <a:spLocks noGrp="1"/>
          </p:cNvSpPr>
          <p:nvPr>
            <p:ph type="sldNum" sz="quarter" idx="5"/>
          </p:nvPr>
        </p:nvSpPr>
        <p:spPr/>
        <p:txBody>
          <a:bodyPr/>
          <a:lstStyle/>
          <a:p>
            <a:fld id="{604FF52D-3802-4A03-8323-AE312A03D6DA}" type="slidenum">
              <a:rPr lang="en-GB" smtClean="0"/>
              <a:t>29</a:t>
            </a:fld>
            <a:endParaRPr lang="en-GB"/>
          </a:p>
        </p:txBody>
      </p:sp>
    </p:spTree>
    <p:extLst>
      <p:ext uri="{BB962C8B-B14F-4D97-AF65-F5344CB8AC3E}">
        <p14:creationId xmlns:p14="http://schemas.microsoft.com/office/powerpoint/2010/main" val="37841131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DOUGLAS</a:t>
            </a:r>
          </a:p>
        </p:txBody>
      </p:sp>
      <p:sp>
        <p:nvSpPr>
          <p:cNvPr id="4" name="Slide Number Placeholder 3"/>
          <p:cNvSpPr>
            <a:spLocks noGrp="1"/>
          </p:cNvSpPr>
          <p:nvPr>
            <p:ph type="sldNum" sz="quarter" idx="5"/>
          </p:nvPr>
        </p:nvSpPr>
        <p:spPr/>
        <p:txBody>
          <a:bodyPr/>
          <a:lstStyle/>
          <a:p>
            <a:fld id="{604FF52D-3802-4A03-8323-AE312A03D6DA}" type="slidenum">
              <a:rPr lang="en-GB" smtClean="0"/>
              <a:t>30</a:t>
            </a:fld>
            <a:endParaRPr lang="en-GB"/>
          </a:p>
        </p:txBody>
      </p:sp>
    </p:spTree>
    <p:extLst>
      <p:ext uri="{BB962C8B-B14F-4D97-AF65-F5344CB8AC3E}">
        <p14:creationId xmlns:p14="http://schemas.microsoft.com/office/powerpoint/2010/main" val="322106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DOUGLAS</a:t>
            </a:r>
          </a:p>
        </p:txBody>
      </p:sp>
      <p:sp>
        <p:nvSpPr>
          <p:cNvPr id="4" name="Slide Number Placeholder 3"/>
          <p:cNvSpPr>
            <a:spLocks noGrp="1"/>
          </p:cNvSpPr>
          <p:nvPr>
            <p:ph type="sldNum" sz="quarter" idx="5"/>
          </p:nvPr>
        </p:nvSpPr>
        <p:spPr/>
        <p:txBody>
          <a:bodyPr/>
          <a:lstStyle/>
          <a:p>
            <a:fld id="{604FF52D-3802-4A03-8323-AE312A03D6DA}" type="slidenum">
              <a:rPr lang="en-GB" smtClean="0"/>
              <a:t>31</a:t>
            </a:fld>
            <a:endParaRPr lang="en-GB"/>
          </a:p>
        </p:txBody>
      </p:sp>
    </p:spTree>
    <p:extLst>
      <p:ext uri="{BB962C8B-B14F-4D97-AF65-F5344CB8AC3E}">
        <p14:creationId xmlns:p14="http://schemas.microsoft.com/office/powerpoint/2010/main" val="4005841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MARJA</a:t>
            </a:r>
          </a:p>
        </p:txBody>
      </p:sp>
      <p:sp>
        <p:nvSpPr>
          <p:cNvPr id="4" name="Slide Number Placeholder 3"/>
          <p:cNvSpPr>
            <a:spLocks noGrp="1"/>
          </p:cNvSpPr>
          <p:nvPr>
            <p:ph type="sldNum" sz="quarter" idx="5"/>
          </p:nvPr>
        </p:nvSpPr>
        <p:spPr/>
        <p:txBody>
          <a:bodyPr/>
          <a:lstStyle/>
          <a:p>
            <a:fld id="{604FF52D-3802-4A03-8323-AE312A03D6DA}" type="slidenum">
              <a:rPr lang="en-GB" smtClean="0"/>
              <a:t>32</a:t>
            </a:fld>
            <a:endParaRPr lang="en-GB"/>
          </a:p>
        </p:txBody>
      </p:sp>
    </p:spTree>
    <p:extLst>
      <p:ext uri="{BB962C8B-B14F-4D97-AF65-F5344CB8AC3E}">
        <p14:creationId xmlns:p14="http://schemas.microsoft.com/office/powerpoint/2010/main" val="125032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SARI </a:t>
            </a:r>
          </a:p>
          <a:p>
            <a:r>
              <a:rPr lang="fi-FI"/>
              <a:t>Tärkeä muistaa kielitietoisuus näissä tilanteissa: Miten käytetään kieltä, milloin voi käyttää monikielisyyttä, missä voi käyttää yksinkertaista kieltä, milloin esim. lyhenteet, selkosuomi</a:t>
            </a:r>
          </a:p>
        </p:txBody>
      </p:sp>
      <p:sp>
        <p:nvSpPr>
          <p:cNvPr id="4" name="Slide Number Placeholder 3"/>
          <p:cNvSpPr>
            <a:spLocks noGrp="1"/>
          </p:cNvSpPr>
          <p:nvPr>
            <p:ph type="sldNum" sz="quarter" idx="5"/>
          </p:nvPr>
        </p:nvSpPr>
        <p:spPr/>
        <p:txBody>
          <a:bodyPr/>
          <a:lstStyle/>
          <a:p>
            <a:fld id="{604FF52D-3802-4A03-8323-AE312A03D6DA}" type="slidenum">
              <a:rPr lang="en-GB" smtClean="0"/>
              <a:t>33</a:t>
            </a:fld>
            <a:endParaRPr lang="en-GB"/>
          </a:p>
        </p:txBody>
      </p:sp>
    </p:spTree>
    <p:extLst>
      <p:ext uri="{BB962C8B-B14F-4D97-AF65-F5344CB8AC3E}">
        <p14:creationId xmlns:p14="http://schemas.microsoft.com/office/powerpoint/2010/main" val="30089048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DOUGLAS</a:t>
            </a:r>
          </a:p>
        </p:txBody>
      </p:sp>
      <p:sp>
        <p:nvSpPr>
          <p:cNvPr id="4" name="Slide Number Placeholder 3"/>
          <p:cNvSpPr>
            <a:spLocks noGrp="1"/>
          </p:cNvSpPr>
          <p:nvPr>
            <p:ph type="sldNum" sz="quarter" idx="5"/>
          </p:nvPr>
        </p:nvSpPr>
        <p:spPr/>
        <p:txBody>
          <a:bodyPr/>
          <a:lstStyle/>
          <a:p>
            <a:fld id="{604FF52D-3802-4A03-8323-AE312A03D6DA}" type="slidenum">
              <a:rPr lang="en-GB" smtClean="0"/>
              <a:t>34</a:t>
            </a:fld>
            <a:endParaRPr lang="en-GB"/>
          </a:p>
        </p:txBody>
      </p:sp>
    </p:spTree>
    <p:extLst>
      <p:ext uri="{BB962C8B-B14F-4D97-AF65-F5344CB8AC3E}">
        <p14:creationId xmlns:p14="http://schemas.microsoft.com/office/powerpoint/2010/main" val="4225086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604FF52D-3802-4A03-8323-AE312A03D6DA}" type="slidenum">
              <a:rPr lang="en-GB" smtClean="0"/>
              <a:t>4</a:t>
            </a:fld>
            <a:endParaRPr lang="en-GB"/>
          </a:p>
        </p:txBody>
      </p:sp>
    </p:spTree>
    <p:extLst>
      <p:ext uri="{BB962C8B-B14F-4D97-AF65-F5344CB8AC3E}">
        <p14:creationId xmlns:p14="http://schemas.microsoft.com/office/powerpoint/2010/main" val="36384777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MAARIT</a:t>
            </a:r>
          </a:p>
        </p:txBody>
      </p:sp>
      <p:sp>
        <p:nvSpPr>
          <p:cNvPr id="4" name="Slide Number Placeholder 3"/>
          <p:cNvSpPr>
            <a:spLocks noGrp="1"/>
          </p:cNvSpPr>
          <p:nvPr>
            <p:ph type="sldNum" sz="quarter" idx="5"/>
          </p:nvPr>
        </p:nvSpPr>
        <p:spPr/>
        <p:txBody>
          <a:bodyPr/>
          <a:lstStyle/>
          <a:p>
            <a:fld id="{604FF52D-3802-4A03-8323-AE312A03D6DA}" type="slidenum">
              <a:rPr lang="en-GB" smtClean="0"/>
              <a:t>35</a:t>
            </a:fld>
            <a:endParaRPr lang="en-GB"/>
          </a:p>
        </p:txBody>
      </p:sp>
    </p:spTree>
    <p:extLst>
      <p:ext uri="{BB962C8B-B14F-4D97-AF65-F5344CB8AC3E}">
        <p14:creationId xmlns:p14="http://schemas.microsoft.com/office/powerpoint/2010/main" val="3501888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MARJA</a:t>
            </a:r>
          </a:p>
          <a:p>
            <a:r>
              <a:rPr lang="fi-FI"/>
              <a:t>1. esimerkki:      </a:t>
            </a:r>
            <a:r>
              <a:rPr lang="fi-FI" err="1"/>
              <a:t>Foordi</a:t>
            </a:r>
            <a:r>
              <a:rPr lang="fi-FI"/>
              <a:t>,  </a:t>
            </a:r>
            <a:r>
              <a:rPr lang="fi-FI" err="1"/>
              <a:t>pritsi</a:t>
            </a:r>
            <a:r>
              <a:rPr lang="fi-FI"/>
              <a:t>, sorsa</a:t>
            </a:r>
          </a:p>
          <a:p>
            <a:r>
              <a:rPr lang="fi-FI"/>
              <a:t>2. esimerkki: huonosti liikkuva käsi --&gt; käsi, joka liikkuu huonosti</a:t>
            </a:r>
          </a:p>
          <a:p>
            <a:r>
              <a:rPr lang="fi-FI"/>
              <a:t>3.esimerkkinä sanonnat: Nostetaan kissa pöydälle</a:t>
            </a:r>
          </a:p>
          <a:p>
            <a:r>
              <a:rPr lang="fi-FI"/>
              <a:t>4. Verenpainetauti  --&gt; </a:t>
            </a:r>
            <a:r>
              <a:rPr lang="fi-FI" err="1"/>
              <a:t>veren:veri</a:t>
            </a:r>
            <a:r>
              <a:rPr lang="fi-FI"/>
              <a:t>, paine (</a:t>
            </a:r>
            <a:r>
              <a:rPr lang="fi-FI" err="1"/>
              <a:t>pressure</a:t>
            </a:r>
            <a:r>
              <a:rPr lang="fi-FI"/>
              <a:t>), tauti = sairaus</a:t>
            </a:r>
          </a:p>
          <a:p>
            <a:r>
              <a:rPr lang="fi-FI"/>
              <a:t>5. esim. vesi vessa, valittaa, välittää, valita, välitä   sika/siika,  tuli, tuuli </a:t>
            </a:r>
          </a:p>
          <a:p>
            <a:r>
              <a:rPr lang="fi-FI"/>
              <a:t>6. Varmista ymmärrys:  Kerrotko, mitä minä sanoin  (Ei: Ymmärsitkö?)</a:t>
            </a:r>
          </a:p>
          <a:p>
            <a:r>
              <a:rPr lang="fi-FI"/>
              <a:t>7. </a:t>
            </a:r>
          </a:p>
        </p:txBody>
      </p:sp>
      <p:sp>
        <p:nvSpPr>
          <p:cNvPr id="4" name="Slide Number Placeholder 3"/>
          <p:cNvSpPr>
            <a:spLocks noGrp="1"/>
          </p:cNvSpPr>
          <p:nvPr>
            <p:ph type="sldNum" sz="quarter" idx="5"/>
          </p:nvPr>
        </p:nvSpPr>
        <p:spPr/>
        <p:txBody>
          <a:bodyPr/>
          <a:lstStyle/>
          <a:p>
            <a:fld id="{604FF52D-3802-4A03-8323-AE312A03D6DA}" type="slidenum">
              <a:rPr lang="en-GB" smtClean="0"/>
              <a:t>36</a:t>
            </a:fld>
            <a:endParaRPr lang="en-GB"/>
          </a:p>
        </p:txBody>
      </p:sp>
    </p:spTree>
    <p:extLst>
      <p:ext uri="{BB962C8B-B14F-4D97-AF65-F5344CB8AC3E}">
        <p14:creationId xmlns:p14="http://schemas.microsoft.com/office/powerpoint/2010/main" val="15619005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SARI</a:t>
            </a:r>
          </a:p>
        </p:txBody>
      </p:sp>
      <p:sp>
        <p:nvSpPr>
          <p:cNvPr id="4" name="Slide Number Placeholder 3"/>
          <p:cNvSpPr>
            <a:spLocks noGrp="1"/>
          </p:cNvSpPr>
          <p:nvPr>
            <p:ph type="sldNum" sz="quarter" idx="5"/>
          </p:nvPr>
        </p:nvSpPr>
        <p:spPr/>
        <p:txBody>
          <a:bodyPr/>
          <a:lstStyle/>
          <a:p>
            <a:fld id="{604FF52D-3802-4A03-8323-AE312A03D6DA}" type="slidenum">
              <a:rPr lang="en-GB" smtClean="0"/>
              <a:t>37</a:t>
            </a:fld>
            <a:endParaRPr lang="en-GB"/>
          </a:p>
        </p:txBody>
      </p:sp>
    </p:spTree>
    <p:extLst>
      <p:ext uri="{BB962C8B-B14F-4D97-AF65-F5344CB8AC3E}">
        <p14:creationId xmlns:p14="http://schemas.microsoft.com/office/powerpoint/2010/main" val="612341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DOUGLAS</a:t>
            </a:r>
          </a:p>
        </p:txBody>
      </p:sp>
      <p:sp>
        <p:nvSpPr>
          <p:cNvPr id="4" name="Slide Number Placeholder 3"/>
          <p:cNvSpPr>
            <a:spLocks noGrp="1"/>
          </p:cNvSpPr>
          <p:nvPr>
            <p:ph type="sldNum" sz="quarter" idx="5"/>
          </p:nvPr>
        </p:nvSpPr>
        <p:spPr/>
        <p:txBody>
          <a:bodyPr/>
          <a:lstStyle/>
          <a:p>
            <a:fld id="{604FF52D-3802-4A03-8323-AE312A03D6DA}" type="slidenum">
              <a:rPr lang="en-GB" smtClean="0"/>
              <a:t>38</a:t>
            </a:fld>
            <a:endParaRPr lang="en-GB"/>
          </a:p>
        </p:txBody>
      </p:sp>
    </p:spTree>
    <p:extLst>
      <p:ext uri="{BB962C8B-B14F-4D97-AF65-F5344CB8AC3E}">
        <p14:creationId xmlns:p14="http://schemas.microsoft.com/office/powerpoint/2010/main" val="31454518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MARJA</a:t>
            </a:r>
          </a:p>
        </p:txBody>
      </p:sp>
      <p:sp>
        <p:nvSpPr>
          <p:cNvPr id="4" name="Slide Number Placeholder 3"/>
          <p:cNvSpPr>
            <a:spLocks noGrp="1"/>
          </p:cNvSpPr>
          <p:nvPr>
            <p:ph type="sldNum" sz="quarter" idx="5"/>
          </p:nvPr>
        </p:nvSpPr>
        <p:spPr/>
        <p:txBody>
          <a:bodyPr/>
          <a:lstStyle/>
          <a:p>
            <a:fld id="{604FF52D-3802-4A03-8323-AE312A03D6DA}" type="slidenum">
              <a:rPr lang="en-GB" smtClean="0"/>
              <a:t>39</a:t>
            </a:fld>
            <a:endParaRPr lang="en-GB"/>
          </a:p>
        </p:txBody>
      </p:sp>
    </p:spTree>
    <p:extLst>
      <p:ext uri="{BB962C8B-B14F-4D97-AF65-F5344CB8AC3E}">
        <p14:creationId xmlns:p14="http://schemas.microsoft.com/office/powerpoint/2010/main" val="1911702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MAARIT </a:t>
            </a:r>
          </a:p>
        </p:txBody>
      </p:sp>
      <p:sp>
        <p:nvSpPr>
          <p:cNvPr id="4" name="Slide Number Placeholder 3"/>
          <p:cNvSpPr>
            <a:spLocks noGrp="1"/>
          </p:cNvSpPr>
          <p:nvPr>
            <p:ph type="sldNum" sz="quarter" idx="5"/>
          </p:nvPr>
        </p:nvSpPr>
        <p:spPr/>
        <p:txBody>
          <a:bodyPr/>
          <a:lstStyle/>
          <a:p>
            <a:fld id="{604FF52D-3802-4A03-8323-AE312A03D6DA}" type="slidenum">
              <a:rPr lang="en-GB" smtClean="0"/>
              <a:t>40</a:t>
            </a:fld>
            <a:endParaRPr lang="en-GB"/>
          </a:p>
        </p:txBody>
      </p:sp>
    </p:spTree>
    <p:extLst>
      <p:ext uri="{BB962C8B-B14F-4D97-AF65-F5344CB8AC3E}">
        <p14:creationId xmlns:p14="http://schemas.microsoft.com/office/powerpoint/2010/main" val="30642340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604FF52D-3802-4A03-8323-AE312A03D6DA}" type="slidenum">
              <a:rPr lang="en-GB" smtClean="0"/>
              <a:t>41</a:t>
            </a:fld>
            <a:endParaRPr lang="en-GB"/>
          </a:p>
        </p:txBody>
      </p:sp>
    </p:spTree>
    <p:extLst>
      <p:ext uri="{BB962C8B-B14F-4D97-AF65-F5344CB8AC3E}">
        <p14:creationId xmlns:p14="http://schemas.microsoft.com/office/powerpoint/2010/main" val="29804853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604FF52D-3802-4A03-8323-AE312A03D6DA}" type="slidenum">
              <a:rPr lang="en-GB" smtClean="0"/>
              <a:t>42</a:t>
            </a:fld>
            <a:endParaRPr lang="en-GB"/>
          </a:p>
        </p:txBody>
      </p:sp>
    </p:spTree>
    <p:extLst>
      <p:ext uri="{BB962C8B-B14F-4D97-AF65-F5344CB8AC3E}">
        <p14:creationId xmlns:p14="http://schemas.microsoft.com/office/powerpoint/2010/main" val="18063737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64E7E-EED0-7760-6460-F94CE4EFA2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D641E4-5D61-148D-D18E-5E04381B5E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3B8F8D-F835-7B72-282B-A2CFDB97319B}"/>
              </a:ext>
            </a:extLst>
          </p:cNvPr>
          <p:cNvSpPr>
            <a:spLocks noGrp="1"/>
          </p:cNvSpPr>
          <p:nvPr>
            <p:ph type="body" idx="1"/>
          </p:nvPr>
        </p:nvSpPr>
        <p:spPr/>
        <p:txBody>
          <a:bodyPr/>
          <a:lstStyle/>
          <a:p>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C5EA924E-A6CC-4D6B-950B-8FC3B641027F}"/>
              </a:ext>
            </a:extLst>
          </p:cNvPr>
          <p:cNvSpPr>
            <a:spLocks noGrp="1"/>
          </p:cNvSpPr>
          <p:nvPr>
            <p:ph type="sldNum" sz="quarter" idx="5"/>
          </p:nvPr>
        </p:nvSpPr>
        <p:spPr/>
        <p:txBody>
          <a:bodyPr/>
          <a:lstStyle/>
          <a:p>
            <a:fld id="{604FF52D-3802-4A03-8323-AE312A03D6DA}" type="slidenum">
              <a:rPr lang="en-GB" smtClean="0"/>
              <a:t>43</a:t>
            </a:fld>
            <a:endParaRPr lang="en-GB"/>
          </a:p>
        </p:txBody>
      </p:sp>
    </p:spTree>
    <p:extLst>
      <p:ext uri="{BB962C8B-B14F-4D97-AF65-F5344CB8AC3E}">
        <p14:creationId xmlns:p14="http://schemas.microsoft.com/office/powerpoint/2010/main" val="1749291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C0D45-EEC4-63E8-B79B-4AA80116C6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8DE89E-F9BC-F00D-8E7A-F3FEA689CB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3B6124-C4E6-E16A-8BB6-7A4A74E0FBCD}"/>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B7668F1A-3633-DB98-82EE-B4C3E0AC74B6}"/>
              </a:ext>
            </a:extLst>
          </p:cNvPr>
          <p:cNvSpPr>
            <a:spLocks noGrp="1"/>
          </p:cNvSpPr>
          <p:nvPr>
            <p:ph type="sldNum" sz="quarter" idx="5"/>
          </p:nvPr>
        </p:nvSpPr>
        <p:spPr/>
        <p:txBody>
          <a:bodyPr/>
          <a:lstStyle/>
          <a:p>
            <a:fld id="{604FF52D-3802-4A03-8323-AE312A03D6DA}" type="slidenum">
              <a:rPr lang="en-GB" smtClean="0"/>
              <a:t>6</a:t>
            </a:fld>
            <a:endParaRPr lang="en-GB"/>
          </a:p>
        </p:txBody>
      </p:sp>
    </p:spTree>
    <p:extLst>
      <p:ext uri="{BB962C8B-B14F-4D97-AF65-F5344CB8AC3E}">
        <p14:creationId xmlns:p14="http://schemas.microsoft.com/office/powerpoint/2010/main" val="2108226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64E7E-EED0-7760-6460-F94CE4EFA2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D641E4-5D61-148D-D18E-5E04381B5E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3B8F8D-F835-7B72-282B-A2CFDB97319B}"/>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C5EA924E-A6CC-4D6B-950B-8FC3B641027F}"/>
              </a:ext>
            </a:extLst>
          </p:cNvPr>
          <p:cNvSpPr>
            <a:spLocks noGrp="1"/>
          </p:cNvSpPr>
          <p:nvPr>
            <p:ph type="sldNum" sz="quarter" idx="5"/>
          </p:nvPr>
        </p:nvSpPr>
        <p:spPr/>
        <p:txBody>
          <a:bodyPr/>
          <a:lstStyle/>
          <a:p>
            <a:fld id="{604FF52D-3802-4A03-8323-AE312A03D6DA}" type="slidenum">
              <a:rPr lang="en-GB" smtClean="0"/>
              <a:t>7</a:t>
            </a:fld>
            <a:endParaRPr lang="en-GB"/>
          </a:p>
        </p:txBody>
      </p:sp>
    </p:spTree>
    <p:extLst>
      <p:ext uri="{BB962C8B-B14F-4D97-AF65-F5344CB8AC3E}">
        <p14:creationId xmlns:p14="http://schemas.microsoft.com/office/powerpoint/2010/main" val="510243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64E7E-EED0-7760-6460-F94CE4EFA2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D641E4-5D61-148D-D18E-5E04381B5E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3B8F8D-F835-7B72-282B-A2CFDB97319B}"/>
              </a:ext>
            </a:extLst>
          </p:cNvPr>
          <p:cNvSpPr>
            <a:spLocks noGrp="1"/>
          </p:cNvSpPr>
          <p:nvPr>
            <p:ph type="body" idx="1"/>
          </p:nvPr>
        </p:nvSpPr>
        <p:spPr/>
        <p:txBody>
          <a:bodyPr/>
          <a:lstStyle/>
          <a:p>
            <a:r>
              <a:rPr lang="en-US" err="1">
                <a:ea typeface="Calibri"/>
                <a:cs typeface="Calibri"/>
              </a:rPr>
              <a:t>Myyttiin</a:t>
            </a:r>
            <a:r>
              <a:rPr lang="en-US">
                <a:ea typeface="Calibri"/>
                <a:cs typeface="Calibri"/>
              </a:rPr>
              <a:t> 3: </a:t>
            </a:r>
            <a:r>
              <a:rPr lang="en-US" err="1">
                <a:ea typeface="Calibri"/>
                <a:cs typeface="Calibri"/>
              </a:rPr>
              <a:t>tärkeätä</a:t>
            </a:r>
            <a:r>
              <a:rPr lang="en-US">
                <a:ea typeface="Calibri"/>
                <a:cs typeface="Calibri"/>
              </a:rPr>
              <a:t> </a:t>
            </a:r>
            <a:r>
              <a:rPr lang="en-US" err="1">
                <a:ea typeface="Calibri"/>
                <a:cs typeface="Calibri"/>
              </a:rPr>
              <a:t>kannustava</a:t>
            </a:r>
            <a:r>
              <a:rPr lang="en-US">
                <a:ea typeface="Calibri"/>
                <a:cs typeface="Calibri"/>
              </a:rPr>
              <a:t> </a:t>
            </a:r>
            <a:r>
              <a:rPr lang="en-US" err="1">
                <a:ea typeface="Calibri"/>
                <a:cs typeface="Calibri"/>
              </a:rPr>
              <a:t>ilmapiiri</a:t>
            </a:r>
            <a:r>
              <a:rPr lang="en-US">
                <a:ea typeface="Calibri"/>
                <a:cs typeface="Calibri"/>
              </a:rPr>
              <a:t>, </a:t>
            </a:r>
            <a:r>
              <a:rPr lang="en-US" err="1">
                <a:ea typeface="Calibri"/>
                <a:cs typeface="Calibri"/>
              </a:rPr>
              <a:t>jossa</a:t>
            </a:r>
            <a:r>
              <a:rPr lang="en-US">
                <a:ea typeface="Calibri"/>
                <a:cs typeface="Calibri"/>
              </a:rPr>
              <a:t> </a:t>
            </a:r>
            <a:r>
              <a:rPr lang="en-US" err="1">
                <a:ea typeface="Calibri"/>
                <a:cs typeface="Calibri"/>
              </a:rPr>
              <a:t>ei</a:t>
            </a:r>
            <a:r>
              <a:rPr lang="en-US">
                <a:ea typeface="Calibri"/>
                <a:cs typeface="Calibri"/>
              </a:rPr>
              <a:t> </a:t>
            </a:r>
            <a:r>
              <a:rPr lang="en-US" err="1">
                <a:ea typeface="Calibri"/>
                <a:cs typeface="Calibri"/>
              </a:rPr>
              <a:t>keskitytä</a:t>
            </a:r>
            <a:r>
              <a:rPr lang="en-US">
                <a:ea typeface="Calibri"/>
                <a:cs typeface="Calibri"/>
              </a:rPr>
              <a:t> </a:t>
            </a:r>
            <a:r>
              <a:rPr lang="en-US" err="1">
                <a:ea typeface="Calibri"/>
                <a:cs typeface="Calibri"/>
              </a:rPr>
              <a:t>kielen</a:t>
            </a:r>
            <a:r>
              <a:rPr lang="en-US">
                <a:ea typeface="Calibri"/>
                <a:cs typeface="Calibri"/>
              </a:rPr>
              <a:t> </a:t>
            </a:r>
            <a:r>
              <a:rPr lang="en-US" err="1">
                <a:ea typeface="Calibri"/>
                <a:cs typeface="Calibri"/>
              </a:rPr>
              <a:t>rakenteisiin</a:t>
            </a:r>
            <a:r>
              <a:rPr lang="en-US">
                <a:ea typeface="Calibri"/>
                <a:cs typeface="Calibri"/>
              </a:rPr>
              <a:t> </a:t>
            </a:r>
            <a:r>
              <a:rPr lang="en-US" err="1">
                <a:ea typeface="Calibri"/>
                <a:cs typeface="Calibri"/>
              </a:rPr>
              <a:t>liikaa</a:t>
            </a:r>
            <a:r>
              <a:rPr lang="en-US">
                <a:ea typeface="Calibri"/>
                <a:cs typeface="Calibri"/>
              </a:rPr>
              <a:t>; </a:t>
            </a:r>
            <a:r>
              <a:rPr lang="en-US" err="1">
                <a:ea typeface="Calibri"/>
                <a:cs typeface="Calibri"/>
              </a:rPr>
              <a:t>työpaikoilla</a:t>
            </a:r>
            <a:r>
              <a:rPr lang="en-US">
                <a:ea typeface="Calibri"/>
                <a:cs typeface="Calibri"/>
              </a:rPr>
              <a:t> </a:t>
            </a:r>
            <a:r>
              <a:rPr lang="en-US" err="1">
                <a:ea typeface="Calibri"/>
                <a:cs typeface="Calibri"/>
              </a:rPr>
              <a:t>huolehdittava</a:t>
            </a:r>
            <a:r>
              <a:rPr lang="en-US">
                <a:ea typeface="Calibri"/>
                <a:cs typeface="Calibri"/>
              </a:rPr>
              <a:t>, </a:t>
            </a:r>
            <a:r>
              <a:rPr lang="en-US" err="1">
                <a:ea typeface="Calibri"/>
                <a:cs typeface="Calibri"/>
              </a:rPr>
              <a:t>ettei</a:t>
            </a:r>
            <a:r>
              <a:rPr lang="en-US">
                <a:ea typeface="Calibri"/>
                <a:cs typeface="Calibri"/>
              </a:rPr>
              <a:t> </a:t>
            </a:r>
            <a:r>
              <a:rPr lang="en-US" err="1">
                <a:ea typeface="Calibri"/>
                <a:cs typeface="Calibri"/>
              </a:rPr>
              <a:t>kukaan</a:t>
            </a:r>
            <a:r>
              <a:rPr lang="en-US">
                <a:ea typeface="Calibri"/>
                <a:cs typeface="Calibri"/>
              </a:rPr>
              <a:t> tule </a:t>
            </a:r>
            <a:r>
              <a:rPr lang="en-US" err="1">
                <a:ea typeface="Calibri"/>
                <a:cs typeface="Calibri"/>
              </a:rPr>
              <a:t>nolatuksi</a:t>
            </a:r>
            <a:r>
              <a:rPr lang="en-US">
                <a:ea typeface="Calibri"/>
                <a:cs typeface="Calibri"/>
              </a:rPr>
              <a:t> --&gt; </a:t>
            </a:r>
            <a:r>
              <a:rPr lang="en-US" err="1">
                <a:ea typeface="Calibri"/>
                <a:cs typeface="Calibri"/>
              </a:rPr>
              <a:t>yhteisöön</a:t>
            </a:r>
            <a:r>
              <a:rPr lang="en-US">
                <a:ea typeface="Calibri"/>
                <a:cs typeface="Calibri"/>
              </a:rPr>
              <a:t> </a:t>
            </a:r>
            <a:r>
              <a:rPr lang="en-US" err="1">
                <a:ea typeface="Calibri"/>
                <a:cs typeface="Calibri"/>
              </a:rPr>
              <a:t>kuulumisen</a:t>
            </a:r>
            <a:r>
              <a:rPr lang="en-US">
                <a:ea typeface="Calibri"/>
                <a:cs typeface="Calibri"/>
              </a:rPr>
              <a:t> </a:t>
            </a:r>
            <a:r>
              <a:rPr lang="en-US" err="1">
                <a:ea typeface="Calibri"/>
                <a:cs typeface="Calibri"/>
              </a:rPr>
              <a:t>tunne</a:t>
            </a:r>
            <a:r>
              <a:rPr lang="en-US">
                <a:ea typeface="Calibri"/>
                <a:cs typeface="Calibri"/>
              </a:rPr>
              <a:t> ja </a:t>
            </a:r>
            <a:r>
              <a:rPr lang="en-US" err="1">
                <a:ea typeface="Calibri"/>
                <a:cs typeface="Calibri"/>
              </a:rPr>
              <a:t>kannustava</a:t>
            </a:r>
            <a:r>
              <a:rPr lang="en-US">
                <a:ea typeface="Calibri"/>
                <a:cs typeface="Calibri"/>
              </a:rPr>
              <a:t> </a:t>
            </a:r>
            <a:r>
              <a:rPr lang="en-US" err="1">
                <a:ea typeface="Calibri"/>
                <a:cs typeface="Calibri"/>
              </a:rPr>
              <a:t>ilmapiiri</a:t>
            </a:r>
            <a:r>
              <a:rPr lang="en-US">
                <a:ea typeface="Calibri"/>
                <a:cs typeface="Calibri"/>
              </a:rPr>
              <a:t> </a:t>
            </a:r>
            <a:r>
              <a:rPr lang="en-US" err="1">
                <a:ea typeface="Calibri"/>
                <a:cs typeface="Calibri"/>
              </a:rPr>
              <a:t>lisäävät</a:t>
            </a:r>
            <a:r>
              <a:rPr lang="en-US">
                <a:ea typeface="Calibri"/>
                <a:cs typeface="Calibri"/>
              </a:rPr>
              <a:t> </a:t>
            </a:r>
            <a:r>
              <a:rPr lang="en-US" err="1">
                <a:ea typeface="Calibri"/>
                <a:cs typeface="Calibri"/>
              </a:rPr>
              <a:t>motivaatiota</a:t>
            </a:r>
            <a:endParaRPr lang="en-US">
              <a:ea typeface="Calibri"/>
              <a:cs typeface="Calibri"/>
            </a:endParaRPr>
          </a:p>
          <a:p>
            <a:r>
              <a:rPr lang="en-US" err="1">
                <a:ea typeface="Calibri"/>
                <a:cs typeface="Calibri"/>
              </a:rPr>
              <a:t>Myyttiin</a:t>
            </a:r>
            <a:r>
              <a:rPr lang="en-US">
                <a:ea typeface="Calibri"/>
                <a:cs typeface="Calibri"/>
              </a:rPr>
              <a:t> 4: </a:t>
            </a:r>
            <a:r>
              <a:rPr lang="en-US" err="1">
                <a:ea typeface="Calibri"/>
                <a:cs typeface="Calibri"/>
              </a:rPr>
              <a:t>vuorovaikutuskumppanit</a:t>
            </a:r>
            <a:r>
              <a:rPr lang="en-US">
                <a:ea typeface="Calibri"/>
                <a:cs typeface="Calibri"/>
              </a:rPr>
              <a:t> </a:t>
            </a:r>
            <a:r>
              <a:rPr lang="en-US" err="1">
                <a:ea typeface="Calibri"/>
                <a:cs typeface="Calibri"/>
              </a:rPr>
              <a:t>antavat</a:t>
            </a:r>
            <a:r>
              <a:rPr lang="en-US">
                <a:ea typeface="Calibri"/>
                <a:cs typeface="Calibri"/>
              </a:rPr>
              <a:t> </a:t>
            </a:r>
            <a:r>
              <a:rPr lang="en-US" err="1">
                <a:ea typeface="Calibri"/>
                <a:cs typeface="Calibri"/>
              </a:rPr>
              <a:t>mallia</a:t>
            </a:r>
            <a:r>
              <a:rPr lang="en-US">
                <a:ea typeface="Calibri"/>
                <a:cs typeface="Calibri"/>
              </a:rPr>
              <a:t> </a:t>
            </a:r>
            <a:r>
              <a:rPr lang="en-US" err="1">
                <a:ea typeface="Calibri"/>
                <a:cs typeface="Calibri"/>
              </a:rPr>
              <a:t>tuottamalla</a:t>
            </a:r>
            <a:r>
              <a:rPr lang="en-US">
                <a:ea typeface="Calibri"/>
                <a:cs typeface="Calibri"/>
              </a:rPr>
              <a:t> </a:t>
            </a:r>
            <a:r>
              <a:rPr lang="en-US" err="1">
                <a:ea typeface="Calibri"/>
                <a:cs typeface="Calibri"/>
              </a:rPr>
              <a:t>sopivia</a:t>
            </a:r>
            <a:r>
              <a:rPr lang="en-US">
                <a:ea typeface="Calibri"/>
                <a:cs typeface="Calibri"/>
              </a:rPr>
              <a:t> </a:t>
            </a:r>
            <a:r>
              <a:rPr lang="en-US" err="1">
                <a:ea typeface="Calibri"/>
                <a:cs typeface="Calibri"/>
              </a:rPr>
              <a:t>ilmauksia</a:t>
            </a:r>
            <a:r>
              <a:rPr lang="en-US">
                <a:ea typeface="Calibri"/>
                <a:cs typeface="Calibri"/>
              </a:rPr>
              <a:t> ja </a:t>
            </a:r>
            <a:r>
              <a:rPr lang="en-US" err="1">
                <a:ea typeface="Calibri"/>
                <a:cs typeface="Calibri"/>
              </a:rPr>
              <a:t>tukevat</a:t>
            </a:r>
            <a:r>
              <a:rPr lang="en-US">
                <a:ea typeface="Calibri"/>
                <a:cs typeface="Calibri"/>
              </a:rPr>
              <a:t> </a:t>
            </a:r>
            <a:r>
              <a:rPr lang="en-US" err="1">
                <a:ea typeface="Calibri"/>
                <a:cs typeface="Calibri"/>
              </a:rPr>
              <a:t>oppijaa</a:t>
            </a:r>
            <a:r>
              <a:rPr lang="en-US">
                <a:ea typeface="Calibri"/>
                <a:cs typeface="Calibri"/>
              </a:rPr>
              <a:t> </a:t>
            </a:r>
            <a:r>
              <a:rPr lang="en-US" err="1">
                <a:ea typeface="Calibri"/>
                <a:cs typeface="Calibri"/>
              </a:rPr>
              <a:t>vuorovaikutuksen</a:t>
            </a:r>
            <a:r>
              <a:rPr lang="en-US">
                <a:ea typeface="Calibri"/>
                <a:cs typeface="Calibri"/>
              </a:rPr>
              <a:t> </a:t>
            </a:r>
            <a:r>
              <a:rPr lang="en-US" err="1">
                <a:ea typeface="Calibri"/>
                <a:cs typeface="Calibri"/>
              </a:rPr>
              <a:t>ongelmatilanteissa</a:t>
            </a:r>
            <a:r>
              <a:rPr lang="en-US">
                <a:ea typeface="Calibri"/>
                <a:cs typeface="Calibri"/>
              </a:rPr>
              <a:t> </a:t>
            </a:r>
            <a:r>
              <a:rPr lang="en-US" err="1">
                <a:ea typeface="Calibri"/>
                <a:cs typeface="Calibri"/>
              </a:rPr>
              <a:t>esim</a:t>
            </a:r>
            <a:r>
              <a:rPr lang="en-US">
                <a:ea typeface="Calibri"/>
                <a:cs typeface="Calibri"/>
              </a:rPr>
              <a:t>. </a:t>
            </a:r>
            <a:r>
              <a:rPr lang="en-US" err="1">
                <a:ea typeface="Calibri"/>
                <a:cs typeface="Calibri"/>
              </a:rPr>
              <a:t>selittämällä</a:t>
            </a:r>
            <a:r>
              <a:rPr lang="en-US">
                <a:ea typeface="Calibri"/>
                <a:cs typeface="Calibri"/>
              </a:rPr>
              <a:t> tai </a:t>
            </a:r>
            <a:r>
              <a:rPr lang="en-US" err="1">
                <a:ea typeface="Calibri"/>
                <a:cs typeface="Calibri"/>
              </a:rPr>
              <a:t>auttamalla</a:t>
            </a:r>
            <a:r>
              <a:rPr lang="en-US">
                <a:ea typeface="Calibri"/>
                <a:cs typeface="Calibri"/>
              </a:rPr>
              <a:t> </a:t>
            </a:r>
            <a:r>
              <a:rPr lang="en-US" err="1">
                <a:ea typeface="Calibri"/>
                <a:cs typeface="Calibri"/>
              </a:rPr>
              <a:t>sopivia</a:t>
            </a:r>
            <a:r>
              <a:rPr lang="en-US">
                <a:ea typeface="Calibri"/>
                <a:cs typeface="Calibri"/>
              </a:rPr>
              <a:t> </a:t>
            </a:r>
            <a:r>
              <a:rPr lang="en-US" err="1">
                <a:ea typeface="Calibri"/>
                <a:cs typeface="Calibri"/>
              </a:rPr>
              <a:t>sanoja</a:t>
            </a:r>
            <a:r>
              <a:rPr lang="en-US">
                <a:ea typeface="Calibri"/>
                <a:cs typeface="Calibri"/>
              </a:rPr>
              <a:t>. </a:t>
            </a:r>
            <a:r>
              <a:rPr lang="en-US" err="1">
                <a:ea typeface="Calibri"/>
                <a:cs typeface="Calibri"/>
              </a:rPr>
              <a:t>Oppija</a:t>
            </a:r>
            <a:r>
              <a:rPr lang="en-US">
                <a:ea typeface="Calibri"/>
                <a:cs typeface="Calibri"/>
              </a:rPr>
              <a:t> </a:t>
            </a:r>
            <a:r>
              <a:rPr lang="en-US" err="1">
                <a:ea typeface="Calibri"/>
                <a:cs typeface="Calibri"/>
              </a:rPr>
              <a:t>saa</a:t>
            </a:r>
            <a:r>
              <a:rPr lang="en-US">
                <a:ea typeface="Calibri"/>
                <a:cs typeface="Calibri"/>
              </a:rPr>
              <a:t> </a:t>
            </a:r>
            <a:r>
              <a:rPr lang="en-US" err="1">
                <a:ea typeface="Calibri"/>
                <a:cs typeface="Calibri"/>
              </a:rPr>
              <a:t>välitöntä</a:t>
            </a:r>
            <a:r>
              <a:rPr lang="en-US">
                <a:ea typeface="Calibri"/>
                <a:cs typeface="Calibri"/>
              </a:rPr>
              <a:t> </a:t>
            </a:r>
            <a:r>
              <a:rPr lang="en-US" err="1">
                <a:ea typeface="Calibri"/>
                <a:cs typeface="Calibri"/>
              </a:rPr>
              <a:t>palautetta</a:t>
            </a:r>
            <a:r>
              <a:rPr lang="en-US">
                <a:ea typeface="Calibri"/>
                <a:cs typeface="Calibri"/>
              </a:rPr>
              <a:t> </a:t>
            </a:r>
            <a:r>
              <a:rPr lang="en-US" err="1">
                <a:ea typeface="Calibri"/>
                <a:cs typeface="Calibri"/>
              </a:rPr>
              <a:t>ilmausten</a:t>
            </a:r>
            <a:r>
              <a:rPr lang="en-US">
                <a:ea typeface="Calibri"/>
                <a:cs typeface="Calibri"/>
              </a:rPr>
              <a:t> </a:t>
            </a:r>
            <a:r>
              <a:rPr lang="en-US" err="1">
                <a:ea typeface="Calibri"/>
                <a:cs typeface="Calibri"/>
              </a:rPr>
              <a:t>ymmärrettävyydestä</a:t>
            </a:r>
            <a:r>
              <a:rPr lang="en-US">
                <a:ea typeface="Calibri"/>
                <a:cs typeface="Calibri"/>
              </a:rPr>
              <a:t> ja </a:t>
            </a:r>
            <a:r>
              <a:rPr lang="en-US" err="1">
                <a:ea typeface="Calibri"/>
                <a:cs typeface="Calibri"/>
              </a:rPr>
              <a:t>sopivuudesta</a:t>
            </a:r>
            <a:r>
              <a:rPr lang="en-US">
                <a:ea typeface="Calibri"/>
                <a:cs typeface="Calibri"/>
              </a:rPr>
              <a:t> </a:t>
            </a:r>
            <a:r>
              <a:rPr lang="en-US" err="1">
                <a:ea typeface="Calibri"/>
                <a:cs typeface="Calibri"/>
              </a:rPr>
              <a:t>tilanteeseen</a:t>
            </a:r>
            <a:r>
              <a:rPr lang="en-US">
                <a:ea typeface="Calibri"/>
                <a:cs typeface="Calibri"/>
              </a:rPr>
              <a:t>. </a:t>
            </a:r>
          </a:p>
          <a:p>
            <a:r>
              <a:rPr lang="en-US" err="1">
                <a:ea typeface="Calibri"/>
                <a:cs typeface="Calibri"/>
              </a:rPr>
              <a:t>Tilanteissa</a:t>
            </a:r>
            <a:r>
              <a:rPr lang="en-US">
                <a:ea typeface="Calibri"/>
                <a:cs typeface="Calibri"/>
              </a:rPr>
              <a:t>: </a:t>
            </a:r>
            <a:r>
              <a:rPr lang="en-US" err="1">
                <a:ea typeface="Calibri"/>
                <a:cs typeface="Calibri"/>
              </a:rPr>
              <a:t>miten</a:t>
            </a:r>
            <a:r>
              <a:rPr lang="en-US">
                <a:ea typeface="Calibri"/>
                <a:cs typeface="Calibri"/>
              </a:rPr>
              <a:t> </a:t>
            </a:r>
            <a:r>
              <a:rPr lang="en-US" err="1">
                <a:ea typeface="Calibri"/>
                <a:cs typeface="Calibri"/>
              </a:rPr>
              <a:t>kieli</a:t>
            </a:r>
            <a:r>
              <a:rPr lang="en-US">
                <a:ea typeface="Calibri"/>
                <a:cs typeface="Calibri"/>
              </a:rPr>
              <a:t> </a:t>
            </a:r>
            <a:r>
              <a:rPr lang="en-US" err="1">
                <a:ea typeface="Calibri"/>
                <a:cs typeface="Calibri"/>
              </a:rPr>
              <a:t>suhteutetaan</a:t>
            </a:r>
            <a:r>
              <a:rPr lang="en-US">
                <a:ea typeface="Calibri"/>
                <a:cs typeface="Calibri"/>
              </a:rPr>
              <a:t> </a:t>
            </a:r>
            <a:r>
              <a:rPr lang="en-US" err="1">
                <a:ea typeface="Calibri"/>
                <a:cs typeface="Calibri"/>
              </a:rPr>
              <a:t>oppijan</a:t>
            </a:r>
            <a:r>
              <a:rPr lang="en-US">
                <a:ea typeface="Calibri"/>
                <a:cs typeface="Calibri"/>
              </a:rPr>
              <a:t> </a:t>
            </a:r>
            <a:r>
              <a:rPr lang="en-US" err="1">
                <a:ea typeface="Calibri"/>
                <a:cs typeface="Calibri"/>
              </a:rPr>
              <a:t>tasolle</a:t>
            </a:r>
            <a:r>
              <a:rPr lang="en-US">
                <a:ea typeface="Calibri"/>
                <a:cs typeface="Calibri"/>
              </a:rPr>
              <a:t>, </a:t>
            </a:r>
            <a:r>
              <a:rPr lang="en-US" err="1">
                <a:ea typeface="Calibri"/>
                <a:cs typeface="Calibri"/>
              </a:rPr>
              <a:t>mitä</a:t>
            </a:r>
            <a:r>
              <a:rPr lang="en-US">
                <a:ea typeface="Calibri"/>
                <a:cs typeface="Calibri"/>
              </a:rPr>
              <a:t> </a:t>
            </a:r>
            <a:r>
              <a:rPr lang="en-US" err="1">
                <a:ea typeface="Calibri"/>
                <a:cs typeface="Calibri"/>
              </a:rPr>
              <a:t>toistetaan</a:t>
            </a:r>
            <a:r>
              <a:rPr lang="en-US">
                <a:ea typeface="Calibri"/>
                <a:cs typeface="Calibri"/>
              </a:rPr>
              <a:t>, </a:t>
            </a:r>
            <a:r>
              <a:rPr lang="en-US" err="1">
                <a:ea typeface="Calibri"/>
                <a:cs typeface="Calibri"/>
              </a:rPr>
              <a:t>miten</a:t>
            </a:r>
            <a:r>
              <a:rPr lang="en-US">
                <a:ea typeface="Calibri"/>
                <a:cs typeface="Calibri"/>
              </a:rPr>
              <a:t> </a:t>
            </a:r>
            <a:r>
              <a:rPr lang="en-US" err="1">
                <a:ea typeface="Calibri"/>
                <a:cs typeface="Calibri"/>
              </a:rPr>
              <a:t>otetaan</a:t>
            </a:r>
            <a:r>
              <a:rPr lang="en-US">
                <a:ea typeface="Calibri"/>
                <a:cs typeface="Calibri"/>
              </a:rPr>
              <a:t> </a:t>
            </a:r>
            <a:r>
              <a:rPr lang="en-US" err="1">
                <a:ea typeface="Calibri"/>
                <a:cs typeface="Calibri"/>
              </a:rPr>
              <a:t>mukaan</a:t>
            </a:r>
            <a:r>
              <a:rPr lang="en-US">
                <a:ea typeface="Calibri"/>
                <a:cs typeface="Calibri"/>
              </a:rPr>
              <a:t> </a:t>
            </a:r>
            <a:r>
              <a:rPr lang="en-US" err="1">
                <a:ea typeface="Calibri"/>
                <a:cs typeface="Calibri"/>
              </a:rPr>
              <a:t>vuorovaikutukseen</a:t>
            </a:r>
            <a:r>
              <a:rPr lang="en-US">
                <a:ea typeface="Calibri"/>
                <a:cs typeface="Calibri"/>
              </a:rPr>
              <a:t>.</a:t>
            </a:r>
          </a:p>
          <a:p>
            <a:r>
              <a:rPr lang="en-US" err="1">
                <a:ea typeface="Calibri"/>
                <a:cs typeface="Calibri"/>
              </a:rPr>
              <a:t>Suomessa</a:t>
            </a:r>
            <a:r>
              <a:rPr lang="en-US">
                <a:ea typeface="Calibri"/>
                <a:cs typeface="Calibri"/>
              </a:rPr>
              <a:t> on </a:t>
            </a:r>
            <a:r>
              <a:rPr lang="en-US" err="1">
                <a:ea typeface="Calibri"/>
                <a:cs typeface="Calibri"/>
              </a:rPr>
              <a:t>vaikea</a:t>
            </a:r>
            <a:r>
              <a:rPr lang="en-US">
                <a:ea typeface="Calibri"/>
                <a:cs typeface="Calibri"/>
              </a:rPr>
              <a:t> </a:t>
            </a:r>
            <a:r>
              <a:rPr lang="en-US" err="1">
                <a:ea typeface="Calibri"/>
                <a:cs typeface="Calibri"/>
              </a:rPr>
              <a:t>päästä</a:t>
            </a:r>
            <a:r>
              <a:rPr lang="en-US">
                <a:ea typeface="Calibri"/>
                <a:cs typeface="Calibri"/>
              </a:rPr>
              <a:t> </a:t>
            </a:r>
            <a:r>
              <a:rPr lang="en-US" err="1">
                <a:ea typeface="Calibri"/>
                <a:cs typeface="Calibri"/>
              </a:rPr>
              <a:t>käyttämään</a:t>
            </a:r>
            <a:r>
              <a:rPr lang="en-US">
                <a:ea typeface="Calibri"/>
                <a:cs typeface="Calibri"/>
              </a:rPr>
              <a:t> </a:t>
            </a:r>
            <a:r>
              <a:rPr lang="en-US" err="1">
                <a:ea typeface="Calibri"/>
                <a:cs typeface="Calibri"/>
              </a:rPr>
              <a:t>paikallista</a:t>
            </a:r>
            <a:r>
              <a:rPr lang="en-US">
                <a:ea typeface="Calibri"/>
                <a:cs typeface="Calibri"/>
              </a:rPr>
              <a:t> </a:t>
            </a:r>
            <a:r>
              <a:rPr lang="en-US" err="1">
                <a:ea typeface="Calibri"/>
                <a:cs typeface="Calibri"/>
              </a:rPr>
              <a:t>kieltä</a:t>
            </a:r>
            <a:r>
              <a:rPr lang="en-US">
                <a:ea typeface="Calibri"/>
                <a:cs typeface="Calibri"/>
              </a:rPr>
              <a:t>, </a:t>
            </a:r>
            <a:r>
              <a:rPr lang="en-US" err="1">
                <a:ea typeface="Calibri"/>
                <a:cs typeface="Calibri"/>
              </a:rPr>
              <a:t>jos</a:t>
            </a:r>
            <a:r>
              <a:rPr lang="en-US">
                <a:ea typeface="Calibri"/>
                <a:cs typeface="Calibri"/>
              </a:rPr>
              <a:t> </a:t>
            </a:r>
            <a:r>
              <a:rPr lang="en-US" err="1">
                <a:ea typeface="Calibri"/>
                <a:cs typeface="Calibri"/>
              </a:rPr>
              <a:t>sitä</a:t>
            </a:r>
            <a:r>
              <a:rPr lang="en-US">
                <a:ea typeface="Calibri"/>
                <a:cs typeface="Calibri"/>
              </a:rPr>
              <a:t> </a:t>
            </a:r>
            <a:r>
              <a:rPr lang="en-US" err="1">
                <a:ea typeface="Calibri"/>
                <a:cs typeface="Calibri"/>
              </a:rPr>
              <a:t>ei</a:t>
            </a:r>
            <a:r>
              <a:rPr lang="en-US">
                <a:ea typeface="Calibri"/>
                <a:cs typeface="Calibri"/>
              </a:rPr>
              <a:t> </a:t>
            </a:r>
            <a:r>
              <a:rPr lang="en-US" err="1">
                <a:ea typeface="Calibri"/>
                <a:cs typeface="Calibri"/>
              </a:rPr>
              <a:t>osaa</a:t>
            </a:r>
            <a:r>
              <a:rPr lang="en-US">
                <a:ea typeface="Calibri"/>
                <a:cs typeface="Calibri"/>
              </a:rPr>
              <a:t> </a:t>
            </a:r>
            <a:r>
              <a:rPr lang="en-US" err="1">
                <a:ea typeface="Calibri"/>
                <a:cs typeface="Calibri"/>
              </a:rPr>
              <a:t>sujuvasti</a:t>
            </a:r>
            <a:r>
              <a:rPr lang="en-US">
                <a:ea typeface="Calibri"/>
                <a:cs typeface="Calibri"/>
              </a:rPr>
              <a:t>.</a:t>
            </a:r>
          </a:p>
          <a:p>
            <a:endParaRPr lang="en-US">
              <a:ea typeface="Calibri"/>
              <a:cs typeface="Calibri"/>
            </a:endParaRPr>
          </a:p>
        </p:txBody>
      </p:sp>
      <p:sp>
        <p:nvSpPr>
          <p:cNvPr id="4" name="Slide Number Placeholder 3">
            <a:extLst>
              <a:ext uri="{FF2B5EF4-FFF2-40B4-BE49-F238E27FC236}">
                <a16:creationId xmlns:a16="http://schemas.microsoft.com/office/drawing/2014/main" id="{C5EA924E-A6CC-4D6B-950B-8FC3B641027F}"/>
              </a:ext>
            </a:extLst>
          </p:cNvPr>
          <p:cNvSpPr>
            <a:spLocks noGrp="1"/>
          </p:cNvSpPr>
          <p:nvPr>
            <p:ph type="sldNum" sz="quarter" idx="5"/>
          </p:nvPr>
        </p:nvSpPr>
        <p:spPr/>
        <p:txBody>
          <a:bodyPr/>
          <a:lstStyle/>
          <a:p>
            <a:fld id="{604FF52D-3802-4A03-8323-AE312A03D6DA}" type="slidenum">
              <a:rPr lang="en-GB" smtClean="0"/>
              <a:t>8</a:t>
            </a:fld>
            <a:endParaRPr lang="en-GB"/>
          </a:p>
        </p:txBody>
      </p:sp>
    </p:spTree>
    <p:extLst>
      <p:ext uri="{BB962C8B-B14F-4D97-AF65-F5344CB8AC3E}">
        <p14:creationId xmlns:p14="http://schemas.microsoft.com/office/powerpoint/2010/main" val="1649882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64E7E-EED0-7760-6460-F94CE4EFA2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D641E4-5D61-148D-D18E-5E04381B5E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3B8F8D-F835-7B72-282B-A2CFDB97319B}"/>
              </a:ext>
            </a:extLst>
          </p:cNvPr>
          <p:cNvSpPr>
            <a:spLocks noGrp="1"/>
          </p:cNvSpPr>
          <p:nvPr>
            <p:ph type="body" idx="1"/>
          </p:nvPr>
        </p:nvSpPr>
        <p:spPr/>
        <p:txBody>
          <a:bodyPr/>
          <a:lstStyle/>
          <a:p>
            <a:r>
              <a:rPr lang="en-US" err="1">
                <a:ea typeface="Calibri"/>
                <a:cs typeface="Calibri"/>
              </a:rPr>
              <a:t>Myytti</a:t>
            </a:r>
            <a:r>
              <a:rPr lang="en-US">
                <a:ea typeface="Calibri"/>
                <a:cs typeface="Calibri"/>
              </a:rPr>
              <a:t> 5: </a:t>
            </a:r>
            <a:r>
              <a:rPr lang="en-US" err="1">
                <a:ea typeface="Calibri"/>
                <a:cs typeface="Calibri"/>
              </a:rPr>
              <a:t>oppimista</a:t>
            </a:r>
            <a:r>
              <a:rPr lang="en-US">
                <a:ea typeface="Calibri"/>
                <a:cs typeface="Calibri"/>
              </a:rPr>
              <a:t> </a:t>
            </a:r>
            <a:r>
              <a:rPr lang="en-US" err="1">
                <a:ea typeface="Calibri"/>
                <a:cs typeface="Calibri"/>
              </a:rPr>
              <a:t>tukevat</a:t>
            </a:r>
            <a:r>
              <a:rPr lang="en-US">
                <a:ea typeface="Calibri"/>
                <a:cs typeface="Calibri"/>
              </a:rPr>
              <a:t> </a:t>
            </a:r>
            <a:r>
              <a:rPr lang="en-US" err="1">
                <a:ea typeface="Calibri"/>
                <a:cs typeface="Calibri"/>
              </a:rPr>
              <a:t>olosuhteet</a:t>
            </a:r>
            <a:r>
              <a:rPr lang="en-US">
                <a:ea typeface="Calibri"/>
                <a:cs typeface="Calibri"/>
              </a:rPr>
              <a:t>: </a:t>
            </a:r>
            <a:r>
              <a:rPr lang="en-US" err="1">
                <a:ea typeface="Calibri"/>
                <a:cs typeface="Calibri"/>
              </a:rPr>
              <a:t>optimaalisin</a:t>
            </a:r>
            <a:r>
              <a:rPr lang="en-US">
                <a:ea typeface="Calibri"/>
                <a:cs typeface="Calibri"/>
              </a:rPr>
              <a:t> </a:t>
            </a:r>
            <a:r>
              <a:rPr lang="en-US" err="1">
                <a:ea typeface="Calibri"/>
                <a:cs typeface="Calibri"/>
              </a:rPr>
              <a:t>kieliympäristö</a:t>
            </a:r>
            <a:r>
              <a:rPr lang="en-US">
                <a:ea typeface="Calibri"/>
                <a:cs typeface="Calibri"/>
              </a:rPr>
              <a:t> </a:t>
            </a:r>
            <a:r>
              <a:rPr lang="en-US" err="1">
                <a:ea typeface="Calibri"/>
                <a:cs typeface="Calibri"/>
              </a:rPr>
              <a:t>pitää</a:t>
            </a:r>
            <a:r>
              <a:rPr lang="en-US">
                <a:ea typeface="Calibri"/>
                <a:cs typeface="Calibri"/>
              </a:rPr>
              <a:t> olla </a:t>
            </a:r>
            <a:r>
              <a:rPr lang="en-US" err="1">
                <a:ea typeface="Calibri"/>
                <a:cs typeface="Calibri"/>
              </a:rPr>
              <a:t>hieman</a:t>
            </a:r>
            <a:r>
              <a:rPr lang="en-US">
                <a:ea typeface="Calibri"/>
                <a:cs typeface="Calibri"/>
              </a:rPr>
              <a:t> </a:t>
            </a:r>
            <a:r>
              <a:rPr lang="en-US" err="1">
                <a:ea typeface="Calibri"/>
                <a:cs typeface="Calibri"/>
              </a:rPr>
              <a:t>oppijan</a:t>
            </a:r>
            <a:r>
              <a:rPr lang="en-US">
                <a:ea typeface="Calibri"/>
                <a:cs typeface="Calibri"/>
              </a:rPr>
              <a:t> </a:t>
            </a:r>
            <a:r>
              <a:rPr lang="en-US" err="1">
                <a:ea typeface="Calibri"/>
                <a:cs typeface="Calibri"/>
              </a:rPr>
              <a:t>osaamisen</a:t>
            </a:r>
            <a:r>
              <a:rPr lang="en-US">
                <a:ea typeface="Calibri"/>
                <a:cs typeface="Calibri"/>
              </a:rPr>
              <a:t> </a:t>
            </a:r>
            <a:r>
              <a:rPr lang="en-US" err="1">
                <a:ea typeface="Calibri"/>
                <a:cs typeface="Calibri"/>
              </a:rPr>
              <a:t>yläpuolella</a:t>
            </a:r>
            <a:r>
              <a:rPr lang="en-US">
                <a:ea typeface="Calibri"/>
                <a:cs typeface="Calibri"/>
              </a:rPr>
              <a:t>; </a:t>
            </a:r>
          </a:p>
          <a:p>
            <a:r>
              <a:rPr lang="en-US" err="1">
                <a:ea typeface="Calibri"/>
                <a:cs typeface="Calibri"/>
              </a:rPr>
              <a:t>Myyttiin</a:t>
            </a:r>
            <a:r>
              <a:rPr lang="en-US">
                <a:ea typeface="Calibri"/>
                <a:cs typeface="Calibri"/>
              </a:rPr>
              <a:t> 6: </a:t>
            </a:r>
            <a:r>
              <a:rPr lang="en-US" err="1">
                <a:ea typeface="Calibri"/>
                <a:cs typeface="Calibri"/>
              </a:rPr>
              <a:t>mitä</a:t>
            </a:r>
            <a:r>
              <a:rPr lang="en-US">
                <a:ea typeface="Calibri"/>
                <a:cs typeface="Calibri"/>
              </a:rPr>
              <a:t> </a:t>
            </a:r>
            <a:r>
              <a:rPr lang="en-US" err="1">
                <a:ea typeface="Calibri"/>
                <a:cs typeface="Calibri"/>
              </a:rPr>
              <a:t>korkeampi</a:t>
            </a:r>
            <a:r>
              <a:rPr lang="en-US">
                <a:ea typeface="Calibri"/>
                <a:cs typeface="Calibri"/>
              </a:rPr>
              <a:t> </a:t>
            </a:r>
            <a:r>
              <a:rPr lang="en-US" err="1">
                <a:ea typeface="Calibri"/>
                <a:cs typeface="Calibri"/>
              </a:rPr>
              <a:t>koulutus</a:t>
            </a:r>
            <a:r>
              <a:rPr lang="en-US">
                <a:ea typeface="Calibri"/>
                <a:cs typeface="Calibri"/>
              </a:rPr>
              <a:t>, </a:t>
            </a:r>
            <a:r>
              <a:rPr lang="en-US" err="1">
                <a:ea typeface="Calibri"/>
                <a:cs typeface="Calibri"/>
              </a:rPr>
              <a:t>sitä</a:t>
            </a:r>
            <a:r>
              <a:rPr lang="en-US">
                <a:ea typeface="Calibri"/>
                <a:cs typeface="Calibri"/>
              </a:rPr>
              <a:t> </a:t>
            </a:r>
            <a:r>
              <a:rPr lang="en-US" err="1">
                <a:ea typeface="Calibri"/>
                <a:cs typeface="Calibri"/>
              </a:rPr>
              <a:t>enemmän</a:t>
            </a:r>
            <a:r>
              <a:rPr lang="en-US">
                <a:ea typeface="Calibri"/>
                <a:cs typeface="Calibri"/>
              </a:rPr>
              <a:t> </a:t>
            </a:r>
            <a:r>
              <a:rPr lang="en-US" err="1">
                <a:ea typeface="Calibri"/>
                <a:cs typeface="Calibri"/>
              </a:rPr>
              <a:t>vaatii</a:t>
            </a:r>
            <a:r>
              <a:rPr lang="en-US">
                <a:ea typeface="Calibri"/>
                <a:cs typeface="Calibri"/>
              </a:rPr>
              <a:t> </a:t>
            </a:r>
            <a:r>
              <a:rPr lang="en-US" err="1">
                <a:ea typeface="Calibri"/>
                <a:cs typeface="Calibri"/>
              </a:rPr>
              <a:t>kielitaidolta</a:t>
            </a:r>
            <a:r>
              <a:rPr lang="en-US">
                <a:ea typeface="Calibri"/>
                <a:cs typeface="Calibri"/>
              </a:rPr>
              <a:t>; </a:t>
            </a:r>
            <a:r>
              <a:rPr lang="en-US" err="1">
                <a:ea typeface="Calibri"/>
                <a:cs typeface="Calibri"/>
              </a:rPr>
              <a:t>ihmisten</a:t>
            </a:r>
            <a:r>
              <a:rPr lang="en-US">
                <a:ea typeface="Calibri"/>
                <a:cs typeface="Calibri"/>
              </a:rPr>
              <a:t> </a:t>
            </a:r>
            <a:r>
              <a:rPr lang="en-US" err="1">
                <a:ea typeface="Calibri"/>
                <a:cs typeface="Calibri"/>
              </a:rPr>
              <a:t>välinen</a:t>
            </a:r>
            <a:r>
              <a:rPr lang="en-US">
                <a:ea typeface="Calibri"/>
                <a:cs typeface="Calibri"/>
              </a:rPr>
              <a:t> </a:t>
            </a:r>
            <a:r>
              <a:rPr lang="en-US" err="1">
                <a:ea typeface="Calibri"/>
                <a:cs typeface="Calibri"/>
              </a:rPr>
              <a:t>vuorovaikutus</a:t>
            </a:r>
            <a:r>
              <a:rPr lang="en-US">
                <a:ea typeface="Calibri"/>
                <a:cs typeface="Calibri"/>
              </a:rPr>
              <a:t> on </a:t>
            </a:r>
            <a:r>
              <a:rPr lang="en-US" err="1">
                <a:ea typeface="Calibri"/>
                <a:cs typeface="Calibri"/>
              </a:rPr>
              <a:t>keskeistä</a:t>
            </a:r>
            <a:r>
              <a:rPr lang="en-US">
                <a:ea typeface="Calibri"/>
                <a:cs typeface="Calibri"/>
              </a:rPr>
              <a:t>; </a:t>
            </a:r>
            <a:r>
              <a:rPr lang="en-US" err="1">
                <a:ea typeface="Calibri"/>
                <a:cs typeface="Calibri"/>
              </a:rPr>
              <a:t>kakkoskieliset</a:t>
            </a:r>
            <a:r>
              <a:rPr lang="en-US">
                <a:ea typeface="Calibri"/>
                <a:cs typeface="Calibri"/>
              </a:rPr>
              <a:t> </a:t>
            </a:r>
            <a:r>
              <a:rPr lang="en-US" err="1">
                <a:ea typeface="Calibri"/>
                <a:cs typeface="Calibri"/>
              </a:rPr>
              <a:t>voivat</a:t>
            </a:r>
            <a:r>
              <a:rPr lang="en-US">
                <a:ea typeface="Calibri"/>
                <a:cs typeface="Calibri"/>
              </a:rPr>
              <a:t> </a:t>
            </a:r>
            <a:r>
              <a:rPr lang="en-US" err="1">
                <a:ea typeface="Calibri"/>
                <a:cs typeface="Calibri"/>
              </a:rPr>
              <a:t>kokea</a:t>
            </a:r>
          </a:p>
          <a:p>
            <a:r>
              <a:rPr lang="en-US" err="1">
                <a:ea typeface="Calibri"/>
                <a:cs typeface="Calibri"/>
              </a:rPr>
              <a:t>Jyväskylän</a:t>
            </a:r>
            <a:r>
              <a:rPr lang="en-US">
                <a:ea typeface="Calibri"/>
                <a:cs typeface="Calibri"/>
              </a:rPr>
              <a:t> </a:t>
            </a:r>
            <a:r>
              <a:rPr lang="en-US" err="1">
                <a:ea typeface="Calibri"/>
                <a:cs typeface="Calibri"/>
              </a:rPr>
              <a:t>yo:n</a:t>
            </a:r>
            <a:r>
              <a:rPr lang="en-US">
                <a:ea typeface="Calibri"/>
                <a:cs typeface="Calibri"/>
              </a:rPr>
              <a:t> </a:t>
            </a:r>
            <a:r>
              <a:rPr lang="en-US" err="1">
                <a:ea typeface="Calibri"/>
                <a:cs typeface="Calibri"/>
              </a:rPr>
              <a:t>hoitoalan</a:t>
            </a:r>
            <a:r>
              <a:rPr lang="en-US">
                <a:ea typeface="Calibri"/>
                <a:cs typeface="Calibri"/>
              </a:rPr>
              <a:t> </a:t>
            </a:r>
            <a:r>
              <a:rPr lang="en-US" err="1">
                <a:ea typeface="Calibri"/>
                <a:cs typeface="Calibri"/>
              </a:rPr>
              <a:t>kieltä</a:t>
            </a:r>
            <a:r>
              <a:rPr lang="en-US">
                <a:ea typeface="Calibri"/>
                <a:cs typeface="Calibri"/>
              </a:rPr>
              <a:t> </a:t>
            </a:r>
            <a:r>
              <a:rPr lang="en-US" err="1">
                <a:ea typeface="Calibri"/>
                <a:cs typeface="Calibri"/>
              </a:rPr>
              <a:t>koskeva</a:t>
            </a:r>
            <a:r>
              <a:rPr lang="en-US">
                <a:ea typeface="Calibri"/>
                <a:cs typeface="Calibri"/>
              </a:rPr>
              <a:t> </a:t>
            </a:r>
            <a:r>
              <a:rPr lang="en-US" err="1">
                <a:ea typeface="Calibri"/>
                <a:cs typeface="Calibri"/>
              </a:rPr>
              <a:t>tutkimus</a:t>
            </a:r>
            <a:r>
              <a:rPr lang="en-US">
                <a:ea typeface="Calibri"/>
                <a:cs typeface="Calibri"/>
              </a:rPr>
              <a:t>: </a:t>
            </a:r>
            <a:r>
              <a:rPr lang="en-US" err="1">
                <a:ea typeface="Calibri"/>
                <a:cs typeface="Calibri"/>
              </a:rPr>
              <a:t>tulokset</a:t>
            </a:r>
            <a:r>
              <a:rPr lang="en-US">
                <a:ea typeface="Calibri"/>
                <a:cs typeface="Calibri"/>
              </a:rPr>
              <a:t> </a:t>
            </a:r>
            <a:r>
              <a:rPr lang="en-US" err="1">
                <a:ea typeface="Calibri"/>
                <a:cs typeface="Calibri"/>
              </a:rPr>
              <a:t>viittaavat</a:t>
            </a:r>
            <a:r>
              <a:rPr lang="en-US">
                <a:ea typeface="Calibri"/>
                <a:cs typeface="Calibri"/>
              </a:rPr>
              <a:t> </a:t>
            </a:r>
            <a:r>
              <a:rPr lang="en-US" err="1">
                <a:ea typeface="Calibri"/>
                <a:cs typeface="Calibri"/>
              </a:rPr>
              <a:t>siihen</a:t>
            </a:r>
            <a:r>
              <a:rPr lang="en-US">
                <a:ea typeface="Calibri"/>
                <a:cs typeface="Calibri"/>
              </a:rPr>
              <a:t>, </a:t>
            </a:r>
            <a:r>
              <a:rPr lang="en-US" err="1">
                <a:ea typeface="Calibri"/>
                <a:cs typeface="Calibri"/>
              </a:rPr>
              <a:t>että</a:t>
            </a:r>
            <a:r>
              <a:rPr lang="en-US">
                <a:ea typeface="Calibri"/>
                <a:cs typeface="Calibri"/>
              </a:rPr>
              <a:t> </a:t>
            </a:r>
            <a:r>
              <a:rPr lang="en-US" err="1">
                <a:ea typeface="Calibri"/>
                <a:cs typeface="Calibri"/>
              </a:rPr>
              <a:t>ammatill.kielitaidon</a:t>
            </a:r>
            <a:r>
              <a:rPr lang="en-US">
                <a:ea typeface="Calibri"/>
                <a:cs typeface="Calibri"/>
              </a:rPr>
              <a:t> </a:t>
            </a:r>
            <a:r>
              <a:rPr lang="en-US" err="1">
                <a:ea typeface="Calibri"/>
                <a:cs typeface="Calibri"/>
              </a:rPr>
              <a:t>saavuttaminen</a:t>
            </a:r>
            <a:r>
              <a:rPr lang="en-US">
                <a:ea typeface="Calibri"/>
                <a:cs typeface="Calibri"/>
              </a:rPr>
              <a:t> </a:t>
            </a:r>
            <a:r>
              <a:rPr lang="en-US" err="1">
                <a:ea typeface="Calibri"/>
                <a:cs typeface="Calibri"/>
              </a:rPr>
              <a:t>edellyttää</a:t>
            </a:r>
            <a:r>
              <a:rPr lang="en-US">
                <a:ea typeface="Calibri"/>
                <a:cs typeface="Calibri"/>
              </a:rPr>
              <a:t> 1-2 </a:t>
            </a:r>
            <a:r>
              <a:rPr lang="en-US" err="1">
                <a:ea typeface="Calibri"/>
                <a:cs typeface="Calibri"/>
              </a:rPr>
              <a:t>vuoden</a:t>
            </a:r>
            <a:r>
              <a:rPr lang="en-US">
                <a:ea typeface="Calibri"/>
                <a:cs typeface="Calibri"/>
              </a:rPr>
              <a:t> </a:t>
            </a:r>
            <a:r>
              <a:rPr lang="en-US" err="1">
                <a:ea typeface="Calibri"/>
                <a:cs typeface="Calibri"/>
              </a:rPr>
              <a:t>työkokemuksen</a:t>
            </a:r>
            <a:r>
              <a:rPr lang="en-US">
                <a:ea typeface="Calibri"/>
                <a:cs typeface="Calibri"/>
              </a:rPr>
              <a:t> </a:t>
            </a:r>
            <a:r>
              <a:rPr lang="en-US" err="1">
                <a:ea typeface="Calibri"/>
                <a:cs typeface="Calibri"/>
              </a:rPr>
              <a:t>Suomessa</a:t>
            </a:r>
            <a:r>
              <a:rPr lang="en-US">
                <a:ea typeface="Calibri"/>
                <a:cs typeface="Calibri"/>
              </a:rPr>
              <a:t>, </a:t>
            </a:r>
            <a:r>
              <a:rPr lang="en-US" err="1">
                <a:ea typeface="Calibri"/>
                <a:cs typeface="Calibri"/>
              </a:rPr>
              <a:t>oman</a:t>
            </a:r>
            <a:r>
              <a:rPr lang="en-US">
                <a:ea typeface="Calibri"/>
                <a:cs typeface="Calibri"/>
              </a:rPr>
              <a:t> </a:t>
            </a:r>
            <a:r>
              <a:rPr lang="en-US" err="1">
                <a:ea typeface="Calibri"/>
                <a:cs typeface="Calibri"/>
              </a:rPr>
              <a:t>alan</a:t>
            </a:r>
            <a:r>
              <a:rPr lang="en-US">
                <a:ea typeface="Calibri"/>
                <a:cs typeface="Calibri"/>
              </a:rPr>
              <a:t> </a:t>
            </a:r>
            <a:r>
              <a:rPr lang="en-US" err="1">
                <a:ea typeface="Calibri"/>
                <a:cs typeface="Calibri"/>
              </a:rPr>
              <a:t>työtehtävissä</a:t>
            </a:r>
            <a:r>
              <a:rPr lang="en-US">
                <a:ea typeface="Calibri"/>
                <a:cs typeface="Calibri"/>
              </a:rPr>
              <a:t> -&gt;</a:t>
            </a:r>
            <a:r>
              <a:rPr lang="en-US" err="1">
                <a:ea typeface="Calibri"/>
                <a:cs typeface="Calibri"/>
              </a:rPr>
              <a:t>työpaikoilla</a:t>
            </a:r>
            <a:r>
              <a:rPr lang="en-US">
                <a:ea typeface="Calibri"/>
                <a:cs typeface="Calibri"/>
              </a:rPr>
              <a:t> </a:t>
            </a:r>
            <a:r>
              <a:rPr lang="en-US" err="1">
                <a:ea typeface="Calibri"/>
                <a:cs typeface="Calibri"/>
              </a:rPr>
              <a:t>tämä</a:t>
            </a:r>
            <a:r>
              <a:rPr lang="en-US">
                <a:ea typeface="Calibri"/>
                <a:cs typeface="Calibri"/>
              </a:rPr>
              <a:t> </a:t>
            </a:r>
            <a:r>
              <a:rPr lang="en-US" err="1">
                <a:ea typeface="Calibri"/>
                <a:cs typeface="Calibri"/>
              </a:rPr>
              <a:t>tarkoittaa</a:t>
            </a:r>
            <a:r>
              <a:rPr lang="en-US">
                <a:ea typeface="Calibri"/>
                <a:cs typeface="Calibri"/>
              </a:rPr>
              <a:t>, </a:t>
            </a:r>
            <a:r>
              <a:rPr lang="en-US" err="1">
                <a:ea typeface="Calibri"/>
                <a:cs typeface="Calibri"/>
              </a:rPr>
              <a:t>että</a:t>
            </a:r>
            <a:r>
              <a:rPr lang="en-US">
                <a:ea typeface="Calibri"/>
                <a:cs typeface="Calibri"/>
              </a:rPr>
              <a:t> </a:t>
            </a:r>
            <a:r>
              <a:rPr lang="en-US" err="1">
                <a:ea typeface="Calibri"/>
                <a:cs typeface="Calibri"/>
              </a:rPr>
              <a:t>työntekijän</a:t>
            </a:r>
            <a:r>
              <a:rPr lang="en-US">
                <a:ea typeface="Calibri"/>
                <a:cs typeface="Calibri"/>
              </a:rPr>
              <a:t> on </a:t>
            </a:r>
            <a:r>
              <a:rPr lang="en-US" err="1">
                <a:ea typeface="Calibri"/>
                <a:cs typeface="Calibri"/>
              </a:rPr>
              <a:t>aloitettava</a:t>
            </a:r>
            <a:r>
              <a:rPr lang="en-US">
                <a:ea typeface="Calibri"/>
                <a:cs typeface="Calibri"/>
              </a:rPr>
              <a:t> </a:t>
            </a:r>
            <a:r>
              <a:rPr lang="en-US" err="1">
                <a:ea typeface="Calibri"/>
                <a:cs typeface="Calibri"/>
              </a:rPr>
              <a:t>puutteellisella</a:t>
            </a:r>
            <a:r>
              <a:rPr lang="en-US">
                <a:ea typeface="Calibri"/>
                <a:cs typeface="Calibri"/>
              </a:rPr>
              <a:t> </a:t>
            </a:r>
            <a:r>
              <a:rPr lang="en-US" err="1">
                <a:ea typeface="Calibri"/>
                <a:cs typeface="Calibri"/>
              </a:rPr>
              <a:t>kielitaidolla</a:t>
            </a:r>
            <a:r>
              <a:rPr lang="en-US">
                <a:ea typeface="Calibri"/>
                <a:cs typeface="Calibri"/>
              </a:rPr>
              <a:t> ja </a:t>
            </a:r>
            <a:r>
              <a:rPr lang="en-US" err="1">
                <a:ea typeface="Calibri"/>
                <a:cs typeface="Calibri"/>
              </a:rPr>
              <a:t>työpaikan</a:t>
            </a:r>
            <a:r>
              <a:rPr lang="en-US">
                <a:ea typeface="Calibri"/>
                <a:cs typeface="Calibri"/>
              </a:rPr>
              <a:t> on </a:t>
            </a:r>
            <a:r>
              <a:rPr lang="en-US" err="1">
                <a:ea typeface="Calibri"/>
                <a:cs typeface="Calibri"/>
              </a:rPr>
              <a:t>tuettava</a:t>
            </a:r>
            <a:r>
              <a:rPr lang="en-US">
                <a:ea typeface="Calibri"/>
                <a:cs typeface="Calibri"/>
              </a:rPr>
              <a:t> </a:t>
            </a:r>
            <a:r>
              <a:rPr lang="en-US" err="1">
                <a:ea typeface="Calibri"/>
                <a:cs typeface="Calibri"/>
              </a:rPr>
              <a:t>kielitaidon</a:t>
            </a:r>
            <a:r>
              <a:rPr lang="en-US">
                <a:ea typeface="Calibri"/>
                <a:cs typeface="Calibri"/>
              </a:rPr>
              <a:t> </a:t>
            </a:r>
            <a:r>
              <a:rPr lang="en-US" err="1">
                <a:ea typeface="Calibri"/>
                <a:cs typeface="Calibri"/>
              </a:rPr>
              <a:t>kehittymistä</a:t>
            </a:r>
          </a:p>
          <a:p>
            <a:endParaRPr lang="en-US">
              <a:ea typeface="Calibri"/>
              <a:cs typeface="Calibri"/>
            </a:endParaRPr>
          </a:p>
        </p:txBody>
      </p:sp>
      <p:sp>
        <p:nvSpPr>
          <p:cNvPr id="4" name="Slide Number Placeholder 3">
            <a:extLst>
              <a:ext uri="{FF2B5EF4-FFF2-40B4-BE49-F238E27FC236}">
                <a16:creationId xmlns:a16="http://schemas.microsoft.com/office/drawing/2014/main" id="{C5EA924E-A6CC-4D6B-950B-8FC3B641027F}"/>
              </a:ext>
            </a:extLst>
          </p:cNvPr>
          <p:cNvSpPr>
            <a:spLocks noGrp="1"/>
          </p:cNvSpPr>
          <p:nvPr>
            <p:ph type="sldNum" sz="quarter" idx="5"/>
          </p:nvPr>
        </p:nvSpPr>
        <p:spPr/>
        <p:txBody>
          <a:bodyPr/>
          <a:lstStyle/>
          <a:p>
            <a:fld id="{604FF52D-3802-4A03-8323-AE312A03D6DA}" type="slidenum">
              <a:rPr lang="en-GB" smtClean="0"/>
              <a:t>9</a:t>
            </a:fld>
            <a:endParaRPr lang="en-GB"/>
          </a:p>
        </p:txBody>
      </p:sp>
    </p:spTree>
    <p:extLst>
      <p:ext uri="{BB962C8B-B14F-4D97-AF65-F5344CB8AC3E}">
        <p14:creationId xmlns:p14="http://schemas.microsoft.com/office/powerpoint/2010/main" val="637289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64E7E-EED0-7760-6460-F94CE4EFA2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D641E4-5D61-148D-D18E-5E04381B5E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3B8F8D-F835-7B72-282B-A2CFDB97319B}"/>
              </a:ext>
            </a:extLst>
          </p:cNvPr>
          <p:cNvSpPr>
            <a:spLocks noGrp="1"/>
          </p:cNvSpPr>
          <p:nvPr>
            <p:ph type="body" idx="1"/>
          </p:nvPr>
        </p:nvSpPr>
        <p:spPr/>
        <p:txBody>
          <a:bodyPr/>
          <a:lstStyle/>
          <a:p>
            <a:endParaRPr lang="en-US">
              <a:ea typeface="Calibri"/>
              <a:cs typeface="Calibri"/>
            </a:endParaRPr>
          </a:p>
          <a:p>
            <a:r>
              <a:rPr lang="en-US" err="1">
                <a:ea typeface="Calibri"/>
                <a:cs typeface="Calibri"/>
              </a:rPr>
              <a:t>Myytti</a:t>
            </a:r>
            <a:r>
              <a:rPr lang="en-US">
                <a:ea typeface="Calibri"/>
                <a:cs typeface="Calibri"/>
              </a:rPr>
              <a:t> 7: </a:t>
            </a:r>
            <a:r>
              <a:rPr lang="en-US" err="1">
                <a:ea typeface="Calibri"/>
                <a:cs typeface="Calibri"/>
              </a:rPr>
              <a:t>kirjakielinen</a:t>
            </a:r>
            <a:r>
              <a:rPr lang="en-US">
                <a:ea typeface="Calibri"/>
                <a:cs typeface="Calibri"/>
              </a:rPr>
              <a:t> </a:t>
            </a:r>
            <a:r>
              <a:rPr lang="en-US" err="1">
                <a:ea typeface="Calibri"/>
                <a:cs typeface="Calibri"/>
              </a:rPr>
              <a:t>puhe</a:t>
            </a:r>
            <a:r>
              <a:rPr lang="en-US">
                <a:ea typeface="Calibri"/>
                <a:cs typeface="Calibri"/>
              </a:rPr>
              <a:t> </a:t>
            </a:r>
            <a:r>
              <a:rPr lang="en-US" err="1">
                <a:ea typeface="Calibri"/>
                <a:cs typeface="Calibri"/>
              </a:rPr>
              <a:t>osoittaa</a:t>
            </a:r>
            <a:r>
              <a:rPr lang="en-US">
                <a:ea typeface="Calibri"/>
                <a:cs typeface="Calibri"/>
              </a:rPr>
              <a:t> </a:t>
            </a:r>
            <a:r>
              <a:rPr lang="en-US" err="1">
                <a:ea typeface="Calibri"/>
                <a:cs typeface="Calibri"/>
              </a:rPr>
              <a:t>osaamattomuutta</a:t>
            </a:r>
            <a:r>
              <a:rPr lang="en-US">
                <a:ea typeface="Calibri"/>
                <a:cs typeface="Calibri"/>
              </a:rPr>
              <a:t>, </a:t>
            </a:r>
            <a:r>
              <a:rPr lang="en-US" err="1">
                <a:ea typeface="Calibri"/>
                <a:cs typeface="Calibri"/>
              </a:rPr>
              <a:t>jos</a:t>
            </a:r>
            <a:r>
              <a:rPr lang="en-US">
                <a:ea typeface="Calibri"/>
                <a:cs typeface="Calibri"/>
              </a:rPr>
              <a:t> </a:t>
            </a:r>
            <a:r>
              <a:rPr lang="en-US" err="1">
                <a:ea typeface="Calibri"/>
                <a:cs typeface="Calibri"/>
              </a:rPr>
              <a:t>osaa</a:t>
            </a:r>
            <a:r>
              <a:rPr lang="en-US">
                <a:ea typeface="Calibri"/>
                <a:cs typeface="Calibri"/>
              </a:rPr>
              <a:t> </a:t>
            </a:r>
            <a:r>
              <a:rPr lang="en-US" err="1">
                <a:ea typeface="Calibri"/>
                <a:cs typeface="Calibri"/>
              </a:rPr>
              <a:t>vähän</a:t>
            </a:r>
            <a:r>
              <a:rPr lang="en-US">
                <a:ea typeface="Calibri"/>
                <a:cs typeface="Calibri"/>
              </a:rPr>
              <a:t> </a:t>
            </a:r>
            <a:r>
              <a:rPr lang="en-US" err="1">
                <a:ea typeface="Calibri"/>
                <a:cs typeface="Calibri"/>
              </a:rPr>
              <a:t>puhekieltä</a:t>
            </a:r>
            <a:r>
              <a:rPr lang="en-US">
                <a:ea typeface="Calibri"/>
                <a:cs typeface="Calibri"/>
              </a:rPr>
              <a:t>, </a:t>
            </a:r>
            <a:r>
              <a:rPr lang="en-US" err="1">
                <a:ea typeface="Calibri"/>
                <a:cs typeface="Calibri"/>
              </a:rPr>
              <a:t>voi</a:t>
            </a:r>
            <a:r>
              <a:rPr lang="en-US">
                <a:ea typeface="Calibri"/>
                <a:cs typeface="Calibri"/>
              </a:rPr>
              <a:t> </a:t>
            </a:r>
            <a:r>
              <a:rPr lang="en-US" err="1">
                <a:ea typeface="Calibri"/>
                <a:cs typeface="Calibri"/>
              </a:rPr>
              <a:t>saada</a:t>
            </a:r>
            <a:r>
              <a:rPr lang="en-US">
                <a:ea typeface="Calibri"/>
                <a:cs typeface="Calibri"/>
              </a:rPr>
              <a:t> </a:t>
            </a:r>
            <a:r>
              <a:rPr lang="en-US" err="1">
                <a:ea typeface="Calibri"/>
                <a:cs typeface="Calibri"/>
              </a:rPr>
              <a:t>myönteistä</a:t>
            </a:r>
            <a:r>
              <a:rPr lang="en-US">
                <a:ea typeface="Calibri"/>
                <a:cs typeface="Calibri"/>
              </a:rPr>
              <a:t> </a:t>
            </a:r>
            <a:r>
              <a:rPr lang="en-US" err="1">
                <a:ea typeface="Calibri"/>
                <a:cs typeface="Calibri"/>
              </a:rPr>
              <a:t>arviota</a:t>
            </a:r>
            <a:r>
              <a:rPr lang="en-US">
                <a:ea typeface="Calibri"/>
                <a:cs typeface="Calibri"/>
              </a:rPr>
              <a:t>; </a:t>
            </a:r>
            <a:r>
              <a:rPr lang="en-US" err="1">
                <a:ea typeface="Calibri"/>
                <a:cs typeface="Calibri"/>
              </a:rPr>
              <a:t>toisaalta</a:t>
            </a:r>
            <a:r>
              <a:rPr lang="en-US">
                <a:ea typeface="Calibri"/>
                <a:cs typeface="Calibri"/>
              </a:rPr>
              <a:t> </a:t>
            </a:r>
            <a:r>
              <a:rPr lang="en-US" err="1">
                <a:ea typeface="Calibri"/>
                <a:cs typeface="Calibri"/>
              </a:rPr>
              <a:t>puhekieli</a:t>
            </a:r>
            <a:r>
              <a:rPr lang="en-US">
                <a:ea typeface="Calibri"/>
                <a:cs typeface="Calibri"/>
              </a:rPr>
              <a:t> </a:t>
            </a:r>
            <a:r>
              <a:rPr lang="en-US" err="1">
                <a:ea typeface="Calibri"/>
                <a:cs typeface="Calibri"/>
              </a:rPr>
              <a:t>väärässä</a:t>
            </a:r>
            <a:r>
              <a:rPr lang="en-US">
                <a:ea typeface="Calibri"/>
                <a:cs typeface="Calibri"/>
              </a:rPr>
              <a:t> </a:t>
            </a:r>
            <a:r>
              <a:rPr lang="en-US" err="1">
                <a:ea typeface="Calibri"/>
                <a:cs typeface="Calibri"/>
              </a:rPr>
              <a:t>paikassa</a:t>
            </a:r>
            <a:r>
              <a:rPr lang="en-US">
                <a:ea typeface="Calibri"/>
                <a:cs typeface="Calibri"/>
              </a:rPr>
              <a:t> </a:t>
            </a:r>
            <a:r>
              <a:rPr lang="en-US" err="1">
                <a:ea typeface="Calibri"/>
                <a:cs typeface="Calibri"/>
              </a:rPr>
              <a:t>saa</a:t>
            </a:r>
            <a:r>
              <a:rPr lang="en-US">
                <a:ea typeface="Calibri"/>
                <a:cs typeface="Calibri"/>
              </a:rPr>
              <a:t> </a:t>
            </a:r>
            <a:r>
              <a:rPr lang="en-US" err="1">
                <a:ea typeface="Calibri"/>
                <a:cs typeface="Calibri"/>
              </a:rPr>
              <a:t>aikaan</a:t>
            </a:r>
            <a:r>
              <a:rPr lang="en-US">
                <a:ea typeface="Calibri"/>
                <a:cs typeface="Calibri"/>
              </a:rPr>
              <a:t> </a:t>
            </a:r>
            <a:r>
              <a:rPr lang="en-US" err="1">
                <a:ea typeface="Calibri"/>
                <a:cs typeface="Calibri"/>
              </a:rPr>
              <a:t>negatiivista</a:t>
            </a:r>
            <a:r>
              <a:rPr lang="en-US">
                <a:ea typeface="Calibri"/>
                <a:cs typeface="Calibri"/>
              </a:rPr>
              <a:t> </a:t>
            </a:r>
            <a:r>
              <a:rPr lang="en-US" err="1">
                <a:ea typeface="Calibri"/>
                <a:cs typeface="Calibri"/>
              </a:rPr>
              <a:t>arviota</a:t>
            </a:r>
            <a:r>
              <a:rPr lang="en-US">
                <a:ea typeface="Calibri"/>
                <a:cs typeface="Calibri"/>
              </a:rPr>
              <a:t>;  </a:t>
            </a:r>
            <a:r>
              <a:rPr lang="en-US" err="1">
                <a:ea typeface="Calibri"/>
                <a:cs typeface="Calibri"/>
              </a:rPr>
              <a:t>Virheet</a:t>
            </a:r>
            <a:r>
              <a:rPr lang="en-US">
                <a:ea typeface="Calibri"/>
                <a:cs typeface="Calibri"/>
              </a:rPr>
              <a:t> ja </a:t>
            </a:r>
            <a:r>
              <a:rPr lang="en-US" err="1">
                <a:ea typeface="Calibri"/>
                <a:cs typeface="Calibri"/>
              </a:rPr>
              <a:t>väärinymmärrykset</a:t>
            </a:r>
            <a:r>
              <a:rPr lang="en-US">
                <a:ea typeface="Calibri"/>
                <a:cs typeface="Calibri"/>
              </a:rPr>
              <a:t> </a:t>
            </a:r>
            <a:r>
              <a:rPr lang="en-US" err="1">
                <a:ea typeface="Calibri"/>
                <a:cs typeface="Calibri"/>
              </a:rPr>
              <a:t>ovat</a:t>
            </a:r>
            <a:r>
              <a:rPr lang="en-US">
                <a:ea typeface="Calibri"/>
                <a:cs typeface="Calibri"/>
              </a:rPr>
              <a:t> </a:t>
            </a:r>
            <a:r>
              <a:rPr lang="en-US" err="1">
                <a:ea typeface="Calibri"/>
                <a:cs typeface="Calibri"/>
              </a:rPr>
              <a:t>luonnollinen</a:t>
            </a:r>
            <a:r>
              <a:rPr lang="en-US">
                <a:ea typeface="Calibri"/>
                <a:cs typeface="Calibri"/>
              </a:rPr>
              <a:t> </a:t>
            </a:r>
            <a:r>
              <a:rPr lang="en-US" err="1">
                <a:ea typeface="Calibri"/>
                <a:cs typeface="Calibri"/>
              </a:rPr>
              <a:t>osa</a:t>
            </a:r>
            <a:r>
              <a:rPr lang="en-US">
                <a:ea typeface="Calibri"/>
                <a:cs typeface="Calibri"/>
              </a:rPr>
              <a:t> </a:t>
            </a:r>
            <a:r>
              <a:rPr lang="en-US" err="1">
                <a:ea typeface="Calibri"/>
                <a:cs typeface="Calibri"/>
              </a:rPr>
              <a:t>kielenoppimistilanteita</a:t>
            </a:r>
          </a:p>
          <a:p>
            <a:r>
              <a:rPr lang="en-US" err="1">
                <a:ea typeface="Calibri"/>
                <a:cs typeface="Calibri"/>
              </a:rPr>
              <a:t>Ymmärryksen</a:t>
            </a:r>
            <a:r>
              <a:rPr lang="en-US">
                <a:ea typeface="Calibri"/>
                <a:cs typeface="Calibri"/>
              </a:rPr>
              <a:t> </a:t>
            </a:r>
            <a:r>
              <a:rPr lang="en-US" err="1">
                <a:ea typeface="Calibri"/>
                <a:cs typeface="Calibri"/>
              </a:rPr>
              <a:t>varmistaminen</a:t>
            </a:r>
            <a:r>
              <a:rPr lang="en-US">
                <a:ea typeface="Calibri"/>
                <a:cs typeface="Calibri"/>
              </a:rPr>
              <a:t> </a:t>
            </a:r>
            <a:r>
              <a:rPr lang="en-US" err="1">
                <a:ea typeface="Calibri"/>
                <a:cs typeface="Calibri"/>
              </a:rPr>
              <a:t>esim</a:t>
            </a:r>
            <a:r>
              <a:rPr lang="en-US">
                <a:ea typeface="Calibri"/>
                <a:cs typeface="Calibri"/>
              </a:rPr>
              <a:t>. </a:t>
            </a:r>
            <a:r>
              <a:rPr lang="en-US" err="1">
                <a:ea typeface="Calibri"/>
                <a:cs typeface="Calibri"/>
              </a:rPr>
              <a:t>Hoitotyössä</a:t>
            </a:r>
            <a:r>
              <a:rPr lang="en-US">
                <a:ea typeface="Calibri"/>
                <a:cs typeface="Calibri"/>
              </a:rPr>
              <a:t> </a:t>
            </a:r>
            <a:r>
              <a:rPr lang="en-US" err="1">
                <a:ea typeface="Calibri"/>
                <a:cs typeface="Calibri"/>
              </a:rPr>
              <a:t>kaiken</a:t>
            </a:r>
            <a:r>
              <a:rPr lang="en-US">
                <a:ea typeface="Calibri"/>
                <a:cs typeface="Calibri"/>
              </a:rPr>
              <a:t> a ja o, </a:t>
            </a:r>
            <a:r>
              <a:rPr lang="en-US" err="1">
                <a:ea typeface="Calibri"/>
                <a:cs typeface="Calibri"/>
              </a:rPr>
              <a:t>tärkeä</a:t>
            </a:r>
            <a:r>
              <a:rPr lang="en-US">
                <a:ea typeface="Calibri"/>
                <a:cs typeface="Calibri"/>
              </a:rPr>
              <a:t>, </a:t>
            </a:r>
            <a:r>
              <a:rPr lang="en-US" err="1">
                <a:ea typeface="Calibri"/>
                <a:cs typeface="Calibri"/>
              </a:rPr>
              <a:t>että</a:t>
            </a:r>
            <a:r>
              <a:rPr lang="en-US">
                <a:ea typeface="Calibri"/>
                <a:cs typeface="Calibri"/>
              </a:rPr>
              <a:t> </a:t>
            </a:r>
            <a:r>
              <a:rPr lang="en-US" err="1">
                <a:ea typeface="Calibri"/>
                <a:cs typeface="Calibri"/>
              </a:rPr>
              <a:t>kakkoskielinen</a:t>
            </a:r>
            <a:r>
              <a:rPr lang="en-US">
                <a:ea typeface="Calibri"/>
                <a:cs typeface="Calibri"/>
              </a:rPr>
              <a:t> </a:t>
            </a:r>
            <a:r>
              <a:rPr lang="en-US" err="1">
                <a:ea typeface="Calibri"/>
                <a:cs typeface="Calibri"/>
              </a:rPr>
              <a:t>pääsee</a:t>
            </a:r>
            <a:r>
              <a:rPr lang="en-US">
                <a:ea typeface="Calibri"/>
                <a:cs typeface="Calibri"/>
              </a:rPr>
              <a:t> </a:t>
            </a:r>
            <a:r>
              <a:rPr lang="en-US" err="1">
                <a:ea typeface="Calibri"/>
                <a:cs typeface="Calibri"/>
              </a:rPr>
              <a:t>osaksi</a:t>
            </a:r>
            <a:r>
              <a:rPr lang="en-US">
                <a:ea typeface="Calibri"/>
                <a:cs typeface="Calibri"/>
              </a:rPr>
              <a:t> </a:t>
            </a:r>
            <a:r>
              <a:rPr lang="en-US" err="1">
                <a:ea typeface="Calibri"/>
                <a:cs typeface="Calibri"/>
              </a:rPr>
              <a:t>työyhteisöä</a:t>
            </a:r>
            <a:r>
              <a:rPr lang="en-US">
                <a:ea typeface="Calibri"/>
                <a:cs typeface="Calibri"/>
              </a:rPr>
              <a:t> </a:t>
            </a:r>
            <a:r>
              <a:rPr lang="en-US" err="1">
                <a:ea typeface="Calibri"/>
                <a:cs typeface="Calibri"/>
              </a:rPr>
              <a:t>omalla</a:t>
            </a:r>
            <a:r>
              <a:rPr lang="en-US">
                <a:ea typeface="Calibri"/>
                <a:cs typeface="Calibri"/>
              </a:rPr>
              <a:t> </a:t>
            </a:r>
            <a:r>
              <a:rPr lang="en-US" err="1">
                <a:ea typeface="Calibri"/>
                <a:cs typeface="Calibri"/>
              </a:rPr>
              <a:t>äänellään</a:t>
            </a:r>
            <a:r>
              <a:rPr lang="en-US">
                <a:ea typeface="Calibri"/>
                <a:cs typeface="Calibri"/>
              </a:rPr>
              <a:t>. </a:t>
            </a:r>
            <a:r>
              <a:rPr lang="en-US" err="1">
                <a:ea typeface="Calibri"/>
                <a:cs typeface="Calibri"/>
              </a:rPr>
              <a:t>Vuorovaikutustilanteen</a:t>
            </a:r>
            <a:r>
              <a:rPr lang="en-US">
                <a:ea typeface="Calibri"/>
                <a:cs typeface="Calibri"/>
              </a:rPr>
              <a:t> </a:t>
            </a:r>
            <a:r>
              <a:rPr lang="en-US" err="1">
                <a:ea typeface="Calibri"/>
                <a:cs typeface="Calibri"/>
              </a:rPr>
              <a:t>onnistuminen</a:t>
            </a:r>
            <a:r>
              <a:rPr lang="en-US">
                <a:ea typeface="Calibri"/>
                <a:cs typeface="Calibri"/>
              </a:rPr>
              <a:t> on </a:t>
            </a:r>
            <a:r>
              <a:rPr lang="en-US" err="1">
                <a:ea typeface="Calibri"/>
                <a:cs typeface="Calibri"/>
              </a:rPr>
              <a:t>koko</a:t>
            </a:r>
            <a:r>
              <a:rPr lang="en-US">
                <a:ea typeface="Calibri"/>
                <a:cs typeface="Calibri"/>
              </a:rPr>
              <a:t> </a:t>
            </a:r>
            <a:r>
              <a:rPr lang="en-US" err="1">
                <a:ea typeface="Calibri"/>
                <a:cs typeface="Calibri"/>
              </a:rPr>
              <a:t>työyhteisön</a:t>
            </a:r>
            <a:r>
              <a:rPr lang="en-US">
                <a:ea typeface="Calibri"/>
                <a:cs typeface="Calibri"/>
              </a:rPr>
              <a:t> </a:t>
            </a:r>
            <a:r>
              <a:rPr lang="en-US" err="1">
                <a:ea typeface="Calibri"/>
                <a:cs typeface="Calibri"/>
              </a:rPr>
              <a:t>vastuulla</a:t>
            </a:r>
            <a:r>
              <a:rPr lang="en-US">
                <a:ea typeface="Calibri"/>
                <a:cs typeface="Calibri"/>
              </a:rPr>
              <a:t>, </a:t>
            </a:r>
            <a:r>
              <a:rPr lang="en-US" err="1">
                <a:ea typeface="Calibri"/>
                <a:cs typeface="Calibri"/>
              </a:rPr>
              <a:t>ei</a:t>
            </a:r>
            <a:r>
              <a:rPr lang="en-US">
                <a:ea typeface="Calibri"/>
                <a:cs typeface="Calibri"/>
              </a:rPr>
              <a:t> vain </a:t>
            </a:r>
            <a:r>
              <a:rPr lang="en-US" err="1">
                <a:ea typeface="Calibri"/>
                <a:cs typeface="Calibri"/>
              </a:rPr>
              <a:t>oppijan</a:t>
            </a:r>
            <a:r>
              <a:rPr lang="en-US">
                <a:ea typeface="Calibri"/>
                <a:cs typeface="Calibri"/>
              </a:rPr>
              <a:t>.</a:t>
            </a:r>
          </a:p>
        </p:txBody>
      </p:sp>
      <p:sp>
        <p:nvSpPr>
          <p:cNvPr id="4" name="Slide Number Placeholder 3">
            <a:extLst>
              <a:ext uri="{FF2B5EF4-FFF2-40B4-BE49-F238E27FC236}">
                <a16:creationId xmlns:a16="http://schemas.microsoft.com/office/drawing/2014/main" id="{C5EA924E-A6CC-4D6B-950B-8FC3B641027F}"/>
              </a:ext>
            </a:extLst>
          </p:cNvPr>
          <p:cNvSpPr>
            <a:spLocks noGrp="1"/>
          </p:cNvSpPr>
          <p:nvPr>
            <p:ph type="sldNum" sz="quarter" idx="5"/>
          </p:nvPr>
        </p:nvSpPr>
        <p:spPr/>
        <p:txBody>
          <a:bodyPr/>
          <a:lstStyle/>
          <a:p>
            <a:fld id="{604FF52D-3802-4A03-8323-AE312A03D6DA}" type="slidenum">
              <a:rPr lang="en-GB" smtClean="0"/>
              <a:t>10</a:t>
            </a:fld>
            <a:endParaRPr lang="en-GB"/>
          </a:p>
        </p:txBody>
      </p:sp>
    </p:spTree>
    <p:extLst>
      <p:ext uri="{BB962C8B-B14F-4D97-AF65-F5344CB8AC3E}">
        <p14:creationId xmlns:p14="http://schemas.microsoft.com/office/powerpoint/2010/main" val="932261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64E7E-EED0-7760-6460-F94CE4EFA2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D641E4-5D61-148D-D18E-5E04381B5E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3B8F8D-F835-7B72-282B-A2CFDB97319B}"/>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C5EA924E-A6CC-4D6B-950B-8FC3B641027F}"/>
              </a:ext>
            </a:extLst>
          </p:cNvPr>
          <p:cNvSpPr>
            <a:spLocks noGrp="1"/>
          </p:cNvSpPr>
          <p:nvPr>
            <p:ph type="sldNum" sz="quarter" idx="5"/>
          </p:nvPr>
        </p:nvSpPr>
        <p:spPr/>
        <p:txBody>
          <a:bodyPr/>
          <a:lstStyle/>
          <a:p>
            <a:fld id="{604FF52D-3802-4A03-8323-AE312A03D6DA}" type="slidenum">
              <a:rPr lang="en-GB" smtClean="0"/>
              <a:t>11</a:t>
            </a:fld>
            <a:endParaRPr lang="en-GB"/>
          </a:p>
        </p:txBody>
      </p:sp>
    </p:spTree>
    <p:extLst>
      <p:ext uri="{BB962C8B-B14F-4D97-AF65-F5344CB8AC3E}">
        <p14:creationId xmlns:p14="http://schemas.microsoft.com/office/powerpoint/2010/main" val="3773776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524000" y="692595"/>
            <a:ext cx="9144000" cy="2387600"/>
          </a:xfrm>
        </p:spPr>
        <p:txBody>
          <a:bodyPr anchor="b"/>
          <a:lstStyle>
            <a:lvl1pPr algn="ctr">
              <a:defRPr sz="7200"/>
            </a:lvl1pPr>
          </a:lstStyle>
          <a:p>
            <a:r>
              <a:rPr lang="en-US" noProof="0"/>
              <a:t>Click to edit Master title style</a:t>
            </a:r>
            <a:endParaRPr lang="fi-FI" noProof="0"/>
          </a:p>
        </p:txBody>
      </p:sp>
      <p:sp>
        <p:nvSpPr>
          <p:cNvPr id="4" name="Tekstin paikkamerkki 2">
            <a:extLst>
              <a:ext uri="{FF2B5EF4-FFF2-40B4-BE49-F238E27FC236}">
                <a16:creationId xmlns:a16="http://schemas.microsoft.com/office/drawing/2014/main" id="{1D53FF44-7A33-8D45-9278-C5CDD4DB3C21}"/>
              </a:ext>
            </a:extLst>
          </p:cNvPr>
          <p:cNvSpPr>
            <a:spLocks noGrp="1"/>
          </p:cNvSpPr>
          <p:nvPr>
            <p:ph type="body" idx="13"/>
          </p:nvPr>
        </p:nvSpPr>
        <p:spPr>
          <a:xfrm>
            <a:off x="3517107" y="4402697"/>
            <a:ext cx="5157787" cy="823912"/>
          </a:xfrm>
        </p:spPr>
        <p:txBody>
          <a:bodyPr lIns="0" tIns="0" rIns="0" bIns="0" anchor="t"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Alaotsikko 2">
            <a:extLst>
              <a:ext uri="{FF2B5EF4-FFF2-40B4-BE49-F238E27FC236}">
                <a16:creationId xmlns:a16="http://schemas.microsoft.com/office/drawing/2014/main" id="{A41E82ED-C47E-954B-81EB-F1633BC3BC75}"/>
              </a:ext>
            </a:extLst>
          </p:cNvPr>
          <p:cNvSpPr>
            <a:spLocks noGrp="1"/>
          </p:cNvSpPr>
          <p:nvPr>
            <p:ph type="subTitle" idx="1"/>
          </p:nvPr>
        </p:nvSpPr>
        <p:spPr>
          <a:xfrm>
            <a:off x="1524000" y="3602038"/>
            <a:ext cx="9144000" cy="78207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Tree>
    <p:extLst>
      <p:ext uri="{BB962C8B-B14F-4D97-AF65-F5344CB8AC3E}">
        <p14:creationId xmlns:p14="http://schemas.microsoft.com/office/powerpoint/2010/main" val="2985769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0" y="1"/>
            <a:ext cx="12191999" cy="5892304"/>
          </a:xfrm>
          <a:solidFill>
            <a:schemeClr val="bg1">
              <a:lumMod val="95000"/>
            </a:schemeClr>
          </a:solidFill>
        </p:spPr>
        <p:txBody>
          <a:bodyPr anchor="ctr" anchorCtr="0"/>
          <a:lstStyle>
            <a:lvl1pPr marL="0" indent="0" algn="ctr">
              <a:buNone/>
              <a:defRPr sz="1800"/>
            </a:lvl1pPr>
          </a:lstStyle>
          <a:p>
            <a:r>
              <a:rPr lang="en-US" noProof="0"/>
              <a:t>Click icon to add picture</a:t>
            </a:r>
            <a:endParaRPr lang="fi-FI" noProof="0"/>
          </a:p>
        </p:txBody>
      </p:sp>
    </p:spTree>
    <p:extLst>
      <p:ext uri="{BB962C8B-B14F-4D97-AF65-F5344CB8AC3E}">
        <p14:creationId xmlns:p14="http://schemas.microsoft.com/office/powerpoint/2010/main" val="1731102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2">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169165" y="164591"/>
            <a:ext cx="5806440" cy="5536693"/>
          </a:xfrm>
          <a:solidFill>
            <a:schemeClr val="bg1">
              <a:lumMod val="95000"/>
            </a:schemeClr>
          </a:solidFill>
        </p:spPr>
        <p:txBody>
          <a:bodyPr anchor="ctr" anchorCtr="0"/>
          <a:lstStyle>
            <a:lvl1pPr marL="0" indent="0" algn="ctr">
              <a:buNone/>
              <a:defRPr sz="1800"/>
            </a:lvl1pPr>
          </a:lstStyle>
          <a:p>
            <a:r>
              <a:rPr lang="en-US" noProof="0"/>
              <a:t>Click icon to add picture</a:t>
            </a:r>
            <a:endParaRPr lang="fi-FI" noProof="0"/>
          </a:p>
        </p:txBody>
      </p:sp>
      <p:sp>
        <p:nvSpPr>
          <p:cNvPr id="6" name="Picture Placeholder 7">
            <a:extLst>
              <a:ext uri="{FF2B5EF4-FFF2-40B4-BE49-F238E27FC236}">
                <a16:creationId xmlns:a16="http://schemas.microsoft.com/office/drawing/2014/main" id="{4A4925B0-A7C3-443B-83E9-526A2BE64B7D}"/>
              </a:ext>
            </a:extLst>
          </p:cNvPr>
          <p:cNvSpPr>
            <a:spLocks noGrp="1"/>
          </p:cNvSpPr>
          <p:nvPr>
            <p:ph type="pic" sz="quarter" idx="14"/>
          </p:nvPr>
        </p:nvSpPr>
        <p:spPr>
          <a:xfrm>
            <a:off x="6204205" y="164591"/>
            <a:ext cx="5806440" cy="5536693"/>
          </a:xfrm>
          <a:solidFill>
            <a:schemeClr val="bg1">
              <a:lumMod val="95000"/>
            </a:schemeClr>
          </a:solidFill>
        </p:spPr>
        <p:txBody>
          <a:bodyPr anchor="ctr" anchorCtr="0"/>
          <a:lstStyle>
            <a:lvl1pPr marL="0" indent="0" algn="ctr">
              <a:buNone/>
              <a:defRPr sz="1800"/>
            </a:lvl1pPr>
          </a:lstStyle>
          <a:p>
            <a:r>
              <a:rPr lang="en-US" noProof="0"/>
              <a:t>Click icon to add picture</a:t>
            </a:r>
            <a:endParaRPr lang="fi-FI" noProof="0"/>
          </a:p>
        </p:txBody>
      </p:sp>
    </p:spTree>
    <p:extLst>
      <p:ext uri="{BB962C8B-B14F-4D97-AF65-F5344CB8AC3E}">
        <p14:creationId xmlns:p14="http://schemas.microsoft.com/office/powerpoint/2010/main" val="2117073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DC208-0BC6-4780-8569-0CCC5C8BCBB3}"/>
              </a:ext>
            </a:extLst>
          </p:cNvPr>
          <p:cNvSpPr>
            <a:spLocks noGrp="1"/>
          </p:cNvSpPr>
          <p:nvPr>
            <p:ph type="title"/>
          </p:nvPr>
        </p:nvSpPr>
        <p:spPr>
          <a:xfrm>
            <a:off x="1380744" y="758762"/>
            <a:ext cx="9431782" cy="2852737"/>
          </a:xfrm>
        </p:spPr>
        <p:txBody>
          <a:bodyPr anchor="b"/>
          <a:lstStyle>
            <a:lvl1pPr algn="ctr">
              <a:defRPr sz="5400">
                <a:solidFill>
                  <a:schemeClr val="bg1"/>
                </a:solidFill>
              </a:defRPr>
            </a:lvl1pPr>
          </a:lstStyle>
          <a:p>
            <a:r>
              <a:rPr lang="en-US" noProof="0"/>
              <a:t>Click to edit Master title style</a:t>
            </a:r>
            <a:endParaRPr lang="fi-FI" noProof="0"/>
          </a:p>
        </p:txBody>
      </p:sp>
      <p:sp>
        <p:nvSpPr>
          <p:cNvPr id="3" name="Text Placeholder 2">
            <a:extLst>
              <a:ext uri="{FF2B5EF4-FFF2-40B4-BE49-F238E27FC236}">
                <a16:creationId xmlns:a16="http://schemas.microsoft.com/office/drawing/2014/main" id="{3613D8FE-9755-4927-A65A-8B20136DAD27}"/>
              </a:ext>
            </a:extLst>
          </p:cNvPr>
          <p:cNvSpPr>
            <a:spLocks noGrp="1"/>
          </p:cNvSpPr>
          <p:nvPr>
            <p:ph type="body" idx="1" hasCustomPrompt="1"/>
          </p:nvPr>
        </p:nvSpPr>
        <p:spPr>
          <a:xfrm>
            <a:off x="1389536" y="4191846"/>
            <a:ext cx="9431782" cy="360000"/>
          </a:xfrm>
        </p:spPr>
        <p:txBody>
          <a:bodyPr anchor="ctr" anchorCtr="0"/>
          <a:lstStyle>
            <a:lvl1pPr marL="0" indent="0" algn="ctr">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Click to edit Master text styles</a:t>
            </a:r>
          </a:p>
        </p:txBody>
      </p:sp>
      <p:sp>
        <p:nvSpPr>
          <p:cNvPr id="4" name="Text Placeholder 2">
            <a:extLst>
              <a:ext uri="{FF2B5EF4-FFF2-40B4-BE49-F238E27FC236}">
                <a16:creationId xmlns:a16="http://schemas.microsoft.com/office/drawing/2014/main" id="{D27BFCE8-B636-489B-B9DA-2DC9CDB78B5B}"/>
              </a:ext>
            </a:extLst>
          </p:cNvPr>
          <p:cNvSpPr>
            <a:spLocks noGrp="1"/>
          </p:cNvSpPr>
          <p:nvPr>
            <p:ph type="body" idx="10" hasCustomPrompt="1"/>
          </p:nvPr>
        </p:nvSpPr>
        <p:spPr>
          <a:xfrm>
            <a:off x="1389536" y="4560256"/>
            <a:ext cx="9431782" cy="360000"/>
          </a:xfrm>
        </p:spPr>
        <p:txBody>
          <a:bodyPr anchor="ctr" anchorCtr="0"/>
          <a:lstStyle>
            <a:lvl1pPr marL="0" indent="0" algn="ctr">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Click to edit Master text styles</a:t>
            </a:r>
          </a:p>
        </p:txBody>
      </p:sp>
    </p:spTree>
    <p:extLst>
      <p:ext uri="{BB962C8B-B14F-4D97-AF65-F5344CB8AC3E}">
        <p14:creationId xmlns:p14="http://schemas.microsoft.com/office/powerpoint/2010/main" val="814827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a:xfrm>
            <a:off x="690372" y="365125"/>
            <a:ext cx="10663428" cy="626999"/>
          </a:xfrm>
        </p:spPr>
        <p:txBody>
          <a:bodyPr/>
          <a:lstStyle>
            <a:lvl1pPr>
              <a:defRPr b="0">
                <a:solidFill>
                  <a:schemeClr val="tx1"/>
                </a:solidFill>
              </a:defRPr>
            </a:lvl1pPr>
          </a:lstStyle>
          <a:p>
            <a:r>
              <a:rPr lang="en-US" noProof="0"/>
              <a:t>Click to edit Master title style</a:t>
            </a:r>
            <a:endParaRPr lang="fi-FI" noProof="0"/>
          </a:p>
        </p:txBody>
      </p:sp>
    </p:spTree>
    <p:extLst>
      <p:ext uri="{BB962C8B-B14F-4D97-AF65-F5344CB8AC3E}">
        <p14:creationId xmlns:p14="http://schemas.microsoft.com/office/powerpoint/2010/main" val="105817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175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13.6.2025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4084226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13.6.2025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2609999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13.6.2025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116889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13.6.2025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895331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A02ABAE3-D89C-4001-9AEC-5083F82B749C}" type="datetimeFigureOut">
              <a:rPr lang="fi-FI" smtClean="0"/>
              <a:t>13.6.2025</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919906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Pictur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orakulmio 7">
            <a:extLst>
              <a:ext uri="{FF2B5EF4-FFF2-40B4-BE49-F238E27FC236}">
                <a16:creationId xmlns:a16="http://schemas.microsoft.com/office/drawing/2014/main" id="{5126C2F4-CD3E-DE40-B9E4-0D0F09D339C5}"/>
              </a:ext>
            </a:extLst>
          </p:cNvPr>
          <p:cNvSpPr/>
          <p:nvPr userDrawn="1"/>
        </p:nvSpPr>
        <p:spPr>
          <a:xfrm>
            <a:off x="0" y="-1"/>
            <a:ext cx="12192000" cy="5936347"/>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524000" y="692595"/>
            <a:ext cx="9144000" cy="2387600"/>
          </a:xfrm>
        </p:spPr>
        <p:txBody>
          <a:bodyPr anchor="b"/>
          <a:lstStyle>
            <a:lvl1pPr algn="ctr">
              <a:defRPr sz="7200">
                <a:solidFill>
                  <a:schemeClr val="bg1"/>
                </a:solidFill>
              </a:defRPr>
            </a:lvl1pPr>
          </a:lstStyle>
          <a:p>
            <a:r>
              <a:rPr lang="en-US" noProof="0"/>
              <a:t>Click to edit Master title style</a:t>
            </a:r>
            <a:endParaRPr lang="fi-FI" noProof="0"/>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524000" y="3442018"/>
            <a:ext cx="9144000" cy="1655762"/>
          </a:xfrm>
        </p:spPr>
        <p:txBody>
          <a:bodyPr/>
          <a:lstStyle>
            <a:lvl1pPr marL="0" indent="0" algn="ctr">
              <a:buNone/>
              <a:defRPr sz="24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fi-FI" noProof="0"/>
          </a:p>
        </p:txBody>
      </p:sp>
    </p:spTree>
    <p:extLst>
      <p:ext uri="{BB962C8B-B14F-4D97-AF65-F5344CB8AC3E}">
        <p14:creationId xmlns:p14="http://schemas.microsoft.com/office/powerpoint/2010/main" val="41800727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A02ABAE3-D89C-4001-9AEC-5083F82B749C}" type="datetimeFigureOut">
              <a:rPr lang="fi-FI" smtClean="0"/>
              <a:t>13.6.2025</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193702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A02ABAE3-D89C-4001-9AEC-5083F82B749C}" type="datetimeFigureOut">
              <a:rPr lang="fi-FI" smtClean="0"/>
              <a:t>13.6.2025</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6366279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13.6.2025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568448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13.6.2025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711514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13.6.2025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5801180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13.6.2025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2167841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792000" y="692594"/>
            <a:ext cx="4694400" cy="4784662"/>
          </a:xfrm>
        </p:spPr>
        <p:txBody>
          <a:bodyPr anchor="ctr" anchorCtr="0"/>
          <a:lstStyle>
            <a:lvl1pPr algn="ctr">
              <a:defRPr sz="6000"/>
            </a:lvl1pPr>
          </a:lstStyle>
          <a:p>
            <a:r>
              <a:rPr lang="en-US" noProof="0"/>
              <a:t>Click to edit Master title style</a:t>
            </a:r>
            <a:endParaRPr lang="fi-FI" noProof="0"/>
          </a:p>
        </p:txBody>
      </p:sp>
      <p:sp>
        <p:nvSpPr>
          <p:cNvPr id="4" name="Picture Placeholder 7">
            <a:extLst>
              <a:ext uri="{FF2B5EF4-FFF2-40B4-BE49-F238E27FC236}">
                <a16:creationId xmlns:a16="http://schemas.microsoft.com/office/drawing/2014/main" id="{D72FC982-DA0F-4EC6-9E18-B415AECBABF0}"/>
              </a:ext>
            </a:extLst>
          </p:cNvPr>
          <p:cNvSpPr>
            <a:spLocks noGrp="1"/>
          </p:cNvSpPr>
          <p:nvPr>
            <p:ph type="pic" sz="quarter" idx="13"/>
          </p:nvPr>
        </p:nvSpPr>
        <p:spPr>
          <a:xfrm>
            <a:off x="6096000" y="1"/>
            <a:ext cx="6095999" cy="5892304"/>
          </a:xfrm>
          <a:solidFill>
            <a:schemeClr val="bg1">
              <a:lumMod val="95000"/>
            </a:schemeClr>
          </a:solidFill>
        </p:spPr>
        <p:txBody>
          <a:bodyPr anchor="ctr" anchorCtr="0"/>
          <a:lstStyle>
            <a:lvl1pPr marL="0" indent="0" algn="ctr">
              <a:buNone/>
              <a:defRPr sz="1800"/>
            </a:lvl1pPr>
          </a:lstStyle>
          <a:p>
            <a:r>
              <a:rPr lang="en-US" noProof="0"/>
              <a:t>Click icon to add picture</a:t>
            </a:r>
            <a:endParaRPr lang="fi-FI" noProof="0"/>
          </a:p>
        </p:txBody>
      </p:sp>
    </p:spTree>
    <p:extLst>
      <p:ext uri="{BB962C8B-B14F-4D97-AF65-F5344CB8AC3E}">
        <p14:creationId xmlns:p14="http://schemas.microsoft.com/office/powerpoint/2010/main" val="3712017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Tree>
    <p:extLst>
      <p:ext uri="{BB962C8B-B14F-4D97-AF65-F5344CB8AC3E}">
        <p14:creationId xmlns:p14="http://schemas.microsoft.com/office/powerpoint/2010/main" val="3608688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92808"/>
            <a:ext cx="9360000" cy="363931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Tree>
    <p:extLst>
      <p:ext uri="{BB962C8B-B14F-4D97-AF65-F5344CB8AC3E}">
        <p14:creationId xmlns:p14="http://schemas.microsoft.com/office/powerpoint/2010/main" val="3540221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86786"/>
            <a:ext cx="4889066" cy="3645334"/>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6" name="Content Placeholder 2">
            <a:extLst>
              <a:ext uri="{FF2B5EF4-FFF2-40B4-BE49-F238E27FC236}">
                <a16:creationId xmlns:a16="http://schemas.microsoft.com/office/drawing/2014/main" id="{AC60B309-4C5E-46DE-A832-32BA260737F9}"/>
              </a:ext>
            </a:extLst>
          </p:cNvPr>
          <p:cNvSpPr>
            <a:spLocks noGrp="1"/>
          </p:cNvSpPr>
          <p:nvPr>
            <p:ph idx="10"/>
          </p:nvPr>
        </p:nvSpPr>
        <p:spPr>
          <a:xfrm>
            <a:off x="6230930" y="1886786"/>
            <a:ext cx="4889066" cy="3645334"/>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Tree>
    <p:extLst>
      <p:ext uri="{BB962C8B-B14F-4D97-AF65-F5344CB8AC3E}">
        <p14:creationId xmlns:p14="http://schemas.microsoft.com/office/powerpoint/2010/main" val="1981874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2190100"/>
            <a:ext cx="4889066" cy="3342020"/>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6" name="Content Placeholder 2">
            <a:extLst>
              <a:ext uri="{FF2B5EF4-FFF2-40B4-BE49-F238E27FC236}">
                <a16:creationId xmlns:a16="http://schemas.microsoft.com/office/drawing/2014/main" id="{AC60B309-4C5E-46DE-A832-32BA260737F9}"/>
              </a:ext>
            </a:extLst>
          </p:cNvPr>
          <p:cNvSpPr>
            <a:spLocks noGrp="1"/>
          </p:cNvSpPr>
          <p:nvPr>
            <p:ph idx="10"/>
          </p:nvPr>
        </p:nvSpPr>
        <p:spPr>
          <a:xfrm>
            <a:off x="6230930" y="2190100"/>
            <a:ext cx="4889066" cy="3342020"/>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Text Placeholder 2">
            <a:extLst>
              <a:ext uri="{FF2B5EF4-FFF2-40B4-BE49-F238E27FC236}">
                <a16:creationId xmlns:a16="http://schemas.microsoft.com/office/drawing/2014/main" id="{07F3B56D-9577-4E8F-BADA-CE87085A9970}"/>
              </a:ext>
            </a:extLst>
          </p:cNvPr>
          <p:cNvSpPr>
            <a:spLocks noGrp="1"/>
          </p:cNvSpPr>
          <p:nvPr>
            <p:ph type="body" idx="11"/>
          </p:nvPr>
        </p:nvSpPr>
        <p:spPr>
          <a:xfrm>
            <a:off x="839789" y="1757429"/>
            <a:ext cx="4887478" cy="361299"/>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7" name="Text Placeholder 4">
            <a:extLst>
              <a:ext uri="{FF2B5EF4-FFF2-40B4-BE49-F238E27FC236}">
                <a16:creationId xmlns:a16="http://schemas.microsoft.com/office/drawing/2014/main" id="{8A5A6492-7F8A-40F8-A303-F85F69C9F3A1}"/>
              </a:ext>
            </a:extLst>
          </p:cNvPr>
          <p:cNvSpPr>
            <a:spLocks noGrp="1"/>
          </p:cNvSpPr>
          <p:nvPr>
            <p:ph type="body" sz="quarter" idx="3"/>
          </p:nvPr>
        </p:nvSpPr>
        <p:spPr>
          <a:xfrm>
            <a:off x="6230930" y="1757429"/>
            <a:ext cx="4887478" cy="361299"/>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Tree>
    <p:extLst>
      <p:ext uri="{BB962C8B-B14F-4D97-AF65-F5344CB8AC3E}">
        <p14:creationId xmlns:p14="http://schemas.microsoft.com/office/powerpoint/2010/main" val="866744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838200" y="365125"/>
            <a:ext cx="4889066" cy="1033907"/>
          </a:xfrm>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86786"/>
            <a:ext cx="4889066" cy="3645334"/>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6096000" y="1"/>
            <a:ext cx="6095999" cy="5892304"/>
          </a:xfrm>
          <a:solidFill>
            <a:schemeClr val="bg1">
              <a:lumMod val="95000"/>
            </a:schemeClr>
          </a:solidFill>
        </p:spPr>
        <p:txBody>
          <a:bodyPr anchor="ctr" anchorCtr="0"/>
          <a:lstStyle>
            <a:lvl1pPr marL="0" indent="0" algn="ctr">
              <a:buNone/>
              <a:defRPr sz="1800"/>
            </a:lvl1pPr>
          </a:lstStyle>
          <a:p>
            <a:r>
              <a:rPr lang="en-US" noProof="0"/>
              <a:t>Click icon to add picture</a:t>
            </a:r>
            <a:endParaRPr lang="fi-FI" noProof="0"/>
          </a:p>
        </p:txBody>
      </p:sp>
    </p:spTree>
    <p:extLst>
      <p:ext uri="{BB962C8B-B14F-4D97-AF65-F5344CB8AC3E}">
        <p14:creationId xmlns:p14="http://schemas.microsoft.com/office/powerpoint/2010/main" val="230418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838200" y="365125"/>
            <a:ext cx="4889066" cy="1033907"/>
          </a:xfrm>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86786"/>
            <a:ext cx="4889066" cy="3645334"/>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6345937" y="274319"/>
            <a:ext cx="5591556" cy="2633473"/>
          </a:xfrm>
          <a:solidFill>
            <a:schemeClr val="bg1">
              <a:lumMod val="95000"/>
            </a:schemeClr>
          </a:solidFill>
        </p:spPr>
        <p:txBody>
          <a:bodyPr anchor="ctr" anchorCtr="0"/>
          <a:lstStyle>
            <a:lvl1pPr marL="0" indent="0" algn="ctr">
              <a:buNone/>
              <a:defRPr sz="1800"/>
            </a:lvl1pPr>
          </a:lstStyle>
          <a:p>
            <a:r>
              <a:rPr lang="en-US" noProof="0"/>
              <a:t>Click icon to add picture</a:t>
            </a:r>
            <a:endParaRPr lang="fi-FI" noProof="0"/>
          </a:p>
        </p:txBody>
      </p:sp>
      <p:sp>
        <p:nvSpPr>
          <p:cNvPr id="7" name="Picture Placeholder 7">
            <a:extLst>
              <a:ext uri="{FF2B5EF4-FFF2-40B4-BE49-F238E27FC236}">
                <a16:creationId xmlns:a16="http://schemas.microsoft.com/office/drawing/2014/main" id="{AE8BC2DE-23EE-4F0E-A759-42E68FCA6E74}"/>
              </a:ext>
            </a:extLst>
          </p:cNvPr>
          <p:cNvSpPr>
            <a:spLocks noGrp="1"/>
          </p:cNvSpPr>
          <p:nvPr>
            <p:ph type="pic" sz="quarter" idx="14"/>
          </p:nvPr>
        </p:nvSpPr>
        <p:spPr>
          <a:xfrm>
            <a:off x="6345937" y="3054095"/>
            <a:ext cx="5591556" cy="2633473"/>
          </a:xfrm>
          <a:solidFill>
            <a:schemeClr val="bg1">
              <a:lumMod val="95000"/>
            </a:schemeClr>
          </a:solidFill>
        </p:spPr>
        <p:txBody>
          <a:bodyPr anchor="ctr" anchorCtr="0"/>
          <a:lstStyle>
            <a:lvl1pPr marL="0" indent="0" algn="ctr">
              <a:buNone/>
              <a:defRPr sz="1800"/>
            </a:lvl1pPr>
          </a:lstStyle>
          <a:p>
            <a:r>
              <a:rPr lang="en-US" noProof="0"/>
              <a:t>Click icon to add picture</a:t>
            </a:r>
            <a:endParaRPr lang="fi-FI" noProof="0"/>
          </a:p>
        </p:txBody>
      </p:sp>
    </p:spTree>
    <p:extLst>
      <p:ext uri="{BB962C8B-B14F-4D97-AF65-F5344CB8AC3E}">
        <p14:creationId xmlns:p14="http://schemas.microsoft.com/office/powerpoint/2010/main" val="3021953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Suorakulmio 12">
            <a:extLst>
              <a:ext uri="{FF2B5EF4-FFF2-40B4-BE49-F238E27FC236}">
                <a16:creationId xmlns:a16="http://schemas.microsoft.com/office/drawing/2014/main" id="{D1E499DF-39A6-429A-A8B5-51C710E9F188}"/>
              </a:ext>
              <a:ext uri="{C183D7F6-B498-43B3-948B-1728B52AA6E4}">
                <adec:decorative xmlns:adec="http://schemas.microsoft.com/office/drawing/2017/decorative" val="1"/>
              </a:ext>
            </a:extLst>
          </p:cNvPr>
          <p:cNvSpPr/>
          <p:nvPr userDrawn="1"/>
        </p:nvSpPr>
        <p:spPr>
          <a:xfrm>
            <a:off x="0" y="5894173"/>
            <a:ext cx="12192000" cy="9638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Placeholder 1">
            <a:extLst>
              <a:ext uri="{FF2B5EF4-FFF2-40B4-BE49-F238E27FC236}">
                <a16:creationId xmlns:a16="http://schemas.microsoft.com/office/drawing/2014/main" id="{102BCEDC-5BF0-4641-B029-97A0073B2CA6}"/>
              </a:ext>
            </a:extLst>
          </p:cNvPr>
          <p:cNvSpPr>
            <a:spLocks noGrp="1"/>
          </p:cNvSpPr>
          <p:nvPr>
            <p:ph type="title"/>
          </p:nvPr>
        </p:nvSpPr>
        <p:spPr>
          <a:xfrm>
            <a:off x="838200" y="365125"/>
            <a:ext cx="10515600" cy="1033907"/>
          </a:xfrm>
          <a:prstGeom prst="rect">
            <a:avLst/>
          </a:prstGeom>
        </p:spPr>
        <p:txBody>
          <a:bodyPr vert="horz" lIns="0" tIns="0" rIns="0" bIns="0" rtlCol="0" anchor="b" anchorCtr="0">
            <a:noAutofit/>
          </a:bodyPr>
          <a:lstStyle/>
          <a:p>
            <a:r>
              <a:rPr lang="en-US" noProof="0"/>
              <a:t>Click to edit Master title style</a:t>
            </a:r>
            <a:endParaRPr lang="fi-FI" noProof="0"/>
          </a:p>
        </p:txBody>
      </p:sp>
      <p:sp>
        <p:nvSpPr>
          <p:cNvPr id="3" name="Text Placeholder 2">
            <a:extLst>
              <a:ext uri="{FF2B5EF4-FFF2-40B4-BE49-F238E27FC236}">
                <a16:creationId xmlns:a16="http://schemas.microsoft.com/office/drawing/2014/main" id="{F8F58EF0-5CC6-4362-996D-AE27B9C25A25}"/>
              </a:ext>
            </a:extLst>
          </p:cNvPr>
          <p:cNvSpPr>
            <a:spLocks noGrp="1"/>
          </p:cNvSpPr>
          <p:nvPr>
            <p:ph type="body" idx="1"/>
          </p:nvPr>
        </p:nvSpPr>
        <p:spPr>
          <a:xfrm>
            <a:off x="838200" y="1892808"/>
            <a:ext cx="10515600" cy="3639312"/>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pic>
        <p:nvPicPr>
          <p:cNvPr id="7" name="Kuva 22">
            <a:extLst>
              <a:ext uri="{FF2B5EF4-FFF2-40B4-BE49-F238E27FC236}">
                <a16:creationId xmlns:a16="http://schemas.microsoft.com/office/drawing/2014/main" id="{1C046967-E22F-D446-AAE0-4AE5894A24C0}"/>
              </a:ext>
            </a:extLst>
          </p:cNvPr>
          <p:cNvPicPr>
            <a:picLocks noChangeAspect="1"/>
          </p:cNvPicPr>
          <p:nvPr userDrawn="1"/>
        </p:nvPicPr>
        <p:blipFill>
          <a:blip r:embed="rId16"/>
          <a:stretch>
            <a:fillRect/>
          </a:stretch>
        </p:blipFill>
        <p:spPr>
          <a:xfrm>
            <a:off x="170934" y="6061887"/>
            <a:ext cx="2720547" cy="620421"/>
          </a:xfrm>
          <a:prstGeom prst="rect">
            <a:avLst/>
          </a:prstGeom>
        </p:spPr>
      </p:pic>
    </p:spTree>
    <p:extLst>
      <p:ext uri="{BB962C8B-B14F-4D97-AF65-F5344CB8AC3E}">
        <p14:creationId xmlns:p14="http://schemas.microsoft.com/office/powerpoint/2010/main" val="4203154310"/>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7" r:id="rId3"/>
    <p:sldLayoutId id="2147483650" r:id="rId4"/>
    <p:sldLayoutId id="2147483662" r:id="rId5"/>
    <p:sldLayoutId id="2147483664" r:id="rId6"/>
    <p:sldLayoutId id="2147483665" r:id="rId7"/>
    <p:sldLayoutId id="2147483666" r:id="rId8"/>
    <p:sldLayoutId id="2147483668" r:id="rId9"/>
    <p:sldLayoutId id="2147483669" r:id="rId10"/>
    <p:sldLayoutId id="2147483670" r:id="rId11"/>
    <p:sldLayoutId id="2147483651" r:id="rId12"/>
    <p:sldLayoutId id="2147483654" r:id="rId13"/>
    <p:sldLayoutId id="2147483655" r:id="rId14"/>
  </p:sldLayoutIdLst>
  <p:hf sldNum="0" hdr="0" ftr="0" dt="0"/>
  <p:txStyles>
    <p:titleStyle>
      <a:lvl1pPr algn="l" defTabSz="914400" rtl="0" eaLnBrk="1" latinLnBrk="0" hangingPunct="1">
        <a:lnSpc>
          <a:spcPct val="90000"/>
        </a:lnSpc>
        <a:spcBef>
          <a:spcPct val="0"/>
        </a:spcBef>
        <a:buNone/>
        <a:defRPr sz="4000" b="1" kern="1200">
          <a:solidFill>
            <a:srgbClr val="195C98"/>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System Font Regular"/>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02ABAE3-D89C-4001-9AEC-5083F82B749C}" type="datetimeFigureOut">
              <a:rPr lang="fi-FI" smtClean="0"/>
              <a:t>13.6.2025</a:t>
            </a:fld>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i-FI"/>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F4AEF5D-7FAC-4949-84D2-DA5A9BB3D225}" type="slidenum">
              <a:rPr lang="fi-FI" smtClean="0"/>
              <a:t>‹#›</a:t>
            </a:fld>
            <a:endParaRPr lang="fi-FI"/>
          </a:p>
        </p:txBody>
      </p:sp>
    </p:spTree>
    <p:extLst>
      <p:ext uri="{BB962C8B-B14F-4D97-AF65-F5344CB8AC3E}">
        <p14:creationId xmlns:p14="http://schemas.microsoft.com/office/powerpoint/2010/main" val="129310476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hyperlink" Target="https://opinportailla.diak.fi/mundo-harjoittelumalli/" TargetMode="Externa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Layout" Target="../diagrams/layout1.xml"/><Relationship Id="rId7" Type="http://schemas.openxmlformats.org/officeDocument/2006/relationships/image" Target="../media/image12.jpeg"/><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www.kielibuusti.fi/fi/ohjaajat/ammatillisen-kielen-oppiminen-tyoharjoittelussa/miten-ohjaan-kielitietoisesti" TargetMode="External"/><Relationship Id="rId7"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hyperlink" Target="https://youtu.be/saGGLjRnxys?si=9ZbwAs-N3pdxiQE-" TargetMode="External"/><Relationship Id="rId9"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hyperlink" Target="https://opinportailla.diak.fi/wp-content/uploads/sites/9/2023/06/Kielitaitotavoitteet-tyoharjoitteluun-pdf.pdf"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hyperlink" Target="https://www.kielibuusti.fi/sites/g/files/flghsv341/files/2023-03/Kielisopimus-ohjeet_kielibuusti_esimerkkin%C3%A4%20hoitoala.pdf"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oph.fi/sites/default/files/documents/kielten_taitotasoasteikko.pdf"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hyperlink" Target="https://www.thinglink.com/view/scene/1987427863032234470" TargetMode="External"/><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monikielisenoppijanmatkassa.fi/" TargetMode="External"/><Relationship Id="rId7" Type="http://schemas.openxmlformats.org/officeDocument/2006/relationships/hyperlink" Target="https://www.kielibuusti.fi/fi" TargetMode="External"/><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hyperlink" Target="https://nccc.georgetown.edu/curricula/awareness/index.html" TargetMode="External"/><Relationship Id="rId5" Type="http://schemas.openxmlformats.org/officeDocument/2006/relationships/hyperlink" Target="https://geerthofstede.com/culture-geert-hofstede-gert-jan-hofstede/6d-model-of-national-culture/" TargetMode="External"/><Relationship Id="rId4" Type="http://schemas.openxmlformats.org/officeDocument/2006/relationships/hyperlink" Target="https://www.languageawareness.org/?page_id=48" TargetMode="External"/><Relationship Id="rId9" Type="http://schemas.openxmlformats.org/officeDocument/2006/relationships/image" Target="../media/image7.png"/></Relationships>
</file>

<file path=ppt/slides/_rels/slide42.xml.rels><?xml version="1.0" encoding="UTF-8" standalone="yes"?>
<Relationships xmlns="http://schemas.openxmlformats.org/package/2006/relationships"><Relationship Id="rId8" Type="http://schemas.openxmlformats.org/officeDocument/2006/relationships/hyperlink" Target="https://www.tuni.fi/tlc/arki/moninaisuus/kulttuuritietoisuus/" TargetMode="External"/><Relationship Id="rId3" Type="http://schemas.openxmlformats.org/officeDocument/2006/relationships/hyperlink" Target="https://www.oph.fi/sites/default/files/documents/perusopetuksen_opetussuunnitelman_perusteet_2014.pdf" TargetMode="External"/><Relationship Id="rId7" Type="http://schemas.openxmlformats.org/officeDocument/2006/relationships/hyperlink" Target="https://www.ykliitto.fi/sites/www.ykliitto.fi/files/kulttuurijulistus_lopullinen.pdf" TargetMode="External"/><Relationship Id="rId12"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hyperlink" Target="https://www.samk.fi/en/apply-to-study/tuition-fees-and-scholarships/" TargetMode="External"/><Relationship Id="rId11" Type="http://schemas.openxmlformats.org/officeDocument/2006/relationships/image" Target="../media/image4.png"/><Relationship Id="rId5" Type="http://schemas.openxmlformats.org/officeDocument/2006/relationships/hyperlink" Target="https://opinportailla.diak.fi/wp-content/uploads/sites/9/2020/07/Monikulttuurinen-vuorovaikutus.pdf" TargetMode="External"/><Relationship Id="rId10" Type="http://schemas.openxmlformats.org/officeDocument/2006/relationships/hyperlink" Target="https://valvira.fi/ammattioikeudet/riittava-kielitaito" TargetMode="External"/><Relationship Id="rId4" Type="http://schemas.openxmlformats.org/officeDocument/2006/relationships/hyperlink" Target="https://www.oph.fi/sites/default/files/documents/15664-oph-kielitietoinen-opetus-kielitietoinen-koulu_nettiversio.pdf" TargetMode="External"/><Relationship Id="rId9" Type="http://schemas.openxmlformats.org/officeDocument/2006/relationships/hyperlink" Target="https://www.ttl.fi/oppimateriaalit/monimuotoisuus-ja-inklusiivisuus-asiantuntijaorganisaatiossa/kielitietoisuuteen-heraaminen"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kielibuusti.fi/fi/opiskele-suomea/suunnittele-kieliopintojasi/arvioi-kielitaitoasi" TargetMode="External"/><Relationship Id="rId7"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hyperlink" Target="https://www.kielibuusti.fi/fi/opiskele-suomea/itseopiskelu/opiskele-tekstitaitoja" TargetMode="External"/><Relationship Id="rId5" Type="http://schemas.openxmlformats.org/officeDocument/2006/relationships/hyperlink" Target="https://www.kielibuusti.fi/fi/opiskele-suomea" TargetMode="External"/><Relationship Id="rId10" Type="http://schemas.openxmlformats.org/officeDocument/2006/relationships/image" Target="../media/image27.png"/><Relationship Id="rId4" Type="http://schemas.openxmlformats.org/officeDocument/2006/relationships/hyperlink" Target="https://www.kielibuusti.fi/fi/ohjaajat/tyoharjoittelun-ohjaajille/tokasa-koulutusvideot-tyopaikkaohjaajille" TargetMode="External"/><Relationship Id="rId9"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5596D9-4AB4-9A8E-A597-F1B7A93DC41D}"/>
              </a:ext>
            </a:extLst>
          </p:cNvPr>
          <p:cNvPicPr>
            <a:picLocks noChangeAspect="1"/>
          </p:cNvPicPr>
          <p:nvPr/>
        </p:nvPicPr>
        <p:blipFill rotWithShape="1">
          <a:blip r:embed="rId2"/>
          <a:srcRect b="15730"/>
          <a:stretch/>
        </p:blipFill>
        <p:spPr>
          <a:xfrm>
            <a:off x="12495" y="10"/>
            <a:ext cx="12191999" cy="6857990"/>
          </a:xfrm>
          <a:prstGeom prst="rect">
            <a:avLst/>
          </a:prstGeom>
        </p:spPr>
      </p:pic>
      <p:pic>
        <p:nvPicPr>
          <p:cNvPr id="15" name="Picture 14">
            <a:extLst>
              <a:ext uri="{FF2B5EF4-FFF2-40B4-BE49-F238E27FC236}">
                <a16:creationId xmlns:a16="http://schemas.microsoft.com/office/drawing/2014/main" id="{55344C99-469F-50C5-2016-14EC873EDDF8}"/>
              </a:ext>
            </a:extLst>
          </p:cNvPr>
          <p:cNvPicPr>
            <a:picLocks noChangeAspect="1"/>
          </p:cNvPicPr>
          <p:nvPr/>
        </p:nvPicPr>
        <p:blipFill>
          <a:blip r:embed="rId3"/>
          <a:stretch>
            <a:fillRect/>
          </a:stretch>
        </p:blipFill>
        <p:spPr>
          <a:xfrm>
            <a:off x="10850057" y="4887772"/>
            <a:ext cx="1144681" cy="706094"/>
          </a:xfrm>
          <a:prstGeom prst="rect">
            <a:avLst/>
          </a:prstGeom>
        </p:spPr>
      </p:pic>
      <p:pic>
        <p:nvPicPr>
          <p:cNvPr id="17" name="Picture 16">
            <a:extLst>
              <a:ext uri="{FF2B5EF4-FFF2-40B4-BE49-F238E27FC236}">
                <a16:creationId xmlns:a16="http://schemas.microsoft.com/office/drawing/2014/main" id="{2279C82A-8781-A688-7633-C1015356A9B3}"/>
              </a:ext>
            </a:extLst>
          </p:cNvPr>
          <p:cNvPicPr>
            <a:picLocks noChangeAspect="1"/>
          </p:cNvPicPr>
          <p:nvPr/>
        </p:nvPicPr>
        <p:blipFill>
          <a:blip r:embed="rId4"/>
          <a:stretch>
            <a:fillRect/>
          </a:stretch>
        </p:blipFill>
        <p:spPr>
          <a:xfrm>
            <a:off x="9795919" y="5797087"/>
            <a:ext cx="2197530" cy="461031"/>
          </a:xfrm>
          <a:prstGeom prst="rect">
            <a:avLst/>
          </a:prstGeom>
        </p:spPr>
      </p:pic>
      <p:pic>
        <p:nvPicPr>
          <p:cNvPr id="19" name="Picture 18">
            <a:extLst>
              <a:ext uri="{FF2B5EF4-FFF2-40B4-BE49-F238E27FC236}">
                <a16:creationId xmlns:a16="http://schemas.microsoft.com/office/drawing/2014/main" id="{E5841130-5A9D-07CC-E3F4-8B21D4C4A126}"/>
              </a:ext>
            </a:extLst>
          </p:cNvPr>
          <p:cNvPicPr>
            <a:picLocks noChangeAspect="1"/>
          </p:cNvPicPr>
          <p:nvPr/>
        </p:nvPicPr>
        <p:blipFill>
          <a:blip r:embed="rId5"/>
          <a:stretch>
            <a:fillRect/>
          </a:stretch>
        </p:blipFill>
        <p:spPr>
          <a:xfrm>
            <a:off x="9795919" y="6326233"/>
            <a:ext cx="2210025" cy="463652"/>
          </a:xfrm>
          <a:prstGeom prst="rect">
            <a:avLst/>
          </a:prstGeom>
        </p:spPr>
      </p:pic>
      <p:sp>
        <p:nvSpPr>
          <p:cNvPr id="20" name="TextBox 19">
            <a:extLst>
              <a:ext uri="{FF2B5EF4-FFF2-40B4-BE49-F238E27FC236}">
                <a16:creationId xmlns:a16="http://schemas.microsoft.com/office/drawing/2014/main" id="{E16205FB-81D4-E73B-CE9B-A3C2C9717589}"/>
              </a:ext>
            </a:extLst>
          </p:cNvPr>
          <p:cNvSpPr txBox="1"/>
          <p:nvPr/>
        </p:nvSpPr>
        <p:spPr>
          <a:xfrm>
            <a:off x="2339580" y="2255048"/>
            <a:ext cx="7782242" cy="1200329"/>
          </a:xfrm>
          <a:prstGeom prst="rect">
            <a:avLst/>
          </a:prstGeom>
          <a:noFill/>
        </p:spPr>
        <p:txBody>
          <a:bodyPr wrap="square" rtlCol="0">
            <a:spAutoFit/>
          </a:bodyPr>
          <a:lstStyle/>
          <a:p>
            <a:r>
              <a:rPr lang="fi-FI" sz="7200" err="1">
                <a:solidFill>
                  <a:schemeClr val="bg1"/>
                </a:solidFill>
              </a:rPr>
              <a:t>Welcome</a:t>
            </a:r>
            <a:r>
              <a:rPr lang="fi-FI" sz="7200">
                <a:solidFill>
                  <a:schemeClr val="bg1"/>
                </a:solidFill>
              </a:rPr>
              <a:t> to </a:t>
            </a:r>
            <a:r>
              <a:rPr lang="fi-FI" sz="7200" err="1">
                <a:solidFill>
                  <a:schemeClr val="bg1"/>
                </a:solidFill>
              </a:rPr>
              <a:t>work</a:t>
            </a:r>
            <a:r>
              <a:rPr lang="fi-FI" sz="7200">
                <a:solidFill>
                  <a:schemeClr val="bg1"/>
                </a:solidFill>
              </a:rPr>
              <a:t>! </a:t>
            </a:r>
          </a:p>
        </p:txBody>
      </p:sp>
      <p:pic>
        <p:nvPicPr>
          <p:cNvPr id="2" name="Picture 1">
            <a:extLst>
              <a:ext uri="{FF2B5EF4-FFF2-40B4-BE49-F238E27FC236}">
                <a16:creationId xmlns:a16="http://schemas.microsoft.com/office/drawing/2014/main" id="{22D834EE-9029-41C9-EEC8-56802B45EA31}"/>
              </a:ext>
            </a:extLst>
          </p:cNvPr>
          <p:cNvPicPr>
            <a:picLocks noChangeAspect="1"/>
          </p:cNvPicPr>
          <p:nvPr/>
        </p:nvPicPr>
        <p:blipFill>
          <a:blip r:embed="rId6"/>
          <a:stretch>
            <a:fillRect/>
          </a:stretch>
        </p:blipFill>
        <p:spPr>
          <a:xfrm>
            <a:off x="8330956" y="6471138"/>
            <a:ext cx="1352550" cy="304800"/>
          </a:xfrm>
          <a:prstGeom prst="rect">
            <a:avLst/>
          </a:prstGeom>
        </p:spPr>
      </p:pic>
      <p:sp>
        <p:nvSpPr>
          <p:cNvPr id="3" name="TextBox 2">
            <a:extLst>
              <a:ext uri="{FF2B5EF4-FFF2-40B4-BE49-F238E27FC236}">
                <a16:creationId xmlns:a16="http://schemas.microsoft.com/office/drawing/2014/main" id="{7E97543B-B5B9-3C40-A26B-80CAC721A410}"/>
              </a:ext>
            </a:extLst>
          </p:cNvPr>
          <p:cNvSpPr txBox="1"/>
          <p:nvPr/>
        </p:nvSpPr>
        <p:spPr>
          <a:xfrm>
            <a:off x="1950127" y="5952536"/>
            <a:ext cx="7735275"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err="1">
                <a:solidFill>
                  <a:schemeClr val="bg1"/>
                </a:solidFill>
                <a:ea typeface="Tahoma"/>
                <a:cs typeface="Tahoma"/>
              </a:rPr>
              <a:t>Harjanne</a:t>
            </a:r>
            <a:r>
              <a:rPr lang="en-US" sz="2000">
                <a:solidFill>
                  <a:schemeClr val="bg1"/>
                </a:solidFill>
                <a:ea typeface="Tahoma"/>
                <a:cs typeface="Tahoma"/>
              </a:rPr>
              <a:t> Maarit, </a:t>
            </a:r>
            <a:r>
              <a:rPr lang="en-US" sz="2000" err="1">
                <a:solidFill>
                  <a:schemeClr val="bg1"/>
                </a:solidFill>
                <a:ea typeface="Tahoma"/>
                <a:cs typeface="Tahoma"/>
              </a:rPr>
              <a:t>Lintukorpi</a:t>
            </a:r>
            <a:r>
              <a:rPr lang="en-US" sz="2000">
                <a:solidFill>
                  <a:schemeClr val="bg1"/>
                </a:solidFill>
                <a:ea typeface="Tahoma"/>
                <a:cs typeface="Tahoma"/>
              </a:rPr>
              <a:t> Sari, Schneider Douglas, Tomberg Marja</a:t>
            </a:r>
            <a:r>
              <a:rPr lang="en-US" sz="2000">
                <a:ea typeface="Tahoma"/>
                <a:cs typeface="Tahoma"/>
              </a:rPr>
              <a:t> </a:t>
            </a:r>
            <a:endParaRPr lang="en-US" sz="2000" err="1"/>
          </a:p>
        </p:txBody>
      </p:sp>
    </p:spTree>
    <p:extLst>
      <p:ext uri="{BB962C8B-B14F-4D97-AF65-F5344CB8AC3E}">
        <p14:creationId xmlns:p14="http://schemas.microsoft.com/office/powerpoint/2010/main" val="1822992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9B8C1-BB49-2D54-0632-02607F673E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61B100-3350-608E-2684-1448D7A0F2C5}"/>
              </a:ext>
            </a:extLst>
          </p:cNvPr>
          <p:cNvSpPr>
            <a:spLocks noGrp="1"/>
          </p:cNvSpPr>
          <p:nvPr>
            <p:ph type="title"/>
          </p:nvPr>
        </p:nvSpPr>
        <p:spPr>
          <a:xfrm>
            <a:off x="899652" y="807577"/>
            <a:ext cx="10515600" cy="1169100"/>
          </a:xfrm>
        </p:spPr>
        <p:txBody>
          <a:bodyPr/>
          <a:lstStyle/>
          <a:p>
            <a:r>
              <a:rPr lang="en-US" err="1">
                <a:ea typeface="Tahoma"/>
                <a:cs typeface="Tahoma"/>
              </a:rPr>
              <a:t>Myytit</a:t>
            </a:r>
            <a:r>
              <a:rPr lang="en-US">
                <a:ea typeface="Tahoma"/>
                <a:cs typeface="Tahoma"/>
              </a:rPr>
              <a:t> </a:t>
            </a:r>
            <a:r>
              <a:rPr lang="en-US" err="1">
                <a:ea typeface="Tahoma"/>
                <a:cs typeface="Tahoma"/>
              </a:rPr>
              <a:t>kielenoppimisesta</a:t>
            </a:r>
            <a:br>
              <a:rPr lang="en-US">
                <a:ea typeface="Tahoma"/>
                <a:cs typeface="Tahoma"/>
              </a:rPr>
            </a:br>
            <a:r>
              <a:rPr lang="en-US">
                <a:ea typeface="Tahoma"/>
                <a:cs typeface="Tahoma"/>
              </a:rPr>
              <a:t>   </a:t>
            </a:r>
            <a:br>
              <a:rPr lang="en-US">
                <a:ea typeface="Tahoma"/>
                <a:cs typeface="Tahoma"/>
              </a:rPr>
            </a:br>
            <a:endParaRPr lang="en-US">
              <a:ea typeface="Tahoma"/>
              <a:cs typeface="Tahoma"/>
            </a:endParaRPr>
          </a:p>
        </p:txBody>
      </p:sp>
      <p:sp>
        <p:nvSpPr>
          <p:cNvPr id="3" name="Content Placeholder 2">
            <a:extLst>
              <a:ext uri="{FF2B5EF4-FFF2-40B4-BE49-F238E27FC236}">
                <a16:creationId xmlns:a16="http://schemas.microsoft.com/office/drawing/2014/main" id="{230E3431-403E-0CEC-F9D5-49912B146B89}"/>
              </a:ext>
            </a:extLst>
          </p:cNvPr>
          <p:cNvSpPr>
            <a:spLocks noGrp="1"/>
          </p:cNvSpPr>
          <p:nvPr>
            <p:ph idx="1"/>
          </p:nvPr>
        </p:nvSpPr>
        <p:spPr>
          <a:xfrm>
            <a:off x="898358" y="810082"/>
            <a:ext cx="10613292" cy="4833679"/>
          </a:xfrm>
        </p:spPr>
        <p:txBody>
          <a:bodyPr vert="horz" lIns="0" tIns="0" rIns="0" bIns="0" rtlCol="0" anchor="t">
            <a:noAutofit/>
          </a:bodyPr>
          <a:lstStyle/>
          <a:p>
            <a:pPr marL="0" indent="0">
              <a:buNone/>
            </a:pPr>
            <a:endParaRPr lang="en-US" sz="1800">
              <a:solidFill>
                <a:srgbClr val="252525"/>
              </a:solidFill>
              <a:ea typeface="Tahoma"/>
              <a:cs typeface="Tahoma"/>
            </a:endParaRPr>
          </a:p>
          <a:p>
            <a:pPr marL="0" indent="0">
              <a:buNone/>
            </a:pPr>
            <a:r>
              <a:rPr lang="en-US" sz="1800" b="1" err="1">
                <a:solidFill>
                  <a:srgbClr val="252525"/>
                </a:solidFill>
                <a:ea typeface="Tahoma"/>
                <a:cs typeface="Tahoma"/>
              </a:rPr>
              <a:t>Myytti</a:t>
            </a:r>
            <a:r>
              <a:rPr lang="en-US" sz="1800" b="1">
                <a:solidFill>
                  <a:srgbClr val="252525"/>
                </a:solidFill>
                <a:ea typeface="Tahoma"/>
                <a:cs typeface="Tahoma"/>
              </a:rPr>
              <a:t> 7. </a:t>
            </a:r>
            <a:r>
              <a:rPr lang="en-US" sz="1800" b="1" err="1">
                <a:solidFill>
                  <a:srgbClr val="252525"/>
                </a:solidFill>
                <a:ea typeface="Tahoma"/>
                <a:cs typeface="Tahoma"/>
              </a:rPr>
              <a:t>Ääntäminen</a:t>
            </a:r>
            <a:r>
              <a:rPr lang="en-US" sz="1800" b="1">
                <a:solidFill>
                  <a:srgbClr val="252525"/>
                </a:solidFill>
                <a:ea typeface="Tahoma"/>
                <a:cs typeface="Tahoma"/>
              </a:rPr>
              <a:t> </a:t>
            </a:r>
            <a:r>
              <a:rPr lang="en-US" sz="1800" b="1" err="1">
                <a:solidFill>
                  <a:srgbClr val="252525"/>
                </a:solidFill>
                <a:ea typeface="Tahoma"/>
                <a:cs typeface="Tahoma"/>
              </a:rPr>
              <a:t>kertoo</a:t>
            </a:r>
            <a:r>
              <a:rPr lang="en-US" sz="1800" b="1">
                <a:solidFill>
                  <a:srgbClr val="252525"/>
                </a:solidFill>
                <a:ea typeface="Tahoma"/>
                <a:cs typeface="Tahoma"/>
              </a:rPr>
              <a:t> </a:t>
            </a:r>
            <a:r>
              <a:rPr lang="en-US" sz="1800" b="1" err="1">
                <a:solidFill>
                  <a:srgbClr val="252525"/>
                </a:solidFill>
                <a:ea typeface="Tahoma"/>
                <a:cs typeface="Tahoma"/>
              </a:rPr>
              <a:t>kielitaidon</a:t>
            </a:r>
            <a:r>
              <a:rPr lang="en-US" sz="1800" b="1">
                <a:solidFill>
                  <a:srgbClr val="252525"/>
                </a:solidFill>
                <a:ea typeface="Tahoma"/>
                <a:cs typeface="Tahoma"/>
              </a:rPr>
              <a:t> </a:t>
            </a:r>
            <a:r>
              <a:rPr lang="en-US" sz="1800" b="1" err="1">
                <a:solidFill>
                  <a:srgbClr val="252525"/>
                </a:solidFill>
                <a:ea typeface="Tahoma"/>
                <a:cs typeface="Tahoma"/>
              </a:rPr>
              <a:t>tason</a:t>
            </a:r>
            <a:endParaRPr lang="en-US" sz="1800" b="1">
              <a:solidFill>
                <a:srgbClr val="252525"/>
              </a:solidFill>
              <a:ea typeface="Tahoma"/>
              <a:cs typeface="Tahoma"/>
            </a:endParaRPr>
          </a:p>
          <a:p>
            <a:pPr marL="285750" indent="-285750">
              <a:buFont typeface="Calibri" panose="020B0604020202020204" pitchFamily="34" charset="0"/>
              <a:buChar char="-"/>
            </a:pPr>
            <a:r>
              <a:rPr lang="en-US" sz="1800" err="1">
                <a:solidFill>
                  <a:srgbClr val="252525"/>
                </a:solidFill>
                <a:ea typeface="Tahoma"/>
                <a:cs typeface="Tahoma"/>
              </a:rPr>
              <a:t>voidaan</a:t>
            </a:r>
            <a:r>
              <a:rPr lang="en-US" sz="1800">
                <a:solidFill>
                  <a:srgbClr val="252525"/>
                </a:solidFill>
                <a:ea typeface="Tahoma"/>
                <a:cs typeface="Tahoma"/>
              </a:rPr>
              <a:t> </a:t>
            </a:r>
            <a:r>
              <a:rPr lang="en-US" sz="1800" err="1">
                <a:solidFill>
                  <a:srgbClr val="252525"/>
                </a:solidFill>
                <a:ea typeface="Tahoma"/>
                <a:cs typeface="Tahoma"/>
              </a:rPr>
              <a:t>arvioida</a:t>
            </a:r>
            <a:r>
              <a:rPr lang="en-US" sz="1800">
                <a:solidFill>
                  <a:srgbClr val="252525"/>
                </a:solidFill>
                <a:ea typeface="Tahoma"/>
                <a:cs typeface="Tahoma"/>
              </a:rPr>
              <a:t> </a:t>
            </a:r>
            <a:r>
              <a:rPr lang="en-US" sz="1800" err="1">
                <a:solidFill>
                  <a:srgbClr val="252525"/>
                </a:solidFill>
                <a:ea typeface="Tahoma"/>
                <a:cs typeface="Tahoma"/>
              </a:rPr>
              <a:t>väärin</a:t>
            </a:r>
            <a:r>
              <a:rPr lang="en-US" sz="1800">
                <a:solidFill>
                  <a:srgbClr val="252525"/>
                </a:solidFill>
                <a:ea typeface="Tahoma"/>
                <a:cs typeface="Tahoma"/>
              </a:rPr>
              <a:t>, </a:t>
            </a:r>
            <a:r>
              <a:rPr lang="en-US" sz="1800" err="1">
                <a:solidFill>
                  <a:srgbClr val="252525"/>
                </a:solidFill>
                <a:ea typeface="Tahoma"/>
                <a:cs typeface="Tahoma"/>
              </a:rPr>
              <a:t>koska</a:t>
            </a:r>
            <a:r>
              <a:rPr lang="en-US" sz="1800">
                <a:solidFill>
                  <a:srgbClr val="252525"/>
                </a:solidFill>
                <a:ea typeface="Tahoma"/>
                <a:cs typeface="Tahoma"/>
              </a:rPr>
              <a:t> </a:t>
            </a:r>
            <a:r>
              <a:rPr lang="en-US" sz="1800" err="1">
                <a:solidFill>
                  <a:srgbClr val="252525"/>
                </a:solidFill>
                <a:ea typeface="Tahoma"/>
                <a:cs typeface="Tahoma"/>
              </a:rPr>
              <a:t>arvioidaan</a:t>
            </a:r>
            <a:r>
              <a:rPr lang="en-US" sz="1800">
                <a:solidFill>
                  <a:srgbClr val="252525"/>
                </a:solidFill>
                <a:ea typeface="Tahoma"/>
                <a:cs typeface="Tahoma"/>
              </a:rPr>
              <a:t> </a:t>
            </a:r>
            <a:r>
              <a:rPr lang="en-US" sz="1800" err="1">
                <a:solidFill>
                  <a:srgbClr val="252525"/>
                </a:solidFill>
                <a:ea typeface="Tahoma"/>
                <a:cs typeface="Tahoma"/>
              </a:rPr>
              <a:t>persoonallista</a:t>
            </a:r>
            <a:r>
              <a:rPr lang="en-US" sz="1800">
                <a:solidFill>
                  <a:srgbClr val="252525"/>
                </a:solidFill>
                <a:ea typeface="Tahoma"/>
                <a:cs typeface="Tahoma"/>
              </a:rPr>
              <a:t> </a:t>
            </a:r>
            <a:r>
              <a:rPr lang="en-US" sz="1800" err="1">
                <a:solidFill>
                  <a:srgbClr val="252525"/>
                </a:solidFill>
                <a:ea typeface="Tahoma"/>
                <a:cs typeface="Tahoma"/>
              </a:rPr>
              <a:t>korostusta</a:t>
            </a:r>
            <a:r>
              <a:rPr lang="en-US" sz="1800">
                <a:solidFill>
                  <a:srgbClr val="252525"/>
                </a:solidFill>
                <a:ea typeface="Tahoma"/>
                <a:cs typeface="Tahoma"/>
              </a:rPr>
              <a:t> (= </a:t>
            </a:r>
            <a:r>
              <a:rPr lang="en-US" sz="1800" err="1">
                <a:solidFill>
                  <a:srgbClr val="252525"/>
                </a:solidFill>
                <a:ea typeface="Tahoma"/>
                <a:cs typeface="Tahoma"/>
              </a:rPr>
              <a:t>näkemys</a:t>
            </a:r>
            <a:r>
              <a:rPr lang="en-US" sz="1800">
                <a:solidFill>
                  <a:srgbClr val="252525"/>
                </a:solidFill>
                <a:ea typeface="Tahoma"/>
                <a:cs typeface="Tahoma"/>
              </a:rPr>
              <a:t>, </a:t>
            </a:r>
            <a:r>
              <a:rPr lang="en-US" sz="1800" err="1">
                <a:solidFill>
                  <a:srgbClr val="252525"/>
                </a:solidFill>
                <a:ea typeface="Tahoma"/>
                <a:cs typeface="Tahoma"/>
              </a:rPr>
              <a:t>että</a:t>
            </a:r>
            <a:r>
              <a:rPr lang="en-US" sz="1800">
                <a:solidFill>
                  <a:srgbClr val="252525"/>
                </a:solidFill>
                <a:ea typeface="Tahoma"/>
                <a:cs typeface="Tahoma"/>
              </a:rPr>
              <a:t> </a:t>
            </a:r>
            <a:r>
              <a:rPr lang="en-US" sz="1800" err="1">
                <a:solidFill>
                  <a:srgbClr val="252525"/>
                </a:solidFill>
                <a:ea typeface="Tahoma"/>
                <a:cs typeface="Tahoma"/>
              </a:rPr>
              <a:t>suomen</a:t>
            </a:r>
            <a:r>
              <a:rPr lang="en-US" sz="1800">
                <a:solidFill>
                  <a:srgbClr val="252525"/>
                </a:solidFill>
                <a:ea typeface="Tahoma"/>
                <a:cs typeface="Tahoma"/>
              </a:rPr>
              <a:t> </a:t>
            </a:r>
            <a:r>
              <a:rPr lang="en-US" sz="1800" err="1">
                <a:solidFill>
                  <a:srgbClr val="252525"/>
                </a:solidFill>
                <a:ea typeface="Tahoma"/>
                <a:cs typeface="Tahoma"/>
              </a:rPr>
              <a:t>kieltä</a:t>
            </a:r>
            <a:r>
              <a:rPr lang="en-US" sz="1800">
                <a:solidFill>
                  <a:srgbClr val="252525"/>
                </a:solidFill>
                <a:ea typeface="Tahoma"/>
                <a:cs typeface="Tahoma"/>
              </a:rPr>
              <a:t> </a:t>
            </a:r>
            <a:r>
              <a:rPr lang="en-US" sz="1800" err="1">
                <a:solidFill>
                  <a:srgbClr val="252525"/>
                </a:solidFill>
                <a:ea typeface="Tahoma"/>
                <a:cs typeface="Tahoma"/>
              </a:rPr>
              <a:t>äännetään</a:t>
            </a:r>
            <a:r>
              <a:rPr lang="en-US" sz="1800">
                <a:solidFill>
                  <a:srgbClr val="252525"/>
                </a:solidFill>
                <a:ea typeface="Tahoma"/>
                <a:cs typeface="Tahoma"/>
              </a:rPr>
              <a:t> ja </a:t>
            </a:r>
            <a:r>
              <a:rPr lang="en-US" sz="1800" err="1">
                <a:solidFill>
                  <a:srgbClr val="252525"/>
                </a:solidFill>
                <a:ea typeface="Tahoma"/>
                <a:cs typeface="Tahoma"/>
              </a:rPr>
              <a:t>tuotetaan</a:t>
            </a:r>
            <a:r>
              <a:rPr lang="en-US" sz="1800">
                <a:solidFill>
                  <a:srgbClr val="252525"/>
                </a:solidFill>
                <a:ea typeface="Tahoma"/>
                <a:cs typeface="Tahoma"/>
              </a:rPr>
              <a:t> vain </a:t>
            </a:r>
            <a:r>
              <a:rPr lang="en-US" sz="1800" err="1">
                <a:solidFill>
                  <a:srgbClr val="252525"/>
                </a:solidFill>
                <a:ea typeface="Tahoma"/>
                <a:cs typeface="Tahoma"/>
              </a:rPr>
              <a:t>yhdellä</a:t>
            </a:r>
            <a:r>
              <a:rPr lang="en-US" sz="1800">
                <a:solidFill>
                  <a:srgbClr val="252525"/>
                </a:solidFill>
                <a:ea typeface="Tahoma"/>
                <a:cs typeface="Tahoma"/>
              </a:rPr>
              <a:t> </a:t>
            </a:r>
            <a:r>
              <a:rPr lang="en-US" sz="1800" err="1">
                <a:solidFill>
                  <a:srgbClr val="252525"/>
                </a:solidFill>
                <a:ea typeface="Tahoma"/>
                <a:cs typeface="Tahoma"/>
              </a:rPr>
              <a:t>tavalla</a:t>
            </a:r>
            <a:r>
              <a:rPr lang="en-US" sz="1800">
                <a:solidFill>
                  <a:srgbClr val="252525"/>
                </a:solidFill>
                <a:ea typeface="Tahoma"/>
                <a:cs typeface="Tahoma"/>
              </a:rPr>
              <a:t> --&gt; </a:t>
            </a:r>
            <a:r>
              <a:rPr lang="en-US" sz="1800" err="1">
                <a:solidFill>
                  <a:srgbClr val="252525"/>
                </a:solidFill>
                <a:ea typeface="Tahoma"/>
                <a:cs typeface="Tahoma"/>
              </a:rPr>
              <a:t>pahimillaan</a:t>
            </a:r>
            <a:r>
              <a:rPr lang="en-US" sz="1800">
                <a:solidFill>
                  <a:srgbClr val="252525"/>
                </a:solidFill>
                <a:ea typeface="Tahoma"/>
                <a:cs typeface="Tahoma"/>
              </a:rPr>
              <a:t> </a:t>
            </a:r>
            <a:r>
              <a:rPr lang="en-US" sz="1800" err="1">
                <a:solidFill>
                  <a:srgbClr val="252525"/>
                </a:solidFill>
                <a:ea typeface="Tahoma"/>
                <a:cs typeface="Tahoma"/>
              </a:rPr>
              <a:t>voi</a:t>
            </a:r>
            <a:r>
              <a:rPr lang="en-US" sz="1800">
                <a:solidFill>
                  <a:srgbClr val="252525"/>
                </a:solidFill>
                <a:ea typeface="Tahoma"/>
                <a:cs typeface="Tahoma"/>
              </a:rPr>
              <a:t> </a:t>
            </a:r>
            <a:r>
              <a:rPr lang="en-US" sz="1800" err="1">
                <a:solidFill>
                  <a:srgbClr val="252525"/>
                </a:solidFill>
                <a:ea typeface="Tahoma"/>
                <a:cs typeface="Tahoma"/>
              </a:rPr>
              <a:t>sulkea</a:t>
            </a:r>
            <a:r>
              <a:rPr lang="en-US" sz="1800">
                <a:solidFill>
                  <a:srgbClr val="252525"/>
                </a:solidFill>
                <a:ea typeface="Tahoma"/>
                <a:cs typeface="Tahoma"/>
              </a:rPr>
              <a:t> </a:t>
            </a:r>
            <a:r>
              <a:rPr lang="en-US" sz="1800" err="1">
                <a:solidFill>
                  <a:srgbClr val="252525"/>
                </a:solidFill>
                <a:ea typeface="Tahoma"/>
                <a:cs typeface="Tahoma"/>
              </a:rPr>
              <a:t>kielen</a:t>
            </a:r>
            <a:r>
              <a:rPr lang="en-US" sz="1800">
                <a:solidFill>
                  <a:srgbClr val="252525"/>
                </a:solidFill>
                <a:ea typeface="Tahoma"/>
                <a:cs typeface="Tahoma"/>
              </a:rPr>
              <a:t> </a:t>
            </a:r>
            <a:r>
              <a:rPr lang="en-US" sz="1800" err="1">
                <a:solidFill>
                  <a:srgbClr val="252525"/>
                </a:solidFill>
                <a:ea typeface="Tahoma"/>
                <a:cs typeface="Tahoma"/>
              </a:rPr>
              <a:t>käytön</a:t>
            </a:r>
            <a:r>
              <a:rPr lang="en-US" sz="1800">
                <a:solidFill>
                  <a:srgbClr val="252525"/>
                </a:solidFill>
                <a:ea typeface="Tahoma"/>
                <a:cs typeface="Tahoma"/>
              </a:rPr>
              <a:t> </a:t>
            </a:r>
            <a:r>
              <a:rPr lang="en-US" sz="1800" err="1">
                <a:solidFill>
                  <a:srgbClr val="252525"/>
                </a:solidFill>
                <a:ea typeface="Tahoma"/>
                <a:cs typeface="Tahoma"/>
              </a:rPr>
              <a:t>mahdollisuuksia</a:t>
            </a:r>
            <a:r>
              <a:rPr lang="en-US" sz="1800">
                <a:solidFill>
                  <a:srgbClr val="252525"/>
                </a:solidFill>
                <a:ea typeface="Tahoma"/>
                <a:cs typeface="Tahoma"/>
              </a:rPr>
              <a:t> </a:t>
            </a:r>
            <a:r>
              <a:rPr lang="en-US" sz="1800" err="1">
                <a:solidFill>
                  <a:srgbClr val="252525"/>
                </a:solidFill>
                <a:ea typeface="Tahoma"/>
                <a:cs typeface="Tahoma"/>
              </a:rPr>
              <a:t>oppijalta</a:t>
            </a:r>
            <a:r>
              <a:rPr lang="en-US" sz="1800">
                <a:solidFill>
                  <a:srgbClr val="252525"/>
                </a:solidFill>
                <a:ea typeface="Tahoma"/>
                <a:cs typeface="Tahoma"/>
              </a:rPr>
              <a:t>)</a:t>
            </a:r>
          </a:p>
          <a:p>
            <a:pPr marL="285750" indent="-285750">
              <a:buFont typeface="Calibri" panose="020B0604020202020204" pitchFamily="34" charset="0"/>
              <a:buChar char="-"/>
            </a:pPr>
            <a:r>
              <a:rPr lang="en-US" sz="1800" err="1">
                <a:solidFill>
                  <a:srgbClr val="252525"/>
                </a:solidFill>
                <a:ea typeface="Tahoma"/>
                <a:cs typeface="Tahoma"/>
              </a:rPr>
              <a:t>Kirjakielisyys</a:t>
            </a:r>
            <a:r>
              <a:rPr lang="en-US" sz="1800">
                <a:solidFill>
                  <a:srgbClr val="252525"/>
                </a:solidFill>
                <a:ea typeface="Tahoma"/>
                <a:cs typeface="Tahoma"/>
              </a:rPr>
              <a:t> vs. </a:t>
            </a:r>
            <a:r>
              <a:rPr lang="en-US" sz="1800" err="1">
                <a:solidFill>
                  <a:srgbClr val="252525"/>
                </a:solidFill>
                <a:ea typeface="Tahoma"/>
                <a:cs typeface="Tahoma"/>
              </a:rPr>
              <a:t>Puhekielisyys</a:t>
            </a:r>
            <a:endParaRPr lang="en-US" sz="1800">
              <a:solidFill>
                <a:srgbClr val="252525"/>
              </a:solidFill>
              <a:ea typeface="Tahoma"/>
              <a:cs typeface="Tahoma"/>
            </a:endParaRPr>
          </a:p>
          <a:p>
            <a:pPr marL="285750" indent="-285750">
              <a:buFont typeface="Calibri" panose="020B0604020202020204" pitchFamily="34" charset="0"/>
              <a:buChar char="-"/>
            </a:pPr>
            <a:r>
              <a:rPr lang="en-US" sz="1800" err="1">
                <a:solidFill>
                  <a:srgbClr val="252525"/>
                </a:solidFill>
                <a:ea typeface="Tahoma"/>
                <a:cs typeface="Tahoma"/>
              </a:rPr>
              <a:t>Kielitaitoa</a:t>
            </a:r>
            <a:r>
              <a:rPr lang="en-US" sz="1800">
                <a:solidFill>
                  <a:srgbClr val="252525"/>
                </a:solidFill>
                <a:ea typeface="Tahoma"/>
                <a:cs typeface="Tahoma"/>
              </a:rPr>
              <a:t> </a:t>
            </a:r>
            <a:r>
              <a:rPr lang="en-US" sz="1800" err="1">
                <a:solidFill>
                  <a:srgbClr val="252525"/>
                </a:solidFill>
                <a:ea typeface="Tahoma"/>
                <a:cs typeface="Tahoma"/>
              </a:rPr>
              <a:t>arvioidaan</a:t>
            </a:r>
            <a:r>
              <a:rPr lang="en-US" sz="1800">
                <a:solidFill>
                  <a:srgbClr val="252525"/>
                </a:solidFill>
                <a:ea typeface="Tahoma"/>
                <a:cs typeface="Tahoma"/>
              </a:rPr>
              <a:t> </a:t>
            </a:r>
            <a:r>
              <a:rPr lang="en-US" sz="1800" err="1">
                <a:solidFill>
                  <a:srgbClr val="252525"/>
                </a:solidFill>
                <a:ea typeface="Tahoma"/>
                <a:cs typeface="Tahoma"/>
              </a:rPr>
              <a:t>virheiden</a:t>
            </a:r>
            <a:r>
              <a:rPr lang="en-US" sz="1800">
                <a:solidFill>
                  <a:srgbClr val="252525"/>
                </a:solidFill>
                <a:ea typeface="Tahoma"/>
                <a:cs typeface="Tahoma"/>
              </a:rPr>
              <a:t> </a:t>
            </a:r>
            <a:r>
              <a:rPr lang="en-US" sz="1800" err="1">
                <a:solidFill>
                  <a:srgbClr val="252525"/>
                </a:solidFill>
                <a:ea typeface="Tahoma"/>
                <a:cs typeface="Tahoma"/>
              </a:rPr>
              <a:t>kautta</a:t>
            </a:r>
            <a:endParaRPr lang="en-US" sz="1800">
              <a:solidFill>
                <a:srgbClr val="252525"/>
              </a:solidFill>
              <a:ea typeface="Tahoma"/>
              <a:cs typeface="Tahoma"/>
            </a:endParaRPr>
          </a:p>
          <a:p>
            <a:pPr marL="0" indent="0">
              <a:buNone/>
            </a:pPr>
            <a:endParaRPr lang="en-US" sz="1800">
              <a:solidFill>
                <a:srgbClr val="252525"/>
              </a:solidFill>
              <a:ea typeface="Tahoma"/>
              <a:cs typeface="Tahoma"/>
            </a:endParaRPr>
          </a:p>
          <a:p>
            <a:pPr marL="0" indent="0">
              <a:buNone/>
            </a:pPr>
            <a:r>
              <a:rPr lang="en-US" sz="1800" b="1" err="1">
                <a:solidFill>
                  <a:srgbClr val="252525"/>
                </a:solidFill>
                <a:ea typeface="Tahoma"/>
                <a:cs typeface="Tahoma"/>
              </a:rPr>
              <a:t>Myytti</a:t>
            </a:r>
            <a:r>
              <a:rPr lang="en-US" sz="1800" b="1">
                <a:solidFill>
                  <a:srgbClr val="252525"/>
                </a:solidFill>
                <a:ea typeface="Tahoma"/>
                <a:cs typeface="Tahoma"/>
              </a:rPr>
              <a:t> 8. </a:t>
            </a:r>
            <a:r>
              <a:rPr lang="en-US" sz="1800" b="1" err="1">
                <a:solidFill>
                  <a:srgbClr val="252525"/>
                </a:solidFill>
                <a:ea typeface="Tahoma"/>
                <a:cs typeface="Tahoma"/>
              </a:rPr>
              <a:t>Kielen</a:t>
            </a:r>
            <a:r>
              <a:rPr lang="en-US" sz="1800" b="1">
                <a:solidFill>
                  <a:srgbClr val="252525"/>
                </a:solidFill>
                <a:ea typeface="Tahoma"/>
                <a:cs typeface="Tahoma"/>
              </a:rPr>
              <a:t> </a:t>
            </a:r>
            <a:r>
              <a:rPr lang="en-US" sz="1800" b="1" err="1">
                <a:solidFill>
                  <a:srgbClr val="252525"/>
                </a:solidFill>
                <a:ea typeface="Tahoma"/>
                <a:cs typeface="Tahoma"/>
              </a:rPr>
              <a:t>joko</a:t>
            </a:r>
            <a:r>
              <a:rPr lang="en-US" sz="1800" b="1">
                <a:solidFill>
                  <a:srgbClr val="252525"/>
                </a:solidFill>
                <a:ea typeface="Tahoma"/>
                <a:cs typeface="Tahoma"/>
              </a:rPr>
              <a:t> </a:t>
            </a:r>
            <a:r>
              <a:rPr lang="en-US" sz="1800" b="1" err="1">
                <a:solidFill>
                  <a:srgbClr val="252525"/>
                </a:solidFill>
                <a:ea typeface="Tahoma"/>
                <a:cs typeface="Tahoma"/>
              </a:rPr>
              <a:t>osaa</a:t>
            </a:r>
            <a:r>
              <a:rPr lang="en-US" sz="1800" b="1">
                <a:solidFill>
                  <a:srgbClr val="252525"/>
                </a:solidFill>
                <a:ea typeface="Tahoma"/>
                <a:cs typeface="Tahoma"/>
              </a:rPr>
              <a:t> tai </a:t>
            </a:r>
            <a:r>
              <a:rPr lang="en-US" sz="1800" b="1" err="1">
                <a:solidFill>
                  <a:srgbClr val="252525"/>
                </a:solidFill>
                <a:ea typeface="Tahoma"/>
                <a:cs typeface="Tahoma"/>
              </a:rPr>
              <a:t>ei</a:t>
            </a:r>
            <a:r>
              <a:rPr lang="en-US" sz="1800" b="1">
                <a:solidFill>
                  <a:srgbClr val="252525"/>
                </a:solidFill>
                <a:ea typeface="Tahoma"/>
                <a:cs typeface="Tahoma"/>
              </a:rPr>
              <a:t> </a:t>
            </a:r>
            <a:r>
              <a:rPr lang="en-US" sz="1800" b="1" err="1">
                <a:solidFill>
                  <a:srgbClr val="252525"/>
                </a:solidFill>
                <a:ea typeface="Tahoma"/>
                <a:cs typeface="Tahoma"/>
              </a:rPr>
              <a:t>osaa</a:t>
            </a:r>
            <a:endParaRPr lang="en-US" sz="1800" b="1">
              <a:solidFill>
                <a:srgbClr val="252525"/>
              </a:solidFill>
              <a:ea typeface="Tahoma"/>
              <a:cs typeface="Tahoma"/>
            </a:endParaRPr>
          </a:p>
          <a:p>
            <a:pPr marL="285750" indent="-285750">
              <a:buFont typeface="Calibri" panose="020B0604020202020204" pitchFamily="34" charset="0"/>
              <a:buChar char="-"/>
            </a:pPr>
            <a:r>
              <a:rPr lang="en-US" sz="1800" err="1">
                <a:solidFill>
                  <a:srgbClr val="252525"/>
                </a:solidFill>
                <a:ea typeface="Tahoma"/>
                <a:cs typeface="Tahoma"/>
              </a:rPr>
              <a:t>Vähäisestäkin</a:t>
            </a:r>
            <a:r>
              <a:rPr lang="en-US" sz="1800">
                <a:solidFill>
                  <a:srgbClr val="252525"/>
                </a:solidFill>
                <a:ea typeface="Tahoma"/>
                <a:cs typeface="Tahoma"/>
              </a:rPr>
              <a:t> </a:t>
            </a:r>
            <a:r>
              <a:rPr lang="en-US" sz="1800" err="1">
                <a:solidFill>
                  <a:srgbClr val="252525"/>
                </a:solidFill>
                <a:ea typeface="Tahoma"/>
                <a:cs typeface="Tahoma"/>
              </a:rPr>
              <a:t>kielitaidosta</a:t>
            </a:r>
            <a:r>
              <a:rPr lang="en-US" sz="1800">
                <a:solidFill>
                  <a:srgbClr val="252525"/>
                </a:solidFill>
                <a:ea typeface="Tahoma"/>
                <a:cs typeface="Tahoma"/>
              </a:rPr>
              <a:t> on </a:t>
            </a:r>
            <a:r>
              <a:rPr lang="en-US" sz="1800" err="1">
                <a:solidFill>
                  <a:srgbClr val="252525"/>
                </a:solidFill>
                <a:ea typeface="Tahoma"/>
                <a:cs typeface="Tahoma"/>
              </a:rPr>
              <a:t>hyötyä</a:t>
            </a:r>
            <a:endParaRPr lang="en-US" sz="1800">
              <a:solidFill>
                <a:srgbClr val="252525"/>
              </a:solidFill>
              <a:ea typeface="Tahoma"/>
              <a:cs typeface="Tahoma"/>
            </a:endParaRPr>
          </a:p>
          <a:p>
            <a:pPr marL="285750" indent="-285750">
              <a:buFont typeface="Calibri" panose="020B0604020202020204" pitchFamily="34" charset="0"/>
              <a:buChar char="-"/>
            </a:pPr>
            <a:r>
              <a:rPr lang="en-US" sz="1800">
                <a:solidFill>
                  <a:srgbClr val="252525"/>
                </a:solidFill>
                <a:ea typeface="Tahoma"/>
                <a:cs typeface="Tahoma"/>
              </a:rPr>
              <a:t>B1-taso </a:t>
            </a:r>
            <a:r>
              <a:rPr lang="en-US" sz="1800" err="1">
                <a:solidFill>
                  <a:srgbClr val="252525"/>
                </a:solidFill>
                <a:ea typeface="Tahoma"/>
                <a:cs typeface="Tahoma"/>
              </a:rPr>
              <a:t>laajentaa</a:t>
            </a:r>
            <a:r>
              <a:rPr lang="en-US" sz="1800">
                <a:solidFill>
                  <a:srgbClr val="252525"/>
                </a:solidFill>
                <a:ea typeface="Tahoma"/>
                <a:cs typeface="Tahoma"/>
              </a:rPr>
              <a:t> </a:t>
            </a:r>
            <a:r>
              <a:rPr lang="en-US" sz="1800" err="1">
                <a:solidFill>
                  <a:srgbClr val="252525"/>
                </a:solidFill>
                <a:ea typeface="Tahoma"/>
                <a:cs typeface="Tahoma"/>
              </a:rPr>
              <a:t>toimintamahdollisuuksia</a:t>
            </a:r>
            <a:r>
              <a:rPr lang="en-US" sz="1800">
                <a:solidFill>
                  <a:srgbClr val="252525"/>
                </a:solidFill>
                <a:ea typeface="Tahoma"/>
                <a:cs typeface="Tahoma"/>
              </a:rPr>
              <a:t>  (</a:t>
            </a:r>
            <a:r>
              <a:rPr lang="en-US" sz="1800" err="1">
                <a:solidFill>
                  <a:srgbClr val="252525"/>
                </a:solidFill>
                <a:ea typeface="Tahoma"/>
                <a:cs typeface="Tahoma"/>
              </a:rPr>
              <a:t>kansalaisuuden</a:t>
            </a:r>
            <a:r>
              <a:rPr lang="en-US" sz="1800">
                <a:solidFill>
                  <a:srgbClr val="252525"/>
                </a:solidFill>
                <a:ea typeface="Tahoma"/>
                <a:cs typeface="Tahoma"/>
              </a:rPr>
              <a:t> </a:t>
            </a:r>
            <a:r>
              <a:rPr lang="en-US" sz="1800" err="1">
                <a:solidFill>
                  <a:srgbClr val="252525"/>
                </a:solidFill>
                <a:ea typeface="Tahoma"/>
                <a:cs typeface="Tahoma"/>
              </a:rPr>
              <a:t>saaminen</a:t>
            </a:r>
            <a:r>
              <a:rPr lang="en-US" sz="1800">
                <a:solidFill>
                  <a:srgbClr val="252525"/>
                </a:solidFill>
                <a:ea typeface="Tahoma"/>
                <a:cs typeface="Tahoma"/>
              </a:rPr>
              <a:t>)</a:t>
            </a:r>
          </a:p>
          <a:p>
            <a:pPr marL="285750" indent="-285750">
              <a:buFont typeface="Calibri" panose="020B0604020202020204" pitchFamily="34" charset="0"/>
              <a:buChar char="-"/>
            </a:pPr>
            <a:r>
              <a:rPr lang="en-US" sz="1800">
                <a:solidFill>
                  <a:srgbClr val="252525"/>
                </a:solidFill>
                <a:ea typeface="Tahoma"/>
                <a:cs typeface="Tahoma"/>
              </a:rPr>
              <a:t>B2-taso </a:t>
            </a:r>
            <a:r>
              <a:rPr lang="en-US" sz="1800" err="1">
                <a:solidFill>
                  <a:srgbClr val="252525"/>
                </a:solidFill>
                <a:ea typeface="Tahoma"/>
                <a:cs typeface="Tahoma"/>
              </a:rPr>
              <a:t>parantaa</a:t>
            </a:r>
            <a:r>
              <a:rPr lang="en-US" sz="1800">
                <a:solidFill>
                  <a:srgbClr val="252525"/>
                </a:solidFill>
                <a:ea typeface="Tahoma"/>
                <a:cs typeface="Tahoma"/>
              </a:rPr>
              <a:t> </a:t>
            </a:r>
            <a:r>
              <a:rPr lang="en-US" sz="1800" err="1">
                <a:solidFill>
                  <a:srgbClr val="252525"/>
                </a:solidFill>
                <a:ea typeface="Tahoma"/>
                <a:cs typeface="Tahoma"/>
              </a:rPr>
              <a:t>esim</a:t>
            </a:r>
            <a:r>
              <a:rPr lang="en-US" sz="1800">
                <a:solidFill>
                  <a:srgbClr val="252525"/>
                </a:solidFill>
                <a:ea typeface="Tahoma"/>
                <a:cs typeface="Tahoma"/>
              </a:rPr>
              <a:t>. </a:t>
            </a:r>
            <a:r>
              <a:rPr lang="en-US" sz="1800" err="1">
                <a:solidFill>
                  <a:srgbClr val="252525"/>
                </a:solidFill>
                <a:ea typeface="Tahoma"/>
                <a:cs typeface="Tahoma"/>
              </a:rPr>
              <a:t>työnsaantimahdollisuuksia</a:t>
            </a:r>
            <a:r>
              <a:rPr lang="en-US" sz="1800">
                <a:solidFill>
                  <a:srgbClr val="252525"/>
                </a:solidFill>
                <a:ea typeface="Tahoma"/>
                <a:cs typeface="Tahoma"/>
              </a:rPr>
              <a:t>  (AMK-</a:t>
            </a:r>
            <a:r>
              <a:rPr lang="en-US" sz="1800" err="1">
                <a:solidFill>
                  <a:srgbClr val="252525"/>
                </a:solidFill>
                <a:ea typeface="Tahoma"/>
                <a:cs typeface="Tahoma"/>
              </a:rPr>
              <a:t>suomenkielisten</a:t>
            </a:r>
            <a:r>
              <a:rPr lang="en-US" sz="1800">
                <a:solidFill>
                  <a:srgbClr val="252525"/>
                </a:solidFill>
                <a:ea typeface="Tahoma"/>
                <a:cs typeface="Tahoma"/>
              </a:rPr>
              <a:t> </a:t>
            </a:r>
            <a:r>
              <a:rPr lang="en-US" sz="1800" err="1">
                <a:solidFill>
                  <a:srgbClr val="252525"/>
                </a:solidFill>
                <a:ea typeface="Tahoma"/>
                <a:cs typeface="Tahoma"/>
              </a:rPr>
              <a:t>tutk.ohjelmien</a:t>
            </a:r>
            <a:r>
              <a:rPr lang="en-US" sz="1800">
                <a:solidFill>
                  <a:srgbClr val="252525"/>
                </a:solidFill>
                <a:ea typeface="Tahoma"/>
                <a:cs typeface="Tahoma"/>
              </a:rPr>
              <a:t> </a:t>
            </a:r>
            <a:r>
              <a:rPr lang="en-US" sz="1800" err="1">
                <a:solidFill>
                  <a:srgbClr val="252525"/>
                </a:solidFill>
                <a:ea typeface="Tahoma"/>
                <a:cs typeface="Tahoma"/>
              </a:rPr>
              <a:t>taso</a:t>
            </a:r>
            <a:r>
              <a:rPr lang="en-US" sz="1800">
                <a:solidFill>
                  <a:srgbClr val="252525"/>
                </a:solidFill>
                <a:ea typeface="Tahoma"/>
                <a:cs typeface="Tahoma"/>
              </a:rPr>
              <a:t>)</a:t>
            </a:r>
          </a:p>
          <a:p>
            <a:pPr marL="0" indent="0" algn="r">
              <a:buNone/>
            </a:pPr>
            <a:r>
              <a:rPr lang="en-US" sz="1800">
                <a:solidFill>
                  <a:srgbClr val="252525"/>
                </a:solidFill>
                <a:ea typeface="Tahoma"/>
                <a:cs typeface="Tahoma"/>
              </a:rPr>
              <a:t>(</a:t>
            </a:r>
            <a:r>
              <a:rPr lang="en-US" sz="1800" err="1">
                <a:solidFill>
                  <a:srgbClr val="252525"/>
                </a:solidFill>
                <a:ea typeface="Tahoma"/>
                <a:cs typeface="Tahoma"/>
              </a:rPr>
              <a:t>Lehtimaja</a:t>
            </a:r>
            <a:r>
              <a:rPr lang="en-US" sz="1800">
                <a:solidFill>
                  <a:srgbClr val="252525"/>
                </a:solidFill>
                <a:ea typeface="Tahoma"/>
                <a:cs typeface="Tahoma"/>
              </a:rPr>
              <a:t> </a:t>
            </a:r>
            <a:r>
              <a:rPr lang="en-US" sz="1800" err="1">
                <a:solidFill>
                  <a:srgbClr val="252525"/>
                </a:solidFill>
                <a:ea typeface="Tahoma"/>
                <a:cs typeface="Tahoma"/>
              </a:rPr>
              <a:t>ym</a:t>
            </a:r>
            <a:r>
              <a:rPr lang="en-US" sz="1800">
                <a:solidFill>
                  <a:srgbClr val="252525"/>
                </a:solidFill>
                <a:ea typeface="Tahoma"/>
                <a:cs typeface="Tahoma"/>
              </a:rPr>
              <a:t>., 2023, s.45-70)</a:t>
            </a:r>
          </a:p>
          <a:p>
            <a:pPr marL="285750" indent="-285750" algn="r">
              <a:buFont typeface="Calibri" panose="020B0604020202020204" pitchFamily="34" charset="0"/>
              <a:buChar char="-"/>
            </a:pPr>
            <a:endParaRPr lang="en-US" sz="1800">
              <a:solidFill>
                <a:srgbClr val="252525"/>
              </a:solidFill>
              <a:ea typeface="Tahoma"/>
              <a:cs typeface="Tahoma"/>
            </a:endParaRPr>
          </a:p>
          <a:p>
            <a:pPr marL="285750" indent="-285750">
              <a:buFont typeface="Calibri" panose="020B0604020202020204" pitchFamily="34" charset="0"/>
              <a:buChar char="-"/>
            </a:pPr>
            <a:endParaRPr lang="en-US" sz="1800">
              <a:solidFill>
                <a:srgbClr val="252525"/>
              </a:solidFill>
              <a:ea typeface="Tahoma"/>
              <a:cs typeface="Tahoma"/>
            </a:endParaRPr>
          </a:p>
          <a:p>
            <a:pPr marL="0" indent="0">
              <a:buNone/>
            </a:pPr>
            <a:endParaRPr lang="en-US" sz="1800">
              <a:solidFill>
                <a:srgbClr val="252525"/>
              </a:solidFill>
              <a:ea typeface="Tahoma"/>
              <a:cs typeface="Tahoma"/>
            </a:endParaRPr>
          </a:p>
          <a:p>
            <a:pPr marL="285750" indent="-285750">
              <a:buFont typeface="Calibri" panose="020B0604020202020204" pitchFamily="34" charset="0"/>
              <a:buChar char="-"/>
            </a:pPr>
            <a:endParaRPr lang="en-US" sz="1800">
              <a:solidFill>
                <a:srgbClr val="252525"/>
              </a:solidFill>
              <a:ea typeface="Tahoma"/>
              <a:cs typeface="Tahoma"/>
            </a:endParaRPr>
          </a:p>
          <a:p>
            <a:pPr marL="285750" indent="-285750">
              <a:buFont typeface="Calibri" panose="020B0604020202020204" pitchFamily="34" charset="0"/>
              <a:buChar char="-"/>
            </a:pPr>
            <a:endParaRPr lang="en-US" sz="1800">
              <a:solidFill>
                <a:srgbClr val="252525"/>
              </a:solidFill>
              <a:ea typeface="Tahoma"/>
              <a:cs typeface="Tahoma"/>
            </a:endParaRPr>
          </a:p>
          <a:p>
            <a:pPr>
              <a:buFont typeface="Calibri" panose="020B0604020202020204" pitchFamily="34" charset="0"/>
              <a:buChar char="-"/>
            </a:pPr>
            <a:endParaRPr lang="en-US" sz="1800">
              <a:solidFill>
                <a:srgbClr val="252525"/>
              </a:solidFill>
              <a:ea typeface="Tahoma"/>
              <a:cs typeface="Tahoma"/>
            </a:endParaRPr>
          </a:p>
          <a:p>
            <a:pPr>
              <a:buFont typeface="Calibri" panose="020B0604020202020204" pitchFamily="34" charset="0"/>
              <a:buChar char="-"/>
            </a:pPr>
            <a:endParaRPr lang="en-US" sz="1800">
              <a:solidFill>
                <a:srgbClr val="252525"/>
              </a:solidFill>
              <a:ea typeface="Tahoma"/>
              <a:cs typeface="Tahoma"/>
            </a:endParaRPr>
          </a:p>
          <a:p>
            <a:pPr marL="0" indent="0">
              <a:buNone/>
            </a:pPr>
            <a:endParaRPr lang="en-US" sz="1800">
              <a:solidFill>
                <a:srgbClr val="252525"/>
              </a:solidFill>
              <a:ea typeface="Tahoma"/>
              <a:cs typeface="Tahoma"/>
            </a:endParaRPr>
          </a:p>
        </p:txBody>
      </p:sp>
      <p:pic>
        <p:nvPicPr>
          <p:cNvPr id="6" name="Picture 3" descr="Kuva, joka sisältää kohteen teksti, Fontti, logo, Grafiikka&#10;&#10;Kuvaus luotu automaattisesti">
            <a:extLst>
              <a:ext uri="{FF2B5EF4-FFF2-40B4-BE49-F238E27FC236}">
                <a16:creationId xmlns:a16="http://schemas.microsoft.com/office/drawing/2014/main" id="{D636FD9E-071D-C311-A293-9A6C090A0FF2}"/>
              </a:ext>
            </a:extLst>
          </p:cNvPr>
          <p:cNvPicPr>
            <a:picLocks noChangeAspect="1"/>
          </p:cNvPicPr>
          <p:nvPr/>
        </p:nvPicPr>
        <p:blipFill>
          <a:blip r:embed="rId3"/>
          <a:stretch>
            <a:fillRect/>
          </a:stretch>
        </p:blipFill>
        <p:spPr>
          <a:xfrm>
            <a:off x="10932739" y="6095877"/>
            <a:ext cx="987800" cy="605241"/>
          </a:xfrm>
          <a:prstGeom prst="rect">
            <a:avLst/>
          </a:prstGeom>
        </p:spPr>
      </p:pic>
      <p:pic>
        <p:nvPicPr>
          <p:cNvPr id="5" name="Picture 4">
            <a:extLst>
              <a:ext uri="{FF2B5EF4-FFF2-40B4-BE49-F238E27FC236}">
                <a16:creationId xmlns:a16="http://schemas.microsoft.com/office/drawing/2014/main" id="{E47DF3B9-03DB-CFB7-52ED-254D54D87A50}"/>
              </a:ext>
            </a:extLst>
          </p:cNvPr>
          <p:cNvPicPr>
            <a:picLocks noChangeAspect="1"/>
          </p:cNvPicPr>
          <p:nvPr/>
        </p:nvPicPr>
        <p:blipFill>
          <a:blip r:embed="rId4"/>
          <a:stretch>
            <a:fillRect/>
          </a:stretch>
        </p:blipFill>
        <p:spPr>
          <a:xfrm>
            <a:off x="9483725" y="6392984"/>
            <a:ext cx="1352550" cy="304800"/>
          </a:xfrm>
          <a:prstGeom prst="rect">
            <a:avLst/>
          </a:prstGeom>
        </p:spPr>
      </p:pic>
    </p:spTree>
    <p:extLst>
      <p:ext uri="{BB962C8B-B14F-4D97-AF65-F5344CB8AC3E}">
        <p14:creationId xmlns:p14="http://schemas.microsoft.com/office/powerpoint/2010/main" val="64255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9B8C1-BB49-2D54-0632-02607F673E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61B100-3350-608E-2684-1448D7A0F2C5}"/>
              </a:ext>
            </a:extLst>
          </p:cNvPr>
          <p:cNvSpPr>
            <a:spLocks noGrp="1"/>
          </p:cNvSpPr>
          <p:nvPr>
            <p:ph type="title"/>
          </p:nvPr>
        </p:nvSpPr>
        <p:spPr>
          <a:xfrm>
            <a:off x="899652" y="807577"/>
            <a:ext cx="10515600" cy="1169100"/>
          </a:xfrm>
        </p:spPr>
        <p:txBody>
          <a:bodyPr/>
          <a:lstStyle/>
          <a:p>
            <a:r>
              <a:rPr lang="en-US" err="1">
                <a:ea typeface="Tahoma"/>
                <a:cs typeface="Tahoma"/>
              </a:rPr>
              <a:t>Myytit</a:t>
            </a:r>
            <a:r>
              <a:rPr lang="en-US">
                <a:ea typeface="Tahoma"/>
                <a:cs typeface="Tahoma"/>
              </a:rPr>
              <a:t> </a:t>
            </a:r>
            <a:r>
              <a:rPr lang="en-US" err="1">
                <a:ea typeface="Tahoma"/>
                <a:cs typeface="Tahoma"/>
              </a:rPr>
              <a:t>kielenoppimisesta</a:t>
            </a:r>
            <a:br>
              <a:rPr lang="en-US">
                <a:ea typeface="Tahoma"/>
                <a:cs typeface="Tahoma"/>
              </a:rPr>
            </a:br>
            <a:r>
              <a:rPr lang="en-US">
                <a:ea typeface="Tahoma"/>
                <a:cs typeface="Tahoma"/>
              </a:rPr>
              <a:t>   </a:t>
            </a:r>
            <a:br>
              <a:rPr lang="en-US">
                <a:ea typeface="Tahoma"/>
                <a:cs typeface="Tahoma"/>
              </a:rPr>
            </a:br>
            <a:endParaRPr lang="en-US">
              <a:ea typeface="Tahoma"/>
              <a:cs typeface="Tahoma"/>
            </a:endParaRPr>
          </a:p>
        </p:txBody>
      </p:sp>
      <p:sp>
        <p:nvSpPr>
          <p:cNvPr id="3" name="Content Placeholder 2">
            <a:extLst>
              <a:ext uri="{FF2B5EF4-FFF2-40B4-BE49-F238E27FC236}">
                <a16:creationId xmlns:a16="http://schemas.microsoft.com/office/drawing/2014/main" id="{230E3431-403E-0CEC-F9D5-49912B146B89}"/>
              </a:ext>
            </a:extLst>
          </p:cNvPr>
          <p:cNvSpPr>
            <a:spLocks noGrp="1"/>
          </p:cNvSpPr>
          <p:nvPr>
            <p:ph idx="1"/>
          </p:nvPr>
        </p:nvSpPr>
        <p:spPr>
          <a:xfrm>
            <a:off x="896815" y="1160746"/>
            <a:ext cx="10837984" cy="4530833"/>
          </a:xfrm>
        </p:spPr>
        <p:txBody>
          <a:bodyPr vert="horz" lIns="0" tIns="0" rIns="0" bIns="0" rtlCol="0" anchor="t">
            <a:noAutofit/>
          </a:bodyPr>
          <a:lstStyle/>
          <a:p>
            <a:pPr marL="0" indent="0">
              <a:buNone/>
            </a:pPr>
            <a:endParaRPr lang="en-US" sz="1800">
              <a:solidFill>
                <a:srgbClr val="252525"/>
              </a:solidFill>
              <a:ea typeface="Tahoma"/>
              <a:cs typeface="Tahoma"/>
            </a:endParaRPr>
          </a:p>
          <a:p>
            <a:pPr marL="0" indent="0">
              <a:buNone/>
            </a:pPr>
            <a:r>
              <a:rPr lang="en-US" sz="1800" b="1" err="1">
                <a:solidFill>
                  <a:srgbClr val="252525"/>
                </a:solidFill>
                <a:ea typeface="Tahoma"/>
                <a:cs typeface="Tahoma"/>
              </a:rPr>
              <a:t>Myytti</a:t>
            </a:r>
            <a:r>
              <a:rPr lang="en-US" sz="1800" b="1">
                <a:solidFill>
                  <a:srgbClr val="252525"/>
                </a:solidFill>
                <a:ea typeface="Tahoma"/>
                <a:cs typeface="Tahoma"/>
              </a:rPr>
              <a:t> 9. </a:t>
            </a:r>
            <a:r>
              <a:rPr lang="en-US" sz="1800" b="1" err="1">
                <a:solidFill>
                  <a:srgbClr val="252525"/>
                </a:solidFill>
                <a:ea typeface="Tahoma"/>
                <a:cs typeface="Tahoma"/>
              </a:rPr>
              <a:t>Kieliopinnot</a:t>
            </a:r>
            <a:r>
              <a:rPr lang="en-US" sz="1800" b="1">
                <a:solidFill>
                  <a:srgbClr val="252525"/>
                </a:solidFill>
                <a:ea typeface="Tahoma"/>
                <a:cs typeface="Tahoma"/>
              </a:rPr>
              <a:t> </a:t>
            </a:r>
            <a:r>
              <a:rPr lang="en-US" sz="1800" b="1" err="1">
                <a:solidFill>
                  <a:srgbClr val="252525"/>
                </a:solidFill>
                <a:ea typeface="Tahoma"/>
                <a:cs typeface="Tahoma"/>
              </a:rPr>
              <a:t>kannattaa</a:t>
            </a:r>
            <a:r>
              <a:rPr lang="en-US" sz="1800" b="1">
                <a:solidFill>
                  <a:srgbClr val="252525"/>
                </a:solidFill>
                <a:ea typeface="Tahoma"/>
                <a:cs typeface="Tahoma"/>
              </a:rPr>
              <a:t> </a:t>
            </a:r>
            <a:r>
              <a:rPr lang="en-US" sz="1800" b="1" err="1">
                <a:solidFill>
                  <a:srgbClr val="252525"/>
                </a:solidFill>
                <a:ea typeface="Tahoma"/>
                <a:cs typeface="Tahoma"/>
              </a:rPr>
              <a:t>aloittaa</a:t>
            </a:r>
            <a:r>
              <a:rPr lang="en-US" sz="1800" b="1">
                <a:solidFill>
                  <a:srgbClr val="252525"/>
                </a:solidFill>
                <a:ea typeface="Tahoma"/>
                <a:cs typeface="Tahoma"/>
              </a:rPr>
              <a:t> </a:t>
            </a:r>
            <a:r>
              <a:rPr lang="en-US" sz="1800" b="1" err="1">
                <a:solidFill>
                  <a:srgbClr val="252525"/>
                </a:solidFill>
                <a:ea typeface="Tahoma"/>
                <a:cs typeface="Tahoma"/>
              </a:rPr>
              <a:t>vasta</a:t>
            </a:r>
            <a:r>
              <a:rPr lang="en-US" sz="1800" b="1">
                <a:solidFill>
                  <a:srgbClr val="252525"/>
                </a:solidFill>
                <a:ea typeface="Tahoma"/>
                <a:cs typeface="Tahoma"/>
              </a:rPr>
              <a:t>, </a:t>
            </a:r>
            <a:r>
              <a:rPr lang="en-US" sz="1800" b="1" err="1">
                <a:solidFill>
                  <a:srgbClr val="252525"/>
                </a:solidFill>
                <a:ea typeface="Tahoma"/>
                <a:cs typeface="Tahoma"/>
              </a:rPr>
              <a:t>kun</a:t>
            </a:r>
            <a:r>
              <a:rPr lang="en-US" sz="1800" b="1">
                <a:solidFill>
                  <a:srgbClr val="252525"/>
                </a:solidFill>
                <a:ea typeface="Tahoma"/>
                <a:cs typeface="Tahoma"/>
              </a:rPr>
              <a:t> </a:t>
            </a:r>
            <a:r>
              <a:rPr lang="en-US" sz="1800" b="1" err="1">
                <a:solidFill>
                  <a:srgbClr val="252525"/>
                </a:solidFill>
                <a:ea typeface="Tahoma"/>
                <a:cs typeface="Tahoma"/>
              </a:rPr>
              <a:t>tietää</a:t>
            </a:r>
            <a:r>
              <a:rPr lang="en-US" sz="1800" b="1">
                <a:solidFill>
                  <a:srgbClr val="252525"/>
                </a:solidFill>
                <a:ea typeface="Tahoma"/>
                <a:cs typeface="Tahoma"/>
              </a:rPr>
              <a:t> </a:t>
            </a:r>
            <a:r>
              <a:rPr lang="en-US" sz="1800" b="1" err="1">
                <a:solidFill>
                  <a:srgbClr val="252525"/>
                </a:solidFill>
                <a:ea typeface="Tahoma"/>
                <a:cs typeface="Tahoma"/>
              </a:rPr>
              <a:t>jäävänsä</a:t>
            </a:r>
            <a:r>
              <a:rPr lang="en-US" sz="1800" b="1">
                <a:solidFill>
                  <a:srgbClr val="252525"/>
                </a:solidFill>
                <a:ea typeface="Tahoma"/>
                <a:cs typeface="Tahoma"/>
              </a:rPr>
              <a:t> </a:t>
            </a:r>
            <a:r>
              <a:rPr lang="en-US" sz="1800" b="1" err="1">
                <a:solidFill>
                  <a:srgbClr val="252525"/>
                </a:solidFill>
                <a:ea typeface="Tahoma"/>
                <a:cs typeface="Tahoma"/>
              </a:rPr>
              <a:t>Suomeen</a:t>
            </a:r>
            <a:endParaRPr lang="en-US" sz="1800" b="1">
              <a:solidFill>
                <a:srgbClr val="252525"/>
              </a:solidFill>
              <a:ea typeface="Tahoma"/>
              <a:cs typeface="Tahoma"/>
            </a:endParaRPr>
          </a:p>
          <a:p>
            <a:pPr marL="285750" indent="-285750">
              <a:buFont typeface="Calibri" panose="020B0604020202020204" pitchFamily="34" charset="0"/>
              <a:buChar char="-"/>
            </a:pPr>
            <a:r>
              <a:rPr lang="en-US" sz="1800" err="1">
                <a:solidFill>
                  <a:srgbClr val="252525"/>
                </a:solidFill>
                <a:ea typeface="Tahoma"/>
                <a:cs typeface="Tahoma"/>
              </a:rPr>
              <a:t>Hyödyllisen</a:t>
            </a:r>
            <a:r>
              <a:rPr lang="en-US" sz="1800">
                <a:solidFill>
                  <a:srgbClr val="252525"/>
                </a:solidFill>
                <a:ea typeface="Tahoma"/>
                <a:cs typeface="Tahoma"/>
              </a:rPr>
              <a:t> </a:t>
            </a:r>
            <a:r>
              <a:rPr lang="en-US" sz="1800" err="1">
                <a:solidFill>
                  <a:srgbClr val="252525"/>
                </a:solidFill>
                <a:ea typeface="Tahoma"/>
                <a:cs typeface="Tahoma"/>
              </a:rPr>
              <a:t>kielitason</a:t>
            </a:r>
            <a:r>
              <a:rPr lang="en-US" sz="1800">
                <a:solidFill>
                  <a:srgbClr val="252525"/>
                </a:solidFill>
                <a:ea typeface="Tahoma"/>
                <a:cs typeface="Tahoma"/>
              </a:rPr>
              <a:t> </a:t>
            </a:r>
            <a:r>
              <a:rPr lang="en-US" sz="1800" err="1">
                <a:solidFill>
                  <a:srgbClr val="252525"/>
                </a:solidFill>
                <a:ea typeface="Tahoma"/>
                <a:cs typeface="Tahoma"/>
              </a:rPr>
              <a:t>voi</a:t>
            </a:r>
            <a:r>
              <a:rPr lang="en-US" sz="1800">
                <a:solidFill>
                  <a:srgbClr val="252525"/>
                </a:solidFill>
                <a:ea typeface="Tahoma"/>
                <a:cs typeface="Tahoma"/>
              </a:rPr>
              <a:t> </a:t>
            </a:r>
            <a:r>
              <a:rPr lang="en-US" sz="1800" err="1">
                <a:solidFill>
                  <a:srgbClr val="252525"/>
                </a:solidFill>
                <a:ea typeface="Tahoma"/>
                <a:cs typeface="Tahoma"/>
              </a:rPr>
              <a:t>saavuttaa</a:t>
            </a:r>
            <a:r>
              <a:rPr lang="en-US" sz="1800">
                <a:solidFill>
                  <a:srgbClr val="252525"/>
                </a:solidFill>
                <a:ea typeface="Tahoma"/>
                <a:cs typeface="Tahoma"/>
              </a:rPr>
              <a:t> jo </a:t>
            </a:r>
            <a:r>
              <a:rPr lang="en-US" sz="1800" err="1">
                <a:solidFill>
                  <a:srgbClr val="252525"/>
                </a:solidFill>
                <a:ea typeface="Tahoma"/>
                <a:cs typeface="Tahoma"/>
              </a:rPr>
              <a:t>vuodessa</a:t>
            </a:r>
            <a:endParaRPr lang="en-US" sz="1800">
              <a:solidFill>
                <a:srgbClr val="252525"/>
              </a:solidFill>
              <a:ea typeface="Tahoma"/>
              <a:cs typeface="Tahoma"/>
            </a:endParaRPr>
          </a:p>
          <a:p>
            <a:pPr marL="285750" indent="-285750">
              <a:buFont typeface="Calibri" panose="020B0604020202020204" pitchFamily="34" charset="0"/>
              <a:buChar char="-"/>
            </a:pPr>
            <a:r>
              <a:rPr lang="en-US" sz="1800" err="1">
                <a:solidFill>
                  <a:srgbClr val="252525"/>
                </a:solidFill>
                <a:ea typeface="Tahoma"/>
                <a:cs typeface="Tahoma"/>
              </a:rPr>
              <a:t>Sujuvan</a:t>
            </a:r>
            <a:r>
              <a:rPr lang="en-US" sz="1800">
                <a:solidFill>
                  <a:srgbClr val="252525"/>
                </a:solidFill>
                <a:ea typeface="Tahoma"/>
                <a:cs typeface="Tahoma"/>
              </a:rPr>
              <a:t> </a:t>
            </a:r>
            <a:r>
              <a:rPr lang="en-US" sz="1800" err="1">
                <a:solidFill>
                  <a:srgbClr val="252525"/>
                </a:solidFill>
                <a:ea typeface="Tahoma"/>
                <a:cs typeface="Tahoma"/>
              </a:rPr>
              <a:t>työelämässä</a:t>
            </a:r>
            <a:r>
              <a:rPr lang="en-US" sz="1800">
                <a:solidFill>
                  <a:srgbClr val="252525"/>
                </a:solidFill>
                <a:ea typeface="Tahoma"/>
                <a:cs typeface="Tahoma"/>
              </a:rPr>
              <a:t> </a:t>
            </a:r>
            <a:r>
              <a:rPr lang="en-US" sz="1800" err="1">
                <a:solidFill>
                  <a:srgbClr val="252525"/>
                </a:solidFill>
                <a:ea typeface="Tahoma"/>
                <a:cs typeface="Tahoma"/>
              </a:rPr>
              <a:t>tarvittavan</a:t>
            </a:r>
            <a:r>
              <a:rPr lang="en-US" sz="1800">
                <a:solidFill>
                  <a:srgbClr val="252525"/>
                </a:solidFill>
                <a:ea typeface="Tahoma"/>
                <a:cs typeface="Tahoma"/>
              </a:rPr>
              <a:t> </a:t>
            </a:r>
            <a:r>
              <a:rPr lang="en-US" sz="1800" err="1">
                <a:solidFill>
                  <a:srgbClr val="252525"/>
                </a:solidFill>
                <a:ea typeface="Tahoma"/>
                <a:cs typeface="Tahoma"/>
              </a:rPr>
              <a:t>kielitaidon</a:t>
            </a:r>
            <a:r>
              <a:rPr lang="en-US" sz="1800">
                <a:solidFill>
                  <a:srgbClr val="252525"/>
                </a:solidFill>
                <a:ea typeface="Tahoma"/>
                <a:cs typeface="Tahoma"/>
              </a:rPr>
              <a:t> </a:t>
            </a:r>
            <a:r>
              <a:rPr lang="en-US" sz="1800" err="1">
                <a:solidFill>
                  <a:srgbClr val="252525"/>
                </a:solidFill>
                <a:ea typeface="Tahoma"/>
                <a:cs typeface="Tahoma"/>
              </a:rPr>
              <a:t>saavuttaminen</a:t>
            </a:r>
            <a:r>
              <a:rPr lang="en-US" sz="1800">
                <a:solidFill>
                  <a:srgbClr val="252525"/>
                </a:solidFill>
                <a:ea typeface="Tahoma"/>
                <a:cs typeface="Tahoma"/>
              </a:rPr>
              <a:t> </a:t>
            </a:r>
            <a:r>
              <a:rPr lang="en-US" sz="1800" err="1">
                <a:solidFill>
                  <a:srgbClr val="252525"/>
                </a:solidFill>
                <a:ea typeface="Tahoma"/>
                <a:cs typeface="Tahoma"/>
              </a:rPr>
              <a:t>vaatii</a:t>
            </a:r>
            <a:r>
              <a:rPr lang="en-US" sz="1800">
                <a:solidFill>
                  <a:srgbClr val="252525"/>
                </a:solidFill>
                <a:ea typeface="Tahoma"/>
                <a:cs typeface="Tahoma"/>
              </a:rPr>
              <a:t> </a:t>
            </a:r>
            <a:r>
              <a:rPr lang="en-US" sz="1800" err="1">
                <a:solidFill>
                  <a:srgbClr val="252525"/>
                </a:solidFill>
                <a:ea typeface="Tahoma"/>
                <a:cs typeface="Tahoma"/>
              </a:rPr>
              <a:t>vähintään</a:t>
            </a:r>
            <a:r>
              <a:rPr lang="en-US" sz="1800">
                <a:solidFill>
                  <a:srgbClr val="252525"/>
                </a:solidFill>
                <a:ea typeface="Tahoma"/>
                <a:cs typeface="Tahoma"/>
              </a:rPr>
              <a:t> 2-5 </a:t>
            </a:r>
            <a:r>
              <a:rPr lang="en-US" sz="1800" err="1">
                <a:solidFill>
                  <a:srgbClr val="252525"/>
                </a:solidFill>
                <a:ea typeface="Tahoma"/>
                <a:cs typeface="Tahoma"/>
              </a:rPr>
              <a:t>vuotta</a:t>
            </a:r>
            <a:endParaRPr lang="en-US" sz="1800">
              <a:solidFill>
                <a:srgbClr val="252525"/>
              </a:solidFill>
              <a:ea typeface="Tahoma"/>
              <a:cs typeface="Tahoma"/>
            </a:endParaRPr>
          </a:p>
          <a:p>
            <a:pPr marL="285750" indent="-285750">
              <a:buFont typeface="Calibri" panose="020B0604020202020204" pitchFamily="34" charset="0"/>
              <a:buChar char="-"/>
            </a:pPr>
            <a:r>
              <a:rPr lang="en-US" sz="1800" err="1">
                <a:solidFill>
                  <a:srgbClr val="252525"/>
                </a:solidFill>
                <a:ea typeface="Tahoma"/>
                <a:cs typeface="Tahoma"/>
              </a:rPr>
              <a:t>Pelkkä</a:t>
            </a:r>
            <a:r>
              <a:rPr lang="en-US" sz="1800">
                <a:solidFill>
                  <a:srgbClr val="252525"/>
                </a:solidFill>
                <a:ea typeface="Tahoma"/>
                <a:cs typeface="Tahoma"/>
              </a:rPr>
              <a:t> </a:t>
            </a:r>
            <a:r>
              <a:rPr lang="en-US" sz="1800" err="1">
                <a:solidFill>
                  <a:srgbClr val="252525"/>
                </a:solidFill>
                <a:ea typeface="Tahoma"/>
                <a:cs typeface="Tahoma"/>
              </a:rPr>
              <a:t>maassa</a:t>
            </a:r>
            <a:r>
              <a:rPr lang="en-US" sz="1800">
                <a:solidFill>
                  <a:srgbClr val="252525"/>
                </a:solidFill>
                <a:ea typeface="Tahoma"/>
                <a:cs typeface="Tahoma"/>
              </a:rPr>
              <a:t> </a:t>
            </a:r>
            <a:r>
              <a:rPr lang="en-US" sz="1800" err="1">
                <a:solidFill>
                  <a:srgbClr val="252525"/>
                </a:solidFill>
                <a:ea typeface="Tahoma"/>
                <a:cs typeface="Tahoma"/>
              </a:rPr>
              <a:t>asuminen</a:t>
            </a:r>
            <a:r>
              <a:rPr lang="en-US" sz="1800">
                <a:solidFill>
                  <a:srgbClr val="252525"/>
                </a:solidFill>
                <a:ea typeface="Tahoma"/>
                <a:cs typeface="Tahoma"/>
              </a:rPr>
              <a:t> </a:t>
            </a:r>
            <a:r>
              <a:rPr lang="en-US" sz="1800" err="1">
                <a:solidFill>
                  <a:srgbClr val="252525"/>
                </a:solidFill>
                <a:ea typeface="Tahoma"/>
                <a:cs typeface="Tahoma"/>
              </a:rPr>
              <a:t>ei</a:t>
            </a:r>
            <a:r>
              <a:rPr lang="en-US" sz="1800">
                <a:solidFill>
                  <a:srgbClr val="252525"/>
                </a:solidFill>
                <a:ea typeface="Tahoma"/>
                <a:cs typeface="Tahoma"/>
              </a:rPr>
              <a:t> </a:t>
            </a:r>
            <a:r>
              <a:rPr lang="en-US" sz="1800" err="1">
                <a:solidFill>
                  <a:srgbClr val="252525"/>
                </a:solidFill>
                <a:ea typeface="Tahoma"/>
                <a:cs typeface="Tahoma"/>
              </a:rPr>
              <a:t>takaa</a:t>
            </a:r>
            <a:r>
              <a:rPr lang="en-US" sz="1800">
                <a:solidFill>
                  <a:srgbClr val="252525"/>
                </a:solidFill>
                <a:ea typeface="Tahoma"/>
                <a:cs typeface="Tahoma"/>
              </a:rPr>
              <a:t> </a:t>
            </a:r>
            <a:r>
              <a:rPr lang="en-US" sz="1800" err="1">
                <a:solidFill>
                  <a:srgbClr val="252525"/>
                </a:solidFill>
                <a:ea typeface="Tahoma"/>
                <a:cs typeface="Tahoma"/>
              </a:rPr>
              <a:t>kielenoppimista</a:t>
            </a:r>
            <a:endParaRPr lang="en-US" sz="1800">
              <a:solidFill>
                <a:srgbClr val="252525"/>
              </a:solidFill>
              <a:ea typeface="Tahoma"/>
              <a:cs typeface="Tahoma"/>
            </a:endParaRPr>
          </a:p>
          <a:p>
            <a:pPr marL="0" indent="0">
              <a:buNone/>
            </a:pPr>
            <a:r>
              <a:rPr lang="en-US" sz="1800" b="1" err="1">
                <a:solidFill>
                  <a:srgbClr val="252525"/>
                </a:solidFill>
                <a:ea typeface="Tahoma"/>
                <a:cs typeface="Tahoma"/>
              </a:rPr>
              <a:t>Kielenoppimisen</a:t>
            </a:r>
            <a:r>
              <a:rPr lang="en-US" sz="1800" b="1">
                <a:solidFill>
                  <a:srgbClr val="252525"/>
                </a:solidFill>
                <a:ea typeface="Tahoma"/>
                <a:cs typeface="Tahoma"/>
              </a:rPr>
              <a:t> </a:t>
            </a:r>
            <a:r>
              <a:rPr lang="en-US" sz="1800" b="1" err="1">
                <a:solidFill>
                  <a:srgbClr val="252525"/>
                </a:solidFill>
                <a:ea typeface="Tahoma"/>
                <a:cs typeface="Tahoma"/>
              </a:rPr>
              <a:t>vaiheet</a:t>
            </a:r>
            <a:r>
              <a:rPr lang="en-US" sz="1800" b="1">
                <a:solidFill>
                  <a:srgbClr val="252525"/>
                </a:solidFill>
                <a:ea typeface="Tahoma"/>
                <a:cs typeface="Tahoma"/>
              </a:rPr>
              <a:t>:</a:t>
            </a:r>
          </a:p>
          <a:p>
            <a:pPr marL="285750" indent="-285750">
              <a:buFont typeface="Calibri" panose="020B0604020202020204" pitchFamily="34" charset="0"/>
              <a:buChar char="-"/>
            </a:pPr>
            <a:r>
              <a:rPr lang="en-US" sz="1800" err="1">
                <a:solidFill>
                  <a:srgbClr val="252525"/>
                </a:solidFill>
                <a:ea typeface="Tahoma"/>
                <a:cs typeface="Tahoma"/>
              </a:rPr>
              <a:t>Alkuinnostus</a:t>
            </a:r>
            <a:r>
              <a:rPr lang="en-US" sz="1800">
                <a:solidFill>
                  <a:srgbClr val="252525"/>
                </a:solidFill>
                <a:ea typeface="Tahoma"/>
                <a:cs typeface="Tahoma"/>
              </a:rPr>
              <a:t> = </a:t>
            </a:r>
            <a:r>
              <a:rPr lang="en-US" sz="1800" err="1">
                <a:solidFill>
                  <a:srgbClr val="252525"/>
                </a:solidFill>
                <a:ea typeface="Tahoma"/>
                <a:cs typeface="Tahoma"/>
              </a:rPr>
              <a:t>kuherruskuukausi</a:t>
            </a:r>
            <a:endParaRPr lang="en-US" sz="1800">
              <a:solidFill>
                <a:srgbClr val="252525"/>
              </a:solidFill>
              <a:ea typeface="Tahoma"/>
              <a:cs typeface="Tahoma"/>
            </a:endParaRPr>
          </a:p>
          <a:p>
            <a:pPr marL="285750" indent="-285750">
              <a:buFont typeface="Calibri" panose="020B0604020202020204" pitchFamily="34" charset="0"/>
              <a:buChar char="-"/>
            </a:pPr>
            <a:r>
              <a:rPr lang="en-US" sz="1800" err="1">
                <a:solidFill>
                  <a:srgbClr val="252525"/>
                </a:solidFill>
                <a:ea typeface="Tahoma"/>
                <a:cs typeface="Tahoma"/>
              </a:rPr>
              <a:t>Turhautuminen</a:t>
            </a:r>
            <a:r>
              <a:rPr lang="en-US" sz="1800">
                <a:solidFill>
                  <a:srgbClr val="252525"/>
                </a:solidFill>
                <a:ea typeface="Tahoma"/>
                <a:cs typeface="Tahoma"/>
              </a:rPr>
              <a:t> = </a:t>
            </a:r>
            <a:r>
              <a:rPr lang="en-US" sz="1800" err="1">
                <a:solidFill>
                  <a:srgbClr val="252525"/>
                </a:solidFill>
                <a:ea typeface="Tahoma"/>
                <a:cs typeface="Tahoma"/>
              </a:rPr>
              <a:t>ahdistus</a:t>
            </a:r>
            <a:r>
              <a:rPr lang="en-US" sz="1800">
                <a:solidFill>
                  <a:srgbClr val="252525"/>
                </a:solidFill>
                <a:ea typeface="Tahoma"/>
                <a:cs typeface="Tahoma"/>
              </a:rPr>
              <a:t> </a:t>
            </a:r>
            <a:r>
              <a:rPr lang="en-US" sz="1800" err="1">
                <a:solidFill>
                  <a:srgbClr val="252525"/>
                </a:solidFill>
                <a:ea typeface="Tahoma"/>
                <a:cs typeface="Tahoma"/>
              </a:rPr>
              <a:t>riittämättömästä</a:t>
            </a:r>
            <a:r>
              <a:rPr lang="en-US" sz="1800">
                <a:solidFill>
                  <a:srgbClr val="252525"/>
                </a:solidFill>
                <a:ea typeface="Tahoma"/>
                <a:cs typeface="Tahoma"/>
              </a:rPr>
              <a:t> </a:t>
            </a:r>
            <a:r>
              <a:rPr lang="en-US" sz="1800" err="1">
                <a:solidFill>
                  <a:srgbClr val="252525"/>
                </a:solidFill>
                <a:ea typeface="Tahoma"/>
                <a:cs typeface="Tahoma"/>
              </a:rPr>
              <a:t>kielitaidosta</a:t>
            </a:r>
            <a:endParaRPr lang="en-US" sz="1800">
              <a:solidFill>
                <a:srgbClr val="252525"/>
              </a:solidFill>
              <a:ea typeface="Tahoma"/>
              <a:cs typeface="Tahoma"/>
            </a:endParaRPr>
          </a:p>
          <a:p>
            <a:pPr marL="285750" indent="-285750">
              <a:buFont typeface="Calibri" panose="020B0604020202020204" pitchFamily="34" charset="0"/>
              <a:buChar char="-"/>
            </a:pPr>
            <a:r>
              <a:rPr lang="en-US" sz="1800" err="1">
                <a:solidFill>
                  <a:srgbClr val="252525"/>
                </a:solidFill>
                <a:ea typeface="Tahoma"/>
                <a:cs typeface="Tahoma"/>
              </a:rPr>
              <a:t>Hyväksyminen</a:t>
            </a:r>
            <a:r>
              <a:rPr lang="en-US" sz="1800">
                <a:solidFill>
                  <a:srgbClr val="252525"/>
                </a:solidFill>
                <a:ea typeface="Tahoma"/>
                <a:cs typeface="Tahoma"/>
              </a:rPr>
              <a:t> = </a:t>
            </a:r>
            <a:r>
              <a:rPr lang="en-US" sz="1800" err="1">
                <a:solidFill>
                  <a:srgbClr val="252525"/>
                </a:solidFill>
                <a:ea typeface="Tahoma"/>
                <a:cs typeface="Tahoma"/>
              </a:rPr>
              <a:t>omaksuu</a:t>
            </a:r>
            <a:r>
              <a:rPr lang="en-US" sz="1800">
                <a:solidFill>
                  <a:srgbClr val="252525"/>
                </a:solidFill>
                <a:ea typeface="Tahoma"/>
                <a:cs typeface="Tahoma"/>
              </a:rPr>
              <a:t> </a:t>
            </a:r>
            <a:r>
              <a:rPr lang="en-US" sz="1800" err="1">
                <a:solidFill>
                  <a:srgbClr val="252525"/>
                </a:solidFill>
                <a:ea typeface="Tahoma"/>
                <a:cs typeface="Tahoma"/>
              </a:rPr>
              <a:t>kielellisen</a:t>
            </a:r>
            <a:r>
              <a:rPr lang="en-US" sz="1800">
                <a:solidFill>
                  <a:srgbClr val="252525"/>
                </a:solidFill>
                <a:ea typeface="Tahoma"/>
                <a:cs typeface="Tahoma"/>
              </a:rPr>
              <a:t> </a:t>
            </a:r>
            <a:r>
              <a:rPr lang="en-US" sz="1800" err="1">
                <a:solidFill>
                  <a:srgbClr val="252525"/>
                </a:solidFill>
                <a:ea typeface="Tahoma"/>
                <a:cs typeface="Tahoma"/>
              </a:rPr>
              <a:t>identiteettinsä</a:t>
            </a:r>
            <a:r>
              <a:rPr lang="en-US" sz="1800">
                <a:solidFill>
                  <a:srgbClr val="252525"/>
                </a:solidFill>
                <a:ea typeface="Tahoma"/>
                <a:cs typeface="Tahoma"/>
              </a:rPr>
              <a:t> </a:t>
            </a:r>
          </a:p>
          <a:p>
            <a:pPr marL="285750" indent="-285750">
              <a:buFont typeface="Calibri" panose="020B0604020202020204" pitchFamily="34" charset="0"/>
              <a:buChar char="-"/>
            </a:pPr>
            <a:r>
              <a:rPr lang="en-US" sz="1800" err="1">
                <a:solidFill>
                  <a:srgbClr val="252525"/>
                </a:solidFill>
                <a:ea typeface="Tahoma"/>
                <a:cs typeface="Tahoma"/>
              </a:rPr>
              <a:t>Sopeutuminen</a:t>
            </a:r>
            <a:r>
              <a:rPr lang="en-US" sz="1800">
                <a:solidFill>
                  <a:srgbClr val="252525"/>
                </a:solidFill>
                <a:ea typeface="Tahoma"/>
                <a:cs typeface="Tahoma"/>
              </a:rPr>
              <a:t> = </a:t>
            </a:r>
            <a:r>
              <a:rPr lang="en-US" sz="1800" err="1">
                <a:solidFill>
                  <a:srgbClr val="252525"/>
                </a:solidFill>
                <a:ea typeface="Tahoma"/>
                <a:cs typeface="Tahoma"/>
              </a:rPr>
              <a:t>löytää</a:t>
            </a:r>
            <a:r>
              <a:rPr lang="en-US" sz="1800">
                <a:solidFill>
                  <a:srgbClr val="252525"/>
                </a:solidFill>
                <a:ea typeface="Tahoma"/>
                <a:cs typeface="Tahoma"/>
              </a:rPr>
              <a:t> </a:t>
            </a:r>
            <a:r>
              <a:rPr lang="en-US" sz="1800" err="1">
                <a:solidFill>
                  <a:srgbClr val="252525"/>
                </a:solidFill>
                <a:ea typeface="Tahoma"/>
                <a:cs typeface="Tahoma"/>
              </a:rPr>
              <a:t>luontevan</a:t>
            </a:r>
            <a:r>
              <a:rPr lang="en-US" sz="1800">
                <a:solidFill>
                  <a:srgbClr val="252525"/>
                </a:solidFill>
                <a:ea typeface="Tahoma"/>
                <a:cs typeface="Tahoma"/>
              </a:rPr>
              <a:t> </a:t>
            </a:r>
            <a:r>
              <a:rPr lang="en-US" sz="1800" err="1">
                <a:solidFill>
                  <a:srgbClr val="252525"/>
                </a:solidFill>
                <a:ea typeface="Tahoma"/>
                <a:cs typeface="Tahoma"/>
              </a:rPr>
              <a:t>tavan</a:t>
            </a:r>
            <a:r>
              <a:rPr lang="en-US" sz="1800">
                <a:solidFill>
                  <a:srgbClr val="252525"/>
                </a:solidFill>
                <a:ea typeface="Tahoma"/>
                <a:cs typeface="Tahoma"/>
              </a:rPr>
              <a:t> </a:t>
            </a:r>
            <a:r>
              <a:rPr lang="en-US" sz="1800" err="1">
                <a:solidFill>
                  <a:srgbClr val="252525"/>
                </a:solidFill>
                <a:ea typeface="Tahoma"/>
                <a:cs typeface="Tahoma"/>
              </a:rPr>
              <a:t>toimia</a:t>
            </a:r>
            <a:r>
              <a:rPr lang="en-US" sz="1800">
                <a:solidFill>
                  <a:srgbClr val="252525"/>
                </a:solidFill>
                <a:ea typeface="Tahoma"/>
                <a:cs typeface="Tahoma"/>
              </a:rPr>
              <a:t> </a:t>
            </a:r>
            <a:r>
              <a:rPr lang="en-US" sz="1800" err="1">
                <a:solidFill>
                  <a:srgbClr val="252525"/>
                </a:solidFill>
                <a:ea typeface="Tahoma"/>
                <a:cs typeface="Tahoma"/>
              </a:rPr>
              <a:t>tilanteissa</a:t>
            </a:r>
            <a:r>
              <a:rPr lang="en-US" sz="1800">
                <a:solidFill>
                  <a:srgbClr val="252525"/>
                </a:solidFill>
                <a:ea typeface="Tahoma"/>
                <a:cs typeface="Tahoma"/>
              </a:rPr>
              <a:t> </a:t>
            </a:r>
          </a:p>
          <a:p>
            <a:pPr marL="0" indent="0" algn="r">
              <a:buNone/>
            </a:pPr>
            <a:r>
              <a:rPr lang="en-US" sz="1800">
                <a:solidFill>
                  <a:srgbClr val="252525"/>
                </a:solidFill>
                <a:ea typeface="Tahoma"/>
                <a:cs typeface="Tahoma"/>
              </a:rPr>
              <a:t>(</a:t>
            </a:r>
            <a:r>
              <a:rPr lang="en-US" sz="1800" err="1">
                <a:solidFill>
                  <a:srgbClr val="252525"/>
                </a:solidFill>
                <a:ea typeface="Tahoma"/>
                <a:cs typeface="Tahoma"/>
              </a:rPr>
              <a:t>Lehtimaja</a:t>
            </a:r>
            <a:r>
              <a:rPr lang="en-US" sz="1800">
                <a:solidFill>
                  <a:srgbClr val="252525"/>
                </a:solidFill>
                <a:ea typeface="Tahoma"/>
                <a:cs typeface="Tahoma"/>
              </a:rPr>
              <a:t> </a:t>
            </a:r>
            <a:r>
              <a:rPr lang="en-US" sz="1800" err="1">
                <a:solidFill>
                  <a:srgbClr val="252525"/>
                </a:solidFill>
                <a:ea typeface="Tahoma"/>
                <a:cs typeface="Tahoma"/>
              </a:rPr>
              <a:t>ym</a:t>
            </a:r>
            <a:r>
              <a:rPr lang="en-US" sz="1800">
                <a:solidFill>
                  <a:srgbClr val="252525"/>
                </a:solidFill>
                <a:ea typeface="Tahoma"/>
                <a:cs typeface="Tahoma"/>
              </a:rPr>
              <a:t>., 2023, s.45-70)</a:t>
            </a:r>
          </a:p>
          <a:p>
            <a:pPr marL="0" indent="0">
              <a:buNone/>
            </a:pPr>
            <a:endParaRPr lang="en-US" sz="1800">
              <a:solidFill>
                <a:srgbClr val="252525"/>
              </a:solidFill>
              <a:ea typeface="Tahoma"/>
              <a:cs typeface="Tahoma"/>
            </a:endParaRPr>
          </a:p>
          <a:p>
            <a:pPr>
              <a:buFont typeface="Calibri" panose="020B0604020202020204" pitchFamily="34" charset="0"/>
              <a:buChar char="-"/>
            </a:pPr>
            <a:endParaRPr lang="en-US" sz="1800">
              <a:solidFill>
                <a:srgbClr val="252525"/>
              </a:solidFill>
              <a:ea typeface="Tahoma"/>
              <a:cs typeface="Tahoma"/>
            </a:endParaRPr>
          </a:p>
          <a:p>
            <a:pPr>
              <a:buFont typeface="Calibri" panose="020B0604020202020204" pitchFamily="34" charset="0"/>
              <a:buChar char="-"/>
            </a:pPr>
            <a:endParaRPr lang="en-US" sz="1800">
              <a:solidFill>
                <a:srgbClr val="252525"/>
              </a:solidFill>
              <a:ea typeface="Tahoma"/>
              <a:cs typeface="Tahoma"/>
            </a:endParaRPr>
          </a:p>
          <a:p>
            <a:pPr marL="0" indent="0">
              <a:buNone/>
            </a:pPr>
            <a:endParaRPr lang="en-US" sz="1800">
              <a:solidFill>
                <a:srgbClr val="252525"/>
              </a:solidFill>
              <a:ea typeface="Tahoma"/>
              <a:cs typeface="Tahoma"/>
            </a:endParaRPr>
          </a:p>
        </p:txBody>
      </p:sp>
      <p:pic>
        <p:nvPicPr>
          <p:cNvPr id="6" name="Picture 3" descr="Kuva, joka sisältää kohteen teksti, Fontti, logo, Grafiikka&#10;&#10;Kuvaus luotu automaattisesti">
            <a:extLst>
              <a:ext uri="{FF2B5EF4-FFF2-40B4-BE49-F238E27FC236}">
                <a16:creationId xmlns:a16="http://schemas.microsoft.com/office/drawing/2014/main" id="{8C9736AA-0F29-A121-EE0A-A64389E8A740}"/>
              </a:ext>
            </a:extLst>
          </p:cNvPr>
          <p:cNvPicPr>
            <a:picLocks noChangeAspect="1"/>
          </p:cNvPicPr>
          <p:nvPr/>
        </p:nvPicPr>
        <p:blipFill>
          <a:blip r:embed="rId3"/>
          <a:stretch>
            <a:fillRect/>
          </a:stretch>
        </p:blipFill>
        <p:spPr>
          <a:xfrm>
            <a:off x="10932739" y="6095877"/>
            <a:ext cx="987800" cy="605241"/>
          </a:xfrm>
          <a:prstGeom prst="rect">
            <a:avLst/>
          </a:prstGeom>
        </p:spPr>
      </p:pic>
      <p:pic>
        <p:nvPicPr>
          <p:cNvPr id="5" name="Picture 4">
            <a:extLst>
              <a:ext uri="{FF2B5EF4-FFF2-40B4-BE49-F238E27FC236}">
                <a16:creationId xmlns:a16="http://schemas.microsoft.com/office/drawing/2014/main" id="{518A8F0F-1033-35A8-02C7-A57A07448ECC}"/>
              </a:ext>
            </a:extLst>
          </p:cNvPr>
          <p:cNvPicPr>
            <a:picLocks noChangeAspect="1"/>
          </p:cNvPicPr>
          <p:nvPr/>
        </p:nvPicPr>
        <p:blipFill>
          <a:blip r:embed="rId4"/>
          <a:stretch>
            <a:fillRect/>
          </a:stretch>
        </p:blipFill>
        <p:spPr>
          <a:xfrm>
            <a:off x="9415341" y="6392984"/>
            <a:ext cx="1352550" cy="304800"/>
          </a:xfrm>
          <a:prstGeom prst="rect">
            <a:avLst/>
          </a:prstGeom>
        </p:spPr>
      </p:pic>
    </p:spTree>
    <p:extLst>
      <p:ext uri="{BB962C8B-B14F-4D97-AF65-F5344CB8AC3E}">
        <p14:creationId xmlns:p14="http://schemas.microsoft.com/office/powerpoint/2010/main" val="3175666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7F0DD-CD73-86BD-1DEE-2CE5A195A434}"/>
              </a:ext>
            </a:extLst>
          </p:cNvPr>
          <p:cNvSpPr>
            <a:spLocks noGrp="1"/>
          </p:cNvSpPr>
          <p:nvPr>
            <p:ph type="title"/>
          </p:nvPr>
        </p:nvSpPr>
        <p:spPr>
          <a:xfrm>
            <a:off x="6953250" y="2146300"/>
            <a:ext cx="5657850" cy="1033907"/>
          </a:xfrm>
        </p:spPr>
        <p:txBody>
          <a:bodyPr/>
          <a:lstStyle/>
          <a:p>
            <a:r>
              <a:rPr lang="en-US">
                <a:ea typeface="Tahoma"/>
                <a:cs typeface="Tahoma"/>
              </a:rPr>
              <a:t>MUNDO-</a:t>
            </a:r>
            <a:r>
              <a:rPr lang="en-US" err="1">
                <a:ea typeface="Tahoma"/>
                <a:cs typeface="Tahoma"/>
              </a:rPr>
              <a:t>harjoittelu</a:t>
            </a:r>
            <a:endParaRPr lang="en-US" err="1"/>
          </a:p>
        </p:txBody>
      </p:sp>
      <p:pic>
        <p:nvPicPr>
          <p:cNvPr id="4" name="Content Placeholder 3">
            <a:extLst>
              <a:ext uri="{FF2B5EF4-FFF2-40B4-BE49-F238E27FC236}">
                <a16:creationId xmlns:a16="http://schemas.microsoft.com/office/drawing/2014/main" id="{98390530-85AF-DCE7-8C0A-519AA807FC83}"/>
              </a:ext>
            </a:extLst>
          </p:cNvPr>
          <p:cNvPicPr>
            <a:picLocks noGrp="1" noChangeAspect="1"/>
          </p:cNvPicPr>
          <p:nvPr>
            <p:ph idx="1"/>
          </p:nvPr>
        </p:nvPicPr>
        <p:blipFill>
          <a:blip r:embed="rId2"/>
          <a:stretch>
            <a:fillRect/>
          </a:stretch>
        </p:blipFill>
        <p:spPr>
          <a:xfrm>
            <a:off x="273087" y="645033"/>
            <a:ext cx="6483275" cy="4848987"/>
          </a:xfrm>
        </p:spPr>
      </p:pic>
      <p:pic>
        <p:nvPicPr>
          <p:cNvPr id="6" name="Picture 3" descr="Kuva, joka sisältää kohteen teksti, Fontti, logo, Grafiikka&#10;&#10;Kuvaus luotu automaattisesti">
            <a:extLst>
              <a:ext uri="{FF2B5EF4-FFF2-40B4-BE49-F238E27FC236}">
                <a16:creationId xmlns:a16="http://schemas.microsoft.com/office/drawing/2014/main" id="{6040DCDD-C25A-B22B-7BB3-960D9DFE81A1}"/>
              </a:ext>
            </a:extLst>
          </p:cNvPr>
          <p:cNvPicPr>
            <a:picLocks noChangeAspect="1"/>
          </p:cNvPicPr>
          <p:nvPr/>
        </p:nvPicPr>
        <p:blipFill>
          <a:blip r:embed="rId3"/>
          <a:stretch>
            <a:fillRect/>
          </a:stretch>
        </p:blipFill>
        <p:spPr>
          <a:xfrm>
            <a:off x="10932739" y="6095877"/>
            <a:ext cx="987800" cy="605241"/>
          </a:xfrm>
          <a:prstGeom prst="rect">
            <a:avLst/>
          </a:prstGeom>
        </p:spPr>
      </p:pic>
      <p:pic>
        <p:nvPicPr>
          <p:cNvPr id="8" name="Picture 7">
            <a:extLst>
              <a:ext uri="{FF2B5EF4-FFF2-40B4-BE49-F238E27FC236}">
                <a16:creationId xmlns:a16="http://schemas.microsoft.com/office/drawing/2014/main" id="{C9294304-E66F-C318-39AB-82AC44E8AD78}"/>
              </a:ext>
            </a:extLst>
          </p:cNvPr>
          <p:cNvPicPr>
            <a:picLocks noChangeAspect="1"/>
          </p:cNvPicPr>
          <p:nvPr/>
        </p:nvPicPr>
        <p:blipFill>
          <a:blip r:embed="rId4"/>
          <a:stretch>
            <a:fillRect/>
          </a:stretch>
        </p:blipFill>
        <p:spPr>
          <a:xfrm>
            <a:off x="9386033" y="6392984"/>
            <a:ext cx="1352550" cy="304800"/>
          </a:xfrm>
          <a:prstGeom prst="rect">
            <a:avLst/>
          </a:prstGeom>
        </p:spPr>
      </p:pic>
      <p:sp>
        <p:nvSpPr>
          <p:cNvPr id="9" name="TextBox 8">
            <a:extLst>
              <a:ext uri="{FF2B5EF4-FFF2-40B4-BE49-F238E27FC236}">
                <a16:creationId xmlns:a16="http://schemas.microsoft.com/office/drawing/2014/main" id="{42CAD5EC-4006-023F-FB09-5242447D75BF}"/>
              </a:ext>
            </a:extLst>
          </p:cNvPr>
          <p:cNvSpPr txBox="1"/>
          <p:nvPr/>
        </p:nvSpPr>
        <p:spPr>
          <a:xfrm>
            <a:off x="8262315" y="3632440"/>
            <a:ext cx="3762375" cy="153888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err="1">
                <a:solidFill>
                  <a:schemeClr val="tx2"/>
                </a:solidFill>
                <a:ea typeface="Tahoma"/>
                <a:cs typeface="Tahoma"/>
              </a:rPr>
              <a:t>Kehitetty</a:t>
            </a:r>
            <a:r>
              <a:rPr lang="en-US" sz="2000">
                <a:solidFill>
                  <a:schemeClr val="tx2"/>
                </a:solidFill>
                <a:ea typeface="Tahoma"/>
                <a:cs typeface="Tahoma"/>
              </a:rPr>
              <a:t> </a:t>
            </a:r>
            <a:r>
              <a:rPr lang="en-US" sz="2000" err="1">
                <a:solidFill>
                  <a:schemeClr val="tx2"/>
                </a:solidFill>
                <a:ea typeface="Tahoma"/>
                <a:cs typeface="Tahoma"/>
              </a:rPr>
              <a:t>Opin</a:t>
            </a:r>
            <a:r>
              <a:rPr lang="en-US" sz="2000">
                <a:solidFill>
                  <a:schemeClr val="tx2"/>
                </a:solidFill>
                <a:ea typeface="Tahoma"/>
                <a:cs typeface="Tahoma"/>
              </a:rPr>
              <a:t> </a:t>
            </a:r>
            <a:r>
              <a:rPr lang="en-US" sz="2000" err="1">
                <a:solidFill>
                  <a:schemeClr val="tx2"/>
                </a:solidFill>
                <a:ea typeface="Tahoma"/>
                <a:cs typeface="Tahoma"/>
              </a:rPr>
              <a:t>portailta</a:t>
            </a:r>
            <a:r>
              <a:rPr lang="en-US" sz="2000">
                <a:solidFill>
                  <a:schemeClr val="tx2"/>
                </a:solidFill>
                <a:ea typeface="Tahoma"/>
                <a:cs typeface="Tahoma"/>
              </a:rPr>
              <a:t> </a:t>
            </a:r>
            <a:r>
              <a:rPr lang="en-US" sz="2000" err="1">
                <a:solidFill>
                  <a:schemeClr val="tx2"/>
                </a:solidFill>
                <a:ea typeface="Tahoma"/>
                <a:cs typeface="Tahoma"/>
              </a:rPr>
              <a:t>työelämään</a:t>
            </a:r>
            <a:r>
              <a:rPr lang="en-US" sz="2000">
                <a:solidFill>
                  <a:schemeClr val="tx2"/>
                </a:solidFill>
                <a:ea typeface="Tahoma"/>
                <a:cs typeface="Tahoma"/>
              </a:rPr>
              <a:t> </a:t>
            </a:r>
            <a:r>
              <a:rPr lang="en-US" sz="2000" err="1">
                <a:solidFill>
                  <a:schemeClr val="tx2"/>
                </a:solidFill>
                <a:ea typeface="Tahoma"/>
                <a:cs typeface="Tahoma"/>
              </a:rPr>
              <a:t>Satakunnassa</a:t>
            </a:r>
            <a:r>
              <a:rPr lang="en-US" sz="2000">
                <a:solidFill>
                  <a:schemeClr val="tx2"/>
                </a:solidFill>
                <a:ea typeface="Tahoma"/>
                <a:cs typeface="Tahoma"/>
              </a:rPr>
              <a:t> –</a:t>
            </a:r>
            <a:r>
              <a:rPr lang="en-US" sz="2000" err="1">
                <a:solidFill>
                  <a:schemeClr val="tx2"/>
                </a:solidFill>
                <a:ea typeface="Tahoma"/>
                <a:cs typeface="Tahoma"/>
              </a:rPr>
              <a:t>hankkeessa</a:t>
            </a:r>
            <a:r>
              <a:rPr lang="en-US" sz="2000">
                <a:solidFill>
                  <a:schemeClr val="tx2"/>
                </a:solidFill>
                <a:ea typeface="Tahoma"/>
                <a:cs typeface="Tahoma"/>
              </a:rPr>
              <a:t> </a:t>
            </a:r>
            <a:r>
              <a:rPr lang="en-US" sz="2000" err="1">
                <a:solidFill>
                  <a:schemeClr val="tx2"/>
                </a:solidFill>
                <a:ea typeface="Tahoma"/>
                <a:cs typeface="Tahoma"/>
              </a:rPr>
              <a:t>luodusta</a:t>
            </a:r>
            <a:r>
              <a:rPr lang="en-US" sz="2000">
                <a:solidFill>
                  <a:schemeClr val="tx2"/>
                </a:solidFill>
                <a:ea typeface="Tahoma"/>
                <a:cs typeface="Tahoma"/>
              </a:rPr>
              <a:t> ja </a:t>
            </a:r>
            <a:r>
              <a:rPr lang="en-US" sz="2000" err="1">
                <a:solidFill>
                  <a:schemeClr val="tx2"/>
                </a:solidFill>
                <a:ea typeface="Tahoma"/>
                <a:cs typeface="Tahoma"/>
              </a:rPr>
              <a:t>pilotoidusta</a:t>
            </a:r>
            <a:r>
              <a:rPr lang="en-US" sz="2000">
                <a:solidFill>
                  <a:schemeClr val="tx2"/>
                </a:solidFill>
                <a:ea typeface="Tahoma"/>
                <a:cs typeface="Tahoma"/>
              </a:rPr>
              <a:t> </a:t>
            </a:r>
            <a:r>
              <a:rPr lang="en-US" sz="2000">
                <a:solidFill>
                  <a:schemeClr val="tx2"/>
                </a:solidFill>
                <a:ea typeface="Tahoma"/>
                <a:cs typeface="Tahoma"/>
                <a:hlinkClick r:id="rId5">
                  <a:extLst>
                    <a:ext uri="{A12FA001-AC4F-418D-AE19-62706E023703}">
                      <ahyp:hlinkClr xmlns:ahyp="http://schemas.microsoft.com/office/drawing/2018/hyperlinkcolor" val="tx"/>
                    </a:ext>
                  </a:extLst>
                </a:hlinkClick>
              </a:rPr>
              <a:t>MUNDO-harjoittelumallista</a:t>
            </a:r>
            <a:endParaRPr lang="en-US" sz="2000" err="1">
              <a:solidFill>
                <a:schemeClr val="tx2"/>
              </a:solidFill>
            </a:endParaRPr>
          </a:p>
        </p:txBody>
      </p:sp>
      <p:pic>
        <p:nvPicPr>
          <p:cNvPr id="11" name="Picture 10">
            <a:extLst>
              <a:ext uri="{FF2B5EF4-FFF2-40B4-BE49-F238E27FC236}">
                <a16:creationId xmlns:a16="http://schemas.microsoft.com/office/drawing/2014/main" id="{91CB290A-25F2-B3F9-3B26-ED85F676F585}"/>
              </a:ext>
            </a:extLst>
          </p:cNvPr>
          <p:cNvPicPr>
            <a:picLocks noChangeAspect="1"/>
          </p:cNvPicPr>
          <p:nvPr/>
        </p:nvPicPr>
        <p:blipFill>
          <a:blip r:embed="rId6"/>
          <a:stretch>
            <a:fillRect/>
          </a:stretch>
        </p:blipFill>
        <p:spPr>
          <a:xfrm>
            <a:off x="8167076" y="5164382"/>
            <a:ext cx="3946770" cy="690929"/>
          </a:xfrm>
          <a:prstGeom prst="rect">
            <a:avLst/>
          </a:prstGeom>
        </p:spPr>
      </p:pic>
      <p:sp>
        <p:nvSpPr>
          <p:cNvPr id="7" name="TextBox 6">
            <a:extLst>
              <a:ext uri="{FF2B5EF4-FFF2-40B4-BE49-F238E27FC236}">
                <a16:creationId xmlns:a16="http://schemas.microsoft.com/office/drawing/2014/main" id="{5256FEE1-8790-37B5-22DF-9C2BCECBB7A4}"/>
              </a:ext>
            </a:extLst>
          </p:cNvPr>
          <p:cNvSpPr txBox="1"/>
          <p:nvPr/>
        </p:nvSpPr>
        <p:spPr>
          <a:xfrm>
            <a:off x="3707927" y="5508130"/>
            <a:ext cx="3248025"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a:ea typeface="Tahoma"/>
                <a:cs typeface="Tahoma"/>
              </a:rPr>
              <a:t>(Kuva: Marja Tomberg, 12.5.2024)</a:t>
            </a:r>
            <a:endParaRPr lang="en-US" sz="1600" err="1"/>
          </a:p>
        </p:txBody>
      </p:sp>
    </p:spTree>
    <p:extLst>
      <p:ext uri="{BB962C8B-B14F-4D97-AF65-F5344CB8AC3E}">
        <p14:creationId xmlns:p14="http://schemas.microsoft.com/office/powerpoint/2010/main" val="674903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Kaaviokuva 3">
            <a:extLst>
              <a:ext uri="{FF2B5EF4-FFF2-40B4-BE49-F238E27FC236}">
                <a16:creationId xmlns:a16="http://schemas.microsoft.com/office/drawing/2014/main" id="{AC033BEA-74AF-FF63-7863-A24E9099E3FA}"/>
              </a:ext>
            </a:extLst>
          </p:cNvPr>
          <p:cNvGraphicFramePr/>
          <p:nvPr/>
        </p:nvGraphicFramePr>
        <p:xfrm>
          <a:off x="2032000" y="126201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Kuva 7" descr="Kuva, joka sisältää kohteen Fontti, Grafiikka, logo, graafinen suunnittelu&#10;&#10;Tekoälyllä luotu sisältö voi olla virheellistä.">
            <a:extLst>
              <a:ext uri="{FF2B5EF4-FFF2-40B4-BE49-F238E27FC236}">
                <a16:creationId xmlns:a16="http://schemas.microsoft.com/office/drawing/2014/main" id="{09411FD3-0597-6FE8-357A-B3C5CB3F1F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36730" y="5339498"/>
            <a:ext cx="1403252" cy="863891"/>
          </a:xfrm>
          <a:prstGeom prst="rect">
            <a:avLst/>
          </a:prstGeom>
        </p:spPr>
      </p:pic>
      <p:pic>
        <p:nvPicPr>
          <p:cNvPr id="10" name="Kuva 9" descr="Kuva, joka sisältää kohteen kuvakaappaus, symboli, lippu, logo&#10;&#10;Tekoälyllä luotu sisältö voi olla virheellistä.">
            <a:extLst>
              <a:ext uri="{FF2B5EF4-FFF2-40B4-BE49-F238E27FC236}">
                <a16:creationId xmlns:a16="http://schemas.microsoft.com/office/drawing/2014/main" id="{D0A38422-D8D0-C249-F8DB-7DABE1C788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0249" y="5121425"/>
            <a:ext cx="1403251" cy="1603232"/>
          </a:xfrm>
          <a:prstGeom prst="rect">
            <a:avLst/>
          </a:prstGeom>
        </p:spPr>
      </p:pic>
      <p:sp>
        <p:nvSpPr>
          <p:cNvPr id="11" name="Tekstiruutu 10">
            <a:extLst>
              <a:ext uri="{FF2B5EF4-FFF2-40B4-BE49-F238E27FC236}">
                <a16:creationId xmlns:a16="http://schemas.microsoft.com/office/drawing/2014/main" id="{176C924A-422C-E96D-F05E-7DAEB5E5A7DE}"/>
              </a:ext>
            </a:extLst>
          </p:cNvPr>
          <p:cNvSpPr txBox="1"/>
          <p:nvPr/>
        </p:nvSpPr>
        <p:spPr>
          <a:xfrm>
            <a:off x="3434079" y="233680"/>
            <a:ext cx="589152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a:ln>
                  <a:noFill/>
                </a:ln>
                <a:solidFill>
                  <a:prstClr val="black"/>
                </a:solidFill>
                <a:effectLst/>
                <a:uLnTx/>
                <a:uFillTx/>
                <a:latin typeface="Aptos" panose="020B0004020202020204"/>
                <a:ea typeface="+mn-ea"/>
                <a:cs typeface="+mn-cs"/>
              </a:rPr>
              <a:t>MUNDO-harjoittelumalli</a:t>
            </a:r>
          </a:p>
        </p:txBody>
      </p:sp>
      <p:sp>
        <p:nvSpPr>
          <p:cNvPr id="2" name="Tekstiruutu 1">
            <a:extLst>
              <a:ext uri="{FF2B5EF4-FFF2-40B4-BE49-F238E27FC236}">
                <a16:creationId xmlns:a16="http://schemas.microsoft.com/office/drawing/2014/main" id="{2628608E-8587-E443-D490-742B0D17B7A4}"/>
              </a:ext>
            </a:extLst>
          </p:cNvPr>
          <p:cNvSpPr txBox="1"/>
          <p:nvPr/>
        </p:nvSpPr>
        <p:spPr>
          <a:xfrm>
            <a:off x="3604211" y="2732427"/>
            <a:ext cx="555126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prstClr val="black"/>
                </a:solidFill>
                <a:effectLst/>
                <a:uLnTx/>
                <a:uFillTx/>
                <a:latin typeface="Aptos" panose="020B0004020202020204"/>
                <a:ea typeface="+mn-ea"/>
                <a:cs typeface="+mn-cs"/>
              </a:rPr>
              <a:t>Opiskelijat tutustuvat toisiinsa ja ottavat yhteyttä harjoittelupaikkaan</a:t>
            </a:r>
          </a:p>
        </p:txBody>
      </p:sp>
      <p:sp>
        <p:nvSpPr>
          <p:cNvPr id="5" name="Tekstiruutu 4">
            <a:extLst>
              <a:ext uri="{FF2B5EF4-FFF2-40B4-BE49-F238E27FC236}">
                <a16:creationId xmlns:a16="http://schemas.microsoft.com/office/drawing/2014/main" id="{4220F0B9-7F74-DFB8-CA5D-404FD8C47965}"/>
              </a:ext>
            </a:extLst>
          </p:cNvPr>
          <p:cNvSpPr txBox="1"/>
          <p:nvPr/>
        </p:nvSpPr>
        <p:spPr>
          <a:xfrm>
            <a:off x="3434079" y="4685599"/>
            <a:ext cx="565449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prstClr val="black"/>
                </a:solidFill>
                <a:effectLst/>
                <a:uLnTx/>
                <a:uFillTx/>
                <a:latin typeface="Aptos" panose="020B0004020202020204"/>
                <a:ea typeface="+mn-ea"/>
                <a:cs typeface="+mn-cs"/>
              </a:rPr>
              <a:t>Opiskelijat toimivat itseohjautuvasti, ohjaaja toimii taustalla mentorina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6" name="Ellipsi 5">
            <a:extLst>
              <a:ext uri="{FF2B5EF4-FFF2-40B4-BE49-F238E27FC236}">
                <a16:creationId xmlns:a16="http://schemas.microsoft.com/office/drawing/2014/main" id="{901C9A93-49E2-BFB3-6B56-71DE74B20A87}"/>
              </a:ext>
            </a:extLst>
          </p:cNvPr>
          <p:cNvSpPr/>
          <p:nvPr/>
        </p:nvSpPr>
        <p:spPr>
          <a:xfrm>
            <a:off x="15368" y="1824728"/>
            <a:ext cx="2265347" cy="15133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a:ln>
                  <a:noFill/>
                </a:ln>
                <a:solidFill>
                  <a:prstClr val="black"/>
                </a:solidFill>
                <a:effectLst/>
                <a:uLnTx/>
                <a:uFillTx/>
                <a:latin typeface="Aptos" panose="020B0004020202020204"/>
                <a:ea typeface="+mn-ea"/>
                <a:cs typeface="+mn-cs"/>
              </a:rPr>
              <a:t>Kansainvälinen opiskelija lähettää harjoittelupaikkaan suomenkielisen CV:n, jossa kuvaa suomen kielen taitotasoaan.</a:t>
            </a:r>
          </a:p>
        </p:txBody>
      </p:sp>
      <p:cxnSp>
        <p:nvCxnSpPr>
          <p:cNvPr id="9" name="Yhdistin: Kulma 8">
            <a:extLst>
              <a:ext uri="{FF2B5EF4-FFF2-40B4-BE49-F238E27FC236}">
                <a16:creationId xmlns:a16="http://schemas.microsoft.com/office/drawing/2014/main" id="{821D7A1A-9137-364C-6769-8F71FDCB57E3}"/>
              </a:ext>
            </a:extLst>
          </p:cNvPr>
          <p:cNvCxnSpPr>
            <a:cxnSpLocks/>
            <a:stCxn id="6" idx="0"/>
          </p:cNvCxnSpPr>
          <p:nvPr/>
        </p:nvCxnSpPr>
        <p:spPr>
          <a:xfrm rot="5400000" flipH="1" flipV="1">
            <a:off x="2444624" y="-416570"/>
            <a:ext cx="944716" cy="3537880"/>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uora nuoliyhdysviiva 14">
            <a:extLst>
              <a:ext uri="{FF2B5EF4-FFF2-40B4-BE49-F238E27FC236}">
                <a16:creationId xmlns:a16="http://schemas.microsoft.com/office/drawing/2014/main" id="{313AF067-47BF-124C-0AE6-186EB1C3E9E6}"/>
              </a:ext>
            </a:extLst>
          </p:cNvPr>
          <p:cNvCxnSpPr/>
          <p:nvPr/>
        </p:nvCxnSpPr>
        <p:spPr>
          <a:xfrm>
            <a:off x="4654299" y="1042754"/>
            <a:ext cx="0" cy="6949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Ellipsi 24">
            <a:extLst>
              <a:ext uri="{FF2B5EF4-FFF2-40B4-BE49-F238E27FC236}">
                <a16:creationId xmlns:a16="http://schemas.microsoft.com/office/drawing/2014/main" id="{6F884AFF-AE8F-4B9B-42BE-0883667D5CB8}"/>
              </a:ext>
            </a:extLst>
          </p:cNvPr>
          <p:cNvSpPr/>
          <p:nvPr/>
        </p:nvSpPr>
        <p:spPr>
          <a:xfrm>
            <a:off x="7720840" y="3042652"/>
            <a:ext cx="556511" cy="30777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ptos" panose="020B0004020202020204"/>
                <a:ea typeface="+mn-ea"/>
                <a:cs typeface="+mn-cs"/>
              </a:rPr>
              <a:t>6</a:t>
            </a:r>
            <a:r>
              <a:rPr kumimoji="0" lang="fi-FI" sz="1800" b="0" i="0" u="none" strike="noStrike" kern="1200" cap="none" spc="0" normalizeH="0" baseline="0" noProof="0">
                <a:ln>
                  <a:noFill/>
                </a:ln>
                <a:solidFill>
                  <a:prstClr val="black"/>
                </a:solidFill>
                <a:effectLst/>
                <a:uLnTx/>
                <a:uFillTx/>
                <a:latin typeface="Aptos" panose="020B0004020202020204"/>
                <a:ea typeface="+mn-ea"/>
                <a:cs typeface="+mn-cs"/>
              </a:rPr>
              <a:t>.</a:t>
            </a:r>
          </a:p>
        </p:txBody>
      </p:sp>
      <p:sp>
        <p:nvSpPr>
          <p:cNvPr id="28" name="Ellipsi 27">
            <a:extLst>
              <a:ext uri="{FF2B5EF4-FFF2-40B4-BE49-F238E27FC236}">
                <a16:creationId xmlns:a16="http://schemas.microsoft.com/office/drawing/2014/main" id="{D65E59CD-CD4A-DF63-835C-AE1134979FB8}"/>
              </a:ext>
            </a:extLst>
          </p:cNvPr>
          <p:cNvSpPr/>
          <p:nvPr/>
        </p:nvSpPr>
        <p:spPr>
          <a:xfrm>
            <a:off x="4845304" y="3044152"/>
            <a:ext cx="556511" cy="30777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ptos" panose="020B0004020202020204"/>
                <a:ea typeface="+mn-ea"/>
                <a:cs typeface="+mn-cs"/>
              </a:rPr>
              <a:t>5</a:t>
            </a:r>
            <a:r>
              <a:rPr kumimoji="0" lang="fi-FI" sz="1800" b="0" i="0" u="none" strike="noStrike" kern="1200" cap="none" spc="0" normalizeH="0" baseline="0" noProof="0">
                <a:ln>
                  <a:noFill/>
                </a:ln>
                <a:solidFill>
                  <a:prstClr val="black"/>
                </a:solidFill>
                <a:effectLst/>
                <a:uLnTx/>
                <a:uFillTx/>
                <a:latin typeface="Aptos" panose="020B0004020202020204"/>
                <a:ea typeface="+mn-ea"/>
                <a:cs typeface="+mn-cs"/>
              </a:rPr>
              <a:t>.</a:t>
            </a:r>
          </a:p>
        </p:txBody>
      </p:sp>
      <p:sp>
        <p:nvSpPr>
          <p:cNvPr id="29" name="Ellipsi 28">
            <a:extLst>
              <a:ext uri="{FF2B5EF4-FFF2-40B4-BE49-F238E27FC236}">
                <a16:creationId xmlns:a16="http://schemas.microsoft.com/office/drawing/2014/main" id="{FD701877-9E82-27FC-65CB-C97984CA05F4}"/>
              </a:ext>
            </a:extLst>
          </p:cNvPr>
          <p:cNvSpPr/>
          <p:nvPr/>
        </p:nvSpPr>
        <p:spPr>
          <a:xfrm>
            <a:off x="1969768" y="3044152"/>
            <a:ext cx="556511" cy="30777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ptos" panose="020B0004020202020204"/>
                <a:ea typeface="+mn-ea"/>
                <a:cs typeface="+mn-cs"/>
              </a:rPr>
              <a:t>4</a:t>
            </a:r>
            <a:r>
              <a:rPr kumimoji="0" lang="fi-FI" sz="1800" b="0" i="0" u="none" strike="noStrike" kern="1200" cap="none" spc="0" normalizeH="0" baseline="0" noProof="0">
                <a:ln>
                  <a:noFill/>
                </a:ln>
                <a:solidFill>
                  <a:prstClr val="black"/>
                </a:solidFill>
                <a:effectLst/>
                <a:uLnTx/>
                <a:uFillTx/>
                <a:latin typeface="Aptos" panose="020B0004020202020204"/>
                <a:ea typeface="+mn-ea"/>
                <a:cs typeface="+mn-cs"/>
              </a:rPr>
              <a:t>.</a:t>
            </a:r>
          </a:p>
        </p:txBody>
      </p:sp>
      <p:sp>
        <p:nvSpPr>
          <p:cNvPr id="30" name="Ellipsi 29">
            <a:extLst>
              <a:ext uri="{FF2B5EF4-FFF2-40B4-BE49-F238E27FC236}">
                <a16:creationId xmlns:a16="http://schemas.microsoft.com/office/drawing/2014/main" id="{D0B14552-B151-63F6-6365-DDD27CAAADE7}"/>
              </a:ext>
            </a:extLst>
          </p:cNvPr>
          <p:cNvSpPr/>
          <p:nvPr/>
        </p:nvSpPr>
        <p:spPr>
          <a:xfrm>
            <a:off x="1945637" y="1134944"/>
            <a:ext cx="556511" cy="30777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ptos" panose="020B0004020202020204"/>
                <a:ea typeface="+mn-ea"/>
                <a:cs typeface="+mn-cs"/>
              </a:rPr>
              <a:t>1</a:t>
            </a:r>
            <a:r>
              <a:rPr kumimoji="0" lang="fi-FI" sz="1800" b="0" i="0" u="none" strike="noStrike" kern="1200" cap="none" spc="0" normalizeH="0" baseline="0" noProof="0">
                <a:ln>
                  <a:noFill/>
                </a:ln>
                <a:solidFill>
                  <a:prstClr val="black"/>
                </a:solidFill>
                <a:effectLst/>
                <a:uLnTx/>
                <a:uFillTx/>
                <a:latin typeface="Aptos" panose="020B0004020202020204"/>
                <a:ea typeface="+mn-ea"/>
                <a:cs typeface="+mn-cs"/>
              </a:rPr>
              <a:t>.</a:t>
            </a:r>
          </a:p>
        </p:txBody>
      </p:sp>
      <p:sp>
        <p:nvSpPr>
          <p:cNvPr id="32" name="Ellipsi 31">
            <a:extLst>
              <a:ext uri="{FF2B5EF4-FFF2-40B4-BE49-F238E27FC236}">
                <a16:creationId xmlns:a16="http://schemas.microsoft.com/office/drawing/2014/main" id="{B849F33E-43D7-6A00-68DC-BB5757BC499C}"/>
              </a:ext>
            </a:extLst>
          </p:cNvPr>
          <p:cNvSpPr/>
          <p:nvPr/>
        </p:nvSpPr>
        <p:spPr>
          <a:xfrm>
            <a:off x="4861303" y="1093131"/>
            <a:ext cx="556511" cy="30777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ptos" panose="020B0004020202020204"/>
                <a:ea typeface="+mn-ea"/>
                <a:cs typeface="+mn-cs"/>
              </a:rPr>
              <a:t>2</a:t>
            </a:r>
            <a:r>
              <a:rPr kumimoji="0" lang="fi-FI" sz="1800" b="0" i="0" u="none" strike="noStrike" kern="1200" cap="none" spc="0" normalizeH="0" baseline="0" noProof="0">
                <a:ln>
                  <a:noFill/>
                </a:ln>
                <a:solidFill>
                  <a:prstClr val="black"/>
                </a:solidFill>
                <a:effectLst/>
                <a:uLnTx/>
                <a:uFillTx/>
                <a:latin typeface="Aptos" panose="020B0004020202020204"/>
                <a:ea typeface="+mn-ea"/>
                <a:cs typeface="+mn-cs"/>
              </a:rPr>
              <a:t>.</a:t>
            </a:r>
          </a:p>
        </p:txBody>
      </p:sp>
      <p:sp>
        <p:nvSpPr>
          <p:cNvPr id="33" name="Ellipsi 32">
            <a:extLst>
              <a:ext uri="{FF2B5EF4-FFF2-40B4-BE49-F238E27FC236}">
                <a16:creationId xmlns:a16="http://schemas.microsoft.com/office/drawing/2014/main" id="{C7B20689-5BA8-70BC-8AFE-1579E17FBE84}"/>
              </a:ext>
            </a:extLst>
          </p:cNvPr>
          <p:cNvSpPr/>
          <p:nvPr/>
        </p:nvSpPr>
        <p:spPr>
          <a:xfrm>
            <a:off x="7649600" y="1134944"/>
            <a:ext cx="556511" cy="30777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ptos" panose="020B0004020202020204"/>
                <a:ea typeface="+mn-ea"/>
                <a:cs typeface="+mn-cs"/>
              </a:rPr>
              <a:t>3.</a:t>
            </a:r>
          </a:p>
        </p:txBody>
      </p:sp>
      <p:sp>
        <p:nvSpPr>
          <p:cNvPr id="34" name="Ellipsi 33">
            <a:extLst>
              <a:ext uri="{FF2B5EF4-FFF2-40B4-BE49-F238E27FC236}">
                <a16:creationId xmlns:a16="http://schemas.microsoft.com/office/drawing/2014/main" id="{E2E6ED7A-49F9-24B1-8300-7DD975C1209B}"/>
              </a:ext>
            </a:extLst>
          </p:cNvPr>
          <p:cNvSpPr/>
          <p:nvPr/>
        </p:nvSpPr>
        <p:spPr>
          <a:xfrm>
            <a:off x="7747891" y="5010745"/>
            <a:ext cx="556511" cy="307778"/>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ptos" panose="020B0004020202020204"/>
                <a:ea typeface="+mn-ea"/>
                <a:cs typeface="+mn-cs"/>
              </a:rPr>
              <a:t>9.</a:t>
            </a:r>
          </a:p>
        </p:txBody>
      </p:sp>
      <p:sp>
        <p:nvSpPr>
          <p:cNvPr id="35" name="Ellipsi 34">
            <a:extLst>
              <a:ext uri="{FF2B5EF4-FFF2-40B4-BE49-F238E27FC236}">
                <a16:creationId xmlns:a16="http://schemas.microsoft.com/office/drawing/2014/main" id="{3BC0B52D-06B2-EBE3-56C9-5D3D88AF3DCF}"/>
              </a:ext>
            </a:extLst>
          </p:cNvPr>
          <p:cNvSpPr/>
          <p:nvPr/>
        </p:nvSpPr>
        <p:spPr>
          <a:xfrm>
            <a:off x="4845305" y="4988990"/>
            <a:ext cx="556511" cy="307778"/>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ptos" panose="020B0004020202020204"/>
                <a:ea typeface="+mn-ea"/>
                <a:cs typeface="+mn-cs"/>
              </a:rPr>
              <a:t>8</a:t>
            </a:r>
            <a:r>
              <a:rPr kumimoji="0" lang="fi-FI" sz="1800" b="0" i="0" u="none" strike="noStrike" kern="1200" cap="none" spc="0" normalizeH="0" baseline="0" noProof="0">
                <a:ln>
                  <a:noFill/>
                </a:ln>
                <a:solidFill>
                  <a:prstClr val="black"/>
                </a:solidFill>
                <a:effectLst/>
                <a:uLnTx/>
                <a:uFillTx/>
                <a:latin typeface="Aptos" panose="020B0004020202020204"/>
                <a:ea typeface="+mn-ea"/>
                <a:cs typeface="+mn-cs"/>
              </a:rPr>
              <a:t>.</a:t>
            </a:r>
          </a:p>
        </p:txBody>
      </p:sp>
      <p:sp>
        <p:nvSpPr>
          <p:cNvPr id="36" name="Ellipsi 35">
            <a:extLst>
              <a:ext uri="{FF2B5EF4-FFF2-40B4-BE49-F238E27FC236}">
                <a16:creationId xmlns:a16="http://schemas.microsoft.com/office/drawing/2014/main" id="{A9DCFBD0-342C-BCA9-C2D1-0E1EB93FD5F5}"/>
              </a:ext>
            </a:extLst>
          </p:cNvPr>
          <p:cNvSpPr/>
          <p:nvPr/>
        </p:nvSpPr>
        <p:spPr>
          <a:xfrm>
            <a:off x="1942719" y="4967536"/>
            <a:ext cx="556511" cy="307778"/>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ptos" panose="020B0004020202020204"/>
                <a:ea typeface="+mn-ea"/>
                <a:cs typeface="+mn-cs"/>
              </a:rPr>
              <a:t>7</a:t>
            </a:r>
            <a:r>
              <a:rPr kumimoji="0" lang="fi-FI" sz="1800" b="0" i="0" u="none" strike="noStrike" kern="1200" cap="none" spc="0" normalizeH="0" baseline="0" noProof="0">
                <a:ln>
                  <a:noFill/>
                </a:ln>
                <a:solidFill>
                  <a:prstClr val="black"/>
                </a:solidFill>
                <a:effectLst/>
                <a:uLnTx/>
                <a:uFillTx/>
                <a:latin typeface="Aptos" panose="020B0004020202020204"/>
                <a:ea typeface="+mn-ea"/>
                <a:cs typeface="+mn-cs"/>
              </a:rPr>
              <a:t>.</a:t>
            </a:r>
          </a:p>
        </p:txBody>
      </p:sp>
      <p:pic>
        <p:nvPicPr>
          <p:cNvPr id="3" name="Picture 3">
            <a:extLst>
              <a:ext uri="{FF2B5EF4-FFF2-40B4-BE49-F238E27FC236}">
                <a16:creationId xmlns:a16="http://schemas.microsoft.com/office/drawing/2014/main" id="{DEB0C4BC-AC59-26E4-DEF8-D10872BD5CCA}"/>
              </a:ext>
            </a:extLst>
          </p:cNvPr>
          <p:cNvPicPr>
            <a:picLocks noChangeAspect="1"/>
          </p:cNvPicPr>
          <p:nvPr/>
        </p:nvPicPr>
        <p:blipFill>
          <a:blip r:embed="rId9"/>
          <a:stretch>
            <a:fillRect/>
          </a:stretch>
        </p:blipFill>
        <p:spPr>
          <a:xfrm>
            <a:off x="10662081" y="6358917"/>
            <a:ext cx="1352550" cy="304800"/>
          </a:xfrm>
          <a:prstGeom prst="rect">
            <a:avLst/>
          </a:prstGeom>
        </p:spPr>
      </p:pic>
    </p:spTree>
    <p:extLst>
      <p:ext uri="{BB962C8B-B14F-4D97-AF65-F5344CB8AC3E}">
        <p14:creationId xmlns:p14="http://schemas.microsoft.com/office/powerpoint/2010/main" val="2942343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7B84B-F74D-7468-0E54-62C5A1D7BF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D0EC65-073E-F9ED-8D91-85A1AE92E986}"/>
              </a:ext>
            </a:extLst>
          </p:cNvPr>
          <p:cNvSpPr>
            <a:spLocks noGrp="1"/>
          </p:cNvSpPr>
          <p:nvPr>
            <p:ph type="title"/>
          </p:nvPr>
        </p:nvSpPr>
        <p:spPr>
          <a:xfrm>
            <a:off x="899652" y="807577"/>
            <a:ext cx="10515600" cy="1169100"/>
          </a:xfrm>
        </p:spPr>
        <p:txBody>
          <a:bodyPr/>
          <a:lstStyle/>
          <a:p>
            <a:r>
              <a:rPr lang="en-US" err="1">
                <a:ea typeface="Tahoma"/>
                <a:cs typeface="Tahoma"/>
              </a:rPr>
              <a:t>Oppiminen</a:t>
            </a:r>
            <a:r>
              <a:rPr lang="en-US">
                <a:ea typeface="Tahoma"/>
                <a:cs typeface="Tahoma"/>
              </a:rPr>
              <a:t> MUNDO-harjoittelussa</a:t>
            </a:r>
            <a:br>
              <a:rPr lang="en-US">
                <a:ea typeface="Tahoma"/>
                <a:cs typeface="Tahoma"/>
              </a:rPr>
            </a:br>
            <a:r>
              <a:rPr lang="en-US">
                <a:ea typeface="Tahoma"/>
                <a:cs typeface="Tahoma"/>
              </a:rPr>
              <a:t>   </a:t>
            </a:r>
            <a:br>
              <a:rPr lang="en-US">
                <a:ea typeface="Tahoma"/>
                <a:cs typeface="Tahoma"/>
              </a:rPr>
            </a:br>
            <a:endParaRPr lang="en-US">
              <a:ea typeface="Tahoma"/>
              <a:cs typeface="Tahoma"/>
            </a:endParaRPr>
          </a:p>
        </p:txBody>
      </p:sp>
      <p:sp>
        <p:nvSpPr>
          <p:cNvPr id="3" name="Content Placeholder 2">
            <a:extLst>
              <a:ext uri="{FF2B5EF4-FFF2-40B4-BE49-F238E27FC236}">
                <a16:creationId xmlns:a16="http://schemas.microsoft.com/office/drawing/2014/main" id="{65F26114-CB72-B6CC-03B9-4937067DB10D}"/>
              </a:ext>
            </a:extLst>
          </p:cNvPr>
          <p:cNvSpPr>
            <a:spLocks noGrp="1"/>
          </p:cNvSpPr>
          <p:nvPr>
            <p:ph idx="1"/>
          </p:nvPr>
        </p:nvSpPr>
        <p:spPr>
          <a:xfrm>
            <a:off x="755933" y="542714"/>
            <a:ext cx="10642599" cy="5312372"/>
          </a:xfrm>
        </p:spPr>
        <p:txBody>
          <a:bodyPr vert="horz" lIns="0" tIns="0" rIns="0" bIns="0" rtlCol="0" anchor="t">
            <a:noAutofit/>
          </a:bodyPr>
          <a:lstStyle/>
          <a:p>
            <a:pPr marL="0" indent="0">
              <a:buNone/>
            </a:pPr>
            <a:endParaRPr lang="en-US" sz="1800">
              <a:solidFill>
                <a:srgbClr val="252525"/>
              </a:solidFill>
              <a:ea typeface="Tahoma"/>
              <a:cs typeface="Tahoma"/>
            </a:endParaRPr>
          </a:p>
          <a:p>
            <a:pPr marL="0" indent="0">
              <a:buNone/>
            </a:pPr>
            <a:r>
              <a:rPr lang="en-US" sz="1600" b="1" err="1">
                <a:solidFill>
                  <a:srgbClr val="252525"/>
                </a:solidFill>
                <a:ea typeface="Tahoma"/>
                <a:cs typeface="Tahoma"/>
              </a:rPr>
              <a:t>Opiskelija</a:t>
            </a:r>
            <a:endParaRPr lang="en-US" sz="1600" b="1">
              <a:solidFill>
                <a:srgbClr val="000000"/>
              </a:solidFill>
              <a:ea typeface="Tahoma"/>
              <a:cs typeface="Tahoma"/>
            </a:endParaRPr>
          </a:p>
          <a:p>
            <a:pPr marL="285750" indent="-285750"/>
            <a:r>
              <a:rPr lang="en-US" sz="1600" err="1">
                <a:solidFill>
                  <a:srgbClr val="252525"/>
                </a:solidFill>
                <a:ea typeface="Tahoma"/>
                <a:cs typeface="Tahoma"/>
              </a:rPr>
              <a:t>Oppii</a:t>
            </a:r>
            <a:r>
              <a:rPr lang="en-US" sz="1600">
                <a:solidFill>
                  <a:srgbClr val="252525"/>
                </a:solidFill>
                <a:ea typeface="Tahoma"/>
                <a:cs typeface="Tahoma"/>
              </a:rPr>
              <a:t> </a:t>
            </a:r>
            <a:r>
              <a:rPr lang="en-US" sz="1600" err="1">
                <a:solidFill>
                  <a:srgbClr val="252525"/>
                </a:solidFill>
                <a:ea typeface="Tahoma"/>
                <a:cs typeface="Tahoma"/>
              </a:rPr>
              <a:t>ottamaan</a:t>
            </a:r>
            <a:r>
              <a:rPr lang="en-US" sz="1600">
                <a:solidFill>
                  <a:srgbClr val="252525"/>
                </a:solidFill>
                <a:ea typeface="Tahoma"/>
                <a:cs typeface="Tahoma"/>
              </a:rPr>
              <a:t> </a:t>
            </a:r>
            <a:r>
              <a:rPr lang="en-US" sz="1600" err="1">
                <a:solidFill>
                  <a:srgbClr val="252525"/>
                </a:solidFill>
                <a:ea typeface="Tahoma"/>
                <a:cs typeface="Tahoma"/>
              </a:rPr>
              <a:t>vastuuta</a:t>
            </a:r>
            <a:r>
              <a:rPr lang="en-US" sz="1600">
                <a:solidFill>
                  <a:srgbClr val="252525"/>
                </a:solidFill>
                <a:ea typeface="Tahoma"/>
                <a:cs typeface="Tahoma"/>
              </a:rPr>
              <a:t> </a:t>
            </a:r>
            <a:r>
              <a:rPr lang="en-US" sz="1600" err="1">
                <a:solidFill>
                  <a:srgbClr val="252525"/>
                </a:solidFill>
                <a:ea typeface="Tahoma"/>
                <a:cs typeface="Tahoma"/>
              </a:rPr>
              <a:t>oppimisesta</a:t>
            </a:r>
            <a:r>
              <a:rPr lang="en-US" sz="1600">
                <a:solidFill>
                  <a:srgbClr val="252525"/>
                </a:solidFill>
                <a:ea typeface="Tahoma"/>
                <a:cs typeface="Tahoma"/>
              </a:rPr>
              <a:t> ja </a:t>
            </a:r>
            <a:r>
              <a:rPr lang="en-US" sz="1600" err="1">
                <a:solidFill>
                  <a:srgbClr val="252525"/>
                </a:solidFill>
                <a:ea typeface="Tahoma"/>
                <a:cs typeface="Tahoma"/>
              </a:rPr>
              <a:t>potilaan</a:t>
            </a:r>
            <a:r>
              <a:rPr lang="en-US" sz="1600">
                <a:solidFill>
                  <a:srgbClr val="252525"/>
                </a:solidFill>
                <a:ea typeface="Tahoma"/>
                <a:cs typeface="Tahoma"/>
              </a:rPr>
              <a:t> </a:t>
            </a:r>
            <a:r>
              <a:rPr lang="en-US" sz="1600" err="1">
                <a:solidFill>
                  <a:srgbClr val="252525"/>
                </a:solidFill>
                <a:ea typeface="Tahoma"/>
                <a:cs typeface="Tahoma"/>
              </a:rPr>
              <a:t>hoidosta</a:t>
            </a:r>
            <a:r>
              <a:rPr lang="en-US" sz="1600">
                <a:solidFill>
                  <a:srgbClr val="252525"/>
                </a:solidFill>
                <a:ea typeface="Tahoma"/>
                <a:cs typeface="Tahoma"/>
              </a:rPr>
              <a:t>/</a:t>
            </a:r>
            <a:r>
              <a:rPr lang="en-US" sz="1600" err="1">
                <a:solidFill>
                  <a:srgbClr val="252525"/>
                </a:solidFill>
                <a:ea typeface="Tahoma"/>
                <a:cs typeface="Tahoma"/>
              </a:rPr>
              <a:t>fysioterapiasta</a:t>
            </a:r>
            <a:endParaRPr lang="en-US" sz="1600">
              <a:solidFill>
                <a:srgbClr val="252525"/>
              </a:solidFill>
              <a:ea typeface="Tahoma"/>
              <a:cs typeface="Tahoma"/>
            </a:endParaRPr>
          </a:p>
          <a:p>
            <a:pPr marL="285750" indent="-285750"/>
            <a:r>
              <a:rPr lang="en-US" sz="1600" err="1">
                <a:solidFill>
                  <a:srgbClr val="252525"/>
                </a:solidFill>
                <a:ea typeface="Tahoma"/>
                <a:cs typeface="Tahoma"/>
              </a:rPr>
              <a:t>Oppii</a:t>
            </a:r>
            <a:r>
              <a:rPr lang="en-US" sz="1600">
                <a:solidFill>
                  <a:srgbClr val="252525"/>
                </a:solidFill>
                <a:ea typeface="Tahoma"/>
                <a:cs typeface="Tahoma"/>
              </a:rPr>
              <a:t> </a:t>
            </a:r>
            <a:r>
              <a:rPr lang="en-US" sz="1600" err="1">
                <a:solidFill>
                  <a:srgbClr val="252525"/>
                </a:solidFill>
                <a:ea typeface="Tahoma"/>
                <a:cs typeface="Tahoma"/>
              </a:rPr>
              <a:t>hoitamaan</a:t>
            </a:r>
            <a:r>
              <a:rPr lang="en-US" sz="1600">
                <a:solidFill>
                  <a:srgbClr val="252525"/>
                </a:solidFill>
                <a:ea typeface="Tahoma"/>
                <a:cs typeface="Tahoma"/>
              </a:rPr>
              <a:t> </a:t>
            </a:r>
            <a:r>
              <a:rPr lang="en-US" sz="1600" err="1">
                <a:solidFill>
                  <a:srgbClr val="252525"/>
                </a:solidFill>
                <a:ea typeface="Tahoma"/>
                <a:cs typeface="Tahoma"/>
              </a:rPr>
              <a:t>potilasta</a:t>
            </a:r>
            <a:r>
              <a:rPr lang="en-US" sz="1600">
                <a:solidFill>
                  <a:srgbClr val="252525"/>
                </a:solidFill>
                <a:ea typeface="Tahoma"/>
                <a:cs typeface="Tahoma"/>
              </a:rPr>
              <a:t> </a:t>
            </a:r>
            <a:r>
              <a:rPr lang="en-US" sz="1600" err="1">
                <a:solidFill>
                  <a:srgbClr val="252525"/>
                </a:solidFill>
                <a:ea typeface="Tahoma"/>
                <a:cs typeface="Tahoma"/>
              </a:rPr>
              <a:t>kokonaisvaltaisesti</a:t>
            </a:r>
            <a:endParaRPr lang="en-US" sz="1600">
              <a:solidFill>
                <a:srgbClr val="252525"/>
              </a:solidFill>
              <a:ea typeface="Tahoma"/>
              <a:cs typeface="Tahoma"/>
            </a:endParaRPr>
          </a:p>
          <a:p>
            <a:pPr marL="285750" indent="-285750"/>
            <a:r>
              <a:rPr lang="en-US" sz="1600" err="1">
                <a:solidFill>
                  <a:srgbClr val="252525"/>
                </a:solidFill>
                <a:ea typeface="Tahoma"/>
                <a:cs typeface="Tahoma"/>
              </a:rPr>
              <a:t>Oppii</a:t>
            </a:r>
            <a:r>
              <a:rPr lang="en-US" sz="1600">
                <a:solidFill>
                  <a:srgbClr val="252525"/>
                </a:solidFill>
                <a:ea typeface="Tahoma"/>
                <a:cs typeface="Tahoma"/>
              </a:rPr>
              <a:t> </a:t>
            </a:r>
            <a:r>
              <a:rPr lang="en-US" sz="1600" err="1">
                <a:solidFill>
                  <a:srgbClr val="252525"/>
                </a:solidFill>
                <a:ea typeface="Tahoma"/>
                <a:cs typeface="Tahoma"/>
              </a:rPr>
              <a:t>päätöksenteko</a:t>
            </a:r>
            <a:r>
              <a:rPr lang="en-US" sz="1600">
                <a:solidFill>
                  <a:srgbClr val="252525"/>
                </a:solidFill>
                <a:ea typeface="Tahoma"/>
                <a:cs typeface="Tahoma"/>
              </a:rPr>
              <a:t>- ja </a:t>
            </a:r>
            <a:r>
              <a:rPr lang="en-US" sz="1600" err="1">
                <a:solidFill>
                  <a:srgbClr val="252525"/>
                </a:solidFill>
                <a:ea typeface="Tahoma"/>
                <a:cs typeface="Tahoma"/>
              </a:rPr>
              <a:t>ongelmanratkaisutaitoja</a:t>
            </a:r>
            <a:endParaRPr lang="en-US" sz="1600">
              <a:solidFill>
                <a:srgbClr val="252525"/>
              </a:solidFill>
              <a:ea typeface="Tahoma"/>
              <a:cs typeface="Tahoma"/>
            </a:endParaRPr>
          </a:p>
          <a:p>
            <a:pPr marL="285750" indent="-285750"/>
            <a:r>
              <a:rPr lang="en-US" sz="1600" err="1">
                <a:solidFill>
                  <a:srgbClr val="252525"/>
                </a:solidFill>
                <a:ea typeface="Tahoma"/>
                <a:cs typeface="Tahoma"/>
              </a:rPr>
              <a:t>Oppi</a:t>
            </a:r>
            <a:r>
              <a:rPr lang="en-US" sz="1600">
                <a:solidFill>
                  <a:srgbClr val="252525"/>
                </a:solidFill>
                <a:ea typeface="Tahoma"/>
                <a:cs typeface="Tahoma"/>
              </a:rPr>
              <a:t> </a:t>
            </a:r>
            <a:r>
              <a:rPr lang="en-US" sz="1600" err="1">
                <a:solidFill>
                  <a:srgbClr val="252525"/>
                </a:solidFill>
                <a:ea typeface="Tahoma"/>
                <a:cs typeface="Tahoma"/>
              </a:rPr>
              <a:t>tiimi</a:t>
            </a:r>
            <a:r>
              <a:rPr lang="en-US" sz="1600">
                <a:solidFill>
                  <a:srgbClr val="252525"/>
                </a:solidFill>
                <a:ea typeface="Tahoma"/>
                <a:cs typeface="Tahoma"/>
              </a:rPr>
              <a:t>- ja </a:t>
            </a:r>
            <a:r>
              <a:rPr lang="en-US" sz="1600" err="1">
                <a:solidFill>
                  <a:srgbClr val="252525"/>
                </a:solidFill>
                <a:ea typeface="Tahoma"/>
                <a:cs typeface="Tahoma"/>
              </a:rPr>
              <a:t>työelämätaitoja</a:t>
            </a:r>
            <a:endParaRPr lang="en-US" sz="1600">
              <a:solidFill>
                <a:srgbClr val="252525"/>
              </a:solidFill>
              <a:ea typeface="Tahoma"/>
              <a:cs typeface="Tahoma"/>
            </a:endParaRPr>
          </a:p>
          <a:p>
            <a:pPr marL="285750" indent="-285750"/>
            <a:r>
              <a:rPr lang="en-US" sz="1600" err="1">
                <a:solidFill>
                  <a:srgbClr val="252525"/>
                </a:solidFill>
                <a:ea typeface="Tahoma"/>
                <a:cs typeface="Tahoma"/>
              </a:rPr>
              <a:t>Oppii</a:t>
            </a:r>
            <a:r>
              <a:rPr lang="en-US" sz="1600">
                <a:solidFill>
                  <a:srgbClr val="252525"/>
                </a:solidFill>
                <a:ea typeface="Tahoma"/>
                <a:cs typeface="Tahoma"/>
              </a:rPr>
              <a:t> </a:t>
            </a:r>
            <a:r>
              <a:rPr lang="en-US" sz="1600" err="1">
                <a:solidFill>
                  <a:srgbClr val="252525"/>
                </a:solidFill>
                <a:ea typeface="Tahoma"/>
                <a:cs typeface="Tahoma"/>
              </a:rPr>
              <a:t>ammatillista</a:t>
            </a:r>
            <a:r>
              <a:rPr lang="en-US" sz="1600">
                <a:solidFill>
                  <a:srgbClr val="252525"/>
                </a:solidFill>
                <a:ea typeface="Tahoma"/>
                <a:cs typeface="Tahoma"/>
              </a:rPr>
              <a:t> </a:t>
            </a:r>
            <a:r>
              <a:rPr lang="en-US" sz="1600" err="1">
                <a:solidFill>
                  <a:srgbClr val="252525"/>
                </a:solidFill>
                <a:ea typeface="Tahoma"/>
                <a:cs typeface="Tahoma"/>
              </a:rPr>
              <a:t>suomea</a:t>
            </a:r>
            <a:r>
              <a:rPr lang="en-US" sz="1600">
                <a:solidFill>
                  <a:srgbClr val="252525"/>
                </a:solidFill>
                <a:ea typeface="Tahoma"/>
                <a:cs typeface="Tahoma"/>
              </a:rPr>
              <a:t>/</a:t>
            </a:r>
            <a:r>
              <a:rPr lang="en-US" sz="1600" err="1">
                <a:solidFill>
                  <a:srgbClr val="252525"/>
                </a:solidFill>
                <a:ea typeface="Tahoma"/>
                <a:cs typeface="Tahoma"/>
              </a:rPr>
              <a:t>englantia</a:t>
            </a:r>
            <a:r>
              <a:rPr lang="en-US" sz="1600">
                <a:solidFill>
                  <a:srgbClr val="252525"/>
                </a:solidFill>
                <a:ea typeface="Tahoma"/>
                <a:cs typeface="Tahoma"/>
              </a:rPr>
              <a:t> ja </a:t>
            </a:r>
            <a:r>
              <a:rPr lang="en-US" sz="1600" err="1">
                <a:solidFill>
                  <a:srgbClr val="252525"/>
                </a:solidFill>
                <a:ea typeface="Tahoma"/>
                <a:cs typeface="Tahoma"/>
              </a:rPr>
              <a:t>kieli</a:t>
            </a:r>
            <a:r>
              <a:rPr lang="en-US" sz="1600">
                <a:solidFill>
                  <a:srgbClr val="252525"/>
                </a:solidFill>
                <a:ea typeface="Tahoma"/>
                <a:cs typeface="Tahoma"/>
              </a:rPr>
              <a:t>- ja </a:t>
            </a:r>
            <a:r>
              <a:rPr lang="en-US" sz="1600" err="1">
                <a:solidFill>
                  <a:srgbClr val="252525"/>
                </a:solidFill>
                <a:ea typeface="Tahoma"/>
                <a:cs typeface="Tahoma"/>
              </a:rPr>
              <a:t>kulttuuritietoisuutta</a:t>
            </a:r>
            <a:endParaRPr lang="en-US" sz="1600">
              <a:solidFill>
                <a:srgbClr val="252525"/>
              </a:solidFill>
              <a:ea typeface="Tahoma"/>
              <a:cs typeface="Tahoma"/>
            </a:endParaRPr>
          </a:p>
          <a:p>
            <a:pPr marL="285750" indent="-285750"/>
            <a:r>
              <a:rPr lang="en-US" sz="1600">
                <a:solidFill>
                  <a:srgbClr val="252525"/>
                </a:solidFill>
                <a:ea typeface="Tahoma"/>
                <a:cs typeface="Tahoma"/>
              </a:rPr>
              <a:t>Saa </a:t>
            </a:r>
            <a:r>
              <a:rPr lang="en-US" sz="1600" err="1">
                <a:solidFill>
                  <a:srgbClr val="252525"/>
                </a:solidFill>
                <a:ea typeface="Tahoma"/>
                <a:cs typeface="Tahoma"/>
              </a:rPr>
              <a:t>valmiuksia</a:t>
            </a:r>
            <a:r>
              <a:rPr lang="en-US" sz="1600">
                <a:solidFill>
                  <a:srgbClr val="252525"/>
                </a:solidFill>
                <a:ea typeface="Tahoma"/>
                <a:cs typeface="Tahoma"/>
              </a:rPr>
              <a:t> </a:t>
            </a:r>
            <a:r>
              <a:rPr lang="en-US" sz="1600" err="1">
                <a:solidFill>
                  <a:srgbClr val="252525"/>
                </a:solidFill>
                <a:ea typeface="Tahoma"/>
                <a:cs typeface="Tahoma"/>
              </a:rPr>
              <a:t>työelämään</a:t>
            </a:r>
            <a:r>
              <a:rPr lang="en-US" sz="1600">
                <a:solidFill>
                  <a:srgbClr val="252525"/>
                </a:solidFill>
                <a:ea typeface="Tahoma"/>
                <a:cs typeface="Tahoma"/>
              </a:rPr>
              <a:t> </a:t>
            </a:r>
            <a:r>
              <a:rPr lang="en-US" sz="1600" err="1">
                <a:solidFill>
                  <a:srgbClr val="252525"/>
                </a:solidFill>
                <a:ea typeface="Tahoma"/>
                <a:cs typeface="Tahoma"/>
              </a:rPr>
              <a:t>siirtymisessä</a:t>
            </a:r>
            <a:endParaRPr lang="en-US" sz="1600">
              <a:solidFill>
                <a:srgbClr val="252525"/>
              </a:solidFill>
              <a:ea typeface="Tahoma"/>
              <a:cs typeface="Tahoma"/>
            </a:endParaRPr>
          </a:p>
          <a:p>
            <a:pPr marL="0" indent="0">
              <a:buNone/>
            </a:pPr>
            <a:r>
              <a:rPr lang="en-US" sz="1600" b="1" err="1">
                <a:solidFill>
                  <a:srgbClr val="252525"/>
                </a:solidFill>
                <a:ea typeface="Tahoma"/>
                <a:cs typeface="Tahoma"/>
              </a:rPr>
              <a:t>Oppimisympäristö</a:t>
            </a:r>
            <a:endParaRPr lang="en-US" sz="1600" b="1">
              <a:solidFill>
                <a:srgbClr val="252525"/>
              </a:solidFill>
              <a:ea typeface="Tahoma"/>
              <a:cs typeface="Tahoma"/>
            </a:endParaRPr>
          </a:p>
          <a:p>
            <a:pPr marL="285750" indent="-285750"/>
            <a:r>
              <a:rPr lang="en-US" sz="1600" err="1">
                <a:solidFill>
                  <a:srgbClr val="252525"/>
                </a:solidFill>
                <a:ea typeface="Tahoma"/>
                <a:cs typeface="Tahoma"/>
              </a:rPr>
              <a:t>Ohjaustaidot</a:t>
            </a:r>
            <a:r>
              <a:rPr lang="en-US" sz="1600">
                <a:solidFill>
                  <a:srgbClr val="252525"/>
                </a:solidFill>
                <a:ea typeface="Tahoma"/>
                <a:cs typeface="Tahoma"/>
              </a:rPr>
              <a:t> </a:t>
            </a:r>
            <a:r>
              <a:rPr lang="en-US" sz="1600" err="1">
                <a:solidFill>
                  <a:srgbClr val="252525"/>
                </a:solidFill>
                <a:ea typeface="Tahoma"/>
                <a:cs typeface="Tahoma"/>
              </a:rPr>
              <a:t>kehittyvät</a:t>
            </a:r>
            <a:endParaRPr lang="en-US" sz="1600">
              <a:solidFill>
                <a:srgbClr val="252525"/>
              </a:solidFill>
              <a:ea typeface="Tahoma"/>
              <a:cs typeface="Tahoma"/>
            </a:endParaRPr>
          </a:p>
          <a:p>
            <a:pPr marL="285750" indent="-285750"/>
            <a:r>
              <a:rPr lang="en-US" sz="1600" err="1">
                <a:solidFill>
                  <a:srgbClr val="252525"/>
                </a:solidFill>
                <a:ea typeface="Tahoma"/>
                <a:cs typeface="Tahoma"/>
              </a:rPr>
              <a:t>Työyhteisö</a:t>
            </a:r>
            <a:r>
              <a:rPr lang="en-US" sz="1600">
                <a:solidFill>
                  <a:srgbClr val="252525"/>
                </a:solidFill>
                <a:ea typeface="Tahoma"/>
                <a:cs typeface="Tahoma"/>
              </a:rPr>
              <a:t>- ja </a:t>
            </a:r>
            <a:r>
              <a:rPr lang="en-US" sz="1600" err="1">
                <a:solidFill>
                  <a:srgbClr val="252525"/>
                </a:solidFill>
                <a:ea typeface="Tahoma"/>
                <a:cs typeface="Tahoma"/>
              </a:rPr>
              <a:t>ryhmätyötaidot</a:t>
            </a:r>
            <a:r>
              <a:rPr lang="en-US" sz="1600">
                <a:solidFill>
                  <a:srgbClr val="252525"/>
                </a:solidFill>
                <a:ea typeface="Tahoma"/>
                <a:cs typeface="Tahoma"/>
              </a:rPr>
              <a:t> </a:t>
            </a:r>
            <a:r>
              <a:rPr lang="en-US" sz="1600" err="1">
                <a:solidFill>
                  <a:srgbClr val="252525"/>
                </a:solidFill>
                <a:ea typeface="Tahoma"/>
                <a:cs typeface="Tahoma"/>
              </a:rPr>
              <a:t>kehittyvät</a:t>
            </a:r>
            <a:endParaRPr lang="en-US" sz="1600">
              <a:solidFill>
                <a:srgbClr val="252525"/>
              </a:solidFill>
              <a:ea typeface="Tahoma"/>
              <a:cs typeface="Tahoma"/>
            </a:endParaRPr>
          </a:p>
          <a:p>
            <a:pPr marL="285750" indent="-285750"/>
            <a:r>
              <a:rPr lang="en-US" sz="1600" err="1">
                <a:solidFill>
                  <a:srgbClr val="252525"/>
                </a:solidFill>
                <a:ea typeface="Tahoma"/>
                <a:cs typeface="Tahoma"/>
              </a:rPr>
              <a:t>Toimintatavat</a:t>
            </a:r>
            <a:r>
              <a:rPr lang="en-US" sz="1600">
                <a:solidFill>
                  <a:srgbClr val="252525"/>
                </a:solidFill>
                <a:ea typeface="Tahoma"/>
                <a:cs typeface="Tahoma"/>
              </a:rPr>
              <a:t> </a:t>
            </a:r>
            <a:r>
              <a:rPr lang="en-US" sz="1600" err="1">
                <a:solidFill>
                  <a:srgbClr val="252525"/>
                </a:solidFill>
                <a:ea typeface="Tahoma"/>
                <a:cs typeface="Tahoma"/>
              </a:rPr>
              <a:t>kehittyvät</a:t>
            </a:r>
            <a:endParaRPr lang="en-US" sz="1600">
              <a:solidFill>
                <a:srgbClr val="252525"/>
              </a:solidFill>
              <a:ea typeface="Tahoma"/>
              <a:cs typeface="Tahoma"/>
            </a:endParaRPr>
          </a:p>
          <a:p>
            <a:pPr marL="285750" indent="-285750"/>
            <a:r>
              <a:rPr lang="en-US" sz="1600" err="1">
                <a:solidFill>
                  <a:srgbClr val="252525"/>
                </a:solidFill>
                <a:ea typeface="Tahoma"/>
                <a:cs typeface="Tahoma"/>
              </a:rPr>
              <a:t>Kielitaito</a:t>
            </a:r>
            <a:r>
              <a:rPr lang="en-US" sz="1600">
                <a:solidFill>
                  <a:srgbClr val="252525"/>
                </a:solidFill>
                <a:ea typeface="Tahoma"/>
                <a:cs typeface="Tahoma"/>
              </a:rPr>
              <a:t> </a:t>
            </a:r>
            <a:r>
              <a:rPr lang="en-US" sz="1600" err="1">
                <a:solidFill>
                  <a:srgbClr val="252525"/>
                </a:solidFill>
                <a:ea typeface="Tahoma"/>
                <a:cs typeface="Tahoma"/>
              </a:rPr>
              <a:t>kehittyy</a:t>
            </a:r>
            <a:r>
              <a:rPr lang="en-US" sz="1600">
                <a:solidFill>
                  <a:srgbClr val="252525"/>
                </a:solidFill>
                <a:ea typeface="Tahoma"/>
                <a:cs typeface="Tahoma"/>
              </a:rPr>
              <a:t> </a:t>
            </a:r>
          </a:p>
          <a:p>
            <a:pPr marL="285750" indent="-285750"/>
            <a:r>
              <a:rPr lang="en-US" sz="1600">
                <a:solidFill>
                  <a:srgbClr val="252525"/>
                </a:solidFill>
                <a:ea typeface="Tahoma"/>
                <a:cs typeface="Tahoma"/>
              </a:rPr>
              <a:t>Kieli- ja </a:t>
            </a:r>
            <a:r>
              <a:rPr lang="en-US" sz="1600" err="1">
                <a:solidFill>
                  <a:srgbClr val="252525"/>
                </a:solidFill>
                <a:ea typeface="Tahoma"/>
                <a:cs typeface="Tahoma"/>
              </a:rPr>
              <a:t>kulttuuritietoisuusosaaminen</a:t>
            </a:r>
            <a:r>
              <a:rPr lang="en-US" sz="1600">
                <a:solidFill>
                  <a:srgbClr val="252525"/>
                </a:solidFill>
                <a:ea typeface="Tahoma"/>
                <a:cs typeface="Tahoma"/>
              </a:rPr>
              <a:t> </a:t>
            </a:r>
            <a:r>
              <a:rPr lang="en-US" sz="1600" err="1">
                <a:solidFill>
                  <a:srgbClr val="252525"/>
                </a:solidFill>
                <a:ea typeface="Tahoma"/>
                <a:cs typeface="Tahoma"/>
              </a:rPr>
              <a:t>kehittyy</a:t>
            </a:r>
            <a:r>
              <a:rPr lang="en-US" sz="1800">
                <a:solidFill>
                  <a:srgbClr val="252525"/>
                </a:solidFill>
                <a:ea typeface="Tahoma"/>
                <a:cs typeface="Tahoma"/>
              </a:rPr>
              <a:t> </a:t>
            </a:r>
          </a:p>
          <a:p>
            <a:pPr marL="0" indent="0">
              <a:buNone/>
            </a:pPr>
            <a:endParaRPr lang="en-US" sz="1800">
              <a:solidFill>
                <a:srgbClr val="252525"/>
              </a:solidFill>
              <a:ea typeface="Tahoma"/>
              <a:cs typeface="Tahoma"/>
            </a:endParaRPr>
          </a:p>
          <a:p>
            <a:pPr marL="285750" indent="-285750"/>
            <a:endParaRPr lang="en-US" sz="1800">
              <a:solidFill>
                <a:srgbClr val="252525"/>
              </a:solidFill>
              <a:ea typeface="Tahoma"/>
              <a:cs typeface="Tahoma"/>
            </a:endParaRPr>
          </a:p>
          <a:p>
            <a:pPr marL="0" indent="0">
              <a:buNone/>
            </a:pPr>
            <a:endParaRPr lang="en-US" sz="1800">
              <a:solidFill>
                <a:srgbClr val="252525"/>
              </a:solidFill>
              <a:ea typeface="Tahoma"/>
              <a:cs typeface="Tahoma"/>
            </a:endParaRPr>
          </a:p>
          <a:p>
            <a:pPr marL="0" indent="0">
              <a:buNone/>
            </a:pPr>
            <a:endParaRPr lang="en-US" sz="1800">
              <a:solidFill>
                <a:srgbClr val="252525"/>
              </a:solidFill>
              <a:ea typeface="Tahoma"/>
              <a:cs typeface="Tahoma"/>
            </a:endParaRPr>
          </a:p>
          <a:p>
            <a:pPr marL="285750" indent="-285750"/>
            <a:endParaRPr lang="en-US" sz="1800">
              <a:solidFill>
                <a:srgbClr val="252525"/>
              </a:solidFill>
              <a:ea typeface="Tahoma"/>
              <a:cs typeface="Tahoma"/>
            </a:endParaRPr>
          </a:p>
          <a:p>
            <a:endParaRPr lang="en-US" sz="1800">
              <a:solidFill>
                <a:srgbClr val="252525"/>
              </a:solidFill>
              <a:ea typeface="Tahoma"/>
              <a:cs typeface="Tahoma"/>
            </a:endParaRPr>
          </a:p>
          <a:p>
            <a:endParaRPr lang="en-US" sz="1800">
              <a:solidFill>
                <a:srgbClr val="252525"/>
              </a:solidFill>
              <a:ea typeface="Tahoma"/>
              <a:cs typeface="Tahoma"/>
            </a:endParaRPr>
          </a:p>
          <a:p>
            <a:pPr marL="0" indent="0">
              <a:buNone/>
            </a:pPr>
            <a:endParaRPr lang="en-US" sz="1800">
              <a:solidFill>
                <a:srgbClr val="252525"/>
              </a:solidFill>
              <a:ea typeface="Tahoma"/>
              <a:cs typeface="Tahoma"/>
            </a:endParaRPr>
          </a:p>
        </p:txBody>
      </p:sp>
      <p:pic>
        <p:nvPicPr>
          <p:cNvPr id="8" name="Picture 3" descr="Kuva, joka sisältää kohteen teksti, Fontti, logo, Grafiikka&#10;&#10;Kuvaus luotu automaattisesti">
            <a:extLst>
              <a:ext uri="{FF2B5EF4-FFF2-40B4-BE49-F238E27FC236}">
                <a16:creationId xmlns:a16="http://schemas.microsoft.com/office/drawing/2014/main" id="{EF0A2AB5-C595-E717-5976-DBACAFF74365}"/>
              </a:ext>
            </a:extLst>
          </p:cNvPr>
          <p:cNvPicPr>
            <a:picLocks noChangeAspect="1"/>
          </p:cNvPicPr>
          <p:nvPr/>
        </p:nvPicPr>
        <p:blipFill>
          <a:blip r:embed="rId3"/>
          <a:stretch>
            <a:fillRect/>
          </a:stretch>
        </p:blipFill>
        <p:spPr>
          <a:xfrm>
            <a:off x="10932739" y="6095877"/>
            <a:ext cx="987800" cy="605241"/>
          </a:xfrm>
          <a:prstGeom prst="rect">
            <a:avLst/>
          </a:prstGeom>
        </p:spPr>
      </p:pic>
      <p:pic>
        <p:nvPicPr>
          <p:cNvPr id="5" name="Picture 4">
            <a:extLst>
              <a:ext uri="{FF2B5EF4-FFF2-40B4-BE49-F238E27FC236}">
                <a16:creationId xmlns:a16="http://schemas.microsoft.com/office/drawing/2014/main" id="{30475048-6284-B287-D7D3-E4525095708D}"/>
              </a:ext>
            </a:extLst>
          </p:cNvPr>
          <p:cNvPicPr>
            <a:picLocks noChangeAspect="1"/>
          </p:cNvPicPr>
          <p:nvPr/>
        </p:nvPicPr>
        <p:blipFill>
          <a:blip r:embed="rId4"/>
          <a:stretch>
            <a:fillRect/>
          </a:stretch>
        </p:blipFill>
        <p:spPr>
          <a:xfrm>
            <a:off x="9464187" y="6402753"/>
            <a:ext cx="1352550" cy="304800"/>
          </a:xfrm>
          <a:prstGeom prst="rect">
            <a:avLst/>
          </a:prstGeom>
        </p:spPr>
      </p:pic>
    </p:spTree>
    <p:extLst>
      <p:ext uri="{BB962C8B-B14F-4D97-AF65-F5344CB8AC3E}">
        <p14:creationId xmlns:p14="http://schemas.microsoft.com/office/powerpoint/2010/main" val="1278915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D43FA-88D1-137A-7112-86A1C890D4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A7F1AD-C78F-6E73-CCA5-D3521EBF8432}"/>
              </a:ext>
            </a:extLst>
          </p:cNvPr>
          <p:cNvSpPr>
            <a:spLocks noGrp="1"/>
          </p:cNvSpPr>
          <p:nvPr>
            <p:ph type="title"/>
          </p:nvPr>
        </p:nvSpPr>
        <p:spPr>
          <a:xfrm>
            <a:off x="784197" y="934577"/>
            <a:ext cx="10515600" cy="1169100"/>
          </a:xfrm>
        </p:spPr>
        <p:txBody>
          <a:bodyPr/>
          <a:lstStyle/>
          <a:p>
            <a:r>
              <a:rPr lang="en-US" err="1">
                <a:ea typeface="Tahoma"/>
                <a:cs typeface="Tahoma"/>
              </a:rPr>
              <a:t>Mitä</a:t>
            </a:r>
            <a:r>
              <a:rPr lang="en-US">
                <a:ea typeface="Tahoma"/>
                <a:cs typeface="Tahoma"/>
              </a:rPr>
              <a:t> on MUNDO-</a:t>
            </a:r>
            <a:r>
              <a:rPr lang="en-US" err="1">
                <a:ea typeface="Tahoma"/>
                <a:cs typeface="Tahoma"/>
              </a:rPr>
              <a:t>harjoittelu</a:t>
            </a:r>
            <a:br>
              <a:rPr lang="en-US">
                <a:ea typeface="Tahoma"/>
                <a:cs typeface="Tahoma"/>
              </a:rPr>
            </a:br>
            <a:r>
              <a:rPr lang="en-US">
                <a:ea typeface="Tahoma"/>
                <a:cs typeface="Tahoma"/>
              </a:rPr>
              <a:t>   </a:t>
            </a:r>
            <a:br>
              <a:rPr lang="en-US">
                <a:ea typeface="Tahoma"/>
                <a:cs typeface="Tahoma"/>
              </a:rPr>
            </a:br>
            <a:endParaRPr lang="en-US">
              <a:ea typeface="Tahoma"/>
              <a:cs typeface="Tahoma"/>
            </a:endParaRPr>
          </a:p>
        </p:txBody>
      </p:sp>
      <p:sp>
        <p:nvSpPr>
          <p:cNvPr id="3" name="Content Placeholder 2">
            <a:extLst>
              <a:ext uri="{FF2B5EF4-FFF2-40B4-BE49-F238E27FC236}">
                <a16:creationId xmlns:a16="http://schemas.microsoft.com/office/drawing/2014/main" id="{38631682-7F4C-DD02-19CB-44E10D37D008}"/>
              </a:ext>
            </a:extLst>
          </p:cNvPr>
          <p:cNvSpPr>
            <a:spLocks noGrp="1"/>
          </p:cNvSpPr>
          <p:nvPr>
            <p:ph idx="1"/>
          </p:nvPr>
        </p:nvSpPr>
        <p:spPr>
          <a:xfrm>
            <a:off x="896815" y="1160746"/>
            <a:ext cx="10837984" cy="4530833"/>
          </a:xfrm>
        </p:spPr>
        <p:txBody>
          <a:bodyPr vert="horz" lIns="0" tIns="0" rIns="0" bIns="0" rtlCol="0" anchor="t">
            <a:noAutofit/>
          </a:bodyPr>
          <a:lstStyle/>
          <a:p>
            <a:pPr>
              <a:buFont typeface="Arial"/>
              <a:buChar char="•"/>
            </a:pPr>
            <a:endParaRPr lang="en-US" sz="1800">
              <a:solidFill>
                <a:srgbClr val="252525"/>
              </a:solidFill>
              <a:ea typeface="Tahoma"/>
              <a:cs typeface="Tahoma"/>
            </a:endParaRPr>
          </a:p>
          <a:p>
            <a:pPr>
              <a:buFont typeface="Arial"/>
              <a:buChar char="•"/>
            </a:pPr>
            <a:r>
              <a:rPr lang="en-US" sz="2000">
                <a:solidFill>
                  <a:srgbClr val="252525"/>
                </a:solidFill>
                <a:ea typeface="Tahoma"/>
                <a:cs typeface="Tahoma"/>
              </a:rPr>
              <a:t>MUNDO-harjoittelussa </a:t>
            </a:r>
            <a:r>
              <a:rPr lang="en-US" sz="2000" err="1">
                <a:solidFill>
                  <a:srgbClr val="252525"/>
                </a:solidFill>
                <a:ea typeface="Tahoma"/>
                <a:cs typeface="Tahoma"/>
              </a:rPr>
              <a:t>voi</a:t>
            </a:r>
            <a:r>
              <a:rPr lang="en-US" sz="2000">
                <a:solidFill>
                  <a:srgbClr val="252525"/>
                </a:solidFill>
                <a:ea typeface="Tahoma"/>
                <a:cs typeface="Tahoma"/>
              </a:rPr>
              <a:t> olla </a:t>
            </a:r>
            <a:r>
              <a:rPr lang="en-US" sz="2000" err="1">
                <a:solidFill>
                  <a:srgbClr val="252525"/>
                </a:solidFill>
                <a:ea typeface="Tahoma"/>
                <a:cs typeface="Tahoma"/>
              </a:rPr>
              <a:t>yksi</a:t>
            </a:r>
            <a:r>
              <a:rPr lang="en-US" sz="2000">
                <a:solidFill>
                  <a:srgbClr val="252525"/>
                </a:solidFill>
                <a:ea typeface="Tahoma"/>
                <a:cs typeface="Tahoma"/>
              </a:rPr>
              <a:t> tai </a:t>
            </a:r>
            <a:r>
              <a:rPr lang="en-US" sz="2000" err="1">
                <a:solidFill>
                  <a:srgbClr val="252525"/>
                </a:solidFill>
                <a:ea typeface="Tahoma"/>
                <a:cs typeface="Tahoma"/>
              </a:rPr>
              <a:t>useampi</a:t>
            </a:r>
            <a:r>
              <a:rPr lang="en-US" sz="2000">
                <a:solidFill>
                  <a:srgbClr val="252525"/>
                </a:solidFill>
                <a:ea typeface="Tahoma"/>
                <a:cs typeface="Tahoma"/>
              </a:rPr>
              <a:t> </a:t>
            </a:r>
            <a:r>
              <a:rPr lang="en-US" sz="2000" err="1">
                <a:solidFill>
                  <a:srgbClr val="252525"/>
                </a:solidFill>
                <a:ea typeface="Tahoma"/>
                <a:cs typeface="Tahoma"/>
              </a:rPr>
              <a:t>kansainvälinen</a:t>
            </a:r>
            <a:r>
              <a:rPr lang="en-US" sz="2000">
                <a:solidFill>
                  <a:srgbClr val="252525"/>
                </a:solidFill>
                <a:ea typeface="Tahoma"/>
                <a:cs typeface="Tahoma"/>
              </a:rPr>
              <a:t> </a:t>
            </a:r>
            <a:r>
              <a:rPr lang="en-US" sz="2000" err="1">
                <a:solidFill>
                  <a:srgbClr val="252525"/>
                </a:solidFill>
                <a:ea typeface="Tahoma"/>
                <a:cs typeface="Tahoma"/>
              </a:rPr>
              <a:t>opiskelija</a:t>
            </a:r>
            <a:r>
              <a:rPr lang="en-US" sz="2000">
                <a:solidFill>
                  <a:srgbClr val="252525"/>
                </a:solidFill>
                <a:ea typeface="Tahoma"/>
                <a:cs typeface="Tahoma"/>
              </a:rPr>
              <a:t> </a:t>
            </a:r>
            <a:r>
              <a:rPr lang="en-US" sz="2000" err="1">
                <a:solidFill>
                  <a:srgbClr val="252525"/>
                </a:solidFill>
                <a:ea typeface="Tahoma"/>
                <a:cs typeface="Tahoma"/>
              </a:rPr>
              <a:t>harjoittelussa</a:t>
            </a:r>
            <a:r>
              <a:rPr lang="en-US" sz="2000">
                <a:solidFill>
                  <a:srgbClr val="252525"/>
                </a:solidFill>
                <a:ea typeface="Tahoma"/>
                <a:cs typeface="Tahoma"/>
              </a:rPr>
              <a:t>. </a:t>
            </a:r>
            <a:r>
              <a:rPr lang="en-US" sz="2000" err="1">
                <a:solidFill>
                  <a:srgbClr val="252525"/>
                </a:solidFill>
                <a:ea typeface="Tahoma"/>
                <a:cs typeface="Tahoma"/>
              </a:rPr>
              <a:t>Ideaali</a:t>
            </a:r>
            <a:r>
              <a:rPr lang="en-US" sz="2000">
                <a:solidFill>
                  <a:srgbClr val="252525"/>
                </a:solidFill>
                <a:ea typeface="Tahoma"/>
                <a:cs typeface="Tahoma"/>
              </a:rPr>
              <a:t> on, </a:t>
            </a:r>
            <a:r>
              <a:rPr lang="en-US" sz="2000" err="1">
                <a:solidFill>
                  <a:srgbClr val="252525"/>
                </a:solidFill>
                <a:ea typeface="Tahoma"/>
                <a:cs typeface="Tahoma"/>
              </a:rPr>
              <a:t>että</a:t>
            </a:r>
            <a:r>
              <a:rPr lang="en-US" sz="2000">
                <a:solidFill>
                  <a:srgbClr val="252525"/>
                </a:solidFill>
                <a:ea typeface="Tahoma"/>
                <a:cs typeface="Tahoma"/>
              </a:rPr>
              <a:t> </a:t>
            </a:r>
            <a:r>
              <a:rPr lang="en-US" sz="2000" err="1">
                <a:solidFill>
                  <a:srgbClr val="252525"/>
                </a:solidFill>
                <a:ea typeface="Tahoma"/>
                <a:cs typeface="Tahoma"/>
              </a:rPr>
              <a:t>harjoittelu</a:t>
            </a:r>
            <a:r>
              <a:rPr lang="en-US" sz="2000">
                <a:solidFill>
                  <a:srgbClr val="252525"/>
                </a:solidFill>
                <a:ea typeface="Tahoma"/>
                <a:cs typeface="Tahoma"/>
              </a:rPr>
              <a:t> </a:t>
            </a:r>
            <a:r>
              <a:rPr lang="en-US" sz="2000" err="1">
                <a:solidFill>
                  <a:srgbClr val="252525"/>
                </a:solidFill>
                <a:ea typeface="Tahoma"/>
                <a:cs typeface="Tahoma"/>
              </a:rPr>
              <a:t>tehdään</a:t>
            </a:r>
            <a:r>
              <a:rPr lang="en-US" sz="2000">
                <a:solidFill>
                  <a:srgbClr val="252525"/>
                </a:solidFill>
                <a:ea typeface="Tahoma"/>
                <a:cs typeface="Tahoma"/>
              </a:rPr>
              <a:t> </a:t>
            </a:r>
            <a:r>
              <a:rPr lang="en-US" sz="2000" err="1">
                <a:solidFill>
                  <a:srgbClr val="252525"/>
                </a:solidFill>
                <a:ea typeface="Tahoma"/>
                <a:cs typeface="Tahoma"/>
              </a:rPr>
              <a:t>parina</a:t>
            </a:r>
            <a:r>
              <a:rPr lang="en-US" sz="2000">
                <a:solidFill>
                  <a:srgbClr val="252525"/>
                </a:solidFill>
                <a:ea typeface="Tahoma"/>
                <a:cs typeface="Tahoma"/>
              </a:rPr>
              <a:t>. Parina </a:t>
            </a:r>
            <a:r>
              <a:rPr lang="en-US" sz="2000" err="1">
                <a:solidFill>
                  <a:srgbClr val="252525"/>
                </a:solidFill>
                <a:ea typeface="Tahoma"/>
                <a:cs typeface="Tahoma"/>
              </a:rPr>
              <a:t>voi</a:t>
            </a:r>
            <a:r>
              <a:rPr lang="en-US" sz="2000">
                <a:solidFill>
                  <a:srgbClr val="252525"/>
                </a:solidFill>
                <a:ea typeface="Tahoma"/>
                <a:cs typeface="Tahoma"/>
              </a:rPr>
              <a:t> olla </a:t>
            </a:r>
            <a:r>
              <a:rPr lang="en-US" sz="2000" err="1">
                <a:solidFill>
                  <a:srgbClr val="252525"/>
                </a:solidFill>
                <a:ea typeface="Tahoma"/>
                <a:cs typeface="Tahoma"/>
              </a:rPr>
              <a:t>kaksi</a:t>
            </a:r>
            <a:r>
              <a:rPr lang="en-US" sz="2000">
                <a:solidFill>
                  <a:srgbClr val="252525"/>
                </a:solidFill>
                <a:ea typeface="Tahoma"/>
                <a:cs typeface="Tahoma"/>
              </a:rPr>
              <a:t> </a:t>
            </a:r>
            <a:r>
              <a:rPr lang="en-US" sz="2000" err="1">
                <a:solidFill>
                  <a:srgbClr val="252525"/>
                </a:solidFill>
                <a:ea typeface="Tahoma"/>
                <a:cs typeface="Tahoma"/>
              </a:rPr>
              <a:t>kansainvälistä</a:t>
            </a:r>
            <a:r>
              <a:rPr lang="en-US" sz="2000">
                <a:solidFill>
                  <a:srgbClr val="252525"/>
                </a:solidFill>
                <a:ea typeface="Tahoma"/>
                <a:cs typeface="Tahoma"/>
              </a:rPr>
              <a:t> </a:t>
            </a:r>
            <a:r>
              <a:rPr lang="en-US" sz="2000" err="1">
                <a:solidFill>
                  <a:srgbClr val="252525"/>
                </a:solidFill>
                <a:ea typeface="Tahoma"/>
                <a:cs typeface="Tahoma"/>
              </a:rPr>
              <a:t>opiskelijaa</a:t>
            </a:r>
            <a:r>
              <a:rPr lang="en-US" sz="2000">
                <a:solidFill>
                  <a:srgbClr val="252525"/>
                </a:solidFill>
                <a:ea typeface="Tahoma"/>
                <a:cs typeface="Tahoma"/>
              </a:rPr>
              <a:t> tai </a:t>
            </a:r>
            <a:r>
              <a:rPr lang="en-US" sz="2000" err="1">
                <a:solidFill>
                  <a:srgbClr val="252525"/>
                </a:solidFill>
                <a:ea typeface="Tahoma"/>
                <a:cs typeface="Tahoma"/>
              </a:rPr>
              <a:t>kansainvälinen</a:t>
            </a:r>
            <a:r>
              <a:rPr lang="en-US" sz="2000">
                <a:solidFill>
                  <a:srgbClr val="252525"/>
                </a:solidFill>
                <a:ea typeface="Tahoma"/>
                <a:cs typeface="Tahoma"/>
              </a:rPr>
              <a:t> </a:t>
            </a:r>
            <a:r>
              <a:rPr lang="en-US" sz="2000" err="1">
                <a:solidFill>
                  <a:srgbClr val="252525"/>
                </a:solidFill>
                <a:ea typeface="Tahoma"/>
                <a:cs typeface="Tahoma"/>
              </a:rPr>
              <a:t>opiskelija</a:t>
            </a:r>
            <a:r>
              <a:rPr lang="en-US" sz="2000">
                <a:solidFill>
                  <a:srgbClr val="252525"/>
                </a:solidFill>
                <a:ea typeface="Tahoma"/>
                <a:cs typeface="Tahoma"/>
              </a:rPr>
              <a:t> ja </a:t>
            </a:r>
            <a:r>
              <a:rPr lang="en-US" sz="2000" err="1">
                <a:solidFill>
                  <a:srgbClr val="252525"/>
                </a:solidFill>
                <a:ea typeface="Tahoma"/>
                <a:cs typeface="Tahoma"/>
              </a:rPr>
              <a:t>suomea</a:t>
            </a:r>
            <a:r>
              <a:rPr lang="en-US" sz="2000">
                <a:solidFill>
                  <a:srgbClr val="252525"/>
                </a:solidFill>
                <a:ea typeface="Tahoma"/>
                <a:cs typeface="Tahoma"/>
              </a:rPr>
              <a:t> </a:t>
            </a:r>
            <a:r>
              <a:rPr lang="en-US" sz="2000" err="1">
                <a:solidFill>
                  <a:srgbClr val="252525"/>
                </a:solidFill>
                <a:ea typeface="Tahoma"/>
                <a:cs typeface="Tahoma"/>
              </a:rPr>
              <a:t>äidinkielenään</a:t>
            </a:r>
            <a:r>
              <a:rPr lang="en-US" sz="2000">
                <a:solidFill>
                  <a:srgbClr val="252525"/>
                </a:solidFill>
                <a:ea typeface="Tahoma"/>
                <a:cs typeface="Tahoma"/>
              </a:rPr>
              <a:t> </a:t>
            </a:r>
            <a:r>
              <a:rPr lang="en-US" sz="2000" err="1">
                <a:solidFill>
                  <a:srgbClr val="252525"/>
                </a:solidFill>
                <a:ea typeface="Tahoma"/>
                <a:cs typeface="Tahoma"/>
              </a:rPr>
              <a:t>puhuva</a:t>
            </a:r>
            <a:r>
              <a:rPr lang="en-US" sz="2000">
                <a:solidFill>
                  <a:srgbClr val="252525"/>
                </a:solidFill>
                <a:ea typeface="Tahoma"/>
                <a:cs typeface="Tahoma"/>
              </a:rPr>
              <a:t> </a:t>
            </a:r>
            <a:r>
              <a:rPr lang="en-US" sz="2000" err="1">
                <a:solidFill>
                  <a:srgbClr val="252525"/>
                </a:solidFill>
                <a:ea typeface="Tahoma"/>
                <a:cs typeface="Tahoma"/>
              </a:rPr>
              <a:t>opiskelija</a:t>
            </a:r>
            <a:r>
              <a:rPr lang="en-US" sz="2000">
                <a:solidFill>
                  <a:srgbClr val="252525"/>
                </a:solidFill>
                <a:ea typeface="Tahoma"/>
                <a:cs typeface="Tahoma"/>
              </a:rPr>
              <a:t>.</a:t>
            </a:r>
          </a:p>
          <a:p>
            <a:pPr marL="0" indent="0">
              <a:buNone/>
            </a:pPr>
            <a:endParaRPr lang="en-US" sz="2000">
              <a:solidFill>
                <a:srgbClr val="252525"/>
              </a:solidFill>
              <a:ea typeface="Tahoma"/>
              <a:cs typeface="Tahoma"/>
            </a:endParaRPr>
          </a:p>
          <a:p>
            <a:pPr>
              <a:buFont typeface="Arial"/>
              <a:buChar char="•"/>
            </a:pPr>
            <a:r>
              <a:rPr lang="en-US" sz="2000" err="1">
                <a:solidFill>
                  <a:srgbClr val="252525"/>
                </a:solidFill>
                <a:ea typeface="Tahoma"/>
                <a:cs typeface="Tahoma"/>
              </a:rPr>
              <a:t>Opiskelija</a:t>
            </a:r>
            <a:r>
              <a:rPr lang="en-US" sz="2000">
                <a:solidFill>
                  <a:srgbClr val="252525"/>
                </a:solidFill>
                <a:ea typeface="Tahoma"/>
                <a:cs typeface="Tahoma"/>
              </a:rPr>
              <a:t> tai </a:t>
            </a:r>
            <a:r>
              <a:rPr lang="en-US" sz="2000" err="1">
                <a:solidFill>
                  <a:srgbClr val="252525"/>
                </a:solidFill>
                <a:ea typeface="Tahoma"/>
                <a:cs typeface="Tahoma"/>
              </a:rPr>
              <a:t>opiskelijapari</a:t>
            </a:r>
            <a:r>
              <a:rPr lang="en-US" sz="2000">
                <a:solidFill>
                  <a:srgbClr val="252525"/>
                </a:solidFill>
                <a:ea typeface="Tahoma"/>
                <a:cs typeface="Tahoma"/>
              </a:rPr>
              <a:t> </a:t>
            </a:r>
            <a:r>
              <a:rPr lang="en-US" sz="2000" err="1">
                <a:solidFill>
                  <a:srgbClr val="252525"/>
                </a:solidFill>
                <a:ea typeface="Tahoma"/>
                <a:cs typeface="Tahoma"/>
              </a:rPr>
              <a:t>vastaa</a:t>
            </a:r>
            <a:r>
              <a:rPr lang="en-US" sz="2000">
                <a:solidFill>
                  <a:srgbClr val="252525"/>
                </a:solidFill>
                <a:ea typeface="Tahoma"/>
                <a:cs typeface="Tahoma"/>
              </a:rPr>
              <a:t> </a:t>
            </a:r>
            <a:r>
              <a:rPr lang="en-US" sz="2000" err="1">
                <a:solidFill>
                  <a:srgbClr val="252525"/>
                </a:solidFill>
                <a:ea typeface="Tahoma"/>
                <a:cs typeface="Tahoma"/>
              </a:rPr>
              <a:t>hänelle</a:t>
            </a:r>
            <a:r>
              <a:rPr lang="en-US" sz="2000">
                <a:solidFill>
                  <a:srgbClr val="252525"/>
                </a:solidFill>
                <a:ea typeface="Tahoma"/>
                <a:cs typeface="Tahoma"/>
              </a:rPr>
              <a:t>/</a:t>
            </a:r>
            <a:r>
              <a:rPr lang="en-US" sz="2000" err="1">
                <a:solidFill>
                  <a:srgbClr val="252525"/>
                </a:solidFill>
                <a:ea typeface="Tahoma"/>
                <a:cs typeface="Tahoma"/>
              </a:rPr>
              <a:t>heille</a:t>
            </a:r>
            <a:r>
              <a:rPr lang="en-US" sz="2000">
                <a:solidFill>
                  <a:srgbClr val="252525"/>
                </a:solidFill>
                <a:ea typeface="Tahoma"/>
                <a:cs typeface="Tahoma"/>
              </a:rPr>
              <a:t> </a:t>
            </a:r>
            <a:r>
              <a:rPr lang="en-US" sz="2000" err="1">
                <a:solidFill>
                  <a:srgbClr val="252525"/>
                </a:solidFill>
                <a:ea typeface="Tahoma"/>
                <a:cs typeface="Tahoma"/>
              </a:rPr>
              <a:t>osoitettujen</a:t>
            </a:r>
            <a:r>
              <a:rPr lang="en-US" sz="2000">
                <a:solidFill>
                  <a:srgbClr val="252525"/>
                </a:solidFill>
                <a:ea typeface="Tahoma"/>
                <a:cs typeface="Tahoma"/>
              </a:rPr>
              <a:t> </a:t>
            </a:r>
            <a:r>
              <a:rPr lang="en-US" sz="2000" err="1">
                <a:solidFill>
                  <a:srgbClr val="252525"/>
                </a:solidFill>
                <a:ea typeface="Tahoma"/>
                <a:cs typeface="Tahoma"/>
              </a:rPr>
              <a:t>potilaiden</a:t>
            </a:r>
            <a:r>
              <a:rPr lang="en-US" sz="2000">
                <a:solidFill>
                  <a:srgbClr val="252525"/>
                </a:solidFill>
                <a:ea typeface="Tahoma"/>
                <a:cs typeface="Tahoma"/>
              </a:rPr>
              <a:t> </a:t>
            </a:r>
            <a:r>
              <a:rPr lang="en-US" sz="2000" err="1">
                <a:solidFill>
                  <a:srgbClr val="252525"/>
                </a:solidFill>
                <a:ea typeface="Tahoma"/>
                <a:cs typeface="Tahoma"/>
              </a:rPr>
              <a:t>hoidon</a:t>
            </a:r>
            <a:r>
              <a:rPr lang="en-US" sz="2000">
                <a:solidFill>
                  <a:srgbClr val="252525"/>
                </a:solidFill>
                <a:ea typeface="Tahoma"/>
                <a:cs typeface="Tahoma"/>
              </a:rPr>
              <a:t>/</a:t>
            </a:r>
            <a:r>
              <a:rPr lang="en-US" sz="2000" err="1">
                <a:solidFill>
                  <a:srgbClr val="252525"/>
                </a:solidFill>
                <a:ea typeface="Tahoma"/>
                <a:cs typeface="Tahoma"/>
              </a:rPr>
              <a:t>fysioterapian</a:t>
            </a:r>
            <a:r>
              <a:rPr lang="en-US" sz="2000">
                <a:solidFill>
                  <a:srgbClr val="252525"/>
                </a:solidFill>
                <a:ea typeface="Tahoma"/>
                <a:cs typeface="Tahoma"/>
              </a:rPr>
              <a:t> </a:t>
            </a:r>
            <a:r>
              <a:rPr lang="en-US" sz="2000" err="1">
                <a:solidFill>
                  <a:srgbClr val="252525"/>
                </a:solidFill>
                <a:ea typeface="Tahoma"/>
                <a:cs typeface="Tahoma"/>
              </a:rPr>
              <a:t>kokonaisuudesta</a:t>
            </a:r>
            <a:r>
              <a:rPr lang="en-US" sz="2000">
                <a:solidFill>
                  <a:srgbClr val="252525"/>
                </a:solidFill>
                <a:ea typeface="Tahoma"/>
                <a:cs typeface="Tahoma"/>
              </a:rPr>
              <a:t> </a:t>
            </a:r>
            <a:r>
              <a:rPr lang="en-US" sz="2000" err="1">
                <a:solidFill>
                  <a:srgbClr val="252525"/>
                </a:solidFill>
                <a:ea typeface="Tahoma"/>
                <a:cs typeface="Tahoma"/>
              </a:rPr>
              <a:t>mahdollisimman</a:t>
            </a:r>
            <a:r>
              <a:rPr lang="en-US" sz="2000">
                <a:solidFill>
                  <a:srgbClr val="252525"/>
                </a:solidFill>
                <a:ea typeface="Tahoma"/>
                <a:cs typeface="Tahoma"/>
              </a:rPr>
              <a:t> </a:t>
            </a:r>
            <a:r>
              <a:rPr lang="en-US" sz="2000" err="1">
                <a:solidFill>
                  <a:srgbClr val="252525"/>
                </a:solidFill>
                <a:ea typeface="Tahoma"/>
                <a:cs typeface="Tahoma"/>
              </a:rPr>
              <a:t>itsenäisesti</a:t>
            </a:r>
            <a:r>
              <a:rPr lang="en-US" sz="2000">
                <a:solidFill>
                  <a:srgbClr val="252525"/>
                </a:solidFill>
                <a:ea typeface="Tahoma"/>
                <a:cs typeface="Tahoma"/>
              </a:rPr>
              <a:t> </a:t>
            </a:r>
            <a:r>
              <a:rPr lang="en-US" sz="2000" err="1">
                <a:solidFill>
                  <a:srgbClr val="252525"/>
                </a:solidFill>
                <a:ea typeface="Tahoma"/>
                <a:cs typeface="Tahoma"/>
              </a:rPr>
              <a:t>ohjaajan</a:t>
            </a:r>
            <a:r>
              <a:rPr lang="en-US" sz="2000">
                <a:solidFill>
                  <a:srgbClr val="252525"/>
                </a:solidFill>
                <a:ea typeface="Tahoma"/>
                <a:cs typeface="Tahoma"/>
              </a:rPr>
              <a:t> </a:t>
            </a:r>
            <a:r>
              <a:rPr lang="en-US" sz="2000" err="1">
                <a:solidFill>
                  <a:srgbClr val="252525"/>
                </a:solidFill>
                <a:ea typeface="Tahoma"/>
                <a:cs typeface="Tahoma"/>
              </a:rPr>
              <a:t>tukemana</a:t>
            </a:r>
            <a:r>
              <a:rPr lang="en-US" sz="2000">
                <a:solidFill>
                  <a:srgbClr val="252525"/>
                </a:solidFill>
                <a:ea typeface="Tahoma"/>
                <a:cs typeface="Tahoma"/>
              </a:rPr>
              <a:t>.</a:t>
            </a:r>
          </a:p>
          <a:p>
            <a:pPr marL="0" indent="0">
              <a:buNone/>
            </a:pPr>
            <a:endParaRPr lang="en-US" sz="2000">
              <a:solidFill>
                <a:srgbClr val="252525"/>
              </a:solidFill>
              <a:ea typeface="Tahoma"/>
              <a:cs typeface="Tahoma"/>
            </a:endParaRPr>
          </a:p>
          <a:p>
            <a:pPr>
              <a:buFont typeface="Arial"/>
              <a:buChar char="•"/>
            </a:pPr>
            <a:r>
              <a:rPr lang="en-US" sz="2000" err="1">
                <a:solidFill>
                  <a:srgbClr val="252525"/>
                </a:solidFill>
                <a:ea typeface="Tahoma"/>
                <a:cs typeface="Tahoma"/>
              </a:rPr>
              <a:t>Toiminta</a:t>
            </a:r>
            <a:r>
              <a:rPr lang="en-US" sz="2000">
                <a:solidFill>
                  <a:srgbClr val="252525"/>
                </a:solidFill>
                <a:ea typeface="Tahoma"/>
                <a:cs typeface="Tahoma"/>
              </a:rPr>
              <a:t> on </a:t>
            </a:r>
            <a:r>
              <a:rPr lang="en-US" sz="2000" err="1">
                <a:solidFill>
                  <a:srgbClr val="252525"/>
                </a:solidFill>
                <a:ea typeface="Tahoma"/>
                <a:cs typeface="Tahoma"/>
              </a:rPr>
              <a:t>suunnitelmallista</a:t>
            </a:r>
            <a:r>
              <a:rPr lang="en-US" sz="2000">
                <a:solidFill>
                  <a:srgbClr val="252525"/>
                </a:solidFill>
                <a:ea typeface="Tahoma"/>
                <a:cs typeface="Tahoma"/>
              </a:rPr>
              <a:t> ja </a:t>
            </a:r>
            <a:r>
              <a:rPr lang="en-US" sz="2000" err="1">
                <a:solidFill>
                  <a:srgbClr val="252525"/>
                </a:solidFill>
                <a:ea typeface="Tahoma"/>
                <a:cs typeface="Tahoma"/>
              </a:rPr>
              <a:t>vastuuta</a:t>
            </a:r>
            <a:r>
              <a:rPr lang="en-US" sz="2000">
                <a:solidFill>
                  <a:srgbClr val="252525"/>
                </a:solidFill>
                <a:ea typeface="Tahoma"/>
                <a:cs typeface="Tahoma"/>
              </a:rPr>
              <a:t> </a:t>
            </a:r>
            <a:r>
              <a:rPr lang="en-US" sz="2000" err="1">
                <a:solidFill>
                  <a:srgbClr val="252525"/>
                </a:solidFill>
                <a:ea typeface="Tahoma"/>
                <a:cs typeface="Tahoma"/>
              </a:rPr>
              <a:t>lisätään</a:t>
            </a:r>
            <a:r>
              <a:rPr lang="en-US" sz="2000">
                <a:solidFill>
                  <a:srgbClr val="252525"/>
                </a:solidFill>
                <a:ea typeface="Tahoma"/>
                <a:cs typeface="Tahoma"/>
              </a:rPr>
              <a:t> </a:t>
            </a:r>
            <a:r>
              <a:rPr lang="en-US" sz="2000" err="1">
                <a:solidFill>
                  <a:srgbClr val="252525"/>
                </a:solidFill>
                <a:ea typeface="Tahoma"/>
                <a:cs typeface="Tahoma"/>
              </a:rPr>
              <a:t>asteittain</a:t>
            </a:r>
            <a:r>
              <a:rPr lang="en-US" sz="2000">
                <a:solidFill>
                  <a:srgbClr val="252525"/>
                </a:solidFill>
                <a:ea typeface="Tahoma"/>
                <a:cs typeface="Tahoma"/>
              </a:rPr>
              <a:t> </a:t>
            </a:r>
            <a:r>
              <a:rPr lang="en-US" sz="2000" err="1">
                <a:solidFill>
                  <a:srgbClr val="252525"/>
                </a:solidFill>
                <a:ea typeface="Tahoma"/>
                <a:cs typeface="Tahoma"/>
              </a:rPr>
              <a:t>osaamisen</a:t>
            </a:r>
            <a:r>
              <a:rPr lang="en-US" sz="2000">
                <a:solidFill>
                  <a:srgbClr val="252525"/>
                </a:solidFill>
                <a:ea typeface="Tahoma"/>
                <a:cs typeface="Tahoma"/>
              </a:rPr>
              <a:t> </a:t>
            </a:r>
            <a:r>
              <a:rPr lang="en-US" sz="2000" err="1">
                <a:solidFill>
                  <a:srgbClr val="252525"/>
                </a:solidFill>
                <a:ea typeface="Tahoma"/>
                <a:cs typeface="Tahoma"/>
              </a:rPr>
              <a:t>mukaan</a:t>
            </a:r>
            <a:endParaRPr lang="en-US" sz="2000">
              <a:solidFill>
                <a:srgbClr val="252525"/>
              </a:solidFill>
              <a:ea typeface="Tahoma"/>
              <a:cs typeface="Tahoma"/>
            </a:endParaRPr>
          </a:p>
          <a:p>
            <a:pPr>
              <a:buFont typeface="Arial"/>
              <a:buChar char="•"/>
            </a:pPr>
            <a:endParaRPr lang="en-US" sz="1800">
              <a:solidFill>
                <a:srgbClr val="252525"/>
              </a:solidFill>
              <a:ea typeface="Tahoma"/>
              <a:cs typeface="Tahoma"/>
            </a:endParaRPr>
          </a:p>
          <a:p>
            <a:pPr>
              <a:buFont typeface="Arial"/>
              <a:buChar char="•"/>
            </a:pPr>
            <a:endParaRPr lang="en-US" sz="1800">
              <a:solidFill>
                <a:srgbClr val="252525"/>
              </a:solidFill>
              <a:ea typeface="Tahoma"/>
              <a:cs typeface="Tahoma"/>
            </a:endParaRPr>
          </a:p>
          <a:p>
            <a:pPr>
              <a:buFont typeface="Arial"/>
              <a:buChar char="•"/>
            </a:pPr>
            <a:endParaRPr lang="en-US" sz="1800">
              <a:solidFill>
                <a:srgbClr val="252525"/>
              </a:solidFill>
              <a:ea typeface="Tahoma"/>
              <a:cs typeface="Tahoma"/>
            </a:endParaRPr>
          </a:p>
          <a:p>
            <a:pPr>
              <a:buFont typeface="Arial"/>
              <a:buChar char="•"/>
            </a:pPr>
            <a:endParaRPr lang="en-US" sz="1800">
              <a:solidFill>
                <a:srgbClr val="252525"/>
              </a:solidFill>
              <a:ea typeface="Tahoma"/>
              <a:cs typeface="Tahoma"/>
            </a:endParaRPr>
          </a:p>
          <a:p>
            <a:pPr>
              <a:buFont typeface="Arial"/>
              <a:buChar char="•"/>
            </a:pPr>
            <a:endParaRPr lang="en-US" sz="1800">
              <a:solidFill>
                <a:srgbClr val="252525"/>
              </a:solidFill>
              <a:ea typeface="Tahoma"/>
              <a:cs typeface="Tahoma"/>
            </a:endParaRPr>
          </a:p>
        </p:txBody>
      </p:sp>
      <p:pic>
        <p:nvPicPr>
          <p:cNvPr id="6" name="Picture 3" descr="Kuva, joka sisältää kohteen teksti, Fontti, logo, Grafiikka&#10;&#10;Kuvaus luotu automaattisesti">
            <a:extLst>
              <a:ext uri="{FF2B5EF4-FFF2-40B4-BE49-F238E27FC236}">
                <a16:creationId xmlns:a16="http://schemas.microsoft.com/office/drawing/2014/main" id="{B156CA59-3BD5-AC9C-B3B4-F711EF9A7C25}"/>
              </a:ext>
            </a:extLst>
          </p:cNvPr>
          <p:cNvPicPr>
            <a:picLocks noChangeAspect="1"/>
          </p:cNvPicPr>
          <p:nvPr/>
        </p:nvPicPr>
        <p:blipFill>
          <a:blip r:embed="rId3"/>
          <a:stretch>
            <a:fillRect/>
          </a:stretch>
        </p:blipFill>
        <p:spPr>
          <a:xfrm>
            <a:off x="10932739" y="6095877"/>
            <a:ext cx="987800" cy="605241"/>
          </a:xfrm>
          <a:prstGeom prst="rect">
            <a:avLst/>
          </a:prstGeom>
        </p:spPr>
      </p:pic>
      <p:pic>
        <p:nvPicPr>
          <p:cNvPr id="5" name="Picture 4">
            <a:extLst>
              <a:ext uri="{FF2B5EF4-FFF2-40B4-BE49-F238E27FC236}">
                <a16:creationId xmlns:a16="http://schemas.microsoft.com/office/drawing/2014/main" id="{F4ED69B1-C0FB-F8AD-3A04-FE35A72E0E08}"/>
              </a:ext>
            </a:extLst>
          </p:cNvPr>
          <p:cNvPicPr>
            <a:picLocks noChangeAspect="1"/>
          </p:cNvPicPr>
          <p:nvPr/>
        </p:nvPicPr>
        <p:blipFill>
          <a:blip r:embed="rId4"/>
          <a:stretch>
            <a:fillRect/>
          </a:stretch>
        </p:blipFill>
        <p:spPr>
          <a:xfrm>
            <a:off x="9415341" y="6392984"/>
            <a:ext cx="1352550" cy="304800"/>
          </a:xfrm>
          <a:prstGeom prst="rect">
            <a:avLst/>
          </a:prstGeom>
        </p:spPr>
      </p:pic>
    </p:spTree>
    <p:extLst>
      <p:ext uri="{BB962C8B-B14F-4D97-AF65-F5344CB8AC3E}">
        <p14:creationId xmlns:p14="http://schemas.microsoft.com/office/powerpoint/2010/main" val="2619445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90E90-B917-F3DF-8501-CEE84AA310F2}"/>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9D942A65-579D-B6B4-394A-C885CAC0E6B9}"/>
              </a:ext>
            </a:extLst>
          </p:cNvPr>
          <p:cNvSpPr>
            <a:spLocks noGrp="1"/>
          </p:cNvSpPr>
          <p:nvPr>
            <p:ph type="title"/>
          </p:nvPr>
        </p:nvSpPr>
        <p:spPr>
          <a:xfrm>
            <a:off x="838200" y="365125"/>
            <a:ext cx="10515600" cy="1033907"/>
          </a:xfrm>
        </p:spPr>
        <p:txBody>
          <a:bodyPr/>
          <a:lstStyle/>
          <a:p>
            <a:r>
              <a:rPr lang="fi-FI">
                <a:ea typeface="Tahoma"/>
                <a:cs typeface="Tahoma"/>
              </a:rPr>
              <a:t>Mitä on MUNDO-harjoittelu</a:t>
            </a:r>
            <a:endParaRPr lang="fi-FI"/>
          </a:p>
        </p:txBody>
      </p:sp>
      <p:pic>
        <p:nvPicPr>
          <p:cNvPr id="3" name="Picture 3" descr="Kuva, joka sisältää kohteen teksti, Fontti, logo, Grafiikka&#10;&#10;Kuvaus luotu automaattisesti">
            <a:extLst>
              <a:ext uri="{FF2B5EF4-FFF2-40B4-BE49-F238E27FC236}">
                <a16:creationId xmlns:a16="http://schemas.microsoft.com/office/drawing/2014/main" id="{DB3C4530-D990-F40B-54A0-C820950DD0E6}"/>
              </a:ext>
            </a:extLst>
          </p:cNvPr>
          <p:cNvPicPr>
            <a:picLocks noChangeAspect="1"/>
          </p:cNvPicPr>
          <p:nvPr/>
        </p:nvPicPr>
        <p:blipFill>
          <a:blip r:embed="rId3"/>
          <a:stretch>
            <a:fillRect/>
          </a:stretch>
        </p:blipFill>
        <p:spPr>
          <a:xfrm>
            <a:off x="10932739" y="6095877"/>
            <a:ext cx="987800" cy="605241"/>
          </a:xfrm>
          <a:prstGeom prst="rect">
            <a:avLst/>
          </a:prstGeom>
        </p:spPr>
      </p:pic>
      <p:pic>
        <p:nvPicPr>
          <p:cNvPr id="5" name="Picture 4">
            <a:extLst>
              <a:ext uri="{FF2B5EF4-FFF2-40B4-BE49-F238E27FC236}">
                <a16:creationId xmlns:a16="http://schemas.microsoft.com/office/drawing/2014/main" id="{A0719653-602E-9FB5-642C-395926F87D1D}"/>
              </a:ext>
            </a:extLst>
          </p:cNvPr>
          <p:cNvPicPr>
            <a:picLocks noChangeAspect="1"/>
          </p:cNvPicPr>
          <p:nvPr/>
        </p:nvPicPr>
        <p:blipFill>
          <a:blip r:embed="rId4"/>
          <a:stretch>
            <a:fillRect/>
          </a:stretch>
        </p:blipFill>
        <p:spPr>
          <a:xfrm>
            <a:off x="9483725" y="6392984"/>
            <a:ext cx="1352550" cy="304800"/>
          </a:xfrm>
          <a:prstGeom prst="rect">
            <a:avLst/>
          </a:prstGeom>
        </p:spPr>
      </p:pic>
      <p:sp>
        <p:nvSpPr>
          <p:cNvPr id="6" name="Content Placeholder 5">
            <a:extLst>
              <a:ext uri="{FF2B5EF4-FFF2-40B4-BE49-F238E27FC236}">
                <a16:creationId xmlns:a16="http://schemas.microsoft.com/office/drawing/2014/main" id="{9FAA9713-3201-D06F-D7A4-D0E7DB26D45A}"/>
              </a:ext>
            </a:extLst>
          </p:cNvPr>
          <p:cNvSpPr>
            <a:spLocks noGrp="1"/>
          </p:cNvSpPr>
          <p:nvPr>
            <p:ph idx="1"/>
          </p:nvPr>
        </p:nvSpPr>
        <p:spPr>
          <a:xfrm>
            <a:off x="838200" y="1892808"/>
            <a:ext cx="10274400" cy="3639312"/>
          </a:xfrm>
        </p:spPr>
        <p:txBody>
          <a:bodyPr vert="horz" lIns="0" tIns="0" rIns="0" bIns="0" rtlCol="0" anchor="t">
            <a:noAutofit/>
          </a:bodyPr>
          <a:lstStyle/>
          <a:p>
            <a:r>
              <a:rPr lang="fi-FI" sz="2000">
                <a:ea typeface="Tahoma"/>
                <a:cs typeface="Tahoma"/>
              </a:rPr>
              <a:t>Potilas on oppimisen lähtökohta ja vertaisoppimisella on mallissa keskeinen rooli</a:t>
            </a:r>
          </a:p>
          <a:p>
            <a:pPr marL="0" indent="0">
              <a:buNone/>
            </a:pPr>
            <a:endParaRPr lang="fi-FI" sz="2000">
              <a:ea typeface="Tahoma"/>
              <a:cs typeface="Tahoma"/>
            </a:endParaRPr>
          </a:p>
          <a:p>
            <a:r>
              <a:rPr lang="fi-FI" sz="2000">
                <a:ea typeface="Tahoma"/>
                <a:cs typeface="Tahoma"/>
              </a:rPr>
              <a:t>Oppiminen nähdään prosessina, jossa yksilön oma aktiivisuus rakentaa ja kehittää tietoja ja taitoja reflektoiden muiden opiskelijoiden kanssa</a:t>
            </a:r>
          </a:p>
          <a:p>
            <a:pPr marL="0" indent="0">
              <a:buNone/>
            </a:pPr>
            <a:endParaRPr lang="fi-FI" sz="2000">
              <a:ea typeface="Tahoma"/>
              <a:cs typeface="Tahoma"/>
            </a:endParaRPr>
          </a:p>
          <a:p>
            <a:r>
              <a:rPr lang="fi-FI" sz="2000">
                <a:latin typeface="Tahoma"/>
                <a:ea typeface="Tahoma"/>
                <a:cs typeface="Tahoma"/>
              </a:rPr>
              <a:t>Harjoitteluun on lisätty systemaattista kielen ja kulttuurin oppimisen ja ohjaamisen tukemista</a:t>
            </a:r>
          </a:p>
        </p:txBody>
      </p:sp>
    </p:spTree>
    <p:extLst>
      <p:ext uri="{BB962C8B-B14F-4D97-AF65-F5344CB8AC3E}">
        <p14:creationId xmlns:p14="http://schemas.microsoft.com/office/powerpoint/2010/main" val="473547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BC4B0-ACF2-C7D3-0FBB-9D911398E8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531C7E-AE46-F286-2B2D-2653CE6EAF57}"/>
              </a:ext>
            </a:extLst>
          </p:cNvPr>
          <p:cNvSpPr>
            <a:spLocks noGrp="1"/>
          </p:cNvSpPr>
          <p:nvPr>
            <p:ph type="title"/>
          </p:nvPr>
        </p:nvSpPr>
        <p:spPr>
          <a:xfrm>
            <a:off x="784197" y="934577"/>
            <a:ext cx="10515600" cy="1169100"/>
          </a:xfrm>
        </p:spPr>
        <p:txBody>
          <a:bodyPr/>
          <a:lstStyle/>
          <a:p>
            <a:r>
              <a:rPr lang="en-US" err="1">
                <a:ea typeface="Tahoma"/>
                <a:cs typeface="Tahoma"/>
              </a:rPr>
              <a:t>Mitä</a:t>
            </a:r>
            <a:r>
              <a:rPr lang="en-US">
                <a:ea typeface="Tahoma"/>
                <a:cs typeface="Tahoma"/>
              </a:rPr>
              <a:t> on MUNDO-</a:t>
            </a:r>
            <a:r>
              <a:rPr lang="en-US" err="1">
                <a:ea typeface="Tahoma"/>
                <a:cs typeface="Tahoma"/>
              </a:rPr>
              <a:t>harjoittelu</a:t>
            </a:r>
            <a:br>
              <a:rPr lang="en-US">
                <a:ea typeface="Tahoma"/>
                <a:cs typeface="Tahoma"/>
              </a:rPr>
            </a:br>
            <a:r>
              <a:rPr lang="en-US">
                <a:ea typeface="Tahoma"/>
                <a:cs typeface="Tahoma"/>
              </a:rPr>
              <a:t>   </a:t>
            </a:r>
            <a:br>
              <a:rPr lang="en-US">
                <a:ea typeface="Tahoma"/>
                <a:cs typeface="Tahoma"/>
              </a:rPr>
            </a:br>
            <a:endParaRPr lang="en-US">
              <a:ea typeface="Tahoma"/>
              <a:cs typeface="Tahoma"/>
            </a:endParaRPr>
          </a:p>
        </p:txBody>
      </p:sp>
      <p:sp>
        <p:nvSpPr>
          <p:cNvPr id="3" name="Content Placeholder 2">
            <a:extLst>
              <a:ext uri="{FF2B5EF4-FFF2-40B4-BE49-F238E27FC236}">
                <a16:creationId xmlns:a16="http://schemas.microsoft.com/office/drawing/2014/main" id="{A5D0B022-408C-9D01-20C8-139573347CBD}"/>
              </a:ext>
            </a:extLst>
          </p:cNvPr>
          <p:cNvSpPr>
            <a:spLocks noGrp="1"/>
          </p:cNvSpPr>
          <p:nvPr>
            <p:ph idx="1"/>
          </p:nvPr>
        </p:nvSpPr>
        <p:spPr>
          <a:xfrm>
            <a:off x="896815" y="1160746"/>
            <a:ext cx="10837984" cy="4530833"/>
          </a:xfrm>
        </p:spPr>
        <p:txBody>
          <a:bodyPr vert="horz" lIns="0" tIns="0" rIns="0" bIns="0" rtlCol="0" anchor="t">
            <a:noAutofit/>
          </a:bodyPr>
          <a:lstStyle/>
          <a:p>
            <a:pPr marL="0" indent="0">
              <a:buNone/>
            </a:pPr>
            <a:endParaRPr lang="en-US" sz="1800">
              <a:solidFill>
                <a:srgbClr val="252525"/>
              </a:solidFill>
              <a:ea typeface="Tahoma"/>
              <a:cs typeface="Tahoma"/>
            </a:endParaRPr>
          </a:p>
          <a:p>
            <a:r>
              <a:rPr lang="en-US" sz="2000" err="1">
                <a:solidFill>
                  <a:srgbClr val="252525"/>
                </a:solidFill>
                <a:ea typeface="Tahoma"/>
                <a:cs typeface="Tahoma"/>
              </a:rPr>
              <a:t>Ohjaajatiimin</a:t>
            </a:r>
            <a:r>
              <a:rPr lang="en-US" sz="2000">
                <a:solidFill>
                  <a:srgbClr val="252525"/>
                </a:solidFill>
                <a:ea typeface="Tahoma"/>
                <a:cs typeface="Tahoma"/>
              </a:rPr>
              <a:t> </a:t>
            </a:r>
            <a:r>
              <a:rPr lang="en-US" sz="2000" err="1">
                <a:solidFill>
                  <a:srgbClr val="252525"/>
                </a:solidFill>
                <a:ea typeface="Tahoma"/>
                <a:cs typeface="Tahoma"/>
              </a:rPr>
              <a:t>rooli</a:t>
            </a:r>
            <a:r>
              <a:rPr lang="en-US" sz="2000">
                <a:solidFill>
                  <a:srgbClr val="252525"/>
                </a:solidFill>
                <a:ea typeface="Tahoma"/>
                <a:cs typeface="Tahoma"/>
              </a:rPr>
              <a:t> on </a:t>
            </a:r>
            <a:r>
              <a:rPr lang="en-US" sz="2000" err="1">
                <a:solidFill>
                  <a:srgbClr val="252525"/>
                </a:solidFill>
                <a:ea typeface="Tahoma"/>
                <a:cs typeface="Tahoma"/>
              </a:rPr>
              <a:t>mentoroiva</a:t>
            </a:r>
            <a:endParaRPr lang="en-US" sz="2000">
              <a:solidFill>
                <a:srgbClr val="252525"/>
              </a:solidFill>
              <a:ea typeface="Tahoma"/>
              <a:cs typeface="Tahoma"/>
            </a:endParaRPr>
          </a:p>
          <a:p>
            <a:pPr marL="0" indent="0">
              <a:buNone/>
            </a:pPr>
            <a:endParaRPr lang="en-US" sz="2000">
              <a:solidFill>
                <a:srgbClr val="252525"/>
              </a:solidFill>
              <a:ea typeface="Tahoma"/>
              <a:cs typeface="Tahoma"/>
            </a:endParaRPr>
          </a:p>
          <a:p>
            <a:r>
              <a:rPr lang="en-US" sz="2000" err="1">
                <a:solidFill>
                  <a:srgbClr val="252525"/>
                </a:solidFill>
                <a:ea typeface="Tahoma"/>
                <a:cs typeface="Tahoma"/>
              </a:rPr>
              <a:t>Päivittäinen</a:t>
            </a:r>
            <a:r>
              <a:rPr lang="en-US" sz="2000">
                <a:solidFill>
                  <a:srgbClr val="252525"/>
                </a:solidFill>
                <a:ea typeface="Tahoma"/>
                <a:cs typeface="Tahoma"/>
              </a:rPr>
              <a:t> </a:t>
            </a:r>
            <a:r>
              <a:rPr lang="en-US" sz="2000" err="1">
                <a:solidFill>
                  <a:srgbClr val="252525"/>
                </a:solidFill>
                <a:ea typeface="Tahoma"/>
                <a:cs typeface="Tahoma"/>
              </a:rPr>
              <a:t>ohjaus</a:t>
            </a:r>
            <a:r>
              <a:rPr lang="en-US" sz="2000">
                <a:solidFill>
                  <a:srgbClr val="252525"/>
                </a:solidFill>
                <a:ea typeface="Tahoma"/>
                <a:cs typeface="Tahoma"/>
              </a:rPr>
              <a:t> </a:t>
            </a:r>
            <a:r>
              <a:rPr lang="en-US" sz="2000" err="1">
                <a:solidFill>
                  <a:srgbClr val="252525"/>
                </a:solidFill>
                <a:ea typeface="Tahoma"/>
                <a:cs typeface="Tahoma"/>
              </a:rPr>
              <a:t>toteutetaan</a:t>
            </a:r>
            <a:r>
              <a:rPr lang="en-US" sz="2000">
                <a:solidFill>
                  <a:srgbClr val="252525"/>
                </a:solidFill>
                <a:ea typeface="Tahoma"/>
                <a:cs typeface="Tahoma"/>
              </a:rPr>
              <a:t> </a:t>
            </a:r>
            <a:r>
              <a:rPr lang="en-US" sz="2000" err="1">
                <a:solidFill>
                  <a:srgbClr val="252525"/>
                </a:solidFill>
                <a:ea typeface="Tahoma"/>
                <a:cs typeface="Tahoma"/>
              </a:rPr>
              <a:t>pääsääntöisesti</a:t>
            </a:r>
            <a:r>
              <a:rPr lang="en-US" sz="2000">
                <a:solidFill>
                  <a:srgbClr val="252525"/>
                </a:solidFill>
                <a:ea typeface="Tahoma"/>
                <a:cs typeface="Tahoma"/>
              </a:rPr>
              <a:t> </a:t>
            </a:r>
            <a:r>
              <a:rPr lang="en-US" sz="2000" err="1">
                <a:solidFill>
                  <a:srgbClr val="252525"/>
                </a:solidFill>
                <a:ea typeface="Tahoma"/>
                <a:cs typeface="Tahoma"/>
              </a:rPr>
              <a:t>koko</a:t>
            </a:r>
            <a:r>
              <a:rPr lang="en-US" sz="2000">
                <a:solidFill>
                  <a:srgbClr val="252525"/>
                </a:solidFill>
                <a:ea typeface="Tahoma"/>
                <a:cs typeface="Tahoma"/>
              </a:rPr>
              <a:t> </a:t>
            </a:r>
            <a:r>
              <a:rPr lang="en-US" sz="2000" err="1">
                <a:solidFill>
                  <a:srgbClr val="252525"/>
                </a:solidFill>
                <a:ea typeface="Tahoma"/>
                <a:cs typeface="Tahoma"/>
              </a:rPr>
              <a:t>opiskelijatiimille</a:t>
            </a:r>
            <a:r>
              <a:rPr lang="en-US" sz="2000">
                <a:solidFill>
                  <a:srgbClr val="252525"/>
                </a:solidFill>
                <a:ea typeface="Tahoma"/>
                <a:cs typeface="Tahoma"/>
              </a:rPr>
              <a:t>, </a:t>
            </a:r>
            <a:r>
              <a:rPr lang="en-US" sz="2000" err="1">
                <a:solidFill>
                  <a:srgbClr val="252525"/>
                </a:solidFill>
                <a:ea typeface="Tahoma"/>
                <a:cs typeface="Tahoma"/>
              </a:rPr>
              <a:t>yksilölliset</a:t>
            </a:r>
            <a:r>
              <a:rPr lang="en-US" sz="2000">
                <a:solidFill>
                  <a:srgbClr val="252525"/>
                </a:solidFill>
                <a:ea typeface="Tahoma"/>
                <a:cs typeface="Tahoma"/>
              </a:rPr>
              <a:t> </a:t>
            </a:r>
            <a:r>
              <a:rPr lang="en-US" sz="2000" err="1">
                <a:solidFill>
                  <a:srgbClr val="252525"/>
                </a:solidFill>
                <a:ea typeface="Tahoma"/>
                <a:cs typeface="Tahoma"/>
              </a:rPr>
              <a:t>tarpeet</a:t>
            </a:r>
            <a:r>
              <a:rPr lang="en-US" sz="2000">
                <a:solidFill>
                  <a:srgbClr val="252525"/>
                </a:solidFill>
                <a:ea typeface="Tahoma"/>
                <a:cs typeface="Tahoma"/>
              </a:rPr>
              <a:t> </a:t>
            </a:r>
            <a:r>
              <a:rPr lang="en-US" sz="2000" err="1">
                <a:solidFill>
                  <a:srgbClr val="252525"/>
                </a:solidFill>
                <a:ea typeface="Tahoma"/>
                <a:cs typeface="Tahoma"/>
              </a:rPr>
              <a:t>huomioiden</a:t>
            </a:r>
            <a:endParaRPr lang="en-US" sz="2000">
              <a:solidFill>
                <a:srgbClr val="252525"/>
              </a:solidFill>
              <a:ea typeface="Tahoma"/>
              <a:cs typeface="Tahoma"/>
            </a:endParaRPr>
          </a:p>
          <a:p>
            <a:pPr marL="0" indent="0">
              <a:buNone/>
            </a:pPr>
            <a:endParaRPr lang="en-US" sz="2000">
              <a:solidFill>
                <a:srgbClr val="252525"/>
              </a:solidFill>
              <a:ea typeface="Tahoma"/>
              <a:cs typeface="Tahoma"/>
            </a:endParaRPr>
          </a:p>
          <a:p>
            <a:r>
              <a:rPr lang="en-US" sz="2000" err="1">
                <a:solidFill>
                  <a:srgbClr val="252525"/>
                </a:solidFill>
                <a:ea typeface="Tahoma"/>
                <a:cs typeface="Tahoma"/>
              </a:rPr>
              <a:t>Moduulissa</a:t>
            </a:r>
            <a:r>
              <a:rPr lang="en-US" sz="2000">
                <a:solidFill>
                  <a:srgbClr val="252525"/>
                </a:solidFill>
                <a:ea typeface="Tahoma"/>
                <a:cs typeface="Tahoma"/>
              </a:rPr>
              <a:t> </a:t>
            </a:r>
            <a:r>
              <a:rPr lang="en-US" sz="2000" err="1">
                <a:solidFill>
                  <a:srgbClr val="252525"/>
                </a:solidFill>
                <a:ea typeface="Tahoma"/>
                <a:cs typeface="Tahoma"/>
              </a:rPr>
              <a:t>opiskelijat</a:t>
            </a:r>
            <a:r>
              <a:rPr lang="en-US" sz="2000">
                <a:solidFill>
                  <a:srgbClr val="252525"/>
                </a:solidFill>
                <a:ea typeface="Tahoma"/>
                <a:cs typeface="Tahoma"/>
              </a:rPr>
              <a:t> </a:t>
            </a:r>
            <a:r>
              <a:rPr lang="en-US" sz="2000" err="1">
                <a:solidFill>
                  <a:srgbClr val="252525"/>
                </a:solidFill>
                <a:ea typeface="Tahoma"/>
                <a:cs typeface="Tahoma"/>
              </a:rPr>
              <a:t>pääsevät</a:t>
            </a:r>
            <a:r>
              <a:rPr lang="en-US" sz="2000">
                <a:solidFill>
                  <a:srgbClr val="252525"/>
                </a:solidFill>
                <a:ea typeface="Tahoma"/>
                <a:cs typeface="Tahoma"/>
              </a:rPr>
              <a:t> </a:t>
            </a:r>
            <a:r>
              <a:rPr lang="en-US" sz="2000" err="1">
                <a:solidFill>
                  <a:srgbClr val="252525"/>
                </a:solidFill>
                <a:ea typeface="Tahoma"/>
                <a:cs typeface="Tahoma"/>
              </a:rPr>
              <a:t>työskentelemään</a:t>
            </a:r>
            <a:r>
              <a:rPr lang="en-US" sz="2000">
                <a:solidFill>
                  <a:srgbClr val="252525"/>
                </a:solidFill>
                <a:ea typeface="Tahoma"/>
                <a:cs typeface="Tahoma"/>
              </a:rPr>
              <a:t> </a:t>
            </a:r>
            <a:r>
              <a:rPr lang="en-US" sz="2000" err="1">
                <a:solidFill>
                  <a:srgbClr val="252525"/>
                </a:solidFill>
                <a:ea typeface="Tahoma"/>
                <a:cs typeface="Tahoma"/>
              </a:rPr>
              <a:t>itsenäisemmin</a:t>
            </a:r>
            <a:r>
              <a:rPr lang="en-US" sz="2000">
                <a:solidFill>
                  <a:srgbClr val="252525"/>
                </a:solidFill>
                <a:ea typeface="Tahoma"/>
                <a:cs typeface="Tahoma"/>
              </a:rPr>
              <a:t>, </a:t>
            </a:r>
            <a:r>
              <a:rPr lang="en-US" sz="2000" err="1">
                <a:solidFill>
                  <a:srgbClr val="252525"/>
                </a:solidFill>
                <a:ea typeface="Tahoma"/>
                <a:cs typeface="Tahoma"/>
              </a:rPr>
              <a:t>mutta</a:t>
            </a:r>
            <a:r>
              <a:rPr lang="en-US" sz="2000">
                <a:solidFill>
                  <a:srgbClr val="252525"/>
                </a:solidFill>
                <a:ea typeface="Tahoma"/>
                <a:cs typeface="Tahoma"/>
              </a:rPr>
              <a:t> </a:t>
            </a:r>
            <a:r>
              <a:rPr lang="en-US" sz="2000" err="1">
                <a:solidFill>
                  <a:srgbClr val="252525"/>
                </a:solidFill>
                <a:ea typeface="Tahoma"/>
                <a:cs typeface="Tahoma"/>
              </a:rPr>
              <a:t>silti</a:t>
            </a:r>
            <a:r>
              <a:rPr lang="en-US" sz="2000">
                <a:solidFill>
                  <a:srgbClr val="252525"/>
                </a:solidFill>
                <a:ea typeface="Tahoma"/>
                <a:cs typeface="Tahoma"/>
              </a:rPr>
              <a:t> </a:t>
            </a:r>
            <a:r>
              <a:rPr lang="en-US" sz="2000" err="1">
                <a:solidFill>
                  <a:srgbClr val="252525"/>
                </a:solidFill>
                <a:ea typeface="Tahoma"/>
                <a:cs typeface="Tahoma"/>
              </a:rPr>
              <a:t>ohjatusti</a:t>
            </a:r>
            <a:endParaRPr lang="en-US" sz="2000">
              <a:solidFill>
                <a:srgbClr val="252525"/>
              </a:solidFill>
              <a:ea typeface="Tahoma"/>
              <a:cs typeface="Tahoma"/>
            </a:endParaRPr>
          </a:p>
          <a:p>
            <a:endParaRPr lang="en-US">
              <a:solidFill>
                <a:srgbClr val="000000"/>
              </a:solidFill>
              <a:ea typeface="Tahoma"/>
              <a:cs typeface="Tahoma"/>
            </a:endParaRPr>
          </a:p>
          <a:p>
            <a:endParaRPr lang="en-US" sz="1800">
              <a:solidFill>
                <a:srgbClr val="252525"/>
              </a:solidFill>
              <a:ea typeface="Tahoma"/>
              <a:cs typeface="Tahoma"/>
            </a:endParaRPr>
          </a:p>
          <a:p>
            <a:pPr marL="0" indent="0">
              <a:buNone/>
            </a:pPr>
            <a:endParaRPr lang="en-US" sz="1800">
              <a:solidFill>
                <a:srgbClr val="252525"/>
              </a:solidFill>
              <a:ea typeface="Tahoma"/>
              <a:cs typeface="Tahoma"/>
            </a:endParaRPr>
          </a:p>
          <a:p>
            <a:pPr marL="0" indent="0">
              <a:buNone/>
            </a:pPr>
            <a:endParaRPr lang="en-US" sz="1800">
              <a:solidFill>
                <a:srgbClr val="252525"/>
              </a:solidFill>
              <a:ea typeface="Tahoma"/>
              <a:cs typeface="Tahoma"/>
            </a:endParaRPr>
          </a:p>
          <a:p>
            <a:endParaRPr lang="en-US" sz="1800">
              <a:solidFill>
                <a:srgbClr val="252525"/>
              </a:solidFill>
              <a:ea typeface="Tahoma"/>
              <a:cs typeface="Tahoma"/>
            </a:endParaRPr>
          </a:p>
          <a:p>
            <a:endParaRPr lang="en-US" sz="1800">
              <a:solidFill>
                <a:srgbClr val="252525"/>
              </a:solidFill>
              <a:ea typeface="Tahoma"/>
              <a:cs typeface="Tahoma"/>
            </a:endParaRPr>
          </a:p>
        </p:txBody>
      </p:sp>
      <p:pic>
        <p:nvPicPr>
          <p:cNvPr id="6" name="Picture 3" descr="Kuva, joka sisältää kohteen teksti, Fontti, logo, Grafiikka&#10;&#10;Kuvaus luotu automaattisesti">
            <a:extLst>
              <a:ext uri="{FF2B5EF4-FFF2-40B4-BE49-F238E27FC236}">
                <a16:creationId xmlns:a16="http://schemas.microsoft.com/office/drawing/2014/main" id="{66031FD9-71EC-F439-8F06-9590110AD3B7}"/>
              </a:ext>
            </a:extLst>
          </p:cNvPr>
          <p:cNvPicPr>
            <a:picLocks noChangeAspect="1"/>
          </p:cNvPicPr>
          <p:nvPr/>
        </p:nvPicPr>
        <p:blipFill>
          <a:blip r:embed="rId3"/>
          <a:stretch>
            <a:fillRect/>
          </a:stretch>
        </p:blipFill>
        <p:spPr>
          <a:xfrm>
            <a:off x="10932739" y="6095877"/>
            <a:ext cx="987800" cy="605241"/>
          </a:xfrm>
          <a:prstGeom prst="rect">
            <a:avLst/>
          </a:prstGeom>
        </p:spPr>
      </p:pic>
      <p:pic>
        <p:nvPicPr>
          <p:cNvPr id="5" name="Picture 4">
            <a:extLst>
              <a:ext uri="{FF2B5EF4-FFF2-40B4-BE49-F238E27FC236}">
                <a16:creationId xmlns:a16="http://schemas.microsoft.com/office/drawing/2014/main" id="{98086BB9-0504-1930-E49E-DBC2C358914E}"/>
              </a:ext>
            </a:extLst>
          </p:cNvPr>
          <p:cNvPicPr>
            <a:picLocks noChangeAspect="1"/>
          </p:cNvPicPr>
          <p:nvPr/>
        </p:nvPicPr>
        <p:blipFill>
          <a:blip r:embed="rId4"/>
          <a:stretch>
            <a:fillRect/>
          </a:stretch>
        </p:blipFill>
        <p:spPr>
          <a:xfrm>
            <a:off x="9415341" y="6392984"/>
            <a:ext cx="1352550" cy="304800"/>
          </a:xfrm>
          <a:prstGeom prst="rect">
            <a:avLst/>
          </a:prstGeom>
        </p:spPr>
      </p:pic>
    </p:spTree>
    <p:extLst>
      <p:ext uri="{BB962C8B-B14F-4D97-AF65-F5344CB8AC3E}">
        <p14:creationId xmlns:p14="http://schemas.microsoft.com/office/powerpoint/2010/main" val="1739300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56CAD-8BF4-DC3F-34E7-D6FF83B4F723}"/>
              </a:ext>
            </a:extLst>
          </p:cNvPr>
          <p:cNvSpPr>
            <a:spLocks noGrp="1"/>
          </p:cNvSpPr>
          <p:nvPr>
            <p:ph type="title"/>
          </p:nvPr>
        </p:nvSpPr>
        <p:spPr/>
        <p:txBody>
          <a:bodyPr/>
          <a:lstStyle/>
          <a:p>
            <a:r>
              <a:rPr lang="en-US" err="1">
                <a:ea typeface="Tahoma"/>
                <a:cs typeface="Tahoma"/>
              </a:rPr>
              <a:t>Potilas</a:t>
            </a:r>
            <a:r>
              <a:rPr lang="en-US">
                <a:ea typeface="Tahoma"/>
                <a:cs typeface="Tahoma"/>
              </a:rPr>
              <a:t>/</a:t>
            </a:r>
            <a:r>
              <a:rPr lang="en-US" err="1">
                <a:ea typeface="Tahoma"/>
                <a:cs typeface="Tahoma"/>
              </a:rPr>
              <a:t>asiakas</a:t>
            </a:r>
            <a:r>
              <a:rPr lang="en-US">
                <a:ea typeface="Tahoma"/>
                <a:cs typeface="Tahoma"/>
              </a:rPr>
              <a:t> on </a:t>
            </a:r>
            <a:r>
              <a:rPr lang="en-US" err="1">
                <a:ea typeface="Tahoma"/>
                <a:cs typeface="Tahoma"/>
              </a:rPr>
              <a:t>keskiössä</a:t>
            </a:r>
          </a:p>
        </p:txBody>
      </p:sp>
      <p:pic>
        <p:nvPicPr>
          <p:cNvPr id="5" name="Sisällön paikkamerkki 4" descr="Kuva, joka sisältää kohteen vaate, henkilö, jalkineet, huonekalu&#10;&#10;Kuvaus luotu automaattisesti">
            <a:extLst>
              <a:ext uri="{FF2B5EF4-FFF2-40B4-BE49-F238E27FC236}">
                <a16:creationId xmlns:a16="http://schemas.microsoft.com/office/drawing/2014/main" id="{393FAB93-E6E4-F6F6-D28C-F830B100364E}"/>
              </a:ext>
            </a:extLst>
          </p:cNvPr>
          <p:cNvPicPr>
            <a:picLocks noGrp="1" noChangeAspect="1"/>
          </p:cNvPicPr>
          <p:nvPr>
            <p:ph idx="1"/>
          </p:nvPr>
        </p:nvPicPr>
        <p:blipFill>
          <a:blip r:embed="rId3"/>
          <a:stretch>
            <a:fillRect/>
          </a:stretch>
        </p:blipFill>
        <p:spPr>
          <a:xfrm>
            <a:off x="4557660" y="1404745"/>
            <a:ext cx="4018960" cy="3714160"/>
          </a:xfrm>
        </p:spPr>
      </p:pic>
      <p:pic>
        <p:nvPicPr>
          <p:cNvPr id="4" name="Picture 3">
            <a:extLst>
              <a:ext uri="{FF2B5EF4-FFF2-40B4-BE49-F238E27FC236}">
                <a16:creationId xmlns:a16="http://schemas.microsoft.com/office/drawing/2014/main" id="{15083100-CB4C-14FE-92B7-198361366152}"/>
              </a:ext>
            </a:extLst>
          </p:cNvPr>
          <p:cNvPicPr>
            <a:picLocks noChangeAspect="1"/>
          </p:cNvPicPr>
          <p:nvPr/>
        </p:nvPicPr>
        <p:blipFill>
          <a:blip r:embed="rId4"/>
          <a:stretch>
            <a:fillRect/>
          </a:stretch>
        </p:blipFill>
        <p:spPr>
          <a:xfrm>
            <a:off x="10698199" y="6025896"/>
            <a:ext cx="1063381" cy="653143"/>
          </a:xfrm>
          <a:prstGeom prst="rect">
            <a:avLst/>
          </a:prstGeom>
        </p:spPr>
      </p:pic>
      <p:sp>
        <p:nvSpPr>
          <p:cNvPr id="6" name="Tekstiruutu 5">
            <a:extLst>
              <a:ext uri="{FF2B5EF4-FFF2-40B4-BE49-F238E27FC236}">
                <a16:creationId xmlns:a16="http://schemas.microsoft.com/office/drawing/2014/main" id="{07B8189F-4583-B428-2F98-86DCFC1DAACD}"/>
              </a:ext>
            </a:extLst>
          </p:cNvPr>
          <p:cNvSpPr txBox="1"/>
          <p:nvPr/>
        </p:nvSpPr>
        <p:spPr>
          <a:xfrm>
            <a:off x="8616812" y="2053638"/>
            <a:ext cx="2743199" cy="36576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endParaRPr lang="fi-FI" sz="2000" err="1"/>
          </a:p>
        </p:txBody>
      </p:sp>
      <p:sp>
        <p:nvSpPr>
          <p:cNvPr id="8" name="Tekstiruutu 7">
            <a:extLst>
              <a:ext uri="{FF2B5EF4-FFF2-40B4-BE49-F238E27FC236}">
                <a16:creationId xmlns:a16="http://schemas.microsoft.com/office/drawing/2014/main" id="{B10ADAC7-ADB0-2615-35C9-C4A54E6F8C53}"/>
              </a:ext>
            </a:extLst>
          </p:cNvPr>
          <p:cNvSpPr txBox="1"/>
          <p:nvPr/>
        </p:nvSpPr>
        <p:spPr>
          <a:xfrm>
            <a:off x="4554217" y="5119490"/>
            <a:ext cx="4026241"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sz="1600">
                <a:ea typeface="Tahoma"/>
                <a:cs typeface="Tahoma"/>
              </a:rPr>
              <a:t>(Kuva: </a:t>
            </a:r>
            <a:r>
              <a:rPr lang="fi-FI" sz="1600" err="1">
                <a:ea typeface="Tahoma"/>
                <a:cs typeface="Tahoma"/>
              </a:rPr>
              <a:t>Copilot</a:t>
            </a:r>
            <a:r>
              <a:rPr lang="fi-FI" sz="1600">
                <a:ea typeface="Tahoma"/>
                <a:cs typeface="Tahoma"/>
              </a:rPr>
              <a:t>  12.11.2024)</a:t>
            </a:r>
            <a:endParaRPr lang="fi-FI" sz="1600" err="1"/>
          </a:p>
        </p:txBody>
      </p:sp>
      <p:sp>
        <p:nvSpPr>
          <p:cNvPr id="3" name="Tekstiruutu 2">
            <a:extLst>
              <a:ext uri="{FF2B5EF4-FFF2-40B4-BE49-F238E27FC236}">
                <a16:creationId xmlns:a16="http://schemas.microsoft.com/office/drawing/2014/main" id="{1F77D91B-BD4D-2BB4-B97D-EB5A7E57FF26}"/>
              </a:ext>
            </a:extLst>
          </p:cNvPr>
          <p:cNvSpPr txBox="1"/>
          <p:nvPr/>
        </p:nvSpPr>
        <p:spPr>
          <a:xfrm>
            <a:off x="605513" y="1967634"/>
            <a:ext cx="3453712" cy="184665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342900" indent="-342900">
              <a:buFont typeface="Arial"/>
              <a:buChar char="•"/>
            </a:pPr>
            <a:r>
              <a:rPr lang="fi-FI" sz="2000">
                <a:ea typeface="Tahoma"/>
                <a:cs typeface="Tahoma"/>
              </a:rPr>
              <a:t>Potilas on oppimisen lähtökohta </a:t>
            </a:r>
          </a:p>
          <a:p>
            <a:pPr marL="342900" indent="-342900">
              <a:buFont typeface="Arial"/>
              <a:buChar char="•"/>
            </a:pPr>
            <a:r>
              <a:rPr lang="fi-FI" sz="2000">
                <a:ea typeface="Tahoma"/>
                <a:cs typeface="Tahoma"/>
              </a:rPr>
              <a:t>Ohjaaja antaa taustalla tukea </a:t>
            </a:r>
          </a:p>
          <a:p>
            <a:pPr marL="342900" indent="-342900">
              <a:buFont typeface="Arial"/>
              <a:buChar char="•"/>
            </a:pPr>
            <a:r>
              <a:rPr lang="fi-FI" sz="2000">
                <a:ea typeface="Tahoma"/>
                <a:cs typeface="Tahoma"/>
              </a:rPr>
              <a:t>Opiskelijat oppivat toisiltaan, vertaisoppiminen </a:t>
            </a:r>
          </a:p>
        </p:txBody>
      </p:sp>
    </p:spTree>
    <p:extLst>
      <p:ext uri="{BB962C8B-B14F-4D97-AF65-F5344CB8AC3E}">
        <p14:creationId xmlns:p14="http://schemas.microsoft.com/office/powerpoint/2010/main" val="2951503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4AFCB-06D9-2163-04D7-7DF5B8325058}"/>
              </a:ext>
            </a:extLst>
          </p:cNvPr>
          <p:cNvSpPr>
            <a:spLocks noGrp="1"/>
          </p:cNvSpPr>
          <p:nvPr>
            <p:ph type="title"/>
          </p:nvPr>
        </p:nvSpPr>
        <p:spPr>
          <a:xfrm>
            <a:off x="838200" y="140433"/>
            <a:ext cx="10515600" cy="1033907"/>
          </a:xfrm>
        </p:spPr>
        <p:txBody>
          <a:bodyPr/>
          <a:lstStyle/>
          <a:p>
            <a:r>
              <a:rPr lang="fi-FI">
                <a:ea typeface="Tahoma"/>
                <a:cs typeface="Tahoma"/>
              </a:rPr>
              <a:t>Perinteinen vs. MUNDO-harjoittelu</a:t>
            </a:r>
            <a:endParaRPr lang="fi-FI"/>
          </a:p>
        </p:txBody>
      </p:sp>
      <p:pic>
        <p:nvPicPr>
          <p:cNvPr id="6" name="Picture 3" descr="Kuva, joka sisältää kohteen teksti, Fontti, logo, Grafiikka&#10;&#10;Kuvaus luotu automaattisesti">
            <a:extLst>
              <a:ext uri="{FF2B5EF4-FFF2-40B4-BE49-F238E27FC236}">
                <a16:creationId xmlns:a16="http://schemas.microsoft.com/office/drawing/2014/main" id="{D464DEFD-60C6-7D6C-148D-85AC46E7E8A1}"/>
              </a:ext>
            </a:extLst>
          </p:cNvPr>
          <p:cNvPicPr>
            <a:picLocks noChangeAspect="1"/>
          </p:cNvPicPr>
          <p:nvPr/>
        </p:nvPicPr>
        <p:blipFill>
          <a:blip r:embed="rId3"/>
          <a:stretch>
            <a:fillRect/>
          </a:stretch>
        </p:blipFill>
        <p:spPr>
          <a:xfrm>
            <a:off x="10932739" y="6095877"/>
            <a:ext cx="987800" cy="605241"/>
          </a:xfrm>
          <a:prstGeom prst="rect">
            <a:avLst/>
          </a:prstGeom>
        </p:spPr>
      </p:pic>
      <p:pic>
        <p:nvPicPr>
          <p:cNvPr id="7" name="Picture 6">
            <a:extLst>
              <a:ext uri="{FF2B5EF4-FFF2-40B4-BE49-F238E27FC236}">
                <a16:creationId xmlns:a16="http://schemas.microsoft.com/office/drawing/2014/main" id="{299EF486-77AC-91D8-D525-5762B9A32FAF}"/>
              </a:ext>
            </a:extLst>
          </p:cNvPr>
          <p:cNvPicPr>
            <a:picLocks noChangeAspect="1"/>
          </p:cNvPicPr>
          <p:nvPr/>
        </p:nvPicPr>
        <p:blipFill>
          <a:blip r:embed="rId4"/>
          <a:stretch>
            <a:fillRect/>
          </a:stretch>
        </p:blipFill>
        <p:spPr>
          <a:xfrm>
            <a:off x="9405571" y="6402753"/>
            <a:ext cx="1352550" cy="304800"/>
          </a:xfrm>
          <a:prstGeom prst="rect">
            <a:avLst/>
          </a:prstGeom>
        </p:spPr>
      </p:pic>
      <p:sp>
        <p:nvSpPr>
          <p:cNvPr id="13" name="Content Placeholder 5">
            <a:extLst>
              <a:ext uri="{FF2B5EF4-FFF2-40B4-BE49-F238E27FC236}">
                <a16:creationId xmlns:a16="http://schemas.microsoft.com/office/drawing/2014/main" id="{B4C43198-875F-ABCB-9808-2F6EA5509B2E}"/>
              </a:ext>
            </a:extLst>
          </p:cNvPr>
          <p:cNvSpPr>
            <a:spLocks noGrp="1"/>
          </p:cNvSpPr>
          <p:nvPr>
            <p:ph idx="1"/>
          </p:nvPr>
        </p:nvSpPr>
        <p:spPr>
          <a:xfrm>
            <a:off x="841105" y="5067360"/>
            <a:ext cx="3742693" cy="786698"/>
          </a:xfrm>
        </p:spPr>
        <p:txBody>
          <a:bodyPr vert="horz" lIns="0" tIns="0" rIns="0" bIns="0" rtlCol="0" anchor="t">
            <a:noAutofit/>
          </a:bodyPr>
          <a:lstStyle/>
          <a:p>
            <a:pPr marL="0" indent="0">
              <a:buNone/>
            </a:pPr>
            <a:r>
              <a:rPr lang="fi-FI" sz="1800">
                <a:ea typeface="Tahoma"/>
                <a:cs typeface="Tahoma"/>
              </a:rPr>
              <a:t>Perinteinen ohjausmalli, jossa ohjaaja opettaa opiskelijoille.</a:t>
            </a:r>
            <a:endParaRPr lang="en-US" sz="1800"/>
          </a:p>
        </p:txBody>
      </p:sp>
      <p:sp>
        <p:nvSpPr>
          <p:cNvPr id="15" name="Content Placeholder 5">
            <a:extLst>
              <a:ext uri="{FF2B5EF4-FFF2-40B4-BE49-F238E27FC236}">
                <a16:creationId xmlns:a16="http://schemas.microsoft.com/office/drawing/2014/main" id="{FDDB03B0-ACD4-1539-6D72-188079BC4DF4}"/>
              </a:ext>
            </a:extLst>
          </p:cNvPr>
          <p:cNvSpPr txBox="1">
            <a:spLocks/>
          </p:cNvSpPr>
          <p:nvPr/>
        </p:nvSpPr>
        <p:spPr>
          <a:xfrm>
            <a:off x="5481157" y="4875892"/>
            <a:ext cx="5012693" cy="1177467"/>
          </a:xfrm>
          <a:prstGeom prst="rect">
            <a:avLst/>
          </a:prstGeom>
        </p:spPr>
        <p:txBody>
          <a:bodyPr vert="horz" lIns="0" tIns="0" rIns="0" bIns="0" rtlCol="0" anchor="t">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System Font Regular"/>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1800">
                <a:ea typeface="Tahoma"/>
                <a:cs typeface="Tahoma"/>
              </a:rPr>
              <a:t>MUNDO-harjoittelussa keskiössä on potilas/asiakas ja opiskelijat toimivat itseohjautuvasti. Ohjaajan rooli on mentoroiva.</a:t>
            </a:r>
            <a:endParaRPr lang="en-US" sz="1800"/>
          </a:p>
        </p:txBody>
      </p:sp>
      <p:pic>
        <p:nvPicPr>
          <p:cNvPr id="3" name="Picture 2">
            <a:extLst>
              <a:ext uri="{FF2B5EF4-FFF2-40B4-BE49-F238E27FC236}">
                <a16:creationId xmlns:a16="http://schemas.microsoft.com/office/drawing/2014/main" id="{65F44301-649D-2919-CF26-CDE0D3EAD199}"/>
              </a:ext>
            </a:extLst>
          </p:cNvPr>
          <p:cNvPicPr>
            <a:picLocks noChangeAspect="1"/>
          </p:cNvPicPr>
          <p:nvPr/>
        </p:nvPicPr>
        <p:blipFill>
          <a:blip r:embed="rId5"/>
          <a:stretch>
            <a:fillRect/>
          </a:stretch>
        </p:blipFill>
        <p:spPr>
          <a:xfrm>
            <a:off x="864213" y="1336857"/>
            <a:ext cx="3881804" cy="3334971"/>
          </a:xfrm>
          <a:prstGeom prst="rect">
            <a:avLst/>
          </a:prstGeom>
        </p:spPr>
      </p:pic>
      <p:pic>
        <p:nvPicPr>
          <p:cNvPr id="4" name="Picture 3">
            <a:extLst>
              <a:ext uri="{FF2B5EF4-FFF2-40B4-BE49-F238E27FC236}">
                <a16:creationId xmlns:a16="http://schemas.microsoft.com/office/drawing/2014/main" id="{DDF3ABE1-3E87-6BA0-A25C-B80B2765158F}"/>
              </a:ext>
            </a:extLst>
          </p:cNvPr>
          <p:cNvPicPr>
            <a:picLocks noChangeAspect="1"/>
          </p:cNvPicPr>
          <p:nvPr/>
        </p:nvPicPr>
        <p:blipFill>
          <a:blip r:embed="rId6"/>
          <a:stretch>
            <a:fillRect/>
          </a:stretch>
        </p:blipFill>
        <p:spPr>
          <a:xfrm>
            <a:off x="5404389" y="1366940"/>
            <a:ext cx="4894385" cy="3282462"/>
          </a:xfrm>
          <a:prstGeom prst="rect">
            <a:avLst/>
          </a:prstGeom>
        </p:spPr>
      </p:pic>
      <p:sp>
        <p:nvSpPr>
          <p:cNvPr id="9" name="TextBox 8">
            <a:extLst>
              <a:ext uri="{FF2B5EF4-FFF2-40B4-BE49-F238E27FC236}">
                <a16:creationId xmlns:a16="http://schemas.microsoft.com/office/drawing/2014/main" id="{4951AA73-59D1-78CA-9EA7-142BD707AC77}"/>
              </a:ext>
            </a:extLst>
          </p:cNvPr>
          <p:cNvSpPr txBox="1"/>
          <p:nvPr/>
        </p:nvSpPr>
        <p:spPr>
          <a:xfrm>
            <a:off x="836558" y="4736761"/>
            <a:ext cx="2743200"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400">
                <a:ea typeface="Tahoma"/>
                <a:cs typeface="Tahoma"/>
              </a:rPr>
              <a:t>(Kuvat: </a:t>
            </a:r>
            <a:r>
              <a:rPr lang="en-US" sz="1400">
                <a:ea typeface="+mn-lt"/>
                <a:cs typeface="+mn-lt"/>
              </a:rPr>
              <a:t>ChatGPT-4, 12.6.2025)</a:t>
            </a:r>
            <a:endParaRPr lang="en-US" sz="1400" err="1"/>
          </a:p>
        </p:txBody>
      </p:sp>
    </p:spTree>
    <p:extLst>
      <p:ext uri="{BB962C8B-B14F-4D97-AF65-F5344CB8AC3E}">
        <p14:creationId xmlns:p14="http://schemas.microsoft.com/office/powerpoint/2010/main" val="2425824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56CAD-8BF4-DC3F-34E7-D6FF83B4F723}"/>
              </a:ext>
            </a:extLst>
          </p:cNvPr>
          <p:cNvSpPr>
            <a:spLocks noGrp="1"/>
          </p:cNvSpPr>
          <p:nvPr>
            <p:ph type="title"/>
          </p:nvPr>
        </p:nvSpPr>
        <p:spPr/>
        <p:txBody>
          <a:bodyPr/>
          <a:lstStyle/>
          <a:p>
            <a:r>
              <a:rPr lang="en-US" err="1">
                <a:ea typeface="Tahoma"/>
                <a:cs typeface="Tahoma"/>
              </a:rPr>
              <a:t>Sisältö</a:t>
            </a:r>
            <a:endParaRPr lang="en-US" err="1"/>
          </a:p>
        </p:txBody>
      </p:sp>
      <p:sp>
        <p:nvSpPr>
          <p:cNvPr id="3" name="Content Placeholder 2">
            <a:extLst>
              <a:ext uri="{FF2B5EF4-FFF2-40B4-BE49-F238E27FC236}">
                <a16:creationId xmlns:a16="http://schemas.microsoft.com/office/drawing/2014/main" id="{7C31CFDE-4968-5ABB-6ACE-F1605615A656}"/>
              </a:ext>
            </a:extLst>
          </p:cNvPr>
          <p:cNvSpPr>
            <a:spLocks noGrp="1"/>
          </p:cNvSpPr>
          <p:nvPr>
            <p:ph idx="1"/>
          </p:nvPr>
        </p:nvSpPr>
        <p:spPr/>
        <p:txBody>
          <a:bodyPr vert="horz" lIns="0" tIns="0" rIns="0" bIns="0" rtlCol="0" anchor="t">
            <a:noAutofit/>
          </a:bodyPr>
          <a:lstStyle/>
          <a:p>
            <a:r>
              <a:rPr lang="en-US" err="1">
                <a:ea typeface="Tahoma"/>
                <a:cs typeface="Tahoma"/>
              </a:rPr>
              <a:t>Kielitaitotasot</a:t>
            </a:r>
            <a:endParaRPr lang="en-US">
              <a:ea typeface="Tahoma"/>
              <a:cs typeface="Tahoma"/>
            </a:endParaRPr>
          </a:p>
          <a:p>
            <a:r>
              <a:rPr lang="en-US" err="1">
                <a:ea typeface="Tahoma"/>
                <a:cs typeface="Tahoma"/>
              </a:rPr>
              <a:t>Kielitaidon</a:t>
            </a:r>
            <a:r>
              <a:rPr lang="en-US">
                <a:ea typeface="Tahoma"/>
                <a:cs typeface="Tahoma"/>
              </a:rPr>
              <a:t> </a:t>
            </a:r>
            <a:r>
              <a:rPr lang="en-US" err="1">
                <a:ea typeface="Tahoma"/>
                <a:cs typeface="Tahoma"/>
              </a:rPr>
              <a:t>osa-alueet</a:t>
            </a:r>
            <a:endParaRPr lang="en-US">
              <a:ea typeface="Tahoma"/>
              <a:cs typeface="Tahoma"/>
            </a:endParaRPr>
          </a:p>
          <a:p>
            <a:r>
              <a:rPr lang="en-US" err="1">
                <a:ea typeface="Tahoma"/>
                <a:cs typeface="Tahoma"/>
              </a:rPr>
              <a:t>Suomen</a:t>
            </a:r>
            <a:r>
              <a:rPr lang="en-US">
                <a:ea typeface="Tahoma"/>
                <a:cs typeface="Tahoma"/>
              </a:rPr>
              <a:t> </a:t>
            </a:r>
            <a:r>
              <a:rPr lang="en-US" err="1">
                <a:ea typeface="Tahoma"/>
                <a:cs typeface="Tahoma"/>
              </a:rPr>
              <a:t>kielen</a:t>
            </a:r>
            <a:r>
              <a:rPr lang="en-US">
                <a:ea typeface="Tahoma"/>
                <a:cs typeface="Tahoma"/>
              </a:rPr>
              <a:t> </a:t>
            </a:r>
            <a:r>
              <a:rPr lang="en-US" err="1">
                <a:ea typeface="Tahoma"/>
                <a:cs typeface="Tahoma"/>
              </a:rPr>
              <a:t>oppimisen</a:t>
            </a:r>
            <a:r>
              <a:rPr lang="en-US">
                <a:ea typeface="Tahoma"/>
                <a:cs typeface="Tahoma"/>
              </a:rPr>
              <a:t> </a:t>
            </a:r>
            <a:r>
              <a:rPr lang="en-US" err="1">
                <a:ea typeface="Tahoma"/>
                <a:cs typeface="Tahoma"/>
              </a:rPr>
              <a:t>polku</a:t>
            </a:r>
            <a:endParaRPr lang="en-US">
              <a:ea typeface="Tahoma"/>
              <a:cs typeface="Tahoma"/>
            </a:endParaRPr>
          </a:p>
          <a:p>
            <a:r>
              <a:rPr lang="en-US" err="1">
                <a:ea typeface="Tahoma"/>
                <a:cs typeface="Tahoma"/>
              </a:rPr>
              <a:t>Myytit</a:t>
            </a:r>
            <a:r>
              <a:rPr lang="en-US">
                <a:ea typeface="Tahoma"/>
                <a:cs typeface="Tahoma"/>
              </a:rPr>
              <a:t> </a:t>
            </a:r>
            <a:r>
              <a:rPr lang="en-US" err="1">
                <a:ea typeface="Tahoma"/>
                <a:cs typeface="Tahoma"/>
              </a:rPr>
              <a:t>kielenoppimisesta</a:t>
            </a:r>
            <a:endParaRPr lang="en-US">
              <a:ea typeface="Tahoma"/>
              <a:cs typeface="Tahoma"/>
            </a:endParaRPr>
          </a:p>
          <a:p>
            <a:r>
              <a:rPr lang="en-US">
                <a:ea typeface="Tahoma"/>
                <a:cs typeface="Tahoma"/>
              </a:rPr>
              <a:t>MUNDO-</a:t>
            </a:r>
            <a:r>
              <a:rPr lang="en-US" err="1">
                <a:ea typeface="Tahoma"/>
                <a:cs typeface="Tahoma"/>
              </a:rPr>
              <a:t>harjoittelumalli</a:t>
            </a:r>
            <a:endParaRPr lang="en-US">
              <a:ea typeface="Tahoma"/>
              <a:cs typeface="Tahoma"/>
            </a:endParaRPr>
          </a:p>
          <a:p>
            <a:r>
              <a:rPr lang="en-US" err="1">
                <a:ea typeface="Tahoma"/>
                <a:cs typeface="Tahoma"/>
              </a:rPr>
              <a:t>Kielitietoinen</a:t>
            </a:r>
            <a:r>
              <a:rPr lang="en-US">
                <a:ea typeface="Tahoma"/>
                <a:cs typeface="Tahoma"/>
              </a:rPr>
              <a:t> </a:t>
            </a:r>
            <a:r>
              <a:rPr lang="en-US" err="1">
                <a:ea typeface="Tahoma"/>
                <a:cs typeface="Tahoma"/>
              </a:rPr>
              <a:t>ohjaus</a:t>
            </a:r>
            <a:endParaRPr lang="en-US">
              <a:ea typeface="Tahoma"/>
              <a:cs typeface="Tahoma"/>
            </a:endParaRPr>
          </a:p>
          <a:p>
            <a:pPr marL="0" indent="0">
              <a:buNone/>
            </a:pPr>
            <a:endParaRPr lang="en-US">
              <a:ea typeface="Tahoma"/>
              <a:cs typeface="Tahoma"/>
            </a:endParaRPr>
          </a:p>
        </p:txBody>
      </p:sp>
      <p:pic>
        <p:nvPicPr>
          <p:cNvPr id="4" name="Picture 3">
            <a:extLst>
              <a:ext uri="{FF2B5EF4-FFF2-40B4-BE49-F238E27FC236}">
                <a16:creationId xmlns:a16="http://schemas.microsoft.com/office/drawing/2014/main" id="{15083100-CB4C-14FE-92B7-198361366152}"/>
              </a:ext>
            </a:extLst>
          </p:cNvPr>
          <p:cNvPicPr>
            <a:picLocks noChangeAspect="1"/>
          </p:cNvPicPr>
          <p:nvPr/>
        </p:nvPicPr>
        <p:blipFill>
          <a:blip r:embed="rId3"/>
          <a:stretch>
            <a:fillRect/>
          </a:stretch>
        </p:blipFill>
        <p:spPr>
          <a:xfrm>
            <a:off x="10932739" y="6095877"/>
            <a:ext cx="987800" cy="605241"/>
          </a:xfrm>
          <a:prstGeom prst="rect">
            <a:avLst/>
          </a:prstGeom>
        </p:spPr>
      </p:pic>
      <p:pic>
        <p:nvPicPr>
          <p:cNvPr id="6" name="Picture 5">
            <a:extLst>
              <a:ext uri="{FF2B5EF4-FFF2-40B4-BE49-F238E27FC236}">
                <a16:creationId xmlns:a16="http://schemas.microsoft.com/office/drawing/2014/main" id="{8E20ED72-7564-41EB-64F6-D06279529C33}"/>
              </a:ext>
            </a:extLst>
          </p:cNvPr>
          <p:cNvPicPr>
            <a:picLocks noChangeAspect="1"/>
          </p:cNvPicPr>
          <p:nvPr/>
        </p:nvPicPr>
        <p:blipFill>
          <a:blip r:embed="rId4"/>
          <a:stretch>
            <a:fillRect/>
          </a:stretch>
        </p:blipFill>
        <p:spPr>
          <a:xfrm>
            <a:off x="9376264" y="6392984"/>
            <a:ext cx="1352550" cy="304800"/>
          </a:xfrm>
          <a:prstGeom prst="rect">
            <a:avLst/>
          </a:prstGeom>
        </p:spPr>
      </p:pic>
    </p:spTree>
    <p:extLst>
      <p:ext uri="{BB962C8B-B14F-4D97-AF65-F5344CB8AC3E}">
        <p14:creationId xmlns:p14="http://schemas.microsoft.com/office/powerpoint/2010/main" val="2323182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B52E4-BD5B-5AA7-88C3-7F92A5C521AC}"/>
              </a:ext>
            </a:extLst>
          </p:cNvPr>
          <p:cNvSpPr>
            <a:spLocks noGrp="1"/>
          </p:cNvSpPr>
          <p:nvPr>
            <p:ph type="title"/>
          </p:nvPr>
        </p:nvSpPr>
        <p:spPr>
          <a:xfrm>
            <a:off x="838200" y="168852"/>
            <a:ext cx="10515600" cy="1033907"/>
          </a:xfrm>
        </p:spPr>
        <p:txBody>
          <a:bodyPr/>
          <a:lstStyle/>
          <a:p>
            <a:r>
              <a:rPr lang="fi-FI"/>
              <a:t>MUNDO käytännössä</a:t>
            </a:r>
          </a:p>
        </p:txBody>
      </p:sp>
      <p:sp>
        <p:nvSpPr>
          <p:cNvPr id="3" name="Content Placeholder 2">
            <a:extLst>
              <a:ext uri="{FF2B5EF4-FFF2-40B4-BE49-F238E27FC236}">
                <a16:creationId xmlns:a16="http://schemas.microsoft.com/office/drawing/2014/main" id="{33E6334E-6B20-40BF-E19B-46F02D92A6C5}"/>
              </a:ext>
            </a:extLst>
          </p:cNvPr>
          <p:cNvSpPr>
            <a:spLocks noGrp="1"/>
          </p:cNvSpPr>
          <p:nvPr>
            <p:ph idx="1"/>
          </p:nvPr>
        </p:nvSpPr>
        <p:spPr/>
        <p:txBody>
          <a:bodyPr vert="horz" lIns="0" tIns="0" rIns="0" bIns="0" rtlCol="0" anchor="t">
            <a:noAutofit/>
          </a:bodyPr>
          <a:lstStyle/>
          <a:p>
            <a:pPr marL="342900" indent="-342900"/>
            <a:r>
              <a:rPr lang="fi-FI" sz="2000"/>
              <a:t>Opiskelijat sopivat keskenään työnjaosta. </a:t>
            </a:r>
            <a:endParaRPr lang="fi-FI"/>
          </a:p>
          <a:p>
            <a:pPr marL="342900" indent="-342900"/>
            <a:r>
              <a:rPr lang="fi-FI" sz="2000"/>
              <a:t>Harjoittelujakson ensimmäisillä viikoilla työskennellään enemmän pareittain,    mutta harjoittelun edetessä opiskelijat työskentelevät itsenäisemmin. </a:t>
            </a:r>
            <a:endParaRPr lang="fi-FI" sz="2000">
              <a:ea typeface="Tahoma"/>
              <a:cs typeface="Tahoma"/>
            </a:endParaRPr>
          </a:p>
          <a:p>
            <a:pPr marL="342900" indent="-342900"/>
            <a:r>
              <a:rPr lang="fi-FI" sz="2000"/>
              <a:t>Työnjako riippuu paljon siitä, kuinka monta potilasta/asiakasta opiskelijoilla on.</a:t>
            </a:r>
            <a:endParaRPr lang="fi-FI" sz="2000">
              <a:ea typeface="Tahoma"/>
              <a:cs typeface="Tahoma"/>
            </a:endParaRPr>
          </a:p>
          <a:p>
            <a:pPr marL="342900" indent="-342900"/>
            <a:r>
              <a:rPr lang="fi-FI" sz="2000"/>
              <a:t>Opiskelijat suunnittelevat yhdessä potilaan/potilaiden hoidon/fysioterapian, josta he keskustelevat ohjaajan kanssa. Ohjaajan on tässä kohdin mahdollisuus puuttua epäkohtiin ja tarvittaessa opiskelijat voivat vielä miettiä korjauksia suunnitelmaan. Kun ohjaaja on hyväksynyt suunnitelman opiskelijat pääsevät toteuttamaan sitä. Ohjaaja on toteutustilanteessa aluksi mukana varmistamassa potilasturvallisuuden.</a:t>
            </a:r>
            <a:endParaRPr lang="fi-FI" sz="2000">
              <a:ea typeface="Tahoma"/>
              <a:cs typeface="Tahoma"/>
            </a:endParaRPr>
          </a:p>
          <a:p>
            <a:pPr marL="0" indent="0">
              <a:buNone/>
            </a:pPr>
            <a:endParaRPr lang="fi-FI"/>
          </a:p>
        </p:txBody>
      </p:sp>
      <p:pic>
        <p:nvPicPr>
          <p:cNvPr id="5" name="Picture 3" descr="Kuva, joka sisältää kohteen teksti, Fontti, logo, Grafiikka&#10;&#10;Kuvaus luotu automaattisesti">
            <a:extLst>
              <a:ext uri="{FF2B5EF4-FFF2-40B4-BE49-F238E27FC236}">
                <a16:creationId xmlns:a16="http://schemas.microsoft.com/office/drawing/2014/main" id="{ECAD0C25-8B68-7A90-D75B-D4CC13AD762F}"/>
              </a:ext>
            </a:extLst>
          </p:cNvPr>
          <p:cNvPicPr>
            <a:picLocks noChangeAspect="1"/>
          </p:cNvPicPr>
          <p:nvPr/>
        </p:nvPicPr>
        <p:blipFill>
          <a:blip r:embed="rId3"/>
          <a:stretch>
            <a:fillRect/>
          </a:stretch>
        </p:blipFill>
        <p:spPr>
          <a:xfrm>
            <a:off x="10932739" y="6095877"/>
            <a:ext cx="987800" cy="605241"/>
          </a:xfrm>
          <a:prstGeom prst="rect">
            <a:avLst/>
          </a:prstGeom>
        </p:spPr>
      </p:pic>
      <p:pic>
        <p:nvPicPr>
          <p:cNvPr id="6" name="Picture 5">
            <a:extLst>
              <a:ext uri="{FF2B5EF4-FFF2-40B4-BE49-F238E27FC236}">
                <a16:creationId xmlns:a16="http://schemas.microsoft.com/office/drawing/2014/main" id="{D597CA51-92A1-1567-964A-2B614CCBD697}"/>
              </a:ext>
            </a:extLst>
          </p:cNvPr>
          <p:cNvPicPr>
            <a:picLocks noChangeAspect="1"/>
          </p:cNvPicPr>
          <p:nvPr/>
        </p:nvPicPr>
        <p:blipFill>
          <a:blip r:embed="rId4"/>
          <a:stretch>
            <a:fillRect/>
          </a:stretch>
        </p:blipFill>
        <p:spPr>
          <a:xfrm>
            <a:off x="9405571" y="6392984"/>
            <a:ext cx="1352550" cy="304800"/>
          </a:xfrm>
          <a:prstGeom prst="rect">
            <a:avLst/>
          </a:prstGeom>
        </p:spPr>
      </p:pic>
    </p:spTree>
    <p:extLst>
      <p:ext uri="{BB962C8B-B14F-4D97-AF65-F5344CB8AC3E}">
        <p14:creationId xmlns:p14="http://schemas.microsoft.com/office/powerpoint/2010/main" val="1354456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10857-54DE-8B98-C2F4-5DBE4372C425}"/>
              </a:ext>
            </a:extLst>
          </p:cNvPr>
          <p:cNvSpPr>
            <a:spLocks noGrp="1"/>
          </p:cNvSpPr>
          <p:nvPr>
            <p:ph type="title"/>
          </p:nvPr>
        </p:nvSpPr>
        <p:spPr/>
        <p:txBody>
          <a:bodyPr/>
          <a:lstStyle/>
          <a:p>
            <a:r>
              <a:rPr lang="fi-FI"/>
              <a:t>MUNDO käytännössä</a:t>
            </a:r>
          </a:p>
        </p:txBody>
      </p:sp>
      <p:sp>
        <p:nvSpPr>
          <p:cNvPr id="3" name="Content Placeholder 2">
            <a:extLst>
              <a:ext uri="{FF2B5EF4-FFF2-40B4-BE49-F238E27FC236}">
                <a16:creationId xmlns:a16="http://schemas.microsoft.com/office/drawing/2014/main" id="{49087385-1AD7-8453-3D73-DED3E2979B25}"/>
              </a:ext>
            </a:extLst>
          </p:cNvPr>
          <p:cNvSpPr>
            <a:spLocks noGrp="1"/>
          </p:cNvSpPr>
          <p:nvPr>
            <p:ph idx="1"/>
          </p:nvPr>
        </p:nvSpPr>
        <p:spPr/>
        <p:txBody>
          <a:bodyPr vert="horz" lIns="0" tIns="0" rIns="0" bIns="0" rtlCol="0" anchor="t">
            <a:noAutofit/>
          </a:bodyPr>
          <a:lstStyle/>
          <a:p>
            <a:r>
              <a:rPr lang="fi-FI"/>
              <a:t>Harjoittelun ensimmäiset päivät menevät tutustuessa harjoittelupaikan käytäntöihin </a:t>
            </a:r>
          </a:p>
          <a:p>
            <a:r>
              <a:rPr lang="fi-FI"/>
              <a:t>Kun varsinainen harjoittelu pääsee käyntiin, reflektiokeskusteluja pidetään ensimmäisellä viikolla ja harjoittelun keskivaiheessa. Niihin osallistuu opiskelijat, opettaja sekä ohjaajat.</a:t>
            </a:r>
            <a:endParaRPr lang="fi-FI">
              <a:ea typeface="Tahoma"/>
              <a:cs typeface="Tahoma"/>
            </a:endParaRPr>
          </a:p>
        </p:txBody>
      </p:sp>
      <p:pic>
        <p:nvPicPr>
          <p:cNvPr id="5" name="Picture 3">
            <a:extLst>
              <a:ext uri="{FF2B5EF4-FFF2-40B4-BE49-F238E27FC236}">
                <a16:creationId xmlns:a16="http://schemas.microsoft.com/office/drawing/2014/main" id="{48284FA3-7627-AD6A-69DD-66D9512DD049}"/>
              </a:ext>
            </a:extLst>
          </p:cNvPr>
          <p:cNvPicPr>
            <a:picLocks noChangeAspect="1"/>
          </p:cNvPicPr>
          <p:nvPr/>
        </p:nvPicPr>
        <p:blipFill>
          <a:blip r:embed="rId3"/>
          <a:stretch>
            <a:fillRect/>
          </a:stretch>
        </p:blipFill>
        <p:spPr>
          <a:xfrm>
            <a:off x="10932739" y="6095877"/>
            <a:ext cx="987800" cy="605241"/>
          </a:xfrm>
          <a:prstGeom prst="rect">
            <a:avLst/>
          </a:prstGeom>
        </p:spPr>
      </p:pic>
      <p:pic>
        <p:nvPicPr>
          <p:cNvPr id="6" name="Picture 5">
            <a:extLst>
              <a:ext uri="{FF2B5EF4-FFF2-40B4-BE49-F238E27FC236}">
                <a16:creationId xmlns:a16="http://schemas.microsoft.com/office/drawing/2014/main" id="{28E2541C-D5D6-CC82-A194-575E0FAA2314}"/>
              </a:ext>
            </a:extLst>
          </p:cNvPr>
          <p:cNvPicPr>
            <a:picLocks noChangeAspect="1"/>
          </p:cNvPicPr>
          <p:nvPr/>
        </p:nvPicPr>
        <p:blipFill>
          <a:blip r:embed="rId4"/>
          <a:stretch>
            <a:fillRect/>
          </a:stretch>
        </p:blipFill>
        <p:spPr>
          <a:xfrm>
            <a:off x="9376264" y="6392984"/>
            <a:ext cx="1352550" cy="304800"/>
          </a:xfrm>
          <a:prstGeom prst="rect">
            <a:avLst/>
          </a:prstGeom>
        </p:spPr>
      </p:pic>
    </p:spTree>
    <p:extLst>
      <p:ext uri="{BB962C8B-B14F-4D97-AF65-F5344CB8AC3E}">
        <p14:creationId xmlns:p14="http://schemas.microsoft.com/office/powerpoint/2010/main" val="475280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BF6D6-23A9-13C3-9EB9-8A95C79B2382}"/>
              </a:ext>
            </a:extLst>
          </p:cNvPr>
          <p:cNvSpPr>
            <a:spLocks noGrp="1"/>
          </p:cNvSpPr>
          <p:nvPr>
            <p:ph type="title"/>
          </p:nvPr>
        </p:nvSpPr>
        <p:spPr/>
        <p:txBody>
          <a:bodyPr/>
          <a:lstStyle/>
          <a:p>
            <a:r>
              <a:rPr lang="fi-FI">
                <a:ea typeface="Tahoma"/>
                <a:cs typeface="Tahoma"/>
              </a:rPr>
              <a:t>Opiskelijoiden CV</a:t>
            </a:r>
            <a:endParaRPr lang="en-US"/>
          </a:p>
        </p:txBody>
      </p:sp>
      <p:sp>
        <p:nvSpPr>
          <p:cNvPr id="3" name="Content Placeholder 2">
            <a:extLst>
              <a:ext uri="{FF2B5EF4-FFF2-40B4-BE49-F238E27FC236}">
                <a16:creationId xmlns:a16="http://schemas.microsoft.com/office/drawing/2014/main" id="{29786CEA-693B-30AA-0394-F61124661A0F}"/>
              </a:ext>
            </a:extLst>
          </p:cNvPr>
          <p:cNvSpPr>
            <a:spLocks noGrp="1"/>
          </p:cNvSpPr>
          <p:nvPr>
            <p:ph idx="1"/>
          </p:nvPr>
        </p:nvSpPr>
        <p:spPr>
          <a:xfrm>
            <a:off x="838200" y="1892808"/>
            <a:ext cx="10564761" cy="3921989"/>
          </a:xfrm>
        </p:spPr>
        <p:txBody>
          <a:bodyPr vert="horz" lIns="0" tIns="0" rIns="0" bIns="0" rtlCol="0" anchor="t">
            <a:noAutofit/>
          </a:bodyPr>
          <a:lstStyle/>
          <a:p>
            <a:r>
              <a:rPr lang="fi-FI">
                <a:ea typeface="Tahoma"/>
                <a:cs typeface="Tahoma"/>
              </a:rPr>
              <a:t>Opiskelijat päivittävät </a:t>
            </a:r>
            <a:r>
              <a:rPr lang="fi-FI" err="1">
                <a:ea typeface="Tahoma"/>
                <a:cs typeface="Tahoma"/>
              </a:rPr>
              <a:t>CV:sä</a:t>
            </a:r>
            <a:r>
              <a:rPr lang="fi-FI">
                <a:ea typeface="Tahoma"/>
                <a:cs typeface="Tahoma"/>
              </a:rPr>
              <a:t> kielitaitonsa osalta</a:t>
            </a:r>
          </a:p>
          <a:p>
            <a:r>
              <a:rPr lang="fi-FI">
                <a:ea typeface="Tahoma"/>
                <a:cs typeface="Tahoma"/>
              </a:rPr>
              <a:t>Tieto on tärkeä monikielisessä työyhteisössä</a:t>
            </a:r>
          </a:p>
          <a:p>
            <a:r>
              <a:rPr lang="fi-FI">
                <a:ea typeface="Tahoma"/>
                <a:cs typeface="Tahoma"/>
              </a:rPr>
              <a:t>Kansainväliset opiskelijat kirjaavat suomen kielen osaamisen taitotasot</a:t>
            </a:r>
          </a:p>
          <a:p>
            <a:pPr lvl="1">
              <a:buFont typeface="Courier New" panose="020B0604020202020204" pitchFamily="34" charset="0"/>
              <a:buChar char="o"/>
            </a:pPr>
            <a:r>
              <a:rPr lang="fi-FI">
                <a:ea typeface="Tahoma"/>
                <a:cs typeface="Tahoma"/>
              </a:rPr>
              <a:t>Puhuminen</a:t>
            </a:r>
          </a:p>
          <a:p>
            <a:pPr lvl="1">
              <a:buFont typeface="Courier New" panose="020B0604020202020204" pitchFamily="34" charset="0"/>
              <a:buChar char="o"/>
            </a:pPr>
            <a:r>
              <a:rPr lang="fi-FI">
                <a:ea typeface="Tahoma"/>
                <a:cs typeface="Tahoma"/>
              </a:rPr>
              <a:t>Puheen ymmärtäminen</a:t>
            </a:r>
          </a:p>
          <a:p>
            <a:pPr lvl="1">
              <a:buFont typeface="Courier New" panose="020B0604020202020204" pitchFamily="34" charset="0"/>
              <a:buChar char="o"/>
            </a:pPr>
            <a:r>
              <a:rPr lang="fi-FI">
                <a:ea typeface="Tahoma"/>
                <a:cs typeface="Tahoma"/>
              </a:rPr>
              <a:t>Kirjoittaminen</a:t>
            </a:r>
          </a:p>
          <a:p>
            <a:pPr lvl="1">
              <a:buFont typeface="Courier New" panose="020B0604020202020204" pitchFamily="34" charset="0"/>
              <a:buChar char="o"/>
            </a:pPr>
            <a:r>
              <a:rPr lang="fi-FI">
                <a:ea typeface="Tahoma"/>
                <a:cs typeface="Tahoma"/>
              </a:rPr>
              <a:t>Luetun ymmärtäminen</a:t>
            </a:r>
          </a:p>
          <a:p>
            <a:endParaRPr lang="fi-FI">
              <a:ea typeface="Tahoma"/>
              <a:cs typeface="Tahoma"/>
            </a:endParaRPr>
          </a:p>
        </p:txBody>
      </p:sp>
      <p:pic>
        <p:nvPicPr>
          <p:cNvPr id="5" name="Picture 3" descr="A logo with blue dots&#10;&#10;AI-generated content may be incorrect.">
            <a:extLst>
              <a:ext uri="{FF2B5EF4-FFF2-40B4-BE49-F238E27FC236}">
                <a16:creationId xmlns:a16="http://schemas.microsoft.com/office/drawing/2014/main" id="{857C2112-2801-03EB-EE0A-C0E76499A6E8}"/>
              </a:ext>
            </a:extLst>
          </p:cNvPr>
          <p:cNvPicPr>
            <a:picLocks noChangeAspect="1"/>
          </p:cNvPicPr>
          <p:nvPr/>
        </p:nvPicPr>
        <p:blipFill>
          <a:blip r:embed="rId2"/>
          <a:stretch>
            <a:fillRect/>
          </a:stretch>
        </p:blipFill>
        <p:spPr>
          <a:xfrm>
            <a:off x="10932739" y="6095877"/>
            <a:ext cx="987800" cy="605241"/>
          </a:xfrm>
          <a:prstGeom prst="rect">
            <a:avLst/>
          </a:prstGeom>
        </p:spPr>
      </p:pic>
      <p:pic>
        <p:nvPicPr>
          <p:cNvPr id="7" name="Picture 6" descr="A black and white symbols&#10;&#10;AI-generated content may be incorrect.">
            <a:extLst>
              <a:ext uri="{FF2B5EF4-FFF2-40B4-BE49-F238E27FC236}">
                <a16:creationId xmlns:a16="http://schemas.microsoft.com/office/drawing/2014/main" id="{8D1AAAA2-A818-56DD-9E73-B27D8434377D}"/>
              </a:ext>
            </a:extLst>
          </p:cNvPr>
          <p:cNvPicPr>
            <a:picLocks noChangeAspect="1"/>
          </p:cNvPicPr>
          <p:nvPr/>
        </p:nvPicPr>
        <p:blipFill>
          <a:blip r:embed="rId3"/>
          <a:stretch>
            <a:fillRect/>
          </a:stretch>
        </p:blipFill>
        <p:spPr>
          <a:xfrm>
            <a:off x="9433886" y="6392984"/>
            <a:ext cx="1352550" cy="304800"/>
          </a:xfrm>
          <a:prstGeom prst="rect">
            <a:avLst/>
          </a:prstGeom>
        </p:spPr>
      </p:pic>
    </p:spTree>
    <p:extLst>
      <p:ext uri="{BB962C8B-B14F-4D97-AF65-F5344CB8AC3E}">
        <p14:creationId xmlns:p14="http://schemas.microsoft.com/office/powerpoint/2010/main" val="707666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2C90A-1EE3-192F-C6D3-44E5A01A6E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1C834A-E865-579A-436C-661FDBF7AF45}"/>
              </a:ext>
            </a:extLst>
          </p:cNvPr>
          <p:cNvSpPr>
            <a:spLocks noGrp="1"/>
          </p:cNvSpPr>
          <p:nvPr>
            <p:ph type="title"/>
          </p:nvPr>
        </p:nvSpPr>
        <p:spPr>
          <a:xfrm>
            <a:off x="695325" y="-130175"/>
            <a:ext cx="10515600" cy="1033907"/>
          </a:xfrm>
        </p:spPr>
        <p:txBody>
          <a:bodyPr/>
          <a:lstStyle/>
          <a:p>
            <a:r>
              <a:rPr lang="fi-FI"/>
              <a:t>Selkokieli ja kielitietoisuus</a:t>
            </a:r>
          </a:p>
        </p:txBody>
      </p:sp>
      <p:sp>
        <p:nvSpPr>
          <p:cNvPr id="3" name="Content Placeholder 2">
            <a:extLst>
              <a:ext uri="{FF2B5EF4-FFF2-40B4-BE49-F238E27FC236}">
                <a16:creationId xmlns:a16="http://schemas.microsoft.com/office/drawing/2014/main" id="{634492EE-0C4E-6FC2-25B6-E67030A323BA}"/>
              </a:ext>
            </a:extLst>
          </p:cNvPr>
          <p:cNvSpPr>
            <a:spLocks noGrp="1"/>
          </p:cNvSpPr>
          <p:nvPr>
            <p:ph idx="1"/>
          </p:nvPr>
        </p:nvSpPr>
        <p:spPr>
          <a:xfrm>
            <a:off x="685800" y="1568958"/>
            <a:ext cx="10522050" cy="3639312"/>
          </a:xfrm>
        </p:spPr>
        <p:txBody>
          <a:bodyPr vert="horz" lIns="0" tIns="0" rIns="0" bIns="0" rtlCol="0" anchor="t">
            <a:noAutofit/>
          </a:bodyPr>
          <a:lstStyle/>
          <a:p>
            <a:r>
              <a:rPr lang="fi-FI" sz="2000"/>
              <a:t>MUNDO-harjoittelussa harjoitellaan sekä suomen- että englanninkielen selkokäyttöä</a:t>
            </a:r>
            <a:endParaRPr lang="fi-FI" sz="2000">
              <a:ea typeface="Tahoma"/>
              <a:cs typeface="Tahoma"/>
            </a:endParaRPr>
          </a:p>
          <a:p>
            <a:r>
              <a:rPr lang="fi-FI" sz="2000">
                <a:ea typeface="Tahoma"/>
                <a:cs typeface="Tahoma"/>
              </a:rPr>
              <a:t>Selkokielen käyttö on potilas-/asiakasnäkökulmasta tärkeää</a:t>
            </a:r>
          </a:p>
          <a:p>
            <a:r>
              <a:rPr lang="fi-FI" sz="2000">
                <a:ea typeface="Tahoma"/>
                <a:cs typeface="Tahoma"/>
              </a:rPr>
              <a:t>Henkilökunnan ja asiakkaiden kanssa vuorovaikutuksessa tavoitteena on ymmärtää toinen toisiaan</a:t>
            </a:r>
          </a:p>
          <a:p>
            <a:r>
              <a:rPr lang="fi-FI" sz="2000">
                <a:ea typeface="Tahoma"/>
                <a:cs typeface="Tahoma"/>
              </a:rPr>
              <a:t>Monikielisyyteen kannustetaan</a:t>
            </a:r>
          </a:p>
          <a:p>
            <a:r>
              <a:rPr lang="fi-FI" sz="2000">
                <a:ea typeface="Tahoma"/>
                <a:cs typeface="Tahoma"/>
              </a:rPr>
              <a:t>Kääntäjien käyttö sallittua, kun siitä yhdessä sovitaan</a:t>
            </a:r>
          </a:p>
          <a:p>
            <a:r>
              <a:rPr lang="fi-FI" sz="2000">
                <a:ea typeface="Tahoma"/>
                <a:cs typeface="Tahoma"/>
              </a:rPr>
              <a:t>Sovitaan kielenkäytön pelisäännöistä harjoittelun alussa –ammatillisen kielitaidon kehittyminen on tärkeää</a:t>
            </a:r>
          </a:p>
          <a:p>
            <a:r>
              <a:rPr lang="fi-FI" sz="2000">
                <a:ea typeface="Tahoma"/>
                <a:cs typeface="Tahoma"/>
              </a:rPr>
              <a:t>Kannustus on tärkeää</a:t>
            </a:r>
          </a:p>
          <a:p>
            <a:endParaRPr lang="fi-FI">
              <a:ea typeface="Tahoma"/>
              <a:cs typeface="Tahoma"/>
            </a:endParaRPr>
          </a:p>
        </p:txBody>
      </p:sp>
      <p:pic>
        <p:nvPicPr>
          <p:cNvPr id="5" name="Picture 3">
            <a:extLst>
              <a:ext uri="{FF2B5EF4-FFF2-40B4-BE49-F238E27FC236}">
                <a16:creationId xmlns:a16="http://schemas.microsoft.com/office/drawing/2014/main" id="{CAF922F4-79CC-6C11-224E-1DCD1FCD9ACF}"/>
              </a:ext>
            </a:extLst>
          </p:cNvPr>
          <p:cNvPicPr>
            <a:picLocks noChangeAspect="1"/>
          </p:cNvPicPr>
          <p:nvPr/>
        </p:nvPicPr>
        <p:blipFill>
          <a:blip r:embed="rId3"/>
          <a:stretch>
            <a:fillRect/>
          </a:stretch>
        </p:blipFill>
        <p:spPr>
          <a:xfrm>
            <a:off x="10932739" y="6095877"/>
            <a:ext cx="987800" cy="605241"/>
          </a:xfrm>
          <a:prstGeom prst="rect">
            <a:avLst/>
          </a:prstGeom>
        </p:spPr>
      </p:pic>
      <p:pic>
        <p:nvPicPr>
          <p:cNvPr id="6" name="Picture 5">
            <a:extLst>
              <a:ext uri="{FF2B5EF4-FFF2-40B4-BE49-F238E27FC236}">
                <a16:creationId xmlns:a16="http://schemas.microsoft.com/office/drawing/2014/main" id="{04419424-3C5A-C506-98A2-3C0D776C09FB}"/>
              </a:ext>
            </a:extLst>
          </p:cNvPr>
          <p:cNvPicPr>
            <a:picLocks noChangeAspect="1"/>
          </p:cNvPicPr>
          <p:nvPr/>
        </p:nvPicPr>
        <p:blipFill>
          <a:blip r:embed="rId4"/>
          <a:stretch>
            <a:fillRect/>
          </a:stretch>
        </p:blipFill>
        <p:spPr>
          <a:xfrm>
            <a:off x="9376264" y="6392984"/>
            <a:ext cx="1352550" cy="304800"/>
          </a:xfrm>
          <a:prstGeom prst="rect">
            <a:avLst/>
          </a:prstGeom>
        </p:spPr>
      </p:pic>
    </p:spTree>
    <p:extLst>
      <p:ext uri="{BB962C8B-B14F-4D97-AF65-F5344CB8AC3E}">
        <p14:creationId xmlns:p14="http://schemas.microsoft.com/office/powerpoint/2010/main" val="274679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1C6BF-1388-E9AF-73EB-5F5D07A4FF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6AD6D6-6DCC-A1C7-831F-234A05AFB79F}"/>
              </a:ext>
            </a:extLst>
          </p:cNvPr>
          <p:cNvSpPr>
            <a:spLocks noGrp="1"/>
          </p:cNvSpPr>
          <p:nvPr>
            <p:ph type="title"/>
          </p:nvPr>
        </p:nvSpPr>
        <p:spPr>
          <a:xfrm>
            <a:off x="6225708" y="2395320"/>
            <a:ext cx="5846937" cy="1033907"/>
          </a:xfrm>
        </p:spPr>
        <p:txBody>
          <a:bodyPr/>
          <a:lstStyle/>
          <a:p>
            <a:r>
              <a:rPr lang="fi-FI">
                <a:ea typeface="Tahoma"/>
                <a:cs typeface="Tahoma"/>
              </a:rPr>
              <a:t>Yhteiset tapaamiset</a:t>
            </a:r>
            <a:br>
              <a:rPr lang="fi-FI">
                <a:ea typeface="Tahoma"/>
                <a:cs typeface="Tahoma"/>
              </a:rPr>
            </a:br>
            <a:r>
              <a:rPr lang="fi-FI">
                <a:ea typeface="Tahoma"/>
                <a:cs typeface="Tahoma"/>
              </a:rPr>
              <a:t>Ristiriitojen käsittely</a:t>
            </a:r>
            <a:endParaRPr lang="fi-FI"/>
          </a:p>
        </p:txBody>
      </p:sp>
      <p:pic>
        <p:nvPicPr>
          <p:cNvPr id="6" name="Picture 3">
            <a:extLst>
              <a:ext uri="{FF2B5EF4-FFF2-40B4-BE49-F238E27FC236}">
                <a16:creationId xmlns:a16="http://schemas.microsoft.com/office/drawing/2014/main" id="{A8019311-4D57-A1A4-28CD-5DDA2AC70510}"/>
              </a:ext>
            </a:extLst>
          </p:cNvPr>
          <p:cNvPicPr>
            <a:picLocks noChangeAspect="1"/>
          </p:cNvPicPr>
          <p:nvPr/>
        </p:nvPicPr>
        <p:blipFill>
          <a:blip r:embed="rId3"/>
          <a:stretch>
            <a:fillRect/>
          </a:stretch>
        </p:blipFill>
        <p:spPr>
          <a:xfrm>
            <a:off x="10932739" y="6095877"/>
            <a:ext cx="987800" cy="605241"/>
          </a:xfrm>
          <a:prstGeom prst="rect">
            <a:avLst/>
          </a:prstGeom>
        </p:spPr>
      </p:pic>
      <p:pic>
        <p:nvPicPr>
          <p:cNvPr id="7" name="Picture 6">
            <a:extLst>
              <a:ext uri="{FF2B5EF4-FFF2-40B4-BE49-F238E27FC236}">
                <a16:creationId xmlns:a16="http://schemas.microsoft.com/office/drawing/2014/main" id="{CA842239-B825-25B9-D643-6409ABAD2046}"/>
              </a:ext>
            </a:extLst>
          </p:cNvPr>
          <p:cNvPicPr>
            <a:picLocks noChangeAspect="1"/>
          </p:cNvPicPr>
          <p:nvPr/>
        </p:nvPicPr>
        <p:blipFill>
          <a:blip r:embed="rId4"/>
          <a:stretch>
            <a:fillRect/>
          </a:stretch>
        </p:blipFill>
        <p:spPr>
          <a:xfrm>
            <a:off x="9425110" y="6392984"/>
            <a:ext cx="1352550" cy="304800"/>
          </a:xfrm>
          <a:prstGeom prst="rect">
            <a:avLst/>
          </a:prstGeom>
        </p:spPr>
      </p:pic>
      <p:pic>
        <p:nvPicPr>
          <p:cNvPr id="3" name="Picture 2" descr="Thumbnail Image A realistic photo-style image of five healthcare professionals standing together in a hospital or medical facility. All individuals are wearing matching light blue hospital scrubs, including the person who was previously wearing a white lab coat and jeans. They have identification badges and are holding items like clipboards, notebooks, and a coffee cup. The background includes stairs and columns typical of a hospital interior. The image should look natural and professional, with clear facial features and realistic lighting.">
            <a:extLst>
              <a:ext uri="{FF2B5EF4-FFF2-40B4-BE49-F238E27FC236}">
                <a16:creationId xmlns:a16="http://schemas.microsoft.com/office/drawing/2014/main" id="{1BC9E5F7-76FE-1946-0E73-227862BA23F1}"/>
              </a:ext>
            </a:extLst>
          </p:cNvPr>
          <p:cNvPicPr>
            <a:picLocks noChangeAspect="1"/>
          </p:cNvPicPr>
          <p:nvPr/>
        </p:nvPicPr>
        <p:blipFill>
          <a:blip r:embed="rId5"/>
          <a:stretch>
            <a:fillRect/>
          </a:stretch>
        </p:blipFill>
        <p:spPr>
          <a:xfrm>
            <a:off x="6684" y="0"/>
            <a:ext cx="5842000" cy="5916528"/>
          </a:xfrm>
          <a:prstGeom prst="rect">
            <a:avLst/>
          </a:prstGeom>
        </p:spPr>
      </p:pic>
      <p:sp>
        <p:nvSpPr>
          <p:cNvPr id="4" name="TextBox 3">
            <a:extLst>
              <a:ext uri="{FF2B5EF4-FFF2-40B4-BE49-F238E27FC236}">
                <a16:creationId xmlns:a16="http://schemas.microsoft.com/office/drawing/2014/main" id="{CE1B7797-6CB6-AA0D-FA05-73EC42CC1C04}"/>
              </a:ext>
            </a:extLst>
          </p:cNvPr>
          <p:cNvSpPr txBox="1"/>
          <p:nvPr/>
        </p:nvSpPr>
        <p:spPr>
          <a:xfrm>
            <a:off x="7150809" y="5509431"/>
            <a:ext cx="3980057"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1600">
                <a:ea typeface="Tahoma"/>
                <a:cs typeface="Tahoma"/>
              </a:rPr>
              <a:t>(Kuva: Copilot, 13.6.2025)</a:t>
            </a:r>
            <a:endParaRPr lang="en-US" sz="1600" err="1">
              <a:ea typeface="Tahoma"/>
              <a:cs typeface="Tahoma"/>
            </a:endParaRPr>
          </a:p>
        </p:txBody>
      </p:sp>
    </p:spTree>
    <p:extLst>
      <p:ext uri="{BB962C8B-B14F-4D97-AF65-F5344CB8AC3E}">
        <p14:creationId xmlns:p14="http://schemas.microsoft.com/office/powerpoint/2010/main" val="1909086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DE81A-3E41-00D2-D99D-1B620AECB700}"/>
              </a:ext>
            </a:extLst>
          </p:cNvPr>
          <p:cNvSpPr>
            <a:spLocks noGrp="1"/>
          </p:cNvSpPr>
          <p:nvPr>
            <p:ph type="title"/>
          </p:nvPr>
        </p:nvSpPr>
        <p:spPr/>
        <p:txBody>
          <a:bodyPr/>
          <a:lstStyle/>
          <a:p>
            <a:r>
              <a:rPr lang="fi-FI"/>
              <a:t>Yhteiset tapaamiset </a:t>
            </a:r>
          </a:p>
        </p:txBody>
      </p:sp>
      <p:sp>
        <p:nvSpPr>
          <p:cNvPr id="3" name="Content Placeholder 2">
            <a:extLst>
              <a:ext uri="{FF2B5EF4-FFF2-40B4-BE49-F238E27FC236}">
                <a16:creationId xmlns:a16="http://schemas.microsoft.com/office/drawing/2014/main" id="{FE4D43D3-6866-E3C5-7CDB-304973099565}"/>
              </a:ext>
            </a:extLst>
          </p:cNvPr>
          <p:cNvSpPr>
            <a:spLocks noGrp="1"/>
          </p:cNvSpPr>
          <p:nvPr>
            <p:ph idx="1"/>
          </p:nvPr>
        </p:nvSpPr>
        <p:spPr/>
        <p:txBody>
          <a:bodyPr vert="horz" lIns="0" tIns="0" rIns="0" bIns="0" rtlCol="0" anchor="t">
            <a:noAutofit/>
          </a:bodyPr>
          <a:lstStyle/>
          <a:p>
            <a:r>
              <a:rPr lang="fi-FI" sz="2000"/>
              <a:t>Opiskelijoiden info MUNDO-harjoittelumallista ennen harjoittelun alkua</a:t>
            </a:r>
          </a:p>
          <a:p>
            <a:r>
              <a:rPr lang="fi-FI" sz="2000"/>
              <a:t>Viikkoreflektiot (30 min/reflektio), harjoitteluohjaajat mukana tarpeen mukaan</a:t>
            </a:r>
            <a:endParaRPr lang="fi-FI" sz="2000">
              <a:ea typeface="Tahoma"/>
              <a:cs typeface="Tahoma"/>
            </a:endParaRPr>
          </a:p>
          <a:p>
            <a:r>
              <a:rPr lang="fi-FI" sz="2000"/>
              <a:t>Väliarviointi ja/tai loppuarviointi (mukana vastuuopettaja, opiskelija ja harjoitteluohjaaja)</a:t>
            </a:r>
            <a:endParaRPr lang="fi-FI" sz="2000">
              <a:ea typeface="Tahoma"/>
              <a:cs typeface="Tahoma"/>
            </a:endParaRPr>
          </a:p>
          <a:p>
            <a:pPr marL="0" indent="0">
              <a:buNone/>
            </a:pPr>
            <a:r>
              <a:rPr lang="fi-FI" sz="2000"/>
              <a:t>	- Toteutetaan yhdessä vertaisarviointina</a:t>
            </a:r>
            <a:endParaRPr lang="fi-FI" sz="2000">
              <a:ea typeface="Tahoma"/>
              <a:cs typeface="Tahoma"/>
            </a:endParaRPr>
          </a:p>
          <a:p>
            <a:pPr marL="0" indent="0">
              <a:buNone/>
            </a:pPr>
            <a:r>
              <a:rPr lang="fi-FI" sz="2000"/>
              <a:t>	- Arvioinnin kohteena ovat: ammatillinen kehittyminen, monikulttuurisuus</a:t>
            </a:r>
            <a:endParaRPr lang="fi-FI" sz="2000">
              <a:ea typeface="Tahoma"/>
              <a:cs typeface="Tahoma"/>
            </a:endParaRPr>
          </a:p>
          <a:p>
            <a:pPr marL="0" indent="0">
              <a:buNone/>
            </a:pPr>
            <a:r>
              <a:rPr lang="fi-FI" sz="2000"/>
              <a:t>	monialaisuus, kielitietietoisuus ja selkokielen käyttö, MUNDO-ryhmässä</a:t>
            </a:r>
            <a:endParaRPr lang="fi-FI" sz="2000">
              <a:ea typeface="Tahoma"/>
              <a:cs typeface="Tahoma"/>
            </a:endParaRPr>
          </a:p>
          <a:p>
            <a:pPr marL="0" indent="0">
              <a:buNone/>
            </a:pPr>
            <a:r>
              <a:rPr lang="fi-FI" sz="2000"/>
              <a:t> 	työskentely (tiimityö ja yhteistyötaidot)</a:t>
            </a:r>
            <a:endParaRPr lang="fi-FI" sz="2000">
              <a:ea typeface="Tahoma"/>
              <a:cs typeface="Tahoma"/>
            </a:endParaRPr>
          </a:p>
          <a:p>
            <a:endParaRPr lang="fi-FI"/>
          </a:p>
        </p:txBody>
      </p:sp>
      <p:pic>
        <p:nvPicPr>
          <p:cNvPr id="5" name="Picture 3">
            <a:extLst>
              <a:ext uri="{FF2B5EF4-FFF2-40B4-BE49-F238E27FC236}">
                <a16:creationId xmlns:a16="http://schemas.microsoft.com/office/drawing/2014/main" id="{94BD0D4E-F5D3-73DD-C095-06871B5EBC7B}"/>
              </a:ext>
            </a:extLst>
          </p:cNvPr>
          <p:cNvPicPr>
            <a:picLocks noChangeAspect="1"/>
          </p:cNvPicPr>
          <p:nvPr/>
        </p:nvPicPr>
        <p:blipFill>
          <a:blip r:embed="rId3"/>
          <a:stretch>
            <a:fillRect/>
          </a:stretch>
        </p:blipFill>
        <p:spPr>
          <a:xfrm>
            <a:off x="10932739" y="6095877"/>
            <a:ext cx="987800" cy="605241"/>
          </a:xfrm>
          <a:prstGeom prst="rect">
            <a:avLst/>
          </a:prstGeom>
        </p:spPr>
      </p:pic>
      <p:pic>
        <p:nvPicPr>
          <p:cNvPr id="6" name="Picture 5">
            <a:extLst>
              <a:ext uri="{FF2B5EF4-FFF2-40B4-BE49-F238E27FC236}">
                <a16:creationId xmlns:a16="http://schemas.microsoft.com/office/drawing/2014/main" id="{99DDA051-D8D5-B172-6791-3EE4D72433E8}"/>
              </a:ext>
            </a:extLst>
          </p:cNvPr>
          <p:cNvPicPr>
            <a:picLocks noChangeAspect="1"/>
          </p:cNvPicPr>
          <p:nvPr/>
        </p:nvPicPr>
        <p:blipFill>
          <a:blip r:embed="rId4"/>
          <a:stretch>
            <a:fillRect/>
          </a:stretch>
        </p:blipFill>
        <p:spPr>
          <a:xfrm>
            <a:off x="9356725" y="6392984"/>
            <a:ext cx="1352550" cy="304800"/>
          </a:xfrm>
          <a:prstGeom prst="rect">
            <a:avLst/>
          </a:prstGeom>
        </p:spPr>
      </p:pic>
    </p:spTree>
    <p:extLst>
      <p:ext uri="{BB962C8B-B14F-4D97-AF65-F5344CB8AC3E}">
        <p14:creationId xmlns:p14="http://schemas.microsoft.com/office/powerpoint/2010/main" val="982208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F0059-A1B4-2D82-EC29-0C1B3BD63ABF}"/>
              </a:ext>
            </a:extLst>
          </p:cNvPr>
          <p:cNvSpPr>
            <a:spLocks noGrp="1"/>
          </p:cNvSpPr>
          <p:nvPr>
            <p:ph type="title"/>
          </p:nvPr>
        </p:nvSpPr>
        <p:spPr>
          <a:xfrm>
            <a:off x="642815" y="159971"/>
            <a:ext cx="10515600" cy="1033907"/>
          </a:xfrm>
        </p:spPr>
        <p:txBody>
          <a:bodyPr/>
          <a:lstStyle/>
          <a:p>
            <a:r>
              <a:rPr lang="fi-FI"/>
              <a:t>Reflektio</a:t>
            </a:r>
          </a:p>
        </p:txBody>
      </p:sp>
      <p:sp>
        <p:nvSpPr>
          <p:cNvPr id="3" name="Content Placeholder 2">
            <a:extLst>
              <a:ext uri="{FF2B5EF4-FFF2-40B4-BE49-F238E27FC236}">
                <a16:creationId xmlns:a16="http://schemas.microsoft.com/office/drawing/2014/main" id="{4F4D1A13-FE35-9B1F-3686-CEBDEC0B2D21}"/>
              </a:ext>
            </a:extLst>
          </p:cNvPr>
          <p:cNvSpPr>
            <a:spLocks noGrp="1"/>
          </p:cNvSpPr>
          <p:nvPr>
            <p:ph idx="1"/>
          </p:nvPr>
        </p:nvSpPr>
        <p:spPr>
          <a:xfrm>
            <a:off x="640803" y="1372546"/>
            <a:ext cx="9360000" cy="3639312"/>
          </a:xfrm>
        </p:spPr>
        <p:txBody>
          <a:bodyPr/>
          <a:lstStyle/>
          <a:p>
            <a:pPr marL="0" indent="0">
              <a:buNone/>
            </a:pPr>
            <a:r>
              <a:rPr lang="fi-FI" sz="2400"/>
              <a:t>- </a:t>
            </a:r>
            <a:r>
              <a:rPr lang="fi-FI" sz="1800"/>
              <a:t>Reflektio tarkoittaa omien tunteiden, odotusten ja ajatusten	tunnistamista, ilmaisua ja käsittelyä</a:t>
            </a:r>
          </a:p>
          <a:p>
            <a:pPr marL="0" indent="0">
              <a:buNone/>
            </a:pPr>
            <a:r>
              <a:rPr lang="fi-FI" sz="1800"/>
              <a:t>- Reflektio kehittää opiskelijoiden ajattelua ja auttaa heitä yhdistämään	teoriatietoa ja käytäntöä</a:t>
            </a:r>
          </a:p>
          <a:p>
            <a:pPr marL="0" indent="0">
              <a:buNone/>
            </a:pPr>
            <a:r>
              <a:rPr lang="fi-FI" sz="1800"/>
              <a:t>- Reflektio auttaa asioiden syvällistä oppimista ja kokonaisuuksien ymmärtämistä</a:t>
            </a:r>
          </a:p>
          <a:p>
            <a:pPr marL="0" indent="0">
              <a:buNone/>
            </a:pPr>
            <a:r>
              <a:rPr lang="fi-FI" sz="1800"/>
              <a:t>- Reflektioissa keskustellaan 						</a:t>
            </a:r>
          </a:p>
          <a:p>
            <a:pPr marL="0" indent="0">
              <a:buNone/>
            </a:pPr>
            <a:r>
              <a:rPr lang="fi-FI" sz="1800"/>
              <a:t>	Ammattiin liittyvästä oppimisesta ja tavoitteiden saavuttamisen vaiheesta </a:t>
            </a:r>
          </a:p>
          <a:p>
            <a:pPr marL="0" indent="0">
              <a:buNone/>
            </a:pPr>
            <a:r>
              <a:rPr lang="fi-FI" sz="1800"/>
              <a:t>	MUNDO-ryhmän toimivuudesta ja opiskelijoiden yhteistyöstä </a:t>
            </a:r>
          </a:p>
          <a:p>
            <a:pPr marL="0" indent="0">
              <a:buNone/>
            </a:pPr>
            <a:r>
              <a:rPr lang="fi-FI" sz="1800"/>
              <a:t>	Selkokielestä ja kielitietoisuudesta </a:t>
            </a:r>
          </a:p>
          <a:p>
            <a:pPr marL="0" indent="0">
              <a:buNone/>
            </a:pPr>
            <a:r>
              <a:rPr lang="fi-FI" sz="1800"/>
              <a:t>	Esille nousevista kulttuurisista seikoista </a:t>
            </a:r>
          </a:p>
          <a:p>
            <a:pPr marL="0" indent="0">
              <a:buNone/>
            </a:pPr>
            <a:r>
              <a:rPr lang="fi-FI" sz="1800"/>
              <a:t>	Muista opiskelijoiden tai ohjaajien esille nostamista asioista</a:t>
            </a:r>
          </a:p>
          <a:p>
            <a:pPr marL="0" indent="0">
              <a:buNone/>
            </a:pPr>
            <a:endParaRPr lang="fi-FI" sz="1800"/>
          </a:p>
          <a:p>
            <a:pPr marL="0" indent="0">
              <a:buNone/>
            </a:pPr>
            <a:endParaRPr lang="fi-FI" sz="2400"/>
          </a:p>
          <a:p>
            <a:pPr marL="0" indent="0">
              <a:buNone/>
            </a:pPr>
            <a:endParaRPr lang="fi-FI"/>
          </a:p>
          <a:p>
            <a:pPr marL="0" indent="0">
              <a:buNone/>
            </a:pPr>
            <a:endParaRPr lang="fi-FI" sz="2400"/>
          </a:p>
          <a:p>
            <a:endParaRPr lang="fi-FI"/>
          </a:p>
        </p:txBody>
      </p:sp>
      <p:pic>
        <p:nvPicPr>
          <p:cNvPr id="5" name="Picture 3">
            <a:extLst>
              <a:ext uri="{FF2B5EF4-FFF2-40B4-BE49-F238E27FC236}">
                <a16:creationId xmlns:a16="http://schemas.microsoft.com/office/drawing/2014/main" id="{745750D8-DD4D-CA53-FC1F-80DB6D55B532}"/>
              </a:ext>
            </a:extLst>
          </p:cNvPr>
          <p:cNvPicPr>
            <a:picLocks noChangeAspect="1"/>
          </p:cNvPicPr>
          <p:nvPr/>
        </p:nvPicPr>
        <p:blipFill>
          <a:blip r:embed="rId3"/>
          <a:stretch>
            <a:fillRect/>
          </a:stretch>
        </p:blipFill>
        <p:spPr>
          <a:xfrm>
            <a:off x="10932739" y="6095877"/>
            <a:ext cx="987800" cy="605241"/>
          </a:xfrm>
          <a:prstGeom prst="rect">
            <a:avLst/>
          </a:prstGeom>
        </p:spPr>
      </p:pic>
      <p:pic>
        <p:nvPicPr>
          <p:cNvPr id="6" name="Picture 5">
            <a:extLst>
              <a:ext uri="{FF2B5EF4-FFF2-40B4-BE49-F238E27FC236}">
                <a16:creationId xmlns:a16="http://schemas.microsoft.com/office/drawing/2014/main" id="{58DE9D88-9CEE-D178-F3C8-29CEE6C02445}"/>
              </a:ext>
            </a:extLst>
          </p:cNvPr>
          <p:cNvPicPr>
            <a:picLocks noChangeAspect="1"/>
          </p:cNvPicPr>
          <p:nvPr/>
        </p:nvPicPr>
        <p:blipFill>
          <a:blip r:embed="rId4"/>
          <a:stretch>
            <a:fillRect/>
          </a:stretch>
        </p:blipFill>
        <p:spPr>
          <a:xfrm>
            <a:off x="9444648" y="6392984"/>
            <a:ext cx="1352550" cy="304800"/>
          </a:xfrm>
          <a:prstGeom prst="rect">
            <a:avLst/>
          </a:prstGeom>
        </p:spPr>
      </p:pic>
    </p:spTree>
    <p:extLst>
      <p:ext uri="{BB962C8B-B14F-4D97-AF65-F5344CB8AC3E}">
        <p14:creationId xmlns:p14="http://schemas.microsoft.com/office/powerpoint/2010/main" val="33549025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61B6D-11CF-F1D2-A04B-ADA50BD5C3D1}"/>
              </a:ext>
            </a:extLst>
          </p:cNvPr>
          <p:cNvSpPr>
            <a:spLocks noGrp="1"/>
          </p:cNvSpPr>
          <p:nvPr>
            <p:ph type="title"/>
          </p:nvPr>
        </p:nvSpPr>
        <p:spPr>
          <a:xfrm>
            <a:off x="914400" y="355600"/>
            <a:ext cx="10515600" cy="1033907"/>
          </a:xfrm>
        </p:spPr>
        <p:txBody>
          <a:bodyPr/>
          <a:lstStyle/>
          <a:p>
            <a:r>
              <a:rPr lang="fi-FI"/>
              <a:t>Suomen kielen tuki reflektioissa</a:t>
            </a:r>
          </a:p>
        </p:txBody>
      </p:sp>
      <p:sp>
        <p:nvSpPr>
          <p:cNvPr id="3" name="Content Placeholder 2">
            <a:extLst>
              <a:ext uri="{FF2B5EF4-FFF2-40B4-BE49-F238E27FC236}">
                <a16:creationId xmlns:a16="http://schemas.microsoft.com/office/drawing/2014/main" id="{93C4B1E0-4EC7-CD35-75C4-F662EDA94C4E}"/>
              </a:ext>
            </a:extLst>
          </p:cNvPr>
          <p:cNvSpPr>
            <a:spLocks noGrp="1"/>
          </p:cNvSpPr>
          <p:nvPr>
            <p:ph idx="1"/>
          </p:nvPr>
        </p:nvSpPr>
        <p:spPr>
          <a:xfrm>
            <a:off x="838200" y="1716806"/>
            <a:ext cx="9360000" cy="3639312"/>
          </a:xfrm>
        </p:spPr>
        <p:txBody>
          <a:bodyPr vert="horz" lIns="0" tIns="0" rIns="0" bIns="0" rtlCol="0" anchor="t">
            <a:noAutofit/>
          </a:bodyPr>
          <a:lstStyle/>
          <a:p>
            <a:r>
              <a:rPr lang="fi-FI" sz="2000"/>
              <a:t>Harjoittelun aikana S2-opettaja (suomi toisena kielenä) on mukana tukemassa opiskelijoita ja ohjaajia suomen kielessä, kielitietoisuudessa ja selkokielessä. </a:t>
            </a:r>
            <a:endParaRPr lang="fi-FI" sz="2000">
              <a:ea typeface="Tahoma"/>
              <a:cs typeface="Tahoma"/>
            </a:endParaRPr>
          </a:p>
          <a:p>
            <a:r>
              <a:rPr lang="fi-FI" sz="2000"/>
              <a:t>Ohjausta annetaan reflektioissa ja arvioinneissa sekä pyritään mahdollisuuksien mukaan  toteuttamaan todellisten tilanteiden yhteydessä tai välittömästi niiden jälkeen. </a:t>
            </a:r>
            <a:endParaRPr lang="fi-FI" sz="2000">
              <a:ea typeface="Tahoma"/>
              <a:cs typeface="Tahoma"/>
            </a:endParaRPr>
          </a:p>
          <a:p>
            <a:r>
              <a:rPr lang="fi-FI" sz="2000"/>
              <a:t>Tarvittaessa suomen kielen ja harjoittelun opettaja(t) voi ottaa kantaa /ohjata myös henkilökunnan selkokielen käyttöön.</a:t>
            </a:r>
            <a:endParaRPr lang="fi-FI" sz="2000">
              <a:ea typeface="Tahoma"/>
              <a:cs typeface="Tahoma"/>
            </a:endParaRPr>
          </a:p>
        </p:txBody>
      </p:sp>
      <p:pic>
        <p:nvPicPr>
          <p:cNvPr id="5" name="Picture 3">
            <a:extLst>
              <a:ext uri="{FF2B5EF4-FFF2-40B4-BE49-F238E27FC236}">
                <a16:creationId xmlns:a16="http://schemas.microsoft.com/office/drawing/2014/main" id="{593A2850-0B49-B7CE-E627-FEF47E64FF67}"/>
              </a:ext>
            </a:extLst>
          </p:cNvPr>
          <p:cNvPicPr>
            <a:picLocks noChangeAspect="1"/>
          </p:cNvPicPr>
          <p:nvPr/>
        </p:nvPicPr>
        <p:blipFill>
          <a:blip r:embed="rId3"/>
          <a:stretch>
            <a:fillRect/>
          </a:stretch>
        </p:blipFill>
        <p:spPr>
          <a:xfrm>
            <a:off x="10932739" y="6095877"/>
            <a:ext cx="987800" cy="605241"/>
          </a:xfrm>
          <a:prstGeom prst="rect">
            <a:avLst/>
          </a:prstGeom>
        </p:spPr>
      </p:pic>
      <p:pic>
        <p:nvPicPr>
          <p:cNvPr id="6" name="Picture 5">
            <a:extLst>
              <a:ext uri="{FF2B5EF4-FFF2-40B4-BE49-F238E27FC236}">
                <a16:creationId xmlns:a16="http://schemas.microsoft.com/office/drawing/2014/main" id="{A4EBAB05-CDD5-FABF-9E40-C6E7DFC143F9}"/>
              </a:ext>
            </a:extLst>
          </p:cNvPr>
          <p:cNvPicPr>
            <a:picLocks noChangeAspect="1"/>
          </p:cNvPicPr>
          <p:nvPr/>
        </p:nvPicPr>
        <p:blipFill>
          <a:blip r:embed="rId4"/>
          <a:stretch>
            <a:fillRect/>
          </a:stretch>
        </p:blipFill>
        <p:spPr>
          <a:xfrm>
            <a:off x="9405571" y="6392984"/>
            <a:ext cx="1352550" cy="304800"/>
          </a:xfrm>
          <a:prstGeom prst="rect">
            <a:avLst/>
          </a:prstGeom>
        </p:spPr>
      </p:pic>
    </p:spTree>
    <p:extLst>
      <p:ext uri="{BB962C8B-B14F-4D97-AF65-F5344CB8AC3E}">
        <p14:creationId xmlns:p14="http://schemas.microsoft.com/office/powerpoint/2010/main" val="36750061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2F016-FB1C-2085-F626-10D36A5CBD97}"/>
              </a:ext>
            </a:extLst>
          </p:cNvPr>
          <p:cNvSpPr>
            <a:spLocks noGrp="1"/>
          </p:cNvSpPr>
          <p:nvPr>
            <p:ph type="title"/>
          </p:nvPr>
        </p:nvSpPr>
        <p:spPr/>
        <p:txBody>
          <a:bodyPr/>
          <a:lstStyle/>
          <a:p>
            <a:r>
              <a:rPr lang="fi-FI"/>
              <a:t>Ristiriitojen käsittely</a:t>
            </a:r>
            <a:endParaRPr lang="fi-FI">
              <a:ea typeface="Tahoma"/>
              <a:cs typeface="Tahoma"/>
            </a:endParaRPr>
          </a:p>
        </p:txBody>
      </p:sp>
      <p:sp>
        <p:nvSpPr>
          <p:cNvPr id="3" name="Content Placeholder 2">
            <a:extLst>
              <a:ext uri="{FF2B5EF4-FFF2-40B4-BE49-F238E27FC236}">
                <a16:creationId xmlns:a16="http://schemas.microsoft.com/office/drawing/2014/main" id="{CF281540-FDD0-C834-E1EC-C79CDAE10E39}"/>
              </a:ext>
            </a:extLst>
          </p:cNvPr>
          <p:cNvSpPr>
            <a:spLocks noGrp="1"/>
          </p:cNvSpPr>
          <p:nvPr>
            <p:ph idx="1"/>
          </p:nvPr>
        </p:nvSpPr>
        <p:spPr/>
        <p:txBody>
          <a:bodyPr vert="horz" lIns="0" tIns="0" rIns="0" bIns="0" rtlCol="0" anchor="t">
            <a:noAutofit/>
          </a:bodyPr>
          <a:lstStyle/>
          <a:p>
            <a:r>
              <a:rPr lang="fi-FI"/>
              <a:t>Tärkeää keskustella asioista mahdollisimman varhaisessa vaiheessa.</a:t>
            </a:r>
          </a:p>
          <a:p>
            <a:r>
              <a:rPr lang="fi-FI"/>
              <a:t>Jokainen on vastuussa erimielisyyksien esille nostamisesta ja ratkaisemisesta. </a:t>
            </a:r>
            <a:endParaRPr lang="fi-FI">
              <a:ea typeface="Tahoma"/>
              <a:cs typeface="Tahoma"/>
            </a:endParaRPr>
          </a:p>
          <a:p>
            <a:r>
              <a:rPr lang="fi-FI"/>
              <a:t>Voit ensin selvittää erimielisyyttä tilanteessa olleen henkilön kanssa.</a:t>
            </a:r>
            <a:endParaRPr lang="fi-FI">
              <a:ea typeface="Tahoma"/>
              <a:cs typeface="Tahoma"/>
            </a:endParaRPr>
          </a:p>
          <a:p>
            <a:r>
              <a:rPr lang="fi-FI"/>
              <a:t>Tarvittaessa yhteys opettajaan, joka järjestää keskustelun yhdessä kaikkien osapuolten kanssa.</a:t>
            </a:r>
            <a:endParaRPr lang="fi-FI">
              <a:ea typeface="Tahoma"/>
              <a:cs typeface="Tahoma"/>
            </a:endParaRPr>
          </a:p>
        </p:txBody>
      </p:sp>
      <p:pic>
        <p:nvPicPr>
          <p:cNvPr id="5" name="Picture 3" descr="Kuva, joka sisältää kohteen teksti, Fontti, logo, Grafiikka&#10;&#10;Kuvaus luotu automaattisesti">
            <a:extLst>
              <a:ext uri="{FF2B5EF4-FFF2-40B4-BE49-F238E27FC236}">
                <a16:creationId xmlns:a16="http://schemas.microsoft.com/office/drawing/2014/main" id="{1E15B199-BCFA-9BD8-2758-93B632B48B75}"/>
              </a:ext>
            </a:extLst>
          </p:cNvPr>
          <p:cNvPicPr>
            <a:picLocks noChangeAspect="1"/>
          </p:cNvPicPr>
          <p:nvPr/>
        </p:nvPicPr>
        <p:blipFill>
          <a:blip r:embed="rId3"/>
          <a:stretch>
            <a:fillRect/>
          </a:stretch>
        </p:blipFill>
        <p:spPr>
          <a:xfrm>
            <a:off x="10932739" y="6095877"/>
            <a:ext cx="987800" cy="605241"/>
          </a:xfrm>
          <a:prstGeom prst="rect">
            <a:avLst/>
          </a:prstGeom>
        </p:spPr>
      </p:pic>
      <p:pic>
        <p:nvPicPr>
          <p:cNvPr id="6" name="Picture 5">
            <a:extLst>
              <a:ext uri="{FF2B5EF4-FFF2-40B4-BE49-F238E27FC236}">
                <a16:creationId xmlns:a16="http://schemas.microsoft.com/office/drawing/2014/main" id="{1DC8E44F-F74D-5146-EF96-7FC5B2B4FEAC}"/>
              </a:ext>
            </a:extLst>
          </p:cNvPr>
          <p:cNvPicPr>
            <a:picLocks noChangeAspect="1"/>
          </p:cNvPicPr>
          <p:nvPr/>
        </p:nvPicPr>
        <p:blipFill>
          <a:blip r:embed="rId4"/>
          <a:stretch>
            <a:fillRect/>
          </a:stretch>
        </p:blipFill>
        <p:spPr>
          <a:xfrm>
            <a:off x="9405571" y="6402753"/>
            <a:ext cx="1352550" cy="304800"/>
          </a:xfrm>
          <a:prstGeom prst="rect">
            <a:avLst/>
          </a:prstGeom>
        </p:spPr>
      </p:pic>
    </p:spTree>
    <p:extLst>
      <p:ext uri="{BB962C8B-B14F-4D97-AF65-F5344CB8AC3E}">
        <p14:creationId xmlns:p14="http://schemas.microsoft.com/office/powerpoint/2010/main" val="2134361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474F2-C1AB-4751-A14F-CF50E3090FCA}"/>
              </a:ext>
            </a:extLst>
          </p:cNvPr>
          <p:cNvSpPr>
            <a:spLocks noGrp="1"/>
          </p:cNvSpPr>
          <p:nvPr>
            <p:ph type="title"/>
          </p:nvPr>
        </p:nvSpPr>
        <p:spPr/>
        <p:txBody>
          <a:bodyPr/>
          <a:lstStyle/>
          <a:p>
            <a:r>
              <a:rPr lang="fi-FI"/>
              <a:t>Ohjeet ristiriitatilanteiden käsittelyyn</a:t>
            </a:r>
          </a:p>
        </p:txBody>
      </p:sp>
      <p:sp>
        <p:nvSpPr>
          <p:cNvPr id="3" name="Content Placeholder 2">
            <a:extLst>
              <a:ext uri="{FF2B5EF4-FFF2-40B4-BE49-F238E27FC236}">
                <a16:creationId xmlns:a16="http://schemas.microsoft.com/office/drawing/2014/main" id="{7A39ADEA-94B0-1F3A-57BC-30F0258B1036}"/>
              </a:ext>
            </a:extLst>
          </p:cNvPr>
          <p:cNvSpPr>
            <a:spLocks noGrp="1"/>
          </p:cNvSpPr>
          <p:nvPr>
            <p:ph idx="1"/>
          </p:nvPr>
        </p:nvSpPr>
        <p:spPr>
          <a:xfrm>
            <a:off x="691055" y="1756173"/>
            <a:ext cx="9360000" cy="3639312"/>
          </a:xfrm>
        </p:spPr>
        <p:txBody>
          <a:bodyPr vert="horz" lIns="0" tIns="0" rIns="0" bIns="0" rtlCol="0" anchor="t">
            <a:noAutofit/>
          </a:bodyPr>
          <a:lstStyle/>
          <a:p>
            <a:r>
              <a:rPr lang="fi-FI" sz="2000"/>
              <a:t>Ota asia puheeksi toisen osapuolen kanssa ja kerro, mikä on asia, josta haluat puhua. </a:t>
            </a:r>
          </a:p>
          <a:p>
            <a:r>
              <a:rPr lang="fi-FI" sz="2000"/>
              <a:t>Kerro, miksi haluat puhua asiasta ja mitkä ovat omat tunteesi. Kerro mistä tunteet syntyivät. </a:t>
            </a:r>
            <a:endParaRPr lang="fi-FI" sz="2000">
              <a:ea typeface="Tahoma"/>
              <a:cs typeface="Tahoma"/>
            </a:endParaRPr>
          </a:p>
          <a:p>
            <a:r>
              <a:rPr lang="fi-FI" sz="2000"/>
              <a:t>Kuuntele toisen osapuolen näkemys asiasta. Kysy lisää, jos et ymmärrä kaikkea. </a:t>
            </a:r>
            <a:endParaRPr lang="fi-FI" sz="2000">
              <a:ea typeface="Tahoma"/>
              <a:cs typeface="Tahoma"/>
            </a:endParaRPr>
          </a:p>
          <a:p>
            <a:r>
              <a:rPr lang="fi-FI" sz="2000"/>
              <a:t>Kannusta toista osapuolta kertomaan omista tunteista. </a:t>
            </a:r>
            <a:endParaRPr lang="fi-FI" sz="2000">
              <a:ea typeface="Tahoma"/>
              <a:cs typeface="Tahoma"/>
            </a:endParaRPr>
          </a:p>
          <a:p>
            <a:r>
              <a:rPr lang="fi-FI" sz="2000"/>
              <a:t>On tärkeää, että molemmilla on käsitys tilanteesta. </a:t>
            </a:r>
            <a:endParaRPr lang="fi-FI" sz="2000">
              <a:ea typeface="Tahoma"/>
              <a:cs typeface="Tahoma"/>
            </a:endParaRPr>
          </a:p>
          <a:p>
            <a:r>
              <a:rPr lang="fi-FI" sz="2000"/>
              <a:t>Pahoittele tarvittaessa aiheuttamaasi mielipahaa. </a:t>
            </a:r>
          </a:p>
          <a:p>
            <a:r>
              <a:rPr lang="fi-FI" sz="2000"/>
              <a:t>Miettikää yhdessä ja sopikaa, miten toimitte jatkossa.</a:t>
            </a:r>
          </a:p>
        </p:txBody>
      </p:sp>
      <p:pic>
        <p:nvPicPr>
          <p:cNvPr id="5" name="Picture 3" descr="Kuva, joka sisältää kohteen teksti, Fontti, logo, Grafiikka&#10;&#10;Kuvaus luotu automaattisesti">
            <a:extLst>
              <a:ext uri="{FF2B5EF4-FFF2-40B4-BE49-F238E27FC236}">
                <a16:creationId xmlns:a16="http://schemas.microsoft.com/office/drawing/2014/main" id="{06E2A012-9DF4-2CB0-D4EF-7DD93F380668}"/>
              </a:ext>
            </a:extLst>
          </p:cNvPr>
          <p:cNvPicPr>
            <a:picLocks noChangeAspect="1"/>
          </p:cNvPicPr>
          <p:nvPr/>
        </p:nvPicPr>
        <p:blipFill>
          <a:blip r:embed="rId3"/>
          <a:stretch>
            <a:fillRect/>
          </a:stretch>
        </p:blipFill>
        <p:spPr>
          <a:xfrm>
            <a:off x="10932739" y="6095877"/>
            <a:ext cx="987800" cy="605241"/>
          </a:xfrm>
          <a:prstGeom prst="rect">
            <a:avLst/>
          </a:prstGeom>
        </p:spPr>
      </p:pic>
      <p:pic>
        <p:nvPicPr>
          <p:cNvPr id="6" name="Picture 5">
            <a:extLst>
              <a:ext uri="{FF2B5EF4-FFF2-40B4-BE49-F238E27FC236}">
                <a16:creationId xmlns:a16="http://schemas.microsoft.com/office/drawing/2014/main" id="{8CC2A4EA-EA35-CE9A-E0E3-2C2D96E3A863}"/>
              </a:ext>
            </a:extLst>
          </p:cNvPr>
          <p:cNvPicPr>
            <a:picLocks noChangeAspect="1"/>
          </p:cNvPicPr>
          <p:nvPr/>
        </p:nvPicPr>
        <p:blipFill>
          <a:blip r:embed="rId4"/>
          <a:stretch>
            <a:fillRect/>
          </a:stretch>
        </p:blipFill>
        <p:spPr>
          <a:xfrm>
            <a:off x="9376264" y="6392984"/>
            <a:ext cx="1352550" cy="304800"/>
          </a:xfrm>
          <a:prstGeom prst="rect">
            <a:avLst/>
          </a:prstGeom>
        </p:spPr>
      </p:pic>
    </p:spTree>
    <p:extLst>
      <p:ext uri="{BB962C8B-B14F-4D97-AF65-F5344CB8AC3E}">
        <p14:creationId xmlns:p14="http://schemas.microsoft.com/office/powerpoint/2010/main" val="601696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829C9-06CB-6C94-AA22-E3980AD0922A}"/>
              </a:ext>
            </a:extLst>
          </p:cNvPr>
          <p:cNvSpPr>
            <a:spLocks noGrp="1"/>
          </p:cNvSpPr>
          <p:nvPr>
            <p:ph type="title"/>
          </p:nvPr>
        </p:nvSpPr>
        <p:spPr>
          <a:xfrm>
            <a:off x="831801" y="246489"/>
            <a:ext cx="10515600" cy="609600"/>
          </a:xfrm>
        </p:spPr>
        <p:txBody>
          <a:bodyPr/>
          <a:lstStyle/>
          <a:p>
            <a:r>
              <a:rPr lang="en-US" sz="3200" err="1">
                <a:ea typeface="Tahoma"/>
                <a:cs typeface="Tahoma"/>
              </a:rPr>
              <a:t>Kielitaitotasot</a:t>
            </a:r>
            <a:r>
              <a:rPr lang="en-US" sz="3200">
                <a:ea typeface="Tahoma"/>
                <a:cs typeface="Tahoma"/>
              </a:rPr>
              <a:t> </a:t>
            </a:r>
            <a:r>
              <a:rPr lang="en-US" sz="3200" err="1">
                <a:ea typeface="Tahoma"/>
                <a:cs typeface="Tahoma"/>
              </a:rPr>
              <a:t>eurooppalainen</a:t>
            </a:r>
            <a:r>
              <a:rPr lang="en-US" sz="3200">
                <a:ea typeface="Tahoma"/>
                <a:cs typeface="Tahoma"/>
              </a:rPr>
              <a:t> </a:t>
            </a:r>
            <a:r>
              <a:rPr lang="en-US" sz="3200" err="1">
                <a:ea typeface="Tahoma"/>
                <a:cs typeface="Tahoma"/>
              </a:rPr>
              <a:t>viitekehys</a:t>
            </a:r>
            <a:r>
              <a:rPr lang="en-US" sz="3200">
                <a:ea typeface="Tahoma"/>
                <a:cs typeface="Tahoma"/>
              </a:rPr>
              <a:t> (CEFR)</a:t>
            </a:r>
            <a:endParaRPr lang="en-US" sz="3200"/>
          </a:p>
        </p:txBody>
      </p:sp>
      <p:pic>
        <p:nvPicPr>
          <p:cNvPr id="6" name="Content Placeholder 5">
            <a:extLst>
              <a:ext uri="{FF2B5EF4-FFF2-40B4-BE49-F238E27FC236}">
                <a16:creationId xmlns:a16="http://schemas.microsoft.com/office/drawing/2014/main" id="{951D0D11-A459-2C3F-072D-4F63CE37046B}"/>
              </a:ext>
            </a:extLst>
          </p:cNvPr>
          <p:cNvPicPr>
            <a:picLocks noGrp="1" noChangeAspect="1"/>
          </p:cNvPicPr>
          <p:nvPr>
            <p:ph idx="1"/>
          </p:nvPr>
        </p:nvPicPr>
        <p:blipFill>
          <a:blip r:embed="rId3"/>
          <a:stretch>
            <a:fillRect/>
          </a:stretch>
        </p:blipFill>
        <p:spPr>
          <a:xfrm>
            <a:off x="1476370" y="988659"/>
            <a:ext cx="8776061" cy="4880682"/>
          </a:xfrm>
        </p:spPr>
      </p:pic>
      <p:pic>
        <p:nvPicPr>
          <p:cNvPr id="5" name="Picture 3" descr="Kuva, joka sisältää kohteen teksti, Fontti, logo, Grafiikka&#10;&#10;Kuvaus luotu automaattisesti">
            <a:extLst>
              <a:ext uri="{FF2B5EF4-FFF2-40B4-BE49-F238E27FC236}">
                <a16:creationId xmlns:a16="http://schemas.microsoft.com/office/drawing/2014/main" id="{3FAABA02-2FD7-4F5C-1510-826D66355D7D}"/>
              </a:ext>
            </a:extLst>
          </p:cNvPr>
          <p:cNvPicPr>
            <a:picLocks noChangeAspect="1"/>
          </p:cNvPicPr>
          <p:nvPr/>
        </p:nvPicPr>
        <p:blipFill>
          <a:blip r:embed="rId4"/>
          <a:stretch>
            <a:fillRect/>
          </a:stretch>
        </p:blipFill>
        <p:spPr>
          <a:xfrm>
            <a:off x="10932739" y="6095877"/>
            <a:ext cx="987800" cy="605241"/>
          </a:xfrm>
          <a:prstGeom prst="rect">
            <a:avLst/>
          </a:prstGeom>
        </p:spPr>
      </p:pic>
      <p:pic>
        <p:nvPicPr>
          <p:cNvPr id="4" name="Picture 3">
            <a:extLst>
              <a:ext uri="{FF2B5EF4-FFF2-40B4-BE49-F238E27FC236}">
                <a16:creationId xmlns:a16="http://schemas.microsoft.com/office/drawing/2014/main" id="{6480AEB9-A8C4-F1A4-31A1-763A1BCD4F29}"/>
              </a:ext>
            </a:extLst>
          </p:cNvPr>
          <p:cNvPicPr>
            <a:picLocks noChangeAspect="1"/>
          </p:cNvPicPr>
          <p:nvPr/>
        </p:nvPicPr>
        <p:blipFill>
          <a:blip r:embed="rId5"/>
          <a:stretch>
            <a:fillRect/>
          </a:stretch>
        </p:blipFill>
        <p:spPr>
          <a:xfrm>
            <a:off x="9376264" y="6392984"/>
            <a:ext cx="1352550" cy="304800"/>
          </a:xfrm>
          <a:prstGeom prst="rect">
            <a:avLst/>
          </a:prstGeom>
        </p:spPr>
      </p:pic>
    </p:spTree>
    <p:extLst>
      <p:ext uri="{BB962C8B-B14F-4D97-AF65-F5344CB8AC3E}">
        <p14:creationId xmlns:p14="http://schemas.microsoft.com/office/powerpoint/2010/main" val="35857060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4B421-C095-7851-5756-BE79AE949A13}"/>
              </a:ext>
            </a:extLst>
          </p:cNvPr>
          <p:cNvSpPr>
            <a:spLocks noGrp="1"/>
          </p:cNvSpPr>
          <p:nvPr>
            <p:ph type="title"/>
          </p:nvPr>
        </p:nvSpPr>
        <p:spPr>
          <a:xfrm>
            <a:off x="838200" y="365125"/>
            <a:ext cx="10515600" cy="1033907"/>
          </a:xfrm>
        </p:spPr>
        <p:txBody>
          <a:bodyPr anchor="b">
            <a:normAutofit/>
          </a:bodyPr>
          <a:lstStyle/>
          <a:p>
            <a:r>
              <a:rPr lang="fi-FI"/>
              <a:t>Arviointikeskustelut</a:t>
            </a:r>
          </a:p>
        </p:txBody>
      </p:sp>
      <p:pic>
        <p:nvPicPr>
          <p:cNvPr id="7" name="Content Placeholder 6" descr="A person looking at a tablet&#10;&#10;Description automatically generated">
            <a:extLst>
              <a:ext uri="{FF2B5EF4-FFF2-40B4-BE49-F238E27FC236}">
                <a16:creationId xmlns:a16="http://schemas.microsoft.com/office/drawing/2014/main" id="{1503D1AD-07F9-0C04-B1AD-ECBF2958892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99586" y="719806"/>
            <a:ext cx="3068657" cy="4602426"/>
          </a:xfrm>
        </p:spPr>
      </p:pic>
      <p:pic>
        <p:nvPicPr>
          <p:cNvPr id="5" name="Picture 4">
            <a:extLst>
              <a:ext uri="{FF2B5EF4-FFF2-40B4-BE49-F238E27FC236}">
                <a16:creationId xmlns:a16="http://schemas.microsoft.com/office/drawing/2014/main" id="{DD87DB98-E46C-B629-A6DC-2E03598468F6}"/>
              </a:ext>
            </a:extLst>
          </p:cNvPr>
          <p:cNvPicPr>
            <a:picLocks noChangeAspect="1"/>
          </p:cNvPicPr>
          <p:nvPr/>
        </p:nvPicPr>
        <p:blipFill>
          <a:blip r:embed="rId4"/>
          <a:stretch>
            <a:fillRect/>
          </a:stretch>
        </p:blipFill>
        <p:spPr>
          <a:xfrm>
            <a:off x="975758" y="2475632"/>
            <a:ext cx="4889066" cy="1906735"/>
          </a:xfrm>
          <a:prstGeom prst="rect">
            <a:avLst/>
          </a:prstGeom>
          <a:noFill/>
        </p:spPr>
      </p:pic>
      <p:pic>
        <p:nvPicPr>
          <p:cNvPr id="4" name="Picture 3" descr="Kuva, joka sisältää kohteen teksti, Fontti, logo, Grafiikka&#10;&#10;Kuvaus luotu automaattisesti">
            <a:extLst>
              <a:ext uri="{FF2B5EF4-FFF2-40B4-BE49-F238E27FC236}">
                <a16:creationId xmlns:a16="http://schemas.microsoft.com/office/drawing/2014/main" id="{B7457CE1-DC09-E79C-F4E8-B1BBCEA8B3A9}"/>
              </a:ext>
            </a:extLst>
          </p:cNvPr>
          <p:cNvPicPr>
            <a:picLocks noChangeAspect="1"/>
          </p:cNvPicPr>
          <p:nvPr/>
        </p:nvPicPr>
        <p:blipFill>
          <a:blip r:embed="rId5"/>
          <a:stretch>
            <a:fillRect/>
          </a:stretch>
        </p:blipFill>
        <p:spPr>
          <a:xfrm>
            <a:off x="10932739" y="6095877"/>
            <a:ext cx="987800" cy="605241"/>
          </a:xfrm>
          <a:prstGeom prst="rect">
            <a:avLst/>
          </a:prstGeom>
        </p:spPr>
      </p:pic>
      <p:pic>
        <p:nvPicPr>
          <p:cNvPr id="6" name="Picture 5">
            <a:extLst>
              <a:ext uri="{FF2B5EF4-FFF2-40B4-BE49-F238E27FC236}">
                <a16:creationId xmlns:a16="http://schemas.microsoft.com/office/drawing/2014/main" id="{075B99C0-3689-C3E2-77CA-4283A98B9793}"/>
              </a:ext>
            </a:extLst>
          </p:cNvPr>
          <p:cNvPicPr>
            <a:picLocks noChangeAspect="1"/>
          </p:cNvPicPr>
          <p:nvPr/>
        </p:nvPicPr>
        <p:blipFill>
          <a:blip r:embed="rId6"/>
          <a:stretch>
            <a:fillRect/>
          </a:stretch>
        </p:blipFill>
        <p:spPr>
          <a:xfrm>
            <a:off x="9346956" y="6392984"/>
            <a:ext cx="1352550" cy="304800"/>
          </a:xfrm>
          <a:prstGeom prst="rect">
            <a:avLst/>
          </a:prstGeom>
        </p:spPr>
      </p:pic>
      <p:sp>
        <p:nvSpPr>
          <p:cNvPr id="8" name="TextBox 7">
            <a:extLst>
              <a:ext uri="{FF2B5EF4-FFF2-40B4-BE49-F238E27FC236}">
                <a16:creationId xmlns:a16="http://schemas.microsoft.com/office/drawing/2014/main" id="{A50DC522-1515-A4BD-B38C-7D59D0EEDEE5}"/>
              </a:ext>
            </a:extLst>
          </p:cNvPr>
          <p:cNvSpPr txBox="1"/>
          <p:nvPr/>
        </p:nvSpPr>
        <p:spPr>
          <a:xfrm>
            <a:off x="7851302" y="5460505"/>
            <a:ext cx="2743200"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a:ea typeface="Tahoma"/>
                <a:cs typeface="Tahoma"/>
              </a:rPr>
              <a:t>(Kuva: </a:t>
            </a:r>
            <a:r>
              <a:rPr lang="en-US" sz="1600" err="1">
                <a:ea typeface="Tahoma"/>
                <a:cs typeface="Tahoma"/>
              </a:rPr>
              <a:t>Pixapay</a:t>
            </a:r>
            <a:r>
              <a:rPr lang="en-US" sz="1600">
                <a:ea typeface="Tahoma"/>
                <a:cs typeface="Tahoma"/>
              </a:rPr>
              <a:t>, 12.6.2025)</a:t>
            </a:r>
          </a:p>
        </p:txBody>
      </p:sp>
    </p:spTree>
    <p:extLst>
      <p:ext uri="{BB962C8B-B14F-4D97-AF65-F5344CB8AC3E}">
        <p14:creationId xmlns:p14="http://schemas.microsoft.com/office/powerpoint/2010/main" val="22977176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A5688-090B-4F73-E678-CCCD98E71348}"/>
              </a:ext>
            </a:extLst>
          </p:cNvPr>
          <p:cNvSpPr>
            <a:spLocks noGrp="1"/>
          </p:cNvSpPr>
          <p:nvPr>
            <p:ph type="title"/>
          </p:nvPr>
        </p:nvSpPr>
        <p:spPr>
          <a:xfrm>
            <a:off x="2895600" y="-139700"/>
            <a:ext cx="10563225" cy="833882"/>
          </a:xfrm>
        </p:spPr>
        <p:txBody>
          <a:bodyPr/>
          <a:lstStyle/>
          <a:p>
            <a:r>
              <a:rPr lang="fi-FI">
                <a:ea typeface="Tahoma"/>
                <a:cs typeface="Tahoma"/>
              </a:rPr>
              <a:t>Palautteen rakenne </a:t>
            </a:r>
            <a:endParaRPr lang="fi-FI"/>
          </a:p>
        </p:txBody>
      </p:sp>
      <p:pic>
        <p:nvPicPr>
          <p:cNvPr id="6" name="Picture 3" descr="Kuva, joka sisältää kohteen teksti, Fontti, logo, Grafiikka&#10;&#10;Kuvaus luotu automaattisesti">
            <a:extLst>
              <a:ext uri="{FF2B5EF4-FFF2-40B4-BE49-F238E27FC236}">
                <a16:creationId xmlns:a16="http://schemas.microsoft.com/office/drawing/2014/main" id="{DE28EA3F-D4AD-7E3C-BE96-A293BB64B9CD}"/>
              </a:ext>
            </a:extLst>
          </p:cNvPr>
          <p:cNvPicPr>
            <a:picLocks noChangeAspect="1"/>
          </p:cNvPicPr>
          <p:nvPr/>
        </p:nvPicPr>
        <p:blipFill>
          <a:blip r:embed="rId3"/>
          <a:stretch>
            <a:fillRect/>
          </a:stretch>
        </p:blipFill>
        <p:spPr>
          <a:xfrm>
            <a:off x="10932739" y="6095877"/>
            <a:ext cx="987800" cy="605241"/>
          </a:xfrm>
          <a:prstGeom prst="rect">
            <a:avLst/>
          </a:prstGeom>
        </p:spPr>
      </p:pic>
      <p:pic>
        <p:nvPicPr>
          <p:cNvPr id="7" name="Picture 6">
            <a:extLst>
              <a:ext uri="{FF2B5EF4-FFF2-40B4-BE49-F238E27FC236}">
                <a16:creationId xmlns:a16="http://schemas.microsoft.com/office/drawing/2014/main" id="{8C20B0DD-FE5C-2741-B276-A77EFD39592B}"/>
              </a:ext>
            </a:extLst>
          </p:cNvPr>
          <p:cNvPicPr>
            <a:picLocks noChangeAspect="1"/>
          </p:cNvPicPr>
          <p:nvPr/>
        </p:nvPicPr>
        <p:blipFill>
          <a:blip r:embed="rId4"/>
          <a:stretch>
            <a:fillRect/>
          </a:stretch>
        </p:blipFill>
        <p:spPr>
          <a:xfrm>
            <a:off x="9522802" y="6392984"/>
            <a:ext cx="1352550" cy="304800"/>
          </a:xfrm>
          <a:prstGeom prst="rect">
            <a:avLst/>
          </a:prstGeom>
        </p:spPr>
      </p:pic>
      <p:pic>
        <p:nvPicPr>
          <p:cNvPr id="13" name="Picture 12">
            <a:extLst>
              <a:ext uri="{FF2B5EF4-FFF2-40B4-BE49-F238E27FC236}">
                <a16:creationId xmlns:a16="http://schemas.microsoft.com/office/drawing/2014/main" id="{3B2D9CEF-ACF8-C592-9FA4-3DAEAF4C1470}"/>
              </a:ext>
            </a:extLst>
          </p:cNvPr>
          <p:cNvPicPr>
            <a:picLocks noChangeAspect="1"/>
          </p:cNvPicPr>
          <p:nvPr/>
        </p:nvPicPr>
        <p:blipFill>
          <a:blip r:embed="rId5"/>
          <a:stretch>
            <a:fillRect/>
          </a:stretch>
        </p:blipFill>
        <p:spPr>
          <a:xfrm>
            <a:off x="2681288" y="871538"/>
            <a:ext cx="5495925" cy="4914900"/>
          </a:xfrm>
          <a:prstGeom prst="rect">
            <a:avLst/>
          </a:prstGeom>
        </p:spPr>
      </p:pic>
    </p:spTree>
    <p:extLst>
      <p:ext uri="{BB962C8B-B14F-4D97-AF65-F5344CB8AC3E}">
        <p14:creationId xmlns:p14="http://schemas.microsoft.com/office/powerpoint/2010/main" val="20158925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790F9-DD1C-2F0D-8ECF-9594D546D8AE}"/>
              </a:ext>
            </a:extLst>
          </p:cNvPr>
          <p:cNvSpPr>
            <a:spLocks noGrp="1"/>
          </p:cNvSpPr>
          <p:nvPr>
            <p:ph type="title"/>
          </p:nvPr>
        </p:nvSpPr>
        <p:spPr>
          <a:xfrm>
            <a:off x="659524" y="0"/>
            <a:ext cx="10515600" cy="1033907"/>
          </a:xfrm>
        </p:spPr>
        <p:txBody>
          <a:bodyPr/>
          <a:lstStyle/>
          <a:p>
            <a:r>
              <a:rPr lang="fi-FI"/>
              <a:t>Suomen kielen tukeminen</a:t>
            </a:r>
          </a:p>
        </p:txBody>
      </p:sp>
      <p:sp>
        <p:nvSpPr>
          <p:cNvPr id="5" name="Content Placeholder 4">
            <a:extLst>
              <a:ext uri="{FF2B5EF4-FFF2-40B4-BE49-F238E27FC236}">
                <a16:creationId xmlns:a16="http://schemas.microsoft.com/office/drawing/2014/main" id="{5B533AE5-95B4-E177-ACBC-445300E02473}"/>
              </a:ext>
            </a:extLst>
          </p:cNvPr>
          <p:cNvSpPr>
            <a:spLocks noGrp="1"/>
          </p:cNvSpPr>
          <p:nvPr>
            <p:ph idx="1"/>
          </p:nvPr>
        </p:nvSpPr>
        <p:spPr>
          <a:xfrm>
            <a:off x="661822" y="1096636"/>
            <a:ext cx="10640082" cy="4668012"/>
          </a:xfrm>
        </p:spPr>
        <p:txBody>
          <a:bodyPr vert="horz" lIns="0" tIns="0" rIns="0" bIns="0" rtlCol="0" anchor="t">
            <a:noAutofit/>
          </a:bodyPr>
          <a:lstStyle/>
          <a:p>
            <a:r>
              <a:rPr lang="fi-FI" sz="2000"/>
              <a:t>Kielisopimus</a:t>
            </a:r>
            <a:endParaRPr lang="en-US" sz="2000">
              <a:ea typeface="Tahoma"/>
              <a:cs typeface="Tahoma"/>
            </a:endParaRPr>
          </a:p>
          <a:p>
            <a:pPr marL="0" indent="0">
              <a:buNone/>
            </a:pPr>
            <a:r>
              <a:rPr lang="fi-FI" sz="2000"/>
              <a:t> - kertoo, millä kielitasolla opiskelija on kielen eri osa-alueilla</a:t>
            </a:r>
            <a:endParaRPr lang="fi-FI" sz="2000">
              <a:ea typeface="Tahoma"/>
              <a:cs typeface="Tahoma"/>
            </a:endParaRPr>
          </a:p>
          <a:p>
            <a:pPr marL="0" indent="0">
              <a:buNone/>
            </a:pPr>
            <a:r>
              <a:rPr lang="fi-FI" sz="2000"/>
              <a:t> - tekee näkyväksi kielen oppimisen tavoitteet </a:t>
            </a:r>
            <a:endParaRPr lang="fi-FI" sz="2000">
              <a:ea typeface="Tahoma"/>
              <a:cs typeface="Tahoma"/>
            </a:endParaRPr>
          </a:p>
          <a:p>
            <a:r>
              <a:rPr lang="fi-FI" sz="2000"/>
              <a:t>Selkokieli: pyritään selkiyttämään kieltä varsinkin puhetilanteissa</a:t>
            </a:r>
            <a:endParaRPr lang="fi-FI" sz="2000">
              <a:ea typeface="Tahoma"/>
              <a:cs typeface="Tahoma"/>
            </a:endParaRPr>
          </a:p>
          <a:p>
            <a:r>
              <a:rPr lang="fi-FI" sz="2000"/>
              <a:t>Monikielisyys: hyödynnetään eri kieliä ymmärtämisen varmistamisessa</a:t>
            </a:r>
            <a:endParaRPr lang="fi-FI" sz="2000">
              <a:ea typeface="Tahoma"/>
              <a:cs typeface="Tahoma"/>
            </a:endParaRPr>
          </a:p>
          <a:p>
            <a:r>
              <a:rPr lang="fi-FI" sz="2000"/>
              <a:t>Kielituki</a:t>
            </a:r>
            <a:endParaRPr lang="fi-FI" sz="2000">
              <a:ea typeface="Tahoma"/>
              <a:cs typeface="Tahoma"/>
            </a:endParaRPr>
          </a:p>
          <a:p>
            <a:pPr marL="0" indent="0">
              <a:buNone/>
            </a:pPr>
            <a:r>
              <a:rPr lang="fi-FI" sz="2000"/>
              <a:t>  - "korjaa" vääriä ilmauksia tai ääntämistä</a:t>
            </a:r>
            <a:endParaRPr lang="fi-FI" sz="2000">
              <a:ea typeface="Tahoma"/>
              <a:cs typeface="Tahoma"/>
            </a:endParaRPr>
          </a:p>
          <a:p>
            <a:pPr marL="0" indent="0">
              <a:buNone/>
            </a:pPr>
            <a:r>
              <a:rPr lang="fi-FI" sz="2000"/>
              <a:t>  - Anna tehtäviä (käännä tämä lomake)</a:t>
            </a:r>
            <a:endParaRPr lang="fi-FI" sz="2000">
              <a:ea typeface="Tahoma"/>
              <a:cs typeface="Tahoma"/>
            </a:endParaRPr>
          </a:p>
          <a:p>
            <a:pPr marL="0" indent="0">
              <a:buNone/>
            </a:pPr>
            <a:r>
              <a:rPr lang="fi-FI" sz="2000"/>
              <a:t>  - Anna esimerkkejä (toista tämä lause, sano asiakkaalle näin)</a:t>
            </a:r>
            <a:endParaRPr lang="fi-FI" sz="2000">
              <a:ea typeface="Tahoma"/>
              <a:cs typeface="Tahoma"/>
            </a:endParaRPr>
          </a:p>
          <a:p>
            <a:pPr marL="0" indent="0">
              <a:buNone/>
            </a:pPr>
            <a:r>
              <a:rPr lang="fi-FI" sz="2000">
                <a:ea typeface="Tahoma"/>
                <a:cs typeface="Tahoma"/>
              </a:rPr>
              <a:t>  - Kysy (mikä tämä on, voitko selittää mitä teet)</a:t>
            </a:r>
          </a:p>
          <a:p>
            <a:pPr marL="0" indent="0">
              <a:buNone/>
            </a:pPr>
            <a:r>
              <a:rPr lang="fi-FI" sz="2000">
                <a:ea typeface="Tahoma"/>
                <a:cs typeface="Tahoma"/>
              </a:rPr>
              <a:t>  - Sanojen /fraasien keräämiseen kannustaminen/kysyminen /tarkistaminen </a:t>
            </a:r>
          </a:p>
          <a:p>
            <a:pPr marL="0" indent="0">
              <a:buNone/>
            </a:pPr>
            <a:endParaRPr lang="fi-FI">
              <a:ea typeface="Tahoma"/>
              <a:cs typeface="Tahoma"/>
            </a:endParaRPr>
          </a:p>
          <a:p>
            <a:endParaRPr lang="fi-FI">
              <a:ea typeface="Tahoma"/>
              <a:cs typeface="Tahoma"/>
            </a:endParaRPr>
          </a:p>
        </p:txBody>
      </p:sp>
      <p:pic>
        <p:nvPicPr>
          <p:cNvPr id="4" name="Picture 3" descr="Kuva, joka sisältää kohteen teksti, Fontti, logo, Grafiikka&#10;&#10;Kuvaus luotu automaattisesti">
            <a:extLst>
              <a:ext uri="{FF2B5EF4-FFF2-40B4-BE49-F238E27FC236}">
                <a16:creationId xmlns:a16="http://schemas.microsoft.com/office/drawing/2014/main" id="{7916F7FB-272F-09D7-DFA6-805FD9D97BF7}"/>
              </a:ext>
            </a:extLst>
          </p:cNvPr>
          <p:cNvPicPr>
            <a:picLocks noChangeAspect="1"/>
          </p:cNvPicPr>
          <p:nvPr/>
        </p:nvPicPr>
        <p:blipFill>
          <a:blip r:embed="rId3"/>
          <a:stretch>
            <a:fillRect/>
          </a:stretch>
        </p:blipFill>
        <p:spPr>
          <a:xfrm>
            <a:off x="10932739" y="6095877"/>
            <a:ext cx="987800" cy="605241"/>
          </a:xfrm>
          <a:prstGeom prst="rect">
            <a:avLst/>
          </a:prstGeom>
        </p:spPr>
      </p:pic>
      <p:pic>
        <p:nvPicPr>
          <p:cNvPr id="6" name="Picture 5">
            <a:extLst>
              <a:ext uri="{FF2B5EF4-FFF2-40B4-BE49-F238E27FC236}">
                <a16:creationId xmlns:a16="http://schemas.microsoft.com/office/drawing/2014/main" id="{866E16B6-11FF-E9C0-1738-4CDFE9CBB19C}"/>
              </a:ext>
            </a:extLst>
          </p:cNvPr>
          <p:cNvPicPr>
            <a:picLocks noChangeAspect="1"/>
          </p:cNvPicPr>
          <p:nvPr/>
        </p:nvPicPr>
        <p:blipFill>
          <a:blip r:embed="rId4"/>
          <a:stretch>
            <a:fillRect/>
          </a:stretch>
        </p:blipFill>
        <p:spPr>
          <a:xfrm>
            <a:off x="9444648" y="6392984"/>
            <a:ext cx="1352550" cy="304800"/>
          </a:xfrm>
          <a:prstGeom prst="rect">
            <a:avLst/>
          </a:prstGeom>
        </p:spPr>
      </p:pic>
    </p:spTree>
    <p:extLst>
      <p:ext uri="{BB962C8B-B14F-4D97-AF65-F5344CB8AC3E}">
        <p14:creationId xmlns:p14="http://schemas.microsoft.com/office/powerpoint/2010/main" val="294456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DDC32-D5B0-2FE3-C689-A84D6F9F503F}"/>
              </a:ext>
            </a:extLst>
          </p:cNvPr>
          <p:cNvSpPr>
            <a:spLocks noGrp="1"/>
          </p:cNvSpPr>
          <p:nvPr>
            <p:ph type="title"/>
          </p:nvPr>
        </p:nvSpPr>
        <p:spPr>
          <a:xfrm>
            <a:off x="819150" y="165100"/>
            <a:ext cx="10515600" cy="1033907"/>
          </a:xfrm>
        </p:spPr>
        <p:txBody>
          <a:bodyPr/>
          <a:lstStyle/>
          <a:p>
            <a:r>
              <a:rPr lang="fi-FI"/>
              <a:t>Erilaisia kielenkäyttötilanteita</a:t>
            </a:r>
          </a:p>
        </p:txBody>
      </p:sp>
      <p:sp>
        <p:nvSpPr>
          <p:cNvPr id="3" name="Content Placeholder 2">
            <a:extLst>
              <a:ext uri="{FF2B5EF4-FFF2-40B4-BE49-F238E27FC236}">
                <a16:creationId xmlns:a16="http://schemas.microsoft.com/office/drawing/2014/main" id="{CABF761B-F7EA-B11C-B568-F4D38FF131D1}"/>
              </a:ext>
            </a:extLst>
          </p:cNvPr>
          <p:cNvSpPr>
            <a:spLocks noGrp="1"/>
          </p:cNvSpPr>
          <p:nvPr>
            <p:ph idx="1"/>
          </p:nvPr>
        </p:nvSpPr>
        <p:spPr>
          <a:xfrm>
            <a:off x="666750" y="1374188"/>
            <a:ext cx="9912450" cy="3639312"/>
          </a:xfrm>
        </p:spPr>
        <p:txBody>
          <a:bodyPr vert="horz" lIns="0" tIns="0" rIns="0" bIns="0" rtlCol="0" anchor="t">
            <a:noAutofit/>
          </a:bodyPr>
          <a:lstStyle/>
          <a:p>
            <a:pPr marL="0" indent="0">
              <a:buNone/>
            </a:pPr>
            <a:r>
              <a:rPr lang="fi-FI" sz="2000"/>
              <a:t>Tärkeä käydä läpi, millaisia toistuvia ilmauksia, millainen kielenkäyttötapa, mitä ammatillisia kieleen liittyviä erityispiirteitä tilanteissa on</a:t>
            </a:r>
            <a:endParaRPr lang="en-US" sz="2000">
              <a:ea typeface="Tahoma"/>
              <a:cs typeface="Tahoma"/>
            </a:endParaRPr>
          </a:p>
          <a:p>
            <a:r>
              <a:rPr lang="fi-FI" sz="2000"/>
              <a:t>Ohjaustilanne </a:t>
            </a:r>
            <a:endParaRPr lang="fi-FI" sz="2000">
              <a:ea typeface="Tahoma"/>
              <a:cs typeface="Tahoma"/>
            </a:endParaRPr>
          </a:p>
          <a:p>
            <a:r>
              <a:rPr lang="fi-FI" sz="2000"/>
              <a:t>Reflektio ja arviointi </a:t>
            </a:r>
            <a:endParaRPr lang="fi-FI" sz="2000">
              <a:ea typeface="Tahoma"/>
              <a:cs typeface="Tahoma"/>
            </a:endParaRPr>
          </a:p>
          <a:p>
            <a:r>
              <a:rPr lang="fi-FI" sz="2000"/>
              <a:t>Kahvihuone </a:t>
            </a:r>
            <a:endParaRPr lang="fi-FI" sz="2000">
              <a:ea typeface="Tahoma"/>
              <a:cs typeface="Tahoma"/>
            </a:endParaRPr>
          </a:p>
          <a:p>
            <a:r>
              <a:rPr lang="fi-FI" sz="2000"/>
              <a:t>Potilaan ohjaus </a:t>
            </a:r>
            <a:endParaRPr lang="fi-FI" sz="2000">
              <a:ea typeface="Tahoma"/>
              <a:cs typeface="Tahoma"/>
            </a:endParaRPr>
          </a:p>
          <a:p>
            <a:r>
              <a:rPr lang="fi-FI" sz="2000"/>
              <a:t>Raportti</a:t>
            </a:r>
            <a:endParaRPr lang="fi-FI" sz="2000">
              <a:ea typeface="Tahoma"/>
              <a:cs typeface="Tahoma"/>
            </a:endParaRPr>
          </a:p>
          <a:p>
            <a:r>
              <a:rPr lang="fi-FI" sz="2000"/>
              <a:t>Dokumentointi</a:t>
            </a:r>
            <a:endParaRPr lang="fi-FI" sz="2000">
              <a:ea typeface="Tahoma"/>
              <a:cs typeface="Tahoma"/>
            </a:endParaRPr>
          </a:p>
          <a:p>
            <a:r>
              <a:rPr lang="fi-FI" sz="2000"/>
              <a:t>Tekstit (lomakkeet, ohjeet)</a:t>
            </a:r>
            <a:endParaRPr lang="fi-FI" sz="2000">
              <a:ea typeface="Tahoma"/>
              <a:cs typeface="Tahoma"/>
            </a:endParaRPr>
          </a:p>
        </p:txBody>
      </p:sp>
      <p:pic>
        <p:nvPicPr>
          <p:cNvPr id="5" name="Picture 3" descr="Kuva, joka sisältää kohteen teksti, Fontti, logo, Grafiikka&#10;&#10;Kuvaus luotu automaattisesti">
            <a:extLst>
              <a:ext uri="{FF2B5EF4-FFF2-40B4-BE49-F238E27FC236}">
                <a16:creationId xmlns:a16="http://schemas.microsoft.com/office/drawing/2014/main" id="{FBFB557D-111E-A112-AACE-B6C36418E48C}"/>
              </a:ext>
            </a:extLst>
          </p:cNvPr>
          <p:cNvPicPr>
            <a:picLocks noChangeAspect="1"/>
          </p:cNvPicPr>
          <p:nvPr/>
        </p:nvPicPr>
        <p:blipFill>
          <a:blip r:embed="rId3"/>
          <a:stretch>
            <a:fillRect/>
          </a:stretch>
        </p:blipFill>
        <p:spPr>
          <a:xfrm>
            <a:off x="10932739" y="6095877"/>
            <a:ext cx="987800" cy="605241"/>
          </a:xfrm>
          <a:prstGeom prst="rect">
            <a:avLst/>
          </a:prstGeom>
        </p:spPr>
      </p:pic>
      <p:pic>
        <p:nvPicPr>
          <p:cNvPr id="6" name="Picture 5">
            <a:extLst>
              <a:ext uri="{FF2B5EF4-FFF2-40B4-BE49-F238E27FC236}">
                <a16:creationId xmlns:a16="http://schemas.microsoft.com/office/drawing/2014/main" id="{0A932FBD-F5E4-6735-4136-11862C540167}"/>
              </a:ext>
            </a:extLst>
          </p:cNvPr>
          <p:cNvPicPr>
            <a:picLocks noChangeAspect="1"/>
          </p:cNvPicPr>
          <p:nvPr/>
        </p:nvPicPr>
        <p:blipFill>
          <a:blip r:embed="rId4"/>
          <a:stretch>
            <a:fillRect/>
          </a:stretch>
        </p:blipFill>
        <p:spPr>
          <a:xfrm>
            <a:off x="9522802" y="6392984"/>
            <a:ext cx="1352550" cy="304800"/>
          </a:xfrm>
          <a:prstGeom prst="rect">
            <a:avLst/>
          </a:prstGeom>
        </p:spPr>
      </p:pic>
    </p:spTree>
    <p:extLst>
      <p:ext uri="{BB962C8B-B14F-4D97-AF65-F5344CB8AC3E}">
        <p14:creationId xmlns:p14="http://schemas.microsoft.com/office/powerpoint/2010/main" val="26145731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FC2CC-786E-2D58-6D43-348858D0A007}"/>
              </a:ext>
            </a:extLst>
          </p:cNvPr>
          <p:cNvSpPr>
            <a:spLocks noGrp="1"/>
          </p:cNvSpPr>
          <p:nvPr>
            <p:ph type="title"/>
          </p:nvPr>
        </p:nvSpPr>
        <p:spPr/>
        <p:txBody>
          <a:bodyPr/>
          <a:lstStyle/>
          <a:p>
            <a:r>
              <a:rPr lang="fi-FI"/>
              <a:t>Kielitietoinen</a:t>
            </a:r>
            <a:br>
              <a:rPr lang="fi-FI"/>
            </a:br>
            <a:r>
              <a:rPr lang="fi-FI"/>
              <a:t>ohjaus</a:t>
            </a:r>
          </a:p>
        </p:txBody>
      </p:sp>
      <p:sp>
        <p:nvSpPr>
          <p:cNvPr id="3" name="Content Placeholder 2">
            <a:extLst>
              <a:ext uri="{FF2B5EF4-FFF2-40B4-BE49-F238E27FC236}">
                <a16:creationId xmlns:a16="http://schemas.microsoft.com/office/drawing/2014/main" id="{CCF452EE-8B6A-C83D-717A-99B15BFC0C0B}"/>
              </a:ext>
            </a:extLst>
          </p:cNvPr>
          <p:cNvSpPr>
            <a:spLocks noGrp="1"/>
          </p:cNvSpPr>
          <p:nvPr>
            <p:ph idx="1"/>
          </p:nvPr>
        </p:nvSpPr>
        <p:spPr/>
        <p:txBody>
          <a:bodyPr/>
          <a:lstStyle/>
          <a:p>
            <a:r>
              <a:rPr lang="fi-FI"/>
              <a:t>Koulutusvideot ohjaajalle: </a:t>
            </a:r>
          </a:p>
          <a:p>
            <a:pPr marL="0" indent="0">
              <a:buNone/>
            </a:pPr>
            <a:r>
              <a:rPr lang="fi-FI">
                <a:hlinkClick r:id="rId3"/>
              </a:rPr>
              <a:t>Miten ohjaan kielitietoisesti</a:t>
            </a:r>
            <a:endParaRPr lang="fi-FI"/>
          </a:p>
          <a:p>
            <a:r>
              <a:rPr lang="fi-FI"/>
              <a:t>Hoitotyö: </a:t>
            </a:r>
            <a:r>
              <a:rPr lang="fi-FI">
                <a:hlinkClick r:id="rId4"/>
              </a:rPr>
              <a:t>Hoitotyössä</a:t>
            </a:r>
            <a:endParaRPr lang="fi-FI"/>
          </a:p>
        </p:txBody>
      </p:sp>
      <p:pic>
        <p:nvPicPr>
          <p:cNvPr id="5" name="Picture 4">
            <a:extLst>
              <a:ext uri="{FF2B5EF4-FFF2-40B4-BE49-F238E27FC236}">
                <a16:creationId xmlns:a16="http://schemas.microsoft.com/office/drawing/2014/main" id="{3138E7F7-7BDF-B228-D851-293852F5BE02}"/>
              </a:ext>
            </a:extLst>
          </p:cNvPr>
          <p:cNvPicPr>
            <a:picLocks noChangeAspect="1"/>
          </p:cNvPicPr>
          <p:nvPr/>
        </p:nvPicPr>
        <p:blipFill>
          <a:blip r:embed="rId5"/>
          <a:stretch>
            <a:fillRect/>
          </a:stretch>
        </p:blipFill>
        <p:spPr>
          <a:xfrm>
            <a:off x="5518200" y="365125"/>
            <a:ext cx="5696607" cy="4915360"/>
          </a:xfrm>
          <a:prstGeom prst="rect">
            <a:avLst/>
          </a:prstGeom>
        </p:spPr>
      </p:pic>
      <p:pic>
        <p:nvPicPr>
          <p:cNvPr id="6" name="Picture 3" descr="Kuva, joka sisältää kohteen teksti, Fontti, logo, Grafiikka&#10;&#10;Kuvaus luotu automaattisesti">
            <a:extLst>
              <a:ext uri="{FF2B5EF4-FFF2-40B4-BE49-F238E27FC236}">
                <a16:creationId xmlns:a16="http://schemas.microsoft.com/office/drawing/2014/main" id="{FF7F5B62-FD0B-255E-CAD2-ACE6E361C31E}"/>
              </a:ext>
            </a:extLst>
          </p:cNvPr>
          <p:cNvPicPr>
            <a:picLocks noChangeAspect="1"/>
          </p:cNvPicPr>
          <p:nvPr/>
        </p:nvPicPr>
        <p:blipFill>
          <a:blip r:embed="rId6"/>
          <a:stretch>
            <a:fillRect/>
          </a:stretch>
        </p:blipFill>
        <p:spPr>
          <a:xfrm>
            <a:off x="10932739" y="6095877"/>
            <a:ext cx="987800" cy="605241"/>
          </a:xfrm>
          <a:prstGeom prst="rect">
            <a:avLst/>
          </a:prstGeom>
        </p:spPr>
      </p:pic>
      <p:pic>
        <p:nvPicPr>
          <p:cNvPr id="7" name="Picture 6">
            <a:extLst>
              <a:ext uri="{FF2B5EF4-FFF2-40B4-BE49-F238E27FC236}">
                <a16:creationId xmlns:a16="http://schemas.microsoft.com/office/drawing/2014/main" id="{B08B6DEA-FDA1-26A1-C017-3288D0AB8B35}"/>
              </a:ext>
            </a:extLst>
          </p:cNvPr>
          <p:cNvPicPr>
            <a:picLocks noChangeAspect="1"/>
          </p:cNvPicPr>
          <p:nvPr/>
        </p:nvPicPr>
        <p:blipFill>
          <a:blip r:embed="rId7"/>
          <a:stretch>
            <a:fillRect/>
          </a:stretch>
        </p:blipFill>
        <p:spPr>
          <a:xfrm>
            <a:off x="9415341" y="6392984"/>
            <a:ext cx="1352550" cy="304800"/>
          </a:xfrm>
          <a:prstGeom prst="rect">
            <a:avLst/>
          </a:prstGeom>
        </p:spPr>
      </p:pic>
      <p:pic>
        <p:nvPicPr>
          <p:cNvPr id="9" name="Picture 8">
            <a:extLst>
              <a:ext uri="{FF2B5EF4-FFF2-40B4-BE49-F238E27FC236}">
                <a16:creationId xmlns:a16="http://schemas.microsoft.com/office/drawing/2014/main" id="{694F25CF-7E8C-E885-2C35-D3878708346B}"/>
              </a:ext>
            </a:extLst>
          </p:cNvPr>
          <p:cNvPicPr>
            <a:picLocks noChangeAspect="1"/>
          </p:cNvPicPr>
          <p:nvPr/>
        </p:nvPicPr>
        <p:blipFill>
          <a:blip r:embed="rId8"/>
          <a:stretch>
            <a:fillRect/>
          </a:stretch>
        </p:blipFill>
        <p:spPr>
          <a:xfrm>
            <a:off x="839300" y="4713776"/>
            <a:ext cx="1975095" cy="585910"/>
          </a:xfrm>
          <a:prstGeom prst="rect">
            <a:avLst/>
          </a:prstGeom>
        </p:spPr>
      </p:pic>
      <p:pic>
        <p:nvPicPr>
          <p:cNvPr id="10" name="Picture 9">
            <a:extLst>
              <a:ext uri="{FF2B5EF4-FFF2-40B4-BE49-F238E27FC236}">
                <a16:creationId xmlns:a16="http://schemas.microsoft.com/office/drawing/2014/main" id="{7F88C3D9-CBF1-35A1-FCD8-5A7BB9826B25}"/>
              </a:ext>
            </a:extLst>
          </p:cNvPr>
          <p:cNvPicPr>
            <a:picLocks noChangeAspect="1"/>
          </p:cNvPicPr>
          <p:nvPr/>
        </p:nvPicPr>
        <p:blipFill>
          <a:blip r:embed="rId9"/>
          <a:stretch>
            <a:fillRect/>
          </a:stretch>
        </p:blipFill>
        <p:spPr>
          <a:xfrm>
            <a:off x="2943592" y="4703761"/>
            <a:ext cx="1547203" cy="605938"/>
          </a:xfrm>
          <a:prstGeom prst="rect">
            <a:avLst/>
          </a:prstGeom>
        </p:spPr>
      </p:pic>
    </p:spTree>
    <p:extLst>
      <p:ext uri="{BB962C8B-B14F-4D97-AF65-F5344CB8AC3E}">
        <p14:creationId xmlns:p14="http://schemas.microsoft.com/office/powerpoint/2010/main" val="32822838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7FCB0-17AF-41B7-1472-081877A08CA9}"/>
              </a:ext>
            </a:extLst>
          </p:cNvPr>
          <p:cNvSpPr>
            <a:spLocks noGrp="1"/>
          </p:cNvSpPr>
          <p:nvPr>
            <p:ph type="title"/>
          </p:nvPr>
        </p:nvSpPr>
        <p:spPr>
          <a:xfrm>
            <a:off x="501869" y="-168166"/>
            <a:ext cx="10515600" cy="1033907"/>
          </a:xfrm>
        </p:spPr>
        <p:txBody>
          <a:bodyPr/>
          <a:lstStyle/>
          <a:p>
            <a:r>
              <a:rPr lang="fi-FI"/>
              <a:t>Kielitietoinen ohjaus </a:t>
            </a:r>
          </a:p>
        </p:txBody>
      </p:sp>
      <p:sp>
        <p:nvSpPr>
          <p:cNvPr id="3" name="Content Placeholder 2">
            <a:extLst>
              <a:ext uri="{FF2B5EF4-FFF2-40B4-BE49-F238E27FC236}">
                <a16:creationId xmlns:a16="http://schemas.microsoft.com/office/drawing/2014/main" id="{79D74FA6-EBC5-6CD5-6F0B-ED4176F12748}"/>
              </a:ext>
            </a:extLst>
          </p:cNvPr>
          <p:cNvSpPr>
            <a:spLocks noGrp="1"/>
          </p:cNvSpPr>
          <p:nvPr>
            <p:ph idx="1"/>
          </p:nvPr>
        </p:nvSpPr>
        <p:spPr>
          <a:xfrm>
            <a:off x="501869" y="1033907"/>
            <a:ext cx="9360000" cy="3639312"/>
          </a:xfrm>
        </p:spPr>
        <p:txBody>
          <a:bodyPr vert="horz" lIns="0" tIns="0" rIns="0" bIns="0" rtlCol="0" anchor="t">
            <a:noAutofit/>
          </a:bodyPr>
          <a:lstStyle/>
          <a:p>
            <a:r>
              <a:rPr lang="fi-FI" sz="2000"/>
              <a:t>Selkeytä: Kerro avainkäsitteet, tärkeät sanat</a:t>
            </a:r>
          </a:p>
          <a:p>
            <a:r>
              <a:rPr lang="fi-FI" sz="2000"/>
              <a:t>Pyydä kirjoittamaan sanoja muistiin: kysele niitä</a:t>
            </a:r>
            <a:endParaRPr lang="fi-FI" sz="2000">
              <a:ea typeface="Tahoma"/>
              <a:cs typeface="Tahoma"/>
            </a:endParaRPr>
          </a:p>
          <a:p>
            <a:r>
              <a:rPr lang="fi-FI" sz="2000"/>
              <a:t>Sanoita tekemistäsi, näytä mitä sanot</a:t>
            </a:r>
            <a:endParaRPr lang="fi-FI" sz="2000">
              <a:ea typeface="Tahoma"/>
              <a:cs typeface="Tahoma"/>
            </a:endParaRPr>
          </a:p>
          <a:p>
            <a:r>
              <a:rPr lang="fi-FI" sz="2000"/>
              <a:t>Toista sanoja, lauseita</a:t>
            </a:r>
            <a:endParaRPr lang="fi-FI" sz="2000">
              <a:ea typeface="Tahoma"/>
              <a:cs typeface="Tahoma"/>
            </a:endParaRPr>
          </a:p>
          <a:p>
            <a:r>
              <a:rPr lang="fi-FI" sz="2000"/>
              <a:t>Karsi turha --&gt;  käytä lyhyitä, yksinkertaisia lauseita</a:t>
            </a:r>
            <a:endParaRPr lang="fi-FI" sz="2000">
              <a:ea typeface="Tahoma"/>
              <a:cs typeface="Tahoma"/>
            </a:endParaRPr>
          </a:p>
          <a:p>
            <a:r>
              <a:rPr lang="fi-FI" sz="2000"/>
              <a:t>Havainnollista: Käytä kuvia ja kaavioita, näytä, näyttele</a:t>
            </a:r>
            <a:endParaRPr lang="fi-FI" sz="2000">
              <a:ea typeface="Tahoma"/>
              <a:cs typeface="Tahoma"/>
            </a:endParaRPr>
          </a:p>
          <a:p>
            <a:r>
              <a:rPr lang="fi-FI" sz="2000"/>
              <a:t>Aktivoi opiskelijat puhumaan </a:t>
            </a:r>
            <a:endParaRPr lang="fi-FI" sz="2000">
              <a:ea typeface="Tahoma"/>
              <a:cs typeface="Tahoma"/>
            </a:endParaRPr>
          </a:p>
          <a:p>
            <a:r>
              <a:rPr lang="fi-FI" sz="2000"/>
              <a:t>Kysy, pyydä kertomaan</a:t>
            </a:r>
            <a:endParaRPr lang="fi-FI" sz="2000">
              <a:ea typeface="Tahoma"/>
              <a:cs typeface="Tahoma"/>
            </a:endParaRPr>
          </a:p>
          <a:p>
            <a:r>
              <a:rPr lang="fi-FI" sz="2000"/>
              <a:t>Käytä englantia (tai muita kieliä) apuna </a:t>
            </a:r>
            <a:endParaRPr lang="fi-FI" sz="2000">
              <a:ea typeface="Tahoma"/>
              <a:cs typeface="Tahoma"/>
            </a:endParaRPr>
          </a:p>
          <a:p>
            <a:r>
              <a:rPr lang="fi-FI" sz="2000"/>
              <a:t>Vältä murretta</a:t>
            </a:r>
            <a:endParaRPr lang="fi-FI" sz="2000">
              <a:ea typeface="Tahoma"/>
              <a:cs typeface="Tahoma"/>
            </a:endParaRPr>
          </a:p>
          <a:p>
            <a:r>
              <a:rPr lang="fi-FI" sz="2000"/>
              <a:t>Puheen ja toiminnan vaihtelu  </a:t>
            </a:r>
            <a:endParaRPr lang="fi-FI" sz="2000">
              <a:ea typeface="Tahoma"/>
              <a:cs typeface="Tahoma"/>
            </a:endParaRPr>
          </a:p>
          <a:p>
            <a:endParaRPr lang="fi-FI"/>
          </a:p>
        </p:txBody>
      </p:sp>
      <p:pic>
        <p:nvPicPr>
          <p:cNvPr id="5" name="Picture 3" descr="Kuva, joka sisältää kohteen teksti, Fontti, logo, Grafiikka&#10;&#10;Kuvaus luotu automaattisesti">
            <a:extLst>
              <a:ext uri="{FF2B5EF4-FFF2-40B4-BE49-F238E27FC236}">
                <a16:creationId xmlns:a16="http://schemas.microsoft.com/office/drawing/2014/main" id="{27C95594-A899-064E-0A29-F0E56C6E6C80}"/>
              </a:ext>
            </a:extLst>
          </p:cNvPr>
          <p:cNvPicPr>
            <a:picLocks noChangeAspect="1"/>
          </p:cNvPicPr>
          <p:nvPr/>
        </p:nvPicPr>
        <p:blipFill>
          <a:blip r:embed="rId3"/>
          <a:stretch>
            <a:fillRect/>
          </a:stretch>
        </p:blipFill>
        <p:spPr>
          <a:xfrm>
            <a:off x="10932739" y="6095877"/>
            <a:ext cx="987800" cy="605241"/>
          </a:xfrm>
          <a:prstGeom prst="rect">
            <a:avLst/>
          </a:prstGeom>
        </p:spPr>
      </p:pic>
      <p:pic>
        <p:nvPicPr>
          <p:cNvPr id="6" name="Picture 5">
            <a:extLst>
              <a:ext uri="{FF2B5EF4-FFF2-40B4-BE49-F238E27FC236}">
                <a16:creationId xmlns:a16="http://schemas.microsoft.com/office/drawing/2014/main" id="{FB74B28C-C94B-4388-8D64-B63FE439931E}"/>
              </a:ext>
            </a:extLst>
          </p:cNvPr>
          <p:cNvPicPr>
            <a:picLocks noChangeAspect="1"/>
          </p:cNvPicPr>
          <p:nvPr/>
        </p:nvPicPr>
        <p:blipFill>
          <a:blip r:embed="rId4"/>
          <a:stretch>
            <a:fillRect/>
          </a:stretch>
        </p:blipFill>
        <p:spPr>
          <a:xfrm>
            <a:off x="9405571" y="6392984"/>
            <a:ext cx="1352550" cy="304800"/>
          </a:xfrm>
          <a:prstGeom prst="rect">
            <a:avLst/>
          </a:prstGeom>
        </p:spPr>
      </p:pic>
    </p:spTree>
    <p:extLst>
      <p:ext uri="{BB962C8B-B14F-4D97-AF65-F5344CB8AC3E}">
        <p14:creationId xmlns:p14="http://schemas.microsoft.com/office/powerpoint/2010/main" val="24633795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BA6B1-7851-500D-F696-5231AA443888}"/>
              </a:ext>
            </a:extLst>
          </p:cNvPr>
          <p:cNvSpPr>
            <a:spLocks noGrp="1"/>
          </p:cNvSpPr>
          <p:nvPr>
            <p:ph type="title"/>
          </p:nvPr>
        </p:nvSpPr>
        <p:spPr>
          <a:xfrm>
            <a:off x="444062" y="-281261"/>
            <a:ext cx="10515600" cy="1033907"/>
          </a:xfrm>
        </p:spPr>
        <p:txBody>
          <a:bodyPr/>
          <a:lstStyle/>
          <a:p>
            <a:r>
              <a:rPr lang="fi-FI"/>
              <a:t>Kielitietoinen ohjaus</a:t>
            </a:r>
          </a:p>
        </p:txBody>
      </p:sp>
      <p:sp>
        <p:nvSpPr>
          <p:cNvPr id="3" name="Content Placeholder 2">
            <a:extLst>
              <a:ext uri="{FF2B5EF4-FFF2-40B4-BE49-F238E27FC236}">
                <a16:creationId xmlns:a16="http://schemas.microsoft.com/office/drawing/2014/main" id="{F75557AA-7C3B-1056-DBB8-162C3D07C03F}"/>
              </a:ext>
            </a:extLst>
          </p:cNvPr>
          <p:cNvSpPr>
            <a:spLocks noGrp="1"/>
          </p:cNvSpPr>
          <p:nvPr>
            <p:ph idx="1"/>
          </p:nvPr>
        </p:nvSpPr>
        <p:spPr>
          <a:xfrm>
            <a:off x="444062" y="868048"/>
            <a:ext cx="11303100" cy="3639312"/>
          </a:xfrm>
        </p:spPr>
        <p:txBody>
          <a:bodyPr vert="horz" lIns="0" tIns="0" rIns="0" bIns="0" rtlCol="0" anchor="t">
            <a:noAutofit/>
          </a:bodyPr>
          <a:lstStyle/>
          <a:p>
            <a:r>
              <a:rPr lang="fi-FI" sz="2000"/>
              <a:t>Avaa abstraktit käsitteet ja slangisanat, anna esimerkkejä</a:t>
            </a:r>
            <a:endParaRPr lang="fi-FI" sz="2000">
              <a:ea typeface="Tahoma"/>
              <a:cs typeface="Tahoma"/>
            </a:endParaRPr>
          </a:p>
          <a:p>
            <a:r>
              <a:rPr lang="fi-FI" sz="2000"/>
              <a:t>Avaa vaikeat lauserakenteet: tee helpompi muoto</a:t>
            </a:r>
            <a:endParaRPr lang="fi-FI" sz="2000">
              <a:ea typeface="Tahoma"/>
              <a:cs typeface="Tahoma"/>
            </a:endParaRPr>
          </a:p>
          <a:p>
            <a:r>
              <a:rPr lang="fi-FI" sz="2000"/>
              <a:t>Avaa kulttuurisidonnaiset käsitteet/fraasit</a:t>
            </a:r>
            <a:endParaRPr lang="fi-FI" sz="2000">
              <a:ea typeface="Tahoma"/>
              <a:cs typeface="Tahoma"/>
            </a:endParaRPr>
          </a:p>
          <a:p>
            <a:r>
              <a:rPr lang="fi-FI" sz="2000"/>
              <a:t>Pura yhdyssanat  (verenpainemittari: tässä sanassa on kolme sanaa)</a:t>
            </a:r>
            <a:endParaRPr lang="fi-FI" sz="2000">
              <a:ea typeface="Tahoma"/>
              <a:cs typeface="Tahoma"/>
            </a:endParaRPr>
          </a:p>
          <a:p>
            <a:r>
              <a:rPr lang="fi-FI" sz="2000"/>
              <a:t>Avaa lyhenteet (RR, i.v.)</a:t>
            </a:r>
            <a:endParaRPr lang="fi-FI" sz="2000">
              <a:ea typeface="Tahoma"/>
              <a:cs typeface="Tahoma"/>
            </a:endParaRPr>
          </a:p>
          <a:p>
            <a:r>
              <a:rPr lang="fi-FI" sz="2000"/>
              <a:t>Erota </a:t>
            </a:r>
            <a:r>
              <a:rPr lang="fi-FI" sz="2000" err="1"/>
              <a:t>samankuuloiset</a:t>
            </a:r>
            <a:r>
              <a:rPr lang="fi-FI" sz="2000"/>
              <a:t> sanat  (nostaa, nousta)</a:t>
            </a:r>
            <a:endParaRPr lang="fi-FI" sz="2000">
              <a:ea typeface="Tahoma"/>
              <a:cs typeface="Tahoma"/>
            </a:endParaRPr>
          </a:p>
          <a:p>
            <a:r>
              <a:rPr lang="fi-FI" sz="2000"/>
              <a:t>Lausu selkeästi</a:t>
            </a:r>
            <a:endParaRPr lang="fi-FI" sz="2000">
              <a:ea typeface="Tahoma"/>
              <a:cs typeface="Tahoma"/>
            </a:endParaRPr>
          </a:p>
          <a:p>
            <a:r>
              <a:rPr lang="fi-FI" sz="2000"/>
              <a:t>Anna kielenoppijalle aikaa miettiä ja sanoa lause loppuun</a:t>
            </a:r>
            <a:endParaRPr lang="fi-FI" sz="2000">
              <a:ea typeface="Tahoma"/>
              <a:cs typeface="Tahoma"/>
            </a:endParaRPr>
          </a:p>
          <a:p>
            <a:r>
              <a:rPr lang="fi-FI" sz="2000"/>
              <a:t>Mieti, miten ilmaiset eri tavoilla, että et ymmärrä  (Voitko sanoa uudelleen?)</a:t>
            </a:r>
            <a:endParaRPr lang="fi-FI" sz="2000">
              <a:ea typeface="Tahoma"/>
              <a:cs typeface="Tahoma"/>
            </a:endParaRPr>
          </a:p>
          <a:p>
            <a:r>
              <a:rPr lang="fi-FI" sz="2000"/>
              <a:t>Tärkein asia ensin</a:t>
            </a:r>
          </a:p>
          <a:p>
            <a:r>
              <a:rPr lang="fi-FI" sz="2000"/>
              <a:t>Pidä pieni tauko ohjeiden välissä</a:t>
            </a:r>
          </a:p>
          <a:p>
            <a:r>
              <a:rPr lang="fi-FI" sz="2000">
                <a:ea typeface="Tahoma"/>
                <a:cs typeface="Tahoma"/>
              </a:rPr>
              <a:t>Varmista ymmärtäminen (Voitko kertoa, mitä sinun pitää tehdä?)</a:t>
            </a:r>
          </a:p>
        </p:txBody>
      </p:sp>
      <p:pic>
        <p:nvPicPr>
          <p:cNvPr id="5" name="Picture 3" descr="Kuva, joka sisältää kohteen teksti, Fontti, logo, Grafiikka&#10;&#10;Kuvaus luotu automaattisesti">
            <a:extLst>
              <a:ext uri="{FF2B5EF4-FFF2-40B4-BE49-F238E27FC236}">
                <a16:creationId xmlns:a16="http://schemas.microsoft.com/office/drawing/2014/main" id="{6DC26E99-E4AB-2AC4-4C10-1745BA173204}"/>
              </a:ext>
            </a:extLst>
          </p:cNvPr>
          <p:cNvPicPr>
            <a:picLocks noChangeAspect="1"/>
          </p:cNvPicPr>
          <p:nvPr/>
        </p:nvPicPr>
        <p:blipFill>
          <a:blip r:embed="rId3"/>
          <a:stretch>
            <a:fillRect/>
          </a:stretch>
        </p:blipFill>
        <p:spPr>
          <a:xfrm>
            <a:off x="10932739" y="6095877"/>
            <a:ext cx="987800" cy="605241"/>
          </a:xfrm>
          <a:prstGeom prst="rect">
            <a:avLst/>
          </a:prstGeom>
        </p:spPr>
      </p:pic>
      <p:pic>
        <p:nvPicPr>
          <p:cNvPr id="6" name="Picture 5">
            <a:extLst>
              <a:ext uri="{FF2B5EF4-FFF2-40B4-BE49-F238E27FC236}">
                <a16:creationId xmlns:a16="http://schemas.microsoft.com/office/drawing/2014/main" id="{4D9E848D-7763-B460-B96E-E8DF9D00CA79}"/>
              </a:ext>
            </a:extLst>
          </p:cNvPr>
          <p:cNvPicPr>
            <a:picLocks noChangeAspect="1"/>
          </p:cNvPicPr>
          <p:nvPr/>
        </p:nvPicPr>
        <p:blipFill>
          <a:blip r:embed="rId4"/>
          <a:stretch>
            <a:fillRect/>
          </a:stretch>
        </p:blipFill>
        <p:spPr>
          <a:xfrm>
            <a:off x="9434879" y="6392984"/>
            <a:ext cx="1352550" cy="304800"/>
          </a:xfrm>
          <a:prstGeom prst="rect">
            <a:avLst/>
          </a:prstGeom>
        </p:spPr>
      </p:pic>
    </p:spTree>
    <p:extLst>
      <p:ext uri="{BB962C8B-B14F-4D97-AF65-F5344CB8AC3E}">
        <p14:creationId xmlns:p14="http://schemas.microsoft.com/office/powerpoint/2010/main" val="20388221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D8BB4-7856-560F-DF48-CF8AAF1670B1}"/>
              </a:ext>
            </a:extLst>
          </p:cNvPr>
          <p:cNvSpPr>
            <a:spLocks noGrp="1"/>
          </p:cNvSpPr>
          <p:nvPr>
            <p:ph type="title"/>
          </p:nvPr>
        </p:nvSpPr>
        <p:spPr>
          <a:xfrm>
            <a:off x="902855" y="181264"/>
            <a:ext cx="10515600" cy="1033907"/>
          </a:xfrm>
        </p:spPr>
        <p:txBody>
          <a:bodyPr/>
          <a:lstStyle/>
          <a:p>
            <a:r>
              <a:rPr lang="fi-FI"/>
              <a:t>Kielitietoinen ohjaus </a:t>
            </a:r>
            <a:endParaRPr lang="fi-FI">
              <a:ea typeface="Tahoma"/>
              <a:cs typeface="Tahoma"/>
            </a:endParaRPr>
          </a:p>
        </p:txBody>
      </p:sp>
      <p:sp>
        <p:nvSpPr>
          <p:cNvPr id="3" name="Content Placeholder 2">
            <a:extLst>
              <a:ext uri="{FF2B5EF4-FFF2-40B4-BE49-F238E27FC236}">
                <a16:creationId xmlns:a16="http://schemas.microsoft.com/office/drawing/2014/main" id="{5CCFEB73-BFDD-927F-A79F-AF5FF4C07BBA}"/>
              </a:ext>
            </a:extLst>
          </p:cNvPr>
          <p:cNvSpPr>
            <a:spLocks noGrp="1"/>
          </p:cNvSpPr>
          <p:nvPr>
            <p:ph idx="1"/>
          </p:nvPr>
        </p:nvSpPr>
        <p:spPr>
          <a:xfrm>
            <a:off x="914400" y="1892808"/>
            <a:ext cx="10341075" cy="3639312"/>
          </a:xfrm>
        </p:spPr>
        <p:txBody>
          <a:bodyPr vert="horz" lIns="0" tIns="0" rIns="0" bIns="0" rtlCol="0" anchor="t">
            <a:noAutofit/>
          </a:bodyPr>
          <a:lstStyle/>
          <a:p>
            <a:pPr marL="0" indent="0">
              <a:buNone/>
            </a:pPr>
            <a:endParaRPr lang="fi-FI">
              <a:ea typeface="Tahoma"/>
              <a:cs typeface="Tahoma"/>
            </a:endParaRPr>
          </a:p>
          <a:p>
            <a:r>
              <a:rPr lang="fi-FI">
                <a:ea typeface="Tahoma"/>
                <a:cs typeface="Tahoma"/>
              </a:rPr>
              <a:t>Kootkaa työyhteisössä keskeiset sanat ja toistuvat lauseet etukäteen. Selkeyttäkää niitä, jos on tarpeellista.</a:t>
            </a:r>
            <a:endParaRPr lang="fi-FI"/>
          </a:p>
          <a:p>
            <a:r>
              <a:rPr lang="fi-FI"/>
              <a:t>Selkeyttäkää joku työyhteisön käytössä oleva materiaali, esim. ohje</a:t>
            </a:r>
            <a:endParaRPr lang="fi-FI">
              <a:ea typeface="Tahoma"/>
              <a:cs typeface="Tahoma"/>
            </a:endParaRPr>
          </a:p>
          <a:p>
            <a:r>
              <a:rPr lang="fi-FI"/>
              <a:t>Miettikää, miten sanoitat ja selität työtehtävän suorituksen (=miten näytän ja samalla sanoitan työtehtävän opiskelijalle)</a:t>
            </a:r>
            <a:endParaRPr lang="fi-FI">
              <a:ea typeface="Tahoma"/>
              <a:cs typeface="Tahoma"/>
            </a:endParaRPr>
          </a:p>
        </p:txBody>
      </p:sp>
      <p:pic>
        <p:nvPicPr>
          <p:cNvPr id="5" name="Picture 3" descr="Kuva, joka sisältää kohteen teksti, Fontti, logo, Grafiikka&#10;&#10;Kuvaus luotu automaattisesti">
            <a:extLst>
              <a:ext uri="{FF2B5EF4-FFF2-40B4-BE49-F238E27FC236}">
                <a16:creationId xmlns:a16="http://schemas.microsoft.com/office/drawing/2014/main" id="{55BBEC49-38A5-BE55-A281-3FF53C27DBED}"/>
              </a:ext>
            </a:extLst>
          </p:cNvPr>
          <p:cNvPicPr>
            <a:picLocks noChangeAspect="1"/>
          </p:cNvPicPr>
          <p:nvPr/>
        </p:nvPicPr>
        <p:blipFill>
          <a:blip r:embed="rId3"/>
          <a:stretch>
            <a:fillRect/>
          </a:stretch>
        </p:blipFill>
        <p:spPr>
          <a:xfrm>
            <a:off x="10932739" y="6095877"/>
            <a:ext cx="987800" cy="605241"/>
          </a:xfrm>
          <a:prstGeom prst="rect">
            <a:avLst/>
          </a:prstGeom>
        </p:spPr>
      </p:pic>
      <p:pic>
        <p:nvPicPr>
          <p:cNvPr id="6" name="Picture 5">
            <a:extLst>
              <a:ext uri="{FF2B5EF4-FFF2-40B4-BE49-F238E27FC236}">
                <a16:creationId xmlns:a16="http://schemas.microsoft.com/office/drawing/2014/main" id="{664224FD-F78B-AE63-74AE-FD1C4BF471B2}"/>
              </a:ext>
            </a:extLst>
          </p:cNvPr>
          <p:cNvPicPr>
            <a:picLocks noChangeAspect="1"/>
          </p:cNvPicPr>
          <p:nvPr/>
        </p:nvPicPr>
        <p:blipFill>
          <a:blip r:embed="rId4"/>
          <a:stretch>
            <a:fillRect/>
          </a:stretch>
        </p:blipFill>
        <p:spPr>
          <a:xfrm>
            <a:off x="9386033" y="6392984"/>
            <a:ext cx="1352550" cy="304800"/>
          </a:xfrm>
          <a:prstGeom prst="rect">
            <a:avLst/>
          </a:prstGeom>
        </p:spPr>
      </p:pic>
    </p:spTree>
    <p:extLst>
      <p:ext uri="{BB962C8B-B14F-4D97-AF65-F5344CB8AC3E}">
        <p14:creationId xmlns:p14="http://schemas.microsoft.com/office/powerpoint/2010/main" val="1639744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D501B-56D9-7F79-9761-03F347C07D2D}"/>
              </a:ext>
            </a:extLst>
          </p:cNvPr>
          <p:cNvSpPr>
            <a:spLocks noGrp="1"/>
          </p:cNvSpPr>
          <p:nvPr>
            <p:ph type="title"/>
          </p:nvPr>
        </p:nvSpPr>
        <p:spPr>
          <a:xfrm>
            <a:off x="838200" y="226580"/>
            <a:ext cx="10515600" cy="1033907"/>
          </a:xfrm>
        </p:spPr>
        <p:txBody>
          <a:bodyPr anchor="b">
            <a:normAutofit/>
          </a:bodyPr>
          <a:lstStyle/>
          <a:p>
            <a:r>
              <a:rPr lang="fi-FI"/>
              <a:t>Kielitietoinen ohjaus</a:t>
            </a:r>
          </a:p>
        </p:txBody>
      </p:sp>
      <p:pic>
        <p:nvPicPr>
          <p:cNvPr id="7" name="Content Placeholder 6" descr="A person in blue scrubs holding a clipboard&#10;&#10;Description automatically generated">
            <a:extLst>
              <a:ext uri="{FF2B5EF4-FFF2-40B4-BE49-F238E27FC236}">
                <a16:creationId xmlns:a16="http://schemas.microsoft.com/office/drawing/2014/main" id="{730431B3-069A-6BD5-C07E-D5C94AE983E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67883" y="1887538"/>
            <a:ext cx="2430134" cy="3644900"/>
          </a:xfrm>
        </p:spPr>
      </p:pic>
      <p:pic>
        <p:nvPicPr>
          <p:cNvPr id="5" name="Picture 4">
            <a:extLst>
              <a:ext uri="{FF2B5EF4-FFF2-40B4-BE49-F238E27FC236}">
                <a16:creationId xmlns:a16="http://schemas.microsoft.com/office/drawing/2014/main" id="{67B8ACC6-A263-EED4-C352-9C76135229A7}"/>
              </a:ext>
            </a:extLst>
          </p:cNvPr>
          <p:cNvPicPr>
            <a:picLocks noChangeAspect="1"/>
          </p:cNvPicPr>
          <p:nvPr/>
        </p:nvPicPr>
        <p:blipFill>
          <a:blip r:embed="rId4"/>
          <a:stretch>
            <a:fillRect/>
          </a:stretch>
        </p:blipFill>
        <p:spPr>
          <a:xfrm>
            <a:off x="6512060" y="1886786"/>
            <a:ext cx="4326806" cy="3645334"/>
          </a:xfrm>
          <a:prstGeom prst="rect">
            <a:avLst/>
          </a:prstGeom>
          <a:noFill/>
        </p:spPr>
      </p:pic>
      <p:pic>
        <p:nvPicPr>
          <p:cNvPr id="4" name="Picture 3" descr="Kuva, joka sisältää kohteen teksti, Fontti, logo, Grafiikka&#10;&#10;Kuvaus luotu automaattisesti">
            <a:extLst>
              <a:ext uri="{FF2B5EF4-FFF2-40B4-BE49-F238E27FC236}">
                <a16:creationId xmlns:a16="http://schemas.microsoft.com/office/drawing/2014/main" id="{90C16B49-F327-B656-8A29-D07124995A76}"/>
              </a:ext>
            </a:extLst>
          </p:cNvPr>
          <p:cNvPicPr>
            <a:picLocks noChangeAspect="1"/>
          </p:cNvPicPr>
          <p:nvPr/>
        </p:nvPicPr>
        <p:blipFill>
          <a:blip r:embed="rId5"/>
          <a:stretch>
            <a:fillRect/>
          </a:stretch>
        </p:blipFill>
        <p:spPr>
          <a:xfrm>
            <a:off x="10932739" y="6095877"/>
            <a:ext cx="987800" cy="605241"/>
          </a:xfrm>
          <a:prstGeom prst="rect">
            <a:avLst/>
          </a:prstGeom>
        </p:spPr>
      </p:pic>
      <p:pic>
        <p:nvPicPr>
          <p:cNvPr id="6" name="Picture 5">
            <a:extLst>
              <a:ext uri="{FF2B5EF4-FFF2-40B4-BE49-F238E27FC236}">
                <a16:creationId xmlns:a16="http://schemas.microsoft.com/office/drawing/2014/main" id="{E0FB5930-3D7C-403B-4460-B4D5B12286A5}"/>
              </a:ext>
            </a:extLst>
          </p:cNvPr>
          <p:cNvPicPr>
            <a:picLocks noChangeAspect="1"/>
          </p:cNvPicPr>
          <p:nvPr/>
        </p:nvPicPr>
        <p:blipFill>
          <a:blip r:embed="rId6"/>
          <a:stretch>
            <a:fillRect/>
          </a:stretch>
        </p:blipFill>
        <p:spPr>
          <a:xfrm>
            <a:off x="9376264" y="6402753"/>
            <a:ext cx="1352550" cy="304800"/>
          </a:xfrm>
          <a:prstGeom prst="rect">
            <a:avLst/>
          </a:prstGeom>
        </p:spPr>
      </p:pic>
      <p:sp>
        <p:nvSpPr>
          <p:cNvPr id="3" name="TextBox 2">
            <a:extLst>
              <a:ext uri="{FF2B5EF4-FFF2-40B4-BE49-F238E27FC236}">
                <a16:creationId xmlns:a16="http://schemas.microsoft.com/office/drawing/2014/main" id="{881B4E7C-C633-E3B8-2088-0C98BD6A4940}"/>
              </a:ext>
            </a:extLst>
          </p:cNvPr>
          <p:cNvSpPr txBox="1"/>
          <p:nvPr/>
        </p:nvSpPr>
        <p:spPr>
          <a:xfrm>
            <a:off x="2069627" y="5536705"/>
            <a:ext cx="2743200"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a:ea typeface="Tahoma"/>
                <a:cs typeface="Tahoma"/>
              </a:rPr>
              <a:t>Kuva: </a:t>
            </a:r>
            <a:r>
              <a:rPr lang="en-US" sz="1600" err="1">
                <a:ea typeface="Tahoma"/>
                <a:cs typeface="Tahoma"/>
              </a:rPr>
              <a:t>Pixapay</a:t>
            </a:r>
            <a:r>
              <a:rPr lang="en-US" sz="1600">
                <a:ea typeface="Tahoma"/>
                <a:cs typeface="Tahoma"/>
              </a:rPr>
              <a:t>, 12.6.2025)</a:t>
            </a:r>
            <a:endParaRPr lang="en-US" sz="1600" err="1"/>
          </a:p>
        </p:txBody>
      </p:sp>
    </p:spTree>
    <p:extLst>
      <p:ext uri="{BB962C8B-B14F-4D97-AF65-F5344CB8AC3E}">
        <p14:creationId xmlns:p14="http://schemas.microsoft.com/office/powerpoint/2010/main" val="30164823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E2D25-91AE-05E5-9FAF-82D100A8995C}"/>
              </a:ext>
            </a:extLst>
          </p:cNvPr>
          <p:cNvSpPr>
            <a:spLocks noGrp="1"/>
          </p:cNvSpPr>
          <p:nvPr>
            <p:ph type="title"/>
          </p:nvPr>
        </p:nvSpPr>
        <p:spPr/>
        <p:txBody>
          <a:bodyPr/>
          <a:lstStyle/>
          <a:p>
            <a:r>
              <a:rPr lang="fi-FI"/>
              <a:t>Kielitaitotasot ja kielisopimus</a:t>
            </a:r>
          </a:p>
        </p:txBody>
      </p:sp>
      <p:sp>
        <p:nvSpPr>
          <p:cNvPr id="3" name="Content Placeholder 2">
            <a:extLst>
              <a:ext uri="{FF2B5EF4-FFF2-40B4-BE49-F238E27FC236}">
                <a16:creationId xmlns:a16="http://schemas.microsoft.com/office/drawing/2014/main" id="{FEFEBC0C-6EDB-CD53-5E2A-1F218D5B306B}"/>
              </a:ext>
            </a:extLst>
          </p:cNvPr>
          <p:cNvSpPr>
            <a:spLocks noGrp="1"/>
          </p:cNvSpPr>
          <p:nvPr>
            <p:ph idx="1"/>
          </p:nvPr>
        </p:nvSpPr>
        <p:spPr/>
        <p:txBody>
          <a:bodyPr/>
          <a:lstStyle/>
          <a:p>
            <a:r>
              <a:rPr lang="fi-FI" err="1">
                <a:hlinkClick r:id="rId3"/>
              </a:rPr>
              <a:t>MUNDO_harjoittelu_kielitaitotasot</a:t>
            </a:r>
            <a:r>
              <a:rPr lang="fi-FI">
                <a:hlinkClick r:id="rId3"/>
              </a:rPr>
              <a:t> </a:t>
            </a:r>
            <a:endParaRPr lang="fi-FI"/>
          </a:p>
          <a:p>
            <a:endParaRPr lang="fi-FI"/>
          </a:p>
          <a:p>
            <a:r>
              <a:rPr lang="fi-FI">
                <a:hlinkClick r:id="rId4"/>
              </a:rPr>
              <a:t>Ohjeita kielisopimuksen tekemiseen</a:t>
            </a:r>
            <a:endParaRPr lang="fi-FI"/>
          </a:p>
        </p:txBody>
      </p:sp>
      <p:pic>
        <p:nvPicPr>
          <p:cNvPr id="5" name="Picture 3" descr="Kuva, joka sisältää kohteen teksti, Fontti, logo, Grafiikka&#10;&#10;Kuvaus luotu automaattisesti">
            <a:extLst>
              <a:ext uri="{FF2B5EF4-FFF2-40B4-BE49-F238E27FC236}">
                <a16:creationId xmlns:a16="http://schemas.microsoft.com/office/drawing/2014/main" id="{B0E64123-09C9-62F1-6089-97CEF9A06BB0}"/>
              </a:ext>
            </a:extLst>
          </p:cNvPr>
          <p:cNvPicPr>
            <a:picLocks noChangeAspect="1"/>
          </p:cNvPicPr>
          <p:nvPr/>
        </p:nvPicPr>
        <p:blipFill>
          <a:blip r:embed="rId5"/>
          <a:stretch>
            <a:fillRect/>
          </a:stretch>
        </p:blipFill>
        <p:spPr>
          <a:xfrm>
            <a:off x="10932739" y="6095877"/>
            <a:ext cx="987800" cy="605241"/>
          </a:xfrm>
          <a:prstGeom prst="rect">
            <a:avLst/>
          </a:prstGeom>
        </p:spPr>
      </p:pic>
      <p:pic>
        <p:nvPicPr>
          <p:cNvPr id="6" name="Picture 5">
            <a:extLst>
              <a:ext uri="{FF2B5EF4-FFF2-40B4-BE49-F238E27FC236}">
                <a16:creationId xmlns:a16="http://schemas.microsoft.com/office/drawing/2014/main" id="{44C29A63-EF75-BFFB-477C-C7160D294475}"/>
              </a:ext>
            </a:extLst>
          </p:cNvPr>
          <p:cNvPicPr>
            <a:picLocks noChangeAspect="1"/>
          </p:cNvPicPr>
          <p:nvPr/>
        </p:nvPicPr>
        <p:blipFill>
          <a:blip r:embed="rId6"/>
          <a:stretch>
            <a:fillRect/>
          </a:stretch>
        </p:blipFill>
        <p:spPr>
          <a:xfrm>
            <a:off x="9415341" y="6392984"/>
            <a:ext cx="1352550" cy="304800"/>
          </a:xfrm>
          <a:prstGeom prst="rect">
            <a:avLst/>
          </a:prstGeom>
        </p:spPr>
      </p:pic>
    </p:spTree>
    <p:extLst>
      <p:ext uri="{BB962C8B-B14F-4D97-AF65-F5344CB8AC3E}">
        <p14:creationId xmlns:p14="http://schemas.microsoft.com/office/powerpoint/2010/main" val="4105910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56CAD-8BF4-DC3F-34E7-D6FF83B4F723}"/>
              </a:ext>
            </a:extLst>
          </p:cNvPr>
          <p:cNvSpPr>
            <a:spLocks noGrp="1"/>
          </p:cNvSpPr>
          <p:nvPr>
            <p:ph type="title"/>
          </p:nvPr>
        </p:nvSpPr>
        <p:spPr/>
        <p:txBody>
          <a:bodyPr/>
          <a:lstStyle/>
          <a:p>
            <a:r>
              <a:rPr lang="en-US" sz="3200" err="1">
                <a:ea typeface="Tahoma"/>
                <a:cs typeface="Tahoma"/>
              </a:rPr>
              <a:t>Kielitaitotasot</a:t>
            </a:r>
            <a:r>
              <a:rPr lang="en-US" sz="3200">
                <a:ea typeface="Tahoma"/>
                <a:cs typeface="Tahoma"/>
              </a:rPr>
              <a:t> </a:t>
            </a:r>
            <a:r>
              <a:rPr lang="en-US" sz="3200" err="1">
                <a:ea typeface="Tahoma"/>
                <a:cs typeface="Tahoma"/>
              </a:rPr>
              <a:t>eurooppalainen</a:t>
            </a:r>
            <a:r>
              <a:rPr lang="en-US" sz="3200">
                <a:ea typeface="Tahoma"/>
                <a:cs typeface="Tahoma"/>
              </a:rPr>
              <a:t> </a:t>
            </a:r>
            <a:r>
              <a:rPr lang="en-US" sz="3200" err="1">
                <a:ea typeface="Tahoma"/>
                <a:cs typeface="Tahoma"/>
              </a:rPr>
              <a:t>viitekehys</a:t>
            </a:r>
            <a:r>
              <a:rPr lang="en-US" sz="3200">
                <a:ea typeface="Tahoma"/>
                <a:cs typeface="Tahoma"/>
              </a:rPr>
              <a:t> (CEFR)</a:t>
            </a:r>
            <a:endParaRPr lang="en-US"/>
          </a:p>
        </p:txBody>
      </p:sp>
      <p:sp>
        <p:nvSpPr>
          <p:cNvPr id="3" name="Content Placeholder 2">
            <a:extLst>
              <a:ext uri="{FF2B5EF4-FFF2-40B4-BE49-F238E27FC236}">
                <a16:creationId xmlns:a16="http://schemas.microsoft.com/office/drawing/2014/main" id="{7C31CFDE-4968-5ABB-6ACE-F1605615A656}"/>
              </a:ext>
            </a:extLst>
          </p:cNvPr>
          <p:cNvSpPr>
            <a:spLocks noGrp="1"/>
          </p:cNvSpPr>
          <p:nvPr>
            <p:ph idx="1"/>
          </p:nvPr>
        </p:nvSpPr>
        <p:spPr/>
        <p:txBody>
          <a:bodyPr vert="horz" lIns="0" tIns="0" rIns="0" bIns="0" rtlCol="0" anchor="t">
            <a:noAutofit/>
          </a:bodyPr>
          <a:lstStyle/>
          <a:p>
            <a:r>
              <a:rPr lang="en-US">
                <a:ea typeface="+mn-lt"/>
                <a:cs typeface="+mn-lt"/>
                <a:hlinkClick r:id="rId3"/>
              </a:rPr>
              <a:t>kielten_taitotasoasteikko.pdf (oph.fi)</a:t>
            </a:r>
            <a:endParaRPr lang="en-US">
              <a:ea typeface="Tahoma"/>
              <a:cs typeface="Tahoma"/>
            </a:endParaRPr>
          </a:p>
        </p:txBody>
      </p:sp>
      <p:pic>
        <p:nvPicPr>
          <p:cNvPr id="6" name="Picture 3" descr="Kuva, joka sisältää kohteen teksti, Fontti, logo, Grafiikka&#10;&#10;Kuvaus luotu automaattisesti">
            <a:extLst>
              <a:ext uri="{FF2B5EF4-FFF2-40B4-BE49-F238E27FC236}">
                <a16:creationId xmlns:a16="http://schemas.microsoft.com/office/drawing/2014/main" id="{4028A7AB-720C-2037-7C77-C7DE5725C724}"/>
              </a:ext>
            </a:extLst>
          </p:cNvPr>
          <p:cNvPicPr>
            <a:picLocks noChangeAspect="1"/>
          </p:cNvPicPr>
          <p:nvPr/>
        </p:nvPicPr>
        <p:blipFill>
          <a:blip r:embed="rId4"/>
          <a:stretch>
            <a:fillRect/>
          </a:stretch>
        </p:blipFill>
        <p:spPr>
          <a:xfrm>
            <a:off x="10932739" y="6095877"/>
            <a:ext cx="987800" cy="605241"/>
          </a:xfrm>
          <a:prstGeom prst="rect">
            <a:avLst/>
          </a:prstGeom>
        </p:spPr>
      </p:pic>
      <p:pic>
        <p:nvPicPr>
          <p:cNvPr id="5" name="Picture 4">
            <a:extLst>
              <a:ext uri="{FF2B5EF4-FFF2-40B4-BE49-F238E27FC236}">
                <a16:creationId xmlns:a16="http://schemas.microsoft.com/office/drawing/2014/main" id="{AC501D7B-2F8D-B013-1DDC-6A9853873483}"/>
              </a:ext>
            </a:extLst>
          </p:cNvPr>
          <p:cNvPicPr>
            <a:picLocks noChangeAspect="1"/>
          </p:cNvPicPr>
          <p:nvPr/>
        </p:nvPicPr>
        <p:blipFill>
          <a:blip r:embed="rId5"/>
          <a:stretch>
            <a:fillRect/>
          </a:stretch>
        </p:blipFill>
        <p:spPr>
          <a:xfrm>
            <a:off x="9415341" y="6392984"/>
            <a:ext cx="1352550" cy="304800"/>
          </a:xfrm>
          <a:prstGeom prst="rect">
            <a:avLst/>
          </a:prstGeom>
        </p:spPr>
      </p:pic>
    </p:spTree>
    <p:extLst>
      <p:ext uri="{BB962C8B-B14F-4D97-AF65-F5344CB8AC3E}">
        <p14:creationId xmlns:p14="http://schemas.microsoft.com/office/powerpoint/2010/main" val="30812269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ECC6C-6A6B-147C-C412-3478F921E5E0}"/>
              </a:ext>
            </a:extLst>
          </p:cNvPr>
          <p:cNvSpPr>
            <a:spLocks noGrp="1"/>
          </p:cNvSpPr>
          <p:nvPr>
            <p:ph type="title"/>
          </p:nvPr>
        </p:nvSpPr>
        <p:spPr/>
        <p:txBody>
          <a:bodyPr/>
          <a:lstStyle/>
          <a:p>
            <a:r>
              <a:rPr lang="fi-FI"/>
              <a:t>Tarkemmat tiedot MUNDO-harjoittelusta</a:t>
            </a:r>
          </a:p>
        </p:txBody>
      </p:sp>
      <p:sp>
        <p:nvSpPr>
          <p:cNvPr id="3" name="Content Placeholder 2">
            <a:extLst>
              <a:ext uri="{FF2B5EF4-FFF2-40B4-BE49-F238E27FC236}">
                <a16:creationId xmlns:a16="http://schemas.microsoft.com/office/drawing/2014/main" id="{BD86C8C3-8DFE-289F-1FFD-AB8FD7A61828}"/>
              </a:ext>
            </a:extLst>
          </p:cNvPr>
          <p:cNvSpPr>
            <a:spLocks noGrp="1"/>
          </p:cNvSpPr>
          <p:nvPr>
            <p:ph idx="1"/>
          </p:nvPr>
        </p:nvSpPr>
        <p:spPr/>
        <p:txBody>
          <a:bodyPr vert="horz" lIns="0" tIns="0" rIns="0" bIns="0" rtlCol="0" anchor="t">
            <a:noAutofit/>
          </a:bodyPr>
          <a:lstStyle/>
          <a:p>
            <a:r>
              <a:rPr lang="fi-FI">
                <a:ea typeface="Tahoma"/>
                <a:cs typeface="Tahoma"/>
                <a:hlinkClick r:id="rId3"/>
              </a:rPr>
              <a:t>Infograafi</a:t>
            </a:r>
            <a:endParaRPr lang="fi-FI">
              <a:ea typeface="Tahoma"/>
              <a:cs typeface="Tahoma"/>
            </a:endParaRPr>
          </a:p>
        </p:txBody>
      </p:sp>
      <p:pic>
        <p:nvPicPr>
          <p:cNvPr id="5" name="Picture 3" descr="Kuva, joka sisältää kohteen teksti, Fontti, logo, Grafiikka&#10;&#10;Kuvaus luotu automaattisesti">
            <a:extLst>
              <a:ext uri="{FF2B5EF4-FFF2-40B4-BE49-F238E27FC236}">
                <a16:creationId xmlns:a16="http://schemas.microsoft.com/office/drawing/2014/main" id="{0CCA7231-6386-5DDB-6132-E898144C353B}"/>
              </a:ext>
            </a:extLst>
          </p:cNvPr>
          <p:cNvPicPr>
            <a:picLocks noChangeAspect="1"/>
          </p:cNvPicPr>
          <p:nvPr/>
        </p:nvPicPr>
        <p:blipFill>
          <a:blip r:embed="rId4"/>
          <a:stretch>
            <a:fillRect/>
          </a:stretch>
        </p:blipFill>
        <p:spPr>
          <a:xfrm>
            <a:off x="10932739" y="6095877"/>
            <a:ext cx="987800" cy="605241"/>
          </a:xfrm>
          <a:prstGeom prst="rect">
            <a:avLst/>
          </a:prstGeom>
        </p:spPr>
      </p:pic>
      <p:pic>
        <p:nvPicPr>
          <p:cNvPr id="6" name="Picture 5">
            <a:extLst>
              <a:ext uri="{FF2B5EF4-FFF2-40B4-BE49-F238E27FC236}">
                <a16:creationId xmlns:a16="http://schemas.microsoft.com/office/drawing/2014/main" id="{C94D999F-A769-9D76-CAE5-146414629AB1}"/>
              </a:ext>
            </a:extLst>
          </p:cNvPr>
          <p:cNvPicPr>
            <a:picLocks noChangeAspect="1"/>
          </p:cNvPicPr>
          <p:nvPr/>
        </p:nvPicPr>
        <p:blipFill>
          <a:blip r:embed="rId5"/>
          <a:stretch>
            <a:fillRect/>
          </a:stretch>
        </p:blipFill>
        <p:spPr>
          <a:xfrm>
            <a:off x="9415341" y="6392984"/>
            <a:ext cx="1352550" cy="304800"/>
          </a:xfrm>
          <a:prstGeom prst="rect">
            <a:avLst/>
          </a:prstGeom>
        </p:spPr>
      </p:pic>
    </p:spTree>
    <p:extLst>
      <p:ext uri="{BB962C8B-B14F-4D97-AF65-F5344CB8AC3E}">
        <p14:creationId xmlns:p14="http://schemas.microsoft.com/office/powerpoint/2010/main" val="19379985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28DD4-F769-6F98-3DA2-B5894E15E46F}"/>
              </a:ext>
            </a:extLst>
          </p:cNvPr>
          <p:cNvSpPr>
            <a:spLocks noGrp="1"/>
          </p:cNvSpPr>
          <p:nvPr>
            <p:ph type="title"/>
          </p:nvPr>
        </p:nvSpPr>
        <p:spPr>
          <a:xfrm>
            <a:off x="769961" y="1185"/>
            <a:ext cx="10515600" cy="1033907"/>
          </a:xfrm>
        </p:spPr>
        <p:txBody>
          <a:bodyPr/>
          <a:lstStyle/>
          <a:p>
            <a:r>
              <a:rPr lang="en-US" err="1">
                <a:ea typeface="Tahoma"/>
                <a:cs typeface="Tahoma"/>
              </a:rPr>
              <a:t>Lähteet</a:t>
            </a:r>
            <a:endParaRPr lang="en-US" err="1"/>
          </a:p>
        </p:txBody>
      </p:sp>
      <p:sp>
        <p:nvSpPr>
          <p:cNvPr id="3" name="Content Placeholder 2">
            <a:extLst>
              <a:ext uri="{FF2B5EF4-FFF2-40B4-BE49-F238E27FC236}">
                <a16:creationId xmlns:a16="http://schemas.microsoft.com/office/drawing/2014/main" id="{567006B7-0B25-2433-D06C-3BE5F5051DCB}"/>
              </a:ext>
            </a:extLst>
          </p:cNvPr>
          <p:cNvSpPr>
            <a:spLocks noGrp="1"/>
          </p:cNvSpPr>
          <p:nvPr>
            <p:ph idx="1"/>
          </p:nvPr>
        </p:nvSpPr>
        <p:spPr>
          <a:xfrm>
            <a:off x="571500" y="1278659"/>
            <a:ext cx="10787284" cy="4253461"/>
          </a:xfrm>
        </p:spPr>
        <p:txBody>
          <a:bodyPr vert="horz" lIns="0" tIns="0" rIns="0" bIns="0" rtlCol="0" anchor="t">
            <a:noAutofit/>
          </a:bodyPr>
          <a:lstStyle/>
          <a:p>
            <a:r>
              <a:rPr lang="en-US" sz="1400">
                <a:ea typeface="+mn-lt"/>
                <a:cs typeface="+mn-lt"/>
              </a:rPr>
              <a:t>Aalto, E., Mustonen, S., </a:t>
            </a:r>
            <a:r>
              <a:rPr lang="en-US" sz="1400" err="1">
                <a:ea typeface="+mn-lt"/>
                <a:cs typeface="+mn-lt"/>
              </a:rPr>
              <a:t>Järvenoja</a:t>
            </a:r>
            <a:r>
              <a:rPr lang="en-US" sz="1400">
                <a:ea typeface="+mn-lt"/>
                <a:cs typeface="+mn-lt"/>
              </a:rPr>
              <a:t>, M. &amp; Saario, J. (2019). </a:t>
            </a:r>
            <a:r>
              <a:rPr lang="en-US" sz="1400" err="1">
                <a:ea typeface="+mn-lt"/>
                <a:cs typeface="+mn-lt"/>
              </a:rPr>
              <a:t>Monikielisen</a:t>
            </a:r>
            <a:r>
              <a:rPr lang="en-US" sz="1400">
                <a:ea typeface="+mn-lt"/>
                <a:cs typeface="+mn-lt"/>
              </a:rPr>
              <a:t> </a:t>
            </a:r>
            <a:r>
              <a:rPr lang="en-US" sz="1400" err="1">
                <a:ea typeface="+mn-lt"/>
                <a:cs typeface="+mn-lt"/>
              </a:rPr>
              <a:t>oppijan</a:t>
            </a:r>
            <a:r>
              <a:rPr lang="en-US" sz="1400">
                <a:ea typeface="+mn-lt"/>
                <a:cs typeface="+mn-lt"/>
              </a:rPr>
              <a:t> </a:t>
            </a:r>
            <a:r>
              <a:rPr lang="en-US" sz="1400" err="1">
                <a:ea typeface="+mn-lt"/>
                <a:cs typeface="+mn-lt"/>
              </a:rPr>
              <a:t>matkassa</a:t>
            </a:r>
            <a:r>
              <a:rPr lang="en-US" sz="1400">
                <a:ea typeface="+mn-lt"/>
                <a:cs typeface="+mn-lt"/>
              </a:rPr>
              <a:t>. </a:t>
            </a:r>
            <a:r>
              <a:rPr lang="en-US" sz="1400" err="1">
                <a:ea typeface="+mn-lt"/>
                <a:cs typeface="+mn-lt"/>
              </a:rPr>
              <a:t>Verkkosivusto</a:t>
            </a:r>
            <a:r>
              <a:rPr lang="en-US" sz="1400">
                <a:ea typeface="+mn-lt"/>
                <a:cs typeface="+mn-lt"/>
              </a:rPr>
              <a:t> </a:t>
            </a:r>
            <a:r>
              <a:rPr lang="en-US" sz="1400" err="1">
                <a:ea typeface="+mn-lt"/>
                <a:cs typeface="+mn-lt"/>
              </a:rPr>
              <a:t>opettajankoulutukseen</a:t>
            </a:r>
            <a:r>
              <a:rPr lang="en-US" sz="1400">
                <a:ea typeface="+mn-lt"/>
                <a:cs typeface="+mn-lt"/>
              </a:rPr>
              <a:t>. </a:t>
            </a:r>
            <a:r>
              <a:rPr lang="en-US" sz="1400" err="1">
                <a:ea typeface="+mn-lt"/>
                <a:cs typeface="+mn-lt"/>
              </a:rPr>
              <a:t>Jyväskylän</a:t>
            </a:r>
            <a:r>
              <a:rPr lang="en-US" sz="1400">
                <a:ea typeface="+mn-lt"/>
                <a:cs typeface="+mn-lt"/>
              </a:rPr>
              <a:t> </a:t>
            </a:r>
            <a:r>
              <a:rPr lang="en-US" sz="1400" err="1">
                <a:ea typeface="+mn-lt"/>
                <a:cs typeface="+mn-lt"/>
              </a:rPr>
              <a:t>yliopiston</a:t>
            </a:r>
            <a:r>
              <a:rPr lang="en-US" sz="1400">
                <a:ea typeface="+mn-lt"/>
                <a:cs typeface="+mn-lt"/>
              </a:rPr>
              <a:t> </a:t>
            </a:r>
            <a:r>
              <a:rPr lang="en-US" sz="1400" err="1">
                <a:ea typeface="+mn-lt"/>
                <a:cs typeface="+mn-lt"/>
              </a:rPr>
              <a:t>opettajankoulutuslaitos</a:t>
            </a:r>
            <a:r>
              <a:rPr lang="en-US" sz="1400">
                <a:ea typeface="+mn-lt"/>
                <a:cs typeface="+mn-lt"/>
              </a:rPr>
              <a:t>.</a:t>
            </a:r>
            <a:r>
              <a:rPr lang="en-US" sz="1400">
                <a:solidFill>
                  <a:srgbClr val="334155"/>
                </a:solidFill>
                <a:ea typeface="+mn-lt"/>
                <a:cs typeface="+mn-lt"/>
              </a:rPr>
              <a:t> </a:t>
            </a:r>
            <a:r>
              <a:rPr lang="en-US" sz="1400">
                <a:solidFill>
                  <a:srgbClr val="334155"/>
                </a:solidFill>
                <a:ea typeface="+mn-lt"/>
                <a:cs typeface="+mn-lt"/>
                <a:hlinkClick r:id="rId3"/>
              </a:rPr>
              <a:t>https://monikielisenoppijanmatkassa.fi/</a:t>
            </a:r>
            <a:r>
              <a:rPr lang="en-US" sz="1400">
                <a:solidFill>
                  <a:srgbClr val="334155"/>
                </a:solidFill>
                <a:ea typeface="+mn-lt"/>
                <a:cs typeface="+mn-lt"/>
              </a:rPr>
              <a:t> </a:t>
            </a:r>
          </a:p>
          <a:p>
            <a:r>
              <a:rPr lang="en-US" sz="1400">
                <a:solidFill>
                  <a:srgbClr val="000000"/>
                </a:solidFill>
                <a:ea typeface="+mn-lt"/>
                <a:cs typeface="+mn-lt"/>
              </a:rPr>
              <a:t>Association for Language Awareness. (n.d.). About. Haettu 13.2.2024 </a:t>
            </a:r>
            <a:r>
              <a:rPr lang="en-US" sz="1400" err="1">
                <a:solidFill>
                  <a:srgbClr val="000000"/>
                </a:solidFill>
                <a:ea typeface="+mn-lt"/>
                <a:cs typeface="+mn-lt"/>
              </a:rPr>
              <a:t>osoitteesta</a:t>
            </a:r>
            <a:r>
              <a:rPr lang="en-US" sz="1400">
                <a:solidFill>
                  <a:srgbClr val="000000"/>
                </a:solidFill>
                <a:ea typeface="+mn-lt"/>
                <a:cs typeface="+mn-lt"/>
              </a:rPr>
              <a:t> </a:t>
            </a:r>
            <a:r>
              <a:rPr lang="en-US" sz="1400">
                <a:solidFill>
                  <a:srgbClr val="000000"/>
                </a:solidFill>
                <a:ea typeface="+mn-lt"/>
                <a:cs typeface="+mn-lt"/>
                <a:hlinkClick r:id="rId4"/>
              </a:rPr>
              <a:t>https://www.languageawareness.org/?page_id=48</a:t>
            </a:r>
            <a:r>
              <a:rPr lang="en-US" sz="1400">
                <a:solidFill>
                  <a:srgbClr val="000000"/>
                </a:solidFill>
                <a:ea typeface="+mn-lt"/>
                <a:cs typeface="+mn-lt"/>
              </a:rPr>
              <a:t> </a:t>
            </a:r>
            <a:endParaRPr lang="en-US"/>
          </a:p>
          <a:p>
            <a:r>
              <a:rPr lang="en-US" sz="1400">
                <a:solidFill>
                  <a:srgbClr val="000000"/>
                </a:solidFill>
                <a:ea typeface="+mn-lt"/>
                <a:cs typeface="+mn-lt"/>
              </a:rPr>
              <a:t>Civet. (2019). </a:t>
            </a:r>
            <a:r>
              <a:rPr lang="en-US" sz="1400" err="1">
                <a:solidFill>
                  <a:srgbClr val="000000"/>
                </a:solidFill>
                <a:ea typeface="+mn-lt"/>
                <a:cs typeface="+mn-lt"/>
              </a:rPr>
              <a:t>Monikulttuurisuusopas</a:t>
            </a:r>
            <a:r>
              <a:rPr lang="en-US" sz="1400">
                <a:solidFill>
                  <a:srgbClr val="000000"/>
                </a:solidFill>
                <a:ea typeface="+mn-lt"/>
                <a:cs typeface="+mn-lt"/>
              </a:rPr>
              <a:t>. </a:t>
            </a:r>
            <a:r>
              <a:rPr lang="en-US" sz="1400" err="1">
                <a:solidFill>
                  <a:srgbClr val="000000"/>
                </a:solidFill>
                <a:ea typeface="+mn-lt"/>
                <a:cs typeface="+mn-lt"/>
              </a:rPr>
              <a:t>FinnishGuide</a:t>
            </a:r>
            <a:r>
              <a:rPr lang="en-US" sz="1400">
                <a:solidFill>
                  <a:srgbClr val="000000"/>
                </a:solidFill>
                <a:ea typeface="+mn-lt"/>
                <a:cs typeface="+mn-lt"/>
              </a:rPr>
              <a:t> (</a:t>
            </a:r>
            <a:r>
              <a:rPr lang="en-US" sz="1400" err="1">
                <a:solidFill>
                  <a:srgbClr val="000000"/>
                </a:solidFill>
                <a:ea typeface="+mn-lt"/>
                <a:cs typeface="+mn-lt"/>
              </a:rPr>
              <a:t>temporaryversion</a:t>
            </a:r>
            <a:r>
              <a:rPr lang="en-US" sz="1400">
                <a:solidFill>
                  <a:srgbClr val="000000"/>
                </a:solidFill>
                <a:ea typeface="+mn-lt"/>
                <a:cs typeface="+mn-lt"/>
              </a:rPr>
              <a:t>)</a:t>
            </a:r>
          </a:p>
          <a:p>
            <a:r>
              <a:rPr lang="en-US" sz="1400">
                <a:solidFill>
                  <a:srgbClr val="000000"/>
                </a:solidFill>
                <a:ea typeface="+mn-lt"/>
                <a:cs typeface="+mn-lt"/>
              </a:rPr>
              <a:t>Geert Hofstede. (n.d.).</a:t>
            </a:r>
            <a:r>
              <a:rPr lang="en-US" sz="1400">
                <a:ea typeface="+mn-lt"/>
                <a:cs typeface="+mn-lt"/>
              </a:rPr>
              <a:t> </a:t>
            </a:r>
            <a:r>
              <a:rPr lang="en-US" sz="1400"/>
              <a:t>The 6-D model of national culture</a:t>
            </a:r>
            <a:r>
              <a:rPr lang="en-US" sz="1400">
                <a:solidFill>
                  <a:srgbClr val="3A3A3A"/>
                </a:solidFill>
              </a:rPr>
              <a:t>. </a:t>
            </a:r>
            <a:r>
              <a:rPr lang="en-US" sz="1400">
                <a:solidFill>
                  <a:srgbClr val="3A3A3A"/>
                </a:solidFill>
                <a:ea typeface="+mn-lt"/>
                <a:cs typeface="+mn-lt"/>
                <a:hlinkClick r:id="rId5"/>
              </a:rPr>
              <a:t>https://geerthofstede.com/culture-geert-hofstede-gert-jan-hofstede/6d-model-of-national-culture/</a:t>
            </a:r>
            <a:r>
              <a:rPr lang="en-US" sz="1400">
                <a:solidFill>
                  <a:srgbClr val="3A3A3A"/>
                </a:solidFill>
                <a:ea typeface="+mn-lt"/>
                <a:cs typeface="+mn-lt"/>
              </a:rPr>
              <a:t> </a:t>
            </a:r>
            <a:endParaRPr lang="en-US" sz="1400">
              <a:solidFill>
                <a:srgbClr val="000000"/>
              </a:solidFill>
              <a:ea typeface="+mn-lt"/>
              <a:cs typeface="+mn-lt"/>
            </a:endParaRPr>
          </a:p>
          <a:p>
            <a:r>
              <a:rPr lang="en-US" sz="1400">
                <a:solidFill>
                  <a:srgbClr val="000000"/>
                </a:solidFill>
                <a:ea typeface="+mn-lt"/>
                <a:cs typeface="+mn-lt"/>
              </a:rPr>
              <a:t>Georgetown university. (n.d.) Cultural awareness. Haettu 15.2.2024 </a:t>
            </a:r>
            <a:r>
              <a:rPr lang="en-US" sz="1400" err="1">
                <a:solidFill>
                  <a:srgbClr val="000000"/>
                </a:solidFill>
                <a:ea typeface="+mn-lt"/>
                <a:cs typeface="+mn-lt"/>
              </a:rPr>
              <a:t>osoitteesta</a:t>
            </a:r>
            <a:r>
              <a:rPr lang="en-US" sz="1400">
                <a:solidFill>
                  <a:srgbClr val="000000"/>
                </a:solidFill>
                <a:ea typeface="+mn-lt"/>
                <a:cs typeface="+mn-lt"/>
              </a:rPr>
              <a:t> </a:t>
            </a:r>
            <a:r>
              <a:rPr lang="fi-FI" sz="1400">
                <a:hlinkClick r:id="rId6" tooltip="https://nccc.georgetown.edu/curricula/awareness/index.html"/>
              </a:rPr>
              <a:t>https://nccc.georgetown.edu/curricula/awareness/index.html</a:t>
            </a:r>
            <a:endParaRPr lang="en-US" sz="1400">
              <a:solidFill>
                <a:srgbClr val="000000"/>
              </a:solidFill>
              <a:ea typeface="+mn-lt"/>
              <a:cs typeface="+mn-lt"/>
            </a:endParaRPr>
          </a:p>
          <a:p>
            <a:r>
              <a:rPr lang="fi-FI" sz="1400">
                <a:solidFill>
                  <a:srgbClr val="000000"/>
                </a:solidFill>
                <a:ea typeface="+mn-lt"/>
                <a:cs typeface="+mn-lt"/>
              </a:rPr>
              <a:t>Heimonen, J. (2019). Tietoa kulttuureista ja kulttuuritietoisuutta – opettajalle ja opiskelijalle. Kieli, koulutus ja yhteiskunta, 10(4). Saatavilla: https://www.kieliverkosto.fi/fi/journals/kieli-koulutus-ja-yhteiskunta-toukokuu-2019/tietoa-kulttuureista-ja-kulttuuritietoisuutta-opettajalle-ja-opiskelijalle</a:t>
            </a:r>
          </a:p>
          <a:p>
            <a:r>
              <a:rPr lang="en-US" sz="1400" err="1">
                <a:ea typeface="+mn-lt"/>
                <a:cs typeface="+mn-lt"/>
              </a:rPr>
              <a:t>Kielibuustin</a:t>
            </a:r>
            <a:r>
              <a:rPr lang="en-US" sz="1400">
                <a:ea typeface="+mn-lt"/>
                <a:cs typeface="+mn-lt"/>
              </a:rPr>
              <a:t> www-</a:t>
            </a:r>
            <a:r>
              <a:rPr lang="en-US" sz="1400" err="1">
                <a:ea typeface="+mn-lt"/>
                <a:cs typeface="+mn-lt"/>
              </a:rPr>
              <a:t>sivut</a:t>
            </a:r>
            <a:r>
              <a:rPr lang="en-US" sz="1400">
                <a:ea typeface="+mn-lt"/>
                <a:cs typeface="+mn-lt"/>
              </a:rPr>
              <a:t>. (2024). </a:t>
            </a:r>
            <a:r>
              <a:rPr lang="en-US" sz="1400">
                <a:ea typeface="+mn-lt"/>
                <a:cs typeface="+mn-lt"/>
                <a:hlinkClick r:id="rId7"/>
              </a:rPr>
              <a:t>https://www.kielibuusti.fi/fi</a:t>
            </a:r>
          </a:p>
          <a:p>
            <a:r>
              <a:rPr lang="en-US" sz="1400" err="1">
                <a:ea typeface="+mn-lt"/>
                <a:cs typeface="+mn-lt"/>
              </a:rPr>
              <a:t>Lehtimaja</a:t>
            </a:r>
            <a:r>
              <a:rPr lang="en-US" sz="1400">
                <a:ea typeface="+mn-lt"/>
                <a:cs typeface="+mn-lt"/>
              </a:rPr>
              <a:t>, I., Korpela, E., </a:t>
            </a:r>
            <a:r>
              <a:rPr lang="en-US" sz="1400" err="1">
                <a:ea typeface="+mn-lt"/>
                <a:cs typeface="+mn-lt"/>
              </a:rPr>
              <a:t>Komppa</a:t>
            </a:r>
            <a:r>
              <a:rPr lang="en-US" sz="1400">
                <a:ea typeface="+mn-lt"/>
                <a:cs typeface="+mn-lt"/>
              </a:rPr>
              <a:t>, J., Kotilainen, L. &amp; </a:t>
            </a:r>
            <a:r>
              <a:rPr lang="en-US" sz="1400" err="1">
                <a:ea typeface="+mn-lt"/>
                <a:cs typeface="+mn-lt"/>
              </a:rPr>
              <a:t>Kurhila</a:t>
            </a:r>
            <a:r>
              <a:rPr lang="en-US" sz="1400">
                <a:ea typeface="+mn-lt"/>
                <a:cs typeface="+mn-lt"/>
              </a:rPr>
              <a:t>, S. (2023). </a:t>
            </a:r>
            <a:r>
              <a:rPr lang="en-US" sz="1400" err="1">
                <a:ea typeface="+mn-lt"/>
                <a:cs typeface="+mn-lt"/>
              </a:rPr>
              <a:t>Monikielisen</a:t>
            </a:r>
            <a:r>
              <a:rPr lang="en-US" sz="1400">
                <a:ea typeface="+mn-lt"/>
                <a:cs typeface="+mn-lt"/>
              </a:rPr>
              <a:t> </a:t>
            </a:r>
            <a:r>
              <a:rPr lang="en-US" sz="1400" err="1">
                <a:ea typeface="+mn-lt"/>
                <a:cs typeface="+mn-lt"/>
              </a:rPr>
              <a:t>työyhteisön</a:t>
            </a:r>
            <a:r>
              <a:rPr lang="en-US" sz="1400">
                <a:ea typeface="+mn-lt"/>
                <a:cs typeface="+mn-lt"/>
              </a:rPr>
              <a:t> </a:t>
            </a:r>
            <a:r>
              <a:rPr lang="en-US" sz="1400" err="1">
                <a:ea typeface="+mn-lt"/>
                <a:cs typeface="+mn-lt"/>
              </a:rPr>
              <a:t>opas</a:t>
            </a:r>
            <a:r>
              <a:rPr lang="en-US" sz="1400">
                <a:ea typeface="+mn-lt"/>
                <a:cs typeface="+mn-lt"/>
              </a:rPr>
              <a:t>. Alma Talent. Helsinki.</a:t>
            </a:r>
            <a:endParaRPr lang="en-US" sz="1400">
              <a:solidFill>
                <a:srgbClr val="000000"/>
              </a:solidFill>
              <a:ea typeface="+mn-lt"/>
              <a:cs typeface="+mn-lt"/>
            </a:endParaRPr>
          </a:p>
          <a:p>
            <a:pPr marL="0" indent="0">
              <a:buNone/>
            </a:pPr>
            <a:endParaRPr lang="en-US" sz="1400">
              <a:ea typeface="+mn-lt"/>
              <a:cs typeface="+mn-lt"/>
            </a:endParaRPr>
          </a:p>
          <a:p>
            <a:endParaRPr lang="en-US" sz="1400">
              <a:ea typeface="+mn-lt"/>
              <a:cs typeface="+mn-lt"/>
            </a:endParaRPr>
          </a:p>
          <a:p>
            <a:endParaRPr lang="en-US">
              <a:ea typeface="+mn-lt"/>
              <a:cs typeface="+mn-lt"/>
            </a:endParaRPr>
          </a:p>
        </p:txBody>
      </p:sp>
      <p:pic>
        <p:nvPicPr>
          <p:cNvPr id="6" name="Picture 3" descr="Kuva, joka sisältää kohteen teksti, Fontti, logo, Grafiikka&#10;&#10;Kuvaus luotu automaattisesti">
            <a:extLst>
              <a:ext uri="{FF2B5EF4-FFF2-40B4-BE49-F238E27FC236}">
                <a16:creationId xmlns:a16="http://schemas.microsoft.com/office/drawing/2014/main" id="{C01FB527-44A1-EE09-E435-A32BF45BE7DD}"/>
              </a:ext>
            </a:extLst>
          </p:cNvPr>
          <p:cNvPicPr>
            <a:picLocks noChangeAspect="1"/>
          </p:cNvPicPr>
          <p:nvPr/>
        </p:nvPicPr>
        <p:blipFill>
          <a:blip r:embed="rId8"/>
          <a:stretch>
            <a:fillRect/>
          </a:stretch>
        </p:blipFill>
        <p:spPr>
          <a:xfrm>
            <a:off x="10932739" y="6095877"/>
            <a:ext cx="987800" cy="605241"/>
          </a:xfrm>
          <a:prstGeom prst="rect">
            <a:avLst/>
          </a:prstGeom>
        </p:spPr>
      </p:pic>
      <p:pic>
        <p:nvPicPr>
          <p:cNvPr id="5" name="Picture 4">
            <a:extLst>
              <a:ext uri="{FF2B5EF4-FFF2-40B4-BE49-F238E27FC236}">
                <a16:creationId xmlns:a16="http://schemas.microsoft.com/office/drawing/2014/main" id="{193DBBFC-2A22-83FF-9FB7-20E5A6B4A9C3}"/>
              </a:ext>
            </a:extLst>
          </p:cNvPr>
          <p:cNvPicPr>
            <a:picLocks noChangeAspect="1"/>
          </p:cNvPicPr>
          <p:nvPr/>
        </p:nvPicPr>
        <p:blipFill>
          <a:blip r:embed="rId9"/>
          <a:stretch>
            <a:fillRect/>
          </a:stretch>
        </p:blipFill>
        <p:spPr>
          <a:xfrm>
            <a:off x="9346956" y="6402753"/>
            <a:ext cx="1352550" cy="304800"/>
          </a:xfrm>
          <a:prstGeom prst="rect">
            <a:avLst/>
          </a:prstGeom>
        </p:spPr>
      </p:pic>
    </p:spTree>
    <p:extLst>
      <p:ext uri="{BB962C8B-B14F-4D97-AF65-F5344CB8AC3E}">
        <p14:creationId xmlns:p14="http://schemas.microsoft.com/office/powerpoint/2010/main" val="19906492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28DD4-F769-6F98-3DA2-B5894E15E46F}"/>
              </a:ext>
            </a:extLst>
          </p:cNvPr>
          <p:cNvSpPr>
            <a:spLocks noGrp="1"/>
          </p:cNvSpPr>
          <p:nvPr>
            <p:ph type="title"/>
          </p:nvPr>
        </p:nvSpPr>
        <p:spPr>
          <a:xfrm>
            <a:off x="769961" y="1185"/>
            <a:ext cx="10515600" cy="1033907"/>
          </a:xfrm>
        </p:spPr>
        <p:txBody>
          <a:bodyPr/>
          <a:lstStyle/>
          <a:p>
            <a:r>
              <a:rPr lang="en-US" err="1">
                <a:ea typeface="Tahoma"/>
                <a:cs typeface="Tahoma"/>
              </a:rPr>
              <a:t>Lähteet</a:t>
            </a:r>
            <a:endParaRPr lang="en-US" err="1"/>
          </a:p>
        </p:txBody>
      </p:sp>
      <p:sp>
        <p:nvSpPr>
          <p:cNvPr id="3" name="Content Placeholder 2">
            <a:extLst>
              <a:ext uri="{FF2B5EF4-FFF2-40B4-BE49-F238E27FC236}">
                <a16:creationId xmlns:a16="http://schemas.microsoft.com/office/drawing/2014/main" id="{567006B7-0B25-2433-D06C-3BE5F5051DCB}"/>
              </a:ext>
            </a:extLst>
          </p:cNvPr>
          <p:cNvSpPr>
            <a:spLocks noGrp="1"/>
          </p:cNvSpPr>
          <p:nvPr>
            <p:ph idx="1"/>
          </p:nvPr>
        </p:nvSpPr>
        <p:spPr>
          <a:xfrm>
            <a:off x="574431" y="936736"/>
            <a:ext cx="10520584" cy="4253461"/>
          </a:xfrm>
        </p:spPr>
        <p:txBody>
          <a:bodyPr vert="horz" lIns="0" tIns="0" rIns="0" bIns="0" rtlCol="0" anchor="t">
            <a:noAutofit/>
          </a:bodyPr>
          <a:lstStyle/>
          <a:p>
            <a:endParaRPr lang="en-US" sz="1400">
              <a:solidFill>
                <a:srgbClr val="000000"/>
              </a:solidFill>
              <a:ea typeface="+mn-lt"/>
              <a:cs typeface="+mn-lt"/>
            </a:endParaRPr>
          </a:p>
          <a:p>
            <a:r>
              <a:rPr lang="en-US" sz="1400" err="1">
                <a:solidFill>
                  <a:srgbClr val="000000"/>
                </a:solidFill>
                <a:ea typeface="+mn-lt"/>
                <a:cs typeface="+mn-lt"/>
              </a:rPr>
              <a:t>Opetushallitus</a:t>
            </a:r>
            <a:r>
              <a:rPr lang="en-US" sz="1400">
                <a:solidFill>
                  <a:srgbClr val="000000"/>
                </a:solidFill>
                <a:ea typeface="+mn-lt"/>
                <a:cs typeface="+mn-lt"/>
              </a:rPr>
              <a:t>. (2014). </a:t>
            </a:r>
            <a:r>
              <a:rPr lang="en-US" sz="1400" err="1">
                <a:solidFill>
                  <a:srgbClr val="000000"/>
                </a:solidFill>
                <a:ea typeface="+mn-lt"/>
                <a:cs typeface="+mn-lt"/>
              </a:rPr>
              <a:t>Peruskoulun</a:t>
            </a:r>
            <a:r>
              <a:rPr lang="en-US" sz="1400">
                <a:solidFill>
                  <a:srgbClr val="000000"/>
                </a:solidFill>
                <a:ea typeface="+mn-lt"/>
                <a:cs typeface="+mn-lt"/>
              </a:rPr>
              <a:t> </a:t>
            </a:r>
            <a:r>
              <a:rPr lang="en-US" sz="1400" err="1">
                <a:solidFill>
                  <a:srgbClr val="000000"/>
                </a:solidFill>
                <a:ea typeface="+mn-lt"/>
                <a:cs typeface="+mn-lt"/>
              </a:rPr>
              <a:t>opetussuunnitelman</a:t>
            </a:r>
            <a:r>
              <a:rPr lang="en-US" sz="1400">
                <a:solidFill>
                  <a:srgbClr val="000000"/>
                </a:solidFill>
                <a:ea typeface="+mn-lt"/>
                <a:cs typeface="+mn-lt"/>
              </a:rPr>
              <a:t> </a:t>
            </a:r>
            <a:r>
              <a:rPr lang="en-US" sz="1400" err="1">
                <a:solidFill>
                  <a:srgbClr val="000000"/>
                </a:solidFill>
                <a:ea typeface="+mn-lt"/>
                <a:cs typeface="+mn-lt"/>
              </a:rPr>
              <a:t>perusteet</a:t>
            </a:r>
            <a:r>
              <a:rPr lang="en-US" sz="1400">
                <a:solidFill>
                  <a:srgbClr val="000000"/>
                </a:solidFill>
                <a:ea typeface="+mn-lt"/>
                <a:cs typeface="+mn-lt"/>
              </a:rPr>
              <a:t> 2014. Helsinki: </a:t>
            </a:r>
            <a:r>
              <a:rPr lang="en-US" sz="1400" err="1">
                <a:solidFill>
                  <a:srgbClr val="000000"/>
                </a:solidFill>
                <a:ea typeface="+mn-lt"/>
                <a:cs typeface="+mn-lt"/>
              </a:rPr>
              <a:t>Opetushallitus</a:t>
            </a:r>
            <a:r>
              <a:rPr lang="en-US" sz="1400">
                <a:solidFill>
                  <a:srgbClr val="000000"/>
                </a:solidFill>
                <a:ea typeface="+mn-lt"/>
                <a:cs typeface="+mn-lt"/>
              </a:rPr>
              <a:t>. </a:t>
            </a:r>
            <a:r>
              <a:rPr lang="en-US" sz="1400" err="1">
                <a:solidFill>
                  <a:srgbClr val="000000"/>
                </a:solidFill>
                <a:ea typeface="+mn-lt"/>
                <a:cs typeface="+mn-lt"/>
              </a:rPr>
              <a:t>Määräykset</a:t>
            </a:r>
            <a:r>
              <a:rPr lang="en-US" sz="1400">
                <a:solidFill>
                  <a:srgbClr val="000000"/>
                </a:solidFill>
                <a:ea typeface="+mn-lt"/>
                <a:cs typeface="+mn-lt"/>
              </a:rPr>
              <a:t> ja </a:t>
            </a:r>
            <a:r>
              <a:rPr lang="en-US" sz="1400" err="1">
                <a:solidFill>
                  <a:srgbClr val="000000"/>
                </a:solidFill>
                <a:ea typeface="+mn-lt"/>
                <a:cs typeface="+mn-lt"/>
              </a:rPr>
              <a:t>ohjeet</a:t>
            </a:r>
            <a:r>
              <a:rPr lang="en-US" sz="1400">
                <a:solidFill>
                  <a:srgbClr val="000000"/>
                </a:solidFill>
                <a:ea typeface="+mn-lt"/>
                <a:cs typeface="+mn-lt"/>
              </a:rPr>
              <a:t> 2014:96. </a:t>
            </a:r>
            <a:r>
              <a:rPr lang="en-US" sz="1400">
                <a:solidFill>
                  <a:srgbClr val="000000"/>
                </a:solidFill>
                <a:ea typeface="+mn-lt"/>
                <a:cs typeface="+mn-lt"/>
                <a:hlinkClick r:id="rId3"/>
              </a:rPr>
              <a:t>https://www.oph.fi/sites/default/files/documents/perusopetuksen_opetussuunnitelman_perusteet_2014.pdf</a:t>
            </a:r>
            <a:r>
              <a:rPr lang="en-US" sz="1400">
                <a:solidFill>
                  <a:srgbClr val="000000"/>
                </a:solidFill>
                <a:ea typeface="+mn-lt"/>
                <a:cs typeface="+mn-lt"/>
              </a:rPr>
              <a:t> </a:t>
            </a:r>
            <a:endParaRPr lang="en-US" sz="1400">
              <a:solidFill>
                <a:srgbClr val="000000"/>
              </a:solidFill>
              <a:ea typeface="Tahoma"/>
              <a:cs typeface="Tahoma"/>
            </a:endParaRPr>
          </a:p>
          <a:p>
            <a:r>
              <a:rPr lang="en-US" sz="1400" err="1">
                <a:ea typeface="+mn-lt"/>
                <a:cs typeface="+mn-lt"/>
              </a:rPr>
              <a:t>Opetushallitus</a:t>
            </a:r>
            <a:r>
              <a:rPr lang="en-US" sz="1400">
                <a:ea typeface="+mn-lt"/>
                <a:cs typeface="+mn-lt"/>
              </a:rPr>
              <a:t>. (2014). </a:t>
            </a:r>
            <a:r>
              <a:rPr lang="en-US" sz="1400" err="1">
                <a:ea typeface="+mn-lt"/>
                <a:cs typeface="+mn-lt"/>
              </a:rPr>
              <a:t>Kielitietoinen</a:t>
            </a:r>
            <a:r>
              <a:rPr lang="en-US" sz="1400">
                <a:ea typeface="+mn-lt"/>
                <a:cs typeface="+mn-lt"/>
              </a:rPr>
              <a:t> </a:t>
            </a:r>
            <a:r>
              <a:rPr lang="en-US" sz="1400" err="1">
                <a:ea typeface="+mn-lt"/>
                <a:cs typeface="+mn-lt"/>
              </a:rPr>
              <a:t>opetus</a:t>
            </a:r>
            <a:r>
              <a:rPr lang="en-US" sz="1400">
                <a:ea typeface="+mn-lt"/>
                <a:cs typeface="+mn-lt"/>
              </a:rPr>
              <a:t> – </a:t>
            </a:r>
            <a:r>
              <a:rPr lang="en-US" sz="1400" err="1">
                <a:ea typeface="+mn-lt"/>
                <a:cs typeface="+mn-lt"/>
              </a:rPr>
              <a:t>kielitietoinen</a:t>
            </a:r>
            <a:r>
              <a:rPr lang="en-US" sz="1400">
                <a:ea typeface="+mn-lt"/>
                <a:cs typeface="+mn-lt"/>
              </a:rPr>
              <a:t> </a:t>
            </a:r>
            <a:r>
              <a:rPr lang="en-US" sz="1400" err="1">
                <a:ea typeface="+mn-lt"/>
                <a:cs typeface="+mn-lt"/>
              </a:rPr>
              <a:t>koulu</a:t>
            </a:r>
            <a:r>
              <a:rPr lang="en-US" sz="1400">
                <a:ea typeface="+mn-lt"/>
                <a:cs typeface="+mn-lt"/>
              </a:rPr>
              <a:t>. Helsinki: </a:t>
            </a:r>
            <a:r>
              <a:rPr lang="en-US" sz="1400" err="1">
                <a:ea typeface="+mn-lt"/>
                <a:cs typeface="+mn-lt"/>
              </a:rPr>
              <a:t>Opetushallitus</a:t>
            </a:r>
            <a:r>
              <a:rPr lang="en-US" sz="1400">
                <a:ea typeface="+mn-lt"/>
                <a:cs typeface="+mn-lt"/>
              </a:rPr>
              <a:t>. </a:t>
            </a:r>
            <a:r>
              <a:rPr lang="en-US" sz="1400">
                <a:ea typeface="+mn-lt"/>
                <a:cs typeface="+mn-lt"/>
                <a:hlinkClick r:id="rId4"/>
              </a:rPr>
              <a:t>https://www.oph.fi/sites/default/files/documents/15664-oph-kielitietoinen-opetus-kielitietoinen-koulu_nettiversio.pdf</a:t>
            </a:r>
            <a:r>
              <a:rPr lang="en-US" sz="1400">
                <a:ea typeface="+mn-lt"/>
                <a:cs typeface="+mn-lt"/>
              </a:rPr>
              <a:t> </a:t>
            </a:r>
          </a:p>
          <a:p>
            <a:r>
              <a:rPr lang="en-US" sz="1400" err="1">
                <a:ea typeface="+mn-lt"/>
                <a:cs typeface="+mn-lt"/>
              </a:rPr>
              <a:t>Opin</a:t>
            </a:r>
            <a:r>
              <a:rPr lang="en-US" sz="1400">
                <a:ea typeface="+mn-lt"/>
                <a:cs typeface="+mn-lt"/>
              </a:rPr>
              <a:t> </a:t>
            </a:r>
            <a:r>
              <a:rPr lang="en-US" sz="1400" err="1">
                <a:ea typeface="+mn-lt"/>
                <a:cs typeface="+mn-lt"/>
              </a:rPr>
              <a:t>portailta</a:t>
            </a:r>
            <a:r>
              <a:rPr lang="en-US" sz="1400">
                <a:ea typeface="+mn-lt"/>
                <a:cs typeface="+mn-lt"/>
              </a:rPr>
              <a:t> </a:t>
            </a:r>
            <a:r>
              <a:rPr lang="en-US" sz="1400" err="1">
                <a:ea typeface="+mn-lt"/>
                <a:cs typeface="+mn-lt"/>
              </a:rPr>
              <a:t>työelämään</a:t>
            </a:r>
            <a:r>
              <a:rPr lang="en-US" sz="1400">
                <a:ea typeface="+mn-lt"/>
                <a:cs typeface="+mn-lt"/>
              </a:rPr>
              <a:t>. (n.d.). MONIKULTTUURISUUTTA TYÖELÄMÄÄN! </a:t>
            </a:r>
            <a:r>
              <a:rPr lang="en-US" sz="1400" err="1">
                <a:ea typeface="+mn-lt"/>
                <a:cs typeface="+mn-lt"/>
              </a:rPr>
              <a:t>Koulutusmateriaaleja</a:t>
            </a:r>
            <a:r>
              <a:rPr lang="en-US" sz="1400">
                <a:ea typeface="+mn-lt"/>
                <a:cs typeface="+mn-lt"/>
              </a:rPr>
              <a:t> </a:t>
            </a:r>
            <a:r>
              <a:rPr lang="en-US" sz="1400" err="1">
                <a:ea typeface="+mn-lt"/>
                <a:cs typeface="+mn-lt"/>
              </a:rPr>
              <a:t>työyhteisöjen</a:t>
            </a:r>
            <a:r>
              <a:rPr lang="en-US" sz="1400">
                <a:ea typeface="+mn-lt"/>
                <a:cs typeface="+mn-lt"/>
              </a:rPr>
              <a:t> </a:t>
            </a:r>
            <a:r>
              <a:rPr lang="en-US" sz="1400" err="1">
                <a:ea typeface="+mn-lt"/>
                <a:cs typeface="+mn-lt"/>
              </a:rPr>
              <a:t>käyttöön</a:t>
            </a:r>
            <a:r>
              <a:rPr lang="en-US" sz="1400">
                <a:ea typeface="+mn-lt"/>
                <a:cs typeface="+mn-lt"/>
              </a:rPr>
              <a:t>. </a:t>
            </a:r>
            <a:r>
              <a:rPr lang="en-US" sz="1400">
                <a:ea typeface="+mn-lt"/>
                <a:cs typeface="+mn-lt"/>
                <a:hlinkClick r:id="rId5"/>
              </a:rPr>
              <a:t>https://opinportailla.diak.fi/wp-content/uploads/sites/9/2020/07/Monikulttuurinen-vuorovaikutus.pdf</a:t>
            </a:r>
            <a:r>
              <a:rPr lang="en-US" sz="1400">
                <a:ea typeface="+mn-lt"/>
                <a:cs typeface="+mn-lt"/>
              </a:rPr>
              <a:t> </a:t>
            </a:r>
          </a:p>
          <a:p>
            <a:r>
              <a:rPr lang="en-US" sz="1400" err="1">
                <a:ea typeface="+mn-lt"/>
                <a:cs typeface="+mn-lt"/>
              </a:rPr>
              <a:t>Satakunnan</a:t>
            </a:r>
            <a:r>
              <a:rPr lang="en-US" sz="1400">
                <a:ea typeface="+mn-lt"/>
                <a:cs typeface="+mn-lt"/>
              </a:rPr>
              <a:t> </a:t>
            </a:r>
            <a:r>
              <a:rPr lang="en-US" sz="1400" err="1">
                <a:ea typeface="+mn-lt"/>
                <a:cs typeface="+mn-lt"/>
              </a:rPr>
              <a:t>ammattikorkeakoulu</a:t>
            </a:r>
            <a:r>
              <a:rPr lang="en-US" sz="1400">
                <a:ea typeface="+mn-lt"/>
                <a:cs typeface="+mn-lt"/>
              </a:rPr>
              <a:t>. (n.d.) Tuition fees and scholarships. </a:t>
            </a:r>
            <a:r>
              <a:rPr lang="en-US" sz="1400">
                <a:ea typeface="+mn-lt"/>
                <a:cs typeface="+mn-lt"/>
                <a:hlinkClick r:id="rId6"/>
              </a:rPr>
              <a:t>https://www.samk.fi/en/apply-to-study/tuition-fees-and-scholarships/</a:t>
            </a:r>
          </a:p>
          <a:p>
            <a:r>
              <a:rPr lang="en-US" sz="1400" err="1">
                <a:ea typeface="+mn-lt"/>
                <a:cs typeface="+mn-lt"/>
              </a:rPr>
              <a:t>Suomen</a:t>
            </a:r>
            <a:r>
              <a:rPr lang="en-US" sz="1400">
                <a:ea typeface="+mn-lt"/>
                <a:cs typeface="+mn-lt"/>
              </a:rPr>
              <a:t> YK-</a:t>
            </a:r>
            <a:r>
              <a:rPr lang="en-US" sz="1400" err="1">
                <a:ea typeface="+mn-lt"/>
                <a:cs typeface="+mn-lt"/>
              </a:rPr>
              <a:t>liitto</a:t>
            </a:r>
            <a:r>
              <a:rPr lang="en-US" sz="1400">
                <a:ea typeface="+mn-lt"/>
                <a:cs typeface="+mn-lt"/>
              </a:rPr>
              <a:t>. (2010). </a:t>
            </a:r>
            <a:r>
              <a:rPr lang="en-US" sz="1400" err="1">
                <a:ea typeface="+mn-lt"/>
                <a:cs typeface="+mn-lt"/>
              </a:rPr>
              <a:t>Kulttuurista</a:t>
            </a:r>
            <a:r>
              <a:rPr lang="en-US" sz="1400">
                <a:ea typeface="+mn-lt"/>
                <a:cs typeface="+mn-lt"/>
              </a:rPr>
              <a:t> </a:t>
            </a:r>
            <a:r>
              <a:rPr lang="en-US" sz="1400" err="1">
                <a:ea typeface="+mn-lt"/>
                <a:cs typeface="+mn-lt"/>
              </a:rPr>
              <a:t>moninaisuutta</a:t>
            </a:r>
            <a:r>
              <a:rPr lang="en-US" sz="1400">
                <a:ea typeface="+mn-lt"/>
                <a:cs typeface="+mn-lt"/>
              </a:rPr>
              <a:t> </a:t>
            </a:r>
            <a:r>
              <a:rPr lang="en-US" sz="1400" err="1">
                <a:ea typeface="+mn-lt"/>
                <a:cs typeface="+mn-lt"/>
              </a:rPr>
              <a:t>koskeva</a:t>
            </a:r>
            <a:r>
              <a:rPr lang="en-US" sz="1400">
                <a:ea typeface="+mn-lt"/>
                <a:cs typeface="+mn-lt"/>
              </a:rPr>
              <a:t> </a:t>
            </a:r>
            <a:r>
              <a:rPr lang="en-US" sz="1400" err="1">
                <a:ea typeface="+mn-lt"/>
                <a:cs typeface="+mn-lt"/>
              </a:rPr>
              <a:t>yleismaailmallinen</a:t>
            </a:r>
            <a:r>
              <a:rPr lang="en-US" sz="1400">
                <a:ea typeface="+mn-lt"/>
                <a:cs typeface="+mn-lt"/>
              </a:rPr>
              <a:t> </a:t>
            </a:r>
            <a:r>
              <a:rPr lang="en-US" sz="1400" err="1">
                <a:ea typeface="+mn-lt"/>
                <a:cs typeface="+mn-lt"/>
              </a:rPr>
              <a:t>julistus</a:t>
            </a:r>
            <a:r>
              <a:rPr lang="en-US" sz="1400">
                <a:ea typeface="+mn-lt"/>
                <a:cs typeface="+mn-lt"/>
              </a:rPr>
              <a:t>. </a:t>
            </a:r>
            <a:r>
              <a:rPr lang="en-US" sz="1400" err="1">
                <a:ea typeface="+mn-lt"/>
                <a:cs typeface="+mn-lt"/>
              </a:rPr>
              <a:t>Saatavissa</a:t>
            </a:r>
            <a:r>
              <a:rPr lang="en-US" sz="1400">
                <a:ea typeface="+mn-lt"/>
                <a:cs typeface="+mn-lt"/>
              </a:rPr>
              <a:t>: </a:t>
            </a:r>
            <a:r>
              <a:rPr lang="en-US" sz="1400">
                <a:ea typeface="+mn-lt"/>
                <a:cs typeface="+mn-lt"/>
                <a:hlinkClick r:id="rId7"/>
              </a:rPr>
              <a:t>https://www.ykliitto.fi/sites/www.ykliitto.fi/files/kulttuurijulistus_lopullinen.pdf</a:t>
            </a:r>
            <a:r>
              <a:rPr lang="en-US" sz="1400">
                <a:ea typeface="+mn-lt"/>
                <a:cs typeface="+mn-lt"/>
              </a:rPr>
              <a:t> </a:t>
            </a:r>
            <a:endParaRPr lang="en-US"/>
          </a:p>
          <a:p>
            <a:r>
              <a:rPr lang="en-US" sz="1400">
                <a:ea typeface="+mn-lt"/>
                <a:cs typeface="+mn-lt"/>
              </a:rPr>
              <a:t>Tampereen </a:t>
            </a:r>
            <a:r>
              <a:rPr lang="en-US" sz="1400" err="1">
                <a:ea typeface="+mn-lt"/>
                <a:cs typeface="+mn-lt"/>
              </a:rPr>
              <a:t>yliopiston</a:t>
            </a:r>
            <a:r>
              <a:rPr lang="en-US" sz="1400">
                <a:ea typeface="+mn-lt"/>
                <a:cs typeface="+mn-lt"/>
              </a:rPr>
              <a:t> ja Tampereen </a:t>
            </a:r>
            <a:r>
              <a:rPr lang="en-US" sz="1400" err="1">
                <a:ea typeface="+mn-lt"/>
                <a:cs typeface="+mn-lt"/>
              </a:rPr>
              <a:t>ammattikorkeakolun</a:t>
            </a:r>
            <a:r>
              <a:rPr lang="en-US" sz="1400">
                <a:ea typeface="+mn-lt"/>
                <a:cs typeface="+mn-lt"/>
              </a:rPr>
              <a:t> www-</a:t>
            </a:r>
            <a:r>
              <a:rPr lang="en-US" sz="1400" err="1">
                <a:ea typeface="+mn-lt"/>
                <a:cs typeface="+mn-lt"/>
              </a:rPr>
              <a:t>sivut</a:t>
            </a:r>
            <a:r>
              <a:rPr lang="en-US" sz="1400">
                <a:ea typeface="+mn-lt"/>
                <a:cs typeface="+mn-lt"/>
              </a:rPr>
              <a:t>. (2024). </a:t>
            </a:r>
            <a:r>
              <a:rPr lang="en-US" sz="1400" err="1">
                <a:ea typeface="+mn-lt"/>
                <a:cs typeface="+mn-lt"/>
              </a:rPr>
              <a:t>Kulttuuritietoisuus</a:t>
            </a:r>
            <a:r>
              <a:rPr lang="en-US" sz="1400">
                <a:ea typeface="+mn-lt"/>
                <a:cs typeface="+mn-lt"/>
              </a:rPr>
              <a:t>. </a:t>
            </a:r>
            <a:r>
              <a:rPr lang="en-US" sz="1400">
                <a:ea typeface="+mn-lt"/>
                <a:cs typeface="+mn-lt"/>
                <a:hlinkClick r:id="rId8"/>
              </a:rPr>
              <a:t>https://www.tuni.fi/tlc/arki/moninaisuus/kulttuuritietoisuus/</a:t>
            </a:r>
          </a:p>
          <a:p>
            <a:r>
              <a:rPr lang="en-US" sz="1400" err="1">
                <a:ea typeface="+mn-lt"/>
                <a:cs typeface="+mn-lt"/>
              </a:rPr>
              <a:t>Työterveyslaitos</a:t>
            </a:r>
            <a:r>
              <a:rPr lang="en-US" sz="1400">
                <a:ea typeface="+mn-lt"/>
                <a:cs typeface="+mn-lt"/>
              </a:rPr>
              <a:t> (n.d.). </a:t>
            </a:r>
            <a:r>
              <a:rPr lang="en-US" sz="1400" err="1">
                <a:ea typeface="+mn-lt"/>
                <a:cs typeface="+mn-lt"/>
              </a:rPr>
              <a:t>Kielitietoisuuteen</a:t>
            </a:r>
            <a:r>
              <a:rPr lang="en-US" sz="1400">
                <a:ea typeface="+mn-lt"/>
                <a:cs typeface="+mn-lt"/>
              </a:rPr>
              <a:t> </a:t>
            </a:r>
            <a:r>
              <a:rPr lang="en-US" sz="1400" err="1">
                <a:ea typeface="+mn-lt"/>
                <a:cs typeface="+mn-lt"/>
              </a:rPr>
              <a:t>herääminen</a:t>
            </a:r>
            <a:r>
              <a:rPr lang="en-US" sz="1400">
                <a:ea typeface="+mn-lt"/>
                <a:cs typeface="+mn-lt"/>
              </a:rPr>
              <a:t>. </a:t>
            </a:r>
            <a:r>
              <a:rPr lang="en-US" sz="1400" err="1">
                <a:ea typeface="+mn-lt"/>
                <a:cs typeface="+mn-lt"/>
              </a:rPr>
              <a:t>Haettu</a:t>
            </a:r>
            <a:r>
              <a:rPr lang="en-US" sz="1400">
                <a:ea typeface="+mn-lt"/>
                <a:cs typeface="+mn-lt"/>
              </a:rPr>
              <a:t> 13.2.2024 </a:t>
            </a:r>
            <a:r>
              <a:rPr lang="en-US" sz="1400" err="1">
                <a:ea typeface="+mn-lt"/>
                <a:cs typeface="+mn-lt"/>
              </a:rPr>
              <a:t>osoitteestta</a:t>
            </a:r>
            <a:r>
              <a:rPr lang="en-US" sz="1400">
                <a:ea typeface="+mn-lt"/>
                <a:cs typeface="+mn-lt"/>
              </a:rPr>
              <a:t> </a:t>
            </a:r>
            <a:r>
              <a:rPr lang="en-US" sz="1400">
                <a:ea typeface="+mn-lt"/>
                <a:cs typeface="+mn-lt"/>
                <a:hlinkClick r:id="rId9"/>
              </a:rPr>
              <a:t>https://www.ttl.fi/oppimateriaalit/monimuotoisuus-ja-inklusiivisuus-asiantuntijaorganisaatiossa/kielitietoisuuteen-heraaminen</a:t>
            </a:r>
            <a:r>
              <a:rPr lang="en-US" sz="1400">
                <a:ea typeface="+mn-lt"/>
                <a:cs typeface="+mn-lt"/>
              </a:rPr>
              <a:t> </a:t>
            </a:r>
          </a:p>
          <a:p>
            <a:r>
              <a:rPr lang="en-US" sz="1400" err="1">
                <a:ea typeface="+mn-lt"/>
                <a:cs typeface="+mn-lt"/>
              </a:rPr>
              <a:t>Valvira</a:t>
            </a:r>
            <a:r>
              <a:rPr lang="en-US" sz="1400">
                <a:ea typeface="+mn-lt"/>
                <a:cs typeface="+mn-lt"/>
              </a:rPr>
              <a:t>. (n.d.) </a:t>
            </a:r>
            <a:r>
              <a:rPr lang="en-US" sz="1400" err="1">
                <a:ea typeface="+mn-lt"/>
                <a:cs typeface="+mn-lt"/>
              </a:rPr>
              <a:t>Riittävän</a:t>
            </a:r>
            <a:r>
              <a:rPr lang="en-US" sz="1400">
                <a:ea typeface="+mn-lt"/>
                <a:cs typeface="+mn-lt"/>
              </a:rPr>
              <a:t> </a:t>
            </a:r>
            <a:r>
              <a:rPr lang="en-US" sz="1400" err="1">
                <a:ea typeface="+mn-lt"/>
                <a:cs typeface="+mn-lt"/>
              </a:rPr>
              <a:t>kielitaidon</a:t>
            </a:r>
            <a:r>
              <a:rPr lang="en-US" sz="1400">
                <a:ea typeface="+mn-lt"/>
                <a:cs typeface="+mn-lt"/>
              </a:rPr>
              <a:t> </a:t>
            </a:r>
            <a:r>
              <a:rPr lang="en-US" sz="1400" err="1">
                <a:ea typeface="+mn-lt"/>
                <a:cs typeface="+mn-lt"/>
              </a:rPr>
              <a:t>osoittaminen</a:t>
            </a:r>
            <a:r>
              <a:rPr lang="en-US" sz="1400">
                <a:ea typeface="+mn-lt"/>
                <a:cs typeface="+mn-lt"/>
              </a:rPr>
              <a:t>. </a:t>
            </a:r>
            <a:r>
              <a:rPr lang="en-US" sz="1400">
                <a:ea typeface="+mn-lt"/>
                <a:cs typeface="+mn-lt"/>
                <a:hlinkClick r:id="rId10"/>
              </a:rPr>
              <a:t>https://valvira.fi/ammattioikeudet/riittava-kielitaito</a:t>
            </a:r>
            <a:r>
              <a:rPr lang="en-US" sz="1400">
                <a:ea typeface="+mn-lt"/>
                <a:cs typeface="+mn-lt"/>
              </a:rPr>
              <a:t> </a:t>
            </a:r>
          </a:p>
          <a:p>
            <a:endParaRPr lang="en-US" sz="1400">
              <a:ea typeface="+mn-lt"/>
              <a:cs typeface="+mn-lt"/>
            </a:endParaRPr>
          </a:p>
          <a:p>
            <a:endParaRPr lang="en-US">
              <a:ea typeface="+mn-lt"/>
              <a:cs typeface="+mn-lt"/>
            </a:endParaRPr>
          </a:p>
        </p:txBody>
      </p:sp>
      <p:pic>
        <p:nvPicPr>
          <p:cNvPr id="6" name="Picture 3" descr="Kuva, joka sisältää kohteen teksti, Fontti, logo, Grafiikka&#10;&#10;Kuvaus luotu automaattisesti">
            <a:extLst>
              <a:ext uri="{FF2B5EF4-FFF2-40B4-BE49-F238E27FC236}">
                <a16:creationId xmlns:a16="http://schemas.microsoft.com/office/drawing/2014/main" id="{25B6B74E-9DAE-0460-893B-C88186C7FF0D}"/>
              </a:ext>
            </a:extLst>
          </p:cNvPr>
          <p:cNvPicPr>
            <a:picLocks noChangeAspect="1"/>
          </p:cNvPicPr>
          <p:nvPr/>
        </p:nvPicPr>
        <p:blipFill>
          <a:blip r:embed="rId11"/>
          <a:stretch>
            <a:fillRect/>
          </a:stretch>
        </p:blipFill>
        <p:spPr>
          <a:xfrm>
            <a:off x="10932739" y="6095877"/>
            <a:ext cx="987800" cy="605241"/>
          </a:xfrm>
          <a:prstGeom prst="rect">
            <a:avLst/>
          </a:prstGeom>
        </p:spPr>
      </p:pic>
      <p:pic>
        <p:nvPicPr>
          <p:cNvPr id="5" name="Picture 4">
            <a:extLst>
              <a:ext uri="{FF2B5EF4-FFF2-40B4-BE49-F238E27FC236}">
                <a16:creationId xmlns:a16="http://schemas.microsoft.com/office/drawing/2014/main" id="{34C68CFD-5260-3B17-6F61-0FE514E537E7}"/>
              </a:ext>
            </a:extLst>
          </p:cNvPr>
          <p:cNvPicPr>
            <a:picLocks noChangeAspect="1"/>
          </p:cNvPicPr>
          <p:nvPr/>
        </p:nvPicPr>
        <p:blipFill>
          <a:blip r:embed="rId12"/>
          <a:stretch>
            <a:fillRect/>
          </a:stretch>
        </p:blipFill>
        <p:spPr>
          <a:xfrm>
            <a:off x="9444648" y="6402753"/>
            <a:ext cx="1352550" cy="304800"/>
          </a:xfrm>
          <a:prstGeom prst="rect">
            <a:avLst/>
          </a:prstGeom>
        </p:spPr>
      </p:pic>
    </p:spTree>
    <p:extLst>
      <p:ext uri="{BB962C8B-B14F-4D97-AF65-F5344CB8AC3E}">
        <p14:creationId xmlns:p14="http://schemas.microsoft.com/office/powerpoint/2010/main" val="7012539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9B8C1-BB49-2D54-0632-02607F673E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61B100-3350-608E-2684-1448D7A0F2C5}"/>
              </a:ext>
            </a:extLst>
          </p:cNvPr>
          <p:cNvSpPr>
            <a:spLocks noGrp="1"/>
          </p:cNvSpPr>
          <p:nvPr>
            <p:ph type="title"/>
          </p:nvPr>
        </p:nvSpPr>
        <p:spPr>
          <a:xfrm>
            <a:off x="842502" y="550402"/>
            <a:ext cx="10515600" cy="1033907"/>
          </a:xfrm>
        </p:spPr>
        <p:txBody>
          <a:bodyPr/>
          <a:lstStyle/>
          <a:p>
            <a:r>
              <a:rPr lang="en-US" err="1">
                <a:ea typeface="Tahoma"/>
                <a:cs typeface="Tahoma"/>
              </a:rPr>
              <a:t>Kielibuusti</a:t>
            </a:r>
            <a:r>
              <a:rPr lang="en-US">
                <a:ea typeface="Tahoma"/>
                <a:cs typeface="Tahoma"/>
              </a:rPr>
              <a:t> </a:t>
            </a:r>
            <a:br>
              <a:rPr lang="en-US">
                <a:ea typeface="Tahoma"/>
                <a:cs typeface="Tahoma"/>
              </a:rPr>
            </a:br>
            <a:endParaRPr lang="en-US">
              <a:ea typeface="Tahoma"/>
              <a:cs typeface="Tahoma"/>
            </a:endParaRPr>
          </a:p>
        </p:txBody>
      </p:sp>
      <p:sp>
        <p:nvSpPr>
          <p:cNvPr id="3" name="Content Placeholder 2">
            <a:extLst>
              <a:ext uri="{FF2B5EF4-FFF2-40B4-BE49-F238E27FC236}">
                <a16:creationId xmlns:a16="http://schemas.microsoft.com/office/drawing/2014/main" id="{230E3431-403E-0CEC-F9D5-49912B146B89}"/>
              </a:ext>
            </a:extLst>
          </p:cNvPr>
          <p:cNvSpPr>
            <a:spLocks noGrp="1"/>
          </p:cNvSpPr>
          <p:nvPr>
            <p:ph idx="1"/>
          </p:nvPr>
        </p:nvSpPr>
        <p:spPr>
          <a:xfrm>
            <a:off x="838200" y="1216841"/>
            <a:ext cx="10515600" cy="4315279"/>
          </a:xfrm>
        </p:spPr>
        <p:txBody>
          <a:bodyPr vert="horz" lIns="0" tIns="0" rIns="0" bIns="0" rtlCol="0" anchor="t">
            <a:noAutofit/>
          </a:bodyPr>
          <a:lstStyle/>
          <a:p>
            <a:pPr marL="0" indent="0">
              <a:buNone/>
            </a:pPr>
            <a:endParaRPr lang="en-US" sz="1800">
              <a:solidFill>
                <a:srgbClr val="252525"/>
              </a:solidFill>
              <a:ea typeface="Tahoma"/>
              <a:cs typeface="Tahoma"/>
            </a:endParaRPr>
          </a:p>
          <a:p>
            <a:pPr marL="0" indent="0">
              <a:buNone/>
            </a:pPr>
            <a:r>
              <a:rPr lang="en-US" sz="1800" b="1">
                <a:solidFill>
                  <a:srgbClr val="252525"/>
                </a:solidFill>
                <a:ea typeface="Tahoma"/>
                <a:cs typeface="Tahoma"/>
              </a:rPr>
              <a:t>Apua </a:t>
            </a:r>
            <a:r>
              <a:rPr lang="en-US" sz="1800" b="1" err="1">
                <a:solidFill>
                  <a:srgbClr val="252525"/>
                </a:solidFill>
                <a:ea typeface="Tahoma"/>
                <a:cs typeface="Tahoma"/>
              </a:rPr>
              <a:t>oman</a:t>
            </a:r>
            <a:r>
              <a:rPr lang="en-US" sz="1800" b="1">
                <a:solidFill>
                  <a:srgbClr val="252525"/>
                </a:solidFill>
                <a:ea typeface="Tahoma"/>
                <a:cs typeface="Tahoma"/>
              </a:rPr>
              <a:t> </a:t>
            </a:r>
            <a:r>
              <a:rPr lang="en-US" sz="1800" b="1" err="1">
                <a:solidFill>
                  <a:srgbClr val="252525"/>
                </a:solidFill>
                <a:ea typeface="Tahoma"/>
                <a:cs typeface="Tahoma"/>
              </a:rPr>
              <a:t>kielitaidon</a:t>
            </a:r>
            <a:r>
              <a:rPr lang="en-US" sz="1800" b="1">
                <a:solidFill>
                  <a:srgbClr val="252525"/>
                </a:solidFill>
                <a:ea typeface="Tahoma"/>
                <a:cs typeface="Tahoma"/>
              </a:rPr>
              <a:t> </a:t>
            </a:r>
            <a:r>
              <a:rPr lang="en-US" sz="1800" b="1" err="1">
                <a:solidFill>
                  <a:srgbClr val="252525"/>
                </a:solidFill>
                <a:ea typeface="Tahoma"/>
                <a:cs typeface="Tahoma"/>
              </a:rPr>
              <a:t>arviointiin</a:t>
            </a:r>
            <a:r>
              <a:rPr lang="en-US" sz="1800" b="1">
                <a:solidFill>
                  <a:srgbClr val="252525"/>
                </a:solidFill>
                <a:ea typeface="Tahoma"/>
                <a:cs typeface="Tahoma"/>
              </a:rPr>
              <a:t>:</a:t>
            </a:r>
          </a:p>
          <a:p>
            <a:pPr marL="0" indent="0">
              <a:buNone/>
            </a:pPr>
            <a:r>
              <a:rPr lang="en-US" sz="1800">
                <a:solidFill>
                  <a:srgbClr val="252525"/>
                </a:solidFill>
                <a:ea typeface="+mn-lt"/>
                <a:cs typeface="+mn-lt"/>
                <a:hlinkClick r:id="rId3"/>
              </a:rPr>
              <a:t>Arvioi kielitaitoasi | Kielibuusti</a:t>
            </a:r>
            <a:endParaRPr lang="en-US"/>
          </a:p>
          <a:p>
            <a:pPr marL="0" indent="0">
              <a:buNone/>
            </a:pPr>
            <a:endParaRPr lang="en-US" sz="1800">
              <a:solidFill>
                <a:srgbClr val="252525"/>
              </a:solidFill>
              <a:ea typeface="+mn-lt"/>
              <a:cs typeface="+mn-lt"/>
            </a:endParaRPr>
          </a:p>
          <a:p>
            <a:pPr marL="0" indent="0">
              <a:buNone/>
            </a:pPr>
            <a:r>
              <a:rPr lang="en-US" sz="1800">
                <a:solidFill>
                  <a:srgbClr val="252525"/>
                </a:solidFill>
                <a:ea typeface="+mn-lt"/>
                <a:cs typeface="+mn-lt"/>
                <a:hlinkClick r:id="rId4"/>
              </a:rPr>
              <a:t>TOKASA-koulutusvideot työpaikkaohjaajille</a:t>
            </a:r>
            <a:endParaRPr lang="en-US" sz="1800">
              <a:solidFill>
                <a:srgbClr val="252525"/>
              </a:solidFill>
              <a:ea typeface="+mn-lt"/>
              <a:cs typeface="+mn-lt"/>
            </a:endParaRPr>
          </a:p>
          <a:p>
            <a:pPr marL="0" indent="0">
              <a:buNone/>
            </a:pPr>
            <a:endParaRPr lang="en-US" sz="1800">
              <a:solidFill>
                <a:srgbClr val="252525"/>
              </a:solidFill>
              <a:ea typeface="+mn-lt"/>
              <a:cs typeface="+mn-lt"/>
            </a:endParaRPr>
          </a:p>
          <a:p>
            <a:pPr marL="0" indent="0">
              <a:buNone/>
            </a:pPr>
            <a:r>
              <a:rPr lang="en-US" sz="1800" b="1" err="1">
                <a:solidFill>
                  <a:srgbClr val="252525"/>
                </a:solidFill>
                <a:ea typeface="+mn-lt"/>
                <a:cs typeface="+mn-lt"/>
              </a:rPr>
              <a:t>Vinkkejä</a:t>
            </a:r>
            <a:r>
              <a:rPr lang="en-US" sz="1800" b="1">
                <a:solidFill>
                  <a:srgbClr val="252525"/>
                </a:solidFill>
                <a:ea typeface="+mn-lt"/>
                <a:cs typeface="+mn-lt"/>
              </a:rPr>
              <a:t> </a:t>
            </a:r>
            <a:r>
              <a:rPr lang="en-US" sz="1800" b="1" err="1">
                <a:solidFill>
                  <a:srgbClr val="252525"/>
                </a:solidFill>
                <a:ea typeface="+mn-lt"/>
                <a:cs typeface="+mn-lt"/>
              </a:rPr>
              <a:t>kielen</a:t>
            </a:r>
            <a:r>
              <a:rPr lang="en-US" sz="1800" b="1">
                <a:solidFill>
                  <a:srgbClr val="252525"/>
                </a:solidFill>
                <a:ea typeface="+mn-lt"/>
                <a:cs typeface="+mn-lt"/>
              </a:rPr>
              <a:t> </a:t>
            </a:r>
            <a:r>
              <a:rPr lang="en-US" sz="1800" b="1" err="1">
                <a:solidFill>
                  <a:srgbClr val="252525"/>
                </a:solidFill>
                <a:ea typeface="+mn-lt"/>
                <a:cs typeface="+mn-lt"/>
              </a:rPr>
              <a:t>opiskeluun</a:t>
            </a:r>
            <a:r>
              <a:rPr lang="en-US" sz="1800" b="1">
                <a:solidFill>
                  <a:srgbClr val="252525"/>
                </a:solidFill>
                <a:ea typeface="+mn-lt"/>
                <a:cs typeface="+mn-lt"/>
              </a:rPr>
              <a:t>: </a:t>
            </a:r>
          </a:p>
          <a:p>
            <a:pPr marL="0" indent="0">
              <a:buNone/>
            </a:pPr>
            <a:r>
              <a:rPr lang="en-US" sz="1800">
                <a:solidFill>
                  <a:srgbClr val="252525"/>
                </a:solidFill>
                <a:ea typeface="+mn-lt"/>
                <a:cs typeface="+mn-lt"/>
                <a:hlinkClick r:id="rId5">
                  <a:extLst>
                    <a:ext uri="{A12FA001-AC4F-418D-AE19-62706E023703}">
                      <ahyp:hlinkClr xmlns:ahyp="http://schemas.microsoft.com/office/drawing/2018/hyperlinkcolor" val="tx"/>
                    </a:ext>
                  </a:extLst>
                </a:hlinkClick>
              </a:rPr>
              <a:t>Opiskele suomea | Kielibuusti</a:t>
            </a:r>
            <a:endParaRPr lang="en-US">
              <a:ea typeface="Tahoma"/>
              <a:cs typeface="Tahoma"/>
            </a:endParaRPr>
          </a:p>
          <a:p>
            <a:pPr marL="0" indent="0">
              <a:buNone/>
            </a:pPr>
            <a:endParaRPr lang="en-US" sz="1800">
              <a:solidFill>
                <a:srgbClr val="252525"/>
              </a:solidFill>
              <a:ea typeface="Tahoma"/>
              <a:cs typeface="Tahoma"/>
            </a:endParaRPr>
          </a:p>
          <a:p>
            <a:pPr marL="0" indent="0">
              <a:buNone/>
            </a:pPr>
            <a:r>
              <a:rPr lang="en-US" sz="1800" b="1" err="1">
                <a:solidFill>
                  <a:srgbClr val="252525"/>
                </a:solidFill>
                <a:ea typeface="+mn-lt"/>
                <a:cs typeface="+mn-lt"/>
              </a:rPr>
              <a:t>Täsmävinkkejä</a:t>
            </a:r>
            <a:r>
              <a:rPr lang="en-US" sz="1800" b="1">
                <a:solidFill>
                  <a:srgbClr val="252525"/>
                </a:solidFill>
                <a:ea typeface="+mn-lt"/>
                <a:cs typeface="+mn-lt"/>
              </a:rPr>
              <a:t> </a:t>
            </a:r>
            <a:r>
              <a:rPr lang="en-US" sz="1800" b="1" err="1">
                <a:solidFill>
                  <a:srgbClr val="252525"/>
                </a:solidFill>
                <a:ea typeface="+mn-lt"/>
                <a:cs typeface="+mn-lt"/>
              </a:rPr>
              <a:t>kirjoittamiseen</a:t>
            </a:r>
            <a:r>
              <a:rPr lang="en-US" sz="1800" b="1">
                <a:solidFill>
                  <a:srgbClr val="252525"/>
                </a:solidFill>
                <a:ea typeface="+mn-lt"/>
                <a:cs typeface="+mn-lt"/>
              </a:rPr>
              <a:t>:</a:t>
            </a:r>
            <a:r>
              <a:rPr lang="en-US" sz="1800">
                <a:solidFill>
                  <a:srgbClr val="252525"/>
                </a:solidFill>
                <a:ea typeface="+mn-lt"/>
                <a:cs typeface="+mn-lt"/>
              </a:rPr>
              <a:t> </a:t>
            </a:r>
          </a:p>
          <a:p>
            <a:pPr marL="0" indent="0">
              <a:buNone/>
            </a:pPr>
            <a:r>
              <a:rPr lang="en-US" sz="1800">
                <a:solidFill>
                  <a:srgbClr val="252525"/>
                </a:solidFill>
                <a:ea typeface="+mn-lt"/>
                <a:cs typeface="+mn-lt"/>
                <a:hlinkClick r:id="rId6">
                  <a:extLst>
                    <a:ext uri="{A12FA001-AC4F-418D-AE19-62706E023703}">
                      <ahyp:hlinkClr xmlns:ahyp="http://schemas.microsoft.com/office/drawing/2018/hyperlinkcolor" val="tx"/>
                    </a:ext>
                  </a:extLst>
                </a:hlinkClick>
              </a:rPr>
              <a:t>Opiskele tekstitaitoja | Kielibuusti</a:t>
            </a:r>
            <a:endParaRPr lang="en-US"/>
          </a:p>
        </p:txBody>
      </p:sp>
      <p:pic>
        <p:nvPicPr>
          <p:cNvPr id="6" name="Picture 3" descr="Kuva, joka sisältää kohteen teksti, Fontti, logo, Grafiikka&#10;&#10;Kuvaus luotu automaattisesti">
            <a:extLst>
              <a:ext uri="{FF2B5EF4-FFF2-40B4-BE49-F238E27FC236}">
                <a16:creationId xmlns:a16="http://schemas.microsoft.com/office/drawing/2014/main" id="{CECB790F-5EA9-9FEA-7A90-A0ECC7A5537E}"/>
              </a:ext>
            </a:extLst>
          </p:cNvPr>
          <p:cNvPicPr>
            <a:picLocks noChangeAspect="1"/>
          </p:cNvPicPr>
          <p:nvPr/>
        </p:nvPicPr>
        <p:blipFill>
          <a:blip r:embed="rId7"/>
          <a:stretch>
            <a:fillRect/>
          </a:stretch>
        </p:blipFill>
        <p:spPr>
          <a:xfrm>
            <a:off x="10932739" y="6095877"/>
            <a:ext cx="987800" cy="605241"/>
          </a:xfrm>
          <a:prstGeom prst="rect">
            <a:avLst/>
          </a:prstGeom>
        </p:spPr>
      </p:pic>
      <p:pic>
        <p:nvPicPr>
          <p:cNvPr id="5" name="Picture 4">
            <a:extLst>
              <a:ext uri="{FF2B5EF4-FFF2-40B4-BE49-F238E27FC236}">
                <a16:creationId xmlns:a16="http://schemas.microsoft.com/office/drawing/2014/main" id="{DE325292-F855-C82B-8F59-96DC7E2D3BCF}"/>
              </a:ext>
            </a:extLst>
          </p:cNvPr>
          <p:cNvPicPr>
            <a:picLocks noChangeAspect="1"/>
          </p:cNvPicPr>
          <p:nvPr/>
        </p:nvPicPr>
        <p:blipFill>
          <a:blip r:embed="rId8"/>
          <a:stretch>
            <a:fillRect/>
          </a:stretch>
        </p:blipFill>
        <p:spPr>
          <a:xfrm>
            <a:off x="9386033" y="6392984"/>
            <a:ext cx="1352550" cy="304800"/>
          </a:xfrm>
          <a:prstGeom prst="rect">
            <a:avLst/>
          </a:prstGeom>
        </p:spPr>
      </p:pic>
      <p:pic>
        <p:nvPicPr>
          <p:cNvPr id="4" name="Picture 3">
            <a:extLst>
              <a:ext uri="{FF2B5EF4-FFF2-40B4-BE49-F238E27FC236}">
                <a16:creationId xmlns:a16="http://schemas.microsoft.com/office/drawing/2014/main" id="{0170BF41-DA60-A388-4A2A-7890BCA684D4}"/>
              </a:ext>
            </a:extLst>
          </p:cNvPr>
          <p:cNvPicPr>
            <a:picLocks noChangeAspect="1"/>
          </p:cNvPicPr>
          <p:nvPr/>
        </p:nvPicPr>
        <p:blipFill>
          <a:blip r:embed="rId9"/>
          <a:stretch>
            <a:fillRect/>
          </a:stretch>
        </p:blipFill>
        <p:spPr>
          <a:xfrm>
            <a:off x="6667500" y="4867275"/>
            <a:ext cx="2514600" cy="800100"/>
          </a:xfrm>
          <a:prstGeom prst="rect">
            <a:avLst/>
          </a:prstGeom>
        </p:spPr>
      </p:pic>
      <p:pic>
        <p:nvPicPr>
          <p:cNvPr id="7" name="Picture 6">
            <a:extLst>
              <a:ext uri="{FF2B5EF4-FFF2-40B4-BE49-F238E27FC236}">
                <a16:creationId xmlns:a16="http://schemas.microsoft.com/office/drawing/2014/main" id="{ACFD1001-F8A3-3751-C257-3D5E5E5EC9B5}"/>
              </a:ext>
            </a:extLst>
          </p:cNvPr>
          <p:cNvPicPr>
            <a:picLocks noChangeAspect="1"/>
          </p:cNvPicPr>
          <p:nvPr/>
        </p:nvPicPr>
        <p:blipFill>
          <a:blip r:embed="rId10"/>
          <a:stretch>
            <a:fillRect/>
          </a:stretch>
        </p:blipFill>
        <p:spPr>
          <a:xfrm>
            <a:off x="9386888" y="4729163"/>
            <a:ext cx="2181225" cy="1066800"/>
          </a:xfrm>
          <a:prstGeom prst="rect">
            <a:avLst/>
          </a:prstGeom>
        </p:spPr>
      </p:pic>
    </p:spTree>
    <p:extLst>
      <p:ext uri="{BB962C8B-B14F-4D97-AF65-F5344CB8AC3E}">
        <p14:creationId xmlns:p14="http://schemas.microsoft.com/office/powerpoint/2010/main" val="36499813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5596D9-4AB4-9A8E-A597-F1B7A93DC41D}"/>
              </a:ext>
            </a:extLst>
          </p:cNvPr>
          <p:cNvPicPr>
            <a:picLocks noChangeAspect="1"/>
          </p:cNvPicPr>
          <p:nvPr/>
        </p:nvPicPr>
        <p:blipFill rotWithShape="1">
          <a:blip r:embed="rId2"/>
          <a:srcRect b="15730"/>
          <a:stretch/>
        </p:blipFill>
        <p:spPr>
          <a:xfrm>
            <a:off x="12495" y="10"/>
            <a:ext cx="12191999" cy="6857990"/>
          </a:xfrm>
          <a:prstGeom prst="rect">
            <a:avLst/>
          </a:prstGeom>
        </p:spPr>
      </p:pic>
      <p:pic>
        <p:nvPicPr>
          <p:cNvPr id="15" name="Picture 14">
            <a:extLst>
              <a:ext uri="{FF2B5EF4-FFF2-40B4-BE49-F238E27FC236}">
                <a16:creationId xmlns:a16="http://schemas.microsoft.com/office/drawing/2014/main" id="{55344C99-469F-50C5-2016-14EC873EDDF8}"/>
              </a:ext>
            </a:extLst>
          </p:cNvPr>
          <p:cNvPicPr>
            <a:picLocks noChangeAspect="1"/>
          </p:cNvPicPr>
          <p:nvPr/>
        </p:nvPicPr>
        <p:blipFill>
          <a:blip r:embed="rId3"/>
          <a:stretch>
            <a:fillRect/>
          </a:stretch>
        </p:blipFill>
        <p:spPr>
          <a:xfrm>
            <a:off x="10850057" y="4887772"/>
            <a:ext cx="1144681" cy="706094"/>
          </a:xfrm>
          <a:prstGeom prst="rect">
            <a:avLst/>
          </a:prstGeom>
        </p:spPr>
      </p:pic>
      <p:pic>
        <p:nvPicPr>
          <p:cNvPr id="17" name="Picture 16">
            <a:extLst>
              <a:ext uri="{FF2B5EF4-FFF2-40B4-BE49-F238E27FC236}">
                <a16:creationId xmlns:a16="http://schemas.microsoft.com/office/drawing/2014/main" id="{2279C82A-8781-A688-7633-C1015356A9B3}"/>
              </a:ext>
            </a:extLst>
          </p:cNvPr>
          <p:cNvPicPr>
            <a:picLocks noChangeAspect="1"/>
          </p:cNvPicPr>
          <p:nvPr/>
        </p:nvPicPr>
        <p:blipFill>
          <a:blip r:embed="rId4"/>
          <a:stretch>
            <a:fillRect/>
          </a:stretch>
        </p:blipFill>
        <p:spPr>
          <a:xfrm>
            <a:off x="9795919" y="5797087"/>
            <a:ext cx="2197530" cy="461031"/>
          </a:xfrm>
          <a:prstGeom prst="rect">
            <a:avLst/>
          </a:prstGeom>
        </p:spPr>
      </p:pic>
      <p:pic>
        <p:nvPicPr>
          <p:cNvPr id="19" name="Picture 18">
            <a:extLst>
              <a:ext uri="{FF2B5EF4-FFF2-40B4-BE49-F238E27FC236}">
                <a16:creationId xmlns:a16="http://schemas.microsoft.com/office/drawing/2014/main" id="{E5841130-5A9D-07CC-E3F4-8B21D4C4A126}"/>
              </a:ext>
            </a:extLst>
          </p:cNvPr>
          <p:cNvPicPr>
            <a:picLocks noChangeAspect="1"/>
          </p:cNvPicPr>
          <p:nvPr/>
        </p:nvPicPr>
        <p:blipFill>
          <a:blip r:embed="rId5"/>
          <a:stretch>
            <a:fillRect/>
          </a:stretch>
        </p:blipFill>
        <p:spPr>
          <a:xfrm>
            <a:off x="9795919" y="6326233"/>
            <a:ext cx="2210025" cy="463652"/>
          </a:xfrm>
          <a:prstGeom prst="rect">
            <a:avLst/>
          </a:prstGeom>
        </p:spPr>
      </p:pic>
      <p:sp>
        <p:nvSpPr>
          <p:cNvPr id="20" name="TextBox 19">
            <a:extLst>
              <a:ext uri="{FF2B5EF4-FFF2-40B4-BE49-F238E27FC236}">
                <a16:creationId xmlns:a16="http://schemas.microsoft.com/office/drawing/2014/main" id="{E16205FB-81D4-E73B-CE9B-A3C2C9717589}"/>
              </a:ext>
            </a:extLst>
          </p:cNvPr>
          <p:cNvSpPr txBox="1"/>
          <p:nvPr/>
        </p:nvSpPr>
        <p:spPr>
          <a:xfrm>
            <a:off x="2339580" y="2255048"/>
            <a:ext cx="7782242" cy="1200329"/>
          </a:xfrm>
          <a:prstGeom prst="rect">
            <a:avLst/>
          </a:prstGeom>
          <a:noFill/>
        </p:spPr>
        <p:txBody>
          <a:bodyPr wrap="square" rtlCol="0">
            <a:spAutoFit/>
          </a:bodyPr>
          <a:lstStyle/>
          <a:p>
            <a:r>
              <a:rPr lang="fi-FI" sz="7200" err="1">
                <a:solidFill>
                  <a:schemeClr val="bg1"/>
                </a:solidFill>
              </a:rPr>
              <a:t>Welcome</a:t>
            </a:r>
            <a:r>
              <a:rPr lang="fi-FI" sz="7200">
                <a:solidFill>
                  <a:schemeClr val="bg1"/>
                </a:solidFill>
              </a:rPr>
              <a:t> to </a:t>
            </a:r>
            <a:r>
              <a:rPr lang="fi-FI" sz="7200" err="1">
                <a:solidFill>
                  <a:schemeClr val="bg1"/>
                </a:solidFill>
              </a:rPr>
              <a:t>work</a:t>
            </a:r>
            <a:r>
              <a:rPr lang="fi-FI" sz="7200">
                <a:solidFill>
                  <a:schemeClr val="bg1"/>
                </a:solidFill>
              </a:rPr>
              <a:t>! </a:t>
            </a:r>
          </a:p>
        </p:txBody>
      </p:sp>
    </p:spTree>
    <p:extLst>
      <p:ext uri="{BB962C8B-B14F-4D97-AF65-F5344CB8AC3E}">
        <p14:creationId xmlns:p14="http://schemas.microsoft.com/office/powerpoint/2010/main" val="2845047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AF27F-ECB7-50BE-47BC-19E904CF81EC}"/>
              </a:ext>
            </a:extLst>
          </p:cNvPr>
          <p:cNvSpPr>
            <a:spLocks noGrp="1"/>
          </p:cNvSpPr>
          <p:nvPr>
            <p:ph type="title"/>
          </p:nvPr>
        </p:nvSpPr>
        <p:spPr>
          <a:xfrm>
            <a:off x="838200" y="365125"/>
            <a:ext cx="4889066" cy="1033907"/>
          </a:xfrm>
        </p:spPr>
        <p:txBody>
          <a:bodyPr anchor="b">
            <a:normAutofit/>
          </a:bodyPr>
          <a:lstStyle/>
          <a:p>
            <a:r>
              <a:rPr lang="en-US" err="1"/>
              <a:t>Kielen</a:t>
            </a:r>
            <a:r>
              <a:rPr lang="en-US"/>
              <a:t> </a:t>
            </a:r>
            <a:r>
              <a:rPr lang="en-US" err="1"/>
              <a:t>osa-alueet</a:t>
            </a:r>
          </a:p>
        </p:txBody>
      </p:sp>
      <p:sp>
        <p:nvSpPr>
          <p:cNvPr id="3" name="Content Placeholder 2">
            <a:extLst>
              <a:ext uri="{FF2B5EF4-FFF2-40B4-BE49-F238E27FC236}">
                <a16:creationId xmlns:a16="http://schemas.microsoft.com/office/drawing/2014/main" id="{65E112B1-1A13-2044-7837-F4D89AA27324}"/>
              </a:ext>
            </a:extLst>
          </p:cNvPr>
          <p:cNvSpPr>
            <a:spLocks noGrp="1"/>
          </p:cNvSpPr>
          <p:nvPr>
            <p:ph idx="1"/>
          </p:nvPr>
        </p:nvSpPr>
        <p:spPr>
          <a:xfrm>
            <a:off x="838200" y="1886786"/>
            <a:ext cx="4889066" cy="3645334"/>
          </a:xfrm>
        </p:spPr>
        <p:txBody>
          <a:bodyPr vert="horz" lIns="0" tIns="0" rIns="0" bIns="0" rtlCol="0">
            <a:normAutofit/>
          </a:bodyPr>
          <a:lstStyle/>
          <a:p>
            <a:r>
              <a:rPr lang="en-US" err="1"/>
              <a:t>Puhuminen</a:t>
            </a:r>
          </a:p>
          <a:p>
            <a:r>
              <a:rPr lang="en-US" err="1"/>
              <a:t>Kuunteleminen</a:t>
            </a:r>
          </a:p>
          <a:p>
            <a:r>
              <a:rPr lang="en-US" err="1"/>
              <a:t>Kirjoittaminen</a:t>
            </a:r>
          </a:p>
          <a:p>
            <a:r>
              <a:rPr lang="en-US" err="1"/>
              <a:t>Lukeminen</a:t>
            </a:r>
          </a:p>
          <a:p>
            <a:endParaRPr lang="en-US"/>
          </a:p>
        </p:txBody>
      </p:sp>
      <p:pic>
        <p:nvPicPr>
          <p:cNvPr id="4" name="Picture 3">
            <a:extLst>
              <a:ext uri="{FF2B5EF4-FFF2-40B4-BE49-F238E27FC236}">
                <a16:creationId xmlns:a16="http://schemas.microsoft.com/office/drawing/2014/main" id="{56DF4E52-6729-F9D0-6F36-299DE54B920C}"/>
              </a:ext>
            </a:extLst>
          </p:cNvPr>
          <p:cNvPicPr>
            <a:picLocks noChangeAspect="1"/>
          </p:cNvPicPr>
          <p:nvPr/>
        </p:nvPicPr>
        <p:blipFill>
          <a:blip r:embed="rId2"/>
          <a:srcRect l="16879" r="14065" b="2"/>
          <a:stretch>
            <a:fillRect/>
          </a:stretch>
        </p:blipFill>
        <p:spPr>
          <a:xfrm>
            <a:off x="6096000" y="1"/>
            <a:ext cx="6095999" cy="5911354"/>
          </a:xfrm>
          <a:prstGeom prst="rect">
            <a:avLst/>
          </a:prstGeom>
          <a:noFill/>
        </p:spPr>
      </p:pic>
      <p:sp>
        <p:nvSpPr>
          <p:cNvPr id="6" name="TextBox 5">
            <a:extLst>
              <a:ext uri="{FF2B5EF4-FFF2-40B4-BE49-F238E27FC236}">
                <a16:creationId xmlns:a16="http://schemas.microsoft.com/office/drawing/2014/main" id="{9E1A7025-2536-C37E-347D-4E321AD3739C}"/>
              </a:ext>
            </a:extLst>
          </p:cNvPr>
          <p:cNvSpPr txBox="1"/>
          <p:nvPr/>
        </p:nvSpPr>
        <p:spPr>
          <a:xfrm>
            <a:off x="3279727" y="5536817"/>
            <a:ext cx="2743200"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a:ea typeface="Tahoma"/>
                <a:cs typeface="Tahoma"/>
              </a:rPr>
              <a:t>(Kuva: ChatGPT-4, 13.6.2025)</a:t>
            </a:r>
            <a:endParaRPr lang="en-US" sz="1600" err="1"/>
          </a:p>
        </p:txBody>
      </p:sp>
      <p:pic>
        <p:nvPicPr>
          <p:cNvPr id="10" name="Picture 9" descr="A black and white symbols&#10;&#10;AI-generated content may be incorrect.">
            <a:extLst>
              <a:ext uri="{FF2B5EF4-FFF2-40B4-BE49-F238E27FC236}">
                <a16:creationId xmlns:a16="http://schemas.microsoft.com/office/drawing/2014/main" id="{67F80B1E-034F-1458-D37B-0F54B50CF9C3}"/>
              </a:ext>
            </a:extLst>
          </p:cNvPr>
          <p:cNvPicPr>
            <a:picLocks noChangeAspect="1"/>
          </p:cNvPicPr>
          <p:nvPr/>
        </p:nvPicPr>
        <p:blipFill>
          <a:blip r:embed="rId3"/>
          <a:stretch>
            <a:fillRect/>
          </a:stretch>
        </p:blipFill>
        <p:spPr>
          <a:xfrm>
            <a:off x="9436770" y="6392983"/>
            <a:ext cx="1352550" cy="304800"/>
          </a:xfrm>
          <a:prstGeom prst="rect">
            <a:avLst/>
          </a:prstGeom>
        </p:spPr>
      </p:pic>
      <p:pic>
        <p:nvPicPr>
          <p:cNvPr id="12" name="Picture 3" descr="Kuva, joka sisältää kohteen teksti, Fontti, logo, Grafiikka&#10;&#10;Kuvaus luotu automaattisesti">
            <a:extLst>
              <a:ext uri="{FF2B5EF4-FFF2-40B4-BE49-F238E27FC236}">
                <a16:creationId xmlns:a16="http://schemas.microsoft.com/office/drawing/2014/main" id="{46EBAC90-0286-C664-4815-D2F6E7459F8F}"/>
              </a:ext>
            </a:extLst>
          </p:cNvPr>
          <p:cNvPicPr>
            <a:picLocks noChangeAspect="1"/>
          </p:cNvPicPr>
          <p:nvPr/>
        </p:nvPicPr>
        <p:blipFill>
          <a:blip r:embed="rId4"/>
          <a:stretch>
            <a:fillRect/>
          </a:stretch>
        </p:blipFill>
        <p:spPr>
          <a:xfrm>
            <a:off x="10932739" y="6095877"/>
            <a:ext cx="987800" cy="605241"/>
          </a:xfrm>
          <a:prstGeom prst="rect">
            <a:avLst/>
          </a:prstGeom>
        </p:spPr>
      </p:pic>
    </p:spTree>
    <p:extLst>
      <p:ext uri="{BB962C8B-B14F-4D97-AF65-F5344CB8AC3E}">
        <p14:creationId xmlns:p14="http://schemas.microsoft.com/office/powerpoint/2010/main" val="1347807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72A77-6220-A6E4-FEE5-FC217BA11A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403A97-9A50-AAE6-D096-1EA005AD274F}"/>
              </a:ext>
            </a:extLst>
          </p:cNvPr>
          <p:cNvSpPr>
            <a:spLocks noGrp="1"/>
          </p:cNvSpPr>
          <p:nvPr>
            <p:ph type="title"/>
          </p:nvPr>
        </p:nvSpPr>
        <p:spPr/>
        <p:txBody>
          <a:bodyPr/>
          <a:lstStyle/>
          <a:p>
            <a:r>
              <a:rPr lang="en-US" err="1">
                <a:ea typeface="Tahoma"/>
                <a:cs typeface="Tahoma"/>
              </a:rPr>
              <a:t>Suomen</a:t>
            </a:r>
            <a:r>
              <a:rPr lang="en-US">
                <a:ea typeface="Tahoma"/>
                <a:cs typeface="Tahoma"/>
              </a:rPr>
              <a:t> </a:t>
            </a:r>
            <a:r>
              <a:rPr lang="en-US" err="1">
                <a:ea typeface="Tahoma"/>
                <a:cs typeface="Tahoma"/>
              </a:rPr>
              <a:t>kielen</a:t>
            </a:r>
            <a:r>
              <a:rPr lang="en-US">
                <a:ea typeface="Tahoma"/>
                <a:cs typeface="Tahoma"/>
              </a:rPr>
              <a:t> </a:t>
            </a:r>
            <a:r>
              <a:rPr lang="en-US" err="1">
                <a:ea typeface="Tahoma"/>
                <a:cs typeface="Tahoma"/>
              </a:rPr>
              <a:t>oppimisen</a:t>
            </a:r>
            <a:r>
              <a:rPr lang="en-US">
                <a:ea typeface="Tahoma"/>
                <a:cs typeface="Tahoma"/>
              </a:rPr>
              <a:t> </a:t>
            </a:r>
            <a:r>
              <a:rPr lang="en-US" err="1">
                <a:ea typeface="Tahoma"/>
                <a:cs typeface="Tahoma"/>
              </a:rPr>
              <a:t>polku</a:t>
            </a:r>
            <a:br>
              <a:rPr lang="en-US">
                <a:ea typeface="Tahoma"/>
                <a:cs typeface="Tahoma"/>
              </a:rPr>
            </a:br>
            <a:endParaRPr lang="en-US">
              <a:ea typeface="Tahoma"/>
              <a:cs typeface="Tahoma"/>
            </a:endParaRPr>
          </a:p>
        </p:txBody>
      </p:sp>
      <p:sp>
        <p:nvSpPr>
          <p:cNvPr id="3" name="Content Placeholder 2">
            <a:extLst>
              <a:ext uri="{FF2B5EF4-FFF2-40B4-BE49-F238E27FC236}">
                <a16:creationId xmlns:a16="http://schemas.microsoft.com/office/drawing/2014/main" id="{3FA4323C-A46E-5EFC-32F6-6FD06BA1806B}"/>
              </a:ext>
            </a:extLst>
          </p:cNvPr>
          <p:cNvSpPr>
            <a:spLocks noGrp="1"/>
          </p:cNvSpPr>
          <p:nvPr>
            <p:ph idx="1"/>
          </p:nvPr>
        </p:nvSpPr>
        <p:spPr>
          <a:xfrm>
            <a:off x="691662" y="3006499"/>
            <a:ext cx="11091984" cy="586443"/>
          </a:xfrm>
        </p:spPr>
        <p:txBody>
          <a:bodyPr vert="horz" lIns="0" tIns="0" rIns="0" bIns="0" rtlCol="0" anchor="t">
            <a:noAutofit/>
          </a:bodyPr>
          <a:lstStyle/>
          <a:p>
            <a:pPr marL="0" indent="0">
              <a:buNone/>
            </a:pPr>
            <a:r>
              <a:rPr lang="en-US" sz="1800" err="1">
                <a:solidFill>
                  <a:srgbClr val="1B1C1E"/>
                </a:solidFill>
                <a:ea typeface="Tahoma"/>
                <a:cs typeface="Tahoma"/>
              </a:rPr>
              <a:t>Tässä</a:t>
            </a:r>
            <a:r>
              <a:rPr lang="en-US" sz="1800">
                <a:solidFill>
                  <a:srgbClr val="1B1C1E"/>
                </a:solidFill>
                <a:ea typeface="Tahoma"/>
                <a:cs typeface="Tahoma"/>
              </a:rPr>
              <a:t> </a:t>
            </a:r>
            <a:r>
              <a:rPr lang="en-US" sz="1800" err="1">
                <a:solidFill>
                  <a:srgbClr val="1B1C1E"/>
                </a:solidFill>
                <a:ea typeface="Tahoma"/>
                <a:cs typeface="Tahoma"/>
              </a:rPr>
              <a:t>diassa</a:t>
            </a:r>
            <a:r>
              <a:rPr lang="en-US" sz="1800">
                <a:solidFill>
                  <a:srgbClr val="1B1C1E"/>
                </a:solidFill>
                <a:ea typeface="Tahoma"/>
                <a:cs typeface="Tahoma"/>
              </a:rPr>
              <a:t> </a:t>
            </a:r>
            <a:r>
              <a:rPr lang="en-US" sz="1800" err="1">
                <a:solidFill>
                  <a:srgbClr val="1B1C1E"/>
                </a:solidFill>
                <a:ea typeface="Tahoma"/>
                <a:cs typeface="Tahoma"/>
              </a:rPr>
              <a:t>koulutusorganisaatio</a:t>
            </a:r>
            <a:r>
              <a:rPr lang="en-US" sz="1800">
                <a:solidFill>
                  <a:srgbClr val="1B1C1E"/>
                </a:solidFill>
                <a:ea typeface="Tahoma"/>
                <a:cs typeface="Tahoma"/>
              </a:rPr>
              <a:t> </a:t>
            </a:r>
            <a:r>
              <a:rPr lang="en-US" sz="1800" err="1">
                <a:solidFill>
                  <a:srgbClr val="1B1C1E"/>
                </a:solidFill>
                <a:ea typeface="Tahoma"/>
                <a:cs typeface="Tahoma"/>
              </a:rPr>
              <a:t>voi</a:t>
            </a:r>
            <a:r>
              <a:rPr lang="en-US" sz="1800">
                <a:solidFill>
                  <a:srgbClr val="1B1C1E"/>
                </a:solidFill>
                <a:ea typeface="Tahoma"/>
                <a:cs typeface="Tahoma"/>
              </a:rPr>
              <a:t> </a:t>
            </a:r>
            <a:r>
              <a:rPr lang="en-US" sz="1800" err="1">
                <a:solidFill>
                  <a:srgbClr val="1B1C1E"/>
                </a:solidFill>
                <a:ea typeface="Tahoma"/>
                <a:cs typeface="Tahoma"/>
              </a:rPr>
              <a:t>esitellä</a:t>
            </a:r>
            <a:r>
              <a:rPr lang="en-US" sz="1800">
                <a:solidFill>
                  <a:srgbClr val="1B1C1E"/>
                </a:solidFill>
                <a:ea typeface="Tahoma"/>
                <a:cs typeface="Tahoma"/>
              </a:rPr>
              <a:t> </a:t>
            </a:r>
            <a:r>
              <a:rPr lang="en-US" sz="1800" err="1">
                <a:solidFill>
                  <a:srgbClr val="1B1C1E"/>
                </a:solidFill>
                <a:ea typeface="Tahoma"/>
                <a:cs typeface="Tahoma"/>
              </a:rPr>
              <a:t>kansainvälisen</a:t>
            </a:r>
            <a:r>
              <a:rPr lang="en-US" sz="1800">
                <a:solidFill>
                  <a:srgbClr val="1B1C1E"/>
                </a:solidFill>
                <a:ea typeface="Tahoma"/>
                <a:cs typeface="Tahoma"/>
              </a:rPr>
              <a:t> </a:t>
            </a:r>
            <a:r>
              <a:rPr lang="en-US" sz="1800" err="1">
                <a:solidFill>
                  <a:srgbClr val="1B1C1E"/>
                </a:solidFill>
                <a:ea typeface="Tahoma"/>
                <a:cs typeface="Tahoma"/>
              </a:rPr>
              <a:t>opiskelijan</a:t>
            </a:r>
            <a:r>
              <a:rPr lang="en-US" sz="1800">
                <a:solidFill>
                  <a:srgbClr val="1B1C1E"/>
                </a:solidFill>
                <a:ea typeface="Tahoma"/>
                <a:cs typeface="Tahoma"/>
              </a:rPr>
              <a:t> </a:t>
            </a:r>
            <a:r>
              <a:rPr lang="en-US" sz="1800" err="1">
                <a:solidFill>
                  <a:srgbClr val="1B1C1E"/>
                </a:solidFill>
                <a:ea typeface="Tahoma"/>
                <a:cs typeface="Tahoma"/>
              </a:rPr>
              <a:t>suomen</a:t>
            </a:r>
            <a:r>
              <a:rPr lang="en-US" sz="1800">
                <a:solidFill>
                  <a:srgbClr val="1B1C1E"/>
                </a:solidFill>
                <a:ea typeface="Tahoma"/>
                <a:cs typeface="Tahoma"/>
              </a:rPr>
              <a:t> </a:t>
            </a:r>
            <a:r>
              <a:rPr lang="en-US" sz="1800" err="1">
                <a:solidFill>
                  <a:srgbClr val="1B1C1E"/>
                </a:solidFill>
                <a:ea typeface="Tahoma"/>
                <a:cs typeface="Tahoma"/>
              </a:rPr>
              <a:t>kielen</a:t>
            </a:r>
            <a:r>
              <a:rPr lang="en-US" sz="1800">
                <a:solidFill>
                  <a:srgbClr val="1B1C1E"/>
                </a:solidFill>
                <a:ea typeface="Tahoma"/>
                <a:cs typeface="Tahoma"/>
              </a:rPr>
              <a:t> </a:t>
            </a:r>
            <a:r>
              <a:rPr lang="en-US" sz="1800" err="1">
                <a:solidFill>
                  <a:srgbClr val="1B1C1E"/>
                </a:solidFill>
                <a:ea typeface="Tahoma"/>
                <a:cs typeface="Tahoma"/>
              </a:rPr>
              <a:t>oppimisen</a:t>
            </a:r>
            <a:r>
              <a:rPr lang="en-US" sz="1800">
                <a:solidFill>
                  <a:srgbClr val="1B1C1E"/>
                </a:solidFill>
                <a:ea typeface="Tahoma"/>
                <a:cs typeface="Tahoma"/>
              </a:rPr>
              <a:t> </a:t>
            </a:r>
            <a:r>
              <a:rPr lang="en-US" sz="1800" err="1">
                <a:solidFill>
                  <a:srgbClr val="1B1C1E"/>
                </a:solidFill>
                <a:ea typeface="Tahoma"/>
                <a:cs typeface="Tahoma"/>
              </a:rPr>
              <a:t>polkua</a:t>
            </a:r>
          </a:p>
        </p:txBody>
      </p:sp>
      <p:pic>
        <p:nvPicPr>
          <p:cNvPr id="6" name="Picture 3" descr="Kuva, joka sisältää kohteen teksti, Fontti, logo, Grafiikka&#10;&#10;Kuvaus luotu automaattisesti">
            <a:extLst>
              <a:ext uri="{FF2B5EF4-FFF2-40B4-BE49-F238E27FC236}">
                <a16:creationId xmlns:a16="http://schemas.microsoft.com/office/drawing/2014/main" id="{3309EFFC-AD83-BD47-488E-B38DF59FDE20}"/>
              </a:ext>
            </a:extLst>
          </p:cNvPr>
          <p:cNvPicPr>
            <a:picLocks noChangeAspect="1"/>
          </p:cNvPicPr>
          <p:nvPr/>
        </p:nvPicPr>
        <p:blipFill>
          <a:blip r:embed="rId3"/>
          <a:stretch>
            <a:fillRect/>
          </a:stretch>
        </p:blipFill>
        <p:spPr>
          <a:xfrm>
            <a:off x="10932739" y="6095877"/>
            <a:ext cx="987800" cy="605241"/>
          </a:xfrm>
          <a:prstGeom prst="rect">
            <a:avLst/>
          </a:prstGeom>
        </p:spPr>
      </p:pic>
      <p:pic>
        <p:nvPicPr>
          <p:cNvPr id="5" name="Picture 4">
            <a:extLst>
              <a:ext uri="{FF2B5EF4-FFF2-40B4-BE49-F238E27FC236}">
                <a16:creationId xmlns:a16="http://schemas.microsoft.com/office/drawing/2014/main" id="{BC069DA1-20D2-36B3-E21D-A436C5DD9A1B}"/>
              </a:ext>
            </a:extLst>
          </p:cNvPr>
          <p:cNvPicPr>
            <a:picLocks noChangeAspect="1"/>
          </p:cNvPicPr>
          <p:nvPr/>
        </p:nvPicPr>
        <p:blipFill>
          <a:blip r:embed="rId4"/>
          <a:stretch>
            <a:fillRect/>
          </a:stretch>
        </p:blipFill>
        <p:spPr>
          <a:xfrm>
            <a:off x="9444648" y="6402753"/>
            <a:ext cx="1352550" cy="304800"/>
          </a:xfrm>
          <a:prstGeom prst="rect">
            <a:avLst/>
          </a:prstGeom>
        </p:spPr>
      </p:pic>
    </p:spTree>
    <p:extLst>
      <p:ext uri="{BB962C8B-B14F-4D97-AF65-F5344CB8AC3E}">
        <p14:creationId xmlns:p14="http://schemas.microsoft.com/office/powerpoint/2010/main" val="1470752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9B8C1-BB49-2D54-0632-02607F673E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61B100-3350-608E-2684-1448D7A0F2C5}"/>
              </a:ext>
            </a:extLst>
          </p:cNvPr>
          <p:cNvSpPr>
            <a:spLocks noGrp="1"/>
          </p:cNvSpPr>
          <p:nvPr>
            <p:ph type="title"/>
          </p:nvPr>
        </p:nvSpPr>
        <p:spPr>
          <a:xfrm>
            <a:off x="899652" y="807577"/>
            <a:ext cx="10515600" cy="1169100"/>
          </a:xfrm>
        </p:spPr>
        <p:txBody>
          <a:bodyPr/>
          <a:lstStyle/>
          <a:p>
            <a:r>
              <a:rPr lang="en-US" err="1">
                <a:ea typeface="Tahoma"/>
                <a:cs typeface="Tahoma"/>
              </a:rPr>
              <a:t>Myytit</a:t>
            </a:r>
            <a:r>
              <a:rPr lang="en-US">
                <a:ea typeface="Tahoma"/>
                <a:cs typeface="Tahoma"/>
              </a:rPr>
              <a:t> </a:t>
            </a:r>
            <a:r>
              <a:rPr lang="en-US" err="1">
                <a:ea typeface="Tahoma"/>
                <a:cs typeface="Tahoma"/>
              </a:rPr>
              <a:t>kielenoppimisesta</a:t>
            </a:r>
            <a:br>
              <a:rPr lang="en-US">
                <a:ea typeface="Tahoma"/>
                <a:cs typeface="Tahoma"/>
              </a:rPr>
            </a:br>
            <a:r>
              <a:rPr lang="en-US">
                <a:ea typeface="Tahoma"/>
                <a:cs typeface="Tahoma"/>
              </a:rPr>
              <a:t>   </a:t>
            </a:r>
            <a:br>
              <a:rPr lang="en-US">
                <a:ea typeface="Tahoma"/>
                <a:cs typeface="Tahoma"/>
              </a:rPr>
            </a:br>
            <a:endParaRPr lang="en-US">
              <a:ea typeface="Tahoma"/>
              <a:cs typeface="Tahoma"/>
            </a:endParaRPr>
          </a:p>
        </p:txBody>
      </p:sp>
      <p:sp>
        <p:nvSpPr>
          <p:cNvPr id="3" name="Content Placeholder 2">
            <a:extLst>
              <a:ext uri="{FF2B5EF4-FFF2-40B4-BE49-F238E27FC236}">
                <a16:creationId xmlns:a16="http://schemas.microsoft.com/office/drawing/2014/main" id="{230E3431-403E-0CEC-F9D5-49912B146B89}"/>
              </a:ext>
            </a:extLst>
          </p:cNvPr>
          <p:cNvSpPr>
            <a:spLocks noGrp="1"/>
          </p:cNvSpPr>
          <p:nvPr>
            <p:ph idx="1"/>
          </p:nvPr>
        </p:nvSpPr>
        <p:spPr>
          <a:xfrm>
            <a:off x="916354" y="1150977"/>
            <a:ext cx="10515600" cy="5556602"/>
          </a:xfrm>
        </p:spPr>
        <p:txBody>
          <a:bodyPr vert="horz" lIns="0" tIns="0" rIns="0" bIns="0" rtlCol="0" anchor="t">
            <a:noAutofit/>
          </a:bodyPr>
          <a:lstStyle/>
          <a:p>
            <a:pPr marL="0" indent="0">
              <a:buNone/>
            </a:pPr>
            <a:endParaRPr lang="en-US" sz="1800">
              <a:solidFill>
                <a:srgbClr val="252525"/>
              </a:solidFill>
              <a:ea typeface="Tahoma"/>
              <a:cs typeface="Tahoma"/>
            </a:endParaRPr>
          </a:p>
          <a:p>
            <a:pPr marL="0" indent="0">
              <a:buNone/>
            </a:pPr>
            <a:r>
              <a:rPr lang="en-US" sz="1800" b="1" err="1">
                <a:solidFill>
                  <a:srgbClr val="252525"/>
                </a:solidFill>
                <a:ea typeface="Tahoma"/>
                <a:cs typeface="Tahoma"/>
              </a:rPr>
              <a:t>Myytti</a:t>
            </a:r>
            <a:r>
              <a:rPr lang="en-US" sz="1800" b="1">
                <a:solidFill>
                  <a:srgbClr val="252525"/>
                </a:solidFill>
                <a:ea typeface="Tahoma"/>
                <a:cs typeface="Tahoma"/>
              </a:rPr>
              <a:t> 1. Suomi on </a:t>
            </a:r>
            <a:r>
              <a:rPr lang="en-US" sz="1800" b="1" err="1">
                <a:solidFill>
                  <a:srgbClr val="252525"/>
                </a:solidFill>
                <a:ea typeface="Tahoma"/>
                <a:cs typeface="Tahoma"/>
              </a:rPr>
              <a:t>maailman</a:t>
            </a:r>
            <a:r>
              <a:rPr lang="en-US" sz="1800" b="1">
                <a:solidFill>
                  <a:srgbClr val="252525"/>
                </a:solidFill>
                <a:ea typeface="Tahoma"/>
                <a:cs typeface="Tahoma"/>
              </a:rPr>
              <a:t> </a:t>
            </a:r>
            <a:r>
              <a:rPr lang="en-US" sz="1800" b="1" err="1">
                <a:solidFill>
                  <a:srgbClr val="252525"/>
                </a:solidFill>
                <a:ea typeface="Tahoma"/>
                <a:cs typeface="Tahoma"/>
              </a:rPr>
              <a:t>vaikein</a:t>
            </a:r>
            <a:r>
              <a:rPr lang="en-US" sz="1800" b="1">
                <a:solidFill>
                  <a:srgbClr val="252525"/>
                </a:solidFill>
                <a:ea typeface="Tahoma"/>
                <a:cs typeface="Tahoma"/>
              </a:rPr>
              <a:t> </a:t>
            </a:r>
            <a:r>
              <a:rPr lang="en-US" sz="1800" b="1" err="1">
                <a:solidFill>
                  <a:srgbClr val="252525"/>
                </a:solidFill>
                <a:ea typeface="Tahoma"/>
                <a:cs typeface="Tahoma"/>
              </a:rPr>
              <a:t>kieli</a:t>
            </a:r>
            <a:endParaRPr lang="en-US" sz="1800" b="1">
              <a:solidFill>
                <a:srgbClr val="252525"/>
              </a:solidFill>
              <a:ea typeface="Tahoma"/>
              <a:cs typeface="Tahoma"/>
            </a:endParaRPr>
          </a:p>
          <a:p>
            <a:pPr>
              <a:buFont typeface="Calibri" panose="020B0604020202020204" pitchFamily="34" charset="0"/>
              <a:buChar char="-"/>
            </a:pPr>
            <a:r>
              <a:rPr lang="en-US" sz="1800" err="1">
                <a:solidFill>
                  <a:srgbClr val="252525"/>
                </a:solidFill>
                <a:ea typeface="Tahoma"/>
                <a:cs typeface="Tahoma"/>
              </a:rPr>
              <a:t>suomi</a:t>
            </a:r>
            <a:r>
              <a:rPr lang="en-US" sz="1800">
                <a:solidFill>
                  <a:srgbClr val="252525"/>
                </a:solidFill>
                <a:ea typeface="Tahoma"/>
                <a:cs typeface="Tahoma"/>
              </a:rPr>
              <a:t> on </a:t>
            </a:r>
            <a:r>
              <a:rPr lang="en-US" sz="1800" err="1">
                <a:solidFill>
                  <a:srgbClr val="252525"/>
                </a:solidFill>
                <a:ea typeface="Tahoma"/>
                <a:cs typeface="Tahoma"/>
              </a:rPr>
              <a:t>erilainen</a:t>
            </a:r>
            <a:r>
              <a:rPr lang="en-US" sz="1800">
                <a:solidFill>
                  <a:srgbClr val="252525"/>
                </a:solidFill>
                <a:ea typeface="Tahoma"/>
                <a:cs typeface="Tahoma"/>
              </a:rPr>
              <a:t> (</a:t>
            </a:r>
            <a:r>
              <a:rPr lang="en-US" sz="1800" err="1">
                <a:solidFill>
                  <a:srgbClr val="252525"/>
                </a:solidFill>
                <a:ea typeface="Tahoma"/>
                <a:cs typeface="Tahoma"/>
              </a:rPr>
              <a:t>sanasto</a:t>
            </a:r>
            <a:r>
              <a:rPr lang="en-US" sz="1800">
                <a:solidFill>
                  <a:srgbClr val="252525"/>
                </a:solidFill>
                <a:ea typeface="Tahoma"/>
                <a:cs typeface="Tahoma"/>
              </a:rPr>
              <a:t> ja </a:t>
            </a:r>
            <a:r>
              <a:rPr lang="en-US" sz="1800" err="1">
                <a:solidFill>
                  <a:srgbClr val="252525"/>
                </a:solidFill>
                <a:ea typeface="Tahoma"/>
                <a:cs typeface="Tahoma"/>
              </a:rPr>
              <a:t>rakenne</a:t>
            </a:r>
            <a:r>
              <a:rPr lang="en-US" sz="1800">
                <a:solidFill>
                  <a:srgbClr val="252525"/>
                </a:solidFill>
                <a:ea typeface="Tahoma"/>
                <a:cs typeface="Tahoma"/>
              </a:rPr>
              <a:t>), </a:t>
            </a:r>
            <a:r>
              <a:rPr lang="en-US" sz="1800" err="1">
                <a:solidFill>
                  <a:srgbClr val="252525"/>
                </a:solidFill>
                <a:ea typeface="Tahoma"/>
                <a:cs typeface="Tahoma"/>
              </a:rPr>
              <a:t>ei</a:t>
            </a:r>
            <a:r>
              <a:rPr lang="en-US" sz="1800">
                <a:solidFill>
                  <a:srgbClr val="252525"/>
                </a:solidFill>
                <a:ea typeface="Tahoma"/>
                <a:cs typeface="Tahoma"/>
              </a:rPr>
              <a:t> </a:t>
            </a:r>
            <a:r>
              <a:rPr lang="en-US" sz="1800" err="1">
                <a:solidFill>
                  <a:srgbClr val="252525"/>
                </a:solidFill>
                <a:ea typeface="Tahoma"/>
                <a:cs typeface="Tahoma"/>
              </a:rPr>
              <a:t>mahdoton</a:t>
            </a:r>
            <a:endParaRPr lang="en-US" sz="1800">
              <a:solidFill>
                <a:srgbClr val="252525"/>
              </a:solidFill>
              <a:ea typeface="Tahoma"/>
              <a:cs typeface="Tahoma"/>
            </a:endParaRPr>
          </a:p>
          <a:p>
            <a:pPr>
              <a:buFont typeface="Calibri" panose="020B0604020202020204" pitchFamily="34" charset="0"/>
              <a:buChar char="-"/>
            </a:pPr>
            <a:r>
              <a:rPr lang="en-US" sz="1800" err="1">
                <a:solidFill>
                  <a:srgbClr val="252525"/>
                </a:solidFill>
                <a:ea typeface="Tahoma"/>
                <a:cs typeface="Tahoma"/>
              </a:rPr>
              <a:t>suomen</a:t>
            </a:r>
            <a:r>
              <a:rPr lang="en-US" sz="1800">
                <a:solidFill>
                  <a:srgbClr val="252525"/>
                </a:solidFill>
                <a:ea typeface="Tahoma"/>
                <a:cs typeface="Tahoma"/>
              </a:rPr>
              <a:t> </a:t>
            </a:r>
            <a:r>
              <a:rPr lang="en-US" sz="1800" err="1">
                <a:solidFill>
                  <a:srgbClr val="252525"/>
                </a:solidFill>
                <a:ea typeface="Tahoma"/>
                <a:cs typeface="Tahoma"/>
              </a:rPr>
              <a:t>kielen</a:t>
            </a:r>
            <a:r>
              <a:rPr lang="en-US" sz="1800">
                <a:solidFill>
                  <a:srgbClr val="252525"/>
                </a:solidFill>
                <a:ea typeface="Tahoma"/>
                <a:cs typeface="Tahoma"/>
              </a:rPr>
              <a:t> </a:t>
            </a:r>
            <a:r>
              <a:rPr lang="en-US" sz="1800" err="1">
                <a:solidFill>
                  <a:srgbClr val="252525"/>
                </a:solidFill>
                <a:ea typeface="Tahoma"/>
                <a:cs typeface="Tahoma"/>
              </a:rPr>
              <a:t>oppimista</a:t>
            </a:r>
            <a:r>
              <a:rPr lang="en-US" sz="1800">
                <a:solidFill>
                  <a:srgbClr val="252525"/>
                </a:solidFill>
                <a:ea typeface="Tahoma"/>
                <a:cs typeface="Tahoma"/>
              </a:rPr>
              <a:t> </a:t>
            </a:r>
            <a:r>
              <a:rPr lang="en-US" sz="1800" err="1">
                <a:solidFill>
                  <a:srgbClr val="252525"/>
                </a:solidFill>
                <a:ea typeface="Tahoma"/>
                <a:cs typeface="Tahoma"/>
              </a:rPr>
              <a:t>vaikeuttavat</a:t>
            </a:r>
            <a:r>
              <a:rPr lang="en-US" sz="1800">
                <a:solidFill>
                  <a:srgbClr val="252525"/>
                </a:solidFill>
                <a:ea typeface="Tahoma"/>
                <a:cs typeface="Tahoma"/>
              </a:rPr>
              <a:t> </a:t>
            </a:r>
            <a:r>
              <a:rPr lang="en-US" sz="1800" err="1">
                <a:solidFill>
                  <a:srgbClr val="252525"/>
                </a:solidFill>
                <a:ea typeface="Tahoma"/>
                <a:cs typeface="Tahoma"/>
              </a:rPr>
              <a:t>suomenkieliset</a:t>
            </a:r>
            <a:r>
              <a:rPr lang="en-US" sz="1800">
                <a:solidFill>
                  <a:srgbClr val="252525"/>
                </a:solidFill>
                <a:ea typeface="Tahoma"/>
                <a:cs typeface="Tahoma"/>
              </a:rPr>
              <a:t> </a:t>
            </a:r>
            <a:r>
              <a:rPr lang="en-US" sz="1800" err="1">
                <a:solidFill>
                  <a:srgbClr val="252525"/>
                </a:solidFill>
                <a:ea typeface="Tahoma"/>
                <a:cs typeface="Tahoma"/>
              </a:rPr>
              <a:t>itse</a:t>
            </a:r>
            <a:r>
              <a:rPr lang="en-US" sz="1800">
                <a:solidFill>
                  <a:srgbClr val="252525"/>
                </a:solidFill>
                <a:ea typeface="Tahoma"/>
                <a:cs typeface="Tahoma"/>
              </a:rPr>
              <a:t> --&gt; </a:t>
            </a:r>
            <a:r>
              <a:rPr lang="en-US" sz="1800" err="1">
                <a:solidFill>
                  <a:srgbClr val="252525"/>
                </a:solidFill>
                <a:ea typeface="Tahoma"/>
                <a:cs typeface="Tahoma"/>
              </a:rPr>
              <a:t>käytetään</a:t>
            </a:r>
            <a:r>
              <a:rPr lang="en-US" sz="1800">
                <a:solidFill>
                  <a:srgbClr val="252525"/>
                </a:solidFill>
                <a:ea typeface="Tahoma"/>
                <a:cs typeface="Tahoma"/>
              </a:rPr>
              <a:t> </a:t>
            </a:r>
            <a:r>
              <a:rPr lang="en-US" sz="1800" err="1">
                <a:solidFill>
                  <a:srgbClr val="252525"/>
                </a:solidFill>
                <a:ea typeface="Tahoma"/>
                <a:cs typeface="Tahoma"/>
              </a:rPr>
              <a:t>helposti</a:t>
            </a:r>
            <a:r>
              <a:rPr lang="en-US" sz="1800">
                <a:solidFill>
                  <a:srgbClr val="252525"/>
                </a:solidFill>
                <a:ea typeface="Tahoma"/>
                <a:cs typeface="Tahoma"/>
              </a:rPr>
              <a:t> </a:t>
            </a:r>
            <a:r>
              <a:rPr lang="en-US" sz="1800" err="1">
                <a:solidFill>
                  <a:srgbClr val="252525"/>
                </a:solidFill>
                <a:ea typeface="Tahoma"/>
                <a:cs typeface="Tahoma"/>
              </a:rPr>
              <a:t>englantia</a:t>
            </a:r>
            <a:endParaRPr lang="en-US" sz="1800">
              <a:solidFill>
                <a:srgbClr val="252525"/>
              </a:solidFill>
              <a:ea typeface="Tahoma"/>
              <a:cs typeface="Tahoma"/>
            </a:endParaRPr>
          </a:p>
          <a:p>
            <a:pPr>
              <a:buFont typeface="Calibri" panose="020B0604020202020204" pitchFamily="34" charset="0"/>
              <a:buChar char="-"/>
            </a:pPr>
            <a:r>
              <a:rPr lang="en-US" sz="1800" err="1">
                <a:solidFill>
                  <a:srgbClr val="252525"/>
                </a:solidFill>
                <a:ea typeface="Tahoma"/>
                <a:cs typeface="Tahoma"/>
              </a:rPr>
              <a:t>vaaditaan</a:t>
            </a:r>
            <a:r>
              <a:rPr lang="en-US" sz="1800">
                <a:solidFill>
                  <a:srgbClr val="252525"/>
                </a:solidFill>
                <a:ea typeface="Tahoma"/>
                <a:cs typeface="Tahoma"/>
              </a:rPr>
              <a:t> </a:t>
            </a:r>
            <a:r>
              <a:rPr lang="en-US" sz="1800" err="1">
                <a:solidFill>
                  <a:srgbClr val="252525"/>
                </a:solidFill>
                <a:ea typeface="Tahoma"/>
                <a:cs typeface="Tahoma"/>
              </a:rPr>
              <a:t>usein</a:t>
            </a:r>
            <a:r>
              <a:rPr lang="en-US" sz="1800">
                <a:solidFill>
                  <a:srgbClr val="252525"/>
                </a:solidFill>
                <a:ea typeface="Tahoma"/>
                <a:cs typeface="Tahoma"/>
              </a:rPr>
              <a:t> </a:t>
            </a:r>
            <a:r>
              <a:rPr lang="en-US" sz="1800" err="1">
                <a:solidFill>
                  <a:srgbClr val="252525"/>
                </a:solidFill>
                <a:ea typeface="Tahoma"/>
                <a:cs typeface="Tahoma"/>
              </a:rPr>
              <a:t>äidinkielen</a:t>
            </a:r>
            <a:r>
              <a:rPr lang="en-US" sz="1800">
                <a:solidFill>
                  <a:srgbClr val="252525"/>
                </a:solidFill>
                <a:ea typeface="Tahoma"/>
                <a:cs typeface="Tahoma"/>
              </a:rPr>
              <a:t> </a:t>
            </a:r>
            <a:r>
              <a:rPr lang="en-US" sz="1800" err="1">
                <a:solidFill>
                  <a:srgbClr val="252525"/>
                </a:solidFill>
                <a:ea typeface="Tahoma"/>
                <a:cs typeface="Tahoma"/>
              </a:rPr>
              <a:t>tasoista</a:t>
            </a:r>
            <a:r>
              <a:rPr lang="en-US" sz="1800">
                <a:solidFill>
                  <a:srgbClr val="252525"/>
                </a:solidFill>
                <a:ea typeface="Tahoma"/>
                <a:cs typeface="Tahoma"/>
              </a:rPr>
              <a:t> </a:t>
            </a:r>
            <a:r>
              <a:rPr lang="en-US" sz="1800" err="1">
                <a:solidFill>
                  <a:srgbClr val="252525"/>
                </a:solidFill>
                <a:ea typeface="Tahoma"/>
                <a:cs typeface="Tahoma"/>
              </a:rPr>
              <a:t>osaamista</a:t>
            </a:r>
            <a:endParaRPr lang="en-US" sz="1800">
              <a:solidFill>
                <a:srgbClr val="252525"/>
              </a:solidFill>
              <a:ea typeface="Tahoma"/>
              <a:cs typeface="Tahoma"/>
            </a:endParaRPr>
          </a:p>
          <a:p>
            <a:pPr>
              <a:buFont typeface="Calibri" panose="020B0604020202020204" pitchFamily="34" charset="0"/>
              <a:buChar char="-"/>
            </a:pPr>
            <a:endParaRPr lang="en-US" sz="1800">
              <a:solidFill>
                <a:srgbClr val="252525"/>
              </a:solidFill>
              <a:ea typeface="Tahoma"/>
              <a:cs typeface="Tahoma"/>
            </a:endParaRPr>
          </a:p>
          <a:p>
            <a:pPr marL="0" indent="0">
              <a:buNone/>
            </a:pPr>
            <a:r>
              <a:rPr lang="en-US" sz="1800" b="1" err="1">
                <a:solidFill>
                  <a:srgbClr val="252525"/>
                </a:solidFill>
                <a:ea typeface="Tahoma"/>
                <a:cs typeface="Tahoma"/>
              </a:rPr>
              <a:t>Myytti</a:t>
            </a:r>
            <a:r>
              <a:rPr lang="en-US" sz="1800" b="1">
                <a:solidFill>
                  <a:srgbClr val="252525"/>
                </a:solidFill>
                <a:ea typeface="Tahoma"/>
                <a:cs typeface="Tahoma"/>
              </a:rPr>
              <a:t> 2.  </a:t>
            </a:r>
            <a:r>
              <a:rPr lang="en-US" sz="1800" b="1" err="1">
                <a:solidFill>
                  <a:srgbClr val="252525"/>
                </a:solidFill>
                <a:ea typeface="Tahoma"/>
                <a:cs typeface="Tahoma"/>
              </a:rPr>
              <a:t>Kaikki</a:t>
            </a:r>
            <a:r>
              <a:rPr lang="en-US" sz="1800" b="1">
                <a:solidFill>
                  <a:srgbClr val="252525"/>
                </a:solidFill>
                <a:ea typeface="Tahoma"/>
                <a:cs typeface="Tahoma"/>
              </a:rPr>
              <a:t> </a:t>
            </a:r>
            <a:r>
              <a:rPr lang="en-US" sz="1800" b="1" err="1">
                <a:solidFill>
                  <a:srgbClr val="252525"/>
                </a:solidFill>
                <a:ea typeface="Tahoma"/>
                <a:cs typeface="Tahoma"/>
              </a:rPr>
              <a:t>suomalaiset</a:t>
            </a:r>
            <a:r>
              <a:rPr lang="en-US" sz="1800" b="1">
                <a:solidFill>
                  <a:srgbClr val="252525"/>
                </a:solidFill>
                <a:ea typeface="Tahoma"/>
                <a:cs typeface="Tahoma"/>
              </a:rPr>
              <a:t> </a:t>
            </a:r>
            <a:r>
              <a:rPr lang="en-US" sz="1800" b="1" err="1">
                <a:solidFill>
                  <a:srgbClr val="252525"/>
                </a:solidFill>
                <a:ea typeface="Tahoma"/>
                <a:cs typeface="Tahoma"/>
              </a:rPr>
              <a:t>osaavat</a:t>
            </a:r>
            <a:r>
              <a:rPr lang="en-US" sz="1800" b="1">
                <a:solidFill>
                  <a:srgbClr val="252525"/>
                </a:solidFill>
                <a:ea typeface="Tahoma"/>
                <a:cs typeface="Tahoma"/>
              </a:rPr>
              <a:t> </a:t>
            </a:r>
            <a:r>
              <a:rPr lang="en-US" sz="1800" b="1" err="1">
                <a:solidFill>
                  <a:srgbClr val="252525"/>
                </a:solidFill>
                <a:ea typeface="Tahoma"/>
                <a:cs typeface="Tahoma"/>
              </a:rPr>
              <a:t>englantia</a:t>
            </a:r>
            <a:endParaRPr lang="en-US" sz="1800" b="1">
              <a:solidFill>
                <a:srgbClr val="252525"/>
              </a:solidFill>
              <a:ea typeface="Tahoma"/>
              <a:cs typeface="Tahoma"/>
            </a:endParaRPr>
          </a:p>
          <a:p>
            <a:pPr>
              <a:buFont typeface="Calibri" panose="020B0604020202020204" pitchFamily="34" charset="0"/>
              <a:buChar char="-"/>
            </a:pPr>
            <a:r>
              <a:rPr lang="en-US" sz="1800" err="1">
                <a:solidFill>
                  <a:srgbClr val="252525"/>
                </a:solidFill>
                <a:ea typeface="Tahoma"/>
                <a:cs typeface="Tahoma"/>
              </a:rPr>
              <a:t>työelämässä</a:t>
            </a:r>
            <a:r>
              <a:rPr lang="en-US" sz="1800">
                <a:solidFill>
                  <a:srgbClr val="252525"/>
                </a:solidFill>
                <a:ea typeface="Tahoma"/>
                <a:cs typeface="Tahoma"/>
              </a:rPr>
              <a:t> </a:t>
            </a:r>
            <a:r>
              <a:rPr lang="en-US" sz="1800" err="1">
                <a:solidFill>
                  <a:srgbClr val="252525"/>
                </a:solidFill>
                <a:ea typeface="Tahoma"/>
                <a:cs typeface="Tahoma"/>
              </a:rPr>
              <a:t>englanti</a:t>
            </a:r>
            <a:r>
              <a:rPr lang="en-US" sz="1800">
                <a:solidFill>
                  <a:srgbClr val="252525"/>
                </a:solidFill>
                <a:ea typeface="Tahoma"/>
                <a:cs typeface="Tahoma"/>
              </a:rPr>
              <a:t> </a:t>
            </a:r>
            <a:r>
              <a:rPr lang="en-US" sz="1800" err="1">
                <a:solidFill>
                  <a:srgbClr val="252525"/>
                </a:solidFill>
                <a:ea typeface="Tahoma"/>
                <a:cs typeface="Tahoma"/>
              </a:rPr>
              <a:t>saanut</a:t>
            </a:r>
            <a:r>
              <a:rPr lang="en-US" sz="1800">
                <a:solidFill>
                  <a:srgbClr val="252525"/>
                </a:solidFill>
                <a:ea typeface="Tahoma"/>
                <a:cs typeface="Tahoma"/>
              </a:rPr>
              <a:t> </a:t>
            </a:r>
            <a:r>
              <a:rPr lang="en-US" sz="1800" err="1">
                <a:solidFill>
                  <a:srgbClr val="252525"/>
                </a:solidFill>
                <a:ea typeface="Tahoma"/>
                <a:cs typeface="Tahoma"/>
              </a:rPr>
              <a:t>paljon</a:t>
            </a:r>
            <a:r>
              <a:rPr lang="en-US" sz="1800">
                <a:solidFill>
                  <a:srgbClr val="252525"/>
                </a:solidFill>
                <a:ea typeface="Tahoma"/>
                <a:cs typeface="Tahoma"/>
              </a:rPr>
              <a:t> </a:t>
            </a:r>
            <a:r>
              <a:rPr lang="en-US" sz="1800" err="1">
                <a:solidFill>
                  <a:srgbClr val="252525"/>
                </a:solidFill>
                <a:ea typeface="Tahoma"/>
                <a:cs typeface="Tahoma"/>
              </a:rPr>
              <a:t>tilaa</a:t>
            </a:r>
            <a:endParaRPr lang="en-US" sz="1800">
              <a:solidFill>
                <a:srgbClr val="252525"/>
              </a:solidFill>
              <a:ea typeface="Tahoma"/>
              <a:cs typeface="Tahoma"/>
            </a:endParaRPr>
          </a:p>
          <a:p>
            <a:pPr>
              <a:buFont typeface="Calibri" panose="020B0604020202020204" pitchFamily="34" charset="0"/>
              <a:buChar char="-"/>
            </a:pPr>
            <a:r>
              <a:rPr lang="en-US" sz="1800" err="1">
                <a:solidFill>
                  <a:srgbClr val="252525"/>
                </a:solidFill>
                <a:ea typeface="Tahoma"/>
                <a:cs typeface="Tahoma"/>
              </a:rPr>
              <a:t>ei</a:t>
            </a:r>
            <a:r>
              <a:rPr lang="en-US" sz="1800">
                <a:solidFill>
                  <a:srgbClr val="252525"/>
                </a:solidFill>
                <a:ea typeface="Tahoma"/>
                <a:cs typeface="Tahoma"/>
              </a:rPr>
              <a:t> </a:t>
            </a:r>
            <a:r>
              <a:rPr lang="en-US" sz="1800" err="1">
                <a:solidFill>
                  <a:srgbClr val="252525"/>
                </a:solidFill>
                <a:ea typeface="Tahoma"/>
                <a:cs typeface="Tahoma"/>
              </a:rPr>
              <a:t>uskalleta</a:t>
            </a:r>
            <a:r>
              <a:rPr lang="en-US" sz="1800">
                <a:solidFill>
                  <a:srgbClr val="252525"/>
                </a:solidFill>
                <a:ea typeface="Tahoma"/>
                <a:cs typeface="Tahoma"/>
              </a:rPr>
              <a:t> </a:t>
            </a:r>
            <a:r>
              <a:rPr lang="en-US" sz="1800" err="1">
                <a:solidFill>
                  <a:srgbClr val="252525"/>
                </a:solidFill>
                <a:ea typeface="Tahoma"/>
                <a:cs typeface="Tahoma"/>
              </a:rPr>
              <a:t>käyttää</a:t>
            </a:r>
            <a:r>
              <a:rPr lang="en-US" sz="1800">
                <a:solidFill>
                  <a:srgbClr val="252525"/>
                </a:solidFill>
                <a:ea typeface="Tahoma"/>
                <a:cs typeface="Tahoma"/>
              </a:rPr>
              <a:t> </a:t>
            </a:r>
            <a:r>
              <a:rPr lang="en-US" sz="1800" err="1">
                <a:solidFill>
                  <a:srgbClr val="252525"/>
                </a:solidFill>
                <a:ea typeface="Tahoma"/>
                <a:cs typeface="Tahoma"/>
              </a:rPr>
              <a:t>englantia</a:t>
            </a:r>
            <a:r>
              <a:rPr lang="en-US" sz="1800">
                <a:solidFill>
                  <a:srgbClr val="252525"/>
                </a:solidFill>
                <a:ea typeface="Tahoma"/>
                <a:cs typeface="Tahoma"/>
              </a:rPr>
              <a:t> (</a:t>
            </a:r>
            <a:r>
              <a:rPr lang="en-US" sz="1800" err="1">
                <a:solidFill>
                  <a:srgbClr val="252525"/>
                </a:solidFill>
                <a:ea typeface="Tahoma"/>
                <a:cs typeface="Tahoma"/>
              </a:rPr>
              <a:t>pidättäytyvä</a:t>
            </a:r>
            <a:r>
              <a:rPr lang="en-US" sz="1800">
                <a:solidFill>
                  <a:srgbClr val="252525"/>
                </a:solidFill>
                <a:ea typeface="Tahoma"/>
                <a:cs typeface="Tahoma"/>
              </a:rPr>
              <a:t> </a:t>
            </a:r>
            <a:r>
              <a:rPr lang="en-US" sz="1800" err="1">
                <a:solidFill>
                  <a:srgbClr val="252525"/>
                </a:solidFill>
                <a:ea typeface="Tahoma"/>
                <a:cs typeface="Tahoma"/>
              </a:rPr>
              <a:t>perfektionisti</a:t>
            </a:r>
            <a:r>
              <a:rPr lang="en-US" sz="1800">
                <a:solidFill>
                  <a:srgbClr val="252525"/>
                </a:solidFill>
                <a:ea typeface="Tahoma"/>
                <a:cs typeface="Tahoma"/>
              </a:rPr>
              <a:t>)</a:t>
            </a:r>
            <a:endParaRPr lang="en-US" sz="1800" err="1">
              <a:solidFill>
                <a:srgbClr val="252525"/>
              </a:solidFill>
              <a:ea typeface="Tahoma"/>
              <a:cs typeface="Tahoma"/>
            </a:endParaRPr>
          </a:p>
          <a:p>
            <a:pPr marL="0" indent="0" algn="r">
              <a:buNone/>
            </a:pPr>
            <a:endParaRPr lang="en-US" sz="1800">
              <a:solidFill>
                <a:srgbClr val="252525"/>
              </a:solidFill>
              <a:ea typeface="Tahoma"/>
              <a:cs typeface="Tahoma"/>
            </a:endParaRPr>
          </a:p>
          <a:p>
            <a:pPr marL="0" indent="0" algn="r">
              <a:buNone/>
            </a:pPr>
            <a:r>
              <a:rPr lang="en-US" sz="1800">
                <a:solidFill>
                  <a:srgbClr val="252525"/>
                </a:solidFill>
                <a:ea typeface="Tahoma"/>
                <a:cs typeface="Tahoma"/>
              </a:rPr>
              <a:t>(</a:t>
            </a:r>
            <a:r>
              <a:rPr lang="en-US" sz="1800" err="1">
                <a:solidFill>
                  <a:srgbClr val="252525"/>
                </a:solidFill>
                <a:ea typeface="Tahoma"/>
                <a:cs typeface="Tahoma"/>
              </a:rPr>
              <a:t>Lehtimaja</a:t>
            </a:r>
            <a:r>
              <a:rPr lang="en-US" sz="1800">
                <a:solidFill>
                  <a:srgbClr val="252525"/>
                </a:solidFill>
                <a:ea typeface="Tahoma"/>
                <a:cs typeface="Tahoma"/>
              </a:rPr>
              <a:t> </a:t>
            </a:r>
            <a:r>
              <a:rPr lang="en-US" sz="1800" err="1">
                <a:solidFill>
                  <a:srgbClr val="252525"/>
                </a:solidFill>
                <a:ea typeface="Tahoma"/>
                <a:cs typeface="Tahoma"/>
              </a:rPr>
              <a:t>ym</a:t>
            </a:r>
            <a:r>
              <a:rPr lang="en-US" sz="1800">
                <a:solidFill>
                  <a:srgbClr val="252525"/>
                </a:solidFill>
                <a:ea typeface="Tahoma"/>
                <a:cs typeface="Tahoma"/>
              </a:rPr>
              <a:t>., 2023, s.45-70)</a:t>
            </a:r>
          </a:p>
          <a:p>
            <a:pPr>
              <a:buFont typeface="Calibri" panose="020B0604020202020204" pitchFamily="34" charset="0"/>
              <a:buChar char="-"/>
            </a:pPr>
            <a:endParaRPr lang="en-US" sz="1800">
              <a:solidFill>
                <a:srgbClr val="252525"/>
              </a:solidFill>
              <a:ea typeface="Tahoma"/>
              <a:cs typeface="Tahoma"/>
            </a:endParaRPr>
          </a:p>
          <a:p>
            <a:pPr>
              <a:buFont typeface="Calibri" panose="020B0604020202020204" pitchFamily="34" charset="0"/>
              <a:buChar char="-"/>
            </a:pPr>
            <a:endParaRPr lang="en-US" sz="1800">
              <a:solidFill>
                <a:srgbClr val="252525"/>
              </a:solidFill>
              <a:ea typeface="Tahoma"/>
              <a:cs typeface="Tahoma"/>
            </a:endParaRPr>
          </a:p>
          <a:p>
            <a:pPr marL="0" indent="0">
              <a:buNone/>
            </a:pPr>
            <a:endParaRPr lang="en-US" sz="1800">
              <a:solidFill>
                <a:srgbClr val="252525"/>
              </a:solidFill>
              <a:ea typeface="Tahoma"/>
              <a:cs typeface="Tahoma"/>
            </a:endParaRPr>
          </a:p>
        </p:txBody>
      </p:sp>
      <p:pic>
        <p:nvPicPr>
          <p:cNvPr id="6" name="Picture 3" descr="Kuva, joka sisältää kohteen teksti, Fontti, logo, Grafiikka&#10;&#10;Kuvaus luotu automaattisesti">
            <a:extLst>
              <a:ext uri="{FF2B5EF4-FFF2-40B4-BE49-F238E27FC236}">
                <a16:creationId xmlns:a16="http://schemas.microsoft.com/office/drawing/2014/main" id="{75FD6876-3785-F30C-6272-A11B528A56D6}"/>
              </a:ext>
            </a:extLst>
          </p:cNvPr>
          <p:cNvPicPr>
            <a:picLocks noChangeAspect="1"/>
          </p:cNvPicPr>
          <p:nvPr/>
        </p:nvPicPr>
        <p:blipFill>
          <a:blip r:embed="rId3"/>
          <a:stretch>
            <a:fillRect/>
          </a:stretch>
        </p:blipFill>
        <p:spPr>
          <a:xfrm>
            <a:off x="10932739" y="6095877"/>
            <a:ext cx="987800" cy="605241"/>
          </a:xfrm>
          <a:prstGeom prst="rect">
            <a:avLst/>
          </a:prstGeom>
        </p:spPr>
      </p:pic>
      <p:pic>
        <p:nvPicPr>
          <p:cNvPr id="5" name="Picture 4">
            <a:extLst>
              <a:ext uri="{FF2B5EF4-FFF2-40B4-BE49-F238E27FC236}">
                <a16:creationId xmlns:a16="http://schemas.microsoft.com/office/drawing/2014/main" id="{FC1FE674-EE66-5E6C-E056-08DB699B1962}"/>
              </a:ext>
            </a:extLst>
          </p:cNvPr>
          <p:cNvPicPr>
            <a:picLocks noChangeAspect="1"/>
          </p:cNvPicPr>
          <p:nvPr/>
        </p:nvPicPr>
        <p:blipFill>
          <a:blip r:embed="rId4"/>
          <a:stretch>
            <a:fillRect/>
          </a:stretch>
        </p:blipFill>
        <p:spPr>
          <a:xfrm>
            <a:off x="9434879" y="6392984"/>
            <a:ext cx="1352550" cy="304800"/>
          </a:xfrm>
          <a:prstGeom prst="rect">
            <a:avLst/>
          </a:prstGeom>
        </p:spPr>
      </p:pic>
    </p:spTree>
    <p:extLst>
      <p:ext uri="{BB962C8B-B14F-4D97-AF65-F5344CB8AC3E}">
        <p14:creationId xmlns:p14="http://schemas.microsoft.com/office/powerpoint/2010/main" val="286526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9B8C1-BB49-2D54-0632-02607F673E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61B100-3350-608E-2684-1448D7A0F2C5}"/>
              </a:ext>
            </a:extLst>
          </p:cNvPr>
          <p:cNvSpPr>
            <a:spLocks noGrp="1"/>
          </p:cNvSpPr>
          <p:nvPr>
            <p:ph type="title"/>
          </p:nvPr>
        </p:nvSpPr>
        <p:spPr>
          <a:xfrm>
            <a:off x="899652" y="807577"/>
            <a:ext cx="10515600" cy="1169100"/>
          </a:xfrm>
        </p:spPr>
        <p:txBody>
          <a:bodyPr/>
          <a:lstStyle/>
          <a:p>
            <a:r>
              <a:rPr lang="en-US" err="1">
                <a:ea typeface="Tahoma"/>
                <a:cs typeface="Tahoma"/>
              </a:rPr>
              <a:t>Myytit</a:t>
            </a:r>
            <a:r>
              <a:rPr lang="en-US">
                <a:ea typeface="Tahoma"/>
                <a:cs typeface="Tahoma"/>
              </a:rPr>
              <a:t> </a:t>
            </a:r>
            <a:r>
              <a:rPr lang="en-US" err="1">
                <a:ea typeface="Tahoma"/>
                <a:cs typeface="Tahoma"/>
              </a:rPr>
              <a:t>kielenoppimisesta</a:t>
            </a:r>
            <a:br>
              <a:rPr lang="en-US">
                <a:ea typeface="Tahoma"/>
                <a:cs typeface="Tahoma"/>
              </a:rPr>
            </a:br>
            <a:r>
              <a:rPr lang="en-US">
                <a:ea typeface="Tahoma"/>
                <a:cs typeface="Tahoma"/>
              </a:rPr>
              <a:t>   </a:t>
            </a:r>
            <a:br>
              <a:rPr lang="en-US">
                <a:ea typeface="Tahoma"/>
                <a:cs typeface="Tahoma"/>
              </a:rPr>
            </a:br>
            <a:endParaRPr lang="en-US">
              <a:ea typeface="Tahoma"/>
              <a:cs typeface="Tahoma"/>
            </a:endParaRPr>
          </a:p>
        </p:txBody>
      </p:sp>
      <p:sp>
        <p:nvSpPr>
          <p:cNvPr id="3" name="Content Placeholder 2">
            <a:extLst>
              <a:ext uri="{FF2B5EF4-FFF2-40B4-BE49-F238E27FC236}">
                <a16:creationId xmlns:a16="http://schemas.microsoft.com/office/drawing/2014/main" id="{230E3431-403E-0CEC-F9D5-49912B146B89}"/>
              </a:ext>
            </a:extLst>
          </p:cNvPr>
          <p:cNvSpPr>
            <a:spLocks noGrp="1"/>
          </p:cNvSpPr>
          <p:nvPr>
            <p:ph idx="1"/>
          </p:nvPr>
        </p:nvSpPr>
        <p:spPr>
          <a:xfrm>
            <a:off x="839145" y="994304"/>
            <a:ext cx="10515600" cy="5860627"/>
          </a:xfrm>
        </p:spPr>
        <p:txBody>
          <a:bodyPr vert="horz" lIns="0" tIns="0" rIns="0" bIns="0" rtlCol="0" anchor="t">
            <a:noAutofit/>
          </a:bodyPr>
          <a:lstStyle/>
          <a:p>
            <a:pPr marL="0" indent="0">
              <a:buNone/>
            </a:pPr>
            <a:endParaRPr lang="en-US" sz="1800">
              <a:solidFill>
                <a:srgbClr val="252525"/>
              </a:solidFill>
              <a:ea typeface="Tahoma"/>
              <a:cs typeface="Tahoma"/>
            </a:endParaRPr>
          </a:p>
          <a:p>
            <a:pPr marL="0" indent="0">
              <a:buNone/>
            </a:pPr>
            <a:r>
              <a:rPr lang="en-US" sz="1800" b="1" err="1">
                <a:solidFill>
                  <a:srgbClr val="252525"/>
                </a:solidFill>
                <a:ea typeface="Tahoma"/>
                <a:cs typeface="Tahoma"/>
              </a:rPr>
              <a:t>Myytti</a:t>
            </a:r>
            <a:r>
              <a:rPr lang="en-US" sz="1800" b="1">
                <a:solidFill>
                  <a:srgbClr val="252525"/>
                </a:solidFill>
                <a:ea typeface="Tahoma"/>
                <a:cs typeface="Tahoma"/>
              </a:rPr>
              <a:t> 3. </a:t>
            </a:r>
            <a:r>
              <a:rPr lang="en-US" sz="1800" b="1" err="1">
                <a:solidFill>
                  <a:srgbClr val="252525"/>
                </a:solidFill>
                <a:ea typeface="Tahoma"/>
                <a:cs typeface="Tahoma"/>
              </a:rPr>
              <a:t>Aikuisena</a:t>
            </a:r>
            <a:r>
              <a:rPr lang="en-US" sz="1800" b="1">
                <a:solidFill>
                  <a:srgbClr val="252525"/>
                </a:solidFill>
                <a:ea typeface="Tahoma"/>
                <a:cs typeface="Tahoma"/>
              </a:rPr>
              <a:t> </a:t>
            </a:r>
            <a:r>
              <a:rPr lang="en-US" sz="1800" b="1" err="1">
                <a:solidFill>
                  <a:srgbClr val="252525"/>
                </a:solidFill>
                <a:ea typeface="Tahoma"/>
                <a:cs typeface="Tahoma"/>
              </a:rPr>
              <a:t>ei</a:t>
            </a:r>
            <a:r>
              <a:rPr lang="en-US" sz="1800" b="1">
                <a:solidFill>
                  <a:srgbClr val="252525"/>
                </a:solidFill>
                <a:ea typeface="Tahoma"/>
                <a:cs typeface="Tahoma"/>
              </a:rPr>
              <a:t> </a:t>
            </a:r>
            <a:r>
              <a:rPr lang="en-US" sz="1800" b="1" err="1">
                <a:solidFill>
                  <a:srgbClr val="252525"/>
                </a:solidFill>
                <a:ea typeface="Tahoma"/>
                <a:cs typeface="Tahoma"/>
              </a:rPr>
              <a:t>voi</a:t>
            </a:r>
            <a:r>
              <a:rPr lang="en-US" sz="1800" b="1">
                <a:solidFill>
                  <a:srgbClr val="252525"/>
                </a:solidFill>
                <a:ea typeface="Tahoma"/>
                <a:cs typeface="Tahoma"/>
              </a:rPr>
              <a:t> </a:t>
            </a:r>
            <a:r>
              <a:rPr lang="en-US" sz="1800" b="1" err="1">
                <a:solidFill>
                  <a:srgbClr val="252525"/>
                </a:solidFill>
                <a:ea typeface="Tahoma"/>
                <a:cs typeface="Tahoma"/>
              </a:rPr>
              <a:t>oppia</a:t>
            </a:r>
            <a:r>
              <a:rPr lang="en-US" sz="1800" b="1">
                <a:solidFill>
                  <a:srgbClr val="252525"/>
                </a:solidFill>
                <a:ea typeface="Tahoma"/>
                <a:cs typeface="Tahoma"/>
              </a:rPr>
              <a:t> </a:t>
            </a:r>
            <a:r>
              <a:rPr lang="en-US" sz="1800" b="1" err="1">
                <a:solidFill>
                  <a:srgbClr val="252525"/>
                </a:solidFill>
                <a:ea typeface="Tahoma"/>
                <a:cs typeface="Tahoma"/>
              </a:rPr>
              <a:t>uutta</a:t>
            </a:r>
            <a:r>
              <a:rPr lang="en-US" sz="1800" b="1">
                <a:solidFill>
                  <a:srgbClr val="252525"/>
                </a:solidFill>
                <a:ea typeface="Tahoma"/>
                <a:cs typeface="Tahoma"/>
              </a:rPr>
              <a:t> </a:t>
            </a:r>
            <a:r>
              <a:rPr lang="en-US" sz="1800" b="1" err="1">
                <a:solidFill>
                  <a:srgbClr val="252525"/>
                </a:solidFill>
                <a:ea typeface="Tahoma"/>
                <a:cs typeface="Tahoma"/>
              </a:rPr>
              <a:t>kieltä</a:t>
            </a:r>
            <a:endParaRPr lang="en-US" sz="1800" b="1">
              <a:solidFill>
                <a:srgbClr val="252525"/>
              </a:solidFill>
              <a:ea typeface="Tahoma"/>
              <a:cs typeface="Tahoma"/>
            </a:endParaRPr>
          </a:p>
          <a:p>
            <a:pPr>
              <a:buFont typeface="Calibri" panose="020B0604020202020204" pitchFamily="34" charset="0"/>
              <a:buChar char="-"/>
            </a:pPr>
            <a:r>
              <a:rPr lang="en-US" sz="1800" err="1">
                <a:solidFill>
                  <a:srgbClr val="252525"/>
                </a:solidFill>
                <a:ea typeface="Tahoma"/>
                <a:cs typeface="Tahoma"/>
              </a:rPr>
              <a:t>Oppiminen</a:t>
            </a:r>
            <a:r>
              <a:rPr lang="en-US" sz="1800">
                <a:solidFill>
                  <a:srgbClr val="252525"/>
                </a:solidFill>
                <a:ea typeface="Tahoma"/>
                <a:cs typeface="Tahoma"/>
              </a:rPr>
              <a:t> </a:t>
            </a:r>
            <a:r>
              <a:rPr lang="en-US" sz="1800" err="1">
                <a:solidFill>
                  <a:srgbClr val="252525"/>
                </a:solidFill>
                <a:ea typeface="Tahoma"/>
                <a:cs typeface="Tahoma"/>
              </a:rPr>
              <a:t>vähemmän</a:t>
            </a:r>
            <a:r>
              <a:rPr lang="en-US" sz="1800">
                <a:solidFill>
                  <a:srgbClr val="252525"/>
                </a:solidFill>
                <a:ea typeface="Tahoma"/>
                <a:cs typeface="Tahoma"/>
              </a:rPr>
              <a:t> </a:t>
            </a:r>
            <a:r>
              <a:rPr lang="en-US" sz="1800" err="1">
                <a:solidFill>
                  <a:srgbClr val="252525"/>
                </a:solidFill>
                <a:ea typeface="Tahoma"/>
                <a:cs typeface="Tahoma"/>
              </a:rPr>
              <a:t>intuitiivista</a:t>
            </a:r>
            <a:r>
              <a:rPr lang="en-US" sz="1800">
                <a:solidFill>
                  <a:srgbClr val="252525"/>
                </a:solidFill>
                <a:ea typeface="Tahoma"/>
                <a:cs typeface="Tahoma"/>
              </a:rPr>
              <a:t>, </a:t>
            </a:r>
            <a:r>
              <a:rPr lang="en-US" sz="1800" err="1">
                <a:solidFill>
                  <a:srgbClr val="252525"/>
                </a:solidFill>
                <a:ea typeface="Tahoma"/>
                <a:cs typeface="Tahoma"/>
              </a:rPr>
              <a:t>vaikea</a:t>
            </a:r>
            <a:r>
              <a:rPr lang="en-US" sz="1800">
                <a:solidFill>
                  <a:srgbClr val="252525"/>
                </a:solidFill>
                <a:ea typeface="Tahoma"/>
                <a:cs typeface="Tahoma"/>
              </a:rPr>
              <a:t> </a:t>
            </a:r>
            <a:r>
              <a:rPr lang="en-US" sz="1800" err="1">
                <a:solidFill>
                  <a:srgbClr val="252525"/>
                </a:solidFill>
                <a:ea typeface="Tahoma"/>
                <a:cs typeface="Tahoma"/>
              </a:rPr>
              <a:t>omaksua</a:t>
            </a:r>
            <a:r>
              <a:rPr lang="en-US" sz="1800">
                <a:solidFill>
                  <a:srgbClr val="252525"/>
                </a:solidFill>
                <a:ea typeface="Tahoma"/>
                <a:cs typeface="Tahoma"/>
              </a:rPr>
              <a:t> </a:t>
            </a:r>
            <a:r>
              <a:rPr lang="en-US" sz="1800" err="1">
                <a:solidFill>
                  <a:srgbClr val="252525"/>
                </a:solidFill>
                <a:ea typeface="Tahoma"/>
                <a:cs typeface="Tahoma"/>
              </a:rPr>
              <a:t>ääntämystä</a:t>
            </a:r>
            <a:endParaRPr lang="en-US" sz="1800">
              <a:solidFill>
                <a:srgbClr val="252525"/>
              </a:solidFill>
              <a:ea typeface="Tahoma"/>
              <a:cs typeface="Tahoma"/>
            </a:endParaRPr>
          </a:p>
          <a:p>
            <a:pPr>
              <a:buFont typeface="Calibri" panose="020B0604020202020204" pitchFamily="34" charset="0"/>
              <a:buChar char="-"/>
            </a:pPr>
            <a:r>
              <a:rPr lang="en-US" sz="1800" err="1">
                <a:solidFill>
                  <a:srgbClr val="252525"/>
                </a:solidFill>
                <a:ea typeface="Tahoma"/>
                <a:cs typeface="Tahoma"/>
              </a:rPr>
              <a:t>Kielenoppimisstrategia</a:t>
            </a:r>
            <a:r>
              <a:rPr lang="en-US" sz="1800">
                <a:solidFill>
                  <a:srgbClr val="252525"/>
                </a:solidFill>
                <a:ea typeface="Tahoma"/>
                <a:cs typeface="Tahoma"/>
              </a:rPr>
              <a:t> on </a:t>
            </a:r>
            <a:r>
              <a:rPr lang="en-US" sz="1800" err="1">
                <a:solidFill>
                  <a:srgbClr val="252525"/>
                </a:solidFill>
                <a:ea typeface="Tahoma"/>
                <a:cs typeface="Tahoma"/>
              </a:rPr>
              <a:t>analyyttisempi</a:t>
            </a:r>
            <a:r>
              <a:rPr lang="en-US" sz="1800">
                <a:solidFill>
                  <a:srgbClr val="252525"/>
                </a:solidFill>
                <a:ea typeface="Tahoma"/>
                <a:cs typeface="Tahoma"/>
              </a:rPr>
              <a:t> ja </a:t>
            </a:r>
            <a:r>
              <a:rPr lang="en-US" sz="1800" err="1">
                <a:solidFill>
                  <a:srgbClr val="252525"/>
                </a:solidFill>
                <a:ea typeface="Tahoma"/>
                <a:cs typeface="Tahoma"/>
              </a:rPr>
              <a:t>perustuu</a:t>
            </a:r>
            <a:r>
              <a:rPr lang="en-US" sz="1800">
                <a:solidFill>
                  <a:srgbClr val="252525"/>
                </a:solidFill>
                <a:ea typeface="Tahoma"/>
                <a:cs typeface="Tahoma"/>
              </a:rPr>
              <a:t> </a:t>
            </a:r>
            <a:r>
              <a:rPr lang="en-US" sz="1800" err="1">
                <a:solidFill>
                  <a:srgbClr val="252525"/>
                </a:solidFill>
                <a:ea typeface="Tahoma"/>
                <a:cs typeface="Tahoma"/>
              </a:rPr>
              <a:t>päättelyyn</a:t>
            </a:r>
            <a:r>
              <a:rPr lang="en-US" sz="1800">
                <a:solidFill>
                  <a:srgbClr val="252525"/>
                </a:solidFill>
                <a:ea typeface="Tahoma"/>
                <a:cs typeface="Tahoma"/>
              </a:rPr>
              <a:t> </a:t>
            </a:r>
            <a:r>
              <a:rPr lang="en-US" sz="1800" err="1">
                <a:solidFill>
                  <a:srgbClr val="252525"/>
                </a:solidFill>
                <a:ea typeface="Tahoma"/>
                <a:cs typeface="Tahoma"/>
              </a:rPr>
              <a:t>sekä</a:t>
            </a:r>
            <a:r>
              <a:rPr lang="en-US" sz="1800">
                <a:solidFill>
                  <a:srgbClr val="252525"/>
                </a:solidFill>
                <a:ea typeface="Tahoma"/>
                <a:cs typeface="Tahoma"/>
              </a:rPr>
              <a:t> </a:t>
            </a:r>
            <a:r>
              <a:rPr lang="en-US" sz="1800" err="1">
                <a:solidFill>
                  <a:srgbClr val="252525"/>
                </a:solidFill>
                <a:ea typeface="Tahoma"/>
                <a:cs typeface="Tahoma"/>
              </a:rPr>
              <a:t>systemaattiseen</a:t>
            </a:r>
            <a:r>
              <a:rPr lang="en-US" sz="1800">
                <a:solidFill>
                  <a:srgbClr val="252525"/>
                </a:solidFill>
                <a:ea typeface="Tahoma"/>
                <a:cs typeface="Tahoma"/>
              </a:rPr>
              <a:t> </a:t>
            </a:r>
            <a:r>
              <a:rPr lang="en-US" sz="1800" err="1">
                <a:solidFill>
                  <a:srgbClr val="252525"/>
                </a:solidFill>
                <a:ea typeface="Tahoma"/>
                <a:cs typeface="Tahoma"/>
              </a:rPr>
              <a:t>opiskeluun</a:t>
            </a:r>
            <a:endParaRPr lang="en-US" sz="1800">
              <a:solidFill>
                <a:srgbClr val="252525"/>
              </a:solidFill>
              <a:ea typeface="Tahoma"/>
              <a:cs typeface="Tahoma"/>
            </a:endParaRPr>
          </a:p>
          <a:p>
            <a:pPr marL="0" indent="0">
              <a:buNone/>
            </a:pPr>
            <a:endParaRPr lang="en-US" sz="1800">
              <a:solidFill>
                <a:srgbClr val="252525"/>
              </a:solidFill>
              <a:ea typeface="Tahoma"/>
              <a:cs typeface="Tahoma"/>
            </a:endParaRPr>
          </a:p>
          <a:p>
            <a:pPr marL="0" indent="0">
              <a:buNone/>
            </a:pPr>
            <a:r>
              <a:rPr lang="en-US" sz="1800" b="1" err="1">
                <a:solidFill>
                  <a:srgbClr val="252525"/>
                </a:solidFill>
                <a:ea typeface="Tahoma"/>
                <a:cs typeface="Tahoma"/>
              </a:rPr>
              <a:t>Myytti</a:t>
            </a:r>
            <a:r>
              <a:rPr lang="en-US" sz="1800" b="1">
                <a:solidFill>
                  <a:srgbClr val="252525"/>
                </a:solidFill>
                <a:ea typeface="Tahoma"/>
                <a:cs typeface="Tahoma"/>
              </a:rPr>
              <a:t> 4. </a:t>
            </a:r>
            <a:r>
              <a:rPr lang="en-US" sz="1800" b="1" err="1">
                <a:solidFill>
                  <a:srgbClr val="252525"/>
                </a:solidFill>
                <a:ea typeface="Tahoma"/>
                <a:cs typeface="Tahoma"/>
              </a:rPr>
              <a:t>Kielenoppiminen</a:t>
            </a:r>
            <a:r>
              <a:rPr lang="en-US" sz="1800" b="1">
                <a:solidFill>
                  <a:srgbClr val="252525"/>
                </a:solidFill>
                <a:ea typeface="Tahoma"/>
                <a:cs typeface="Tahoma"/>
              </a:rPr>
              <a:t> on </a:t>
            </a:r>
            <a:r>
              <a:rPr lang="en-US" sz="1800" b="1" err="1">
                <a:solidFill>
                  <a:srgbClr val="252525"/>
                </a:solidFill>
                <a:ea typeface="Tahoma"/>
                <a:cs typeface="Tahoma"/>
              </a:rPr>
              <a:t>yksilösuoritus</a:t>
            </a:r>
            <a:endParaRPr lang="en-US" sz="1800" b="1">
              <a:solidFill>
                <a:srgbClr val="252525"/>
              </a:solidFill>
              <a:ea typeface="Tahoma"/>
              <a:cs typeface="Tahoma"/>
            </a:endParaRPr>
          </a:p>
          <a:p>
            <a:pPr marL="285750" indent="-285750">
              <a:buFont typeface="Calibri" panose="020B0604020202020204" pitchFamily="34" charset="0"/>
              <a:buChar char="-"/>
            </a:pPr>
            <a:r>
              <a:rPr lang="en-US" sz="1800" err="1">
                <a:solidFill>
                  <a:srgbClr val="252525"/>
                </a:solidFill>
                <a:ea typeface="Tahoma"/>
                <a:cs typeface="Tahoma"/>
              </a:rPr>
              <a:t>Nykyiset</a:t>
            </a:r>
            <a:r>
              <a:rPr lang="en-US" sz="1800">
                <a:solidFill>
                  <a:srgbClr val="252525"/>
                </a:solidFill>
                <a:ea typeface="Tahoma"/>
                <a:cs typeface="Tahoma"/>
              </a:rPr>
              <a:t> </a:t>
            </a:r>
            <a:r>
              <a:rPr lang="en-US" sz="1800" err="1">
                <a:solidFill>
                  <a:srgbClr val="252525"/>
                </a:solidFill>
                <a:ea typeface="Tahoma"/>
                <a:cs typeface="Tahoma"/>
              </a:rPr>
              <a:t>kielenoppimiteoriat</a:t>
            </a:r>
            <a:r>
              <a:rPr lang="en-US" sz="1800">
                <a:solidFill>
                  <a:srgbClr val="252525"/>
                </a:solidFill>
                <a:ea typeface="Tahoma"/>
                <a:cs typeface="Tahoma"/>
              </a:rPr>
              <a:t> </a:t>
            </a:r>
            <a:r>
              <a:rPr lang="en-US" sz="1800" err="1">
                <a:solidFill>
                  <a:srgbClr val="252525"/>
                </a:solidFill>
                <a:ea typeface="Tahoma"/>
                <a:cs typeface="Tahoma"/>
              </a:rPr>
              <a:t>ovat</a:t>
            </a:r>
            <a:r>
              <a:rPr lang="en-US" sz="1800">
                <a:solidFill>
                  <a:srgbClr val="252525"/>
                </a:solidFill>
                <a:ea typeface="Tahoma"/>
                <a:cs typeface="Tahoma"/>
              </a:rPr>
              <a:t> </a:t>
            </a:r>
            <a:r>
              <a:rPr lang="en-US" sz="1800" err="1">
                <a:solidFill>
                  <a:srgbClr val="252525"/>
                </a:solidFill>
                <a:ea typeface="Tahoma"/>
                <a:cs typeface="Tahoma"/>
              </a:rPr>
              <a:t>yksimielisiä</a:t>
            </a:r>
            <a:r>
              <a:rPr lang="en-US" sz="1800">
                <a:solidFill>
                  <a:srgbClr val="252525"/>
                </a:solidFill>
                <a:ea typeface="Tahoma"/>
                <a:cs typeface="Tahoma"/>
              </a:rPr>
              <a:t> </a:t>
            </a:r>
            <a:r>
              <a:rPr lang="en-US" sz="1800" err="1">
                <a:solidFill>
                  <a:srgbClr val="252525"/>
                </a:solidFill>
                <a:ea typeface="Tahoma"/>
                <a:cs typeface="Tahoma"/>
              </a:rPr>
              <a:t>siitä</a:t>
            </a:r>
            <a:r>
              <a:rPr lang="en-US" sz="1800">
                <a:solidFill>
                  <a:srgbClr val="252525"/>
                </a:solidFill>
                <a:ea typeface="Tahoma"/>
                <a:cs typeface="Tahoma"/>
              </a:rPr>
              <a:t>, </a:t>
            </a:r>
            <a:r>
              <a:rPr lang="en-US" sz="1800" err="1">
                <a:solidFill>
                  <a:srgbClr val="252525"/>
                </a:solidFill>
                <a:ea typeface="Tahoma"/>
                <a:cs typeface="Tahoma"/>
              </a:rPr>
              <a:t>että</a:t>
            </a:r>
            <a:r>
              <a:rPr lang="en-US" sz="1800">
                <a:solidFill>
                  <a:srgbClr val="252525"/>
                </a:solidFill>
                <a:ea typeface="Tahoma"/>
                <a:cs typeface="Tahoma"/>
              </a:rPr>
              <a:t> </a:t>
            </a:r>
            <a:r>
              <a:rPr lang="en-US" sz="1800" err="1">
                <a:solidFill>
                  <a:srgbClr val="252525"/>
                </a:solidFill>
                <a:ea typeface="Tahoma"/>
                <a:cs typeface="Tahoma"/>
              </a:rPr>
              <a:t>kieltä</a:t>
            </a:r>
            <a:r>
              <a:rPr lang="en-US" sz="1800">
                <a:solidFill>
                  <a:srgbClr val="252525"/>
                </a:solidFill>
                <a:ea typeface="Tahoma"/>
                <a:cs typeface="Tahoma"/>
              </a:rPr>
              <a:t> </a:t>
            </a:r>
            <a:r>
              <a:rPr lang="en-US" sz="1800" err="1">
                <a:solidFill>
                  <a:srgbClr val="252525"/>
                </a:solidFill>
                <a:ea typeface="Tahoma"/>
                <a:cs typeface="Tahoma"/>
              </a:rPr>
              <a:t>opitaan</a:t>
            </a:r>
            <a:r>
              <a:rPr lang="en-US" sz="1800">
                <a:solidFill>
                  <a:srgbClr val="252525"/>
                </a:solidFill>
                <a:ea typeface="Tahoma"/>
                <a:cs typeface="Tahoma"/>
              </a:rPr>
              <a:t> </a:t>
            </a:r>
            <a:r>
              <a:rPr lang="en-US" sz="1800" err="1">
                <a:solidFill>
                  <a:srgbClr val="252525"/>
                </a:solidFill>
                <a:ea typeface="Tahoma"/>
                <a:cs typeface="Tahoma"/>
              </a:rPr>
              <a:t>käyttämällä</a:t>
            </a:r>
            <a:r>
              <a:rPr lang="en-US" sz="1800">
                <a:solidFill>
                  <a:srgbClr val="252525"/>
                </a:solidFill>
                <a:ea typeface="Tahoma"/>
                <a:cs typeface="Tahoma"/>
              </a:rPr>
              <a:t>, </a:t>
            </a:r>
            <a:r>
              <a:rPr lang="en-US" sz="1800" err="1">
                <a:solidFill>
                  <a:srgbClr val="252525"/>
                </a:solidFill>
                <a:ea typeface="Tahoma"/>
                <a:cs typeface="Tahoma"/>
              </a:rPr>
              <a:t>vuorovaikutustilanteissa</a:t>
            </a:r>
            <a:endParaRPr lang="en-US" sz="1800">
              <a:solidFill>
                <a:srgbClr val="252525"/>
              </a:solidFill>
              <a:ea typeface="Tahoma"/>
              <a:cs typeface="Tahoma"/>
            </a:endParaRPr>
          </a:p>
          <a:p>
            <a:pPr marL="285750" indent="-285750">
              <a:buFont typeface="Calibri" panose="020B0604020202020204" pitchFamily="34" charset="0"/>
              <a:buChar char="-"/>
            </a:pPr>
            <a:r>
              <a:rPr lang="en-US" sz="1800" err="1">
                <a:solidFill>
                  <a:srgbClr val="252525"/>
                </a:solidFill>
                <a:ea typeface="Tahoma"/>
                <a:cs typeface="Tahoma"/>
              </a:rPr>
              <a:t>Oppiminen</a:t>
            </a:r>
            <a:r>
              <a:rPr lang="en-US" sz="1800">
                <a:solidFill>
                  <a:srgbClr val="252525"/>
                </a:solidFill>
                <a:ea typeface="Tahoma"/>
                <a:cs typeface="Tahoma"/>
              </a:rPr>
              <a:t> </a:t>
            </a:r>
            <a:r>
              <a:rPr lang="en-US" sz="1800" err="1">
                <a:solidFill>
                  <a:srgbClr val="252525"/>
                </a:solidFill>
                <a:ea typeface="Tahoma"/>
                <a:cs typeface="Tahoma"/>
              </a:rPr>
              <a:t>tapahtuu</a:t>
            </a:r>
            <a:r>
              <a:rPr lang="en-US" sz="1800">
                <a:solidFill>
                  <a:srgbClr val="252525"/>
                </a:solidFill>
                <a:ea typeface="Tahoma"/>
                <a:cs typeface="Tahoma"/>
              </a:rPr>
              <a:t> </a:t>
            </a:r>
            <a:r>
              <a:rPr lang="en-US" sz="1800" err="1">
                <a:solidFill>
                  <a:srgbClr val="252525"/>
                </a:solidFill>
                <a:ea typeface="Tahoma"/>
                <a:cs typeface="Tahoma"/>
              </a:rPr>
              <a:t>muiden</a:t>
            </a:r>
            <a:r>
              <a:rPr lang="en-US" sz="1800">
                <a:solidFill>
                  <a:srgbClr val="252525"/>
                </a:solidFill>
                <a:ea typeface="Tahoma"/>
                <a:cs typeface="Tahoma"/>
              </a:rPr>
              <a:t> </a:t>
            </a:r>
            <a:r>
              <a:rPr lang="en-US" sz="1800" err="1">
                <a:solidFill>
                  <a:srgbClr val="252525"/>
                </a:solidFill>
                <a:ea typeface="Tahoma"/>
                <a:cs typeface="Tahoma"/>
              </a:rPr>
              <a:t>kanssa</a:t>
            </a:r>
            <a:r>
              <a:rPr lang="en-US" sz="1800">
                <a:solidFill>
                  <a:srgbClr val="252525"/>
                </a:solidFill>
                <a:ea typeface="Tahoma"/>
                <a:cs typeface="Tahoma"/>
              </a:rPr>
              <a:t> </a:t>
            </a:r>
            <a:r>
              <a:rPr lang="en-US" sz="1800" err="1">
                <a:solidFill>
                  <a:srgbClr val="252525"/>
                </a:solidFill>
                <a:ea typeface="Tahoma"/>
                <a:cs typeface="Tahoma"/>
              </a:rPr>
              <a:t>yhteistyössä</a:t>
            </a:r>
            <a:r>
              <a:rPr lang="en-US" sz="1800">
                <a:solidFill>
                  <a:srgbClr val="252525"/>
                </a:solidFill>
                <a:ea typeface="Tahoma"/>
                <a:cs typeface="Tahoma"/>
              </a:rPr>
              <a:t> = Miten </a:t>
            </a:r>
            <a:r>
              <a:rPr lang="en-US" sz="1800" err="1">
                <a:solidFill>
                  <a:srgbClr val="252525"/>
                </a:solidFill>
                <a:ea typeface="Tahoma"/>
                <a:cs typeface="Tahoma"/>
              </a:rPr>
              <a:t>pääsee</a:t>
            </a:r>
            <a:r>
              <a:rPr lang="en-US" sz="1800">
                <a:solidFill>
                  <a:srgbClr val="252525"/>
                </a:solidFill>
                <a:ea typeface="Tahoma"/>
                <a:cs typeface="Tahoma"/>
              </a:rPr>
              <a:t> </a:t>
            </a:r>
            <a:r>
              <a:rPr lang="en-US" sz="1800" err="1">
                <a:solidFill>
                  <a:srgbClr val="252525"/>
                </a:solidFill>
                <a:ea typeface="Tahoma"/>
                <a:cs typeface="Tahoma"/>
              </a:rPr>
              <a:t>mukaan</a:t>
            </a:r>
            <a:r>
              <a:rPr lang="en-US" sz="1800">
                <a:solidFill>
                  <a:srgbClr val="252525"/>
                </a:solidFill>
                <a:ea typeface="Tahoma"/>
                <a:cs typeface="Tahoma"/>
              </a:rPr>
              <a:t> </a:t>
            </a:r>
            <a:r>
              <a:rPr lang="en-US" sz="1800" err="1">
                <a:solidFill>
                  <a:srgbClr val="252525"/>
                </a:solidFill>
                <a:ea typeface="Tahoma"/>
                <a:cs typeface="Tahoma"/>
              </a:rPr>
              <a:t>tilanteisiin</a:t>
            </a:r>
            <a:r>
              <a:rPr lang="en-US" sz="1800">
                <a:solidFill>
                  <a:srgbClr val="252525"/>
                </a:solidFill>
                <a:ea typeface="Tahoma"/>
                <a:cs typeface="Tahoma"/>
              </a:rPr>
              <a:t> ja </a:t>
            </a:r>
            <a:r>
              <a:rPr lang="en-US" sz="1800" err="1">
                <a:solidFill>
                  <a:srgbClr val="252525"/>
                </a:solidFill>
                <a:ea typeface="Tahoma"/>
                <a:cs typeface="Tahoma"/>
              </a:rPr>
              <a:t>miten</a:t>
            </a:r>
            <a:r>
              <a:rPr lang="en-US" sz="1800">
                <a:solidFill>
                  <a:srgbClr val="252525"/>
                </a:solidFill>
                <a:ea typeface="Tahoma"/>
                <a:cs typeface="Tahoma"/>
              </a:rPr>
              <a:t> </a:t>
            </a:r>
            <a:r>
              <a:rPr lang="en-US" sz="1800" err="1">
                <a:solidFill>
                  <a:srgbClr val="252525"/>
                </a:solidFill>
                <a:ea typeface="Tahoma"/>
                <a:cs typeface="Tahoma"/>
              </a:rPr>
              <a:t>muut</a:t>
            </a:r>
            <a:r>
              <a:rPr lang="en-US" sz="1800">
                <a:solidFill>
                  <a:srgbClr val="252525"/>
                </a:solidFill>
                <a:ea typeface="Tahoma"/>
                <a:cs typeface="Tahoma"/>
              </a:rPr>
              <a:t> </a:t>
            </a:r>
            <a:r>
              <a:rPr lang="en-US" sz="1800" err="1">
                <a:solidFill>
                  <a:srgbClr val="252525"/>
                </a:solidFill>
                <a:ea typeface="Tahoma"/>
                <a:cs typeface="Tahoma"/>
              </a:rPr>
              <a:t>tukevat</a:t>
            </a:r>
            <a:r>
              <a:rPr lang="en-US" sz="1800">
                <a:solidFill>
                  <a:srgbClr val="252525"/>
                </a:solidFill>
                <a:ea typeface="Tahoma"/>
                <a:cs typeface="Tahoma"/>
              </a:rPr>
              <a:t> </a:t>
            </a:r>
            <a:r>
              <a:rPr lang="en-US" sz="1800" err="1">
                <a:solidFill>
                  <a:srgbClr val="252525"/>
                </a:solidFill>
                <a:ea typeface="Tahoma"/>
                <a:cs typeface="Tahoma"/>
              </a:rPr>
              <a:t>siinä</a:t>
            </a:r>
            <a:r>
              <a:rPr lang="en-US" sz="1800">
                <a:solidFill>
                  <a:srgbClr val="252525"/>
                </a:solidFill>
                <a:ea typeface="Tahoma"/>
                <a:cs typeface="Tahoma"/>
              </a:rPr>
              <a:t> </a:t>
            </a:r>
            <a:r>
              <a:rPr lang="en-US" sz="1800" err="1">
                <a:solidFill>
                  <a:srgbClr val="252525"/>
                </a:solidFill>
                <a:ea typeface="Tahoma"/>
                <a:cs typeface="Tahoma"/>
              </a:rPr>
              <a:t>tilanteessa</a:t>
            </a:r>
            <a:r>
              <a:rPr lang="en-US" sz="1800">
                <a:solidFill>
                  <a:srgbClr val="252525"/>
                </a:solidFill>
                <a:ea typeface="Tahoma"/>
                <a:cs typeface="Tahoma"/>
              </a:rPr>
              <a:t> </a:t>
            </a:r>
            <a:r>
              <a:rPr lang="en-US" sz="1800" err="1">
                <a:solidFill>
                  <a:srgbClr val="252525"/>
                </a:solidFill>
                <a:ea typeface="Tahoma"/>
                <a:cs typeface="Tahoma"/>
              </a:rPr>
              <a:t>oppimista</a:t>
            </a:r>
            <a:r>
              <a:rPr lang="en-US" sz="1800">
                <a:solidFill>
                  <a:srgbClr val="252525"/>
                </a:solidFill>
                <a:ea typeface="Tahoma"/>
                <a:cs typeface="Tahoma"/>
              </a:rPr>
              <a:t>, </a:t>
            </a:r>
            <a:r>
              <a:rPr lang="en-US" sz="1800" err="1">
                <a:solidFill>
                  <a:srgbClr val="252525"/>
                </a:solidFill>
                <a:ea typeface="Tahoma"/>
                <a:cs typeface="Tahoma"/>
              </a:rPr>
              <a:t>kielikurssit</a:t>
            </a:r>
            <a:endParaRPr lang="en-US" sz="1800">
              <a:solidFill>
                <a:srgbClr val="252525"/>
              </a:solidFill>
              <a:ea typeface="Tahoma"/>
              <a:cs typeface="Tahoma"/>
            </a:endParaRPr>
          </a:p>
          <a:p>
            <a:pPr marL="285750" indent="-285750">
              <a:buFont typeface="Calibri" panose="020B0604020202020204" pitchFamily="34" charset="0"/>
              <a:buChar char="-"/>
            </a:pPr>
            <a:r>
              <a:rPr lang="en-US" sz="1800" err="1">
                <a:solidFill>
                  <a:srgbClr val="252525"/>
                </a:solidFill>
                <a:ea typeface="Tahoma"/>
                <a:cs typeface="Tahoma"/>
              </a:rPr>
              <a:t>Tarvitaan</a:t>
            </a:r>
            <a:r>
              <a:rPr lang="en-US" sz="1800">
                <a:solidFill>
                  <a:srgbClr val="252525"/>
                </a:solidFill>
                <a:ea typeface="Tahoma"/>
                <a:cs typeface="Tahoma"/>
              </a:rPr>
              <a:t> </a:t>
            </a:r>
            <a:r>
              <a:rPr lang="en-US" sz="1800" err="1">
                <a:solidFill>
                  <a:srgbClr val="252525"/>
                </a:solidFill>
                <a:ea typeface="Tahoma"/>
                <a:cs typeface="Tahoma"/>
              </a:rPr>
              <a:t>toistoa</a:t>
            </a:r>
            <a:r>
              <a:rPr lang="en-US" sz="1800">
                <a:solidFill>
                  <a:srgbClr val="252525"/>
                </a:solidFill>
                <a:ea typeface="Tahoma"/>
                <a:cs typeface="Tahoma"/>
              </a:rPr>
              <a:t> ja </a:t>
            </a:r>
            <a:r>
              <a:rPr lang="en-US" sz="1800" err="1">
                <a:solidFill>
                  <a:srgbClr val="252525"/>
                </a:solidFill>
                <a:ea typeface="Tahoma"/>
                <a:cs typeface="Tahoma"/>
              </a:rPr>
              <a:t>puhekumppaneita</a:t>
            </a:r>
            <a:r>
              <a:rPr lang="en-US" sz="1800">
                <a:solidFill>
                  <a:srgbClr val="252525"/>
                </a:solidFill>
                <a:ea typeface="Tahoma"/>
                <a:cs typeface="Tahoma"/>
              </a:rPr>
              <a:t> (</a:t>
            </a:r>
            <a:r>
              <a:rPr lang="en-US" sz="1800" err="1">
                <a:solidFill>
                  <a:srgbClr val="252525"/>
                </a:solidFill>
                <a:ea typeface="Tahoma"/>
                <a:cs typeface="Tahoma"/>
              </a:rPr>
              <a:t>malli</a:t>
            </a:r>
            <a:r>
              <a:rPr lang="en-US" sz="1800">
                <a:solidFill>
                  <a:srgbClr val="252525"/>
                </a:solidFill>
                <a:ea typeface="Tahoma"/>
                <a:cs typeface="Tahoma"/>
              </a:rPr>
              <a:t>, </a:t>
            </a:r>
            <a:r>
              <a:rPr lang="en-US" sz="1800" err="1">
                <a:solidFill>
                  <a:srgbClr val="252525"/>
                </a:solidFill>
                <a:ea typeface="Tahoma"/>
                <a:cs typeface="Tahoma"/>
              </a:rPr>
              <a:t>tuki</a:t>
            </a:r>
            <a:r>
              <a:rPr lang="en-US" sz="1800">
                <a:solidFill>
                  <a:srgbClr val="252525"/>
                </a:solidFill>
                <a:ea typeface="Tahoma"/>
                <a:cs typeface="Tahoma"/>
              </a:rPr>
              <a:t>)</a:t>
            </a:r>
          </a:p>
          <a:p>
            <a:pPr marL="285750" indent="-285750">
              <a:buFont typeface="Calibri" panose="020B0604020202020204" pitchFamily="34" charset="0"/>
              <a:buChar char="-"/>
            </a:pPr>
            <a:r>
              <a:rPr lang="en-US" sz="1800" err="1">
                <a:solidFill>
                  <a:srgbClr val="252525"/>
                </a:solidFill>
                <a:ea typeface="Tahoma"/>
                <a:cs typeface="Tahoma"/>
              </a:rPr>
              <a:t>Motivaatio</a:t>
            </a:r>
            <a:r>
              <a:rPr lang="en-US" sz="1800">
                <a:solidFill>
                  <a:srgbClr val="252525"/>
                </a:solidFill>
                <a:ea typeface="Tahoma"/>
                <a:cs typeface="Tahoma"/>
              </a:rPr>
              <a:t> </a:t>
            </a:r>
            <a:r>
              <a:rPr lang="en-US" sz="1800" err="1">
                <a:solidFill>
                  <a:srgbClr val="252525"/>
                </a:solidFill>
                <a:ea typeface="Tahoma"/>
                <a:cs typeface="Tahoma"/>
              </a:rPr>
              <a:t>ei</a:t>
            </a:r>
            <a:r>
              <a:rPr lang="en-US" sz="1800">
                <a:solidFill>
                  <a:srgbClr val="252525"/>
                </a:solidFill>
                <a:ea typeface="Tahoma"/>
                <a:cs typeface="Tahoma"/>
              </a:rPr>
              <a:t> ole vain </a:t>
            </a:r>
            <a:r>
              <a:rPr lang="en-US" sz="1800" err="1">
                <a:solidFill>
                  <a:srgbClr val="252525"/>
                </a:solidFill>
                <a:ea typeface="Tahoma"/>
                <a:cs typeface="Tahoma"/>
              </a:rPr>
              <a:t>yksilön</a:t>
            </a:r>
            <a:r>
              <a:rPr lang="en-US" sz="1800">
                <a:solidFill>
                  <a:srgbClr val="252525"/>
                </a:solidFill>
                <a:ea typeface="Tahoma"/>
                <a:cs typeface="Tahoma"/>
              </a:rPr>
              <a:t> </a:t>
            </a:r>
            <a:r>
              <a:rPr lang="en-US" sz="1800" err="1">
                <a:solidFill>
                  <a:srgbClr val="252525"/>
                </a:solidFill>
                <a:ea typeface="Tahoma"/>
                <a:cs typeface="Tahoma"/>
              </a:rPr>
              <a:t>asia</a:t>
            </a:r>
            <a:r>
              <a:rPr lang="en-US" sz="1800">
                <a:solidFill>
                  <a:srgbClr val="252525"/>
                </a:solidFill>
                <a:ea typeface="Tahoma"/>
                <a:cs typeface="Tahoma"/>
              </a:rPr>
              <a:t>, </a:t>
            </a:r>
            <a:r>
              <a:rPr lang="en-US" sz="1800" err="1">
                <a:solidFill>
                  <a:srgbClr val="252525"/>
                </a:solidFill>
                <a:ea typeface="Tahoma"/>
                <a:cs typeface="Tahoma"/>
              </a:rPr>
              <a:t>siihen</a:t>
            </a:r>
            <a:r>
              <a:rPr lang="en-US" sz="1800">
                <a:solidFill>
                  <a:srgbClr val="252525"/>
                </a:solidFill>
                <a:ea typeface="Tahoma"/>
                <a:cs typeface="Tahoma"/>
              </a:rPr>
              <a:t> </a:t>
            </a:r>
            <a:r>
              <a:rPr lang="en-US" sz="1800" err="1">
                <a:solidFill>
                  <a:srgbClr val="252525"/>
                </a:solidFill>
                <a:ea typeface="Tahoma"/>
                <a:cs typeface="Tahoma"/>
              </a:rPr>
              <a:t>vaikuttaa</a:t>
            </a:r>
            <a:r>
              <a:rPr lang="en-US" sz="1800">
                <a:solidFill>
                  <a:srgbClr val="252525"/>
                </a:solidFill>
                <a:ea typeface="Tahoma"/>
                <a:cs typeface="Tahoma"/>
              </a:rPr>
              <a:t> </a:t>
            </a:r>
            <a:r>
              <a:rPr lang="en-US" sz="1800" err="1">
                <a:solidFill>
                  <a:srgbClr val="252525"/>
                </a:solidFill>
                <a:ea typeface="Tahoma"/>
                <a:cs typeface="Tahoma"/>
              </a:rPr>
              <a:t>ratkaisevasti</a:t>
            </a:r>
            <a:r>
              <a:rPr lang="en-US" sz="1800">
                <a:solidFill>
                  <a:srgbClr val="252525"/>
                </a:solidFill>
                <a:ea typeface="Tahoma"/>
                <a:cs typeface="Tahoma"/>
              </a:rPr>
              <a:t> </a:t>
            </a:r>
            <a:r>
              <a:rPr lang="en-US" sz="1800" err="1">
                <a:solidFill>
                  <a:srgbClr val="252525"/>
                </a:solidFill>
                <a:ea typeface="Tahoma"/>
                <a:cs typeface="Tahoma"/>
              </a:rPr>
              <a:t>muiden</a:t>
            </a:r>
            <a:r>
              <a:rPr lang="en-US" sz="1800">
                <a:solidFill>
                  <a:srgbClr val="252525"/>
                </a:solidFill>
                <a:ea typeface="Tahoma"/>
                <a:cs typeface="Tahoma"/>
              </a:rPr>
              <a:t> </a:t>
            </a:r>
            <a:r>
              <a:rPr lang="en-US" sz="1800" err="1">
                <a:solidFill>
                  <a:srgbClr val="252525"/>
                </a:solidFill>
                <a:ea typeface="Tahoma"/>
                <a:cs typeface="Tahoma"/>
              </a:rPr>
              <a:t>suhtautuminen</a:t>
            </a:r>
            <a:r>
              <a:rPr lang="en-US" sz="1800">
                <a:solidFill>
                  <a:srgbClr val="252525"/>
                </a:solidFill>
                <a:ea typeface="Tahoma"/>
                <a:cs typeface="Tahoma"/>
              </a:rPr>
              <a:t> </a:t>
            </a:r>
          </a:p>
          <a:p>
            <a:pPr marL="0" indent="0" algn="r">
              <a:buNone/>
            </a:pPr>
            <a:r>
              <a:rPr lang="en-US" sz="1800">
                <a:solidFill>
                  <a:srgbClr val="252525"/>
                </a:solidFill>
                <a:ea typeface="Tahoma"/>
                <a:cs typeface="Tahoma"/>
              </a:rPr>
              <a:t>(</a:t>
            </a:r>
            <a:r>
              <a:rPr lang="en-US" sz="1800" err="1">
                <a:solidFill>
                  <a:srgbClr val="252525"/>
                </a:solidFill>
                <a:ea typeface="Tahoma"/>
                <a:cs typeface="Tahoma"/>
              </a:rPr>
              <a:t>Lehtimaja</a:t>
            </a:r>
            <a:r>
              <a:rPr lang="en-US" sz="1800">
                <a:solidFill>
                  <a:srgbClr val="252525"/>
                </a:solidFill>
                <a:ea typeface="Tahoma"/>
                <a:cs typeface="Tahoma"/>
              </a:rPr>
              <a:t> </a:t>
            </a:r>
            <a:r>
              <a:rPr lang="en-US" sz="1800" err="1">
                <a:solidFill>
                  <a:srgbClr val="252525"/>
                </a:solidFill>
                <a:ea typeface="Tahoma"/>
                <a:cs typeface="Tahoma"/>
              </a:rPr>
              <a:t>ym</a:t>
            </a:r>
            <a:r>
              <a:rPr lang="en-US" sz="1800">
                <a:solidFill>
                  <a:srgbClr val="252525"/>
                </a:solidFill>
                <a:ea typeface="Tahoma"/>
                <a:cs typeface="Tahoma"/>
              </a:rPr>
              <a:t>., 2023, s.45-70)</a:t>
            </a:r>
          </a:p>
          <a:p>
            <a:pPr>
              <a:buFont typeface="Calibri" panose="020B0604020202020204" pitchFamily="34" charset="0"/>
              <a:buChar char="-"/>
            </a:pPr>
            <a:endParaRPr lang="en-US" sz="1800">
              <a:solidFill>
                <a:srgbClr val="252525"/>
              </a:solidFill>
              <a:ea typeface="Tahoma"/>
              <a:cs typeface="Tahoma"/>
            </a:endParaRPr>
          </a:p>
          <a:p>
            <a:pPr marL="0" indent="0">
              <a:buNone/>
            </a:pPr>
            <a:endParaRPr lang="en-US" sz="1800">
              <a:solidFill>
                <a:srgbClr val="252525"/>
              </a:solidFill>
              <a:ea typeface="Tahoma"/>
              <a:cs typeface="Tahoma"/>
            </a:endParaRPr>
          </a:p>
        </p:txBody>
      </p:sp>
      <p:pic>
        <p:nvPicPr>
          <p:cNvPr id="6" name="Picture 3" descr="Kuva, joka sisältää kohteen teksti, Fontti, logo, Grafiikka&#10;&#10;Kuvaus luotu automaattisesti">
            <a:extLst>
              <a:ext uri="{FF2B5EF4-FFF2-40B4-BE49-F238E27FC236}">
                <a16:creationId xmlns:a16="http://schemas.microsoft.com/office/drawing/2014/main" id="{B18FE033-5DDA-1B48-2050-A84D3BFAC360}"/>
              </a:ext>
            </a:extLst>
          </p:cNvPr>
          <p:cNvPicPr>
            <a:picLocks noChangeAspect="1"/>
          </p:cNvPicPr>
          <p:nvPr/>
        </p:nvPicPr>
        <p:blipFill>
          <a:blip r:embed="rId3"/>
          <a:stretch>
            <a:fillRect/>
          </a:stretch>
        </p:blipFill>
        <p:spPr>
          <a:xfrm>
            <a:off x="10932739" y="6095877"/>
            <a:ext cx="987800" cy="605241"/>
          </a:xfrm>
          <a:prstGeom prst="rect">
            <a:avLst/>
          </a:prstGeom>
        </p:spPr>
      </p:pic>
      <p:pic>
        <p:nvPicPr>
          <p:cNvPr id="5" name="Picture 4">
            <a:extLst>
              <a:ext uri="{FF2B5EF4-FFF2-40B4-BE49-F238E27FC236}">
                <a16:creationId xmlns:a16="http://schemas.microsoft.com/office/drawing/2014/main" id="{12379204-79ED-2F57-EC4B-62BF48067241}"/>
              </a:ext>
            </a:extLst>
          </p:cNvPr>
          <p:cNvPicPr>
            <a:picLocks noChangeAspect="1"/>
          </p:cNvPicPr>
          <p:nvPr/>
        </p:nvPicPr>
        <p:blipFill>
          <a:blip r:embed="rId4"/>
          <a:stretch>
            <a:fillRect/>
          </a:stretch>
        </p:blipFill>
        <p:spPr>
          <a:xfrm>
            <a:off x="9415341" y="6402753"/>
            <a:ext cx="1352550" cy="304800"/>
          </a:xfrm>
          <a:prstGeom prst="rect">
            <a:avLst/>
          </a:prstGeom>
        </p:spPr>
      </p:pic>
    </p:spTree>
    <p:extLst>
      <p:ext uri="{BB962C8B-B14F-4D97-AF65-F5344CB8AC3E}">
        <p14:creationId xmlns:p14="http://schemas.microsoft.com/office/powerpoint/2010/main" val="3605938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9B8C1-BB49-2D54-0632-02607F673E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61B100-3350-608E-2684-1448D7A0F2C5}"/>
              </a:ext>
            </a:extLst>
          </p:cNvPr>
          <p:cNvSpPr>
            <a:spLocks noGrp="1"/>
          </p:cNvSpPr>
          <p:nvPr>
            <p:ph type="title"/>
          </p:nvPr>
        </p:nvSpPr>
        <p:spPr>
          <a:xfrm>
            <a:off x="899652" y="807577"/>
            <a:ext cx="10515600" cy="1169100"/>
          </a:xfrm>
        </p:spPr>
        <p:txBody>
          <a:bodyPr/>
          <a:lstStyle/>
          <a:p>
            <a:r>
              <a:rPr lang="en-US" err="1">
                <a:ea typeface="Tahoma"/>
                <a:cs typeface="Tahoma"/>
              </a:rPr>
              <a:t>Myytit</a:t>
            </a:r>
            <a:r>
              <a:rPr lang="en-US">
                <a:ea typeface="Tahoma"/>
                <a:cs typeface="Tahoma"/>
              </a:rPr>
              <a:t> </a:t>
            </a:r>
            <a:r>
              <a:rPr lang="en-US" err="1">
                <a:ea typeface="Tahoma"/>
                <a:cs typeface="Tahoma"/>
              </a:rPr>
              <a:t>kielenoppimisesta</a:t>
            </a:r>
            <a:br>
              <a:rPr lang="en-US">
                <a:ea typeface="Tahoma"/>
                <a:cs typeface="Tahoma"/>
              </a:rPr>
            </a:br>
            <a:r>
              <a:rPr lang="en-US">
                <a:ea typeface="Tahoma"/>
                <a:cs typeface="Tahoma"/>
              </a:rPr>
              <a:t>   </a:t>
            </a:r>
            <a:br>
              <a:rPr lang="en-US">
                <a:ea typeface="Tahoma"/>
                <a:cs typeface="Tahoma"/>
              </a:rPr>
            </a:br>
            <a:endParaRPr lang="en-US">
              <a:ea typeface="Tahoma"/>
              <a:cs typeface="Tahoma"/>
            </a:endParaRPr>
          </a:p>
        </p:txBody>
      </p:sp>
      <p:sp>
        <p:nvSpPr>
          <p:cNvPr id="3" name="Content Placeholder 2">
            <a:extLst>
              <a:ext uri="{FF2B5EF4-FFF2-40B4-BE49-F238E27FC236}">
                <a16:creationId xmlns:a16="http://schemas.microsoft.com/office/drawing/2014/main" id="{230E3431-403E-0CEC-F9D5-49912B146B89}"/>
              </a:ext>
            </a:extLst>
          </p:cNvPr>
          <p:cNvSpPr>
            <a:spLocks noGrp="1"/>
          </p:cNvSpPr>
          <p:nvPr>
            <p:ph idx="1"/>
          </p:nvPr>
        </p:nvSpPr>
        <p:spPr>
          <a:xfrm>
            <a:off x="834087" y="1011637"/>
            <a:ext cx="10515600" cy="5556602"/>
          </a:xfrm>
        </p:spPr>
        <p:txBody>
          <a:bodyPr vert="horz" lIns="0" tIns="0" rIns="0" bIns="0" rtlCol="0" anchor="t">
            <a:noAutofit/>
          </a:bodyPr>
          <a:lstStyle/>
          <a:p>
            <a:pPr marL="0" indent="0">
              <a:buNone/>
            </a:pPr>
            <a:endParaRPr lang="en-US" sz="1800">
              <a:solidFill>
                <a:srgbClr val="252525"/>
              </a:solidFill>
              <a:ea typeface="Tahoma"/>
              <a:cs typeface="Tahoma"/>
            </a:endParaRPr>
          </a:p>
          <a:p>
            <a:pPr marL="0" indent="0">
              <a:buNone/>
            </a:pPr>
            <a:r>
              <a:rPr lang="en-US" sz="1800" b="1" err="1">
                <a:solidFill>
                  <a:srgbClr val="252525"/>
                </a:solidFill>
                <a:ea typeface="Tahoma"/>
                <a:cs typeface="Tahoma"/>
              </a:rPr>
              <a:t>Myytti</a:t>
            </a:r>
            <a:r>
              <a:rPr lang="en-US" sz="1800" b="1">
                <a:solidFill>
                  <a:srgbClr val="252525"/>
                </a:solidFill>
                <a:ea typeface="Tahoma"/>
                <a:cs typeface="Tahoma"/>
              </a:rPr>
              <a:t> 5. </a:t>
            </a:r>
            <a:r>
              <a:rPr lang="en-US" sz="1800" b="1" err="1">
                <a:solidFill>
                  <a:srgbClr val="252525"/>
                </a:solidFill>
                <a:ea typeface="Tahoma"/>
                <a:cs typeface="Tahoma"/>
              </a:rPr>
              <a:t>Työpaikalla</a:t>
            </a:r>
            <a:r>
              <a:rPr lang="en-US" sz="1800" b="1">
                <a:solidFill>
                  <a:srgbClr val="252525"/>
                </a:solidFill>
                <a:ea typeface="Tahoma"/>
                <a:cs typeface="Tahoma"/>
              </a:rPr>
              <a:t> </a:t>
            </a:r>
            <a:r>
              <a:rPr lang="en-US" sz="1800" b="1" err="1">
                <a:solidFill>
                  <a:srgbClr val="252525"/>
                </a:solidFill>
                <a:ea typeface="Tahoma"/>
                <a:cs typeface="Tahoma"/>
              </a:rPr>
              <a:t>kielen</a:t>
            </a:r>
            <a:r>
              <a:rPr lang="en-US" sz="1800" b="1">
                <a:solidFill>
                  <a:srgbClr val="252525"/>
                </a:solidFill>
                <a:ea typeface="Tahoma"/>
                <a:cs typeface="Tahoma"/>
              </a:rPr>
              <a:t> </a:t>
            </a:r>
            <a:r>
              <a:rPr lang="en-US" sz="1800" b="1" err="1">
                <a:solidFill>
                  <a:srgbClr val="252525"/>
                </a:solidFill>
                <a:ea typeface="Tahoma"/>
                <a:cs typeface="Tahoma"/>
              </a:rPr>
              <a:t>oppii</a:t>
            </a:r>
            <a:r>
              <a:rPr lang="en-US" sz="1800" b="1">
                <a:solidFill>
                  <a:srgbClr val="252525"/>
                </a:solidFill>
                <a:ea typeface="Tahoma"/>
                <a:cs typeface="Tahoma"/>
              </a:rPr>
              <a:t> </a:t>
            </a:r>
            <a:r>
              <a:rPr lang="en-US" sz="1800" b="1" err="1">
                <a:solidFill>
                  <a:srgbClr val="252525"/>
                </a:solidFill>
                <a:ea typeface="Tahoma"/>
                <a:cs typeface="Tahoma"/>
              </a:rPr>
              <a:t>kuin</a:t>
            </a:r>
            <a:r>
              <a:rPr lang="en-US" sz="1800" b="1">
                <a:solidFill>
                  <a:srgbClr val="252525"/>
                </a:solidFill>
                <a:ea typeface="Tahoma"/>
                <a:cs typeface="Tahoma"/>
              </a:rPr>
              <a:t> </a:t>
            </a:r>
            <a:r>
              <a:rPr lang="en-US" sz="1800" b="1" err="1">
                <a:solidFill>
                  <a:srgbClr val="252525"/>
                </a:solidFill>
                <a:ea typeface="Tahoma"/>
                <a:cs typeface="Tahoma"/>
              </a:rPr>
              <a:t>itsestään</a:t>
            </a:r>
            <a:endParaRPr lang="en-US" sz="1800" b="1">
              <a:solidFill>
                <a:srgbClr val="252525"/>
              </a:solidFill>
              <a:ea typeface="Tahoma"/>
              <a:cs typeface="Tahoma"/>
            </a:endParaRPr>
          </a:p>
          <a:p>
            <a:pPr marL="285750" indent="-285750">
              <a:buFont typeface="Calibri" panose="020B0604020202020204" pitchFamily="34" charset="0"/>
              <a:buChar char="-"/>
            </a:pPr>
            <a:r>
              <a:rPr lang="en-US" sz="1800" err="1">
                <a:solidFill>
                  <a:srgbClr val="252525"/>
                </a:solidFill>
                <a:ea typeface="Tahoma"/>
                <a:cs typeface="Tahoma"/>
              </a:rPr>
              <a:t>Kielitaito</a:t>
            </a:r>
            <a:r>
              <a:rPr lang="en-US" sz="1800">
                <a:solidFill>
                  <a:srgbClr val="252525"/>
                </a:solidFill>
                <a:ea typeface="Tahoma"/>
                <a:cs typeface="Tahoma"/>
              </a:rPr>
              <a:t> </a:t>
            </a:r>
            <a:r>
              <a:rPr lang="en-US" sz="1800" err="1">
                <a:solidFill>
                  <a:srgbClr val="252525"/>
                </a:solidFill>
                <a:ea typeface="Tahoma"/>
                <a:cs typeface="Tahoma"/>
              </a:rPr>
              <a:t>kehittyy</a:t>
            </a:r>
            <a:r>
              <a:rPr lang="en-US" sz="1800">
                <a:solidFill>
                  <a:srgbClr val="252525"/>
                </a:solidFill>
                <a:ea typeface="Tahoma"/>
                <a:cs typeface="Tahoma"/>
              </a:rPr>
              <a:t> </a:t>
            </a:r>
            <a:r>
              <a:rPr lang="en-US" sz="1800" err="1">
                <a:solidFill>
                  <a:srgbClr val="252525"/>
                </a:solidFill>
                <a:ea typeface="Tahoma"/>
                <a:cs typeface="Tahoma"/>
              </a:rPr>
              <a:t>parhaiten</a:t>
            </a:r>
            <a:r>
              <a:rPr lang="en-US" sz="1800">
                <a:solidFill>
                  <a:srgbClr val="252525"/>
                </a:solidFill>
                <a:ea typeface="Tahoma"/>
                <a:cs typeface="Tahoma"/>
              </a:rPr>
              <a:t> </a:t>
            </a:r>
            <a:r>
              <a:rPr lang="en-US" sz="1800" err="1">
                <a:solidFill>
                  <a:srgbClr val="252525"/>
                </a:solidFill>
                <a:ea typeface="Tahoma"/>
                <a:cs typeface="Tahoma"/>
              </a:rPr>
              <a:t>autenttisissa</a:t>
            </a:r>
            <a:r>
              <a:rPr lang="en-US" sz="1800">
                <a:solidFill>
                  <a:srgbClr val="252525"/>
                </a:solidFill>
                <a:ea typeface="Tahoma"/>
                <a:cs typeface="Tahoma"/>
              </a:rPr>
              <a:t> </a:t>
            </a:r>
            <a:r>
              <a:rPr lang="en-US" sz="1800" err="1">
                <a:solidFill>
                  <a:srgbClr val="252525"/>
                </a:solidFill>
                <a:ea typeface="Tahoma"/>
                <a:cs typeface="Tahoma"/>
              </a:rPr>
              <a:t>kielenkäytön</a:t>
            </a:r>
            <a:r>
              <a:rPr lang="en-US" sz="1800">
                <a:solidFill>
                  <a:srgbClr val="252525"/>
                </a:solidFill>
                <a:ea typeface="Tahoma"/>
                <a:cs typeface="Tahoma"/>
              </a:rPr>
              <a:t> </a:t>
            </a:r>
            <a:r>
              <a:rPr lang="en-US" sz="1800" err="1">
                <a:solidFill>
                  <a:srgbClr val="252525"/>
                </a:solidFill>
                <a:ea typeface="Tahoma"/>
                <a:cs typeface="Tahoma"/>
              </a:rPr>
              <a:t>tilanteissa</a:t>
            </a:r>
            <a:endParaRPr lang="en-US" sz="1800">
              <a:solidFill>
                <a:srgbClr val="252525"/>
              </a:solidFill>
              <a:ea typeface="Tahoma"/>
              <a:cs typeface="Tahoma"/>
            </a:endParaRPr>
          </a:p>
          <a:p>
            <a:pPr marL="285750" indent="-285750">
              <a:buFont typeface="Calibri" panose="020B0604020202020204" pitchFamily="34" charset="0"/>
              <a:buChar char="-"/>
            </a:pPr>
            <a:r>
              <a:rPr lang="en-US" sz="1800" err="1">
                <a:solidFill>
                  <a:srgbClr val="252525"/>
                </a:solidFill>
                <a:ea typeface="Tahoma"/>
                <a:cs typeface="Tahoma"/>
              </a:rPr>
              <a:t>Tarvitaan</a:t>
            </a:r>
            <a:r>
              <a:rPr lang="en-US" sz="1800">
                <a:solidFill>
                  <a:srgbClr val="252525"/>
                </a:solidFill>
                <a:ea typeface="Tahoma"/>
                <a:cs typeface="Tahoma"/>
              </a:rPr>
              <a:t> </a:t>
            </a:r>
            <a:r>
              <a:rPr lang="en-US" sz="1800" err="1">
                <a:solidFill>
                  <a:srgbClr val="252525"/>
                </a:solidFill>
                <a:ea typeface="Tahoma"/>
                <a:cs typeface="Tahoma"/>
              </a:rPr>
              <a:t>kuitenkin</a:t>
            </a:r>
            <a:r>
              <a:rPr lang="en-US" sz="1800">
                <a:solidFill>
                  <a:srgbClr val="252525"/>
                </a:solidFill>
                <a:ea typeface="Tahoma"/>
                <a:cs typeface="Tahoma"/>
              </a:rPr>
              <a:t> </a:t>
            </a:r>
            <a:r>
              <a:rPr lang="en-US" sz="1800" err="1">
                <a:solidFill>
                  <a:srgbClr val="252525"/>
                </a:solidFill>
                <a:ea typeface="Tahoma"/>
                <a:cs typeface="Tahoma"/>
              </a:rPr>
              <a:t>oppimista</a:t>
            </a:r>
            <a:r>
              <a:rPr lang="en-US" sz="1800">
                <a:solidFill>
                  <a:srgbClr val="252525"/>
                </a:solidFill>
                <a:ea typeface="Tahoma"/>
                <a:cs typeface="Tahoma"/>
              </a:rPr>
              <a:t> </a:t>
            </a:r>
            <a:r>
              <a:rPr lang="en-US" sz="1800" err="1">
                <a:solidFill>
                  <a:srgbClr val="252525"/>
                </a:solidFill>
                <a:ea typeface="Tahoma"/>
                <a:cs typeface="Tahoma"/>
              </a:rPr>
              <a:t>tukevia</a:t>
            </a:r>
            <a:r>
              <a:rPr lang="en-US" sz="1800">
                <a:solidFill>
                  <a:srgbClr val="252525"/>
                </a:solidFill>
                <a:ea typeface="Tahoma"/>
                <a:cs typeface="Tahoma"/>
              </a:rPr>
              <a:t> </a:t>
            </a:r>
            <a:r>
              <a:rPr lang="en-US" sz="1800" err="1">
                <a:solidFill>
                  <a:srgbClr val="252525"/>
                </a:solidFill>
                <a:ea typeface="Tahoma"/>
                <a:cs typeface="Tahoma"/>
              </a:rPr>
              <a:t>olosuhteita</a:t>
            </a:r>
            <a:r>
              <a:rPr lang="en-US" sz="1800">
                <a:solidFill>
                  <a:srgbClr val="252525"/>
                </a:solidFill>
                <a:ea typeface="Tahoma"/>
                <a:cs typeface="Tahoma"/>
              </a:rPr>
              <a:t>, </a:t>
            </a:r>
            <a:r>
              <a:rPr lang="en-US" sz="1800" err="1">
                <a:solidFill>
                  <a:srgbClr val="252525"/>
                </a:solidFill>
                <a:ea typeface="Tahoma"/>
                <a:cs typeface="Tahoma"/>
              </a:rPr>
              <a:t>esim</a:t>
            </a:r>
            <a:r>
              <a:rPr lang="en-US" sz="1800">
                <a:solidFill>
                  <a:srgbClr val="252525"/>
                </a:solidFill>
                <a:ea typeface="Tahoma"/>
                <a:cs typeface="Tahoma"/>
              </a:rPr>
              <a:t>. </a:t>
            </a:r>
            <a:r>
              <a:rPr lang="en-US" sz="1800" err="1">
                <a:solidFill>
                  <a:srgbClr val="252525"/>
                </a:solidFill>
                <a:ea typeface="Tahoma"/>
                <a:cs typeface="Tahoma"/>
              </a:rPr>
              <a:t>henkilöstön</a:t>
            </a:r>
            <a:r>
              <a:rPr lang="en-US" sz="1800">
                <a:solidFill>
                  <a:srgbClr val="252525"/>
                </a:solidFill>
                <a:ea typeface="Tahoma"/>
                <a:cs typeface="Tahoma"/>
              </a:rPr>
              <a:t> </a:t>
            </a:r>
            <a:r>
              <a:rPr lang="en-US" sz="1800" err="1">
                <a:solidFill>
                  <a:srgbClr val="252525"/>
                </a:solidFill>
                <a:ea typeface="Tahoma"/>
                <a:cs typeface="Tahoma"/>
              </a:rPr>
              <a:t>kielitietoisuutta</a:t>
            </a:r>
            <a:r>
              <a:rPr lang="en-US" sz="1800">
                <a:solidFill>
                  <a:srgbClr val="252525"/>
                </a:solidFill>
                <a:ea typeface="Tahoma"/>
                <a:cs typeface="Tahoma"/>
              </a:rPr>
              <a:t> ja </a:t>
            </a:r>
            <a:r>
              <a:rPr lang="en-US" sz="1800" err="1">
                <a:solidFill>
                  <a:srgbClr val="252525"/>
                </a:solidFill>
                <a:ea typeface="Tahoma"/>
                <a:cs typeface="Tahoma"/>
              </a:rPr>
              <a:t>suunniteltuja</a:t>
            </a:r>
            <a:r>
              <a:rPr lang="en-US" sz="1800">
                <a:solidFill>
                  <a:srgbClr val="252525"/>
                </a:solidFill>
                <a:ea typeface="Tahoma"/>
                <a:cs typeface="Tahoma"/>
              </a:rPr>
              <a:t> </a:t>
            </a:r>
            <a:r>
              <a:rPr lang="en-US" sz="1800" err="1">
                <a:solidFill>
                  <a:srgbClr val="252525"/>
                </a:solidFill>
                <a:ea typeface="Tahoma"/>
                <a:cs typeface="Tahoma"/>
              </a:rPr>
              <a:t>toimintatapoja</a:t>
            </a:r>
            <a:r>
              <a:rPr lang="en-US" sz="1800">
                <a:solidFill>
                  <a:srgbClr val="252525"/>
                </a:solidFill>
                <a:ea typeface="Tahoma"/>
                <a:cs typeface="Tahoma"/>
              </a:rPr>
              <a:t>, </a:t>
            </a:r>
            <a:r>
              <a:rPr lang="en-US" sz="1800" err="1">
                <a:solidFill>
                  <a:srgbClr val="252525"/>
                </a:solidFill>
                <a:ea typeface="Tahoma"/>
                <a:cs typeface="Tahoma"/>
              </a:rPr>
              <a:t>jotka</a:t>
            </a:r>
            <a:r>
              <a:rPr lang="en-US" sz="1800">
                <a:solidFill>
                  <a:srgbClr val="252525"/>
                </a:solidFill>
                <a:ea typeface="Tahoma"/>
                <a:cs typeface="Tahoma"/>
              </a:rPr>
              <a:t> </a:t>
            </a:r>
            <a:r>
              <a:rPr lang="en-US" sz="1800" err="1">
                <a:solidFill>
                  <a:srgbClr val="252525"/>
                </a:solidFill>
                <a:ea typeface="Tahoma"/>
                <a:cs typeface="Tahoma"/>
              </a:rPr>
              <a:t>tukevat</a:t>
            </a:r>
            <a:r>
              <a:rPr lang="en-US" sz="1800">
                <a:solidFill>
                  <a:srgbClr val="252525"/>
                </a:solidFill>
                <a:ea typeface="Tahoma"/>
                <a:cs typeface="Tahoma"/>
              </a:rPr>
              <a:t> </a:t>
            </a:r>
            <a:r>
              <a:rPr lang="en-US" sz="1800" err="1">
                <a:solidFill>
                  <a:srgbClr val="252525"/>
                </a:solidFill>
                <a:ea typeface="Tahoma"/>
                <a:cs typeface="Tahoma"/>
              </a:rPr>
              <a:t>kielenoppimista</a:t>
            </a:r>
            <a:r>
              <a:rPr lang="en-US" sz="1800">
                <a:solidFill>
                  <a:srgbClr val="252525"/>
                </a:solidFill>
                <a:ea typeface="Tahoma"/>
                <a:cs typeface="Tahoma"/>
              </a:rPr>
              <a:t>, </a:t>
            </a:r>
            <a:r>
              <a:rPr lang="en-US" sz="1800" err="1">
                <a:solidFill>
                  <a:srgbClr val="252525"/>
                </a:solidFill>
                <a:ea typeface="Tahoma"/>
                <a:cs typeface="Tahoma"/>
              </a:rPr>
              <a:t>intensiivistä</a:t>
            </a:r>
            <a:r>
              <a:rPr lang="en-US" sz="1800">
                <a:solidFill>
                  <a:srgbClr val="252525"/>
                </a:solidFill>
                <a:ea typeface="Tahoma"/>
                <a:cs typeface="Tahoma"/>
              </a:rPr>
              <a:t> </a:t>
            </a:r>
            <a:r>
              <a:rPr lang="en-US" sz="1800" err="1">
                <a:solidFill>
                  <a:srgbClr val="252525"/>
                </a:solidFill>
                <a:ea typeface="Tahoma"/>
                <a:cs typeface="Tahoma"/>
              </a:rPr>
              <a:t>kielikoulutusta</a:t>
            </a:r>
            <a:r>
              <a:rPr lang="en-US" sz="1800">
                <a:solidFill>
                  <a:srgbClr val="252525"/>
                </a:solidFill>
                <a:ea typeface="Tahoma"/>
                <a:cs typeface="Tahoma"/>
              </a:rPr>
              <a:t> </a:t>
            </a:r>
            <a:r>
              <a:rPr lang="en-US" sz="1800" err="1">
                <a:solidFill>
                  <a:srgbClr val="252525"/>
                </a:solidFill>
                <a:ea typeface="Tahoma"/>
                <a:cs typeface="Tahoma"/>
              </a:rPr>
              <a:t>työn</a:t>
            </a:r>
            <a:r>
              <a:rPr lang="en-US" sz="1800">
                <a:solidFill>
                  <a:srgbClr val="252525"/>
                </a:solidFill>
                <a:ea typeface="Tahoma"/>
                <a:cs typeface="Tahoma"/>
              </a:rPr>
              <a:t> </a:t>
            </a:r>
            <a:r>
              <a:rPr lang="en-US" sz="1800" err="1">
                <a:solidFill>
                  <a:srgbClr val="252525"/>
                </a:solidFill>
                <a:ea typeface="Tahoma"/>
                <a:cs typeface="Tahoma"/>
              </a:rPr>
              <a:t>alussa</a:t>
            </a:r>
            <a:r>
              <a:rPr lang="en-US" sz="1800">
                <a:solidFill>
                  <a:srgbClr val="252525"/>
                </a:solidFill>
                <a:ea typeface="Tahoma"/>
                <a:cs typeface="Tahoma"/>
              </a:rPr>
              <a:t> ja </a:t>
            </a:r>
            <a:r>
              <a:rPr lang="en-US" sz="1800" err="1">
                <a:solidFill>
                  <a:srgbClr val="252525"/>
                </a:solidFill>
                <a:ea typeface="Tahoma"/>
                <a:cs typeface="Tahoma"/>
              </a:rPr>
              <a:t>riittäviä</a:t>
            </a:r>
            <a:r>
              <a:rPr lang="en-US" sz="1800">
                <a:solidFill>
                  <a:srgbClr val="252525"/>
                </a:solidFill>
                <a:ea typeface="Tahoma"/>
                <a:cs typeface="Tahoma"/>
              </a:rPr>
              <a:t> </a:t>
            </a:r>
            <a:r>
              <a:rPr lang="en-US" sz="1800" err="1">
                <a:solidFill>
                  <a:srgbClr val="252525"/>
                </a:solidFill>
                <a:ea typeface="Tahoma"/>
                <a:cs typeface="Tahoma"/>
              </a:rPr>
              <a:t>resursseja</a:t>
            </a:r>
            <a:endParaRPr lang="en-US" sz="1800">
              <a:solidFill>
                <a:srgbClr val="252525"/>
              </a:solidFill>
              <a:ea typeface="Tahoma"/>
              <a:cs typeface="Tahoma"/>
            </a:endParaRPr>
          </a:p>
          <a:p>
            <a:pPr marL="0" indent="0">
              <a:buNone/>
            </a:pPr>
            <a:endParaRPr lang="en-US" sz="1800">
              <a:solidFill>
                <a:srgbClr val="252525"/>
              </a:solidFill>
              <a:ea typeface="Tahoma"/>
              <a:cs typeface="Tahoma"/>
            </a:endParaRPr>
          </a:p>
          <a:p>
            <a:pPr marL="0" indent="0">
              <a:buNone/>
            </a:pPr>
            <a:r>
              <a:rPr lang="en-US" sz="1800" b="1" err="1">
                <a:solidFill>
                  <a:srgbClr val="252525"/>
                </a:solidFill>
                <a:ea typeface="Tahoma"/>
                <a:cs typeface="Tahoma"/>
              </a:rPr>
              <a:t>Myytti</a:t>
            </a:r>
            <a:r>
              <a:rPr lang="en-US" sz="1800" b="1">
                <a:solidFill>
                  <a:srgbClr val="252525"/>
                </a:solidFill>
                <a:ea typeface="Tahoma"/>
                <a:cs typeface="Tahoma"/>
              </a:rPr>
              <a:t> 6. </a:t>
            </a:r>
            <a:r>
              <a:rPr lang="en-US" sz="1800" b="1" err="1">
                <a:solidFill>
                  <a:srgbClr val="252525"/>
                </a:solidFill>
                <a:ea typeface="Tahoma"/>
                <a:cs typeface="Tahoma"/>
              </a:rPr>
              <a:t>Ammatillinen</a:t>
            </a:r>
            <a:r>
              <a:rPr lang="en-US" sz="1800" b="1">
                <a:solidFill>
                  <a:srgbClr val="252525"/>
                </a:solidFill>
                <a:ea typeface="Tahoma"/>
                <a:cs typeface="Tahoma"/>
              </a:rPr>
              <a:t> </a:t>
            </a:r>
            <a:r>
              <a:rPr lang="en-US" sz="1800" b="1" err="1">
                <a:solidFill>
                  <a:srgbClr val="252525"/>
                </a:solidFill>
                <a:ea typeface="Tahoma"/>
                <a:cs typeface="Tahoma"/>
              </a:rPr>
              <a:t>kielitaito</a:t>
            </a:r>
            <a:r>
              <a:rPr lang="en-US" sz="1800" b="1">
                <a:solidFill>
                  <a:srgbClr val="252525"/>
                </a:solidFill>
                <a:ea typeface="Tahoma"/>
                <a:cs typeface="Tahoma"/>
              </a:rPr>
              <a:t> </a:t>
            </a:r>
            <a:r>
              <a:rPr lang="en-US" sz="1800" b="1" err="1">
                <a:solidFill>
                  <a:srgbClr val="252525"/>
                </a:solidFill>
                <a:ea typeface="Tahoma"/>
                <a:cs typeface="Tahoma"/>
              </a:rPr>
              <a:t>tarkoittaa</a:t>
            </a:r>
            <a:r>
              <a:rPr lang="en-US" sz="1800" b="1">
                <a:solidFill>
                  <a:srgbClr val="252525"/>
                </a:solidFill>
                <a:ea typeface="Tahoma"/>
                <a:cs typeface="Tahoma"/>
              </a:rPr>
              <a:t> </a:t>
            </a:r>
            <a:r>
              <a:rPr lang="en-US" sz="1800" b="1" err="1">
                <a:solidFill>
                  <a:srgbClr val="252525"/>
                </a:solidFill>
                <a:ea typeface="Tahoma"/>
                <a:cs typeface="Tahoma"/>
              </a:rPr>
              <a:t>pelkkää</a:t>
            </a:r>
            <a:r>
              <a:rPr lang="en-US" sz="1800" b="1">
                <a:solidFill>
                  <a:srgbClr val="252525"/>
                </a:solidFill>
                <a:ea typeface="Tahoma"/>
                <a:cs typeface="Tahoma"/>
              </a:rPr>
              <a:t> </a:t>
            </a:r>
            <a:r>
              <a:rPr lang="en-US" sz="1800" b="1" err="1">
                <a:solidFill>
                  <a:srgbClr val="252525"/>
                </a:solidFill>
                <a:ea typeface="Tahoma"/>
                <a:cs typeface="Tahoma"/>
              </a:rPr>
              <a:t>ammattisanastoa</a:t>
            </a:r>
            <a:endParaRPr lang="en-US" sz="1800" b="1">
              <a:solidFill>
                <a:srgbClr val="252525"/>
              </a:solidFill>
              <a:ea typeface="Tahoma"/>
              <a:cs typeface="Tahoma"/>
            </a:endParaRPr>
          </a:p>
          <a:p>
            <a:pPr marL="285750" indent="-285750">
              <a:buFont typeface="Calibri" panose="020B0604020202020204" pitchFamily="34" charset="0"/>
              <a:buChar char="-"/>
            </a:pPr>
            <a:r>
              <a:rPr lang="en-US" sz="1800" err="1">
                <a:solidFill>
                  <a:srgbClr val="252525"/>
                </a:solidFill>
                <a:ea typeface="Tahoma"/>
                <a:cs typeface="Tahoma"/>
              </a:rPr>
              <a:t>Kielitaidon</a:t>
            </a:r>
            <a:r>
              <a:rPr lang="en-US" sz="1800">
                <a:solidFill>
                  <a:srgbClr val="252525"/>
                </a:solidFill>
                <a:ea typeface="Tahoma"/>
                <a:cs typeface="Tahoma"/>
              </a:rPr>
              <a:t> </a:t>
            </a:r>
            <a:r>
              <a:rPr lang="en-US" sz="1800" err="1">
                <a:solidFill>
                  <a:srgbClr val="252525"/>
                </a:solidFill>
                <a:ea typeface="Tahoma"/>
                <a:cs typeface="Tahoma"/>
              </a:rPr>
              <a:t>kehittämiseen</a:t>
            </a:r>
            <a:r>
              <a:rPr lang="en-US" sz="1800">
                <a:solidFill>
                  <a:srgbClr val="252525"/>
                </a:solidFill>
                <a:ea typeface="Tahoma"/>
                <a:cs typeface="Tahoma"/>
              </a:rPr>
              <a:t> </a:t>
            </a:r>
            <a:r>
              <a:rPr lang="en-US" sz="1800" err="1">
                <a:solidFill>
                  <a:srgbClr val="252525"/>
                </a:solidFill>
                <a:ea typeface="Tahoma"/>
                <a:cs typeface="Tahoma"/>
              </a:rPr>
              <a:t>ei</a:t>
            </a:r>
            <a:r>
              <a:rPr lang="en-US" sz="1800">
                <a:solidFill>
                  <a:srgbClr val="252525"/>
                </a:solidFill>
                <a:ea typeface="Tahoma"/>
                <a:cs typeface="Tahoma"/>
              </a:rPr>
              <a:t> </a:t>
            </a:r>
            <a:r>
              <a:rPr lang="en-US" sz="1800" err="1">
                <a:solidFill>
                  <a:srgbClr val="252525"/>
                </a:solidFill>
                <a:ea typeface="Tahoma"/>
                <a:cs typeface="Tahoma"/>
              </a:rPr>
              <a:t>riitä</a:t>
            </a:r>
            <a:r>
              <a:rPr lang="en-US" sz="1800">
                <a:solidFill>
                  <a:srgbClr val="252525"/>
                </a:solidFill>
                <a:ea typeface="Tahoma"/>
                <a:cs typeface="Tahoma"/>
              </a:rPr>
              <a:t> </a:t>
            </a:r>
            <a:r>
              <a:rPr lang="en-US" sz="1800" err="1">
                <a:solidFill>
                  <a:srgbClr val="252525"/>
                </a:solidFill>
                <a:ea typeface="Tahoma"/>
                <a:cs typeface="Tahoma"/>
              </a:rPr>
              <a:t>sanalistat</a:t>
            </a:r>
            <a:r>
              <a:rPr lang="en-US" sz="1800">
                <a:solidFill>
                  <a:srgbClr val="252525"/>
                </a:solidFill>
                <a:ea typeface="Tahoma"/>
                <a:cs typeface="Tahoma"/>
              </a:rPr>
              <a:t>, </a:t>
            </a:r>
            <a:r>
              <a:rPr lang="en-US" sz="1800" err="1">
                <a:solidFill>
                  <a:srgbClr val="252525"/>
                </a:solidFill>
                <a:ea typeface="Tahoma"/>
                <a:cs typeface="Tahoma"/>
              </a:rPr>
              <a:t>vaan</a:t>
            </a:r>
            <a:r>
              <a:rPr lang="en-US" sz="1800">
                <a:solidFill>
                  <a:srgbClr val="252525"/>
                </a:solidFill>
                <a:ea typeface="Tahoma"/>
                <a:cs typeface="Tahoma"/>
              </a:rPr>
              <a:t> </a:t>
            </a:r>
            <a:r>
              <a:rPr lang="en-US" sz="1800" err="1">
                <a:solidFill>
                  <a:srgbClr val="252525"/>
                </a:solidFill>
                <a:ea typeface="Tahoma"/>
                <a:cs typeface="Tahoma"/>
              </a:rPr>
              <a:t>kieltä</a:t>
            </a:r>
            <a:r>
              <a:rPr lang="en-US" sz="1800">
                <a:solidFill>
                  <a:srgbClr val="252525"/>
                </a:solidFill>
                <a:ea typeface="Tahoma"/>
                <a:cs typeface="Tahoma"/>
              </a:rPr>
              <a:t> </a:t>
            </a:r>
            <a:r>
              <a:rPr lang="en-US" sz="1800" err="1">
                <a:solidFill>
                  <a:srgbClr val="252525"/>
                </a:solidFill>
                <a:ea typeface="Tahoma"/>
                <a:cs typeface="Tahoma"/>
              </a:rPr>
              <a:t>pitää</a:t>
            </a:r>
            <a:r>
              <a:rPr lang="en-US" sz="1800">
                <a:solidFill>
                  <a:srgbClr val="252525"/>
                </a:solidFill>
                <a:ea typeface="Tahoma"/>
                <a:cs typeface="Tahoma"/>
              </a:rPr>
              <a:t> </a:t>
            </a:r>
            <a:r>
              <a:rPr lang="en-US" sz="1800" err="1">
                <a:solidFill>
                  <a:srgbClr val="252525"/>
                </a:solidFill>
                <a:ea typeface="Tahoma"/>
                <a:cs typeface="Tahoma"/>
              </a:rPr>
              <a:t>harjoitella</a:t>
            </a:r>
            <a:r>
              <a:rPr lang="en-US" sz="1800">
                <a:solidFill>
                  <a:srgbClr val="252525"/>
                </a:solidFill>
                <a:ea typeface="Tahoma"/>
                <a:cs typeface="Tahoma"/>
              </a:rPr>
              <a:t> </a:t>
            </a:r>
            <a:r>
              <a:rPr lang="en-US" sz="1800" err="1">
                <a:solidFill>
                  <a:srgbClr val="252525"/>
                </a:solidFill>
                <a:ea typeface="Tahoma"/>
                <a:cs typeface="Tahoma"/>
              </a:rPr>
              <a:t>erilaisissa</a:t>
            </a:r>
            <a:r>
              <a:rPr lang="en-US" sz="1800">
                <a:solidFill>
                  <a:srgbClr val="252525"/>
                </a:solidFill>
                <a:ea typeface="Tahoma"/>
                <a:cs typeface="Tahoma"/>
              </a:rPr>
              <a:t> </a:t>
            </a:r>
            <a:r>
              <a:rPr lang="en-US" sz="1800" err="1">
                <a:solidFill>
                  <a:srgbClr val="252525"/>
                </a:solidFill>
                <a:ea typeface="Tahoma"/>
                <a:cs typeface="Tahoma"/>
              </a:rPr>
              <a:t>tilanteissa</a:t>
            </a:r>
            <a:endParaRPr lang="en-US" sz="1800">
              <a:solidFill>
                <a:srgbClr val="252525"/>
              </a:solidFill>
              <a:ea typeface="Tahoma"/>
              <a:cs typeface="Tahoma"/>
            </a:endParaRPr>
          </a:p>
          <a:p>
            <a:pPr marL="0" indent="0">
              <a:buNone/>
            </a:pPr>
            <a:r>
              <a:rPr lang="en-US" sz="1800">
                <a:solidFill>
                  <a:srgbClr val="252525"/>
                </a:solidFill>
                <a:ea typeface="Tahoma"/>
                <a:cs typeface="Tahoma"/>
              </a:rPr>
              <a:t>--&gt; </a:t>
            </a:r>
            <a:r>
              <a:rPr lang="en-US" sz="1800" err="1">
                <a:solidFill>
                  <a:srgbClr val="252525"/>
                </a:solidFill>
                <a:ea typeface="Tahoma"/>
                <a:cs typeface="Tahoma"/>
              </a:rPr>
              <a:t>ammatillista</a:t>
            </a:r>
            <a:r>
              <a:rPr lang="en-US" sz="1800">
                <a:solidFill>
                  <a:srgbClr val="252525"/>
                </a:solidFill>
                <a:ea typeface="Tahoma"/>
                <a:cs typeface="Tahoma"/>
              </a:rPr>
              <a:t> </a:t>
            </a:r>
            <a:r>
              <a:rPr lang="en-US" sz="1800" err="1">
                <a:solidFill>
                  <a:srgbClr val="252525"/>
                </a:solidFill>
                <a:ea typeface="Tahoma"/>
                <a:cs typeface="Tahoma"/>
              </a:rPr>
              <a:t>kielitaitoa</a:t>
            </a:r>
            <a:r>
              <a:rPr lang="en-US" sz="1800">
                <a:solidFill>
                  <a:srgbClr val="252525"/>
                </a:solidFill>
                <a:ea typeface="Tahoma"/>
                <a:cs typeface="Tahoma"/>
              </a:rPr>
              <a:t> </a:t>
            </a:r>
            <a:r>
              <a:rPr lang="en-US" sz="1800" err="1">
                <a:solidFill>
                  <a:srgbClr val="252525"/>
                </a:solidFill>
                <a:ea typeface="Tahoma"/>
                <a:cs typeface="Tahoma"/>
              </a:rPr>
              <a:t>voidaan</a:t>
            </a:r>
            <a:r>
              <a:rPr lang="en-US" sz="1800">
                <a:solidFill>
                  <a:srgbClr val="252525"/>
                </a:solidFill>
                <a:ea typeface="Tahoma"/>
                <a:cs typeface="Tahoma"/>
              </a:rPr>
              <a:t> </a:t>
            </a:r>
            <a:r>
              <a:rPr lang="en-US" sz="1800" err="1">
                <a:solidFill>
                  <a:srgbClr val="252525"/>
                </a:solidFill>
                <a:ea typeface="Tahoma"/>
                <a:cs typeface="Tahoma"/>
              </a:rPr>
              <a:t>kutsua</a:t>
            </a:r>
            <a:r>
              <a:rPr lang="en-US" sz="1800">
                <a:solidFill>
                  <a:srgbClr val="252525"/>
                </a:solidFill>
                <a:ea typeface="Tahoma"/>
                <a:cs typeface="Tahoma"/>
              </a:rPr>
              <a:t> </a:t>
            </a:r>
            <a:r>
              <a:rPr lang="en-US" sz="1800" err="1">
                <a:solidFill>
                  <a:srgbClr val="252525"/>
                </a:solidFill>
                <a:ea typeface="Tahoma"/>
                <a:cs typeface="Tahoma"/>
              </a:rPr>
              <a:t>toiminnalliseksi</a:t>
            </a:r>
            <a:r>
              <a:rPr lang="en-US" sz="1800">
                <a:solidFill>
                  <a:srgbClr val="252525"/>
                </a:solidFill>
                <a:ea typeface="Tahoma"/>
                <a:cs typeface="Tahoma"/>
              </a:rPr>
              <a:t> </a:t>
            </a:r>
            <a:r>
              <a:rPr lang="en-US" sz="1800" err="1">
                <a:solidFill>
                  <a:srgbClr val="252525"/>
                </a:solidFill>
                <a:ea typeface="Tahoma"/>
                <a:cs typeface="Tahoma"/>
              </a:rPr>
              <a:t>kielitaidoksi</a:t>
            </a:r>
            <a:r>
              <a:rPr lang="en-US" sz="1800">
                <a:solidFill>
                  <a:srgbClr val="252525"/>
                </a:solidFill>
                <a:ea typeface="Tahoma"/>
                <a:cs typeface="Tahoma"/>
              </a:rPr>
              <a:t> </a:t>
            </a:r>
            <a:r>
              <a:rPr lang="en-US" sz="1800" err="1">
                <a:solidFill>
                  <a:srgbClr val="252525"/>
                </a:solidFill>
                <a:ea typeface="Tahoma"/>
                <a:cs typeface="Tahoma"/>
              </a:rPr>
              <a:t>ammatillisessa</a:t>
            </a:r>
            <a:r>
              <a:rPr lang="en-US" sz="1800">
                <a:solidFill>
                  <a:srgbClr val="252525"/>
                </a:solidFill>
                <a:ea typeface="Tahoma"/>
                <a:cs typeface="Tahoma"/>
              </a:rPr>
              <a:t> </a:t>
            </a:r>
            <a:r>
              <a:rPr lang="en-US" sz="1800" err="1">
                <a:solidFill>
                  <a:srgbClr val="252525"/>
                </a:solidFill>
                <a:ea typeface="Tahoma"/>
                <a:cs typeface="Tahoma"/>
              </a:rPr>
              <a:t>kontekstissa</a:t>
            </a:r>
            <a:endParaRPr lang="en-US" sz="1800">
              <a:solidFill>
                <a:srgbClr val="252525"/>
              </a:solidFill>
              <a:ea typeface="Tahoma"/>
              <a:cs typeface="Tahoma"/>
            </a:endParaRPr>
          </a:p>
          <a:p>
            <a:pPr marL="285750" indent="-285750">
              <a:buFont typeface="Calibri" panose="020B0604020202020204" pitchFamily="34" charset="0"/>
              <a:buChar char="-"/>
            </a:pPr>
            <a:r>
              <a:rPr lang="en-US" sz="1800" err="1">
                <a:solidFill>
                  <a:srgbClr val="252525"/>
                </a:solidFill>
                <a:ea typeface="Tahoma"/>
                <a:cs typeface="Tahoma"/>
              </a:rPr>
              <a:t>Kakkoskieliset</a:t>
            </a:r>
            <a:r>
              <a:rPr lang="en-US" sz="1800">
                <a:solidFill>
                  <a:srgbClr val="252525"/>
                </a:solidFill>
                <a:ea typeface="Tahoma"/>
                <a:cs typeface="Tahoma"/>
              </a:rPr>
              <a:t> </a:t>
            </a:r>
            <a:r>
              <a:rPr lang="en-US" sz="1800" err="1">
                <a:solidFill>
                  <a:srgbClr val="252525"/>
                </a:solidFill>
                <a:ea typeface="Tahoma"/>
                <a:cs typeface="Tahoma"/>
              </a:rPr>
              <a:t>voivat</a:t>
            </a:r>
            <a:r>
              <a:rPr lang="en-US" sz="1800">
                <a:solidFill>
                  <a:srgbClr val="252525"/>
                </a:solidFill>
                <a:ea typeface="Tahoma"/>
                <a:cs typeface="Tahoma"/>
              </a:rPr>
              <a:t> </a:t>
            </a:r>
            <a:r>
              <a:rPr lang="en-US" sz="1800" err="1">
                <a:solidFill>
                  <a:srgbClr val="252525"/>
                </a:solidFill>
                <a:ea typeface="Tahoma"/>
                <a:cs typeface="Tahoma"/>
              </a:rPr>
              <a:t>kokea</a:t>
            </a:r>
            <a:r>
              <a:rPr lang="en-US" sz="1800">
                <a:solidFill>
                  <a:srgbClr val="252525"/>
                </a:solidFill>
                <a:ea typeface="Tahoma"/>
                <a:cs typeface="Tahoma"/>
              </a:rPr>
              <a:t> </a:t>
            </a:r>
            <a:r>
              <a:rPr lang="en-US" sz="1800" err="1">
                <a:solidFill>
                  <a:srgbClr val="252525"/>
                </a:solidFill>
                <a:ea typeface="Tahoma"/>
                <a:cs typeface="Tahoma"/>
              </a:rPr>
              <a:t>sosiaaliset</a:t>
            </a:r>
            <a:r>
              <a:rPr lang="en-US" sz="1800">
                <a:solidFill>
                  <a:srgbClr val="252525"/>
                </a:solidFill>
                <a:ea typeface="Tahoma"/>
                <a:cs typeface="Tahoma"/>
              </a:rPr>
              <a:t> </a:t>
            </a:r>
            <a:r>
              <a:rPr lang="en-US" sz="1800" err="1">
                <a:solidFill>
                  <a:srgbClr val="252525"/>
                </a:solidFill>
                <a:ea typeface="Tahoma"/>
                <a:cs typeface="Tahoma"/>
              </a:rPr>
              <a:t>tilanteet</a:t>
            </a:r>
            <a:r>
              <a:rPr lang="en-US" sz="1800">
                <a:solidFill>
                  <a:srgbClr val="252525"/>
                </a:solidFill>
                <a:ea typeface="Tahoma"/>
                <a:cs typeface="Tahoma"/>
              </a:rPr>
              <a:t> </a:t>
            </a:r>
            <a:r>
              <a:rPr lang="en-US" sz="1800" err="1">
                <a:solidFill>
                  <a:srgbClr val="252525"/>
                </a:solidFill>
                <a:ea typeface="Tahoma"/>
                <a:cs typeface="Tahoma"/>
              </a:rPr>
              <a:t>työympäristössä</a:t>
            </a:r>
            <a:r>
              <a:rPr lang="en-US" sz="1800">
                <a:solidFill>
                  <a:srgbClr val="252525"/>
                </a:solidFill>
                <a:ea typeface="Tahoma"/>
                <a:cs typeface="Tahoma"/>
              </a:rPr>
              <a:t> </a:t>
            </a:r>
            <a:r>
              <a:rPr lang="en-US" sz="1800" err="1">
                <a:solidFill>
                  <a:srgbClr val="252525"/>
                </a:solidFill>
                <a:ea typeface="Tahoma"/>
                <a:cs typeface="Tahoma"/>
              </a:rPr>
              <a:t>haastavimmiksi</a:t>
            </a:r>
            <a:r>
              <a:rPr lang="en-US" sz="1800">
                <a:solidFill>
                  <a:srgbClr val="252525"/>
                </a:solidFill>
                <a:ea typeface="Tahoma"/>
                <a:cs typeface="Tahoma"/>
              </a:rPr>
              <a:t> </a:t>
            </a:r>
            <a:r>
              <a:rPr lang="en-US" sz="1800" err="1">
                <a:solidFill>
                  <a:srgbClr val="252525"/>
                </a:solidFill>
                <a:ea typeface="Tahoma"/>
                <a:cs typeface="Tahoma"/>
              </a:rPr>
              <a:t>kuin</a:t>
            </a:r>
            <a:r>
              <a:rPr lang="en-US" sz="1800">
                <a:solidFill>
                  <a:srgbClr val="252525"/>
                </a:solidFill>
                <a:ea typeface="Tahoma"/>
                <a:cs typeface="Tahoma"/>
              </a:rPr>
              <a:t> </a:t>
            </a:r>
            <a:r>
              <a:rPr lang="en-US" sz="1800" err="1">
                <a:solidFill>
                  <a:srgbClr val="252525"/>
                </a:solidFill>
                <a:ea typeface="Tahoma"/>
                <a:cs typeface="Tahoma"/>
              </a:rPr>
              <a:t>työtilanteet</a:t>
            </a:r>
            <a:r>
              <a:rPr lang="en-US" sz="1800">
                <a:solidFill>
                  <a:srgbClr val="252525"/>
                </a:solidFill>
                <a:ea typeface="Tahoma"/>
                <a:cs typeface="Tahoma"/>
              </a:rPr>
              <a:t> (</a:t>
            </a:r>
            <a:r>
              <a:rPr lang="en-US" sz="1800" err="1">
                <a:solidFill>
                  <a:srgbClr val="252525"/>
                </a:solidFill>
                <a:ea typeface="Tahoma"/>
                <a:cs typeface="Tahoma"/>
              </a:rPr>
              <a:t>esim</a:t>
            </a:r>
            <a:r>
              <a:rPr lang="en-US" sz="1800">
                <a:solidFill>
                  <a:srgbClr val="252525"/>
                </a:solidFill>
                <a:ea typeface="Tahoma"/>
                <a:cs typeface="Tahoma"/>
              </a:rPr>
              <a:t>. </a:t>
            </a:r>
            <a:r>
              <a:rPr lang="en-US" sz="1800" err="1">
                <a:solidFill>
                  <a:srgbClr val="252525"/>
                </a:solidFill>
                <a:ea typeface="Tahoma"/>
                <a:cs typeface="Tahoma"/>
              </a:rPr>
              <a:t>vitsit</a:t>
            </a:r>
            <a:r>
              <a:rPr lang="en-US" sz="1800">
                <a:solidFill>
                  <a:srgbClr val="252525"/>
                </a:solidFill>
                <a:ea typeface="Tahoma"/>
                <a:cs typeface="Tahoma"/>
              </a:rPr>
              <a:t>, small talk)</a:t>
            </a:r>
          </a:p>
          <a:p>
            <a:pPr marL="0" indent="0" algn="r">
              <a:buNone/>
            </a:pPr>
            <a:r>
              <a:rPr lang="en-US" sz="1800">
                <a:solidFill>
                  <a:srgbClr val="252525"/>
                </a:solidFill>
                <a:ea typeface="Tahoma"/>
                <a:cs typeface="Tahoma"/>
              </a:rPr>
              <a:t>(</a:t>
            </a:r>
            <a:r>
              <a:rPr lang="en-US" sz="1800" err="1">
                <a:solidFill>
                  <a:srgbClr val="252525"/>
                </a:solidFill>
                <a:ea typeface="Tahoma"/>
                <a:cs typeface="Tahoma"/>
              </a:rPr>
              <a:t>Lehtimaja</a:t>
            </a:r>
            <a:r>
              <a:rPr lang="en-US" sz="1800">
                <a:solidFill>
                  <a:srgbClr val="252525"/>
                </a:solidFill>
                <a:ea typeface="Tahoma"/>
                <a:cs typeface="Tahoma"/>
              </a:rPr>
              <a:t> </a:t>
            </a:r>
            <a:r>
              <a:rPr lang="en-US" sz="1800" err="1">
                <a:solidFill>
                  <a:srgbClr val="252525"/>
                </a:solidFill>
                <a:ea typeface="Tahoma"/>
                <a:cs typeface="Tahoma"/>
              </a:rPr>
              <a:t>ym</a:t>
            </a:r>
            <a:r>
              <a:rPr lang="en-US" sz="1800">
                <a:solidFill>
                  <a:srgbClr val="252525"/>
                </a:solidFill>
                <a:ea typeface="Tahoma"/>
                <a:cs typeface="Tahoma"/>
              </a:rPr>
              <a:t>., 2023, s.45-70)</a:t>
            </a:r>
            <a:endParaRPr lang="en-US"/>
          </a:p>
          <a:p>
            <a:pPr marL="285750" indent="-285750">
              <a:buFont typeface="Calibri" panose="020B0604020202020204" pitchFamily="34" charset="0"/>
              <a:buChar char="-"/>
            </a:pPr>
            <a:endParaRPr lang="en-US" sz="1800">
              <a:solidFill>
                <a:srgbClr val="252525"/>
              </a:solidFill>
              <a:ea typeface="Tahoma"/>
              <a:cs typeface="Tahoma"/>
            </a:endParaRPr>
          </a:p>
          <a:p>
            <a:pPr>
              <a:buFont typeface="Calibri" panose="020B0604020202020204" pitchFamily="34" charset="0"/>
              <a:buChar char="-"/>
            </a:pPr>
            <a:endParaRPr lang="en-US" sz="1800">
              <a:solidFill>
                <a:srgbClr val="252525"/>
              </a:solidFill>
              <a:ea typeface="Tahoma"/>
              <a:cs typeface="Tahoma"/>
            </a:endParaRPr>
          </a:p>
          <a:p>
            <a:pPr>
              <a:buFont typeface="Calibri" panose="020B0604020202020204" pitchFamily="34" charset="0"/>
              <a:buChar char="-"/>
            </a:pPr>
            <a:endParaRPr lang="en-US" sz="1800">
              <a:solidFill>
                <a:srgbClr val="252525"/>
              </a:solidFill>
              <a:ea typeface="Tahoma"/>
              <a:cs typeface="Tahoma"/>
            </a:endParaRPr>
          </a:p>
          <a:p>
            <a:pPr marL="0" indent="0">
              <a:buNone/>
            </a:pPr>
            <a:endParaRPr lang="en-US" sz="1800">
              <a:solidFill>
                <a:srgbClr val="252525"/>
              </a:solidFill>
              <a:ea typeface="Tahoma"/>
              <a:cs typeface="Tahoma"/>
            </a:endParaRPr>
          </a:p>
        </p:txBody>
      </p:sp>
      <p:pic>
        <p:nvPicPr>
          <p:cNvPr id="8" name="Picture 3" descr="Kuva, joka sisältää kohteen teksti, Fontti, logo, Grafiikka&#10;&#10;Kuvaus luotu automaattisesti">
            <a:extLst>
              <a:ext uri="{FF2B5EF4-FFF2-40B4-BE49-F238E27FC236}">
                <a16:creationId xmlns:a16="http://schemas.microsoft.com/office/drawing/2014/main" id="{743B25C7-A479-135E-256D-4F1997CBA964}"/>
              </a:ext>
            </a:extLst>
          </p:cNvPr>
          <p:cNvPicPr>
            <a:picLocks noChangeAspect="1"/>
          </p:cNvPicPr>
          <p:nvPr/>
        </p:nvPicPr>
        <p:blipFill>
          <a:blip r:embed="rId3"/>
          <a:stretch>
            <a:fillRect/>
          </a:stretch>
        </p:blipFill>
        <p:spPr>
          <a:xfrm>
            <a:off x="10932739" y="6095877"/>
            <a:ext cx="987800" cy="605241"/>
          </a:xfrm>
          <a:prstGeom prst="rect">
            <a:avLst/>
          </a:prstGeom>
        </p:spPr>
      </p:pic>
      <p:pic>
        <p:nvPicPr>
          <p:cNvPr id="5" name="Picture 4">
            <a:extLst>
              <a:ext uri="{FF2B5EF4-FFF2-40B4-BE49-F238E27FC236}">
                <a16:creationId xmlns:a16="http://schemas.microsoft.com/office/drawing/2014/main" id="{83EFE5B0-B326-874D-705F-3DD64F60FFFE}"/>
              </a:ext>
            </a:extLst>
          </p:cNvPr>
          <p:cNvPicPr>
            <a:picLocks noChangeAspect="1"/>
          </p:cNvPicPr>
          <p:nvPr/>
        </p:nvPicPr>
        <p:blipFill>
          <a:blip r:embed="rId4"/>
          <a:stretch>
            <a:fillRect/>
          </a:stretch>
        </p:blipFill>
        <p:spPr>
          <a:xfrm>
            <a:off x="9464187" y="6402753"/>
            <a:ext cx="1352550" cy="304800"/>
          </a:xfrm>
          <a:prstGeom prst="rect">
            <a:avLst/>
          </a:prstGeom>
        </p:spPr>
      </p:pic>
    </p:spTree>
    <p:extLst>
      <p:ext uri="{BB962C8B-B14F-4D97-AF65-F5344CB8AC3E}">
        <p14:creationId xmlns:p14="http://schemas.microsoft.com/office/powerpoint/2010/main" val="3168427331"/>
      </p:ext>
    </p:extLst>
  </p:cSld>
  <p:clrMapOvr>
    <a:masterClrMapping/>
  </p:clrMapOvr>
</p:sld>
</file>

<file path=ppt/theme/theme1.xml><?xml version="1.0" encoding="utf-8"?>
<a:theme xmlns:a="http://schemas.openxmlformats.org/drawingml/2006/main" name="Office Theme">
  <a:themeElements>
    <a:clrScheme name="TEM 1 cyan 2 sininen">
      <a:dk1>
        <a:srgbClr val="000000"/>
      </a:dk1>
      <a:lt1>
        <a:srgbClr val="FFFFFF"/>
      </a:lt1>
      <a:dk2>
        <a:srgbClr val="195C98"/>
      </a:dk2>
      <a:lt2>
        <a:srgbClr val="E7E6E6"/>
      </a:lt2>
      <a:accent1>
        <a:srgbClr val="31E1E9"/>
      </a:accent1>
      <a:accent2>
        <a:srgbClr val="195C98"/>
      </a:accent2>
      <a:accent3>
        <a:srgbClr val="767171"/>
      </a:accent3>
      <a:accent4>
        <a:srgbClr val="BFBFBF"/>
      </a:accent4>
      <a:accent5>
        <a:srgbClr val="98F0F4"/>
      </a:accent5>
      <a:accent6>
        <a:srgbClr val="8CADCC"/>
      </a:accent6>
      <a:hlink>
        <a:srgbClr val="0563C1"/>
      </a:hlink>
      <a:folHlink>
        <a:srgbClr val="954F72"/>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FI_EU-rahastot_TEM_v3_ilman-nimea" id="{B4D9193C-D0A6-6E47-9C4F-6A7A51A866C4}" vid="{1397B635-4418-DA4C-88CA-B1FCBC81F8E2}"/>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52ef1a0-73b2-4030-b3db-6e6c76151fd5" xsi:nil="true"/>
    <lcf76f155ced4ddcb4097134ff3c332f xmlns="9c05f8e3-0840-47d5-97df-f26467b16a1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5F5A1E56480F7C4F83366FCE9B69ADC8" ma:contentTypeVersion="14" ma:contentTypeDescription="Luo uusi asiakirja." ma:contentTypeScope="" ma:versionID="6aea210742116d8272c25f554ba8dfc7">
  <xsd:schema xmlns:xsd="http://www.w3.org/2001/XMLSchema" xmlns:xs="http://www.w3.org/2001/XMLSchema" xmlns:p="http://schemas.microsoft.com/office/2006/metadata/properties" xmlns:ns2="9c05f8e3-0840-47d5-97df-f26467b16a19" xmlns:ns3="952ef1a0-73b2-4030-b3db-6e6c76151fd5" targetNamespace="http://schemas.microsoft.com/office/2006/metadata/properties" ma:root="true" ma:fieldsID="60b29026cf69d4464be0950b2a4eb3eb" ns2:_="" ns3:_="">
    <xsd:import namespace="9c05f8e3-0840-47d5-97df-f26467b16a19"/>
    <xsd:import namespace="952ef1a0-73b2-4030-b3db-6e6c76151fd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05f8e3-0840-47d5-97df-f26467b16a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Kuvien tunnisteet" ma:readOnly="false" ma:fieldId="{5cf76f15-5ced-4ddc-b409-7134ff3c332f}" ma:taxonomyMulti="true" ma:sspId="8d199655-0c4d-4bee-ae8d-8e93cefa4d74"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2ef1a0-73b2-4030-b3db-6e6c76151fd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0bd095c-c3df-4528-b7f1-e1f0b7807c07}" ma:internalName="TaxCatchAll" ma:showField="CatchAllData" ma:web="952ef1a0-73b2-4030-b3db-6e6c76151fd5">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0C88DE-5910-4C14-ABA7-1BBC45B04E9B}">
  <ds:schemaRefs>
    <ds:schemaRef ds:uri="http://schemas.microsoft.com/sharepoint/v3/contenttype/forms"/>
  </ds:schemaRefs>
</ds:datastoreItem>
</file>

<file path=customXml/itemProps2.xml><?xml version="1.0" encoding="utf-8"?>
<ds:datastoreItem xmlns:ds="http://schemas.openxmlformats.org/officeDocument/2006/customXml" ds:itemID="{943ECDEB-7A18-4A53-B28A-E0812DD047B9}">
  <ds:schemaRefs>
    <ds:schemaRef ds:uri="http://schemas.microsoft.com/office/2006/documentManagement/types"/>
    <ds:schemaRef ds:uri="http://schemas.microsoft.com/office/infopath/2007/PartnerControls"/>
    <ds:schemaRef ds:uri="952ef1a0-73b2-4030-b3db-6e6c76151fd5"/>
    <ds:schemaRef ds:uri="http://purl.org/dc/elements/1.1/"/>
    <ds:schemaRef ds:uri="http://schemas.microsoft.com/office/2006/metadata/properties"/>
    <ds:schemaRef ds:uri="http://purl.org/dc/terms/"/>
    <ds:schemaRef ds:uri="http://purl.org/dc/dcmitype/"/>
    <ds:schemaRef ds:uri="http://schemas.openxmlformats.org/package/2006/metadata/core-properties"/>
    <ds:schemaRef ds:uri="9c05f8e3-0840-47d5-97df-f26467b16a19"/>
    <ds:schemaRef ds:uri="http://www.w3.org/XML/1998/namespace"/>
  </ds:schemaRefs>
</ds:datastoreItem>
</file>

<file path=customXml/itemProps3.xml><?xml version="1.0" encoding="utf-8"?>
<ds:datastoreItem xmlns:ds="http://schemas.openxmlformats.org/officeDocument/2006/customXml" ds:itemID="{92838328-6AB5-4837-A312-DC6AE39855B5}">
  <ds:schemaRefs>
    <ds:schemaRef ds:uri="952ef1a0-73b2-4030-b3db-6e6c76151fd5"/>
    <ds:schemaRef ds:uri="9c05f8e3-0840-47d5-97df-f26467b16a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FI_EU-rahastot_TEM_v3_ilman-nimea</Template>
  <TotalTime>0</TotalTime>
  <Words>2892</Words>
  <Application>Microsoft Office PowerPoint</Application>
  <PresentationFormat>Widescreen</PresentationFormat>
  <Paragraphs>428</Paragraphs>
  <Slides>44</Slides>
  <Notes>38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44</vt:i4>
      </vt:variant>
    </vt:vector>
  </HeadingPairs>
  <TitlesOfParts>
    <vt:vector size="53" baseType="lpstr">
      <vt:lpstr>Aptos</vt:lpstr>
      <vt:lpstr>Aptos Display</vt:lpstr>
      <vt:lpstr>Arial</vt:lpstr>
      <vt:lpstr>Calibri</vt:lpstr>
      <vt:lpstr>Courier New</vt:lpstr>
      <vt:lpstr>System Font Regular</vt:lpstr>
      <vt:lpstr>Tahoma</vt:lpstr>
      <vt:lpstr>Office Theme</vt:lpstr>
      <vt:lpstr>Office-teema</vt:lpstr>
      <vt:lpstr>PowerPoint Presentation</vt:lpstr>
      <vt:lpstr>Sisältö</vt:lpstr>
      <vt:lpstr>Kielitaitotasot eurooppalainen viitekehys (CEFR)</vt:lpstr>
      <vt:lpstr>Kielitaitotasot eurooppalainen viitekehys (CEFR)</vt:lpstr>
      <vt:lpstr>Kielen osa-alueet</vt:lpstr>
      <vt:lpstr>Suomen kielen oppimisen polku </vt:lpstr>
      <vt:lpstr>Myytit kielenoppimisesta     </vt:lpstr>
      <vt:lpstr>Myytit kielenoppimisesta     </vt:lpstr>
      <vt:lpstr>Myytit kielenoppimisesta     </vt:lpstr>
      <vt:lpstr>Myytit kielenoppimisesta     </vt:lpstr>
      <vt:lpstr>Myytit kielenoppimisesta     </vt:lpstr>
      <vt:lpstr>MUNDO-harjoittelu</vt:lpstr>
      <vt:lpstr>PowerPoint Presentation</vt:lpstr>
      <vt:lpstr>Oppiminen MUNDO-harjoittelussa     </vt:lpstr>
      <vt:lpstr>Mitä on MUNDO-harjoittelu     </vt:lpstr>
      <vt:lpstr>Mitä on MUNDO-harjoittelu</vt:lpstr>
      <vt:lpstr>Mitä on MUNDO-harjoittelu     </vt:lpstr>
      <vt:lpstr>Potilas/asiakas on keskiössä</vt:lpstr>
      <vt:lpstr>Perinteinen vs. MUNDO-harjoittelu</vt:lpstr>
      <vt:lpstr>MUNDO käytännössä</vt:lpstr>
      <vt:lpstr>MUNDO käytännössä</vt:lpstr>
      <vt:lpstr>Opiskelijoiden CV</vt:lpstr>
      <vt:lpstr>Selkokieli ja kielitietoisuus</vt:lpstr>
      <vt:lpstr>Yhteiset tapaamiset Ristiriitojen käsittely</vt:lpstr>
      <vt:lpstr>Yhteiset tapaamiset </vt:lpstr>
      <vt:lpstr>Reflektio</vt:lpstr>
      <vt:lpstr>Suomen kielen tuki reflektioissa</vt:lpstr>
      <vt:lpstr>Ristiriitojen käsittely</vt:lpstr>
      <vt:lpstr>Ohjeet ristiriitatilanteiden käsittelyyn</vt:lpstr>
      <vt:lpstr>Arviointikeskustelut</vt:lpstr>
      <vt:lpstr>Palautteen rakenne </vt:lpstr>
      <vt:lpstr>Suomen kielen tukeminen</vt:lpstr>
      <vt:lpstr>Erilaisia kielenkäyttötilanteita</vt:lpstr>
      <vt:lpstr>Kielitietoinen ohjaus</vt:lpstr>
      <vt:lpstr>Kielitietoinen ohjaus </vt:lpstr>
      <vt:lpstr>Kielitietoinen ohjaus</vt:lpstr>
      <vt:lpstr>Kielitietoinen ohjaus </vt:lpstr>
      <vt:lpstr>Kielitietoinen ohjaus</vt:lpstr>
      <vt:lpstr>Kielitaitotasot ja kielisopimus</vt:lpstr>
      <vt:lpstr>Tarkemmat tiedot MUNDO-harjoittelusta</vt:lpstr>
      <vt:lpstr>Lähteet</vt:lpstr>
      <vt:lpstr>Lähteet</vt:lpstr>
      <vt:lpstr>Kielibuusti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dc:title>
  <dc:creator>Lintukorpi Sari</dc:creator>
  <cp:lastModifiedBy>Tomberg Marja</cp:lastModifiedBy>
  <cp:revision>2</cp:revision>
  <dcterms:created xsi:type="dcterms:W3CDTF">2023-05-15T09:27:11Z</dcterms:created>
  <dcterms:modified xsi:type="dcterms:W3CDTF">2025-06-13T13:04:54Z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0x0101005F5A1E56480F7C4F83366FCE9B69ADC8</vt:lpwstr>
  </property>
  <property fmtid="{D5CDD505-2E9C-101B-9397-08002B2CF9AE}" pid="3" name="MediaServiceImageTags">
    <vt:lpwstr/>
  </property>
</Properties>
</file>