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9" r:id="rId5"/>
    <p:sldId id="367" r:id="rId6"/>
    <p:sldId id="403" r:id="rId7"/>
    <p:sldId id="327" r:id="rId8"/>
    <p:sldId id="402" r:id="rId9"/>
    <p:sldId id="343" r:id="rId10"/>
    <p:sldId id="344" r:id="rId11"/>
    <p:sldId id="414" r:id="rId12"/>
    <p:sldId id="369" r:id="rId13"/>
    <p:sldId id="420" r:id="rId14"/>
    <p:sldId id="426" r:id="rId15"/>
    <p:sldId id="413" r:id="rId16"/>
    <p:sldId id="415" r:id="rId17"/>
    <p:sldId id="416" r:id="rId18"/>
    <p:sldId id="417" r:id="rId19"/>
    <p:sldId id="425" r:id="rId20"/>
    <p:sldId id="411" r:id="rId21"/>
    <p:sldId id="372" r:id="rId22"/>
    <p:sldId id="351" r:id="rId23"/>
    <p:sldId id="352" r:id="rId24"/>
    <p:sldId id="393" r:id="rId25"/>
    <p:sldId id="383" r:id="rId26"/>
    <p:sldId id="385" r:id="rId27"/>
    <p:sldId id="384" r:id="rId28"/>
    <p:sldId id="421" r:id="rId29"/>
    <p:sldId id="391" r:id="rId30"/>
    <p:sldId id="392" r:id="rId31"/>
    <p:sldId id="422" r:id="rId32"/>
    <p:sldId id="412" r:id="rId33"/>
    <p:sldId id="423" r:id="rId34"/>
    <p:sldId id="401" r:id="rId35"/>
    <p:sldId id="302" r:id="rId36"/>
    <p:sldId id="424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öpi Minna" userId="dd088196-a837-4117-b6d3-a5353e4a1dd1" providerId="ADAL" clId="{B573A935-13E1-46C3-BF80-BE925C684BA3}"/>
    <pc:docChg chg="undo custSel modSld">
      <pc:chgData name="Kröpi Minna" userId="dd088196-a837-4117-b6d3-a5353e4a1dd1" providerId="ADAL" clId="{B573A935-13E1-46C3-BF80-BE925C684BA3}" dt="2024-10-01T11:07:40.786" v="103" actId="20577"/>
      <pc:docMkLst>
        <pc:docMk/>
      </pc:docMkLst>
      <pc:sldChg chg="modSp mod">
        <pc:chgData name="Kröpi Minna" userId="dd088196-a837-4117-b6d3-a5353e4a1dd1" providerId="ADAL" clId="{B573A935-13E1-46C3-BF80-BE925C684BA3}" dt="2024-10-01T11:07:40.786" v="103" actId="20577"/>
        <pc:sldMkLst>
          <pc:docMk/>
          <pc:sldMk cId="2144849692" sldId="419"/>
        </pc:sldMkLst>
        <pc:spChg chg="mod">
          <ac:chgData name="Kröpi Minna" userId="dd088196-a837-4117-b6d3-a5353e4a1dd1" providerId="ADAL" clId="{B573A935-13E1-46C3-BF80-BE925C684BA3}" dt="2024-10-01T11:07:40.786" v="103" actId="20577"/>
          <ac:spMkLst>
            <pc:docMk/>
            <pc:sldMk cId="2144849692" sldId="419"/>
            <ac:spMk id="7" creationId="{D45E4F89-AAD2-E4F4-6935-6B9E84C2DF5B}"/>
          </ac:spMkLst>
        </pc:spChg>
        <pc:picChg chg="mod">
          <ac:chgData name="Kröpi Minna" userId="dd088196-a837-4117-b6d3-a5353e4a1dd1" providerId="ADAL" clId="{B573A935-13E1-46C3-BF80-BE925C684BA3}" dt="2024-10-01T09:03:32.882" v="2" actId="1076"/>
          <ac:picMkLst>
            <pc:docMk/>
            <pc:sldMk cId="2144849692" sldId="419"/>
            <ac:picMk id="6" creationId="{CEA2A4F1-13A9-0F65-0766-D7A47A040DF3}"/>
          </ac:picMkLst>
        </pc:picChg>
      </pc:sldChg>
    </pc:docChg>
  </pc:docChgLst>
  <pc:docChgLst>
    <pc:chgData name="Tanja Vähäoja" userId="S::tanja.vahaoja_jedu.fi#ext#@edukeuda.onmicrosoft.com::d88badf6-27fa-49d7-ad7f-2720710e4949" providerId="AD" clId="Web-{5930CEDA-C611-D411-0BD4-A5C5567D2B7B}"/>
    <pc:docChg chg="modSld">
      <pc:chgData name="Tanja Vähäoja" userId="S::tanja.vahaoja_jedu.fi#ext#@edukeuda.onmicrosoft.com::d88badf6-27fa-49d7-ad7f-2720710e4949" providerId="AD" clId="Web-{5930CEDA-C611-D411-0BD4-A5C5567D2B7B}" dt="2024-10-25T12:01:29.815" v="60" actId="20577"/>
      <pc:docMkLst>
        <pc:docMk/>
      </pc:docMkLst>
      <pc:sldChg chg="modSp">
        <pc:chgData name="Tanja Vähäoja" userId="S::tanja.vahaoja_jedu.fi#ext#@edukeuda.onmicrosoft.com::d88badf6-27fa-49d7-ad7f-2720710e4949" providerId="AD" clId="Web-{5930CEDA-C611-D411-0BD4-A5C5567D2B7B}" dt="2024-10-25T12:01:29.815" v="60" actId="20577"/>
        <pc:sldMkLst>
          <pc:docMk/>
          <pc:sldMk cId="1307565458" sldId="327"/>
        </pc:sldMkLst>
        <pc:spChg chg="mod">
          <ac:chgData name="Tanja Vähäoja" userId="S::tanja.vahaoja_jedu.fi#ext#@edukeuda.onmicrosoft.com::d88badf6-27fa-49d7-ad7f-2720710e4949" providerId="AD" clId="Web-{5930CEDA-C611-D411-0BD4-A5C5567D2B7B}" dt="2024-10-25T12:01:29.815" v="60" actId="20577"/>
          <ac:spMkLst>
            <pc:docMk/>
            <pc:sldMk cId="1307565458" sldId="327"/>
            <ac:spMk id="3" creationId="{F2212096-2842-A7F8-B14E-E7DB2E42BD53}"/>
          </ac:spMkLst>
        </pc:spChg>
      </pc:sldChg>
      <pc:sldChg chg="modSp">
        <pc:chgData name="Tanja Vähäoja" userId="S::tanja.vahaoja_jedu.fi#ext#@edukeuda.onmicrosoft.com::d88badf6-27fa-49d7-ad7f-2720710e4949" providerId="AD" clId="Web-{5930CEDA-C611-D411-0BD4-A5C5567D2B7B}" dt="2024-10-25T11:59:11.228" v="31" actId="20577"/>
        <pc:sldMkLst>
          <pc:docMk/>
          <pc:sldMk cId="2144849692" sldId="419"/>
        </pc:sldMkLst>
        <pc:spChg chg="mod">
          <ac:chgData name="Tanja Vähäoja" userId="S::tanja.vahaoja_jedu.fi#ext#@edukeuda.onmicrosoft.com::d88badf6-27fa-49d7-ad7f-2720710e4949" providerId="AD" clId="Web-{5930CEDA-C611-D411-0BD4-A5C5567D2B7B}" dt="2024-10-25T11:59:11.228" v="31" actId="20577"/>
          <ac:spMkLst>
            <pc:docMk/>
            <pc:sldMk cId="2144849692" sldId="419"/>
            <ac:spMk id="7" creationId="{D45E4F89-AAD2-E4F4-6935-6B9E84C2DF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9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6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06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3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81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08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2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3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33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2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20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10.12.2024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7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andbot.pro/v3/H-2518924-EDTROLD0OC4DIWD5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inna.kropi@esedu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uija.takala@edu.hel.fi" TargetMode="External"/><Relationship Id="rId2" Type="http://schemas.openxmlformats.org/officeDocument/2006/relationships/hyperlink" Target="mailto:minna.kropi@esedu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hyperlink" Target="https://www.keuda.fi/keuda/hankkeet/vierko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kuvakaappaus, sumennus, vektorigrafiikka, muotoilu&#10;&#10;Kuvaus luotu automaattisesti">
            <a:extLst>
              <a:ext uri="{FF2B5EF4-FFF2-40B4-BE49-F238E27FC236}">
                <a16:creationId xmlns:a16="http://schemas.microsoft.com/office/drawing/2014/main" id="{CEA2A4F1-13A9-0F65-0766-D7A47A040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2">
            <a:extLst>
              <a:ext uri="{FF2B5EF4-FFF2-40B4-BE49-F238E27FC236}">
                <a16:creationId xmlns:a16="http://schemas.microsoft.com/office/drawing/2014/main" id="{D45E4F89-AAD2-E4F4-6935-6B9E84C2DF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83" y="5218069"/>
            <a:ext cx="6224630" cy="753412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b="1" err="1">
                <a:solidFill>
                  <a:prstClr val="black"/>
                </a:solidFill>
                <a:latin typeface="ADLaM Display" panose="02010000000000000000"/>
              </a:rPr>
              <a:t>HoksBotti</a:t>
            </a:r>
            <a:br>
              <a:rPr lang="fi-FI" sz="6000" b="1">
                <a:solidFill>
                  <a:prstClr val="black"/>
                </a:solidFill>
                <a:latin typeface="ADLaM Display" panose="02010000000000000000"/>
              </a:rPr>
            </a:br>
            <a:r>
              <a:rPr kumimoji="0" lang="fi-FI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/>
                <a:ea typeface="+mn-ea"/>
                <a:cs typeface="+mn-cs"/>
              </a:rPr>
              <a:t>vieraskielisen </a:t>
            </a:r>
            <a:br>
              <a:rPr kumimoji="0" lang="fi-FI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/>
                <a:ea typeface="+mn-ea"/>
                <a:cs typeface="+mn-cs"/>
              </a:rPr>
            </a:br>
            <a:r>
              <a:rPr kumimoji="0" lang="fi-FI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/>
                <a:ea typeface="+mn-ea"/>
                <a:cs typeface="+mn-cs"/>
              </a:rPr>
              <a:t>opiskelijan tukena</a:t>
            </a:r>
            <a:br>
              <a:rPr lang="fi-FI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/>
                <a:ea typeface="ADLaM Display"/>
                <a:cs typeface="ADLaM Display"/>
              </a:rPr>
            </a:br>
            <a:br>
              <a:rPr lang="fi-FI" sz="6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DLaM Display"/>
                <a:ea typeface="+mn-ea"/>
                <a:cs typeface="+mn-cs"/>
              </a:rPr>
            </a:br>
            <a:r>
              <a:rPr lang="fi-FI" sz="2000" b="1" err="1">
                <a:solidFill>
                  <a:prstClr val="black"/>
                </a:solidFill>
                <a:latin typeface="ADLaM Display"/>
                <a:ea typeface="ADLaM Display"/>
                <a:cs typeface="ADLaM Display"/>
              </a:rPr>
              <a:t>Vierko</a:t>
            </a:r>
            <a:br>
              <a:rPr lang="fi-FI" sz="1400">
                <a:latin typeface="Corbel"/>
                <a:ea typeface="+mn-ea"/>
                <a:cs typeface="+mn-cs"/>
              </a:rPr>
            </a:br>
            <a:endParaRPr lang="fi-FI">
              <a:solidFill>
                <a:prstClr val="black"/>
              </a:solidFill>
              <a:latin typeface="ADLaM Display"/>
              <a:ea typeface="ADLaM Display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44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HoksBottia</a:t>
            </a:r>
            <a:r>
              <a:rPr lang="fi-FI" sz="36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testasi yhteensä 94 opiskelijaa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08D043-2959-4836-AF6B-F78F6A2A9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Testaajan äidinkieli muu kuin suomi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6B739-8354-4F17-9373-01CD89B950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Vieraskielisiä opiskelijoita oli testaajina yhteensä 49, joista englanninkieliseen vastauslomakkeeseen vastasi14 ja suomenkieliseen vastauslomakkeeseen 35. </a:t>
            </a:r>
          </a:p>
          <a:p>
            <a:r>
              <a:rPr lang="fi-FI" sz="2000">
                <a:latin typeface="Abadi" panose="020B0604020104020204" pitchFamily="34" charset="0"/>
              </a:rPr>
              <a:t>Vastaajia oli Etelä-Savon ammattiopistosta (ammatilliset opinnot) ja Valkeakosken ammattiopistosta (TUVA, ammatilliset opinnot).</a:t>
            </a:r>
          </a:p>
          <a:p>
            <a:endParaRPr lang="fi-FI" sz="2000">
              <a:latin typeface="Abadi" panose="020B0604020104020204" pitchFamily="34" charset="0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1A661F7-00BA-44CD-AD1C-EC173B219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Testaajan äidinkieli suomi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251D428-C17F-4DB5-8340-1ECA142A97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>
                <a:latin typeface="Abadi" panose="020B0604020104020204" pitchFamily="34" charset="0"/>
              </a:rPr>
              <a:t>Suomenkielisiä opiskelijoita oli testaajina yhteensä 42. </a:t>
            </a:r>
          </a:p>
          <a:p>
            <a:r>
              <a:rPr lang="fi-FI" sz="2000">
                <a:latin typeface="Abadi" panose="020B0604020104020204" pitchFamily="34" charset="0"/>
              </a:rPr>
              <a:t>Vastaajia oli Ylä-Savon ammattiopistosta (TUVA) ja Valkeakosken ammattiopistosta (TUVA).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3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Opiskelijoiden palaute </a:t>
            </a:r>
            <a:r>
              <a:rPr lang="fi-FI" sz="360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HoksBotista</a:t>
            </a:r>
            <a:r>
              <a:rPr lang="fi-FI" sz="36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oli pääsääntöisesti myönteistä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24D201-A295-457C-926E-0105693C4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b="1">
                <a:latin typeface="Abadi" panose="020B0604020104020204" pitchFamily="34" charset="0"/>
              </a:rPr>
              <a:t>Testaajan</a:t>
            </a:r>
            <a:r>
              <a:rPr lang="fi-FI" sz="2400" b="1" i="0">
                <a:effectLst/>
                <a:latin typeface="Abadi" panose="020B0604020104020204" pitchFamily="34" charset="0"/>
              </a:rPr>
              <a:t> äidinkieli muu kuin suomi: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b="0" i="0">
                <a:effectLst/>
                <a:latin typeface="Abadi" panose="020B0604020104020204" pitchFamily="34" charset="0"/>
              </a:rPr>
              <a:t>Kertoo minulle helpolla suomen kielellä se on hyvä</a:t>
            </a:r>
          </a:p>
          <a:p>
            <a:r>
              <a:rPr lang="fi-FI" sz="2400" b="0" i="0">
                <a:effectLst/>
                <a:latin typeface="Abadi" panose="020B0604020104020204" pitchFamily="34" charset="0"/>
              </a:rPr>
              <a:t>Hyvin </a:t>
            </a:r>
            <a:r>
              <a:rPr lang="fi-FI" sz="2400" b="0" i="0" err="1">
                <a:effectLst/>
                <a:latin typeface="Abadi" panose="020B0604020104020204" pitchFamily="34" charset="0"/>
              </a:rPr>
              <a:t>selittetään</a:t>
            </a:r>
            <a:r>
              <a:rPr lang="fi-FI" sz="2400" b="0" i="0">
                <a:effectLst/>
                <a:latin typeface="Abadi" panose="020B0604020104020204" pitchFamily="34" charset="0"/>
              </a:rPr>
              <a:t> tarkemmin asiaa</a:t>
            </a:r>
          </a:p>
          <a:p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Selkeä, jokainen voi itse edetä omaan aikataulun mukaisesti.</a:t>
            </a:r>
          </a:p>
          <a:p>
            <a:r>
              <a:rPr lang="fi-FI" sz="2400">
                <a:solidFill>
                  <a:srgbClr val="212121"/>
                </a:solidFill>
                <a:latin typeface="Abadi" panose="020B0604020104020204" pitchFamily="34" charset="0"/>
              </a:rPr>
              <a:t>A</a:t>
            </a:r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uttaa minua oppimaan uusia sanoja. Auttaa minua ymmärtämään, kuinka jatkaa oppimista</a:t>
            </a:r>
            <a:endParaRPr lang="en-US" sz="2400">
              <a:latin typeface="Abadi" panose="020B0604020104020204" pitchFamily="34" charset="0"/>
            </a:endParaRPr>
          </a:p>
          <a:p>
            <a:r>
              <a:rPr lang="en-US" sz="2400">
                <a:latin typeface="Abadi" panose="020B0604020104020204" pitchFamily="34" charset="0"/>
              </a:rPr>
              <a:t>It answers all the questions in your mind. Or anything that would be helpful in your studies.</a:t>
            </a:r>
          </a:p>
          <a:p>
            <a:r>
              <a:rPr lang="en-US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It is easy to access with the students, you can use anywhere anytime</a:t>
            </a:r>
          </a:p>
          <a:p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Toive: </a:t>
            </a:r>
            <a:r>
              <a:rPr lang="fi-FI" sz="2400" b="0" i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Have</a:t>
            </a:r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i-FI" sz="2400" b="0" i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english</a:t>
            </a:r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i-FI" sz="2400" b="0" i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translation</a:t>
            </a:r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i-FI" sz="2400" b="0" i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also</a:t>
            </a:r>
            <a:r>
              <a:rPr lang="fi-FI" sz="24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☺️</a:t>
            </a:r>
            <a:endParaRPr lang="fi-FI" sz="2400">
              <a:latin typeface="Abadi" panose="020B0604020104020204" pitchFamily="34" charset="0"/>
            </a:endParaRPr>
          </a:p>
          <a:p>
            <a:endParaRPr lang="fi-FI" sz="2000" b="0" i="0">
              <a:effectLst/>
              <a:latin typeface="Abadi" panose="020B0604020104020204" pitchFamily="34" charset="0"/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D7558D-27DE-4B78-AEB6-8237F7BA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400" b="1">
                <a:solidFill>
                  <a:srgbClr val="212121"/>
                </a:solidFill>
                <a:latin typeface="Abadi" panose="020B0604020104020204" pitchFamily="34" charset="0"/>
              </a:rPr>
              <a:t>Testaajan</a:t>
            </a:r>
            <a:r>
              <a:rPr lang="fi-FI" sz="2400" b="1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äidinkieli suomi: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CD156C-A53C-4948-B018-951431CA83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Se oli helppokäyttöinen. Hauska tapa saada tietoa, eikä tylsä kuten vaikka google.</a:t>
            </a:r>
          </a:p>
          <a:p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Vastaukset jatkui ja jatkui ja jatkui. Tuli tunne, että milloinka loppuu</a:t>
            </a:r>
          </a:p>
          <a:p>
            <a:r>
              <a:rPr lang="fi-FI" sz="2500">
                <a:solidFill>
                  <a:srgbClr val="212121"/>
                </a:solidFill>
                <a:latin typeface="Abadi" panose="020B0604020104020204" pitchFamily="34" charset="0"/>
              </a:rPr>
              <a:t>Hyvä, että </a:t>
            </a:r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ei </a:t>
            </a:r>
            <a:r>
              <a:rPr lang="fi-FI" sz="2500" b="0" i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tarvinnu</a:t>
            </a:r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kirjotella</a:t>
            </a:r>
          </a:p>
          <a:p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Huonoa, että ei voi itse kirjoittaa</a:t>
            </a:r>
          </a:p>
          <a:p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Se on kiva jo valmiiksi.</a:t>
            </a:r>
          </a:p>
          <a:p>
            <a:r>
              <a:rPr lang="fi-FI" sz="2500" b="0" i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siitä saa tietoa mitä ei ennen tiennyt</a:t>
            </a:r>
          </a:p>
          <a:p>
            <a:endParaRPr lang="fi-FI" sz="2200" b="0" i="0">
              <a:solidFill>
                <a:srgbClr val="212121"/>
              </a:solidFill>
              <a:effectLst/>
              <a:latin typeface="Abadi" panose="020B0604020104020204" pitchFamily="34" charset="0"/>
            </a:endParaRPr>
          </a:p>
          <a:p>
            <a:endParaRPr lang="fi-FI" sz="2400" b="0" i="0">
              <a:solidFill>
                <a:srgbClr val="212121"/>
              </a:solidFill>
              <a:effectLst/>
              <a:latin typeface="Abadi" panose="020B0604020104020204" pitchFamily="34" charset="0"/>
            </a:endParaRPr>
          </a:p>
          <a:p>
            <a:endParaRPr lang="fi-FI" sz="2200" b="0" i="0">
              <a:solidFill>
                <a:srgbClr val="212121"/>
              </a:solidFill>
              <a:effectLst/>
              <a:latin typeface="Abadi" panose="020B0604020104020204" pitchFamily="34" charset="0"/>
            </a:endParaRPr>
          </a:p>
          <a:p>
            <a:endParaRPr lang="fi-FI" sz="2200" b="0" i="0">
              <a:solidFill>
                <a:srgbClr val="212121"/>
              </a:solidFill>
              <a:effectLst/>
              <a:latin typeface="Abadi" panose="020B0604020104020204" pitchFamily="34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4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8D9FCF-FDB5-4E5A-AE64-3A9E3A6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>
                <a:latin typeface="ADLaM Display" panose="02010000000000000000"/>
              </a:rPr>
              <a:t>Opiskelijoiden palautetta </a:t>
            </a:r>
            <a:r>
              <a:rPr lang="fi-FI" sz="3600" err="1">
                <a:latin typeface="ADLaM Display" panose="02010000000000000000"/>
              </a:rPr>
              <a:t>HoksBotista</a:t>
            </a:r>
            <a:br>
              <a:rPr lang="fi-FI">
                <a:latin typeface="Corbel" panose="020B0503020204020204" pitchFamily="34" charset="0"/>
              </a:rPr>
            </a:br>
            <a:r>
              <a:rPr lang="fi-FI" sz="1400">
                <a:latin typeface="ADLaM Display" panose="02010000000000000000"/>
              </a:rPr>
              <a:t>N = 94, joista äidinkieli muu kuin suomi: 49, äidinkieli suomi: 45</a:t>
            </a:r>
            <a:endParaRPr lang="fi-FI">
              <a:latin typeface="ADLaM Display" panose="0201000000000000000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6F8B9-DAC4-4992-B45C-068740F08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87EF7E7-56F8-4AFA-8383-70866973797A}"/>
              </a:ext>
            </a:extLst>
          </p:cNvPr>
          <p:cNvSpPr txBox="1"/>
          <p:nvPr/>
        </p:nvSpPr>
        <p:spPr>
          <a:xfrm>
            <a:off x="7176083" y="1646803"/>
            <a:ext cx="4177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Abadi" panose="020B0604020104020204" pitchFamily="34" charset="0"/>
              </a:rPr>
              <a:t>Äidinkieli muu kuin suomi: </a:t>
            </a:r>
          </a:p>
          <a:p>
            <a:r>
              <a:rPr lang="fi-FI" sz="2000">
                <a:latin typeface="Abadi" panose="020B0604020104020204" pitchFamily="34" charset="0"/>
              </a:rPr>
              <a:t>Yli 1/3 testaajista (37 %) koki </a:t>
            </a:r>
            <a:r>
              <a:rPr lang="fi-FI" sz="2000" err="1">
                <a:latin typeface="Abadi" panose="020B0604020104020204" pitchFamily="34" charset="0"/>
              </a:rPr>
              <a:t>HoksBotin</a:t>
            </a:r>
            <a:r>
              <a:rPr lang="fi-FI" sz="2000">
                <a:latin typeface="Abadi" panose="020B0604020104020204" pitchFamily="34" charset="0"/>
              </a:rPr>
              <a:t> käyttämisen tosi helpoksi ja yli 1/4 (26 %)  helpoksi käyttää.</a:t>
            </a:r>
          </a:p>
          <a:p>
            <a:r>
              <a:rPr lang="fi-FI" sz="2000">
                <a:latin typeface="Abadi" panose="020B0604020104020204" pitchFamily="34" charset="0"/>
              </a:rPr>
              <a:t>Noin 1/3 (35 %) koki sen käyttämisen välillä helpoksi, välillä vaikeaksi. Yhdelle testaajalle sen käyttäminen oli vaikeaa.</a:t>
            </a:r>
          </a:p>
          <a:p>
            <a:endParaRPr lang="fi-FI" sz="2000">
              <a:latin typeface="Abadi" panose="020B0604020104020204" pitchFamily="34" charset="0"/>
            </a:endParaRPr>
          </a:p>
          <a:p>
            <a:r>
              <a:rPr lang="fi-FI" sz="2000" b="1">
                <a:latin typeface="Abadi" panose="020B0604020104020204" pitchFamily="34" charset="0"/>
              </a:rPr>
              <a:t>Äidinkieli suomi:</a:t>
            </a:r>
          </a:p>
          <a:p>
            <a:r>
              <a:rPr lang="fi-FI" sz="2000">
                <a:latin typeface="Abadi" panose="020B0604020104020204" pitchFamily="34" charset="0"/>
              </a:rPr>
              <a:t>Noin puolet testaajista koki, että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 oli tosi helppoa käyttää. Helppoa se oli reilulle 1/3:lle.</a:t>
            </a:r>
          </a:p>
          <a:p>
            <a:r>
              <a:rPr lang="fi-FI" sz="2000">
                <a:latin typeface="Abadi" panose="020B0604020104020204" pitchFamily="34" charset="0"/>
              </a:rPr>
              <a:t>Noin joka kymmenennelle se oli välillä helppoa, välillä vaikeaa.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5D08B8D-1F99-403A-8CFA-0B275127E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" y="2040116"/>
            <a:ext cx="6123551" cy="41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510D61DF-02A9-4D59-9005-873C9E38F857}"/>
              </a:ext>
            </a:extLst>
          </p:cNvPr>
          <p:cNvSpPr txBox="1"/>
          <p:nvPr/>
        </p:nvSpPr>
        <p:spPr>
          <a:xfrm>
            <a:off x="7589065" y="320456"/>
            <a:ext cx="440290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Abadi" panose="020B0604020104020204" pitchFamily="34" charset="0"/>
              </a:rPr>
              <a:t>Äidinkieli muu kuin suomi: </a:t>
            </a:r>
          </a:p>
          <a:p>
            <a:r>
              <a:rPr lang="fi-FI" sz="2000">
                <a:latin typeface="Abadi" panose="020B0604020104020204" pitchFamily="34" charset="0"/>
              </a:rPr>
              <a:t>Lähes puolet testaajista (46 %) vastasi, että HoksBotin käyttämä suomen kieli oli heille helppoa. </a:t>
            </a:r>
          </a:p>
          <a:p>
            <a:r>
              <a:rPr lang="fi-FI" sz="2000">
                <a:latin typeface="Abadi" panose="020B0604020104020204" pitchFamily="34" charset="0"/>
              </a:rPr>
              <a:t>Tosi helppoa se oli noin joka kuudennelle (17%)</a:t>
            </a:r>
          </a:p>
          <a:p>
            <a:r>
              <a:rPr lang="fi-FI" sz="2000">
                <a:latin typeface="Abadi" panose="020B0604020104020204" pitchFamily="34" charset="0"/>
              </a:rPr>
              <a:t>Välillä helppoa, välillä vaikeaa se oli reilulle 1/3 testaajista (35 %)</a:t>
            </a:r>
          </a:p>
          <a:p>
            <a:r>
              <a:rPr lang="fi-FI" sz="2000">
                <a:latin typeface="Abadi" panose="020B0604020104020204" pitchFamily="34" charset="0"/>
              </a:rPr>
              <a:t>Yhdelle testaajalla oli vaikeuksia ymmärtää.</a:t>
            </a:r>
          </a:p>
          <a:p>
            <a:endParaRPr lang="fi-FI" sz="2000">
              <a:latin typeface="Abadi" panose="020B0604020104020204" pitchFamily="34" charset="0"/>
            </a:endParaRPr>
          </a:p>
          <a:p>
            <a:r>
              <a:rPr lang="fi-FI" sz="2000" b="1">
                <a:latin typeface="Abadi" panose="020B0604020104020204" pitchFamily="34" charset="0"/>
              </a:rPr>
              <a:t>Äidinkieli suomi:</a:t>
            </a:r>
          </a:p>
          <a:p>
            <a:r>
              <a:rPr lang="fi-FI" sz="2000">
                <a:latin typeface="Abadi" panose="020B0604020104020204" pitchFamily="34" charset="0"/>
              </a:rPr>
              <a:t>Noin 2/3 testaajan (67 %) mielestä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 käyttämä suomen kieli oli tosi helppoa ymmärtää. </a:t>
            </a:r>
          </a:p>
          <a:p>
            <a:r>
              <a:rPr lang="fi-FI" sz="2000">
                <a:latin typeface="Abadi" panose="020B0604020104020204" pitchFamily="34" charset="0"/>
              </a:rPr>
              <a:t>Noin 1/3 testaajista (31 %) koki kielen helposti ymmärrettäväksi. Kolmelle vastaajalle (7 %) kieli oli välillä helppoa, välillä vaikeaa ymmärtää.</a:t>
            </a:r>
          </a:p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20CDF9-488F-4432-9700-6D27CA7D6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7" y="1518249"/>
            <a:ext cx="6657043" cy="44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A1022947-3456-400C-9A9A-48954DC87C38}"/>
              </a:ext>
            </a:extLst>
          </p:cNvPr>
          <p:cNvSpPr txBox="1"/>
          <p:nvPr/>
        </p:nvSpPr>
        <p:spPr>
          <a:xfrm>
            <a:off x="7674791" y="523458"/>
            <a:ext cx="42699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Abadi" panose="020B0604020104020204" pitchFamily="34" charset="0"/>
              </a:rPr>
              <a:t>Äidinkieli muu kuin suomi: </a:t>
            </a:r>
          </a:p>
          <a:p>
            <a:r>
              <a:rPr lang="fi-FI" sz="2000">
                <a:latin typeface="Abadi" panose="020B0604020104020204" pitchFamily="34" charset="0"/>
              </a:rPr>
              <a:t>Yli joka neljäs testaaja (29 %) sai </a:t>
            </a:r>
            <a:r>
              <a:rPr lang="fi-FI" sz="2000" err="1">
                <a:latin typeface="Abadi" panose="020B0604020104020204" pitchFamily="34" charset="0"/>
              </a:rPr>
              <a:t>HoksBotista</a:t>
            </a:r>
            <a:r>
              <a:rPr lang="fi-FI" sz="2000">
                <a:latin typeface="Abadi" panose="020B0604020104020204" pitchFamily="34" charset="0"/>
              </a:rPr>
              <a:t> tosi paljon tietoa ja apua opiskeluun, reilu kolmannes (35 %) sai paljon ja reilu kolmannes (35 %) jonkun verran. Yksi vastaaja sai vain vähän tietoa ja apua opiskeluun.</a:t>
            </a:r>
          </a:p>
          <a:p>
            <a:endParaRPr lang="fi-FI" sz="2000">
              <a:latin typeface="Abadi" panose="020B0604020104020204" pitchFamily="34" charset="0"/>
            </a:endParaRPr>
          </a:p>
          <a:p>
            <a:r>
              <a:rPr lang="fi-FI" sz="2000" b="1">
                <a:latin typeface="Abadi" panose="020B0604020104020204" pitchFamily="34" charset="0"/>
              </a:rPr>
              <a:t>Äidinkieli suomi:</a:t>
            </a:r>
          </a:p>
          <a:p>
            <a:r>
              <a:rPr lang="fi-FI" sz="2000">
                <a:latin typeface="Abadi" panose="020B0604020104020204" pitchFamily="34" charset="0"/>
              </a:rPr>
              <a:t>Noin joka neljäs testaaja (24 %) sai </a:t>
            </a:r>
            <a:r>
              <a:rPr lang="fi-FI" sz="2000" err="1">
                <a:latin typeface="Abadi" panose="020B0604020104020204" pitchFamily="34" charset="0"/>
              </a:rPr>
              <a:t>HoksBotista</a:t>
            </a:r>
            <a:r>
              <a:rPr lang="fi-FI" sz="2000">
                <a:latin typeface="Abadi" panose="020B0604020104020204" pitchFamily="34" charset="0"/>
              </a:rPr>
              <a:t> tosi paljon tietoa ja apua opiskeluun ja vajaa puolet (40 %) sai paljon tietoa ja apua. </a:t>
            </a:r>
          </a:p>
          <a:p>
            <a:r>
              <a:rPr lang="fi-FI" sz="2000">
                <a:latin typeface="Abadi" panose="020B0604020104020204" pitchFamily="34" charset="0"/>
              </a:rPr>
              <a:t>Reilu joka neljäs testaaja (29 %) sai jonkun verran, yksi vain vähän ja kaksi testaajaa ei yhtään tietoa ja apua opiskeluun. </a:t>
            </a:r>
          </a:p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98BDF72-1433-4996-9953-73A4C9715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8" y="1535184"/>
            <a:ext cx="6645098" cy="44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E8689C6-0B8A-47FD-A0FC-90374C398EF5}"/>
              </a:ext>
            </a:extLst>
          </p:cNvPr>
          <p:cNvSpPr txBox="1"/>
          <p:nvPr/>
        </p:nvSpPr>
        <p:spPr>
          <a:xfrm>
            <a:off x="7456677" y="839866"/>
            <a:ext cx="42699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Abadi" panose="020B0604020104020204" pitchFamily="34" charset="0"/>
              </a:rPr>
              <a:t>Äidinkieli muu kuin suomi: </a:t>
            </a:r>
          </a:p>
          <a:p>
            <a:r>
              <a:rPr lang="fi-FI" sz="2000">
                <a:latin typeface="Abadi" panose="020B0604020104020204" pitchFamily="34" charset="0"/>
              </a:rPr>
              <a:t>Testaajista 2/3 (67 %) haluaisi jatkossa käyttää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 apuna opinnoissa ja 1/3 (31 %) ehkä. Yksi vastaaja ei käyttäisi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.</a:t>
            </a:r>
          </a:p>
          <a:p>
            <a:endParaRPr lang="fi-FI" sz="2000">
              <a:latin typeface="Abadi" panose="020B0604020104020204" pitchFamily="34" charset="0"/>
            </a:endParaRPr>
          </a:p>
          <a:p>
            <a:r>
              <a:rPr lang="fi-FI" sz="2000" b="1">
                <a:latin typeface="Abadi" panose="020B0604020104020204" pitchFamily="34" charset="0"/>
              </a:rPr>
              <a:t>Äidinkieli suomi:</a:t>
            </a:r>
          </a:p>
          <a:p>
            <a:r>
              <a:rPr lang="fi-FI" sz="2000">
                <a:latin typeface="Abadi" panose="020B0604020104020204" pitchFamily="34" charset="0"/>
              </a:rPr>
              <a:t>Testaajista noin 1/5 (18 %) haluaisi jatkossa käyttää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 apuna opinnoissa. 2/3 testaajista (62 %) voisi ehkä käyttää sitä.  </a:t>
            </a:r>
          </a:p>
          <a:p>
            <a:r>
              <a:rPr lang="fi-FI" sz="2000">
                <a:latin typeface="Abadi" panose="020B0604020104020204" pitchFamily="34" charset="0"/>
              </a:rPr>
              <a:t>1/5 (20 %) ei käyttäisi jatkossa </a:t>
            </a:r>
            <a:r>
              <a:rPr lang="fi-FI" sz="2000" err="1">
                <a:latin typeface="Abadi" panose="020B0604020104020204" pitchFamily="34" charset="0"/>
              </a:rPr>
              <a:t>HoksBottia</a:t>
            </a:r>
            <a:r>
              <a:rPr lang="fi-FI" sz="2000">
                <a:latin typeface="Abadi" panose="020B0604020104020204" pitchFamily="34" charset="0"/>
              </a:rPr>
              <a:t>.</a:t>
            </a:r>
          </a:p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2632CBC-39C8-410E-B2A5-DCE7540B5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1" y="1795244"/>
            <a:ext cx="6124797" cy="39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C26AB-6520-460D-B358-880C1DFE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Yhteenveto opiskelijapalautteesta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73CCEC-E0E6-4D94-9BAF-30CEA51559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>
                <a:latin typeface="Abadi" panose="020B0604020104020204" pitchFamily="34" charset="0"/>
              </a:rPr>
              <a:t>Vieraskieliset </a:t>
            </a:r>
            <a:r>
              <a:rPr lang="fi-FI" sz="2000" err="1">
                <a:latin typeface="Abadi" panose="020B0604020104020204" pitchFamily="34" charset="0"/>
              </a:rPr>
              <a:t>HoksBotin</a:t>
            </a:r>
            <a:r>
              <a:rPr lang="fi-FI" sz="2000">
                <a:latin typeface="Abadi" panose="020B0604020104020204" pitchFamily="34" charset="0"/>
              </a:rPr>
              <a:t> testaajat olivat perustutkinto-opiskelijoita.</a:t>
            </a:r>
          </a:p>
          <a:p>
            <a:r>
              <a:rPr lang="fi-FI" sz="2000">
                <a:latin typeface="Abadi" panose="020B0604020104020204" pitchFamily="34" charset="0"/>
              </a:rPr>
              <a:t>Suurin osa opiskelijoista koki </a:t>
            </a:r>
            <a:r>
              <a:rPr lang="fi-FI" sz="2000" err="1">
                <a:latin typeface="Abadi" panose="020B0604020104020204" pitchFamily="34" charset="0"/>
              </a:rPr>
              <a:t>HoksBotin</a:t>
            </a:r>
            <a:r>
              <a:rPr lang="fi-FI" sz="2000">
                <a:latin typeface="Abadi" panose="020B0604020104020204" pitchFamily="34" charset="0"/>
              </a:rPr>
              <a:t> helposti käytettäväksi ja käytetyn suomen kielen osalta ymmärrettäväksi. </a:t>
            </a:r>
          </a:p>
          <a:p>
            <a:r>
              <a:rPr lang="fi-FI" sz="2000">
                <a:latin typeface="Abadi" panose="020B0604020104020204" pitchFamily="34" charset="0"/>
              </a:rPr>
              <a:t>2/3 testaajasta sai </a:t>
            </a:r>
            <a:r>
              <a:rPr lang="fi-FI" sz="2000" err="1">
                <a:latin typeface="Abadi" panose="020B0604020104020204" pitchFamily="34" charset="0"/>
              </a:rPr>
              <a:t>HoksBotista</a:t>
            </a:r>
            <a:r>
              <a:rPr lang="fi-FI" sz="2000">
                <a:latin typeface="Abadi" panose="020B0604020104020204" pitchFamily="34" charset="0"/>
              </a:rPr>
              <a:t> apua opintoihinsa ja yhtä moni haluaisi käyttää sitä myös jatkossa.</a:t>
            </a:r>
          </a:p>
          <a:p>
            <a:r>
              <a:rPr lang="fi-FI" sz="2000" err="1">
                <a:latin typeface="Abadi" panose="020B0604020104020204" pitchFamily="34" charset="0"/>
              </a:rPr>
              <a:t>HoksBotti</a:t>
            </a:r>
            <a:r>
              <a:rPr lang="fi-FI" sz="2000">
                <a:latin typeface="Abadi" panose="020B0604020104020204" pitchFamily="34" charset="0"/>
              </a:rPr>
              <a:t> sopii parhaiten jo ammatillisiin opintoihin siirtyneen vieraskielisen opiskelijan tukena läpi opintojen.</a:t>
            </a:r>
          </a:p>
          <a:p>
            <a:r>
              <a:rPr lang="fi-FI" sz="2000">
                <a:latin typeface="Abadi" panose="020B0604020104020204" pitchFamily="34" charset="0"/>
              </a:rPr>
              <a:t>Vastauksissa ei ollut mainittavaa eroa siinä, vastasiko testaaja suomenkielisen vai englanninkielisen palautelomakkeen kautta.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CA68C51-64C8-4B6D-97E5-6EE809889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2000">
                <a:latin typeface="Abadi" panose="020B0604020104020204" pitchFamily="34" charset="0"/>
              </a:rPr>
              <a:t>Suomenkieliset testaajat olivat nuoria </a:t>
            </a:r>
            <a:r>
              <a:rPr lang="fi-FI" sz="2000" err="1">
                <a:latin typeface="Abadi" panose="020B0604020104020204" pitchFamily="34" charset="0"/>
              </a:rPr>
              <a:t>TUVAn</a:t>
            </a:r>
            <a:r>
              <a:rPr lang="fi-FI" sz="2000">
                <a:latin typeface="Abadi" panose="020B0604020104020204" pitchFamily="34" charset="0"/>
              </a:rPr>
              <a:t> opiskelijoita.</a:t>
            </a:r>
          </a:p>
          <a:p>
            <a:r>
              <a:rPr lang="fi-FI" sz="2000" err="1">
                <a:latin typeface="Abadi" panose="020B0604020104020204" pitchFamily="34" charset="0"/>
              </a:rPr>
              <a:t>HoksBotin</a:t>
            </a:r>
            <a:r>
              <a:rPr lang="fi-FI" sz="2000">
                <a:latin typeface="Abadi" panose="020B0604020104020204" pitchFamily="34" charset="0"/>
              </a:rPr>
              <a:t> käyttäminen ja käytetyn suomen kielen ymmärtäminen olivat suomenkielisille opiskelijoille helppoa. </a:t>
            </a:r>
          </a:p>
          <a:p>
            <a:r>
              <a:rPr lang="fi-FI" sz="2000">
                <a:latin typeface="Abadi" panose="020B0604020104020204" pitchFamily="34" charset="0"/>
              </a:rPr>
              <a:t>Suurin osa testaajista voisi ehkä käyttää sitä myös jatkossa. </a:t>
            </a:r>
          </a:p>
          <a:p>
            <a:r>
              <a:rPr lang="fi-FI" sz="2000" err="1">
                <a:latin typeface="Abadi" panose="020B0604020104020204" pitchFamily="34" charset="0"/>
              </a:rPr>
              <a:t>HoksBotti</a:t>
            </a:r>
            <a:r>
              <a:rPr lang="fi-FI" sz="2000">
                <a:latin typeface="Abadi" panose="020B0604020104020204" pitchFamily="34" charset="0"/>
              </a:rPr>
              <a:t> voisi hyödyttää myös suomea äidinkielenään puhuvia opiskelijoita. </a:t>
            </a:r>
          </a:p>
          <a:p>
            <a:endParaRPr lang="fi-FI" sz="2000">
              <a:latin typeface="Abadi" panose="020B0604020104020204" pitchFamily="34" charset="0"/>
            </a:endParaRPr>
          </a:p>
          <a:p>
            <a:endParaRPr lang="fi-FI" sz="200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5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766218"/>
            <a:ext cx="10414000" cy="2099397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effectLst/>
                <a:latin typeface="ADLaM Display" panose="02010000000000000000"/>
                <a:ea typeface="Calibri" panose="020F0502020204030204" pitchFamily="34" charset="0"/>
                <a:cs typeface="Times New Roman" panose="02020603050405020304" pitchFamily="18" charset="0"/>
              </a:rPr>
              <a:t>Tutustu, ole hyvä!</a:t>
            </a:r>
            <a:br>
              <a:rPr lang="fi-FI" sz="3600">
                <a:effectLst/>
                <a:latin typeface="ADLaM Display" panose="020100000000000000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600" u="sng">
                <a:solidFill>
                  <a:srgbClr val="0563C1"/>
                </a:solidFill>
                <a:effectLst/>
                <a:latin typeface="ADLaM Display" panose="0201000000000000000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HoksBotti</a:t>
            </a:r>
            <a:br>
              <a:rPr lang="fi-FI" sz="3600">
                <a:effectLst/>
                <a:latin typeface="ADLaM Display" panose="020100000000000000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600">
                <a:effectLst/>
                <a:latin typeface="ADLaM Display" panose="02010000000000000000"/>
                <a:ea typeface="Calibri" panose="020F0502020204030204" pitchFamily="34" charset="0"/>
                <a:cs typeface="Times New Roman" panose="02020603050405020304" pitchFamily="18" charset="0"/>
              </a:rPr>
              <a:t>Linkki toimii 31.12.2024 saakka</a:t>
            </a:r>
            <a:endParaRPr lang="fi-FI" sz="3600">
              <a:latin typeface="ADLaM Display" panose="0201000000000000000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29D0FB6-11A3-CCFF-458A-DD28B4F3CE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20000"/>
          </a:blip>
          <a:srcRect l="72858" t="12976" r="7695" b="26246"/>
          <a:stretch/>
        </p:blipFill>
        <p:spPr>
          <a:xfrm rot="16200000" flipH="1">
            <a:off x="4527552" y="-4527550"/>
            <a:ext cx="3136900" cy="1219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43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8" y="2743210"/>
            <a:ext cx="7822692" cy="1125062"/>
          </a:xfrm>
        </p:spPr>
        <p:txBody>
          <a:bodyPr>
            <a:noAutofit/>
          </a:bodyPr>
          <a:lstStyle/>
          <a:p>
            <a:r>
              <a:rPr lang="fi-FI">
                <a:solidFill>
                  <a:srgbClr val="000000"/>
                </a:solidFill>
                <a:latin typeface="ADLaM Display"/>
                <a:ea typeface="ADLaM Display"/>
                <a:cs typeface="ADLaM Display"/>
              </a:rPr>
              <a:t>3. </a:t>
            </a:r>
            <a:r>
              <a:rPr lang="fi-FI" sz="4400">
                <a:latin typeface="ADLaM Display" panose="02010000000000000000"/>
              </a:rPr>
              <a:t>HoksBotin alustana Landbot.io</a:t>
            </a:r>
            <a:br>
              <a:rPr lang="fi-FI" sz="4400">
                <a:latin typeface="Abadi"/>
              </a:rPr>
            </a:br>
            <a:endParaRPr lang="fi-FI">
              <a:solidFill>
                <a:srgbClr val="000000"/>
              </a:solidFill>
              <a:latin typeface="ADLaM Display"/>
              <a:ea typeface="ADLaM Display"/>
              <a:cs typeface="ADLaM Display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004D2F0-42BD-306A-E258-66B1667FE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54188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444387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 err="1">
                <a:latin typeface="ADLaM Display" panose="02010000000000000000"/>
              </a:rPr>
              <a:t>Landbotin</a:t>
            </a:r>
            <a:r>
              <a:rPr lang="fi-FI" sz="3600">
                <a:latin typeface="ADLaM Display" panose="02010000000000000000"/>
              </a:rPr>
              <a:t> plussia ja miinuksia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769950"/>
            <a:ext cx="8328660" cy="4630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sz="1200" b="1">
              <a:solidFill>
                <a:srgbClr val="000000"/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rgbClr val="101013"/>
                </a:solidFill>
                <a:latin typeface="Abadi" panose="020B0604020104020204" pitchFamily="34" charset="0"/>
              </a:rPr>
              <a:t>Chatbotteja</a:t>
            </a:r>
            <a:r>
              <a:rPr lang="fi-FI" sz="2000">
                <a:solidFill>
                  <a:srgbClr val="101013"/>
                </a:solidFill>
                <a:latin typeface="Abadi" panose="020B0604020104020204" pitchFamily="34" charset="0"/>
              </a:rPr>
              <a:t> voidaan toteuttaa monilla eri tekniikoilla ja alustoilla. </a:t>
            </a:r>
          </a:p>
          <a:p>
            <a:pPr fontAlgn="base"/>
            <a:r>
              <a:rPr lang="fi-FI" sz="2000">
                <a:solidFill>
                  <a:srgbClr val="101013"/>
                </a:solidFill>
                <a:latin typeface="Abadi" panose="020B0604020104020204" pitchFamily="34" charset="0"/>
              </a:rPr>
              <a:t>Landbot.io-alusta on yksi monista alustoista:</a:t>
            </a:r>
            <a:endParaRPr lang="en-US" sz="2000">
              <a:solidFill>
                <a:srgbClr val="3F3F3F"/>
              </a:solidFill>
              <a:latin typeface="Abadi" panose="020B0604020104020204" pitchFamily="34" charset="0"/>
            </a:endParaRPr>
          </a:p>
          <a:p>
            <a:pPr lvl="1" fontAlgn="base"/>
            <a:r>
              <a:rPr lang="fi-FI" sz="2000">
                <a:solidFill>
                  <a:srgbClr val="101013"/>
                </a:solidFill>
                <a:latin typeface="Abadi" panose="020B0604020104020204" pitchFamily="34" charset="0"/>
              </a:rPr>
              <a:t>Helppokäyttöinen, ei vaadi ohjelmointiosaamista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​.</a:t>
            </a:r>
          </a:p>
          <a:p>
            <a:pPr lvl="1" fontAlgn="base"/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Käsikirjoitetut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chatbotit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</a:p>
          <a:p>
            <a:pPr lvl="1" fontAlgn="base"/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Myös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AI-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eli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tekoälyllä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toimivat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chatbotit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HoksBotti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on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rakennettu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ilman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tekoälyä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, se on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käsikirjoitettu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chatbot:</a:t>
            </a:r>
            <a:endParaRPr lang="en-US" sz="2000" b="0" i="0">
              <a:solidFill>
                <a:srgbClr val="3F3F3F"/>
              </a:solidFill>
              <a:effectLst/>
              <a:latin typeface="Abadi" panose="020B0604020104020204" pitchFamily="34" charset="0"/>
            </a:endParaRPr>
          </a:p>
          <a:p>
            <a:pPr marL="457200" lvl="1" indent="0" fontAlgn="base">
              <a:buNone/>
            </a:pP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+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Ei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hallusinointia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,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ei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yllätyksiä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</a:p>
          <a:p>
            <a:pPr marL="457200" lvl="1" indent="0" fontAlgn="base">
              <a:buNone/>
            </a:pP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+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sisältö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toimii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kuten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olet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sen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suunnitellut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. </a:t>
            </a:r>
          </a:p>
          <a:p>
            <a:pPr marL="457200" lvl="1" indent="0" fontAlgn="base">
              <a:buNone/>
            </a:pP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+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Käyttäjän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ei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tarvitse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itse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kirjoittaa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chatbotille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=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soveltuu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hyvin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vieraskieliselle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</a:p>
          <a:p>
            <a:pPr marL="457200" lvl="1" indent="0" fontAlgn="base">
              <a:buNone/>
            </a:pP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+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Edullinen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ratkaisu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koulutuksen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järjestäjälle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tukea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000" err="1">
                <a:solidFill>
                  <a:srgbClr val="3F3F3F"/>
                </a:solidFill>
                <a:latin typeface="Abadi" panose="020B0604020104020204" pitchFamily="34" charset="0"/>
              </a:rPr>
              <a:t>opiskelijaa</a:t>
            </a:r>
            <a:r>
              <a:rPr lang="en-US" sz="20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</a:p>
          <a:p>
            <a:pPr marL="457200" lvl="1" indent="0" fontAlgn="base">
              <a:buNone/>
            </a:pPr>
            <a:endParaRPr lang="en-US" sz="2000">
              <a:solidFill>
                <a:srgbClr val="3F3F3F"/>
              </a:solidFill>
              <a:latin typeface="Abadi" panose="020B0604020104020204" pitchFamily="34" charset="0"/>
            </a:endParaRPr>
          </a:p>
          <a:p>
            <a:pPr lvl="1" fontAlgn="base">
              <a:buFontTx/>
              <a:buChar char="-"/>
            </a:pP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Kaikki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päivitykset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on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tehtävä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käsin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“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konehuoneen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”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puolella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lvl="1" fontAlgn="base">
              <a:buFontTx/>
              <a:buChar char="-"/>
            </a:pP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kanssa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ei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voi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keskustella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kirjoittamalla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itse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siinä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ei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ole </a:t>
            </a:r>
            <a:r>
              <a:rPr lang="en-US" sz="20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hakukonetta</a:t>
            </a:r>
            <a:r>
              <a:rPr lang="en-US" sz="20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lvl="1" fontAlgn="base">
              <a:buFontTx/>
              <a:buChar char="-"/>
            </a:pPr>
            <a:endParaRPr lang="en-US" sz="1800" b="0" i="0">
              <a:solidFill>
                <a:srgbClr val="3F3F3F"/>
              </a:solidFill>
              <a:effectLst/>
              <a:latin typeface="Corbel" panose="020B0503020204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800">
              <a:solidFill>
                <a:srgbClr val="101013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D8500-C6D7-3DDC-FD0F-D5E9E61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80" y="365125"/>
            <a:ext cx="9433560" cy="1097280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rgbClr val="3494BA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77193-BFE1-D05D-B976-FC189B5B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80" y="1462405"/>
            <a:ext cx="73685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000">
                <a:latin typeface="Abadi"/>
              </a:rPr>
              <a:t>HoksBotin esittely</a:t>
            </a:r>
            <a:endParaRPr lang="fi-FI" sz="2000">
              <a:latin typeface="Abadi" panose="020B0604020104020204" pitchFamily="34" charset="0"/>
            </a:endParaRPr>
          </a:p>
          <a:p>
            <a:pPr marL="457200" indent="-457200">
              <a:buAutoNum type="arabicPeriod"/>
            </a:pPr>
            <a:r>
              <a:rPr lang="fi-FI" sz="2000">
                <a:latin typeface="Abadi"/>
              </a:rPr>
              <a:t>Opiskelijapalautetta</a:t>
            </a:r>
          </a:p>
          <a:p>
            <a:pPr marL="457200" indent="-457200">
              <a:buAutoNum type="arabicPeriod"/>
            </a:pPr>
            <a:r>
              <a:rPr lang="fi-FI" sz="2000">
                <a:latin typeface="Abadi"/>
                <a:cs typeface="Calibri" panose="020F0502020204030204"/>
              </a:rPr>
              <a:t>HoksBotin alustana Landbot.io</a:t>
            </a:r>
            <a:endParaRPr lang="fi-FI">
              <a:latin typeface="Abadi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fi-FI" sz="2000">
                <a:latin typeface="Abadi"/>
              </a:rPr>
              <a:t>Miten HoksBotin voi saada oman oppilaitoksen käyttöön?</a:t>
            </a:r>
          </a:p>
          <a:p>
            <a:pPr marL="457200" indent="-457200">
              <a:buAutoNum type="arabicPeriod"/>
            </a:pPr>
            <a:r>
              <a:rPr lang="fi-FI" sz="2000" err="1">
                <a:latin typeface="Abadi"/>
              </a:rPr>
              <a:t>Chatbotin</a:t>
            </a:r>
            <a:r>
              <a:rPr lang="fi-FI" sz="2000">
                <a:latin typeface="Abadi"/>
              </a:rPr>
              <a:t> käsikirjoituksen ja ammatillisen koulutuksen sanaston hyödyntäminen ilman </a:t>
            </a:r>
            <a:r>
              <a:rPr lang="fi-FI" sz="2000" err="1">
                <a:latin typeface="Abadi"/>
              </a:rPr>
              <a:t>chatbottia</a:t>
            </a:r>
            <a:endParaRPr lang="fi-FI" sz="2000">
              <a:latin typeface="Abadi"/>
            </a:endParaRPr>
          </a:p>
          <a:p>
            <a:pPr marL="457200" indent="-457200">
              <a:buAutoNum type="arabicPeriod"/>
            </a:pPr>
            <a:r>
              <a:rPr lang="fi-FI" sz="2000">
                <a:latin typeface="Abadi"/>
              </a:rPr>
              <a:t>Yhteystiedot ja tekijät</a:t>
            </a:r>
          </a:p>
        </p:txBody>
      </p:sp>
    </p:spTree>
    <p:extLst>
      <p:ext uri="{BB962C8B-B14F-4D97-AF65-F5344CB8AC3E}">
        <p14:creationId xmlns:p14="http://schemas.microsoft.com/office/powerpoint/2010/main" val="24178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Landbot.io -yrityksestä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409222"/>
            <a:ext cx="8328660" cy="4630851"/>
          </a:xfrm>
        </p:spPr>
        <p:txBody>
          <a:bodyPr>
            <a:normAutofit/>
          </a:bodyPr>
          <a:lstStyle/>
          <a:p>
            <a:pPr fontAlgn="base"/>
            <a:r>
              <a:rPr lang="fi-FI" sz="2000">
                <a:solidFill>
                  <a:srgbClr val="101013"/>
                </a:solidFill>
                <a:latin typeface="Abadi" panose="020B0604020104020204" pitchFamily="34" charset="0"/>
              </a:rPr>
              <a:t>Eurooppalainen yritys, pääkonttori Barcelonassa.</a:t>
            </a:r>
            <a:endParaRPr lang="fi-FI" sz="2000">
              <a:latin typeface="Abadi" panose="020B0604020104020204" pitchFamily="34" charset="0"/>
            </a:endParaRPr>
          </a:p>
          <a:p>
            <a:r>
              <a:rPr lang="fi-FI" sz="2000">
                <a:latin typeface="Abadi" panose="020B0604020104020204" pitchFamily="34" charset="0"/>
              </a:rPr>
              <a:t>Kehittää </a:t>
            </a:r>
            <a:r>
              <a:rPr lang="fi-FI" sz="2000" err="1">
                <a:latin typeface="Abadi" panose="020B0604020104020204" pitchFamily="34" charset="0"/>
              </a:rPr>
              <a:t>chatbotti</a:t>
            </a:r>
            <a:r>
              <a:rPr lang="fi-FI" sz="2000">
                <a:latin typeface="Abadi" panose="020B0604020104020204" pitchFamily="34" charset="0"/>
              </a:rPr>
              <a:t>-alustoja ja -työkaluja, joiden avulla yritykset voivat rakentaa omia bottipohjaisia ratkaisujaan ilman koodausta. </a:t>
            </a:r>
            <a:endParaRPr lang="fi-FI" sz="2000">
              <a:solidFill>
                <a:srgbClr val="101013"/>
              </a:solidFill>
              <a:latin typeface="Abadi" panose="020B0604020104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>
                <a:latin typeface="Abadi" panose="020B0604020104020204" pitchFamily="34" charset="0"/>
              </a:rPr>
              <a:t>Noudattaa EU:n tietosuoja- ja tietoturvamääräyksiä, kuten GDPR (General Data </a:t>
            </a:r>
            <a:r>
              <a:rPr lang="fi-FI" sz="2000" err="1">
                <a:latin typeface="Abadi" panose="020B0604020104020204" pitchFamily="34" charset="0"/>
              </a:rPr>
              <a:t>Protection</a:t>
            </a:r>
            <a:r>
              <a:rPr lang="fi-FI" sz="2000">
                <a:latin typeface="Abadi" panose="020B0604020104020204" pitchFamily="34" charset="0"/>
              </a:rPr>
              <a:t> </a:t>
            </a:r>
            <a:r>
              <a:rPr lang="fi-FI" sz="2000" err="1">
                <a:latin typeface="Abadi" panose="020B0604020104020204" pitchFamily="34" charset="0"/>
              </a:rPr>
              <a:t>Regulation</a:t>
            </a:r>
            <a:r>
              <a:rPr lang="fi-FI" sz="2000">
                <a:latin typeface="Abadi" panose="020B0604020104020204" pitchFamily="34" charset="0"/>
              </a:rPr>
              <a:t>).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>
                <a:latin typeface="Abadi" panose="020B0604020104020204" pitchFamily="34" charset="0"/>
              </a:rPr>
              <a:t>Käyttää salattua tietoliikennettä (SSL/TLS) varmistaakseen, että käyttäjien tiedot pysyvät suojattuina siirron aikana.</a:t>
            </a:r>
            <a:endParaRPr lang="en-US" sz="2000" b="0" i="0">
              <a:solidFill>
                <a:srgbClr val="3F3F3F"/>
              </a:solidFill>
              <a:effectLst/>
              <a:latin typeface="Abadi" panose="020B0604020104020204" pitchFamily="34" charset="0"/>
            </a:endParaRPr>
          </a:p>
          <a:p>
            <a:pPr marL="0" indent="0" algn="l" rtl="0" fontAlgn="base">
              <a:buNone/>
            </a:pPr>
            <a:endParaRPr lang="en-US" b="0" i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 err="1">
                <a:latin typeface="ADLaM Display" panose="02010000000000000000"/>
              </a:rPr>
              <a:t>Landbotin</a:t>
            </a:r>
            <a:r>
              <a:rPr lang="fi-FI" sz="3600">
                <a:latin typeface="ADLaM Display" panose="02010000000000000000"/>
              </a:rPr>
              <a:t> hinnoittelu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409222"/>
            <a:ext cx="9520596" cy="4630851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Hinnoittelu:</a:t>
            </a:r>
            <a:endParaRPr lang="en-US" sz="2200" b="0" i="0">
              <a:solidFill>
                <a:srgbClr val="3F3F3F"/>
              </a:solidFill>
              <a:effectLst/>
              <a:latin typeface="Abadi" panose="020B0604020104020204" pitchFamily="34" charset="0"/>
            </a:endParaRPr>
          </a:p>
          <a:p>
            <a:pPr lvl="1" fontAlgn="base"/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Maksuton ”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Sandbox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”,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max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 100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chattia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/kk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​.</a:t>
            </a:r>
          </a:p>
          <a:p>
            <a:pPr lvl="1" fontAlgn="base"/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”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Starter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” 40€/kk,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max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 500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chattia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/kk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​, AI </a:t>
            </a:r>
            <a:r>
              <a:rPr lang="en-US" sz="22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chatteja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20 </a:t>
            </a:r>
            <a:r>
              <a:rPr lang="en-US" sz="22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kpl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/kk, 2 </a:t>
            </a:r>
            <a:r>
              <a:rPr lang="en-US" sz="22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käyttäjää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lvl="1" fontAlgn="base"/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“Pro” 100€/kk, max 2500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chattia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/kk, AI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chatteja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 30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kpl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/kk, 3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käyttäjää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  <a:endParaRPr lang="en-US" sz="2200" b="0" i="0">
              <a:solidFill>
                <a:srgbClr val="3F3F3F"/>
              </a:solidFill>
              <a:effectLst/>
              <a:latin typeface="Abadi" panose="020B0604020104020204" pitchFamily="34" charset="0"/>
            </a:endParaRPr>
          </a:p>
          <a:p>
            <a:pPr lvl="1" fontAlgn="base"/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”WhatsApp Pro” 200€/kk, 2500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chattia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/kk, AI </a:t>
            </a:r>
            <a:r>
              <a:rPr lang="fi-FI" sz="2200" b="0" i="0" u="none" strike="noStrike" err="1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chatteja</a:t>
            </a:r>
            <a:r>
              <a:rPr lang="fi-FI" sz="2200" b="0" i="0" u="none" strike="noStrike">
                <a:solidFill>
                  <a:srgbClr val="101013"/>
                </a:solidFill>
                <a:effectLst/>
                <a:latin typeface="Abadi" panose="020B0604020104020204" pitchFamily="34" charset="0"/>
              </a:rPr>
              <a:t> 50 kpl/kk, 3 käyttäjää.</a:t>
            </a:r>
          </a:p>
          <a:p>
            <a:pPr lvl="1" fontAlgn="base"/>
            <a:r>
              <a:rPr lang="fi-FI" sz="2200">
                <a:solidFill>
                  <a:srgbClr val="101013"/>
                </a:solidFill>
                <a:latin typeface="Abadi" panose="020B0604020104020204" pitchFamily="34" charset="0"/>
              </a:rPr>
              <a:t>Business, hinta alkaen 400€/kk, sisältö neuvoteltavissa.</a:t>
            </a:r>
          </a:p>
          <a:p>
            <a:pPr marL="457200" lvl="1" indent="0" fontAlgn="base">
              <a:buNone/>
            </a:pPr>
            <a:endParaRPr lang="fi-FI" sz="2200">
              <a:solidFill>
                <a:srgbClr val="101013"/>
              </a:solidFill>
              <a:latin typeface="Abadi" panose="020B0604020104020204" pitchFamily="34" charset="0"/>
            </a:endParaRPr>
          </a:p>
          <a:p>
            <a:pPr lvl="1" fontAlgn="base"/>
            <a:r>
              <a:rPr lang="en-US" sz="22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Vuosilisenssillä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-20% </a:t>
            </a:r>
            <a:r>
              <a:rPr lang="en-US" sz="2200" b="0" i="0" err="1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eli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200" b="1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Starter 384€/v, Pro 960€/v </a:t>
            </a:r>
            <a:r>
              <a:rPr lang="en-US" sz="2200" b="0" i="0">
                <a:solidFill>
                  <a:srgbClr val="3F3F3F"/>
                </a:solidFill>
                <a:effectLst/>
                <a:latin typeface="Abadi" panose="020B0604020104020204" pitchFamily="34" charset="0"/>
              </a:rPr>
              <a:t>ja WhatsApp Pro 1920€/v.</a:t>
            </a:r>
          </a:p>
          <a:p>
            <a:pPr lvl="1" fontAlgn="base"/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Jos AI-chat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kiinnostaa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: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Paketissa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mukana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 jo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olevan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chattimäärän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 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ylitys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: 0,10€/</a:t>
            </a:r>
            <a:r>
              <a:rPr lang="en-US" sz="2200" err="1">
                <a:solidFill>
                  <a:srgbClr val="3F3F3F"/>
                </a:solidFill>
                <a:latin typeface="Abadi" panose="020B0604020104020204" pitchFamily="34" charset="0"/>
              </a:rPr>
              <a:t>chatti</a:t>
            </a:r>
            <a:r>
              <a:rPr lang="en-US" sz="2200">
                <a:solidFill>
                  <a:srgbClr val="3F3F3F"/>
                </a:solidFill>
                <a:latin typeface="Abadi" panose="020B0604020104020204" pitchFamily="34" charset="0"/>
              </a:rPr>
              <a:t>.</a:t>
            </a:r>
            <a:endParaRPr lang="en-US" sz="2200" b="0" i="0">
              <a:solidFill>
                <a:srgbClr val="3F3F3F"/>
              </a:solidFill>
              <a:effectLst/>
              <a:latin typeface="Abadi" panose="020B0604020104020204" pitchFamily="34" charset="0"/>
            </a:endParaRPr>
          </a:p>
          <a:p>
            <a:pPr marL="457200" lvl="1" indent="0" fontAlgn="base">
              <a:buNone/>
            </a:pPr>
            <a:endParaRPr lang="en-US" b="0" i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55FAA9FB-7F48-46B2-A97B-364394CB07BC}"/>
              </a:ext>
            </a:extLst>
          </p:cNvPr>
          <p:cNvSpPr/>
          <p:nvPr/>
        </p:nvSpPr>
        <p:spPr>
          <a:xfrm>
            <a:off x="830510" y="4026716"/>
            <a:ext cx="2081379" cy="132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err="1">
                <a:latin typeface="Abadi" panose="020B0604020104020204" pitchFamily="34" charset="0"/>
              </a:rPr>
              <a:t>HoksBotti</a:t>
            </a:r>
            <a:r>
              <a:rPr lang="fi-FI" sz="1400">
                <a:latin typeface="Abadi" panose="020B0604020104020204" pitchFamily="34" charset="0"/>
              </a:rPr>
              <a:t> toimii </a:t>
            </a:r>
            <a:r>
              <a:rPr lang="fi-FI" sz="1400" err="1">
                <a:latin typeface="Abadi" panose="020B0604020104020204" pitchFamily="34" charset="0"/>
              </a:rPr>
              <a:t>Starter</a:t>
            </a:r>
            <a:r>
              <a:rPr lang="fi-FI" sz="1400">
                <a:latin typeface="Abadi" panose="020B0604020104020204" pitchFamily="34" charset="0"/>
              </a:rPr>
              <a:t>-tasolla</a:t>
            </a:r>
          </a:p>
        </p:txBody>
      </p:sp>
    </p:spTree>
    <p:extLst>
      <p:ext uri="{BB962C8B-B14F-4D97-AF65-F5344CB8AC3E}">
        <p14:creationId xmlns:p14="http://schemas.microsoft.com/office/powerpoint/2010/main" val="311135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86424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HoksBotin saavutettavuus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r>
              <a:rPr lang="fi-FI" sz="2000" err="1">
                <a:latin typeface="Abadi" panose="020B0604020104020204" pitchFamily="34" charset="0"/>
              </a:rPr>
              <a:t>HoksBotti</a:t>
            </a:r>
            <a:r>
              <a:rPr lang="fi-FI" sz="2000">
                <a:latin typeface="Abadi" panose="020B0604020104020204" pitchFamily="34" charset="0"/>
              </a:rPr>
              <a:t> täyttää saavutettavuusvaatimukset osittain. </a:t>
            </a:r>
          </a:p>
          <a:p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tekninen toimittaja on kolmas osapuoli, eikä </a:t>
            </a:r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rakentajalla ole mahdollisuutta vaikuttaa suoraan palvelun tekniseen toteutukseen. </a:t>
            </a:r>
          </a:p>
          <a:p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Chatbotin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semanttinen otsikkorakenne ei ole saavutettavuusvaatimusten mukainen.</a:t>
            </a:r>
          </a:p>
          <a:p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Chatbot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määrittelee oletusarvoisesti käytettäväksi luonnolliseksi kieleksi englannin. Tämä voi aiheuttaa ongelmia ruudunlukijoita ja muita vastaavia teknisiä apuvälineitä käytettäessä. </a:t>
            </a:r>
            <a:endParaRPr lang="fi-FI" sz="200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86424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Tietosuoja ja evästeet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Rekisterin tietosisältö koostuu henkilöön liittyvistä teknisistä tiedoista sekä hänen syötteestään chattibotille. 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Tekniset tiedot sisältävät henkilön käyttämän päätelaitteen tuotemerkin sekä käyttöjärjestelmän ja selainohjelmiston nimen ja versionumeron. 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Henkilön käyttämän </a:t>
            </a:r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ip-osoitteen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perusteella tunnistetaan ja osoitetaan hallintanäkymässä henkilön sijaintimaa. 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Teknisiä tietoja käytetään palvelun kehittämiseksi ja käyttömäärien tilastointia varten, tavoitteena ei ole yksilöidä käyttäjiä. 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86424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Tietosuoja ja evästeet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357124"/>
            <a:ext cx="8919211" cy="4552546"/>
          </a:xfrm>
        </p:spPr>
        <p:txBody>
          <a:bodyPr>
            <a:noAutofit/>
          </a:bodyPr>
          <a:lstStyle/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Käyttäjä voi antaa </a:t>
            </a:r>
            <a:r>
              <a:rPr lang="fi-FI" sz="2000" b="0" i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chatbotille</a:t>
            </a:r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itsestään lempinimen, joka tuo botin kanssa käytävään keskusteluun vuorovaikutusta.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Käyttäjän syöte chattibotille sisältää erilaisia valintoja liittyen ammatillisen koulutuksen termien ja sanaston selittämiseen käyttäjälle selkeällä suomen kielellä. Nämä ovat valintoja esisyötetyistä vaihtoehdoista eivätkä sisällä esimerkiksi vapaasti syötettävää tekstiä. 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Chattibotin kanssa käydyt keskustelut tallennetaan bottipalvelimelle erilliseen lokihistoriaan vastausten kehittämistä varten.  </a:t>
            </a:r>
          </a:p>
          <a:p>
            <a:pPr algn="l" rtl="0" fontAlgn="base"/>
            <a:r>
              <a:rPr lang="fi-FI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Palvelussa käytetään evästeitä käyttäjäkokemuksen parantamiseksi eli käytännössä mahdollistetaan käyttäjän jatkaminen siitä kohdasta, johon on aiemmassa keskustelussa päässyt.</a:t>
            </a: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8" y="2743210"/>
            <a:ext cx="7822692" cy="1125062"/>
          </a:xfrm>
        </p:spPr>
        <p:txBody>
          <a:bodyPr>
            <a:noAutofit/>
          </a:bodyPr>
          <a:lstStyle/>
          <a:p>
            <a:r>
              <a:rPr lang="fi-FI">
                <a:solidFill>
                  <a:srgbClr val="000000"/>
                </a:solidFill>
                <a:latin typeface="ADLaM Display"/>
                <a:ea typeface="ADLaM Display"/>
                <a:cs typeface="ADLaM Display"/>
              </a:rPr>
              <a:t>4. </a:t>
            </a:r>
            <a:r>
              <a:rPr lang="fi-FI" sz="4400">
                <a:latin typeface="ADLaM Display" panose="02010000000000000000"/>
              </a:rPr>
              <a:t>Miten HoksBotin voi saada oman oppilaitoksen käyttöön?</a:t>
            </a:r>
            <a:br>
              <a:rPr lang="fi-FI" sz="4400">
                <a:latin typeface="Abadi"/>
              </a:rPr>
            </a:br>
            <a:endParaRPr lang="fi-FI">
              <a:solidFill>
                <a:srgbClr val="000000"/>
              </a:solidFill>
              <a:latin typeface="ADLaM Display"/>
              <a:ea typeface="ADLaM Display"/>
              <a:cs typeface="ADLaM Display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004D2F0-42BD-306A-E258-66B1667FE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91089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Askeleet HoksBotin käyttöönottamiseen </a:t>
            </a:r>
            <a:r>
              <a:rPr lang="fi-FI" sz="3600" err="1">
                <a:latin typeface="ADLaM Display" panose="02010000000000000000"/>
              </a:rPr>
              <a:t>Landbotilla</a:t>
            </a:r>
            <a:endParaRPr lang="fi-FI" sz="3600">
              <a:latin typeface="ADLaM Display" panose="0201000000000000000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879005"/>
            <a:ext cx="8328660" cy="463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>
                <a:latin typeface="Abadi" panose="020B0604020104020204" pitchFamily="34" charset="0"/>
              </a:rPr>
              <a:t>1. Oppilaitos ostaa </a:t>
            </a:r>
            <a:r>
              <a:rPr lang="fi-FI" sz="2000" err="1">
                <a:latin typeface="Abadi" panose="020B0604020104020204" pitchFamily="34" charset="0"/>
              </a:rPr>
              <a:t>Landbotin</a:t>
            </a:r>
            <a:r>
              <a:rPr lang="fi-FI" sz="2000">
                <a:latin typeface="Abadi" panose="020B0604020104020204" pitchFamily="34" charset="0"/>
              </a:rPr>
              <a:t> lisenssin (vuosi tai kuukausiveloitus) ja nimeää pääkäyttäjän.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HoksBotin pyörittämiseen riittää </a:t>
            </a:r>
            <a:r>
              <a:rPr lang="fi-FI" sz="2000" err="1">
                <a:latin typeface="Abadi" panose="020B0604020104020204" pitchFamily="34" charset="0"/>
              </a:rPr>
              <a:t>Starter</a:t>
            </a:r>
            <a:r>
              <a:rPr lang="fi-FI" sz="2000">
                <a:latin typeface="Abadi" panose="020B0604020104020204" pitchFamily="34" charset="0"/>
              </a:rPr>
              <a:t>-taso eli  40€/kk tai vuosimaksulla -20% = 384€/v.</a:t>
            </a:r>
          </a:p>
          <a:p>
            <a:pPr lvl="1"/>
            <a:r>
              <a:rPr lang="fi-FI" sz="2000" err="1">
                <a:latin typeface="Abadi" panose="020B0604020104020204" pitchFamily="34" charset="0"/>
              </a:rPr>
              <a:t>Starter</a:t>
            </a:r>
            <a:r>
              <a:rPr lang="fi-FI" sz="2000">
                <a:latin typeface="Abadi" panose="020B0604020104020204" pitchFamily="34" charset="0"/>
              </a:rPr>
              <a:t>-tasoon kuuluva chattimäärä on </a:t>
            </a:r>
            <a:r>
              <a:rPr lang="fi-FI" sz="2000" err="1">
                <a:latin typeface="Abadi" panose="020B0604020104020204" pitchFamily="34" charset="0"/>
              </a:rPr>
              <a:t>max</a:t>
            </a:r>
            <a:r>
              <a:rPr lang="fi-FI" sz="2000">
                <a:latin typeface="Abadi" panose="020B0604020104020204" pitchFamily="34" charset="0"/>
              </a:rPr>
              <a:t>. 500 </a:t>
            </a:r>
            <a:r>
              <a:rPr lang="fi-FI" sz="2000" err="1">
                <a:latin typeface="Abadi" panose="020B0604020104020204" pitchFamily="34" charset="0"/>
              </a:rPr>
              <a:t>chattia</a:t>
            </a:r>
            <a:r>
              <a:rPr lang="fi-FI" sz="2000">
                <a:latin typeface="Abadi" panose="020B0604020104020204" pitchFamily="34" charset="0"/>
              </a:rPr>
              <a:t>/kuukausi.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Ylimenevät chatit 25€/500 </a:t>
            </a:r>
            <a:r>
              <a:rPr lang="fi-FI" sz="2000" err="1">
                <a:latin typeface="Abadi" panose="020B0604020104020204" pitchFamily="34" charset="0"/>
              </a:rPr>
              <a:t>chattia</a:t>
            </a:r>
            <a:r>
              <a:rPr lang="fi-FI" sz="2000">
                <a:latin typeface="Abadi" panose="020B0604020104020204" pitchFamily="34" charset="0"/>
              </a:rPr>
              <a:t> /kk.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Jos yksi opiskelija kirjautuu </a:t>
            </a:r>
            <a:r>
              <a:rPr lang="fi-FI" sz="2000" err="1">
                <a:latin typeface="Abadi" panose="020B0604020104020204" pitchFamily="34" charset="0"/>
              </a:rPr>
              <a:t>HoksBottiin</a:t>
            </a:r>
            <a:r>
              <a:rPr lang="fi-FI" sz="2000">
                <a:latin typeface="Abadi" panose="020B0604020104020204" pitchFamily="34" charset="0"/>
              </a:rPr>
              <a:t> samalla laitteella useita kertoja, se lasketaan vain yhdeksi </a:t>
            </a:r>
            <a:r>
              <a:rPr lang="fi-FI" sz="2000" err="1">
                <a:latin typeface="Abadi" panose="020B0604020104020204" pitchFamily="34" charset="0"/>
              </a:rPr>
              <a:t>chat</a:t>
            </a:r>
            <a:r>
              <a:rPr lang="fi-FI" sz="2000">
                <a:latin typeface="Abadi" panose="020B0604020104020204" pitchFamily="34" charset="0"/>
              </a:rPr>
              <a:t>-keskusteluksi. </a:t>
            </a:r>
          </a:p>
          <a:p>
            <a:pPr marL="0" indent="0">
              <a:buNone/>
            </a:pPr>
            <a:endParaRPr lang="fi-FI">
              <a:latin typeface="Corbel" panose="020B0503020204020204" pitchFamily="34" charset="0"/>
            </a:endParaRPr>
          </a:p>
          <a:p>
            <a:endParaRPr lang="fi-FI" sz="1200" b="1">
              <a:solidFill>
                <a:srgbClr val="000000"/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70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293" y="884975"/>
            <a:ext cx="8328660" cy="463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>
                <a:latin typeface="Abadi" panose="020B0604020104020204" pitchFamily="34" charset="0"/>
              </a:rPr>
              <a:t>2. Yhteydenotto </a:t>
            </a:r>
            <a:r>
              <a:rPr lang="fi-FI" sz="2000">
                <a:latin typeface="Abadi" panose="020B0604020104020204" pitchFamily="34" charset="0"/>
                <a:hlinkClick r:id="rId2"/>
              </a:rPr>
              <a:t>minna.kropi@esedu.fi</a:t>
            </a:r>
            <a:r>
              <a:rPr lang="fi-FI" sz="2000">
                <a:latin typeface="Abadi" panose="020B0604020104020204" pitchFamily="34" charset="0"/>
              </a:rPr>
              <a:t> 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Lähetän HoksBotin käsikirjoituksen.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Lähetän valmiin </a:t>
            </a:r>
            <a:r>
              <a:rPr lang="fi-FI" sz="2000" err="1">
                <a:latin typeface="Abadi" panose="020B0604020104020204" pitchFamily="34" charset="0"/>
              </a:rPr>
              <a:t>Template</a:t>
            </a:r>
            <a:r>
              <a:rPr lang="fi-FI" sz="2000">
                <a:latin typeface="Abadi" panose="020B0604020104020204" pitchFamily="34" charset="0"/>
              </a:rPr>
              <a:t>-linkin, joka avataan kirjautuneena </a:t>
            </a:r>
            <a:r>
              <a:rPr lang="fi-FI" sz="2000" err="1">
                <a:latin typeface="Abadi" panose="020B0604020104020204" pitchFamily="34" charset="0"/>
              </a:rPr>
              <a:t>Landbottiin</a:t>
            </a:r>
            <a:r>
              <a:rPr lang="fi-FI" sz="2000">
                <a:latin typeface="Abadi" panose="020B0604020104020204" pitchFamily="34" charset="0"/>
              </a:rPr>
              <a:t> omilla tunnuksilla.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HoksBotti on valmis käyttöönottoon sellaisenaan.</a:t>
            </a:r>
          </a:p>
          <a:p>
            <a:pPr marL="457200" lvl="1" indent="0">
              <a:buNone/>
            </a:pPr>
            <a:endParaRPr lang="fi-FI" sz="200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>
                <a:latin typeface="Abadi" panose="020B0604020104020204" pitchFamily="34" charset="0"/>
              </a:rPr>
              <a:t>3. Jos oppilaitos haluaa muokata tai lisätä bottiin tietoa omista käytännöistä ym., se onnistuu botin konehuoneessa.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Tee ensin </a:t>
            </a:r>
            <a:r>
              <a:rPr lang="fi-FI" sz="2000" err="1">
                <a:latin typeface="Abadi" panose="020B0604020104020204" pitchFamily="34" charset="0"/>
              </a:rPr>
              <a:t>HoksBotista</a:t>
            </a:r>
            <a:r>
              <a:rPr lang="fi-FI" sz="2000">
                <a:latin typeface="Abadi" panose="020B0604020104020204" pitchFamily="34" charset="0"/>
              </a:rPr>
              <a:t> </a:t>
            </a:r>
            <a:r>
              <a:rPr lang="fi-FI" sz="2000" err="1">
                <a:latin typeface="Abadi" panose="020B0604020104020204" pitchFamily="34" charset="0"/>
              </a:rPr>
              <a:t>Duplicate</a:t>
            </a:r>
            <a:r>
              <a:rPr lang="fi-FI" sz="2000">
                <a:latin typeface="Abadi" panose="020B0604020104020204" pitchFamily="34" charset="0"/>
              </a:rPr>
              <a:t> = varmuuskopio.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Suosittelen, että tekstit tehdään aina ensin käsikirjoitukseen, josta ne sitten viedään itse bottiin (Ctrl + C, Ctrl + V)</a:t>
            </a:r>
          </a:p>
          <a:p>
            <a:pPr lvl="1"/>
            <a:endParaRPr lang="fi-FI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>
              <a:latin typeface="Corbel" panose="020B0503020204020204" pitchFamily="34" charset="0"/>
            </a:endParaRPr>
          </a:p>
          <a:p>
            <a:endParaRPr lang="fi-FI" sz="1200" b="1">
              <a:solidFill>
                <a:srgbClr val="000000"/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9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8" y="2743210"/>
            <a:ext cx="7822692" cy="1125062"/>
          </a:xfrm>
        </p:spPr>
        <p:txBody>
          <a:bodyPr>
            <a:noAutofit/>
          </a:bodyPr>
          <a:lstStyle/>
          <a:p>
            <a:r>
              <a:rPr lang="fi-FI">
                <a:solidFill>
                  <a:srgbClr val="000000"/>
                </a:solidFill>
                <a:latin typeface="ADLaM Display"/>
                <a:ea typeface="ADLaM Display"/>
                <a:cs typeface="ADLaM Display"/>
              </a:rPr>
              <a:t>5. </a:t>
            </a:r>
            <a:r>
              <a:rPr lang="fi-FI" sz="4400">
                <a:latin typeface="ADLaM Display" panose="02010000000000000000"/>
              </a:rPr>
              <a:t>HoksBotin käsikirjoituksen ja ammatillisen koulutuksen sanaston hyödyntäminen ilman </a:t>
            </a:r>
            <a:r>
              <a:rPr lang="fi-FI" sz="4400" err="1">
                <a:latin typeface="ADLaM Display" panose="02010000000000000000"/>
              </a:rPr>
              <a:t>chatbottia</a:t>
            </a:r>
            <a:br>
              <a:rPr lang="fi-FI" sz="4400">
                <a:latin typeface="Abadi"/>
              </a:rPr>
            </a:br>
            <a:endParaRPr lang="fi-FI">
              <a:solidFill>
                <a:srgbClr val="000000"/>
              </a:solidFill>
              <a:latin typeface="ADLaM Display"/>
              <a:ea typeface="ADLaM Display"/>
              <a:cs typeface="ADLaM Display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004D2F0-42BD-306A-E258-66B1667FE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54992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 fontScale="90000"/>
          </a:bodyPr>
          <a:lstStyle/>
          <a:p>
            <a:r>
              <a:rPr lang="fi-FI" sz="3600">
                <a:latin typeface="ADLaM Display" panose="02010000000000000000"/>
              </a:rPr>
              <a:t>HoksBotin käsikirjoitus ja ammatillisen koulutuksen sanasto ovat vapaasti hyödynnettävissä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849" y="1660891"/>
            <a:ext cx="8328660" cy="4630851"/>
          </a:xfrm>
        </p:spPr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Käsikirjoitus julkaistaan myös PDF-muodossa.</a:t>
            </a:r>
          </a:p>
          <a:p>
            <a:r>
              <a:rPr lang="fi-FI" sz="2000">
                <a:latin typeface="Abadi" panose="020B0604020104020204" pitchFamily="34" charset="0"/>
              </a:rPr>
              <a:t>Jos oppilaitos ei ole kiinnostunut </a:t>
            </a:r>
            <a:r>
              <a:rPr lang="fi-FI" sz="2000" err="1">
                <a:latin typeface="Abadi" panose="020B0604020104020204" pitchFamily="34" charset="0"/>
              </a:rPr>
              <a:t>chatbotista</a:t>
            </a:r>
            <a:r>
              <a:rPr lang="fi-FI" sz="2000">
                <a:latin typeface="Abadi" panose="020B0604020104020204" pitchFamily="34" charset="0"/>
              </a:rPr>
              <a:t>, mutta haluaa hyödyntää käsikirjoitusta, se onnistuu myös.</a:t>
            </a:r>
          </a:p>
          <a:p>
            <a:r>
              <a:rPr lang="fi-FI" sz="2000">
                <a:latin typeface="Abadi" panose="020B0604020104020204" pitchFamily="34" charset="0"/>
              </a:rPr>
              <a:t>”Ammatillisen koulutuksen sanastoa helpolla suomen kielellä” – ilmestyy </a:t>
            </a:r>
            <a:r>
              <a:rPr lang="fi-FI" sz="2000" err="1">
                <a:latin typeface="Abadi" panose="020B0604020104020204" pitchFamily="34" charset="0"/>
              </a:rPr>
              <a:t>Vierkossa</a:t>
            </a:r>
            <a:r>
              <a:rPr lang="fi-FI" sz="2000">
                <a:latin typeface="Abadi" panose="020B0604020104020204" pitchFamily="34" charset="0"/>
              </a:rPr>
              <a:t> omana julkaisunaan </a:t>
            </a:r>
          </a:p>
          <a:p>
            <a:r>
              <a:rPr lang="fi-FI" sz="2000">
                <a:latin typeface="Abadi" panose="020B0604020104020204" pitchFamily="34" charset="0"/>
              </a:rPr>
              <a:t>Käsikirjoituksen tekstejä voi muokata oppilaitoksen omiin tarkoituksiin CC BY-SA 4.0.</a:t>
            </a:r>
          </a:p>
          <a:p>
            <a:pPr marL="457200" lvl="1" indent="0">
              <a:buNone/>
            </a:pPr>
            <a:endParaRPr lang="fi-FI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>
              <a:latin typeface="Corbel" panose="020B0503020204020204" pitchFamily="34" charset="0"/>
            </a:endParaRPr>
          </a:p>
          <a:p>
            <a:endParaRPr lang="fi-FI" sz="1200" b="1">
              <a:solidFill>
                <a:srgbClr val="000000"/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HoksBotti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Tavoite: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Opastaa opiskelijaa ymmärtämään ja sisäistämään ammatillisten opintojen sanastoa ja käytäntöjä, ja sitä kautta vahvistaa hänen omistajuuttaan HOKS-prosessiin ja osaamisen hankkimiseen.</a:t>
            </a:r>
          </a:p>
          <a:p>
            <a:r>
              <a:rPr lang="fi-FI" sz="200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Kohderyhmä: </a:t>
            </a:r>
          </a:p>
          <a:p>
            <a:pPr lvl="1"/>
            <a:r>
              <a:rPr lang="fi-FI" sz="200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i-FI" sz="200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mmatillisen koulutuksen vieraskieliset opiskelijat.</a:t>
            </a:r>
            <a:endParaRPr lang="fi-FI" sz="200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>
              <a:latin typeface="Corbel" panose="020B0503020204020204" pitchFamily="34" charset="0"/>
            </a:endParaRPr>
          </a:p>
          <a:p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7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2" y="2396569"/>
            <a:ext cx="7383918" cy="1062432"/>
          </a:xfrm>
        </p:spPr>
        <p:txBody>
          <a:bodyPr>
            <a:noAutofit/>
          </a:bodyPr>
          <a:lstStyle/>
          <a:p>
            <a:r>
              <a:rPr lang="fi-FI">
                <a:latin typeface="ADLaM Display"/>
                <a:ea typeface="ADLaM Display"/>
                <a:cs typeface="ADLaM Display"/>
              </a:rPr>
              <a:t>6. Yhteystiedot ja tekijät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76668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Yhteystiedot ja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39" y="1677670"/>
            <a:ext cx="8909686" cy="4351338"/>
          </a:xfrm>
        </p:spPr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HoksBotin ideointi, käsikirjoitus ja tekninen toteutus, ammatillisen koulutuksen sanaston koordinointi: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Minna Kröpi, Etelä-Savon ammattiopisto, </a:t>
            </a:r>
            <a:r>
              <a:rPr lang="fi-FI" sz="2000">
                <a:latin typeface="Abadi" panose="020B0604020104020204" pitchFamily="34" charset="0"/>
                <a:hlinkClick r:id="rId2"/>
              </a:rPr>
              <a:t>minna.kropi@esedu.fi</a:t>
            </a:r>
            <a:r>
              <a:rPr lang="fi-FI" sz="2000">
                <a:latin typeface="Abadi" panose="020B0604020104020204" pitchFamily="34" charset="0"/>
              </a:rPr>
              <a:t> </a:t>
            </a:r>
          </a:p>
          <a:p>
            <a:r>
              <a:rPr lang="fi-FI" sz="2000">
                <a:latin typeface="Abadi" panose="020B0604020104020204" pitchFamily="34" charset="0"/>
              </a:rPr>
              <a:t>Ammatillisen koulutuksen sanaston koonti: </a:t>
            </a:r>
          </a:p>
          <a:p>
            <a:pPr lvl="1"/>
            <a:r>
              <a:rPr lang="fi-FI" sz="2000" err="1">
                <a:latin typeface="Abadi" panose="020B0604020104020204" pitchFamily="34" charset="0"/>
              </a:rPr>
              <a:t>Vierko</a:t>
            </a:r>
            <a:r>
              <a:rPr lang="fi-FI" sz="2000">
                <a:latin typeface="Abadi" panose="020B0604020104020204" pitchFamily="34" charset="0"/>
              </a:rPr>
              <a:t>-hanke TP3: ammatillisia opettajia, S2-opettajia, </a:t>
            </a:r>
            <a:r>
              <a:rPr lang="fi-FI" sz="2000" err="1">
                <a:latin typeface="Abadi" panose="020B0604020104020204" pitchFamily="34" charset="0"/>
              </a:rPr>
              <a:t>erkkaopettajia</a:t>
            </a:r>
            <a:r>
              <a:rPr lang="fi-FI" sz="2000">
                <a:latin typeface="Abadi" panose="020B0604020104020204" pitchFamily="34" charset="0"/>
              </a:rPr>
              <a:t>.</a:t>
            </a:r>
          </a:p>
          <a:p>
            <a:r>
              <a:rPr lang="fi-FI" sz="2000">
                <a:latin typeface="Abadi" panose="020B0604020104020204" pitchFamily="34" charset="0"/>
              </a:rPr>
              <a:t>HoksBotin käsikirjoituksen ja ammatillisen koulutuksen sanaston asiatarkistus, muokkaus ja selkomukautus:  </a:t>
            </a:r>
          </a:p>
          <a:p>
            <a:pPr lvl="1"/>
            <a:r>
              <a:rPr lang="fi-FI" sz="2000">
                <a:latin typeface="Abadi" panose="020B0604020104020204" pitchFamily="34" charset="0"/>
              </a:rPr>
              <a:t>Tuija Takala, Stadin AO, </a:t>
            </a:r>
            <a:r>
              <a:rPr lang="fi-FI" sz="2000">
                <a:latin typeface="Abadi" panose="020B0604020104020204" pitchFamily="34" charset="0"/>
                <a:hlinkClick r:id="rId3"/>
              </a:rPr>
              <a:t>tuija.takala@edu.hel.fi</a:t>
            </a:r>
            <a:r>
              <a:rPr lang="fi-FI" sz="2000">
                <a:latin typeface="Abadi" panose="020B0604020104020204" pitchFamily="34" charset="0"/>
              </a:rPr>
              <a:t> </a:t>
            </a:r>
          </a:p>
          <a:p>
            <a:r>
              <a:rPr lang="fi-FI" sz="2000">
                <a:latin typeface="Abadi" panose="020B0604020104020204" pitchFamily="34" charset="0"/>
              </a:rPr>
              <a:t>Lisäksi useita sisältöjen asiatarkistajia eri oppilaitoksista: Kiitos!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8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4DA9032-DFC2-A8C6-3449-38EBAAEE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537" y="1"/>
            <a:ext cx="7285351" cy="638048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548C14D1-CFE3-2337-2B11-4CDC60783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625" y="1714500"/>
            <a:ext cx="8101263" cy="3649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fi-FI" sz="2800" b="1"/>
            </a:br>
            <a:r>
              <a:rPr lang="fi-FI" sz="2800" b="1">
                <a:solidFill>
                  <a:schemeClr val="tx1"/>
                </a:solidFill>
                <a:latin typeface="Abadi"/>
              </a:rPr>
              <a:t>Vieraskielisen opetuksen kehittäminen</a:t>
            </a:r>
          </a:p>
          <a:p>
            <a:pPr algn="ctr"/>
            <a:endParaRPr lang="fi-FI" sz="2800" b="1">
              <a:latin typeface="Abad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Kotimaisten kielten opetuksen tarjonnan ja laadun kehittäminen 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ammatillisessa koulutuksessa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endParaRPr lang="fi-FI" sz="2800" b="1">
              <a:solidFill>
                <a:schemeClr val="tx1"/>
              </a:solidFill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</a:rPr>
              <a:t>2024</a:t>
            </a:r>
            <a:endParaRPr lang="fi-FI" sz="2800" b="1">
              <a:solidFill>
                <a:schemeClr val="tx1"/>
              </a:solidFill>
              <a:cs typeface="Calibri"/>
            </a:endParaRPr>
          </a:p>
          <a:p>
            <a:pPr algn="ctr"/>
            <a:endParaRPr lang="fi-FI" sz="16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1A3798B-E8BA-BD6D-7674-9529579D84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6344" y="1140156"/>
            <a:ext cx="2119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656EA26-821E-1EE5-5BBF-51EE9F34D8C8}"/>
              </a:ext>
            </a:extLst>
          </p:cNvPr>
          <p:cNvSpPr txBox="1"/>
          <p:nvPr/>
        </p:nvSpPr>
        <p:spPr>
          <a:xfrm>
            <a:off x="0" y="5645857"/>
            <a:ext cx="467161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b="1"/>
              <a:t> </a:t>
            </a:r>
            <a:r>
              <a:rPr lang="fi-FI" sz="1600" b="1">
                <a:latin typeface="Abadi"/>
              </a:rPr>
              <a:t>Lisätietoa:</a:t>
            </a:r>
            <a:br>
              <a:rPr lang="fi-FI" sz="1600" b="1">
                <a:latin typeface="Abadi"/>
              </a:rPr>
            </a:br>
            <a:r>
              <a:rPr lang="fi-FI" sz="1600" b="1">
                <a:latin typeface="Abadi"/>
              </a:rPr>
              <a:t> </a:t>
            </a:r>
            <a:r>
              <a:rPr lang="fi-FI" sz="1600">
                <a:latin typeface="Abadi"/>
                <a:hlinkClick r:id="rId4"/>
              </a:rPr>
              <a:t>https://www.keuda.fi/keuda/hankkeet/vierko/</a:t>
            </a:r>
            <a:endParaRPr lang="fi-FI" sz="1600">
              <a:latin typeface="Abadi"/>
            </a:endParaRPr>
          </a:p>
        </p:txBody>
      </p:sp>
      <p:pic>
        <p:nvPicPr>
          <p:cNvPr id="2" name="Kuva 1" descr="Lisenssi cc by 4.0">
            <a:extLst>
              <a:ext uri="{FF2B5EF4-FFF2-40B4-BE49-F238E27FC236}">
                <a16:creationId xmlns:a16="http://schemas.microsoft.com/office/drawing/2014/main" id="{6FE7A0B6-A248-DE96-3BE1-3B8EF624C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63" y="6455048"/>
            <a:ext cx="1712168" cy="387670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71CF071-C74D-03E1-51F2-E2FC794ACADE}"/>
              </a:ext>
            </a:extLst>
          </p:cNvPr>
          <p:cNvSpPr txBox="1"/>
          <p:nvPr/>
        </p:nvSpPr>
        <p:spPr>
          <a:xfrm>
            <a:off x="5657095" y="6494995"/>
            <a:ext cx="38323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400">
                <a:effectLst/>
                <a:latin typeface="Abadi"/>
                <a:ea typeface="Aptos" panose="020B0004020202020204" pitchFamily="34" charset="0"/>
                <a:cs typeface="ADLaM Display"/>
              </a:rPr>
              <a:t>https://creativecommons.org/licenses/by/4.0/</a:t>
            </a:r>
            <a:endParaRPr lang="fi-FI" sz="1400">
              <a:latin typeface="Abadi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58345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sininen, aqua, kuvakaappaus, Taivaansininen&#10;&#10;Kuvaus luotu automaattisesti">
            <a:extLst>
              <a:ext uri="{FF2B5EF4-FFF2-40B4-BE49-F238E27FC236}">
                <a16:creationId xmlns:a16="http://schemas.microsoft.com/office/drawing/2014/main" id="{C71CF68F-283C-8838-82C2-C19F64B9D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 descr="Lisenssi cc by 4.0">
            <a:extLst>
              <a:ext uri="{FF2B5EF4-FFF2-40B4-BE49-F238E27FC236}">
                <a16:creationId xmlns:a16="http://schemas.microsoft.com/office/drawing/2014/main" id="{8FD750BB-D932-1DC5-CB5B-C80F95EA5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76" y="6346978"/>
            <a:ext cx="1676400" cy="379571"/>
          </a:xfrm>
          <a:prstGeom prst="rect">
            <a:avLst/>
          </a:prstGeom>
          <a:noFill/>
        </p:spPr>
      </p:pic>
      <p:pic>
        <p:nvPicPr>
          <p:cNvPr id="10" name="Kuva 9" descr="Kuva, joka sisältää kohteen Fontti, Grafiikka, valkoinen, logo&#10;&#10;Kuvaus luotu automaattisesti">
            <a:extLst>
              <a:ext uri="{FF2B5EF4-FFF2-40B4-BE49-F238E27FC236}">
                <a16:creationId xmlns:a16="http://schemas.microsoft.com/office/drawing/2014/main" id="{BEEBA9B4-F23F-FB0B-411E-04AF4545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24" y="6340825"/>
            <a:ext cx="2020913" cy="385724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432510C-88D2-DADE-1434-93B242848994}"/>
              </a:ext>
            </a:extLst>
          </p:cNvPr>
          <p:cNvSpPr txBox="1"/>
          <p:nvPr/>
        </p:nvSpPr>
        <p:spPr>
          <a:xfrm>
            <a:off x="245292" y="5985152"/>
            <a:ext cx="1999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b="1">
                <a:latin typeface="Abadi"/>
                <a:cs typeface="Calibri"/>
              </a:rPr>
              <a:t>Oppimateriaalit: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313D932-F697-3703-D1BF-33B2D8CB730F}"/>
              </a:ext>
            </a:extLst>
          </p:cNvPr>
          <p:cNvSpPr txBox="1"/>
          <p:nvPr/>
        </p:nvSpPr>
        <p:spPr>
          <a:xfrm>
            <a:off x="10122369" y="5985152"/>
            <a:ext cx="19024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latin typeface="Abadi"/>
                <a:cs typeface="Calibri"/>
              </a:rPr>
              <a:t>Muut materiaalit</a:t>
            </a:r>
            <a:r>
              <a:rPr lang="fi-FI">
                <a:latin typeface="Abadi"/>
                <a:cs typeface="Calibri"/>
              </a:rPr>
              <a:t>:</a:t>
            </a:r>
            <a:endParaRPr lang="fi-FI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84429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86424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Mikä on HoksBotti?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325461"/>
            <a:ext cx="8595360" cy="47035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2600">
              <a:latin typeface="Corbel" panose="020B0503020204020204" pitchFamily="34" charset="0"/>
            </a:endParaRPr>
          </a:p>
          <a:p>
            <a:r>
              <a:rPr lang="fi-FI" sz="2000">
                <a:latin typeface="Abadi" panose="020B0604020104020204" pitchFamily="34" charset="0"/>
              </a:rPr>
              <a:t>Helppokäyttöinen opiskelijan kaveri, joka toimii tietokoneella tai älylaitteella selaimessa. </a:t>
            </a:r>
          </a:p>
          <a:p>
            <a:r>
              <a:rPr lang="fi-FI" sz="2000">
                <a:latin typeface="Abadi" panose="020B0604020104020204" pitchFamily="34" charset="0"/>
              </a:rPr>
              <a:t>Keskustelu etenee, kun opiskelija klikkaa annettua vastausta tai vaihtoehtoa. Opiskelijan ei tarvitse kirjoittaa itse mitään.</a:t>
            </a:r>
          </a:p>
          <a:p>
            <a:r>
              <a:rPr lang="fi-FI" sz="2000" err="1">
                <a:latin typeface="Abadi"/>
              </a:rPr>
              <a:t>HoksBotti</a:t>
            </a:r>
            <a:r>
              <a:rPr lang="fi-FI" sz="2000">
                <a:latin typeface="Abadi"/>
              </a:rPr>
              <a:t> juttelee selkeällä suomella, ruotsilla ja englannilla.</a:t>
            </a:r>
          </a:p>
          <a:p>
            <a:r>
              <a:rPr lang="fi-FI" sz="2000">
                <a:latin typeface="Abadi" panose="020B0604020104020204" pitchFamily="34" charset="0"/>
              </a:rPr>
              <a:t>Toimii ohjauksellisella otteella ja UKK-idealla.</a:t>
            </a:r>
          </a:p>
          <a:p>
            <a:r>
              <a:rPr lang="fi-FI" sz="2000">
                <a:latin typeface="Abadi" panose="020B0604020104020204" pitchFamily="34" charset="0"/>
              </a:rPr>
              <a:t>Opastaa opiskelijaa väsymättömästi 24/7.</a:t>
            </a:r>
          </a:p>
          <a:p>
            <a:r>
              <a:rPr lang="fi-FI" sz="2000">
                <a:latin typeface="Abadi" panose="020B0604020104020204" pitchFamily="34" charset="0"/>
              </a:rPr>
              <a:t>Varmistaa opiskelijan ymmärtämistä jokaisesta käsitellystä aiheesta kysymällä kertaavan kysymyksen, johon opiskelija vastaa.</a:t>
            </a:r>
          </a:p>
          <a:p>
            <a:r>
              <a:rPr lang="fi-FI" sz="2000">
                <a:latin typeface="Abadi" panose="020B0604020104020204" pitchFamily="34" charset="0"/>
              </a:rPr>
              <a:t>Perustuu käsikirjoitukseen, ei tekoälyyn.</a:t>
            </a:r>
          </a:p>
          <a:p>
            <a:endParaRPr lang="fi-FI" sz="320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 sz="320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HoksBotin keskustelun kulku sujuu käsikirjoituksen mukaan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39" y="1677670"/>
            <a:ext cx="8909686" cy="4351338"/>
          </a:xfrm>
        </p:spPr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HoksBotti on turvallinen opetus- ja ohjausbotti.</a:t>
            </a:r>
          </a:p>
          <a:p>
            <a:r>
              <a:rPr lang="fi-FI" sz="2000">
                <a:latin typeface="Abadi" panose="020B0604020104020204" pitchFamily="34" charset="0"/>
              </a:rPr>
              <a:t>Käsikirjoitettu </a:t>
            </a:r>
            <a:r>
              <a:rPr lang="fi-FI" sz="2000" err="1">
                <a:latin typeface="Abadi" panose="020B0604020104020204" pitchFamily="34" charset="0"/>
              </a:rPr>
              <a:t>chatbot</a:t>
            </a:r>
            <a:r>
              <a:rPr lang="fi-FI" sz="2000">
                <a:latin typeface="Abadi" panose="020B0604020104020204" pitchFamily="34" charset="0"/>
              </a:rPr>
              <a:t> ei käytä tekoälyä keskustelun luomisessa tai vastausten antamisessa.</a:t>
            </a:r>
          </a:p>
          <a:p>
            <a:r>
              <a:rPr lang="fi-FI" sz="2000">
                <a:latin typeface="Abadi" panose="020B0604020104020204" pitchFamily="34" charset="0"/>
              </a:rPr>
              <a:t>Käsikirjoitetussa </a:t>
            </a:r>
            <a:r>
              <a:rPr lang="fi-FI" sz="2000" err="1">
                <a:latin typeface="Abadi" panose="020B0604020104020204" pitchFamily="34" charset="0"/>
              </a:rPr>
              <a:t>chatbotissa</a:t>
            </a:r>
            <a:r>
              <a:rPr lang="fi-FI" sz="2000">
                <a:latin typeface="Abadi" panose="020B0604020104020204" pitchFamily="34" charset="0"/>
              </a:rPr>
              <a:t> käyttäjä rakentaa keskustelun ennalta määriteltyjen sääntöjen, kysymysten ja vastausvaihtoehtojen pohjalta. </a:t>
            </a:r>
          </a:p>
          <a:p>
            <a:r>
              <a:rPr lang="fi-FI" sz="2000">
                <a:latin typeface="Abadi" panose="020B0604020104020204" pitchFamily="34" charset="0"/>
              </a:rPr>
              <a:t>Kaikki mahdolliset keskustelupolut ja käyttäjälle esitettävät kysymykset ovat etukäteen määriteltyjä.</a:t>
            </a:r>
          </a:p>
          <a:p>
            <a:r>
              <a:rPr lang="fi-FI" sz="2000">
                <a:latin typeface="Abadi" panose="020B0604020104020204" pitchFamily="34" charset="0"/>
              </a:rPr>
              <a:t>Tekoälyyn liittyviä työkaluja ja ominaisuuksia on kuitenkin taustalla analytiikan tukena.</a:t>
            </a: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5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CA469-81C5-4779-841B-2D57A4F5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HoksBotin sisällysluettelo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13A74F-2DEE-489B-85C8-35A5987C7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541619"/>
          </a:xfrm>
        </p:spPr>
        <p:txBody>
          <a:bodyPr>
            <a:normAutofit/>
          </a:bodyPr>
          <a:lstStyle/>
          <a:p>
            <a:pPr lvl="0" fontAlgn="base">
              <a:buFont typeface="+mj-lt"/>
              <a:buAutoNum type="arabicPeriod"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Tärkeää tietoa opiskelijalle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1.1. Opiskelet ammatillisessa koulutuksessa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1.2. Osallistu opetukseen - älä ole poissa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1.3. Opiskelurauha ja koulun säännöt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1.4. Hyvät tavat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lvl="0" fontAlgn="base">
              <a:buFont typeface="+mj-lt"/>
              <a:buAutoNum type="arabicPeriod"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Ammattiopiston tutkinnot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lvl="0" fontAlgn="base">
              <a:buFont typeface="+mj-lt"/>
              <a:buAutoNum type="arabicPeriod"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Perustutkinto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3.1. Mikä on perustutkinto?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3.2. Mikä on osaamispiste?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3.3. Mitä opiskelet perustutkinnossa?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3.4. Mikä on tutkinnon osa?</a:t>
            </a:r>
          </a:p>
          <a:p>
            <a:pPr indent="0" fontAlgn="base">
              <a:buNone/>
            </a:pPr>
            <a:endParaRPr lang="fi-FI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fi-FI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6B95A07-12D9-4B2D-BC88-AB7285676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fi-FI" sz="1400" b="1">
              <a:solidFill>
                <a:srgbClr val="000000"/>
              </a:solidFill>
              <a:latin typeface="Abadi" panose="020B0604020104020204" pitchFamily="34" charset="0"/>
              <a:cs typeface="Calibri" panose="020F0502020204030204" pitchFamily="34" charset="0"/>
            </a:endParaRP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3.5. Ammatilliset tutkinnon osat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3.6. Mitä tarkoittaa tutkinnon perusteet?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3.7. Mitä tarkoittaa ammattitaitovaatimus?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3.8. Pakolliset ja valinnaiset tutkinnon osat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3.9. Mikä on osaamisala?</a:t>
            </a:r>
          </a:p>
          <a:p>
            <a:pPr marL="457200" lvl="1" indent="0" fontAlgn="base">
              <a:buNone/>
            </a:pPr>
            <a:r>
              <a:rPr lang="fi-FI" sz="1400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3.10. Yhteiset tutkinnon osat (YTO)</a:t>
            </a:r>
          </a:p>
          <a:p>
            <a:pPr marL="0" indent="0" fontAlgn="base">
              <a:buNone/>
            </a:pPr>
            <a:endParaRPr lang="fi-FI" sz="1400" b="1">
              <a:solidFill>
                <a:srgbClr val="000000"/>
              </a:solidFill>
              <a:latin typeface="Abadi" panose="020B060402010402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fi-FI" sz="1400" b="1">
                <a:solidFill>
                  <a:srgbClr val="00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4. Tutkinnon osa 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buNone/>
            </a:pPr>
            <a:r>
              <a:rPr lang="fi-FI" sz="2000" b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i-FI" sz="200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0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2FFF1C-7BBB-4785-9440-25E0C74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Sisällysluettelo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6CFF37-53E1-4320-A16B-F7ADCAF30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45154" cy="4164114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buNone/>
            </a:pPr>
            <a:r>
              <a:rPr lang="fi-FI" sz="1700" b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HOKS ja henkilökohtaistaminen</a:t>
            </a:r>
            <a:endParaRPr lang="fi-FI" sz="17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5.1. Mitä HOKS tarkoittaa?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5.2. Mitä henkilökohtaistaminen tarkoittaa?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5.3. Miksi HOKS tehdään?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5.4. Tehdäänkö HOKS kaikille opiskelijoille?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5.5. Mikä on HOKS-keskustelu?</a:t>
            </a:r>
            <a:endParaRPr lang="fi-FI" sz="170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5.6. Missä HOKS on?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5.7. Mitä </a:t>
            </a:r>
            <a:r>
              <a:rPr lang="fi-FI" sz="170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HOKSissa</a:t>
            </a:r>
            <a:r>
              <a:rPr lang="fi-FI" sz="17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on? Mitä opiskelusuunnitelmassa  lukee?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5.8. Mitä tarkoittaa osaamisen tunnistaminen?</a:t>
            </a:r>
            <a:endParaRPr lang="fi-FI" sz="17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70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5.9. Mitä tarkoittaa osaamisen tunnustaminen?</a:t>
            </a:r>
          </a:p>
          <a:p>
            <a:pPr indent="0" fontAlgn="base">
              <a:buNone/>
            </a:pPr>
            <a:endParaRPr lang="fi-FI" sz="170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700" b="1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HOKS sanasto</a:t>
            </a:r>
          </a:p>
          <a:p>
            <a:pPr marL="0" indent="0">
              <a:buNone/>
            </a:pPr>
            <a:r>
              <a:rPr lang="fi-FI" sz="17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Työelämässä oppiminen (= TEO)</a:t>
            </a:r>
            <a:endParaRPr lang="fi-FI" sz="1700" b="1">
              <a:solidFill>
                <a:srgbClr val="000000"/>
              </a:solidFill>
              <a:latin typeface="Abadi" panose="020B06040201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6EE915E-4445-4BBE-B44B-EF124E49B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08063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Koulutussopimus ja oppisopimus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8.1. Koulutussopimus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8.2. Oppisopimus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Arviointi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9.1. Osaamisen osoittaminen eli näyttö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40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9.2. Osaamisen arviointi</a:t>
            </a:r>
            <a:endParaRPr lang="fi-FI" sz="140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 Ammattitutkinto ja erikoisammattitutkinto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fontAlgn="base">
              <a:lnSpc>
                <a:spcPct val="107000"/>
              </a:lnSpc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10.1. Ammattitutkinto</a:t>
            </a:r>
          </a:p>
          <a:p>
            <a:pPr indent="0" fontAlgn="base">
              <a:lnSpc>
                <a:spcPct val="107000"/>
              </a:lnSpc>
              <a:buNone/>
            </a:pPr>
            <a:r>
              <a:rPr lang="fi-FI" sz="140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10.2. Erikoisammattitutkinto</a:t>
            </a:r>
            <a:endParaRPr lang="fi-FI" sz="140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fi-FI" sz="1400" b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Sanakirja, ammatillinen koulutus</a:t>
            </a:r>
            <a:endParaRPr lang="fi-FI" sz="1400" b="1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05B9C2-A2AB-4F44-A5BF-7AA85B04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>
                <a:latin typeface="ADLaM Display" panose="02010000000000000000"/>
              </a:rPr>
              <a:t>Miten ja miksi </a:t>
            </a:r>
            <a:r>
              <a:rPr lang="fi-FI" sz="3600" err="1">
                <a:latin typeface="ADLaM Display" panose="02010000000000000000"/>
              </a:rPr>
              <a:t>HoksBottia</a:t>
            </a:r>
            <a:r>
              <a:rPr lang="fi-FI" sz="3600">
                <a:latin typeface="ADLaM Display" panose="02010000000000000000"/>
              </a:rPr>
              <a:t> kannattaa käyttää?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E74887-3821-4C8F-BE6B-8C4A8175B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Opettaja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C56DEA8-2CF1-4E12-9A32-FF8F9208F5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2000">
                <a:latin typeface="Abadi" panose="020B0604020104020204" pitchFamily="34" charset="0"/>
              </a:rPr>
              <a:t>Ohjaa opiskelijan tutustumaan </a:t>
            </a:r>
            <a:r>
              <a:rPr lang="fi-FI" sz="2000" err="1">
                <a:latin typeface="Abadi" panose="020B0604020104020204" pitchFamily="34" charset="0"/>
              </a:rPr>
              <a:t>HoksBottiin</a:t>
            </a:r>
            <a:r>
              <a:rPr lang="fi-FI" sz="2000">
                <a:latin typeface="Abadi" panose="020B0604020104020204" pitchFamily="34" charset="0"/>
              </a:rPr>
              <a:t>.</a:t>
            </a:r>
          </a:p>
          <a:p>
            <a:r>
              <a:rPr lang="fi-FI" sz="2000">
                <a:latin typeface="Abadi" panose="020B0604020104020204" pitchFamily="34" charset="0"/>
              </a:rPr>
              <a:t>Pienissä osissa, asia kerrallaan.</a:t>
            </a:r>
          </a:p>
          <a:p>
            <a:r>
              <a:rPr lang="fi-FI" sz="2000">
                <a:latin typeface="Abadi" panose="020B0604020104020204" pitchFamily="34" charset="0"/>
              </a:rPr>
              <a:t>Opetuksen ja opiskelijan ymmärtämisen tukena erityisesti opintojen alussa, sanaston selkeän suomen hyödyntäminen.</a:t>
            </a:r>
          </a:p>
          <a:p>
            <a:r>
              <a:rPr lang="fi-FI" sz="2000">
                <a:latin typeface="Abadi" panose="020B0604020104020204" pitchFamily="34" charset="0"/>
              </a:rPr>
              <a:t>Ohjaa opiskelijan tutustumaan esimerkiksi osuuteen  ”HOKS ja henkilökohtaistaminen” ennen HOKS-keskustelua, myös sen jälkeen.</a:t>
            </a:r>
          </a:p>
          <a:p>
            <a:r>
              <a:rPr lang="fi-FI" sz="2000">
                <a:latin typeface="Abadi" panose="020B0604020104020204" pitchFamily="34" charset="0"/>
              </a:rPr>
              <a:t>Ohjaa opiskelijan kertaamaan esimerkiksi ”Tutkinnon perusteet” sen jälkeen, kun asiaa on käsitelty yhdessä.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FC37794-25D6-4A98-8D0E-1DC7C7C60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000">
                <a:latin typeface="Abadi" panose="020B0604020104020204" pitchFamily="34" charset="0"/>
              </a:rPr>
              <a:t>Opiskelija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BFD7135-0D50-4408-B480-2B1192F03E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2000">
                <a:latin typeface="Abadi" panose="020B0604020104020204" pitchFamily="34" charset="0"/>
              </a:rPr>
              <a:t>Itsenäisesti tai ohjattuna.</a:t>
            </a:r>
          </a:p>
          <a:p>
            <a:r>
              <a:rPr lang="fi-FI" sz="2000">
                <a:latin typeface="Abadi" panose="020B0604020104020204" pitchFamily="34" charset="0"/>
              </a:rPr>
              <a:t>Pienissä osissa, asia kerrallaan silloin, kun ne ovat ajankohtaisia.</a:t>
            </a:r>
          </a:p>
          <a:p>
            <a:r>
              <a:rPr lang="fi-FI" sz="2000">
                <a:latin typeface="Abadi" panose="020B0604020104020204" pitchFamily="34" charset="0"/>
              </a:rPr>
              <a:t>Opiskelun rakenteiden ja ammatillisen koulutuksen termien ymmärtämisen tukena.</a:t>
            </a:r>
          </a:p>
          <a:p>
            <a:r>
              <a:rPr lang="fi-FI" sz="2000">
                <a:latin typeface="Abadi" panose="020B0604020104020204" pitchFamily="34" charset="0"/>
              </a:rPr>
              <a:t>Selkeän suomen sanaston hyödyntäminen opintojen aikana.</a:t>
            </a:r>
          </a:p>
          <a:p>
            <a:r>
              <a:rPr lang="fi-FI" sz="2000">
                <a:latin typeface="Abadi" panose="020B0604020104020204" pitchFamily="34" charset="0"/>
              </a:rPr>
              <a:t>Tukee kielen oppimista.</a:t>
            </a:r>
          </a:p>
          <a:p>
            <a:r>
              <a:rPr lang="fi-FI" sz="2000">
                <a:latin typeface="Abadi" panose="020B0604020104020204" pitchFamily="34" charset="0"/>
              </a:rPr>
              <a:t>Tukee opiskelijan ymmärtämistä opintojen kokonaisuudesta sekä osallisuutta omiin opintoihinsa ja niissä tehtäviin valintoihin.</a:t>
            </a:r>
          </a:p>
          <a:p>
            <a:pPr marL="0" indent="0">
              <a:buNone/>
            </a:pPr>
            <a:endParaRPr lang="fi-FI" sz="2400"/>
          </a:p>
          <a:p>
            <a:endParaRPr lang="fi-FI" sz="2400"/>
          </a:p>
          <a:p>
            <a:endParaRPr lang="fi-FI" sz="2400"/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9404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2" y="2396569"/>
            <a:ext cx="7383918" cy="1062432"/>
          </a:xfrm>
        </p:spPr>
        <p:txBody>
          <a:bodyPr>
            <a:noAutofit/>
          </a:bodyPr>
          <a:lstStyle/>
          <a:p>
            <a:r>
              <a:rPr lang="fi-FI">
                <a:latin typeface="ADLaM Display"/>
                <a:ea typeface="ADLaM Display"/>
                <a:cs typeface="ADLaM Display"/>
              </a:rPr>
              <a:t>2. Opiskelijapalautetta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7148771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D4612E464E44B867A74FA0B1DA9DD" ma:contentTypeVersion="15" ma:contentTypeDescription="Create a new document." ma:contentTypeScope="" ma:versionID="2756052e2d6374c54b0d80c7c685d0bb">
  <xsd:schema xmlns:xsd="http://www.w3.org/2001/XMLSchema" xmlns:xs="http://www.w3.org/2001/XMLSchema" xmlns:p="http://schemas.microsoft.com/office/2006/metadata/properties" xmlns:ns2="fb224a64-6827-43ab-8253-459bbdcbd604" xmlns:ns3="fbd36e01-0b06-406a-bf34-e755f9cfbda1" targetNamespace="http://schemas.microsoft.com/office/2006/metadata/properties" ma:root="true" ma:fieldsID="f31883e74927eb190bca8e3c7c56b15b" ns2:_="" ns3:_="">
    <xsd:import namespace="fb224a64-6827-43ab-8253-459bbdcbd604"/>
    <xsd:import namespace="fbd36e01-0b06-406a-bf34-e755f9cfb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Studyandcareerplanningcapabili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a64-6827-43ab-8253-459bbdcbd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udyandcareerplanningcapabilities" ma:index="22" nillable="true" ma:displayName="Study and career planning capabilities" ma:description="Esimerkkitehtäviä itlsearningkurssilta kopioituna." ma:format="Dropdown" ma:internalName="Studyandcareerplanningcapabilit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36e01-0b06-406a-bf34-e755f9cfb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e56f29-e861-4a4e-a7b2-e6ee5c9cfcd4}" ma:internalName="TaxCatchAll" ma:showField="CatchAllData" ma:web="fbd36e01-0b06-406a-bf34-e755f9cfb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d36e01-0b06-406a-bf34-e755f9cfbda1" xsi:nil="true"/>
    <lcf76f155ced4ddcb4097134ff3c332f xmlns="fb224a64-6827-43ab-8253-459bbdcbd604">
      <Terms xmlns="http://schemas.microsoft.com/office/infopath/2007/PartnerControls"/>
    </lcf76f155ced4ddcb4097134ff3c332f>
    <Studyandcareerplanningcapabilities xmlns="fb224a64-6827-43ab-8253-459bbdcbd6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35A0C1-9346-4CF7-9A3C-71B76809A38B}">
  <ds:schemaRefs>
    <ds:schemaRef ds:uri="fb224a64-6827-43ab-8253-459bbdcbd604"/>
    <ds:schemaRef ds:uri="fbd36e01-0b06-406a-bf34-e755f9cfbd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30C6CA-515C-41FC-8097-86376D69546C}">
  <ds:schemaRefs>
    <ds:schemaRef ds:uri="fb224a64-6827-43ab-8253-459bbdcbd604"/>
    <ds:schemaRef ds:uri="fbd36e01-0b06-406a-bf34-e755f9cfbd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7586BE-136C-4129-8372-1907CA9E5F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33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1_Office-teema</vt:lpstr>
      <vt:lpstr>HoksBotti vieraskielisen  opiskelijan tukena  Vierko </vt:lpstr>
      <vt:lpstr>Sisältö</vt:lpstr>
      <vt:lpstr>HoksBotti</vt:lpstr>
      <vt:lpstr>Mikä on HoksBotti?</vt:lpstr>
      <vt:lpstr>HoksBotin keskustelun kulku sujuu käsikirjoituksen mukaan </vt:lpstr>
      <vt:lpstr>HoksBotin sisällysluettelo (1/2)</vt:lpstr>
      <vt:lpstr>Sisällysluettelo (2/2)</vt:lpstr>
      <vt:lpstr>Miten ja miksi HoksBottia kannattaa käyttää?</vt:lpstr>
      <vt:lpstr>2. Opiskelijapalautetta</vt:lpstr>
      <vt:lpstr>HoksBottia testasi yhteensä 94 opiskelijaa</vt:lpstr>
      <vt:lpstr>Opiskelijoiden palaute HoksBotista oli pääsääntöisesti myönteistä</vt:lpstr>
      <vt:lpstr>Opiskelijoiden palautetta HoksBotista N = 94, joista äidinkieli muu kuin suomi: 49, äidinkieli suomi: 45</vt:lpstr>
      <vt:lpstr>PowerPoint-esitys</vt:lpstr>
      <vt:lpstr>PowerPoint-esitys</vt:lpstr>
      <vt:lpstr>PowerPoint-esitys</vt:lpstr>
      <vt:lpstr>Yhteenveto opiskelijapalautteesta</vt:lpstr>
      <vt:lpstr>Tutustu, ole hyvä! HoksBotti Linkki toimii 31.12.2024 saakka</vt:lpstr>
      <vt:lpstr>3. HoksBotin alustana Landbot.io </vt:lpstr>
      <vt:lpstr>Landbotin plussia ja miinuksia</vt:lpstr>
      <vt:lpstr>Landbot.io -yrityksestä</vt:lpstr>
      <vt:lpstr>Landbotin hinnoittelu</vt:lpstr>
      <vt:lpstr>HoksBotin saavutettavuus</vt:lpstr>
      <vt:lpstr>Tietosuoja ja evästeet 1</vt:lpstr>
      <vt:lpstr>Tietosuoja ja evästeet 2</vt:lpstr>
      <vt:lpstr>4. Miten HoksBotin voi saada oman oppilaitoksen käyttöön? </vt:lpstr>
      <vt:lpstr>Askeleet HoksBotin käyttöönottamiseen Landbotilla</vt:lpstr>
      <vt:lpstr>PowerPoint-esitys</vt:lpstr>
      <vt:lpstr>5. HoksBotin käsikirjoituksen ja ammatillisen koulutuksen sanaston hyödyntäminen ilman chatbottia </vt:lpstr>
      <vt:lpstr>HoksBotin käsikirjoitus ja ammatillisen koulutuksen sanasto ovat vapaasti hyödynnettävissä</vt:lpstr>
      <vt:lpstr>6. Yhteystiedot ja tekijät</vt:lpstr>
      <vt:lpstr>Yhteystiedot ja tekijät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Kröpi Minna</dc:creator>
  <cp:revision>2</cp:revision>
  <dcterms:created xsi:type="dcterms:W3CDTF">2024-01-30T07:36:26Z</dcterms:created>
  <dcterms:modified xsi:type="dcterms:W3CDTF">2024-12-10T09:55:19Z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0x010100475D4612E464E44B867A74FA0B1DA9DD</vt:lpwstr>
  </property>
  <property fmtid="{D5CDD505-2E9C-101B-9397-08002B2CF9AE}" pid="3" name="MediaServiceImageTags">
    <vt:lpwstr/>
  </property>
</Properties>
</file>