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1lEO50cKOh5BJUIfyOYy5/eZ8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9bd5a6e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9bd5a6ee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659bd5a6e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59bd5a6e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59bd5a6ee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659bd5a6ee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59bd5a6e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59bd5a6ee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659bd5a6ee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4ea50f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4ea50f9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754ea50f9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59bd5a6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59bd5a6e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59bd5a6ee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59bd5a6e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59bd5a6e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659bd5a6ee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9bd5a6e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9bd5a6ee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659bd5a6ee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1716506" y="6192671"/>
            <a:ext cx="96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 ja sisältö">
  <p:cSld name="1_Otsikko ja sisältö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ksi sisältökohdetta">
  <p:cSld name="1_Kaksi sisältökohdett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1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globe.inf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bes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pcc.ch/about/" TargetMode="External"/><Relationship Id="rId5" Type="http://schemas.openxmlformats.org/officeDocument/2006/relationships/hyperlink" Target="https://www.resourcepanel.org/reports/land-restoration-achieving-sustainable-development-goals" TargetMode="External"/><Relationship Id="rId4" Type="http://schemas.openxmlformats.org/officeDocument/2006/relationships/hyperlink" Target="https://www.resourcepanel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?menu=13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urworldindata.org/" TargetMode="External"/><Relationship Id="rId4" Type="http://schemas.openxmlformats.org/officeDocument/2006/relationships/hyperlink" Target="https://unstats.un.org/sdgs/indicators/Official%20Revised%20List%20of%20global%20SDG%20indicator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fi-FI"/>
              <a:t>Maailman tila, kestävän kehityksen tavoitteet ja kiertotalous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fi-FI"/>
              <a:t>1OP </a:t>
            </a:r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Annariikka Martikainen, Ritva Jäättelä 1.11.2019</a:t>
            </a:r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dt" idx="10"/>
          </p:nvPr>
        </p:nvSpPr>
        <p:spPr>
          <a:xfrm>
            <a:off x="1716506" y="6192671"/>
            <a:ext cx="9665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1.11.2019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kiertotalousamk.fi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59bd5a6ee_0_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Tehtävä</a:t>
            </a:r>
            <a:endParaRPr/>
          </a:p>
        </p:txBody>
      </p:sp>
      <p:sp>
        <p:nvSpPr>
          <p:cNvPr id="131" name="Google Shape;131;g659bd5a6ee_0_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har char="-"/>
            </a:pPr>
            <a:r>
              <a:rPr lang="fi-FI" dirty="0"/>
              <a:t>Opiskelijaryhmät (3 opiskelijaa) etsivät/  valitsevat 3 </a:t>
            </a:r>
            <a:r>
              <a:rPr lang="fi-FI" dirty="0" err="1"/>
              <a:t>casea</a:t>
            </a:r>
            <a:r>
              <a:rPr lang="fi-FI" dirty="0"/>
              <a:t> / ryhmä. (= 1 case/ opiskelija)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Tutustukaa annettuihin </a:t>
            </a:r>
            <a:r>
              <a:rPr lang="fi-FI" dirty="0" err="1"/>
              <a:t>caseihin</a:t>
            </a:r>
            <a:r>
              <a:rPr lang="fi-FI" dirty="0"/>
              <a:t> (saa myös etsiä lisätietoa </a:t>
            </a:r>
            <a:r>
              <a:rPr lang="fi-FI" dirty="0" err="1"/>
              <a:t>esim</a:t>
            </a:r>
            <a:r>
              <a:rPr lang="fi-FI" dirty="0"/>
              <a:t> tieteellisistä artikkeleista)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Mieti miten valitut </a:t>
            </a:r>
            <a:r>
              <a:rPr lang="fi-FI" dirty="0" err="1"/>
              <a:t>caset</a:t>
            </a:r>
            <a:r>
              <a:rPr lang="fi-FI" dirty="0"/>
              <a:t> vaikuttavat positiivisesti (tai negatiivisesti) kurssilla tutuksi tulleisiin globaaleihin haasteisiin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Yksilötehtävä: Etsi lisää </a:t>
            </a:r>
            <a:r>
              <a:rPr lang="fi-FI" dirty="0" err="1"/>
              <a:t>caseja</a:t>
            </a:r>
            <a:r>
              <a:rPr lang="fi-FI" dirty="0"/>
              <a:t>, jolla voisi olla globaalia vaikuttavuutta kestävän kehityksen, maailman rajojen ja globaalin oikeudenmukaisuuden haasteisiin. Perustele valintasi, kuvaa lyhyesti vaikuttavuus, käytä kurssin tarjoamia ja muita lähteitä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9bd5a6ee_0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Aineistot: Kiertotalouden keinoin apuja globaaleihin haasteisiin</a:t>
            </a:r>
            <a:endParaRPr/>
          </a:p>
        </p:txBody>
      </p:sp>
      <p:sp>
        <p:nvSpPr>
          <p:cNvPr id="124" name="Google Shape;124;g659bd5a6ee_0_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fi-FI" dirty="0"/>
              <a:t>Muutama esimerkki kiertotalous </a:t>
            </a:r>
            <a:r>
              <a:rPr lang="fi-FI" dirty="0" err="1"/>
              <a:t>caseistä</a:t>
            </a:r>
            <a:r>
              <a:rPr lang="fi-FI" dirty="0"/>
              <a:t> (tapauksista)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fi-FI" dirty="0" err="1"/>
              <a:t>esim</a:t>
            </a:r>
            <a:r>
              <a:rPr lang="fi-FI" dirty="0"/>
              <a:t>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https://www.energyglobe.info/</a:t>
            </a:r>
            <a:r>
              <a:rPr lang="fi-FI" dirty="0"/>
              <a:t>, löytyy Energy </a:t>
            </a:r>
            <a:r>
              <a:rPr lang="fi-FI" dirty="0" err="1"/>
              <a:t>Globe</a:t>
            </a:r>
            <a:r>
              <a:rPr lang="fi-FI" dirty="0"/>
              <a:t> </a:t>
            </a:r>
            <a:r>
              <a:rPr lang="fi-FI" dirty="0" err="1"/>
              <a:t>award</a:t>
            </a:r>
            <a:r>
              <a:rPr lang="fi-FI" dirty="0"/>
              <a:t> voittajien lisäksi kansallisten kilpailujen voittajat (182 vuonna 2019)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i-FI" dirty="0"/>
              <a:t>Voit etsiä myös muita </a:t>
            </a:r>
            <a:r>
              <a:rPr lang="fi-FI" dirty="0" err="1"/>
              <a:t>caseja</a:t>
            </a:r>
            <a:r>
              <a:rPr lang="fi-FI" dirty="0"/>
              <a:t> (sovelluksia)</a:t>
            </a:r>
            <a:endParaRPr dirty="0"/>
          </a:p>
          <a:p>
            <a:pPr marL="0" indent="0">
              <a:buNone/>
            </a:pPr>
            <a:r>
              <a:rPr lang="fi-FI" dirty="0"/>
              <a:t>Kiertotalous </a:t>
            </a:r>
            <a:r>
              <a:rPr lang="fi-FI" dirty="0" err="1"/>
              <a:t>caset</a:t>
            </a:r>
            <a:r>
              <a:rPr lang="fi-FI" dirty="0"/>
              <a:t> voivat olla joko liiketoimintamalleja tai muita kiertotaloutta edustavaa tai edistävää  toimintaa (ei-kaupalliset ratkaisut, infrastruktuuri (</a:t>
            </a:r>
            <a:r>
              <a:rPr lang="fi-FI" dirty="0" err="1"/>
              <a:t>esim</a:t>
            </a:r>
            <a:r>
              <a:rPr lang="fi-FI" dirty="0"/>
              <a:t> digitalisaatio),  lainsäädäntö, sosiaalisia innovaatioita jne.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 err="1"/>
              <a:t>Caset</a:t>
            </a:r>
            <a:r>
              <a:rPr lang="fi-FI" dirty="0"/>
              <a:t> voivat olla laajoja kansainvälisiä tai pieniä hyvin paikallisia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59bd5a6ee_0_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Vinkit opettajalle</a:t>
            </a:r>
            <a:endParaRPr/>
          </a:p>
        </p:txBody>
      </p:sp>
      <p:sp>
        <p:nvSpPr>
          <p:cNvPr id="138" name="Google Shape;138;g659bd5a6ee_0_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har char="-"/>
            </a:pPr>
            <a:r>
              <a:rPr lang="fi-FI" dirty="0"/>
              <a:t>Etsi/ päivitä </a:t>
            </a:r>
            <a:r>
              <a:rPr lang="fi-FI" dirty="0" err="1"/>
              <a:t>caset</a:t>
            </a:r>
            <a:r>
              <a:rPr lang="fi-FI" dirty="0"/>
              <a:t> tai anna tehtävä opiskelijalle tai käytä hyväksesi edellisten opiskelijaryhmien etsimiä </a:t>
            </a:r>
            <a:r>
              <a:rPr lang="fi-FI" dirty="0" err="1"/>
              <a:t>caseja</a:t>
            </a:r>
            <a:endParaRPr dirty="0" err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Organisoi ryhmätyö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Yksilötehtävä arvioidaan. Ryhmätyö hyväksytty hylätty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54ea50f91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Osion liittyminen kokonaisuuteen</a:t>
            </a:r>
            <a:endParaRPr/>
          </a:p>
        </p:txBody>
      </p:sp>
      <p:sp>
        <p:nvSpPr>
          <p:cNvPr id="66" name="Google Shape;66;g754ea50f91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/>
              <a:t>Tämä on jatkoa 1OP  Nugettiin “Globaali oikeuden mukaisuus ja SDGt”.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fi-FI"/>
              <a:t>Ajankäyttö ja toteutustapa</a:t>
            </a:r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fi-FI" sz="3000"/>
              <a:t>Maailmantila raportit 8,5h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fi-FI" sz="3000"/>
              <a:t>Globaalia oikeudenmukaisuus suhteessa maailmantilaan  8,5h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fi-FI" sz="3000"/>
              <a:t>Kiertotalous ratkaisuna globaaleissa (oikeudenmukaisuus) haasteissa 10 h</a:t>
            </a:r>
            <a:endParaRPr sz="30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fi-FI" sz="3000"/>
              <a:t>Toteutettavissa osin tai kokonaan verkossa</a:t>
            </a:r>
            <a:endParaRPr sz="3000"/>
          </a:p>
        </p:txBody>
      </p:sp>
      <p:sp>
        <p:nvSpPr>
          <p:cNvPr id="73" name="Google Shape;73;p2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kiertotalousamk.fi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fi-FI"/>
              <a:t>Aineisto: Maailmantila panelit ja niiden sivustot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Intergovernmental Science-Policy Platform on Biodiversity and Ecosystem Services (IPBES) </a:t>
            </a:r>
            <a:r>
              <a:rPr lang="fi-FI" sz="2400" b="1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https://www.ipbes.net/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International Resource panel </a:t>
            </a:r>
            <a:r>
              <a:rPr lang="fi-FI" sz="2400" b="1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https://www.resourcepanel.org/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Land Restoration for Achieving the Sustainable Development Goals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b="1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https://www.resourcepanel.org/reports/land-restoration-achieving-sustainable-development-goals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The Intergovernmental Panel on Climate Change </a:t>
            </a:r>
            <a:r>
              <a:rPr lang="fi-FI" sz="2400" b="1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https://www.ipcc.ch/about/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kiertotalousamk.fi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fi-FI"/>
              <a:t>Tehtävä</a:t>
            </a: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fi-FI"/>
              <a:t>Opiskelijoita pyydetään tutkimaan annettuja aineistoja (maailmantila raportit) ja dokumentoimaan opiskelunsa muistiinpanoina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kiertotalousamk.fi</a:t>
            </a:r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2"/>
          </p:nvPr>
        </p:nvSpPr>
        <p:spPr>
          <a:xfrm>
            <a:off x="6019800" y="718350"/>
            <a:ext cx="5181600" cy="54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/>
              <a:t>Ohje tutustumiseen ja muistiinpanojen kirjoittamiseen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Tee muistiinpanot mieluiten käsin kestävän kehityksen tavoitteeiden (SDG) ja globaali oikeudenmukaisuus kannalta relevanteista asioista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Kirjaa ylös päivämäärä ja käyttämäsi aika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Kirjaa ylös faktoja, heränneitä kysymyksiä/ oivalluksia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Piirrä esim mind map oppimissession päätteeksi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fi-FI"/>
              <a:t>Vinkit opettajalle</a:t>
            </a:r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838200" y="1279286"/>
            <a:ext cx="10515600" cy="470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fi-FI" dirty="0"/>
              <a:t>Anna tehtävänantoon rajaavia kysymyksiä, jotka ohjaavat lukemista esim. opiskelijan omaa koulutusohjelmaan tai kurssin muuhun sisältöön sopivasti.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fi-FI" dirty="0"/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fi-FI" dirty="0"/>
              <a:t>Muistiinpanot arvioidaan  hyväksytty/ hylätty (täydennä)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Hyväksytyt muistiinpanot ovat 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Rikkaita ja sisältävät henkilökohtaisia oivalluksen ilmenemiä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Niissä selkeästi näkyy ajankäyttö ja vaivautuminen (aikamerkinnät)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Hyviä </a:t>
            </a:r>
            <a:r>
              <a:rPr lang="fi-FI" dirty="0" err="1"/>
              <a:t>mindmappeja</a:t>
            </a:r>
            <a:r>
              <a:rPr lang="fi-FI" dirty="0"/>
              <a:t> (1-5)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i-FI" dirty="0"/>
              <a:t>Kaikesta tekstistä ei välttämättä tarvitse saada selvää. Nämä ovat dokumentti siitä että opiskeluun on käytetty aikaa.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Käsintehdyt muistiinpanot on huonommin kopioitavissa monelle. Tai kopiot on helppo nopeasti tunnistaa.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ft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kiertotalousamk.fi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59bd5a6ee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>
                <a:latin typeface="Calibri"/>
                <a:ea typeface="Calibri"/>
                <a:cs typeface="Calibri"/>
                <a:sym typeface="Calibri"/>
              </a:rPr>
              <a:t>Aineisto: Globaali oikeudenmukaisuus suhteessa maailmantila raprtteihin</a:t>
            </a:r>
            <a:endParaRPr sz="3600"/>
          </a:p>
        </p:txBody>
      </p:sp>
      <p:sp>
        <p:nvSpPr>
          <p:cNvPr id="102" name="Google Shape;102;g659bd5a6ee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/>
              <a:t>Aineistoa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/>
              <a:t>Sustainable development goals (Kestävän kehityksen tavoitteet)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https://sustainabledevelopment.un.org/?menu=1300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Revised list of global Sustainable Development Goal indicators </a:t>
            </a:r>
            <a:r>
              <a:rPr lang="fi-FI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https://unstats.un.org/sdgs/indicators/Official%20Revised%20List%20of%20global%20SDG%20indicators.pdf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Our world in Data. University of Oxford (see research by topics  </a:t>
            </a:r>
            <a:r>
              <a:rPr lang="fi-FI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https://ourworldindata.org/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59bd5a6ee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Tehtävä</a:t>
            </a:r>
            <a:endParaRPr/>
          </a:p>
        </p:txBody>
      </p:sp>
      <p:sp>
        <p:nvSpPr>
          <p:cNvPr id="109" name="Google Shape;109;g659bd5a6ee_0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Char char="-"/>
            </a:pPr>
            <a:r>
              <a:rPr lang="fi-FI" sz="3000" dirty="0">
                <a:latin typeface="Helvetica Neue"/>
                <a:ea typeface="Helvetica Neue"/>
                <a:cs typeface="Helvetica Neue"/>
                <a:sym typeface="Helvetica Neue"/>
              </a:rPr>
              <a:t>Kertaa/ palauta mieleesi kestävän kehityksen tavoitteet</a:t>
            </a:r>
            <a:endParaRPr sz="3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Char char="-"/>
            </a:pPr>
            <a:r>
              <a:rPr lang="fi-FI" sz="3000" dirty="0">
                <a:latin typeface="Helvetica Neue"/>
                <a:ea typeface="Helvetica Neue"/>
                <a:cs typeface="Helvetica Neue"/>
                <a:sym typeface="Helvetica Neue"/>
              </a:rPr>
              <a:t>Ryhmässä (3-4 henkeä) reflektoitavaksi ja käsiteltäväksi</a:t>
            </a:r>
            <a:endParaRPr sz="3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>
              <a:spcBef>
                <a:spcPts val="0"/>
              </a:spcBef>
              <a:buSzPts val="3000"/>
              <a:buFont typeface="Helvetica Neue"/>
              <a:buAutoNum type="arabicPeriod"/>
            </a:pPr>
            <a:r>
              <a:rPr lang="fi-FI" sz="3000" dirty="0">
                <a:latin typeface="Helvetica Neue"/>
                <a:ea typeface="Helvetica Neue"/>
                <a:cs typeface="Helvetica Neue"/>
                <a:sym typeface="Helvetica Neue"/>
              </a:rPr>
              <a:t>Millä tavoin maailmantila haastaa kestävän kehityksen tavoitteet (edellinen 1 op kokonaisuus) ?</a:t>
            </a:r>
            <a:endParaRPr sz="3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AutoNum type="arabicPeriod"/>
            </a:pPr>
            <a:r>
              <a:rPr lang="fi-FI" sz="3000" dirty="0">
                <a:latin typeface="Helvetica Neue"/>
                <a:ea typeface="Helvetica Neue"/>
                <a:cs typeface="Helvetica Neue"/>
                <a:sym typeface="Helvetica Neue"/>
              </a:rPr>
              <a:t>Muistakaa myös </a:t>
            </a:r>
            <a:r>
              <a:rPr lang="fi-FI" sz="3000" dirty="0" err="1">
                <a:latin typeface="Helvetica Neue"/>
                <a:ea typeface="Helvetica Neue"/>
                <a:cs typeface="Helvetica Neue"/>
                <a:sym typeface="Helvetica Neue"/>
              </a:rPr>
              <a:t>Our</a:t>
            </a:r>
            <a:r>
              <a:rPr lang="fi-FI" sz="30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i-FI" sz="3000" dirty="0" err="1">
                <a:latin typeface="Helvetica Neue"/>
                <a:ea typeface="Helvetica Neue"/>
                <a:cs typeface="Helvetica Neue"/>
                <a:sym typeface="Helvetica Neue"/>
              </a:rPr>
              <a:t>world</a:t>
            </a:r>
            <a:r>
              <a:rPr lang="fi-FI" sz="3000" dirty="0">
                <a:latin typeface="Helvetica Neue"/>
                <a:ea typeface="Helvetica Neue"/>
                <a:cs typeface="Helvetica Neue"/>
                <a:sym typeface="Helvetica Neue"/>
              </a:rPr>
              <a:t> in Data. </a:t>
            </a:r>
            <a:r>
              <a:rPr lang="fi-FI" sz="3000" dirty="0" err="1">
                <a:latin typeface="Helvetica Neue"/>
                <a:ea typeface="Helvetica Neue"/>
                <a:cs typeface="Helvetica Neue"/>
                <a:sym typeface="Helvetica Neue"/>
              </a:rPr>
              <a:t>University</a:t>
            </a:r>
            <a:r>
              <a:rPr lang="fi-FI" sz="3000" dirty="0">
                <a:latin typeface="Helvetica Neue"/>
                <a:ea typeface="Helvetica Neue"/>
                <a:cs typeface="Helvetica Neue"/>
                <a:sym typeface="Helvetica Neue"/>
              </a:rPr>
              <a:t> of Oxford - aineisto ( </a:t>
            </a:r>
            <a:r>
              <a:rPr lang="fi-FI" sz="3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https://ourworldindata.org/</a:t>
            </a:r>
            <a:r>
              <a:rPr lang="fi-FI" sz="3000" dirty="0">
                <a:latin typeface="Helvetica Neue"/>
                <a:ea typeface="Helvetica Neue"/>
                <a:cs typeface="Helvetica Neue"/>
                <a:sym typeface="Helvetica Neue"/>
              </a:rPr>
              <a:t> ), hyödyntäkää tarvittaessa sen tarjoamaa lisänäkemystä</a:t>
            </a:r>
            <a:endParaRPr sz="3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59bd5a6ee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Vinkit opettajalle</a:t>
            </a:r>
            <a:endParaRPr/>
          </a:p>
        </p:txBody>
      </p:sp>
      <p:sp>
        <p:nvSpPr>
          <p:cNvPr id="116" name="Google Shape;116;g659bd5a6ee_0_16"/>
          <p:cNvSpPr txBox="1">
            <a:spLocks noGrp="1"/>
          </p:cNvSpPr>
          <p:nvPr>
            <p:ph type="body" idx="1"/>
          </p:nvPr>
        </p:nvSpPr>
        <p:spPr>
          <a:xfrm>
            <a:off x="749825" y="1329150"/>
            <a:ext cx="5181600" cy="492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/>
              <a:t>Läsnäolo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Ryhmässä pohditaan, työstetään esitys  ja esitetään ja keskustellaan esityksistä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Ryhmätyöskentely 5h (läsnä tai omalla ajalla)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Esitykset joista jokainen 15 min + 15min keskustelua. Suositus 15  henkeä/ sessio (=viisi kolmen hengen tiimiä) </a:t>
            </a:r>
            <a:endParaRPr/>
          </a:p>
        </p:txBody>
      </p:sp>
      <p:sp>
        <p:nvSpPr>
          <p:cNvPr id="117" name="Google Shape;117;g659bd5a6ee_0_16"/>
          <p:cNvSpPr txBox="1">
            <a:spLocks noGrp="1"/>
          </p:cNvSpPr>
          <p:nvPr>
            <p:ph type="body" idx="2"/>
          </p:nvPr>
        </p:nvSpPr>
        <p:spPr>
          <a:xfrm>
            <a:off x="6096000" y="1254950"/>
            <a:ext cx="5181600" cy="492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b="1"/>
              <a:t>Verkossa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Muodosta ryhmät ja ohjeista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Työskentelevät verkossa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Tuottavat esityksen joka koostuu dioista ja nauhoituksesta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Antavat näkemyksen ryhmän jäsenten kontribuutiosta (vertaisarviointi)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Katsovat muiden esitykset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Keskustelevat verkossa toisten esityksistä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427W7XWPXQD2-403814790-2117</_dlc_DocId>
    <_dlc_DocIdUrl xmlns="76865ef9-df32-4c37-ae45-f9784eb47bff">
      <Url>https://tt.eduuni.fi/sites/luc-lapinamk-extra/kiertotalousosaamista-ammattikorkeakouluihin/_layouts/15/DocIdRedir.aspx?ID=427W7XWPXQD2-403814790-2117</Url>
      <Description>427W7XWPXQD2-403814790-2117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CDAE002-A097-460E-9857-CE2DFA98C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1A12F-784D-4C40-B064-A6C48ED4C1F0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7e9e6169-ad39-4139-80cb-366121f0def0"/>
    <ds:schemaRef ds:uri="76865ef9-df32-4c37-ae45-f9784eb47bf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510C82-46B9-4AC3-9FE0-00B733A482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864ADFC-AF68-4933-A957-3BF405A8D97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693</Words>
  <Application>Microsoft Office PowerPoint</Application>
  <PresentationFormat>Widescreen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Helvetica Neue</vt:lpstr>
      <vt:lpstr>1_Mukautettu suunnittelumalli</vt:lpstr>
      <vt:lpstr>Maailman tila, kestävän kehityksen tavoitteet ja kiertotalous 1OP </vt:lpstr>
      <vt:lpstr>Osion liittyminen kokonaisuuteen</vt:lpstr>
      <vt:lpstr>Ajankäyttö ja toteutustapa</vt:lpstr>
      <vt:lpstr>Aineisto: Maailmantila panelit ja niiden sivustot</vt:lpstr>
      <vt:lpstr>Tehtävä</vt:lpstr>
      <vt:lpstr>Vinkit opettajalle</vt:lpstr>
      <vt:lpstr>Aineisto: Globaali oikeudenmukaisuus suhteessa maailmantila raprtteihin</vt:lpstr>
      <vt:lpstr>Tehtävä</vt:lpstr>
      <vt:lpstr>Vinkit opettajalle</vt:lpstr>
      <vt:lpstr>Tehtävä</vt:lpstr>
      <vt:lpstr>Aineistot: Kiertotalouden keinoin apuja globaaleihin haasteisiin</vt:lpstr>
      <vt:lpstr>Vinkit opettajalle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Maailman tila, kestävän kehityksen tavoitteet ja kiertotalous 1OP</dc:title>
  <dc:creator>Virta Marketta</dc:creator>
  <cp:lastModifiedBy>Rosendahl Annariikka</cp:lastModifiedBy>
  <cp:revision>3</cp:revision>
  <dcterms:created xsi:type="dcterms:W3CDTF">2019-02-14T13:35:11Z</dcterms:created>
  <dcterms:modified xsi:type="dcterms:W3CDTF">2020-09-10T08:27:39Z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e4a41ea8-b877-460a-aa6b-9974b8c0c091</vt:lpwstr>
  </property>
</Properties>
</file>