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3" r:id="rId3"/>
  </p:sldMasterIdLst>
  <p:notesMasterIdLst>
    <p:notesMasterId r:id="rId17"/>
  </p:notesMasterIdLst>
  <p:sldIdLst>
    <p:sldId id="256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58" r:id="rId16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76" autoAdjust="0"/>
    <p:restoredTop sz="94660"/>
  </p:normalViewPr>
  <p:slideViewPr>
    <p:cSldViewPr>
      <p:cViewPr varScale="1">
        <p:scale>
          <a:sx n="94" d="100"/>
          <a:sy n="94" d="100"/>
        </p:scale>
        <p:origin x="11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384402-C4D6-4D78-8360-8AC7513F91A4}" type="datetimeFigureOut">
              <a:rPr lang="fi-FI" smtClean="0"/>
              <a:pPr/>
              <a:t>24.4.2020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AA6431-F70B-4FE4-AE2D-6E4237ECA67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235398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AA6431-F70B-4FE4-AE2D-6E4237ECA67B}" type="slidenum">
              <a:rPr lang="fi-FI" smtClean="0"/>
              <a:pPr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50064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EE6B6-8027-4F7B-BCA2-09DC8BFBDF98}" type="datetimeFigureOut">
              <a:rPr lang="fi-FI" smtClean="0"/>
              <a:pPr/>
              <a:t>24.4.2020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B640EE-DC83-48BE-B0E4-B37653BC615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29242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EE6B6-8027-4F7B-BCA2-09DC8BFBDF98}" type="datetimeFigureOut">
              <a:rPr lang="fi-FI" smtClean="0"/>
              <a:pPr/>
              <a:t>24.4.2020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B640EE-DC83-48BE-B0E4-B37653BC615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4508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EE6B6-8027-4F7B-BCA2-09DC8BFBDF98}" type="datetimeFigureOut">
              <a:rPr lang="fi-FI" smtClean="0"/>
              <a:pPr/>
              <a:t>24.4.2020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B640EE-DC83-48BE-B0E4-B37653BC615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33314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49AE8-6814-48D9-8482-DB19E15DC451}" type="datetimeFigureOut">
              <a:rPr lang="fi-FI" smtClean="0"/>
              <a:pPr/>
              <a:t>24.4.2020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EF21-F852-474B-8DD0-C503D5DE421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98809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49AE8-6814-48D9-8482-DB19E15DC451}" type="datetimeFigureOut">
              <a:rPr lang="fi-FI" smtClean="0"/>
              <a:pPr/>
              <a:t>24.4.2020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EF21-F852-474B-8DD0-C503D5DE421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13840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49AE8-6814-48D9-8482-DB19E15DC451}" type="datetimeFigureOut">
              <a:rPr lang="fi-FI" smtClean="0"/>
              <a:pPr/>
              <a:t>24.4.2020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EF21-F852-474B-8DD0-C503D5DE421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34438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49AE8-6814-48D9-8482-DB19E15DC451}" type="datetimeFigureOut">
              <a:rPr lang="fi-FI" smtClean="0"/>
              <a:pPr/>
              <a:t>24.4.2020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EF21-F852-474B-8DD0-C503D5DE421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33492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49AE8-6814-48D9-8482-DB19E15DC451}" type="datetimeFigureOut">
              <a:rPr lang="fi-FI" smtClean="0"/>
              <a:pPr/>
              <a:t>24.4.2020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EF21-F852-474B-8DD0-C503D5DE421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22319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49AE8-6814-48D9-8482-DB19E15DC451}" type="datetimeFigureOut">
              <a:rPr lang="fi-FI" smtClean="0"/>
              <a:pPr/>
              <a:t>24.4.2020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EF21-F852-474B-8DD0-C503D5DE421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89382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49AE8-6814-48D9-8482-DB19E15DC451}" type="datetimeFigureOut">
              <a:rPr lang="fi-FI" smtClean="0"/>
              <a:pPr/>
              <a:t>24.4.2020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EF21-F852-474B-8DD0-C503D5DE421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97555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49AE8-6814-48D9-8482-DB19E15DC451}" type="datetimeFigureOut">
              <a:rPr lang="fi-FI" smtClean="0"/>
              <a:pPr/>
              <a:t>24.4.2020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EF21-F852-474B-8DD0-C503D5DE421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1382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EE6B6-8027-4F7B-BCA2-09DC8BFBDF98}" type="datetimeFigureOut">
              <a:rPr lang="fi-FI" smtClean="0"/>
              <a:pPr/>
              <a:t>24.4.2020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B640EE-DC83-48BE-B0E4-B37653BC615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04747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49AE8-6814-48D9-8482-DB19E15DC451}" type="datetimeFigureOut">
              <a:rPr lang="fi-FI" smtClean="0"/>
              <a:pPr/>
              <a:t>24.4.2020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EF21-F852-474B-8DD0-C503D5DE421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52788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49AE8-6814-48D9-8482-DB19E15DC451}" type="datetimeFigureOut">
              <a:rPr lang="fi-FI" smtClean="0"/>
              <a:pPr/>
              <a:t>24.4.2020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EF21-F852-474B-8DD0-C503D5DE421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34942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49AE8-6814-48D9-8482-DB19E15DC451}" type="datetimeFigureOut">
              <a:rPr lang="fi-FI" smtClean="0"/>
              <a:pPr/>
              <a:t>24.4.2020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EF21-F852-474B-8DD0-C503D5DE421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440521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kautettu asette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49AE8-6814-48D9-8482-DB19E15DC451}" type="datetimeFigureOut">
              <a:rPr lang="fi-FI" smtClean="0"/>
              <a:pPr/>
              <a:t>24.4.2020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EF21-F852-474B-8DD0-C503D5DE421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33866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0541F-2DD9-46CA-A64F-C571381683C2}" type="datetimeFigureOut">
              <a:rPr lang="fi-FI" smtClean="0"/>
              <a:pPr/>
              <a:t>24.4.2020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EB64E-A0C8-44B3-BFB3-410B0B0E87B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396138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0541F-2DD9-46CA-A64F-C571381683C2}" type="datetimeFigureOut">
              <a:rPr lang="fi-FI" smtClean="0"/>
              <a:pPr/>
              <a:t>24.4.2020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EB64E-A0C8-44B3-BFB3-410B0B0E87B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1113208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0541F-2DD9-46CA-A64F-C571381683C2}" type="datetimeFigureOut">
              <a:rPr lang="fi-FI" smtClean="0"/>
              <a:pPr/>
              <a:t>24.4.2020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EB64E-A0C8-44B3-BFB3-410B0B0E87B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243595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0541F-2DD9-46CA-A64F-C571381683C2}" type="datetimeFigureOut">
              <a:rPr lang="fi-FI" smtClean="0"/>
              <a:pPr/>
              <a:t>24.4.2020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EB64E-A0C8-44B3-BFB3-410B0B0E87B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3086208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0541F-2DD9-46CA-A64F-C571381683C2}" type="datetimeFigureOut">
              <a:rPr lang="fi-FI" smtClean="0"/>
              <a:pPr/>
              <a:t>24.4.2020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EB64E-A0C8-44B3-BFB3-410B0B0E87B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369557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0541F-2DD9-46CA-A64F-C571381683C2}" type="datetimeFigureOut">
              <a:rPr lang="fi-FI" smtClean="0"/>
              <a:pPr/>
              <a:t>24.4.2020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EB64E-A0C8-44B3-BFB3-410B0B0E87B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574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EE6B6-8027-4F7B-BCA2-09DC8BFBDF98}" type="datetimeFigureOut">
              <a:rPr lang="fi-FI" smtClean="0"/>
              <a:pPr/>
              <a:t>24.4.2020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B640EE-DC83-48BE-B0E4-B37653BC615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133186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0541F-2DD9-46CA-A64F-C571381683C2}" type="datetimeFigureOut">
              <a:rPr lang="fi-FI" smtClean="0"/>
              <a:pPr/>
              <a:t>24.4.2020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EB64E-A0C8-44B3-BFB3-410B0B0E87B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410318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0541F-2DD9-46CA-A64F-C571381683C2}" type="datetimeFigureOut">
              <a:rPr lang="fi-FI" smtClean="0"/>
              <a:pPr/>
              <a:t>24.4.2020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EB64E-A0C8-44B3-BFB3-410B0B0E87B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664677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0541F-2DD9-46CA-A64F-C571381683C2}" type="datetimeFigureOut">
              <a:rPr lang="fi-FI" smtClean="0"/>
              <a:pPr/>
              <a:t>24.4.2020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EB64E-A0C8-44B3-BFB3-410B0B0E87B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25767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0541F-2DD9-46CA-A64F-C571381683C2}" type="datetimeFigureOut">
              <a:rPr lang="fi-FI" smtClean="0"/>
              <a:pPr/>
              <a:t>24.4.2020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EB64E-A0C8-44B3-BFB3-410B0B0E87B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928701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0541F-2DD9-46CA-A64F-C571381683C2}" type="datetimeFigureOut">
              <a:rPr lang="fi-FI" smtClean="0"/>
              <a:pPr/>
              <a:t>24.4.2020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EB64E-A0C8-44B3-BFB3-410B0B0E87B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5011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EE6B6-8027-4F7B-BCA2-09DC8BFBDF98}" type="datetimeFigureOut">
              <a:rPr lang="fi-FI" smtClean="0"/>
              <a:pPr/>
              <a:t>24.4.2020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B640EE-DC83-48BE-B0E4-B37653BC615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6883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EE6B6-8027-4F7B-BCA2-09DC8BFBDF98}" type="datetimeFigureOut">
              <a:rPr lang="fi-FI" smtClean="0"/>
              <a:pPr/>
              <a:t>24.4.2020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B640EE-DC83-48BE-B0E4-B37653BC615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5016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EE6B6-8027-4F7B-BCA2-09DC8BFBDF98}" type="datetimeFigureOut">
              <a:rPr lang="fi-FI" smtClean="0"/>
              <a:pPr/>
              <a:t>24.4.2020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B640EE-DC83-48BE-B0E4-B37653BC615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1774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EE6B6-8027-4F7B-BCA2-09DC8BFBDF98}" type="datetimeFigureOut">
              <a:rPr lang="fi-FI" smtClean="0"/>
              <a:pPr/>
              <a:t>24.4.2020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B640EE-DC83-48BE-B0E4-B37653BC615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552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EE6B6-8027-4F7B-BCA2-09DC8BFBDF98}" type="datetimeFigureOut">
              <a:rPr lang="fi-FI" smtClean="0"/>
              <a:pPr/>
              <a:t>24.4.2020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B640EE-DC83-48BE-B0E4-B37653BC615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9940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EE6B6-8027-4F7B-BCA2-09DC8BFBDF98}" type="datetimeFigureOut">
              <a:rPr lang="fi-FI" smtClean="0"/>
              <a:pPr/>
              <a:t>24.4.2020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B640EE-DC83-48BE-B0E4-B37653BC615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4050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7829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844824"/>
            <a:ext cx="8229600" cy="428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EE6B6-8027-4F7B-BCA2-09DC8BFBDF98}" type="datetimeFigureOut">
              <a:rPr lang="fi-FI" smtClean="0"/>
              <a:pPr/>
              <a:t>24.4.2020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 dirty="0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024610"/>
            <a:ext cx="1831752" cy="1836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Kuva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47" y="0"/>
            <a:ext cx="333910" cy="6858000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597" y="203150"/>
            <a:ext cx="2521448" cy="633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9578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rgbClr val="0066A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0066A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0066A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0066A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0066A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0066A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49AE8-6814-48D9-8482-DB19E15DC451}" type="datetimeFigureOut">
              <a:rPr lang="fi-FI" smtClean="0"/>
              <a:pPr/>
              <a:t>24.4.2020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9EF21-F852-474B-8DD0-C503D5DE421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6575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A0541F-2DD9-46CA-A64F-C571381683C2}" type="datetimeFigureOut">
              <a:rPr lang="fi-FI" smtClean="0"/>
              <a:pPr/>
              <a:t>24.4.2020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EB64E-A0C8-44B3-BFB3-410B0B0E87B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2404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KUDOKSET</a:t>
            </a: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9514" y="116632"/>
            <a:ext cx="1334017" cy="1201117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8024" y="0"/>
            <a:ext cx="1417141" cy="1417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0741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Luukudos </a:t>
            </a:r>
          </a:p>
          <a:p>
            <a:pPr lvl="1"/>
            <a:r>
              <a:rPr lang="fi-FI" dirty="0" smtClean="0"/>
              <a:t>Pitkien </a:t>
            </a:r>
            <a:r>
              <a:rPr lang="fi-FI" dirty="0"/>
              <a:t>luiden pituuskasvu tapahtuu luiden päissä olevien rustosta muodostuvien kasvulevyjen avulla (luutuvat myös yhteen viim. 20 vuoden iässä) </a:t>
            </a:r>
            <a:endParaRPr lang="fi-FI" dirty="0" smtClean="0"/>
          </a:p>
          <a:p>
            <a:pPr lvl="1"/>
            <a:r>
              <a:rPr lang="fi-FI" dirty="0" smtClean="0"/>
              <a:t>Päällimmäisenä </a:t>
            </a:r>
            <a:r>
              <a:rPr lang="fi-FI" dirty="0"/>
              <a:t>luussa on sidekudoksinen luukalvo, jonka avulla luu kasvaa paksuutta, kun sen solut tuottavat alleen tiivistä </a:t>
            </a:r>
            <a:r>
              <a:rPr lang="fi-FI" dirty="0" smtClean="0"/>
              <a:t>luuta</a:t>
            </a:r>
          </a:p>
          <a:p>
            <a:pPr lvl="1"/>
            <a:r>
              <a:rPr lang="fi-FI" dirty="0" smtClean="0"/>
              <a:t>Sen </a:t>
            </a:r>
            <a:r>
              <a:rPr lang="fi-FI" dirty="0"/>
              <a:t>alla on </a:t>
            </a:r>
            <a:r>
              <a:rPr lang="fi-FI" dirty="0" err="1"/>
              <a:t>hohkaluuta</a:t>
            </a:r>
            <a:r>
              <a:rPr lang="fi-FI" dirty="0"/>
              <a:t>, jossa on tiiviin luun ja sidekudoksen muodostamia </a:t>
            </a:r>
            <a:r>
              <a:rPr lang="fi-FI" dirty="0" err="1"/>
              <a:t>alueit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549829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7931224" cy="638944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Jatkuu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 smtClean="0"/>
              <a:t>Pitkissä </a:t>
            </a:r>
            <a:r>
              <a:rPr lang="fi-FI" dirty="0"/>
              <a:t>luissa </a:t>
            </a:r>
            <a:r>
              <a:rPr lang="fi-FI" dirty="0" err="1"/>
              <a:t>hohkaluun</a:t>
            </a:r>
            <a:r>
              <a:rPr lang="fi-FI" dirty="0"/>
              <a:t> keskellä on luuydinontelo </a:t>
            </a:r>
            <a:endParaRPr lang="fi-FI" dirty="0" smtClean="0"/>
          </a:p>
          <a:p>
            <a:r>
              <a:rPr lang="fi-FI" dirty="0" smtClean="0"/>
              <a:t>Luukudos </a:t>
            </a:r>
            <a:r>
              <a:rPr lang="fi-FI" dirty="0"/>
              <a:t>on muodostunut luusoluista ja niitä ympäröivästä soluväliaineesta </a:t>
            </a:r>
            <a:endParaRPr lang="fi-FI" dirty="0" smtClean="0"/>
          </a:p>
          <a:p>
            <a:r>
              <a:rPr lang="fi-FI" dirty="0" smtClean="0"/>
              <a:t>Luun </a:t>
            </a:r>
            <a:r>
              <a:rPr lang="fi-FI" dirty="0"/>
              <a:t>soluväliainetta ja uutta luuta muodostavia soluja kutsutaan </a:t>
            </a:r>
            <a:r>
              <a:rPr lang="fi-FI" dirty="0" err="1"/>
              <a:t>osteoblasteiksi</a:t>
            </a:r>
            <a:r>
              <a:rPr lang="fi-FI" dirty="0"/>
              <a:t> </a:t>
            </a:r>
            <a:endParaRPr lang="fi-FI" dirty="0" smtClean="0"/>
          </a:p>
          <a:p>
            <a:r>
              <a:rPr lang="fi-FI" dirty="0" smtClean="0"/>
              <a:t>Ne </a:t>
            </a:r>
            <a:r>
              <a:rPr lang="fi-FI" dirty="0"/>
              <a:t>jäävät tuottamansa luuaineksen sisään, jolloin niitä kutsutaan kypsiksi luusoluiksi eli </a:t>
            </a:r>
            <a:r>
              <a:rPr lang="fi-FI" dirty="0" err="1"/>
              <a:t>osteosyyteiksi</a:t>
            </a:r>
            <a:r>
              <a:rPr lang="fi-FI" dirty="0"/>
              <a:t> </a:t>
            </a:r>
            <a:endParaRPr lang="fi-FI" dirty="0" smtClean="0"/>
          </a:p>
          <a:p>
            <a:r>
              <a:rPr lang="fi-FI" dirty="0" smtClean="0"/>
              <a:t>Luussa on </a:t>
            </a:r>
            <a:r>
              <a:rPr lang="fi-FI" dirty="0"/>
              <a:t>myös luuta hajottavia syöjäsoluja eli </a:t>
            </a:r>
            <a:r>
              <a:rPr lang="fi-FI" dirty="0" err="1"/>
              <a:t>osteoklasteja</a:t>
            </a:r>
            <a:r>
              <a:rPr lang="fi-FI" dirty="0"/>
              <a:t> </a:t>
            </a:r>
            <a:endParaRPr lang="fi-FI" dirty="0" smtClean="0"/>
          </a:p>
          <a:p>
            <a:r>
              <a:rPr lang="fi-FI" dirty="0" smtClean="0"/>
              <a:t>Luukudoksessa </a:t>
            </a:r>
            <a:r>
              <a:rPr lang="fi-FI" dirty="0"/>
              <a:t>on paljon verisuonia ja hermoja</a:t>
            </a:r>
          </a:p>
        </p:txBody>
      </p:sp>
    </p:spTree>
    <p:extLst>
      <p:ext uri="{BB962C8B-B14F-4D97-AF65-F5344CB8AC3E}">
        <p14:creationId xmlns:p14="http://schemas.microsoft.com/office/powerpoint/2010/main" val="12597233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Lihaskudos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Muodostunut </a:t>
            </a:r>
            <a:r>
              <a:rPr lang="fi-FI" dirty="0"/>
              <a:t>lihassoluista, joille on ominaista supistumiskyky </a:t>
            </a:r>
            <a:endParaRPr lang="fi-FI" dirty="0" smtClean="0"/>
          </a:p>
          <a:p>
            <a:r>
              <a:rPr lang="fi-FI" dirty="0" smtClean="0"/>
              <a:t>Kolmea </a:t>
            </a:r>
            <a:r>
              <a:rPr lang="fi-FI" dirty="0"/>
              <a:t>alatyyppiä: </a:t>
            </a:r>
            <a:endParaRPr lang="fi-FI" dirty="0" smtClean="0"/>
          </a:p>
          <a:p>
            <a:pPr lvl="1"/>
            <a:r>
              <a:rPr lang="fi-FI" dirty="0" smtClean="0"/>
              <a:t>Poikkijuovainen </a:t>
            </a:r>
            <a:r>
              <a:rPr lang="fi-FI" dirty="0"/>
              <a:t>lihaskudos </a:t>
            </a:r>
            <a:endParaRPr lang="fi-FI" dirty="0" smtClean="0"/>
          </a:p>
          <a:p>
            <a:pPr lvl="1"/>
            <a:r>
              <a:rPr lang="fi-FI" dirty="0" smtClean="0"/>
              <a:t>Sileä </a:t>
            </a:r>
            <a:r>
              <a:rPr lang="fi-FI" dirty="0"/>
              <a:t>lihaskudos </a:t>
            </a:r>
            <a:endParaRPr lang="fi-FI" dirty="0" smtClean="0"/>
          </a:p>
          <a:p>
            <a:pPr lvl="1"/>
            <a:r>
              <a:rPr lang="fi-FI" dirty="0" smtClean="0"/>
              <a:t>Sydänlihaskudos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381347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Lähteet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sz="3100" dirty="0" err="1" smtClean="0"/>
              <a:t>Nienstedt</a:t>
            </a:r>
            <a:r>
              <a:rPr lang="fi-FI" sz="3100" dirty="0" smtClean="0"/>
              <a:t>, W. &amp; Kallio, S. 2013. Luut ja ytimet. </a:t>
            </a:r>
            <a:r>
              <a:rPr lang="fi-FI" sz="3100" dirty="0" err="1" smtClean="0"/>
              <a:t>Sanomapro</a:t>
            </a:r>
            <a:r>
              <a:rPr lang="fi-FI" sz="3100" dirty="0" smtClean="0"/>
              <a:t>: Helsinki</a:t>
            </a:r>
          </a:p>
          <a:p>
            <a:pPr fontAlgn="base"/>
            <a:r>
              <a:rPr lang="fi-FI" sz="3100" dirty="0" smtClean="0"/>
              <a:t>Karhumäki, L., Kärkkäinen M.,</a:t>
            </a:r>
            <a:r>
              <a:rPr lang="fi-FI" sz="3100" dirty="0"/>
              <a:t> </a:t>
            </a:r>
            <a:r>
              <a:rPr lang="fi-FI" sz="3100" dirty="0" smtClean="0"/>
              <a:t>Nieminen K. &amp;</a:t>
            </a:r>
            <a:r>
              <a:rPr lang="fi-FI" sz="3100" dirty="0"/>
              <a:t> </a:t>
            </a:r>
            <a:r>
              <a:rPr lang="fi-FI" sz="3100" dirty="0" smtClean="0"/>
              <a:t>Syrjäkallio-Ylitalo, M. 2015. </a:t>
            </a:r>
            <a:r>
              <a:rPr lang="fi-FI" sz="3100" dirty="0"/>
              <a:t>Päästä varpaisiin. Ihmisen anatomia ja </a:t>
            </a:r>
            <a:r>
              <a:rPr lang="fi-FI" sz="3100" dirty="0" smtClean="0"/>
              <a:t>fysiologia. Edita</a:t>
            </a:r>
            <a:endParaRPr lang="fi-FI" sz="3100" dirty="0"/>
          </a:p>
          <a:p>
            <a:pPr fontAlgn="base"/>
            <a:r>
              <a:rPr lang="fi-FI" sz="3100" dirty="0" smtClean="0"/>
              <a:t>Leppäluoto</a:t>
            </a:r>
            <a:r>
              <a:rPr lang="fi-FI" sz="3100" dirty="0"/>
              <a:t>, </a:t>
            </a:r>
            <a:r>
              <a:rPr lang="fi-FI" sz="3100" dirty="0" smtClean="0"/>
              <a:t>J., Rintamäki, </a:t>
            </a:r>
            <a:r>
              <a:rPr lang="fi-FI" sz="3100" dirty="0" err="1" smtClean="0"/>
              <a:t>H.,Vakkuri</a:t>
            </a:r>
            <a:r>
              <a:rPr lang="fi-FI" sz="3100" dirty="0" smtClean="0"/>
              <a:t>, O., Vierimaa, H. &amp; Lauri, T. 2019. </a:t>
            </a:r>
            <a:r>
              <a:rPr lang="fi-FI" sz="3100" dirty="0"/>
              <a:t>Anatomia ja fysiologia Rakenteesta </a:t>
            </a:r>
            <a:r>
              <a:rPr lang="fi-FI" sz="3100" dirty="0" smtClean="0"/>
              <a:t>toimintaan. </a:t>
            </a:r>
            <a:r>
              <a:rPr lang="fi-FI" sz="3100" dirty="0" err="1" smtClean="0"/>
              <a:t>Sanomapro</a:t>
            </a:r>
            <a:r>
              <a:rPr lang="fi-FI" sz="3100" dirty="0" smtClean="0"/>
              <a:t>: Helsinki</a:t>
            </a:r>
            <a:endParaRPr lang="fi-FI" sz="31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55159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Kudokset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Samanlaiset</a:t>
            </a:r>
            <a:r>
              <a:rPr lang="fi-FI" dirty="0"/>
              <a:t>, lähekkäin sijaitsevat solut ja niiden tuottama soluväliaine muodostavat kudoksen</a:t>
            </a:r>
          </a:p>
          <a:p>
            <a:r>
              <a:rPr lang="fi-FI" dirty="0" smtClean="0"/>
              <a:t>Kudostyypit</a:t>
            </a:r>
            <a:r>
              <a:rPr lang="fi-FI" dirty="0"/>
              <a:t>: </a:t>
            </a:r>
            <a:endParaRPr lang="fi-FI" dirty="0" smtClean="0"/>
          </a:p>
          <a:p>
            <a:pPr lvl="1"/>
            <a:r>
              <a:rPr lang="fi-FI" dirty="0" smtClean="0"/>
              <a:t>1</a:t>
            </a:r>
            <a:r>
              <a:rPr lang="fi-FI" dirty="0"/>
              <a:t>. Pinta- eli epiteelikudos </a:t>
            </a:r>
            <a:endParaRPr lang="fi-FI" dirty="0" smtClean="0"/>
          </a:p>
          <a:p>
            <a:pPr lvl="1"/>
            <a:r>
              <a:rPr lang="fi-FI" dirty="0" smtClean="0"/>
              <a:t>2</a:t>
            </a:r>
            <a:r>
              <a:rPr lang="fi-FI" dirty="0"/>
              <a:t>. Tukikudos </a:t>
            </a:r>
            <a:endParaRPr lang="fi-FI" dirty="0" smtClean="0"/>
          </a:p>
          <a:p>
            <a:pPr lvl="1"/>
            <a:r>
              <a:rPr lang="fi-FI" dirty="0" smtClean="0"/>
              <a:t>3</a:t>
            </a:r>
            <a:r>
              <a:rPr lang="fi-FI" dirty="0"/>
              <a:t>. Lihaskudos </a:t>
            </a:r>
            <a:endParaRPr lang="fi-FI" dirty="0" smtClean="0"/>
          </a:p>
          <a:p>
            <a:pPr lvl="1"/>
            <a:r>
              <a:rPr lang="fi-FI" dirty="0" smtClean="0"/>
              <a:t>4</a:t>
            </a:r>
            <a:r>
              <a:rPr lang="fi-FI" dirty="0"/>
              <a:t>. Verikudos </a:t>
            </a:r>
            <a:endParaRPr lang="fi-FI" dirty="0" smtClean="0"/>
          </a:p>
          <a:p>
            <a:pPr lvl="1"/>
            <a:r>
              <a:rPr lang="fi-FI" dirty="0" smtClean="0"/>
              <a:t>5</a:t>
            </a:r>
            <a:r>
              <a:rPr lang="fi-FI" dirty="0"/>
              <a:t>. Hermokudos</a:t>
            </a:r>
          </a:p>
        </p:txBody>
      </p:sp>
    </p:spTree>
    <p:extLst>
      <p:ext uri="{BB962C8B-B14F-4D97-AF65-F5344CB8AC3E}">
        <p14:creationId xmlns:p14="http://schemas.microsoft.com/office/powerpoint/2010/main" val="1203889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Pinta eli epiteelikudos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 smtClean="0"/>
              <a:t>Kaikilla pinnoilla</a:t>
            </a:r>
          </a:p>
          <a:p>
            <a:r>
              <a:rPr lang="fi-FI" dirty="0" smtClean="0"/>
              <a:t>Soluja </a:t>
            </a:r>
            <a:r>
              <a:rPr lang="fi-FI" dirty="0"/>
              <a:t>on paljon ja ne ovat tiiviisti kiinni toisissaan, soluväliainetta on vähän </a:t>
            </a:r>
          </a:p>
          <a:p>
            <a:r>
              <a:rPr lang="fi-FI" dirty="0" smtClean="0"/>
              <a:t>Kuluu </a:t>
            </a:r>
            <a:r>
              <a:rPr lang="fi-FI" dirty="0"/>
              <a:t>helposti, joten se myös uusiutuu nopeasti tyvikerrosten solunjakautumisen </a:t>
            </a:r>
            <a:r>
              <a:rPr lang="fi-FI" dirty="0" smtClean="0"/>
              <a:t>ansioista</a:t>
            </a:r>
          </a:p>
          <a:p>
            <a:r>
              <a:rPr lang="fi-FI" dirty="0" smtClean="0"/>
              <a:t>Ei </a:t>
            </a:r>
            <a:r>
              <a:rPr lang="fi-FI" dirty="0"/>
              <a:t>verisuonia </a:t>
            </a:r>
            <a:endParaRPr lang="fi-FI" dirty="0" smtClean="0"/>
          </a:p>
          <a:p>
            <a:r>
              <a:rPr lang="fi-FI" dirty="0" smtClean="0"/>
              <a:t>Jako </a:t>
            </a:r>
            <a:r>
              <a:rPr lang="fi-FI" dirty="0"/>
              <a:t>rakenteen mukaan: </a:t>
            </a:r>
            <a:endParaRPr lang="fi-FI" dirty="0" smtClean="0"/>
          </a:p>
          <a:p>
            <a:pPr lvl="1"/>
            <a:r>
              <a:rPr lang="fi-FI" dirty="0" smtClean="0"/>
              <a:t>Yksinkertainen </a:t>
            </a:r>
            <a:r>
              <a:rPr lang="fi-FI" dirty="0"/>
              <a:t>levyepiteeli </a:t>
            </a:r>
            <a:endParaRPr lang="fi-FI" dirty="0" smtClean="0"/>
          </a:p>
          <a:p>
            <a:pPr lvl="1"/>
            <a:r>
              <a:rPr lang="fi-FI" dirty="0" smtClean="0"/>
              <a:t>Yksinkertainen </a:t>
            </a:r>
            <a:r>
              <a:rPr lang="fi-FI" dirty="0"/>
              <a:t>kuutioepiteeli </a:t>
            </a:r>
          </a:p>
          <a:p>
            <a:pPr lvl="1"/>
            <a:r>
              <a:rPr lang="fi-FI" dirty="0" smtClean="0"/>
              <a:t>Yksinkertainen </a:t>
            </a:r>
            <a:r>
              <a:rPr lang="fi-FI" dirty="0"/>
              <a:t>lieriöepiteeli </a:t>
            </a:r>
          </a:p>
          <a:p>
            <a:pPr lvl="1"/>
            <a:r>
              <a:rPr lang="fi-FI" dirty="0" smtClean="0"/>
              <a:t>Kerrostunut </a:t>
            </a:r>
            <a:r>
              <a:rPr lang="fi-FI" dirty="0"/>
              <a:t>epiteeli </a:t>
            </a:r>
            <a:endParaRPr lang="fi-FI" dirty="0" smtClean="0"/>
          </a:p>
          <a:p>
            <a:pPr lvl="1"/>
            <a:r>
              <a:rPr lang="fi-FI" dirty="0" smtClean="0"/>
              <a:t>Värekarvallinen epiteeli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457647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1. PINTA- ELI EPITEELIKUDOS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Ominaista</a:t>
            </a:r>
            <a:endParaRPr lang="fi-FI" dirty="0"/>
          </a:p>
          <a:p>
            <a:pPr lvl="1"/>
            <a:r>
              <a:rPr lang="fi-FI" dirty="0" smtClean="0"/>
              <a:t>Verisuonetonta </a:t>
            </a:r>
            <a:endParaRPr lang="fi-FI" dirty="0"/>
          </a:p>
          <a:p>
            <a:pPr lvl="1"/>
            <a:r>
              <a:rPr lang="fi-FI" dirty="0" smtClean="0"/>
              <a:t>Helposti </a:t>
            </a:r>
            <a:r>
              <a:rPr lang="fi-FI" dirty="0"/>
              <a:t>uusiutuvaa </a:t>
            </a:r>
          </a:p>
          <a:p>
            <a:pPr lvl="1"/>
            <a:r>
              <a:rPr lang="fi-FI" dirty="0" smtClean="0"/>
              <a:t>Solut </a:t>
            </a:r>
            <a:r>
              <a:rPr lang="fi-FI" dirty="0"/>
              <a:t>kiinni toisissaan </a:t>
            </a:r>
          </a:p>
          <a:p>
            <a:pPr lvl="1"/>
            <a:r>
              <a:rPr lang="fi-FI" dirty="0" smtClean="0"/>
              <a:t>Niukasti  </a:t>
            </a:r>
            <a:r>
              <a:rPr lang="fi-FI" dirty="0"/>
              <a:t>soluväliainetta </a:t>
            </a:r>
            <a:endParaRPr lang="fi-FI" dirty="0" smtClean="0"/>
          </a:p>
          <a:p>
            <a:pPr lvl="2"/>
            <a:r>
              <a:rPr lang="fi-FI" dirty="0" smtClean="0"/>
              <a:t>Iholla </a:t>
            </a:r>
          </a:p>
          <a:p>
            <a:pPr lvl="2"/>
            <a:r>
              <a:rPr lang="fi-FI" dirty="0" smtClean="0"/>
              <a:t>Limakalvoilla </a:t>
            </a:r>
          </a:p>
          <a:p>
            <a:pPr lvl="2"/>
            <a:r>
              <a:rPr lang="fi-FI" dirty="0" smtClean="0"/>
              <a:t>Rauhasissa </a:t>
            </a:r>
          </a:p>
          <a:p>
            <a:pPr lvl="2"/>
            <a:r>
              <a:rPr lang="fi-FI" dirty="0" smtClean="0"/>
              <a:t>Aistinelimissä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346632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Jatkuu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4281339"/>
          </a:xfrm>
        </p:spPr>
        <p:txBody>
          <a:bodyPr>
            <a:normAutofit/>
          </a:bodyPr>
          <a:lstStyle/>
          <a:p>
            <a:r>
              <a:rPr lang="fi-FI" sz="2400" dirty="0" smtClean="0"/>
              <a:t>Jaetaan </a:t>
            </a:r>
            <a:r>
              <a:rPr lang="fi-FI" sz="2400" dirty="0"/>
              <a:t>toimintansa perusteella:</a:t>
            </a:r>
          </a:p>
          <a:p>
            <a:pPr lvl="1"/>
            <a:r>
              <a:rPr lang="fi-FI" sz="2400" dirty="0" smtClean="0"/>
              <a:t>Peittoepiteeli </a:t>
            </a:r>
            <a:r>
              <a:rPr lang="fi-FI" sz="2400" dirty="0"/>
              <a:t>(iholla ja limakalvoilla) </a:t>
            </a:r>
            <a:endParaRPr lang="fi-FI" sz="2400" dirty="0" smtClean="0"/>
          </a:p>
          <a:p>
            <a:pPr lvl="1"/>
            <a:r>
              <a:rPr lang="fi-FI" sz="2400" dirty="0" smtClean="0"/>
              <a:t>Rauhasepiteeli </a:t>
            </a:r>
            <a:r>
              <a:rPr lang="fi-FI" sz="2400" dirty="0"/>
              <a:t>(erikoistunut eritystoimintaan esim. sylkirauhaset) </a:t>
            </a:r>
            <a:endParaRPr lang="fi-FI" sz="2400" dirty="0" smtClean="0"/>
          </a:p>
          <a:p>
            <a:pPr lvl="1"/>
            <a:r>
              <a:rPr lang="fi-FI" sz="2400" dirty="0" smtClean="0"/>
              <a:t>Imeytymisepiteeli </a:t>
            </a:r>
            <a:r>
              <a:rPr lang="fi-FI" sz="2400" dirty="0"/>
              <a:t>(mm. suolenseinämässä, aineet siirtyvät suolesta verenkiertoon) </a:t>
            </a:r>
            <a:endParaRPr lang="fi-FI" sz="2400" dirty="0" smtClean="0"/>
          </a:p>
          <a:p>
            <a:pPr lvl="1"/>
            <a:r>
              <a:rPr lang="fi-FI" sz="2400" dirty="0" smtClean="0"/>
              <a:t>Aistinepiteeli </a:t>
            </a:r>
            <a:r>
              <a:rPr lang="fi-FI" sz="2400" dirty="0"/>
              <a:t>(sisäkorvassa kuuloepiteeli, joka on erikoistunut reakoimaan ärsykkeisiin)</a:t>
            </a:r>
          </a:p>
        </p:txBody>
      </p:sp>
    </p:spTree>
    <p:extLst>
      <p:ext uri="{BB962C8B-B14F-4D97-AF65-F5344CB8AC3E}">
        <p14:creationId xmlns:p14="http://schemas.microsoft.com/office/powerpoint/2010/main" val="17924787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Tukikudos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 smtClean="0"/>
              <a:t>Ominaista</a:t>
            </a:r>
            <a:r>
              <a:rPr lang="fi-FI" dirty="0"/>
              <a:t>… </a:t>
            </a:r>
            <a:endParaRPr lang="fi-FI" dirty="0" smtClean="0"/>
          </a:p>
          <a:p>
            <a:r>
              <a:rPr lang="fi-FI" dirty="0" smtClean="0"/>
              <a:t>Soluväliaine </a:t>
            </a:r>
            <a:r>
              <a:rPr lang="fi-FI" dirty="0"/>
              <a:t>sisältää solujen tuottamia erilaisia proteiinisyitä, jotka antavat tukikudokselle vetolujuutta ja elastisuutta </a:t>
            </a:r>
            <a:r>
              <a:rPr lang="fi-FI" dirty="0" smtClean="0"/>
              <a:t>	</a:t>
            </a:r>
          </a:p>
          <a:p>
            <a:r>
              <a:rPr lang="fi-FI" dirty="0" smtClean="0"/>
              <a:t>Tehtävänä </a:t>
            </a:r>
            <a:r>
              <a:rPr lang="fi-FI" dirty="0"/>
              <a:t>suojata, tukea ja liittää elimistön rakenteita yhteen, toimii energiavarastona </a:t>
            </a:r>
            <a:endParaRPr lang="fi-FI" dirty="0" smtClean="0"/>
          </a:p>
          <a:p>
            <a:r>
              <a:rPr lang="fi-FI" dirty="0" smtClean="0"/>
              <a:t>Tukikudoksia</a:t>
            </a:r>
            <a:r>
              <a:rPr lang="fi-FI" dirty="0"/>
              <a:t>: </a:t>
            </a:r>
            <a:endParaRPr lang="fi-FI" dirty="0" smtClean="0"/>
          </a:p>
          <a:p>
            <a:pPr lvl="2"/>
            <a:r>
              <a:rPr lang="fi-FI" dirty="0" smtClean="0"/>
              <a:t>Sidekudokset </a:t>
            </a:r>
          </a:p>
          <a:p>
            <a:pPr lvl="2"/>
            <a:r>
              <a:rPr lang="fi-FI" dirty="0" smtClean="0"/>
              <a:t>Rasvakudos </a:t>
            </a:r>
          </a:p>
          <a:p>
            <a:pPr lvl="2"/>
            <a:r>
              <a:rPr lang="fi-FI" dirty="0" smtClean="0"/>
              <a:t>Rustokudos </a:t>
            </a:r>
          </a:p>
          <a:p>
            <a:pPr lvl="2"/>
            <a:r>
              <a:rPr lang="fi-FI" dirty="0" smtClean="0"/>
              <a:t>Luukudos </a:t>
            </a:r>
          </a:p>
          <a:p>
            <a:pPr lvl="2"/>
            <a:r>
              <a:rPr lang="fi-FI" dirty="0" smtClean="0"/>
              <a:t>Veri </a:t>
            </a:r>
            <a:r>
              <a:rPr lang="fi-FI" dirty="0"/>
              <a:t>ja imuneste voidaan laskea tukikudoksiin kuuluviksi nestemäisiksi kudoksiksi</a:t>
            </a:r>
          </a:p>
        </p:txBody>
      </p:sp>
    </p:spTree>
    <p:extLst>
      <p:ext uri="{BB962C8B-B14F-4D97-AF65-F5344CB8AC3E}">
        <p14:creationId xmlns:p14="http://schemas.microsoft.com/office/powerpoint/2010/main" val="4073740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b="1" dirty="0" smtClean="0"/>
              <a:t>Rasvakudos </a:t>
            </a:r>
          </a:p>
          <a:p>
            <a:pPr lvl="1"/>
            <a:r>
              <a:rPr lang="fi-FI" dirty="0" smtClean="0"/>
              <a:t>Muodostunut </a:t>
            </a:r>
            <a:r>
              <a:rPr lang="fi-FI" dirty="0"/>
              <a:t>lähes yksinomaan </a:t>
            </a:r>
            <a:r>
              <a:rPr lang="fi-FI" dirty="0" smtClean="0"/>
              <a:t>	rasvasoluista </a:t>
            </a:r>
          </a:p>
          <a:p>
            <a:pPr lvl="1"/>
            <a:r>
              <a:rPr lang="fi-FI" dirty="0" smtClean="0"/>
              <a:t>Varastoivat </a:t>
            </a:r>
            <a:r>
              <a:rPr lang="fi-FI" dirty="0"/>
              <a:t>sisäänsä rasvaa </a:t>
            </a:r>
            <a:r>
              <a:rPr lang="fi-FI" dirty="0" smtClean="0"/>
              <a:t>	rasvapisaroina </a:t>
            </a:r>
            <a:r>
              <a:rPr lang="fi-FI" dirty="0"/>
              <a:t>ravintotilanteen mukaan </a:t>
            </a:r>
          </a:p>
          <a:p>
            <a:pPr lvl="1"/>
            <a:r>
              <a:rPr lang="fi-FI" dirty="0" smtClean="0"/>
              <a:t>Erityisesti </a:t>
            </a:r>
            <a:r>
              <a:rPr lang="fi-FI" dirty="0"/>
              <a:t>ihonalaiskudoksessa ja </a:t>
            </a:r>
            <a:r>
              <a:rPr lang="fi-FI" dirty="0" smtClean="0"/>
              <a:t>	sisäelinten </a:t>
            </a:r>
            <a:r>
              <a:rPr lang="fi-FI" dirty="0"/>
              <a:t>ympärillä </a:t>
            </a:r>
          </a:p>
          <a:p>
            <a:pPr lvl="1"/>
            <a:r>
              <a:rPr lang="fi-FI" dirty="0" smtClean="0"/>
              <a:t>Toimii </a:t>
            </a:r>
            <a:r>
              <a:rPr lang="fi-FI" dirty="0"/>
              <a:t>ihon alla lämmön eristäjänä ja </a:t>
            </a:r>
            <a:r>
              <a:rPr lang="fi-FI" dirty="0" smtClean="0"/>
              <a:t>	tärkeänä </a:t>
            </a:r>
            <a:r>
              <a:rPr lang="fi-FI" dirty="0"/>
              <a:t>energiavaraston</a:t>
            </a:r>
          </a:p>
        </p:txBody>
      </p:sp>
    </p:spTree>
    <p:extLst>
      <p:ext uri="{BB962C8B-B14F-4D97-AF65-F5344CB8AC3E}">
        <p14:creationId xmlns:p14="http://schemas.microsoft.com/office/powerpoint/2010/main" val="24713215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b="1" dirty="0" smtClean="0"/>
              <a:t>Sidekudos</a:t>
            </a:r>
            <a:r>
              <a:rPr lang="fi-FI" b="1" dirty="0"/>
              <a:t>: </a:t>
            </a:r>
          </a:p>
          <a:p>
            <a:pPr lvl="1"/>
            <a:r>
              <a:rPr lang="fi-FI" dirty="0" smtClean="0"/>
              <a:t>Löyhä </a:t>
            </a:r>
            <a:r>
              <a:rPr lang="fi-FI" dirty="0"/>
              <a:t>sidekudos </a:t>
            </a:r>
          </a:p>
          <a:p>
            <a:pPr lvl="1"/>
            <a:r>
              <a:rPr lang="fi-FI" dirty="0" smtClean="0"/>
              <a:t>Tiivis </a:t>
            </a:r>
            <a:r>
              <a:rPr lang="fi-FI" dirty="0"/>
              <a:t>sidekudos </a:t>
            </a:r>
          </a:p>
          <a:p>
            <a:pPr lvl="2"/>
            <a:r>
              <a:rPr lang="fi-FI" dirty="0" smtClean="0"/>
              <a:t>Yksinkertaisin </a:t>
            </a:r>
            <a:r>
              <a:rPr lang="fi-FI" dirty="0"/>
              <a:t>tukikudoksen muoto </a:t>
            </a:r>
            <a:r>
              <a:rPr lang="fi-FI" dirty="0" smtClean="0"/>
              <a:t>	</a:t>
            </a:r>
          </a:p>
          <a:p>
            <a:pPr lvl="2"/>
            <a:r>
              <a:rPr lang="fi-FI" dirty="0" smtClean="0"/>
              <a:t>Kaikkialla </a:t>
            </a:r>
            <a:r>
              <a:rPr lang="fi-FI" dirty="0"/>
              <a:t>elimistössä </a:t>
            </a:r>
          </a:p>
          <a:p>
            <a:r>
              <a:rPr lang="fi-FI" b="1" dirty="0" smtClean="0"/>
              <a:t>Ominaista</a:t>
            </a:r>
            <a:r>
              <a:rPr lang="fi-FI" b="1" dirty="0"/>
              <a:t>… </a:t>
            </a:r>
          </a:p>
          <a:p>
            <a:pPr lvl="1"/>
            <a:r>
              <a:rPr lang="fi-FI" dirty="0" smtClean="0"/>
              <a:t>Sisältää </a:t>
            </a:r>
            <a:r>
              <a:rPr lang="fi-FI" dirty="0"/>
              <a:t>jakautumiskykynsä säilyttäviä </a:t>
            </a:r>
            <a:r>
              <a:rPr lang="fi-FI" dirty="0" smtClean="0"/>
              <a:t>	sidekudossoluja </a:t>
            </a:r>
            <a:r>
              <a:rPr lang="fi-FI" dirty="0"/>
              <a:t>sekä runsaasti niiden </a:t>
            </a:r>
            <a:r>
              <a:rPr lang="fi-FI" dirty="0" smtClean="0"/>
              <a:t>	muodostamaa </a:t>
            </a:r>
            <a:r>
              <a:rPr lang="fi-FI" dirty="0"/>
              <a:t>kollageeni- ja </a:t>
            </a:r>
            <a:r>
              <a:rPr lang="fi-FI" dirty="0" err="1"/>
              <a:t>kimmosyitä</a:t>
            </a:r>
            <a:r>
              <a:rPr lang="fi-FI" dirty="0"/>
              <a:t> </a:t>
            </a:r>
            <a:r>
              <a:rPr lang="fi-FI" dirty="0" smtClean="0"/>
              <a:t>sisältävää 	soluväliainetta </a:t>
            </a:r>
          </a:p>
          <a:p>
            <a:pPr lvl="1"/>
            <a:r>
              <a:rPr lang="fi-FI" dirty="0" smtClean="0"/>
              <a:t>Säikeet </a:t>
            </a:r>
            <a:r>
              <a:rPr lang="fi-FI" dirty="0"/>
              <a:t>vastaat tukikudosten vetolujuudesta ja </a:t>
            </a:r>
            <a:r>
              <a:rPr lang="fi-FI" dirty="0" smtClean="0"/>
              <a:t>	kimmoisuudesta </a:t>
            </a:r>
          </a:p>
          <a:p>
            <a:pPr lvl="1"/>
            <a:r>
              <a:rPr lang="fi-FI" dirty="0" smtClean="0"/>
              <a:t>Uusiutuu </a:t>
            </a:r>
            <a:r>
              <a:rPr lang="fi-FI" dirty="0"/>
              <a:t>hyvin</a:t>
            </a:r>
          </a:p>
        </p:txBody>
      </p:sp>
    </p:spTree>
    <p:extLst>
      <p:ext uri="{BB962C8B-B14F-4D97-AF65-F5344CB8AC3E}">
        <p14:creationId xmlns:p14="http://schemas.microsoft.com/office/powerpoint/2010/main" val="12209866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Rustokudos </a:t>
            </a:r>
          </a:p>
          <a:p>
            <a:pPr lvl="1"/>
            <a:r>
              <a:rPr lang="fi-FI" dirty="0" smtClean="0"/>
              <a:t>Joustavaa </a:t>
            </a:r>
            <a:r>
              <a:rPr lang="fi-FI" dirty="0"/>
              <a:t>ja kestävää kudosta </a:t>
            </a:r>
            <a:endParaRPr lang="fi-FI" dirty="0" smtClean="0"/>
          </a:p>
          <a:p>
            <a:pPr lvl="1"/>
            <a:r>
              <a:rPr lang="fi-FI" dirty="0" smtClean="0"/>
              <a:t>Kaikkien </a:t>
            </a:r>
            <a:r>
              <a:rPr lang="fi-FI" dirty="0"/>
              <a:t>nivelten nivelpinnoilla, selkärangan välilevyissä, korvan lehdessä, rintakehässä antamassa kestävyyttä tai taipuisuutta </a:t>
            </a:r>
            <a:endParaRPr lang="fi-FI" dirty="0" smtClean="0"/>
          </a:p>
          <a:p>
            <a:pPr lvl="1"/>
            <a:r>
              <a:rPr lang="fi-FI" dirty="0" smtClean="0"/>
              <a:t>Ei </a:t>
            </a:r>
            <a:r>
              <a:rPr lang="fi-FI" dirty="0"/>
              <a:t>verisuonia </a:t>
            </a:r>
            <a:endParaRPr lang="fi-FI" dirty="0" smtClean="0"/>
          </a:p>
          <a:p>
            <a:pPr lvl="1"/>
            <a:r>
              <a:rPr lang="fi-FI" dirty="0" smtClean="0"/>
              <a:t>Ei </a:t>
            </a:r>
            <a:r>
              <a:rPr lang="fi-FI" dirty="0"/>
              <a:t>hermoja</a:t>
            </a:r>
          </a:p>
        </p:txBody>
      </p:sp>
    </p:spTree>
    <p:extLst>
      <p:ext uri="{BB962C8B-B14F-4D97-AF65-F5344CB8AC3E}">
        <p14:creationId xmlns:p14="http://schemas.microsoft.com/office/powerpoint/2010/main" val="3592323071"/>
      </p:ext>
    </p:extLst>
  </p:cSld>
  <p:clrMapOvr>
    <a:masterClrMapping/>
  </p:clrMapOvr>
</p:sld>
</file>

<file path=ppt/theme/theme1.xml><?xml version="1.0" encoding="utf-8"?>
<a:theme xmlns:a="http://schemas.openxmlformats.org/drawingml/2006/main" name="Esitys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LSKKY PowerPoint diapohja 2011 v1</Template>
  <TotalTime>32</TotalTime>
  <Words>388</Words>
  <Application>Microsoft Office PowerPoint</Application>
  <PresentationFormat>Näytössä katseltava diaesitys (4:3)</PresentationFormat>
  <Paragraphs>87</Paragraphs>
  <Slides>13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3</vt:i4>
      </vt:variant>
      <vt:variant>
        <vt:lpstr>Dian otsikot</vt:lpstr>
      </vt:variant>
      <vt:variant>
        <vt:i4>13</vt:i4>
      </vt:variant>
    </vt:vector>
  </HeadingPairs>
  <TitlesOfParts>
    <vt:vector size="18" baseType="lpstr">
      <vt:lpstr>Arial</vt:lpstr>
      <vt:lpstr>Calibri</vt:lpstr>
      <vt:lpstr>Esitys1</vt:lpstr>
      <vt:lpstr>Mukautettu suunnittelumalli</vt:lpstr>
      <vt:lpstr>1_Mukautettu suunnittelumalli</vt:lpstr>
      <vt:lpstr>KUDOKSET</vt:lpstr>
      <vt:lpstr>Kudokset</vt:lpstr>
      <vt:lpstr>Pinta eli epiteelikudos</vt:lpstr>
      <vt:lpstr>1. PINTA- ELI EPITEELIKUDOS</vt:lpstr>
      <vt:lpstr>Jatkuu</vt:lpstr>
      <vt:lpstr>Tukikudos</vt:lpstr>
      <vt:lpstr>PowerPoint-esitys</vt:lpstr>
      <vt:lpstr>PowerPoint-esitys</vt:lpstr>
      <vt:lpstr>PowerPoint-esitys</vt:lpstr>
      <vt:lpstr>PowerPoint-esitys</vt:lpstr>
      <vt:lpstr>Jatkuu</vt:lpstr>
      <vt:lpstr>Lihaskudos</vt:lpstr>
      <vt:lpstr>Lähteet</vt:lpstr>
    </vt:vector>
  </TitlesOfParts>
  <Company>AteaDesign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Mähönen Anne</dc:creator>
  <cp:lastModifiedBy>Marika Leppänen</cp:lastModifiedBy>
  <cp:revision>7</cp:revision>
  <dcterms:created xsi:type="dcterms:W3CDTF">2015-08-12T12:22:38Z</dcterms:created>
  <dcterms:modified xsi:type="dcterms:W3CDTF">2020-04-24T07:47:42Z</dcterms:modified>
</cp:coreProperties>
</file>