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30"/>
  </p:notesMasterIdLst>
  <p:handoutMasterIdLst>
    <p:handoutMasterId r:id="rId31"/>
  </p:handoutMasterIdLst>
  <p:sldIdLst>
    <p:sldId id="262" r:id="rId5"/>
    <p:sldId id="264" r:id="rId6"/>
    <p:sldId id="265" r:id="rId7"/>
    <p:sldId id="266" r:id="rId8"/>
    <p:sldId id="269" r:id="rId9"/>
    <p:sldId id="267" r:id="rId10"/>
    <p:sldId id="268" r:id="rId11"/>
    <p:sldId id="270" r:id="rId12"/>
    <p:sldId id="288" r:id="rId13"/>
    <p:sldId id="287" r:id="rId14"/>
    <p:sldId id="290" r:id="rId15"/>
    <p:sldId id="291" r:id="rId16"/>
    <p:sldId id="289" r:id="rId17"/>
    <p:sldId id="292" r:id="rId18"/>
    <p:sldId id="293" r:id="rId19"/>
    <p:sldId id="272" r:id="rId20"/>
    <p:sldId id="277" r:id="rId21"/>
    <p:sldId id="273" r:id="rId22"/>
    <p:sldId id="278" r:id="rId23"/>
    <p:sldId id="279" r:id="rId24"/>
    <p:sldId id="274" r:id="rId25"/>
    <p:sldId id="276" r:id="rId26"/>
    <p:sldId id="286" r:id="rId27"/>
    <p:sldId id="275" r:id="rId28"/>
    <p:sldId id="285" r:id="rId2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2260"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37EE9C-2D87-A028-D8BA-C76090064A1C}" name="Nina Kukkasniemi (TAMK)" initials="NK(" userId="S::nina.kukkasniemi@tuni.fi::475c3659-4520-4bf8-8d39-06a4c884cf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B9D7"/>
    <a:srgbClr val="4E008E"/>
    <a:srgbClr val="7DCDBE"/>
    <a:srgbClr val="EFEFEF"/>
    <a:srgbClr val="FFDCA5"/>
    <a:srgbClr val="F07387"/>
    <a:srgbClr val="F5A5C8"/>
    <a:srgbClr val="82C8F0"/>
    <a:srgbClr val="270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A4C56C-CDD0-490D-B112-8659DFF4BBE7}" v="3" dt="2024-05-27T10:47:07.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8" autoAdjust="0"/>
    <p:restoredTop sz="88141" autoAdjust="0"/>
  </p:normalViewPr>
  <p:slideViewPr>
    <p:cSldViewPr snapToObjects="1" showGuides="1">
      <p:cViewPr varScale="1">
        <p:scale>
          <a:sx n="59" d="100"/>
          <a:sy n="59" d="100"/>
        </p:scale>
        <p:origin x="1048" y="48"/>
      </p:cViewPr>
      <p:guideLst>
        <p:guide orient="horz" pos="2160"/>
        <p:guide orient="horz" pos="22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92"/>
    </p:cViewPr>
  </p:sorterViewPr>
  <p:notesViewPr>
    <p:cSldViewPr snapToObjects="1" showGuides="1">
      <p:cViewPr varScale="1">
        <p:scale>
          <a:sx n="156" d="100"/>
          <a:sy n="156" d="100"/>
        </p:scale>
        <p:origin x="54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ja Lähteenmäki (TAMK)" userId="ee232dbd-0a33-43c4-bfc8-1e13bbcfcdae" providerId="ADAL" clId="{42A4C56C-CDD0-490D-B112-8659DFF4BBE7}"/>
    <pc:docChg chg="undo custSel modSld">
      <pc:chgData name="Eija Lähteenmäki (TAMK)" userId="ee232dbd-0a33-43c4-bfc8-1e13bbcfcdae" providerId="ADAL" clId="{42A4C56C-CDD0-490D-B112-8659DFF4BBE7}" dt="2024-05-28T10:00:39.968" v="165" actId="6549"/>
      <pc:docMkLst>
        <pc:docMk/>
      </pc:docMkLst>
      <pc:sldChg chg="modSp mod delCm">
        <pc:chgData name="Eija Lähteenmäki (TAMK)" userId="ee232dbd-0a33-43c4-bfc8-1e13bbcfcdae" providerId="ADAL" clId="{42A4C56C-CDD0-490D-B112-8659DFF4BBE7}" dt="2024-05-27T10:09:23.744" v="2" actId="207"/>
        <pc:sldMkLst>
          <pc:docMk/>
          <pc:sldMk cId="159995004" sldId="264"/>
        </pc:sldMkLst>
        <pc:spChg chg="mod">
          <ac:chgData name="Eija Lähteenmäki (TAMK)" userId="ee232dbd-0a33-43c4-bfc8-1e13bbcfcdae" providerId="ADAL" clId="{42A4C56C-CDD0-490D-B112-8659DFF4BBE7}" dt="2024-05-27T10:09:23.744" v="2" actId="207"/>
          <ac:spMkLst>
            <pc:docMk/>
            <pc:sldMk cId="159995004" sldId="264"/>
            <ac:spMk id="7" creationId="{C144660B-64A7-84B5-A542-ECE4AF51E086}"/>
          </ac:spMkLst>
        </pc:spChg>
        <pc:extLst>
          <p:ext xmlns:p="http://schemas.openxmlformats.org/presentationml/2006/main" uri="{D6D511B9-2390-475A-947B-AFAB55BFBCF1}">
            <pc226:cmChg xmlns:pc226="http://schemas.microsoft.com/office/powerpoint/2022/06/main/command" chg="del">
              <pc226:chgData name="Eija Lähteenmäki (TAMK)" userId="ee232dbd-0a33-43c4-bfc8-1e13bbcfcdae" providerId="ADAL" clId="{42A4C56C-CDD0-490D-B112-8659DFF4BBE7}" dt="2024-05-27T08:31:31.676" v="0"/>
              <pc2:cmMkLst xmlns:pc2="http://schemas.microsoft.com/office/powerpoint/2019/9/main/command">
                <pc:docMk/>
                <pc:sldMk cId="159995004" sldId="264"/>
                <pc2:cmMk id="{2F98136A-7621-40B1-A7DF-71DCB3FE13D6}"/>
              </pc2:cmMkLst>
            </pc226:cmChg>
          </p:ext>
        </pc:extLst>
      </pc:sldChg>
      <pc:sldChg chg="modSp mod delCm">
        <pc:chgData name="Eija Lähteenmäki (TAMK)" userId="ee232dbd-0a33-43c4-bfc8-1e13bbcfcdae" providerId="ADAL" clId="{42A4C56C-CDD0-490D-B112-8659DFF4BBE7}" dt="2024-05-27T10:12:01.234" v="4" actId="207"/>
        <pc:sldMkLst>
          <pc:docMk/>
          <pc:sldMk cId="136812777" sldId="265"/>
        </pc:sldMkLst>
        <pc:spChg chg="mod">
          <ac:chgData name="Eija Lähteenmäki (TAMK)" userId="ee232dbd-0a33-43c4-bfc8-1e13bbcfcdae" providerId="ADAL" clId="{42A4C56C-CDD0-490D-B112-8659DFF4BBE7}" dt="2024-05-27T10:12:01.234" v="4" actId="207"/>
          <ac:spMkLst>
            <pc:docMk/>
            <pc:sldMk cId="136812777" sldId="265"/>
            <ac:spMk id="3" creationId="{30B0A35C-F778-6C51-9F36-0F0D96E42530}"/>
          </ac:spMkLst>
        </pc:spChg>
        <pc:extLst>
          <p:ext xmlns:p="http://schemas.openxmlformats.org/presentationml/2006/main" uri="{D6D511B9-2390-475A-947B-AFAB55BFBCF1}">
            <pc226:cmChg xmlns:pc226="http://schemas.microsoft.com/office/powerpoint/2022/06/main/command" chg="del">
              <pc226:chgData name="Eija Lähteenmäki (TAMK)" userId="ee232dbd-0a33-43c4-bfc8-1e13bbcfcdae" providerId="ADAL" clId="{42A4C56C-CDD0-490D-B112-8659DFF4BBE7}" dt="2024-05-27T10:11:53.324" v="3"/>
              <pc2:cmMkLst xmlns:pc2="http://schemas.microsoft.com/office/powerpoint/2019/9/main/command">
                <pc:docMk/>
                <pc:sldMk cId="136812777" sldId="265"/>
                <pc2:cmMk id="{06A09107-F54A-45AC-9759-D765253F490A}"/>
              </pc2:cmMkLst>
            </pc226:cmChg>
          </p:ext>
        </pc:extLst>
      </pc:sldChg>
      <pc:sldChg chg="modSp mod delCm">
        <pc:chgData name="Eija Lähteenmäki (TAMK)" userId="ee232dbd-0a33-43c4-bfc8-1e13bbcfcdae" providerId="ADAL" clId="{42A4C56C-CDD0-490D-B112-8659DFF4BBE7}" dt="2024-05-27T10:13:18.374" v="7" actId="207"/>
        <pc:sldMkLst>
          <pc:docMk/>
          <pc:sldMk cId="2158427463" sldId="266"/>
        </pc:sldMkLst>
        <pc:spChg chg="mod">
          <ac:chgData name="Eija Lähteenmäki (TAMK)" userId="ee232dbd-0a33-43c4-bfc8-1e13bbcfcdae" providerId="ADAL" clId="{42A4C56C-CDD0-490D-B112-8659DFF4BBE7}" dt="2024-05-27T10:13:18.374" v="7" actId="207"/>
          <ac:spMkLst>
            <pc:docMk/>
            <pc:sldMk cId="2158427463" sldId="266"/>
            <ac:spMk id="3" creationId="{1CFFEBA0-913F-A5A8-F726-BCDA3A72C018}"/>
          </ac:spMkLst>
        </pc:spChg>
        <pc:extLst>
          <p:ext xmlns:p="http://schemas.openxmlformats.org/presentationml/2006/main" uri="{D6D511B9-2390-475A-947B-AFAB55BFBCF1}">
            <pc226:cmChg xmlns:pc226="http://schemas.microsoft.com/office/powerpoint/2022/06/main/command" chg="del">
              <pc226:chgData name="Eija Lähteenmäki (TAMK)" userId="ee232dbd-0a33-43c4-bfc8-1e13bbcfcdae" providerId="ADAL" clId="{42A4C56C-CDD0-490D-B112-8659DFF4BBE7}" dt="2024-05-27T10:13:02.754" v="6"/>
              <pc2:cmMkLst xmlns:pc2="http://schemas.microsoft.com/office/powerpoint/2019/9/main/command">
                <pc:docMk/>
                <pc:sldMk cId="2158427463" sldId="266"/>
                <pc2:cmMk id="{F3F8DC55-782B-4A7A-9894-60BF682DE966}"/>
              </pc2:cmMkLst>
            </pc226:cmChg>
          </p:ext>
        </pc:extLst>
      </pc:sldChg>
      <pc:sldChg chg="modSp mod delCm">
        <pc:chgData name="Eija Lähteenmäki (TAMK)" userId="ee232dbd-0a33-43c4-bfc8-1e13bbcfcdae" providerId="ADAL" clId="{42A4C56C-CDD0-490D-B112-8659DFF4BBE7}" dt="2024-05-28T10:00:39.968" v="165" actId="6549"/>
        <pc:sldMkLst>
          <pc:docMk/>
          <pc:sldMk cId="2727147678" sldId="267"/>
        </pc:sldMkLst>
        <pc:spChg chg="mod">
          <ac:chgData name="Eija Lähteenmäki (TAMK)" userId="ee232dbd-0a33-43c4-bfc8-1e13bbcfcdae" providerId="ADAL" clId="{42A4C56C-CDD0-490D-B112-8659DFF4BBE7}" dt="2024-05-28T10:00:39.968" v="165" actId="6549"/>
          <ac:spMkLst>
            <pc:docMk/>
            <pc:sldMk cId="2727147678" sldId="267"/>
            <ac:spMk id="3" creationId="{1207500C-D55A-C199-2DAA-D5492CCB5078}"/>
          </ac:spMkLst>
        </pc:spChg>
        <pc:extLst>
          <p:ext xmlns:p="http://schemas.openxmlformats.org/presentationml/2006/main" uri="{D6D511B9-2390-475A-947B-AFAB55BFBCF1}">
            <pc226:cmChg xmlns:pc226="http://schemas.microsoft.com/office/powerpoint/2022/06/main/command" chg="del">
              <pc226:chgData name="Eija Lähteenmäki (TAMK)" userId="ee232dbd-0a33-43c4-bfc8-1e13bbcfcdae" providerId="ADAL" clId="{42A4C56C-CDD0-490D-B112-8659DFF4BBE7}" dt="2024-05-27T10:15:29.734" v="11"/>
              <pc2:cmMkLst xmlns:pc2="http://schemas.microsoft.com/office/powerpoint/2019/9/main/command">
                <pc:docMk/>
                <pc:sldMk cId="2727147678" sldId="267"/>
                <pc2:cmMk id="{D0EA691D-FB8E-4179-AE1D-72B5FFC5CC39}"/>
              </pc2:cmMkLst>
            </pc226:cmChg>
          </p:ext>
        </pc:extLst>
      </pc:sldChg>
      <pc:sldChg chg="modSp mod">
        <pc:chgData name="Eija Lähteenmäki (TAMK)" userId="ee232dbd-0a33-43c4-bfc8-1e13bbcfcdae" providerId="ADAL" clId="{42A4C56C-CDD0-490D-B112-8659DFF4BBE7}" dt="2024-05-27T10:15:41.204" v="12" actId="207"/>
        <pc:sldMkLst>
          <pc:docMk/>
          <pc:sldMk cId="3305051786" sldId="268"/>
        </pc:sldMkLst>
        <pc:spChg chg="mod">
          <ac:chgData name="Eija Lähteenmäki (TAMK)" userId="ee232dbd-0a33-43c4-bfc8-1e13bbcfcdae" providerId="ADAL" clId="{42A4C56C-CDD0-490D-B112-8659DFF4BBE7}" dt="2024-05-27T10:15:41.204" v="12" actId="207"/>
          <ac:spMkLst>
            <pc:docMk/>
            <pc:sldMk cId="3305051786" sldId="268"/>
            <ac:spMk id="3" creationId="{07FD1772-E586-051B-9124-6DFE8FFB5613}"/>
          </ac:spMkLst>
        </pc:spChg>
      </pc:sldChg>
      <pc:sldChg chg="modSp mod">
        <pc:chgData name="Eija Lähteenmäki (TAMK)" userId="ee232dbd-0a33-43c4-bfc8-1e13bbcfcdae" providerId="ADAL" clId="{42A4C56C-CDD0-490D-B112-8659DFF4BBE7}" dt="2024-05-27T10:14:03.099" v="8" actId="207"/>
        <pc:sldMkLst>
          <pc:docMk/>
          <pc:sldMk cId="4160817894" sldId="269"/>
        </pc:sldMkLst>
        <pc:spChg chg="mod">
          <ac:chgData name="Eija Lähteenmäki (TAMK)" userId="ee232dbd-0a33-43c4-bfc8-1e13bbcfcdae" providerId="ADAL" clId="{42A4C56C-CDD0-490D-B112-8659DFF4BBE7}" dt="2024-05-27T10:14:03.099" v="8" actId="207"/>
          <ac:spMkLst>
            <pc:docMk/>
            <pc:sldMk cId="4160817894" sldId="269"/>
            <ac:spMk id="3" creationId="{6A6523FE-C4DA-DC63-25B2-121AC55D174A}"/>
          </ac:spMkLst>
        </pc:spChg>
      </pc:sldChg>
      <pc:sldChg chg="modSp mod">
        <pc:chgData name="Eija Lähteenmäki (TAMK)" userId="ee232dbd-0a33-43c4-bfc8-1e13bbcfcdae" providerId="ADAL" clId="{42A4C56C-CDD0-490D-B112-8659DFF4BBE7}" dt="2024-05-27T10:24:15.277" v="31" actId="207"/>
        <pc:sldMkLst>
          <pc:docMk/>
          <pc:sldMk cId="4220801447" sldId="270"/>
        </pc:sldMkLst>
        <pc:spChg chg="mod">
          <ac:chgData name="Eija Lähteenmäki (TAMK)" userId="ee232dbd-0a33-43c4-bfc8-1e13bbcfcdae" providerId="ADAL" clId="{42A4C56C-CDD0-490D-B112-8659DFF4BBE7}" dt="2024-05-27T10:24:15.277" v="31" actId="207"/>
          <ac:spMkLst>
            <pc:docMk/>
            <pc:sldMk cId="4220801447" sldId="270"/>
            <ac:spMk id="3" creationId="{053BEF8F-B4CC-1830-B3ED-6F9C2D5E2447}"/>
          </ac:spMkLst>
        </pc:spChg>
      </pc:sldChg>
      <pc:sldChg chg="modSp mod">
        <pc:chgData name="Eija Lähteenmäki (TAMK)" userId="ee232dbd-0a33-43c4-bfc8-1e13bbcfcdae" providerId="ADAL" clId="{42A4C56C-CDD0-490D-B112-8659DFF4BBE7}" dt="2024-05-27T10:40:12.262" v="65" actId="207"/>
        <pc:sldMkLst>
          <pc:docMk/>
          <pc:sldMk cId="77496301" sldId="272"/>
        </pc:sldMkLst>
        <pc:spChg chg="mod">
          <ac:chgData name="Eija Lähteenmäki (TAMK)" userId="ee232dbd-0a33-43c4-bfc8-1e13bbcfcdae" providerId="ADAL" clId="{42A4C56C-CDD0-490D-B112-8659DFF4BBE7}" dt="2024-05-27T10:40:12.262" v="65" actId="207"/>
          <ac:spMkLst>
            <pc:docMk/>
            <pc:sldMk cId="77496301" sldId="272"/>
            <ac:spMk id="3" creationId="{07475B36-AA55-C4E6-787A-8C6721FF480C}"/>
          </ac:spMkLst>
        </pc:spChg>
      </pc:sldChg>
      <pc:sldChg chg="modSp mod">
        <pc:chgData name="Eija Lähteenmäki (TAMK)" userId="ee232dbd-0a33-43c4-bfc8-1e13bbcfcdae" providerId="ADAL" clId="{42A4C56C-CDD0-490D-B112-8659DFF4BBE7}" dt="2024-05-27T11:36:29.110" v="155" actId="6549"/>
        <pc:sldMkLst>
          <pc:docMk/>
          <pc:sldMk cId="2901631206" sldId="273"/>
        </pc:sldMkLst>
        <pc:spChg chg="mod">
          <ac:chgData name="Eija Lähteenmäki (TAMK)" userId="ee232dbd-0a33-43c4-bfc8-1e13bbcfcdae" providerId="ADAL" clId="{42A4C56C-CDD0-490D-B112-8659DFF4BBE7}" dt="2024-05-27T10:48:36.718" v="104" actId="207"/>
          <ac:spMkLst>
            <pc:docMk/>
            <pc:sldMk cId="2901631206" sldId="273"/>
            <ac:spMk id="3" creationId="{F78FA73E-AF99-8B75-1A1C-9ABA8B987287}"/>
          </ac:spMkLst>
        </pc:spChg>
        <pc:spChg chg="mod">
          <ac:chgData name="Eija Lähteenmäki (TAMK)" userId="ee232dbd-0a33-43c4-bfc8-1e13bbcfcdae" providerId="ADAL" clId="{42A4C56C-CDD0-490D-B112-8659DFF4BBE7}" dt="2024-05-27T11:36:29.110" v="155" actId="6549"/>
          <ac:spMkLst>
            <pc:docMk/>
            <pc:sldMk cId="2901631206" sldId="273"/>
            <ac:spMk id="11" creationId="{B4225F92-098C-88E2-FBED-A26ED60CCD24}"/>
          </ac:spMkLst>
        </pc:spChg>
      </pc:sldChg>
      <pc:sldChg chg="modSp mod">
        <pc:chgData name="Eija Lähteenmäki (TAMK)" userId="ee232dbd-0a33-43c4-bfc8-1e13bbcfcdae" providerId="ADAL" clId="{42A4C56C-CDD0-490D-B112-8659DFF4BBE7}" dt="2024-05-27T11:23:53.464" v="122" actId="207"/>
        <pc:sldMkLst>
          <pc:docMk/>
          <pc:sldMk cId="1788498645" sldId="274"/>
        </pc:sldMkLst>
        <pc:spChg chg="mod">
          <ac:chgData name="Eija Lähteenmäki (TAMK)" userId="ee232dbd-0a33-43c4-bfc8-1e13bbcfcdae" providerId="ADAL" clId="{42A4C56C-CDD0-490D-B112-8659DFF4BBE7}" dt="2024-05-27T11:23:53.464" v="122" actId="207"/>
          <ac:spMkLst>
            <pc:docMk/>
            <pc:sldMk cId="1788498645" sldId="274"/>
            <ac:spMk id="3" creationId="{501F1D3E-A170-1428-999D-F9E5B6B929D4}"/>
          </ac:spMkLst>
        </pc:spChg>
      </pc:sldChg>
      <pc:sldChg chg="modSp mod">
        <pc:chgData name="Eija Lähteenmäki (TAMK)" userId="ee232dbd-0a33-43c4-bfc8-1e13bbcfcdae" providerId="ADAL" clId="{42A4C56C-CDD0-490D-B112-8659DFF4BBE7}" dt="2024-05-27T11:34:11.959" v="154" actId="6549"/>
        <pc:sldMkLst>
          <pc:docMk/>
          <pc:sldMk cId="3664312763" sldId="275"/>
        </pc:sldMkLst>
        <pc:spChg chg="mod">
          <ac:chgData name="Eija Lähteenmäki (TAMK)" userId="ee232dbd-0a33-43c4-bfc8-1e13bbcfcdae" providerId="ADAL" clId="{42A4C56C-CDD0-490D-B112-8659DFF4BBE7}" dt="2024-05-27T11:34:11.959" v="154" actId="6549"/>
          <ac:spMkLst>
            <pc:docMk/>
            <pc:sldMk cId="3664312763" sldId="275"/>
            <ac:spMk id="3" creationId="{33ABADA5-E3D7-5BDF-5D18-5D0AF1AF5294}"/>
          </ac:spMkLst>
        </pc:spChg>
      </pc:sldChg>
      <pc:sldChg chg="modSp mod">
        <pc:chgData name="Eija Lähteenmäki (TAMK)" userId="ee232dbd-0a33-43c4-bfc8-1e13bbcfcdae" providerId="ADAL" clId="{42A4C56C-CDD0-490D-B112-8659DFF4BBE7}" dt="2024-05-27T11:26:47.036" v="128" actId="207"/>
        <pc:sldMkLst>
          <pc:docMk/>
          <pc:sldMk cId="2615709588" sldId="276"/>
        </pc:sldMkLst>
        <pc:spChg chg="mod">
          <ac:chgData name="Eija Lähteenmäki (TAMK)" userId="ee232dbd-0a33-43c4-bfc8-1e13bbcfcdae" providerId="ADAL" clId="{42A4C56C-CDD0-490D-B112-8659DFF4BBE7}" dt="2024-05-27T11:26:47.036" v="128" actId="207"/>
          <ac:spMkLst>
            <pc:docMk/>
            <pc:sldMk cId="2615709588" sldId="276"/>
            <ac:spMk id="3" creationId="{B2F9B277-A00F-19BE-36BF-2664F5A9EE72}"/>
          </ac:spMkLst>
        </pc:spChg>
      </pc:sldChg>
      <pc:sldChg chg="modSp mod">
        <pc:chgData name="Eija Lähteenmäki (TAMK)" userId="ee232dbd-0a33-43c4-bfc8-1e13bbcfcdae" providerId="ADAL" clId="{42A4C56C-CDD0-490D-B112-8659DFF4BBE7}" dt="2024-05-27T10:42:44.688" v="80" actId="207"/>
        <pc:sldMkLst>
          <pc:docMk/>
          <pc:sldMk cId="184526745" sldId="277"/>
        </pc:sldMkLst>
        <pc:spChg chg="mod">
          <ac:chgData name="Eija Lähteenmäki (TAMK)" userId="ee232dbd-0a33-43c4-bfc8-1e13bbcfcdae" providerId="ADAL" clId="{42A4C56C-CDD0-490D-B112-8659DFF4BBE7}" dt="2024-05-27T10:42:44.688" v="80" actId="207"/>
          <ac:spMkLst>
            <pc:docMk/>
            <pc:sldMk cId="184526745" sldId="277"/>
            <ac:spMk id="3" creationId="{5EEB6064-4D2A-4847-E259-2320A3F81FE5}"/>
          </ac:spMkLst>
        </pc:spChg>
      </pc:sldChg>
      <pc:sldChg chg="modSp mod">
        <pc:chgData name="Eija Lähteenmäki (TAMK)" userId="ee232dbd-0a33-43c4-bfc8-1e13bbcfcdae" providerId="ADAL" clId="{42A4C56C-CDD0-490D-B112-8659DFF4BBE7}" dt="2024-05-27T11:20:53.926" v="114" actId="207"/>
        <pc:sldMkLst>
          <pc:docMk/>
          <pc:sldMk cId="698877491" sldId="278"/>
        </pc:sldMkLst>
        <pc:spChg chg="mod">
          <ac:chgData name="Eija Lähteenmäki (TAMK)" userId="ee232dbd-0a33-43c4-bfc8-1e13bbcfcdae" providerId="ADAL" clId="{42A4C56C-CDD0-490D-B112-8659DFF4BBE7}" dt="2024-05-27T11:19:11.373" v="113" actId="6549"/>
          <ac:spMkLst>
            <pc:docMk/>
            <pc:sldMk cId="698877491" sldId="278"/>
            <ac:spMk id="3" creationId="{93E809B3-209B-587D-B7A0-FCFBD275C163}"/>
          </ac:spMkLst>
        </pc:spChg>
        <pc:spChg chg="mod">
          <ac:chgData name="Eija Lähteenmäki (TAMK)" userId="ee232dbd-0a33-43c4-bfc8-1e13bbcfcdae" providerId="ADAL" clId="{42A4C56C-CDD0-490D-B112-8659DFF4BBE7}" dt="2024-05-27T11:20:53.926" v="114" actId="207"/>
          <ac:spMkLst>
            <pc:docMk/>
            <pc:sldMk cId="698877491" sldId="278"/>
            <ac:spMk id="8" creationId="{EE82731B-42D0-5CEC-D9AB-F8BEC7C4E867}"/>
          </ac:spMkLst>
        </pc:spChg>
      </pc:sldChg>
      <pc:sldChg chg="modSp mod">
        <pc:chgData name="Eija Lähteenmäki (TAMK)" userId="ee232dbd-0a33-43c4-bfc8-1e13bbcfcdae" providerId="ADAL" clId="{42A4C56C-CDD0-490D-B112-8659DFF4BBE7}" dt="2024-05-27T11:21:33.689" v="115" actId="207"/>
        <pc:sldMkLst>
          <pc:docMk/>
          <pc:sldMk cId="1270664816" sldId="279"/>
        </pc:sldMkLst>
        <pc:spChg chg="mod">
          <ac:chgData name="Eija Lähteenmäki (TAMK)" userId="ee232dbd-0a33-43c4-bfc8-1e13bbcfcdae" providerId="ADAL" clId="{42A4C56C-CDD0-490D-B112-8659DFF4BBE7}" dt="2024-05-27T11:21:33.689" v="115" actId="207"/>
          <ac:spMkLst>
            <pc:docMk/>
            <pc:sldMk cId="1270664816" sldId="279"/>
            <ac:spMk id="3" creationId="{93E809B3-209B-587D-B7A0-FCFBD275C163}"/>
          </ac:spMkLst>
        </pc:spChg>
      </pc:sldChg>
      <pc:sldChg chg="modSp mod">
        <pc:chgData name="Eija Lähteenmäki (TAMK)" userId="ee232dbd-0a33-43c4-bfc8-1e13bbcfcdae" providerId="ADAL" clId="{42A4C56C-CDD0-490D-B112-8659DFF4BBE7}" dt="2024-05-27T11:29:10.627" v="139" actId="20577"/>
        <pc:sldMkLst>
          <pc:docMk/>
          <pc:sldMk cId="1187146945" sldId="286"/>
        </pc:sldMkLst>
        <pc:spChg chg="mod">
          <ac:chgData name="Eija Lähteenmäki (TAMK)" userId="ee232dbd-0a33-43c4-bfc8-1e13bbcfcdae" providerId="ADAL" clId="{42A4C56C-CDD0-490D-B112-8659DFF4BBE7}" dt="2024-05-27T11:29:10.627" v="139" actId="20577"/>
          <ac:spMkLst>
            <pc:docMk/>
            <pc:sldMk cId="1187146945" sldId="286"/>
            <ac:spMk id="3" creationId="{B2F9B277-A00F-19BE-36BF-2664F5A9EE72}"/>
          </ac:spMkLst>
        </pc:spChg>
      </pc:sldChg>
      <pc:sldChg chg="modSp mod">
        <pc:chgData name="Eija Lähteenmäki (TAMK)" userId="ee232dbd-0a33-43c4-bfc8-1e13bbcfcdae" providerId="ADAL" clId="{42A4C56C-CDD0-490D-B112-8659DFF4BBE7}" dt="2024-05-27T10:28:32.803" v="43" actId="207"/>
        <pc:sldMkLst>
          <pc:docMk/>
          <pc:sldMk cId="713062486" sldId="287"/>
        </pc:sldMkLst>
        <pc:spChg chg="mod">
          <ac:chgData name="Eija Lähteenmäki (TAMK)" userId="ee232dbd-0a33-43c4-bfc8-1e13bbcfcdae" providerId="ADAL" clId="{42A4C56C-CDD0-490D-B112-8659DFF4BBE7}" dt="2024-05-27T10:26:27.148" v="35" actId="207"/>
          <ac:spMkLst>
            <pc:docMk/>
            <pc:sldMk cId="713062486" sldId="287"/>
            <ac:spMk id="2" creationId="{0FD202F5-4CCF-8F3C-C4C1-1E0C439668CA}"/>
          </ac:spMkLst>
        </pc:spChg>
        <pc:spChg chg="mod">
          <ac:chgData name="Eija Lähteenmäki (TAMK)" userId="ee232dbd-0a33-43c4-bfc8-1e13bbcfcdae" providerId="ADAL" clId="{42A4C56C-CDD0-490D-B112-8659DFF4BBE7}" dt="2024-05-27T10:28:32.803" v="43" actId="207"/>
          <ac:spMkLst>
            <pc:docMk/>
            <pc:sldMk cId="713062486" sldId="287"/>
            <ac:spMk id="3" creationId="{19D0B635-6CC7-46C0-856A-EFCE0BE5818B}"/>
          </ac:spMkLst>
        </pc:spChg>
      </pc:sldChg>
      <pc:sldChg chg="modSp mod">
        <pc:chgData name="Eija Lähteenmäki (TAMK)" userId="ee232dbd-0a33-43c4-bfc8-1e13bbcfcdae" providerId="ADAL" clId="{42A4C56C-CDD0-490D-B112-8659DFF4BBE7}" dt="2024-05-27T10:26:19.257" v="34" actId="207"/>
        <pc:sldMkLst>
          <pc:docMk/>
          <pc:sldMk cId="1286990212" sldId="288"/>
        </pc:sldMkLst>
        <pc:spChg chg="mod">
          <ac:chgData name="Eija Lähteenmäki (TAMK)" userId="ee232dbd-0a33-43c4-bfc8-1e13bbcfcdae" providerId="ADAL" clId="{42A4C56C-CDD0-490D-B112-8659DFF4BBE7}" dt="2024-05-27T10:26:19.257" v="34" actId="207"/>
          <ac:spMkLst>
            <pc:docMk/>
            <pc:sldMk cId="1286990212" sldId="288"/>
            <ac:spMk id="2" creationId="{0FD202F5-4CCF-8F3C-C4C1-1E0C439668CA}"/>
          </ac:spMkLst>
        </pc:spChg>
        <pc:spChg chg="mod">
          <ac:chgData name="Eija Lähteenmäki (TAMK)" userId="ee232dbd-0a33-43c4-bfc8-1e13bbcfcdae" providerId="ADAL" clId="{42A4C56C-CDD0-490D-B112-8659DFF4BBE7}" dt="2024-05-27T10:25:41.557" v="33" actId="207"/>
          <ac:spMkLst>
            <pc:docMk/>
            <pc:sldMk cId="1286990212" sldId="288"/>
            <ac:spMk id="3" creationId="{19D0B635-6CC7-46C0-856A-EFCE0BE5818B}"/>
          </ac:spMkLst>
        </pc:spChg>
      </pc:sldChg>
      <pc:sldChg chg="modSp mod">
        <pc:chgData name="Eija Lähteenmäki (TAMK)" userId="ee232dbd-0a33-43c4-bfc8-1e13bbcfcdae" providerId="ADAL" clId="{42A4C56C-CDD0-490D-B112-8659DFF4BBE7}" dt="2024-05-27T10:32:47.917" v="51" actId="207"/>
        <pc:sldMkLst>
          <pc:docMk/>
          <pc:sldMk cId="414708760" sldId="289"/>
        </pc:sldMkLst>
        <pc:spChg chg="mod">
          <ac:chgData name="Eija Lähteenmäki (TAMK)" userId="ee232dbd-0a33-43c4-bfc8-1e13bbcfcdae" providerId="ADAL" clId="{42A4C56C-CDD0-490D-B112-8659DFF4BBE7}" dt="2024-05-27T10:26:51.673" v="38" actId="207"/>
          <ac:spMkLst>
            <pc:docMk/>
            <pc:sldMk cId="414708760" sldId="289"/>
            <ac:spMk id="2" creationId="{0FD202F5-4CCF-8F3C-C4C1-1E0C439668CA}"/>
          </ac:spMkLst>
        </pc:spChg>
        <pc:spChg chg="mod">
          <ac:chgData name="Eija Lähteenmäki (TAMK)" userId="ee232dbd-0a33-43c4-bfc8-1e13bbcfcdae" providerId="ADAL" clId="{42A4C56C-CDD0-490D-B112-8659DFF4BBE7}" dt="2024-05-27T10:32:47.917" v="51" actId="207"/>
          <ac:spMkLst>
            <pc:docMk/>
            <pc:sldMk cId="414708760" sldId="289"/>
            <ac:spMk id="3" creationId="{19D0B635-6CC7-46C0-856A-EFCE0BE5818B}"/>
          </ac:spMkLst>
        </pc:spChg>
      </pc:sldChg>
      <pc:sldChg chg="modSp mod">
        <pc:chgData name="Eija Lähteenmäki (TAMK)" userId="ee232dbd-0a33-43c4-bfc8-1e13bbcfcdae" providerId="ADAL" clId="{42A4C56C-CDD0-490D-B112-8659DFF4BBE7}" dt="2024-05-27T10:30:54.607" v="48" actId="207"/>
        <pc:sldMkLst>
          <pc:docMk/>
          <pc:sldMk cId="2302818174" sldId="290"/>
        </pc:sldMkLst>
        <pc:spChg chg="mod">
          <ac:chgData name="Eija Lähteenmäki (TAMK)" userId="ee232dbd-0a33-43c4-bfc8-1e13bbcfcdae" providerId="ADAL" clId="{42A4C56C-CDD0-490D-B112-8659DFF4BBE7}" dt="2024-05-27T10:26:35.667" v="36" actId="207"/>
          <ac:spMkLst>
            <pc:docMk/>
            <pc:sldMk cId="2302818174" sldId="290"/>
            <ac:spMk id="2" creationId="{0FD202F5-4CCF-8F3C-C4C1-1E0C439668CA}"/>
          </ac:spMkLst>
        </pc:spChg>
        <pc:spChg chg="mod">
          <ac:chgData name="Eija Lähteenmäki (TAMK)" userId="ee232dbd-0a33-43c4-bfc8-1e13bbcfcdae" providerId="ADAL" clId="{42A4C56C-CDD0-490D-B112-8659DFF4BBE7}" dt="2024-05-27T10:30:54.607" v="48" actId="207"/>
          <ac:spMkLst>
            <pc:docMk/>
            <pc:sldMk cId="2302818174" sldId="290"/>
            <ac:spMk id="3" creationId="{19D0B635-6CC7-46C0-856A-EFCE0BE5818B}"/>
          </ac:spMkLst>
        </pc:spChg>
      </pc:sldChg>
      <pc:sldChg chg="modSp mod">
        <pc:chgData name="Eija Lähteenmäki (TAMK)" userId="ee232dbd-0a33-43c4-bfc8-1e13bbcfcdae" providerId="ADAL" clId="{42A4C56C-CDD0-490D-B112-8659DFF4BBE7}" dt="2024-05-27T10:31:55.537" v="50" actId="207"/>
        <pc:sldMkLst>
          <pc:docMk/>
          <pc:sldMk cId="3532003195" sldId="291"/>
        </pc:sldMkLst>
        <pc:spChg chg="mod">
          <ac:chgData name="Eija Lähteenmäki (TAMK)" userId="ee232dbd-0a33-43c4-bfc8-1e13bbcfcdae" providerId="ADAL" clId="{42A4C56C-CDD0-490D-B112-8659DFF4BBE7}" dt="2024-05-27T10:26:41.543" v="37" actId="207"/>
          <ac:spMkLst>
            <pc:docMk/>
            <pc:sldMk cId="3532003195" sldId="291"/>
            <ac:spMk id="2" creationId="{0FD202F5-4CCF-8F3C-C4C1-1E0C439668CA}"/>
          </ac:spMkLst>
        </pc:spChg>
        <pc:spChg chg="mod">
          <ac:chgData name="Eija Lähteenmäki (TAMK)" userId="ee232dbd-0a33-43c4-bfc8-1e13bbcfcdae" providerId="ADAL" clId="{42A4C56C-CDD0-490D-B112-8659DFF4BBE7}" dt="2024-05-27T10:31:55.537" v="50" actId="207"/>
          <ac:spMkLst>
            <pc:docMk/>
            <pc:sldMk cId="3532003195" sldId="291"/>
            <ac:spMk id="3" creationId="{19D0B635-6CC7-46C0-856A-EFCE0BE5818B}"/>
          </ac:spMkLst>
        </pc:spChg>
      </pc:sldChg>
      <pc:sldChg chg="modSp mod">
        <pc:chgData name="Eija Lähteenmäki (TAMK)" userId="ee232dbd-0a33-43c4-bfc8-1e13bbcfcdae" providerId="ADAL" clId="{42A4C56C-CDD0-490D-B112-8659DFF4BBE7}" dt="2024-05-27T10:36:16.783" v="60" actId="207"/>
        <pc:sldMkLst>
          <pc:docMk/>
          <pc:sldMk cId="3922817200" sldId="292"/>
        </pc:sldMkLst>
        <pc:spChg chg="mod">
          <ac:chgData name="Eija Lähteenmäki (TAMK)" userId="ee232dbd-0a33-43c4-bfc8-1e13bbcfcdae" providerId="ADAL" clId="{42A4C56C-CDD0-490D-B112-8659DFF4BBE7}" dt="2024-05-27T10:26:59.968" v="39" actId="207"/>
          <ac:spMkLst>
            <pc:docMk/>
            <pc:sldMk cId="3922817200" sldId="292"/>
            <ac:spMk id="2" creationId="{0FD202F5-4CCF-8F3C-C4C1-1E0C439668CA}"/>
          </ac:spMkLst>
        </pc:spChg>
        <pc:spChg chg="mod">
          <ac:chgData name="Eija Lähteenmäki (TAMK)" userId="ee232dbd-0a33-43c4-bfc8-1e13bbcfcdae" providerId="ADAL" clId="{42A4C56C-CDD0-490D-B112-8659DFF4BBE7}" dt="2024-05-27T10:36:16.783" v="60" actId="207"/>
          <ac:spMkLst>
            <pc:docMk/>
            <pc:sldMk cId="3922817200" sldId="292"/>
            <ac:spMk id="3" creationId="{19D0B635-6CC7-46C0-856A-EFCE0BE5818B}"/>
          </ac:spMkLst>
        </pc:spChg>
      </pc:sldChg>
      <pc:sldChg chg="modSp mod">
        <pc:chgData name="Eija Lähteenmäki (TAMK)" userId="ee232dbd-0a33-43c4-bfc8-1e13bbcfcdae" providerId="ADAL" clId="{42A4C56C-CDD0-490D-B112-8659DFF4BBE7}" dt="2024-05-27T10:39:19.597" v="64" actId="207"/>
        <pc:sldMkLst>
          <pc:docMk/>
          <pc:sldMk cId="1258256270" sldId="293"/>
        </pc:sldMkLst>
        <pc:spChg chg="mod">
          <ac:chgData name="Eija Lähteenmäki (TAMK)" userId="ee232dbd-0a33-43c4-bfc8-1e13bbcfcdae" providerId="ADAL" clId="{42A4C56C-CDD0-490D-B112-8659DFF4BBE7}" dt="2024-05-27T10:27:06.788" v="40" actId="207"/>
          <ac:spMkLst>
            <pc:docMk/>
            <pc:sldMk cId="1258256270" sldId="293"/>
            <ac:spMk id="2" creationId="{0FD202F5-4CCF-8F3C-C4C1-1E0C439668CA}"/>
          </ac:spMkLst>
        </pc:spChg>
        <pc:spChg chg="mod">
          <ac:chgData name="Eija Lähteenmäki (TAMK)" userId="ee232dbd-0a33-43c4-bfc8-1e13bbcfcdae" providerId="ADAL" clId="{42A4C56C-CDD0-490D-B112-8659DFF4BBE7}" dt="2024-05-27T10:39:19.597" v="64" actId="207"/>
          <ac:spMkLst>
            <pc:docMk/>
            <pc:sldMk cId="1258256270" sldId="293"/>
            <ac:spMk id="3" creationId="{19D0B635-6CC7-46C0-856A-EFCE0BE5818B}"/>
          </ac:spMkLst>
        </pc:spChg>
      </pc:sldChg>
    </pc:docChg>
  </pc:docChgLst>
  <pc:docChgLst>
    <pc:chgData name="Eija Lähteenmäki (TAMK)" userId="ee232dbd-0a33-43c4-bfc8-1e13bbcfcdae" providerId="ADAL" clId="{DE84781A-4E00-4B65-A30E-0CA334E163B1}"/>
    <pc:docChg chg="undo custSel modSld">
      <pc:chgData name="Eija Lähteenmäki (TAMK)" userId="ee232dbd-0a33-43c4-bfc8-1e13bbcfcdae" providerId="ADAL" clId="{DE84781A-4E00-4B65-A30E-0CA334E163B1}" dt="2024-05-27T07:49:42.339" v="1114"/>
      <pc:docMkLst>
        <pc:docMk/>
      </pc:docMkLst>
      <pc:sldChg chg="modSp mod">
        <pc:chgData name="Eija Lähteenmäki (TAMK)" userId="ee232dbd-0a33-43c4-bfc8-1e13bbcfcdae" providerId="ADAL" clId="{DE84781A-4E00-4B65-A30E-0CA334E163B1}" dt="2024-05-20T08:31:26.685" v="1" actId="207"/>
        <pc:sldMkLst>
          <pc:docMk/>
          <pc:sldMk cId="136812777" sldId="265"/>
        </pc:sldMkLst>
        <pc:spChg chg="mod">
          <ac:chgData name="Eija Lähteenmäki (TAMK)" userId="ee232dbd-0a33-43c4-bfc8-1e13bbcfcdae" providerId="ADAL" clId="{DE84781A-4E00-4B65-A30E-0CA334E163B1}" dt="2024-05-20T08:31:26.685" v="1" actId="207"/>
          <ac:spMkLst>
            <pc:docMk/>
            <pc:sldMk cId="136812777" sldId="265"/>
            <ac:spMk id="3" creationId="{30B0A35C-F778-6C51-9F36-0F0D96E42530}"/>
          </ac:spMkLst>
        </pc:spChg>
      </pc:sldChg>
      <pc:sldChg chg="modSp mod">
        <pc:chgData name="Eija Lähteenmäki (TAMK)" userId="ee232dbd-0a33-43c4-bfc8-1e13bbcfcdae" providerId="ADAL" clId="{DE84781A-4E00-4B65-A30E-0CA334E163B1}" dt="2024-05-27T07:49:42.339" v="1114"/>
        <pc:sldMkLst>
          <pc:docMk/>
          <pc:sldMk cId="2158427463" sldId="266"/>
        </pc:sldMkLst>
        <pc:spChg chg="mod">
          <ac:chgData name="Eija Lähteenmäki (TAMK)" userId="ee232dbd-0a33-43c4-bfc8-1e13bbcfcdae" providerId="ADAL" clId="{DE84781A-4E00-4B65-A30E-0CA334E163B1}" dt="2024-05-27T07:49:42.339" v="1114"/>
          <ac:spMkLst>
            <pc:docMk/>
            <pc:sldMk cId="2158427463" sldId="266"/>
            <ac:spMk id="3" creationId="{1CFFEBA0-913F-A5A8-F726-BCDA3A72C018}"/>
          </ac:spMkLst>
        </pc:spChg>
      </pc:sldChg>
      <pc:sldChg chg="modSp mod">
        <pc:chgData name="Eija Lähteenmäki (TAMK)" userId="ee232dbd-0a33-43c4-bfc8-1e13bbcfcdae" providerId="ADAL" clId="{DE84781A-4E00-4B65-A30E-0CA334E163B1}" dt="2024-05-20T08:46:09.511" v="263" actId="207"/>
        <pc:sldMkLst>
          <pc:docMk/>
          <pc:sldMk cId="2727147678" sldId="267"/>
        </pc:sldMkLst>
        <pc:spChg chg="mod">
          <ac:chgData name="Eija Lähteenmäki (TAMK)" userId="ee232dbd-0a33-43c4-bfc8-1e13bbcfcdae" providerId="ADAL" clId="{DE84781A-4E00-4B65-A30E-0CA334E163B1}" dt="2024-05-20T08:46:09.511" v="263" actId="207"/>
          <ac:spMkLst>
            <pc:docMk/>
            <pc:sldMk cId="2727147678" sldId="267"/>
            <ac:spMk id="3" creationId="{1207500C-D55A-C199-2DAA-D5492CCB5078}"/>
          </ac:spMkLst>
        </pc:spChg>
      </pc:sldChg>
      <pc:sldChg chg="modSp mod">
        <pc:chgData name="Eija Lähteenmäki (TAMK)" userId="ee232dbd-0a33-43c4-bfc8-1e13bbcfcdae" providerId="ADAL" clId="{DE84781A-4E00-4B65-A30E-0CA334E163B1}" dt="2024-05-20T08:46:30.271" v="268" actId="207"/>
        <pc:sldMkLst>
          <pc:docMk/>
          <pc:sldMk cId="3305051786" sldId="268"/>
        </pc:sldMkLst>
        <pc:spChg chg="mod">
          <ac:chgData name="Eija Lähteenmäki (TAMK)" userId="ee232dbd-0a33-43c4-bfc8-1e13bbcfcdae" providerId="ADAL" clId="{DE84781A-4E00-4B65-A30E-0CA334E163B1}" dt="2024-05-20T08:46:30.271" v="268" actId="207"/>
          <ac:spMkLst>
            <pc:docMk/>
            <pc:sldMk cId="3305051786" sldId="268"/>
            <ac:spMk id="3" creationId="{07FD1772-E586-051B-9124-6DFE8FFB5613}"/>
          </ac:spMkLst>
        </pc:spChg>
      </pc:sldChg>
      <pc:sldChg chg="modSp mod">
        <pc:chgData name="Eija Lähteenmäki (TAMK)" userId="ee232dbd-0a33-43c4-bfc8-1e13bbcfcdae" providerId="ADAL" clId="{DE84781A-4E00-4B65-A30E-0CA334E163B1}" dt="2024-05-20T08:39:00.457" v="81" actId="207"/>
        <pc:sldMkLst>
          <pc:docMk/>
          <pc:sldMk cId="4160817894" sldId="269"/>
        </pc:sldMkLst>
        <pc:spChg chg="mod">
          <ac:chgData name="Eija Lähteenmäki (TAMK)" userId="ee232dbd-0a33-43c4-bfc8-1e13bbcfcdae" providerId="ADAL" clId="{DE84781A-4E00-4B65-A30E-0CA334E163B1}" dt="2024-05-20T08:39:00.457" v="81" actId="207"/>
          <ac:spMkLst>
            <pc:docMk/>
            <pc:sldMk cId="4160817894" sldId="269"/>
            <ac:spMk id="3" creationId="{6A6523FE-C4DA-DC63-25B2-121AC55D174A}"/>
          </ac:spMkLst>
        </pc:spChg>
      </pc:sldChg>
      <pc:sldChg chg="modSp mod">
        <pc:chgData name="Eija Lähteenmäki (TAMK)" userId="ee232dbd-0a33-43c4-bfc8-1e13bbcfcdae" providerId="ADAL" clId="{DE84781A-4E00-4B65-A30E-0CA334E163B1}" dt="2024-05-21T05:55:48.532" v="480" actId="207"/>
        <pc:sldMkLst>
          <pc:docMk/>
          <pc:sldMk cId="4220801447" sldId="270"/>
        </pc:sldMkLst>
        <pc:spChg chg="mod">
          <ac:chgData name="Eija Lähteenmäki (TAMK)" userId="ee232dbd-0a33-43c4-bfc8-1e13bbcfcdae" providerId="ADAL" clId="{DE84781A-4E00-4B65-A30E-0CA334E163B1}" dt="2024-05-21T05:55:48.532" v="480" actId="207"/>
          <ac:spMkLst>
            <pc:docMk/>
            <pc:sldMk cId="4220801447" sldId="270"/>
            <ac:spMk id="3" creationId="{053BEF8F-B4CC-1830-B3ED-6F9C2D5E2447}"/>
          </ac:spMkLst>
        </pc:spChg>
      </pc:sldChg>
      <pc:sldChg chg="modSp mod">
        <pc:chgData name="Eija Lähteenmäki (TAMK)" userId="ee232dbd-0a33-43c4-bfc8-1e13bbcfcdae" providerId="ADAL" clId="{DE84781A-4E00-4B65-A30E-0CA334E163B1}" dt="2024-05-21T06:21:39.035" v="818" actId="207"/>
        <pc:sldMkLst>
          <pc:docMk/>
          <pc:sldMk cId="77496301" sldId="272"/>
        </pc:sldMkLst>
        <pc:spChg chg="mod">
          <ac:chgData name="Eija Lähteenmäki (TAMK)" userId="ee232dbd-0a33-43c4-bfc8-1e13bbcfcdae" providerId="ADAL" clId="{DE84781A-4E00-4B65-A30E-0CA334E163B1}" dt="2024-05-21T06:21:39.035" v="818" actId="207"/>
          <ac:spMkLst>
            <pc:docMk/>
            <pc:sldMk cId="77496301" sldId="272"/>
            <ac:spMk id="3" creationId="{07475B36-AA55-C4E6-787A-8C6721FF480C}"/>
          </ac:spMkLst>
        </pc:spChg>
      </pc:sldChg>
      <pc:sldChg chg="modSp mod">
        <pc:chgData name="Eija Lähteenmäki (TAMK)" userId="ee232dbd-0a33-43c4-bfc8-1e13bbcfcdae" providerId="ADAL" clId="{DE84781A-4E00-4B65-A30E-0CA334E163B1}" dt="2024-05-21T06:41:03.972" v="917" actId="207"/>
        <pc:sldMkLst>
          <pc:docMk/>
          <pc:sldMk cId="2901631206" sldId="273"/>
        </pc:sldMkLst>
        <pc:spChg chg="mod">
          <ac:chgData name="Eija Lähteenmäki (TAMK)" userId="ee232dbd-0a33-43c4-bfc8-1e13bbcfcdae" providerId="ADAL" clId="{DE84781A-4E00-4B65-A30E-0CA334E163B1}" dt="2024-05-21T06:41:03.972" v="917" actId="207"/>
          <ac:spMkLst>
            <pc:docMk/>
            <pc:sldMk cId="2901631206" sldId="273"/>
            <ac:spMk id="3" creationId="{F78FA73E-AF99-8B75-1A1C-9ABA8B987287}"/>
          </ac:spMkLst>
        </pc:spChg>
      </pc:sldChg>
      <pc:sldChg chg="modSp mod">
        <pc:chgData name="Eija Lähteenmäki (TAMK)" userId="ee232dbd-0a33-43c4-bfc8-1e13bbcfcdae" providerId="ADAL" clId="{DE84781A-4E00-4B65-A30E-0CA334E163B1}" dt="2024-05-21T06:48:47.125" v="1007" actId="207"/>
        <pc:sldMkLst>
          <pc:docMk/>
          <pc:sldMk cId="1788498645" sldId="274"/>
        </pc:sldMkLst>
        <pc:spChg chg="mod">
          <ac:chgData name="Eija Lähteenmäki (TAMK)" userId="ee232dbd-0a33-43c4-bfc8-1e13bbcfcdae" providerId="ADAL" clId="{DE84781A-4E00-4B65-A30E-0CA334E163B1}" dt="2024-05-21T06:48:47.125" v="1007" actId="207"/>
          <ac:spMkLst>
            <pc:docMk/>
            <pc:sldMk cId="1788498645" sldId="274"/>
            <ac:spMk id="3" creationId="{501F1D3E-A170-1428-999D-F9E5B6B929D4}"/>
          </ac:spMkLst>
        </pc:spChg>
      </pc:sldChg>
      <pc:sldChg chg="modSp mod">
        <pc:chgData name="Eija Lähteenmäki (TAMK)" userId="ee232dbd-0a33-43c4-bfc8-1e13bbcfcdae" providerId="ADAL" clId="{DE84781A-4E00-4B65-A30E-0CA334E163B1}" dt="2024-05-21T06:57:04.734" v="1112" actId="207"/>
        <pc:sldMkLst>
          <pc:docMk/>
          <pc:sldMk cId="3664312763" sldId="275"/>
        </pc:sldMkLst>
        <pc:spChg chg="mod">
          <ac:chgData name="Eija Lähteenmäki (TAMK)" userId="ee232dbd-0a33-43c4-bfc8-1e13bbcfcdae" providerId="ADAL" clId="{DE84781A-4E00-4B65-A30E-0CA334E163B1}" dt="2024-05-21T06:57:04.734" v="1112" actId="207"/>
          <ac:spMkLst>
            <pc:docMk/>
            <pc:sldMk cId="3664312763" sldId="275"/>
            <ac:spMk id="3" creationId="{33ABADA5-E3D7-5BDF-5D18-5D0AF1AF5294}"/>
          </ac:spMkLst>
        </pc:spChg>
      </pc:sldChg>
      <pc:sldChg chg="modSp mod">
        <pc:chgData name="Eija Lähteenmäki (TAMK)" userId="ee232dbd-0a33-43c4-bfc8-1e13bbcfcdae" providerId="ADAL" clId="{DE84781A-4E00-4B65-A30E-0CA334E163B1}" dt="2024-05-21T06:51:11.897" v="1018" actId="207"/>
        <pc:sldMkLst>
          <pc:docMk/>
          <pc:sldMk cId="2615709588" sldId="276"/>
        </pc:sldMkLst>
        <pc:spChg chg="mod">
          <ac:chgData name="Eija Lähteenmäki (TAMK)" userId="ee232dbd-0a33-43c4-bfc8-1e13bbcfcdae" providerId="ADAL" clId="{DE84781A-4E00-4B65-A30E-0CA334E163B1}" dt="2024-05-21T06:51:11.897" v="1018" actId="207"/>
          <ac:spMkLst>
            <pc:docMk/>
            <pc:sldMk cId="2615709588" sldId="276"/>
            <ac:spMk id="3" creationId="{B2F9B277-A00F-19BE-36BF-2664F5A9EE72}"/>
          </ac:spMkLst>
        </pc:spChg>
      </pc:sldChg>
      <pc:sldChg chg="modSp mod">
        <pc:chgData name="Eija Lähteenmäki (TAMK)" userId="ee232dbd-0a33-43c4-bfc8-1e13bbcfcdae" providerId="ADAL" clId="{DE84781A-4E00-4B65-A30E-0CA334E163B1}" dt="2024-05-21T06:36:17.291" v="870" actId="207"/>
        <pc:sldMkLst>
          <pc:docMk/>
          <pc:sldMk cId="184526745" sldId="277"/>
        </pc:sldMkLst>
        <pc:spChg chg="mod">
          <ac:chgData name="Eija Lähteenmäki (TAMK)" userId="ee232dbd-0a33-43c4-bfc8-1e13bbcfcdae" providerId="ADAL" clId="{DE84781A-4E00-4B65-A30E-0CA334E163B1}" dt="2024-05-21T06:36:17.291" v="870" actId="207"/>
          <ac:spMkLst>
            <pc:docMk/>
            <pc:sldMk cId="184526745" sldId="277"/>
            <ac:spMk id="3" creationId="{5EEB6064-4D2A-4847-E259-2320A3F81FE5}"/>
          </ac:spMkLst>
        </pc:spChg>
      </pc:sldChg>
      <pc:sldChg chg="modSp mod">
        <pc:chgData name="Eija Lähteenmäki (TAMK)" userId="ee232dbd-0a33-43c4-bfc8-1e13bbcfcdae" providerId="ADAL" clId="{DE84781A-4E00-4B65-A30E-0CA334E163B1}" dt="2024-05-21T06:45:32.453" v="984" actId="207"/>
        <pc:sldMkLst>
          <pc:docMk/>
          <pc:sldMk cId="698877491" sldId="278"/>
        </pc:sldMkLst>
        <pc:spChg chg="mod">
          <ac:chgData name="Eija Lähteenmäki (TAMK)" userId="ee232dbd-0a33-43c4-bfc8-1e13bbcfcdae" providerId="ADAL" clId="{DE84781A-4E00-4B65-A30E-0CA334E163B1}" dt="2024-05-21T06:44:50.183" v="982" actId="207"/>
          <ac:spMkLst>
            <pc:docMk/>
            <pc:sldMk cId="698877491" sldId="278"/>
            <ac:spMk id="3" creationId="{93E809B3-209B-587D-B7A0-FCFBD275C163}"/>
          </ac:spMkLst>
        </pc:spChg>
        <pc:spChg chg="mod">
          <ac:chgData name="Eija Lähteenmäki (TAMK)" userId="ee232dbd-0a33-43c4-bfc8-1e13bbcfcdae" providerId="ADAL" clId="{DE84781A-4E00-4B65-A30E-0CA334E163B1}" dt="2024-05-21T06:45:32.453" v="984" actId="207"/>
          <ac:spMkLst>
            <pc:docMk/>
            <pc:sldMk cId="698877491" sldId="278"/>
            <ac:spMk id="8" creationId="{EE82731B-42D0-5CEC-D9AB-F8BEC7C4E867}"/>
          </ac:spMkLst>
        </pc:spChg>
      </pc:sldChg>
      <pc:sldChg chg="modSp mod">
        <pc:chgData name="Eija Lähteenmäki (TAMK)" userId="ee232dbd-0a33-43c4-bfc8-1e13bbcfcdae" providerId="ADAL" clId="{DE84781A-4E00-4B65-A30E-0CA334E163B1}" dt="2024-05-21T06:46:36.014" v="990" actId="207"/>
        <pc:sldMkLst>
          <pc:docMk/>
          <pc:sldMk cId="1270664816" sldId="279"/>
        </pc:sldMkLst>
        <pc:spChg chg="mod">
          <ac:chgData name="Eija Lähteenmäki (TAMK)" userId="ee232dbd-0a33-43c4-bfc8-1e13bbcfcdae" providerId="ADAL" clId="{DE84781A-4E00-4B65-A30E-0CA334E163B1}" dt="2024-05-21T06:46:36.014" v="990" actId="207"/>
          <ac:spMkLst>
            <pc:docMk/>
            <pc:sldMk cId="1270664816" sldId="279"/>
            <ac:spMk id="3" creationId="{93E809B3-209B-587D-B7A0-FCFBD275C163}"/>
          </ac:spMkLst>
        </pc:spChg>
      </pc:sldChg>
      <pc:sldChg chg="modSp mod">
        <pc:chgData name="Eija Lähteenmäki (TAMK)" userId="ee232dbd-0a33-43c4-bfc8-1e13bbcfcdae" providerId="ADAL" clId="{DE84781A-4E00-4B65-A30E-0CA334E163B1}" dt="2024-05-21T06:52:13.078" v="1022" actId="207"/>
        <pc:sldMkLst>
          <pc:docMk/>
          <pc:sldMk cId="1187146945" sldId="286"/>
        </pc:sldMkLst>
        <pc:spChg chg="mod">
          <ac:chgData name="Eija Lähteenmäki (TAMK)" userId="ee232dbd-0a33-43c4-bfc8-1e13bbcfcdae" providerId="ADAL" clId="{DE84781A-4E00-4B65-A30E-0CA334E163B1}" dt="2024-05-21T06:52:13.078" v="1022" actId="207"/>
          <ac:spMkLst>
            <pc:docMk/>
            <pc:sldMk cId="1187146945" sldId="286"/>
            <ac:spMk id="3" creationId="{B2F9B277-A00F-19BE-36BF-2664F5A9EE72}"/>
          </ac:spMkLst>
        </pc:spChg>
      </pc:sldChg>
      <pc:sldChg chg="modSp mod">
        <pc:chgData name="Eija Lähteenmäki (TAMK)" userId="ee232dbd-0a33-43c4-bfc8-1e13bbcfcdae" providerId="ADAL" clId="{DE84781A-4E00-4B65-A30E-0CA334E163B1}" dt="2024-05-21T06:03:31.954" v="544" actId="207"/>
        <pc:sldMkLst>
          <pc:docMk/>
          <pc:sldMk cId="713062486" sldId="287"/>
        </pc:sldMkLst>
        <pc:spChg chg="mod">
          <ac:chgData name="Eija Lähteenmäki (TAMK)" userId="ee232dbd-0a33-43c4-bfc8-1e13bbcfcdae" providerId="ADAL" clId="{DE84781A-4E00-4B65-A30E-0CA334E163B1}" dt="2024-05-21T06:01:24.359" v="537" actId="207"/>
          <ac:spMkLst>
            <pc:docMk/>
            <pc:sldMk cId="713062486" sldId="287"/>
            <ac:spMk id="2" creationId="{0FD202F5-4CCF-8F3C-C4C1-1E0C439668CA}"/>
          </ac:spMkLst>
        </pc:spChg>
        <pc:spChg chg="mod">
          <ac:chgData name="Eija Lähteenmäki (TAMK)" userId="ee232dbd-0a33-43c4-bfc8-1e13bbcfcdae" providerId="ADAL" clId="{DE84781A-4E00-4B65-A30E-0CA334E163B1}" dt="2024-05-21T06:03:31.954" v="544" actId="207"/>
          <ac:spMkLst>
            <pc:docMk/>
            <pc:sldMk cId="713062486" sldId="287"/>
            <ac:spMk id="3" creationId="{19D0B635-6CC7-46C0-856A-EFCE0BE5818B}"/>
          </ac:spMkLst>
        </pc:spChg>
      </pc:sldChg>
      <pc:sldChg chg="modSp mod">
        <pc:chgData name="Eija Lähteenmäki (TAMK)" userId="ee232dbd-0a33-43c4-bfc8-1e13bbcfcdae" providerId="ADAL" clId="{DE84781A-4E00-4B65-A30E-0CA334E163B1}" dt="2024-05-21T06:00:30.024" v="531" actId="207"/>
        <pc:sldMkLst>
          <pc:docMk/>
          <pc:sldMk cId="1286990212" sldId="288"/>
        </pc:sldMkLst>
        <pc:spChg chg="mod">
          <ac:chgData name="Eija Lähteenmäki (TAMK)" userId="ee232dbd-0a33-43c4-bfc8-1e13bbcfcdae" providerId="ADAL" clId="{DE84781A-4E00-4B65-A30E-0CA334E163B1}" dt="2024-05-21T05:57:11.515" v="486" actId="207"/>
          <ac:spMkLst>
            <pc:docMk/>
            <pc:sldMk cId="1286990212" sldId="288"/>
            <ac:spMk id="2" creationId="{0FD202F5-4CCF-8F3C-C4C1-1E0C439668CA}"/>
          </ac:spMkLst>
        </pc:spChg>
        <pc:spChg chg="mod">
          <ac:chgData name="Eija Lähteenmäki (TAMK)" userId="ee232dbd-0a33-43c4-bfc8-1e13bbcfcdae" providerId="ADAL" clId="{DE84781A-4E00-4B65-A30E-0CA334E163B1}" dt="2024-05-21T06:00:30.024" v="531" actId="207"/>
          <ac:spMkLst>
            <pc:docMk/>
            <pc:sldMk cId="1286990212" sldId="288"/>
            <ac:spMk id="3" creationId="{19D0B635-6CC7-46C0-856A-EFCE0BE5818B}"/>
          </ac:spMkLst>
        </pc:spChg>
      </pc:sldChg>
      <pc:sldChg chg="modSp mod">
        <pc:chgData name="Eija Lähteenmäki (TAMK)" userId="ee232dbd-0a33-43c4-bfc8-1e13bbcfcdae" providerId="ADAL" clId="{DE84781A-4E00-4B65-A30E-0CA334E163B1}" dt="2024-05-21T06:11:25.345" v="622" actId="207"/>
        <pc:sldMkLst>
          <pc:docMk/>
          <pc:sldMk cId="414708760" sldId="289"/>
        </pc:sldMkLst>
        <pc:spChg chg="mod">
          <ac:chgData name="Eija Lähteenmäki (TAMK)" userId="ee232dbd-0a33-43c4-bfc8-1e13bbcfcdae" providerId="ADAL" clId="{DE84781A-4E00-4B65-A30E-0CA334E163B1}" dt="2024-05-21T06:09:36.651" v="588" actId="207"/>
          <ac:spMkLst>
            <pc:docMk/>
            <pc:sldMk cId="414708760" sldId="289"/>
            <ac:spMk id="2" creationId="{0FD202F5-4CCF-8F3C-C4C1-1E0C439668CA}"/>
          </ac:spMkLst>
        </pc:spChg>
        <pc:spChg chg="mod">
          <ac:chgData name="Eija Lähteenmäki (TAMK)" userId="ee232dbd-0a33-43c4-bfc8-1e13bbcfcdae" providerId="ADAL" clId="{DE84781A-4E00-4B65-A30E-0CA334E163B1}" dt="2024-05-21T06:11:25.345" v="622" actId="207"/>
          <ac:spMkLst>
            <pc:docMk/>
            <pc:sldMk cId="414708760" sldId="289"/>
            <ac:spMk id="3" creationId="{19D0B635-6CC7-46C0-856A-EFCE0BE5818B}"/>
          </ac:spMkLst>
        </pc:spChg>
      </pc:sldChg>
      <pc:sldChg chg="modSp mod">
        <pc:chgData name="Eija Lähteenmäki (TAMK)" userId="ee232dbd-0a33-43c4-bfc8-1e13bbcfcdae" providerId="ADAL" clId="{DE84781A-4E00-4B65-A30E-0CA334E163B1}" dt="2024-05-21T06:05:44.925" v="565" actId="14100"/>
        <pc:sldMkLst>
          <pc:docMk/>
          <pc:sldMk cId="2302818174" sldId="290"/>
        </pc:sldMkLst>
        <pc:spChg chg="mod">
          <ac:chgData name="Eija Lähteenmäki (TAMK)" userId="ee232dbd-0a33-43c4-bfc8-1e13bbcfcdae" providerId="ADAL" clId="{DE84781A-4E00-4B65-A30E-0CA334E163B1}" dt="2024-05-21T06:04:00.969" v="549" actId="207"/>
          <ac:spMkLst>
            <pc:docMk/>
            <pc:sldMk cId="2302818174" sldId="290"/>
            <ac:spMk id="2" creationId="{0FD202F5-4CCF-8F3C-C4C1-1E0C439668CA}"/>
          </ac:spMkLst>
        </pc:spChg>
        <pc:spChg chg="mod">
          <ac:chgData name="Eija Lähteenmäki (TAMK)" userId="ee232dbd-0a33-43c4-bfc8-1e13bbcfcdae" providerId="ADAL" clId="{DE84781A-4E00-4B65-A30E-0CA334E163B1}" dt="2024-05-21T06:05:44.925" v="565" actId="14100"/>
          <ac:spMkLst>
            <pc:docMk/>
            <pc:sldMk cId="2302818174" sldId="290"/>
            <ac:spMk id="3" creationId="{19D0B635-6CC7-46C0-856A-EFCE0BE5818B}"/>
          </ac:spMkLst>
        </pc:spChg>
      </pc:sldChg>
      <pc:sldChg chg="modSp mod">
        <pc:chgData name="Eija Lähteenmäki (TAMK)" userId="ee232dbd-0a33-43c4-bfc8-1e13bbcfcdae" providerId="ADAL" clId="{DE84781A-4E00-4B65-A30E-0CA334E163B1}" dt="2024-05-21T06:09:08.405" v="582" actId="207"/>
        <pc:sldMkLst>
          <pc:docMk/>
          <pc:sldMk cId="3532003195" sldId="291"/>
        </pc:sldMkLst>
        <pc:spChg chg="mod">
          <ac:chgData name="Eija Lähteenmäki (TAMK)" userId="ee232dbd-0a33-43c4-bfc8-1e13bbcfcdae" providerId="ADAL" clId="{DE84781A-4E00-4B65-A30E-0CA334E163B1}" dt="2024-05-21T06:06:24.009" v="571" actId="207"/>
          <ac:spMkLst>
            <pc:docMk/>
            <pc:sldMk cId="3532003195" sldId="291"/>
            <ac:spMk id="2" creationId="{0FD202F5-4CCF-8F3C-C4C1-1E0C439668CA}"/>
          </ac:spMkLst>
        </pc:spChg>
        <pc:spChg chg="mod">
          <ac:chgData name="Eija Lähteenmäki (TAMK)" userId="ee232dbd-0a33-43c4-bfc8-1e13bbcfcdae" providerId="ADAL" clId="{DE84781A-4E00-4B65-A30E-0CA334E163B1}" dt="2024-05-21T06:09:08.405" v="582" actId="207"/>
          <ac:spMkLst>
            <pc:docMk/>
            <pc:sldMk cId="3532003195" sldId="291"/>
            <ac:spMk id="3" creationId="{19D0B635-6CC7-46C0-856A-EFCE0BE5818B}"/>
          </ac:spMkLst>
        </pc:spChg>
      </pc:sldChg>
      <pc:sldChg chg="modSp mod">
        <pc:chgData name="Eija Lähteenmäki (TAMK)" userId="ee232dbd-0a33-43c4-bfc8-1e13bbcfcdae" providerId="ADAL" clId="{DE84781A-4E00-4B65-A30E-0CA334E163B1}" dt="2024-05-21T06:17:34.013" v="769" actId="207"/>
        <pc:sldMkLst>
          <pc:docMk/>
          <pc:sldMk cId="3922817200" sldId="292"/>
        </pc:sldMkLst>
        <pc:spChg chg="mod">
          <ac:chgData name="Eija Lähteenmäki (TAMK)" userId="ee232dbd-0a33-43c4-bfc8-1e13bbcfcdae" providerId="ADAL" clId="{DE84781A-4E00-4B65-A30E-0CA334E163B1}" dt="2024-05-21T06:11:42.240" v="627" actId="207"/>
          <ac:spMkLst>
            <pc:docMk/>
            <pc:sldMk cId="3922817200" sldId="292"/>
            <ac:spMk id="2" creationId="{0FD202F5-4CCF-8F3C-C4C1-1E0C439668CA}"/>
          </ac:spMkLst>
        </pc:spChg>
        <pc:spChg chg="mod">
          <ac:chgData name="Eija Lähteenmäki (TAMK)" userId="ee232dbd-0a33-43c4-bfc8-1e13bbcfcdae" providerId="ADAL" clId="{DE84781A-4E00-4B65-A30E-0CA334E163B1}" dt="2024-05-21T06:17:34.013" v="769" actId="207"/>
          <ac:spMkLst>
            <pc:docMk/>
            <pc:sldMk cId="3922817200" sldId="292"/>
            <ac:spMk id="3" creationId="{19D0B635-6CC7-46C0-856A-EFCE0BE5818B}"/>
          </ac:spMkLst>
        </pc:spChg>
      </pc:sldChg>
      <pc:sldChg chg="modSp mod">
        <pc:chgData name="Eija Lähteenmäki (TAMK)" userId="ee232dbd-0a33-43c4-bfc8-1e13bbcfcdae" providerId="ADAL" clId="{DE84781A-4E00-4B65-A30E-0CA334E163B1}" dt="2024-05-21T06:19:26.544" v="790" actId="14100"/>
        <pc:sldMkLst>
          <pc:docMk/>
          <pc:sldMk cId="1258256270" sldId="293"/>
        </pc:sldMkLst>
        <pc:spChg chg="mod">
          <ac:chgData name="Eija Lähteenmäki (TAMK)" userId="ee232dbd-0a33-43c4-bfc8-1e13bbcfcdae" providerId="ADAL" clId="{DE84781A-4E00-4B65-A30E-0CA334E163B1}" dt="2024-05-21T06:18:00.073" v="774" actId="207"/>
          <ac:spMkLst>
            <pc:docMk/>
            <pc:sldMk cId="1258256270" sldId="293"/>
            <ac:spMk id="2" creationId="{0FD202F5-4CCF-8F3C-C4C1-1E0C439668CA}"/>
          </ac:spMkLst>
        </pc:spChg>
        <pc:spChg chg="mod">
          <ac:chgData name="Eija Lähteenmäki (TAMK)" userId="ee232dbd-0a33-43c4-bfc8-1e13bbcfcdae" providerId="ADAL" clId="{DE84781A-4E00-4B65-A30E-0CA334E163B1}" dt="2024-05-21T06:19:26.544" v="790" actId="14100"/>
          <ac:spMkLst>
            <pc:docMk/>
            <pc:sldMk cId="1258256270" sldId="293"/>
            <ac:spMk id="3" creationId="{19D0B635-6CC7-46C0-856A-EFCE0BE5818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2398E1-C99F-B940-AA2A-81EFFACD4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11D06C-D5DE-814D-931E-02A0CE659BAA}" type="datetimeFigureOut">
              <a:rPr lang="fi-FI" smtClean="0"/>
              <a:t>28.5.2024</a:t>
            </a:fld>
            <a:endParaRPr lang="fi-FI"/>
          </a:p>
        </p:txBody>
      </p:sp>
      <p:sp>
        <p:nvSpPr>
          <p:cNvPr id="4" name="Footer Placeholder 3">
            <a:extLst>
              <a:ext uri="{FF2B5EF4-FFF2-40B4-BE49-F238E27FC236}">
                <a16:creationId xmlns:a16="http://schemas.microsoft.com/office/drawing/2014/main" id="{A6F1C63F-BE00-6D49-B7F3-B253A7D51A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E6271539-0194-5C43-B2F5-2C601016B9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E09C7D-6C28-B047-9D84-D52122B215C7}" type="slidenum">
              <a:rPr lang="fi-FI" smtClean="0"/>
              <a:t>‹#›</a:t>
            </a:fld>
            <a:endParaRPr lang="fi-FI"/>
          </a:p>
        </p:txBody>
      </p:sp>
    </p:spTree>
    <p:extLst>
      <p:ext uri="{BB962C8B-B14F-4D97-AF65-F5344CB8AC3E}">
        <p14:creationId xmlns:p14="http://schemas.microsoft.com/office/powerpoint/2010/main" val="377155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9BFB5-475C-5B44-BA4D-42DE8089864D}" type="datetimeFigureOut">
              <a:rPr lang="fi-FI" smtClean="0"/>
              <a:t>28.5.2024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97949-CA96-A34A-920F-344DC55B3479}" type="slidenum">
              <a:rPr lang="fi-FI" smtClean="0"/>
              <a:t>‹#›</a:t>
            </a:fld>
            <a:endParaRPr lang="fi-FI"/>
          </a:p>
        </p:txBody>
      </p:sp>
    </p:spTree>
    <p:extLst>
      <p:ext uri="{BB962C8B-B14F-4D97-AF65-F5344CB8AC3E}">
        <p14:creationId xmlns:p14="http://schemas.microsoft.com/office/powerpoint/2010/main" val="307862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purp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4DC2A24-6828-8091-2D10-8B1DA85D6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2" name="Title 1"/>
          <p:cNvSpPr>
            <a:spLocks noGrp="1"/>
          </p:cNvSpPr>
          <p:nvPr>
            <p:ph type="ctrTitle"/>
          </p:nvPr>
        </p:nvSpPr>
        <p:spPr>
          <a:xfrm>
            <a:off x="0" y="1826926"/>
            <a:ext cx="12192000" cy="638369"/>
          </a:xfrm>
          <a:prstGeom prst="rect">
            <a:avLst/>
          </a:prstGeom>
        </p:spPr>
        <p:txBody>
          <a:bodyPr anchor="t" anchorCtr="0">
            <a:noAutofit/>
          </a:bodyPr>
          <a:lstStyle>
            <a:lvl1pPr algn="ctr">
              <a:defRPr sz="4000">
                <a:solidFill>
                  <a:srgbClr val="4E008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84233A6-15F1-FFBC-D2A9-FDDE8DCC1852}"/>
              </a:ext>
            </a:extLst>
          </p:cNvPr>
          <p:cNvSpPr>
            <a:spLocks noGrp="1" noChangeAspect="1"/>
          </p:cNvSpPr>
          <p:nvPr>
            <p:ph type="pic" idx="1" hasCustomPrompt="1"/>
          </p:nvPr>
        </p:nvSpPr>
        <p:spPr>
          <a:xfrm>
            <a:off x="0" y="2465295"/>
            <a:ext cx="12192000" cy="3346225"/>
          </a:xfrm>
        </p:spPr>
        <p:txBody>
          <a:bodyPr anchor="t">
            <a:no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Hankkeen</a:t>
            </a:r>
            <a:r>
              <a:rPr lang="en-US" dirty="0"/>
              <a:t> </a:t>
            </a:r>
            <a:r>
              <a:rPr lang="en-US" dirty="0" err="1"/>
              <a:t>pääkuva</a:t>
            </a:r>
            <a:r>
              <a:rPr lang="en-US" dirty="0"/>
              <a:t> </a:t>
            </a:r>
            <a:r>
              <a:rPr lang="en-US" dirty="0" err="1"/>
              <a:t>tähän</a:t>
            </a:r>
            <a:r>
              <a:rPr lang="en-US" dirty="0"/>
              <a:t>. Kuvan </a:t>
            </a:r>
            <a:r>
              <a:rPr lang="en-US" dirty="0" err="1"/>
              <a:t>koko</a:t>
            </a:r>
            <a:r>
              <a:rPr lang="en-US" dirty="0"/>
              <a:t> 1280x400px. </a:t>
            </a:r>
            <a:r>
              <a:rPr lang="en-US" dirty="0" err="1"/>
              <a:t>Lisää</a:t>
            </a:r>
            <a:r>
              <a:rPr lang="en-US" dirty="0"/>
              <a:t> </a:t>
            </a:r>
            <a:r>
              <a:rPr lang="en-US" dirty="0" err="1"/>
              <a:t>kuva</a:t>
            </a:r>
            <a:r>
              <a:rPr lang="en-US" dirty="0"/>
              <a:t> </a:t>
            </a:r>
            <a:r>
              <a:rPr lang="en-US" dirty="0" err="1"/>
              <a:t>alla</a:t>
            </a:r>
            <a:r>
              <a:rPr lang="en-US" dirty="0"/>
              <a:t> </a:t>
            </a:r>
            <a:r>
              <a:rPr lang="en-US" dirty="0" err="1"/>
              <a:t>olevaa</a:t>
            </a:r>
            <a:r>
              <a:rPr lang="en-US" dirty="0"/>
              <a:t> </a:t>
            </a:r>
            <a:r>
              <a:rPr lang="en-US" dirty="0" err="1"/>
              <a:t>ikonia</a:t>
            </a:r>
            <a:r>
              <a:rPr lang="en-US" dirty="0"/>
              <a:t> </a:t>
            </a:r>
            <a:r>
              <a:rPr lang="en-US" dirty="0" err="1"/>
              <a:t>klikkaamalla</a:t>
            </a:r>
            <a:r>
              <a:rPr lang="en-US" dirty="0"/>
              <a:t>.</a:t>
            </a:r>
          </a:p>
        </p:txBody>
      </p:sp>
    </p:spTree>
    <p:extLst>
      <p:ext uri="{BB962C8B-B14F-4D97-AF65-F5344CB8AC3E}">
        <p14:creationId xmlns:p14="http://schemas.microsoft.com/office/powerpoint/2010/main" val="2128437407"/>
      </p:ext>
    </p:extLst>
  </p:cSld>
  <p:clrMapOvr>
    <a:masterClrMapping/>
  </p:clrMapOvr>
  <p:extLst>
    <p:ext uri="{DCECCB84-F9BA-43D5-87BE-67443E8EF086}">
      <p15:sldGuideLst xmlns:p15="http://schemas.microsoft.com/office/powerpoint/2012/main">
        <p15:guide id="1" orient="horz" pos="164" userDrawn="1">
          <p15:clr>
            <a:srgbClr val="FBAE40"/>
          </p15:clr>
        </p15:guide>
        <p15:guide id="2" pos="166" userDrawn="1">
          <p15:clr>
            <a:srgbClr val="FBAE40"/>
          </p15:clr>
        </p15:guide>
        <p15:guide id="3" pos="7680" userDrawn="1">
          <p15:clr>
            <a:srgbClr val="FBAE40"/>
          </p15:clr>
        </p15:guide>
        <p15:guide id="4" orient="horz" pos="42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p:nvPr>
        </p:nvSpPr>
        <p:spPr>
          <a:xfrm>
            <a:off x="532141" y="1864659"/>
            <a:ext cx="11090275" cy="952376"/>
          </a:xfrm>
          <a:prstGeom prst="rect">
            <a:avLst/>
          </a:prstGeom>
        </p:spPr>
        <p:txBody>
          <a:bodyPr anchor="b">
            <a:noAutofit/>
          </a:bodyPr>
          <a:lstStyle>
            <a:lvl1pPr algn="ctr">
              <a:defRPr sz="5400">
                <a:solidFill>
                  <a:srgbClr val="4E008E"/>
                </a:solidFill>
              </a:defRPr>
            </a:lvl1pPr>
          </a:lstStyle>
          <a:p>
            <a:r>
              <a:rPr lang="en-US" dirty="0"/>
              <a:t>Click to edit Master title style</a:t>
            </a:r>
          </a:p>
        </p:txBody>
      </p:sp>
      <p:sp>
        <p:nvSpPr>
          <p:cNvPr id="3" name="Subtitle 2"/>
          <p:cNvSpPr>
            <a:spLocks noGrp="1"/>
          </p:cNvSpPr>
          <p:nvPr>
            <p:ph type="subTitle" idx="1"/>
          </p:nvPr>
        </p:nvSpPr>
        <p:spPr>
          <a:xfrm>
            <a:off x="532141" y="3135318"/>
            <a:ext cx="11083550" cy="1440000"/>
          </a:xfrm>
        </p:spPr>
        <p:txBody>
          <a:bodyPr>
            <a:noAutofit/>
          </a:bodyPr>
          <a:lstStyle>
            <a:lvl1pPr marL="0" indent="0" algn="ctr">
              <a:buNone/>
              <a:defRPr sz="3200">
                <a:solidFill>
                  <a:srgbClr val="4E00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38BB0235-0F5A-40FA-B663-F054FD106CF2}"/>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9" name="Slide Number Placeholder 5">
            <a:extLst>
              <a:ext uri="{FF2B5EF4-FFF2-40B4-BE49-F238E27FC236}">
                <a16:creationId xmlns:a16="http://schemas.microsoft.com/office/drawing/2014/main" id="{BE0BDB65-6D51-44F4-970C-428F139C630D}"/>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181463487"/>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1723"/>
            <a:ext cx="10515600" cy="64561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10400" y="1707297"/>
            <a:ext cx="10515600" cy="37880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9EC2DD84-1BF6-4E3C-BCC3-08913B1A4537}"/>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0" name="Slide Number Placeholder 5">
            <a:extLst>
              <a:ext uri="{FF2B5EF4-FFF2-40B4-BE49-F238E27FC236}">
                <a16:creationId xmlns:a16="http://schemas.microsoft.com/office/drawing/2014/main" id="{36B2755C-0223-4E55-9084-FF6941279518}"/>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38357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1"/>
            <a:ext cx="10655486" cy="649288"/>
          </a:xfrm>
          <a:prstGeom prst="rect">
            <a:avLst/>
          </a:prstGeo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410400" y="1825625"/>
            <a:ext cx="5181600"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399" y="1825625"/>
            <a:ext cx="5387465"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7BCE51E9-C67C-4EF8-826E-F1A4EE041BC0}"/>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2" name="Slide Number Placeholder 5">
            <a:extLst>
              <a:ext uri="{FF2B5EF4-FFF2-40B4-BE49-F238E27FC236}">
                <a16:creationId xmlns:a16="http://schemas.microsoft.com/office/drawing/2014/main" id="{105DAC9A-9264-4E96-A741-2D8DA1F06451}"/>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7449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6517"/>
            <a:ext cx="10650635" cy="649288"/>
          </a:xfrm>
          <a:prstGeom prst="rect">
            <a:avLst/>
          </a:prstGeom>
        </p:spPr>
        <p:txBody>
          <a:bodyPr anchor="t" anchorCtr="0"/>
          <a:lstStyle/>
          <a:p>
            <a:r>
              <a:rPr lang="en-US"/>
              <a:t>Click to edit Master title style</a:t>
            </a:r>
            <a:endParaRPr lang="en-US" dirty="0"/>
          </a:p>
        </p:txBody>
      </p:sp>
      <p:sp>
        <p:nvSpPr>
          <p:cNvPr id="3" name="Text Placeholder 2"/>
          <p:cNvSpPr>
            <a:spLocks noGrp="1"/>
          </p:cNvSpPr>
          <p:nvPr>
            <p:ph type="body" idx="1"/>
          </p:nvPr>
        </p:nvSpPr>
        <p:spPr>
          <a:xfrm>
            <a:off x="410400" y="1700214"/>
            <a:ext cx="5157787"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0400" y="2647950"/>
            <a:ext cx="5157787"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81687" y="1700214"/>
            <a:ext cx="5183188"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1687" y="2647950"/>
            <a:ext cx="5183188"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8267BC55-B784-4D84-8769-21885DB5752F}"/>
              </a:ext>
            </a:extLst>
          </p:cNvPr>
          <p:cNvSpPr>
            <a:spLocks noGrp="1"/>
          </p:cNvSpPr>
          <p:nvPr>
            <p:ph type="dt" sz="half" idx="14"/>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4" name="Slide Number Placeholder 5">
            <a:extLst>
              <a:ext uri="{FF2B5EF4-FFF2-40B4-BE49-F238E27FC236}">
                <a16:creationId xmlns:a16="http://schemas.microsoft.com/office/drawing/2014/main" id="{01527A28-514A-4E4D-B9BB-80131B1DE746}"/>
              </a:ext>
            </a:extLst>
          </p:cNvPr>
          <p:cNvSpPr>
            <a:spLocks noGrp="1"/>
          </p:cNvSpPr>
          <p:nvPr>
            <p:ph type="sldNum" sz="quarter" idx="15"/>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48849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4401"/>
            <a:ext cx="10651813" cy="642938"/>
          </a:xfrm>
          <a:prstGeom prst="rect">
            <a:avLst/>
          </a:prstGeom>
        </p:spPr>
        <p:txBody>
          <a:bodyPr anchor="t" anchorCtr="0"/>
          <a:lstStyle/>
          <a:p>
            <a:r>
              <a:rPr lang="en-US"/>
              <a:t>Click to edit Master title style</a:t>
            </a:r>
            <a:endParaRPr lang="en-US" dirty="0"/>
          </a:p>
        </p:txBody>
      </p:sp>
      <p:sp>
        <p:nvSpPr>
          <p:cNvPr id="7" name="Date Placeholder 3">
            <a:extLst>
              <a:ext uri="{FF2B5EF4-FFF2-40B4-BE49-F238E27FC236}">
                <a16:creationId xmlns:a16="http://schemas.microsoft.com/office/drawing/2014/main" id="{17B513FB-A89D-4CD9-816A-A2426574FCB0}"/>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0" name="Slide Number Placeholder 5">
            <a:extLst>
              <a:ext uri="{FF2B5EF4-FFF2-40B4-BE49-F238E27FC236}">
                <a16:creationId xmlns:a16="http://schemas.microsoft.com/office/drawing/2014/main" id="{D7FC877C-D72B-4FA2-A4D8-10EC144C44B6}"/>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43132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91F2527F-684A-4121-9363-8807B0AFD189}"/>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0" name="Slide Number Placeholder 5">
            <a:extLst>
              <a:ext uri="{FF2B5EF4-FFF2-40B4-BE49-F238E27FC236}">
                <a16:creationId xmlns:a16="http://schemas.microsoft.com/office/drawing/2014/main" id="{2306364A-3632-4E1B-8113-A8981F3C5267}"/>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3291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0"/>
            <a:ext cx="3932237" cy="1149350"/>
          </a:xfrm>
          <a:prstGeom prst="rect">
            <a:avLst/>
          </a:prstGeom>
        </p:spPr>
        <p:txBody>
          <a:bodyPr anchor="b">
            <a:noAutofit/>
          </a:bodyPr>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22800" y="914275"/>
            <a:ext cx="7018337" cy="4652808"/>
          </a:xfrm>
        </p:spPr>
        <p:txBody>
          <a:bodyPr anchor="t">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10400" y="2223821"/>
            <a:ext cx="3932237" cy="3343262"/>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403500BF-A2C1-4F36-A443-35E1074B6686}"/>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3" name="Slide Number Placeholder 5">
            <a:extLst>
              <a:ext uri="{FF2B5EF4-FFF2-40B4-BE49-F238E27FC236}">
                <a16:creationId xmlns:a16="http://schemas.microsoft.com/office/drawing/2014/main" id="{803234A5-5678-4107-B6E4-4D194E2ECF6A}"/>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1998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captio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679" y="1143245"/>
            <a:ext cx="4853934" cy="3149671"/>
          </a:xfrm>
          <a:prstGeom prst="rect">
            <a:avLst/>
          </a:prstGeom>
        </p:spPr>
        <p:txBody>
          <a:bodyPr/>
          <a:lstStyle>
            <a:lvl1pPr>
              <a:defRPr sz="4400">
                <a:solidFill>
                  <a:srgbClr val="4E008E"/>
                </a:solidFill>
              </a:defRPr>
            </a:lvl1pPr>
          </a:lstStyle>
          <a:p>
            <a:r>
              <a:rPr lang="en-US" dirty="0"/>
              <a:t>This is a place for a longer text that goes on for three or more lines</a:t>
            </a:r>
          </a:p>
        </p:txBody>
      </p:sp>
      <p:sp>
        <p:nvSpPr>
          <p:cNvPr id="11" name="Content Placeholder 2">
            <a:extLst>
              <a:ext uri="{FF2B5EF4-FFF2-40B4-BE49-F238E27FC236}">
                <a16:creationId xmlns:a16="http://schemas.microsoft.com/office/drawing/2014/main" id="{CB8C4556-08AF-304E-8426-06F9F8EFFA15}"/>
              </a:ext>
            </a:extLst>
          </p:cNvPr>
          <p:cNvSpPr>
            <a:spLocks noGrp="1"/>
          </p:cNvSpPr>
          <p:nvPr>
            <p:ph idx="1"/>
          </p:nvPr>
        </p:nvSpPr>
        <p:spPr>
          <a:xfrm>
            <a:off x="6028267" y="1312458"/>
            <a:ext cx="5040000" cy="42366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D17F52D9-8B1E-4F7F-AA8C-39AD4EB471D1}"/>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3" name="Slide Number Placeholder 5">
            <a:extLst>
              <a:ext uri="{FF2B5EF4-FFF2-40B4-BE49-F238E27FC236}">
                <a16:creationId xmlns:a16="http://schemas.microsoft.com/office/drawing/2014/main" id="{EB5273A0-B2DF-4C71-84F5-8A0CABCD51C5}"/>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248971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6863F8-3927-4BEE-0B33-588E8C281FA5}"/>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4762" y="0"/>
            <a:ext cx="12182476" cy="6858000"/>
          </a:xfrm>
          <a:prstGeom prst="rect">
            <a:avLst/>
          </a:prstGeom>
        </p:spPr>
      </p:pic>
      <p:sp>
        <p:nvSpPr>
          <p:cNvPr id="3" name="Text Placeholder 2"/>
          <p:cNvSpPr>
            <a:spLocks noGrp="1"/>
          </p:cNvSpPr>
          <p:nvPr>
            <p:ph type="body" idx="1"/>
          </p:nvPr>
        </p:nvSpPr>
        <p:spPr>
          <a:xfrm>
            <a:off x="410400" y="1707297"/>
            <a:ext cx="10515600" cy="3680491"/>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6" name="Slide Number Placeholder 5"/>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
        <p:nvSpPr>
          <p:cNvPr id="12" name="Title Placeholder 11">
            <a:extLst>
              <a:ext uri="{FF2B5EF4-FFF2-40B4-BE49-F238E27FC236}">
                <a16:creationId xmlns:a16="http://schemas.microsoft.com/office/drawing/2014/main" id="{03743BE5-29C0-A94B-962C-58F60464054B}"/>
              </a:ext>
            </a:extLst>
          </p:cNvPr>
          <p:cNvSpPr>
            <a:spLocks noGrp="1"/>
          </p:cNvSpPr>
          <p:nvPr>
            <p:ph type="title"/>
          </p:nvPr>
        </p:nvSpPr>
        <p:spPr>
          <a:xfrm>
            <a:off x="410400" y="911553"/>
            <a:ext cx="10521733" cy="645785"/>
          </a:xfrm>
          <a:prstGeom prst="rect">
            <a:avLst/>
          </a:prstGeom>
        </p:spPr>
        <p:txBody>
          <a:bodyPr vert="horz" lIns="9144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661027825"/>
      </p:ext>
    </p:extLst>
  </p:cSld>
  <p:clrMap bg1="lt1" tx1="dk1" bg2="lt2" tx2="dk2" accent1="accent1" accent2="accent2" accent3="accent3" accent4="accent4" accent5="accent5" accent6="accent6" hlink="hlink" folHlink="folHlink"/>
  <p:sldLayoutIdLst>
    <p:sldLayoutId id="2147483806" r:id="rId1"/>
    <p:sldLayoutId id="2147483781" r:id="rId2"/>
    <p:sldLayoutId id="2147483770" r:id="rId3"/>
    <p:sldLayoutId id="2147483772" r:id="rId4"/>
    <p:sldLayoutId id="2147483773" r:id="rId5"/>
    <p:sldLayoutId id="2147483774" r:id="rId6"/>
    <p:sldLayoutId id="2147483775" r:id="rId7"/>
    <p:sldLayoutId id="2147483777" r:id="rId8"/>
    <p:sldLayoutId id="2147483791" r:id="rId9"/>
  </p:sldLayoutIdLst>
  <p:hf hdr="0"/>
  <p:txStyles>
    <p:titleStyle>
      <a:lvl1pPr algn="l" defTabSz="914400" rtl="0" eaLnBrk="1" latinLnBrk="0" hangingPunct="1">
        <a:lnSpc>
          <a:spcPct val="90000"/>
        </a:lnSpc>
        <a:spcBef>
          <a:spcPct val="0"/>
        </a:spcBef>
        <a:buNone/>
        <a:defRPr sz="4000" b="1" i="0" kern="1200">
          <a:solidFill>
            <a:srgbClr val="4E008E"/>
          </a:solidFill>
          <a:latin typeface="Arial" panose="020B0604020202020204" pitchFamily="34" charset="0"/>
          <a:ea typeface="+mj-ea"/>
          <a:cs typeface="Arial" panose="020B0604020202020204" pitchFamily="34" charset="0"/>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tabLst/>
        <a:defRPr sz="3200" kern="1200">
          <a:solidFill>
            <a:schemeClr val="tx1"/>
          </a:solidFill>
          <a:latin typeface="+mn-lt"/>
          <a:ea typeface="+mn-ea"/>
          <a:cs typeface="+mn-cs"/>
        </a:defRPr>
      </a:lvl1pPr>
      <a:lvl2pPr marL="488950" indent="-174625" algn="l" defTabSz="914400" rtl="0" eaLnBrk="1" latinLnBrk="0" hangingPunct="1">
        <a:lnSpc>
          <a:spcPct val="90000"/>
        </a:lnSpc>
        <a:spcBef>
          <a:spcPts val="500"/>
        </a:spcBef>
        <a:buFont typeface="Arial" panose="020B0604020202020204" pitchFamily="34" charset="0"/>
        <a:buChar char="•"/>
        <a:tabLst/>
        <a:defRPr sz="2800" kern="1200">
          <a:solidFill>
            <a:schemeClr val="tx1"/>
          </a:solidFill>
          <a:latin typeface="+mn-lt"/>
          <a:ea typeface="+mn-ea"/>
          <a:cs typeface="+mn-cs"/>
        </a:defRPr>
      </a:lvl2pPr>
      <a:lvl3pPr marL="804863" indent="-13335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155700" indent="-12858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4pPr>
      <a:lvl5pPr marL="1470025" indent="-13335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creativecommons.org/licenses/by-nc-sa/4.0/deed.fi" TargetMode="Externa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vttresearch.com/fi/palvelut/kestavat-ja-alykkaat-pakkausratkaisut" TargetMode="External"/><Relationship Id="rId2" Type="http://schemas.openxmlformats.org/officeDocument/2006/relationships/hyperlink" Target="https://zwf.fi/" TargetMode="External"/><Relationship Id="rId1" Type="http://schemas.openxmlformats.org/officeDocument/2006/relationships/slideLayout" Target="../slideLayouts/slideLayout3.xml"/><Relationship Id="rId4" Type="http://schemas.openxmlformats.org/officeDocument/2006/relationships/hyperlink" Target="https://tukes.fi/kemikaalit/pakkaukset-ja-pakkausjattee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efic.org/" TargetMode="External"/><Relationship Id="rId7" Type="http://schemas.openxmlformats.org/officeDocument/2006/relationships/hyperlink" Target="https://chemtrust.org/chemical-recycling/" TargetMode="External"/><Relationship Id="rId2" Type="http://schemas.openxmlformats.org/officeDocument/2006/relationships/hyperlink" Target="https://www.plastics.fi/" TargetMode="External"/><Relationship Id="rId1" Type="http://schemas.openxmlformats.org/officeDocument/2006/relationships/slideLayout" Target="../slideLayouts/slideLayout3.xml"/><Relationship Id="rId6" Type="http://schemas.openxmlformats.org/officeDocument/2006/relationships/hyperlink" Target="https://www.iucn.org/theme/marine-and-polar/our-work/close-plastic-tap-programme" TargetMode="External"/><Relationship Id="rId5" Type="http://schemas.openxmlformats.org/officeDocument/2006/relationships/hyperlink" Target="https://www.sll.fi/" TargetMode="External"/><Relationship Id="rId4" Type="http://schemas.openxmlformats.org/officeDocument/2006/relationships/hyperlink" Target="https://kauppa.fi/vastuullisuu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sitra.fi/julkaisut/megatrendit-2023/"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ylioppilaslehti.fi/2023/11/sita-ei-voi-kiertaa/" TargetMode="External"/><Relationship Id="rId2" Type="http://schemas.openxmlformats.org/officeDocument/2006/relationships/hyperlink" Target="https://www.eea.europa.eu/publications/influencing-consumer-choices-towards-circularity/enabling-consumer-choices-towards-a" TargetMode="External"/><Relationship Id="rId1" Type="http://schemas.openxmlformats.org/officeDocument/2006/relationships/slideLayout" Target="../slideLayouts/slideLayout3.xml"/><Relationship Id="rId4" Type="http://schemas.openxmlformats.org/officeDocument/2006/relationships/hyperlink" Target="https://kiertotaloussuomi.fi/taito-ja-tyokalut/kiertotalouden-liiketoimintamalli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ellenmacarthurfoundation.org/reuse-rethinking-packaging" TargetMode="External"/><Relationship Id="rId2" Type="http://schemas.openxmlformats.org/officeDocument/2006/relationships/hyperlink" Target="https://www.capgemini.com/insights/research-library/circular-economy-for-a-sustainable-future/"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doi.org/10.1016/j.indmarman.2019.10.007"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aoe.fi/#/materiaali/803" TargetMode="External"/><Relationship Id="rId2" Type="http://schemas.openxmlformats.org/officeDocument/2006/relationships/hyperlink" Target="https://jukuri.luke.fi/bitstream/handle/10024/553656/luke-luobio_76_2023.pdf"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60C3-F266-E60E-E446-59263C44F02E}"/>
              </a:ext>
            </a:extLst>
          </p:cNvPr>
          <p:cNvSpPr>
            <a:spLocks noGrp="1"/>
          </p:cNvSpPr>
          <p:nvPr>
            <p:ph type="ctrTitle"/>
          </p:nvPr>
        </p:nvSpPr>
        <p:spPr/>
        <p:txBody>
          <a:bodyPr/>
          <a:lstStyle/>
          <a:p>
            <a:r>
              <a:rPr lang="fi-FI" dirty="0"/>
              <a:t>Kuluttajan ja kansalaisten sitouttaminen (5 op)</a:t>
            </a:r>
            <a:endParaRPr lang="en-FI" dirty="0"/>
          </a:p>
        </p:txBody>
      </p:sp>
      <p:pic>
        <p:nvPicPr>
          <p:cNvPr id="8" name="Picture 7" descr="Text&#10;&#10;Description automatically generated">
            <a:extLst>
              <a:ext uri="{FF2B5EF4-FFF2-40B4-BE49-F238E27FC236}">
                <a16:creationId xmlns:a16="http://schemas.microsoft.com/office/drawing/2014/main" id="{4CB5A19E-CCDE-0B1F-83D6-E3AE1DC8E686}"/>
              </a:ext>
            </a:extLst>
          </p:cNvPr>
          <p:cNvPicPr>
            <a:picLocks noChangeAspect="1"/>
          </p:cNvPicPr>
          <p:nvPr/>
        </p:nvPicPr>
        <p:blipFill>
          <a:blip r:embed="rId2"/>
          <a:stretch>
            <a:fillRect/>
          </a:stretch>
        </p:blipFill>
        <p:spPr>
          <a:xfrm>
            <a:off x="150316" y="116632"/>
            <a:ext cx="3069021" cy="7826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05525846-4A27-FF7D-DC53-0D1795601BF1}"/>
              </a:ext>
            </a:extLst>
          </p:cNvPr>
          <p:cNvPicPr>
            <a:picLocks noChangeAspect="1"/>
          </p:cNvPicPr>
          <p:nvPr/>
        </p:nvPicPr>
        <p:blipFill>
          <a:blip r:embed="rId3"/>
          <a:stretch>
            <a:fillRect/>
          </a:stretch>
        </p:blipFill>
        <p:spPr>
          <a:xfrm>
            <a:off x="3376031" y="68722"/>
            <a:ext cx="3337995" cy="878420"/>
          </a:xfrm>
          <a:prstGeom prst="rect">
            <a:avLst/>
          </a:prstGeom>
        </p:spPr>
      </p:pic>
      <p:pic>
        <p:nvPicPr>
          <p:cNvPr id="17" name="Picture 16" descr="Diagram&#10;&#10;Description automatically generated">
            <a:extLst>
              <a:ext uri="{FF2B5EF4-FFF2-40B4-BE49-F238E27FC236}">
                <a16:creationId xmlns:a16="http://schemas.microsoft.com/office/drawing/2014/main" id="{3A3B413F-3F68-44CB-DD64-5FFA0D5F3828}"/>
              </a:ext>
            </a:extLst>
          </p:cNvPr>
          <p:cNvPicPr>
            <a:picLocks noChangeAspect="1"/>
          </p:cNvPicPr>
          <p:nvPr/>
        </p:nvPicPr>
        <p:blipFill>
          <a:blip r:embed="rId4"/>
          <a:stretch>
            <a:fillRect/>
          </a:stretch>
        </p:blipFill>
        <p:spPr>
          <a:xfrm>
            <a:off x="1652184" y="2465295"/>
            <a:ext cx="3134305" cy="2988691"/>
          </a:xfrm>
          <a:prstGeom prst="rect">
            <a:avLst/>
          </a:prstGeom>
        </p:spPr>
      </p:pic>
      <p:sp>
        <p:nvSpPr>
          <p:cNvPr id="18" name="TextBox 17">
            <a:extLst>
              <a:ext uri="{FF2B5EF4-FFF2-40B4-BE49-F238E27FC236}">
                <a16:creationId xmlns:a16="http://schemas.microsoft.com/office/drawing/2014/main" id="{5D049A33-E0CB-52E6-4F23-41D306EA5159}"/>
              </a:ext>
            </a:extLst>
          </p:cNvPr>
          <p:cNvSpPr txBox="1"/>
          <p:nvPr/>
        </p:nvSpPr>
        <p:spPr>
          <a:xfrm>
            <a:off x="5231904" y="2943978"/>
            <a:ext cx="5796644" cy="1477328"/>
          </a:xfrm>
          <a:prstGeom prst="rect">
            <a:avLst/>
          </a:prstGeom>
          <a:noFill/>
        </p:spPr>
        <p:txBody>
          <a:bodyPr wrap="square" rtlCol="0">
            <a:spAutoFit/>
          </a:bodyPr>
          <a:lstStyle/>
          <a:p>
            <a:r>
              <a:rPr lang="fi-FI" dirty="0"/>
              <a:t>Opintojakson toteutus osana Pakkausarvoketjun kiertotalousosaaja -koulutusta (30 op)</a:t>
            </a:r>
          </a:p>
          <a:p>
            <a:endParaRPr lang="fi-FI" dirty="0"/>
          </a:p>
          <a:p>
            <a:r>
              <a:rPr lang="fi-FI" dirty="0"/>
              <a:t>Eveliina Asikainen</a:t>
            </a:r>
          </a:p>
          <a:p>
            <a:r>
              <a:rPr lang="fi-FI" dirty="0"/>
              <a:t>Nina Kukkasniemi</a:t>
            </a:r>
          </a:p>
        </p:txBody>
      </p:sp>
      <p:pic>
        <p:nvPicPr>
          <p:cNvPr id="3" name="Picture 2" descr="A sign with text and symbols&#10;&#10;Description automatically generated">
            <a:extLst>
              <a:ext uri="{FF2B5EF4-FFF2-40B4-BE49-F238E27FC236}">
                <a16:creationId xmlns:a16="http://schemas.microsoft.com/office/drawing/2014/main" id="{0B1B8E8A-E310-C73B-6B8B-EE3A389883F6}"/>
              </a:ext>
            </a:extLst>
          </p:cNvPr>
          <p:cNvPicPr>
            <a:picLocks noChangeAspect="1"/>
          </p:cNvPicPr>
          <p:nvPr/>
        </p:nvPicPr>
        <p:blipFill>
          <a:blip r:embed="rId5"/>
          <a:stretch>
            <a:fillRect/>
          </a:stretch>
        </p:blipFill>
        <p:spPr>
          <a:xfrm>
            <a:off x="5303912" y="4938148"/>
            <a:ext cx="1812091" cy="638369"/>
          </a:xfrm>
          <a:prstGeom prst="rect">
            <a:avLst/>
          </a:prstGeom>
        </p:spPr>
      </p:pic>
      <p:sp>
        <p:nvSpPr>
          <p:cNvPr id="4" name="TextBox 3">
            <a:extLst>
              <a:ext uri="{FF2B5EF4-FFF2-40B4-BE49-F238E27FC236}">
                <a16:creationId xmlns:a16="http://schemas.microsoft.com/office/drawing/2014/main" id="{B038DDBA-4B79-BE90-3829-8429B76BB9F0}"/>
              </a:ext>
            </a:extLst>
          </p:cNvPr>
          <p:cNvSpPr txBox="1"/>
          <p:nvPr/>
        </p:nvSpPr>
        <p:spPr>
          <a:xfrm>
            <a:off x="7143908" y="4967829"/>
            <a:ext cx="3884640" cy="579005"/>
          </a:xfrm>
          <a:prstGeom prst="rect">
            <a:avLst/>
          </a:prstGeom>
          <a:noFill/>
        </p:spPr>
        <p:txBody>
          <a:bodyPr wrap="square">
            <a:spAutoFit/>
          </a:bodyPr>
          <a:lstStyle/>
          <a:p>
            <a:pPr>
              <a:lnSpc>
                <a:spcPct val="107000"/>
              </a:lnSpc>
              <a:spcAft>
                <a:spcPts val="800"/>
              </a:spcAft>
            </a:pP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Tämä teos on lisensoitu Creative </a:t>
            </a:r>
            <a:r>
              <a:rPr lang="fi-FI" sz="1000" kern="100" dirty="0" err="1">
                <a:effectLst/>
                <a:latin typeface="Calibri" panose="020F0502020204030204" pitchFamily="34" charset="0"/>
                <a:ea typeface="Calibri" panose="020F0502020204030204" pitchFamily="34" charset="0"/>
                <a:cs typeface="Times New Roman" panose="02020603050405020304" pitchFamily="18" charset="0"/>
              </a:rPr>
              <a:t>Commons</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 Nimeä-</a:t>
            </a:r>
            <a:r>
              <a:rPr lang="fi-FI" sz="1000" kern="100" dirty="0" err="1">
                <a:effectLst/>
                <a:latin typeface="Calibri" panose="020F0502020204030204" pitchFamily="34" charset="0"/>
                <a:ea typeface="Calibri" panose="020F0502020204030204" pitchFamily="34" charset="0"/>
                <a:cs typeface="Times New Roman" panose="02020603050405020304" pitchFamily="18" charset="0"/>
              </a:rPr>
              <a:t>EiKaupallinen</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a:t>
            </a:r>
            <a:r>
              <a:rPr lang="fi-FI" sz="1000" kern="100" dirty="0" err="1">
                <a:effectLst/>
                <a:latin typeface="Calibri" panose="020F0502020204030204" pitchFamily="34" charset="0"/>
                <a:ea typeface="Calibri" panose="020F0502020204030204" pitchFamily="34" charset="0"/>
                <a:cs typeface="Times New Roman" panose="02020603050405020304" pitchFamily="18" charset="0"/>
              </a:rPr>
              <a:t>JaaSamoin</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 4.0.Kansainvälinen -lisenssillä. Tarkastele lisenssiä osoitteessa </a:t>
            </a:r>
            <a:r>
              <a:rPr lang="fi-FI" sz="1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https://creativecommons.org/licenses/by-nc-sa/4.0/deed.fi</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5273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02F5-4CCF-8F3C-C4C1-1E0C439668CA}"/>
              </a:ext>
            </a:extLst>
          </p:cNvPr>
          <p:cNvSpPr>
            <a:spLocks noGrp="1"/>
          </p:cNvSpPr>
          <p:nvPr>
            <p:ph type="title"/>
          </p:nvPr>
        </p:nvSpPr>
        <p:spPr>
          <a:xfrm>
            <a:off x="410400" y="390154"/>
            <a:ext cx="10515600" cy="645616"/>
          </a:xfrm>
        </p:spPr>
        <p:txBody>
          <a:bodyPr/>
          <a:lstStyle/>
          <a:p>
            <a:r>
              <a:rPr lang="fi-FI" sz="4000" dirty="0"/>
              <a:t>2. Sidosryhmät kiertotalouden toimijoina </a:t>
            </a:r>
            <a:br>
              <a:rPr lang="fi-FI" sz="4000" dirty="0"/>
            </a:br>
            <a:r>
              <a:rPr lang="fi-FI" sz="4000" dirty="0">
                <a:solidFill>
                  <a:schemeClr val="tx2"/>
                </a:solidFill>
              </a:rPr>
              <a:t>-roolipeli </a:t>
            </a:r>
            <a:r>
              <a:rPr lang="fi-FI" sz="4000" dirty="0"/>
              <a:t>2/7 Tapauskuvaus</a:t>
            </a:r>
            <a:br>
              <a:rPr lang="fi-FI" sz="4000" dirty="0"/>
            </a:br>
            <a:endParaRPr lang="fi-FI" dirty="0"/>
          </a:p>
        </p:txBody>
      </p:sp>
      <p:sp>
        <p:nvSpPr>
          <p:cNvPr id="3" name="Content Placeholder 2">
            <a:extLst>
              <a:ext uri="{FF2B5EF4-FFF2-40B4-BE49-F238E27FC236}">
                <a16:creationId xmlns:a16="http://schemas.microsoft.com/office/drawing/2014/main" id="{19D0B635-6CC7-46C0-856A-EFCE0BE5818B}"/>
              </a:ext>
            </a:extLst>
          </p:cNvPr>
          <p:cNvSpPr>
            <a:spLocks noGrp="1"/>
          </p:cNvSpPr>
          <p:nvPr>
            <p:ph idx="1"/>
          </p:nvPr>
        </p:nvSpPr>
        <p:spPr/>
        <p:txBody>
          <a:bodyPr/>
          <a:lstStyle/>
          <a:p>
            <a:pPr marL="0" indent="0">
              <a:buNone/>
            </a:pPr>
            <a:r>
              <a:rPr lang="fi-FI" sz="1800" b="1" dirty="0"/>
              <a:t>Uudelleenkäytettävien pakkausten käyttöönotto syömävalmiin ruuan myynnissä</a:t>
            </a:r>
          </a:p>
          <a:p>
            <a:pPr marL="0" indent="0">
              <a:buNone/>
            </a:pPr>
            <a:r>
              <a:rPr lang="fi-FI" sz="1800" dirty="0"/>
              <a:t>Valmisteilla on asetus, jolla halutaan mahdollistetaan uudelleentäytettävien pakkausten ottaminen käyttöön syömävalmiin ruuan myynnissä kauppojen tiskiltä. Organisaationne edustaja on kutsuttu mukaan asiantuntijaryhmään, jonka tehtävänä on linjata valmistelutyötä. Roolipelin ensimmäisessä vaiheessa valmistaudutte asiantuntijaryhmän ensimmäiseen tapaamiseen. Toisessa vaiheessa suunnittelette vaikuttamiskampanjan, jolla tuotte esille itsellenne tärkeitä näkökulmia kansalaisille ja valmistelun muille osapuolille.</a:t>
            </a:r>
          </a:p>
          <a:p>
            <a:pPr marL="0" indent="0">
              <a:buNone/>
            </a:pPr>
            <a:r>
              <a:rPr lang="fi-FI" sz="1800" dirty="0"/>
              <a:t>Valmistelu tapahtuu jokaisen ryhmän omalla </a:t>
            </a:r>
            <a:r>
              <a:rPr lang="fi-FI" sz="1800" dirty="0" err="1"/>
              <a:t>Flinga</a:t>
            </a:r>
            <a:r>
              <a:rPr lang="fi-FI" sz="1800" dirty="0"/>
              <a:t>-alustalla. Ryhmän jäsenet voivat työskennellä alustalla yksilöllisesti. Olisi kuitenkin hyvä, että ryhmä tapaisi ainakin kerran työskentelyn aikana</a:t>
            </a:r>
            <a:r>
              <a:rPr lang="fi-FI" sz="1800" dirty="0">
                <a:solidFill>
                  <a:srgbClr val="FF0000"/>
                </a:solidFill>
              </a:rPr>
              <a:t> </a:t>
            </a:r>
            <a:r>
              <a:rPr lang="fi-FI" sz="1800" dirty="0"/>
              <a:t>tulevaisuuskuvan laatimista varten. </a:t>
            </a:r>
            <a:r>
              <a:rPr lang="fi-FI" sz="1800" dirty="0" err="1"/>
              <a:t>Flingassa</a:t>
            </a:r>
            <a:r>
              <a:rPr lang="fi-FI" sz="1800" dirty="0"/>
              <a:t> on myös linkkejä ja aineistoa, joiden avulla ryhmä voi työstää toimijan toivottua tulevaisuuskuvaa.</a:t>
            </a:r>
          </a:p>
          <a:p>
            <a:pPr marL="0" indent="0">
              <a:buNone/>
            </a:pPr>
            <a:r>
              <a:rPr lang="fi-FI" sz="1800" dirty="0"/>
              <a:t>Valmistelun tulos (toivottu tulevaisuus teidän ryhmänne näkökulmasta) sekä vaikuttamiskampanjan pääviestit jaetaan kaikkien osallistujien kesken Moodlen keskustelupalstoilla.</a:t>
            </a:r>
          </a:p>
          <a:p>
            <a:endParaRPr lang="fi-FI" dirty="0"/>
          </a:p>
        </p:txBody>
      </p:sp>
      <p:sp>
        <p:nvSpPr>
          <p:cNvPr id="4" name="Date Placeholder 3">
            <a:extLst>
              <a:ext uri="{FF2B5EF4-FFF2-40B4-BE49-F238E27FC236}">
                <a16:creationId xmlns:a16="http://schemas.microsoft.com/office/drawing/2014/main" id="{EB95480A-0F05-4528-7220-B6A63BA8B9A9}"/>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5109D76-66D8-7CFE-E0A8-048AEEA2FFB9}"/>
              </a:ext>
            </a:extLst>
          </p:cNvPr>
          <p:cNvSpPr>
            <a:spLocks noGrp="1"/>
          </p:cNvSpPr>
          <p:nvPr>
            <p:ph type="sldNum" sz="quarter" idx="4"/>
          </p:nvPr>
        </p:nvSpPr>
        <p:spPr/>
        <p:txBody>
          <a:bodyPr/>
          <a:lstStyle/>
          <a:p>
            <a:r>
              <a:rPr lang="fi-FI"/>
              <a:t>|  </a:t>
            </a:r>
            <a:fld id="{CDC8994D-33BE-6F4B-918B-78B2D731EB1C}" type="slidenum">
              <a:rPr lang="fi-FI" smtClean="0"/>
              <a:pPr/>
              <a:t>10</a:t>
            </a:fld>
            <a:endParaRPr lang="fi-FI" dirty="0"/>
          </a:p>
        </p:txBody>
      </p:sp>
    </p:spTree>
    <p:extLst>
      <p:ext uri="{BB962C8B-B14F-4D97-AF65-F5344CB8AC3E}">
        <p14:creationId xmlns:p14="http://schemas.microsoft.com/office/powerpoint/2010/main" val="713062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02F5-4CCF-8F3C-C4C1-1E0C439668CA}"/>
              </a:ext>
            </a:extLst>
          </p:cNvPr>
          <p:cNvSpPr>
            <a:spLocks noGrp="1"/>
          </p:cNvSpPr>
          <p:nvPr>
            <p:ph type="title"/>
          </p:nvPr>
        </p:nvSpPr>
        <p:spPr>
          <a:xfrm>
            <a:off x="519403" y="114128"/>
            <a:ext cx="10515600" cy="645616"/>
          </a:xfrm>
        </p:spPr>
        <p:txBody>
          <a:bodyPr/>
          <a:lstStyle/>
          <a:p>
            <a:r>
              <a:rPr lang="fi-FI" sz="4000" dirty="0"/>
              <a:t>2. Sidosryhmät kiertotalouden toimijoina </a:t>
            </a:r>
            <a:br>
              <a:rPr lang="fi-FI" sz="4000" dirty="0"/>
            </a:br>
            <a:r>
              <a:rPr lang="fi-FI" sz="4000" dirty="0">
                <a:solidFill>
                  <a:schemeClr val="tx2"/>
                </a:solidFill>
              </a:rPr>
              <a:t>-roolipeli </a:t>
            </a:r>
            <a:r>
              <a:rPr lang="fi-FI" sz="4000" dirty="0"/>
              <a:t>3/7 Roolipelin toimijat 1/2</a:t>
            </a:r>
            <a:br>
              <a:rPr lang="fi-FI" sz="4000" dirty="0"/>
            </a:br>
            <a:endParaRPr lang="fi-FI" dirty="0"/>
          </a:p>
        </p:txBody>
      </p:sp>
      <p:sp>
        <p:nvSpPr>
          <p:cNvPr id="3" name="Content Placeholder 2">
            <a:extLst>
              <a:ext uri="{FF2B5EF4-FFF2-40B4-BE49-F238E27FC236}">
                <a16:creationId xmlns:a16="http://schemas.microsoft.com/office/drawing/2014/main" id="{19D0B635-6CC7-46C0-856A-EFCE0BE5818B}"/>
              </a:ext>
            </a:extLst>
          </p:cNvPr>
          <p:cNvSpPr>
            <a:spLocks noGrp="1"/>
          </p:cNvSpPr>
          <p:nvPr>
            <p:ph idx="1"/>
          </p:nvPr>
        </p:nvSpPr>
        <p:spPr>
          <a:xfrm>
            <a:off x="410400" y="1707297"/>
            <a:ext cx="10726160" cy="3788068"/>
          </a:xfrm>
        </p:spPr>
        <p:txBody>
          <a:bodyPr/>
          <a:lstStyle/>
          <a:p>
            <a:pPr marL="0" indent="0">
              <a:buNone/>
            </a:pPr>
            <a:r>
              <a:rPr lang="fi-FI" sz="1800" b="1" dirty="0">
                <a:effectLst/>
                <a:latin typeface="Arial" panose="020B0604020202020204" pitchFamily="34" charset="0"/>
                <a:cs typeface="Arial" panose="020B0604020202020204" pitchFamily="34" charset="0"/>
                <a:hlinkClick r:id="rId2"/>
              </a:rPr>
              <a:t>Zero Waste -tilaan</a:t>
            </a:r>
            <a:r>
              <a:rPr lang="fi-FI" sz="1800" b="1" dirty="0">
                <a:effectLst/>
                <a:latin typeface="Arial" panose="020B0604020202020204" pitchFamily="34" charset="0"/>
                <a:cs typeface="Arial" panose="020B0604020202020204" pitchFamily="34" charset="0"/>
              </a:rPr>
              <a:t> tähtäävä kansalaisjärjestö.</a:t>
            </a:r>
            <a:r>
              <a:rPr lang="fi-FI" sz="1800" dirty="0">
                <a:effectLst/>
                <a:latin typeface="Arial" panose="020B0604020202020204" pitchFamily="34" charset="0"/>
                <a:cs typeface="Arial" panose="020B0604020202020204" pitchFamily="34" charset="0"/>
              </a:rPr>
              <a:t> Pyritte jätteen loppumiseen ja pakkauksista eroon pääsemiseen. Suhtaudutte hyvin skeptisesti kiertotalouden taustalla olevaan EU:n agendaan. Koette sen olevan riittämätön. Taloudelliset voimavaranne ovat niukat, mutta teillä on rahaa projektirahoitteisen tiedotuskampanjan kautta. </a:t>
            </a:r>
          </a:p>
          <a:p>
            <a:pPr marL="0" indent="0">
              <a:buNone/>
            </a:pPr>
            <a:r>
              <a:rPr lang="fi-FI" sz="1800" b="1" dirty="0">
                <a:effectLst/>
                <a:latin typeface="Arial" panose="020B0604020202020204" pitchFamily="34" charset="0"/>
                <a:cs typeface="Arial" panose="020B0604020202020204" pitchFamily="34" charset="0"/>
              </a:rPr>
              <a:t>Teollisuutta lähellä oleva tutkimuslaitos (esim. </a:t>
            </a:r>
            <a:r>
              <a:rPr lang="fi-FI" sz="1800" b="1" dirty="0">
                <a:effectLst/>
                <a:latin typeface="Arial" panose="020B0604020202020204" pitchFamily="34" charset="0"/>
                <a:cs typeface="Arial" panose="020B0604020202020204" pitchFamily="34" charset="0"/>
                <a:hlinkClick r:id="rId3"/>
              </a:rPr>
              <a:t>VTT</a:t>
            </a:r>
            <a:r>
              <a:rPr lang="fi-FI" sz="1800" b="1" dirty="0">
                <a:effectLst/>
                <a:latin typeface="Arial" panose="020B0604020202020204" pitchFamily="34" charset="0"/>
                <a:cs typeface="Arial" panose="020B0604020202020204" pitchFamily="34" charset="0"/>
              </a:rPr>
              <a:t>). </a:t>
            </a:r>
            <a:r>
              <a:rPr lang="fi-FI" sz="1800" dirty="0">
                <a:effectLst/>
                <a:latin typeface="Arial" panose="020B0604020202020204" pitchFamily="34" charset="0"/>
                <a:cs typeface="Arial" panose="020B0604020202020204" pitchFamily="34" charset="0"/>
              </a:rPr>
              <a:t>Tavoitteenne on tuottaa tietoa teollisuudenalojen kohtaamien haasteiden ratkaisemiseksi ekologisessa siirtymävaiheessa. Tarjoatte testausympäristöjä ja -palveluita sekä edistätte kestävämpiä toimintatapoja tutkimuksen avulla. Saatte rahoitusta valtiolta, EU-hankkeista ja teollisuudelta. Olette osallistuneet </a:t>
            </a:r>
            <a:r>
              <a:rPr lang="fi-FI" sz="1800" dirty="0" err="1">
                <a:effectLst/>
                <a:latin typeface="Arial" panose="020B0604020202020204" pitchFamily="34" charset="0"/>
                <a:cs typeface="Arial" panose="020B0604020202020204" pitchFamily="34" charset="0"/>
              </a:rPr>
              <a:t>Package</a:t>
            </a:r>
            <a:r>
              <a:rPr lang="fi-FI" sz="1800" dirty="0">
                <a:effectLst/>
                <a:latin typeface="Arial" panose="020B0604020202020204" pitchFamily="34" charset="0"/>
                <a:cs typeface="Arial" panose="020B0604020202020204" pitchFamily="34" charset="0"/>
              </a:rPr>
              <a:t> </a:t>
            </a:r>
            <a:r>
              <a:rPr lang="fi-FI" sz="1800" dirty="0" err="1">
                <a:effectLst/>
                <a:latin typeface="Arial" panose="020B0604020202020204" pitchFamily="34" charset="0"/>
                <a:cs typeface="Arial" panose="020B0604020202020204" pitchFamily="34" charset="0"/>
              </a:rPr>
              <a:t>Heroes</a:t>
            </a:r>
            <a:r>
              <a:rPr lang="fi-FI" sz="1800" dirty="0">
                <a:effectLst/>
                <a:latin typeface="Arial" panose="020B0604020202020204" pitchFamily="34" charset="0"/>
                <a:cs typeface="Arial" panose="020B0604020202020204" pitchFamily="34" charset="0"/>
              </a:rPr>
              <a:t> -hankkeeseen.</a:t>
            </a:r>
          </a:p>
          <a:p>
            <a:pPr marL="0" indent="0">
              <a:buNone/>
            </a:pPr>
            <a:r>
              <a:rPr lang="fi-FI" sz="1800" b="1" dirty="0">
                <a:effectLst/>
                <a:latin typeface="Arial" panose="020B0604020202020204" pitchFamily="34" charset="0"/>
                <a:cs typeface="Arial" panose="020B0604020202020204" pitchFamily="34" charset="0"/>
              </a:rPr>
              <a:t>Turvallisuudesta vastaava virasto tai tutkimuslaitos (esim. TUKES, Ruokavirasto). </a:t>
            </a:r>
            <a:r>
              <a:rPr lang="fi-FI" sz="1800" dirty="0">
                <a:effectLst/>
                <a:latin typeface="Arial" panose="020B0604020202020204" pitchFamily="34" charset="0"/>
                <a:cs typeface="Arial" panose="020B0604020202020204" pitchFamily="34" charset="0"/>
              </a:rPr>
              <a:t>Näkökulmanne on elintarvike- ja tai tuoteturvallisuus. Haluatte myös vahvasti toteuttaa EU:n agendaa. </a:t>
            </a:r>
            <a:r>
              <a:rPr lang="fi-FI" sz="1800" dirty="0">
                <a:solidFill>
                  <a:srgbClr val="0041BE"/>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Pakkausturvallisuudesta </a:t>
            </a:r>
            <a:r>
              <a:rPr lang="fi-FI" sz="1800" dirty="0" err="1">
                <a:solidFill>
                  <a:srgbClr val="0041BE"/>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TUKESin</a:t>
            </a:r>
            <a:r>
              <a:rPr lang="fi-FI" sz="1800"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sivuilla</a:t>
            </a:r>
            <a:endParaRPr lang="fi-FI" sz="1800" dirty="0">
              <a:effectLst/>
              <a:latin typeface="Arial" panose="020B0604020202020204" pitchFamily="34" charset="0"/>
              <a:cs typeface="Arial" panose="020B0604020202020204" pitchFamily="34" charset="0"/>
            </a:endParaRPr>
          </a:p>
          <a:p>
            <a:pPr marL="0" indent="0">
              <a:buNone/>
            </a:pPr>
            <a:endParaRPr lang="fi-FI" sz="1800" u="none" strike="noStrike" dirty="0">
              <a:effectLst/>
              <a:latin typeface="Arial" panose="020B0604020202020204" pitchFamily="34" charset="0"/>
              <a:cs typeface="Arial" panose="020B0604020202020204" pitchFamily="34" charset="0"/>
            </a:endParaRPr>
          </a:p>
          <a:p>
            <a:pPr marL="0" indent="0">
              <a:buNone/>
            </a:pPr>
            <a:endParaRPr lang="fi-FI" sz="1800" dirty="0"/>
          </a:p>
        </p:txBody>
      </p:sp>
      <p:sp>
        <p:nvSpPr>
          <p:cNvPr id="4" name="Date Placeholder 3">
            <a:extLst>
              <a:ext uri="{FF2B5EF4-FFF2-40B4-BE49-F238E27FC236}">
                <a16:creationId xmlns:a16="http://schemas.microsoft.com/office/drawing/2014/main" id="{EB95480A-0F05-4528-7220-B6A63BA8B9A9}"/>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5109D76-66D8-7CFE-E0A8-048AEEA2FFB9}"/>
              </a:ext>
            </a:extLst>
          </p:cNvPr>
          <p:cNvSpPr>
            <a:spLocks noGrp="1"/>
          </p:cNvSpPr>
          <p:nvPr>
            <p:ph type="sldNum" sz="quarter" idx="4"/>
          </p:nvPr>
        </p:nvSpPr>
        <p:spPr/>
        <p:txBody>
          <a:bodyPr/>
          <a:lstStyle/>
          <a:p>
            <a:r>
              <a:rPr lang="fi-FI"/>
              <a:t>|  </a:t>
            </a:r>
            <a:fld id="{CDC8994D-33BE-6F4B-918B-78B2D731EB1C}" type="slidenum">
              <a:rPr lang="fi-FI" smtClean="0"/>
              <a:pPr/>
              <a:t>11</a:t>
            </a:fld>
            <a:endParaRPr lang="fi-FI" dirty="0"/>
          </a:p>
        </p:txBody>
      </p:sp>
    </p:spTree>
    <p:extLst>
      <p:ext uri="{BB962C8B-B14F-4D97-AF65-F5344CB8AC3E}">
        <p14:creationId xmlns:p14="http://schemas.microsoft.com/office/powerpoint/2010/main" val="2302818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02F5-4CCF-8F3C-C4C1-1E0C439668CA}"/>
              </a:ext>
            </a:extLst>
          </p:cNvPr>
          <p:cNvSpPr>
            <a:spLocks noGrp="1"/>
          </p:cNvSpPr>
          <p:nvPr>
            <p:ph type="title"/>
          </p:nvPr>
        </p:nvSpPr>
        <p:spPr>
          <a:xfrm>
            <a:off x="551384" y="390154"/>
            <a:ext cx="10515600" cy="645616"/>
          </a:xfrm>
        </p:spPr>
        <p:txBody>
          <a:bodyPr/>
          <a:lstStyle/>
          <a:p>
            <a:r>
              <a:rPr lang="fi-FI" sz="4000" dirty="0"/>
              <a:t>2. Sidosryhmät kiertotalouden toimijoina </a:t>
            </a:r>
            <a:br>
              <a:rPr lang="fi-FI" sz="4000" dirty="0"/>
            </a:br>
            <a:r>
              <a:rPr lang="fi-FI" sz="4000" dirty="0">
                <a:solidFill>
                  <a:schemeClr val="tx2"/>
                </a:solidFill>
              </a:rPr>
              <a:t>-roolipeli </a:t>
            </a:r>
            <a:r>
              <a:rPr lang="fi-FI" sz="4000" dirty="0"/>
              <a:t>4/7 Roolipelin toimijat 2/2</a:t>
            </a:r>
            <a:br>
              <a:rPr lang="fi-FI" sz="4000" dirty="0"/>
            </a:br>
            <a:endParaRPr lang="fi-FI" dirty="0"/>
          </a:p>
        </p:txBody>
      </p:sp>
      <p:sp>
        <p:nvSpPr>
          <p:cNvPr id="3" name="Content Placeholder 2">
            <a:extLst>
              <a:ext uri="{FF2B5EF4-FFF2-40B4-BE49-F238E27FC236}">
                <a16:creationId xmlns:a16="http://schemas.microsoft.com/office/drawing/2014/main" id="{19D0B635-6CC7-46C0-856A-EFCE0BE5818B}"/>
              </a:ext>
            </a:extLst>
          </p:cNvPr>
          <p:cNvSpPr>
            <a:spLocks noGrp="1"/>
          </p:cNvSpPr>
          <p:nvPr>
            <p:ph idx="1"/>
          </p:nvPr>
        </p:nvSpPr>
        <p:spPr/>
        <p:txBody>
          <a:bodyPr/>
          <a:lstStyle/>
          <a:p>
            <a:pPr marL="0" indent="0">
              <a:buNone/>
            </a:pPr>
            <a:r>
              <a:rPr lang="fi-FI" sz="1800" b="1" u="none" strike="noStrike" dirty="0">
                <a:effectLst/>
                <a:latin typeface="Arial" panose="020B0604020202020204" pitchFamily="34" charset="0"/>
                <a:cs typeface="Arial" panose="020B0604020202020204" pitchFamily="34" charset="0"/>
                <a:hlinkClick r:id="rId2"/>
              </a:rPr>
              <a:t>Muoviteollisuuden järjestö</a:t>
            </a:r>
            <a:r>
              <a:rPr lang="fi-FI" sz="1800" u="none" strike="noStrike" dirty="0">
                <a:effectLst/>
                <a:latin typeface="Arial" panose="020B0604020202020204" pitchFamily="34" charset="0"/>
                <a:cs typeface="Arial" panose="020B0604020202020204" pitchFamily="34" charset="0"/>
                <a:hlinkClick r:id="rId2"/>
              </a:rPr>
              <a:t>. </a:t>
            </a:r>
            <a:r>
              <a:rPr lang="fi-FI" sz="1800" dirty="0">
                <a:effectLst/>
                <a:latin typeface="Arial" panose="020B0604020202020204" pitchFamily="34" charset="0"/>
                <a:cs typeface="Arial" panose="020B0604020202020204" pitchFamily="34" charset="0"/>
              </a:rPr>
              <a:t>Tavoitteenne on taata muoviteollisuuden pysyvyys ja menestys kaikissa olosuhteissa. Kannatatte kaikkia aloitteita, jotka palvelevat tätä tarkoitusta. Olette vahva ja hyvin rahoitettu poliittinen lobbaaja, mutta olette myös kiinnostuneita tuottamaan tietoa suurelle yleisölle tavoitteidenne edistämiseksi. Tässä on esimerkki </a:t>
            </a:r>
            <a:r>
              <a:rPr lang="fi-FI" sz="1800" u="none" strike="noStrike" dirty="0">
                <a:effectLst/>
                <a:latin typeface="Arial" panose="020B0604020202020204" pitchFamily="34" charset="0"/>
                <a:cs typeface="Arial" panose="020B0604020202020204" pitchFamily="34" charset="0"/>
                <a:hlinkClick r:id="rId3"/>
              </a:rPr>
              <a:t>eräästä eurooppalaisesta organisaatiosta. </a:t>
            </a:r>
            <a:endParaRPr lang="fi-FI" sz="1800" u="none" strike="noStrike" dirty="0">
              <a:effectLst/>
              <a:latin typeface="Arial" panose="020B0604020202020204" pitchFamily="34" charset="0"/>
              <a:cs typeface="Arial" panose="020B0604020202020204" pitchFamily="34" charset="0"/>
            </a:endParaRPr>
          </a:p>
          <a:p>
            <a:pPr marL="0" indent="0">
              <a:buNone/>
            </a:pPr>
            <a:r>
              <a:rPr lang="fi-FI" sz="1800" b="1" dirty="0">
                <a:effectLst/>
                <a:latin typeface="Arial" panose="020B0604020202020204" pitchFamily="34" charset="0"/>
                <a:cs typeface="Arial" panose="020B0604020202020204" pitchFamily="34" charset="0"/>
                <a:hlinkClick r:id="rId4"/>
              </a:rPr>
              <a:t>Kaupan liitto</a:t>
            </a:r>
            <a:r>
              <a:rPr lang="fi-FI" sz="1800" dirty="0">
                <a:effectLst/>
                <a:latin typeface="Arial" panose="020B0604020202020204" pitchFamily="34" charset="0"/>
                <a:cs typeface="Arial" panose="020B0604020202020204" pitchFamily="34" charset="0"/>
              </a:rPr>
              <a:t>. </a:t>
            </a:r>
            <a:r>
              <a:rPr lang="fi-FI" sz="1800" dirty="0">
                <a:latin typeface="Arial" panose="020B0604020202020204" pitchFamily="34" charset="0"/>
                <a:cs typeface="Arial" panose="020B0604020202020204" pitchFamily="34" charset="0"/>
              </a:rPr>
              <a:t>N</a:t>
            </a:r>
            <a:r>
              <a:rPr lang="fi-FI" sz="1800" dirty="0">
                <a:effectLst/>
                <a:latin typeface="Arial" panose="020B0604020202020204" pitchFamily="34" charset="0"/>
                <a:cs typeface="Arial" panose="020B0604020202020204" pitchFamily="34" charset="0"/>
              </a:rPr>
              <a:t>äkökulmanne on kaupan ja kauppiaiden etujen takaaminen. Myös vastuullisuuden edistäminen on osa agendaanne, mutta vain yksi näkökulma esim. talouden, työllisyyden ja ostovoiman joukossa. </a:t>
            </a:r>
          </a:p>
          <a:p>
            <a:pPr marL="0" indent="0">
              <a:buNone/>
            </a:pPr>
            <a:r>
              <a:rPr lang="fi-FI" sz="1800" b="1" u="none" strike="noStrike" dirty="0">
                <a:solidFill>
                  <a:srgbClr val="0041BE"/>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Kansallinen vakiintunut luonnonsuojelujärjestö, kuten Suomen </a:t>
            </a:r>
            <a:r>
              <a:rPr lang="fi-FI" sz="1800" b="1" u="none" strike="noStrike" dirty="0">
                <a:solidFill>
                  <a:schemeClr val="accent6">
                    <a:lumMod val="50000"/>
                  </a:schemeClr>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a:t>
            </a:r>
            <a:r>
              <a:rPr lang="fi-FI" sz="1800" b="1" u="none" strike="noStrike" dirty="0">
                <a:solidFill>
                  <a:srgbClr val="0041BE"/>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uonnonsuojeluliitto. </a:t>
            </a:r>
            <a:r>
              <a:rPr lang="fi-FI" sz="1800" dirty="0">
                <a:effectLst/>
                <a:latin typeface="Arial" panose="020B0604020202020204" pitchFamily="34" charset="0"/>
                <a:cs typeface="Arial" panose="020B0604020202020204" pitchFamily="34" charset="0"/>
              </a:rPr>
              <a:t>Päähuolenne ovat muovijätteen vaikutukset ekosysteemeihin sekä eläinten ja ihmisten terveyteen. Teillä on paljon yksittäisiä jäseniä ja institutionaalinen asema. Teitä pyydetään esimerkiksi antamaan lausuntoja lainsäädäntöprosesseissa ja kuulutte Kansainväliseen luonnonsuojeluliittoon. </a:t>
            </a:r>
            <a:r>
              <a:rPr lang="fi-FI" sz="1800" u="none" strike="noStrike" dirty="0">
                <a:effectLst/>
                <a:latin typeface="Arial" panose="020B0604020202020204" pitchFamily="34" charset="0"/>
                <a:cs typeface="Arial" panose="020B0604020202020204" pitchFamily="34" charset="0"/>
                <a:hlinkClick r:id="rId6"/>
              </a:rPr>
              <a:t>Tämä </a:t>
            </a:r>
            <a:r>
              <a:rPr lang="fi-FI" sz="1800" dirty="0">
                <a:effectLst/>
                <a:latin typeface="Arial" panose="020B0604020202020204" pitchFamily="34" charset="0"/>
                <a:cs typeface="Arial" panose="020B0604020202020204" pitchFamily="34" charset="0"/>
              </a:rPr>
              <a:t>ja </a:t>
            </a:r>
            <a:r>
              <a:rPr lang="fi-FI" sz="1800" u="none" strike="noStrike" dirty="0">
                <a:effectLst/>
                <a:latin typeface="Arial" panose="020B0604020202020204" pitchFamily="34" charset="0"/>
                <a:cs typeface="Arial" panose="020B0604020202020204" pitchFamily="34" charset="0"/>
                <a:hlinkClick r:id="rId7"/>
              </a:rPr>
              <a:t>tämä </a:t>
            </a:r>
            <a:r>
              <a:rPr lang="fi-FI" sz="1800" dirty="0">
                <a:effectLst/>
                <a:latin typeface="Arial" panose="020B0604020202020204" pitchFamily="34" charset="0"/>
                <a:cs typeface="Arial" panose="020B0604020202020204" pitchFamily="34" charset="0"/>
              </a:rPr>
              <a:t>sivu esittelevät mielipiteitänne. </a:t>
            </a:r>
            <a:endParaRPr lang="fi-FI" sz="18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EB95480A-0F05-4528-7220-B6A63BA8B9A9}"/>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5109D76-66D8-7CFE-E0A8-048AEEA2FFB9}"/>
              </a:ext>
            </a:extLst>
          </p:cNvPr>
          <p:cNvSpPr>
            <a:spLocks noGrp="1"/>
          </p:cNvSpPr>
          <p:nvPr>
            <p:ph type="sldNum" sz="quarter" idx="4"/>
          </p:nvPr>
        </p:nvSpPr>
        <p:spPr/>
        <p:txBody>
          <a:bodyPr/>
          <a:lstStyle/>
          <a:p>
            <a:r>
              <a:rPr lang="fi-FI"/>
              <a:t>|  </a:t>
            </a:r>
            <a:fld id="{CDC8994D-33BE-6F4B-918B-78B2D731EB1C}" type="slidenum">
              <a:rPr lang="fi-FI" smtClean="0"/>
              <a:pPr/>
              <a:t>12</a:t>
            </a:fld>
            <a:endParaRPr lang="fi-FI" dirty="0"/>
          </a:p>
        </p:txBody>
      </p:sp>
    </p:spTree>
    <p:extLst>
      <p:ext uri="{BB962C8B-B14F-4D97-AF65-F5344CB8AC3E}">
        <p14:creationId xmlns:p14="http://schemas.microsoft.com/office/powerpoint/2010/main" val="3532003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02F5-4CCF-8F3C-C4C1-1E0C439668CA}"/>
              </a:ext>
            </a:extLst>
          </p:cNvPr>
          <p:cNvSpPr>
            <a:spLocks noGrp="1"/>
          </p:cNvSpPr>
          <p:nvPr>
            <p:ph type="title"/>
          </p:nvPr>
        </p:nvSpPr>
        <p:spPr>
          <a:xfrm>
            <a:off x="551384" y="390154"/>
            <a:ext cx="10515600" cy="645616"/>
          </a:xfrm>
        </p:spPr>
        <p:txBody>
          <a:bodyPr/>
          <a:lstStyle/>
          <a:p>
            <a:r>
              <a:rPr lang="fi-FI" sz="4000" dirty="0"/>
              <a:t>2. Sidosryhmät kiertotalouden toimijoina </a:t>
            </a:r>
            <a:br>
              <a:rPr lang="fi-FI" sz="4000" dirty="0"/>
            </a:br>
            <a:r>
              <a:rPr lang="fi-FI" sz="4000" dirty="0">
                <a:solidFill>
                  <a:schemeClr val="tx2"/>
                </a:solidFill>
              </a:rPr>
              <a:t>-roolipeli </a:t>
            </a:r>
            <a:r>
              <a:rPr lang="fi-FI" sz="4000" dirty="0"/>
              <a:t>5/7 Roolipelin eteneminen</a:t>
            </a:r>
            <a:br>
              <a:rPr lang="fi-FI" sz="4000" dirty="0"/>
            </a:br>
            <a:endParaRPr lang="fi-FI" dirty="0"/>
          </a:p>
        </p:txBody>
      </p:sp>
      <p:sp>
        <p:nvSpPr>
          <p:cNvPr id="3" name="Content Placeholder 2">
            <a:extLst>
              <a:ext uri="{FF2B5EF4-FFF2-40B4-BE49-F238E27FC236}">
                <a16:creationId xmlns:a16="http://schemas.microsoft.com/office/drawing/2014/main" id="{19D0B635-6CC7-46C0-856A-EFCE0BE5818B}"/>
              </a:ext>
            </a:extLst>
          </p:cNvPr>
          <p:cNvSpPr>
            <a:spLocks noGrp="1"/>
          </p:cNvSpPr>
          <p:nvPr>
            <p:ph idx="1"/>
          </p:nvPr>
        </p:nvSpPr>
        <p:spPr/>
        <p:txBody>
          <a:bodyPr/>
          <a:lstStyle/>
          <a:p>
            <a:pPr marL="0" indent="0">
              <a:buNone/>
            </a:pPr>
            <a:r>
              <a:rPr lang="fi-FI" sz="1800" dirty="0"/>
              <a:t>Ryhmä valmistelee ko. toimijalle toivotun tulevaisuuskuvan xx mennessä (aikaa noin 2 viikkoa).</a:t>
            </a:r>
          </a:p>
          <a:p>
            <a:pPr marL="0" indent="0">
              <a:buNone/>
            </a:pPr>
            <a:r>
              <a:rPr lang="fi-FI" sz="1800" dirty="0"/>
              <a:t>Seuraavassa lähitapaamisessa ryhmä</a:t>
            </a:r>
          </a:p>
          <a:p>
            <a:r>
              <a:rPr lang="fi-FI" sz="1800" dirty="0"/>
              <a:t>esittelee tulevaisuuskuvan muille osapuolille (palautusta seuraavalla viikolla)</a:t>
            </a:r>
          </a:p>
          <a:p>
            <a:r>
              <a:rPr lang="fi-FI" sz="1800" dirty="0"/>
              <a:t>perehtyy muiden osapuolten tulevaisuuskuviin</a:t>
            </a:r>
          </a:p>
          <a:p>
            <a:r>
              <a:rPr lang="fi-FI" sz="1800" dirty="0"/>
              <a:t>neuvottelee muiden ryhmien kanssa yhteisestä tavoitetilasta ja keinoista saavuttaa se.</a:t>
            </a:r>
          </a:p>
          <a:p>
            <a:pPr marL="0" indent="0">
              <a:buNone/>
            </a:pPr>
            <a:r>
              <a:rPr lang="fi-FI" sz="1800" dirty="0"/>
              <a:t>Lähitapaamista seuraavan kahden viikon aikana ryhmä arvioi saavutettua neuvottelutulosta toimijan näkökulmasta ja hahmottelee viestintäkampanjan oman näkemyksensä vahvistamiseksi.</a:t>
            </a:r>
          </a:p>
        </p:txBody>
      </p:sp>
      <p:sp>
        <p:nvSpPr>
          <p:cNvPr id="4" name="Date Placeholder 3">
            <a:extLst>
              <a:ext uri="{FF2B5EF4-FFF2-40B4-BE49-F238E27FC236}">
                <a16:creationId xmlns:a16="http://schemas.microsoft.com/office/drawing/2014/main" id="{EB95480A-0F05-4528-7220-B6A63BA8B9A9}"/>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5109D76-66D8-7CFE-E0A8-048AEEA2FFB9}"/>
              </a:ext>
            </a:extLst>
          </p:cNvPr>
          <p:cNvSpPr>
            <a:spLocks noGrp="1"/>
          </p:cNvSpPr>
          <p:nvPr>
            <p:ph type="sldNum" sz="quarter" idx="4"/>
          </p:nvPr>
        </p:nvSpPr>
        <p:spPr/>
        <p:txBody>
          <a:bodyPr/>
          <a:lstStyle/>
          <a:p>
            <a:r>
              <a:rPr lang="fi-FI"/>
              <a:t>|  </a:t>
            </a:r>
            <a:fld id="{CDC8994D-33BE-6F4B-918B-78B2D731EB1C}" type="slidenum">
              <a:rPr lang="fi-FI" smtClean="0"/>
              <a:pPr/>
              <a:t>13</a:t>
            </a:fld>
            <a:endParaRPr lang="fi-FI" dirty="0"/>
          </a:p>
        </p:txBody>
      </p:sp>
    </p:spTree>
    <p:extLst>
      <p:ext uri="{BB962C8B-B14F-4D97-AF65-F5344CB8AC3E}">
        <p14:creationId xmlns:p14="http://schemas.microsoft.com/office/powerpoint/2010/main" val="414708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02F5-4CCF-8F3C-C4C1-1E0C439668CA}"/>
              </a:ext>
            </a:extLst>
          </p:cNvPr>
          <p:cNvSpPr>
            <a:spLocks noGrp="1"/>
          </p:cNvSpPr>
          <p:nvPr>
            <p:ph type="title"/>
          </p:nvPr>
        </p:nvSpPr>
        <p:spPr>
          <a:xfrm>
            <a:off x="551384" y="390154"/>
            <a:ext cx="10515600" cy="645616"/>
          </a:xfrm>
        </p:spPr>
        <p:txBody>
          <a:bodyPr/>
          <a:lstStyle/>
          <a:p>
            <a:r>
              <a:rPr lang="fi-FI" sz="4000" dirty="0"/>
              <a:t>2. Sidosryhmät kiertotalouden toimijoina </a:t>
            </a:r>
            <a:br>
              <a:rPr lang="fi-FI" sz="4000" dirty="0"/>
            </a:br>
            <a:r>
              <a:rPr lang="fi-FI" sz="4000" dirty="0">
                <a:solidFill>
                  <a:schemeClr val="tx2"/>
                </a:solidFill>
              </a:rPr>
              <a:t>-roolipeli </a:t>
            </a:r>
            <a:r>
              <a:rPr lang="fi-FI" sz="4000" dirty="0"/>
              <a:t>6/7 Ohjeistus organisaation tulevaisuuskuvaan </a:t>
            </a:r>
            <a:br>
              <a:rPr lang="fi-FI" sz="4000" dirty="0"/>
            </a:br>
            <a:br>
              <a:rPr lang="fi-FI" sz="4000" dirty="0"/>
            </a:br>
            <a:endParaRPr lang="fi-FI" dirty="0"/>
          </a:p>
        </p:txBody>
      </p:sp>
      <p:sp>
        <p:nvSpPr>
          <p:cNvPr id="3" name="Content Placeholder 2">
            <a:extLst>
              <a:ext uri="{FF2B5EF4-FFF2-40B4-BE49-F238E27FC236}">
                <a16:creationId xmlns:a16="http://schemas.microsoft.com/office/drawing/2014/main" id="{19D0B635-6CC7-46C0-856A-EFCE0BE5818B}"/>
              </a:ext>
            </a:extLst>
          </p:cNvPr>
          <p:cNvSpPr>
            <a:spLocks noGrp="1"/>
          </p:cNvSpPr>
          <p:nvPr>
            <p:ph idx="1"/>
          </p:nvPr>
        </p:nvSpPr>
        <p:spPr>
          <a:xfrm>
            <a:off x="410400" y="1988839"/>
            <a:ext cx="10942184" cy="4500861"/>
          </a:xfrm>
        </p:spPr>
        <p:txBody>
          <a:bodyPr/>
          <a:lstStyle/>
          <a:p>
            <a:pPr marL="0" indent="0">
              <a:buNone/>
            </a:pPr>
            <a:r>
              <a:rPr lang="fi-FI" sz="1600" dirty="0">
                <a:effectLst/>
                <a:cs typeface="Calibri" panose="020F0502020204030204" pitchFamily="34" charset="0"/>
              </a:rPr>
              <a:t>Hahmotelkaa organisaationne näkökulmasta toivottua tulevaisuutta suhteessa tehtävänannossa tekeillä olevaan uudistukseen digitaalisilla post-it-lapuilla ja viimeistelkää se kuvioksi tai korkeintaan 300 sanan kuvaukseksi.</a:t>
            </a:r>
          </a:p>
          <a:p>
            <a:pPr marL="0" indent="0">
              <a:buNone/>
            </a:pPr>
            <a:r>
              <a:rPr lang="fi-FI" sz="1600" dirty="0">
                <a:effectLst/>
                <a:cs typeface="Calibri" panose="020F0502020204030204" pitchFamily="34" charset="0"/>
              </a:rPr>
              <a:t>1 Ensimmäiseksi </a:t>
            </a:r>
            <a:r>
              <a:rPr lang="fi-FI" sz="1600" i="1" dirty="0">
                <a:cs typeface="Calibri" panose="020F0502020204030204" pitchFamily="34" charset="0"/>
              </a:rPr>
              <a:t>tunnistatte </a:t>
            </a:r>
            <a:r>
              <a:rPr lang="fi-FI" sz="1600" i="1" dirty="0">
                <a:effectLst/>
                <a:cs typeface="Calibri" panose="020F0502020204030204" pitchFamily="34" charset="0"/>
              </a:rPr>
              <a:t>organisaation arvot ja tavoitteet</a:t>
            </a:r>
            <a:r>
              <a:rPr lang="fi-FI" sz="1600" dirty="0">
                <a:effectLst/>
                <a:cs typeface="Calibri" panose="020F0502020204030204" pitchFamily="34" charset="0"/>
              </a:rPr>
              <a:t>. Tämän vaiheen pohjaksi kannattaa lukea organisaation (tai sitä lähellä olevan todellisen organisaation) verkkosivuja ja tiedotteita. Jokainen ryhmän jäsen kirjoittaa </a:t>
            </a:r>
            <a:r>
              <a:rPr lang="fi-FI" sz="1600" dirty="0" err="1">
                <a:effectLst/>
                <a:cs typeface="Calibri" panose="020F0502020204030204" pitchFamily="34" charset="0"/>
              </a:rPr>
              <a:t>Flingan</a:t>
            </a:r>
            <a:r>
              <a:rPr lang="fi-FI" sz="1600" dirty="0">
                <a:effectLst/>
                <a:cs typeface="Calibri" panose="020F0502020204030204" pitchFamily="34" charset="0"/>
              </a:rPr>
              <a:t> digitaalisille muistilapuille omia näkemyksiään. Kommentin loppuun kannattaa lisätä omat nimikirjaimet, jotta kommentit ovat tunnistettavia. Vaihtoehtoisesti jokainen ryhmän jäsen voi valita värin, jota käyttää omissa kommenttilapuissaan. Tässä ryhmätyössä kommenttien on hyvä olla tunnistettavia, jotta voitte myöhemmin keskustella niistä ja kiteyttää näkemyksenne.</a:t>
            </a:r>
          </a:p>
          <a:p>
            <a:pPr marL="0" indent="0">
              <a:buNone/>
            </a:pPr>
            <a:r>
              <a:rPr lang="fi-FI" sz="1600" i="1" dirty="0">
                <a:effectLst/>
                <a:cs typeface="Calibri" panose="020F0502020204030204" pitchFamily="34" charset="0"/>
              </a:rPr>
              <a:t>2 SWOT-analyysissa</a:t>
            </a:r>
            <a:r>
              <a:rPr lang="fi-FI" sz="1600" dirty="0">
                <a:effectLst/>
                <a:cs typeface="Calibri" panose="020F0502020204030204" pitchFamily="34" charset="0"/>
              </a:rPr>
              <a:t> mietitte organisaationne suhdetta tekeillä olevaan </a:t>
            </a:r>
            <a:r>
              <a:rPr lang="fi-FI" sz="1600" b="1" dirty="0">
                <a:effectLst/>
                <a:cs typeface="Calibri" panose="020F0502020204030204" pitchFamily="34" charset="0"/>
              </a:rPr>
              <a:t>uudelleenkäytettävien pakkausten käyttöönotto syömävalmiin ruuan myynnissä kauppojen kylmätiskeissä </a:t>
            </a:r>
            <a:r>
              <a:rPr lang="fi-FI" sz="1600" dirty="0">
                <a:effectLst/>
                <a:cs typeface="Calibri" panose="020F0502020204030204" pitchFamily="34" charset="0"/>
              </a:rPr>
              <a:t>-lainsäädäntömuutokseen</a:t>
            </a:r>
            <a:r>
              <a:rPr lang="fi-FI" sz="1600" b="1" dirty="0">
                <a:effectLst/>
                <a:cs typeface="Calibri" panose="020F0502020204030204" pitchFamily="34" charset="0"/>
              </a:rPr>
              <a:t>. </a:t>
            </a:r>
            <a:r>
              <a:rPr lang="fi-FI" sz="1600" dirty="0">
                <a:effectLst/>
                <a:cs typeface="Calibri" panose="020F0502020204030204" pitchFamily="34" charset="0"/>
              </a:rPr>
              <a:t>Millaisia mahdollisuuksia tämä muutos tarjoaa teille? Millaisia uhkia siihen liittyy? Millaisia vahvuuksia organisaatiollanne on toimia muutoksen tekijänä? Millaisia heikkouksia organisaatiollanne on kohdata tämä muutos? Kirjatkaa SWOT-analyysin johtopäätöksenä näkemys organisaationne suhteesta muutokseen (muutoksentekijä, sopeutuja, puolustautuja) ja ajatuksia yhteistyökumppaneista ja teille tärkeistä tavoitteista, kun muutosta lähdetään tekemään.</a:t>
            </a:r>
            <a:endParaRPr lang="fi-FI" sz="1600" dirty="0">
              <a:cs typeface="Calibri" panose="020F0502020204030204" pitchFamily="34" charset="0"/>
            </a:endParaRPr>
          </a:p>
          <a:p>
            <a:pPr marL="0" indent="0">
              <a:buNone/>
            </a:pPr>
            <a:r>
              <a:rPr lang="fi-FI" sz="1600" dirty="0">
                <a:effectLst/>
                <a:cs typeface="Calibri" panose="020F0502020204030204" pitchFamily="34" charset="0"/>
              </a:rPr>
              <a:t>3 </a:t>
            </a:r>
            <a:r>
              <a:rPr lang="fi-FI" sz="1600" i="1" dirty="0">
                <a:effectLst/>
                <a:cs typeface="Calibri" panose="020F0502020204030204" pitchFamily="34" charset="0"/>
              </a:rPr>
              <a:t>Tulevaisuuskuvan muodostamisen </a:t>
            </a:r>
            <a:r>
              <a:rPr lang="fi-FI" sz="1600" dirty="0">
                <a:effectLst/>
                <a:cs typeface="Calibri" panose="020F0502020204030204" pitchFamily="34" charset="0"/>
              </a:rPr>
              <a:t>apuna käytetään Sitran megatrendien ja tulevaisuuden mahdollisuuksien hahmotelmia. Kannattaa myös lukea </a:t>
            </a:r>
            <a:r>
              <a:rPr lang="fi-FI" sz="1600" dirty="0">
                <a:effectLst/>
                <a:cs typeface="Calibri" panose="020F0502020204030204" pitchFamily="34" charset="0"/>
                <a:hlinkClick r:id="rId2"/>
              </a:rPr>
              <a:t>megatrendeistä</a:t>
            </a:r>
            <a:r>
              <a:rPr lang="fi-FI" sz="1600" dirty="0">
                <a:effectLst/>
                <a:cs typeface="Calibri" panose="020F0502020204030204" pitchFamily="34" charset="0"/>
              </a:rPr>
              <a:t> Sitran sivuilta. Kuvat kuvaavat sitä, että monenlaiset tulevaisuudet ovat mahdollisia. Jotkut niistä ovat kuitenkin toivottavampia kuin toiset, ja eri toimijoiden näkemykset toivottavista tulevaisuuksista riippuvat heidän tarkastelukulmastaan.</a:t>
            </a:r>
          </a:p>
          <a:p>
            <a:pPr marL="0" indent="0">
              <a:buNone/>
            </a:pPr>
            <a:endParaRPr lang="fi-FI" sz="1800" dirty="0"/>
          </a:p>
        </p:txBody>
      </p:sp>
      <p:sp>
        <p:nvSpPr>
          <p:cNvPr id="4" name="Date Placeholder 3">
            <a:extLst>
              <a:ext uri="{FF2B5EF4-FFF2-40B4-BE49-F238E27FC236}">
                <a16:creationId xmlns:a16="http://schemas.microsoft.com/office/drawing/2014/main" id="{EB95480A-0F05-4528-7220-B6A63BA8B9A9}"/>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5109D76-66D8-7CFE-E0A8-048AEEA2FFB9}"/>
              </a:ext>
            </a:extLst>
          </p:cNvPr>
          <p:cNvSpPr>
            <a:spLocks noGrp="1"/>
          </p:cNvSpPr>
          <p:nvPr>
            <p:ph type="sldNum" sz="quarter" idx="4"/>
          </p:nvPr>
        </p:nvSpPr>
        <p:spPr/>
        <p:txBody>
          <a:bodyPr/>
          <a:lstStyle/>
          <a:p>
            <a:r>
              <a:rPr lang="fi-FI"/>
              <a:t>|  </a:t>
            </a:r>
            <a:fld id="{CDC8994D-33BE-6F4B-918B-78B2D731EB1C}" type="slidenum">
              <a:rPr lang="fi-FI" smtClean="0"/>
              <a:pPr/>
              <a:t>14</a:t>
            </a:fld>
            <a:endParaRPr lang="fi-FI" dirty="0"/>
          </a:p>
        </p:txBody>
      </p:sp>
    </p:spTree>
    <p:extLst>
      <p:ext uri="{BB962C8B-B14F-4D97-AF65-F5344CB8AC3E}">
        <p14:creationId xmlns:p14="http://schemas.microsoft.com/office/powerpoint/2010/main" val="3922817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02F5-4CCF-8F3C-C4C1-1E0C439668CA}"/>
              </a:ext>
            </a:extLst>
          </p:cNvPr>
          <p:cNvSpPr>
            <a:spLocks noGrp="1"/>
          </p:cNvSpPr>
          <p:nvPr>
            <p:ph type="title"/>
          </p:nvPr>
        </p:nvSpPr>
        <p:spPr>
          <a:xfrm>
            <a:off x="551384" y="390154"/>
            <a:ext cx="10515600" cy="645616"/>
          </a:xfrm>
        </p:spPr>
        <p:txBody>
          <a:bodyPr/>
          <a:lstStyle/>
          <a:p>
            <a:r>
              <a:rPr lang="fi-FI" sz="4000" dirty="0"/>
              <a:t>2. Sidosryhmät kiertotalouden toimijoina </a:t>
            </a:r>
            <a:br>
              <a:rPr lang="fi-FI" sz="4000" dirty="0"/>
            </a:br>
            <a:r>
              <a:rPr lang="fi-FI" sz="4000" dirty="0">
                <a:solidFill>
                  <a:schemeClr val="tx2"/>
                </a:solidFill>
              </a:rPr>
              <a:t>-roolipeli</a:t>
            </a:r>
            <a:r>
              <a:rPr lang="fi-FI" dirty="0">
                <a:solidFill>
                  <a:schemeClr val="tx2"/>
                </a:solidFill>
              </a:rPr>
              <a:t> </a:t>
            </a:r>
            <a:r>
              <a:rPr lang="fi-FI" dirty="0"/>
              <a:t>7</a:t>
            </a:r>
            <a:r>
              <a:rPr lang="fi-FI" sz="4000" dirty="0"/>
              <a:t>/7 Neuvottelu, viestintäkampanja ja reflektio</a:t>
            </a:r>
            <a:br>
              <a:rPr lang="fi-FI" sz="4000" dirty="0"/>
            </a:br>
            <a:endParaRPr lang="fi-FI" dirty="0"/>
          </a:p>
        </p:txBody>
      </p:sp>
      <p:sp>
        <p:nvSpPr>
          <p:cNvPr id="3" name="Content Placeholder 2">
            <a:extLst>
              <a:ext uri="{FF2B5EF4-FFF2-40B4-BE49-F238E27FC236}">
                <a16:creationId xmlns:a16="http://schemas.microsoft.com/office/drawing/2014/main" id="{19D0B635-6CC7-46C0-856A-EFCE0BE5818B}"/>
              </a:ext>
            </a:extLst>
          </p:cNvPr>
          <p:cNvSpPr>
            <a:spLocks noGrp="1"/>
          </p:cNvSpPr>
          <p:nvPr>
            <p:ph idx="1"/>
          </p:nvPr>
        </p:nvSpPr>
        <p:spPr>
          <a:xfrm>
            <a:off x="410400" y="2204863"/>
            <a:ext cx="10870176" cy="3290501"/>
          </a:xfrm>
        </p:spPr>
        <p:txBody>
          <a:bodyPr/>
          <a:lstStyle/>
          <a:p>
            <a:pPr marL="0" indent="0">
              <a:buNone/>
            </a:pPr>
            <a:r>
              <a:rPr lang="fi-FI" sz="1400" b="1" dirty="0">
                <a:effectLst/>
                <a:cs typeface="Calibri" panose="020F0502020204030204" pitchFamily="34" charset="0"/>
              </a:rPr>
              <a:t>1 Neuvottelu lähipäivässä</a:t>
            </a:r>
          </a:p>
          <a:p>
            <a:pPr marL="0" indent="0">
              <a:buNone/>
            </a:pPr>
            <a:r>
              <a:rPr lang="fi-FI" sz="1400" dirty="0">
                <a:effectLst/>
                <a:cs typeface="Calibri" panose="020F0502020204030204" pitchFamily="34" charset="0"/>
              </a:rPr>
              <a:t>Palauttamanne tulevaisuuskuva toimii lähtökohtana neuvottelulle lähipäivässä. Neuvottelun tavoitteena on selvittää, mistä asioista osapuolet ovat yksimielisiä ja missä asioissa osapuolilla on erimielisyyksiä. Lähipäivässä jokainen ryhmä esittelee ensin toivottavan tulevaisuuskuvansa (noin 3 min). Sen jälkeen ryhmillä on noin 20 minuuttia aikaa suunnitella neuvottelustrategiaansa ja valita neuvottelija. Neuvottelun jälkeen ryhmillä on noin puoli tuntia aikaa hahmotella vaikuttamis- ja osallistamiskampanjan lähtökohtia </a:t>
            </a:r>
            <a:r>
              <a:rPr lang="fi-FI" sz="1400" dirty="0" err="1">
                <a:effectLst/>
                <a:cs typeface="Calibri" panose="020F0502020204030204" pitchFamily="34" charset="0"/>
              </a:rPr>
              <a:t>Flingassa</a:t>
            </a:r>
            <a:r>
              <a:rPr lang="fi-FI" sz="1400" dirty="0">
                <a:effectLst/>
                <a:cs typeface="Calibri" panose="020F0502020204030204" pitchFamily="34" charset="0"/>
              </a:rPr>
              <a:t>. Tätä tuetaan alustuksella. </a:t>
            </a:r>
          </a:p>
          <a:p>
            <a:pPr marL="0" indent="0">
              <a:buNone/>
            </a:pPr>
            <a:r>
              <a:rPr lang="fi-FI" sz="1400" b="1" dirty="0">
                <a:cs typeface="Calibri" panose="020F0502020204030204" pitchFamily="34" charset="0"/>
              </a:rPr>
              <a:t>2</a:t>
            </a:r>
            <a:r>
              <a:rPr lang="fi-FI" sz="1400" dirty="0">
                <a:cs typeface="Calibri" panose="020F0502020204030204" pitchFamily="34" charset="0"/>
              </a:rPr>
              <a:t> </a:t>
            </a:r>
            <a:r>
              <a:rPr lang="fi-FI" sz="1400" b="1" dirty="0">
                <a:effectLst/>
                <a:cs typeface="Calibri" panose="020F0502020204030204" pitchFamily="34" charset="0"/>
              </a:rPr>
              <a:t>Kampanjointi ja lobbaus oman näkemyksen vahvistamiseksi</a:t>
            </a:r>
          </a:p>
          <a:p>
            <a:pPr marL="0" indent="0">
              <a:buNone/>
            </a:pPr>
            <a:r>
              <a:rPr lang="fi-FI" sz="1400" dirty="0">
                <a:effectLst/>
                <a:cs typeface="Arial" panose="020B0604020202020204" pitchFamily="34" charset="0"/>
              </a:rPr>
              <a:t>Luonnostelkaa kampanja, jonka avulla saatte kansalaiset ja päättäjät kannattamaan näkemystänne. Kuvatkaa luonnoksessa seuraavat asiat: </a:t>
            </a:r>
          </a:p>
          <a:p>
            <a:pPr marL="0" indent="0">
              <a:buNone/>
            </a:pPr>
            <a:r>
              <a:rPr lang="fi-FI" sz="1400" dirty="0">
                <a:cs typeface="Arial" panose="020B0604020202020204" pitchFamily="34" charset="0"/>
              </a:rPr>
              <a:t>Mitä yritätte saavuttaa tällä kampanjalla?</a:t>
            </a:r>
          </a:p>
          <a:p>
            <a:pPr marL="0" indent="0">
              <a:buNone/>
            </a:pPr>
            <a:r>
              <a:rPr lang="fi-FI" sz="1400" dirty="0">
                <a:cs typeface="Arial" panose="020B0604020202020204" pitchFamily="34" charset="0"/>
              </a:rPr>
              <a:t>Millaisia kansalaisia ja mitä sidosryhmiä haluatte saada mukaan?</a:t>
            </a:r>
          </a:p>
          <a:p>
            <a:pPr marL="0" indent="0">
              <a:buNone/>
            </a:pPr>
            <a:r>
              <a:rPr lang="fi-FI" sz="1400" dirty="0">
                <a:cs typeface="Arial" panose="020B0604020202020204" pitchFamily="34" charset="0"/>
              </a:rPr>
              <a:t>Miten haluatte sitouttaa heidät?</a:t>
            </a:r>
          </a:p>
          <a:p>
            <a:pPr marL="0" indent="0">
              <a:buNone/>
            </a:pPr>
            <a:r>
              <a:rPr lang="fi-FI" sz="1400" dirty="0">
                <a:cs typeface="Arial" panose="020B0604020202020204" pitchFamily="34" charset="0"/>
              </a:rPr>
              <a:t>Mitä medioita aiotte hyödyntää? Millaista toimintaa suunnittelette?</a:t>
            </a:r>
          </a:p>
          <a:p>
            <a:pPr marL="0" indent="0">
              <a:buNone/>
            </a:pPr>
            <a:r>
              <a:rPr lang="fi-FI" sz="1400" dirty="0">
                <a:cs typeface="Arial" panose="020B0604020202020204" pitchFamily="34" charset="0"/>
              </a:rPr>
              <a:t>Kampanja luonnostellaan </a:t>
            </a:r>
            <a:r>
              <a:rPr lang="fi-FI" sz="1400" dirty="0" err="1">
                <a:cs typeface="Arial" panose="020B0604020202020204" pitchFamily="34" charset="0"/>
              </a:rPr>
              <a:t>Flingassa</a:t>
            </a:r>
            <a:r>
              <a:rPr lang="fi-FI" sz="1400" dirty="0">
                <a:cs typeface="Arial" panose="020B0604020202020204" pitchFamily="34" charset="0"/>
              </a:rPr>
              <a:t>. Sen rakenne ja perusviestit palautetaan keskustelualueelle diaesityksenä tai lyhyenä videona ja esitellään muille ryhmille </a:t>
            </a:r>
            <a:r>
              <a:rPr lang="fi-FI" sz="1400" dirty="0" err="1">
                <a:cs typeface="Arial" panose="020B0604020202020204" pitchFamily="34" charset="0"/>
              </a:rPr>
              <a:t>pitchauksena</a:t>
            </a:r>
            <a:r>
              <a:rPr lang="fi-FI" sz="1400" dirty="0">
                <a:cs typeface="Arial" panose="020B0604020202020204" pitchFamily="34" charset="0"/>
              </a:rPr>
              <a:t> verkkotapaamisessa.</a:t>
            </a:r>
          </a:p>
          <a:p>
            <a:pPr marL="0" indent="0">
              <a:buNone/>
            </a:pPr>
            <a:r>
              <a:rPr lang="fi-FI" sz="1400" b="1" dirty="0">
                <a:cs typeface="Arial" panose="020B0604020202020204" pitchFamily="34" charset="0"/>
              </a:rPr>
              <a:t>3 Reflektio. </a:t>
            </a:r>
            <a:r>
              <a:rPr lang="fi-FI" sz="1400" dirty="0">
                <a:cs typeface="Arial" panose="020B0604020202020204" pitchFamily="34" charset="0"/>
              </a:rPr>
              <a:t>Verkkotapaamisessa keskustellaan roolipelin kautta tapahtuneesta oppimisesta.</a:t>
            </a:r>
          </a:p>
        </p:txBody>
      </p:sp>
      <p:sp>
        <p:nvSpPr>
          <p:cNvPr id="4" name="Date Placeholder 3">
            <a:extLst>
              <a:ext uri="{FF2B5EF4-FFF2-40B4-BE49-F238E27FC236}">
                <a16:creationId xmlns:a16="http://schemas.microsoft.com/office/drawing/2014/main" id="{EB95480A-0F05-4528-7220-B6A63BA8B9A9}"/>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5109D76-66D8-7CFE-E0A8-048AEEA2FFB9}"/>
              </a:ext>
            </a:extLst>
          </p:cNvPr>
          <p:cNvSpPr>
            <a:spLocks noGrp="1"/>
          </p:cNvSpPr>
          <p:nvPr>
            <p:ph type="sldNum" sz="quarter" idx="4"/>
          </p:nvPr>
        </p:nvSpPr>
        <p:spPr/>
        <p:txBody>
          <a:bodyPr/>
          <a:lstStyle/>
          <a:p>
            <a:r>
              <a:rPr lang="fi-FI"/>
              <a:t>|  </a:t>
            </a:r>
            <a:fld id="{CDC8994D-33BE-6F4B-918B-78B2D731EB1C}" type="slidenum">
              <a:rPr lang="fi-FI" smtClean="0"/>
              <a:pPr/>
              <a:t>15</a:t>
            </a:fld>
            <a:endParaRPr lang="fi-FI" dirty="0"/>
          </a:p>
        </p:txBody>
      </p:sp>
    </p:spTree>
    <p:extLst>
      <p:ext uri="{BB962C8B-B14F-4D97-AF65-F5344CB8AC3E}">
        <p14:creationId xmlns:p14="http://schemas.microsoft.com/office/powerpoint/2010/main" val="1258256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BFD2D-3157-54EE-D0E3-88769846EDF7}"/>
              </a:ext>
            </a:extLst>
          </p:cNvPr>
          <p:cNvSpPr>
            <a:spLocks noGrp="1"/>
          </p:cNvSpPr>
          <p:nvPr>
            <p:ph type="title"/>
          </p:nvPr>
        </p:nvSpPr>
        <p:spPr/>
        <p:txBody>
          <a:bodyPr/>
          <a:lstStyle/>
          <a:p>
            <a:r>
              <a:rPr lang="fi-FI" sz="4000" dirty="0"/>
              <a:t>3. Kuluttajan roolit kiertotaloudessa (1/2)</a:t>
            </a:r>
          </a:p>
        </p:txBody>
      </p:sp>
      <p:sp>
        <p:nvSpPr>
          <p:cNvPr id="3" name="Content Placeholder 2">
            <a:extLst>
              <a:ext uri="{FF2B5EF4-FFF2-40B4-BE49-F238E27FC236}">
                <a16:creationId xmlns:a16="http://schemas.microsoft.com/office/drawing/2014/main" id="{07475B36-AA55-C4E6-787A-8C6721FF480C}"/>
              </a:ext>
            </a:extLst>
          </p:cNvPr>
          <p:cNvSpPr>
            <a:spLocks noGrp="1"/>
          </p:cNvSpPr>
          <p:nvPr>
            <p:ph idx="1"/>
          </p:nvPr>
        </p:nvSpPr>
        <p:spPr/>
        <p:txBody>
          <a:bodyPr/>
          <a:lstStyle/>
          <a:p>
            <a:pPr marL="0" indent="0">
              <a:buNone/>
            </a:pPr>
            <a:r>
              <a:rPr lang="fi-FI" sz="2000" dirty="0"/>
              <a:t>Tässä osiossa keskitytään kuluttajan erilaisiin rooleihin kiertotaloudessa laajemmin kuin pakkausten osalta. Käydään läpi erilaisia rooleja ja pohditaan omaa kuluttajuutta eri näkökulmista. Älä ajattele tässä tehtävässä pakkauksia, vaan yleisesti kuluttamiseen liittyviä valintoja. Kokonaisuuden hahmottamisen kautta pyritään löytämään kohtia, joista voi olla hyötyä pakkausratkaisuja tarkasteltaessa.</a:t>
            </a:r>
          </a:p>
        </p:txBody>
      </p:sp>
      <p:sp>
        <p:nvSpPr>
          <p:cNvPr id="4" name="Date Placeholder 3">
            <a:extLst>
              <a:ext uri="{FF2B5EF4-FFF2-40B4-BE49-F238E27FC236}">
                <a16:creationId xmlns:a16="http://schemas.microsoft.com/office/drawing/2014/main" id="{68DCCE4D-7F39-6581-92B6-97E57EFBA9C8}"/>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E8B844D7-2E7C-5927-ADDE-03C5B2178156}"/>
              </a:ext>
            </a:extLst>
          </p:cNvPr>
          <p:cNvSpPr>
            <a:spLocks noGrp="1"/>
          </p:cNvSpPr>
          <p:nvPr>
            <p:ph type="sldNum" sz="quarter" idx="4"/>
          </p:nvPr>
        </p:nvSpPr>
        <p:spPr/>
        <p:txBody>
          <a:bodyPr/>
          <a:lstStyle/>
          <a:p>
            <a:r>
              <a:rPr lang="fi-FI"/>
              <a:t>|  </a:t>
            </a:r>
            <a:fld id="{CDC8994D-33BE-6F4B-918B-78B2D731EB1C}" type="slidenum">
              <a:rPr lang="fi-FI" smtClean="0"/>
              <a:pPr/>
              <a:t>16</a:t>
            </a:fld>
            <a:endParaRPr lang="fi-FI" dirty="0"/>
          </a:p>
        </p:txBody>
      </p:sp>
    </p:spTree>
    <p:extLst>
      <p:ext uri="{BB962C8B-B14F-4D97-AF65-F5344CB8AC3E}">
        <p14:creationId xmlns:p14="http://schemas.microsoft.com/office/powerpoint/2010/main" val="77496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34D22-F653-3388-E28A-AE818331E0F0}"/>
              </a:ext>
            </a:extLst>
          </p:cNvPr>
          <p:cNvSpPr>
            <a:spLocks noGrp="1"/>
          </p:cNvSpPr>
          <p:nvPr>
            <p:ph type="title"/>
          </p:nvPr>
        </p:nvSpPr>
        <p:spPr/>
        <p:txBody>
          <a:bodyPr/>
          <a:lstStyle/>
          <a:p>
            <a:r>
              <a:rPr lang="fi-FI" sz="4000" dirty="0"/>
              <a:t>3. Kuluttajan roolit kiertotaloudessa (2/2)</a:t>
            </a:r>
            <a:endParaRPr lang="fi-FI" dirty="0"/>
          </a:p>
        </p:txBody>
      </p:sp>
      <p:sp>
        <p:nvSpPr>
          <p:cNvPr id="3" name="Content Placeholder 2">
            <a:extLst>
              <a:ext uri="{FF2B5EF4-FFF2-40B4-BE49-F238E27FC236}">
                <a16:creationId xmlns:a16="http://schemas.microsoft.com/office/drawing/2014/main" id="{5EEB6064-4D2A-4847-E259-2320A3F81FE5}"/>
              </a:ext>
            </a:extLst>
          </p:cNvPr>
          <p:cNvSpPr>
            <a:spLocks noGrp="1"/>
          </p:cNvSpPr>
          <p:nvPr>
            <p:ph idx="1"/>
          </p:nvPr>
        </p:nvSpPr>
        <p:spPr>
          <a:xfrm>
            <a:off x="410400" y="1707296"/>
            <a:ext cx="10654152" cy="3953951"/>
          </a:xfrm>
        </p:spPr>
        <p:txBody>
          <a:bodyPr/>
          <a:lstStyle/>
          <a:p>
            <a:pPr marL="0" indent="0">
              <a:buNone/>
            </a:pPr>
            <a:r>
              <a:rPr lang="fi-FI" sz="1400" dirty="0"/>
              <a:t>Laadi miellekartta (</a:t>
            </a:r>
            <a:r>
              <a:rPr lang="fi-FI" sz="1400" dirty="0" err="1"/>
              <a:t>mind</a:t>
            </a:r>
            <a:r>
              <a:rPr lang="fi-FI" sz="1400" dirty="0"/>
              <a:t> </a:t>
            </a:r>
            <a:r>
              <a:rPr lang="fi-FI" sz="1400" dirty="0" err="1"/>
              <a:t>map</a:t>
            </a:r>
            <a:r>
              <a:rPr lang="fi-FI" sz="1400" dirty="0"/>
              <a:t>) aiheesta </a:t>
            </a:r>
            <a:r>
              <a:rPr lang="fi-FI" sz="1400" b="1" dirty="0"/>
              <a:t>minä kuluttajana</a:t>
            </a:r>
            <a:r>
              <a:rPr lang="fi-FI" sz="1400" dirty="0"/>
              <a:t> (osana kiertotaloutta).</a:t>
            </a:r>
          </a:p>
          <a:p>
            <a:pPr marL="0" indent="0">
              <a:buNone/>
            </a:pPr>
            <a:r>
              <a:rPr lang="fi-FI" sz="1400" dirty="0"/>
              <a:t>Tutustu European Environment </a:t>
            </a:r>
            <a:r>
              <a:rPr lang="fi-FI" sz="1400" dirty="0" err="1"/>
              <a:t>Agency</a:t>
            </a:r>
            <a:r>
              <a:rPr lang="fi-FI" sz="1400" dirty="0"/>
              <a:t>. 2022.Enabling </a:t>
            </a:r>
            <a:r>
              <a:rPr lang="fi-FI" sz="1400" dirty="0" err="1"/>
              <a:t>consumer</a:t>
            </a:r>
            <a:r>
              <a:rPr lang="fi-FI" sz="1400" dirty="0"/>
              <a:t> </a:t>
            </a:r>
            <a:r>
              <a:rPr lang="fi-FI" sz="1400" dirty="0" err="1"/>
              <a:t>choices</a:t>
            </a:r>
            <a:r>
              <a:rPr lang="fi-FI" sz="1400" dirty="0"/>
              <a:t> for a </a:t>
            </a:r>
            <a:r>
              <a:rPr lang="fi-FI" sz="1400" dirty="0" err="1"/>
              <a:t>circular</a:t>
            </a:r>
            <a:r>
              <a:rPr lang="fi-FI" sz="1400" dirty="0"/>
              <a:t> </a:t>
            </a:r>
            <a:r>
              <a:rPr lang="fi-FI" sz="1400" dirty="0" err="1"/>
              <a:t>economy</a:t>
            </a:r>
            <a:r>
              <a:rPr lang="fi-FI" sz="1400" dirty="0"/>
              <a:t>. </a:t>
            </a:r>
            <a:r>
              <a:rPr lang="fi-FI" sz="1400" dirty="0">
                <a:hlinkClick r:id="rId2"/>
              </a:rPr>
              <a:t>https://www.eea.europa.eu/publications/influencing-consumer-choices-towards-circularity/enabling-consumer-choices-towards-a</a:t>
            </a:r>
            <a:r>
              <a:rPr lang="fi-FI" sz="1400" dirty="0"/>
              <a:t>  </a:t>
            </a:r>
            <a:br>
              <a:rPr lang="fi-FI" sz="1400" dirty="0"/>
            </a:br>
            <a:r>
              <a:rPr lang="fi-FI" sz="1400" dirty="0"/>
              <a:t>-sivustoon.</a:t>
            </a:r>
          </a:p>
          <a:p>
            <a:pPr marL="0" indent="0">
              <a:buNone/>
            </a:pPr>
            <a:r>
              <a:rPr lang="fi-FI" sz="1400" dirty="0"/>
              <a:t>Laadi miellekartta itsestäsi kuluttajana. Millaisia ​​konkreettisia toimintoja kuluttajuuteesi liittyy ja mitä näkökohtia pidät tärkeinä? Kuvaile myös sanallisesti, miten arvioit omaa kiertotalouden mukaista kulutuskäyttäytymistäsi ja mikä vaikuttaa kulutusvalintoihisi/-tottumuksiisi. Mieti erityisesti, miten sosiaaliset instituutiot vaikuttavat valintoihin: koti ja perheenjäsenet (taustasi), koulu ja työpaikka (tilat, työkaverit), media, yhteiskunta, megatrendit... jne. Opitko jotain itsestäsi ja kulutustottumuksistasi? </a:t>
            </a:r>
          </a:p>
          <a:p>
            <a:pPr marL="0" indent="0">
              <a:buNone/>
            </a:pPr>
            <a:r>
              <a:rPr lang="fi-FI" sz="1400" dirty="0"/>
              <a:t>Lue: </a:t>
            </a:r>
            <a:r>
              <a:rPr lang="fi-FI" sz="1400" dirty="0" err="1"/>
              <a:t>Onali</a:t>
            </a:r>
            <a:r>
              <a:rPr lang="fi-FI" sz="1400" dirty="0"/>
              <a:t>, A. 2023. Sitä ei voi kiertää. Ylioppilaslehti.  </a:t>
            </a:r>
            <a:r>
              <a:rPr lang="fi-FI" sz="1400" dirty="0">
                <a:hlinkClick r:id="rId3"/>
              </a:rPr>
              <a:t>https://ylioppilaslehti.fi/2023/11/sita-ei-voi-kiertaa/</a:t>
            </a:r>
            <a:r>
              <a:rPr lang="fi-FI" sz="1400" dirty="0"/>
              <a:t> </a:t>
            </a:r>
          </a:p>
          <a:p>
            <a:pPr marL="0" indent="0">
              <a:buNone/>
            </a:pPr>
            <a:r>
              <a:rPr lang="fi-FI" sz="1400" dirty="0"/>
              <a:t>Huomio erilaiset kiertotalouden liiketoimintamallit sekä kuluttajan erilaiset roolit kiertotaloudessa (ostaja, ylläpitäjä, korjaaja, myyjä, jakelija/kumppani, lajittelija ja/tai kierrättäjä, lainaaja, vuokraaja, lahjoittaja, vaihtaja), jotka tunnet. Anna esimerkkejä ja mieti, kuinka hyvin olet sitoutunut erilaisiin malleihin: 1. Kiertävät raaka-aineet, 2. Resurssien talteenotto, 3. Elinkaaren pidentäminen, 4. Tuote palveluna, 5. Jakamisalustat (lisätietoa eri liiketoimintamalleista löydät esim. </a:t>
            </a:r>
            <a:r>
              <a:rPr lang="fi-FI" sz="1400" dirty="0">
                <a:hlinkClick r:id="rId4"/>
              </a:rPr>
              <a:t>https://kiertotaloussuomi.fi/taito-ja-tyokalut/kiertotalouden-liiketoimintamallit/</a:t>
            </a:r>
            <a:r>
              <a:rPr lang="fi-FI" sz="1400" dirty="0"/>
              <a:t>)</a:t>
            </a:r>
          </a:p>
          <a:p>
            <a:pPr marL="0" indent="0">
              <a:buNone/>
            </a:pPr>
            <a:r>
              <a:rPr lang="fi-FI" sz="1400" dirty="0"/>
              <a:t>Palauta mielikarttasi ja analyysisi keskustelualueelle. Tutustu muiden miellekarttoihin ja peilaa niitä omaan miellekarttaasi. Kommentoi ainakin kahta muuta ajatuskarttaa/analyysiä. Opitko jotain uutta? Saitko jonkin oivalluksen, jonka haluat jakaa muille ja jota voit hyödyntää ammatillisesta näkökulmasta?</a:t>
            </a:r>
          </a:p>
        </p:txBody>
      </p:sp>
      <p:sp>
        <p:nvSpPr>
          <p:cNvPr id="4" name="Date Placeholder 3">
            <a:extLst>
              <a:ext uri="{FF2B5EF4-FFF2-40B4-BE49-F238E27FC236}">
                <a16:creationId xmlns:a16="http://schemas.microsoft.com/office/drawing/2014/main" id="{9FD8ECF3-D2CC-E25A-F797-4CB0FA0C9BDA}"/>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50051B94-D68B-9309-2525-5661895C6CC9}"/>
              </a:ext>
            </a:extLst>
          </p:cNvPr>
          <p:cNvSpPr>
            <a:spLocks noGrp="1"/>
          </p:cNvSpPr>
          <p:nvPr>
            <p:ph type="sldNum" sz="quarter" idx="4"/>
          </p:nvPr>
        </p:nvSpPr>
        <p:spPr/>
        <p:txBody>
          <a:bodyPr/>
          <a:lstStyle/>
          <a:p>
            <a:r>
              <a:rPr lang="fi-FI"/>
              <a:t>|  </a:t>
            </a:r>
            <a:fld id="{CDC8994D-33BE-6F4B-918B-78B2D731EB1C}" type="slidenum">
              <a:rPr lang="fi-FI" smtClean="0"/>
              <a:pPr/>
              <a:t>17</a:t>
            </a:fld>
            <a:endParaRPr lang="fi-FI" dirty="0"/>
          </a:p>
        </p:txBody>
      </p:sp>
    </p:spTree>
    <p:extLst>
      <p:ext uri="{BB962C8B-B14F-4D97-AF65-F5344CB8AC3E}">
        <p14:creationId xmlns:p14="http://schemas.microsoft.com/office/powerpoint/2010/main" val="184526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036A-A9C6-1F1B-7776-17DF57B7E847}"/>
              </a:ext>
            </a:extLst>
          </p:cNvPr>
          <p:cNvSpPr>
            <a:spLocks noGrp="1"/>
          </p:cNvSpPr>
          <p:nvPr>
            <p:ph type="title"/>
          </p:nvPr>
        </p:nvSpPr>
        <p:spPr>
          <a:xfrm>
            <a:off x="410400" y="911723"/>
            <a:ext cx="11446240" cy="645616"/>
          </a:xfrm>
        </p:spPr>
        <p:txBody>
          <a:bodyPr/>
          <a:lstStyle/>
          <a:p>
            <a:r>
              <a:rPr lang="fi-FI" sz="4000" dirty="0"/>
              <a:t>4. Arvonluonti ja kuluttajan sitouttaminen (1/3)</a:t>
            </a:r>
          </a:p>
        </p:txBody>
      </p:sp>
      <p:sp>
        <p:nvSpPr>
          <p:cNvPr id="3" name="Content Placeholder 2">
            <a:extLst>
              <a:ext uri="{FF2B5EF4-FFF2-40B4-BE49-F238E27FC236}">
                <a16:creationId xmlns:a16="http://schemas.microsoft.com/office/drawing/2014/main" id="{F78FA73E-AF99-8B75-1A1C-9ABA8B987287}"/>
              </a:ext>
            </a:extLst>
          </p:cNvPr>
          <p:cNvSpPr>
            <a:spLocks noGrp="1"/>
          </p:cNvSpPr>
          <p:nvPr>
            <p:ph idx="1"/>
          </p:nvPr>
        </p:nvSpPr>
        <p:spPr/>
        <p:txBody>
          <a:bodyPr/>
          <a:lstStyle/>
          <a:p>
            <a:pPr marL="0" indent="0">
              <a:buNone/>
            </a:pPr>
            <a:r>
              <a:rPr lang="fi-FI" sz="1400" dirty="0"/>
              <a:t>Seuraavasta raportista voi olla hyötyä tehtävän tekemisessä: </a:t>
            </a:r>
            <a:r>
              <a:rPr lang="fi-FI" sz="1400" dirty="0" err="1"/>
              <a:t>Gapgemini</a:t>
            </a:r>
            <a:r>
              <a:rPr lang="fi-FI" sz="1400" dirty="0"/>
              <a:t> </a:t>
            </a:r>
            <a:r>
              <a:rPr lang="fi-FI" sz="1400" dirty="0" err="1"/>
              <a:t>Research</a:t>
            </a:r>
            <a:r>
              <a:rPr lang="fi-FI" sz="1400" dirty="0"/>
              <a:t> </a:t>
            </a:r>
            <a:r>
              <a:rPr lang="fi-FI" sz="1400" dirty="0" err="1"/>
              <a:t>institute</a:t>
            </a:r>
            <a:r>
              <a:rPr lang="fi-FI" sz="1400" dirty="0"/>
              <a:t>. </a:t>
            </a:r>
            <a:r>
              <a:rPr lang="fi-FI" sz="1400" dirty="0" err="1"/>
              <a:t>Circular</a:t>
            </a:r>
            <a:r>
              <a:rPr lang="fi-FI" sz="1400" dirty="0"/>
              <a:t> </a:t>
            </a:r>
            <a:r>
              <a:rPr lang="fi-FI" sz="1400" dirty="0" err="1"/>
              <a:t>economy</a:t>
            </a:r>
            <a:r>
              <a:rPr lang="fi-FI" sz="1400" dirty="0"/>
              <a:t> for a </a:t>
            </a:r>
            <a:r>
              <a:rPr lang="fi-FI" sz="1400" dirty="0" err="1"/>
              <a:t>sustainable</a:t>
            </a:r>
            <a:r>
              <a:rPr lang="fi-FI" sz="1400" dirty="0"/>
              <a:t> </a:t>
            </a:r>
            <a:r>
              <a:rPr lang="fi-FI" sz="1400" dirty="0" err="1"/>
              <a:t>future</a:t>
            </a:r>
            <a:r>
              <a:rPr lang="fi-FI" sz="1400" dirty="0"/>
              <a:t>. How </a:t>
            </a:r>
            <a:r>
              <a:rPr lang="fi-FI" sz="1400" dirty="0" err="1"/>
              <a:t>organizations</a:t>
            </a:r>
            <a:r>
              <a:rPr lang="fi-FI" sz="1400" dirty="0"/>
              <a:t> </a:t>
            </a:r>
            <a:r>
              <a:rPr lang="fi-FI" sz="1400" dirty="0" err="1"/>
              <a:t>can</a:t>
            </a:r>
            <a:r>
              <a:rPr lang="fi-FI" sz="1400" dirty="0"/>
              <a:t> </a:t>
            </a:r>
            <a:r>
              <a:rPr lang="fi-FI" sz="1400" dirty="0" err="1"/>
              <a:t>epower</a:t>
            </a:r>
            <a:r>
              <a:rPr lang="fi-FI" sz="1400" dirty="0"/>
              <a:t> </a:t>
            </a:r>
            <a:r>
              <a:rPr lang="fi-FI" sz="1400" dirty="0" err="1"/>
              <a:t>consumer</a:t>
            </a:r>
            <a:r>
              <a:rPr lang="fi-FI" sz="1400" dirty="0"/>
              <a:t> and </a:t>
            </a:r>
            <a:r>
              <a:rPr lang="fi-FI" sz="1400" dirty="0" err="1"/>
              <a:t>tranzition</a:t>
            </a:r>
            <a:r>
              <a:rPr lang="fi-FI" sz="1400" dirty="0"/>
              <a:t> to a </a:t>
            </a:r>
            <a:r>
              <a:rPr lang="fi-FI" sz="1400" dirty="0" err="1"/>
              <a:t>circular</a:t>
            </a:r>
            <a:r>
              <a:rPr lang="fi-FI" sz="1400" dirty="0"/>
              <a:t> </a:t>
            </a:r>
            <a:r>
              <a:rPr lang="fi-FI" sz="1400" dirty="0" err="1"/>
              <a:t>economy</a:t>
            </a:r>
            <a:r>
              <a:rPr lang="fi-FI" sz="1400" dirty="0"/>
              <a:t>. </a:t>
            </a:r>
            <a:r>
              <a:rPr lang="fi-FI" sz="1400" dirty="0">
                <a:hlinkClick r:id="rId2"/>
              </a:rPr>
              <a:t>https://www.capgemini.com/insights/research-library/circular-economy-for-a-sustainable-future/</a:t>
            </a:r>
            <a:r>
              <a:rPr lang="fi-FI" sz="1400" dirty="0"/>
              <a:t> </a:t>
            </a:r>
          </a:p>
          <a:p>
            <a:pPr marL="0" indent="0">
              <a:buNone/>
            </a:pPr>
            <a:r>
              <a:rPr lang="fi-FI" sz="1400" dirty="0"/>
              <a:t>Vastauksen muoto: Yhdistä vastaukset eli kirjoita osien 1</a:t>
            </a:r>
            <a:r>
              <a:rPr lang="fi-FI" sz="1400" b="0" i="0" dirty="0">
                <a:effectLst/>
              </a:rPr>
              <a:t>–</a:t>
            </a:r>
            <a:r>
              <a:rPr lang="fi-FI" sz="1400" dirty="0"/>
              <a:t>3 vastaukset samaan asiakirjaan (esim. Word-, PDF- tai PowerPoint-tiedostoon tai suoraan Moodle-keskustelukenttään).</a:t>
            </a:r>
          </a:p>
          <a:p>
            <a:pPr marL="0" indent="0">
              <a:buNone/>
            </a:pPr>
            <a:r>
              <a:rPr lang="fi-FI" sz="1400" b="1" dirty="0"/>
              <a:t>OSA 1: </a:t>
            </a:r>
            <a:r>
              <a:rPr lang="fi-FI" sz="1400" dirty="0"/>
              <a:t>Uudelleenkäyttömallien edut ja haasteet. Perehdytään ensin uudelleenkäyttömalleihin. Tutustu Ellen </a:t>
            </a:r>
            <a:r>
              <a:rPr lang="fi-FI" sz="1400" dirty="0" err="1"/>
              <a:t>MacArthur</a:t>
            </a:r>
            <a:r>
              <a:rPr lang="fi-FI" sz="1400" dirty="0"/>
              <a:t> -säätiön materiaaliin "</a:t>
            </a:r>
            <a:r>
              <a:rPr lang="fi-FI" sz="1400" dirty="0" err="1"/>
              <a:t>Reuse</a:t>
            </a:r>
            <a:r>
              <a:rPr lang="fi-FI" sz="1400" dirty="0"/>
              <a:t> – </a:t>
            </a:r>
            <a:r>
              <a:rPr lang="fi-FI" sz="1400" dirty="0" err="1"/>
              <a:t>Rethinking</a:t>
            </a:r>
            <a:r>
              <a:rPr lang="fi-FI" sz="1400" dirty="0"/>
              <a:t> </a:t>
            </a:r>
            <a:r>
              <a:rPr lang="fi-FI" sz="1400" dirty="0" err="1"/>
              <a:t>Packaging</a:t>
            </a:r>
            <a:r>
              <a:rPr lang="fi-FI" sz="1400" dirty="0"/>
              <a:t>"  </a:t>
            </a:r>
            <a:r>
              <a:rPr lang="fi-FI" sz="1400" dirty="0">
                <a:hlinkClick r:id="rId3"/>
              </a:rPr>
              <a:t>https://www.ellenmacarthurfoundation.org/reuse-rethinking-packaging</a:t>
            </a:r>
            <a:r>
              <a:rPr lang="fi-FI" sz="1400" dirty="0"/>
              <a:t>  Tutki ensin neljää uudelleenkäyttömallia sivuilta 7–11. Etsi ja luettele kuluttajille koituvat hyödyt (arvonluonti) ja haasteet (arvon tuhoaminen) ja pohdi seuraavia asioita. Ovatko hyödyt ja haasteet todellisia? Näetkö kuluttajille enemmän etuja vai haasteita?</a:t>
            </a:r>
          </a:p>
          <a:p>
            <a:pPr marL="0" indent="0">
              <a:buNone/>
            </a:pPr>
            <a:r>
              <a:rPr lang="fi-FI" sz="1400" dirty="0"/>
              <a:t>Taulukko: Hyödyt ja haasteet kuluttajalle.</a:t>
            </a:r>
          </a:p>
        </p:txBody>
      </p:sp>
      <p:sp>
        <p:nvSpPr>
          <p:cNvPr id="4" name="Date Placeholder 3">
            <a:extLst>
              <a:ext uri="{FF2B5EF4-FFF2-40B4-BE49-F238E27FC236}">
                <a16:creationId xmlns:a16="http://schemas.microsoft.com/office/drawing/2014/main" id="{648C35C3-B691-4333-3560-71F2390C40ED}"/>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BAAE7D21-98AA-D107-90B8-245961329A66}"/>
              </a:ext>
            </a:extLst>
          </p:cNvPr>
          <p:cNvSpPr>
            <a:spLocks noGrp="1"/>
          </p:cNvSpPr>
          <p:nvPr>
            <p:ph type="sldNum" sz="quarter" idx="4"/>
          </p:nvPr>
        </p:nvSpPr>
        <p:spPr/>
        <p:txBody>
          <a:bodyPr/>
          <a:lstStyle/>
          <a:p>
            <a:r>
              <a:rPr lang="fi-FI"/>
              <a:t>|  </a:t>
            </a:r>
            <a:fld id="{CDC8994D-33BE-6F4B-918B-78B2D731EB1C}" type="slidenum">
              <a:rPr lang="fi-FI" smtClean="0"/>
              <a:pPr/>
              <a:t>18</a:t>
            </a:fld>
            <a:endParaRPr lang="fi-FI" dirty="0"/>
          </a:p>
        </p:txBody>
      </p:sp>
      <p:sp>
        <p:nvSpPr>
          <p:cNvPr id="8" name="Rectangle 2">
            <a:extLst>
              <a:ext uri="{FF2B5EF4-FFF2-40B4-BE49-F238E27FC236}">
                <a16:creationId xmlns:a16="http://schemas.microsoft.com/office/drawing/2014/main" id="{93B15E46-4759-349E-8931-C22D88341D24}"/>
              </a:ext>
            </a:extLst>
          </p:cNvPr>
          <p:cNvSpPr>
            <a:spLocks noChangeArrowheads="1"/>
          </p:cNvSpPr>
          <p:nvPr/>
        </p:nvSpPr>
        <p:spPr bwMode="auto">
          <a:xfrm>
            <a:off x="4583832" y="1881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1800" b="0" i="0" u="none" strike="noStrike" cap="none" normalizeH="0" baseline="0">
                <a:ln>
                  <a:noFill/>
                </a:ln>
                <a:solidFill>
                  <a:schemeClr val="tx1"/>
                </a:solidFill>
                <a:effectLst/>
                <a:latin typeface="Arial" panose="020B0604020202020204" pitchFamily="34" charset="0"/>
              </a:rPr>
            </a:br>
            <a:endParaRPr kumimoji="0" lang="fi-FI" altLang="fi-FI" sz="1800" b="0" i="0" u="none" strike="noStrike" cap="none" normalizeH="0" baseline="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C3E57901-4042-D5F8-9261-8B4B98EE82FB}"/>
              </a:ext>
            </a:extLst>
          </p:cNvPr>
          <p:cNvGraphicFramePr>
            <a:graphicFrameLocks noGrp="1"/>
          </p:cNvGraphicFramePr>
          <p:nvPr>
            <p:extLst>
              <p:ext uri="{D42A27DB-BD31-4B8C-83A1-F6EECF244321}">
                <p14:modId xmlns:p14="http://schemas.microsoft.com/office/powerpoint/2010/main" val="3137776056"/>
              </p:ext>
            </p:extLst>
          </p:nvPr>
        </p:nvGraphicFramePr>
        <p:xfrm>
          <a:off x="444965" y="4245685"/>
          <a:ext cx="9680624" cy="1249680"/>
        </p:xfrm>
        <a:graphic>
          <a:graphicData uri="http://schemas.openxmlformats.org/drawingml/2006/table">
            <a:tbl>
              <a:tblPr firstRow="1" bandRow="1">
                <a:tableStyleId>{5C22544A-7EE6-4342-B048-85BDC9FD1C3A}</a:tableStyleId>
              </a:tblPr>
              <a:tblGrid>
                <a:gridCol w="2420156">
                  <a:extLst>
                    <a:ext uri="{9D8B030D-6E8A-4147-A177-3AD203B41FA5}">
                      <a16:colId xmlns:a16="http://schemas.microsoft.com/office/drawing/2014/main" val="467772709"/>
                    </a:ext>
                  </a:extLst>
                </a:gridCol>
                <a:gridCol w="2420156">
                  <a:extLst>
                    <a:ext uri="{9D8B030D-6E8A-4147-A177-3AD203B41FA5}">
                      <a16:colId xmlns:a16="http://schemas.microsoft.com/office/drawing/2014/main" val="3768508203"/>
                    </a:ext>
                  </a:extLst>
                </a:gridCol>
                <a:gridCol w="2420156">
                  <a:extLst>
                    <a:ext uri="{9D8B030D-6E8A-4147-A177-3AD203B41FA5}">
                      <a16:colId xmlns:a16="http://schemas.microsoft.com/office/drawing/2014/main" val="583299633"/>
                    </a:ext>
                  </a:extLst>
                </a:gridCol>
                <a:gridCol w="2420156">
                  <a:extLst>
                    <a:ext uri="{9D8B030D-6E8A-4147-A177-3AD203B41FA5}">
                      <a16:colId xmlns:a16="http://schemas.microsoft.com/office/drawing/2014/main" val="1486125256"/>
                    </a:ext>
                  </a:extLst>
                </a:gridCol>
              </a:tblGrid>
              <a:tr h="370840">
                <a:tc>
                  <a:txBody>
                    <a:bodyPr/>
                    <a:lstStyle/>
                    <a:p>
                      <a:r>
                        <a:rPr lang="fi-FI" sz="1400" dirty="0"/>
                        <a:t>Uudelleenkäyttömalli</a:t>
                      </a:r>
                    </a:p>
                  </a:txBody>
                  <a:tcPr/>
                </a:tc>
                <a:tc>
                  <a:txBody>
                    <a:bodyPr/>
                    <a:lstStyle/>
                    <a:p>
                      <a:r>
                        <a:rPr lang="fi-FI" sz="1400" dirty="0"/>
                        <a:t>Mallin hyödyt (arvolupaus)</a:t>
                      </a:r>
                    </a:p>
                  </a:txBody>
                  <a:tcPr/>
                </a:tc>
                <a:tc>
                  <a:txBody>
                    <a:bodyPr/>
                    <a:lstStyle/>
                    <a:p>
                      <a:r>
                        <a:rPr lang="fi-FI" sz="1400" dirty="0"/>
                        <a:t>Mallin haasteet (arvon tuhoutuminen)</a:t>
                      </a:r>
                    </a:p>
                  </a:txBody>
                  <a:tcPr/>
                </a:tc>
                <a:tc>
                  <a:txBody>
                    <a:bodyPr/>
                    <a:lstStyle/>
                    <a:p>
                      <a:r>
                        <a:rPr lang="fi-FI" sz="1400" dirty="0"/>
                        <a:t>Oma reflektioni ja lisäykseni kuluttajana</a:t>
                      </a:r>
                    </a:p>
                  </a:txBody>
                  <a:tcPr/>
                </a:tc>
                <a:extLst>
                  <a:ext uri="{0D108BD9-81ED-4DB2-BD59-A6C34878D82A}">
                    <a16:rowId xmlns:a16="http://schemas.microsoft.com/office/drawing/2014/main" val="1691356509"/>
                  </a:ext>
                </a:extLst>
              </a:tr>
              <a:tr h="370840">
                <a:tc>
                  <a:txBody>
                    <a:bodyPr/>
                    <a:lstStyle/>
                    <a:p>
                      <a:r>
                        <a:rPr lang="fi-FI" sz="1400" dirty="0"/>
                        <a:t>Mallin nimi</a:t>
                      </a:r>
                    </a:p>
                  </a:txBody>
                  <a:tcPr/>
                </a:tc>
                <a:tc>
                  <a:txBody>
                    <a:bodyPr/>
                    <a:lstStyle/>
                    <a:p>
                      <a:r>
                        <a:rPr lang="fi-FI" sz="1400" dirty="0"/>
                        <a:t>Hyöty 1</a:t>
                      </a:r>
                    </a:p>
                    <a:p>
                      <a:r>
                        <a:rPr lang="fi-FI" sz="1400" dirty="0"/>
                        <a:t>Hyöty 2</a:t>
                      </a:r>
                    </a:p>
                    <a:p>
                      <a:r>
                        <a:rPr lang="fi-FI" sz="1400" dirty="0"/>
                        <a:t>…</a:t>
                      </a:r>
                    </a:p>
                  </a:txBody>
                  <a:tcPr/>
                </a:tc>
                <a:tc>
                  <a:txBody>
                    <a:bodyPr/>
                    <a:lstStyle/>
                    <a:p>
                      <a:r>
                        <a:rPr lang="fi-FI" sz="1400" dirty="0"/>
                        <a:t>-Haaste 1</a:t>
                      </a:r>
                    </a:p>
                    <a:p>
                      <a:r>
                        <a:rPr lang="fi-FI" sz="1400" dirty="0"/>
                        <a:t>…</a:t>
                      </a:r>
                    </a:p>
                  </a:txBody>
                  <a:tcPr/>
                </a:tc>
                <a:tc>
                  <a:txBody>
                    <a:bodyPr/>
                    <a:lstStyle/>
                    <a:p>
                      <a:r>
                        <a:rPr lang="fi-FI" sz="1400" dirty="0"/>
                        <a:t>Henkilökohtaiset kuluttajakokemukset eduista ja haasteista</a:t>
                      </a:r>
                    </a:p>
                  </a:txBody>
                  <a:tcPr/>
                </a:tc>
                <a:extLst>
                  <a:ext uri="{0D108BD9-81ED-4DB2-BD59-A6C34878D82A}">
                    <a16:rowId xmlns:a16="http://schemas.microsoft.com/office/drawing/2014/main" val="2069854642"/>
                  </a:ext>
                </a:extLst>
              </a:tr>
            </a:tbl>
          </a:graphicData>
        </a:graphic>
      </p:graphicFrame>
      <p:sp>
        <p:nvSpPr>
          <p:cNvPr id="11" name="TextBox 10">
            <a:extLst>
              <a:ext uri="{FF2B5EF4-FFF2-40B4-BE49-F238E27FC236}">
                <a16:creationId xmlns:a16="http://schemas.microsoft.com/office/drawing/2014/main" id="{B4225F92-098C-88E2-FBED-A26ED60CCD24}"/>
              </a:ext>
            </a:extLst>
          </p:cNvPr>
          <p:cNvSpPr txBox="1"/>
          <p:nvPr/>
        </p:nvSpPr>
        <p:spPr>
          <a:xfrm>
            <a:off x="335360" y="5889536"/>
            <a:ext cx="7272808" cy="738664"/>
          </a:xfrm>
          <a:prstGeom prst="rect">
            <a:avLst/>
          </a:prstGeom>
          <a:noFill/>
        </p:spPr>
        <p:txBody>
          <a:bodyPr wrap="square">
            <a:spAutoFit/>
          </a:bodyPr>
          <a:lstStyle/>
          <a:p>
            <a:r>
              <a:rPr lang="fi-FI" sz="1400" dirty="0"/>
              <a:t>Muokattu </a:t>
            </a:r>
            <a:r>
              <a:rPr lang="fi-FI" sz="1400" dirty="0" err="1"/>
              <a:t>PackAlliance</a:t>
            </a:r>
            <a:r>
              <a:rPr lang="fi-FI" sz="1400"/>
              <a:t>-hankkeessa </a:t>
            </a:r>
            <a:r>
              <a:rPr lang="fi-FI" sz="1400" dirty="0"/>
              <a:t>tuotetun materiaalin pohjalta (European </a:t>
            </a:r>
            <a:r>
              <a:rPr lang="fi-FI" sz="1400" dirty="0" err="1"/>
              <a:t>alliance</a:t>
            </a:r>
            <a:r>
              <a:rPr lang="fi-FI" sz="1400" dirty="0"/>
              <a:t> for </a:t>
            </a:r>
            <a:r>
              <a:rPr lang="fi-FI" sz="1400" dirty="0" err="1"/>
              <a:t>innovation</a:t>
            </a:r>
            <a:r>
              <a:rPr lang="fi-FI" sz="1400" dirty="0"/>
              <a:t> </a:t>
            </a:r>
            <a:r>
              <a:rPr lang="fi-FI" sz="1400" dirty="0" err="1"/>
              <a:t>training</a:t>
            </a:r>
            <a:r>
              <a:rPr lang="fi-FI" sz="1400" dirty="0"/>
              <a:t> &amp; </a:t>
            </a:r>
            <a:r>
              <a:rPr lang="fi-FI" sz="1400" dirty="0" err="1"/>
              <a:t>collaboration</a:t>
            </a:r>
            <a:r>
              <a:rPr lang="fi-FI" sz="1400" dirty="0"/>
              <a:t> </a:t>
            </a:r>
            <a:r>
              <a:rPr lang="fi-FI" sz="1400" dirty="0" err="1"/>
              <a:t>towards</a:t>
            </a:r>
            <a:r>
              <a:rPr lang="fi-FI" sz="1400" dirty="0"/>
              <a:t> </a:t>
            </a:r>
            <a:r>
              <a:rPr lang="fi-FI" sz="1400" dirty="0" err="1"/>
              <a:t>future</a:t>
            </a:r>
            <a:r>
              <a:rPr lang="fi-FI" sz="1400" dirty="0"/>
              <a:t> </a:t>
            </a:r>
            <a:r>
              <a:rPr lang="fi-FI" sz="1400" dirty="0" err="1"/>
              <a:t>packaging</a:t>
            </a:r>
            <a:r>
              <a:rPr lang="fi-FI" sz="1400" dirty="0"/>
              <a:t>) rahoitus Erasmus+ (2019-2022) 612212-EPP-1-2019-1-ES EPPKA2-KA </a:t>
            </a:r>
          </a:p>
        </p:txBody>
      </p:sp>
    </p:spTree>
    <p:extLst>
      <p:ext uri="{BB962C8B-B14F-4D97-AF65-F5344CB8AC3E}">
        <p14:creationId xmlns:p14="http://schemas.microsoft.com/office/powerpoint/2010/main" val="2901631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278E3-4128-F3E5-F60B-B2F62D31CC48}"/>
              </a:ext>
            </a:extLst>
          </p:cNvPr>
          <p:cNvSpPr>
            <a:spLocks noGrp="1"/>
          </p:cNvSpPr>
          <p:nvPr>
            <p:ph type="title"/>
          </p:nvPr>
        </p:nvSpPr>
        <p:spPr>
          <a:xfrm>
            <a:off x="410400" y="908051"/>
            <a:ext cx="11446240" cy="649288"/>
          </a:xfrm>
        </p:spPr>
        <p:txBody>
          <a:bodyPr/>
          <a:lstStyle/>
          <a:p>
            <a:r>
              <a:rPr lang="fi-FI" sz="4000" dirty="0"/>
              <a:t>4. Arvonluonti ja kuluttajan sitouttaminen (2/3)</a:t>
            </a:r>
            <a:endParaRPr lang="fi-FI" dirty="0"/>
          </a:p>
        </p:txBody>
      </p:sp>
      <p:sp>
        <p:nvSpPr>
          <p:cNvPr id="3" name="Content Placeholder 2">
            <a:extLst>
              <a:ext uri="{FF2B5EF4-FFF2-40B4-BE49-F238E27FC236}">
                <a16:creationId xmlns:a16="http://schemas.microsoft.com/office/drawing/2014/main" id="{93E809B3-209B-587D-B7A0-FCFBD275C163}"/>
              </a:ext>
            </a:extLst>
          </p:cNvPr>
          <p:cNvSpPr>
            <a:spLocks noGrp="1"/>
          </p:cNvSpPr>
          <p:nvPr>
            <p:ph sz="half" idx="1"/>
          </p:nvPr>
        </p:nvSpPr>
        <p:spPr>
          <a:xfrm>
            <a:off x="410400" y="1825625"/>
            <a:ext cx="7701824" cy="3741457"/>
          </a:xfrm>
        </p:spPr>
        <p:txBody>
          <a:bodyPr/>
          <a:lstStyle/>
          <a:p>
            <a:pPr marL="0" indent="0">
              <a:buNone/>
            </a:pPr>
            <a:r>
              <a:rPr lang="fi-FI" sz="1400" b="1" dirty="0"/>
              <a:t>OSA 2: </a:t>
            </a:r>
            <a:r>
              <a:rPr lang="fi-FI" sz="1400" dirty="0"/>
              <a:t>Kiinnostavan esimerkin hyötyanalyysi.</a:t>
            </a:r>
          </a:p>
          <a:p>
            <a:pPr marL="0" indent="0">
              <a:buNone/>
            </a:pPr>
            <a:r>
              <a:rPr lang="fi-FI" sz="1400" dirty="0"/>
              <a:t>Valitse työhösi liittyvä pakattu tuote, jossa on otettu kiertotalouselementtejä huomioon (nyt voit valita kertakäyttöisen tai uudelleenkäytettävän pakkausratkaisun), tai vaihtoehtoisesti tällä hetkellä käyttämäsi tuote tai palvelu, joka inspiroi sinua eniten kuluttajana ja jossa on kiertotalouselementtejä (esim. ruoka ja juomat, henkilökohtaiset hygieniatuotteet ja kodinhoitotuotteet, muoti ja vaatteet, kulutuselektroniikka…). Selitä, miten ratkaisu täyttää/täyttäisi tarpeesi ja millaisia etuja/arvoa saavuttaisit.</a:t>
            </a:r>
          </a:p>
          <a:p>
            <a:pPr marL="0" indent="0">
              <a:buNone/>
            </a:pPr>
            <a:r>
              <a:rPr lang="fi-FI" sz="1400" dirty="0"/>
              <a:t>Tutustu Rannan ym. artikkeliin ja esitettyihin arvonluontilogiikoihin. Pohdi etenkin etuuselementtejä (</a:t>
            </a:r>
            <a:r>
              <a:rPr lang="fi-FI" sz="1400" dirty="0" err="1"/>
              <a:t>benefit</a:t>
            </a:r>
            <a:r>
              <a:rPr lang="fi-FI" sz="1400" dirty="0"/>
              <a:t> </a:t>
            </a:r>
            <a:r>
              <a:rPr lang="fi-FI" sz="1400" dirty="0" err="1"/>
              <a:t>elements</a:t>
            </a:r>
            <a:r>
              <a:rPr lang="fi-FI" sz="1400" dirty="0"/>
              <a:t>).</a:t>
            </a:r>
          </a:p>
          <a:p>
            <a:pPr marL="0" indent="0">
              <a:buNone/>
            </a:pPr>
            <a:r>
              <a:rPr lang="fi-FI" sz="1400" dirty="0"/>
              <a:t>Ranta, V., Keränen, J., Aarikka-Stenroos, L. 2020. How B2B </a:t>
            </a:r>
            <a:r>
              <a:rPr lang="fi-FI" sz="1400" dirty="0" err="1"/>
              <a:t>suppliers</a:t>
            </a:r>
            <a:r>
              <a:rPr lang="fi-FI" sz="1400" dirty="0"/>
              <a:t> </a:t>
            </a:r>
            <a:r>
              <a:rPr lang="fi-FI" sz="1400" dirty="0" err="1"/>
              <a:t>articulate</a:t>
            </a:r>
            <a:r>
              <a:rPr lang="fi-FI" sz="1400" dirty="0"/>
              <a:t> </a:t>
            </a:r>
            <a:r>
              <a:rPr lang="fi-FI" sz="1400" dirty="0" err="1"/>
              <a:t>customer</a:t>
            </a:r>
            <a:r>
              <a:rPr lang="fi-FI" sz="1400" dirty="0"/>
              <a:t> </a:t>
            </a:r>
            <a:r>
              <a:rPr lang="fi-FI" sz="1400" dirty="0" err="1"/>
              <a:t>value</a:t>
            </a:r>
            <a:r>
              <a:rPr lang="fi-FI" sz="1400" dirty="0"/>
              <a:t> </a:t>
            </a:r>
            <a:r>
              <a:rPr lang="fi-FI" sz="1400" dirty="0" err="1"/>
              <a:t>propositions</a:t>
            </a:r>
            <a:r>
              <a:rPr lang="fi-FI" sz="1400" dirty="0"/>
              <a:t> in </a:t>
            </a:r>
            <a:r>
              <a:rPr lang="fi-FI" sz="1400" dirty="0" err="1"/>
              <a:t>the</a:t>
            </a:r>
            <a:r>
              <a:rPr lang="fi-FI" sz="1400" dirty="0"/>
              <a:t> </a:t>
            </a:r>
            <a:r>
              <a:rPr lang="fi-FI" sz="1400" dirty="0" err="1"/>
              <a:t>circular</a:t>
            </a:r>
            <a:r>
              <a:rPr lang="fi-FI" sz="1400" dirty="0"/>
              <a:t> </a:t>
            </a:r>
            <a:r>
              <a:rPr lang="fi-FI" sz="1400" dirty="0" err="1"/>
              <a:t>economy</a:t>
            </a:r>
            <a:r>
              <a:rPr lang="fi-FI" sz="1400" dirty="0"/>
              <a:t>: </a:t>
            </a:r>
            <a:r>
              <a:rPr lang="fi-FI" sz="1400" dirty="0" err="1"/>
              <a:t>Four</a:t>
            </a:r>
            <a:r>
              <a:rPr lang="fi-FI" sz="1400" dirty="0"/>
              <a:t> </a:t>
            </a:r>
            <a:r>
              <a:rPr lang="fi-FI" sz="1400" dirty="0" err="1"/>
              <a:t>innovation-driven</a:t>
            </a:r>
            <a:r>
              <a:rPr lang="fi-FI" sz="1400" dirty="0"/>
              <a:t> </a:t>
            </a:r>
            <a:r>
              <a:rPr lang="fi-FI" sz="1400" dirty="0" err="1"/>
              <a:t>value</a:t>
            </a:r>
            <a:r>
              <a:rPr lang="fi-FI" sz="1400" dirty="0"/>
              <a:t> </a:t>
            </a:r>
            <a:r>
              <a:rPr lang="fi-FI" sz="1400" dirty="0" err="1"/>
              <a:t>creation</a:t>
            </a:r>
            <a:r>
              <a:rPr lang="fi-FI" sz="1400" dirty="0"/>
              <a:t> </a:t>
            </a:r>
            <a:r>
              <a:rPr lang="fi-FI" sz="1400" dirty="0" err="1"/>
              <a:t>logics</a:t>
            </a:r>
            <a:r>
              <a:rPr lang="fi-FI" sz="1400" dirty="0"/>
              <a:t>. Industrial </a:t>
            </a:r>
            <a:r>
              <a:rPr lang="fi-FI" sz="1400" dirty="0" err="1"/>
              <a:t>MarketingManagement</a:t>
            </a:r>
            <a:r>
              <a:rPr lang="fi-FI" sz="1400" dirty="0"/>
              <a:t>, 87, 2020, 291-305. </a:t>
            </a:r>
            <a:r>
              <a:rPr lang="fi-FI" sz="1400" dirty="0">
                <a:hlinkClick r:id="rId2"/>
              </a:rPr>
              <a:t>https://doi.org/10.1016/j.indmarman.2019.10.007</a:t>
            </a:r>
            <a:r>
              <a:rPr lang="fi-FI" sz="1400" i="1" dirty="0"/>
              <a:t> </a:t>
            </a:r>
          </a:p>
          <a:p>
            <a:pPr marL="0" indent="0">
              <a:buNone/>
            </a:pPr>
            <a:r>
              <a:rPr lang="fi-FI" sz="1400" dirty="0"/>
              <a:t>HUOM. Ajattele tehtävää tässä vaiheessa erityisesti omasta kuluttajan näkökulmastasi: Mitä arvoa sinulle kuluttajana syntyy ja kenen toimesta (pohdi eri toimitus-/arvoketjun toimijoita)? Luotko kuluttajana arvoa yritykselle tai muulle arvoketjun toimijalle? Kuinka hyvin olet sitoutunut käyttämään tätä tuotetta tai palvelua ja miksi?</a:t>
            </a:r>
          </a:p>
        </p:txBody>
      </p:sp>
      <p:sp>
        <p:nvSpPr>
          <p:cNvPr id="8" name="Content Placeholder 7">
            <a:extLst>
              <a:ext uri="{FF2B5EF4-FFF2-40B4-BE49-F238E27FC236}">
                <a16:creationId xmlns:a16="http://schemas.microsoft.com/office/drawing/2014/main" id="{EE82731B-42D0-5CEC-D9AB-F8BEC7C4E867}"/>
              </a:ext>
            </a:extLst>
          </p:cNvPr>
          <p:cNvSpPr>
            <a:spLocks noGrp="1"/>
          </p:cNvSpPr>
          <p:nvPr>
            <p:ph sz="half" idx="2"/>
          </p:nvPr>
        </p:nvSpPr>
        <p:spPr>
          <a:xfrm>
            <a:off x="8184232" y="1628800"/>
            <a:ext cx="3888329" cy="3938282"/>
          </a:xfrm>
          <a:solidFill>
            <a:srgbClr val="C3B9D7"/>
          </a:solidFill>
        </p:spPr>
        <p:txBody>
          <a:bodyPr/>
          <a:lstStyle/>
          <a:p>
            <a:r>
              <a:rPr lang="fi-FI" sz="1400" dirty="0"/>
              <a:t>Taloudellinen – asiakas esim. säästää rahaa tai aikaa.</a:t>
            </a:r>
          </a:p>
          <a:p>
            <a:r>
              <a:rPr lang="fi-FI" sz="1400" dirty="0"/>
              <a:t>Toiminnallinen – tuote/palvelu on hyödyllinen, toimii halutussa tarkoituksessa, esim. pidentää hyllyikää.</a:t>
            </a:r>
          </a:p>
          <a:p>
            <a:r>
              <a:rPr lang="fi-FI" sz="1400" dirty="0"/>
              <a:t>Ympäristöystävällinen/eettinen – tuote/palvelu edistää ympäristöasenteita/tavoitteita.</a:t>
            </a:r>
          </a:p>
          <a:p>
            <a:r>
              <a:rPr lang="fi-FI" sz="1400" dirty="0"/>
              <a:t> Sosiaalinen – tuote/palvelu edistää sosiaalista kanssakäymistä ja sitoutumista.</a:t>
            </a:r>
          </a:p>
          <a:p>
            <a:r>
              <a:rPr lang="fi-FI" sz="1400" dirty="0"/>
              <a:t> Symbolinen – tuote/palvelu tukee oman identiteetin ilmaisua ja sosiaalista yhteenkuuluvuutta.</a:t>
            </a:r>
          </a:p>
          <a:p>
            <a:r>
              <a:rPr lang="fi-FI" sz="1400" dirty="0"/>
              <a:t>Emotionaalinen – tuote/palvelu herättää tunteita kuten uteliaisuutta, uutuusarvoa, </a:t>
            </a:r>
            <a:r>
              <a:rPr lang="fi-FI" sz="1400" dirty="0" err="1"/>
              <a:t>wow</a:t>
            </a:r>
            <a:r>
              <a:rPr lang="fi-FI" sz="1400" dirty="0"/>
              <a:t>-efektiä, tiedonjanoa.</a:t>
            </a:r>
          </a:p>
          <a:p>
            <a:endParaRPr lang="fi-FI" sz="1400" dirty="0"/>
          </a:p>
        </p:txBody>
      </p:sp>
      <p:sp>
        <p:nvSpPr>
          <p:cNvPr id="4" name="Date Placeholder 3">
            <a:extLst>
              <a:ext uri="{FF2B5EF4-FFF2-40B4-BE49-F238E27FC236}">
                <a16:creationId xmlns:a16="http://schemas.microsoft.com/office/drawing/2014/main" id="{5D5E9C43-9C75-48AE-6DE6-DD14270BB199}"/>
              </a:ext>
            </a:extLst>
          </p:cNvPr>
          <p:cNvSpPr>
            <a:spLocks noGrp="1"/>
          </p:cNvSpPr>
          <p:nvPr>
            <p:ph type="dt" sz="half" idx="10"/>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5B5EABD2-87E6-396A-0F38-B68FF2EE9FAC}"/>
              </a:ext>
            </a:extLst>
          </p:cNvPr>
          <p:cNvSpPr>
            <a:spLocks noGrp="1"/>
          </p:cNvSpPr>
          <p:nvPr>
            <p:ph type="sldNum" sz="quarter" idx="4"/>
          </p:nvPr>
        </p:nvSpPr>
        <p:spPr/>
        <p:txBody>
          <a:bodyPr/>
          <a:lstStyle/>
          <a:p>
            <a:r>
              <a:rPr lang="fi-FI"/>
              <a:t>|  </a:t>
            </a:r>
            <a:fld id="{CDC8994D-33BE-6F4B-918B-78B2D731EB1C}" type="slidenum">
              <a:rPr lang="fi-FI" smtClean="0"/>
              <a:pPr/>
              <a:t>19</a:t>
            </a:fld>
            <a:endParaRPr lang="fi-FI" dirty="0"/>
          </a:p>
        </p:txBody>
      </p:sp>
    </p:spTree>
    <p:extLst>
      <p:ext uri="{BB962C8B-B14F-4D97-AF65-F5344CB8AC3E}">
        <p14:creationId xmlns:p14="http://schemas.microsoft.com/office/powerpoint/2010/main" val="69887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DDD50C-0E46-B3D0-1150-3C207DD7F615}"/>
              </a:ext>
            </a:extLst>
          </p:cNvPr>
          <p:cNvSpPr>
            <a:spLocks noGrp="1"/>
          </p:cNvSpPr>
          <p:nvPr>
            <p:ph type="title"/>
          </p:nvPr>
        </p:nvSpPr>
        <p:spPr/>
        <p:txBody>
          <a:bodyPr/>
          <a:lstStyle/>
          <a:p>
            <a:r>
              <a:rPr lang="fi-FI" dirty="0"/>
              <a:t>Sisältö</a:t>
            </a:r>
          </a:p>
        </p:txBody>
      </p:sp>
      <p:sp>
        <p:nvSpPr>
          <p:cNvPr id="7" name="Content Placeholder 6">
            <a:extLst>
              <a:ext uri="{FF2B5EF4-FFF2-40B4-BE49-F238E27FC236}">
                <a16:creationId xmlns:a16="http://schemas.microsoft.com/office/drawing/2014/main" id="{C144660B-64A7-84B5-A542-ECE4AF51E086}"/>
              </a:ext>
            </a:extLst>
          </p:cNvPr>
          <p:cNvSpPr>
            <a:spLocks noGrp="1"/>
          </p:cNvSpPr>
          <p:nvPr>
            <p:ph idx="1"/>
          </p:nvPr>
        </p:nvSpPr>
        <p:spPr/>
        <p:txBody>
          <a:bodyPr/>
          <a:lstStyle/>
          <a:p>
            <a:pPr algn="l"/>
            <a:r>
              <a:rPr lang="fi-FI" sz="1400" b="0" i="0" dirty="0">
                <a:solidFill>
                  <a:srgbClr val="212529"/>
                </a:solidFill>
                <a:effectLst/>
              </a:rPr>
              <a:t>Kansalaiset kiertotalouden osallisina:</a:t>
            </a:r>
            <a:endParaRPr lang="fi-FI" sz="1400" dirty="0">
              <a:solidFill>
                <a:srgbClr val="212529"/>
              </a:solidFill>
            </a:endParaRPr>
          </a:p>
          <a:p>
            <a:pPr lvl="1"/>
            <a:r>
              <a:rPr lang="fi-FI" sz="1400" b="0" i="0" dirty="0">
                <a:solidFill>
                  <a:srgbClr val="212529"/>
                </a:solidFill>
                <a:effectLst/>
              </a:rPr>
              <a:t>Pakkausten, kiertotalouden ja yhteiskunnan suhde</a:t>
            </a:r>
            <a:endParaRPr lang="fi-FI" sz="1400" dirty="0">
              <a:solidFill>
                <a:srgbClr val="212529"/>
              </a:solidFill>
            </a:endParaRPr>
          </a:p>
          <a:p>
            <a:pPr lvl="1"/>
            <a:r>
              <a:rPr lang="fi-FI" sz="1400" b="0" i="0" dirty="0">
                <a:solidFill>
                  <a:srgbClr val="212529"/>
                </a:solidFill>
                <a:effectLst/>
              </a:rPr>
              <a:t>Viestinnän ja sidosryhmien osallistumisen suunnittelu sekä viestintä- ja sitouttamismenetelmien tehokas käyttö ja vaikutusten arviointi</a:t>
            </a:r>
            <a:endParaRPr lang="fi-FI" sz="1400" dirty="0">
              <a:solidFill>
                <a:srgbClr val="212529"/>
              </a:solidFill>
            </a:endParaRPr>
          </a:p>
          <a:p>
            <a:pPr algn="l"/>
            <a:r>
              <a:rPr lang="fi-FI" sz="1400" b="0" i="0" dirty="0">
                <a:solidFill>
                  <a:srgbClr val="212529"/>
                </a:solidFill>
                <a:effectLst/>
              </a:rPr>
              <a:t>Kuluttajat kiertotalouden osallisina:</a:t>
            </a:r>
            <a:endParaRPr lang="fi-FI" sz="1400" dirty="0">
              <a:solidFill>
                <a:srgbClr val="212529"/>
              </a:solidFill>
            </a:endParaRPr>
          </a:p>
          <a:p>
            <a:pPr lvl="1"/>
            <a:r>
              <a:rPr lang="fi-FI" sz="1400" b="0" i="0" dirty="0">
                <a:solidFill>
                  <a:srgbClr val="212529"/>
                </a:solidFill>
                <a:effectLst/>
              </a:rPr>
              <a:t>Kuluttajakäyttäytyminen</a:t>
            </a:r>
          </a:p>
          <a:p>
            <a:pPr lvl="1"/>
            <a:r>
              <a:rPr lang="fi-FI" sz="1400" b="0" i="0" dirty="0">
                <a:solidFill>
                  <a:srgbClr val="212529"/>
                </a:solidFill>
                <a:effectLst/>
              </a:rPr>
              <a:t>Kuluttajaviestintä ja sitoutuminen</a:t>
            </a:r>
            <a:endParaRPr lang="fi-FI" sz="1400" dirty="0">
              <a:solidFill>
                <a:srgbClr val="212529"/>
              </a:solidFill>
            </a:endParaRPr>
          </a:p>
          <a:p>
            <a:pPr lvl="1"/>
            <a:r>
              <a:rPr lang="fi-FI" sz="1400" b="0" i="0" dirty="0">
                <a:solidFill>
                  <a:srgbClr val="212529"/>
                </a:solidFill>
                <a:effectLst/>
              </a:rPr>
              <a:t>Arvonluonti ja kiertotalous</a:t>
            </a:r>
            <a:endParaRPr lang="fi-FI" sz="1400" dirty="0">
              <a:solidFill>
                <a:srgbClr val="212529"/>
              </a:solidFill>
            </a:endParaRPr>
          </a:p>
          <a:p>
            <a:pPr algn="l"/>
            <a:r>
              <a:rPr lang="fi-FI" sz="1400" b="0" i="0" dirty="0">
                <a:solidFill>
                  <a:srgbClr val="212529"/>
                </a:solidFill>
                <a:effectLst/>
              </a:rPr>
              <a:t>Ydinkysymyksiä:</a:t>
            </a:r>
            <a:endParaRPr lang="fi-FI" sz="1400" dirty="0">
              <a:solidFill>
                <a:srgbClr val="212529"/>
              </a:solidFill>
            </a:endParaRPr>
          </a:p>
          <a:p>
            <a:pPr lvl="1"/>
            <a:r>
              <a:rPr lang="fi-FI" sz="1400" b="0" i="0" dirty="0">
                <a:solidFill>
                  <a:srgbClr val="212529"/>
                </a:solidFill>
                <a:effectLst/>
              </a:rPr>
              <a:t>Millainen on yhteiskunnan ja pakkausten kiertotalouden suhde?</a:t>
            </a:r>
            <a:endParaRPr lang="fi-FI" sz="1400" dirty="0">
              <a:solidFill>
                <a:srgbClr val="212529"/>
              </a:solidFill>
            </a:endParaRPr>
          </a:p>
          <a:p>
            <a:pPr lvl="1"/>
            <a:r>
              <a:rPr lang="fi-FI" sz="1400" b="0" i="0" dirty="0">
                <a:solidFill>
                  <a:srgbClr val="212529"/>
                </a:solidFill>
                <a:effectLst/>
              </a:rPr>
              <a:t>Miten tunnistaa ja käyttää tehokkaita kansalaisten sitouttamismenetelmiä?</a:t>
            </a:r>
            <a:endParaRPr lang="fi-FI" sz="1400" dirty="0">
              <a:solidFill>
                <a:srgbClr val="212529"/>
              </a:solidFill>
            </a:endParaRPr>
          </a:p>
          <a:p>
            <a:pPr lvl="1"/>
            <a:r>
              <a:rPr lang="fi-FI" sz="1400" b="0" i="0" dirty="0">
                <a:solidFill>
                  <a:srgbClr val="212529"/>
                </a:solidFill>
                <a:effectLst/>
              </a:rPr>
              <a:t>Miten kuluttajan ja pakkauksen vuorovaikutus ohjaa kuluttajakäyttäytymistä?</a:t>
            </a:r>
            <a:endParaRPr lang="fi-FI" sz="1400" dirty="0">
              <a:solidFill>
                <a:srgbClr val="212529"/>
              </a:solidFill>
            </a:endParaRPr>
          </a:p>
          <a:p>
            <a:pPr lvl="1"/>
            <a:r>
              <a:rPr lang="fi-FI" sz="1400" b="0" i="0" dirty="0">
                <a:solidFill>
                  <a:srgbClr val="212529"/>
                </a:solidFill>
                <a:effectLst/>
              </a:rPr>
              <a:t>Kuinka </a:t>
            </a:r>
            <a:r>
              <a:rPr lang="fi-FI" sz="1400" b="0" i="0" dirty="0">
                <a:effectLst/>
              </a:rPr>
              <a:t>kuluttajaa  voidaan pakkausratkaisujen </a:t>
            </a:r>
            <a:r>
              <a:rPr lang="fi-FI" sz="1400" b="0" i="0" dirty="0">
                <a:solidFill>
                  <a:srgbClr val="212529"/>
                </a:solidFill>
                <a:effectLst/>
              </a:rPr>
              <a:t>kautta sitouttaa pakkausten kiertotalouteen?</a:t>
            </a:r>
            <a:endParaRPr lang="fi-FI" sz="1400" dirty="0">
              <a:solidFill>
                <a:srgbClr val="212529"/>
              </a:solidFill>
            </a:endParaRPr>
          </a:p>
          <a:p>
            <a:pPr lvl="1"/>
            <a:r>
              <a:rPr lang="fi-FI" sz="1400" b="0" i="0" dirty="0">
                <a:solidFill>
                  <a:srgbClr val="212529"/>
                </a:solidFill>
                <a:effectLst/>
              </a:rPr>
              <a:t>Miten arvonluonti voidaan ottaa huomioon eri sidosryhmien tarpeet huomioiden?</a:t>
            </a:r>
          </a:p>
          <a:p>
            <a:endParaRPr lang="fi-FI" sz="1600" dirty="0"/>
          </a:p>
        </p:txBody>
      </p:sp>
      <p:sp>
        <p:nvSpPr>
          <p:cNvPr id="4" name="Date Placeholder 3">
            <a:extLst>
              <a:ext uri="{FF2B5EF4-FFF2-40B4-BE49-F238E27FC236}">
                <a16:creationId xmlns:a16="http://schemas.microsoft.com/office/drawing/2014/main" id="{F445DAA9-6D01-7374-A802-82E92760D41D}"/>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58147E74-FB8F-62B5-B1A3-243384275CD5}"/>
              </a:ext>
            </a:extLst>
          </p:cNvPr>
          <p:cNvSpPr>
            <a:spLocks noGrp="1"/>
          </p:cNvSpPr>
          <p:nvPr>
            <p:ph type="sldNum" sz="quarter" idx="4"/>
          </p:nvPr>
        </p:nvSpPr>
        <p:spPr/>
        <p:txBody>
          <a:bodyPr/>
          <a:lstStyle/>
          <a:p>
            <a:r>
              <a:rPr lang="fi-FI"/>
              <a:t>|  </a:t>
            </a:r>
            <a:fld id="{CDC8994D-33BE-6F4B-918B-78B2D731EB1C}" type="slidenum">
              <a:rPr lang="fi-FI" smtClean="0"/>
              <a:pPr/>
              <a:t>2</a:t>
            </a:fld>
            <a:endParaRPr lang="fi-FI" dirty="0"/>
          </a:p>
        </p:txBody>
      </p:sp>
    </p:spTree>
    <p:extLst>
      <p:ext uri="{BB962C8B-B14F-4D97-AF65-F5344CB8AC3E}">
        <p14:creationId xmlns:p14="http://schemas.microsoft.com/office/powerpoint/2010/main" val="15999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278E3-4128-F3E5-F60B-B2F62D31CC48}"/>
              </a:ext>
            </a:extLst>
          </p:cNvPr>
          <p:cNvSpPr>
            <a:spLocks noGrp="1"/>
          </p:cNvSpPr>
          <p:nvPr>
            <p:ph type="title"/>
          </p:nvPr>
        </p:nvSpPr>
        <p:spPr>
          <a:xfrm>
            <a:off x="410400" y="911723"/>
            <a:ext cx="11518248" cy="645616"/>
          </a:xfrm>
        </p:spPr>
        <p:txBody>
          <a:bodyPr/>
          <a:lstStyle/>
          <a:p>
            <a:r>
              <a:rPr lang="fi-FI" sz="4000" dirty="0"/>
              <a:t>4. Arvonluonti ja kuluttajan sitouttaminen (3/3)</a:t>
            </a:r>
            <a:endParaRPr lang="fi-FI" dirty="0"/>
          </a:p>
        </p:txBody>
      </p:sp>
      <p:sp>
        <p:nvSpPr>
          <p:cNvPr id="3" name="Content Placeholder 2">
            <a:extLst>
              <a:ext uri="{FF2B5EF4-FFF2-40B4-BE49-F238E27FC236}">
                <a16:creationId xmlns:a16="http://schemas.microsoft.com/office/drawing/2014/main" id="{93E809B3-209B-587D-B7A0-FCFBD275C163}"/>
              </a:ext>
            </a:extLst>
          </p:cNvPr>
          <p:cNvSpPr>
            <a:spLocks noGrp="1"/>
          </p:cNvSpPr>
          <p:nvPr>
            <p:ph idx="1"/>
          </p:nvPr>
        </p:nvSpPr>
        <p:spPr/>
        <p:txBody>
          <a:bodyPr/>
          <a:lstStyle/>
          <a:p>
            <a:pPr marL="0" indent="0">
              <a:buNone/>
            </a:pPr>
            <a:r>
              <a:rPr lang="fi-FI" sz="1400" b="1" dirty="0"/>
              <a:t>OSA 3: </a:t>
            </a:r>
            <a:r>
              <a:rPr lang="fi-FI" sz="1400" dirty="0"/>
              <a:t>Palaa pohtimaan asiaa ammatillisesta roolistasi käsin.  </a:t>
            </a:r>
          </a:p>
          <a:p>
            <a:pPr marL="0" indent="0">
              <a:buNone/>
            </a:pPr>
            <a:endParaRPr lang="fi-FI" sz="1400" dirty="0"/>
          </a:p>
          <a:p>
            <a:pPr marL="0" indent="0">
              <a:buNone/>
            </a:pPr>
            <a:r>
              <a:rPr lang="fi-FI" sz="1400" dirty="0"/>
              <a:t>Kuinka työhösi liittyvät pakkausratkaisut luovat arvoa kuluttajalle? Mitä oivalluksia voit viedä käytäntöön? (Pohdi tehtävän tekemisen tuomia oivalluksia ja kirjoita niistä muistiinpanoja muutaman kappaleen verran.)</a:t>
            </a:r>
          </a:p>
        </p:txBody>
      </p:sp>
      <p:sp>
        <p:nvSpPr>
          <p:cNvPr id="4" name="Date Placeholder 3">
            <a:extLst>
              <a:ext uri="{FF2B5EF4-FFF2-40B4-BE49-F238E27FC236}">
                <a16:creationId xmlns:a16="http://schemas.microsoft.com/office/drawing/2014/main" id="{5D5E9C43-9C75-48AE-6DE6-DD14270BB199}"/>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5B5EABD2-87E6-396A-0F38-B68FF2EE9FAC}"/>
              </a:ext>
            </a:extLst>
          </p:cNvPr>
          <p:cNvSpPr>
            <a:spLocks noGrp="1"/>
          </p:cNvSpPr>
          <p:nvPr>
            <p:ph type="sldNum" sz="quarter" idx="4"/>
          </p:nvPr>
        </p:nvSpPr>
        <p:spPr/>
        <p:txBody>
          <a:bodyPr/>
          <a:lstStyle/>
          <a:p>
            <a:r>
              <a:rPr lang="fi-FI"/>
              <a:t>|  </a:t>
            </a:r>
            <a:fld id="{CDC8994D-33BE-6F4B-918B-78B2D731EB1C}" type="slidenum">
              <a:rPr lang="fi-FI" smtClean="0"/>
              <a:pPr/>
              <a:t>20</a:t>
            </a:fld>
            <a:endParaRPr lang="fi-FI" dirty="0"/>
          </a:p>
        </p:txBody>
      </p:sp>
    </p:spTree>
    <p:extLst>
      <p:ext uri="{BB962C8B-B14F-4D97-AF65-F5344CB8AC3E}">
        <p14:creationId xmlns:p14="http://schemas.microsoft.com/office/powerpoint/2010/main" val="1270664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8A13-22FA-B5BE-1522-7CE713BA6481}"/>
              </a:ext>
            </a:extLst>
          </p:cNvPr>
          <p:cNvSpPr>
            <a:spLocks noGrp="1"/>
          </p:cNvSpPr>
          <p:nvPr>
            <p:ph type="title"/>
          </p:nvPr>
        </p:nvSpPr>
        <p:spPr/>
        <p:txBody>
          <a:bodyPr/>
          <a:lstStyle/>
          <a:p>
            <a:r>
              <a:rPr lang="fi-FI" sz="4000" dirty="0"/>
              <a:t>5. Kiertotalous ja yhteiskunta</a:t>
            </a:r>
          </a:p>
        </p:txBody>
      </p:sp>
      <p:sp>
        <p:nvSpPr>
          <p:cNvPr id="3" name="Content Placeholder 2">
            <a:extLst>
              <a:ext uri="{FF2B5EF4-FFF2-40B4-BE49-F238E27FC236}">
                <a16:creationId xmlns:a16="http://schemas.microsoft.com/office/drawing/2014/main" id="{501F1D3E-A170-1428-999D-F9E5B6B929D4}"/>
              </a:ext>
            </a:extLst>
          </p:cNvPr>
          <p:cNvSpPr>
            <a:spLocks noGrp="1"/>
          </p:cNvSpPr>
          <p:nvPr>
            <p:ph idx="1"/>
          </p:nvPr>
        </p:nvSpPr>
        <p:spPr/>
        <p:txBody>
          <a:bodyPr vert="horz" lIns="91440" tIns="45720" rIns="91440" bIns="45720" rtlCol="0" anchor="t">
            <a:noAutofit/>
          </a:bodyPr>
          <a:lstStyle/>
          <a:p>
            <a:r>
              <a:rPr lang="fi-FI" sz="1400" dirty="0">
                <a:cs typeface="Arial"/>
              </a:rPr>
              <a:t>Tässä osiossa tutustutaan kiertotalouden yhteiskunnallisiin vaikutuksiin ja kiertotalouden käsitteisiin. </a:t>
            </a:r>
            <a:r>
              <a:rPr lang="fi-FI" sz="1400" dirty="0">
                <a:cs typeface="Arial"/>
                <a:hlinkClick r:id="rId2"/>
              </a:rPr>
              <a:t>Package Heroes -hankkeen loppuraportti</a:t>
            </a:r>
            <a:r>
              <a:rPr lang="fi-FI" sz="1400" dirty="0">
                <a:cs typeface="Arial"/>
              </a:rPr>
              <a:t> on hyvä esimerkki siitä, miten kiertotaloutta käytetään yhteiskunnallisten tavoitteiden toteuttamiseen ja millaista neuvottelua, ohjausta ja kannustamista kiertotalousajattelun vieminen tuotannon, pakkaamisen, kuluttamisen ja jätehuollon prosesseihin sekä kansalaisten arkeen vaatii.</a:t>
            </a:r>
          </a:p>
          <a:p>
            <a:r>
              <a:rPr lang="fi-FI" sz="1400" dirty="0">
                <a:cs typeface="Arial"/>
              </a:rPr>
              <a:t>Aiheeseen liittyvät oppimateriaalit käsittelevät</a:t>
            </a:r>
          </a:p>
          <a:p>
            <a:pPr lvl="1"/>
            <a:r>
              <a:rPr lang="fi-FI" sz="1000" dirty="0">
                <a:cs typeface="Arial"/>
              </a:rPr>
              <a:t>kiertotalouden perusteita</a:t>
            </a:r>
          </a:p>
          <a:p>
            <a:pPr lvl="1"/>
            <a:r>
              <a:rPr lang="fi-FI" sz="1000" dirty="0">
                <a:cs typeface="Arial"/>
              </a:rPr>
              <a:t>kiertotalouden hyötyjä yhteiskunnille ilmastotavoitteiden ja työllisyyden näkökulmasta</a:t>
            </a:r>
          </a:p>
          <a:p>
            <a:pPr lvl="1"/>
            <a:r>
              <a:rPr lang="fi-FI" sz="1000" dirty="0">
                <a:cs typeface="Arial"/>
              </a:rPr>
              <a:t>tulevaisuusajattelua ja ennakointia.</a:t>
            </a:r>
          </a:p>
          <a:p>
            <a:r>
              <a:rPr lang="fi-FI" sz="1400" dirty="0">
                <a:cs typeface="Arial"/>
              </a:rPr>
              <a:t>Osioon liittyy interaktiivinen teksti, joka kertoo yhdestä kiertotalousajattelun vahvasta edustajasta, englantilaisesta Ellen </a:t>
            </a:r>
            <a:r>
              <a:rPr lang="fi-FI" sz="1400" dirty="0" err="1">
                <a:cs typeface="Arial"/>
              </a:rPr>
              <a:t>MacArthurista</a:t>
            </a:r>
            <a:r>
              <a:rPr lang="fi-FI" sz="1400" dirty="0">
                <a:cs typeface="Arial"/>
              </a:rPr>
              <a:t> ja siitä, miten resurssien rajallisuus valkeni hänelle purjehtimisen kautta. Tekstistä puuttuu käsitteitä. Sinun tehtäväsi olisi täydentää ne. Käsitteet saattavat olla sinulle tuttuja, mutta tehtävän ja siihen liittyvän sanaston avulla pääset kertaamaan käsitteitä ja tarkistamaan, miten niitä käytetään. Tehtävään liittyy myös keskustelualue, jolla voimme yhdessä syventää ymmärrystä kiertotalouden käsitteistä ja kiertotalouden ja yhteiskunnan suhteista.</a:t>
            </a:r>
          </a:p>
          <a:p>
            <a:r>
              <a:rPr lang="fi-FI" sz="1400" dirty="0">
                <a:cs typeface="Arial"/>
              </a:rPr>
              <a:t>Aukkotehtävä on julkaistu aikaisemmin osana </a:t>
            </a:r>
            <a:r>
              <a:rPr lang="fi-FI" sz="1400" dirty="0">
                <a:cs typeface="Arial"/>
                <a:hlinkClick r:id="rId3"/>
              </a:rPr>
              <a:t>Kiertotalouskoulu-oppimateriaalia</a:t>
            </a:r>
            <a:r>
              <a:rPr lang="fi-FI" sz="1400" dirty="0">
                <a:cs typeface="Arial"/>
              </a:rPr>
              <a:t>.</a:t>
            </a:r>
          </a:p>
          <a:p>
            <a:r>
              <a:rPr lang="fi-FI" sz="1400" dirty="0">
                <a:cs typeface="Arial"/>
              </a:rPr>
              <a:t>Tehtävä tehdään itsenäisesti, ja siihen liittyvistä havainnoista on mahdollista keskustella keskustelualueella.</a:t>
            </a:r>
            <a:endParaRPr lang="fi-FI" sz="1400" dirty="0"/>
          </a:p>
          <a:p>
            <a:pPr marL="0" indent="0">
              <a:buNone/>
            </a:pPr>
            <a:endParaRPr lang="fi-FI" dirty="0">
              <a:cs typeface="Arial"/>
            </a:endParaRPr>
          </a:p>
        </p:txBody>
      </p:sp>
      <p:sp>
        <p:nvSpPr>
          <p:cNvPr id="4" name="Date Placeholder 3">
            <a:extLst>
              <a:ext uri="{FF2B5EF4-FFF2-40B4-BE49-F238E27FC236}">
                <a16:creationId xmlns:a16="http://schemas.microsoft.com/office/drawing/2014/main" id="{06A78672-9F65-857A-4298-A91AD0B6BE0E}"/>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B3DF8932-B3DC-D709-42CC-A532AD0AFD88}"/>
              </a:ext>
            </a:extLst>
          </p:cNvPr>
          <p:cNvSpPr>
            <a:spLocks noGrp="1"/>
          </p:cNvSpPr>
          <p:nvPr>
            <p:ph type="sldNum" sz="quarter" idx="4"/>
          </p:nvPr>
        </p:nvSpPr>
        <p:spPr/>
        <p:txBody>
          <a:bodyPr/>
          <a:lstStyle/>
          <a:p>
            <a:r>
              <a:rPr lang="fi-FI"/>
              <a:t>|  </a:t>
            </a:r>
            <a:fld id="{CDC8994D-33BE-6F4B-918B-78B2D731EB1C}" type="slidenum">
              <a:rPr lang="fi-FI" smtClean="0"/>
              <a:pPr/>
              <a:t>21</a:t>
            </a:fld>
            <a:endParaRPr lang="fi-FI" dirty="0"/>
          </a:p>
        </p:txBody>
      </p:sp>
    </p:spTree>
    <p:extLst>
      <p:ext uri="{BB962C8B-B14F-4D97-AF65-F5344CB8AC3E}">
        <p14:creationId xmlns:p14="http://schemas.microsoft.com/office/powerpoint/2010/main" val="1788498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CA09-3539-0929-708E-5B21DFDD772D}"/>
              </a:ext>
            </a:extLst>
          </p:cNvPr>
          <p:cNvSpPr>
            <a:spLocks noGrp="1"/>
          </p:cNvSpPr>
          <p:nvPr>
            <p:ph type="title"/>
          </p:nvPr>
        </p:nvSpPr>
        <p:spPr>
          <a:xfrm>
            <a:off x="381665" y="564514"/>
            <a:ext cx="10515600" cy="645616"/>
          </a:xfrm>
        </p:spPr>
        <p:txBody>
          <a:bodyPr/>
          <a:lstStyle/>
          <a:p>
            <a:r>
              <a:rPr lang="fi-FI" sz="4000" dirty="0"/>
              <a:t>6. Kansalaiset kiertotalouden toimijoina 1/2</a:t>
            </a:r>
            <a:br>
              <a:rPr lang="fi-FI" sz="4000" dirty="0"/>
            </a:br>
            <a:endParaRPr lang="fi-FI" dirty="0"/>
          </a:p>
        </p:txBody>
      </p:sp>
      <p:sp>
        <p:nvSpPr>
          <p:cNvPr id="3" name="Content Placeholder 2">
            <a:extLst>
              <a:ext uri="{FF2B5EF4-FFF2-40B4-BE49-F238E27FC236}">
                <a16:creationId xmlns:a16="http://schemas.microsoft.com/office/drawing/2014/main" id="{B2F9B277-A00F-19BE-36BF-2664F5A9EE72}"/>
              </a:ext>
            </a:extLst>
          </p:cNvPr>
          <p:cNvSpPr>
            <a:spLocks noGrp="1"/>
          </p:cNvSpPr>
          <p:nvPr>
            <p:ph idx="1"/>
          </p:nvPr>
        </p:nvSpPr>
        <p:spPr/>
        <p:txBody>
          <a:bodyPr/>
          <a:lstStyle/>
          <a:p>
            <a:r>
              <a:rPr lang="fi-FI" sz="1800" dirty="0"/>
              <a:t>Tässä osiossa tarkastellaan kansalaisten mahdollisuuksia toimia kiertotaloudessa muuten kuin kuluttajina. Kansalaiset voivat luoda paikallisesti tai verkostoina yhteisöjä, jotka edistävät kiertotalouden periaatteiden toteutumista. Toisaalta kunnat, yritykset ja muut institutionaaliset toimijat voivat tarjota kansalaisille osallistumis- ja toimintamahdollisuuksia ja tukea kansalaisten toimia taloudellisesti, viestinnällä tai erilaisilla rakenteilla. Tiina </a:t>
            </a:r>
            <a:r>
              <a:rPr lang="fi-FI" sz="1800" dirty="0" err="1"/>
              <a:t>Vermaeten</a:t>
            </a:r>
            <a:r>
              <a:rPr lang="fi-FI" sz="1800" dirty="0"/>
              <a:t> YAMK-opinnäytetyö tarjoaa hyvän esimerkin kunnan mahdollisuuksista tukea kansalaisia ja kansalaisryhmiä kiertotaloudessa.</a:t>
            </a:r>
          </a:p>
          <a:p>
            <a:r>
              <a:rPr lang="fi-FI" sz="1800" dirty="0"/>
              <a:t>Erityisesti kuntien tms. asukkaita osallistavissa hankkeissa on syytä pohtia, millaista roolia asukkaille tarjotaan. Suhtaudutaanko heihin palveluiden käyttäjinä, joille lähinnä viestitään toivotuista toimintatavoista vai ovatko he jonkinlaisessa kehittäjän roolissa, jolta ainakin kysytään mielipiteitä? Tämän osion alustus käsittelee erilaisia osallisuuden muotoja erityisesti uusien toimintamallien kehittämisen yhteydessä.</a:t>
            </a:r>
          </a:p>
        </p:txBody>
      </p:sp>
      <p:sp>
        <p:nvSpPr>
          <p:cNvPr id="4" name="Date Placeholder 3">
            <a:extLst>
              <a:ext uri="{FF2B5EF4-FFF2-40B4-BE49-F238E27FC236}">
                <a16:creationId xmlns:a16="http://schemas.microsoft.com/office/drawing/2014/main" id="{16C9B9C4-58EE-2820-8806-D26A335C13BF}"/>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4903E7BE-4C5B-3E6E-A605-CCAF6F74717E}"/>
              </a:ext>
            </a:extLst>
          </p:cNvPr>
          <p:cNvSpPr>
            <a:spLocks noGrp="1"/>
          </p:cNvSpPr>
          <p:nvPr>
            <p:ph type="sldNum" sz="quarter" idx="4"/>
          </p:nvPr>
        </p:nvSpPr>
        <p:spPr/>
        <p:txBody>
          <a:bodyPr/>
          <a:lstStyle/>
          <a:p>
            <a:r>
              <a:rPr lang="fi-FI"/>
              <a:t>|  </a:t>
            </a:r>
            <a:fld id="{CDC8994D-33BE-6F4B-918B-78B2D731EB1C}" type="slidenum">
              <a:rPr lang="fi-FI" smtClean="0"/>
              <a:pPr/>
              <a:t>22</a:t>
            </a:fld>
            <a:endParaRPr lang="fi-FI" dirty="0"/>
          </a:p>
        </p:txBody>
      </p:sp>
    </p:spTree>
    <p:extLst>
      <p:ext uri="{BB962C8B-B14F-4D97-AF65-F5344CB8AC3E}">
        <p14:creationId xmlns:p14="http://schemas.microsoft.com/office/powerpoint/2010/main" val="2615709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CA09-3539-0929-708E-5B21DFDD772D}"/>
              </a:ext>
            </a:extLst>
          </p:cNvPr>
          <p:cNvSpPr>
            <a:spLocks noGrp="1"/>
          </p:cNvSpPr>
          <p:nvPr>
            <p:ph type="title"/>
          </p:nvPr>
        </p:nvSpPr>
        <p:spPr>
          <a:xfrm>
            <a:off x="410400" y="588915"/>
            <a:ext cx="10515600" cy="645616"/>
          </a:xfrm>
        </p:spPr>
        <p:txBody>
          <a:bodyPr/>
          <a:lstStyle/>
          <a:p>
            <a:r>
              <a:rPr lang="fi-FI" sz="4000" dirty="0"/>
              <a:t>6. Kansalaiset kiertotalouden toimijoina 2/2</a:t>
            </a:r>
            <a:br>
              <a:rPr lang="fi-FI" sz="4000" dirty="0"/>
            </a:br>
            <a:endParaRPr lang="fi-FI" dirty="0"/>
          </a:p>
        </p:txBody>
      </p:sp>
      <p:sp>
        <p:nvSpPr>
          <p:cNvPr id="3" name="Content Placeholder 2">
            <a:extLst>
              <a:ext uri="{FF2B5EF4-FFF2-40B4-BE49-F238E27FC236}">
                <a16:creationId xmlns:a16="http://schemas.microsoft.com/office/drawing/2014/main" id="{B2F9B277-A00F-19BE-36BF-2664F5A9EE72}"/>
              </a:ext>
            </a:extLst>
          </p:cNvPr>
          <p:cNvSpPr>
            <a:spLocks noGrp="1"/>
          </p:cNvSpPr>
          <p:nvPr>
            <p:ph idx="1"/>
          </p:nvPr>
        </p:nvSpPr>
        <p:spPr/>
        <p:txBody>
          <a:bodyPr/>
          <a:lstStyle/>
          <a:p>
            <a:r>
              <a:rPr lang="fi-FI" sz="1800" b="1" dirty="0"/>
              <a:t>OSA 1. </a:t>
            </a:r>
            <a:r>
              <a:rPr lang="fi-FI" sz="1800" dirty="0"/>
              <a:t>Perehdy teemaan lukemalla Tiina </a:t>
            </a:r>
            <a:r>
              <a:rPr lang="fi-FI" sz="1800" dirty="0" err="1"/>
              <a:t>Vermaeten</a:t>
            </a:r>
            <a:r>
              <a:rPr lang="fi-FI" sz="1800" dirty="0"/>
              <a:t> opinnäytetyö kansalaisten osallistamisesta kiertotalouteen Nokian kaupungissa  ja osallistamisen tapoihin liittyvä aineisto.</a:t>
            </a:r>
          </a:p>
          <a:p>
            <a:r>
              <a:rPr lang="fi-FI" sz="1800" b="1" dirty="0"/>
              <a:t>OSA 2. </a:t>
            </a:r>
            <a:r>
              <a:rPr lang="fi-FI" sz="1800" dirty="0"/>
              <a:t>Mediaseuranta kansalaisten osallistamisesta ja osallistumisesta kiertotalouteen. </a:t>
            </a:r>
          </a:p>
          <a:p>
            <a:r>
              <a:rPr lang="fi-FI" sz="1800" dirty="0"/>
              <a:t>Toteutetaan keskustelualueella.</a:t>
            </a:r>
          </a:p>
          <a:p>
            <a:r>
              <a:rPr lang="fi-FI" sz="1800" dirty="0"/>
              <a:t>Tehtävänanto: </a:t>
            </a:r>
          </a:p>
          <a:p>
            <a:pPr lvl="1"/>
            <a:r>
              <a:rPr lang="fi-FI" sz="1400" dirty="0"/>
              <a:t>Etsi digitaalisesta tai printtimediasta esimerkki hankkeesta tai vakiintuneesta käytännöstä, jossa kansalaisia aktivoidaan osallistumaan kiertotalouteen tai jossa kansalaisryhmät itse aktiivisesti kehittävät kiertotalouden käytäntöjä.</a:t>
            </a:r>
          </a:p>
          <a:p>
            <a:pPr lvl="1"/>
            <a:r>
              <a:rPr lang="fi-FI" sz="1400" dirty="0"/>
              <a:t>Sijoita valitsemasi esimerkki mielestäsi sopivimmalle osallisuuden tasolle (informointi, kuuleminen, vuorovaikutus, konsultointi, yhteiskehittäminen). Perustele, miksi sijoitit esimerkkisi juuri tälle tasolle.</a:t>
            </a:r>
          </a:p>
          <a:p>
            <a:pPr lvl="1"/>
            <a:r>
              <a:rPr lang="fi-FI" sz="1400" dirty="0"/>
              <a:t>Kommentoi ainakin kahta muiden opiskelijoiden palautusta. </a:t>
            </a:r>
          </a:p>
          <a:p>
            <a:r>
              <a:rPr lang="fi-FI" sz="1800" dirty="0"/>
              <a:t>Keskustelualueen umpeuduttua opettaja koostaa keskustelujen aihepiirejä kommentoivan viestin, jonka avulla keskustelussa esille tuodut esimerkit yhdistetään osallisuuden teorioihin, joita on käsitelty opiskeltavassa aineistossa.</a:t>
            </a:r>
          </a:p>
          <a:p>
            <a:endParaRPr lang="fi-FI" sz="1800" dirty="0"/>
          </a:p>
        </p:txBody>
      </p:sp>
      <p:sp>
        <p:nvSpPr>
          <p:cNvPr id="4" name="Date Placeholder 3">
            <a:extLst>
              <a:ext uri="{FF2B5EF4-FFF2-40B4-BE49-F238E27FC236}">
                <a16:creationId xmlns:a16="http://schemas.microsoft.com/office/drawing/2014/main" id="{16C9B9C4-58EE-2820-8806-D26A335C13BF}"/>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4903E7BE-4C5B-3E6E-A605-CCAF6F74717E}"/>
              </a:ext>
            </a:extLst>
          </p:cNvPr>
          <p:cNvSpPr>
            <a:spLocks noGrp="1"/>
          </p:cNvSpPr>
          <p:nvPr>
            <p:ph type="sldNum" sz="quarter" idx="4"/>
          </p:nvPr>
        </p:nvSpPr>
        <p:spPr/>
        <p:txBody>
          <a:bodyPr/>
          <a:lstStyle/>
          <a:p>
            <a:r>
              <a:rPr lang="fi-FI"/>
              <a:t>|  </a:t>
            </a:r>
            <a:fld id="{CDC8994D-33BE-6F4B-918B-78B2D731EB1C}" type="slidenum">
              <a:rPr lang="fi-FI" smtClean="0"/>
              <a:pPr/>
              <a:t>23</a:t>
            </a:fld>
            <a:endParaRPr lang="fi-FI" dirty="0"/>
          </a:p>
        </p:txBody>
      </p:sp>
    </p:spTree>
    <p:extLst>
      <p:ext uri="{BB962C8B-B14F-4D97-AF65-F5344CB8AC3E}">
        <p14:creationId xmlns:p14="http://schemas.microsoft.com/office/powerpoint/2010/main" val="1187146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39EE-431E-78F5-B34A-A4167432AEB2}"/>
              </a:ext>
            </a:extLst>
          </p:cNvPr>
          <p:cNvSpPr>
            <a:spLocks noGrp="1"/>
          </p:cNvSpPr>
          <p:nvPr>
            <p:ph type="title"/>
          </p:nvPr>
        </p:nvSpPr>
        <p:spPr/>
        <p:txBody>
          <a:bodyPr/>
          <a:lstStyle/>
          <a:p>
            <a:r>
              <a:rPr lang="fi-FI" sz="4000" dirty="0"/>
              <a:t>7. Opintojakson kokoava tehtävä</a:t>
            </a:r>
          </a:p>
        </p:txBody>
      </p:sp>
      <p:sp>
        <p:nvSpPr>
          <p:cNvPr id="3" name="Content Placeholder 2">
            <a:extLst>
              <a:ext uri="{FF2B5EF4-FFF2-40B4-BE49-F238E27FC236}">
                <a16:creationId xmlns:a16="http://schemas.microsoft.com/office/drawing/2014/main" id="{33ABADA5-E3D7-5BDF-5D18-5D0AF1AF5294}"/>
              </a:ext>
            </a:extLst>
          </p:cNvPr>
          <p:cNvSpPr>
            <a:spLocks noGrp="1"/>
          </p:cNvSpPr>
          <p:nvPr>
            <p:ph idx="1"/>
          </p:nvPr>
        </p:nvSpPr>
        <p:spPr/>
        <p:txBody>
          <a:bodyPr/>
          <a:lstStyle/>
          <a:p>
            <a:pPr algn="l"/>
            <a:r>
              <a:rPr lang="fi-FI" sz="1600" b="0" i="0" dirty="0">
                <a:solidFill>
                  <a:srgbClr val="212529"/>
                </a:solidFill>
                <a:effectLst/>
                <a:latin typeface="+mj-lt"/>
              </a:rPr>
              <a:t>Pohdi opintojakson ydinkysymyksiä omasta työroolistasi käsin. Valitse vähintään kolme ydinkysymystä tarkempaan tarkasteluun. Kirjoita lyhyt, 1</a:t>
            </a:r>
            <a:r>
              <a:rPr lang="fi-FI" sz="1600" b="0" i="0" dirty="0">
                <a:effectLst/>
              </a:rPr>
              <a:t>–</a:t>
            </a:r>
            <a:r>
              <a:rPr lang="fi-FI" sz="1600" b="0" i="0" dirty="0">
                <a:effectLst/>
                <a:latin typeface="+mj-lt"/>
              </a:rPr>
              <a:t>2</a:t>
            </a:r>
            <a:r>
              <a:rPr lang="fi-FI" sz="1600" b="0" i="0" dirty="0">
                <a:solidFill>
                  <a:srgbClr val="212529"/>
                </a:solidFill>
                <a:effectLst/>
                <a:latin typeface="+mj-lt"/>
              </a:rPr>
              <a:t> sivun mittainen juttu (tai muu vastaava esim. kuvio, kuva, video), jossa pohdit ja listaat asioita, joihin voit vaikuttaa omasta työroolistasi käsin (tai edustamasi yritys voi vaikuttaa). </a:t>
            </a:r>
            <a:r>
              <a:rPr lang="fi-FI" sz="1600" b="0" i="0" dirty="0">
                <a:effectLst/>
                <a:latin typeface="+mj-lt"/>
              </a:rPr>
              <a:t>Näkökulmia voivat olla esimerkiksi tekemäsi havainnot asioista, joissa yhteiskunta ohjaa mahdollisuuksia toimia kuluttajan ja kansalaisten sitouttamiseksi, tai tunnistamasi työkalut ja vaikuttamismahdollisuudet, joita yritykset voisivat hyödyntää. </a:t>
            </a:r>
          </a:p>
          <a:p>
            <a:pPr algn="l"/>
            <a:r>
              <a:rPr lang="fi-FI" sz="1600" b="0" i="0" dirty="0">
                <a:solidFill>
                  <a:srgbClr val="212529"/>
                </a:solidFill>
                <a:effectLst/>
                <a:latin typeface="+mj-lt"/>
              </a:rPr>
              <a:t>Kokoavassa tehtävässä pohditaan opintojakson ydinkysymyksiä:</a:t>
            </a:r>
            <a:endParaRPr lang="fi-FI" sz="1600" dirty="0">
              <a:solidFill>
                <a:srgbClr val="212529"/>
              </a:solidFill>
              <a:latin typeface="+mj-lt"/>
            </a:endParaRPr>
          </a:p>
          <a:p>
            <a:pPr lvl="1"/>
            <a:r>
              <a:rPr lang="fi-FI" sz="1400" b="0" i="0" dirty="0">
                <a:solidFill>
                  <a:srgbClr val="212529"/>
                </a:solidFill>
                <a:effectLst/>
                <a:latin typeface="+mj-lt"/>
              </a:rPr>
              <a:t>Millainen on yhteiskunnan ja pakkausten kiertotalouden suhde?</a:t>
            </a:r>
            <a:endParaRPr lang="fi-FI" sz="1400" dirty="0">
              <a:solidFill>
                <a:srgbClr val="212529"/>
              </a:solidFill>
              <a:latin typeface="+mj-lt"/>
            </a:endParaRPr>
          </a:p>
          <a:p>
            <a:pPr lvl="1"/>
            <a:r>
              <a:rPr lang="fi-FI" sz="1400" b="0" i="0" dirty="0">
                <a:solidFill>
                  <a:srgbClr val="212529"/>
                </a:solidFill>
                <a:effectLst/>
                <a:latin typeface="+mj-lt"/>
              </a:rPr>
              <a:t>Miten tunnistaa ja käyttää tehokkaita kansalaisten sitouttamismenetelmiä?</a:t>
            </a:r>
            <a:endParaRPr lang="fi-FI" sz="1400" dirty="0">
              <a:solidFill>
                <a:srgbClr val="212529"/>
              </a:solidFill>
              <a:latin typeface="+mj-lt"/>
            </a:endParaRPr>
          </a:p>
          <a:p>
            <a:pPr lvl="1"/>
            <a:r>
              <a:rPr lang="fi-FI" sz="1400" b="0" i="0" dirty="0">
                <a:solidFill>
                  <a:srgbClr val="212529"/>
                </a:solidFill>
                <a:effectLst/>
                <a:latin typeface="+mj-lt"/>
              </a:rPr>
              <a:t>Miten kuluttajan ja pakkauksen vuorovaikutus ohjaa kuluttajakäyttäytymistä?</a:t>
            </a:r>
            <a:endParaRPr lang="fi-FI" sz="1400" dirty="0">
              <a:solidFill>
                <a:srgbClr val="212529"/>
              </a:solidFill>
              <a:latin typeface="+mj-lt"/>
            </a:endParaRPr>
          </a:p>
          <a:p>
            <a:pPr lvl="1"/>
            <a:r>
              <a:rPr lang="fi-FI" sz="1400" b="0" i="0" dirty="0">
                <a:solidFill>
                  <a:srgbClr val="212529"/>
                </a:solidFill>
                <a:effectLst/>
                <a:latin typeface="+mj-lt"/>
              </a:rPr>
              <a:t>Kuinka kuluttajaa voidaan pakkausratkaisujen kautta sitouttaa pakkausten kiertotalouteen?</a:t>
            </a:r>
            <a:endParaRPr lang="fi-FI" sz="1400" dirty="0">
              <a:solidFill>
                <a:srgbClr val="212529"/>
              </a:solidFill>
              <a:latin typeface="+mj-lt"/>
            </a:endParaRPr>
          </a:p>
          <a:p>
            <a:pPr lvl="1"/>
            <a:r>
              <a:rPr lang="fi-FI" sz="1400" b="0" i="0" dirty="0">
                <a:solidFill>
                  <a:srgbClr val="212529"/>
                </a:solidFill>
                <a:effectLst/>
                <a:latin typeface="+mj-lt"/>
              </a:rPr>
              <a:t>Miten arvonluonti voidaan ottaa huomioon eri sidosryhmien tarpeet huomioiden?</a:t>
            </a:r>
          </a:p>
          <a:p>
            <a:endParaRPr lang="fi-FI" sz="1800" dirty="0">
              <a:latin typeface="+mj-lt"/>
            </a:endParaRPr>
          </a:p>
        </p:txBody>
      </p:sp>
      <p:sp>
        <p:nvSpPr>
          <p:cNvPr id="4" name="Date Placeholder 3">
            <a:extLst>
              <a:ext uri="{FF2B5EF4-FFF2-40B4-BE49-F238E27FC236}">
                <a16:creationId xmlns:a16="http://schemas.microsoft.com/office/drawing/2014/main" id="{78DD55D5-DF16-DF58-A56D-3E2EE0C6D0A5}"/>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EA819CDE-10FC-8738-CDD9-E58BFCD9DE27}"/>
              </a:ext>
            </a:extLst>
          </p:cNvPr>
          <p:cNvSpPr>
            <a:spLocks noGrp="1"/>
          </p:cNvSpPr>
          <p:nvPr>
            <p:ph type="sldNum" sz="quarter" idx="4"/>
          </p:nvPr>
        </p:nvSpPr>
        <p:spPr/>
        <p:txBody>
          <a:bodyPr/>
          <a:lstStyle/>
          <a:p>
            <a:r>
              <a:rPr lang="fi-FI"/>
              <a:t>|  </a:t>
            </a:r>
            <a:fld id="{CDC8994D-33BE-6F4B-918B-78B2D731EB1C}" type="slidenum">
              <a:rPr lang="fi-FI" smtClean="0"/>
              <a:pPr/>
              <a:t>24</a:t>
            </a:fld>
            <a:endParaRPr lang="fi-FI" dirty="0"/>
          </a:p>
        </p:txBody>
      </p:sp>
    </p:spTree>
    <p:extLst>
      <p:ext uri="{BB962C8B-B14F-4D97-AF65-F5344CB8AC3E}">
        <p14:creationId xmlns:p14="http://schemas.microsoft.com/office/powerpoint/2010/main" val="3664312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2DC0522-4615-4A72-DA85-76B0412862E7}"/>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A1B4F861-CF0F-3D87-54CA-F5125C87A39D}"/>
              </a:ext>
            </a:extLst>
          </p:cNvPr>
          <p:cNvSpPr>
            <a:spLocks noGrp="1"/>
          </p:cNvSpPr>
          <p:nvPr>
            <p:ph type="sldNum" sz="quarter" idx="4"/>
          </p:nvPr>
        </p:nvSpPr>
        <p:spPr/>
        <p:txBody>
          <a:bodyPr/>
          <a:lstStyle/>
          <a:p>
            <a:r>
              <a:rPr lang="fi-FI"/>
              <a:t>|  </a:t>
            </a:r>
            <a:fld id="{CDC8994D-33BE-6F4B-918B-78B2D731EB1C}" type="slidenum">
              <a:rPr lang="fi-FI" smtClean="0"/>
              <a:pPr/>
              <a:t>25</a:t>
            </a:fld>
            <a:endParaRPr lang="fi-FI" dirty="0"/>
          </a:p>
        </p:txBody>
      </p:sp>
      <p:sp>
        <p:nvSpPr>
          <p:cNvPr id="3" name="Content Placeholder 2">
            <a:extLst>
              <a:ext uri="{FF2B5EF4-FFF2-40B4-BE49-F238E27FC236}">
                <a16:creationId xmlns:a16="http://schemas.microsoft.com/office/drawing/2014/main" id="{43FD9014-0E1B-ED76-0D5D-5B2D970DA4C1}"/>
              </a:ext>
            </a:extLst>
          </p:cNvPr>
          <p:cNvSpPr>
            <a:spLocks noGrp="1"/>
          </p:cNvSpPr>
          <p:nvPr>
            <p:ph idx="4294967295"/>
          </p:nvPr>
        </p:nvSpPr>
        <p:spPr>
          <a:xfrm>
            <a:off x="476944" y="3600078"/>
            <a:ext cx="10515600" cy="1197074"/>
          </a:xfrm>
        </p:spPr>
        <p:txBody>
          <a:bodyPr anchor="b"/>
          <a:lstStyle/>
          <a:p>
            <a:pPr marL="0" indent="0">
              <a:buNone/>
            </a:pPr>
            <a:r>
              <a:rPr lang="fi-FI" sz="1600" dirty="0"/>
              <a:t>Koulutus on rahoitettu Euroopan unionin elpymis- ja palautumistukivälineellä (RRF), joka on EU:n elpymisvälineen (Next </a:t>
            </a:r>
            <a:r>
              <a:rPr lang="fi-FI" sz="1600" dirty="0" err="1"/>
              <a:t>Generation</a:t>
            </a:r>
            <a:r>
              <a:rPr lang="fi-FI" sz="1600" dirty="0"/>
              <a:t> EU) suurin ohjelma. Rahoituksen on myöntänyt Jatkuvan oppimisen ja työllisyyden palvelukeskus. Palvelukeskus edistää työikäisten osaamisen kehittämistä ja osaavan työvoiman saatavuutta. Palvelukeskuksen toimintaa ohjaavat opetus- ja kulttuuriministeriö sekä työ- ja elinkeinoministeriö.</a:t>
            </a:r>
          </a:p>
        </p:txBody>
      </p:sp>
      <p:pic>
        <p:nvPicPr>
          <p:cNvPr id="6" name="Picture 5" descr="Text&#10;&#10;Description automatically generated">
            <a:extLst>
              <a:ext uri="{FF2B5EF4-FFF2-40B4-BE49-F238E27FC236}">
                <a16:creationId xmlns:a16="http://schemas.microsoft.com/office/drawing/2014/main" id="{EBEE47FD-0006-5E70-0F7D-05F4BE07E17C}"/>
              </a:ext>
            </a:extLst>
          </p:cNvPr>
          <p:cNvPicPr>
            <a:picLocks noChangeAspect="1"/>
          </p:cNvPicPr>
          <p:nvPr/>
        </p:nvPicPr>
        <p:blipFill>
          <a:blip r:embed="rId2"/>
          <a:stretch>
            <a:fillRect/>
          </a:stretch>
        </p:blipFill>
        <p:spPr>
          <a:xfrm>
            <a:off x="380873" y="2598490"/>
            <a:ext cx="3069021" cy="782600"/>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4CC35BF1-4C3D-AE29-5B25-2A903EDAF48F}"/>
              </a:ext>
            </a:extLst>
          </p:cNvPr>
          <p:cNvPicPr>
            <a:picLocks noChangeAspect="1"/>
          </p:cNvPicPr>
          <p:nvPr/>
        </p:nvPicPr>
        <p:blipFill>
          <a:blip r:embed="rId3"/>
          <a:stretch>
            <a:fillRect/>
          </a:stretch>
        </p:blipFill>
        <p:spPr>
          <a:xfrm>
            <a:off x="3606588" y="2550580"/>
            <a:ext cx="3337995" cy="878420"/>
          </a:xfrm>
          <a:prstGeom prst="rect">
            <a:avLst/>
          </a:prstGeom>
        </p:spPr>
      </p:pic>
    </p:spTree>
    <p:extLst>
      <p:ext uri="{BB962C8B-B14F-4D97-AF65-F5344CB8AC3E}">
        <p14:creationId xmlns:p14="http://schemas.microsoft.com/office/powerpoint/2010/main" val="262084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63FA-A317-3A94-AEFD-D32AF0B03430}"/>
              </a:ext>
            </a:extLst>
          </p:cNvPr>
          <p:cNvSpPr>
            <a:spLocks noGrp="1"/>
          </p:cNvSpPr>
          <p:nvPr>
            <p:ph type="title"/>
          </p:nvPr>
        </p:nvSpPr>
        <p:spPr/>
        <p:txBody>
          <a:bodyPr/>
          <a:lstStyle/>
          <a:p>
            <a:r>
              <a:rPr lang="fi-FI" dirty="0"/>
              <a:t>Osaamistavoitteet</a:t>
            </a:r>
          </a:p>
        </p:txBody>
      </p:sp>
      <p:sp>
        <p:nvSpPr>
          <p:cNvPr id="3" name="Content Placeholder 2">
            <a:extLst>
              <a:ext uri="{FF2B5EF4-FFF2-40B4-BE49-F238E27FC236}">
                <a16:creationId xmlns:a16="http://schemas.microsoft.com/office/drawing/2014/main" id="{30B0A35C-F778-6C51-9F36-0F0D96E42530}"/>
              </a:ext>
            </a:extLst>
          </p:cNvPr>
          <p:cNvSpPr>
            <a:spLocks noGrp="1"/>
          </p:cNvSpPr>
          <p:nvPr>
            <p:ph idx="1"/>
          </p:nvPr>
        </p:nvSpPr>
        <p:spPr/>
        <p:txBody>
          <a:bodyPr/>
          <a:lstStyle/>
          <a:p>
            <a:r>
              <a:rPr lang="fi-FI" sz="1600" dirty="0"/>
              <a:t>Opiskelija</a:t>
            </a:r>
          </a:p>
          <a:p>
            <a:pPr lvl="1"/>
            <a:r>
              <a:rPr lang="fi-FI" sz="1400" dirty="0"/>
              <a:t>ymmärtää kiertotalouden yhteiskunnalliset näkökohdat: kiertotalouden periaatteet ja hyödyt yhteiskunnalle</a:t>
            </a:r>
          </a:p>
          <a:p>
            <a:pPr lvl="1"/>
            <a:r>
              <a:rPr lang="fi-FI" sz="1400" dirty="0"/>
              <a:t>osaa arvioida viestintä- ja sitouttamiskampanjoiden vaikutuksia ja tuntee suunnittelun lähtökohdat</a:t>
            </a:r>
          </a:p>
          <a:p>
            <a:pPr lvl="1"/>
            <a:r>
              <a:rPr lang="fi-FI" sz="1400" dirty="0"/>
              <a:t>pohtii pakkauksen vaikutusmahdollisuuksia oman kuluttajuuden kautta</a:t>
            </a:r>
          </a:p>
          <a:p>
            <a:pPr lvl="1"/>
            <a:r>
              <a:rPr lang="fi-FI" sz="1400" dirty="0"/>
              <a:t>tunnistaa keinot kiertotalouden mukaisen kuluttajakäyttäytymisen ohjaamiseen</a:t>
            </a:r>
          </a:p>
          <a:p>
            <a:pPr lvl="1"/>
            <a:r>
              <a:rPr lang="fi-FI" sz="1400" dirty="0"/>
              <a:t>ymmärtää erilaisia arvonluotilogiikoita.</a:t>
            </a:r>
          </a:p>
        </p:txBody>
      </p:sp>
      <p:sp>
        <p:nvSpPr>
          <p:cNvPr id="4" name="Date Placeholder 3">
            <a:extLst>
              <a:ext uri="{FF2B5EF4-FFF2-40B4-BE49-F238E27FC236}">
                <a16:creationId xmlns:a16="http://schemas.microsoft.com/office/drawing/2014/main" id="{5D3A21C1-2CA4-EBED-E5FF-197D3871CBC0}"/>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92E781B2-8E99-5ABB-BBF4-AC8728A5648F}"/>
              </a:ext>
            </a:extLst>
          </p:cNvPr>
          <p:cNvSpPr>
            <a:spLocks noGrp="1"/>
          </p:cNvSpPr>
          <p:nvPr>
            <p:ph type="sldNum" sz="quarter" idx="4"/>
          </p:nvPr>
        </p:nvSpPr>
        <p:spPr/>
        <p:txBody>
          <a:bodyPr/>
          <a:lstStyle/>
          <a:p>
            <a:r>
              <a:rPr lang="fi-FI"/>
              <a:t>|  </a:t>
            </a:r>
            <a:fld id="{CDC8994D-33BE-6F4B-918B-78B2D731EB1C}" type="slidenum">
              <a:rPr lang="fi-FI" smtClean="0"/>
              <a:pPr/>
              <a:t>3</a:t>
            </a:fld>
            <a:endParaRPr lang="fi-FI" dirty="0"/>
          </a:p>
        </p:txBody>
      </p:sp>
    </p:spTree>
    <p:extLst>
      <p:ext uri="{BB962C8B-B14F-4D97-AF65-F5344CB8AC3E}">
        <p14:creationId xmlns:p14="http://schemas.microsoft.com/office/powerpoint/2010/main" val="13681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ED96-9BC8-AA6B-8300-90023F127761}"/>
              </a:ext>
            </a:extLst>
          </p:cNvPr>
          <p:cNvSpPr>
            <a:spLocks noGrp="1"/>
          </p:cNvSpPr>
          <p:nvPr>
            <p:ph type="title"/>
          </p:nvPr>
        </p:nvSpPr>
        <p:spPr/>
        <p:txBody>
          <a:bodyPr/>
          <a:lstStyle/>
          <a:p>
            <a:r>
              <a:rPr lang="fi-FI" dirty="0"/>
              <a:t>Arviointikriteerit (1/2)</a:t>
            </a:r>
          </a:p>
        </p:txBody>
      </p:sp>
      <p:sp>
        <p:nvSpPr>
          <p:cNvPr id="3" name="Content Placeholder 2">
            <a:extLst>
              <a:ext uri="{FF2B5EF4-FFF2-40B4-BE49-F238E27FC236}">
                <a16:creationId xmlns:a16="http://schemas.microsoft.com/office/drawing/2014/main" id="{1CFFEBA0-913F-A5A8-F726-BCDA3A72C018}"/>
              </a:ext>
            </a:extLst>
          </p:cNvPr>
          <p:cNvSpPr>
            <a:spLocks noGrp="1"/>
          </p:cNvSpPr>
          <p:nvPr>
            <p:ph idx="1"/>
          </p:nvPr>
        </p:nvSpPr>
        <p:spPr>
          <a:xfrm>
            <a:off x="410399" y="1707297"/>
            <a:ext cx="11518249" cy="3788068"/>
          </a:xfrm>
        </p:spPr>
        <p:txBody>
          <a:bodyPr/>
          <a:lstStyle/>
          <a:p>
            <a:pPr algn="l"/>
            <a:r>
              <a:rPr lang="fi-FI" sz="1400" b="0" i="0" dirty="0">
                <a:solidFill>
                  <a:srgbClr val="212529"/>
                </a:solidFill>
                <a:effectLst/>
              </a:rPr>
              <a:t>Arviointikriteerit, tyydyttävä (1</a:t>
            </a:r>
            <a:r>
              <a:rPr lang="fi-FI" sz="1400" b="0" i="0" dirty="0">
                <a:effectLst/>
                <a:ea typeface="Open Sans" panose="020B0606030504020204" pitchFamily="34" charset="0"/>
                <a:cs typeface="Open Sans" panose="020B0606030504020204" pitchFamily="34" charset="0"/>
              </a:rPr>
              <a:t>–</a:t>
            </a:r>
            <a:r>
              <a:rPr lang="fi-FI" sz="1400" b="0" i="0" dirty="0">
                <a:solidFill>
                  <a:srgbClr val="212529"/>
                </a:solidFill>
                <a:effectLst/>
              </a:rPr>
              <a:t>2)</a:t>
            </a:r>
          </a:p>
          <a:p>
            <a:pPr lvl="1"/>
            <a:r>
              <a:rPr lang="fi-FI" sz="1400" b="0" i="0" dirty="0">
                <a:effectLst/>
              </a:rPr>
              <a:t>Nimeää kiertotalouden periaatteet ja hyödyt yhteiskunnalle.</a:t>
            </a:r>
            <a:endParaRPr lang="fi-FI" sz="1400" dirty="0"/>
          </a:p>
          <a:p>
            <a:pPr lvl="1"/>
            <a:r>
              <a:rPr lang="fi-FI" sz="1400" b="0" i="0" dirty="0">
                <a:effectLst/>
              </a:rPr>
              <a:t> Osaa kuvata viestintä- ja sitouttamiskampanjoiden vaikutuksia.</a:t>
            </a:r>
            <a:endParaRPr lang="fi-FI" sz="1400" dirty="0"/>
          </a:p>
          <a:p>
            <a:pPr lvl="1"/>
            <a:r>
              <a:rPr lang="fi-FI" sz="1400" b="0" i="0" dirty="0">
                <a:effectLst/>
              </a:rPr>
              <a:t> Tarkastelee pakkauksen vaikutusmahdollisuuksia oman kuluttajuutensa kautta.</a:t>
            </a:r>
            <a:endParaRPr lang="fi-FI" sz="1400" dirty="0"/>
          </a:p>
          <a:p>
            <a:pPr lvl="1"/>
            <a:r>
              <a:rPr lang="fi-FI" sz="1400" b="0" i="0" dirty="0">
                <a:effectLst/>
              </a:rPr>
              <a:t> Tuntee erilaisia menettelytapoja kuluttajan osallistamiseksi pakkausten kiertotalouteen.</a:t>
            </a:r>
            <a:endParaRPr lang="fi-FI" sz="1400" dirty="0"/>
          </a:p>
          <a:p>
            <a:pPr lvl="1"/>
            <a:r>
              <a:rPr lang="fi-FI" sz="1400" b="0" i="0" dirty="0">
                <a:effectLst/>
              </a:rPr>
              <a:t> Tunnistaa ennalta opittuja arvonluontilogiikoita kiertotaloudessa.</a:t>
            </a:r>
          </a:p>
          <a:p>
            <a:pPr algn="l"/>
            <a:r>
              <a:rPr lang="fi-FI" sz="1400" b="0" i="0" dirty="0">
                <a:effectLst/>
              </a:rPr>
              <a:t>Arviointikriteerit, hyvä (3</a:t>
            </a:r>
            <a:r>
              <a:rPr lang="fi-FI" sz="1400" b="0" i="0" dirty="0">
                <a:effectLst/>
                <a:ea typeface="Open Sans" panose="020B0606030504020204" pitchFamily="34" charset="0"/>
                <a:cs typeface="Open Sans" panose="020B0606030504020204" pitchFamily="34" charset="0"/>
              </a:rPr>
              <a:t>–</a:t>
            </a:r>
            <a:r>
              <a:rPr lang="fi-FI" sz="1400" b="0" i="0" dirty="0">
                <a:effectLst/>
              </a:rPr>
              <a:t>4)</a:t>
            </a:r>
          </a:p>
          <a:p>
            <a:pPr lvl="1"/>
            <a:r>
              <a:rPr lang="fi-FI" sz="1400" b="0" i="0" dirty="0">
                <a:effectLst/>
              </a:rPr>
              <a:t>Selittää kiertotalouden yhteiskunnallisia näkökohtia.</a:t>
            </a:r>
            <a:endParaRPr lang="fi-FI" sz="1400" dirty="0"/>
          </a:p>
          <a:p>
            <a:pPr lvl="1"/>
            <a:r>
              <a:rPr lang="fi-FI" sz="1400" dirty="0"/>
              <a:t>O</a:t>
            </a:r>
            <a:r>
              <a:rPr lang="fi-FI" sz="1400" b="0" i="0" dirty="0">
                <a:effectLst/>
              </a:rPr>
              <a:t>saa arvioida viestintä- ja sitouttamiskampanjoiden vaikutuksia.</a:t>
            </a:r>
            <a:endParaRPr lang="fi-FI" sz="1400" dirty="0"/>
          </a:p>
          <a:p>
            <a:pPr lvl="1"/>
            <a:r>
              <a:rPr lang="fi-FI" sz="1400" b="0" i="0" dirty="0">
                <a:effectLst/>
              </a:rPr>
              <a:t>Tarkastelee ja arvioi pakkausratkaisun vaikutusmahdollisuuksia erilaisten kuluttajaryhmien kautta.</a:t>
            </a:r>
            <a:endParaRPr lang="fi-FI" sz="1400" dirty="0"/>
          </a:p>
          <a:p>
            <a:pPr lvl="1"/>
            <a:r>
              <a:rPr lang="fi-FI" sz="1400" b="0" i="0" dirty="0">
                <a:effectLst/>
              </a:rPr>
              <a:t>Osaa valita keinoja kiertotalouden mukaisen kuluttajakäyttäytymisen ohjaamiseen ja perustella valintansa.</a:t>
            </a:r>
            <a:endParaRPr lang="fi-FI" sz="1400" dirty="0"/>
          </a:p>
          <a:p>
            <a:pPr lvl="1"/>
            <a:r>
              <a:rPr lang="fi-FI" sz="1400" b="0" i="0" dirty="0">
                <a:effectLst/>
              </a:rPr>
              <a:t>Ymmärtää ja soveltaa erilaisia arvonluotilogiikoita erilaisten sidosryhmien tarpeet huomioiden.</a:t>
            </a:r>
          </a:p>
          <a:p>
            <a:endParaRPr lang="fi-FI" sz="1400" dirty="0"/>
          </a:p>
        </p:txBody>
      </p:sp>
      <p:sp>
        <p:nvSpPr>
          <p:cNvPr id="4" name="Date Placeholder 3">
            <a:extLst>
              <a:ext uri="{FF2B5EF4-FFF2-40B4-BE49-F238E27FC236}">
                <a16:creationId xmlns:a16="http://schemas.microsoft.com/office/drawing/2014/main" id="{AD10BE07-6EC7-19E5-DDB7-84FA7028A9D5}"/>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75B26B92-1E08-843D-3900-D24A6555712E}"/>
              </a:ext>
            </a:extLst>
          </p:cNvPr>
          <p:cNvSpPr>
            <a:spLocks noGrp="1"/>
          </p:cNvSpPr>
          <p:nvPr>
            <p:ph type="sldNum" sz="quarter" idx="4"/>
          </p:nvPr>
        </p:nvSpPr>
        <p:spPr/>
        <p:txBody>
          <a:bodyPr/>
          <a:lstStyle/>
          <a:p>
            <a:r>
              <a:rPr lang="fi-FI"/>
              <a:t>|  </a:t>
            </a:r>
            <a:fld id="{CDC8994D-33BE-6F4B-918B-78B2D731EB1C}" type="slidenum">
              <a:rPr lang="fi-FI" smtClean="0"/>
              <a:pPr/>
              <a:t>4</a:t>
            </a:fld>
            <a:endParaRPr lang="fi-FI" dirty="0"/>
          </a:p>
        </p:txBody>
      </p:sp>
    </p:spTree>
    <p:extLst>
      <p:ext uri="{BB962C8B-B14F-4D97-AF65-F5344CB8AC3E}">
        <p14:creationId xmlns:p14="http://schemas.microsoft.com/office/powerpoint/2010/main" val="215842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654B4-2D61-1327-5ABC-0CC489E226EC}"/>
              </a:ext>
            </a:extLst>
          </p:cNvPr>
          <p:cNvSpPr>
            <a:spLocks noGrp="1"/>
          </p:cNvSpPr>
          <p:nvPr>
            <p:ph type="title"/>
          </p:nvPr>
        </p:nvSpPr>
        <p:spPr/>
        <p:txBody>
          <a:bodyPr/>
          <a:lstStyle/>
          <a:p>
            <a:r>
              <a:rPr lang="fi-FI" dirty="0"/>
              <a:t>Arviointikriteerit (2/2)</a:t>
            </a:r>
          </a:p>
        </p:txBody>
      </p:sp>
      <p:sp>
        <p:nvSpPr>
          <p:cNvPr id="3" name="Content Placeholder 2">
            <a:extLst>
              <a:ext uri="{FF2B5EF4-FFF2-40B4-BE49-F238E27FC236}">
                <a16:creationId xmlns:a16="http://schemas.microsoft.com/office/drawing/2014/main" id="{6A6523FE-C4DA-DC63-25B2-121AC55D174A}"/>
              </a:ext>
            </a:extLst>
          </p:cNvPr>
          <p:cNvSpPr>
            <a:spLocks noGrp="1"/>
          </p:cNvSpPr>
          <p:nvPr>
            <p:ph idx="1"/>
          </p:nvPr>
        </p:nvSpPr>
        <p:spPr/>
        <p:txBody>
          <a:bodyPr/>
          <a:lstStyle/>
          <a:p>
            <a:pPr algn="l"/>
            <a:r>
              <a:rPr lang="fi-FI" sz="1400" b="0" i="0" dirty="0">
                <a:solidFill>
                  <a:srgbClr val="212529"/>
                </a:solidFill>
                <a:effectLst/>
              </a:rPr>
              <a:t>Arviointikriteerit, kiitettävä (5)</a:t>
            </a:r>
          </a:p>
          <a:p>
            <a:pPr lvl="1"/>
            <a:r>
              <a:rPr lang="fi-FI" sz="1400" b="0" i="0" dirty="0">
                <a:effectLst/>
              </a:rPr>
              <a:t>Ymmärtää kiertotalouden yhteiskunnalliset näkökohdat laaja-alaisesti: kiertotalouden periaatteet ja hyödyt yhteiskunnalle.</a:t>
            </a:r>
            <a:endParaRPr lang="fi-FI" sz="1400" dirty="0"/>
          </a:p>
          <a:p>
            <a:pPr lvl="1"/>
            <a:r>
              <a:rPr lang="fi-FI" sz="1400" b="0" i="0" dirty="0">
                <a:effectLst/>
              </a:rPr>
              <a:t>Analysoi ja vertailee viestintä- ja sitouttamiskampanjoiden vaikutuksia sekä toimii vastuullisesti ja sitoutuneesti yhteisön ja oman alan vaatimukset ja tarpeet huomioon ottaen.</a:t>
            </a:r>
            <a:endParaRPr lang="fi-FI" sz="1400" dirty="0"/>
          </a:p>
          <a:p>
            <a:pPr lvl="1"/>
            <a:r>
              <a:rPr lang="fi-FI" sz="1400" b="0" i="0" dirty="0">
                <a:effectLst/>
              </a:rPr>
              <a:t>Kokeilee uudenlaisia toimintamalleja pakkausratkaisuiden vaikutusmahdollisuuksista kuluttajaan laaja-alaisesti kehittäen samalla sekä omaa että ryhmän vuorovaikutusta.</a:t>
            </a:r>
            <a:endParaRPr lang="fi-FI" sz="1400" dirty="0"/>
          </a:p>
          <a:p>
            <a:pPr lvl="1"/>
            <a:r>
              <a:rPr lang="fi-FI" sz="1400" dirty="0"/>
              <a:t>Y</a:t>
            </a:r>
            <a:r>
              <a:rPr lang="fi-FI" sz="1400" b="0" i="0" dirty="0">
                <a:effectLst/>
              </a:rPr>
              <a:t>hdistelee ratkaisutapoja luovasti sekä kehittää uusia keinoja kiertotalouden mukaisen kuluttajakäyttäytymisen ohjaamiseen.</a:t>
            </a:r>
          </a:p>
          <a:p>
            <a:endParaRPr lang="fi-FI" dirty="0"/>
          </a:p>
        </p:txBody>
      </p:sp>
      <p:sp>
        <p:nvSpPr>
          <p:cNvPr id="4" name="Date Placeholder 3">
            <a:extLst>
              <a:ext uri="{FF2B5EF4-FFF2-40B4-BE49-F238E27FC236}">
                <a16:creationId xmlns:a16="http://schemas.microsoft.com/office/drawing/2014/main" id="{ACA8FC9E-7A57-66EC-D9E5-B13ED1534E88}"/>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80A85C0F-1CBE-5D31-7340-F59E8A07A4FD}"/>
              </a:ext>
            </a:extLst>
          </p:cNvPr>
          <p:cNvSpPr>
            <a:spLocks noGrp="1"/>
          </p:cNvSpPr>
          <p:nvPr>
            <p:ph type="sldNum" sz="quarter" idx="4"/>
          </p:nvPr>
        </p:nvSpPr>
        <p:spPr/>
        <p:txBody>
          <a:bodyPr/>
          <a:lstStyle/>
          <a:p>
            <a:r>
              <a:rPr lang="fi-FI"/>
              <a:t>|  </a:t>
            </a:r>
            <a:fld id="{CDC8994D-33BE-6F4B-918B-78B2D731EB1C}" type="slidenum">
              <a:rPr lang="fi-FI" smtClean="0"/>
              <a:pPr/>
              <a:t>5</a:t>
            </a:fld>
            <a:endParaRPr lang="fi-FI" dirty="0"/>
          </a:p>
        </p:txBody>
      </p:sp>
    </p:spTree>
    <p:extLst>
      <p:ext uri="{BB962C8B-B14F-4D97-AF65-F5344CB8AC3E}">
        <p14:creationId xmlns:p14="http://schemas.microsoft.com/office/powerpoint/2010/main" val="416081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AD9F-4C40-DE3D-2965-B983FCA2FEDA}"/>
              </a:ext>
            </a:extLst>
          </p:cNvPr>
          <p:cNvSpPr>
            <a:spLocks noGrp="1"/>
          </p:cNvSpPr>
          <p:nvPr>
            <p:ph type="title"/>
          </p:nvPr>
        </p:nvSpPr>
        <p:spPr/>
        <p:txBody>
          <a:bodyPr/>
          <a:lstStyle/>
          <a:p>
            <a:r>
              <a:rPr lang="fi-FI" dirty="0"/>
              <a:t>Pedagoginen lähestymistapa</a:t>
            </a:r>
          </a:p>
        </p:txBody>
      </p:sp>
      <p:sp>
        <p:nvSpPr>
          <p:cNvPr id="3" name="Content Placeholder 2">
            <a:extLst>
              <a:ext uri="{FF2B5EF4-FFF2-40B4-BE49-F238E27FC236}">
                <a16:creationId xmlns:a16="http://schemas.microsoft.com/office/drawing/2014/main" id="{1207500C-D55A-C199-2DAA-D5492CCB5078}"/>
              </a:ext>
            </a:extLst>
          </p:cNvPr>
          <p:cNvSpPr>
            <a:spLocks noGrp="1"/>
          </p:cNvSpPr>
          <p:nvPr>
            <p:ph idx="1"/>
          </p:nvPr>
        </p:nvSpPr>
        <p:spPr/>
        <p:txBody>
          <a:bodyPr/>
          <a:lstStyle/>
          <a:p>
            <a:r>
              <a:rPr lang="fi-FI" sz="1800" dirty="0"/>
              <a:t>Korkeintaan 30 opiskelijaa</a:t>
            </a:r>
          </a:p>
          <a:p>
            <a:r>
              <a:rPr lang="fi-FI" sz="1800" dirty="0"/>
              <a:t>Yksi 7–8 tunnin lähitapaaminen ja yksi tai kaksi 2–3 tunnin etätapaamista</a:t>
            </a:r>
          </a:p>
          <a:p>
            <a:r>
              <a:rPr lang="fi-FI" sz="1800" dirty="0"/>
              <a:t>Yhteisöllisyys, verkostoissa toimiminen sekä ajasta ja paikasta riippumaton itsenäinen opiskelu</a:t>
            </a:r>
          </a:p>
          <a:p>
            <a:pPr marL="0" indent="0">
              <a:buNone/>
            </a:pPr>
            <a:endParaRPr lang="fi-FI" sz="1800" dirty="0"/>
          </a:p>
          <a:p>
            <a:r>
              <a:rPr lang="fi-FI" sz="1800" dirty="0"/>
              <a:t>Opintojakso on suunniteltu suoristettavaksi 5–6 viikon aikana. Jokainen esimerkkitoteutus sisältää yhden yhteisöllisen 7–8 </a:t>
            </a:r>
            <a:r>
              <a:rPr lang="fi-FI" sz="1800"/>
              <a:t>tunnin lähitapaamisen </a:t>
            </a:r>
            <a:r>
              <a:rPr lang="fi-FI" sz="1800" dirty="0"/>
              <a:t>ja yksi tai kaksi 2–3 tunnin etätapaamista.</a:t>
            </a:r>
          </a:p>
          <a:p>
            <a:endParaRPr lang="fi-FI" sz="1800" dirty="0"/>
          </a:p>
        </p:txBody>
      </p:sp>
      <p:sp>
        <p:nvSpPr>
          <p:cNvPr id="4" name="Date Placeholder 3">
            <a:extLst>
              <a:ext uri="{FF2B5EF4-FFF2-40B4-BE49-F238E27FC236}">
                <a16:creationId xmlns:a16="http://schemas.microsoft.com/office/drawing/2014/main" id="{F83D04AE-5879-EC1E-776F-88EDF7DA74B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53228243-258D-AA49-820E-7822E3869CD9}"/>
              </a:ext>
            </a:extLst>
          </p:cNvPr>
          <p:cNvSpPr>
            <a:spLocks noGrp="1"/>
          </p:cNvSpPr>
          <p:nvPr>
            <p:ph type="sldNum" sz="quarter" idx="4"/>
          </p:nvPr>
        </p:nvSpPr>
        <p:spPr/>
        <p:txBody>
          <a:bodyPr/>
          <a:lstStyle/>
          <a:p>
            <a:r>
              <a:rPr lang="fi-FI"/>
              <a:t>|  </a:t>
            </a:r>
            <a:fld id="{CDC8994D-33BE-6F4B-918B-78B2D731EB1C}" type="slidenum">
              <a:rPr lang="fi-FI" smtClean="0"/>
              <a:pPr/>
              <a:t>6</a:t>
            </a:fld>
            <a:endParaRPr lang="fi-FI" dirty="0"/>
          </a:p>
        </p:txBody>
      </p:sp>
    </p:spTree>
    <p:extLst>
      <p:ext uri="{BB962C8B-B14F-4D97-AF65-F5344CB8AC3E}">
        <p14:creationId xmlns:p14="http://schemas.microsoft.com/office/powerpoint/2010/main" val="272714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3BB1-18D8-5C35-667C-20DFB2EC1401}"/>
              </a:ext>
            </a:extLst>
          </p:cNvPr>
          <p:cNvSpPr>
            <a:spLocks noGrp="1"/>
          </p:cNvSpPr>
          <p:nvPr>
            <p:ph type="title"/>
          </p:nvPr>
        </p:nvSpPr>
        <p:spPr/>
        <p:txBody>
          <a:bodyPr/>
          <a:lstStyle/>
          <a:p>
            <a:r>
              <a:rPr lang="fi-FI" dirty="0"/>
              <a:t>Tehtävien kuvaukset</a:t>
            </a:r>
          </a:p>
        </p:txBody>
      </p:sp>
      <p:sp>
        <p:nvSpPr>
          <p:cNvPr id="3" name="Content Placeholder 2">
            <a:extLst>
              <a:ext uri="{FF2B5EF4-FFF2-40B4-BE49-F238E27FC236}">
                <a16:creationId xmlns:a16="http://schemas.microsoft.com/office/drawing/2014/main" id="{07FD1772-E586-051B-9124-6DFE8FFB5613}"/>
              </a:ext>
            </a:extLst>
          </p:cNvPr>
          <p:cNvSpPr>
            <a:spLocks noGrp="1"/>
          </p:cNvSpPr>
          <p:nvPr>
            <p:ph idx="1"/>
          </p:nvPr>
        </p:nvSpPr>
        <p:spPr/>
        <p:txBody>
          <a:bodyPr/>
          <a:lstStyle/>
          <a:p>
            <a:pPr marL="514350" indent="-514350">
              <a:buAutoNum type="arabicPeriod"/>
            </a:pPr>
            <a:r>
              <a:rPr lang="fi-FI" sz="2800" dirty="0"/>
              <a:t>Kuluttajakäyttäytyminen ja kiertotalous</a:t>
            </a:r>
          </a:p>
          <a:p>
            <a:pPr marL="514350" indent="-514350">
              <a:buAutoNum type="arabicPeriod"/>
            </a:pPr>
            <a:r>
              <a:rPr lang="fi-FI" sz="2800" dirty="0"/>
              <a:t>Sidosryhmät kiertotalouden toimijoina -roolipeli</a:t>
            </a:r>
          </a:p>
          <a:p>
            <a:pPr marL="514350" indent="-514350">
              <a:buAutoNum type="arabicPeriod"/>
            </a:pPr>
            <a:r>
              <a:rPr lang="fi-FI" sz="2800" dirty="0"/>
              <a:t>Kuluttajan roolit kiertotaloudessa</a:t>
            </a:r>
          </a:p>
          <a:p>
            <a:pPr marL="514350" indent="-514350">
              <a:buAutoNum type="arabicPeriod"/>
            </a:pPr>
            <a:r>
              <a:rPr lang="fi-FI" sz="2800" dirty="0"/>
              <a:t>Arvonluonti ja kuluttajan sitouttaminen</a:t>
            </a:r>
          </a:p>
          <a:p>
            <a:pPr marL="514350" indent="-514350">
              <a:buAutoNum type="arabicPeriod"/>
            </a:pPr>
            <a:r>
              <a:rPr lang="fi-FI" sz="2800" dirty="0"/>
              <a:t>Kiertotalous ja yhteiskunta</a:t>
            </a:r>
          </a:p>
          <a:p>
            <a:pPr marL="514350" indent="-514350">
              <a:buAutoNum type="arabicPeriod"/>
            </a:pPr>
            <a:r>
              <a:rPr lang="fi-FI" sz="2800" dirty="0"/>
              <a:t>Kansalaiset kiertotalouden toimijoina</a:t>
            </a:r>
          </a:p>
          <a:p>
            <a:pPr marL="514350" indent="-514350">
              <a:buAutoNum type="arabicPeriod"/>
            </a:pPr>
            <a:r>
              <a:rPr lang="fi-FI" sz="2800" dirty="0"/>
              <a:t>Opintojakson kokoava tehtävä</a:t>
            </a:r>
          </a:p>
        </p:txBody>
      </p:sp>
      <p:sp>
        <p:nvSpPr>
          <p:cNvPr id="4" name="Date Placeholder 3">
            <a:extLst>
              <a:ext uri="{FF2B5EF4-FFF2-40B4-BE49-F238E27FC236}">
                <a16:creationId xmlns:a16="http://schemas.microsoft.com/office/drawing/2014/main" id="{5C214C44-6A7B-8A2C-4F10-D09D89FD07FE}"/>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71075ABC-E565-1386-B7F0-DA6BA787D413}"/>
              </a:ext>
            </a:extLst>
          </p:cNvPr>
          <p:cNvSpPr>
            <a:spLocks noGrp="1"/>
          </p:cNvSpPr>
          <p:nvPr>
            <p:ph type="sldNum" sz="quarter" idx="4"/>
          </p:nvPr>
        </p:nvSpPr>
        <p:spPr/>
        <p:txBody>
          <a:bodyPr/>
          <a:lstStyle/>
          <a:p>
            <a:r>
              <a:rPr lang="fi-FI"/>
              <a:t>|  </a:t>
            </a:r>
            <a:fld id="{CDC8994D-33BE-6F4B-918B-78B2D731EB1C}" type="slidenum">
              <a:rPr lang="fi-FI" smtClean="0"/>
              <a:pPr/>
              <a:t>7</a:t>
            </a:fld>
            <a:endParaRPr lang="fi-FI" dirty="0"/>
          </a:p>
        </p:txBody>
      </p:sp>
    </p:spTree>
    <p:extLst>
      <p:ext uri="{BB962C8B-B14F-4D97-AF65-F5344CB8AC3E}">
        <p14:creationId xmlns:p14="http://schemas.microsoft.com/office/powerpoint/2010/main" val="330505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D2D2-9BB9-38EB-E2F0-281AF718B205}"/>
              </a:ext>
            </a:extLst>
          </p:cNvPr>
          <p:cNvSpPr>
            <a:spLocks noGrp="1"/>
          </p:cNvSpPr>
          <p:nvPr>
            <p:ph type="title"/>
          </p:nvPr>
        </p:nvSpPr>
        <p:spPr/>
        <p:txBody>
          <a:bodyPr/>
          <a:lstStyle/>
          <a:p>
            <a:pPr marL="514350" indent="-514350">
              <a:buAutoNum type="arabicPeriod"/>
            </a:pPr>
            <a:r>
              <a:rPr lang="fi-FI" sz="4000" dirty="0"/>
              <a:t>Kuluttajakäyttäytyminen ja kiertotalous</a:t>
            </a:r>
          </a:p>
        </p:txBody>
      </p:sp>
      <p:sp>
        <p:nvSpPr>
          <p:cNvPr id="3" name="Content Placeholder 2">
            <a:extLst>
              <a:ext uri="{FF2B5EF4-FFF2-40B4-BE49-F238E27FC236}">
                <a16:creationId xmlns:a16="http://schemas.microsoft.com/office/drawing/2014/main" id="{053BEF8F-B4CC-1830-B3ED-6F9C2D5E2447}"/>
              </a:ext>
            </a:extLst>
          </p:cNvPr>
          <p:cNvSpPr>
            <a:spLocks noGrp="1"/>
          </p:cNvSpPr>
          <p:nvPr>
            <p:ph idx="1"/>
          </p:nvPr>
        </p:nvSpPr>
        <p:spPr/>
        <p:txBody>
          <a:bodyPr/>
          <a:lstStyle/>
          <a:p>
            <a:pPr marL="0" indent="0">
              <a:buNone/>
            </a:pPr>
            <a:r>
              <a:rPr lang="fi-FI" sz="1400" b="1" dirty="0"/>
              <a:t>OSA 1: </a:t>
            </a:r>
            <a:r>
              <a:rPr lang="fi-FI" sz="1400" dirty="0"/>
              <a:t>Tehtävässä keskitytään oman kuluttajuuden tarkasteluun pakkausten kiertotaloudessa. Tarkoitus on asettua kuluttajan rooliin ja tarkastella omaa toimintaa puhtaasti kuluttajan roolista käsin, pyri siis jättämään ammatillinen minä taustalle.</a:t>
            </a:r>
          </a:p>
          <a:p>
            <a:pPr marL="0" indent="0">
              <a:buNone/>
            </a:pPr>
            <a:r>
              <a:rPr lang="fi-FI" sz="1400" dirty="0"/>
              <a:t>Kuvaa lyhyitä videoita, joissa kerrot kokemuksistasi kuluttajana eri tilanteissa. Pyri kuvaamaan tavallista toimintaasi arjen tilanteissa mahdollisimman realistisesti. </a:t>
            </a:r>
          </a:p>
          <a:p>
            <a:pPr marL="342900" indent="-342900">
              <a:buAutoNum type="arabicPeriod"/>
            </a:pPr>
            <a:r>
              <a:rPr lang="fi-FI" sz="1400" dirty="0"/>
              <a:t>Pakkauksen vaikutus ostopäätökseesi kaupassa</a:t>
            </a:r>
          </a:p>
          <a:p>
            <a:pPr marL="342900" indent="-342900">
              <a:buAutoNum type="arabicPeriod"/>
            </a:pPr>
            <a:r>
              <a:rPr lang="fi-FI" sz="1400" dirty="0"/>
              <a:t>Pakkausten lajittelutottumuksesi ja lajittelutottumuksiisi vaikuttavat tekijät</a:t>
            </a:r>
          </a:p>
          <a:p>
            <a:pPr marL="342900" indent="-342900">
              <a:buAutoNum type="arabicPeriod"/>
            </a:pPr>
            <a:r>
              <a:rPr lang="fi-FI" sz="1400" dirty="0"/>
              <a:t>Pakkausten käytönaikaiset kokemukset ja kokemuksiin vaikuttavat tekijät</a:t>
            </a:r>
          </a:p>
          <a:p>
            <a:pPr marL="342900" indent="-342900">
              <a:buAutoNum type="arabicPeriod"/>
            </a:pPr>
            <a:r>
              <a:rPr lang="fi-FI" sz="1400" dirty="0"/>
              <a:t>Pakkausten kiertoon palauttaminen ja sitoutumisesi toimintaan</a:t>
            </a:r>
          </a:p>
          <a:p>
            <a:pPr marL="342900" indent="-342900">
              <a:buAutoNum type="arabicPeriod"/>
            </a:pPr>
            <a:r>
              <a:rPr lang="fi-FI" sz="1400" dirty="0"/>
              <a:t>Mitä oivalsin kuluttajana toimimisesta pakkausten kiertotaloudessa?</a:t>
            </a:r>
          </a:p>
          <a:p>
            <a:pPr marL="342900" indent="-342900">
              <a:buAutoNum type="arabicPeriod"/>
            </a:pPr>
            <a:endParaRPr lang="fi-FI" sz="1400" dirty="0"/>
          </a:p>
          <a:p>
            <a:pPr marL="0" indent="0">
              <a:buNone/>
            </a:pPr>
            <a:r>
              <a:rPr lang="fi-FI" sz="1400" b="1" dirty="0"/>
              <a:t>OSA 2: </a:t>
            </a:r>
            <a:r>
              <a:rPr lang="fi-FI" sz="1400" dirty="0"/>
              <a:t>Ryhmäkeskustelut (4–5 henkilöä/ryhmä): Kokemusten ja ajatusten vaihtoa siitä, kuinka sitoutunut pakkausten kiertotalouteen kukin on käytön eri vaiheissa. Ryhmäkeskustelussa voidaan palata asiantuntijan rooliin ja käydä keskustelua myös yritysten näkökulmasta siitä, kuinka kuluttaja saadaan sitoutumaan. Löytyykö yhteisiä nimittäviä tekijöitä?</a:t>
            </a:r>
          </a:p>
          <a:p>
            <a:pPr marL="0" indent="0">
              <a:buNone/>
            </a:pPr>
            <a:endParaRPr lang="fi-FI" sz="1400" dirty="0"/>
          </a:p>
        </p:txBody>
      </p:sp>
      <p:sp>
        <p:nvSpPr>
          <p:cNvPr id="4" name="Date Placeholder 3">
            <a:extLst>
              <a:ext uri="{FF2B5EF4-FFF2-40B4-BE49-F238E27FC236}">
                <a16:creationId xmlns:a16="http://schemas.microsoft.com/office/drawing/2014/main" id="{6D9E4429-CB7F-A151-DBD0-89F314489D9F}"/>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863EA5D8-B25D-A0EB-EC4A-E25444AB975F}"/>
              </a:ext>
            </a:extLst>
          </p:cNvPr>
          <p:cNvSpPr>
            <a:spLocks noGrp="1"/>
          </p:cNvSpPr>
          <p:nvPr>
            <p:ph type="sldNum" sz="quarter" idx="4"/>
          </p:nvPr>
        </p:nvSpPr>
        <p:spPr/>
        <p:txBody>
          <a:bodyPr/>
          <a:lstStyle/>
          <a:p>
            <a:r>
              <a:rPr lang="fi-FI"/>
              <a:t>|  </a:t>
            </a:r>
            <a:fld id="{CDC8994D-33BE-6F4B-918B-78B2D731EB1C}" type="slidenum">
              <a:rPr lang="fi-FI" smtClean="0"/>
              <a:pPr/>
              <a:t>8</a:t>
            </a:fld>
            <a:endParaRPr lang="fi-FI" dirty="0"/>
          </a:p>
        </p:txBody>
      </p:sp>
    </p:spTree>
    <p:extLst>
      <p:ext uri="{BB962C8B-B14F-4D97-AF65-F5344CB8AC3E}">
        <p14:creationId xmlns:p14="http://schemas.microsoft.com/office/powerpoint/2010/main" val="4220801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02F5-4CCF-8F3C-C4C1-1E0C439668CA}"/>
              </a:ext>
            </a:extLst>
          </p:cNvPr>
          <p:cNvSpPr>
            <a:spLocks noGrp="1"/>
          </p:cNvSpPr>
          <p:nvPr>
            <p:ph type="title"/>
          </p:nvPr>
        </p:nvSpPr>
        <p:spPr>
          <a:xfrm>
            <a:off x="410400" y="390154"/>
            <a:ext cx="10515600" cy="645616"/>
          </a:xfrm>
        </p:spPr>
        <p:txBody>
          <a:bodyPr/>
          <a:lstStyle/>
          <a:p>
            <a:r>
              <a:rPr lang="fi-FI" sz="4000" dirty="0"/>
              <a:t>2. Sidosryhmät kiertotalouden toimijoina </a:t>
            </a:r>
            <a:br>
              <a:rPr lang="fi-FI" sz="4000" dirty="0"/>
            </a:br>
            <a:r>
              <a:rPr lang="fi-FI" sz="4000" dirty="0">
                <a:solidFill>
                  <a:schemeClr val="tx2"/>
                </a:solidFill>
              </a:rPr>
              <a:t>-roolipeli </a:t>
            </a:r>
            <a:r>
              <a:rPr lang="fi-FI" sz="4000" dirty="0"/>
              <a:t>1/7 Johdanto</a:t>
            </a:r>
            <a:br>
              <a:rPr lang="fi-FI" sz="4000" dirty="0"/>
            </a:br>
            <a:endParaRPr lang="fi-FI" dirty="0"/>
          </a:p>
        </p:txBody>
      </p:sp>
      <p:sp>
        <p:nvSpPr>
          <p:cNvPr id="3" name="Content Placeholder 2">
            <a:extLst>
              <a:ext uri="{FF2B5EF4-FFF2-40B4-BE49-F238E27FC236}">
                <a16:creationId xmlns:a16="http://schemas.microsoft.com/office/drawing/2014/main" id="{19D0B635-6CC7-46C0-856A-EFCE0BE5818B}"/>
              </a:ext>
            </a:extLst>
          </p:cNvPr>
          <p:cNvSpPr>
            <a:spLocks noGrp="1"/>
          </p:cNvSpPr>
          <p:nvPr>
            <p:ph idx="1"/>
          </p:nvPr>
        </p:nvSpPr>
        <p:spPr/>
        <p:txBody>
          <a:bodyPr/>
          <a:lstStyle/>
          <a:p>
            <a:r>
              <a:rPr lang="fi-FI" sz="1800" dirty="0"/>
              <a:t>Tässä osioissa asetutaan jonkin yhteiskunnallisen toimijan rooliin ja tarkastellaan siitä näkökulmasta kiertotalouden ja yhteiskunnan suhdetta.</a:t>
            </a:r>
          </a:p>
          <a:p>
            <a:r>
              <a:rPr lang="fi-FI" sz="1800" dirty="0"/>
              <a:t>Kaikki tapahtuu roolipelin kautta. Toiminta on osin yksilöllistä, osin ryhmätoimintaa, ja se tapahtuu prosessina noin kuuden viikon aikana. Etä- ja lähitapaamisissa tapahtuva toiminta on tärkeässä osassa, mutta tapaamisiin suunnitellun toiminnan onnistuminen vaatii kaikilta jotain tekemistä myös tapaamisten välillä. Ensimmäiseksi kannattaakin lukea roolipelin ohjeistus.</a:t>
            </a:r>
          </a:p>
          <a:p>
            <a:r>
              <a:rPr lang="fi-FI" sz="1800" dirty="0"/>
              <a:t>Roolipelin tarkoitus on auttaa tarkastelemaan kiertotalouden edistämiseen liittyviä mahdollisuuksia, rajoitteita ja riskejä eri toimijoiden näkökulmista. Roolipelissä osallistujat toimivat ryhmissä, jotka edustavat jotain kiertotalouden toimijaa. </a:t>
            </a:r>
          </a:p>
          <a:p>
            <a:endParaRPr lang="fi-FI" sz="1800" dirty="0"/>
          </a:p>
        </p:txBody>
      </p:sp>
      <p:sp>
        <p:nvSpPr>
          <p:cNvPr id="4" name="Date Placeholder 3">
            <a:extLst>
              <a:ext uri="{FF2B5EF4-FFF2-40B4-BE49-F238E27FC236}">
                <a16:creationId xmlns:a16="http://schemas.microsoft.com/office/drawing/2014/main" id="{EB95480A-0F05-4528-7220-B6A63BA8B9A9}"/>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5109D76-66D8-7CFE-E0A8-048AEEA2FFB9}"/>
              </a:ext>
            </a:extLst>
          </p:cNvPr>
          <p:cNvSpPr>
            <a:spLocks noGrp="1"/>
          </p:cNvSpPr>
          <p:nvPr>
            <p:ph type="sldNum" sz="quarter" idx="4"/>
          </p:nvPr>
        </p:nvSpPr>
        <p:spPr/>
        <p:txBody>
          <a:bodyPr/>
          <a:lstStyle/>
          <a:p>
            <a:r>
              <a:rPr lang="fi-FI"/>
              <a:t>|  </a:t>
            </a:r>
            <a:fld id="{CDC8994D-33BE-6F4B-918B-78B2D731EB1C}" type="slidenum">
              <a:rPr lang="fi-FI" smtClean="0"/>
              <a:pPr/>
              <a:t>9</a:t>
            </a:fld>
            <a:endParaRPr lang="fi-FI" dirty="0"/>
          </a:p>
        </p:txBody>
      </p:sp>
    </p:spTree>
    <p:extLst>
      <p:ext uri="{BB962C8B-B14F-4D97-AF65-F5344CB8AC3E}">
        <p14:creationId xmlns:p14="http://schemas.microsoft.com/office/powerpoint/2010/main" val="1286990212"/>
      </p:ext>
    </p:extLst>
  </p:cSld>
  <p:clrMapOvr>
    <a:masterClrMapping/>
  </p:clrMapOvr>
</p:sld>
</file>

<file path=ppt/theme/theme1.xml><?xml version="1.0" encoding="utf-8"?>
<a:theme xmlns:a="http://schemas.openxmlformats.org/drawingml/2006/main" name="TUNI Theme">
  <a:themeElements>
    <a:clrScheme name="TUNI-teema-pp">
      <a:dk1>
        <a:srgbClr val="000000"/>
      </a:dk1>
      <a:lt1>
        <a:srgbClr val="FFFFFF"/>
      </a:lt1>
      <a:dk2>
        <a:srgbClr val="4E008E"/>
      </a:dk2>
      <a:lt2>
        <a:srgbClr val="FFFFFF"/>
      </a:lt2>
      <a:accent1>
        <a:srgbClr val="4E008E"/>
      </a:accent1>
      <a:accent2>
        <a:srgbClr val="38B399"/>
      </a:accent2>
      <a:accent3>
        <a:srgbClr val="FFE349"/>
      </a:accent3>
      <a:accent4>
        <a:srgbClr val="CF286F"/>
      </a:accent4>
      <a:accent5>
        <a:srgbClr val="000000"/>
      </a:accent5>
      <a:accent6>
        <a:srgbClr val="79C0EB"/>
      </a:accent6>
      <a:hlink>
        <a:srgbClr val="0041BE"/>
      </a:hlink>
      <a:folHlink>
        <a:srgbClr val="CF28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MK pohja FI.pptx" id="{631ABD5D-05F0-48CF-9379-C9DBE51FDC5F}" vid="{4A00A58A-E5DF-455A-8088-D3D383A079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22718f1-2baa-4fe8-b044-ea7a9edd45cb">
      <Terms xmlns="http://schemas.microsoft.com/office/infopath/2007/PartnerControls"/>
    </lcf76f155ced4ddcb4097134ff3c332f>
    <TaxCatchAll xmlns="ef81c04f-485b-4f40-b52a-de9919c6543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C2120E3F40FB6478149831F17BF428D" ma:contentTypeVersion="11" ma:contentTypeDescription="Luo uusi asiakirja." ma:contentTypeScope="" ma:versionID="8dd54bd6cdf0a03e2e417bb52ffc85dd">
  <xsd:schema xmlns:xsd="http://www.w3.org/2001/XMLSchema" xmlns:xs="http://www.w3.org/2001/XMLSchema" xmlns:p="http://schemas.microsoft.com/office/2006/metadata/properties" xmlns:ns2="c22718f1-2baa-4fe8-b044-ea7a9edd45cb" xmlns:ns3="ef81c04f-485b-4f40-b52a-de9919c65430" targetNamespace="http://schemas.microsoft.com/office/2006/metadata/properties" ma:root="true" ma:fieldsID="66a6537b9c921c86f553f93be4731db5" ns2:_="" ns3:_="">
    <xsd:import namespace="c22718f1-2baa-4fe8-b044-ea7a9edd45cb"/>
    <xsd:import namespace="ef81c04f-485b-4f40-b52a-de9919c6543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718f1-2baa-4fe8-b044-ea7a9edd4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eef07030-0f6a-43b1-b2b9-3b252e59dea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81c04f-485b-4f40-b52a-de9919c6543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ebde5d-00c3-4510-92b4-ac2e2db6152c}" ma:internalName="TaxCatchAll" ma:showField="CatchAllData" ma:web="ef81c04f-485b-4f40-b52a-de9919c654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268F20-1C66-4515-9230-63E3E4153368}">
  <ds:schemaRefs>
    <ds:schemaRef ds:uri="http://schemas.microsoft.com/office/2006/documentManagement/types"/>
    <ds:schemaRef ds:uri="ef81c04f-485b-4f40-b52a-de9919c65430"/>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http://schemas.microsoft.com/office/2006/metadata/properties"/>
    <ds:schemaRef ds:uri="c22718f1-2baa-4fe8-b044-ea7a9edd45cb"/>
    <ds:schemaRef ds:uri="http://purl.org/dc/dcmitype/"/>
  </ds:schemaRefs>
</ds:datastoreItem>
</file>

<file path=customXml/itemProps2.xml><?xml version="1.0" encoding="utf-8"?>
<ds:datastoreItem xmlns:ds="http://schemas.openxmlformats.org/officeDocument/2006/customXml" ds:itemID="{F3357EC2-C9C6-4481-8F17-78E1B35EE3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2718f1-2baa-4fe8-b044-ea7a9edd45cb"/>
    <ds:schemaRef ds:uri="ef81c04f-485b-4f40-b52a-de9919c65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31A378-2E10-4327-925F-8D4F311223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TAMK pohja FI</Template>
  <TotalTime>0</TotalTime>
  <Words>3110</Words>
  <Application>Microsoft Office PowerPoint</Application>
  <PresentationFormat>Laajakuva</PresentationFormat>
  <Paragraphs>231</Paragraphs>
  <Slides>25</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25</vt:i4>
      </vt:variant>
    </vt:vector>
  </HeadingPairs>
  <TitlesOfParts>
    <vt:vector size="29" baseType="lpstr">
      <vt:lpstr>Arial</vt:lpstr>
      <vt:lpstr>Calibri</vt:lpstr>
      <vt:lpstr>Open Sans</vt:lpstr>
      <vt:lpstr>TUNI Theme</vt:lpstr>
      <vt:lpstr>Kuluttajan ja kansalaisten sitouttaminen (5 op)</vt:lpstr>
      <vt:lpstr>Sisältö</vt:lpstr>
      <vt:lpstr>Osaamistavoitteet</vt:lpstr>
      <vt:lpstr>Arviointikriteerit (1/2)</vt:lpstr>
      <vt:lpstr>Arviointikriteerit (2/2)</vt:lpstr>
      <vt:lpstr>Pedagoginen lähestymistapa</vt:lpstr>
      <vt:lpstr>Tehtävien kuvaukset</vt:lpstr>
      <vt:lpstr>Kuluttajakäyttäytyminen ja kiertotalous</vt:lpstr>
      <vt:lpstr>2. Sidosryhmät kiertotalouden toimijoina  -roolipeli 1/7 Johdanto </vt:lpstr>
      <vt:lpstr>2. Sidosryhmät kiertotalouden toimijoina  -roolipeli 2/7 Tapauskuvaus </vt:lpstr>
      <vt:lpstr>2. Sidosryhmät kiertotalouden toimijoina  -roolipeli 3/7 Roolipelin toimijat 1/2 </vt:lpstr>
      <vt:lpstr>2. Sidosryhmät kiertotalouden toimijoina  -roolipeli 4/7 Roolipelin toimijat 2/2 </vt:lpstr>
      <vt:lpstr>2. Sidosryhmät kiertotalouden toimijoina  -roolipeli 5/7 Roolipelin eteneminen </vt:lpstr>
      <vt:lpstr>2. Sidosryhmät kiertotalouden toimijoina  -roolipeli 6/7 Ohjeistus organisaation tulevaisuuskuvaan   </vt:lpstr>
      <vt:lpstr>2. Sidosryhmät kiertotalouden toimijoina  -roolipeli 7/7 Neuvottelu, viestintäkampanja ja reflektio </vt:lpstr>
      <vt:lpstr>3. Kuluttajan roolit kiertotaloudessa (1/2)</vt:lpstr>
      <vt:lpstr>3. Kuluttajan roolit kiertotaloudessa (2/2)</vt:lpstr>
      <vt:lpstr>4. Arvonluonti ja kuluttajan sitouttaminen (1/3)</vt:lpstr>
      <vt:lpstr>4. Arvonluonti ja kuluttajan sitouttaminen (2/3)</vt:lpstr>
      <vt:lpstr>4. Arvonluonti ja kuluttajan sitouttaminen (3/3)</vt:lpstr>
      <vt:lpstr>5. Kiertotalous ja yhteiskunta</vt:lpstr>
      <vt:lpstr>6. Kansalaiset kiertotalouden toimijoina 1/2 </vt:lpstr>
      <vt:lpstr>6. Kansalaiset kiertotalouden toimijoina 2/2 </vt:lpstr>
      <vt:lpstr>7. Opintojakson kokoava tehtävä</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Hankkeen nimi</dc:title>
  <dc:creator>Nina Kukkasniemi (TAMK)</dc:creator>
  <cp:lastModifiedBy>Eija Lähteenmäki (TAMK)</cp:lastModifiedBy>
  <cp:revision>31</cp:revision>
  <dcterms:created xsi:type="dcterms:W3CDTF">2020-12-01T13:41:19Z</dcterms:created>
  <dcterms:modified xsi:type="dcterms:W3CDTF">2024-05-28T10:00:48Z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0x0101006C2120E3F40FB6478149831F17BF428D</vt:lpwstr>
  </property>
  <property fmtid="{D5CDD505-2E9C-101B-9397-08002B2CF9AE}" pid="3" name="MediaServiceImageTags">
    <vt:lpwstr/>
  </property>
</Properties>
</file>