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embeddedFontLst>
    <p:embeddedFont>
      <p:font typeface="ArialMT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-Bold" panose="020B0604020202020204" charset="0"/>
      <p:bold r:id="rId27"/>
    </p:embeddedFont>
    <p:embeddedFont>
      <p:font typeface="Calibri-Italic" panose="020B0604020202020204" charset="0"/>
      <p:italic r:id="rId2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D9EAA3-8129-4A6B-9BBD-2A1C2D0B6E69}" v="3" dt="2024-06-19T09:05:39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CDD9EAA3-8129-4A6B-9BBD-2A1C2D0B6E69}"/>
    <pc:docChg chg="custSel modSld">
      <pc:chgData name="Laitinen Merja" userId="814f4452-0b86-4d71-9b70-2e535e553236" providerId="ADAL" clId="{CDD9EAA3-8129-4A6B-9BBD-2A1C2D0B6E69}" dt="2024-06-19T09:36:04.510" v="379" actId="1076"/>
      <pc:docMkLst>
        <pc:docMk/>
      </pc:docMkLst>
      <pc:sldChg chg="modSp mod">
        <pc:chgData name="Laitinen Merja" userId="814f4452-0b86-4d71-9b70-2e535e553236" providerId="ADAL" clId="{CDD9EAA3-8129-4A6B-9BBD-2A1C2D0B6E69}" dt="2024-06-19T09:30:04.359" v="272" actId="1076"/>
        <pc:sldMkLst>
          <pc:docMk/>
          <pc:sldMk cId="0" sldId="256"/>
        </pc:sldMkLst>
        <pc:spChg chg="mod">
          <ac:chgData name="Laitinen Merja" userId="814f4452-0b86-4d71-9b70-2e535e553236" providerId="ADAL" clId="{CDD9EAA3-8129-4A6B-9BBD-2A1C2D0B6E69}" dt="2024-06-19T09:30:04.359" v="272" actId="1076"/>
          <ac:spMkLst>
            <pc:docMk/>
            <pc:sldMk cId="0" sldId="256"/>
            <ac:spMk id="134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0:01.571" v="271" actId="1076"/>
          <ac:picMkLst>
            <pc:docMk/>
            <pc:sldMk cId="0" sldId="256"/>
            <ac:picMk id="130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29:57.934" v="270" actId="1076"/>
          <ac:picMkLst>
            <pc:docMk/>
            <pc:sldMk cId="0" sldId="256"/>
            <ac:picMk id="133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0:19.652" v="276" actId="1076"/>
        <pc:sldMkLst>
          <pc:docMk/>
          <pc:sldMk cId="0" sldId="257"/>
        </pc:sldMkLst>
        <pc:spChg chg="mod">
          <ac:chgData name="Laitinen Merja" userId="814f4452-0b86-4d71-9b70-2e535e553236" providerId="ADAL" clId="{CDD9EAA3-8129-4A6B-9BBD-2A1C2D0B6E69}" dt="2024-06-19T09:30:09.065" v="273" actId="1076"/>
          <ac:spMkLst>
            <pc:docMk/>
            <pc:sldMk cId="0" sldId="257"/>
            <ac:spMk id="137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11.553" v="274" actId="1076"/>
          <ac:spMkLst>
            <pc:docMk/>
            <pc:sldMk cId="0" sldId="257"/>
            <ac:spMk id="17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15.391" v="275" actId="1076"/>
          <ac:spMkLst>
            <pc:docMk/>
            <pc:sldMk cId="0" sldId="257"/>
            <ac:spMk id="173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19.652" v="276" actId="1076"/>
          <ac:spMkLst>
            <pc:docMk/>
            <pc:sldMk cId="0" sldId="257"/>
            <ac:spMk id="174" creationId="{00000000-0000-0000-0000-000000000000}"/>
          </ac:spMkLst>
        </pc:spChg>
      </pc:sldChg>
      <pc:sldChg chg="modSp mod">
        <pc:chgData name="Laitinen Merja" userId="814f4452-0b86-4d71-9b70-2e535e553236" providerId="ADAL" clId="{CDD9EAA3-8129-4A6B-9BBD-2A1C2D0B6E69}" dt="2024-06-19T09:36:04.510" v="379" actId="1076"/>
        <pc:sldMkLst>
          <pc:docMk/>
          <pc:sldMk cId="0" sldId="258"/>
        </pc:sldMkLst>
        <pc:spChg chg="mod">
          <ac:chgData name="Laitinen Merja" userId="814f4452-0b86-4d71-9b70-2e535e553236" providerId="ADAL" clId="{CDD9EAA3-8129-4A6B-9BBD-2A1C2D0B6E69}" dt="2024-06-19T09:36:04.510" v="379" actId="1076"/>
          <ac:spMkLst>
            <pc:docMk/>
            <pc:sldMk cId="0" sldId="258"/>
            <ac:spMk id="176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26.643" v="278" actId="1076"/>
          <ac:spMkLst>
            <pc:docMk/>
            <pc:sldMk cId="0" sldId="258"/>
            <ac:spMk id="209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28.952" v="279" actId="1076"/>
          <ac:spMkLst>
            <pc:docMk/>
            <pc:sldMk cId="0" sldId="258"/>
            <ac:spMk id="211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0:23.921" v="277" actId="1076"/>
          <ac:picMkLst>
            <pc:docMk/>
            <pc:sldMk cId="0" sldId="258"/>
            <ac:picMk id="206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0:43.579" v="284" actId="1076"/>
        <pc:sldMkLst>
          <pc:docMk/>
          <pc:sldMk cId="0" sldId="259"/>
        </pc:sldMkLst>
        <pc:spChg chg="mod">
          <ac:chgData name="Laitinen Merja" userId="814f4452-0b86-4d71-9b70-2e535e553236" providerId="ADAL" clId="{CDD9EAA3-8129-4A6B-9BBD-2A1C2D0B6E69}" dt="2024-06-19T09:30:39.836" v="283" actId="1076"/>
          <ac:spMkLst>
            <pc:docMk/>
            <pc:sldMk cId="0" sldId="259"/>
            <ac:spMk id="213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34.578" v="281" actId="1076"/>
          <ac:spMkLst>
            <pc:docMk/>
            <pc:sldMk cId="0" sldId="259"/>
            <ac:spMk id="246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43.579" v="284" actId="1076"/>
          <ac:spMkLst>
            <pc:docMk/>
            <pc:sldMk cId="0" sldId="259"/>
            <ac:spMk id="248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0:37.014" v="282" actId="1076"/>
          <ac:picMkLst>
            <pc:docMk/>
            <pc:sldMk cId="0" sldId="259"/>
            <ac:picMk id="243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0:50.208" v="286" actId="1076"/>
        <pc:sldMkLst>
          <pc:docMk/>
          <pc:sldMk cId="0" sldId="260"/>
        </pc:sldMkLst>
        <pc:spChg chg="mod">
          <ac:chgData name="Laitinen Merja" userId="814f4452-0b86-4d71-9b70-2e535e553236" providerId="ADAL" clId="{CDD9EAA3-8129-4A6B-9BBD-2A1C2D0B6E69}" dt="2024-06-19T09:17:46.674" v="100" actId="1076"/>
          <ac:spMkLst>
            <pc:docMk/>
            <pc:sldMk cId="0" sldId="260"/>
            <ac:spMk id="249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47.720" v="285" actId="1076"/>
          <ac:spMkLst>
            <pc:docMk/>
            <pc:sldMk cId="0" sldId="260"/>
            <ac:spMk id="282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0:50.208" v="286" actId="1076"/>
          <ac:spMkLst>
            <pc:docMk/>
            <pc:sldMk cId="0" sldId="260"/>
            <ac:spMk id="284" creationId="{00000000-0000-0000-0000-000000000000}"/>
          </ac:spMkLst>
        </pc:spChg>
      </pc:sldChg>
      <pc:sldChg chg="modSp mod">
        <pc:chgData name="Laitinen Merja" userId="814f4452-0b86-4d71-9b70-2e535e553236" providerId="ADAL" clId="{CDD9EAA3-8129-4A6B-9BBD-2A1C2D0B6E69}" dt="2024-06-19T09:31:05.821" v="291" actId="1076"/>
        <pc:sldMkLst>
          <pc:docMk/>
          <pc:sldMk cId="0" sldId="261"/>
        </pc:sldMkLst>
        <pc:spChg chg="mod">
          <ac:chgData name="Laitinen Merja" userId="814f4452-0b86-4d71-9b70-2e535e553236" providerId="ADAL" clId="{CDD9EAA3-8129-4A6B-9BBD-2A1C2D0B6E69}" dt="2024-06-19T09:30:56.651" v="288" actId="1076"/>
          <ac:spMkLst>
            <pc:docMk/>
            <pc:sldMk cId="0" sldId="261"/>
            <ac:spMk id="319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05.821" v="291" actId="1076"/>
          <ac:spMkLst>
            <pc:docMk/>
            <pc:sldMk cId="0" sldId="261"/>
            <ac:spMk id="321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1:01.126" v="290" actId="1076"/>
          <ac:picMkLst>
            <pc:docMk/>
            <pc:sldMk cId="0" sldId="261"/>
            <ac:picMk id="316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1:17.825" v="294" actId="1076"/>
        <pc:sldMkLst>
          <pc:docMk/>
          <pc:sldMk cId="0" sldId="262"/>
        </pc:sldMkLst>
        <pc:spChg chg="mod">
          <ac:chgData name="Laitinen Merja" userId="814f4452-0b86-4d71-9b70-2e535e553236" providerId="ADAL" clId="{CDD9EAA3-8129-4A6B-9BBD-2A1C2D0B6E69}" dt="2024-06-19T09:31:10.712" v="292" actId="1076"/>
          <ac:spMkLst>
            <pc:docMk/>
            <pc:sldMk cId="0" sldId="262"/>
            <ac:spMk id="35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15.101" v="293" actId="1076"/>
          <ac:spMkLst>
            <pc:docMk/>
            <pc:sldMk cId="0" sldId="262"/>
            <ac:spMk id="357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17.825" v="294" actId="1076"/>
          <ac:spMkLst>
            <pc:docMk/>
            <pc:sldMk cId="0" sldId="262"/>
            <ac:spMk id="359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18:14.254" v="110" actId="1076"/>
          <ac:picMkLst>
            <pc:docMk/>
            <pc:sldMk cId="0" sldId="262"/>
            <ac:picMk id="352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1:55.251" v="310" actId="948"/>
        <pc:sldMkLst>
          <pc:docMk/>
          <pc:sldMk cId="0" sldId="263"/>
        </pc:sldMkLst>
        <pc:spChg chg="mod">
          <ac:chgData name="Laitinen Merja" userId="814f4452-0b86-4d71-9b70-2e535e553236" providerId="ADAL" clId="{CDD9EAA3-8129-4A6B-9BBD-2A1C2D0B6E69}" dt="2024-06-19T09:31:45.881" v="309" actId="1076"/>
          <ac:spMkLst>
            <pc:docMk/>
            <pc:sldMk cId="0" sldId="263"/>
            <ac:spMk id="36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21.898" v="295" actId="1076"/>
          <ac:spMkLst>
            <pc:docMk/>
            <pc:sldMk cId="0" sldId="263"/>
            <ac:spMk id="393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25.474" v="296" actId="1076"/>
          <ac:spMkLst>
            <pc:docMk/>
            <pc:sldMk cId="0" sldId="263"/>
            <ac:spMk id="39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1:55.251" v="310" actId="948"/>
          <ac:spMkLst>
            <pc:docMk/>
            <pc:sldMk cId="0" sldId="263"/>
            <ac:spMk id="396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25:02.580" v="210" actId="1076"/>
          <ac:picMkLst>
            <pc:docMk/>
            <pc:sldMk cId="0" sldId="263"/>
            <ac:picMk id="390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2:06.642" v="313" actId="1076"/>
        <pc:sldMkLst>
          <pc:docMk/>
          <pc:sldMk cId="0" sldId="264"/>
        </pc:sldMkLst>
        <pc:spChg chg="mod">
          <ac:chgData name="Laitinen Merja" userId="814f4452-0b86-4d71-9b70-2e535e553236" providerId="ADAL" clId="{CDD9EAA3-8129-4A6B-9BBD-2A1C2D0B6E69}" dt="2024-06-19T09:32:00.205" v="311" actId="1076"/>
          <ac:spMkLst>
            <pc:docMk/>
            <pc:sldMk cId="0" sldId="264"/>
            <ac:spMk id="43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02.678" v="312" actId="1076"/>
          <ac:spMkLst>
            <pc:docMk/>
            <pc:sldMk cId="0" sldId="264"/>
            <ac:spMk id="432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06.642" v="313" actId="1076"/>
          <ac:spMkLst>
            <pc:docMk/>
            <pc:sldMk cId="0" sldId="264"/>
            <ac:spMk id="433" creationId="{00000000-0000-0000-0000-000000000000}"/>
          </ac:spMkLst>
        </pc:spChg>
      </pc:sldChg>
      <pc:sldChg chg="modSp mod">
        <pc:chgData name="Laitinen Merja" userId="814f4452-0b86-4d71-9b70-2e535e553236" providerId="ADAL" clId="{CDD9EAA3-8129-4A6B-9BBD-2A1C2D0B6E69}" dt="2024-06-19T09:32:15.052" v="315" actId="1076"/>
        <pc:sldMkLst>
          <pc:docMk/>
          <pc:sldMk cId="0" sldId="265"/>
        </pc:sldMkLst>
        <pc:spChg chg="mod">
          <ac:chgData name="Laitinen Merja" userId="814f4452-0b86-4d71-9b70-2e535e553236" providerId="ADAL" clId="{CDD9EAA3-8129-4A6B-9BBD-2A1C2D0B6E69}" dt="2024-06-19T09:32:10.280" v="314" actId="1076"/>
          <ac:spMkLst>
            <pc:docMk/>
            <pc:sldMk cId="0" sldId="265"/>
            <ac:spMk id="467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15.052" v="315" actId="1076"/>
          <ac:spMkLst>
            <pc:docMk/>
            <pc:sldMk cId="0" sldId="265"/>
            <ac:spMk id="469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25:42.829" v="221" actId="1076"/>
          <ac:picMkLst>
            <pc:docMk/>
            <pc:sldMk cId="0" sldId="265"/>
            <ac:picMk id="464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2:28.681" v="320" actId="1076"/>
        <pc:sldMkLst>
          <pc:docMk/>
          <pc:sldMk cId="0" sldId="266"/>
        </pc:sldMkLst>
        <pc:spChg chg="mod">
          <ac:chgData name="Laitinen Merja" userId="814f4452-0b86-4d71-9b70-2e535e553236" providerId="ADAL" clId="{CDD9EAA3-8129-4A6B-9BBD-2A1C2D0B6E69}" dt="2024-06-19T09:32:22.527" v="318" actId="1076"/>
          <ac:spMkLst>
            <pc:docMk/>
            <pc:sldMk cId="0" sldId="266"/>
            <ac:spMk id="47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21.317" v="317" actId="1076"/>
          <ac:spMkLst>
            <pc:docMk/>
            <pc:sldMk cId="0" sldId="266"/>
            <ac:spMk id="503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28.681" v="320" actId="1076"/>
          <ac:spMkLst>
            <pc:docMk/>
            <pc:sldMk cId="0" sldId="266"/>
            <ac:spMk id="50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25.927" v="319" actId="1076"/>
          <ac:spMkLst>
            <pc:docMk/>
            <pc:sldMk cId="0" sldId="266"/>
            <ac:spMk id="506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2:19.214" v="316" actId="1076"/>
          <ac:picMkLst>
            <pc:docMk/>
            <pc:sldMk cId="0" sldId="266"/>
            <ac:picMk id="500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3:17.188" v="331" actId="1076"/>
        <pc:sldMkLst>
          <pc:docMk/>
          <pc:sldMk cId="0" sldId="267"/>
        </pc:sldMkLst>
        <pc:spChg chg="mod">
          <ac:chgData name="Laitinen Merja" userId="814f4452-0b86-4d71-9b70-2e535e553236" providerId="ADAL" clId="{CDD9EAA3-8129-4A6B-9BBD-2A1C2D0B6E69}" dt="2024-06-19T09:26:51.143" v="247" actId="1076"/>
          <ac:spMkLst>
            <pc:docMk/>
            <pc:sldMk cId="0" sldId="267"/>
            <ac:spMk id="507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37.327" v="323" actId="1076"/>
          <ac:spMkLst>
            <pc:docMk/>
            <pc:sldMk cId="0" sldId="267"/>
            <ac:spMk id="542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3:07.733" v="329" actId="1076"/>
          <ac:spMkLst>
            <pc:docMk/>
            <pc:sldMk cId="0" sldId="267"/>
            <ac:spMk id="544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2:41.269" v="325" actId="1076"/>
          <ac:spMkLst>
            <pc:docMk/>
            <pc:sldMk cId="0" sldId="267"/>
            <ac:spMk id="54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3:17.188" v="331" actId="1076"/>
          <ac:spMkLst>
            <pc:docMk/>
            <pc:sldMk cId="0" sldId="267"/>
            <ac:spMk id="547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2:39.130" v="324" actId="1076"/>
          <ac:picMkLst>
            <pc:docMk/>
            <pc:sldMk cId="0" sldId="267"/>
            <ac:picMk id="537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33:12.930" v="330" actId="1076"/>
          <ac:picMkLst>
            <pc:docMk/>
            <pc:sldMk cId="0" sldId="267"/>
            <ac:picMk id="540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33:03.762" v="328" actId="1076"/>
          <ac:picMkLst>
            <pc:docMk/>
            <pc:sldMk cId="0" sldId="267"/>
            <ac:picMk id="541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3:42.478" v="345" actId="1076"/>
        <pc:sldMkLst>
          <pc:docMk/>
          <pc:sldMk cId="0" sldId="268"/>
        </pc:sldMkLst>
        <pc:spChg chg="mod">
          <ac:chgData name="Laitinen Merja" userId="814f4452-0b86-4d71-9b70-2e535e553236" providerId="ADAL" clId="{CDD9EAA3-8129-4A6B-9BBD-2A1C2D0B6E69}" dt="2024-06-19T09:33:27.652" v="335" actId="1076"/>
          <ac:spMkLst>
            <pc:docMk/>
            <pc:sldMk cId="0" sldId="268"/>
            <ac:spMk id="548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3:42.478" v="345" actId="1076"/>
          <ac:spMkLst>
            <pc:docMk/>
            <pc:sldMk cId="0" sldId="268"/>
            <ac:spMk id="581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3:33.980" v="343" actId="6549"/>
          <ac:spMkLst>
            <pc:docMk/>
            <pc:sldMk cId="0" sldId="268"/>
            <ac:spMk id="582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3:39.426" v="344" actId="1076"/>
          <ac:spMkLst>
            <pc:docMk/>
            <pc:sldMk cId="0" sldId="268"/>
            <ac:spMk id="584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27:18.610" v="254" actId="1076"/>
          <ac:picMkLst>
            <pc:docMk/>
            <pc:sldMk cId="0" sldId="268"/>
            <ac:picMk id="549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33:21.914" v="332" actId="1076"/>
          <ac:picMkLst>
            <pc:docMk/>
            <pc:sldMk cId="0" sldId="268"/>
            <ac:picMk id="578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4:41.094" v="366" actId="1076"/>
        <pc:sldMkLst>
          <pc:docMk/>
          <pc:sldMk cId="0" sldId="269"/>
        </pc:sldMkLst>
        <pc:spChg chg="mod">
          <ac:chgData name="Laitinen Merja" userId="814f4452-0b86-4d71-9b70-2e535e553236" providerId="ADAL" clId="{CDD9EAA3-8129-4A6B-9BBD-2A1C2D0B6E69}" dt="2024-06-19T09:34:20.764" v="354" actId="1076"/>
          <ac:spMkLst>
            <pc:docMk/>
            <pc:sldMk cId="0" sldId="269"/>
            <ac:spMk id="58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41.094" v="366" actId="1076"/>
          <ac:spMkLst>
            <pc:docMk/>
            <pc:sldMk cId="0" sldId="269"/>
            <ac:spMk id="62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31.041" v="362" actId="20577"/>
          <ac:spMkLst>
            <pc:docMk/>
            <pc:sldMk cId="0" sldId="269"/>
            <ac:spMk id="622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18.012" v="353" actId="1076"/>
          <ac:spMkLst>
            <pc:docMk/>
            <pc:sldMk cId="0" sldId="269"/>
            <ac:spMk id="623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4:38.402" v="365" actId="1076"/>
          <ac:picMkLst>
            <pc:docMk/>
            <pc:sldMk cId="0" sldId="269"/>
            <ac:picMk id="615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33:59.285" v="349" actId="1076"/>
          <ac:picMkLst>
            <pc:docMk/>
            <pc:sldMk cId="0" sldId="269"/>
            <ac:picMk id="618" creationId="{00000000-0000-0000-0000-000000000000}"/>
          </ac:picMkLst>
        </pc:picChg>
        <pc:picChg chg="mod">
          <ac:chgData name="Laitinen Merja" userId="814f4452-0b86-4d71-9b70-2e535e553236" providerId="ADAL" clId="{CDD9EAA3-8129-4A6B-9BBD-2A1C2D0B6E69}" dt="2024-06-19T09:34:09.455" v="351" actId="1076"/>
          <ac:picMkLst>
            <pc:docMk/>
            <pc:sldMk cId="0" sldId="269"/>
            <ac:picMk id="619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4:55.201" v="369" actId="1076"/>
        <pc:sldMkLst>
          <pc:docMk/>
          <pc:sldMk cId="0" sldId="270"/>
        </pc:sldMkLst>
        <pc:spChg chg="mod">
          <ac:chgData name="Laitinen Merja" userId="814f4452-0b86-4d71-9b70-2e535e553236" providerId="ADAL" clId="{CDD9EAA3-8129-4A6B-9BBD-2A1C2D0B6E69}" dt="2024-06-19T09:27:58.987" v="263" actId="1076"/>
          <ac:spMkLst>
            <pc:docMk/>
            <pc:sldMk cId="0" sldId="270"/>
            <ac:spMk id="625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27:54.322" v="262" actId="1076"/>
          <ac:spMkLst>
            <pc:docMk/>
            <pc:sldMk cId="0" sldId="270"/>
            <ac:spMk id="654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55.201" v="369" actId="1076"/>
          <ac:spMkLst>
            <pc:docMk/>
            <pc:sldMk cId="0" sldId="270"/>
            <ac:spMk id="658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52.077" v="368" actId="1076"/>
          <ac:spMkLst>
            <pc:docMk/>
            <pc:sldMk cId="0" sldId="270"/>
            <ac:spMk id="660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4:47.925" v="367" actId="1076"/>
          <ac:spMkLst>
            <pc:docMk/>
            <pc:sldMk cId="0" sldId="270"/>
            <ac:spMk id="661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27:30.614" v="257" actId="1076"/>
          <ac:picMkLst>
            <pc:docMk/>
            <pc:sldMk cId="0" sldId="270"/>
            <ac:picMk id="655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5:09.510" v="373" actId="1076"/>
        <pc:sldMkLst>
          <pc:docMk/>
          <pc:sldMk cId="0" sldId="271"/>
        </pc:sldMkLst>
        <pc:spChg chg="mod">
          <ac:chgData name="Laitinen Merja" userId="814f4452-0b86-4d71-9b70-2e535e553236" providerId="ADAL" clId="{CDD9EAA3-8129-4A6B-9BBD-2A1C2D0B6E69}" dt="2024-06-19T09:35:04.185" v="372" actId="1076"/>
          <ac:spMkLst>
            <pc:docMk/>
            <pc:sldMk cId="0" sldId="271"/>
            <ac:spMk id="697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5:09.510" v="373" actId="1076"/>
          <ac:spMkLst>
            <pc:docMk/>
            <pc:sldMk cId="0" sldId="271"/>
            <ac:spMk id="699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35:01.615" v="371" actId="1076"/>
          <ac:picMkLst>
            <pc:docMk/>
            <pc:sldMk cId="0" sldId="271"/>
            <ac:picMk id="692" creationId="{00000000-0000-0000-0000-000000000000}"/>
          </ac:picMkLst>
        </pc:picChg>
      </pc:sldChg>
      <pc:sldChg chg="modSp mod">
        <pc:chgData name="Laitinen Merja" userId="814f4452-0b86-4d71-9b70-2e535e553236" providerId="ADAL" clId="{CDD9EAA3-8129-4A6B-9BBD-2A1C2D0B6E69}" dt="2024-06-19T09:35:15.455" v="375" actId="1076"/>
        <pc:sldMkLst>
          <pc:docMk/>
          <pc:sldMk cId="0" sldId="272"/>
        </pc:sldMkLst>
        <pc:spChg chg="mod">
          <ac:chgData name="Laitinen Merja" userId="814f4452-0b86-4d71-9b70-2e535e553236" providerId="ADAL" clId="{CDD9EAA3-8129-4A6B-9BBD-2A1C2D0B6E69}" dt="2024-06-19T09:35:13.272" v="374" actId="1076"/>
          <ac:spMkLst>
            <pc:docMk/>
            <pc:sldMk cId="0" sldId="272"/>
            <ac:spMk id="734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5:15.455" v="375" actId="1076"/>
          <ac:spMkLst>
            <pc:docMk/>
            <pc:sldMk cId="0" sldId="272"/>
            <ac:spMk id="736" creationId="{00000000-0000-0000-0000-000000000000}"/>
          </ac:spMkLst>
        </pc:spChg>
        <pc:picChg chg="mod">
          <ac:chgData name="Laitinen Merja" userId="814f4452-0b86-4d71-9b70-2e535e553236" providerId="ADAL" clId="{CDD9EAA3-8129-4A6B-9BBD-2A1C2D0B6E69}" dt="2024-06-19T09:20:44.565" v="165" actId="1076"/>
          <ac:picMkLst>
            <pc:docMk/>
            <pc:sldMk cId="0" sldId="272"/>
            <ac:picMk id="731" creationId="{00000000-0000-0000-0000-000000000000}"/>
          </ac:picMkLst>
        </pc:picChg>
      </pc:sldChg>
      <pc:sldChg chg="addSp modSp mod">
        <pc:chgData name="Laitinen Merja" userId="814f4452-0b86-4d71-9b70-2e535e553236" providerId="ADAL" clId="{CDD9EAA3-8129-4A6B-9BBD-2A1C2D0B6E69}" dt="2024-06-19T09:35:20.063" v="376" actId="1076"/>
        <pc:sldMkLst>
          <pc:docMk/>
          <pc:sldMk cId="0" sldId="273"/>
        </pc:sldMkLst>
        <pc:spChg chg="mod">
          <ac:chgData name="Laitinen Merja" userId="814f4452-0b86-4d71-9b70-2e535e553236" providerId="ADAL" clId="{CDD9EAA3-8129-4A6B-9BBD-2A1C2D0B6E69}" dt="2024-06-19T09:35:20.063" v="376" actId="1076"/>
          <ac:spMkLst>
            <pc:docMk/>
            <pc:sldMk cId="0" sldId="273"/>
            <ac:spMk id="767" creationId="{00000000-0000-0000-0000-000000000000}"/>
          </ac:spMkLst>
        </pc:spChg>
        <pc:picChg chg="add mod">
          <ac:chgData name="Laitinen Merja" userId="814f4452-0b86-4d71-9b70-2e535e553236" providerId="ADAL" clId="{CDD9EAA3-8129-4A6B-9BBD-2A1C2D0B6E69}" dt="2024-06-19T09:05:22.737" v="75" actId="1076"/>
          <ac:picMkLst>
            <pc:docMk/>
            <pc:sldMk cId="0" sldId="273"/>
            <ac:picMk id="2" creationId="{2DAC2B7E-CC0D-A01A-5AF5-7FC3F5C3646C}"/>
          </ac:picMkLst>
        </pc:picChg>
      </pc:sldChg>
      <pc:sldChg chg="addSp modSp mod">
        <pc:chgData name="Laitinen Merja" userId="814f4452-0b86-4d71-9b70-2e535e553236" providerId="ADAL" clId="{CDD9EAA3-8129-4A6B-9BBD-2A1C2D0B6E69}" dt="2024-06-19T09:35:33.738" v="378" actId="255"/>
        <pc:sldMkLst>
          <pc:docMk/>
          <pc:sldMk cId="0" sldId="274"/>
        </pc:sldMkLst>
        <pc:spChg chg="mod">
          <ac:chgData name="Laitinen Merja" userId="814f4452-0b86-4d71-9b70-2e535e553236" providerId="ADAL" clId="{CDD9EAA3-8129-4A6B-9BBD-2A1C2D0B6E69}" dt="2024-06-19T09:21:35.651" v="180" actId="1076"/>
          <ac:spMkLst>
            <pc:docMk/>
            <pc:sldMk cId="0" sldId="274"/>
            <ac:spMk id="768" creationId="{00000000-0000-0000-0000-000000000000}"/>
          </ac:spMkLst>
        </pc:spChg>
        <pc:spChg chg="mod">
          <ac:chgData name="Laitinen Merja" userId="814f4452-0b86-4d71-9b70-2e535e553236" providerId="ADAL" clId="{CDD9EAA3-8129-4A6B-9BBD-2A1C2D0B6E69}" dt="2024-06-19T09:35:33.738" v="378" actId="255"/>
          <ac:spMkLst>
            <pc:docMk/>
            <pc:sldMk cId="0" sldId="274"/>
            <ac:spMk id="798" creationId="{00000000-0000-0000-0000-000000000000}"/>
          </ac:spMkLst>
        </pc:spChg>
        <pc:picChg chg="add mod">
          <ac:chgData name="Laitinen Merja" userId="814f4452-0b86-4d71-9b70-2e535e553236" providerId="ADAL" clId="{CDD9EAA3-8129-4A6B-9BBD-2A1C2D0B6E69}" dt="2024-06-19T09:05:32.942" v="78" actId="1076"/>
          <ac:picMkLst>
            <pc:docMk/>
            <pc:sldMk cId="0" sldId="274"/>
            <ac:picMk id="2" creationId="{3BFBEB84-FB3E-05A8-9500-428F2C9DFF55}"/>
          </ac:picMkLst>
        </pc:picChg>
      </pc:sldChg>
      <pc:sldChg chg="addSp modSp mod">
        <pc:chgData name="Laitinen Merja" userId="814f4452-0b86-4d71-9b70-2e535e553236" providerId="ADAL" clId="{CDD9EAA3-8129-4A6B-9BBD-2A1C2D0B6E69}" dt="2024-06-19T09:05:55.674" v="84" actId="1076"/>
        <pc:sldMkLst>
          <pc:docMk/>
          <pc:sldMk cId="0" sldId="275"/>
        </pc:sldMkLst>
        <pc:spChg chg="mod">
          <ac:chgData name="Laitinen Merja" userId="814f4452-0b86-4d71-9b70-2e535e553236" providerId="ADAL" clId="{CDD9EAA3-8129-4A6B-9BBD-2A1C2D0B6E69}" dt="2024-06-19T09:05:55.674" v="84" actId="1076"/>
          <ac:spMkLst>
            <pc:docMk/>
            <pc:sldMk cId="0" sldId="275"/>
            <ac:spMk id="800" creationId="{00000000-0000-0000-0000-000000000000}"/>
          </ac:spMkLst>
        </pc:spChg>
        <pc:picChg chg="add mod">
          <ac:chgData name="Laitinen Merja" userId="814f4452-0b86-4d71-9b70-2e535e553236" providerId="ADAL" clId="{CDD9EAA3-8129-4A6B-9BBD-2A1C2D0B6E69}" dt="2024-06-19T09:05:48.417" v="83" actId="1076"/>
          <ac:picMkLst>
            <pc:docMk/>
            <pc:sldMk cId="0" sldId="275"/>
            <ac:picMk id="2" creationId="{1C502C4C-ABAC-398A-5C41-BFE71893A8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creativecommons.org/licenses/by-nc-sa/3.0/deed.fi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984" y="2215340"/>
            <a:ext cx="9563861" cy="2783585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32" name="Freeform 132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" name="Picture 1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320" y="1775477"/>
            <a:ext cx="5293029" cy="3237056"/>
          </a:xfrm>
          <a:prstGeom prst="rect">
            <a:avLst/>
          </a:prstGeom>
          <a:noFill/>
        </p:spPr>
      </p:pic>
      <p:sp>
        <p:nvSpPr>
          <p:cNvPr id="134" name="Rectangle 134"/>
          <p:cNvSpPr/>
          <p:nvPr/>
        </p:nvSpPr>
        <p:spPr>
          <a:xfrm>
            <a:off x="1242571" y="2611479"/>
            <a:ext cx="5718299" cy="9956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</a:t>
            </a:r>
          </a:p>
          <a:p>
            <a:pPr marL="0">
              <a:lnSpc>
                <a:spcPts val="3841"/>
              </a:lnSpc>
            </a:pPr>
            <a:r>
              <a:rPr lang="fi-FI" sz="3995" b="1" i="0" spc="0" baseline="0" dirty="0">
                <a:solidFill>
                  <a:srgbClr val="3E3E3E"/>
                </a:solidFill>
                <a:latin typeface="Calibri-Bold"/>
              </a:rPr>
              <a:t>saattohoito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Freeform 434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5" name="Picture 435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36" name="Picture 436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37" name="Freeform 437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" name="Picture 441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42" name="Freeform 442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3" name="Picture 443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44" name="Freeform 444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445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46" name="Freeform 446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2" name="Picture 452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6" name="Picture 456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57" name="Freeform 457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2" name="Picture 462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63" name="Freeform 463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4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70" y="485471"/>
            <a:ext cx="10089642" cy="2119122"/>
          </a:xfrm>
          <a:prstGeom prst="rect">
            <a:avLst/>
          </a:prstGeom>
          <a:noFill/>
        </p:spPr>
      </p:pic>
      <p:pic>
        <p:nvPicPr>
          <p:cNvPr id="465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66" name="Freeform 466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Rectangle 467"/>
          <p:cNvSpPr/>
          <p:nvPr/>
        </p:nvSpPr>
        <p:spPr>
          <a:xfrm>
            <a:off x="1507068" y="1237342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468" name="Rectangle 468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69" name="Rectangle 469"/>
          <p:cNvSpPr/>
          <p:nvPr/>
        </p:nvSpPr>
        <p:spPr>
          <a:xfrm>
            <a:off x="1727352" y="1940971"/>
            <a:ext cx="10396935" cy="41966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Saattohoito hoivakodissa (1/2):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tärkeää, että muistisairas ihminen tai kehitysvammainen ihminen </a:t>
            </a:r>
          </a:p>
          <a:p>
            <a:pPr marL="0">
              <a:lnSpc>
                <a:spcPts val="3360"/>
              </a:lnSpc>
              <a:tabLst>
                <a:tab pos="48615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saa kuolla siinä paikassa, missä</a:t>
            </a:r>
            <a:r>
              <a:rPr lang="fi-FI" sz="2795" b="0" i="0" spc="200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hän on asunut pitkään </a:t>
            </a:r>
          </a:p>
          <a:p>
            <a:pPr marL="914374">
              <a:lnSpc>
                <a:spcPts val="3363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Hoitajat ovat tuttuja</a:t>
            </a:r>
          </a:p>
          <a:p>
            <a:pPr marL="914374">
              <a:lnSpc>
                <a:spcPts val="3360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Hoivakoti on tuttu paikka</a:t>
            </a:r>
          </a:p>
          <a:p>
            <a:pPr marL="914374">
              <a:lnSpc>
                <a:spcPts val="3359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Hoivakodissa on aina hoitajia paikalla -&gt; turvallisuuden tunne</a:t>
            </a:r>
          </a:p>
          <a:p>
            <a:pPr marL="0">
              <a:lnSpc>
                <a:spcPts val="672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Saattohoidon tärkein tavoite on hyvä elämänlaatu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Hyvä oireiden hoito tärkeää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Freeform 470">
            <a:hlinkClick r:id="rId2"/>
          </p:cNvPr>
          <p:cNvSpPr/>
          <p:nvPr/>
        </p:nvSpPr>
        <p:spPr>
          <a:xfrm>
            <a:off x="17709" y="-7409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1" name="Picture 47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72" name="Picture 472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73" name="Freeform 47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7" name="Picture 477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78" name="Freeform 47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9" name="Picture 479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80" name="Freeform 48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1" name="Picture 481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82" name="Freeform 48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8" name="Picture 488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89" name="Freeform 48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8" name="Picture 498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99" name="Freeform 49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0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78" y="290579"/>
            <a:ext cx="10089642" cy="2119122"/>
          </a:xfrm>
          <a:prstGeom prst="rect">
            <a:avLst/>
          </a:prstGeom>
          <a:noFill/>
        </p:spPr>
      </p:pic>
      <p:pic>
        <p:nvPicPr>
          <p:cNvPr id="50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02" name="Freeform 502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Rectangle 503"/>
          <p:cNvSpPr/>
          <p:nvPr/>
        </p:nvSpPr>
        <p:spPr>
          <a:xfrm>
            <a:off x="1763200" y="1092965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504" name="Rectangle 504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05" name="Rectangle 505"/>
          <p:cNvSpPr/>
          <p:nvPr/>
        </p:nvSpPr>
        <p:spPr>
          <a:xfrm>
            <a:off x="1201343" y="2409701"/>
            <a:ext cx="4884002" cy="345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Ruokahalun huononeminen: </a:t>
            </a:r>
          </a:p>
          <a:p>
            <a:pPr marL="457200">
              <a:lnSpc>
                <a:spcPts val="6720"/>
              </a:lnSpc>
              <a:tabLst>
                <a:tab pos="9143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Ruokailu voi olla </a:t>
            </a:r>
          </a:p>
          <a:p>
            <a:pPr marL="914374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vaikeaa, syynä voi olla:</a:t>
            </a:r>
          </a:p>
          <a:p>
            <a:pPr marL="914374">
              <a:lnSpc>
                <a:spcPts val="3360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Pahoinvointi</a:t>
            </a:r>
          </a:p>
          <a:p>
            <a:pPr marL="914374">
              <a:lnSpc>
                <a:spcPts val="3360"/>
              </a:lnSpc>
              <a:tabLst>
                <a:tab pos="13715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Oksentaminen</a:t>
            </a:r>
          </a:p>
          <a:p>
            <a:pPr marL="914374">
              <a:lnSpc>
                <a:spcPts val="3362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Ummetus</a:t>
            </a:r>
          </a:p>
          <a:p>
            <a:pPr marL="914374">
              <a:lnSpc>
                <a:spcPts val="3360"/>
              </a:lnSpc>
              <a:tabLst>
                <a:tab pos="13715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Huono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ruokailuasento! </a:t>
            </a:r>
          </a:p>
        </p:txBody>
      </p:sp>
      <p:sp>
        <p:nvSpPr>
          <p:cNvPr id="506" name="Rectangle 506"/>
          <p:cNvSpPr/>
          <p:nvPr/>
        </p:nvSpPr>
        <p:spPr>
          <a:xfrm>
            <a:off x="6096000" y="2403146"/>
            <a:ext cx="6180218" cy="34522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huonoa ruokahalua hoidetaan: </a:t>
            </a:r>
          </a:p>
          <a:p>
            <a:pPr marL="0">
              <a:lnSpc>
                <a:spcPts val="6721"/>
              </a:lnSpc>
              <a:tabLst>
                <a:tab pos="45758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Tarjotaan asiakkaan mieliruokia</a:t>
            </a:r>
          </a:p>
          <a:p>
            <a:pPr marL="0">
              <a:lnSpc>
                <a:spcPts val="3360"/>
              </a:lnSpc>
              <a:tabLst>
                <a:tab pos="45758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Huolehditaan, että huoneessa on </a:t>
            </a:r>
          </a:p>
          <a:p>
            <a:pPr marL="0">
              <a:lnSpc>
                <a:spcPts val="3360"/>
              </a:lnSpc>
              <a:tabLst>
                <a:tab pos="48653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raikas ilma </a:t>
            </a:r>
            <a:endParaRPr lang="fi-FI" sz="2795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ts val="3360"/>
              </a:lnSpc>
              <a:buFont typeface="Arial" panose="020B0604020202020204" pitchFamily="34" charset="0"/>
              <a:buChar char="•"/>
              <a:tabLst>
                <a:tab pos="48653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Ruokaa usein, pieniä annoksia</a:t>
            </a:r>
          </a:p>
          <a:p>
            <a:pPr marL="0">
              <a:lnSpc>
                <a:spcPts val="3360"/>
              </a:lnSpc>
              <a:tabLst>
                <a:tab pos="45758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Kylmä / viileä ruoka maistuu paremmin</a:t>
            </a:r>
          </a:p>
          <a:p>
            <a:pPr marL="0">
              <a:lnSpc>
                <a:spcPts val="3362"/>
              </a:lnSpc>
              <a:tabLst>
                <a:tab pos="45758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Annetaan suolaisia välipaloja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Freeform 507">
            <a:hlinkClick r:id="rId2"/>
          </p:cNvPr>
          <p:cNvSpPr/>
          <p:nvPr/>
        </p:nvSpPr>
        <p:spPr>
          <a:xfrm>
            <a:off x="-14078" y="28195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8" name="Picture 508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09" name="Picture 509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10" name="Freeform 51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4" name="Picture 514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15" name="Freeform 51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6" name="Picture 516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17" name="Freeform 51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8" name="Picture 518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19" name="Freeform 51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" name="Picture 525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26" name="Freeform 52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" name="Picture 529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30" name="Freeform 53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5" name="Picture 535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36" name="Freeform 53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854" y="1162226"/>
            <a:ext cx="10089642" cy="2119122"/>
          </a:xfrm>
          <a:prstGeom prst="rect">
            <a:avLst/>
          </a:prstGeom>
          <a:noFill/>
        </p:spPr>
      </p:pic>
      <p:pic>
        <p:nvPicPr>
          <p:cNvPr id="538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39" name="Freeform 539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" name="Picture 540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1221" y="4546321"/>
            <a:ext cx="1780032" cy="1780032"/>
          </a:xfrm>
          <a:prstGeom prst="rect">
            <a:avLst/>
          </a:prstGeom>
          <a:noFill/>
        </p:spPr>
      </p:pic>
      <p:pic>
        <p:nvPicPr>
          <p:cNvPr id="541" name="Picture 541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49993" y="4835039"/>
            <a:ext cx="1345140" cy="1846230"/>
          </a:xfrm>
          <a:prstGeom prst="rect">
            <a:avLst/>
          </a:prstGeom>
          <a:noFill/>
        </p:spPr>
      </p:pic>
      <p:sp>
        <p:nvSpPr>
          <p:cNvPr id="542" name="Rectangle 542"/>
          <p:cNvSpPr/>
          <p:nvPr/>
        </p:nvSpPr>
        <p:spPr>
          <a:xfrm>
            <a:off x="1842341" y="1093953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543" name="Rectangle 543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44" name="Rectangle 544"/>
          <p:cNvSpPr/>
          <p:nvPr/>
        </p:nvSpPr>
        <p:spPr>
          <a:xfrm>
            <a:off x="1403368" y="2628792"/>
            <a:ext cx="3638712" cy="2062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Kuiva suu: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juo vähän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Sylkeä erittyy vähän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Asiakas hengittää suu </a:t>
            </a:r>
          </a:p>
          <a:p>
            <a:pPr marL="457200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auki</a:t>
            </a:r>
          </a:p>
        </p:txBody>
      </p:sp>
      <p:sp>
        <p:nvSpPr>
          <p:cNvPr id="545" name="Rectangle 545"/>
          <p:cNvSpPr/>
          <p:nvPr/>
        </p:nvSpPr>
        <p:spPr>
          <a:xfrm>
            <a:off x="5658245" y="2589876"/>
            <a:ext cx="5848568" cy="24893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Kuivan suun hoitaminen: 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Asiakkaan suuta kostutetaan vedellä, </a:t>
            </a:r>
          </a:p>
          <a:p>
            <a:pPr marL="457200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kostutustikuilla (sitruunatikut), </a:t>
            </a:r>
          </a:p>
          <a:p>
            <a:pPr marL="45720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kostutusgeelillä (saa apteekista)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Asiakas voi imeskellä jäämurskaa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Asiakkaan huulia rasvataan</a:t>
            </a:r>
          </a:p>
        </p:txBody>
      </p:sp>
      <p:sp>
        <p:nvSpPr>
          <p:cNvPr id="546" name="Rectangle 546"/>
          <p:cNvSpPr/>
          <p:nvPr/>
        </p:nvSpPr>
        <p:spPr>
          <a:xfrm>
            <a:off x="6035675" y="6326353"/>
            <a:ext cx="3398316" cy="5034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Kuva: papunetin kuvapankki</a:t>
            </a:r>
          </a:p>
          <a:p>
            <a:pPr marL="0">
              <a:lnSpc>
                <a:spcPts val="2161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Papunet.net Sergio Palao / ARASAAC</a:t>
            </a:r>
          </a:p>
        </p:txBody>
      </p:sp>
      <p:sp>
        <p:nvSpPr>
          <p:cNvPr id="547" name="Rectangle 547"/>
          <p:cNvSpPr/>
          <p:nvPr/>
        </p:nvSpPr>
        <p:spPr>
          <a:xfrm>
            <a:off x="3117367" y="6098799"/>
            <a:ext cx="397607" cy="2289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sylki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Freeform 548">
            <a:hlinkClick r:id="rId2"/>
          </p:cNvPr>
          <p:cNvSpPr/>
          <p:nvPr/>
        </p:nvSpPr>
        <p:spPr>
          <a:xfrm>
            <a:off x="0" y="6563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9" name="Picture 549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1622" y="3400623"/>
            <a:ext cx="6793684" cy="3342470"/>
          </a:xfrm>
          <a:prstGeom prst="rect">
            <a:avLst/>
          </a:prstGeom>
          <a:noFill/>
        </p:spPr>
      </p:pic>
      <p:pic>
        <p:nvPicPr>
          <p:cNvPr id="550" name="Picture 550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51" name="Freeform 55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5" name="Picture 555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56" name="Freeform 55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7" name="Picture 557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58" name="Freeform 55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9" name="Picture 559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60" name="Freeform 56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Freeform 56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Freeform 56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6" name="Picture 566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67" name="Freeform 56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0" name="Picture 570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71" name="Freeform 57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6" name="Picture 576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77" name="Freeform 57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8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801" y="431417"/>
            <a:ext cx="10089642" cy="2119122"/>
          </a:xfrm>
          <a:prstGeom prst="rect">
            <a:avLst/>
          </a:prstGeom>
          <a:noFill/>
        </p:spPr>
      </p:pic>
      <p:pic>
        <p:nvPicPr>
          <p:cNvPr id="579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80" name="Freeform 580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Rectangle 581"/>
          <p:cNvSpPr/>
          <p:nvPr/>
        </p:nvSpPr>
        <p:spPr>
          <a:xfrm>
            <a:off x="1604643" y="1206575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582" name="Rectangle 582"/>
          <p:cNvSpPr/>
          <p:nvPr/>
        </p:nvSpPr>
        <p:spPr>
          <a:xfrm>
            <a:off x="6683962" y="2666464"/>
            <a:ext cx="4946867" cy="21574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Painehaavojen ehkäisy: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Vaihdetaan asiakkaan asentoa </a:t>
            </a:r>
          </a:p>
          <a:p>
            <a:pPr marL="0">
              <a:lnSpc>
                <a:spcPts val="3362"/>
              </a:lnSpc>
              <a:tabLst>
                <a:tab pos="457200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usein (1/2 tunnin välein)</a:t>
            </a:r>
          </a:p>
          <a:p>
            <a:pPr marL="0">
              <a:lnSpc>
                <a:spcPts val="33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Pidetään iho puhtaana</a:t>
            </a:r>
          </a:p>
          <a:p>
            <a:pPr marL="0">
              <a:lnSpc>
                <a:spcPts val="33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Rasvataan ihoa hyvin </a:t>
            </a:r>
          </a:p>
        </p:txBody>
      </p:sp>
      <p:sp>
        <p:nvSpPr>
          <p:cNvPr id="583" name="Rectangle 583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584" name="Rectangle 584"/>
          <p:cNvSpPr/>
          <p:nvPr/>
        </p:nvSpPr>
        <p:spPr>
          <a:xfrm>
            <a:off x="1392067" y="2056659"/>
            <a:ext cx="4784002" cy="43339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Painehaavat:</a:t>
            </a:r>
          </a:p>
          <a:p>
            <a:pPr marL="0"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Painehaava tulee sellaiseen </a:t>
            </a:r>
          </a:p>
          <a:p>
            <a:pPr marL="457199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kohtaan kehossa, jossa ihon </a:t>
            </a:r>
          </a:p>
          <a:p>
            <a:pPr marL="457199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ja luun välissä on vähän </a:t>
            </a:r>
          </a:p>
          <a:p>
            <a:pPr marL="457199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rasvaa ja alue painuu patjaa </a:t>
            </a:r>
          </a:p>
          <a:p>
            <a:pPr marL="457199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vasten</a:t>
            </a:r>
          </a:p>
          <a:p>
            <a:pPr marL="457199">
              <a:lnSpc>
                <a:spcPts val="3360"/>
              </a:lnSpc>
              <a:tabLst>
                <a:tab pos="91472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Esim. kantapäät, ristiselkä</a:t>
            </a:r>
          </a:p>
          <a:p>
            <a:pPr marL="457199">
              <a:lnSpc>
                <a:spcPts val="3362"/>
              </a:lnSpc>
              <a:tabLst>
                <a:tab pos="91472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iho painuu, se </a:t>
            </a:r>
          </a:p>
          <a:p>
            <a:pPr marL="914730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muuttuu punaiseksi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(= iho </a:t>
            </a:r>
          </a:p>
          <a:p>
            <a:pPr marL="914730">
              <a:lnSpc>
                <a:spcPts val="3359"/>
              </a:lnSpc>
            </a:pP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punoittaa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Freeform 585">
            <a:hlinkClick r:id="rId2"/>
          </p:cNvPr>
          <p:cNvSpPr/>
          <p:nvPr/>
        </p:nvSpPr>
        <p:spPr>
          <a:xfrm>
            <a:off x="12699" y="-206168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86" name="Picture 586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87" name="Picture 587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88" name="Freeform 58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2" name="Picture 592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93" name="Freeform 59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4" name="Picture 594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95" name="Freeform 59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596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97" name="Freeform 59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3" name="Picture 603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04" name="Freeform 60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7" name="Picture 607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08" name="Freeform 60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3" name="Picture 613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14" name="Freeform 61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5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076" y="683790"/>
            <a:ext cx="10089642" cy="2119122"/>
          </a:xfrm>
          <a:prstGeom prst="rect">
            <a:avLst/>
          </a:prstGeom>
          <a:noFill/>
        </p:spPr>
      </p:pic>
      <p:pic>
        <p:nvPicPr>
          <p:cNvPr id="616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17" name="Freeform 617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" name="Picture 618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1241427" y="3710095"/>
            <a:ext cx="780287" cy="1252727"/>
          </a:xfrm>
          <a:prstGeom prst="rect">
            <a:avLst/>
          </a:prstGeom>
          <a:noFill/>
        </p:spPr>
      </p:pic>
      <p:pic>
        <p:nvPicPr>
          <p:cNvPr id="619" name="Picture 619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8142" y="4644795"/>
            <a:ext cx="1426463" cy="1426463"/>
          </a:xfrm>
          <a:prstGeom prst="rect">
            <a:avLst/>
          </a:prstGeom>
          <a:noFill/>
        </p:spPr>
      </p:pic>
      <p:sp>
        <p:nvSpPr>
          <p:cNvPr id="620" name="Rectangle 620"/>
          <p:cNvSpPr/>
          <p:nvPr/>
        </p:nvSpPr>
        <p:spPr>
          <a:xfrm>
            <a:off x="1620904" y="1080859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621" name="Rectangle 621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22" name="Rectangle 622"/>
          <p:cNvSpPr/>
          <p:nvPr/>
        </p:nvSpPr>
        <p:spPr>
          <a:xfrm>
            <a:off x="985022" y="2069134"/>
            <a:ext cx="5294719" cy="38910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Hengenahdistus:</a:t>
            </a:r>
          </a:p>
          <a:p>
            <a:pPr marL="0">
              <a:lnSpc>
                <a:spcPts val="672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Hengenahdistus voi johtua </a:t>
            </a:r>
          </a:p>
          <a:p>
            <a:pPr marL="457199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sairaudesta: esim. tulehdus, </a:t>
            </a:r>
          </a:p>
          <a:p>
            <a:pPr marL="457199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keuhkosyöpä, astma</a:t>
            </a:r>
          </a:p>
          <a:p>
            <a:pPr marL="0">
              <a:lnSpc>
                <a:spcPts val="336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Hengenahdistus voi johtua myös </a:t>
            </a:r>
          </a:p>
          <a:p>
            <a:pPr marL="457199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siitä, että asiakas pelkää </a:t>
            </a:r>
          </a:p>
          <a:p>
            <a:pPr marL="0">
              <a:lnSpc>
                <a:spcPts val="336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Hengenahdistus on pelottava </a:t>
            </a:r>
          </a:p>
          <a:p>
            <a:pPr marL="0">
              <a:lnSpc>
                <a:spcPts val="3360"/>
              </a:lnSpc>
              <a:tabLst>
                <a:tab pos="457199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tunne</a:t>
            </a:r>
          </a:p>
        </p:txBody>
      </p:sp>
      <p:sp>
        <p:nvSpPr>
          <p:cNvPr id="623" name="Rectangle 623"/>
          <p:cNvSpPr/>
          <p:nvPr/>
        </p:nvSpPr>
        <p:spPr>
          <a:xfrm>
            <a:off x="6450479" y="2240738"/>
            <a:ext cx="5455967" cy="33427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Hengityksen auttaminen:</a:t>
            </a:r>
          </a:p>
          <a:p>
            <a:pPr marL="0">
              <a:lnSpc>
                <a:spcPts val="672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Tuuletetaan huone 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(= </a:t>
            </a:r>
            <a:r>
              <a:rPr lang="fi-FI" sz="2006" b="0" i="1" spc="0" baseline="0" dirty="0">
                <a:solidFill>
                  <a:srgbClr val="000000"/>
                </a:solidFill>
                <a:latin typeface="Calibri-Italic"/>
              </a:rPr>
              <a:t>avataan ikkuna ja </a:t>
            </a:r>
          </a:p>
          <a:p>
            <a:pPr marL="457200">
              <a:lnSpc>
                <a:spcPts val="3362"/>
              </a:lnSpc>
            </a:pPr>
            <a:r>
              <a:rPr lang="fi-FI" sz="2004" b="0" i="1" spc="0" baseline="0" dirty="0">
                <a:solidFill>
                  <a:srgbClr val="000000"/>
                </a:solidFill>
                <a:latin typeface="Calibri-Italic"/>
              </a:rPr>
              <a:t>huoneeseen tulee raitista ulkoilmaa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)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Käytetään pöytätuuletinta  </a:t>
            </a:r>
          </a:p>
          <a:p>
            <a:pPr marL="0">
              <a:lnSpc>
                <a:spcPts val="672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Autetaan asiakas </a:t>
            </a:r>
          </a:p>
          <a:p>
            <a:pPr marL="0">
              <a:lnSpc>
                <a:spcPts val="3359"/>
              </a:lnSpc>
              <a:tabLst>
                <a:tab pos="486156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 	kohoasentoon </a:t>
            </a:r>
          </a:p>
        </p:txBody>
      </p:sp>
      <p:sp>
        <p:nvSpPr>
          <p:cNvPr id="624" name="Rectangle 624"/>
          <p:cNvSpPr/>
          <p:nvPr/>
        </p:nvSpPr>
        <p:spPr>
          <a:xfrm>
            <a:off x="6258178" y="5960136"/>
            <a:ext cx="2762033" cy="9342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596" b="0" i="0" spc="0" baseline="0" dirty="0">
                <a:solidFill>
                  <a:srgbClr val="000000"/>
                </a:solidFill>
                <a:latin typeface="Calibri"/>
              </a:rPr>
              <a:t>Kuvat: </a:t>
            </a:r>
          </a:p>
          <a:p>
            <a:pPr marL="0">
              <a:lnSpc>
                <a:spcPts val="1920"/>
              </a:lnSpc>
            </a:pPr>
            <a:r>
              <a:rPr lang="fi-FI" sz="1596" b="0" i="0" spc="0" baseline="0" dirty="0">
                <a:solidFill>
                  <a:srgbClr val="000000"/>
                </a:solidFill>
                <a:latin typeface="Calibri"/>
              </a:rPr>
              <a:t>Pixabay ja Papunetin kuvapankki, </a:t>
            </a:r>
          </a:p>
          <a:p>
            <a:pPr marL="0">
              <a:lnSpc>
                <a:spcPts val="1919"/>
              </a:lnSpc>
            </a:pPr>
            <a:r>
              <a:rPr lang="fi-FI" sz="1596" b="0" i="0" spc="0" baseline="0" dirty="0">
                <a:solidFill>
                  <a:srgbClr val="000000"/>
                </a:solidFill>
                <a:latin typeface="Calibri"/>
              </a:rPr>
              <a:t>papunet.net, Sergio Palao /</a:t>
            </a:r>
          </a:p>
          <a:p>
            <a:pPr marL="0">
              <a:lnSpc>
                <a:spcPts val="1920"/>
              </a:lnSpc>
            </a:pPr>
            <a:r>
              <a:rPr lang="fi-FI" sz="1598" b="0" i="0" spc="0" baseline="0" dirty="0">
                <a:solidFill>
                  <a:srgbClr val="000000"/>
                </a:solidFill>
                <a:latin typeface="Calibri"/>
              </a:rPr>
              <a:t>ARASAAC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Freeform 625">
            <a:hlinkClick r:id="rId2"/>
          </p:cNvPr>
          <p:cNvSpPr/>
          <p:nvPr/>
        </p:nvSpPr>
        <p:spPr>
          <a:xfrm>
            <a:off x="-61521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" name="Picture 626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27" name="Picture 627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28" name="Freeform 62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2" name="Picture 632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33" name="Freeform 63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4" name="Picture 634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35" name="Freeform 63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36" name="Picture 636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37" name="Freeform 63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3" name="Picture 643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44" name="Freeform 64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7" name="Picture 647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48" name="Freeform 64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3" name="Picture 653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54" name="Freeform 654"/>
          <p:cNvSpPr/>
          <p:nvPr/>
        </p:nvSpPr>
        <p:spPr>
          <a:xfrm>
            <a:off x="-18648" y="301284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5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194" y="715332"/>
            <a:ext cx="10089642" cy="2119122"/>
          </a:xfrm>
          <a:prstGeom prst="rect">
            <a:avLst/>
          </a:prstGeom>
          <a:noFill/>
        </p:spPr>
      </p:pic>
      <p:pic>
        <p:nvPicPr>
          <p:cNvPr id="656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57" name="Freeform 657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Rectangle 658"/>
          <p:cNvSpPr/>
          <p:nvPr/>
        </p:nvSpPr>
        <p:spPr>
          <a:xfrm>
            <a:off x="1842341" y="1165803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659" name="Rectangle 659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60" name="Rectangle 660"/>
          <p:cNvSpPr/>
          <p:nvPr/>
        </p:nvSpPr>
        <p:spPr>
          <a:xfrm>
            <a:off x="847357" y="2245177"/>
            <a:ext cx="5157723" cy="4023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Ummetus (=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henkilön suoli toimii harvoin </a:t>
            </a:r>
          </a:p>
          <a:p>
            <a:pPr marL="0">
              <a:lnSpc>
                <a:spcPts val="2881"/>
              </a:lnSpc>
            </a:pP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ja uloste on kovaa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0">
              <a:lnSpc>
                <a:spcPts val="6231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Ummetuksen syy: </a:t>
            </a:r>
          </a:p>
          <a:p>
            <a:pPr marL="457200">
              <a:lnSpc>
                <a:spcPts val="3362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on syönyt liian vähän</a:t>
            </a: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on juonut liian vähän</a:t>
            </a: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ei liiku tai hän liikkuu </a:t>
            </a:r>
          </a:p>
          <a:p>
            <a:pPr marL="914374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vähän</a:t>
            </a:r>
          </a:p>
          <a:p>
            <a:pPr marL="457200">
              <a:lnSpc>
                <a:spcPts val="33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Asiakas käyttää vahvoja </a:t>
            </a:r>
          </a:p>
          <a:p>
            <a:pPr marL="914374">
              <a:lnSpc>
                <a:spcPts val="3359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kipulääkkeitä</a:t>
            </a:r>
          </a:p>
        </p:txBody>
      </p:sp>
      <p:sp>
        <p:nvSpPr>
          <p:cNvPr id="661" name="Rectangle 661"/>
          <p:cNvSpPr/>
          <p:nvPr/>
        </p:nvSpPr>
        <p:spPr>
          <a:xfrm>
            <a:off x="6545041" y="2862085"/>
            <a:ext cx="5796459" cy="30181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Ummetuksen hoitaminen:</a:t>
            </a:r>
          </a:p>
          <a:p>
            <a:pPr marL="457199">
              <a:tabLst>
                <a:tab pos="91465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Kuitupitoisen ruuan syöminen </a:t>
            </a:r>
            <a:endParaRPr lang="fi-FI" sz="2798" dirty="0">
              <a:solidFill>
                <a:srgbClr val="000000"/>
              </a:solidFill>
              <a:latin typeface="Calibri"/>
            </a:endParaRPr>
          </a:p>
          <a:p>
            <a:pPr marL="457199">
              <a:tabLst>
                <a:tab pos="91465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     (leipä </a:t>
            </a:r>
            <a:r>
              <a:rPr lang="fi-FI" sz="2798" dirty="0">
                <a:solidFill>
                  <a:srgbClr val="000000"/>
                </a:solidFill>
                <a:latin typeface="Calibri"/>
              </a:rPr>
              <a:t>vi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hannekset, hedelmät)</a:t>
            </a:r>
          </a:p>
          <a:p>
            <a:pPr marL="457199">
              <a:lnSpc>
                <a:spcPts val="3360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Laksatiivit 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(= 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ummetusta helpottavat </a:t>
            </a:r>
          </a:p>
          <a:p>
            <a:pPr marL="914653">
              <a:lnSpc>
                <a:spcPts val="3360"/>
              </a:lnSpc>
            </a:pP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lääkkeet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457199">
              <a:lnSpc>
                <a:spcPts val="3361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Runsas juominen</a:t>
            </a:r>
          </a:p>
          <a:p>
            <a:pPr marL="457199">
              <a:lnSpc>
                <a:spcPts val="3360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Peräruiske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Freeform 662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3" name="Picture 663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664" name="Picture 664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665" name="Freeform 66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9" name="Picture 669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670" name="Freeform 67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1" name="Picture 671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672" name="Freeform 67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673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674" name="Freeform 67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0" name="Picture 680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681" name="Freeform 68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4" name="Picture 684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685" name="Freeform 68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0" name="Picture 690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691" name="Freeform 69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2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5201" y="492715"/>
            <a:ext cx="10089642" cy="2119122"/>
          </a:xfrm>
          <a:prstGeom prst="rect">
            <a:avLst/>
          </a:prstGeom>
          <a:noFill/>
        </p:spPr>
      </p:pic>
      <p:pic>
        <p:nvPicPr>
          <p:cNvPr id="693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694" name="Freeform 694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69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496" y="4489704"/>
            <a:ext cx="1427988" cy="1427988"/>
          </a:xfrm>
          <a:prstGeom prst="rect">
            <a:avLst/>
          </a:prstGeom>
          <a:noFill/>
        </p:spPr>
      </p:pic>
      <p:pic>
        <p:nvPicPr>
          <p:cNvPr id="696" name="Picture 696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8371" y="4495800"/>
            <a:ext cx="1321308" cy="1321308"/>
          </a:xfrm>
          <a:prstGeom prst="rect">
            <a:avLst/>
          </a:prstGeom>
          <a:noFill/>
        </p:spPr>
      </p:pic>
      <p:sp>
        <p:nvSpPr>
          <p:cNvPr id="697" name="Rectangle 697"/>
          <p:cNvSpPr/>
          <p:nvPr/>
        </p:nvSpPr>
        <p:spPr>
          <a:xfrm>
            <a:off x="1726609" y="1338021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698" name="Rectangle 698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699" name="Rectangle 699"/>
          <p:cNvSpPr/>
          <p:nvPr/>
        </p:nvSpPr>
        <p:spPr>
          <a:xfrm>
            <a:off x="1010124" y="2449506"/>
            <a:ext cx="11154732" cy="20623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Virtsaaminen:</a:t>
            </a:r>
          </a:p>
          <a:p>
            <a:pPr marL="457174">
              <a:lnSpc>
                <a:spcPts val="3359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ihminen juo vähän, virtsaa erittyy vähän</a:t>
            </a:r>
          </a:p>
          <a:p>
            <a:pPr marL="457174">
              <a:lnSpc>
                <a:spcPts val="3360"/>
              </a:lnSpc>
              <a:tabLst>
                <a:tab pos="91475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Virtsaa jää virtsarakkoon -&gt; aiheuttaa henkilölle kipua</a:t>
            </a:r>
          </a:p>
          <a:p>
            <a:pPr marL="457174">
              <a:lnSpc>
                <a:spcPts val="3360"/>
              </a:lnSpc>
              <a:tabLst>
                <a:tab pos="9147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-&gt; tarvittaessa katetroidaan (= </a:t>
            </a:r>
            <a:r>
              <a:rPr lang="fi-FI" sz="2798" b="0" i="1" spc="0" baseline="0" dirty="0">
                <a:solidFill>
                  <a:srgbClr val="000000"/>
                </a:solidFill>
                <a:latin typeface="Calibri-Italic"/>
              </a:rPr>
              <a:t>virtsarakko tyhjennetään katetrin avulla.</a:t>
            </a:r>
          </a:p>
          <a:p>
            <a:pPr marL="457174">
              <a:lnSpc>
                <a:spcPts val="3362"/>
              </a:lnSpc>
              <a:tabLst>
                <a:tab pos="914754" algn="l"/>
              </a:tabLst>
            </a:pP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 	Katetri = ohut putki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700" name="Rectangle 700"/>
          <p:cNvSpPr/>
          <p:nvPr/>
        </p:nvSpPr>
        <p:spPr>
          <a:xfrm>
            <a:off x="6188075" y="6060491"/>
            <a:ext cx="2784805" cy="7775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Kuvat: Papunetin 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  <a:hlinkClick r:id="rId2"/>
              </a:rPr>
              <a:t>k</a:t>
            </a: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uvapankki, </a:t>
            </a:r>
          </a:p>
          <a:p>
            <a:pPr marL="0">
              <a:lnSpc>
                <a:spcPts val="2160"/>
              </a:lnSpc>
            </a:pPr>
            <a:r>
              <a:rPr lang="fi-FI" sz="1802" b="0" i="0" spc="0" baseline="0" dirty="0">
                <a:solidFill>
                  <a:srgbClr val="000000"/>
                </a:solidFill>
                <a:latin typeface="Calibri"/>
              </a:rPr>
              <a:t>papunet.net, Sergio Palao /</a:t>
            </a:r>
          </a:p>
          <a:p>
            <a:pPr marL="0">
              <a:lnSpc>
                <a:spcPts val="2161"/>
              </a:lnSpc>
            </a:pPr>
            <a:r>
              <a:rPr lang="fi-FI" sz="1800" b="0" i="0" spc="0" baseline="0" dirty="0">
                <a:solidFill>
                  <a:srgbClr val="000000"/>
                </a:solidFill>
                <a:latin typeface="Calibri"/>
              </a:rPr>
              <a:t>ARASAAC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Freeform 701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2" name="Picture 702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03" name="Picture 703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04" name="Freeform 70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8" name="Picture 708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09" name="Freeform 70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0" name="Picture 710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11" name="Freeform 71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2" name="Picture 712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13" name="Freeform 71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9" name="Picture 719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20" name="Freeform 72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3" name="Picture 723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24" name="Freeform 72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9" name="Picture 729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30" name="Freeform 73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1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362"/>
            <a:ext cx="10089642" cy="2119122"/>
          </a:xfrm>
          <a:prstGeom prst="rect">
            <a:avLst/>
          </a:prstGeom>
          <a:noFill/>
        </p:spPr>
      </p:pic>
      <p:pic>
        <p:nvPicPr>
          <p:cNvPr id="732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733" name="Freeform 733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Rectangle 734"/>
          <p:cNvSpPr/>
          <p:nvPr/>
        </p:nvSpPr>
        <p:spPr>
          <a:xfrm>
            <a:off x="1875003" y="1249798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735" name="Rectangle 735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736" name="Rectangle 736"/>
          <p:cNvSpPr/>
          <p:nvPr/>
        </p:nvSpPr>
        <p:spPr>
          <a:xfrm>
            <a:off x="1797255" y="2263154"/>
            <a:ext cx="10195099" cy="34576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Väsymys: </a:t>
            </a:r>
          </a:p>
          <a:p>
            <a:pPr marL="0">
              <a:lnSpc>
                <a:spcPts val="6723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kuolema lähestyy, ihminen on väsynyt</a:t>
            </a:r>
          </a:p>
          <a:p>
            <a:pPr marL="0">
              <a:lnSpc>
                <a:spcPts val="33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Nukkuminen ei auta väsymykseen!</a:t>
            </a:r>
          </a:p>
          <a:p>
            <a:pPr marL="457200">
              <a:lnSpc>
                <a:spcPts val="3359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tärkeää, että hoitaja on asiakkaan luona</a:t>
            </a:r>
          </a:p>
          <a:p>
            <a:pPr marL="457200">
              <a:lnSpc>
                <a:spcPts val="3361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Hoitaja keskustelee asiakkaan kanssa ja kuuntelee asiakasta</a:t>
            </a:r>
          </a:p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ihminen ei nuku riittävästi, hänestä tulee ärtyisä (=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kiukkuinen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 </a:t>
            </a:r>
          </a:p>
          <a:p>
            <a:pPr marL="0">
              <a:tabLst>
                <a:tab pos="457200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ja levoton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Freeform 7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8" name="Picture 7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39" name="Picture 7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40" name="Freeform 7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4" name="Picture 7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45" name="Freeform 7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6" name="Picture 7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47" name="Freeform 7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8" name="Picture 7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49" name="Freeform 7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5" name="Picture 7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56" name="Freeform 7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9" name="Picture 7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60" name="Freeform 7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5" name="Picture 7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66" name="Freeform 7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Rectangle 767"/>
          <p:cNvSpPr/>
          <p:nvPr/>
        </p:nvSpPr>
        <p:spPr>
          <a:xfrm>
            <a:off x="2038147" y="992404"/>
            <a:ext cx="8958436" cy="50829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4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  <a:p>
            <a:pPr marL="26822">
              <a:lnSpc>
                <a:spcPts val="4882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Kipu</a:t>
            </a:r>
          </a:p>
          <a:p>
            <a:pPr marL="26822">
              <a:lnSpc>
                <a:spcPts val="6723"/>
              </a:lnSpc>
            </a:pPr>
            <a:r>
              <a:rPr lang="fi-FI" sz="2795" b="0" i="0" spc="1841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Asiakkaan kipua täytyy arvioida ja kirjata säännöllisesti.</a:t>
            </a:r>
          </a:p>
          <a:p>
            <a:pPr marL="26822">
              <a:lnSpc>
                <a:spcPts val="6720"/>
              </a:lnSpc>
            </a:pPr>
            <a:r>
              <a:rPr lang="fi-FI" sz="2798" b="0" i="0" spc="1840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Kivun lääkkeetön hoitaminen, esim.:</a:t>
            </a:r>
          </a:p>
          <a:p>
            <a:pPr marL="484047">
              <a:lnSpc>
                <a:spcPts val="2890"/>
              </a:lnSpc>
            </a:pPr>
            <a:r>
              <a:rPr lang="fi-FI" sz="2400" b="0" i="0" spc="960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Hieronta, asentohoito, kylmä- ja lämpöhoito </a:t>
            </a:r>
          </a:p>
          <a:p>
            <a:pPr marL="484047">
              <a:lnSpc>
                <a:spcPts val="2880"/>
              </a:lnSpc>
            </a:pPr>
            <a:r>
              <a:rPr lang="fi-FI" sz="2400" b="0" i="0" spc="960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Rentoutuminen, musiikki, hengellisyys (rukous)</a:t>
            </a:r>
          </a:p>
          <a:p>
            <a:pPr marL="26822">
              <a:lnSpc>
                <a:spcPts val="5761"/>
              </a:lnSpc>
            </a:pPr>
            <a:r>
              <a:rPr lang="fi-FI" sz="2400" b="0" i="0" spc="1979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Kivun lääkehoito erilaisilla menetelmillä</a:t>
            </a:r>
          </a:p>
          <a:p>
            <a:pPr marL="641019">
              <a:lnSpc>
                <a:spcPts val="2880"/>
              </a:lnSpc>
              <a:tabLst>
                <a:tab pos="1009826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Ennaltaehkäisevä kivun hoitaminen! </a:t>
            </a:r>
          </a:p>
          <a:p>
            <a:pPr marL="1098219">
              <a:lnSpc>
                <a:spcPts val="2879"/>
              </a:lnSpc>
              <a:tabLst>
                <a:tab pos="1467026" algn="l"/>
              </a:tabLst>
            </a:pPr>
            <a:r>
              <a:rPr lang="fi-FI" sz="2400" b="0" i="0" spc="0" baseline="0" dirty="0">
                <a:solidFill>
                  <a:srgbClr val="3E3E3E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3E3E3E"/>
                </a:solidFill>
                <a:latin typeface="Calibri"/>
              </a:rPr>
              <a:t>Esim. annetaan kipulääke ennen suihkuun menoa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DAC2B7E-CC0D-A01A-5AF5-7FC3F5C364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040" y="-66170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Freeform 768"/>
          <p:cNvSpPr/>
          <p:nvPr/>
        </p:nvSpPr>
        <p:spPr>
          <a:xfrm>
            <a:off x="0" y="-19252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9" name="Picture 76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770" name="Picture 77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771" name="Freeform 77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5" name="Picture 77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776" name="Freeform 77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7" name="Picture 77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778" name="Freeform 77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9" name="Picture 77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780" name="Freeform 78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6" name="Picture 78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787" name="Freeform 78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0" name="Picture 79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791" name="Freeform 79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6" name="Picture 79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797" name="Freeform 79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Rectangle 798"/>
          <p:cNvSpPr/>
          <p:nvPr/>
        </p:nvSpPr>
        <p:spPr>
          <a:xfrm>
            <a:off x="1410286" y="1395210"/>
            <a:ext cx="10186443" cy="42684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4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  <a:p>
            <a:pPr marL="26822">
              <a:lnSpc>
                <a:spcPts val="7283"/>
              </a:lnSpc>
            </a:pPr>
            <a:r>
              <a:rPr lang="fi-FI" sz="2798" b="0" i="0" spc="820" baseline="0" dirty="0">
                <a:solidFill>
                  <a:srgbClr val="3E3E3E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chemeClr val="tx1"/>
                </a:solidFill>
                <a:latin typeface="Calibri"/>
              </a:rPr>
              <a:t>Kun hoidat saattohoidossa olevaa henkilöä</a:t>
            </a:r>
          </a:p>
          <a:p>
            <a:pPr marL="484047">
              <a:lnSpc>
                <a:spcPts val="2891"/>
              </a:lnSpc>
            </a:pPr>
            <a:r>
              <a:rPr lang="fi-FI" sz="2400" b="0" i="0" spc="960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chemeClr val="tx1"/>
                </a:solidFill>
                <a:latin typeface="Calibri"/>
              </a:rPr>
              <a:t>Tarkkaile hänen tilannetta ja oireita </a:t>
            </a:r>
            <a:r>
              <a:rPr lang="fi-FI" sz="2000" b="0" i="0" spc="0" baseline="0" dirty="0">
                <a:solidFill>
                  <a:schemeClr val="tx1"/>
                </a:solidFill>
                <a:latin typeface="Calibri"/>
              </a:rPr>
              <a:t>(kipu, hengenahdistus, pelko, pahoinvointi ym.)</a:t>
            </a:r>
          </a:p>
          <a:p>
            <a:pPr marL="484047">
              <a:lnSpc>
                <a:spcPts val="5760"/>
              </a:lnSpc>
            </a:pPr>
            <a:r>
              <a:rPr lang="fi-FI" sz="2402" b="0" i="0" spc="959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chemeClr val="tx1"/>
                </a:solidFill>
                <a:latin typeface="Calibri"/>
              </a:rPr>
              <a:t>Kerro (ja kirjaa) asiakkaan tilanteesta ja oireista toiselle hoitajalle, esim.</a:t>
            </a:r>
          </a:p>
          <a:p>
            <a:pPr marL="941247">
              <a:lnSpc>
                <a:spcPts val="2408"/>
              </a:lnSpc>
            </a:pPr>
            <a:r>
              <a:rPr lang="fi-FI" sz="2006" b="0" i="0" spc="1097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006" b="0" i="0" spc="0" baseline="0" dirty="0">
                <a:solidFill>
                  <a:schemeClr val="tx1"/>
                </a:solidFill>
                <a:latin typeface="Calibri"/>
              </a:rPr>
              <a:t>”Asiakkaalla oli vähän kipua, kun häntä hoidettiin vuoteessa”</a:t>
            </a:r>
          </a:p>
          <a:p>
            <a:pPr marL="941247">
              <a:lnSpc>
                <a:spcPts val="2401"/>
              </a:lnSpc>
            </a:pPr>
            <a:r>
              <a:rPr lang="fi-FI" sz="2004" b="0" i="0" spc="1098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004" b="0" i="0" spc="0" baseline="0" dirty="0">
                <a:solidFill>
                  <a:schemeClr val="tx1"/>
                </a:solidFill>
                <a:latin typeface="Calibri"/>
              </a:rPr>
              <a:t>”Asiakas söi vain kaksi lusikallista puuroa”</a:t>
            </a:r>
          </a:p>
          <a:p>
            <a:pPr marL="941247">
              <a:lnSpc>
                <a:spcPts val="2400"/>
              </a:lnSpc>
            </a:pPr>
            <a:r>
              <a:rPr lang="fi-FI" sz="2004" b="0" i="0" spc="1098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004" b="0" i="0" spc="0" baseline="0" dirty="0">
                <a:solidFill>
                  <a:schemeClr val="tx1"/>
                </a:solidFill>
                <a:latin typeface="Calibri"/>
              </a:rPr>
              <a:t>”Asiakas kuunteli musiikkia ja nukkui rauhallisesti”</a:t>
            </a:r>
          </a:p>
          <a:p>
            <a:pPr marL="941247">
              <a:lnSpc>
                <a:spcPts val="2400"/>
              </a:lnSpc>
            </a:pPr>
            <a:r>
              <a:rPr lang="fi-FI" sz="2004" b="0" i="0" spc="1098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004" b="0" i="0" spc="0" baseline="0" dirty="0">
                <a:solidFill>
                  <a:schemeClr val="tx1"/>
                </a:solidFill>
                <a:latin typeface="Calibri"/>
              </a:rPr>
              <a:t>”Asiakkaalla oli jalkakipua. Jalkojen hierominen auttoi kipuun”</a:t>
            </a:r>
          </a:p>
          <a:p>
            <a:pPr marL="941247">
              <a:lnSpc>
                <a:spcPts val="2400"/>
              </a:lnSpc>
            </a:pPr>
            <a:r>
              <a:rPr lang="fi-FI" sz="2006" b="0" i="0" spc="1097" baseline="0" dirty="0">
                <a:solidFill>
                  <a:schemeClr val="tx1"/>
                </a:solidFill>
                <a:latin typeface="ArialMT"/>
              </a:rPr>
              <a:t>•</a:t>
            </a:r>
            <a:r>
              <a:rPr lang="fi-FI" sz="2006" b="0" i="0" spc="0" baseline="0" dirty="0">
                <a:solidFill>
                  <a:schemeClr val="tx1"/>
                </a:solidFill>
                <a:latin typeface="Calibri"/>
              </a:rPr>
              <a:t>”Asiakas hengittää suu auki. Suuta kostutettu vedellä”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BFBEB84-FB3E-05A8-9500-428F2C9DF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7857" y="94771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137"/>
          <p:cNvSpPr/>
          <p:nvPr/>
        </p:nvSpPr>
        <p:spPr>
          <a:xfrm>
            <a:off x="730944" y="9922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39" name="Picture 1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0" name="Freeform 14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4" name="Picture 14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5" name="Freeform 14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" name="Picture 14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7" name="Freeform 14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" name="Picture 14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49" name="Freeform 14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6" name="Freeform 15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0" name="Freeform 16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5" name="Picture 16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6" name="Freeform 16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68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69" name="Rectangle 169"/>
          <p:cNvSpPr/>
          <p:nvPr/>
        </p:nvSpPr>
        <p:spPr>
          <a:xfrm>
            <a:off x="879043" y="502032"/>
            <a:ext cx="1902587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Sanastoa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1344302" y="1971591"/>
            <a:ext cx="9711232" cy="10369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Saattohoito =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Saattohoidossa hoidetaan kuolevaa ihmistä ja valmistaudutaan </a:t>
            </a:r>
          </a:p>
          <a:p>
            <a:pPr marL="0">
              <a:lnSpc>
                <a:spcPts val="2882"/>
              </a:lnSpc>
            </a:pP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lähestyvään kuolemaan. Ihmisellä on sairaus, jota ei voida enää parantaa eikä </a:t>
            </a:r>
          </a:p>
          <a:p>
            <a:pPr marL="0">
              <a:lnSpc>
                <a:spcPts val="2879"/>
              </a:lnSpc>
            </a:pP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sairauden etenemistä voida hidastaa. Kuolema on lähellä. 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1344302" y="3440787"/>
            <a:ext cx="10621497" cy="7393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Palliatiivinen hoito =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Oireiden hoitaminen = oireenmukainen hoito. Sairautta ei voida </a:t>
            </a:r>
          </a:p>
          <a:p>
            <a:pPr marL="0"/>
            <a:r>
              <a:rPr lang="fi-FI" sz="2402" i="1" dirty="0">
                <a:solidFill>
                  <a:srgbClr val="000000"/>
                </a:solidFill>
                <a:latin typeface="Calibri-Italic"/>
              </a:rPr>
              <a:t>p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arantaa, mutta sen oireita hoidetaan hyvin. Kuolema ei ole lähellä.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1344302" y="4229339"/>
            <a:ext cx="4599016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fi-FI" sz="2400" b="0" i="1" spc="0" baseline="0" dirty="0">
              <a:solidFill>
                <a:srgbClr val="000000"/>
              </a:solidFill>
              <a:latin typeface="Calibri-Italic"/>
            </a:endParaRPr>
          </a:p>
          <a:p>
            <a:pPr marL="0"/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DNR= do not resuscitate = ei elvytetä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696468" y="4932960"/>
            <a:ext cx="68953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Freeform 800"/>
          <p:cNvSpPr/>
          <p:nvPr/>
        </p:nvSpPr>
        <p:spPr>
          <a:xfrm>
            <a:off x="0" y="-95375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1" name="Picture 8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802" name="Picture 8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803" name="Freeform 8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7" name="Picture 8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808" name="Freeform 8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09" name="Picture 8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810" name="Freeform 8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1" name="Picture 8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812" name="Freeform 8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8" name="Picture 8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819" name="Freeform 8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2" name="Picture 8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823" name="Freeform 8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28" name="Picture 8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829" name="Freeform 8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Rectangle 830"/>
          <p:cNvSpPr/>
          <p:nvPr/>
        </p:nvSpPr>
        <p:spPr>
          <a:xfrm>
            <a:off x="1123492" y="1418336"/>
            <a:ext cx="9678520" cy="10472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2760"/>
              </a:lnSpc>
            </a:pPr>
            <a:r>
              <a:rPr lang="fi-FI" sz="2798" b="0" i="0" spc="0" baseline="0" dirty="0">
                <a:solidFill>
                  <a:srgbClr val="3E3E3E"/>
                </a:solidFill>
                <a:latin typeface="Calibri"/>
              </a:rPr>
              <a:t>Lähde: Ikääntyneiden osallisuus ja kuntoutuminen, 2022. 1. painos.</a:t>
            </a:r>
          </a:p>
          <a:p>
            <a:pPr marL="0">
              <a:lnSpc>
                <a:spcPts val="2689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Helsinki: Sanoma Pro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1C502C4C-ABAC-398A-5C41-BFE71893A8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5895" y="85227"/>
            <a:ext cx="3316511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 176">
            <a:hlinkClick r:id="rId2"/>
          </p:cNvPr>
          <p:cNvSpPr/>
          <p:nvPr/>
        </p:nvSpPr>
        <p:spPr>
          <a:xfrm>
            <a:off x="-68817" y="1563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" name="Picture 177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8" name="Picture 178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9" name="Freeform 17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4" name="Freeform 18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5" name="Picture 185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6" name="Freeform 18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7" name="Picture 187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8" name="Freeform 18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Freeform 19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4" name="Picture 194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5" name="Freeform 19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8" name="Picture 198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9" name="Freeform 19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4" name="Picture 204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5" name="Freeform 20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654" y="448844"/>
            <a:ext cx="10089642" cy="2119122"/>
          </a:xfrm>
          <a:prstGeom prst="rect">
            <a:avLst/>
          </a:prstGeom>
          <a:noFill/>
        </p:spPr>
      </p:pic>
      <p:pic>
        <p:nvPicPr>
          <p:cNvPr id="207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8" name="Freeform 208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Rectangle 209"/>
          <p:cNvSpPr/>
          <p:nvPr/>
        </p:nvSpPr>
        <p:spPr>
          <a:xfrm>
            <a:off x="1882998" y="1191317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210" name="Rectangle 210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11" name="Rectangle 211"/>
          <p:cNvSpPr/>
          <p:nvPr/>
        </p:nvSpPr>
        <p:spPr>
          <a:xfrm>
            <a:off x="1979859" y="2368026"/>
            <a:ext cx="8931347" cy="211734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Saattohoitopäätös:</a:t>
            </a:r>
          </a:p>
          <a:p>
            <a:pPr marL="457504">
              <a:lnSpc>
                <a:spcPts val="6722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Päätös tehdään yhdessä asiakkaan, omaisten, lääkärin ja </a:t>
            </a:r>
          </a:p>
          <a:p>
            <a:pPr marL="457504">
              <a:lnSpc>
                <a:spcPts val="3360"/>
              </a:lnSpc>
            </a:pPr>
            <a:r>
              <a:rPr lang="fi-FI" sz="2795" b="0" i="0" spc="1275" baseline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hoitohenkilökunnan kanssa</a:t>
            </a:r>
          </a:p>
          <a:p>
            <a:pPr marL="914679">
              <a:lnSpc>
                <a:spcPts val="3360"/>
              </a:lnSpc>
              <a:tabLst>
                <a:tab pos="137187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Päätös kirjataan asiakkaan tietoihin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 213">
            <a:hlinkClick r:id="rId2"/>
          </p:cNvPr>
          <p:cNvSpPr/>
          <p:nvPr/>
        </p:nvSpPr>
        <p:spPr>
          <a:xfrm>
            <a:off x="126492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4" name="Picture 214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5" name="Picture 215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6" name="Freeform 21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21" name="Freeform 22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2" name="Picture 222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23" name="Freeform 22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4" name="Picture 224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5" name="Freeform 22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1" name="Picture 231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32" name="Freeform 23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5" name="Picture 235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6" name="Freeform 23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" name="Picture 241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42" name="Freeform 24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3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93" y="653924"/>
            <a:ext cx="10089642" cy="2119122"/>
          </a:xfrm>
          <a:prstGeom prst="rect">
            <a:avLst/>
          </a:prstGeom>
          <a:noFill/>
        </p:spPr>
      </p:pic>
      <p:pic>
        <p:nvPicPr>
          <p:cNvPr id="244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45" name="Freeform 245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Rectangle 246"/>
          <p:cNvSpPr/>
          <p:nvPr/>
        </p:nvSpPr>
        <p:spPr>
          <a:xfrm>
            <a:off x="1806717" y="1251134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48" name="Rectangle 248"/>
          <p:cNvSpPr/>
          <p:nvPr/>
        </p:nvSpPr>
        <p:spPr>
          <a:xfrm>
            <a:off x="1482025" y="2415704"/>
            <a:ext cx="10510329" cy="33978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Kuolemaan valmistautuminen:</a:t>
            </a:r>
          </a:p>
          <a:p>
            <a:pPr marL="457504">
              <a:lnSpc>
                <a:spcPts val="3360"/>
              </a:lnSpc>
              <a:tabLst>
                <a:tab pos="90553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Saattohoidon aikana valmistaudutaan kuolemaan ja luopumiseen</a:t>
            </a:r>
          </a:p>
          <a:p>
            <a:pPr marL="457504">
              <a:lnSpc>
                <a:spcPts val="6721"/>
              </a:lnSpc>
              <a:tabLst>
                <a:tab pos="90553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tärkeää, että kuoleva ihminen ja hänen omaiset voivat puhua</a:t>
            </a:r>
          </a:p>
          <a:p>
            <a:pPr marL="457504">
              <a:lnSpc>
                <a:spcPts val="3360"/>
              </a:lnSpc>
              <a:tabLst>
                <a:tab pos="94363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kuolemaan liittyvistä asioista ja he saavat tukea</a:t>
            </a:r>
          </a:p>
          <a:p>
            <a:pPr marL="457504">
              <a:lnSpc>
                <a:spcPts val="6722"/>
              </a:lnSpc>
              <a:tabLst>
                <a:tab pos="914678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Ikääntyneen ihmisen kuolema on helpompi ymmärtää kuin nuoren</a:t>
            </a:r>
          </a:p>
          <a:p>
            <a:pPr marL="457504">
              <a:lnSpc>
                <a:spcPts val="3360"/>
              </a:lnSpc>
              <a:tabLst>
                <a:tab pos="94363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ihmisen tai lapsen kuolema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49">
            <a:hlinkClick r:id="rId2"/>
          </p:cNvPr>
          <p:cNvSpPr/>
          <p:nvPr/>
        </p:nvSpPr>
        <p:spPr>
          <a:xfrm>
            <a:off x="0" y="12697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0" name="Picture 250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51" name="Picture 251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52" name="Freeform 25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8" name="Picture 258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9" name="Freeform 25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0" name="Picture 260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61" name="Freeform 26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" name="Picture 267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8" name="Freeform 26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1" name="Picture 271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72" name="Freeform 27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7" name="Picture 277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8" name="Freeform 27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1"/>
            <a:ext cx="10089642" cy="2119122"/>
          </a:xfrm>
          <a:prstGeom prst="rect">
            <a:avLst/>
          </a:prstGeom>
          <a:noFill/>
        </p:spPr>
      </p:pic>
      <p:pic>
        <p:nvPicPr>
          <p:cNvPr id="280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81" name="Freeform 281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Rectangle 282"/>
          <p:cNvSpPr/>
          <p:nvPr/>
        </p:nvSpPr>
        <p:spPr>
          <a:xfrm>
            <a:off x="1620904" y="1280135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283" name="Rectangle 283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84" name="Rectangle 284"/>
          <p:cNvSpPr/>
          <p:nvPr/>
        </p:nvSpPr>
        <p:spPr>
          <a:xfrm>
            <a:off x="1756097" y="2546671"/>
            <a:ext cx="9200779" cy="29709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Suru:</a:t>
            </a:r>
          </a:p>
          <a:p>
            <a:pPr marL="457555">
              <a:lnSpc>
                <a:spcPts val="6719"/>
              </a:lnSpc>
              <a:tabLst>
                <a:tab pos="90561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luonnollinen tunne saattohoidossa</a:t>
            </a:r>
          </a:p>
          <a:p>
            <a:pPr marL="457555">
              <a:lnSpc>
                <a:spcPts val="3363"/>
              </a:lnSpc>
              <a:tabLst>
                <a:tab pos="90561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Ihmiset surevat eri tavalla</a:t>
            </a:r>
          </a:p>
          <a:p>
            <a:pPr marL="914755">
              <a:lnSpc>
                <a:spcPts val="336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Toinen ihmisen näyttää surun muille </a:t>
            </a:r>
          </a:p>
          <a:p>
            <a:pPr marL="914755">
              <a:lnSpc>
                <a:spcPts val="3360"/>
              </a:lnSpc>
            </a:pPr>
            <a:r>
              <a:rPr lang="fi-FI" sz="2795" b="0" i="0" spc="1277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Toinen ihminen suree hiljaa ja surua on vaikea huomata</a:t>
            </a:r>
          </a:p>
          <a:p>
            <a:pPr marL="914755">
              <a:lnSpc>
                <a:spcPts val="3360"/>
              </a:lnSpc>
            </a:pPr>
            <a:r>
              <a:rPr lang="fi-FI" sz="2798" b="0" i="0" spc="1276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Ihmisillä on oikeus näyttää surua eri tavoilla!</a:t>
            </a:r>
          </a:p>
        </p:txBody>
      </p:sp>
      <p:sp>
        <p:nvSpPr>
          <p:cNvPr id="285" name="Rectangle 285"/>
          <p:cNvSpPr/>
          <p:nvPr/>
        </p:nvSpPr>
        <p:spPr>
          <a:xfrm>
            <a:off x="1275333" y="6591986"/>
            <a:ext cx="322565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1276" baseline="0" dirty="0">
                <a:solidFill>
                  <a:srgbClr val="000000"/>
                </a:solidFill>
                <a:latin typeface="Calibri"/>
              </a:rPr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 286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7" name="Picture 287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88" name="Picture 288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89" name="Freeform 289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3" name="Picture 293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94" name="Freeform 294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5" name="Picture 295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96" name="Freeform 296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4" name="Picture 304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05" name="Freeform 305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" name="Picture 308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09" name="Freeform 309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15" name="Freeform 315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6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492" y="367477"/>
            <a:ext cx="10089642" cy="2119122"/>
          </a:xfrm>
          <a:prstGeom prst="rect">
            <a:avLst/>
          </a:prstGeom>
          <a:noFill/>
        </p:spPr>
      </p:pic>
      <p:pic>
        <p:nvPicPr>
          <p:cNvPr id="317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18" name="Freeform 318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Rectangle 319"/>
          <p:cNvSpPr/>
          <p:nvPr/>
        </p:nvSpPr>
        <p:spPr>
          <a:xfrm>
            <a:off x="1748835" y="1200033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320" name="Rectangle 320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21" name="Rectangle 321"/>
          <p:cNvSpPr/>
          <p:nvPr/>
        </p:nvSpPr>
        <p:spPr>
          <a:xfrm>
            <a:off x="1707984" y="2091149"/>
            <a:ext cx="10284370" cy="37999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Saattohoito:</a:t>
            </a:r>
          </a:p>
          <a:p>
            <a:pPr marL="0">
              <a:lnSpc>
                <a:spcPts val="39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Saattohoidossa on tärkeää hyvä oireiden hoitaminen ja kärsimyksen </a:t>
            </a:r>
          </a:p>
          <a:p>
            <a:pPr marL="457200">
              <a:lnSpc>
                <a:spcPts val="3360"/>
              </a:lnSpc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vähentäminen </a:t>
            </a:r>
          </a:p>
          <a:p>
            <a:pPr marL="457200">
              <a:lnSpc>
                <a:spcPts val="3961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Hyvä perushoito</a:t>
            </a:r>
          </a:p>
          <a:p>
            <a:pPr marL="457200">
              <a:lnSpc>
                <a:spcPts val="3960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Tuetaan asiakasta ja läheisiä</a:t>
            </a:r>
          </a:p>
          <a:p>
            <a:pPr marL="457200">
              <a:lnSpc>
                <a:spcPts val="3960"/>
              </a:lnSpc>
              <a:tabLst>
                <a:tab pos="91442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Huomioidaan asiakkaan ja läheisten toiveet</a:t>
            </a:r>
          </a:p>
          <a:p>
            <a:pPr marL="457200">
              <a:lnSpc>
                <a:spcPts val="3962"/>
              </a:lnSpc>
              <a:tabLst>
                <a:tab pos="9144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Ollaan asiakkaan vierellä / lähellä</a:t>
            </a:r>
          </a:p>
          <a:p>
            <a:pPr marL="914425">
              <a:lnSpc>
                <a:spcPts val="3959"/>
              </a:lnSpc>
              <a:tabLst>
                <a:tab pos="1371625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Kuoleva ihminen saa olla myös yksin, jos hän haluaa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reeform 322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24" name="Picture 324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25" name="Freeform 325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9" name="Picture 329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30" name="Freeform 330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" name="Picture 331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32" name="Freeform 332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3" name="Picture 333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34" name="Freeform 334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0" name="Picture 340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41" name="Freeform 341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4" name="Picture 344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45" name="Freeform 345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0" name="Picture 350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51" name="Freeform 351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2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105" y="74857"/>
            <a:ext cx="10089642" cy="2119122"/>
          </a:xfrm>
          <a:prstGeom prst="rect">
            <a:avLst/>
          </a:prstGeom>
          <a:noFill/>
        </p:spPr>
      </p:pic>
      <p:pic>
        <p:nvPicPr>
          <p:cNvPr id="353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54" name="Freeform 354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Rectangle 355"/>
          <p:cNvSpPr/>
          <p:nvPr/>
        </p:nvSpPr>
        <p:spPr>
          <a:xfrm>
            <a:off x="1763200" y="1190819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356" name="Rectangle 356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57" name="Rectangle 357"/>
          <p:cNvSpPr/>
          <p:nvPr/>
        </p:nvSpPr>
        <p:spPr>
          <a:xfrm>
            <a:off x="1885790" y="2125867"/>
            <a:ext cx="10185032" cy="34006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Hoitotahto: </a:t>
            </a:r>
          </a:p>
          <a:p>
            <a:pPr marL="0">
              <a:lnSpc>
                <a:spcPts val="289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Ihmisen oma tahto siitä, miten häntä hoidetaan, jos hän ei itse enää pysty 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kertomaan omaa tahtoaan</a:t>
            </a:r>
          </a:p>
          <a:p>
            <a:pPr marL="0">
              <a:lnSpc>
                <a:spcPts val="5760"/>
              </a:lnSpc>
            </a:pPr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 Haluaako ihminen sellaista hoitoa, joka pitkittää hänen elämää, vaikka tilanne </a:t>
            </a:r>
          </a:p>
          <a:p>
            <a:pPr marL="0">
              <a:lnSpc>
                <a:spcPts val="2882"/>
              </a:lnSpc>
              <a:tabLst>
                <a:tab pos="409955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olisi huono (esim. tehohoito, hengityskone tms. elämää keinotekoisesti </a:t>
            </a:r>
          </a:p>
          <a:p>
            <a:pPr marL="0">
              <a:lnSpc>
                <a:spcPts val="2880"/>
              </a:lnSpc>
              <a:tabLst>
                <a:tab pos="457200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	ylläpitävä hoito)</a:t>
            </a:r>
          </a:p>
          <a:p>
            <a:pPr marL="0"/>
            <a:r>
              <a:rPr lang="fi-FI" sz="2400" b="0" i="0" spc="1860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Hoitotahto voi olla kirjallinen tai ihminen voi kertoa hoitotahdon suullisesti </a:t>
            </a:r>
          </a:p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     hoitajalle ja asia kirjataan asiakkaan tietoihin</a:t>
            </a:r>
          </a:p>
        </p:txBody>
      </p:sp>
      <p:sp>
        <p:nvSpPr>
          <p:cNvPr id="358" name="Rectangle 358"/>
          <p:cNvSpPr/>
          <p:nvPr/>
        </p:nvSpPr>
        <p:spPr>
          <a:xfrm>
            <a:off x="654405" y="5346192"/>
            <a:ext cx="6888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59" name="Rectangle 359"/>
          <p:cNvSpPr/>
          <p:nvPr/>
        </p:nvSpPr>
        <p:spPr>
          <a:xfrm>
            <a:off x="1885790" y="5643514"/>
            <a:ext cx="6501135" cy="3523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1859" baseline="0" dirty="0">
                <a:solidFill>
                  <a:srgbClr val="000000"/>
                </a:solidFill>
                <a:latin typeface="ArialMT"/>
              </a:rPr>
              <a:t>•</a:t>
            </a:r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Asiakkaan tekemää hoitotahtoa täytyy noudattaa!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Freeform 360">
            <a:hlinkClick r:id="rId2"/>
          </p:cNvPr>
          <p:cNvSpPr/>
          <p:nvPr/>
        </p:nvSpPr>
        <p:spPr>
          <a:xfrm>
            <a:off x="12699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1" name="Picture 361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62" name="Picture 362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63" name="Freeform 36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7" name="Picture 367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68" name="Freeform 36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" name="Picture 369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70" name="Freeform 37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1" name="Picture 371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72" name="Freeform 37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8" name="Picture 378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79" name="Freeform 37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83" name="Freeform 38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89" name="Freeform 38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4425"/>
            <a:ext cx="10089642" cy="2119122"/>
          </a:xfrm>
          <a:prstGeom prst="rect">
            <a:avLst/>
          </a:prstGeom>
          <a:noFill/>
        </p:spPr>
      </p:pic>
      <p:pic>
        <p:nvPicPr>
          <p:cNvPr id="391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92" name="Freeform 392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Rectangle 393"/>
          <p:cNvSpPr/>
          <p:nvPr/>
        </p:nvSpPr>
        <p:spPr>
          <a:xfrm>
            <a:off x="1958804" y="1114360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394" name="Rectangle 394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95" name="Rectangle 395"/>
          <p:cNvSpPr/>
          <p:nvPr/>
        </p:nvSpPr>
        <p:spPr>
          <a:xfrm>
            <a:off x="1958804" y="2168836"/>
            <a:ext cx="3106523" cy="355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Kotisaattohoito (1/2):</a:t>
            </a:r>
          </a:p>
        </p:txBody>
      </p:sp>
      <p:sp>
        <p:nvSpPr>
          <p:cNvPr id="396" name="Rectangle 396"/>
          <p:cNvSpPr/>
          <p:nvPr/>
        </p:nvSpPr>
        <p:spPr>
          <a:xfrm>
            <a:off x="1526202" y="2959223"/>
            <a:ext cx="10275249" cy="1880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saa asua kotona elämän loppuun asti, jos hän itse haluaa</a:t>
            </a:r>
          </a:p>
          <a:p>
            <a:pPr marL="0">
              <a:lnSpc>
                <a:spcPts val="4563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Kotiin järjestetään tarvittava hoito </a:t>
            </a:r>
          </a:p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Suunnitellaan, mitä apua henkilö tarvitsee kotiin, mitä apuvälineitä </a:t>
            </a:r>
          </a:p>
          <a:p>
            <a:pPr marL="0">
              <a:tabLst>
                <a:tab pos="457200" algn="l"/>
              </a:tabLst>
            </a:pPr>
            <a:r>
              <a:rPr lang="fi-FI" sz="2795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henkilö 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tarvitsee kotiin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Freeform 397">
            <a:hlinkClick r:id="rId2"/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8" name="Picture 398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99" name="Picture 399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00" name="Freeform 40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4" name="Picture 404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05" name="Freeform 40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6" name="Picture 406">
            <a:hlinkClick r:id="rId2"/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07" name="Freeform 40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8" name="Picture 408">
            <a:hlinkClick r:id="rId2"/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09" name="Freeform 40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5" name="Picture 415">
            <a:hlinkClick r:id="rId2"/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16" name="Freeform 41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9" name="Picture 419">
            <a:hlinkClick r:id="rId2"/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20" name="Freeform 42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" name="Picture 425">
            <a:hlinkClick r:id="rId2"/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26" name="Freeform 42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7" name="Picture 20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1"/>
            <a:ext cx="10089642" cy="2119122"/>
          </a:xfrm>
          <a:prstGeom prst="rect">
            <a:avLst/>
          </a:prstGeom>
          <a:noFill/>
        </p:spPr>
      </p:pic>
      <p:pic>
        <p:nvPicPr>
          <p:cNvPr id="428" name="Picture 1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29" name="Freeform 429">
            <a:hlinkClick r:id="rId2"/>
          </p:cNvPr>
          <p:cNvSpPr/>
          <p:nvPr/>
        </p:nvSpPr>
        <p:spPr>
          <a:xfrm>
            <a:off x="7841233" y="6066498"/>
            <a:ext cx="64008" cy="16764"/>
          </a:xfrm>
          <a:custGeom>
            <a:avLst/>
            <a:gdLst/>
            <a:ahLst/>
            <a:cxnLst/>
            <a:rect l="0" t="0" r="0" b="0"/>
            <a:pathLst>
              <a:path w="64008" h="16764">
                <a:moveTo>
                  <a:pt x="0" y="16764"/>
                </a:moveTo>
                <a:lnTo>
                  <a:pt x="64008" y="16764"/>
                </a:lnTo>
                <a:lnTo>
                  <a:pt x="64008" y="0"/>
                </a:lnTo>
                <a:lnTo>
                  <a:pt x="0" y="0"/>
                </a:lnTo>
                <a:lnTo>
                  <a:pt x="0" y="16764"/>
                </a:lnTo>
                <a:close/>
              </a:path>
            </a:pathLst>
          </a:custGeom>
          <a:solidFill>
            <a:srgbClr val="0563C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430"/>
          <p:cNvSpPr/>
          <p:nvPr/>
        </p:nvSpPr>
        <p:spPr>
          <a:xfrm>
            <a:off x="1604643" y="1249798"/>
            <a:ext cx="8143537" cy="507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8" b="1" i="0" spc="0" baseline="0" dirty="0">
                <a:solidFill>
                  <a:srgbClr val="3E3E3E"/>
                </a:solidFill>
                <a:latin typeface="Calibri-Bold"/>
              </a:rPr>
              <a:t>Kuoleman lähestyminen ja saattohoito</a:t>
            </a:r>
          </a:p>
        </p:txBody>
      </p:sp>
      <p:sp>
        <p:nvSpPr>
          <p:cNvPr id="431" name="Rectangle 431"/>
          <p:cNvSpPr/>
          <p:nvPr/>
        </p:nvSpPr>
        <p:spPr>
          <a:xfrm>
            <a:off x="8858757" y="5836692"/>
            <a:ext cx="63550" cy="254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1800" b="0" i="0" spc="0" baseline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432" name="Rectangle 432"/>
          <p:cNvSpPr/>
          <p:nvPr/>
        </p:nvSpPr>
        <p:spPr>
          <a:xfrm>
            <a:off x="1604643" y="2211187"/>
            <a:ext cx="10481691" cy="309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Kotisaattohoito (2/2):</a:t>
            </a:r>
          </a:p>
          <a:p>
            <a:pPr marL="0">
              <a:lnSpc>
                <a:spcPts val="45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Omaisia ohjataan siitä, miten toimitaan, kun asiakas kuolee kotona</a:t>
            </a:r>
          </a:p>
          <a:p>
            <a:pPr marL="457200">
              <a:lnSpc>
                <a:spcPts val="4560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Minne kuolemasta ilmoitetaan</a:t>
            </a:r>
          </a:p>
          <a:p>
            <a:pPr marL="457200">
              <a:lnSpc>
                <a:spcPts val="4563"/>
              </a:lnSpc>
              <a:tabLst>
                <a:tab pos="9143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Mistä omainen saa kuolintodistuksen</a:t>
            </a:r>
          </a:p>
          <a:p>
            <a:pPr marL="0">
              <a:lnSpc>
                <a:spcPts val="39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Kun saattohoidossa oleva ihminen kuolee kotona, siitä ilmoitetaan</a:t>
            </a:r>
          </a:p>
          <a:p>
            <a:pPr marL="0">
              <a:lnSpc>
                <a:spcPts val="3960"/>
              </a:lnSpc>
              <a:tabLst>
                <a:tab pos="486155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 	esim. kotisairaalaan tai kotisairaanhoitajalle, siitä ei ilmoiteta poliisille</a:t>
            </a:r>
          </a:p>
        </p:txBody>
      </p:sp>
      <p:sp>
        <p:nvSpPr>
          <p:cNvPr id="433" name="Rectangle 433"/>
          <p:cNvSpPr/>
          <p:nvPr/>
        </p:nvSpPr>
        <p:spPr>
          <a:xfrm>
            <a:off x="1632313" y="5468160"/>
            <a:ext cx="9953780" cy="410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ihminen kuolee yllättäen kotona, siitä täytyy ilmoittaa poliisille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1174</Words>
  <Application>Microsoft Office PowerPoint</Application>
  <PresentationFormat>Laajakuva</PresentationFormat>
  <Paragraphs>210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ArialMT</vt:lpstr>
      <vt:lpstr>Calibri-Bold</vt:lpstr>
      <vt:lpstr>Arial</vt:lpstr>
      <vt:lpstr>Calibri</vt:lpstr>
      <vt:lpstr>Calibri-Italic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1</cp:revision>
  <dcterms:modified xsi:type="dcterms:W3CDTF">2024-06-19T09:36:15Z</dcterms:modified>
</cp:coreProperties>
</file>