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0" r:id="rId5"/>
    <p:sldId id="266" r:id="rId6"/>
    <p:sldId id="258" r:id="rId7"/>
    <p:sldId id="298" r:id="rId8"/>
    <p:sldId id="302" r:id="rId9"/>
    <p:sldId id="299" r:id="rId10"/>
    <p:sldId id="301" r:id="rId11"/>
    <p:sldId id="303" r:id="rId12"/>
    <p:sldId id="300" r:id="rId13"/>
    <p:sldId id="30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D4F9B-2B00-49D0-A7DF-840CAC327AC4}" v="1" dt="2021-11-30T11:47:21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u Kekkonen" userId="S::tkekkone@omnia.fi::c244f371-a7c7-4582-b193-e9b16847b77d" providerId="AD" clId="Web-{2CCD4F9B-2B00-49D0-A7DF-840CAC327AC4}"/>
    <pc:docChg chg="delSld">
      <pc:chgData name="Taru Kekkonen" userId="S::tkekkone@omnia.fi::c244f371-a7c7-4582-b193-e9b16847b77d" providerId="AD" clId="Web-{2CCD4F9B-2B00-49D0-A7DF-840CAC327AC4}" dt="2021-11-30T11:47:21.668" v="0"/>
      <pc:docMkLst>
        <pc:docMk/>
      </pc:docMkLst>
      <pc:sldChg chg="del">
        <pc:chgData name="Taru Kekkonen" userId="S::tkekkone@omnia.fi::c244f371-a7c7-4582-b193-e9b16847b77d" providerId="AD" clId="Web-{2CCD4F9B-2B00-49D0-A7DF-840CAC327AC4}" dt="2021-11-30T11:47:21.668" v="0"/>
        <pc:sldMkLst>
          <pc:docMk/>
          <pc:sldMk cId="849199565" sldId="2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46A93-4BDC-48D4-BF67-B48216133731}" type="datetimeFigureOut">
              <a:rPr lang="fi-FI" smtClean="0"/>
              <a:t>30.11.2021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69CA2-D5FB-4C95-81A8-2D50ACAFC8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34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AC784-19A7-4F5F-805E-37E1E8C6FC61}" type="datetimeFigureOut">
              <a:rPr lang="fi-FI" smtClean="0"/>
              <a:t>30.11.2021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6D51-36CE-4CD4-A753-B3178D82F2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87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7800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A46B3E9D-2126-49BB-B53D-AA9F46EE99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667" y="6049730"/>
            <a:ext cx="2701427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VÄLIOTSIKKO</a:t>
            </a:r>
            <a:endParaRPr lang="en-US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VÄLIOTSIKKO</a:t>
            </a:r>
            <a:endParaRPr lang="en-US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1082166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C92422-54CE-4904-9B69-D06D8FC32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2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10822272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517652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3" hasCustomPrompt="1"/>
          </p:nvPr>
        </p:nvSpPr>
        <p:spPr>
          <a:xfrm>
            <a:off x="6361807" y="1956647"/>
            <a:ext cx="5176526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5982BA3-839D-4DD7-B508-13AF3E733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8000"/>
            <a:ext cx="3476094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75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8000"/>
            <a:ext cx="3476094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74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8000"/>
            <a:ext cx="3476093" cy="687599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11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7999"/>
            <a:ext cx="3476092" cy="6875997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9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9"/>
            <a:ext cx="3476092" cy="6875997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7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92624" y="-17997"/>
            <a:ext cx="3476091" cy="6875993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03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5" cy="687800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86B19AA-56B8-41FA-BA6E-379B9649B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667" y="6049730"/>
            <a:ext cx="2701427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5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_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7"/>
            <a:ext cx="3476090" cy="6875993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40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ältösivu_kuvalla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624" y="-17995"/>
            <a:ext cx="3476089" cy="6875989"/>
          </a:xfrm>
          <a:prstGeom prst="rect">
            <a:avLst/>
          </a:prstGeom>
        </p:spPr>
      </p:pic>
      <p:sp>
        <p:nvSpPr>
          <p:cNvPr id="11" name="Suorakulmio 4"/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2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0688" y="911183"/>
            <a:ext cx="7109855" cy="92333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800" kern="1300" cap="all" spc="3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721294" y="1956647"/>
            <a:ext cx="7109249" cy="4067164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aseline="0">
                <a:latin typeface="+mn-lt"/>
              </a:defRPr>
            </a:lvl1pPr>
            <a:lvl2pPr marL="742950" indent="-360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000" baseline="0">
                <a:latin typeface="+mn-lt"/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74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3" cy="6878004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5D7D2CF-7280-4CD2-9DBD-2AE676A0B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667" y="6049730"/>
            <a:ext cx="2701427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7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11977"/>
            <a:ext cx="12192003" cy="361950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4247220"/>
            <a:ext cx="12192000" cy="2048805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347EC5E-5ABA-48C7-821E-D6B33DB18D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667" y="6049730"/>
            <a:ext cx="2701427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" y="732160"/>
            <a:ext cx="12189819" cy="180441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3124200"/>
            <a:ext cx="12192000" cy="21526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6BB04EF-BA11-417C-BECF-4F2CAECF0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667" y="6049730"/>
            <a:ext cx="2701427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raina otsiko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732000"/>
            <a:ext cx="12191974" cy="18047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3124200"/>
            <a:ext cx="12192000" cy="215265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7FD971C-25A3-4FD1-B28D-F3D6A9D62B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667" y="6049730"/>
            <a:ext cx="2701427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raina otsikolla ja leipiks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732000"/>
            <a:ext cx="12191974" cy="180473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" y="2956758"/>
            <a:ext cx="12192000" cy="103872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5" name="Date Placeholder 2"/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2" hasCustomPrompt="1"/>
          </p:nvPr>
        </p:nvSpPr>
        <p:spPr>
          <a:xfrm>
            <a:off x="5" y="3995484"/>
            <a:ext cx="12191983" cy="24053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1pPr>
            <a:lvl2pPr marL="38295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2pPr>
            <a:lvl3pPr marL="914400" indent="0" algn="ctr">
              <a:spcBef>
                <a:spcPts val="0"/>
              </a:spcBef>
              <a:spcAft>
                <a:spcPts val="600"/>
              </a:spcAft>
              <a:buFontTx/>
              <a:buNone/>
              <a:defRPr sz="2000" baseline="0">
                <a:latin typeface="+mn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C36BBD3-4080-4CF7-9580-6593292F18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667" y="6049730"/>
            <a:ext cx="2701427" cy="68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VÄLIOTSIKKO</a:t>
            </a:r>
            <a:endParaRPr lang="en-US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tx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_tiile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956" y="2670561"/>
            <a:ext cx="1138177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kern="1300" cap="all" spc="500" baseline="0">
                <a:latin typeface="Arial Black"/>
                <a:cs typeface="Arial Black"/>
              </a:defRPr>
            </a:lvl1pPr>
          </a:lstStyle>
          <a:p>
            <a:r>
              <a:rPr lang="fi-FI"/>
              <a:t>VÄLIOTSIKKO</a:t>
            </a:r>
            <a:endParaRPr lang="en-US"/>
          </a:p>
        </p:txBody>
      </p:sp>
      <p:sp>
        <p:nvSpPr>
          <p:cNvPr id="10" name="Suorakulmio 4">
            <a:extLst>
              <a:ext uri="{FF2B5EF4-FFF2-40B4-BE49-F238E27FC236}">
                <a16:creationId xmlns:a16="http://schemas.microsoft.com/office/drawing/2014/main" id="{F3F8F7B9-2A2D-49D3-9E3F-3E6C9C71D898}"/>
              </a:ext>
            </a:extLst>
          </p:cNvPr>
          <p:cNvSpPr/>
          <p:nvPr userDrawn="1"/>
        </p:nvSpPr>
        <p:spPr>
          <a:xfrm>
            <a:off x="361200" y="363526"/>
            <a:ext cx="11469600" cy="6132524"/>
          </a:xfrm>
          <a:prstGeom prst="rect">
            <a:avLst/>
          </a:prstGeom>
          <a:noFill/>
          <a:ln w="88900" cmpd="sng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Georgia"/>
            </a:endParaRP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C9D76EAE-0BA0-4F11-A688-5474D8C406F1}"/>
              </a:ext>
            </a:extLst>
          </p:cNvPr>
          <p:cNvSpPr txBox="1">
            <a:spLocks/>
          </p:cNvSpPr>
          <p:nvPr userDrawn="1"/>
        </p:nvSpPr>
        <p:spPr>
          <a:xfrm>
            <a:off x="11542960" y="-3765"/>
            <a:ext cx="516473" cy="31574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29D6348-BD6D-40AE-95AF-A7E9A2621983}" type="slidenum">
              <a:rPr lang="fi-FI" sz="900" smtClean="0">
                <a:latin typeface="+mn-lt"/>
              </a:rPr>
              <a:pPr algn="ctr"/>
              <a:t>‹#›</a:t>
            </a:fld>
            <a:endParaRPr lang="en-US" sz="900">
              <a:latin typeface="+mn-lt"/>
            </a:endParaRP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CE24B02B-B8A2-426E-93FB-2F91E30C09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46312" y="6547600"/>
            <a:ext cx="1443025" cy="310400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+mn-lt"/>
                <a:cs typeface="Arial" panose="020B0604020202020204" pitchFamily="34" charset="0"/>
              </a:defRPr>
            </a:lvl1pPr>
          </a:lstStyle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C51480CA-5BE7-406A-A00D-836B7BBC0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3020" y="6547600"/>
            <a:ext cx="4114800" cy="31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4431601-6093-43A8-A289-C7A48DDB72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17" y="5904855"/>
            <a:ext cx="389797" cy="42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80" r:id="rId2"/>
    <p:sldLayoutId id="2147483684" r:id="rId3"/>
    <p:sldLayoutId id="2147483675" r:id="rId4"/>
    <p:sldLayoutId id="2147483672" r:id="rId5"/>
    <p:sldLayoutId id="2147483674" r:id="rId6"/>
    <p:sldLayoutId id="2147483676" r:id="rId7"/>
    <p:sldLayoutId id="2147483654" r:id="rId8"/>
    <p:sldLayoutId id="2147483681" r:id="rId9"/>
    <p:sldLayoutId id="2147483682" r:id="rId10"/>
    <p:sldLayoutId id="2147483683" r:id="rId11"/>
    <p:sldLayoutId id="2147483657" r:id="rId12"/>
    <p:sldLayoutId id="2147483661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1" r:id="rId20"/>
    <p:sldLayoutId id="214748367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D94E90D-BB74-4753-9C68-71D250557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" y="4247220"/>
            <a:ext cx="12801600" cy="2048805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fi-FI" dirty="0"/>
              <a:t>Toivo-hanke</a:t>
            </a:r>
            <a:br>
              <a:rPr lang="fi-FI" dirty="0"/>
            </a:br>
            <a:r>
              <a:rPr lang="fi-FI" dirty="0"/>
              <a:t>lukion Opintojakson FY02 suunnittelurunko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753233A-460A-4359-B012-5A4EC4EDE88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prstGeom prst="rect">
            <a:avLst/>
          </a:prstGeom>
        </p:spPr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1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EDB3-4CFA-460E-821D-D55850B2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en-US" dirty="0" err="1"/>
              <a:t>Yhteenveto</a:t>
            </a:r>
            <a:r>
              <a:rPr lang="en-US" dirty="0"/>
              <a:t> &amp; </a:t>
            </a:r>
            <a:r>
              <a:rPr lang="en-US" dirty="0" err="1"/>
              <a:t>arviointi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C2E9-C835-462C-A5C0-DF75D220E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 err="1"/>
              <a:t>Yhteenveto</a:t>
            </a:r>
            <a:r>
              <a:rPr lang="en-US" b="1" dirty="0"/>
              <a:t> ja </a:t>
            </a:r>
            <a:r>
              <a:rPr lang="en-US" b="1" dirty="0" err="1"/>
              <a:t>arviointi</a:t>
            </a:r>
            <a:endParaRPr lang="en-US" b="1" dirty="0"/>
          </a:p>
          <a:p>
            <a:pPr marL="0" indent="0">
              <a:buNone/>
            </a:pPr>
            <a:r>
              <a:rPr lang="en-US" b="1" i="1" dirty="0" err="1"/>
              <a:t>Suoritustapa</a:t>
            </a:r>
            <a:r>
              <a:rPr lang="en-US" b="1" i="1" dirty="0"/>
              <a:t> B: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Arviointi</a:t>
            </a:r>
            <a:r>
              <a:rPr lang="en-US" dirty="0"/>
              <a:t> </a:t>
            </a:r>
            <a:r>
              <a:rPr lang="en-US" dirty="0" err="1"/>
              <a:t>perustuu</a:t>
            </a:r>
            <a:r>
              <a:rPr lang="en-US" dirty="0"/>
              <a:t> </a:t>
            </a:r>
            <a:r>
              <a:rPr lang="en-US" dirty="0" err="1"/>
              <a:t>oppijan</a:t>
            </a:r>
            <a:r>
              <a:rPr lang="en-US" dirty="0"/>
              <a:t> </a:t>
            </a:r>
            <a:r>
              <a:rPr lang="en-US" dirty="0" err="1"/>
              <a:t>palauttamiin</a:t>
            </a:r>
            <a:r>
              <a:rPr lang="en-US" dirty="0"/>
              <a:t> </a:t>
            </a:r>
            <a:r>
              <a:rPr lang="en-US" dirty="0" err="1"/>
              <a:t>tuotoksiin</a:t>
            </a:r>
            <a:r>
              <a:rPr lang="en-US" dirty="0"/>
              <a:t> ja </a:t>
            </a:r>
            <a:r>
              <a:rPr lang="en-US" dirty="0" err="1"/>
              <a:t>oppimistehtäviin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Jokainen</a:t>
            </a:r>
            <a:r>
              <a:rPr lang="en-US" dirty="0"/>
              <a:t> </a:t>
            </a:r>
            <a:r>
              <a:rPr lang="en-US" dirty="0" err="1"/>
              <a:t>tuotos</a:t>
            </a:r>
            <a:r>
              <a:rPr lang="en-US" dirty="0"/>
              <a:t> / </a:t>
            </a:r>
            <a:r>
              <a:rPr lang="en-US" dirty="0" err="1"/>
              <a:t>tehtäväsarja</a:t>
            </a:r>
            <a:r>
              <a:rPr lang="en-US" dirty="0"/>
              <a:t> </a:t>
            </a:r>
            <a:r>
              <a:rPr lang="en-US" dirty="0" err="1"/>
              <a:t>arvioidaan</a:t>
            </a:r>
            <a:r>
              <a:rPr lang="en-US" dirty="0"/>
              <a:t> </a:t>
            </a:r>
            <a:r>
              <a:rPr lang="en-US" dirty="0" err="1"/>
              <a:t>asteikolla</a:t>
            </a:r>
            <a:r>
              <a:rPr lang="en-US" dirty="0"/>
              <a:t> 0 – 10 </a:t>
            </a:r>
            <a:r>
              <a:rPr lang="en-US" dirty="0" err="1"/>
              <a:t>pistettä</a:t>
            </a:r>
            <a:r>
              <a:rPr lang="en-US" dirty="0"/>
              <a:t> ja </a:t>
            </a:r>
            <a:r>
              <a:rPr lang="en-US" dirty="0" err="1"/>
              <a:t>opintojakson</a:t>
            </a:r>
            <a:r>
              <a:rPr lang="en-US" dirty="0"/>
              <a:t> </a:t>
            </a:r>
            <a:r>
              <a:rPr lang="en-US" dirty="0" err="1"/>
              <a:t>arvosana</a:t>
            </a:r>
            <a:r>
              <a:rPr lang="en-US" dirty="0"/>
              <a:t> </a:t>
            </a:r>
            <a:r>
              <a:rPr lang="en-US" dirty="0" err="1"/>
              <a:t>määräytyy</a:t>
            </a:r>
            <a:r>
              <a:rPr lang="en-US" dirty="0"/>
              <a:t> </a:t>
            </a:r>
            <a:r>
              <a:rPr lang="en-US" dirty="0" err="1"/>
              <a:t>kokonaispisteiden</a:t>
            </a:r>
            <a:r>
              <a:rPr lang="en-US" dirty="0"/>
              <a:t> </a:t>
            </a:r>
            <a:r>
              <a:rPr lang="en-US" dirty="0" err="1"/>
              <a:t>perusteella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Opintojakson</a:t>
            </a:r>
            <a:r>
              <a:rPr lang="en-US" dirty="0"/>
              <a:t> </a:t>
            </a:r>
            <a:r>
              <a:rPr lang="en-US" dirty="0" err="1"/>
              <a:t>lopussa</a:t>
            </a:r>
            <a:r>
              <a:rPr lang="en-US" dirty="0"/>
              <a:t>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kyselyyn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arvioi</a:t>
            </a:r>
            <a:r>
              <a:rPr lang="en-US" dirty="0"/>
              <a:t> </a:t>
            </a:r>
            <a:r>
              <a:rPr lang="en-US" dirty="0" err="1"/>
              <a:t>omaa</a:t>
            </a:r>
            <a:r>
              <a:rPr lang="en-US" dirty="0"/>
              <a:t> </a:t>
            </a:r>
            <a:r>
              <a:rPr lang="en-US" dirty="0" err="1"/>
              <a:t>oppimistaan</a:t>
            </a:r>
            <a:r>
              <a:rPr lang="en-US" dirty="0"/>
              <a:t> ja </a:t>
            </a:r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opintojaksosta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241C2-58A6-4746-9C1F-E7E00D5572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3182-6D58-4337-B259-8B2FF51B7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769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366403-6BD8-495E-8911-615ED061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fi-FI" dirty="0"/>
              <a:t>Lukion moduulin runko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8537C8-9285-41D8-BC42-6EEDE172DE0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B44764-DBDA-4A1D-8E32-303A14040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5A355-9A3C-414A-A904-04FA7848992F}"/>
              </a:ext>
            </a:extLst>
          </p:cNvPr>
          <p:cNvSpPr txBox="1"/>
          <p:nvPr/>
        </p:nvSpPr>
        <p:spPr>
          <a:xfrm>
            <a:off x="476250" y="5133975"/>
            <a:ext cx="1171575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dirty="0"/>
          </a:p>
          <a:p>
            <a:r>
              <a:rPr lang="en-US" sz="1400" dirty="0" err="1"/>
              <a:t>Kurssirungon</a:t>
            </a:r>
            <a:r>
              <a:rPr lang="en-US" sz="1400" dirty="0"/>
              <a:t> </a:t>
            </a:r>
            <a:r>
              <a:rPr lang="en-US" sz="1400" dirty="0" err="1"/>
              <a:t>pohja</a:t>
            </a:r>
            <a:r>
              <a:rPr lang="en-US" sz="1400" dirty="0"/>
              <a:t> </a:t>
            </a:r>
            <a:r>
              <a:rPr lang="en-US" sz="1400" dirty="0" err="1"/>
              <a:t>muokattu</a:t>
            </a:r>
            <a:r>
              <a:rPr lang="en-US" sz="1400" dirty="0"/>
              <a:t> Toivo-hankkeelle </a:t>
            </a:r>
            <a:r>
              <a:rPr lang="en-US" sz="1400" dirty="0" err="1"/>
              <a:t>alkuperäisestä</a:t>
            </a:r>
            <a:r>
              <a:rPr lang="en-US" sz="1400" dirty="0"/>
              <a:t> Aalto </a:t>
            </a:r>
            <a:r>
              <a:rPr lang="en-US" sz="1400" dirty="0" err="1"/>
              <a:t>Yliopisto</a:t>
            </a:r>
            <a:r>
              <a:rPr lang="en-US" sz="1400" dirty="0"/>
              <a:t> 2019, </a:t>
            </a:r>
            <a:endParaRPr lang="en-US" dirty="0"/>
          </a:p>
          <a:p>
            <a:r>
              <a:rPr lang="en-US" sz="1400" dirty="0"/>
              <a:t>Learning Design Toolkit by Akseli Huhtanen</a:t>
            </a:r>
            <a:endParaRPr lang="en-US" dirty="0"/>
          </a:p>
          <a:p>
            <a:r>
              <a:rPr lang="en-US" sz="1400" dirty="0">
                <a:hlinkClick r:id="rId2"/>
              </a:rPr>
              <a:t>https://creativecommons.org/licenses/by/4.0/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634F067-E39B-4A95-8BDA-EBE900B86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850" y="5681663"/>
            <a:ext cx="714375" cy="6858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0E9875-6B31-4BB4-9D83-7A45DFB93B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fi-FI" sz="2400" dirty="0"/>
              <a:t>Tämä suunnittelurunko koostuu neljästä osiosta</a:t>
            </a:r>
          </a:p>
          <a:p>
            <a:pPr marL="457200" indent="-457200">
              <a:buAutoNum type="arabicPeriod"/>
            </a:pPr>
            <a:r>
              <a:rPr lang="fi-FI" sz="2400" dirty="0"/>
              <a:t>Aloitus &amp; aktivointi</a:t>
            </a:r>
          </a:p>
          <a:p>
            <a:pPr marL="457200" indent="-457200">
              <a:buAutoNum type="arabicPeriod"/>
            </a:pPr>
            <a:r>
              <a:rPr lang="fi-FI" sz="2400" dirty="0"/>
              <a:t>Perusteet &amp; kiinnostuksen suuntaaminen</a:t>
            </a:r>
          </a:p>
          <a:p>
            <a:pPr marL="457200" indent="-457200">
              <a:buAutoNum type="arabicPeriod"/>
            </a:pPr>
            <a:r>
              <a:rPr lang="fi-FI" sz="2400" dirty="0"/>
              <a:t>Syventävä vuorovaikutus</a:t>
            </a:r>
          </a:p>
          <a:p>
            <a:pPr marL="457200" indent="-457200">
              <a:buAutoNum type="arabicPeriod"/>
            </a:pPr>
            <a:r>
              <a:rPr lang="fi-FI" sz="2400" dirty="0"/>
              <a:t>Yhteenveto &amp; arviointi</a:t>
            </a:r>
          </a:p>
        </p:txBody>
      </p:sp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564811E-16C5-4715-ACC4-4C9B07C6D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175" y="5620330"/>
            <a:ext cx="1924050" cy="7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0A40B-BA77-4211-81FB-E3D191C15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13" y="673058"/>
            <a:ext cx="10822272" cy="923333"/>
          </a:xfrm>
        </p:spPr>
        <p:txBody>
          <a:bodyPr lIns="91440" tIns="45720" rIns="91440" bIns="45720" anchor="t" anchorCtr="0">
            <a:noAutofit/>
          </a:bodyPr>
          <a:lstStyle/>
          <a:p>
            <a:r>
              <a:rPr lang="fi-FI" dirty="0"/>
              <a:t>Aloitus ja aktivointi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24C524-0C42-4DCE-BEAC-C0FA416662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0819" y="1480397"/>
            <a:ext cx="10821666" cy="527683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fi-FI" dirty="0"/>
              <a:t>Herätetään oppijan esitiedot ja uteliaisuus sekä arvioidaan lähtötaso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Tervetuloa &amp; johdanto</a:t>
            </a:r>
          </a:p>
          <a:p>
            <a:r>
              <a:rPr lang="fi-FI" dirty="0"/>
              <a:t>Etusivulla on lyhyt kirjallinen tervetulotoivotus ja opettajan tervehdysvideo.</a:t>
            </a:r>
          </a:p>
          <a:p>
            <a:pPr lvl="1"/>
            <a:r>
              <a:rPr lang="en-US" dirty="0" err="1"/>
              <a:t>Opettaja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tutuksi</a:t>
            </a:r>
            <a:r>
              <a:rPr lang="en-US" dirty="0"/>
              <a:t> </a:t>
            </a:r>
            <a:r>
              <a:rPr lang="en-US" dirty="0" err="1"/>
              <a:t>videon</a:t>
            </a:r>
            <a:r>
              <a:rPr lang="en-US" dirty="0"/>
              <a:t> </a:t>
            </a:r>
            <a:r>
              <a:rPr lang="en-US" dirty="0" err="1"/>
              <a:t>kautta</a:t>
            </a:r>
            <a:r>
              <a:rPr lang="en-US" dirty="0"/>
              <a:t>,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madaltaa</a:t>
            </a:r>
            <a:r>
              <a:rPr lang="en-US" dirty="0"/>
              <a:t> </a:t>
            </a:r>
            <a:r>
              <a:rPr lang="en-US" dirty="0" err="1"/>
              <a:t>kynnystä</a:t>
            </a:r>
            <a:r>
              <a:rPr lang="en-US" dirty="0"/>
              <a:t> </a:t>
            </a:r>
            <a:r>
              <a:rPr lang="en-US" dirty="0" err="1"/>
              <a:t>yhteydenottoon</a:t>
            </a:r>
            <a:r>
              <a:rPr lang="en-US" dirty="0"/>
              <a:t>.</a:t>
            </a:r>
            <a:endParaRPr lang="fi-FI" dirty="0"/>
          </a:p>
          <a:p>
            <a:r>
              <a:rPr lang="fi-FI" dirty="0"/>
              <a:t>Opettajan yhteystiedot ja yhteydenpitokanavat kerrotaan selvästi etusivulla.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Esitietojen aktivointi</a:t>
            </a:r>
          </a:p>
          <a:p>
            <a:r>
              <a:rPr lang="fi-FI" dirty="0"/>
              <a:t>Oppija vastaa alkukyselyyn, jossa kartoitetaan oppijan opintotaustaa ja tavoitteita.</a:t>
            </a:r>
          </a:p>
          <a:p>
            <a:pPr lvl="1"/>
            <a:r>
              <a:rPr lang="fi-FI" dirty="0"/>
              <a:t>Opettaja lähettää henkilökohtaisen kannustavan vastauksen oppijan täyttämään kyselyyn.</a:t>
            </a:r>
          </a:p>
          <a:p>
            <a:r>
              <a:rPr lang="fi-FI" dirty="0"/>
              <a:t>Esitellään opintojakson tavoitteet, suoritusohjeet ja arviointikriteerit.</a:t>
            </a:r>
          </a:p>
          <a:p>
            <a:r>
              <a:rPr lang="fi-FI" dirty="0"/>
              <a:t>Oppija laatii itselleen aikataulun opintojakson suorittamiseksi.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3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4B0D-A947-415B-8CCC-00699B70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en-US" dirty="0" err="1"/>
              <a:t>Perusteet</a:t>
            </a:r>
            <a:r>
              <a:rPr lang="en-US" dirty="0"/>
              <a:t> ja </a:t>
            </a:r>
            <a:r>
              <a:rPr lang="en-US" dirty="0" err="1"/>
              <a:t>kiinnostuksen</a:t>
            </a:r>
            <a:r>
              <a:rPr lang="en-US" dirty="0"/>
              <a:t> </a:t>
            </a:r>
            <a:r>
              <a:rPr lang="en-US" dirty="0" err="1"/>
              <a:t>suuntaaminen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43A19-EBD7-4D43-AD79-026283711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saavuttaa</a:t>
            </a:r>
            <a:r>
              <a:rPr lang="en-US" dirty="0"/>
              <a:t> </a:t>
            </a:r>
            <a:r>
              <a:rPr lang="en-US" dirty="0" err="1"/>
              <a:t>ymmärryksen</a:t>
            </a:r>
            <a:r>
              <a:rPr lang="en-US" dirty="0"/>
              <a:t> </a:t>
            </a:r>
            <a:r>
              <a:rPr lang="en-US" dirty="0" err="1"/>
              <a:t>aiheen</a:t>
            </a:r>
            <a:r>
              <a:rPr lang="en-US" dirty="0"/>
              <a:t> </a:t>
            </a:r>
            <a:r>
              <a:rPr lang="en-US" dirty="0" err="1"/>
              <a:t>peruspiirteistä</a:t>
            </a:r>
            <a:r>
              <a:rPr lang="en-US" dirty="0"/>
              <a:t> (must know)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suuntaa</a:t>
            </a:r>
            <a:r>
              <a:rPr lang="en-US" dirty="0"/>
              <a:t> </a:t>
            </a:r>
            <a:r>
              <a:rPr lang="en-US" dirty="0" err="1"/>
              <a:t>kiinnostustaan</a:t>
            </a:r>
            <a:r>
              <a:rPr lang="en-US" dirty="0"/>
              <a:t> </a:t>
            </a:r>
            <a:r>
              <a:rPr lang="en-US" dirty="0" err="1"/>
              <a:t>tarkemmin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Sisällöt</a:t>
            </a:r>
            <a:r>
              <a:rPr lang="en-US" dirty="0"/>
              <a:t>:</a:t>
            </a:r>
          </a:p>
          <a:p>
            <a:r>
              <a:rPr lang="en-US" dirty="0" err="1"/>
              <a:t>Linkitetyt</a:t>
            </a:r>
            <a:r>
              <a:rPr lang="en-US" dirty="0"/>
              <a:t> </a:t>
            </a:r>
            <a:r>
              <a:rPr lang="en-US" dirty="0" err="1"/>
              <a:t>opetusvideot</a:t>
            </a:r>
            <a:r>
              <a:rPr lang="en-US" dirty="0"/>
              <a:t>, </a:t>
            </a:r>
            <a:r>
              <a:rPr lang="en-US" dirty="0" err="1"/>
              <a:t>esimerkiksi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Opetus.tv: https://opetus.tv/</a:t>
            </a:r>
          </a:p>
          <a:p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tekemät</a:t>
            </a:r>
            <a:r>
              <a:rPr lang="en-US" dirty="0"/>
              <a:t> </a:t>
            </a:r>
            <a:r>
              <a:rPr lang="en-US" dirty="0" err="1"/>
              <a:t>opetusvideot</a:t>
            </a:r>
            <a:r>
              <a:rPr lang="en-US" dirty="0"/>
              <a:t> ja </a:t>
            </a:r>
            <a:r>
              <a:rPr lang="en-US" dirty="0" err="1"/>
              <a:t>opetusdiat</a:t>
            </a:r>
            <a:endParaRPr lang="en-US" dirty="0"/>
          </a:p>
          <a:p>
            <a:r>
              <a:rPr lang="en-US" dirty="0" err="1"/>
              <a:t>Vapaasti</a:t>
            </a:r>
            <a:r>
              <a:rPr lang="en-US" dirty="0"/>
              <a:t> </a:t>
            </a:r>
            <a:r>
              <a:rPr lang="en-US" dirty="0" err="1"/>
              <a:t>valittava</a:t>
            </a:r>
            <a:r>
              <a:rPr lang="en-US" dirty="0"/>
              <a:t> </a:t>
            </a:r>
            <a:r>
              <a:rPr lang="en-US" dirty="0" err="1"/>
              <a:t>oppikirja</a:t>
            </a:r>
            <a:endParaRPr lang="en-US" dirty="0"/>
          </a:p>
          <a:p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tekemät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ja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malliratkaisut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F35D1-22B7-4339-9170-DBFB0C1DE3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EAC0A-00F5-4791-BDAC-030347E36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4B0D-A947-415B-8CCC-00699B70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en-US" dirty="0" err="1"/>
              <a:t>Perusteet</a:t>
            </a:r>
            <a:r>
              <a:rPr lang="en-US" dirty="0"/>
              <a:t> ja </a:t>
            </a:r>
            <a:r>
              <a:rPr lang="en-US" dirty="0" err="1"/>
              <a:t>kiinnostuksen</a:t>
            </a:r>
            <a:r>
              <a:rPr lang="en-US" dirty="0"/>
              <a:t> </a:t>
            </a:r>
            <a:r>
              <a:rPr lang="en-US" dirty="0" err="1"/>
              <a:t>suuntaaminen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43A19-EBD7-4D43-AD79-0262837119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167" y="1700952"/>
            <a:ext cx="10821666" cy="406716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Suoritustavat</a:t>
            </a:r>
            <a:r>
              <a:rPr lang="en-US" b="1" dirty="0"/>
              <a:t> A ja B</a:t>
            </a:r>
          </a:p>
          <a:p>
            <a:r>
              <a:rPr lang="en-US" dirty="0" err="1"/>
              <a:t>Opintojaksolla</a:t>
            </a:r>
            <a:r>
              <a:rPr lang="en-US" dirty="0"/>
              <a:t> on </a:t>
            </a:r>
            <a:r>
              <a:rPr lang="en-US" dirty="0" err="1"/>
              <a:t>kaksi</a:t>
            </a:r>
            <a:r>
              <a:rPr lang="en-US" dirty="0"/>
              <a:t> </a:t>
            </a:r>
            <a:r>
              <a:rPr lang="en-US" dirty="0" err="1"/>
              <a:t>vaihtoehtoista</a:t>
            </a:r>
            <a:r>
              <a:rPr lang="en-US" dirty="0"/>
              <a:t> </a:t>
            </a:r>
            <a:r>
              <a:rPr lang="en-US" dirty="0" err="1"/>
              <a:t>suoritustapaa</a:t>
            </a:r>
            <a:r>
              <a:rPr lang="en-US" dirty="0"/>
              <a:t> A ja B.</a:t>
            </a:r>
          </a:p>
          <a:p>
            <a:r>
              <a:rPr lang="en-US" dirty="0" err="1"/>
              <a:t>Suoritustavassa</a:t>
            </a:r>
            <a:r>
              <a:rPr lang="en-US" dirty="0"/>
              <a:t> A </a:t>
            </a:r>
            <a:r>
              <a:rPr lang="fi-FI" dirty="0">
                <a:solidFill>
                  <a:srgbClr val="373A3C"/>
                </a:solidFill>
              </a:rPr>
              <a:t>oppija </a:t>
            </a:r>
            <a:r>
              <a:rPr lang="fi-FI" b="0" i="0" dirty="0">
                <a:solidFill>
                  <a:srgbClr val="373A3C"/>
                </a:solidFill>
                <a:effectLst/>
              </a:rPr>
              <a:t>opiskelee opintojakson sisällöt oppimisalustalta löytyvien oppimateriaalien, opetusvideoiden sekä oppikirjan avulla, tekee oppimistehtäviä ja  loppukokeen.</a:t>
            </a:r>
          </a:p>
          <a:p>
            <a:pPr lvl="1"/>
            <a:r>
              <a:rPr lang="fi-FI" dirty="0">
                <a:solidFill>
                  <a:srgbClr val="373A3C"/>
                </a:solidFill>
              </a:rPr>
              <a:t>Suoritustapa A sopii oppijoille, jotka ovat kiinnostuneita fysiikasta, tavoittelevat hyvää tai kiitettävää arvosanaa ja aikovat jatkaa fysiikan opintoja syventäville opintojaksoille.</a:t>
            </a:r>
          </a:p>
          <a:p>
            <a:r>
              <a:rPr lang="fi-FI" dirty="0">
                <a:solidFill>
                  <a:srgbClr val="373A3C"/>
                </a:solidFill>
              </a:rPr>
              <a:t>Suoritustavassa B oppija opiskelee</a:t>
            </a:r>
            <a:r>
              <a:rPr lang="fi-FI" b="0" i="0" dirty="0">
                <a:solidFill>
                  <a:srgbClr val="373A3C"/>
                </a:solidFill>
                <a:effectLst/>
              </a:rPr>
              <a:t> opintojakson tekemällä tehtäviä, joissa hyödynnetään verkosta löytyvää materiaalia. </a:t>
            </a:r>
            <a:r>
              <a:rPr lang="fi-FI" dirty="0">
                <a:solidFill>
                  <a:srgbClr val="373A3C"/>
                </a:solidFill>
              </a:rPr>
              <a:t>S</a:t>
            </a:r>
            <a:r>
              <a:rPr lang="fi-FI" b="0" i="0" dirty="0">
                <a:solidFill>
                  <a:srgbClr val="373A3C"/>
                </a:solidFill>
                <a:effectLst/>
              </a:rPr>
              <a:t>uoritustapaan ei sisälly loppukoetta. </a:t>
            </a:r>
            <a:r>
              <a:rPr lang="fi-FI" dirty="0">
                <a:solidFill>
                  <a:srgbClr val="373A3C"/>
                </a:solidFill>
              </a:rPr>
              <a:t>S</a:t>
            </a:r>
            <a:r>
              <a:rPr lang="fi-FI" b="0" i="0" dirty="0">
                <a:solidFill>
                  <a:srgbClr val="373A3C"/>
                </a:solidFill>
                <a:effectLst/>
              </a:rPr>
              <a:t>uoritustavassa B voi saada arvosanaksi maksimissaan 7. </a:t>
            </a:r>
          </a:p>
          <a:p>
            <a:pPr lvl="1"/>
            <a:r>
              <a:rPr lang="fi-FI" dirty="0">
                <a:solidFill>
                  <a:srgbClr val="373A3C"/>
                </a:solidFill>
              </a:rPr>
              <a:t>Suoritustapa B sopii oppijoille, jotka eivät ole erityisen kiinnostuneita fysiikasta, eivätkä aio jatkaa fysiikan opintoja syventäville opintojaksoille.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F35D1-22B7-4339-9170-DBFB0C1DE39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EAC0A-00F5-4791-BDAC-030347E36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33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FB01-2834-4797-B158-461D7AB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en-US" dirty="0" err="1"/>
              <a:t>Syventävä</a:t>
            </a:r>
            <a:r>
              <a:rPr lang="en-US" dirty="0"/>
              <a:t> </a:t>
            </a:r>
            <a:r>
              <a:rPr lang="en-US" dirty="0" err="1"/>
              <a:t>vuorovaikutus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FA409-2A83-46F9-9372-A66739603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4" y="1798029"/>
            <a:ext cx="10821666" cy="406716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 err="1"/>
              <a:t>Aktiviteetit</a:t>
            </a:r>
            <a:r>
              <a:rPr lang="en-US" b="1" dirty="0"/>
              <a:t> ja </a:t>
            </a:r>
            <a:r>
              <a:rPr lang="en-US" b="1" dirty="0" err="1"/>
              <a:t>tehtävät</a:t>
            </a:r>
            <a:endParaRPr lang="en-US" b="1" dirty="0"/>
          </a:p>
          <a:p>
            <a:pPr marL="0" indent="0">
              <a:buNone/>
            </a:pPr>
            <a:r>
              <a:rPr lang="en-US" b="1" i="1" dirty="0" err="1"/>
              <a:t>Suoritustapa</a:t>
            </a:r>
            <a:r>
              <a:rPr lang="en-US" b="1" i="1" dirty="0"/>
              <a:t> A:</a:t>
            </a:r>
          </a:p>
          <a:p>
            <a:r>
              <a:rPr lang="en-US" dirty="0" err="1"/>
              <a:t>Opiskeltava</a:t>
            </a:r>
            <a:r>
              <a:rPr lang="en-US" dirty="0"/>
              <a:t> </a:t>
            </a:r>
            <a:r>
              <a:rPr lang="en-US" dirty="0" err="1"/>
              <a:t>materiaali</a:t>
            </a:r>
            <a:r>
              <a:rPr lang="en-US" dirty="0"/>
              <a:t> on </a:t>
            </a:r>
            <a:r>
              <a:rPr lang="en-US" dirty="0" err="1"/>
              <a:t>jaettu</a:t>
            </a:r>
            <a:r>
              <a:rPr lang="en-US" dirty="0"/>
              <a:t> </a:t>
            </a:r>
            <a:r>
              <a:rPr lang="en-US" dirty="0" err="1"/>
              <a:t>kolmeen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1. </a:t>
            </a:r>
            <a:r>
              <a:rPr lang="en-US" dirty="0" err="1"/>
              <a:t>Energia</a:t>
            </a:r>
            <a:r>
              <a:rPr lang="en-US" dirty="0"/>
              <a:t>, 2. </a:t>
            </a:r>
            <a:r>
              <a:rPr lang="en-US" dirty="0" err="1"/>
              <a:t>Energiantuotanto</a:t>
            </a:r>
            <a:r>
              <a:rPr lang="en-US" dirty="0"/>
              <a:t>, 3. </a:t>
            </a:r>
            <a:r>
              <a:rPr lang="en-US" dirty="0" err="1"/>
              <a:t>Ilmastonmuutos</a:t>
            </a:r>
            <a:endParaRPr lang="en-US" dirty="0"/>
          </a:p>
          <a:p>
            <a:r>
              <a:rPr lang="en-US" dirty="0" err="1"/>
              <a:t>Jokaiseen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 </a:t>
            </a:r>
            <a:r>
              <a:rPr lang="en-US" dirty="0" err="1"/>
              <a:t>liittyy</a:t>
            </a:r>
            <a:r>
              <a:rPr lang="en-US" dirty="0"/>
              <a:t> </a:t>
            </a:r>
            <a:r>
              <a:rPr lang="en-US" dirty="0" err="1"/>
              <a:t>tehtäväsarja</a:t>
            </a:r>
            <a:r>
              <a:rPr lang="en-US" dirty="0"/>
              <a:t>, </a:t>
            </a:r>
            <a:r>
              <a:rPr lang="en-US" dirty="0" err="1"/>
              <a:t>jonka</a:t>
            </a:r>
            <a:r>
              <a:rPr lang="en-US" dirty="0"/>
              <a:t> </a:t>
            </a:r>
            <a:r>
              <a:rPr lang="en-US" dirty="0" err="1"/>
              <a:t>ratkaisut</a:t>
            </a:r>
            <a:r>
              <a:rPr lang="en-US" dirty="0"/>
              <a:t>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palauttaa</a:t>
            </a:r>
            <a:r>
              <a:rPr lang="en-US" dirty="0"/>
              <a:t> </a:t>
            </a:r>
            <a:r>
              <a:rPr lang="en-US" dirty="0" err="1"/>
              <a:t>kahteen</a:t>
            </a:r>
            <a:r>
              <a:rPr lang="en-US" dirty="0"/>
              <a:t> </a:t>
            </a:r>
            <a:r>
              <a:rPr lang="en-US" dirty="0" err="1"/>
              <a:t>kertaan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1. </a:t>
            </a:r>
            <a:r>
              <a:rPr lang="en-US" dirty="0" err="1"/>
              <a:t>palautuksen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oppijalle</a:t>
            </a:r>
            <a:r>
              <a:rPr lang="en-US" dirty="0"/>
              <a:t> </a:t>
            </a:r>
            <a:r>
              <a:rPr lang="en-US" dirty="0" err="1"/>
              <a:t>näkyy</a:t>
            </a:r>
            <a:r>
              <a:rPr lang="en-US" dirty="0"/>
              <a:t> </a:t>
            </a:r>
            <a:r>
              <a:rPr lang="en-US" dirty="0" err="1"/>
              <a:t>malliratkaisut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analysoi</a:t>
            </a:r>
            <a:r>
              <a:rPr lang="en-US" dirty="0"/>
              <a:t> </a:t>
            </a:r>
            <a:r>
              <a:rPr lang="en-US" dirty="0" err="1"/>
              <a:t>omia</a:t>
            </a:r>
            <a:r>
              <a:rPr lang="en-US" dirty="0"/>
              <a:t> </a:t>
            </a:r>
            <a:r>
              <a:rPr lang="en-US" dirty="0" err="1"/>
              <a:t>ratkaisujaan</a:t>
            </a:r>
            <a:r>
              <a:rPr lang="en-US" dirty="0"/>
              <a:t> </a:t>
            </a:r>
            <a:r>
              <a:rPr lang="en-US" dirty="0" err="1"/>
              <a:t>malliratkaisujen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.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merkitsee</a:t>
            </a:r>
            <a:r>
              <a:rPr lang="en-US" dirty="0"/>
              <a:t> </a:t>
            </a:r>
            <a:r>
              <a:rPr lang="en-US" dirty="0" err="1"/>
              <a:t>virheelliset</a:t>
            </a:r>
            <a:r>
              <a:rPr lang="en-US" dirty="0"/>
              <a:t> </a:t>
            </a:r>
            <a:r>
              <a:rPr lang="en-US" dirty="0" err="1"/>
              <a:t>kohdat</a:t>
            </a:r>
            <a:r>
              <a:rPr lang="en-US" dirty="0"/>
              <a:t> </a:t>
            </a:r>
            <a:r>
              <a:rPr lang="en-US" dirty="0" err="1"/>
              <a:t>punaisella</a:t>
            </a:r>
            <a:r>
              <a:rPr lang="en-US" dirty="0"/>
              <a:t> ja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lyhyesti</a:t>
            </a:r>
            <a:r>
              <a:rPr lang="en-US" dirty="0"/>
              <a:t> </a:t>
            </a:r>
            <a:r>
              <a:rPr lang="en-US" dirty="0" err="1"/>
              <a:t>omin</a:t>
            </a:r>
            <a:r>
              <a:rPr lang="en-US" dirty="0"/>
              <a:t> </a:t>
            </a:r>
            <a:r>
              <a:rPr lang="en-US" dirty="0" err="1"/>
              <a:t>sanoin</a:t>
            </a:r>
            <a:r>
              <a:rPr lang="en-US" dirty="0"/>
              <a:t>, </a:t>
            </a:r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virhe</a:t>
            </a:r>
            <a:r>
              <a:rPr lang="en-US" dirty="0"/>
              <a:t> </a:t>
            </a:r>
            <a:r>
              <a:rPr lang="en-US" dirty="0" err="1"/>
              <a:t>ajattelussa</a:t>
            </a:r>
            <a:r>
              <a:rPr lang="en-US" dirty="0"/>
              <a:t> on </a:t>
            </a:r>
            <a:r>
              <a:rPr lang="en-US" dirty="0" err="1"/>
              <a:t>tapahtunut</a:t>
            </a:r>
            <a:r>
              <a:rPr lang="en-US" dirty="0"/>
              <a:t>. </a:t>
            </a:r>
            <a:r>
              <a:rPr lang="en-US" dirty="0" err="1"/>
              <a:t>Lisäksi</a:t>
            </a:r>
            <a:r>
              <a:rPr lang="en-US" dirty="0"/>
              <a:t>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kirjoittaa</a:t>
            </a:r>
            <a:r>
              <a:rPr lang="en-US" dirty="0"/>
              <a:t> </a:t>
            </a:r>
            <a:r>
              <a:rPr lang="en-US" dirty="0" err="1"/>
              <a:t>opettajalle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 </a:t>
            </a:r>
            <a:r>
              <a:rPr lang="en-US" dirty="0" err="1"/>
              <a:t>ratkaisuihin</a:t>
            </a:r>
            <a:r>
              <a:rPr lang="en-US" dirty="0"/>
              <a:t> </a:t>
            </a:r>
            <a:r>
              <a:rPr lang="en-US" dirty="0" err="1"/>
              <a:t>liittyen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2. </a:t>
            </a:r>
            <a:r>
              <a:rPr lang="en-US" dirty="0" err="1"/>
              <a:t>palautuksen</a:t>
            </a:r>
            <a:r>
              <a:rPr lang="en-US" dirty="0"/>
              <a:t> </a:t>
            </a:r>
            <a:r>
              <a:rPr lang="en-US" dirty="0" err="1"/>
              <a:t>jälkeen</a:t>
            </a:r>
            <a:r>
              <a:rPr lang="en-US" dirty="0"/>
              <a:t> </a:t>
            </a:r>
            <a:r>
              <a:rPr lang="en-US" dirty="0" err="1"/>
              <a:t>opettaja</a:t>
            </a:r>
            <a:r>
              <a:rPr lang="en-US" dirty="0"/>
              <a:t> </a:t>
            </a:r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oppijan</a:t>
            </a:r>
            <a:r>
              <a:rPr lang="en-US" dirty="0"/>
              <a:t> </a:t>
            </a:r>
            <a:r>
              <a:rPr lang="en-US" dirty="0" err="1"/>
              <a:t>ratkaisuista</a:t>
            </a:r>
            <a:r>
              <a:rPr lang="en-US" dirty="0"/>
              <a:t> ja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mahdollisiin</a:t>
            </a:r>
            <a:r>
              <a:rPr lang="en-US" dirty="0"/>
              <a:t> </a:t>
            </a:r>
            <a:r>
              <a:rPr lang="en-US" dirty="0" err="1"/>
              <a:t>kysymyksiin</a:t>
            </a:r>
            <a:r>
              <a:rPr lang="en-US" dirty="0"/>
              <a:t>.</a:t>
            </a:r>
          </a:p>
          <a:p>
            <a:r>
              <a:rPr lang="en-US" dirty="0" err="1"/>
              <a:t>Jokaisen</a:t>
            </a:r>
            <a:r>
              <a:rPr lang="en-US" dirty="0"/>
              <a:t> </a:t>
            </a:r>
            <a:r>
              <a:rPr lang="en-US" dirty="0" err="1"/>
              <a:t>osan</a:t>
            </a:r>
            <a:r>
              <a:rPr lang="en-US" dirty="0"/>
              <a:t> </a:t>
            </a:r>
            <a:r>
              <a:rPr lang="en-US" dirty="0" err="1"/>
              <a:t>lopussa</a:t>
            </a:r>
            <a:r>
              <a:rPr lang="en-US" dirty="0"/>
              <a:t> on </a:t>
            </a:r>
            <a:r>
              <a:rPr lang="en-US" dirty="0" err="1"/>
              <a:t>automaattisesti</a:t>
            </a:r>
            <a:r>
              <a:rPr lang="en-US" dirty="0"/>
              <a:t> </a:t>
            </a:r>
            <a:r>
              <a:rPr lang="en-US" dirty="0" err="1"/>
              <a:t>tarkastuva</a:t>
            </a:r>
            <a:r>
              <a:rPr lang="en-US" dirty="0"/>
              <a:t> </a:t>
            </a:r>
            <a:r>
              <a:rPr lang="en-US" dirty="0" err="1"/>
              <a:t>Testaa</a:t>
            </a:r>
            <a:r>
              <a:rPr lang="en-US" dirty="0"/>
              <a:t> </a:t>
            </a:r>
            <a:r>
              <a:rPr lang="en-US" dirty="0" err="1"/>
              <a:t>taitosi</a:t>
            </a:r>
            <a:r>
              <a:rPr lang="en-US" dirty="0"/>
              <a:t> –</a:t>
            </a:r>
            <a:r>
              <a:rPr lang="en-US" dirty="0" err="1"/>
              <a:t>monivalintatesti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7B52C-1A05-41D1-BF2A-E3A6DBAEE7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C824-080A-47F1-8508-682BC80D6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08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FB01-2834-4797-B158-461D7AB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en-US" dirty="0" err="1"/>
              <a:t>Syventävä</a:t>
            </a:r>
            <a:r>
              <a:rPr lang="en-US" dirty="0"/>
              <a:t> </a:t>
            </a:r>
            <a:r>
              <a:rPr lang="en-US" dirty="0" err="1"/>
              <a:t>vuorovaikutus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FA409-2A83-46F9-9372-A66739603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4" y="1798029"/>
            <a:ext cx="10821666" cy="406716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 err="1"/>
              <a:t>Aktiviteetit</a:t>
            </a:r>
            <a:r>
              <a:rPr lang="en-US" b="1" dirty="0"/>
              <a:t> ja </a:t>
            </a:r>
            <a:r>
              <a:rPr lang="en-US" b="1" dirty="0" err="1"/>
              <a:t>tehtävät</a:t>
            </a: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i="1" dirty="0" err="1"/>
              <a:t>Suoritustapa</a:t>
            </a:r>
            <a:r>
              <a:rPr lang="en-US" b="1" i="1" dirty="0"/>
              <a:t> A: (</a:t>
            </a:r>
            <a:r>
              <a:rPr lang="en-US" b="1" i="1" dirty="0" err="1"/>
              <a:t>jatkuu</a:t>
            </a:r>
            <a:r>
              <a:rPr lang="en-US" b="1" i="1" dirty="0"/>
              <a:t>)</a:t>
            </a:r>
          </a:p>
          <a:p>
            <a:r>
              <a:rPr lang="en-US" dirty="0" err="1"/>
              <a:t>Syvällistä</a:t>
            </a:r>
            <a:r>
              <a:rPr lang="en-US" dirty="0"/>
              <a:t> </a:t>
            </a:r>
            <a:r>
              <a:rPr lang="en-US" dirty="0" err="1"/>
              <a:t>osaamistasoa</a:t>
            </a:r>
            <a:r>
              <a:rPr lang="en-US" dirty="0"/>
              <a:t> </a:t>
            </a:r>
            <a:r>
              <a:rPr lang="en-US" dirty="0" err="1"/>
              <a:t>tavoitteleva</a:t>
            </a:r>
            <a:r>
              <a:rPr lang="en-US" dirty="0"/>
              <a:t>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halutessaan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vapaaehtoisia</a:t>
            </a:r>
            <a:r>
              <a:rPr lang="en-US" dirty="0"/>
              <a:t> </a:t>
            </a:r>
            <a:r>
              <a:rPr lang="en-US" dirty="0" err="1"/>
              <a:t>syventäviä</a:t>
            </a:r>
            <a:r>
              <a:rPr lang="en-US" dirty="0"/>
              <a:t> </a:t>
            </a:r>
            <a:r>
              <a:rPr lang="en-US" dirty="0" err="1"/>
              <a:t>lisätehtäviä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selkeästi</a:t>
            </a:r>
            <a:r>
              <a:rPr lang="en-US" dirty="0"/>
              <a:t> </a:t>
            </a:r>
            <a:r>
              <a:rPr lang="en-US" dirty="0" err="1"/>
              <a:t>haastavampia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perustehtävät</a:t>
            </a:r>
            <a:r>
              <a:rPr lang="en-US" dirty="0"/>
              <a:t>.</a:t>
            </a:r>
          </a:p>
          <a:p>
            <a:r>
              <a:rPr lang="en-US" dirty="0" err="1"/>
              <a:t>Opintojakson</a:t>
            </a:r>
            <a:r>
              <a:rPr lang="en-US" dirty="0"/>
              <a:t> </a:t>
            </a:r>
            <a:r>
              <a:rPr lang="en-US" dirty="0" err="1"/>
              <a:t>lopuksi</a:t>
            </a:r>
            <a:r>
              <a:rPr lang="en-US" dirty="0"/>
              <a:t>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tekee</a:t>
            </a:r>
            <a:r>
              <a:rPr lang="en-US" dirty="0"/>
              <a:t> </a:t>
            </a:r>
            <a:r>
              <a:rPr lang="en-US" dirty="0" err="1"/>
              <a:t>loppukokeen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Koe</a:t>
            </a:r>
            <a:r>
              <a:rPr lang="en-US" dirty="0"/>
              <a:t> on </a:t>
            </a:r>
            <a:r>
              <a:rPr lang="en-US" dirty="0" err="1"/>
              <a:t>ajastettu</a:t>
            </a:r>
            <a:r>
              <a:rPr lang="en-US" dirty="0"/>
              <a:t> </a:t>
            </a:r>
            <a:r>
              <a:rPr lang="en-US" dirty="0" err="1"/>
              <a:t>verkkokoe</a:t>
            </a:r>
            <a:r>
              <a:rPr lang="en-US" dirty="0"/>
              <a:t>, </a:t>
            </a:r>
            <a:r>
              <a:rPr lang="en-US" dirty="0" err="1"/>
              <a:t>jonka</a:t>
            </a:r>
            <a:r>
              <a:rPr lang="en-US" dirty="0"/>
              <a:t>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tehdä</a:t>
            </a:r>
            <a:r>
              <a:rPr lang="en-US" dirty="0"/>
              <a:t> </a:t>
            </a:r>
            <a:r>
              <a:rPr lang="en-US" dirty="0" err="1"/>
              <a:t>itselleen</a:t>
            </a:r>
            <a:r>
              <a:rPr lang="en-US" dirty="0"/>
              <a:t> </a:t>
            </a:r>
            <a:r>
              <a:rPr lang="en-US" dirty="0" err="1"/>
              <a:t>sopivana</a:t>
            </a:r>
            <a:r>
              <a:rPr lang="en-US" dirty="0"/>
              <a:t> </a:t>
            </a:r>
            <a:r>
              <a:rPr lang="en-US" dirty="0" err="1"/>
              <a:t>ajankohtana</a:t>
            </a:r>
            <a:r>
              <a:rPr lang="en-US" dirty="0"/>
              <a:t>, tai </a:t>
            </a:r>
            <a:r>
              <a:rPr lang="en-US" dirty="0" err="1"/>
              <a:t>vaihtoetoisesti</a:t>
            </a:r>
            <a:r>
              <a:rPr lang="en-US" dirty="0"/>
              <a:t> </a:t>
            </a:r>
            <a:r>
              <a:rPr lang="en-US" dirty="0" err="1"/>
              <a:t>Abitti-koe</a:t>
            </a:r>
            <a:r>
              <a:rPr lang="en-US" dirty="0"/>
              <a:t> </a:t>
            </a:r>
            <a:r>
              <a:rPr lang="en-US" dirty="0" err="1"/>
              <a:t>koululla</a:t>
            </a:r>
            <a:r>
              <a:rPr lang="en-US" dirty="0"/>
              <a:t> </a:t>
            </a:r>
            <a:r>
              <a:rPr lang="en-US" dirty="0" err="1"/>
              <a:t>päättöviikolla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7B52C-1A05-41D1-BF2A-E3A6DBAEE7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C824-080A-47F1-8508-682BC80D6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4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5FB01-2834-4797-B158-461D7AB1C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en-US" dirty="0" err="1"/>
              <a:t>Syventävä</a:t>
            </a:r>
            <a:r>
              <a:rPr lang="en-US" dirty="0"/>
              <a:t> </a:t>
            </a:r>
            <a:r>
              <a:rPr lang="en-US" dirty="0" err="1"/>
              <a:t>vuorovaikutus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FA409-2A83-46F9-9372-A66739603F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294" y="1798029"/>
            <a:ext cx="10821666" cy="4067164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b="1" dirty="0" err="1"/>
              <a:t>Aktiviteetit</a:t>
            </a:r>
            <a:r>
              <a:rPr lang="en-US" b="1" dirty="0"/>
              <a:t> ja </a:t>
            </a:r>
            <a:r>
              <a:rPr lang="en-US" b="1" dirty="0" err="1"/>
              <a:t>tehtävät</a:t>
            </a:r>
            <a:endParaRPr lang="en-US" b="1" dirty="0"/>
          </a:p>
          <a:p>
            <a:pPr marL="0" indent="0">
              <a:buNone/>
            </a:pPr>
            <a:r>
              <a:rPr lang="en-US" b="1" i="1" dirty="0" err="1"/>
              <a:t>Suoritustapa</a:t>
            </a:r>
            <a:r>
              <a:rPr lang="en-US" b="1" i="1" dirty="0"/>
              <a:t> B:</a:t>
            </a:r>
          </a:p>
          <a:p>
            <a:r>
              <a:rPr lang="en-US" dirty="0" err="1"/>
              <a:t>Opiskeltava</a:t>
            </a:r>
            <a:r>
              <a:rPr lang="en-US" dirty="0"/>
              <a:t> </a:t>
            </a:r>
            <a:r>
              <a:rPr lang="en-US" dirty="0" err="1"/>
              <a:t>materiaali</a:t>
            </a:r>
            <a:r>
              <a:rPr lang="en-US" dirty="0"/>
              <a:t> on </a:t>
            </a:r>
            <a:r>
              <a:rPr lang="en-US" dirty="0" err="1"/>
              <a:t>jaettu</a:t>
            </a:r>
            <a:r>
              <a:rPr lang="en-US" dirty="0"/>
              <a:t> </a:t>
            </a:r>
            <a:r>
              <a:rPr lang="en-US" dirty="0" err="1"/>
              <a:t>neljään</a:t>
            </a:r>
            <a:r>
              <a:rPr lang="en-US" dirty="0"/>
              <a:t> </a:t>
            </a:r>
            <a:r>
              <a:rPr lang="en-US" dirty="0" err="1"/>
              <a:t>osaan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1. </a:t>
            </a:r>
            <a:r>
              <a:rPr lang="en-US" dirty="0" err="1"/>
              <a:t>Energia</a:t>
            </a:r>
            <a:r>
              <a:rPr lang="en-US" dirty="0"/>
              <a:t> ja </a:t>
            </a:r>
            <a:r>
              <a:rPr lang="en-US" dirty="0" err="1"/>
              <a:t>säteily</a:t>
            </a:r>
            <a:r>
              <a:rPr lang="en-US" dirty="0"/>
              <a:t>, 2. </a:t>
            </a:r>
            <a:r>
              <a:rPr lang="en-US" dirty="0" err="1"/>
              <a:t>Energiankulutus</a:t>
            </a:r>
            <a:r>
              <a:rPr lang="en-US" dirty="0"/>
              <a:t> </a:t>
            </a:r>
            <a:r>
              <a:rPr lang="en-US" dirty="0" err="1"/>
              <a:t>kotona</a:t>
            </a:r>
            <a:r>
              <a:rPr lang="en-US" dirty="0"/>
              <a:t>, 3. </a:t>
            </a:r>
            <a:r>
              <a:rPr lang="en-US" dirty="0" err="1"/>
              <a:t>Energialähteet</a:t>
            </a:r>
            <a:r>
              <a:rPr lang="en-US" dirty="0"/>
              <a:t>, 4. </a:t>
            </a:r>
            <a:r>
              <a:rPr lang="en-US" dirty="0" err="1"/>
              <a:t>Ilmastonmuutos</a:t>
            </a:r>
            <a:endParaRPr lang="en-US" dirty="0"/>
          </a:p>
          <a:p>
            <a:r>
              <a:rPr lang="en-US" dirty="0" err="1"/>
              <a:t>Jokaisessa</a:t>
            </a:r>
            <a:r>
              <a:rPr lang="en-US" dirty="0"/>
              <a:t> </a:t>
            </a:r>
            <a:r>
              <a:rPr lang="en-US" dirty="0" err="1"/>
              <a:t>osassa</a:t>
            </a:r>
            <a:r>
              <a:rPr lang="en-US" dirty="0"/>
              <a:t>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tekee</a:t>
            </a:r>
            <a:r>
              <a:rPr lang="en-US" dirty="0"/>
              <a:t> </a:t>
            </a:r>
            <a:r>
              <a:rPr lang="en-US" dirty="0" err="1"/>
              <a:t>oman</a:t>
            </a:r>
            <a:r>
              <a:rPr lang="en-US" dirty="0"/>
              <a:t> </a:t>
            </a:r>
            <a:r>
              <a:rPr lang="en-US" dirty="0" err="1"/>
              <a:t>tuotoksen</a:t>
            </a:r>
            <a:r>
              <a:rPr lang="en-US" dirty="0"/>
              <a:t> (</a:t>
            </a:r>
            <a:r>
              <a:rPr lang="en-US" dirty="0" err="1"/>
              <a:t>esimerkiksi</a:t>
            </a:r>
            <a:r>
              <a:rPr lang="en-US" dirty="0"/>
              <a:t> </a:t>
            </a:r>
            <a:r>
              <a:rPr lang="en-US" dirty="0" err="1"/>
              <a:t>essee</a:t>
            </a:r>
            <a:r>
              <a:rPr lang="en-US" dirty="0"/>
              <a:t> tai </a:t>
            </a:r>
            <a:r>
              <a:rPr lang="en-US" dirty="0" err="1"/>
              <a:t>juliste</a:t>
            </a:r>
            <a:r>
              <a:rPr lang="en-US" dirty="0"/>
              <a:t>) tai </a:t>
            </a:r>
            <a:r>
              <a:rPr lang="en-US" dirty="0" err="1"/>
              <a:t>palauttaa</a:t>
            </a:r>
            <a:r>
              <a:rPr lang="en-US" dirty="0"/>
              <a:t> </a:t>
            </a:r>
            <a:r>
              <a:rPr lang="en-US" dirty="0" err="1"/>
              <a:t>ratkaisut</a:t>
            </a:r>
            <a:r>
              <a:rPr lang="en-US" dirty="0"/>
              <a:t> </a:t>
            </a:r>
            <a:r>
              <a:rPr lang="en-US" dirty="0" err="1"/>
              <a:t>aiheeseen</a:t>
            </a:r>
            <a:r>
              <a:rPr lang="en-US" dirty="0"/>
              <a:t> </a:t>
            </a:r>
            <a:r>
              <a:rPr lang="en-US" dirty="0" err="1"/>
              <a:t>liittyvään</a:t>
            </a:r>
            <a:r>
              <a:rPr lang="en-US" dirty="0"/>
              <a:t> </a:t>
            </a:r>
            <a:r>
              <a:rPr lang="en-US" dirty="0" err="1"/>
              <a:t>tehtäväsarjaan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7B52C-1A05-41D1-BF2A-E3A6DBAEE7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EC824-080A-47F1-8508-682BC80D6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38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EDB3-4CFA-460E-821D-D55850B2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 anchorCtr="0">
            <a:noAutofit/>
          </a:bodyPr>
          <a:lstStyle/>
          <a:p>
            <a:r>
              <a:rPr lang="en-US" dirty="0" err="1"/>
              <a:t>Yhteenveto</a:t>
            </a:r>
            <a:r>
              <a:rPr lang="en-US" dirty="0"/>
              <a:t> &amp; </a:t>
            </a:r>
            <a:r>
              <a:rPr lang="en-US" dirty="0" err="1"/>
              <a:t>arviointi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C2E9-C835-462C-A5C0-DF75D220E3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 err="1"/>
              <a:t>Kootaan</a:t>
            </a:r>
            <a:r>
              <a:rPr lang="en-US" dirty="0"/>
              <a:t> </a:t>
            </a:r>
            <a:r>
              <a:rPr lang="en-US" dirty="0" err="1"/>
              <a:t>ydinsisällöt</a:t>
            </a:r>
            <a:r>
              <a:rPr lang="en-US" dirty="0"/>
              <a:t>, </a:t>
            </a:r>
            <a:r>
              <a:rPr lang="en-US" dirty="0" err="1"/>
              <a:t>arvioidaan</a:t>
            </a:r>
            <a:r>
              <a:rPr lang="en-US" dirty="0"/>
              <a:t> ja </a:t>
            </a:r>
            <a:r>
              <a:rPr lang="en-US" dirty="0" err="1"/>
              <a:t>reflektoidaan</a:t>
            </a:r>
            <a:r>
              <a:rPr lang="en-US" dirty="0"/>
              <a:t> </a:t>
            </a:r>
            <a:r>
              <a:rPr lang="en-US" dirty="0" err="1"/>
              <a:t>opittua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Yhteenveto</a:t>
            </a:r>
            <a:r>
              <a:rPr lang="en-US" b="1" dirty="0"/>
              <a:t> ja </a:t>
            </a:r>
            <a:r>
              <a:rPr lang="en-US" b="1" dirty="0" err="1"/>
              <a:t>arviointi</a:t>
            </a:r>
            <a:endParaRPr lang="en-US" b="1" dirty="0"/>
          </a:p>
          <a:p>
            <a:pPr marL="0" indent="0">
              <a:buNone/>
            </a:pPr>
            <a:r>
              <a:rPr lang="en-US" b="1" i="1" dirty="0" err="1"/>
              <a:t>Suoritustapa</a:t>
            </a:r>
            <a:r>
              <a:rPr lang="en-US" b="1" i="1" dirty="0"/>
              <a:t> A: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Arviointi</a:t>
            </a:r>
            <a:r>
              <a:rPr lang="en-US" dirty="0"/>
              <a:t> </a:t>
            </a:r>
            <a:r>
              <a:rPr lang="en-US" dirty="0" err="1"/>
              <a:t>perustuu</a:t>
            </a:r>
            <a:r>
              <a:rPr lang="en-US" dirty="0"/>
              <a:t> </a:t>
            </a:r>
            <a:r>
              <a:rPr lang="en-US" dirty="0" err="1"/>
              <a:t>oppimistehtäviin</a:t>
            </a:r>
            <a:r>
              <a:rPr lang="en-US" dirty="0"/>
              <a:t>, </a:t>
            </a:r>
            <a:r>
              <a:rPr lang="en-US" dirty="0" err="1"/>
              <a:t>välitesteihin</a:t>
            </a:r>
            <a:r>
              <a:rPr lang="en-US" dirty="0"/>
              <a:t> </a:t>
            </a:r>
            <a:r>
              <a:rPr lang="en-US" dirty="0" err="1"/>
              <a:t>sekä</a:t>
            </a:r>
            <a:r>
              <a:rPr lang="en-US" dirty="0"/>
              <a:t> </a:t>
            </a:r>
            <a:r>
              <a:rPr lang="en-US" dirty="0" err="1"/>
              <a:t>loppukokeeseen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Arvioinnissa</a:t>
            </a:r>
            <a:r>
              <a:rPr lang="en-US" dirty="0"/>
              <a:t> </a:t>
            </a:r>
            <a:r>
              <a:rPr lang="en-US" dirty="0" err="1"/>
              <a:t>kokeen</a:t>
            </a:r>
            <a:r>
              <a:rPr lang="en-US" dirty="0"/>
              <a:t> </a:t>
            </a:r>
            <a:r>
              <a:rPr lang="en-US" dirty="0" err="1"/>
              <a:t>painoarvo</a:t>
            </a:r>
            <a:r>
              <a:rPr lang="en-US" dirty="0"/>
              <a:t> on </a:t>
            </a:r>
            <a:r>
              <a:rPr lang="en-US" dirty="0" err="1"/>
              <a:t>noin</a:t>
            </a:r>
            <a:r>
              <a:rPr lang="en-US" dirty="0"/>
              <a:t> 70 % , </a:t>
            </a:r>
            <a:r>
              <a:rPr lang="en-US" dirty="0" err="1"/>
              <a:t>tehtävien</a:t>
            </a:r>
            <a:r>
              <a:rPr lang="en-US" dirty="0"/>
              <a:t> ja </a:t>
            </a:r>
            <a:r>
              <a:rPr lang="en-US" dirty="0" err="1"/>
              <a:t>välitestien</a:t>
            </a:r>
            <a:r>
              <a:rPr lang="en-US" dirty="0"/>
              <a:t> </a:t>
            </a:r>
            <a:r>
              <a:rPr lang="en-US" dirty="0" err="1"/>
              <a:t>noin</a:t>
            </a:r>
            <a:r>
              <a:rPr lang="en-US" dirty="0"/>
              <a:t> 30 %.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Opintojakson</a:t>
            </a:r>
            <a:r>
              <a:rPr lang="en-US" dirty="0"/>
              <a:t> </a:t>
            </a:r>
            <a:r>
              <a:rPr lang="en-US" dirty="0" err="1"/>
              <a:t>lopussa</a:t>
            </a:r>
            <a:r>
              <a:rPr lang="en-US" dirty="0"/>
              <a:t> </a:t>
            </a: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vastaa</a:t>
            </a:r>
            <a:r>
              <a:rPr lang="en-US" dirty="0"/>
              <a:t> </a:t>
            </a:r>
            <a:r>
              <a:rPr lang="en-US" dirty="0" err="1"/>
              <a:t>kyselyyn</a:t>
            </a:r>
            <a:r>
              <a:rPr lang="en-US" dirty="0"/>
              <a:t>, </a:t>
            </a:r>
            <a:r>
              <a:rPr lang="en-US" dirty="0" err="1"/>
              <a:t>jossa</a:t>
            </a:r>
            <a:r>
              <a:rPr lang="en-US" dirty="0"/>
              <a:t> </a:t>
            </a:r>
            <a:r>
              <a:rPr lang="en-US" dirty="0" err="1"/>
              <a:t>hän</a:t>
            </a:r>
            <a:r>
              <a:rPr lang="en-US" dirty="0"/>
              <a:t> </a:t>
            </a:r>
            <a:r>
              <a:rPr lang="en-US" dirty="0" err="1"/>
              <a:t>arvioi</a:t>
            </a:r>
            <a:r>
              <a:rPr lang="en-US" dirty="0"/>
              <a:t> </a:t>
            </a:r>
            <a:r>
              <a:rPr lang="en-US" dirty="0" err="1"/>
              <a:t>omaa</a:t>
            </a:r>
            <a:r>
              <a:rPr lang="en-US" dirty="0"/>
              <a:t> </a:t>
            </a:r>
            <a:r>
              <a:rPr lang="en-US" dirty="0" err="1"/>
              <a:t>oppimistaan</a:t>
            </a:r>
            <a:r>
              <a:rPr lang="en-US" dirty="0"/>
              <a:t> ja </a:t>
            </a:r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opintojaksosta</a:t>
            </a:r>
            <a:r>
              <a:rPr lang="en-US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Oppija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palautetta</a:t>
            </a:r>
            <a:r>
              <a:rPr lang="en-US" dirty="0"/>
              <a:t> </a:t>
            </a:r>
            <a:r>
              <a:rPr lang="en-US" dirty="0" err="1"/>
              <a:t>oppimisestaan</a:t>
            </a:r>
            <a:r>
              <a:rPr lang="en-US" dirty="0"/>
              <a:t> </a:t>
            </a:r>
            <a:r>
              <a:rPr lang="en-US" dirty="0" err="1"/>
              <a:t>opettajan</a:t>
            </a:r>
            <a:r>
              <a:rPr lang="en-US" dirty="0"/>
              <a:t> </a:t>
            </a:r>
            <a:r>
              <a:rPr lang="en-US" dirty="0" err="1"/>
              <a:t>arvioimien</a:t>
            </a:r>
            <a:r>
              <a:rPr lang="en-US" dirty="0"/>
              <a:t> </a:t>
            </a:r>
            <a:r>
              <a:rPr lang="en-US" dirty="0" err="1"/>
              <a:t>tehtävien</a:t>
            </a:r>
            <a:r>
              <a:rPr lang="en-US" dirty="0"/>
              <a:t>, </a:t>
            </a:r>
            <a:r>
              <a:rPr lang="en-US" dirty="0" err="1"/>
              <a:t>välitestien</a:t>
            </a:r>
            <a:r>
              <a:rPr lang="en-US" dirty="0"/>
              <a:t> ja </a:t>
            </a:r>
            <a:r>
              <a:rPr lang="en-US" dirty="0" err="1"/>
              <a:t>loppukokeen</a:t>
            </a:r>
            <a:r>
              <a:rPr lang="en-US" dirty="0"/>
              <a:t> </a:t>
            </a:r>
            <a:r>
              <a:rPr lang="en-US" dirty="0" err="1"/>
              <a:t>kautta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241C2-58A6-4746-9C1F-E7E00D55728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AF8F3B0-6424-4CC7-AD02-FD04C30E00E7}" type="datetime1">
              <a:rPr lang="fi-FI" smtClean="0"/>
              <a:pPr/>
              <a:t>30.11.2021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C3182-6D58-4337-B259-8B2FF51B7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7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PT_pohja_Omnia">
  <a:themeElements>
    <a:clrScheme name="Omnia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E84E0F"/>
      </a:accent1>
      <a:accent2>
        <a:srgbClr val="F3C300"/>
      </a:accent2>
      <a:accent3>
        <a:srgbClr val="B2DCD6"/>
      </a:accent3>
      <a:accent4>
        <a:srgbClr val="F3C300"/>
      </a:accent4>
      <a:accent5>
        <a:srgbClr val="E84E0F"/>
      </a:accent5>
      <a:accent6>
        <a:srgbClr val="B2DCD6"/>
      </a:accent6>
      <a:hlink>
        <a:srgbClr val="E84E0F"/>
      </a:hlink>
      <a:folHlink>
        <a:srgbClr val="7F7F7F"/>
      </a:folHlink>
    </a:clrScheme>
    <a:fontScheme name="Omnia Arial/Georgia">
      <a:majorFont>
        <a:latin typeface="Arial Black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mnia_PPT_pohja_2019_FIN" id="{F9BCAAE7-7018-450F-88DC-CFB1F575C5C7}" vid="{0A75837E-57F0-464F-B139-BB7CC7F41D0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D3E1DB99F9ABA47BB4BF1BE3772BA21" ma:contentTypeVersion="12" ma:contentTypeDescription="Luo uusi asiakirja." ma:contentTypeScope="" ma:versionID="c333718abaa8a789bd7a46b5aa3b36d8">
  <xsd:schema xmlns:xsd="http://www.w3.org/2001/XMLSchema" xmlns:xs="http://www.w3.org/2001/XMLSchema" xmlns:p="http://schemas.microsoft.com/office/2006/metadata/properties" xmlns:ns1="http://schemas.microsoft.com/sharepoint/v3" xmlns:ns2="2802d651-045c-4c47-99d2-23e61346e0f6" xmlns:ns3="2fc807b0-5257-47de-8bbb-effc2d8ff12e" targetNamespace="http://schemas.microsoft.com/office/2006/metadata/properties" ma:root="true" ma:fieldsID="b5484816cb0f693418ddbbf84e66193f" ns1:_="" ns2:_="" ns3:_="">
    <xsd:import namespace="http://schemas.microsoft.com/sharepoint/v3"/>
    <xsd:import namespace="2802d651-045c-4c47-99d2-23e61346e0f6"/>
    <xsd:import namespace="2fc807b0-5257-47de-8bbb-effc2d8ff1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Yhtenäisen yhteensopivuuskäytännön ominaisuudet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Yhtenäisen yhteensopivuuskäytännön käyttöliittymän toimint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2d651-045c-4c47-99d2-23e61346e0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c807b0-5257-47de-8bbb-effc2d8ff12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98C34E-8D74-4CC0-B7D0-03884A1AD0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02d651-045c-4c47-99d2-23e61346e0f6"/>
    <ds:schemaRef ds:uri="2fc807b0-5257-47de-8bbb-effc2d8ff1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2E3E20-203D-419E-8B76-B284CC3D07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ACAC55-BB93-4676-B261-17D9309A2224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2fc807b0-5257-47de-8bbb-effc2d8ff12e"/>
    <ds:schemaRef ds:uri="http://purl.org/dc/elements/1.1/"/>
    <ds:schemaRef ds:uri="http://schemas.microsoft.com/office/infopath/2007/PartnerControls"/>
    <ds:schemaRef ds:uri="http://purl.org/dc/terms/"/>
    <ds:schemaRef ds:uri="http://schemas.microsoft.com/sharepoint/v3"/>
    <ds:schemaRef ds:uri="http://schemas.openxmlformats.org/package/2006/metadata/core-properties"/>
    <ds:schemaRef ds:uri="2802d651-045c-4c47-99d2-23e61346e0f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Omnia_PPT_pohja_2019_FIN</Template>
  <TotalTime>295</TotalTime>
  <Words>657</Words>
  <Application>Microsoft Office PowerPoint</Application>
  <PresentationFormat>Laajakuva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PPT_pohja_Omnia</vt:lpstr>
      <vt:lpstr>Toivo-hanke lukion Opintojakson FY02 suunnittelurunko</vt:lpstr>
      <vt:lpstr>Lukion moduulin runko</vt:lpstr>
      <vt:lpstr>Aloitus ja aktivointi</vt:lpstr>
      <vt:lpstr>Perusteet ja kiinnostuksen suuntaaminen</vt:lpstr>
      <vt:lpstr>Perusteet ja kiinnostuksen suuntaaminen</vt:lpstr>
      <vt:lpstr>Syventävä vuorovaikutus</vt:lpstr>
      <vt:lpstr>Syventävä vuorovaikutus</vt:lpstr>
      <vt:lpstr>Syventävä vuorovaikutus</vt:lpstr>
      <vt:lpstr>Yhteenveto &amp; arviointi</vt:lpstr>
      <vt:lpstr>Yhteenveto &amp; arviointi</vt:lpstr>
    </vt:vector>
  </TitlesOfParts>
  <Company>Espoon seudun koulutuskuntayhtymä Omnia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Taru Kekkonen</dc:creator>
  <cp:lastModifiedBy>Marjut Pihala</cp:lastModifiedBy>
  <cp:revision>594</cp:revision>
  <dcterms:created xsi:type="dcterms:W3CDTF">2019-11-20T11:18:28Z</dcterms:created>
  <dcterms:modified xsi:type="dcterms:W3CDTF">2021-11-30T11:47:22Z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0x0101009D3E1DB99F9ABA47BB4BF1BE3772BA21</vt:lpwstr>
  </property>
</Properties>
</file>