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60" r:id="rId5"/>
    <p:sldId id="297" r:id="rId6"/>
    <p:sldId id="266" r:id="rId7"/>
    <p:sldId id="258" r:id="rId8"/>
    <p:sldId id="301" r:id="rId9"/>
    <p:sldId id="302" r:id="rId10"/>
    <p:sldId id="303" r:id="rId11"/>
    <p:sldId id="304" r:id="rId12"/>
    <p:sldId id="298" r:id="rId13"/>
    <p:sldId id="299" r:id="rId14"/>
    <p:sldId id="314" r:id="rId15"/>
    <p:sldId id="305" r:id="rId16"/>
    <p:sldId id="306" r:id="rId17"/>
    <p:sldId id="315" r:id="rId18"/>
    <p:sldId id="307" r:id="rId19"/>
    <p:sldId id="308" r:id="rId20"/>
    <p:sldId id="309" r:id="rId21"/>
    <p:sldId id="311" r:id="rId22"/>
    <p:sldId id="310" r:id="rId23"/>
    <p:sldId id="312" r:id="rId24"/>
    <p:sldId id="300" r:id="rId25"/>
    <p:sldId id="31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0E1F-BC74-6BDE-D465-F6AD12648547}" v="81" dt="2020-11-20T13:29:27.742"/>
    <p1510:client id="{2C0ECB0E-9896-B947-5379-4C541DB7F2DB}" v="429" dt="2020-11-20T12:41:33.588"/>
    <p1510:client id="{308749D1-D97C-74AA-B146-9574810E24B1}" v="17" dt="2020-11-20T13:32:37.560"/>
    <p1510:client id="{308FCEAB-CDEC-4B04-9C05-A74135CA8C26}" v="44" dt="2020-11-20T13:09:24.819"/>
    <p1510:client id="{392FA1B5-91E4-64FB-9CBD-1BEE4CC565B8}" v="222" dt="2020-11-22T18:33:58.899"/>
    <p1510:client id="{560AC994-2FB4-4D5E-3613-FEAE4A2E415B}" v="927" dt="2021-01-04T12:29:34.969"/>
    <p1510:client id="{58CC8003-3702-7880-8B74-C91F5A4030D3}" v="205" dt="2020-11-20T13:00:27.964"/>
    <p1510:client id="{5CA73B8B-5E4D-2142-9637-10E14E763ED4}" v="1480" dt="2020-12-22T12:16:58.838"/>
    <p1510:client id="{93A18199-02A8-45D4-6969-7B674F3C7A17}" v="1" dt="2021-01-19T09:55:58.765"/>
    <p1510:client id="{9CA7A845-69AB-D114-C2F8-E6F96806930C}" v="174" dt="2021-01-05T08:07:08.833"/>
    <p1510:client id="{B0704453-FD38-F3F5-3916-76A430A53D87}" v="3" dt="2021-01-14T17:22:54.162"/>
    <p1510:client id="{FF32BEFC-3630-5C99-560B-6AD42EB2B1B9}" v="934" dt="2021-01-04T12:06:4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u Kekkonen" userId="S::tkekkone@omnia.fi::c244f371-a7c7-4582-b193-e9b16847b77d" providerId="AD" clId="Web-{B0704453-FD38-F3F5-3916-76A430A53D87}"/>
    <pc:docChg chg="modSld">
      <pc:chgData name="Taru Kekkonen" userId="S::tkekkone@omnia.fi::c244f371-a7c7-4582-b193-e9b16847b77d" providerId="AD" clId="Web-{B0704453-FD38-F3F5-3916-76A430A53D87}" dt="2021-01-14T17:22:54.162" v="2" actId="20577"/>
      <pc:docMkLst>
        <pc:docMk/>
      </pc:docMkLst>
      <pc:sldChg chg="modSp">
        <pc:chgData name="Taru Kekkonen" userId="S::tkekkone@omnia.fi::c244f371-a7c7-4582-b193-e9b16847b77d" providerId="AD" clId="Web-{B0704453-FD38-F3F5-3916-76A430A53D87}" dt="2021-01-14T17:22:54.162" v="2" actId="20577"/>
        <pc:sldMkLst>
          <pc:docMk/>
          <pc:sldMk cId="1959682973" sldId="298"/>
        </pc:sldMkLst>
        <pc:spChg chg="mod">
          <ac:chgData name="Taru Kekkonen" userId="S::tkekkone@omnia.fi::c244f371-a7c7-4582-b193-e9b16847b77d" providerId="AD" clId="Web-{B0704453-FD38-F3F5-3916-76A430A53D87}" dt="2021-01-14T17:22:54.162" v="2" actId="20577"/>
          <ac:spMkLst>
            <pc:docMk/>
            <pc:sldMk cId="1959682973" sldId="298"/>
            <ac:spMk id="3" creationId="{00F43A19-EBD7-4D43-AD79-026283711914}"/>
          </ac:spMkLst>
        </pc:spChg>
      </pc:sldChg>
    </pc:docChg>
  </pc:docChgLst>
  <pc:docChgLst>
    <pc:chgData name="Taru Kekkonen" userId="S::tkekkone@omnia.fi::c244f371-a7c7-4582-b193-e9b16847b77d" providerId="AD" clId="Web-{560AC994-2FB4-4D5E-3613-FEAE4A2E415B}"/>
    <pc:docChg chg="addSld delSld modSld">
      <pc:chgData name="Taru Kekkonen" userId="S::tkekkone@omnia.fi::c244f371-a7c7-4582-b193-e9b16847b77d" providerId="AD" clId="Web-{560AC994-2FB4-4D5E-3613-FEAE4A2E415B}" dt="2021-01-04T12:29:34.969" v="917"/>
      <pc:docMkLst>
        <pc:docMk/>
      </pc:docMkLst>
      <pc:sldChg chg="modSp">
        <pc:chgData name="Taru Kekkonen" userId="S::tkekkone@omnia.fi::c244f371-a7c7-4582-b193-e9b16847b77d" providerId="AD" clId="Web-{560AC994-2FB4-4D5E-3613-FEAE4A2E415B}" dt="2021-01-04T12:21:24.440" v="507" actId="20577"/>
        <pc:sldMkLst>
          <pc:docMk/>
          <pc:sldMk cId="1021393486" sldId="258"/>
        </pc:sldMkLst>
        <pc:spChg chg="mod">
          <ac:chgData name="Taru Kekkonen" userId="S::tkekkone@omnia.fi::c244f371-a7c7-4582-b193-e9b16847b77d" providerId="AD" clId="Web-{560AC994-2FB4-4D5E-3613-FEAE4A2E415B}" dt="2021-01-04T12:14:20.553" v="162" actId="20577"/>
          <ac:spMkLst>
            <pc:docMk/>
            <pc:sldMk cId="1021393486" sldId="258"/>
            <ac:spMk id="2" creationId="{C390A40B-BA77-4211-81FB-E3D191C158F0}"/>
          </ac:spMkLst>
        </pc:spChg>
        <pc:spChg chg="mod">
          <ac:chgData name="Taru Kekkonen" userId="S::tkekkone@omnia.fi::c244f371-a7c7-4582-b193-e9b16847b77d" providerId="AD" clId="Web-{560AC994-2FB4-4D5E-3613-FEAE4A2E415B}" dt="2021-01-04T12:21:24.440" v="507" actId="20577"/>
          <ac:spMkLst>
            <pc:docMk/>
            <pc:sldMk cId="1021393486" sldId="258"/>
            <ac:spMk id="3" creationId="{9024C524-0C42-4DCE-BEAC-C0FA41666208}"/>
          </ac:spMkLst>
        </pc:spChg>
      </pc:sldChg>
      <pc:sldChg chg="modSp">
        <pc:chgData name="Taru Kekkonen" userId="S::tkekkone@omnia.fi::c244f371-a7c7-4582-b193-e9b16847b77d" providerId="AD" clId="Web-{560AC994-2FB4-4D5E-3613-FEAE4A2E415B}" dt="2021-01-04T12:09:24.717" v="11" actId="20577"/>
        <pc:sldMkLst>
          <pc:docMk/>
          <pc:sldMk cId="1273412476" sldId="260"/>
        </pc:sldMkLst>
        <pc:spChg chg="mod">
          <ac:chgData name="Taru Kekkonen" userId="S::tkekkone@omnia.fi::c244f371-a7c7-4582-b193-e9b16847b77d" providerId="AD" clId="Web-{560AC994-2FB4-4D5E-3613-FEAE4A2E415B}" dt="2021-01-04T12:09:24.717" v="11" actId="20577"/>
          <ac:spMkLst>
            <pc:docMk/>
            <pc:sldMk cId="1273412476" sldId="260"/>
            <ac:spMk id="5" creationId="{9D94E90D-BB74-4753-9C68-71D250557E07}"/>
          </ac:spMkLst>
        </pc:spChg>
      </pc:sldChg>
      <pc:sldChg chg="modSp">
        <pc:chgData name="Taru Kekkonen" userId="S::tkekkone@omnia.fi::c244f371-a7c7-4582-b193-e9b16847b77d" providerId="AD" clId="Web-{560AC994-2FB4-4D5E-3613-FEAE4A2E415B}" dt="2021-01-04T12:14:48.038" v="189" actId="20577"/>
        <pc:sldMkLst>
          <pc:docMk/>
          <pc:sldMk cId="3771386197" sldId="266"/>
        </pc:sldMkLst>
        <pc:spChg chg="mod">
          <ac:chgData name="Taru Kekkonen" userId="S::tkekkone@omnia.fi::c244f371-a7c7-4582-b193-e9b16847b77d" providerId="AD" clId="Web-{560AC994-2FB4-4D5E-3613-FEAE4A2E415B}" dt="2021-01-04T12:14:36.601" v="173" actId="20577"/>
          <ac:spMkLst>
            <pc:docMk/>
            <pc:sldMk cId="3771386197" sldId="266"/>
            <ac:spMk id="2" creationId="{C3366403-6BD8-495E-8911-615ED061C0DC}"/>
          </ac:spMkLst>
        </pc:spChg>
        <pc:spChg chg="mod">
          <ac:chgData name="Taru Kekkonen" userId="S::tkekkone@omnia.fi::c244f371-a7c7-4582-b193-e9b16847b77d" providerId="AD" clId="Web-{560AC994-2FB4-4D5E-3613-FEAE4A2E415B}" dt="2021-01-04T12:14:48.038" v="189" actId="20577"/>
          <ac:spMkLst>
            <pc:docMk/>
            <pc:sldMk cId="3771386197" sldId="266"/>
            <ac:spMk id="3" creationId="{590E9875-6B31-4BB4-9D83-7A45DFB93B13}"/>
          </ac:spMkLst>
        </pc:spChg>
      </pc:sldChg>
      <pc:sldChg chg="del">
        <pc:chgData name="Taru Kekkonen" userId="S::tkekkone@omnia.fi::c244f371-a7c7-4582-b193-e9b16847b77d" providerId="AD" clId="Web-{560AC994-2FB4-4D5E-3613-FEAE4A2E415B}" dt="2021-01-04T12:29:32.703" v="915"/>
        <pc:sldMkLst>
          <pc:docMk/>
          <pc:sldMk cId="2805260932" sldId="294"/>
        </pc:sldMkLst>
      </pc:sldChg>
      <pc:sldChg chg="del">
        <pc:chgData name="Taru Kekkonen" userId="S::tkekkone@omnia.fi::c244f371-a7c7-4582-b193-e9b16847b77d" providerId="AD" clId="Web-{560AC994-2FB4-4D5E-3613-FEAE4A2E415B}" dt="2021-01-04T12:29:33.687" v="916"/>
        <pc:sldMkLst>
          <pc:docMk/>
          <pc:sldMk cId="2219456040" sldId="295"/>
        </pc:sldMkLst>
      </pc:sldChg>
      <pc:sldChg chg="del">
        <pc:chgData name="Taru Kekkonen" userId="S::tkekkone@omnia.fi::c244f371-a7c7-4582-b193-e9b16847b77d" providerId="AD" clId="Web-{560AC994-2FB4-4D5E-3613-FEAE4A2E415B}" dt="2021-01-04T12:29:34.969" v="917"/>
        <pc:sldMkLst>
          <pc:docMk/>
          <pc:sldMk cId="1395046151" sldId="296"/>
        </pc:sldMkLst>
      </pc:sldChg>
      <pc:sldChg chg="modSp">
        <pc:chgData name="Taru Kekkonen" userId="S::tkekkone@omnia.fi::c244f371-a7c7-4582-b193-e9b16847b77d" providerId="AD" clId="Web-{560AC994-2FB4-4D5E-3613-FEAE4A2E415B}" dt="2021-01-04T12:15:23.992" v="205" actId="20577"/>
        <pc:sldMkLst>
          <pc:docMk/>
          <pc:sldMk cId="849199565" sldId="297"/>
        </pc:sldMkLst>
        <pc:spChg chg="mod">
          <ac:chgData name="Taru Kekkonen" userId="S::tkekkone@omnia.fi::c244f371-a7c7-4582-b193-e9b16847b77d" providerId="AD" clId="Web-{560AC994-2FB4-4D5E-3613-FEAE4A2E415B}" dt="2021-01-04T12:15:23.992" v="205" actId="20577"/>
          <ac:spMkLst>
            <pc:docMk/>
            <pc:sldMk cId="849199565" sldId="297"/>
            <ac:spMk id="5" creationId="{35197835-CAE3-4A8C-8FEE-FB7FE1448C37}"/>
          </ac:spMkLst>
        </pc:spChg>
        <pc:picChg chg="mod">
          <ac:chgData name="Taru Kekkonen" userId="S::tkekkone@omnia.fi::c244f371-a7c7-4582-b193-e9b16847b77d" providerId="AD" clId="Web-{560AC994-2FB4-4D5E-3613-FEAE4A2E415B}" dt="2021-01-04T12:12:23.675" v="122" actId="1076"/>
          <ac:picMkLst>
            <pc:docMk/>
            <pc:sldMk cId="849199565" sldId="297"/>
            <ac:picMk id="6" creationId="{6173E7D0-AC51-49B8-9A9E-1D3595000E23}"/>
          </ac:picMkLst>
        </pc:picChg>
      </pc:sldChg>
      <pc:sldChg chg="modSp new">
        <pc:chgData name="Taru Kekkonen" userId="S::tkekkone@omnia.fi::c244f371-a7c7-4582-b193-e9b16847b77d" providerId="AD" clId="Web-{560AC994-2FB4-4D5E-3613-FEAE4A2E415B}" dt="2021-01-04T12:22:43.410" v="569" actId="20577"/>
        <pc:sldMkLst>
          <pc:docMk/>
          <pc:sldMk cId="1959682973" sldId="298"/>
        </pc:sldMkLst>
        <pc:spChg chg="mod">
          <ac:chgData name="Taru Kekkonen" userId="S::tkekkone@omnia.fi::c244f371-a7c7-4582-b193-e9b16847b77d" providerId="AD" clId="Web-{560AC994-2FB4-4D5E-3613-FEAE4A2E415B}" dt="2021-01-04T12:20:39.751" v="454" actId="20577"/>
          <ac:spMkLst>
            <pc:docMk/>
            <pc:sldMk cId="1959682973" sldId="298"/>
            <ac:spMk id="2" creationId="{D3054B0D-A947-415B-8CCC-00699B708CF7}"/>
          </ac:spMkLst>
        </pc:spChg>
        <pc:spChg chg="mod">
          <ac:chgData name="Taru Kekkonen" userId="S::tkekkone@omnia.fi::c244f371-a7c7-4582-b193-e9b16847b77d" providerId="AD" clId="Web-{560AC994-2FB4-4D5E-3613-FEAE4A2E415B}" dt="2021-01-04T12:22:43.410" v="569" actId="20577"/>
          <ac:spMkLst>
            <pc:docMk/>
            <pc:sldMk cId="1959682973" sldId="298"/>
            <ac:spMk id="3" creationId="{00F43A19-EBD7-4D43-AD79-026283711914}"/>
          </ac:spMkLst>
        </pc:spChg>
      </pc:sldChg>
      <pc:sldChg chg="modSp new">
        <pc:chgData name="Taru Kekkonen" userId="S::tkekkone@omnia.fi::c244f371-a7c7-4582-b193-e9b16847b77d" providerId="AD" clId="Web-{560AC994-2FB4-4D5E-3613-FEAE4A2E415B}" dt="2021-01-04T12:25:29.274" v="669" actId="20577"/>
        <pc:sldMkLst>
          <pc:docMk/>
          <pc:sldMk cId="4110864820" sldId="299"/>
        </pc:sldMkLst>
        <pc:spChg chg="mod">
          <ac:chgData name="Taru Kekkonen" userId="S::tkekkone@omnia.fi::c244f371-a7c7-4582-b193-e9b16847b77d" providerId="AD" clId="Web-{560AC994-2FB4-4D5E-3613-FEAE4A2E415B}" dt="2021-01-04T12:22:50.989" v="579" actId="20577"/>
          <ac:spMkLst>
            <pc:docMk/>
            <pc:sldMk cId="4110864820" sldId="299"/>
            <ac:spMk id="2" creationId="{95E5FB01-2834-4797-B158-461D7AB1C9D6}"/>
          </ac:spMkLst>
        </pc:spChg>
        <pc:spChg chg="mod">
          <ac:chgData name="Taru Kekkonen" userId="S::tkekkone@omnia.fi::c244f371-a7c7-4582-b193-e9b16847b77d" providerId="AD" clId="Web-{560AC994-2FB4-4D5E-3613-FEAE4A2E415B}" dt="2021-01-04T12:25:29.274" v="669" actId="20577"/>
          <ac:spMkLst>
            <pc:docMk/>
            <pc:sldMk cId="4110864820" sldId="299"/>
            <ac:spMk id="3" creationId="{8D1FA409-2A83-46F9-9372-A66739603F7D}"/>
          </ac:spMkLst>
        </pc:spChg>
      </pc:sldChg>
      <pc:sldChg chg="modSp new">
        <pc:chgData name="Taru Kekkonen" userId="S::tkekkone@omnia.fi::c244f371-a7c7-4582-b193-e9b16847b77d" providerId="AD" clId="Web-{560AC994-2FB4-4D5E-3613-FEAE4A2E415B}" dt="2021-01-04T12:29:26.375" v="914" actId="20577"/>
        <pc:sldMkLst>
          <pc:docMk/>
          <pc:sldMk cId="3638749931" sldId="300"/>
        </pc:sldMkLst>
        <pc:spChg chg="mod">
          <ac:chgData name="Taru Kekkonen" userId="S::tkekkone@omnia.fi::c244f371-a7c7-4582-b193-e9b16847b77d" providerId="AD" clId="Web-{560AC994-2FB4-4D5E-3613-FEAE4A2E415B}" dt="2021-01-04T12:26:01.635" v="690" actId="20577"/>
          <ac:spMkLst>
            <pc:docMk/>
            <pc:sldMk cId="3638749931" sldId="300"/>
            <ac:spMk id="2" creationId="{66ECEDB3-4CFA-460E-821D-D55850B2CA49}"/>
          </ac:spMkLst>
        </pc:spChg>
        <pc:spChg chg="mod">
          <ac:chgData name="Taru Kekkonen" userId="S::tkekkone@omnia.fi::c244f371-a7c7-4582-b193-e9b16847b77d" providerId="AD" clId="Web-{560AC994-2FB4-4D5E-3613-FEAE4A2E415B}" dt="2021-01-04T12:29:26.375" v="914" actId="20577"/>
          <ac:spMkLst>
            <pc:docMk/>
            <pc:sldMk cId="3638749931" sldId="300"/>
            <ac:spMk id="3" creationId="{1BB9C2E9-C835-462C-A5C0-DF75D220E312}"/>
          </ac:spMkLst>
        </pc:spChg>
      </pc:sldChg>
    </pc:docChg>
  </pc:docChgLst>
  <pc:docChgLst>
    <pc:chgData name="Taru Kekkonen" userId="S::tkekkone@omnia.fi::c244f371-a7c7-4582-b193-e9b16847b77d" providerId="AD" clId="Web-{93A18199-02A8-45D4-6969-7B674F3C7A17}"/>
    <pc:docChg chg="modSld">
      <pc:chgData name="Taru Kekkonen" userId="S::tkekkone@omnia.fi::c244f371-a7c7-4582-b193-e9b16847b77d" providerId="AD" clId="Web-{93A18199-02A8-45D4-6969-7B674F3C7A17}" dt="2021-01-19T09:55:58.765" v="0"/>
      <pc:docMkLst>
        <pc:docMk/>
      </pc:docMkLst>
      <pc:sldChg chg="mod modShow">
        <pc:chgData name="Taru Kekkonen" userId="S::tkekkone@omnia.fi::c244f371-a7c7-4582-b193-e9b16847b77d" providerId="AD" clId="Web-{93A18199-02A8-45D4-6969-7B674F3C7A17}" dt="2021-01-19T09:55:58.765" v="0"/>
        <pc:sldMkLst>
          <pc:docMk/>
          <pc:sldMk cId="849199565" sldId="297"/>
        </pc:sldMkLst>
      </pc:sldChg>
    </pc:docChg>
  </pc:docChgLst>
  <pc:docChgLst>
    <pc:chgData name="Taru Kekkonen" userId="S::tkekkone@omnia.fi::c244f371-a7c7-4582-b193-e9b16847b77d" providerId="AD" clId="Web-{9CA7A845-69AB-D114-C2F8-E6F96806930C}"/>
    <pc:docChg chg="modSld">
      <pc:chgData name="Taru Kekkonen" userId="S::tkekkone@omnia.fi::c244f371-a7c7-4582-b193-e9b16847b77d" providerId="AD" clId="Web-{9CA7A845-69AB-D114-C2F8-E6F96806930C}" dt="2021-01-05T08:07:08.833" v="167" actId="1076"/>
      <pc:docMkLst>
        <pc:docMk/>
      </pc:docMkLst>
      <pc:sldChg chg="modSp">
        <pc:chgData name="Taru Kekkonen" userId="S::tkekkone@omnia.fi::c244f371-a7c7-4582-b193-e9b16847b77d" providerId="AD" clId="Web-{9CA7A845-69AB-D114-C2F8-E6F96806930C}" dt="2021-01-05T08:04:30.236" v="144" actId="20577"/>
        <pc:sldMkLst>
          <pc:docMk/>
          <pc:sldMk cId="1273412476" sldId="260"/>
        </pc:sldMkLst>
        <pc:spChg chg="mod">
          <ac:chgData name="Taru Kekkonen" userId="S::tkekkone@omnia.fi::c244f371-a7c7-4582-b193-e9b16847b77d" providerId="AD" clId="Web-{9CA7A845-69AB-D114-C2F8-E6F96806930C}" dt="2021-01-05T08:04:30.236" v="144" actId="20577"/>
          <ac:spMkLst>
            <pc:docMk/>
            <pc:sldMk cId="1273412476" sldId="260"/>
            <ac:spMk id="5" creationId="{9D94E90D-BB74-4753-9C68-71D250557E07}"/>
          </ac:spMkLst>
        </pc:spChg>
      </pc:sldChg>
      <pc:sldChg chg="addSp modSp">
        <pc:chgData name="Taru Kekkonen" userId="S::tkekkone@omnia.fi::c244f371-a7c7-4582-b193-e9b16847b77d" providerId="AD" clId="Web-{9CA7A845-69AB-D114-C2F8-E6F96806930C}" dt="2021-01-05T08:07:08.833" v="167" actId="1076"/>
        <pc:sldMkLst>
          <pc:docMk/>
          <pc:sldMk cId="3771386197" sldId="266"/>
        </pc:sldMkLst>
        <pc:spChg chg="ord">
          <ac:chgData name="Taru Kekkonen" userId="S::tkekkone@omnia.fi::c244f371-a7c7-4582-b193-e9b16847b77d" providerId="AD" clId="Web-{9CA7A845-69AB-D114-C2F8-E6F96806930C}" dt="2021-01-05T08:06:28.160" v="159"/>
          <ac:spMkLst>
            <pc:docMk/>
            <pc:sldMk cId="3771386197" sldId="266"/>
            <ac:spMk id="3" creationId="{590E9875-6B31-4BB4-9D83-7A45DFB93B13}"/>
          </ac:spMkLst>
        </pc:spChg>
        <pc:spChg chg="add mod">
          <ac:chgData name="Taru Kekkonen" userId="S::tkekkone@omnia.fi::c244f371-a7c7-4582-b193-e9b16847b77d" providerId="AD" clId="Web-{9CA7A845-69AB-D114-C2F8-E6F96806930C}" dt="2021-01-05T08:07:08.833" v="167" actId="1076"/>
          <ac:spMkLst>
            <pc:docMk/>
            <pc:sldMk cId="3771386197" sldId="266"/>
            <ac:spMk id="6" creationId="{DD95A355-9A3C-414A-A904-04FA7848992F}"/>
          </ac:spMkLst>
        </pc:spChg>
        <pc:picChg chg="add mod ord">
          <ac:chgData name="Taru Kekkonen" userId="S::tkekkone@omnia.fi::c244f371-a7c7-4582-b193-e9b16847b77d" providerId="AD" clId="Web-{9CA7A845-69AB-D114-C2F8-E6F96806930C}" dt="2021-01-05T08:06:39.207" v="161" actId="1076"/>
          <ac:picMkLst>
            <pc:docMk/>
            <pc:sldMk cId="3771386197" sldId="266"/>
            <ac:picMk id="8" creationId="{C564811E-16C5-4715-ACC4-4C9B07C6DD9B}"/>
          </ac:picMkLst>
        </pc:picChg>
        <pc:picChg chg="add mod ord">
          <ac:chgData name="Taru Kekkonen" userId="S::tkekkone@omnia.fi::c244f371-a7c7-4582-b193-e9b16847b77d" providerId="AD" clId="Web-{9CA7A845-69AB-D114-C2F8-E6F96806930C}" dt="2021-01-05T08:06:47.598" v="162" actId="1076"/>
          <ac:picMkLst>
            <pc:docMk/>
            <pc:sldMk cId="3771386197" sldId="266"/>
            <ac:picMk id="10" creationId="{3634F067-E39B-4A95-8BDA-EBE900B86138}"/>
          </ac:picMkLst>
        </pc:picChg>
      </pc:sldChg>
      <pc:sldChg chg="addSp modSp">
        <pc:chgData name="Taru Kekkonen" userId="S::tkekkone@omnia.fi::c244f371-a7c7-4582-b193-e9b16847b77d" providerId="AD" clId="Web-{9CA7A845-69AB-D114-C2F8-E6F96806930C}" dt="2021-01-05T07:56:04.494" v="2" actId="1076"/>
        <pc:sldMkLst>
          <pc:docMk/>
          <pc:sldMk cId="849199565" sldId="297"/>
        </pc:sldMkLst>
        <pc:picChg chg="add mod">
          <ac:chgData name="Taru Kekkonen" userId="S::tkekkone@omnia.fi::c244f371-a7c7-4582-b193-e9b16847b77d" providerId="AD" clId="Web-{9CA7A845-69AB-D114-C2F8-E6F96806930C}" dt="2021-01-05T07:56:04.494" v="2" actId="1076"/>
          <ac:picMkLst>
            <pc:docMk/>
            <pc:sldMk cId="849199565" sldId="297"/>
            <ac:picMk id="7" creationId="{56FA5FC4-562E-4B50-985B-0583D5E645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C46A93-4BDC-48D4-BF67-B48216133731}" type="datetimeFigureOut">
              <a:rPr lang="fi-FI" smtClean="0"/>
              <a:t>12.11.2021</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69CA2-D5FB-4C95-81A8-2D50ACAFC897}" type="slidenum">
              <a:rPr lang="fi-FI" smtClean="0"/>
              <a:t>‹#›</a:t>
            </a:fld>
            <a:endParaRPr lang="fi-FI"/>
          </a:p>
        </p:txBody>
      </p:sp>
    </p:spTree>
    <p:extLst>
      <p:ext uri="{BB962C8B-B14F-4D97-AF65-F5344CB8AC3E}">
        <p14:creationId xmlns:p14="http://schemas.microsoft.com/office/powerpoint/2010/main" val="187634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AC784-19A7-4F5F-805E-37E1E8C6FC61}" type="datetimeFigureOut">
              <a:rPr lang="fi-FI" smtClean="0"/>
              <a:t>12.11.2021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36D51-36CE-4CD4-A753-B3178D82F217}" type="slidenum">
              <a:rPr lang="fi-FI" smtClean="0"/>
              <a:t>‹#›</a:t>
            </a:fld>
            <a:endParaRPr lang="fi-FI"/>
          </a:p>
        </p:txBody>
      </p:sp>
    </p:spTree>
    <p:extLst>
      <p:ext uri="{BB962C8B-B14F-4D97-AF65-F5344CB8AC3E}">
        <p14:creationId xmlns:p14="http://schemas.microsoft.com/office/powerpoint/2010/main" val="339887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78005"/>
          </a:xfrm>
          <a:prstGeom prst="rect">
            <a:avLst/>
          </a:prstGeom>
        </p:spPr>
      </p:pic>
      <p:pic>
        <p:nvPicPr>
          <p:cNvPr id="5" name="Kuva 4">
            <a:extLst>
              <a:ext uri="{FF2B5EF4-FFF2-40B4-BE49-F238E27FC236}">
                <a16:creationId xmlns="" xmlns:a16="http://schemas.microsoft.com/office/drawing/2014/main" id="{A46B3E9D-2126-49BB-B53D-AA9F46EE99F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465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 xmlns:a16="http://schemas.microsoft.com/office/drawing/2014/main" id="{F3F8F7B9-2A2D-49D3-9E3F-3E6C9C71D898}"/>
              </a:ext>
            </a:extLst>
          </p:cNvPr>
          <p:cNvSpPr/>
          <p:nvPr userDrawn="1"/>
        </p:nvSpPr>
        <p:spPr>
          <a:xfrm>
            <a:off x="361200" y="363526"/>
            <a:ext cx="11469600" cy="6132524"/>
          </a:xfrm>
          <a:prstGeom prst="rect">
            <a:avLst/>
          </a:prstGeom>
          <a:noFill/>
          <a:ln w="88900" cmpd="sng">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 xmlns:a16="http://schemas.microsoft.com/office/drawing/2014/main"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 xmlns:a16="http://schemas.microsoft.com/office/drawing/2014/main"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 xmlns:a16="http://schemas.microsoft.com/office/drawing/2014/main"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 xmlns:a16="http://schemas.microsoft.com/office/drawing/2014/main"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400312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 xmlns:a16="http://schemas.microsoft.com/office/drawing/2014/main" id="{F3F8F7B9-2A2D-49D3-9E3F-3E6C9C71D898}"/>
              </a:ext>
            </a:extLst>
          </p:cNvPr>
          <p:cNvSpPr/>
          <p:nvPr userDrawn="1"/>
        </p:nvSpPr>
        <p:spPr>
          <a:xfrm>
            <a:off x="361200" y="363526"/>
            <a:ext cx="11469600" cy="6132524"/>
          </a:xfrm>
          <a:prstGeom prst="rect">
            <a:avLst/>
          </a:prstGeom>
          <a:noFill/>
          <a:ln w="88900" cmpd="sng">
            <a:solidFill>
              <a:schemeClr val="accent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 xmlns:a16="http://schemas.microsoft.com/office/drawing/2014/main"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 xmlns:a16="http://schemas.microsoft.com/office/drawing/2014/main"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 xmlns:a16="http://schemas.microsoft.com/office/drawing/2014/main"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 xmlns:a16="http://schemas.microsoft.com/office/drawing/2014/main"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348264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10822272"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1082166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8" name="Kuva 7">
            <a:extLst>
              <a:ext uri="{FF2B5EF4-FFF2-40B4-BE49-F238E27FC236}">
                <a16:creationId xmlns="" xmlns:a16="http://schemas.microsoft.com/office/drawing/2014/main" id="{5BC92422-54CE-4904-9B69-D06D8FC32B7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160994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sivu_2_palstaa">
    <p:spTree>
      <p:nvGrpSpPr>
        <p:cNvPr id="1" name=""/>
        <p:cNvGrpSpPr/>
        <p:nvPr/>
      </p:nvGrpSpPr>
      <p:grpSpPr>
        <a:xfrm>
          <a:off x="0" y="0"/>
          <a:ext cx="0" cy="0"/>
          <a:chOff x="0" y="0"/>
          <a:chExt cx="0" cy="0"/>
        </a:xfrm>
      </p:grpSpPr>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10822272"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517652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
        <p:nvSpPr>
          <p:cNvPr id="10" name="Tekstin paikkamerkki 3"/>
          <p:cNvSpPr>
            <a:spLocks noGrp="1"/>
          </p:cNvSpPr>
          <p:nvPr>
            <p:ph type="body" sz="quarter" idx="13" hasCustomPrompt="1"/>
          </p:nvPr>
        </p:nvSpPr>
        <p:spPr>
          <a:xfrm>
            <a:off x="6361807" y="1956647"/>
            <a:ext cx="517652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pic>
        <p:nvPicPr>
          <p:cNvPr id="9" name="Kuva 8">
            <a:extLst>
              <a:ext uri="{FF2B5EF4-FFF2-40B4-BE49-F238E27FC236}">
                <a16:creationId xmlns="" xmlns:a16="http://schemas.microsoft.com/office/drawing/2014/main" id="{C5982BA3-839D-4DD7-B508-13AF3E7335C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33853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sivu_kuvalla_2">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8000"/>
            <a:ext cx="3476094"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7677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sivu_kuvalla_3">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8000"/>
            <a:ext cx="3476094"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6674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sivu_kuvalla_4">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8000"/>
            <a:ext cx="3476093"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8161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_kuvalla_5">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7999"/>
            <a:ext cx="3476092" cy="6875997"/>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2569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_kuvalla_6">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9"/>
            <a:ext cx="3476092" cy="6875997"/>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20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sivu_kuvalla_7">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7997"/>
            <a:ext cx="3476091" cy="6875993"/>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55003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5" cy="6878004"/>
          </a:xfrm>
          <a:prstGeom prst="rect">
            <a:avLst/>
          </a:prstGeom>
        </p:spPr>
      </p:pic>
      <p:pic>
        <p:nvPicPr>
          <p:cNvPr id="6" name="Kuva 5">
            <a:extLst>
              <a:ext uri="{FF2B5EF4-FFF2-40B4-BE49-F238E27FC236}">
                <a16:creationId xmlns="" xmlns:a16="http://schemas.microsoft.com/office/drawing/2014/main" id="{886B19AA-56B8-41FA-BA6E-379B9649B6B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419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sivu_kuvalla_8">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7"/>
            <a:ext cx="3476090" cy="6875993"/>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8640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isältösivu_kuvalla_8">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5"/>
            <a:ext cx="3476089" cy="687598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73748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3" cy="6878004"/>
          </a:xfrm>
          <a:prstGeom prst="rect">
            <a:avLst/>
          </a:prstGeom>
        </p:spPr>
      </p:pic>
      <p:pic>
        <p:nvPicPr>
          <p:cNvPr id="5" name="Kuva 4">
            <a:extLst>
              <a:ext uri="{FF2B5EF4-FFF2-40B4-BE49-F238E27FC236}">
                <a16:creationId xmlns="" xmlns:a16="http://schemas.microsoft.com/office/drawing/2014/main" id="{95D7D2CF-7280-4CD2-9DBD-2AE676A0BDB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41064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raina otsikolla 4">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1977"/>
            <a:ext cx="12192003" cy="3619501"/>
          </a:xfrm>
          <a:prstGeom prst="rect">
            <a:avLst/>
          </a:prstGeom>
        </p:spPr>
      </p:pic>
      <p:sp>
        <p:nvSpPr>
          <p:cNvPr id="3" name="Title 1"/>
          <p:cNvSpPr>
            <a:spLocks noGrp="1"/>
          </p:cNvSpPr>
          <p:nvPr>
            <p:ph type="title" hasCustomPrompt="1"/>
          </p:nvPr>
        </p:nvSpPr>
        <p:spPr>
          <a:xfrm>
            <a:off x="6" y="4247220"/>
            <a:ext cx="12192000" cy="2048805"/>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 xmlns:a16="http://schemas.microsoft.com/office/drawing/2014/main" id="{F347EC5E-5ABA-48C7-821E-D6B33DB18DF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26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raina otsikolla 1">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0" y="732160"/>
            <a:ext cx="12189819" cy="1804414"/>
          </a:xfrm>
          <a:prstGeom prst="rect">
            <a:avLst/>
          </a:prstGeom>
        </p:spPr>
      </p:pic>
      <p:sp>
        <p:nvSpPr>
          <p:cNvPr id="3" name="Title 1"/>
          <p:cNvSpPr>
            <a:spLocks noGrp="1"/>
          </p:cNvSpPr>
          <p:nvPr>
            <p:ph type="title" hasCustomPrompt="1"/>
          </p:nvPr>
        </p:nvSpPr>
        <p:spPr>
          <a:xfrm>
            <a:off x="6" y="3124200"/>
            <a:ext cx="12192000" cy="215265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 xmlns:a16="http://schemas.microsoft.com/office/drawing/2014/main" id="{C6BB04EF-BA11-417C-BECF-4F2CAECF0B9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504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raina otsikolla 3">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 y="732000"/>
            <a:ext cx="12191974" cy="1804732"/>
          </a:xfrm>
          <a:prstGeom prst="rect">
            <a:avLst/>
          </a:prstGeom>
        </p:spPr>
      </p:pic>
      <p:sp>
        <p:nvSpPr>
          <p:cNvPr id="3" name="Title 1"/>
          <p:cNvSpPr>
            <a:spLocks noGrp="1"/>
          </p:cNvSpPr>
          <p:nvPr>
            <p:ph type="title" hasCustomPrompt="1"/>
          </p:nvPr>
        </p:nvSpPr>
        <p:spPr>
          <a:xfrm>
            <a:off x="6" y="3124200"/>
            <a:ext cx="12192000" cy="215265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 xmlns:a16="http://schemas.microsoft.com/office/drawing/2014/main" id="{57FD971C-25A3-4FD1-B28D-F3D6A9D62B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68516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raina otsikolla ja leipiksellä">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 y="732000"/>
            <a:ext cx="12191974" cy="1804732"/>
          </a:xfrm>
          <a:prstGeom prst="rect">
            <a:avLst/>
          </a:prstGeom>
        </p:spPr>
      </p:pic>
      <p:sp>
        <p:nvSpPr>
          <p:cNvPr id="3" name="Title 1"/>
          <p:cNvSpPr>
            <a:spLocks noGrp="1"/>
          </p:cNvSpPr>
          <p:nvPr>
            <p:ph type="title" hasCustomPrompt="1"/>
          </p:nvPr>
        </p:nvSpPr>
        <p:spPr>
          <a:xfrm>
            <a:off x="6" y="2956758"/>
            <a:ext cx="12192000" cy="1038726"/>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
        <p:nvSpPr>
          <p:cNvPr id="8" name="Tekstin paikkamerkki 3"/>
          <p:cNvSpPr>
            <a:spLocks noGrp="1"/>
          </p:cNvSpPr>
          <p:nvPr>
            <p:ph type="body" sz="quarter" idx="12" hasCustomPrompt="1"/>
          </p:nvPr>
        </p:nvSpPr>
        <p:spPr>
          <a:xfrm>
            <a:off x="5" y="3995484"/>
            <a:ext cx="12191983" cy="2405316"/>
          </a:xfrm>
          <a:prstGeom prst="rect">
            <a:avLst/>
          </a:prstGeom>
        </p:spPr>
        <p:txBody>
          <a:bodyPr/>
          <a:lstStyle>
            <a:lvl1pPr marL="0" indent="0" algn="ctr">
              <a:spcBef>
                <a:spcPts val="0"/>
              </a:spcBef>
              <a:spcAft>
                <a:spcPts val="600"/>
              </a:spcAft>
              <a:buFontTx/>
              <a:buNone/>
              <a:defRPr sz="2000" baseline="0">
                <a:latin typeface="+mn-lt"/>
              </a:defRPr>
            </a:lvl1pPr>
            <a:lvl2pPr marL="382950" indent="0" algn="ctr">
              <a:spcBef>
                <a:spcPts val="0"/>
              </a:spcBef>
              <a:spcAft>
                <a:spcPts val="600"/>
              </a:spcAft>
              <a:buFontTx/>
              <a:buNone/>
              <a:defRPr sz="2000" baseline="0">
                <a:latin typeface="+mn-lt"/>
              </a:defRPr>
            </a:lvl2pPr>
            <a:lvl3pPr marL="914400" indent="0" algn="ctr">
              <a:spcBef>
                <a:spcPts val="0"/>
              </a:spcBef>
              <a:spcAft>
                <a:spcPts val="600"/>
              </a:spcAft>
              <a:buFontTx/>
              <a:buNone/>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p:txBody>
      </p:sp>
      <p:pic>
        <p:nvPicPr>
          <p:cNvPr id="10" name="Kuva 9">
            <a:extLst>
              <a:ext uri="{FF2B5EF4-FFF2-40B4-BE49-F238E27FC236}">
                <a16:creationId xmlns="" xmlns:a16="http://schemas.microsoft.com/office/drawing/2014/main" id="{BC36BBD3-4080-4CF7-9580-6593292F18A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5204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 xmlns:a16="http://schemas.microsoft.com/office/drawing/2014/main" id="{F3F8F7B9-2A2D-49D3-9E3F-3E6C9C71D898}"/>
              </a:ext>
            </a:extLst>
          </p:cNvPr>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 xmlns:a16="http://schemas.microsoft.com/office/drawing/2014/main"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 xmlns:a16="http://schemas.microsoft.com/office/drawing/2014/main"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 xmlns:a16="http://schemas.microsoft.com/office/drawing/2014/main"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 xmlns:a16="http://schemas.microsoft.com/office/drawing/2014/main"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25213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 xmlns:a16="http://schemas.microsoft.com/office/drawing/2014/main" id="{F3F8F7B9-2A2D-49D3-9E3F-3E6C9C71D898}"/>
              </a:ext>
            </a:extLst>
          </p:cNvPr>
          <p:cNvSpPr/>
          <p:nvPr userDrawn="1"/>
        </p:nvSpPr>
        <p:spPr>
          <a:xfrm>
            <a:off x="361200" y="363526"/>
            <a:ext cx="11469600" cy="6132524"/>
          </a:xfrm>
          <a:prstGeom prst="rect">
            <a:avLst/>
          </a:prstGeom>
          <a:noFill/>
          <a:ln w="88900" cmpd="sng">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 xmlns:a16="http://schemas.microsoft.com/office/drawing/2014/main"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 xmlns:a16="http://schemas.microsoft.com/office/drawing/2014/main"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 xmlns:a16="http://schemas.microsoft.com/office/drawing/2014/main"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 xmlns:a16="http://schemas.microsoft.com/office/drawing/2014/main"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23952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881"/>
      </p:ext>
    </p:extLst>
  </p:cSld>
  <p:clrMap bg1="lt1" tx1="dk1" bg2="lt2" tx2="dk2" accent1="accent1" accent2="accent2" accent3="accent3" accent4="accent4" accent5="accent5" accent6="accent6" hlink="hlink" folHlink="folHlink"/>
  <p:sldLayoutIdLst>
    <p:sldLayoutId id="2147483656" r:id="rId1"/>
    <p:sldLayoutId id="2147483680" r:id="rId2"/>
    <p:sldLayoutId id="2147483684" r:id="rId3"/>
    <p:sldLayoutId id="2147483675" r:id="rId4"/>
    <p:sldLayoutId id="2147483672" r:id="rId5"/>
    <p:sldLayoutId id="2147483674" r:id="rId6"/>
    <p:sldLayoutId id="2147483676" r:id="rId7"/>
    <p:sldLayoutId id="2147483654" r:id="rId8"/>
    <p:sldLayoutId id="2147483681" r:id="rId9"/>
    <p:sldLayoutId id="2147483682" r:id="rId10"/>
    <p:sldLayoutId id="2147483683" r:id="rId11"/>
    <p:sldLayoutId id="2147483657" r:id="rId12"/>
    <p:sldLayoutId id="2147483661" r:id="rId13"/>
    <p:sldLayoutId id="2147483664" r:id="rId14"/>
    <p:sldLayoutId id="2147483665" r:id="rId15"/>
    <p:sldLayoutId id="2147483666" r:id="rId16"/>
    <p:sldLayoutId id="2147483667" r:id="rId17"/>
    <p:sldLayoutId id="2147483668" r:id="rId18"/>
    <p:sldLayoutId id="2147483669" r:id="rId19"/>
    <p:sldLayoutId id="2147483671" r:id="rId20"/>
    <p:sldLayoutId id="214748367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defTabSz="457200" rtl="0" eaLnBrk="1" latinLnBrk="0" hangingPunct="1">
        <a:spcBef>
          <a:spcPct val="0"/>
        </a:spcBef>
        <a:buNone/>
        <a:defRPr sz="44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dGiQaabX3_o" TargetMode="External"/><Relationship Id="rId3" Type="http://schemas.openxmlformats.org/officeDocument/2006/relationships/hyperlink" Target="https://www.youtube.com/watch?v=lIEoO5KdPvg" TargetMode="External"/><Relationship Id="rId7" Type="http://schemas.openxmlformats.org/officeDocument/2006/relationships/hyperlink" Target="https://www.youtube.com/watch?v=-B3guV91unk&amp;list=PLxeDCWQ5uB2ldyxXSYDSkU3wf0PhCihbv" TargetMode="External"/><Relationship Id="rId2" Type="http://schemas.openxmlformats.org/officeDocument/2006/relationships/hyperlink" Target="https://opetus.tv/biologia/bi1/" TargetMode="External"/><Relationship Id="rId1" Type="http://schemas.openxmlformats.org/officeDocument/2006/relationships/slideLayout" Target="../slideLayouts/slideLayout12.xml"/><Relationship Id="rId6" Type="http://schemas.openxmlformats.org/officeDocument/2006/relationships/hyperlink" Target="https://yle.fi/aihe/artikkeli/2004/10/01/sieni-omituinen-elio" TargetMode="External"/><Relationship Id="rId5" Type="http://schemas.openxmlformats.org/officeDocument/2006/relationships/hyperlink" Target="https://www.youtube.com/watch?v=zwibgNGe4aY" TargetMode="External"/><Relationship Id="rId4" Type="http://schemas.openxmlformats.org/officeDocument/2006/relationships/hyperlink" Target="https://www.youtube.com/watch?v=hOfRN0KihOU" TargetMode="External"/><Relationship Id="rId9" Type="http://schemas.openxmlformats.org/officeDocument/2006/relationships/hyperlink" Target="https://www.youtube.com/playlist?list=PLtSxmxJqzu1tCCb-HE0VOu_nLr9xg6PS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uutiset.helsinki.fi/fi/" TargetMode="External"/><Relationship Id="rId2" Type="http://schemas.openxmlformats.org/officeDocument/2006/relationships/hyperlink" Target="http://www.helsinki.fi/biotieteet/tutkimus/index.htm" TargetMode="External"/><Relationship Id="rId1" Type="http://schemas.openxmlformats.org/officeDocument/2006/relationships/slideLayout" Target="../slideLayouts/slideLayout12.xml"/><Relationship Id="rId6" Type="http://schemas.openxmlformats.org/officeDocument/2006/relationships/hyperlink" Target="http://www.suomenluonto.fi/" TargetMode="External"/><Relationship Id="rId5" Type="http://schemas.openxmlformats.org/officeDocument/2006/relationships/hyperlink" Target="http://www.tiede.fi/" TargetMode="External"/><Relationship Id="rId4" Type="http://schemas.openxmlformats.org/officeDocument/2006/relationships/hyperlink" Target="http://www.hs.fi/tie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omnia.fi/hae-oppimaan/espoon-aikuislukio/ilmoittautuminen-ja-opiskelu"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omnia.fi/palvelut/sahkoinen-opintotoimisto" TargetMode="External"/><Relationship Id="rId2" Type="http://schemas.openxmlformats.org/officeDocument/2006/relationships/hyperlink" Target="https://www.omnia.fi/koulutustarjonta/espoon-aikuislukio/aikuislukion-lukuvuoden-aikataulu"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 xmlns:a16="http://schemas.microsoft.com/office/drawing/2014/main" id="{9D94E90D-BB74-4753-9C68-71D250557E07}"/>
              </a:ext>
            </a:extLst>
          </p:cNvPr>
          <p:cNvSpPr>
            <a:spLocks noGrp="1"/>
          </p:cNvSpPr>
          <p:nvPr>
            <p:ph type="title"/>
          </p:nvPr>
        </p:nvSpPr>
        <p:spPr>
          <a:xfrm>
            <a:off x="6" y="4247220"/>
            <a:ext cx="12801600" cy="2048805"/>
          </a:xfrm>
        </p:spPr>
        <p:txBody>
          <a:bodyPr lIns="91440" tIns="45720" rIns="91440" bIns="45720" anchor="ctr">
            <a:noAutofit/>
          </a:bodyPr>
          <a:lstStyle/>
          <a:p>
            <a:r>
              <a:rPr lang="fi-FI" dirty="0"/>
              <a:t>Toivo-hanke</a:t>
            </a:r>
            <a:br>
              <a:rPr lang="fi-FI" dirty="0"/>
            </a:br>
            <a:r>
              <a:rPr lang="fi-FI" dirty="0"/>
              <a:t>lukion </a:t>
            </a:r>
            <a:r>
              <a:rPr lang="fi-FI" dirty="0" smtClean="0"/>
              <a:t>moduulin BI01 suunnittelurunko</a:t>
            </a:r>
            <a:br>
              <a:rPr lang="fi-FI" dirty="0" smtClean="0"/>
            </a:br>
            <a:r>
              <a:rPr lang="fi-FI" dirty="0" smtClean="0"/>
              <a:t>Anna </a:t>
            </a:r>
            <a:r>
              <a:rPr lang="fi-FI" dirty="0" err="1" smtClean="0"/>
              <a:t>Bono</a:t>
            </a:r>
            <a:endParaRPr lang="fi-FI" dirty="0"/>
          </a:p>
        </p:txBody>
      </p:sp>
      <p:sp>
        <p:nvSpPr>
          <p:cNvPr id="3" name="Päivämäärän paikkamerkki 2">
            <a:extLst>
              <a:ext uri="{FF2B5EF4-FFF2-40B4-BE49-F238E27FC236}">
                <a16:creationId xmlns="" xmlns:a16="http://schemas.microsoft.com/office/drawing/2014/main" id="{8753233A-460A-4359-B012-5A4EC4EDE881}"/>
              </a:ext>
            </a:extLst>
          </p:cNvPr>
          <p:cNvSpPr>
            <a:spLocks noGrp="1"/>
          </p:cNvSpPr>
          <p:nvPr>
            <p:ph type="dt" sz="half" idx="11"/>
          </p:nvPr>
        </p:nvSpPr>
        <p:spPr>
          <a:prstGeom prst="rect">
            <a:avLst/>
          </a:prstGeom>
        </p:spPr>
        <p:txBody>
          <a:bodyPr/>
          <a:lstStyle/>
          <a:p>
            <a:fld id="{5AF8F3B0-6424-4CC7-AD02-FD04C30E00E7}" type="datetime1">
              <a:rPr lang="fi-FI" smtClean="0"/>
              <a:pPr/>
              <a:t>12.11.2021</a:t>
            </a:fld>
            <a:endParaRPr lang="en-US"/>
          </a:p>
        </p:txBody>
      </p:sp>
    </p:spTree>
    <p:extLst>
      <p:ext uri="{BB962C8B-B14F-4D97-AF65-F5344CB8AC3E}">
        <p14:creationId xmlns:p14="http://schemas.microsoft.com/office/powerpoint/2010/main" val="12734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5FB01-2834-4797-B158-461D7AB1C9D6}"/>
              </a:ext>
            </a:extLst>
          </p:cNvPr>
          <p:cNvSpPr>
            <a:spLocks noGrp="1"/>
          </p:cNvSpPr>
          <p:nvPr>
            <p:ph type="title"/>
          </p:nvPr>
        </p:nvSpPr>
        <p:spPr>
          <a:xfrm>
            <a:off x="720688" y="911184"/>
            <a:ext cx="10822272" cy="262524"/>
          </a:xfrm>
        </p:spPr>
        <p:txBody>
          <a:bodyPr lIns="91440" tIns="45720" rIns="91440" bIns="45720" anchor="t" anchorCtr="0">
            <a:noAutofit/>
          </a:bodyPr>
          <a:lstStyle/>
          <a:p>
            <a:endParaRPr lang="en-US" dirty="0" err="1"/>
          </a:p>
        </p:txBody>
      </p:sp>
      <p:sp>
        <p:nvSpPr>
          <p:cNvPr id="3" name="Text Placeholder 2">
            <a:extLst>
              <a:ext uri="{FF2B5EF4-FFF2-40B4-BE49-F238E27FC236}">
                <a16:creationId xmlns="" xmlns:a16="http://schemas.microsoft.com/office/drawing/2014/main" id="{8D1FA409-2A83-46F9-9372-A66739603F7D}"/>
              </a:ext>
            </a:extLst>
          </p:cNvPr>
          <p:cNvSpPr>
            <a:spLocks noGrp="1"/>
          </p:cNvSpPr>
          <p:nvPr>
            <p:ph type="body" sz="quarter" idx="12"/>
          </p:nvPr>
        </p:nvSpPr>
        <p:spPr>
          <a:xfrm>
            <a:off x="720688" y="1574510"/>
            <a:ext cx="10821666" cy="4067164"/>
          </a:xfrm>
        </p:spPr>
        <p:txBody>
          <a:bodyPr lIns="91440" tIns="45720" rIns="91440" bIns="45720" anchor="t"/>
          <a:lstStyle/>
          <a:p>
            <a:pPr>
              <a:buFontTx/>
              <a:buChar char="-"/>
            </a:pPr>
            <a:r>
              <a:rPr lang="en-US" dirty="0" err="1" smtClean="0"/>
              <a:t>Yksilöarvioitavat</a:t>
            </a:r>
            <a:r>
              <a:rPr lang="en-US" dirty="0" smtClean="0"/>
              <a:t> </a:t>
            </a:r>
            <a:r>
              <a:rPr lang="en-US" dirty="0" err="1" smtClean="0"/>
              <a:t>tehtävät</a:t>
            </a:r>
            <a:endParaRPr lang="en-US" dirty="0" smtClean="0"/>
          </a:p>
          <a:p>
            <a:pPr lvl="1">
              <a:buFontTx/>
              <a:buChar char="-"/>
            </a:pPr>
            <a:r>
              <a:rPr lang="en-US" dirty="0" err="1" smtClean="0"/>
              <a:t>Palautetaan</a:t>
            </a:r>
            <a:r>
              <a:rPr lang="en-US" dirty="0" smtClean="0"/>
              <a:t> </a:t>
            </a:r>
            <a:r>
              <a:rPr lang="en-US" dirty="0" err="1" smtClean="0"/>
              <a:t>tenttityökalulla</a:t>
            </a:r>
            <a:r>
              <a:rPr lang="en-US" dirty="0" smtClean="0"/>
              <a:t> </a:t>
            </a:r>
            <a:r>
              <a:rPr lang="en-US" dirty="0" err="1" smtClean="0"/>
              <a:t>opettajalle</a:t>
            </a:r>
            <a:r>
              <a:rPr lang="en-US" dirty="0" smtClean="0"/>
              <a:t>, </a:t>
            </a:r>
            <a:r>
              <a:rPr lang="en-US" dirty="0" err="1" smtClean="0"/>
              <a:t>esim</a:t>
            </a:r>
            <a:r>
              <a:rPr lang="en-US" dirty="0" smtClean="0"/>
              <a:t>.</a:t>
            </a:r>
          </a:p>
          <a:p>
            <a:pPr lvl="2">
              <a:buFontTx/>
              <a:buChar char="-"/>
            </a:pPr>
            <a:r>
              <a:rPr lang="en-US" dirty="0" err="1" smtClean="0"/>
              <a:t>Vapaavalintaiset</a:t>
            </a:r>
            <a:r>
              <a:rPr lang="en-US" dirty="0" smtClean="0"/>
              <a:t> </a:t>
            </a:r>
            <a:r>
              <a:rPr lang="en-US" dirty="0" err="1" smtClean="0"/>
              <a:t>kirjan</a:t>
            </a:r>
            <a:r>
              <a:rPr lang="en-US" dirty="0" smtClean="0"/>
              <a:t> </a:t>
            </a:r>
            <a:r>
              <a:rPr lang="en-US" dirty="0" err="1" smtClean="0"/>
              <a:t>tehtävät</a:t>
            </a:r>
            <a:r>
              <a:rPr lang="en-US" dirty="0" smtClean="0"/>
              <a:t> tai </a:t>
            </a:r>
            <a:r>
              <a:rPr lang="en-US" dirty="0" err="1" smtClean="0"/>
              <a:t>tehtävälista</a:t>
            </a:r>
            <a:r>
              <a:rPr lang="en-US" dirty="0" smtClean="0"/>
              <a:t>, </a:t>
            </a:r>
            <a:r>
              <a:rPr lang="en-US" dirty="0" err="1" smtClean="0"/>
              <a:t>josta</a:t>
            </a:r>
            <a:r>
              <a:rPr lang="en-US" dirty="0" smtClean="0"/>
              <a:t> </a:t>
            </a:r>
            <a:r>
              <a:rPr lang="en-US" dirty="0" err="1" smtClean="0"/>
              <a:t>voi</a:t>
            </a:r>
            <a:r>
              <a:rPr lang="en-US" dirty="0" smtClean="0"/>
              <a:t> </a:t>
            </a:r>
            <a:r>
              <a:rPr lang="en-US" dirty="0" err="1" smtClean="0"/>
              <a:t>valita</a:t>
            </a:r>
            <a:r>
              <a:rPr lang="en-US" dirty="0" smtClean="0"/>
              <a:t> (</a:t>
            </a:r>
            <a:r>
              <a:rPr lang="en-US" dirty="0" err="1" smtClean="0"/>
              <a:t>opiskelijan</a:t>
            </a:r>
            <a:r>
              <a:rPr lang="en-US" dirty="0" smtClean="0"/>
              <a:t> </a:t>
            </a:r>
            <a:r>
              <a:rPr lang="en-US" dirty="0" err="1" smtClean="0"/>
              <a:t>oman</a:t>
            </a:r>
            <a:r>
              <a:rPr lang="en-US" dirty="0" smtClean="0"/>
              <a:t> </a:t>
            </a:r>
            <a:r>
              <a:rPr lang="en-US" dirty="0" err="1" smtClean="0"/>
              <a:t>kiinnostuksen</a:t>
            </a:r>
            <a:r>
              <a:rPr lang="en-US" dirty="0" smtClean="0"/>
              <a:t> ja </a:t>
            </a:r>
            <a:r>
              <a:rPr lang="en-US" dirty="0" err="1" smtClean="0"/>
              <a:t>taitotason</a:t>
            </a:r>
            <a:r>
              <a:rPr lang="en-US" dirty="0" smtClean="0"/>
              <a:t> </a:t>
            </a:r>
            <a:r>
              <a:rPr lang="en-US" dirty="0" err="1" smtClean="0"/>
              <a:t>mukaan</a:t>
            </a:r>
            <a:r>
              <a:rPr lang="en-US" dirty="0" smtClean="0"/>
              <a:t>, </a:t>
            </a:r>
            <a:r>
              <a:rPr lang="en-US" dirty="0" err="1" smtClean="0"/>
              <a:t>mahdollisuus</a:t>
            </a:r>
            <a:r>
              <a:rPr lang="en-US" dirty="0" smtClean="0"/>
              <a:t> </a:t>
            </a:r>
            <a:r>
              <a:rPr lang="en-US" dirty="0" err="1" smtClean="0"/>
              <a:t>eriyttämiselle</a:t>
            </a:r>
            <a:r>
              <a:rPr lang="en-US" dirty="0" smtClean="0"/>
              <a:t>)</a:t>
            </a:r>
          </a:p>
          <a:p>
            <a:pPr lvl="2">
              <a:buFontTx/>
              <a:buChar char="-"/>
            </a:pPr>
            <a:r>
              <a:rPr lang="en-US" dirty="0" err="1" smtClean="0"/>
              <a:t>Monivalintatehtävät</a:t>
            </a:r>
            <a:r>
              <a:rPr lang="en-US" dirty="0" smtClean="0"/>
              <a:t> </a:t>
            </a:r>
            <a:r>
              <a:rPr lang="en-US" dirty="0" err="1" smtClean="0"/>
              <a:t>automaattitarkistuksella</a:t>
            </a:r>
            <a:endParaRPr lang="en-US" dirty="0" smtClean="0"/>
          </a:p>
          <a:p>
            <a:pPr lvl="2">
              <a:buFontTx/>
              <a:buChar char="-"/>
            </a:pPr>
            <a:r>
              <a:rPr lang="en-US" dirty="0" err="1" smtClean="0"/>
              <a:t>Aineistotehtävät</a:t>
            </a:r>
            <a:r>
              <a:rPr lang="en-US" dirty="0" smtClean="0"/>
              <a:t>, </a:t>
            </a:r>
            <a:r>
              <a:rPr lang="en-US" dirty="0" err="1" smtClean="0"/>
              <a:t>esim</a:t>
            </a:r>
            <a:r>
              <a:rPr lang="en-US" dirty="0" smtClean="0"/>
              <a:t>. </a:t>
            </a:r>
            <a:r>
              <a:rPr lang="en-US" dirty="0" err="1"/>
              <a:t>k</a:t>
            </a:r>
            <a:r>
              <a:rPr lang="en-US" smtClean="0"/>
              <a:t>uvien</a:t>
            </a:r>
            <a:r>
              <a:rPr lang="en-US" dirty="0" smtClean="0"/>
              <a:t> tai </a:t>
            </a:r>
            <a:r>
              <a:rPr lang="en-US" dirty="0" err="1" smtClean="0"/>
              <a:t>kuvaajien</a:t>
            </a:r>
            <a:r>
              <a:rPr lang="en-US" dirty="0" smtClean="0"/>
              <a:t> </a:t>
            </a:r>
            <a:r>
              <a:rPr lang="en-US" dirty="0" err="1" smtClean="0"/>
              <a:t>tulinta</a:t>
            </a:r>
            <a:r>
              <a:rPr lang="en-US" dirty="0" smtClean="0"/>
              <a:t>, </a:t>
            </a:r>
            <a:r>
              <a:rPr lang="en-US" dirty="0" err="1" smtClean="0"/>
              <a:t>tutustuminen</a:t>
            </a:r>
            <a:r>
              <a:rPr lang="en-US" dirty="0" smtClean="0"/>
              <a:t> </a:t>
            </a:r>
            <a:r>
              <a:rPr lang="en-US" dirty="0" err="1" smtClean="0"/>
              <a:t>laajempaan</a:t>
            </a:r>
            <a:r>
              <a:rPr lang="en-US" dirty="0" smtClean="0"/>
              <a:t> </a:t>
            </a:r>
            <a:r>
              <a:rPr lang="en-US" dirty="0" err="1" smtClean="0"/>
              <a:t>lisämateriaaliin</a:t>
            </a:r>
            <a:r>
              <a:rPr lang="en-US" dirty="0" smtClean="0"/>
              <a:t> ja </a:t>
            </a:r>
            <a:r>
              <a:rPr lang="en-US" dirty="0" err="1" smtClean="0"/>
              <a:t>siitä</a:t>
            </a:r>
            <a:r>
              <a:rPr lang="en-US" dirty="0" smtClean="0"/>
              <a:t> </a:t>
            </a:r>
            <a:r>
              <a:rPr lang="en-US" dirty="0" err="1" smtClean="0"/>
              <a:t>refraatin</a:t>
            </a:r>
            <a:r>
              <a:rPr lang="en-US" dirty="0" smtClean="0"/>
              <a:t> </a:t>
            </a:r>
            <a:r>
              <a:rPr lang="en-US" dirty="0" err="1" smtClean="0"/>
              <a:t>tms</a:t>
            </a:r>
            <a:r>
              <a:rPr lang="en-US" dirty="0" smtClean="0"/>
              <a:t> </a:t>
            </a:r>
            <a:r>
              <a:rPr lang="en-US" dirty="0" err="1" smtClean="0"/>
              <a:t>kirjoittaminen</a:t>
            </a:r>
            <a:endParaRPr lang="en-US" dirty="0" smtClean="0"/>
          </a:p>
          <a:p>
            <a:pPr lvl="2">
              <a:buFontTx/>
              <a:buChar char="-"/>
            </a:pPr>
            <a:r>
              <a:rPr lang="en-US" dirty="0" err="1" smtClean="0"/>
              <a:t>Muut</a:t>
            </a:r>
            <a:endParaRPr lang="en-US" dirty="0"/>
          </a:p>
          <a:p>
            <a:pPr lvl="1">
              <a:buFontTx/>
              <a:buChar char="-"/>
            </a:pPr>
            <a:r>
              <a:rPr lang="en-US" dirty="0" err="1" smtClean="0"/>
              <a:t>Lopuksi</a:t>
            </a:r>
            <a:r>
              <a:rPr lang="en-US" dirty="0" smtClean="0"/>
              <a:t> </a:t>
            </a:r>
            <a:r>
              <a:rPr lang="en-US" dirty="0" err="1" smtClean="0"/>
              <a:t>vielä</a:t>
            </a:r>
            <a:r>
              <a:rPr lang="en-US" dirty="0" smtClean="0"/>
              <a:t> </a:t>
            </a:r>
            <a:r>
              <a:rPr lang="en-US" dirty="0" err="1" smtClean="0"/>
              <a:t>isompi</a:t>
            </a:r>
            <a:r>
              <a:rPr lang="en-US" dirty="0" smtClean="0"/>
              <a:t> </a:t>
            </a:r>
            <a:r>
              <a:rPr lang="en-US" dirty="0" err="1" smtClean="0"/>
              <a:t>ajastettu</a:t>
            </a:r>
            <a:r>
              <a:rPr lang="en-US" dirty="0" smtClean="0"/>
              <a:t> “</a:t>
            </a:r>
            <a:r>
              <a:rPr lang="en-US" dirty="0" err="1" smtClean="0"/>
              <a:t>loppukoe</a:t>
            </a:r>
            <a:r>
              <a:rPr lang="en-US" dirty="0" smtClean="0"/>
              <a:t>”, </a:t>
            </a:r>
            <a:r>
              <a:rPr lang="en-US" dirty="0" err="1" smtClean="0"/>
              <a:t>tehdään</a:t>
            </a:r>
            <a:r>
              <a:rPr lang="en-US" dirty="0" smtClean="0"/>
              <a:t> </a:t>
            </a:r>
            <a:r>
              <a:rPr lang="en-US" dirty="0" err="1" smtClean="0"/>
              <a:t>kotona</a:t>
            </a:r>
            <a:r>
              <a:rPr lang="en-US" dirty="0" smtClean="0"/>
              <a:t>, </a:t>
            </a:r>
            <a:r>
              <a:rPr lang="en-US" dirty="0" err="1" smtClean="0"/>
              <a:t>saa</a:t>
            </a:r>
            <a:r>
              <a:rPr lang="en-US" dirty="0" smtClean="0"/>
              <a:t> </a:t>
            </a:r>
            <a:r>
              <a:rPr lang="en-US" dirty="0" err="1" smtClean="0"/>
              <a:t>käyttää</a:t>
            </a:r>
            <a:r>
              <a:rPr lang="en-US" dirty="0" smtClean="0"/>
              <a:t> </a:t>
            </a:r>
            <a:r>
              <a:rPr lang="en-US" dirty="0" err="1" smtClean="0"/>
              <a:t>aineistoa</a:t>
            </a:r>
            <a:r>
              <a:rPr lang="en-US" dirty="0" smtClean="0"/>
              <a:t>: </a:t>
            </a:r>
            <a:r>
              <a:rPr lang="en-US" dirty="0" err="1" smtClean="0"/>
              <a:t>testaa</a:t>
            </a:r>
            <a:r>
              <a:rPr lang="en-US" dirty="0" smtClean="0"/>
              <a:t> </a:t>
            </a:r>
            <a:r>
              <a:rPr lang="en-US" dirty="0" err="1" smtClean="0"/>
              <a:t>aineiston</a:t>
            </a:r>
            <a:r>
              <a:rPr lang="en-US" dirty="0" smtClean="0"/>
              <a:t> </a:t>
            </a:r>
            <a:r>
              <a:rPr lang="en-US" dirty="0" err="1" smtClean="0"/>
              <a:t>hallintaa</a:t>
            </a:r>
            <a:r>
              <a:rPr lang="en-US" dirty="0" smtClean="0"/>
              <a:t>, </a:t>
            </a:r>
            <a:r>
              <a:rPr lang="en-US" dirty="0" err="1" smtClean="0"/>
              <a:t>tiedonhakua</a:t>
            </a:r>
            <a:r>
              <a:rPr lang="en-US" dirty="0" smtClean="0"/>
              <a:t> ja </a:t>
            </a:r>
            <a:r>
              <a:rPr lang="en-US" dirty="0" err="1" smtClean="0"/>
              <a:t>käsittelyä</a:t>
            </a:r>
            <a:endParaRPr lang="en-US" dirty="0" smtClean="0"/>
          </a:p>
          <a:p>
            <a:pPr marL="382950" lvl="1" indent="0">
              <a:buNone/>
            </a:pPr>
            <a:endParaRPr lang="en-US" dirty="0"/>
          </a:p>
        </p:txBody>
      </p:sp>
      <p:sp>
        <p:nvSpPr>
          <p:cNvPr id="4" name="Date Placeholder 3">
            <a:extLst>
              <a:ext uri="{FF2B5EF4-FFF2-40B4-BE49-F238E27FC236}">
                <a16:creationId xmlns="" xmlns:a16="http://schemas.microsoft.com/office/drawing/2014/main" id="{A137B52C-1A05-41D1-BF2A-E3A6DBAEE7B5}"/>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 xmlns:a16="http://schemas.microsoft.com/office/drawing/2014/main" id="{DE6EC824-080A-47F1-8508-682BC80D6EE3}"/>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41108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714103"/>
            <a:ext cx="10822272" cy="1120413"/>
          </a:xfrm>
        </p:spPr>
        <p:txBody>
          <a:bodyPr/>
          <a:lstStyle/>
          <a:p>
            <a:r>
              <a:rPr lang="fi-FI" dirty="0" smtClean="0"/>
              <a:t>Kurssimateriaalit: linkit ja videot</a:t>
            </a:r>
            <a:endParaRPr lang="fi-FI" dirty="0"/>
          </a:p>
        </p:txBody>
      </p:sp>
      <p:sp>
        <p:nvSpPr>
          <p:cNvPr id="3" name="Tekstin paikkamerkki 2"/>
          <p:cNvSpPr>
            <a:spLocks noGrp="1"/>
          </p:cNvSpPr>
          <p:nvPr>
            <p:ph type="body" sz="quarter" idx="12"/>
          </p:nvPr>
        </p:nvSpPr>
        <p:spPr>
          <a:xfrm>
            <a:off x="721294" y="1358537"/>
            <a:ext cx="10821666" cy="4665274"/>
          </a:xfrm>
        </p:spPr>
        <p:txBody>
          <a:bodyPr/>
          <a:lstStyle/>
          <a:p>
            <a:r>
              <a:rPr lang="fi-FI" dirty="0" smtClean="0"/>
              <a:t>Kurssilla runsaasti linkkejä ja videoita, tässä suoritukseen kuuluvat tutustuttavat</a:t>
            </a:r>
          </a:p>
          <a:p>
            <a:pPr lvl="1"/>
            <a:r>
              <a:rPr lang="fi-FI" dirty="0" smtClean="0"/>
              <a:t>Opettaja näkee kurssin lokista onko linkki avattu</a:t>
            </a:r>
          </a:p>
          <a:p>
            <a:r>
              <a:rPr lang="fi-FI" dirty="0" smtClean="0"/>
              <a:t>Opetus.tv BI01 videosarja: </a:t>
            </a:r>
            <a:r>
              <a:rPr lang="fi-FI" dirty="0">
                <a:hlinkClick r:id="rId2"/>
              </a:rPr>
              <a:t>BI1 – Eliömaailma | </a:t>
            </a:r>
            <a:r>
              <a:rPr lang="fi-FI" dirty="0" smtClean="0">
                <a:hlinkClick r:id="rId2"/>
              </a:rPr>
              <a:t>Opetus.tv</a:t>
            </a:r>
            <a:endParaRPr lang="fi-FI" dirty="0" smtClean="0"/>
          </a:p>
          <a:p>
            <a:r>
              <a:rPr lang="fi-FI" dirty="0" smtClean="0"/>
              <a:t>Evoluution todisteet video, tekstit suomeksi </a:t>
            </a:r>
            <a:r>
              <a:rPr lang="en-US" dirty="0">
                <a:hlinkClick r:id="rId3"/>
              </a:rPr>
              <a:t>What is the Evidence for Evolution? </a:t>
            </a:r>
            <a:r>
              <a:rPr lang="en-US" dirty="0" smtClean="0">
                <a:hlinkClick r:id="rId3"/>
              </a:rPr>
              <a:t>– YouTube</a:t>
            </a:r>
            <a:endParaRPr lang="en-US" dirty="0" smtClean="0"/>
          </a:p>
          <a:p>
            <a:r>
              <a:rPr lang="en-US" dirty="0" err="1" smtClean="0"/>
              <a:t>Kuinka</a:t>
            </a:r>
            <a:r>
              <a:rPr lang="en-US" dirty="0" smtClean="0"/>
              <a:t> evolution </a:t>
            </a:r>
            <a:r>
              <a:rPr lang="en-US" dirty="0" err="1" smtClean="0"/>
              <a:t>toimii</a:t>
            </a:r>
            <a:r>
              <a:rPr lang="en-US" dirty="0" smtClean="0"/>
              <a:t> video, </a:t>
            </a:r>
            <a:r>
              <a:rPr lang="en-US" dirty="0" err="1" smtClean="0"/>
              <a:t>teksti</a:t>
            </a:r>
            <a:r>
              <a:rPr lang="en-US" dirty="0" smtClean="0"/>
              <a:t> </a:t>
            </a:r>
            <a:r>
              <a:rPr lang="en-US" dirty="0" err="1" smtClean="0"/>
              <a:t>suomeksi</a:t>
            </a:r>
            <a:r>
              <a:rPr lang="en-US" dirty="0" smtClean="0"/>
              <a:t>, </a:t>
            </a:r>
            <a:r>
              <a:rPr lang="en-US" dirty="0" err="1" smtClean="0"/>
              <a:t>youtube</a:t>
            </a:r>
            <a:r>
              <a:rPr lang="en-US" dirty="0" smtClean="0"/>
              <a:t> </a:t>
            </a:r>
            <a:r>
              <a:rPr lang="fi-FI" dirty="0">
                <a:hlinkClick r:id="rId4"/>
              </a:rPr>
              <a:t>How </a:t>
            </a:r>
            <a:r>
              <a:rPr lang="fi-FI" dirty="0" err="1">
                <a:hlinkClick r:id="rId4"/>
              </a:rPr>
              <a:t>Evolution</a:t>
            </a:r>
            <a:r>
              <a:rPr lang="fi-FI" dirty="0">
                <a:hlinkClick r:id="rId4"/>
              </a:rPr>
              <a:t> </a:t>
            </a:r>
            <a:r>
              <a:rPr lang="fi-FI" dirty="0" err="1">
                <a:hlinkClick r:id="rId4"/>
              </a:rPr>
              <a:t>works</a:t>
            </a:r>
            <a:r>
              <a:rPr lang="fi-FI" dirty="0">
                <a:hlinkClick r:id="rId4"/>
              </a:rPr>
              <a:t> </a:t>
            </a:r>
            <a:r>
              <a:rPr lang="fi-FI" dirty="0" smtClean="0">
                <a:hlinkClick r:id="rId4"/>
              </a:rPr>
              <a:t>– YouTube</a:t>
            </a:r>
            <a:endParaRPr lang="fi-FI" dirty="0" smtClean="0"/>
          </a:p>
          <a:p>
            <a:r>
              <a:rPr lang="fi-FI" dirty="0" smtClean="0"/>
              <a:t>DNA:n rakenne ja toiminta, video, teksti suomeksi, </a:t>
            </a:r>
            <a:r>
              <a:rPr lang="fi-FI" dirty="0" err="1" smtClean="0"/>
              <a:t>youtube</a:t>
            </a:r>
            <a:r>
              <a:rPr lang="fi-FI" dirty="0" smtClean="0"/>
              <a:t> </a:t>
            </a:r>
            <a:r>
              <a:rPr lang="en-US" dirty="0">
                <a:hlinkClick r:id="rId5"/>
              </a:rPr>
              <a:t>What is DNA and How Does it Work? </a:t>
            </a:r>
            <a:r>
              <a:rPr lang="en-US" dirty="0" smtClean="0">
                <a:hlinkClick r:id="rId5"/>
              </a:rPr>
              <a:t>– YouTube</a:t>
            </a:r>
            <a:endParaRPr lang="en-US" dirty="0" smtClean="0"/>
          </a:p>
          <a:p>
            <a:r>
              <a:rPr lang="en-US" dirty="0" err="1" smtClean="0"/>
              <a:t>Sieni</a:t>
            </a:r>
            <a:r>
              <a:rPr lang="en-US" dirty="0" smtClean="0"/>
              <a:t> on </a:t>
            </a:r>
            <a:r>
              <a:rPr lang="en-US" dirty="0" err="1" smtClean="0"/>
              <a:t>omituinen</a:t>
            </a:r>
            <a:r>
              <a:rPr lang="en-US" dirty="0" smtClean="0"/>
              <a:t> </a:t>
            </a:r>
            <a:r>
              <a:rPr lang="en-US" dirty="0" err="1" smtClean="0"/>
              <a:t>eliö</a:t>
            </a:r>
            <a:r>
              <a:rPr lang="en-US" dirty="0" smtClean="0"/>
              <a:t>, YLE </a:t>
            </a:r>
            <a:r>
              <a:rPr lang="en-US" dirty="0" err="1" smtClean="0"/>
              <a:t>oppiminen</a:t>
            </a:r>
            <a:r>
              <a:rPr lang="en-US" dirty="0" smtClean="0"/>
              <a:t>, </a:t>
            </a:r>
            <a:r>
              <a:rPr lang="en-US" dirty="0" err="1" smtClean="0"/>
              <a:t>videoita</a:t>
            </a:r>
            <a:r>
              <a:rPr lang="en-US" dirty="0" smtClean="0"/>
              <a:t> </a:t>
            </a:r>
            <a:r>
              <a:rPr lang="fi-FI" dirty="0">
                <a:hlinkClick r:id="rId6"/>
              </a:rPr>
              <a:t>Sieni on omituinen eliö | Opettajalle | Oppiminen | </a:t>
            </a:r>
            <a:r>
              <a:rPr lang="fi-FI" dirty="0" smtClean="0">
                <a:hlinkClick r:id="rId6"/>
              </a:rPr>
              <a:t>yle.fi</a:t>
            </a:r>
            <a:endParaRPr lang="fi-FI" dirty="0" smtClean="0"/>
          </a:p>
          <a:p>
            <a:r>
              <a:rPr lang="fi-FI" dirty="0" smtClean="0"/>
              <a:t>Mitä on </a:t>
            </a:r>
            <a:r>
              <a:rPr lang="fi-FI" dirty="0" err="1" smtClean="0"/>
              <a:t>biodiversiteetti</a:t>
            </a:r>
            <a:r>
              <a:rPr lang="fi-FI" dirty="0" smtClean="0"/>
              <a:t>? Video </a:t>
            </a:r>
            <a:r>
              <a:rPr lang="fi-FI" dirty="0">
                <a:hlinkClick r:id="rId7"/>
              </a:rPr>
              <a:t>1: Mitä on </a:t>
            </a:r>
            <a:r>
              <a:rPr lang="fi-FI" dirty="0" err="1">
                <a:hlinkClick r:id="rId7"/>
              </a:rPr>
              <a:t>biodiversiteetti</a:t>
            </a:r>
            <a:r>
              <a:rPr lang="fi-FI" dirty="0">
                <a:hlinkClick r:id="rId7"/>
              </a:rPr>
              <a:t>? </a:t>
            </a:r>
            <a:r>
              <a:rPr lang="fi-FI" dirty="0" smtClean="0">
                <a:hlinkClick r:id="rId7"/>
              </a:rPr>
              <a:t>– YouTube</a:t>
            </a:r>
            <a:endParaRPr lang="fi-FI" dirty="0" smtClean="0"/>
          </a:p>
          <a:p>
            <a:r>
              <a:rPr lang="fi-FI" dirty="0" smtClean="0"/>
              <a:t>Mitä tapahtui ennen historian alkua? Ihmisen alkuperä, video, teksti suomeksi </a:t>
            </a:r>
            <a:r>
              <a:rPr lang="en-US" dirty="0">
                <a:hlinkClick r:id="rId8"/>
              </a:rPr>
              <a:t>What Happened Before History? Human Origins </a:t>
            </a:r>
            <a:r>
              <a:rPr lang="en-US" dirty="0" smtClean="0">
                <a:hlinkClick r:id="rId8"/>
              </a:rPr>
              <a:t>– YouTube</a:t>
            </a:r>
            <a:endParaRPr lang="en-US" dirty="0" smtClean="0"/>
          </a:p>
          <a:p>
            <a:r>
              <a:rPr lang="en-US" dirty="0" smtClean="0"/>
              <a:t>(</a:t>
            </a:r>
            <a:r>
              <a:rPr lang="en-US" dirty="0" err="1" smtClean="0"/>
              <a:t>Biologiikka</a:t>
            </a:r>
            <a:r>
              <a:rPr lang="en-US" dirty="0" smtClean="0"/>
              <a:t>, BI01 </a:t>
            </a:r>
            <a:r>
              <a:rPr lang="en-US" dirty="0" err="1" smtClean="0"/>
              <a:t>videolista</a:t>
            </a:r>
            <a:r>
              <a:rPr lang="en-US" dirty="0" smtClean="0"/>
              <a:t> </a:t>
            </a:r>
            <a:r>
              <a:rPr lang="en-US" dirty="0" err="1" smtClean="0"/>
              <a:t>kurssin</a:t>
            </a:r>
            <a:r>
              <a:rPr lang="en-US" dirty="0" smtClean="0"/>
              <a:t> </a:t>
            </a:r>
            <a:r>
              <a:rPr lang="en-US" dirty="0" err="1" smtClean="0"/>
              <a:t>tärkeimmistä</a:t>
            </a:r>
            <a:r>
              <a:rPr lang="en-US" dirty="0" smtClean="0"/>
              <a:t> </a:t>
            </a:r>
            <a:r>
              <a:rPr lang="en-US" dirty="0" err="1" smtClean="0"/>
              <a:t>sisällöistä</a:t>
            </a:r>
            <a:r>
              <a:rPr lang="en-US" dirty="0" smtClean="0"/>
              <a:t> </a:t>
            </a:r>
            <a:r>
              <a:rPr lang="fi-FI" dirty="0">
                <a:hlinkClick r:id="rId9"/>
              </a:rPr>
              <a:t>Kurssi 1 </a:t>
            </a:r>
            <a:r>
              <a:rPr lang="fi-FI" dirty="0" smtClean="0">
                <a:hlinkClick r:id="rId9"/>
              </a:rPr>
              <a:t>– YouTube</a:t>
            </a:r>
            <a:r>
              <a:rPr lang="fi-FI" dirty="0" smtClean="0"/>
              <a:t>)</a:t>
            </a:r>
          </a:p>
          <a:p>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40141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79270"/>
            <a:ext cx="10822272" cy="470262"/>
          </a:xfrm>
        </p:spPr>
        <p:txBody>
          <a:bodyPr/>
          <a:lstStyle/>
          <a:p>
            <a:r>
              <a:rPr lang="fi-FI" dirty="0" smtClean="0"/>
              <a:t>2. Tehtäviä: itsearviointi alussa</a:t>
            </a:r>
            <a:endParaRPr lang="fi-FI" dirty="0"/>
          </a:p>
        </p:txBody>
      </p:sp>
      <p:sp>
        <p:nvSpPr>
          <p:cNvPr id="3" name="Tekstin paikkamerkki 2"/>
          <p:cNvSpPr>
            <a:spLocks noGrp="1"/>
          </p:cNvSpPr>
          <p:nvPr>
            <p:ph type="body" sz="quarter" idx="12"/>
          </p:nvPr>
        </p:nvSpPr>
        <p:spPr>
          <a:xfrm>
            <a:off x="721294" y="1149532"/>
            <a:ext cx="10821666" cy="4874279"/>
          </a:xfrm>
        </p:spPr>
        <p:txBody>
          <a:bodyPr/>
          <a:lstStyle/>
          <a:p>
            <a:pPr marL="0" indent="0">
              <a:buNone/>
            </a:pPr>
            <a:r>
              <a:rPr lang="fi-FI" sz="1000" dirty="0" smtClean="0"/>
              <a:t>Tavoitteena </a:t>
            </a:r>
            <a:r>
              <a:rPr lang="fi-FI" sz="1000" dirty="0"/>
              <a:t>tehtävässä on kartoittaa oman osaamisen </a:t>
            </a:r>
            <a:r>
              <a:rPr lang="fi-FI" sz="1000" dirty="0" smtClean="0"/>
              <a:t>tasoa, </a:t>
            </a:r>
            <a:r>
              <a:rPr lang="fi-FI" sz="1000" dirty="0"/>
              <a:t>pohtia omia vahvuuksia ja heikkouksia, sekä suunnata opiskelua jatkossa näiden tietojen avulla. Lisäksi tutustumme päällisin puolin kirjan sisältöihin, opintojakson tavoitteisiin ja opetussuunnitelman mukaisiin sisältöihin. Tehtävä on myös </a:t>
            </a:r>
            <a:r>
              <a:rPr lang="fi-FI" sz="1000" dirty="0" smtClean="0"/>
              <a:t>pohjana opintojakson lopuksi </a:t>
            </a:r>
            <a:r>
              <a:rPr lang="fi-FI" sz="1000" dirty="0"/>
              <a:t>suoritettavalle itsearvioinnille</a:t>
            </a:r>
            <a:r>
              <a:rPr lang="fi-FI" sz="1000" dirty="0" smtClean="0"/>
              <a:t>.</a:t>
            </a:r>
            <a:endParaRPr lang="fi-FI" sz="1000" dirty="0"/>
          </a:p>
          <a:p>
            <a:pPr marL="0" indent="0">
              <a:buNone/>
            </a:pPr>
            <a:r>
              <a:rPr lang="fi-FI" sz="1000" b="1" dirty="0"/>
              <a:t>Tutki kurssimateriaaleista opetussuunnitelman mukaisia tavoitteita ja sisältöä, sekä oppikirjaa ja sen sisällysluetteloa (laatikko "Aloita tästä.."). </a:t>
            </a:r>
            <a:r>
              <a:rPr lang="fi-FI" sz="1000" dirty="0"/>
              <a:t>Katso myös </a:t>
            </a:r>
            <a:r>
              <a:rPr lang="fi-FI" sz="1000" dirty="0" err="1"/>
              <a:t>Moodlepohjaa</a:t>
            </a:r>
            <a:r>
              <a:rPr lang="fi-FI" sz="1000" dirty="0"/>
              <a:t> ja tutustu opintojakson rakenteeseen.</a:t>
            </a:r>
          </a:p>
          <a:p>
            <a:pPr marL="0" indent="0">
              <a:buNone/>
            </a:pPr>
            <a:r>
              <a:rPr lang="fi-FI" sz="1000" b="1" dirty="0"/>
              <a:t>Pohdi seuraavia kysymyksiä:</a:t>
            </a:r>
            <a:endParaRPr lang="fi-FI" sz="1000" dirty="0"/>
          </a:p>
          <a:p>
            <a:r>
              <a:rPr lang="fi-FI" sz="1000" dirty="0" smtClean="0"/>
              <a:t>Mitkä </a:t>
            </a:r>
            <a:r>
              <a:rPr lang="fi-FI" sz="1000" dirty="0"/>
              <a:t>ovat ennakkotietosi? Mistä tiedät jo jotain, onko alueita joissa osaamisesi on erityisen vankkaa? Entä mitkä asiat tuntuvat vierailta ja/tai vaikeilta?</a:t>
            </a:r>
          </a:p>
          <a:p>
            <a:r>
              <a:rPr lang="fi-FI" sz="1000" dirty="0" smtClean="0"/>
              <a:t>Mitkä asiat </a:t>
            </a:r>
            <a:r>
              <a:rPr lang="fi-FI" sz="1000" dirty="0"/>
              <a:t>tai kirjan kappaleet kiinnostavat eniten?</a:t>
            </a:r>
          </a:p>
          <a:p>
            <a:r>
              <a:rPr lang="fi-FI" sz="1000" dirty="0" smtClean="0"/>
              <a:t>Mikä </a:t>
            </a:r>
            <a:r>
              <a:rPr lang="fi-FI" sz="1000" dirty="0"/>
              <a:t>on tavoitteesi opintojaksolla? Miten pääset tavoitteeseesi?</a:t>
            </a:r>
          </a:p>
          <a:p>
            <a:r>
              <a:rPr lang="fi-FI" sz="1000" dirty="0" smtClean="0"/>
              <a:t>Pohdi </a:t>
            </a:r>
            <a:r>
              <a:rPr lang="fi-FI" sz="1000" dirty="0"/>
              <a:t>oppimistekniikkaasi: Miten opit parhaiten? Missä tarvitset tukea ja/tai harjoitusta? Miten voisit parantaa oppimistekniikkaasi?</a:t>
            </a:r>
          </a:p>
          <a:p>
            <a:r>
              <a:rPr lang="fi-FI" sz="1000" dirty="0" smtClean="0"/>
              <a:t>Millainen </a:t>
            </a:r>
            <a:r>
              <a:rPr lang="fi-FI" sz="1000" dirty="0"/>
              <a:t>on historiasi tämän aineen opiskelijana? Harrastatko jotain aineeseen liittyvää?</a:t>
            </a:r>
          </a:p>
          <a:p>
            <a:r>
              <a:rPr lang="fi-FI" sz="1000" dirty="0" smtClean="0"/>
              <a:t>Mitkä </a:t>
            </a:r>
            <a:r>
              <a:rPr lang="fi-FI" sz="1000" dirty="0"/>
              <a:t>ovat odotuksesi opintojakson suhteen? Mitä toivot opettajalta, entä muilta kurssilaisilta? Pohdi miten voit tukea omaa ja muiden oppimista kurssilla.</a:t>
            </a:r>
          </a:p>
          <a:p>
            <a:r>
              <a:rPr lang="fi-FI" sz="1000" b="1" dirty="0" smtClean="0"/>
              <a:t>Tee </a:t>
            </a:r>
            <a:r>
              <a:rPr lang="fi-FI" sz="1000" b="1" dirty="0"/>
              <a:t>itsellesi aikataulu kurssin suorittamisesta</a:t>
            </a:r>
            <a:r>
              <a:rPr lang="fi-FI" sz="1000" dirty="0"/>
              <a:t> ja kirjaa tämä myös omaan kalenteriisi, samoin kuin koepäivä johon tähtäät! (Suositus suoritukselle noin 3-9 viikkoa, älä venytä suoritusta yli 6kk)</a:t>
            </a:r>
          </a:p>
          <a:p>
            <a:r>
              <a:rPr lang="fi-FI" sz="1000" b="1" dirty="0"/>
              <a:t>Klikkaa tentti auki niin saat tekstieditorin esille.</a:t>
            </a:r>
            <a:r>
              <a:rPr lang="fi-FI" sz="1000" dirty="0"/>
              <a:t> Kirjoita suoraan tekstieditoriin. Keskeneräisen tekstin voit välillä tallentaa.</a:t>
            </a:r>
          </a:p>
          <a:p>
            <a:r>
              <a:rPr lang="fi-FI" sz="1000" dirty="0"/>
              <a:t>Kun olet valmis, </a:t>
            </a:r>
            <a:r>
              <a:rPr lang="fi-FI" sz="1000" b="1" dirty="0"/>
              <a:t>lähetä tehtävä arvioitavaksi opettajalle</a:t>
            </a:r>
            <a:r>
              <a:rPr lang="fi-FI" sz="1000" dirty="0" smtClean="0"/>
              <a:t>.</a:t>
            </a:r>
          </a:p>
          <a:p>
            <a:pPr marL="0" indent="0">
              <a:buNone/>
            </a:pPr>
            <a:r>
              <a:rPr lang="fi-FI" sz="1000" dirty="0" smtClean="0"/>
              <a:t>------------------------- </a:t>
            </a:r>
          </a:p>
          <a:p>
            <a:pPr marL="0" indent="0">
              <a:buNone/>
            </a:pPr>
            <a:r>
              <a:rPr lang="fi-FI" sz="800" dirty="0" smtClean="0"/>
              <a:t>Automaattipalaute tehtävästä alla. Ope antaa myös lyhyen yksilöllisen palautteen alun itsearviointiin, esim. ohjaa samalla kirjoituksiin valmistautuvaa opiskelijaa tai tsemppaa kurssin aikaisemmin reputtanutta.</a:t>
            </a:r>
          </a:p>
          <a:p>
            <a:pPr marL="0" indent="0">
              <a:buNone/>
            </a:pPr>
            <a:r>
              <a:rPr lang="fi-FI" sz="800" dirty="0" smtClean="0"/>
              <a:t>-------------------------------</a:t>
            </a:r>
          </a:p>
          <a:p>
            <a:pPr marL="0" indent="0">
              <a:buNone/>
            </a:pPr>
            <a:r>
              <a:rPr lang="fi-FI" sz="800" dirty="0"/>
              <a:t>Jotta tehtävä näkyy suorituksissa, opettaja joutuu antamaan tehtävästä "arvosanan", joka on suoritusmerkintää vastaava opintojakson loppuarviointia ajatellen. </a:t>
            </a:r>
          </a:p>
          <a:p>
            <a:pPr marL="0" indent="0">
              <a:buNone/>
            </a:pPr>
            <a:r>
              <a:rPr lang="fi-FI" sz="800" dirty="0" smtClean="0"/>
              <a:t>Arvosanasi kuvastaa </a:t>
            </a:r>
            <a:r>
              <a:rPr lang="fi-FI" sz="800" dirty="0"/>
              <a:t>kuitenkin panostustasi myös tähän tehtävään: noudatatko tehtävänantoa ja tutustuit materiaaleihin, opintojakson rakenteeseen Moodlessa, opetussuunnitelman tavoitteisiin, teitkö aikataulun, pohditko omaa opiskelua ja opiskelutekniikkaa parannuksia miettien?</a:t>
            </a:r>
          </a:p>
          <a:p>
            <a:pPr marL="0" indent="0">
              <a:buNone/>
            </a:pPr>
            <a:r>
              <a:rPr lang="fi-FI" sz="800" dirty="0"/>
              <a:t>Jos sait hyvän arvosanan, hienoa, olet pohtinut asioita ja orientoitunut kurssiin, tästä on hyvä jatkaa!</a:t>
            </a:r>
          </a:p>
          <a:p>
            <a:pPr marL="0" indent="0">
              <a:buNone/>
            </a:pPr>
            <a:r>
              <a:rPr lang="fi-FI" sz="800" dirty="0"/>
              <a:t>Jos sait heikomman arvosanan tsemppaa jatkossa, peli ei ole menetetty, mutta tee tehtävät huolellisemmin ja noudata tehtävänantoa.</a:t>
            </a:r>
          </a:p>
          <a:p>
            <a:pPr marL="0" indent="0">
              <a:buNone/>
            </a:pPr>
            <a:r>
              <a:rPr lang="fi-FI" sz="800" dirty="0"/>
              <a:t>Joka tapauksessa mukavaa kurssia!</a:t>
            </a:r>
          </a:p>
          <a:p>
            <a:pPr marL="0" indent="0">
              <a:buNone/>
            </a:pPr>
            <a:r>
              <a:rPr lang="fi-FI" sz="800" dirty="0"/>
              <a:t>T: ope</a:t>
            </a:r>
          </a:p>
          <a:p>
            <a:pPr marL="0" indent="0">
              <a:buNone/>
            </a:pPr>
            <a:endParaRPr lang="fi-FI" sz="1000" dirty="0"/>
          </a:p>
          <a:p>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5848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766355"/>
            <a:ext cx="10822272" cy="1068162"/>
          </a:xfrm>
        </p:spPr>
        <p:txBody>
          <a:bodyPr/>
          <a:lstStyle/>
          <a:p>
            <a:r>
              <a:rPr lang="fi-FI" dirty="0" smtClean="0"/>
              <a:t>2. Tehtäviä: Essee ja palaute</a:t>
            </a:r>
            <a:endParaRPr lang="fi-FI" dirty="0"/>
          </a:p>
        </p:txBody>
      </p:sp>
      <p:sp>
        <p:nvSpPr>
          <p:cNvPr id="3" name="Tekstin paikkamerkki 2"/>
          <p:cNvSpPr>
            <a:spLocks noGrp="1"/>
          </p:cNvSpPr>
          <p:nvPr>
            <p:ph type="body" sz="quarter" idx="12"/>
          </p:nvPr>
        </p:nvSpPr>
        <p:spPr>
          <a:xfrm>
            <a:off x="721294" y="1375955"/>
            <a:ext cx="10821666" cy="4499811"/>
          </a:xfrm>
        </p:spPr>
        <p:txBody>
          <a:bodyPr/>
          <a:lstStyle/>
          <a:p>
            <a:pPr marL="0" indent="0">
              <a:buNone/>
            </a:pPr>
            <a:r>
              <a:rPr lang="fi-FI" sz="900" dirty="0" smtClean="0"/>
              <a:t>Tehtävä on keskustelutyökalussa.</a:t>
            </a:r>
          </a:p>
          <a:p>
            <a:pPr marL="0" indent="0">
              <a:buNone/>
            </a:pPr>
            <a:r>
              <a:rPr lang="fi-FI" sz="900" dirty="0" smtClean="0"/>
              <a:t>Tehtävänanto:</a:t>
            </a:r>
            <a:endParaRPr lang="fi-FI" sz="900" dirty="0"/>
          </a:p>
          <a:p>
            <a:pPr marL="0" indent="0">
              <a:buNone/>
            </a:pPr>
            <a:r>
              <a:rPr lang="fi-FI" sz="900" dirty="0" smtClean="0"/>
              <a:t>Tehtävän</a:t>
            </a:r>
            <a:r>
              <a:rPr lang="fi-FI" sz="900" dirty="0"/>
              <a:t> </a:t>
            </a:r>
            <a:r>
              <a:rPr lang="fi-FI" sz="900" b="1" dirty="0"/>
              <a:t>tarkoituksena on harjoitella esseen kirjoittamista prosessinomaisesti</a:t>
            </a:r>
            <a:r>
              <a:rPr lang="fi-FI" sz="900" dirty="0"/>
              <a:t> saatua palautetta hyväksi käyttäen,</a:t>
            </a:r>
            <a:r>
              <a:rPr lang="fi-FI" sz="900" b="1" dirty="0"/>
              <a:t> ja harjoitella sekä palautteen antamista että vastaanottamista.</a:t>
            </a:r>
            <a:endParaRPr lang="fi-FI" sz="900" dirty="0"/>
          </a:p>
          <a:p>
            <a:pPr marL="0" indent="0">
              <a:buNone/>
            </a:pPr>
            <a:r>
              <a:rPr lang="fi-FI" sz="900" b="1" dirty="0"/>
              <a:t>Tee tähän viestiketjuun a) oma esseesi (uusi viesti) ja b) anna palautetta (vastaa viestiin-toiminnolla) kolmelle muulle esseen kirjoittajalle </a:t>
            </a:r>
            <a:r>
              <a:rPr lang="fi-FI" sz="900" dirty="0"/>
              <a:t>(ensimmäinen kirjoittaja voi antaa palautetta myöhemmin kun esseitä ilmaantuu ketjuun lisää). Anna palautetta mahdollisuuksien mukaan kirjoittajalle joka ei vielä ole saanut palautetta esseestään.</a:t>
            </a:r>
          </a:p>
          <a:p>
            <a:pPr marL="0" indent="0">
              <a:buNone/>
            </a:pPr>
            <a:r>
              <a:rPr lang="fi-FI" sz="900" b="1" dirty="0"/>
              <a:t>Omaan esseehen kopioikaa koko tehtävänanto + aiheen/tehtävän numero ja sivu otsikoksi.</a:t>
            </a:r>
            <a:endParaRPr lang="fi-FI" sz="900" dirty="0"/>
          </a:p>
          <a:p>
            <a:pPr marL="0" indent="0">
              <a:buNone/>
            </a:pPr>
            <a:r>
              <a:rPr lang="fi-FI" sz="900" b="1" dirty="0" smtClean="0"/>
              <a:t>Kirjoita tekstisi </a:t>
            </a:r>
            <a:r>
              <a:rPr lang="fi-FI" sz="900" b="1" dirty="0"/>
              <a:t>suoraan Moodlen tekstieditoriin. </a:t>
            </a:r>
            <a:r>
              <a:rPr lang="fi-FI" sz="900" dirty="0"/>
              <a:t>Lisää nappuloita saat näkyviin vasemmasta yläkulmasta tekstieditorin yläpuolella olevasta palkista. Liitä esseeseesi mielellään mukaan kuvia, kaavioita </a:t>
            </a:r>
            <a:r>
              <a:rPr lang="fi-FI" sz="900" dirty="0" err="1"/>
              <a:t>yms</a:t>
            </a:r>
            <a:r>
              <a:rPr lang="fi-FI" sz="900" dirty="0"/>
              <a:t>! Tämä onnistuu kun laitat ne suoraan Moodleen. Kopioi itsellesi varmuuskopio Moodlesta (älä tee toisinpäin, muotoilut sekoavat, tekstiä ei välttämättä saa liitettyä </a:t>
            </a:r>
            <a:r>
              <a:rPr lang="fi-FI" sz="900" dirty="0" err="1"/>
              <a:t>yms</a:t>
            </a:r>
            <a:r>
              <a:rPr lang="fi-FI" sz="900" dirty="0"/>
              <a:t> ongelmia saattaa ilmaantua, jos kopiot tekstiä Moodleen esim. </a:t>
            </a:r>
            <a:r>
              <a:rPr lang="fi-FI" sz="900" dirty="0" err="1"/>
              <a:t>wordistä</a:t>
            </a:r>
            <a:r>
              <a:rPr lang="fi-FI" sz="900" dirty="0"/>
              <a:t>). Liitteet on estetty, eli käytä tekstieditoria.</a:t>
            </a:r>
          </a:p>
          <a:p>
            <a:pPr marL="0" indent="0">
              <a:buNone/>
            </a:pPr>
            <a:r>
              <a:rPr lang="fi-FI" sz="900" b="1" dirty="0"/>
              <a:t>Voit varata aiheesi ilmoittamalla varauksesta, eli tekemällä viestin jossa otsikkona on esseesi numero ja aihe. Tee lopullinen essee samaan viestiketjuun vastaa-toiminnolla. Ei turhia varauksia :-)</a:t>
            </a:r>
            <a:endParaRPr lang="fi-FI" sz="900" dirty="0"/>
          </a:p>
          <a:p>
            <a:pPr marL="0" indent="0">
              <a:buNone/>
            </a:pPr>
            <a:r>
              <a:rPr lang="fi-FI" sz="900" dirty="0"/>
              <a:t>Lisäplussaa useammista palautteista. Vähimmäisvaatimus on, että kerrot kullekin palautteen saajalle kolme hyvää asiaa ja kolme kohtaa jossa olisi parantamisen varaa, ja annat näihin korjausehdotuksia. Palaute esseestä muille on tärkeä osa tehtävän suoritusta. Yritä antaa palautetta, joka auttaa esseen kirjoittajaa. Ole myös tarpeeksi kriittinen. </a:t>
            </a:r>
            <a:r>
              <a:rPr lang="fi-FI" sz="900" b="1" dirty="0"/>
              <a:t>Palautteen pohjaksi tutustu lukemasi esseen aiheeseen</a:t>
            </a:r>
            <a:r>
              <a:rPr lang="fi-FI" sz="900" dirty="0"/>
              <a:t> kirjan tekstien avulla, jotta tiedät onko asiasisältö ja </a:t>
            </a:r>
            <a:r>
              <a:rPr lang="fi-FI" sz="900" dirty="0" err="1"/>
              <a:t>ollennaisten</a:t>
            </a:r>
            <a:r>
              <a:rPr lang="fi-FI" sz="900" dirty="0"/>
              <a:t> käsitteiden määrittely kohdillaan. Kiinnitä huomiota myös tekstin sujuvuuteen ja tyyliin. Esseen tulisi olla asiatekstiä.</a:t>
            </a:r>
          </a:p>
          <a:p>
            <a:pPr marL="0" indent="0">
              <a:buNone/>
            </a:pPr>
            <a:r>
              <a:rPr lang="fi-FI" sz="900" dirty="0"/>
              <a:t>Palautteen </a:t>
            </a:r>
            <a:r>
              <a:rPr lang="fi-FI" sz="900" dirty="0" smtClean="0"/>
              <a:t>saamisen </a:t>
            </a:r>
            <a:r>
              <a:rPr lang="fi-FI" sz="900" dirty="0"/>
              <a:t>jälkeen voit halutessasi korjailla ja parannella esseetäsi. Laita viimeinen versio osaksi viestiketjua.</a:t>
            </a:r>
          </a:p>
          <a:p>
            <a:pPr marL="0" indent="0">
              <a:buNone/>
            </a:pPr>
            <a:r>
              <a:rPr lang="fi-FI" sz="900" b="1" dirty="0"/>
              <a:t>Voit valita </a:t>
            </a:r>
            <a:r>
              <a:rPr lang="fi-FI" sz="900" b="1" dirty="0" smtClean="0"/>
              <a:t>esseesi aiheeksi </a:t>
            </a:r>
            <a:r>
              <a:rPr lang="fi-FI" sz="900" b="1" dirty="0"/>
              <a:t>jonkin kirjan tehtävistä</a:t>
            </a:r>
            <a:r>
              <a:rPr lang="fi-FI" sz="900" dirty="0"/>
              <a:t> (kirjoita kirjan sivunumero ja tehtävänumero esseesi alkuun ja otsikoi aihetta kuvaavalla otsikolla) </a:t>
            </a:r>
            <a:r>
              <a:rPr lang="fi-FI" sz="900" b="1" dirty="0"/>
              <a:t>TAI jonkin alla olevista aiheista</a:t>
            </a:r>
            <a:r>
              <a:rPr lang="fi-FI" sz="900" dirty="0"/>
              <a:t>. </a:t>
            </a:r>
            <a:r>
              <a:rPr lang="fi-FI" sz="900" b="1" dirty="0"/>
              <a:t>Pyri ottamaan aihe jota ei vielä ole käytetty.</a:t>
            </a:r>
            <a:r>
              <a:rPr lang="fi-FI" sz="900" dirty="0"/>
              <a:t> </a:t>
            </a:r>
          </a:p>
          <a:p>
            <a:pPr marL="0" indent="0">
              <a:buNone/>
            </a:pPr>
            <a:r>
              <a:rPr lang="fi-FI" sz="900" b="1" dirty="0"/>
              <a:t>Arvostelussa otetaan huomioon aiheen vaativuus.</a:t>
            </a:r>
            <a:r>
              <a:rPr lang="fi-FI" sz="900" dirty="0"/>
              <a:t> Kiitettävä essee käsittelee aihetta laajasti ja oivaltavasti asioita yhdistellen, sekä mahdollisesti käyttää tai tulkitsee aineistoa. Kiitettävää kurssinumeroa tavoitteleville opettaja suosittelee kirjan soveltavien tehtävien (esim. vanhat YO tehtävät joissa on aineistoa) valitsemista. Huomatkaa että myös palautteen antaminen muille on osa tehtävää.</a:t>
            </a:r>
          </a:p>
          <a:p>
            <a:pPr marL="0" indent="0">
              <a:buNone/>
            </a:pPr>
            <a:r>
              <a:rPr lang="fi-FI" sz="900" dirty="0"/>
              <a:t>Plagiointi tai muu vilppi johtaa tehtävän hylkäämiseen / voi laskea arvosanaa. Kirjoita esseesi siis itse, omin sanoin, älä kopioi tai lainaa tekstiä muualta. Suoriin lainauksiin lainausmerkit. Esseehen ei tarvitse merkitä käytettyjä lähteitä (saa jos haluaa).</a:t>
            </a:r>
          </a:p>
          <a:p>
            <a:pPr marL="0" indent="0">
              <a:buNone/>
            </a:pPr>
            <a:r>
              <a:rPr lang="fi-FI" sz="900" dirty="0"/>
              <a:t>Opettaja poistaa ketjusta ajoittain vanhoja suorituksia aiheiden vapauttamiseksi. Jotta palsta ei täyty keskeneräisistä suorituksista pyri tekemään kurssi loppuun parin-kolmen kuukauden sisällä kurssin aloituksesta</a:t>
            </a:r>
            <a:r>
              <a:rPr lang="fi-FI" sz="900" dirty="0" smtClean="0"/>
              <a:t>.</a:t>
            </a:r>
          </a:p>
          <a:p>
            <a:pPr marL="0" indent="0">
              <a:buNone/>
            </a:pPr>
            <a:r>
              <a:rPr lang="fi-FI" sz="900" b="1" dirty="0"/>
              <a:t>Sovella tehtävänanto niin, että saat aiheestasi tehtyä yhtenäisen tekstin.</a:t>
            </a:r>
            <a:endParaRPr lang="fi-FI" sz="900" dirty="0" smtClean="0"/>
          </a:p>
          <a:p>
            <a:pPr marL="0" indent="0">
              <a:buNone/>
            </a:pPr>
            <a:r>
              <a:rPr lang="fi-FI" sz="900" dirty="0" smtClean="0"/>
              <a:t>(Alla valmiita aiheita, mukana pienimuotoisen oman tutkimuksen teko kirjasta löytyvän esimerkin mukaan)</a:t>
            </a:r>
            <a:endParaRPr lang="fi-FI" sz="9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7528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Ohjeita esseen kirjoitukseen</a:t>
            </a:r>
            <a:endParaRPr lang="fi-FI" dirty="0"/>
          </a:p>
        </p:txBody>
      </p:sp>
      <p:sp>
        <p:nvSpPr>
          <p:cNvPr id="3" name="Tekstin paikkamerkki 2"/>
          <p:cNvSpPr>
            <a:spLocks noGrp="1"/>
          </p:cNvSpPr>
          <p:nvPr>
            <p:ph type="body" sz="quarter" idx="12"/>
          </p:nvPr>
        </p:nvSpPr>
        <p:spPr>
          <a:xfrm>
            <a:off x="721294" y="1454331"/>
            <a:ext cx="10821666" cy="4569480"/>
          </a:xfrm>
        </p:spPr>
        <p:txBody>
          <a:bodyPr/>
          <a:lstStyle/>
          <a:p>
            <a:pPr marL="0" indent="0">
              <a:buNone/>
            </a:pPr>
            <a:endParaRPr lang="fi-FI" sz="1000" b="1" dirty="0"/>
          </a:p>
          <a:p>
            <a:r>
              <a:rPr lang="fi-FI" sz="1000" dirty="0" smtClean="0"/>
              <a:t>Asiasisältö </a:t>
            </a:r>
            <a:r>
              <a:rPr lang="fi-FI" sz="1000" dirty="0"/>
              <a:t>on pituutta tärkeämpi. Käsinkirjoitettuna konseptille yleensä hyvät vastaukset ovat 3-4 sivua. Riippuu paljon vastaajan kirjoitustyylistä paljonko tekstiä tarvitaan. Hyvä essee esittelee olennaisen tiedon selkeästi ja tiiviisti, esittäen esimerkkejä. "Liian pitkä" on essee joka jaarittelee ja harhautuu aiheesta, tai toistelee samaa. Liian lyhyt essee taas ei esittele kaikkea asiaan kuuluvaa tietoa</a:t>
            </a:r>
            <a:r>
              <a:rPr lang="fi-FI" sz="1000" dirty="0" smtClean="0"/>
              <a:t>.</a:t>
            </a:r>
            <a:r>
              <a:rPr lang="fi-FI" sz="1000" dirty="0"/>
              <a:t> </a:t>
            </a:r>
          </a:p>
          <a:p>
            <a:r>
              <a:rPr lang="fi-FI" sz="1000" b="1" dirty="0"/>
              <a:t>Hyvä reaaliaineen essee siis:</a:t>
            </a:r>
            <a:endParaRPr lang="fi-FI" sz="1000" dirty="0"/>
          </a:p>
          <a:p>
            <a:pPr lvl="1"/>
            <a:r>
              <a:rPr lang="fi-FI" sz="1000" dirty="0" smtClean="0"/>
              <a:t>vastaa </a:t>
            </a:r>
            <a:r>
              <a:rPr lang="fi-FI" sz="1000" dirty="0"/>
              <a:t>esitettyyn kysymykseen ja/tai vastaa aiherajausta, kaikki asiaan olennaisesti liittyvä tieto käsitelty selkeästi ja ymmärrettävästi</a:t>
            </a:r>
          </a:p>
          <a:p>
            <a:pPr lvl="1"/>
            <a:r>
              <a:rPr lang="fi-FI" sz="1000" dirty="0" smtClean="0"/>
              <a:t>on </a:t>
            </a:r>
            <a:r>
              <a:rPr lang="fi-FI" sz="1000" dirty="0"/>
              <a:t>kirjoitettu selkeästi asiatyylillä</a:t>
            </a:r>
          </a:p>
          <a:p>
            <a:pPr lvl="1"/>
            <a:r>
              <a:rPr lang="fi-FI" sz="1000" dirty="0" smtClean="0"/>
              <a:t>käytetyt </a:t>
            </a:r>
            <a:r>
              <a:rPr lang="fi-FI" sz="1000" dirty="0"/>
              <a:t>termit (eliö, </a:t>
            </a:r>
            <a:r>
              <a:rPr lang="fi-FI" sz="1000" dirty="0" err="1"/>
              <a:t>toisenvarainen</a:t>
            </a:r>
            <a:r>
              <a:rPr lang="fi-FI" sz="1000" dirty="0"/>
              <a:t>, tuottaja </a:t>
            </a:r>
            <a:r>
              <a:rPr lang="fi-FI" sz="1000" dirty="0" err="1"/>
              <a:t>tms</a:t>
            </a:r>
            <a:r>
              <a:rPr lang="fi-FI" sz="1000" dirty="0"/>
              <a:t>) selitetään ja asiaan kuuluvia termejä käytetään, tekstistä saa kuvan että kirjoittaja ymmärtää käyttämänsä termit</a:t>
            </a:r>
          </a:p>
          <a:p>
            <a:pPr lvl="1"/>
            <a:r>
              <a:rPr lang="fi-FI" sz="1000" dirty="0" smtClean="0"/>
              <a:t>esittelee </a:t>
            </a:r>
            <a:r>
              <a:rPr lang="fi-FI" sz="1000" dirty="0"/>
              <a:t>sopivasti aiheeseen sopivia esimerkkejä</a:t>
            </a:r>
          </a:p>
          <a:p>
            <a:pPr lvl="1"/>
            <a:r>
              <a:rPr lang="fi-FI" sz="1000" dirty="0" smtClean="0"/>
              <a:t>voi </a:t>
            </a:r>
            <a:r>
              <a:rPr lang="fi-FI" sz="1000" dirty="0"/>
              <a:t>esitellä lisätietoa, mutta sopivasti harhautumatta aiheesta</a:t>
            </a:r>
          </a:p>
          <a:p>
            <a:pPr lvl="1"/>
            <a:r>
              <a:rPr lang="fi-FI" sz="1000" dirty="0" smtClean="0"/>
              <a:t>Esseen </a:t>
            </a:r>
            <a:r>
              <a:rPr lang="fi-FI" sz="1000" dirty="0"/>
              <a:t>pitäisi olla omaa tekstiä (- lähteet voi mainita, ensisijaisesti kannattaa katsoa omaa oppikirjaa (suoriin lainauksiin lainausmerkit!) </a:t>
            </a:r>
            <a:r>
              <a:rPr lang="fi-FI" sz="1000" dirty="0" smtClean="0"/>
              <a:t>)</a:t>
            </a:r>
            <a:r>
              <a:rPr lang="fi-FI" sz="1000" dirty="0"/>
              <a:t> </a:t>
            </a:r>
          </a:p>
          <a:p>
            <a:r>
              <a:rPr lang="fi-FI" sz="1000" dirty="0"/>
              <a:t>Huono essee</a:t>
            </a:r>
          </a:p>
          <a:p>
            <a:pPr lvl="1"/>
            <a:r>
              <a:rPr lang="fi-FI" sz="1000" dirty="0" smtClean="0"/>
              <a:t>Ei </a:t>
            </a:r>
            <a:r>
              <a:rPr lang="fi-FI" sz="1000" dirty="0"/>
              <a:t>vastaa aiherajausta tai ei vastaa kysymykseen: tietoa puuttuu tai sisältää virheitä</a:t>
            </a:r>
          </a:p>
          <a:p>
            <a:pPr lvl="1"/>
            <a:r>
              <a:rPr lang="fi-FI" sz="1000" dirty="0" smtClean="0"/>
              <a:t>Harhautuu </a:t>
            </a:r>
            <a:r>
              <a:rPr lang="fi-FI" sz="1000" dirty="0"/>
              <a:t>aiheesta</a:t>
            </a:r>
          </a:p>
          <a:p>
            <a:pPr lvl="1"/>
            <a:r>
              <a:rPr lang="fi-FI" sz="1000" dirty="0" smtClean="0"/>
              <a:t>Toistelee </a:t>
            </a:r>
            <a:r>
              <a:rPr lang="fi-FI" sz="1000" dirty="0"/>
              <a:t>samaa</a:t>
            </a:r>
          </a:p>
          <a:p>
            <a:pPr lvl="1"/>
            <a:r>
              <a:rPr lang="fi-FI" sz="1000" dirty="0" smtClean="0"/>
              <a:t>Sekava</a:t>
            </a:r>
            <a:endParaRPr lang="fi-FI" sz="1000" dirty="0"/>
          </a:p>
          <a:p>
            <a:pPr lvl="1"/>
            <a:r>
              <a:rPr lang="fi-FI" sz="1000" dirty="0" smtClean="0"/>
              <a:t>Tyyliltään </a:t>
            </a:r>
            <a:r>
              <a:rPr lang="fi-FI" sz="1000" dirty="0"/>
              <a:t>"hauska", "mielipidekirjoitus" </a:t>
            </a:r>
            <a:r>
              <a:rPr lang="fi-FI" sz="1000" dirty="0" smtClean="0"/>
              <a:t>tms.</a:t>
            </a:r>
            <a:endParaRPr lang="fi-FI" sz="1000" dirty="0"/>
          </a:p>
          <a:p>
            <a:pPr lvl="1"/>
            <a:r>
              <a:rPr lang="fi-FI" sz="1000" dirty="0" smtClean="0"/>
              <a:t>on </a:t>
            </a:r>
            <a:r>
              <a:rPr lang="fi-FI" sz="1000" dirty="0"/>
              <a:t>kopioitu suoraan netistä / kirjasta (pahimmillaan johtaa esseen hylkäämiseen! </a:t>
            </a:r>
            <a:r>
              <a:rPr lang="fi-FI" sz="1000" dirty="0" err="1" smtClean="0"/>
              <a:t>p.s</a:t>
            </a:r>
            <a:r>
              <a:rPr lang="fi-FI" sz="1000" dirty="0" smtClean="0"/>
              <a:t>. </a:t>
            </a:r>
            <a:r>
              <a:rPr lang="fi-FI" sz="1000" dirty="0"/>
              <a:t>opekin osaa </a:t>
            </a:r>
            <a:r>
              <a:rPr lang="fi-FI" sz="1000" dirty="0" err="1"/>
              <a:t>googlettaa</a:t>
            </a:r>
            <a:r>
              <a:rPr lang="fi-FI" sz="1000" dirty="0"/>
              <a:t>....)</a:t>
            </a:r>
          </a:p>
          <a:p>
            <a:pPr lvl="1"/>
            <a:r>
              <a:rPr lang="fi-FI" sz="1000" dirty="0" smtClean="0"/>
              <a:t>asiaan </a:t>
            </a:r>
            <a:r>
              <a:rPr lang="fi-FI" sz="1000" dirty="0"/>
              <a:t>kuuluvia termejä ei käytetä tai käytettyjä termejä ei ole ymmärretty</a:t>
            </a:r>
          </a:p>
          <a:p>
            <a:pPr lvl="1"/>
            <a:r>
              <a:rPr lang="fi-FI" sz="1000" dirty="0" smtClean="0"/>
              <a:t>ei </a:t>
            </a:r>
            <a:r>
              <a:rPr lang="fi-FI" sz="1000" dirty="0"/>
              <a:t>ole esitelty esimerkkejä tai luonnehdinta liian ympäripyöreää</a:t>
            </a:r>
          </a:p>
          <a:p>
            <a:pPr marL="0" indent="0">
              <a:buNone/>
            </a:pPr>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80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2. Tehtäviä</a:t>
            </a:r>
            <a:r>
              <a:rPr lang="fi-FI" dirty="0" smtClean="0"/>
              <a:t>: käsitepankki</a:t>
            </a:r>
            <a:endParaRPr lang="fi-FI" dirty="0"/>
          </a:p>
        </p:txBody>
      </p:sp>
      <p:sp>
        <p:nvSpPr>
          <p:cNvPr id="3" name="Tekstin paikkamerkki 2"/>
          <p:cNvSpPr>
            <a:spLocks noGrp="1"/>
          </p:cNvSpPr>
          <p:nvPr>
            <p:ph type="body" sz="quarter" idx="12"/>
          </p:nvPr>
        </p:nvSpPr>
        <p:spPr>
          <a:xfrm>
            <a:off x="721294" y="1724297"/>
            <a:ext cx="10821666" cy="4299514"/>
          </a:xfrm>
        </p:spPr>
        <p:txBody>
          <a:bodyPr/>
          <a:lstStyle/>
          <a:p>
            <a:pPr marL="0" indent="0">
              <a:buNone/>
            </a:pPr>
            <a:r>
              <a:rPr lang="fi-FI" sz="1100" b="1" dirty="0" smtClean="0"/>
              <a:t>Tehtävä keskustelutyökalussa.</a:t>
            </a:r>
          </a:p>
          <a:p>
            <a:pPr marL="0" indent="0">
              <a:buNone/>
            </a:pPr>
            <a:r>
              <a:rPr lang="fi-FI" sz="1100" b="1" dirty="0" smtClean="0"/>
              <a:t>Tehtävänanto:</a:t>
            </a:r>
          </a:p>
          <a:p>
            <a:pPr marL="0" indent="0">
              <a:buNone/>
            </a:pPr>
            <a:r>
              <a:rPr lang="fi-FI" sz="1100" b="1" dirty="0" smtClean="0"/>
              <a:t>Käsitepankki</a:t>
            </a:r>
            <a:endParaRPr lang="fi-FI" sz="1100" b="1" dirty="0"/>
          </a:p>
          <a:p>
            <a:pPr marL="0" indent="0">
              <a:buNone/>
            </a:pPr>
            <a:r>
              <a:rPr lang="fi-FI" sz="1100" dirty="0"/>
              <a:t>Lukiessasi kurssikirjaa törmäät useisiin käsitteisiin. Kirjan lopusta olet ehkä jo löytänyt myös kirjan käsitehakemiston. Tässä tehtävässä tavoitteena on koota yhteen ja selkiyttää kurssin keskeisiä käsitteitä.</a:t>
            </a:r>
            <a:br>
              <a:rPr lang="fi-FI" sz="1100" dirty="0"/>
            </a:br>
            <a:r>
              <a:rPr lang="fi-FI" sz="1100" dirty="0"/>
              <a:t/>
            </a:r>
            <a:br>
              <a:rPr lang="fi-FI" sz="1100" dirty="0"/>
            </a:br>
            <a:r>
              <a:rPr lang="fi-FI" sz="1100" dirty="0"/>
              <a:t>Lue ensin koko viestiketju läpi. Tämän jälkeen m</a:t>
            </a:r>
            <a:r>
              <a:rPr lang="fi-FI" sz="1100" b="1" dirty="0"/>
              <a:t>äärittele edellisen opiskelijan antamat käsitteet (3kpl) ja lisää itse kolme käsitettä seuraavan opiskelijan määriteltäväksi. </a:t>
            </a:r>
            <a:r>
              <a:rPr lang="fi-FI" sz="1100" dirty="0"/>
              <a:t>Jos olet ensimmäinen vastaaja, määrittele open antamat kolme käsitettä.</a:t>
            </a:r>
            <a:br>
              <a:rPr lang="fi-FI" sz="1100" dirty="0"/>
            </a:br>
            <a:r>
              <a:rPr lang="fi-FI" sz="1100" dirty="0"/>
              <a:t/>
            </a:r>
            <a:br>
              <a:rPr lang="fi-FI" sz="1100" dirty="0"/>
            </a:br>
            <a:r>
              <a:rPr lang="fi-FI" sz="1100" b="1" dirty="0"/>
              <a:t>Tarkoitus on selittää käsite mahdollisimman ymmärrettävästi ja ytimekkäästi. </a:t>
            </a:r>
            <a:r>
              <a:rPr lang="fi-FI" sz="1100" dirty="0"/>
              <a:t>Mieti siis mikä on asiassa olennaisinta tietoa, mitä pitää lisäksi selittää ymmärtämisen takia (Mitä tarkoittaa? Mitä tapahtuu (mekanismi)? Miksi?). Jos löydät hyvän, asiaa selkiyttävän nettisivun, voit laittaa linkin mukaan oman selityksesi perään. Muista lähdekriittisyys (esim. </a:t>
            </a:r>
            <a:r>
              <a:rPr lang="fi-FI" sz="1100" dirty="0" err="1"/>
              <a:t>wikipediassa</a:t>
            </a:r>
            <a:r>
              <a:rPr lang="fi-FI" sz="1100" dirty="0"/>
              <a:t> on paljon virheitä)!</a:t>
            </a:r>
          </a:p>
          <a:p>
            <a:pPr marL="0" indent="0">
              <a:buNone/>
            </a:pPr>
            <a:r>
              <a:rPr lang="fi-FI" sz="1100" b="1" dirty="0"/>
              <a:t>LISÄPLUSSAA</a:t>
            </a:r>
            <a:r>
              <a:rPr lang="fi-FI" sz="1100" dirty="0"/>
              <a:t> omista linkeistä ja edellisen opiskelijan käsitteiden täsmentämisestä / virheiden huomaamisesta / linkkien arvioinnista (luotettavuus, onko linkki asiaa selkeyttävä ja hyvä?)</a:t>
            </a:r>
            <a:br>
              <a:rPr lang="fi-FI" sz="1100" dirty="0"/>
            </a:br>
            <a:r>
              <a:rPr lang="fi-FI" sz="1100" dirty="0"/>
              <a:t> </a:t>
            </a:r>
          </a:p>
          <a:p>
            <a:pPr marL="0" indent="0">
              <a:buNone/>
            </a:pPr>
            <a:r>
              <a:rPr lang="fi-FI" sz="1100" dirty="0" smtClean="0"/>
              <a:t>Käsitteet </a:t>
            </a:r>
            <a:r>
              <a:rPr lang="fi-FI" sz="1100" dirty="0"/>
              <a:t>ensimmäiselle:</a:t>
            </a:r>
            <a:br>
              <a:rPr lang="fi-FI" sz="1100" dirty="0"/>
            </a:br>
            <a:r>
              <a:rPr lang="fi-FI" sz="1100" dirty="0"/>
              <a:t/>
            </a:r>
            <a:br>
              <a:rPr lang="fi-FI" sz="1100" dirty="0"/>
            </a:br>
            <a:r>
              <a:rPr lang="fi-FI" sz="1100" dirty="0"/>
              <a:t>1. Ekolokero</a:t>
            </a:r>
            <a:br>
              <a:rPr lang="fi-FI" sz="1100" dirty="0"/>
            </a:br>
            <a:r>
              <a:rPr lang="fi-FI" sz="1100" dirty="0"/>
              <a:t>2. Evoluutio</a:t>
            </a:r>
            <a:br>
              <a:rPr lang="fi-FI" sz="1100" dirty="0"/>
            </a:br>
            <a:r>
              <a:rPr lang="fi-FI" sz="1100" dirty="0"/>
              <a:t>3. Eloperäinen (</a:t>
            </a:r>
            <a:r>
              <a:rPr lang="fi-FI" sz="1100" dirty="0" err="1"/>
              <a:t>bioottinen</a:t>
            </a:r>
            <a:r>
              <a:rPr lang="fi-FI" sz="1100" dirty="0"/>
              <a:t>)</a:t>
            </a:r>
          </a:p>
          <a:p>
            <a:pPr marL="0" indent="0">
              <a:buNone/>
            </a:pPr>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7356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Tehtäviä: Esimerkkejä biologisesta tutkimuksesta</a:t>
            </a:r>
            <a:endParaRPr lang="fi-FI" dirty="0"/>
          </a:p>
        </p:txBody>
      </p:sp>
      <p:sp>
        <p:nvSpPr>
          <p:cNvPr id="3" name="Tekstin paikkamerkki 2"/>
          <p:cNvSpPr>
            <a:spLocks noGrp="1"/>
          </p:cNvSpPr>
          <p:nvPr>
            <p:ph type="body" sz="quarter" idx="12"/>
          </p:nvPr>
        </p:nvSpPr>
        <p:spPr/>
        <p:txBody>
          <a:bodyPr/>
          <a:lstStyle/>
          <a:p>
            <a:pPr marL="0" indent="0">
              <a:buNone/>
            </a:pPr>
            <a:r>
              <a:rPr lang="fi-FI" sz="1000" b="1" dirty="0" smtClean="0"/>
              <a:t>Tehtävä tehdään keskustelutyökaluun.</a:t>
            </a:r>
          </a:p>
          <a:p>
            <a:pPr marL="0" indent="0">
              <a:buNone/>
            </a:pPr>
            <a:r>
              <a:rPr lang="fi-FI" sz="1000" b="1" dirty="0" smtClean="0"/>
              <a:t>Tehtävänanto:</a:t>
            </a:r>
            <a:endParaRPr lang="fi-FI" sz="1000" b="1" dirty="0"/>
          </a:p>
          <a:p>
            <a:pPr marL="0" indent="0">
              <a:buNone/>
            </a:pPr>
            <a:r>
              <a:rPr lang="fi-FI" sz="1000" b="1" dirty="0"/>
              <a:t>Etsi netistä esim. suurimpien sanomalehtien sivuilta tai tutkimuslaitosten sivuilta (linkkejä alla) sinua kiinnostava esimerkki biologian tutkimuksesta.</a:t>
            </a:r>
            <a:endParaRPr lang="fi-FI" sz="1000" dirty="0"/>
          </a:p>
          <a:p>
            <a:pPr marL="0" indent="0">
              <a:buNone/>
            </a:pPr>
            <a:r>
              <a:rPr lang="fi-FI" sz="1000" b="1" dirty="0"/>
              <a:t>Linkitä löytämäsi tutkimus ja kirjoita tutkimuksesta lyhyt referaatti</a:t>
            </a:r>
            <a:r>
              <a:rPr lang="fi-FI" sz="1000" dirty="0"/>
              <a:t>, jossa ilmenevät seuraavat seikat: Kuka/mikä taho on tehnyt tutkimuksen? Milloin? Mitkä ovat tärkeimmät tulokset, ja tutkimusta käsittelevän jutun pääkohdat? Miten tutkimus tehtiin? Voit arvioida myös tutkimuksen luotettavuutta</a:t>
            </a:r>
          </a:p>
          <a:p>
            <a:pPr marL="0" indent="0">
              <a:buNone/>
            </a:pPr>
            <a:r>
              <a:rPr lang="fi-FI" sz="1000" dirty="0"/>
              <a:t>Mikäli löydät biologian kurssi 1:een liittyvän jutun niin hienoa, mutta kyseessä voi olla myös muuhun biologian aiheeseen liittyvä tutkimus (mielellään ei kuitenkaan ainakaan suoraan terveysaiheinen).</a:t>
            </a:r>
          </a:p>
          <a:p>
            <a:pPr marL="0" indent="0">
              <a:buNone/>
            </a:pPr>
            <a:r>
              <a:rPr lang="fi-FI" sz="1000" b="1" dirty="0"/>
              <a:t>Lue myös läpi muiden referaatteja ja selaa linkitettyjä uutisia. Jos mieleesi nousee ajatuksia tai keskustelunavauksia liittyen näihin aiheisiin laita kommenttisi kyseisen aiheen yhteyteen. Plussaa hyvistä kommenteista tai keskustelunavauksista luvassa</a:t>
            </a:r>
            <a:r>
              <a:rPr lang="fi-FI" sz="1000" b="1" dirty="0" smtClean="0"/>
              <a:t>!</a:t>
            </a:r>
            <a:r>
              <a:rPr lang="fi-FI" sz="1000" dirty="0"/>
              <a:t> </a:t>
            </a:r>
          </a:p>
          <a:p>
            <a:pPr marL="0" indent="0">
              <a:buNone/>
            </a:pPr>
            <a:r>
              <a:rPr lang="fi-FI" sz="1000" dirty="0"/>
              <a:t>Helsingin yliopiston uutisia ja uusimpia tutkimuksia:</a:t>
            </a:r>
          </a:p>
          <a:p>
            <a:pPr marL="0" indent="0">
              <a:buNone/>
            </a:pPr>
            <a:r>
              <a:rPr lang="fi-FI" sz="1000" dirty="0">
                <a:hlinkClick r:id="rId2"/>
              </a:rPr>
              <a:t>http://www.helsinki.fi/biotieteet/tutkimus/index.htm</a:t>
            </a:r>
            <a:endParaRPr lang="fi-FI" sz="1000" dirty="0"/>
          </a:p>
          <a:p>
            <a:pPr marL="0" indent="0">
              <a:buNone/>
            </a:pPr>
            <a:r>
              <a:rPr lang="fi-FI" sz="1000" dirty="0">
                <a:hlinkClick r:id="rId3"/>
              </a:rPr>
              <a:t>http://uutiset.helsinki.fi/fi</a:t>
            </a:r>
            <a:r>
              <a:rPr lang="fi-FI" sz="1000" dirty="0" smtClean="0">
                <a:hlinkClick r:id="rId3"/>
              </a:rPr>
              <a:t>/</a:t>
            </a:r>
            <a:r>
              <a:rPr lang="fi-FI" sz="1000" dirty="0"/>
              <a:t> </a:t>
            </a:r>
          </a:p>
          <a:p>
            <a:pPr marL="0" indent="0">
              <a:buNone/>
            </a:pPr>
            <a:r>
              <a:rPr lang="fi-FI" sz="1000" dirty="0"/>
              <a:t>Helsingin sanomien tiede-artikkelit</a:t>
            </a:r>
          </a:p>
          <a:p>
            <a:pPr marL="0" indent="0">
              <a:buNone/>
            </a:pPr>
            <a:r>
              <a:rPr lang="fi-FI" sz="1000" dirty="0">
                <a:hlinkClick r:id="rId4"/>
              </a:rPr>
              <a:t>http://www.hs.fi/tiede</a:t>
            </a:r>
            <a:r>
              <a:rPr lang="fi-FI" sz="1000" dirty="0" smtClean="0">
                <a:hlinkClick r:id="rId4"/>
              </a:rPr>
              <a:t>/</a:t>
            </a:r>
            <a:r>
              <a:rPr lang="fi-FI" sz="1000" dirty="0"/>
              <a:t> </a:t>
            </a:r>
          </a:p>
          <a:p>
            <a:pPr marL="0" indent="0">
              <a:buNone/>
            </a:pPr>
            <a:r>
              <a:rPr lang="fi-FI" sz="1000" dirty="0"/>
              <a:t>Tiede-lehti</a:t>
            </a:r>
          </a:p>
          <a:p>
            <a:pPr marL="0" indent="0">
              <a:buNone/>
            </a:pPr>
            <a:r>
              <a:rPr lang="fi-FI" sz="1000" dirty="0">
                <a:hlinkClick r:id="rId5"/>
              </a:rPr>
              <a:t>http://www.tiede.fi</a:t>
            </a:r>
            <a:r>
              <a:rPr lang="fi-FI" sz="1000" dirty="0" smtClean="0">
                <a:hlinkClick r:id="rId5"/>
              </a:rPr>
              <a:t>/</a:t>
            </a:r>
            <a:r>
              <a:rPr lang="fi-FI" sz="1000" dirty="0"/>
              <a:t> </a:t>
            </a:r>
          </a:p>
          <a:p>
            <a:pPr marL="0" indent="0">
              <a:buNone/>
            </a:pPr>
            <a:r>
              <a:rPr lang="fi-FI" sz="1000" dirty="0"/>
              <a:t>Suomen luonto-lehti</a:t>
            </a:r>
          </a:p>
          <a:p>
            <a:pPr marL="0" indent="0">
              <a:buNone/>
            </a:pPr>
            <a:r>
              <a:rPr lang="fi-FI" sz="1000" dirty="0">
                <a:hlinkClick r:id="rId6"/>
              </a:rPr>
              <a:t>http://www.suomenluonto.fi/</a:t>
            </a:r>
            <a:endParaRPr lang="fi-FI" sz="1000" dirty="0"/>
          </a:p>
          <a:p>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01241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Tehtäviä: ihmisen evoluutio</a:t>
            </a:r>
            <a:endParaRPr lang="fi-FI" dirty="0"/>
          </a:p>
        </p:txBody>
      </p:sp>
      <p:sp>
        <p:nvSpPr>
          <p:cNvPr id="3" name="Tekstin paikkamerkki 2"/>
          <p:cNvSpPr>
            <a:spLocks noGrp="1"/>
          </p:cNvSpPr>
          <p:nvPr>
            <p:ph type="body" sz="quarter" idx="12"/>
          </p:nvPr>
        </p:nvSpPr>
        <p:spPr>
          <a:xfrm>
            <a:off x="721294" y="1611086"/>
            <a:ext cx="10821666" cy="4412725"/>
          </a:xfrm>
        </p:spPr>
        <p:txBody>
          <a:bodyPr/>
          <a:lstStyle/>
          <a:p>
            <a:pPr marL="0" indent="0">
              <a:buNone/>
            </a:pPr>
            <a:r>
              <a:rPr lang="fi-FI" dirty="0" smtClean="0"/>
              <a:t>Tehtävä keskustelutyökalussa. Tehtävänanto:</a:t>
            </a:r>
          </a:p>
          <a:p>
            <a:pPr marL="0" indent="0">
              <a:buNone/>
            </a:pPr>
            <a:r>
              <a:rPr lang="fi-FI" dirty="0" smtClean="0"/>
              <a:t>Ihmisen evoluutio</a:t>
            </a:r>
          </a:p>
          <a:p>
            <a:pPr marL="0" indent="0">
              <a:buNone/>
            </a:pPr>
            <a:r>
              <a:rPr lang="fi-FI" dirty="0" smtClean="0"/>
              <a:t>Lue </a:t>
            </a:r>
            <a:r>
              <a:rPr lang="fi-FI" dirty="0"/>
              <a:t>ensin kirjasta ihmisen evoluutiota käsittelevä </a:t>
            </a:r>
            <a:r>
              <a:rPr lang="fi-FI" dirty="0" smtClean="0"/>
              <a:t>osa.</a:t>
            </a:r>
            <a:endParaRPr lang="fi-FI" dirty="0"/>
          </a:p>
          <a:p>
            <a:pPr marL="0" indent="0">
              <a:buNone/>
            </a:pPr>
            <a:r>
              <a:rPr lang="fi-FI" dirty="0"/>
              <a:t>Tietämys ihmisen evoluutiosta tarkentuu koko ajan.</a:t>
            </a:r>
          </a:p>
          <a:p>
            <a:pPr marL="0" indent="0">
              <a:buNone/>
            </a:pPr>
            <a:r>
              <a:rPr lang="fi-FI" b="1" dirty="0"/>
              <a:t>Etsi ihmisen evoluution tutkimukseen liittyvä uutinen tai artikkeli (tai video) ja linkitä se mukaan viestiisi referoiden pääkohdat. Kerro myös mistä lähteestä juttusi on ja arvioi lähteen luotettavuutta. Miten löytämäsi uutinen suhteutuu kirjassa esitettyyn tietoon aiheesta? Tarkentuuko tai muuttuuko tieto? Miten ja miksi?</a:t>
            </a:r>
            <a:br>
              <a:rPr lang="fi-FI" b="1" dirty="0"/>
            </a:br>
            <a:endParaRPr lang="fi-FI" dirty="0"/>
          </a:p>
          <a:p>
            <a:pPr marL="0" indent="0">
              <a:buNone/>
            </a:pPr>
            <a:r>
              <a:rPr lang="fi-FI" b="1" dirty="0"/>
              <a:t>Pohdi myös aiheesta heränneitä ajatuksia ja kommentoi muiden linkittämiä sivustoja viestissäsi.</a:t>
            </a:r>
            <a:endParaRPr lang="fi-FI" dirty="0"/>
          </a:p>
          <a:p>
            <a:pPr marL="0" indent="0">
              <a:buNone/>
            </a:pP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6317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656360"/>
          </a:xfrm>
        </p:spPr>
        <p:txBody>
          <a:bodyPr/>
          <a:lstStyle/>
          <a:p>
            <a:r>
              <a:rPr lang="fi-FI" dirty="0" smtClean="0"/>
              <a:t>2. Tehtäviä: ”kirjan tehtävät”</a:t>
            </a:r>
            <a:endParaRPr lang="fi-FI" dirty="0"/>
          </a:p>
        </p:txBody>
      </p:sp>
      <p:sp>
        <p:nvSpPr>
          <p:cNvPr id="3" name="Tekstin paikkamerkki 2"/>
          <p:cNvSpPr>
            <a:spLocks noGrp="1"/>
          </p:cNvSpPr>
          <p:nvPr>
            <p:ph type="body" sz="quarter" idx="12"/>
          </p:nvPr>
        </p:nvSpPr>
        <p:spPr>
          <a:xfrm>
            <a:off x="721294" y="1567544"/>
            <a:ext cx="10821666" cy="4456267"/>
          </a:xfrm>
        </p:spPr>
        <p:txBody>
          <a:bodyPr/>
          <a:lstStyle/>
          <a:p>
            <a:pPr>
              <a:buFontTx/>
              <a:buChar char="-"/>
            </a:pPr>
            <a:r>
              <a:rPr lang="fi-FI" sz="1100" dirty="0" smtClean="0"/>
              <a:t>Tehdään tenttityökaluun, yksilötehtävä</a:t>
            </a:r>
          </a:p>
          <a:p>
            <a:pPr>
              <a:buFontTx/>
              <a:buChar char="-"/>
            </a:pPr>
            <a:r>
              <a:rPr lang="fi-FI" sz="1100" dirty="0" smtClean="0"/>
              <a:t>Kurssilla ei ole </a:t>
            </a:r>
            <a:r>
              <a:rPr lang="fi-FI" sz="1100" dirty="0" err="1" smtClean="0"/>
              <a:t>tiettyä</a:t>
            </a:r>
            <a:r>
              <a:rPr lang="fi-FI" sz="1100" dirty="0" smtClean="0"/>
              <a:t> pakollista oppikirjaa, mutta suositus kirjasta on sama kuin Aikuislukion lähikursseilla / lähiopinnoissa käytettävä kurssikirja. Käytännössä tämän suosituskirjan valitsee suurin osa opiskelijoista. Kirjasta löytyy runsaasti hyviä tehtäviä, samoin kuin muista oppikirjoista</a:t>
            </a:r>
          </a:p>
          <a:p>
            <a:pPr>
              <a:buFontTx/>
              <a:buChar char="-"/>
            </a:pPr>
            <a:r>
              <a:rPr lang="fi-FI" sz="1100" dirty="0" smtClean="0"/>
              <a:t>Tehtävän tarkoitus on sitoa opintojakso paremmin oppikirjaan ja lisätä kurssin tehtävien aiheiden kattavuutta</a:t>
            </a:r>
          </a:p>
          <a:p>
            <a:pPr>
              <a:buFontTx/>
              <a:buChar char="-"/>
            </a:pPr>
            <a:r>
              <a:rPr lang="fi-FI" sz="1100" dirty="0" smtClean="0"/>
              <a:t>Tehtävä on pidetty tehtävien vapaavalintaisuuden takia</a:t>
            </a:r>
          </a:p>
          <a:p>
            <a:pPr>
              <a:buFontTx/>
              <a:buChar char="-"/>
            </a:pPr>
            <a:r>
              <a:rPr lang="fi-FI" sz="1100" dirty="0" smtClean="0"/>
              <a:t>Opettajalle työläs tarkistettava</a:t>
            </a:r>
          </a:p>
          <a:p>
            <a:pPr>
              <a:buFontTx/>
              <a:buChar char="-"/>
            </a:pPr>
            <a:r>
              <a:rPr lang="fi-FI" sz="1100" dirty="0" smtClean="0"/>
              <a:t>Jos opiskelijalla ei ole käytössä lainkaan oppikirjaa tai hänen oppikirjastaan ei löydy tehtäviä, ope antaa erikseen korvaavat tehtävät tai opiskelija valitsee itse muutaman esseeaiheen josta kirjoittaa ja palauttaa nämä samaan tehtäväalustaan (joillain kursseilla olen antanut osan tehtävistä valmiiksi, eli saa valita joko kirjan tehtäviä tai valmiit vaihtoehdot)</a:t>
            </a:r>
          </a:p>
          <a:p>
            <a:pPr marL="0" indent="0">
              <a:buNone/>
            </a:pPr>
            <a:endParaRPr lang="fi-FI" sz="1100" b="1" dirty="0" smtClean="0"/>
          </a:p>
          <a:p>
            <a:pPr marL="0" indent="0">
              <a:buNone/>
            </a:pPr>
            <a:r>
              <a:rPr lang="fi-FI" sz="1100" b="1" dirty="0" smtClean="0"/>
              <a:t>Tehtävänanto:</a:t>
            </a:r>
          </a:p>
          <a:p>
            <a:pPr marL="0" indent="0">
              <a:buNone/>
            </a:pPr>
            <a:r>
              <a:rPr lang="fi-FI" sz="1100" b="1" dirty="0" smtClean="0"/>
              <a:t>Kirjan </a:t>
            </a:r>
            <a:r>
              <a:rPr lang="fi-FI" sz="1100" b="1" dirty="0"/>
              <a:t>tehtäviä</a:t>
            </a:r>
          </a:p>
          <a:p>
            <a:pPr marL="0" indent="0">
              <a:buNone/>
            </a:pPr>
            <a:r>
              <a:rPr lang="fi-FI" sz="1100" dirty="0"/>
              <a:t>Tee tämä tehtävä mieluiten viimeisenä kurssin tehtävänä. Ajoita tehtävän palautus kuitenkin niin, että opella on aikaa lukea vastauksesi ja antaa palautetta!</a:t>
            </a:r>
          </a:p>
          <a:p>
            <a:pPr marL="0" indent="0">
              <a:buNone/>
            </a:pPr>
            <a:r>
              <a:rPr lang="fi-FI" sz="1100" b="1" dirty="0"/>
              <a:t>Valitse kirjasta 3 - 4 tehtävää eri kappaleista</a:t>
            </a:r>
            <a:r>
              <a:rPr lang="fi-FI" sz="1100" dirty="0"/>
              <a:t>. </a:t>
            </a:r>
            <a:r>
              <a:rPr lang="fi-FI" sz="1100" b="1" dirty="0"/>
              <a:t>Tee tehtäviä joista et ole tehnyt esimerkiksi esseetä tai muuta päällekkäistä tehtävää.</a:t>
            </a:r>
            <a:r>
              <a:rPr lang="fi-FI" sz="1100" dirty="0"/>
              <a:t> Valitse mieluiten myös hieman erityyppisiä tehtäviä (ei siis esim. montaa esseetä mikäli et nimenomaan halua treenata esseenkirjoitustasi). Näiden ohjeiden puitteissa saat valita tehtävät vapaasti. Voit myös kertoa opelle mikäli olet epävarma jostain tai haluat erityisesti palautetta jostain tehtävästäsi.</a:t>
            </a:r>
          </a:p>
          <a:p>
            <a:pPr marL="0" indent="0">
              <a:buNone/>
            </a:pPr>
            <a:r>
              <a:rPr lang="fi-FI" sz="1100" b="1" dirty="0"/>
              <a:t>Tehtävän arvioinnissa otetaan huomioon valitsemiesi tehtävien vaativuus. </a:t>
            </a:r>
            <a:r>
              <a:rPr lang="fi-FI" sz="1100" dirty="0"/>
              <a:t>Mikäli tavoittelet kiitettävää arvosanaa pitää ainakin kahden valitsemasi tehtävän sisältää aineiston tulkintaa tai olla muulla tapaa soveltavia. Pelkillä helpoilla perustehtävillä (käsitteenmäärittely, oikein/väärin tehtävät </a:t>
            </a:r>
            <a:r>
              <a:rPr lang="fi-FI" sz="1100" dirty="0" smtClean="0"/>
              <a:t>tms.) </a:t>
            </a:r>
            <a:r>
              <a:rPr lang="fi-FI" sz="1100" dirty="0"/>
              <a:t>jotka eivät juuri vaadi tiedon soveltamista voi saada tästä tehtävästä korkeintaan arvosanan 7.</a:t>
            </a:r>
          </a:p>
          <a:p>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79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752154"/>
          </a:xfrm>
        </p:spPr>
        <p:txBody>
          <a:bodyPr/>
          <a:lstStyle/>
          <a:p>
            <a:r>
              <a:rPr lang="fi-FI" dirty="0" smtClean="0"/>
              <a:t>2. Tehtäviä: yksilötehtävät, loppukoe</a:t>
            </a:r>
            <a:endParaRPr lang="fi-FI" dirty="0"/>
          </a:p>
        </p:txBody>
      </p:sp>
      <p:sp>
        <p:nvSpPr>
          <p:cNvPr id="3" name="Tekstin paikkamerkki 2"/>
          <p:cNvSpPr>
            <a:spLocks noGrp="1"/>
          </p:cNvSpPr>
          <p:nvPr>
            <p:ph type="body" sz="quarter" idx="12"/>
          </p:nvPr>
        </p:nvSpPr>
        <p:spPr>
          <a:xfrm>
            <a:off x="721294" y="1750423"/>
            <a:ext cx="10821666" cy="4273388"/>
          </a:xfrm>
        </p:spPr>
        <p:txBody>
          <a:bodyPr/>
          <a:lstStyle/>
          <a:p>
            <a:r>
              <a:rPr lang="fi-FI" sz="1100" dirty="0" smtClean="0"/>
              <a:t>Tenttityökalussa: opiskelija tekee tehtävän ja palauttaa opettajalle</a:t>
            </a:r>
          </a:p>
          <a:p>
            <a:pPr lvl="1"/>
            <a:r>
              <a:rPr lang="fi-FI" sz="1100" dirty="0" smtClean="0"/>
              <a:t>Monivalinnoissa automaattitarkistus</a:t>
            </a:r>
          </a:p>
          <a:p>
            <a:pPr lvl="1"/>
            <a:r>
              <a:rPr lang="fi-FI" sz="1100" dirty="0" smtClean="0"/>
              <a:t>Tehtävien vastauksena usein ”mallivastaus” automaattisesti, lisäksi opettajalta yksilöpalaute ja pisteet</a:t>
            </a:r>
          </a:p>
          <a:p>
            <a:pPr lvl="1"/>
            <a:r>
              <a:rPr lang="fi-FI" sz="1100" dirty="0" smtClean="0"/>
              <a:t>Loppukoe samanlainen, paitsi aika rajattu (vastausaikaa 3h)</a:t>
            </a:r>
          </a:p>
          <a:p>
            <a:r>
              <a:rPr lang="fi-FI" sz="1100" dirty="0" smtClean="0"/>
              <a:t>Esimerkkejä tyypeistä</a:t>
            </a:r>
          </a:p>
          <a:p>
            <a:pPr lvl="1"/>
            <a:r>
              <a:rPr lang="fi-FI" sz="1100" dirty="0" smtClean="0"/>
              <a:t>Käsitteiden vertailu toisiinsa, käsiteparit, kuvien tulkinta ja yhdistäminen käsitteisiin</a:t>
            </a:r>
          </a:p>
          <a:p>
            <a:pPr lvl="1"/>
            <a:r>
              <a:rPr lang="fi-FI" sz="1100" dirty="0" smtClean="0"/>
              <a:t>Vanhat YO-kysymykset, sovellettuna</a:t>
            </a:r>
          </a:p>
          <a:p>
            <a:pPr lvl="1"/>
            <a:r>
              <a:rPr lang="fi-FI" sz="1100" dirty="0" smtClean="0"/>
              <a:t>Aineistotehtävä, esim. teksti tai video jota tulkitaan ja jonka perusteella vastataan kysymyksiin</a:t>
            </a:r>
          </a:p>
          <a:p>
            <a:pPr lvl="1"/>
            <a:endParaRPr lang="fi-FI" sz="1100" dirty="0" smtClean="0"/>
          </a:p>
          <a:p>
            <a:pPr lvl="2"/>
            <a:r>
              <a:rPr lang="fi-FI" sz="1100" dirty="0" smtClean="0"/>
              <a:t>Esimerkkitehtävä: Mitä </a:t>
            </a:r>
            <a:r>
              <a:rPr lang="fi-FI" sz="1100" dirty="0" err="1" smtClean="0"/>
              <a:t>abioottisia</a:t>
            </a:r>
            <a:r>
              <a:rPr lang="fi-FI" sz="1100" dirty="0" smtClean="0"/>
              <a:t> ja </a:t>
            </a:r>
            <a:r>
              <a:rPr lang="fi-FI" sz="1100" dirty="0" err="1" smtClean="0"/>
              <a:t>bioottisia</a:t>
            </a:r>
            <a:r>
              <a:rPr lang="fi-FI" sz="1100" dirty="0" smtClean="0"/>
              <a:t> ympäristötekijöitä löydät kuvasta? Miten ne vaikuttavat kuvan etualalla olevaan eliöön? Tunnista lajit.</a:t>
            </a:r>
          </a:p>
          <a:p>
            <a:pPr lvl="2"/>
            <a:r>
              <a:rPr lang="fi-FI" sz="1100" dirty="0" smtClean="0"/>
              <a:t>Esimerkkitehtävä: </a:t>
            </a:r>
            <a:r>
              <a:rPr lang="fi-FI" sz="1100" dirty="0"/>
              <a:t>Katso kuvaa ja vastaa kaikkiin </a:t>
            </a:r>
            <a:r>
              <a:rPr lang="fi-FI" sz="1100" dirty="0" smtClean="0"/>
              <a:t>kysymyksiin</a:t>
            </a:r>
            <a:r>
              <a:rPr lang="fi-FI" sz="1100" dirty="0"/>
              <a:t> </a:t>
            </a:r>
            <a:r>
              <a:rPr lang="fi-FI" sz="1100" dirty="0" smtClean="0"/>
              <a:t>(kuvassa esim. kasvi ja pölyttäjähyönteinen)</a:t>
            </a:r>
            <a:endParaRPr lang="fi-FI" sz="1100" dirty="0"/>
          </a:p>
          <a:p>
            <a:pPr marL="0" indent="0">
              <a:buNone/>
            </a:pPr>
            <a:r>
              <a:rPr lang="fi-FI" sz="1100" dirty="0" smtClean="0"/>
              <a:t>			a</a:t>
            </a:r>
            <a:r>
              <a:rPr lang="fi-FI" sz="1100" dirty="0"/>
              <a:t>) Tunnista kuvassa </a:t>
            </a:r>
            <a:r>
              <a:rPr lang="fi-FI" sz="1100" dirty="0" smtClean="0"/>
              <a:t> </a:t>
            </a:r>
            <a:r>
              <a:rPr lang="fi-FI" sz="1100" dirty="0"/>
              <a:t>olevat kaksi eliötä (laji/suku) ja luokittele ne eliökunnan ja pääjakson / kaaren tasolla</a:t>
            </a:r>
          </a:p>
          <a:p>
            <a:pPr marL="0" indent="0">
              <a:buNone/>
            </a:pPr>
            <a:r>
              <a:rPr lang="fi-FI" sz="1100" dirty="0" smtClean="0"/>
              <a:t>			b</a:t>
            </a:r>
            <a:r>
              <a:rPr lang="fi-FI" sz="1100" dirty="0"/>
              <a:t>) Miten nämä eliöt lisääntyvät ja mitä hyötyä eliöille on näistä lisääntymistavoista?</a:t>
            </a:r>
          </a:p>
          <a:p>
            <a:pPr marL="0" indent="0">
              <a:buNone/>
            </a:pPr>
            <a:r>
              <a:rPr lang="fi-FI" sz="1100" dirty="0" smtClean="0"/>
              <a:t>			c</a:t>
            </a:r>
            <a:r>
              <a:rPr lang="fi-FI" sz="1100" dirty="0"/>
              <a:t>) Millaisessa vuorovaikutuksessa lajit ovat keskenään ja miten tämä on vaikuttanut niiden evoluutioon?</a:t>
            </a:r>
          </a:p>
          <a:p>
            <a:pPr marL="0" indent="0">
              <a:buNone/>
            </a:pPr>
            <a:r>
              <a:rPr lang="fi-FI" sz="1100" dirty="0" smtClean="0"/>
              <a:t>			d</a:t>
            </a:r>
            <a:r>
              <a:rPr lang="fi-FI" sz="1100" dirty="0"/>
              <a:t>) Miten nämä lajit saavat energiansa? Selvitä lyhyesti.</a:t>
            </a:r>
          </a:p>
          <a:p>
            <a:pPr lvl="1"/>
            <a:endParaRPr lang="fi-FI" sz="1100" dirty="0" smtClean="0"/>
          </a:p>
          <a:p>
            <a:pPr lvl="1"/>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9539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98B1C9-307B-45EF-8F38-3AA9F0BBCAE0}"/>
              </a:ext>
            </a:extLst>
          </p:cNvPr>
          <p:cNvSpPr>
            <a:spLocks noGrp="1"/>
          </p:cNvSpPr>
          <p:nvPr>
            <p:ph type="title"/>
          </p:nvPr>
        </p:nvSpPr>
        <p:spPr/>
        <p:txBody>
          <a:bodyPr lIns="91440" tIns="45720" rIns="91440" bIns="45720" anchor="t" anchorCtr="0">
            <a:noAutofit/>
          </a:bodyPr>
          <a:lstStyle/>
          <a:p>
            <a:r>
              <a:rPr lang="en-US"/>
              <a:t>lisensointi</a:t>
            </a:r>
          </a:p>
        </p:txBody>
      </p:sp>
      <p:sp>
        <p:nvSpPr>
          <p:cNvPr id="5" name="Text Placeholder 4">
            <a:extLst>
              <a:ext uri="{FF2B5EF4-FFF2-40B4-BE49-F238E27FC236}">
                <a16:creationId xmlns="" xmlns:a16="http://schemas.microsoft.com/office/drawing/2014/main" id="{35197835-CAE3-4A8C-8FEE-FB7FE1448C37}"/>
              </a:ext>
            </a:extLst>
          </p:cNvPr>
          <p:cNvSpPr>
            <a:spLocks noGrp="1"/>
          </p:cNvSpPr>
          <p:nvPr>
            <p:ph type="body" sz="quarter" idx="12"/>
          </p:nvPr>
        </p:nvSpPr>
        <p:spPr/>
        <p:txBody>
          <a:bodyPr lIns="91440" tIns="45720" rIns="91440" bIns="45720" anchor="t"/>
          <a:lstStyle/>
          <a:p>
            <a:r>
              <a:rPr lang="en-US" dirty="0"/>
              <a:t>CC BY 4.0 </a:t>
            </a:r>
          </a:p>
          <a:p>
            <a:endParaRPr lang="en-US" dirty="0"/>
          </a:p>
          <a:p>
            <a:endParaRPr lang="en-US" dirty="0"/>
          </a:p>
          <a:p>
            <a:endParaRPr lang="en-US" dirty="0"/>
          </a:p>
          <a:p>
            <a:endParaRPr lang="en-US" dirty="0"/>
          </a:p>
          <a:p>
            <a:r>
              <a:rPr lang="en-US" dirty="0"/>
              <a:t> </a:t>
            </a:r>
            <a:r>
              <a:rPr lang="en-US" dirty="0">
                <a:ea typeface="+mn-lt"/>
                <a:cs typeface="+mn-lt"/>
                <a:hlinkClick r:id="rId2"/>
              </a:rPr>
              <a:t>https://creativecommons.org/licenses/by/4.0/</a:t>
            </a:r>
            <a:endParaRPr lang="en-US" dirty="0">
              <a:ea typeface="+mn-lt"/>
              <a:cs typeface="+mn-lt"/>
            </a:endParaRPr>
          </a:p>
          <a:p>
            <a:r>
              <a:rPr lang="en-US" dirty="0" err="1" smtClean="0">
                <a:ea typeface="+mn-lt"/>
                <a:cs typeface="+mn-lt"/>
              </a:rPr>
              <a:t>Kurssirungon</a:t>
            </a:r>
            <a:r>
              <a:rPr lang="en-US" dirty="0" smtClean="0">
                <a:ea typeface="+mn-lt"/>
                <a:cs typeface="+mn-lt"/>
              </a:rPr>
              <a:t> </a:t>
            </a:r>
            <a:r>
              <a:rPr lang="en-US" dirty="0" err="1">
                <a:ea typeface="+mn-lt"/>
                <a:cs typeface="+mn-lt"/>
              </a:rPr>
              <a:t>pohja</a:t>
            </a:r>
            <a:r>
              <a:rPr lang="en-US" dirty="0">
                <a:ea typeface="+mn-lt"/>
                <a:cs typeface="+mn-lt"/>
              </a:rPr>
              <a:t> </a:t>
            </a:r>
            <a:r>
              <a:rPr lang="en-US" dirty="0" err="1">
                <a:ea typeface="+mn-lt"/>
                <a:cs typeface="+mn-lt"/>
              </a:rPr>
              <a:t>muokattu</a:t>
            </a:r>
            <a:r>
              <a:rPr lang="en-US" dirty="0">
                <a:ea typeface="+mn-lt"/>
                <a:cs typeface="+mn-lt"/>
              </a:rPr>
              <a:t> </a:t>
            </a:r>
            <a:r>
              <a:rPr lang="en-US" dirty="0" err="1">
                <a:ea typeface="+mn-lt"/>
                <a:cs typeface="+mn-lt"/>
              </a:rPr>
              <a:t>Toivo-hankkeelle</a:t>
            </a:r>
            <a:r>
              <a:rPr lang="en-US" dirty="0">
                <a:ea typeface="+mn-lt"/>
                <a:cs typeface="+mn-lt"/>
              </a:rPr>
              <a:t> </a:t>
            </a:r>
            <a:r>
              <a:rPr lang="en-US" dirty="0" err="1">
                <a:ea typeface="+mn-lt"/>
                <a:cs typeface="+mn-lt"/>
              </a:rPr>
              <a:t>alkuperäisestä</a:t>
            </a:r>
            <a:r>
              <a:rPr lang="en-US" dirty="0">
                <a:ea typeface="+mn-lt"/>
                <a:cs typeface="+mn-lt"/>
              </a:rPr>
              <a:t> Aalto </a:t>
            </a:r>
            <a:r>
              <a:rPr lang="en-US" dirty="0" err="1">
                <a:ea typeface="+mn-lt"/>
                <a:cs typeface="+mn-lt"/>
              </a:rPr>
              <a:t>Yliopisto</a:t>
            </a:r>
            <a:r>
              <a:rPr lang="en-US" dirty="0">
                <a:ea typeface="+mn-lt"/>
                <a:cs typeface="+mn-lt"/>
              </a:rPr>
              <a:t> 2019, Learning Design Toolkit by </a:t>
            </a:r>
            <a:r>
              <a:rPr lang="en-US" dirty="0" err="1">
                <a:ea typeface="+mn-lt"/>
                <a:cs typeface="+mn-lt"/>
              </a:rPr>
              <a:t>Akseli</a:t>
            </a:r>
            <a:r>
              <a:rPr lang="en-US" dirty="0">
                <a:ea typeface="+mn-lt"/>
                <a:cs typeface="+mn-lt"/>
              </a:rPr>
              <a:t> </a:t>
            </a:r>
            <a:r>
              <a:rPr lang="en-US" dirty="0" err="1" smtClean="0">
                <a:ea typeface="+mn-lt"/>
                <a:cs typeface="+mn-lt"/>
              </a:rPr>
              <a:t>Huhtanen</a:t>
            </a:r>
            <a:endParaRPr lang="en-US" dirty="0" smtClean="0">
              <a:ea typeface="+mn-lt"/>
              <a:cs typeface="+mn-lt"/>
            </a:endParaRPr>
          </a:p>
          <a:p>
            <a:r>
              <a:rPr lang="en-US" dirty="0" err="1" smtClean="0">
                <a:ea typeface="+mn-lt"/>
                <a:cs typeface="+mn-lt"/>
              </a:rPr>
              <a:t>Kurssirungon</a:t>
            </a:r>
            <a:r>
              <a:rPr lang="en-US" dirty="0" smtClean="0">
                <a:ea typeface="+mn-lt"/>
                <a:cs typeface="+mn-lt"/>
              </a:rPr>
              <a:t> </a:t>
            </a:r>
            <a:r>
              <a:rPr lang="en-US" dirty="0" err="1" smtClean="0">
                <a:ea typeface="+mn-lt"/>
                <a:cs typeface="+mn-lt"/>
              </a:rPr>
              <a:t>laatinut</a:t>
            </a:r>
            <a:r>
              <a:rPr lang="en-US" dirty="0" smtClean="0">
                <a:ea typeface="+mn-lt"/>
                <a:cs typeface="+mn-lt"/>
              </a:rPr>
              <a:t> Anna Bono, </a:t>
            </a:r>
            <a:r>
              <a:rPr lang="en-US" dirty="0" err="1" smtClean="0">
                <a:ea typeface="+mn-lt"/>
                <a:cs typeface="+mn-lt"/>
              </a:rPr>
              <a:t>Espoon</a:t>
            </a:r>
            <a:r>
              <a:rPr lang="en-US" dirty="0" smtClean="0">
                <a:ea typeface="+mn-lt"/>
                <a:cs typeface="+mn-lt"/>
              </a:rPr>
              <a:t> </a:t>
            </a:r>
            <a:r>
              <a:rPr lang="en-US" dirty="0" err="1" smtClean="0">
                <a:ea typeface="+mn-lt"/>
                <a:cs typeface="+mn-lt"/>
              </a:rPr>
              <a:t>aikuislukion</a:t>
            </a:r>
            <a:r>
              <a:rPr lang="en-US" dirty="0" smtClean="0">
                <a:ea typeface="+mn-lt"/>
                <a:cs typeface="+mn-lt"/>
              </a:rPr>
              <a:t> </a:t>
            </a:r>
            <a:r>
              <a:rPr lang="en-US" dirty="0" err="1" smtClean="0">
                <a:ea typeface="+mn-lt"/>
                <a:cs typeface="+mn-lt"/>
              </a:rPr>
              <a:t>biologian</a:t>
            </a:r>
            <a:r>
              <a:rPr lang="en-US" dirty="0" smtClean="0">
                <a:ea typeface="+mn-lt"/>
                <a:cs typeface="+mn-lt"/>
              </a:rPr>
              <a:t> </a:t>
            </a:r>
            <a:r>
              <a:rPr lang="en-US" dirty="0" err="1" smtClean="0">
                <a:ea typeface="+mn-lt"/>
                <a:cs typeface="+mn-lt"/>
              </a:rPr>
              <a:t>maantieteen</a:t>
            </a:r>
            <a:r>
              <a:rPr lang="en-US" dirty="0" smtClean="0">
                <a:ea typeface="+mn-lt"/>
                <a:cs typeface="+mn-lt"/>
              </a:rPr>
              <a:t> ja </a:t>
            </a:r>
            <a:r>
              <a:rPr lang="en-US" dirty="0" err="1" smtClean="0">
                <a:ea typeface="+mn-lt"/>
                <a:cs typeface="+mn-lt"/>
              </a:rPr>
              <a:t>terveystiedon</a:t>
            </a:r>
            <a:r>
              <a:rPr lang="en-US" dirty="0" smtClean="0">
                <a:ea typeface="+mn-lt"/>
                <a:cs typeface="+mn-lt"/>
              </a:rPr>
              <a:t> </a:t>
            </a:r>
            <a:r>
              <a:rPr lang="en-US" dirty="0" err="1" smtClean="0">
                <a:ea typeface="+mn-lt"/>
                <a:cs typeface="+mn-lt"/>
              </a:rPr>
              <a:t>lehtori</a:t>
            </a:r>
            <a:r>
              <a:rPr lang="en-US" dirty="0" smtClean="0">
                <a:ea typeface="+mn-lt"/>
                <a:cs typeface="+mn-lt"/>
              </a:rPr>
              <a:t>, 2021</a:t>
            </a:r>
            <a:endParaRPr lang="en-US" dirty="0">
              <a:ea typeface="+mn-lt"/>
              <a:cs typeface="+mn-lt"/>
            </a:endParaRPr>
          </a:p>
          <a:p>
            <a:pPr marL="0" indent="0">
              <a:buNone/>
            </a:pPr>
            <a:endParaRPr lang="en-US" dirty="0">
              <a:ea typeface="+mn-lt"/>
              <a:cs typeface="+mn-lt"/>
            </a:endParaRPr>
          </a:p>
        </p:txBody>
      </p:sp>
      <p:sp>
        <p:nvSpPr>
          <p:cNvPr id="3" name="Date Placeholder 2">
            <a:extLst>
              <a:ext uri="{FF2B5EF4-FFF2-40B4-BE49-F238E27FC236}">
                <a16:creationId xmlns="" xmlns:a16="http://schemas.microsoft.com/office/drawing/2014/main" id="{D263C8C4-45B2-4CF2-B4D9-330DC1E9B08D}"/>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4" name="Footer Placeholder 3">
            <a:extLst>
              <a:ext uri="{FF2B5EF4-FFF2-40B4-BE49-F238E27FC236}">
                <a16:creationId xmlns="" xmlns:a16="http://schemas.microsoft.com/office/drawing/2014/main" id="{DD202318-99BC-43F2-9545-643A887659A7}"/>
              </a:ext>
            </a:extLst>
          </p:cNvPr>
          <p:cNvSpPr>
            <a:spLocks noGrp="1"/>
          </p:cNvSpPr>
          <p:nvPr>
            <p:ph type="ftr" sz="quarter" idx="3"/>
          </p:nvPr>
        </p:nvSpPr>
        <p:spPr/>
        <p:txBody>
          <a:bodyPr/>
          <a:lstStyle/>
          <a:p>
            <a:endParaRPr lang="fi-FI"/>
          </a:p>
        </p:txBody>
      </p:sp>
      <p:pic>
        <p:nvPicPr>
          <p:cNvPr id="6" name="Picture 6" descr="A picture containing graphical user interface&#10;&#10;Description automatically generated">
            <a:extLst>
              <a:ext uri="{FF2B5EF4-FFF2-40B4-BE49-F238E27FC236}">
                <a16:creationId xmlns="" xmlns:a16="http://schemas.microsoft.com/office/drawing/2014/main" id="{6173E7D0-AC51-49B8-9A9E-1D3595000E23}"/>
              </a:ext>
            </a:extLst>
          </p:cNvPr>
          <p:cNvPicPr>
            <a:picLocks noChangeAspect="1"/>
          </p:cNvPicPr>
          <p:nvPr/>
        </p:nvPicPr>
        <p:blipFill>
          <a:blip r:embed="rId3"/>
          <a:stretch>
            <a:fillRect/>
          </a:stretch>
        </p:blipFill>
        <p:spPr>
          <a:xfrm>
            <a:off x="409575" y="2448505"/>
            <a:ext cx="2743200" cy="1160890"/>
          </a:xfrm>
          <a:prstGeom prst="rect">
            <a:avLst/>
          </a:prstGeom>
        </p:spPr>
      </p:pic>
      <p:pic>
        <p:nvPicPr>
          <p:cNvPr id="7" name="Picture 7" descr="Logo, company name&#10;&#10;Description automatically generated">
            <a:extLst>
              <a:ext uri="{FF2B5EF4-FFF2-40B4-BE49-F238E27FC236}">
                <a16:creationId xmlns="" xmlns:a16="http://schemas.microsoft.com/office/drawing/2014/main" id="{56FA5FC4-562E-4B50-985B-0583D5E6453C}"/>
              </a:ext>
            </a:extLst>
          </p:cNvPr>
          <p:cNvPicPr>
            <a:picLocks noChangeAspect="1"/>
          </p:cNvPicPr>
          <p:nvPr/>
        </p:nvPicPr>
        <p:blipFill>
          <a:blip r:embed="rId4"/>
          <a:stretch>
            <a:fillRect/>
          </a:stretch>
        </p:blipFill>
        <p:spPr>
          <a:xfrm>
            <a:off x="7572375" y="1319213"/>
            <a:ext cx="2171700" cy="2105025"/>
          </a:xfrm>
          <a:prstGeom prst="rect">
            <a:avLst/>
          </a:prstGeom>
        </p:spPr>
      </p:pic>
    </p:spTree>
    <p:extLst>
      <p:ext uri="{BB962C8B-B14F-4D97-AF65-F5344CB8AC3E}">
        <p14:creationId xmlns:p14="http://schemas.microsoft.com/office/powerpoint/2010/main" val="849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Itsearviointi opintojakson lopussa</a:t>
            </a:r>
            <a:endParaRPr lang="fi-FI" dirty="0"/>
          </a:p>
        </p:txBody>
      </p:sp>
      <p:sp>
        <p:nvSpPr>
          <p:cNvPr id="3" name="Tekstin paikkamerkki 2"/>
          <p:cNvSpPr>
            <a:spLocks noGrp="1"/>
          </p:cNvSpPr>
          <p:nvPr>
            <p:ph type="body" sz="quarter" idx="12"/>
          </p:nvPr>
        </p:nvSpPr>
        <p:spPr>
          <a:xfrm>
            <a:off x="721294" y="1715589"/>
            <a:ext cx="10821666" cy="4308222"/>
          </a:xfrm>
        </p:spPr>
        <p:txBody>
          <a:bodyPr/>
          <a:lstStyle/>
          <a:p>
            <a:pPr>
              <a:buFontTx/>
              <a:buChar char="-"/>
            </a:pPr>
            <a:r>
              <a:rPr lang="fi-FI" sz="1200" dirty="0" smtClean="0"/>
              <a:t>Tehdään tenttityökaluun</a:t>
            </a:r>
          </a:p>
          <a:p>
            <a:pPr>
              <a:buFontTx/>
              <a:buChar char="-"/>
            </a:pPr>
            <a:r>
              <a:rPr lang="fi-FI" sz="1200" dirty="0" smtClean="0"/>
              <a:t>Opettaja antaa kokonaispalautteen </a:t>
            </a:r>
            <a:r>
              <a:rPr lang="fi-FI" sz="1200" dirty="0" smtClean="0"/>
              <a:t>opintojaksosta</a:t>
            </a:r>
            <a:endParaRPr lang="fi-FI" sz="1200" dirty="0" smtClean="0"/>
          </a:p>
          <a:p>
            <a:pPr>
              <a:buFontTx/>
              <a:buChar char="-"/>
            </a:pPr>
            <a:endParaRPr lang="fi-FI" sz="1200" dirty="0" smtClean="0"/>
          </a:p>
          <a:p>
            <a:pPr marL="0" indent="0">
              <a:buNone/>
            </a:pPr>
            <a:r>
              <a:rPr lang="fi-FI" sz="1200" dirty="0" smtClean="0"/>
              <a:t>Tehtävänanto:</a:t>
            </a:r>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Itsearviointi </a:t>
            </a:r>
            <a:r>
              <a:rPr lang="fi-FI" altLang="fi-FI" sz="1200" dirty="0" smtClean="0">
                <a:solidFill>
                  <a:srgbClr val="373A3C"/>
                </a:solidFill>
                <a:cs typeface="Arial" panose="020B0604020202020204" pitchFamily="34" charset="0"/>
              </a:rPr>
              <a:t>opint9jakson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lopussa </a:t>
            </a:r>
            <a:r>
              <a:rPr lang="fi-FI" altLang="fi-FI" sz="1200" dirty="0" smtClean="0">
                <a:solidFill>
                  <a:srgbClr val="373A3C"/>
                </a:solidFill>
                <a:cs typeface="Arial" panose="020B0604020202020204" pitchFamily="34" charset="0"/>
              </a:rPr>
              <a:t>ja palaute</a:t>
            </a:r>
            <a:endParaRPr lang="fi-FI" altLang="fi-FI" sz="1200" dirty="0" smtClean="0">
              <a:solidFill>
                <a:srgbClr val="373A3C"/>
              </a:solidFill>
              <a:cs typeface="Arial" panose="020B0604020202020204" pitchFamily="34" charset="0"/>
            </a:endParaRPr>
          </a:p>
          <a:p>
            <a:pPr marL="0" lvl="0" indent="0" defTabSz="914400" eaLnBrk="0" fontAlgn="base" hangingPunct="0">
              <a:spcBef>
                <a:spcPct val="0"/>
              </a:spcBef>
              <a:spcAft>
                <a:spcPct val="0"/>
              </a:spcAft>
              <a:buNone/>
            </a:pP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Tavoitteena on harjoitella oman oppimisen arviointia ja tavoitteiden </a:t>
            </a:r>
            <a:r>
              <a:rPr lang="fi-FI" altLang="fi-FI" sz="1200" dirty="0" smtClean="0">
                <a:solidFill>
                  <a:srgbClr val="373A3C"/>
                </a:solidFill>
                <a:cs typeface="Arial" panose="020B0604020202020204" pitchFamily="34" charset="0"/>
              </a:rPr>
              <a:t>toteutumista, </a:t>
            </a:r>
            <a:r>
              <a:rPr lang="fi-FI" altLang="fi-FI" sz="1200" dirty="0">
                <a:solidFill>
                  <a:srgbClr val="373A3C"/>
                </a:solidFill>
                <a:cs typeface="Arial" panose="020B0604020202020204" pitchFamily="34" charset="0"/>
              </a:rPr>
              <a:t>ja tätä kautta kehittää omaa opiskelutekniikkaa. Itsearviointi on myös osa nykyaikaista kurssiarviointia.</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Kirjoita arvio oman oppimisesi edistymisestä </a:t>
            </a:r>
            <a:r>
              <a:rPr lang="fi-FI" altLang="fi-FI" sz="1200" dirty="0" smtClean="0">
                <a:solidFill>
                  <a:srgbClr val="373A3C"/>
                </a:solidFill>
                <a:cs typeface="Arial" panose="020B0604020202020204" pitchFamily="34" charset="0"/>
              </a:rPr>
              <a:t>opintojakson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kuluessa. Mitä opit hyvin, jäikö jotain epäselväksi? Tutki myös </a:t>
            </a:r>
            <a:r>
              <a:rPr lang="fi-FI" altLang="fi-FI" sz="1200" dirty="0" smtClean="0">
                <a:solidFill>
                  <a:srgbClr val="373A3C"/>
                </a:solidFill>
                <a:cs typeface="Arial" panose="020B0604020202020204" pitchFamily="34" charset="0"/>
              </a:rPr>
              <a:t>opintojakson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tavoitteet ja vertaa osaamistasoasi näihin. Voit halutessasi arvioida osaamisesi myös numerolla tai sanallisella arvostelulla (onko osaamisesi verrattuna tavoitteisiin kiitettävää, hyvää, tyydyttävää vai välttävää, vai peräti olematonta    ?).</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Edellisen lisäksi anna palautetta kurssista: mikä oli hyvää, mikä huonoa? Mitä pidit etätehtävistä? Mielellään anna konkreettisia parannusehdotuksia, jotta kurssia voidaan kehittää jatkossa.</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Tämäkin tehtävä vaikuttaa arvosanaasi siten, että ope arvioi pohdintojesi syvällisyyttä ja taitojasi vertailla omaa osaamistasi ja kehittymistäsi kurssin tavoitteisiin. </a:t>
            </a:r>
            <a:r>
              <a:rPr lang="fi-FI" altLang="fi-FI" sz="1200" dirty="0" smtClean="0">
                <a:solidFill>
                  <a:srgbClr val="373A3C"/>
                </a:solidFill>
                <a:cs typeface="Arial" panose="020B0604020202020204" pitchFamily="34" charset="0"/>
              </a:rPr>
              <a:t>Opintojaksoa</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saat arvostella täysin vapaasti, mutta rakentavasti, eli plussaa saat hyvistä parannusehdotuksista :-)</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Avaa tentti ja kirjoita suoraan Moodlen tekstieditoriin.</a:t>
            </a:r>
          </a:p>
          <a:p>
            <a:endParaRPr lang="fi-FI" sz="12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
        <p:nvSpPr>
          <p:cNvPr id="11" name="AutoShape 6" descr="[:errr:]"/>
          <p:cNvSpPr>
            <a:spLocks noChangeAspect="1" noChangeArrowheads="1"/>
          </p:cNvSpPr>
          <p:nvPr/>
        </p:nvSpPr>
        <p:spPr bwMode="auto">
          <a:xfrm>
            <a:off x="1908175" y="152400"/>
            <a:ext cx="161925"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953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ECEDB3-4CFA-460E-821D-D55850B2CA49}"/>
              </a:ext>
            </a:extLst>
          </p:cNvPr>
          <p:cNvSpPr>
            <a:spLocks noGrp="1"/>
          </p:cNvSpPr>
          <p:nvPr>
            <p:ph type="title"/>
          </p:nvPr>
        </p:nvSpPr>
        <p:spPr/>
        <p:txBody>
          <a:bodyPr lIns="91440" tIns="45720" rIns="91440" bIns="45720" anchor="t" anchorCtr="0">
            <a:noAutofit/>
          </a:bodyPr>
          <a:lstStyle/>
          <a:p>
            <a:r>
              <a:rPr lang="en-US" dirty="0" smtClean="0"/>
              <a:t>3. </a:t>
            </a:r>
            <a:r>
              <a:rPr lang="en-US" dirty="0" err="1" smtClean="0"/>
              <a:t>Yhteenveto</a:t>
            </a:r>
            <a:r>
              <a:rPr lang="en-US" dirty="0" smtClean="0"/>
              <a:t> </a:t>
            </a:r>
            <a:r>
              <a:rPr lang="en-US" dirty="0"/>
              <a:t>&amp; </a:t>
            </a:r>
            <a:r>
              <a:rPr lang="en-US" dirty="0" err="1"/>
              <a:t>arviointi</a:t>
            </a:r>
            <a:endParaRPr lang="en-US" dirty="0"/>
          </a:p>
        </p:txBody>
      </p:sp>
      <p:sp>
        <p:nvSpPr>
          <p:cNvPr id="3" name="Text Placeholder 2">
            <a:extLst>
              <a:ext uri="{FF2B5EF4-FFF2-40B4-BE49-F238E27FC236}">
                <a16:creationId xmlns="" xmlns:a16="http://schemas.microsoft.com/office/drawing/2014/main" id="{1BB9C2E9-C835-462C-A5C0-DF75D220E312}"/>
              </a:ext>
            </a:extLst>
          </p:cNvPr>
          <p:cNvSpPr>
            <a:spLocks noGrp="1"/>
          </p:cNvSpPr>
          <p:nvPr>
            <p:ph type="body" sz="quarter" idx="12"/>
          </p:nvPr>
        </p:nvSpPr>
        <p:spPr/>
        <p:txBody>
          <a:bodyPr lIns="91440" tIns="45720" rIns="91440" bIns="45720" anchor="t"/>
          <a:lstStyle/>
          <a:p>
            <a:pPr marL="342900" lvl="1" indent="-342900">
              <a:buFontTx/>
              <a:buChar char="-"/>
            </a:pPr>
            <a:r>
              <a:rPr lang="en-US" dirty="0" err="1" smtClean="0"/>
              <a:t>Opiskelija</a:t>
            </a:r>
            <a:r>
              <a:rPr lang="en-US" dirty="0" smtClean="0"/>
              <a:t> </a:t>
            </a:r>
            <a:r>
              <a:rPr lang="en-US" dirty="0" err="1"/>
              <a:t>saa</a:t>
            </a:r>
            <a:r>
              <a:rPr lang="en-US" dirty="0"/>
              <a:t> </a:t>
            </a:r>
            <a:r>
              <a:rPr lang="en-US" dirty="0" err="1"/>
              <a:t>vertaispalautetta</a:t>
            </a:r>
            <a:r>
              <a:rPr lang="en-US" dirty="0"/>
              <a:t> ja </a:t>
            </a:r>
            <a:r>
              <a:rPr lang="en-US" dirty="0" err="1"/>
              <a:t>kokoaa</a:t>
            </a:r>
            <a:r>
              <a:rPr lang="en-US" dirty="0"/>
              <a:t> </a:t>
            </a:r>
            <a:r>
              <a:rPr lang="en-US" dirty="0" err="1"/>
              <a:t>kurssin</a:t>
            </a:r>
            <a:r>
              <a:rPr lang="en-US" dirty="0"/>
              <a:t> </a:t>
            </a:r>
            <a:r>
              <a:rPr lang="en-US" dirty="0" err="1"/>
              <a:t>sisältöä</a:t>
            </a:r>
            <a:r>
              <a:rPr lang="en-US" dirty="0"/>
              <a:t> </a:t>
            </a:r>
            <a:r>
              <a:rPr lang="en-US" dirty="0" err="1"/>
              <a:t>yhdessä</a:t>
            </a:r>
            <a:r>
              <a:rPr lang="en-US" dirty="0"/>
              <a:t> </a:t>
            </a:r>
            <a:r>
              <a:rPr lang="en-US" dirty="0" err="1"/>
              <a:t>muiden</a:t>
            </a:r>
            <a:r>
              <a:rPr lang="en-US" dirty="0"/>
              <a:t> </a:t>
            </a:r>
            <a:r>
              <a:rPr lang="en-US" dirty="0" err="1"/>
              <a:t>kanssa</a:t>
            </a:r>
            <a:r>
              <a:rPr lang="en-US" dirty="0"/>
              <a:t> </a:t>
            </a:r>
            <a:r>
              <a:rPr lang="en-US" dirty="0" err="1"/>
              <a:t>vuorovaikutteisissa</a:t>
            </a:r>
            <a:r>
              <a:rPr lang="en-US" dirty="0"/>
              <a:t> </a:t>
            </a:r>
            <a:r>
              <a:rPr lang="en-US" dirty="0" err="1"/>
              <a:t>tehtävissä</a:t>
            </a:r>
            <a:r>
              <a:rPr lang="en-US" dirty="0"/>
              <a:t>, </a:t>
            </a:r>
            <a:r>
              <a:rPr lang="en-US" dirty="0" err="1"/>
              <a:t>antaa</a:t>
            </a:r>
            <a:r>
              <a:rPr lang="en-US" dirty="0"/>
              <a:t> </a:t>
            </a:r>
            <a:r>
              <a:rPr lang="en-US" dirty="0" err="1"/>
              <a:t>palautetta</a:t>
            </a:r>
            <a:r>
              <a:rPr lang="en-US" dirty="0"/>
              <a:t> </a:t>
            </a:r>
            <a:r>
              <a:rPr lang="en-US" dirty="0" err="1"/>
              <a:t>muille</a:t>
            </a:r>
            <a:r>
              <a:rPr lang="en-US" dirty="0"/>
              <a:t>. </a:t>
            </a:r>
            <a:endParaRPr lang="en-US" dirty="0" smtClean="0"/>
          </a:p>
          <a:p>
            <a:pPr marL="342900" lvl="1" indent="-342900">
              <a:buFontTx/>
              <a:buChar char="-"/>
            </a:pPr>
            <a:r>
              <a:rPr lang="en-US" dirty="0" err="1" smtClean="0"/>
              <a:t>Yksilötehtävistä</a:t>
            </a:r>
            <a:r>
              <a:rPr lang="en-US" dirty="0" smtClean="0"/>
              <a:t> </a:t>
            </a:r>
            <a:r>
              <a:rPr lang="en-US" dirty="0" err="1"/>
              <a:t>saa</a:t>
            </a:r>
            <a:r>
              <a:rPr lang="en-US" dirty="0"/>
              <a:t> </a:t>
            </a:r>
            <a:r>
              <a:rPr lang="en-US" dirty="0" err="1"/>
              <a:t>opettajan</a:t>
            </a:r>
            <a:r>
              <a:rPr lang="en-US" dirty="0"/>
              <a:t> </a:t>
            </a:r>
            <a:r>
              <a:rPr lang="en-US" dirty="0" err="1"/>
              <a:t>arvioinnin</a:t>
            </a:r>
            <a:r>
              <a:rPr lang="en-US" dirty="0"/>
              <a:t> ja </a:t>
            </a:r>
            <a:r>
              <a:rPr lang="en-US" dirty="0" err="1"/>
              <a:t>palautteen</a:t>
            </a:r>
            <a:r>
              <a:rPr lang="en-US" dirty="0"/>
              <a:t> </a:t>
            </a:r>
            <a:r>
              <a:rPr lang="en-US" dirty="0" err="1"/>
              <a:t>kurssin</a:t>
            </a:r>
            <a:r>
              <a:rPr lang="en-US" dirty="0"/>
              <a:t> </a:t>
            </a:r>
            <a:r>
              <a:rPr lang="en-US" dirty="0" err="1"/>
              <a:t>aikana</a:t>
            </a:r>
            <a:r>
              <a:rPr lang="en-US" dirty="0"/>
              <a:t>, </a:t>
            </a:r>
            <a:r>
              <a:rPr lang="en-US" dirty="0" err="1" smtClean="0"/>
              <a:t>useista</a:t>
            </a:r>
            <a:r>
              <a:rPr lang="en-US" dirty="0" smtClean="0"/>
              <a:t> </a:t>
            </a:r>
            <a:r>
              <a:rPr lang="en-US" dirty="0" err="1"/>
              <a:t>tehtävistä</a:t>
            </a:r>
            <a:r>
              <a:rPr lang="en-US" dirty="0"/>
              <a:t> </a:t>
            </a:r>
            <a:r>
              <a:rPr lang="en-US" dirty="0" err="1"/>
              <a:t>myös</a:t>
            </a:r>
            <a:r>
              <a:rPr lang="en-US" dirty="0"/>
              <a:t> </a:t>
            </a:r>
            <a:r>
              <a:rPr lang="en-US" dirty="0" err="1"/>
              <a:t>mallivastauksen</a:t>
            </a:r>
            <a:r>
              <a:rPr lang="en-US" dirty="0" smtClean="0"/>
              <a:t>.</a:t>
            </a:r>
          </a:p>
          <a:p>
            <a:pPr marL="342900" lvl="1" indent="-342900">
              <a:buFontTx/>
              <a:buChar char="-"/>
            </a:pPr>
            <a:r>
              <a:rPr lang="en-US" dirty="0" err="1" smtClean="0"/>
              <a:t>Loppukoe</a:t>
            </a:r>
            <a:r>
              <a:rPr lang="en-US" dirty="0" smtClean="0"/>
              <a:t> </a:t>
            </a:r>
            <a:r>
              <a:rPr lang="en-US" dirty="0" err="1" smtClean="0"/>
              <a:t>toimii</a:t>
            </a:r>
            <a:r>
              <a:rPr lang="en-US" dirty="0" smtClean="0"/>
              <a:t> </a:t>
            </a:r>
            <a:r>
              <a:rPr lang="en-US" dirty="0" err="1" smtClean="0"/>
              <a:t>kertaavana</a:t>
            </a:r>
            <a:r>
              <a:rPr lang="en-US" dirty="0" smtClean="0"/>
              <a:t> </a:t>
            </a:r>
            <a:r>
              <a:rPr lang="en-US" dirty="0" err="1" smtClean="0"/>
              <a:t>yhteenvetona</a:t>
            </a:r>
            <a:r>
              <a:rPr lang="en-US" dirty="0" smtClean="0"/>
              <a:t> ja </a:t>
            </a:r>
            <a:r>
              <a:rPr lang="en-US" dirty="0" err="1" smtClean="0"/>
              <a:t>arvioinnin</a:t>
            </a:r>
            <a:r>
              <a:rPr lang="en-US" dirty="0" smtClean="0"/>
              <a:t> </a:t>
            </a:r>
            <a:r>
              <a:rPr lang="en-US" dirty="0" err="1" smtClean="0"/>
              <a:t>perustana</a:t>
            </a:r>
            <a:r>
              <a:rPr lang="en-US" dirty="0" smtClean="0"/>
              <a:t> (</a:t>
            </a:r>
            <a:r>
              <a:rPr lang="en-US" dirty="0" err="1" smtClean="0"/>
              <a:t>päästävä</a:t>
            </a:r>
            <a:r>
              <a:rPr lang="en-US" dirty="0" smtClean="0"/>
              <a:t> </a:t>
            </a:r>
            <a:r>
              <a:rPr lang="en-US" dirty="0" err="1" smtClean="0"/>
              <a:t>hyväksytysti</a:t>
            </a:r>
            <a:r>
              <a:rPr lang="en-US" dirty="0" smtClean="0"/>
              <a:t> </a:t>
            </a:r>
            <a:r>
              <a:rPr lang="en-US" dirty="0" err="1" smtClean="0"/>
              <a:t>läpi</a:t>
            </a:r>
            <a:r>
              <a:rPr lang="en-US" dirty="0" smtClean="0"/>
              <a:t>, </a:t>
            </a:r>
            <a:r>
              <a:rPr lang="en-US" dirty="0" err="1" smtClean="0"/>
              <a:t>ajastuksen</a:t>
            </a:r>
            <a:r>
              <a:rPr lang="en-US" dirty="0" smtClean="0"/>
              <a:t> </a:t>
            </a:r>
            <a:r>
              <a:rPr lang="en-US" dirty="0" err="1" smtClean="0"/>
              <a:t>takia</a:t>
            </a:r>
            <a:r>
              <a:rPr lang="en-US" dirty="0" smtClean="0"/>
              <a:t> </a:t>
            </a:r>
            <a:r>
              <a:rPr lang="en-US" dirty="0" err="1" smtClean="0"/>
              <a:t>testaa</a:t>
            </a:r>
            <a:r>
              <a:rPr lang="en-US" dirty="0" smtClean="0"/>
              <a:t> </a:t>
            </a:r>
            <a:r>
              <a:rPr lang="en-US" dirty="0" err="1" smtClean="0"/>
              <a:t>osaamista</a:t>
            </a:r>
            <a:r>
              <a:rPr lang="en-US" dirty="0" smtClean="0"/>
              <a:t> </a:t>
            </a:r>
            <a:r>
              <a:rPr lang="en-US" dirty="0" err="1" smtClean="0"/>
              <a:t>luotettavammin</a:t>
            </a:r>
            <a:r>
              <a:rPr lang="en-US" dirty="0"/>
              <a:t>)</a:t>
            </a:r>
            <a:endParaRPr lang="en-US" dirty="0" smtClean="0"/>
          </a:p>
          <a:p>
            <a:pPr marL="342900" lvl="1" indent="-342900">
              <a:buFontTx/>
              <a:buChar char="-"/>
            </a:pPr>
            <a:r>
              <a:rPr lang="en-US" dirty="0" err="1" smtClean="0"/>
              <a:t>Arviointi</a:t>
            </a:r>
            <a:r>
              <a:rPr lang="en-US" dirty="0" smtClean="0"/>
              <a:t> </a:t>
            </a:r>
            <a:r>
              <a:rPr lang="en-US" dirty="0" err="1" smtClean="0"/>
              <a:t>kaiken</a:t>
            </a:r>
            <a:r>
              <a:rPr lang="en-US" dirty="0" smtClean="0"/>
              <a:t> </a:t>
            </a:r>
            <a:r>
              <a:rPr lang="en-US" dirty="0" err="1" smtClean="0"/>
              <a:t>näytön</a:t>
            </a:r>
            <a:r>
              <a:rPr lang="en-US" dirty="0" smtClean="0"/>
              <a:t> </a:t>
            </a:r>
            <a:r>
              <a:rPr lang="en-US" dirty="0" err="1" smtClean="0"/>
              <a:t>perusteella</a:t>
            </a:r>
            <a:r>
              <a:rPr lang="en-US" dirty="0" smtClean="0"/>
              <a:t>, </a:t>
            </a:r>
            <a:r>
              <a:rPr lang="en-US" dirty="0" err="1" smtClean="0"/>
              <a:t>painottuen</a:t>
            </a:r>
            <a:r>
              <a:rPr lang="en-US" dirty="0" smtClean="0"/>
              <a:t> </a:t>
            </a:r>
            <a:r>
              <a:rPr lang="en-US" dirty="0" err="1" smtClean="0"/>
              <a:t>loppukokeeseen</a:t>
            </a:r>
            <a:endParaRPr lang="en-US" dirty="0" smtClean="0"/>
          </a:p>
          <a:p>
            <a:pPr marL="342900" lvl="1" indent="-342900">
              <a:buFontTx/>
              <a:buChar char="-"/>
            </a:pPr>
            <a:r>
              <a:rPr lang="en-US" dirty="0" err="1" smtClean="0"/>
              <a:t>Lopun</a:t>
            </a:r>
            <a:r>
              <a:rPr lang="en-US" dirty="0" smtClean="0"/>
              <a:t> </a:t>
            </a:r>
            <a:r>
              <a:rPr lang="en-US" dirty="0" err="1" smtClean="0"/>
              <a:t>itsearviointi</a:t>
            </a:r>
            <a:r>
              <a:rPr lang="en-US" dirty="0" smtClean="0"/>
              <a:t> </a:t>
            </a:r>
            <a:r>
              <a:rPr lang="en-US" dirty="0" err="1" smtClean="0"/>
              <a:t>tehdään</a:t>
            </a:r>
            <a:r>
              <a:rPr lang="en-US" dirty="0" smtClean="0"/>
              <a:t> </a:t>
            </a:r>
            <a:r>
              <a:rPr lang="en-US" dirty="0" err="1" smtClean="0"/>
              <a:t>ennen</a:t>
            </a:r>
            <a:r>
              <a:rPr lang="en-US" dirty="0" smtClean="0"/>
              <a:t> </a:t>
            </a:r>
            <a:r>
              <a:rPr lang="en-US" dirty="0" err="1" smtClean="0"/>
              <a:t>loppukoetta</a:t>
            </a:r>
            <a:r>
              <a:rPr lang="en-US" dirty="0" smtClean="0"/>
              <a:t>. </a:t>
            </a:r>
            <a:r>
              <a:rPr lang="en-US" dirty="0" err="1" smtClean="0"/>
              <a:t>Opiskelija</a:t>
            </a:r>
            <a:r>
              <a:rPr lang="en-US" dirty="0" smtClean="0"/>
              <a:t> </a:t>
            </a:r>
            <a:r>
              <a:rPr lang="en-US" dirty="0" err="1" smtClean="0"/>
              <a:t>reflektoi</a:t>
            </a:r>
            <a:r>
              <a:rPr lang="en-US" dirty="0" smtClean="0"/>
              <a:t> </a:t>
            </a:r>
            <a:r>
              <a:rPr lang="en-US" dirty="0" err="1" smtClean="0"/>
              <a:t>osaamistaan</a:t>
            </a:r>
            <a:r>
              <a:rPr lang="en-US" dirty="0" smtClean="0"/>
              <a:t>, </a:t>
            </a:r>
            <a:r>
              <a:rPr lang="en-US" dirty="0" err="1" smtClean="0"/>
              <a:t>pohtii</a:t>
            </a:r>
            <a:r>
              <a:rPr lang="en-US" dirty="0" smtClean="0"/>
              <a:t> </a:t>
            </a:r>
            <a:r>
              <a:rPr lang="en-US" dirty="0" err="1" smtClean="0"/>
              <a:t>kertaamistarvetta</a:t>
            </a:r>
            <a:r>
              <a:rPr lang="en-US" dirty="0" smtClean="0"/>
              <a:t> </a:t>
            </a:r>
            <a:r>
              <a:rPr lang="en-US" dirty="0" err="1" smtClean="0"/>
              <a:t>eri</a:t>
            </a:r>
            <a:r>
              <a:rPr lang="en-US" dirty="0" smtClean="0"/>
              <a:t> </a:t>
            </a:r>
            <a:r>
              <a:rPr lang="en-US" dirty="0" err="1" smtClean="0"/>
              <a:t>aiheista</a:t>
            </a:r>
            <a:r>
              <a:rPr lang="en-US" dirty="0" smtClean="0"/>
              <a:t> </a:t>
            </a:r>
            <a:r>
              <a:rPr lang="en-US" dirty="0" err="1" smtClean="0"/>
              <a:t>ennen</a:t>
            </a:r>
            <a:r>
              <a:rPr lang="en-US" dirty="0" smtClean="0"/>
              <a:t> </a:t>
            </a:r>
            <a:r>
              <a:rPr lang="en-US" dirty="0" err="1" smtClean="0"/>
              <a:t>koetta</a:t>
            </a:r>
            <a:r>
              <a:rPr lang="en-US" dirty="0" smtClean="0"/>
              <a:t> ja </a:t>
            </a:r>
            <a:r>
              <a:rPr lang="en-US" dirty="0" err="1" smtClean="0"/>
              <a:t>antaa</a:t>
            </a:r>
            <a:r>
              <a:rPr lang="en-US" dirty="0" smtClean="0"/>
              <a:t> </a:t>
            </a:r>
            <a:r>
              <a:rPr lang="en-US" dirty="0" err="1" smtClean="0"/>
              <a:t>palautetta</a:t>
            </a:r>
            <a:endParaRPr lang="en-US" dirty="0" smtClean="0"/>
          </a:p>
          <a:p>
            <a:pPr marL="342900" lvl="1" indent="-342900">
              <a:buFontTx/>
              <a:buChar char="-"/>
            </a:pPr>
            <a:r>
              <a:rPr lang="en-US" dirty="0" err="1" smtClean="0"/>
              <a:t>Opettaja</a:t>
            </a:r>
            <a:r>
              <a:rPr lang="en-US" dirty="0" smtClean="0"/>
              <a:t> </a:t>
            </a:r>
            <a:r>
              <a:rPr lang="en-US" dirty="0" err="1" smtClean="0"/>
              <a:t>antaa</a:t>
            </a:r>
            <a:r>
              <a:rPr lang="en-US" dirty="0" smtClean="0"/>
              <a:t> </a:t>
            </a:r>
            <a:r>
              <a:rPr lang="en-US" dirty="0" err="1" smtClean="0"/>
              <a:t>palautteen</a:t>
            </a:r>
            <a:r>
              <a:rPr lang="en-US" dirty="0" smtClean="0"/>
              <a:t> </a:t>
            </a:r>
            <a:r>
              <a:rPr lang="en-US" dirty="0" err="1" smtClean="0"/>
              <a:t>lopun</a:t>
            </a:r>
            <a:r>
              <a:rPr lang="en-US" dirty="0" smtClean="0"/>
              <a:t> </a:t>
            </a:r>
            <a:r>
              <a:rPr lang="en-US" dirty="0" err="1" smtClean="0"/>
              <a:t>itsearviointiin</a:t>
            </a:r>
            <a:r>
              <a:rPr lang="en-US" dirty="0" smtClean="0"/>
              <a:t> ja </a:t>
            </a:r>
            <a:r>
              <a:rPr lang="en-US" dirty="0" err="1" smtClean="0"/>
              <a:t>nostaa</a:t>
            </a:r>
            <a:r>
              <a:rPr lang="en-US" dirty="0" smtClean="0"/>
              <a:t> </a:t>
            </a:r>
            <a:r>
              <a:rPr lang="en-US" dirty="0" err="1" smtClean="0"/>
              <a:t>esiin</a:t>
            </a:r>
            <a:r>
              <a:rPr lang="en-US" dirty="0" smtClean="0"/>
              <a:t> </a:t>
            </a:r>
            <a:r>
              <a:rPr lang="en-US" dirty="0" err="1" smtClean="0"/>
              <a:t>kehityskohteita</a:t>
            </a:r>
            <a:r>
              <a:rPr lang="en-US" dirty="0" smtClean="0"/>
              <a:t> ja </a:t>
            </a:r>
            <a:r>
              <a:rPr lang="en-US" dirty="0" err="1" smtClean="0"/>
              <a:t>antaa</a:t>
            </a:r>
            <a:r>
              <a:rPr lang="en-US" dirty="0" smtClean="0"/>
              <a:t> </a:t>
            </a:r>
            <a:r>
              <a:rPr lang="en-US" dirty="0" err="1" smtClean="0"/>
              <a:t>palautetta</a:t>
            </a:r>
            <a:r>
              <a:rPr lang="en-US" dirty="0" smtClean="0"/>
              <a:t>. </a:t>
            </a:r>
            <a:r>
              <a:rPr lang="en-US" dirty="0" err="1" smtClean="0"/>
              <a:t>Opettaja</a:t>
            </a:r>
            <a:r>
              <a:rPr lang="en-US" dirty="0" smtClean="0"/>
              <a:t> </a:t>
            </a:r>
            <a:r>
              <a:rPr lang="en-US" dirty="0" err="1" smtClean="0"/>
              <a:t>kehittää</a:t>
            </a:r>
            <a:r>
              <a:rPr lang="en-US" dirty="0" smtClean="0"/>
              <a:t> </a:t>
            </a:r>
            <a:r>
              <a:rPr lang="en-US" dirty="0" err="1" smtClean="0"/>
              <a:t>opintokokonaisuutta</a:t>
            </a:r>
            <a:r>
              <a:rPr lang="en-US" dirty="0" smtClean="0"/>
              <a:t> </a:t>
            </a:r>
            <a:r>
              <a:rPr lang="en-US" dirty="0" err="1" smtClean="0"/>
              <a:t>annetun</a:t>
            </a:r>
            <a:r>
              <a:rPr lang="en-US" dirty="0" smtClean="0"/>
              <a:t> </a:t>
            </a:r>
            <a:r>
              <a:rPr lang="en-US" dirty="0" err="1" smtClean="0"/>
              <a:t>palautteen</a:t>
            </a:r>
            <a:r>
              <a:rPr lang="en-US" dirty="0" smtClean="0"/>
              <a:t> </a:t>
            </a:r>
            <a:r>
              <a:rPr lang="en-US" dirty="0" err="1" smtClean="0"/>
              <a:t>perusteella</a:t>
            </a:r>
            <a:endParaRPr lang="en-US" dirty="0"/>
          </a:p>
          <a:p>
            <a:pPr marL="0" indent="0">
              <a:buNone/>
            </a:pPr>
            <a:endParaRPr lang="en-US" dirty="0" err="1"/>
          </a:p>
        </p:txBody>
      </p:sp>
      <p:sp>
        <p:nvSpPr>
          <p:cNvPr id="4" name="Date Placeholder 3">
            <a:extLst>
              <a:ext uri="{FF2B5EF4-FFF2-40B4-BE49-F238E27FC236}">
                <a16:creationId xmlns="" xmlns:a16="http://schemas.microsoft.com/office/drawing/2014/main" id="{843241C2-58A6-4746-9C1F-E7E00D55728F}"/>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 xmlns:a16="http://schemas.microsoft.com/office/drawing/2014/main" id="{FE7C3182-6D58-4337-B259-8B2FF51B7548}"/>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63874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Muuta</a:t>
            </a:r>
            <a:endParaRPr lang="fi-FI" dirty="0"/>
          </a:p>
        </p:txBody>
      </p:sp>
      <p:sp>
        <p:nvSpPr>
          <p:cNvPr id="3" name="Tekstin paikkamerkki 2"/>
          <p:cNvSpPr>
            <a:spLocks noGrp="1"/>
          </p:cNvSpPr>
          <p:nvPr>
            <p:ph type="body" sz="quarter" idx="12"/>
          </p:nvPr>
        </p:nvSpPr>
        <p:spPr/>
        <p:txBody>
          <a:bodyPr/>
          <a:lstStyle/>
          <a:p>
            <a:r>
              <a:rPr lang="fi-FI" dirty="0" smtClean="0"/>
              <a:t>Kurssilla lisäksi infopaketti henkilöille jotka harkitsevat biologian kirjoittamista YO-kirjoituksissa, tai biologian jatko-opintoja</a:t>
            </a: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3605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C3366403-6BD8-495E-8911-615ED061C0DC}"/>
              </a:ext>
            </a:extLst>
          </p:cNvPr>
          <p:cNvSpPr>
            <a:spLocks noGrp="1"/>
          </p:cNvSpPr>
          <p:nvPr>
            <p:ph type="title"/>
          </p:nvPr>
        </p:nvSpPr>
        <p:spPr/>
        <p:txBody>
          <a:bodyPr lIns="91440" tIns="45720" rIns="91440" bIns="45720" anchor="t" anchorCtr="0">
            <a:noAutofit/>
          </a:bodyPr>
          <a:lstStyle/>
          <a:p>
            <a:r>
              <a:rPr lang="fi-FI" dirty="0"/>
              <a:t>Lukion moduulin runko</a:t>
            </a:r>
          </a:p>
        </p:txBody>
      </p:sp>
      <p:sp>
        <p:nvSpPr>
          <p:cNvPr id="4" name="Päivämäärän paikkamerkki 3">
            <a:extLst>
              <a:ext uri="{FF2B5EF4-FFF2-40B4-BE49-F238E27FC236}">
                <a16:creationId xmlns="" xmlns:a16="http://schemas.microsoft.com/office/drawing/2014/main" id="{EE8537C8-9285-41D8-BC42-6EEDE172DE00}"/>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a:extLst>
              <a:ext uri="{FF2B5EF4-FFF2-40B4-BE49-F238E27FC236}">
                <a16:creationId xmlns="" xmlns:a16="http://schemas.microsoft.com/office/drawing/2014/main" id="{70B44764-DBDA-4A1D-8E32-303A14040CD4}"/>
              </a:ext>
            </a:extLst>
          </p:cNvPr>
          <p:cNvSpPr>
            <a:spLocks noGrp="1"/>
          </p:cNvSpPr>
          <p:nvPr>
            <p:ph type="ftr" sz="quarter" idx="3"/>
          </p:nvPr>
        </p:nvSpPr>
        <p:spPr/>
        <p:txBody>
          <a:bodyPr/>
          <a:lstStyle/>
          <a:p>
            <a:endParaRPr lang="fi-FI"/>
          </a:p>
        </p:txBody>
      </p:sp>
      <p:sp>
        <p:nvSpPr>
          <p:cNvPr id="6" name="TextBox 5">
            <a:extLst>
              <a:ext uri="{FF2B5EF4-FFF2-40B4-BE49-F238E27FC236}">
                <a16:creationId xmlns="" xmlns:a16="http://schemas.microsoft.com/office/drawing/2014/main" id="{DD95A355-9A3C-414A-A904-04FA7848992F}"/>
              </a:ext>
            </a:extLst>
          </p:cNvPr>
          <p:cNvSpPr txBox="1"/>
          <p:nvPr/>
        </p:nvSpPr>
        <p:spPr>
          <a:xfrm>
            <a:off x="476250" y="5133975"/>
            <a:ext cx="1171575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p>
          <a:p>
            <a:r>
              <a:rPr lang="en-US" sz="1400" dirty="0" err="1"/>
              <a:t>Kurssirungon</a:t>
            </a:r>
            <a:r>
              <a:rPr lang="en-US" sz="1400" dirty="0"/>
              <a:t> </a:t>
            </a:r>
            <a:r>
              <a:rPr lang="en-US" sz="1400" dirty="0" err="1"/>
              <a:t>pohja</a:t>
            </a:r>
            <a:r>
              <a:rPr lang="en-US" sz="1400" dirty="0"/>
              <a:t> </a:t>
            </a:r>
            <a:r>
              <a:rPr lang="en-US" sz="1400" dirty="0" err="1"/>
              <a:t>muokattu</a:t>
            </a:r>
            <a:r>
              <a:rPr lang="en-US" sz="1400" dirty="0"/>
              <a:t> Toivo-hankkeelle </a:t>
            </a:r>
            <a:r>
              <a:rPr lang="en-US" sz="1400" dirty="0" err="1"/>
              <a:t>alkuperäisestä</a:t>
            </a:r>
            <a:r>
              <a:rPr lang="en-US" sz="1400" dirty="0"/>
              <a:t> Aalto </a:t>
            </a:r>
            <a:r>
              <a:rPr lang="en-US" sz="1400" dirty="0" err="1"/>
              <a:t>Yliopisto</a:t>
            </a:r>
            <a:r>
              <a:rPr lang="en-US" sz="1400" dirty="0"/>
              <a:t> 2019, </a:t>
            </a:r>
            <a:endParaRPr lang="en-US" dirty="0"/>
          </a:p>
          <a:p>
            <a:r>
              <a:rPr lang="en-US" sz="1400" dirty="0"/>
              <a:t>Learning Design Toolkit by Akseli Huhtanen</a:t>
            </a:r>
            <a:endParaRPr lang="en-US" dirty="0"/>
          </a:p>
          <a:p>
            <a:r>
              <a:rPr lang="en-US" sz="1400" dirty="0">
                <a:hlinkClick r:id="rId2"/>
              </a:rPr>
              <a:t>https://creativecommons.org/licenses/by/4.0/</a:t>
            </a:r>
            <a:endParaRPr lang="en-US" sz="1400" dirty="0"/>
          </a:p>
          <a:p>
            <a:endParaRPr lang="en-US" dirty="0"/>
          </a:p>
          <a:p>
            <a:endParaRPr lang="en-US" dirty="0"/>
          </a:p>
          <a:p>
            <a:endParaRPr lang="en-US" dirty="0"/>
          </a:p>
        </p:txBody>
      </p:sp>
      <p:pic>
        <p:nvPicPr>
          <p:cNvPr id="10" name="Picture 7" descr="Logo, company name&#10;&#10;Description automatically generated">
            <a:extLst>
              <a:ext uri="{FF2B5EF4-FFF2-40B4-BE49-F238E27FC236}">
                <a16:creationId xmlns="" xmlns:a16="http://schemas.microsoft.com/office/drawing/2014/main" id="{3634F067-E39B-4A95-8BDA-EBE900B86138}"/>
              </a:ext>
            </a:extLst>
          </p:cNvPr>
          <p:cNvPicPr>
            <a:picLocks noChangeAspect="1"/>
          </p:cNvPicPr>
          <p:nvPr/>
        </p:nvPicPr>
        <p:blipFill>
          <a:blip r:embed="rId3"/>
          <a:stretch>
            <a:fillRect/>
          </a:stretch>
        </p:blipFill>
        <p:spPr>
          <a:xfrm>
            <a:off x="7181850" y="5681663"/>
            <a:ext cx="714375" cy="685800"/>
          </a:xfrm>
          <a:prstGeom prst="rect">
            <a:avLst/>
          </a:prstGeom>
        </p:spPr>
      </p:pic>
      <p:sp>
        <p:nvSpPr>
          <p:cNvPr id="3" name="Tekstin paikkamerkki 2">
            <a:extLst>
              <a:ext uri="{FF2B5EF4-FFF2-40B4-BE49-F238E27FC236}">
                <a16:creationId xmlns="" xmlns:a16="http://schemas.microsoft.com/office/drawing/2014/main" id="{590E9875-6B31-4BB4-9D83-7A45DFB93B13}"/>
              </a:ext>
            </a:extLst>
          </p:cNvPr>
          <p:cNvSpPr>
            <a:spLocks noGrp="1"/>
          </p:cNvSpPr>
          <p:nvPr>
            <p:ph type="body" sz="quarter" idx="12"/>
          </p:nvPr>
        </p:nvSpPr>
        <p:spPr/>
        <p:txBody>
          <a:bodyPr lIns="91440" tIns="45720" rIns="91440" bIns="45720" anchor="t"/>
          <a:lstStyle/>
          <a:p>
            <a:pPr marL="0" indent="0">
              <a:buNone/>
            </a:pPr>
            <a:r>
              <a:rPr lang="fi-FI" sz="2400" dirty="0"/>
              <a:t>S</a:t>
            </a:r>
            <a:r>
              <a:rPr lang="fi-FI" sz="2400" dirty="0" smtClean="0"/>
              <a:t>uunnittelurunko </a:t>
            </a:r>
            <a:r>
              <a:rPr lang="fi-FI" sz="2400" dirty="0"/>
              <a:t>koostuu neljästä osiosta</a:t>
            </a:r>
          </a:p>
          <a:p>
            <a:pPr marL="457200" indent="-457200">
              <a:buAutoNum type="arabicPeriod"/>
            </a:pPr>
            <a:r>
              <a:rPr lang="fi-FI" sz="2400" dirty="0"/>
              <a:t>Aloitus &amp; aktivointi</a:t>
            </a:r>
          </a:p>
          <a:p>
            <a:pPr marL="457200" indent="-457200">
              <a:buAutoNum type="arabicPeriod"/>
            </a:pPr>
            <a:r>
              <a:rPr lang="fi-FI" sz="2400" dirty="0"/>
              <a:t>Perusteet &amp; kiinnostuksen suuntaaminen</a:t>
            </a:r>
          </a:p>
          <a:p>
            <a:pPr marL="457200" indent="-457200">
              <a:buAutoNum type="arabicPeriod"/>
            </a:pPr>
            <a:r>
              <a:rPr lang="fi-FI" sz="2400" dirty="0"/>
              <a:t>Syventävä vuorovaikutus</a:t>
            </a:r>
          </a:p>
          <a:p>
            <a:pPr marL="457200" indent="-457200">
              <a:buAutoNum type="arabicPeriod"/>
            </a:pPr>
            <a:r>
              <a:rPr lang="fi-FI" sz="2400" dirty="0"/>
              <a:t>Yhteenveto &amp; arviointi</a:t>
            </a:r>
          </a:p>
        </p:txBody>
      </p:sp>
      <p:pic>
        <p:nvPicPr>
          <p:cNvPr id="8" name="Picture 6" descr="A picture containing graphical user interface&#10;&#10;Description automatically generated">
            <a:extLst>
              <a:ext uri="{FF2B5EF4-FFF2-40B4-BE49-F238E27FC236}">
                <a16:creationId xmlns="" xmlns:a16="http://schemas.microsoft.com/office/drawing/2014/main" id="{C564811E-16C5-4715-ACC4-4C9B07C6DD9B}"/>
              </a:ext>
            </a:extLst>
          </p:cNvPr>
          <p:cNvPicPr>
            <a:picLocks noChangeAspect="1"/>
          </p:cNvPicPr>
          <p:nvPr/>
        </p:nvPicPr>
        <p:blipFill>
          <a:blip r:embed="rId4"/>
          <a:stretch>
            <a:fillRect/>
          </a:stretch>
        </p:blipFill>
        <p:spPr>
          <a:xfrm>
            <a:off x="5210175" y="5620330"/>
            <a:ext cx="1924050" cy="798940"/>
          </a:xfrm>
          <a:prstGeom prst="rect">
            <a:avLst/>
          </a:prstGeom>
        </p:spPr>
      </p:pic>
    </p:spTree>
    <p:extLst>
      <p:ext uri="{BB962C8B-B14F-4D97-AF65-F5344CB8AC3E}">
        <p14:creationId xmlns:p14="http://schemas.microsoft.com/office/powerpoint/2010/main" val="37713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 xmlns:a16="http://schemas.microsoft.com/office/drawing/2014/main" id="{C390A40B-BA77-4211-81FB-E3D191C158F0}"/>
              </a:ext>
            </a:extLst>
          </p:cNvPr>
          <p:cNvSpPr>
            <a:spLocks noGrp="1"/>
          </p:cNvSpPr>
          <p:nvPr>
            <p:ph type="title"/>
          </p:nvPr>
        </p:nvSpPr>
        <p:spPr>
          <a:xfrm>
            <a:off x="730213" y="673058"/>
            <a:ext cx="10822272" cy="923333"/>
          </a:xfrm>
        </p:spPr>
        <p:txBody>
          <a:bodyPr lIns="91440" tIns="45720" rIns="91440" bIns="45720" anchor="t" anchorCtr="0">
            <a:noAutofit/>
          </a:bodyPr>
          <a:lstStyle/>
          <a:p>
            <a:r>
              <a:rPr lang="fi-FI" dirty="0" smtClean="0"/>
              <a:t>1. Aloitus </a:t>
            </a:r>
            <a:r>
              <a:rPr lang="fi-FI" dirty="0"/>
              <a:t>ja aktivointi</a:t>
            </a:r>
          </a:p>
        </p:txBody>
      </p:sp>
      <p:sp>
        <p:nvSpPr>
          <p:cNvPr id="3" name="Tekstin paikkamerkki 2">
            <a:extLst>
              <a:ext uri="{FF2B5EF4-FFF2-40B4-BE49-F238E27FC236}">
                <a16:creationId xmlns="" xmlns:a16="http://schemas.microsoft.com/office/drawing/2014/main" id="{9024C524-0C42-4DCE-BEAC-C0FA41666208}"/>
              </a:ext>
            </a:extLst>
          </p:cNvPr>
          <p:cNvSpPr>
            <a:spLocks noGrp="1"/>
          </p:cNvSpPr>
          <p:nvPr>
            <p:ph type="body" sz="quarter" idx="12"/>
          </p:nvPr>
        </p:nvSpPr>
        <p:spPr>
          <a:xfrm>
            <a:off x="730819" y="1480397"/>
            <a:ext cx="10821666" cy="5276839"/>
          </a:xfrm>
        </p:spPr>
        <p:txBody>
          <a:bodyPr lIns="91440" tIns="45720" rIns="91440" bIns="45720" anchor="t"/>
          <a:lstStyle/>
          <a:p>
            <a:pPr marL="0" indent="0">
              <a:buNone/>
            </a:pPr>
            <a:r>
              <a:rPr lang="fi-FI" sz="1800" dirty="0"/>
              <a:t>Herätetään oppijan esitiedot ja uteliaisuus sekä arvioidaan lähtötaso</a:t>
            </a:r>
          </a:p>
          <a:p>
            <a:pPr marL="0" indent="0">
              <a:buNone/>
            </a:pPr>
            <a:endParaRPr lang="fi-FI" sz="1800" b="1" dirty="0"/>
          </a:p>
          <a:p>
            <a:pPr marL="0" indent="0">
              <a:buNone/>
            </a:pPr>
            <a:r>
              <a:rPr lang="fi-FI" sz="1800" b="1" dirty="0"/>
              <a:t>Esitietojen aktivointi</a:t>
            </a:r>
          </a:p>
          <a:p>
            <a:pPr marL="0" indent="0">
              <a:buNone/>
            </a:pPr>
            <a:r>
              <a:rPr lang="fi-FI" sz="1800" dirty="0" smtClean="0"/>
              <a:t> - Alussa itsearviointi, jossa tutustutaan kurssin OPS tavoitteisiin ja omaan oppikirjaan (vapaavalintainen kirja). Pohditaan omaa oppimistekniikkaa, asetetaan tavoite suorituksesta ja tehdään oma aikataulu suoritukselle. Pohditaan opintoja tukevia harrastuksia ja muita opintoja. Tutustutaan kurssin rakenteeseen ja sisältöihin pintapuolisesti Moodlessa.</a:t>
            </a:r>
          </a:p>
          <a:p>
            <a:pPr marL="0" indent="0">
              <a:buNone/>
            </a:pPr>
            <a:endParaRPr lang="fi-FI" sz="1800" dirty="0"/>
          </a:p>
          <a:p>
            <a:pPr marL="0" indent="0">
              <a:buNone/>
            </a:pPr>
            <a:r>
              <a:rPr lang="fi-FI" sz="1800" b="1" dirty="0"/>
              <a:t>Tervetuloa &amp; </a:t>
            </a:r>
            <a:r>
              <a:rPr lang="fi-FI" sz="1800" b="1" dirty="0" smtClean="0"/>
              <a:t>johdanto</a:t>
            </a:r>
            <a:endParaRPr lang="fi-FI" sz="1800" dirty="0" smtClean="0"/>
          </a:p>
          <a:p>
            <a:pPr>
              <a:buFontTx/>
              <a:buChar char="-"/>
            </a:pPr>
            <a:r>
              <a:rPr lang="fi-FI" sz="1800" dirty="0"/>
              <a:t>E</a:t>
            </a:r>
            <a:r>
              <a:rPr lang="fi-FI" sz="1800" dirty="0" smtClean="0"/>
              <a:t>tusivulla löytyvät yleiset ohjeet ja suositusaikataulu (aikatauluehdotus)</a:t>
            </a:r>
          </a:p>
          <a:p>
            <a:pPr lvl="1">
              <a:buFontTx/>
              <a:buChar char="-"/>
            </a:pPr>
            <a:r>
              <a:rPr lang="fi-FI" sz="1800" dirty="0" smtClean="0"/>
              <a:t>Kyseessä aikuislukion nonstop-verkkokurssi, auki aina, ohjaus koulun työpäivinä</a:t>
            </a:r>
          </a:p>
          <a:p>
            <a:pPr>
              <a:buFontTx/>
              <a:buChar char="-"/>
            </a:pPr>
            <a:r>
              <a:rPr lang="fi-FI" sz="1800" dirty="0" smtClean="0"/>
              <a:t>Opettajan esittely ja yhteystiedot löytyvät etusivulta omana sivuna, samoin tarkennetut suoritusohjeet ja arviointikriteerit</a:t>
            </a:r>
          </a:p>
          <a:p>
            <a:pPr>
              <a:buFontTx/>
              <a:buChar char="-"/>
            </a:pPr>
            <a:r>
              <a:rPr lang="fi-FI" sz="1800" dirty="0" smtClean="0"/>
              <a:t>Tehtävien alussa on sopiva lyhyt mielenkiintoa herättelevä video tai ”välipalatesti” jos tällainen on löytynyt kurssin aiheisiin sopivana (linkitetty)</a:t>
            </a:r>
          </a:p>
          <a:p>
            <a:pPr marL="0" indent="0">
              <a:buNone/>
            </a:pPr>
            <a:endParaRPr lang="fi-FI" sz="1800" dirty="0"/>
          </a:p>
          <a:p>
            <a:pPr marL="0" indent="0">
              <a:buNone/>
            </a:pPr>
            <a:endParaRPr lang="fi-FI" sz="1800" dirty="0"/>
          </a:p>
          <a:p>
            <a:pPr marL="0" indent="0">
              <a:buNone/>
            </a:pPr>
            <a:endParaRPr lang="fi-FI" sz="24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213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539932"/>
            <a:ext cx="10822272" cy="727464"/>
          </a:xfrm>
        </p:spPr>
        <p:txBody>
          <a:bodyPr/>
          <a:lstStyle/>
          <a:p>
            <a:r>
              <a:rPr lang="fi-FI" dirty="0" smtClean="0"/>
              <a:t>1.1. Alkusivu – yleiset ohjeet</a:t>
            </a:r>
            <a:endParaRPr lang="fi-FI" dirty="0"/>
          </a:p>
        </p:txBody>
      </p:sp>
      <p:sp>
        <p:nvSpPr>
          <p:cNvPr id="3" name="Tekstin paikkamerkki 2"/>
          <p:cNvSpPr>
            <a:spLocks noGrp="1"/>
          </p:cNvSpPr>
          <p:nvPr>
            <p:ph type="body" sz="quarter" idx="12"/>
          </p:nvPr>
        </p:nvSpPr>
        <p:spPr>
          <a:xfrm>
            <a:off x="721294" y="1267396"/>
            <a:ext cx="10821666" cy="4756415"/>
          </a:xfrm>
        </p:spPr>
        <p:txBody>
          <a:bodyPr/>
          <a:lstStyle/>
          <a:p>
            <a:pPr marL="0" indent="0">
              <a:buNone/>
            </a:pPr>
            <a:r>
              <a:rPr lang="fi-FI" sz="1100" dirty="0" smtClean="0"/>
              <a:t>Opintojakso on kokonaan </a:t>
            </a:r>
            <a:r>
              <a:rPr lang="fi-FI" sz="1100" dirty="0"/>
              <a:t>verkon kautta suoritettavissa, joten voit tehdä suorituksen täysin ajasta ja paikasta riippumatta, loppukoe </a:t>
            </a:r>
            <a:r>
              <a:rPr lang="fi-FI" sz="1100" dirty="0" smtClean="0"/>
              <a:t>mukaan lukien</a:t>
            </a:r>
            <a:r>
              <a:rPr lang="fi-FI" sz="1100" dirty="0"/>
              <a:t>. Voit aloittaa milloin vain ja jatkaa kesken jäänyttä suoritusta vuoden kuluessa aloittamisesta.</a:t>
            </a:r>
          </a:p>
          <a:p>
            <a:pPr marL="0" indent="0">
              <a:buNone/>
            </a:pPr>
            <a:r>
              <a:rPr lang="fi-FI" sz="1100" b="1" dirty="0"/>
              <a:t>HUOM: tarkista että olet Espoon </a:t>
            </a:r>
            <a:r>
              <a:rPr lang="fi-FI" sz="1100" b="1" dirty="0" smtClean="0"/>
              <a:t>aikuislukion </a:t>
            </a:r>
            <a:r>
              <a:rPr lang="fi-FI" sz="1100" b="1" dirty="0"/>
              <a:t>opiskelija ennen suorituksen aloittamista</a:t>
            </a:r>
            <a:r>
              <a:rPr lang="fi-FI" sz="1100" dirty="0"/>
              <a:t>, muutoin suoritustasi ei tarkisteta tai rekisteröidä opintoihisi. Kirjaudu Moodleen Espoon aikuislukion tunnuksilla kun teet suoritustasi. Lisätietoa ilmoittautumisesta tässä linkissä: </a:t>
            </a:r>
            <a:r>
              <a:rPr lang="fi-FI" sz="1100" dirty="0">
                <a:hlinkClick r:id="rId2"/>
              </a:rPr>
              <a:t>https://www.omnia.fi/hae-oppimaan/espoon-aikuislukio/ilmoittautuminen-ja-opiskelu</a:t>
            </a:r>
            <a:endParaRPr lang="fi-FI" sz="1100" dirty="0"/>
          </a:p>
          <a:p>
            <a:pPr marL="0" indent="0">
              <a:buNone/>
            </a:pPr>
            <a:r>
              <a:rPr lang="fi-FI" sz="1100" b="1" dirty="0"/>
              <a:t>Näiltä sivuilta löydät kurssin materiaalit ja etätehtävät </a:t>
            </a:r>
            <a:r>
              <a:rPr lang="fi-FI" sz="1100" dirty="0"/>
              <a:t>(</a:t>
            </a:r>
            <a:r>
              <a:rPr lang="fi-FI" sz="1100" dirty="0" err="1"/>
              <a:t>scrollaa</a:t>
            </a:r>
            <a:r>
              <a:rPr lang="fi-FI" sz="1100" dirty="0"/>
              <a:t> sivua alas, niin löydät tehtävät!)</a:t>
            </a:r>
            <a:r>
              <a:rPr lang="fi-FI" sz="1100" b="1" dirty="0"/>
              <a:t>. Tarvitset myös oppikirjan BIOS 1: Elämä ja evoluutio, </a:t>
            </a:r>
            <a:r>
              <a:rPr lang="fi-FI" sz="1100" dirty="0"/>
              <a:t>tai vastaavan.</a:t>
            </a:r>
            <a:r>
              <a:rPr lang="fi-FI" sz="1100" b="1" dirty="0"/>
              <a:t> </a:t>
            </a:r>
            <a:r>
              <a:rPr lang="fi-FI" sz="1100" dirty="0"/>
              <a:t>Jos käytät vanhempia painoksia huomaa, että luet opintojakson mukaiset sisällöt (nämä ovat hieman erilaiset 2016 vanhemmissa painoksissa). Löydät opetussuunnitelman mukaiset opintojakson sisällöt tavoitteista, </a:t>
            </a:r>
            <a:r>
              <a:rPr lang="fi-FI" sz="1100" dirty="0" err="1"/>
              <a:t>ks</a:t>
            </a:r>
            <a:r>
              <a:rPr lang="fi-FI" sz="1100" dirty="0"/>
              <a:t> alla.</a:t>
            </a:r>
          </a:p>
          <a:p>
            <a:pPr marL="0" indent="0">
              <a:buNone/>
            </a:pPr>
            <a:r>
              <a:rPr lang="fi-FI" sz="1100" dirty="0"/>
              <a:t>Aloita tutkimalla materiaalit ja tehtävät läpi, ja </a:t>
            </a:r>
            <a:r>
              <a:rPr lang="fi-FI" sz="1100" b="1" dirty="0"/>
              <a:t>suunnittele itsellesi aikataulu</a:t>
            </a:r>
            <a:r>
              <a:rPr lang="fi-FI" sz="1100" dirty="0"/>
              <a:t> jossa aiot suorittaa opintojakson. </a:t>
            </a:r>
            <a:r>
              <a:rPr lang="fi-FI" sz="1100" b="1" dirty="0"/>
              <a:t>Päätä milloin aiot osallistua kokeeseen</a:t>
            </a:r>
            <a:r>
              <a:rPr lang="fi-FI" sz="1100" dirty="0"/>
              <a:t> ja kirjaa itsellesi ylös päivämäärä, jona etätehtävät tulee olla palautettu. </a:t>
            </a:r>
            <a:r>
              <a:rPr lang="fi-FI" sz="1100" b="1" dirty="0"/>
              <a:t>Varaa aikaa suoritukselle</a:t>
            </a:r>
            <a:r>
              <a:rPr lang="fi-FI" sz="1100" dirty="0"/>
              <a:t> noin 6-7 viikkoa </a:t>
            </a:r>
            <a:r>
              <a:rPr lang="fi-FI" sz="1100" dirty="0" err="1"/>
              <a:t>viikkoa</a:t>
            </a:r>
            <a:r>
              <a:rPr lang="fi-FI" sz="1100" dirty="0"/>
              <a:t> tai enemmänkin (aivan vähintään kolme viikkoa).</a:t>
            </a:r>
          </a:p>
          <a:p>
            <a:pPr marL="0" indent="0">
              <a:buNone/>
            </a:pPr>
            <a:r>
              <a:rPr lang="fi-FI" sz="1100" b="1" dirty="0"/>
              <a:t>Palauta tehtävät heti kun olet niitä tehnyt, ja tasaisesti opintoja tehdessäsi.</a:t>
            </a:r>
            <a:r>
              <a:rPr lang="fi-FI" sz="1100" dirty="0"/>
              <a:t> Ope pyrkii antamaan palautteita / arvosanoja tehtävistä noin kymmenen koulun työpäivän kuluessa huomioiden loma </a:t>
            </a:r>
            <a:r>
              <a:rPr lang="fi-FI" sz="1100" dirty="0" err="1"/>
              <a:t>yms</a:t>
            </a:r>
            <a:r>
              <a:rPr lang="fi-FI" sz="1100" dirty="0"/>
              <a:t> ajat jolloin opettaja ei tarkista tehtäviä tai ohjaa kurssilla. HUOM: tehtävät ruuhkautuvat usein syksyn ja kevään valmistumisaikojen lähestyessä, jolloin tarkistusaika saattaa venyä. ÄLÄ palauta kaikkea kerralla, juuri tämä aiheuttaa ruuhkaa </a:t>
            </a:r>
            <a:r>
              <a:rPr lang="fi-FI" sz="1100" dirty="0" smtClean="0"/>
              <a:t>:-).</a:t>
            </a:r>
            <a:endParaRPr lang="fi-FI" sz="1100" dirty="0"/>
          </a:p>
          <a:p>
            <a:pPr marL="0" indent="0">
              <a:buNone/>
            </a:pPr>
            <a:r>
              <a:rPr lang="fi-FI" sz="1100" dirty="0"/>
              <a:t>Kokeen voit tehdä Moodlen kautta kun olet suorittanut tehtävät hyväksytysti. Varaa aikaa sille että ehdit saada tehtävistäsi arvosanoja / palautetta suorituksesi kuluessa. </a:t>
            </a:r>
            <a:r>
              <a:rPr lang="fi-FI" sz="1100" b="1" dirty="0"/>
              <a:t>Kokeeseen ei tarvitse ilmoittautua, mutta katso että olet suorittanut kaikki vaaditut tehtävät ennen koetta. </a:t>
            </a:r>
            <a:r>
              <a:rPr lang="fi-FI" sz="1100" dirty="0"/>
              <a:t>Kokeen jälkeen palautettuja tehtäviä ei pääsääntöisesti huomioida arvioinnissa. Opettaja arvioi kurssin annettujen näyttöjen perusteella, mikäli näyttö on riittävä opintojakson arvioimiseksi</a:t>
            </a:r>
            <a:r>
              <a:rPr lang="fi-FI" sz="1100" dirty="0" smtClean="0"/>
              <a:t>.</a:t>
            </a:r>
            <a:endParaRPr lang="fi-FI" sz="1100" dirty="0"/>
          </a:p>
          <a:p>
            <a:pPr marL="0" indent="0">
              <a:buNone/>
            </a:pPr>
            <a:r>
              <a:rPr lang="fi-FI" sz="1100" dirty="0"/>
              <a:t>Opinnoissasi saat sekä kokeessa että tehtävissä käyttää kirjaa ja muita materiaaleja apunasi kun koostat vastausta tehtävään. Älä kuitenkaan kopioi tekstejä suoraan, vaan kirjoita omaa tekstiä itse. Plagioidut vastaukset tai muu epäilys vilpistä voivat johtaa kyseisen tehtävän/kokeen, jopa koko kurssin hylkäämiseen tai arvosanan alenemiseen.</a:t>
            </a:r>
          </a:p>
          <a:p>
            <a:pPr marL="0" indent="0">
              <a:buNone/>
            </a:pPr>
            <a:r>
              <a:rPr lang="fi-FI" sz="1100" dirty="0"/>
              <a:t>Ongelmatilanteissa ota heti yhteyttä opettajaan, yhteys nopeimmin Wilman/sähköpostin kautta (älä käytä Moodlen pikaviestejä). Teknisissä ongelmissa kokeile ensin vaihtaa </a:t>
            </a:r>
            <a:r>
              <a:rPr lang="fi-FI" sz="1100" dirty="0" smtClean="0"/>
              <a:t>selainta.</a:t>
            </a:r>
          </a:p>
          <a:p>
            <a:pPr marL="0" indent="0">
              <a:buNone/>
            </a:pPr>
            <a:r>
              <a:rPr lang="fi-FI" sz="1100" dirty="0" smtClean="0"/>
              <a:t>Opettajan </a:t>
            </a:r>
            <a:r>
              <a:rPr lang="fi-FI" sz="1100" dirty="0"/>
              <a:t>sähköposti on </a:t>
            </a:r>
            <a:r>
              <a:rPr lang="fi-FI" sz="1100" b="1" dirty="0" smtClean="0"/>
              <a:t>xxxx.xxxxxx@jokulukio.fi</a:t>
            </a:r>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1233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95411"/>
            <a:ext cx="10822272" cy="680543"/>
          </a:xfrm>
        </p:spPr>
        <p:txBody>
          <a:bodyPr/>
          <a:lstStyle/>
          <a:p>
            <a:r>
              <a:rPr lang="fi-FI" dirty="0" smtClean="0"/>
              <a:t>1.2. Alkusivu - Aikataulu</a:t>
            </a:r>
            <a:endParaRPr lang="fi-FI" dirty="0"/>
          </a:p>
        </p:txBody>
      </p:sp>
      <p:sp>
        <p:nvSpPr>
          <p:cNvPr id="3" name="Tekstin paikkamerkki 2"/>
          <p:cNvSpPr>
            <a:spLocks noGrp="1"/>
          </p:cNvSpPr>
          <p:nvPr>
            <p:ph type="body" sz="quarter" idx="12"/>
          </p:nvPr>
        </p:nvSpPr>
        <p:spPr>
          <a:xfrm>
            <a:off x="721294" y="1219200"/>
            <a:ext cx="10821666" cy="4804611"/>
          </a:xfrm>
        </p:spPr>
        <p:txBody>
          <a:bodyPr/>
          <a:lstStyle/>
          <a:p>
            <a:pPr marL="0" indent="0">
              <a:buNone/>
            </a:pPr>
            <a:r>
              <a:rPr lang="fi-FI" sz="800" b="1" dirty="0"/>
              <a:t>Aikataulu:</a:t>
            </a:r>
            <a:endParaRPr lang="fi-FI" sz="800" dirty="0"/>
          </a:p>
          <a:p>
            <a:pPr marL="0" indent="0">
              <a:buNone/>
            </a:pPr>
            <a:r>
              <a:rPr lang="fi-FI" sz="800" dirty="0"/>
              <a:t>Perusidea on, että palautat tehtäviä tasaisesti suoritusta tehdessäsi, </a:t>
            </a:r>
            <a:r>
              <a:rPr lang="fi-FI" sz="800" dirty="0" err="1"/>
              <a:t>ks</a:t>
            </a:r>
            <a:r>
              <a:rPr lang="fi-FI" sz="800" dirty="0"/>
              <a:t> aikatauluehdotus. Varaa aikaa siihen että saat tehtävistä palautetta ennen kuin teet loppukokeen. </a:t>
            </a:r>
            <a:r>
              <a:rPr lang="fi-FI" sz="800" dirty="0" err="1"/>
              <a:t>Suoisteltavaa</a:t>
            </a:r>
            <a:r>
              <a:rPr lang="fi-FI" sz="800" dirty="0"/>
              <a:t> on tehdä loppukoe vasta kun olet saanut palautteen lopun itsearviointiisi. Opettaja arvioi opintojakson kokeen suorittamisen jälkeen. Hylättyä arvosanaa voi yrittää uusia kerran. Tehtyjä tehtäviä ei pääsääntöisesti ole mahdollista uusia, joten tee tehtävät huolellisesti ja osoita osaamisesi. Sekä loppukoe että tehtävät vaikuttavat arvosanaan, painottuen loppukokeeseen. Loppukokeesta on saatava hyväksytty arvosana, jotta tehtävät voivat vaikuttaa arvosanaan.</a:t>
            </a:r>
          </a:p>
          <a:p>
            <a:pPr marL="0" indent="0">
              <a:buNone/>
            </a:pPr>
            <a:r>
              <a:rPr lang="fi-FI" sz="800" b="1" dirty="0"/>
              <a:t>Opettaja ohjaa ja tarkistaa tehtäviä/kokeita jaksojen 1. - 5. aikana. Kevätlukukaudella aloita suoritus ennen vappua, jotta saat suorituksen valmiiksi jakson 5. loppuun mennessä.</a:t>
            </a:r>
            <a:r>
              <a:rPr lang="fi-FI" sz="800" dirty="0"/>
              <a:t> Opintojakson suorittaminen on suositeltavaa lukion jaksojen 1. - 5. aikana</a:t>
            </a:r>
            <a:r>
              <a:rPr lang="fi-FI" sz="800" dirty="0" smtClean="0"/>
              <a:t>.</a:t>
            </a:r>
            <a:endParaRPr lang="fi-FI" sz="800" dirty="0"/>
          </a:p>
          <a:p>
            <a:pPr marL="0" indent="0">
              <a:buNone/>
            </a:pPr>
            <a:r>
              <a:rPr lang="fi-FI" sz="800" b="1" dirty="0"/>
              <a:t>Kirjoita tehtävät suoraan Moodleen seuraten tehtävän ohjeistusta, </a:t>
            </a:r>
            <a:r>
              <a:rPr lang="fi-FI" sz="800" dirty="0"/>
              <a:t>tehtävän kohdalle tekstieditoriin</a:t>
            </a:r>
            <a:r>
              <a:rPr lang="fi-FI" sz="800" b="1" dirty="0"/>
              <a:t> </a:t>
            </a:r>
            <a:r>
              <a:rPr lang="fi-FI" sz="800" dirty="0"/>
              <a:t>(Moodle estää tekstin liittämisen muualta tekstieditoriin tai muotoilut voivat muuttua/kuvat hävitä </a:t>
            </a:r>
            <a:r>
              <a:rPr lang="fi-FI" sz="800" dirty="0" err="1"/>
              <a:t>yms</a:t>
            </a:r>
            <a:r>
              <a:rPr lang="fi-FI" sz="800" dirty="0"/>
              <a:t>). </a:t>
            </a:r>
            <a:r>
              <a:rPr lang="fi-FI" sz="800" b="1" dirty="0"/>
              <a:t>Kopioi itsellesi aina varmuuskopio kaikista tekemistäsi tehtävistä omalle koneellesi, jotta tehtäväsi eivät häviä esim. teknisen ongelman takia. Opettaja poistaa kurssialueelta opintojakson suorittaneiden opiskelijoiden vanhoja tehtäviä tasaisin väliajoin, kopioi siis tehtävät itsellesi mikäli haluat säästää ne itselläsi.</a:t>
            </a:r>
            <a:endParaRPr lang="fi-FI" sz="800" dirty="0"/>
          </a:p>
          <a:p>
            <a:pPr marL="0" indent="0">
              <a:buNone/>
            </a:pPr>
            <a:r>
              <a:rPr lang="fi-FI" sz="800" dirty="0"/>
              <a:t>Kesällä (ja muina koulun loma-aikoina) opintojakso on nähtävissä ja tehtävissä Moodlessa, mutta opettaja EI ohjaa eikä tarkista tehtäviä. Myös loppukokeen voi tehdä kesällä/muuna loma-aikana kun muut tehtävät on tehty (ei tarvitse odottaa että ope tarkistaa muut tehtävät ennen kokeen tekemistä). Kesällä kertyneet loppuun tehdyt suoritukset opettaja tarkistaa jakson 1. alusta alkaen ja rekisteröi tällöin loppuarvosanat Wilmaan. Suoritusta voi jatkaa syksyllä jos se on kesällä jäänyt kesken</a:t>
            </a:r>
            <a:r>
              <a:rPr lang="fi-FI" sz="800" dirty="0" smtClean="0"/>
              <a:t>.  Koulun </a:t>
            </a:r>
            <a:r>
              <a:rPr lang="fi-FI" sz="800" dirty="0"/>
              <a:t>lukuvuoden ajat, </a:t>
            </a:r>
            <a:r>
              <a:rPr lang="fi-FI" sz="800" dirty="0" err="1"/>
              <a:t>esim</a:t>
            </a:r>
            <a:r>
              <a:rPr lang="fi-FI" sz="800" dirty="0"/>
              <a:t> työpäivät ja lomat löytyvät täältä: </a:t>
            </a:r>
            <a:r>
              <a:rPr lang="fi-FI" sz="800" dirty="0">
                <a:hlinkClick r:id="rId2"/>
              </a:rPr>
              <a:t>Aikuislukion lukuvuoden aikataulu | Omnia</a:t>
            </a:r>
            <a:endParaRPr lang="fi-FI" sz="800" dirty="0"/>
          </a:p>
          <a:p>
            <a:pPr marL="0" indent="0">
              <a:buNone/>
            </a:pPr>
            <a:r>
              <a:rPr lang="fi-FI" sz="800" b="1" dirty="0"/>
              <a:t>Aikatauluehdotus:</a:t>
            </a:r>
            <a:endParaRPr lang="fi-FI" sz="800" dirty="0"/>
          </a:p>
          <a:p>
            <a:r>
              <a:rPr lang="fi-FI" sz="800" dirty="0"/>
              <a:t>Varaa aikaa noin 7 viikkoa suoritukselle. Tutki aluksi Moodlen ohjeet ja tehtävät ja hanki oppikirja.</a:t>
            </a:r>
          </a:p>
          <a:p>
            <a:r>
              <a:rPr lang="fi-FI" sz="800" dirty="0"/>
              <a:t>Viikko 1-2: Lue oppikirja kokonaisuudessaan kertaalleen läpi. Tee itsearviointi opintojakson alussa.</a:t>
            </a:r>
          </a:p>
          <a:p>
            <a:r>
              <a:rPr lang="fi-FI" sz="800" dirty="0"/>
              <a:t>Viikot 2-4: Tee 2-3 tehtävää viikossa. Kertaa kirjaa tehtäviä tehdessäsi. Tutki linkkejä ja muita materiaaleja. Lue opettajan antamat palautteet tehtävistä Moodlesta.</a:t>
            </a:r>
          </a:p>
          <a:p>
            <a:r>
              <a:rPr lang="fi-FI" sz="800" dirty="0"/>
              <a:t>Viikko 5: Tee loput tehtävät. Katso jo palauttamistasi tehtävistä saadut pisteet / palautteet läpi. Tee itsearviointi opintojakson lopuksi.</a:t>
            </a:r>
          </a:p>
          <a:p>
            <a:r>
              <a:rPr lang="fi-FI" sz="800" dirty="0"/>
              <a:t>Viikko 6: Valmistaudu kokeeseen tutkimalla tekemäsi tehtävät. Varmista että olet tehnyt kaikki tehtävät huolellisesti. Kertaa oppikirjaa.</a:t>
            </a:r>
          </a:p>
          <a:p>
            <a:r>
              <a:rPr lang="fi-FI" sz="800" dirty="0"/>
              <a:t>Viikko 7: Tee loppukoe Moodlessa.</a:t>
            </a:r>
          </a:p>
          <a:p>
            <a:r>
              <a:rPr lang="fi-FI" sz="800" dirty="0"/>
              <a:t>Katso kokeesta saamasi pisteet ja palautteet Moodlesta. Jos arvosanaa ei ilmaannu Wilmaan noin kahden viikon kuluessa kokeen tekemisestä laita viestiä opettajalle (opettaja ei tarkista tehtäviä/kokeita koulun loma-aikoina).</a:t>
            </a:r>
          </a:p>
          <a:p>
            <a:r>
              <a:rPr lang="fi-FI" sz="800" dirty="0"/>
              <a:t>Mikäli tarvitset suorituksestasi todistuksen toiseen kouluun tilaa se sähköisestä opintotoimistosta </a:t>
            </a:r>
            <a:r>
              <a:rPr lang="fi-FI" sz="800" dirty="0">
                <a:hlinkClick r:id="rId3"/>
              </a:rPr>
              <a:t>Sähköinen opintotoimisto | Omnia</a:t>
            </a:r>
            <a:endParaRPr lang="fi-FI" sz="800" dirty="0"/>
          </a:p>
          <a:p>
            <a:pPr marL="0" indent="0">
              <a:buNone/>
            </a:pPr>
            <a:r>
              <a:rPr lang="fi-FI" sz="800" b="1" dirty="0"/>
              <a:t>Valmistuvien aikataulu:</a:t>
            </a:r>
            <a:endParaRPr lang="fi-FI" sz="800" dirty="0"/>
          </a:p>
          <a:p>
            <a:r>
              <a:rPr lang="fi-FI" sz="800" dirty="0"/>
              <a:t>Opiskelijoiden valmistumiseen suoritukset tarvitaan rekisteriin</a:t>
            </a:r>
          </a:p>
          <a:p>
            <a:r>
              <a:rPr lang="fi-FI" sz="800" dirty="0"/>
              <a:t>1. periodin loppuun mennessä syksyllä valmistuvilta</a:t>
            </a:r>
          </a:p>
          <a:p>
            <a:r>
              <a:rPr lang="fi-FI" sz="800" dirty="0"/>
              <a:t>4. periodin loppuun mennessä keväällä valmistuvilta</a:t>
            </a:r>
          </a:p>
          <a:p>
            <a:pPr marL="0" indent="0">
              <a:buNone/>
            </a:pPr>
            <a:r>
              <a:rPr lang="fi-FI" sz="800" b="1" dirty="0"/>
              <a:t>Kirjoituksiin osallistuvien aikataulu:</a:t>
            </a:r>
            <a:endParaRPr lang="fi-FI" sz="800" dirty="0"/>
          </a:p>
          <a:p>
            <a:r>
              <a:rPr lang="fi-FI" sz="800" dirty="0"/>
              <a:t>Kevään kirjoituksiin kirjoitusoikeus tulee olla mieluiten kunnossa 3. periodin loppuun </a:t>
            </a:r>
            <a:r>
              <a:rPr lang="fi-FI" sz="800" dirty="0" smtClean="0"/>
              <a:t>mennessä</a:t>
            </a:r>
            <a:endParaRPr lang="fi-FI" sz="800" dirty="0"/>
          </a:p>
          <a:p>
            <a:r>
              <a:rPr lang="fi-FI" sz="800" dirty="0"/>
              <a:t>Syksyn kirjoituksiin 5. periodin loppuun </a:t>
            </a:r>
            <a:r>
              <a:rPr lang="fi-FI" sz="800" dirty="0" smtClean="0"/>
              <a:t>mennessä</a:t>
            </a:r>
            <a:endParaRPr lang="fi-FI" sz="8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dirty="0"/>
          </a:p>
        </p:txBody>
      </p:sp>
    </p:spTree>
    <p:extLst>
      <p:ext uri="{BB962C8B-B14F-4D97-AF65-F5344CB8AC3E}">
        <p14:creationId xmlns:p14="http://schemas.microsoft.com/office/powerpoint/2010/main" val="15314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1.3. tavoitteet</a:t>
            </a:r>
            <a:endParaRPr lang="fi-FI" dirty="0"/>
          </a:p>
        </p:txBody>
      </p:sp>
      <p:sp>
        <p:nvSpPr>
          <p:cNvPr id="3" name="Tekstin paikkamerkki 2"/>
          <p:cNvSpPr>
            <a:spLocks noGrp="1"/>
          </p:cNvSpPr>
          <p:nvPr>
            <p:ph type="body" sz="quarter" idx="12"/>
          </p:nvPr>
        </p:nvSpPr>
        <p:spPr/>
        <p:txBody>
          <a:bodyPr/>
          <a:lstStyle/>
          <a:p>
            <a:r>
              <a:rPr lang="fi-FI" dirty="0" smtClean="0"/>
              <a:t>OPS 2021 mukaiset sisällöt näkyvillä, tutustutaan ennen </a:t>
            </a:r>
            <a:r>
              <a:rPr lang="fi-FI" dirty="0" smtClean="0"/>
              <a:t>opintojakson</a:t>
            </a:r>
            <a:r>
              <a:rPr lang="fi-FI" dirty="0" smtClean="0"/>
              <a:t> </a:t>
            </a:r>
            <a:r>
              <a:rPr lang="fi-FI" dirty="0" smtClean="0"/>
              <a:t>alun itsearviointia</a:t>
            </a:r>
          </a:p>
          <a:p>
            <a:r>
              <a:rPr lang="fi-FI" dirty="0"/>
              <a:t>Lisätavoitteina </a:t>
            </a:r>
            <a:r>
              <a:rPr lang="fi-FI" dirty="0" smtClean="0"/>
              <a:t>verkko-opinnoissa </a:t>
            </a:r>
            <a:r>
              <a:rPr lang="fi-FI" dirty="0"/>
              <a:t>ovat myös mm. seuraavat</a:t>
            </a:r>
          </a:p>
          <a:p>
            <a:pPr lvl="1"/>
            <a:r>
              <a:rPr lang="fi-FI" dirty="0" smtClean="0"/>
              <a:t>opiskelijat </a:t>
            </a:r>
            <a:r>
              <a:rPr lang="fi-FI" dirty="0"/>
              <a:t>tukevat toisiaan opiskelussa (=yhteisöllisyys, vuorovaikutus)</a:t>
            </a:r>
          </a:p>
          <a:p>
            <a:pPr lvl="1"/>
            <a:r>
              <a:rPr lang="fi-FI" dirty="0" smtClean="0"/>
              <a:t>tiedon </a:t>
            </a:r>
            <a:r>
              <a:rPr lang="fi-FI" dirty="0"/>
              <a:t>hankinnan ja arvioinnin opettelu verkkoympäristössä</a:t>
            </a:r>
          </a:p>
          <a:p>
            <a:pPr lvl="1"/>
            <a:r>
              <a:rPr lang="fi-FI" dirty="0" smtClean="0"/>
              <a:t>palautteen </a:t>
            </a:r>
            <a:r>
              <a:rPr lang="fi-FI" dirty="0"/>
              <a:t>antaminen ja vastaanottaminen</a:t>
            </a:r>
          </a:p>
          <a:p>
            <a:pPr lvl="1"/>
            <a:r>
              <a:rPr lang="fi-FI" dirty="0" smtClean="0"/>
              <a:t>reaalivastaustekniikan </a:t>
            </a:r>
            <a:r>
              <a:rPr lang="fi-FI" dirty="0"/>
              <a:t>ja esseekirjoituksen harjoittelu</a:t>
            </a:r>
          </a:p>
          <a:p>
            <a:pPr lvl="1"/>
            <a:r>
              <a:rPr lang="fi-FI" dirty="0" smtClean="0"/>
              <a:t>itsearvioinnin </a:t>
            </a:r>
            <a:r>
              <a:rPr lang="fi-FI" dirty="0"/>
              <a:t>harjoittelu</a:t>
            </a:r>
          </a:p>
          <a:p>
            <a:pPr marL="0" indent="0">
              <a:buNone/>
            </a:pP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59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1294" y="799914"/>
            <a:ext cx="10822272" cy="632945"/>
          </a:xfrm>
        </p:spPr>
        <p:txBody>
          <a:bodyPr/>
          <a:lstStyle/>
          <a:p>
            <a:r>
              <a:rPr lang="fi-FI" dirty="0" smtClean="0"/>
              <a:t>1.4. Arviointi, ohje opiskelijalle</a:t>
            </a:r>
            <a:endParaRPr lang="fi-FI" dirty="0"/>
          </a:p>
        </p:txBody>
      </p:sp>
      <p:sp>
        <p:nvSpPr>
          <p:cNvPr id="3" name="Tekstin paikkamerkki 2"/>
          <p:cNvSpPr>
            <a:spLocks noGrp="1"/>
          </p:cNvSpPr>
          <p:nvPr>
            <p:ph type="body" sz="quarter" idx="12"/>
          </p:nvPr>
        </p:nvSpPr>
        <p:spPr>
          <a:xfrm>
            <a:off x="721294" y="1254034"/>
            <a:ext cx="10821666" cy="4769777"/>
          </a:xfrm>
        </p:spPr>
        <p:txBody>
          <a:bodyPr/>
          <a:lstStyle/>
          <a:p>
            <a:pPr marL="0" indent="0">
              <a:buNone/>
            </a:pPr>
            <a:endParaRPr lang="fi-FI" sz="1000" dirty="0"/>
          </a:p>
          <a:p>
            <a:r>
              <a:rPr lang="fi-FI" sz="1000" dirty="0" smtClean="0"/>
              <a:t>Arviointi </a:t>
            </a:r>
            <a:r>
              <a:rPr lang="fi-FI" sz="1000" dirty="0"/>
              <a:t>perustuu </a:t>
            </a:r>
            <a:r>
              <a:rPr lang="fi-FI" sz="1000" b="1" dirty="0" smtClean="0"/>
              <a:t>annettuun </a:t>
            </a:r>
            <a:r>
              <a:rPr lang="fi-FI" sz="1000" b="1" dirty="0"/>
              <a:t>kaikkeen näyttöön</a:t>
            </a:r>
            <a:r>
              <a:rPr lang="fi-FI" sz="1000" dirty="0"/>
              <a:t>, erityisesti siis etätehtäviin ja </a:t>
            </a:r>
            <a:r>
              <a:rPr lang="fi-FI" sz="1000" dirty="0" smtClean="0"/>
              <a:t>loppukokeeseen</a:t>
            </a:r>
            <a:r>
              <a:rPr lang="fi-FI" sz="1000" dirty="0"/>
              <a:t>. Opettaja näkee </a:t>
            </a:r>
            <a:r>
              <a:rPr lang="fi-FI" sz="1000" dirty="0" smtClean="0"/>
              <a:t>Moodlen </a:t>
            </a:r>
            <a:r>
              <a:rPr lang="fi-FI" sz="1000" dirty="0"/>
              <a:t>seurantalokista myös, miten kauan opiskelija on käyttänyt aikaa </a:t>
            </a:r>
            <a:r>
              <a:rPr lang="fi-FI" sz="1000" dirty="0" err="1" smtClean="0"/>
              <a:t>Moodlepohjalla</a:t>
            </a:r>
            <a:r>
              <a:rPr lang="fi-FI" sz="1000" dirty="0" smtClean="0"/>
              <a:t> </a:t>
            </a:r>
            <a:r>
              <a:rPr lang="fi-FI" sz="1000" dirty="0"/>
              <a:t>ja mitä </a:t>
            </a:r>
            <a:r>
              <a:rPr lang="fi-FI" sz="1000" dirty="0" smtClean="0"/>
              <a:t>alasivuja </a:t>
            </a:r>
            <a:r>
              <a:rPr lang="fi-FI" sz="1000" dirty="0"/>
              <a:t>ja linkkejä opiskelija on avannut (tai ei ole). Opiskelija arvioi kurssilla myös omaa suoritustaan sekä </a:t>
            </a:r>
            <a:r>
              <a:rPr lang="fi-FI" sz="1000" dirty="0" smtClean="0"/>
              <a:t>opintojen </a:t>
            </a:r>
            <a:r>
              <a:rPr lang="fi-FI" sz="1000" dirty="0"/>
              <a:t>alussa että lopussa itsearvioinnin avulla. Itsearvioinnit eivät vaikuta arvosanaan muuta kuin sitä kautta, miten syvällisesti opiskelija on pohtinut omaa oppimistaan, lähtökohtiaan ja kehittymistään </a:t>
            </a:r>
            <a:r>
              <a:rPr lang="fi-FI" sz="1000" dirty="0" smtClean="0"/>
              <a:t>opintojen edetessä, </a:t>
            </a:r>
            <a:r>
              <a:rPr lang="fi-FI" sz="1000" dirty="0"/>
              <a:t>sekä miten huolellisesti ja millaisella paneutumisella hän on vastannut tehtävänannon kaikkiin osioihin.</a:t>
            </a:r>
          </a:p>
          <a:p>
            <a:r>
              <a:rPr lang="fi-FI" sz="1000" dirty="0" smtClean="0"/>
              <a:t>Opinnoissa </a:t>
            </a:r>
            <a:r>
              <a:rPr lang="fi-FI" sz="1000" dirty="0"/>
              <a:t>saa käyttää apuna oppikirjaa, nettiä, muita lähteitä ja myös kaverien apua. </a:t>
            </a:r>
            <a:r>
              <a:rPr lang="fi-FI" sz="1000" dirty="0" smtClean="0"/>
              <a:t>Lähtökohtana </a:t>
            </a:r>
            <a:r>
              <a:rPr lang="fi-FI" sz="1000" dirty="0"/>
              <a:t>kuitenkin on, että </a:t>
            </a:r>
            <a:r>
              <a:rPr lang="fi-FI" sz="1000" b="1" dirty="0"/>
              <a:t>opiskelija suorittaa tehtävät itse</a:t>
            </a:r>
            <a:r>
              <a:rPr lang="fi-FI" sz="1000" dirty="0"/>
              <a:t>. Mikäli lähteitä on suoraan kopioitu, vastauksia plagioitu tai herää muu epäilys vilpistä, voidaan kyseinen tehtävä hylätä tai koko kurssi keskeytyä / hylätä tapauskohtaisesti. Yksittäinen puuttuva tehtävä tai plagioitu tehtävä voi laskea kokonaisarviota kurssista. Tehtäviä ei voi pääsääntöisesti uusia. Loppukoetta voi yrittää uusia kerran mikäli muu </a:t>
            </a:r>
            <a:r>
              <a:rPr lang="fi-FI" sz="1000" dirty="0" smtClean="0"/>
              <a:t>suoritus </a:t>
            </a:r>
            <a:r>
              <a:rPr lang="fi-FI" sz="1000" dirty="0"/>
              <a:t>on asianmukaisesti tehty. S</a:t>
            </a:r>
            <a:r>
              <a:rPr lang="fi-FI" sz="1000" dirty="0" smtClean="0"/>
              <a:t>uoritus </a:t>
            </a:r>
            <a:r>
              <a:rPr lang="fi-FI" sz="1000" dirty="0"/>
              <a:t>on saatettava loppuun vuoden kuluessa sen aloituksesta (mieluiten 1-2 jakson kuluessa aloituksesta, loppukoe </a:t>
            </a:r>
            <a:r>
              <a:rPr lang="fi-FI" sz="1000" dirty="0" smtClean="0"/>
              <a:t>mukaan lukien</a:t>
            </a:r>
            <a:r>
              <a:rPr lang="fi-FI" sz="1000" dirty="0"/>
              <a:t>).</a:t>
            </a:r>
          </a:p>
          <a:p>
            <a:r>
              <a:rPr lang="fi-FI" sz="1000" dirty="0"/>
              <a:t>Koska lähteitä saa käyttää, vastauksen arvioinnissa oletus on, että</a:t>
            </a:r>
          </a:p>
          <a:p>
            <a:pPr lvl="1"/>
            <a:r>
              <a:rPr lang="fi-FI" sz="1000" dirty="0" smtClean="0"/>
              <a:t>Opiskelija </a:t>
            </a:r>
            <a:r>
              <a:rPr lang="fi-FI" sz="1000" dirty="0"/>
              <a:t>osaa / oppii  </a:t>
            </a:r>
            <a:r>
              <a:rPr lang="fi-FI" sz="1000" b="1" dirty="0"/>
              <a:t>etsimään tietoa ja arvioimaan tiedon lähteitä</a:t>
            </a:r>
            <a:r>
              <a:rPr lang="fi-FI" sz="1000" dirty="0"/>
              <a:t> kriittisesti</a:t>
            </a:r>
          </a:p>
          <a:p>
            <a:pPr lvl="1"/>
            <a:r>
              <a:rPr lang="fi-FI" sz="1000" dirty="0" smtClean="0"/>
              <a:t>Opiskelija </a:t>
            </a:r>
            <a:r>
              <a:rPr lang="fi-FI" sz="1000" dirty="0"/>
              <a:t>osaa / oppii </a:t>
            </a:r>
            <a:r>
              <a:rPr lang="fi-FI" sz="1000" b="1" dirty="0"/>
              <a:t>yhdistelemään tietoa eri</a:t>
            </a:r>
            <a:r>
              <a:rPr lang="fi-FI" sz="1000" dirty="0"/>
              <a:t> </a:t>
            </a:r>
            <a:r>
              <a:rPr lang="fi-FI" sz="1000" b="1" dirty="0"/>
              <a:t>lähteistä</a:t>
            </a:r>
            <a:r>
              <a:rPr lang="fi-FI" sz="1000" dirty="0"/>
              <a:t> ja hyödyntää esimerkiksi muita lukion kursseja kootessaan vastausta. </a:t>
            </a:r>
            <a:r>
              <a:rPr lang="fi-FI" sz="1000" b="1" dirty="0"/>
              <a:t>Kiitettävä vastaus sisältää lähes poikkeuksetta syventävää tietoa oppikirjan ulkopuolelta ja monasti myös muista aineista</a:t>
            </a:r>
            <a:r>
              <a:rPr lang="fi-FI" sz="1000" dirty="0"/>
              <a:t>, esim. historiasta, maantieteestä, terveystiedosta tai äidinkielestä</a:t>
            </a:r>
          </a:p>
          <a:p>
            <a:pPr lvl="1"/>
            <a:r>
              <a:rPr lang="fi-FI" sz="1000" dirty="0" smtClean="0"/>
              <a:t>Hankittuaan </a:t>
            </a:r>
            <a:r>
              <a:rPr lang="fi-FI" sz="1000" dirty="0"/>
              <a:t>ja </a:t>
            </a:r>
            <a:r>
              <a:rPr lang="fi-FI" sz="1000" b="1" dirty="0"/>
              <a:t>esiteltyään tarvittavan taustatiedon asiasta opiskelija osaa soveltaa tietoa ja pohtia asioita eri näkökulmista asianmukaisia perusteluja esittäen</a:t>
            </a:r>
            <a:endParaRPr lang="fi-FI" sz="1000" dirty="0"/>
          </a:p>
          <a:p>
            <a:pPr lvl="1"/>
            <a:r>
              <a:rPr lang="fi-FI" sz="1000" dirty="0" smtClean="0"/>
              <a:t>Opiskelija</a:t>
            </a:r>
            <a:r>
              <a:rPr lang="fi-FI" sz="1000" dirty="0"/>
              <a:t> </a:t>
            </a:r>
            <a:r>
              <a:rPr lang="fi-FI" sz="1000" b="1" dirty="0"/>
              <a:t>seuraa tehtävänantoa ja vastaa kaikkiin tehtävän osa-alueisiin</a:t>
            </a:r>
            <a:r>
              <a:rPr lang="fi-FI" sz="1000" dirty="0"/>
              <a:t> tarpeeksi laajasti</a:t>
            </a:r>
          </a:p>
          <a:p>
            <a:pPr lvl="1"/>
            <a:r>
              <a:rPr lang="fi-FI" sz="1000" b="1" dirty="0" smtClean="0"/>
              <a:t>Tekstit </a:t>
            </a:r>
            <a:r>
              <a:rPr lang="fi-FI" sz="1000" b="1" dirty="0"/>
              <a:t>ovat loogisesti eteneviä, kirjoitusasu on selkeä ja teksti on </a:t>
            </a:r>
            <a:r>
              <a:rPr lang="fi-FI" sz="1000" b="1" dirty="0" smtClean="0"/>
              <a:t>asiatekstiä. </a:t>
            </a:r>
            <a:r>
              <a:rPr lang="fi-FI" sz="1000" dirty="0" smtClean="0"/>
              <a:t>Tarkista myös oikeakielisyys eli korjaa kirjoitusvirheet. </a:t>
            </a:r>
            <a:r>
              <a:rPr lang="fi-FI" sz="1000" dirty="0"/>
              <a:t>K</a:t>
            </a:r>
            <a:r>
              <a:rPr lang="fi-FI" sz="1000" dirty="0" smtClean="0"/>
              <a:t>atso että teksti on ymmärrettävää ja käytät termejä oikein.</a:t>
            </a:r>
            <a:endParaRPr lang="fi-FI" sz="1000" dirty="0"/>
          </a:p>
          <a:p>
            <a:pPr lvl="1"/>
            <a:r>
              <a:rPr lang="fi-FI" sz="1000" b="1" dirty="0" smtClean="0"/>
              <a:t>Esitelty </a:t>
            </a:r>
            <a:r>
              <a:rPr lang="fi-FI" sz="1000" b="1" dirty="0"/>
              <a:t>tieto on paikkansapitävää</a:t>
            </a:r>
            <a:endParaRPr lang="fi-FI" sz="1000" dirty="0"/>
          </a:p>
          <a:p>
            <a:pPr lvl="1"/>
            <a:r>
              <a:rPr lang="fi-FI" sz="1000" b="1" dirty="0" smtClean="0"/>
              <a:t>Asiaankuuluvia </a:t>
            </a:r>
            <a:r>
              <a:rPr lang="fi-FI" sz="1000" b="1" dirty="0"/>
              <a:t>käsitteitä käytetään ja ne on </a:t>
            </a:r>
            <a:r>
              <a:rPr lang="fi-FI" sz="1000" b="1" dirty="0" smtClean="0"/>
              <a:t>täsmällisesti määritelty</a:t>
            </a:r>
            <a:endParaRPr lang="fi-FI" sz="1000" b="1" dirty="0"/>
          </a:p>
          <a:p>
            <a:pPr lvl="1"/>
            <a:r>
              <a:rPr lang="fi-FI" sz="1000" dirty="0" smtClean="0"/>
              <a:t>Mikäli </a:t>
            </a:r>
            <a:r>
              <a:rPr lang="fi-FI" sz="1000" dirty="0"/>
              <a:t>mukana on omia mielipiteitä ne on selkeästi erotettu muusta tekstistä (näitä ei kannata laittaa mukaan ellei erikseen pyydetä</a:t>
            </a:r>
            <a:r>
              <a:rPr lang="fi-FI" sz="1000" dirty="0" smtClean="0"/>
              <a:t>!)</a:t>
            </a:r>
          </a:p>
          <a:p>
            <a:pPr lvl="1"/>
            <a:r>
              <a:rPr lang="fi-FI" sz="1000" dirty="0" smtClean="0"/>
              <a:t>Kannattaa tutustua YO-tutkintolautakunnan </a:t>
            </a:r>
            <a:r>
              <a:rPr lang="fi-FI" sz="1000" dirty="0"/>
              <a:t>"Hyvän vastauksen piirteisiin" ja katsoa sieltä esimerkkiä laajuudesta ja vaatimustasosta tehtävissä: yleensä haetaan varsin laajaa vastausta ja asiantuntemusta </a:t>
            </a:r>
            <a:r>
              <a:rPr lang="fi-FI" sz="1000" dirty="0" smtClean="0"/>
              <a:t>aihepiiristä</a:t>
            </a:r>
          </a:p>
          <a:p>
            <a:pPr lvl="1"/>
            <a:r>
              <a:rPr lang="fi-FI" sz="1000" dirty="0" smtClean="0"/>
              <a:t>Lue </a:t>
            </a:r>
            <a:r>
              <a:rPr lang="fi-FI" sz="1000" dirty="0"/>
              <a:t>myös ohjeita esseen kirjoitukseen ja ohjeita </a:t>
            </a:r>
            <a:r>
              <a:rPr lang="fi-FI" sz="1000" dirty="0" smtClean="0"/>
              <a:t>YO-kirjoituksiin </a:t>
            </a:r>
            <a:r>
              <a:rPr lang="fi-FI" sz="1000" dirty="0"/>
              <a:t>kurssin sivuilta</a:t>
            </a:r>
          </a:p>
          <a:p>
            <a:pPr marL="0" indent="0">
              <a:buNone/>
            </a:pPr>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1185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54B0D-A947-415B-8CCC-00699B708CF7}"/>
              </a:ext>
            </a:extLst>
          </p:cNvPr>
          <p:cNvSpPr>
            <a:spLocks noGrp="1"/>
          </p:cNvSpPr>
          <p:nvPr>
            <p:ph type="title"/>
          </p:nvPr>
        </p:nvSpPr>
        <p:spPr>
          <a:xfrm>
            <a:off x="720688" y="771419"/>
            <a:ext cx="10822272" cy="726455"/>
          </a:xfrm>
        </p:spPr>
        <p:txBody>
          <a:bodyPr lIns="91440" tIns="45720" rIns="91440" bIns="45720" anchor="t" anchorCtr="0">
            <a:noAutofit/>
          </a:bodyPr>
          <a:lstStyle/>
          <a:p>
            <a:r>
              <a:rPr lang="en-US" dirty="0" smtClean="0"/>
              <a:t>2. </a:t>
            </a:r>
            <a:r>
              <a:rPr lang="en-US" dirty="0" err="1" smtClean="0"/>
              <a:t>Perusteet</a:t>
            </a:r>
            <a:r>
              <a:rPr lang="en-US" dirty="0" smtClean="0"/>
              <a:t> </a:t>
            </a:r>
            <a:r>
              <a:rPr lang="en-US" dirty="0"/>
              <a:t>ja </a:t>
            </a:r>
            <a:r>
              <a:rPr lang="en-US" dirty="0" err="1" smtClean="0"/>
              <a:t>syventäminen</a:t>
            </a:r>
            <a:endParaRPr lang="en-US" dirty="0"/>
          </a:p>
        </p:txBody>
      </p:sp>
      <p:sp>
        <p:nvSpPr>
          <p:cNvPr id="3" name="Text Placeholder 2">
            <a:extLst>
              <a:ext uri="{FF2B5EF4-FFF2-40B4-BE49-F238E27FC236}">
                <a16:creationId xmlns="" xmlns:a16="http://schemas.microsoft.com/office/drawing/2014/main" id="{00F43A19-EBD7-4D43-AD79-026283711914}"/>
              </a:ext>
            </a:extLst>
          </p:cNvPr>
          <p:cNvSpPr>
            <a:spLocks noGrp="1"/>
          </p:cNvSpPr>
          <p:nvPr>
            <p:ph type="body" sz="quarter" idx="12"/>
          </p:nvPr>
        </p:nvSpPr>
        <p:spPr>
          <a:xfrm>
            <a:off x="721294" y="1436914"/>
            <a:ext cx="10821666" cy="4586897"/>
          </a:xfrm>
        </p:spPr>
        <p:txBody>
          <a:bodyPr lIns="91440" tIns="45720" rIns="91440" bIns="45720" anchor="t"/>
          <a:lstStyle/>
          <a:p>
            <a:pPr marL="0" indent="0">
              <a:buNone/>
            </a:pPr>
            <a:r>
              <a:rPr lang="en-US" b="1" dirty="0" err="1" smtClean="0"/>
              <a:t>Sisällöt</a:t>
            </a:r>
            <a:r>
              <a:rPr lang="en-US" dirty="0"/>
              <a:t>: </a:t>
            </a:r>
            <a:r>
              <a:rPr lang="en-US" dirty="0" err="1"/>
              <a:t>videot</a:t>
            </a:r>
            <a:r>
              <a:rPr lang="en-US" dirty="0"/>
              <a:t>, </a:t>
            </a:r>
            <a:r>
              <a:rPr lang="en-US" dirty="0" err="1"/>
              <a:t>lukemistot</a:t>
            </a:r>
            <a:r>
              <a:rPr lang="en-US" dirty="0"/>
              <a:t>, </a:t>
            </a:r>
            <a:r>
              <a:rPr lang="en-US" dirty="0" err="1" smtClean="0"/>
              <a:t>luennot</a:t>
            </a:r>
            <a:endParaRPr lang="en-US" dirty="0" smtClean="0"/>
          </a:p>
          <a:p>
            <a:pPr>
              <a:buFontTx/>
              <a:buChar char="-"/>
            </a:pPr>
            <a:r>
              <a:rPr lang="en-US" dirty="0" err="1" smtClean="0"/>
              <a:t>Kurssin</a:t>
            </a:r>
            <a:r>
              <a:rPr lang="en-US" dirty="0" smtClean="0"/>
              <a:t> pp-</a:t>
            </a:r>
            <a:r>
              <a:rPr lang="en-US" dirty="0" err="1" smtClean="0"/>
              <a:t>esitys</a:t>
            </a:r>
            <a:r>
              <a:rPr lang="en-US" dirty="0" smtClean="0"/>
              <a:t> </a:t>
            </a:r>
            <a:r>
              <a:rPr lang="en-US" dirty="0" err="1" smtClean="0"/>
              <a:t>tiedostona</a:t>
            </a:r>
            <a:r>
              <a:rPr lang="en-US" dirty="0" smtClean="0"/>
              <a:t> (</a:t>
            </a:r>
            <a:r>
              <a:rPr lang="en-US" dirty="0" err="1" smtClean="0"/>
              <a:t>opettajan</a:t>
            </a:r>
            <a:r>
              <a:rPr lang="en-US" dirty="0" smtClean="0"/>
              <a:t> </a:t>
            </a:r>
            <a:r>
              <a:rPr lang="en-US" dirty="0" err="1" smtClean="0"/>
              <a:t>laatima</a:t>
            </a:r>
            <a:r>
              <a:rPr lang="en-US" dirty="0" smtClean="0"/>
              <a:t>)</a:t>
            </a:r>
          </a:p>
          <a:p>
            <a:pPr>
              <a:buFontTx/>
              <a:buChar char="-"/>
            </a:pPr>
            <a:r>
              <a:rPr lang="en-US" dirty="0" err="1" smtClean="0"/>
              <a:t>Opiskelijan</a:t>
            </a:r>
            <a:r>
              <a:rPr lang="en-US" dirty="0" smtClean="0"/>
              <a:t> </a:t>
            </a:r>
            <a:r>
              <a:rPr lang="en-US" dirty="0" err="1" smtClean="0"/>
              <a:t>oma</a:t>
            </a:r>
            <a:r>
              <a:rPr lang="en-US" dirty="0" smtClean="0"/>
              <a:t> </a:t>
            </a:r>
            <a:r>
              <a:rPr lang="en-US" dirty="0" err="1" smtClean="0"/>
              <a:t>oppikirja</a:t>
            </a:r>
            <a:r>
              <a:rPr lang="en-US" dirty="0" smtClean="0"/>
              <a:t>, </a:t>
            </a:r>
            <a:r>
              <a:rPr lang="en-US" dirty="0" err="1" smtClean="0"/>
              <a:t>vapaavalintainen</a:t>
            </a:r>
            <a:endParaRPr lang="en-US" dirty="0" smtClean="0"/>
          </a:p>
          <a:p>
            <a:pPr>
              <a:buFontTx/>
              <a:buChar char="-"/>
            </a:pPr>
            <a:r>
              <a:rPr lang="en-US" dirty="0" err="1" smtClean="0"/>
              <a:t>Linkitetyt</a:t>
            </a:r>
            <a:r>
              <a:rPr lang="en-US" dirty="0" smtClean="0"/>
              <a:t> </a:t>
            </a:r>
            <a:r>
              <a:rPr lang="en-US" dirty="0" err="1" smtClean="0"/>
              <a:t>videot</a:t>
            </a:r>
            <a:r>
              <a:rPr lang="en-US" dirty="0" smtClean="0"/>
              <a:t> </a:t>
            </a:r>
            <a:r>
              <a:rPr lang="en-US" dirty="0" err="1" smtClean="0"/>
              <a:t>lisämateriaalina</a:t>
            </a:r>
            <a:r>
              <a:rPr lang="en-US" dirty="0" smtClean="0"/>
              <a:t>, </a:t>
            </a:r>
            <a:r>
              <a:rPr lang="en-US" dirty="0" err="1" smtClean="0"/>
              <a:t>muut</a:t>
            </a:r>
            <a:r>
              <a:rPr lang="en-US" dirty="0" smtClean="0"/>
              <a:t> </a:t>
            </a:r>
            <a:r>
              <a:rPr lang="en-US" dirty="0" err="1" smtClean="0"/>
              <a:t>aiheeseen</a:t>
            </a:r>
            <a:r>
              <a:rPr lang="en-US" dirty="0" smtClean="0"/>
              <a:t> </a:t>
            </a:r>
            <a:r>
              <a:rPr lang="en-US" dirty="0" err="1" smtClean="0"/>
              <a:t>sopivat</a:t>
            </a:r>
            <a:r>
              <a:rPr lang="en-US" dirty="0" smtClean="0"/>
              <a:t> </a:t>
            </a:r>
            <a:r>
              <a:rPr lang="en-US" dirty="0" err="1" smtClean="0"/>
              <a:t>nettisivut</a:t>
            </a:r>
            <a:endParaRPr lang="en-US" dirty="0" smtClean="0"/>
          </a:p>
          <a:p>
            <a:pPr lvl="1">
              <a:buFontTx/>
              <a:buChar char="-"/>
            </a:pPr>
            <a:r>
              <a:rPr lang="en-US" dirty="0" err="1" smtClean="0"/>
              <a:t>Esim</a:t>
            </a:r>
            <a:r>
              <a:rPr lang="en-US" dirty="0" smtClean="0"/>
              <a:t>. </a:t>
            </a:r>
            <a:r>
              <a:rPr lang="en-US" dirty="0" err="1" smtClean="0"/>
              <a:t>opetus.tv:n</a:t>
            </a:r>
            <a:r>
              <a:rPr lang="en-US" dirty="0" smtClean="0"/>
              <a:t> </a:t>
            </a:r>
            <a:r>
              <a:rPr lang="en-US" dirty="0" err="1" smtClean="0"/>
              <a:t>vapaasti</a:t>
            </a:r>
            <a:r>
              <a:rPr lang="en-US" dirty="0" smtClean="0"/>
              <a:t> </a:t>
            </a:r>
            <a:r>
              <a:rPr lang="en-US" dirty="0" err="1" smtClean="0"/>
              <a:t>käytettävät</a:t>
            </a:r>
            <a:r>
              <a:rPr lang="en-US" dirty="0" smtClean="0"/>
              <a:t> </a:t>
            </a:r>
            <a:r>
              <a:rPr lang="en-US" dirty="0" err="1" smtClean="0"/>
              <a:t>videot</a:t>
            </a:r>
            <a:endParaRPr lang="en-US" dirty="0"/>
          </a:p>
          <a:p>
            <a:pPr marL="0" indent="0">
              <a:buNone/>
            </a:pPr>
            <a:r>
              <a:rPr lang="en-US" b="1" dirty="0" err="1"/>
              <a:t>Aktiviteetit</a:t>
            </a:r>
            <a:r>
              <a:rPr lang="en-US" b="1" dirty="0"/>
              <a:t> ja </a:t>
            </a:r>
            <a:r>
              <a:rPr lang="en-US" b="1" dirty="0" err="1" smtClean="0"/>
              <a:t>tehtävät</a:t>
            </a:r>
            <a:endParaRPr lang="en-US" b="1" dirty="0" smtClean="0"/>
          </a:p>
          <a:p>
            <a:pPr>
              <a:buFontTx/>
              <a:buChar char="-"/>
            </a:pPr>
            <a:r>
              <a:rPr lang="en-US" dirty="0" err="1" smtClean="0"/>
              <a:t>Vuorovaikutteiset</a:t>
            </a:r>
            <a:r>
              <a:rPr lang="en-US" dirty="0" smtClean="0"/>
              <a:t> </a:t>
            </a:r>
            <a:r>
              <a:rPr lang="en-US" dirty="0" err="1" smtClean="0"/>
              <a:t>tehtävät</a:t>
            </a:r>
            <a:r>
              <a:rPr lang="en-US" dirty="0" smtClean="0"/>
              <a:t>, </a:t>
            </a:r>
            <a:r>
              <a:rPr lang="en-US" dirty="0" err="1" smtClean="0"/>
              <a:t>jotka</a:t>
            </a:r>
            <a:r>
              <a:rPr lang="en-US" dirty="0" smtClean="0"/>
              <a:t> </a:t>
            </a:r>
            <a:r>
              <a:rPr lang="en-US" dirty="0" err="1" smtClean="0"/>
              <a:t>tehdään</a:t>
            </a:r>
            <a:r>
              <a:rPr lang="en-US" dirty="0" smtClean="0"/>
              <a:t> </a:t>
            </a:r>
            <a:r>
              <a:rPr lang="en-US" dirty="0" err="1" smtClean="0"/>
              <a:t>keskustelualustalle</a:t>
            </a:r>
            <a:r>
              <a:rPr lang="en-US" dirty="0" smtClean="0"/>
              <a:t>, </a:t>
            </a:r>
            <a:r>
              <a:rPr lang="en-US" dirty="0" err="1" smtClean="0"/>
              <a:t>esim</a:t>
            </a:r>
            <a:r>
              <a:rPr lang="en-US" dirty="0" smtClean="0"/>
              <a:t>: </a:t>
            </a:r>
          </a:p>
          <a:p>
            <a:pPr lvl="1">
              <a:buFontTx/>
              <a:buChar char="-"/>
            </a:pPr>
            <a:r>
              <a:rPr lang="en-US" dirty="0" err="1"/>
              <a:t>E</a:t>
            </a:r>
            <a:r>
              <a:rPr lang="en-US" dirty="0" err="1" smtClean="0"/>
              <a:t>ssee</a:t>
            </a:r>
            <a:r>
              <a:rPr lang="en-US" dirty="0" smtClean="0"/>
              <a:t>, </a:t>
            </a:r>
            <a:r>
              <a:rPr lang="en-US" dirty="0" err="1" smtClean="0"/>
              <a:t>sekä</a:t>
            </a:r>
            <a:r>
              <a:rPr lang="en-US" dirty="0" smtClean="0"/>
              <a:t> </a:t>
            </a:r>
            <a:r>
              <a:rPr lang="en-US" dirty="0" err="1" smtClean="0"/>
              <a:t>palaute</a:t>
            </a:r>
            <a:r>
              <a:rPr lang="en-US" dirty="0" smtClean="0"/>
              <a:t> </a:t>
            </a:r>
            <a:r>
              <a:rPr lang="en-US" dirty="0" err="1" smtClean="0"/>
              <a:t>muille</a:t>
            </a:r>
            <a:r>
              <a:rPr lang="en-US" dirty="0" smtClean="0"/>
              <a:t>, </a:t>
            </a:r>
            <a:r>
              <a:rPr lang="en-US" dirty="0" err="1" smtClean="0"/>
              <a:t>oman</a:t>
            </a:r>
            <a:r>
              <a:rPr lang="en-US" dirty="0" smtClean="0"/>
              <a:t> </a:t>
            </a:r>
            <a:r>
              <a:rPr lang="en-US" dirty="0" err="1" smtClean="0"/>
              <a:t>esseen</a:t>
            </a:r>
            <a:r>
              <a:rPr lang="en-US" dirty="0" smtClean="0"/>
              <a:t> </a:t>
            </a:r>
            <a:r>
              <a:rPr lang="en-US" dirty="0" err="1" smtClean="0"/>
              <a:t>muokkaaminen</a:t>
            </a:r>
            <a:r>
              <a:rPr lang="en-US" dirty="0" smtClean="0"/>
              <a:t> </a:t>
            </a:r>
            <a:r>
              <a:rPr lang="en-US" dirty="0" err="1" smtClean="0"/>
              <a:t>palautteen</a:t>
            </a:r>
            <a:r>
              <a:rPr lang="en-US" dirty="0" smtClean="0"/>
              <a:t> </a:t>
            </a:r>
            <a:r>
              <a:rPr lang="en-US" dirty="0" err="1" smtClean="0"/>
              <a:t>perusteella</a:t>
            </a:r>
            <a:endParaRPr lang="en-US" dirty="0" smtClean="0"/>
          </a:p>
          <a:p>
            <a:pPr lvl="1">
              <a:buFontTx/>
              <a:buChar char="-"/>
            </a:pPr>
            <a:r>
              <a:rPr lang="en-US" dirty="0" err="1" smtClean="0"/>
              <a:t>Käsitepankki</a:t>
            </a:r>
            <a:r>
              <a:rPr lang="en-US" dirty="0" smtClean="0"/>
              <a:t> (</a:t>
            </a:r>
            <a:r>
              <a:rPr lang="en-US" dirty="0" err="1" smtClean="0"/>
              <a:t>määrittele</a:t>
            </a:r>
            <a:r>
              <a:rPr lang="en-US" dirty="0" smtClean="0"/>
              <a:t> 3 </a:t>
            </a:r>
            <a:r>
              <a:rPr lang="en-US" dirty="0" err="1" smtClean="0"/>
              <a:t>käsitettä</a:t>
            </a:r>
            <a:r>
              <a:rPr lang="en-US" dirty="0" smtClean="0"/>
              <a:t>, </a:t>
            </a:r>
            <a:r>
              <a:rPr lang="en-US" dirty="0" err="1" smtClean="0"/>
              <a:t>anna</a:t>
            </a:r>
            <a:r>
              <a:rPr lang="en-US" dirty="0" smtClean="0"/>
              <a:t> 3 </a:t>
            </a:r>
            <a:r>
              <a:rPr lang="en-US" dirty="0" err="1" smtClean="0"/>
              <a:t>seuraavalle</a:t>
            </a:r>
            <a:r>
              <a:rPr lang="en-US" dirty="0" smtClean="0"/>
              <a:t>)</a:t>
            </a:r>
          </a:p>
          <a:p>
            <a:pPr lvl="1">
              <a:buFontTx/>
              <a:buChar char="-"/>
            </a:pPr>
            <a:r>
              <a:rPr lang="en-US" dirty="0" err="1" smtClean="0"/>
              <a:t>Ajankohtaisia</a:t>
            </a:r>
            <a:r>
              <a:rPr lang="en-US" dirty="0" smtClean="0"/>
              <a:t> </a:t>
            </a:r>
            <a:r>
              <a:rPr lang="en-US" dirty="0" err="1" smtClean="0"/>
              <a:t>tutkimuksia</a:t>
            </a:r>
            <a:r>
              <a:rPr lang="en-US" dirty="0" smtClean="0"/>
              <a:t> ja </a:t>
            </a:r>
            <a:r>
              <a:rPr lang="en-US" dirty="0" err="1" smtClean="0"/>
              <a:t>uutisia</a:t>
            </a:r>
            <a:r>
              <a:rPr lang="en-US" dirty="0" smtClean="0"/>
              <a:t> </a:t>
            </a:r>
            <a:r>
              <a:rPr lang="en-US" dirty="0" err="1" smtClean="0"/>
              <a:t>referointi</a:t>
            </a:r>
            <a:r>
              <a:rPr lang="en-US" dirty="0" smtClean="0"/>
              <a:t> + </a:t>
            </a:r>
            <a:r>
              <a:rPr lang="en-US" dirty="0" err="1" smtClean="0"/>
              <a:t>keskustelut</a:t>
            </a:r>
            <a:endParaRPr lang="en-US" dirty="0" smtClean="0"/>
          </a:p>
          <a:p>
            <a:pPr lvl="1">
              <a:buFontTx/>
              <a:buChar char="-"/>
            </a:pPr>
            <a:r>
              <a:rPr lang="en-US" dirty="0" err="1" smtClean="0"/>
              <a:t>Luovia</a:t>
            </a:r>
            <a:r>
              <a:rPr lang="en-US" dirty="0" smtClean="0"/>
              <a:t> </a:t>
            </a:r>
            <a:r>
              <a:rPr lang="en-US" dirty="0" err="1" smtClean="0"/>
              <a:t>ratkaisuja</a:t>
            </a:r>
            <a:r>
              <a:rPr lang="en-US" dirty="0" smtClean="0"/>
              <a:t>, </a:t>
            </a:r>
            <a:r>
              <a:rPr lang="en-US" dirty="0" err="1" smtClean="0"/>
              <a:t>esim</a:t>
            </a:r>
            <a:r>
              <a:rPr lang="en-US" dirty="0" smtClean="0"/>
              <a:t>. </a:t>
            </a:r>
            <a:r>
              <a:rPr lang="en-US" dirty="0" err="1"/>
              <a:t>v</a:t>
            </a:r>
            <a:r>
              <a:rPr lang="en-US" dirty="0" err="1" smtClean="0"/>
              <a:t>astamainos</a:t>
            </a:r>
            <a:r>
              <a:rPr lang="en-US" dirty="0" smtClean="0"/>
              <a:t>, </a:t>
            </a:r>
            <a:r>
              <a:rPr lang="en-US" dirty="0" err="1" smtClean="0"/>
              <a:t>sarjakuva</a:t>
            </a:r>
            <a:endParaRPr lang="en-US" dirty="0" smtClean="0"/>
          </a:p>
          <a:p>
            <a:pPr lvl="1">
              <a:buFontTx/>
              <a:buChar char="-"/>
            </a:pPr>
            <a:r>
              <a:rPr lang="en-US" dirty="0" smtClean="0"/>
              <a:t>Oma </a:t>
            </a:r>
            <a:r>
              <a:rPr lang="en-US" dirty="0" err="1" smtClean="0"/>
              <a:t>pieni</a:t>
            </a:r>
            <a:r>
              <a:rPr lang="en-US" dirty="0" smtClean="0"/>
              <a:t> </a:t>
            </a:r>
            <a:r>
              <a:rPr lang="en-US" dirty="0" err="1" smtClean="0"/>
              <a:t>tutkimus</a:t>
            </a:r>
            <a:r>
              <a:rPr lang="en-US" dirty="0" smtClean="0"/>
              <a:t> ja </a:t>
            </a:r>
            <a:r>
              <a:rPr lang="en-US" dirty="0" err="1" smtClean="0"/>
              <a:t>raportti</a:t>
            </a:r>
            <a:r>
              <a:rPr lang="en-US" dirty="0" smtClean="0"/>
              <a:t> + </a:t>
            </a:r>
            <a:r>
              <a:rPr lang="en-US" dirty="0" err="1" smtClean="0"/>
              <a:t>opponointi</a:t>
            </a:r>
            <a:endParaRPr lang="en-US" dirty="0"/>
          </a:p>
        </p:txBody>
      </p:sp>
      <p:sp>
        <p:nvSpPr>
          <p:cNvPr id="4" name="Date Placeholder 3">
            <a:extLst>
              <a:ext uri="{FF2B5EF4-FFF2-40B4-BE49-F238E27FC236}">
                <a16:creationId xmlns="" xmlns:a16="http://schemas.microsoft.com/office/drawing/2014/main" id="{CDCF35D1-22B7-4339-9170-DBFB0C1DE39C}"/>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 xmlns:a16="http://schemas.microsoft.com/office/drawing/2014/main" id="{B0EEAC0A-00F5-4791-BDAC-030347E36EEF}"/>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95968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PT_pohja_Omnia">
  <a:themeElements>
    <a:clrScheme name="Omnia">
      <a:dk1>
        <a:sysClr val="windowText" lastClr="000000"/>
      </a:dk1>
      <a:lt1>
        <a:sysClr val="window" lastClr="FFFFFF"/>
      </a:lt1>
      <a:dk2>
        <a:srgbClr val="000000"/>
      </a:dk2>
      <a:lt2>
        <a:srgbClr val="E7E6E6"/>
      </a:lt2>
      <a:accent1>
        <a:srgbClr val="E84E0F"/>
      </a:accent1>
      <a:accent2>
        <a:srgbClr val="F3C300"/>
      </a:accent2>
      <a:accent3>
        <a:srgbClr val="B2DCD6"/>
      </a:accent3>
      <a:accent4>
        <a:srgbClr val="F3C300"/>
      </a:accent4>
      <a:accent5>
        <a:srgbClr val="E84E0F"/>
      </a:accent5>
      <a:accent6>
        <a:srgbClr val="B2DCD6"/>
      </a:accent6>
      <a:hlink>
        <a:srgbClr val="E84E0F"/>
      </a:hlink>
      <a:folHlink>
        <a:srgbClr val="7F7F7F"/>
      </a:folHlink>
    </a:clrScheme>
    <a:fontScheme name="Omnia Arial/Georgia">
      <a:majorFont>
        <a:latin typeface="Arial Black"/>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mnia_PPT_pohja_2019_FIN" id="{F9BCAAE7-7018-450F-88DC-CFB1F575C5C7}" vid="{0A75837E-57F0-464F-B139-BB7CC7F41D0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9D3E1DB99F9ABA47BB4BF1BE3772BA21" ma:contentTypeVersion="11" ma:contentTypeDescription="Luo uusi asiakirja." ma:contentTypeScope="" ma:versionID="735d50d9746d80a2fada3dba45b6f103">
  <xsd:schema xmlns:xsd="http://www.w3.org/2001/XMLSchema" xmlns:xs="http://www.w3.org/2001/XMLSchema" xmlns:p="http://schemas.microsoft.com/office/2006/metadata/properties" xmlns:ns1="http://schemas.microsoft.com/sharepoint/v3" xmlns:ns2="2802d651-045c-4c47-99d2-23e61346e0f6" xmlns:ns3="2fc807b0-5257-47de-8bbb-effc2d8ff12e" targetNamespace="http://schemas.microsoft.com/office/2006/metadata/properties" ma:root="true" ma:fieldsID="07adb9f6f1e67006da555185aa7c83b4" ns1:_="" ns2:_="" ns3:_="">
    <xsd:import namespace="http://schemas.microsoft.com/sharepoint/v3"/>
    <xsd:import namespace="2802d651-045c-4c47-99d2-23e61346e0f6"/>
    <xsd:import namespace="2fc807b0-5257-47de-8bbb-effc2d8ff1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1:_ip_UnifiedCompliancePolicyProperties" minOccurs="0"/>
                <xsd:element ref="ns1:_ip_UnifiedCompliancePolicyUIActio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Yhtenäisen yhteensopivuuskäytännön ominaisuudet" ma:hidden="true" ma:internalName="_ip_UnifiedCompliancePolicyProperties">
      <xsd:simpleType>
        <xsd:restriction base="dms:Note"/>
      </xsd:simpleType>
    </xsd:element>
    <xsd:element name="_ip_UnifiedCompliancePolicyUIAction" ma:index="1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02d651-045c-4c47-99d2-23e61346e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c807b0-5257-47de-8bbb-effc2d8ff12e"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E3E20-203D-419E-8B76-B284CC3D0747}">
  <ds:schemaRefs>
    <ds:schemaRef ds:uri="http://schemas.microsoft.com/sharepoint/v3/contenttype/forms"/>
  </ds:schemaRefs>
</ds:datastoreItem>
</file>

<file path=customXml/itemProps2.xml><?xml version="1.0" encoding="utf-8"?>
<ds:datastoreItem xmlns:ds="http://schemas.openxmlformats.org/officeDocument/2006/customXml" ds:itemID="{91ACAC55-BB93-4676-B261-17D9309A222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2fc807b0-5257-47de-8bbb-effc2d8ff12e"/>
    <ds:schemaRef ds:uri="http://schemas.microsoft.com/sharepoint/v3"/>
    <ds:schemaRef ds:uri="http://purl.org/dc/elements/1.1/"/>
    <ds:schemaRef ds:uri="http://schemas.openxmlformats.org/package/2006/metadata/core-properties"/>
    <ds:schemaRef ds:uri="http://www.w3.org/XML/1998/namespace"/>
    <ds:schemaRef ds:uri="2802d651-045c-4c47-99d2-23e61346e0f6"/>
    <ds:schemaRef ds:uri="http://purl.org/dc/dcmitype/"/>
  </ds:schemaRefs>
</ds:datastoreItem>
</file>

<file path=customXml/itemProps3.xml><?xml version="1.0" encoding="utf-8"?>
<ds:datastoreItem xmlns:ds="http://schemas.openxmlformats.org/officeDocument/2006/customXml" ds:itemID="{EF61918C-78F9-43B5-AAB9-612F08EAF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02d651-045c-4c47-99d2-23e61346e0f6"/>
    <ds:schemaRef ds:uri="2fc807b0-5257-47de-8bbb-effc2d8ff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Omnia_PPT_pohja_2019_FIN</Template>
  <TotalTime>255</TotalTime>
  <Words>1463</Words>
  <Application>Microsoft Office PowerPoint</Application>
  <PresentationFormat>Laajakuva</PresentationFormat>
  <Paragraphs>278</Paragraphs>
  <Slides>22</Slides>
  <Notes>0</Notes>
  <HiddenSlides>1</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Arial</vt:lpstr>
      <vt:lpstr>Arial Black</vt:lpstr>
      <vt:lpstr>Calibri</vt:lpstr>
      <vt:lpstr>Georgia</vt:lpstr>
      <vt:lpstr>Wingdings</vt:lpstr>
      <vt:lpstr>PPT_pohja_Omnia</vt:lpstr>
      <vt:lpstr>Toivo-hanke lukion moduulin BI01 suunnittelurunko Anna Bono</vt:lpstr>
      <vt:lpstr>lisensointi</vt:lpstr>
      <vt:lpstr>Lukion moduulin runko</vt:lpstr>
      <vt:lpstr>1. Aloitus ja aktivointi</vt:lpstr>
      <vt:lpstr>1.1. Alkusivu – yleiset ohjeet</vt:lpstr>
      <vt:lpstr>1.2. Alkusivu - Aikataulu</vt:lpstr>
      <vt:lpstr>1.3. tavoitteet</vt:lpstr>
      <vt:lpstr>1.4. Arviointi, ohje opiskelijalle</vt:lpstr>
      <vt:lpstr>2. Perusteet ja syventäminen</vt:lpstr>
      <vt:lpstr>PowerPoint-esitys</vt:lpstr>
      <vt:lpstr>Kurssimateriaalit: linkit ja videot</vt:lpstr>
      <vt:lpstr>2. Tehtäviä: itsearviointi alussa</vt:lpstr>
      <vt:lpstr>2. Tehtäviä: Essee ja palaute</vt:lpstr>
      <vt:lpstr>Ohjeita esseen kirjoitukseen</vt:lpstr>
      <vt:lpstr>2. Tehtäviä: käsitepankki</vt:lpstr>
      <vt:lpstr>2. Tehtäviä: Esimerkkejä biologisesta tutkimuksesta</vt:lpstr>
      <vt:lpstr>2. Tehtäviä: ihmisen evoluutio</vt:lpstr>
      <vt:lpstr>2. Tehtäviä: ”kirjan tehtävät”</vt:lpstr>
      <vt:lpstr>2. Tehtäviä: yksilötehtävät, loppukoe</vt:lpstr>
      <vt:lpstr>Itsearviointi opintojakson lopussa</vt:lpstr>
      <vt:lpstr>3. Yhteenveto &amp; arviointi</vt:lpstr>
      <vt:lpstr>Muuta</vt:lpstr>
    </vt:vector>
  </TitlesOfParts>
  <Company>Espoon seudun koulutuskuntayhtymä Omnia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Taru Kekkonen</dc:creator>
  <cp:lastModifiedBy>Kim Bono</cp:lastModifiedBy>
  <cp:revision>590</cp:revision>
  <dcterms:created xsi:type="dcterms:W3CDTF">2019-11-20T11:18:28Z</dcterms:created>
  <dcterms:modified xsi:type="dcterms:W3CDTF">2021-11-12T13:49:05Z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0x0101009D3E1DB99F9ABA47BB4BF1BE3772BA21</vt:lpwstr>
  </property>
</Properties>
</file>