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9" r:id="rId5"/>
    <p:sldId id="261" r:id="rId6"/>
    <p:sldId id="257" r:id="rId7"/>
    <p:sldId id="260" r:id="rId8"/>
    <p:sldId id="262" r:id="rId9"/>
    <p:sldId id="268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  <a:srgbClr val="EC810D"/>
    <a:srgbClr val="7D127C"/>
    <a:srgbClr val="000000"/>
    <a:srgbClr val="C1C1C1"/>
    <a:srgbClr val="ED8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4660"/>
  </p:normalViewPr>
  <p:slideViewPr>
    <p:cSldViewPr snapToGrid="0">
      <p:cViewPr>
        <p:scale>
          <a:sx n="66" d="100"/>
          <a:sy n="66" d="100"/>
        </p:scale>
        <p:origin x="97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3C628-3CF7-44BC-B50F-54F6020B04DB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3FF17-DCA2-4BAE-9039-941CC76462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558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-sa/4.0/deed.fi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2D92052-5CD1-4F46-B0FA-38378F14B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59339"/>
            <a:ext cx="12192000" cy="812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96389-E862-4B0A-BF1A-ACB215F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5CA27-9123-47B4-8C8F-8CF05F22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3FD36-718E-42D6-A435-3BE9E868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01A77C-33FA-49D2-A682-69E424EED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7" y="505122"/>
            <a:ext cx="2781003" cy="2781003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36CEEE7-E3C4-4D7C-B8BF-5138D703E448}"/>
              </a:ext>
            </a:extLst>
          </p:cNvPr>
          <p:cNvSpPr/>
          <p:nvPr userDrawn="1"/>
        </p:nvSpPr>
        <p:spPr>
          <a:xfrm>
            <a:off x="838200" y="3571875"/>
            <a:ext cx="10515600" cy="2676525"/>
          </a:xfrm>
          <a:prstGeom prst="round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27460E9D-96AE-4354-B9A6-671C3691DA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" y="6624091"/>
            <a:ext cx="11745686" cy="233909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FCDEFFC-B747-41BE-9236-DF2B1797F7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5" y="6176963"/>
            <a:ext cx="974270" cy="681037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86DCCB0-7908-43F7-BD84-4D014AAAA422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347196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E755ACA-2F78-4086-9808-0EB99AA8839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647378C-5158-4E16-A773-F80A1A7B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B63ADB4-A04B-4E55-AC73-33F27509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6DFF951-2459-459B-A596-FE1F3440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80CBA284-BEAD-4B3B-9936-490324F5D9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7CFA370A-F2B3-4C0E-8746-8A24040595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4" name="Kuva 1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B4E01EB-0ACF-4BB4-AA47-890CAB50CB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7233A7C0-0BA1-4D61-BA0B-26D3AD6B96A2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142225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038ECC46-6E27-4B1C-ACF5-3754AD5F356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1BF9E61-E154-41D0-A983-77D5F09B8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35F450-AE1F-4FC9-AF26-3CC866997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620FD88-1313-49C4-B98D-D5DAC713C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C67D56-A08D-4817-86CA-D377D98E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DA7FC5-0AAE-4823-AFC6-DCA74959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BD636C-496A-464F-B525-29821D57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1F8AD7AB-EE06-4389-86E5-85D6BE87E2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073CE822-CD81-421B-BAB7-89B76EC3D2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EB24FD4-ECC3-4E7F-A0B1-82867BED6A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B33424F0-7140-405A-B73C-B548422EB174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68642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54ED2353-72F9-4F46-8CA0-5FEF3181168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875A89D-743A-46C4-8A10-D765B9E1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CC2C2EB-A0B0-4330-A057-840B84221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746297B-A980-4164-8EA4-A55D5C017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FB1BF6A-7F59-4D18-8AAB-E9BD5C9EE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05FD2A-FBB0-4F7D-A9F8-6D11DFCD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598DC56-7694-49F1-99AD-27A7468F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0A8BA298-58DD-436D-A8CA-634BE3B417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84F41F5A-6EA4-4961-8A1C-074F81588C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F909B0C-3F16-45D5-8C7A-173766C7EF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52B28BDD-6110-4461-92AE-97C9B2035CAB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251925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45ABA3-8894-4873-9760-A6D4756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424906-3A15-4201-BF11-6D35629EE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5E77864-BB65-4402-98B5-12D222FDF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76B6E61-2050-4763-9208-6DF912880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B58B78F-F63F-4FD0-ABB0-0976969FB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EBF106E-1052-4E50-ADA5-4E763DF0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4E9F844-99CE-4CE5-80F7-50C5871A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663B300-A552-4748-9BEC-BB70C30D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AEDF7E29-B1A3-4BC6-99B5-9037C0100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92B16851-F833-4151-BD6B-04C0718F98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16F8CDA-D168-443A-B4F2-B0783A7AAD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"/>
            <a:ext cx="1200149" cy="1200149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2BAD8B68-84A5-4620-84CB-3A0273689614}"/>
              </a:ext>
            </a:extLst>
          </p:cNvPr>
          <p:cNvSpPr txBox="1"/>
          <p:nvPr userDrawn="1"/>
        </p:nvSpPr>
        <p:spPr>
          <a:xfrm>
            <a:off x="9006037" y="6590527"/>
            <a:ext cx="3207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www.sotepeda247.fi/erikoistumiskoulutus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222920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henkilö, kannettava, sisä&#10;&#10;Kuvaus luotu automaattisesti">
            <a:extLst>
              <a:ext uri="{FF2B5EF4-FFF2-40B4-BE49-F238E27FC236}">
                <a16:creationId xmlns:a16="http://schemas.microsoft.com/office/drawing/2014/main" id="{FB5AFF70-A199-423B-97F3-AA2201E75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00"/>
            <a:ext cx="12334875" cy="822325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96389-E862-4B0A-BF1A-ACB215F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5CA27-9123-47B4-8C8F-8CF05F22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3FD36-718E-42D6-A435-3BE9E868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01A77C-33FA-49D2-A682-69E424EED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7" y="505122"/>
            <a:ext cx="2781003" cy="2781003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36CEEE7-E3C4-4D7C-B8BF-5138D703E448}"/>
              </a:ext>
            </a:extLst>
          </p:cNvPr>
          <p:cNvSpPr/>
          <p:nvPr userDrawn="1"/>
        </p:nvSpPr>
        <p:spPr>
          <a:xfrm>
            <a:off x="838200" y="3571875"/>
            <a:ext cx="10515600" cy="2676525"/>
          </a:xfrm>
          <a:prstGeom prst="round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50BCB223-9F9D-4BAA-8163-8EC6114523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" y="6624091"/>
            <a:ext cx="11745686" cy="233909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42BAA450-5C4A-4BDC-B633-1E5A9F1721D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5" y="6176963"/>
            <a:ext cx="974270" cy="68103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EC568C0-E3B5-4663-B08C-9125BFD8F674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331750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nnettava, henkilö, tietokone, käyttäminen&#10;&#10;Kuvaus luotu automaattisesti">
            <a:extLst>
              <a:ext uri="{FF2B5EF4-FFF2-40B4-BE49-F238E27FC236}">
                <a16:creationId xmlns:a16="http://schemas.microsoft.com/office/drawing/2014/main" id="{DB905609-50CA-442A-A888-C548FA2CE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711200"/>
            <a:ext cx="12306300" cy="82042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96389-E862-4B0A-BF1A-ACB215F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5CA27-9123-47B4-8C8F-8CF05F22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3FD36-718E-42D6-A435-3BE9E868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01A77C-33FA-49D2-A682-69E424EED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7" y="505122"/>
            <a:ext cx="2781003" cy="2781003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36CEEE7-E3C4-4D7C-B8BF-5138D703E448}"/>
              </a:ext>
            </a:extLst>
          </p:cNvPr>
          <p:cNvSpPr/>
          <p:nvPr userDrawn="1"/>
        </p:nvSpPr>
        <p:spPr>
          <a:xfrm>
            <a:off x="838200" y="3571875"/>
            <a:ext cx="10515600" cy="2676525"/>
          </a:xfrm>
          <a:prstGeom prst="round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13D3AB43-3E74-4C99-9738-4A6BE83854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" y="6624091"/>
            <a:ext cx="11745686" cy="233909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DDE33A31-3800-4A38-8ECB-59DE8BB6FC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5" y="6176963"/>
            <a:ext cx="974270" cy="68103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AA8234FD-B202-4AC8-A3CD-5EAAA21F7AE7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221914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kannettava, pöytä, sisä&#10;&#10;Kuvaus luotu automaattisesti">
            <a:extLst>
              <a:ext uri="{FF2B5EF4-FFF2-40B4-BE49-F238E27FC236}">
                <a16:creationId xmlns:a16="http://schemas.microsoft.com/office/drawing/2014/main" id="{83D253D6-23B5-4001-85A5-49F51BD51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1"/>
            <a:ext cx="12306300" cy="922972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96389-E862-4B0A-BF1A-ACB215F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5CA27-9123-47B4-8C8F-8CF05F22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3FD36-718E-42D6-A435-3BE9E868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01A77C-33FA-49D2-A682-69E424EED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7" y="505122"/>
            <a:ext cx="2781003" cy="2781003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36CEEE7-E3C4-4D7C-B8BF-5138D703E448}"/>
              </a:ext>
            </a:extLst>
          </p:cNvPr>
          <p:cNvSpPr/>
          <p:nvPr userDrawn="1"/>
        </p:nvSpPr>
        <p:spPr>
          <a:xfrm>
            <a:off x="838200" y="3571875"/>
            <a:ext cx="10515600" cy="2676525"/>
          </a:xfrm>
          <a:prstGeom prst="round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DE3307EB-485C-4B79-8DDA-231E7D6235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" y="6624091"/>
            <a:ext cx="11745686" cy="233909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D1CA1578-FBC6-4386-8E2B-6A0F41B29F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5" y="6176963"/>
            <a:ext cx="974270" cy="68103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E5BB3DF8-E8AE-4E99-B575-2C8F0217F9C6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334053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0836F189-35EA-4881-BFB5-245466755EC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A52EFF-D943-4547-BC4C-5799DFAD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4CCD573-C93F-49DB-AA33-688F79169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17F7F4-B32F-4DF2-A505-663E139D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AF5029-5478-4325-A642-80090559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672218-8FB6-4305-8793-DD4154C9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1E3F1D21-39E5-43BD-ACC6-9C4951B4C1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0371EA05-0224-4A4E-998E-F885DB544D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627B2F1-0B6F-431D-8863-4FD3FC5C3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EAB5E986-8F44-457E-8DAC-3EDB5E8C8963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40524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1B5C213F-8495-47F1-8D55-609434C669F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3A23FE7-3F32-4516-BF68-59A7E52B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D6D2C3-83A9-451F-AF8F-9AB9A5B68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DAD9D1-C4C5-44D1-956D-14B8BB55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EC53B2-0B15-4A87-BE91-76C8A380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E0E961-ACA7-41C8-9CAD-626EDA17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106B14EC-A99B-4F0C-BCDB-9B5ECFC7ACAF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3CF69AB0-3698-41ED-BEF9-DC6FB27251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506A6B8-3ED9-402A-92EE-0030612378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2EEAA1E2-9FB8-4F62-8B79-98A046283F57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  <p:pic>
        <p:nvPicPr>
          <p:cNvPr id="16" name="Kuva 1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68CEA5E-60E2-4644-BD90-2A5CBF5D29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HJÄ (ilman logo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23FE7-3F32-4516-BF68-59A7E52B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D6D2C3-83A9-451F-AF8F-9AB9A5B68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DAD9D1-C4C5-44D1-956D-14B8BB55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EC53B2-0B15-4A87-BE91-76C8A380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E0E961-ACA7-41C8-9CAD-626EDA17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8EBBB67-B190-4C60-86BF-FA4F3BCFBCAC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8477A8-ACA7-477F-BADE-1B34FF00ACD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4A125DFA-0C51-454C-B956-DA5455FEAA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E7710237-FFF1-4A1B-8D15-01C93853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5" name="Kuva 1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750FF13-EA51-454B-B5EB-7E8BBACF4E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id="{4E5A7C05-02A9-48B5-866C-529CA407D87F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140094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40702910-F9F7-493E-95B2-C977E979A62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A896C7B-63AF-40A5-BB70-A06E2D71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32D297-0040-452B-9ADC-DECE2D5BA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033A3C-7B91-4F67-B079-39C138AAE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113505-7C81-4FCA-BA80-2AC5A738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B8B0F1-E201-4BEB-9AD9-B45C632F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4923A7-CA2A-43FD-A68D-CFBACE89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C524C9D-DA76-4367-9450-514502D48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35E30704-B75D-480A-951F-41AC80D2B9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A0518E1-5F9C-47FC-8C65-4E0216812F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AB0261A1-A197-4921-80EA-D18BD727A26D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269803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pimateriaalin tekijät CC BY-SA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E4350B55-30CC-44A4-BB26-199510415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33616"/>
            <a:ext cx="11745686" cy="233909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E941943-C43E-4373-A48C-2A3B6A56EE2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3B922D8-4B6F-44A6-972E-026D7EFE2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Oppimateriaalin tekijät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F435412-8F6C-4B8E-B1A5-1A42441C1C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BDCE77CB-FB12-49D3-9893-55F89BCF5C0D}"/>
              </a:ext>
            </a:extLst>
          </p:cNvPr>
          <p:cNvSpPr txBox="1"/>
          <p:nvPr userDrawn="1"/>
        </p:nvSpPr>
        <p:spPr>
          <a:xfrm>
            <a:off x="6060223" y="6610569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149287-124C-4E53-8604-8BC5482C63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94" y="5281794"/>
            <a:ext cx="9469905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964234F-D31A-482F-AC1D-1D8C6EB66E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733925" cy="23177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/>
              <a:t>Tämän oppimateriaalin tekijät: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56578E8-AF21-4D58-95C9-6C462F64FDDB}"/>
              </a:ext>
            </a:extLst>
          </p:cNvPr>
          <p:cNvSpPr txBox="1"/>
          <p:nvPr userDrawn="1"/>
        </p:nvSpPr>
        <p:spPr>
          <a:xfrm>
            <a:off x="220436" y="5367118"/>
            <a:ext cx="250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0" u="none" dirty="0"/>
              <a:t>Erikoistumiskoulutuksen toteuttavat: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4E532BF-E580-4F25-9835-30EA37D338E1}"/>
              </a:ext>
            </a:extLst>
          </p:cNvPr>
          <p:cNvSpPr txBox="1"/>
          <p:nvPr userDrawn="1"/>
        </p:nvSpPr>
        <p:spPr>
          <a:xfrm>
            <a:off x="838200" y="4394315"/>
            <a:ext cx="9164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0" u="none" dirty="0"/>
              <a:t>Tämä oppimateriaali on lisensoitu </a:t>
            </a:r>
            <a:r>
              <a:rPr lang="fi-FI" sz="2400" b="0" u="none" dirty="0">
                <a:hlinkClick r:id="rId6"/>
              </a:rPr>
              <a:t>CC BY-SA 4.0 -lisenssillä</a:t>
            </a:r>
            <a:r>
              <a:rPr lang="fi-FI" sz="2400" b="0" u="none" dirty="0"/>
              <a:t> ellei jossain kohden muuta ilmoiteta.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DDAB6818-F3C4-4A9D-95D5-7B2F838A17A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73713" y="1825625"/>
            <a:ext cx="4733925" cy="23177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fi-FI" dirty="0"/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</p:txBody>
      </p:sp>
      <p:pic>
        <p:nvPicPr>
          <p:cNvPr id="20" name="Kuva 1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3F7915A-739B-4AD3-9F08-217902FD1E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225403"/>
            <a:ext cx="1127033" cy="4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0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A0A9729-F4A6-47CD-9EAC-B4039BF6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9FBFDC-970E-42DC-9ACB-AC3B35C7E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7F86B7-4094-4D88-924E-592AE9139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6606A0-4D72-49A1-80B0-8B290AC4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28B2D8-965A-4150-9991-83DDA16E9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82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1" r:id="rId5"/>
    <p:sldLayoutId id="2147483650" r:id="rId6"/>
    <p:sldLayoutId id="2147483659" r:id="rId7"/>
    <p:sldLayoutId id="2147483652" r:id="rId8"/>
    <p:sldLayoutId id="2147483658" r:id="rId9"/>
    <p:sldLayoutId id="2147483655" r:id="rId10"/>
    <p:sldLayoutId id="2147483656" r:id="rId11"/>
    <p:sldLayoutId id="2147483657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fi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F568B2-2161-4481-AB83-74BE8A09ADD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19884" y="5106256"/>
            <a:ext cx="10108271" cy="887857"/>
          </a:xfrm>
        </p:spPr>
        <p:txBody>
          <a:bodyPr>
            <a:normAutofit/>
          </a:bodyPr>
          <a:lstStyle/>
          <a:p>
            <a:pPr algn="ctr"/>
            <a:r>
              <a:rPr lang="fi-FI" sz="2800" dirty="0"/>
              <a:t>Lähimmän naapurin luokitin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F8A91BA4-6D22-418D-94CF-E2E584894E25}"/>
              </a:ext>
            </a:extLst>
          </p:cNvPr>
          <p:cNvSpPr txBox="1">
            <a:spLocks/>
          </p:cNvSpPr>
          <p:nvPr/>
        </p:nvSpPr>
        <p:spPr>
          <a:xfrm>
            <a:off x="963845" y="3667875"/>
            <a:ext cx="10108271" cy="151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b="1" i="0" dirty="0">
                <a:solidFill>
                  <a:srgbClr val="244274"/>
                </a:solidFill>
                <a:effectLst/>
                <a:latin typeface="Lato" panose="020F0502020204030203" pitchFamily="34" charset="0"/>
              </a:rPr>
              <a:t>Terveyden- ja hyvinvoinnin seurantaosaaminen 2</a:t>
            </a:r>
          </a:p>
        </p:txBody>
      </p:sp>
    </p:spTree>
    <p:extLst>
      <p:ext uri="{BB962C8B-B14F-4D97-AF65-F5344CB8AC3E}">
        <p14:creationId xmlns:p14="http://schemas.microsoft.com/office/powerpoint/2010/main" val="198032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28DC-5371-454C-8809-BDFEBEDB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Lähimmän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naapurin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luokitin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D124-028E-4ACF-B6B2-84061E3FA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Engl. Nearest Neighbor Classifier</a:t>
            </a:r>
          </a:p>
          <a:p>
            <a:endParaRPr lang="en-US" dirty="0"/>
          </a:p>
          <a:p>
            <a:r>
              <a:rPr lang="en-US" dirty="0" err="1"/>
              <a:t>Kaikkein</a:t>
            </a:r>
            <a:r>
              <a:rPr lang="en-US" dirty="0"/>
              <a:t> </a:t>
            </a:r>
            <a:r>
              <a:rPr lang="en-US" dirty="0" err="1"/>
              <a:t>yksinkertaisin</a:t>
            </a:r>
            <a:r>
              <a:rPr lang="en-US" dirty="0"/>
              <a:t> </a:t>
            </a:r>
            <a:r>
              <a:rPr lang="en-US" dirty="0" err="1"/>
              <a:t>luokittelumenetelmä</a:t>
            </a:r>
            <a:endParaRPr lang="en-US" dirty="0"/>
          </a:p>
          <a:p>
            <a:r>
              <a:rPr lang="en-US" dirty="0" err="1"/>
              <a:t>Perustuu</a:t>
            </a:r>
            <a:r>
              <a:rPr lang="en-US" dirty="0"/>
              <a:t> </a:t>
            </a:r>
            <a:r>
              <a:rPr lang="en-US" dirty="0" err="1"/>
              <a:t>ohjattuun</a:t>
            </a:r>
            <a:r>
              <a:rPr lang="en-US" dirty="0"/>
              <a:t> </a:t>
            </a:r>
            <a:r>
              <a:rPr lang="en-US" dirty="0" err="1"/>
              <a:t>koneoppimiseen</a:t>
            </a:r>
            <a:endParaRPr lang="en-US" dirty="0"/>
          </a:p>
          <a:p>
            <a:pPr lvl="1"/>
            <a:r>
              <a:rPr lang="en-US" dirty="0" err="1"/>
              <a:t>Tallennetaan</a:t>
            </a:r>
            <a:r>
              <a:rPr lang="en-US" dirty="0"/>
              <a:t> </a:t>
            </a:r>
            <a:r>
              <a:rPr lang="en-US" dirty="0" err="1"/>
              <a:t>opetusdata</a:t>
            </a:r>
            <a:endParaRPr lang="en-US" dirty="0"/>
          </a:p>
          <a:p>
            <a:pPr lvl="1"/>
            <a:r>
              <a:rPr lang="en-US" dirty="0" err="1"/>
              <a:t>Testidatan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 </a:t>
            </a:r>
            <a:r>
              <a:rPr lang="en-US" dirty="0" err="1"/>
              <a:t>kokeillaan</a:t>
            </a:r>
            <a:r>
              <a:rPr lang="en-US" dirty="0"/>
              <a:t>, </a:t>
            </a:r>
            <a:r>
              <a:rPr lang="en-US" dirty="0" err="1"/>
              <a:t>löytääkö</a:t>
            </a:r>
            <a:r>
              <a:rPr lang="en-US" dirty="0"/>
              <a:t> </a:t>
            </a:r>
            <a:r>
              <a:rPr lang="en-US" dirty="0" err="1"/>
              <a:t>luokitin</a:t>
            </a:r>
            <a:r>
              <a:rPr lang="en-US" dirty="0"/>
              <a:t> </a:t>
            </a:r>
            <a:r>
              <a:rPr lang="en-US" dirty="0" err="1"/>
              <a:t>samankaltaisimman</a:t>
            </a:r>
            <a:r>
              <a:rPr lang="en-US" dirty="0"/>
              <a:t> </a:t>
            </a:r>
            <a:r>
              <a:rPr lang="en-US" dirty="0" err="1"/>
              <a:t>esimerkin</a:t>
            </a:r>
            <a:endParaRPr lang="en-US" dirty="0"/>
          </a:p>
          <a:p>
            <a:pPr lvl="1"/>
            <a:r>
              <a:rPr lang="en-US" dirty="0" err="1"/>
              <a:t>Ominaisuuksien</a:t>
            </a:r>
            <a:r>
              <a:rPr lang="en-US" dirty="0"/>
              <a:t> </a:t>
            </a:r>
            <a:r>
              <a:rPr lang="en-US" dirty="0" err="1"/>
              <a:t>määrä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suuri</a:t>
            </a:r>
            <a:r>
              <a:rPr lang="en-US" dirty="0"/>
              <a:t> – </a:t>
            </a:r>
            <a:r>
              <a:rPr lang="en-US" dirty="0" err="1"/>
              <a:t>kuvissa</a:t>
            </a:r>
            <a:r>
              <a:rPr lang="en-US" dirty="0"/>
              <a:t> </a:t>
            </a:r>
            <a:r>
              <a:rPr lang="en-US" dirty="0" err="1"/>
              <a:t>usein</a:t>
            </a:r>
            <a:r>
              <a:rPr lang="en-US" dirty="0"/>
              <a:t> vain 2 </a:t>
            </a:r>
            <a:r>
              <a:rPr lang="en-US" dirty="0" err="1"/>
              <a:t>ominaisuutta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2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3CDF84-A518-4080-B79F-ABE3AE59E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E90627-F232-4A61-B160-D14DD384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>
                <a:cs typeface="Calibri Light"/>
              </a:rPr>
              <a:t>Lähimmän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naapurin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luokitin</a:t>
            </a:r>
            <a:endParaRPr lang="en-US" dirty="0">
              <a:cs typeface="Calibri Light"/>
            </a:endParaRP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B9C72146-4299-4385-838F-D28DCCDF0B0B}"/>
              </a:ext>
            </a:extLst>
          </p:cNvPr>
          <p:cNvCxnSpPr/>
          <p:nvPr/>
        </p:nvCxnSpPr>
        <p:spPr>
          <a:xfrm flipV="1">
            <a:off x="1463040" y="1825625"/>
            <a:ext cx="0" cy="33934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E2E6D183-3E2A-415F-A978-D22F30010FC5}"/>
              </a:ext>
            </a:extLst>
          </p:cNvPr>
          <p:cNvCxnSpPr/>
          <p:nvPr/>
        </p:nvCxnSpPr>
        <p:spPr>
          <a:xfrm>
            <a:off x="1463040" y="5219114"/>
            <a:ext cx="578182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BDDFB7C8-59D3-4CBF-B02B-D0336115FDC5}"/>
              </a:ext>
            </a:extLst>
          </p:cNvPr>
          <p:cNvSpPr/>
          <p:nvPr/>
        </p:nvSpPr>
        <p:spPr>
          <a:xfrm>
            <a:off x="2418469" y="2604869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F3529DA5-014D-4274-99C3-C2ABA350072B}"/>
              </a:ext>
            </a:extLst>
          </p:cNvPr>
          <p:cNvSpPr/>
          <p:nvPr/>
        </p:nvSpPr>
        <p:spPr>
          <a:xfrm>
            <a:off x="3359829" y="3817031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FCB92C92-8F8D-42AE-9B83-F17E0DF36108}"/>
              </a:ext>
            </a:extLst>
          </p:cNvPr>
          <p:cNvSpPr/>
          <p:nvPr/>
        </p:nvSpPr>
        <p:spPr>
          <a:xfrm>
            <a:off x="2123052" y="3925110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8C1DAA71-21B0-42ED-ACBF-D87FAF361753}"/>
              </a:ext>
            </a:extLst>
          </p:cNvPr>
          <p:cNvSpPr/>
          <p:nvPr/>
        </p:nvSpPr>
        <p:spPr>
          <a:xfrm>
            <a:off x="3106613" y="2914361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DD138C49-5A95-4690-8A18-57DEC8F0773E}"/>
              </a:ext>
            </a:extLst>
          </p:cNvPr>
          <p:cNvSpPr/>
          <p:nvPr/>
        </p:nvSpPr>
        <p:spPr>
          <a:xfrm>
            <a:off x="3943643" y="2466539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Vuokaaviosymboli: Liitin 13">
            <a:extLst>
              <a:ext uri="{FF2B5EF4-FFF2-40B4-BE49-F238E27FC236}">
                <a16:creationId xmlns:a16="http://schemas.microsoft.com/office/drawing/2014/main" id="{200E6BAF-5B98-46AE-A963-DCCE3FBFD10C}"/>
              </a:ext>
            </a:extLst>
          </p:cNvPr>
          <p:cNvSpPr/>
          <p:nvPr/>
        </p:nvSpPr>
        <p:spPr>
          <a:xfrm>
            <a:off x="3913159" y="3716218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Vuokaaviosymboli: Liitin 14">
            <a:extLst>
              <a:ext uri="{FF2B5EF4-FFF2-40B4-BE49-F238E27FC236}">
                <a16:creationId xmlns:a16="http://schemas.microsoft.com/office/drawing/2014/main" id="{AC5BBA26-FAC4-4EDB-AD1E-9161B73DD1AB}"/>
              </a:ext>
            </a:extLst>
          </p:cNvPr>
          <p:cNvSpPr/>
          <p:nvPr/>
        </p:nvSpPr>
        <p:spPr>
          <a:xfrm>
            <a:off x="3613045" y="2043004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Vuokaaviosymboli: Liitin 15">
            <a:extLst>
              <a:ext uri="{FF2B5EF4-FFF2-40B4-BE49-F238E27FC236}">
                <a16:creationId xmlns:a16="http://schemas.microsoft.com/office/drawing/2014/main" id="{FB8E618D-FD97-4155-A202-9E53A635FBC1}"/>
              </a:ext>
            </a:extLst>
          </p:cNvPr>
          <p:cNvSpPr/>
          <p:nvPr/>
        </p:nvSpPr>
        <p:spPr>
          <a:xfrm>
            <a:off x="2123052" y="3167576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Vuokaaviosymboli: Liitin 16">
            <a:extLst>
              <a:ext uri="{FF2B5EF4-FFF2-40B4-BE49-F238E27FC236}">
                <a16:creationId xmlns:a16="http://schemas.microsoft.com/office/drawing/2014/main" id="{E45F2EE7-6ECE-4FE4-9D80-E129EB9DCBE2}"/>
              </a:ext>
            </a:extLst>
          </p:cNvPr>
          <p:cNvSpPr/>
          <p:nvPr/>
        </p:nvSpPr>
        <p:spPr>
          <a:xfrm>
            <a:off x="4600135" y="3294183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Vuokaaviosymboli: Liitin 17">
            <a:extLst>
              <a:ext uri="{FF2B5EF4-FFF2-40B4-BE49-F238E27FC236}">
                <a16:creationId xmlns:a16="http://schemas.microsoft.com/office/drawing/2014/main" id="{46AD21F3-B681-4396-A297-25BDB90D94E2}"/>
              </a:ext>
            </a:extLst>
          </p:cNvPr>
          <p:cNvSpPr/>
          <p:nvPr/>
        </p:nvSpPr>
        <p:spPr>
          <a:xfrm>
            <a:off x="2865116" y="3701424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Vuokaaviosymboli: Liitin 18">
            <a:extLst>
              <a:ext uri="{FF2B5EF4-FFF2-40B4-BE49-F238E27FC236}">
                <a16:creationId xmlns:a16="http://schemas.microsoft.com/office/drawing/2014/main" id="{A15E7CF4-C1D9-4CA3-A1A5-5038CE14FB6E}"/>
              </a:ext>
            </a:extLst>
          </p:cNvPr>
          <p:cNvSpPr/>
          <p:nvPr/>
        </p:nvSpPr>
        <p:spPr>
          <a:xfrm>
            <a:off x="3806474" y="3175785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Vuokaaviosymboli: Liitin 19">
            <a:extLst>
              <a:ext uri="{FF2B5EF4-FFF2-40B4-BE49-F238E27FC236}">
                <a16:creationId xmlns:a16="http://schemas.microsoft.com/office/drawing/2014/main" id="{D0F34039-052F-4756-9C44-C8515488DF01}"/>
              </a:ext>
            </a:extLst>
          </p:cNvPr>
          <p:cNvSpPr/>
          <p:nvPr/>
        </p:nvSpPr>
        <p:spPr>
          <a:xfrm>
            <a:off x="2904980" y="2280367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Vuokaaviosymboli: Liitin 20">
            <a:extLst>
              <a:ext uri="{FF2B5EF4-FFF2-40B4-BE49-F238E27FC236}">
                <a16:creationId xmlns:a16="http://schemas.microsoft.com/office/drawing/2014/main" id="{0657AAC6-5115-46DB-901F-B93FA3C22EAB}"/>
              </a:ext>
            </a:extLst>
          </p:cNvPr>
          <p:cNvSpPr/>
          <p:nvPr/>
        </p:nvSpPr>
        <p:spPr>
          <a:xfrm>
            <a:off x="4342226" y="4822754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Vuokaaviosymboli: Liitin 21">
            <a:extLst>
              <a:ext uri="{FF2B5EF4-FFF2-40B4-BE49-F238E27FC236}">
                <a16:creationId xmlns:a16="http://schemas.microsoft.com/office/drawing/2014/main" id="{863C9093-C3AC-4D81-BE18-5C115F08FDB1}"/>
              </a:ext>
            </a:extLst>
          </p:cNvPr>
          <p:cNvSpPr/>
          <p:nvPr/>
        </p:nvSpPr>
        <p:spPr>
          <a:xfrm>
            <a:off x="3359829" y="4390519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Vuokaaviosymboli: Liitin 22">
            <a:extLst>
              <a:ext uri="{FF2B5EF4-FFF2-40B4-BE49-F238E27FC236}">
                <a16:creationId xmlns:a16="http://schemas.microsoft.com/office/drawing/2014/main" id="{3FF4E617-51FB-447E-B3E7-9037F71839B8}"/>
              </a:ext>
            </a:extLst>
          </p:cNvPr>
          <p:cNvSpPr/>
          <p:nvPr/>
        </p:nvSpPr>
        <p:spPr>
          <a:xfrm>
            <a:off x="4600135" y="2813761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Vuokaaviosymboli: Liitin 23">
            <a:extLst>
              <a:ext uri="{FF2B5EF4-FFF2-40B4-BE49-F238E27FC236}">
                <a16:creationId xmlns:a16="http://schemas.microsoft.com/office/drawing/2014/main" id="{C5BE3DC5-DC70-4168-8152-C17312249CEA}"/>
              </a:ext>
            </a:extLst>
          </p:cNvPr>
          <p:cNvSpPr/>
          <p:nvPr/>
        </p:nvSpPr>
        <p:spPr>
          <a:xfrm>
            <a:off x="4473527" y="4089236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Vuokaaviosymboli: Liitin 24">
            <a:extLst>
              <a:ext uri="{FF2B5EF4-FFF2-40B4-BE49-F238E27FC236}">
                <a16:creationId xmlns:a16="http://schemas.microsoft.com/office/drawing/2014/main" id="{A18CD48A-861A-44B8-B145-7FBD99E6CCB2}"/>
              </a:ext>
            </a:extLst>
          </p:cNvPr>
          <p:cNvSpPr/>
          <p:nvPr/>
        </p:nvSpPr>
        <p:spPr>
          <a:xfrm>
            <a:off x="3525120" y="2727958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Vuokaaviosymboli: Liitin 25">
            <a:extLst>
              <a:ext uri="{FF2B5EF4-FFF2-40B4-BE49-F238E27FC236}">
                <a16:creationId xmlns:a16="http://schemas.microsoft.com/office/drawing/2014/main" id="{AA57E84D-51A8-4476-8BAF-B83F288F3F44}"/>
              </a:ext>
            </a:extLst>
          </p:cNvPr>
          <p:cNvSpPr/>
          <p:nvPr/>
        </p:nvSpPr>
        <p:spPr>
          <a:xfrm>
            <a:off x="5229668" y="2466538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Vuokaaviosymboli: Liitin 26">
            <a:extLst>
              <a:ext uri="{FF2B5EF4-FFF2-40B4-BE49-F238E27FC236}">
                <a16:creationId xmlns:a16="http://schemas.microsoft.com/office/drawing/2014/main" id="{4755C5D0-C4E4-4F69-8464-668B8D8C59FE}"/>
              </a:ext>
            </a:extLst>
          </p:cNvPr>
          <p:cNvSpPr/>
          <p:nvPr/>
        </p:nvSpPr>
        <p:spPr>
          <a:xfrm>
            <a:off x="5229665" y="3234058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Vuokaaviosymboli: Liitin 27">
            <a:extLst>
              <a:ext uri="{FF2B5EF4-FFF2-40B4-BE49-F238E27FC236}">
                <a16:creationId xmlns:a16="http://schemas.microsoft.com/office/drawing/2014/main" id="{57E1E5F1-4E04-4343-BC9E-8973BE7A66FA}"/>
              </a:ext>
            </a:extLst>
          </p:cNvPr>
          <p:cNvSpPr/>
          <p:nvPr/>
        </p:nvSpPr>
        <p:spPr>
          <a:xfrm>
            <a:off x="4600135" y="2091507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Vuokaaviosymboli: Liitin 28">
            <a:extLst>
              <a:ext uri="{FF2B5EF4-FFF2-40B4-BE49-F238E27FC236}">
                <a16:creationId xmlns:a16="http://schemas.microsoft.com/office/drawing/2014/main" id="{8224C1EC-5E12-4485-BF76-D669E03E6ADC}"/>
              </a:ext>
            </a:extLst>
          </p:cNvPr>
          <p:cNvSpPr/>
          <p:nvPr/>
        </p:nvSpPr>
        <p:spPr>
          <a:xfrm>
            <a:off x="5496948" y="3973371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Vuokaaviosymboli: Liitin 29">
            <a:extLst>
              <a:ext uri="{FF2B5EF4-FFF2-40B4-BE49-F238E27FC236}">
                <a16:creationId xmlns:a16="http://schemas.microsoft.com/office/drawing/2014/main" id="{24B0D2AF-A280-4C21-B89C-7C1520DD64AB}"/>
              </a:ext>
            </a:extLst>
          </p:cNvPr>
          <p:cNvSpPr/>
          <p:nvPr/>
        </p:nvSpPr>
        <p:spPr>
          <a:xfrm>
            <a:off x="4100735" y="1757293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Vuokaaviosymboli: Liitin 30">
            <a:extLst>
              <a:ext uri="{FF2B5EF4-FFF2-40B4-BE49-F238E27FC236}">
                <a16:creationId xmlns:a16="http://schemas.microsoft.com/office/drawing/2014/main" id="{22A92D07-E643-44D6-86B4-6F04AF230850}"/>
              </a:ext>
            </a:extLst>
          </p:cNvPr>
          <p:cNvSpPr/>
          <p:nvPr/>
        </p:nvSpPr>
        <p:spPr>
          <a:xfrm>
            <a:off x="4953594" y="2139460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Vuokaaviosymboli: Liitin 31">
            <a:extLst>
              <a:ext uri="{FF2B5EF4-FFF2-40B4-BE49-F238E27FC236}">
                <a16:creationId xmlns:a16="http://schemas.microsoft.com/office/drawing/2014/main" id="{15558846-CC0C-4EA3-AAD0-0F23C0E02655}"/>
              </a:ext>
            </a:extLst>
          </p:cNvPr>
          <p:cNvSpPr/>
          <p:nvPr/>
        </p:nvSpPr>
        <p:spPr>
          <a:xfrm>
            <a:off x="5657564" y="2980843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Vuokaaviosymboli: Liitin 32">
            <a:extLst>
              <a:ext uri="{FF2B5EF4-FFF2-40B4-BE49-F238E27FC236}">
                <a16:creationId xmlns:a16="http://schemas.microsoft.com/office/drawing/2014/main" id="{5E46DA77-B4E8-4FB7-B08F-F8215B7CF8BB}"/>
              </a:ext>
            </a:extLst>
          </p:cNvPr>
          <p:cNvSpPr/>
          <p:nvPr/>
        </p:nvSpPr>
        <p:spPr>
          <a:xfrm>
            <a:off x="4045622" y="4400960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Tähti: 6-sakarainen 33">
            <a:extLst>
              <a:ext uri="{FF2B5EF4-FFF2-40B4-BE49-F238E27FC236}">
                <a16:creationId xmlns:a16="http://schemas.microsoft.com/office/drawing/2014/main" id="{6754F502-1054-4FE7-8640-A3EA9E957BF9}"/>
              </a:ext>
            </a:extLst>
          </p:cNvPr>
          <p:cNvSpPr/>
          <p:nvPr/>
        </p:nvSpPr>
        <p:spPr>
          <a:xfrm>
            <a:off x="4726743" y="2451185"/>
            <a:ext cx="250868" cy="37982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Tähti: 6-sakarainen 34">
            <a:extLst>
              <a:ext uri="{FF2B5EF4-FFF2-40B4-BE49-F238E27FC236}">
                <a16:creationId xmlns:a16="http://schemas.microsoft.com/office/drawing/2014/main" id="{E2C9F5D8-872B-4883-A996-45709769F85A}"/>
              </a:ext>
            </a:extLst>
          </p:cNvPr>
          <p:cNvSpPr/>
          <p:nvPr/>
        </p:nvSpPr>
        <p:spPr>
          <a:xfrm>
            <a:off x="3460657" y="3348866"/>
            <a:ext cx="250868" cy="37982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40670E33-547B-47F2-A0B7-8D8A7D3E9047}"/>
              </a:ext>
            </a:extLst>
          </p:cNvPr>
          <p:cNvCxnSpPr>
            <a:endCxn id="19" idx="3"/>
          </p:cNvCxnSpPr>
          <p:nvPr/>
        </p:nvCxnSpPr>
        <p:spPr>
          <a:xfrm flipV="1">
            <a:off x="3613045" y="3391918"/>
            <a:ext cx="230512" cy="1468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F65BD315-C3D0-4F40-8C5E-50A5107E1AB1}"/>
              </a:ext>
            </a:extLst>
          </p:cNvPr>
          <p:cNvCxnSpPr/>
          <p:nvPr/>
        </p:nvCxnSpPr>
        <p:spPr>
          <a:xfrm flipV="1">
            <a:off x="4726743" y="2641095"/>
            <a:ext cx="125434" cy="2992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88708C4-F594-4EDF-80DD-44319412B8BD}"/>
              </a:ext>
            </a:extLst>
          </p:cNvPr>
          <p:cNvSpPr txBox="1"/>
          <p:nvPr/>
        </p:nvSpPr>
        <p:spPr>
          <a:xfrm>
            <a:off x="6096000" y="5317588"/>
            <a:ext cx="126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X muuttuja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2B28A2AB-5853-4B6B-8194-5B824B21D7E6}"/>
              </a:ext>
            </a:extLst>
          </p:cNvPr>
          <p:cNvSpPr txBox="1"/>
          <p:nvPr/>
        </p:nvSpPr>
        <p:spPr>
          <a:xfrm>
            <a:off x="196948" y="1825625"/>
            <a:ext cx="126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 muuttuja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4F0B6E6F-1E05-44A1-A99E-1B6CF9B79D00}"/>
              </a:ext>
            </a:extLst>
          </p:cNvPr>
          <p:cNvSpPr txBox="1"/>
          <p:nvPr/>
        </p:nvSpPr>
        <p:spPr>
          <a:xfrm>
            <a:off x="7244862" y="1757293"/>
            <a:ext cx="178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Opetusdataa</a:t>
            </a:r>
          </a:p>
          <a:p>
            <a:endParaRPr lang="fi-FI" dirty="0"/>
          </a:p>
          <a:p>
            <a:r>
              <a:rPr lang="fi-FI" dirty="0"/>
              <a:t>Testidata</a:t>
            </a:r>
          </a:p>
        </p:txBody>
      </p:sp>
      <p:cxnSp>
        <p:nvCxnSpPr>
          <p:cNvPr id="44" name="Suora nuoliyhdysviiva 43">
            <a:extLst>
              <a:ext uri="{FF2B5EF4-FFF2-40B4-BE49-F238E27FC236}">
                <a16:creationId xmlns:a16="http://schemas.microsoft.com/office/drawing/2014/main" id="{3FB90FE8-15D1-4A98-BB98-EBAA86C89E69}"/>
              </a:ext>
            </a:extLst>
          </p:cNvPr>
          <p:cNvCxnSpPr>
            <a:endCxn id="15" idx="6"/>
          </p:cNvCxnSpPr>
          <p:nvPr/>
        </p:nvCxnSpPr>
        <p:spPr>
          <a:xfrm flipH="1">
            <a:off x="3866261" y="2010508"/>
            <a:ext cx="3378601" cy="159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uora nuoliyhdysviiva 45">
            <a:extLst>
              <a:ext uri="{FF2B5EF4-FFF2-40B4-BE49-F238E27FC236}">
                <a16:creationId xmlns:a16="http://schemas.microsoft.com/office/drawing/2014/main" id="{C3C967C1-9E8F-4466-B91C-F4E7EA26A027}"/>
              </a:ext>
            </a:extLst>
          </p:cNvPr>
          <p:cNvCxnSpPr>
            <a:cxnSpLocks/>
            <a:endCxn id="26" idx="6"/>
          </p:cNvCxnSpPr>
          <p:nvPr/>
        </p:nvCxnSpPr>
        <p:spPr>
          <a:xfrm flipH="1">
            <a:off x="5482884" y="2010507"/>
            <a:ext cx="1761978" cy="58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nuoliyhdysviiva 49">
            <a:extLst>
              <a:ext uri="{FF2B5EF4-FFF2-40B4-BE49-F238E27FC236}">
                <a16:creationId xmlns:a16="http://schemas.microsoft.com/office/drawing/2014/main" id="{D1013192-25C7-4450-A55F-ADA4500F55E1}"/>
              </a:ext>
            </a:extLst>
          </p:cNvPr>
          <p:cNvCxnSpPr>
            <a:endCxn id="35" idx="0"/>
          </p:cNvCxnSpPr>
          <p:nvPr/>
        </p:nvCxnSpPr>
        <p:spPr>
          <a:xfrm flipH="1">
            <a:off x="3711525" y="2459280"/>
            <a:ext cx="3533336" cy="984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iruutu 50">
            <a:extLst>
              <a:ext uri="{FF2B5EF4-FFF2-40B4-BE49-F238E27FC236}">
                <a16:creationId xmlns:a16="http://schemas.microsoft.com/office/drawing/2014/main" id="{F1BAB520-8AAD-4834-9C0C-5621B0A0EC4E}"/>
              </a:ext>
            </a:extLst>
          </p:cNvPr>
          <p:cNvSpPr txBox="1"/>
          <p:nvPr/>
        </p:nvSpPr>
        <p:spPr>
          <a:xfrm>
            <a:off x="8861454" y="1363707"/>
            <a:ext cx="2938982" cy="3970318"/>
          </a:xfrm>
          <a:prstGeom prst="rect">
            <a:avLst/>
          </a:prstGeom>
          <a:noFill/>
          <a:ln w="9525">
            <a:solidFill>
              <a:srgbClr val="ED820A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Tässä kuvassa on selvyyden vuoksi vain kaksi muuttujaa (x ja y). Muuttujien määrä ei kuitenkaan ole rajoitettu, eli niitä voi olla n-kappaletta.</a:t>
            </a:r>
          </a:p>
          <a:p>
            <a:endParaRPr lang="fi-FI" dirty="0"/>
          </a:p>
          <a:p>
            <a:r>
              <a:rPr lang="fi-FI" dirty="0"/>
              <a:t>Seuraavan sivun kuvitteellisessa esimerkissä muuttujiksi on valittu potilaan ikä ja NEWS-pisteet sairaalaan tullessa.</a:t>
            </a:r>
          </a:p>
          <a:p>
            <a:endParaRPr lang="fi-FI" dirty="0"/>
          </a:p>
          <a:p>
            <a:r>
              <a:rPr lang="fi-FI" dirty="0"/>
              <a:t>Tuloksena on Tehohoidon tarve/ei tarvetta</a:t>
            </a:r>
          </a:p>
        </p:txBody>
      </p:sp>
    </p:spTree>
    <p:extLst>
      <p:ext uri="{BB962C8B-B14F-4D97-AF65-F5344CB8AC3E}">
        <p14:creationId xmlns:p14="http://schemas.microsoft.com/office/powerpoint/2010/main" val="63913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FCD221-A5C0-4B29-89D6-1D787FCC5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871555"/>
            <a:ext cx="10975493" cy="498644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dirty="0"/>
          </a:p>
          <a:p>
            <a:endParaRPr lang="fi-FI" dirty="0"/>
          </a:p>
        </p:txBody>
      </p:sp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F40F8AAC-E79D-493F-ABA7-4BD3E6FD7F89}"/>
              </a:ext>
            </a:extLst>
          </p:cNvPr>
          <p:cNvCxnSpPr/>
          <p:nvPr/>
        </p:nvCxnSpPr>
        <p:spPr>
          <a:xfrm flipV="1">
            <a:off x="1463040" y="1825625"/>
            <a:ext cx="0" cy="33934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1BBC6B26-7FCD-4026-BE07-19A69638A44D}"/>
              </a:ext>
            </a:extLst>
          </p:cNvPr>
          <p:cNvCxnSpPr/>
          <p:nvPr/>
        </p:nvCxnSpPr>
        <p:spPr>
          <a:xfrm>
            <a:off x="1463040" y="5219114"/>
            <a:ext cx="578182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F4CA589B-5BF0-472D-B4EB-B0487C3B5E7E}"/>
              </a:ext>
            </a:extLst>
          </p:cNvPr>
          <p:cNvSpPr/>
          <p:nvPr/>
        </p:nvSpPr>
        <p:spPr>
          <a:xfrm>
            <a:off x="4951759" y="2926886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3DE8D359-B3F8-4B09-8F5E-1FC6D26CEFFE}"/>
              </a:ext>
            </a:extLst>
          </p:cNvPr>
          <p:cNvSpPr/>
          <p:nvPr/>
        </p:nvSpPr>
        <p:spPr>
          <a:xfrm>
            <a:off x="3359829" y="3817031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5755329F-73F4-4C06-8C49-864C00FD5419}"/>
              </a:ext>
            </a:extLst>
          </p:cNvPr>
          <p:cNvSpPr/>
          <p:nvPr/>
        </p:nvSpPr>
        <p:spPr>
          <a:xfrm>
            <a:off x="5255041" y="3710938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4744E3AA-A854-40EC-9E84-49F94359FB1D}"/>
              </a:ext>
            </a:extLst>
          </p:cNvPr>
          <p:cNvSpPr/>
          <p:nvPr/>
        </p:nvSpPr>
        <p:spPr>
          <a:xfrm>
            <a:off x="6532097" y="4311580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18F2923B-4EF7-4F9B-9F39-8D520C22E2C5}"/>
              </a:ext>
            </a:extLst>
          </p:cNvPr>
          <p:cNvSpPr/>
          <p:nvPr/>
        </p:nvSpPr>
        <p:spPr>
          <a:xfrm>
            <a:off x="3609525" y="4055016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D0A9794C-44D9-4CDD-A3D1-ABA4419ED6B8}"/>
              </a:ext>
            </a:extLst>
          </p:cNvPr>
          <p:cNvSpPr/>
          <p:nvPr/>
        </p:nvSpPr>
        <p:spPr>
          <a:xfrm>
            <a:off x="3913159" y="3716218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82597288-E41D-4294-9C68-78D2D56D87C5}"/>
              </a:ext>
            </a:extLst>
          </p:cNvPr>
          <p:cNvSpPr/>
          <p:nvPr/>
        </p:nvSpPr>
        <p:spPr>
          <a:xfrm>
            <a:off x="4488769" y="3890940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Vuokaaviosymboli: Liitin 13">
            <a:extLst>
              <a:ext uri="{FF2B5EF4-FFF2-40B4-BE49-F238E27FC236}">
                <a16:creationId xmlns:a16="http://schemas.microsoft.com/office/drawing/2014/main" id="{3C720322-A5CC-42F8-8142-0B9B448C4D8C}"/>
              </a:ext>
            </a:extLst>
          </p:cNvPr>
          <p:cNvSpPr/>
          <p:nvPr/>
        </p:nvSpPr>
        <p:spPr>
          <a:xfrm>
            <a:off x="1516951" y="4306052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Vuokaaviosymboli: Liitin 14">
            <a:extLst>
              <a:ext uri="{FF2B5EF4-FFF2-40B4-BE49-F238E27FC236}">
                <a16:creationId xmlns:a16="http://schemas.microsoft.com/office/drawing/2014/main" id="{DCC1C1A6-3BE1-4D4C-9606-CB001AB7B42A}"/>
              </a:ext>
            </a:extLst>
          </p:cNvPr>
          <p:cNvSpPr/>
          <p:nvPr/>
        </p:nvSpPr>
        <p:spPr>
          <a:xfrm>
            <a:off x="4600135" y="3294183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Vuokaaviosymboli: Liitin 15">
            <a:extLst>
              <a:ext uri="{FF2B5EF4-FFF2-40B4-BE49-F238E27FC236}">
                <a16:creationId xmlns:a16="http://schemas.microsoft.com/office/drawing/2014/main" id="{54ED7570-108B-44F7-9409-2BB572ECE33F}"/>
              </a:ext>
            </a:extLst>
          </p:cNvPr>
          <p:cNvSpPr/>
          <p:nvPr/>
        </p:nvSpPr>
        <p:spPr>
          <a:xfrm>
            <a:off x="2865116" y="3701424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Vuokaaviosymboli: Liitin 16">
            <a:extLst>
              <a:ext uri="{FF2B5EF4-FFF2-40B4-BE49-F238E27FC236}">
                <a16:creationId xmlns:a16="http://schemas.microsoft.com/office/drawing/2014/main" id="{69B1110B-0E02-4214-8C6B-3AD2F758D511}"/>
              </a:ext>
            </a:extLst>
          </p:cNvPr>
          <p:cNvSpPr/>
          <p:nvPr/>
        </p:nvSpPr>
        <p:spPr>
          <a:xfrm>
            <a:off x="5406689" y="4510457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Vuokaaviosymboli: Liitin 17">
            <a:extLst>
              <a:ext uri="{FF2B5EF4-FFF2-40B4-BE49-F238E27FC236}">
                <a16:creationId xmlns:a16="http://schemas.microsoft.com/office/drawing/2014/main" id="{33906DD8-BCD1-4C84-8090-354931E16B52}"/>
              </a:ext>
            </a:extLst>
          </p:cNvPr>
          <p:cNvSpPr/>
          <p:nvPr/>
        </p:nvSpPr>
        <p:spPr>
          <a:xfrm>
            <a:off x="4288289" y="3563816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Vuokaaviosymboli: Liitin 18">
            <a:extLst>
              <a:ext uri="{FF2B5EF4-FFF2-40B4-BE49-F238E27FC236}">
                <a16:creationId xmlns:a16="http://schemas.microsoft.com/office/drawing/2014/main" id="{9F88BCF4-D953-4A41-A0A4-205EFCDC42A8}"/>
              </a:ext>
            </a:extLst>
          </p:cNvPr>
          <p:cNvSpPr/>
          <p:nvPr/>
        </p:nvSpPr>
        <p:spPr>
          <a:xfrm>
            <a:off x="4342226" y="4822754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Vuokaaviosymboli: Liitin 19">
            <a:extLst>
              <a:ext uri="{FF2B5EF4-FFF2-40B4-BE49-F238E27FC236}">
                <a16:creationId xmlns:a16="http://schemas.microsoft.com/office/drawing/2014/main" id="{E9511032-4B40-48E2-BDF4-19ED1AA0FF34}"/>
              </a:ext>
            </a:extLst>
          </p:cNvPr>
          <p:cNvSpPr/>
          <p:nvPr/>
        </p:nvSpPr>
        <p:spPr>
          <a:xfrm>
            <a:off x="3359829" y="4390519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Vuokaaviosymboli: Liitin 20">
            <a:extLst>
              <a:ext uri="{FF2B5EF4-FFF2-40B4-BE49-F238E27FC236}">
                <a16:creationId xmlns:a16="http://schemas.microsoft.com/office/drawing/2014/main" id="{52F66D4F-6FE0-41ED-ABEE-4E52D74A0A38}"/>
              </a:ext>
            </a:extLst>
          </p:cNvPr>
          <p:cNvSpPr/>
          <p:nvPr/>
        </p:nvSpPr>
        <p:spPr>
          <a:xfrm>
            <a:off x="4600135" y="2813761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Vuokaaviosymboli: Liitin 21">
            <a:extLst>
              <a:ext uri="{FF2B5EF4-FFF2-40B4-BE49-F238E27FC236}">
                <a16:creationId xmlns:a16="http://schemas.microsoft.com/office/drawing/2014/main" id="{8DA86B6B-84F5-4734-8E12-867FEF6EBF81}"/>
              </a:ext>
            </a:extLst>
          </p:cNvPr>
          <p:cNvSpPr/>
          <p:nvPr/>
        </p:nvSpPr>
        <p:spPr>
          <a:xfrm>
            <a:off x="3158196" y="4116343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Vuokaaviosymboli: Liitin 22">
            <a:extLst>
              <a:ext uri="{FF2B5EF4-FFF2-40B4-BE49-F238E27FC236}">
                <a16:creationId xmlns:a16="http://schemas.microsoft.com/office/drawing/2014/main" id="{EDEF0AAC-FD5B-486D-AF9A-6C5DCCA1CB8C}"/>
              </a:ext>
            </a:extLst>
          </p:cNvPr>
          <p:cNvSpPr/>
          <p:nvPr/>
        </p:nvSpPr>
        <p:spPr>
          <a:xfrm>
            <a:off x="6731326" y="2854565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Vuokaaviosymboli: Liitin 23">
            <a:extLst>
              <a:ext uri="{FF2B5EF4-FFF2-40B4-BE49-F238E27FC236}">
                <a16:creationId xmlns:a16="http://schemas.microsoft.com/office/drawing/2014/main" id="{E062C4C8-36A1-4221-98B6-7986B3E8722D}"/>
              </a:ext>
            </a:extLst>
          </p:cNvPr>
          <p:cNvSpPr/>
          <p:nvPr/>
        </p:nvSpPr>
        <p:spPr>
          <a:xfrm>
            <a:off x="5428964" y="1901595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Vuokaaviosymboli: Liitin 24">
            <a:extLst>
              <a:ext uri="{FF2B5EF4-FFF2-40B4-BE49-F238E27FC236}">
                <a16:creationId xmlns:a16="http://schemas.microsoft.com/office/drawing/2014/main" id="{4BAA0D6E-CAB3-4DBB-AC7C-BFE870A26AA0}"/>
              </a:ext>
            </a:extLst>
          </p:cNvPr>
          <p:cNvSpPr/>
          <p:nvPr/>
        </p:nvSpPr>
        <p:spPr>
          <a:xfrm>
            <a:off x="5229665" y="3234058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Vuokaaviosymboli: Liitin 25">
            <a:extLst>
              <a:ext uri="{FF2B5EF4-FFF2-40B4-BE49-F238E27FC236}">
                <a16:creationId xmlns:a16="http://schemas.microsoft.com/office/drawing/2014/main" id="{A3DDBECB-FB2E-47FF-99CA-52DE1449B8E9}"/>
              </a:ext>
            </a:extLst>
          </p:cNvPr>
          <p:cNvSpPr/>
          <p:nvPr/>
        </p:nvSpPr>
        <p:spPr>
          <a:xfrm>
            <a:off x="4166375" y="2430001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Vuokaaviosymboli: Liitin 26">
            <a:extLst>
              <a:ext uri="{FF2B5EF4-FFF2-40B4-BE49-F238E27FC236}">
                <a16:creationId xmlns:a16="http://schemas.microsoft.com/office/drawing/2014/main" id="{5CA9927B-E229-4CF8-A652-E9C9585FFD3A}"/>
              </a:ext>
            </a:extLst>
          </p:cNvPr>
          <p:cNvSpPr/>
          <p:nvPr/>
        </p:nvSpPr>
        <p:spPr>
          <a:xfrm>
            <a:off x="5496948" y="3973371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Vuokaaviosymboli: Liitin 27">
            <a:extLst>
              <a:ext uri="{FF2B5EF4-FFF2-40B4-BE49-F238E27FC236}">
                <a16:creationId xmlns:a16="http://schemas.microsoft.com/office/drawing/2014/main" id="{35296AE9-2BB5-4655-83F1-933126C9DB32}"/>
              </a:ext>
            </a:extLst>
          </p:cNvPr>
          <p:cNvSpPr/>
          <p:nvPr/>
        </p:nvSpPr>
        <p:spPr>
          <a:xfrm>
            <a:off x="6257749" y="3034375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Vuokaaviosymboli: Liitin 28">
            <a:extLst>
              <a:ext uri="{FF2B5EF4-FFF2-40B4-BE49-F238E27FC236}">
                <a16:creationId xmlns:a16="http://schemas.microsoft.com/office/drawing/2014/main" id="{6D83CA17-75F7-4B0F-8972-02E69632740D}"/>
              </a:ext>
            </a:extLst>
          </p:cNvPr>
          <p:cNvSpPr/>
          <p:nvPr/>
        </p:nvSpPr>
        <p:spPr>
          <a:xfrm>
            <a:off x="5304121" y="2673448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Vuokaaviosymboli: Liitin 29">
            <a:extLst>
              <a:ext uri="{FF2B5EF4-FFF2-40B4-BE49-F238E27FC236}">
                <a16:creationId xmlns:a16="http://schemas.microsoft.com/office/drawing/2014/main" id="{1342C437-3203-4F57-9E75-24AF529268DE}"/>
              </a:ext>
            </a:extLst>
          </p:cNvPr>
          <p:cNvSpPr/>
          <p:nvPr/>
        </p:nvSpPr>
        <p:spPr>
          <a:xfrm>
            <a:off x="5657564" y="2980843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Vuokaaviosymboli: Liitin 30">
            <a:extLst>
              <a:ext uri="{FF2B5EF4-FFF2-40B4-BE49-F238E27FC236}">
                <a16:creationId xmlns:a16="http://schemas.microsoft.com/office/drawing/2014/main" id="{4EE56FE7-DDF3-48B1-ACC2-80FB42CFF17B}"/>
              </a:ext>
            </a:extLst>
          </p:cNvPr>
          <p:cNvSpPr/>
          <p:nvPr/>
        </p:nvSpPr>
        <p:spPr>
          <a:xfrm>
            <a:off x="2015785" y="2386815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ähti: 6-sakarainen 31">
            <a:extLst>
              <a:ext uri="{FF2B5EF4-FFF2-40B4-BE49-F238E27FC236}">
                <a16:creationId xmlns:a16="http://schemas.microsoft.com/office/drawing/2014/main" id="{796A41FE-981C-4EDD-8AA2-7CFB24809EAE}"/>
              </a:ext>
            </a:extLst>
          </p:cNvPr>
          <p:cNvSpPr/>
          <p:nvPr/>
        </p:nvSpPr>
        <p:spPr>
          <a:xfrm>
            <a:off x="3221909" y="3283308"/>
            <a:ext cx="250868" cy="37982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ähti: 6-sakarainen 32">
            <a:extLst>
              <a:ext uri="{FF2B5EF4-FFF2-40B4-BE49-F238E27FC236}">
                <a16:creationId xmlns:a16="http://schemas.microsoft.com/office/drawing/2014/main" id="{51A2B1C8-435C-4AFA-B0FB-EC680385845F}"/>
              </a:ext>
            </a:extLst>
          </p:cNvPr>
          <p:cNvSpPr/>
          <p:nvPr/>
        </p:nvSpPr>
        <p:spPr>
          <a:xfrm>
            <a:off x="5673897" y="2461009"/>
            <a:ext cx="250868" cy="37982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40F3BA98-AF20-4AC2-9A61-53BC4547A329}"/>
              </a:ext>
            </a:extLst>
          </p:cNvPr>
          <p:cNvSpPr txBox="1"/>
          <p:nvPr/>
        </p:nvSpPr>
        <p:spPr>
          <a:xfrm>
            <a:off x="6096000" y="5317588"/>
            <a:ext cx="126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Potilaan ikä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6CA6AB7C-F2FB-40D0-97EC-005EA13B22E2}"/>
              </a:ext>
            </a:extLst>
          </p:cNvPr>
          <p:cNvSpPr txBox="1"/>
          <p:nvPr/>
        </p:nvSpPr>
        <p:spPr>
          <a:xfrm>
            <a:off x="196948" y="1825625"/>
            <a:ext cx="1266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NEWS-pisteet</a:t>
            </a:r>
          </a:p>
          <a:p>
            <a:r>
              <a:rPr lang="fi-FI" dirty="0"/>
              <a:t>Sairaalaan tullessa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E80BE622-DD45-42FA-80CE-FB69EBD0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err="1">
                <a:cs typeface="Calibri Light"/>
              </a:rPr>
              <a:t>Lähimmän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naapurin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luokitin</a:t>
            </a:r>
            <a:endParaRPr lang="en-US" dirty="0">
              <a:cs typeface="Calibri Light"/>
            </a:endParaRP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F2A8CD97-ACCE-49AE-A8D4-78ABD11946F3}"/>
              </a:ext>
            </a:extLst>
          </p:cNvPr>
          <p:cNvSpPr txBox="1"/>
          <p:nvPr/>
        </p:nvSpPr>
        <p:spPr>
          <a:xfrm>
            <a:off x="3206656" y="2981492"/>
            <a:ext cx="25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?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8C05D381-4F35-4A0A-BC91-2198C63456C9}"/>
              </a:ext>
            </a:extLst>
          </p:cNvPr>
          <p:cNvSpPr txBox="1"/>
          <p:nvPr/>
        </p:nvSpPr>
        <p:spPr>
          <a:xfrm>
            <a:off x="5657564" y="2177870"/>
            <a:ext cx="25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?</a:t>
            </a:r>
          </a:p>
        </p:txBody>
      </p:sp>
      <p:sp>
        <p:nvSpPr>
          <p:cNvPr id="47" name="Vuokaaviosymboli: Liitin 46">
            <a:extLst>
              <a:ext uri="{FF2B5EF4-FFF2-40B4-BE49-F238E27FC236}">
                <a16:creationId xmlns:a16="http://schemas.microsoft.com/office/drawing/2014/main" id="{19892175-66EB-447A-8013-038198440F47}"/>
              </a:ext>
            </a:extLst>
          </p:cNvPr>
          <p:cNvSpPr/>
          <p:nvPr/>
        </p:nvSpPr>
        <p:spPr>
          <a:xfrm>
            <a:off x="8944135" y="1927202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Vuokaaviosymboli: Liitin 47">
            <a:extLst>
              <a:ext uri="{FF2B5EF4-FFF2-40B4-BE49-F238E27FC236}">
                <a16:creationId xmlns:a16="http://schemas.microsoft.com/office/drawing/2014/main" id="{F372693E-C832-445B-8045-8AA6F6E99ADE}"/>
              </a:ext>
            </a:extLst>
          </p:cNvPr>
          <p:cNvSpPr/>
          <p:nvPr/>
        </p:nvSpPr>
        <p:spPr>
          <a:xfrm>
            <a:off x="8944135" y="2430001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86B80147-43FD-422C-A129-F385FE31A7DF}"/>
              </a:ext>
            </a:extLst>
          </p:cNvPr>
          <p:cNvSpPr txBox="1"/>
          <p:nvPr/>
        </p:nvSpPr>
        <p:spPr>
          <a:xfrm>
            <a:off x="9257167" y="1843536"/>
            <a:ext cx="240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Potilas Teho-osastolle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357D3216-4AAE-428D-9A0F-9362C79D18D7}"/>
              </a:ext>
            </a:extLst>
          </p:cNvPr>
          <p:cNvSpPr txBox="1"/>
          <p:nvPr/>
        </p:nvSpPr>
        <p:spPr>
          <a:xfrm>
            <a:off x="9284119" y="2362536"/>
            <a:ext cx="240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Ei Tehohoitoa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B304510-FA2C-4106-8982-AFB9602B27C5}"/>
              </a:ext>
            </a:extLst>
          </p:cNvPr>
          <p:cNvSpPr txBox="1"/>
          <p:nvPr/>
        </p:nvSpPr>
        <p:spPr>
          <a:xfrm>
            <a:off x="8665698" y="3547398"/>
            <a:ext cx="3019233" cy="2308324"/>
          </a:xfrm>
          <a:prstGeom prst="rect">
            <a:avLst/>
          </a:prstGeom>
          <a:noFill/>
          <a:ln w="12700">
            <a:solidFill>
              <a:srgbClr val="ED820A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Kuvassa oleva esimerkki on täysin kuvitteellinen. Esimerkin tavoitteena on kuvata </a:t>
            </a:r>
            <a:r>
              <a:rPr lang="fi-FI" dirty="0" err="1"/>
              <a:t>luokittimen</a:t>
            </a:r>
            <a:r>
              <a:rPr lang="fi-FI" dirty="0"/>
              <a:t> toimintalogiikkaa, mutta myös antaa ajatuksia </a:t>
            </a:r>
            <a:r>
              <a:rPr lang="fi-FI" dirty="0" err="1"/>
              <a:t>siihe</a:t>
            </a:r>
            <a:r>
              <a:rPr lang="fi-FI" dirty="0"/>
              <a:t>, miten </a:t>
            </a:r>
            <a:r>
              <a:rPr lang="fi-FI" dirty="0" err="1"/>
              <a:t>luokitinta</a:t>
            </a:r>
            <a:r>
              <a:rPr lang="fi-FI" dirty="0"/>
              <a:t> voisi hyödyntää omassa työssään.</a:t>
            </a:r>
          </a:p>
        </p:txBody>
      </p:sp>
    </p:spTree>
    <p:extLst>
      <p:ext uri="{BB962C8B-B14F-4D97-AF65-F5344CB8AC3E}">
        <p14:creationId xmlns:p14="http://schemas.microsoft.com/office/powerpoint/2010/main" val="318784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3CDF84-A518-4080-B79F-ABE3AE59E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E90627-F232-4A61-B160-D14DD384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K-</a:t>
            </a:r>
            <a:r>
              <a:rPr lang="en-US" dirty="0" err="1">
                <a:cs typeface="Calibri Light"/>
              </a:rPr>
              <a:t>Lähimmän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naapurin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luokitin</a:t>
            </a:r>
            <a:endParaRPr lang="en-US" dirty="0">
              <a:cs typeface="Calibri Light"/>
            </a:endParaRP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B9C72146-4299-4385-838F-D28DCCDF0B0B}"/>
              </a:ext>
            </a:extLst>
          </p:cNvPr>
          <p:cNvCxnSpPr/>
          <p:nvPr/>
        </p:nvCxnSpPr>
        <p:spPr>
          <a:xfrm flipV="1">
            <a:off x="1463040" y="1825625"/>
            <a:ext cx="0" cy="33934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E2E6D183-3E2A-415F-A978-D22F30010FC5}"/>
              </a:ext>
            </a:extLst>
          </p:cNvPr>
          <p:cNvCxnSpPr/>
          <p:nvPr/>
        </p:nvCxnSpPr>
        <p:spPr>
          <a:xfrm>
            <a:off x="1463040" y="5219114"/>
            <a:ext cx="578182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BDDFB7C8-59D3-4CBF-B02B-D0336115FDC5}"/>
              </a:ext>
            </a:extLst>
          </p:cNvPr>
          <p:cNvSpPr/>
          <p:nvPr/>
        </p:nvSpPr>
        <p:spPr>
          <a:xfrm>
            <a:off x="2418469" y="2604869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F3529DA5-014D-4274-99C3-C2ABA350072B}"/>
              </a:ext>
            </a:extLst>
          </p:cNvPr>
          <p:cNvSpPr/>
          <p:nvPr/>
        </p:nvSpPr>
        <p:spPr>
          <a:xfrm>
            <a:off x="3298289" y="3703041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FCB92C92-8F8D-42AE-9B83-F17E0DF36108}"/>
              </a:ext>
            </a:extLst>
          </p:cNvPr>
          <p:cNvSpPr/>
          <p:nvPr/>
        </p:nvSpPr>
        <p:spPr>
          <a:xfrm>
            <a:off x="2123052" y="3925110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8C1DAA71-21B0-42ED-ACBF-D87FAF361753}"/>
              </a:ext>
            </a:extLst>
          </p:cNvPr>
          <p:cNvSpPr/>
          <p:nvPr/>
        </p:nvSpPr>
        <p:spPr>
          <a:xfrm>
            <a:off x="3106613" y="2914361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DD138C49-5A95-4690-8A18-57DEC8F0773E}"/>
              </a:ext>
            </a:extLst>
          </p:cNvPr>
          <p:cNvSpPr/>
          <p:nvPr/>
        </p:nvSpPr>
        <p:spPr>
          <a:xfrm>
            <a:off x="3943643" y="2466539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Vuokaaviosymboli: Liitin 13">
            <a:extLst>
              <a:ext uri="{FF2B5EF4-FFF2-40B4-BE49-F238E27FC236}">
                <a16:creationId xmlns:a16="http://schemas.microsoft.com/office/drawing/2014/main" id="{200E6BAF-5B98-46AE-A963-DCCE3FBFD10C}"/>
              </a:ext>
            </a:extLst>
          </p:cNvPr>
          <p:cNvSpPr/>
          <p:nvPr/>
        </p:nvSpPr>
        <p:spPr>
          <a:xfrm>
            <a:off x="3958293" y="4011639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Vuokaaviosymboli: Liitin 14">
            <a:extLst>
              <a:ext uri="{FF2B5EF4-FFF2-40B4-BE49-F238E27FC236}">
                <a16:creationId xmlns:a16="http://schemas.microsoft.com/office/drawing/2014/main" id="{AC5BBA26-FAC4-4EDB-AD1E-9161B73DD1AB}"/>
              </a:ext>
            </a:extLst>
          </p:cNvPr>
          <p:cNvSpPr/>
          <p:nvPr/>
        </p:nvSpPr>
        <p:spPr>
          <a:xfrm>
            <a:off x="3613045" y="2043004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Vuokaaviosymboli: Liitin 15">
            <a:extLst>
              <a:ext uri="{FF2B5EF4-FFF2-40B4-BE49-F238E27FC236}">
                <a16:creationId xmlns:a16="http://schemas.microsoft.com/office/drawing/2014/main" id="{FB8E618D-FD97-4155-A202-9E53A635FBC1}"/>
              </a:ext>
            </a:extLst>
          </p:cNvPr>
          <p:cNvSpPr/>
          <p:nvPr/>
        </p:nvSpPr>
        <p:spPr>
          <a:xfrm>
            <a:off x="2123052" y="3167576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Vuokaaviosymboli: Liitin 16">
            <a:extLst>
              <a:ext uri="{FF2B5EF4-FFF2-40B4-BE49-F238E27FC236}">
                <a16:creationId xmlns:a16="http://schemas.microsoft.com/office/drawing/2014/main" id="{E45F2EE7-6ECE-4FE4-9D80-E129EB9DCBE2}"/>
              </a:ext>
            </a:extLst>
          </p:cNvPr>
          <p:cNvSpPr/>
          <p:nvPr/>
        </p:nvSpPr>
        <p:spPr>
          <a:xfrm>
            <a:off x="4600135" y="3294183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Vuokaaviosymboli: Liitin 17">
            <a:extLst>
              <a:ext uri="{FF2B5EF4-FFF2-40B4-BE49-F238E27FC236}">
                <a16:creationId xmlns:a16="http://schemas.microsoft.com/office/drawing/2014/main" id="{46AD21F3-B681-4396-A297-25BDB90D94E2}"/>
              </a:ext>
            </a:extLst>
          </p:cNvPr>
          <p:cNvSpPr/>
          <p:nvPr/>
        </p:nvSpPr>
        <p:spPr>
          <a:xfrm>
            <a:off x="2638286" y="3841993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Vuokaaviosymboli: Liitin 18">
            <a:extLst>
              <a:ext uri="{FF2B5EF4-FFF2-40B4-BE49-F238E27FC236}">
                <a16:creationId xmlns:a16="http://schemas.microsoft.com/office/drawing/2014/main" id="{A15E7CF4-C1D9-4CA3-A1A5-5038CE14FB6E}"/>
              </a:ext>
            </a:extLst>
          </p:cNvPr>
          <p:cNvSpPr/>
          <p:nvPr/>
        </p:nvSpPr>
        <p:spPr>
          <a:xfrm>
            <a:off x="3806474" y="3175785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Vuokaaviosymboli: Liitin 19">
            <a:extLst>
              <a:ext uri="{FF2B5EF4-FFF2-40B4-BE49-F238E27FC236}">
                <a16:creationId xmlns:a16="http://schemas.microsoft.com/office/drawing/2014/main" id="{D0F34039-052F-4756-9C44-C8515488DF01}"/>
              </a:ext>
            </a:extLst>
          </p:cNvPr>
          <p:cNvSpPr/>
          <p:nvPr/>
        </p:nvSpPr>
        <p:spPr>
          <a:xfrm>
            <a:off x="2904980" y="2280367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Vuokaaviosymboli: Liitin 20">
            <a:extLst>
              <a:ext uri="{FF2B5EF4-FFF2-40B4-BE49-F238E27FC236}">
                <a16:creationId xmlns:a16="http://schemas.microsoft.com/office/drawing/2014/main" id="{0657AAC6-5115-46DB-901F-B93FA3C22EAB}"/>
              </a:ext>
            </a:extLst>
          </p:cNvPr>
          <p:cNvSpPr/>
          <p:nvPr/>
        </p:nvSpPr>
        <p:spPr>
          <a:xfrm>
            <a:off x="4342226" y="4822754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Vuokaaviosymboli: Liitin 21">
            <a:extLst>
              <a:ext uri="{FF2B5EF4-FFF2-40B4-BE49-F238E27FC236}">
                <a16:creationId xmlns:a16="http://schemas.microsoft.com/office/drawing/2014/main" id="{863C9093-C3AC-4D81-BE18-5C115F08FDB1}"/>
              </a:ext>
            </a:extLst>
          </p:cNvPr>
          <p:cNvSpPr/>
          <p:nvPr/>
        </p:nvSpPr>
        <p:spPr>
          <a:xfrm>
            <a:off x="3359829" y="4390519"/>
            <a:ext cx="253216" cy="253215"/>
          </a:xfrm>
          <a:prstGeom prst="flowChartConnector">
            <a:avLst/>
          </a:prstGeom>
          <a:solidFill>
            <a:srgbClr val="ED8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Vuokaaviosymboli: Liitin 22">
            <a:extLst>
              <a:ext uri="{FF2B5EF4-FFF2-40B4-BE49-F238E27FC236}">
                <a16:creationId xmlns:a16="http://schemas.microsoft.com/office/drawing/2014/main" id="{3FF4E617-51FB-447E-B3E7-9037F71839B8}"/>
              </a:ext>
            </a:extLst>
          </p:cNvPr>
          <p:cNvSpPr/>
          <p:nvPr/>
        </p:nvSpPr>
        <p:spPr>
          <a:xfrm>
            <a:off x="4600135" y="2813761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Vuokaaviosymboli: Liitin 23">
            <a:extLst>
              <a:ext uri="{FF2B5EF4-FFF2-40B4-BE49-F238E27FC236}">
                <a16:creationId xmlns:a16="http://schemas.microsoft.com/office/drawing/2014/main" id="{C5BE3DC5-DC70-4168-8152-C17312249CEA}"/>
              </a:ext>
            </a:extLst>
          </p:cNvPr>
          <p:cNvSpPr/>
          <p:nvPr/>
        </p:nvSpPr>
        <p:spPr>
          <a:xfrm>
            <a:off x="4473527" y="4089236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Vuokaaviosymboli: Liitin 24">
            <a:extLst>
              <a:ext uri="{FF2B5EF4-FFF2-40B4-BE49-F238E27FC236}">
                <a16:creationId xmlns:a16="http://schemas.microsoft.com/office/drawing/2014/main" id="{A18CD48A-861A-44B8-B145-7FBD99E6CCB2}"/>
              </a:ext>
            </a:extLst>
          </p:cNvPr>
          <p:cNvSpPr/>
          <p:nvPr/>
        </p:nvSpPr>
        <p:spPr>
          <a:xfrm>
            <a:off x="3541535" y="3066976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Vuokaaviosymboli: Liitin 25">
            <a:extLst>
              <a:ext uri="{FF2B5EF4-FFF2-40B4-BE49-F238E27FC236}">
                <a16:creationId xmlns:a16="http://schemas.microsoft.com/office/drawing/2014/main" id="{AA57E84D-51A8-4476-8BAF-B83F288F3F44}"/>
              </a:ext>
            </a:extLst>
          </p:cNvPr>
          <p:cNvSpPr/>
          <p:nvPr/>
        </p:nvSpPr>
        <p:spPr>
          <a:xfrm>
            <a:off x="5597777" y="2466538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Vuokaaviosymboli: Liitin 26">
            <a:extLst>
              <a:ext uri="{FF2B5EF4-FFF2-40B4-BE49-F238E27FC236}">
                <a16:creationId xmlns:a16="http://schemas.microsoft.com/office/drawing/2014/main" id="{4755C5D0-C4E4-4F69-8464-668B8D8C59FE}"/>
              </a:ext>
            </a:extLst>
          </p:cNvPr>
          <p:cNvSpPr/>
          <p:nvPr/>
        </p:nvSpPr>
        <p:spPr>
          <a:xfrm>
            <a:off x="5229665" y="3234058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Vuokaaviosymboli: Liitin 27">
            <a:extLst>
              <a:ext uri="{FF2B5EF4-FFF2-40B4-BE49-F238E27FC236}">
                <a16:creationId xmlns:a16="http://schemas.microsoft.com/office/drawing/2014/main" id="{57E1E5F1-4E04-4343-BC9E-8973BE7A66FA}"/>
              </a:ext>
            </a:extLst>
          </p:cNvPr>
          <p:cNvSpPr/>
          <p:nvPr/>
        </p:nvSpPr>
        <p:spPr>
          <a:xfrm>
            <a:off x="4640867" y="2122214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Vuokaaviosymboli: Liitin 28">
            <a:extLst>
              <a:ext uri="{FF2B5EF4-FFF2-40B4-BE49-F238E27FC236}">
                <a16:creationId xmlns:a16="http://schemas.microsoft.com/office/drawing/2014/main" id="{8224C1EC-5E12-4485-BF76-D669E03E6ADC}"/>
              </a:ext>
            </a:extLst>
          </p:cNvPr>
          <p:cNvSpPr/>
          <p:nvPr/>
        </p:nvSpPr>
        <p:spPr>
          <a:xfrm>
            <a:off x="5496948" y="3973371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Vuokaaviosymboli: Liitin 29">
            <a:extLst>
              <a:ext uri="{FF2B5EF4-FFF2-40B4-BE49-F238E27FC236}">
                <a16:creationId xmlns:a16="http://schemas.microsoft.com/office/drawing/2014/main" id="{24B0D2AF-A280-4C21-B89C-7C1520DD64AB}"/>
              </a:ext>
            </a:extLst>
          </p:cNvPr>
          <p:cNvSpPr/>
          <p:nvPr/>
        </p:nvSpPr>
        <p:spPr>
          <a:xfrm>
            <a:off x="4100735" y="1757293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Vuokaaviosymboli: Liitin 30">
            <a:extLst>
              <a:ext uri="{FF2B5EF4-FFF2-40B4-BE49-F238E27FC236}">
                <a16:creationId xmlns:a16="http://schemas.microsoft.com/office/drawing/2014/main" id="{22A92D07-E643-44D6-86B4-6F04AF230850}"/>
              </a:ext>
            </a:extLst>
          </p:cNvPr>
          <p:cNvSpPr/>
          <p:nvPr/>
        </p:nvSpPr>
        <p:spPr>
          <a:xfrm>
            <a:off x="4953594" y="2139460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Vuokaaviosymboli: Liitin 31">
            <a:extLst>
              <a:ext uri="{FF2B5EF4-FFF2-40B4-BE49-F238E27FC236}">
                <a16:creationId xmlns:a16="http://schemas.microsoft.com/office/drawing/2014/main" id="{15558846-CC0C-4EA3-AAD0-0F23C0E02655}"/>
              </a:ext>
            </a:extLst>
          </p:cNvPr>
          <p:cNvSpPr/>
          <p:nvPr/>
        </p:nvSpPr>
        <p:spPr>
          <a:xfrm>
            <a:off x="5657564" y="2980843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Vuokaaviosymboli: Liitin 32">
            <a:extLst>
              <a:ext uri="{FF2B5EF4-FFF2-40B4-BE49-F238E27FC236}">
                <a16:creationId xmlns:a16="http://schemas.microsoft.com/office/drawing/2014/main" id="{5E46DA77-B4E8-4FB7-B08F-F8215B7CF8BB}"/>
              </a:ext>
            </a:extLst>
          </p:cNvPr>
          <p:cNvSpPr/>
          <p:nvPr/>
        </p:nvSpPr>
        <p:spPr>
          <a:xfrm>
            <a:off x="4045622" y="4400960"/>
            <a:ext cx="253216" cy="253215"/>
          </a:xfrm>
          <a:prstGeom prst="flowChartConnector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Tähti: 6-sakarainen 33">
            <a:extLst>
              <a:ext uri="{FF2B5EF4-FFF2-40B4-BE49-F238E27FC236}">
                <a16:creationId xmlns:a16="http://schemas.microsoft.com/office/drawing/2014/main" id="{6754F502-1054-4FE7-8640-A3EA9E957BF9}"/>
              </a:ext>
            </a:extLst>
          </p:cNvPr>
          <p:cNvSpPr/>
          <p:nvPr/>
        </p:nvSpPr>
        <p:spPr>
          <a:xfrm>
            <a:off x="4726743" y="2451185"/>
            <a:ext cx="250868" cy="37982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Tähti: 6-sakarainen 34">
            <a:extLst>
              <a:ext uri="{FF2B5EF4-FFF2-40B4-BE49-F238E27FC236}">
                <a16:creationId xmlns:a16="http://schemas.microsoft.com/office/drawing/2014/main" id="{E2C9F5D8-872B-4883-A996-45709769F85A}"/>
              </a:ext>
            </a:extLst>
          </p:cNvPr>
          <p:cNvSpPr/>
          <p:nvPr/>
        </p:nvSpPr>
        <p:spPr>
          <a:xfrm>
            <a:off x="3460657" y="3348866"/>
            <a:ext cx="250868" cy="37982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88708C4-F594-4EDF-80DD-44319412B8BD}"/>
              </a:ext>
            </a:extLst>
          </p:cNvPr>
          <p:cNvSpPr txBox="1"/>
          <p:nvPr/>
        </p:nvSpPr>
        <p:spPr>
          <a:xfrm>
            <a:off x="6096000" y="5317588"/>
            <a:ext cx="126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X muuttuja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2B28A2AB-5853-4B6B-8194-5B824B21D7E6}"/>
              </a:ext>
            </a:extLst>
          </p:cNvPr>
          <p:cNvSpPr txBox="1"/>
          <p:nvPr/>
        </p:nvSpPr>
        <p:spPr>
          <a:xfrm>
            <a:off x="196948" y="1825625"/>
            <a:ext cx="126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 muuttuja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F1BAB520-8AAD-4834-9C0C-5621B0A0EC4E}"/>
              </a:ext>
            </a:extLst>
          </p:cNvPr>
          <p:cNvSpPr txBox="1"/>
          <p:nvPr/>
        </p:nvSpPr>
        <p:spPr>
          <a:xfrm>
            <a:off x="8634627" y="955336"/>
            <a:ext cx="2938982" cy="5355312"/>
          </a:xfrm>
          <a:prstGeom prst="rect">
            <a:avLst/>
          </a:prstGeom>
          <a:noFill/>
          <a:ln w="9525">
            <a:solidFill>
              <a:srgbClr val="ED820A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K-Lähimmän naapurin luokitin on toinen yleisesti käytetty luokittelumenetelmä.</a:t>
            </a:r>
          </a:p>
          <a:p>
            <a:endParaRPr lang="fi-FI" dirty="0"/>
          </a:p>
          <a:p>
            <a:r>
              <a:rPr lang="fi-FI" dirty="0"/>
              <a:t>Edellisessä esimerkissä testidataa verrattiin vain yhteen, kaikkein lähimpään datapisteeseen.</a:t>
            </a:r>
          </a:p>
          <a:p>
            <a:endParaRPr lang="fi-FI" dirty="0"/>
          </a:p>
          <a:p>
            <a:r>
              <a:rPr lang="fi-FI" dirty="0"/>
              <a:t>K-lähimmän naapurin luokitin vertaa testidataa K lähimpään datapisteeseen. Tästä joukosta ikään kuin äänienemmistöllä valikoituu arvo.</a:t>
            </a:r>
          </a:p>
          <a:p>
            <a:endParaRPr lang="fi-FI" dirty="0"/>
          </a:p>
          <a:p>
            <a:r>
              <a:rPr lang="fi-FI" dirty="0"/>
              <a:t>K on yleensä pieni, positiivinen kokonaisluku. 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05D4B20-E15A-448C-8CBC-CE266EE2BB3E}"/>
              </a:ext>
            </a:extLst>
          </p:cNvPr>
          <p:cNvSpPr txBox="1"/>
          <p:nvPr/>
        </p:nvSpPr>
        <p:spPr>
          <a:xfrm>
            <a:off x="1450736" y="5476336"/>
            <a:ext cx="4019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 = 3, eli valinta suoritetaan kolmen lähimmän arvon perusteella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812718E1-0D23-403B-A28B-11AD45DDEB0F}"/>
              </a:ext>
            </a:extLst>
          </p:cNvPr>
          <p:cNvSpPr/>
          <p:nvPr/>
        </p:nvSpPr>
        <p:spPr>
          <a:xfrm>
            <a:off x="3321734" y="3219127"/>
            <a:ext cx="601383" cy="595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F8895BCF-3AAB-4A8A-AF48-710BFD93C7F4}"/>
              </a:ext>
            </a:extLst>
          </p:cNvPr>
          <p:cNvSpPr/>
          <p:nvPr/>
        </p:nvSpPr>
        <p:spPr>
          <a:xfrm>
            <a:off x="4571413" y="2304841"/>
            <a:ext cx="601383" cy="595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73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C0F1D-0278-493D-BCEA-3461A996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Oppimateriaalin tekijät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841A49E0-DEAE-4983-BE5A-00355399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900"/>
            <a:ext cx="10751049" cy="23177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marL="457200" lvl="1" indent="0">
              <a:buNone/>
            </a:pPr>
            <a:r>
              <a:rPr lang="fi-FI" sz="1800" dirty="0"/>
              <a:t>Minna Tiainen Tampereen ammattikorkeakoulu ja Marko Vatanen Lapin ammattikorkeakoulu</a:t>
            </a:r>
          </a:p>
          <a:p>
            <a:pPr marL="914400" lvl="1" indent="-457200">
              <a:buAutoNum type="arabicPeriod"/>
            </a:pPr>
            <a:r>
              <a:rPr lang="fi-FI" sz="1800" dirty="0"/>
              <a:t>Vähäkainu, P., &amp; </a:t>
            </a:r>
            <a:r>
              <a:rPr lang="fi-FI" sz="1800" dirty="0" err="1"/>
              <a:t>Neittaanmäki</a:t>
            </a:r>
            <a:r>
              <a:rPr lang="fi-FI" sz="1800" dirty="0"/>
              <a:t>, P. (2018). Tekoäly terveydenhuollossa. </a:t>
            </a:r>
            <a:r>
              <a:rPr lang="fi-FI" sz="1800" i="1" dirty="0"/>
              <a:t>Informaatioteknologian tiedekunnan julkaisuja/Jyväskylän yliopisto</a:t>
            </a:r>
            <a:r>
              <a:rPr lang="fi-FI" sz="1800" dirty="0"/>
              <a:t>, (2018, 45).</a:t>
            </a:r>
          </a:p>
          <a:p>
            <a:pPr marL="914400" lvl="1" indent="-457200">
              <a:buAutoNum type="arabicPeriod"/>
            </a:pPr>
            <a:r>
              <a:rPr lang="fi-FI" sz="1800" dirty="0" err="1"/>
              <a:t>Neittaanmäki</a:t>
            </a:r>
            <a:r>
              <a:rPr lang="fi-FI" sz="1800" dirty="0"/>
              <a:t>, P., Tuominen, H., </a:t>
            </a:r>
            <a:r>
              <a:rPr lang="fi-FI" sz="1800" dirty="0" err="1"/>
              <a:t>Äyrämö</a:t>
            </a:r>
            <a:r>
              <a:rPr lang="fi-FI" sz="1800" dirty="0"/>
              <a:t>, S., Vähäkainu, P., &amp; Siukonen, T. (toim.) (2019). Tekoäly ja terveydenhuolto Suomessa.</a:t>
            </a:r>
          </a:p>
          <a:p>
            <a:pPr lvl="0"/>
            <a:endParaRPr lang="en-US" sz="1600" dirty="0"/>
          </a:p>
        </p:txBody>
      </p:sp>
      <p:sp>
        <p:nvSpPr>
          <p:cNvPr id="3" name="Suorakulmio 2">
            <a:hlinkClick r:id="rId2"/>
            <a:extLst>
              <a:ext uri="{FF2B5EF4-FFF2-40B4-BE49-F238E27FC236}">
                <a16:creationId xmlns:a16="http://schemas.microsoft.com/office/drawing/2014/main" id="{23749169-F5F9-4EC5-8F6A-F44FA97468F4}"/>
              </a:ext>
            </a:extLst>
          </p:cNvPr>
          <p:cNvSpPr/>
          <p:nvPr/>
        </p:nvSpPr>
        <p:spPr>
          <a:xfrm>
            <a:off x="5095982" y="4417888"/>
            <a:ext cx="3071973" cy="472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737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7C7A5E1E72AC64A83C56ED0BAD0B6C6" ma:contentTypeVersion="17" ma:contentTypeDescription="Luo uusi asiakirja." ma:contentTypeScope="" ma:versionID="4a1cb03677a6d46732d6121e65b243d0">
  <xsd:schema xmlns:xsd="http://www.w3.org/2001/XMLSchema" xmlns:xs="http://www.w3.org/2001/XMLSchema" xmlns:p="http://schemas.microsoft.com/office/2006/metadata/properties" xmlns:ns2="9925f18e-407e-420e-8571-51d983537b64" xmlns:ns3="908ba3c3-476d-49d9-9402-6f1fbb2f5e30" xmlns:ns4="4cb4f1c2-1b8e-491c-9abf-3ae89a5f0e6c" targetNamespace="http://schemas.microsoft.com/office/2006/metadata/properties" ma:root="true" ma:fieldsID="d28047b3fe853908707610cfc6a54c81" ns2:_="" ns3:_="" ns4:_="">
    <xsd:import namespace="9925f18e-407e-420e-8571-51d983537b64"/>
    <xsd:import namespace="908ba3c3-476d-49d9-9402-6f1fbb2f5e30"/>
    <xsd:import namespace="4cb4f1c2-1b8e-491c-9abf-3ae89a5f0e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5f18e-407e-420e-8571-51d983537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1b524aec-822c-496a-ac04-7365e57914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ba3c3-476d-49d9-9402-6f1fbb2f5e3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4f1c2-1b8e-491c-9abf-3ae89a5f0e6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1426921-d84d-4a9c-a5e0-227cc1da03b7}" ma:internalName="TaxCatchAll" ma:showField="CatchAllData" ma:web="908ba3c3-476d-49d9-9402-6f1fbb2f5e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b4f1c2-1b8e-491c-9abf-3ae89a5f0e6c" xsi:nil="true"/>
    <lcf76f155ced4ddcb4097134ff3c332f xmlns="9925f18e-407e-420e-8571-51d983537b6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D638B6-27EA-49CF-92FA-B235DCCF4D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25f18e-407e-420e-8571-51d983537b64"/>
    <ds:schemaRef ds:uri="908ba3c3-476d-49d9-9402-6f1fbb2f5e30"/>
    <ds:schemaRef ds:uri="4cb4f1c2-1b8e-491c-9abf-3ae89a5f0e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FF5CC-B426-4780-9489-BEDF7E2C4D59}">
  <ds:schemaRefs>
    <ds:schemaRef ds:uri="9925f18e-407e-420e-8571-51d983537b64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908ba3c3-476d-49d9-9402-6f1fbb2f5e30"/>
    <ds:schemaRef ds:uri="4cb4f1c2-1b8e-491c-9abf-3ae89a5f0e6c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9E1153F-BCE2-43E1-9077-456B514953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Laajakuva</PresentationFormat>
  <Paragraphs>45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Lato</vt:lpstr>
      <vt:lpstr>Office-teema</vt:lpstr>
      <vt:lpstr>Lähimmän naapurin luokitin</vt:lpstr>
      <vt:lpstr>Lähimmän naapurin luokitin</vt:lpstr>
      <vt:lpstr>Lähimmän naapurin luokitin</vt:lpstr>
      <vt:lpstr>Lähimmän naapurin luokitin</vt:lpstr>
      <vt:lpstr>K-Lähimmän naapurin luokitin</vt:lpstr>
      <vt:lpstr>Oppimateriaalin tekijät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Jenni Viljanen</dc:creator>
  <cp:lastModifiedBy>Minna Tiainen (TAMK)</cp:lastModifiedBy>
  <cp:revision>5</cp:revision>
  <dcterms:created xsi:type="dcterms:W3CDTF">2021-04-13T12:53:10Z</dcterms:created>
  <dcterms:modified xsi:type="dcterms:W3CDTF">2023-12-11T14:00:01Z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0x010100D7C7A5E1E72AC64A83C56ED0BAD0B6C6</vt:lpwstr>
  </property>
  <property fmtid="{D5CDD505-2E9C-101B-9397-08002B2CF9AE}" pid="3" name="MediaServiceImageTags">
    <vt:lpwstr/>
  </property>
</Properties>
</file>