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5"/>
  </p:sldMasterIdLst>
  <p:notesMasterIdLst>
    <p:notesMasterId r:id="rId41"/>
  </p:notesMasterIdLst>
  <p:sldIdLst>
    <p:sldId id="256" r:id="rId6"/>
    <p:sldId id="264" r:id="rId7"/>
    <p:sldId id="313" r:id="rId8"/>
    <p:sldId id="266" r:id="rId9"/>
    <p:sldId id="267" r:id="rId10"/>
    <p:sldId id="314" r:id="rId11"/>
    <p:sldId id="271" r:id="rId12"/>
    <p:sldId id="272" r:id="rId13"/>
    <p:sldId id="274" r:id="rId14"/>
    <p:sldId id="315" r:id="rId15"/>
    <p:sldId id="278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  <p:sldId id="311" r:id="rId28"/>
    <p:sldId id="294" r:id="rId29"/>
    <p:sldId id="299" r:id="rId30"/>
    <p:sldId id="301" r:id="rId31"/>
    <p:sldId id="302" r:id="rId32"/>
    <p:sldId id="303" r:id="rId33"/>
    <p:sldId id="316" r:id="rId34"/>
    <p:sldId id="305" r:id="rId35"/>
    <p:sldId id="306" r:id="rId36"/>
    <p:sldId id="307" r:id="rId37"/>
    <p:sldId id="308" r:id="rId38"/>
    <p:sldId id="309" r:id="rId39"/>
    <p:sldId id="310" r:id="rId4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Vaalea tyyli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1" autoAdjust="0"/>
    <p:restoredTop sz="85471" autoAdjust="0"/>
  </p:normalViewPr>
  <p:slideViewPr>
    <p:cSldViewPr snapToGrid="0">
      <p:cViewPr varScale="1">
        <p:scale>
          <a:sx n="56" d="100"/>
          <a:sy n="56" d="100"/>
        </p:scale>
        <p:origin x="108" y="10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presProps" Target="presProps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viewProps" Target="viewProps.xml"/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DE3DC-FFA5-4B06-8CE1-A4327DB2171A}" type="datetimeFigureOut">
              <a:rPr lang="fi-FI" smtClean="0"/>
              <a:t>22.10.2020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609CB-CAF6-4571-BA04-25E12737EA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26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https://energia.fi/files/3993/Tiittanen_Lammon_varastointi_Case_Helen_Kaukolampopaivat_2019_Vaasa.pdf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1F819-43F0-3246-9D96-F7758EDA6201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75178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https://yle.fi/uutiset/3-10602424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1F819-43F0-3246-9D96-F7758EDA6201}" type="slidenum">
              <a:rPr lang="fi-FI" smtClean="0"/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63648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F1F819-43F0-3246-9D96-F7758EDA6201}" type="slidenum">
              <a:rPr lang="fi-FI" smtClean="0"/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4650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https://ing.dk/artikel/solvarmen-siver-ud-nye-fjernvarmelagre-212978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CD252-49A5-4423-8B16-C8F681F392AC}" type="slidenum">
              <a:rPr lang="fi-FI" smtClean="0"/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8779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716506" y="6192671"/>
            <a:ext cx="966537" cy="365125"/>
          </a:xfrm>
        </p:spPr>
        <p:txBody>
          <a:bodyPr/>
          <a:lstStyle/>
          <a:p>
            <a:fld id="{308255F3-F20B-4B87-BA2E-E1B81D1F1716}" type="datetime1">
              <a:rPr lang="fi-FI" smtClean="0"/>
              <a:t>22.10.2020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 smtClean="0"/>
              <a:t>kiertotalousamk.fi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8747199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5603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03091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08944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08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9979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9979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8402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351338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fi-FI" dirty="0" smtClean="0"/>
              <a:t>Muokkaa tekstin perustyylejä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1640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98673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468606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402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älilehti_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D10074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 sz="2400"/>
          </a:p>
        </p:txBody>
      </p:sp>
      <p:pic>
        <p:nvPicPr>
          <p:cNvPr id="12" name="Kuva 11" descr="VAMK_logo_WHITE_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2" y="5498160"/>
            <a:ext cx="1348316" cy="727153"/>
          </a:xfrm>
          <a:prstGeom prst="rect">
            <a:avLst/>
          </a:prstGeom>
        </p:spPr>
      </p:pic>
      <p:sp>
        <p:nvSpPr>
          <p:cNvPr id="17" name="Otsikko 1"/>
          <p:cNvSpPr>
            <a:spLocks noGrp="1"/>
          </p:cNvSpPr>
          <p:nvPr>
            <p:ph type="title" hasCustomPrompt="1"/>
          </p:nvPr>
        </p:nvSpPr>
        <p:spPr>
          <a:xfrm>
            <a:off x="3139554" y="1853479"/>
            <a:ext cx="7630915" cy="2501413"/>
          </a:xfrm>
          <a:noFill/>
        </p:spPr>
        <p:txBody>
          <a:bodyPr anchor="ctr">
            <a:normAutofit/>
          </a:bodyPr>
          <a:lstStyle>
            <a:lvl1pPr algn="l">
              <a:defRPr sz="4800" b="1" u="none" cap="none">
                <a:solidFill>
                  <a:schemeClr val="bg1"/>
                </a:solidFill>
              </a:defRPr>
            </a:lvl1pPr>
          </a:lstStyle>
          <a:p>
            <a:r>
              <a:rPr lang="fi-FI" dirty="0" smtClean="0"/>
              <a:t>MUOKKAA PERUSTYYLEJÄ NAPS.</a:t>
            </a:r>
            <a:endParaRPr lang="fi-FI" dirty="0"/>
          </a:p>
        </p:txBody>
      </p:sp>
      <p:sp>
        <p:nvSpPr>
          <p:cNvPr id="18" name="Tekstin paikkamerkki 2"/>
          <p:cNvSpPr>
            <a:spLocks noGrp="1"/>
          </p:cNvSpPr>
          <p:nvPr>
            <p:ph type="body" idx="1"/>
          </p:nvPr>
        </p:nvSpPr>
        <p:spPr>
          <a:xfrm>
            <a:off x="3141301" y="4353543"/>
            <a:ext cx="7629168" cy="881423"/>
          </a:xfrm>
          <a:noFill/>
          <a:ln>
            <a:noFill/>
          </a:ln>
        </p:spPr>
        <p:txBody>
          <a:bodyPr anchor="ctr"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57266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61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 smtClean="0"/>
              <a:t>Muokkaa tekstin perustyylejä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53E9E-8905-47D9-8774-71C2D0812B6B}" type="datetime1">
              <a:rPr lang="fi-FI" smtClean="0"/>
              <a:t>22.10.2020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19267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 smtClean="0"/>
              <a:t>kiertotalousamk.fi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966C3-9558-4BBB-9775-7D1DA6AA08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71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701" r:id="rId3"/>
    <p:sldLayoutId id="2147483692" r:id="rId4"/>
    <p:sldLayoutId id="2147483693" r:id="rId5"/>
    <p:sldLayoutId id="2147483702" r:id="rId6"/>
    <p:sldLayoutId id="2147483695" r:id="rId7"/>
    <p:sldLayoutId id="2147483704" r:id="rId8"/>
  </p:sldLayoutIdLst>
  <p:timing>
    <p:tnLst>
      <p:par>
        <p:cTn id="1" dur="indefinite" restart="never" nodeType="tmRoot"/>
      </p:par>
    </p:tnLst>
  </p:timing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icrosoft Sans Serif" panose="020B0604020202020204" pitchFamily="34" charset="0"/>
          <a:ea typeface="Microsoft Sans Serif" panose="020B0604020202020204" pitchFamily="34" charset="0"/>
          <a:cs typeface="Microsoft Sans Serif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uutiset/3-11556904" TargetMode="External"/><Relationship Id="rId2" Type="http://schemas.openxmlformats.org/officeDocument/2006/relationships/hyperlink" Target="https://www.vv.fi/2019/09/20/massiivinen-maanalainen-energiavarasto-vaasan-vaskiluotoon/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finnspring.fi/ajankohtaista/2020/06/26/finn-springill%C3%A4-nautittiin-viime-talvena-edellisen-kes%C3%A4n-l%C3%A4mm%C3%B6st%C3%A4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wedavia.se/arlanda/miljo/akvifaren/#gref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arcon-sunmark.com/cases/vojens-district-heatin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m.wikimedia.org/wiki/File:Solar_heating_marstal.1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tt.fi/inf/pdf/tiedotteet/2003/T2199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nergia.fi/files/3993/Tiittanen_Lammon_varastointi_Case_Helen_Kaukolampopaivat_2019_Vaasa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Lämmön varastointi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855179"/>
          </a:xfrm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0,25 op</a:t>
            </a:r>
          </a:p>
          <a:p>
            <a:r>
              <a:rPr lang="fi-FI" dirty="0" smtClean="0"/>
              <a:t>Luentomateriaali + luentolasku</a:t>
            </a:r>
          </a:p>
          <a:p>
            <a:r>
              <a:rPr lang="fi-FI" dirty="0" smtClean="0"/>
              <a:t>Energiatekniikka</a:t>
            </a:r>
          </a:p>
          <a:p>
            <a:r>
              <a:rPr lang="fi-FI" dirty="0" smtClean="0"/>
              <a:t>Kiertotalousosaamista </a:t>
            </a:r>
            <a:r>
              <a:rPr lang="fi-FI" dirty="0" smtClean="0"/>
              <a:t>ammattikorkeakouluihin</a:t>
            </a:r>
          </a:p>
          <a:p>
            <a:r>
              <a:rPr lang="fi-FI" dirty="0" smtClean="0"/>
              <a:t>Asseri Laitinen, Vaasan ammattikorkeakoulu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DBEC-BDFD-41C9-A00C-68FA1EF50EC5}" type="datetime1">
              <a:rPr lang="fi-FI" smtClean="0"/>
              <a:t>22.10.2020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228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26576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 smtClean="0"/>
              <a:t>Uusimmat lämpövarastoprojektit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925286" y="1173256"/>
            <a:ext cx="3450771" cy="4954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/>
              <a:t>Mustikkamaan lämpövarasto, </a:t>
            </a:r>
            <a:r>
              <a:rPr lang="fi-FI" b="1" dirty="0" smtClean="0"/>
              <a:t>Helsinki</a:t>
            </a:r>
          </a:p>
          <a:p>
            <a:r>
              <a:rPr lang="fi-FI" dirty="0" smtClean="0"/>
              <a:t>260 000 m</a:t>
            </a:r>
            <a:r>
              <a:rPr lang="fi-FI" baseline="30000" dirty="0" smtClean="0"/>
              <a:t>3</a:t>
            </a:r>
          </a:p>
          <a:p>
            <a:r>
              <a:rPr lang="fi-FI" dirty="0" smtClean="0"/>
              <a:t>120 MW, 11,6 </a:t>
            </a:r>
            <a:r>
              <a:rPr lang="fi-FI" dirty="0" err="1" smtClean="0"/>
              <a:t>GWh</a:t>
            </a:r>
            <a:endParaRPr lang="fi-FI" dirty="0" smtClean="0"/>
          </a:p>
          <a:p>
            <a:pPr lvl="1"/>
            <a:r>
              <a:rPr lang="fi-FI" dirty="0" smtClean="0"/>
              <a:t>~ 4 vrk purku</a:t>
            </a:r>
          </a:p>
          <a:p>
            <a:r>
              <a:rPr lang="fi-FI" dirty="0" smtClean="0"/>
              <a:t>15 M€</a:t>
            </a:r>
          </a:p>
          <a:p>
            <a:pPr lvl="1"/>
            <a:endParaRPr lang="fi-FI" dirty="0" smtClean="0"/>
          </a:p>
          <a:p>
            <a:endParaRPr lang="fi-FI" dirty="0" smtClean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1" y="1173256"/>
            <a:ext cx="3265714" cy="391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b="1" dirty="0" smtClean="0"/>
              <a:t>Vaskiluodon lämpövarasto,  Vaasa</a:t>
            </a:r>
          </a:p>
          <a:p>
            <a:r>
              <a:rPr lang="fi-FI" dirty="0" smtClean="0"/>
              <a:t>210 000 m</a:t>
            </a:r>
            <a:r>
              <a:rPr lang="fi-FI" baseline="30000" dirty="0" smtClean="0"/>
              <a:t>3</a:t>
            </a:r>
            <a:endParaRPr lang="fi-FI" dirty="0" smtClean="0"/>
          </a:p>
          <a:p>
            <a:r>
              <a:rPr lang="fi-FI" dirty="0" smtClean="0"/>
              <a:t>100 MW, 7-9 </a:t>
            </a:r>
            <a:r>
              <a:rPr lang="fi-FI" dirty="0" err="1" smtClean="0"/>
              <a:t>GWh</a:t>
            </a:r>
            <a:endParaRPr lang="fi-FI" dirty="0" smtClean="0"/>
          </a:p>
          <a:p>
            <a:pPr lvl="1"/>
            <a:r>
              <a:rPr lang="fi-FI" dirty="0"/>
              <a:t>~ 4 vrk </a:t>
            </a:r>
            <a:r>
              <a:rPr lang="fi-FI" dirty="0" smtClean="0"/>
              <a:t>purku</a:t>
            </a:r>
          </a:p>
          <a:p>
            <a:r>
              <a:rPr lang="fi-FI" dirty="0" smtClean="0"/>
              <a:t>5 M€</a:t>
            </a:r>
            <a:endParaRPr lang="fi-FI" dirty="0"/>
          </a:p>
          <a:p>
            <a:endParaRPr lang="fi-FI" dirty="0"/>
          </a:p>
        </p:txBody>
      </p:sp>
      <p:sp>
        <p:nvSpPr>
          <p:cNvPr id="5" name="Suorakulmio 4"/>
          <p:cNvSpPr/>
          <p:nvPr/>
        </p:nvSpPr>
        <p:spPr>
          <a:xfrm>
            <a:off x="1081533" y="4848694"/>
            <a:ext cx="658904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2400" dirty="0"/>
              <a:t>Vuorokausi/viikkovarastointiin (ei kausivarastointia)</a:t>
            </a:r>
          </a:p>
          <a:p>
            <a:r>
              <a:rPr lang="fi-FI" sz="2400" dirty="0"/>
              <a:t>Vanhoja, 1990-luvulla tyhjennettyjä öljyvarastoja</a:t>
            </a:r>
          </a:p>
          <a:p>
            <a:r>
              <a:rPr lang="fi-FI" sz="2400" dirty="0"/>
              <a:t>Latauslämpötila </a:t>
            </a:r>
            <a:r>
              <a:rPr lang="fi-FI" sz="2400" dirty="0" smtClean="0"/>
              <a:t>~45 </a:t>
            </a:r>
            <a:r>
              <a:rPr lang="fi-FI" sz="2400" dirty="0" smtClean="0">
                <a:latin typeface="Palatino Linotype" panose="02040502050505030304" pitchFamily="18" charset="0"/>
              </a:rPr>
              <a:t>°</a:t>
            </a:r>
            <a:r>
              <a:rPr lang="fi-FI" sz="2400" dirty="0" smtClean="0"/>
              <a:t>C -&gt; 90 </a:t>
            </a:r>
            <a:r>
              <a:rPr lang="fi-FI" sz="2400" dirty="0">
                <a:latin typeface="Palatino Linotype" panose="02040502050505030304" pitchFamily="18" charset="0"/>
              </a:rPr>
              <a:t>°</a:t>
            </a:r>
            <a:r>
              <a:rPr lang="fi-FI" sz="2400" dirty="0"/>
              <a:t>C</a:t>
            </a:r>
          </a:p>
          <a:p>
            <a:endParaRPr lang="fi-FI" sz="2400" dirty="0"/>
          </a:p>
        </p:txBody>
      </p:sp>
      <p:sp>
        <p:nvSpPr>
          <p:cNvPr id="7" name="Tekstiruutu 6"/>
          <p:cNvSpPr txBox="1"/>
          <p:nvPr/>
        </p:nvSpPr>
        <p:spPr>
          <a:xfrm>
            <a:off x="5108121" y="5842337"/>
            <a:ext cx="65214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Tiittanen, J. 2019: </a:t>
            </a:r>
            <a:r>
              <a:rPr lang="fi-FI" sz="1200" i="1" dirty="0" smtClean="0"/>
              <a:t>Lämmön varastointi – Case Helen Oy</a:t>
            </a:r>
            <a:r>
              <a:rPr lang="fi-FI" sz="1200" dirty="0" smtClean="0"/>
              <a:t>. Kaukolämpöpäivät Vaasa 29.8.2019</a:t>
            </a:r>
          </a:p>
          <a:p>
            <a:endParaRPr lang="fi-FI" sz="1200" dirty="0" smtClean="0"/>
          </a:p>
          <a:p>
            <a:r>
              <a:rPr lang="fi-FI" sz="1200" dirty="0" smtClean="0">
                <a:hlinkClick r:id="rId2"/>
              </a:rPr>
              <a:t>https://www.vv.fi/2019/09/20/massiivinen-maanalainen-energiavarasto-vaasan-vaskiluotoon/</a:t>
            </a:r>
            <a:endParaRPr lang="fi-FI" sz="1200" dirty="0" smtClean="0"/>
          </a:p>
          <a:p>
            <a:endParaRPr lang="fi-FI" sz="1200" dirty="0"/>
          </a:p>
          <a:p>
            <a:r>
              <a:rPr lang="fi-FI" sz="1200" dirty="0">
                <a:hlinkClick r:id="rId3"/>
              </a:rPr>
              <a:t>https://</a:t>
            </a:r>
            <a:r>
              <a:rPr lang="fi-FI" sz="1200" dirty="0" smtClean="0">
                <a:hlinkClick r:id="rId3"/>
              </a:rPr>
              <a:t>yle.fi/uutiset/3-11556904</a:t>
            </a:r>
            <a:r>
              <a:rPr lang="fi-FI" sz="1200" dirty="0" smtClean="0"/>
              <a:t>  </a:t>
            </a:r>
            <a:endParaRPr lang="fi-FI" sz="1200" dirty="0"/>
          </a:p>
        </p:txBody>
      </p:sp>
      <p:sp>
        <p:nvSpPr>
          <p:cNvPr id="8" name="Sisällön paikkamerkki 3"/>
          <p:cNvSpPr txBox="1">
            <a:spLocks/>
          </p:cNvSpPr>
          <p:nvPr/>
        </p:nvSpPr>
        <p:spPr>
          <a:xfrm>
            <a:off x="8447314" y="1161139"/>
            <a:ext cx="3265714" cy="391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b="1" dirty="0" smtClean="0"/>
              <a:t>Kuninkaalan kalliolouhos,   Vantaa</a:t>
            </a:r>
          </a:p>
          <a:p>
            <a:r>
              <a:rPr lang="fi-FI" dirty="0" smtClean="0"/>
              <a:t>1 000 000 m</a:t>
            </a:r>
            <a:r>
              <a:rPr lang="fi-FI" baseline="30000" dirty="0" smtClean="0"/>
              <a:t>3</a:t>
            </a:r>
            <a:endParaRPr lang="fi-FI" dirty="0" smtClean="0"/>
          </a:p>
          <a:p>
            <a:r>
              <a:rPr lang="fi-FI" dirty="0"/>
              <a:t>2</a:t>
            </a:r>
            <a:r>
              <a:rPr lang="fi-FI" dirty="0" smtClean="0"/>
              <a:t>00 MW, 90 </a:t>
            </a:r>
            <a:r>
              <a:rPr lang="fi-FI" dirty="0" err="1" smtClean="0"/>
              <a:t>GWh</a:t>
            </a:r>
            <a:endParaRPr lang="fi-FI" dirty="0" smtClean="0"/>
          </a:p>
          <a:p>
            <a:r>
              <a:rPr lang="fi-FI" dirty="0" smtClean="0"/>
              <a:t>140 </a:t>
            </a:r>
            <a:r>
              <a:rPr lang="fi-FI" dirty="0" smtClean="0">
                <a:latin typeface="Palatino Linotype" panose="02040502050505030304" pitchFamily="18" charset="0"/>
              </a:rPr>
              <a:t>°</a:t>
            </a:r>
            <a:r>
              <a:rPr lang="fi-FI" dirty="0" smtClean="0"/>
              <a:t>C vesi</a:t>
            </a:r>
          </a:p>
          <a:p>
            <a:pPr lvl="1"/>
            <a:r>
              <a:rPr lang="fi-FI" dirty="0" smtClean="0"/>
              <a:t>(paineistettu, jotta ei kiehu)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6" name="Oikea aaltosulje 5"/>
          <p:cNvSpPr/>
          <p:nvPr/>
        </p:nvSpPr>
        <p:spPr>
          <a:xfrm rot="5400000" flipV="1">
            <a:off x="4245426" y="1181678"/>
            <a:ext cx="261263" cy="6758874"/>
          </a:xfrm>
          <a:prstGeom prst="rightBrac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0" name="Suora yhdysviiva 9"/>
          <p:cNvCxnSpPr/>
          <p:nvPr/>
        </p:nvCxnSpPr>
        <p:spPr>
          <a:xfrm flipV="1">
            <a:off x="838200" y="2362200"/>
            <a:ext cx="10515600" cy="4354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uora yhdysviiva 10"/>
          <p:cNvCxnSpPr/>
          <p:nvPr/>
        </p:nvCxnSpPr>
        <p:spPr>
          <a:xfrm>
            <a:off x="4212773" y="1262743"/>
            <a:ext cx="0" cy="31677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uora yhdysviiva 15"/>
          <p:cNvCxnSpPr/>
          <p:nvPr/>
        </p:nvCxnSpPr>
        <p:spPr>
          <a:xfrm>
            <a:off x="8033659" y="1262743"/>
            <a:ext cx="0" cy="316774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371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Vuorokausi/viikkolämpövarastot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smtClean="0"/>
              <a:t>Optimaalista energiantuotantoa:</a:t>
            </a:r>
          </a:p>
          <a:p>
            <a:pPr lvl="1"/>
            <a:r>
              <a:rPr lang="fi-FI" dirty="0" smtClean="0"/>
              <a:t>Kun sähkön markkinahinta on korkea, mutta kaupungin lämmöntarve vähäinen</a:t>
            </a:r>
          </a:p>
          <a:p>
            <a:pPr lvl="2"/>
            <a:r>
              <a:rPr lang="fi-FI" dirty="0" smtClean="0"/>
              <a:t>Yhteistuotantolaitoksen (=CHP-laitos), joka tuottaa päätuotteena sähköä ja sivussa lämpöä, kannattavuus nousee, kun saa lämmön talteen (helpompi/halvempi varastoida kuin sähkö)</a:t>
            </a:r>
          </a:p>
          <a:p>
            <a:pPr lvl="2"/>
            <a:r>
              <a:rPr lang="fi-FI" dirty="0" smtClean="0"/>
              <a:t>Päivällä lämmöntarve on pienempi kuin yöllä =&gt; laitos voi silti toimia täydellä teholla, sillä ylimääräisen lämmön saa varastoon</a:t>
            </a:r>
          </a:p>
          <a:p>
            <a:pPr lvl="1"/>
            <a:r>
              <a:rPr lang="fi-FI" dirty="0" smtClean="0"/>
              <a:t>Isot lämpöpumput voivat tehdä halvan sähkön aikaan lämpöä varastoon</a:t>
            </a:r>
          </a:p>
          <a:p>
            <a:pPr marL="609585" lvl="1" indent="0">
              <a:buNone/>
            </a:pPr>
            <a:endParaRPr lang="fi-FI" dirty="0" smtClean="0"/>
          </a:p>
          <a:p>
            <a:r>
              <a:rPr lang="fi-FI" dirty="0" smtClean="0"/>
              <a:t>Vähentää erillislämmöntuotantoa (pienet öljy/maakaasukattilat), kun varastoitua lämpöä voidaan hyödyntää pienen laitoksen käynnistymisen sijaan</a:t>
            </a:r>
          </a:p>
        </p:txBody>
      </p:sp>
    </p:spTree>
    <p:extLst>
      <p:ext uri="{BB962C8B-B14F-4D97-AF65-F5344CB8AC3E}">
        <p14:creationId xmlns:p14="http://schemas.microsoft.com/office/powerpoint/2010/main" val="2077188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Laskuesimerkki, Mustikkamaa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Mistä Mustikkamaan lämpövaraston lataus/purkuenergia (11,6 </a:t>
            </a:r>
            <a:r>
              <a:rPr lang="fi-FI" dirty="0" err="1" smtClean="0">
                <a:solidFill>
                  <a:srgbClr val="FF0000"/>
                </a:solidFill>
              </a:rPr>
              <a:t>GWh</a:t>
            </a:r>
            <a:r>
              <a:rPr lang="fi-FI" dirty="0" smtClean="0">
                <a:solidFill>
                  <a:srgbClr val="FF0000"/>
                </a:solidFill>
              </a:rPr>
              <a:t>) ja –teho (120 MW) tulevat?</a:t>
            </a:r>
          </a:p>
          <a:p>
            <a:pPr marL="0" indent="0">
              <a:buNone/>
            </a:pPr>
            <a:endParaRPr lang="fi-FI" sz="1867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b="1" u="sng" dirty="0" smtClean="0">
                <a:solidFill>
                  <a:srgbClr val="FF0000"/>
                </a:solidFill>
              </a:rPr>
              <a:t>Yritä laskea ensin itse! </a:t>
            </a:r>
            <a:r>
              <a:rPr lang="fi-FI" dirty="0" smtClean="0">
                <a:solidFill>
                  <a:srgbClr val="FF0000"/>
                </a:solidFill>
              </a:rPr>
              <a:t>Ratkaisumalli löytyy seuraavista dioista kohta kohdalta.</a:t>
            </a: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859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Laskuesimerkki, Mustikkamaa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i-FI" dirty="0" smtClean="0">
                    <a:solidFill>
                      <a:srgbClr val="FF0000"/>
                    </a:solidFill>
                  </a:rPr>
                  <a:t>Mistä Mustikkamaan lämpövaraston lataus/purkuenergia (</a:t>
                </a:r>
                <a:r>
                  <a:rPr lang="fi-FI" b="1" u="sng" dirty="0" smtClean="0">
                    <a:solidFill>
                      <a:srgbClr val="FF0000"/>
                    </a:solidFill>
                  </a:rPr>
                  <a:t>11,6 </a:t>
                </a:r>
                <a:r>
                  <a:rPr lang="fi-FI" b="1" u="sng" dirty="0" err="1" smtClean="0">
                    <a:solidFill>
                      <a:srgbClr val="FF0000"/>
                    </a:solidFill>
                  </a:rPr>
                  <a:t>GWh</a:t>
                </a:r>
                <a:r>
                  <a:rPr lang="fi-FI" dirty="0" smtClean="0">
                    <a:solidFill>
                      <a:srgbClr val="FF0000"/>
                    </a:solidFill>
                  </a:rPr>
                  <a:t>) ja –teho (120 MW) tulevat?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Varastoidun energian määrä saadaan kaavalla </a:t>
                </a:r>
                <a14:m>
                  <m:oMath xmlns:m="http://schemas.openxmlformats.org/officeDocument/2006/math"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∗∆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endParaRPr lang="fi-FI" sz="1867" dirty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fi-F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43" r="-185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7638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Laskuesimerkki, Mustikkamaa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i-FI" dirty="0" smtClean="0">
                    <a:solidFill>
                      <a:srgbClr val="FF0000"/>
                    </a:solidFill>
                  </a:rPr>
                  <a:t>Mistä Mustikkamaan lämpövaraston lataus/purkuenergia (</a:t>
                </a:r>
                <a:r>
                  <a:rPr lang="fi-FI" b="1" u="sng" dirty="0">
                    <a:solidFill>
                      <a:srgbClr val="FF0000"/>
                    </a:solidFill>
                  </a:rPr>
                  <a:t>11,6 </a:t>
                </a:r>
                <a:r>
                  <a:rPr lang="fi-FI" b="1" u="sng" dirty="0" err="1">
                    <a:solidFill>
                      <a:srgbClr val="FF0000"/>
                    </a:solidFill>
                  </a:rPr>
                  <a:t>GWh</a:t>
                </a:r>
                <a:r>
                  <a:rPr lang="fi-FI" dirty="0" smtClean="0">
                    <a:solidFill>
                      <a:srgbClr val="FF0000"/>
                    </a:solidFill>
                  </a:rPr>
                  <a:t>) ja –teho (120 MW) tulevat?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Varastoidun energian määrä saadaan kaavalla </a:t>
                </a:r>
                <a14:m>
                  <m:oMath xmlns:m="http://schemas.openxmlformats.org/officeDocument/2006/math"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∗∆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endParaRPr lang="fi-FI" sz="1867" dirty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i-FI" sz="1867" i="1" dirty="0" err="1">
                    <a:solidFill>
                      <a:srgbClr val="FF0000"/>
                    </a:solidFill>
                  </a:rPr>
                  <a:t>m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=</a:t>
                </a:r>
                <a:endParaRPr lang="fi-FI" sz="1867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43" r="-185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2605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Laskuesimerkki, Mustikkamaa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i-FI" dirty="0" smtClean="0">
                    <a:solidFill>
                      <a:srgbClr val="FF0000"/>
                    </a:solidFill>
                  </a:rPr>
                  <a:t>Mistä Mustikkamaan lämpövaraston lataus/purkuenergia (</a:t>
                </a:r>
                <a:r>
                  <a:rPr lang="fi-FI" b="1" u="sng" dirty="0">
                    <a:solidFill>
                      <a:srgbClr val="FF0000"/>
                    </a:solidFill>
                  </a:rPr>
                  <a:t>11,6 </a:t>
                </a:r>
                <a:r>
                  <a:rPr lang="fi-FI" b="1" u="sng" dirty="0" err="1">
                    <a:solidFill>
                      <a:srgbClr val="FF0000"/>
                    </a:solidFill>
                  </a:rPr>
                  <a:t>GWh</a:t>
                </a:r>
                <a:r>
                  <a:rPr lang="fi-FI" dirty="0" smtClean="0">
                    <a:solidFill>
                      <a:srgbClr val="FF0000"/>
                    </a:solidFill>
                  </a:rPr>
                  <a:t>) ja –teho (120 MW) tulevat?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Varastoidun energian määrä saadaan kaavalla </a:t>
                </a:r>
                <a14:m>
                  <m:oMath xmlns:m="http://schemas.openxmlformats.org/officeDocument/2006/math"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∗∆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endParaRPr lang="fi-FI" sz="1867" dirty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i-FI" sz="1867" i="1" dirty="0" err="1">
                    <a:solidFill>
                      <a:srgbClr val="FF0000"/>
                    </a:solidFill>
                  </a:rPr>
                  <a:t>m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= </a:t>
                </a:r>
                <a:r>
                  <a:rPr lang="fi-FI" sz="1867" i="1" dirty="0" err="1">
                    <a:solidFill>
                      <a:srgbClr val="FF0000"/>
                    </a:solidFill>
                  </a:rPr>
                  <a:t>V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dirty="0">
                    <a:solidFill>
                      <a:srgbClr val="FF0000"/>
                    </a:solidFill>
                  </a:rPr>
                  <a:t> * </a:t>
                </a:r>
                <a:r>
                  <a:rPr lang="el-GR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ρ</a:t>
                </a:r>
                <a:r>
                  <a:rPr lang="fi-FI" sz="1867" baseline="-25000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vesi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 =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</a:t>
                </a:r>
                <a:r>
                  <a:rPr lang="fi-FI" sz="1867" dirty="0">
                    <a:solidFill>
                      <a:srgbClr val="FF0000"/>
                    </a:solidFill>
                  </a:rPr>
                  <a:t>260 000 000 l * 1 kg/l = 260 000 000 kg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43" r="-185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7671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Laskuesimerkki, Mustikkamaa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i-FI" dirty="0" smtClean="0">
                    <a:solidFill>
                      <a:srgbClr val="FF0000"/>
                    </a:solidFill>
                  </a:rPr>
                  <a:t>Mistä Mustikkamaan lämpövaraston lataus/purkuenergia (</a:t>
                </a:r>
                <a:r>
                  <a:rPr lang="fi-FI" b="1" u="sng" dirty="0">
                    <a:solidFill>
                      <a:srgbClr val="FF0000"/>
                    </a:solidFill>
                  </a:rPr>
                  <a:t>11,6 </a:t>
                </a:r>
                <a:r>
                  <a:rPr lang="fi-FI" b="1" u="sng" dirty="0" err="1">
                    <a:solidFill>
                      <a:srgbClr val="FF0000"/>
                    </a:solidFill>
                  </a:rPr>
                  <a:t>GWh</a:t>
                </a:r>
                <a:r>
                  <a:rPr lang="fi-FI" dirty="0" smtClean="0">
                    <a:solidFill>
                      <a:srgbClr val="FF0000"/>
                    </a:solidFill>
                  </a:rPr>
                  <a:t>) ja –teho (120 MW) tulevat?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Varastoidun energian määrä saadaan kaavalla </a:t>
                </a:r>
                <a14:m>
                  <m:oMath xmlns:m="http://schemas.openxmlformats.org/officeDocument/2006/math"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∗∆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endParaRPr lang="fi-FI" sz="1867" dirty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i-FI" sz="1867" i="1" dirty="0" err="1">
                    <a:solidFill>
                      <a:srgbClr val="FF0000"/>
                    </a:solidFill>
                  </a:rPr>
                  <a:t>m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= </a:t>
                </a:r>
                <a:r>
                  <a:rPr lang="fi-FI" sz="1867" i="1" dirty="0" err="1">
                    <a:solidFill>
                      <a:srgbClr val="FF0000"/>
                    </a:solidFill>
                  </a:rPr>
                  <a:t>V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dirty="0">
                    <a:solidFill>
                      <a:srgbClr val="FF0000"/>
                    </a:solidFill>
                  </a:rPr>
                  <a:t> * </a:t>
                </a:r>
                <a:r>
                  <a:rPr lang="el-GR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ρ</a:t>
                </a:r>
                <a:r>
                  <a:rPr lang="fi-FI" sz="1867" baseline="-25000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vesi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 =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</a:t>
                </a:r>
                <a:r>
                  <a:rPr lang="fi-FI" sz="1867" dirty="0">
                    <a:solidFill>
                      <a:srgbClr val="FF0000"/>
                    </a:solidFill>
                  </a:rPr>
                  <a:t>260 000 000 l * 1 kg/l = 260 000 000 kg</a:t>
                </a:r>
              </a:p>
              <a:p>
                <a:pPr marL="0" indent="0">
                  <a:buNone/>
                </a:pPr>
                <a:r>
                  <a:rPr lang="fi-FI" sz="1867" i="1" dirty="0" err="1">
                    <a:solidFill>
                      <a:srgbClr val="FF0000"/>
                    </a:solidFill>
                  </a:rPr>
                  <a:t>C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=</a:t>
                </a:r>
                <a:endParaRPr lang="fi-FI" sz="1867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43" r="-185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96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Laskuesimerkki, Mustikkamaa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i-FI" dirty="0" smtClean="0">
                    <a:solidFill>
                      <a:srgbClr val="FF0000"/>
                    </a:solidFill>
                  </a:rPr>
                  <a:t>Mistä Mustikkamaan lämpövaraston lataus/purkuenergia (</a:t>
                </a:r>
                <a:r>
                  <a:rPr lang="fi-FI" b="1" u="sng" dirty="0">
                    <a:solidFill>
                      <a:srgbClr val="FF0000"/>
                    </a:solidFill>
                  </a:rPr>
                  <a:t>11,6 </a:t>
                </a:r>
                <a:r>
                  <a:rPr lang="fi-FI" b="1" u="sng" dirty="0" err="1">
                    <a:solidFill>
                      <a:srgbClr val="FF0000"/>
                    </a:solidFill>
                  </a:rPr>
                  <a:t>GWh</a:t>
                </a:r>
                <a:r>
                  <a:rPr lang="fi-FI" dirty="0" smtClean="0">
                    <a:solidFill>
                      <a:srgbClr val="FF0000"/>
                    </a:solidFill>
                  </a:rPr>
                  <a:t>) ja –teho (120 MW) tulevat?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Varastoidun energian määrä saadaan kaavalla </a:t>
                </a:r>
                <a14:m>
                  <m:oMath xmlns:m="http://schemas.openxmlformats.org/officeDocument/2006/math"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∗∆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endParaRPr lang="fi-FI" sz="1867" dirty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i-FI" sz="1867" i="1" dirty="0" err="1">
                    <a:solidFill>
                      <a:srgbClr val="FF0000"/>
                    </a:solidFill>
                  </a:rPr>
                  <a:t>m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= </a:t>
                </a:r>
                <a:r>
                  <a:rPr lang="fi-FI" sz="1867" i="1" dirty="0" err="1">
                    <a:solidFill>
                      <a:srgbClr val="FF0000"/>
                    </a:solidFill>
                  </a:rPr>
                  <a:t>V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dirty="0">
                    <a:solidFill>
                      <a:srgbClr val="FF0000"/>
                    </a:solidFill>
                  </a:rPr>
                  <a:t> * </a:t>
                </a:r>
                <a:r>
                  <a:rPr lang="el-GR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ρ</a:t>
                </a:r>
                <a:r>
                  <a:rPr lang="fi-FI" sz="1867" baseline="-25000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vesi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 =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</a:t>
                </a:r>
                <a:r>
                  <a:rPr lang="fi-FI" sz="1867" dirty="0">
                    <a:solidFill>
                      <a:srgbClr val="FF0000"/>
                    </a:solidFill>
                  </a:rPr>
                  <a:t>260 000 000 l * 1 kg/l = 260 000 000 kg</a:t>
                </a:r>
              </a:p>
              <a:p>
                <a:pPr marL="0" indent="0">
                  <a:buNone/>
                </a:pPr>
                <a:r>
                  <a:rPr lang="fi-FI" sz="1867" i="1" dirty="0" err="1">
                    <a:solidFill>
                      <a:srgbClr val="FF0000"/>
                    </a:solidFill>
                  </a:rPr>
                  <a:t>C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= </a:t>
                </a:r>
                <a:r>
                  <a:rPr lang="fi-FI" sz="1867" dirty="0">
                    <a:solidFill>
                      <a:srgbClr val="FF0000"/>
                    </a:solidFill>
                  </a:rPr>
                  <a:t>4,18 kJ/(kg*K)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43" r="-185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5206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Laskuesimerkki, Mustikkamaa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i-FI" dirty="0" smtClean="0">
                    <a:solidFill>
                      <a:srgbClr val="FF0000"/>
                    </a:solidFill>
                  </a:rPr>
                  <a:t>Mistä Mustikkamaan lämpövaraston lataus/purkuenergia (</a:t>
                </a:r>
                <a:r>
                  <a:rPr lang="fi-FI" b="1" u="sng" dirty="0">
                    <a:solidFill>
                      <a:srgbClr val="FF0000"/>
                    </a:solidFill>
                  </a:rPr>
                  <a:t>11,6 </a:t>
                </a:r>
                <a:r>
                  <a:rPr lang="fi-FI" b="1" u="sng" dirty="0" err="1">
                    <a:solidFill>
                      <a:srgbClr val="FF0000"/>
                    </a:solidFill>
                  </a:rPr>
                  <a:t>GWh</a:t>
                </a:r>
                <a:r>
                  <a:rPr lang="fi-FI" dirty="0" smtClean="0">
                    <a:solidFill>
                      <a:srgbClr val="FF0000"/>
                    </a:solidFill>
                  </a:rPr>
                  <a:t>) ja –teho (120 MW) tulevat?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Varastoidun energian määrä saadaan kaavalla </a:t>
                </a:r>
                <a14:m>
                  <m:oMath xmlns:m="http://schemas.openxmlformats.org/officeDocument/2006/math"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∗∆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endParaRPr lang="fi-FI" sz="1867" dirty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i-FI" sz="1867" i="1" dirty="0" err="1">
                    <a:solidFill>
                      <a:srgbClr val="FF0000"/>
                    </a:solidFill>
                  </a:rPr>
                  <a:t>m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= </a:t>
                </a:r>
                <a:r>
                  <a:rPr lang="fi-FI" sz="1867" i="1" dirty="0" err="1">
                    <a:solidFill>
                      <a:srgbClr val="FF0000"/>
                    </a:solidFill>
                  </a:rPr>
                  <a:t>V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dirty="0">
                    <a:solidFill>
                      <a:srgbClr val="FF0000"/>
                    </a:solidFill>
                  </a:rPr>
                  <a:t> * </a:t>
                </a:r>
                <a:r>
                  <a:rPr lang="el-GR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ρ</a:t>
                </a:r>
                <a:r>
                  <a:rPr lang="fi-FI" sz="1867" baseline="-25000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vesi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 =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</a:t>
                </a:r>
                <a:r>
                  <a:rPr lang="fi-FI" sz="1867" dirty="0">
                    <a:solidFill>
                      <a:srgbClr val="FF0000"/>
                    </a:solidFill>
                  </a:rPr>
                  <a:t>260 000 000 l * 1 kg/l = 260 000 000 kg</a:t>
                </a:r>
              </a:p>
              <a:p>
                <a:pPr marL="0" indent="0">
                  <a:buNone/>
                </a:pPr>
                <a:r>
                  <a:rPr lang="fi-FI" sz="1867" i="1" dirty="0" err="1">
                    <a:solidFill>
                      <a:srgbClr val="FF0000"/>
                    </a:solidFill>
                  </a:rPr>
                  <a:t>C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= </a:t>
                </a:r>
                <a:r>
                  <a:rPr lang="fi-FI" sz="1867" dirty="0">
                    <a:solidFill>
                      <a:srgbClr val="FF0000"/>
                    </a:solidFill>
                  </a:rPr>
                  <a:t>4,18 kJ/(kg*K)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Lämpövarastoa ladataan 90 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°</a:t>
                </a:r>
                <a:r>
                  <a:rPr lang="fi-FI" sz="1867" dirty="0">
                    <a:solidFill>
                      <a:srgbClr val="FF0000"/>
                    </a:solidFill>
                  </a:rPr>
                  <a:t>C vedellä ja varaston alaosissa oleva vesi on noin 45-asteista, jolloin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fi-FI" sz="1867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fi-FI" sz="1867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43" r="-185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8916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Laskuesimerkki, Mustikkamaa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fi-FI" dirty="0" smtClean="0">
                    <a:solidFill>
                      <a:srgbClr val="FF0000"/>
                    </a:solidFill>
                  </a:rPr>
                  <a:t>Mistä Mustikkamaan lämpövaraston lataus/purkuenergia (</a:t>
                </a:r>
                <a:r>
                  <a:rPr lang="fi-FI" b="1" u="sng" dirty="0">
                    <a:solidFill>
                      <a:srgbClr val="FF0000"/>
                    </a:solidFill>
                  </a:rPr>
                  <a:t>11,6 </a:t>
                </a:r>
                <a:r>
                  <a:rPr lang="fi-FI" b="1" u="sng" dirty="0" err="1">
                    <a:solidFill>
                      <a:srgbClr val="FF0000"/>
                    </a:solidFill>
                  </a:rPr>
                  <a:t>GWh</a:t>
                </a:r>
                <a:r>
                  <a:rPr lang="fi-FI" dirty="0" smtClean="0">
                    <a:solidFill>
                      <a:srgbClr val="FF0000"/>
                    </a:solidFill>
                  </a:rPr>
                  <a:t>) ja –teho (120 MW) tulevat?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Varastoidun energian määrä saadaan kaavalla </a:t>
                </a:r>
                <a14:m>
                  <m:oMath xmlns:m="http://schemas.openxmlformats.org/officeDocument/2006/math"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∗∆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endParaRPr lang="fi-FI" sz="1867" dirty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i-FI" sz="1867" i="1" dirty="0" err="1">
                    <a:solidFill>
                      <a:srgbClr val="FF0000"/>
                    </a:solidFill>
                  </a:rPr>
                  <a:t>m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= </a:t>
                </a:r>
                <a:r>
                  <a:rPr lang="fi-FI" sz="1867" i="1" dirty="0" err="1">
                    <a:solidFill>
                      <a:srgbClr val="FF0000"/>
                    </a:solidFill>
                  </a:rPr>
                  <a:t>V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dirty="0">
                    <a:solidFill>
                      <a:srgbClr val="FF0000"/>
                    </a:solidFill>
                  </a:rPr>
                  <a:t> * </a:t>
                </a:r>
                <a:r>
                  <a:rPr lang="el-GR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ρ</a:t>
                </a:r>
                <a:r>
                  <a:rPr lang="fi-FI" sz="1867" baseline="-25000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vesi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 =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</a:t>
                </a:r>
                <a:r>
                  <a:rPr lang="fi-FI" sz="1867" dirty="0">
                    <a:solidFill>
                      <a:srgbClr val="FF0000"/>
                    </a:solidFill>
                  </a:rPr>
                  <a:t>260 000 000 l * 1 kg/l = 260 000 000 kg</a:t>
                </a:r>
              </a:p>
              <a:p>
                <a:pPr marL="0" indent="0">
                  <a:buNone/>
                </a:pPr>
                <a:r>
                  <a:rPr lang="fi-FI" sz="1867" i="1" dirty="0" err="1">
                    <a:solidFill>
                      <a:srgbClr val="FF0000"/>
                    </a:solidFill>
                  </a:rPr>
                  <a:t>C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= </a:t>
                </a:r>
                <a:r>
                  <a:rPr lang="fi-FI" sz="1867" dirty="0">
                    <a:solidFill>
                      <a:srgbClr val="FF0000"/>
                    </a:solidFill>
                  </a:rPr>
                  <a:t>4,18 kJ/(kg*K)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Lämpövarastoa ladataan 90 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°</a:t>
                </a:r>
                <a:r>
                  <a:rPr lang="fi-FI" sz="1867" dirty="0">
                    <a:solidFill>
                      <a:srgbClr val="FF0000"/>
                    </a:solidFill>
                  </a:rPr>
                  <a:t>C vedellä ja varaston alaosissa oleva vesi on noin 45-asteista, jolloin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fi-FI" sz="1867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fi-FI" sz="1867" dirty="0">
                    <a:solidFill>
                      <a:srgbClr val="FF0000"/>
                    </a:solidFill>
                  </a:rPr>
                  <a:t>45 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°</a:t>
                </a:r>
                <a:r>
                  <a:rPr lang="fi-FI" sz="1867" dirty="0">
                    <a:solidFill>
                      <a:srgbClr val="FF0000"/>
                    </a:solidFill>
                  </a:rPr>
                  <a:t>C </a:t>
                </a:r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43" r="-185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0510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Lämpöenergiavarastot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4788807"/>
          </a:xfrm>
        </p:spPr>
        <p:txBody>
          <a:bodyPr>
            <a:normAutofit/>
          </a:bodyPr>
          <a:lstStyle/>
          <a:p>
            <a:r>
              <a:rPr lang="fi-FI" dirty="0"/>
              <a:t>”Tuntuvan lämmön” varastointi (</a:t>
            </a:r>
            <a:r>
              <a:rPr lang="fi-FI" dirty="0" err="1"/>
              <a:t>sensible</a:t>
            </a:r>
            <a:r>
              <a:rPr lang="fi-FI" dirty="0"/>
              <a:t> </a:t>
            </a:r>
            <a:r>
              <a:rPr lang="fi-FI" dirty="0" err="1"/>
              <a:t>heat</a:t>
            </a:r>
            <a:r>
              <a:rPr lang="fi-FI" dirty="0"/>
              <a:t> </a:t>
            </a:r>
            <a:r>
              <a:rPr lang="fi-FI" dirty="0" err="1"/>
              <a:t>storage</a:t>
            </a:r>
            <a:r>
              <a:rPr lang="fi-FI" dirty="0" smtClean="0"/>
              <a:t>)</a:t>
            </a:r>
          </a:p>
          <a:p>
            <a:pPr lvl="1"/>
            <a:r>
              <a:rPr lang="fi-FI" dirty="0" smtClean="0"/>
              <a:t>Lämpötilaero</a:t>
            </a:r>
          </a:p>
          <a:p>
            <a:pPr lvl="2"/>
            <a:r>
              <a:rPr lang="fi-FI" dirty="0" smtClean="0"/>
              <a:t>Vesi, höyry, öljy, kallio</a:t>
            </a:r>
            <a:endParaRPr lang="fi-FI" dirty="0"/>
          </a:p>
          <a:p>
            <a:r>
              <a:rPr lang="fi-FI" dirty="0" smtClean="0"/>
              <a:t>Latenttilämpövarastointi</a:t>
            </a:r>
          </a:p>
          <a:p>
            <a:pPr lvl="1"/>
            <a:r>
              <a:rPr lang="fi-FI" dirty="0" smtClean="0"/>
              <a:t>Faasimuutos</a:t>
            </a:r>
          </a:p>
          <a:p>
            <a:pPr lvl="2"/>
            <a:r>
              <a:rPr lang="fi-FI" dirty="0" smtClean="0"/>
              <a:t>Epäorgaaninen suola + vesi, parafiini, rasvahappo</a:t>
            </a:r>
            <a:endParaRPr lang="fi-FI" dirty="0"/>
          </a:p>
          <a:p>
            <a:r>
              <a:rPr lang="fi-FI" dirty="0"/>
              <a:t>Termokemiallinen </a:t>
            </a:r>
            <a:r>
              <a:rPr lang="fi-FI" dirty="0" smtClean="0"/>
              <a:t>varastointi</a:t>
            </a:r>
          </a:p>
          <a:p>
            <a:pPr lvl="1"/>
            <a:r>
              <a:rPr lang="fi-FI" dirty="0" smtClean="0"/>
              <a:t>Kemiallinen reaktio</a:t>
            </a:r>
          </a:p>
          <a:p>
            <a:pPr lvl="2"/>
            <a:r>
              <a:rPr lang="fi-FI" dirty="0" err="1" smtClean="0"/>
              <a:t>Silikageeli</a:t>
            </a:r>
            <a:r>
              <a:rPr lang="fi-FI" dirty="0" smtClean="0"/>
              <a:t> + vesi, natriumsulfidi + vesi, jne.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4294967295"/>
          </p:nvPr>
        </p:nvSpPr>
        <p:spPr/>
        <p:txBody>
          <a:bodyPr/>
          <a:lstStyle/>
          <a:p>
            <a:fld id="{BD2075EA-8700-4113-BB73-2673F31CCD83}" type="datetime1">
              <a:rPr lang="fi-FI" smtClean="0"/>
              <a:t>22.10.2020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1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Laskuesimerkki, Mustikkamaa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fi-FI" dirty="0" smtClean="0">
                    <a:solidFill>
                      <a:srgbClr val="FF0000"/>
                    </a:solidFill>
                  </a:rPr>
                  <a:t>Mistä Mustikkamaan lämpövaraston lataus/purkuenergia (</a:t>
                </a:r>
                <a:r>
                  <a:rPr lang="fi-FI" b="1" u="sng" dirty="0">
                    <a:solidFill>
                      <a:srgbClr val="FF0000"/>
                    </a:solidFill>
                  </a:rPr>
                  <a:t>11,6 </a:t>
                </a:r>
                <a:r>
                  <a:rPr lang="fi-FI" b="1" u="sng" dirty="0" err="1">
                    <a:solidFill>
                      <a:srgbClr val="FF0000"/>
                    </a:solidFill>
                  </a:rPr>
                  <a:t>GWh</a:t>
                </a:r>
                <a:r>
                  <a:rPr lang="fi-FI" dirty="0" smtClean="0">
                    <a:solidFill>
                      <a:srgbClr val="FF0000"/>
                    </a:solidFill>
                  </a:rPr>
                  <a:t>) ja –teho (120 MW) tulevat?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Varastoidun energian määrä saadaan kaavalla </a:t>
                </a:r>
                <a14:m>
                  <m:oMath xmlns:m="http://schemas.openxmlformats.org/officeDocument/2006/math"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∗∆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endParaRPr lang="fi-FI" sz="1867" dirty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i-FI" sz="1867" i="1" dirty="0" err="1">
                    <a:solidFill>
                      <a:srgbClr val="FF0000"/>
                    </a:solidFill>
                  </a:rPr>
                  <a:t>m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= </a:t>
                </a:r>
                <a:r>
                  <a:rPr lang="fi-FI" sz="1867" i="1" dirty="0" err="1">
                    <a:solidFill>
                      <a:srgbClr val="FF0000"/>
                    </a:solidFill>
                  </a:rPr>
                  <a:t>V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dirty="0">
                    <a:solidFill>
                      <a:srgbClr val="FF0000"/>
                    </a:solidFill>
                  </a:rPr>
                  <a:t> * </a:t>
                </a:r>
                <a:r>
                  <a:rPr lang="el-GR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ρ</a:t>
                </a:r>
                <a:r>
                  <a:rPr lang="fi-FI" sz="1867" baseline="-25000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vesi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 =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</a:t>
                </a:r>
                <a:r>
                  <a:rPr lang="fi-FI" sz="1867" dirty="0">
                    <a:solidFill>
                      <a:srgbClr val="FF0000"/>
                    </a:solidFill>
                  </a:rPr>
                  <a:t>260 000 000 l * 1 kg/l = 260 000 000 kg</a:t>
                </a:r>
              </a:p>
              <a:p>
                <a:pPr marL="0" indent="0">
                  <a:buNone/>
                </a:pPr>
                <a:r>
                  <a:rPr lang="fi-FI" sz="1867" i="1" dirty="0" err="1">
                    <a:solidFill>
                      <a:srgbClr val="FF0000"/>
                    </a:solidFill>
                  </a:rPr>
                  <a:t>C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= </a:t>
                </a:r>
                <a:r>
                  <a:rPr lang="fi-FI" sz="1867" dirty="0">
                    <a:solidFill>
                      <a:srgbClr val="FF0000"/>
                    </a:solidFill>
                  </a:rPr>
                  <a:t>4,18 kJ/(kg*K)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Lämpövarastoa ladataan 90 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°</a:t>
                </a:r>
                <a:r>
                  <a:rPr lang="fi-FI" sz="1867" dirty="0">
                    <a:solidFill>
                      <a:srgbClr val="FF0000"/>
                    </a:solidFill>
                  </a:rPr>
                  <a:t>C vedellä ja varaston alaosissa oleva vesi on noin 45-asteista, jolloin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fi-FI" sz="1867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fi-FI" sz="1867" dirty="0">
                    <a:solidFill>
                      <a:srgbClr val="FF0000"/>
                    </a:solidFill>
                  </a:rPr>
                  <a:t>45 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°</a:t>
                </a:r>
                <a:r>
                  <a:rPr lang="fi-FI" sz="1867" dirty="0">
                    <a:solidFill>
                      <a:srgbClr val="FF0000"/>
                    </a:solidFill>
                  </a:rPr>
                  <a:t>C 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Tällöin lämpövaraston veteen siirtyvä energiamäärä on?</a:t>
                </a:r>
              </a:p>
              <a:p>
                <a:pPr marL="0" indent="0">
                  <a:buNone/>
                </a:pPr>
                <a:endParaRPr lang="fi-FI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221" r="-185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533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Laskuesimerkki, Mustikkamaa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609602" y="1481667"/>
                <a:ext cx="10972799" cy="523009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i-FI" dirty="0" smtClean="0">
                    <a:solidFill>
                      <a:srgbClr val="FF0000"/>
                    </a:solidFill>
                  </a:rPr>
                  <a:t>Mistä Mustikkamaan lämpövaraston lataus/purkuenergia (</a:t>
                </a:r>
                <a:r>
                  <a:rPr lang="fi-FI" b="1" u="sng" dirty="0">
                    <a:solidFill>
                      <a:srgbClr val="FF0000"/>
                    </a:solidFill>
                  </a:rPr>
                  <a:t>11,6 </a:t>
                </a:r>
                <a:r>
                  <a:rPr lang="fi-FI" b="1" u="sng" dirty="0" err="1">
                    <a:solidFill>
                      <a:srgbClr val="FF0000"/>
                    </a:solidFill>
                  </a:rPr>
                  <a:t>GWh</a:t>
                </a:r>
                <a:r>
                  <a:rPr lang="fi-FI" dirty="0" smtClean="0">
                    <a:solidFill>
                      <a:srgbClr val="FF0000"/>
                    </a:solidFill>
                  </a:rPr>
                  <a:t>) ja –teho (120 MW) tulevat?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Varastoidun energian määrä saadaan kaavalla </a:t>
                </a:r>
                <a14:m>
                  <m:oMath xmlns:m="http://schemas.openxmlformats.org/officeDocument/2006/math"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∗∆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endParaRPr lang="fi-FI" sz="1867" dirty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i-FI" sz="1867" i="1" dirty="0" err="1">
                    <a:solidFill>
                      <a:srgbClr val="FF0000"/>
                    </a:solidFill>
                  </a:rPr>
                  <a:t>m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= </a:t>
                </a:r>
                <a:r>
                  <a:rPr lang="fi-FI" sz="1867" i="1" dirty="0" err="1">
                    <a:solidFill>
                      <a:srgbClr val="FF0000"/>
                    </a:solidFill>
                  </a:rPr>
                  <a:t>V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dirty="0">
                    <a:solidFill>
                      <a:srgbClr val="FF0000"/>
                    </a:solidFill>
                  </a:rPr>
                  <a:t> * </a:t>
                </a:r>
                <a:r>
                  <a:rPr lang="el-GR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ρ</a:t>
                </a:r>
                <a:r>
                  <a:rPr lang="fi-FI" sz="1867" baseline="-25000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vesi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 =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</a:t>
                </a:r>
                <a:r>
                  <a:rPr lang="fi-FI" sz="1867" dirty="0">
                    <a:solidFill>
                      <a:srgbClr val="FF0000"/>
                    </a:solidFill>
                  </a:rPr>
                  <a:t>260 000 000 l * 1 kg/l = 260 000 000 kg</a:t>
                </a:r>
              </a:p>
              <a:p>
                <a:pPr marL="0" indent="0">
                  <a:buNone/>
                </a:pPr>
                <a:r>
                  <a:rPr lang="fi-FI" sz="1867" i="1" dirty="0" err="1">
                    <a:solidFill>
                      <a:srgbClr val="FF0000"/>
                    </a:solidFill>
                  </a:rPr>
                  <a:t>C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= </a:t>
                </a:r>
                <a:r>
                  <a:rPr lang="fi-FI" sz="1867" dirty="0">
                    <a:solidFill>
                      <a:srgbClr val="FF0000"/>
                    </a:solidFill>
                  </a:rPr>
                  <a:t>4,18 kJ/(kg*K)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Lämpövarastoa ladataan 90 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°</a:t>
                </a:r>
                <a:r>
                  <a:rPr lang="fi-FI" sz="1867" dirty="0">
                    <a:solidFill>
                      <a:srgbClr val="FF0000"/>
                    </a:solidFill>
                  </a:rPr>
                  <a:t>C vedellä ja varaston alaosissa oleva vesi on noin 45-asteista, jolloin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fi-FI" sz="1867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fi-FI" sz="1867" dirty="0">
                    <a:solidFill>
                      <a:srgbClr val="FF0000"/>
                    </a:solidFill>
                  </a:rPr>
                  <a:t>45 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°</a:t>
                </a:r>
                <a:r>
                  <a:rPr lang="fi-FI" sz="1867" dirty="0">
                    <a:solidFill>
                      <a:srgbClr val="FF0000"/>
                    </a:solidFill>
                  </a:rPr>
                  <a:t>C 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Tällöin lämpövaraston veteen siirtyvä energiamäärä on</a:t>
                </a:r>
              </a:p>
              <a:p>
                <a:pPr marL="0" indent="0">
                  <a:buNone/>
                </a:pPr>
                <a:r>
                  <a:rPr lang="fi-FI" sz="1867" i="1" dirty="0">
                    <a:solidFill>
                      <a:srgbClr val="FF0000"/>
                    </a:solidFill>
                  </a:rPr>
                  <a:t>E</a:t>
                </a:r>
                <a:r>
                  <a:rPr lang="fi-FI" sz="1867" dirty="0">
                    <a:solidFill>
                      <a:srgbClr val="FF0000"/>
                    </a:solidFill>
                  </a:rPr>
                  <a:t> = 260 000 000 kg * 4,18 kJ/(kg*K) * 45 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°</a:t>
                </a:r>
                <a:r>
                  <a:rPr lang="fi-FI" sz="1867" dirty="0">
                    <a:solidFill>
                      <a:srgbClr val="FF0000"/>
                    </a:solidFill>
                  </a:rPr>
                  <a:t>C = 48 906 GJ = 13,585 </a:t>
                </a:r>
                <a:r>
                  <a:rPr lang="fi-FI" sz="1867" dirty="0" err="1">
                    <a:solidFill>
                      <a:srgbClr val="FF0000"/>
                    </a:solidFill>
                  </a:rPr>
                  <a:t>GWh</a:t>
                </a: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fi-FI" sz="1867" i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2" y="1481667"/>
                <a:ext cx="10972799" cy="5230091"/>
              </a:xfrm>
              <a:blipFill>
                <a:blip r:embed="rId2"/>
                <a:stretch>
                  <a:fillRect l="-1111" t="-186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9816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Laskuesimerkki, Mustikkamaa</a:t>
            </a:r>
            <a:endParaRPr lang="fi-FI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/>
              <p:cNvSpPr>
                <a:spLocks noGrp="1"/>
              </p:cNvSpPr>
              <p:nvPr>
                <p:ph idx="1"/>
              </p:nvPr>
            </p:nvSpPr>
            <p:spPr>
              <a:xfrm>
                <a:off x="609602" y="1481667"/>
                <a:ext cx="10972799" cy="5230091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fi-FI" dirty="0" smtClean="0">
                    <a:solidFill>
                      <a:srgbClr val="FF0000"/>
                    </a:solidFill>
                  </a:rPr>
                  <a:t>Mistä Mustikkamaan lämpövaraston lataus/purkuenergia (</a:t>
                </a:r>
                <a:r>
                  <a:rPr lang="fi-FI" b="1" u="sng" dirty="0">
                    <a:solidFill>
                      <a:srgbClr val="FF0000"/>
                    </a:solidFill>
                  </a:rPr>
                  <a:t>11,6 </a:t>
                </a:r>
                <a:r>
                  <a:rPr lang="fi-FI" b="1" u="sng" dirty="0" err="1">
                    <a:solidFill>
                      <a:srgbClr val="FF0000"/>
                    </a:solidFill>
                  </a:rPr>
                  <a:t>GWh</a:t>
                </a:r>
                <a:r>
                  <a:rPr lang="fi-FI" dirty="0" smtClean="0">
                    <a:solidFill>
                      <a:srgbClr val="FF0000"/>
                    </a:solidFill>
                  </a:rPr>
                  <a:t>) ja –teho (120 MW) tulevat?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Varastoidun energian määrä saadaan kaavalla </a:t>
                </a:r>
                <a14:m>
                  <m:oMath xmlns:m="http://schemas.openxmlformats.org/officeDocument/2006/math"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𝐸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∗∆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</m:oMath>
                </a14:m>
                <a:endParaRPr lang="fi-FI" sz="1867" dirty="0">
                  <a:solidFill>
                    <a:srgbClr val="FF0000"/>
                  </a:solidFill>
                  <a:ea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fi-FI" sz="1867" i="1" dirty="0" err="1">
                    <a:solidFill>
                      <a:srgbClr val="FF0000"/>
                    </a:solidFill>
                  </a:rPr>
                  <a:t>m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= </a:t>
                </a:r>
                <a:r>
                  <a:rPr lang="fi-FI" sz="1867" i="1" dirty="0" err="1">
                    <a:solidFill>
                      <a:srgbClr val="FF0000"/>
                    </a:solidFill>
                  </a:rPr>
                  <a:t>V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dirty="0">
                    <a:solidFill>
                      <a:srgbClr val="FF0000"/>
                    </a:solidFill>
                  </a:rPr>
                  <a:t> * </a:t>
                </a:r>
                <a:r>
                  <a:rPr lang="el-GR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ρ</a:t>
                </a:r>
                <a:r>
                  <a:rPr lang="fi-FI" sz="1867" baseline="-25000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vesi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 =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</a:t>
                </a:r>
                <a:r>
                  <a:rPr lang="fi-FI" sz="1867" dirty="0">
                    <a:solidFill>
                      <a:srgbClr val="FF0000"/>
                    </a:solidFill>
                  </a:rPr>
                  <a:t>260 000 000 l * 1 kg/l = 260 000 000 kg</a:t>
                </a:r>
              </a:p>
              <a:p>
                <a:pPr marL="0" indent="0">
                  <a:buNone/>
                </a:pPr>
                <a:r>
                  <a:rPr lang="fi-FI" sz="1867" i="1" dirty="0" err="1">
                    <a:solidFill>
                      <a:srgbClr val="FF0000"/>
                    </a:solidFill>
                  </a:rPr>
                  <a:t>C</a:t>
                </a:r>
                <a:r>
                  <a:rPr lang="fi-FI" sz="1867" i="1" baseline="-25000" dirty="0" err="1">
                    <a:solidFill>
                      <a:srgbClr val="FF0000"/>
                    </a:solidFill>
                  </a:rPr>
                  <a:t>vesi</a:t>
                </a:r>
                <a:r>
                  <a:rPr lang="fi-FI" sz="1867" i="1" dirty="0">
                    <a:solidFill>
                      <a:srgbClr val="FF0000"/>
                    </a:solidFill>
                  </a:rPr>
                  <a:t> = </a:t>
                </a:r>
                <a:r>
                  <a:rPr lang="fi-FI" sz="1867" dirty="0">
                    <a:solidFill>
                      <a:srgbClr val="FF0000"/>
                    </a:solidFill>
                  </a:rPr>
                  <a:t>4,18 kJ/(kg*K)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Lämpövarastoa ladataan 90 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°</a:t>
                </a:r>
                <a:r>
                  <a:rPr lang="fi-FI" sz="1867" dirty="0">
                    <a:solidFill>
                      <a:srgbClr val="FF0000"/>
                    </a:solidFill>
                  </a:rPr>
                  <a:t>C vedellä ja varaston alaosissa oleva vesi on noin 45-asteista, jolloin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fi-FI" sz="1867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𝑇</m:t>
                    </m:r>
                    <m:r>
                      <a:rPr lang="fi-FI" sz="1867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fi-FI" sz="1867" dirty="0">
                    <a:solidFill>
                      <a:srgbClr val="FF0000"/>
                    </a:solidFill>
                  </a:rPr>
                  <a:t>45 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°</a:t>
                </a:r>
                <a:r>
                  <a:rPr lang="fi-FI" sz="1867" dirty="0">
                    <a:solidFill>
                      <a:srgbClr val="FF0000"/>
                    </a:solidFill>
                  </a:rPr>
                  <a:t>C </a:t>
                </a:r>
              </a:p>
              <a:p>
                <a:pPr marL="0" indent="0">
                  <a:buNone/>
                </a:pP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dirty="0">
                    <a:solidFill>
                      <a:srgbClr val="FF0000"/>
                    </a:solidFill>
                  </a:rPr>
                  <a:t>Tällöin lämpövaraston veteen siirtyvä energiamäärä on</a:t>
                </a:r>
              </a:p>
              <a:p>
                <a:pPr marL="0" indent="0">
                  <a:buNone/>
                </a:pPr>
                <a:r>
                  <a:rPr lang="fi-FI" sz="1867" i="1" dirty="0">
                    <a:solidFill>
                      <a:srgbClr val="FF0000"/>
                    </a:solidFill>
                  </a:rPr>
                  <a:t>E</a:t>
                </a:r>
                <a:r>
                  <a:rPr lang="fi-FI" sz="1867" dirty="0">
                    <a:solidFill>
                      <a:srgbClr val="FF0000"/>
                    </a:solidFill>
                  </a:rPr>
                  <a:t> = 260 000 000 kg * 4,18 kJ/(kg*K) * 45 </a:t>
                </a:r>
                <a:r>
                  <a:rPr lang="fi-FI" sz="1867" dirty="0">
                    <a:solidFill>
                      <a:srgbClr val="FF0000"/>
                    </a:solidFill>
                    <a:latin typeface="Palatino Linotype" panose="02040502050505030304" pitchFamily="18" charset="0"/>
                  </a:rPr>
                  <a:t>°</a:t>
                </a:r>
                <a:r>
                  <a:rPr lang="fi-FI" sz="1867" dirty="0">
                    <a:solidFill>
                      <a:srgbClr val="FF0000"/>
                    </a:solidFill>
                  </a:rPr>
                  <a:t>C = 48 906 GJ = 13,585 </a:t>
                </a:r>
                <a:r>
                  <a:rPr lang="fi-FI" sz="1867" dirty="0" err="1">
                    <a:solidFill>
                      <a:srgbClr val="FF0000"/>
                    </a:solidFill>
                  </a:rPr>
                  <a:t>GWh</a:t>
                </a:r>
                <a:endParaRPr lang="fi-FI" sz="1867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fi-FI" sz="1867" i="1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fi-FI" sz="1867" b="1" dirty="0">
                    <a:solidFill>
                      <a:srgbClr val="FF0000"/>
                    </a:solidFill>
                  </a:rPr>
                  <a:t>Vastaus poikkeaa Helenin (Helsingin energia oy) ilmoittamasta 11,6 </a:t>
                </a:r>
                <a:r>
                  <a:rPr lang="fi-FI" sz="1867" b="1" dirty="0" err="1">
                    <a:solidFill>
                      <a:srgbClr val="FF0000"/>
                    </a:solidFill>
                  </a:rPr>
                  <a:t>GWh</a:t>
                </a:r>
                <a:r>
                  <a:rPr lang="fi-FI" sz="1867" b="1" dirty="0">
                    <a:solidFill>
                      <a:srgbClr val="FF0000"/>
                    </a:solidFill>
                  </a:rPr>
                  <a:t>, mikä voi johtua</a:t>
                </a:r>
              </a:p>
              <a:p>
                <a:pPr>
                  <a:buFontTx/>
                  <a:buChar char="-"/>
                </a:pPr>
                <a:r>
                  <a:rPr lang="fi-FI" sz="1867" b="1" dirty="0">
                    <a:solidFill>
                      <a:srgbClr val="FF0000"/>
                    </a:solidFill>
                  </a:rPr>
                  <a:t>Lämpöhäviöistä</a:t>
                </a:r>
              </a:p>
              <a:p>
                <a:pPr>
                  <a:buFontTx/>
                  <a:buChar char="-"/>
                </a:pPr>
                <a:r>
                  <a:rPr lang="fi-FI" sz="1867" b="1" dirty="0">
                    <a:solidFill>
                      <a:srgbClr val="FF0000"/>
                    </a:solidFill>
                  </a:rPr>
                  <a:t>Varaston alaosien veden poikkeavasta lämpötilasta</a:t>
                </a:r>
              </a:p>
            </p:txBody>
          </p:sp>
        </mc:Choice>
        <mc:Fallback xmlns="">
          <p:sp>
            <p:nvSpPr>
              <p:cNvPr id="3" name="Sisällön paikkamerkki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2" y="1481667"/>
                <a:ext cx="10972799" cy="5230091"/>
              </a:xfrm>
              <a:blipFill>
                <a:blip r:embed="rId2"/>
                <a:stretch>
                  <a:fillRect l="-1000" t="-2914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4951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Laskuesimerkki, Mustikkamaa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2" y="1481667"/>
            <a:ext cx="10972799" cy="52300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>
                <a:solidFill>
                  <a:srgbClr val="FF0000"/>
                </a:solidFill>
              </a:rPr>
              <a:t>Mistä Mustikkamaan lämpövaraston lataus/purkuenergia (11,6 </a:t>
            </a:r>
            <a:r>
              <a:rPr lang="fi-FI" dirty="0" err="1" smtClean="0">
                <a:solidFill>
                  <a:srgbClr val="FF0000"/>
                </a:solidFill>
              </a:rPr>
              <a:t>GWh</a:t>
            </a:r>
            <a:r>
              <a:rPr lang="fi-FI" dirty="0" smtClean="0">
                <a:solidFill>
                  <a:srgbClr val="FF0000"/>
                </a:solidFill>
              </a:rPr>
              <a:t>) ja –teho (</a:t>
            </a:r>
            <a:r>
              <a:rPr lang="fi-FI" b="1" u="sng" dirty="0" smtClean="0">
                <a:solidFill>
                  <a:srgbClr val="FF0000"/>
                </a:solidFill>
              </a:rPr>
              <a:t>120 MW</a:t>
            </a:r>
            <a:r>
              <a:rPr lang="fi-FI" dirty="0" smtClean="0">
                <a:solidFill>
                  <a:srgbClr val="FF0000"/>
                </a:solidFill>
              </a:rPr>
              <a:t>) tulevat?</a:t>
            </a:r>
          </a:p>
          <a:p>
            <a:pPr marL="0" indent="0">
              <a:buNone/>
            </a:pPr>
            <a:endParaRPr lang="fi-FI" sz="1867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1867" dirty="0" smtClean="0">
                <a:solidFill>
                  <a:srgbClr val="FF0000"/>
                </a:solidFill>
              </a:rPr>
              <a:t>Mustikkamaan lämpövaraston tapauksessa puhutaan noin 4 vuorokauden purkuajasta.</a:t>
            </a:r>
          </a:p>
          <a:p>
            <a:pPr marL="0" indent="0">
              <a:buNone/>
            </a:pPr>
            <a:endParaRPr lang="fi-FI" sz="1867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1867" dirty="0" smtClean="0">
                <a:solidFill>
                  <a:srgbClr val="FF0000"/>
                </a:solidFill>
              </a:rPr>
              <a:t>Purettaessa 11,6 </a:t>
            </a:r>
            <a:r>
              <a:rPr lang="fi-FI" sz="1867" dirty="0" err="1" smtClean="0">
                <a:solidFill>
                  <a:srgbClr val="FF0000"/>
                </a:solidFill>
              </a:rPr>
              <a:t>GWh</a:t>
            </a:r>
            <a:r>
              <a:rPr lang="fi-FI" sz="1867" dirty="0" smtClean="0">
                <a:solidFill>
                  <a:srgbClr val="FF0000"/>
                </a:solidFill>
              </a:rPr>
              <a:t> energiaa 4 vrk:n ajan, saadaan tehoksi</a:t>
            </a:r>
          </a:p>
          <a:p>
            <a:pPr marL="0" indent="0">
              <a:buNone/>
            </a:pPr>
            <a:endParaRPr lang="fi-FI" sz="1867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sz="1867" dirty="0" smtClean="0">
                <a:solidFill>
                  <a:srgbClr val="FF0000"/>
                </a:solidFill>
              </a:rPr>
              <a:t>11 600 MWh / 96 h = 120,8 MW.</a:t>
            </a:r>
            <a:endParaRPr lang="fi-FI" sz="1867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049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Putki/porareikävarasto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Voidaan rakentaa kallioon tai pehmeään maaperään, esim. saveen</a:t>
            </a:r>
          </a:p>
          <a:p>
            <a:endParaRPr lang="fi-FI" dirty="0"/>
          </a:p>
          <a:p>
            <a:r>
              <a:rPr lang="fi-FI" dirty="0" smtClean="0"/>
              <a:t>Esimerkkinä </a:t>
            </a:r>
            <a:r>
              <a:rPr lang="fi-FI" dirty="0" err="1" smtClean="0"/>
              <a:t>FinnSpringin</a:t>
            </a:r>
            <a:r>
              <a:rPr lang="fi-FI" dirty="0" smtClean="0"/>
              <a:t> Toholammin tehtaan </a:t>
            </a:r>
            <a:r>
              <a:rPr lang="fi-FI" dirty="0" err="1" smtClean="0"/>
              <a:t>aurinkolämpö+porareikävarasto</a:t>
            </a:r>
            <a:endParaRPr lang="fi-FI" dirty="0" smtClean="0"/>
          </a:p>
          <a:p>
            <a:pPr marL="0" indent="0">
              <a:buNone/>
            </a:pPr>
            <a:r>
              <a:rPr lang="fi-FI" dirty="0">
                <a:hlinkClick r:id="rId2"/>
              </a:rPr>
              <a:t>https://finnspring.fi/ajankohtaista/2020/06/26/finn-springill%C3%A4-nautittiin-viime-talvena-edellisen-kes%C3%A4n-l%C3%A4mm%C3%B6st%C3%A4</a:t>
            </a:r>
            <a:r>
              <a:rPr lang="fi-FI" dirty="0" smtClean="0">
                <a:hlinkClick r:id="rId2"/>
              </a:rPr>
              <a:t>/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967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Pohjavesivarastot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4778" y="1497832"/>
            <a:ext cx="10972799" cy="4758265"/>
          </a:xfrm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Lämpöä varastoituu jatkuvasti luonnollisesti pohjaveteen sadevesien mukana (auringon lämpöenergiaa)</a:t>
            </a:r>
          </a:p>
          <a:p>
            <a:r>
              <a:rPr lang="fi-FI" dirty="0" smtClean="0"/>
              <a:t>Lämpöä voidaan myös lisätä pohjaveteen keinotekoisesti</a:t>
            </a:r>
          </a:p>
          <a:p>
            <a:endParaRPr lang="fi-FI" dirty="0"/>
          </a:p>
          <a:p>
            <a:r>
              <a:rPr lang="fi-FI" dirty="0" smtClean="0"/>
              <a:t>Vain pohjavesiä, joissa virtaus vähäistä, voidaan hyödyntää</a:t>
            </a:r>
          </a:p>
          <a:p>
            <a:pPr lvl="1"/>
            <a:r>
              <a:rPr lang="fi-FI" dirty="0" smtClean="0"/>
              <a:t>Lämmenneen pohjaveden vaikutukset maaperään ja siinä oleviin aineisiin pitää myös huomioida</a:t>
            </a:r>
          </a:p>
          <a:p>
            <a:endParaRPr lang="fi-FI" dirty="0"/>
          </a:p>
          <a:p>
            <a:r>
              <a:rPr lang="fi-FI" dirty="0" smtClean="0"/>
              <a:t>Pohjavesiesiintymät:</a:t>
            </a:r>
          </a:p>
          <a:p>
            <a:pPr lvl="1"/>
            <a:r>
              <a:rPr lang="fi-FI" dirty="0" smtClean="0"/>
              <a:t>2-10 </a:t>
            </a:r>
            <a:r>
              <a:rPr lang="fi-FI" dirty="0" smtClean="0">
                <a:latin typeface="Palatino Linotype" panose="02040502050505030304" pitchFamily="18" charset="0"/>
              </a:rPr>
              <a:t>°C</a:t>
            </a:r>
          </a:p>
          <a:p>
            <a:pPr lvl="1"/>
            <a:r>
              <a:rPr lang="fi-FI" dirty="0" smtClean="0"/>
              <a:t>2-10 m syvyydessä</a:t>
            </a:r>
          </a:p>
          <a:p>
            <a:pPr lvl="1"/>
            <a:r>
              <a:rPr lang="fi-FI" dirty="0" smtClean="0"/>
              <a:t>1-10 km pitkiä, satoja metrejä leveitä</a:t>
            </a:r>
          </a:p>
        </p:txBody>
      </p:sp>
    </p:spTree>
    <p:extLst>
      <p:ext uri="{BB962C8B-B14F-4D97-AF65-F5344CB8AC3E}">
        <p14:creationId xmlns:p14="http://schemas.microsoft.com/office/powerpoint/2010/main" val="3088498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Arlanda </a:t>
            </a:r>
            <a:r>
              <a:rPr lang="fi-FI" dirty="0" err="1" smtClean="0"/>
              <a:t>Airport</a:t>
            </a:r>
            <a:r>
              <a:rPr lang="fi-FI" dirty="0" smtClean="0"/>
              <a:t>, Tukholma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2629" y="1797354"/>
            <a:ext cx="10099963" cy="4758265"/>
          </a:xfrm>
        </p:spPr>
        <p:txBody>
          <a:bodyPr/>
          <a:lstStyle/>
          <a:p>
            <a:r>
              <a:rPr lang="fi-FI" dirty="0" smtClean="0"/>
              <a:t>Pohjavesi-lämpö-kylmä-varasto</a:t>
            </a:r>
          </a:p>
          <a:p>
            <a:pPr marL="0" indent="0">
              <a:buNone/>
            </a:pPr>
            <a:endParaRPr lang="fi-FI" dirty="0" smtClean="0"/>
          </a:p>
          <a:p>
            <a:pPr lvl="1"/>
            <a:r>
              <a:rPr lang="fi-FI" dirty="0" smtClean="0"/>
              <a:t>Sähköä 3-4 </a:t>
            </a:r>
            <a:r>
              <a:rPr lang="fi-FI" dirty="0" err="1" smtClean="0"/>
              <a:t>GWh</a:t>
            </a:r>
            <a:r>
              <a:rPr lang="fi-FI" dirty="0" smtClean="0"/>
              <a:t>/a</a:t>
            </a:r>
          </a:p>
          <a:p>
            <a:pPr lvl="1"/>
            <a:r>
              <a:rPr lang="fi-FI" dirty="0" smtClean="0"/>
              <a:t>Lämpöä 10-15 </a:t>
            </a:r>
            <a:r>
              <a:rPr lang="fi-FI" dirty="0" err="1" smtClean="0"/>
              <a:t>GWh</a:t>
            </a:r>
            <a:r>
              <a:rPr lang="fi-FI" dirty="0" smtClean="0"/>
              <a:t>/a</a:t>
            </a:r>
          </a:p>
          <a:p>
            <a:pPr lvl="1"/>
            <a:endParaRPr lang="fi-FI" dirty="0"/>
          </a:p>
          <a:p>
            <a:pPr lvl="1"/>
            <a:r>
              <a:rPr lang="fi-FI" dirty="0" smtClean="0"/>
              <a:t>Tutustu Arlandan </a:t>
            </a:r>
            <a:r>
              <a:rPr lang="fi-FI" dirty="0" err="1" smtClean="0"/>
              <a:t>caseen</a:t>
            </a:r>
            <a:r>
              <a:rPr lang="fi-FI" dirty="0" smtClean="0"/>
              <a:t>: </a:t>
            </a:r>
            <a:r>
              <a:rPr lang="fi-FI" dirty="0">
                <a:hlinkClick r:id="rId3"/>
              </a:rPr>
              <a:t>https://www.swedavia.se/arlanda/miljo/akvifaren/#gref</a:t>
            </a:r>
            <a:r>
              <a:rPr lang="fi-FI" dirty="0"/>
              <a:t>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45335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Maakuoppavarasto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Suuri maa-alan tarve</a:t>
            </a:r>
          </a:p>
          <a:p>
            <a:r>
              <a:rPr lang="fi-FI" dirty="0" smtClean="0"/>
              <a:t>Lämmönvaihdin vaaditaan, sillä rakenne ei ole täysin tiivis</a:t>
            </a:r>
          </a:p>
          <a:p>
            <a:endParaRPr lang="fi-FI" dirty="0" smtClean="0"/>
          </a:p>
          <a:p>
            <a:r>
              <a:rPr lang="fi-FI" dirty="0" smtClean="0"/>
              <a:t>Suuret lämpöhäviöt</a:t>
            </a:r>
            <a:endParaRPr lang="fi-FI" dirty="0"/>
          </a:p>
          <a:p>
            <a:pPr lvl="1">
              <a:buFont typeface="Symbol" panose="05050102010706020507" pitchFamily="18" charset="2"/>
              <a:buChar char="Þ"/>
            </a:pPr>
            <a:r>
              <a:rPr lang="fi-FI" dirty="0" smtClean="0"/>
              <a:t>Alhaisille lämpökuormille, esim. aurinkolämpö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435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2864" y="181009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 smtClean="0"/>
              <a:t>Lämmön kausivarastointi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4264" y="1473321"/>
            <a:ext cx="10972799" cy="4758265"/>
          </a:xfrm>
        </p:spPr>
        <p:txBody>
          <a:bodyPr>
            <a:normAutofit/>
          </a:bodyPr>
          <a:lstStyle/>
          <a:p>
            <a:r>
              <a:rPr lang="fi-FI" dirty="0">
                <a:solidFill>
                  <a:schemeClr val="tx1"/>
                </a:solidFill>
              </a:rPr>
              <a:t>Tanskan </a:t>
            </a:r>
            <a:r>
              <a:rPr lang="fi-FI" dirty="0" err="1">
                <a:solidFill>
                  <a:schemeClr val="tx1"/>
                </a:solidFill>
              </a:rPr>
              <a:t>Vojensissa</a:t>
            </a:r>
            <a:r>
              <a:rPr lang="fi-FI" dirty="0">
                <a:solidFill>
                  <a:schemeClr val="tx1"/>
                </a:solidFill>
              </a:rPr>
              <a:t> aurinkolämpövoimala (70 000 m</a:t>
            </a:r>
            <a:r>
              <a:rPr lang="fi-FI" baseline="30000" dirty="0">
                <a:solidFill>
                  <a:schemeClr val="tx1"/>
                </a:solidFill>
              </a:rPr>
              <a:t>2</a:t>
            </a:r>
            <a:r>
              <a:rPr lang="fi-FI" dirty="0">
                <a:solidFill>
                  <a:schemeClr val="tx1"/>
                </a:solidFill>
              </a:rPr>
              <a:t>) + </a:t>
            </a:r>
            <a:r>
              <a:rPr lang="fi-FI" dirty="0" smtClean="0">
                <a:solidFill>
                  <a:schemeClr val="tx1"/>
                </a:solidFill>
              </a:rPr>
              <a:t>maakuoppavarasto </a:t>
            </a:r>
            <a:r>
              <a:rPr lang="fi-FI" dirty="0">
                <a:solidFill>
                  <a:schemeClr val="tx1"/>
                </a:solidFill>
              </a:rPr>
              <a:t>(200 000 m</a:t>
            </a:r>
            <a:r>
              <a:rPr lang="fi-FI" baseline="30000" dirty="0">
                <a:solidFill>
                  <a:schemeClr val="tx1"/>
                </a:solidFill>
              </a:rPr>
              <a:t>3</a:t>
            </a:r>
            <a:r>
              <a:rPr lang="fi-FI" dirty="0" smtClean="0">
                <a:solidFill>
                  <a:schemeClr val="tx1"/>
                </a:solidFill>
              </a:rPr>
              <a:t>)</a:t>
            </a:r>
          </a:p>
          <a:p>
            <a:endParaRPr lang="fi-FI" dirty="0"/>
          </a:p>
          <a:p>
            <a:pPr lvl="1"/>
            <a:r>
              <a:rPr lang="fi-FI" dirty="0"/>
              <a:t>49 </a:t>
            </a:r>
            <a:r>
              <a:rPr lang="fi-FI" dirty="0" err="1"/>
              <a:t>MW</a:t>
            </a:r>
            <a:r>
              <a:rPr lang="fi-FI" baseline="-25000" dirty="0" err="1"/>
              <a:t>th</a:t>
            </a:r>
            <a:r>
              <a:rPr lang="fi-FI" dirty="0"/>
              <a:t> aurinkovoimala</a:t>
            </a:r>
          </a:p>
          <a:p>
            <a:pPr lvl="1"/>
            <a:r>
              <a:rPr lang="fi-FI" dirty="0"/>
              <a:t>Yhteistuotanto 28 000 MWh</a:t>
            </a:r>
          </a:p>
          <a:p>
            <a:pPr lvl="2"/>
            <a:r>
              <a:rPr lang="fi-FI" dirty="0"/>
              <a:t>Kattaa 2000 asukkaan lämmöntarpeen</a:t>
            </a:r>
          </a:p>
          <a:p>
            <a:pPr lvl="2"/>
            <a:r>
              <a:rPr lang="fi-FI" dirty="0"/>
              <a:t>Aurinkopaneeleita 35 </a:t>
            </a:r>
            <a:r>
              <a:rPr lang="fi-FI" dirty="0" smtClean="0"/>
              <a:t>m</a:t>
            </a:r>
            <a:r>
              <a:rPr lang="fi-FI" baseline="30000" dirty="0" smtClean="0"/>
              <a:t>2</a:t>
            </a:r>
            <a:r>
              <a:rPr lang="fi-FI" dirty="0" smtClean="0"/>
              <a:t>/asukas</a:t>
            </a:r>
            <a:endParaRPr lang="fi-FI" dirty="0"/>
          </a:p>
          <a:p>
            <a:pPr lvl="2"/>
            <a:endParaRPr lang="fi-FI" dirty="0"/>
          </a:p>
          <a:p>
            <a:pPr lvl="1"/>
            <a:r>
              <a:rPr lang="fi-FI" dirty="0"/>
              <a:t>Aurinkolämpövoimalan osuus kotitalouden lämmöntarpeesta usein 20-25 % =&gt; varastointi nostaa osuuden 55-60 %:</a:t>
            </a:r>
            <a:r>
              <a:rPr lang="fi-FI" dirty="0" smtClean="0"/>
              <a:t>in</a:t>
            </a:r>
          </a:p>
          <a:p>
            <a:pPr lvl="1"/>
            <a:endParaRPr lang="fi-FI" dirty="0"/>
          </a:p>
          <a:p>
            <a:pPr lvl="2"/>
            <a:r>
              <a:rPr lang="fi-FI" dirty="0" smtClean="0"/>
              <a:t>Tutustu </a:t>
            </a:r>
            <a:r>
              <a:rPr lang="fi-FI" dirty="0" err="1" smtClean="0"/>
              <a:t>Vojensin</a:t>
            </a:r>
            <a:r>
              <a:rPr lang="fi-FI" dirty="0" smtClean="0"/>
              <a:t> </a:t>
            </a:r>
            <a:r>
              <a:rPr lang="fi-FI" dirty="0" err="1" smtClean="0"/>
              <a:t>caseen</a:t>
            </a:r>
            <a:r>
              <a:rPr lang="fi-FI" dirty="0" smtClean="0"/>
              <a:t>: </a:t>
            </a:r>
            <a:r>
              <a:rPr lang="fi-FI" dirty="0">
                <a:hlinkClick r:id="rId3"/>
              </a:rPr>
              <a:t>http://arcon-sunmark.com/cases/vojens-district-heating</a:t>
            </a:r>
            <a:r>
              <a:rPr lang="fi-FI" dirty="0"/>
              <a:t> </a:t>
            </a:r>
            <a:endParaRPr lang="fi-FI" dirty="0"/>
          </a:p>
          <a:p>
            <a:pPr lvl="1"/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4294967295"/>
          </p:nvPr>
        </p:nvSpPr>
        <p:spPr/>
        <p:txBody>
          <a:bodyPr/>
          <a:lstStyle/>
          <a:p>
            <a:fld id="{B019031E-D6E5-4A2F-BC02-2863ADC77C53}" type="datetime1">
              <a:rPr lang="fi-FI" smtClean="0"/>
              <a:t>22.10.2020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06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743" y="467893"/>
            <a:ext cx="8275477" cy="5508364"/>
          </a:xfr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  <p:sp>
        <p:nvSpPr>
          <p:cNvPr id="6" name="Suorakulmio 5"/>
          <p:cNvSpPr/>
          <p:nvPr/>
        </p:nvSpPr>
        <p:spPr>
          <a:xfrm>
            <a:off x="3200400" y="6466433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i-FI" sz="1400" dirty="0">
                <a:hlinkClick r:id="rId3"/>
              </a:rPr>
              <a:t>https://</a:t>
            </a:r>
            <a:r>
              <a:rPr lang="fi-FI" sz="1400" dirty="0" smtClean="0">
                <a:hlinkClick r:id="rId3"/>
              </a:rPr>
              <a:t>commons.m.wikimedia.org/wiki/File:Solar_heating_marstal.1.jpg</a:t>
            </a:r>
            <a:r>
              <a:rPr lang="fi-FI" sz="1400" dirty="0" smtClean="0"/>
              <a:t> 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3902222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graphicFrame>
        <p:nvGraphicFramePr>
          <p:cNvPr id="6" name="Sisällön paikkamerkk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0051439"/>
              </p:ext>
            </p:extLst>
          </p:nvPr>
        </p:nvGraphicFramePr>
        <p:xfrm>
          <a:off x="653142" y="1825625"/>
          <a:ext cx="10700658" cy="17526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839687">
                  <a:extLst>
                    <a:ext uri="{9D8B030D-6E8A-4147-A177-3AD203B41FA5}">
                      <a16:colId xmlns:a16="http://schemas.microsoft.com/office/drawing/2014/main" val="569035319"/>
                    </a:ext>
                  </a:extLst>
                </a:gridCol>
                <a:gridCol w="1727199">
                  <a:extLst>
                    <a:ext uri="{9D8B030D-6E8A-4147-A177-3AD203B41FA5}">
                      <a16:colId xmlns:a16="http://schemas.microsoft.com/office/drawing/2014/main" val="3795175326"/>
                    </a:ext>
                  </a:extLst>
                </a:gridCol>
                <a:gridCol w="1783443">
                  <a:extLst>
                    <a:ext uri="{9D8B030D-6E8A-4147-A177-3AD203B41FA5}">
                      <a16:colId xmlns:a16="http://schemas.microsoft.com/office/drawing/2014/main" val="1445486710"/>
                    </a:ext>
                  </a:extLst>
                </a:gridCol>
                <a:gridCol w="1783443">
                  <a:extLst>
                    <a:ext uri="{9D8B030D-6E8A-4147-A177-3AD203B41FA5}">
                      <a16:colId xmlns:a16="http://schemas.microsoft.com/office/drawing/2014/main" val="2904790489"/>
                    </a:ext>
                  </a:extLst>
                </a:gridCol>
                <a:gridCol w="1977572">
                  <a:extLst>
                    <a:ext uri="{9D8B030D-6E8A-4147-A177-3AD203B41FA5}">
                      <a16:colId xmlns:a16="http://schemas.microsoft.com/office/drawing/2014/main" val="2075389167"/>
                    </a:ext>
                  </a:extLst>
                </a:gridCol>
                <a:gridCol w="1589314">
                  <a:extLst>
                    <a:ext uri="{9D8B030D-6E8A-4147-A177-3AD203B41FA5}">
                      <a16:colId xmlns:a16="http://schemas.microsoft.com/office/drawing/2014/main" val="26678468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Varasto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Kapasiteetti (kWh/t)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Teho (MW)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Hyötysuhde (%)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Varastointiaika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Hinta (€/kWh)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0885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Tuntuva</a:t>
                      </a:r>
                      <a:r>
                        <a:rPr lang="fi-FI" baseline="0" dirty="0" smtClean="0"/>
                        <a:t> lämpö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10-50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0,001-10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50-90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Päiviä/kuukausia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0,1-10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4043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Faasimuutos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50-150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0,001-1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75-90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Tunteja/kuukausia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10-50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260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Termokemiallinen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120-250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0,01-1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75-100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Tunteja/päiviä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8-100</a:t>
                      </a:r>
                      <a:endParaRPr lang="fi-F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0834370"/>
                  </a:ext>
                </a:extLst>
              </a:tr>
            </a:tbl>
          </a:graphicData>
        </a:graphic>
      </p:graphicFrame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838200" y="3756674"/>
            <a:ext cx="107550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Mukailtu</a:t>
            </a:r>
            <a:r>
              <a:rPr lang="en-US" dirty="0" smtClean="0"/>
              <a:t> </a:t>
            </a:r>
            <a:r>
              <a:rPr lang="en-US" dirty="0" err="1" smtClean="0"/>
              <a:t>lähteestä</a:t>
            </a:r>
            <a:r>
              <a:rPr lang="en-US" dirty="0" smtClean="0"/>
              <a:t>: </a:t>
            </a:r>
          </a:p>
          <a:p>
            <a:r>
              <a:rPr lang="en-US" sz="1400" dirty="0" err="1" smtClean="0"/>
              <a:t>Sarbu</a:t>
            </a:r>
            <a:r>
              <a:rPr lang="en-US" sz="1400" dirty="0"/>
              <a:t>, I.; </a:t>
            </a:r>
            <a:r>
              <a:rPr lang="en-US" sz="1400" dirty="0" err="1"/>
              <a:t>Sebarchievici</a:t>
            </a:r>
            <a:r>
              <a:rPr lang="en-US" sz="1400" dirty="0"/>
              <a:t>, C. A Comprehensive Review of Thermal Energy Storage. </a:t>
            </a:r>
            <a:r>
              <a:rPr lang="en-US" sz="1400" i="1" dirty="0"/>
              <a:t>Sustainability</a:t>
            </a:r>
            <a:r>
              <a:rPr lang="en-US" sz="1400" dirty="0"/>
              <a:t> </a:t>
            </a:r>
            <a:r>
              <a:rPr lang="en-US" sz="1400" b="1" dirty="0"/>
              <a:t>2018</a:t>
            </a:r>
            <a:r>
              <a:rPr lang="en-US" sz="1400" dirty="0"/>
              <a:t>, </a:t>
            </a:r>
            <a:r>
              <a:rPr lang="en-US" sz="1400" i="1" dirty="0"/>
              <a:t>10</a:t>
            </a:r>
            <a:r>
              <a:rPr lang="en-US" sz="1400" dirty="0"/>
              <a:t>, 191. </a:t>
            </a:r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10528862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Latenttilämpövarastointi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2765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Latenttilämpövarastointi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" y="1481669"/>
            <a:ext cx="10843491" cy="4735617"/>
          </a:xfrm>
        </p:spPr>
        <p:txBody>
          <a:bodyPr>
            <a:normAutofit/>
          </a:bodyPr>
          <a:lstStyle/>
          <a:p>
            <a:r>
              <a:rPr lang="fi-FI" dirty="0"/>
              <a:t>Perustuu olomuodon muutokseen</a:t>
            </a:r>
          </a:p>
          <a:p>
            <a:pPr lvl="1"/>
            <a:r>
              <a:rPr lang="fi-FI" dirty="0"/>
              <a:t>Usein kiinteä-neste –muutos</a:t>
            </a:r>
          </a:p>
          <a:p>
            <a:pPr marL="457200" lvl="1" indent="0">
              <a:buNone/>
            </a:pPr>
            <a:r>
              <a:rPr lang="fi-FI" dirty="0" smtClean="0"/>
              <a:t>	=&gt; Pienempi </a:t>
            </a:r>
            <a:r>
              <a:rPr lang="fi-FI" dirty="0"/>
              <a:t>tilavuuden </a:t>
            </a:r>
            <a:r>
              <a:rPr lang="fi-FI" dirty="0" smtClean="0"/>
              <a:t>muutos ja parempi prosessinhallinta </a:t>
            </a:r>
            <a:r>
              <a:rPr lang="fi-FI" dirty="0"/>
              <a:t>kuin neste-kaasu –</a:t>
            </a:r>
            <a:r>
              <a:rPr lang="fi-FI" dirty="0" smtClean="0"/>
              <a:t>muutoksella</a:t>
            </a:r>
          </a:p>
          <a:p>
            <a:pPr lvl="1"/>
            <a:endParaRPr lang="fi-FI" dirty="0"/>
          </a:p>
          <a:p>
            <a:r>
              <a:rPr lang="fi-FI" dirty="0"/>
              <a:t>Olomuodon muutoksissa korkea </a:t>
            </a:r>
            <a:r>
              <a:rPr lang="fi-FI" dirty="0" err="1"/>
              <a:t>entalpian</a:t>
            </a:r>
            <a:r>
              <a:rPr lang="fi-FI" dirty="0"/>
              <a:t> muutos =&gt; sitoo/vapauttaa energiaa </a:t>
            </a:r>
            <a:r>
              <a:rPr lang="fi-FI" dirty="0" smtClean="0"/>
              <a:t>paljon</a:t>
            </a:r>
          </a:p>
          <a:p>
            <a:endParaRPr lang="fi-FI" dirty="0"/>
          </a:p>
          <a:p>
            <a:r>
              <a:rPr lang="fi-FI" dirty="0"/>
              <a:t>Varastoinnissa säilytetään olomuoto; latauksessa ja purkauksessa muutetaan olomuotoa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4294967295"/>
          </p:nvPr>
        </p:nvSpPr>
        <p:spPr/>
        <p:txBody>
          <a:bodyPr/>
          <a:lstStyle/>
          <a:p>
            <a:fld id="{2F03D1BB-5D0C-4C96-8DAF-D77BBB2B251E}" type="datetime1">
              <a:rPr lang="fi-FI" smtClean="0"/>
              <a:t>22.10.2020</a:t>
            </a:fld>
            <a:endParaRPr lang="en-US"/>
          </a:p>
        </p:txBody>
      </p:sp>
      <p:sp>
        <p:nvSpPr>
          <p:cNvPr id="5" name="Tekstiruutu 4"/>
          <p:cNvSpPr txBox="1"/>
          <p:nvPr/>
        </p:nvSpPr>
        <p:spPr>
          <a:xfrm>
            <a:off x="9260993" y="0"/>
            <a:ext cx="2931007" cy="230832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i-FI" sz="2400" b="1" dirty="0"/>
              <a:t>Q = m*L</a:t>
            </a:r>
          </a:p>
          <a:p>
            <a:endParaRPr lang="fi-FI" sz="2400" b="1" dirty="0"/>
          </a:p>
          <a:p>
            <a:r>
              <a:rPr lang="fi-FI" sz="2400" i="1" dirty="0"/>
              <a:t>m</a:t>
            </a:r>
            <a:r>
              <a:rPr lang="fi-FI" sz="2400" dirty="0"/>
              <a:t> = massa (kg)</a:t>
            </a:r>
          </a:p>
          <a:p>
            <a:r>
              <a:rPr lang="fi-FI" sz="2400" i="1" dirty="0"/>
              <a:t>L</a:t>
            </a:r>
            <a:r>
              <a:rPr lang="fi-FI" sz="2400" dirty="0"/>
              <a:t> = faasimuutokseen liittyvä latenttilämpö (kJ/kg)</a:t>
            </a:r>
            <a:endParaRPr lang="fi-FI" sz="2400" i="1" dirty="0"/>
          </a:p>
        </p:txBody>
      </p:sp>
    </p:spTree>
    <p:extLst>
      <p:ext uri="{BB962C8B-B14F-4D97-AF65-F5344CB8AC3E}">
        <p14:creationId xmlns:p14="http://schemas.microsoft.com/office/powerpoint/2010/main" val="2007889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Latenttilämpövarastointi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" y="1576341"/>
            <a:ext cx="10621819" cy="4640945"/>
          </a:xfrm>
        </p:spPr>
        <p:txBody>
          <a:bodyPr>
            <a:normAutofit/>
          </a:bodyPr>
          <a:lstStyle/>
          <a:p>
            <a:r>
              <a:rPr lang="fi-FI" dirty="0"/>
              <a:t>Jää, parafiinivahat, suolat, rasvahapot, metallit</a:t>
            </a:r>
          </a:p>
          <a:p>
            <a:r>
              <a:rPr lang="fi-FI" dirty="0"/>
              <a:t>Parhaimpia hydraattisuolat (esim. MgSO</a:t>
            </a:r>
            <a:r>
              <a:rPr lang="fi-FI" baseline="-25000" dirty="0"/>
              <a:t>4</a:t>
            </a:r>
            <a:r>
              <a:rPr lang="fi-FI" dirty="0"/>
              <a:t>· 7 H</a:t>
            </a:r>
            <a:r>
              <a:rPr lang="fi-FI" baseline="-25000" dirty="0"/>
              <a:t>2</a:t>
            </a:r>
            <a:r>
              <a:rPr lang="fi-FI" dirty="0"/>
              <a:t>O), jää</a:t>
            </a:r>
          </a:p>
          <a:p>
            <a:pPr lvl="1"/>
            <a:r>
              <a:rPr lang="fi-FI" dirty="0"/>
              <a:t>Korkea latenttilämmön muutos (sulamislämpö)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4294967295"/>
          </p:nvPr>
        </p:nvSpPr>
        <p:spPr/>
        <p:txBody>
          <a:bodyPr/>
          <a:lstStyle/>
          <a:p>
            <a:fld id="{4EBBB211-6F41-47EC-B25D-D699D7FBD54A}" type="datetime1">
              <a:rPr lang="fi-FI" smtClean="0"/>
              <a:t>22.10.2020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63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Latenttilämpövarastointi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0" y="1600970"/>
            <a:ext cx="11040533" cy="4616316"/>
          </a:xfrm>
        </p:spPr>
        <p:txBody>
          <a:bodyPr>
            <a:normAutofit/>
          </a:bodyPr>
          <a:lstStyle/>
          <a:p>
            <a:r>
              <a:rPr lang="fi-FI"/>
              <a:t>Korkea energiatiheys</a:t>
            </a:r>
          </a:p>
          <a:p>
            <a:r>
              <a:rPr lang="fi-FI" dirty="0"/>
              <a:t>Suola aiheuttaa korroosiota</a:t>
            </a:r>
          </a:p>
          <a:p>
            <a:r>
              <a:rPr lang="fi-FI" dirty="0"/>
              <a:t>Kemiallinen epästabiilius</a:t>
            </a:r>
          </a:p>
          <a:p>
            <a:pPr lvl="1"/>
            <a:r>
              <a:rPr lang="fi-FI" dirty="0"/>
              <a:t>Suolaliuoksen palautumattomuus</a:t>
            </a:r>
          </a:p>
          <a:p>
            <a:r>
              <a:rPr lang="fi-FI" dirty="0"/>
              <a:t>Materiaalihäviöt</a:t>
            </a:r>
          </a:p>
          <a:p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4294967295"/>
          </p:nvPr>
        </p:nvSpPr>
        <p:spPr/>
        <p:txBody>
          <a:bodyPr/>
          <a:lstStyle/>
          <a:p>
            <a:fld id="{EA5F32FE-E9DF-4D92-A00F-7B12FD7C04D6}" type="datetime1">
              <a:rPr lang="fi-FI" smtClean="0"/>
              <a:t>22.10.2020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838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Termokemiallinen varastointi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5109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Termokemiallinen varastointi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Yhdistää </a:t>
            </a:r>
          </a:p>
          <a:p>
            <a:pPr lvl="1"/>
            <a:r>
              <a:rPr lang="fi-FI"/>
              <a:t>termokemiallisia reaktioita</a:t>
            </a:r>
          </a:p>
          <a:p>
            <a:pPr lvl="2"/>
            <a:r>
              <a:rPr lang="fi-FI" err="1"/>
              <a:t>Esim.Fe</a:t>
            </a:r>
            <a:r>
              <a:rPr lang="fi-FI"/>
              <a:t>(OH)</a:t>
            </a:r>
            <a:r>
              <a:rPr lang="fi-FI" baseline="-25000"/>
              <a:t>2</a:t>
            </a:r>
            <a:r>
              <a:rPr lang="fi-FI"/>
              <a:t> </a:t>
            </a:r>
            <a:r>
              <a:rPr lang="fi-FI">
                <a:sym typeface="Wingdings" panose="05000000000000000000" pitchFamily="2" charset="2"/>
              </a:rPr>
              <a:t> </a:t>
            </a:r>
            <a:r>
              <a:rPr lang="fi-FI" err="1">
                <a:sym typeface="Wingdings" panose="05000000000000000000" pitchFamily="2" charset="2"/>
              </a:rPr>
              <a:t>FeO</a:t>
            </a:r>
            <a:r>
              <a:rPr lang="fi-FI">
                <a:sym typeface="Wingdings" panose="05000000000000000000" pitchFamily="2" charset="2"/>
              </a:rPr>
              <a:t> + H</a:t>
            </a:r>
            <a:r>
              <a:rPr lang="fi-FI" baseline="-25000">
                <a:sym typeface="Wingdings" panose="05000000000000000000" pitchFamily="2" charset="2"/>
              </a:rPr>
              <a:t>2</a:t>
            </a:r>
            <a:r>
              <a:rPr lang="fi-FI">
                <a:sym typeface="Wingdings" panose="05000000000000000000" pitchFamily="2" charset="2"/>
              </a:rPr>
              <a:t>O</a:t>
            </a:r>
            <a:endParaRPr lang="fi-FI"/>
          </a:p>
          <a:p>
            <a:pPr lvl="1"/>
            <a:r>
              <a:rPr lang="fi-FI"/>
              <a:t>sekä </a:t>
            </a:r>
            <a:r>
              <a:rPr lang="fi-FI" err="1"/>
              <a:t>sorptiota</a:t>
            </a:r>
            <a:r>
              <a:rPr lang="fi-FI"/>
              <a:t> </a:t>
            </a:r>
          </a:p>
          <a:p>
            <a:pPr lvl="2"/>
            <a:r>
              <a:rPr lang="fi-FI"/>
              <a:t>absorptio (nesteeseen liukeneva kaasu)</a:t>
            </a:r>
          </a:p>
          <a:p>
            <a:pPr lvl="2"/>
            <a:r>
              <a:rPr lang="fi-FI"/>
              <a:t>adsorptio (kiinteän aineen pinnalle tarttuva kaasu tai neste)</a:t>
            </a:r>
          </a:p>
          <a:p>
            <a:pPr lvl="2"/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4294967295"/>
          </p:nvPr>
        </p:nvSpPr>
        <p:spPr/>
        <p:txBody>
          <a:bodyPr/>
          <a:lstStyle/>
          <a:p>
            <a:fld id="{A076F5E1-8A92-460F-9651-B3C044696F56}" type="datetime1">
              <a:rPr lang="fi-FI" smtClean="0"/>
              <a:t>22.10.2020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665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Tuntuvan lämmön varastointi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7798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Tuntuvan lämmön varastointi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Nesteeseen</a:t>
            </a:r>
          </a:p>
          <a:p>
            <a:pPr lvl="1"/>
            <a:r>
              <a:rPr lang="fi-FI" dirty="0"/>
              <a:t>Veteen, öljyyn, sulaan suolaan</a:t>
            </a:r>
          </a:p>
          <a:p>
            <a:r>
              <a:rPr lang="fi-FI" dirty="0"/>
              <a:t>Kiinteään aineeseen</a:t>
            </a:r>
          </a:p>
          <a:p>
            <a:pPr lvl="1"/>
            <a:r>
              <a:rPr lang="fi-FI" dirty="0"/>
              <a:t>Metalli, </a:t>
            </a:r>
            <a:r>
              <a:rPr lang="fi-FI" dirty="0" smtClean="0"/>
              <a:t>kivi</a:t>
            </a:r>
          </a:p>
          <a:p>
            <a:pPr lvl="1"/>
            <a:endParaRPr lang="fi-FI" dirty="0"/>
          </a:p>
          <a:p>
            <a:r>
              <a:rPr lang="fi-FI" dirty="0" smtClean="0"/>
              <a:t>Yksinkertaisimmillaan lämmön varastoituminen rakennuksen materiaaleihin, varaavat takat, lämminvesivaraajat jne.</a:t>
            </a:r>
          </a:p>
          <a:p>
            <a:endParaRPr lang="fi-FI" dirty="0"/>
          </a:p>
          <a:p>
            <a:r>
              <a:rPr lang="fi-FI" dirty="0"/>
              <a:t>Matala energiatiheys (J/m</a:t>
            </a:r>
            <a:r>
              <a:rPr lang="fi-FI" baseline="30000" dirty="0"/>
              <a:t>3</a:t>
            </a:r>
            <a:r>
              <a:rPr lang="fi-FI" dirty="0"/>
              <a:t>)</a:t>
            </a:r>
          </a:p>
          <a:p>
            <a:pPr lvl="1"/>
            <a:r>
              <a:rPr lang="fi-FI" dirty="0"/>
              <a:t>Vaatii isoja varastoja</a:t>
            </a:r>
          </a:p>
          <a:p>
            <a:pPr lvl="1"/>
            <a:r>
              <a:rPr lang="fi-FI" dirty="0"/>
              <a:t>Lämpöhäviöt 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4294967295"/>
          </p:nvPr>
        </p:nvSpPr>
        <p:spPr/>
        <p:txBody>
          <a:bodyPr/>
          <a:lstStyle/>
          <a:p>
            <a:fld id="{F9CBBC5A-10E3-4450-99EC-0FF637871C6D}" type="datetime1">
              <a:rPr lang="fi-FI" smtClean="0"/>
              <a:t>22.10.2020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Suorakulmio 4"/>
              <p:cNvSpPr/>
              <p:nvPr/>
            </p:nvSpPr>
            <p:spPr>
              <a:xfrm>
                <a:off x="7591009" y="1456189"/>
                <a:ext cx="4187664" cy="1972078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fi-FI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r>
                        <a:rPr lang="fi-FI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∗</m:t>
                      </m:r>
                      <m:sSub>
                        <m:sSubPr>
                          <m:ctrlPr>
                            <a:rPr lang="fi-FI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𝑪</m:t>
                          </m:r>
                        </m:e>
                        <m:sub>
                          <m:r>
                            <a:rPr lang="fi-FI" sz="2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sub>
                      </m:sSub>
                      <m:r>
                        <a:rPr lang="fi-FI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∗∆</m:t>
                      </m:r>
                      <m:r>
                        <a:rPr lang="fi-FI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𝑻</m:t>
                      </m:r>
                    </m:oMath>
                  </m:oMathPara>
                </a14:m>
                <a:endParaRPr lang="fi-FI" sz="2400" b="1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:r>
                  <a:rPr lang="fi-FI" sz="2400" i="1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m</a:t>
                </a:r>
                <a:r>
                  <a:rPr lang="fi-FI" sz="2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= massa (kg)</a:t>
                </a:r>
              </a:p>
              <a:p>
                <a:r>
                  <a:rPr lang="fi-FI" sz="2400" i="1" dirty="0">
                    <a:ea typeface="Cambria Math" panose="02040503050406030204" pitchFamily="18" charset="0"/>
                  </a:rPr>
                  <a:t>C</a:t>
                </a:r>
                <a:r>
                  <a:rPr lang="fi-FI" sz="2400" i="1" baseline="-25000" dirty="0">
                    <a:ea typeface="Cambria Math" panose="02040503050406030204" pitchFamily="18" charset="0"/>
                  </a:rPr>
                  <a:t>p</a:t>
                </a:r>
                <a:r>
                  <a:rPr lang="fi-FI" sz="2400" dirty="0">
                    <a:ea typeface="Cambria Math" panose="02040503050406030204" pitchFamily="18" charset="0"/>
                  </a:rPr>
                  <a:t> = ominaislämpökapasiteetti (kJ/(kg*</a:t>
                </a:r>
                <a:r>
                  <a:rPr lang="fi-FI" sz="2400" dirty="0">
                    <a:solidFill>
                      <a:schemeClr val="tx1"/>
                    </a:solidFill>
                    <a:latin typeface="Palatino Linotype" panose="02040502050505030304" pitchFamily="18" charset="0"/>
                    <a:ea typeface="Cambria Math" panose="02040503050406030204" pitchFamily="18" charset="0"/>
                  </a:rPr>
                  <a:t>°C</a:t>
                </a:r>
                <a:r>
                  <a:rPr lang="fi-FI" sz="2400" dirty="0">
                    <a:ea typeface="Cambria Math" panose="02040503050406030204" pitchFamily="18" charset="0"/>
                  </a:rPr>
                  <a:t>))</a:t>
                </a:r>
              </a:p>
              <a:p>
                <a:r>
                  <a:rPr lang="fi-FI" sz="2400" i="1" dirty="0">
                    <a:solidFill>
                      <a:schemeClr val="tx1"/>
                    </a:solidFill>
                    <a:latin typeface="Palatino Linotype" panose="02040502050505030304" pitchFamily="18" charset="0"/>
                    <a:ea typeface="Cambria Math" panose="02040503050406030204" pitchFamily="18" charset="0"/>
                  </a:rPr>
                  <a:t>ΔT </a:t>
                </a:r>
                <a:r>
                  <a:rPr lang="fi-FI" sz="2400" dirty="0">
                    <a:solidFill>
                      <a:schemeClr val="tx1"/>
                    </a:solidFill>
                    <a:latin typeface="Palatino Linotype" panose="02040502050505030304" pitchFamily="18" charset="0"/>
                    <a:ea typeface="Cambria Math" panose="02040503050406030204" pitchFamily="18" charset="0"/>
                  </a:rPr>
                  <a:t>= lämpötilan muutos (°C)</a:t>
                </a:r>
                <a:endParaRPr lang="fi-FI" sz="2400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" name="Suorakulmi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1009" y="1456189"/>
                <a:ext cx="4187664" cy="1972078"/>
              </a:xfrm>
              <a:prstGeom prst="rect">
                <a:avLst/>
              </a:prstGeom>
              <a:blipFill>
                <a:blip r:embed="rId2"/>
                <a:stretch>
                  <a:fillRect l="-2180" b="-5864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7815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Tuntuvan lämmön varastot Suomessa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25286" y="1690689"/>
            <a:ext cx="10693181" cy="4817106"/>
          </a:xfrm>
        </p:spPr>
        <p:txBody>
          <a:bodyPr>
            <a:normAutofit/>
          </a:bodyPr>
          <a:lstStyle/>
          <a:p>
            <a:r>
              <a:rPr lang="fi-FI" sz="2400" dirty="0" smtClean="0"/>
              <a:t>Kaukolämpöjärjestelmien yhteydessä </a:t>
            </a:r>
          </a:p>
          <a:p>
            <a:pPr lvl="1"/>
            <a:r>
              <a:rPr lang="fi-FI" sz="2000" dirty="0" smtClean="0"/>
              <a:t>sylinterin muotoisia, kalliovarastoja, vanhoissa öljysäiliöissä, jne.</a:t>
            </a:r>
          </a:p>
          <a:p>
            <a:endParaRPr lang="fi-FI" sz="2400" dirty="0"/>
          </a:p>
          <a:p>
            <a:r>
              <a:rPr lang="fi-FI" sz="2400" dirty="0" smtClean="0"/>
              <a:t>Lisäksi </a:t>
            </a:r>
            <a:r>
              <a:rPr lang="fi-FI" sz="2400" dirty="0"/>
              <a:t>noin puolet Suomen kaukolämpölaitoksista käyttää kaukolämpöverkkoa lämmön lyhytaikaiseen, muutaman tunnin varastoimiseen nostamalla menoveden lämpötilaa 10-15 </a:t>
            </a:r>
            <a:r>
              <a:rPr lang="fi-FI" sz="2400" dirty="0" smtClean="0"/>
              <a:t>C</a:t>
            </a:r>
          </a:p>
          <a:p>
            <a:r>
              <a:rPr lang="fi-FI" sz="2400" dirty="0" smtClean="0"/>
              <a:t>Ruotsissa </a:t>
            </a:r>
            <a:r>
              <a:rPr lang="fi-FI" sz="2400" dirty="0"/>
              <a:t>yli 100:ssa kaukolämpöjärjestelmässä vesisäiliölämpövarasto</a:t>
            </a:r>
          </a:p>
          <a:p>
            <a:pPr marL="609585" lvl="1" indent="0">
              <a:buNone/>
            </a:pPr>
            <a:r>
              <a:rPr lang="fi-FI" sz="2000" dirty="0"/>
              <a:t>~ 900 000 m</a:t>
            </a:r>
            <a:r>
              <a:rPr lang="fi-FI" sz="2000" baseline="30000" dirty="0"/>
              <a:t>3</a:t>
            </a:r>
          </a:p>
          <a:p>
            <a:pPr marL="609585" lvl="1" indent="0">
              <a:buNone/>
            </a:pPr>
            <a:r>
              <a:rPr lang="fi-FI" sz="2000" dirty="0"/>
              <a:t>~ 35 </a:t>
            </a:r>
            <a:r>
              <a:rPr lang="fi-FI" sz="2000" dirty="0" err="1"/>
              <a:t>GWh</a:t>
            </a:r>
            <a:endParaRPr lang="fi-FI" sz="2000" dirty="0"/>
          </a:p>
          <a:p>
            <a:endParaRPr lang="fi-FI" sz="2400" dirty="0" smtClean="0"/>
          </a:p>
        </p:txBody>
      </p:sp>
      <p:sp>
        <p:nvSpPr>
          <p:cNvPr id="5" name="Suorakulmio 4"/>
          <p:cNvSpPr/>
          <p:nvPr/>
        </p:nvSpPr>
        <p:spPr>
          <a:xfrm>
            <a:off x="289763" y="5418672"/>
            <a:ext cx="11695446" cy="6566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1867" dirty="0" smtClean="0"/>
              <a:t>Lisätietoa mm. Alanen, R., Koljonen, T., Hukari, S. &amp; Saari, P. 2003: </a:t>
            </a:r>
            <a:r>
              <a:rPr lang="fi-FI" sz="1867" i="1" dirty="0"/>
              <a:t>Energian varastoinnin </a:t>
            </a:r>
            <a:r>
              <a:rPr lang="fi-FI" sz="1867" i="1" dirty="0" smtClean="0"/>
              <a:t>nykytila. </a:t>
            </a:r>
            <a:r>
              <a:rPr lang="fi-FI" sz="1867" dirty="0" smtClean="0"/>
              <a:t>VTT tiedotteita 2199 </a:t>
            </a:r>
          </a:p>
          <a:p>
            <a:r>
              <a:rPr lang="fi-FI" dirty="0" smtClean="0">
                <a:hlinkClick r:id="rId2"/>
              </a:rPr>
              <a:t>http</a:t>
            </a:r>
            <a:r>
              <a:rPr lang="fi-FI" dirty="0">
                <a:hlinkClick r:id="rId2"/>
              </a:rPr>
              <a:t>://</a:t>
            </a:r>
            <a:r>
              <a:rPr lang="fi-FI" dirty="0" smtClean="0">
                <a:hlinkClick r:id="rId2"/>
              </a:rPr>
              <a:t>www.vtt.fi/inf/pdf/tiedotteet/2003/T2199.pdf</a:t>
            </a:r>
            <a:r>
              <a:rPr lang="fi-FI" dirty="0" smtClean="0"/>
              <a:t> </a:t>
            </a:r>
            <a:endParaRPr lang="fi-FI" sz="1867" dirty="0"/>
          </a:p>
        </p:txBody>
      </p:sp>
    </p:spTree>
    <p:extLst>
      <p:ext uri="{BB962C8B-B14F-4D97-AF65-F5344CB8AC3E}">
        <p14:creationId xmlns:p14="http://schemas.microsoft.com/office/powerpoint/2010/main" val="2607471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uorakulmio 30"/>
          <p:cNvSpPr/>
          <p:nvPr/>
        </p:nvSpPr>
        <p:spPr>
          <a:xfrm>
            <a:off x="6900779" y="4114961"/>
            <a:ext cx="3222177" cy="9533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Suorakulmio 24"/>
          <p:cNvSpPr/>
          <p:nvPr/>
        </p:nvSpPr>
        <p:spPr>
          <a:xfrm rot="5400000">
            <a:off x="5672710" y="5140018"/>
            <a:ext cx="609147" cy="16754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Teräksiset lämpövarastot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09603" y="1481668"/>
            <a:ext cx="7773168" cy="4758265"/>
          </a:xfrm>
        </p:spPr>
        <p:txBody>
          <a:bodyPr>
            <a:normAutofit/>
          </a:bodyPr>
          <a:lstStyle/>
          <a:p>
            <a:r>
              <a:rPr lang="fi-FI" sz="2133" dirty="0"/>
              <a:t>Lämpöhäviöt pienet verrattuna kalliolämpö- tai maakuoppavarastoihin</a:t>
            </a:r>
          </a:p>
          <a:p>
            <a:r>
              <a:rPr lang="fi-FI" sz="2133" dirty="0"/>
              <a:t>Lyhytaikaiseen varastointiin</a:t>
            </a:r>
          </a:p>
          <a:p>
            <a:r>
              <a:rPr lang="fi-FI" sz="2133" dirty="0"/>
              <a:t>Kuuma vesi ylhäällä, kylmä vesi raskaampana alhaalla</a:t>
            </a:r>
          </a:p>
          <a:p>
            <a:r>
              <a:rPr lang="fi-FI" sz="2133" dirty="0"/>
              <a:t>Suorakytketty järjestelmä mahdollistaa varaston suuren asteisuuden</a:t>
            </a:r>
          </a:p>
          <a:p>
            <a:pPr lvl="1"/>
            <a:r>
              <a:rPr lang="fi-FI" sz="1867" dirty="0"/>
              <a:t>lämmönvaihtimellisessa järjestelmässä veden lämpötilagradientti ei saa olla kovin suuri (vain muutaman lämpöasteen)</a:t>
            </a:r>
          </a:p>
          <a:p>
            <a:r>
              <a:rPr lang="fi-FI" sz="2133" dirty="0"/>
              <a:t>Lämpötila </a:t>
            </a:r>
            <a:r>
              <a:rPr lang="fi-FI" sz="2133" dirty="0" err="1"/>
              <a:t>max</a:t>
            </a:r>
            <a:r>
              <a:rPr lang="fi-FI" sz="2133" dirty="0"/>
              <a:t>. 99 C (alipaineisessa 110 C)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298450" y="6581001"/>
            <a:ext cx="65214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Esterinen, J. 2019: </a:t>
            </a:r>
            <a:r>
              <a:rPr lang="fi-FI" sz="1200" i="1" dirty="0" smtClean="0"/>
              <a:t>Kuumavesiakut kaukolämmön varastoinnissa</a:t>
            </a:r>
            <a:r>
              <a:rPr lang="fi-FI" sz="1200" dirty="0" smtClean="0"/>
              <a:t>. Kaukolämpöpäivät Vaasa 29.8.2019</a:t>
            </a:r>
            <a:endParaRPr lang="fi-FI" sz="1200" dirty="0"/>
          </a:p>
        </p:txBody>
      </p:sp>
      <p:sp>
        <p:nvSpPr>
          <p:cNvPr id="10" name="Suorakulmio 9"/>
          <p:cNvSpPr/>
          <p:nvPr/>
        </p:nvSpPr>
        <p:spPr>
          <a:xfrm>
            <a:off x="5888410" y="5815391"/>
            <a:ext cx="4234545" cy="1197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Suorakulmio 10"/>
          <p:cNvSpPr/>
          <p:nvPr/>
        </p:nvSpPr>
        <p:spPr>
          <a:xfrm>
            <a:off x="6900779" y="4114959"/>
            <a:ext cx="3222177" cy="9533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Suorakulmio 11"/>
          <p:cNvSpPr/>
          <p:nvPr/>
        </p:nvSpPr>
        <p:spPr>
          <a:xfrm rot="5400000">
            <a:off x="5667607" y="5546790"/>
            <a:ext cx="609147" cy="1675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Suorakulmio 12"/>
          <p:cNvSpPr/>
          <p:nvPr/>
        </p:nvSpPr>
        <p:spPr>
          <a:xfrm rot="10800000">
            <a:off x="5888409" y="4914955"/>
            <a:ext cx="1012370" cy="14387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Suorakulmio 13"/>
          <p:cNvSpPr/>
          <p:nvPr/>
        </p:nvSpPr>
        <p:spPr>
          <a:xfrm rot="16200000">
            <a:off x="6441260" y="4508900"/>
            <a:ext cx="960474" cy="1393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Vuokaaviosymboli: Magneettilevy 6"/>
          <p:cNvSpPr/>
          <p:nvPr/>
        </p:nvSpPr>
        <p:spPr>
          <a:xfrm>
            <a:off x="8643267" y="4302277"/>
            <a:ext cx="3243174" cy="1937656"/>
          </a:xfrm>
          <a:prstGeom prst="flowChartMagneticDisk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Tekstiruutu 25"/>
          <p:cNvSpPr txBox="1"/>
          <p:nvPr/>
        </p:nvSpPr>
        <p:spPr>
          <a:xfrm>
            <a:off x="9879089" y="5485360"/>
            <a:ext cx="865111" cy="379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~45 </a:t>
            </a:r>
            <a:r>
              <a:rPr lang="fi-FI" dirty="0" smtClean="0">
                <a:latin typeface="Palatino Linotype" panose="02040502050505030304" pitchFamily="18" charset="0"/>
              </a:rPr>
              <a:t>°C</a:t>
            </a:r>
            <a:endParaRPr lang="fi-FI" dirty="0"/>
          </a:p>
        </p:txBody>
      </p:sp>
      <p:sp>
        <p:nvSpPr>
          <p:cNvPr id="21" name="Suorakulmio 20"/>
          <p:cNvSpPr/>
          <p:nvPr/>
        </p:nvSpPr>
        <p:spPr>
          <a:xfrm rot="5400000">
            <a:off x="5672710" y="5140019"/>
            <a:ext cx="609147" cy="16754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Suorakulmio 22"/>
          <p:cNvSpPr/>
          <p:nvPr/>
        </p:nvSpPr>
        <p:spPr>
          <a:xfrm>
            <a:off x="6900779" y="4114960"/>
            <a:ext cx="3222177" cy="9533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Suorakulmio 23"/>
          <p:cNvSpPr/>
          <p:nvPr/>
        </p:nvSpPr>
        <p:spPr>
          <a:xfrm rot="10800000">
            <a:off x="5888409" y="4914956"/>
            <a:ext cx="1012370" cy="14387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Suorakulmio 27"/>
          <p:cNvSpPr/>
          <p:nvPr/>
        </p:nvSpPr>
        <p:spPr>
          <a:xfrm rot="16200000">
            <a:off x="6441260" y="4508901"/>
            <a:ext cx="960474" cy="13939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Suorakulmio 28"/>
          <p:cNvSpPr/>
          <p:nvPr/>
        </p:nvSpPr>
        <p:spPr>
          <a:xfrm rot="5400000">
            <a:off x="5667607" y="5546791"/>
            <a:ext cx="609147" cy="1675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Suorakulmio 29"/>
          <p:cNvSpPr/>
          <p:nvPr/>
        </p:nvSpPr>
        <p:spPr>
          <a:xfrm rot="5400000">
            <a:off x="5672710" y="5140020"/>
            <a:ext cx="609147" cy="16754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Suorakulmio 31"/>
          <p:cNvSpPr/>
          <p:nvPr/>
        </p:nvSpPr>
        <p:spPr>
          <a:xfrm rot="10800000">
            <a:off x="5888409" y="4914957"/>
            <a:ext cx="1012370" cy="14387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Suorakulmio 32"/>
          <p:cNvSpPr/>
          <p:nvPr/>
        </p:nvSpPr>
        <p:spPr>
          <a:xfrm rot="16200000">
            <a:off x="6441260" y="4508902"/>
            <a:ext cx="960474" cy="13939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Vuokaaviosymboli: Magneettilevy 7"/>
          <p:cNvSpPr/>
          <p:nvPr/>
        </p:nvSpPr>
        <p:spPr>
          <a:xfrm>
            <a:off x="8643267" y="3173074"/>
            <a:ext cx="3243174" cy="1937656"/>
          </a:xfrm>
          <a:prstGeom prst="flowChartMagneticDisk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Tekstiruutu 26"/>
          <p:cNvSpPr txBox="1"/>
          <p:nvPr/>
        </p:nvSpPr>
        <p:spPr>
          <a:xfrm>
            <a:off x="9860190" y="4254619"/>
            <a:ext cx="865111" cy="379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~90 </a:t>
            </a:r>
            <a:r>
              <a:rPr lang="fi-FI" dirty="0" smtClean="0">
                <a:latin typeface="Palatino Linotype" panose="02040502050505030304" pitchFamily="18" charset="0"/>
              </a:rPr>
              <a:t>°C</a:t>
            </a:r>
            <a:endParaRPr lang="fi-FI" dirty="0"/>
          </a:p>
        </p:txBody>
      </p:sp>
      <p:sp>
        <p:nvSpPr>
          <p:cNvPr id="15" name="Pyöristetty suorakulmio 14"/>
          <p:cNvSpPr/>
          <p:nvPr/>
        </p:nvSpPr>
        <p:spPr>
          <a:xfrm>
            <a:off x="5785940" y="5254790"/>
            <a:ext cx="372479" cy="43906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7" name="Suora yhdysviiva 16"/>
          <p:cNvCxnSpPr/>
          <p:nvPr/>
        </p:nvCxnSpPr>
        <p:spPr>
          <a:xfrm flipH="1">
            <a:off x="5780839" y="5361704"/>
            <a:ext cx="37247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uora yhdysviiva 21"/>
          <p:cNvCxnSpPr/>
          <p:nvPr/>
        </p:nvCxnSpPr>
        <p:spPr>
          <a:xfrm flipH="1" flipV="1">
            <a:off x="5780839" y="5359384"/>
            <a:ext cx="204931" cy="11178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uora yhdysviiva 18"/>
          <p:cNvCxnSpPr/>
          <p:nvPr/>
        </p:nvCxnSpPr>
        <p:spPr>
          <a:xfrm flipH="1">
            <a:off x="5780839" y="5477470"/>
            <a:ext cx="204931" cy="1048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uora yhdysviiva 17"/>
          <p:cNvCxnSpPr/>
          <p:nvPr/>
        </p:nvCxnSpPr>
        <p:spPr>
          <a:xfrm flipH="1">
            <a:off x="5780838" y="5582366"/>
            <a:ext cx="37247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3990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fi-FI" dirty="0" smtClean="0"/>
              <a:t>Esimerkkejä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284515"/>
            <a:ext cx="10515600" cy="4702400"/>
          </a:xfrm>
        </p:spPr>
        <p:txBody>
          <a:bodyPr>
            <a:normAutofit/>
          </a:bodyPr>
          <a:lstStyle/>
          <a:p>
            <a:r>
              <a:rPr lang="fi-FI" dirty="0" smtClean="0"/>
              <a:t>Salmisaaren lämpövarasto, Helsinki</a:t>
            </a:r>
          </a:p>
          <a:p>
            <a:pPr lvl="1"/>
            <a:r>
              <a:rPr lang="fi-FI" dirty="0" smtClean="0"/>
              <a:t>Kivihiili/pellettivoimalan yhteydessä</a:t>
            </a:r>
          </a:p>
          <a:p>
            <a:pPr lvl="1"/>
            <a:r>
              <a:rPr lang="fi-FI" dirty="0" smtClean="0"/>
              <a:t>Sylinterin muotoinen, korkeus 40 m, halkaisija 18 m</a:t>
            </a:r>
          </a:p>
          <a:p>
            <a:pPr lvl="1"/>
            <a:r>
              <a:rPr lang="fi-FI" dirty="0" smtClean="0"/>
              <a:t>Kahden lämpöakun yhteistilavuus 20 000 m</a:t>
            </a:r>
            <a:r>
              <a:rPr lang="fi-FI" baseline="30000" dirty="0" smtClean="0"/>
              <a:t>3</a:t>
            </a:r>
          </a:p>
          <a:p>
            <a:pPr lvl="1"/>
            <a:r>
              <a:rPr lang="fi-FI" dirty="0" smtClean="0"/>
              <a:t>Varastointikapasiteetti ~1000 MWh, latauslämpötila ~90 </a:t>
            </a:r>
            <a:r>
              <a:rPr lang="fi-FI" dirty="0" smtClean="0">
                <a:latin typeface="Palatino Linotype" panose="02040502050505030304" pitchFamily="18" charset="0"/>
              </a:rPr>
              <a:t>°C</a:t>
            </a:r>
          </a:p>
          <a:p>
            <a:pPr lvl="1"/>
            <a:endParaRPr lang="fi-FI" dirty="0">
              <a:latin typeface="Palatino Linotype" panose="02040502050505030304" pitchFamily="18" charset="0"/>
            </a:endParaRPr>
          </a:p>
          <a:p>
            <a:r>
              <a:rPr lang="fi-FI" dirty="0" smtClean="0"/>
              <a:t>Vuosaaren lämpövarasto, Helsinki</a:t>
            </a:r>
          </a:p>
          <a:p>
            <a:pPr lvl="1"/>
            <a:r>
              <a:rPr lang="fi-FI" dirty="0" smtClean="0"/>
              <a:t>Maakaasuvoimalan yhteydessä</a:t>
            </a:r>
          </a:p>
          <a:p>
            <a:pPr lvl="1"/>
            <a:r>
              <a:rPr lang="fi-FI" dirty="0"/>
              <a:t>Sylinterin muotoinen, korkeus 40 m, halkaisija </a:t>
            </a:r>
            <a:r>
              <a:rPr lang="fi-FI" dirty="0" smtClean="0"/>
              <a:t>30 </a:t>
            </a:r>
            <a:r>
              <a:rPr lang="fi-FI" dirty="0"/>
              <a:t>m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ilavuus 25 </a:t>
            </a:r>
            <a:r>
              <a:rPr lang="fi-FI" dirty="0"/>
              <a:t>000 m</a:t>
            </a:r>
            <a:r>
              <a:rPr lang="fi-FI" baseline="30000" dirty="0"/>
              <a:t>3</a:t>
            </a:r>
          </a:p>
          <a:p>
            <a:pPr lvl="1"/>
            <a:r>
              <a:rPr lang="fi-FI" dirty="0"/>
              <a:t>Varastointikapasiteetti ~</a:t>
            </a:r>
            <a:r>
              <a:rPr lang="fi-FI" dirty="0" smtClean="0"/>
              <a:t>1250 </a:t>
            </a:r>
            <a:r>
              <a:rPr lang="fi-FI" dirty="0"/>
              <a:t>MWh, latauslämpötila ~90 </a:t>
            </a:r>
            <a:r>
              <a:rPr lang="fi-FI" dirty="0">
                <a:latin typeface="Palatino Linotype" panose="02040502050505030304" pitchFamily="18" charset="0"/>
              </a:rPr>
              <a:t>°C</a:t>
            </a:r>
          </a:p>
          <a:p>
            <a:pPr lvl="1"/>
            <a:endParaRPr lang="fi-FI" dirty="0"/>
          </a:p>
        </p:txBody>
      </p:sp>
      <p:sp>
        <p:nvSpPr>
          <p:cNvPr id="6" name="Suorakulmio 5"/>
          <p:cNvSpPr/>
          <p:nvPr/>
        </p:nvSpPr>
        <p:spPr>
          <a:xfrm>
            <a:off x="2057399" y="6263366"/>
            <a:ext cx="89371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/>
              <a:t>Tiittanen, J. 2019: </a:t>
            </a:r>
            <a:r>
              <a:rPr lang="fi-FI" i="1" dirty="0">
                <a:hlinkClick r:id="rId3"/>
              </a:rPr>
              <a:t>Lämmön varastointi – Case Helen Oy</a:t>
            </a:r>
            <a:r>
              <a:rPr lang="fi-FI" dirty="0"/>
              <a:t>. Kaukolämpöpäivät Vaasa 29.8.2019</a:t>
            </a:r>
          </a:p>
        </p:txBody>
      </p:sp>
    </p:spTree>
    <p:extLst>
      <p:ext uri="{BB962C8B-B14F-4D97-AF65-F5344CB8AC3E}">
        <p14:creationId xmlns:p14="http://schemas.microsoft.com/office/powerpoint/2010/main" val="309889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Kalliolämpövarastot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Lämmönvaihtimellinen kytkentä kallion epäpuhtauksien johdosta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 smtClean="0"/>
              <a:t>Lämpötila 90 – 100 C, vaikka sijainti pohjaveden alapuolella mahdollistaisi korkeammatkin lämpötilat (korkea paine)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Kivimateriaali ottaa lämpöä vastaan monta vuotta ennen kuin lämpöhäviöt tasoittuvat – pitkänmallisissa kallioluolissa pinta-alan/vaipan suhde tilavuuteen on suuri</a:t>
            </a:r>
          </a:p>
          <a:p>
            <a:pPr lvl="1">
              <a:buFont typeface="Symbol" panose="05050102010706020507" pitchFamily="18" charset="2"/>
              <a:buChar char="Þ"/>
            </a:pPr>
            <a:r>
              <a:rPr lang="fi-FI" dirty="0" smtClean="0"/>
              <a:t> Kannattavaa vain kaukolämpö-kokoluokassa</a:t>
            </a:r>
          </a:p>
          <a:p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>
            <a:off x="298450" y="6581001"/>
            <a:ext cx="65214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 smtClean="0"/>
              <a:t>Esterinen, J. 2019: </a:t>
            </a:r>
            <a:r>
              <a:rPr lang="fi-FI" sz="1200" i="1" dirty="0" smtClean="0"/>
              <a:t>Kuumavesiakut kaukolämmön varastoinnissa</a:t>
            </a:r>
            <a:r>
              <a:rPr lang="fi-FI" sz="1200" dirty="0" smtClean="0"/>
              <a:t>. Kaukolämpöpäivät Vaasa 29.8.2019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2554315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theme/theme1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44F74372C55FE4B821D5F2378F4B2BA" ma:contentTypeVersion="1" ma:contentTypeDescription="Luo uusi asiakirja." ma:contentTypeScope="" ma:versionID="822fe6b422b8dec44a40602c4233d47b">
  <xsd:schema xmlns:xsd="http://www.w3.org/2001/XMLSchema" xmlns:xs="http://www.w3.org/2001/XMLSchema" xmlns:p="http://schemas.microsoft.com/office/2006/metadata/properties" xmlns:ns2="76865ef9-df32-4c37-ae45-f9784eb47bff" xmlns:ns3="7e9e6169-ad39-4139-80cb-366121f0def0" targetNamespace="http://schemas.microsoft.com/office/2006/metadata/properties" ma:root="true" ma:fieldsID="6eb707645daa25c755dded653de544e8" ns2:_="" ns3:_="">
    <xsd:import namespace="76865ef9-df32-4c37-ae45-f9784eb47bff"/>
    <xsd:import namespace="7e9e6169-ad39-4139-80cb-366121f0def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65ef9-df32-4c37-ae45-f9784eb47bf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9e6169-ad39-4139-80cb-366121f0def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6865ef9-df32-4c37-ae45-f9784eb47bff">427W7XWPXQD2-403814790-1263</_dlc_DocId>
    <_dlc_DocIdUrl xmlns="76865ef9-df32-4c37-ae45-f9784eb47bff">
      <Url>https://tt.eduuni.fi/sites/luc-lapinamk-extra/kiertotalousosaamista-ammattikorkeakouluihin/_layouts/15/DocIdRedir.aspx?ID=427W7XWPXQD2-403814790-1263</Url>
      <Description>427W7XWPXQD2-403814790-1263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3B25BD6D-D2BB-418E-A029-B40BF82CD2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38FF32-43FD-4754-9A6C-B0B4C19B5E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865ef9-df32-4c37-ae45-f9784eb47bff"/>
    <ds:schemaRef ds:uri="7e9e6169-ad39-4139-80cb-366121f0de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062D49C-CA25-4999-B952-F55D754961C0}">
  <ds:schemaRefs>
    <ds:schemaRef ds:uri="http://schemas.microsoft.com/office/2006/metadata/properties"/>
    <ds:schemaRef ds:uri="http://schemas.microsoft.com/office/infopath/2007/PartnerControls"/>
    <ds:schemaRef ds:uri="76865ef9-df32-4c37-ae45-f9784eb47bff"/>
  </ds:schemaRefs>
</ds:datastoreItem>
</file>

<file path=customXml/itemProps4.xml><?xml version="1.0" encoding="utf-8"?>
<ds:datastoreItem xmlns:ds="http://schemas.openxmlformats.org/officeDocument/2006/customXml" ds:itemID="{9BEB1A0C-CB66-4291-BD4D-308FACDFF633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2143</TotalTime>
  <Words>1775</Words>
  <Application>Microsoft Office PowerPoint</Application>
  <PresentationFormat>Laajakuva</PresentationFormat>
  <Paragraphs>316</Paragraphs>
  <Slides>35</Slides>
  <Notes>4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35</vt:i4>
      </vt:variant>
    </vt:vector>
  </HeadingPairs>
  <TitlesOfParts>
    <vt:vector size="43" baseType="lpstr">
      <vt:lpstr>Arial</vt:lpstr>
      <vt:lpstr>Calibri</vt:lpstr>
      <vt:lpstr>Cambria Math</vt:lpstr>
      <vt:lpstr>Microsoft Sans Serif</vt:lpstr>
      <vt:lpstr>Palatino Linotype</vt:lpstr>
      <vt:lpstr>Symbol</vt:lpstr>
      <vt:lpstr>Wingdings</vt:lpstr>
      <vt:lpstr>1_Mukautettu suunnittelumalli</vt:lpstr>
      <vt:lpstr>Lämmön varastointi</vt:lpstr>
      <vt:lpstr>Lämpöenergiavarastot</vt:lpstr>
      <vt:lpstr>PowerPoint-esitys</vt:lpstr>
      <vt:lpstr>Tuntuvan lämmön varastointi</vt:lpstr>
      <vt:lpstr>Tuntuvan lämmön varastointi</vt:lpstr>
      <vt:lpstr>Tuntuvan lämmön varastot Suomessa</vt:lpstr>
      <vt:lpstr>Teräksiset lämpövarastot</vt:lpstr>
      <vt:lpstr>Esimerkkejä</vt:lpstr>
      <vt:lpstr>Kalliolämpövarastot</vt:lpstr>
      <vt:lpstr>Uusimmat lämpövarastoprojektit</vt:lpstr>
      <vt:lpstr>Vuorokausi/viikkolämpövarastot</vt:lpstr>
      <vt:lpstr>Laskuesimerkki, Mustikkamaa</vt:lpstr>
      <vt:lpstr>Laskuesimerkki, Mustikkamaa</vt:lpstr>
      <vt:lpstr>Laskuesimerkki, Mustikkamaa</vt:lpstr>
      <vt:lpstr>Laskuesimerkki, Mustikkamaa</vt:lpstr>
      <vt:lpstr>Laskuesimerkki, Mustikkamaa</vt:lpstr>
      <vt:lpstr>Laskuesimerkki, Mustikkamaa</vt:lpstr>
      <vt:lpstr>Laskuesimerkki, Mustikkamaa</vt:lpstr>
      <vt:lpstr>Laskuesimerkki, Mustikkamaa</vt:lpstr>
      <vt:lpstr>Laskuesimerkki, Mustikkamaa</vt:lpstr>
      <vt:lpstr>Laskuesimerkki, Mustikkamaa</vt:lpstr>
      <vt:lpstr>Laskuesimerkki, Mustikkamaa</vt:lpstr>
      <vt:lpstr>Laskuesimerkki, Mustikkamaa</vt:lpstr>
      <vt:lpstr>Putki/porareikävarasto</vt:lpstr>
      <vt:lpstr>Pohjavesivarastot</vt:lpstr>
      <vt:lpstr>Arlanda Airport, Tukholma</vt:lpstr>
      <vt:lpstr>Maakuoppavarasto</vt:lpstr>
      <vt:lpstr>Lämmön kausivarastointi</vt:lpstr>
      <vt:lpstr>PowerPoint-esitys</vt:lpstr>
      <vt:lpstr>Latenttilämpövarastointi</vt:lpstr>
      <vt:lpstr>Latenttilämpövarastointi</vt:lpstr>
      <vt:lpstr>Latenttilämpövarastointi</vt:lpstr>
      <vt:lpstr>Latenttilämpövarastointi</vt:lpstr>
      <vt:lpstr>Termokemiallinen varastointi</vt:lpstr>
      <vt:lpstr>Termokemiallinen varastointi</vt:lpstr>
    </vt:vector>
  </TitlesOfParts>
  <Company>Turun ammattikorkeakoulu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Virta Marketta</dc:creator>
  <cp:lastModifiedBy>Asseri Laitinen</cp:lastModifiedBy>
  <cp:revision>46</cp:revision>
  <dcterms:created xsi:type="dcterms:W3CDTF">2019-02-14T13:35:11Z</dcterms:created>
  <dcterms:modified xsi:type="dcterms:W3CDTF">2020-10-22T17:56:13Z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0x010100844F74372C55FE4B821D5F2378F4B2BA</vt:lpwstr>
  </property>
  <property fmtid="{D5CDD505-2E9C-101B-9397-08002B2CF9AE}" pid="3" name="_dlc_DocIdItemGuid">
    <vt:lpwstr>dcd3001b-5f06-4075-b1fb-b0c1d875a9a6</vt:lpwstr>
  </property>
</Properties>
</file>