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21"/>
  </p:notesMasterIdLst>
  <p:sldIdLst>
    <p:sldId id="256" r:id="rId6"/>
    <p:sldId id="281" r:id="rId7"/>
    <p:sldId id="257" r:id="rId8"/>
    <p:sldId id="263" r:id="rId9"/>
    <p:sldId id="264" r:id="rId10"/>
    <p:sldId id="278" r:id="rId11"/>
    <p:sldId id="270" r:id="rId12"/>
    <p:sldId id="279" r:id="rId13"/>
    <p:sldId id="280" r:id="rId14"/>
    <p:sldId id="273" r:id="rId15"/>
    <p:sldId id="274" r:id="rId16"/>
    <p:sldId id="275" r:id="rId17"/>
    <p:sldId id="276" r:id="rId18"/>
    <p:sldId id="277" r:id="rId19"/>
    <p:sldId id="260" r:id="rId20"/>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60"/>
  </p:normalViewPr>
  <p:slideViewPr>
    <p:cSldViewPr snapToGrid="0">
      <p:cViewPr varScale="1">
        <p:scale>
          <a:sx n="67" d="100"/>
          <a:sy n="67" d="100"/>
        </p:scale>
        <p:origin x="60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52DE3DC-FFA5-4B06-8CE1-A4327DB2171A}" type="datetimeFigureOut">
              <a:rPr lang="fi-FI" smtClean="0"/>
              <a:t>13.11.2020</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13.11.2020</a:t>
            </a:fld>
            <a:endParaRPr lang="fi-FI" dirty="0"/>
          </a:p>
        </p:txBody>
      </p:sp>
      <p:sp>
        <p:nvSpPr>
          <p:cNvPr id="5" name="Alatunnisteen paikkamerkki 4"/>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3628747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3856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49030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41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96840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098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974686067"/>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13.11.2020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a:t>LÄMPÖARVO JA KALORIMETRI</a:t>
            </a:r>
          </a:p>
        </p:txBody>
      </p:sp>
      <p:sp>
        <p:nvSpPr>
          <p:cNvPr id="3" name="Alaotsikko 2"/>
          <p:cNvSpPr>
            <a:spLocks noGrp="1"/>
          </p:cNvSpPr>
          <p:nvPr>
            <p:ph type="subTitle" idx="1"/>
          </p:nvPr>
        </p:nvSpPr>
        <p:spPr/>
        <p:txBody>
          <a:bodyPr/>
          <a:lstStyle/>
          <a:p>
            <a:r>
              <a:rPr lang="fi-FI" dirty="0"/>
              <a:t>Tekijä: Joni Kosamo, Oamk Oy</a:t>
            </a:r>
          </a:p>
        </p:txBody>
      </p:sp>
      <p:sp>
        <p:nvSpPr>
          <p:cNvPr id="4" name="Päivämäärän paikkamerkki 3"/>
          <p:cNvSpPr>
            <a:spLocks noGrp="1"/>
          </p:cNvSpPr>
          <p:nvPr>
            <p:ph type="dt" sz="half" idx="10"/>
          </p:nvPr>
        </p:nvSpPr>
        <p:spPr/>
        <p:txBody>
          <a:bodyPr/>
          <a:lstStyle/>
          <a:p>
            <a:fld id="{60FEDBEC-BDFD-41C9-A00C-68FA1EF50EC5}" type="datetime1">
              <a:rPr lang="fi-FI" smtClean="0"/>
              <a:t>13.11.2020</a:t>
            </a:fld>
            <a:endParaRPr lang="fi-FI"/>
          </a:p>
        </p:txBody>
      </p:sp>
      <p:sp>
        <p:nvSpPr>
          <p:cNvPr id="5" name="Alatunnisteen paikkamerkki 4"/>
          <p:cNvSpPr>
            <a:spLocks noGrp="1"/>
          </p:cNvSpPr>
          <p:nvPr>
            <p:ph type="ftr" sz="quarter" idx="11"/>
          </p:nvPr>
        </p:nvSpPr>
        <p:spPr/>
        <p:txBody>
          <a:bodyPr/>
          <a:lstStyle/>
          <a:p>
            <a:r>
              <a:rPr lang="fi-FI"/>
              <a:t>kiertotalousamk.fi</a:t>
            </a:r>
            <a:endParaRPr lang="fi-FI" dirty="0"/>
          </a:p>
        </p:txBody>
      </p:sp>
    </p:spTree>
    <p:extLst>
      <p:ext uri="{BB962C8B-B14F-4D97-AF65-F5344CB8AC3E}">
        <p14:creationId xmlns:p14="http://schemas.microsoft.com/office/powerpoint/2010/main" val="333228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CD4866-BFAF-454F-81E4-6D6FF98E26B3}"/>
              </a:ext>
            </a:extLst>
          </p:cNvPr>
          <p:cNvSpPr>
            <a:spLocks noGrp="1"/>
          </p:cNvSpPr>
          <p:nvPr>
            <p:ph type="title"/>
          </p:nvPr>
        </p:nvSpPr>
        <p:spPr>
          <a:xfrm>
            <a:off x="838200" y="365125"/>
            <a:ext cx="10452234" cy="849793"/>
          </a:xfrm>
        </p:spPr>
        <p:txBody>
          <a:bodyPr>
            <a:noAutofit/>
          </a:bodyPr>
          <a:lstStyle/>
          <a:p>
            <a:r>
              <a:rPr lang="fi-FI" sz="3600" dirty="0"/>
              <a:t>POMMIKALORIMETRI JA SEN TOIMINTAPERITAATE</a:t>
            </a:r>
          </a:p>
        </p:txBody>
      </p:sp>
      <p:sp>
        <p:nvSpPr>
          <p:cNvPr id="3" name="Sisällön paikkamerkki 2">
            <a:extLst>
              <a:ext uri="{FF2B5EF4-FFF2-40B4-BE49-F238E27FC236}">
                <a16:creationId xmlns:a16="http://schemas.microsoft.com/office/drawing/2014/main" id="{AED12AFC-CB46-4339-9BD7-71B6E083F630}"/>
              </a:ext>
            </a:extLst>
          </p:cNvPr>
          <p:cNvSpPr>
            <a:spLocks noGrp="1"/>
          </p:cNvSpPr>
          <p:nvPr>
            <p:ph idx="1"/>
          </p:nvPr>
        </p:nvSpPr>
        <p:spPr>
          <a:xfrm>
            <a:off x="621053" y="1491917"/>
            <a:ext cx="6848259" cy="4494998"/>
          </a:xfrm>
        </p:spPr>
        <p:txBody>
          <a:bodyPr>
            <a:normAutofit fontScale="55000" lnSpcReduction="20000"/>
          </a:bodyPr>
          <a:lstStyle/>
          <a:p>
            <a:r>
              <a:rPr lang="fi-FI" sz="2900" dirty="0"/>
              <a:t>Pystytään mittaamaan lämpöarvoja eri polttoaineille (nesteet, kiinteät).</a:t>
            </a:r>
          </a:p>
          <a:p>
            <a:pPr marL="0" indent="0">
              <a:buNone/>
            </a:pPr>
            <a:r>
              <a:rPr lang="fi-FI" sz="2900" dirty="0"/>
              <a:t>	- Nestemäisille näytteille käytetään kapseleita</a:t>
            </a:r>
            <a:r>
              <a:rPr lang="fi-FI" sz="2900" dirty="0">
                <a:sym typeface="Wingdings" panose="05000000000000000000" pitchFamily="2" charset="2"/>
              </a:rPr>
              <a:t> vesipohjaiset aineet   	vedenkestävät kapselit ja liuotin ja öljypohjaisille niitä kestävät 	kapselit.</a:t>
            </a:r>
            <a:endParaRPr lang="fi-FI" sz="2900" dirty="0"/>
          </a:p>
          <a:p>
            <a:r>
              <a:rPr lang="fi-FI" sz="2900" dirty="0"/>
              <a:t>Laitteen toiminta perustuu palamiseen. Pommissa poltettava aine palaa vakiotilavuudessa ja luovuttaa tietyn määrän lämpöenergiaa sitä ympäröivään nesteeseen, joka on vettä. Lämpöenergia siirtyy ympäröivään veteen aiheuttaen siinä lämpötilan nousua ja tästä veden lämpötilan muutoksesta pommikalorimetri laskee polttoaineen lämpöarvon.</a:t>
            </a:r>
          </a:p>
          <a:p>
            <a:r>
              <a:rPr lang="fi-FI" sz="2900" dirty="0"/>
              <a:t>Erilaiset näytteet voivat vaatia erilaisen upokkaan esim. bensa ei pala kunnolla upokasmallissa, joissa analysoidaan puupohjaisia aineita. </a:t>
            </a:r>
            <a:r>
              <a:rPr lang="fi-FI" sz="2900" dirty="0">
                <a:sym typeface="Wingdings" panose="05000000000000000000" pitchFamily="2" charset="2"/>
              </a:rPr>
              <a:t></a:t>
            </a:r>
            <a:r>
              <a:rPr lang="fi-FI" sz="2900" dirty="0"/>
              <a:t> lisätietoa saa valmistajalta oikeanlaisen konfiguraation valitsemiseksi. </a:t>
            </a:r>
          </a:p>
          <a:p>
            <a:pPr marL="0" indent="0">
              <a:buNone/>
            </a:pPr>
            <a:endParaRPr lang="fi-FI" dirty="0"/>
          </a:p>
          <a:p>
            <a:pPr marL="0" indent="0">
              <a:buNone/>
            </a:pPr>
            <a:r>
              <a:rPr lang="fi-FI" b="1" u="sng" dirty="0"/>
              <a:t>Tällä kurssilla käytetään pommikalorimetriä, joka pystyy laskemaan lämpöarvon automaattisesti.</a:t>
            </a:r>
          </a:p>
          <a:p>
            <a:pPr marL="0" indent="0">
              <a:buNone/>
            </a:pPr>
            <a:r>
              <a:rPr lang="fi-FI" i="1" dirty="0"/>
              <a:t>”Klassinen pommikalorimetri ei laske automaattisesti lämpöarvoa, joten käyttäjän on laskettava se itse. Lämpöarvon laskeminen lasketaan lämpötilan muutoksesta, polttoaineen sisältämien epäpuhtauksien, reagenssien ja sytytyslangan sekä induktiolangan vaikutuksesta kokonaisenergiamäärään.” </a:t>
            </a:r>
          </a:p>
        </p:txBody>
      </p:sp>
      <p:sp>
        <p:nvSpPr>
          <p:cNvPr id="4" name="Alatunnisteen paikkamerkki 3">
            <a:extLst>
              <a:ext uri="{FF2B5EF4-FFF2-40B4-BE49-F238E27FC236}">
                <a16:creationId xmlns:a16="http://schemas.microsoft.com/office/drawing/2014/main" id="{0469177B-9648-434B-89AC-E7DB63DB0C32}"/>
              </a:ext>
            </a:extLst>
          </p:cNvPr>
          <p:cNvSpPr>
            <a:spLocks noGrp="1"/>
          </p:cNvSpPr>
          <p:nvPr>
            <p:ph type="ftr" sz="quarter" idx="11"/>
          </p:nvPr>
        </p:nvSpPr>
        <p:spPr>
          <a:xfrm>
            <a:off x="4038600" y="6192671"/>
            <a:ext cx="4114800" cy="365125"/>
          </a:xfrm>
        </p:spPr>
        <p:txBody>
          <a:bodyPr/>
          <a:lstStyle/>
          <a:p>
            <a:r>
              <a:rPr lang="fi-FI"/>
              <a:t>kiertotalousamk.fi</a:t>
            </a:r>
          </a:p>
        </p:txBody>
      </p:sp>
      <p:pic>
        <p:nvPicPr>
          <p:cNvPr id="8" name="Kuva 7">
            <a:extLst>
              <a:ext uri="{FF2B5EF4-FFF2-40B4-BE49-F238E27FC236}">
                <a16:creationId xmlns:a16="http://schemas.microsoft.com/office/drawing/2014/main" id="{50AFCCD2-19A0-4266-BA5A-659191CFD345}"/>
              </a:ext>
            </a:extLst>
          </p:cNvPr>
          <p:cNvPicPr>
            <a:picLocks noChangeAspect="1"/>
          </p:cNvPicPr>
          <p:nvPr/>
        </p:nvPicPr>
        <p:blipFill rotWithShape="1">
          <a:blip r:embed="rId2"/>
          <a:srcRect t="26621"/>
          <a:stretch/>
        </p:blipFill>
        <p:spPr>
          <a:xfrm>
            <a:off x="7469311" y="798210"/>
            <a:ext cx="4555223" cy="3645332"/>
          </a:xfrm>
          <a:prstGeom prst="rect">
            <a:avLst/>
          </a:prstGeom>
        </p:spPr>
      </p:pic>
      <p:sp>
        <p:nvSpPr>
          <p:cNvPr id="9" name="Tekstiruutu 8">
            <a:extLst>
              <a:ext uri="{FF2B5EF4-FFF2-40B4-BE49-F238E27FC236}">
                <a16:creationId xmlns:a16="http://schemas.microsoft.com/office/drawing/2014/main" id="{2537B67F-2A77-4381-86CA-AE4076145B90}"/>
              </a:ext>
            </a:extLst>
          </p:cNvPr>
          <p:cNvSpPr txBox="1"/>
          <p:nvPr/>
        </p:nvSpPr>
        <p:spPr>
          <a:xfrm>
            <a:off x="8486454" y="4689397"/>
            <a:ext cx="3914454" cy="276999"/>
          </a:xfrm>
          <a:prstGeom prst="rect">
            <a:avLst/>
          </a:prstGeom>
          <a:noFill/>
        </p:spPr>
        <p:txBody>
          <a:bodyPr wrap="square" rtlCol="0">
            <a:spAutoFit/>
          </a:bodyPr>
          <a:lstStyle/>
          <a:p>
            <a:r>
              <a:rPr lang="fi-FI" sz="1200" dirty="0"/>
              <a:t>Pommikalorimetri, vesikiertojäähdytin ja happipullo.</a:t>
            </a:r>
          </a:p>
        </p:txBody>
      </p:sp>
      <p:sp>
        <p:nvSpPr>
          <p:cNvPr id="11" name="Nuoli: Ylös 10">
            <a:extLst>
              <a:ext uri="{FF2B5EF4-FFF2-40B4-BE49-F238E27FC236}">
                <a16:creationId xmlns:a16="http://schemas.microsoft.com/office/drawing/2014/main" id="{EC079663-9357-4407-8D4D-3366017D6C2D}"/>
              </a:ext>
            </a:extLst>
          </p:cNvPr>
          <p:cNvSpPr/>
          <p:nvPr/>
        </p:nvSpPr>
        <p:spPr>
          <a:xfrm>
            <a:off x="9054345" y="4309253"/>
            <a:ext cx="205483" cy="3801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Nuoli: Ylös 11">
            <a:extLst>
              <a:ext uri="{FF2B5EF4-FFF2-40B4-BE49-F238E27FC236}">
                <a16:creationId xmlns:a16="http://schemas.microsoft.com/office/drawing/2014/main" id="{B4BEE2EE-EBDF-46CF-A3AC-C93D2849CD58}"/>
              </a:ext>
            </a:extLst>
          </p:cNvPr>
          <p:cNvSpPr/>
          <p:nvPr/>
        </p:nvSpPr>
        <p:spPr>
          <a:xfrm>
            <a:off x="10751419" y="4090737"/>
            <a:ext cx="93442" cy="5986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Nuoli: Ylös 12">
            <a:extLst>
              <a:ext uri="{FF2B5EF4-FFF2-40B4-BE49-F238E27FC236}">
                <a16:creationId xmlns:a16="http://schemas.microsoft.com/office/drawing/2014/main" id="{7A0D6CCE-BF50-4AF7-9108-0ADBAB1E6A7D}"/>
              </a:ext>
            </a:extLst>
          </p:cNvPr>
          <p:cNvSpPr/>
          <p:nvPr/>
        </p:nvSpPr>
        <p:spPr>
          <a:xfrm>
            <a:off x="11713945" y="3320716"/>
            <a:ext cx="93442" cy="136868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14263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0A2ACA-EE56-46B4-AF07-34D33ECD699F}"/>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A655E15D-36E9-4E3A-BCBE-A76E97E5D277}"/>
              </a:ext>
            </a:extLst>
          </p:cNvPr>
          <p:cNvSpPr>
            <a:spLocks noGrp="1"/>
          </p:cNvSpPr>
          <p:nvPr>
            <p:ph idx="1"/>
          </p:nvPr>
        </p:nvSpPr>
        <p:spPr>
          <a:xfrm>
            <a:off x="838200" y="1825626"/>
            <a:ext cx="6158501" cy="3188164"/>
          </a:xfrm>
        </p:spPr>
        <p:txBody>
          <a:bodyPr>
            <a:normAutofit fontScale="70000" lnSpcReduction="20000"/>
          </a:bodyPr>
          <a:lstStyle/>
          <a:p>
            <a:r>
              <a:rPr lang="fi-FI" dirty="0"/>
              <a:t>Kalorimetri koostuu pommiastiasta, kalorimetriastiasta, sekoittimesta, vesisäiliöstä eli vaipasta, upokkaasta sekä johdinlangasta. Lisäksi tarvitaan vettä sekä lämpöanturi ja johtoja.</a:t>
            </a:r>
          </a:p>
          <a:p>
            <a:r>
              <a:rPr lang="fi-FI" dirty="0"/>
              <a:t>Pommin sisätilavuus on yleensä noin 250 ml – 350 ml</a:t>
            </a:r>
          </a:p>
          <a:p>
            <a:r>
              <a:rPr lang="fi-FI" dirty="0"/>
              <a:t>Pommia käsiteltäessä on oltava aina varovainen ja valmistajan ohjeita on noudatettava, sillä väärinkäyttö voi aiheuttaa vakavan onnettomuuden.</a:t>
            </a:r>
          </a:p>
          <a:p>
            <a:r>
              <a:rPr lang="fi-FI" dirty="0"/>
              <a:t>Pommin osat on tarkistettava säännöllisesti. Pommi kestää palamisen aikana muodostuneen paineen ja sen rakenteen on kestettävä korroosiota. </a:t>
            </a:r>
          </a:p>
        </p:txBody>
      </p:sp>
      <p:sp>
        <p:nvSpPr>
          <p:cNvPr id="4" name="Alatunnisteen paikkamerkki 3">
            <a:extLst>
              <a:ext uri="{FF2B5EF4-FFF2-40B4-BE49-F238E27FC236}">
                <a16:creationId xmlns:a16="http://schemas.microsoft.com/office/drawing/2014/main" id="{A8139BE3-AFA8-4722-B46F-5C9CC74252AE}"/>
              </a:ext>
            </a:extLst>
          </p:cNvPr>
          <p:cNvSpPr>
            <a:spLocks noGrp="1"/>
          </p:cNvSpPr>
          <p:nvPr>
            <p:ph type="ftr" sz="quarter" idx="11"/>
          </p:nvPr>
        </p:nvSpPr>
        <p:spPr/>
        <p:txBody>
          <a:bodyPr/>
          <a:lstStyle/>
          <a:p>
            <a:r>
              <a:rPr lang="fi-FI"/>
              <a:t>kiertotalousamk.fi</a:t>
            </a:r>
          </a:p>
        </p:txBody>
      </p:sp>
      <p:pic>
        <p:nvPicPr>
          <p:cNvPr id="5" name="Kuva 4">
            <a:extLst>
              <a:ext uri="{FF2B5EF4-FFF2-40B4-BE49-F238E27FC236}">
                <a16:creationId xmlns:a16="http://schemas.microsoft.com/office/drawing/2014/main" id="{C51E0E6B-78A5-4FF4-B5E2-7DBFAFFE711F}"/>
              </a:ext>
            </a:extLst>
          </p:cNvPr>
          <p:cNvPicPr>
            <a:picLocks noChangeAspect="1"/>
          </p:cNvPicPr>
          <p:nvPr/>
        </p:nvPicPr>
        <p:blipFill>
          <a:blip r:embed="rId2"/>
          <a:stretch>
            <a:fillRect/>
          </a:stretch>
        </p:blipFill>
        <p:spPr>
          <a:xfrm>
            <a:off x="7799302" y="653578"/>
            <a:ext cx="3647496" cy="5069127"/>
          </a:xfrm>
          <a:prstGeom prst="rect">
            <a:avLst/>
          </a:prstGeom>
        </p:spPr>
      </p:pic>
      <p:sp>
        <p:nvSpPr>
          <p:cNvPr id="6" name="Tekstiruutu 5">
            <a:extLst>
              <a:ext uri="{FF2B5EF4-FFF2-40B4-BE49-F238E27FC236}">
                <a16:creationId xmlns:a16="http://schemas.microsoft.com/office/drawing/2014/main" id="{A4FEABAB-38E4-4DEC-9C06-2A8C4932D0DD}"/>
              </a:ext>
            </a:extLst>
          </p:cNvPr>
          <p:cNvSpPr txBox="1"/>
          <p:nvPr/>
        </p:nvSpPr>
        <p:spPr>
          <a:xfrm>
            <a:off x="10510786" y="4782958"/>
            <a:ext cx="1511167" cy="2308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i-FI" sz="900" b="1" dirty="0"/>
              <a:t>Upokas              </a:t>
            </a:r>
          </a:p>
        </p:txBody>
      </p:sp>
    </p:spTree>
    <p:extLst>
      <p:ext uri="{BB962C8B-B14F-4D97-AF65-F5344CB8AC3E}">
        <p14:creationId xmlns:p14="http://schemas.microsoft.com/office/powerpoint/2010/main" val="1155000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B6FB84-B299-4595-B3AB-2A9CA382FA75}"/>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06EB0E12-02DC-4F89-81B7-710670F7AC8B}"/>
              </a:ext>
            </a:extLst>
          </p:cNvPr>
          <p:cNvSpPr>
            <a:spLocks noGrp="1"/>
          </p:cNvSpPr>
          <p:nvPr>
            <p:ph idx="1"/>
          </p:nvPr>
        </p:nvSpPr>
        <p:spPr/>
        <p:txBody>
          <a:bodyPr>
            <a:normAutofit fontScale="70000" lnSpcReduction="20000"/>
          </a:bodyPr>
          <a:lstStyle/>
          <a:p>
            <a:r>
              <a:rPr lang="fi-FI" dirty="0"/>
              <a:t>Kalorimetriastia on pieni, metallinen astia, johon mahtuu vettä sen verran, että pommin yläpinta peittyy kokonaan, kun vettä sekoitetaan. Jos kannen ja astian välinen lämmönvaihto ei ole riittävää, lämpötila ei nouse nopeasti palamisen aikana. Tällöin syntyy määrittelemätöntä lämmönvaihtoa termostaatin kanssa, jolloin palamisen reaktiojakso pitenee.</a:t>
            </a:r>
          </a:p>
          <a:p>
            <a:r>
              <a:rPr lang="fi-FI" dirty="0"/>
              <a:t>Sekoitin toimii vakionopeudella. Nopeuden on oltava riittävän suuri, jotta lämpötilanmuutoksen aikana ei kehity kuumia kohtia.</a:t>
            </a:r>
          </a:p>
          <a:p>
            <a:r>
              <a:rPr lang="fi-FI" dirty="0"/>
              <a:t>Sekoittimen varren on oltava huonosti lämpöä johtava tai niin kevyt, että lämpöä siirtyy mahdollisimmanvähän järjestelmästä pois tai järjestelmään.</a:t>
            </a:r>
          </a:p>
          <a:p>
            <a:r>
              <a:rPr lang="fi-FI" dirty="0"/>
              <a:t>Vesisäiliön eli vaipan ja pommin välille on jäätävä vähintään 10 mm:n ilmarako.</a:t>
            </a:r>
          </a:p>
          <a:p>
            <a:r>
              <a:rPr lang="fi-FI" dirty="0"/>
              <a:t>Pommi asetetaan vaipan sisälle niin, että pommin tukemiseen käytettävä pinta-ala on mahdollisimman pieni. Tukemiseen käytetyn materiaalin on oltava ei-johtavaa materiaalia.</a:t>
            </a:r>
          </a:p>
          <a:p>
            <a:r>
              <a:rPr lang="fi-FI" dirty="0"/>
              <a:t>Upokas on valmistettu yleensä kvartsista, nikkelikromista, platinasta tai vastaavasta reagoimattomasta materiaalista. Upokkaan halkaisija on oltava 15 – 25 mm, tasapohjainen ja noin 20 mm syvä. Kvartsiupokas on noin 1,5 mm paksu, metalliupokas noin 0,5 mm paksu.</a:t>
            </a:r>
          </a:p>
        </p:txBody>
      </p:sp>
      <p:sp>
        <p:nvSpPr>
          <p:cNvPr id="4" name="Alatunnisteen paikkamerkki 3">
            <a:extLst>
              <a:ext uri="{FF2B5EF4-FFF2-40B4-BE49-F238E27FC236}">
                <a16:creationId xmlns:a16="http://schemas.microsoft.com/office/drawing/2014/main" id="{654F0542-244F-4FDB-A2EF-37EED1F1CCDB}"/>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163091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A327FA-6EBA-4C1E-AD84-F19169D54030}"/>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B313F4FF-6D20-47D6-9C08-F279E21DEF5D}"/>
              </a:ext>
            </a:extLst>
          </p:cNvPr>
          <p:cNvSpPr>
            <a:spLocks noGrp="1"/>
          </p:cNvSpPr>
          <p:nvPr>
            <p:ph idx="1"/>
          </p:nvPr>
        </p:nvSpPr>
        <p:spPr>
          <a:xfrm>
            <a:off x="838200" y="1825626"/>
            <a:ext cx="6534752" cy="3968782"/>
          </a:xfrm>
        </p:spPr>
        <p:txBody>
          <a:bodyPr>
            <a:normAutofit fontScale="62500" lnSpcReduction="20000"/>
          </a:bodyPr>
          <a:lstStyle/>
          <a:p>
            <a:r>
              <a:rPr lang="fi-FI" dirty="0"/>
              <a:t>Johdinlanka on valmistettu puhtaasta raudasta tai muusta metallista, kuten platinasta, nikkelistä tai kromista. Johdinlangan halkaisija on noin 0,1 mm. </a:t>
            </a:r>
          </a:p>
          <a:p>
            <a:r>
              <a:rPr lang="fi-FI" dirty="0"/>
              <a:t>Upokkaan johtimen ja upokkaan välille ei saa syntyä kontaktia, joten tämän vuoksi on suositeltavaa käyttää puuvillalankaa latauksen siirrossa johdinlangasta näytteeseen.</a:t>
            </a:r>
          </a:p>
          <a:p>
            <a:r>
              <a:rPr lang="fi-FI" dirty="0"/>
              <a:t>Kiinteiden polttoaineiden kalorimetrinen lämpöarvo mitataan punnituista ”tableteiksi” puristetuista näytteistä tai jos näytettä ei voi puristaa tabletiksi, voidaan se annostella erityiseen polttopussiin (jonka lisäenergia lisätään tuloksiin, kuten puuvillaisen sytytyslangankin energia), jotka poltetaan pommikalorimetrillä. </a:t>
            </a:r>
          </a:p>
          <a:p>
            <a:r>
              <a:rPr lang="fi-FI" dirty="0"/>
              <a:t>Ilmakuivaa näytettä punnitaan noin maksimissaan yksi gramma (riippuu näytteestä), joka poltetaan nesteeseen upotetussa pommikalorimetrissä puhtaassa hapessa ja vapautuva lämpö mitataan. Kun näytteestä määritetään myös kosteus, saadaan ilmakuivan näytteen lämpöarvo vastaamaan absoluuttisen kuivan näytteen lämpöarvoa.</a:t>
            </a:r>
          </a:p>
          <a:p>
            <a:endParaRPr lang="fi-FI" dirty="0"/>
          </a:p>
        </p:txBody>
      </p:sp>
      <p:sp>
        <p:nvSpPr>
          <p:cNvPr id="4" name="Alatunnisteen paikkamerkki 3">
            <a:extLst>
              <a:ext uri="{FF2B5EF4-FFF2-40B4-BE49-F238E27FC236}">
                <a16:creationId xmlns:a16="http://schemas.microsoft.com/office/drawing/2014/main" id="{BE5B9A02-5589-475F-BDB0-99D08D261D68}"/>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326414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4CBB62-2D19-422E-9F18-7F57CB6F1D9D}"/>
              </a:ext>
            </a:extLst>
          </p:cNvPr>
          <p:cNvSpPr>
            <a:spLocks noGrp="1"/>
          </p:cNvSpPr>
          <p:nvPr>
            <p:ph type="title"/>
          </p:nvPr>
        </p:nvSpPr>
        <p:spPr/>
        <p:txBody>
          <a:bodyPr>
            <a:normAutofit/>
          </a:bodyPr>
          <a:lstStyle/>
          <a:p>
            <a:r>
              <a:rPr lang="fi-FI" sz="3600" dirty="0"/>
              <a:t>Turvallisuus</a:t>
            </a:r>
          </a:p>
        </p:txBody>
      </p:sp>
      <p:sp>
        <p:nvSpPr>
          <p:cNvPr id="3" name="Sisällön paikkamerkki 2">
            <a:extLst>
              <a:ext uri="{FF2B5EF4-FFF2-40B4-BE49-F238E27FC236}">
                <a16:creationId xmlns:a16="http://schemas.microsoft.com/office/drawing/2014/main" id="{0665F515-2B67-4DC4-92FB-6C686AF76846}"/>
              </a:ext>
            </a:extLst>
          </p:cNvPr>
          <p:cNvSpPr>
            <a:spLocks noGrp="1"/>
          </p:cNvSpPr>
          <p:nvPr>
            <p:ph idx="1"/>
          </p:nvPr>
        </p:nvSpPr>
        <p:spPr>
          <a:xfrm>
            <a:off x="838200" y="1825625"/>
            <a:ext cx="9816966" cy="4142037"/>
          </a:xfrm>
        </p:spPr>
        <p:txBody>
          <a:bodyPr>
            <a:normAutofit lnSpcReduction="10000"/>
          </a:bodyPr>
          <a:lstStyle/>
          <a:p>
            <a:r>
              <a:rPr lang="fi-FI" dirty="0"/>
              <a:t>Kalorimetriä käytettäessä on oltava erityisen varovainen, sillä palotapahtuma tuottaa kammioon suuren paineen. Jos laitteessa käytetään liian suurta testinäytettä tai näyte sisältää metallihiukkasia esim. foliota tai muuta metallia, paineenkestorajat voivat ylittyä ja räjäyttää kammion. Pommikalorimetri onkin saanut nimensä juuri tästä.</a:t>
            </a:r>
          </a:p>
          <a:p>
            <a:r>
              <a:rPr lang="fi-FI" dirty="0"/>
              <a:t>Laite käyttää puhdasta happea eli muista hapen vaarallisuus linjastoja ja happipulloa käsiteltäessä ( Katso kaasupulloturvallisuusohjeet hapen osalta läpi)!</a:t>
            </a:r>
          </a:p>
          <a:p>
            <a:r>
              <a:rPr lang="fi-FI" dirty="0"/>
              <a:t>Suojalasit </a:t>
            </a:r>
            <a:r>
              <a:rPr lang="fi-FI" dirty="0">
                <a:sym typeface="Wingdings" panose="05000000000000000000" pitchFamily="2" charset="2"/>
              </a:rPr>
              <a:t> paineen alla olevia osia, jotka saattavat </a:t>
            </a:r>
            <a:r>
              <a:rPr lang="fi-FI" dirty="0" err="1">
                <a:sym typeface="Wingdings" panose="05000000000000000000" pitchFamily="2" charset="2"/>
              </a:rPr>
              <a:t>sinkouua</a:t>
            </a:r>
            <a:r>
              <a:rPr lang="fi-FI" dirty="0">
                <a:sym typeface="Wingdings" panose="05000000000000000000" pitchFamily="2" charset="2"/>
              </a:rPr>
              <a:t> jonkin matkaa.</a:t>
            </a:r>
            <a:endParaRPr lang="fi-FI" dirty="0"/>
          </a:p>
          <a:p>
            <a:pPr marL="0" indent="0">
              <a:buNone/>
            </a:pPr>
            <a:endParaRPr lang="fi-FI" dirty="0"/>
          </a:p>
        </p:txBody>
      </p:sp>
      <p:sp>
        <p:nvSpPr>
          <p:cNvPr id="4" name="Alatunnisteen paikkamerkki 3">
            <a:extLst>
              <a:ext uri="{FF2B5EF4-FFF2-40B4-BE49-F238E27FC236}">
                <a16:creationId xmlns:a16="http://schemas.microsoft.com/office/drawing/2014/main" id="{F4FDEF36-B2E1-4745-868B-33DE32824335}"/>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71258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43606" y="90191"/>
            <a:ext cx="10515600" cy="2852737"/>
          </a:xfrm>
        </p:spPr>
        <p:txBody>
          <a:bodyPr>
            <a:normAutofit/>
          </a:bodyPr>
          <a:lstStyle/>
          <a:p>
            <a:r>
              <a:rPr lang="fi-FI" sz="3600" dirty="0"/>
              <a:t>Lähteet</a:t>
            </a:r>
          </a:p>
        </p:txBody>
      </p:sp>
      <p:sp>
        <p:nvSpPr>
          <p:cNvPr id="3" name="Tekstin paikkamerkki 2"/>
          <p:cNvSpPr>
            <a:spLocks noGrp="1"/>
          </p:cNvSpPr>
          <p:nvPr>
            <p:ph type="body" idx="1"/>
          </p:nvPr>
        </p:nvSpPr>
        <p:spPr>
          <a:xfrm>
            <a:off x="838200" y="3761691"/>
            <a:ext cx="10515600" cy="1089442"/>
          </a:xfrm>
        </p:spPr>
        <p:txBody>
          <a:bodyPr>
            <a:normAutofit fontScale="92500" lnSpcReduction="10000"/>
          </a:bodyPr>
          <a:lstStyle/>
          <a:p>
            <a:pPr marL="342900" indent="-342900">
              <a:buFont typeface="Arial" panose="020B0604020202020204" pitchFamily="34" charset="0"/>
              <a:buChar char="•"/>
            </a:pPr>
            <a:r>
              <a:rPr lang="fi-FI" dirty="0">
                <a:solidFill>
                  <a:schemeClr val="tx1"/>
                </a:solidFill>
              </a:rPr>
              <a:t>2016, Suomessa käytettävien polttoaineiden ominaisuuksia Eija Alakangas | Markus Hurskainen | Jaana Laatikainen-</a:t>
            </a:r>
            <a:r>
              <a:rPr lang="fi-FI" dirty="0" err="1">
                <a:solidFill>
                  <a:schemeClr val="tx1"/>
                </a:solidFill>
              </a:rPr>
              <a:t>Luntama</a:t>
            </a:r>
            <a:r>
              <a:rPr lang="fi-FI" dirty="0">
                <a:solidFill>
                  <a:schemeClr val="tx1"/>
                </a:solidFill>
              </a:rPr>
              <a:t> | Jaana Korhonen, VTT.</a:t>
            </a:r>
          </a:p>
          <a:p>
            <a:pPr marL="342900" indent="-342900">
              <a:buFont typeface="Arial" panose="020B0604020202020204" pitchFamily="34" charset="0"/>
              <a:buChar char="•"/>
            </a:pPr>
            <a:r>
              <a:rPr lang="fi-FI" dirty="0">
                <a:solidFill>
                  <a:schemeClr val="tx1"/>
                </a:solidFill>
              </a:rPr>
              <a:t>SFS-EN 15400: Kiinteät kierrätyspolttoaineet. Lämpöarvon määritys.</a:t>
            </a:r>
          </a:p>
          <a:p>
            <a:pPr marL="342900" indent="-342900">
              <a:buFont typeface="Arial" panose="020B0604020202020204" pitchFamily="34" charset="0"/>
              <a:buChar char="•"/>
            </a:pPr>
            <a:endParaRPr lang="fi-FI" dirty="0"/>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405461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47F74C-E718-4F34-8040-90470EF0984D}"/>
              </a:ext>
            </a:extLst>
          </p:cNvPr>
          <p:cNvSpPr>
            <a:spLocks noGrp="1"/>
          </p:cNvSpPr>
          <p:nvPr>
            <p:ph type="title"/>
          </p:nvPr>
        </p:nvSpPr>
        <p:spPr/>
        <p:txBody>
          <a:bodyPr>
            <a:normAutofit/>
          </a:bodyPr>
          <a:lstStyle/>
          <a:p>
            <a:r>
              <a:rPr lang="fi-FI" sz="3600" dirty="0"/>
              <a:t>Sisällys</a:t>
            </a:r>
          </a:p>
        </p:txBody>
      </p:sp>
      <p:sp>
        <p:nvSpPr>
          <p:cNvPr id="3" name="Sisällön paikkamerkki 2">
            <a:extLst>
              <a:ext uri="{FF2B5EF4-FFF2-40B4-BE49-F238E27FC236}">
                <a16:creationId xmlns:a16="http://schemas.microsoft.com/office/drawing/2014/main" id="{4E96D545-AD1F-462A-A85A-95C4FF3D0A89}"/>
              </a:ext>
            </a:extLst>
          </p:cNvPr>
          <p:cNvSpPr>
            <a:spLocks noGrp="1"/>
          </p:cNvSpPr>
          <p:nvPr>
            <p:ph idx="1"/>
          </p:nvPr>
        </p:nvSpPr>
        <p:spPr>
          <a:xfrm>
            <a:off x="838200" y="1825626"/>
            <a:ext cx="7315200" cy="2958130"/>
          </a:xfrm>
        </p:spPr>
        <p:txBody>
          <a:bodyPr>
            <a:normAutofit fontScale="70000" lnSpcReduction="20000"/>
          </a:bodyPr>
          <a:lstStyle/>
          <a:p>
            <a:r>
              <a:rPr lang="fi-FI" dirty="0"/>
              <a:t>Lämpöarvo</a:t>
            </a:r>
          </a:p>
          <a:p>
            <a:pPr marL="0" indent="0">
              <a:buNone/>
            </a:pPr>
            <a:r>
              <a:rPr lang="fi-FI" dirty="0"/>
              <a:t>	- Kalorimetrinen eli ylempi lämpöarvo ja kalorimetrin 	   kalibrointi</a:t>
            </a:r>
          </a:p>
          <a:p>
            <a:pPr marL="0" indent="0">
              <a:buNone/>
            </a:pPr>
            <a:r>
              <a:rPr lang="fi-FI" dirty="0"/>
              <a:t>	- Kalorimetrin lämpökapasiteetin laskeminen</a:t>
            </a:r>
          </a:p>
          <a:p>
            <a:pPr marL="0" indent="0">
              <a:buNone/>
            </a:pPr>
            <a:r>
              <a:rPr lang="fi-FI" dirty="0"/>
              <a:t>	- Tehollinen eli alempi lämpöarvo</a:t>
            </a:r>
          </a:p>
          <a:p>
            <a:pPr marL="0" indent="0">
              <a:buNone/>
            </a:pPr>
            <a:r>
              <a:rPr lang="fi-FI" dirty="0"/>
              <a:t>	- Tehollisen lämpöarvon saapumistilassa – laskeminen </a:t>
            </a:r>
          </a:p>
          <a:p>
            <a:r>
              <a:rPr lang="fi-FI" dirty="0"/>
              <a:t>Pommikalorimetri ja toimintaperiaate</a:t>
            </a:r>
          </a:p>
          <a:p>
            <a:r>
              <a:rPr lang="fi-FI" dirty="0"/>
              <a:t>Turvallisuus</a:t>
            </a:r>
          </a:p>
          <a:p>
            <a:r>
              <a:rPr lang="fi-FI" dirty="0"/>
              <a:t>Lähteet</a:t>
            </a:r>
          </a:p>
          <a:p>
            <a:endParaRPr lang="fi-FI" dirty="0"/>
          </a:p>
          <a:p>
            <a:pPr marL="0" indent="0">
              <a:buNone/>
            </a:pPr>
            <a:endParaRPr lang="fi-FI" dirty="0"/>
          </a:p>
          <a:p>
            <a:pPr marL="0" indent="0">
              <a:buNone/>
            </a:pPr>
            <a:endParaRPr lang="fi-FI" dirty="0"/>
          </a:p>
        </p:txBody>
      </p:sp>
      <p:sp>
        <p:nvSpPr>
          <p:cNvPr id="4" name="Alatunnisteen paikkamerkki 3">
            <a:extLst>
              <a:ext uri="{FF2B5EF4-FFF2-40B4-BE49-F238E27FC236}">
                <a16:creationId xmlns:a16="http://schemas.microsoft.com/office/drawing/2014/main" id="{E88B2DE7-4AF1-4338-B906-B3C03AC13945}"/>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430696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600" dirty="0"/>
              <a:t>LÄMPÖARVO</a:t>
            </a:r>
          </a:p>
        </p:txBody>
      </p:sp>
      <p:sp>
        <p:nvSpPr>
          <p:cNvPr id="3" name="Sisällön paikkamerkki 2"/>
          <p:cNvSpPr>
            <a:spLocks noGrp="1"/>
          </p:cNvSpPr>
          <p:nvPr>
            <p:ph idx="1"/>
          </p:nvPr>
        </p:nvSpPr>
        <p:spPr/>
        <p:txBody>
          <a:bodyPr>
            <a:normAutofit fontScale="70000" lnSpcReduction="20000"/>
          </a:bodyPr>
          <a:lstStyle/>
          <a:p>
            <a:pPr marL="0" indent="0">
              <a:buNone/>
            </a:pPr>
            <a:r>
              <a:rPr lang="fi-FI" sz="3400" b="1" u="sng" dirty="0"/>
              <a:t>Tehollinen lämpöarvo eli alempi lämpöarvo: Lämpöarvo ilmoitetaan yleensä tehollisena lämpöarvona. Tässä on otettu huomioon palamisen yhteydessä höyrystyvän veden höyrystymisenergia. </a:t>
            </a:r>
          </a:p>
          <a:p>
            <a:pPr marL="0" indent="0">
              <a:buNone/>
            </a:pPr>
            <a:r>
              <a:rPr lang="fi-FI" i="1" dirty="0"/>
              <a:t>Tehollisessa lämpöarvossa veden oletetaan muuttuneen höyryksi, jonka vuoksi kalorimetrinen lämpöarvo on veden höyrystymiseksi vaadittavan energian verran suurempi kuin tehollinen lämpöarvo. Eli muistutuksena, että esim. veden höyryksi muuttuminen vaatii energiaa ja höyryn muuttuminen takaisin nesteeksi vapauttaa energiaa!</a:t>
            </a:r>
          </a:p>
          <a:p>
            <a:pPr marL="0" indent="0">
              <a:buNone/>
            </a:pPr>
            <a:endParaRPr lang="fi-FI" b="1" u="sng" dirty="0"/>
          </a:p>
          <a:p>
            <a:pPr marL="0" indent="0">
              <a:buNone/>
            </a:pPr>
            <a:r>
              <a:rPr lang="fi-FI" b="1" u="sng" dirty="0"/>
              <a:t>Kalorimetrinen eli ylempi lämpöarvo:</a:t>
            </a:r>
            <a:r>
              <a:rPr lang="fi-FI" dirty="0"/>
              <a:t> Lämpöenergian määrä poltettavan aineen massayksikköä kohti, joka vapautuu aineen palaessa täydellisesti ja palamistuotteet jäähtyvät 25 °C:n lämpötilaan. </a:t>
            </a:r>
          </a:p>
          <a:p>
            <a:pPr marL="0" indent="0">
              <a:buNone/>
            </a:pPr>
            <a:endParaRPr lang="fi-FI" i="1" dirty="0"/>
          </a:p>
          <a:p>
            <a:pPr marL="0" indent="0">
              <a:buNone/>
            </a:pPr>
            <a:r>
              <a:rPr lang="fi-FI" b="1" u="sng" dirty="0"/>
              <a:t>Tehollinen lämpöarvo toimituskosteudessa</a:t>
            </a:r>
            <a:r>
              <a:rPr lang="fi-FI" dirty="0"/>
              <a:t>: On olemassa myös kolmas lämpöarvo. Tehollinen lämpöarvo toimituskosteudessa eli saapumistilassa. Tämä lämpöarvo on kaikista alin, koska siitä vähennetään energiamäärä, joka kuluu polttoaineen luontaisesti sisältämän ja palamisessa syntyvän veden haihduttamiseen. Lämpöarvo ilmoitetaan megajouleina polttoainekiloa kohti (MJ/kg). </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87599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6A7D24-2D77-4F69-A1A7-47EBB8237389}"/>
              </a:ext>
            </a:extLst>
          </p:cNvPr>
          <p:cNvSpPr>
            <a:spLocks noGrp="1"/>
          </p:cNvSpPr>
          <p:nvPr>
            <p:ph type="title"/>
          </p:nvPr>
        </p:nvSpPr>
        <p:spPr/>
        <p:txBody>
          <a:bodyPr>
            <a:normAutofit/>
          </a:bodyPr>
          <a:lstStyle/>
          <a:p>
            <a:r>
              <a:rPr lang="fi-FI" sz="3600" dirty="0"/>
              <a:t>Kalorimetrinen eli ylempi lämpöarvo ja kalorimetrin kalibrointi</a:t>
            </a:r>
          </a:p>
        </p:txBody>
      </p:sp>
      <p:sp>
        <p:nvSpPr>
          <p:cNvPr id="3" name="Sisällön paikkamerkki 2">
            <a:extLst>
              <a:ext uri="{FF2B5EF4-FFF2-40B4-BE49-F238E27FC236}">
                <a16:creationId xmlns:a16="http://schemas.microsoft.com/office/drawing/2014/main" id="{32223B85-0306-4009-BE04-91AC4DF58D2D}"/>
              </a:ext>
            </a:extLst>
          </p:cNvPr>
          <p:cNvSpPr>
            <a:spLocks noGrp="1"/>
          </p:cNvSpPr>
          <p:nvPr>
            <p:ph idx="1"/>
          </p:nvPr>
        </p:nvSpPr>
        <p:spPr>
          <a:xfrm>
            <a:off x="818508" y="2190750"/>
            <a:ext cx="5995737" cy="3680026"/>
          </a:xfrm>
        </p:spPr>
        <p:txBody>
          <a:bodyPr>
            <a:normAutofit fontScale="70000" lnSpcReduction="20000"/>
          </a:bodyPr>
          <a:lstStyle/>
          <a:p>
            <a:r>
              <a:rPr lang="fi-FI" dirty="0"/>
              <a:t>Lämpöarvo määritetään, kun polttoainetta poltetaan hapen avulla pommikalorimetrissä määrätyissä olosuhteissa ja saadaan absoluuttisen polton ominaisenergia jouleina kiinteän polttoaineen massayksikköä kohti.</a:t>
            </a:r>
          </a:p>
          <a:p>
            <a:pPr marL="0" indent="0">
              <a:buNone/>
            </a:pPr>
            <a:r>
              <a:rPr lang="fi-FI" dirty="0"/>
              <a:t> </a:t>
            </a:r>
          </a:p>
          <a:p>
            <a:r>
              <a:rPr lang="fi-FI" dirty="0"/>
              <a:t>Kun kalibrointi suoritetaan bentsoehapolla samanlaisissa olosuhteissa (SFS-EN 15400) on ilmoitettu, pystytään määrittämään kalorimetrin lämpökapasiteetti. Korjattu lämpötilannousu eli kalorimetrin lämpötilan muutos ottaa huomioon lämpötilanmuutokset, jotka tapahtuvat ennen palamista, palamisreaktion aikana sekä sen jälkeen.</a:t>
            </a:r>
          </a:p>
          <a:p>
            <a:r>
              <a:rPr lang="fi-FI" dirty="0"/>
              <a:t>Esim. </a:t>
            </a:r>
            <a:r>
              <a:rPr lang="fi-FI" dirty="0" err="1"/>
              <a:t>Ikan</a:t>
            </a:r>
            <a:r>
              <a:rPr lang="fi-FI" dirty="0"/>
              <a:t> pommikalorimetreissä - </a:t>
            </a:r>
            <a:r>
              <a:rPr lang="fi-FI" b="1" dirty="0"/>
              <a:t>Ho (an) -tulos = ylempi lämpöarvo ( = </a:t>
            </a:r>
            <a:r>
              <a:rPr lang="fi-FI" b="1" dirty="0" err="1"/>
              <a:t>gross</a:t>
            </a:r>
            <a:r>
              <a:rPr lang="fi-FI" b="1" dirty="0"/>
              <a:t> </a:t>
            </a:r>
            <a:r>
              <a:rPr lang="fi-FI" b="1" dirty="0" err="1"/>
              <a:t>calorific</a:t>
            </a:r>
            <a:r>
              <a:rPr lang="fi-FI" b="1" dirty="0"/>
              <a:t> </a:t>
            </a:r>
            <a:r>
              <a:rPr lang="fi-FI" b="1" dirty="0" err="1"/>
              <a:t>value</a:t>
            </a:r>
            <a:r>
              <a:rPr lang="fi-FI" b="1" dirty="0"/>
              <a:t>). </a:t>
            </a:r>
          </a:p>
          <a:p>
            <a:endParaRPr lang="fi-FI" dirty="0"/>
          </a:p>
        </p:txBody>
      </p:sp>
      <p:sp>
        <p:nvSpPr>
          <p:cNvPr id="4" name="Alatunnisteen paikkamerkki 3">
            <a:extLst>
              <a:ext uri="{FF2B5EF4-FFF2-40B4-BE49-F238E27FC236}">
                <a16:creationId xmlns:a16="http://schemas.microsoft.com/office/drawing/2014/main" id="{B85A1174-6E72-4E32-A1D3-D0726A3B893F}"/>
              </a:ext>
            </a:extLst>
          </p:cNvPr>
          <p:cNvSpPr>
            <a:spLocks noGrp="1"/>
          </p:cNvSpPr>
          <p:nvPr>
            <p:ph type="ftr" sz="quarter" idx="11"/>
          </p:nvPr>
        </p:nvSpPr>
        <p:spPr/>
        <p:txBody>
          <a:bodyPr/>
          <a:lstStyle/>
          <a:p>
            <a:r>
              <a:rPr lang="fi-FI"/>
              <a:t>kiertotalousamk.fi</a:t>
            </a:r>
          </a:p>
        </p:txBody>
      </p:sp>
      <p:pic>
        <p:nvPicPr>
          <p:cNvPr id="8" name="Kuva 7">
            <a:extLst>
              <a:ext uri="{FF2B5EF4-FFF2-40B4-BE49-F238E27FC236}">
                <a16:creationId xmlns:a16="http://schemas.microsoft.com/office/drawing/2014/main" id="{2254E6AF-C725-4104-A75C-A22B1FC6205D}"/>
              </a:ext>
            </a:extLst>
          </p:cNvPr>
          <p:cNvPicPr>
            <a:picLocks noChangeAspect="1"/>
          </p:cNvPicPr>
          <p:nvPr/>
        </p:nvPicPr>
        <p:blipFill>
          <a:blip r:embed="rId2"/>
          <a:stretch>
            <a:fillRect/>
          </a:stretch>
        </p:blipFill>
        <p:spPr>
          <a:xfrm>
            <a:off x="6899893" y="1545173"/>
            <a:ext cx="5039061" cy="3180940"/>
          </a:xfrm>
          <a:prstGeom prst="rect">
            <a:avLst/>
          </a:prstGeom>
        </p:spPr>
        <p:style>
          <a:lnRef idx="2">
            <a:schemeClr val="accent2"/>
          </a:lnRef>
          <a:fillRef idx="1">
            <a:schemeClr val="lt1"/>
          </a:fillRef>
          <a:effectRef idx="0">
            <a:schemeClr val="accent2"/>
          </a:effectRef>
          <a:fontRef idx="minor">
            <a:schemeClr val="dk1"/>
          </a:fontRef>
        </p:style>
      </p:pic>
      <p:pic>
        <p:nvPicPr>
          <p:cNvPr id="9" name="Kuva 8">
            <a:extLst>
              <a:ext uri="{FF2B5EF4-FFF2-40B4-BE49-F238E27FC236}">
                <a16:creationId xmlns:a16="http://schemas.microsoft.com/office/drawing/2014/main" id="{887DA7F5-2AE0-44E9-BBB2-C2B0DCD63670}"/>
              </a:ext>
            </a:extLst>
          </p:cNvPr>
          <p:cNvPicPr>
            <a:picLocks noChangeAspect="1"/>
          </p:cNvPicPr>
          <p:nvPr/>
        </p:nvPicPr>
        <p:blipFill>
          <a:blip r:embed="rId3"/>
          <a:stretch>
            <a:fillRect/>
          </a:stretch>
        </p:blipFill>
        <p:spPr>
          <a:xfrm>
            <a:off x="7890554" y="2190750"/>
            <a:ext cx="2164783" cy="518987"/>
          </a:xfrm>
          <a:prstGeom prst="rect">
            <a:avLst/>
          </a:prstGeom>
        </p:spPr>
      </p:pic>
    </p:spTree>
    <p:extLst>
      <p:ext uri="{BB962C8B-B14F-4D97-AF65-F5344CB8AC3E}">
        <p14:creationId xmlns:p14="http://schemas.microsoft.com/office/powerpoint/2010/main" val="1737297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9C300C-0C88-4D50-8C9A-AA126C19116C}"/>
              </a:ext>
            </a:extLst>
          </p:cNvPr>
          <p:cNvSpPr>
            <a:spLocks noGrp="1"/>
          </p:cNvSpPr>
          <p:nvPr>
            <p:ph type="title"/>
          </p:nvPr>
        </p:nvSpPr>
        <p:spPr>
          <a:xfrm>
            <a:off x="838200" y="365125"/>
            <a:ext cx="10515600" cy="1325563"/>
          </a:xfrm>
        </p:spPr>
        <p:txBody>
          <a:bodyPr/>
          <a:lstStyle/>
          <a:p>
            <a:endParaRPr lang="fi-FI"/>
          </a:p>
        </p:txBody>
      </p:sp>
      <p:sp>
        <p:nvSpPr>
          <p:cNvPr id="3" name="Sisällön paikkamerkki 2">
            <a:extLst>
              <a:ext uri="{FF2B5EF4-FFF2-40B4-BE49-F238E27FC236}">
                <a16:creationId xmlns:a16="http://schemas.microsoft.com/office/drawing/2014/main" id="{0D0BD91D-CEFF-43BC-A32B-C13D6C281DA0}"/>
              </a:ext>
            </a:extLst>
          </p:cNvPr>
          <p:cNvSpPr>
            <a:spLocks noGrp="1"/>
          </p:cNvSpPr>
          <p:nvPr>
            <p:ph idx="1"/>
          </p:nvPr>
        </p:nvSpPr>
        <p:spPr>
          <a:xfrm>
            <a:off x="838202" y="1825625"/>
            <a:ext cx="6746506" cy="2707874"/>
          </a:xfrm>
        </p:spPr>
        <p:txBody>
          <a:bodyPr>
            <a:normAutofit fontScale="55000" lnSpcReduction="20000"/>
          </a:bodyPr>
          <a:lstStyle/>
          <a:p>
            <a:r>
              <a:rPr lang="fi-FI" dirty="0"/>
              <a:t>Kalorimetrinen lämpöarvo voidaan laskea korjatusta lämpötilannoususta sekä kalorimetrin lämpökapasiteetista. Tällöin sytytysenergian ja sytytyslangan palamisen sekä sivureaktioiden lämpövaikutukset pitää ottaa huomioon.</a:t>
            </a:r>
          </a:p>
          <a:p>
            <a:pPr marL="0" indent="0">
              <a:buNone/>
            </a:pPr>
            <a:endParaRPr lang="fi-FI" dirty="0"/>
          </a:p>
          <a:p>
            <a:pPr marL="0" indent="0">
              <a:buNone/>
            </a:pPr>
            <a:r>
              <a:rPr lang="fi-FI" i="1" dirty="0"/>
              <a:t>Huomio! Laskukaavat on liitetty mukaan (jotka automaattinen pommikalorimetri määrittää automaattisesti), joilla voi halutessaan syventää muodostuvien lämpöarvojen matemaattista taustaa.</a:t>
            </a:r>
          </a:p>
          <a:p>
            <a:pPr marL="0" indent="0">
              <a:buNone/>
            </a:pPr>
            <a:endParaRPr lang="fi-FI" i="1" dirty="0"/>
          </a:p>
          <a:p>
            <a:r>
              <a:rPr lang="fi-FI" i="1" dirty="0"/>
              <a:t>Lisätietoja/syventävää kalorimetrin tekniikasta ja siihen liittyvästä fysikaalisista ominaisuuksista saat standardista SFS-EN 15400. Standardissa on kerrottu mm. mitä tarkoittaa </a:t>
            </a:r>
            <a:r>
              <a:rPr lang="fi-FI" i="1" dirty="0" err="1"/>
              <a:t>adiabaattinen</a:t>
            </a:r>
            <a:r>
              <a:rPr lang="fi-FI" i="1" dirty="0"/>
              <a:t> laite yms.</a:t>
            </a:r>
          </a:p>
          <a:p>
            <a:pPr marL="0" indent="0">
              <a:buNone/>
            </a:pPr>
            <a:endParaRPr lang="fi-FI" i="1" dirty="0"/>
          </a:p>
        </p:txBody>
      </p:sp>
      <p:sp>
        <p:nvSpPr>
          <p:cNvPr id="4" name="Alatunnisteen paikkamerkki 3">
            <a:extLst>
              <a:ext uri="{FF2B5EF4-FFF2-40B4-BE49-F238E27FC236}">
                <a16:creationId xmlns:a16="http://schemas.microsoft.com/office/drawing/2014/main" id="{CAC91591-7CC5-4DBD-B2DB-7B799DDCB67A}"/>
              </a:ext>
            </a:extLst>
          </p:cNvPr>
          <p:cNvSpPr>
            <a:spLocks noGrp="1"/>
          </p:cNvSpPr>
          <p:nvPr>
            <p:ph type="ftr" sz="quarter" idx="11"/>
          </p:nvPr>
        </p:nvSpPr>
        <p:spPr>
          <a:xfrm>
            <a:off x="4038600" y="6192671"/>
            <a:ext cx="4114800" cy="365125"/>
          </a:xfrm>
        </p:spPr>
        <p:txBody>
          <a:bodyPr/>
          <a:lstStyle/>
          <a:p>
            <a:r>
              <a:rPr lang="fi-FI"/>
              <a:t>kiertotalousamk.fi</a:t>
            </a:r>
          </a:p>
        </p:txBody>
      </p:sp>
    </p:spTree>
    <p:extLst>
      <p:ext uri="{BB962C8B-B14F-4D97-AF65-F5344CB8AC3E}">
        <p14:creationId xmlns:p14="http://schemas.microsoft.com/office/powerpoint/2010/main" val="275732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00BDC1-1D40-418E-8533-F44821022AE8}"/>
              </a:ext>
            </a:extLst>
          </p:cNvPr>
          <p:cNvSpPr>
            <a:spLocks noGrp="1"/>
          </p:cNvSpPr>
          <p:nvPr>
            <p:ph type="title"/>
          </p:nvPr>
        </p:nvSpPr>
        <p:spPr>
          <a:xfrm>
            <a:off x="1313848" y="365125"/>
            <a:ext cx="10515600" cy="1325563"/>
          </a:xfrm>
        </p:spPr>
        <p:txBody>
          <a:bodyPr>
            <a:normAutofit/>
          </a:bodyPr>
          <a:lstStyle/>
          <a:p>
            <a:r>
              <a:rPr lang="fi-FI" sz="2800" dirty="0"/>
              <a:t>Kalorimetrin lämpökapasiteetin laskeminen</a:t>
            </a:r>
          </a:p>
        </p:txBody>
      </p:sp>
      <p:pic>
        <p:nvPicPr>
          <p:cNvPr id="11" name="Sisällön paikkamerkki 10">
            <a:extLst>
              <a:ext uri="{FF2B5EF4-FFF2-40B4-BE49-F238E27FC236}">
                <a16:creationId xmlns:a16="http://schemas.microsoft.com/office/drawing/2014/main" id="{AF8C95CD-BCD6-4EE9-B7DF-F562AEBB7E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0150" y="5650712"/>
            <a:ext cx="5192228" cy="275450"/>
          </a:xfrm>
        </p:spPr>
      </p:pic>
      <p:sp>
        <p:nvSpPr>
          <p:cNvPr id="4" name="Alatunnisteen paikkamerkki 3">
            <a:extLst>
              <a:ext uri="{FF2B5EF4-FFF2-40B4-BE49-F238E27FC236}">
                <a16:creationId xmlns:a16="http://schemas.microsoft.com/office/drawing/2014/main" id="{0B330F09-60E9-477D-A683-7D4001D4BCE9}"/>
              </a:ext>
            </a:extLst>
          </p:cNvPr>
          <p:cNvSpPr>
            <a:spLocks noGrp="1"/>
          </p:cNvSpPr>
          <p:nvPr>
            <p:ph type="ftr" sz="quarter" idx="11"/>
          </p:nvPr>
        </p:nvSpPr>
        <p:spPr/>
        <p:txBody>
          <a:bodyPr/>
          <a:lstStyle/>
          <a:p>
            <a:r>
              <a:rPr lang="fi-FI" dirty="0"/>
              <a:t>kiertotalousamk.fi</a:t>
            </a:r>
          </a:p>
        </p:txBody>
      </p:sp>
      <p:pic>
        <p:nvPicPr>
          <p:cNvPr id="5" name="Kuva 4">
            <a:extLst>
              <a:ext uri="{FF2B5EF4-FFF2-40B4-BE49-F238E27FC236}">
                <a16:creationId xmlns:a16="http://schemas.microsoft.com/office/drawing/2014/main" id="{F60FDC3F-6208-41B5-9669-EB43912DABFF}"/>
              </a:ext>
            </a:extLst>
          </p:cNvPr>
          <p:cNvPicPr>
            <a:picLocks noChangeAspect="1"/>
          </p:cNvPicPr>
          <p:nvPr/>
        </p:nvPicPr>
        <p:blipFill>
          <a:blip r:embed="rId3"/>
          <a:stretch>
            <a:fillRect/>
          </a:stretch>
        </p:blipFill>
        <p:spPr>
          <a:xfrm>
            <a:off x="1041361" y="2059460"/>
            <a:ext cx="5321132" cy="3600195"/>
          </a:xfrm>
          <a:prstGeom prst="rect">
            <a:avLst/>
          </a:prstGeom>
        </p:spPr>
      </p:pic>
      <p:pic>
        <p:nvPicPr>
          <p:cNvPr id="6" name="Kuva 5">
            <a:extLst>
              <a:ext uri="{FF2B5EF4-FFF2-40B4-BE49-F238E27FC236}">
                <a16:creationId xmlns:a16="http://schemas.microsoft.com/office/drawing/2014/main" id="{1570FFB2-7287-45F5-A2D9-B21941604C6E}"/>
              </a:ext>
            </a:extLst>
          </p:cNvPr>
          <p:cNvPicPr>
            <a:picLocks noChangeAspect="1"/>
          </p:cNvPicPr>
          <p:nvPr/>
        </p:nvPicPr>
        <p:blipFill>
          <a:blip r:embed="rId4"/>
          <a:stretch>
            <a:fillRect/>
          </a:stretch>
        </p:blipFill>
        <p:spPr>
          <a:xfrm>
            <a:off x="1965780" y="2638073"/>
            <a:ext cx="2072820" cy="1000477"/>
          </a:xfrm>
          <a:prstGeom prst="rect">
            <a:avLst/>
          </a:prstGeom>
        </p:spPr>
      </p:pic>
      <p:pic>
        <p:nvPicPr>
          <p:cNvPr id="7" name="Kuva 6">
            <a:extLst>
              <a:ext uri="{FF2B5EF4-FFF2-40B4-BE49-F238E27FC236}">
                <a16:creationId xmlns:a16="http://schemas.microsoft.com/office/drawing/2014/main" id="{0F28223F-704F-4092-87C1-0DD830F4B015}"/>
              </a:ext>
            </a:extLst>
          </p:cNvPr>
          <p:cNvPicPr>
            <a:picLocks noChangeAspect="1"/>
          </p:cNvPicPr>
          <p:nvPr/>
        </p:nvPicPr>
        <p:blipFill>
          <a:blip r:embed="rId5"/>
          <a:stretch>
            <a:fillRect/>
          </a:stretch>
        </p:blipFill>
        <p:spPr>
          <a:xfrm>
            <a:off x="6501529" y="2714324"/>
            <a:ext cx="5517952" cy="3109575"/>
          </a:xfrm>
          <a:prstGeom prst="rect">
            <a:avLst/>
          </a:prstGeom>
        </p:spPr>
        <p:style>
          <a:lnRef idx="2">
            <a:schemeClr val="accent2"/>
          </a:lnRef>
          <a:fillRef idx="1">
            <a:schemeClr val="lt1"/>
          </a:fillRef>
          <a:effectRef idx="0">
            <a:schemeClr val="accent2"/>
          </a:effectRef>
          <a:fontRef idx="minor">
            <a:schemeClr val="dk1"/>
          </a:fontRef>
        </p:style>
      </p:pic>
      <p:pic>
        <p:nvPicPr>
          <p:cNvPr id="8" name="Kuva 7">
            <a:extLst>
              <a:ext uri="{FF2B5EF4-FFF2-40B4-BE49-F238E27FC236}">
                <a16:creationId xmlns:a16="http://schemas.microsoft.com/office/drawing/2014/main" id="{8C36D85B-930E-4103-A195-D4723788DBD8}"/>
              </a:ext>
            </a:extLst>
          </p:cNvPr>
          <p:cNvPicPr>
            <a:picLocks noChangeAspect="1"/>
          </p:cNvPicPr>
          <p:nvPr/>
        </p:nvPicPr>
        <p:blipFill>
          <a:blip r:embed="rId6"/>
          <a:stretch>
            <a:fillRect/>
          </a:stretch>
        </p:blipFill>
        <p:spPr>
          <a:xfrm>
            <a:off x="7844588" y="3084696"/>
            <a:ext cx="2520455" cy="630114"/>
          </a:xfrm>
          <a:prstGeom prst="rect">
            <a:avLst/>
          </a:prstGeom>
        </p:spPr>
      </p:pic>
      <p:sp>
        <p:nvSpPr>
          <p:cNvPr id="9" name="Suorakulmio 8">
            <a:extLst>
              <a:ext uri="{FF2B5EF4-FFF2-40B4-BE49-F238E27FC236}">
                <a16:creationId xmlns:a16="http://schemas.microsoft.com/office/drawing/2014/main" id="{6F6910F6-5B72-470B-AB3D-3E89087710BE}"/>
              </a:ext>
            </a:extLst>
          </p:cNvPr>
          <p:cNvSpPr/>
          <p:nvPr/>
        </p:nvSpPr>
        <p:spPr>
          <a:xfrm>
            <a:off x="7546206" y="5476775"/>
            <a:ext cx="779647"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221257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1EE4BE-0EB4-4572-81D6-D42F2DA4CD67}"/>
              </a:ext>
            </a:extLst>
          </p:cNvPr>
          <p:cNvSpPr>
            <a:spLocks noGrp="1"/>
          </p:cNvSpPr>
          <p:nvPr>
            <p:ph type="title"/>
          </p:nvPr>
        </p:nvSpPr>
        <p:spPr/>
        <p:txBody>
          <a:bodyPr/>
          <a:lstStyle/>
          <a:p>
            <a:r>
              <a:rPr lang="fi-FI" sz="3600" dirty="0"/>
              <a:t>Tehollinen eli alempi lämpöarvo </a:t>
            </a:r>
            <a:br>
              <a:rPr lang="fi-FI" dirty="0"/>
            </a:br>
            <a:endParaRPr lang="fi-FI" dirty="0"/>
          </a:p>
        </p:txBody>
      </p:sp>
      <p:sp>
        <p:nvSpPr>
          <p:cNvPr id="3" name="Sisällön paikkamerkki 2">
            <a:extLst>
              <a:ext uri="{FF2B5EF4-FFF2-40B4-BE49-F238E27FC236}">
                <a16:creationId xmlns:a16="http://schemas.microsoft.com/office/drawing/2014/main" id="{DFE46F2D-353B-49CF-90FA-639034E5A11E}"/>
              </a:ext>
            </a:extLst>
          </p:cNvPr>
          <p:cNvSpPr>
            <a:spLocks noGrp="1"/>
          </p:cNvSpPr>
          <p:nvPr>
            <p:ph idx="1"/>
          </p:nvPr>
        </p:nvSpPr>
        <p:spPr>
          <a:xfrm>
            <a:off x="685046" y="1862189"/>
            <a:ext cx="5257800" cy="2857646"/>
          </a:xfrm>
        </p:spPr>
        <p:txBody>
          <a:bodyPr>
            <a:normAutofit fontScale="55000" lnSpcReduction="20000"/>
          </a:bodyPr>
          <a:lstStyle/>
          <a:p>
            <a:pPr marL="0" indent="0">
              <a:buNone/>
            </a:pPr>
            <a:r>
              <a:rPr lang="fi-FI" dirty="0"/>
              <a:t>Tehollinen eli alempi lämpöarvo vakiotilavuudessa absoluuttisen polton ominaisenergia jouleina polttoaineen massayksikköä kohti, kun polttoainetta poltetaan hapessa vakiotilavuudessa määrätyissä olosuhteissa, joissa kaikkien reaktiotuotteiden vesi oletetaan höyrystyneen vesihöyryksi palamisen yhteydessä. </a:t>
            </a:r>
            <a:r>
              <a:rPr lang="fi-FI" b="1" u="sng" dirty="0"/>
              <a:t>Tehollista lämpöarvoa käytetään yleensä polttoaineiden kaupankäynnissä. </a:t>
            </a:r>
          </a:p>
          <a:p>
            <a:pPr marL="0" indent="0">
              <a:buNone/>
            </a:pPr>
            <a:endParaRPr lang="fi-FI" b="1" u="sng" dirty="0"/>
          </a:p>
          <a:p>
            <a:pPr marL="0" indent="0">
              <a:buNone/>
            </a:pPr>
            <a:r>
              <a:rPr lang="fi-FI" dirty="0"/>
              <a:t>Esim. </a:t>
            </a:r>
            <a:r>
              <a:rPr lang="fi-FI" dirty="0" err="1"/>
              <a:t>Ikan</a:t>
            </a:r>
            <a:r>
              <a:rPr lang="fi-FI" dirty="0"/>
              <a:t> pommikalorimetreissä - </a:t>
            </a:r>
            <a:r>
              <a:rPr lang="fi-FI" b="1" dirty="0"/>
              <a:t>Hu (an) -tulos = alempi lämpöarvo ( = net </a:t>
            </a:r>
            <a:r>
              <a:rPr lang="fi-FI" b="1" dirty="0" err="1"/>
              <a:t>calorific</a:t>
            </a:r>
            <a:r>
              <a:rPr lang="fi-FI" b="1" dirty="0"/>
              <a:t> </a:t>
            </a:r>
            <a:r>
              <a:rPr lang="fi-FI" b="1" dirty="0" err="1"/>
              <a:t>value</a:t>
            </a:r>
            <a:r>
              <a:rPr lang="fi-FI" b="1" dirty="0"/>
              <a:t>). </a:t>
            </a:r>
          </a:p>
          <a:p>
            <a:pPr marL="0" indent="0">
              <a:buNone/>
            </a:pPr>
            <a:endParaRPr lang="fi-FI" b="1" dirty="0"/>
          </a:p>
          <a:p>
            <a:pPr marL="0" indent="0">
              <a:buNone/>
            </a:pPr>
            <a:r>
              <a:rPr lang="fi-FI" i="1" dirty="0"/>
              <a:t>Eli tästä tasapainokosteusprosentti on huomioitu.</a:t>
            </a:r>
          </a:p>
        </p:txBody>
      </p:sp>
      <p:sp>
        <p:nvSpPr>
          <p:cNvPr id="4" name="Alatunnisteen paikkamerkki 3">
            <a:extLst>
              <a:ext uri="{FF2B5EF4-FFF2-40B4-BE49-F238E27FC236}">
                <a16:creationId xmlns:a16="http://schemas.microsoft.com/office/drawing/2014/main" id="{FE11308D-4B10-4226-B353-0A6C4F2711F7}"/>
              </a:ext>
            </a:extLst>
          </p:cNvPr>
          <p:cNvSpPr>
            <a:spLocks noGrp="1"/>
          </p:cNvSpPr>
          <p:nvPr>
            <p:ph type="ftr" sz="quarter" idx="11"/>
          </p:nvPr>
        </p:nvSpPr>
        <p:spPr/>
        <p:txBody>
          <a:bodyPr/>
          <a:lstStyle/>
          <a:p>
            <a:r>
              <a:rPr lang="fi-FI"/>
              <a:t>kiertotalousamk.fi</a:t>
            </a:r>
          </a:p>
        </p:txBody>
      </p:sp>
      <p:pic>
        <p:nvPicPr>
          <p:cNvPr id="6" name="Kuva 5" descr="Kuva, joka sisältää kohteen näyttökuva&#10;&#10;Kuvaus luotu automaattisesti">
            <a:extLst>
              <a:ext uri="{FF2B5EF4-FFF2-40B4-BE49-F238E27FC236}">
                <a16:creationId xmlns:a16="http://schemas.microsoft.com/office/drawing/2014/main" id="{125B7943-EC87-4C2B-B484-4FE5B4905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692" y="1061700"/>
            <a:ext cx="5961055" cy="3069193"/>
          </a:xfrm>
          <a:prstGeom prst="rect">
            <a:avLst/>
          </a:prstGeom>
        </p:spPr>
        <p:style>
          <a:lnRef idx="2">
            <a:schemeClr val="accent2"/>
          </a:lnRef>
          <a:fillRef idx="1">
            <a:schemeClr val="lt1"/>
          </a:fillRef>
          <a:effectRef idx="0">
            <a:schemeClr val="accent2"/>
          </a:effectRef>
          <a:fontRef idx="minor">
            <a:schemeClr val="dk1"/>
          </a:fontRef>
        </p:style>
      </p:pic>
      <p:sp>
        <p:nvSpPr>
          <p:cNvPr id="7" name="Suorakulmio 6">
            <a:extLst>
              <a:ext uri="{FF2B5EF4-FFF2-40B4-BE49-F238E27FC236}">
                <a16:creationId xmlns:a16="http://schemas.microsoft.com/office/drawing/2014/main" id="{5F6D02CA-9295-48DC-8F17-9A66E74CE50C}"/>
              </a:ext>
            </a:extLst>
          </p:cNvPr>
          <p:cNvSpPr/>
          <p:nvPr/>
        </p:nvSpPr>
        <p:spPr>
          <a:xfrm>
            <a:off x="6189044" y="2030931"/>
            <a:ext cx="182880" cy="10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4C5AE3DC-F2F5-4C90-B292-95629422D389}"/>
              </a:ext>
            </a:extLst>
          </p:cNvPr>
          <p:cNvSpPr/>
          <p:nvPr/>
        </p:nvSpPr>
        <p:spPr>
          <a:xfrm>
            <a:off x="11128762" y="1572051"/>
            <a:ext cx="423511" cy="2117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C4549BA9-C29F-4439-9840-D7A85BD4B263}"/>
              </a:ext>
            </a:extLst>
          </p:cNvPr>
          <p:cNvSpPr/>
          <p:nvPr/>
        </p:nvSpPr>
        <p:spPr>
          <a:xfrm>
            <a:off x="5789692" y="4248766"/>
            <a:ext cx="6304547" cy="17081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i-FI" sz="1050" dirty="0"/>
              <a:t>Kun polttoaineen tehollinen lämpöarvo kuiva-aineelle lasketaan kaavan mukaan, tulos ilmoitetaan J/g</a:t>
            </a:r>
          </a:p>
          <a:p>
            <a:r>
              <a:rPr lang="fi-FI" sz="1050" dirty="0"/>
              <a:t>tai kJ/kg. Jos tulos halutaan ilmoittaa yksikössä MJ/kg, on tulos jaettava tuhannella.</a:t>
            </a:r>
          </a:p>
          <a:p>
            <a:r>
              <a:rPr lang="fi-FI" sz="1050" dirty="0"/>
              <a:t>Jos polttoaineesta ei määritetä vety-, typpi-, hiili- tai rikkipitoisuutta, voidaan laskennassa käyttää vakioarvoja. Tyypilliset vakioarvot vedylle w(H)d ovat turpeella 5,6 %, kokopuulla 6,2 %, hakkuutähteillä 6,0 %,</a:t>
            </a:r>
          </a:p>
          <a:p>
            <a:r>
              <a:rPr lang="fi-FI" sz="1050" dirty="0"/>
              <a:t>kuorella 5,9 % ja kasvibiomassalla 6,0 %. Tyypillinen vakioarvo summalle w(O)d + w(N)d on turpeelle 35 %</a:t>
            </a:r>
          </a:p>
          <a:p>
            <a:r>
              <a:rPr lang="fi-FI" sz="1050" dirty="0"/>
              <a:t>kokopuulle 41 %, hakkuutähteille 41 %, kuorelle 41 % ja kasvibiomassalle 41 %. Standardin SFS-EN ISO</a:t>
            </a:r>
          </a:p>
          <a:p>
            <a:r>
              <a:rPr lang="fi-FI" sz="1050" dirty="0"/>
              <a:t>18125:2016 vakioarvot ilmoitetaan liitteessä H tuhkattomille biopolttoaineille. Vakioarvot vedylle w(H)d ovat</a:t>
            </a:r>
          </a:p>
          <a:p>
            <a:r>
              <a:rPr lang="fi-FI" sz="1050" dirty="0"/>
              <a:t>6,1–6,3 %, puupohjaisille polttoaineille, 6,2–6,3 % kasvibiomassoille ja 6,6 % jyville ja siemenille. Summan</a:t>
            </a:r>
          </a:p>
          <a:p>
            <a:r>
              <a:rPr lang="fi-FI" sz="1050" dirty="0"/>
              <a:t>w(O)d + w(N)d arvot ovat 40,4–44,5 % puupohjaisille polttoaineille, 43,5–45,0 % kasvibiomassoille ja 46,0</a:t>
            </a:r>
          </a:p>
          <a:p>
            <a:r>
              <a:rPr lang="fi-FI" sz="1050" dirty="0"/>
              <a:t>% jyville ja siemenille.</a:t>
            </a:r>
          </a:p>
        </p:txBody>
      </p:sp>
      <p:sp>
        <p:nvSpPr>
          <p:cNvPr id="10" name="Suorakulmio 9">
            <a:extLst>
              <a:ext uri="{FF2B5EF4-FFF2-40B4-BE49-F238E27FC236}">
                <a16:creationId xmlns:a16="http://schemas.microsoft.com/office/drawing/2014/main" id="{02845770-C87E-46BB-860B-3549C9C67B90}"/>
              </a:ext>
            </a:extLst>
          </p:cNvPr>
          <p:cNvSpPr/>
          <p:nvPr/>
        </p:nvSpPr>
        <p:spPr>
          <a:xfrm>
            <a:off x="5861785" y="1260909"/>
            <a:ext cx="234215" cy="144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2807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DD387E-DAF2-45BA-9E60-79617341FE32}"/>
              </a:ext>
            </a:extLst>
          </p:cNvPr>
          <p:cNvSpPr>
            <a:spLocks noGrp="1"/>
          </p:cNvSpPr>
          <p:nvPr>
            <p:ph type="title"/>
          </p:nvPr>
        </p:nvSpPr>
        <p:spPr>
          <a:xfrm>
            <a:off x="838200" y="365125"/>
            <a:ext cx="10515600" cy="1325563"/>
          </a:xfrm>
        </p:spPr>
        <p:txBody>
          <a:bodyPr>
            <a:normAutofit fontScale="90000"/>
          </a:bodyPr>
          <a:lstStyle/>
          <a:p>
            <a:r>
              <a:rPr lang="fi-FI" sz="4000" dirty="0"/>
              <a:t>Tehollisen lämpöarvon saapumistilassa – laskeminen </a:t>
            </a:r>
            <a:r>
              <a:rPr lang="fi-FI" sz="2200" dirty="0"/>
              <a:t>(eli tässä </a:t>
            </a:r>
            <a:r>
              <a:rPr lang="fi-FI" sz="2200" b="1" i="1" u="sng" dirty="0"/>
              <a:t>otetaan huomioon myös kosteuspitoisuus</a:t>
            </a:r>
            <a:r>
              <a:rPr lang="fi-FI" sz="2200" dirty="0"/>
              <a:t>, joka näytteessä on)</a:t>
            </a:r>
          </a:p>
        </p:txBody>
      </p:sp>
      <p:pic>
        <p:nvPicPr>
          <p:cNvPr id="6" name="Sisällön paikkamerkki 5">
            <a:extLst>
              <a:ext uri="{FF2B5EF4-FFF2-40B4-BE49-F238E27FC236}">
                <a16:creationId xmlns:a16="http://schemas.microsoft.com/office/drawing/2014/main" id="{27C74232-D1D4-4029-913C-49EF531820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4476" y="1865256"/>
            <a:ext cx="6897814" cy="4152846"/>
          </a:xfrm>
        </p:spPr>
      </p:pic>
      <p:sp>
        <p:nvSpPr>
          <p:cNvPr id="4" name="Alatunnisteen paikkamerkki 3">
            <a:extLst>
              <a:ext uri="{FF2B5EF4-FFF2-40B4-BE49-F238E27FC236}">
                <a16:creationId xmlns:a16="http://schemas.microsoft.com/office/drawing/2014/main" id="{6D5915C1-7971-48FF-84E9-EA93A5C51DF2}"/>
              </a:ext>
            </a:extLst>
          </p:cNvPr>
          <p:cNvSpPr>
            <a:spLocks noGrp="1"/>
          </p:cNvSpPr>
          <p:nvPr>
            <p:ph type="ftr" sz="quarter" idx="11"/>
          </p:nvPr>
        </p:nvSpPr>
        <p:spPr>
          <a:xfrm>
            <a:off x="4038600" y="6192671"/>
            <a:ext cx="4114800" cy="365125"/>
          </a:xfrm>
        </p:spPr>
        <p:txBody>
          <a:bodyPr/>
          <a:lstStyle/>
          <a:p>
            <a:r>
              <a:rPr lang="fi-FI"/>
              <a:t>kiertotalousamk.fi</a:t>
            </a:r>
          </a:p>
        </p:txBody>
      </p:sp>
      <p:sp>
        <p:nvSpPr>
          <p:cNvPr id="7" name="Suorakulmio 6">
            <a:extLst>
              <a:ext uri="{FF2B5EF4-FFF2-40B4-BE49-F238E27FC236}">
                <a16:creationId xmlns:a16="http://schemas.microsoft.com/office/drawing/2014/main" id="{24D3A575-9D75-4D0F-8AE8-73A10C8A7997}"/>
              </a:ext>
            </a:extLst>
          </p:cNvPr>
          <p:cNvSpPr/>
          <p:nvPr/>
        </p:nvSpPr>
        <p:spPr>
          <a:xfrm>
            <a:off x="2085654" y="2034283"/>
            <a:ext cx="205483" cy="154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428F0F83-EC32-48B7-BD12-7BA821E1F164}"/>
              </a:ext>
            </a:extLst>
          </p:cNvPr>
          <p:cNvSpPr/>
          <p:nvPr/>
        </p:nvSpPr>
        <p:spPr>
          <a:xfrm>
            <a:off x="8056345" y="2906829"/>
            <a:ext cx="471638" cy="327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01A45609-E15D-4778-8438-07465384E776}"/>
              </a:ext>
            </a:extLst>
          </p:cNvPr>
          <p:cNvSpPr/>
          <p:nvPr/>
        </p:nvSpPr>
        <p:spPr>
          <a:xfrm>
            <a:off x="6217920" y="2560320"/>
            <a:ext cx="308008" cy="154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13475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D404E8-6B0D-4DB1-8A67-7E0E8D943C7B}"/>
              </a:ext>
            </a:extLst>
          </p:cNvPr>
          <p:cNvSpPr>
            <a:spLocks noGrp="1"/>
          </p:cNvSpPr>
          <p:nvPr>
            <p:ph type="title"/>
          </p:nvPr>
        </p:nvSpPr>
        <p:spPr/>
        <p:txBody>
          <a:bodyPr>
            <a:normAutofit/>
          </a:bodyPr>
          <a:lstStyle/>
          <a:p>
            <a:r>
              <a:rPr lang="fi-FI" sz="3200" dirty="0"/>
              <a:t>Esimerkkilasku:</a:t>
            </a:r>
          </a:p>
        </p:txBody>
      </p:sp>
      <p:pic>
        <p:nvPicPr>
          <p:cNvPr id="6" name="Sisällön paikkamerkki 5" descr="Kuva, joka sisältää kohteen näyttökuva, sisä, pöytä, lintu&#10;&#10;Kuvaus luotu automaattisesti">
            <a:extLst>
              <a:ext uri="{FF2B5EF4-FFF2-40B4-BE49-F238E27FC236}">
                <a16:creationId xmlns:a16="http://schemas.microsoft.com/office/drawing/2014/main" id="{700C1125-0C0B-403A-B78C-684E7AD459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107" y="2161455"/>
            <a:ext cx="8476203" cy="3386590"/>
          </a:xfrm>
        </p:spPr>
      </p:pic>
      <p:sp>
        <p:nvSpPr>
          <p:cNvPr id="4" name="Alatunnisteen paikkamerkki 3">
            <a:extLst>
              <a:ext uri="{FF2B5EF4-FFF2-40B4-BE49-F238E27FC236}">
                <a16:creationId xmlns:a16="http://schemas.microsoft.com/office/drawing/2014/main" id="{78A4F3FF-C9D3-40A5-B535-B026FC91465E}"/>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684414069"/>
      </p:ext>
    </p:extLst>
  </p:cSld>
  <p:clrMapOvr>
    <a:masterClrMapping/>
  </p:clrMapOvr>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427W7XWPXQD2-403814790-3943</_dlc_DocId>
    <_dlc_DocIdUrl xmlns="76865ef9-df32-4c37-ae45-f9784eb47bff">
      <Url>https://tt.eduuni.fi/sites/luc-lapinamk-extra/kiertotalousosaamista-ammattikorkeakouluihin/_layouts/15/DocIdRedir.aspx?ID=427W7XWPXQD2-403814790-3943</Url>
      <Description>427W7XWPXQD2-403814790-3943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38FF32-43FD-4754-9A6C-B0B4C19B5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EB1A0C-CB66-4291-BD4D-308FACDFF633}">
  <ds:schemaRefs>
    <ds:schemaRef ds:uri="http://schemas.microsoft.com/sharepoint/events"/>
  </ds:schemaRefs>
</ds:datastoreItem>
</file>

<file path=customXml/itemProps3.xml><?xml version="1.0" encoding="utf-8"?>
<ds:datastoreItem xmlns:ds="http://schemas.openxmlformats.org/officeDocument/2006/customXml" ds:itemID="{8062D49C-CA25-4999-B952-F55D754961C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e9e6169-ad39-4139-80cb-366121f0def0"/>
    <ds:schemaRef ds:uri="76865ef9-df32-4c37-ae45-f9784eb47bff"/>
    <ds:schemaRef ds:uri="http://www.w3.org/XML/1998/namespace"/>
    <ds:schemaRef ds:uri="http://purl.org/dc/dcmitype/"/>
  </ds:schemaRefs>
</ds:datastoreItem>
</file>

<file path=customXml/itemProps4.xml><?xml version="1.0" encoding="utf-8"?>
<ds:datastoreItem xmlns:ds="http://schemas.openxmlformats.org/officeDocument/2006/customXml" ds:itemID="{3B25BD6D-D2BB-418E-A029-B40BF82CD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9017</TotalTime>
  <Words>1278</Words>
  <Application>Microsoft Office PowerPoint</Application>
  <PresentationFormat>Laajakuva</PresentationFormat>
  <Paragraphs>94</Paragraphs>
  <Slides>15</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15</vt:i4>
      </vt:variant>
    </vt:vector>
  </HeadingPairs>
  <TitlesOfParts>
    <vt:vector size="19" baseType="lpstr">
      <vt:lpstr>Arial</vt:lpstr>
      <vt:lpstr>Calibri</vt:lpstr>
      <vt:lpstr>Microsoft Sans Serif</vt:lpstr>
      <vt:lpstr>1_Mukautettu suunnittelumalli</vt:lpstr>
      <vt:lpstr>LÄMPÖARVO JA KALORIMETRI</vt:lpstr>
      <vt:lpstr>Sisällys</vt:lpstr>
      <vt:lpstr>LÄMPÖARVO</vt:lpstr>
      <vt:lpstr>Kalorimetrinen eli ylempi lämpöarvo ja kalorimetrin kalibrointi</vt:lpstr>
      <vt:lpstr>PowerPoint-esitys</vt:lpstr>
      <vt:lpstr>Kalorimetrin lämpökapasiteetin laskeminen</vt:lpstr>
      <vt:lpstr>Tehollinen eli alempi lämpöarvo  </vt:lpstr>
      <vt:lpstr>Tehollisen lämpöarvon saapumistilassa – laskeminen (eli tässä otetaan huomioon myös kosteuspitoisuus, joka näytteessä on)</vt:lpstr>
      <vt:lpstr>Esimerkkilasku:</vt:lpstr>
      <vt:lpstr>POMMIKALORIMETRI JA SEN TOIMINTAPERITAATE</vt:lpstr>
      <vt:lpstr>PowerPoint-esitys</vt:lpstr>
      <vt:lpstr>PowerPoint-esitys</vt:lpstr>
      <vt:lpstr>PowerPoint-esitys</vt:lpstr>
      <vt:lpstr>Turvallisuus</vt:lpstr>
      <vt:lpstr>Lähteet</vt:lpstr>
    </vt:vector>
  </TitlesOfParts>
  <Company>Turun ammattikorkeakoulu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Virta Marketta</dc:creator>
  <cp:lastModifiedBy>Joni Kosamo</cp:lastModifiedBy>
  <cp:revision>53</cp:revision>
  <cp:lastPrinted>2020-01-31T08:38:39Z</cp:lastPrinted>
  <dcterms:created xsi:type="dcterms:W3CDTF">2019-02-14T13:35:11Z</dcterms:created>
  <dcterms:modified xsi:type="dcterms:W3CDTF">2020-11-13T06:45:11Z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0x010100844F74372C55FE4B821D5F2378F4B2BA</vt:lpwstr>
  </property>
  <property fmtid="{D5CDD505-2E9C-101B-9397-08002B2CF9AE}" pid="3" name="_dlc_DocIdItemGuid">
    <vt:lpwstr>7d38dd66-f900-4ead-889d-abede1f9f2bb</vt:lpwstr>
  </property>
</Properties>
</file>