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39" r:id="rId1"/>
  </p:sldMasterIdLst>
  <p:notesMasterIdLst>
    <p:notesMasterId r:id="rId15"/>
  </p:notesMasterIdLst>
  <p:sldIdLst>
    <p:sldId id="267" r:id="rId2"/>
    <p:sldId id="263" r:id="rId3"/>
    <p:sldId id="276" r:id="rId4"/>
    <p:sldId id="265" r:id="rId5"/>
    <p:sldId id="322" r:id="rId6"/>
    <p:sldId id="323" r:id="rId7"/>
    <p:sldId id="275" r:id="rId8"/>
    <p:sldId id="277" r:id="rId9"/>
    <p:sldId id="266" r:id="rId10"/>
    <p:sldId id="326" r:id="rId11"/>
    <p:sldId id="327" r:id="rId12"/>
    <p:sldId id="271" r:id="rId13"/>
    <p:sldId id="272" r:id="rId14"/>
  </p:sldIdLst>
  <p:sldSz cx="12192000" cy="6858000"/>
  <p:notesSz cx="6858000" cy="9144000"/>
  <p:defaultTextStyle>
    <a:defPPr>
      <a:defRPr lang="fi-FI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D"/>
    <a:srgbClr val="00224F"/>
    <a:srgbClr val="005898"/>
    <a:srgbClr val="011845"/>
    <a:srgbClr val="9B26B6"/>
    <a:srgbClr val="723A83"/>
    <a:srgbClr val="990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3"/>
    <p:restoredTop sz="86395"/>
  </p:normalViewPr>
  <p:slideViewPr>
    <p:cSldViewPr>
      <p:cViewPr varScale="1">
        <p:scale>
          <a:sx n="106" d="100"/>
          <a:sy n="106" d="100"/>
        </p:scale>
        <p:origin x="216" y="2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CBC5F-75BF-3A41-A837-F198FC6E2CBB}" type="datetimeFigureOut">
              <a:rPr lang="fi-FI" smtClean="0"/>
              <a:t>9.3.2021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1DFF6-4F0A-6A48-A823-AC7C9EF604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72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1DFF6-4F0A-6A48-A823-AC7C9EF604A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57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1DFF6-4F0A-6A48-A823-AC7C9EF604A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91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1DFF6-4F0A-6A48-A823-AC7C9EF604A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860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1DFF6-4F0A-6A48-A823-AC7C9EF604A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51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E48A-8230-D746-979C-D4C192B86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>
                    <a:lumMod val="90000"/>
                    <a:lumOff val="1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3DA600-FDA9-FD48-BCC8-6A19E7B98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BC476-ACDF-E34E-AEB5-EA3AA0078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1DD8111-BED1-A544-B239-C253D359E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0423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8C1BC-CF3C-4549-BC85-796201D45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6172200" cy="47180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E355CCE-BFB8-8A42-8C38-C7345F63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3" y="440186"/>
            <a:ext cx="4074193" cy="12302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170CA2-6CBD-4C42-9A4B-CA1E28CA5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833" y="1670441"/>
            <a:ext cx="4074193" cy="419854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34A363-E1CA-F544-98FF-E9FBAD17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A7B3A37-A146-D44D-AC8D-74E765447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400777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977C6B-9D98-BF4E-A2D3-283CE0457987}"/>
              </a:ext>
            </a:extLst>
          </p:cNvPr>
          <p:cNvSpPr/>
          <p:nvPr/>
        </p:nvSpPr>
        <p:spPr>
          <a:xfrm>
            <a:off x="11704048" y="440185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B2E2A-71FC-D94F-BE85-9B3919B7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8907" y="1379263"/>
            <a:ext cx="10624893" cy="4797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4175021-096A-1C43-9A92-F46A760724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908" y="222417"/>
            <a:ext cx="10624893" cy="1085329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8B31F85-D271-1749-9AB9-E3EAFD9E3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CB714D4-DB2E-B74B-A797-0757F17E2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20322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545E3AD-ADF1-AC4B-92B2-24A67D9273D1}"/>
              </a:ext>
            </a:extLst>
          </p:cNvPr>
          <p:cNvSpPr/>
          <p:nvPr/>
        </p:nvSpPr>
        <p:spPr>
          <a:xfrm rot="5400000">
            <a:off x="152889" y="2820691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72030-752A-C748-A356-306A3594F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1161047"/>
            <a:ext cx="2628900" cy="501591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B19A2-B0DE-BA42-A619-D44E52CB9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06904" y="1161047"/>
            <a:ext cx="7465595" cy="50159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5C2AED-A93F-D442-B1A2-64C6F424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736" y="3783550"/>
            <a:ext cx="2743200" cy="383781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F67CBAC-C733-D742-87E7-FE9DB2080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5400000">
            <a:off x="63260" y="5537763"/>
            <a:ext cx="667209" cy="3837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67942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09793" y="2956423"/>
            <a:ext cx="10819200" cy="31692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204D-D475-AF43-850C-311CDD3C9E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1EAF82-8C93-B848-9514-48CD765B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33550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027463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008915" y="1536633"/>
            <a:ext cx="5434148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C0845C9-F264-1942-91E7-8C62BE56DE3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404429B-0354-E24E-A1EC-72CFB2058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93387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6279-5F87-F544-B5DE-4F23B70A4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DEDB80F-4E42-5A4D-8501-2000123DA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1059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52588-6117-7744-BA81-5849A69876F8}"/>
              </a:ext>
            </a:extLst>
          </p:cNvPr>
          <p:cNvSpPr/>
          <p:nvPr/>
        </p:nvSpPr>
        <p:spPr>
          <a:xfrm>
            <a:off x="11704049" y="440185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025CC-3A60-504F-9AB6-ED1896F3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6C9C3EA-AF18-1E4E-B9E5-9DDD89CED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67387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E8C9E4-01E5-AC45-95ED-F55A4DE0DC29}"/>
              </a:ext>
            </a:extLst>
          </p:cNvPr>
          <p:cNvSpPr/>
          <p:nvPr/>
        </p:nvSpPr>
        <p:spPr>
          <a:xfrm>
            <a:off x="11704049" y="440185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61A6-3BF3-5C4F-8D3A-A66A96DF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07" y="1358830"/>
            <a:ext cx="10624893" cy="48181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81641A-9DDB-274F-AB5E-447C7F99F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908" y="222417"/>
            <a:ext cx="10624893" cy="1085329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C057C7C-7A8A-0748-94FA-93A5418F9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15B0D51-C228-B542-B963-844EC177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7855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FCC478-1F94-7842-891A-06ECB5ABF294}"/>
              </a:ext>
            </a:extLst>
          </p:cNvPr>
          <p:cNvSpPr/>
          <p:nvPr/>
        </p:nvSpPr>
        <p:spPr>
          <a:xfrm>
            <a:off x="11704049" y="440185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7CD1-9810-EC41-92A7-6D715725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4" y="1709740"/>
            <a:ext cx="10637587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5FE87-A2CD-0040-8078-C008C10E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864" y="4589464"/>
            <a:ext cx="106375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EE29AF-849D-B945-AC3E-503637D2E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92B83E2-E57D-F04E-BDA0-AE2535D79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66759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79FF-7692-8C4F-AFCD-65CF46852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907" y="1530851"/>
            <a:ext cx="5290893" cy="4351339"/>
          </a:xfrm>
        </p:spPr>
        <p:txBody>
          <a:bodyPr/>
          <a:lstStyle>
            <a:lvl1pPr marL="457189" indent="-457189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31C9C-00BB-CC49-95BD-2F6CD9826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2908" y="1530851"/>
            <a:ext cx="5290893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0A85E8-277F-C94F-88B1-A6E8203F4D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908" y="222417"/>
            <a:ext cx="10624893" cy="1085329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8FC721A-AB9F-AB49-A5E6-38AD992D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98C670E-54EF-BA4D-9199-25C6244F0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209024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arge content blo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4E8153-8CFC-AA4D-B848-A57EB21631D9}"/>
              </a:ext>
            </a:extLst>
          </p:cNvPr>
          <p:cNvSpPr/>
          <p:nvPr/>
        </p:nvSpPr>
        <p:spPr>
          <a:xfrm>
            <a:off x="11704049" y="440185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711B53-B6F0-3643-8A11-E9086403D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8907" y="1307747"/>
            <a:ext cx="5290893" cy="4796768"/>
          </a:xfrm>
        </p:spPr>
        <p:txBody>
          <a:bodyPr/>
          <a:lstStyle>
            <a:lvl1pPr marL="457189" indent="-457189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7156312-C5EF-C84D-9956-BC0E77218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2908" y="222415"/>
            <a:ext cx="5290893" cy="58820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A09258-D6D6-1840-ABB3-B849D7FD3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907" y="222417"/>
            <a:ext cx="5290893" cy="1085329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DB21A7-EAFA-5D4C-94EB-97844AA1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EA72838-4567-7B48-9A53-463B172AE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4992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001E6B-0C8D-F840-9DCB-F0C3A9E95EF2}"/>
              </a:ext>
            </a:extLst>
          </p:cNvPr>
          <p:cNvSpPr/>
          <p:nvPr/>
        </p:nvSpPr>
        <p:spPr>
          <a:xfrm>
            <a:off x="11704049" y="440185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F4CB4-043A-D044-893D-DB962367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323" y="1328180"/>
            <a:ext cx="5269664" cy="720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5E4EE-C85E-3049-B44D-1BFA47BEC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911" y="2048461"/>
            <a:ext cx="5269664" cy="40645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B1DF9-DBF3-8549-97ED-CBA63FF5F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58184" y="1328180"/>
            <a:ext cx="5295616" cy="72028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CEB4-15A9-0340-8CFC-FC26BD831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9773" y="2048461"/>
            <a:ext cx="5295616" cy="40645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98F496-1701-524F-9289-7C278F66AC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908" y="222417"/>
            <a:ext cx="10624893" cy="1085329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C2F9F9E-B3AF-4C43-B5D0-2613734B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714661-A03D-6948-AB03-4078C9D85A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323763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E383F7-3DE8-1345-A503-AFD28E98E93F}"/>
              </a:ext>
            </a:extLst>
          </p:cNvPr>
          <p:cNvSpPr/>
          <p:nvPr/>
        </p:nvSpPr>
        <p:spPr>
          <a:xfrm>
            <a:off x="11704049" y="440185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EFF77C-35A3-374D-93FF-BB1B28027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908" y="222417"/>
            <a:ext cx="10624893" cy="1085329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27D3A99-C639-7648-B597-0276EBA70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F315278-D403-E54A-BF42-8491AA3A0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130934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8C918C-19FA-B54E-BC65-D90BD030F6F2}"/>
              </a:ext>
            </a:extLst>
          </p:cNvPr>
          <p:cNvSpPr/>
          <p:nvPr/>
        </p:nvSpPr>
        <p:spPr>
          <a:xfrm>
            <a:off x="11704049" y="440185"/>
            <a:ext cx="487953" cy="38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A6F10-E1A3-FD4A-BD0C-624FF670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3000"/>
            <a:ext cx="6172200" cy="47180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811B4-5FE4-0B4C-AB79-94B5A39D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3" y="440186"/>
            <a:ext cx="4074193" cy="123025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C7B388-A443-4141-B7B8-6B7BA5711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833" y="1670441"/>
            <a:ext cx="4074193" cy="419854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97EDEC7-1BBD-6545-AC9A-90ADD4BE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0187" y="6354022"/>
            <a:ext cx="2281612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1BDD2637-ADD2-674B-826E-E22F62F9C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</p:spTree>
    <p:extLst>
      <p:ext uri="{BB962C8B-B14F-4D97-AF65-F5344CB8AC3E}">
        <p14:creationId xmlns:p14="http://schemas.microsoft.com/office/powerpoint/2010/main" val="413206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3FC77A0-DE7F-2343-88A4-49D2210D3CF4}"/>
              </a:ext>
            </a:extLst>
          </p:cNvPr>
          <p:cNvSpPr/>
          <p:nvPr/>
        </p:nvSpPr>
        <p:spPr>
          <a:xfrm rot="16200000">
            <a:off x="8206975" y="4917138"/>
            <a:ext cx="646389" cy="3268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198ED-1B74-FE41-88B9-0E9098023286}"/>
              </a:ext>
            </a:extLst>
          </p:cNvPr>
          <p:cNvSpPr/>
          <p:nvPr/>
        </p:nvSpPr>
        <p:spPr>
          <a:xfrm rot="16200000">
            <a:off x="3124858" y="3103160"/>
            <a:ext cx="646388" cy="689609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B49B7-A96B-AE48-8C64-4CE65753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909" y="222417"/>
            <a:ext cx="10624892" cy="1078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8EEE6-7823-B64E-B861-56D85547A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907" y="1351876"/>
            <a:ext cx="10624893" cy="482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8F19416-5452-2541-AEBA-9F1A74E81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65443" y="6354022"/>
            <a:ext cx="2256357" cy="394367"/>
          </a:xfrm>
          <a:prstGeom prst="rect">
            <a:avLst/>
          </a:prstGeom>
        </p:spPr>
        <p:txBody>
          <a:bodyPr anchor="ctr"/>
          <a:lstStyle>
            <a:lvl1pPr algn="r">
              <a:defRPr sz="1867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E0947-BA0B-B24B-8BBD-A98CB9CBEDDB}"/>
              </a:ext>
            </a:extLst>
          </p:cNvPr>
          <p:cNvSpPr/>
          <p:nvPr/>
        </p:nvSpPr>
        <p:spPr>
          <a:xfrm>
            <a:off x="10164233" y="6228013"/>
            <a:ext cx="2027768" cy="646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741ACD-D91A-E04B-8E12-B4A66DE7E745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386" y="6362490"/>
            <a:ext cx="1659465" cy="3943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EB3BF2-15B2-C640-8C11-1D9AC00DDC87}"/>
              </a:ext>
            </a:extLst>
          </p:cNvPr>
          <p:cNvSpPr txBox="1"/>
          <p:nvPr userDrawn="1"/>
        </p:nvSpPr>
        <p:spPr>
          <a:xfrm>
            <a:off x="4618567" y="-84667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algn="l"/>
            <a:endParaRPr lang="fi-FI" sz="3200" dirty="0" err="1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B72A20-4217-F94D-A8CC-BEB3E3E658BF}"/>
              </a:ext>
            </a:extLst>
          </p:cNvPr>
          <p:cNvSpPr txBox="1"/>
          <p:nvPr userDrawn="1"/>
        </p:nvSpPr>
        <p:spPr>
          <a:xfrm>
            <a:off x="1718733" y="-571500"/>
            <a:ext cx="0" cy="0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rmAutofit fontScale="25000" lnSpcReduction="20000"/>
          </a:bodyPr>
          <a:lstStyle/>
          <a:p>
            <a:pPr algn="l"/>
            <a:endParaRPr lang="fi-FI" sz="3200" dirty="0" err="1">
              <a:solidFill>
                <a:srgbClr val="7030A0"/>
              </a:solidFill>
            </a:endParaRP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FB83A853-4448-7B4D-BBE6-25549506B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4161" y="6354023"/>
            <a:ext cx="574767" cy="394367"/>
          </a:xfrm>
          <a:prstGeom prst="rect">
            <a:avLst/>
          </a:prstGeom>
          <a:noFill/>
          <a:ln w="3175">
            <a:noFill/>
          </a:ln>
          <a:effectLst>
            <a:outerShdw blurRad="50800" dist="12700" dir="5400000" algn="t" rotWithShape="0">
              <a:prstClr val="black">
                <a:alpha val="19000"/>
              </a:prstClr>
            </a:outerShdw>
          </a:effectLst>
        </p:spPr>
        <p:txBody>
          <a:bodyPr anchor="ctr"/>
          <a:lstStyle>
            <a:lvl1pPr>
              <a:defRPr sz="2133" b="1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00000000-1234-1234-1234-123412341234}" type="slidenum">
              <a:rPr lang="fi" smtClean="0"/>
              <a:pPr algn="r"/>
              <a:t>‹#›</a:t>
            </a:fld>
            <a:endParaRPr lang="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141FB7-9259-B34D-8A09-BC77E0359C5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37072" y="6430556"/>
            <a:ext cx="4165600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4" r:id="rId13"/>
    <p:sldLayoutId id="2147483755" r:id="rId14"/>
    <p:sldLayoutId id="2147483757" r:id="rId1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90000"/>
              <a:lumOff val="1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800080" indent="-342891" algn="l" defTabSz="914377" rtl="0" eaLnBrk="1" latinLnBrk="0" hangingPunct="1">
        <a:lnSpc>
          <a:spcPct val="90000"/>
        </a:lnSpc>
        <a:spcBef>
          <a:spcPts val="500"/>
        </a:spcBef>
        <a:buClr>
          <a:schemeClr val="tx1">
            <a:lumMod val="90000"/>
            <a:lumOff val="10000"/>
          </a:schemeClr>
        </a:buClr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257269" indent="-342891" algn="l" defTabSz="914377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57309" indent="-285744" algn="l" defTabSz="914377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114498" indent="-285744" algn="l" defTabSz="914377" rtl="0" eaLnBrk="1" latinLnBrk="0" hangingPunct="1">
        <a:lnSpc>
          <a:spcPct val="90000"/>
        </a:lnSpc>
        <a:spcBef>
          <a:spcPts val="5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inna.fi/Record/museovirasto.2DE47AE5801A9D0C77A841FE0690182B" TargetMode="External"/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nna.fi/Record/musketti_lprmuseot.M40:KUVKVV694:108" TargetMode="External"/><Relationship Id="rId5" Type="http://schemas.openxmlformats.org/officeDocument/2006/relationships/image" Target="../media/image5.tiff"/><Relationship Id="rId4" Type="http://schemas.openxmlformats.org/officeDocument/2006/relationships/hyperlink" Target="https://finna.fi/Record/museovirasto.EC8E583230B7790B9B08F612DF17802E" TargetMode="External"/><Relationship Id="rId9" Type="http://schemas.openxmlformats.org/officeDocument/2006/relationships/hyperlink" Target="https://finna.fi/Record/musketti.M012:HK19710406:33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inna.fi/Record/ekm.urn:nbn:fi-ekmhttp%253A%252F%252Fwww.profium.com%252Fespoo%252Fkohde%252FKohde-F10996BE-977D-7A4E-08E1-102451FE77BC" TargetMode="External"/><Relationship Id="rId3" Type="http://schemas.openxmlformats.org/officeDocument/2006/relationships/image" Target="../media/image7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nna.fi/Record/museovirasto.DAF48D26F48446926CC24923BE7F4EC3" TargetMode="External"/><Relationship Id="rId5" Type="http://schemas.openxmlformats.org/officeDocument/2006/relationships/image" Target="../media/image8.tiff"/><Relationship Id="rId4" Type="http://schemas.openxmlformats.org/officeDocument/2006/relationships/hyperlink" Target="https://finna.fi/Record/museovirasto.8E62E6A72E85EDD94E9093A939955AA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inna.fi/Content/siirtolaisuus-valtameren-yli?lng=s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inna.fi/Record/museovirasto.2DE47AE5801A9D0C77A841FE0690182B" TargetMode="External"/><Relationship Id="rId3" Type="http://schemas.openxmlformats.org/officeDocument/2006/relationships/image" Target="../media/image4.tiff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nna.fi/Record/musketti_lprmuseot.M40:KUVKVV694:108" TargetMode="External"/><Relationship Id="rId5" Type="http://schemas.openxmlformats.org/officeDocument/2006/relationships/image" Target="../media/image5.tiff"/><Relationship Id="rId4" Type="http://schemas.openxmlformats.org/officeDocument/2006/relationships/hyperlink" Target="https://finna.fi/Record/museovirasto.EC8E583230B7790B9B08F612DF17802E" TargetMode="External"/><Relationship Id="rId9" Type="http://schemas.openxmlformats.org/officeDocument/2006/relationships/hyperlink" Target="https://finna.fi/Record/musketti.M012:HK19710406:33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inna.fi/Record/ekm.urn:nbn:fi-ekmhttp%253A%252F%252Fwww.profium.com%252Fespoo%252Fkohde%252FKohde-F10996BE-977D-7A4E-08E1-102451FE77BC" TargetMode="External"/><Relationship Id="rId3" Type="http://schemas.openxmlformats.org/officeDocument/2006/relationships/image" Target="../media/image7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nna.fi/Record/museovirasto.DAF48D26F48446926CC24923BE7F4EC3" TargetMode="External"/><Relationship Id="rId5" Type="http://schemas.openxmlformats.org/officeDocument/2006/relationships/image" Target="../media/image8.tiff"/><Relationship Id="rId4" Type="http://schemas.openxmlformats.org/officeDocument/2006/relationships/hyperlink" Target="https://finna.fi/Record/museovirasto.8E62E6A72E85EDD94E9093A939955AA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FEBE-FEA6-FE46-A34A-067FC8402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787" y="1080555"/>
            <a:ext cx="8412427" cy="2387600"/>
          </a:xfrm>
        </p:spPr>
        <p:txBody>
          <a:bodyPr>
            <a:normAutofit fontScale="90000"/>
          </a:bodyPr>
          <a:lstStyle/>
          <a:p>
            <a:r>
              <a:rPr lang="sv-FI" dirty="0">
                <a:latin typeface="Calibri"/>
                <a:cs typeface="Calibri"/>
              </a:rPr>
              <a:t>Finländsk emigration över världshaven i början av 1900-talet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BC523-0E8F-664E-AFF0-D9AB086FD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sv-FI" sz="2800" dirty="0"/>
              <a:t>Övningar i historisk empati: </a:t>
            </a:r>
            <a:br>
              <a:rPr lang="sv-FI" sz="2800" dirty="0"/>
            </a:br>
            <a:r>
              <a:rPr lang="sv-FI" sz="2800" dirty="0"/>
              <a:t>Individuellt arbete och arbete i par/grupper</a:t>
            </a:r>
          </a:p>
        </p:txBody>
      </p:sp>
    </p:spTree>
    <p:extLst>
      <p:ext uri="{BB962C8B-B14F-4D97-AF65-F5344CB8AC3E}">
        <p14:creationId xmlns:p14="http://schemas.microsoft.com/office/powerpoint/2010/main" val="38280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7095-4AE2-6D48-82B4-AEA1E5D6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FI" sz="3600" b="0" dirty="0">
                <a:solidFill>
                  <a:schemeClr val="bg1"/>
                </a:solidFill>
              </a:rPr>
              <a:t>Bilderna till grupp</a:t>
            </a:r>
            <a:r>
              <a:rPr lang="en-FI" sz="3600" b="0" baseline="0" dirty="0">
                <a:solidFill>
                  <a:schemeClr val="bg1"/>
                </a:solidFill>
              </a:rPr>
              <a:t>uppgift 1/2</a:t>
            </a:r>
            <a:endParaRPr lang="en-FI" sz="3600" b="0" dirty="0">
              <a:solidFill>
                <a:schemeClr val="bg1"/>
              </a:solidFill>
            </a:endParaRPr>
          </a:p>
        </p:txBody>
      </p:sp>
      <p:pic>
        <p:nvPicPr>
          <p:cNvPr id="6" name="Picture 5" descr="Människor går i en hamn, på väg från ett fartyg. De bär på resväskor. I förgrunden ser vi kvinnor klädda i hattar, klänningar eller kjolar och blusar samt kappor. I bakgrunden syns män i kostymer och hattar. Personerna ser inte in i kameran, situationsbild.">
            <a:extLst>
              <a:ext uri="{FF2B5EF4-FFF2-40B4-BE49-F238E27FC236}">
                <a16:creationId xmlns:a16="http://schemas.microsoft.com/office/drawing/2014/main" id="{B8365C8E-E800-BE45-AFA0-E8DE0A61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43" y="1064987"/>
            <a:ext cx="4476367" cy="2993571"/>
          </a:xfrm>
          <a:prstGeom prst="rect">
            <a:avLst/>
          </a:prstGeom>
        </p:spPr>
      </p:pic>
      <p:sp>
        <p:nvSpPr>
          <p:cNvPr id="5" name="Kuvan lähdeviittaus">
            <a:extLst>
              <a:ext uri="{FF2B5EF4-FFF2-40B4-BE49-F238E27FC236}">
                <a16:creationId xmlns:a16="http://schemas.microsoft.com/office/drawing/2014/main" id="{4A9674EC-3595-8F42-A785-259D2B3886BC}"/>
              </a:ext>
            </a:extLst>
          </p:cNvPr>
          <p:cNvSpPr/>
          <p:nvPr/>
        </p:nvSpPr>
        <p:spPr>
          <a:xfrm>
            <a:off x="289741" y="4232729"/>
            <a:ext cx="382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Amerikafinländare stiger av ett fartyg i hamnen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Pietinen Aarne, Museiverket, Historiska bildsamlingarna, Pietinens samling. Finna.fi: </a:t>
            </a:r>
            <a:r>
              <a:rPr lang="fi-FI" sz="1000" dirty="0">
                <a:hlinkClick r:id="rId4"/>
              </a:rPr>
              <a:t>Länk till sidan med bilden</a:t>
            </a:r>
            <a:endParaRPr lang="sv-FI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 4.0</a:t>
            </a:r>
          </a:p>
        </p:txBody>
      </p:sp>
      <p:pic>
        <p:nvPicPr>
          <p:cNvPr id="12" name="Picture 11" descr="Studiobild av en kvinna, en man och ett litet barn. Kvinnan sitter på en träbänk med barnet i famnen. Mannen står bakom bänken. Mannen är klädd i mörk kostym, kvinnan i ankellång klänning och barnet i ljus klänning. Bakgrunden föreställer ett skogslandskap.">
            <a:extLst>
              <a:ext uri="{FF2B5EF4-FFF2-40B4-BE49-F238E27FC236}">
                <a16:creationId xmlns:a16="http://schemas.microsoft.com/office/drawing/2014/main" id="{540DB91D-AD2D-4742-8161-101041C3C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550" y="820058"/>
            <a:ext cx="1892300" cy="3238500"/>
          </a:xfrm>
          <a:prstGeom prst="rect">
            <a:avLst/>
          </a:prstGeom>
        </p:spPr>
      </p:pic>
      <p:sp>
        <p:nvSpPr>
          <p:cNvPr id="13" name="Kuvan lähdeviittaus">
            <a:extLst>
              <a:ext uri="{FF2B5EF4-FFF2-40B4-BE49-F238E27FC236}">
                <a16:creationId xmlns:a16="http://schemas.microsoft.com/office/drawing/2014/main" id="{9BEB193E-DF7C-6C48-9D2A-5EFB0480C75B}"/>
              </a:ext>
            </a:extLst>
          </p:cNvPr>
          <p:cNvSpPr/>
          <p:nvPr/>
        </p:nvSpPr>
        <p:spPr>
          <a:xfrm>
            <a:off x="4183471" y="4232730"/>
            <a:ext cx="3825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rgbClr val="2B2B2B"/>
                </a:solidFill>
                <a:latin typeface="-apple-system"/>
              </a:rPr>
              <a:t>Villmanstrand, handlaren David Valjakka, hustrun Hilma och dottern Inkeri före familjens flytt till Amerika; familjeporträtt, taget i studio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Sarén Oscaria, Villmanstrands museer, Bildarkivet, Valokuvat/KUV/KV. Finna.fi: </a:t>
            </a:r>
            <a:r>
              <a:rPr lang="sv-FI" sz="1000" dirty="0">
                <a:hlinkClick r:id="rId6"/>
              </a:rPr>
              <a:t>Länk till sidan med bilden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BY-NC-ND 4.0</a:t>
            </a:r>
          </a:p>
          <a:p>
            <a:r>
              <a:rPr lang="sv-SE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Obs! </a:t>
            </a:r>
            <a:r>
              <a:rPr lang="sv-SE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Observera CC-licensen för bilden. Modifiering och kommersiell användning är förbjuden.</a:t>
            </a:r>
          </a:p>
          <a:p>
            <a:endParaRPr lang="sv-FI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6" descr="Människor utanför ett hus. Fönstren på husets nedersta våning är försedda med text, till vänster om dörren ”The Suometar”, till höger ”Printing co” och ”Job printing”. Utanför huset står 6 män och en kvinna. Utanför huset finns också en cykel. Ett barn kikar ut genom ett öppet fönster på övre våningen.">
            <a:extLst>
              <a:ext uri="{FF2B5EF4-FFF2-40B4-BE49-F238E27FC236}">
                <a16:creationId xmlns:a16="http://schemas.microsoft.com/office/drawing/2014/main" id="{CD5340F3-F27A-544A-A886-340EBC2C2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291" y="883557"/>
            <a:ext cx="4703704" cy="3175000"/>
          </a:xfrm>
          <a:prstGeom prst="rect">
            <a:avLst/>
          </a:prstGeom>
        </p:spPr>
      </p:pic>
      <p:sp>
        <p:nvSpPr>
          <p:cNvPr id="15" name="Kuvan lähdeviittaus">
            <a:extLst>
              <a:ext uri="{FF2B5EF4-FFF2-40B4-BE49-F238E27FC236}">
                <a16:creationId xmlns:a16="http://schemas.microsoft.com/office/drawing/2014/main" id="{1D613B1B-9E77-B546-A29D-2A11B85DAF5E}"/>
              </a:ext>
            </a:extLst>
          </p:cNvPr>
          <p:cNvSpPr/>
          <p:nvPr/>
        </p:nvSpPr>
        <p:spPr>
          <a:xfrm>
            <a:off x="8077200" y="4232730"/>
            <a:ext cx="382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rgbClr val="2B2B2B"/>
                </a:solidFill>
                <a:latin typeface="-apple-system"/>
              </a:rPr>
              <a:t>Kaarlo Brofeldt (Kalle Aho) i Amerika utanför Suometars redaktion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Wm. Nara photo, Museiverket, Historiska bildsamlingarna, släkten Ahos samling. Finna.fi: </a:t>
            </a:r>
            <a:r>
              <a:rPr lang="fi-FI" sz="1000" dirty="0">
                <a:hlinkClick r:id="rId8"/>
              </a:rPr>
              <a:t>Länk till sidan med bilden</a:t>
            </a:r>
            <a:endParaRPr lang="sv-FI" sz="1000" dirty="0">
              <a:hlinkClick r:id="rId9"/>
            </a:endParaRP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 4.0</a:t>
            </a:r>
          </a:p>
        </p:txBody>
      </p:sp>
    </p:spTree>
    <p:extLst>
      <p:ext uri="{BB962C8B-B14F-4D97-AF65-F5344CB8AC3E}">
        <p14:creationId xmlns:p14="http://schemas.microsoft.com/office/powerpoint/2010/main" val="393800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5044008-892E-0141-93FE-97029EA46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FI" sz="3600" b="0" dirty="0">
                <a:solidFill>
                  <a:schemeClr val="bg1"/>
                </a:solidFill>
              </a:rPr>
              <a:t>Bilderna till gruppuppgift 2/2</a:t>
            </a:r>
          </a:p>
        </p:txBody>
      </p:sp>
      <p:pic>
        <p:nvPicPr>
          <p:cNvPr id="7" name="Picture 6" descr="En man och en kvinna står i förgrunden framför ett landskap. Personerna står en liten bit in i ett busksnår och tittar mot kameran. I landskapet finns hus och längre bort syns vatten.">
            <a:extLst>
              <a:ext uri="{FF2B5EF4-FFF2-40B4-BE49-F238E27FC236}">
                <a16:creationId xmlns:a16="http://schemas.microsoft.com/office/drawing/2014/main" id="{7552B63C-8116-334A-893E-89683920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42" y="1097643"/>
            <a:ext cx="4211561" cy="3158671"/>
          </a:xfrm>
          <a:prstGeom prst="rect">
            <a:avLst/>
          </a:prstGeom>
        </p:spPr>
      </p:pic>
      <p:sp>
        <p:nvSpPr>
          <p:cNvPr id="9" name="Kuvan lähdeviittaus">
            <a:extLst>
              <a:ext uri="{FF2B5EF4-FFF2-40B4-BE49-F238E27FC236}">
                <a16:creationId xmlns:a16="http://schemas.microsoft.com/office/drawing/2014/main" id="{0B43BA00-C0D9-5147-AFD0-FA4070D140A4}"/>
              </a:ext>
            </a:extLst>
          </p:cNvPr>
          <p:cNvSpPr/>
          <p:nvPr/>
        </p:nvSpPr>
        <p:spPr>
          <a:xfrm>
            <a:off x="289741" y="4374247"/>
            <a:ext cx="382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Matti Halminens hus i Sointula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Pälsi Sakari, Museiverket, Allmänetnografiska bildsamlingarna. Finna.fi: </a:t>
            </a:r>
            <a:r>
              <a:rPr lang="fi-FI" sz="1000" dirty="0">
                <a:hlinkClick r:id="rId4"/>
              </a:rPr>
              <a:t>Länk till sidan med bilden</a:t>
            </a:r>
            <a:endParaRPr lang="fi-FI" sz="1000" dirty="0"/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 4.0</a:t>
            </a:r>
          </a:p>
        </p:txBody>
      </p:sp>
      <p:pic>
        <p:nvPicPr>
          <p:cNvPr id="5" name="Picture 4" descr="Människor på ett fartygsdäck, hav i bakgrunden. En del av personerna sitter på däcket och andra står. Kvinnorna på bilden har vita huvuddukar, mörka kappor och långa klänningar eller kjolar. Männen är klädda i mörka kostymer och jackor. Personerna ser inte in i kameran. ">
            <a:extLst>
              <a:ext uri="{FF2B5EF4-FFF2-40B4-BE49-F238E27FC236}">
                <a16:creationId xmlns:a16="http://schemas.microsoft.com/office/drawing/2014/main" id="{D84EE79A-DD34-3E4E-A395-2460182B9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631" y="999671"/>
            <a:ext cx="2707084" cy="3256643"/>
          </a:xfrm>
          <a:prstGeom prst="rect">
            <a:avLst/>
          </a:prstGeom>
        </p:spPr>
      </p:pic>
      <p:sp>
        <p:nvSpPr>
          <p:cNvPr id="10" name="Kuvan lähdeviittaus">
            <a:extLst>
              <a:ext uri="{FF2B5EF4-FFF2-40B4-BE49-F238E27FC236}">
                <a16:creationId xmlns:a16="http://schemas.microsoft.com/office/drawing/2014/main" id="{B0FBC848-46A8-3745-9391-748ED9BC730D}"/>
              </a:ext>
            </a:extLst>
          </p:cNvPr>
          <p:cNvSpPr/>
          <p:nvPr/>
        </p:nvSpPr>
        <p:spPr>
          <a:xfrm>
            <a:off x="4432164" y="4374247"/>
            <a:ext cx="3327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rgbClr val="2B2B2B"/>
                </a:solidFill>
                <a:latin typeface="-apple-system"/>
              </a:rPr>
              <a:t>migranter på fartyget Astrea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Okänd fotograf, Museiverket, Historiska bildsamlingarna. Finna.fi: </a:t>
            </a:r>
            <a:r>
              <a:rPr lang="fi-FI" sz="1000" dirty="0">
                <a:hlinkClick r:id="rId6"/>
              </a:rPr>
              <a:t>Länk till sidan med bilden</a:t>
            </a:r>
            <a:endParaRPr lang="fi-FI" sz="1000" dirty="0"/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 4.0</a:t>
            </a:r>
          </a:p>
        </p:txBody>
      </p:sp>
      <p:pic>
        <p:nvPicPr>
          <p:cNvPr id="6" name="Picture 5" descr="Fyra män arbetar. Männen har lyft blicken mot kameran. Männen står i en framåtböjd ställning. Två av dem håller i hinkar, medan två håller i en bit tyg. Runtomkring dem finns buskage.">
            <a:extLst>
              <a:ext uri="{FF2B5EF4-FFF2-40B4-BE49-F238E27FC236}">
                <a16:creationId xmlns:a16="http://schemas.microsoft.com/office/drawing/2014/main" id="{98473D4E-0BA7-054C-B055-6C8C4039D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9043" y="999671"/>
            <a:ext cx="4188608" cy="3256643"/>
          </a:xfrm>
          <a:prstGeom prst="rect">
            <a:avLst/>
          </a:prstGeom>
        </p:spPr>
      </p:pic>
      <p:sp>
        <p:nvSpPr>
          <p:cNvPr id="11" name="Kuvan lähdeviittaus">
            <a:extLst>
              <a:ext uri="{FF2B5EF4-FFF2-40B4-BE49-F238E27FC236}">
                <a16:creationId xmlns:a16="http://schemas.microsoft.com/office/drawing/2014/main" id="{F48EE1A6-128C-DE49-892C-D1579402EDB8}"/>
              </a:ext>
            </a:extLst>
          </p:cNvPr>
          <p:cNvSpPr/>
          <p:nvPr/>
        </p:nvSpPr>
        <p:spPr>
          <a:xfrm>
            <a:off x="8077200" y="4374248"/>
            <a:ext cx="3825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rgbClr val="2B2B2B"/>
                </a:solidFill>
                <a:latin typeface="-apple-system"/>
              </a:rPr>
              <a:t>Troligen medlemmar av den finländska kolonin Colonia Finlandesa i Argentina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Forsström Henrik, Esbo stadsmuseum, Esbo Hembygdsförening. Finna.fi: </a:t>
            </a:r>
            <a:r>
              <a:rPr lang="sv-FI" sz="1000" dirty="0">
                <a:hlinkClick r:id="rId8"/>
              </a:rPr>
              <a:t>Länk till sidan med bilden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BY-ND 4.0</a:t>
            </a:r>
          </a:p>
          <a:p>
            <a:r>
              <a:rPr lang="sv-SE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Obs! </a:t>
            </a:r>
            <a:r>
              <a:rPr lang="sv-SE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Observera CC-licensen för bilden. Modifiering och kommersiell användning är förbjuden.</a:t>
            </a:r>
          </a:p>
        </p:txBody>
      </p:sp>
    </p:spTree>
    <p:extLst>
      <p:ext uri="{BB962C8B-B14F-4D97-AF65-F5344CB8AC3E}">
        <p14:creationId xmlns:p14="http://schemas.microsoft.com/office/powerpoint/2010/main" val="3486782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B379F0-714D-5849-88FD-FD5C7A83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sz="4000" dirty="0">
                <a:latin typeface="Calibri"/>
                <a:cs typeface="Calibri"/>
              </a:rPr>
              <a:t>Övning i historisk empati – Del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2F7388-1A36-C743-90CA-52C87B63C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7960" indent="-227960"/>
            <a:r>
              <a:rPr lang="sv-FI" dirty="0"/>
              <a:t>När ni är klara med bakgrunden ska ni hitta på en dialog mellan personerna på bilden.</a:t>
            </a:r>
          </a:p>
          <a:p>
            <a:pPr marL="227960" indent="-227960"/>
            <a:r>
              <a:rPr lang="sv-FI" dirty="0"/>
              <a:t>Ni kan ta hjälp av följande frågor när ni planerar dialogen</a:t>
            </a:r>
          </a:p>
          <a:p>
            <a:pPr marL="799445" lvl="1" indent="-342257"/>
            <a:r>
              <a:rPr lang="sv-FI" dirty="0"/>
              <a:t>Vem är du? </a:t>
            </a:r>
          </a:p>
          <a:p>
            <a:pPr marL="799445" lvl="1" indent="-342257"/>
            <a:r>
              <a:rPr lang="sv-FI" dirty="0"/>
              <a:t>Var kommer du ifrån? </a:t>
            </a:r>
          </a:p>
          <a:p>
            <a:pPr marL="799445" lvl="1" indent="-342257"/>
            <a:r>
              <a:rPr lang="sv-FI" dirty="0"/>
              <a:t>Vart har du rest och varför? </a:t>
            </a:r>
          </a:p>
          <a:p>
            <a:pPr marL="799445" lvl="1" indent="-342257"/>
            <a:r>
              <a:rPr lang="sv-FI" dirty="0"/>
              <a:t>Är det här den första gången du har emigrerat? </a:t>
            </a:r>
          </a:p>
          <a:p>
            <a:pPr marL="799445" lvl="1" indent="-342257">
              <a:spcBef>
                <a:spcPts val="1000"/>
              </a:spcBef>
            </a:pPr>
            <a:r>
              <a:rPr lang="sv-FI" dirty="0"/>
              <a:t>Har du rest iväg på egen hand? 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dirty="0"/>
              <a:t>Vad förväntar du dig av ditt nya liv? </a:t>
            </a:r>
          </a:p>
          <a:p>
            <a:pPr marL="799445" lvl="1" indent="-342257"/>
            <a:r>
              <a:rPr lang="sv-FI" dirty="0"/>
              <a:t>Hurdana känslor har du? 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dirty="0"/>
              <a:t>Vad tänkte du innan du reste, under resan och kanske efter den? </a:t>
            </a:r>
          </a:p>
          <a:p>
            <a:pPr marL="799445" lvl="1" indent="-342257"/>
            <a:r>
              <a:rPr lang="sv-FI" dirty="0"/>
              <a:t>Hurdana människor möter du eller har du mött under din resa?</a:t>
            </a:r>
          </a:p>
          <a:p>
            <a:pPr marL="227960" indent="-227960">
              <a:buClr>
                <a:srgbClr val="00A3AC"/>
              </a:buClr>
            </a:pPr>
            <a:r>
              <a:rPr lang="sv-FI" dirty="0"/>
              <a:t>Framför sedan den färdiga dialogen för klassen.</a:t>
            </a:r>
          </a:p>
        </p:txBody>
      </p:sp>
    </p:spTree>
    <p:extLst>
      <p:ext uri="{BB962C8B-B14F-4D97-AF65-F5344CB8AC3E}">
        <p14:creationId xmlns:p14="http://schemas.microsoft.com/office/powerpoint/2010/main" val="877177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90864-180D-F044-B21E-CC3155C7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>
                <a:latin typeface="Calibri"/>
                <a:cs typeface="Calibri"/>
              </a:rPr>
              <a:t>Tilläggsmaterial till uppgifterna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65E4A5-AECB-A345-8AAD-33C77BC26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0" indent="-227960"/>
            <a:r>
              <a:rPr lang="sv-FI"/>
              <a:t>Lärresursen </a:t>
            </a:r>
            <a:r>
              <a:rPr lang="sv-FI" dirty="0"/>
              <a:t>baserar sig på materialpaketet ”Emigrationen över världshaven i början av 1900-talet”, som finns i Finna Klassrum.</a:t>
            </a:r>
          </a:p>
          <a:p>
            <a:pPr marL="227960" indent="-227960"/>
            <a:r>
              <a:rPr lang="sv-FI" dirty="0"/>
              <a:t>I materialpaketet finns fler fotografier, skriftligt material och ljudinspelningar.</a:t>
            </a:r>
          </a:p>
          <a:p>
            <a:pPr marL="227960" indent="-227960"/>
            <a:r>
              <a:rPr lang="sv-FI" dirty="0">
                <a:hlinkClick r:id="rId2"/>
              </a:rPr>
              <a:t>Länk till materialpaketet ”Emigrationen över världshaven i början av 1900-talet”</a:t>
            </a:r>
          </a:p>
          <a:p>
            <a:pPr marL="227960" indent="-227960"/>
            <a:endParaRPr lang="en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075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CE198D-29E7-0349-934F-1C46A0DB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Migration i början av 1900-talet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081F0-64D1-794A-8371-872448868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0" indent="-227960"/>
            <a:r>
              <a:rPr lang="sv-FI" dirty="0"/>
              <a:t>Migration är inte bara ett modernt fenomen – människor har i alla tider rört på sig och flyttat för att uppfylla sina drömmar, ibland även långt från sina hemorter. </a:t>
            </a:r>
          </a:p>
          <a:p>
            <a:pPr marL="227960" indent="-227960"/>
            <a:r>
              <a:rPr lang="sv-FI" dirty="0"/>
              <a:t>Särskilt vid 1900-talets början lockade USA med sin snabba industriella och ekonomiska utveckling till sig migranter i stora skaror. Även finländare reste över Atlanten i jakt på ”den amerikanska drömmen”, och senare också till andra delar av världen. </a:t>
            </a:r>
          </a:p>
          <a:p>
            <a:pPr marL="227960" indent="-227960"/>
            <a:r>
              <a:rPr lang="sv-FI" dirty="0"/>
              <a:t>I följande uppgifter får du leva dig in i en finländsk emigrants liv. Välj först vilken uppgift ni vill göra: </a:t>
            </a:r>
          </a:p>
          <a:p>
            <a:pPr marL="799445" lvl="1" indent="-342257"/>
            <a:r>
              <a:rPr lang="sv-FI" dirty="0"/>
              <a:t>Individuell uppgift: skriv en dagbok/ett brev/en berättelse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dirty="0"/>
              <a:t>Par-/gruppuppgift: dialog</a:t>
            </a:r>
          </a:p>
        </p:txBody>
      </p:sp>
    </p:spTree>
    <p:extLst>
      <p:ext uri="{BB962C8B-B14F-4D97-AF65-F5344CB8AC3E}">
        <p14:creationId xmlns:p14="http://schemas.microsoft.com/office/powerpoint/2010/main" val="228682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FEBE-FEA6-FE46-A34A-067FC8402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59" y="12747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sv-FI" dirty="0">
                <a:latin typeface="Calibri"/>
                <a:cs typeface="Calibri"/>
              </a:rPr>
              <a:t>Övningar i historisk empati</a:t>
            </a:r>
          </a:p>
          <a:p>
            <a:endParaRPr lang="fi-FI" dirty="0"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BC523-0E8F-664E-AFF0-D9AB086FD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sv-FI" sz="2800"/>
              <a:t>Individuell uppgift</a:t>
            </a:r>
          </a:p>
        </p:txBody>
      </p:sp>
    </p:spTree>
    <p:extLst>
      <p:ext uri="{BB962C8B-B14F-4D97-AF65-F5344CB8AC3E}">
        <p14:creationId xmlns:p14="http://schemas.microsoft.com/office/powerpoint/2010/main" val="24300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2780E4-0106-1F43-ABA6-D6BC50B7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>
                <a:latin typeface="Calibri"/>
                <a:cs typeface="Calibri"/>
              </a:rPr>
              <a:t>Övning i historisk empati – Del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B038FD-B8C8-BA43-BFDE-1D5F375A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08" y="1152643"/>
            <a:ext cx="10624893" cy="508466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7965" indent="-227965">
              <a:lnSpc>
                <a:spcPct val="100000"/>
              </a:lnSpc>
            </a:pPr>
            <a:r>
              <a:rPr lang="sv-FI" dirty="0">
                <a:cs typeface="Calibri" panose="020F0502020204030204"/>
              </a:rPr>
              <a:t>Uppgiften går ut på att skriva en dagbokstext, ett brev eller en berättelse ur den avbildade personens perspektiv.</a:t>
            </a:r>
          </a:p>
          <a:p>
            <a:pPr marL="227965" indent="-227965">
              <a:lnSpc>
                <a:spcPct val="100000"/>
              </a:lnSpc>
            </a:pPr>
            <a:r>
              <a:rPr lang="sv-FI" dirty="0">
                <a:cs typeface="Calibri" panose="020F0502020204030204"/>
              </a:rPr>
              <a:t>Titta på bilderna av emigranter på de följande sidorna och välj en bild som ser intressant ut och som du vill studera närmare.</a:t>
            </a:r>
          </a:p>
          <a:p>
            <a:pPr marL="227965" indent="-227965">
              <a:lnSpc>
                <a:spcPct val="100000"/>
              </a:lnSpc>
            </a:pPr>
            <a:r>
              <a:rPr lang="sv-FI" dirty="0">
                <a:cs typeface="Calibri" panose="020F0502020204030204"/>
              </a:rPr>
              <a:t>Studera fotografiet som du valt. Anteckna bakgrundsinformation om exempelvis följande:</a:t>
            </a:r>
          </a:p>
          <a:p>
            <a:pPr marL="799465" lvl="1" indent="-342265">
              <a:lnSpc>
                <a:spcPct val="100000"/>
              </a:lnSpc>
            </a:pPr>
            <a:r>
              <a:rPr lang="sv-FI" dirty="0"/>
              <a:t>Varför valde du den här bilden?</a:t>
            </a:r>
          </a:p>
          <a:p>
            <a:pPr marL="799465" lvl="1" indent="-342265">
              <a:lnSpc>
                <a:spcPct val="100000"/>
              </a:lnSpc>
              <a:buClr>
                <a:srgbClr val="393B40"/>
              </a:buClr>
            </a:pPr>
            <a:r>
              <a:rPr lang="sv-FI" dirty="0"/>
              <a:t>När och var togs bilden (om det är känt)?</a:t>
            </a:r>
          </a:p>
          <a:p>
            <a:pPr marL="799465" lvl="1" indent="-342265">
              <a:lnSpc>
                <a:spcPct val="100000"/>
              </a:lnSpc>
              <a:buClr>
                <a:srgbClr val="393B40"/>
              </a:buClr>
            </a:pPr>
            <a:r>
              <a:rPr lang="sv-FI" dirty="0"/>
              <a:t>Vad händer på bilden?</a:t>
            </a:r>
          </a:p>
          <a:p>
            <a:pPr marL="799465" lvl="1" indent="-342265">
              <a:lnSpc>
                <a:spcPct val="100000"/>
              </a:lnSpc>
              <a:buClr>
                <a:srgbClr val="393B40"/>
              </a:buClr>
            </a:pPr>
            <a:r>
              <a:rPr lang="sv-FI" dirty="0"/>
              <a:t>Vilka är personerna på bilden?</a:t>
            </a:r>
          </a:p>
          <a:p>
            <a:pPr marL="799465" lvl="1" indent="-342265">
              <a:lnSpc>
                <a:spcPct val="100000"/>
              </a:lnSpc>
              <a:buClr>
                <a:srgbClr val="393B40"/>
              </a:buClr>
            </a:pPr>
            <a:r>
              <a:rPr lang="sv-FI" dirty="0"/>
              <a:t>Visar bilden vilken ställning personen har?</a:t>
            </a:r>
          </a:p>
          <a:p>
            <a:pPr marL="799445" lvl="1" indent="-342257">
              <a:buClr>
                <a:srgbClr val="393B40"/>
              </a:buClr>
            </a:pPr>
            <a:endParaRPr lang="fi-FI" dirty="0">
              <a:cs typeface="Calibri"/>
            </a:endParaRPr>
          </a:p>
          <a:p>
            <a:pPr marL="227960" indent="-227960">
              <a:buClr>
                <a:srgbClr val="00A3AC"/>
              </a:buClr>
            </a:pPr>
            <a:r>
              <a:rPr lang="sv-FI" dirty="0"/>
              <a:t>När du har antecknat bakgrundsinformationen går du vidare till nästa del av uppgiften.</a:t>
            </a:r>
          </a:p>
        </p:txBody>
      </p:sp>
    </p:spTree>
    <p:extLst>
      <p:ext uri="{BB962C8B-B14F-4D97-AF65-F5344CB8AC3E}">
        <p14:creationId xmlns:p14="http://schemas.microsoft.com/office/powerpoint/2010/main" val="133144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7095-4AE2-6D48-82B4-AEA1E5D6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FI" sz="3600" b="0" dirty="0">
                <a:solidFill>
                  <a:schemeClr val="bg1"/>
                </a:solidFill>
              </a:rPr>
              <a:t>Bilderna till individuell</a:t>
            </a:r>
            <a:r>
              <a:rPr lang="en-FI" sz="3600" b="0" baseline="0" dirty="0">
                <a:solidFill>
                  <a:schemeClr val="bg1"/>
                </a:solidFill>
              </a:rPr>
              <a:t> uppgift 1/2</a:t>
            </a:r>
            <a:endParaRPr lang="en-FI" sz="3600" b="0" dirty="0">
              <a:solidFill>
                <a:schemeClr val="bg1"/>
              </a:solidFill>
            </a:endParaRPr>
          </a:p>
        </p:txBody>
      </p:sp>
      <p:pic>
        <p:nvPicPr>
          <p:cNvPr id="6" name="Picture 5" descr="Människor går i en hamn, på väg från ett fartyg. De bär på resväskor. I förgrunden ser vi kvinnor klädda i hattar, klänningar eller kjolar och blusar samt kappor. I bakgrunden syns män i kostymer och hattar. Personerna ser inte in i kameran, situationsbild.">
            <a:extLst>
              <a:ext uri="{FF2B5EF4-FFF2-40B4-BE49-F238E27FC236}">
                <a16:creationId xmlns:a16="http://schemas.microsoft.com/office/drawing/2014/main" id="{B8365C8E-E800-BE45-AFA0-E8DE0A61D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43" y="1064987"/>
            <a:ext cx="4476367" cy="2993571"/>
          </a:xfrm>
          <a:prstGeom prst="rect">
            <a:avLst/>
          </a:prstGeom>
        </p:spPr>
      </p:pic>
      <p:sp>
        <p:nvSpPr>
          <p:cNvPr id="5" name="Kuvan lähdeviittaus">
            <a:extLst>
              <a:ext uri="{FF2B5EF4-FFF2-40B4-BE49-F238E27FC236}">
                <a16:creationId xmlns:a16="http://schemas.microsoft.com/office/drawing/2014/main" id="{4A9674EC-3595-8F42-A785-259D2B3886BC}"/>
              </a:ext>
            </a:extLst>
          </p:cNvPr>
          <p:cNvSpPr/>
          <p:nvPr/>
        </p:nvSpPr>
        <p:spPr>
          <a:xfrm>
            <a:off x="289741" y="4232729"/>
            <a:ext cx="382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Amerikafinländare stiger av ett fartyg i hamnen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Pietinen Aarne, Museiverket, Historiska bildsamlingarna, Pietinens samling. Finna.fi: </a:t>
            </a:r>
            <a:r>
              <a:rPr lang="fi-FI" sz="1000" dirty="0">
                <a:hlinkClick r:id="rId4"/>
              </a:rPr>
              <a:t>Länk till sidan med bilden</a:t>
            </a:r>
            <a:endParaRPr lang="sv-FI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 4.0</a:t>
            </a:r>
          </a:p>
        </p:txBody>
      </p:sp>
      <p:pic>
        <p:nvPicPr>
          <p:cNvPr id="12" name="Picture 11" descr="Studiobild av en kvinna, en man och ett litet barn. Kvinnan sitter på en träbänk med barnet i famnen. Mannen står bakom bänken. Mannen är klädd i mörk kostym, kvinnan i ankellång klänning och barnet i ljus klänning. Bakgrunden föreställer ett skogslandskap.">
            <a:extLst>
              <a:ext uri="{FF2B5EF4-FFF2-40B4-BE49-F238E27FC236}">
                <a16:creationId xmlns:a16="http://schemas.microsoft.com/office/drawing/2014/main" id="{540DB91D-AD2D-4742-8161-101041C3C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550" y="820058"/>
            <a:ext cx="1892300" cy="3238500"/>
          </a:xfrm>
          <a:prstGeom prst="rect">
            <a:avLst/>
          </a:prstGeom>
        </p:spPr>
      </p:pic>
      <p:sp>
        <p:nvSpPr>
          <p:cNvPr id="13" name="Kuvan lähdeviittaus">
            <a:extLst>
              <a:ext uri="{FF2B5EF4-FFF2-40B4-BE49-F238E27FC236}">
                <a16:creationId xmlns:a16="http://schemas.microsoft.com/office/drawing/2014/main" id="{9BEB193E-DF7C-6C48-9D2A-5EFB0480C75B}"/>
              </a:ext>
            </a:extLst>
          </p:cNvPr>
          <p:cNvSpPr/>
          <p:nvPr/>
        </p:nvSpPr>
        <p:spPr>
          <a:xfrm>
            <a:off x="4183471" y="4232730"/>
            <a:ext cx="3825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rgbClr val="2B2B2B"/>
                </a:solidFill>
                <a:latin typeface="-apple-system"/>
              </a:rPr>
              <a:t>Villmanstrand, handlaren David Valjakka, hustrun Hilma och dottern Inkeri före familjens flytt till Amerika; familjeporträtt, taget i studio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Sarén Oscaria, Villmanstrands museer, Bildarkivet, Valokuvat/KUV/KV. Finna.fi: </a:t>
            </a:r>
            <a:r>
              <a:rPr lang="sv-FI" sz="1000" dirty="0">
                <a:hlinkClick r:id="rId6"/>
              </a:rPr>
              <a:t>Länk till sidan med bilden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BY-NC-ND 4.0</a:t>
            </a:r>
          </a:p>
          <a:p>
            <a:r>
              <a:rPr lang="sv-SE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Obs! </a:t>
            </a:r>
            <a:r>
              <a:rPr lang="sv-SE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Observera CC-licensen för bilden. Modifiering och kommersiell användning är förbjuden.</a:t>
            </a:r>
          </a:p>
          <a:p>
            <a:endParaRPr lang="sv-FI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Picture 6" descr="Människor utanför ett hus. Fönstren på husets nedersta våning är försedda med text, till vänster om dörren ”The Suometar”, till höger ”Printing co” och ”Job printing”. Utanför huset står 6 män och en kvinna. Utanför huset finns också en cykel. Ett barn kikar ut genom ett öppet fönster på övre våningen.">
            <a:extLst>
              <a:ext uri="{FF2B5EF4-FFF2-40B4-BE49-F238E27FC236}">
                <a16:creationId xmlns:a16="http://schemas.microsoft.com/office/drawing/2014/main" id="{CD5340F3-F27A-544A-A886-340EBC2C2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291" y="883557"/>
            <a:ext cx="4703704" cy="3175000"/>
          </a:xfrm>
          <a:prstGeom prst="rect">
            <a:avLst/>
          </a:prstGeom>
        </p:spPr>
      </p:pic>
      <p:sp>
        <p:nvSpPr>
          <p:cNvPr id="15" name="Kuvan lähdeviittaus">
            <a:extLst>
              <a:ext uri="{FF2B5EF4-FFF2-40B4-BE49-F238E27FC236}">
                <a16:creationId xmlns:a16="http://schemas.microsoft.com/office/drawing/2014/main" id="{1D613B1B-9E77-B546-A29D-2A11B85DAF5E}"/>
              </a:ext>
            </a:extLst>
          </p:cNvPr>
          <p:cNvSpPr/>
          <p:nvPr/>
        </p:nvSpPr>
        <p:spPr>
          <a:xfrm>
            <a:off x="8077200" y="4232730"/>
            <a:ext cx="382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rgbClr val="2B2B2B"/>
                </a:solidFill>
                <a:latin typeface="-apple-system"/>
              </a:rPr>
              <a:t>Kaarlo Brofeldt (Kalle Aho) i Amerika utanför Suometars redaktion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Wm. Nara photo, Museiverket, Historiska bildsamlingarna, släkten Ahos samling. Finna.fi: </a:t>
            </a:r>
            <a:r>
              <a:rPr lang="fi-FI" sz="1000" dirty="0">
                <a:hlinkClick r:id="rId8"/>
              </a:rPr>
              <a:t>Länk till sidan med bilden</a:t>
            </a:r>
            <a:endParaRPr lang="sv-FI" sz="1000" dirty="0">
              <a:hlinkClick r:id="rId9"/>
            </a:endParaRP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 4.0</a:t>
            </a:r>
          </a:p>
        </p:txBody>
      </p:sp>
    </p:spTree>
    <p:extLst>
      <p:ext uri="{BB962C8B-B14F-4D97-AF65-F5344CB8AC3E}">
        <p14:creationId xmlns:p14="http://schemas.microsoft.com/office/powerpoint/2010/main" val="3497979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3FD0-9D56-0C44-AE75-EC7AC431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FI" sz="3600" b="0" dirty="0">
                <a:solidFill>
                  <a:schemeClr val="bg1"/>
                </a:solidFill>
              </a:rPr>
              <a:t>Bilderna till individuell</a:t>
            </a:r>
            <a:r>
              <a:rPr lang="en-FI" sz="3600" b="0" baseline="0" dirty="0">
                <a:solidFill>
                  <a:schemeClr val="bg1"/>
                </a:solidFill>
              </a:rPr>
              <a:t> uppgift 2/2</a:t>
            </a:r>
            <a:endParaRPr lang="en-FI" sz="3600" b="0" dirty="0">
              <a:solidFill>
                <a:schemeClr val="bg1"/>
              </a:solidFill>
            </a:endParaRPr>
          </a:p>
        </p:txBody>
      </p:sp>
      <p:pic>
        <p:nvPicPr>
          <p:cNvPr id="7" name="Picture 6" descr="En man och en kvinna står i förgrunden framför ett landskap. Personerna står en liten bit in i ett busksnår och tittar mot kameran. I landskapet finns hus och längre bort syns vatten.">
            <a:extLst>
              <a:ext uri="{FF2B5EF4-FFF2-40B4-BE49-F238E27FC236}">
                <a16:creationId xmlns:a16="http://schemas.microsoft.com/office/drawing/2014/main" id="{7552B63C-8116-334A-893E-89683920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42" y="1097643"/>
            <a:ext cx="4211561" cy="3158671"/>
          </a:xfrm>
          <a:prstGeom prst="rect">
            <a:avLst/>
          </a:prstGeom>
        </p:spPr>
      </p:pic>
      <p:sp>
        <p:nvSpPr>
          <p:cNvPr id="9" name="Kuvan lähdeviittaus">
            <a:extLst>
              <a:ext uri="{FF2B5EF4-FFF2-40B4-BE49-F238E27FC236}">
                <a16:creationId xmlns:a16="http://schemas.microsoft.com/office/drawing/2014/main" id="{0B43BA00-C0D9-5147-AFD0-FA4070D140A4}"/>
              </a:ext>
            </a:extLst>
          </p:cNvPr>
          <p:cNvSpPr/>
          <p:nvPr/>
        </p:nvSpPr>
        <p:spPr>
          <a:xfrm>
            <a:off x="289741" y="4374247"/>
            <a:ext cx="3825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Matti Halminens hus i Sointula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Pälsi Sakari, Museiverket, Allmänetnografiska bildsamlingarna. Finna.fi: </a:t>
            </a:r>
            <a:r>
              <a:rPr lang="fi-FI" sz="1000" dirty="0">
                <a:hlinkClick r:id="rId4"/>
              </a:rPr>
              <a:t>Länk till sidan med bilden</a:t>
            </a:r>
            <a:endParaRPr lang="fi-FI" sz="1000" dirty="0"/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 4.0</a:t>
            </a:r>
          </a:p>
        </p:txBody>
      </p:sp>
      <p:pic>
        <p:nvPicPr>
          <p:cNvPr id="5" name="Picture 4" descr="Människor på ett fartygsdäck, hav i bakgrunden. En del av personerna sitter på däcket och andra står. Kvinnorna på bilden har vita huvuddukar, mörka kappor och långa klänningar eller kjolar. Männen är klädda i mörka kostymer och jackor. Personerna ser inte in i kameran. ">
            <a:extLst>
              <a:ext uri="{FF2B5EF4-FFF2-40B4-BE49-F238E27FC236}">
                <a16:creationId xmlns:a16="http://schemas.microsoft.com/office/drawing/2014/main" id="{D84EE79A-DD34-3E4E-A395-2460182B9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631" y="999671"/>
            <a:ext cx="2707084" cy="3256643"/>
          </a:xfrm>
          <a:prstGeom prst="rect">
            <a:avLst/>
          </a:prstGeom>
        </p:spPr>
      </p:pic>
      <p:sp>
        <p:nvSpPr>
          <p:cNvPr id="10" name="Kuvan lähdeviittaus">
            <a:extLst>
              <a:ext uri="{FF2B5EF4-FFF2-40B4-BE49-F238E27FC236}">
                <a16:creationId xmlns:a16="http://schemas.microsoft.com/office/drawing/2014/main" id="{B0FBC848-46A8-3745-9391-748ED9BC730D}"/>
              </a:ext>
            </a:extLst>
          </p:cNvPr>
          <p:cNvSpPr/>
          <p:nvPr/>
        </p:nvSpPr>
        <p:spPr>
          <a:xfrm>
            <a:off x="4432164" y="4374247"/>
            <a:ext cx="3327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rgbClr val="2B2B2B"/>
                </a:solidFill>
                <a:latin typeface="-apple-system"/>
              </a:rPr>
              <a:t>migranter på fartyget Astrea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Okänd fotograf, Museiverket, Historiska bildsamlingarna. Finna.fi: </a:t>
            </a:r>
            <a:r>
              <a:rPr lang="fi-FI" sz="1000" dirty="0">
                <a:hlinkClick r:id="rId6"/>
              </a:rPr>
              <a:t>Länk till sidan med bilden</a:t>
            </a:r>
            <a:endParaRPr lang="fi-FI" sz="1000" dirty="0"/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 4.0</a:t>
            </a:r>
          </a:p>
        </p:txBody>
      </p:sp>
      <p:pic>
        <p:nvPicPr>
          <p:cNvPr id="6" name="Picture 5" descr="Fyra män arbetar. Männen har lyft blicken mot kameran. Männen står i en framåtböjd ställning. Två av dem håller i hinkar, medan två håller i en bit tyg. Runtomkring dem finns buskage.">
            <a:extLst>
              <a:ext uri="{FF2B5EF4-FFF2-40B4-BE49-F238E27FC236}">
                <a16:creationId xmlns:a16="http://schemas.microsoft.com/office/drawing/2014/main" id="{98473D4E-0BA7-054C-B055-6C8C4039D3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9043" y="999671"/>
            <a:ext cx="4188608" cy="3256643"/>
          </a:xfrm>
          <a:prstGeom prst="rect">
            <a:avLst/>
          </a:prstGeom>
        </p:spPr>
      </p:pic>
      <p:sp>
        <p:nvSpPr>
          <p:cNvPr id="11" name="Kuvan lähdeviittaus">
            <a:extLst>
              <a:ext uri="{FF2B5EF4-FFF2-40B4-BE49-F238E27FC236}">
                <a16:creationId xmlns:a16="http://schemas.microsoft.com/office/drawing/2014/main" id="{F48EE1A6-128C-DE49-892C-D1579402EDB8}"/>
              </a:ext>
            </a:extLst>
          </p:cNvPr>
          <p:cNvSpPr/>
          <p:nvPr/>
        </p:nvSpPr>
        <p:spPr>
          <a:xfrm>
            <a:off x="8077200" y="4374248"/>
            <a:ext cx="38250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1000" b="1" dirty="0">
                <a:solidFill>
                  <a:srgbClr val="2B2B2B"/>
                </a:solidFill>
                <a:latin typeface="-apple-system"/>
              </a:rPr>
              <a:t>Troligen medlemmar av den finländska kolonin Colonia Finlandesa i Argentina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Forsström Henrik, Esbo stadsmuseum, Esbo Hembygdsförening. Finna.fi: </a:t>
            </a:r>
            <a:r>
              <a:rPr lang="sv-FI" sz="1000" dirty="0">
                <a:hlinkClick r:id="rId8"/>
              </a:rPr>
              <a:t>Länk till sidan med bilden</a:t>
            </a:r>
          </a:p>
          <a:p>
            <a:r>
              <a:rPr lang="sv-FI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Användningslicens för bilden CC BY-ND 4.0</a:t>
            </a:r>
          </a:p>
          <a:p>
            <a:r>
              <a:rPr lang="sv-SE" sz="1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Obs! </a:t>
            </a:r>
            <a:r>
              <a:rPr lang="sv-SE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Observera CC-licensen för bilden. Modifiering och kommersiell användning är förbjuden.</a:t>
            </a:r>
          </a:p>
        </p:txBody>
      </p:sp>
    </p:spTree>
    <p:extLst>
      <p:ext uri="{BB962C8B-B14F-4D97-AF65-F5344CB8AC3E}">
        <p14:creationId xmlns:p14="http://schemas.microsoft.com/office/powerpoint/2010/main" val="332254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6190D7-3888-4014-9062-608355D5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dirty="0">
                <a:latin typeface="Calibri"/>
                <a:cs typeface="Calibri"/>
              </a:rPr>
              <a:t>Övning i historisk empati – Del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349DA7-6DB8-4554-ADC7-AEBE82FB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67" y="1305042"/>
            <a:ext cx="10866940" cy="4988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0" indent="-227960"/>
            <a:r>
              <a:rPr lang="sv-FI" dirty="0"/>
              <a:t>Välj nu om du vill skriva en dagbokstext, ett brev eller en berättelse ur den avbildade personens perspektiv.</a:t>
            </a:r>
          </a:p>
          <a:p>
            <a:pPr marL="227960" indent="-227960"/>
            <a:r>
              <a:rPr lang="sv-FI" dirty="0"/>
              <a:t>Besvara i din text åtminstone följande frågor:</a:t>
            </a:r>
          </a:p>
          <a:p>
            <a:pPr marL="799445" lvl="1" indent="-342257"/>
            <a:r>
              <a:rPr lang="sv-FI" sz="2200" dirty="0">
                <a:ea typeface="+mn-lt"/>
                <a:cs typeface="+mn-lt"/>
              </a:rPr>
              <a:t>Vem är du? </a:t>
            </a:r>
          </a:p>
          <a:p>
            <a:pPr marL="799445" lvl="1" indent="-342257"/>
            <a:r>
              <a:rPr lang="sv-FI" sz="2200" dirty="0">
                <a:ea typeface="+mn-lt"/>
                <a:cs typeface="+mn-lt"/>
              </a:rPr>
              <a:t>Var kommer du ifrån? 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sz="2200" dirty="0">
                <a:ea typeface="+mn-lt"/>
                <a:cs typeface="+mn-lt"/>
              </a:rPr>
              <a:t>Vart har du rest och varför? </a:t>
            </a:r>
          </a:p>
          <a:p>
            <a:pPr marL="799445" lvl="1" indent="-342257"/>
            <a:r>
              <a:rPr lang="sv-FI" sz="2200" dirty="0">
                <a:ea typeface="+mn-lt"/>
                <a:cs typeface="+mn-lt"/>
              </a:rPr>
              <a:t>Är det här den första gången du har emigrerat? </a:t>
            </a:r>
          </a:p>
          <a:p>
            <a:pPr marL="799445" lvl="1" indent="-342257"/>
            <a:r>
              <a:rPr lang="sv-FI" sz="2200" dirty="0">
                <a:ea typeface="+mn-lt"/>
                <a:cs typeface="+mn-lt"/>
              </a:rPr>
              <a:t>Har du rest iväg på egen hand? </a:t>
            </a:r>
          </a:p>
          <a:p>
            <a:pPr marL="799445" lvl="1" indent="-342257"/>
            <a:r>
              <a:rPr lang="sv-FI" sz="2200" dirty="0">
                <a:ea typeface="+mn-lt"/>
                <a:cs typeface="+mn-lt"/>
              </a:rPr>
              <a:t>Vad förväntar du dig av ditt nya liv? </a:t>
            </a:r>
          </a:p>
          <a:p>
            <a:pPr marL="799445" lvl="1" indent="-342257"/>
            <a:r>
              <a:rPr lang="sv-FI" sz="2200" dirty="0">
                <a:ea typeface="+mn-lt"/>
                <a:cs typeface="+mn-lt"/>
              </a:rPr>
              <a:t>Hurdana känslor har du? </a:t>
            </a:r>
          </a:p>
          <a:p>
            <a:pPr marL="799445" lvl="1" indent="-342257">
              <a:spcBef>
                <a:spcPts val="1000"/>
              </a:spcBef>
            </a:pPr>
            <a:r>
              <a:rPr lang="sv-FI" sz="2200" dirty="0">
                <a:ea typeface="+mn-lt"/>
                <a:cs typeface="+mn-lt"/>
              </a:rPr>
              <a:t>Vad tänkte du innan du reste, under resan och kanske efter den? </a:t>
            </a:r>
          </a:p>
          <a:p>
            <a:pPr marL="799445" lvl="1" indent="-342257"/>
            <a:r>
              <a:rPr lang="sv-FI" sz="2200" dirty="0">
                <a:ea typeface="+mn-lt"/>
                <a:cs typeface="+mn-lt"/>
              </a:rPr>
              <a:t>Hurdana människor möter du eller har du mött under din resa?</a:t>
            </a:r>
          </a:p>
          <a:p>
            <a:pPr marL="227960" indent="-227960"/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40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FEBE-FEA6-FE46-A34A-067FC8402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59" y="12747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sv-FI" dirty="0">
                <a:latin typeface="Calibri"/>
                <a:cs typeface="Calibri"/>
              </a:rPr>
              <a:t>Övningar i historisk empati</a:t>
            </a:r>
          </a:p>
          <a:p>
            <a:endParaRPr lang="fi-FI" dirty="0"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BC523-0E8F-664E-AFF0-D9AB086FD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sv-FI" sz="2800"/>
              <a:t>Par-/gruppuppgift</a:t>
            </a:r>
          </a:p>
        </p:txBody>
      </p:sp>
    </p:spTree>
    <p:extLst>
      <p:ext uri="{BB962C8B-B14F-4D97-AF65-F5344CB8AC3E}">
        <p14:creationId xmlns:p14="http://schemas.microsoft.com/office/powerpoint/2010/main" val="215325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2780E4-0106-1F43-ABA6-D6BC50B7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dirty="0">
                <a:latin typeface="Calibri"/>
                <a:cs typeface="Calibri"/>
              </a:rPr>
              <a:t>Övning i historisk empati – Del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B038FD-B8C8-BA43-BFDE-1D5F375AD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0" indent="-227960"/>
            <a:r>
              <a:rPr lang="sv-FI" dirty="0"/>
              <a:t>Man väljer ut en bild och hittar på en dialog mellan personerna på bilden? Man framför sedan de färdiga dialogerna för klassen.</a:t>
            </a:r>
          </a:p>
          <a:p>
            <a:pPr marL="227960" indent="-227960"/>
            <a:r>
              <a:rPr lang="sv-FI" dirty="0"/>
              <a:t>Titta först på bilderna av emigranter på de följande sidorna och välj en bild som ser intressant ut och som ni vill studera närmare.</a:t>
            </a:r>
          </a:p>
          <a:p>
            <a:pPr marL="227960" indent="-227960"/>
            <a:r>
              <a:rPr lang="sv-FI" dirty="0"/>
              <a:t>Studera fotografiet som ni valt. Anteckna bakgrundsinformation om exempelvis följande: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dirty="0"/>
              <a:t>Varför valde ni den här bilden?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dirty="0"/>
              <a:t>När och var togs bilden (om det är känt)?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dirty="0"/>
              <a:t>Vad händer på bilden?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dirty="0"/>
              <a:t>Vilka är personerna på bilden?</a:t>
            </a:r>
          </a:p>
          <a:p>
            <a:pPr marL="799445" lvl="1" indent="-342257">
              <a:buClr>
                <a:srgbClr val="393B40"/>
              </a:buClr>
            </a:pPr>
            <a:r>
              <a:rPr lang="sv-FI" dirty="0"/>
              <a:t>Visar bilden vilken ställning personen har?</a:t>
            </a:r>
          </a:p>
          <a:p>
            <a:pPr marL="0" indent="0">
              <a:buNone/>
            </a:pPr>
            <a:endParaRPr lang="en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1555450"/>
      </p:ext>
    </p:extLst>
  </p:cSld>
  <p:clrMapOvr>
    <a:masterClrMapping/>
  </p:clrMapOvr>
</p:sld>
</file>

<file path=ppt/theme/theme1.xml><?xml version="1.0" encoding="utf-8"?>
<a:theme xmlns:a="http://schemas.openxmlformats.org/drawingml/2006/main" name="Luokkahuone_teema">
  <a:themeElements>
    <a:clrScheme name="Custom 1">
      <a:dk1>
        <a:srgbClr val="252629"/>
      </a:dk1>
      <a:lt1>
        <a:srgbClr val="FFFFFF"/>
      </a:lt1>
      <a:dk2>
        <a:srgbClr val="727272"/>
      </a:dk2>
      <a:lt2>
        <a:srgbClr val="E7E6E6"/>
      </a:lt2>
      <a:accent1>
        <a:srgbClr val="80358A"/>
      </a:accent1>
      <a:accent2>
        <a:srgbClr val="00A3AC"/>
      </a:accent2>
      <a:accent3>
        <a:srgbClr val="C1DEE9"/>
      </a:accent3>
      <a:accent4>
        <a:srgbClr val="FF1DC8"/>
      </a:accent4>
      <a:accent5>
        <a:srgbClr val="AFE9DA"/>
      </a:accent5>
      <a:accent6>
        <a:srgbClr val="F3EC79"/>
      </a:accent6>
      <a:hlink>
        <a:srgbClr val="425B92"/>
      </a:hlink>
      <a:folHlink>
        <a:srgbClr val="425B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okkahuone_teema" id="{A076FDE4-6664-544C-97CF-8DBD9375EF12}" vid="{FB1F8F0D-F405-3A48-9760-410D3A78B9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{AB008A8A-6DF7-7943-A558-3C441481E59E}tf10001123</Template>
  <TotalTime>9623</TotalTime>
  <Words>1145</Words>
  <Application>Microsoft Macintosh PowerPoint</Application>
  <PresentationFormat>Widescreen</PresentationFormat>
  <Paragraphs>109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-apple-system</vt:lpstr>
      <vt:lpstr>Arial</vt:lpstr>
      <vt:lpstr>Calibri</vt:lpstr>
      <vt:lpstr>Luokkahuone_teema</vt:lpstr>
      <vt:lpstr>Finländsk emigration över världshaven i början av 1900-talet</vt:lpstr>
      <vt:lpstr>Migration i början av 1900-talet</vt:lpstr>
      <vt:lpstr>Övningar i historisk empati </vt:lpstr>
      <vt:lpstr>Övning i historisk empati – Del 1</vt:lpstr>
      <vt:lpstr>Bilderna till individuell uppgift 1/2</vt:lpstr>
      <vt:lpstr>Bilderna till individuell uppgift 2/2</vt:lpstr>
      <vt:lpstr>Övning i historisk empati – Del 2</vt:lpstr>
      <vt:lpstr>Övningar i historisk empati </vt:lpstr>
      <vt:lpstr>Övning i historisk empati – Del 1</vt:lpstr>
      <vt:lpstr>Bilderna till gruppuppgift 1/2</vt:lpstr>
      <vt:lpstr>Bilderna till gruppuppgift 2/2</vt:lpstr>
      <vt:lpstr>Övning i historisk empati – Del 2</vt:lpstr>
      <vt:lpstr>Tilläggsmaterial till uppgifterna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 mysterieföremål ur Nationalmuseums samlingar</dc:title>
  <dc:subject/>
  <dc:creator>Tiisanoja, Pasi A</dc:creator>
  <cp:keywords/>
  <dc:description/>
  <cp:lastModifiedBy>Isotalo, Julia C</cp:lastModifiedBy>
  <cp:revision>280</cp:revision>
  <cp:lastPrinted>2020-01-07T11:10:36Z</cp:lastPrinted>
  <dcterms:created xsi:type="dcterms:W3CDTF">2018-09-27T08:13:34Z</dcterms:created>
  <dcterms:modified xsi:type="dcterms:W3CDTF">2021-03-09T14:13:27Z</dcterms:modified>
  <cp:category/>
</cp:coreProperties>
</file>