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2" r:id="rId3"/>
    <p:sldMasterId id="2147483724" r:id="rId4"/>
    <p:sldMasterId id="2147483743" r:id="rId5"/>
  </p:sldMasterIdLst>
  <p:notesMasterIdLst>
    <p:notesMasterId r:id="rId30"/>
  </p:notesMasterIdLst>
  <p:sldIdLst>
    <p:sldId id="859" r:id="rId6"/>
    <p:sldId id="525" r:id="rId7"/>
    <p:sldId id="256" r:id="rId8"/>
    <p:sldId id="526" r:id="rId9"/>
    <p:sldId id="528" r:id="rId10"/>
    <p:sldId id="257" r:id="rId11"/>
    <p:sldId id="519" r:id="rId12"/>
    <p:sldId id="520" r:id="rId13"/>
    <p:sldId id="258" r:id="rId14"/>
    <p:sldId id="530" r:id="rId15"/>
    <p:sldId id="531" r:id="rId16"/>
    <p:sldId id="303" r:id="rId17"/>
    <p:sldId id="860" r:id="rId18"/>
    <p:sldId id="523" r:id="rId19"/>
    <p:sldId id="280" r:id="rId20"/>
    <p:sldId id="330" r:id="rId21"/>
    <p:sldId id="277" r:id="rId22"/>
    <p:sldId id="349" r:id="rId23"/>
    <p:sldId id="332" r:id="rId24"/>
    <p:sldId id="338" r:id="rId25"/>
    <p:sldId id="348" r:id="rId26"/>
    <p:sldId id="341" r:id="rId27"/>
    <p:sldId id="342" r:id="rId28"/>
    <p:sldId id="343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7912B6-FA15-4466-97C8-E5728486971C}" type="doc">
      <dgm:prSet loTypeId="urn:microsoft.com/office/officeart/2005/8/layout/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i-FI"/>
        </a:p>
      </dgm:t>
    </dgm:pt>
    <dgm:pt modelId="{E072840F-FC66-4C60-9586-5E21D027E23A}">
      <dgm:prSet/>
      <dgm:spPr/>
      <dgm:t>
        <a:bodyPr/>
        <a:lstStyle/>
        <a:p>
          <a:pPr rtl="0"/>
          <a:r>
            <a:rPr lang="fi-FI" baseline="0" err="1"/>
            <a:t>Vemala</a:t>
          </a:r>
          <a:endParaRPr lang="fi-FI"/>
        </a:p>
      </dgm:t>
    </dgm:pt>
    <dgm:pt modelId="{0196E5E5-8201-49FC-AF95-D932BEB422C2}" type="parTrans" cxnId="{327F3F71-32FE-4041-A186-4CA1CA7D04C9}">
      <dgm:prSet/>
      <dgm:spPr/>
      <dgm:t>
        <a:bodyPr/>
        <a:lstStyle/>
        <a:p>
          <a:endParaRPr lang="fi-FI"/>
        </a:p>
      </dgm:t>
    </dgm:pt>
    <dgm:pt modelId="{91100899-D7FD-4AD9-A473-6EB6E20B8316}" type="sibTrans" cxnId="{327F3F71-32FE-4041-A186-4CA1CA7D04C9}">
      <dgm:prSet/>
      <dgm:spPr/>
      <dgm:t>
        <a:bodyPr/>
        <a:lstStyle/>
        <a:p>
          <a:endParaRPr lang="fi-FI"/>
        </a:p>
      </dgm:t>
    </dgm:pt>
    <dgm:pt modelId="{5BAAD3FC-6BF8-487D-AD82-7BBFB1362681}">
      <dgm:prSet/>
      <dgm:spPr/>
      <dgm:t>
        <a:bodyPr/>
        <a:lstStyle/>
        <a:p>
          <a:pPr rtl="0"/>
          <a:r>
            <a:rPr lang="fi-FI"/>
            <a:t>Syntyvä kuormitus syntylähteittäin – keskiarvo viimeisen 10 vuoden ajalta tai skenaario </a:t>
          </a:r>
        </a:p>
      </dgm:t>
    </dgm:pt>
    <dgm:pt modelId="{5C634D08-5C03-4739-99EA-E099DE8A517A}" type="parTrans" cxnId="{4EA0BE75-524A-4FB4-A1F8-56C075BF3810}">
      <dgm:prSet/>
      <dgm:spPr/>
      <dgm:t>
        <a:bodyPr/>
        <a:lstStyle/>
        <a:p>
          <a:endParaRPr lang="fi-FI"/>
        </a:p>
      </dgm:t>
    </dgm:pt>
    <dgm:pt modelId="{24F66C26-52A9-4E84-8C63-F104F749C2F6}" type="sibTrans" cxnId="{4EA0BE75-524A-4FB4-A1F8-56C075BF3810}">
      <dgm:prSet/>
      <dgm:spPr/>
      <dgm:t>
        <a:bodyPr/>
        <a:lstStyle/>
        <a:p>
          <a:endParaRPr lang="fi-FI"/>
        </a:p>
      </dgm:t>
    </dgm:pt>
    <dgm:pt modelId="{B486D9FA-D773-451C-8B62-4DFC9E7415A7}">
      <dgm:prSet/>
      <dgm:spPr/>
      <dgm:t>
        <a:bodyPr/>
        <a:lstStyle/>
        <a:p>
          <a:pPr rtl="0"/>
          <a:r>
            <a:rPr lang="fi-FI"/>
            <a:t>Vesistönkuvaus</a:t>
          </a:r>
        </a:p>
      </dgm:t>
    </dgm:pt>
    <dgm:pt modelId="{37EC4B29-4A7B-44C0-979A-D24B28CDDA4C}" type="parTrans" cxnId="{226F1217-B5B0-4618-8A1D-BFE1C0EBB7B3}">
      <dgm:prSet/>
      <dgm:spPr/>
      <dgm:t>
        <a:bodyPr/>
        <a:lstStyle/>
        <a:p>
          <a:endParaRPr lang="fi-FI"/>
        </a:p>
      </dgm:t>
    </dgm:pt>
    <dgm:pt modelId="{6B440586-9343-466E-98AE-AFE3366671CE}" type="sibTrans" cxnId="{226F1217-B5B0-4618-8A1D-BFE1C0EBB7B3}">
      <dgm:prSet/>
      <dgm:spPr/>
      <dgm:t>
        <a:bodyPr/>
        <a:lstStyle/>
        <a:p>
          <a:endParaRPr lang="fi-FI"/>
        </a:p>
      </dgm:t>
    </dgm:pt>
    <dgm:pt modelId="{D9D2FD02-94C8-4344-9680-D027D79BEBBE}">
      <dgm:prSet/>
      <dgm:spPr/>
      <dgm:t>
        <a:bodyPr/>
        <a:lstStyle/>
        <a:p>
          <a:pPr rtl="0"/>
          <a:r>
            <a:rPr lang="fi-FI"/>
            <a:t>Kalibroitu ravinteiden </a:t>
          </a:r>
          <a:r>
            <a:rPr lang="fi-FI" err="1"/>
            <a:t>retentiokerroin</a:t>
          </a:r>
          <a:r>
            <a:rPr lang="fi-FI"/>
            <a:t> jokaiselle järvelle</a:t>
          </a:r>
        </a:p>
      </dgm:t>
    </dgm:pt>
    <dgm:pt modelId="{C96E5B95-DE47-4AA0-8C69-F691053F14E7}" type="parTrans" cxnId="{16FB1DF0-8BBC-483A-B0E4-02BC3677627A}">
      <dgm:prSet/>
      <dgm:spPr/>
      <dgm:t>
        <a:bodyPr/>
        <a:lstStyle/>
        <a:p>
          <a:endParaRPr lang="fi-FI"/>
        </a:p>
      </dgm:t>
    </dgm:pt>
    <dgm:pt modelId="{30998613-5D7B-43D3-98E9-9AABA7DB7EBC}" type="sibTrans" cxnId="{16FB1DF0-8BBC-483A-B0E4-02BC3677627A}">
      <dgm:prSet/>
      <dgm:spPr/>
      <dgm:t>
        <a:bodyPr/>
        <a:lstStyle/>
        <a:p>
          <a:endParaRPr lang="fi-FI"/>
        </a:p>
      </dgm:t>
    </dgm:pt>
    <dgm:pt modelId="{C868C99B-65FA-49FB-89C6-140E227F0654}">
      <dgm:prSet/>
      <dgm:spPr/>
      <dgm:t>
        <a:bodyPr/>
        <a:lstStyle/>
        <a:p>
          <a:pPr rtl="0"/>
          <a:r>
            <a:rPr lang="fi-FI" baseline="0"/>
            <a:t>Käsittelyohjelma</a:t>
          </a:r>
          <a:endParaRPr lang="fi-FI"/>
        </a:p>
      </dgm:t>
    </dgm:pt>
    <dgm:pt modelId="{5A1239AB-ED92-4053-A7DF-B671104B2EC8}" type="parTrans" cxnId="{F863ED15-E286-4799-86C7-1C6C226F68B0}">
      <dgm:prSet/>
      <dgm:spPr/>
      <dgm:t>
        <a:bodyPr/>
        <a:lstStyle/>
        <a:p>
          <a:endParaRPr lang="fi-FI"/>
        </a:p>
      </dgm:t>
    </dgm:pt>
    <dgm:pt modelId="{B0E6405F-6D3C-43F5-AE68-BCEC36F6AA59}" type="sibTrans" cxnId="{F863ED15-E286-4799-86C7-1C6C226F68B0}">
      <dgm:prSet/>
      <dgm:spPr/>
      <dgm:t>
        <a:bodyPr/>
        <a:lstStyle/>
        <a:p>
          <a:endParaRPr lang="fi-FI"/>
        </a:p>
      </dgm:t>
    </dgm:pt>
    <dgm:pt modelId="{AEB4DB87-1804-4FA1-95E1-F5B0F81A9AA6}">
      <dgm:prSet/>
      <dgm:spPr/>
      <dgm:t>
        <a:bodyPr/>
        <a:lstStyle/>
        <a:p>
          <a:pPr rtl="0"/>
          <a:r>
            <a:rPr lang="fi-FI"/>
            <a:t>Lähtötiedot haetaan </a:t>
          </a:r>
          <a:r>
            <a:rPr lang="fi-FI" err="1"/>
            <a:t>Vemalasta</a:t>
          </a:r>
          <a:r>
            <a:rPr lang="fi-FI"/>
            <a:t> automaattisesti</a:t>
          </a:r>
        </a:p>
      </dgm:t>
    </dgm:pt>
    <dgm:pt modelId="{BF760790-4085-4D3E-A547-AA21988A379A}" type="parTrans" cxnId="{FEC08AD6-9B71-41B6-89CF-DC80FE04C38B}">
      <dgm:prSet/>
      <dgm:spPr/>
      <dgm:t>
        <a:bodyPr/>
        <a:lstStyle/>
        <a:p>
          <a:endParaRPr lang="fi-FI"/>
        </a:p>
      </dgm:t>
    </dgm:pt>
    <dgm:pt modelId="{660742D2-4147-4899-8248-D157EE41F51C}" type="sibTrans" cxnId="{FEC08AD6-9B71-41B6-89CF-DC80FE04C38B}">
      <dgm:prSet/>
      <dgm:spPr/>
      <dgm:t>
        <a:bodyPr/>
        <a:lstStyle/>
        <a:p>
          <a:endParaRPr lang="fi-FI"/>
        </a:p>
      </dgm:t>
    </dgm:pt>
    <dgm:pt modelId="{4A7D0374-1803-4844-AC05-2EC75BDECB32}">
      <dgm:prSet/>
      <dgm:spPr/>
      <dgm:t>
        <a:bodyPr/>
        <a:lstStyle/>
        <a:p>
          <a:pPr rtl="0"/>
          <a:r>
            <a:rPr lang="fi-FI"/>
            <a:t>Käsittelee lähtötietoja</a:t>
          </a:r>
        </a:p>
      </dgm:t>
    </dgm:pt>
    <dgm:pt modelId="{BF3FDE93-32E2-4FF8-A267-9FF966A697F2}" type="parTrans" cxnId="{C308D338-2CB5-4C3B-8F13-4BECA183365D}">
      <dgm:prSet/>
      <dgm:spPr/>
      <dgm:t>
        <a:bodyPr/>
        <a:lstStyle/>
        <a:p>
          <a:endParaRPr lang="fi-FI"/>
        </a:p>
      </dgm:t>
    </dgm:pt>
    <dgm:pt modelId="{D3DAC33C-8AF0-426B-8CC5-3141F5B550C7}" type="sibTrans" cxnId="{C308D338-2CB5-4C3B-8F13-4BECA183365D}">
      <dgm:prSet/>
      <dgm:spPr/>
      <dgm:t>
        <a:bodyPr/>
        <a:lstStyle/>
        <a:p>
          <a:endParaRPr lang="fi-FI"/>
        </a:p>
      </dgm:t>
    </dgm:pt>
    <dgm:pt modelId="{2E81D4CD-8690-49C8-839A-F3F1CA1C8A35}">
      <dgm:prSet/>
      <dgm:spPr/>
      <dgm:t>
        <a:bodyPr/>
        <a:lstStyle/>
        <a:p>
          <a:pPr rtl="0"/>
          <a:r>
            <a:rPr lang="fi-FI"/>
            <a:t>Tulostaa tarvittavat tiedot ja kaavat </a:t>
          </a:r>
          <a:r>
            <a:rPr lang="fi-FI" err="1"/>
            <a:t>excel-tiedostoon</a:t>
          </a:r>
          <a:endParaRPr lang="fi-FI"/>
        </a:p>
      </dgm:t>
    </dgm:pt>
    <dgm:pt modelId="{AC5B709A-B271-41A5-A9FA-B0C704208E6F}" type="parTrans" cxnId="{2A8FCB84-4C1F-4F15-B145-F167B3AEAE7B}">
      <dgm:prSet/>
      <dgm:spPr/>
      <dgm:t>
        <a:bodyPr/>
        <a:lstStyle/>
        <a:p>
          <a:endParaRPr lang="fi-FI"/>
        </a:p>
      </dgm:t>
    </dgm:pt>
    <dgm:pt modelId="{7854DF88-F069-434D-B2EB-43A3DDD462CC}" type="sibTrans" cxnId="{2A8FCB84-4C1F-4F15-B145-F167B3AEAE7B}">
      <dgm:prSet/>
      <dgm:spPr/>
      <dgm:t>
        <a:bodyPr/>
        <a:lstStyle/>
        <a:p>
          <a:endParaRPr lang="fi-FI"/>
        </a:p>
      </dgm:t>
    </dgm:pt>
    <dgm:pt modelId="{E2DFC4E0-5C75-4D71-AB89-A5940E86C590}">
      <dgm:prSet/>
      <dgm:spPr>
        <a:solidFill>
          <a:schemeClr val="accent4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fi-FI" b="1" baseline="0"/>
            <a:t>Excel-työkalu</a:t>
          </a:r>
          <a:endParaRPr lang="fi-FI" b="1"/>
        </a:p>
      </dgm:t>
    </dgm:pt>
    <dgm:pt modelId="{2CE8E88E-5E67-4C51-A79E-3607AF34556F}" type="parTrans" cxnId="{3BC27B72-83F9-437E-93A2-2FB47FCB5AAB}">
      <dgm:prSet/>
      <dgm:spPr/>
      <dgm:t>
        <a:bodyPr/>
        <a:lstStyle/>
        <a:p>
          <a:endParaRPr lang="fi-FI"/>
        </a:p>
      </dgm:t>
    </dgm:pt>
    <dgm:pt modelId="{6C684435-A8E0-461E-84CD-C95DD9CAE6AF}" type="sibTrans" cxnId="{3BC27B72-83F9-437E-93A2-2FB47FCB5AAB}">
      <dgm:prSet/>
      <dgm:spPr/>
      <dgm:t>
        <a:bodyPr/>
        <a:lstStyle/>
        <a:p>
          <a:endParaRPr lang="fi-FI"/>
        </a:p>
      </dgm:t>
    </dgm:pt>
    <dgm:pt modelId="{8A5F11C3-4F89-4C48-B843-211E625AB65E}">
      <dgm:prSet/>
      <dgm:spPr/>
      <dgm:t>
        <a:bodyPr/>
        <a:lstStyle/>
        <a:p>
          <a:pPr rtl="0"/>
          <a:r>
            <a:rPr lang="fi-FI"/>
            <a:t>Noudetaan </a:t>
          </a:r>
          <a:r>
            <a:rPr lang="fi-FI" err="1"/>
            <a:t>Vemalan</a:t>
          </a:r>
          <a:r>
            <a:rPr lang="fi-FI"/>
            <a:t> käyttöliittymästä </a:t>
          </a:r>
        </a:p>
      </dgm:t>
    </dgm:pt>
    <dgm:pt modelId="{23B076FE-B683-4E4F-9278-0A117E5502CB}" type="parTrans" cxnId="{CD312E9A-6413-4AA7-9703-039F87A82F55}">
      <dgm:prSet/>
      <dgm:spPr/>
      <dgm:t>
        <a:bodyPr/>
        <a:lstStyle/>
        <a:p>
          <a:endParaRPr lang="fi-FI"/>
        </a:p>
      </dgm:t>
    </dgm:pt>
    <dgm:pt modelId="{BD40B70A-A818-4212-808B-CA71742F8F21}" type="sibTrans" cxnId="{CD312E9A-6413-4AA7-9703-039F87A82F55}">
      <dgm:prSet/>
      <dgm:spPr/>
      <dgm:t>
        <a:bodyPr/>
        <a:lstStyle/>
        <a:p>
          <a:endParaRPr lang="fi-FI"/>
        </a:p>
      </dgm:t>
    </dgm:pt>
    <dgm:pt modelId="{E4AE0875-EE79-49FA-B7DA-6374EE400B31}">
      <dgm:prSet/>
      <dgm:spPr/>
      <dgm:t>
        <a:bodyPr/>
        <a:lstStyle/>
        <a:p>
          <a:pPr rtl="0"/>
          <a:r>
            <a:rPr lang="fi-FI"/>
            <a:t>Toimii itsenäisesti</a:t>
          </a:r>
        </a:p>
      </dgm:t>
    </dgm:pt>
    <dgm:pt modelId="{70AF7C0E-C13A-44B7-97FE-A3D3FEAA7FBD}" type="parTrans" cxnId="{011997CB-E2AA-4830-AD77-6E89B3B9781C}">
      <dgm:prSet/>
      <dgm:spPr/>
      <dgm:t>
        <a:bodyPr/>
        <a:lstStyle/>
        <a:p>
          <a:endParaRPr lang="fi-FI"/>
        </a:p>
      </dgm:t>
    </dgm:pt>
    <dgm:pt modelId="{BD202D30-E8E3-4DBB-B992-E59A1249F7E5}" type="sibTrans" cxnId="{011997CB-E2AA-4830-AD77-6E89B3B9781C}">
      <dgm:prSet/>
      <dgm:spPr/>
      <dgm:t>
        <a:bodyPr/>
        <a:lstStyle/>
        <a:p>
          <a:endParaRPr lang="fi-FI"/>
        </a:p>
      </dgm:t>
    </dgm:pt>
    <dgm:pt modelId="{356BD15C-6485-4556-9DA5-169639358B1F}">
      <dgm:prSet/>
      <dgm:spPr/>
      <dgm:t>
        <a:bodyPr/>
        <a:lstStyle/>
        <a:p>
          <a:pPr rtl="0"/>
          <a:r>
            <a:rPr lang="fi-FI"/>
            <a:t>Laskee ainetasetta vesistössä</a:t>
          </a:r>
        </a:p>
      </dgm:t>
    </dgm:pt>
    <dgm:pt modelId="{28010E6F-1532-49B2-8570-9E5EB7C79D21}" type="parTrans" cxnId="{59FCE885-8E76-4BBA-A229-32F69E0CC74E}">
      <dgm:prSet/>
      <dgm:spPr/>
      <dgm:t>
        <a:bodyPr/>
        <a:lstStyle/>
        <a:p>
          <a:endParaRPr lang="fi-FI"/>
        </a:p>
      </dgm:t>
    </dgm:pt>
    <dgm:pt modelId="{A0810E52-38C2-43A3-84AF-EC40E0648FAC}" type="sibTrans" cxnId="{59FCE885-8E76-4BBA-A229-32F69E0CC74E}">
      <dgm:prSet/>
      <dgm:spPr/>
      <dgm:t>
        <a:bodyPr/>
        <a:lstStyle/>
        <a:p>
          <a:endParaRPr lang="fi-FI"/>
        </a:p>
      </dgm:t>
    </dgm:pt>
    <dgm:pt modelId="{B557B1CC-0988-4B36-BA56-C68402757894}" type="pres">
      <dgm:prSet presAssocID="{BC7912B6-FA15-4466-97C8-E5728486971C}" presName="linearFlow" presStyleCnt="0">
        <dgm:presLayoutVars>
          <dgm:dir/>
          <dgm:animLvl val="lvl"/>
          <dgm:resizeHandles val="exact"/>
        </dgm:presLayoutVars>
      </dgm:prSet>
      <dgm:spPr/>
    </dgm:pt>
    <dgm:pt modelId="{4DEB5956-9020-4FB8-90DA-B8CC6129F42D}" type="pres">
      <dgm:prSet presAssocID="{E072840F-FC66-4C60-9586-5E21D027E23A}" presName="composite" presStyleCnt="0"/>
      <dgm:spPr/>
    </dgm:pt>
    <dgm:pt modelId="{2A17003D-7FF5-446F-92B0-02762C26A1EA}" type="pres">
      <dgm:prSet presAssocID="{E072840F-FC66-4C60-9586-5E21D027E23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8CA50D-E861-4564-8208-B3CD4C470937}" type="pres">
      <dgm:prSet presAssocID="{E072840F-FC66-4C60-9586-5E21D027E23A}" presName="parSh" presStyleLbl="node1" presStyleIdx="0" presStyleCnt="3"/>
      <dgm:spPr/>
    </dgm:pt>
    <dgm:pt modelId="{25A34149-DC0B-4F42-A556-8221C2478ED6}" type="pres">
      <dgm:prSet presAssocID="{E072840F-FC66-4C60-9586-5E21D027E23A}" presName="desTx" presStyleLbl="fgAcc1" presStyleIdx="0" presStyleCnt="3">
        <dgm:presLayoutVars>
          <dgm:bulletEnabled val="1"/>
        </dgm:presLayoutVars>
      </dgm:prSet>
      <dgm:spPr/>
    </dgm:pt>
    <dgm:pt modelId="{8507A309-1960-4412-8652-C933A5EA5658}" type="pres">
      <dgm:prSet presAssocID="{91100899-D7FD-4AD9-A473-6EB6E20B8316}" presName="sibTrans" presStyleLbl="sibTrans2D1" presStyleIdx="0" presStyleCnt="2"/>
      <dgm:spPr/>
    </dgm:pt>
    <dgm:pt modelId="{6964949C-D8D3-4486-9B91-01C253E51BC5}" type="pres">
      <dgm:prSet presAssocID="{91100899-D7FD-4AD9-A473-6EB6E20B8316}" presName="connTx" presStyleLbl="sibTrans2D1" presStyleIdx="0" presStyleCnt="2"/>
      <dgm:spPr/>
    </dgm:pt>
    <dgm:pt modelId="{56B86BE9-56C5-417C-84C6-34A47A3B9173}" type="pres">
      <dgm:prSet presAssocID="{C868C99B-65FA-49FB-89C6-140E227F0654}" presName="composite" presStyleCnt="0"/>
      <dgm:spPr/>
    </dgm:pt>
    <dgm:pt modelId="{4D174068-848D-418F-A3A3-CCC6C3BD1BFA}" type="pres">
      <dgm:prSet presAssocID="{C868C99B-65FA-49FB-89C6-140E227F065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F2FADF8-69F6-4573-8FE6-751473B47A82}" type="pres">
      <dgm:prSet presAssocID="{C868C99B-65FA-49FB-89C6-140E227F0654}" presName="parSh" presStyleLbl="node1" presStyleIdx="1" presStyleCnt="3"/>
      <dgm:spPr/>
    </dgm:pt>
    <dgm:pt modelId="{05920ED0-1D3F-415B-8D02-67B260777A03}" type="pres">
      <dgm:prSet presAssocID="{C868C99B-65FA-49FB-89C6-140E227F0654}" presName="desTx" presStyleLbl="fgAcc1" presStyleIdx="1" presStyleCnt="3">
        <dgm:presLayoutVars>
          <dgm:bulletEnabled val="1"/>
        </dgm:presLayoutVars>
      </dgm:prSet>
      <dgm:spPr/>
    </dgm:pt>
    <dgm:pt modelId="{68C51739-0F1D-4874-8494-92ECB1AA35A7}" type="pres">
      <dgm:prSet presAssocID="{B0E6405F-6D3C-43F5-AE68-BCEC36F6AA59}" presName="sibTrans" presStyleLbl="sibTrans2D1" presStyleIdx="1" presStyleCnt="2"/>
      <dgm:spPr/>
    </dgm:pt>
    <dgm:pt modelId="{364DF0D5-2810-4DD4-ACE5-BDECB22182A2}" type="pres">
      <dgm:prSet presAssocID="{B0E6405F-6D3C-43F5-AE68-BCEC36F6AA59}" presName="connTx" presStyleLbl="sibTrans2D1" presStyleIdx="1" presStyleCnt="2"/>
      <dgm:spPr/>
    </dgm:pt>
    <dgm:pt modelId="{867838E4-3B24-421E-927F-D8D1ABB6C259}" type="pres">
      <dgm:prSet presAssocID="{E2DFC4E0-5C75-4D71-AB89-A5940E86C590}" presName="composite" presStyleCnt="0"/>
      <dgm:spPr/>
    </dgm:pt>
    <dgm:pt modelId="{CE7CA322-A76E-410B-AF3B-6A2F0F22EE06}" type="pres">
      <dgm:prSet presAssocID="{E2DFC4E0-5C75-4D71-AB89-A5940E86C590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444C363-02C1-4DC0-AFA3-1CA6179AFD21}" type="pres">
      <dgm:prSet presAssocID="{E2DFC4E0-5C75-4D71-AB89-A5940E86C590}" presName="parSh" presStyleLbl="node1" presStyleIdx="2" presStyleCnt="3"/>
      <dgm:spPr/>
    </dgm:pt>
    <dgm:pt modelId="{25408E4C-5104-4C5C-AD1E-BEEEA57C11AB}" type="pres">
      <dgm:prSet presAssocID="{E2DFC4E0-5C75-4D71-AB89-A5940E86C590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28FEC05-586D-4CBD-A419-7DB305D8BFAC}" type="presOf" srcId="{D9D2FD02-94C8-4344-9680-D027D79BEBBE}" destId="{25A34149-DC0B-4F42-A556-8221C2478ED6}" srcOrd="0" destOrd="2" presId="urn:microsoft.com/office/officeart/2005/8/layout/process3"/>
    <dgm:cxn modelId="{A2B7A208-18FD-4B64-8C80-28A8E1C6611F}" type="presOf" srcId="{BC7912B6-FA15-4466-97C8-E5728486971C}" destId="{B557B1CC-0988-4B36-BA56-C68402757894}" srcOrd="0" destOrd="0" presId="urn:microsoft.com/office/officeart/2005/8/layout/process3"/>
    <dgm:cxn modelId="{F863ED15-E286-4799-86C7-1C6C226F68B0}" srcId="{BC7912B6-FA15-4466-97C8-E5728486971C}" destId="{C868C99B-65FA-49FB-89C6-140E227F0654}" srcOrd="1" destOrd="0" parTransId="{5A1239AB-ED92-4053-A7DF-B671104B2EC8}" sibTransId="{B0E6405F-6D3C-43F5-AE68-BCEC36F6AA59}"/>
    <dgm:cxn modelId="{226F1217-B5B0-4618-8A1D-BFE1C0EBB7B3}" srcId="{E072840F-FC66-4C60-9586-5E21D027E23A}" destId="{B486D9FA-D773-451C-8B62-4DFC9E7415A7}" srcOrd="1" destOrd="0" parTransId="{37EC4B29-4A7B-44C0-979A-D24B28CDDA4C}" sibTransId="{6B440586-9343-466E-98AE-AFE3366671CE}"/>
    <dgm:cxn modelId="{3BFD3B2B-D8DF-4E8A-8B57-042D980C375F}" type="presOf" srcId="{E072840F-FC66-4C60-9586-5E21D027E23A}" destId="{2A17003D-7FF5-446F-92B0-02762C26A1EA}" srcOrd="0" destOrd="0" presId="urn:microsoft.com/office/officeart/2005/8/layout/process3"/>
    <dgm:cxn modelId="{3750302F-D232-44DF-8949-9789665A8DD8}" type="presOf" srcId="{B486D9FA-D773-451C-8B62-4DFC9E7415A7}" destId="{25A34149-DC0B-4F42-A556-8221C2478ED6}" srcOrd="0" destOrd="1" presId="urn:microsoft.com/office/officeart/2005/8/layout/process3"/>
    <dgm:cxn modelId="{C308D338-2CB5-4C3B-8F13-4BECA183365D}" srcId="{C868C99B-65FA-49FB-89C6-140E227F0654}" destId="{4A7D0374-1803-4844-AC05-2EC75BDECB32}" srcOrd="1" destOrd="0" parTransId="{BF3FDE93-32E2-4FF8-A267-9FF966A697F2}" sibTransId="{D3DAC33C-8AF0-426B-8CC5-3141F5B550C7}"/>
    <dgm:cxn modelId="{5F22E139-1626-4AFC-AC5E-5595A479A0BF}" type="presOf" srcId="{2E81D4CD-8690-49C8-839A-F3F1CA1C8A35}" destId="{05920ED0-1D3F-415B-8D02-67B260777A03}" srcOrd="0" destOrd="2" presId="urn:microsoft.com/office/officeart/2005/8/layout/process3"/>
    <dgm:cxn modelId="{6AA7195C-CEEF-4351-8C83-D0F21032BFAF}" type="presOf" srcId="{91100899-D7FD-4AD9-A473-6EB6E20B8316}" destId="{8507A309-1960-4412-8652-C933A5EA5658}" srcOrd="0" destOrd="0" presId="urn:microsoft.com/office/officeart/2005/8/layout/process3"/>
    <dgm:cxn modelId="{7FECDD41-B168-4806-B915-9F3B70F56371}" type="presOf" srcId="{E072840F-FC66-4C60-9586-5E21D027E23A}" destId="{DD8CA50D-E861-4564-8208-B3CD4C470937}" srcOrd="1" destOrd="0" presId="urn:microsoft.com/office/officeart/2005/8/layout/process3"/>
    <dgm:cxn modelId="{D0357666-815B-49C5-8216-B43088FB0020}" type="presOf" srcId="{4A7D0374-1803-4844-AC05-2EC75BDECB32}" destId="{05920ED0-1D3F-415B-8D02-67B260777A03}" srcOrd="0" destOrd="1" presId="urn:microsoft.com/office/officeart/2005/8/layout/process3"/>
    <dgm:cxn modelId="{327F3F71-32FE-4041-A186-4CA1CA7D04C9}" srcId="{BC7912B6-FA15-4466-97C8-E5728486971C}" destId="{E072840F-FC66-4C60-9586-5E21D027E23A}" srcOrd="0" destOrd="0" parTransId="{0196E5E5-8201-49FC-AF95-D932BEB422C2}" sibTransId="{91100899-D7FD-4AD9-A473-6EB6E20B8316}"/>
    <dgm:cxn modelId="{3BC27B72-83F9-437E-93A2-2FB47FCB5AAB}" srcId="{BC7912B6-FA15-4466-97C8-E5728486971C}" destId="{E2DFC4E0-5C75-4D71-AB89-A5940E86C590}" srcOrd="2" destOrd="0" parTransId="{2CE8E88E-5E67-4C51-A79E-3607AF34556F}" sibTransId="{6C684435-A8E0-461E-84CD-C95DD9CAE6AF}"/>
    <dgm:cxn modelId="{4EA0BE75-524A-4FB4-A1F8-56C075BF3810}" srcId="{E072840F-FC66-4C60-9586-5E21D027E23A}" destId="{5BAAD3FC-6BF8-487D-AD82-7BBFB1362681}" srcOrd="0" destOrd="0" parTransId="{5C634D08-5C03-4739-99EA-E099DE8A517A}" sibTransId="{24F66C26-52A9-4E84-8C63-F104F749C2F6}"/>
    <dgm:cxn modelId="{9D92F358-6163-49E5-B279-C0E09EEF0C33}" type="presOf" srcId="{356BD15C-6485-4556-9DA5-169639358B1F}" destId="{25408E4C-5104-4C5C-AD1E-BEEEA57C11AB}" srcOrd="0" destOrd="2" presId="urn:microsoft.com/office/officeart/2005/8/layout/process3"/>
    <dgm:cxn modelId="{EA2AD17F-4197-4550-9469-E55850A2733D}" type="presOf" srcId="{E2DFC4E0-5C75-4D71-AB89-A5940E86C590}" destId="{CE7CA322-A76E-410B-AF3B-6A2F0F22EE06}" srcOrd="0" destOrd="0" presId="urn:microsoft.com/office/officeart/2005/8/layout/process3"/>
    <dgm:cxn modelId="{2A8FCB84-4C1F-4F15-B145-F167B3AEAE7B}" srcId="{C868C99B-65FA-49FB-89C6-140E227F0654}" destId="{2E81D4CD-8690-49C8-839A-F3F1CA1C8A35}" srcOrd="2" destOrd="0" parTransId="{AC5B709A-B271-41A5-A9FA-B0C704208E6F}" sibTransId="{7854DF88-F069-434D-B2EB-43A3DDD462CC}"/>
    <dgm:cxn modelId="{59FCE885-8E76-4BBA-A229-32F69E0CC74E}" srcId="{E2DFC4E0-5C75-4D71-AB89-A5940E86C590}" destId="{356BD15C-6485-4556-9DA5-169639358B1F}" srcOrd="2" destOrd="0" parTransId="{28010E6F-1532-49B2-8570-9E5EB7C79D21}" sibTransId="{A0810E52-38C2-43A3-84AF-EC40E0648FAC}"/>
    <dgm:cxn modelId="{F380298D-BEAF-4971-861F-6C60F75B7C47}" type="presOf" srcId="{8A5F11C3-4F89-4C48-B843-211E625AB65E}" destId="{25408E4C-5104-4C5C-AD1E-BEEEA57C11AB}" srcOrd="0" destOrd="0" presId="urn:microsoft.com/office/officeart/2005/8/layout/process3"/>
    <dgm:cxn modelId="{CD312E9A-6413-4AA7-9703-039F87A82F55}" srcId="{E2DFC4E0-5C75-4D71-AB89-A5940E86C590}" destId="{8A5F11C3-4F89-4C48-B843-211E625AB65E}" srcOrd="0" destOrd="0" parTransId="{23B076FE-B683-4E4F-9278-0A117E5502CB}" sibTransId="{BD40B70A-A818-4212-808B-CA71742F8F21}"/>
    <dgm:cxn modelId="{7B501BAB-3B8F-48F1-B459-5F7D7B8AAAC2}" type="presOf" srcId="{E4AE0875-EE79-49FA-B7DA-6374EE400B31}" destId="{25408E4C-5104-4C5C-AD1E-BEEEA57C11AB}" srcOrd="0" destOrd="1" presId="urn:microsoft.com/office/officeart/2005/8/layout/process3"/>
    <dgm:cxn modelId="{C95103BB-63EC-4B21-B998-410E0D3DE3DB}" type="presOf" srcId="{B0E6405F-6D3C-43F5-AE68-BCEC36F6AA59}" destId="{364DF0D5-2810-4DD4-ACE5-BDECB22182A2}" srcOrd="1" destOrd="0" presId="urn:microsoft.com/office/officeart/2005/8/layout/process3"/>
    <dgm:cxn modelId="{011997CB-E2AA-4830-AD77-6E89B3B9781C}" srcId="{E2DFC4E0-5C75-4D71-AB89-A5940E86C590}" destId="{E4AE0875-EE79-49FA-B7DA-6374EE400B31}" srcOrd="1" destOrd="0" parTransId="{70AF7C0E-C13A-44B7-97FE-A3D3FEAA7FBD}" sibTransId="{BD202D30-E8E3-4DBB-B992-E59A1249F7E5}"/>
    <dgm:cxn modelId="{A41560D1-C54A-491A-8AF9-3C47CE3A19B6}" type="presOf" srcId="{C868C99B-65FA-49FB-89C6-140E227F0654}" destId="{CF2FADF8-69F6-4573-8FE6-751473B47A82}" srcOrd="1" destOrd="0" presId="urn:microsoft.com/office/officeart/2005/8/layout/process3"/>
    <dgm:cxn modelId="{8836FFD1-440E-46D1-9FA1-0E2FCC1966ED}" type="presOf" srcId="{E2DFC4E0-5C75-4D71-AB89-A5940E86C590}" destId="{3444C363-02C1-4DC0-AFA3-1CA6179AFD21}" srcOrd="1" destOrd="0" presId="urn:microsoft.com/office/officeart/2005/8/layout/process3"/>
    <dgm:cxn modelId="{C38CEAD2-361E-4EC3-9CAA-2B4181DD8532}" type="presOf" srcId="{C868C99B-65FA-49FB-89C6-140E227F0654}" destId="{4D174068-848D-418F-A3A3-CCC6C3BD1BFA}" srcOrd="0" destOrd="0" presId="urn:microsoft.com/office/officeart/2005/8/layout/process3"/>
    <dgm:cxn modelId="{FEC08AD6-9B71-41B6-89CF-DC80FE04C38B}" srcId="{C868C99B-65FA-49FB-89C6-140E227F0654}" destId="{AEB4DB87-1804-4FA1-95E1-F5B0F81A9AA6}" srcOrd="0" destOrd="0" parTransId="{BF760790-4085-4D3E-A547-AA21988A379A}" sibTransId="{660742D2-4147-4899-8248-D157EE41F51C}"/>
    <dgm:cxn modelId="{E5ABA2DF-114A-4814-8D0D-7FF9A15BAEB2}" type="presOf" srcId="{91100899-D7FD-4AD9-A473-6EB6E20B8316}" destId="{6964949C-D8D3-4486-9B91-01C253E51BC5}" srcOrd="1" destOrd="0" presId="urn:microsoft.com/office/officeart/2005/8/layout/process3"/>
    <dgm:cxn modelId="{6BC42EE0-0265-4884-AD09-3389C9D00C48}" type="presOf" srcId="{B0E6405F-6D3C-43F5-AE68-BCEC36F6AA59}" destId="{68C51739-0F1D-4874-8494-92ECB1AA35A7}" srcOrd="0" destOrd="0" presId="urn:microsoft.com/office/officeart/2005/8/layout/process3"/>
    <dgm:cxn modelId="{0FB639E5-CECA-4C2F-90DD-85349BA8A5AD}" type="presOf" srcId="{AEB4DB87-1804-4FA1-95E1-F5B0F81A9AA6}" destId="{05920ED0-1D3F-415B-8D02-67B260777A03}" srcOrd="0" destOrd="0" presId="urn:microsoft.com/office/officeart/2005/8/layout/process3"/>
    <dgm:cxn modelId="{16FB1DF0-8BBC-483A-B0E4-02BC3677627A}" srcId="{E072840F-FC66-4C60-9586-5E21D027E23A}" destId="{D9D2FD02-94C8-4344-9680-D027D79BEBBE}" srcOrd="2" destOrd="0" parTransId="{C96E5B95-DE47-4AA0-8C69-F691053F14E7}" sibTransId="{30998613-5D7B-43D3-98E9-9AABA7DB7EBC}"/>
    <dgm:cxn modelId="{2F35F5F2-B19E-43B8-8A05-01093D4EFEA1}" type="presOf" srcId="{5BAAD3FC-6BF8-487D-AD82-7BBFB1362681}" destId="{25A34149-DC0B-4F42-A556-8221C2478ED6}" srcOrd="0" destOrd="0" presId="urn:microsoft.com/office/officeart/2005/8/layout/process3"/>
    <dgm:cxn modelId="{8D2F7D77-1AB4-43DB-A4D5-0E5C5D8D6706}" type="presParOf" srcId="{B557B1CC-0988-4B36-BA56-C68402757894}" destId="{4DEB5956-9020-4FB8-90DA-B8CC6129F42D}" srcOrd="0" destOrd="0" presId="urn:microsoft.com/office/officeart/2005/8/layout/process3"/>
    <dgm:cxn modelId="{41314D3B-4C82-4593-848B-2D16FD2941E0}" type="presParOf" srcId="{4DEB5956-9020-4FB8-90DA-B8CC6129F42D}" destId="{2A17003D-7FF5-446F-92B0-02762C26A1EA}" srcOrd="0" destOrd="0" presId="urn:microsoft.com/office/officeart/2005/8/layout/process3"/>
    <dgm:cxn modelId="{805D6143-BC5C-4E9B-80D1-95191ED99758}" type="presParOf" srcId="{4DEB5956-9020-4FB8-90DA-B8CC6129F42D}" destId="{DD8CA50D-E861-4564-8208-B3CD4C470937}" srcOrd="1" destOrd="0" presId="urn:microsoft.com/office/officeart/2005/8/layout/process3"/>
    <dgm:cxn modelId="{14C61C65-7C30-489E-8A5D-0DFF3CFB90BB}" type="presParOf" srcId="{4DEB5956-9020-4FB8-90DA-B8CC6129F42D}" destId="{25A34149-DC0B-4F42-A556-8221C2478ED6}" srcOrd="2" destOrd="0" presId="urn:microsoft.com/office/officeart/2005/8/layout/process3"/>
    <dgm:cxn modelId="{F75595D6-8CA3-476A-8F2E-3A4E0F9BA24E}" type="presParOf" srcId="{B557B1CC-0988-4B36-BA56-C68402757894}" destId="{8507A309-1960-4412-8652-C933A5EA5658}" srcOrd="1" destOrd="0" presId="urn:microsoft.com/office/officeart/2005/8/layout/process3"/>
    <dgm:cxn modelId="{656555CA-0E6D-43E2-A931-E3CFD0526C64}" type="presParOf" srcId="{8507A309-1960-4412-8652-C933A5EA5658}" destId="{6964949C-D8D3-4486-9B91-01C253E51BC5}" srcOrd="0" destOrd="0" presId="urn:microsoft.com/office/officeart/2005/8/layout/process3"/>
    <dgm:cxn modelId="{2A2435D5-0A75-48E6-A04B-88D561B65525}" type="presParOf" srcId="{B557B1CC-0988-4B36-BA56-C68402757894}" destId="{56B86BE9-56C5-417C-84C6-34A47A3B9173}" srcOrd="2" destOrd="0" presId="urn:microsoft.com/office/officeart/2005/8/layout/process3"/>
    <dgm:cxn modelId="{B9F50CE4-2732-4C86-A599-0D0EE9BCA895}" type="presParOf" srcId="{56B86BE9-56C5-417C-84C6-34A47A3B9173}" destId="{4D174068-848D-418F-A3A3-CCC6C3BD1BFA}" srcOrd="0" destOrd="0" presId="urn:microsoft.com/office/officeart/2005/8/layout/process3"/>
    <dgm:cxn modelId="{BC54FEAA-D007-4F0A-9B8B-B3E96BB3BD4A}" type="presParOf" srcId="{56B86BE9-56C5-417C-84C6-34A47A3B9173}" destId="{CF2FADF8-69F6-4573-8FE6-751473B47A82}" srcOrd="1" destOrd="0" presId="urn:microsoft.com/office/officeart/2005/8/layout/process3"/>
    <dgm:cxn modelId="{04283B2E-3E89-47FD-B533-2D247EA430A8}" type="presParOf" srcId="{56B86BE9-56C5-417C-84C6-34A47A3B9173}" destId="{05920ED0-1D3F-415B-8D02-67B260777A03}" srcOrd="2" destOrd="0" presId="urn:microsoft.com/office/officeart/2005/8/layout/process3"/>
    <dgm:cxn modelId="{8ACAE3A5-9191-4451-9E66-ABF2CECEC7E3}" type="presParOf" srcId="{B557B1CC-0988-4B36-BA56-C68402757894}" destId="{68C51739-0F1D-4874-8494-92ECB1AA35A7}" srcOrd="3" destOrd="0" presId="urn:microsoft.com/office/officeart/2005/8/layout/process3"/>
    <dgm:cxn modelId="{870F090F-0702-4034-A6A9-DA337E947AFA}" type="presParOf" srcId="{68C51739-0F1D-4874-8494-92ECB1AA35A7}" destId="{364DF0D5-2810-4DD4-ACE5-BDECB22182A2}" srcOrd="0" destOrd="0" presId="urn:microsoft.com/office/officeart/2005/8/layout/process3"/>
    <dgm:cxn modelId="{6B24E497-823C-4600-AC1B-BEDE96B56A22}" type="presParOf" srcId="{B557B1CC-0988-4B36-BA56-C68402757894}" destId="{867838E4-3B24-421E-927F-D8D1ABB6C259}" srcOrd="4" destOrd="0" presId="urn:microsoft.com/office/officeart/2005/8/layout/process3"/>
    <dgm:cxn modelId="{F227C95C-BC4B-4874-9B59-F8132FF6B8E5}" type="presParOf" srcId="{867838E4-3B24-421E-927F-D8D1ABB6C259}" destId="{CE7CA322-A76E-410B-AF3B-6A2F0F22EE06}" srcOrd="0" destOrd="0" presId="urn:microsoft.com/office/officeart/2005/8/layout/process3"/>
    <dgm:cxn modelId="{9553A7C1-EEA7-4256-B146-97F153C3639F}" type="presParOf" srcId="{867838E4-3B24-421E-927F-D8D1ABB6C259}" destId="{3444C363-02C1-4DC0-AFA3-1CA6179AFD21}" srcOrd="1" destOrd="0" presId="urn:microsoft.com/office/officeart/2005/8/layout/process3"/>
    <dgm:cxn modelId="{6467655F-5BD9-447F-B8C9-D711FE97ACB6}" type="presParOf" srcId="{867838E4-3B24-421E-927F-D8D1ABB6C259}" destId="{25408E4C-5104-4C5C-AD1E-BEEEA57C11AB}" srcOrd="2" destOrd="0" presId="urn:microsoft.com/office/officeart/2005/8/layout/process3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26BF4-3977-46D2-833E-9D892ED06B2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8782566-66B2-4210-99E6-58DF54071309}">
      <dgm:prSet phldrT="[Text]"/>
      <dgm:spPr/>
      <dgm:t>
        <a:bodyPr/>
        <a:lstStyle/>
        <a:p>
          <a:r>
            <a:rPr lang="fi-FI"/>
            <a:t>Ohjeet</a:t>
          </a:r>
        </a:p>
      </dgm:t>
    </dgm:pt>
    <dgm:pt modelId="{C5292C63-6F11-409F-99D0-995C4ABCE160}" type="parTrans" cxnId="{2CE8C65A-24F4-4D94-A529-C8F908F72971}">
      <dgm:prSet/>
      <dgm:spPr/>
      <dgm:t>
        <a:bodyPr/>
        <a:lstStyle/>
        <a:p>
          <a:endParaRPr lang="fi-FI"/>
        </a:p>
      </dgm:t>
    </dgm:pt>
    <dgm:pt modelId="{365CBAD0-4CD9-49F3-8A64-3A3A6F2025F3}" type="sibTrans" cxnId="{2CE8C65A-24F4-4D94-A529-C8F908F72971}">
      <dgm:prSet/>
      <dgm:spPr/>
      <dgm:t>
        <a:bodyPr/>
        <a:lstStyle/>
        <a:p>
          <a:endParaRPr lang="fi-FI"/>
        </a:p>
      </dgm:t>
    </dgm:pt>
    <dgm:pt modelId="{17153FC8-53B3-4FF6-A6E2-39B7CF619DAD}">
      <dgm:prSet phldrT="[Text]"/>
      <dgm:spPr/>
      <dgm:t>
        <a:bodyPr/>
        <a:lstStyle/>
        <a:p>
          <a:r>
            <a:rPr lang="fi-FI"/>
            <a:t>Versio ja pvm</a:t>
          </a:r>
        </a:p>
      </dgm:t>
    </dgm:pt>
    <dgm:pt modelId="{1976FDF7-2EBC-470F-BEDA-DE33EA22CFFC}" type="parTrans" cxnId="{DD7585F9-C6BF-4E8C-ADED-F5F1BC2C45FA}">
      <dgm:prSet/>
      <dgm:spPr/>
      <dgm:t>
        <a:bodyPr/>
        <a:lstStyle/>
        <a:p>
          <a:endParaRPr lang="fi-FI"/>
        </a:p>
      </dgm:t>
    </dgm:pt>
    <dgm:pt modelId="{A46B4235-1000-427F-8F8E-EF36C53FDB56}" type="sibTrans" cxnId="{DD7585F9-C6BF-4E8C-ADED-F5F1BC2C45FA}">
      <dgm:prSet/>
      <dgm:spPr/>
      <dgm:t>
        <a:bodyPr/>
        <a:lstStyle/>
        <a:p>
          <a:endParaRPr lang="fi-FI"/>
        </a:p>
      </dgm:t>
    </dgm:pt>
    <dgm:pt modelId="{3DB0FB76-B3ED-46CF-838F-7A6802BDCB0D}">
      <dgm:prSet phldrT="[Text]"/>
      <dgm:spPr/>
      <dgm:t>
        <a:bodyPr/>
        <a:lstStyle/>
        <a:p>
          <a:r>
            <a:rPr lang="fi-FI"/>
            <a:t>Ohjeet työkalun käyttöön</a:t>
          </a:r>
        </a:p>
      </dgm:t>
    </dgm:pt>
    <dgm:pt modelId="{8EF09DFB-BD7D-4150-B62E-47E633689FA4}" type="parTrans" cxnId="{B17D8181-CF6F-4810-A5F0-E86D4DBF6E76}">
      <dgm:prSet/>
      <dgm:spPr/>
      <dgm:t>
        <a:bodyPr/>
        <a:lstStyle/>
        <a:p>
          <a:endParaRPr lang="fi-FI"/>
        </a:p>
      </dgm:t>
    </dgm:pt>
    <dgm:pt modelId="{3614770C-2A2F-4713-A1DA-8F2AB32AE5C7}" type="sibTrans" cxnId="{B17D8181-CF6F-4810-A5F0-E86D4DBF6E76}">
      <dgm:prSet/>
      <dgm:spPr/>
      <dgm:t>
        <a:bodyPr/>
        <a:lstStyle/>
        <a:p>
          <a:endParaRPr lang="fi-FI"/>
        </a:p>
      </dgm:t>
    </dgm:pt>
    <dgm:pt modelId="{56AC7C96-87DD-4926-B0D6-27CC346E9E9D}">
      <dgm:prSet phldrT="[Text]"/>
      <dgm:spPr/>
      <dgm:t>
        <a:bodyPr/>
        <a:lstStyle/>
        <a:p>
          <a:r>
            <a:rPr lang="fi-FI"/>
            <a:t>Aluekoonti</a:t>
          </a:r>
        </a:p>
      </dgm:t>
    </dgm:pt>
    <dgm:pt modelId="{337A81E8-5C8B-410D-A370-18B3ED21F72B}" type="parTrans" cxnId="{01629D9E-7AD8-417B-8197-91FEEAA13257}">
      <dgm:prSet/>
      <dgm:spPr/>
      <dgm:t>
        <a:bodyPr/>
        <a:lstStyle/>
        <a:p>
          <a:endParaRPr lang="fi-FI"/>
        </a:p>
      </dgm:t>
    </dgm:pt>
    <dgm:pt modelId="{7FDFF86B-F4B9-470D-8994-4226F1164E63}" type="sibTrans" cxnId="{01629D9E-7AD8-417B-8197-91FEEAA13257}">
      <dgm:prSet/>
      <dgm:spPr/>
      <dgm:t>
        <a:bodyPr/>
        <a:lstStyle/>
        <a:p>
          <a:endParaRPr lang="fi-FI"/>
        </a:p>
      </dgm:t>
    </dgm:pt>
    <dgm:pt modelId="{D2674750-1085-48BC-A29C-301CA937B440}">
      <dgm:prSet phldrT="[Text]"/>
      <dgm:spPr/>
      <dgm:t>
        <a:bodyPr/>
        <a:lstStyle/>
        <a:p>
          <a:pPr rtl="0"/>
          <a:r>
            <a:rPr lang="fi-FI"/>
            <a:t>Tietojen koonti 3. jakovaiheen tasolle</a:t>
          </a:r>
          <a:r>
            <a:rPr lang="fi-FI">
              <a:latin typeface="Century Gothic"/>
            </a:rPr>
            <a:t> 2. jakovaiheen alueella</a:t>
          </a:r>
          <a:endParaRPr lang="fi-FI"/>
        </a:p>
      </dgm:t>
    </dgm:pt>
    <dgm:pt modelId="{0AC9E227-B205-45FC-9D31-71FB48DA4314}" type="parTrans" cxnId="{267CBDCD-C3AD-41E0-BA3E-09EF825CFCD3}">
      <dgm:prSet/>
      <dgm:spPr/>
      <dgm:t>
        <a:bodyPr/>
        <a:lstStyle/>
        <a:p>
          <a:endParaRPr lang="fi-FI"/>
        </a:p>
      </dgm:t>
    </dgm:pt>
    <dgm:pt modelId="{C662B4BE-967E-4694-BD95-2EF04401D297}" type="sibTrans" cxnId="{267CBDCD-C3AD-41E0-BA3E-09EF825CFCD3}">
      <dgm:prSet/>
      <dgm:spPr/>
      <dgm:t>
        <a:bodyPr/>
        <a:lstStyle/>
        <a:p>
          <a:endParaRPr lang="fi-FI"/>
        </a:p>
      </dgm:t>
    </dgm:pt>
    <dgm:pt modelId="{F236010A-31DD-4ECA-90D0-CE4DA7AA013E}">
      <dgm:prSet phldrT="[Text]"/>
      <dgm:spPr/>
      <dgm:t>
        <a:bodyPr/>
        <a:lstStyle/>
        <a:p>
          <a:r>
            <a:rPr lang="fi-FI"/>
            <a:t>Laskentasivut</a:t>
          </a:r>
        </a:p>
      </dgm:t>
    </dgm:pt>
    <dgm:pt modelId="{0548BC3A-F3E8-4F1B-B318-94B028433820}" type="parTrans" cxnId="{757ACBB7-FFD9-48BB-A365-7ACD5DEE7AB8}">
      <dgm:prSet/>
      <dgm:spPr/>
      <dgm:t>
        <a:bodyPr/>
        <a:lstStyle/>
        <a:p>
          <a:endParaRPr lang="fi-FI"/>
        </a:p>
      </dgm:t>
    </dgm:pt>
    <dgm:pt modelId="{BC9712D3-B848-4557-9D5E-09D5ED5EF65B}" type="sibTrans" cxnId="{757ACBB7-FFD9-48BB-A365-7ACD5DEE7AB8}">
      <dgm:prSet/>
      <dgm:spPr/>
      <dgm:t>
        <a:bodyPr/>
        <a:lstStyle/>
        <a:p>
          <a:endParaRPr lang="fi-FI"/>
        </a:p>
      </dgm:t>
    </dgm:pt>
    <dgm:pt modelId="{DB927157-19CA-4FC1-B738-8B7501C12D3A}">
      <dgm:prSet phldrT="[Text]"/>
      <dgm:spPr/>
      <dgm:t>
        <a:bodyPr/>
        <a:lstStyle/>
        <a:p>
          <a:endParaRPr lang="fi-FI"/>
        </a:p>
      </dgm:t>
    </dgm:pt>
    <dgm:pt modelId="{05547849-F8A3-4AB6-BBCE-F19CD9384BD5}" type="parTrans" cxnId="{0906BCB4-D61F-4EEC-AE7A-4601F8C89FAC}">
      <dgm:prSet/>
      <dgm:spPr/>
      <dgm:t>
        <a:bodyPr/>
        <a:lstStyle/>
        <a:p>
          <a:endParaRPr lang="fi-FI"/>
        </a:p>
      </dgm:t>
    </dgm:pt>
    <dgm:pt modelId="{6427509E-D18C-4094-AABD-F4CE0FD0A6DF}" type="sibTrans" cxnId="{0906BCB4-D61F-4EEC-AE7A-4601F8C89FAC}">
      <dgm:prSet/>
      <dgm:spPr/>
      <dgm:t>
        <a:bodyPr/>
        <a:lstStyle/>
        <a:p>
          <a:endParaRPr lang="fi-FI"/>
        </a:p>
      </dgm:t>
    </dgm:pt>
    <dgm:pt modelId="{B6D03647-89AA-49BE-B4AF-2B69ADB019C5}">
      <dgm:prSet phldrT="[Text]"/>
      <dgm:spPr/>
      <dgm:t>
        <a:bodyPr/>
        <a:lstStyle/>
        <a:p>
          <a:r>
            <a:rPr lang="fi-FI"/>
            <a:t>Fosfori, Typpi, Kiintoaine</a:t>
          </a:r>
        </a:p>
      </dgm:t>
    </dgm:pt>
    <dgm:pt modelId="{AA0F0080-35E7-4129-92D3-6E517509C89C}" type="parTrans" cxnId="{E094B546-727B-4044-8FD6-32D5121F9974}">
      <dgm:prSet/>
      <dgm:spPr/>
      <dgm:t>
        <a:bodyPr/>
        <a:lstStyle/>
        <a:p>
          <a:endParaRPr lang="fi-FI"/>
        </a:p>
      </dgm:t>
    </dgm:pt>
    <dgm:pt modelId="{96B97D13-B7C7-4624-9772-4FB4DF96D068}" type="sibTrans" cxnId="{E094B546-727B-4044-8FD6-32D5121F9974}">
      <dgm:prSet/>
      <dgm:spPr/>
      <dgm:t>
        <a:bodyPr/>
        <a:lstStyle/>
        <a:p>
          <a:endParaRPr lang="fi-FI"/>
        </a:p>
      </dgm:t>
    </dgm:pt>
    <dgm:pt modelId="{5770BF63-91BD-484A-9E6C-7C078D988427}">
      <dgm:prSet phldrT="[Text]"/>
      <dgm:spPr/>
      <dgm:t>
        <a:bodyPr/>
        <a:lstStyle/>
        <a:p>
          <a:r>
            <a:rPr lang="fi-FI"/>
            <a:t>Koonti</a:t>
          </a:r>
        </a:p>
      </dgm:t>
    </dgm:pt>
    <dgm:pt modelId="{FEE8DE6B-4983-468D-AC94-CF0F985B8AAC}" type="parTrans" cxnId="{55AA1977-E5EB-4835-9EAC-1AC16209922F}">
      <dgm:prSet/>
      <dgm:spPr/>
      <dgm:t>
        <a:bodyPr/>
        <a:lstStyle/>
        <a:p>
          <a:endParaRPr lang="fi-FI"/>
        </a:p>
      </dgm:t>
    </dgm:pt>
    <dgm:pt modelId="{F21B691E-C047-42D8-8128-1B32DE47E2DD}" type="sibTrans" cxnId="{55AA1977-E5EB-4835-9EAC-1AC16209922F}">
      <dgm:prSet/>
      <dgm:spPr/>
      <dgm:t>
        <a:bodyPr/>
        <a:lstStyle/>
        <a:p>
          <a:endParaRPr lang="fi-FI"/>
        </a:p>
      </dgm:t>
    </dgm:pt>
    <dgm:pt modelId="{831EC2A0-34EC-469F-9C6C-3D43DF6409E3}">
      <dgm:prSet phldrT="[Text]"/>
      <dgm:spPr/>
      <dgm:t>
        <a:bodyPr/>
        <a:lstStyle/>
        <a:p>
          <a:endParaRPr lang="fi-FI"/>
        </a:p>
      </dgm:t>
    </dgm:pt>
    <dgm:pt modelId="{DEC896A2-B8AE-40CA-8088-992A0F8B5140}" type="parTrans" cxnId="{E51D2135-1B4E-43F9-B337-B1474C30C952}">
      <dgm:prSet/>
      <dgm:spPr/>
      <dgm:t>
        <a:bodyPr/>
        <a:lstStyle/>
        <a:p>
          <a:endParaRPr lang="fi-FI"/>
        </a:p>
      </dgm:t>
    </dgm:pt>
    <dgm:pt modelId="{18C7BC1B-17EB-470C-B12E-2907C1BA70B5}" type="sibTrans" cxnId="{E51D2135-1B4E-43F9-B337-B1474C30C952}">
      <dgm:prSet/>
      <dgm:spPr/>
      <dgm:t>
        <a:bodyPr/>
        <a:lstStyle/>
        <a:p>
          <a:endParaRPr lang="fi-FI"/>
        </a:p>
      </dgm:t>
    </dgm:pt>
    <dgm:pt modelId="{0AA7D611-9A5D-4A98-A61B-BECE4C5F3047}">
      <dgm:prSet phldrT="[Text]"/>
      <dgm:spPr/>
      <dgm:t>
        <a:bodyPr/>
        <a:lstStyle/>
        <a:p>
          <a:r>
            <a:rPr lang="fi-FI"/>
            <a:t>Antaa yhteenvedon kuormitukselle</a:t>
          </a:r>
        </a:p>
      </dgm:t>
    </dgm:pt>
    <dgm:pt modelId="{1721B7B7-9287-4D1A-8483-BF2963BAD37C}" type="parTrans" cxnId="{256360ED-F668-4A6E-88B3-FAE6160FE2F6}">
      <dgm:prSet/>
      <dgm:spPr/>
      <dgm:t>
        <a:bodyPr/>
        <a:lstStyle/>
        <a:p>
          <a:endParaRPr lang="fi-FI"/>
        </a:p>
      </dgm:t>
    </dgm:pt>
    <dgm:pt modelId="{A51F1B95-245B-465C-8115-A8050D369C8C}" type="sibTrans" cxnId="{256360ED-F668-4A6E-88B3-FAE6160FE2F6}">
      <dgm:prSet/>
      <dgm:spPr/>
      <dgm:t>
        <a:bodyPr/>
        <a:lstStyle/>
        <a:p>
          <a:endParaRPr lang="fi-FI"/>
        </a:p>
      </dgm:t>
    </dgm:pt>
    <dgm:pt modelId="{E958E4D4-937D-4436-AF49-DB40D0943A83}">
      <dgm:prSet phldrT="[Text]"/>
      <dgm:spPr/>
      <dgm:t>
        <a:bodyPr/>
        <a:lstStyle/>
        <a:p>
          <a:r>
            <a:rPr lang="fi-FI"/>
            <a:t>Kuormitus-muutokset</a:t>
          </a:r>
        </a:p>
      </dgm:t>
    </dgm:pt>
    <dgm:pt modelId="{44A9EF63-168C-4D8B-9531-F77F83F28474}" type="parTrans" cxnId="{FDB736C0-9ED5-4DB5-A1B2-F9E6B0A2AA45}">
      <dgm:prSet/>
      <dgm:spPr/>
      <dgm:t>
        <a:bodyPr/>
        <a:lstStyle/>
        <a:p>
          <a:endParaRPr lang="fi-FI"/>
        </a:p>
      </dgm:t>
    </dgm:pt>
    <dgm:pt modelId="{C6117286-92F4-4207-ABB7-3EE8B71D8E4D}" type="sibTrans" cxnId="{FDB736C0-9ED5-4DB5-A1B2-F9E6B0A2AA45}">
      <dgm:prSet/>
      <dgm:spPr/>
      <dgm:t>
        <a:bodyPr/>
        <a:lstStyle/>
        <a:p>
          <a:endParaRPr lang="fi-FI"/>
        </a:p>
      </dgm:t>
    </dgm:pt>
    <dgm:pt modelId="{59DA02BA-3D06-442C-BB8F-445D715E2AA6}">
      <dgm:prSet phldrT="[Text]"/>
      <dgm:spPr/>
      <dgm:t>
        <a:bodyPr/>
        <a:lstStyle/>
        <a:p>
          <a:r>
            <a:rPr lang="fi-FI"/>
            <a:t>Käyttäjän haluamat muutokset kuormitukseen muodossa </a:t>
          </a:r>
          <a:r>
            <a:rPr lang="fi-FI">
              <a:latin typeface="Times New Roman"/>
              <a:cs typeface="Times New Roman"/>
            </a:rPr>
            <a:t>±</a:t>
          </a:r>
          <a:r>
            <a:rPr lang="fi-FI"/>
            <a:t>kg/vuosi annetaan tällä sivulla</a:t>
          </a:r>
        </a:p>
      </dgm:t>
    </dgm:pt>
    <dgm:pt modelId="{BC58DD9D-7652-4C4C-A710-DAA018E15EB5}" type="parTrans" cxnId="{19DA2EFA-995F-4198-848C-E8FB68343DE3}">
      <dgm:prSet/>
      <dgm:spPr/>
      <dgm:t>
        <a:bodyPr/>
        <a:lstStyle/>
        <a:p>
          <a:endParaRPr lang="fi-FI"/>
        </a:p>
      </dgm:t>
    </dgm:pt>
    <dgm:pt modelId="{A05FCAEB-405D-4881-80B3-2697D2385438}" type="sibTrans" cxnId="{19DA2EFA-995F-4198-848C-E8FB68343DE3}">
      <dgm:prSet/>
      <dgm:spPr/>
      <dgm:t>
        <a:bodyPr/>
        <a:lstStyle/>
        <a:p>
          <a:endParaRPr lang="fi-FI"/>
        </a:p>
      </dgm:t>
    </dgm:pt>
    <dgm:pt modelId="{C4AD9CA7-D21C-40AC-91DB-FDE053122654}">
      <dgm:prSet phldrT="[Text]"/>
      <dgm:spPr/>
      <dgm:t>
        <a:bodyPr/>
        <a:lstStyle/>
        <a:p>
          <a:r>
            <a:rPr lang="fi-FI"/>
            <a:t>Laskee kuormituksen kulkeutumista järvi-uoma –verkossa</a:t>
          </a:r>
        </a:p>
      </dgm:t>
    </dgm:pt>
    <dgm:pt modelId="{BC9F2395-3994-4E33-8627-C384BBB54F2A}" type="parTrans" cxnId="{C000AABE-1A31-473A-8D69-CC01FB21C241}">
      <dgm:prSet/>
      <dgm:spPr/>
      <dgm:t>
        <a:bodyPr/>
        <a:lstStyle/>
        <a:p>
          <a:endParaRPr lang="fi-FI"/>
        </a:p>
      </dgm:t>
    </dgm:pt>
    <dgm:pt modelId="{86DC5C29-E7B5-4F9E-9698-0BB674A5B6F5}" type="sibTrans" cxnId="{C000AABE-1A31-473A-8D69-CC01FB21C241}">
      <dgm:prSet/>
      <dgm:spPr/>
      <dgm:t>
        <a:bodyPr/>
        <a:lstStyle/>
        <a:p>
          <a:endParaRPr lang="fi-FI"/>
        </a:p>
      </dgm:t>
    </dgm:pt>
    <dgm:pt modelId="{AB451A42-B737-4BEB-AFF6-AD5E92E78B23}">
      <dgm:prSet phldrT="[Text]"/>
      <dgm:spPr/>
      <dgm:t>
        <a:bodyPr/>
        <a:lstStyle/>
        <a:p>
          <a:r>
            <a:rPr lang="fi-FI"/>
            <a:t>Antaa lisätietoa kuormituksen syntymisestä </a:t>
          </a:r>
        </a:p>
      </dgm:t>
    </dgm:pt>
    <dgm:pt modelId="{54B0DAA4-FC5F-4337-89AE-7BBE55AA1D6F}" type="parTrans" cxnId="{8322E260-DBF6-4B67-A543-21B7B39C4946}">
      <dgm:prSet/>
      <dgm:spPr/>
      <dgm:t>
        <a:bodyPr/>
        <a:lstStyle/>
        <a:p>
          <a:endParaRPr lang="fi-FI"/>
        </a:p>
      </dgm:t>
    </dgm:pt>
    <dgm:pt modelId="{854D3923-0A5D-41C2-996E-9C09F9235757}" type="sibTrans" cxnId="{8322E260-DBF6-4B67-A543-21B7B39C4946}">
      <dgm:prSet/>
      <dgm:spPr/>
      <dgm:t>
        <a:bodyPr/>
        <a:lstStyle/>
        <a:p>
          <a:endParaRPr lang="fi-FI"/>
        </a:p>
      </dgm:t>
    </dgm:pt>
    <dgm:pt modelId="{76E613C7-B82A-4841-89DF-62F24C286DE5}">
      <dgm:prSet phldrT="[Text]"/>
      <dgm:spPr/>
      <dgm:t>
        <a:bodyPr/>
        <a:lstStyle/>
        <a:p>
          <a:r>
            <a:rPr lang="fi-FI"/>
            <a:t>Yleistä tietoa järvestä/uomasta</a:t>
          </a:r>
        </a:p>
      </dgm:t>
    </dgm:pt>
    <dgm:pt modelId="{0CC89823-DF8E-4B8F-B707-282621D143E1}" type="parTrans" cxnId="{A59BD56A-5F8D-44E3-9650-8E891520B119}">
      <dgm:prSet/>
      <dgm:spPr/>
      <dgm:t>
        <a:bodyPr/>
        <a:lstStyle/>
        <a:p>
          <a:endParaRPr lang="fi-FI"/>
        </a:p>
      </dgm:t>
    </dgm:pt>
    <dgm:pt modelId="{D24873B1-C74F-4019-B301-A6D67DA9BBC9}" type="sibTrans" cxnId="{A59BD56A-5F8D-44E3-9650-8E891520B119}">
      <dgm:prSet/>
      <dgm:spPr/>
      <dgm:t>
        <a:bodyPr/>
        <a:lstStyle/>
        <a:p>
          <a:endParaRPr lang="fi-FI"/>
        </a:p>
      </dgm:t>
    </dgm:pt>
    <dgm:pt modelId="{12579CF7-90C9-4201-9478-51DEEF663409}">
      <dgm:prSet phldrT="[Text]"/>
      <dgm:spPr/>
      <dgm:t>
        <a:bodyPr/>
        <a:lstStyle/>
        <a:p>
          <a:r>
            <a:rPr lang="fi-FI"/>
            <a:t>Muutos kopioituu laskentasivulle</a:t>
          </a:r>
        </a:p>
      </dgm:t>
    </dgm:pt>
    <dgm:pt modelId="{F20016C9-CD1D-498E-9725-42B61D1C812F}" type="parTrans" cxnId="{F3762103-84AF-4783-B13F-AF5B02489E68}">
      <dgm:prSet/>
      <dgm:spPr/>
      <dgm:t>
        <a:bodyPr/>
        <a:lstStyle/>
        <a:p>
          <a:endParaRPr lang="fi-FI"/>
        </a:p>
      </dgm:t>
    </dgm:pt>
    <dgm:pt modelId="{B23221E2-65EE-411E-9E39-48E80D5701AF}" type="sibTrans" cxnId="{F3762103-84AF-4783-B13F-AF5B02489E68}">
      <dgm:prSet/>
      <dgm:spPr/>
      <dgm:t>
        <a:bodyPr/>
        <a:lstStyle/>
        <a:p>
          <a:endParaRPr lang="fi-FI"/>
        </a:p>
      </dgm:t>
    </dgm:pt>
    <dgm:pt modelId="{048C2F48-92A4-4928-8803-F27AB4ECDE61}">
      <dgm:prSet phldrT="[Text]"/>
      <dgm:spPr/>
      <dgm:t>
        <a:bodyPr/>
        <a:lstStyle/>
        <a:p>
          <a:r>
            <a:rPr lang="fi-FI"/>
            <a:t>Muutokset mahdollisia jakeittain ja järvi/uoma-kohtaisesti</a:t>
          </a:r>
        </a:p>
      </dgm:t>
    </dgm:pt>
    <dgm:pt modelId="{C09A87C2-FA6C-4ACB-A618-A799E24154A5}" type="parTrans" cxnId="{7C2F60BA-CF74-47B0-A516-EE4DD606F453}">
      <dgm:prSet/>
      <dgm:spPr/>
      <dgm:t>
        <a:bodyPr/>
        <a:lstStyle/>
        <a:p>
          <a:endParaRPr lang="fi-FI"/>
        </a:p>
      </dgm:t>
    </dgm:pt>
    <dgm:pt modelId="{A7C94961-EFA1-482C-8107-1B61557C7678}" type="sibTrans" cxnId="{7C2F60BA-CF74-47B0-A516-EE4DD606F453}">
      <dgm:prSet/>
      <dgm:spPr/>
      <dgm:t>
        <a:bodyPr/>
        <a:lstStyle/>
        <a:p>
          <a:endParaRPr lang="fi-FI"/>
        </a:p>
      </dgm:t>
    </dgm:pt>
    <dgm:pt modelId="{B72EF475-7F25-4696-A7ED-6964BEAD827E}">
      <dgm:prSet phldrT="[Text]"/>
      <dgm:spPr/>
      <dgm:t>
        <a:bodyPr/>
        <a:lstStyle/>
        <a:p>
          <a:r>
            <a:rPr lang="fi-FI"/>
            <a:t>Kaikille aineille</a:t>
          </a:r>
        </a:p>
      </dgm:t>
    </dgm:pt>
    <dgm:pt modelId="{2607BC42-355B-401D-8937-750A7E1F1473}" type="parTrans" cxnId="{B1FD11DD-8395-49E3-B75E-98F161C725F4}">
      <dgm:prSet/>
      <dgm:spPr/>
      <dgm:t>
        <a:bodyPr/>
        <a:lstStyle/>
        <a:p>
          <a:endParaRPr lang="fi-FI"/>
        </a:p>
      </dgm:t>
    </dgm:pt>
    <dgm:pt modelId="{58FB04E9-64C8-4FC0-93BC-32347BD8F1BB}" type="sibTrans" cxnId="{B1FD11DD-8395-49E3-B75E-98F161C725F4}">
      <dgm:prSet/>
      <dgm:spPr/>
      <dgm:t>
        <a:bodyPr/>
        <a:lstStyle/>
        <a:p>
          <a:endParaRPr lang="fi-FI"/>
        </a:p>
      </dgm:t>
    </dgm:pt>
    <dgm:pt modelId="{C2BE681A-0ED7-4141-9A4F-FEA4461F2A62}">
      <dgm:prSet phldrT="[Text]"/>
      <dgm:spPr/>
      <dgm:t>
        <a:bodyPr/>
        <a:lstStyle/>
        <a:p>
          <a:r>
            <a:rPr lang="fi-FI"/>
            <a:t>Piirtää piirakka-diagrammeja kuormituksesta</a:t>
          </a:r>
        </a:p>
      </dgm:t>
    </dgm:pt>
    <dgm:pt modelId="{284151E0-EDAA-4392-84D0-C9FBCDB5C4CF}" type="parTrans" cxnId="{01E4B59D-4479-44CF-B8CF-8D0B672B9955}">
      <dgm:prSet/>
      <dgm:spPr/>
      <dgm:t>
        <a:bodyPr/>
        <a:lstStyle/>
        <a:p>
          <a:endParaRPr lang="fi-FI"/>
        </a:p>
      </dgm:t>
    </dgm:pt>
    <dgm:pt modelId="{6D052024-A422-4081-A3E6-C194A731FF92}" type="sibTrans" cxnId="{01E4B59D-4479-44CF-B8CF-8D0B672B9955}">
      <dgm:prSet/>
      <dgm:spPr/>
      <dgm:t>
        <a:bodyPr/>
        <a:lstStyle/>
        <a:p>
          <a:endParaRPr lang="fi-FI"/>
        </a:p>
      </dgm:t>
    </dgm:pt>
    <dgm:pt modelId="{7BFB482E-B368-4D91-B75A-7A8424E9BCC3}">
      <dgm:prSet phldrT="[Text]"/>
      <dgm:spPr/>
      <dgm:t>
        <a:bodyPr/>
        <a:lstStyle/>
        <a:p>
          <a:r>
            <a:rPr lang="fi-FI"/>
            <a:t>Etsii laskentasivuilta halutun kohteen tulevan, syntyvän ja lähtevän kuorman </a:t>
          </a:r>
        </a:p>
      </dgm:t>
    </dgm:pt>
    <dgm:pt modelId="{832338E9-DA5C-4839-B59B-BCE7080D6AF2}" type="parTrans" cxnId="{466CEB96-6181-4E81-9459-3E8673F7EB57}">
      <dgm:prSet/>
      <dgm:spPr/>
      <dgm:t>
        <a:bodyPr/>
        <a:lstStyle/>
        <a:p>
          <a:endParaRPr lang="fi-FI"/>
        </a:p>
      </dgm:t>
    </dgm:pt>
    <dgm:pt modelId="{8285E35E-3D6E-43D8-B11C-D607BAE167DF}" type="sibTrans" cxnId="{466CEB96-6181-4E81-9459-3E8673F7EB57}">
      <dgm:prSet/>
      <dgm:spPr/>
      <dgm:t>
        <a:bodyPr/>
        <a:lstStyle/>
        <a:p>
          <a:endParaRPr lang="fi-FI"/>
        </a:p>
      </dgm:t>
    </dgm:pt>
    <dgm:pt modelId="{FDE75E61-F827-47DB-B656-554726EBE9DF}">
      <dgm:prSet phldrT="[Text]"/>
      <dgm:spPr/>
      <dgm:t>
        <a:bodyPr/>
        <a:lstStyle/>
        <a:p>
          <a:pPr rtl="0"/>
          <a:r>
            <a:rPr lang="fi-FI" dirty="0"/>
            <a:t>Kuormitussummia</a:t>
          </a:r>
          <a:r>
            <a:rPr lang="fi-FI" dirty="0">
              <a:latin typeface="Century Gothic"/>
            </a:rPr>
            <a:t>: syntyvä kuormitus, lähtevä kuormitus</a:t>
          </a:r>
          <a:endParaRPr lang="fi-FI" dirty="0"/>
        </a:p>
      </dgm:t>
    </dgm:pt>
    <dgm:pt modelId="{BEC1C24D-DA35-4B11-B307-06389CCFB5AE}" type="parTrans" cxnId="{EE464A6A-FD5B-4A29-9C5D-F67D3A23AAC6}">
      <dgm:prSet/>
      <dgm:spPr/>
      <dgm:t>
        <a:bodyPr/>
        <a:lstStyle/>
        <a:p>
          <a:endParaRPr lang="fi-FI"/>
        </a:p>
      </dgm:t>
    </dgm:pt>
    <dgm:pt modelId="{EB0D6D56-8E8E-4C9C-ACB0-4A83DC284507}" type="sibTrans" cxnId="{EE464A6A-FD5B-4A29-9C5D-F67D3A23AAC6}">
      <dgm:prSet/>
      <dgm:spPr/>
      <dgm:t>
        <a:bodyPr/>
        <a:lstStyle/>
        <a:p>
          <a:endParaRPr lang="fi-FI"/>
        </a:p>
      </dgm:t>
    </dgm:pt>
    <dgm:pt modelId="{6F3FBF09-DDD2-42D8-B972-88296A1DB667}">
      <dgm:prSet phldrT="[Text]"/>
      <dgm:spPr/>
      <dgm:t>
        <a:bodyPr/>
        <a:lstStyle/>
        <a:p>
          <a:endParaRPr lang="fi-FI"/>
        </a:p>
      </dgm:t>
    </dgm:pt>
    <dgm:pt modelId="{492A835A-6E48-4895-A5EA-19C361385FF3}" type="parTrans" cxnId="{F1B0B68D-2D60-49B2-B332-1E26F8E9EBA5}">
      <dgm:prSet/>
      <dgm:spPr/>
      <dgm:t>
        <a:bodyPr/>
        <a:lstStyle/>
        <a:p>
          <a:endParaRPr lang="fi-FI"/>
        </a:p>
      </dgm:t>
    </dgm:pt>
    <dgm:pt modelId="{4339622B-8B95-4B23-AA74-1C19B4724927}" type="sibTrans" cxnId="{F1B0B68D-2D60-49B2-B332-1E26F8E9EBA5}">
      <dgm:prSet/>
      <dgm:spPr/>
      <dgm:t>
        <a:bodyPr/>
        <a:lstStyle/>
        <a:p>
          <a:endParaRPr lang="fi-FI"/>
        </a:p>
      </dgm:t>
    </dgm:pt>
    <dgm:pt modelId="{556BFE71-4D56-49C8-BCB5-D61BE51E4C02}">
      <dgm:prSet phldrT="[Text]"/>
      <dgm:spPr/>
      <dgm:t>
        <a:bodyPr/>
        <a:lstStyle/>
        <a:p>
          <a:endParaRPr lang="fi-FI"/>
        </a:p>
      </dgm:t>
    </dgm:pt>
    <dgm:pt modelId="{1855A39E-18BC-4254-AD0E-D87332673ECA}" type="parTrans" cxnId="{1CA0DFC9-8ACD-4CD8-8B92-806F5650DD7F}">
      <dgm:prSet/>
      <dgm:spPr/>
      <dgm:t>
        <a:bodyPr/>
        <a:lstStyle/>
        <a:p>
          <a:endParaRPr lang="fi-FI"/>
        </a:p>
      </dgm:t>
    </dgm:pt>
    <dgm:pt modelId="{10761DC8-207B-4A70-B77F-9F850210BD4F}" type="sibTrans" cxnId="{1CA0DFC9-8ACD-4CD8-8B92-806F5650DD7F}">
      <dgm:prSet/>
      <dgm:spPr/>
      <dgm:t>
        <a:bodyPr/>
        <a:lstStyle/>
        <a:p>
          <a:endParaRPr lang="fi-FI"/>
        </a:p>
      </dgm:t>
    </dgm:pt>
    <dgm:pt modelId="{96346894-A59F-4CD2-9853-D99B553EB338}">
      <dgm:prSet phldrT="[Text]"/>
      <dgm:spPr/>
      <dgm:t>
        <a:bodyPr/>
        <a:lstStyle/>
        <a:p>
          <a:endParaRPr lang="fi-FI"/>
        </a:p>
      </dgm:t>
    </dgm:pt>
    <dgm:pt modelId="{C9FE2344-A716-45A2-8DF7-05EA2BE81F95}" type="parTrans" cxnId="{4FBE9399-993A-4B69-9C02-C9F8E1DF4F1C}">
      <dgm:prSet/>
      <dgm:spPr/>
      <dgm:t>
        <a:bodyPr/>
        <a:lstStyle/>
        <a:p>
          <a:endParaRPr lang="fi-FI"/>
        </a:p>
      </dgm:t>
    </dgm:pt>
    <dgm:pt modelId="{4D618970-6B1F-4E6B-A15C-59C6CC134F81}" type="sibTrans" cxnId="{4FBE9399-993A-4B69-9C02-C9F8E1DF4F1C}">
      <dgm:prSet/>
      <dgm:spPr/>
      <dgm:t>
        <a:bodyPr/>
        <a:lstStyle/>
        <a:p>
          <a:endParaRPr lang="fi-FI"/>
        </a:p>
      </dgm:t>
    </dgm:pt>
    <dgm:pt modelId="{88C9763B-164D-47C0-9EA7-C479A9B2FB5E}">
      <dgm:prSet phldrT="[Text]"/>
      <dgm:spPr/>
      <dgm:t>
        <a:bodyPr/>
        <a:lstStyle/>
        <a:p>
          <a:pPr rtl="0"/>
          <a:r>
            <a:rPr lang="fi-FI"/>
            <a:t>Lisätietoa </a:t>
          </a:r>
          <a:r>
            <a:rPr lang="fi-FI" err="1"/>
            <a:t>Vemalan</a:t>
          </a:r>
          <a:r>
            <a:rPr lang="fi-FI"/>
            <a:t> laskennasta</a:t>
          </a:r>
          <a:r>
            <a:rPr lang="fi-FI">
              <a:latin typeface="Century Gothic"/>
            </a:rPr>
            <a:t> -&gt;</a:t>
          </a:r>
          <a:r>
            <a:rPr lang="fi-FI"/>
            <a:t> linkkejä käyttöliittymään</a:t>
          </a:r>
        </a:p>
      </dgm:t>
    </dgm:pt>
    <dgm:pt modelId="{1DFD9CDB-0881-4046-AE9D-A3D53897BE0C}" type="parTrans" cxnId="{20EFE655-D067-4EE6-ADBB-ECF026E2D073}">
      <dgm:prSet/>
      <dgm:spPr/>
      <dgm:t>
        <a:bodyPr/>
        <a:lstStyle/>
        <a:p>
          <a:endParaRPr lang="fi-FI"/>
        </a:p>
      </dgm:t>
    </dgm:pt>
    <dgm:pt modelId="{E37DB805-7CCF-4644-96A8-0CFCC54A78DA}" type="sibTrans" cxnId="{20EFE655-D067-4EE6-ADBB-ECF026E2D073}">
      <dgm:prSet/>
      <dgm:spPr/>
      <dgm:t>
        <a:bodyPr/>
        <a:lstStyle/>
        <a:p>
          <a:endParaRPr lang="fi-FI"/>
        </a:p>
      </dgm:t>
    </dgm:pt>
    <dgm:pt modelId="{B18491CF-DA42-40FF-838C-611D2599AE2B}">
      <dgm:prSet phldr="0"/>
      <dgm:spPr/>
      <dgm:t>
        <a:bodyPr/>
        <a:lstStyle/>
        <a:p>
          <a:pPr rtl="0"/>
          <a:r>
            <a:rPr lang="fi-FI">
              <a:latin typeface="Century Gothic"/>
            </a:rPr>
            <a:t>Alueella syntyvän kuormituksen arvot käyttäjän muokattavissa</a:t>
          </a:r>
        </a:p>
      </dgm:t>
    </dgm:pt>
    <dgm:pt modelId="{B87EE7C9-38C7-4E78-8FE8-BB4343F3BCBA}" type="parTrans" cxnId="{C1D34F7D-149C-4F0A-86F0-A9E5879EC61C}">
      <dgm:prSet/>
      <dgm:spPr/>
      <dgm:t>
        <a:bodyPr/>
        <a:lstStyle/>
        <a:p>
          <a:endParaRPr lang="fi-FI"/>
        </a:p>
      </dgm:t>
    </dgm:pt>
    <dgm:pt modelId="{0DDA246A-A030-4184-987C-3D9DCC67D9BB}" type="sibTrans" cxnId="{C1D34F7D-149C-4F0A-86F0-A9E5879EC61C}">
      <dgm:prSet/>
      <dgm:spPr/>
      <dgm:t>
        <a:bodyPr/>
        <a:lstStyle/>
        <a:p>
          <a:endParaRPr lang="fi-FI"/>
        </a:p>
      </dgm:t>
    </dgm:pt>
    <dgm:pt modelId="{E56D81EC-B1D1-44BC-B846-D4BA20E802E1}" type="pres">
      <dgm:prSet presAssocID="{4B226BF4-3977-46D2-833E-9D892ED06B27}" presName="Name0" presStyleCnt="0">
        <dgm:presLayoutVars>
          <dgm:dir/>
          <dgm:resizeHandles val="exact"/>
        </dgm:presLayoutVars>
      </dgm:prSet>
      <dgm:spPr/>
    </dgm:pt>
    <dgm:pt modelId="{B6ECE2BD-5728-484C-BAFB-FE65F7E8254B}" type="pres">
      <dgm:prSet presAssocID="{4B226BF4-3977-46D2-833E-9D892ED06B27}" presName="bkgdShp" presStyleLbl="alignAccFollowNode1" presStyleIdx="0" presStyleCnt="1"/>
      <dgm:spPr/>
    </dgm:pt>
    <dgm:pt modelId="{7E56D2C7-FE30-412A-AFB4-4CC5B758E775}" type="pres">
      <dgm:prSet presAssocID="{4B226BF4-3977-46D2-833E-9D892ED06B27}" presName="linComp" presStyleCnt="0"/>
      <dgm:spPr/>
    </dgm:pt>
    <dgm:pt modelId="{862B1402-3B9B-400B-AD2E-2F0737C9A800}" type="pres">
      <dgm:prSet presAssocID="{F236010A-31DD-4ECA-90D0-CE4DA7AA013E}" presName="compNode" presStyleCnt="0"/>
      <dgm:spPr/>
    </dgm:pt>
    <dgm:pt modelId="{BCC89F1A-628C-4501-92AF-EE3F83D5EE8C}" type="pres">
      <dgm:prSet presAssocID="{F236010A-31DD-4ECA-90D0-CE4DA7AA013E}" presName="node" presStyleLbl="node1" presStyleIdx="0" presStyleCnt="5">
        <dgm:presLayoutVars>
          <dgm:bulletEnabled val="1"/>
        </dgm:presLayoutVars>
      </dgm:prSet>
      <dgm:spPr/>
    </dgm:pt>
    <dgm:pt modelId="{718B8304-6549-4256-B804-D8302E7EC652}" type="pres">
      <dgm:prSet presAssocID="{F236010A-31DD-4ECA-90D0-CE4DA7AA013E}" presName="invisiNode" presStyleLbl="node1" presStyleIdx="0" presStyleCnt="5"/>
      <dgm:spPr/>
    </dgm:pt>
    <dgm:pt modelId="{F4BC0D34-9E87-484F-8B61-BE5360A7A8A5}" type="pres">
      <dgm:prSet presAssocID="{F236010A-31DD-4ECA-90D0-CE4DA7AA013E}" presName="imagNode" presStyleLbl="fgImgPlace1" presStyleIdx="0" presStyleCnt="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89" r="-180611"/>
          </a:stretch>
        </a:blipFill>
      </dgm:spPr>
    </dgm:pt>
    <dgm:pt modelId="{E3CD8297-BD00-4435-A3E4-FAE69CB22FEE}" type="pres">
      <dgm:prSet presAssocID="{BC9712D3-B848-4557-9D5E-09D5ED5EF65B}" presName="sibTrans" presStyleLbl="sibTrans2D1" presStyleIdx="0" presStyleCnt="0"/>
      <dgm:spPr/>
    </dgm:pt>
    <dgm:pt modelId="{087308A4-FF68-4A8A-B451-A6DA214E963F}" type="pres">
      <dgm:prSet presAssocID="{E958E4D4-937D-4436-AF49-DB40D0943A83}" presName="compNode" presStyleCnt="0"/>
      <dgm:spPr/>
    </dgm:pt>
    <dgm:pt modelId="{42248408-0DE9-422F-B114-7B4BD448C869}" type="pres">
      <dgm:prSet presAssocID="{E958E4D4-937D-4436-AF49-DB40D0943A83}" presName="node" presStyleLbl="node1" presStyleIdx="1" presStyleCnt="5">
        <dgm:presLayoutVars>
          <dgm:bulletEnabled val="1"/>
        </dgm:presLayoutVars>
      </dgm:prSet>
      <dgm:spPr/>
    </dgm:pt>
    <dgm:pt modelId="{E6B3B314-96F6-4C7A-8FC5-672FEC856AE2}" type="pres">
      <dgm:prSet presAssocID="{E958E4D4-937D-4436-AF49-DB40D0943A83}" presName="invisiNode" presStyleLbl="node1" presStyleIdx="1" presStyleCnt="5"/>
      <dgm:spPr/>
    </dgm:pt>
    <dgm:pt modelId="{EC60E1D6-5275-46F1-B135-BAA117F22AAE}" type="pres">
      <dgm:prSet presAssocID="{E958E4D4-937D-4436-AF49-DB40D0943A83}" presName="imagNode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95" t="426" r="-186305" b="-426"/>
          </a:stretch>
        </a:blipFill>
      </dgm:spPr>
    </dgm:pt>
    <dgm:pt modelId="{3C5FE128-B01E-4EDE-8C80-3165328E028D}" type="pres">
      <dgm:prSet presAssocID="{C6117286-92F4-4207-ABB7-3EE8B71D8E4D}" presName="sibTrans" presStyleLbl="sibTrans2D1" presStyleIdx="0" presStyleCnt="0"/>
      <dgm:spPr/>
    </dgm:pt>
    <dgm:pt modelId="{91F02179-5CC9-431E-9295-E1E0F1C1870C}" type="pres">
      <dgm:prSet presAssocID="{5770BF63-91BD-484A-9E6C-7C078D988427}" presName="compNode" presStyleCnt="0"/>
      <dgm:spPr/>
    </dgm:pt>
    <dgm:pt modelId="{CC9BAEEC-C22C-4D0A-8F67-069C1BD1FA9E}" type="pres">
      <dgm:prSet presAssocID="{5770BF63-91BD-484A-9E6C-7C078D988427}" presName="node" presStyleLbl="node1" presStyleIdx="2" presStyleCnt="5">
        <dgm:presLayoutVars>
          <dgm:bulletEnabled val="1"/>
        </dgm:presLayoutVars>
      </dgm:prSet>
      <dgm:spPr/>
    </dgm:pt>
    <dgm:pt modelId="{10734759-7CF7-42E4-BA0C-ECD13C02A1AE}" type="pres">
      <dgm:prSet presAssocID="{5770BF63-91BD-484A-9E6C-7C078D988427}" presName="invisiNode" presStyleLbl="node1" presStyleIdx="2" presStyleCnt="5"/>
      <dgm:spPr/>
    </dgm:pt>
    <dgm:pt modelId="{C8152308-F4FC-41C6-B62D-F1C74D73D4F7}" type="pres">
      <dgm:prSet presAssocID="{5770BF63-91BD-484A-9E6C-7C078D988427}" presName="imagNode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9628" t="1706" r="3628" b="-1706"/>
          </a:stretch>
        </a:blipFill>
      </dgm:spPr>
    </dgm:pt>
    <dgm:pt modelId="{B1EEDE80-1851-4BA6-A05E-D6C8B0B51487}" type="pres">
      <dgm:prSet presAssocID="{F21B691E-C047-42D8-8128-1B32DE47E2DD}" presName="sibTrans" presStyleLbl="sibTrans2D1" presStyleIdx="0" presStyleCnt="0"/>
      <dgm:spPr/>
    </dgm:pt>
    <dgm:pt modelId="{79B197AC-7B0C-4B73-8C2F-36D6A7EB23D3}" type="pres">
      <dgm:prSet presAssocID="{56AC7C96-87DD-4926-B0D6-27CC346E9E9D}" presName="compNode" presStyleCnt="0"/>
      <dgm:spPr/>
    </dgm:pt>
    <dgm:pt modelId="{5DD4C645-C6CA-4D57-AE4C-EC98031CC7E2}" type="pres">
      <dgm:prSet presAssocID="{56AC7C96-87DD-4926-B0D6-27CC346E9E9D}" presName="node" presStyleLbl="node1" presStyleIdx="3" presStyleCnt="5">
        <dgm:presLayoutVars>
          <dgm:bulletEnabled val="1"/>
        </dgm:presLayoutVars>
      </dgm:prSet>
      <dgm:spPr/>
    </dgm:pt>
    <dgm:pt modelId="{61952483-1E9F-415D-BA21-02C0E8928515}" type="pres">
      <dgm:prSet presAssocID="{56AC7C96-87DD-4926-B0D6-27CC346E9E9D}" presName="invisiNode" presStyleLbl="node1" presStyleIdx="3" presStyleCnt="5"/>
      <dgm:spPr/>
    </dgm:pt>
    <dgm:pt modelId="{AE5A9F28-611A-408E-9DA2-8B8BC0012C0D}" type="pres">
      <dgm:prSet presAssocID="{56AC7C96-87DD-4926-B0D6-27CC346E9E9D}" presName="imagNode" presStyleLbl="fgImgPlace1" presStyleIdx="3" presStyleCnt="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74" t="1279" r="-81026" b="-1279"/>
          </a:stretch>
        </a:blipFill>
      </dgm:spPr>
    </dgm:pt>
    <dgm:pt modelId="{5FE6CDD3-C7BB-450C-BE2B-7168E9A7CA3F}" type="pres">
      <dgm:prSet presAssocID="{7FDFF86B-F4B9-470D-8994-4226F1164E63}" presName="sibTrans" presStyleLbl="sibTrans2D1" presStyleIdx="0" presStyleCnt="0"/>
      <dgm:spPr/>
    </dgm:pt>
    <dgm:pt modelId="{1A84FEAD-B8CD-4C78-B1AE-8A58DD9533C4}" type="pres">
      <dgm:prSet presAssocID="{B8782566-66B2-4210-99E6-58DF54071309}" presName="compNode" presStyleCnt="0"/>
      <dgm:spPr/>
    </dgm:pt>
    <dgm:pt modelId="{9031A0C1-2D01-4705-8D1E-A47FAB92409E}" type="pres">
      <dgm:prSet presAssocID="{B8782566-66B2-4210-99E6-58DF54071309}" presName="node" presStyleLbl="node1" presStyleIdx="4" presStyleCnt="5">
        <dgm:presLayoutVars>
          <dgm:bulletEnabled val="1"/>
        </dgm:presLayoutVars>
      </dgm:prSet>
      <dgm:spPr/>
    </dgm:pt>
    <dgm:pt modelId="{59AEFA36-84FC-4F7D-BE27-C3F857D65F6B}" type="pres">
      <dgm:prSet presAssocID="{B8782566-66B2-4210-99E6-58DF54071309}" presName="invisiNode" presStyleLbl="node1" presStyleIdx="4" presStyleCnt="5"/>
      <dgm:spPr/>
    </dgm:pt>
    <dgm:pt modelId="{8C67A273-D6B6-45EE-887C-086416D5F9F7}" type="pres">
      <dgm:prSet presAssocID="{B8782566-66B2-4210-99E6-58DF54071309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</dgm:ptLst>
  <dgm:cxnLst>
    <dgm:cxn modelId="{1B451000-EB53-4782-97B7-BDD9E5F7F84F}" type="presOf" srcId="{17153FC8-53B3-4FF6-A6E2-39B7CF619DAD}" destId="{9031A0C1-2D01-4705-8D1E-A47FAB92409E}" srcOrd="0" destOrd="2" presId="urn:microsoft.com/office/officeart/2005/8/layout/pList2"/>
    <dgm:cxn modelId="{F3762103-84AF-4783-B13F-AF5B02489E68}" srcId="{E958E4D4-937D-4436-AF49-DB40D0943A83}" destId="{12579CF7-90C9-4201-9478-51DEEF663409}" srcOrd="1" destOrd="0" parTransId="{F20016C9-CD1D-498E-9725-42B61D1C812F}" sibTransId="{B23221E2-65EE-411E-9E39-48E80D5701AF}"/>
    <dgm:cxn modelId="{CD7A4D0A-C418-46FB-9783-54CA44613731}" type="presOf" srcId="{7BFB482E-B368-4D91-B75A-7A8424E9BCC3}" destId="{CC9BAEEC-C22C-4D0A-8F67-069C1BD1FA9E}" srcOrd="0" destOrd="3" presId="urn:microsoft.com/office/officeart/2005/8/layout/pList2"/>
    <dgm:cxn modelId="{939BA412-C429-40C7-9C53-F82B61157514}" type="presOf" srcId="{5770BF63-91BD-484A-9E6C-7C078D988427}" destId="{CC9BAEEC-C22C-4D0A-8F67-069C1BD1FA9E}" srcOrd="0" destOrd="0" presId="urn:microsoft.com/office/officeart/2005/8/layout/pList2"/>
    <dgm:cxn modelId="{69315213-34AE-478A-85DA-51571BE5D6AB}" type="presOf" srcId="{0AA7D611-9A5D-4A98-A61B-BECE4C5F3047}" destId="{CC9BAEEC-C22C-4D0A-8F67-069C1BD1FA9E}" srcOrd="0" destOrd="2" presId="urn:microsoft.com/office/officeart/2005/8/layout/pList2"/>
    <dgm:cxn modelId="{257E0814-35A4-468B-91D4-6A1DF9C5BD6B}" type="presOf" srcId="{F236010A-31DD-4ECA-90D0-CE4DA7AA013E}" destId="{BCC89F1A-628C-4501-92AF-EE3F83D5EE8C}" srcOrd="0" destOrd="0" presId="urn:microsoft.com/office/officeart/2005/8/layout/pList2"/>
    <dgm:cxn modelId="{A13DCC1E-4160-4AA8-B3B1-3B5CD3BACB7F}" type="presOf" srcId="{B18491CF-DA42-40FF-838C-611D2599AE2B}" destId="{BCC89F1A-628C-4501-92AF-EE3F83D5EE8C}" srcOrd="0" destOrd="6" presId="urn:microsoft.com/office/officeart/2005/8/layout/pList2"/>
    <dgm:cxn modelId="{01703D1F-A1A0-4865-93C9-1B4CC17CB23E}" type="presOf" srcId="{56AC7C96-87DD-4926-B0D6-27CC346E9E9D}" destId="{5DD4C645-C6CA-4D57-AE4C-EC98031CC7E2}" srcOrd="0" destOrd="0" presId="urn:microsoft.com/office/officeart/2005/8/layout/pList2"/>
    <dgm:cxn modelId="{4F77DB23-002E-404D-B1F0-544AEDF3C5CD}" type="presOf" srcId="{BC9712D3-B848-4557-9D5E-09D5ED5EF65B}" destId="{E3CD8297-BD00-4435-A3E4-FAE69CB22FEE}" srcOrd="0" destOrd="0" presId="urn:microsoft.com/office/officeart/2005/8/layout/pList2"/>
    <dgm:cxn modelId="{E51D2135-1B4E-43F9-B337-B1474C30C952}" srcId="{5770BF63-91BD-484A-9E6C-7C078D988427}" destId="{831EC2A0-34EC-469F-9C6C-3D43DF6409E3}" srcOrd="0" destOrd="0" parTransId="{DEC896A2-B8AE-40CA-8088-992A0F8B5140}" sibTransId="{18C7BC1B-17EB-470C-B12E-2907C1BA70B5}"/>
    <dgm:cxn modelId="{B54F855B-2DE0-48E2-AD19-D6EDB46600A4}" type="presOf" srcId="{7FDFF86B-F4B9-470D-8994-4226F1164E63}" destId="{5FE6CDD3-C7BB-450C-BE2B-7168E9A7CA3F}" srcOrd="0" destOrd="0" presId="urn:microsoft.com/office/officeart/2005/8/layout/pList2"/>
    <dgm:cxn modelId="{46369A5B-1219-4132-94C3-54F2F8201A9D}" type="presOf" srcId="{C4AD9CA7-D21C-40AC-91DB-FDE053122654}" destId="{BCC89F1A-628C-4501-92AF-EE3F83D5EE8C}" srcOrd="0" destOrd="3" presId="urn:microsoft.com/office/officeart/2005/8/layout/pList2"/>
    <dgm:cxn modelId="{8322E260-DBF6-4B67-A543-21B7B39C4946}" srcId="{F236010A-31DD-4ECA-90D0-CE4DA7AA013E}" destId="{AB451A42-B737-4BEB-AFF6-AD5E92E78B23}" srcOrd="3" destOrd="0" parTransId="{54B0DAA4-FC5F-4337-89AE-7BBE55AA1D6F}" sibTransId="{854D3923-0A5D-41C2-996E-9C09F9235757}"/>
    <dgm:cxn modelId="{3EF92066-FC1A-4D5B-B67D-AD1536A4927A}" type="presOf" srcId="{B72EF475-7F25-4696-A7ED-6964BEAD827E}" destId="{CC9BAEEC-C22C-4D0A-8F67-069C1BD1FA9E}" srcOrd="0" destOrd="4" presId="urn:microsoft.com/office/officeart/2005/8/layout/pList2"/>
    <dgm:cxn modelId="{2C736666-5E31-4E7E-9899-3B1C87156FC7}" type="presOf" srcId="{D2674750-1085-48BC-A29C-301CA937B440}" destId="{5DD4C645-C6CA-4D57-AE4C-EC98031CC7E2}" srcOrd="0" destOrd="2" presId="urn:microsoft.com/office/officeart/2005/8/layout/pList2"/>
    <dgm:cxn modelId="{E094B546-727B-4044-8FD6-32D5121F9974}" srcId="{F236010A-31DD-4ECA-90D0-CE4DA7AA013E}" destId="{B6D03647-89AA-49BE-B4AF-2B69ADB019C5}" srcOrd="1" destOrd="0" parTransId="{AA0F0080-35E7-4129-92D3-6E517509C89C}" sibTransId="{96B97D13-B7C7-4624-9772-4FB4DF96D068}"/>
    <dgm:cxn modelId="{EE464A6A-FD5B-4A29-9C5D-F67D3A23AAC6}" srcId="{56AC7C96-87DD-4926-B0D6-27CC346E9E9D}" destId="{FDE75E61-F827-47DB-B656-554726EBE9DF}" srcOrd="2" destOrd="0" parTransId="{BEC1C24D-DA35-4B11-B307-06389CCFB5AE}" sibTransId="{EB0D6D56-8E8E-4C9C-ACB0-4A83DC284507}"/>
    <dgm:cxn modelId="{A59BD56A-5F8D-44E3-9650-8E891520B119}" srcId="{F236010A-31DD-4ECA-90D0-CE4DA7AA013E}" destId="{76E613C7-B82A-4841-89DF-62F24C286DE5}" srcOrd="4" destOrd="0" parTransId="{0CC89823-DF8E-4B8F-B707-282621D143E1}" sibTransId="{D24873B1-C74F-4019-B301-A6D67DA9BBC9}"/>
    <dgm:cxn modelId="{C0C4E370-B87E-4AB1-9D1F-D8C9045F8543}" type="presOf" srcId="{4B226BF4-3977-46D2-833E-9D892ED06B27}" destId="{E56D81EC-B1D1-44BC-B846-D4BA20E802E1}" srcOrd="0" destOrd="0" presId="urn:microsoft.com/office/officeart/2005/8/layout/pList2"/>
    <dgm:cxn modelId="{61080151-14E6-4EE3-BB4D-CCDF6303DB5A}" type="presOf" srcId="{C2BE681A-0ED7-4141-9A4F-FEA4461F2A62}" destId="{CC9BAEEC-C22C-4D0A-8F67-069C1BD1FA9E}" srcOrd="0" destOrd="5" presId="urn:microsoft.com/office/officeart/2005/8/layout/pList2"/>
    <dgm:cxn modelId="{20EFE655-D067-4EE6-ADBB-ECF026E2D073}" srcId="{B8782566-66B2-4210-99E6-58DF54071309}" destId="{88C9763B-164D-47C0-9EA7-C479A9B2FB5E}" srcOrd="3" destOrd="0" parTransId="{1DFD9CDB-0881-4046-AE9D-A3D53897BE0C}" sibTransId="{E37DB805-7CCF-4644-96A8-0CFCC54A78DA}"/>
    <dgm:cxn modelId="{55AA1977-E5EB-4835-9EAC-1AC16209922F}" srcId="{4B226BF4-3977-46D2-833E-9D892ED06B27}" destId="{5770BF63-91BD-484A-9E6C-7C078D988427}" srcOrd="2" destOrd="0" parTransId="{FEE8DE6B-4983-468D-AC94-CF0F985B8AAC}" sibTransId="{F21B691E-C047-42D8-8128-1B32DE47E2DD}"/>
    <dgm:cxn modelId="{2CE8C65A-24F4-4D94-A529-C8F908F72971}" srcId="{4B226BF4-3977-46D2-833E-9D892ED06B27}" destId="{B8782566-66B2-4210-99E6-58DF54071309}" srcOrd="4" destOrd="0" parTransId="{C5292C63-6F11-409F-99D0-995C4ABCE160}" sibTransId="{365CBAD0-4CD9-49F3-8A64-3A3A6F2025F3}"/>
    <dgm:cxn modelId="{97DAC27B-E5F5-4C28-B94A-7E145891717D}" type="presOf" srcId="{3DB0FB76-B3ED-46CF-838F-7A6802BDCB0D}" destId="{9031A0C1-2D01-4705-8D1E-A47FAB92409E}" srcOrd="0" destOrd="3" presId="urn:microsoft.com/office/officeart/2005/8/layout/pList2"/>
    <dgm:cxn modelId="{C1D34F7D-149C-4F0A-86F0-A9E5879EC61C}" srcId="{F236010A-31DD-4ECA-90D0-CE4DA7AA013E}" destId="{B18491CF-DA42-40FF-838C-611D2599AE2B}" srcOrd="5" destOrd="0" parTransId="{B87EE7C9-38C7-4E78-8FE8-BB4343F3BCBA}" sibTransId="{0DDA246A-A030-4184-987C-3D9DCC67D9BB}"/>
    <dgm:cxn modelId="{B17D8181-CF6F-4810-A5F0-E86D4DBF6E76}" srcId="{B8782566-66B2-4210-99E6-58DF54071309}" destId="{3DB0FB76-B3ED-46CF-838F-7A6802BDCB0D}" srcOrd="2" destOrd="0" parTransId="{8EF09DFB-BD7D-4150-B62E-47E633689FA4}" sibTransId="{3614770C-2A2F-4713-A1DA-8F2AB32AE5C7}"/>
    <dgm:cxn modelId="{CE19BF8A-18BD-4EC9-BBBA-8431C68B77D8}" type="presOf" srcId="{831EC2A0-34EC-469F-9C6C-3D43DF6409E3}" destId="{CC9BAEEC-C22C-4D0A-8F67-069C1BD1FA9E}" srcOrd="0" destOrd="1" presId="urn:microsoft.com/office/officeart/2005/8/layout/pList2"/>
    <dgm:cxn modelId="{F1B0B68D-2D60-49B2-B332-1E26F8E9EBA5}" srcId="{56AC7C96-87DD-4926-B0D6-27CC346E9E9D}" destId="{6F3FBF09-DDD2-42D8-B972-88296A1DB667}" srcOrd="0" destOrd="0" parTransId="{492A835A-6E48-4895-A5EA-19C361385FF3}" sibTransId="{4339622B-8B95-4B23-AA74-1C19B4724927}"/>
    <dgm:cxn modelId="{466CEB96-6181-4E81-9459-3E8673F7EB57}" srcId="{5770BF63-91BD-484A-9E6C-7C078D988427}" destId="{7BFB482E-B368-4D91-B75A-7A8424E9BCC3}" srcOrd="2" destOrd="0" parTransId="{832338E9-DA5C-4839-B59B-BCE7080D6AF2}" sibTransId="{8285E35E-3D6E-43D8-B11C-D607BAE167DF}"/>
    <dgm:cxn modelId="{4FBE9399-993A-4B69-9C02-C9F8E1DF4F1C}" srcId="{B8782566-66B2-4210-99E6-58DF54071309}" destId="{96346894-A59F-4CD2-9853-D99B553EB338}" srcOrd="0" destOrd="0" parTransId="{C9FE2344-A716-45A2-8DF7-05EA2BE81F95}" sibTransId="{4D618970-6B1F-4E6B-A15C-59C6CC134F81}"/>
    <dgm:cxn modelId="{01E4B59D-4479-44CF-B8CF-8D0B672B9955}" srcId="{5770BF63-91BD-484A-9E6C-7C078D988427}" destId="{C2BE681A-0ED7-4141-9A4F-FEA4461F2A62}" srcOrd="4" destOrd="0" parTransId="{284151E0-EDAA-4392-84D0-C9FBCDB5C4CF}" sibTransId="{6D052024-A422-4081-A3E6-C194A731FF92}"/>
    <dgm:cxn modelId="{01629D9E-7AD8-417B-8197-91FEEAA13257}" srcId="{4B226BF4-3977-46D2-833E-9D892ED06B27}" destId="{56AC7C96-87DD-4926-B0D6-27CC346E9E9D}" srcOrd="3" destOrd="0" parTransId="{337A81E8-5C8B-410D-A370-18B3ED21F72B}" sibTransId="{7FDFF86B-F4B9-470D-8994-4226F1164E63}"/>
    <dgm:cxn modelId="{C59FD2A3-388F-480C-956F-7589D9A09DA2}" type="presOf" srcId="{FDE75E61-F827-47DB-B656-554726EBE9DF}" destId="{5DD4C645-C6CA-4D57-AE4C-EC98031CC7E2}" srcOrd="0" destOrd="3" presId="urn:microsoft.com/office/officeart/2005/8/layout/pList2"/>
    <dgm:cxn modelId="{9E33DAA9-CE26-4A01-B1FF-178596E4372A}" type="presOf" srcId="{DB927157-19CA-4FC1-B738-8B7501C12D3A}" destId="{BCC89F1A-628C-4501-92AF-EE3F83D5EE8C}" srcOrd="0" destOrd="1" presId="urn:microsoft.com/office/officeart/2005/8/layout/pList2"/>
    <dgm:cxn modelId="{FBC244AC-A9DE-4A5F-A738-FCC2E18F6418}" type="presOf" srcId="{12579CF7-90C9-4201-9478-51DEEF663409}" destId="{42248408-0DE9-422F-B114-7B4BD448C869}" srcOrd="0" destOrd="2" presId="urn:microsoft.com/office/officeart/2005/8/layout/pList2"/>
    <dgm:cxn modelId="{CB57AFAE-9E07-4B5D-A297-785924D0F46F}" type="presOf" srcId="{59DA02BA-3D06-442C-BB8F-445D715E2AA6}" destId="{42248408-0DE9-422F-B114-7B4BD448C869}" srcOrd="0" destOrd="1" presId="urn:microsoft.com/office/officeart/2005/8/layout/pList2"/>
    <dgm:cxn modelId="{0906BCB4-D61F-4EEC-AE7A-4601F8C89FAC}" srcId="{F236010A-31DD-4ECA-90D0-CE4DA7AA013E}" destId="{DB927157-19CA-4FC1-B738-8B7501C12D3A}" srcOrd="0" destOrd="0" parTransId="{05547849-F8A3-4AB6-BBCE-F19CD9384BD5}" sibTransId="{6427509E-D18C-4094-AABD-F4CE0FD0A6DF}"/>
    <dgm:cxn modelId="{757ACBB7-FFD9-48BB-A365-7ACD5DEE7AB8}" srcId="{4B226BF4-3977-46D2-833E-9D892ED06B27}" destId="{F236010A-31DD-4ECA-90D0-CE4DA7AA013E}" srcOrd="0" destOrd="0" parTransId="{0548BC3A-F3E8-4F1B-B318-94B028433820}" sibTransId="{BC9712D3-B848-4557-9D5E-09D5ED5EF65B}"/>
    <dgm:cxn modelId="{7C2F60BA-CF74-47B0-A516-EE4DD606F453}" srcId="{E958E4D4-937D-4436-AF49-DB40D0943A83}" destId="{048C2F48-92A4-4928-8803-F27AB4ECDE61}" srcOrd="2" destOrd="0" parTransId="{C09A87C2-FA6C-4ACB-A618-A799E24154A5}" sibTransId="{A7C94961-EFA1-482C-8107-1B61557C7678}"/>
    <dgm:cxn modelId="{B79416BC-A119-4502-9B75-B09100E306FD}" type="presOf" srcId="{88C9763B-164D-47C0-9EA7-C479A9B2FB5E}" destId="{9031A0C1-2D01-4705-8D1E-A47FAB92409E}" srcOrd="0" destOrd="4" presId="urn:microsoft.com/office/officeart/2005/8/layout/pList2"/>
    <dgm:cxn modelId="{74D087BE-EFD3-4597-A8D3-39B96137D861}" type="presOf" srcId="{E958E4D4-937D-4436-AF49-DB40D0943A83}" destId="{42248408-0DE9-422F-B114-7B4BD448C869}" srcOrd="0" destOrd="0" presId="urn:microsoft.com/office/officeart/2005/8/layout/pList2"/>
    <dgm:cxn modelId="{C000AABE-1A31-473A-8D69-CC01FB21C241}" srcId="{F236010A-31DD-4ECA-90D0-CE4DA7AA013E}" destId="{C4AD9CA7-D21C-40AC-91DB-FDE053122654}" srcOrd="2" destOrd="0" parTransId="{BC9F2395-3994-4E33-8627-C384BBB54F2A}" sibTransId="{86DC5C29-E7B5-4F9E-9698-0BB674A5B6F5}"/>
    <dgm:cxn modelId="{FDB736C0-9ED5-4DB5-A1B2-F9E6B0A2AA45}" srcId="{4B226BF4-3977-46D2-833E-9D892ED06B27}" destId="{E958E4D4-937D-4436-AF49-DB40D0943A83}" srcOrd="1" destOrd="0" parTransId="{44A9EF63-168C-4D8B-9531-F77F83F28474}" sibTransId="{C6117286-92F4-4207-ABB7-3EE8B71D8E4D}"/>
    <dgm:cxn modelId="{ABCF15C2-2366-4ED0-AEA9-6DFE01781D84}" type="presOf" srcId="{96346894-A59F-4CD2-9853-D99B553EB338}" destId="{9031A0C1-2D01-4705-8D1E-A47FAB92409E}" srcOrd="0" destOrd="1" presId="urn:microsoft.com/office/officeart/2005/8/layout/pList2"/>
    <dgm:cxn modelId="{78DF5CC5-9A26-4405-8576-BA84A040EF45}" type="presOf" srcId="{F21B691E-C047-42D8-8128-1B32DE47E2DD}" destId="{B1EEDE80-1851-4BA6-A05E-D6C8B0B51487}" srcOrd="0" destOrd="0" presId="urn:microsoft.com/office/officeart/2005/8/layout/pList2"/>
    <dgm:cxn modelId="{1CA0DFC9-8ACD-4CD8-8B92-806F5650DD7F}" srcId="{56AC7C96-87DD-4926-B0D6-27CC346E9E9D}" destId="{556BFE71-4D56-49C8-BCB5-D61BE51E4C02}" srcOrd="3" destOrd="0" parTransId="{1855A39E-18BC-4254-AD0E-D87332673ECA}" sibTransId="{10761DC8-207B-4A70-B77F-9F850210BD4F}"/>
    <dgm:cxn modelId="{3750F6CA-1CA7-41ED-B705-EBB0C279D2AD}" type="presOf" srcId="{B6D03647-89AA-49BE-B4AF-2B69ADB019C5}" destId="{BCC89F1A-628C-4501-92AF-EE3F83D5EE8C}" srcOrd="0" destOrd="2" presId="urn:microsoft.com/office/officeart/2005/8/layout/pList2"/>
    <dgm:cxn modelId="{C6B668CC-1C8A-4B09-861A-FD611654C257}" type="presOf" srcId="{556BFE71-4D56-49C8-BCB5-D61BE51E4C02}" destId="{5DD4C645-C6CA-4D57-AE4C-EC98031CC7E2}" srcOrd="0" destOrd="4" presId="urn:microsoft.com/office/officeart/2005/8/layout/pList2"/>
    <dgm:cxn modelId="{267CBDCD-C3AD-41E0-BA3E-09EF825CFCD3}" srcId="{56AC7C96-87DD-4926-B0D6-27CC346E9E9D}" destId="{D2674750-1085-48BC-A29C-301CA937B440}" srcOrd="1" destOrd="0" parTransId="{0AC9E227-B205-45FC-9D31-71FB48DA4314}" sibTransId="{C662B4BE-967E-4694-BD95-2EF04401D297}"/>
    <dgm:cxn modelId="{E8E245D0-73EF-4F37-B37D-09E5EB7CB3E4}" type="presOf" srcId="{C6117286-92F4-4207-ABB7-3EE8B71D8E4D}" destId="{3C5FE128-B01E-4EDE-8C80-3165328E028D}" srcOrd="0" destOrd="0" presId="urn:microsoft.com/office/officeart/2005/8/layout/pList2"/>
    <dgm:cxn modelId="{FA9CEDD9-1447-429D-A0C9-C919BF64278E}" type="presOf" srcId="{B8782566-66B2-4210-99E6-58DF54071309}" destId="{9031A0C1-2D01-4705-8D1E-A47FAB92409E}" srcOrd="0" destOrd="0" presId="urn:microsoft.com/office/officeart/2005/8/layout/pList2"/>
    <dgm:cxn modelId="{B1FD11DD-8395-49E3-B75E-98F161C725F4}" srcId="{5770BF63-91BD-484A-9E6C-7C078D988427}" destId="{B72EF475-7F25-4696-A7ED-6964BEAD827E}" srcOrd="3" destOrd="0" parTransId="{2607BC42-355B-401D-8937-750A7E1F1473}" sibTransId="{58FB04E9-64C8-4FC0-93BC-32347BD8F1BB}"/>
    <dgm:cxn modelId="{831A92E0-6927-4FF7-8699-9C77437F4C01}" type="presOf" srcId="{AB451A42-B737-4BEB-AFF6-AD5E92E78B23}" destId="{BCC89F1A-628C-4501-92AF-EE3F83D5EE8C}" srcOrd="0" destOrd="4" presId="urn:microsoft.com/office/officeart/2005/8/layout/pList2"/>
    <dgm:cxn modelId="{A10298E2-0661-4426-BDBC-7F239251A013}" type="presOf" srcId="{6F3FBF09-DDD2-42D8-B972-88296A1DB667}" destId="{5DD4C645-C6CA-4D57-AE4C-EC98031CC7E2}" srcOrd="0" destOrd="1" presId="urn:microsoft.com/office/officeart/2005/8/layout/pList2"/>
    <dgm:cxn modelId="{F5EA7CE5-6929-40CC-B06B-EB785BEC1184}" type="presOf" srcId="{048C2F48-92A4-4928-8803-F27AB4ECDE61}" destId="{42248408-0DE9-422F-B114-7B4BD448C869}" srcOrd="0" destOrd="3" presId="urn:microsoft.com/office/officeart/2005/8/layout/pList2"/>
    <dgm:cxn modelId="{256360ED-F668-4A6E-88B3-FAE6160FE2F6}" srcId="{5770BF63-91BD-484A-9E6C-7C078D988427}" destId="{0AA7D611-9A5D-4A98-A61B-BECE4C5F3047}" srcOrd="1" destOrd="0" parTransId="{1721B7B7-9287-4D1A-8483-BF2963BAD37C}" sibTransId="{A51F1B95-245B-465C-8115-A8050D369C8C}"/>
    <dgm:cxn modelId="{6A52FBF3-82CF-4442-8758-60DDE0E38CA3}" type="presOf" srcId="{76E613C7-B82A-4841-89DF-62F24C286DE5}" destId="{BCC89F1A-628C-4501-92AF-EE3F83D5EE8C}" srcOrd="0" destOrd="5" presId="urn:microsoft.com/office/officeart/2005/8/layout/pList2"/>
    <dgm:cxn modelId="{DD7585F9-C6BF-4E8C-ADED-F5F1BC2C45FA}" srcId="{B8782566-66B2-4210-99E6-58DF54071309}" destId="{17153FC8-53B3-4FF6-A6E2-39B7CF619DAD}" srcOrd="1" destOrd="0" parTransId="{1976FDF7-2EBC-470F-BEDA-DE33EA22CFFC}" sibTransId="{A46B4235-1000-427F-8F8E-EF36C53FDB56}"/>
    <dgm:cxn modelId="{19DA2EFA-995F-4198-848C-E8FB68343DE3}" srcId="{E958E4D4-937D-4436-AF49-DB40D0943A83}" destId="{59DA02BA-3D06-442C-BB8F-445D715E2AA6}" srcOrd="0" destOrd="0" parTransId="{BC58DD9D-7652-4C4C-A710-DAA018E15EB5}" sibTransId="{A05FCAEB-405D-4881-80B3-2697D2385438}"/>
    <dgm:cxn modelId="{A9FBCBCB-9FB7-4632-A23F-76B1A6567CD0}" type="presParOf" srcId="{E56D81EC-B1D1-44BC-B846-D4BA20E802E1}" destId="{B6ECE2BD-5728-484C-BAFB-FE65F7E8254B}" srcOrd="0" destOrd="0" presId="urn:microsoft.com/office/officeart/2005/8/layout/pList2"/>
    <dgm:cxn modelId="{D7F40173-19BF-4A2A-AAE6-1C45CCCA076E}" type="presParOf" srcId="{E56D81EC-B1D1-44BC-B846-D4BA20E802E1}" destId="{7E56D2C7-FE30-412A-AFB4-4CC5B758E775}" srcOrd="1" destOrd="0" presId="urn:microsoft.com/office/officeart/2005/8/layout/pList2"/>
    <dgm:cxn modelId="{5367339A-59C4-4B8E-AB6F-CB43906BB1EF}" type="presParOf" srcId="{7E56D2C7-FE30-412A-AFB4-4CC5B758E775}" destId="{862B1402-3B9B-400B-AD2E-2F0737C9A800}" srcOrd="0" destOrd="0" presId="urn:microsoft.com/office/officeart/2005/8/layout/pList2"/>
    <dgm:cxn modelId="{0C4683CB-EC29-41C5-BFF8-FE6652DC90D8}" type="presParOf" srcId="{862B1402-3B9B-400B-AD2E-2F0737C9A800}" destId="{BCC89F1A-628C-4501-92AF-EE3F83D5EE8C}" srcOrd="0" destOrd="0" presId="urn:microsoft.com/office/officeart/2005/8/layout/pList2"/>
    <dgm:cxn modelId="{915D8BD2-A975-42E3-A65C-0815FAE9C2C0}" type="presParOf" srcId="{862B1402-3B9B-400B-AD2E-2F0737C9A800}" destId="{718B8304-6549-4256-B804-D8302E7EC652}" srcOrd="1" destOrd="0" presId="urn:microsoft.com/office/officeart/2005/8/layout/pList2"/>
    <dgm:cxn modelId="{DAC9A315-C17A-48C8-A46D-8501FF89E096}" type="presParOf" srcId="{862B1402-3B9B-400B-AD2E-2F0737C9A800}" destId="{F4BC0D34-9E87-484F-8B61-BE5360A7A8A5}" srcOrd="2" destOrd="0" presId="urn:microsoft.com/office/officeart/2005/8/layout/pList2"/>
    <dgm:cxn modelId="{68E1216A-3E56-46EE-8372-EB33153DF51D}" type="presParOf" srcId="{7E56D2C7-FE30-412A-AFB4-4CC5B758E775}" destId="{E3CD8297-BD00-4435-A3E4-FAE69CB22FEE}" srcOrd="1" destOrd="0" presId="urn:microsoft.com/office/officeart/2005/8/layout/pList2"/>
    <dgm:cxn modelId="{B8780AC1-F353-4943-86C6-58549DC60F2F}" type="presParOf" srcId="{7E56D2C7-FE30-412A-AFB4-4CC5B758E775}" destId="{087308A4-FF68-4A8A-B451-A6DA214E963F}" srcOrd="2" destOrd="0" presId="urn:microsoft.com/office/officeart/2005/8/layout/pList2"/>
    <dgm:cxn modelId="{02136B86-D7C9-4845-97C1-B08A67EFAA13}" type="presParOf" srcId="{087308A4-FF68-4A8A-B451-A6DA214E963F}" destId="{42248408-0DE9-422F-B114-7B4BD448C869}" srcOrd="0" destOrd="0" presId="urn:microsoft.com/office/officeart/2005/8/layout/pList2"/>
    <dgm:cxn modelId="{BAC29FDA-F243-49F8-9D39-7F5849D8A8F7}" type="presParOf" srcId="{087308A4-FF68-4A8A-B451-A6DA214E963F}" destId="{E6B3B314-96F6-4C7A-8FC5-672FEC856AE2}" srcOrd="1" destOrd="0" presId="urn:microsoft.com/office/officeart/2005/8/layout/pList2"/>
    <dgm:cxn modelId="{C0E7C0AD-EB1C-4343-AF6E-A45BFF055167}" type="presParOf" srcId="{087308A4-FF68-4A8A-B451-A6DA214E963F}" destId="{EC60E1D6-5275-46F1-B135-BAA117F22AAE}" srcOrd="2" destOrd="0" presId="urn:microsoft.com/office/officeart/2005/8/layout/pList2"/>
    <dgm:cxn modelId="{37AD7885-1B48-46EB-BBBD-EF7E0C7AFBD7}" type="presParOf" srcId="{7E56D2C7-FE30-412A-AFB4-4CC5B758E775}" destId="{3C5FE128-B01E-4EDE-8C80-3165328E028D}" srcOrd="3" destOrd="0" presId="urn:microsoft.com/office/officeart/2005/8/layout/pList2"/>
    <dgm:cxn modelId="{48112AD8-7E3E-4E82-8EED-1B6263AC1544}" type="presParOf" srcId="{7E56D2C7-FE30-412A-AFB4-4CC5B758E775}" destId="{91F02179-5CC9-431E-9295-E1E0F1C1870C}" srcOrd="4" destOrd="0" presId="urn:microsoft.com/office/officeart/2005/8/layout/pList2"/>
    <dgm:cxn modelId="{9C4DBF0E-4008-4FB1-85FE-D6B139BBB0BC}" type="presParOf" srcId="{91F02179-5CC9-431E-9295-E1E0F1C1870C}" destId="{CC9BAEEC-C22C-4D0A-8F67-069C1BD1FA9E}" srcOrd="0" destOrd="0" presId="urn:microsoft.com/office/officeart/2005/8/layout/pList2"/>
    <dgm:cxn modelId="{2B6487BF-D6B3-4D28-9011-86FB73968F63}" type="presParOf" srcId="{91F02179-5CC9-431E-9295-E1E0F1C1870C}" destId="{10734759-7CF7-42E4-BA0C-ECD13C02A1AE}" srcOrd="1" destOrd="0" presId="urn:microsoft.com/office/officeart/2005/8/layout/pList2"/>
    <dgm:cxn modelId="{8B3118F2-CBAD-4693-9D73-BE3EF1E976DC}" type="presParOf" srcId="{91F02179-5CC9-431E-9295-E1E0F1C1870C}" destId="{C8152308-F4FC-41C6-B62D-F1C74D73D4F7}" srcOrd="2" destOrd="0" presId="urn:microsoft.com/office/officeart/2005/8/layout/pList2"/>
    <dgm:cxn modelId="{1AE60CF1-60A9-480F-85B2-DD2CF604BF8C}" type="presParOf" srcId="{7E56D2C7-FE30-412A-AFB4-4CC5B758E775}" destId="{B1EEDE80-1851-4BA6-A05E-D6C8B0B51487}" srcOrd="5" destOrd="0" presId="urn:microsoft.com/office/officeart/2005/8/layout/pList2"/>
    <dgm:cxn modelId="{640AF466-ADF6-47E0-8A1C-98E99E5981C6}" type="presParOf" srcId="{7E56D2C7-FE30-412A-AFB4-4CC5B758E775}" destId="{79B197AC-7B0C-4B73-8C2F-36D6A7EB23D3}" srcOrd="6" destOrd="0" presId="urn:microsoft.com/office/officeart/2005/8/layout/pList2"/>
    <dgm:cxn modelId="{EF68272B-119A-4C5D-BFFD-7D36EB545954}" type="presParOf" srcId="{79B197AC-7B0C-4B73-8C2F-36D6A7EB23D3}" destId="{5DD4C645-C6CA-4D57-AE4C-EC98031CC7E2}" srcOrd="0" destOrd="0" presId="urn:microsoft.com/office/officeart/2005/8/layout/pList2"/>
    <dgm:cxn modelId="{BF45C187-2160-43F8-AA55-BEE2A7D0B23F}" type="presParOf" srcId="{79B197AC-7B0C-4B73-8C2F-36D6A7EB23D3}" destId="{61952483-1E9F-415D-BA21-02C0E8928515}" srcOrd="1" destOrd="0" presId="urn:microsoft.com/office/officeart/2005/8/layout/pList2"/>
    <dgm:cxn modelId="{D07A4177-49D1-4ED8-8B0D-8ACCAA6954D2}" type="presParOf" srcId="{79B197AC-7B0C-4B73-8C2F-36D6A7EB23D3}" destId="{AE5A9F28-611A-408E-9DA2-8B8BC0012C0D}" srcOrd="2" destOrd="0" presId="urn:microsoft.com/office/officeart/2005/8/layout/pList2"/>
    <dgm:cxn modelId="{29FCD935-6A12-4059-8BCC-08E151755321}" type="presParOf" srcId="{7E56D2C7-FE30-412A-AFB4-4CC5B758E775}" destId="{5FE6CDD3-C7BB-450C-BE2B-7168E9A7CA3F}" srcOrd="7" destOrd="0" presId="urn:microsoft.com/office/officeart/2005/8/layout/pList2"/>
    <dgm:cxn modelId="{D549FCFF-AC26-423D-92E4-9B6C9240EB18}" type="presParOf" srcId="{7E56D2C7-FE30-412A-AFB4-4CC5B758E775}" destId="{1A84FEAD-B8CD-4C78-B1AE-8A58DD9533C4}" srcOrd="8" destOrd="0" presId="urn:microsoft.com/office/officeart/2005/8/layout/pList2"/>
    <dgm:cxn modelId="{0F00808A-EBD0-4C85-9725-34F571D1B1B4}" type="presParOf" srcId="{1A84FEAD-B8CD-4C78-B1AE-8A58DD9533C4}" destId="{9031A0C1-2D01-4705-8D1E-A47FAB92409E}" srcOrd="0" destOrd="0" presId="urn:microsoft.com/office/officeart/2005/8/layout/pList2"/>
    <dgm:cxn modelId="{D7035B97-FC22-4705-B266-FE37D9C0A67D}" type="presParOf" srcId="{1A84FEAD-B8CD-4C78-B1AE-8A58DD9533C4}" destId="{59AEFA36-84FC-4F7D-BE27-C3F857D65F6B}" srcOrd="1" destOrd="0" presId="urn:microsoft.com/office/officeart/2005/8/layout/pList2"/>
    <dgm:cxn modelId="{87D6D169-43BF-4B07-A447-3A27660827AB}" type="presParOf" srcId="{1A84FEAD-B8CD-4C78-B1AE-8A58DD9533C4}" destId="{8C67A273-D6B6-45EE-887C-086416D5F9F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CA50D-E861-4564-8208-B3CD4C470937}">
      <dsp:nvSpPr>
        <dsp:cNvPr id="0" name=""/>
        <dsp:cNvSpPr/>
      </dsp:nvSpPr>
      <dsp:spPr>
        <a:xfrm>
          <a:off x="4535" y="293681"/>
          <a:ext cx="2062103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 err="1"/>
            <a:t>Vemala</a:t>
          </a:r>
          <a:endParaRPr lang="fi-FI" sz="1600" kern="1200"/>
        </a:p>
      </dsp:txBody>
      <dsp:txXfrm>
        <a:off x="4535" y="293681"/>
        <a:ext cx="2062103" cy="460800"/>
      </dsp:txXfrm>
    </dsp:sp>
    <dsp:sp modelId="{25A34149-DC0B-4F42-A556-8221C2478ED6}">
      <dsp:nvSpPr>
        <dsp:cNvPr id="0" name=""/>
        <dsp:cNvSpPr/>
      </dsp:nvSpPr>
      <dsp:spPr>
        <a:xfrm>
          <a:off x="426893" y="754481"/>
          <a:ext cx="2062103" cy="299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Syntyvä kuormitus syntylähteittäin – keskiarvo viimeisen 10 vuoden ajalta tai skenaario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Vesistönkuvaus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Kalibroitu ravinteiden </a:t>
          </a:r>
          <a:r>
            <a:rPr lang="fi-FI" sz="1600" kern="1200" err="1"/>
            <a:t>retentiokerroin</a:t>
          </a:r>
          <a:r>
            <a:rPr lang="fi-FI" sz="1600" kern="1200"/>
            <a:t> jokaiselle järvelle</a:t>
          </a:r>
        </a:p>
      </dsp:txBody>
      <dsp:txXfrm>
        <a:off x="487290" y="814878"/>
        <a:ext cx="1941309" cy="2874406"/>
      </dsp:txXfrm>
    </dsp:sp>
    <dsp:sp modelId="{8507A309-1960-4412-8652-C933A5EA5658}">
      <dsp:nvSpPr>
        <dsp:cNvPr id="0" name=""/>
        <dsp:cNvSpPr/>
      </dsp:nvSpPr>
      <dsp:spPr>
        <a:xfrm>
          <a:off x="2379246" y="267379"/>
          <a:ext cx="662727" cy="513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2379246" y="370060"/>
        <a:ext cx="508706" cy="308042"/>
      </dsp:txXfrm>
    </dsp:sp>
    <dsp:sp modelId="{CF2FADF8-69F6-4573-8FE6-751473B47A82}">
      <dsp:nvSpPr>
        <dsp:cNvPr id="0" name=""/>
        <dsp:cNvSpPr/>
      </dsp:nvSpPr>
      <dsp:spPr>
        <a:xfrm>
          <a:off x="3317068" y="293681"/>
          <a:ext cx="2062103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baseline="0"/>
            <a:t>Käsittelyohjelma</a:t>
          </a:r>
          <a:endParaRPr lang="fi-FI" sz="1600" kern="1200"/>
        </a:p>
      </dsp:txBody>
      <dsp:txXfrm>
        <a:off x="3317068" y="293681"/>
        <a:ext cx="2062103" cy="460800"/>
      </dsp:txXfrm>
    </dsp:sp>
    <dsp:sp modelId="{05920ED0-1D3F-415B-8D02-67B260777A03}">
      <dsp:nvSpPr>
        <dsp:cNvPr id="0" name=""/>
        <dsp:cNvSpPr/>
      </dsp:nvSpPr>
      <dsp:spPr>
        <a:xfrm>
          <a:off x="3739427" y="754481"/>
          <a:ext cx="2062103" cy="299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Lähtötiedot haetaan </a:t>
          </a:r>
          <a:r>
            <a:rPr lang="fi-FI" sz="1600" kern="1200" err="1"/>
            <a:t>Vemalasta</a:t>
          </a:r>
          <a:r>
            <a:rPr lang="fi-FI" sz="1600" kern="1200"/>
            <a:t> automaattisesti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Käsittelee lähtötietoja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Tulostaa tarvittavat tiedot ja kaavat </a:t>
          </a:r>
          <a:r>
            <a:rPr lang="fi-FI" sz="1600" kern="1200" err="1"/>
            <a:t>excel-tiedostoon</a:t>
          </a:r>
          <a:endParaRPr lang="fi-FI" sz="1600" kern="1200"/>
        </a:p>
      </dsp:txBody>
      <dsp:txXfrm>
        <a:off x="3799824" y="814878"/>
        <a:ext cx="1941309" cy="2874406"/>
      </dsp:txXfrm>
    </dsp:sp>
    <dsp:sp modelId="{68C51739-0F1D-4874-8494-92ECB1AA35A7}">
      <dsp:nvSpPr>
        <dsp:cNvPr id="0" name=""/>
        <dsp:cNvSpPr/>
      </dsp:nvSpPr>
      <dsp:spPr>
        <a:xfrm>
          <a:off x="5691780" y="267379"/>
          <a:ext cx="662727" cy="5134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/>
        </a:p>
      </dsp:txBody>
      <dsp:txXfrm>
        <a:off x="5691780" y="370060"/>
        <a:ext cx="508706" cy="308042"/>
      </dsp:txXfrm>
    </dsp:sp>
    <dsp:sp modelId="{3444C363-02C1-4DC0-AFA3-1CA6179AFD21}">
      <dsp:nvSpPr>
        <dsp:cNvPr id="0" name=""/>
        <dsp:cNvSpPr/>
      </dsp:nvSpPr>
      <dsp:spPr>
        <a:xfrm>
          <a:off x="6629602" y="293681"/>
          <a:ext cx="2062103" cy="69120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baseline="0"/>
            <a:t>Excel-työkalu</a:t>
          </a:r>
          <a:endParaRPr lang="fi-FI" sz="1600" b="1" kern="1200"/>
        </a:p>
      </dsp:txBody>
      <dsp:txXfrm>
        <a:off x="6629602" y="293681"/>
        <a:ext cx="2062103" cy="460800"/>
      </dsp:txXfrm>
    </dsp:sp>
    <dsp:sp modelId="{25408E4C-5104-4C5C-AD1E-BEEEA57C11AB}">
      <dsp:nvSpPr>
        <dsp:cNvPr id="0" name=""/>
        <dsp:cNvSpPr/>
      </dsp:nvSpPr>
      <dsp:spPr>
        <a:xfrm>
          <a:off x="7051961" y="754481"/>
          <a:ext cx="2062103" cy="299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Noudetaan </a:t>
          </a:r>
          <a:r>
            <a:rPr lang="fi-FI" sz="1600" kern="1200" err="1"/>
            <a:t>Vemalan</a:t>
          </a:r>
          <a:r>
            <a:rPr lang="fi-FI" sz="1600" kern="1200"/>
            <a:t> käyttöliittymästä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Toimii itsenäisesti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Laskee ainetasetta vesistössä</a:t>
          </a:r>
        </a:p>
      </dsp:txBody>
      <dsp:txXfrm>
        <a:off x="7112358" y="814878"/>
        <a:ext cx="1941309" cy="2874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E2BD-5728-484C-BAFB-FE65F7E8254B}">
      <dsp:nvSpPr>
        <dsp:cNvPr id="0" name=""/>
        <dsp:cNvSpPr/>
      </dsp:nvSpPr>
      <dsp:spPr>
        <a:xfrm>
          <a:off x="0" y="0"/>
          <a:ext cx="9464541" cy="27462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C0D34-9E87-484F-8B61-BE5360A7A8A5}">
      <dsp:nvSpPr>
        <dsp:cNvPr id="0" name=""/>
        <dsp:cNvSpPr/>
      </dsp:nvSpPr>
      <dsp:spPr>
        <a:xfrm>
          <a:off x="286977" y="366167"/>
          <a:ext cx="1646404" cy="20139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89" r="-18061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89F1A-628C-4501-92AF-EE3F83D5EE8C}">
      <dsp:nvSpPr>
        <dsp:cNvPr id="0" name=""/>
        <dsp:cNvSpPr/>
      </dsp:nvSpPr>
      <dsp:spPr>
        <a:xfrm rot="10800000">
          <a:off x="286977" y="2746259"/>
          <a:ext cx="1646404" cy="33565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Laskentasivut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Fosfori, Typpi, Kiintoaine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Laskee kuormituksen kulkeutumista järvi-uoma –verkossa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Antaa lisätietoa kuormituksen syntymisestä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Yleistä tietoa järvestä/uomasta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>
              <a:latin typeface="Century Gothic"/>
            </a:rPr>
            <a:t>Alueella syntyvän kuormituksen arvot käyttäjän muokattavissa</a:t>
          </a:r>
        </a:p>
      </dsp:txBody>
      <dsp:txXfrm rot="10800000">
        <a:off x="337610" y="2746259"/>
        <a:ext cx="1545138" cy="3305906"/>
      </dsp:txXfrm>
    </dsp:sp>
    <dsp:sp modelId="{EC60E1D6-5275-46F1-B135-BAA117F22AAE}">
      <dsp:nvSpPr>
        <dsp:cNvPr id="0" name=""/>
        <dsp:cNvSpPr/>
      </dsp:nvSpPr>
      <dsp:spPr>
        <a:xfrm>
          <a:off x="2098022" y="366167"/>
          <a:ext cx="1646404" cy="20139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95" t="426" r="-186305" b="-42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48408-0DE9-422F-B114-7B4BD448C869}">
      <dsp:nvSpPr>
        <dsp:cNvPr id="0" name=""/>
        <dsp:cNvSpPr/>
      </dsp:nvSpPr>
      <dsp:spPr>
        <a:xfrm rot="10800000">
          <a:off x="2098022" y="2746259"/>
          <a:ext cx="1646404" cy="33565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Kuormitus-muutokset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Käyttäjän haluamat muutokset kuormitukseen muodossa </a:t>
          </a:r>
          <a:r>
            <a:rPr lang="fi-FI" sz="1100" kern="1200">
              <a:latin typeface="Times New Roman"/>
              <a:cs typeface="Times New Roman"/>
            </a:rPr>
            <a:t>±</a:t>
          </a:r>
          <a:r>
            <a:rPr lang="fi-FI" sz="1100" kern="1200"/>
            <a:t>kg/vuosi annetaan tällä sivulla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Muutos kopioituu laskentasivulle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Muutokset mahdollisia jakeittain ja järvi/uoma-kohtaisesti</a:t>
          </a:r>
        </a:p>
      </dsp:txBody>
      <dsp:txXfrm rot="10800000">
        <a:off x="2148655" y="2746259"/>
        <a:ext cx="1545138" cy="3305906"/>
      </dsp:txXfrm>
    </dsp:sp>
    <dsp:sp modelId="{C8152308-F4FC-41C6-B62D-F1C74D73D4F7}">
      <dsp:nvSpPr>
        <dsp:cNvPr id="0" name=""/>
        <dsp:cNvSpPr/>
      </dsp:nvSpPr>
      <dsp:spPr>
        <a:xfrm>
          <a:off x="3909068" y="366167"/>
          <a:ext cx="1646404" cy="20139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9628" t="1706" r="3628" b="-170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BAEEC-C22C-4D0A-8F67-069C1BD1FA9E}">
      <dsp:nvSpPr>
        <dsp:cNvPr id="0" name=""/>
        <dsp:cNvSpPr/>
      </dsp:nvSpPr>
      <dsp:spPr>
        <a:xfrm rot="10800000">
          <a:off x="3909068" y="2746259"/>
          <a:ext cx="1646404" cy="33565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Koonti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Antaa yhteenvedon kuormitukselle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Etsii laskentasivuilta halutun kohteen tulevan, syntyvän ja lähtevän kuorman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Kaikille aineille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Piirtää piirakka-diagrammeja kuormituksesta</a:t>
          </a:r>
        </a:p>
      </dsp:txBody>
      <dsp:txXfrm rot="10800000">
        <a:off x="3959701" y="2746259"/>
        <a:ext cx="1545138" cy="3305906"/>
      </dsp:txXfrm>
    </dsp:sp>
    <dsp:sp modelId="{AE5A9F28-611A-408E-9DA2-8B8BC0012C0D}">
      <dsp:nvSpPr>
        <dsp:cNvPr id="0" name=""/>
        <dsp:cNvSpPr/>
      </dsp:nvSpPr>
      <dsp:spPr>
        <a:xfrm>
          <a:off x="5720113" y="366167"/>
          <a:ext cx="1646404" cy="2013923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74" t="1279" r="-81026" b="-127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4C645-C6CA-4D57-AE4C-EC98031CC7E2}">
      <dsp:nvSpPr>
        <dsp:cNvPr id="0" name=""/>
        <dsp:cNvSpPr/>
      </dsp:nvSpPr>
      <dsp:spPr>
        <a:xfrm rot="10800000">
          <a:off x="5720113" y="2746259"/>
          <a:ext cx="1646404" cy="33565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Aluekoonti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Tietojen koonti 3. jakovaiheen tasolle</a:t>
          </a:r>
          <a:r>
            <a:rPr lang="fi-FI" sz="1100" kern="1200">
              <a:latin typeface="Century Gothic"/>
            </a:rPr>
            <a:t> 2. jakovaiheen alueella</a:t>
          </a:r>
          <a:endParaRPr lang="fi-FI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Kuormitussummia</a:t>
          </a:r>
          <a:r>
            <a:rPr lang="fi-FI" sz="1100" kern="1200" dirty="0">
              <a:latin typeface="Century Gothic"/>
            </a:rPr>
            <a:t>: syntyvä kuormitus, lähtevä kuormitus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/>
        </a:p>
      </dsp:txBody>
      <dsp:txXfrm rot="10800000">
        <a:off x="5770746" y="2746259"/>
        <a:ext cx="1545138" cy="3305906"/>
      </dsp:txXfrm>
    </dsp:sp>
    <dsp:sp modelId="{8C67A273-D6B6-45EE-887C-086416D5F9F7}">
      <dsp:nvSpPr>
        <dsp:cNvPr id="0" name=""/>
        <dsp:cNvSpPr/>
      </dsp:nvSpPr>
      <dsp:spPr>
        <a:xfrm>
          <a:off x="7531158" y="366167"/>
          <a:ext cx="1646404" cy="20139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1A0C1-2D01-4705-8D1E-A47FAB92409E}">
      <dsp:nvSpPr>
        <dsp:cNvPr id="0" name=""/>
        <dsp:cNvSpPr/>
      </dsp:nvSpPr>
      <dsp:spPr>
        <a:xfrm rot="10800000">
          <a:off x="7531158" y="2746259"/>
          <a:ext cx="1646404" cy="33565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Ohjeet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Versio ja pvm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Ohjeet työkalun käyttöön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/>
            <a:t>Lisätietoa </a:t>
          </a:r>
          <a:r>
            <a:rPr lang="fi-FI" sz="1100" kern="1200" err="1"/>
            <a:t>Vemalan</a:t>
          </a:r>
          <a:r>
            <a:rPr lang="fi-FI" sz="1100" kern="1200"/>
            <a:t> laskennasta</a:t>
          </a:r>
          <a:r>
            <a:rPr lang="fi-FI" sz="1100" kern="1200">
              <a:latin typeface="Century Gothic"/>
            </a:rPr>
            <a:t> -&gt;</a:t>
          </a:r>
          <a:r>
            <a:rPr lang="fi-FI" sz="1100" kern="1200"/>
            <a:t> linkkejä käyttöliittymään</a:t>
          </a:r>
        </a:p>
      </dsp:txBody>
      <dsp:txXfrm rot="10800000">
        <a:off x="7581791" y="2746259"/>
        <a:ext cx="1545138" cy="3305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D5253-14EE-4E65-80CC-B40CE8223C6C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C94B6-21AF-49D5-90A6-6B34E49BB83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090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5BCEB-61B8-AB60-B428-829B2127B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65F907-5CF5-EDE6-10F0-06AAC52F4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4BBDCF-E38D-DD7D-8BBA-5D262E3F2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AFA4A8-FC00-A61C-55A8-1988D2F1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6BFFE4-B912-13A3-4E83-781EAB5B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910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CE116F-A888-BBC9-E464-032B1076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8A5A1A-0D85-FB79-B253-53FDB908F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6E27C7-06A7-7D53-322F-A8AA32198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247992-6E46-3B7C-71CC-28845952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0725A7-49F9-67E8-D76A-421C5B767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9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61E0792-9CA7-E157-5D7B-B29EDE051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366786B-E1CD-CD5C-80C2-C4CC25B58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A9A42D4-74EC-A428-96B9-688DB2D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5693D7-0BD1-F896-2C79-56EEE731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FC978C-84F5-FCE8-509A-998552D6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98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81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1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528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0451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013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9629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1088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84BAD5-A09E-7750-6347-F96D4371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86354C-383D-A185-73BD-CE8C9DE9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433684-1F0A-A215-748B-F9ABE32B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1116D2-C38A-5CEF-DD91-201964A0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B98E66-9E6B-5DAE-50C7-02A9B6D1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90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0932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69439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98646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08879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75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35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52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6564-503C-4EA2-AC03-A1CA1CD94982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AB354-2C3F-4162-9569-81C42B197D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8997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91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3263301169"/>
      </p:ext>
    </p:extLst>
  </p:cSld>
  <p:clrMapOvr>
    <a:masterClrMapping/>
  </p:clrMapOvr>
  <p:transition>
    <p:fade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2FF052-3602-E22B-65B1-9200BD0F1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4531A82-0DDA-E947-C797-F4A5378B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BD46AD-387F-ED28-A29B-C10946AB5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FC4F18-0C31-43F4-0440-2E124ECB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34DEC6-E31E-FCEB-EF58-516FDE17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291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(+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1" cy="68580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353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11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4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3">
            <a:extLst>
              <a:ext uri="{FF2B5EF4-FFF2-40B4-BE49-F238E27FC236}">
                <a16:creationId xmlns:a16="http://schemas.microsoft.com/office/drawing/2014/main" id="{3FB360F8-ED7B-40BA-940E-F7341C2D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27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puna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A700FC5-081A-AC4B-ECD1-BCE99571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pic>
        <p:nvPicPr>
          <p:cNvPr id="18" name="Kuva">
            <a:extLst>
              <a:ext uri="{FF2B5EF4-FFF2-40B4-BE49-F238E27FC236}">
                <a16:creationId xmlns:a16="http://schemas.microsoft.com/office/drawing/2014/main" id="{EF98B83C-725F-0BAD-E4D4-D7A428027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3964837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sini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C2D76F7B-DB50-AA33-6FAA-94C18A533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20" r="-1"/>
          <a:stretch/>
        </p:blipFill>
        <p:spPr>
          <a:xfrm>
            <a:off x="0" y="0"/>
            <a:ext cx="4657590" cy="6858000"/>
          </a:xfrm>
          <a:prstGeom prst="rect">
            <a:avLst/>
          </a:prstGeom>
        </p:spPr>
      </p:pic>
      <p:pic>
        <p:nvPicPr>
          <p:cNvPr id="12" name="Kuva 5">
            <a:extLst>
              <a:ext uri="{FF2B5EF4-FFF2-40B4-BE49-F238E27FC236}">
                <a16:creationId xmlns:a16="http://schemas.microsoft.com/office/drawing/2014/main" id="{58E5BB7D-CD61-7F19-ACAC-FACD778F4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3107367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alkoinen (vihreä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3">
            <a:extLst>
              <a:ext uri="{FF2B5EF4-FFF2-40B4-BE49-F238E27FC236}">
                <a16:creationId xmlns:a16="http://schemas.microsoft.com/office/drawing/2014/main" id="{DE697451-B3D8-408E-562B-425A397F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424D59B0-B58F-7A98-7613-A901A2074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800" y="5756294"/>
            <a:ext cx="2765425" cy="734566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</p:spTree>
    <p:extLst>
      <p:ext uri="{BB962C8B-B14F-4D97-AF65-F5344CB8AC3E}">
        <p14:creationId xmlns:p14="http://schemas.microsoft.com/office/powerpoint/2010/main" val="3708800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D285F85B-6C66-4FAD-861C-9CF8C1529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3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4F81A1A5-CB22-4235-930D-3679B81E3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846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A87B0296-5404-4DE7-B3A6-60EE86F42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4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1AE6BF92-3028-4431-ADBC-1E9BB057A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7415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tumma, kaarikuva (vihreä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17198E08-DB3F-A08F-18BB-190D5C2AD4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B1CE9FC7-AFDF-BEB5-0F29-CEF485403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49880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Sukunimi, titteli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A50EBD2-4D93-49FC-921F-E533D3B5A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54176FD1-491F-4565-AD04-02D3E4A0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11000" cy="2626729"/>
          </a:xfrm>
          <a:custGeom>
            <a:avLst/>
            <a:gdLst>
              <a:gd name="connsiteX0" fmla="*/ 0 w 4211000"/>
              <a:gd name="connsiteY0" fmla="*/ 0 h 2626729"/>
              <a:gd name="connsiteX1" fmla="*/ 4211000 w 4211000"/>
              <a:gd name="connsiteY1" fmla="*/ 0 h 2626729"/>
              <a:gd name="connsiteX2" fmla="*/ 2537419 w 4211000"/>
              <a:gd name="connsiteY2" fmla="*/ 2401455 h 2626729"/>
              <a:gd name="connsiteX3" fmla="*/ 2288870 w 4211000"/>
              <a:gd name="connsiteY3" fmla="*/ 2626729 h 2626729"/>
              <a:gd name="connsiteX4" fmla="*/ 2103117 w 4211000"/>
              <a:gd name="connsiteY4" fmla="*/ 2466836 h 2626729"/>
              <a:gd name="connsiteX5" fmla="*/ 0 w 4211000"/>
              <a:gd name="connsiteY5" fmla="*/ 1263540 h 262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1000" h="2626729">
                <a:moveTo>
                  <a:pt x="0" y="0"/>
                </a:moveTo>
                <a:lnTo>
                  <a:pt x="4211000" y="0"/>
                </a:lnTo>
                <a:cubicBezTo>
                  <a:pt x="3829959" y="899818"/>
                  <a:pt x="3255676" y="1717413"/>
                  <a:pt x="2537419" y="2401455"/>
                </a:cubicBezTo>
                <a:lnTo>
                  <a:pt x="2288870" y="2626729"/>
                </a:lnTo>
                <a:lnTo>
                  <a:pt x="2103117" y="2466836"/>
                </a:lnTo>
                <a:cubicBezTo>
                  <a:pt x="1479755" y="1963705"/>
                  <a:pt x="770090" y="1553807"/>
                  <a:pt x="0" y="1263540"/>
                </a:cubicBezTo>
                <a:close/>
              </a:path>
            </a:pathLst>
          </a:custGeom>
          <a:solidFill>
            <a:schemeClr val="accent2"/>
          </a:solidFill>
          <a:ln w="6315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A9C61E1-211B-4C47-ACC9-7596D32F2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03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17E526-F056-2F07-2B58-C22B58BC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78F9AD-6A0E-0839-8603-85486CBDD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83AC1E-CD8B-7ACB-F3BF-CE36E3D79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3C733F-B1A8-8BB9-BEFE-422EE0F9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21F75E-B197-8021-71A4-BC2A94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418AE9D-EBDA-F634-E192-DE9028A6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276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illustration el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an image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clicking the icon below.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Instructions for cropping and scaling the image can be found on the instruction page at the beginning of the slide series.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to add an alt text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image.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first level of a list 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7487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052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en-US" dirty="0"/>
              <a:t>Add a title on two or three lines</a:t>
            </a:r>
            <a:endParaRPr lang="fi-FI" dirty="0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925916"/>
      </p:ext>
    </p:extLst>
  </p:cSld>
  <p:clrMapOvr>
    <a:masterClrMapping/>
  </p:clrMapOvr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0"/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14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11C1D0A0-B4E1-10DE-121D-A479D19B3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9" name="Kuva 2">
            <a:extLst>
              <a:ext uri="{FF2B5EF4-FFF2-40B4-BE49-F238E27FC236}">
                <a16:creationId xmlns:a16="http://schemas.microsoft.com/office/drawing/2014/main" id="{FA607794-4935-7662-5871-AD2ED2609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349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0" y="571499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0" y="1714500"/>
            <a:ext cx="5309056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A7CCBFD4-DB01-BC93-C9B2-24B252E8E11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774" y="1714500"/>
            <a:ext cx="5309055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06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CD2308A2-F97E-5E2C-0183-C452E3A78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44573" y="992282"/>
            <a:ext cx="3719613" cy="4487796"/>
          </a:xfrm>
          <a:custGeom>
            <a:avLst/>
            <a:gdLst>
              <a:gd name="connsiteX0" fmla="*/ 1570333 w 3133431"/>
              <a:gd name="connsiteY0" fmla="*/ 0 h 3780554"/>
              <a:gd name="connsiteX1" fmla="*/ 1725558 w 3133431"/>
              <a:gd name="connsiteY1" fmla="*/ 115881 h 3780554"/>
              <a:gd name="connsiteX2" fmla="*/ 3133431 w 3133431"/>
              <a:gd name="connsiteY2" fmla="*/ 2177043 h 3780554"/>
              <a:gd name="connsiteX3" fmla="*/ 1556626 w 3133431"/>
              <a:gd name="connsiteY3" fmla="*/ 3780554 h 3780554"/>
              <a:gd name="connsiteX4" fmla="*/ 1088242 w 3133431"/>
              <a:gd name="connsiteY4" fmla="*/ 3708341 h 3780554"/>
              <a:gd name="connsiteX5" fmla="*/ 957271 w 3133431"/>
              <a:gd name="connsiteY5" fmla="*/ 3659499 h 3780554"/>
              <a:gd name="connsiteX6" fmla="*/ 825816 w 3133431"/>
              <a:gd name="connsiteY6" fmla="*/ 3595005 h 3780554"/>
              <a:gd name="connsiteX7" fmla="*/ 0 w 3133431"/>
              <a:gd name="connsiteY7" fmla="*/ 2185316 h 3780554"/>
              <a:gd name="connsiteX8" fmla="*/ 1405344 w 3133431"/>
              <a:gd name="connsiteY8" fmla="*/ 126051 h 37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3431" h="3780554">
                <a:moveTo>
                  <a:pt x="1570333" y="0"/>
                </a:moveTo>
                <a:lnTo>
                  <a:pt x="1725558" y="115881"/>
                </a:lnTo>
                <a:cubicBezTo>
                  <a:pt x="1869680" y="223340"/>
                  <a:pt x="3133431" y="1194739"/>
                  <a:pt x="3133431" y="2177043"/>
                </a:cubicBezTo>
                <a:cubicBezTo>
                  <a:pt x="3133431" y="3061210"/>
                  <a:pt x="2426096" y="3780554"/>
                  <a:pt x="1556626" y="3780554"/>
                </a:cubicBezTo>
                <a:cubicBezTo>
                  <a:pt x="1393600" y="3780554"/>
                  <a:pt x="1236274" y="3755265"/>
                  <a:pt x="1088242" y="3708341"/>
                </a:cubicBezTo>
                <a:lnTo>
                  <a:pt x="957271" y="3659499"/>
                </a:lnTo>
                <a:lnTo>
                  <a:pt x="825816" y="3595005"/>
                </a:lnTo>
                <a:cubicBezTo>
                  <a:pt x="334326" y="3323141"/>
                  <a:pt x="0" y="2793181"/>
                  <a:pt x="0" y="2185316"/>
                </a:cubicBezTo>
                <a:cubicBezTo>
                  <a:pt x="0" y="1227349"/>
                  <a:pt x="1261382" y="236038"/>
                  <a:pt x="1405344" y="12605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76173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85CA3CB4-B9F2-C26C-C51E-36DE30878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87581" y="1071466"/>
            <a:ext cx="4106590" cy="4106590"/>
          </a:xfrm>
          <a:custGeom>
            <a:avLst/>
            <a:gdLst>
              <a:gd name="connsiteX0" fmla="*/ 1815963 w 3631926"/>
              <a:gd name="connsiteY0" fmla="*/ 0 h 3631926"/>
              <a:gd name="connsiteX1" fmla="*/ 3631926 w 3631926"/>
              <a:gd name="connsiteY1" fmla="*/ 1815963 h 3631926"/>
              <a:gd name="connsiteX2" fmla="*/ 1815963 w 3631926"/>
              <a:gd name="connsiteY2" fmla="*/ 3631926 h 3631926"/>
              <a:gd name="connsiteX3" fmla="*/ 0 w 3631926"/>
              <a:gd name="connsiteY3" fmla="*/ 1815963 h 3631926"/>
              <a:gd name="connsiteX4" fmla="*/ 1815963 w 3631926"/>
              <a:gd name="connsiteY4" fmla="*/ 0 h 363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926" h="3631926">
                <a:moveTo>
                  <a:pt x="1815963" y="0"/>
                </a:moveTo>
                <a:cubicBezTo>
                  <a:pt x="2818892" y="0"/>
                  <a:pt x="3631926" y="813034"/>
                  <a:pt x="3631926" y="1815963"/>
                </a:cubicBezTo>
                <a:cubicBezTo>
                  <a:pt x="3631926" y="2818892"/>
                  <a:pt x="2818892" y="3631926"/>
                  <a:pt x="1815963" y="3631926"/>
                </a:cubicBezTo>
                <a:cubicBezTo>
                  <a:pt x="813034" y="3631926"/>
                  <a:pt x="0" y="2818892"/>
                  <a:pt x="0" y="1815963"/>
                </a:cubicBezTo>
                <a:cubicBezTo>
                  <a:pt x="0" y="813034"/>
                  <a:pt x="813034" y="0"/>
                  <a:pt x="18159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  <a:lvl2pPr>
              <a:defRPr sz="1800"/>
            </a:lvl2pPr>
          </a:lstStyle>
          <a:p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457BF562-2053-6B66-1B5C-6BEB148A3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7F60B85-9F1C-AAD2-C3EB-EEA56A2B86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74714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3414B0AE-0FD8-CFD9-B09D-A34D75146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7738" y="1358958"/>
            <a:ext cx="4462741" cy="3780554"/>
          </a:xfrm>
          <a:custGeom>
            <a:avLst/>
            <a:gdLst>
              <a:gd name="connsiteX0" fmla="*/ 3197486 w 4447882"/>
              <a:gd name="connsiteY0" fmla="*/ 0 h 3767967"/>
              <a:gd name="connsiteX1" fmla="*/ 4447882 w 4447882"/>
              <a:gd name="connsiteY1" fmla="*/ 1250582 h 3767967"/>
              <a:gd name="connsiteX2" fmla="*/ 4430916 w 4447882"/>
              <a:gd name="connsiteY2" fmla="*/ 1444099 h 3767967"/>
              <a:gd name="connsiteX3" fmla="*/ 4047613 w 4447882"/>
              <a:gd name="connsiteY3" fmla="*/ 2330767 h 3767967"/>
              <a:gd name="connsiteX4" fmla="*/ 2348850 w 4447882"/>
              <a:gd name="connsiteY4" fmla="*/ 3697123 h 3767967"/>
              <a:gd name="connsiteX5" fmla="*/ 2217042 w 4447882"/>
              <a:gd name="connsiteY5" fmla="*/ 3767967 h 3767967"/>
              <a:gd name="connsiteX6" fmla="*/ 2085609 w 4447882"/>
              <a:gd name="connsiteY6" fmla="*/ 3696563 h 3767967"/>
              <a:gd name="connsiteX7" fmla="*/ 400081 w 4447882"/>
              <a:gd name="connsiteY7" fmla="*/ 2330953 h 3767967"/>
              <a:gd name="connsiteX8" fmla="*/ 16780 w 4447882"/>
              <a:gd name="connsiteY8" fmla="*/ 1444099 h 3767967"/>
              <a:gd name="connsiteX9" fmla="*/ 0 w 4447882"/>
              <a:gd name="connsiteY9" fmla="*/ 1254497 h 3767967"/>
              <a:gd name="connsiteX10" fmla="*/ 0 w 4447882"/>
              <a:gd name="connsiteY10" fmla="*/ 1252634 h 3767967"/>
              <a:gd name="connsiteX11" fmla="*/ 0 w 4447882"/>
              <a:gd name="connsiteY11" fmla="*/ 1250582 h 3767967"/>
              <a:gd name="connsiteX12" fmla="*/ 1163332 w 4447882"/>
              <a:gd name="connsiteY12" fmla="*/ 13983 h 3767967"/>
              <a:gd name="connsiteX13" fmla="*/ 1167621 w 4447882"/>
              <a:gd name="connsiteY13" fmla="*/ 13983 h 3767967"/>
              <a:gd name="connsiteX14" fmla="*/ 2190010 w 4447882"/>
              <a:gd name="connsiteY14" fmla="*/ 510822 h 3767967"/>
              <a:gd name="connsiteX15" fmla="*/ 3197486 w 4447882"/>
              <a:gd name="connsiteY15" fmla="*/ 0 h 37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7882" h="3767967">
                <a:moveTo>
                  <a:pt x="3197486" y="0"/>
                </a:moveTo>
                <a:cubicBezTo>
                  <a:pt x="3887096" y="0"/>
                  <a:pt x="4448068" y="560972"/>
                  <a:pt x="4447882" y="1250582"/>
                </a:cubicBezTo>
                <a:cubicBezTo>
                  <a:pt x="4447882" y="1306140"/>
                  <a:pt x="4442288" y="1369527"/>
                  <a:pt x="4430916" y="1444099"/>
                </a:cubicBezTo>
                <a:cubicBezTo>
                  <a:pt x="4382070" y="1763828"/>
                  <a:pt x="4249519" y="2070509"/>
                  <a:pt x="4047613" y="2330767"/>
                </a:cubicBezTo>
                <a:cubicBezTo>
                  <a:pt x="3450847" y="3099797"/>
                  <a:pt x="2393594" y="3673074"/>
                  <a:pt x="2348850" y="3697123"/>
                </a:cubicBezTo>
                <a:lnTo>
                  <a:pt x="2217042" y="3767967"/>
                </a:lnTo>
                <a:lnTo>
                  <a:pt x="2085609" y="3696563"/>
                </a:lnTo>
                <a:cubicBezTo>
                  <a:pt x="2041425" y="3672700"/>
                  <a:pt x="996290" y="3099423"/>
                  <a:pt x="400081" y="2330953"/>
                </a:cubicBezTo>
                <a:cubicBezTo>
                  <a:pt x="198177" y="2070695"/>
                  <a:pt x="65624" y="1764016"/>
                  <a:pt x="16780" y="1444099"/>
                </a:cubicBezTo>
                <a:cubicBezTo>
                  <a:pt x="5780" y="1371390"/>
                  <a:pt x="186" y="1309309"/>
                  <a:pt x="0" y="1254497"/>
                </a:cubicBezTo>
                <a:cubicBezTo>
                  <a:pt x="0" y="1253751"/>
                  <a:pt x="0" y="1253379"/>
                  <a:pt x="0" y="1252634"/>
                </a:cubicBezTo>
                <a:cubicBezTo>
                  <a:pt x="0" y="1251888"/>
                  <a:pt x="0" y="1250582"/>
                  <a:pt x="0" y="1250582"/>
                </a:cubicBezTo>
                <a:cubicBezTo>
                  <a:pt x="4289" y="567871"/>
                  <a:pt x="505976" y="24237"/>
                  <a:pt x="1163332" y="13983"/>
                </a:cubicBezTo>
                <a:cubicBezTo>
                  <a:pt x="1164638" y="13983"/>
                  <a:pt x="1166129" y="13983"/>
                  <a:pt x="1167621" y="13983"/>
                </a:cubicBezTo>
                <a:cubicBezTo>
                  <a:pt x="1568821" y="9323"/>
                  <a:pt x="1939259" y="203955"/>
                  <a:pt x="2190010" y="510822"/>
                </a:cubicBezTo>
                <a:cubicBezTo>
                  <a:pt x="2417829" y="201346"/>
                  <a:pt x="2784540" y="0"/>
                  <a:pt x="3197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91D925A1-C339-B7AD-E09F-851C16E312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F1BA9CAA-79ED-C8E2-2C7B-4744CC0500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74629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0DF876A1-E5D4-508F-65CF-525B5DEB7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02646" y="1046122"/>
            <a:ext cx="3540273" cy="4258077"/>
          </a:xfrm>
          <a:custGeom>
            <a:avLst/>
            <a:gdLst>
              <a:gd name="connsiteX0" fmla="*/ 1571621 w 3143250"/>
              <a:gd name="connsiteY0" fmla="*/ 0 h 3780556"/>
              <a:gd name="connsiteX1" fmla="*/ 3135450 w 3143250"/>
              <a:gd name="connsiteY1" fmla="*/ 1435375 h 3780556"/>
              <a:gd name="connsiteX2" fmla="*/ 3143250 w 3143250"/>
              <a:gd name="connsiteY2" fmla="*/ 1591942 h 3780556"/>
              <a:gd name="connsiteX3" fmla="*/ 3143250 w 3143250"/>
              <a:gd name="connsiteY3" fmla="*/ 1602777 h 3780556"/>
              <a:gd name="connsiteX4" fmla="*/ 3129422 w 3143250"/>
              <a:gd name="connsiteY4" fmla="*/ 1777823 h 3780556"/>
              <a:gd name="connsiteX5" fmla="*/ 1742554 w 3143250"/>
              <a:gd name="connsiteY5" fmla="*/ 3651528 h 3780556"/>
              <a:gd name="connsiteX6" fmla="*/ 1573669 w 3143250"/>
              <a:gd name="connsiteY6" fmla="*/ 3780556 h 3780556"/>
              <a:gd name="connsiteX7" fmla="*/ 1403207 w 3143250"/>
              <a:gd name="connsiteY7" fmla="*/ 3653418 h 3780556"/>
              <a:gd name="connsiteX8" fmla="*/ 13843 w 3143250"/>
              <a:gd name="connsiteY8" fmla="*/ 1781868 h 3780556"/>
              <a:gd name="connsiteX9" fmla="*/ 0 w 3143250"/>
              <a:gd name="connsiteY9" fmla="*/ 1602993 h 3780556"/>
              <a:gd name="connsiteX10" fmla="*/ 0 w 3143250"/>
              <a:gd name="connsiteY10" fmla="*/ 1591743 h 3780556"/>
              <a:gd name="connsiteX11" fmla="*/ 7790 w 3143250"/>
              <a:gd name="connsiteY11" fmla="*/ 1435375 h 3780556"/>
              <a:gd name="connsiteX12" fmla="*/ 1571621 w 3143250"/>
              <a:gd name="connsiteY12" fmla="*/ 0 h 378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3250" h="3780556">
                <a:moveTo>
                  <a:pt x="1571621" y="0"/>
                </a:moveTo>
                <a:cubicBezTo>
                  <a:pt x="2384246" y="0"/>
                  <a:pt x="3054805" y="630295"/>
                  <a:pt x="3135450" y="1435375"/>
                </a:cubicBezTo>
                <a:lnTo>
                  <a:pt x="3143250" y="1591942"/>
                </a:lnTo>
                <a:lnTo>
                  <a:pt x="3143250" y="1602777"/>
                </a:lnTo>
                <a:lnTo>
                  <a:pt x="3129422" y="1777823"/>
                </a:lnTo>
                <a:cubicBezTo>
                  <a:pt x="2990726" y="2673733"/>
                  <a:pt x="1876957" y="3548880"/>
                  <a:pt x="1742554" y="3651528"/>
                </a:cubicBezTo>
                <a:lnTo>
                  <a:pt x="1573669" y="3780556"/>
                </a:lnTo>
                <a:lnTo>
                  <a:pt x="1403207" y="3653418"/>
                </a:lnTo>
                <a:cubicBezTo>
                  <a:pt x="1268508" y="3552987"/>
                  <a:pt x="152783" y="2695562"/>
                  <a:pt x="13843" y="1781868"/>
                </a:cubicBezTo>
                <a:lnTo>
                  <a:pt x="0" y="1602993"/>
                </a:lnTo>
                <a:lnTo>
                  <a:pt x="0" y="1591743"/>
                </a:lnTo>
                <a:lnTo>
                  <a:pt x="7790" y="1435375"/>
                </a:lnTo>
                <a:cubicBezTo>
                  <a:pt x="88436" y="630295"/>
                  <a:pt x="758995" y="0"/>
                  <a:pt x="1571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0C21353-E662-A370-76E8-8B375D70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287405B4-BE24-E005-CD80-0EE4814FEC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7626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E5441-2842-DFFA-D434-73C06239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6ACFDB-94AD-B117-0046-10AB17038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8F13E5-34DA-9A18-915C-C8DF30267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A45EC5-9CC7-CCE4-3F0A-5EAE17851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CB1535-F09E-6C84-9B20-5D10E7E74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51F3677-AFC5-D4A6-BB53-7A817504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AF29080-91F9-906E-1F1F-F2333A7FD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E597969-96DF-75E6-E2B0-429342C8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647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913CA0B-44C9-CF29-C8D1-6423C991C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2873" y="1210782"/>
            <a:ext cx="4386956" cy="3896331"/>
          </a:xfrm>
          <a:custGeom>
            <a:avLst/>
            <a:gdLst>
              <a:gd name="connsiteX0" fmla="*/ 2673722 w 4218938"/>
              <a:gd name="connsiteY0" fmla="*/ 3269886 h 3747104"/>
              <a:gd name="connsiteX1" fmla="*/ 2912330 w 4218938"/>
              <a:gd name="connsiteY1" fmla="*/ 3508494 h 3747104"/>
              <a:gd name="connsiteX2" fmla="*/ 2673722 w 4218938"/>
              <a:gd name="connsiteY2" fmla="*/ 3747104 h 3747104"/>
              <a:gd name="connsiteX3" fmla="*/ 2435112 w 4218938"/>
              <a:gd name="connsiteY3" fmla="*/ 3508494 h 3747104"/>
              <a:gd name="connsiteX4" fmla="*/ 2673722 w 4218938"/>
              <a:gd name="connsiteY4" fmla="*/ 3269886 h 3747104"/>
              <a:gd name="connsiteX5" fmla="*/ 1635199 w 4218938"/>
              <a:gd name="connsiteY5" fmla="*/ 3269886 h 3747104"/>
              <a:gd name="connsiteX6" fmla="*/ 1873809 w 4218938"/>
              <a:gd name="connsiteY6" fmla="*/ 3508494 h 3747104"/>
              <a:gd name="connsiteX7" fmla="*/ 1635199 w 4218938"/>
              <a:gd name="connsiteY7" fmla="*/ 3747104 h 3747104"/>
              <a:gd name="connsiteX8" fmla="*/ 1396590 w 4218938"/>
              <a:gd name="connsiteY8" fmla="*/ 3508494 h 3747104"/>
              <a:gd name="connsiteX9" fmla="*/ 1635199 w 4218938"/>
              <a:gd name="connsiteY9" fmla="*/ 3269886 h 3747104"/>
              <a:gd name="connsiteX10" fmla="*/ 2019098 w 4218938"/>
              <a:gd name="connsiteY10" fmla="*/ 0 h 3747104"/>
              <a:gd name="connsiteX11" fmla="*/ 2036522 w 4218938"/>
              <a:gd name="connsiteY11" fmla="*/ 0 h 3747104"/>
              <a:gd name="connsiteX12" fmla="*/ 2209578 w 4218938"/>
              <a:gd name="connsiteY12" fmla="*/ 11529 h 3747104"/>
              <a:gd name="connsiteX13" fmla="*/ 3174210 w 4218938"/>
              <a:gd name="connsiteY13" fmla="*/ 741376 h 3747104"/>
              <a:gd name="connsiteX14" fmla="*/ 3260160 w 4218938"/>
              <a:gd name="connsiteY14" fmla="*/ 741376 h 3747104"/>
              <a:gd name="connsiteX15" fmla="*/ 4218938 w 4218938"/>
              <a:gd name="connsiteY15" fmla="*/ 1700156 h 3747104"/>
              <a:gd name="connsiteX16" fmla="*/ 4218782 w 4218938"/>
              <a:gd name="connsiteY16" fmla="*/ 1700467 h 3747104"/>
              <a:gd name="connsiteX17" fmla="*/ 3260003 w 4218938"/>
              <a:gd name="connsiteY17" fmla="*/ 2659246 h 3747104"/>
              <a:gd name="connsiteX18" fmla="*/ 958779 w 4218938"/>
              <a:gd name="connsiteY18" fmla="*/ 2659246 h 3747104"/>
              <a:gd name="connsiteX19" fmla="*/ 0 w 4218938"/>
              <a:gd name="connsiteY19" fmla="*/ 1700310 h 3747104"/>
              <a:gd name="connsiteX20" fmla="*/ 958779 w 4218938"/>
              <a:gd name="connsiteY20" fmla="*/ 741531 h 3747104"/>
              <a:gd name="connsiteX21" fmla="*/ 995704 w 4218938"/>
              <a:gd name="connsiteY21" fmla="*/ 741531 h 3747104"/>
              <a:gd name="connsiteX22" fmla="*/ 1849975 w 4218938"/>
              <a:gd name="connsiteY22" fmla="*/ 15806 h 374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18938" h="3747104">
                <a:moveTo>
                  <a:pt x="2673722" y="3269886"/>
                </a:moveTo>
                <a:cubicBezTo>
                  <a:pt x="2805437" y="3269886"/>
                  <a:pt x="2912330" y="3376779"/>
                  <a:pt x="2912330" y="3508494"/>
                </a:cubicBezTo>
                <a:cubicBezTo>
                  <a:pt x="2912330" y="3640210"/>
                  <a:pt x="2805437" y="3747104"/>
                  <a:pt x="2673722" y="3747104"/>
                </a:cubicBezTo>
                <a:cubicBezTo>
                  <a:pt x="2542005" y="3747104"/>
                  <a:pt x="2435112" y="3640210"/>
                  <a:pt x="2435112" y="3508494"/>
                </a:cubicBezTo>
                <a:cubicBezTo>
                  <a:pt x="2435112" y="3376779"/>
                  <a:pt x="2542005" y="3269886"/>
                  <a:pt x="2673722" y="3269886"/>
                </a:cubicBezTo>
                <a:close/>
                <a:moveTo>
                  <a:pt x="1635199" y="3269886"/>
                </a:moveTo>
                <a:cubicBezTo>
                  <a:pt x="1766914" y="3269886"/>
                  <a:pt x="1873809" y="3376779"/>
                  <a:pt x="1873809" y="3508494"/>
                </a:cubicBezTo>
                <a:cubicBezTo>
                  <a:pt x="1873809" y="3640210"/>
                  <a:pt x="1766914" y="3747104"/>
                  <a:pt x="1635199" y="3747104"/>
                </a:cubicBezTo>
                <a:cubicBezTo>
                  <a:pt x="1503484" y="3747104"/>
                  <a:pt x="1396590" y="3640210"/>
                  <a:pt x="1396590" y="3508494"/>
                </a:cubicBezTo>
                <a:cubicBezTo>
                  <a:pt x="1396590" y="3376779"/>
                  <a:pt x="1503484" y="3269886"/>
                  <a:pt x="1635199" y="3269886"/>
                </a:cubicBezTo>
                <a:close/>
                <a:moveTo>
                  <a:pt x="2019098" y="0"/>
                </a:moveTo>
                <a:lnTo>
                  <a:pt x="2036522" y="0"/>
                </a:lnTo>
                <a:lnTo>
                  <a:pt x="2209578" y="11529"/>
                </a:lnTo>
                <a:cubicBezTo>
                  <a:pt x="2624543" y="72097"/>
                  <a:pt x="2985789" y="354354"/>
                  <a:pt x="3174210" y="741376"/>
                </a:cubicBezTo>
                <a:lnTo>
                  <a:pt x="3260160" y="741376"/>
                </a:lnTo>
                <a:cubicBezTo>
                  <a:pt x="3788884" y="741376"/>
                  <a:pt x="4218938" y="1171431"/>
                  <a:pt x="4218938" y="1700156"/>
                </a:cubicBezTo>
                <a:lnTo>
                  <a:pt x="4218782" y="1700467"/>
                </a:lnTo>
                <a:cubicBezTo>
                  <a:pt x="4218782" y="2229192"/>
                  <a:pt x="3788728" y="2659246"/>
                  <a:pt x="3260003" y="2659246"/>
                </a:cubicBezTo>
                <a:lnTo>
                  <a:pt x="958779" y="2659246"/>
                </a:lnTo>
                <a:cubicBezTo>
                  <a:pt x="430054" y="2659246"/>
                  <a:pt x="0" y="2229035"/>
                  <a:pt x="0" y="1700310"/>
                </a:cubicBezTo>
                <a:cubicBezTo>
                  <a:pt x="0" y="1171586"/>
                  <a:pt x="430054" y="741531"/>
                  <a:pt x="958779" y="741531"/>
                </a:cubicBezTo>
                <a:lnTo>
                  <a:pt x="995704" y="741531"/>
                </a:lnTo>
                <a:cubicBezTo>
                  <a:pt x="1136340" y="363877"/>
                  <a:pt x="1453248" y="84690"/>
                  <a:pt x="1849975" y="15806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B8ED1808-2BF7-7846-718F-446C70C9CB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5F0934-939A-955F-8A4E-E6337B72A6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41686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C20113C1-3A1E-A727-A40B-2687A88C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16080" y="1345802"/>
            <a:ext cx="3566453" cy="3657496"/>
          </a:xfrm>
          <a:custGeom>
            <a:avLst/>
            <a:gdLst>
              <a:gd name="connsiteX0" fmla="*/ 1760916 w 3474428"/>
              <a:gd name="connsiteY0" fmla="*/ 0 h 3563122"/>
              <a:gd name="connsiteX1" fmla="*/ 3474428 w 3474428"/>
              <a:gd name="connsiteY1" fmla="*/ 1310652 h 3563122"/>
              <a:gd name="connsiteX2" fmla="*/ 3463196 w 3474428"/>
              <a:gd name="connsiteY2" fmla="*/ 3563122 h 3563122"/>
              <a:gd name="connsiteX3" fmla="*/ 2174181 w 3474428"/>
              <a:gd name="connsiteY3" fmla="*/ 3563122 h 3563122"/>
              <a:gd name="connsiteX4" fmla="*/ 2183264 w 3474428"/>
              <a:gd name="connsiteY4" fmla="*/ 2546479 h 3563122"/>
              <a:gd name="connsiteX5" fmla="*/ 2185081 w 3474428"/>
              <a:gd name="connsiteY5" fmla="*/ 2546479 h 3563122"/>
              <a:gd name="connsiteX6" fmla="*/ 1731680 w 3474428"/>
              <a:gd name="connsiteY6" fmla="*/ 2094400 h 3563122"/>
              <a:gd name="connsiteX7" fmla="*/ 1278279 w 3474428"/>
              <a:gd name="connsiteY7" fmla="*/ 2547800 h 3563122"/>
              <a:gd name="connsiteX8" fmla="*/ 1277948 w 3474428"/>
              <a:gd name="connsiteY8" fmla="*/ 2547800 h 3563122"/>
              <a:gd name="connsiteX9" fmla="*/ 1283894 w 3474428"/>
              <a:gd name="connsiteY9" fmla="*/ 3563122 h 3563122"/>
              <a:gd name="connsiteX10" fmla="*/ 0 w 3474428"/>
              <a:gd name="connsiteY10" fmla="*/ 3563122 h 3563122"/>
              <a:gd name="connsiteX11" fmla="*/ 0 w 3474428"/>
              <a:gd name="connsiteY11" fmla="*/ 1343191 h 3563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428" h="3563122">
                <a:moveTo>
                  <a:pt x="1760916" y="0"/>
                </a:moveTo>
                <a:lnTo>
                  <a:pt x="3474428" y="1310652"/>
                </a:lnTo>
                <a:lnTo>
                  <a:pt x="3463196" y="3563122"/>
                </a:lnTo>
                <a:lnTo>
                  <a:pt x="2174181" y="3563122"/>
                </a:lnTo>
                <a:cubicBezTo>
                  <a:pt x="2174181" y="3563122"/>
                  <a:pt x="2183264" y="2546479"/>
                  <a:pt x="2183264" y="2546479"/>
                </a:cubicBezTo>
                <a:lnTo>
                  <a:pt x="2185081" y="2546479"/>
                </a:lnTo>
                <a:cubicBezTo>
                  <a:pt x="2184421" y="2296737"/>
                  <a:pt x="1982083" y="2094400"/>
                  <a:pt x="1731680" y="2094400"/>
                </a:cubicBezTo>
                <a:cubicBezTo>
                  <a:pt x="1481277" y="2094400"/>
                  <a:pt x="1278279" y="2297397"/>
                  <a:pt x="1278279" y="2547800"/>
                </a:cubicBezTo>
                <a:lnTo>
                  <a:pt x="1277948" y="2547800"/>
                </a:lnTo>
                <a:lnTo>
                  <a:pt x="1283894" y="3563122"/>
                </a:lnTo>
                <a:lnTo>
                  <a:pt x="0" y="3563122"/>
                </a:lnTo>
                <a:lnTo>
                  <a:pt x="0" y="134319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 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 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9D155B5-4174-10C8-115B-B9D61F974B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710BA9C9-CE48-68F1-9BC0-820A9E5DC2E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7160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, sisältö ja kuvituselementt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169AB7E-C761-156E-F906-8C03230B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98581" y="1850065"/>
            <a:ext cx="3994479" cy="2965354"/>
          </a:xfrm>
          <a:custGeom>
            <a:avLst/>
            <a:gdLst>
              <a:gd name="connsiteX0" fmla="*/ 355267 w 3513838"/>
              <a:gd name="connsiteY0" fmla="*/ 1939502 h 2608544"/>
              <a:gd name="connsiteX1" fmla="*/ 540513 w 3513838"/>
              <a:gd name="connsiteY1" fmla="*/ 2202652 h 2608544"/>
              <a:gd name="connsiteX2" fmla="*/ 693024 w 3513838"/>
              <a:gd name="connsiteY2" fmla="*/ 2260764 h 2608544"/>
              <a:gd name="connsiteX3" fmla="*/ 693024 w 3513838"/>
              <a:gd name="connsiteY3" fmla="*/ 2261272 h 2608544"/>
              <a:gd name="connsiteX4" fmla="*/ 1114395 w 3513838"/>
              <a:gd name="connsiteY4" fmla="*/ 2072092 h 2608544"/>
              <a:gd name="connsiteX5" fmla="*/ 1168445 w 3513838"/>
              <a:gd name="connsiteY5" fmla="*/ 1939629 h 2608544"/>
              <a:gd name="connsiteX6" fmla="*/ 1289490 w 3513838"/>
              <a:gd name="connsiteY6" fmla="*/ 1939629 h 2608544"/>
              <a:gd name="connsiteX7" fmla="*/ 1289490 w 3513838"/>
              <a:gd name="connsiteY7" fmla="*/ 1940897 h 2608544"/>
              <a:gd name="connsiteX8" fmla="*/ 1443270 w 3513838"/>
              <a:gd name="connsiteY8" fmla="*/ 1940897 h 2608544"/>
              <a:gd name="connsiteX9" fmla="*/ 1836093 w 3513838"/>
              <a:gd name="connsiteY9" fmla="*/ 2333720 h 2608544"/>
              <a:gd name="connsiteX10" fmla="*/ 2228788 w 3513838"/>
              <a:gd name="connsiteY10" fmla="*/ 1942166 h 2608544"/>
              <a:gd name="connsiteX11" fmla="*/ 2228535 w 3513838"/>
              <a:gd name="connsiteY11" fmla="*/ 1940009 h 2608544"/>
              <a:gd name="connsiteX12" fmla="*/ 2579360 w 3513838"/>
              <a:gd name="connsiteY12" fmla="*/ 1939629 h 2608544"/>
              <a:gd name="connsiteX13" fmla="*/ 2764606 w 3513838"/>
              <a:gd name="connsiteY13" fmla="*/ 2202779 h 2608544"/>
              <a:gd name="connsiteX14" fmla="*/ 2917118 w 3513838"/>
              <a:gd name="connsiteY14" fmla="*/ 2260891 h 2608544"/>
              <a:gd name="connsiteX15" fmla="*/ 2917118 w 3513838"/>
              <a:gd name="connsiteY15" fmla="*/ 2261398 h 2608544"/>
              <a:gd name="connsiteX16" fmla="*/ 3338488 w 3513838"/>
              <a:gd name="connsiteY16" fmla="*/ 2072219 h 2608544"/>
              <a:gd name="connsiteX17" fmla="*/ 3392540 w 3513838"/>
              <a:gd name="connsiteY17" fmla="*/ 1939755 h 2608544"/>
              <a:gd name="connsiteX18" fmla="*/ 3513548 w 3513838"/>
              <a:gd name="connsiteY18" fmla="*/ 1939755 h 2608544"/>
              <a:gd name="connsiteX19" fmla="*/ 3501475 w 3513838"/>
              <a:gd name="connsiteY19" fmla="*/ 2067248 h 2608544"/>
              <a:gd name="connsiteX20" fmla="*/ 2917118 w 3513838"/>
              <a:gd name="connsiteY20" fmla="*/ 2575429 h 2608544"/>
              <a:gd name="connsiteX21" fmla="*/ 2914833 w 3513838"/>
              <a:gd name="connsiteY21" fmla="*/ 2575429 h 2608544"/>
              <a:gd name="connsiteX22" fmla="*/ 2387516 w 3513838"/>
              <a:gd name="connsiteY22" fmla="*/ 2316845 h 2608544"/>
              <a:gd name="connsiteX23" fmla="*/ 1836093 w 3513838"/>
              <a:gd name="connsiteY23" fmla="*/ 2608544 h 2608544"/>
              <a:gd name="connsiteX24" fmla="*/ 1229348 w 3513838"/>
              <a:gd name="connsiteY24" fmla="*/ 2219019 h 2608544"/>
              <a:gd name="connsiteX25" fmla="*/ 693024 w 3513838"/>
              <a:gd name="connsiteY25" fmla="*/ 2575429 h 2608544"/>
              <a:gd name="connsiteX26" fmla="*/ 690739 w 3513838"/>
              <a:gd name="connsiteY26" fmla="*/ 2575429 h 2608544"/>
              <a:gd name="connsiteX27" fmla="*/ 4441 w 3513838"/>
              <a:gd name="connsiteY27" fmla="*/ 1939882 h 2608544"/>
              <a:gd name="connsiteX28" fmla="*/ 3513584 w 3513838"/>
              <a:gd name="connsiteY28" fmla="*/ 1939374 h 2608544"/>
              <a:gd name="connsiteX29" fmla="*/ 3513584 w 3513838"/>
              <a:gd name="connsiteY29" fmla="*/ 1939755 h 2608544"/>
              <a:gd name="connsiteX30" fmla="*/ 3513548 w 3513838"/>
              <a:gd name="connsiteY30" fmla="*/ 1939755 h 2608544"/>
              <a:gd name="connsiteX31" fmla="*/ 350825 w 3513838"/>
              <a:gd name="connsiteY31" fmla="*/ 968736 h 2608544"/>
              <a:gd name="connsiteX32" fmla="*/ 536071 w 3513838"/>
              <a:gd name="connsiteY32" fmla="*/ 1231886 h 2608544"/>
              <a:gd name="connsiteX33" fmla="*/ 688583 w 3513838"/>
              <a:gd name="connsiteY33" fmla="*/ 1289998 h 2608544"/>
              <a:gd name="connsiteX34" fmla="*/ 688583 w 3513838"/>
              <a:gd name="connsiteY34" fmla="*/ 1290506 h 2608544"/>
              <a:gd name="connsiteX35" fmla="*/ 1109954 w 3513838"/>
              <a:gd name="connsiteY35" fmla="*/ 1101326 h 2608544"/>
              <a:gd name="connsiteX36" fmla="*/ 1164006 w 3513838"/>
              <a:gd name="connsiteY36" fmla="*/ 968736 h 2608544"/>
              <a:gd name="connsiteX37" fmla="*/ 1285049 w 3513838"/>
              <a:gd name="connsiteY37" fmla="*/ 968736 h 2608544"/>
              <a:gd name="connsiteX38" fmla="*/ 1285049 w 3513838"/>
              <a:gd name="connsiteY38" fmla="*/ 970385 h 2608544"/>
              <a:gd name="connsiteX39" fmla="*/ 1443523 w 3513838"/>
              <a:gd name="connsiteY39" fmla="*/ 970385 h 2608544"/>
              <a:gd name="connsiteX40" fmla="*/ 1836346 w 3513838"/>
              <a:gd name="connsiteY40" fmla="*/ 1363208 h 2608544"/>
              <a:gd name="connsiteX41" fmla="*/ 2229042 w 3513838"/>
              <a:gd name="connsiteY41" fmla="*/ 971400 h 2608544"/>
              <a:gd name="connsiteX42" fmla="*/ 2228662 w 3513838"/>
              <a:gd name="connsiteY42" fmla="*/ 969117 h 2608544"/>
              <a:gd name="connsiteX43" fmla="*/ 2579488 w 3513838"/>
              <a:gd name="connsiteY43" fmla="*/ 968736 h 2608544"/>
              <a:gd name="connsiteX44" fmla="*/ 2764734 w 3513838"/>
              <a:gd name="connsiteY44" fmla="*/ 1231886 h 2608544"/>
              <a:gd name="connsiteX45" fmla="*/ 2917244 w 3513838"/>
              <a:gd name="connsiteY45" fmla="*/ 1289998 h 2608544"/>
              <a:gd name="connsiteX46" fmla="*/ 2917244 w 3513838"/>
              <a:gd name="connsiteY46" fmla="*/ 1290506 h 2608544"/>
              <a:gd name="connsiteX47" fmla="*/ 3338615 w 3513838"/>
              <a:gd name="connsiteY47" fmla="*/ 1101326 h 2608544"/>
              <a:gd name="connsiteX48" fmla="*/ 3392667 w 3513838"/>
              <a:gd name="connsiteY48" fmla="*/ 968736 h 2608544"/>
              <a:gd name="connsiteX49" fmla="*/ 3513710 w 3513838"/>
              <a:gd name="connsiteY49" fmla="*/ 968736 h 2608544"/>
              <a:gd name="connsiteX50" fmla="*/ 2917244 w 3513838"/>
              <a:gd name="connsiteY50" fmla="*/ 1604663 h 2608544"/>
              <a:gd name="connsiteX51" fmla="*/ 2914961 w 3513838"/>
              <a:gd name="connsiteY51" fmla="*/ 1604663 h 2608544"/>
              <a:gd name="connsiteX52" fmla="*/ 2387771 w 3513838"/>
              <a:gd name="connsiteY52" fmla="*/ 1346206 h 2608544"/>
              <a:gd name="connsiteX53" fmla="*/ 1836219 w 3513838"/>
              <a:gd name="connsiteY53" fmla="*/ 1638160 h 2608544"/>
              <a:gd name="connsiteX54" fmla="*/ 1227065 w 3513838"/>
              <a:gd name="connsiteY54" fmla="*/ 1243433 h 2608544"/>
              <a:gd name="connsiteX55" fmla="*/ 688456 w 3513838"/>
              <a:gd name="connsiteY55" fmla="*/ 1604663 h 2608544"/>
              <a:gd name="connsiteX56" fmla="*/ 686172 w 3513838"/>
              <a:gd name="connsiteY56" fmla="*/ 1604663 h 2608544"/>
              <a:gd name="connsiteX57" fmla="*/ 686426 w 3513838"/>
              <a:gd name="connsiteY57" fmla="*/ 1604790 h 2608544"/>
              <a:gd name="connsiteX58" fmla="*/ 0 w 3513838"/>
              <a:gd name="connsiteY58" fmla="*/ 969117 h 2608544"/>
              <a:gd name="connsiteX59" fmla="*/ 353617 w 3513838"/>
              <a:gd name="connsiteY59" fmla="*/ 0 h 2608544"/>
              <a:gd name="connsiteX60" fmla="*/ 538863 w 3513838"/>
              <a:gd name="connsiteY60" fmla="*/ 263152 h 2608544"/>
              <a:gd name="connsiteX61" fmla="*/ 691374 w 3513838"/>
              <a:gd name="connsiteY61" fmla="*/ 321263 h 2608544"/>
              <a:gd name="connsiteX62" fmla="*/ 691374 w 3513838"/>
              <a:gd name="connsiteY62" fmla="*/ 321770 h 2608544"/>
              <a:gd name="connsiteX63" fmla="*/ 1112746 w 3513838"/>
              <a:gd name="connsiteY63" fmla="*/ 132590 h 2608544"/>
              <a:gd name="connsiteX64" fmla="*/ 1166796 w 3513838"/>
              <a:gd name="connsiteY64" fmla="*/ 127 h 2608544"/>
              <a:gd name="connsiteX65" fmla="*/ 1168066 w 3513838"/>
              <a:gd name="connsiteY65" fmla="*/ 127 h 2608544"/>
              <a:gd name="connsiteX66" fmla="*/ 1443015 w 3513838"/>
              <a:gd name="connsiteY66" fmla="*/ 127 h 2608544"/>
              <a:gd name="connsiteX67" fmla="*/ 1835838 w 3513838"/>
              <a:gd name="connsiteY67" fmla="*/ 392950 h 2608544"/>
              <a:gd name="connsiteX68" fmla="*/ 2228535 w 3513838"/>
              <a:gd name="connsiteY68" fmla="*/ 127 h 2608544"/>
              <a:gd name="connsiteX69" fmla="*/ 2503486 w 3513838"/>
              <a:gd name="connsiteY69" fmla="*/ 127 h 2608544"/>
              <a:gd name="connsiteX70" fmla="*/ 2579360 w 3513838"/>
              <a:gd name="connsiteY70" fmla="*/ 127 h 2608544"/>
              <a:gd name="connsiteX71" fmla="*/ 2764860 w 3513838"/>
              <a:gd name="connsiteY71" fmla="*/ 263405 h 2608544"/>
              <a:gd name="connsiteX72" fmla="*/ 2917370 w 3513838"/>
              <a:gd name="connsiteY72" fmla="*/ 321517 h 2608544"/>
              <a:gd name="connsiteX73" fmla="*/ 2917370 w 3513838"/>
              <a:gd name="connsiteY73" fmla="*/ 322024 h 2608544"/>
              <a:gd name="connsiteX74" fmla="*/ 3338743 w 3513838"/>
              <a:gd name="connsiteY74" fmla="*/ 132845 h 2608544"/>
              <a:gd name="connsiteX75" fmla="*/ 3392793 w 3513838"/>
              <a:gd name="connsiteY75" fmla="*/ 255 h 2608544"/>
              <a:gd name="connsiteX76" fmla="*/ 3513838 w 3513838"/>
              <a:gd name="connsiteY76" fmla="*/ 255 h 2608544"/>
              <a:gd name="connsiteX77" fmla="*/ 2917370 w 3513838"/>
              <a:gd name="connsiteY77" fmla="*/ 636182 h 2608544"/>
              <a:gd name="connsiteX78" fmla="*/ 2915087 w 3513838"/>
              <a:gd name="connsiteY78" fmla="*/ 636182 h 2608544"/>
              <a:gd name="connsiteX79" fmla="*/ 2387009 w 3513838"/>
              <a:gd name="connsiteY79" fmla="*/ 376709 h 2608544"/>
              <a:gd name="connsiteX80" fmla="*/ 1835838 w 3513838"/>
              <a:gd name="connsiteY80" fmla="*/ 667901 h 2608544"/>
              <a:gd name="connsiteX81" fmla="*/ 1228714 w 3513838"/>
              <a:gd name="connsiteY81" fmla="*/ 277616 h 2608544"/>
              <a:gd name="connsiteX82" fmla="*/ 691374 w 3513838"/>
              <a:gd name="connsiteY82" fmla="*/ 636054 h 2608544"/>
              <a:gd name="connsiteX83" fmla="*/ 689090 w 3513838"/>
              <a:gd name="connsiteY83" fmla="*/ 636054 h 2608544"/>
              <a:gd name="connsiteX84" fmla="*/ 2664 w 3513838"/>
              <a:gd name="connsiteY84" fmla="*/ 508 h 260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513838" h="2608544">
                <a:moveTo>
                  <a:pt x="355267" y="1939502"/>
                </a:moveTo>
                <a:cubicBezTo>
                  <a:pt x="378486" y="2044686"/>
                  <a:pt x="442053" y="2140861"/>
                  <a:pt x="540513" y="2202652"/>
                </a:cubicBezTo>
                <a:cubicBezTo>
                  <a:pt x="588601" y="2232851"/>
                  <a:pt x="640368" y="2251882"/>
                  <a:pt x="693024" y="2260764"/>
                </a:cubicBezTo>
                <a:lnTo>
                  <a:pt x="693024" y="2261272"/>
                </a:lnTo>
                <a:cubicBezTo>
                  <a:pt x="853781" y="2288171"/>
                  <a:pt x="1022407" y="2218766"/>
                  <a:pt x="1114395" y="2072092"/>
                </a:cubicBezTo>
                <a:cubicBezTo>
                  <a:pt x="1140660" y="2030221"/>
                  <a:pt x="1158549" y="1985432"/>
                  <a:pt x="1168445" y="1939629"/>
                </a:cubicBezTo>
                <a:lnTo>
                  <a:pt x="1289490" y="1939629"/>
                </a:lnTo>
                <a:cubicBezTo>
                  <a:pt x="1289490" y="1939629"/>
                  <a:pt x="1289490" y="1940389"/>
                  <a:pt x="1289490" y="1940897"/>
                </a:cubicBezTo>
                <a:lnTo>
                  <a:pt x="1443270" y="1940897"/>
                </a:lnTo>
                <a:cubicBezTo>
                  <a:pt x="1443270" y="2157483"/>
                  <a:pt x="1619507" y="2333720"/>
                  <a:pt x="1836093" y="2333720"/>
                </a:cubicBezTo>
                <a:cubicBezTo>
                  <a:pt x="2052298" y="2333720"/>
                  <a:pt x="2228154" y="2158117"/>
                  <a:pt x="2228788" y="1942166"/>
                </a:cubicBezTo>
                <a:cubicBezTo>
                  <a:pt x="2228788" y="1941404"/>
                  <a:pt x="2228535" y="1940770"/>
                  <a:pt x="2228535" y="1940009"/>
                </a:cubicBezTo>
                <a:lnTo>
                  <a:pt x="2579360" y="1939629"/>
                </a:lnTo>
                <a:cubicBezTo>
                  <a:pt x="2602580" y="2044812"/>
                  <a:pt x="2666146" y="2140989"/>
                  <a:pt x="2764606" y="2202779"/>
                </a:cubicBezTo>
                <a:cubicBezTo>
                  <a:pt x="2812694" y="2232977"/>
                  <a:pt x="2864462" y="2252009"/>
                  <a:pt x="2917118" y="2260891"/>
                </a:cubicBezTo>
                <a:lnTo>
                  <a:pt x="2917118" y="2261398"/>
                </a:lnTo>
                <a:cubicBezTo>
                  <a:pt x="3077876" y="2288297"/>
                  <a:pt x="3246500" y="2218893"/>
                  <a:pt x="3338488" y="2072219"/>
                </a:cubicBezTo>
                <a:cubicBezTo>
                  <a:pt x="3364753" y="2030349"/>
                  <a:pt x="3382643" y="1985559"/>
                  <a:pt x="3392540" y="1939755"/>
                </a:cubicBezTo>
                <a:lnTo>
                  <a:pt x="3513548" y="1939755"/>
                </a:lnTo>
                <a:lnTo>
                  <a:pt x="3501475" y="2067248"/>
                </a:lnTo>
                <a:cubicBezTo>
                  <a:pt x="3446769" y="2355982"/>
                  <a:pt x="3212543" y="2570765"/>
                  <a:pt x="2917118" y="2575429"/>
                </a:cubicBezTo>
                <a:cubicBezTo>
                  <a:pt x="2916356" y="2575429"/>
                  <a:pt x="2915595" y="2575429"/>
                  <a:pt x="2914833" y="2575429"/>
                </a:cubicBezTo>
                <a:cubicBezTo>
                  <a:pt x="2707510" y="2577966"/>
                  <a:pt x="2516174" y="2476334"/>
                  <a:pt x="2387516" y="2316845"/>
                </a:cubicBezTo>
                <a:cubicBezTo>
                  <a:pt x="2267107" y="2492829"/>
                  <a:pt x="2064859" y="2608544"/>
                  <a:pt x="1836093" y="2608544"/>
                </a:cubicBezTo>
                <a:cubicBezTo>
                  <a:pt x="1567106" y="2608544"/>
                  <a:pt x="1335041" y="2448675"/>
                  <a:pt x="1229348" y="2219019"/>
                </a:cubicBezTo>
                <a:cubicBezTo>
                  <a:pt x="1133934" y="2428247"/>
                  <a:pt x="933843" y="2571748"/>
                  <a:pt x="693024" y="2575429"/>
                </a:cubicBezTo>
                <a:cubicBezTo>
                  <a:pt x="692262" y="2575429"/>
                  <a:pt x="691501" y="2575429"/>
                  <a:pt x="690739" y="2575429"/>
                </a:cubicBezTo>
                <a:cubicBezTo>
                  <a:pt x="347020" y="2579488"/>
                  <a:pt x="47073" y="2298193"/>
                  <a:pt x="4441" y="1939882"/>
                </a:cubicBezTo>
                <a:close/>
                <a:moveTo>
                  <a:pt x="3513584" y="1939374"/>
                </a:moveTo>
                <a:lnTo>
                  <a:pt x="3513584" y="1939755"/>
                </a:lnTo>
                <a:lnTo>
                  <a:pt x="3513548" y="1939755"/>
                </a:lnTo>
                <a:close/>
                <a:moveTo>
                  <a:pt x="350825" y="968736"/>
                </a:moveTo>
                <a:cubicBezTo>
                  <a:pt x="374045" y="1073920"/>
                  <a:pt x="437612" y="1170096"/>
                  <a:pt x="536071" y="1231886"/>
                </a:cubicBezTo>
                <a:cubicBezTo>
                  <a:pt x="584033" y="1262085"/>
                  <a:pt x="635927" y="1281116"/>
                  <a:pt x="688583" y="1289998"/>
                </a:cubicBezTo>
                <a:lnTo>
                  <a:pt x="688583" y="1290506"/>
                </a:lnTo>
                <a:cubicBezTo>
                  <a:pt x="849341" y="1317405"/>
                  <a:pt x="1017839" y="1248001"/>
                  <a:pt x="1109954" y="1101326"/>
                </a:cubicBezTo>
                <a:cubicBezTo>
                  <a:pt x="1136218" y="1059328"/>
                  <a:pt x="1154108" y="1014540"/>
                  <a:pt x="1164006" y="968736"/>
                </a:cubicBezTo>
                <a:lnTo>
                  <a:pt x="1285049" y="968736"/>
                </a:lnTo>
                <a:cubicBezTo>
                  <a:pt x="1285049" y="969244"/>
                  <a:pt x="1285049" y="970385"/>
                  <a:pt x="1285049" y="970385"/>
                </a:cubicBezTo>
                <a:lnTo>
                  <a:pt x="1443523" y="970385"/>
                </a:lnTo>
                <a:cubicBezTo>
                  <a:pt x="1443523" y="1186971"/>
                  <a:pt x="1619761" y="1363208"/>
                  <a:pt x="1836346" y="1363208"/>
                </a:cubicBezTo>
                <a:cubicBezTo>
                  <a:pt x="2052551" y="1363208"/>
                  <a:pt x="2228535" y="1187605"/>
                  <a:pt x="2229042" y="971400"/>
                </a:cubicBezTo>
                <a:cubicBezTo>
                  <a:pt x="2228916" y="970640"/>
                  <a:pt x="2228662" y="969878"/>
                  <a:pt x="2228662" y="969117"/>
                </a:cubicBezTo>
                <a:lnTo>
                  <a:pt x="2579488" y="968736"/>
                </a:lnTo>
                <a:cubicBezTo>
                  <a:pt x="2602706" y="1073920"/>
                  <a:pt x="2666274" y="1170096"/>
                  <a:pt x="2764734" y="1231886"/>
                </a:cubicBezTo>
                <a:cubicBezTo>
                  <a:pt x="2812694" y="1262085"/>
                  <a:pt x="2864588" y="1281116"/>
                  <a:pt x="2917244" y="1289998"/>
                </a:cubicBezTo>
                <a:lnTo>
                  <a:pt x="2917244" y="1290506"/>
                </a:lnTo>
                <a:cubicBezTo>
                  <a:pt x="3078002" y="1317405"/>
                  <a:pt x="3246500" y="1248001"/>
                  <a:pt x="3338615" y="1101326"/>
                </a:cubicBezTo>
                <a:cubicBezTo>
                  <a:pt x="3364880" y="1059328"/>
                  <a:pt x="3382770" y="1014540"/>
                  <a:pt x="3392667" y="968736"/>
                </a:cubicBezTo>
                <a:lnTo>
                  <a:pt x="3513710" y="968736"/>
                </a:lnTo>
                <a:cubicBezTo>
                  <a:pt x="3512569" y="1319688"/>
                  <a:pt x="3254874" y="1599461"/>
                  <a:pt x="2917244" y="1604663"/>
                </a:cubicBezTo>
                <a:cubicBezTo>
                  <a:pt x="2916484" y="1604663"/>
                  <a:pt x="2915722" y="1604663"/>
                  <a:pt x="2914961" y="1604663"/>
                </a:cubicBezTo>
                <a:cubicBezTo>
                  <a:pt x="2707637" y="1607074"/>
                  <a:pt x="2516427" y="1505696"/>
                  <a:pt x="2387771" y="1346206"/>
                </a:cubicBezTo>
                <a:cubicBezTo>
                  <a:pt x="2267488" y="1522318"/>
                  <a:pt x="2065112" y="1638160"/>
                  <a:pt x="1836219" y="1638160"/>
                </a:cubicBezTo>
                <a:cubicBezTo>
                  <a:pt x="1565202" y="1638160"/>
                  <a:pt x="1331615" y="1475879"/>
                  <a:pt x="1227065" y="1243433"/>
                </a:cubicBezTo>
                <a:cubicBezTo>
                  <a:pt x="1132539" y="1455325"/>
                  <a:pt x="931179" y="1600984"/>
                  <a:pt x="688456" y="1604663"/>
                </a:cubicBezTo>
                <a:cubicBezTo>
                  <a:pt x="687694" y="1604663"/>
                  <a:pt x="686934" y="1604663"/>
                  <a:pt x="686172" y="1604663"/>
                </a:cubicBezTo>
                <a:lnTo>
                  <a:pt x="686426" y="1604790"/>
                </a:lnTo>
                <a:cubicBezTo>
                  <a:pt x="342705" y="1608850"/>
                  <a:pt x="42632" y="1327429"/>
                  <a:pt x="0" y="969117"/>
                </a:cubicBezTo>
                <a:close/>
                <a:moveTo>
                  <a:pt x="353617" y="0"/>
                </a:moveTo>
                <a:cubicBezTo>
                  <a:pt x="376837" y="105184"/>
                  <a:pt x="440404" y="201360"/>
                  <a:pt x="538863" y="263152"/>
                </a:cubicBezTo>
                <a:cubicBezTo>
                  <a:pt x="586824" y="293349"/>
                  <a:pt x="638719" y="312382"/>
                  <a:pt x="691374" y="321263"/>
                </a:cubicBezTo>
                <a:lnTo>
                  <a:pt x="691374" y="321770"/>
                </a:lnTo>
                <a:cubicBezTo>
                  <a:pt x="852132" y="348669"/>
                  <a:pt x="1020630" y="279265"/>
                  <a:pt x="1112746" y="132590"/>
                </a:cubicBezTo>
                <a:cubicBezTo>
                  <a:pt x="1139009" y="90594"/>
                  <a:pt x="1156900" y="45804"/>
                  <a:pt x="1166796" y="127"/>
                </a:cubicBezTo>
                <a:lnTo>
                  <a:pt x="1168066" y="127"/>
                </a:lnTo>
                <a:lnTo>
                  <a:pt x="1443015" y="127"/>
                </a:lnTo>
                <a:cubicBezTo>
                  <a:pt x="1443015" y="216713"/>
                  <a:pt x="1619254" y="392950"/>
                  <a:pt x="1835838" y="392950"/>
                </a:cubicBezTo>
                <a:cubicBezTo>
                  <a:pt x="2052298" y="392950"/>
                  <a:pt x="2228535" y="216713"/>
                  <a:pt x="2228535" y="127"/>
                </a:cubicBezTo>
                <a:lnTo>
                  <a:pt x="2503486" y="127"/>
                </a:lnTo>
                <a:lnTo>
                  <a:pt x="2579360" y="127"/>
                </a:lnTo>
                <a:cubicBezTo>
                  <a:pt x="2602580" y="105312"/>
                  <a:pt x="2666146" y="201487"/>
                  <a:pt x="2764860" y="263405"/>
                </a:cubicBezTo>
                <a:cubicBezTo>
                  <a:pt x="2812821" y="293602"/>
                  <a:pt x="2864716" y="312635"/>
                  <a:pt x="2917370" y="321517"/>
                </a:cubicBezTo>
                <a:lnTo>
                  <a:pt x="2917370" y="322024"/>
                </a:lnTo>
                <a:cubicBezTo>
                  <a:pt x="3078129" y="348923"/>
                  <a:pt x="3246627" y="279519"/>
                  <a:pt x="3338743" y="132845"/>
                </a:cubicBezTo>
                <a:cubicBezTo>
                  <a:pt x="3365006" y="90847"/>
                  <a:pt x="3382897" y="46058"/>
                  <a:pt x="3392793" y="255"/>
                </a:cubicBezTo>
                <a:lnTo>
                  <a:pt x="3513838" y="255"/>
                </a:lnTo>
                <a:cubicBezTo>
                  <a:pt x="3512696" y="351206"/>
                  <a:pt x="3255002" y="630978"/>
                  <a:pt x="2917370" y="636182"/>
                </a:cubicBezTo>
                <a:cubicBezTo>
                  <a:pt x="2916610" y="636182"/>
                  <a:pt x="2915848" y="636182"/>
                  <a:pt x="2915087" y="636182"/>
                </a:cubicBezTo>
                <a:cubicBezTo>
                  <a:pt x="2707256" y="638719"/>
                  <a:pt x="2515666" y="536707"/>
                  <a:pt x="2387009" y="376709"/>
                </a:cubicBezTo>
                <a:cubicBezTo>
                  <a:pt x="2266599" y="552312"/>
                  <a:pt x="2064478" y="667901"/>
                  <a:pt x="1835838" y="667901"/>
                </a:cubicBezTo>
                <a:cubicBezTo>
                  <a:pt x="1566598" y="667901"/>
                  <a:pt x="1334279" y="507650"/>
                  <a:pt x="1228714" y="277616"/>
                </a:cubicBezTo>
                <a:cubicBezTo>
                  <a:pt x="1133681" y="487985"/>
                  <a:pt x="932955" y="632374"/>
                  <a:pt x="691374" y="636054"/>
                </a:cubicBezTo>
                <a:cubicBezTo>
                  <a:pt x="690613" y="636054"/>
                  <a:pt x="689851" y="636054"/>
                  <a:pt x="689090" y="636054"/>
                </a:cubicBezTo>
                <a:cubicBezTo>
                  <a:pt x="345371" y="640242"/>
                  <a:pt x="45296" y="358819"/>
                  <a:pt x="2664" y="50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800">
                <a:solidFill>
                  <a:srgbClr val="FF0000"/>
                </a:solidFill>
              </a:defRPr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i-FI" dirty="0"/>
              <a:t>Lisää kuva napsauttamalla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  <a:p>
            <a:endParaRPr lang="fi-FI" dirty="0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D05048C3-7FA6-3884-A3E9-700D49D2C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499"/>
            <a:ext cx="5888750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DA603E91-F656-12B5-2562-5589767A6D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69" y="2048747"/>
            <a:ext cx="5888749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57966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7C80A9E-A3B7-A6AF-80F7-86AFC224A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5655076" cy="685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fi-FI" dirty="0"/>
            </a:br>
            <a:r>
              <a:rPr lang="fi-FI" dirty="0"/>
              <a:t>Lisää kuva napsauttamalla </a:t>
            </a:r>
            <a:br>
              <a:rPr lang="fi-FI" dirty="0"/>
            </a:br>
            <a:r>
              <a:rPr lang="fi-FI" dirty="0"/>
              <a:t>keskellä näkyvää kuvaketta.</a:t>
            </a:r>
            <a:br>
              <a:rPr lang="fi-FI" dirty="0"/>
            </a:br>
            <a:r>
              <a:rPr lang="fi-FI" dirty="0"/>
              <a:t>Ohjeet kuvan rajaamiseen ja skaalaamiseen löytyvät diasarjan alussa olevalta ohjesivulta.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538C098E-3E44-B9F0-FC60-C2CF26355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5391" y="571499"/>
            <a:ext cx="5224437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1A7FEF0-1E42-E87F-44AE-D7AF91FB143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5390" y="2048747"/>
            <a:ext cx="5224437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018669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A7AA0FC4-980B-BFAC-EA98-9BC5BB2E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5E40DAB-D981-7D68-5629-60F3AB80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3921"/>
            <a:ext cx="4688271" cy="5594460"/>
          </a:xfrm>
          <a:custGeom>
            <a:avLst/>
            <a:gdLst>
              <a:gd name="connsiteX0" fmla="*/ 0 w 4688271"/>
              <a:gd name="connsiteY0" fmla="*/ 0 h 5594460"/>
              <a:gd name="connsiteX1" fmla="*/ 4648853 w 4688271"/>
              <a:gd name="connsiteY1" fmla="*/ 5362028 h 5594460"/>
              <a:gd name="connsiteX2" fmla="*/ 4688271 w 4688271"/>
              <a:gd name="connsiteY2" fmla="*/ 5594460 h 5594460"/>
              <a:gd name="connsiteX3" fmla="*/ 1198786 w 4688271"/>
              <a:gd name="connsiteY3" fmla="*/ 5594460 h 5594460"/>
              <a:gd name="connsiteX4" fmla="*/ 1069202 w 4688271"/>
              <a:gd name="connsiteY4" fmla="*/ 5332987 h 5594460"/>
              <a:gd name="connsiteX5" fmla="*/ 918726 w 4688271"/>
              <a:gd name="connsiteY5" fmla="*/ 5075366 h 5594460"/>
              <a:gd name="connsiteX6" fmla="*/ 0 w 4688271"/>
              <a:gd name="connsiteY6" fmla="*/ 4037560 h 55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8271" h="5594460">
                <a:moveTo>
                  <a:pt x="0" y="0"/>
                </a:moveTo>
                <a:cubicBezTo>
                  <a:pt x="2387277" y="899829"/>
                  <a:pt x="4193876" y="2949305"/>
                  <a:pt x="4648853" y="5362028"/>
                </a:cubicBezTo>
                <a:lnTo>
                  <a:pt x="4688271" y="5594460"/>
                </a:lnTo>
                <a:lnTo>
                  <a:pt x="1198786" y="5594460"/>
                </a:lnTo>
                <a:lnTo>
                  <a:pt x="1069202" y="5332987"/>
                </a:lnTo>
                <a:cubicBezTo>
                  <a:pt x="1022360" y="5246052"/>
                  <a:pt x="972215" y="5160120"/>
                  <a:pt x="918726" y="5075366"/>
                </a:cubicBezTo>
                <a:cubicBezTo>
                  <a:pt x="663383" y="4670763"/>
                  <a:pt x="351559" y="4323660"/>
                  <a:pt x="0" y="403756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 lang="fi-FI" sz="14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lnSpc>
                <a:spcPts val="1600"/>
              </a:lnSpc>
              <a:spcBef>
                <a:spcPts val="800"/>
              </a:spcBef>
              <a:buClr>
                <a:schemeClr val="accent1"/>
              </a:buClr>
              <a:defRPr/>
            </a:pPr>
            <a:br>
              <a:rPr lang="fi-FI" dirty="0"/>
            </a:br>
            <a:r>
              <a:rPr lang="fi-FI" dirty="0"/>
              <a:t>Lisää kuva kaarimuotoon napsauttamalla alla näkyvää kuvaketta. </a:t>
            </a:r>
            <a:br>
              <a:rPr lang="fi-FI" dirty="0"/>
            </a:br>
            <a:r>
              <a:rPr lang="fi-FI" dirty="0"/>
              <a:t>Kaareen sijoitetun kuvan rajausta voit muuttaa helposti aktivoimalla kuvalaatikon ja valitsemalla Muotoile-välilehdeltä Rajaa-työkalu. Nyt voit siirtää kuvaa hiirellä/nuolinäppäimillä tai skaalata kuvaa tarttumalla kuvan kulmissa oleviin valkoisiin palloihin. Kun kuvasta näkyy sopiva kohta, klikkaa kuvan ulkopuolelle. </a:t>
            </a:r>
            <a:br>
              <a:rPr lang="fi-FI" dirty="0"/>
            </a:br>
            <a:r>
              <a:rPr lang="fi-FI" dirty="0"/>
              <a:t>Kuvan voi poistaa/vaihtaa klikkaamalla </a:t>
            </a:r>
            <a:r>
              <a:rPr lang="fi-FI" dirty="0" err="1"/>
              <a:t>Delete</a:t>
            </a:r>
            <a:r>
              <a:rPr lang="fi-FI" dirty="0"/>
              <a:t>-näppäintä.</a:t>
            </a:r>
            <a:br>
              <a:rPr lang="fi-FI" dirty="0"/>
            </a:br>
            <a:r>
              <a:rPr lang="fi-FI" dirty="0"/>
              <a:t>Muista lisätä kuvalle alt-teksti.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242EB14F-ACB7-4C77-5CF1-616AC397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1213" y="571499"/>
            <a:ext cx="6548615" cy="1278566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DFC1383-5B5F-9DE1-C50A-5F631A3705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61212" y="2048747"/>
            <a:ext cx="6548615" cy="3780554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tekstiä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321939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skitetty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5941" y="2046515"/>
            <a:ext cx="9506859" cy="1148610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 dirty="0"/>
              <a:t>Lisää tekstiä napsauttamalla</a:t>
            </a:r>
          </a:p>
        </p:txBody>
      </p:sp>
      <p:sp>
        <p:nvSpPr>
          <p:cNvPr id="6" name="Alaotsikko 2">
            <a:extLst>
              <a:ext uri="{FF2B5EF4-FFF2-40B4-BE49-F238E27FC236}">
                <a16:creationId xmlns:a16="http://schemas.microsoft.com/office/drawing/2014/main" id="{125EE5CF-D820-EC6B-B521-B4A14B9F9AF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465941" y="3352147"/>
            <a:ext cx="9506859" cy="1814939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tekstiä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3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1">
            <a:extLst>
              <a:ext uri="{FF2B5EF4-FFF2-40B4-BE49-F238E27FC236}">
                <a16:creationId xmlns:a16="http://schemas.microsoft.com/office/drawing/2014/main" id="{6E2A3B3F-ED59-5905-C8DB-A53BFFB1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5" y="6055469"/>
            <a:ext cx="1933575" cy="5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03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llinen kansi aloituspohj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87616" y="1727027"/>
            <a:ext cx="5985183" cy="1839951"/>
          </a:xfrm>
        </p:spPr>
        <p:txBody>
          <a:bodyPr anchor="b">
            <a:noAutofit/>
          </a:bodyPr>
          <a:lstStyle>
            <a:lvl1pPr algn="l">
              <a:defRPr sz="3800"/>
            </a:lvl1pPr>
          </a:lstStyle>
          <a:p>
            <a:r>
              <a:rPr lang="fi-FI" sz="3800"/>
              <a:t>Lisää otsikko kahdelle tai kolmelle riville</a:t>
            </a:r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291729F3-6BCF-A6D5-7161-5F622A499D6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7618" y="3713290"/>
            <a:ext cx="5985183" cy="70691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Lisää Etunimi Sukunimi</a:t>
            </a:r>
            <a:br>
              <a:rPr lang="fi-FI"/>
            </a:br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34957651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puna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86F46-0FFA-044B-55F7-5ADC5C3348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kahdelle </a:t>
            </a:r>
            <a:br>
              <a:rPr lang="fi-FI"/>
            </a:br>
            <a:r>
              <a:rPr lang="fi-FI"/>
              <a:t>tai kolmelle riville</a:t>
            </a:r>
          </a:p>
        </p:txBody>
      </p:sp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A18A47CB-98F3-CB1F-D682-88FFF42F4E6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Etunimi Sukunimi</a:t>
            </a:r>
            <a:br>
              <a:rPr lang="fi-FI"/>
            </a:br>
            <a:r>
              <a:rPr lang="fi-FI"/>
              <a:t>titteli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C7305DD-9A99-4AC5-B0F7-1C664D320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1" name="Kuva 2">
            <a:extLst>
              <a:ext uri="{FF2B5EF4-FFF2-40B4-BE49-F238E27FC236}">
                <a16:creationId xmlns:a16="http://schemas.microsoft.com/office/drawing/2014/main" id="{94E24F46-D02F-43FA-993C-86EAE6944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5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90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tumma (sinine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>
            <a:extLst>
              <a:ext uri="{FF2B5EF4-FFF2-40B4-BE49-F238E27FC236}">
                <a16:creationId xmlns:a16="http://schemas.microsoft.com/office/drawing/2014/main" id="{08D9B7ED-15F2-E41B-9426-1C9FA1EB1A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24349" y="1678302"/>
            <a:ext cx="6447946" cy="203704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kahdelle </a:t>
            </a:r>
            <a:br>
              <a:rPr lang="fi-FI" dirty="0"/>
            </a:br>
            <a:r>
              <a:rPr lang="fi-FI" dirty="0"/>
              <a:t>tai kolmelle riville</a:t>
            </a:r>
          </a:p>
        </p:txBody>
      </p:sp>
      <p:sp>
        <p:nvSpPr>
          <p:cNvPr id="6" name="Tekstin paikkamerkki 3">
            <a:extLst>
              <a:ext uri="{FF2B5EF4-FFF2-40B4-BE49-F238E27FC236}">
                <a16:creationId xmlns:a16="http://schemas.microsoft.com/office/drawing/2014/main" id="{D3B08CFE-D8F8-4DF3-33ED-0DB0739E5CF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24348" y="3948908"/>
            <a:ext cx="6447946" cy="732369"/>
          </a:xfrm>
        </p:spPr>
        <p:txBody>
          <a:bodyPr tIns="468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97DF42B-20AF-449A-8B57-68CB1BC8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0800" y="5756293"/>
            <a:ext cx="2757153" cy="7323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A0FE95E-3456-4DED-9B39-6CE71A48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686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1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DC176D-F89D-99E9-74BC-D90BB2325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F36EDBF-4189-B210-0BC7-FFC267DC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C28D95-B1A5-D697-6626-FDD59B78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35DA275-01EB-5911-D3AC-F094A0CE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42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E77551E-AFE6-A2FF-15E8-E763EE47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AF8FFE9-462B-0EA1-4A9E-7765A2A7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63103E-7E52-FCFE-C912-2E1494CE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10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73991C-FB5F-011C-7A1B-DF9104BF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10B47A-5CB1-9224-D352-63C5623E5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2B99AB-FF06-C458-B9DA-DC91D0358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95ADEB-6E67-5D4C-C1E9-4F1104F9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FCEA5A5-65BA-2941-35FB-1E6CA2DC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B14B81F-F0F2-3EE8-4422-5E44519E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01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5C47E5-76F1-5E5A-0E3D-4AB33B68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E85F9F6-3FF4-DAD5-9F50-D54805D12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3C0D6F-D993-2DB9-C040-78E60B055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E65AA03-55A1-F92A-5F87-86082F83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81F25D-30EF-6D8E-099D-712F8650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9F6F73F-7431-2267-1EAF-E6CFF0702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25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5ED6953-C174-B1C1-A36D-2798BE8E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5AE7198-8BCC-72B4-13F5-63B5D458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5B6440-50CD-71A5-B473-41507F1CD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35D6-05A9-450D-8848-DC9E0C929BC6}" type="datetimeFigureOut">
              <a:rPr lang="fi-FI" smtClean="0"/>
              <a:t>12.12.2024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B4B5E5-CBFC-022D-E953-9B4B0456E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C25B71-5432-9211-2AC4-023E7ECAC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B14F-0B10-4CEA-B3EA-49DC969679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8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Lisää otsikko napauttamalla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Lisää tekstiä napauttamalla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75CA83A7-7179-4F1A-B6E1-62BA8B6C76F3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2"/>
                </a:solidFill>
              </a:rPr>
              <a:pPr algn="r"/>
              <a:t>‹#›</a:t>
            </a:fld>
            <a:endParaRPr lang="fi-FI" sz="1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79" r:id="rId17"/>
    <p:sldLayoutId id="2147483742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1071">
          <p15:clr>
            <a:srgbClr val="F26B43"/>
          </p15:clr>
        </p15:guide>
        <p15:guide id="4" orient="horz" pos="3685">
          <p15:clr>
            <a:srgbClr val="F26B43"/>
          </p15:clr>
        </p15:guide>
        <p15:guide id="5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0319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4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41">
          <p15:clr>
            <a:srgbClr val="F26B43"/>
          </p15:clr>
        </p15:guide>
        <p15:guide id="2" pos="3092">
          <p15:clr>
            <a:srgbClr val="F26B43"/>
          </p15:clr>
        </p15:guide>
        <p15:guide id="3" orient="horz" pos="24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text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3023FB8-FB91-7A75-B15F-4764B99154A2}"/>
              </a:ext>
            </a:extLst>
          </p:cNvPr>
          <p:cNvSpPr txBox="1"/>
          <p:nvPr userDrawn="1"/>
        </p:nvSpPr>
        <p:spPr>
          <a:xfrm>
            <a:off x="62142" y="6374106"/>
            <a:ext cx="597671" cy="180000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Autofit/>
          </a:bodyPr>
          <a:lstStyle/>
          <a:p>
            <a:pPr algn="r"/>
            <a:fld id="{B0FA1FCE-3B31-49F3-AF28-99B509C786C6}" type="slidenum">
              <a:rPr lang="fi-FI" sz="1000" smtClean="0">
                <a:solidFill>
                  <a:schemeClr val="accent1"/>
                </a:solidFill>
              </a:rPr>
              <a:pPr algn="r"/>
              <a:t>‹#›</a:t>
            </a:fld>
            <a:endParaRPr lang="fi-FI" sz="1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368">
          <p15:clr>
            <a:srgbClr val="F26B43"/>
          </p15:clr>
        </p15:guide>
        <p15:guide id="8" pos="438">
          <p15:clr>
            <a:srgbClr val="F26B43"/>
          </p15:clr>
        </p15:guide>
        <p15:guide id="9" orient="horz" pos="1071">
          <p15:clr>
            <a:srgbClr val="F26B43"/>
          </p15:clr>
        </p15:guide>
        <p15:guide id="10" orient="horz" pos="3685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580D9A4-0BA9-8194-6AB4-4AEE6F64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171" y="365126"/>
            <a:ext cx="10798630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F16160-F29F-E480-8C3D-A388C0F8D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171" y="1457326"/>
            <a:ext cx="10798630" cy="4719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Lisää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4942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15">
          <p15:clr>
            <a:srgbClr val="F26B43"/>
          </p15:clr>
        </p15:guide>
        <p15:guide id="3" orient="horz" pos="913">
          <p15:clr>
            <a:srgbClr val="F26B43"/>
          </p15:clr>
        </p15:guide>
        <p15:guide id="4" orient="horz" pos="3680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665">
          <p15:clr>
            <a:srgbClr val="F26B43"/>
          </p15:clr>
        </p15:guide>
        <p15:guide id="7" orient="horz" pos="2341">
          <p15:clr>
            <a:srgbClr val="F26B43"/>
          </p15:clr>
        </p15:guide>
        <p15:guide id="8" pos="3092">
          <p15:clr>
            <a:srgbClr val="F26B43"/>
          </p15:clr>
        </p15:guide>
        <p15:guide id="9" orient="horz" pos="24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Relationship Id="rId4" Type="http://schemas.openxmlformats.org/officeDocument/2006/relationships/hyperlink" Target="http://creativecommons.org/licenses/by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ke.fi/hankkeet/tiima" TargetMode="External"/><Relationship Id="rId7" Type="http://schemas.openxmlformats.org/officeDocument/2006/relationships/hyperlink" Target="https://scalgo.com/en-US/scalgo-live-documentation/analysis/flash-flood-map" TargetMode="External"/><Relationship Id="rId2" Type="http://schemas.openxmlformats.org/officeDocument/2006/relationships/hyperlink" Target="http://www.ymparisto.fi/hulevesitulvat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scalgo.com/live/" TargetMode="External"/><Relationship Id="rId5" Type="http://schemas.openxmlformats.org/officeDocument/2006/relationships/hyperlink" Target="https://paikkatieto.ymparisto.fi/value/" TargetMode="External"/><Relationship Id="rId4" Type="http://schemas.openxmlformats.org/officeDocument/2006/relationships/hyperlink" Target="https://www.vesi.fi/karttapalvelu/map.html?noui=true&amp;theme=Tulvariskien_alustava_arviointi_tulvakartat_Tulva_alu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apio.fi/tag/kunnos-riskityokalu/" TargetMode="External"/><Relationship Id="rId3" Type="http://schemas.openxmlformats.org/officeDocument/2006/relationships/hyperlink" Target="file:///\\kkg43\gispro\projekti\Tulva\Hankkeet\Tulvavesien_pidattaminen_2024\aikaisemmat%20hankkeet" TargetMode="External"/><Relationship Id="rId7" Type="http://schemas.openxmlformats.org/officeDocument/2006/relationships/hyperlink" Target="https://bit.ly/valumakuti" TargetMode="External"/><Relationship Id="rId2" Type="http://schemas.openxmlformats.org/officeDocument/2006/relationships/hyperlink" Target="https://www.syke.fi/download/noname/%7B7DDF0C70-D27E-4D3F-9FF1-B951EF3377CF%7D/165872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file:///\\fs-tiima\Tulva_sandbox\ojasta_allikkoon_materiaali" TargetMode="External"/><Relationship Id="rId5" Type="http://schemas.openxmlformats.org/officeDocument/2006/relationships/hyperlink" Target="https://storymaps.arcgis.com/stories/93678ef84776462aaee523cf9737f9b8" TargetMode="External"/><Relationship Id="rId4" Type="http://schemas.openxmlformats.org/officeDocument/2006/relationships/hyperlink" Target="https://www.vesi.fi/metsatalouden-vesistokuormituksen-vahentaminen-paikkatietoanalyysin-avull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pio.fi/julkaisut-ja-raportit/valuma-aluesuunnittelun-laskentatyokalut-ja-paikkatietoaineisto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yke.fi/fi-FI/content/17097/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kan.ymparisto.fi/dataset/wsfs-vemala-kuormitustiedot" TargetMode="Externa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CB3BA5-DBC4-1832-0238-7635817FB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9532" y="165998"/>
            <a:ext cx="6757578" cy="2037040"/>
          </a:xfrm>
        </p:spPr>
        <p:txBody>
          <a:bodyPr/>
          <a:lstStyle/>
          <a:p>
            <a:r>
              <a:rPr lang="fi-FI" b="1" dirty="0"/>
              <a:t>Laskentamallit ja työkalut valuma-aluesuunnittelussa</a:t>
            </a:r>
            <a:br>
              <a:rPr lang="fi-FI" dirty="0"/>
            </a:b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F8D49-F175-5EC1-83D3-F0F90ED3B22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847346" y="2023856"/>
            <a:ext cx="6447946" cy="732369"/>
          </a:xfrm>
        </p:spPr>
        <p:txBody>
          <a:bodyPr vert="horz" lIns="91440" tIns="46800" rIns="91440" bIns="45720" rtlCol="0" anchor="t">
            <a:noAutofit/>
          </a:bodyPr>
          <a:lstStyle/>
          <a:p>
            <a:r>
              <a:rPr lang="fi-FI" sz="2000" dirty="0">
                <a:solidFill>
                  <a:schemeClr val="accent3"/>
                </a:solidFill>
              </a:rPr>
              <a:t>”Tiedolla ja taidolla kohti ilmastoviisasta ja kestävää maankäyttöä (</a:t>
            </a:r>
            <a:r>
              <a:rPr lang="fi-FI" sz="2000" dirty="0" err="1">
                <a:solidFill>
                  <a:schemeClr val="accent3"/>
                </a:solidFill>
              </a:rPr>
              <a:t>HiiliVie</a:t>
            </a:r>
            <a:r>
              <a:rPr lang="fi-FI" sz="2000" dirty="0">
                <a:solidFill>
                  <a:schemeClr val="accent3"/>
                </a:solidFill>
              </a:rPr>
              <a:t>)” -hankkeen opetusmateriaalia </a:t>
            </a:r>
          </a:p>
          <a:p>
            <a:endParaRPr lang="fi-FI" sz="2000" dirty="0"/>
          </a:p>
          <a:p>
            <a:r>
              <a:rPr lang="fi-FI" sz="2000" dirty="0"/>
              <a:t>Mika Marttunen, Mikko Sane &amp; Tiia Vento</a:t>
            </a:r>
          </a:p>
          <a:p>
            <a:r>
              <a:rPr lang="fi-FI" sz="2000" dirty="0"/>
              <a:t>Suomen ympäristökeskus (Syke)</a:t>
            </a:r>
          </a:p>
          <a:p>
            <a:r>
              <a:rPr lang="fi-FI" sz="2000" dirty="0"/>
              <a:t>15.11.2024</a:t>
            </a:r>
            <a:endParaRPr lang="fi-FI" sz="2000" dirty="0">
              <a:cs typeface="Arial"/>
            </a:endParaRPr>
          </a:p>
        </p:txBody>
      </p:sp>
      <p:pic>
        <p:nvPicPr>
          <p:cNvPr id="5" name="Kuva 1">
            <a:extLst>
              <a:ext uri="{FF2B5EF4-FFF2-40B4-BE49-F238E27FC236}">
                <a16:creationId xmlns:a16="http://schemas.microsoft.com/office/drawing/2014/main" id="{37F599C6-C944-D2DC-A122-B69EFB50D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59" y="5635964"/>
            <a:ext cx="1930761" cy="1033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57F85-EAB5-3F6D-0CA9-5ED2EFD3C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7368" y="6309320"/>
            <a:ext cx="432048" cy="288032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58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688154A-4C06-710E-3F8D-CB7C5B04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36" y="4290917"/>
            <a:ext cx="1919289" cy="6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0E0B4C8-4E12-5644-C598-8BB5F5A7805B}"/>
              </a:ext>
            </a:extLst>
          </p:cNvPr>
          <p:cNvSpPr txBox="1"/>
          <p:nvPr/>
        </p:nvSpPr>
        <p:spPr>
          <a:xfrm>
            <a:off x="6959682" y="4290917"/>
            <a:ext cx="4335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Tämä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teos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on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lisensoitu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Creative Commons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Nimeä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4.0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Kansainvälinen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-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käyttöluvalla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.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Tarkastele</a:t>
            </a: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käyttölupaa</a:t>
            </a: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u="none" strike="noStrike" dirty="0" err="1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osoitteessa</a:t>
            </a:r>
            <a:r>
              <a:rPr lang="en-US" sz="12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1" i="0" u="sng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http://creativecommons.org/licenses/by/4.0/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 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3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57EBF-4196-4FA6-9A07-C71BC5F0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18" y="-217717"/>
            <a:ext cx="9416937" cy="1148610"/>
          </a:xfrm>
        </p:spPr>
        <p:txBody>
          <a:bodyPr/>
          <a:lstStyle/>
          <a:p>
            <a:pPr algn="l"/>
            <a:r>
              <a:rPr lang="fi-FI" dirty="0"/>
              <a:t>Yhteenvetoa työkaluista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61DCBF-16DF-465F-8B79-901BFB76A80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78346" y="791045"/>
            <a:ext cx="9506859" cy="5575015"/>
          </a:xfrm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b="1" dirty="0"/>
              <a:t>Erilaisia työkaluja erilaisiin käyttötapauksiin!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Pintavaluntamalli (esim. </a:t>
            </a:r>
            <a:r>
              <a:rPr lang="fi-FI" sz="1600" dirty="0">
                <a:hlinkClick r:id="rId2"/>
              </a:rPr>
              <a:t>www.ymparisto.fi/hulevesitulvat</a:t>
            </a:r>
            <a:r>
              <a:rPr lang="fi-FI" sz="1600" dirty="0"/>
              <a:t> &gt; Yleispiirteinen hulevesitulvakartta)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Saadaan tunnistettua </a:t>
            </a:r>
            <a:r>
              <a:rPr lang="fi-FI" sz="1600" b="1" dirty="0"/>
              <a:t>nykyiset tulvaherkät alueet koko valuma-alueelta</a:t>
            </a:r>
            <a:endParaRPr lang="fi-FI" sz="1600" dirty="0"/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Laskenta ajan suhteen, imeytyminen ja karkeuskerroin huomioitu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Tilaustyö </a:t>
            </a:r>
            <a:r>
              <a:rPr lang="fi-FI" sz="1600" dirty="0" err="1"/>
              <a:t>Sykelltä</a:t>
            </a:r>
            <a:r>
              <a:rPr lang="fi-FI" sz="1600" dirty="0"/>
              <a:t>. TIIMA-hanke tuottanut valuma-aluetasoisia tulvakarttoja useille alueille  (</a:t>
            </a:r>
            <a:r>
              <a:rPr lang="fi-FI" sz="1600" dirty="0">
                <a:hlinkClick r:id="rId3"/>
              </a:rPr>
              <a:t>www.syke.fi/hankkeet/tiima</a:t>
            </a:r>
            <a:r>
              <a:rPr lang="fi-FI" sz="1600" dirty="0"/>
              <a:t> ja </a:t>
            </a:r>
            <a:r>
              <a:rPr lang="fi-FI" sz="1600" dirty="0">
                <a:hlinkClick r:id="rId4"/>
              </a:rPr>
              <a:t>https://www.vesi.fi/karttapalvelu/map.html?noui=true&amp;theme=Tulvariskien_alustava_arviointi_tulvakartat_Tulva_alue</a:t>
            </a:r>
            <a:r>
              <a:rPr lang="fi-FI" sz="1600" dirty="0"/>
              <a:t> 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 err="1"/>
              <a:t>Syken</a:t>
            </a:r>
            <a:r>
              <a:rPr lang="fi-FI" sz="1600" dirty="0"/>
              <a:t> VALUE työkalu (</a:t>
            </a:r>
            <a:r>
              <a:rPr lang="fi-FI" sz="1600" dirty="0">
                <a:hlinkClick r:id="rId5"/>
              </a:rPr>
              <a:t>https://paikkatieto.ymparisto.fi/value/</a:t>
            </a:r>
            <a:r>
              <a:rPr lang="fi-FI" sz="1600" dirty="0"/>
              <a:t>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Valuma-alueiden laskenta useille purkupisteille samanaikaisesti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Perustuu KM10-korkeusmalliin (rumpujen puute ei näin ollen häiritse, mutta ei niin tarkka kuin KM2:lla (muissa käytetty))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 err="1"/>
              <a:t>Scalgo</a:t>
            </a:r>
            <a:r>
              <a:rPr lang="fi-FI" sz="1600" dirty="0"/>
              <a:t> Live (</a:t>
            </a:r>
            <a:r>
              <a:rPr lang="fi-FI" sz="1600" dirty="0">
                <a:hlinkClick r:id="rId6"/>
              </a:rPr>
              <a:t>https://scalgo.com/live/</a:t>
            </a:r>
            <a:r>
              <a:rPr lang="fi-FI" sz="1600" dirty="0"/>
              <a:t>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Vesistösuunnittelijan </a:t>
            </a:r>
            <a:r>
              <a:rPr lang="fi-FI" sz="1600" dirty="0" err="1"/>
              <a:t>Leatherman</a:t>
            </a:r>
            <a:endParaRPr lang="fi-FI" sz="1600" dirty="0"/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Ei aikariippuvuutta. Valuntakerroin voidaan määrittää maanpeitteen perusteella: </a:t>
            </a:r>
            <a:r>
              <a:rPr lang="fi-FI" sz="1600" dirty="0">
                <a:hlinkClick r:id="rId7"/>
              </a:rPr>
              <a:t>https://scalgo.com/en-US/scalgo-live-documentation/analysis/flash-flood-map</a:t>
            </a:r>
            <a:r>
              <a:rPr lang="fi-FI" sz="1600" dirty="0"/>
              <a:t>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Rummut vain osittain huomioitu, kuten pintavaluntamallissakin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Valuma-alueiden ja virtausreittien tarkasteluun, </a:t>
            </a:r>
            <a:r>
              <a:rPr lang="fi-FI" sz="1600" b="1" dirty="0"/>
              <a:t>yksittäisen kohteen nopeaan yleissuunnitteluun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2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832930B-1174-DD29-6194-4DA1AC980F7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8286" y="223787"/>
            <a:ext cx="9506859" cy="6410425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Pidätysaluetyökalu (</a:t>
            </a:r>
            <a:r>
              <a:rPr lang="fi-FI" sz="1600" dirty="0">
                <a:hlinkClick r:id="rId2"/>
              </a:rPr>
              <a:t>lisätietoja</a:t>
            </a:r>
            <a:r>
              <a:rPr lang="fi-FI" sz="1600" dirty="0"/>
              <a:t>)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Mahdollisuus pidättää/viivyttää vettä rakentamalla pieni pato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Mahdolliset patojen paikat ja pidätysalueet voidaan tunnistaa ja pidätyskapasiteetti laskea koko valuma-alueelta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Vaikutusarvio voidaan tehdä </a:t>
            </a:r>
            <a:r>
              <a:rPr lang="fi-FI" sz="1600" dirty="0" err="1"/>
              <a:t>VEMALA:lla</a:t>
            </a:r>
            <a:r>
              <a:rPr lang="fi-FI" sz="1600" dirty="0"/>
              <a:t> (esim. vaikutus alapuolisiin virtaamiin ja vedenkorkeuksiin)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Tilaustyö </a:t>
            </a:r>
            <a:r>
              <a:rPr lang="fi-FI" sz="1600" dirty="0" err="1"/>
              <a:t>SYKEltä</a:t>
            </a:r>
            <a:endParaRPr lang="fi-FI" sz="1600" dirty="0"/>
          </a:p>
          <a:p>
            <a:pPr marL="1085850" lvl="2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67" dirty="0"/>
              <a:t>Ks. aikaisempien hankkeiden raportit Tulvaverkoston työtilasta kansiosta Tulvavesien pidättäminen valuma-alueella tai </a:t>
            </a:r>
            <a:r>
              <a:rPr lang="fi-FI" sz="1067" dirty="0">
                <a:hlinkClick r:id="rId3" action="ppaction://hlinkfile"/>
              </a:rPr>
              <a:t>\\kkg43\gispro\projekti\Tulva\Hankkeet\Tulvavesien_pidattaminen_2024\aikaisemmat hankkeet</a:t>
            </a:r>
            <a:r>
              <a:rPr lang="fi-FI" sz="1067" dirty="0"/>
              <a:t>  </a:t>
            </a:r>
          </a:p>
          <a:p>
            <a:pPr marL="1543050" lvl="3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67" dirty="0"/>
              <a:t>Kiuruvesi 2020, Perniönjoki 2021, Laihianjoki: KLIVA ja jatkot 2022-2023, Iijoki (turvetuotantoaluiden hyödyntäminen) 2023</a:t>
            </a:r>
          </a:p>
          <a:p>
            <a:pPr marL="1085850" lvl="2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67" dirty="0"/>
              <a:t>Julkaisut tms.</a:t>
            </a:r>
          </a:p>
          <a:p>
            <a:pPr marL="1543050" lvl="3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67" dirty="0"/>
              <a:t>Vesitalouslehti 2/2024: </a:t>
            </a:r>
          </a:p>
          <a:p>
            <a:pPr marL="1543050" lvl="3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67" dirty="0"/>
              <a:t>Metso POTUT -vuosiraportti 2021: </a:t>
            </a:r>
            <a:r>
              <a:rPr lang="fi-FI" sz="1067" dirty="0">
                <a:hlinkClick r:id="rId2"/>
              </a:rPr>
              <a:t>https://www.syke.fi/download/noname/%7B7DDF0C70-D27E-4D3F-9FF1-B951EF3377CF%7D/165872</a:t>
            </a:r>
            <a:r>
              <a:rPr lang="fi-FI" sz="1067" dirty="0"/>
              <a:t> 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Muiden hankkeiden työkaluja, esim.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Metsätalouden vesistökuormituksen vähentäminen paikkatietoanalyysin avulla: </a:t>
            </a:r>
            <a:r>
              <a:rPr lang="fi-FI" sz="1600" dirty="0">
                <a:hlinkClick r:id="rId4"/>
              </a:rPr>
              <a:t>https://www.vesi.fi/metsatalouden-vesistokuormituksen-vahentaminen-paikkatietoanalyysin-avulla/</a:t>
            </a:r>
            <a:endParaRPr lang="fi-FI" sz="1600" dirty="0"/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Ojasta allikkoon: </a:t>
            </a:r>
            <a:r>
              <a:rPr lang="fi-FI" sz="1600" dirty="0">
                <a:hlinkClick r:id="rId5"/>
              </a:rPr>
              <a:t>https://storymaps.arcgis.com/stories/93678ef84776462aaee523cf9737f9b8</a:t>
            </a:r>
            <a:endParaRPr lang="fi-FI" sz="1600" dirty="0"/>
          </a:p>
          <a:p>
            <a:pPr marL="1085850" lvl="2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067" b="1" dirty="0"/>
              <a:t>esim. kartta-aineisto </a:t>
            </a:r>
            <a:r>
              <a:rPr lang="fi-FI" sz="1067" b="1" dirty="0" err="1"/>
              <a:t>kitu</a:t>
            </a:r>
            <a:r>
              <a:rPr lang="fi-FI" sz="1067" b="1" dirty="0"/>
              <a:t>- ja joutomaiden potentiaalisista vesienpalautus kohteista saatavilla koko Suomesta: </a:t>
            </a:r>
            <a:r>
              <a:rPr lang="fi-FI" sz="1067" b="1" dirty="0">
                <a:hlinkClick r:id="rId6" action="ppaction://hlinkfile"/>
              </a:rPr>
              <a:t>\\fs-tiima\Tulva_sandbox\ojasta_allikkoon_materiaali</a:t>
            </a:r>
            <a:r>
              <a:rPr lang="fi-FI" sz="1067" b="1" dirty="0"/>
              <a:t> </a:t>
            </a:r>
          </a:p>
          <a:p>
            <a:pPr marL="742950" lvl="1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Valumavesi-hanke: kuivatustilan arviointityökalut:  </a:t>
            </a:r>
            <a:r>
              <a:rPr lang="fi-FI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https://bit.ly/valumakuti</a:t>
            </a:r>
            <a:r>
              <a:rPr lang="fi-FI" sz="16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600" dirty="0" err="1"/>
              <a:t>Kunnos</a:t>
            </a:r>
            <a:r>
              <a:rPr lang="fi-FI" sz="1600" dirty="0"/>
              <a:t>-työkalu metsätalouden vesiensuojelutoimenpiteiden suunnitteluun: Vesitalous-lehti 1/2024, </a:t>
            </a:r>
            <a:r>
              <a:rPr lang="fi-FI" sz="1600" dirty="0">
                <a:hlinkClick r:id="rId8"/>
              </a:rPr>
              <a:t>https://tapio.fi/tag/kunnos-riskityokalu/</a:t>
            </a:r>
            <a:endParaRPr lang="fi-FI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45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357EBF-4196-4FA6-9A07-C71BC5F0A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972" y="-54088"/>
            <a:ext cx="9898201" cy="1148610"/>
          </a:xfrm>
        </p:spPr>
        <p:txBody>
          <a:bodyPr/>
          <a:lstStyle/>
          <a:p>
            <a:pPr algn="l"/>
            <a:r>
              <a:rPr lang="fi-FI" sz="3200" dirty="0"/>
              <a:t>Esimerkki kaupallisesta työkalusta - </a:t>
            </a:r>
            <a:r>
              <a:rPr lang="fi-FI" sz="3200" dirty="0" err="1"/>
              <a:t>Scalgo</a:t>
            </a:r>
            <a:r>
              <a:rPr lang="fi-FI" sz="3200" dirty="0"/>
              <a:t> Live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61DCBF-16DF-465F-8B79-901BFB76A80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87972" y="1099054"/>
            <a:ext cx="9506859" cy="557501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SCALGO Live on tulvien hallinnan suunnittelutyökalu, joka perustuu maastomalliin. Sillä voidaan mm. mallintaa sadetapahtumasta aiheutuvia tulvia ja tunnistaa painanteita, joihin vesi kerääntyy.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Työkalulla voidaan myös muokata tarkasteltavan alueen maastoa, esimerkiksi lisätä painanteita ja nostaa maan pintaa ja laskea massoja. Näin ollen työkalua voidaan käyttää myös toimenpiteiden esim. altaiden rakentamisen vaikutusten alustavaan arviointiin.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Työkalu on oppilaitosten käytettävissä, mutta muilta käyttö vaatii maksullisen lisenssin.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SCALGO Live on osoittautunut hyödylliseksi työkaluksi valuma-aluesuunnittelussa tarjoamalla mahdollisuuksia moniin tarkoituksiin: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 erilaiset alustavat kartoitukset (esim. valuma-alueet, osavaluma-alueet, maankäyttö, maanpeite, virtausreitit),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 toimenpiteiden mahdollisuuksien kartoittaminen ottaen huomioon topografia ja maankäyttö,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  tukemaan viestintää ja yhteistyötä esimerkiksi maanviljelijöiden kanssa ja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joidenkin toimenpiteiden yksityiskohtaisempi suunnittelu (esim.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laskeutusaltaat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kosteikot, jokien ja purojen ennallistaminen).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 budjetointiin (eli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kertoo paljonko maata pitää siirtää)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68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F7F37E5-16AD-82C9-7728-02CAD6EF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05" y="210393"/>
            <a:ext cx="4522526" cy="640216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5ED6DF3D-99EB-BB64-55B7-B8F0E3E94274}"/>
              </a:ext>
            </a:extLst>
          </p:cNvPr>
          <p:cNvSpPr txBox="1"/>
          <p:nvPr/>
        </p:nvSpPr>
        <p:spPr>
          <a:xfrm>
            <a:off x="5320364" y="210393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Valuma-aluesuunnittelun laskentatyökalut ja paikkatietoaineistot - Tapio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335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25FB3C0-1AE9-ED1E-DE98-E3DF7A10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76" y="-174737"/>
            <a:ext cx="10827659" cy="983513"/>
          </a:xfrm>
        </p:spPr>
        <p:txBody>
          <a:bodyPr/>
          <a:lstStyle/>
          <a:p>
            <a:r>
              <a:rPr lang="fi-FI" dirty="0"/>
              <a:t>Haasteita mallien soveltamisessa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D3DEBF16-6FC9-112E-B84C-E8B46BBBF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76" y="808776"/>
            <a:ext cx="10827659" cy="411480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fi-FI" b="1" dirty="0"/>
              <a:t>Tietojen saatavuus ja laatu</a:t>
            </a:r>
            <a:r>
              <a:rPr lang="fi-FI" dirty="0"/>
              <a:t>:</a:t>
            </a:r>
          </a:p>
          <a:p>
            <a:pPr marL="457200" lvl="1" indent="0">
              <a:buNone/>
            </a:pPr>
            <a:r>
              <a:rPr lang="fi-FI" dirty="0"/>
              <a:t>* Mallien käyttö edellyttää usein kattavia ja laadukkaita lähtötietoja, kuten sademäärä-, virtaama- ja maaperätietoja. Puutteelliset tai virheelliset tiedot voivat johtaa epätarkkoihin tuloksiin.</a:t>
            </a:r>
          </a:p>
          <a:p>
            <a:pPr>
              <a:buFont typeface="+mj-lt"/>
              <a:buAutoNum type="arabicPeriod"/>
            </a:pPr>
            <a:r>
              <a:rPr lang="fi-FI" b="1" dirty="0"/>
              <a:t>Mallien monimutkaisuus</a:t>
            </a:r>
            <a:r>
              <a:rPr lang="fi-FI" dirty="0"/>
              <a:t>:</a:t>
            </a:r>
          </a:p>
          <a:p>
            <a:pPr marL="457200" lvl="1" indent="0">
              <a:buNone/>
            </a:pPr>
            <a:r>
              <a:rPr lang="fi-FI" dirty="0"/>
              <a:t>* Monimutkaiset mallit voivat vaatia huomattavaa asiantuntemusta sekä paljon aikaa ja resursseja niiden käyttämiseen ja kalibrointiin. Tämä voi olla haaste erityisesti pienemmissä projekteissa tai organisaatioissa. Toisaalta esimerkiksi </a:t>
            </a:r>
            <a:r>
              <a:rPr lang="fi-FI" dirty="0" err="1"/>
              <a:t>Vemalalla</a:t>
            </a:r>
            <a:r>
              <a:rPr lang="fi-FI" dirty="0"/>
              <a:t> on jo tehty ravinnekuormituslaskelmat kaikille valuma-alueille.</a:t>
            </a:r>
          </a:p>
          <a:p>
            <a:pPr>
              <a:buFont typeface="+mj-lt"/>
              <a:buAutoNum type="arabicPeriod"/>
            </a:pPr>
            <a:r>
              <a:rPr lang="fi-FI" b="1" dirty="0"/>
              <a:t>Soveltuvuus ja skaalautuvuus</a:t>
            </a:r>
            <a:r>
              <a:rPr lang="fi-FI" dirty="0"/>
              <a:t>:</a:t>
            </a:r>
          </a:p>
          <a:p>
            <a:pPr marL="457200" lvl="1" indent="0">
              <a:buNone/>
            </a:pPr>
            <a:r>
              <a:rPr lang="fi-FI" dirty="0"/>
              <a:t>* Kaikki mallit eivät sovellu kaikkiin valuma-alueisiin tai kaikkiin suunnittelutarpeisiin. Joidenkin mallien soveltaminen voi olla rajoitettua tietyissä ympäristöissä tai tietynlaisten hydrologisten prosessien mallintamiseen.</a:t>
            </a:r>
          </a:p>
          <a:p>
            <a:pPr>
              <a:buFont typeface="+mj-lt"/>
              <a:buAutoNum type="arabicPeriod"/>
            </a:pPr>
            <a:r>
              <a:rPr lang="fi-FI" b="1" dirty="0"/>
              <a:t>Epävarmuudet ja virheet</a:t>
            </a:r>
            <a:r>
              <a:rPr lang="fi-FI" dirty="0"/>
              <a:t>:</a:t>
            </a:r>
          </a:p>
          <a:p>
            <a:pPr marL="457200" lvl="1" indent="0">
              <a:buNone/>
            </a:pPr>
            <a:r>
              <a:rPr lang="fi-FI" dirty="0"/>
              <a:t>* Kaikissa malleissa on epävarmuuksia ja virhelähteitä. On tärkeää ymmärtää ja ottaa huomioon nämä epävarmuudet päätöksenteossa. Useiden mallien käyttö voi auttaa arvioimaan ja hallitsemaan näitä epävarmuuksia paremmin.</a:t>
            </a:r>
          </a:p>
          <a:p>
            <a:pPr>
              <a:buFont typeface="+mj-lt"/>
              <a:buAutoNum type="arabicPeriod"/>
            </a:pPr>
            <a:r>
              <a:rPr lang="fi-FI" b="1" dirty="0"/>
              <a:t>Yhteensopivuus ja integrointi</a:t>
            </a:r>
            <a:r>
              <a:rPr lang="fi-FI" dirty="0"/>
              <a:t>:</a:t>
            </a:r>
          </a:p>
          <a:p>
            <a:pPr marL="457200" lvl="1" indent="0">
              <a:buNone/>
            </a:pPr>
            <a:r>
              <a:rPr lang="fi-FI" dirty="0"/>
              <a:t>* Eri mallien tulosten yhdistäminen ja integrointi voi olla haasteellista. Mallit saattavat käyttää eri lähtöoletuksia, aikajänteitä tai mittayksiköitä, mikä voi vaikeuttaa yhteismitallisten tulosten saamista.</a:t>
            </a:r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3324766-1CA1-3ED2-B577-3B4B1F0EDBD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968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32298BDB-DE2A-4E12-8678-DCC74A042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4000" dirty="0" err="1"/>
              <a:t>sVemala</a:t>
            </a:r>
            <a:r>
              <a:rPr lang="fi-FI" sz="4000" dirty="0"/>
              <a:t> – ravinnekuormituksen simulointityökalu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0F2BC69-9AD9-4D6B-A477-A31874EC250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sz="1600" dirty="0"/>
              <a:t>Tiia Vento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Hydrologi, DI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Suomen ympäristökeskus (Syke)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Meri- ja vesiratkaisut, Mallinnus</a:t>
            </a:r>
          </a:p>
          <a:p>
            <a:pPr>
              <a:lnSpc>
                <a:spcPct val="100000"/>
              </a:lnSpc>
            </a:pPr>
            <a:r>
              <a:rPr lang="fi-FI" sz="1600" dirty="0"/>
              <a:t>24.9.2024</a:t>
            </a:r>
          </a:p>
        </p:txBody>
      </p:sp>
    </p:spTree>
    <p:extLst>
      <p:ext uri="{BB962C8B-B14F-4D97-AF65-F5344CB8AC3E}">
        <p14:creationId xmlns:p14="http://schemas.microsoft.com/office/powerpoint/2010/main" val="261522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7A63B-9294-4E76-84E4-AB777360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sVemala</a:t>
            </a:r>
            <a:r>
              <a:rPr lang="fi-FI"/>
              <a:t> simulointityökalu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596BAF-6DB3-45B4-AD4D-CB8A6FDE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1714500"/>
            <a:ext cx="6981202" cy="28827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Yksinkertainen ja kevyt, </a:t>
            </a:r>
            <a:r>
              <a:rPr lang="fi-FI" dirty="0" err="1"/>
              <a:t>excel</a:t>
            </a:r>
            <a:r>
              <a:rPr lang="fi-FI" dirty="0"/>
              <a:t>-pohjainen käyttöliittymä </a:t>
            </a:r>
            <a:r>
              <a:rPr lang="fi-FI" dirty="0" err="1"/>
              <a:t>Vemala</a:t>
            </a:r>
            <a:r>
              <a:rPr lang="fi-FI" dirty="0"/>
              <a:t>-mallin tuloksiin, ja työkalu kuormitusmuutosten simulointiin</a:t>
            </a:r>
          </a:p>
          <a:p>
            <a:r>
              <a:rPr lang="fi-FI" dirty="0">
                <a:cs typeface="Arial"/>
              </a:rPr>
              <a:t>Osa </a:t>
            </a:r>
            <a:r>
              <a:rPr lang="fi-FI" dirty="0" err="1">
                <a:cs typeface="Arial"/>
              </a:rPr>
              <a:t>Vemala</a:t>
            </a:r>
            <a:r>
              <a:rPr lang="fi-FI" dirty="0">
                <a:cs typeface="Arial"/>
              </a:rPr>
              <a:t>-järjestelmää, lataamisen jälkeen toimii itsenäisenä laskentatyökaluna. </a:t>
            </a:r>
            <a:r>
              <a:rPr lang="fi-FI" dirty="0"/>
              <a:t>Saatavilla </a:t>
            </a:r>
            <a:r>
              <a:rPr lang="fi-FI" dirty="0" err="1"/>
              <a:t>Vemalan</a:t>
            </a:r>
            <a:r>
              <a:rPr lang="fi-FI" dirty="0"/>
              <a:t> käyttöliittymästä kaikille Suomen vesistöille.</a:t>
            </a:r>
            <a:endParaRPr lang="fi-FI" dirty="0">
              <a:cs typeface="Arial"/>
            </a:endParaRPr>
          </a:p>
          <a:p>
            <a:r>
              <a:rPr lang="fi-FI" dirty="0"/>
              <a:t>Nykytilan (viimeisen 10 vuoden keskiarvo) kuormitus- ja virtaamatietojen lisäksi käytössä </a:t>
            </a:r>
            <a:r>
              <a:rPr lang="fi-FI" dirty="0" err="1"/>
              <a:t>Vemalan</a:t>
            </a:r>
            <a:r>
              <a:rPr lang="fi-FI" dirty="0"/>
              <a:t> laskemia kuormitusskenaarioita seuraavalle 30 vuodelle. Näissä huomioidaan</a:t>
            </a:r>
          </a:p>
          <a:p>
            <a:pPr lvl="1"/>
            <a:r>
              <a:rPr lang="fi-FI" dirty="0"/>
              <a:t>maatalouden ravinteiden huuhtoutumiseen vaikuttavia toimenpiteitä (kuten kipsikäsittely, kerääjäkasvit, talviaikainen kasvipeite) </a:t>
            </a:r>
          </a:p>
          <a:p>
            <a:pPr lvl="1"/>
            <a:r>
              <a:rPr lang="fi-FI" dirty="0"/>
              <a:t>muiden kuormituslähteiden suunnitellut toimenpiteet </a:t>
            </a:r>
          </a:p>
          <a:p>
            <a:pPr lvl="1"/>
            <a:r>
              <a:rPr lang="fi-FI" dirty="0"/>
              <a:t>ilmastonmuutos, keskimääräinen skenaario </a:t>
            </a:r>
            <a:endParaRPr lang="fi-FI" dirty="0">
              <a:cs typeface="Arial"/>
            </a:endParaRPr>
          </a:p>
          <a:p>
            <a:r>
              <a:rPr lang="fi-FI" dirty="0">
                <a:cs typeface="Arial"/>
              </a:rPr>
              <a:t>Työkalu on tarkoitettu tukemaan vesienhoidon suunnittelua </a:t>
            </a:r>
          </a:p>
          <a:p>
            <a:pPr lvl="1"/>
            <a:r>
              <a:rPr lang="fi-FI" dirty="0" err="1">
                <a:cs typeface="Arial"/>
              </a:rPr>
              <a:t>ELYt</a:t>
            </a:r>
            <a:r>
              <a:rPr lang="fi-FI" dirty="0">
                <a:cs typeface="Arial"/>
              </a:rPr>
              <a:t>, </a:t>
            </a:r>
            <a:r>
              <a:rPr lang="fi-FI" dirty="0" err="1">
                <a:cs typeface="Arial"/>
              </a:rPr>
              <a:t>AVIt</a:t>
            </a:r>
            <a:r>
              <a:rPr lang="fi-FI" dirty="0">
                <a:cs typeface="Arial"/>
              </a:rPr>
              <a:t>, kunnallinen ympäristövalvonta, konsultit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A3805A-17FB-48A1-BA74-07CE6922ABEE}"/>
              </a:ext>
            </a:extLst>
          </p:cNvPr>
          <p:cNvGrpSpPr/>
          <p:nvPr/>
        </p:nvGrpSpPr>
        <p:grpSpPr>
          <a:xfrm>
            <a:off x="8561070" y="3242789"/>
            <a:ext cx="3109409" cy="1067647"/>
            <a:chOff x="1068946" y="476519"/>
            <a:chExt cx="2034862" cy="759853"/>
          </a:xfrm>
        </p:grpSpPr>
        <p:sp>
          <p:nvSpPr>
            <p:cNvPr id="5" name="Rounded Rectangular Callout 39">
              <a:extLst>
                <a:ext uri="{FF2B5EF4-FFF2-40B4-BE49-F238E27FC236}">
                  <a16:creationId xmlns:a16="http://schemas.microsoft.com/office/drawing/2014/main" id="{D28ECE2E-D359-4A44-9324-E30C66F1FF1A}"/>
                </a:ext>
              </a:extLst>
            </p:cNvPr>
            <p:cNvSpPr/>
            <p:nvPr/>
          </p:nvSpPr>
          <p:spPr>
            <a:xfrm>
              <a:off x="1068946" y="476519"/>
              <a:ext cx="2034862" cy="759853"/>
            </a:xfrm>
            <a:prstGeom prst="wedgeRoundRectCallou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0CCF4A-5EDF-41EF-BEA9-CD46BA5FEBA1}"/>
                </a:ext>
              </a:extLst>
            </p:cNvPr>
            <p:cNvSpPr txBox="1"/>
            <p:nvPr/>
          </p:nvSpPr>
          <p:spPr>
            <a:xfrm>
              <a:off x="1068946" y="561102"/>
              <a:ext cx="2034862" cy="5906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Tiedon saatavuuden parantaminen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B88EEF-F3DB-4151-A0BE-30E46AD2E23C}"/>
              </a:ext>
            </a:extLst>
          </p:cNvPr>
          <p:cNvGrpSpPr/>
          <p:nvPr/>
        </p:nvGrpSpPr>
        <p:grpSpPr>
          <a:xfrm>
            <a:off x="7663372" y="4628788"/>
            <a:ext cx="3600450" cy="1118870"/>
            <a:chOff x="1068946" y="476519"/>
            <a:chExt cx="2034862" cy="759853"/>
          </a:xfrm>
        </p:grpSpPr>
        <p:sp>
          <p:nvSpPr>
            <p:cNvPr id="8" name="Rounded Rectangular Callout 33">
              <a:extLst>
                <a:ext uri="{FF2B5EF4-FFF2-40B4-BE49-F238E27FC236}">
                  <a16:creationId xmlns:a16="http://schemas.microsoft.com/office/drawing/2014/main" id="{295571E7-E16A-4457-A31A-C3D148B79E07}"/>
                </a:ext>
              </a:extLst>
            </p:cNvPr>
            <p:cNvSpPr/>
            <p:nvPr/>
          </p:nvSpPr>
          <p:spPr>
            <a:xfrm>
              <a:off x="1068946" y="476519"/>
              <a:ext cx="2034862" cy="759853"/>
            </a:xfrm>
            <a:prstGeom prst="wedgeRoundRectCallout">
              <a:avLst/>
            </a:prstGeom>
            <a:ln w="57150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A1E8E3-5100-4BEF-B52C-DB7C32B01C88}"/>
                </a:ext>
              </a:extLst>
            </p:cNvPr>
            <p:cNvSpPr txBox="1"/>
            <p:nvPr/>
          </p:nvSpPr>
          <p:spPr>
            <a:xfrm>
              <a:off x="1068946" y="582546"/>
              <a:ext cx="2034862" cy="4376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Toimenpiteiden suunnittelu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F93772-AE04-435D-945A-71B0A8DC594D}"/>
              </a:ext>
            </a:extLst>
          </p:cNvPr>
          <p:cNvGrpSpPr/>
          <p:nvPr/>
        </p:nvGrpSpPr>
        <p:grpSpPr>
          <a:xfrm>
            <a:off x="7742038" y="1695148"/>
            <a:ext cx="3288558" cy="1148384"/>
            <a:chOff x="1068946" y="456475"/>
            <a:chExt cx="2034862" cy="779897"/>
          </a:xfrm>
        </p:grpSpPr>
        <p:sp>
          <p:nvSpPr>
            <p:cNvPr id="11" name="Rounded Rectangular Callout 33">
              <a:extLst>
                <a:ext uri="{FF2B5EF4-FFF2-40B4-BE49-F238E27FC236}">
                  <a16:creationId xmlns:a16="http://schemas.microsoft.com/office/drawing/2014/main" id="{2C92A9F0-CEF5-48FC-8DE7-E969BE4EA585}"/>
                </a:ext>
              </a:extLst>
            </p:cNvPr>
            <p:cNvSpPr/>
            <p:nvPr/>
          </p:nvSpPr>
          <p:spPr>
            <a:xfrm>
              <a:off x="1068946" y="476519"/>
              <a:ext cx="2034862" cy="759853"/>
            </a:xfrm>
            <a:prstGeom prst="wedgeRoundRectCallout">
              <a:avLst/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11C7C4-8852-4991-A6C5-ABC0E77A214B}"/>
                </a:ext>
              </a:extLst>
            </p:cNvPr>
            <p:cNvSpPr txBox="1"/>
            <p:nvPr/>
          </p:nvSpPr>
          <p:spPr>
            <a:xfrm>
              <a:off x="1068946" y="456475"/>
              <a:ext cx="2034862" cy="6897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Kuormituksen ympäristövaikutukset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480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7A63B-9294-4E76-84E4-AB777360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sVemalan</a:t>
            </a:r>
            <a:r>
              <a:rPr lang="fi-FI" dirty="0"/>
              <a:t> tavoitteet ja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596BAF-6DB3-45B4-AD4D-CB8A6FDE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53" y="1714500"/>
            <a:ext cx="7637929" cy="4114801"/>
          </a:xfrm>
        </p:spPr>
        <p:txBody>
          <a:bodyPr/>
          <a:lstStyle/>
          <a:p>
            <a:r>
              <a:rPr lang="fi-FI" sz="2000"/>
              <a:t>Käyttöliittymä </a:t>
            </a:r>
            <a:r>
              <a:rPr lang="fi-FI" sz="2000" err="1"/>
              <a:t>Vemalaan</a:t>
            </a:r>
            <a:endParaRPr lang="fi-FI" sz="2000"/>
          </a:p>
          <a:p>
            <a:pPr lvl="1"/>
            <a:r>
              <a:rPr lang="fi-FI" sz="2000"/>
              <a:t>Tietoa saa ladattua kerralla suuria määriä</a:t>
            </a:r>
          </a:p>
          <a:p>
            <a:pPr lvl="1"/>
            <a:r>
              <a:rPr lang="fi-FI" sz="2000"/>
              <a:t>Käyttäjä saa lisätietoa kuormituksen laskentaperusteista</a:t>
            </a:r>
          </a:p>
          <a:p>
            <a:pPr lvl="1"/>
            <a:r>
              <a:rPr lang="fi-FI" sz="2000"/>
              <a:t>Kuormitustiedot </a:t>
            </a:r>
            <a:r>
              <a:rPr lang="fi-FI" sz="2000" err="1"/>
              <a:t>Vemalan</a:t>
            </a:r>
            <a:r>
              <a:rPr lang="fi-FI" sz="2000"/>
              <a:t> valuma-alueiden tarkkuudella</a:t>
            </a:r>
          </a:p>
          <a:p>
            <a:r>
              <a:rPr lang="fi-FI" sz="2000"/>
              <a:t>Työkalu muutosten arvioimiseen</a:t>
            </a:r>
          </a:p>
          <a:p>
            <a:pPr lvl="1"/>
            <a:r>
              <a:rPr lang="fi-FI" sz="2000"/>
              <a:t>Käyttäjä voi muokata kuormituslähteitä, esim. </a:t>
            </a:r>
          </a:p>
          <a:p>
            <a:pPr lvl="2"/>
            <a:r>
              <a:rPr lang="fi-FI" sz="2000"/>
              <a:t>Uuden pistekuormittajan lisääminen</a:t>
            </a:r>
          </a:p>
          <a:p>
            <a:pPr lvl="2"/>
            <a:r>
              <a:rPr lang="fi-FI" sz="2000"/>
              <a:t>Haja‐asutuksen viemäröinti kokonaan tietyillä alueilla</a:t>
            </a:r>
          </a:p>
          <a:p>
            <a:pPr lvl="1"/>
            <a:r>
              <a:rPr lang="fi-FI" sz="2000"/>
              <a:t>Vaikutus vesistöstä lähtevään ravinnekuormitukseen tai vesimuodostumien keskipitoisuuteen</a:t>
            </a:r>
          </a:p>
          <a:p>
            <a:pPr lvl="1"/>
            <a:r>
              <a:rPr lang="fi-FI" sz="2000"/>
              <a:t>Laskentatarkkuus on vastaava kuin </a:t>
            </a:r>
            <a:r>
              <a:rPr lang="fi-FI" sz="2000" err="1"/>
              <a:t>Vemalassa</a:t>
            </a:r>
            <a:r>
              <a:rPr lang="fi-FI" sz="2000"/>
              <a:t>, jos kuormitus ei muutu liikaa </a:t>
            </a:r>
          </a:p>
          <a:p>
            <a:pPr marL="0" indent="0">
              <a:buNone/>
            </a:pPr>
            <a:endParaRPr lang="fi-FI" sz="16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D6AFE84-2B06-431C-9663-437A918AF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r="17042"/>
          <a:stretch/>
        </p:blipFill>
        <p:spPr>
          <a:xfrm>
            <a:off x="7544578" y="1555012"/>
            <a:ext cx="3828571" cy="38285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7376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Toimintaperiaate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7042E3-F259-59CD-D5F9-37FFB67F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Työkalun ytimessä on </a:t>
            </a:r>
            <a:r>
              <a:rPr lang="fi-FI" sz="2000" dirty="0" err="1"/>
              <a:t>Vemalan</a:t>
            </a:r>
            <a:r>
              <a:rPr lang="fi-FI" sz="2000" dirty="0"/>
              <a:t> laskema maa-alueilla erilaisista lähteistä syntyvä ravinnekuormitus </a:t>
            </a:r>
          </a:p>
          <a:p>
            <a:r>
              <a:rPr lang="fi-FI" sz="2000" dirty="0"/>
              <a:t>Kuormituksen käsittely:</a:t>
            </a:r>
          </a:p>
          <a:p>
            <a:pPr lvl="1"/>
            <a:r>
              <a:rPr lang="fi-FI" sz="2000" dirty="0"/>
              <a:t>Syntyvä – luetaan </a:t>
            </a:r>
            <a:r>
              <a:rPr lang="fi-FI" sz="2000" dirty="0" err="1"/>
              <a:t>Vemalasta</a:t>
            </a:r>
            <a:r>
              <a:rPr lang="fi-FI" sz="2000" dirty="0"/>
              <a:t> </a:t>
            </a:r>
          </a:p>
          <a:p>
            <a:pPr lvl="1"/>
            <a:r>
              <a:rPr lang="fi-FI" sz="2000" dirty="0"/>
              <a:t>Lähtevä = (tuleva + syntyvä)(1-retentio)</a:t>
            </a:r>
          </a:p>
          <a:p>
            <a:pPr lvl="1"/>
            <a:r>
              <a:rPr lang="fi-FI" sz="2000" dirty="0"/>
              <a:t>Tuleva = Yläpuolisten alueiden lähtevä kuormitus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sz="1600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70789B1C-A0A4-3DEC-7101-6FC57CED483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sz="2000" dirty="0"/>
              <a:t>Laskentayksikkö on järvien ja uomien lähivaluma-alueet (</a:t>
            </a:r>
            <a:r>
              <a:rPr lang="fi-FI" sz="2000" dirty="0" err="1"/>
              <a:t>Vemala</a:t>
            </a:r>
            <a:r>
              <a:rPr lang="fi-FI" sz="2000" dirty="0"/>
              <a:t> valuma-alueet)</a:t>
            </a:r>
          </a:p>
          <a:p>
            <a:r>
              <a:rPr lang="fi-FI" sz="2000" dirty="0" err="1"/>
              <a:t>Vemalan</a:t>
            </a:r>
            <a:r>
              <a:rPr lang="fi-FI" sz="2000" dirty="0"/>
              <a:t> vesistönkuvaus eli järvi-uomaverkko toteutettuna </a:t>
            </a:r>
            <a:r>
              <a:rPr lang="fi-FI" sz="2000" dirty="0" err="1"/>
              <a:t>exceliin</a:t>
            </a:r>
            <a:endParaRPr lang="fi-FI" sz="2000" dirty="0"/>
          </a:p>
          <a:p>
            <a:r>
              <a:rPr lang="fi-FI" sz="2000" dirty="0"/>
              <a:t>Huomaa! vesimuodostumaan kohdistuva kuormitus on summa alueelle tulevasta ja alueella syntyvästä kuormituksesta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800" dirty="0"/>
          </a:p>
          <a:p>
            <a:endParaRPr lang="fi-FI" dirty="0"/>
          </a:p>
        </p:txBody>
      </p:sp>
      <p:sp>
        <p:nvSpPr>
          <p:cNvPr id="10" name="Päivämäärän paikkamerkki 3"/>
          <p:cNvSpPr txBox="1">
            <a:spLocks/>
          </p:cNvSpPr>
          <p:nvPr/>
        </p:nvSpPr>
        <p:spPr>
          <a:xfrm rot="5400000">
            <a:off x="11056647" y="5345141"/>
            <a:ext cx="717551" cy="1745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67" b="0" i="0" u="none" strike="noStrike" kern="1200" cap="none" spc="0" normalizeH="0" baseline="0" noProof="0">
              <a:ln>
                <a:noFill/>
              </a:ln>
              <a:solidFill>
                <a:srgbClr val="005854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C39738-4444-A748-DF24-23C3660B5E8F}"/>
              </a:ext>
            </a:extLst>
          </p:cNvPr>
          <p:cNvGrpSpPr/>
          <p:nvPr/>
        </p:nvGrpSpPr>
        <p:grpSpPr>
          <a:xfrm>
            <a:off x="931199" y="4361804"/>
            <a:ext cx="5273506" cy="2141239"/>
            <a:chOff x="1360867" y="4008549"/>
            <a:chExt cx="9092485" cy="2584361"/>
          </a:xfrm>
        </p:grpSpPr>
        <p:sp>
          <p:nvSpPr>
            <p:cNvPr id="5" name="Rounded Rectangle 4"/>
            <p:cNvSpPr/>
            <p:nvPr/>
          </p:nvSpPr>
          <p:spPr>
            <a:xfrm>
              <a:off x="4516193" y="4008549"/>
              <a:ext cx="2781836" cy="25843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360867" y="4965190"/>
              <a:ext cx="9092485" cy="1316521"/>
              <a:chOff x="-8407" y="3016560"/>
              <a:chExt cx="6819364" cy="987391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2494923" y="3016560"/>
                <a:ext cx="1812703" cy="98739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ight Arrow 14"/>
              <p:cNvSpPr/>
              <p:nvPr/>
            </p:nvSpPr>
            <p:spPr>
              <a:xfrm>
                <a:off x="4533900" y="3062993"/>
                <a:ext cx="2277057" cy="695480"/>
              </a:xfrm>
              <a:prstGeom prst="right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Alueelta lähtevä kuormitus</a:t>
                </a:r>
                <a:endPara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-8407" y="3062993"/>
                <a:ext cx="2256843" cy="695480"/>
              </a:xfrm>
              <a:prstGeom prst="rightArrow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Alueelle tuleva kuormitus </a:t>
                </a:r>
                <a:endPara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63770" y="3360534"/>
                <a:ext cx="1275009" cy="52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4C1C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Järvi 001</a:t>
                </a:r>
                <a:endPara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97729" y="4300349"/>
              <a:ext cx="3895110" cy="63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Alueella syntyvä kuormitus</a:t>
              </a:r>
              <a:endPara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Curved Up Arrow 22"/>
          <p:cNvSpPr/>
          <p:nvPr/>
        </p:nvSpPr>
        <p:spPr>
          <a:xfrm rot="10800000" flipH="1">
            <a:off x="4801477" y="4215713"/>
            <a:ext cx="1745247" cy="1145868"/>
          </a:xfrm>
          <a:prstGeom prst="curvedUpArrow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F4F1E4-8E14-BB40-CB73-074F8D1744F1}"/>
              </a:ext>
            </a:extLst>
          </p:cNvPr>
          <p:cNvGrpSpPr/>
          <p:nvPr/>
        </p:nvGrpSpPr>
        <p:grpSpPr>
          <a:xfrm>
            <a:off x="5324265" y="4361803"/>
            <a:ext cx="5273506" cy="2141239"/>
            <a:chOff x="1360867" y="4008549"/>
            <a:chExt cx="9092485" cy="258436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0D1BCF6D-9C93-D04C-0BD3-17429181828E}"/>
                </a:ext>
              </a:extLst>
            </p:cNvPr>
            <p:cNvSpPr/>
            <p:nvPr/>
          </p:nvSpPr>
          <p:spPr>
            <a:xfrm>
              <a:off x="4516193" y="4008549"/>
              <a:ext cx="2781836" cy="25843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950952-6A19-3B4D-2A5A-9EAE659D059F}"/>
                </a:ext>
              </a:extLst>
            </p:cNvPr>
            <p:cNvGrpSpPr/>
            <p:nvPr/>
          </p:nvGrpSpPr>
          <p:grpSpPr>
            <a:xfrm>
              <a:off x="1360867" y="4965190"/>
              <a:ext cx="9092485" cy="1316521"/>
              <a:chOff x="-8407" y="3016560"/>
              <a:chExt cx="6819364" cy="987391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1B3DA5A-9872-E7ED-6404-2378791DC097}"/>
                  </a:ext>
                </a:extLst>
              </p:cNvPr>
              <p:cNvSpPr/>
              <p:nvPr/>
            </p:nvSpPr>
            <p:spPr>
              <a:xfrm>
                <a:off x="2494923" y="3016560"/>
                <a:ext cx="1812703" cy="98739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ight Arrow 14">
                <a:extLst>
                  <a:ext uri="{FF2B5EF4-FFF2-40B4-BE49-F238E27FC236}">
                    <a16:creationId xmlns:a16="http://schemas.microsoft.com/office/drawing/2014/main" id="{1E445871-4CF7-36FD-70AF-999ACBBBC5A1}"/>
                  </a:ext>
                </a:extLst>
              </p:cNvPr>
              <p:cNvSpPr/>
              <p:nvPr/>
            </p:nvSpPr>
            <p:spPr>
              <a:xfrm>
                <a:off x="4533900" y="3062993"/>
                <a:ext cx="2277057" cy="695480"/>
              </a:xfrm>
              <a:prstGeom prst="rightArrow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Alueelta lähtevä kuormitus</a:t>
                </a:r>
                <a:endPara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ight Arrow 15">
                <a:extLst>
                  <a:ext uri="{FF2B5EF4-FFF2-40B4-BE49-F238E27FC236}">
                    <a16:creationId xmlns:a16="http://schemas.microsoft.com/office/drawing/2014/main" id="{66C07254-5F23-B290-BAB7-A63C13DABD82}"/>
                  </a:ext>
                </a:extLst>
              </p:cNvPr>
              <p:cNvSpPr/>
              <p:nvPr/>
            </p:nvSpPr>
            <p:spPr>
              <a:xfrm>
                <a:off x="-8407" y="3062993"/>
                <a:ext cx="2256843" cy="695480"/>
              </a:xfrm>
              <a:prstGeom prst="rightArrow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Alueelle tuleva kuormitus </a:t>
                </a:r>
                <a:endParaRPr kumimoji="0" lang="fi-FI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14FBB4-8E75-D0A0-914F-43F2D5795048}"/>
                  </a:ext>
                </a:extLst>
              </p:cNvPr>
              <p:cNvSpPr txBox="1"/>
              <p:nvPr/>
            </p:nvSpPr>
            <p:spPr>
              <a:xfrm>
                <a:off x="2763770" y="3360534"/>
                <a:ext cx="1275009" cy="52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i-FI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64C1C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Uoma 0001</a:t>
                </a:r>
                <a:endParaRPr kumimoji="0" lang="fi-FI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C02C93-55E8-EAD3-7BF5-EEB88B1898E7}"/>
                </a:ext>
              </a:extLst>
            </p:cNvPr>
            <p:cNvSpPr txBox="1"/>
            <p:nvPr/>
          </p:nvSpPr>
          <p:spPr>
            <a:xfrm>
              <a:off x="3897729" y="4300349"/>
              <a:ext cx="3895110" cy="631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Alueella syntyvä kuormitus</a:t>
              </a:r>
              <a:endParaRPr kumimoji="0" lang="fi-FI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Sisällön paikkamerkki 8">
            <a:extLst>
              <a:ext uri="{FF2B5EF4-FFF2-40B4-BE49-F238E27FC236}">
                <a16:creationId xmlns:a16="http://schemas.microsoft.com/office/drawing/2014/main" id="{381270C0-83B8-DB07-4E8F-25354C0C409C}"/>
              </a:ext>
            </a:extLst>
          </p:cNvPr>
          <p:cNvSpPr txBox="1">
            <a:spLocks/>
          </p:cNvSpPr>
          <p:nvPr/>
        </p:nvSpPr>
        <p:spPr>
          <a:xfrm>
            <a:off x="5747093" y="612797"/>
            <a:ext cx="6095999" cy="446085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0585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38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Toteutus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074420" y="1555012"/>
          <a:ext cx="9118600" cy="404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äivämäärän paikkamerkki 3"/>
          <p:cNvSpPr txBox="1">
            <a:spLocks/>
          </p:cNvSpPr>
          <p:nvPr/>
        </p:nvSpPr>
        <p:spPr>
          <a:xfrm rot="5400000">
            <a:off x="11056647" y="5345141"/>
            <a:ext cx="717551" cy="174567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067" b="0" i="0" u="none" strike="noStrike" kern="1200" cap="none" spc="0" normalizeH="0" baseline="0" noProof="0">
              <a:ln>
                <a:noFill/>
              </a:ln>
              <a:solidFill>
                <a:srgbClr val="005854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34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704D6-E902-0B00-065A-ACA84171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42022"/>
            <a:ext cx="12328633" cy="1148610"/>
          </a:xfrm>
        </p:spPr>
        <p:txBody>
          <a:bodyPr/>
          <a:lstStyle/>
          <a:p>
            <a:pPr algn="l"/>
            <a:r>
              <a:rPr lang="fi-FI" dirty="0"/>
              <a:t>Mallien soveltamisesta valuma-aluesuunnittelussa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AF33D4-5285-93ED-BF51-3DA3EE6ACC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83779" y="1190632"/>
            <a:ext cx="11225048" cy="581287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Auttavat kokonaiskuvan muodostamisessa, toimenpiteiden kohdentamisessa sekä niiden vaikutusten arvioinnissa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Vesitalouden mallintaminen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Saadaan käsitys vesistöjen vedenkorkeuksien ja virtaamien vaihtelusta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Voidaan simuloida erilaisia tulvatilanteita ja arvioida tulville ja vettymiselle herkkiä alueita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Kuormituksen mallintaminen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Voidaan tunnistaa alueita, joilta tulee suurin ravinne-, kiintoaine- ja orgaanisen hiilen kuormitus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Voidaan arvioida yksittäisten toimenpiteiden tai erilaisten toimenpideyhdistelmien vaikutuksia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Ilmastonmuutos- ja maankäyttöskenaariot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Mahdollistavat erilaiset mitä-jos -tarkastelut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Voidaan arvioida vaikutuksia hydrologiaan ja kuormitukseen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Tuloksia voidaan hyödyntää maastokartoitusten kohdentamisessa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Mallit ja niiden tuottamat tulokset voivat toimia yhteisenä viitekehyksenä eri sidosryhmien, kuten viranomaisten, tutkijoiden ja paikallisyhteisöjen välillä</a:t>
            </a:r>
          </a:p>
        </p:txBody>
      </p:sp>
    </p:spTree>
    <p:extLst>
      <p:ext uri="{BB962C8B-B14F-4D97-AF65-F5344CB8AC3E}">
        <p14:creationId xmlns:p14="http://schemas.microsoft.com/office/powerpoint/2010/main" val="858436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819" y="154548"/>
            <a:ext cx="595099" cy="233536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67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svemala.xlsx</a:t>
            </a:r>
            <a:endParaRPr kumimoji="0" lang="fi-FI" sz="24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327955" y="396739"/>
          <a:ext cx="9464541" cy="610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122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DAD832-930F-8C27-8B02-5A34AEAB1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Käyttöesimerkkejä</a:t>
            </a:r>
          </a:p>
        </p:txBody>
      </p:sp>
    </p:spTree>
    <p:extLst>
      <p:ext uri="{BB962C8B-B14F-4D97-AF65-F5344CB8AC3E}">
        <p14:creationId xmlns:p14="http://schemas.microsoft.com/office/powerpoint/2010/main" val="2406743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7491C70-474B-45AB-ABCB-E420908F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981" y="223406"/>
            <a:ext cx="2816956" cy="30228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5328B8-6E1F-4604-B935-A31244FE9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981" y="3305140"/>
            <a:ext cx="5607368" cy="33449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8CF1204-7EAD-4C91-8EC2-E39B1F178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89" y="241574"/>
            <a:ext cx="4070584" cy="6040045"/>
          </a:xfrm>
          <a:prstGeom prst="rect">
            <a:avLst/>
          </a:prstGeom>
        </p:spPr>
      </p:pic>
      <p:sp>
        <p:nvSpPr>
          <p:cNvPr id="6" name="Ellipsi 5">
            <a:extLst>
              <a:ext uri="{FF2B5EF4-FFF2-40B4-BE49-F238E27FC236}">
                <a16:creationId xmlns:a16="http://schemas.microsoft.com/office/drawing/2014/main" id="{5C10F85C-4CA9-4555-A310-2BB7E2AAA2C2}"/>
              </a:ext>
            </a:extLst>
          </p:cNvPr>
          <p:cNvSpPr/>
          <p:nvPr/>
        </p:nvSpPr>
        <p:spPr>
          <a:xfrm>
            <a:off x="572685" y="5264680"/>
            <a:ext cx="1482359" cy="267475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C7DAC756-05F4-415E-8EF1-8135446EBEBE}"/>
              </a:ext>
            </a:extLst>
          </p:cNvPr>
          <p:cNvSpPr/>
          <p:nvPr/>
        </p:nvSpPr>
        <p:spPr>
          <a:xfrm>
            <a:off x="5312981" y="1734836"/>
            <a:ext cx="1482359" cy="2674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0E5427C-1BA2-4B91-85DA-0743A3A33646}"/>
              </a:ext>
            </a:extLst>
          </p:cNvPr>
          <p:cNvSpPr/>
          <p:nvPr/>
        </p:nvSpPr>
        <p:spPr>
          <a:xfrm>
            <a:off x="5312981" y="6114933"/>
            <a:ext cx="1801172" cy="33337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2F2E4D2D-BA97-4B88-8F52-7EEDF934888F}"/>
              </a:ext>
            </a:extLst>
          </p:cNvPr>
          <p:cNvSpPr/>
          <p:nvPr/>
        </p:nvSpPr>
        <p:spPr>
          <a:xfrm>
            <a:off x="572683" y="5773149"/>
            <a:ext cx="1482359" cy="2674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DEAF308-D4F2-4D8C-9966-71862B3E4299}"/>
              </a:ext>
            </a:extLst>
          </p:cNvPr>
          <p:cNvSpPr txBox="1"/>
          <p:nvPr/>
        </p:nvSpPr>
        <p:spPr>
          <a:xfrm>
            <a:off x="81700" y="791853"/>
            <a:ext cx="595099" cy="41857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667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sVEMALA</a:t>
            </a:r>
            <a:r>
              <a:rPr kumimoji="0" lang="fi-FI" sz="2667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demo</a:t>
            </a:r>
          </a:p>
        </p:txBody>
      </p:sp>
    </p:spTree>
    <p:extLst>
      <p:ext uri="{BB962C8B-B14F-4D97-AF65-F5344CB8AC3E}">
        <p14:creationId xmlns:p14="http://schemas.microsoft.com/office/powerpoint/2010/main" val="3939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77088071-A3CF-4267-AE36-F15E34DA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02" y="418908"/>
            <a:ext cx="6529636" cy="285397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C35EA80-016E-42FB-A904-257034C47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673" y="305786"/>
            <a:ext cx="4826527" cy="285223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2616693-CA8B-42BF-8BAA-AD5251DBA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66" y="3862642"/>
            <a:ext cx="5472705" cy="236397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58C02D2-CF49-4A31-A5AA-32E1B9276D7C}"/>
              </a:ext>
            </a:extLst>
          </p:cNvPr>
          <p:cNvSpPr txBox="1"/>
          <p:nvPr/>
        </p:nvSpPr>
        <p:spPr>
          <a:xfrm>
            <a:off x="390765" y="1"/>
            <a:ext cx="464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Välilehti ”Koonti valittu alue”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920C06-B75D-46E4-8E8B-487C0F24917B}"/>
              </a:ext>
            </a:extLst>
          </p:cNvPr>
          <p:cNvSpPr txBox="1"/>
          <p:nvPr/>
        </p:nvSpPr>
        <p:spPr>
          <a:xfrm>
            <a:off x="386575" y="3338897"/>
            <a:ext cx="52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Välilehti ”Ravinnekuormitus Fosfori”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2861C14-0F6D-42D0-A7F4-D0C1916364F4}"/>
              </a:ext>
            </a:extLst>
          </p:cNvPr>
          <p:cNvSpPr txBox="1"/>
          <p:nvPr/>
        </p:nvSpPr>
        <p:spPr>
          <a:xfrm>
            <a:off x="6096000" y="3295875"/>
            <a:ext cx="52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Välilehti ”Kuormitusmuutokset”</a:t>
            </a: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0F47F963-FE54-4627-8934-FAB31A7B70C1}"/>
              </a:ext>
            </a:extLst>
          </p:cNvPr>
          <p:cNvSpPr/>
          <p:nvPr/>
        </p:nvSpPr>
        <p:spPr>
          <a:xfrm>
            <a:off x="6014302" y="987762"/>
            <a:ext cx="622169" cy="3257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1AF08AC5-4CED-4A4D-A980-9713A15F5EF6}"/>
              </a:ext>
            </a:extLst>
          </p:cNvPr>
          <p:cNvSpPr/>
          <p:nvPr/>
        </p:nvSpPr>
        <p:spPr>
          <a:xfrm>
            <a:off x="2874129" y="5709544"/>
            <a:ext cx="622169" cy="3257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25387482-B3F7-497D-B5C8-53646F91522B}"/>
              </a:ext>
            </a:extLst>
          </p:cNvPr>
          <p:cNvSpPr/>
          <p:nvPr/>
        </p:nvSpPr>
        <p:spPr>
          <a:xfrm>
            <a:off x="11036425" y="5709542"/>
            <a:ext cx="622169" cy="32570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AF69ECB-CE86-4CC7-8368-8507E31DB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626" y="3831338"/>
            <a:ext cx="5647573" cy="252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58F0E3CB-58B7-4C98-9150-DAAF6E67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58C02D2-CF49-4A31-A5AA-32E1B9276D7C}"/>
              </a:ext>
            </a:extLst>
          </p:cNvPr>
          <p:cNvSpPr txBox="1"/>
          <p:nvPr/>
        </p:nvSpPr>
        <p:spPr>
          <a:xfrm>
            <a:off x="390765" y="1"/>
            <a:ext cx="464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Välilehti ”Koonti valittu alue”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7920C06-B75D-46E4-8E8B-487C0F24917B}"/>
              </a:ext>
            </a:extLst>
          </p:cNvPr>
          <p:cNvSpPr txBox="1"/>
          <p:nvPr/>
        </p:nvSpPr>
        <p:spPr>
          <a:xfrm>
            <a:off x="390765" y="3439389"/>
            <a:ext cx="52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Välilehti ”Ravinnekuormitus Fosfori”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5CA4F79-94E1-4D61-A36B-AEB50C370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8" b="11260"/>
          <a:stretch/>
        </p:blipFill>
        <p:spPr>
          <a:xfrm>
            <a:off x="1" y="621299"/>
            <a:ext cx="6485641" cy="271759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14751BA-FC83-4F69-A6EB-CF5A8BBE4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21" y="438002"/>
            <a:ext cx="4984416" cy="296529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F6526AD-60A6-4885-8F46-D3C81FA5D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67" y="3931831"/>
            <a:ext cx="4509215" cy="2875877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25825AAC-0A40-43D1-8136-DDCF3CA1C591}"/>
              </a:ext>
            </a:extLst>
          </p:cNvPr>
          <p:cNvSpPr/>
          <p:nvPr/>
        </p:nvSpPr>
        <p:spPr>
          <a:xfrm>
            <a:off x="1952958" y="1691999"/>
            <a:ext cx="3839852" cy="77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Lähtevä kuormitus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Alkuperäinen arvo 67,4 kg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Muutos +2,2 kg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D3CD56D-6FC3-4741-B65E-570F6797B46D}"/>
              </a:ext>
            </a:extLst>
          </p:cNvPr>
          <p:cNvSpPr/>
          <p:nvPr/>
        </p:nvSpPr>
        <p:spPr>
          <a:xfrm>
            <a:off x="1455417" y="4773279"/>
            <a:ext cx="3839852" cy="772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Simuloitu keskipitoisuus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Alkuperäinen arvo 12,72 µg/l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Muutos +0,42 µg/l</a:t>
            </a: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F6E82E23-D74D-4BDA-9982-39416BCFF456}"/>
              </a:ext>
            </a:extLst>
          </p:cNvPr>
          <p:cNvSpPr/>
          <p:nvPr/>
        </p:nvSpPr>
        <p:spPr>
          <a:xfrm>
            <a:off x="5863473" y="1209328"/>
            <a:ext cx="622169" cy="3257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A0DEC81C-A51A-4095-AE31-3ABF3E687592}"/>
              </a:ext>
            </a:extLst>
          </p:cNvPr>
          <p:cNvSpPr/>
          <p:nvPr/>
        </p:nvSpPr>
        <p:spPr>
          <a:xfrm>
            <a:off x="3747680" y="6244445"/>
            <a:ext cx="622169" cy="3257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C12D58D-66F8-42A6-9561-4C9B4DB4F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700" y="4010971"/>
            <a:ext cx="6446393" cy="2717597"/>
          </a:xfrm>
          <a:prstGeom prst="rect">
            <a:avLst/>
          </a:prstGeom>
        </p:spPr>
      </p:pic>
      <p:sp>
        <p:nvSpPr>
          <p:cNvPr id="18" name="Ellipsi 17">
            <a:extLst>
              <a:ext uri="{FF2B5EF4-FFF2-40B4-BE49-F238E27FC236}">
                <a16:creationId xmlns:a16="http://schemas.microsoft.com/office/drawing/2014/main" id="{433D0765-256D-462E-9FD0-490E8BCEEAD1}"/>
              </a:ext>
            </a:extLst>
          </p:cNvPr>
          <p:cNvSpPr/>
          <p:nvPr/>
        </p:nvSpPr>
        <p:spPr>
          <a:xfrm>
            <a:off x="10900577" y="6071097"/>
            <a:ext cx="622169" cy="3257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47F39189-D86C-4565-BC98-EF02DBDE2D13}"/>
              </a:ext>
            </a:extLst>
          </p:cNvPr>
          <p:cNvSpPr/>
          <p:nvPr/>
        </p:nvSpPr>
        <p:spPr>
          <a:xfrm>
            <a:off x="9967275" y="5226315"/>
            <a:ext cx="2112024" cy="509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Pistekuorma +5kg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48D1EBF-48B4-4853-8CFE-6BE89C0B8DD8}"/>
              </a:ext>
            </a:extLst>
          </p:cNvPr>
          <p:cNvSpPr txBox="1"/>
          <p:nvPr/>
        </p:nvSpPr>
        <p:spPr>
          <a:xfrm>
            <a:off x="6096000" y="3418037"/>
            <a:ext cx="52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Välilehti ”Kuormitusmuutokset”</a:t>
            </a:r>
          </a:p>
        </p:txBody>
      </p:sp>
    </p:spTree>
    <p:extLst>
      <p:ext uri="{BB962C8B-B14F-4D97-AF65-F5344CB8AC3E}">
        <p14:creationId xmlns:p14="http://schemas.microsoft.com/office/powerpoint/2010/main" val="1710469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676C8-9A8D-497E-1105-2D473A044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76" y="591591"/>
            <a:ext cx="9144000" cy="580313"/>
          </a:xfrm>
        </p:spPr>
        <p:txBody>
          <a:bodyPr>
            <a:noAutofit/>
          </a:bodyPr>
          <a:lstStyle/>
          <a:p>
            <a:pPr algn="l"/>
            <a:r>
              <a:rPr lang="fi-FI" sz="2400" b="1" i="0" dirty="0">
                <a:solidFill>
                  <a:srgbClr val="005854"/>
                </a:solidFill>
                <a:effectLst/>
                <a:latin typeface="Poppins Regular" panose="00000500000000000000" pitchFamily="2" charset="0"/>
              </a:rPr>
              <a:t>Vedenlaadun ja ravinnekuormituksen mallinnus- ja arviointijärjestelmä, WSFS-</a:t>
            </a:r>
            <a:r>
              <a:rPr lang="fi-FI" sz="2400" b="1" i="0" dirty="0" err="1">
                <a:solidFill>
                  <a:srgbClr val="005854"/>
                </a:solidFill>
                <a:effectLst/>
                <a:latin typeface="Poppins Regular" panose="00000500000000000000" pitchFamily="2" charset="0"/>
              </a:rPr>
              <a:t>Vemala</a:t>
            </a:r>
            <a:endParaRPr lang="fi-FI" sz="2400" b="1" i="0" dirty="0">
              <a:solidFill>
                <a:srgbClr val="005854"/>
              </a:solidFill>
              <a:effectLst/>
              <a:latin typeface="Poppins Regular" panose="00000500000000000000" pitchFamily="2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12F299-5195-DB28-DB16-FA9E76D2F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03" y="1594562"/>
            <a:ext cx="5969876" cy="409153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 err="1">
                <a:effectLst/>
              </a:rPr>
              <a:t>Vemala</a:t>
            </a:r>
            <a:r>
              <a:rPr lang="fi-FI" sz="2000" b="0" i="0" dirty="0">
                <a:effectLst/>
              </a:rPr>
              <a:t>-malli on operatiivinen, koko Suomen kattava kuormitusmalli vesistöille.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Se simuloi ravinteiden prosesseja, huuhtoutumista ja kulkeutumista maalla, joissa ja järvissä.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effectLst/>
              </a:rPr>
              <a:t>Malli simuloi ravinteiden kokonaiskuormaa vesistöihin, pidättymistä ja Suomen vesistöistä Itämereen lähtevää kuormaa.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 err="1">
                <a:effectLst/>
              </a:rPr>
              <a:t>Vemala</a:t>
            </a:r>
            <a:r>
              <a:rPr lang="fi-FI" sz="2000" b="0" i="0" dirty="0">
                <a:effectLst/>
              </a:rPr>
              <a:t> koostuu pääosin kahdesta osamallista: hydrologiaa simuloivasta WSFS-mallista ja ravinneprosesseja simuloivasta </a:t>
            </a:r>
            <a:r>
              <a:rPr lang="fi-FI" sz="2000" b="0" i="0" dirty="0" err="1">
                <a:effectLst/>
              </a:rPr>
              <a:t>Vemala</a:t>
            </a:r>
            <a:r>
              <a:rPr lang="fi-FI" sz="2000" b="0" i="0" dirty="0">
                <a:effectLst/>
              </a:rPr>
              <a:t>-mallista.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/>
              <a:t>Maatalousmaiden ravinneprosesseja simuloidaan yksityiskohtaisemmin peltolohkomittakaavassa ICECREAM-mallilla.</a:t>
            </a:r>
            <a:endParaRPr lang="fi-FI" sz="2000" b="0" i="0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 err="1">
                <a:effectLst/>
              </a:rPr>
              <a:t>Vemala</a:t>
            </a:r>
            <a:r>
              <a:rPr lang="fi-FI" sz="2000" b="0" i="0" dirty="0">
                <a:effectLst/>
              </a:rPr>
              <a:t>-malli on osa Suomen ympäristökeskuksen </a:t>
            </a:r>
            <a:r>
              <a:rPr lang="fi-FI" sz="2000" b="0" i="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Vesistömallijärjestelmää</a:t>
            </a:r>
            <a:r>
              <a:rPr lang="fi-FI" sz="2000" b="0" i="0" dirty="0">
                <a:solidFill>
                  <a:srgbClr val="005854"/>
                </a:solidFill>
                <a:effectLst/>
              </a:rPr>
              <a:t>.</a:t>
            </a: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2051FC-9653-AEF4-9946-70E56A530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552" y="1594561"/>
            <a:ext cx="5672758" cy="39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1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704D6-E902-0B00-065A-ACA84171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26" y="217715"/>
            <a:ext cx="9506859" cy="1148610"/>
          </a:xfrm>
        </p:spPr>
        <p:txBody>
          <a:bodyPr/>
          <a:lstStyle/>
          <a:p>
            <a:pPr algn="l"/>
            <a:r>
              <a:rPr lang="fi-FI" dirty="0"/>
              <a:t>VEMALA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AF33D4-5285-93ED-BF51-3DA3EE6ACC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40726" y="1501348"/>
            <a:ext cx="9506859" cy="3855303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Mallia on kehitetty vuosien kuluessa, ja tällä hetkellä neljä malliversiota on operatiivisessa käytössä. Malliversiot simuloivat eri ravinteita ja prosesseja.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Mallin peräkkäisten versioiden kehitys johtaa yhä prosessipohjaisempaan ravinnekuormitusmalliin.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Osana </a:t>
            </a:r>
            <a:r>
              <a:rPr lang="fi-FI" sz="20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SysteemiHiili</a:t>
            </a:r>
            <a:r>
              <a:rPr lang="fi-FI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-hanketta on kehitettiin VEMALA-mallin järviprosessien kuvausta sekä orgaanisen hiilen kuormituksen laskentaa.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VEMALA-TOC-mallilla voidaan tuottaa karttoja, joiden perusteella voidaan tunnistaa ne alueet, joilta tulee eniten orgaanisen hiilen kuormitusta.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VEMALA-mallin kuormitustietoja ja laskennan virhelähteitä on kuvattu </a:t>
            </a:r>
            <a:r>
              <a:rPr lang="fi-FI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https://ckan.ymparisto.fi/dataset/wsfs-vemala-kuormitustiedot</a:t>
            </a:r>
            <a:endParaRPr lang="fi-FI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1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704D6-E902-0B00-065A-ACA84171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" y="0"/>
            <a:ext cx="12328633" cy="1148610"/>
          </a:xfrm>
        </p:spPr>
        <p:txBody>
          <a:bodyPr/>
          <a:lstStyle/>
          <a:p>
            <a:pPr algn="l"/>
            <a:r>
              <a:rPr lang="fi-FI" b="1" dirty="0" err="1">
                <a:solidFill>
                  <a:schemeClr val="accent6">
                    <a:lumMod val="50000"/>
                  </a:schemeClr>
                </a:solidFill>
              </a:rPr>
              <a:t>sVEMALA</a:t>
            </a:r>
            <a:r>
              <a:rPr lang="fi-FI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AF33D4-5285-93ED-BF51-3DA3EE6ACCD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83779" y="1190632"/>
            <a:ext cx="11225048" cy="581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err="1"/>
              <a:t>sVemala</a:t>
            </a:r>
            <a:r>
              <a:rPr lang="fi-FI" sz="2000" dirty="0"/>
              <a:t> on ravinnekuormituksen Excel-pohjainen simulointityökalu, jonka tarkoituksena on parantaa </a:t>
            </a:r>
            <a:r>
              <a:rPr lang="fi-FI" sz="2000" dirty="0" err="1"/>
              <a:t>VEMALAn</a:t>
            </a:r>
            <a:r>
              <a:rPr lang="fi-FI" sz="2000" dirty="0"/>
              <a:t> tietojen saatavuutta ja läpinäkyvyyttä.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 err="1">
                <a:solidFill>
                  <a:srgbClr val="000000"/>
                </a:solidFill>
                <a:effectLst/>
              </a:rPr>
              <a:t>sVEMALA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 on yritysten ja näiden ympäristökonsulttien ja lupa- ja valvontaviranomaisten käyttöön suunnattu työkalu nopeuttamaan ja helpottamaan </a:t>
            </a:r>
            <a:r>
              <a:rPr lang="fi-FI" sz="2000" b="0" i="0" dirty="0" err="1">
                <a:solidFill>
                  <a:srgbClr val="000000"/>
                </a:solidFill>
                <a:effectLst/>
              </a:rPr>
              <a:t>ympäristöluvituksen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- ja valvonnan toteuttamista.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2000" b="0" i="0" dirty="0" err="1">
                <a:solidFill>
                  <a:srgbClr val="000000"/>
                </a:solidFill>
                <a:effectLst/>
              </a:rPr>
              <a:t>sVEMALA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 mahdollistaa aidon </a:t>
            </a:r>
            <a:r>
              <a:rPr lang="fi-FI" sz="2000" b="0" i="0" dirty="0" err="1">
                <a:solidFill>
                  <a:srgbClr val="000000"/>
                </a:solidFill>
                <a:effectLst/>
              </a:rPr>
              <a:t>ad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-hoc simuloinnin ja mm. erityyppisten vesistönhoitotoimenpiteiden kuormitusvaikutuksen </a:t>
            </a:r>
            <a:r>
              <a:rPr lang="fi-FI" sz="2000" b="0" i="0" dirty="0" err="1">
                <a:solidFill>
                  <a:srgbClr val="000000"/>
                </a:solidFill>
                <a:effectLst/>
              </a:rPr>
              <a:t>arvionnin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. Työkaluun sisältyy myös paikallisesti tarkennetun tiedon välittäminen takaisin VEMALA -mallin käyttöön.</a:t>
            </a:r>
            <a:endParaRPr lang="fi-FI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 err="1"/>
              <a:t>sVemala</a:t>
            </a:r>
            <a:r>
              <a:rPr lang="fi-FI" sz="2000" dirty="0"/>
              <a:t> käyttää syötteenään </a:t>
            </a:r>
            <a:r>
              <a:rPr lang="fi-FI" sz="2000" dirty="0" err="1"/>
              <a:t>VEMALAn</a:t>
            </a:r>
            <a:r>
              <a:rPr lang="fi-FI" sz="2000" dirty="0"/>
              <a:t> laskemia ravinnekuormitustietoja ja luo helppokäyttöisen simulointiympäristön kalibroitujen </a:t>
            </a:r>
            <a:r>
              <a:rPr lang="fi-FI" sz="2000" dirty="0" err="1"/>
              <a:t>retentiokertoimien</a:t>
            </a:r>
            <a:r>
              <a:rPr lang="fi-FI" sz="2000" dirty="0"/>
              <a:t> sekä järvi-uomaverkoston avulla.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0" i="0" dirty="0" err="1">
                <a:solidFill>
                  <a:srgbClr val="000000"/>
                </a:solidFill>
                <a:effectLst/>
              </a:rPr>
              <a:t>sVEMALA</a:t>
            </a:r>
            <a:r>
              <a:rPr lang="fi-FI" sz="2000" b="0" i="0" dirty="0">
                <a:solidFill>
                  <a:srgbClr val="000000"/>
                </a:solidFill>
                <a:effectLst/>
              </a:rPr>
              <a:t> on jatkossa saatavissa oppilaitoksille ns. oppilaitosversiona ympäristökoulutuksen opinto-ohjelmissa hyödynnettäväksi.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000" b="0" i="0" dirty="0">
              <a:solidFill>
                <a:srgbClr val="000000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1" dirty="0" err="1">
                <a:solidFill>
                  <a:srgbClr val="000000"/>
                </a:solidFill>
              </a:rPr>
              <a:t>sVEMALAsta</a:t>
            </a:r>
            <a:r>
              <a:rPr lang="fi-FI" sz="2000" b="1" dirty="0">
                <a:solidFill>
                  <a:srgbClr val="000000"/>
                </a:solidFill>
              </a:rPr>
              <a:t> on tarkempi kuvaus diasta 15 alkaen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25576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94BBDF-D201-3606-8758-24749549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 </a:t>
            </a:r>
            <a:r>
              <a:rPr lang="fi-FI" dirty="0" err="1"/>
              <a:t>Vemalan</a:t>
            </a:r>
            <a:r>
              <a:rPr lang="fi-FI" dirty="0"/>
              <a:t> tuloksista ja niiden käyttötarkoituksista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E2187E-3ABD-36BF-F8FE-73AC00D7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170" y="2019300"/>
            <a:ext cx="10827659" cy="41148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chemeClr val="tx1"/>
                </a:solidFill>
                <a:effectLst/>
              </a:rPr>
              <a:t>Päivittäisen vedenlaadun simulointi Suomen joissa ja yli hehtaarin kokoisissa järvissä sekä tuottaa reaaliaikaisia tuloksia.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chemeClr val="tx1"/>
                </a:solidFill>
                <a:effectLst/>
              </a:rPr>
              <a:t>Eri kuormituslähteiden osuus kokonais- tai biologisesti käyttökelpoisista ravinteista sekä biologisesti käyttökelpoisten ravinteiden osuutta mereen menevästä kuormituksesta.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chemeClr val="tx1"/>
                </a:solidFill>
                <a:effectLst/>
              </a:rPr>
              <a:t>Erilaisten maatalous- ja ravinnekuormitusta vähentävien toimenpiteiden vaikutuksen simulointi kokonais- tai biologisesti käyttökelpoisten ravinteiden kuormitukseen</a:t>
            </a:r>
            <a:r>
              <a:rPr lang="fi-FI" sz="2000" dirty="0">
                <a:solidFill>
                  <a:schemeClr val="tx1"/>
                </a:solidFill>
              </a:rPr>
              <a:t>.</a:t>
            </a:r>
            <a:endParaRPr lang="fi-FI" sz="2000" b="0" i="0" dirty="0">
              <a:solidFill>
                <a:schemeClr val="tx1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chemeClr val="tx1"/>
                </a:solidFill>
                <a:effectLst/>
              </a:rPr>
              <a:t>Simuloinneissa voidaan huomioida myös ilmastonmuutoksen vaikutus. Esimerkiksi Itämereen päätyvää ravinnekuormitusta mallinnetaan </a:t>
            </a:r>
            <a:r>
              <a:rPr lang="fi-FI" sz="2000" b="0" i="0" dirty="0" err="1">
                <a:solidFill>
                  <a:schemeClr val="tx1"/>
                </a:solidFill>
                <a:effectLst/>
              </a:rPr>
              <a:t>Vemalalla</a:t>
            </a:r>
            <a:r>
              <a:rPr lang="fi-FI" sz="2000" b="0" i="0" dirty="0">
                <a:solidFill>
                  <a:schemeClr val="tx1"/>
                </a:solidFill>
                <a:effectLst/>
              </a:rPr>
              <a:t> eri skenaarioissa, joissa tarkastellaan erilaisten ilmastoskenaarioiden ja toimenpiteiden yhteisvaikutusta kuormitukseen. 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84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4A2A07-80F1-2887-A4B7-066AD1BDE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90" y="42318"/>
            <a:ext cx="10515600" cy="643868"/>
          </a:xfrm>
        </p:spPr>
        <p:txBody>
          <a:bodyPr>
            <a:normAutofit fontScale="90000"/>
          </a:bodyPr>
          <a:lstStyle/>
          <a:p>
            <a:r>
              <a:rPr lang="fi-FI" sz="2800" b="1" dirty="0" err="1"/>
              <a:t>Vemalan</a:t>
            </a:r>
            <a:r>
              <a:rPr lang="fi-FI" sz="2800" b="1" dirty="0"/>
              <a:t> hyödyntäminen valuma-aluesuunnittelussa -esimerkkejä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120CF9-0145-7E00-EA2F-911533521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6" y="830318"/>
            <a:ext cx="8490643" cy="4351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Kinnulan lähijärvet: </a:t>
            </a:r>
            <a:r>
              <a:rPr lang="fi-FI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Mallinnuksella saatiin tietoa eri maankäyttömuotojen kuormitusosuuksista kullakin osavaluma-alueella.</a:t>
            </a:r>
          </a:p>
          <a:p>
            <a:pPr lvl="1"/>
            <a:r>
              <a:rPr lang="fi-FI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Tarkasteltavat maankäyttömuodot ovat: Peltoviljely,  peltojen luonnonhuuhtouma, metsätalous, metsien luonnonhuuhtouma, haja-asutusalueen jätevedet, pistekuormitus, hulevedet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Tilanjoki (VALVE-hanke): </a:t>
            </a:r>
            <a:r>
              <a:rPr lang="fi-FI" sz="1800" b="0" i="0" u="none" strike="noStrike" baseline="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Vemalalla</a:t>
            </a:r>
            <a:r>
              <a:rPr lang="fi-FI" sz="18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arvioitiin ojituslisän aiheuttamaa kuormitusta: ojituslisä oli  54 % fosforikuormituksesta ja 24 % typpikuormituksesta koko Tilanjoki-Pirttijoki-vesistön alueella.</a:t>
            </a:r>
            <a:endParaRPr lang="fi-FI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Kyyvesi-Pieksämäki: </a:t>
            </a:r>
            <a:r>
              <a:rPr lang="fi-FI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Vemala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(fosfori-, typpi-, kiintoaine- ja humuskuorma)</a:t>
            </a:r>
          </a:p>
          <a:p>
            <a:pPr lvl="1"/>
            <a:r>
              <a:rPr lang="fi-FI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Vemalasta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poimittiin tietoja valuma-alueiden ominaisuuksista: pelto-, metsä- ja vesipinta-alat sekä haja-asukkaiden ja loma-asuntojen määrät. Mallin uusimmasta versiosta saadaan myös metsien vuosittaiset hakkuualat 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84A0375-4D1A-C5D8-B5D6-51B385C70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4777227"/>
            <a:ext cx="7264773" cy="20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B4DD52-F746-D0CF-EEDA-F09E8CA8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929FFB-6481-1AFF-8493-DF324F53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B0B0E2D-E91A-EE5A-835C-B8BCE97EF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102205"/>
            <a:ext cx="5675150" cy="639067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366208F-A4D1-74A4-8568-28AD532E7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12" y="102205"/>
            <a:ext cx="5127888" cy="59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31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B7DAA7-3487-DE77-E512-7E6D977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848" y="620692"/>
            <a:ext cx="5856890" cy="1325563"/>
          </a:xfrm>
        </p:spPr>
        <p:txBody>
          <a:bodyPr>
            <a:noAutofit/>
          </a:bodyPr>
          <a:lstStyle/>
          <a:p>
            <a:r>
              <a:rPr lang="fi-FI" sz="2800" b="1" dirty="0" err="1"/>
              <a:t>Vemalalla</a:t>
            </a:r>
            <a:r>
              <a:rPr lang="fi-FI" sz="2800" b="1" dirty="0"/>
              <a:t> laskettuja orgaanisen hiilen kuormitusarvioita eri skenaarioissa Kiuruveden valuma-alueella Pohjois-Savossa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9F76EF5-8864-2AFA-8BA6-853C1C718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7" y="182562"/>
            <a:ext cx="4594644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ke - sisällys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Autofit/>
      </a:bodyPr>
      <a:lstStyle>
        <a:defPPr algn="l">
          <a:defRPr sz="1000" kern="1200" dirty="0" smtClean="0">
            <a:solidFill>
              <a:schemeClr val="accent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_PowerPoint-esityspohja_FI.pptx" id="{F00EB1F1-80E2-486C-AFBF-97984A79C15A}" vid="{2C3F6B49-BDCB-449E-A01C-69D1CC767316}"/>
    </a:ext>
  </a:extLst>
</a:theme>
</file>

<file path=ppt/theme/theme3.xml><?xml version="1.0" encoding="utf-8"?>
<a:theme xmlns:a="http://schemas.openxmlformats.org/drawingml/2006/main" name="1_Syke - Kansi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_PowerPoint-esityspohja_FI.pptx" id="{F00EB1F1-80E2-486C-AFBF-97984A79C15A}" vid="{EE6F13E2-2EE6-4921-8E95-F61C30995EDA}"/>
    </a:ext>
  </a:extLst>
</a:theme>
</file>

<file path=ppt/theme/theme4.xml><?xml version="1.0" encoding="utf-8"?>
<a:theme xmlns:a="http://schemas.openxmlformats.org/drawingml/2006/main" name="Teema2">
  <a:themeElements>
    <a:clrScheme name="Syke">
      <a:dk1>
        <a:srgbClr val="000000"/>
      </a:dk1>
      <a:lt1>
        <a:sysClr val="window" lastClr="FFFFFF"/>
      </a:lt1>
      <a:dk2>
        <a:srgbClr val="005854"/>
      </a:dk2>
      <a:lt2>
        <a:srgbClr val="E4E3DE"/>
      </a:lt2>
      <a:accent1>
        <a:srgbClr val="84C497"/>
      </a:accent1>
      <a:accent2>
        <a:srgbClr val="F28E77"/>
      </a:accent2>
      <a:accent3>
        <a:srgbClr val="64C1CB"/>
      </a:accent3>
      <a:accent4>
        <a:srgbClr val="F3A44C"/>
      </a:accent4>
      <a:accent5>
        <a:srgbClr val="B34733"/>
      </a:accent5>
      <a:accent6>
        <a:srgbClr val="006085"/>
      </a:accent6>
      <a:hlink>
        <a:srgbClr val="006085"/>
      </a:hlink>
      <a:folHlink>
        <a:srgbClr val="005854"/>
      </a:folHlink>
    </a:clrScheme>
    <a:fontScheme name="Syk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B43F334D-4C56-4028-9DF3-DD4AE9E67BD7}"/>
    </a:ext>
  </a:extLst>
</a:theme>
</file>

<file path=ppt/theme/theme5.xml><?xml version="1.0" encoding="utf-8"?>
<a:theme xmlns:a="http://schemas.openxmlformats.org/drawingml/2006/main" name="Syken uusia PowerPoint-esityspohjia">
  <a:themeElements>
    <a:clrScheme name="Syke 2">
      <a:dk1>
        <a:srgbClr val="000000"/>
      </a:dk1>
      <a:lt1>
        <a:sysClr val="window" lastClr="FFFFFF"/>
      </a:lt1>
      <a:dk2>
        <a:srgbClr val="005854"/>
      </a:dk2>
      <a:lt2>
        <a:srgbClr val="FFFFFF"/>
      </a:lt2>
      <a:accent1>
        <a:srgbClr val="005854"/>
      </a:accent1>
      <a:accent2>
        <a:srgbClr val="84C497"/>
      </a:accent2>
      <a:accent3>
        <a:srgbClr val="F28E77"/>
      </a:accent3>
      <a:accent4>
        <a:srgbClr val="64C1CB"/>
      </a:accent4>
      <a:accent5>
        <a:srgbClr val="E4E3DE"/>
      </a:accent5>
      <a:accent6>
        <a:srgbClr val="F6AA70"/>
      </a:accent6>
      <a:hlink>
        <a:srgbClr val="005854"/>
      </a:hlink>
      <a:folHlink>
        <a:srgbClr val="E4E3DE"/>
      </a:folHlink>
    </a:clrScheme>
    <a:fontScheme name="Syke-fonti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ken uusia PowerPoint-esityspohjia.potx" id="{3F4C0A51-1777-41A5-8084-6502DDB469E2}" vid="{586238C4-9DC5-4DCC-BD4B-05C407BFCF9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AED956FBB92C14C878E8A18E6834AC7" ma:contentTypeVersion="13" ma:contentTypeDescription="Luo uusi asiakirja." ma:contentTypeScope="" ma:versionID="6221af7cdf6560c537f57a88ff8d5332">
  <xsd:schema xmlns:xsd="http://www.w3.org/2001/XMLSchema" xmlns:xs="http://www.w3.org/2001/XMLSchema" xmlns:p="http://schemas.microsoft.com/office/2006/metadata/properties" xmlns:ns2="b10aecce-d17c-40a9-a7ff-b3ef41e3f18b" xmlns:ns3="bded8de7-45a7-4aa7-b9d4-008d45d029a1" targetNamespace="http://schemas.microsoft.com/office/2006/metadata/properties" ma:root="true" ma:fieldsID="acea45771f69ba56977cc1038b92b2dc" ns2:_="" ns3:_="">
    <xsd:import namespace="b10aecce-d17c-40a9-a7ff-b3ef41e3f18b"/>
    <xsd:import namespace="bded8de7-45a7-4aa7-b9d4-008d45d029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aecce-d17c-40a9-a7ff-b3ef41e3f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d8de7-45a7-4aa7-b9d4-008d45d029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8082b3-6328-4d75-8646-9db5dd497424}" ma:internalName="TaxCatchAll" ma:showField="CatchAllData" ma:web="bded8de7-45a7-4aa7-b9d4-008d45d02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0aecce-d17c-40a9-a7ff-b3ef41e3f18b">
      <Terms xmlns="http://schemas.microsoft.com/office/infopath/2007/PartnerControls"/>
    </lcf76f155ced4ddcb4097134ff3c332f>
    <TaxCatchAll xmlns="bded8de7-45a7-4aa7-b9d4-008d45d029a1" xsi:nil="true"/>
  </documentManagement>
</p:properties>
</file>

<file path=customXml/itemProps1.xml><?xml version="1.0" encoding="utf-8"?>
<ds:datastoreItem xmlns:ds="http://schemas.openxmlformats.org/officeDocument/2006/customXml" ds:itemID="{3E22947C-BBF6-479D-88C0-083C88ED643C}"/>
</file>

<file path=customXml/itemProps2.xml><?xml version="1.0" encoding="utf-8"?>
<ds:datastoreItem xmlns:ds="http://schemas.openxmlformats.org/officeDocument/2006/customXml" ds:itemID="{6156910B-FE0F-458B-A9EE-DDD728192E23}"/>
</file>

<file path=customXml/itemProps3.xml><?xml version="1.0" encoding="utf-8"?>
<ds:datastoreItem xmlns:ds="http://schemas.openxmlformats.org/officeDocument/2006/customXml" ds:itemID="{2C18CAC2-364C-400D-BB24-FA45065B8F48}"/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1796</Words>
  <Application>Microsoft Office PowerPoint</Application>
  <PresentationFormat>Laajakuva</PresentationFormat>
  <Paragraphs>215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24</vt:i4>
      </vt:variant>
    </vt:vector>
  </HeadingPairs>
  <TitlesOfParts>
    <vt:vector size="37" baseType="lpstr">
      <vt:lpstr>Aptos</vt:lpstr>
      <vt:lpstr>Arial</vt:lpstr>
      <vt:lpstr>Calibri</vt:lpstr>
      <vt:lpstr>Calibri Light</vt:lpstr>
      <vt:lpstr>Century Gothic</vt:lpstr>
      <vt:lpstr>Poppins Regular</vt:lpstr>
      <vt:lpstr>Tahoma</vt:lpstr>
      <vt:lpstr>Times New Roman</vt:lpstr>
      <vt:lpstr>Office-teema</vt:lpstr>
      <vt:lpstr>Syke - sisällys</vt:lpstr>
      <vt:lpstr>1_Syke - Kansi</vt:lpstr>
      <vt:lpstr>Teema2</vt:lpstr>
      <vt:lpstr>Syken uusia PowerPoint-esityspohjia</vt:lpstr>
      <vt:lpstr>Laskentamallit ja työkalut valuma-aluesuunnittelussa </vt:lpstr>
      <vt:lpstr>Mallien soveltamisesta valuma-aluesuunnittelussa</vt:lpstr>
      <vt:lpstr>Vedenlaadun ja ravinnekuormituksen mallinnus- ja arviointijärjestelmä, WSFS-Vemala</vt:lpstr>
      <vt:lpstr>VEMALA</vt:lpstr>
      <vt:lpstr>sVEMALA </vt:lpstr>
      <vt:lpstr>Esimerkkejä Vemalan tuloksista ja niiden käyttötarkoituksista</vt:lpstr>
      <vt:lpstr>Vemalan hyödyntäminen valuma-aluesuunnittelussa -esimerkkejä </vt:lpstr>
      <vt:lpstr>PowerPoint-esitys</vt:lpstr>
      <vt:lpstr>Vemalalla laskettuja orgaanisen hiilen kuormitusarvioita eri skenaarioissa Kiuruveden valuma-alueella Pohjois-Savossa</vt:lpstr>
      <vt:lpstr>Yhteenvetoa työkaluista</vt:lpstr>
      <vt:lpstr>PowerPoint-esitys</vt:lpstr>
      <vt:lpstr>Esimerkki kaupallisesta työkalusta - Scalgo Live </vt:lpstr>
      <vt:lpstr>PowerPoint-esitys</vt:lpstr>
      <vt:lpstr>Haasteita mallien soveltamisessa</vt:lpstr>
      <vt:lpstr>sVemala – ravinnekuormituksen simulointityökalu </vt:lpstr>
      <vt:lpstr>sVemala simulointityökalu</vt:lpstr>
      <vt:lpstr>sVemalan tavoitteet ja käyttö</vt:lpstr>
      <vt:lpstr>Toimintaperiaate </vt:lpstr>
      <vt:lpstr>Toteutus</vt:lpstr>
      <vt:lpstr>PowerPoint-esitys</vt:lpstr>
      <vt:lpstr>Käyttöesimerkkejä</vt:lpstr>
      <vt:lpstr>PowerPoint-esitys</vt:lpstr>
      <vt:lpstr>PowerPoint-esitys</vt:lpstr>
      <vt:lpstr>PowerPoint-esitys</vt:lpstr>
    </vt:vector>
  </TitlesOfParts>
  <Company>SYKE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Vedenlaadun ja ravinnekuormituksen mallinnus- ja arviointijärjestelmä, WSFS-Vemala</dc:title>
  <dc:creator>Marttunen Mika</dc:creator>
  <cp:lastModifiedBy>Marttunen Mika</cp:lastModifiedBy>
  <cp:revision>12</cp:revision>
  <dcterms:created xsi:type="dcterms:W3CDTF">2024-07-08T07:17:00Z</dcterms:created>
  <dcterms:modified xsi:type="dcterms:W3CDTF">2024-12-12T07:57:14Z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0x010100BAED956FBB92C14C878E8A18E6834AC7</vt:lpwstr>
  </property>
</Properties>
</file>