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</p:sldMasterIdLst>
  <p:handoutMasterIdLst>
    <p:handoutMasterId r:id="rId21"/>
  </p:handoutMasterIdLst>
  <p:sldIdLst>
    <p:sldId id="256" r:id="rId4"/>
    <p:sldId id="261" r:id="rId5"/>
    <p:sldId id="270" r:id="rId6"/>
    <p:sldId id="257" r:id="rId7"/>
    <p:sldId id="263" r:id="rId8"/>
    <p:sldId id="264" r:id="rId9"/>
    <p:sldId id="269" r:id="rId10"/>
    <p:sldId id="271" r:id="rId11"/>
    <p:sldId id="259" r:id="rId12"/>
    <p:sldId id="273" r:id="rId13"/>
    <p:sldId id="265" r:id="rId14"/>
    <p:sldId id="267" r:id="rId15"/>
    <p:sldId id="260" r:id="rId16"/>
    <p:sldId id="266" r:id="rId17"/>
    <p:sldId id="272" r:id="rId18"/>
    <p:sldId id="262" r:id="rId19"/>
    <p:sldId id="274" r:id="rId20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tinen Merja" userId="814f4452-0b86-4d71-9b70-2e535e553236" providerId="ADAL" clId="{908F2E35-D970-4C58-910C-8792B2F7D7DE}"/>
    <pc:docChg chg="undo custSel addSld modSld">
      <pc:chgData name="Laitinen Merja" userId="814f4452-0b86-4d71-9b70-2e535e553236" providerId="ADAL" clId="{908F2E35-D970-4C58-910C-8792B2F7D7DE}" dt="2024-06-26T05:59:40.758" v="31" actId="27636"/>
      <pc:docMkLst>
        <pc:docMk/>
      </pc:docMkLst>
      <pc:sldChg chg="modSp mod">
        <pc:chgData name="Laitinen Merja" userId="814f4452-0b86-4d71-9b70-2e535e553236" providerId="ADAL" clId="{908F2E35-D970-4C58-910C-8792B2F7D7DE}" dt="2024-06-26T05:53:22.571" v="14" actId="14100"/>
        <pc:sldMkLst>
          <pc:docMk/>
          <pc:sldMk cId="0" sldId="257"/>
        </pc:sldMkLst>
        <pc:spChg chg="mod">
          <ac:chgData name="Laitinen Merja" userId="814f4452-0b86-4d71-9b70-2e535e553236" providerId="ADAL" clId="{908F2E35-D970-4C58-910C-8792B2F7D7DE}" dt="2024-06-26T05:53:18.595" v="13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Laitinen Merja" userId="814f4452-0b86-4d71-9b70-2e535e553236" providerId="ADAL" clId="{908F2E35-D970-4C58-910C-8792B2F7D7DE}" dt="2024-06-26T05:53:22.571" v="14" actId="14100"/>
          <ac:spMkLst>
            <pc:docMk/>
            <pc:sldMk cId="0" sldId="257"/>
            <ac:spMk id="3" creationId="{00000000-0000-0000-0000-000000000000}"/>
          </ac:spMkLst>
        </pc:spChg>
      </pc:sldChg>
      <pc:sldChg chg="addSp delSp mod">
        <pc:chgData name="Laitinen Merja" userId="814f4452-0b86-4d71-9b70-2e535e553236" providerId="ADAL" clId="{908F2E35-D970-4C58-910C-8792B2F7D7DE}" dt="2024-06-13T07:39:54.482" v="1" actId="22"/>
        <pc:sldMkLst>
          <pc:docMk/>
          <pc:sldMk cId="2190045083" sldId="262"/>
        </pc:sldMkLst>
        <pc:spChg chg="add del">
          <ac:chgData name="Laitinen Merja" userId="814f4452-0b86-4d71-9b70-2e535e553236" providerId="ADAL" clId="{908F2E35-D970-4C58-910C-8792B2F7D7DE}" dt="2024-06-13T07:39:54.482" v="1" actId="22"/>
          <ac:spMkLst>
            <pc:docMk/>
            <pc:sldMk cId="2190045083" sldId="262"/>
            <ac:spMk id="5" creationId="{F9A20B17-1A0F-BA16-8702-7B63B183063E}"/>
          </ac:spMkLst>
        </pc:spChg>
      </pc:sldChg>
      <pc:sldChg chg="modSp mod">
        <pc:chgData name="Laitinen Merja" userId="814f4452-0b86-4d71-9b70-2e535e553236" providerId="ADAL" clId="{908F2E35-D970-4C58-910C-8792B2F7D7DE}" dt="2024-06-26T05:59:40.758" v="31" actId="27636"/>
        <pc:sldMkLst>
          <pc:docMk/>
          <pc:sldMk cId="1056793382" sldId="271"/>
        </pc:sldMkLst>
        <pc:spChg chg="mod">
          <ac:chgData name="Laitinen Merja" userId="814f4452-0b86-4d71-9b70-2e535e553236" providerId="ADAL" clId="{908F2E35-D970-4C58-910C-8792B2F7D7DE}" dt="2024-06-26T05:59:40.758" v="31" actId="27636"/>
          <ac:spMkLst>
            <pc:docMk/>
            <pc:sldMk cId="1056793382" sldId="271"/>
            <ac:spMk id="2" creationId="{89CF774A-25E1-945C-95F6-A35FBDC3C4B7}"/>
          </ac:spMkLst>
        </pc:spChg>
        <pc:spChg chg="mod">
          <ac:chgData name="Laitinen Merja" userId="814f4452-0b86-4d71-9b70-2e535e553236" providerId="ADAL" clId="{908F2E35-D970-4C58-910C-8792B2F7D7DE}" dt="2024-06-26T05:59:31.315" v="29" actId="1076"/>
          <ac:spMkLst>
            <pc:docMk/>
            <pc:sldMk cId="1056793382" sldId="271"/>
            <ac:spMk id="3" creationId="{6686E7F5-2DE6-3FCA-54D8-908D4D6189FC}"/>
          </ac:spMkLst>
        </pc:spChg>
      </pc:sldChg>
      <pc:sldChg chg="modSp mod">
        <pc:chgData name="Laitinen Merja" userId="814f4452-0b86-4d71-9b70-2e535e553236" providerId="ADAL" clId="{908F2E35-D970-4C58-910C-8792B2F7D7DE}" dt="2024-06-26T05:53:47.834" v="18" actId="1076"/>
        <pc:sldMkLst>
          <pc:docMk/>
          <pc:sldMk cId="1406195962" sldId="273"/>
        </pc:sldMkLst>
        <pc:spChg chg="mod">
          <ac:chgData name="Laitinen Merja" userId="814f4452-0b86-4d71-9b70-2e535e553236" providerId="ADAL" clId="{908F2E35-D970-4C58-910C-8792B2F7D7DE}" dt="2024-06-26T05:53:47.834" v="18" actId="1076"/>
          <ac:spMkLst>
            <pc:docMk/>
            <pc:sldMk cId="1406195962" sldId="273"/>
            <ac:spMk id="2" creationId="{BB248FDC-DCF7-B8BA-4282-1638C8F07532}"/>
          </ac:spMkLst>
        </pc:spChg>
        <pc:spChg chg="mod">
          <ac:chgData name="Laitinen Merja" userId="814f4452-0b86-4d71-9b70-2e535e553236" providerId="ADAL" clId="{908F2E35-D970-4C58-910C-8792B2F7D7DE}" dt="2024-06-26T05:53:44.332" v="17" actId="1076"/>
          <ac:spMkLst>
            <pc:docMk/>
            <pc:sldMk cId="1406195962" sldId="273"/>
            <ac:spMk id="3" creationId="{A3CFD26C-A960-0473-7263-570EF510CFB5}"/>
          </ac:spMkLst>
        </pc:spChg>
      </pc:sldChg>
      <pc:sldChg chg="modSp new mod">
        <pc:chgData name="Laitinen Merja" userId="814f4452-0b86-4d71-9b70-2e535e553236" providerId="ADAL" clId="{908F2E35-D970-4C58-910C-8792B2F7D7DE}" dt="2024-06-26T05:57:49.435" v="28" actId="20577"/>
        <pc:sldMkLst>
          <pc:docMk/>
          <pc:sldMk cId="2357524528" sldId="274"/>
        </pc:sldMkLst>
        <pc:spChg chg="mod">
          <ac:chgData name="Laitinen Merja" userId="814f4452-0b86-4d71-9b70-2e535e553236" providerId="ADAL" clId="{908F2E35-D970-4C58-910C-8792B2F7D7DE}" dt="2024-06-13T07:40:03.753" v="10" actId="20577"/>
          <ac:spMkLst>
            <pc:docMk/>
            <pc:sldMk cId="2357524528" sldId="274"/>
            <ac:spMk id="2" creationId="{3E41EF15-03A2-6A3F-0B19-3068DB39E78E}"/>
          </ac:spMkLst>
        </pc:spChg>
        <pc:spChg chg="mod">
          <ac:chgData name="Laitinen Merja" userId="814f4452-0b86-4d71-9b70-2e535e553236" providerId="ADAL" clId="{908F2E35-D970-4C58-910C-8792B2F7D7DE}" dt="2024-06-26T05:57:49.435" v="28" actId="20577"/>
          <ac:spMkLst>
            <pc:docMk/>
            <pc:sldMk cId="2357524528" sldId="274"/>
            <ac:spMk id="3" creationId="{4EE6CE45-3842-D2E9-C7E3-60413810483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5C16B-DD67-493B-B517-E371011E1D20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00F1A-1135-406D-9682-41942D40AE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1421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CE3B-AD54-4ACD-BEC8-9DAACAB7A035}" type="datetimeFigureOut">
              <a:rPr lang="fi-FI" smtClean="0"/>
              <a:pPr/>
              <a:t>26.6.2024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D70A-61AB-4F45-A2AA-E69A70054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760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CE3B-AD54-4ACD-BEC8-9DAACAB7A035}" type="datetimeFigureOut">
              <a:rPr lang="fi-FI" smtClean="0"/>
              <a:pPr/>
              <a:t>26.6.2024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D70A-61AB-4F45-A2AA-E69A70054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80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CE3B-AD54-4ACD-BEC8-9DAACAB7A035}" type="datetimeFigureOut">
              <a:rPr lang="fi-FI" smtClean="0"/>
              <a:pPr/>
              <a:t>26.6.2024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D70A-61AB-4F45-A2AA-E69A70054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228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CE3B-AD54-4ACD-BEC8-9DAACAB7A035}" type="datetimeFigureOut">
              <a:rPr lang="fi-FI" smtClean="0"/>
              <a:pPr/>
              <a:t>26.6.2024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D70A-61AB-4F45-A2AA-E69A70054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495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33B20A-C265-9941-B3CB-5DA7D6945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0C59E8-C7F1-264A-82E8-C2017CA7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33A852-37EE-D942-BE15-17BB97F5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300AD6-7770-2146-8A40-5055CB16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018DA5-7A21-3F4A-B380-CE3A4E01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444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6B837-C6A1-B84F-B206-B009BBD5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B75BC0-9158-424F-9B96-161A3979C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DE3575-2CCB-2742-AF7A-133120B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DBCFE8-E6DC-5F43-BD14-F3A3669C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8BA342-ECF6-784E-86F8-FB7293F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591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F6A841-2F9F-B642-84C8-48651CDA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7A827-0BB9-7541-AE70-319982BE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F617DB-E0B3-4A48-8B6F-AFA349CB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A8BA6F-0ED5-EB43-96CD-2660DE5D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3006C8-8690-4F4F-A849-BE8EB753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0377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E9429-4970-294E-B9ED-0EF1F939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1E0089-9649-2940-A77F-973726E54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BF694B-F43A-554C-9A3F-CB9493273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E957C9-81C6-234B-BF11-F2B05A78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4AA8D4-E3E5-1D4E-9A29-52FAA9D3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404E66-F256-574B-82CD-4E450EC0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6774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D0872-75CC-2B48-BC4F-8B4538DC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740F4C-D3B0-C34C-968F-F8DD1DC0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D981BD2-7E8C-004C-AE74-9CD3CF478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D2A8BFD-8F07-5947-B2B1-7C41C5272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A2875A2-95B3-CD47-8496-883A1C6AC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86A015-B102-4B4B-892A-99900CCA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A0A4CA0-318C-C745-9D8A-43A37B4F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9BDB8D5-E7EA-D648-B142-3073FD2F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714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9912B7-872B-8F41-B68C-5519B7EF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081CC7-76BA-6049-B351-42EC243C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FEC05F5-B492-474D-BC27-8B80E0DC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FEA9D9-8D53-1A42-A84A-9614FFC6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0304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94AC35-FB4C-A343-922C-593B90AC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A38A819-B246-974D-8F5B-EC943D18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4CA26F-D92A-1E4E-A9C5-247CCD57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438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CE3B-AD54-4ACD-BEC8-9DAACAB7A035}" type="datetimeFigureOut">
              <a:rPr lang="fi-FI" smtClean="0"/>
              <a:pPr/>
              <a:t>26.6.2024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D70A-61AB-4F45-A2AA-E69A70054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7195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B9741-9073-AE4D-B203-01DA7A8D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1F200A-A1E3-0C45-9819-7937DB5A4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1429303-3170-0B4A-912A-1A064A8B9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6AE08A-9FE4-6644-9DE0-DDFE5C79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794562-9452-B84B-B0DE-ECEE2313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451B56-D357-3B48-8B74-0BDCCC86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7620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B2AFAE-4DF3-C44E-9B80-28246EE6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74AD6F5-82F4-6E4E-89BE-5ED8E94E2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8A188D-DEEB-7446-8A54-E0592C550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E377D5-10DB-534F-B7D6-04E729B7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C774E3-AFD4-4043-8E2E-BEA996B6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5CE92B-E674-3047-B8E1-8580BAD2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1068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6F4B0D-2715-BE47-A903-D9A9D00D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8BE898A-41E0-0245-B251-511BF373A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48BAD5-BDEF-214F-B996-EE1B6C9A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E02146-F8B4-9F49-8AE0-45038F23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60CCFD-AA4C-7A4A-AD33-B328F39E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63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FCFA687-0909-E944-9BD9-A4C92762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874BA54-CFB8-B54A-90C3-2F8DE709E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786B8A-12C2-6842-8884-86AEFCD7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458C4B-4CA4-9342-9EE3-3E7F07B4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92C462-3BC4-5248-8275-8314EBF7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737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3921E9-5B5F-8147-8F13-639D2AFDD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DC8857-80DE-F74B-835B-A0749D5B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7556B4-A666-AA42-940C-2C07A241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C67F5C-87D0-3B49-BFFF-BF9B5CF4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8872F0-AC5A-5447-ACFE-FE40C181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440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64B3FB-E554-4342-91CE-C86E1854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480CF-773E-7A41-BCA8-31C31869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15ED70-398B-804D-95B9-0DC7E47B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CE773-CA14-2149-9D3D-AE6237D2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F6AB92-05D5-7D46-B692-D09B0CC8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356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59CEF-5726-BE4A-A12F-EE09A3FC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C5E9A8-C1B6-574B-B927-A011BEEE8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C6BA51-7319-3A4E-9D97-A9DB84B6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C9E095-C040-F041-8392-6268F270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7C49AB-4A6A-1342-B4F0-026CE9D3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247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51BAF9-CE9F-BD47-9D13-A1BABE59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C9DE2C-7F02-924D-93C2-F0E3BB350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EB6872-808F-9747-9F6F-925C008F6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021CD86-449F-FD41-9ABB-3F5FD752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F60BC9-2951-A14E-A445-EA1AA931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358FAD-8666-E047-8E64-B8ED4417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066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A4C56-5A47-2F45-91CD-A63FF57F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445B75-A967-ED41-989F-F70D4A43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4A67C4-2EC8-3D4E-87A6-076436A4F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B2FBAC9-B98B-DA44-8D4E-C21B8A068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8614C5A-F799-3243-AB70-F12A6CB90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726E315-396D-EF4E-B715-28724184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6BD1146-4B43-B946-80D1-0281282C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6BFE5C-DA57-4E47-8F84-4C5E88F3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7601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5D962-6DA8-D04E-986A-6BE13D1C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50699C-6109-D14F-80E6-6D6456CB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36FB9AA-FC66-454E-BBE0-98F4652C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A2E669-3778-CD4F-8F8C-D37E5E39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4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CE3B-AD54-4ACD-BEC8-9DAACAB7A035}" type="datetimeFigureOut">
              <a:rPr lang="fi-FI" smtClean="0"/>
              <a:pPr/>
              <a:t>26.6.2024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D70A-61AB-4F45-A2AA-E69A70054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0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5B2664-E92A-7742-A0C2-3D38F7B6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7719AD7-4F3A-FD40-96F0-EE5D174F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B5E614-1C26-6647-8817-61A98F34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656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33DB47-14B8-3042-B59B-8E32128F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74399-352D-7247-84D9-177D4F2A8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0013DE-227F-3A4E-8E9E-75A06F2A9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EF7F50C-C254-3240-AFEE-97B94EE2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E79D28-3E1D-ED43-9FF3-A3F316FB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4FE205-F62B-A44D-B87F-9EF32639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9250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BACBA0-66E9-EE4B-99DF-94CFDD3A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E6724EE-30E1-8C46-BB95-18521AD05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96B0288-7032-3E4F-A8F8-3090007FB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B75743-FBB6-7440-B71B-DC11DC008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444D88F-532F-D743-8FF3-05181D06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A680E10-ECB8-9840-8D0E-2FD4D367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844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24162C-17AE-C24C-AE99-49AE8AA5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11F0F40-ACB8-674A-8F35-21D4B1C98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121968-252D-3040-A491-7EF41743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AC22C2-7E18-7B40-9D2D-6C9FDD59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93F156-2411-E342-86D8-F6085CA3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7642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FDDAC72-892B-E445-9C21-15A86BD8E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FE2989-23D6-6B45-BA6F-EF210ED6E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9A3D11-6BD4-C642-BB7E-A14B2CC9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792890-2CFD-3A40-8975-ECEDF83C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1B58D8-531E-E244-8D0E-D5826828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059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CE3B-AD54-4ACD-BEC8-9DAACAB7A035}" type="datetimeFigureOut">
              <a:rPr lang="fi-FI" smtClean="0"/>
              <a:pPr/>
              <a:t>26.6.2024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D70A-61AB-4F45-A2AA-E69A70054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209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CE3B-AD54-4ACD-BEC8-9DAACAB7A035}" type="datetimeFigureOut">
              <a:rPr lang="fi-FI" smtClean="0"/>
              <a:pPr/>
              <a:t>26.6.2024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D70A-61AB-4F45-A2AA-E69A70054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19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CE3B-AD54-4ACD-BEC8-9DAACAB7A035}" type="datetimeFigureOut">
              <a:rPr lang="fi-FI" smtClean="0"/>
              <a:pPr/>
              <a:t>26.6.2024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D70A-61AB-4F45-A2AA-E69A70054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00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CE3B-AD54-4ACD-BEC8-9DAACAB7A035}" type="datetimeFigureOut">
              <a:rPr lang="fi-FI" smtClean="0"/>
              <a:pPr/>
              <a:t>26.6.2024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D70A-61AB-4F45-A2AA-E69A70054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642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CE3B-AD54-4ACD-BEC8-9DAACAB7A035}" type="datetimeFigureOut">
              <a:rPr lang="fi-FI" smtClean="0"/>
              <a:pPr/>
              <a:t>26.6.2024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D70A-61AB-4F45-A2AA-E69A70054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07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67ACBF9-5F41-8C4E-B98F-8E18E35B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67" y="-43209"/>
            <a:ext cx="8547987" cy="7688451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310A7143-224D-F748-B0CF-F0C52ED94113}"/>
              </a:ext>
            </a:extLst>
          </p:cNvPr>
          <p:cNvSpPr/>
          <p:nvPr/>
        </p:nvSpPr>
        <p:spPr>
          <a:xfrm>
            <a:off x="0" y="538294"/>
            <a:ext cx="189238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2345290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BCE3B-AD54-4ACD-BEC8-9DAACAB7A035}" type="datetimeFigureOut">
              <a:rPr lang="fi-FI" smtClean="0"/>
              <a:pPr/>
              <a:t>26.6.2024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DD70A-61AB-4F45-A2AA-E69A70054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5B9BA6-0744-A30E-9EF4-6A26A8A0EB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567" y="-43209"/>
            <a:ext cx="8547987" cy="7688451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3D10ED4A-5071-462F-698C-F5DCBCC2F1AF}"/>
              </a:ext>
            </a:extLst>
          </p:cNvPr>
          <p:cNvSpPr/>
          <p:nvPr/>
        </p:nvSpPr>
        <p:spPr>
          <a:xfrm>
            <a:off x="0" y="538294"/>
            <a:ext cx="189238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9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69097DA-C43E-23FB-0E36-A958E333D4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48475" y="200660"/>
            <a:ext cx="20574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7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5769C7-5780-E54C-A42E-E2FF1474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36C5BB-3D0F-EE43-8922-415AC211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D8B010-8E1F-2D46-9DA8-7054DDCC2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2F01FB-9C6C-9B45-B7A2-F10A14019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26A2BA-DE29-F040-B3CE-B24A159BE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21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81FDCF-E110-B344-A1C8-CD7F4D15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013D82-EE6E-FC43-83A1-B74581063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04188B-4E63-194F-9938-264A91441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44D706-F216-C141-9276-89B188CB8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658158-D5BE-B24F-9D89-7D07BE439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75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iaaliportti.fi/" TargetMode="External"/><Relationship Id="rId2" Type="http://schemas.openxmlformats.org/officeDocument/2006/relationships/hyperlink" Target="http://www.thl.fi/fi/tilastot/tilastot-aiheittain/lasten-nuorten-ja-perheiden-sosiaalipalvelut/lastensuojel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stm.fi%2Flastensuojelu&amp;data=05%7C02%7CMerja.Laitinen%40sakky.fi%7C29a99f1cd22d4667449d08dc86ea8db4%7C968c5946a46e4c048dacb8f5f775acc2%7C0%7C0%7C638533589221679416%7CUnknown%7CTWFpbGZsb3d8eyJWIjoiMC4wLjAwMDAiLCJQIjoiV2luMzIiLCJBTiI6Ik1haWwiLCJXVCI6Mn0%3D%7C0%7C%7C%7C&amp;sdata=dzwMCSGotZ9NUO9Yr%2FO5pJKqbxNT7a9AwkX7vzY304c%3D&amp;reserved=0" TargetMode="External"/><Relationship Id="rId2" Type="http://schemas.openxmlformats.org/officeDocument/2006/relationships/hyperlink" Target="https://eur01.safelinks.protection.outlook.com/?url=https%3A%2F%2Ffinlex.fi%2Ffi%2Flaki%2Fajantasa%2F2007%2F20070417&amp;data=05%7C02%7CMerja.Laitinen%40sakky.fi%7C29a99f1cd22d4667449d08dc86ea8db4%7C968c5946a46e4c048dacb8f5f775acc2%7C0%7C0%7C638533589221672511%7CUnknown%7CTWFpbGZsb3d8eyJWIjoiMC4wLjAwMDAiLCJQIjoiV2luMzIiLCJBTiI6Ik1haWwiLCJXVCI6Mn0%3D%7C0%7C%7C%7C&amp;sdata=LAxBDtZxdFs47C%2FWp%2FP%2BJj1%2B%2Bno%2Fr%2B3765A81G41SAQ%3D&amp;reserved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LASTENSUOJELU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kumimoji="0" lang="fi-FI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Lastensuojelulaki 13.4.2007/417</a:t>
            </a:r>
            <a:endParaRPr kumimoji="0" lang="fi-FI" sz="105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248FDC-DCF7-B8BA-4282-1638C8F0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/>
          <a:lstStyle/>
          <a:p>
            <a:r>
              <a:rPr lang="fi-FI" dirty="0"/>
              <a:t>Ilmoitusvelvollisuus sosiaalihuollon tarpeesta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CFD26C-A960-0473-7263-570EF510C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33" y="2420888"/>
            <a:ext cx="7886700" cy="4351338"/>
          </a:xfrm>
        </p:spPr>
        <p:txBody>
          <a:bodyPr/>
          <a:lstStyle/>
          <a:p>
            <a:r>
              <a:rPr lang="fi-FI" dirty="0"/>
              <a:t>Lapsiperheen kanssa voi myös </a:t>
            </a:r>
            <a:r>
              <a:rPr lang="fi-FI" b="1" dirty="0"/>
              <a:t>sopia</a:t>
            </a:r>
            <a:r>
              <a:rPr lang="fi-FI" dirty="0"/>
              <a:t>, että </a:t>
            </a:r>
            <a:r>
              <a:rPr lang="fi-FI" b="1" dirty="0"/>
              <a:t>otetaan yhdessä yhteyttä sosiaalityöntekijään</a:t>
            </a:r>
            <a:r>
              <a:rPr lang="fi-FI" dirty="0"/>
              <a:t>, jotta perhe saa apua arkeen ja lapsen kanssa olemiseen.</a:t>
            </a:r>
          </a:p>
          <a:p>
            <a:endParaRPr lang="fi-FI" dirty="0"/>
          </a:p>
          <a:p>
            <a:r>
              <a:rPr lang="fi-FI" dirty="0"/>
              <a:t>Jos perhe suostuu yhteisen ilmoituksen tekemiseen, niin lastensuojeluilmoitusta ei tarvitse tehdä.</a:t>
            </a:r>
          </a:p>
          <a:p>
            <a:endParaRPr lang="fi-FI" dirty="0"/>
          </a:p>
          <a:p>
            <a:r>
              <a:rPr lang="fi-FI" dirty="0"/>
              <a:t>Sosiaalihuoltolaki 35§</a:t>
            </a:r>
          </a:p>
        </p:txBody>
      </p:sp>
    </p:spTree>
    <p:extLst>
      <p:ext uri="{BB962C8B-B14F-4D97-AF65-F5344CB8AC3E}">
        <p14:creationId xmlns:p14="http://schemas.microsoft.com/office/powerpoint/2010/main" val="140619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55576" y="764704"/>
            <a:ext cx="7886700" cy="1325563"/>
          </a:xfrm>
        </p:spPr>
        <p:txBody>
          <a:bodyPr>
            <a:normAutofit/>
          </a:bodyPr>
          <a:lstStyle/>
          <a:p>
            <a:r>
              <a:rPr lang="fi-FI" dirty="0"/>
              <a:t>Avohuollon tukitoimet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i-FI" dirty="0"/>
          </a:p>
          <a:p>
            <a:pPr marL="0" indent="0">
              <a:buNone/>
            </a:pPr>
            <a:r>
              <a:rPr lang="fi-FI" sz="2400" b="1" dirty="0"/>
              <a:t>Avohuollon tukitoimia </a:t>
            </a:r>
            <a:r>
              <a:rPr lang="fi-FI" sz="2400" dirty="0"/>
              <a:t>ovat kaikki </a:t>
            </a:r>
            <a:r>
              <a:rPr lang="fi-FI" sz="2400" b="1" dirty="0"/>
              <a:t>palvelut ja etuudet</a:t>
            </a:r>
            <a:r>
              <a:rPr lang="fi-FI" sz="2400" dirty="0"/>
              <a:t>, joilla autetaan perhettä ja lapsia, esim. erilaiset terapiat ja tukihenkilöt</a:t>
            </a:r>
            <a:br>
              <a:rPr lang="fi-FI" dirty="0"/>
            </a:br>
            <a:endParaRPr lang="fi-FI" dirty="0"/>
          </a:p>
          <a:p>
            <a:r>
              <a:rPr lang="fi-FI" dirty="0"/>
              <a:t>sosiaalityö</a:t>
            </a:r>
          </a:p>
          <a:p>
            <a:r>
              <a:rPr lang="fi-FI" dirty="0"/>
              <a:t>taloudellinen tuki</a:t>
            </a:r>
          </a:p>
          <a:p>
            <a:r>
              <a:rPr lang="fi-FI" dirty="0"/>
              <a:t>tukihenkilö ja -perhe</a:t>
            </a:r>
          </a:p>
          <a:p>
            <a:r>
              <a:rPr lang="fi-FI" dirty="0"/>
              <a:t>terapiat ja hoitopalvelut</a:t>
            </a:r>
          </a:p>
          <a:p>
            <a:r>
              <a:rPr lang="fi-FI" dirty="0"/>
              <a:t>perhetyö, lapsiperheiden kotihoito</a:t>
            </a:r>
          </a:p>
          <a:p>
            <a:r>
              <a:rPr lang="fi-FI" dirty="0"/>
              <a:t>perheen sijoitus perhe- ja laitoshoitoon</a:t>
            </a:r>
          </a:p>
          <a:p>
            <a:r>
              <a:rPr lang="fi-FI" dirty="0"/>
              <a:t>vertaisryhmätoiminta</a:t>
            </a:r>
          </a:p>
          <a:p>
            <a:r>
              <a:rPr lang="fi-FI" dirty="0"/>
              <a:t>loma- ja virkistystoiminta</a:t>
            </a:r>
          </a:p>
          <a:p>
            <a:r>
              <a:rPr lang="fi-FI" dirty="0" err="1"/>
              <a:t>uut</a:t>
            </a:r>
            <a:r>
              <a:rPr lang="fi-FI" dirty="0"/>
              <a:t> palvelut ja tuet</a:t>
            </a:r>
          </a:p>
        </p:txBody>
      </p:sp>
    </p:spTree>
    <p:extLst>
      <p:ext uri="{BB962C8B-B14F-4D97-AF65-F5344CB8AC3E}">
        <p14:creationId xmlns:p14="http://schemas.microsoft.com/office/powerpoint/2010/main" val="104307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Avohuollon tukitoimet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/>
              <a:t> Avohuollon tukitoimet eivät riitä, kun ne</a:t>
            </a:r>
          </a:p>
          <a:p>
            <a:pPr lvl="1"/>
            <a:r>
              <a:rPr lang="fi-FI" sz="2400" dirty="0"/>
              <a:t>eivät turvaa  lapsen fyysistä koskemattomuutta (lasta ei saa lyödä, kohdella huonosti)</a:t>
            </a:r>
          </a:p>
          <a:p>
            <a:pPr lvl="1"/>
            <a:r>
              <a:rPr lang="fi-FI" sz="2400" dirty="0"/>
              <a:t>eivät  estä kodin ulkopuolista rikollista elämää ja epäsosiaalista elämää (lapsi tekee rikoksia tai käyttää paljon päihteitä)</a:t>
            </a:r>
          </a:p>
          <a:p>
            <a:pPr lvl="1"/>
            <a:r>
              <a:rPr lang="fi-FI" sz="2400" dirty="0"/>
              <a:t>perhe kieltäytyy palveluista, joita lapsi tarvitsee</a:t>
            </a:r>
          </a:p>
          <a:p>
            <a:pPr lvl="1"/>
            <a:r>
              <a:rPr lang="fi-FI" sz="2400" dirty="0"/>
              <a:t>vanhemmat eivät osaa huolehtia lapsen välttämättömistä tarpeista (ruoka, lepo, leikki, turvallisuus jne.).</a:t>
            </a:r>
          </a:p>
          <a:p>
            <a:pPr lvl="1"/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747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Huostaanotto </a:t>
            </a:r>
            <a:br>
              <a:rPr lang="fi-FI" dirty="0"/>
            </a:br>
            <a:r>
              <a:rPr lang="fi-FI" dirty="0"/>
              <a:t>(lapsi siirretään turvalliseen paikkaan)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Milloin lapsi otetaan huostaan? </a:t>
            </a:r>
          </a:p>
          <a:p>
            <a:endParaRPr lang="fi-FI" dirty="0"/>
          </a:p>
          <a:p>
            <a:r>
              <a:rPr lang="fi-FI" dirty="0"/>
              <a:t>huostaanotto on viimesijainen (= se tehdään vasta sitten, kun kaikki muut asiat on tehty)</a:t>
            </a:r>
          </a:p>
          <a:p>
            <a:r>
              <a:rPr lang="fi-FI" dirty="0"/>
              <a:t>kodin olosuhteet tai lapsen käyttäytyminen uhkaavat vaarantaa lapsen kasvua ja kehitystä</a:t>
            </a:r>
          </a:p>
          <a:p>
            <a:r>
              <a:rPr lang="fi-FI" dirty="0"/>
              <a:t>avohuollon toimenpiteet eivät ole mahdollisia tai ne eivät riitä</a:t>
            </a:r>
          </a:p>
          <a:p>
            <a:r>
              <a:rPr lang="fi-FI" dirty="0"/>
              <a:t>huostaanotto on lapsen edun mukainen</a:t>
            </a:r>
          </a:p>
          <a:p>
            <a:r>
              <a:rPr lang="fi-FI" dirty="0"/>
              <a:t>huostaanotto voidaan lopettaa, ennen kuin lapsi täyttää 18 vuotta, jos lapsi voi muuttaa takaisin kotiin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Jälkihuolto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Jälkihuoltoa järjestetään 18–25-vuotiaalle nuorelle, joka on ollut lastensuojelun asiakkaana.</a:t>
            </a:r>
          </a:p>
          <a:p>
            <a:endParaRPr lang="fi-FI" dirty="0"/>
          </a:p>
          <a:p>
            <a:r>
              <a:rPr lang="fi-FI" dirty="0"/>
              <a:t>Jälkihuollossa nuorta tuetaan ja autetaan asumisessa, koulutuksessa, itsenäistymisessä ja työllistymisessä.</a:t>
            </a:r>
          </a:p>
        </p:txBody>
      </p:sp>
    </p:spTree>
    <p:extLst>
      <p:ext uri="{BB962C8B-B14F-4D97-AF65-F5344CB8AC3E}">
        <p14:creationId xmlns:p14="http://schemas.microsoft.com/office/powerpoint/2010/main" val="2064764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11F50D-124C-B5C8-71A7-5EE1A9C9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Sanoja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C92A80-77CD-D1FE-4295-84F8EBF85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kasvuympäristö (perhe, kodin ympäristö, läheiset)</a:t>
            </a:r>
          </a:p>
          <a:p>
            <a:r>
              <a:rPr kumimoji="0" lang="fi-FI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ensisijainen</a:t>
            </a:r>
            <a:r>
              <a:rPr kumimoji="0" 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(vanhemmat ovat vastuussa aina ensin lapsesta)</a:t>
            </a:r>
          </a:p>
          <a:p>
            <a:r>
              <a:rPr lang="fi-FI" sz="2000" u="sng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lapsen etu </a:t>
            </a:r>
            <a:r>
              <a:rPr lang="fi-FI" sz="2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(= mikä on lapselle paras ratkaisu hänen asioissaan, esim. missä hänen on turvallisinta asua)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vaikuttaa (= sanoa oma mielipide) omissa asioissa.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kulttuuri – kieli, uskonto, arvot jne.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hätäkeskus (= paikka, jonne soitetaan, jos tarvitsee esimerkiksi ambulanssin </a:t>
            </a:r>
            <a:r>
              <a:rPr lang="fi-FI" sz="2000">
                <a:latin typeface="Arial" panose="020B0604020202020204" pitchFamily="34" charset="0"/>
                <a:cs typeface="Arial" panose="020B0604020202020204" pitchFamily="34" charset="0"/>
              </a:rPr>
              <a:t>tai poliisin)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620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Lastensuojelu tilastoina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http://www.thl.fi/fi/tilastot/tilastot-aiheittain/lasten-nuorten-ja-perheiden-sosiaalipalvelut/lastensuojelu</a:t>
            </a:r>
            <a:endParaRPr lang="fi-FI" dirty="0"/>
          </a:p>
          <a:p>
            <a:r>
              <a:rPr lang="fi-FI" dirty="0"/>
              <a:t>Sosiaaliportti, Lastensuojelun käsikirja (</a:t>
            </a:r>
            <a:r>
              <a:rPr lang="fi-FI" dirty="0" err="1">
                <a:hlinkClick r:id="rId3"/>
              </a:rPr>
              <a:t>www.sosiaaliportti.fi</a:t>
            </a:r>
            <a:r>
              <a:rPr lang="fi-FI"/>
              <a:t>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0045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41EF15-03A2-6A3F-0B19-3068DB39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E6CE45-3842-D2E9-C7E3-604138104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8600"/>
            <a:r>
              <a:rPr lang="fi-FI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Laki lastensuojelusta. </a:t>
            </a:r>
            <a:r>
              <a:rPr lang="fi-FI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Lastensuojelulaki 417/2007 - Ajantasainen lainsäädäntö - FINLEX ®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228600"/>
            <a:r>
              <a:rPr lang="fi-FI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Lastensuojelu - Sosiaali- ja terveysministeriö (stm.fi)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228600"/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Niskanen Tuula &amp; Kari Outi, Kasvun ja osallisuuden edistäminen. Sanoma Pro. 5. painos.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752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Lastensuojelulaki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fi-FI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Lastensuojelulain tarkoituksena on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turvata </a:t>
            </a:r>
            <a:r>
              <a:rPr lang="fi-FI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lapselle</a:t>
            </a:r>
            <a:r>
              <a:rPr kumimoji="0" 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turvallinen kasvuympäristö (perhe, kodin ympäristö, läheiset)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i-FI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armistaa tasapainoinen ja monipuolinen kehitys (aikuinen, joka huolehtii lapsen ruuasta, leikistä, ulkoilusta, sairauksista jne.)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Varmistaa lapselle oikeus erityiseen suojeluun</a:t>
            </a:r>
            <a:r>
              <a:rPr lang="fi-FI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(tukea ja auttaa lasta esimerkiksi kehitysvammaista lasta)</a:t>
            </a:r>
            <a:endParaRPr kumimoji="0" 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fi-FI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Lastensuojelu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i-FI" sz="11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Lapsen vanhemmilla ja muilla huoltajilla on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fi-FI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ensisijainen</a:t>
            </a:r>
            <a:r>
              <a:rPr kumimoji="0" 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vastuu lapsen </a:t>
            </a:r>
            <a:r>
              <a:rPr lang="fi-FI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hyvinvoinnista (vanhemmat ovat vastuussa lapsesta) .</a:t>
            </a:r>
            <a:endParaRPr kumimoji="0" 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i-FI" sz="2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i-FI" sz="2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i-FI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Lastensuojelussa tärkeintä on huomioida </a:t>
            </a:r>
            <a:r>
              <a:rPr lang="fi-FI" sz="2400" u="sng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lapsen etu </a:t>
            </a:r>
            <a:r>
              <a:rPr lang="fi-FI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(= mikä on lapselle paras ratkaisu hänen asioissaan, esimerkiksi mikä on hänelle turvallisin paikka asua)</a:t>
            </a:r>
            <a:endParaRPr lang="fi-F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23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9221" y="764704"/>
            <a:ext cx="7886700" cy="1325563"/>
          </a:xfrm>
        </p:spPr>
        <p:txBody>
          <a:bodyPr/>
          <a:lstStyle/>
          <a:p>
            <a:r>
              <a:rPr lang="fi-FI" dirty="0"/>
              <a:t>Lastensuojelu jaetaan kolmeen osaan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825625"/>
            <a:ext cx="8479854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1. Ehkäisevä lastensuojelu</a:t>
            </a:r>
          </a:p>
          <a:p>
            <a:pPr marL="0" indent="0">
              <a:buNone/>
            </a:pPr>
            <a:r>
              <a:rPr lang="fi-FI" dirty="0"/>
              <a:t>- lastenneuvola, varhaiskasvatus, koulu, sosiaalityö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0" indent="0">
              <a:buNone/>
            </a:pPr>
            <a:r>
              <a:rPr lang="fi-FI" dirty="0"/>
              <a:t>2. Avohuollon tukitoimet </a:t>
            </a:r>
          </a:p>
          <a:p>
            <a:pPr marL="0" indent="0">
              <a:buNone/>
            </a:pPr>
            <a:r>
              <a:rPr lang="fi-FI" dirty="0"/>
              <a:t>-  kaikki palvelut ja etuudet, joilla autetaan perhettä ja lapsia, esim. erilaiset terapiat ja tukihenkilöt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0" indent="0">
              <a:buNone/>
            </a:pPr>
            <a:r>
              <a:rPr lang="fi-FI" dirty="0"/>
              <a:t>3. Kuntouttava perhetyö </a:t>
            </a:r>
          </a:p>
          <a:p>
            <a:pPr marL="0" indent="0">
              <a:buNone/>
            </a:pPr>
            <a:r>
              <a:rPr lang="fi-FI" dirty="0"/>
              <a:t>- tuetaan ja autetaan perhettä ja lapsia elämässä eteenpäin</a:t>
            </a:r>
          </a:p>
          <a:p>
            <a:pPr marL="0" indent="0">
              <a:buNone/>
            </a:pPr>
            <a:r>
              <a:rPr lang="fi-FI" dirty="0"/>
              <a:t>- perhetyöntekijä =henkilö, joka käy perheessä ja auttaa sekä keskustelee perheen jäsenten kanssa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Lastensuojelun periaatteet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fi-FI" dirty="0"/>
              <a:t>Lastensuojelun periaatteiden tavoitteena on</a:t>
            </a:r>
          </a:p>
          <a:p>
            <a:pPr marL="109728" indent="0">
              <a:buNone/>
            </a:pPr>
            <a:endParaRPr lang="fi-FI" dirty="0"/>
          </a:p>
          <a:p>
            <a:pPr marL="109728" indent="0">
              <a:buNone/>
            </a:pPr>
            <a:r>
              <a:rPr lang="fi-FI" dirty="0"/>
              <a:t>1. </a:t>
            </a:r>
            <a:r>
              <a:rPr lang="fi-FI" b="1" dirty="0"/>
              <a:t>turvata</a:t>
            </a:r>
            <a:r>
              <a:rPr lang="fi-FI" dirty="0"/>
              <a:t> lapselle tasapainoinen </a:t>
            </a:r>
            <a:r>
              <a:rPr lang="fi-FI" b="1" dirty="0"/>
              <a:t>kehitys </a:t>
            </a:r>
            <a:r>
              <a:rPr lang="fi-FI" dirty="0"/>
              <a:t>ja hyvinvointi sekä läheiset ja jatkuvat ihmissuhteet</a:t>
            </a:r>
          </a:p>
          <a:p>
            <a:pPr marL="109728" indent="0">
              <a:buNone/>
            </a:pPr>
            <a:endParaRPr lang="fi-FI" dirty="0"/>
          </a:p>
          <a:p>
            <a:pPr marL="109728" indent="0">
              <a:buNone/>
            </a:pPr>
            <a:r>
              <a:rPr lang="fi-FI" dirty="0"/>
              <a:t>2. </a:t>
            </a:r>
            <a:r>
              <a:rPr lang="fi-FI" b="1" dirty="0"/>
              <a:t>mahdollistaa</a:t>
            </a:r>
            <a:r>
              <a:rPr lang="fi-FI" dirty="0"/>
              <a:t> lapselle iän ja kehitystason mukainen valvonta sekä </a:t>
            </a:r>
            <a:r>
              <a:rPr lang="fi-FI" b="1" dirty="0"/>
              <a:t>antaa ymmärrystä </a:t>
            </a:r>
            <a:r>
              <a:rPr lang="fi-FI" dirty="0"/>
              <a:t>ja hellyyttä</a:t>
            </a:r>
          </a:p>
          <a:p>
            <a:pPr marL="109728" indent="0">
              <a:buNone/>
            </a:pPr>
            <a:r>
              <a:rPr lang="fi-FI" dirty="0"/>
              <a:t>								(jatkuu)</a:t>
            </a:r>
          </a:p>
          <a:p>
            <a:pPr marL="624078" indent="-51435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134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Jatkuu…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fi-FI" dirty="0"/>
              <a:t>Lastensuojelun periaatteiden tavoitteena on</a:t>
            </a:r>
          </a:p>
          <a:p>
            <a:pPr marL="109728" indent="0">
              <a:buNone/>
            </a:pPr>
            <a:endParaRPr lang="fi-FI" dirty="0"/>
          </a:p>
          <a:p>
            <a:pPr marL="109728" indent="0">
              <a:buNone/>
            </a:pPr>
            <a:r>
              <a:rPr lang="fi-FI" dirty="0"/>
              <a:t>3. </a:t>
            </a:r>
            <a:r>
              <a:rPr lang="fi-FI" b="1" dirty="0"/>
              <a:t>järjestää</a:t>
            </a:r>
            <a:r>
              <a:rPr lang="fi-FI" dirty="0"/>
              <a:t> lapselle hänen taipumustaan  ja toivomustaan vastaava </a:t>
            </a:r>
            <a:r>
              <a:rPr lang="fi-FI" b="1" dirty="0"/>
              <a:t>koulutus</a:t>
            </a:r>
          </a:p>
          <a:p>
            <a:pPr marL="109728" indent="0">
              <a:buNone/>
            </a:pPr>
            <a:endParaRPr lang="fi-FI" b="1" dirty="0"/>
          </a:p>
          <a:p>
            <a:pPr marL="109728" indent="0">
              <a:buNone/>
            </a:pPr>
            <a:r>
              <a:rPr lang="fi-FI" dirty="0"/>
              <a:t>4. </a:t>
            </a:r>
            <a:r>
              <a:rPr lang="fi-FI" b="1" dirty="0"/>
              <a:t>taata</a:t>
            </a:r>
            <a:r>
              <a:rPr lang="fi-FI" dirty="0"/>
              <a:t> lapselle </a:t>
            </a:r>
            <a:r>
              <a:rPr lang="fi-FI" b="1" dirty="0"/>
              <a:t>turvallinen kasvuympäristö </a:t>
            </a:r>
            <a:r>
              <a:rPr lang="fi-FI" dirty="0"/>
              <a:t>sekä ruumiillinen (fyysinen) ja henkinen (psyykkinen) koskemattomuus</a:t>
            </a:r>
          </a:p>
          <a:p>
            <a:pPr marL="109728" indent="0">
              <a:buNone/>
            </a:pPr>
            <a:endParaRPr lang="fi-FI" dirty="0"/>
          </a:p>
          <a:p>
            <a:pPr marL="109728" indent="0">
              <a:buNone/>
            </a:pPr>
            <a:r>
              <a:rPr lang="fi-FI" dirty="0"/>
              <a:t>5. </a:t>
            </a:r>
            <a:r>
              <a:rPr lang="fi-FI" b="1" dirty="0"/>
              <a:t>mahdollistaa itsenäistyminen </a:t>
            </a:r>
            <a:r>
              <a:rPr lang="fi-FI" dirty="0"/>
              <a:t>ja kasvaminen vastuullisuuteen</a:t>
            </a:r>
          </a:p>
          <a:p>
            <a:pPr marL="109728" indent="0">
              <a:buNone/>
            </a:pPr>
            <a:r>
              <a:rPr lang="fi-FI" dirty="0"/>
              <a:t>							(jatkuu)</a:t>
            </a:r>
          </a:p>
        </p:txBody>
      </p:sp>
    </p:spTree>
    <p:extLst>
      <p:ext uri="{BB962C8B-B14F-4D97-AF65-F5344CB8AC3E}">
        <p14:creationId xmlns:p14="http://schemas.microsoft.com/office/powerpoint/2010/main" val="114344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Jatkuu…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i-FI" dirty="0"/>
          </a:p>
          <a:p>
            <a:pPr marL="109728" indent="0">
              <a:buNone/>
            </a:pPr>
            <a:r>
              <a:rPr lang="fi-FI" dirty="0"/>
              <a:t>Lastensuojelun periaatteiden tavoitteena on</a:t>
            </a:r>
          </a:p>
          <a:p>
            <a:pPr marL="109728" indent="0">
              <a:buNone/>
            </a:pPr>
            <a:endParaRPr lang="fi-FI" dirty="0"/>
          </a:p>
          <a:p>
            <a:pPr marL="109728" indent="0">
              <a:buNone/>
            </a:pPr>
            <a:r>
              <a:rPr lang="fi-FI" dirty="0"/>
              <a:t>6. </a:t>
            </a:r>
            <a:r>
              <a:rPr lang="fi-FI" b="1" dirty="0"/>
              <a:t>antaa</a:t>
            </a:r>
            <a:r>
              <a:rPr lang="fi-FI" dirty="0"/>
              <a:t> lapselle mahdollisuus  osallistua ja vaikuttaa omissa asioissa (= sanoa oma mielipide).</a:t>
            </a:r>
          </a:p>
          <a:p>
            <a:pPr marL="109728" indent="0">
              <a:buNone/>
            </a:pPr>
            <a:endParaRPr lang="fi-FI" dirty="0"/>
          </a:p>
          <a:p>
            <a:pPr marL="109728" indent="0">
              <a:buNone/>
            </a:pPr>
            <a:r>
              <a:rPr lang="fi-FI" dirty="0"/>
              <a:t>7. </a:t>
            </a:r>
            <a:r>
              <a:rPr lang="fi-FI" b="1" dirty="0"/>
              <a:t>huomioida</a:t>
            </a:r>
            <a:r>
              <a:rPr lang="fi-FI" dirty="0"/>
              <a:t> lapsen </a:t>
            </a:r>
            <a:r>
              <a:rPr lang="fi-FI" b="1" dirty="0"/>
              <a:t>kieli ja kulttuuri </a:t>
            </a:r>
            <a:r>
              <a:rPr lang="fi-FI" dirty="0"/>
              <a:t>(lapsella on oikeus puhua omaa äidinkieltään sekä toteuttaa omaa kulttuuriaan tai uskontoaan).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238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CF774A-25E1-945C-95F6-A35FBDC3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7886700" cy="975642"/>
          </a:xfrm>
        </p:spPr>
        <p:txBody>
          <a:bodyPr>
            <a:normAutofit/>
          </a:bodyPr>
          <a:lstStyle/>
          <a:p>
            <a:r>
              <a:rPr lang="fi-FI" sz="2800" dirty="0"/>
              <a:t>Lastensuojeluilmoitus-</a:t>
            </a:r>
            <a:br>
              <a:rPr lang="fi-FI" sz="2800" dirty="0"/>
            </a:br>
            <a:r>
              <a:rPr lang="fi-FI" sz="2800" dirty="0"/>
              <a:t>velvollisuus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86E7F5-2DE6-3FCA-54D8-908D4D618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312484"/>
            <a:ext cx="7886700" cy="5040560"/>
          </a:xfrm>
        </p:spPr>
        <p:txBody>
          <a:bodyPr>
            <a:normAutofit fontScale="92500" lnSpcReduction="10000"/>
          </a:bodyPr>
          <a:lstStyle/>
          <a:p>
            <a:r>
              <a:rPr lang="fi-FI" sz="1900" dirty="0"/>
              <a:t>lastensuojeluilmoitusvelvollisuus (= on tehtävä lastensuojeluilmoitus sosiaalityöntekijälle / Lastensuojelulaki  25§)</a:t>
            </a:r>
          </a:p>
          <a:p>
            <a:r>
              <a:rPr lang="fi-FI" sz="1900" dirty="0"/>
              <a:t>ilmoitus on tehtävä, jos on töissä jossakin seuraavista paikoissa:</a:t>
            </a:r>
          </a:p>
          <a:p>
            <a:pPr lvl="1"/>
            <a:r>
              <a:rPr lang="fi-FI" sz="1900" dirty="0">
                <a:latin typeface="Ariel"/>
              </a:rPr>
              <a:t>sosiaali- ja terveydenhuolto</a:t>
            </a:r>
          </a:p>
          <a:p>
            <a:pPr lvl="1"/>
            <a:r>
              <a:rPr lang="fi-FI" sz="1900" dirty="0">
                <a:latin typeface="Ariel"/>
              </a:rPr>
              <a:t>lasten päivähoito = varhaiskasvatus</a:t>
            </a:r>
          </a:p>
          <a:p>
            <a:pPr lvl="1"/>
            <a:r>
              <a:rPr lang="fi-FI" sz="1900" dirty="0">
                <a:latin typeface="Ariel"/>
              </a:rPr>
              <a:t>opetustoimi (= koulu)</a:t>
            </a:r>
          </a:p>
          <a:p>
            <a:pPr lvl="1"/>
            <a:r>
              <a:rPr lang="fi-FI" sz="1900" dirty="0">
                <a:latin typeface="Ariel"/>
              </a:rPr>
              <a:t>nuorisotoimi</a:t>
            </a:r>
          </a:p>
          <a:p>
            <a:pPr lvl="1"/>
            <a:r>
              <a:rPr lang="fi-FI" sz="1900" dirty="0">
                <a:latin typeface="Ariel"/>
              </a:rPr>
              <a:t>poliisi</a:t>
            </a:r>
          </a:p>
          <a:p>
            <a:pPr lvl="1"/>
            <a:r>
              <a:rPr lang="fi-FI" sz="1900" dirty="0">
                <a:latin typeface="Ariel"/>
              </a:rPr>
              <a:t>rikosseuraamuslaitos</a:t>
            </a:r>
          </a:p>
          <a:p>
            <a:pPr lvl="1"/>
            <a:r>
              <a:rPr lang="fi-FI" sz="1900" dirty="0">
                <a:latin typeface="Ariel"/>
              </a:rPr>
              <a:t>palo- ja pelastustoimi</a:t>
            </a:r>
          </a:p>
          <a:p>
            <a:pPr lvl="1"/>
            <a:r>
              <a:rPr lang="fi-FI" sz="1900" dirty="0">
                <a:latin typeface="Ariel"/>
              </a:rPr>
              <a:t>yksityiset sosiaali- ja terveyspalvelut</a:t>
            </a:r>
          </a:p>
          <a:p>
            <a:pPr lvl="1"/>
            <a:r>
              <a:rPr lang="fi-FI" sz="1900" dirty="0">
                <a:latin typeface="Ariel"/>
              </a:rPr>
              <a:t>koulutuksen järjestäjät (=erilaiset oppilaitokset)</a:t>
            </a:r>
          </a:p>
          <a:p>
            <a:pPr lvl="1"/>
            <a:r>
              <a:rPr lang="fi-FI" sz="1900" dirty="0">
                <a:latin typeface="Ariel"/>
              </a:rPr>
              <a:t>seurakunta</a:t>
            </a:r>
          </a:p>
          <a:p>
            <a:pPr lvl="1"/>
            <a:r>
              <a:rPr lang="fi-FI" sz="1900" dirty="0">
                <a:latin typeface="Ariel"/>
              </a:rPr>
              <a:t>hätäkeskus (= paikka, jonne soitetaan, jos tarvitsee esim. ambulanssin)</a:t>
            </a:r>
          </a:p>
          <a:p>
            <a:pPr lvl="1"/>
            <a:r>
              <a:rPr lang="fi-FI" sz="1900" dirty="0">
                <a:latin typeface="Ariel"/>
              </a:rPr>
              <a:t>koululaisten aamu- ja iltapäivätoiminta</a:t>
            </a:r>
          </a:p>
          <a:p>
            <a:pPr lvl="1"/>
            <a:r>
              <a:rPr lang="fi-FI" sz="1900" dirty="0">
                <a:latin typeface="Ariel"/>
              </a:rPr>
              <a:t>rajavartiolaitos</a:t>
            </a:r>
          </a:p>
          <a:p>
            <a:pPr lvl="1"/>
            <a:r>
              <a:rPr lang="fi-FI" sz="1900" dirty="0">
                <a:latin typeface="Ariel"/>
              </a:rPr>
              <a:t>ulosottoviranomaiset</a:t>
            </a:r>
          </a:p>
          <a:p>
            <a:pPr lvl="1"/>
            <a:endParaRPr lang="fi-FI" sz="2000" dirty="0">
              <a:latin typeface="Ariel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679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Ilmoituksen tekeminen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Miten toimit </a:t>
            </a:r>
            <a:r>
              <a:rPr lang="fi-FI" b="1" dirty="0"/>
              <a:t>työntekijänä, </a:t>
            </a:r>
            <a:r>
              <a:rPr lang="fi-FI" dirty="0"/>
              <a:t>kun havaitset, että lapsella ei ole asiat hyvin?</a:t>
            </a:r>
          </a:p>
          <a:p>
            <a:endParaRPr lang="fi-FI" dirty="0"/>
          </a:p>
          <a:p>
            <a:r>
              <a:rPr lang="fi-FI" dirty="0"/>
              <a:t>Miten toimit </a:t>
            </a:r>
            <a:r>
              <a:rPr lang="fi-FI" b="1" dirty="0"/>
              <a:t>naapurina</a:t>
            </a:r>
            <a:r>
              <a:rPr lang="fi-FI" dirty="0"/>
              <a:t>, kun havaitset, että lapsella ei ole asiat hyvin?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llipohja_ Sakky_Jotpa2022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_ Sakky_Jotpa2022 - Kopio - Kopio.pptx  -  Vain luku" id="{EDFE1D05-B6EC-4AAF-9B04-645782A4C6B2}" vid="{F7E06621-CA70-489F-AFC5-810E65ADF361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_ Sakky_Jotpa2022 - Kopio - Kopio.pptx  -  Vain luku" id="{EDFE1D05-B6EC-4AAF-9B04-645782A4C6B2}" vid="{AF495501-B115-4D73-AF9D-4A1B06B746E4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_ Sakky_Jotpa2022 - Kopio - Kopio.pptx  -  Vain luku" id="{EDFE1D05-B6EC-4AAF-9B04-645782A4C6B2}" vid="{B14BCD0E-2C45-4E4C-8427-6E751D97B217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Mallipohja_ Sakky_Jotpa2022</Template>
  <TotalTime>1248</TotalTime>
  <Words>790</Words>
  <Application>Microsoft Office PowerPoint</Application>
  <PresentationFormat>Näytössä katseltava diaesitys (4:3)</PresentationFormat>
  <Paragraphs>124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17</vt:i4>
      </vt:variant>
    </vt:vector>
  </HeadingPairs>
  <TitlesOfParts>
    <vt:vector size="24" baseType="lpstr">
      <vt:lpstr>Arial</vt:lpstr>
      <vt:lpstr>Ariel</vt:lpstr>
      <vt:lpstr>Calibri</vt:lpstr>
      <vt:lpstr>Calibri Light</vt:lpstr>
      <vt:lpstr>Mallipohja_ Sakky_Jotpa2022</vt:lpstr>
      <vt:lpstr>Mukautettu suunnittelumalli</vt:lpstr>
      <vt:lpstr>1_Mukautettu suunnittelumalli</vt:lpstr>
      <vt:lpstr>LASTENSUOJELU</vt:lpstr>
      <vt:lpstr>Lastensuojelulaki</vt:lpstr>
      <vt:lpstr>Lastensuojelu</vt:lpstr>
      <vt:lpstr>Lastensuojelu jaetaan kolmeen osaan</vt:lpstr>
      <vt:lpstr>Lastensuojelun periaatteet</vt:lpstr>
      <vt:lpstr>Jatkuu…</vt:lpstr>
      <vt:lpstr>Jatkuu…</vt:lpstr>
      <vt:lpstr>Lastensuojeluilmoitus- velvollisuus</vt:lpstr>
      <vt:lpstr>Ilmoituksen tekeminen</vt:lpstr>
      <vt:lpstr>Ilmoitusvelvollisuus sosiaalihuollon tarpeesta</vt:lpstr>
      <vt:lpstr>Avohuollon tukitoimet</vt:lpstr>
      <vt:lpstr>Avohuollon tukitoimet</vt:lpstr>
      <vt:lpstr>Huostaanotto  (lapsi siirretään turvalliseen paikkaan)</vt:lpstr>
      <vt:lpstr>Jälkihuolto</vt:lpstr>
      <vt:lpstr>Sanoja</vt:lpstr>
      <vt:lpstr>Lastensuojelu tilastoina</vt:lpstr>
      <vt:lpstr>Lähteet</vt:lpstr>
    </vt:vector>
  </TitlesOfParts>
  <Company>Savon ammatti- ja aikuisopisto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LASTENSUOJELU</dc:title>
  <dc:creator>helenakay</dc:creator>
  <cp:lastModifiedBy>Laitinen Merja</cp:lastModifiedBy>
  <cp:revision>24</cp:revision>
  <cp:lastPrinted>2014-09-17T09:07:09Z</cp:lastPrinted>
  <dcterms:created xsi:type="dcterms:W3CDTF">2012-09-17T09:19:38Z</dcterms:created>
  <dcterms:modified xsi:type="dcterms:W3CDTF">2024-06-26T05:59:45Z</dcterms:modified>
</cp:coreProperties>
</file>