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39"/>
  </p:notesMasterIdLst>
  <p:sldIdLst>
    <p:sldId id="256" r:id="rId6"/>
    <p:sldId id="322" r:id="rId7"/>
    <p:sldId id="259" r:id="rId8"/>
    <p:sldId id="291" r:id="rId9"/>
    <p:sldId id="311" r:id="rId10"/>
    <p:sldId id="312" r:id="rId11"/>
    <p:sldId id="262" r:id="rId12"/>
    <p:sldId id="298" r:id="rId13"/>
    <p:sldId id="260" r:id="rId14"/>
    <p:sldId id="266" r:id="rId15"/>
    <p:sldId id="267" r:id="rId16"/>
    <p:sldId id="268" r:id="rId17"/>
    <p:sldId id="269" r:id="rId18"/>
    <p:sldId id="327" r:id="rId19"/>
    <p:sldId id="283" r:id="rId20"/>
    <p:sldId id="324" r:id="rId21"/>
    <p:sldId id="270" r:id="rId22"/>
    <p:sldId id="323" r:id="rId23"/>
    <p:sldId id="325" r:id="rId24"/>
    <p:sldId id="326" r:id="rId25"/>
    <p:sldId id="315" r:id="rId26"/>
    <p:sldId id="317" r:id="rId27"/>
    <p:sldId id="319" r:id="rId28"/>
    <p:sldId id="275" r:id="rId29"/>
    <p:sldId id="273" r:id="rId30"/>
    <p:sldId id="277" r:id="rId31"/>
    <p:sldId id="280" r:id="rId32"/>
    <p:sldId id="282" r:id="rId33"/>
    <p:sldId id="281" r:id="rId34"/>
    <p:sldId id="284" r:id="rId35"/>
    <p:sldId id="286" r:id="rId36"/>
    <p:sldId id="285" r:id="rId37"/>
    <p:sldId id="320"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965E5BAE-14F2-3343-BCA6-A09F049AC601}">
          <p14:sldIdLst>
            <p14:sldId id="256"/>
            <p14:sldId id="322"/>
            <p14:sldId id="259"/>
            <p14:sldId id="291"/>
            <p14:sldId id="311"/>
            <p14:sldId id="312"/>
            <p14:sldId id="262"/>
            <p14:sldId id="298"/>
            <p14:sldId id="260"/>
            <p14:sldId id="266"/>
            <p14:sldId id="267"/>
            <p14:sldId id="268"/>
            <p14:sldId id="269"/>
            <p14:sldId id="327"/>
            <p14:sldId id="283"/>
            <p14:sldId id="324"/>
            <p14:sldId id="270"/>
            <p14:sldId id="323"/>
            <p14:sldId id="325"/>
            <p14:sldId id="326"/>
            <p14:sldId id="315"/>
            <p14:sldId id="317"/>
            <p14:sldId id="319"/>
            <p14:sldId id="275"/>
            <p14:sldId id="273"/>
            <p14:sldId id="277"/>
            <p14:sldId id="280"/>
            <p14:sldId id="282"/>
            <p14:sldId id="281"/>
            <p14:sldId id="284"/>
            <p14:sldId id="286"/>
            <p14:sldId id="285"/>
            <p14:sldId id="320"/>
          </p14:sldIdLst>
        </p14:section>
        <p14:section name="Nimetön osa" id="{57C7B47F-0819-2544-8094-CF7FF561BB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94615"/>
  </p:normalViewPr>
  <p:slideViewPr>
    <p:cSldViewPr snapToGrid="0">
      <p:cViewPr varScale="1">
        <p:scale>
          <a:sx n="59" d="100"/>
          <a:sy n="59" d="100"/>
        </p:scale>
        <p:origin x="6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60D03-8825-47BA-A2DC-86E2AE418E6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357168-D1CB-46B4-93B9-19966DA9BA71}">
      <dgm:prSet/>
      <dgm:spPr/>
      <dgm:t>
        <a:bodyPr/>
        <a:lstStyle/>
        <a:p>
          <a:pPr>
            <a:lnSpc>
              <a:spcPct val="100000"/>
            </a:lnSpc>
            <a:defRPr cap="all"/>
          </a:pPr>
          <a:r>
            <a:rPr lang="fi-FI"/>
            <a:t>Understanding company and product environmental impacts for development purposes </a:t>
          </a:r>
          <a:endParaRPr lang="en-US"/>
        </a:p>
      </dgm:t>
    </dgm:pt>
    <dgm:pt modelId="{15184210-99E3-4958-BB66-F3FCA630FF97}" type="parTrans" cxnId="{B5E51782-FF1B-40B4-992A-57C40135F7BA}">
      <dgm:prSet/>
      <dgm:spPr/>
      <dgm:t>
        <a:bodyPr/>
        <a:lstStyle/>
        <a:p>
          <a:endParaRPr lang="en-US"/>
        </a:p>
      </dgm:t>
    </dgm:pt>
    <dgm:pt modelId="{4512E4EA-11DC-4A33-811A-2EB816EFB4B7}" type="sibTrans" cxnId="{B5E51782-FF1B-40B4-992A-57C40135F7BA}">
      <dgm:prSet/>
      <dgm:spPr/>
      <dgm:t>
        <a:bodyPr/>
        <a:lstStyle/>
        <a:p>
          <a:endParaRPr lang="en-US"/>
        </a:p>
      </dgm:t>
    </dgm:pt>
    <dgm:pt modelId="{B72148B8-1FC0-4CE3-A358-E63A2E55A0BA}">
      <dgm:prSet/>
      <dgm:spPr/>
      <dgm:t>
        <a:bodyPr/>
        <a:lstStyle/>
        <a:p>
          <a:pPr>
            <a:lnSpc>
              <a:spcPct val="100000"/>
            </a:lnSpc>
            <a:defRPr cap="all"/>
          </a:pPr>
          <a:r>
            <a:rPr lang="fi-FI"/>
            <a:t>Assessing and communicating impact to relevant stakeholders </a:t>
          </a:r>
          <a:endParaRPr lang="en-US"/>
        </a:p>
      </dgm:t>
    </dgm:pt>
    <dgm:pt modelId="{3004DEC8-C89D-4A2B-9FDA-1BA3AE823DDA}" type="parTrans" cxnId="{FE77103E-5B4E-4169-8EE1-A8D65B2E2EC3}">
      <dgm:prSet/>
      <dgm:spPr/>
      <dgm:t>
        <a:bodyPr/>
        <a:lstStyle/>
        <a:p>
          <a:endParaRPr lang="en-US"/>
        </a:p>
      </dgm:t>
    </dgm:pt>
    <dgm:pt modelId="{08DD0923-99AB-4815-B5F7-39E09FCD7782}" type="sibTrans" cxnId="{FE77103E-5B4E-4169-8EE1-A8D65B2E2EC3}">
      <dgm:prSet/>
      <dgm:spPr/>
      <dgm:t>
        <a:bodyPr/>
        <a:lstStyle/>
        <a:p>
          <a:endParaRPr lang="en-US"/>
        </a:p>
      </dgm:t>
    </dgm:pt>
    <dgm:pt modelId="{8A5A31E3-6C94-4411-97DA-1BE0F61274E9}">
      <dgm:prSet/>
      <dgm:spPr/>
      <dgm:t>
        <a:bodyPr/>
        <a:lstStyle/>
        <a:p>
          <a:pPr>
            <a:lnSpc>
              <a:spcPct val="100000"/>
            </a:lnSpc>
            <a:defRPr cap="all"/>
          </a:pPr>
          <a:r>
            <a:rPr lang="fi-FI"/>
            <a:t>Compliance; responding to stakeholder demands </a:t>
          </a:r>
          <a:endParaRPr lang="en-US"/>
        </a:p>
      </dgm:t>
    </dgm:pt>
    <dgm:pt modelId="{C4923628-C7F0-48C4-B889-7F9CE5CBCFA1}" type="parTrans" cxnId="{2C54910A-6704-497D-A9A7-3AA04A41B878}">
      <dgm:prSet/>
      <dgm:spPr/>
      <dgm:t>
        <a:bodyPr/>
        <a:lstStyle/>
        <a:p>
          <a:endParaRPr lang="en-US"/>
        </a:p>
      </dgm:t>
    </dgm:pt>
    <dgm:pt modelId="{705A01DF-AF68-46C4-8B11-427C68E90FF7}" type="sibTrans" cxnId="{2C54910A-6704-497D-A9A7-3AA04A41B878}">
      <dgm:prSet/>
      <dgm:spPr/>
      <dgm:t>
        <a:bodyPr/>
        <a:lstStyle/>
        <a:p>
          <a:endParaRPr lang="en-US"/>
        </a:p>
      </dgm:t>
    </dgm:pt>
    <dgm:pt modelId="{DCF5B966-CA53-4694-9D91-D84082AA4440}" type="pres">
      <dgm:prSet presAssocID="{35360D03-8825-47BA-A2DC-86E2AE418E6D}" presName="root" presStyleCnt="0">
        <dgm:presLayoutVars>
          <dgm:dir/>
          <dgm:resizeHandles val="exact"/>
        </dgm:presLayoutVars>
      </dgm:prSet>
      <dgm:spPr/>
    </dgm:pt>
    <dgm:pt modelId="{623D800E-B075-4DB1-90A7-93E9F927A6A6}" type="pres">
      <dgm:prSet presAssocID="{B1357168-D1CB-46B4-93B9-19966DA9BA71}" presName="compNode" presStyleCnt="0"/>
      <dgm:spPr/>
    </dgm:pt>
    <dgm:pt modelId="{395F0867-F7DB-4729-86D0-7D0C8BCB9D40}" type="pres">
      <dgm:prSet presAssocID="{B1357168-D1CB-46B4-93B9-19966DA9BA71}" presName="iconBgRect" presStyleLbl="bgShp" presStyleIdx="0" presStyleCnt="3"/>
      <dgm:spPr/>
    </dgm:pt>
    <dgm:pt modelId="{95E3D90E-ED2B-42F1-8F9A-4C3305F58B20}" type="pres">
      <dgm:prSet presAssocID="{B1357168-D1CB-46B4-93B9-19966DA9BA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05F11808-BEC5-45D7-9FC8-57D6EE6DB7A7}" type="pres">
      <dgm:prSet presAssocID="{B1357168-D1CB-46B4-93B9-19966DA9BA71}" presName="spaceRect" presStyleCnt="0"/>
      <dgm:spPr/>
    </dgm:pt>
    <dgm:pt modelId="{64E6B4EA-276A-47AA-9CF2-F157AFCC47F7}" type="pres">
      <dgm:prSet presAssocID="{B1357168-D1CB-46B4-93B9-19966DA9BA71}" presName="textRect" presStyleLbl="revTx" presStyleIdx="0" presStyleCnt="3">
        <dgm:presLayoutVars>
          <dgm:chMax val="1"/>
          <dgm:chPref val="1"/>
        </dgm:presLayoutVars>
      </dgm:prSet>
      <dgm:spPr/>
    </dgm:pt>
    <dgm:pt modelId="{72CFE56E-C53E-4C4B-9AA8-2B6F6F5323F8}" type="pres">
      <dgm:prSet presAssocID="{4512E4EA-11DC-4A33-811A-2EB816EFB4B7}" presName="sibTrans" presStyleCnt="0"/>
      <dgm:spPr/>
    </dgm:pt>
    <dgm:pt modelId="{4EDE355E-F7DF-4EC4-A055-EC1A414E61BC}" type="pres">
      <dgm:prSet presAssocID="{B72148B8-1FC0-4CE3-A358-E63A2E55A0BA}" presName="compNode" presStyleCnt="0"/>
      <dgm:spPr/>
    </dgm:pt>
    <dgm:pt modelId="{CF4F5A04-E050-48EE-BB3B-88E9E9F46267}" type="pres">
      <dgm:prSet presAssocID="{B72148B8-1FC0-4CE3-A358-E63A2E55A0BA}" presName="iconBgRect" presStyleLbl="bgShp" presStyleIdx="1" presStyleCnt="3"/>
      <dgm:spPr/>
    </dgm:pt>
    <dgm:pt modelId="{4C6C8953-2CE1-435F-ADE7-385CF025D19B}" type="pres">
      <dgm:prSet presAssocID="{B72148B8-1FC0-4CE3-A358-E63A2E55A0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A5E0708-8662-44E9-A0FE-776B937400D0}" type="pres">
      <dgm:prSet presAssocID="{B72148B8-1FC0-4CE3-A358-E63A2E55A0BA}" presName="spaceRect" presStyleCnt="0"/>
      <dgm:spPr/>
    </dgm:pt>
    <dgm:pt modelId="{A1B99399-3060-4A8A-BB7F-D23F7080ED41}" type="pres">
      <dgm:prSet presAssocID="{B72148B8-1FC0-4CE3-A358-E63A2E55A0BA}" presName="textRect" presStyleLbl="revTx" presStyleIdx="1" presStyleCnt="3">
        <dgm:presLayoutVars>
          <dgm:chMax val="1"/>
          <dgm:chPref val="1"/>
        </dgm:presLayoutVars>
      </dgm:prSet>
      <dgm:spPr/>
    </dgm:pt>
    <dgm:pt modelId="{76CC06CC-EF4D-482C-B4F6-6B8DB04A38BF}" type="pres">
      <dgm:prSet presAssocID="{08DD0923-99AB-4815-B5F7-39E09FCD7782}" presName="sibTrans" presStyleCnt="0"/>
      <dgm:spPr/>
    </dgm:pt>
    <dgm:pt modelId="{CA4AB60F-8EB9-4F45-B3F7-BDC0FAB922AC}" type="pres">
      <dgm:prSet presAssocID="{8A5A31E3-6C94-4411-97DA-1BE0F61274E9}" presName="compNode" presStyleCnt="0"/>
      <dgm:spPr/>
    </dgm:pt>
    <dgm:pt modelId="{423F89A5-30BF-49B9-BEA7-B685E104761B}" type="pres">
      <dgm:prSet presAssocID="{8A5A31E3-6C94-4411-97DA-1BE0F61274E9}" presName="iconBgRect" presStyleLbl="bgShp" presStyleIdx="2" presStyleCnt="3"/>
      <dgm:spPr/>
    </dgm:pt>
    <dgm:pt modelId="{C1CD54BD-AC2F-4E2B-872D-C2C42B71397B}" type="pres">
      <dgm:prSet presAssocID="{8A5A31E3-6C94-4411-97DA-1BE0F61274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B297368-C936-4246-B6AF-2911248D4E8F}" type="pres">
      <dgm:prSet presAssocID="{8A5A31E3-6C94-4411-97DA-1BE0F61274E9}" presName="spaceRect" presStyleCnt="0"/>
      <dgm:spPr/>
    </dgm:pt>
    <dgm:pt modelId="{6F9ADC0C-38A0-4B4D-9AD5-14332809F0F2}" type="pres">
      <dgm:prSet presAssocID="{8A5A31E3-6C94-4411-97DA-1BE0F61274E9}" presName="textRect" presStyleLbl="revTx" presStyleIdx="2" presStyleCnt="3">
        <dgm:presLayoutVars>
          <dgm:chMax val="1"/>
          <dgm:chPref val="1"/>
        </dgm:presLayoutVars>
      </dgm:prSet>
      <dgm:spPr/>
    </dgm:pt>
  </dgm:ptLst>
  <dgm:cxnLst>
    <dgm:cxn modelId="{E6027800-A640-BA49-B679-4B7BE58290C3}" type="presOf" srcId="{35360D03-8825-47BA-A2DC-86E2AE418E6D}" destId="{DCF5B966-CA53-4694-9D91-D84082AA4440}" srcOrd="0" destOrd="0" presId="urn:microsoft.com/office/officeart/2018/5/layout/IconCircleLabelList"/>
    <dgm:cxn modelId="{0C508F03-1C46-9142-9818-8195247BCC13}" type="presOf" srcId="{B72148B8-1FC0-4CE3-A358-E63A2E55A0BA}" destId="{A1B99399-3060-4A8A-BB7F-D23F7080ED41}" srcOrd="0" destOrd="0" presId="urn:microsoft.com/office/officeart/2018/5/layout/IconCircleLabelList"/>
    <dgm:cxn modelId="{2C54910A-6704-497D-A9A7-3AA04A41B878}" srcId="{35360D03-8825-47BA-A2DC-86E2AE418E6D}" destId="{8A5A31E3-6C94-4411-97DA-1BE0F61274E9}" srcOrd="2" destOrd="0" parTransId="{C4923628-C7F0-48C4-B889-7F9CE5CBCFA1}" sibTransId="{705A01DF-AF68-46C4-8B11-427C68E90FF7}"/>
    <dgm:cxn modelId="{FE77103E-5B4E-4169-8EE1-A8D65B2E2EC3}" srcId="{35360D03-8825-47BA-A2DC-86E2AE418E6D}" destId="{B72148B8-1FC0-4CE3-A358-E63A2E55A0BA}" srcOrd="1" destOrd="0" parTransId="{3004DEC8-C89D-4A2B-9FDA-1BA3AE823DDA}" sibTransId="{08DD0923-99AB-4815-B5F7-39E09FCD7782}"/>
    <dgm:cxn modelId="{B5E51782-FF1B-40B4-992A-57C40135F7BA}" srcId="{35360D03-8825-47BA-A2DC-86E2AE418E6D}" destId="{B1357168-D1CB-46B4-93B9-19966DA9BA71}" srcOrd="0" destOrd="0" parTransId="{15184210-99E3-4958-BB66-F3FCA630FF97}" sibTransId="{4512E4EA-11DC-4A33-811A-2EB816EFB4B7}"/>
    <dgm:cxn modelId="{B3C1BBDD-B865-BA47-9D9A-FB7745E74A24}" type="presOf" srcId="{B1357168-D1CB-46B4-93B9-19966DA9BA71}" destId="{64E6B4EA-276A-47AA-9CF2-F157AFCC47F7}" srcOrd="0" destOrd="0" presId="urn:microsoft.com/office/officeart/2018/5/layout/IconCircleLabelList"/>
    <dgm:cxn modelId="{F374FCFC-C617-8A43-BE2E-D97E3ED08E42}" type="presOf" srcId="{8A5A31E3-6C94-4411-97DA-1BE0F61274E9}" destId="{6F9ADC0C-38A0-4B4D-9AD5-14332809F0F2}" srcOrd="0" destOrd="0" presId="urn:microsoft.com/office/officeart/2018/5/layout/IconCircleLabelList"/>
    <dgm:cxn modelId="{5312FFE9-F2AC-EE43-8D1F-EB4C737A93E1}" type="presParOf" srcId="{DCF5B966-CA53-4694-9D91-D84082AA4440}" destId="{623D800E-B075-4DB1-90A7-93E9F927A6A6}" srcOrd="0" destOrd="0" presId="urn:microsoft.com/office/officeart/2018/5/layout/IconCircleLabelList"/>
    <dgm:cxn modelId="{67EF35D2-00CC-FD4D-B30D-53E547EA3054}" type="presParOf" srcId="{623D800E-B075-4DB1-90A7-93E9F927A6A6}" destId="{395F0867-F7DB-4729-86D0-7D0C8BCB9D40}" srcOrd="0" destOrd="0" presId="urn:microsoft.com/office/officeart/2018/5/layout/IconCircleLabelList"/>
    <dgm:cxn modelId="{252CF980-5971-5E47-A66D-9B277712F040}" type="presParOf" srcId="{623D800E-B075-4DB1-90A7-93E9F927A6A6}" destId="{95E3D90E-ED2B-42F1-8F9A-4C3305F58B20}" srcOrd="1" destOrd="0" presId="urn:microsoft.com/office/officeart/2018/5/layout/IconCircleLabelList"/>
    <dgm:cxn modelId="{94871C34-72A2-B941-B7C5-B68F26FFEE8B}" type="presParOf" srcId="{623D800E-B075-4DB1-90A7-93E9F927A6A6}" destId="{05F11808-BEC5-45D7-9FC8-57D6EE6DB7A7}" srcOrd="2" destOrd="0" presId="urn:microsoft.com/office/officeart/2018/5/layout/IconCircleLabelList"/>
    <dgm:cxn modelId="{969BD38C-857C-644E-9030-A4BC018D50F4}" type="presParOf" srcId="{623D800E-B075-4DB1-90A7-93E9F927A6A6}" destId="{64E6B4EA-276A-47AA-9CF2-F157AFCC47F7}" srcOrd="3" destOrd="0" presId="urn:microsoft.com/office/officeart/2018/5/layout/IconCircleLabelList"/>
    <dgm:cxn modelId="{DC7E5758-4FE7-E447-8793-03139A9FF52A}" type="presParOf" srcId="{DCF5B966-CA53-4694-9D91-D84082AA4440}" destId="{72CFE56E-C53E-4C4B-9AA8-2B6F6F5323F8}" srcOrd="1" destOrd="0" presId="urn:microsoft.com/office/officeart/2018/5/layout/IconCircleLabelList"/>
    <dgm:cxn modelId="{D2EE4825-61B9-E941-8AC0-F5C5998E6DB5}" type="presParOf" srcId="{DCF5B966-CA53-4694-9D91-D84082AA4440}" destId="{4EDE355E-F7DF-4EC4-A055-EC1A414E61BC}" srcOrd="2" destOrd="0" presId="urn:microsoft.com/office/officeart/2018/5/layout/IconCircleLabelList"/>
    <dgm:cxn modelId="{D987AECF-EF1A-B140-AB03-C9A0BBA57CB9}" type="presParOf" srcId="{4EDE355E-F7DF-4EC4-A055-EC1A414E61BC}" destId="{CF4F5A04-E050-48EE-BB3B-88E9E9F46267}" srcOrd="0" destOrd="0" presId="urn:microsoft.com/office/officeart/2018/5/layout/IconCircleLabelList"/>
    <dgm:cxn modelId="{0D086F99-F77D-394D-97A1-4BB14EDCA47A}" type="presParOf" srcId="{4EDE355E-F7DF-4EC4-A055-EC1A414E61BC}" destId="{4C6C8953-2CE1-435F-ADE7-385CF025D19B}" srcOrd="1" destOrd="0" presId="urn:microsoft.com/office/officeart/2018/5/layout/IconCircleLabelList"/>
    <dgm:cxn modelId="{6AD34B4A-0928-F748-BC4C-E7E29F8751FF}" type="presParOf" srcId="{4EDE355E-F7DF-4EC4-A055-EC1A414E61BC}" destId="{EA5E0708-8662-44E9-A0FE-776B937400D0}" srcOrd="2" destOrd="0" presId="urn:microsoft.com/office/officeart/2018/5/layout/IconCircleLabelList"/>
    <dgm:cxn modelId="{E118B629-2513-5948-AE8F-AA0230D949B2}" type="presParOf" srcId="{4EDE355E-F7DF-4EC4-A055-EC1A414E61BC}" destId="{A1B99399-3060-4A8A-BB7F-D23F7080ED41}" srcOrd="3" destOrd="0" presId="urn:microsoft.com/office/officeart/2018/5/layout/IconCircleLabelList"/>
    <dgm:cxn modelId="{0F0B94C6-A18C-E346-AAC3-D50BBB214AF1}" type="presParOf" srcId="{DCF5B966-CA53-4694-9D91-D84082AA4440}" destId="{76CC06CC-EF4D-482C-B4F6-6B8DB04A38BF}" srcOrd="3" destOrd="0" presId="urn:microsoft.com/office/officeart/2018/5/layout/IconCircleLabelList"/>
    <dgm:cxn modelId="{9285C4A6-B705-AD49-98D1-8B65772DE8FC}" type="presParOf" srcId="{DCF5B966-CA53-4694-9D91-D84082AA4440}" destId="{CA4AB60F-8EB9-4F45-B3F7-BDC0FAB922AC}" srcOrd="4" destOrd="0" presId="urn:microsoft.com/office/officeart/2018/5/layout/IconCircleLabelList"/>
    <dgm:cxn modelId="{9BEDDB5C-4903-984A-AE7E-D178CFF3E5B7}" type="presParOf" srcId="{CA4AB60F-8EB9-4F45-B3F7-BDC0FAB922AC}" destId="{423F89A5-30BF-49B9-BEA7-B685E104761B}" srcOrd="0" destOrd="0" presId="urn:microsoft.com/office/officeart/2018/5/layout/IconCircleLabelList"/>
    <dgm:cxn modelId="{576EF88C-1F5A-E44D-AA8A-DA37C13DA559}" type="presParOf" srcId="{CA4AB60F-8EB9-4F45-B3F7-BDC0FAB922AC}" destId="{C1CD54BD-AC2F-4E2B-872D-C2C42B71397B}" srcOrd="1" destOrd="0" presId="urn:microsoft.com/office/officeart/2018/5/layout/IconCircleLabelList"/>
    <dgm:cxn modelId="{45D71B84-A744-DD43-A998-E82429C5A537}" type="presParOf" srcId="{CA4AB60F-8EB9-4F45-B3F7-BDC0FAB922AC}" destId="{CB297368-C936-4246-B6AF-2911248D4E8F}" srcOrd="2" destOrd="0" presId="urn:microsoft.com/office/officeart/2018/5/layout/IconCircleLabelList"/>
    <dgm:cxn modelId="{10BAE72C-F099-0746-B883-87EF130949CE}" type="presParOf" srcId="{CA4AB60F-8EB9-4F45-B3F7-BDC0FAB922AC}" destId="{6F9ADC0C-38A0-4B4D-9AD5-14332809F0F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0376C-5F01-472E-A15F-E022C6657966}"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CCF5335-20B7-4536-9277-6EF910A5E39D}">
      <dgm:prSet custT="1"/>
      <dgm:spPr/>
      <dgm:t>
        <a:bodyPr/>
        <a:lstStyle/>
        <a:p>
          <a:pPr algn="l">
            <a:lnSpc>
              <a:spcPct val="150000"/>
            </a:lnSpc>
            <a:defRPr b="1"/>
          </a:pPr>
          <a:r>
            <a:rPr lang="fi-FI" sz="1400" dirty="0"/>
            <a:t>Life </a:t>
          </a:r>
          <a:r>
            <a:rPr lang="fi-FI" sz="1400" dirty="0" err="1"/>
            <a:t>cycle</a:t>
          </a:r>
          <a:r>
            <a:rPr lang="fi-FI" sz="1400" dirty="0"/>
            <a:t> </a:t>
          </a:r>
          <a:r>
            <a:rPr lang="fi-FI" sz="1400" dirty="0" err="1"/>
            <a:t>assessment</a:t>
          </a:r>
          <a:r>
            <a:rPr lang="fi-FI" sz="1400" dirty="0"/>
            <a:t> (LCA) </a:t>
          </a:r>
          <a:r>
            <a:rPr lang="fi-FI" sz="1400" dirty="0" err="1"/>
            <a:t>has</a:t>
          </a:r>
          <a:r>
            <a:rPr lang="fi-FI" sz="1400" dirty="0"/>
            <a:t> </a:t>
          </a:r>
          <a:r>
            <a:rPr lang="fi-FI" sz="1400" dirty="0" err="1"/>
            <a:t>been</a:t>
          </a:r>
          <a:r>
            <a:rPr lang="fi-FI" sz="1400" dirty="0"/>
            <a:t> </a:t>
          </a:r>
          <a:r>
            <a:rPr lang="fi-FI" sz="1400" dirty="0" err="1"/>
            <a:t>developed</a:t>
          </a:r>
          <a:r>
            <a:rPr lang="fi-FI" sz="1400" dirty="0"/>
            <a:t> to </a:t>
          </a:r>
          <a:r>
            <a:rPr lang="fi-FI" sz="1400" dirty="0" err="1"/>
            <a:t>produce</a:t>
          </a:r>
          <a:r>
            <a:rPr lang="fi-FI" sz="1400" dirty="0"/>
            <a:t> </a:t>
          </a:r>
          <a:r>
            <a:rPr lang="fi-FI" sz="1400" dirty="0" err="1"/>
            <a:t>the</a:t>
          </a:r>
          <a:r>
            <a:rPr lang="fi-FI" sz="1400" dirty="0"/>
            <a:t> </a:t>
          </a:r>
          <a:r>
            <a:rPr lang="fi-FI" sz="1400" i="1" dirty="0" err="1"/>
            <a:t>most</a:t>
          </a:r>
          <a:r>
            <a:rPr lang="fi-FI" sz="1400" i="1" dirty="0"/>
            <a:t> </a:t>
          </a:r>
          <a:r>
            <a:rPr lang="fi-FI" sz="1400" i="1" dirty="0" err="1"/>
            <a:t>scientific</a:t>
          </a:r>
          <a:r>
            <a:rPr lang="fi-FI" sz="1400" i="1" dirty="0"/>
            <a:t> </a:t>
          </a:r>
          <a:r>
            <a:rPr lang="fi-FI" sz="1400" dirty="0" err="1"/>
            <a:t>information</a:t>
          </a:r>
          <a:r>
            <a:rPr lang="fi-FI" sz="1400" dirty="0"/>
            <a:t> </a:t>
          </a:r>
          <a:r>
            <a:rPr lang="fi-FI" sz="1400" dirty="0" err="1"/>
            <a:t>about</a:t>
          </a:r>
          <a:r>
            <a:rPr lang="fi-FI" sz="1400" dirty="0"/>
            <a:t> </a:t>
          </a:r>
          <a:r>
            <a:rPr lang="fi-FI" sz="1400" dirty="0" err="1"/>
            <a:t>environmental</a:t>
          </a:r>
          <a:r>
            <a:rPr lang="fi-FI" sz="1400" dirty="0"/>
            <a:t> </a:t>
          </a:r>
          <a:r>
            <a:rPr lang="fi-FI" sz="1400" dirty="0" err="1"/>
            <a:t>impacts</a:t>
          </a:r>
          <a:r>
            <a:rPr lang="fi-FI" sz="1400" dirty="0"/>
            <a:t> to a </a:t>
          </a:r>
          <a:r>
            <a:rPr lang="fi-FI" sz="1400" dirty="0" err="1"/>
            <a:t>decision</a:t>
          </a:r>
          <a:r>
            <a:rPr lang="fi-FI" sz="1400" dirty="0"/>
            <a:t> </a:t>
          </a:r>
          <a:r>
            <a:rPr lang="fi-FI" sz="1400" dirty="0" err="1"/>
            <a:t>making</a:t>
          </a:r>
          <a:r>
            <a:rPr lang="fi-FI" sz="1400" dirty="0"/>
            <a:t> </a:t>
          </a:r>
          <a:r>
            <a:rPr lang="fi-FI" sz="1400" dirty="0" err="1"/>
            <a:t>process</a:t>
          </a:r>
          <a:r>
            <a:rPr lang="fi-FI" sz="1400" dirty="0"/>
            <a:t> </a:t>
          </a:r>
          <a:endParaRPr lang="en-US" sz="1400" dirty="0"/>
        </a:p>
      </dgm:t>
    </dgm:pt>
    <dgm:pt modelId="{AE5B06EA-A4AA-4132-B1F4-F57039FED35A}" type="parTrans" cxnId="{2556E770-FB4E-43D2-AC26-8E87E0E5EA91}">
      <dgm:prSet/>
      <dgm:spPr/>
      <dgm:t>
        <a:bodyPr/>
        <a:lstStyle/>
        <a:p>
          <a:endParaRPr lang="en-US"/>
        </a:p>
      </dgm:t>
    </dgm:pt>
    <dgm:pt modelId="{127616F0-234E-4B26-9E8A-6DC882458F68}" type="sibTrans" cxnId="{2556E770-FB4E-43D2-AC26-8E87E0E5EA91}">
      <dgm:prSet/>
      <dgm:spPr/>
      <dgm:t>
        <a:bodyPr/>
        <a:lstStyle/>
        <a:p>
          <a:endParaRPr lang="en-US"/>
        </a:p>
      </dgm:t>
    </dgm:pt>
    <dgm:pt modelId="{A5EA4BC6-8044-4006-A884-D02EB3666A73}">
      <dgm:prSet custT="1"/>
      <dgm:spPr/>
      <dgm:t>
        <a:bodyPr/>
        <a:lstStyle/>
        <a:p>
          <a:pPr algn="l">
            <a:defRPr b="1"/>
          </a:pPr>
          <a:r>
            <a:rPr lang="fi-FI" sz="1400" dirty="0"/>
            <a:t>Life </a:t>
          </a:r>
          <a:r>
            <a:rPr lang="fi-FI" sz="1400" dirty="0" err="1"/>
            <a:t>cycle</a:t>
          </a:r>
          <a:r>
            <a:rPr lang="fi-FI" sz="1400" dirty="0"/>
            <a:t> </a:t>
          </a:r>
          <a:r>
            <a:rPr lang="fi-FI" sz="1400" dirty="0" err="1"/>
            <a:t>assessment</a:t>
          </a:r>
          <a:r>
            <a:rPr lang="fi-FI" sz="1400" dirty="0"/>
            <a:t> </a:t>
          </a:r>
          <a:r>
            <a:rPr lang="fi-FI" sz="1400" dirty="0" err="1"/>
            <a:t>aims</a:t>
          </a:r>
          <a:r>
            <a:rPr lang="fi-FI" sz="1400" dirty="0"/>
            <a:t> to </a:t>
          </a:r>
          <a:r>
            <a:rPr lang="fi-FI" sz="1400" dirty="0" err="1"/>
            <a:t>define</a:t>
          </a:r>
          <a:r>
            <a:rPr lang="fi-FI" sz="1400" dirty="0"/>
            <a:t> </a:t>
          </a:r>
          <a:endParaRPr lang="en-US" sz="1400" dirty="0"/>
        </a:p>
      </dgm:t>
    </dgm:pt>
    <dgm:pt modelId="{334CECEB-AC42-4274-AB81-9E9B261B01D3}" type="parTrans" cxnId="{78987574-A3F6-42D3-81BC-378712C894E7}">
      <dgm:prSet/>
      <dgm:spPr/>
      <dgm:t>
        <a:bodyPr/>
        <a:lstStyle/>
        <a:p>
          <a:endParaRPr lang="en-US"/>
        </a:p>
      </dgm:t>
    </dgm:pt>
    <dgm:pt modelId="{BEF82720-FB38-49D0-92CF-1DED25E0123E}" type="sibTrans" cxnId="{78987574-A3F6-42D3-81BC-378712C894E7}">
      <dgm:prSet/>
      <dgm:spPr/>
      <dgm:t>
        <a:bodyPr/>
        <a:lstStyle/>
        <a:p>
          <a:endParaRPr lang="en-US"/>
        </a:p>
      </dgm:t>
    </dgm:pt>
    <dgm:pt modelId="{89E51DA5-E447-447A-A94A-8BB46EDA2278}">
      <dgm:prSet custT="1"/>
      <dgm:spPr/>
      <dgm:t>
        <a:bodyPr/>
        <a:lstStyle/>
        <a:p>
          <a:pPr algn="l">
            <a:lnSpc>
              <a:spcPct val="150000"/>
            </a:lnSpc>
            <a:buFont typeface="+mj-lt"/>
            <a:buAutoNum type="arabicPeriod"/>
          </a:pPr>
          <a:r>
            <a:rPr lang="fi-FI" sz="1400" b="1" dirty="0" err="1"/>
            <a:t>The</a:t>
          </a:r>
          <a:r>
            <a:rPr lang="fi-FI" sz="1400" b="1" dirty="0"/>
            <a:t> </a:t>
          </a:r>
          <a:r>
            <a:rPr lang="fi-FI" sz="1400" b="1" dirty="0" err="1"/>
            <a:t>environmental</a:t>
          </a:r>
          <a:r>
            <a:rPr lang="fi-FI" sz="1400" b="1" dirty="0"/>
            <a:t> </a:t>
          </a:r>
          <a:r>
            <a:rPr lang="fi-FI" sz="1400" b="1" dirty="0" err="1"/>
            <a:t>impacts</a:t>
          </a:r>
          <a:r>
            <a:rPr lang="fi-FI" sz="1400" b="1" dirty="0"/>
            <a:t> of </a:t>
          </a:r>
          <a:r>
            <a:rPr lang="fi-FI" sz="1400" b="1" dirty="0" err="1"/>
            <a:t>the</a:t>
          </a:r>
          <a:r>
            <a:rPr lang="fi-FI" sz="1400" b="1" dirty="0"/>
            <a:t> </a:t>
          </a:r>
          <a:r>
            <a:rPr lang="fi-FI" sz="1400" b="1" dirty="0" err="1"/>
            <a:t>whole</a:t>
          </a:r>
          <a:r>
            <a:rPr lang="fi-FI" sz="1400" b="1" dirty="0"/>
            <a:t> </a:t>
          </a:r>
          <a:r>
            <a:rPr lang="fi-FI" sz="1400" b="1" dirty="0" err="1"/>
            <a:t>product</a:t>
          </a:r>
          <a:r>
            <a:rPr lang="fi-FI" sz="1400" b="1" dirty="0"/>
            <a:t> </a:t>
          </a:r>
          <a:r>
            <a:rPr lang="fi-FI" sz="1400" b="1" dirty="0" err="1"/>
            <a:t>system</a:t>
          </a:r>
          <a:r>
            <a:rPr lang="fi-FI" sz="1400" b="1" dirty="0"/>
            <a:t> </a:t>
          </a:r>
          <a:endParaRPr lang="en-US" sz="1400" b="1" dirty="0"/>
        </a:p>
      </dgm:t>
    </dgm:pt>
    <dgm:pt modelId="{AAB32E07-DBF8-4D1E-B56B-22325A7D642B}" type="parTrans" cxnId="{C937FB40-BCF3-48FD-A54E-626D4F8F94A9}">
      <dgm:prSet/>
      <dgm:spPr/>
      <dgm:t>
        <a:bodyPr/>
        <a:lstStyle/>
        <a:p>
          <a:endParaRPr lang="en-US"/>
        </a:p>
      </dgm:t>
    </dgm:pt>
    <dgm:pt modelId="{91908556-5484-4E6B-A338-BC1D28FEBF35}" type="sibTrans" cxnId="{C937FB40-BCF3-48FD-A54E-626D4F8F94A9}">
      <dgm:prSet/>
      <dgm:spPr/>
      <dgm:t>
        <a:bodyPr/>
        <a:lstStyle/>
        <a:p>
          <a:endParaRPr lang="en-US"/>
        </a:p>
      </dgm:t>
    </dgm:pt>
    <dgm:pt modelId="{2D7FDCE8-E0D9-4CFF-BA6B-67E173069B0E}">
      <dgm:prSet custT="1"/>
      <dgm:spPr/>
      <dgm:t>
        <a:bodyPr/>
        <a:lstStyle/>
        <a:p>
          <a:pPr algn="l">
            <a:lnSpc>
              <a:spcPct val="150000"/>
            </a:lnSpc>
            <a:buFont typeface="+mj-lt"/>
            <a:buAutoNum type="arabicPeriod"/>
          </a:pPr>
          <a:r>
            <a:rPr lang="fi-FI" sz="1400" b="1" dirty="0"/>
            <a:t>To </a:t>
          </a:r>
          <a:r>
            <a:rPr lang="fi-FI" sz="1400" b="1" dirty="0" err="1"/>
            <a:t>find</a:t>
          </a:r>
          <a:r>
            <a:rPr lang="fi-FI" sz="1400" b="1" dirty="0"/>
            <a:t> </a:t>
          </a:r>
          <a:r>
            <a:rPr lang="fi-FI" sz="1400" b="1" dirty="0" err="1"/>
            <a:t>the</a:t>
          </a:r>
          <a:r>
            <a:rPr lang="fi-FI" sz="1400" b="1" dirty="0"/>
            <a:t> </a:t>
          </a:r>
          <a:r>
            <a:rPr lang="fi-FI" sz="1400" b="1" dirty="0" err="1"/>
            <a:t>most</a:t>
          </a:r>
          <a:r>
            <a:rPr lang="fi-FI" sz="1400" b="1" dirty="0"/>
            <a:t> </a:t>
          </a:r>
          <a:r>
            <a:rPr lang="fi-FI" sz="1400" b="1" dirty="0" err="1"/>
            <a:t>significant</a:t>
          </a:r>
          <a:r>
            <a:rPr lang="fi-FI" sz="1400" b="1" dirty="0"/>
            <a:t> </a:t>
          </a:r>
          <a:r>
            <a:rPr lang="fi-FI" sz="1400" b="1" dirty="0" err="1"/>
            <a:t>environmental</a:t>
          </a:r>
          <a:r>
            <a:rPr lang="fi-FI" sz="1400" b="1" dirty="0"/>
            <a:t> </a:t>
          </a:r>
          <a:r>
            <a:rPr lang="fi-FI" sz="1400" b="1" dirty="0" err="1"/>
            <a:t>impacts</a:t>
          </a:r>
          <a:r>
            <a:rPr lang="fi-FI" sz="1400" b="1" dirty="0"/>
            <a:t> </a:t>
          </a:r>
          <a:endParaRPr lang="en-US" sz="1400" b="1" dirty="0"/>
        </a:p>
      </dgm:t>
    </dgm:pt>
    <dgm:pt modelId="{15BDAC6C-602D-4A9E-A513-1CEF834BB66A}" type="parTrans" cxnId="{EFA2625F-5ACE-4DF8-908D-BE19A297B33F}">
      <dgm:prSet/>
      <dgm:spPr/>
      <dgm:t>
        <a:bodyPr/>
        <a:lstStyle/>
        <a:p>
          <a:endParaRPr lang="en-US"/>
        </a:p>
      </dgm:t>
    </dgm:pt>
    <dgm:pt modelId="{26F101F1-FFCE-4827-A6B8-F673794FDF73}" type="sibTrans" cxnId="{EFA2625F-5ACE-4DF8-908D-BE19A297B33F}">
      <dgm:prSet/>
      <dgm:spPr/>
      <dgm:t>
        <a:bodyPr/>
        <a:lstStyle/>
        <a:p>
          <a:endParaRPr lang="en-US"/>
        </a:p>
      </dgm:t>
    </dgm:pt>
    <dgm:pt modelId="{961313F1-C54E-4731-BEEF-AA0C768D8CD3}">
      <dgm:prSet custT="1"/>
      <dgm:spPr/>
      <dgm:t>
        <a:bodyPr/>
        <a:lstStyle/>
        <a:p>
          <a:pPr algn="l">
            <a:lnSpc>
              <a:spcPct val="150000"/>
            </a:lnSpc>
            <a:buFont typeface="+mj-lt"/>
            <a:buAutoNum type="arabicPeriod"/>
          </a:pPr>
          <a:r>
            <a:rPr lang="fi-FI" sz="1400" b="1" dirty="0" err="1"/>
            <a:t>The</a:t>
          </a:r>
          <a:r>
            <a:rPr lang="fi-FI" sz="1400" b="1" dirty="0"/>
            <a:t> </a:t>
          </a:r>
          <a:r>
            <a:rPr lang="fi-FI" sz="1400" b="1" dirty="0" err="1"/>
            <a:t>most</a:t>
          </a:r>
          <a:r>
            <a:rPr lang="fi-FI" sz="1400" b="1" dirty="0"/>
            <a:t> </a:t>
          </a:r>
          <a:r>
            <a:rPr lang="fi-FI" sz="1400" b="1" dirty="0" err="1"/>
            <a:t>significant</a:t>
          </a:r>
          <a:r>
            <a:rPr lang="fi-FI" sz="1400" b="1" dirty="0"/>
            <a:t> life </a:t>
          </a:r>
          <a:r>
            <a:rPr lang="fi-FI" sz="1400" b="1" dirty="0" err="1"/>
            <a:t>cycle</a:t>
          </a:r>
          <a:r>
            <a:rPr lang="fi-FI" sz="1400" b="1" dirty="0"/>
            <a:t> </a:t>
          </a:r>
          <a:r>
            <a:rPr lang="fi-FI" sz="1400" b="1" dirty="0" err="1"/>
            <a:t>phases</a:t>
          </a:r>
          <a:r>
            <a:rPr lang="fi-FI" sz="1400" b="1" dirty="0"/>
            <a:t> </a:t>
          </a:r>
          <a:r>
            <a:rPr lang="fi-FI" sz="1400" b="1" dirty="0" err="1"/>
            <a:t>related</a:t>
          </a:r>
          <a:r>
            <a:rPr lang="fi-FI" sz="1400" b="1" dirty="0"/>
            <a:t> to </a:t>
          </a:r>
          <a:r>
            <a:rPr lang="fi-FI" sz="1400" b="1" dirty="0" err="1"/>
            <a:t>the</a:t>
          </a:r>
          <a:r>
            <a:rPr lang="fi-FI" sz="1400" b="1" dirty="0"/>
            <a:t> </a:t>
          </a:r>
          <a:r>
            <a:rPr lang="fi-FI" sz="1400" b="1" dirty="0" err="1"/>
            <a:t>most</a:t>
          </a:r>
          <a:r>
            <a:rPr lang="fi-FI" sz="1400" b="1" dirty="0"/>
            <a:t> </a:t>
          </a:r>
          <a:r>
            <a:rPr lang="fi-FI" sz="1400" b="1" dirty="0" err="1"/>
            <a:t>significant</a:t>
          </a:r>
          <a:r>
            <a:rPr lang="fi-FI" sz="1400" b="1" dirty="0"/>
            <a:t> </a:t>
          </a:r>
          <a:r>
            <a:rPr lang="fi-FI" sz="1400" b="1" dirty="0" err="1"/>
            <a:t>environmental</a:t>
          </a:r>
          <a:r>
            <a:rPr lang="fi-FI" sz="1400" b="1" dirty="0"/>
            <a:t> </a:t>
          </a:r>
          <a:r>
            <a:rPr lang="fi-FI" sz="1400" b="1" dirty="0" err="1"/>
            <a:t>impacts</a:t>
          </a:r>
          <a:r>
            <a:rPr lang="fi-FI" sz="1400" b="1" dirty="0"/>
            <a:t> </a:t>
          </a:r>
          <a:endParaRPr lang="en-US" sz="1400" b="1" dirty="0"/>
        </a:p>
      </dgm:t>
    </dgm:pt>
    <dgm:pt modelId="{7F640BEF-3585-4F84-B4E2-9298D534425C}" type="parTrans" cxnId="{7979C9F0-C638-4560-80FC-2DBF8E7AD973}">
      <dgm:prSet/>
      <dgm:spPr/>
      <dgm:t>
        <a:bodyPr/>
        <a:lstStyle/>
        <a:p>
          <a:endParaRPr lang="en-US"/>
        </a:p>
      </dgm:t>
    </dgm:pt>
    <dgm:pt modelId="{FD0616A6-04E8-4C49-9D35-D3BE60E993E9}" type="sibTrans" cxnId="{7979C9F0-C638-4560-80FC-2DBF8E7AD973}">
      <dgm:prSet/>
      <dgm:spPr/>
      <dgm:t>
        <a:bodyPr/>
        <a:lstStyle/>
        <a:p>
          <a:endParaRPr lang="en-US"/>
        </a:p>
      </dgm:t>
    </dgm:pt>
    <dgm:pt modelId="{77461D8C-9EDA-4FBE-8D03-F0A604956C0B}" type="pres">
      <dgm:prSet presAssocID="{5140376C-5F01-472E-A15F-E022C6657966}" presName="root" presStyleCnt="0">
        <dgm:presLayoutVars>
          <dgm:dir/>
          <dgm:resizeHandles val="exact"/>
        </dgm:presLayoutVars>
      </dgm:prSet>
      <dgm:spPr/>
    </dgm:pt>
    <dgm:pt modelId="{F3926C2E-7F79-46D9-8CE7-25424D9B1D42}" type="pres">
      <dgm:prSet presAssocID="{BCCF5335-20B7-4536-9277-6EF910A5E39D}" presName="compNode" presStyleCnt="0"/>
      <dgm:spPr/>
    </dgm:pt>
    <dgm:pt modelId="{CD6911F7-E52E-4A37-9AD4-A25BAFEAC6C6}" type="pres">
      <dgm:prSet presAssocID="{BCCF5335-20B7-4536-9277-6EF910A5E3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A1D21F97-AD56-445F-A20C-572C87C39D70}" type="pres">
      <dgm:prSet presAssocID="{BCCF5335-20B7-4536-9277-6EF910A5E39D}" presName="iconSpace" presStyleCnt="0"/>
      <dgm:spPr/>
    </dgm:pt>
    <dgm:pt modelId="{A5F34458-0CB0-4E71-99BB-F8EFAB190458}" type="pres">
      <dgm:prSet presAssocID="{BCCF5335-20B7-4536-9277-6EF910A5E39D}" presName="parTx" presStyleLbl="revTx" presStyleIdx="0" presStyleCnt="4">
        <dgm:presLayoutVars>
          <dgm:chMax val="0"/>
          <dgm:chPref val="0"/>
        </dgm:presLayoutVars>
      </dgm:prSet>
      <dgm:spPr/>
    </dgm:pt>
    <dgm:pt modelId="{058E6437-7CEC-4BFE-B813-FBD7A804D37D}" type="pres">
      <dgm:prSet presAssocID="{BCCF5335-20B7-4536-9277-6EF910A5E39D}" presName="txSpace" presStyleCnt="0"/>
      <dgm:spPr/>
    </dgm:pt>
    <dgm:pt modelId="{09FD4AEB-5332-4D62-8D8C-BCC4B2E26AEC}" type="pres">
      <dgm:prSet presAssocID="{BCCF5335-20B7-4536-9277-6EF910A5E39D}" presName="desTx" presStyleLbl="revTx" presStyleIdx="1" presStyleCnt="4">
        <dgm:presLayoutVars/>
      </dgm:prSet>
      <dgm:spPr/>
    </dgm:pt>
    <dgm:pt modelId="{8342DF4B-CADD-40AF-B4B5-30CF50EF5919}" type="pres">
      <dgm:prSet presAssocID="{127616F0-234E-4B26-9E8A-6DC882458F68}" presName="sibTrans" presStyleCnt="0"/>
      <dgm:spPr/>
    </dgm:pt>
    <dgm:pt modelId="{6FD13539-5804-4696-BA11-30B6D2C6E2CE}" type="pres">
      <dgm:prSet presAssocID="{A5EA4BC6-8044-4006-A884-D02EB3666A73}" presName="compNode" presStyleCnt="0"/>
      <dgm:spPr/>
    </dgm:pt>
    <dgm:pt modelId="{0B91E20F-B0F1-46B1-A566-476AB0C26991}" type="pres">
      <dgm:prSet presAssocID="{A5EA4BC6-8044-4006-A884-D02EB3666A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3A2FC685-F4D0-4138-8ABF-3A9CB877087C}" type="pres">
      <dgm:prSet presAssocID="{A5EA4BC6-8044-4006-A884-D02EB3666A73}" presName="iconSpace" presStyleCnt="0"/>
      <dgm:spPr/>
    </dgm:pt>
    <dgm:pt modelId="{98C22934-04CB-4ABA-BAE8-8F09C2B373C5}" type="pres">
      <dgm:prSet presAssocID="{A5EA4BC6-8044-4006-A884-D02EB3666A73}" presName="parTx" presStyleLbl="revTx" presStyleIdx="2" presStyleCnt="4" custScaleY="30876">
        <dgm:presLayoutVars>
          <dgm:chMax val="0"/>
          <dgm:chPref val="0"/>
        </dgm:presLayoutVars>
      </dgm:prSet>
      <dgm:spPr/>
    </dgm:pt>
    <dgm:pt modelId="{E054B478-CC03-43DD-9931-2F8B7766FF40}" type="pres">
      <dgm:prSet presAssocID="{A5EA4BC6-8044-4006-A884-D02EB3666A73}" presName="txSpace" presStyleCnt="0"/>
      <dgm:spPr/>
    </dgm:pt>
    <dgm:pt modelId="{F9C25FD1-45BB-485E-8336-CB40A456F3A1}" type="pres">
      <dgm:prSet presAssocID="{A5EA4BC6-8044-4006-A884-D02EB3666A73}" presName="desTx" presStyleLbl="revTx" presStyleIdx="3" presStyleCnt="4">
        <dgm:presLayoutVars/>
      </dgm:prSet>
      <dgm:spPr/>
    </dgm:pt>
  </dgm:ptLst>
  <dgm:cxnLst>
    <dgm:cxn modelId="{45130708-B396-4A6E-AD9E-86BB3DC14A58}" type="presOf" srcId="{89E51DA5-E447-447A-A94A-8BB46EDA2278}" destId="{F9C25FD1-45BB-485E-8336-CB40A456F3A1}" srcOrd="0" destOrd="0" presId="urn:microsoft.com/office/officeart/2018/5/layout/CenteredIconLabelDescriptionList"/>
    <dgm:cxn modelId="{A601C630-006B-4E38-84A4-0DEF864E42E3}" type="presOf" srcId="{961313F1-C54E-4731-BEEF-AA0C768D8CD3}" destId="{F9C25FD1-45BB-485E-8336-CB40A456F3A1}" srcOrd="0" destOrd="2" presId="urn:microsoft.com/office/officeart/2018/5/layout/CenteredIconLabelDescriptionList"/>
    <dgm:cxn modelId="{C937FB40-BCF3-48FD-A54E-626D4F8F94A9}" srcId="{A5EA4BC6-8044-4006-A884-D02EB3666A73}" destId="{89E51DA5-E447-447A-A94A-8BB46EDA2278}" srcOrd="0" destOrd="0" parTransId="{AAB32E07-DBF8-4D1E-B56B-22325A7D642B}" sibTransId="{91908556-5484-4E6B-A338-BC1D28FEBF35}"/>
    <dgm:cxn modelId="{EFA2625F-5ACE-4DF8-908D-BE19A297B33F}" srcId="{A5EA4BC6-8044-4006-A884-D02EB3666A73}" destId="{2D7FDCE8-E0D9-4CFF-BA6B-67E173069B0E}" srcOrd="1" destOrd="0" parTransId="{15BDAC6C-602D-4A9E-A513-1CEF834BB66A}" sibTransId="{26F101F1-FFCE-4827-A6B8-F673794FDF73}"/>
    <dgm:cxn modelId="{2556E770-FB4E-43D2-AC26-8E87E0E5EA91}" srcId="{5140376C-5F01-472E-A15F-E022C6657966}" destId="{BCCF5335-20B7-4536-9277-6EF910A5E39D}" srcOrd="0" destOrd="0" parTransId="{AE5B06EA-A4AA-4132-B1F4-F57039FED35A}" sibTransId="{127616F0-234E-4B26-9E8A-6DC882458F68}"/>
    <dgm:cxn modelId="{78987574-A3F6-42D3-81BC-378712C894E7}" srcId="{5140376C-5F01-472E-A15F-E022C6657966}" destId="{A5EA4BC6-8044-4006-A884-D02EB3666A73}" srcOrd="1" destOrd="0" parTransId="{334CECEB-AC42-4274-AB81-9E9B261B01D3}" sibTransId="{BEF82720-FB38-49D0-92CF-1DED25E0123E}"/>
    <dgm:cxn modelId="{D536DC74-DADD-4253-B8D9-AD3D12953396}" type="presOf" srcId="{BCCF5335-20B7-4536-9277-6EF910A5E39D}" destId="{A5F34458-0CB0-4E71-99BB-F8EFAB190458}" srcOrd="0" destOrd="0" presId="urn:microsoft.com/office/officeart/2018/5/layout/CenteredIconLabelDescriptionList"/>
    <dgm:cxn modelId="{9C1BA0BA-7BDE-41CB-AD35-EAF6A07CC6DA}" type="presOf" srcId="{A5EA4BC6-8044-4006-A884-D02EB3666A73}" destId="{98C22934-04CB-4ABA-BAE8-8F09C2B373C5}" srcOrd="0" destOrd="0" presId="urn:microsoft.com/office/officeart/2018/5/layout/CenteredIconLabelDescriptionList"/>
    <dgm:cxn modelId="{B296E5C5-C1EE-4436-AB4C-845608074146}" type="presOf" srcId="{5140376C-5F01-472E-A15F-E022C6657966}" destId="{77461D8C-9EDA-4FBE-8D03-F0A604956C0B}" srcOrd="0" destOrd="0" presId="urn:microsoft.com/office/officeart/2018/5/layout/CenteredIconLabelDescriptionList"/>
    <dgm:cxn modelId="{7979C9F0-C638-4560-80FC-2DBF8E7AD973}" srcId="{A5EA4BC6-8044-4006-A884-D02EB3666A73}" destId="{961313F1-C54E-4731-BEEF-AA0C768D8CD3}" srcOrd="2" destOrd="0" parTransId="{7F640BEF-3585-4F84-B4E2-9298D534425C}" sibTransId="{FD0616A6-04E8-4C49-9D35-D3BE60E993E9}"/>
    <dgm:cxn modelId="{AAD99CF7-A967-47F0-9EE7-25DA5393DC38}" type="presOf" srcId="{2D7FDCE8-E0D9-4CFF-BA6B-67E173069B0E}" destId="{F9C25FD1-45BB-485E-8336-CB40A456F3A1}" srcOrd="0" destOrd="1" presId="urn:microsoft.com/office/officeart/2018/5/layout/CenteredIconLabelDescriptionList"/>
    <dgm:cxn modelId="{0523F7C8-5382-4238-A2E4-391A9D533E7B}" type="presParOf" srcId="{77461D8C-9EDA-4FBE-8D03-F0A604956C0B}" destId="{F3926C2E-7F79-46D9-8CE7-25424D9B1D42}" srcOrd="0" destOrd="0" presId="urn:microsoft.com/office/officeart/2018/5/layout/CenteredIconLabelDescriptionList"/>
    <dgm:cxn modelId="{68D2F8AA-6D60-4C25-B6C8-7ADA8FC74B05}" type="presParOf" srcId="{F3926C2E-7F79-46D9-8CE7-25424D9B1D42}" destId="{CD6911F7-E52E-4A37-9AD4-A25BAFEAC6C6}" srcOrd="0" destOrd="0" presId="urn:microsoft.com/office/officeart/2018/5/layout/CenteredIconLabelDescriptionList"/>
    <dgm:cxn modelId="{F48CF8A0-8F5B-4449-8AE1-EB951B5602B2}" type="presParOf" srcId="{F3926C2E-7F79-46D9-8CE7-25424D9B1D42}" destId="{A1D21F97-AD56-445F-A20C-572C87C39D70}" srcOrd="1" destOrd="0" presId="urn:microsoft.com/office/officeart/2018/5/layout/CenteredIconLabelDescriptionList"/>
    <dgm:cxn modelId="{3403B5A4-4920-4F80-908B-B72C9468D636}" type="presParOf" srcId="{F3926C2E-7F79-46D9-8CE7-25424D9B1D42}" destId="{A5F34458-0CB0-4E71-99BB-F8EFAB190458}" srcOrd="2" destOrd="0" presId="urn:microsoft.com/office/officeart/2018/5/layout/CenteredIconLabelDescriptionList"/>
    <dgm:cxn modelId="{7B850F16-6477-4B42-ABA1-9B8637F8ABD3}" type="presParOf" srcId="{F3926C2E-7F79-46D9-8CE7-25424D9B1D42}" destId="{058E6437-7CEC-4BFE-B813-FBD7A804D37D}" srcOrd="3" destOrd="0" presId="urn:microsoft.com/office/officeart/2018/5/layout/CenteredIconLabelDescriptionList"/>
    <dgm:cxn modelId="{D253C9E7-AC7B-4827-914C-8D2F4D5C303E}" type="presParOf" srcId="{F3926C2E-7F79-46D9-8CE7-25424D9B1D42}" destId="{09FD4AEB-5332-4D62-8D8C-BCC4B2E26AEC}" srcOrd="4" destOrd="0" presId="urn:microsoft.com/office/officeart/2018/5/layout/CenteredIconLabelDescriptionList"/>
    <dgm:cxn modelId="{EC30657F-8FC8-4ABF-9CC5-2F73630FB2D8}" type="presParOf" srcId="{77461D8C-9EDA-4FBE-8D03-F0A604956C0B}" destId="{8342DF4B-CADD-40AF-B4B5-30CF50EF5919}" srcOrd="1" destOrd="0" presId="urn:microsoft.com/office/officeart/2018/5/layout/CenteredIconLabelDescriptionList"/>
    <dgm:cxn modelId="{C478486A-2054-4B98-9974-7D636E2F1394}" type="presParOf" srcId="{77461D8C-9EDA-4FBE-8D03-F0A604956C0B}" destId="{6FD13539-5804-4696-BA11-30B6D2C6E2CE}" srcOrd="2" destOrd="0" presId="urn:microsoft.com/office/officeart/2018/5/layout/CenteredIconLabelDescriptionList"/>
    <dgm:cxn modelId="{9548197C-7D88-4356-ABAA-B5B823A81288}" type="presParOf" srcId="{6FD13539-5804-4696-BA11-30B6D2C6E2CE}" destId="{0B91E20F-B0F1-46B1-A566-476AB0C26991}" srcOrd="0" destOrd="0" presId="urn:microsoft.com/office/officeart/2018/5/layout/CenteredIconLabelDescriptionList"/>
    <dgm:cxn modelId="{94711589-7B77-4C6C-BF0C-ACD8EF118766}" type="presParOf" srcId="{6FD13539-5804-4696-BA11-30B6D2C6E2CE}" destId="{3A2FC685-F4D0-4138-8ABF-3A9CB877087C}" srcOrd="1" destOrd="0" presId="urn:microsoft.com/office/officeart/2018/5/layout/CenteredIconLabelDescriptionList"/>
    <dgm:cxn modelId="{17465A58-10FD-449A-817A-FE75E2AA5647}" type="presParOf" srcId="{6FD13539-5804-4696-BA11-30B6D2C6E2CE}" destId="{98C22934-04CB-4ABA-BAE8-8F09C2B373C5}" srcOrd="2" destOrd="0" presId="urn:microsoft.com/office/officeart/2018/5/layout/CenteredIconLabelDescriptionList"/>
    <dgm:cxn modelId="{1B290702-E00A-4624-82B8-5BBE71502CE0}" type="presParOf" srcId="{6FD13539-5804-4696-BA11-30B6D2C6E2CE}" destId="{E054B478-CC03-43DD-9931-2F8B7766FF40}" srcOrd="3" destOrd="0" presId="urn:microsoft.com/office/officeart/2018/5/layout/CenteredIconLabelDescriptionList"/>
    <dgm:cxn modelId="{F2900288-3BB5-41CD-A0D7-BE1DC4D1995B}" type="presParOf" srcId="{6FD13539-5804-4696-BA11-30B6D2C6E2CE}" destId="{F9C25FD1-45BB-485E-8336-CB40A456F3A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D826B-CEF8-48DF-9205-ADFDD718B8C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5D0D26-3146-466A-8C69-2B44B38D60BC}">
      <dgm:prSet/>
      <dgm:spPr/>
      <dgm:t>
        <a:bodyPr/>
        <a:lstStyle/>
        <a:p>
          <a:pPr>
            <a:defRPr cap="all"/>
          </a:pPr>
          <a:r>
            <a:rPr lang="fi-FI"/>
            <a:t>Power generation </a:t>
          </a:r>
          <a:endParaRPr lang="en-US"/>
        </a:p>
      </dgm:t>
    </dgm:pt>
    <dgm:pt modelId="{0E17A978-ED3B-4E76-BB07-0CC451CEB33A}" type="parTrans" cxnId="{B2D465DB-036B-4D44-8B12-C7BF98685502}">
      <dgm:prSet/>
      <dgm:spPr/>
      <dgm:t>
        <a:bodyPr/>
        <a:lstStyle/>
        <a:p>
          <a:endParaRPr lang="en-US"/>
        </a:p>
      </dgm:t>
    </dgm:pt>
    <dgm:pt modelId="{637A2C05-31B6-4038-B716-35E1FF5462E7}" type="sibTrans" cxnId="{B2D465DB-036B-4D44-8B12-C7BF98685502}">
      <dgm:prSet/>
      <dgm:spPr/>
      <dgm:t>
        <a:bodyPr/>
        <a:lstStyle/>
        <a:p>
          <a:endParaRPr lang="en-US"/>
        </a:p>
      </dgm:t>
    </dgm:pt>
    <dgm:pt modelId="{92468F62-26EF-454D-A5FF-38671F9AAE55}">
      <dgm:prSet/>
      <dgm:spPr/>
      <dgm:t>
        <a:bodyPr/>
        <a:lstStyle/>
        <a:p>
          <a:pPr>
            <a:defRPr cap="all"/>
          </a:pPr>
          <a:r>
            <a:rPr lang="fi-FI"/>
            <a:t>Transportation </a:t>
          </a:r>
          <a:endParaRPr lang="en-US"/>
        </a:p>
      </dgm:t>
    </dgm:pt>
    <dgm:pt modelId="{44EACB62-02EA-433A-853D-A03C4C8D0811}" type="parTrans" cxnId="{B510E5D7-F2B7-4B45-8778-A22D820316C2}">
      <dgm:prSet/>
      <dgm:spPr/>
      <dgm:t>
        <a:bodyPr/>
        <a:lstStyle/>
        <a:p>
          <a:endParaRPr lang="en-US"/>
        </a:p>
      </dgm:t>
    </dgm:pt>
    <dgm:pt modelId="{26359CE4-A5D5-47E4-92C4-01CC99D403EE}" type="sibTrans" cxnId="{B510E5D7-F2B7-4B45-8778-A22D820316C2}">
      <dgm:prSet/>
      <dgm:spPr/>
      <dgm:t>
        <a:bodyPr/>
        <a:lstStyle/>
        <a:p>
          <a:endParaRPr lang="en-US"/>
        </a:p>
      </dgm:t>
    </dgm:pt>
    <dgm:pt modelId="{FABCDCF8-EC50-45A0-A52D-AC5C264CD119}">
      <dgm:prSet/>
      <dgm:spPr/>
      <dgm:t>
        <a:bodyPr/>
        <a:lstStyle/>
        <a:p>
          <a:pPr>
            <a:defRPr cap="all"/>
          </a:pPr>
          <a:r>
            <a:rPr lang="fi-FI"/>
            <a:t>Heating of buildings </a:t>
          </a:r>
          <a:endParaRPr lang="en-US"/>
        </a:p>
      </dgm:t>
    </dgm:pt>
    <dgm:pt modelId="{BB0F97C6-83BF-4AC9-9CB0-2CEC63C76483}" type="parTrans" cxnId="{E65DDE97-868B-41EA-9E2E-7F47B6DF4930}">
      <dgm:prSet/>
      <dgm:spPr/>
      <dgm:t>
        <a:bodyPr/>
        <a:lstStyle/>
        <a:p>
          <a:endParaRPr lang="en-US"/>
        </a:p>
      </dgm:t>
    </dgm:pt>
    <dgm:pt modelId="{37FC8B23-D7E6-4249-9E3D-C55EDCC82BEF}" type="sibTrans" cxnId="{E65DDE97-868B-41EA-9E2E-7F47B6DF4930}">
      <dgm:prSet/>
      <dgm:spPr/>
      <dgm:t>
        <a:bodyPr/>
        <a:lstStyle/>
        <a:p>
          <a:endParaRPr lang="en-US"/>
        </a:p>
      </dgm:t>
    </dgm:pt>
    <dgm:pt modelId="{993505C2-A10F-49E9-840F-A75158D398AC}">
      <dgm:prSet/>
      <dgm:spPr/>
      <dgm:t>
        <a:bodyPr/>
        <a:lstStyle/>
        <a:p>
          <a:pPr>
            <a:defRPr cap="all"/>
          </a:pPr>
          <a:r>
            <a:rPr lang="fi-FI"/>
            <a:t>Industry </a:t>
          </a:r>
          <a:endParaRPr lang="en-US"/>
        </a:p>
      </dgm:t>
    </dgm:pt>
    <dgm:pt modelId="{4774829F-8ED6-4738-AB92-B338A649F047}" type="parTrans" cxnId="{F87E9C86-61B2-490F-AEEC-254A5F5F2F40}">
      <dgm:prSet/>
      <dgm:spPr/>
      <dgm:t>
        <a:bodyPr/>
        <a:lstStyle/>
        <a:p>
          <a:endParaRPr lang="en-US"/>
        </a:p>
      </dgm:t>
    </dgm:pt>
    <dgm:pt modelId="{31178307-F6CE-48D4-9CE9-EE2A66886500}" type="sibTrans" cxnId="{F87E9C86-61B2-490F-AEEC-254A5F5F2F40}">
      <dgm:prSet/>
      <dgm:spPr/>
      <dgm:t>
        <a:bodyPr/>
        <a:lstStyle/>
        <a:p>
          <a:endParaRPr lang="en-US"/>
        </a:p>
      </dgm:t>
    </dgm:pt>
    <dgm:pt modelId="{36E632C2-2769-4009-91F2-A45C2BA9A14A}">
      <dgm:prSet/>
      <dgm:spPr/>
      <dgm:t>
        <a:bodyPr/>
        <a:lstStyle/>
        <a:p>
          <a:pPr>
            <a:defRPr cap="all"/>
          </a:pPr>
          <a:r>
            <a:rPr lang="fi-FI"/>
            <a:t>Food systems </a:t>
          </a:r>
          <a:endParaRPr lang="en-US"/>
        </a:p>
      </dgm:t>
    </dgm:pt>
    <dgm:pt modelId="{FEB4EF90-9C17-4F89-852E-99AB752D2F86}" type="parTrans" cxnId="{1E45B642-51C1-4D51-9945-96732A05F47C}">
      <dgm:prSet/>
      <dgm:spPr/>
      <dgm:t>
        <a:bodyPr/>
        <a:lstStyle/>
        <a:p>
          <a:endParaRPr lang="en-US"/>
        </a:p>
      </dgm:t>
    </dgm:pt>
    <dgm:pt modelId="{731B3150-8E31-49E2-97ED-1D300F73BE13}" type="sibTrans" cxnId="{1E45B642-51C1-4D51-9945-96732A05F47C}">
      <dgm:prSet/>
      <dgm:spPr/>
      <dgm:t>
        <a:bodyPr/>
        <a:lstStyle/>
        <a:p>
          <a:endParaRPr lang="en-US"/>
        </a:p>
      </dgm:t>
    </dgm:pt>
    <dgm:pt modelId="{B77CD83F-7D23-4E23-A906-446C736E860C}" type="pres">
      <dgm:prSet presAssocID="{A75D826B-CEF8-48DF-9205-ADFDD718B8CB}" presName="root" presStyleCnt="0">
        <dgm:presLayoutVars>
          <dgm:dir/>
          <dgm:resizeHandles val="exact"/>
        </dgm:presLayoutVars>
      </dgm:prSet>
      <dgm:spPr/>
    </dgm:pt>
    <dgm:pt modelId="{70A0194C-43F7-4D4E-9157-CBFDD5E9E7DB}" type="pres">
      <dgm:prSet presAssocID="{9D5D0D26-3146-466A-8C69-2B44B38D60BC}" presName="compNode" presStyleCnt="0"/>
      <dgm:spPr/>
    </dgm:pt>
    <dgm:pt modelId="{BAF90D7A-2F4F-437F-843B-7545D96B2302}" type="pres">
      <dgm:prSet presAssocID="{9D5D0D26-3146-466A-8C69-2B44B38D60BC}" presName="iconBgRect" presStyleLbl="bgShp" presStyleIdx="0" presStyleCnt="5"/>
      <dgm:spPr/>
    </dgm:pt>
    <dgm:pt modelId="{A7AEFBA4-08A9-426E-85DE-5CB69266E2D8}" type="pres">
      <dgm:prSet presAssocID="{9D5D0D26-3146-466A-8C69-2B44B38D60B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E8D4CF00-B890-432B-8DEB-4A9F4514D354}" type="pres">
      <dgm:prSet presAssocID="{9D5D0D26-3146-466A-8C69-2B44B38D60BC}" presName="spaceRect" presStyleCnt="0"/>
      <dgm:spPr/>
    </dgm:pt>
    <dgm:pt modelId="{F845A710-F398-4FE9-8C22-B4D799EA9D12}" type="pres">
      <dgm:prSet presAssocID="{9D5D0D26-3146-466A-8C69-2B44B38D60BC}" presName="textRect" presStyleLbl="revTx" presStyleIdx="0" presStyleCnt="5">
        <dgm:presLayoutVars>
          <dgm:chMax val="1"/>
          <dgm:chPref val="1"/>
        </dgm:presLayoutVars>
      </dgm:prSet>
      <dgm:spPr/>
    </dgm:pt>
    <dgm:pt modelId="{34EBB95D-F1BD-43D1-8E62-6BEB9D8F9829}" type="pres">
      <dgm:prSet presAssocID="{637A2C05-31B6-4038-B716-35E1FF5462E7}" presName="sibTrans" presStyleCnt="0"/>
      <dgm:spPr/>
    </dgm:pt>
    <dgm:pt modelId="{267BD45B-8741-4DEA-8C80-2107449EF595}" type="pres">
      <dgm:prSet presAssocID="{92468F62-26EF-454D-A5FF-38671F9AAE55}" presName="compNode" presStyleCnt="0"/>
      <dgm:spPr/>
    </dgm:pt>
    <dgm:pt modelId="{2DA05901-BCD5-43B8-A9CD-7789AD2C4838}" type="pres">
      <dgm:prSet presAssocID="{92468F62-26EF-454D-A5FF-38671F9AAE55}" presName="iconBgRect" presStyleLbl="bgShp" presStyleIdx="1" presStyleCnt="5"/>
      <dgm:spPr/>
    </dgm:pt>
    <dgm:pt modelId="{E66045EB-031A-41E7-A7F2-AF2ABAED7BCA}" type="pres">
      <dgm:prSet presAssocID="{92468F62-26EF-454D-A5FF-38671F9AAE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8F77B7E9-BF06-4ADD-AF2A-B0F45B5254F4}" type="pres">
      <dgm:prSet presAssocID="{92468F62-26EF-454D-A5FF-38671F9AAE55}" presName="spaceRect" presStyleCnt="0"/>
      <dgm:spPr/>
    </dgm:pt>
    <dgm:pt modelId="{848EE3A1-1DA1-4FB1-86B2-00518A825F73}" type="pres">
      <dgm:prSet presAssocID="{92468F62-26EF-454D-A5FF-38671F9AAE55}" presName="textRect" presStyleLbl="revTx" presStyleIdx="1" presStyleCnt="5">
        <dgm:presLayoutVars>
          <dgm:chMax val="1"/>
          <dgm:chPref val="1"/>
        </dgm:presLayoutVars>
      </dgm:prSet>
      <dgm:spPr/>
    </dgm:pt>
    <dgm:pt modelId="{125BA7E1-5114-4C8B-8D06-3FE8F9BF87EE}" type="pres">
      <dgm:prSet presAssocID="{26359CE4-A5D5-47E4-92C4-01CC99D403EE}" presName="sibTrans" presStyleCnt="0"/>
      <dgm:spPr/>
    </dgm:pt>
    <dgm:pt modelId="{D3494D0B-36BB-47D3-B871-A6589044E481}" type="pres">
      <dgm:prSet presAssocID="{FABCDCF8-EC50-45A0-A52D-AC5C264CD119}" presName="compNode" presStyleCnt="0"/>
      <dgm:spPr/>
    </dgm:pt>
    <dgm:pt modelId="{9C962669-034F-4283-A172-06B232773758}" type="pres">
      <dgm:prSet presAssocID="{FABCDCF8-EC50-45A0-A52D-AC5C264CD119}" presName="iconBgRect" presStyleLbl="bgShp" presStyleIdx="2" presStyleCnt="5"/>
      <dgm:spPr/>
    </dgm:pt>
    <dgm:pt modelId="{189EC8E8-2DC0-4768-82B3-19FEEB840FDF}" type="pres">
      <dgm:prSet presAssocID="{FABCDCF8-EC50-45A0-A52D-AC5C264CD1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48458C0-5E18-4BA8-AC27-D392C9751558}" type="pres">
      <dgm:prSet presAssocID="{FABCDCF8-EC50-45A0-A52D-AC5C264CD119}" presName="spaceRect" presStyleCnt="0"/>
      <dgm:spPr/>
    </dgm:pt>
    <dgm:pt modelId="{48E8A684-1B86-4FC0-905A-6648F4BB3933}" type="pres">
      <dgm:prSet presAssocID="{FABCDCF8-EC50-45A0-A52D-AC5C264CD119}" presName="textRect" presStyleLbl="revTx" presStyleIdx="2" presStyleCnt="5">
        <dgm:presLayoutVars>
          <dgm:chMax val="1"/>
          <dgm:chPref val="1"/>
        </dgm:presLayoutVars>
      </dgm:prSet>
      <dgm:spPr/>
    </dgm:pt>
    <dgm:pt modelId="{FF295C66-C3EB-496A-AE4A-633A84C53FE1}" type="pres">
      <dgm:prSet presAssocID="{37FC8B23-D7E6-4249-9E3D-C55EDCC82BEF}" presName="sibTrans" presStyleCnt="0"/>
      <dgm:spPr/>
    </dgm:pt>
    <dgm:pt modelId="{C95D759B-F405-4CA8-AF6C-5EF6FEDE25DF}" type="pres">
      <dgm:prSet presAssocID="{993505C2-A10F-49E9-840F-A75158D398AC}" presName="compNode" presStyleCnt="0"/>
      <dgm:spPr/>
    </dgm:pt>
    <dgm:pt modelId="{9C8B02A9-764F-4924-A697-46E612D84919}" type="pres">
      <dgm:prSet presAssocID="{993505C2-A10F-49E9-840F-A75158D398AC}" presName="iconBgRect" presStyleLbl="bgShp" presStyleIdx="3" presStyleCnt="5"/>
      <dgm:spPr/>
    </dgm:pt>
    <dgm:pt modelId="{8B327E6C-090B-4542-B3D5-8B47BA11A3AB}" type="pres">
      <dgm:prSet presAssocID="{993505C2-A10F-49E9-840F-A75158D398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F3EB1CA1-E912-41F2-88D0-3C79CCEA1FDF}" type="pres">
      <dgm:prSet presAssocID="{993505C2-A10F-49E9-840F-A75158D398AC}" presName="spaceRect" presStyleCnt="0"/>
      <dgm:spPr/>
    </dgm:pt>
    <dgm:pt modelId="{C23CFE16-879D-44E5-8BED-BB27C910C193}" type="pres">
      <dgm:prSet presAssocID="{993505C2-A10F-49E9-840F-A75158D398AC}" presName="textRect" presStyleLbl="revTx" presStyleIdx="3" presStyleCnt="5">
        <dgm:presLayoutVars>
          <dgm:chMax val="1"/>
          <dgm:chPref val="1"/>
        </dgm:presLayoutVars>
      </dgm:prSet>
      <dgm:spPr/>
    </dgm:pt>
    <dgm:pt modelId="{A4C3A25F-4367-444C-8658-2F048AF7F97A}" type="pres">
      <dgm:prSet presAssocID="{31178307-F6CE-48D4-9CE9-EE2A66886500}" presName="sibTrans" presStyleCnt="0"/>
      <dgm:spPr/>
    </dgm:pt>
    <dgm:pt modelId="{6B69A133-F73E-41C3-A6D2-02F83C52DB55}" type="pres">
      <dgm:prSet presAssocID="{36E632C2-2769-4009-91F2-A45C2BA9A14A}" presName="compNode" presStyleCnt="0"/>
      <dgm:spPr/>
    </dgm:pt>
    <dgm:pt modelId="{41C5CCEB-F976-4E96-8B87-7040342740B9}" type="pres">
      <dgm:prSet presAssocID="{36E632C2-2769-4009-91F2-A45C2BA9A14A}" presName="iconBgRect" presStyleLbl="bgShp" presStyleIdx="4" presStyleCnt="5"/>
      <dgm:spPr/>
    </dgm:pt>
    <dgm:pt modelId="{307AD89E-5E4A-46BD-9323-5CD1F5F2157D}" type="pres">
      <dgm:prSet presAssocID="{36E632C2-2769-4009-91F2-A45C2BA9A1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75952A7B-7986-4A11-A699-60D71848A2DA}" type="pres">
      <dgm:prSet presAssocID="{36E632C2-2769-4009-91F2-A45C2BA9A14A}" presName="spaceRect" presStyleCnt="0"/>
      <dgm:spPr/>
    </dgm:pt>
    <dgm:pt modelId="{AF8EE632-2B95-4EED-B7A8-A8F23EBA03A0}" type="pres">
      <dgm:prSet presAssocID="{36E632C2-2769-4009-91F2-A45C2BA9A14A}" presName="textRect" presStyleLbl="revTx" presStyleIdx="4" presStyleCnt="5">
        <dgm:presLayoutVars>
          <dgm:chMax val="1"/>
          <dgm:chPref val="1"/>
        </dgm:presLayoutVars>
      </dgm:prSet>
      <dgm:spPr/>
    </dgm:pt>
  </dgm:ptLst>
  <dgm:cxnLst>
    <dgm:cxn modelId="{C0120C20-1A4C-45D2-B29B-149BAB1F364B}" type="presOf" srcId="{FABCDCF8-EC50-45A0-A52D-AC5C264CD119}" destId="{48E8A684-1B86-4FC0-905A-6648F4BB3933}" srcOrd="0" destOrd="0" presId="urn:microsoft.com/office/officeart/2018/5/layout/IconCircleLabelList"/>
    <dgm:cxn modelId="{0F185025-FB28-424B-B5FE-C9B1417392AC}" type="presOf" srcId="{9D5D0D26-3146-466A-8C69-2B44B38D60BC}" destId="{F845A710-F398-4FE9-8C22-B4D799EA9D12}" srcOrd="0" destOrd="0" presId="urn:microsoft.com/office/officeart/2018/5/layout/IconCircleLabelList"/>
    <dgm:cxn modelId="{1E45B642-51C1-4D51-9945-96732A05F47C}" srcId="{A75D826B-CEF8-48DF-9205-ADFDD718B8CB}" destId="{36E632C2-2769-4009-91F2-A45C2BA9A14A}" srcOrd="4" destOrd="0" parTransId="{FEB4EF90-9C17-4F89-852E-99AB752D2F86}" sibTransId="{731B3150-8E31-49E2-97ED-1D300F73BE13}"/>
    <dgm:cxn modelId="{22F6DC77-8FC1-4A77-87DF-326C8CED198B}" type="presOf" srcId="{993505C2-A10F-49E9-840F-A75158D398AC}" destId="{C23CFE16-879D-44E5-8BED-BB27C910C193}" srcOrd="0" destOrd="0" presId="urn:microsoft.com/office/officeart/2018/5/layout/IconCircleLabelList"/>
    <dgm:cxn modelId="{F87E9C86-61B2-490F-AEEC-254A5F5F2F40}" srcId="{A75D826B-CEF8-48DF-9205-ADFDD718B8CB}" destId="{993505C2-A10F-49E9-840F-A75158D398AC}" srcOrd="3" destOrd="0" parTransId="{4774829F-8ED6-4738-AB92-B338A649F047}" sibTransId="{31178307-F6CE-48D4-9CE9-EE2A66886500}"/>
    <dgm:cxn modelId="{E65DDE97-868B-41EA-9E2E-7F47B6DF4930}" srcId="{A75D826B-CEF8-48DF-9205-ADFDD718B8CB}" destId="{FABCDCF8-EC50-45A0-A52D-AC5C264CD119}" srcOrd="2" destOrd="0" parTransId="{BB0F97C6-83BF-4AC9-9CB0-2CEC63C76483}" sibTransId="{37FC8B23-D7E6-4249-9E3D-C55EDCC82BEF}"/>
    <dgm:cxn modelId="{CEEAA3A3-6050-44AE-89EA-86352E423242}" type="presOf" srcId="{92468F62-26EF-454D-A5FF-38671F9AAE55}" destId="{848EE3A1-1DA1-4FB1-86B2-00518A825F73}" srcOrd="0" destOrd="0" presId="urn:microsoft.com/office/officeart/2018/5/layout/IconCircleLabelList"/>
    <dgm:cxn modelId="{211C63A9-C8F7-4BD2-A2A1-C9262941AD82}" type="presOf" srcId="{A75D826B-CEF8-48DF-9205-ADFDD718B8CB}" destId="{B77CD83F-7D23-4E23-A906-446C736E860C}" srcOrd="0" destOrd="0" presId="urn:microsoft.com/office/officeart/2018/5/layout/IconCircleLabelList"/>
    <dgm:cxn modelId="{7C238FCE-1266-4E0A-A21D-908C4176A42C}" type="presOf" srcId="{36E632C2-2769-4009-91F2-A45C2BA9A14A}" destId="{AF8EE632-2B95-4EED-B7A8-A8F23EBA03A0}" srcOrd="0" destOrd="0" presId="urn:microsoft.com/office/officeart/2018/5/layout/IconCircleLabelList"/>
    <dgm:cxn modelId="{B510E5D7-F2B7-4B45-8778-A22D820316C2}" srcId="{A75D826B-CEF8-48DF-9205-ADFDD718B8CB}" destId="{92468F62-26EF-454D-A5FF-38671F9AAE55}" srcOrd="1" destOrd="0" parTransId="{44EACB62-02EA-433A-853D-A03C4C8D0811}" sibTransId="{26359CE4-A5D5-47E4-92C4-01CC99D403EE}"/>
    <dgm:cxn modelId="{B2D465DB-036B-4D44-8B12-C7BF98685502}" srcId="{A75D826B-CEF8-48DF-9205-ADFDD718B8CB}" destId="{9D5D0D26-3146-466A-8C69-2B44B38D60BC}" srcOrd="0" destOrd="0" parTransId="{0E17A978-ED3B-4E76-BB07-0CC451CEB33A}" sibTransId="{637A2C05-31B6-4038-B716-35E1FF5462E7}"/>
    <dgm:cxn modelId="{313D098C-2226-4B75-AC45-8B7EF0600BB6}" type="presParOf" srcId="{B77CD83F-7D23-4E23-A906-446C736E860C}" destId="{70A0194C-43F7-4D4E-9157-CBFDD5E9E7DB}" srcOrd="0" destOrd="0" presId="urn:microsoft.com/office/officeart/2018/5/layout/IconCircleLabelList"/>
    <dgm:cxn modelId="{CB1DC007-AC40-480F-A72E-76F09E5E952B}" type="presParOf" srcId="{70A0194C-43F7-4D4E-9157-CBFDD5E9E7DB}" destId="{BAF90D7A-2F4F-437F-843B-7545D96B2302}" srcOrd="0" destOrd="0" presId="urn:microsoft.com/office/officeart/2018/5/layout/IconCircleLabelList"/>
    <dgm:cxn modelId="{14E81002-32C1-49E9-9957-8DD90CFC44A5}" type="presParOf" srcId="{70A0194C-43F7-4D4E-9157-CBFDD5E9E7DB}" destId="{A7AEFBA4-08A9-426E-85DE-5CB69266E2D8}" srcOrd="1" destOrd="0" presId="urn:microsoft.com/office/officeart/2018/5/layout/IconCircleLabelList"/>
    <dgm:cxn modelId="{B6A77A56-4DAC-4A65-BB40-B1943C461F6D}" type="presParOf" srcId="{70A0194C-43F7-4D4E-9157-CBFDD5E9E7DB}" destId="{E8D4CF00-B890-432B-8DEB-4A9F4514D354}" srcOrd="2" destOrd="0" presId="urn:microsoft.com/office/officeart/2018/5/layout/IconCircleLabelList"/>
    <dgm:cxn modelId="{5ECB82EF-1949-434A-9281-01B63E4B7984}" type="presParOf" srcId="{70A0194C-43F7-4D4E-9157-CBFDD5E9E7DB}" destId="{F845A710-F398-4FE9-8C22-B4D799EA9D12}" srcOrd="3" destOrd="0" presId="urn:microsoft.com/office/officeart/2018/5/layout/IconCircleLabelList"/>
    <dgm:cxn modelId="{89FA6531-133E-4101-8070-97083E55D70F}" type="presParOf" srcId="{B77CD83F-7D23-4E23-A906-446C736E860C}" destId="{34EBB95D-F1BD-43D1-8E62-6BEB9D8F9829}" srcOrd="1" destOrd="0" presId="urn:microsoft.com/office/officeart/2018/5/layout/IconCircleLabelList"/>
    <dgm:cxn modelId="{69219DD2-DDAC-4B38-B200-B4DC9FFF2141}" type="presParOf" srcId="{B77CD83F-7D23-4E23-A906-446C736E860C}" destId="{267BD45B-8741-4DEA-8C80-2107449EF595}" srcOrd="2" destOrd="0" presId="urn:microsoft.com/office/officeart/2018/5/layout/IconCircleLabelList"/>
    <dgm:cxn modelId="{8FF88F42-65AA-48B3-8859-C3A7F7FCF721}" type="presParOf" srcId="{267BD45B-8741-4DEA-8C80-2107449EF595}" destId="{2DA05901-BCD5-43B8-A9CD-7789AD2C4838}" srcOrd="0" destOrd="0" presId="urn:microsoft.com/office/officeart/2018/5/layout/IconCircleLabelList"/>
    <dgm:cxn modelId="{CB0FF25D-ADC7-42DF-BDE8-C8C7ADAFC014}" type="presParOf" srcId="{267BD45B-8741-4DEA-8C80-2107449EF595}" destId="{E66045EB-031A-41E7-A7F2-AF2ABAED7BCA}" srcOrd="1" destOrd="0" presId="urn:microsoft.com/office/officeart/2018/5/layout/IconCircleLabelList"/>
    <dgm:cxn modelId="{95BAE46E-6E23-4BD7-A285-713D4C15A29D}" type="presParOf" srcId="{267BD45B-8741-4DEA-8C80-2107449EF595}" destId="{8F77B7E9-BF06-4ADD-AF2A-B0F45B5254F4}" srcOrd="2" destOrd="0" presId="urn:microsoft.com/office/officeart/2018/5/layout/IconCircleLabelList"/>
    <dgm:cxn modelId="{871B3770-D810-46A7-8A58-76F2F81ED6A7}" type="presParOf" srcId="{267BD45B-8741-4DEA-8C80-2107449EF595}" destId="{848EE3A1-1DA1-4FB1-86B2-00518A825F73}" srcOrd="3" destOrd="0" presId="urn:microsoft.com/office/officeart/2018/5/layout/IconCircleLabelList"/>
    <dgm:cxn modelId="{38071671-8B56-4E93-B38C-AEF1167DDA83}" type="presParOf" srcId="{B77CD83F-7D23-4E23-A906-446C736E860C}" destId="{125BA7E1-5114-4C8B-8D06-3FE8F9BF87EE}" srcOrd="3" destOrd="0" presId="urn:microsoft.com/office/officeart/2018/5/layout/IconCircleLabelList"/>
    <dgm:cxn modelId="{496D54F3-EC18-46DC-B790-003E38361F29}" type="presParOf" srcId="{B77CD83F-7D23-4E23-A906-446C736E860C}" destId="{D3494D0B-36BB-47D3-B871-A6589044E481}" srcOrd="4" destOrd="0" presId="urn:microsoft.com/office/officeart/2018/5/layout/IconCircleLabelList"/>
    <dgm:cxn modelId="{080B7D54-AFA9-4DF5-8CF5-FDA299779177}" type="presParOf" srcId="{D3494D0B-36BB-47D3-B871-A6589044E481}" destId="{9C962669-034F-4283-A172-06B232773758}" srcOrd="0" destOrd="0" presId="urn:microsoft.com/office/officeart/2018/5/layout/IconCircleLabelList"/>
    <dgm:cxn modelId="{7AA69704-7459-4212-8F8D-724FC08CEC0C}" type="presParOf" srcId="{D3494D0B-36BB-47D3-B871-A6589044E481}" destId="{189EC8E8-2DC0-4768-82B3-19FEEB840FDF}" srcOrd="1" destOrd="0" presId="urn:microsoft.com/office/officeart/2018/5/layout/IconCircleLabelList"/>
    <dgm:cxn modelId="{BC0D4262-956E-4683-A00F-E28005B40CF7}" type="presParOf" srcId="{D3494D0B-36BB-47D3-B871-A6589044E481}" destId="{048458C0-5E18-4BA8-AC27-D392C9751558}" srcOrd="2" destOrd="0" presId="urn:microsoft.com/office/officeart/2018/5/layout/IconCircleLabelList"/>
    <dgm:cxn modelId="{757EEDAA-82F5-4E7C-9929-8532C066064D}" type="presParOf" srcId="{D3494D0B-36BB-47D3-B871-A6589044E481}" destId="{48E8A684-1B86-4FC0-905A-6648F4BB3933}" srcOrd="3" destOrd="0" presId="urn:microsoft.com/office/officeart/2018/5/layout/IconCircleLabelList"/>
    <dgm:cxn modelId="{0AA11758-F82D-49D8-B903-DA1D50F0D3E4}" type="presParOf" srcId="{B77CD83F-7D23-4E23-A906-446C736E860C}" destId="{FF295C66-C3EB-496A-AE4A-633A84C53FE1}" srcOrd="5" destOrd="0" presId="urn:microsoft.com/office/officeart/2018/5/layout/IconCircleLabelList"/>
    <dgm:cxn modelId="{D0213170-29AE-427A-BCDD-ADB5D833E38C}" type="presParOf" srcId="{B77CD83F-7D23-4E23-A906-446C736E860C}" destId="{C95D759B-F405-4CA8-AF6C-5EF6FEDE25DF}" srcOrd="6" destOrd="0" presId="urn:microsoft.com/office/officeart/2018/5/layout/IconCircleLabelList"/>
    <dgm:cxn modelId="{FD7189A5-DC38-4A9E-AA28-A01CF9ACD077}" type="presParOf" srcId="{C95D759B-F405-4CA8-AF6C-5EF6FEDE25DF}" destId="{9C8B02A9-764F-4924-A697-46E612D84919}" srcOrd="0" destOrd="0" presId="urn:microsoft.com/office/officeart/2018/5/layout/IconCircleLabelList"/>
    <dgm:cxn modelId="{7C2E0670-94B1-4A09-A7FD-91063D2C526A}" type="presParOf" srcId="{C95D759B-F405-4CA8-AF6C-5EF6FEDE25DF}" destId="{8B327E6C-090B-4542-B3D5-8B47BA11A3AB}" srcOrd="1" destOrd="0" presId="urn:microsoft.com/office/officeart/2018/5/layout/IconCircleLabelList"/>
    <dgm:cxn modelId="{728266FC-3C73-41B4-9E13-9818042A9FBE}" type="presParOf" srcId="{C95D759B-F405-4CA8-AF6C-5EF6FEDE25DF}" destId="{F3EB1CA1-E912-41F2-88D0-3C79CCEA1FDF}" srcOrd="2" destOrd="0" presId="urn:microsoft.com/office/officeart/2018/5/layout/IconCircleLabelList"/>
    <dgm:cxn modelId="{B469051B-2F70-43BA-A609-DF3B28F926FA}" type="presParOf" srcId="{C95D759B-F405-4CA8-AF6C-5EF6FEDE25DF}" destId="{C23CFE16-879D-44E5-8BED-BB27C910C193}" srcOrd="3" destOrd="0" presId="urn:microsoft.com/office/officeart/2018/5/layout/IconCircleLabelList"/>
    <dgm:cxn modelId="{6EB07FAA-6C23-4C01-ADE0-D536EB7D66E5}" type="presParOf" srcId="{B77CD83F-7D23-4E23-A906-446C736E860C}" destId="{A4C3A25F-4367-444C-8658-2F048AF7F97A}" srcOrd="7" destOrd="0" presId="urn:microsoft.com/office/officeart/2018/5/layout/IconCircleLabelList"/>
    <dgm:cxn modelId="{D5357D26-0192-461C-8348-23EC8AEF74DB}" type="presParOf" srcId="{B77CD83F-7D23-4E23-A906-446C736E860C}" destId="{6B69A133-F73E-41C3-A6D2-02F83C52DB55}" srcOrd="8" destOrd="0" presId="urn:microsoft.com/office/officeart/2018/5/layout/IconCircleLabelList"/>
    <dgm:cxn modelId="{BEFAACF9-FEF9-433A-BC52-D56B5E2C4B2C}" type="presParOf" srcId="{6B69A133-F73E-41C3-A6D2-02F83C52DB55}" destId="{41C5CCEB-F976-4E96-8B87-7040342740B9}" srcOrd="0" destOrd="0" presId="urn:microsoft.com/office/officeart/2018/5/layout/IconCircleLabelList"/>
    <dgm:cxn modelId="{D18D952F-3CC6-4BDD-BF7D-D60563B40290}" type="presParOf" srcId="{6B69A133-F73E-41C3-A6D2-02F83C52DB55}" destId="{307AD89E-5E4A-46BD-9323-5CD1F5F2157D}" srcOrd="1" destOrd="0" presId="urn:microsoft.com/office/officeart/2018/5/layout/IconCircleLabelList"/>
    <dgm:cxn modelId="{497064EC-5705-48DC-A53D-082959D81F68}" type="presParOf" srcId="{6B69A133-F73E-41C3-A6D2-02F83C52DB55}" destId="{75952A7B-7986-4A11-A699-60D71848A2DA}" srcOrd="2" destOrd="0" presId="urn:microsoft.com/office/officeart/2018/5/layout/IconCircleLabelList"/>
    <dgm:cxn modelId="{72AA5635-20E2-4FE6-8DBF-3297CC9A48F2}" type="presParOf" srcId="{6B69A133-F73E-41C3-A6D2-02F83C52DB55}" destId="{AF8EE632-2B95-4EED-B7A8-A8F23EBA03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E16C5-1796-48ED-A672-068FBAB8F54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55065DC-D3E9-4BA1-A871-DA2431DBF074}">
      <dgm:prSet/>
      <dgm:spPr/>
      <dgm:t>
        <a:bodyPr/>
        <a:lstStyle/>
        <a:p>
          <a:pPr>
            <a:defRPr cap="all"/>
          </a:pPr>
          <a:r>
            <a:rPr lang="fi-FI"/>
            <a:t>The life cycle of the</a:t>
          </a:r>
        </a:p>
        <a:p>
          <a:pPr>
            <a:defRPr cap="all"/>
          </a:pPr>
          <a:r>
            <a:rPr lang="fi-FI"/>
            <a:t>    product (or service) </a:t>
          </a:r>
        </a:p>
        <a:p>
          <a:pPr>
            <a:defRPr cap="all"/>
          </a:pPr>
          <a:r>
            <a:rPr lang="fi-FI"/>
            <a:t>is ”mapped” with </a:t>
          </a:r>
        </a:p>
        <a:p>
          <a:pPr>
            <a:defRPr cap="all"/>
          </a:pPr>
          <a:r>
            <a:rPr lang="fi-FI"/>
            <a:t>processes and flows </a:t>
          </a:r>
        </a:p>
        <a:p>
          <a:pPr>
            <a:defRPr cap="all"/>
          </a:pPr>
          <a:r>
            <a:rPr lang="fi-FI"/>
            <a:t>between them​</a:t>
          </a:r>
          <a:endParaRPr lang="en-US"/>
        </a:p>
      </dgm:t>
    </dgm:pt>
    <dgm:pt modelId="{D87740C3-75CF-4E4B-8AB0-52EF1B234915}" type="parTrans" cxnId="{1943B083-9E0E-471A-A74E-7243046D8359}">
      <dgm:prSet/>
      <dgm:spPr/>
      <dgm:t>
        <a:bodyPr/>
        <a:lstStyle/>
        <a:p>
          <a:endParaRPr lang="en-US"/>
        </a:p>
      </dgm:t>
    </dgm:pt>
    <dgm:pt modelId="{E7E95CD2-5580-4FC1-AEBC-2B4E4E56E88C}" type="sibTrans" cxnId="{1943B083-9E0E-471A-A74E-7243046D8359}">
      <dgm:prSet/>
      <dgm:spPr/>
      <dgm:t>
        <a:bodyPr/>
        <a:lstStyle/>
        <a:p>
          <a:endParaRPr lang="en-US"/>
        </a:p>
      </dgm:t>
    </dgm:pt>
    <dgm:pt modelId="{D6ECFD3A-2247-463C-AE97-96003353C1C0}">
      <dgm:prSet/>
      <dgm:spPr/>
      <dgm:t>
        <a:bodyPr/>
        <a:lstStyle/>
        <a:p>
          <a:pPr>
            <a:defRPr cap="all"/>
          </a:pPr>
          <a:r>
            <a:rPr lang="fi-FI"/>
            <a:t>Materials and energy </a:t>
          </a:r>
        </a:p>
        <a:p>
          <a:pPr>
            <a:defRPr cap="all"/>
          </a:pPr>
          <a:r>
            <a:rPr lang="fi-FI"/>
            <a:t>consumption and </a:t>
          </a:r>
        </a:p>
        <a:p>
          <a:pPr>
            <a:defRPr cap="all"/>
          </a:pPr>
          <a:r>
            <a:rPr lang="fi-FI"/>
            <a:t>emissions are </a:t>
          </a:r>
        </a:p>
        <a:p>
          <a:pPr>
            <a:defRPr cap="all"/>
          </a:pPr>
          <a:r>
            <a:rPr lang="fi-FI"/>
            <a:t>calculated for each </a:t>
          </a:r>
        </a:p>
        <a:p>
          <a:pPr>
            <a:defRPr cap="all"/>
          </a:pPr>
          <a:r>
            <a:rPr lang="fi-FI"/>
            <a:t>phase of the life cycle​</a:t>
          </a:r>
          <a:endParaRPr lang="en-US"/>
        </a:p>
      </dgm:t>
    </dgm:pt>
    <dgm:pt modelId="{F5C4C3A6-7B13-4593-846A-5D755927B5D5}" type="parTrans" cxnId="{C1D83E11-BC85-417E-B07B-FB8FF1FFD4B7}">
      <dgm:prSet/>
      <dgm:spPr/>
      <dgm:t>
        <a:bodyPr/>
        <a:lstStyle/>
        <a:p>
          <a:endParaRPr lang="en-US"/>
        </a:p>
      </dgm:t>
    </dgm:pt>
    <dgm:pt modelId="{8F306E0D-8FFA-41E5-84F2-3B8D1CE2F710}" type="sibTrans" cxnId="{C1D83E11-BC85-417E-B07B-FB8FF1FFD4B7}">
      <dgm:prSet/>
      <dgm:spPr/>
      <dgm:t>
        <a:bodyPr/>
        <a:lstStyle/>
        <a:p>
          <a:endParaRPr lang="en-US"/>
        </a:p>
      </dgm:t>
    </dgm:pt>
    <dgm:pt modelId="{463437BF-FC02-466D-974E-0528D1974C92}">
      <dgm:prSet/>
      <dgm:spPr/>
      <dgm:t>
        <a:bodyPr/>
        <a:lstStyle/>
        <a:p>
          <a:pPr>
            <a:defRPr cap="all"/>
          </a:pPr>
          <a:r>
            <a:rPr lang="fi-FI"/>
            <a:t>The study can be done</a:t>
          </a:r>
        </a:p>
        <a:p>
          <a:pPr>
            <a:defRPr cap="all"/>
          </a:pPr>
          <a:r>
            <a:rPr lang="fi-FI"/>
            <a:t>separately for each</a:t>
          </a:r>
        </a:p>
        <a:p>
          <a:pPr>
            <a:defRPr cap="all"/>
          </a:pPr>
          <a:r>
            <a:rPr lang="fi-FI"/>
            <a:t> phase of the life cycle</a:t>
          </a:r>
        </a:p>
        <a:p>
          <a:pPr>
            <a:defRPr cap="all"/>
          </a:pPr>
          <a:r>
            <a:rPr lang="fi-FI"/>
            <a:t>e.g. transportations​</a:t>
          </a:r>
          <a:endParaRPr lang="en-US"/>
        </a:p>
      </dgm:t>
    </dgm:pt>
    <dgm:pt modelId="{E247EEFD-426E-4DA3-B017-209F00F089C9}" type="parTrans" cxnId="{2BA67FFE-CEC2-431F-81D5-C0EAB2B95858}">
      <dgm:prSet/>
      <dgm:spPr/>
      <dgm:t>
        <a:bodyPr/>
        <a:lstStyle/>
        <a:p>
          <a:endParaRPr lang="en-US"/>
        </a:p>
      </dgm:t>
    </dgm:pt>
    <dgm:pt modelId="{15470AEB-04CF-4CB7-B983-C378786D02DF}" type="sibTrans" cxnId="{2BA67FFE-CEC2-431F-81D5-C0EAB2B95858}">
      <dgm:prSet/>
      <dgm:spPr/>
      <dgm:t>
        <a:bodyPr/>
        <a:lstStyle/>
        <a:p>
          <a:endParaRPr lang="en-US"/>
        </a:p>
      </dgm:t>
    </dgm:pt>
    <dgm:pt modelId="{B4E24A26-BBDE-47AC-95AF-45B3C46FEBDA}">
      <dgm:prSet/>
      <dgm:spPr/>
      <dgm:t>
        <a:bodyPr/>
        <a:lstStyle/>
        <a:p>
          <a:pPr>
            <a:defRPr cap="all"/>
          </a:pPr>
          <a:r>
            <a:rPr lang="fi-FI"/>
            <a:t>Requires large </a:t>
          </a:r>
        </a:p>
        <a:p>
          <a:pPr>
            <a:defRPr cap="all"/>
          </a:pPr>
          <a:r>
            <a:rPr lang="fi-FI"/>
            <a:t>amounts of specific </a:t>
          </a:r>
        </a:p>
        <a:p>
          <a:pPr>
            <a:defRPr cap="all"/>
          </a:pPr>
          <a:r>
            <a:rPr lang="fi-FI"/>
            <a:t>data</a:t>
          </a:r>
          <a:r>
            <a:rPr lang="en-US"/>
            <a:t>​</a:t>
          </a:r>
        </a:p>
      </dgm:t>
    </dgm:pt>
    <dgm:pt modelId="{31234754-11B0-4B57-93C8-8076BA0E249D}" type="parTrans" cxnId="{5B3922C5-1D85-41E4-A431-A25DBDFF767F}">
      <dgm:prSet/>
      <dgm:spPr/>
      <dgm:t>
        <a:bodyPr/>
        <a:lstStyle/>
        <a:p>
          <a:endParaRPr lang="en-US"/>
        </a:p>
      </dgm:t>
    </dgm:pt>
    <dgm:pt modelId="{57B96BE3-8D7E-4A9C-A20C-E5D6BEF06D49}" type="sibTrans" cxnId="{5B3922C5-1D85-41E4-A431-A25DBDFF767F}">
      <dgm:prSet/>
      <dgm:spPr/>
      <dgm:t>
        <a:bodyPr/>
        <a:lstStyle/>
        <a:p>
          <a:endParaRPr lang="en-US"/>
        </a:p>
      </dgm:t>
    </dgm:pt>
    <dgm:pt modelId="{A1AE9E4E-FA6E-475F-B271-E8BF3EBE5FF7}">
      <dgm:prSet/>
      <dgm:spPr/>
      <dgm:t>
        <a:bodyPr/>
        <a:lstStyle/>
        <a:p>
          <a:pPr>
            <a:defRPr cap="all"/>
          </a:pPr>
          <a:r>
            <a:rPr lang="fi-FI"/>
            <a:t>The result: </a:t>
          </a:r>
        </a:p>
        <a:p>
          <a:pPr>
            <a:defRPr cap="all"/>
          </a:pPr>
          <a:r>
            <a:rPr lang="fi-FI"/>
            <a:t>consumptions and </a:t>
          </a:r>
        </a:p>
        <a:p>
          <a:pPr>
            <a:defRPr cap="all"/>
          </a:pPr>
          <a:r>
            <a:rPr lang="fi-FI"/>
            <a:t>emissions reported in </a:t>
          </a:r>
        </a:p>
        <a:p>
          <a:pPr>
            <a:defRPr cap="all"/>
          </a:pPr>
          <a:r>
            <a:rPr lang="fi-FI"/>
            <a:t>any unit wanted/</a:t>
          </a:r>
        </a:p>
        <a:p>
          <a:pPr>
            <a:defRPr cap="all"/>
          </a:pPr>
          <a:r>
            <a:rPr lang="fi-FI"/>
            <a:t>necessary, e.g. 1000kg </a:t>
          </a:r>
        </a:p>
        <a:p>
          <a:pPr>
            <a:defRPr cap="all"/>
          </a:pPr>
          <a:r>
            <a:rPr lang="fi-FI"/>
            <a:t>of paper or one A4 </a:t>
          </a:r>
        </a:p>
        <a:p>
          <a:pPr>
            <a:defRPr cap="all"/>
          </a:pPr>
          <a:r>
            <a:rPr lang="fi-FI"/>
            <a:t>sheet​</a:t>
          </a:r>
          <a:endParaRPr lang="en-US"/>
        </a:p>
      </dgm:t>
    </dgm:pt>
    <dgm:pt modelId="{8BE8F040-2731-4F47-AEB8-E60F5CA5DB26}" type="parTrans" cxnId="{29E879AF-B110-419A-8477-38C5B70A3988}">
      <dgm:prSet/>
      <dgm:spPr/>
      <dgm:t>
        <a:bodyPr/>
        <a:lstStyle/>
        <a:p>
          <a:endParaRPr lang="en-US"/>
        </a:p>
      </dgm:t>
    </dgm:pt>
    <dgm:pt modelId="{2014700A-71D0-4B1C-872A-5BF2524C4D3B}" type="sibTrans" cxnId="{29E879AF-B110-419A-8477-38C5B70A3988}">
      <dgm:prSet/>
      <dgm:spPr/>
      <dgm:t>
        <a:bodyPr/>
        <a:lstStyle/>
        <a:p>
          <a:endParaRPr lang="en-US"/>
        </a:p>
      </dgm:t>
    </dgm:pt>
    <dgm:pt modelId="{EEA3C5CB-837D-4EBE-B007-A2DB824A34A5}">
      <dgm:prSet/>
      <dgm:spPr/>
      <dgm:t>
        <a:bodyPr/>
        <a:lstStyle/>
        <a:p>
          <a:pPr>
            <a:defRPr cap="all"/>
          </a:pPr>
          <a:r>
            <a:rPr lang="fi-FI" dirty="0" err="1"/>
            <a:t>Special</a:t>
          </a:r>
          <a:r>
            <a:rPr lang="fi-FI" dirty="0"/>
            <a:t> </a:t>
          </a:r>
          <a:r>
            <a:rPr lang="fi-FI" dirty="0" err="1"/>
            <a:t>attention</a:t>
          </a:r>
          <a:r>
            <a:rPr lang="fi-FI" dirty="0"/>
            <a:t> </a:t>
          </a:r>
          <a:r>
            <a:rPr lang="fi-FI" dirty="0" err="1"/>
            <a:t>can</a:t>
          </a:r>
          <a:r>
            <a:rPr lang="fi-FI" dirty="0"/>
            <a:t> </a:t>
          </a:r>
        </a:p>
        <a:p>
          <a:pPr>
            <a:defRPr cap="all"/>
          </a:pPr>
          <a:r>
            <a:rPr lang="fi-FI" dirty="0" err="1"/>
            <a:t>be</a:t>
          </a:r>
          <a:r>
            <a:rPr lang="fi-FI" dirty="0"/>
            <a:t> </a:t>
          </a:r>
          <a:r>
            <a:rPr lang="fi-FI" dirty="0" err="1"/>
            <a:t>given</a:t>
          </a:r>
          <a:r>
            <a:rPr lang="fi-FI" dirty="0"/>
            <a:t> to </a:t>
          </a:r>
          <a:r>
            <a:rPr lang="fi-FI" dirty="0" err="1"/>
            <a:t>most</a:t>
          </a:r>
          <a:r>
            <a:rPr lang="fi-FI" dirty="0"/>
            <a:t> </a:t>
          </a:r>
        </a:p>
        <a:p>
          <a:pPr>
            <a:defRPr cap="all"/>
          </a:pPr>
          <a:r>
            <a:rPr lang="fi-FI" dirty="0" err="1"/>
            <a:t>important</a:t>
          </a:r>
          <a:r>
            <a:rPr lang="fi-FI" dirty="0"/>
            <a:t> </a:t>
          </a:r>
          <a:r>
            <a:rPr lang="fi-FI" dirty="0" err="1"/>
            <a:t>topics</a:t>
          </a:r>
          <a:r>
            <a:rPr lang="fi-FI" dirty="0"/>
            <a:t>, </a:t>
          </a:r>
          <a:r>
            <a:rPr lang="fi-FI" dirty="0" err="1"/>
            <a:t>e.g</a:t>
          </a:r>
          <a:r>
            <a:rPr lang="fi-FI" dirty="0"/>
            <a:t>. </a:t>
          </a:r>
        </a:p>
        <a:p>
          <a:pPr>
            <a:defRPr cap="all"/>
          </a:pPr>
          <a:r>
            <a:rPr lang="fi-FI" dirty="0" err="1"/>
            <a:t>carbon</a:t>
          </a:r>
          <a:r>
            <a:rPr lang="fi-FI" dirty="0"/>
            <a:t> </a:t>
          </a:r>
          <a:r>
            <a:rPr lang="fi-FI" dirty="0" err="1"/>
            <a:t>emissions</a:t>
          </a:r>
          <a:r>
            <a:rPr lang="fi-FI" dirty="0"/>
            <a:t>, </a:t>
          </a:r>
        </a:p>
        <a:p>
          <a:pPr>
            <a:defRPr cap="all"/>
          </a:pPr>
          <a:r>
            <a:rPr lang="fi-FI" dirty="0" err="1"/>
            <a:t>energy</a:t>
          </a:r>
          <a:r>
            <a:rPr lang="fi-FI" dirty="0"/>
            <a:t> </a:t>
          </a:r>
          <a:r>
            <a:rPr lang="fi-FI" dirty="0" err="1"/>
            <a:t>consumption</a:t>
          </a:r>
          <a:r>
            <a:rPr lang="fi-FI" dirty="0"/>
            <a:t>, </a:t>
          </a:r>
        </a:p>
        <a:p>
          <a:pPr>
            <a:defRPr cap="all"/>
          </a:pPr>
          <a:r>
            <a:rPr lang="fi-FI" dirty="0" err="1"/>
            <a:t>water</a:t>
          </a:r>
          <a:r>
            <a:rPr lang="fi-FI" dirty="0"/>
            <a:t>…</a:t>
          </a:r>
          <a:endParaRPr lang="en-US" dirty="0"/>
        </a:p>
      </dgm:t>
    </dgm:pt>
    <dgm:pt modelId="{DC707B9B-EC15-4CFA-B6E7-27EE7FD25C50}" type="parTrans" cxnId="{76A5EF6D-2213-42E6-9D56-0E9D07F6EA31}">
      <dgm:prSet/>
      <dgm:spPr/>
      <dgm:t>
        <a:bodyPr/>
        <a:lstStyle/>
        <a:p>
          <a:endParaRPr lang="en-US"/>
        </a:p>
      </dgm:t>
    </dgm:pt>
    <dgm:pt modelId="{AEBC40B3-CB96-413E-BD09-698FB5B10126}" type="sibTrans" cxnId="{76A5EF6D-2213-42E6-9D56-0E9D07F6EA31}">
      <dgm:prSet/>
      <dgm:spPr/>
      <dgm:t>
        <a:bodyPr/>
        <a:lstStyle/>
        <a:p>
          <a:endParaRPr lang="en-US"/>
        </a:p>
      </dgm:t>
    </dgm:pt>
    <dgm:pt modelId="{F16E72CE-7F59-D349-9714-102C40A9BA81}" type="pres">
      <dgm:prSet presAssocID="{EACE16C5-1796-48ED-A672-068FBAB8F54E}" presName="Name0" presStyleCnt="0">
        <dgm:presLayoutVars>
          <dgm:dir/>
          <dgm:resizeHandles val="exact"/>
        </dgm:presLayoutVars>
      </dgm:prSet>
      <dgm:spPr/>
    </dgm:pt>
    <dgm:pt modelId="{3600F29B-DC51-AA48-856A-38C31E3BD37E}" type="pres">
      <dgm:prSet presAssocID="{D55065DC-D3E9-4BA1-A871-DA2431DBF074}" presName="node" presStyleLbl="node1" presStyleIdx="0" presStyleCnt="6">
        <dgm:presLayoutVars>
          <dgm:bulletEnabled val="1"/>
        </dgm:presLayoutVars>
      </dgm:prSet>
      <dgm:spPr/>
    </dgm:pt>
    <dgm:pt modelId="{B3B49DC4-A8AC-0443-A0A0-17660F4F767C}" type="pres">
      <dgm:prSet presAssocID="{E7E95CD2-5580-4FC1-AEBC-2B4E4E56E88C}" presName="sibTrans" presStyleLbl="sibTrans1D1" presStyleIdx="0" presStyleCnt="5"/>
      <dgm:spPr/>
    </dgm:pt>
    <dgm:pt modelId="{025641C8-2FA0-1544-B983-29AE4BD4700E}" type="pres">
      <dgm:prSet presAssocID="{E7E95CD2-5580-4FC1-AEBC-2B4E4E56E88C}" presName="connectorText" presStyleLbl="sibTrans1D1" presStyleIdx="0" presStyleCnt="5"/>
      <dgm:spPr/>
    </dgm:pt>
    <dgm:pt modelId="{FCEECCE8-6353-F04D-B3B7-3564F28619F5}" type="pres">
      <dgm:prSet presAssocID="{D6ECFD3A-2247-463C-AE97-96003353C1C0}" presName="node" presStyleLbl="node1" presStyleIdx="1" presStyleCnt="6">
        <dgm:presLayoutVars>
          <dgm:bulletEnabled val="1"/>
        </dgm:presLayoutVars>
      </dgm:prSet>
      <dgm:spPr/>
    </dgm:pt>
    <dgm:pt modelId="{A355C10A-2DB9-644C-B240-83A1712385B8}" type="pres">
      <dgm:prSet presAssocID="{8F306E0D-8FFA-41E5-84F2-3B8D1CE2F710}" presName="sibTrans" presStyleLbl="sibTrans1D1" presStyleIdx="1" presStyleCnt="5"/>
      <dgm:spPr/>
    </dgm:pt>
    <dgm:pt modelId="{D3DF5734-B82D-B243-89BA-16FE00173BE4}" type="pres">
      <dgm:prSet presAssocID="{8F306E0D-8FFA-41E5-84F2-3B8D1CE2F710}" presName="connectorText" presStyleLbl="sibTrans1D1" presStyleIdx="1" presStyleCnt="5"/>
      <dgm:spPr/>
    </dgm:pt>
    <dgm:pt modelId="{23B419BB-125D-664C-AAA0-FFFC637ECE38}" type="pres">
      <dgm:prSet presAssocID="{463437BF-FC02-466D-974E-0528D1974C92}" presName="node" presStyleLbl="node1" presStyleIdx="2" presStyleCnt="6">
        <dgm:presLayoutVars>
          <dgm:bulletEnabled val="1"/>
        </dgm:presLayoutVars>
      </dgm:prSet>
      <dgm:spPr/>
    </dgm:pt>
    <dgm:pt modelId="{C036A4D0-4A0A-8640-BD06-06CA0C3620D3}" type="pres">
      <dgm:prSet presAssocID="{15470AEB-04CF-4CB7-B983-C378786D02DF}" presName="sibTrans" presStyleLbl="sibTrans1D1" presStyleIdx="2" presStyleCnt="5"/>
      <dgm:spPr/>
    </dgm:pt>
    <dgm:pt modelId="{FA16014D-9BD9-8C4E-B468-64556A662CEA}" type="pres">
      <dgm:prSet presAssocID="{15470AEB-04CF-4CB7-B983-C378786D02DF}" presName="connectorText" presStyleLbl="sibTrans1D1" presStyleIdx="2" presStyleCnt="5"/>
      <dgm:spPr/>
    </dgm:pt>
    <dgm:pt modelId="{19DC310A-5804-1846-99BA-AC78A583A687}" type="pres">
      <dgm:prSet presAssocID="{B4E24A26-BBDE-47AC-95AF-45B3C46FEBDA}" presName="node" presStyleLbl="node1" presStyleIdx="3" presStyleCnt="6">
        <dgm:presLayoutVars>
          <dgm:bulletEnabled val="1"/>
        </dgm:presLayoutVars>
      </dgm:prSet>
      <dgm:spPr/>
    </dgm:pt>
    <dgm:pt modelId="{6ED3638A-8617-9D49-A139-3575B933DF4A}" type="pres">
      <dgm:prSet presAssocID="{57B96BE3-8D7E-4A9C-A20C-E5D6BEF06D49}" presName="sibTrans" presStyleLbl="sibTrans1D1" presStyleIdx="3" presStyleCnt="5"/>
      <dgm:spPr/>
    </dgm:pt>
    <dgm:pt modelId="{F10FCCCA-73A8-D249-A12C-35A2FBF78486}" type="pres">
      <dgm:prSet presAssocID="{57B96BE3-8D7E-4A9C-A20C-E5D6BEF06D49}" presName="connectorText" presStyleLbl="sibTrans1D1" presStyleIdx="3" presStyleCnt="5"/>
      <dgm:spPr/>
    </dgm:pt>
    <dgm:pt modelId="{230E5387-D40A-F940-B408-E57D001B592E}" type="pres">
      <dgm:prSet presAssocID="{A1AE9E4E-FA6E-475F-B271-E8BF3EBE5FF7}" presName="node" presStyleLbl="node1" presStyleIdx="4" presStyleCnt="6">
        <dgm:presLayoutVars>
          <dgm:bulletEnabled val="1"/>
        </dgm:presLayoutVars>
      </dgm:prSet>
      <dgm:spPr/>
    </dgm:pt>
    <dgm:pt modelId="{7D79FFC8-526F-C346-9134-748A3AC5E31F}" type="pres">
      <dgm:prSet presAssocID="{2014700A-71D0-4B1C-872A-5BF2524C4D3B}" presName="sibTrans" presStyleLbl="sibTrans1D1" presStyleIdx="4" presStyleCnt="5"/>
      <dgm:spPr/>
    </dgm:pt>
    <dgm:pt modelId="{E792AA3A-3B66-7344-9342-4DB37AE4931D}" type="pres">
      <dgm:prSet presAssocID="{2014700A-71D0-4B1C-872A-5BF2524C4D3B}" presName="connectorText" presStyleLbl="sibTrans1D1" presStyleIdx="4" presStyleCnt="5"/>
      <dgm:spPr/>
    </dgm:pt>
    <dgm:pt modelId="{5E06C903-3289-3649-BB05-D356D7B9E8EE}" type="pres">
      <dgm:prSet presAssocID="{EEA3C5CB-837D-4EBE-B007-A2DB824A34A5}" presName="node" presStyleLbl="node1" presStyleIdx="5" presStyleCnt="6">
        <dgm:presLayoutVars>
          <dgm:bulletEnabled val="1"/>
        </dgm:presLayoutVars>
      </dgm:prSet>
      <dgm:spPr/>
    </dgm:pt>
  </dgm:ptLst>
  <dgm:cxnLst>
    <dgm:cxn modelId="{1764600F-A701-D047-8DF5-9D73805B8AFF}" type="presOf" srcId="{E7E95CD2-5580-4FC1-AEBC-2B4E4E56E88C}" destId="{025641C8-2FA0-1544-B983-29AE4BD4700E}" srcOrd="1" destOrd="0" presId="urn:microsoft.com/office/officeart/2016/7/layout/RepeatingBendingProcessNew"/>
    <dgm:cxn modelId="{C1D83E11-BC85-417E-B07B-FB8FF1FFD4B7}" srcId="{EACE16C5-1796-48ED-A672-068FBAB8F54E}" destId="{D6ECFD3A-2247-463C-AE97-96003353C1C0}" srcOrd="1" destOrd="0" parTransId="{F5C4C3A6-7B13-4593-846A-5D755927B5D5}" sibTransId="{8F306E0D-8FFA-41E5-84F2-3B8D1CE2F710}"/>
    <dgm:cxn modelId="{1AA06C24-F743-E54C-8829-727C71E0E236}" type="presOf" srcId="{2014700A-71D0-4B1C-872A-5BF2524C4D3B}" destId="{7D79FFC8-526F-C346-9134-748A3AC5E31F}" srcOrd="0" destOrd="0" presId="urn:microsoft.com/office/officeart/2016/7/layout/RepeatingBendingProcessNew"/>
    <dgm:cxn modelId="{0C422E40-680E-984B-8628-B7A194DC88AD}" type="presOf" srcId="{EEA3C5CB-837D-4EBE-B007-A2DB824A34A5}" destId="{5E06C903-3289-3649-BB05-D356D7B9E8EE}" srcOrd="0" destOrd="0" presId="urn:microsoft.com/office/officeart/2016/7/layout/RepeatingBendingProcessNew"/>
    <dgm:cxn modelId="{BB53F261-D3F4-8A40-98E4-37BD536D19D9}" type="presOf" srcId="{15470AEB-04CF-4CB7-B983-C378786D02DF}" destId="{C036A4D0-4A0A-8640-BD06-06CA0C3620D3}" srcOrd="0" destOrd="0" presId="urn:microsoft.com/office/officeart/2016/7/layout/RepeatingBendingProcessNew"/>
    <dgm:cxn modelId="{94D9106B-25B8-F944-A287-2A08DBA2FA52}" type="presOf" srcId="{2014700A-71D0-4B1C-872A-5BF2524C4D3B}" destId="{E792AA3A-3B66-7344-9342-4DB37AE4931D}" srcOrd="1" destOrd="0" presId="urn:microsoft.com/office/officeart/2016/7/layout/RepeatingBendingProcessNew"/>
    <dgm:cxn modelId="{76A5EF6D-2213-42E6-9D56-0E9D07F6EA31}" srcId="{EACE16C5-1796-48ED-A672-068FBAB8F54E}" destId="{EEA3C5CB-837D-4EBE-B007-A2DB824A34A5}" srcOrd="5" destOrd="0" parTransId="{DC707B9B-EC15-4CFA-B6E7-27EE7FD25C50}" sibTransId="{AEBC40B3-CB96-413E-BD09-698FB5B10126}"/>
    <dgm:cxn modelId="{9CAE716F-9AFA-1E49-AA1E-8753C8DA5FE2}" type="presOf" srcId="{B4E24A26-BBDE-47AC-95AF-45B3C46FEBDA}" destId="{19DC310A-5804-1846-99BA-AC78A583A687}" srcOrd="0" destOrd="0" presId="urn:microsoft.com/office/officeart/2016/7/layout/RepeatingBendingProcessNew"/>
    <dgm:cxn modelId="{567FC672-2668-F045-B444-8568C9D424BD}" type="presOf" srcId="{57B96BE3-8D7E-4A9C-A20C-E5D6BEF06D49}" destId="{F10FCCCA-73A8-D249-A12C-35A2FBF78486}" srcOrd="1" destOrd="0" presId="urn:microsoft.com/office/officeart/2016/7/layout/RepeatingBendingProcessNew"/>
    <dgm:cxn modelId="{BEF10A73-2F48-6245-87F5-D96612AA3986}" type="presOf" srcId="{8F306E0D-8FFA-41E5-84F2-3B8D1CE2F710}" destId="{A355C10A-2DB9-644C-B240-83A1712385B8}" srcOrd="0" destOrd="0" presId="urn:microsoft.com/office/officeart/2016/7/layout/RepeatingBendingProcessNew"/>
    <dgm:cxn modelId="{1E1F887C-FDD6-FD4F-AB7D-C29D284DAD16}" type="presOf" srcId="{EACE16C5-1796-48ED-A672-068FBAB8F54E}" destId="{F16E72CE-7F59-D349-9714-102C40A9BA81}" srcOrd="0" destOrd="0" presId="urn:microsoft.com/office/officeart/2016/7/layout/RepeatingBendingProcessNew"/>
    <dgm:cxn modelId="{1943B083-9E0E-471A-A74E-7243046D8359}" srcId="{EACE16C5-1796-48ED-A672-068FBAB8F54E}" destId="{D55065DC-D3E9-4BA1-A871-DA2431DBF074}" srcOrd="0" destOrd="0" parTransId="{D87740C3-75CF-4E4B-8AB0-52EF1B234915}" sibTransId="{E7E95CD2-5580-4FC1-AEBC-2B4E4E56E88C}"/>
    <dgm:cxn modelId="{329AB098-42E3-F74A-8596-2904F4D984C9}" type="presOf" srcId="{A1AE9E4E-FA6E-475F-B271-E8BF3EBE5FF7}" destId="{230E5387-D40A-F940-B408-E57D001B592E}" srcOrd="0" destOrd="0" presId="urn:microsoft.com/office/officeart/2016/7/layout/RepeatingBendingProcessNew"/>
    <dgm:cxn modelId="{315F64A4-7522-7441-B192-6295BC91E440}" type="presOf" srcId="{57B96BE3-8D7E-4A9C-A20C-E5D6BEF06D49}" destId="{6ED3638A-8617-9D49-A139-3575B933DF4A}" srcOrd="0" destOrd="0" presId="urn:microsoft.com/office/officeart/2016/7/layout/RepeatingBendingProcessNew"/>
    <dgm:cxn modelId="{99AFA7A5-5170-6445-8F10-0421671DB90F}" type="presOf" srcId="{463437BF-FC02-466D-974E-0528D1974C92}" destId="{23B419BB-125D-664C-AAA0-FFFC637ECE38}" srcOrd="0" destOrd="0" presId="urn:microsoft.com/office/officeart/2016/7/layout/RepeatingBendingProcessNew"/>
    <dgm:cxn modelId="{29E879AF-B110-419A-8477-38C5B70A3988}" srcId="{EACE16C5-1796-48ED-A672-068FBAB8F54E}" destId="{A1AE9E4E-FA6E-475F-B271-E8BF3EBE5FF7}" srcOrd="4" destOrd="0" parTransId="{8BE8F040-2731-4F47-AEB8-E60F5CA5DB26}" sibTransId="{2014700A-71D0-4B1C-872A-5BF2524C4D3B}"/>
    <dgm:cxn modelId="{278D95B7-077A-F74B-A3D5-C84449F2443F}" type="presOf" srcId="{D55065DC-D3E9-4BA1-A871-DA2431DBF074}" destId="{3600F29B-DC51-AA48-856A-38C31E3BD37E}" srcOrd="0" destOrd="0" presId="urn:microsoft.com/office/officeart/2016/7/layout/RepeatingBendingProcessNew"/>
    <dgm:cxn modelId="{97BB36B9-D6F4-6647-8CB8-A82FA3CCE755}" type="presOf" srcId="{D6ECFD3A-2247-463C-AE97-96003353C1C0}" destId="{FCEECCE8-6353-F04D-B3B7-3564F28619F5}" srcOrd="0" destOrd="0" presId="urn:microsoft.com/office/officeart/2016/7/layout/RepeatingBendingProcessNew"/>
    <dgm:cxn modelId="{5B3922C5-1D85-41E4-A431-A25DBDFF767F}" srcId="{EACE16C5-1796-48ED-A672-068FBAB8F54E}" destId="{B4E24A26-BBDE-47AC-95AF-45B3C46FEBDA}" srcOrd="3" destOrd="0" parTransId="{31234754-11B0-4B57-93C8-8076BA0E249D}" sibTransId="{57B96BE3-8D7E-4A9C-A20C-E5D6BEF06D49}"/>
    <dgm:cxn modelId="{8BB059C7-8B28-7E41-993A-694894D1C62C}" type="presOf" srcId="{E7E95CD2-5580-4FC1-AEBC-2B4E4E56E88C}" destId="{B3B49DC4-A8AC-0443-A0A0-17660F4F767C}" srcOrd="0" destOrd="0" presId="urn:microsoft.com/office/officeart/2016/7/layout/RepeatingBendingProcessNew"/>
    <dgm:cxn modelId="{C8590BD8-6AB8-B24C-A57A-8957C9ECAB18}" type="presOf" srcId="{15470AEB-04CF-4CB7-B983-C378786D02DF}" destId="{FA16014D-9BD9-8C4E-B468-64556A662CEA}" srcOrd="1" destOrd="0" presId="urn:microsoft.com/office/officeart/2016/7/layout/RepeatingBendingProcessNew"/>
    <dgm:cxn modelId="{453963F7-AB6B-5E47-9C47-AA2A9CB6B487}" type="presOf" srcId="{8F306E0D-8FFA-41E5-84F2-3B8D1CE2F710}" destId="{D3DF5734-B82D-B243-89BA-16FE00173BE4}" srcOrd="1" destOrd="0" presId="urn:microsoft.com/office/officeart/2016/7/layout/RepeatingBendingProcessNew"/>
    <dgm:cxn modelId="{2BA67FFE-CEC2-431F-81D5-C0EAB2B95858}" srcId="{EACE16C5-1796-48ED-A672-068FBAB8F54E}" destId="{463437BF-FC02-466D-974E-0528D1974C92}" srcOrd="2" destOrd="0" parTransId="{E247EEFD-426E-4DA3-B017-209F00F089C9}" sibTransId="{15470AEB-04CF-4CB7-B983-C378786D02DF}"/>
    <dgm:cxn modelId="{4A000CCD-8CAB-274F-B4C2-530C56A1166D}" type="presParOf" srcId="{F16E72CE-7F59-D349-9714-102C40A9BA81}" destId="{3600F29B-DC51-AA48-856A-38C31E3BD37E}" srcOrd="0" destOrd="0" presId="urn:microsoft.com/office/officeart/2016/7/layout/RepeatingBendingProcessNew"/>
    <dgm:cxn modelId="{3A3295F7-8AFD-E246-8B29-C7E1EAA432F7}" type="presParOf" srcId="{F16E72CE-7F59-D349-9714-102C40A9BA81}" destId="{B3B49DC4-A8AC-0443-A0A0-17660F4F767C}" srcOrd="1" destOrd="0" presId="urn:microsoft.com/office/officeart/2016/7/layout/RepeatingBendingProcessNew"/>
    <dgm:cxn modelId="{F4FA527F-40C1-7E4B-BF37-B28471289201}" type="presParOf" srcId="{B3B49DC4-A8AC-0443-A0A0-17660F4F767C}" destId="{025641C8-2FA0-1544-B983-29AE4BD4700E}" srcOrd="0" destOrd="0" presId="urn:microsoft.com/office/officeart/2016/7/layout/RepeatingBendingProcessNew"/>
    <dgm:cxn modelId="{61659AFB-4108-5149-B7BD-6172F46997BA}" type="presParOf" srcId="{F16E72CE-7F59-D349-9714-102C40A9BA81}" destId="{FCEECCE8-6353-F04D-B3B7-3564F28619F5}" srcOrd="2" destOrd="0" presId="urn:microsoft.com/office/officeart/2016/7/layout/RepeatingBendingProcessNew"/>
    <dgm:cxn modelId="{64F64CB2-7093-0E41-A045-8BCE63EE0271}" type="presParOf" srcId="{F16E72CE-7F59-D349-9714-102C40A9BA81}" destId="{A355C10A-2DB9-644C-B240-83A1712385B8}" srcOrd="3" destOrd="0" presId="urn:microsoft.com/office/officeart/2016/7/layout/RepeatingBendingProcessNew"/>
    <dgm:cxn modelId="{5D1B738C-677A-8D4B-908E-E01F506198E5}" type="presParOf" srcId="{A355C10A-2DB9-644C-B240-83A1712385B8}" destId="{D3DF5734-B82D-B243-89BA-16FE00173BE4}" srcOrd="0" destOrd="0" presId="urn:microsoft.com/office/officeart/2016/7/layout/RepeatingBendingProcessNew"/>
    <dgm:cxn modelId="{BDF1CFD2-4F05-5D4F-A5D0-B7BDFBB43090}" type="presParOf" srcId="{F16E72CE-7F59-D349-9714-102C40A9BA81}" destId="{23B419BB-125D-664C-AAA0-FFFC637ECE38}" srcOrd="4" destOrd="0" presId="urn:microsoft.com/office/officeart/2016/7/layout/RepeatingBendingProcessNew"/>
    <dgm:cxn modelId="{1E8D4955-EBA0-4F42-AD70-0CEAD9609721}" type="presParOf" srcId="{F16E72CE-7F59-D349-9714-102C40A9BA81}" destId="{C036A4D0-4A0A-8640-BD06-06CA0C3620D3}" srcOrd="5" destOrd="0" presId="urn:microsoft.com/office/officeart/2016/7/layout/RepeatingBendingProcessNew"/>
    <dgm:cxn modelId="{CE8F28A1-E47E-CE4C-B7D1-DDDC147A5746}" type="presParOf" srcId="{C036A4D0-4A0A-8640-BD06-06CA0C3620D3}" destId="{FA16014D-9BD9-8C4E-B468-64556A662CEA}" srcOrd="0" destOrd="0" presId="urn:microsoft.com/office/officeart/2016/7/layout/RepeatingBendingProcessNew"/>
    <dgm:cxn modelId="{CC0D7F7D-E540-284A-AE16-9C01226D8C99}" type="presParOf" srcId="{F16E72CE-7F59-D349-9714-102C40A9BA81}" destId="{19DC310A-5804-1846-99BA-AC78A583A687}" srcOrd="6" destOrd="0" presId="urn:microsoft.com/office/officeart/2016/7/layout/RepeatingBendingProcessNew"/>
    <dgm:cxn modelId="{AE692B01-F4AE-3445-91A9-C2675CFEC5B9}" type="presParOf" srcId="{F16E72CE-7F59-D349-9714-102C40A9BA81}" destId="{6ED3638A-8617-9D49-A139-3575B933DF4A}" srcOrd="7" destOrd="0" presId="urn:microsoft.com/office/officeart/2016/7/layout/RepeatingBendingProcessNew"/>
    <dgm:cxn modelId="{9C3E6908-FAEB-0E4A-B740-B94F9F544F9B}" type="presParOf" srcId="{6ED3638A-8617-9D49-A139-3575B933DF4A}" destId="{F10FCCCA-73A8-D249-A12C-35A2FBF78486}" srcOrd="0" destOrd="0" presId="urn:microsoft.com/office/officeart/2016/7/layout/RepeatingBendingProcessNew"/>
    <dgm:cxn modelId="{C7D1CD31-7791-7846-B007-432AC459441C}" type="presParOf" srcId="{F16E72CE-7F59-D349-9714-102C40A9BA81}" destId="{230E5387-D40A-F940-B408-E57D001B592E}" srcOrd="8" destOrd="0" presId="urn:microsoft.com/office/officeart/2016/7/layout/RepeatingBendingProcessNew"/>
    <dgm:cxn modelId="{5FF6786D-B0EB-4F44-B5D6-24CB1D9E609C}" type="presParOf" srcId="{F16E72CE-7F59-D349-9714-102C40A9BA81}" destId="{7D79FFC8-526F-C346-9134-748A3AC5E31F}" srcOrd="9" destOrd="0" presId="urn:microsoft.com/office/officeart/2016/7/layout/RepeatingBendingProcessNew"/>
    <dgm:cxn modelId="{BD410EDF-A8A7-3B4B-902E-C893D492D40E}" type="presParOf" srcId="{7D79FFC8-526F-C346-9134-748A3AC5E31F}" destId="{E792AA3A-3B66-7344-9342-4DB37AE4931D}" srcOrd="0" destOrd="0" presId="urn:microsoft.com/office/officeart/2016/7/layout/RepeatingBendingProcessNew"/>
    <dgm:cxn modelId="{3392F433-4390-AE4B-985B-F01C54CDED06}" type="presParOf" srcId="{F16E72CE-7F59-D349-9714-102C40A9BA81}" destId="{5E06C903-3289-3649-BB05-D356D7B9E8E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F0867-F7DB-4729-86D0-7D0C8BCB9D40}">
      <dsp:nvSpPr>
        <dsp:cNvPr id="0" name=""/>
        <dsp:cNvSpPr/>
      </dsp:nvSpPr>
      <dsp:spPr>
        <a:xfrm>
          <a:off x="679050" y="304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3D90E-ED2B-42F1-8F9A-4C3305F58B20}">
      <dsp:nvSpPr>
        <dsp:cNvPr id="0" name=""/>
        <dsp:cNvSpPr/>
      </dsp:nvSpPr>
      <dsp:spPr>
        <a:xfrm>
          <a:off x="1081237" y="405234"/>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6B4EA-276A-47AA-9CF2-F157AFCC47F7}">
      <dsp:nvSpPr>
        <dsp:cNvPr id="0" name=""/>
        <dsp:cNvSpPr/>
      </dsp:nvSpPr>
      <dsp:spPr>
        <a:xfrm>
          <a:off x="75768" y="247804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i-FI" sz="1500" kern="1200"/>
            <a:t>Understanding company and product environmental impacts for development purposes </a:t>
          </a:r>
          <a:endParaRPr lang="en-US" sz="1500" kern="1200"/>
        </a:p>
      </dsp:txBody>
      <dsp:txXfrm>
        <a:off x="75768" y="2478047"/>
        <a:ext cx="3093750" cy="720000"/>
      </dsp:txXfrm>
    </dsp:sp>
    <dsp:sp modelId="{CF4F5A04-E050-48EE-BB3B-88E9E9F46267}">
      <dsp:nvSpPr>
        <dsp:cNvPr id="0" name=""/>
        <dsp:cNvSpPr/>
      </dsp:nvSpPr>
      <dsp:spPr>
        <a:xfrm>
          <a:off x="4314206" y="304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C8953-2CE1-435F-ADE7-385CF025D19B}">
      <dsp:nvSpPr>
        <dsp:cNvPr id="0" name=""/>
        <dsp:cNvSpPr/>
      </dsp:nvSpPr>
      <dsp:spPr>
        <a:xfrm>
          <a:off x="4716393" y="405234"/>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99399-3060-4A8A-BB7F-D23F7080ED41}">
      <dsp:nvSpPr>
        <dsp:cNvPr id="0" name=""/>
        <dsp:cNvSpPr/>
      </dsp:nvSpPr>
      <dsp:spPr>
        <a:xfrm>
          <a:off x="3710925" y="247804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i-FI" sz="1500" kern="1200"/>
            <a:t>Assessing and communicating impact to relevant stakeholders </a:t>
          </a:r>
          <a:endParaRPr lang="en-US" sz="1500" kern="1200"/>
        </a:p>
      </dsp:txBody>
      <dsp:txXfrm>
        <a:off x="3710925" y="2478047"/>
        <a:ext cx="3093750" cy="720000"/>
      </dsp:txXfrm>
    </dsp:sp>
    <dsp:sp modelId="{423F89A5-30BF-49B9-BEA7-B685E104761B}">
      <dsp:nvSpPr>
        <dsp:cNvPr id="0" name=""/>
        <dsp:cNvSpPr/>
      </dsp:nvSpPr>
      <dsp:spPr>
        <a:xfrm>
          <a:off x="7949362" y="3047"/>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D54BD-AC2F-4E2B-872D-C2C42B71397B}">
      <dsp:nvSpPr>
        <dsp:cNvPr id="0" name=""/>
        <dsp:cNvSpPr/>
      </dsp:nvSpPr>
      <dsp:spPr>
        <a:xfrm>
          <a:off x="8351550" y="405234"/>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ADC0C-38A0-4B4D-9AD5-14332809F0F2}">
      <dsp:nvSpPr>
        <dsp:cNvPr id="0" name=""/>
        <dsp:cNvSpPr/>
      </dsp:nvSpPr>
      <dsp:spPr>
        <a:xfrm>
          <a:off x="7346081" y="247804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fi-FI" sz="1500" kern="1200"/>
            <a:t>Compliance; responding to stakeholder demands </a:t>
          </a:r>
          <a:endParaRPr lang="en-US" sz="1500" kern="1200"/>
        </a:p>
      </dsp:txBody>
      <dsp:txXfrm>
        <a:off x="7346081" y="2478047"/>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911F7-E52E-4A37-9AD4-A25BAFEAC6C6}">
      <dsp:nvSpPr>
        <dsp:cNvPr id="0" name=""/>
        <dsp:cNvSpPr/>
      </dsp:nvSpPr>
      <dsp:spPr>
        <a:xfrm>
          <a:off x="1967016" y="854158"/>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34458-0CB0-4E71-99BB-F8EFAB190458}">
      <dsp:nvSpPr>
        <dsp:cNvPr id="0" name=""/>
        <dsp:cNvSpPr/>
      </dsp:nvSpPr>
      <dsp:spPr>
        <a:xfrm>
          <a:off x="564387" y="2506684"/>
          <a:ext cx="4315781" cy="29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None/>
            <a:defRPr b="1"/>
          </a:pPr>
          <a:r>
            <a:rPr lang="fi-FI" sz="1400" kern="1200" dirty="0"/>
            <a:t>Life </a:t>
          </a:r>
          <a:r>
            <a:rPr lang="fi-FI" sz="1400" kern="1200" dirty="0" err="1"/>
            <a:t>cycle</a:t>
          </a:r>
          <a:r>
            <a:rPr lang="fi-FI" sz="1400" kern="1200" dirty="0"/>
            <a:t> </a:t>
          </a:r>
          <a:r>
            <a:rPr lang="fi-FI" sz="1400" kern="1200" dirty="0" err="1"/>
            <a:t>assessment</a:t>
          </a:r>
          <a:r>
            <a:rPr lang="fi-FI" sz="1400" kern="1200" dirty="0"/>
            <a:t> (LCA) </a:t>
          </a:r>
          <a:r>
            <a:rPr lang="fi-FI" sz="1400" kern="1200" dirty="0" err="1"/>
            <a:t>has</a:t>
          </a:r>
          <a:r>
            <a:rPr lang="fi-FI" sz="1400" kern="1200" dirty="0"/>
            <a:t> </a:t>
          </a:r>
          <a:r>
            <a:rPr lang="fi-FI" sz="1400" kern="1200" dirty="0" err="1"/>
            <a:t>been</a:t>
          </a:r>
          <a:r>
            <a:rPr lang="fi-FI" sz="1400" kern="1200" dirty="0"/>
            <a:t> </a:t>
          </a:r>
          <a:r>
            <a:rPr lang="fi-FI" sz="1400" kern="1200" dirty="0" err="1"/>
            <a:t>developed</a:t>
          </a:r>
          <a:r>
            <a:rPr lang="fi-FI" sz="1400" kern="1200" dirty="0"/>
            <a:t> to </a:t>
          </a:r>
          <a:r>
            <a:rPr lang="fi-FI" sz="1400" kern="1200" dirty="0" err="1"/>
            <a:t>produce</a:t>
          </a:r>
          <a:r>
            <a:rPr lang="fi-FI" sz="1400" kern="1200" dirty="0"/>
            <a:t> </a:t>
          </a:r>
          <a:r>
            <a:rPr lang="fi-FI" sz="1400" kern="1200" dirty="0" err="1"/>
            <a:t>the</a:t>
          </a:r>
          <a:r>
            <a:rPr lang="fi-FI" sz="1400" kern="1200" dirty="0"/>
            <a:t> </a:t>
          </a:r>
          <a:r>
            <a:rPr lang="fi-FI" sz="1400" i="1" kern="1200" dirty="0" err="1"/>
            <a:t>most</a:t>
          </a:r>
          <a:r>
            <a:rPr lang="fi-FI" sz="1400" i="1" kern="1200" dirty="0"/>
            <a:t> </a:t>
          </a:r>
          <a:r>
            <a:rPr lang="fi-FI" sz="1400" i="1" kern="1200" dirty="0" err="1"/>
            <a:t>scientific</a:t>
          </a:r>
          <a:r>
            <a:rPr lang="fi-FI" sz="1400" i="1" kern="1200" dirty="0"/>
            <a:t> </a:t>
          </a:r>
          <a:r>
            <a:rPr lang="fi-FI" sz="1400" kern="1200" dirty="0" err="1"/>
            <a:t>information</a:t>
          </a:r>
          <a:r>
            <a:rPr lang="fi-FI" sz="1400" kern="1200" dirty="0"/>
            <a:t> </a:t>
          </a:r>
          <a:r>
            <a:rPr lang="fi-FI" sz="1400" kern="1200" dirty="0" err="1"/>
            <a:t>about</a:t>
          </a:r>
          <a:r>
            <a:rPr lang="fi-FI" sz="1400" kern="1200" dirty="0"/>
            <a:t> </a:t>
          </a:r>
          <a:r>
            <a:rPr lang="fi-FI" sz="1400" kern="1200" dirty="0" err="1"/>
            <a:t>environmental</a:t>
          </a:r>
          <a:r>
            <a:rPr lang="fi-FI" sz="1400" kern="1200" dirty="0"/>
            <a:t> </a:t>
          </a:r>
          <a:r>
            <a:rPr lang="fi-FI" sz="1400" kern="1200" dirty="0" err="1"/>
            <a:t>impacts</a:t>
          </a:r>
          <a:r>
            <a:rPr lang="fi-FI" sz="1400" kern="1200" dirty="0"/>
            <a:t> to a </a:t>
          </a:r>
          <a:r>
            <a:rPr lang="fi-FI" sz="1400" kern="1200" dirty="0" err="1"/>
            <a:t>decision</a:t>
          </a:r>
          <a:r>
            <a:rPr lang="fi-FI" sz="1400" kern="1200" dirty="0"/>
            <a:t> </a:t>
          </a:r>
          <a:r>
            <a:rPr lang="fi-FI" sz="1400" kern="1200" dirty="0" err="1"/>
            <a:t>making</a:t>
          </a:r>
          <a:r>
            <a:rPr lang="fi-FI" sz="1400" kern="1200" dirty="0"/>
            <a:t> </a:t>
          </a:r>
          <a:r>
            <a:rPr lang="fi-FI" sz="1400" kern="1200" dirty="0" err="1"/>
            <a:t>process</a:t>
          </a:r>
          <a:r>
            <a:rPr lang="fi-FI" sz="1400" kern="1200" dirty="0"/>
            <a:t> </a:t>
          </a:r>
          <a:endParaRPr lang="en-US" sz="1400" kern="1200" dirty="0"/>
        </a:p>
      </dsp:txBody>
      <dsp:txXfrm>
        <a:off x="564387" y="2506684"/>
        <a:ext cx="4315781" cy="293862"/>
      </dsp:txXfrm>
    </dsp:sp>
    <dsp:sp modelId="{09FD4AEB-5332-4D62-8D8C-BCC4B2E26AEC}">
      <dsp:nvSpPr>
        <dsp:cNvPr id="0" name=""/>
        <dsp:cNvSpPr/>
      </dsp:nvSpPr>
      <dsp:spPr>
        <a:xfrm>
          <a:off x="564387" y="2866594"/>
          <a:ext cx="4315781" cy="630584"/>
        </a:xfrm>
        <a:prstGeom prst="rect">
          <a:avLst/>
        </a:prstGeom>
        <a:noFill/>
        <a:ln>
          <a:noFill/>
        </a:ln>
        <a:effectLst/>
      </dsp:spPr>
      <dsp:style>
        <a:lnRef idx="0">
          <a:scrgbClr r="0" g="0" b="0"/>
        </a:lnRef>
        <a:fillRef idx="0">
          <a:scrgbClr r="0" g="0" b="0"/>
        </a:fillRef>
        <a:effectRef idx="0">
          <a:scrgbClr r="0" g="0" b="0"/>
        </a:effectRef>
        <a:fontRef idx="minor"/>
      </dsp:style>
    </dsp:sp>
    <dsp:sp modelId="{0B91E20F-B0F1-46B1-A566-476AB0C26991}">
      <dsp:nvSpPr>
        <dsp:cNvPr id="0" name=""/>
        <dsp:cNvSpPr/>
      </dsp:nvSpPr>
      <dsp:spPr>
        <a:xfrm>
          <a:off x="7038059" y="854158"/>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C22934-04CB-4ABA-BAE8-8F09C2B373C5}">
      <dsp:nvSpPr>
        <dsp:cNvPr id="0" name=""/>
        <dsp:cNvSpPr/>
      </dsp:nvSpPr>
      <dsp:spPr>
        <a:xfrm>
          <a:off x="5635430" y="2608249"/>
          <a:ext cx="4315781" cy="9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fi-FI" sz="1400" kern="1200" dirty="0"/>
            <a:t>Life </a:t>
          </a:r>
          <a:r>
            <a:rPr lang="fi-FI" sz="1400" kern="1200" dirty="0" err="1"/>
            <a:t>cycle</a:t>
          </a:r>
          <a:r>
            <a:rPr lang="fi-FI" sz="1400" kern="1200" dirty="0"/>
            <a:t> </a:t>
          </a:r>
          <a:r>
            <a:rPr lang="fi-FI" sz="1400" kern="1200" dirty="0" err="1"/>
            <a:t>assessment</a:t>
          </a:r>
          <a:r>
            <a:rPr lang="fi-FI" sz="1400" kern="1200" dirty="0"/>
            <a:t> </a:t>
          </a:r>
          <a:r>
            <a:rPr lang="fi-FI" sz="1400" kern="1200" dirty="0" err="1"/>
            <a:t>aims</a:t>
          </a:r>
          <a:r>
            <a:rPr lang="fi-FI" sz="1400" kern="1200" dirty="0"/>
            <a:t> to </a:t>
          </a:r>
          <a:r>
            <a:rPr lang="fi-FI" sz="1400" kern="1200" dirty="0" err="1"/>
            <a:t>define</a:t>
          </a:r>
          <a:r>
            <a:rPr lang="fi-FI" sz="1400" kern="1200" dirty="0"/>
            <a:t> </a:t>
          </a:r>
          <a:endParaRPr lang="en-US" sz="1400" kern="1200" dirty="0"/>
        </a:p>
      </dsp:txBody>
      <dsp:txXfrm>
        <a:off x="5635430" y="2608249"/>
        <a:ext cx="4315781" cy="90732"/>
      </dsp:txXfrm>
    </dsp:sp>
    <dsp:sp modelId="{F9C25FD1-45BB-485E-8336-CB40A456F3A1}">
      <dsp:nvSpPr>
        <dsp:cNvPr id="0" name=""/>
        <dsp:cNvSpPr/>
      </dsp:nvSpPr>
      <dsp:spPr>
        <a:xfrm>
          <a:off x="5635430" y="2866594"/>
          <a:ext cx="4315781" cy="63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50000"/>
            </a:lnSpc>
            <a:spcBef>
              <a:spcPct val="0"/>
            </a:spcBef>
            <a:spcAft>
              <a:spcPct val="35000"/>
            </a:spcAft>
            <a:buFont typeface="+mj-lt"/>
            <a:buNone/>
          </a:pPr>
          <a:r>
            <a:rPr lang="fi-FI" sz="1400" b="1" kern="1200" dirty="0" err="1"/>
            <a:t>The</a:t>
          </a:r>
          <a:r>
            <a:rPr lang="fi-FI" sz="1400" b="1" kern="1200" dirty="0"/>
            <a:t> </a:t>
          </a:r>
          <a:r>
            <a:rPr lang="fi-FI" sz="1400" b="1" kern="1200" dirty="0" err="1"/>
            <a:t>environmental</a:t>
          </a:r>
          <a:r>
            <a:rPr lang="fi-FI" sz="1400" b="1" kern="1200" dirty="0"/>
            <a:t> </a:t>
          </a:r>
          <a:r>
            <a:rPr lang="fi-FI" sz="1400" b="1" kern="1200" dirty="0" err="1"/>
            <a:t>impacts</a:t>
          </a:r>
          <a:r>
            <a:rPr lang="fi-FI" sz="1400" b="1" kern="1200" dirty="0"/>
            <a:t> of </a:t>
          </a:r>
          <a:r>
            <a:rPr lang="fi-FI" sz="1400" b="1" kern="1200" dirty="0" err="1"/>
            <a:t>the</a:t>
          </a:r>
          <a:r>
            <a:rPr lang="fi-FI" sz="1400" b="1" kern="1200" dirty="0"/>
            <a:t> </a:t>
          </a:r>
          <a:r>
            <a:rPr lang="fi-FI" sz="1400" b="1" kern="1200" dirty="0" err="1"/>
            <a:t>whole</a:t>
          </a:r>
          <a:r>
            <a:rPr lang="fi-FI" sz="1400" b="1" kern="1200" dirty="0"/>
            <a:t> </a:t>
          </a:r>
          <a:r>
            <a:rPr lang="fi-FI" sz="1400" b="1" kern="1200" dirty="0" err="1"/>
            <a:t>product</a:t>
          </a:r>
          <a:r>
            <a:rPr lang="fi-FI" sz="1400" b="1" kern="1200" dirty="0"/>
            <a:t> </a:t>
          </a:r>
          <a:r>
            <a:rPr lang="fi-FI" sz="1400" b="1" kern="1200" dirty="0" err="1"/>
            <a:t>system</a:t>
          </a:r>
          <a:r>
            <a:rPr lang="fi-FI" sz="1400" b="1" kern="1200" dirty="0"/>
            <a:t> </a:t>
          </a:r>
          <a:endParaRPr lang="en-US" sz="1400" b="1" kern="1200" dirty="0"/>
        </a:p>
        <a:p>
          <a:pPr marL="0" lvl="0" indent="0" algn="l" defTabSz="622300">
            <a:lnSpc>
              <a:spcPct val="150000"/>
            </a:lnSpc>
            <a:spcBef>
              <a:spcPct val="0"/>
            </a:spcBef>
            <a:spcAft>
              <a:spcPct val="35000"/>
            </a:spcAft>
            <a:buFont typeface="+mj-lt"/>
            <a:buNone/>
          </a:pPr>
          <a:r>
            <a:rPr lang="fi-FI" sz="1400" b="1" kern="1200" dirty="0"/>
            <a:t>To </a:t>
          </a:r>
          <a:r>
            <a:rPr lang="fi-FI" sz="1400" b="1" kern="1200" dirty="0" err="1"/>
            <a:t>find</a:t>
          </a:r>
          <a:r>
            <a:rPr lang="fi-FI" sz="1400" b="1" kern="1200" dirty="0"/>
            <a:t> </a:t>
          </a:r>
          <a:r>
            <a:rPr lang="fi-FI" sz="1400" b="1" kern="1200" dirty="0" err="1"/>
            <a:t>the</a:t>
          </a:r>
          <a:r>
            <a:rPr lang="fi-FI" sz="1400" b="1" kern="1200" dirty="0"/>
            <a:t> </a:t>
          </a:r>
          <a:r>
            <a:rPr lang="fi-FI" sz="1400" b="1" kern="1200" dirty="0" err="1"/>
            <a:t>most</a:t>
          </a:r>
          <a:r>
            <a:rPr lang="fi-FI" sz="1400" b="1" kern="1200" dirty="0"/>
            <a:t> </a:t>
          </a:r>
          <a:r>
            <a:rPr lang="fi-FI" sz="1400" b="1" kern="1200" dirty="0" err="1"/>
            <a:t>significant</a:t>
          </a:r>
          <a:r>
            <a:rPr lang="fi-FI" sz="1400" b="1" kern="1200" dirty="0"/>
            <a:t> </a:t>
          </a:r>
          <a:r>
            <a:rPr lang="fi-FI" sz="1400" b="1" kern="1200" dirty="0" err="1"/>
            <a:t>environmental</a:t>
          </a:r>
          <a:r>
            <a:rPr lang="fi-FI" sz="1400" b="1" kern="1200" dirty="0"/>
            <a:t> </a:t>
          </a:r>
          <a:r>
            <a:rPr lang="fi-FI" sz="1400" b="1" kern="1200" dirty="0" err="1"/>
            <a:t>impacts</a:t>
          </a:r>
          <a:r>
            <a:rPr lang="fi-FI" sz="1400" b="1" kern="1200" dirty="0"/>
            <a:t> </a:t>
          </a:r>
          <a:endParaRPr lang="en-US" sz="1400" b="1" kern="1200" dirty="0"/>
        </a:p>
        <a:p>
          <a:pPr marL="0" lvl="0" indent="0" algn="l" defTabSz="622300">
            <a:lnSpc>
              <a:spcPct val="150000"/>
            </a:lnSpc>
            <a:spcBef>
              <a:spcPct val="0"/>
            </a:spcBef>
            <a:spcAft>
              <a:spcPct val="35000"/>
            </a:spcAft>
            <a:buFont typeface="+mj-lt"/>
            <a:buNone/>
          </a:pPr>
          <a:r>
            <a:rPr lang="fi-FI" sz="1400" b="1" kern="1200" dirty="0" err="1"/>
            <a:t>The</a:t>
          </a:r>
          <a:r>
            <a:rPr lang="fi-FI" sz="1400" b="1" kern="1200" dirty="0"/>
            <a:t> </a:t>
          </a:r>
          <a:r>
            <a:rPr lang="fi-FI" sz="1400" b="1" kern="1200" dirty="0" err="1"/>
            <a:t>most</a:t>
          </a:r>
          <a:r>
            <a:rPr lang="fi-FI" sz="1400" b="1" kern="1200" dirty="0"/>
            <a:t> </a:t>
          </a:r>
          <a:r>
            <a:rPr lang="fi-FI" sz="1400" b="1" kern="1200" dirty="0" err="1"/>
            <a:t>significant</a:t>
          </a:r>
          <a:r>
            <a:rPr lang="fi-FI" sz="1400" b="1" kern="1200" dirty="0"/>
            <a:t> life </a:t>
          </a:r>
          <a:r>
            <a:rPr lang="fi-FI" sz="1400" b="1" kern="1200" dirty="0" err="1"/>
            <a:t>cycle</a:t>
          </a:r>
          <a:r>
            <a:rPr lang="fi-FI" sz="1400" b="1" kern="1200" dirty="0"/>
            <a:t> </a:t>
          </a:r>
          <a:r>
            <a:rPr lang="fi-FI" sz="1400" b="1" kern="1200" dirty="0" err="1"/>
            <a:t>phases</a:t>
          </a:r>
          <a:r>
            <a:rPr lang="fi-FI" sz="1400" b="1" kern="1200" dirty="0"/>
            <a:t> </a:t>
          </a:r>
          <a:r>
            <a:rPr lang="fi-FI" sz="1400" b="1" kern="1200" dirty="0" err="1"/>
            <a:t>related</a:t>
          </a:r>
          <a:r>
            <a:rPr lang="fi-FI" sz="1400" b="1" kern="1200" dirty="0"/>
            <a:t> to </a:t>
          </a:r>
          <a:r>
            <a:rPr lang="fi-FI" sz="1400" b="1" kern="1200" dirty="0" err="1"/>
            <a:t>the</a:t>
          </a:r>
          <a:r>
            <a:rPr lang="fi-FI" sz="1400" b="1" kern="1200" dirty="0"/>
            <a:t> </a:t>
          </a:r>
          <a:r>
            <a:rPr lang="fi-FI" sz="1400" b="1" kern="1200" dirty="0" err="1"/>
            <a:t>most</a:t>
          </a:r>
          <a:r>
            <a:rPr lang="fi-FI" sz="1400" b="1" kern="1200" dirty="0"/>
            <a:t> </a:t>
          </a:r>
          <a:r>
            <a:rPr lang="fi-FI" sz="1400" b="1" kern="1200" dirty="0" err="1"/>
            <a:t>significant</a:t>
          </a:r>
          <a:r>
            <a:rPr lang="fi-FI" sz="1400" b="1" kern="1200" dirty="0"/>
            <a:t> </a:t>
          </a:r>
          <a:r>
            <a:rPr lang="fi-FI" sz="1400" b="1" kern="1200" dirty="0" err="1"/>
            <a:t>environmental</a:t>
          </a:r>
          <a:r>
            <a:rPr lang="fi-FI" sz="1400" b="1" kern="1200" dirty="0"/>
            <a:t> </a:t>
          </a:r>
          <a:r>
            <a:rPr lang="fi-FI" sz="1400" b="1" kern="1200" dirty="0" err="1"/>
            <a:t>impacts</a:t>
          </a:r>
          <a:r>
            <a:rPr lang="fi-FI" sz="1400" b="1" kern="1200" dirty="0"/>
            <a:t> </a:t>
          </a:r>
          <a:endParaRPr lang="en-US" sz="1400" b="1" kern="1200" dirty="0"/>
        </a:p>
      </dsp:txBody>
      <dsp:txXfrm>
        <a:off x="5635430" y="2866594"/>
        <a:ext cx="4315781" cy="63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90D7A-2F4F-437F-843B-7545D96B2302}">
      <dsp:nvSpPr>
        <dsp:cNvPr id="0" name=""/>
        <dsp:cNvSpPr/>
      </dsp:nvSpPr>
      <dsp:spPr>
        <a:xfrm>
          <a:off x="478800" y="10956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EFBA4-08A9-426E-85DE-5CB69266E2D8}">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5A710-F398-4FE9-8C22-B4D799EA9D12}">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i-FI" sz="1900" kern="1200"/>
            <a:t>Power generation </a:t>
          </a:r>
          <a:endParaRPr lang="en-US" sz="1900" kern="1200"/>
        </a:p>
      </dsp:txBody>
      <dsp:txXfrm>
        <a:off x="127800" y="2535669"/>
        <a:ext cx="1800000" cy="720000"/>
      </dsp:txXfrm>
    </dsp:sp>
    <dsp:sp modelId="{2DA05901-BCD5-43B8-A9CD-7789AD2C4838}">
      <dsp:nvSpPr>
        <dsp:cNvPr id="0" name=""/>
        <dsp:cNvSpPr/>
      </dsp:nvSpPr>
      <dsp:spPr>
        <a:xfrm>
          <a:off x="2593800" y="109566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045EB-031A-41E7-A7F2-AF2ABAED7BCA}">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8EE3A1-1DA1-4FB1-86B2-00518A825F73}">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i-FI" sz="1900" kern="1200"/>
            <a:t>Transportation </a:t>
          </a:r>
          <a:endParaRPr lang="en-US" sz="1900" kern="1200"/>
        </a:p>
      </dsp:txBody>
      <dsp:txXfrm>
        <a:off x="2242800" y="2535669"/>
        <a:ext cx="1800000" cy="720000"/>
      </dsp:txXfrm>
    </dsp:sp>
    <dsp:sp modelId="{9C962669-034F-4283-A172-06B232773758}">
      <dsp:nvSpPr>
        <dsp:cNvPr id="0" name=""/>
        <dsp:cNvSpPr/>
      </dsp:nvSpPr>
      <dsp:spPr>
        <a:xfrm>
          <a:off x="4708800" y="10956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EC8E8-2DC0-4768-82B3-19FEEB840FDF}">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E8A684-1B86-4FC0-905A-6648F4BB3933}">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i-FI" sz="1900" kern="1200"/>
            <a:t>Heating of buildings </a:t>
          </a:r>
          <a:endParaRPr lang="en-US" sz="1900" kern="1200"/>
        </a:p>
      </dsp:txBody>
      <dsp:txXfrm>
        <a:off x="4357800" y="2535669"/>
        <a:ext cx="1800000" cy="720000"/>
      </dsp:txXfrm>
    </dsp:sp>
    <dsp:sp modelId="{9C8B02A9-764F-4924-A697-46E612D84919}">
      <dsp:nvSpPr>
        <dsp:cNvPr id="0" name=""/>
        <dsp:cNvSpPr/>
      </dsp:nvSpPr>
      <dsp:spPr>
        <a:xfrm>
          <a:off x="6823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27E6C-090B-4542-B3D5-8B47BA11A3AB}">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3CFE16-879D-44E5-8BED-BB27C910C193}">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i-FI" sz="1900" kern="1200"/>
            <a:t>Industry </a:t>
          </a:r>
          <a:endParaRPr lang="en-US" sz="1900" kern="1200"/>
        </a:p>
      </dsp:txBody>
      <dsp:txXfrm>
        <a:off x="6472800" y="2535669"/>
        <a:ext cx="1800000" cy="720000"/>
      </dsp:txXfrm>
    </dsp:sp>
    <dsp:sp modelId="{41C5CCEB-F976-4E96-8B87-7040342740B9}">
      <dsp:nvSpPr>
        <dsp:cNvPr id="0" name=""/>
        <dsp:cNvSpPr/>
      </dsp:nvSpPr>
      <dsp:spPr>
        <a:xfrm>
          <a:off x="8938800" y="10956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AD89E-5E4A-46BD-9323-5CD1F5F2157D}">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EE632-2B95-4EED-B7A8-A8F23EBA03A0}">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i-FI" sz="1900" kern="1200"/>
            <a:t>Food systems </a:t>
          </a:r>
          <a:endParaRPr lang="en-US" sz="1900" kern="1200"/>
        </a:p>
      </dsp:txBody>
      <dsp:txXfrm>
        <a:off x="8587800" y="2535669"/>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9DC4-A8AC-0443-A0A0-17660F4F767C}">
      <dsp:nvSpPr>
        <dsp:cNvPr id="0" name=""/>
        <dsp:cNvSpPr/>
      </dsp:nvSpPr>
      <dsp:spPr>
        <a:xfrm>
          <a:off x="3483996" y="869061"/>
          <a:ext cx="668205" cy="91440"/>
        </a:xfrm>
        <a:custGeom>
          <a:avLst/>
          <a:gdLst/>
          <a:ahLst/>
          <a:cxnLst/>
          <a:rect l="0" t="0" r="0" b="0"/>
          <a:pathLst>
            <a:path>
              <a:moveTo>
                <a:pt x="0" y="45720"/>
              </a:moveTo>
              <a:lnTo>
                <a:pt x="66820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0628" y="911283"/>
        <a:ext cx="34940" cy="6994"/>
      </dsp:txXfrm>
    </dsp:sp>
    <dsp:sp modelId="{3600F29B-DC51-AA48-856A-38C31E3BD37E}">
      <dsp:nvSpPr>
        <dsp:cNvPr id="0" name=""/>
        <dsp:cNvSpPr/>
      </dsp:nvSpPr>
      <dsp:spPr>
        <a:xfrm>
          <a:off x="447512" y="3296"/>
          <a:ext cx="3038283" cy="1822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a:t>The life cycle of the</a:t>
          </a:r>
        </a:p>
        <a:p>
          <a:pPr marL="0" lvl="0" indent="0" algn="ctr" defTabSz="533400">
            <a:lnSpc>
              <a:spcPct val="90000"/>
            </a:lnSpc>
            <a:spcBef>
              <a:spcPct val="0"/>
            </a:spcBef>
            <a:spcAft>
              <a:spcPct val="35000"/>
            </a:spcAft>
            <a:buNone/>
            <a:defRPr cap="all"/>
          </a:pPr>
          <a:r>
            <a:rPr lang="fi-FI" sz="1200" kern="1200"/>
            <a:t>    product (or service) </a:t>
          </a:r>
        </a:p>
        <a:p>
          <a:pPr marL="0" lvl="0" indent="0" algn="ctr" defTabSz="533400">
            <a:lnSpc>
              <a:spcPct val="90000"/>
            </a:lnSpc>
            <a:spcBef>
              <a:spcPct val="0"/>
            </a:spcBef>
            <a:spcAft>
              <a:spcPct val="35000"/>
            </a:spcAft>
            <a:buNone/>
            <a:defRPr cap="all"/>
          </a:pPr>
          <a:r>
            <a:rPr lang="fi-FI" sz="1200" kern="1200"/>
            <a:t>is ”mapped” with </a:t>
          </a:r>
        </a:p>
        <a:p>
          <a:pPr marL="0" lvl="0" indent="0" algn="ctr" defTabSz="533400">
            <a:lnSpc>
              <a:spcPct val="90000"/>
            </a:lnSpc>
            <a:spcBef>
              <a:spcPct val="0"/>
            </a:spcBef>
            <a:spcAft>
              <a:spcPct val="35000"/>
            </a:spcAft>
            <a:buNone/>
            <a:defRPr cap="all"/>
          </a:pPr>
          <a:r>
            <a:rPr lang="fi-FI" sz="1200" kern="1200"/>
            <a:t>processes and flows </a:t>
          </a:r>
        </a:p>
        <a:p>
          <a:pPr marL="0" lvl="0" indent="0" algn="ctr" defTabSz="533400">
            <a:lnSpc>
              <a:spcPct val="90000"/>
            </a:lnSpc>
            <a:spcBef>
              <a:spcPct val="0"/>
            </a:spcBef>
            <a:spcAft>
              <a:spcPct val="35000"/>
            </a:spcAft>
            <a:buNone/>
            <a:defRPr cap="all"/>
          </a:pPr>
          <a:r>
            <a:rPr lang="fi-FI" sz="1200" kern="1200"/>
            <a:t>between them​</a:t>
          </a:r>
          <a:endParaRPr lang="en-US" sz="1200" kern="1200"/>
        </a:p>
      </dsp:txBody>
      <dsp:txXfrm>
        <a:off x="447512" y="3296"/>
        <a:ext cx="3038283" cy="1822970"/>
      </dsp:txXfrm>
    </dsp:sp>
    <dsp:sp modelId="{A355C10A-2DB9-644C-B240-83A1712385B8}">
      <dsp:nvSpPr>
        <dsp:cNvPr id="0" name=""/>
        <dsp:cNvSpPr/>
      </dsp:nvSpPr>
      <dsp:spPr>
        <a:xfrm>
          <a:off x="7221085" y="869061"/>
          <a:ext cx="668205" cy="91440"/>
        </a:xfrm>
        <a:custGeom>
          <a:avLst/>
          <a:gdLst/>
          <a:ahLst/>
          <a:cxnLst/>
          <a:rect l="0" t="0" r="0" b="0"/>
          <a:pathLst>
            <a:path>
              <a:moveTo>
                <a:pt x="0" y="45720"/>
              </a:moveTo>
              <a:lnTo>
                <a:pt x="66820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7717" y="911283"/>
        <a:ext cx="34940" cy="6994"/>
      </dsp:txXfrm>
    </dsp:sp>
    <dsp:sp modelId="{FCEECCE8-6353-F04D-B3B7-3564F28619F5}">
      <dsp:nvSpPr>
        <dsp:cNvPr id="0" name=""/>
        <dsp:cNvSpPr/>
      </dsp:nvSpPr>
      <dsp:spPr>
        <a:xfrm>
          <a:off x="4184601" y="3296"/>
          <a:ext cx="3038283" cy="18229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a:t>Materials and energy </a:t>
          </a:r>
        </a:p>
        <a:p>
          <a:pPr marL="0" lvl="0" indent="0" algn="ctr" defTabSz="533400">
            <a:lnSpc>
              <a:spcPct val="90000"/>
            </a:lnSpc>
            <a:spcBef>
              <a:spcPct val="0"/>
            </a:spcBef>
            <a:spcAft>
              <a:spcPct val="35000"/>
            </a:spcAft>
            <a:buNone/>
            <a:defRPr cap="all"/>
          </a:pPr>
          <a:r>
            <a:rPr lang="fi-FI" sz="1200" kern="1200"/>
            <a:t>consumption and </a:t>
          </a:r>
        </a:p>
        <a:p>
          <a:pPr marL="0" lvl="0" indent="0" algn="ctr" defTabSz="533400">
            <a:lnSpc>
              <a:spcPct val="90000"/>
            </a:lnSpc>
            <a:spcBef>
              <a:spcPct val="0"/>
            </a:spcBef>
            <a:spcAft>
              <a:spcPct val="35000"/>
            </a:spcAft>
            <a:buNone/>
            <a:defRPr cap="all"/>
          </a:pPr>
          <a:r>
            <a:rPr lang="fi-FI" sz="1200" kern="1200"/>
            <a:t>emissions are </a:t>
          </a:r>
        </a:p>
        <a:p>
          <a:pPr marL="0" lvl="0" indent="0" algn="ctr" defTabSz="533400">
            <a:lnSpc>
              <a:spcPct val="90000"/>
            </a:lnSpc>
            <a:spcBef>
              <a:spcPct val="0"/>
            </a:spcBef>
            <a:spcAft>
              <a:spcPct val="35000"/>
            </a:spcAft>
            <a:buNone/>
            <a:defRPr cap="all"/>
          </a:pPr>
          <a:r>
            <a:rPr lang="fi-FI" sz="1200" kern="1200"/>
            <a:t>calculated for each </a:t>
          </a:r>
        </a:p>
        <a:p>
          <a:pPr marL="0" lvl="0" indent="0" algn="ctr" defTabSz="533400">
            <a:lnSpc>
              <a:spcPct val="90000"/>
            </a:lnSpc>
            <a:spcBef>
              <a:spcPct val="0"/>
            </a:spcBef>
            <a:spcAft>
              <a:spcPct val="35000"/>
            </a:spcAft>
            <a:buNone/>
            <a:defRPr cap="all"/>
          </a:pPr>
          <a:r>
            <a:rPr lang="fi-FI" sz="1200" kern="1200"/>
            <a:t>phase of the life cycle​</a:t>
          </a:r>
          <a:endParaRPr lang="en-US" sz="1200" kern="1200"/>
        </a:p>
      </dsp:txBody>
      <dsp:txXfrm>
        <a:off x="4184601" y="3296"/>
        <a:ext cx="3038283" cy="1822970"/>
      </dsp:txXfrm>
    </dsp:sp>
    <dsp:sp modelId="{C036A4D0-4A0A-8640-BD06-06CA0C3620D3}">
      <dsp:nvSpPr>
        <dsp:cNvPr id="0" name=""/>
        <dsp:cNvSpPr/>
      </dsp:nvSpPr>
      <dsp:spPr>
        <a:xfrm>
          <a:off x="1966654" y="1824466"/>
          <a:ext cx="7474178" cy="668205"/>
        </a:xfrm>
        <a:custGeom>
          <a:avLst/>
          <a:gdLst/>
          <a:ahLst/>
          <a:cxnLst/>
          <a:rect l="0" t="0" r="0" b="0"/>
          <a:pathLst>
            <a:path>
              <a:moveTo>
                <a:pt x="7474178" y="0"/>
              </a:moveTo>
              <a:lnTo>
                <a:pt x="7474178" y="351202"/>
              </a:lnTo>
              <a:lnTo>
                <a:pt x="0" y="351202"/>
              </a:lnTo>
              <a:lnTo>
                <a:pt x="0" y="66820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6074" y="2155071"/>
        <a:ext cx="375338" cy="6994"/>
      </dsp:txXfrm>
    </dsp:sp>
    <dsp:sp modelId="{23B419BB-125D-664C-AAA0-FFFC637ECE38}">
      <dsp:nvSpPr>
        <dsp:cNvPr id="0" name=""/>
        <dsp:cNvSpPr/>
      </dsp:nvSpPr>
      <dsp:spPr>
        <a:xfrm>
          <a:off x="7921690" y="3296"/>
          <a:ext cx="3038283" cy="18229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a:t>The study can be done</a:t>
          </a:r>
        </a:p>
        <a:p>
          <a:pPr marL="0" lvl="0" indent="0" algn="ctr" defTabSz="533400">
            <a:lnSpc>
              <a:spcPct val="90000"/>
            </a:lnSpc>
            <a:spcBef>
              <a:spcPct val="0"/>
            </a:spcBef>
            <a:spcAft>
              <a:spcPct val="35000"/>
            </a:spcAft>
            <a:buNone/>
            <a:defRPr cap="all"/>
          </a:pPr>
          <a:r>
            <a:rPr lang="fi-FI" sz="1200" kern="1200"/>
            <a:t>separately for each</a:t>
          </a:r>
        </a:p>
        <a:p>
          <a:pPr marL="0" lvl="0" indent="0" algn="ctr" defTabSz="533400">
            <a:lnSpc>
              <a:spcPct val="90000"/>
            </a:lnSpc>
            <a:spcBef>
              <a:spcPct val="0"/>
            </a:spcBef>
            <a:spcAft>
              <a:spcPct val="35000"/>
            </a:spcAft>
            <a:buNone/>
            <a:defRPr cap="all"/>
          </a:pPr>
          <a:r>
            <a:rPr lang="fi-FI" sz="1200" kern="1200"/>
            <a:t> phase of the life cycle</a:t>
          </a:r>
        </a:p>
        <a:p>
          <a:pPr marL="0" lvl="0" indent="0" algn="ctr" defTabSz="533400">
            <a:lnSpc>
              <a:spcPct val="90000"/>
            </a:lnSpc>
            <a:spcBef>
              <a:spcPct val="0"/>
            </a:spcBef>
            <a:spcAft>
              <a:spcPct val="35000"/>
            </a:spcAft>
            <a:buNone/>
            <a:defRPr cap="all"/>
          </a:pPr>
          <a:r>
            <a:rPr lang="fi-FI" sz="1200" kern="1200"/>
            <a:t>e.g. transportations​</a:t>
          </a:r>
          <a:endParaRPr lang="en-US" sz="1200" kern="1200"/>
        </a:p>
      </dsp:txBody>
      <dsp:txXfrm>
        <a:off x="7921690" y="3296"/>
        <a:ext cx="3038283" cy="1822970"/>
      </dsp:txXfrm>
    </dsp:sp>
    <dsp:sp modelId="{6ED3638A-8617-9D49-A139-3575B933DF4A}">
      <dsp:nvSpPr>
        <dsp:cNvPr id="0" name=""/>
        <dsp:cNvSpPr/>
      </dsp:nvSpPr>
      <dsp:spPr>
        <a:xfrm>
          <a:off x="3483996" y="3390836"/>
          <a:ext cx="668205" cy="91440"/>
        </a:xfrm>
        <a:custGeom>
          <a:avLst/>
          <a:gdLst/>
          <a:ahLst/>
          <a:cxnLst/>
          <a:rect l="0" t="0" r="0" b="0"/>
          <a:pathLst>
            <a:path>
              <a:moveTo>
                <a:pt x="0" y="45720"/>
              </a:moveTo>
              <a:lnTo>
                <a:pt x="66820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0628" y="3433059"/>
        <a:ext cx="34940" cy="6994"/>
      </dsp:txXfrm>
    </dsp:sp>
    <dsp:sp modelId="{19DC310A-5804-1846-99BA-AC78A583A687}">
      <dsp:nvSpPr>
        <dsp:cNvPr id="0" name=""/>
        <dsp:cNvSpPr/>
      </dsp:nvSpPr>
      <dsp:spPr>
        <a:xfrm>
          <a:off x="447512" y="2525071"/>
          <a:ext cx="3038283" cy="1822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a:t>Requires large </a:t>
          </a:r>
        </a:p>
        <a:p>
          <a:pPr marL="0" lvl="0" indent="0" algn="ctr" defTabSz="533400">
            <a:lnSpc>
              <a:spcPct val="90000"/>
            </a:lnSpc>
            <a:spcBef>
              <a:spcPct val="0"/>
            </a:spcBef>
            <a:spcAft>
              <a:spcPct val="35000"/>
            </a:spcAft>
            <a:buNone/>
            <a:defRPr cap="all"/>
          </a:pPr>
          <a:r>
            <a:rPr lang="fi-FI" sz="1200" kern="1200"/>
            <a:t>amounts of specific </a:t>
          </a:r>
        </a:p>
        <a:p>
          <a:pPr marL="0" lvl="0" indent="0" algn="ctr" defTabSz="533400">
            <a:lnSpc>
              <a:spcPct val="90000"/>
            </a:lnSpc>
            <a:spcBef>
              <a:spcPct val="0"/>
            </a:spcBef>
            <a:spcAft>
              <a:spcPct val="35000"/>
            </a:spcAft>
            <a:buNone/>
            <a:defRPr cap="all"/>
          </a:pPr>
          <a:r>
            <a:rPr lang="fi-FI" sz="1200" kern="1200"/>
            <a:t>data</a:t>
          </a:r>
          <a:r>
            <a:rPr lang="en-US" sz="1200" kern="1200"/>
            <a:t>​</a:t>
          </a:r>
        </a:p>
      </dsp:txBody>
      <dsp:txXfrm>
        <a:off x="447512" y="2525071"/>
        <a:ext cx="3038283" cy="1822970"/>
      </dsp:txXfrm>
    </dsp:sp>
    <dsp:sp modelId="{7D79FFC8-526F-C346-9134-748A3AC5E31F}">
      <dsp:nvSpPr>
        <dsp:cNvPr id="0" name=""/>
        <dsp:cNvSpPr/>
      </dsp:nvSpPr>
      <dsp:spPr>
        <a:xfrm>
          <a:off x="7221085" y="3390836"/>
          <a:ext cx="668205" cy="91440"/>
        </a:xfrm>
        <a:custGeom>
          <a:avLst/>
          <a:gdLst/>
          <a:ahLst/>
          <a:cxnLst/>
          <a:rect l="0" t="0" r="0" b="0"/>
          <a:pathLst>
            <a:path>
              <a:moveTo>
                <a:pt x="0" y="45720"/>
              </a:moveTo>
              <a:lnTo>
                <a:pt x="66820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7717" y="3433059"/>
        <a:ext cx="34940" cy="6994"/>
      </dsp:txXfrm>
    </dsp:sp>
    <dsp:sp modelId="{230E5387-D40A-F940-B408-E57D001B592E}">
      <dsp:nvSpPr>
        <dsp:cNvPr id="0" name=""/>
        <dsp:cNvSpPr/>
      </dsp:nvSpPr>
      <dsp:spPr>
        <a:xfrm>
          <a:off x="4184601" y="2525071"/>
          <a:ext cx="3038283" cy="18229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a:t>The result: </a:t>
          </a:r>
        </a:p>
        <a:p>
          <a:pPr marL="0" lvl="0" indent="0" algn="ctr" defTabSz="533400">
            <a:lnSpc>
              <a:spcPct val="90000"/>
            </a:lnSpc>
            <a:spcBef>
              <a:spcPct val="0"/>
            </a:spcBef>
            <a:spcAft>
              <a:spcPct val="35000"/>
            </a:spcAft>
            <a:buNone/>
            <a:defRPr cap="all"/>
          </a:pPr>
          <a:r>
            <a:rPr lang="fi-FI" sz="1200" kern="1200"/>
            <a:t>consumptions and </a:t>
          </a:r>
        </a:p>
        <a:p>
          <a:pPr marL="0" lvl="0" indent="0" algn="ctr" defTabSz="533400">
            <a:lnSpc>
              <a:spcPct val="90000"/>
            </a:lnSpc>
            <a:spcBef>
              <a:spcPct val="0"/>
            </a:spcBef>
            <a:spcAft>
              <a:spcPct val="35000"/>
            </a:spcAft>
            <a:buNone/>
            <a:defRPr cap="all"/>
          </a:pPr>
          <a:r>
            <a:rPr lang="fi-FI" sz="1200" kern="1200"/>
            <a:t>emissions reported in </a:t>
          </a:r>
        </a:p>
        <a:p>
          <a:pPr marL="0" lvl="0" indent="0" algn="ctr" defTabSz="533400">
            <a:lnSpc>
              <a:spcPct val="90000"/>
            </a:lnSpc>
            <a:spcBef>
              <a:spcPct val="0"/>
            </a:spcBef>
            <a:spcAft>
              <a:spcPct val="35000"/>
            </a:spcAft>
            <a:buNone/>
            <a:defRPr cap="all"/>
          </a:pPr>
          <a:r>
            <a:rPr lang="fi-FI" sz="1200" kern="1200"/>
            <a:t>any unit wanted/</a:t>
          </a:r>
        </a:p>
        <a:p>
          <a:pPr marL="0" lvl="0" indent="0" algn="ctr" defTabSz="533400">
            <a:lnSpc>
              <a:spcPct val="90000"/>
            </a:lnSpc>
            <a:spcBef>
              <a:spcPct val="0"/>
            </a:spcBef>
            <a:spcAft>
              <a:spcPct val="35000"/>
            </a:spcAft>
            <a:buNone/>
            <a:defRPr cap="all"/>
          </a:pPr>
          <a:r>
            <a:rPr lang="fi-FI" sz="1200" kern="1200"/>
            <a:t>necessary, e.g. 1000kg </a:t>
          </a:r>
        </a:p>
        <a:p>
          <a:pPr marL="0" lvl="0" indent="0" algn="ctr" defTabSz="533400">
            <a:lnSpc>
              <a:spcPct val="90000"/>
            </a:lnSpc>
            <a:spcBef>
              <a:spcPct val="0"/>
            </a:spcBef>
            <a:spcAft>
              <a:spcPct val="35000"/>
            </a:spcAft>
            <a:buNone/>
            <a:defRPr cap="all"/>
          </a:pPr>
          <a:r>
            <a:rPr lang="fi-FI" sz="1200" kern="1200"/>
            <a:t>of paper or one A4 </a:t>
          </a:r>
        </a:p>
        <a:p>
          <a:pPr marL="0" lvl="0" indent="0" algn="ctr" defTabSz="533400">
            <a:lnSpc>
              <a:spcPct val="90000"/>
            </a:lnSpc>
            <a:spcBef>
              <a:spcPct val="0"/>
            </a:spcBef>
            <a:spcAft>
              <a:spcPct val="35000"/>
            </a:spcAft>
            <a:buNone/>
            <a:defRPr cap="all"/>
          </a:pPr>
          <a:r>
            <a:rPr lang="fi-FI" sz="1200" kern="1200"/>
            <a:t>sheet​</a:t>
          </a:r>
          <a:endParaRPr lang="en-US" sz="1200" kern="1200"/>
        </a:p>
      </dsp:txBody>
      <dsp:txXfrm>
        <a:off x="4184601" y="2525071"/>
        <a:ext cx="3038283" cy="1822970"/>
      </dsp:txXfrm>
    </dsp:sp>
    <dsp:sp modelId="{5E06C903-3289-3649-BB05-D356D7B9E8EE}">
      <dsp:nvSpPr>
        <dsp:cNvPr id="0" name=""/>
        <dsp:cNvSpPr/>
      </dsp:nvSpPr>
      <dsp:spPr>
        <a:xfrm>
          <a:off x="7921690" y="2525071"/>
          <a:ext cx="3038283" cy="1822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878" tIns="156274" rIns="148878" bIns="156274" numCol="1" spcCol="1270" anchor="ctr" anchorCtr="0">
          <a:noAutofit/>
        </a:bodyPr>
        <a:lstStyle/>
        <a:p>
          <a:pPr marL="0" lvl="0" indent="0" algn="ctr" defTabSz="533400">
            <a:lnSpc>
              <a:spcPct val="90000"/>
            </a:lnSpc>
            <a:spcBef>
              <a:spcPct val="0"/>
            </a:spcBef>
            <a:spcAft>
              <a:spcPct val="35000"/>
            </a:spcAft>
            <a:buNone/>
            <a:defRPr cap="all"/>
          </a:pPr>
          <a:r>
            <a:rPr lang="fi-FI" sz="1200" kern="1200" dirty="0" err="1"/>
            <a:t>Special</a:t>
          </a:r>
          <a:r>
            <a:rPr lang="fi-FI" sz="1200" kern="1200" dirty="0"/>
            <a:t> </a:t>
          </a:r>
          <a:r>
            <a:rPr lang="fi-FI" sz="1200" kern="1200" dirty="0" err="1"/>
            <a:t>attention</a:t>
          </a:r>
          <a:r>
            <a:rPr lang="fi-FI" sz="1200" kern="1200" dirty="0"/>
            <a:t> </a:t>
          </a:r>
          <a:r>
            <a:rPr lang="fi-FI" sz="1200" kern="1200" dirty="0" err="1"/>
            <a:t>can</a:t>
          </a:r>
          <a:r>
            <a:rPr lang="fi-FI" sz="1200" kern="1200" dirty="0"/>
            <a:t> </a:t>
          </a:r>
        </a:p>
        <a:p>
          <a:pPr marL="0" lvl="0" indent="0" algn="ctr" defTabSz="533400">
            <a:lnSpc>
              <a:spcPct val="90000"/>
            </a:lnSpc>
            <a:spcBef>
              <a:spcPct val="0"/>
            </a:spcBef>
            <a:spcAft>
              <a:spcPct val="35000"/>
            </a:spcAft>
            <a:buNone/>
            <a:defRPr cap="all"/>
          </a:pPr>
          <a:r>
            <a:rPr lang="fi-FI" sz="1200" kern="1200" dirty="0" err="1"/>
            <a:t>be</a:t>
          </a:r>
          <a:r>
            <a:rPr lang="fi-FI" sz="1200" kern="1200" dirty="0"/>
            <a:t> </a:t>
          </a:r>
          <a:r>
            <a:rPr lang="fi-FI" sz="1200" kern="1200" dirty="0" err="1"/>
            <a:t>given</a:t>
          </a:r>
          <a:r>
            <a:rPr lang="fi-FI" sz="1200" kern="1200" dirty="0"/>
            <a:t> to </a:t>
          </a:r>
          <a:r>
            <a:rPr lang="fi-FI" sz="1200" kern="1200" dirty="0" err="1"/>
            <a:t>most</a:t>
          </a:r>
          <a:r>
            <a:rPr lang="fi-FI" sz="1200" kern="1200" dirty="0"/>
            <a:t> </a:t>
          </a:r>
        </a:p>
        <a:p>
          <a:pPr marL="0" lvl="0" indent="0" algn="ctr" defTabSz="533400">
            <a:lnSpc>
              <a:spcPct val="90000"/>
            </a:lnSpc>
            <a:spcBef>
              <a:spcPct val="0"/>
            </a:spcBef>
            <a:spcAft>
              <a:spcPct val="35000"/>
            </a:spcAft>
            <a:buNone/>
            <a:defRPr cap="all"/>
          </a:pPr>
          <a:r>
            <a:rPr lang="fi-FI" sz="1200" kern="1200" dirty="0" err="1"/>
            <a:t>important</a:t>
          </a:r>
          <a:r>
            <a:rPr lang="fi-FI" sz="1200" kern="1200" dirty="0"/>
            <a:t> </a:t>
          </a:r>
          <a:r>
            <a:rPr lang="fi-FI" sz="1200" kern="1200" dirty="0" err="1"/>
            <a:t>topics</a:t>
          </a:r>
          <a:r>
            <a:rPr lang="fi-FI" sz="1200" kern="1200" dirty="0"/>
            <a:t>, </a:t>
          </a:r>
          <a:r>
            <a:rPr lang="fi-FI" sz="1200" kern="1200" dirty="0" err="1"/>
            <a:t>e.g</a:t>
          </a:r>
          <a:r>
            <a:rPr lang="fi-FI" sz="1200" kern="1200" dirty="0"/>
            <a:t>. </a:t>
          </a:r>
        </a:p>
        <a:p>
          <a:pPr marL="0" lvl="0" indent="0" algn="ctr" defTabSz="533400">
            <a:lnSpc>
              <a:spcPct val="90000"/>
            </a:lnSpc>
            <a:spcBef>
              <a:spcPct val="0"/>
            </a:spcBef>
            <a:spcAft>
              <a:spcPct val="35000"/>
            </a:spcAft>
            <a:buNone/>
            <a:defRPr cap="all"/>
          </a:pPr>
          <a:r>
            <a:rPr lang="fi-FI" sz="1200" kern="1200" dirty="0" err="1"/>
            <a:t>carbon</a:t>
          </a:r>
          <a:r>
            <a:rPr lang="fi-FI" sz="1200" kern="1200" dirty="0"/>
            <a:t> </a:t>
          </a:r>
          <a:r>
            <a:rPr lang="fi-FI" sz="1200" kern="1200" dirty="0" err="1"/>
            <a:t>emissions</a:t>
          </a:r>
          <a:r>
            <a:rPr lang="fi-FI" sz="1200" kern="1200" dirty="0"/>
            <a:t>, </a:t>
          </a:r>
        </a:p>
        <a:p>
          <a:pPr marL="0" lvl="0" indent="0" algn="ctr" defTabSz="533400">
            <a:lnSpc>
              <a:spcPct val="90000"/>
            </a:lnSpc>
            <a:spcBef>
              <a:spcPct val="0"/>
            </a:spcBef>
            <a:spcAft>
              <a:spcPct val="35000"/>
            </a:spcAft>
            <a:buNone/>
            <a:defRPr cap="all"/>
          </a:pPr>
          <a:r>
            <a:rPr lang="fi-FI" sz="1200" kern="1200" dirty="0" err="1"/>
            <a:t>energy</a:t>
          </a:r>
          <a:r>
            <a:rPr lang="fi-FI" sz="1200" kern="1200" dirty="0"/>
            <a:t> </a:t>
          </a:r>
          <a:r>
            <a:rPr lang="fi-FI" sz="1200" kern="1200" dirty="0" err="1"/>
            <a:t>consumption</a:t>
          </a:r>
          <a:r>
            <a:rPr lang="fi-FI" sz="1200" kern="1200" dirty="0"/>
            <a:t>, </a:t>
          </a:r>
        </a:p>
        <a:p>
          <a:pPr marL="0" lvl="0" indent="0" algn="ctr" defTabSz="533400">
            <a:lnSpc>
              <a:spcPct val="90000"/>
            </a:lnSpc>
            <a:spcBef>
              <a:spcPct val="0"/>
            </a:spcBef>
            <a:spcAft>
              <a:spcPct val="35000"/>
            </a:spcAft>
            <a:buNone/>
            <a:defRPr cap="all"/>
          </a:pPr>
          <a:r>
            <a:rPr lang="fi-FI" sz="1200" kern="1200" dirty="0" err="1"/>
            <a:t>water</a:t>
          </a:r>
          <a:r>
            <a:rPr lang="fi-FI" sz="1200" kern="1200" dirty="0"/>
            <a:t>…</a:t>
          </a:r>
          <a:endParaRPr lang="en-US" sz="1200" kern="1200" dirty="0"/>
        </a:p>
      </dsp:txBody>
      <dsp:txXfrm>
        <a:off x="7921690" y="2525071"/>
        <a:ext cx="3038283" cy="18229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30.9.2020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6609CB-CAF6-4571-BA04-25E12737EAA4}" type="slidenum">
              <a:rPr lang="fi-FI" smtClean="0"/>
              <a:t>10</a:t>
            </a:fld>
            <a:endParaRPr lang="fi-FI"/>
          </a:p>
        </p:txBody>
      </p:sp>
    </p:spTree>
    <p:extLst>
      <p:ext uri="{BB962C8B-B14F-4D97-AF65-F5344CB8AC3E}">
        <p14:creationId xmlns:p14="http://schemas.microsoft.com/office/powerpoint/2010/main" val="179967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6609CB-CAF6-4571-BA04-25E12737EAA4}" type="slidenum">
              <a:rPr lang="fi-FI" smtClean="0"/>
              <a:t>17</a:t>
            </a:fld>
            <a:endParaRPr lang="fi-FI"/>
          </a:p>
        </p:txBody>
      </p:sp>
    </p:spTree>
    <p:extLst>
      <p:ext uri="{BB962C8B-B14F-4D97-AF65-F5344CB8AC3E}">
        <p14:creationId xmlns:p14="http://schemas.microsoft.com/office/powerpoint/2010/main" val="569936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30.9.2020</a:t>
            </a:fld>
            <a:endParaRPr lang="fi-FI"/>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30.9.2020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buddhajeans.com/encyclopedia/life-cycle-assessment-lca-diagram/" TargetMode="Externa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time_continue=1&amp;v=P8kzfsZKJp4&amp;feature=emb_logo" TargetMode="External"/><Relationship Id="rId1" Type="http://schemas.openxmlformats.org/officeDocument/2006/relationships/slideLayout" Target="../slideLayouts/slideLayout5.xml"/><Relationship Id="rId4" Type="http://schemas.openxmlformats.org/officeDocument/2006/relationships/hyperlink" Target="https://pixabay.com/en/target-crosshair-bullet-openings-33502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nwis.org/britishcolumbia/2016/11/15/life-cycle-assessment-when-and-why-it-should-be-used/"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time_continue=2&amp;v=FJIU-Ho0jyQ&amp;feature=emb_logo" TargetMode="External"/><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hyperlink" Target="https://en.wikipedia.org/wiki/Complex_system"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hyperlink" Target="https://www.youtube.com/watch?v=CEPrIwV5LyM&amp;feature=emb_log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18888" y="1243584"/>
            <a:ext cx="6108192" cy="4315968"/>
          </a:xfrm>
        </p:spPr>
        <p:txBody>
          <a:bodyPr anchor="ctr">
            <a:normAutofit/>
          </a:bodyPr>
          <a:lstStyle/>
          <a:p>
            <a:pPr algn="l"/>
            <a:r>
              <a:rPr lang="fi-FI" sz="4500" b="1" dirty="0">
                <a:latin typeface="+mj-lt"/>
              </a:rPr>
              <a:t>Life </a:t>
            </a:r>
            <a:r>
              <a:rPr lang="fi-FI" sz="4500" b="1" dirty="0" err="1">
                <a:latin typeface="+mj-lt"/>
              </a:rPr>
              <a:t>Cycle</a:t>
            </a:r>
            <a:r>
              <a:rPr lang="fi-FI" sz="4500" b="1" dirty="0">
                <a:latin typeface="+mj-lt"/>
              </a:rPr>
              <a:t> </a:t>
            </a:r>
            <a:r>
              <a:rPr lang="fi-FI" sz="4500" b="1" dirty="0" err="1">
                <a:latin typeface="+mj-lt"/>
              </a:rPr>
              <a:t>Assessment</a:t>
            </a:r>
            <a:r>
              <a:rPr lang="fi-FI" sz="4500" b="1" dirty="0">
                <a:latin typeface="+mj-lt"/>
              </a:rPr>
              <a:t> </a:t>
            </a:r>
            <a:br>
              <a:rPr lang="fi-FI" sz="4500" b="1" dirty="0">
                <a:latin typeface="+mj-lt"/>
              </a:rPr>
            </a:br>
            <a:r>
              <a:rPr lang="fi-FI" sz="4500" b="1" dirty="0">
                <a:latin typeface="+mj-lt"/>
              </a:rPr>
              <a:t>(LCA)</a:t>
            </a:r>
            <a:endParaRPr lang="fi-FI" sz="4500" dirty="0">
              <a:latin typeface="+mj-lt"/>
            </a:endParaRPr>
          </a:p>
        </p:txBody>
      </p:sp>
      <p:sp>
        <p:nvSpPr>
          <p:cNvPr id="3" name="Alaotsikko 2"/>
          <p:cNvSpPr>
            <a:spLocks noGrp="1"/>
          </p:cNvSpPr>
          <p:nvPr>
            <p:ph type="subTitle" idx="1"/>
          </p:nvPr>
        </p:nvSpPr>
        <p:spPr>
          <a:xfrm>
            <a:off x="1264920" y="1243584"/>
            <a:ext cx="3060192" cy="4315968"/>
          </a:xfrm>
        </p:spPr>
        <p:txBody>
          <a:bodyPr anchor="ctr">
            <a:normAutofit/>
          </a:bodyPr>
          <a:lstStyle/>
          <a:p>
            <a:pPr algn="r"/>
            <a:r>
              <a:rPr lang="fi-FI" dirty="0">
                <a:latin typeface="+mj-lt"/>
              </a:rPr>
              <a:t>Nina Kokkonen</a:t>
            </a:r>
          </a:p>
          <a:p>
            <a:pPr algn="r"/>
            <a:r>
              <a:rPr lang="fi-FI" dirty="0">
                <a:latin typeface="+mj-lt"/>
              </a:rPr>
              <a:t>Häme </a:t>
            </a:r>
            <a:r>
              <a:rPr lang="fi-FI" dirty="0" err="1">
                <a:latin typeface="+mj-lt"/>
              </a:rPr>
              <a:t>University</a:t>
            </a:r>
            <a:r>
              <a:rPr lang="fi-FI" dirty="0">
                <a:latin typeface="+mj-lt"/>
              </a:rPr>
              <a:t> of </a:t>
            </a:r>
            <a:r>
              <a:rPr lang="fi-FI" dirty="0" err="1">
                <a:latin typeface="+mj-lt"/>
              </a:rPr>
              <a:t>Applied</a:t>
            </a:r>
            <a:r>
              <a:rPr lang="fi-FI" dirty="0">
                <a:latin typeface="+mj-lt"/>
              </a:rPr>
              <a:t> Sciences</a:t>
            </a:r>
          </a:p>
        </p:txBody>
      </p:sp>
      <p:sp>
        <p:nvSpPr>
          <p:cNvPr id="4" name="Päivämäärän paikkamerkki 3"/>
          <p:cNvSpPr>
            <a:spLocks noGrp="1"/>
          </p:cNvSpPr>
          <p:nvPr>
            <p:ph type="dt" sz="half" idx="10"/>
          </p:nvPr>
        </p:nvSpPr>
        <p:spPr>
          <a:xfrm>
            <a:off x="804672" y="320040"/>
            <a:ext cx="3657600" cy="320040"/>
          </a:xfrm>
        </p:spPr>
        <p:txBody>
          <a:bodyPr>
            <a:normAutofit/>
          </a:bodyPr>
          <a:lstStyle/>
          <a:p>
            <a:pPr>
              <a:spcAft>
                <a:spcPts val="600"/>
              </a:spcAft>
            </a:pPr>
            <a:fld id="{60FEDBEC-BDFD-41C9-A00C-68FA1EF50EC5}" type="datetime1">
              <a:rPr lang="fi-FI" smtClean="0"/>
              <a:pPr>
                <a:spcAft>
                  <a:spcPts val="600"/>
                </a:spcAft>
              </a:pPr>
              <a:t>30.9.2020</a:t>
            </a:fld>
            <a:endParaRPr lang="fi-FI"/>
          </a:p>
        </p:txBody>
      </p:sp>
      <p:sp>
        <p:nvSpPr>
          <p:cNvPr id="32" name="Isosceles Triangle 24">
            <a:extLst>
              <a:ext uri="{FF2B5EF4-FFF2-40B4-BE49-F238E27FC236}">
                <a16:creationId xmlns:a16="http://schemas.microsoft.com/office/drawing/2014/main" id="{B92BC7C0-A940-4440-B488-A169EE6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9289"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latunnisteen paikkamerkki 4"/>
          <p:cNvSpPr>
            <a:spLocks noGrp="1"/>
          </p:cNvSpPr>
          <p:nvPr>
            <p:ph type="ftr" sz="quarter" idx="11"/>
          </p:nvPr>
        </p:nvSpPr>
        <p:spPr>
          <a:xfrm>
            <a:off x="801624" y="6199632"/>
            <a:ext cx="10588752" cy="320040"/>
          </a:xfrm>
        </p:spPr>
        <p:txBody>
          <a:bodyPr>
            <a:normAutofit/>
          </a:bodyPr>
          <a:lstStyle/>
          <a:p>
            <a:pPr>
              <a:spcAft>
                <a:spcPts val="600"/>
              </a:spcAft>
            </a:pPr>
            <a:r>
              <a:rPr lang="fi-FI"/>
              <a:t>kiertotalousamk.fi</a:t>
            </a:r>
          </a:p>
        </p:txBody>
      </p:sp>
      <p:pic>
        <p:nvPicPr>
          <p:cNvPr id="7" name="Kuva 6">
            <a:extLst>
              <a:ext uri="{FF2B5EF4-FFF2-40B4-BE49-F238E27FC236}">
                <a16:creationId xmlns:a16="http://schemas.microsoft.com/office/drawing/2014/main" id="{A4843E66-A70C-49A2-A3E1-D81D66A5DBA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48418" y="5849429"/>
            <a:ext cx="4286250" cy="700405"/>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Otsikko 1">
            <a:extLst>
              <a:ext uri="{FF2B5EF4-FFF2-40B4-BE49-F238E27FC236}">
                <a16:creationId xmlns:a16="http://schemas.microsoft.com/office/drawing/2014/main" id="{EAFF61B6-87C4-2A42-9409-B2730548A9A0}"/>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latin typeface="+mj-lt"/>
                <a:ea typeface="+mj-ea"/>
                <a:cs typeface="+mj-cs"/>
              </a:rPr>
              <a:t>Why life cycle approach?</a:t>
            </a:r>
          </a:p>
        </p:txBody>
      </p:sp>
      <p:sp>
        <p:nvSpPr>
          <p:cNvPr id="3" name="Sisällön paikkamerkki 2">
            <a:extLst>
              <a:ext uri="{FF2B5EF4-FFF2-40B4-BE49-F238E27FC236}">
                <a16:creationId xmlns:a16="http://schemas.microsoft.com/office/drawing/2014/main" id="{335695FE-7AA3-0747-BB7D-5E4EC453FB46}"/>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pPr fontAlgn="base"/>
            <a:r>
              <a:rPr lang="en-US" sz="1900">
                <a:solidFill>
                  <a:srgbClr val="000000"/>
                </a:solidFill>
              </a:rPr>
              <a:t>Enables the minimization of the overall environmental impacts ​</a:t>
            </a:r>
          </a:p>
          <a:p>
            <a:pPr fontAlgn="base"/>
            <a:r>
              <a:rPr lang="en-US" sz="1900">
                <a:solidFill>
                  <a:srgbClr val="000000"/>
                </a:solidFill>
              </a:rPr>
              <a:t>Systematically made overview ​</a:t>
            </a:r>
          </a:p>
          <a:p>
            <a:pPr marL="0" fontAlgn="base"/>
            <a:r>
              <a:rPr lang="en-US" sz="1900">
                <a:solidFill>
                  <a:srgbClr val="000000"/>
                </a:solidFill>
                <a:sym typeface="Wingdings" pitchFamily="2" charset="2"/>
              </a:rPr>
              <a:t></a:t>
            </a:r>
            <a:r>
              <a:rPr lang="en-US" sz="1900">
                <a:solidFill>
                  <a:srgbClr val="000000"/>
                </a:solidFill>
              </a:rPr>
              <a:t>Recognize and avoid risks of shifting the potential burdens ​</a:t>
            </a:r>
          </a:p>
          <a:p>
            <a:pPr lvl="1" fontAlgn="base"/>
            <a:r>
              <a:rPr lang="en-US" sz="1900">
                <a:solidFill>
                  <a:srgbClr val="000000"/>
                </a:solidFill>
              </a:rPr>
              <a:t>between different life cycle stages or individual processes​</a:t>
            </a:r>
          </a:p>
          <a:p>
            <a:pPr lvl="1" fontAlgn="base"/>
            <a:r>
              <a:rPr lang="en-US" sz="1900">
                <a:solidFill>
                  <a:srgbClr val="000000"/>
                </a:solidFill>
              </a:rPr>
              <a:t>between different environmental impacts​</a:t>
            </a:r>
          </a:p>
          <a:p>
            <a:pPr fontAlgn="base"/>
            <a:r>
              <a:rPr lang="en-US" sz="1900">
                <a:solidFill>
                  <a:srgbClr val="000000"/>
                </a:solidFill>
              </a:rPr>
              <a:t>Sustainability of a product can be​ ensured already in the product ​development phase (= Eco Design)</a:t>
            </a:r>
          </a:p>
          <a:p>
            <a:endParaRPr lang="en-US" sz="1900">
              <a:solidFill>
                <a:srgbClr val="000000"/>
              </a:solidFill>
            </a:endParaRPr>
          </a:p>
        </p:txBody>
      </p:sp>
      <p:sp>
        <p:nvSpPr>
          <p:cNvPr id="5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Sisällön paikkamerkki 32" descr="Kuva, joka sisältää kohteen laite&#10;&#10;Kuvaus luotu automaattisesti">
            <a:extLst>
              <a:ext uri="{FF2B5EF4-FFF2-40B4-BE49-F238E27FC236}">
                <a16:creationId xmlns:a16="http://schemas.microsoft.com/office/drawing/2014/main" id="{9F843DFB-D76D-FE4A-8171-8D3CE4AFF2FA}"/>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079" r="15747"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Alatunnisteen paikkamerkki 4">
            <a:extLst>
              <a:ext uri="{FF2B5EF4-FFF2-40B4-BE49-F238E27FC236}">
                <a16:creationId xmlns:a16="http://schemas.microsoft.com/office/drawing/2014/main" id="{BD81FD85-20F0-214C-A734-49A3ADE724A7}"/>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kiertotalousamk.fi</a:t>
            </a:r>
          </a:p>
        </p:txBody>
      </p:sp>
    </p:spTree>
    <p:extLst>
      <p:ext uri="{BB962C8B-B14F-4D97-AF65-F5344CB8AC3E}">
        <p14:creationId xmlns:p14="http://schemas.microsoft.com/office/powerpoint/2010/main" val="397642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F29C0A-DB83-8B49-8C21-9CEEB03AFFE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mj-lt"/>
                <a:ea typeface="+mj-ea"/>
                <a:cs typeface="+mj-cs"/>
              </a:rPr>
              <a:t>Principles of life cycle assessment</a:t>
            </a:r>
          </a:p>
        </p:txBody>
      </p:sp>
      <p:sp>
        <p:nvSpPr>
          <p:cNvPr id="3" name="Sisällön paikkamerkki 2">
            <a:extLst>
              <a:ext uri="{FF2B5EF4-FFF2-40B4-BE49-F238E27FC236}">
                <a16:creationId xmlns:a16="http://schemas.microsoft.com/office/drawing/2014/main" id="{966FFE43-2F57-024C-A7EA-27D533EE3552}"/>
              </a:ext>
            </a:extLst>
          </p:cNvPr>
          <p:cNvSpPr>
            <a:spLocks noGrp="1"/>
          </p:cNvSpPr>
          <p:nvPr>
            <p:ph sz="half" idx="1"/>
          </p:nvPr>
        </p:nvSpPr>
        <p:spPr>
          <a:xfrm>
            <a:off x="983343" y="1690688"/>
            <a:ext cx="5519057" cy="4351338"/>
          </a:xfrm>
        </p:spPr>
        <p:txBody>
          <a:bodyPr vert="horz" lIns="91440" tIns="45720" rIns="91440" bIns="45720" rtlCol="0">
            <a:normAutofit/>
          </a:bodyPr>
          <a:lstStyle/>
          <a:p>
            <a:pPr indent="-228600" fontAlgn="base"/>
            <a:r>
              <a:rPr lang="en-US" sz="2400" dirty="0"/>
              <a:t>The goal is to calculate the environmental impact created during product’s life cycle</a:t>
            </a:r>
          </a:p>
          <a:p>
            <a:pPr indent="-228600" fontAlgn="base"/>
            <a:r>
              <a:rPr lang="en-US" sz="2400" dirty="0"/>
              <a:t>Four phases​</a:t>
            </a:r>
          </a:p>
          <a:p>
            <a:pPr lvl="1" fontAlgn="base"/>
            <a:r>
              <a:rPr lang="en-US" dirty="0"/>
              <a:t>Goal and scope definition​</a:t>
            </a:r>
          </a:p>
          <a:p>
            <a:pPr lvl="1" fontAlgn="base"/>
            <a:r>
              <a:rPr lang="en-US" dirty="0"/>
              <a:t>Life cycle inventory (LCI)​</a:t>
            </a:r>
          </a:p>
          <a:p>
            <a:pPr lvl="1" fontAlgn="base"/>
            <a:r>
              <a:rPr lang="en-US" dirty="0"/>
              <a:t>Life cycle impact assessment (LCIA)​</a:t>
            </a:r>
          </a:p>
          <a:p>
            <a:pPr lvl="1" fontAlgn="base"/>
            <a:r>
              <a:rPr lang="en-US" dirty="0"/>
              <a:t>Interpretation​</a:t>
            </a:r>
          </a:p>
          <a:p>
            <a:pPr indent="-228600" fontAlgn="base"/>
            <a:r>
              <a:rPr lang="en-US" sz="2400" dirty="0"/>
              <a:t>BASED ON LCA-standards​</a:t>
            </a:r>
          </a:p>
          <a:p>
            <a:pPr lvl="1" fontAlgn="base"/>
            <a:r>
              <a:rPr lang="en-US" dirty="0"/>
              <a:t>ISO 14040​</a:t>
            </a:r>
          </a:p>
          <a:p>
            <a:pPr lvl="1" fontAlgn="base"/>
            <a:r>
              <a:rPr lang="en-US" dirty="0"/>
              <a:t>ISO 14044</a:t>
            </a:r>
          </a:p>
          <a:p>
            <a:pPr indent="-228600"/>
            <a:endParaRPr lang="en-US" sz="2000" dirty="0"/>
          </a:p>
        </p:txBody>
      </p:sp>
      <p:sp>
        <p:nvSpPr>
          <p:cNvPr id="5" name="Alatunnisteen paikkamerkki 4">
            <a:extLst>
              <a:ext uri="{FF2B5EF4-FFF2-40B4-BE49-F238E27FC236}">
                <a16:creationId xmlns:a16="http://schemas.microsoft.com/office/drawing/2014/main" id="{C4CB2652-632E-0F40-9F9E-51AD2A1857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kiertotalousamk.fi</a:t>
            </a:r>
          </a:p>
        </p:txBody>
      </p:sp>
      <p:pic>
        <p:nvPicPr>
          <p:cNvPr id="4098" name="Picture 2" descr="/var/folders/n2/_tfr8y9s03b245wc0rh0kzvh0000gn/T/com.microsoft.Powerpoint/WebArchiveCopyPasteTempFiles/mgQAAAABJRU5ErkJggg==">
            <a:extLst>
              <a:ext uri="{FF2B5EF4-FFF2-40B4-BE49-F238E27FC236}">
                <a16:creationId xmlns:a16="http://schemas.microsoft.com/office/drawing/2014/main" id="{980797DF-F019-6449-A524-5E80E9B4A6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6918" y="1690688"/>
            <a:ext cx="3774281" cy="423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9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FC883B-0F51-ED4D-9465-2E617CC7C1E5}"/>
              </a:ext>
            </a:extLst>
          </p:cNvPr>
          <p:cNvSpPr>
            <a:spLocks noGrp="1"/>
          </p:cNvSpPr>
          <p:nvPr>
            <p:ph type="title"/>
          </p:nvPr>
        </p:nvSpPr>
        <p:spPr/>
        <p:txBody>
          <a:bodyPr/>
          <a:lstStyle/>
          <a:p>
            <a:r>
              <a:rPr lang="fi-FI" dirty="0">
                <a:latin typeface="+mj-lt"/>
              </a:rPr>
              <a:t>LCA-</a:t>
            </a:r>
            <a:r>
              <a:rPr lang="fi-FI" dirty="0" err="1">
                <a:latin typeface="+mj-lt"/>
              </a:rPr>
              <a:t>standards</a:t>
            </a:r>
            <a:r>
              <a:rPr lang="fi-FI" dirty="0">
                <a:latin typeface="+mj-lt"/>
              </a:rPr>
              <a:t>:  ISO 14040 : 2006</a:t>
            </a:r>
          </a:p>
        </p:txBody>
      </p:sp>
      <p:sp>
        <p:nvSpPr>
          <p:cNvPr id="3" name="Sisällön paikkamerkki 2">
            <a:extLst>
              <a:ext uri="{FF2B5EF4-FFF2-40B4-BE49-F238E27FC236}">
                <a16:creationId xmlns:a16="http://schemas.microsoft.com/office/drawing/2014/main" id="{68B96876-69ED-D74C-866F-0072AF56E58B}"/>
              </a:ext>
            </a:extLst>
          </p:cNvPr>
          <p:cNvSpPr>
            <a:spLocks noGrp="1"/>
          </p:cNvSpPr>
          <p:nvPr>
            <p:ph idx="1"/>
          </p:nvPr>
        </p:nvSpPr>
        <p:spPr/>
        <p:txBody>
          <a:bodyPr>
            <a:noAutofit/>
          </a:bodyPr>
          <a:lstStyle/>
          <a:p>
            <a:pPr fontAlgn="base"/>
            <a:r>
              <a:rPr lang="en-US" sz="2400"/>
              <a:t>Includes definition of ​</a:t>
            </a:r>
          </a:p>
          <a:p>
            <a:pPr lvl="1" fontAlgn="base"/>
            <a:r>
              <a:rPr lang="en-US" sz="2000"/>
              <a:t>the phases of LCA​</a:t>
            </a:r>
          </a:p>
          <a:p>
            <a:pPr lvl="1" fontAlgn="base"/>
            <a:r>
              <a:rPr lang="en-US" sz="2000"/>
              <a:t>the relationship between the LCA phases​</a:t>
            </a:r>
          </a:p>
          <a:p>
            <a:pPr lvl="1" fontAlgn="base"/>
            <a:r>
              <a:rPr lang="en-US" sz="2000"/>
              <a:t>limitations​</a:t>
            </a:r>
          </a:p>
          <a:p>
            <a:pPr lvl="1" fontAlgn="base"/>
            <a:r>
              <a:rPr lang="en-US" sz="2000"/>
              <a:t>conditions for use of value choices and optional elements​</a:t>
            </a:r>
          </a:p>
          <a:p>
            <a:pPr lvl="1" fontAlgn="base"/>
            <a:r>
              <a:rPr lang="en-US" sz="2000"/>
              <a:t>reporting and critical review​</a:t>
            </a:r>
          </a:p>
          <a:p>
            <a:pPr fontAlgn="base"/>
            <a:r>
              <a:rPr lang="en-US" sz="2400"/>
              <a:t>It does not describe the LCA technique in detail, nor does it specify methodologies for the individual phases of the LCA​</a:t>
            </a:r>
          </a:p>
          <a:p>
            <a:pPr fontAlgn="base"/>
            <a:r>
              <a:rPr lang="en-US" sz="2400"/>
              <a:t>The intended application of LCA or LCI results is considered during definition of the goal and scope, but the application itself is outside the scope of this International Standard</a:t>
            </a:r>
          </a:p>
        </p:txBody>
      </p:sp>
      <p:sp>
        <p:nvSpPr>
          <p:cNvPr id="4" name="Alatunnisteen paikkamerkki 3">
            <a:extLst>
              <a:ext uri="{FF2B5EF4-FFF2-40B4-BE49-F238E27FC236}">
                <a16:creationId xmlns:a16="http://schemas.microsoft.com/office/drawing/2014/main" id="{179F905E-21E7-464B-9C7C-3BBCE56D3E6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81709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F7EFF9-F34E-F845-B263-0C32DA8193C1}"/>
              </a:ext>
            </a:extLst>
          </p:cNvPr>
          <p:cNvSpPr>
            <a:spLocks noGrp="1"/>
          </p:cNvSpPr>
          <p:nvPr>
            <p:ph type="title"/>
          </p:nvPr>
        </p:nvSpPr>
        <p:spPr/>
        <p:txBody>
          <a:bodyPr/>
          <a:lstStyle/>
          <a:p>
            <a:r>
              <a:rPr lang="fi-FI" dirty="0">
                <a:latin typeface="+mj-lt"/>
              </a:rPr>
              <a:t>LCA-</a:t>
            </a:r>
            <a:r>
              <a:rPr lang="fi-FI" dirty="0" err="1">
                <a:latin typeface="+mj-lt"/>
              </a:rPr>
              <a:t>standards</a:t>
            </a:r>
            <a:r>
              <a:rPr lang="fi-FI" dirty="0">
                <a:latin typeface="+mj-lt"/>
              </a:rPr>
              <a:t>:  ISO 14044:2006</a:t>
            </a:r>
          </a:p>
        </p:txBody>
      </p:sp>
      <p:sp>
        <p:nvSpPr>
          <p:cNvPr id="3" name="Sisällön paikkamerkki 2">
            <a:extLst>
              <a:ext uri="{FF2B5EF4-FFF2-40B4-BE49-F238E27FC236}">
                <a16:creationId xmlns:a16="http://schemas.microsoft.com/office/drawing/2014/main" id="{22DD28D2-3D19-3E4C-808C-AF221FBC7F4A}"/>
              </a:ext>
            </a:extLst>
          </p:cNvPr>
          <p:cNvSpPr>
            <a:spLocks noGrp="1"/>
          </p:cNvSpPr>
          <p:nvPr>
            <p:ph idx="1"/>
          </p:nvPr>
        </p:nvSpPr>
        <p:spPr/>
        <p:txBody>
          <a:bodyPr>
            <a:normAutofit/>
          </a:bodyPr>
          <a:lstStyle/>
          <a:p>
            <a:pPr fontAlgn="base"/>
            <a:r>
              <a:rPr lang="en-US" sz="2400"/>
              <a:t>Requirements and guidelines (ISO 14044:2006)​</a:t>
            </a:r>
          </a:p>
          <a:p>
            <a:pPr fontAlgn="base"/>
            <a:r>
              <a:rPr lang="en-US" sz="2400"/>
              <a:t>Specifies requirements and provides guidelines for life cycle assessment (LCA) including: ​</a:t>
            </a:r>
          </a:p>
          <a:p>
            <a:pPr lvl="1" fontAlgn="base"/>
            <a:r>
              <a:rPr lang="en-US" sz="2000"/>
              <a:t>definition of the phases of LCA​</a:t>
            </a:r>
          </a:p>
          <a:p>
            <a:pPr lvl="1" fontAlgn="base"/>
            <a:r>
              <a:rPr lang="en-US" sz="2000"/>
              <a:t>relationship between the LCA phases, and ​</a:t>
            </a:r>
          </a:p>
          <a:p>
            <a:pPr lvl="1" fontAlgn="base"/>
            <a:r>
              <a:rPr lang="en-US" sz="2000"/>
              <a:t>limitations of the LCA​</a:t>
            </a:r>
          </a:p>
          <a:p>
            <a:pPr lvl="1" fontAlgn="base"/>
            <a:r>
              <a:rPr lang="en-US" sz="2000"/>
              <a:t>conditions for use of value choices and optional elements​</a:t>
            </a:r>
          </a:p>
          <a:p>
            <a:pPr lvl="1" fontAlgn="base"/>
            <a:r>
              <a:rPr lang="en-US" sz="2000"/>
              <a:t>reporting and critical review of the LCA​</a:t>
            </a:r>
          </a:p>
          <a:p>
            <a:pPr fontAlgn="base"/>
            <a:r>
              <a:rPr lang="en-US" sz="2400"/>
              <a:t>Covers life cycle assessment (LCA) studies and life cycle inventory (LCI) studies</a:t>
            </a:r>
          </a:p>
          <a:p>
            <a:pPr marL="0" indent="0">
              <a:buNone/>
            </a:pPr>
            <a:endParaRPr lang="fi-FI"/>
          </a:p>
        </p:txBody>
      </p:sp>
      <p:sp>
        <p:nvSpPr>
          <p:cNvPr id="4" name="Alatunnisteen paikkamerkki 3">
            <a:extLst>
              <a:ext uri="{FF2B5EF4-FFF2-40B4-BE49-F238E27FC236}">
                <a16:creationId xmlns:a16="http://schemas.microsoft.com/office/drawing/2014/main" id="{0EF2B0D8-5E69-B747-9892-C649D98517F4}"/>
              </a:ext>
            </a:extLst>
          </p:cNvPr>
          <p:cNvSpPr>
            <a:spLocks noGrp="1"/>
          </p:cNvSpPr>
          <p:nvPr>
            <p:ph type="ftr" sz="quarter" idx="11"/>
          </p:nvPr>
        </p:nvSpPr>
        <p:spPr/>
        <p:txBody>
          <a:bodyPr/>
          <a:lstStyle/>
          <a:p>
            <a:r>
              <a:rPr lang="fi-FI" err="1"/>
              <a:t>kiertotalousamk.fi</a:t>
            </a:r>
            <a:endParaRPr lang="fi-FI"/>
          </a:p>
        </p:txBody>
      </p:sp>
    </p:spTree>
    <p:extLst>
      <p:ext uri="{BB962C8B-B14F-4D97-AF65-F5344CB8AC3E}">
        <p14:creationId xmlns:p14="http://schemas.microsoft.com/office/powerpoint/2010/main" val="329788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Sisällön paikkamerkki 9">
            <a:extLst>
              <a:ext uri="{FF2B5EF4-FFF2-40B4-BE49-F238E27FC236}">
                <a16:creationId xmlns:a16="http://schemas.microsoft.com/office/drawing/2014/main" id="{B2987173-B1AF-4F48-9F73-BE9DA670AD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Alatunnisteen paikkamerkki 3">
            <a:extLst>
              <a:ext uri="{FF2B5EF4-FFF2-40B4-BE49-F238E27FC236}">
                <a16:creationId xmlns:a16="http://schemas.microsoft.com/office/drawing/2014/main" id="{E01C57D2-3A7C-6C4D-BA64-35B9E59AA1D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kiertotalousamk.fi</a:t>
            </a:r>
          </a:p>
        </p:txBody>
      </p:sp>
      <p:sp>
        <p:nvSpPr>
          <p:cNvPr id="11" name="Tekstiruutu 10">
            <a:extLst>
              <a:ext uri="{FF2B5EF4-FFF2-40B4-BE49-F238E27FC236}">
                <a16:creationId xmlns:a16="http://schemas.microsoft.com/office/drawing/2014/main" id="{97F950E9-8D10-704F-82B9-4869A104681D}"/>
              </a:ext>
            </a:extLst>
          </p:cNvPr>
          <p:cNvSpPr txBox="1"/>
          <p:nvPr/>
        </p:nvSpPr>
        <p:spPr>
          <a:xfrm>
            <a:off x="2612450" y="257162"/>
            <a:ext cx="6967100" cy="461665"/>
          </a:xfrm>
          <a:prstGeom prst="rect">
            <a:avLst/>
          </a:prstGeom>
          <a:noFill/>
        </p:spPr>
        <p:txBody>
          <a:bodyPr wrap="none" rtlCol="0">
            <a:spAutoFit/>
          </a:bodyPr>
          <a:lstStyle/>
          <a:p>
            <a:r>
              <a:rPr lang="fi-FI" sz="2400" dirty="0">
                <a:latin typeface="+mj-lt"/>
              </a:rPr>
              <a:t>CASE EXAMPLE </a:t>
            </a:r>
            <a:r>
              <a:rPr lang="fi-FI" sz="2400" dirty="0" err="1">
                <a:latin typeface="+mj-lt"/>
              </a:rPr>
              <a:t>from</a:t>
            </a:r>
            <a:r>
              <a:rPr lang="fi-FI" sz="2400" dirty="0">
                <a:latin typeface="+mj-lt"/>
              </a:rPr>
              <a:t> http://</a:t>
            </a:r>
            <a:r>
              <a:rPr lang="fi-FI" sz="2400" dirty="0" err="1">
                <a:latin typeface="+mj-lt"/>
              </a:rPr>
              <a:t>www.openlca.org</a:t>
            </a:r>
            <a:r>
              <a:rPr lang="fi-FI" sz="2400" dirty="0">
                <a:latin typeface="+mj-lt"/>
              </a:rPr>
              <a:t>/</a:t>
            </a:r>
            <a:r>
              <a:rPr lang="fi-FI" sz="2400" dirty="0" err="1">
                <a:latin typeface="+mj-lt"/>
              </a:rPr>
              <a:t>openlca</a:t>
            </a:r>
            <a:r>
              <a:rPr lang="fi-FI" sz="2400" dirty="0">
                <a:latin typeface="+mj-lt"/>
              </a:rPr>
              <a:t>/</a:t>
            </a:r>
          </a:p>
        </p:txBody>
      </p:sp>
    </p:spTree>
    <p:extLst>
      <p:ext uri="{BB962C8B-B14F-4D97-AF65-F5344CB8AC3E}">
        <p14:creationId xmlns:p14="http://schemas.microsoft.com/office/powerpoint/2010/main" val="312131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ar/folders/n2/_tfr8y9s03b245wc0rh0kzvh0000gn/T/com.microsoft.Powerpoint/WebArchiveCopyPasteTempFiles/9k=">
            <a:extLst>
              <a:ext uri="{FF2B5EF4-FFF2-40B4-BE49-F238E27FC236}">
                <a16:creationId xmlns:a16="http://schemas.microsoft.com/office/drawing/2014/main" id="{889453C9-880D-914D-87DA-AC333057BB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a:extLst>
              <a:ext uri="{FF2B5EF4-FFF2-40B4-BE49-F238E27FC236}">
                <a16:creationId xmlns:a16="http://schemas.microsoft.com/office/drawing/2014/main" id="{DD266792-A9E7-ED4C-A170-59CA53720766}"/>
              </a:ext>
            </a:extLst>
          </p:cNvPr>
          <p:cNvSpPr>
            <a:spLocks noGrp="1"/>
          </p:cNvSpPr>
          <p:nvPr>
            <p:ph type="title"/>
          </p:nvPr>
        </p:nvSpPr>
        <p:spPr>
          <a:xfrm>
            <a:off x="709448" y="1913950"/>
            <a:ext cx="4204137" cy="1342754"/>
          </a:xfrm>
        </p:spPr>
        <p:txBody>
          <a:bodyPr>
            <a:normAutofit/>
          </a:bodyPr>
          <a:lstStyle/>
          <a:p>
            <a:pPr algn="ctr"/>
            <a:r>
              <a:rPr lang="fi-FI" sz="3600" dirty="0">
                <a:latin typeface="+mj-lt"/>
              </a:rPr>
              <a:t>CASE EXAMPLE</a:t>
            </a:r>
            <a:br>
              <a:rPr lang="fi-FI" sz="3600" dirty="0">
                <a:latin typeface="+mj-lt"/>
              </a:rPr>
            </a:br>
            <a:r>
              <a:rPr lang="fi-FI" sz="3600" dirty="0" err="1">
                <a:latin typeface="+mj-lt"/>
              </a:rPr>
              <a:t>Flowsheet</a:t>
            </a:r>
            <a:r>
              <a:rPr lang="fi-FI" sz="3600" dirty="0">
                <a:latin typeface="+mj-lt"/>
              </a:rPr>
              <a:t> of a </a:t>
            </a:r>
            <a:r>
              <a:rPr lang="fi-FI" sz="3600" dirty="0" err="1">
                <a:latin typeface="+mj-lt"/>
              </a:rPr>
              <a:t>book</a:t>
            </a:r>
            <a:endParaRPr lang="fi-FI" sz="3600" dirty="0">
              <a:latin typeface="+mj-lt"/>
            </a:endParaRPr>
          </a:p>
        </p:txBody>
      </p:sp>
      <p:cxnSp>
        <p:nvCxnSpPr>
          <p:cNvPr id="5129" name="Straight Connector 7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126" name="Content Placeholder 5125">
            <a:extLst>
              <a:ext uri="{FF2B5EF4-FFF2-40B4-BE49-F238E27FC236}">
                <a16:creationId xmlns:a16="http://schemas.microsoft.com/office/drawing/2014/main" id="{C91C96DA-38C7-4FB8-9B36-8D56876CF8FE}"/>
              </a:ext>
            </a:extLst>
          </p:cNvPr>
          <p:cNvSpPr>
            <a:spLocks noGrp="1"/>
          </p:cNvSpPr>
          <p:nvPr>
            <p:ph idx="1"/>
          </p:nvPr>
        </p:nvSpPr>
        <p:spPr>
          <a:xfrm>
            <a:off x="525516" y="3417573"/>
            <a:ext cx="4593021" cy="2619839"/>
          </a:xfrm>
        </p:spPr>
        <p:txBody>
          <a:bodyPr anchor="ctr">
            <a:normAutofit/>
          </a:bodyPr>
          <a:lstStyle/>
          <a:p>
            <a:pPr fontAlgn="base"/>
            <a:r>
              <a:rPr lang="fi-FI" sz="2400" dirty="0"/>
              <a:t>151 </a:t>
            </a:r>
            <a:r>
              <a:rPr lang="fi-FI" sz="2400" dirty="0" err="1"/>
              <a:t>unit</a:t>
            </a:r>
            <a:r>
              <a:rPr lang="fi-FI" sz="2400" dirty="0"/>
              <a:t> </a:t>
            </a:r>
            <a:r>
              <a:rPr lang="fi-FI" sz="2400" dirty="0" err="1"/>
              <a:t>processes</a:t>
            </a:r>
            <a:r>
              <a:rPr lang="fi-FI" sz="2400" dirty="0"/>
              <a:t>​</a:t>
            </a:r>
          </a:p>
          <a:p>
            <a:pPr fontAlgn="base"/>
            <a:r>
              <a:rPr lang="fi-FI" sz="2400" dirty="0"/>
              <a:t>85 </a:t>
            </a:r>
            <a:r>
              <a:rPr lang="fi-FI" sz="2400" dirty="0" err="1"/>
              <a:t>transportations</a:t>
            </a:r>
            <a:r>
              <a:rPr lang="fi-FI" sz="2400" dirty="0"/>
              <a:t>​</a:t>
            </a:r>
          </a:p>
          <a:p>
            <a:pPr fontAlgn="base"/>
            <a:r>
              <a:rPr lang="fi-FI" sz="2400" dirty="0"/>
              <a:t>226 </a:t>
            </a:r>
            <a:r>
              <a:rPr lang="fi-FI" sz="2400" dirty="0" err="1"/>
              <a:t>flows</a:t>
            </a:r>
            <a:r>
              <a:rPr lang="fi-FI" sz="2400" dirty="0"/>
              <a:t>​</a:t>
            </a:r>
          </a:p>
          <a:p>
            <a:pPr fontAlgn="base"/>
            <a:r>
              <a:rPr lang="fi-FI" sz="2400" dirty="0"/>
              <a:t>3639 </a:t>
            </a:r>
            <a:r>
              <a:rPr lang="fi-FI" sz="2400" dirty="0" err="1"/>
              <a:t>equations</a:t>
            </a:r>
            <a:r>
              <a:rPr lang="fi-FI" sz="2400" dirty="0"/>
              <a:t>​</a:t>
            </a:r>
          </a:p>
        </p:txBody>
      </p:sp>
      <p:sp>
        <p:nvSpPr>
          <p:cNvPr id="4" name="Alatunnisteen paikkamerkki 3">
            <a:extLst>
              <a:ext uri="{FF2B5EF4-FFF2-40B4-BE49-F238E27FC236}">
                <a16:creationId xmlns:a16="http://schemas.microsoft.com/office/drawing/2014/main" id="{10024079-4BC9-3F4A-ACC3-84E42B3982FD}"/>
              </a:ext>
            </a:extLst>
          </p:cNvPr>
          <p:cNvSpPr>
            <a:spLocks noGrp="1"/>
          </p:cNvSpPr>
          <p:nvPr>
            <p:ph type="ftr" sz="quarter" idx="11"/>
          </p:nvPr>
        </p:nvSpPr>
        <p:spPr>
          <a:xfrm>
            <a:off x="1216573" y="6144611"/>
            <a:ext cx="3069020" cy="361977"/>
          </a:xfrm>
        </p:spPr>
        <p:txBody>
          <a:bodyPr>
            <a:normAutofit/>
          </a:bodyPr>
          <a:lstStyle/>
          <a:p>
            <a:pPr>
              <a:spcAft>
                <a:spcPts val="600"/>
              </a:spcAft>
            </a:pPr>
            <a:r>
              <a:rPr lang="fi-FI" sz="1000">
                <a:solidFill>
                  <a:schemeClr val="tx1"/>
                </a:solidFill>
              </a:rPr>
              <a:t>kiertotalousamk.fi</a:t>
            </a:r>
          </a:p>
        </p:txBody>
      </p:sp>
    </p:spTree>
    <p:extLst>
      <p:ext uri="{BB962C8B-B14F-4D97-AF65-F5344CB8AC3E}">
        <p14:creationId xmlns:p14="http://schemas.microsoft.com/office/powerpoint/2010/main" val="12977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0CBF71F-07F4-6A4F-A6C7-0335171A26D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latin typeface="+mj-lt"/>
                <a:ea typeface="+mj-ea"/>
                <a:cs typeface="+mj-cs"/>
              </a:rPr>
              <a:t>Goal, scope and functional units</a:t>
            </a:r>
          </a:p>
        </p:txBody>
      </p:sp>
      <p:sp>
        <p:nvSpPr>
          <p:cNvPr id="6" name="Sisällön paikkamerkki 5">
            <a:extLst>
              <a:ext uri="{FF2B5EF4-FFF2-40B4-BE49-F238E27FC236}">
                <a16:creationId xmlns:a16="http://schemas.microsoft.com/office/drawing/2014/main" id="{DD665C1E-BA2C-0346-B3F0-19FA43126BE4}"/>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Watch video 3:32 min</a:t>
            </a:r>
          </a:p>
          <a:p>
            <a:r>
              <a:rPr lang="en-US" sz="2000"/>
              <a:t>ISO 14044, Goal, scope and functional units</a:t>
            </a:r>
          </a:p>
          <a:p>
            <a:pPr marL="0"/>
            <a:endParaRPr lang="en-US" sz="2000">
              <a:hlinkClick r:id="rId2"/>
            </a:endParaRPr>
          </a:p>
          <a:p>
            <a:r>
              <a:rPr lang="en-US" sz="2000">
                <a:hlinkClick r:id="rId2"/>
              </a:rPr>
              <a:t>https://www.youtube.com/watch?time_continue=1&amp;v=P8kzfsZKJp4&amp;feature=emb_logo</a:t>
            </a:r>
            <a:endParaRPr lang="en-US" sz="2000"/>
          </a:p>
          <a:p>
            <a:endParaRPr lang="en-US" sz="2000"/>
          </a:p>
        </p:txBody>
      </p:sp>
      <p:pic>
        <p:nvPicPr>
          <p:cNvPr id="18" name="Sisällön paikkamerkki 17" descr="Kuva, joka sisältää kohteen pallo, urheilu, huone&#10;&#10;Kuvaus luotu automaattisesti">
            <a:extLst>
              <a:ext uri="{FF2B5EF4-FFF2-40B4-BE49-F238E27FC236}">
                <a16:creationId xmlns:a16="http://schemas.microsoft.com/office/drawing/2014/main" id="{23D3496A-D50B-354C-ACEE-989B7594928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53" r="17562" b="3"/>
          <a:stretch/>
        </p:blipFill>
        <p:spPr>
          <a:xfrm>
            <a:off x="20" y="0"/>
            <a:ext cx="4325237" cy="5979886"/>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6115E4A7-7F62-C14D-9C6C-DE326F72CBB4}"/>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kiertotalousamk.fi</a:t>
            </a:r>
          </a:p>
        </p:txBody>
      </p:sp>
    </p:spTree>
    <p:extLst>
      <p:ext uri="{BB962C8B-B14F-4D97-AF65-F5344CB8AC3E}">
        <p14:creationId xmlns:p14="http://schemas.microsoft.com/office/powerpoint/2010/main" val="249824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BD5BAF2-1FE3-4743-9BC7-5F01FA31C184}"/>
              </a:ext>
            </a:extLst>
          </p:cNvPr>
          <p:cNvSpPr>
            <a:spLocks noGrp="1"/>
          </p:cNvSpPr>
          <p:nvPr>
            <p:ph type="title"/>
          </p:nvPr>
        </p:nvSpPr>
        <p:spPr>
          <a:xfrm>
            <a:off x="838200" y="365125"/>
            <a:ext cx="10515600" cy="1325563"/>
          </a:xfrm>
        </p:spPr>
        <p:txBody>
          <a:bodyPr/>
          <a:lstStyle/>
          <a:p>
            <a:r>
              <a:rPr lang="fi-FI" dirty="0" err="1">
                <a:latin typeface="+mj-lt"/>
              </a:rPr>
              <a:t>Phase</a:t>
            </a:r>
            <a:r>
              <a:rPr lang="fi-FI" dirty="0">
                <a:latin typeface="+mj-lt"/>
              </a:rPr>
              <a:t> 1: </a:t>
            </a:r>
            <a:r>
              <a:rPr lang="fi-FI" dirty="0" err="1">
                <a:latin typeface="+mj-lt"/>
              </a:rPr>
              <a:t>Goal</a:t>
            </a:r>
            <a:r>
              <a:rPr lang="fi-FI" dirty="0">
                <a:latin typeface="+mj-lt"/>
              </a:rPr>
              <a:t> and </a:t>
            </a:r>
            <a:r>
              <a:rPr lang="fi-FI" dirty="0" err="1">
                <a:latin typeface="+mj-lt"/>
              </a:rPr>
              <a:t>scope</a:t>
            </a:r>
            <a:r>
              <a:rPr lang="fi-FI" dirty="0">
                <a:latin typeface="+mj-lt"/>
              </a:rPr>
              <a:t> definition</a:t>
            </a:r>
          </a:p>
        </p:txBody>
      </p:sp>
      <p:sp>
        <p:nvSpPr>
          <p:cNvPr id="6" name="Sisällön paikkamerkki 5">
            <a:extLst>
              <a:ext uri="{FF2B5EF4-FFF2-40B4-BE49-F238E27FC236}">
                <a16:creationId xmlns:a16="http://schemas.microsoft.com/office/drawing/2014/main" id="{689BF7BF-12BC-5C4B-99C5-51F79A67BDBD}"/>
              </a:ext>
            </a:extLst>
          </p:cNvPr>
          <p:cNvSpPr>
            <a:spLocks noGrp="1"/>
          </p:cNvSpPr>
          <p:nvPr>
            <p:ph sz="half" idx="1"/>
          </p:nvPr>
        </p:nvSpPr>
        <p:spPr>
          <a:xfrm>
            <a:off x="838200" y="1825625"/>
            <a:ext cx="5181600" cy="4199790"/>
          </a:xfrm>
        </p:spPr>
        <p:txBody>
          <a:bodyPr>
            <a:normAutofit fontScale="92500" lnSpcReduction="10000"/>
          </a:bodyPr>
          <a:lstStyle/>
          <a:p>
            <a:pPr fontAlgn="base"/>
            <a:r>
              <a:rPr lang="fi-FI"/>
              <a:t>What do you want to find out with LCA?</a:t>
            </a:r>
            <a:r>
              <a:rPr lang="en-US"/>
              <a:t>​</a:t>
            </a:r>
          </a:p>
          <a:p>
            <a:pPr fontAlgn="base"/>
            <a:r>
              <a:rPr lang="fi-FI"/>
              <a:t>What are the </a:t>
            </a:r>
            <a:r>
              <a:rPr lang="fi-FI" b="1"/>
              <a:t>system boundaries</a:t>
            </a:r>
            <a:r>
              <a:rPr lang="fi-FI"/>
              <a:t>?</a:t>
            </a:r>
            <a:r>
              <a:rPr lang="en-US"/>
              <a:t>​</a:t>
            </a:r>
          </a:p>
          <a:p>
            <a:pPr lvl="1" fontAlgn="base"/>
            <a:r>
              <a:rPr lang="fi-FI"/>
              <a:t>Cradle to grave​</a:t>
            </a:r>
          </a:p>
          <a:p>
            <a:pPr lvl="1" fontAlgn="base"/>
            <a:r>
              <a:rPr lang="fi-FI"/>
              <a:t>Cradle to gate​</a:t>
            </a:r>
          </a:p>
          <a:p>
            <a:pPr lvl="1" fontAlgn="base"/>
            <a:r>
              <a:rPr lang="fi-FI"/>
              <a:t>Cradle to cradle​</a:t>
            </a:r>
          </a:p>
          <a:p>
            <a:pPr fontAlgn="base"/>
            <a:r>
              <a:rPr lang="fi-FI"/>
              <a:t>What are the assumptions used?</a:t>
            </a:r>
            <a:r>
              <a:rPr lang="en-US"/>
              <a:t> ​</a:t>
            </a:r>
          </a:p>
          <a:p>
            <a:pPr fontAlgn="base"/>
            <a:r>
              <a:rPr lang="en-US"/>
              <a:t>Allocation method? ​</a:t>
            </a:r>
          </a:p>
          <a:p>
            <a:pPr fontAlgn="base"/>
            <a:r>
              <a:rPr lang="en-US"/>
              <a:t>Scenarios?​</a:t>
            </a:r>
          </a:p>
          <a:p>
            <a:pPr fontAlgn="base"/>
            <a:r>
              <a:rPr lang="en-US"/>
              <a:t>Functional unit?</a:t>
            </a:r>
          </a:p>
          <a:p>
            <a:pPr marL="0" indent="0">
              <a:buNone/>
            </a:pPr>
            <a:endParaRPr lang="fi-FI" dirty="0"/>
          </a:p>
        </p:txBody>
      </p:sp>
      <p:sp>
        <p:nvSpPr>
          <p:cNvPr id="4" name="Alatunnisteen paikkamerkki 3">
            <a:extLst>
              <a:ext uri="{FF2B5EF4-FFF2-40B4-BE49-F238E27FC236}">
                <a16:creationId xmlns:a16="http://schemas.microsoft.com/office/drawing/2014/main" id="{6F53DEA4-FBCC-EB4C-8C36-757AF9D007E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13" name="Tekstiruutu 12">
            <a:extLst>
              <a:ext uri="{FF2B5EF4-FFF2-40B4-BE49-F238E27FC236}">
                <a16:creationId xmlns:a16="http://schemas.microsoft.com/office/drawing/2014/main" id="{85687DB9-EB44-B649-8378-2159EDE0F4E0}"/>
              </a:ext>
            </a:extLst>
          </p:cNvPr>
          <p:cNvSpPr txBox="1"/>
          <p:nvPr/>
        </p:nvSpPr>
        <p:spPr>
          <a:xfrm>
            <a:off x="6286216" y="1857944"/>
            <a:ext cx="4567831" cy="1323439"/>
          </a:xfrm>
          <a:prstGeom prst="rect">
            <a:avLst/>
          </a:prstGeom>
          <a:noFill/>
        </p:spPr>
        <p:txBody>
          <a:bodyPr wrap="square" rtlCol="0">
            <a:spAutoFit/>
          </a:bodyPr>
          <a:lstStyle/>
          <a:p>
            <a:r>
              <a:rPr lang="fi-FI" sz="2000" dirty="0">
                <a:hlinkClick r:id="rId3"/>
              </a:rPr>
              <a:t>Have a look to here: </a:t>
            </a:r>
          </a:p>
          <a:p>
            <a:r>
              <a:rPr lang="fi-FI" sz="2000" dirty="0">
                <a:hlinkClick r:id="rId3"/>
              </a:rPr>
              <a:t>https://www.pnwis.org/britishcolumbia/2016/11/15/life-cycle-assessment-when-and-why-it-should-be-used/</a:t>
            </a:r>
            <a:endParaRPr lang="fi-FI" sz="2000" dirty="0"/>
          </a:p>
        </p:txBody>
      </p:sp>
    </p:spTree>
    <p:extLst>
      <p:ext uri="{BB962C8B-B14F-4D97-AF65-F5344CB8AC3E}">
        <p14:creationId xmlns:p14="http://schemas.microsoft.com/office/powerpoint/2010/main" val="20486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97A8C-E73E-634B-B520-F27A5B620FC8}"/>
              </a:ext>
            </a:extLst>
          </p:cNvPr>
          <p:cNvSpPr>
            <a:spLocks noGrp="1"/>
          </p:cNvSpPr>
          <p:nvPr>
            <p:ph type="title"/>
          </p:nvPr>
        </p:nvSpPr>
        <p:spPr/>
        <p:txBody>
          <a:bodyPr/>
          <a:lstStyle/>
          <a:p>
            <a:r>
              <a:rPr lang="fi-FI" dirty="0" err="1">
                <a:latin typeface="+mj-lt"/>
              </a:rPr>
              <a:t>Goal</a:t>
            </a:r>
            <a:r>
              <a:rPr lang="fi-FI" dirty="0">
                <a:latin typeface="+mj-lt"/>
              </a:rPr>
              <a:t> and </a:t>
            </a:r>
            <a:r>
              <a:rPr lang="fi-FI" dirty="0" err="1">
                <a:latin typeface="+mj-lt"/>
              </a:rPr>
              <a:t>scope</a:t>
            </a:r>
            <a:r>
              <a:rPr lang="fi-FI" dirty="0">
                <a:latin typeface="+mj-lt"/>
              </a:rPr>
              <a:t> definition </a:t>
            </a:r>
            <a:r>
              <a:rPr lang="fi-FI" dirty="0" err="1">
                <a:latin typeface="+mj-lt"/>
              </a:rPr>
              <a:t>include</a:t>
            </a:r>
            <a:endParaRPr lang="fi-FI" dirty="0">
              <a:latin typeface="+mj-lt"/>
            </a:endParaRPr>
          </a:p>
        </p:txBody>
      </p:sp>
      <p:sp>
        <p:nvSpPr>
          <p:cNvPr id="3" name="Sisällön paikkamerkki 2">
            <a:extLst>
              <a:ext uri="{FF2B5EF4-FFF2-40B4-BE49-F238E27FC236}">
                <a16:creationId xmlns:a16="http://schemas.microsoft.com/office/drawing/2014/main" id="{E8FE68F4-A0BE-D84B-8464-5451CBBAED2B}"/>
              </a:ext>
            </a:extLst>
          </p:cNvPr>
          <p:cNvSpPr>
            <a:spLocks noGrp="1"/>
          </p:cNvSpPr>
          <p:nvPr>
            <p:ph sz="half" idx="1"/>
          </p:nvPr>
        </p:nvSpPr>
        <p:spPr>
          <a:xfrm>
            <a:off x="988540" y="1690688"/>
            <a:ext cx="5031259" cy="4351338"/>
          </a:xfrm>
        </p:spPr>
        <p:txBody>
          <a:bodyPr/>
          <a:lstStyle/>
          <a:p>
            <a:r>
              <a:rPr lang="fi-FI" dirty="0" err="1"/>
              <a:t>Goals</a:t>
            </a:r>
            <a:endParaRPr lang="fi-FI" dirty="0"/>
          </a:p>
          <a:p>
            <a:r>
              <a:rPr lang="fi-FI" dirty="0" err="1"/>
              <a:t>Reasons</a:t>
            </a:r>
            <a:r>
              <a:rPr lang="fi-FI" dirty="0"/>
              <a:t> for </a:t>
            </a:r>
            <a:r>
              <a:rPr lang="fi-FI" dirty="0" err="1"/>
              <a:t>study</a:t>
            </a:r>
            <a:endParaRPr lang="fi-FI" dirty="0"/>
          </a:p>
          <a:p>
            <a:r>
              <a:rPr lang="fi-FI" dirty="0"/>
              <a:t>Target </a:t>
            </a:r>
            <a:r>
              <a:rPr lang="fi-FI" dirty="0" err="1"/>
              <a:t>group</a:t>
            </a:r>
            <a:endParaRPr lang="fi-FI" dirty="0"/>
          </a:p>
          <a:p>
            <a:r>
              <a:rPr lang="fi-FI" dirty="0" err="1"/>
              <a:t>Comparative</a:t>
            </a:r>
            <a:r>
              <a:rPr lang="fi-FI" dirty="0"/>
              <a:t> to </a:t>
            </a:r>
            <a:r>
              <a:rPr lang="fi-FI" dirty="0" err="1"/>
              <a:t>what</a:t>
            </a:r>
            <a:r>
              <a:rPr lang="fi-FI" dirty="0"/>
              <a:t>?</a:t>
            </a:r>
          </a:p>
          <a:p>
            <a:r>
              <a:rPr lang="fi-FI" dirty="0"/>
              <a:t>Product </a:t>
            </a:r>
            <a:r>
              <a:rPr lang="fi-FI" dirty="0" err="1"/>
              <a:t>description</a:t>
            </a:r>
            <a:endParaRPr lang="fi-FI" dirty="0"/>
          </a:p>
          <a:p>
            <a:r>
              <a:rPr lang="fi-FI" dirty="0" err="1"/>
              <a:t>Assumptions</a:t>
            </a:r>
            <a:endParaRPr lang="fi-FI" dirty="0"/>
          </a:p>
          <a:p>
            <a:r>
              <a:rPr lang="fi-FI" dirty="0"/>
              <a:t>System </a:t>
            </a:r>
            <a:r>
              <a:rPr lang="fi-FI" dirty="0" err="1"/>
              <a:t>boundaries</a:t>
            </a: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584225F5-C2DA-6B4D-B91B-9CBE20492B63}"/>
              </a:ext>
            </a:extLst>
          </p:cNvPr>
          <p:cNvSpPr>
            <a:spLocks noGrp="1"/>
          </p:cNvSpPr>
          <p:nvPr>
            <p:ph sz="half" idx="2"/>
          </p:nvPr>
        </p:nvSpPr>
        <p:spPr/>
        <p:txBody>
          <a:bodyPr/>
          <a:lstStyle/>
          <a:p>
            <a:r>
              <a:rPr lang="fi-FI" dirty="0" err="1"/>
              <a:t>Impact</a:t>
            </a:r>
            <a:r>
              <a:rPr lang="fi-FI" dirty="0"/>
              <a:t> </a:t>
            </a:r>
            <a:r>
              <a:rPr lang="fi-FI" dirty="0" err="1"/>
              <a:t>categories</a:t>
            </a:r>
            <a:endParaRPr lang="fi-FI" dirty="0"/>
          </a:p>
          <a:p>
            <a:r>
              <a:rPr lang="fi-FI" dirty="0"/>
              <a:t>Data </a:t>
            </a:r>
            <a:r>
              <a:rPr lang="fi-FI" dirty="0" err="1"/>
              <a:t>quality</a:t>
            </a:r>
            <a:endParaRPr lang="fi-FI" dirty="0"/>
          </a:p>
          <a:p>
            <a:r>
              <a:rPr lang="fi-FI" dirty="0" err="1"/>
              <a:t>Methodology</a:t>
            </a:r>
            <a:endParaRPr lang="fi-FI" dirty="0"/>
          </a:p>
          <a:p>
            <a:r>
              <a:rPr lang="fi-FI" dirty="0" err="1"/>
              <a:t>Function</a:t>
            </a:r>
            <a:endParaRPr lang="fi-FI" dirty="0"/>
          </a:p>
          <a:p>
            <a:r>
              <a:rPr lang="fi-FI" dirty="0" err="1"/>
              <a:t>Demands</a:t>
            </a:r>
            <a:endParaRPr lang="fi-FI" dirty="0"/>
          </a:p>
          <a:p>
            <a:r>
              <a:rPr lang="fi-FI" dirty="0" err="1"/>
              <a:t>Functional</a:t>
            </a:r>
            <a:r>
              <a:rPr lang="fi-FI" dirty="0"/>
              <a:t> </a:t>
            </a:r>
            <a:r>
              <a:rPr lang="fi-FI" dirty="0" err="1"/>
              <a:t>unit</a:t>
            </a:r>
            <a:endParaRPr lang="fi-FI" dirty="0"/>
          </a:p>
        </p:txBody>
      </p:sp>
      <p:sp>
        <p:nvSpPr>
          <p:cNvPr id="5" name="Alatunnisteen paikkamerkki 4">
            <a:extLst>
              <a:ext uri="{FF2B5EF4-FFF2-40B4-BE49-F238E27FC236}">
                <a16:creationId xmlns:a16="http://schemas.microsoft.com/office/drawing/2014/main" id="{0F86CD14-1FE0-8841-8EEA-9754D00510A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1987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Otsikko 1">
            <a:extLst>
              <a:ext uri="{FF2B5EF4-FFF2-40B4-BE49-F238E27FC236}">
                <a16:creationId xmlns:a16="http://schemas.microsoft.com/office/drawing/2014/main" id="{A3C60EE2-A18C-1F43-889B-6F76502B57BC}"/>
              </a:ext>
            </a:extLst>
          </p:cNvPr>
          <p:cNvSpPr>
            <a:spLocks noGrp="1"/>
          </p:cNvSpPr>
          <p:nvPr>
            <p:ph type="title"/>
          </p:nvPr>
        </p:nvSpPr>
        <p:spPr>
          <a:xfrm>
            <a:off x="801340" y="802955"/>
            <a:ext cx="4766330" cy="1454051"/>
          </a:xfrm>
        </p:spPr>
        <p:txBody>
          <a:bodyPr vert="horz" lIns="91440" tIns="45720" rIns="91440" bIns="45720" rtlCol="0" anchor="ctr">
            <a:normAutofit/>
          </a:bodyPr>
          <a:lstStyle/>
          <a:p>
            <a:r>
              <a:rPr lang="en-US" sz="3300" kern="1200">
                <a:solidFill>
                  <a:srgbClr val="000000"/>
                </a:solidFill>
                <a:latin typeface="+mj-lt"/>
                <a:ea typeface="+mj-ea"/>
                <a:cs typeface="+mj-cs"/>
              </a:rPr>
              <a:t>System boundaries, allocation and data collection</a:t>
            </a:r>
          </a:p>
        </p:txBody>
      </p:sp>
      <p:sp>
        <p:nvSpPr>
          <p:cNvPr id="3" name="Sisällön paikkamerkki 2">
            <a:extLst>
              <a:ext uri="{FF2B5EF4-FFF2-40B4-BE49-F238E27FC236}">
                <a16:creationId xmlns:a16="http://schemas.microsoft.com/office/drawing/2014/main" id="{A783C4AA-002D-9448-8E5C-421A62577D06}"/>
              </a:ext>
            </a:extLst>
          </p:cNvPr>
          <p:cNvSpPr>
            <a:spLocks noGrp="1"/>
          </p:cNvSpPr>
          <p:nvPr>
            <p:ph sz="half" idx="1"/>
          </p:nvPr>
        </p:nvSpPr>
        <p:spPr>
          <a:xfrm>
            <a:off x="804672" y="2421683"/>
            <a:ext cx="4765949" cy="3353476"/>
          </a:xfrm>
        </p:spPr>
        <p:txBody>
          <a:bodyPr vert="horz" lIns="91440" tIns="45720" rIns="91440" bIns="45720" rtlCol="0" anchor="t">
            <a:normAutofit/>
          </a:bodyPr>
          <a:lstStyle/>
          <a:p>
            <a:r>
              <a:rPr lang="en-US" sz="1800">
                <a:solidFill>
                  <a:srgbClr val="000000"/>
                </a:solidFill>
              </a:rPr>
              <a:t>Watch video 4:13 min</a:t>
            </a:r>
          </a:p>
          <a:p>
            <a:r>
              <a:rPr lang="en-US" sz="1800">
                <a:solidFill>
                  <a:srgbClr val="000000"/>
                </a:solidFill>
              </a:rPr>
              <a:t>System boundaries, allocation and data collection</a:t>
            </a:r>
            <a:endParaRPr lang="en-US" sz="1800">
              <a:solidFill>
                <a:srgbClr val="000000"/>
              </a:solidFill>
              <a:hlinkClick r:id="rId3"/>
            </a:endParaRPr>
          </a:p>
          <a:p>
            <a:endParaRPr lang="en-US" sz="1800">
              <a:solidFill>
                <a:srgbClr val="000000"/>
              </a:solidFill>
              <a:hlinkClick r:id="rId3"/>
            </a:endParaRPr>
          </a:p>
          <a:p>
            <a:r>
              <a:rPr lang="en-US" sz="1800">
                <a:solidFill>
                  <a:srgbClr val="000000"/>
                </a:solidFill>
                <a:hlinkClick r:id="rId3"/>
              </a:rPr>
              <a:t>https://www.youtube.com/watch?time_continue=2&amp;v=FJIU-Ho0jyQ&amp;feature=emb_logo</a:t>
            </a:r>
            <a:endParaRPr lang="en-US" sz="1800">
              <a:solidFill>
                <a:srgbClr val="000000"/>
              </a:solidFill>
            </a:endParaRPr>
          </a:p>
          <a:p>
            <a:endParaRPr lang="en-US" sz="1800">
              <a:solidFill>
                <a:srgbClr val="000000"/>
              </a:solidFill>
            </a:endParaRPr>
          </a:p>
        </p:txBody>
      </p:sp>
      <p:sp>
        <p:nvSpPr>
          <p:cNvPr id="5" name="Alatunnisteen paikkamerkki 4">
            <a:extLst>
              <a:ext uri="{FF2B5EF4-FFF2-40B4-BE49-F238E27FC236}">
                <a16:creationId xmlns:a16="http://schemas.microsoft.com/office/drawing/2014/main" id="{7463A846-74AC-1B41-9C74-E436E7D79E66}"/>
              </a:ext>
            </a:extLst>
          </p:cNvPr>
          <p:cNvSpPr>
            <a:spLocks noGrp="1"/>
          </p:cNvSpPr>
          <p:nvPr>
            <p:ph type="ftr" sz="quarter" idx="11"/>
          </p:nvPr>
        </p:nvSpPr>
        <p:spPr>
          <a:xfrm>
            <a:off x="2298487" y="6223702"/>
            <a:ext cx="3269184"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kiertotalousamk.fi</a:t>
            </a:r>
          </a:p>
        </p:txBody>
      </p:sp>
      <p:sp>
        <p:nvSpPr>
          <p:cNvPr id="2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Sisällön paikkamerkki 6">
            <a:extLst>
              <a:ext uri="{FF2B5EF4-FFF2-40B4-BE49-F238E27FC236}">
                <a16:creationId xmlns:a16="http://schemas.microsoft.com/office/drawing/2014/main" id="{20886657-FDD0-0546-863C-57A17CFDEFE6}"/>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08392" y="2247029"/>
            <a:ext cx="4142232" cy="3287485"/>
          </a:xfrm>
          <a:prstGeom prst="rect">
            <a:avLst/>
          </a:prstGeom>
        </p:spPr>
      </p:pic>
    </p:spTree>
    <p:extLst>
      <p:ext uri="{BB962C8B-B14F-4D97-AF65-F5344CB8AC3E}">
        <p14:creationId xmlns:p14="http://schemas.microsoft.com/office/powerpoint/2010/main" val="351566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E6A8C5-C0BB-4592-BE7A-34FEA7A4553D}"/>
              </a:ext>
            </a:extLst>
          </p:cNvPr>
          <p:cNvPicPr>
            <a:picLocks noChangeAspect="1"/>
          </p:cNvPicPr>
          <p:nvPr/>
        </p:nvPicPr>
        <p:blipFill rotWithShape="1">
          <a:blip r:embed="rId2"/>
          <a:srcRect r="8444"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FFA8CE5-4AAA-0E41-9AAD-E055B7102C69}"/>
              </a:ext>
            </a:extLst>
          </p:cNvPr>
          <p:cNvSpPr>
            <a:spLocks noGrp="1"/>
          </p:cNvSpPr>
          <p:nvPr>
            <p:ph type="title"/>
          </p:nvPr>
        </p:nvSpPr>
        <p:spPr>
          <a:xfrm>
            <a:off x="838200" y="365125"/>
            <a:ext cx="10515600" cy="1325563"/>
          </a:xfrm>
        </p:spPr>
        <p:txBody>
          <a:bodyPr>
            <a:normAutofit/>
          </a:bodyPr>
          <a:lstStyle/>
          <a:p>
            <a:r>
              <a:rPr lang="fi-FI" dirty="0">
                <a:latin typeface="+mj-lt"/>
              </a:rPr>
              <a:t>TYPICAL CUSTOMER NEEDS for LCA</a:t>
            </a:r>
          </a:p>
        </p:txBody>
      </p:sp>
      <p:sp>
        <p:nvSpPr>
          <p:cNvPr id="4" name="Alatunnisteen paikkamerkki 3">
            <a:extLst>
              <a:ext uri="{FF2B5EF4-FFF2-40B4-BE49-F238E27FC236}">
                <a16:creationId xmlns:a16="http://schemas.microsoft.com/office/drawing/2014/main" id="{93C611F5-972A-004D-9C11-02080C41E8E7}"/>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graphicFrame>
        <p:nvGraphicFramePr>
          <p:cNvPr id="6" name="Sisällön paikkamerkki 2">
            <a:extLst>
              <a:ext uri="{FF2B5EF4-FFF2-40B4-BE49-F238E27FC236}">
                <a16:creationId xmlns:a16="http://schemas.microsoft.com/office/drawing/2014/main" id="{2D4005F5-8FFD-48DF-805D-DDC908BC32E0}"/>
              </a:ext>
            </a:extLst>
          </p:cNvPr>
          <p:cNvGraphicFramePr>
            <a:graphicFrameLocks noGrp="1"/>
          </p:cNvGraphicFramePr>
          <p:nvPr>
            <p:ph idx="1"/>
            <p:extLst>
              <p:ext uri="{D42A27DB-BD31-4B8C-83A1-F6EECF244321}">
                <p14:modId xmlns:p14="http://schemas.microsoft.com/office/powerpoint/2010/main" val="2000060176"/>
              </p:ext>
            </p:extLst>
          </p:nvPr>
        </p:nvGraphicFramePr>
        <p:xfrm>
          <a:off x="838200" y="2975867"/>
          <a:ext cx="10515600" cy="320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isällön paikkamerkki 5">
            <a:extLst>
              <a:ext uri="{FF2B5EF4-FFF2-40B4-BE49-F238E27FC236}">
                <a16:creationId xmlns:a16="http://schemas.microsoft.com/office/drawing/2014/main" id="{0801B662-D2EC-9A46-99AB-3FEDAA6BD9DD}"/>
              </a:ext>
            </a:extLst>
          </p:cNvPr>
          <p:cNvGraphicFramePr>
            <a:graphicFrameLocks/>
          </p:cNvGraphicFramePr>
          <p:nvPr>
            <p:extLst>
              <p:ext uri="{D42A27DB-BD31-4B8C-83A1-F6EECF244321}">
                <p14:modId xmlns:p14="http://schemas.microsoft.com/office/powerpoint/2010/main" val="418495849"/>
              </p:ext>
            </p:extLst>
          </p:nvPr>
        </p:nvGraphicFramePr>
        <p:xfrm>
          <a:off x="2954777" y="1405945"/>
          <a:ext cx="6282446" cy="1670730"/>
        </p:xfrm>
        <a:graphic>
          <a:graphicData uri="http://schemas.openxmlformats.org/drawingml/2006/table">
            <a:tbl>
              <a:tblPr firstRow="1" lastRow="1" bandRow="1">
                <a:tableStyleId>{3B4B98B0-60AC-42C2-AFA5-B58CD77FA1E5}</a:tableStyleId>
              </a:tblPr>
              <a:tblGrid>
                <a:gridCol w="6282446">
                  <a:extLst>
                    <a:ext uri="{9D8B030D-6E8A-4147-A177-3AD203B41FA5}">
                      <a16:colId xmlns:a16="http://schemas.microsoft.com/office/drawing/2014/main" val="2134457362"/>
                    </a:ext>
                  </a:extLst>
                </a:gridCol>
              </a:tblGrid>
              <a:tr h="435386">
                <a:tc>
                  <a:txBody>
                    <a:bodyPr/>
                    <a:lstStyle/>
                    <a:p>
                      <a:r>
                        <a:rPr lang="fi-FI" sz="2000" b="0" dirty="0" err="1">
                          <a:solidFill>
                            <a:schemeClr val="tx1"/>
                          </a:solidFill>
                          <a:effectLst/>
                          <a:latin typeface="+mj-lt"/>
                        </a:rPr>
                        <a:t>What</a:t>
                      </a:r>
                      <a:r>
                        <a:rPr lang="fi-FI" sz="2000" b="0" dirty="0">
                          <a:solidFill>
                            <a:schemeClr val="tx1"/>
                          </a:solidFill>
                          <a:effectLst/>
                          <a:latin typeface="+mj-lt"/>
                        </a:rPr>
                        <a:t> </a:t>
                      </a:r>
                      <a:r>
                        <a:rPr lang="fi-FI" sz="2000" b="0" dirty="0" err="1">
                          <a:solidFill>
                            <a:schemeClr val="tx1"/>
                          </a:solidFill>
                          <a:effectLst/>
                          <a:latin typeface="+mj-lt"/>
                        </a:rPr>
                        <a:t>does</a:t>
                      </a:r>
                      <a:r>
                        <a:rPr lang="fi-FI" sz="2000" b="0" dirty="0">
                          <a:solidFill>
                            <a:schemeClr val="tx1"/>
                          </a:solidFill>
                          <a:effectLst/>
                          <a:latin typeface="+mj-lt"/>
                        </a:rPr>
                        <a:t> life </a:t>
                      </a:r>
                      <a:r>
                        <a:rPr lang="fi-FI" sz="2000" b="0" dirty="0" err="1">
                          <a:solidFill>
                            <a:schemeClr val="tx1"/>
                          </a:solidFill>
                          <a:effectLst/>
                          <a:latin typeface="+mj-lt"/>
                        </a:rPr>
                        <a:t>cycle</a:t>
                      </a:r>
                      <a:r>
                        <a:rPr lang="fi-FI" sz="2000" b="0" dirty="0">
                          <a:solidFill>
                            <a:schemeClr val="tx1"/>
                          </a:solidFill>
                          <a:effectLst/>
                          <a:latin typeface="+mj-lt"/>
                        </a:rPr>
                        <a:t> </a:t>
                      </a:r>
                      <a:r>
                        <a:rPr lang="fi-FI" sz="2000" b="0" dirty="0" err="1">
                          <a:solidFill>
                            <a:schemeClr val="tx1"/>
                          </a:solidFill>
                          <a:effectLst/>
                          <a:latin typeface="+mj-lt"/>
                        </a:rPr>
                        <a:t>assessment</a:t>
                      </a:r>
                      <a:r>
                        <a:rPr lang="fi-FI" sz="2000" b="0" dirty="0">
                          <a:solidFill>
                            <a:schemeClr val="tx1"/>
                          </a:solidFill>
                          <a:effectLst/>
                          <a:latin typeface="+mj-lt"/>
                        </a:rPr>
                        <a:t> </a:t>
                      </a:r>
                      <a:r>
                        <a:rPr lang="fi-FI" sz="2000" b="0" dirty="0" err="1">
                          <a:solidFill>
                            <a:schemeClr val="tx1"/>
                          </a:solidFill>
                          <a:effectLst/>
                          <a:latin typeface="+mj-lt"/>
                        </a:rPr>
                        <a:t>mean</a:t>
                      </a:r>
                      <a:r>
                        <a:rPr lang="fi-FI" sz="2000" b="0" dirty="0">
                          <a:solidFill>
                            <a:schemeClr val="tx1"/>
                          </a:solidFill>
                          <a:effectLst/>
                          <a:latin typeface="+mj-lt"/>
                        </a:rPr>
                        <a:t>? </a:t>
                      </a:r>
                    </a:p>
                  </a:txBody>
                  <a:tcPr marL="177206" marR="177206" marT="75255" marB="75255" anchor="ctr">
                    <a:solidFill>
                      <a:schemeClr val="accent4">
                        <a:lumMod val="20000"/>
                        <a:lumOff val="80000"/>
                      </a:schemeClr>
                    </a:solidFill>
                  </a:tcPr>
                </a:tc>
                <a:extLst>
                  <a:ext uri="{0D108BD9-81ED-4DB2-BD59-A6C34878D82A}">
                    <a16:rowId xmlns:a16="http://schemas.microsoft.com/office/drawing/2014/main" val="1699402343"/>
                  </a:ext>
                </a:extLst>
              </a:tr>
              <a:tr h="435386">
                <a:tc>
                  <a:txBody>
                    <a:bodyPr/>
                    <a:lstStyle/>
                    <a:p>
                      <a:r>
                        <a:rPr lang="fi-FI" sz="2000" b="0" dirty="0" err="1">
                          <a:solidFill>
                            <a:schemeClr val="tx1"/>
                          </a:solidFill>
                          <a:effectLst/>
                          <a:latin typeface="+mj-lt"/>
                        </a:rPr>
                        <a:t>Why</a:t>
                      </a:r>
                      <a:r>
                        <a:rPr lang="fi-FI" sz="2000" b="0" dirty="0">
                          <a:solidFill>
                            <a:schemeClr val="tx1"/>
                          </a:solidFill>
                          <a:effectLst/>
                          <a:latin typeface="+mj-lt"/>
                        </a:rPr>
                        <a:t> is life </a:t>
                      </a:r>
                      <a:r>
                        <a:rPr lang="fi-FI" sz="2000" b="0" dirty="0" err="1">
                          <a:solidFill>
                            <a:schemeClr val="tx1"/>
                          </a:solidFill>
                          <a:effectLst/>
                          <a:latin typeface="+mj-lt"/>
                        </a:rPr>
                        <a:t>cycle</a:t>
                      </a:r>
                      <a:r>
                        <a:rPr lang="fi-FI" sz="2000" b="0" dirty="0">
                          <a:solidFill>
                            <a:schemeClr val="tx1"/>
                          </a:solidFill>
                          <a:effectLst/>
                          <a:latin typeface="+mj-lt"/>
                        </a:rPr>
                        <a:t> </a:t>
                      </a:r>
                      <a:r>
                        <a:rPr lang="fi-FI" sz="2000" b="0" dirty="0" err="1">
                          <a:solidFill>
                            <a:schemeClr val="tx1"/>
                          </a:solidFill>
                          <a:effectLst/>
                          <a:latin typeface="+mj-lt"/>
                        </a:rPr>
                        <a:t>thinking</a:t>
                      </a:r>
                      <a:r>
                        <a:rPr lang="fi-FI" sz="2000" b="0" dirty="0">
                          <a:solidFill>
                            <a:schemeClr val="tx1"/>
                          </a:solidFill>
                          <a:effectLst/>
                          <a:latin typeface="+mj-lt"/>
                        </a:rPr>
                        <a:t> </a:t>
                      </a:r>
                      <a:r>
                        <a:rPr lang="fi-FI" sz="2000" b="0" dirty="0" err="1">
                          <a:solidFill>
                            <a:schemeClr val="tx1"/>
                          </a:solidFill>
                          <a:effectLst/>
                          <a:latin typeface="+mj-lt"/>
                        </a:rPr>
                        <a:t>important</a:t>
                      </a:r>
                      <a:r>
                        <a:rPr lang="fi-FI" sz="2000" b="0" dirty="0">
                          <a:solidFill>
                            <a:schemeClr val="tx1"/>
                          </a:solidFill>
                          <a:effectLst/>
                          <a:latin typeface="+mj-lt"/>
                        </a:rPr>
                        <a:t>? </a:t>
                      </a:r>
                    </a:p>
                  </a:txBody>
                  <a:tcPr marL="177206" marR="177206" marT="75255" marB="75255" anchor="ctr">
                    <a:solidFill>
                      <a:schemeClr val="accent4">
                        <a:lumMod val="20000"/>
                        <a:lumOff val="80000"/>
                      </a:schemeClr>
                    </a:solidFill>
                  </a:tcPr>
                </a:tc>
                <a:extLst>
                  <a:ext uri="{0D108BD9-81ED-4DB2-BD59-A6C34878D82A}">
                    <a16:rowId xmlns:a16="http://schemas.microsoft.com/office/drawing/2014/main" val="872526915"/>
                  </a:ext>
                </a:extLst>
              </a:tr>
              <a:tr h="624745">
                <a:tc>
                  <a:txBody>
                    <a:bodyPr/>
                    <a:lstStyle/>
                    <a:p>
                      <a:r>
                        <a:rPr lang="fi-FI" sz="2000" b="0" dirty="0">
                          <a:solidFill>
                            <a:schemeClr val="tx1"/>
                          </a:solidFill>
                          <a:effectLst/>
                          <a:latin typeface="+mj-lt"/>
                        </a:rPr>
                        <a:t>To </a:t>
                      </a:r>
                      <a:r>
                        <a:rPr lang="fi-FI" sz="2000" b="0" dirty="0" err="1">
                          <a:solidFill>
                            <a:schemeClr val="tx1"/>
                          </a:solidFill>
                          <a:effectLst/>
                          <a:latin typeface="+mj-lt"/>
                        </a:rPr>
                        <a:t>which</a:t>
                      </a:r>
                      <a:r>
                        <a:rPr lang="fi-FI" sz="2000" b="0" dirty="0">
                          <a:solidFill>
                            <a:schemeClr val="tx1"/>
                          </a:solidFill>
                          <a:effectLst/>
                          <a:latin typeface="+mj-lt"/>
                        </a:rPr>
                        <a:t> </a:t>
                      </a:r>
                      <a:r>
                        <a:rPr lang="fi-FI" sz="2000" b="0" dirty="0" err="1">
                          <a:solidFill>
                            <a:schemeClr val="tx1"/>
                          </a:solidFill>
                          <a:effectLst/>
                          <a:latin typeface="+mj-lt"/>
                        </a:rPr>
                        <a:t>purposes</a:t>
                      </a:r>
                      <a:r>
                        <a:rPr lang="fi-FI" sz="2000" b="0" dirty="0">
                          <a:solidFill>
                            <a:schemeClr val="tx1"/>
                          </a:solidFill>
                          <a:effectLst/>
                          <a:latin typeface="+mj-lt"/>
                        </a:rPr>
                        <a:t> </a:t>
                      </a:r>
                      <a:r>
                        <a:rPr lang="fi-FI" sz="2000" b="0" dirty="0" err="1">
                          <a:solidFill>
                            <a:schemeClr val="tx1"/>
                          </a:solidFill>
                          <a:effectLst/>
                          <a:latin typeface="+mj-lt"/>
                        </a:rPr>
                        <a:t>can</a:t>
                      </a:r>
                      <a:r>
                        <a:rPr lang="fi-FI" sz="2000" b="0" dirty="0">
                          <a:solidFill>
                            <a:schemeClr val="tx1"/>
                          </a:solidFill>
                          <a:effectLst/>
                          <a:latin typeface="+mj-lt"/>
                        </a:rPr>
                        <a:t> </a:t>
                      </a:r>
                      <a:r>
                        <a:rPr lang="fi-FI" sz="2000" b="0" dirty="0" err="1">
                          <a:solidFill>
                            <a:schemeClr val="tx1"/>
                          </a:solidFill>
                          <a:effectLst/>
                          <a:latin typeface="+mj-lt"/>
                        </a:rPr>
                        <a:t>we</a:t>
                      </a:r>
                      <a:r>
                        <a:rPr lang="fi-FI" sz="2000" b="0" dirty="0">
                          <a:solidFill>
                            <a:schemeClr val="tx1"/>
                          </a:solidFill>
                          <a:effectLst/>
                          <a:latin typeface="+mj-lt"/>
                        </a:rPr>
                        <a:t> </a:t>
                      </a:r>
                      <a:r>
                        <a:rPr lang="fi-FI" sz="2000" b="0" dirty="0" err="1">
                          <a:solidFill>
                            <a:schemeClr val="tx1"/>
                          </a:solidFill>
                          <a:effectLst/>
                          <a:latin typeface="+mj-lt"/>
                        </a:rPr>
                        <a:t>use</a:t>
                      </a:r>
                      <a:r>
                        <a:rPr lang="fi-FI" sz="2000" b="0" dirty="0">
                          <a:solidFill>
                            <a:schemeClr val="tx1"/>
                          </a:solidFill>
                          <a:effectLst/>
                          <a:latin typeface="+mj-lt"/>
                        </a:rPr>
                        <a:t> life </a:t>
                      </a:r>
                      <a:r>
                        <a:rPr lang="fi-FI" sz="2000" b="0" dirty="0" err="1">
                          <a:solidFill>
                            <a:schemeClr val="tx1"/>
                          </a:solidFill>
                          <a:effectLst/>
                          <a:latin typeface="+mj-lt"/>
                        </a:rPr>
                        <a:t>cycle</a:t>
                      </a:r>
                      <a:r>
                        <a:rPr lang="fi-FI" sz="2000" b="0" dirty="0">
                          <a:solidFill>
                            <a:schemeClr val="tx1"/>
                          </a:solidFill>
                          <a:effectLst/>
                          <a:latin typeface="+mj-lt"/>
                        </a:rPr>
                        <a:t> </a:t>
                      </a:r>
                      <a:r>
                        <a:rPr lang="fi-FI" sz="2000" b="0" dirty="0" err="1">
                          <a:solidFill>
                            <a:schemeClr val="tx1"/>
                          </a:solidFill>
                          <a:effectLst/>
                          <a:latin typeface="+mj-lt"/>
                        </a:rPr>
                        <a:t>assessment</a:t>
                      </a:r>
                      <a:r>
                        <a:rPr lang="fi-FI" sz="2000" b="0" dirty="0">
                          <a:solidFill>
                            <a:schemeClr val="tx1"/>
                          </a:solidFill>
                          <a:effectLst/>
                          <a:latin typeface="+mj-lt"/>
                        </a:rPr>
                        <a:t> in </a:t>
                      </a:r>
                      <a:r>
                        <a:rPr lang="fi-FI" sz="2000" b="0" dirty="0" err="1">
                          <a:solidFill>
                            <a:schemeClr val="tx1"/>
                          </a:solidFill>
                          <a:effectLst/>
                          <a:latin typeface="+mj-lt"/>
                        </a:rPr>
                        <a:t>the</a:t>
                      </a:r>
                      <a:r>
                        <a:rPr lang="fi-FI" sz="2000" b="0" dirty="0">
                          <a:solidFill>
                            <a:schemeClr val="tx1"/>
                          </a:solidFill>
                          <a:effectLst/>
                          <a:latin typeface="+mj-lt"/>
                        </a:rPr>
                        <a:t> </a:t>
                      </a:r>
                      <a:r>
                        <a:rPr lang="fi-FI" sz="2000" b="0" dirty="0" err="1">
                          <a:solidFill>
                            <a:schemeClr val="tx1"/>
                          </a:solidFill>
                          <a:effectLst/>
                          <a:latin typeface="+mj-lt"/>
                        </a:rPr>
                        <a:t>field</a:t>
                      </a:r>
                      <a:r>
                        <a:rPr lang="fi-FI" sz="2000" b="0" dirty="0">
                          <a:solidFill>
                            <a:schemeClr val="tx1"/>
                          </a:solidFill>
                          <a:effectLst/>
                          <a:latin typeface="+mj-lt"/>
                        </a:rPr>
                        <a:t> of </a:t>
                      </a:r>
                      <a:r>
                        <a:rPr lang="fi-FI" sz="2000" b="0" dirty="0" err="1">
                          <a:solidFill>
                            <a:schemeClr val="tx1"/>
                          </a:solidFill>
                          <a:effectLst/>
                          <a:latin typeface="+mj-lt"/>
                        </a:rPr>
                        <a:t>sustainability</a:t>
                      </a:r>
                      <a:r>
                        <a:rPr lang="fi-FI" sz="2000" b="0" dirty="0">
                          <a:solidFill>
                            <a:schemeClr val="tx1"/>
                          </a:solidFill>
                          <a:effectLst/>
                          <a:latin typeface="+mj-lt"/>
                        </a:rPr>
                        <a:t>? </a:t>
                      </a:r>
                    </a:p>
                  </a:txBody>
                  <a:tcPr marL="177206" marR="177206" marT="75255" marB="75255" anchor="ctr">
                    <a:solidFill>
                      <a:schemeClr val="accent4">
                        <a:lumMod val="20000"/>
                        <a:lumOff val="80000"/>
                      </a:schemeClr>
                    </a:solidFill>
                  </a:tcPr>
                </a:tc>
                <a:extLst>
                  <a:ext uri="{0D108BD9-81ED-4DB2-BD59-A6C34878D82A}">
                    <a16:rowId xmlns:a16="http://schemas.microsoft.com/office/drawing/2014/main" val="2976599084"/>
                  </a:ext>
                </a:extLst>
              </a:tr>
            </a:tbl>
          </a:graphicData>
        </a:graphic>
      </p:graphicFrame>
    </p:spTree>
    <p:extLst>
      <p:ext uri="{BB962C8B-B14F-4D97-AF65-F5344CB8AC3E}">
        <p14:creationId xmlns:p14="http://schemas.microsoft.com/office/powerpoint/2010/main" val="89004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7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B92E6C66-CDA7-5C41-8C55-0D93D170BD5B}"/>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3700">
                <a:latin typeface="+mj-lt"/>
                <a:ea typeface="+mj-ea"/>
                <a:cs typeface="+mj-cs"/>
              </a:rPr>
              <a:t>LCI, LCIA, classification and characterization</a:t>
            </a:r>
          </a:p>
        </p:txBody>
      </p:sp>
      <p:sp>
        <p:nvSpPr>
          <p:cNvPr id="78"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Shape 79">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 name="Alatunnisteen paikkamerkki 4">
            <a:extLst>
              <a:ext uri="{FF2B5EF4-FFF2-40B4-BE49-F238E27FC236}">
                <a16:creationId xmlns:a16="http://schemas.microsoft.com/office/drawing/2014/main" id="{ECAD2A27-3539-1A4D-B58B-C5E0B37CA220}"/>
              </a:ext>
            </a:extLst>
          </p:cNvPr>
          <p:cNvSpPr>
            <a:spLocks noGrp="1"/>
          </p:cNvSpPr>
          <p:nvPr>
            <p:ph type="ftr" sz="quarter" idx="11"/>
          </p:nvPr>
        </p:nvSpPr>
        <p:spPr>
          <a:xfrm>
            <a:off x="7872984" y="384048"/>
            <a:ext cx="3877056" cy="365125"/>
          </a:xfrm>
        </p:spPr>
        <p:txBody>
          <a:bodyPr vert="horz" lIns="91440" tIns="45720" rIns="91440" bIns="45720" rtlCol="0" anchor="ctr">
            <a:normAutofit/>
          </a:bodyPr>
          <a:lstStyle/>
          <a:p>
            <a:pPr algn="r">
              <a:spcAft>
                <a:spcPts val="600"/>
              </a:spcAft>
            </a:pPr>
            <a:r>
              <a:rPr lang="en-US" sz="1100" kern="1200">
                <a:solidFill>
                  <a:schemeClr val="tx1">
                    <a:alpha val="80000"/>
                  </a:schemeClr>
                </a:solidFill>
                <a:latin typeface="+mn-lt"/>
                <a:ea typeface="+mn-ea"/>
                <a:cs typeface="+mn-cs"/>
              </a:rPr>
              <a:t>kiertotalousamk.fi</a:t>
            </a:r>
          </a:p>
        </p:txBody>
      </p:sp>
      <p:pic>
        <p:nvPicPr>
          <p:cNvPr id="39" name="Sisällön paikkamerkki 38" descr="Helmitaulu">
            <a:extLst>
              <a:ext uri="{FF2B5EF4-FFF2-40B4-BE49-F238E27FC236}">
                <a16:creationId xmlns:a16="http://schemas.microsoft.com/office/drawing/2014/main" id="{A19AA90B-6255-C148-A484-B142CD54193F}"/>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3" name="Sisällön paikkamerkki 2">
            <a:extLst>
              <a:ext uri="{FF2B5EF4-FFF2-40B4-BE49-F238E27FC236}">
                <a16:creationId xmlns:a16="http://schemas.microsoft.com/office/drawing/2014/main" id="{3597BBDE-73AC-D546-B916-59444CE339E1}"/>
              </a:ext>
            </a:extLst>
          </p:cNvPr>
          <p:cNvSpPr>
            <a:spLocks noGrp="1"/>
          </p:cNvSpPr>
          <p:nvPr>
            <p:ph sz="half" idx="1"/>
          </p:nvPr>
        </p:nvSpPr>
        <p:spPr>
          <a:xfrm>
            <a:off x="965199" y="3729161"/>
            <a:ext cx="5690043" cy="2277321"/>
          </a:xfrm>
        </p:spPr>
        <p:txBody>
          <a:bodyPr vert="horz" lIns="91440" tIns="45720" rIns="91440" bIns="45720" rtlCol="0">
            <a:normAutofit/>
          </a:bodyPr>
          <a:lstStyle/>
          <a:p>
            <a:r>
              <a:rPr lang="en-US" sz="2400"/>
              <a:t>Watch video 4:47 min</a:t>
            </a:r>
          </a:p>
          <a:p>
            <a:r>
              <a:rPr lang="en-US" sz="2400"/>
              <a:t>LCI, LCIA, classification and characterization</a:t>
            </a:r>
          </a:p>
          <a:p>
            <a:r>
              <a:rPr lang="en-US" sz="2400">
                <a:hlinkClick r:id="rId4"/>
              </a:rPr>
              <a:t>https://www.youtube.com/watch?v=CEPrIwV5LyM&amp;feature=emb_logo</a:t>
            </a:r>
            <a:endParaRPr lang="en-US" sz="2400"/>
          </a:p>
          <a:p>
            <a:endParaRPr lang="en-US" sz="2400"/>
          </a:p>
          <a:p>
            <a:pPr marL="0"/>
            <a:endParaRPr lang="en-US" sz="2400">
              <a:hlinkClick r:id="rId4"/>
            </a:endParaRPr>
          </a:p>
          <a:p>
            <a:endParaRPr lang="en-US" sz="2400"/>
          </a:p>
        </p:txBody>
      </p:sp>
      <p:pic>
        <p:nvPicPr>
          <p:cNvPr id="44" name="Kuva 43" descr="Pylväskuvaaja">
            <a:extLst>
              <a:ext uri="{FF2B5EF4-FFF2-40B4-BE49-F238E27FC236}">
                <a16:creationId xmlns:a16="http://schemas.microsoft.com/office/drawing/2014/main" id="{1185EACD-0E2D-794E-89C2-93BFD027C4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0038" y="2354401"/>
            <a:ext cx="2713512" cy="2713512"/>
          </a:xfrm>
          <a:prstGeom prst="rect">
            <a:avLst/>
          </a:prstGeom>
        </p:spPr>
      </p:pic>
    </p:spTree>
    <p:extLst>
      <p:ext uri="{BB962C8B-B14F-4D97-AF65-F5344CB8AC3E}">
        <p14:creationId xmlns:p14="http://schemas.microsoft.com/office/powerpoint/2010/main" val="21777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A2CDBC-CA58-6245-9524-93F08825CD43}"/>
              </a:ext>
            </a:extLst>
          </p:cNvPr>
          <p:cNvSpPr>
            <a:spLocks noGrp="1"/>
          </p:cNvSpPr>
          <p:nvPr>
            <p:ph type="title"/>
          </p:nvPr>
        </p:nvSpPr>
        <p:spPr/>
        <p:txBody>
          <a:bodyPr>
            <a:normAutofit/>
          </a:bodyPr>
          <a:lstStyle/>
          <a:p>
            <a:r>
              <a:rPr lang="fi-FI" dirty="0" err="1">
                <a:latin typeface="+mj-lt"/>
              </a:rPr>
              <a:t>Classification</a:t>
            </a:r>
            <a:r>
              <a:rPr lang="fi-FI" dirty="0">
                <a:latin typeface="+mj-lt"/>
              </a:rPr>
              <a:t> and </a:t>
            </a:r>
            <a:r>
              <a:rPr lang="fi-FI" dirty="0" err="1">
                <a:latin typeface="+mj-lt"/>
              </a:rPr>
              <a:t>characterisation</a:t>
            </a:r>
            <a:r>
              <a:rPr lang="fi-FI" dirty="0">
                <a:latin typeface="+mj-lt"/>
              </a:rPr>
              <a:t> </a:t>
            </a:r>
          </a:p>
        </p:txBody>
      </p:sp>
      <p:sp>
        <p:nvSpPr>
          <p:cNvPr id="3" name="Sisällön paikkamerkki 2">
            <a:extLst>
              <a:ext uri="{FF2B5EF4-FFF2-40B4-BE49-F238E27FC236}">
                <a16:creationId xmlns:a16="http://schemas.microsoft.com/office/drawing/2014/main" id="{DB5F5F9B-0FDF-5D4D-A0DD-981576059068}"/>
              </a:ext>
            </a:extLst>
          </p:cNvPr>
          <p:cNvSpPr>
            <a:spLocks noGrp="1"/>
          </p:cNvSpPr>
          <p:nvPr>
            <p:ph idx="1"/>
          </p:nvPr>
        </p:nvSpPr>
        <p:spPr/>
        <p:txBody>
          <a:bodyPr/>
          <a:lstStyle/>
          <a:p>
            <a:endParaRPr lang="fi-FI" dirty="0"/>
          </a:p>
          <a:p>
            <a:pPr marL="0" indent="0">
              <a:buNone/>
            </a:pPr>
            <a:r>
              <a:rPr lang="fi-FI" b="1" dirty="0" err="1"/>
              <a:t>Mandatory</a:t>
            </a:r>
            <a:r>
              <a:rPr lang="fi-FI" b="1" dirty="0"/>
              <a:t> </a:t>
            </a:r>
            <a:r>
              <a:rPr lang="fi-FI" b="1" dirty="0" err="1"/>
              <a:t>elements</a:t>
            </a:r>
            <a:r>
              <a:rPr lang="fi-FI" b="1" dirty="0"/>
              <a:t> of LCIA: </a:t>
            </a:r>
          </a:p>
          <a:p>
            <a:r>
              <a:rPr lang="fi-FI" dirty="0" err="1"/>
              <a:t>Selection</a:t>
            </a:r>
            <a:r>
              <a:rPr lang="fi-FI" dirty="0"/>
              <a:t> of </a:t>
            </a:r>
            <a:r>
              <a:rPr lang="fi-FI" dirty="0" err="1"/>
              <a:t>impact</a:t>
            </a:r>
            <a:r>
              <a:rPr lang="fi-FI" dirty="0"/>
              <a:t> </a:t>
            </a:r>
            <a:r>
              <a:rPr lang="fi-FI" dirty="0" err="1"/>
              <a:t>categories</a:t>
            </a:r>
            <a:r>
              <a:rPr lang="fi-FI" dirty="0"/>
              <a:t>, </a:t>
            </a:r>
            <a:r>
              <a:rPr lang="fi-FI" dirty="0" err="1"/>
              <a:t>category</a:t>
            </a:r>
            <a:r>
              <a:rPr lang="fi-FI" dirty="0"/>
              <a:t> </a:t>
            </a:r>
            <a:r>
              <a:rPr lang="fi-FI" dirty="0" err="1"/>
              <a:t>indicators</a:t>
            </a:r>
            <a:r>
              <a:rPr lang="fi-FI" dirty="0"/>
              <a:t> and </a:t>
            </a:r>
            <a:r>
              <a:rPr lang="fi-FI" dirty="0" err="1"/>
              <a:t>characterization</a:t>
            </a:r>
            <a:r>
              <a:rPr lang="fi-FI" dirty="0"/>
              <a:t> </a:t>
            </a:r>
            <a:r>
              <a:rPr lang="fi-FI" dirty="0" err="1"/>
              <a:t>models</a:t>
            </a:r>
            <a:r>
              <a:rPr lang="fi-FI" dirty="0"/>
              <a:t> </a:t>
            </a:r>
          </a:p>
          <a:p>
            <a:r>
              <a:rPr lang="fi-FI" dirty="0" err="1"/>
              <a:t>Assignment</a:t>
            </a:r>
            <a:r>
              <a:rPr lang="fi-FI" dirty="0"/>
              <a:t> of LCI </a:t>
            </a:r>
            <a:r>
              <a:rPr lang="fi-FI" dirty="0" err="1"/>
              <a:t>results</a:t>
            </a:r>
            <a:r>
              <a:rPr lang="fi-FI" dirty="0"/>
              <a:t> (</a:t>
            </a:r>
            <a:r>
              <a:rPr lang="fi-FI" dirty="0" err="1"/>
              <a:t>classification</a:t>
            </a:r>
            <a:r>
              <a:rPr lang="fi-FI" dirty="0"/>
              <a:t>) </a:t>
            </a:r>
          </a:p>
          <a:p>
            <a:r>
              <a:rPr lang="fi-FI" dirty="0" err="1"/>
              <a:t>Calculation</a:t>
            </a:r>
            <a:r>
              <a:rPr lang="fi-FI" dirty="0"/>
              <a:t> of </a:t>
            </a:r>
            <a:r>
              <a:rPr lang="fi-FI" dirty="0" err="1"/>
              <a:t>category</a:t>
            </a:r>
            <a:r>
              <a:rPr lang="fi-FI" dirty="0"/>
              <a:t> </a:t>
            </a:r>
            <a:r>
              <a:rPr lang="fi-FI" dirty="0" err="1"/>
              <a:t>indicators</a:t>
            </a:r>
            <a:r>
              <a:rPr lang="fi-FI" dirty="0"/>
              <a:t> </a:t>
            </a:r>
            <a:r>
              <a:rPr lang="fi-FI" dirty="0" err="1"/>
              <a:t>results</a:t>
            </a:r>
            <a:r>
              <a:rPr lang="fi-FI" dirty="0"/>
              <a:t> (</a:t>
            </a:r>
            <a:r>
              <a:rPr lang="fi-FI" dirty="0" err="1"/>
              <a:t>characterization</a:t>
            </a:r>
            <a:r>
              <a:rPr lang="fi-FI" dirty="0"/>
              <a:t>) </a:t>
            </a:r>
          </a:p>
          <a:p>
            <a:endParaRPr lang="fi-FI" dirty="0"/>
          </a:p>
        </p:txBody>
      </p:sp>
      <p:sp>
        <p:nvSpPr>
          <p:cNvPr id="4" name="Alatunnisteen paikkamerkki 3">
            <a:extLst>
              <a:ext uri="{FF2B5EF4-FFF2-40B4-BE49-F238E27FC236}">
                <a16:creationId xmlns:a16="http://schemas.microsoft.com/office/drawing/2014/main" id="{C00C8F7A-4045-0A45-9F8F-14C5D3FE5AE1}"/>
              </a:ext>
            </a:extLst>
          </p:cNvPr>
          <p:cNvSpPr>
            <a:spLocks noGrp="1"/>
          </p:cNvSpPr>
          <p:nvPr>
            <p:ph type="ftr" sz="quarter" idx="11"/>
          </p:nvPr>
        </p:nvSpPr>
        <p:spPr/>
        <p:txBody>
          <a:bodyPr/>
          <a:lstStyle/>
          <a:p>
            <a:r>
              <a:rPr lang="fi-FI" dirty="0" err="1"/>
              <a:t>kiertotalousamk.fi</a:t>
            </a:r>
            <a:endParaRPr lang="fi-FI" dirty="0"/>
          </a:p>
        </p:txBody>
      </p:sp>
    </p:spTree>
    <p:extLst>
      <p:ext uri="{BB962C8B-B14F-4D97-AF65-F5344CB8AC3E}">
        <p14:creationId xmlns:p14="http://schemas.microsoft.com/office/powerpoint/2010/main" val="1747485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CF90C781-0E02-A849-B079-BFC33F57C4CC}"/>
              </a:ext>
            </a:extLst>
          </p:cNvPr>
          <p:cNvSpPr>
            <a:spLocks noGrp="1"/>
          </p:cNvSpPr>
          <p:nvPr>
            <p:ph type="title"/>
          </p:nvPr>
        </p:nvSpPr>
        <p:spPr>
          <a:xfrm>
            <a:off x="640079" y="2053641"/>
            <a:ext cx="3669161" cy="2760098"/>
          </a:xfrm>
        </p:spPr>
        <p:txBody>
          <a:bodyPr>
            <a:normAutofit/>
          </a:bodyPr>
          <a:lstStyle/>
          <a:p>
            <a:r>
              <a:rPr lang="fi-FI">
                <a:solidFill>
                  <a:srgbClr val="FFFFFF"/>
                </a:solidFill>
              </a:rPr>
              <a:t>Terminology,</a:t>
            </a:r>
            <a:br>
              <a:rPr lang="fi-FI">
                <a:solidFill>
                  <a:srgbClr val="FFFFFF"/>
                </a:solidFill>
              </a:rPr>
            </a:br>
            <a:r>
              <a:rPr lang="fi-FI">
                <a:solidFill>
                  <a:srgbClr val="FFFFFF"/>
                </a:solidFill>
              </a:rPr>
              <a:t>Climate Change</a:t>
            </a:r>
            <a:br>
              <a:rPr lang="fi-FI">
                <a:solidFill>
                  <a:srgbClr val="FFFFFF"/>
                </a:solidFill>
              </a:rPr>
            </a:br>
            <a:r>
              <a:rPr lang="fi-FI">
                <a:solidFill>
                  <a:srgbClr val="FFFFFF"/>
                </a:solidFill>
              </a:rPr>
              <a:t>as example</a:t>
            </a:r>
          </a:p>
        </p:txBody>
      </p:sp>
      <p:sp>
        <p:nvSpPr>
          <p:cNvPr id="3" name="Sisällön paikkamerkki 2">
            <a:extLst>
              <a:ext uri="{FF2B5EF4-FFF2-40B4-BE49-F238E27FC236}">
                <a16:creationId xmlns:a16="http://schemas.microsoft.com/office/drawing/2014/main" id="{932B273C-BB8C-D540-AE5E-C1FE106DB09A}"/>
              </a:ext>
            </a:extLst>
          </p:cNvPr>
          <p:cNvSpPr>
            <a:spLocks noGrp="1"/>
          </p:cNvSpPr>
          <p:nvPr>
            <p:ph idx="1"/>
          </p:nvPr>
        </p:nvSpPr>
        <p:spPr>
          <a:xfrm>
            <a:off x="6090574" y="801866"/>
            <a:ext cx="5306084" cy="5230634"/>
          </a:xfrm>
        </p:spPr>
        <p:txBody>
          <a:bodyPr anchor="ctr">
            <a:normAutofit/>
          </a:bodyPr>
          <a:lstStyle/>
          <a:p>
            <a:r>
              <a:rPr lang="fi-FI" sz="1700" i="1">
                <a:solidFill>
                  <a:srgbClr val="000000"/>
                </a:solidFill>
              </a:rPr>
              <a:t>Impact category: Climate Change </a:t>
            </a:r>
          </a:p>
          <a:p>
            <a:r>
              <a:rPr lang="fi-FI" sz="1700" i="1">
                <a:solidFill>
                  <a:srgbClr val="000000"/>
                </a:solidFill>
              </a:rPr>
              <a:t>Inventory results: Amount of GHG per fU </a:t>
            </a:r>
          </a:p>
          <a:p>
            <a:r>
              <a:rPr lang="fi-FI" sz="1700" i="1">
                <a:solidFill>
                  <a:srgbClr val="000000"/>
                </a:solidFill>
              </a:rPr>
              <a:t>characterisation model: Baseline model of 100a of the IPCC </a:t>
            </a:r>
          </a:p>
          <a:p>
            <a:r>
              <a:rPr lang="fi-FI" sz="1700" i="1">
                <a:solidFill>
                  <a:srgbClr val="000000"/>
                </a:solidFill>
              </a:rPr>
              <a:t>Category indicator: Infrared radiative forcing (W/m2) </a:t>
            </a:r>
          </a:p>
          <a:p>
            <a:r>
              <a:rPr lang="fi-FI" sz="1700" i="1">
                <a:solidFill>
                  <a:srgbClr val="000000"/>
                </a:solidFill>
              </a:rPr>
              <a:t>characterisation factor: GWP for each GHG (kg CO2-eq./kg gas) </a:t>
            </a:r>
          </a:p>
          <a:p>
            <a:r>
              <a:rPr lang="fi-FI" sz="1700" i="1">
                <a:solidFill>
                  <a:srgbClr val="000000"/>
                </a:solidFill>
              </a:rPr>
              <a:t>Category indicator result (unit): Kilograms of CO2-equivalents per fU </a:t>
            </a:r>
          </a:p>
          <a:p>
            <a:r>
              <a:rPr lang="fi-FI" sz="1700" i="1">
                <a:solidFill>
                  <a:srgbClr val="000000"/>
                </a:solidFill>
              </a:rPr>
              <a:t>Category endpoints: for example Coral reef, forests... </a:t>
            </a:r>
          </a:p>
          <a:p>
            <a:r>
              <a:rPr lang="fi-FI" sz="1700" i="1">
                <a:solidFill>
                  <a:srgbClr val="000000"/>
                </a:solidFill>
              </a:rPr>
              <a:t>Environmental relevance: Infrared radiative forcing is a proxy for potential effects on the climate, depending on the integrated atmospheric heat absorption caused by emissions, and the heat absorption over time. </a:t>
            </a:r>
          </a:p>
          <a:p>
            <a:endParaRPr lang="fi-FI" sz="1700">
              <a:solidFill>
                <a:srgbClr val="000000"/>
              </a:solidFill>
            </a:endParaRPr>
          </a:p>
        </p:txBody>
      </p:sp>
      <p:sp>
        <p:nvSpPr>
          <p:cNvPr id="4" name="Alatunnisteen paikkamerkki 3">
            <a:extLst>
              <a:ext uri="{FF2B5EF4-FFF2-40B4-BE49-F238E27FC236}">
                <a16:creationId xmlns:a16="http://schemas.microsoft.com/office/drawing/2014/main" id="{E182589A-8457-A843-A494-69B27437744E}"/>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fi-FI" sz="1000">
                <a:solidFill>
                  <a:srgbClr val="898989"/>
                </a:solidFill>
              </a:rPr>
              <a:t>kiertotalousamk.fi</a:t>
            </a:r>
          </a:p>
        </p:txBody>
      </p:sp>
    </p:spTree>
    <p:extLst>
      <p:ext uri="{BB962C8B-B14F-4D97-AF65-F5344CB8AC3E}">
        <p14:creationId xmlns:p14="http://schemas.microsoft.com/office/powerpoint/2010/main" val="111101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Otsikko 1">
            <a:extLst>
              <a:ext uri="{FF2B5EF4-FFF2-40B4-BE49-F238E27FC236}">
                <a16:creationId xmlns:a16="http://schemas.microsoft.com/office/drawing/2014/main" id="{FF6DA6B1-7C83-4C46-8DC1-2922D0B72A83}"/>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latin typeface="+mj-lt"/>
                <a:ea typeface="+mj-ea"/>
                <a:cs typeface="+mj-cs"/>
              </a:rPr>
              <a:t>CHARACTERIZATION FACTORS</a:t>
            </a:r>
          </a:p>
        </p:txBody>
      </p:sp>
      <p:sp>
        <p:nvSpPr>
          <p:cNvPr id="3" name="Sisällön paikkamerkki 2">
            <a:extLst>
              <a:ext uri="{FF2B5EF4-FFF2-40B4-BE49-F238E27FC236}">
                <a16:creationId xmlns:a16="http://schemas.microsoft.com/office/drawing/2014/main" id="{F4DCDD2C-AA82-C847-8DBB-9E15E891F16C}"/>
              </a:ext>
            </a:extLst>
          </p:cNvPr>
          <p:cNvSpPr>
            <a:spLocks noGrp="1"/>
          </p:cNvSpPr>
          <p:nvPr>
            <p:ph idx="4294967295"/>
          </p:nvPr>
        </p:nvSpPr>
        <p:spPr>
          <a:xfrm>
            <a:off x="804997" y="2272143"/>
            <a:ext cx="4706803" cy="3788830"/>
          </a:xfrm>
        </p:spPr>
        <p:txBody>
          <a:bodyPr vert="horz" lIns="91440" tIns="45720" rIns="91440" bIns="45720" rtlCol="0" anchor="ctr">
            <a:normAutofit/>
          </a:bodyPr>
          <a:lstStyle/>
          <a:p>
            <a:r>
              <a:rPr lang="en-US" sz="1700">
                <a:solidFill>
                  <a:srgbClr val="000000"/>
                </a:solidFill>
              </a:rPr>
              <a:t>When the classified </a:t>
            </a:r>
            <a:r>
              <a:rPr lang="en-US" sz="1700" b="1">
                <a:solidFill>
                  <a:srgbClr val="000000"/>
                </a:solidFill>
              </a:rPr>
              <a:t>inventory results are converted to category indicator results </a:t>
            </a:r>
            <a:r>
              <a:rPr lang="en-US" sz="1700">
                <a:solidFill>
                  <a:srgbClr val="000000"/>
                </a:solidFill>
              </a:rPr>
              <a:t>this is made by using characterisation factors. </a:t>
            </a:r>
          </a:p>
          <a:p>
            <a:r>
              <a:rPr lang="en-US" sz="1700">
                <a:solidFill>
                  <a:srgbClr val="000000"/>
                </a:solidFill>
              </a:rPr>
              <a:t>Factors are based on scientific facts on substances impact potentials </a:t>
            </a:r>
          </a:p>
          <a:p>
            <a:r>
              <a:rPr lang="en-US" sz="1700">
                <a:solidFill>
                  <a:srgbClr val="000000"/>
                </a:solidFill>
              </a:rPr>
              <a:t>The environmental impact models are used – for example europe-wide air quality trasport models for acidification and ozone </a:t>
            </a:r>
          </a:p>
          <a:p>
            <a:r>
              <a:rPr lang="en-US" sz="1700">
                <a:solidFill>
                  <a:srgbClr val="000000"/>
                </a:solidFill>
              </a:rPr>
              <a:t>Also experts are used when characterisation factors are formed – for example in the case of GWP factors the role of IPCC is significant and IPCC publishes the recommended values that should be used. </a:t>
            </a:r>
          </a:p>
          <a:p>
            <a:endParaRPr lang="en-US" sz="1700">
              <a:solidFill>
                <a:srgbClr val="000000"/>
              </a:solidFill>
            </a:endParaRPr>
          </a:p>
        </p:txBody>
      </p:sp>
      <p:sp>
        <p:nvSpPr>
          <p:cNvPr id="21"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EA2C3E2A-A103-4728-A9EA-0DCF36BAD9C3}"/>
              </a:ext>
            </a:extLst>
          </p:cNvPr>
          <p:cNvPicPr>
            <a:picLocks noChangeAspect="1"/>
          </p:cNvPicPr>
          <p:nvPr/>
        </p:nvPicPr>
        <p:blipFill rotWithShape="1">
          <a:blip r:embed="rId3"/>
          <a:srcRect l="27857" r="14137"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Alatunnisteen paikkamerkki 3">
            <a:extLst>
              <a:ext uri="{FF2B5EF4-FFF2-40B4-BE49-F238E27FC236}">
                <a16:creationId xmlns:a16="http://schemas.microsoft.com/office/drawing/2014/main" id="{3F7D6FA8-D684-6041-B3A2-541E912131A9}"/>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kiertotalousamk.fi</a:t>
            </a:r>
          </a:p>
        </p:txBody>
      </p:sp>
    </p:spTree>
    <p:extLst>
      <p:ext uri="{BB962C8B-B14F-4D97-AF65-F5344CB8AC3E}">
        <p14:creationId xmlns:p14="http://schemas.microsoft.com/office/powerpoint/2010/main" val="109397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707E50-2A42-1E42-92DF-A1AD560C507A}"/>
              </a:ext>
            </a:extLst>
          </p:cNvPr>
          <p:cNvSpPr>
            <a:spLocks noGrp="1"/>
          </p:cNvSpPr>
          <p:nvPr>
            <p:ph type="title"/>
          </p:nvPr>
        </p:nvSpPr>
        <p:spPr>
          <a:xfrm>
            <a:off x="391378" y="320675"/>
            <a:ext cx="11407487" cy="1325563"/>
          </a:xfrm>
        </p:spPr>
        <p:txBody>
          <a:bodyPr>
            <a:normAutofit/>
          </a:bodyPr>
          <a:lstStyle/>
          <a:p>
            <a:r>
              <a:rPr lang="fi-FI" sz="5400" dirty="0" err="1">
                <a:latin typeface="+mj-lt"/>
              </a:rPr>
              <a:t>Phase</a:t>
            </a:r>
            <a:r>
              <a:rPr lang="fi-FI" sz="5400" dirty="0">
                <a:latin typeface="+mj-lt"/>
              </a:rPr>
              <a:t> 2: Life </a:t>
            </a:r>
            <a:r>
              <a:rPr lang="fi-FI" sz="5400" dirty="0" err="1">
                <a:latin typeface="+mj-lt"/>
              </a:rPr>
              <a:t>cycle</a:t>
            </a:r>
            <a:r>
              <a:rPr lang="fi-FI" sz="5400" dirty="0">
                <a:latin typeface="+mj-lt"/>
              </a:rPr>
              <a:t> </a:t>
            </a:r>
            <a:r>
              <a:rPr lang="fi-FI" sz="5400" dirty="0" err="1">
                <a:latin typeface="+mj-lt"/>
              </a:rPr>
              <a:t>inventory</a:t>
            </a:r>
            <a:r>
              <a:rPr lang="fi-FI" sz="5400" dirty="0">
                <a:latin typeface="+mj-lt"/>
              </a:rPr>
              <a:t>, LCI</a:t>
            </a:r>
          </a:p>
        </p:txBody>
      </p:sp>
      <p:sp>
        <p:nvSpPr>
          <p:cNvPr id="4" name="Alatunnisteen paikkamerkki 3">
            <a:extLst>
              <a:ext uri="{FF2B5EF4-FFF2-40B4-BE49-F238E27FC236}">
                <a16:creationId xmlns:a16="http://schemas.microsoft.com/office/drawing/2014/main" id="{9729BA1E-A5BF-764E-A1D6-4523EFD75E05}"/>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graphicFrame>
        <p:nvGraphicFramePr>
          <p:cNvPr id="7" name="Sisällön paikkamerkki 4">
            <a:extLst>
              <a:ext uri="{FF2B5EF4-FFF2-40B4-BE49-F238E27FC236}">
                <a16:creationId xmlns:a16="http://schemas.microsoft.com/office/drawing/2014/main" id="{56CC3162-15EC-42B2-8286-041AAB19CE63}"/>
              </a:ext>
            </a:extLst>
          </p:cNvPr>
          <p:cNvGraphicFramePr>
            <a:graphicFrameLocks noGrp="1"/>
          </p:cNvGraphicFramePr>
          <p:nvPr>
            <p:ph idx="1"/>
            <p:extLst>
              <p:ext uri="{D42A27DB-BD31-4B8C-83A1-F6EECF244321}">
                <p14:modId xmlns:p14="http://schemas.microsoft.com/office/powerpoint/2010/main" val="2784385437"/>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7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D83E9A-55F7-C34D-9E41-C0972B47D47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mj-lt"/>
                <a:ea typeface="+mj-ea"/>
                <a:cs typeface="+mj-cs"/>
              </a:rPr>
              <a:t>Phase 2: Life cycle inventory</a:t>
            </a:r>
          </a:p>
        </p:txBody>
      </p:sp>
      <p:sp>
        <p:nvSpPr>
          <p:cNvPr id="3" name="Sisällön paikkamerkki 2">
            <a:extLst>
              <a:ext uri="{FF2B5EF4-FFF2-40B4-BE49-F238E27FC236}">
                <a16:creationId xmlns:a16="http://schemas.microsoft.com/office/drawing/2014/main" id="{6ABFE121-DE39-A146-9DF2-0EB54544150A}"/>
              </a:ext>
            </a:extLst>
          </p:cNvPr>
          <p:cNvSpPr>
            <a:spLocks noGrp="1"/>
          </p:cNvSpPr>
          <p:nvPr>
            <p:ph sz="half" idx="1"/>
          </p:nvPr>
        </p:nvSpPr>
        <p:spPr>
          <a:xfrm>
            <a:off x="838200" y="1541423"/>
            <a:ext cx="4833983" cy="4486275"/>
          </a:xfrm>
        </p:spPr>
        <p:txBody>
          <a:bodyPr vert="horz" lIns="91440" tIns="45720" rIns="91440" bIns="45720" rtlCol="0">
            <a:normAutofit/>
          </a:bodyPr>
          <a:lstStyle/>
          <a:p>
            <a:pPr marL="0" indent="0" fontAlgn="base">
              <a:buNone/>
            </a:pPr>
            <a:r>
              <a:rPr lang="en-US" sz="1800" b="1" dirty="0"/>
              <a:t>Data collection​</a:t>
            </a:r>
          </a:p>
          <a:p>
            <a:pPr indent="-228600" fontAlgn="base"/>
            <a:r>
              <a:rPr lang="en-US" sz="1800" dirty="0"/>
              <a:t>Raw material and energy inputs and outputs​</a:t>
            </a:r>
          </a:p>
          <a:p>
            <a:pPr indent="-228600" fontAlgn="base"/>
            <a:r>
              <a:rPr lang="en-US" sz="1800" dirty="0"/>
              <a:t>Emissions to air, discharges to water and soil​</a:t>
            </a:r>
          </a:p>
          <a:p>
            <a:pPr indent="-228600" fontAlgn="base"/>
            <a:r>
              <a:rPr lang="en-US" sz="1800" dirty="0"/>
              <a:t>Products, co-products and waste​</a:t>
            </a:r>
          </a:p>
          <a:p>
            <a:pPr marL="0" indent="0" fontAlgn="base">
              <a:buNone/>
            </a:pPr>
            <a:r>
              <a:rPr lang="en-US" sz="1800" b="1" dirty="0"/>
              <a:t>Data sources​</a:t>
            </a:r>
          </a:p>
          <a:p>
            <a:pPr indent="-228600" fontAlgn="base"/>
            <a:r>
              <a:rPr lang="en-US" sz="1800" dirty="0"/>
              <a:t>Customer (product manufacturer) and its subcontractors​</a:t>
            </a:r>
          </a:p>
          <a:p>
            <a:pPr indent="-228600" fontAlgn="base"/>
            <a:r>
              <a:rPr lang="en-US" sz="1800" dirty="0"/>
              <a:t>Commercial databases​</a:t>
            </a:r>
          </a:p>
          <a:p>
            <a:pPr indent="-228600" fontAlgn="base"/>
            <a:r>
              <a:rPr lang="en-US" sz="1800" dirty="0"/>
              <a:t>Literature​</a:t>
            </a:r>
          </a:p>
          <a:p>
            <a:pPr marL="0" indent="0" fontAlgn="base">
              <a:buNone/>
            </a:pPr>
            <a:r>
              <a:rPr lang="en-US" sz="1800" b="1" dirty="0"/>
              <a:t>Life cycle model​</a:t>
            </a:r>
          </a:p>
          <a:p>
            <a:pPr indent="-228600" fontAlgn="base"/>
            <a:r>
              <a:rPr lang="en-US" sz="1800" dirty="0"/>
              <a:t>Connects the unit processes to each other​</a:t>
            </a:r>
          </a:p>
          <a:p>
            <a:pPr indent="-228600" fontAlgn="base"/>
            <a:r>
              <a:rPr lang="en-US" sz="1800" dirty="0"/>
              <a:t>Creates an inventory for the whole system</a:t>
            </a:r>
          </a:p>
          <a:p>
            <a:pPr indent="-228600"/>
            <a:endParaRPr lang="en-US" sz="1400" dirty="0"/>
          </a:p>
        </p:txBody>
      </p:sp>
      <p:pic>
        <p:nvPicPr>
          <p:cNvPr id="6" name="Sisällön paikkamerkki 5">
            <a:extLst>
              <a:ext uri="{FF2B5EF4-FFF2-40B4-BE49-F238E27FC236}">
                <a16:creationId xmlns:a16="http://schemas.microsoft.com/office/drawing/2014/main" id="{AF0DB190-8252-B044-B10C-4EAB7BBDED78}"/>
              </a:ext>
            </a:extLst>
          </p:cNvPr>
          <p:cNvPicPr>
            <a:picLocks noGrp="1" noChangeAspect="1"/>
          </p:cNvPicPr>
          <p:nvPr>
            <p:ph sz="half" idx="2"/>
          </p:nvPr>
        </p:nvPicPr>
        <p:blipFill rotWithShape="1">
          <a:blip r:embed="rId2"/>
          <a:srcRect r="3350" b="-2"/>
          <a:stretch/>
        </p:blipFill>
        <p:spPr>
          <a:xfrm>
            <a:off x="5672183" y="1541423"/>
            <a:ext cx="6233160" cy="4272681"/>
          </a:xfrm>
          <a:prstGeom prst="rect">
            <a:avLst/>
          </a:prstGeom>
        </p:spPr>
      </p:pic>
      <p:sp>
        <p:nvSpPr>
          <p:cNvPr id="5" name="Alatunnisteen paikkamerkki 4">
            <a:extLst>
              <a:ext uri="{FF2B5EF4-FFF2-40B4-BE49-F238E27FC236}">
                <a16:creationId xmlns:a16="http://schemas.microsoft.com/office/drawing/2014/main" id="{735EFB62-AD6E-C04C-B5AB-82813BAED0E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kiertotalousamk.fi</a:t>
            </a:r>
          </a:p>
        </p:txBody>
      </p:sp>
      <p:sp>
        <p:nvSpPr>
          <p:cNvPr id="7" name="Tekstiruutu 6">
            <a:extLst>
              <a:ext uri="{FF2B5EF4-FFF2-40B4-BE49-F238E27FC236}">
                <a16:creationId xmlns:a16="http://schemas.microsoft.com/office/drawing/2014/main" id="{06E8CED5-B9B8-0D41-8AE3-19A867BEC8F7}"/>
              </a:ext>
            </a:extLst>
          </p:cNvPr>
          <p:cNvSpPr txBox="1"/>
          <p:nvPr/>
        </p:nvSpPr>
        <p:spPr>
          <a:xfrm>
            <a:off x="6292955" y="5962116"/>
            <a:ext cx="4067139" cy="261610"/>
          </a:xfrm>
          <a:prstGeom prst="rect">
            <a:avLst/>
          </a:prstGeom>
          <a:noFill/>
        </p:spPr>
        <p:txBody>
          <a:bodyPr wrap="none" rtlCol="0">
            <a:spAutoFit/>
          </a:bodyPr>
          <a:lstStyle/>
          <a:p>
            <a:r>
              <a:rPr lang="fi-FI" sz="1100" err="1"/>
              <a:t>Simple</a:t>
            </a:r>
            <a:r>
              <a:rPr lang="fi-FI" sz="1100"/>
              <a:t> </a:t>
            </a:r>
            <a:r>
              <a:rPr lang="fi-FI" sz="1100" err="1"/>
              <a:t>schematic</a:t>
            </a:r>
            <a:r>
              <a:rPr lang="fi-FI" sz="1100"/>
              <a:t> of a single </a:t>
            </a:r>
            <a:r>
              <a:rPr lang="fi-FI" sz="1100" err="1"/>
              <a:t>stage</a:t>
            </a:r>
            <a:r>
              <a:rPr lang="fi-FI" sz="1100"/>
              <a:t> in a </a:t>
            </a:r>
            <a:r>
              <a:rPr lang="fi-FI" sz="1100" err="1"/>
              <a:t>product</a:t>
            </a:r>
            <a:r>
              <a:rPr lang="fi-FI" sz="1100"/>
              <a:t> (</a:t>
            </a:r>
            <a:r>
              <a:rPr lang="fi-FI" sz="1100" err="1"/>
              <a:t>Striebig</a:t>
            </a:r>
            <a:r>
              <a:rPr lang="fi-FI" sz="1100"/>
              <a:t> et al., 2015)</a:t>
            </a:r>
          </a:p>
        </p:txBody>
      </p:sp>
    </p:spTree>
    <p:extLst>
      <p:ext uri="{BB962C8B-B14F-4D97-AF65-F5344CB8AC3E}">
        <p14:creationId xmlns:p14="http://schemas.microsoft.com/office/powerpoint/2010/main" val="162302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72CB99-55A4-F647-8209-1463D3AD43A7}"/>
              </a:ext>
            </a:extLst>
          </p:cNvPr>
          <p:cNvSpPr>
            <a:spLocks noGrp="1"/>
          </p:cNvSpPr>
          <p:nvPr>
            <p:ph type="title"/>
          </p:nvPr>
        </p:nvSpPr>
        <p:spPr/>
        <p:txBody>
          <a:bodyPr/>
          <a:lstStyle/>
          <a:p>
            <a:r>
              <a:rPr lang="fi-FI" dirty="0" err="1">
                <a:latin typeface="+mj-lt"/>
              </a:rPr>
              <a:t>Allocation</a:t>
            </a:r>
            <a:endParaRPr lang="fi-FI" dirty="0">
              <a:latin typeface="+mj-lt"/>
            </a:endParaRPr>
          </a:p>
        </p:txBody>
      </p:sp>
      <p:sp>
        <p:nvSpPr>
          <p:cNvPr id="3" name="Sisällön paikkamerkki 2">
            <a:extLst>
              <a:ext uri="{FF2B5EF4-FFF2-40B4-BE49-F238E27FC236}">
                <a16:creationId xmlns:a16="http://schemas.microsoft.com/office/drawing/2014/main" id="{7CAA10E3-E4A2-944B-B20F-3FB179541722}"/>
              </a:ext>
            </a:extLst>
          </p:cNvPr>
          <p:cNvSpPr>
            <a:spLocks noGrp="1"/>
          </p:cNvSpPr>
          <p:nvPr>
            <p:ph idx="1"/>
          </p:nvPr>
        </p:nvSpPr>
        <p:spPr/>
        <p:txBody>
          <a:bodyPr>
            <a:normAutofit/>
          </a:bodyPr>
          <a:lstStyle/>
          <a:p>
            <a:pPr fontAlgn="base"/>
            <a:r>
              <a:rPr lang="fi-FI" sz="2400" dirty="0" err="1"/>
              <a:t>The</a:t>
            </a:r>
            <a:r>
              <a:rPr lang="fi-FI" sz="2400" dirty="0"/>
              <a:t> </a:t>
            </a:r>
            <a:r>
              <a:rPr lang="fi-FI" sz="2400" dirty="0" err="1"/>
              <a:t>inputs</a:t>
            </a:r>
            <a:r>
              <a:rPr lang="fi-FI" sz="2400" dirty="0"/>
              <a:t> and </a:t>
            </a:r>
            <a:r>
              <a:rPr lang="fi-FI" sz="2400" dirty="0" err="1"/>
              <a:t>outputs</a:t>
            </a:r>
            <a:r>
              <a:rPr lang="fi-FI" sz="2400" dirty="0"/>
              <a:t> </a:t>
            </a:r>
            <a:r>
              <a:rPr lang="fi-FI" sz="2400" dirty="0" err="1"/>
              <a:t>are</a:t>
            </a:r>
            <a:r>
              <a:rPr lang="fi-FI" sz="2400" dirty="0"/>
              <a:t> </a:t>
            </a:r>
            <a:r>
              <a:rPr lang="fi-FI" sz="2400" dirty="0" err="1"/>
              <a:t>shared</a:t>
            </a:r>
            <a:r>
              <a:rPr lang="fi-FI" sz="2400" dirty="0"/>
              <a:t> </a:t>
            </a:r>
            <a:r>
              <a:rPr lang="fi-FI" sz="2400" dirty="0" err="1"/>
              <a:t>between</a:t>
            </a:r>
            <a:r>
              <a:rPr lang="fi-FI" sz="2400" dirty="0"/>
              <a:t> </a:t>
            </a:r>
            <a:r>
              <a:rPr lang="fi-FI" sz="2400" dirty="0" err="1"/>
              <a:t>the</a:t>
            </a:r>
            <a:r>
              <a:rPr lang="fi-FI" sz="2400" dirty="0"/>
              <a:t> </a:t>
            </a:r>
            <a:r>
              <a:rPr lang="fi-FI" sz="2400" dirty="0" err="1"/>
              <a:t>different</a:t>
            </a:r>
            <a:r>
              <a:rPr lang="fi-FI" sz="2400" dirty="0"/>
              <a:t> products </a:t>
            </a:r>
            <a:r>
              <a:rPr lang="fi-FI" sz="2400" dirty="0" err="1"/>
              <a:t>within</a:t>
            </a:r>
            <a:r>
              <a:rPr lang="fi-FI" sz="2400" dirty="0"/>
              <a:t> </a:t>
            </a:r>
            <a:r>
              <a:rPr lang="fi-FI" sz="2400" dirty="0" err="1"/>
              <a:t>the</a:t>
            </a:r>
            <a:r>
              <a:rPr lang="fi-FI" sz="2400" dirty="0"/>
              <a:t> </a:t>
            </a:r>
            <a:r>
              <a:rPr lang="fi-FI" sz="2400" dirty="0" err="1"/>
              <a:t>system</a:t>
            </a:r>
            <a:r>
              <a:rPr lang="fi-FI" sz="2400" dirty="0"/>
              <a:t> </a:t>
            </a:r>
            <a:r>
              <a:rPr lang="fi-FI" sz="2400" dirty="0" err="1"/>
              <a:t>boundaries</a:t>
            </a:r>
            <a:r>
              <a:rPr lang="fi-FI" sz="2400" dirty="0"/>
              <a:t>​</a:t>
            </a:r>
          </a:p>
          <a:p>
            <a:pPr fontAlgn="base"/>
            <a:r>
              <a:rPr lang="fi-FI" sz="2400" dirty="0" err="1"/>
              <a:t>Avoid</a:t>
            </a:r>
            <a:r>
              <a:rPr lang="fi-FI" sz="2400" dirty="0"/>
              <a:t> </a:t>
            </a:r>
            <a:r>
              <a:rPr lang="fi-FI" sz="2400" dirty="0" err="1"/>
              <a:t>allocation</a:t>
            </a:r>
            <a:r>
              <a:rPr lang="fi-FI" sz="2400" dirty="0"/>
              <a:t>, </a:t>
            </a:r>
            <a:r>
              <a:rPr lang="fi-FI" sz="2400" dirty="0" err="1"/>
              <a:t>if</a:t>
            </a:r>
            <a:r>
              <a:rPr lang="fi-FI" sz="2400" dirty="0"/>
              <a:t> </a:t>
            </a:r>
            <a:r>
              <a:rPr lang="fi-FI" sz="2400" dirty="0" err="1"/>
              <a:t>possible</a:t>
            </a:r>
            <a:r>
              <a:rPr lang="fi-FI" sz="2400" dirty="0"/>
              <a:t>​</a:t>
            </a:r>
          </a:p>
          <a:p>
            <a:pPr lvl="1" fontAlgn="base"/>
            <a:r>
              <a:rPr lang="fi-FI" dirty="0" err="1"/>
              <a:t>by</a:t>
            </a:r>
            <a:r>
              <a:rPr lang="fi-FI" dirty="0"/>
              <a:t> </a:t>
            </a:r>
            <a:r>
              <a:rPr lang="fi-FI" dirty="0" err="1"/>
              <a:t>dividing</a:t>
            </a:r>
            <a:r>
              <a:rPr lang="fi-FI" dirty="0"/>
              <a:t> </a:t>
            </a:r>
            <a:r>
              <a:rPr lang="fi-FI" dirty="0" err="1"/>
              <a:t>the</a:t>
            </a:r>
            <a:r>
              <a:rPr lang="fi-FI" dirty="0"/>
              <a:t> </a:t>
            </a:r>
            <a:r>
              <a:rPr lang="fi-FI" dirty="0" err="1"/>
              <a:t>unit</a:t>
            </a:r>
            <a:r>
              <a:rPr lang="fi-FI" dirty="0"/>
              <a:t> </a:t>
            </a:r>
            <a:r>
              <a:rPr lang="fi-FI" dirty="0" err="1"/>
              <a:t>process</a:t>
            </a:r>
            <a:r>
              <a:rPr lang="fi-FI" dirty="0"/>
              <a:t> to </a:t>
            </a:r>
            <a:r>
              <a:rPr lang="fi-FI" dirty="0" err="1"/>
              <a:t>be</a:t>
            </a:r>
            <a:r>
              <a:rPr lang="fi-FI" dirty="0"/>
              <a:t> </a:t>
            </a:r>
            <a:r>
              <a:rPr lang="fi-FI" dirty="0" err="1"/>
              <a:t>allocated</a:t>
            </a:r>
            <a:r>
              <a:rPr lang="fi-FI" dirty="0"/>
              <a:t> and </a:t>
            </a:r>
            <a:r>
              <a:rPr lang="fi-FI" dirty="0" err="1"/>
              <a:t>collecting</a:t>
            </a:r>
            <a:r>
              <a:rPr lang="fi-FI" dirty="0"/>
              <a:t> </a:t>
            </a:r>
            <a:r>
              <a:rPr lang="fi-FI" dirty="0" err="1"/>
              <a:t>inputs</a:t>
            </a:r>
            <a:r>
              <a:rPr lang="fi-FI" dirty="0"/>
              <a:t> and </a:t>
            </a:r>
            <a:r>
              <a:rPr lang="fi-FI" dirty="0" err="1"/>
              <a:t>outputs</a:t>
            </a:r>
            <a:r>
              <a:rPr lang="fi-FI" dirty="0"/>
              <a:t> </a:t>
            </a:r>
            <a:r>
              <a:rPr lang="fi-FI" dirty="0" err="1"/>
              <a:t>related</a:t>
            </a:r>
            <a:r>
              <a:rPr lang="fi-FI" dirty="0"/>
              <a:t> to </a:t>
            </a:r>
            <a:r>
              <a:rPr lang="fi-FI" dirty="0" err="1"/>
              <a:t>these</a:t>
            </a:r>
            <a:r>
              <a:rPr lang="fi-FI" dirty="0"/>
              <a:t> </a:t>
            </a:r>
            <a:r>
              <a:rPr lang="fi-FI" dirty="0" err="1"/>
              <a:t>sub-processes</a:t>
            </a:r>
            <a:r>
              <a:rPr lang="fi-FI" dirty="0"/>
              <a:t>, </a:t>
            </a:r>
            <a:r>
              <a:rPr lang="fi-FI" dirty="0" err="1"/>
              <a:t>or</a:t>
            </a:r>
            <a:r>
              <a:rPr lang="fi-FI" dirty="0"/>
              <a:t>​</a:t>
            </a:r>
          </a:p>
          <a:p>
            <a:pPr lvl="1" fontAlgn="base"/>
            <a:r>
              <a:rPr lang="fi-FI" dirty="0" err="1"/>
              <a:t>by</a:t>
            </a:r>
            <a:r>
              <a:rPr lang="fi-FI" dirty="0"/>
              <a:t> </a:t>
            </a:r>
            <a:r>
              <a:rPr lang="fi-FI" dirty="0" err="1"/>
              <a:t>expanding</a:t>
            </a:r>
            <a:r>
              <a:rPr lang="fi-FI" dirty="0"/>
              <a:t> </a:t>
            </a:r>
            <a:r>
              <a:rPr lang="fi-FI" dirty="0" err="1"/>
              <a:t>the</a:t>
            </a:r>
            <a:r>
              <a:rPr lang="fi-FI" dirty="0"/>
              <a:t> </a:t>
            </a:r>
            <a:r>
              <a:rPr lang="fi-FI" dirty="0" err="1"/>
              <a:t>product</a:t>
            </a:r>
            <a:r>
              <a:rPr lang="fi-FI" dirty="0"/>
              <a:t> </a:t>
            </a:r>
            <a:r>
              <a:rPr lang="fi-FI" dirty="0" err="1"/>
              <a:t>system</a:t>
            </a:r>
            <a:r>
              <a:rPr lang="fi-FI" dirty="0"/>
              <a:t> to </a:t>
            </a:r>
            <a:r>
              <a:rPr lang="fi-FI" dirty="0" err="1"/>
              <a:t>include</a:t>
            </a:r>
            <a:r>
              <a:rPr lang="fi-FI" dirty="0"/>
              <a:t> </a:t>
            </a:r>
            <a:r>
              <a:rPr lang="fi-FI" dirty="0" err="1"/>
              <a:t>additional</a:t>
            </a:r>
            <a:r>
              <a:rPr lang="fi-FI" dirty="0"/>
              <a:t> </a:t>
            </a:r>
            <a:r>
              <a:rPr lang="fi-FI" dirty="0" err="1"/>
              <a:t>functions</a:t>
            </a:r>
            <a:r>
              <a:rPr lang="fi-FI" dirty="0"/>
              <a:t>​</a:t>
            </a:r>
          </a:p>
          <a:p>
            <a:pPr fontAlgn="base"/>
            <a:r>
              <a:rPr lang="fi-FI" sz="2400" dirty="0"/>
              <a:t>Partion </a:t>
            </a:r>
            <a:r>
              <a:rPr lang="fi-FI" sz="2400" dirty="0" err="1"/>
              <a:t>the</a:t>
            </a:r>
            <a:r>
              <a:rPr lang="fi-FI" sz="2400" dirty="0"/>
              <a:t> </a:t>
            </a:r>
            <a:r>
              <a:rPr lang="fi-FI" sz="2400" dirty="0" err="1"/>
              <a:t>inputs</a:t>
            </a:r>
            <a:r>
              <a:rPr lang="fi-FI" sz="2400" dirty="0"/>
              <a:t> and </a:t>
            </a:r>
            <a:r>
              <a:rPr lang="fi-FI" sz="2400" dirty="0" err="1"/>
              <a:t>outputs</a:t>
            </a:r>
            <a:r>
              <a:rPr lang="fi-FI" sz="2400" dirty="0"/>
              <a:t> in a </a:t>
            </a:r>
            <a:r>
              <a:rPr lang="fi-FI" sz="2400" dirty="0" err="1"/>
              <a:t>way</a:t>
            </a:r>
            <a:r>
              <a:rPr lang="fi-FI" sz="2400" dirty="0"/>
              <a:t> </a:t>
            </a:r>
            <a:r>
              <a:rPr lang="fi-FI" sz="2400" dirty="0" err="1"/>
              <a:t>that</a:t>
            </a:r>
            <a:r>
              <a:rPr lang="fi-FI" sz="2400" dirty="0"/>
              <a:t> </a:t>
            </a:r>
            <a:r>
              <a:rPr lang="fi-FI" sz="2400" dirty="0" err="1"/>
              <a:t>reflects</a:t>
            </a:r>
            <a:r>
              <a:rPr lang="fi-FI" sz="2400" dirty="0"/>
              <a:t> </a:t>
            </a:r>
            <a:r>
              <a:rPr lang="fi-FI" sz="2400" dirty="0" err="1"/>
              <a:t>the</a:t>
            </a:r>
            <a:r>
              <a:rPr lang="fi-FI" sz="2400" dirty="0"/>
              <a:t> </a:t>
            </a:r>
            <a:r>
              <a:rPr lang="fi-FI" sz="2400" dirty="0" err="1"/>
              <a:t>underlying</a:t>
            </a:r>
            <a:r>
              <a:rPr lang="fi-FI" sz="2400" dirty="0"/>
              <a:t> </a:t>
            </a:r>
            <a:r>
              <a:rPr lang="fi-FI" sz="2400" dirty="0" err="1"/>
              <a:t>physical</a:t>
            </a:r>
            <a:r>
              <a:rPr lang="fi-FI" sz="2400" dirty="0"/>
              <a:t> </a:t>
            </a:r>
            <a:r>
              <a:rPr lang="fi-FI" sz="2400" dirty="0" err="1"/>
              <a:t>relationships</a:t>
            </a:r>
            <a:r>
              <a:rPr lang="fi-FI" sz="2400" dirty="0"/>
              <a:t> </a:t>
            </a:r>
            <a:r>
              <a:rPr lang="fi-FI" sz="2400" dirty="0" err="1"/>
              <a:t>between</a:t>
            </a:r>
            <a:r>
              <a:rPr lang="fi-FI" sz="2400" dirty="0"/>
              <a:t> </a:t>
            </a:r>
            <a:r>
              <a:rPr lang="fi-FI" sz="2400" dirty="0" err="1"/>
              <a:t>the</a:t>
            </a:r>
            <a:r>
              <a:rPr lang="fi-FI" sz="2400" dirty="0"/>
              <a:t> </a:t>
            </a:r>
            <a:r>
              <a:rPr lang="fi-FI" sz="2400" dirty="0" err="1"/>
              <a:t>different</a:t>
            </a:r>
            <a:r>
              <a:rPr lang="fi-FI" sz="2400" dirty="0"/>
              <a:t> products</a:t>
            </a:r>
            <a:r>
              <a:rPr lang="en-US" sz="2400" dirty="0"/>
              <a:t>​</a:t>
            </a:r>
          </a:p>
          <a:p>
            <a:pPr fontAlgn="base"/>
            <a:r>
              <a:rPr lang="fi-FI" sz="2400" dirty="0"/>
              <a:t>Partion </a:t>
            </a:r>
            <a:r>
              <a:rPr lang="fi-FI" sz="2400" dirty="0" err="1"/>
              <a:t>the</a:t>
            </a:r>
            <a:r>
              <a:rPr lang="fi-FI" sz="2400" dirty="0"/>
              <a:t> </a:t>
            </a:r>
            <a:r>
              <a:rPr lang="fi-FI" sz="2400" dirty="0" err="1"/>
              <a:t>inputs</a:t>
            </a:r>
            <a:r>
              <a:rPr lang="fi-FI" sz="2400" dirty="0"/>
              <a:t> and </a:t>
            </a:r>
            <a:r>
              <a:rPr lang="fi-FI" sz="2400" dirty="0" err="1"/>
              <a:t>outputs</a:t>
            </a:r>
            <a:r>
              <a:rPr lang="fi-FI" sz="2400" dirty="0"/>
              <a:t> in </a:t>
            </a:r>
            <a:r>
              <a:rPr lang="fi-FI" sz="2400" dirty="0" err="1"/>
              <a:t>some</a:t>
            </a:r>
            <a:r>
              <a:rPr lang="fi-FI" sz="2400" dirty="0"/>
              <a:t> </a:t>
            </a:r>
            <a:r>
              <a:rPr lang="fi-FI" sz="2400" dirty="0" err="1"/>
              <a:t>other</a:t>
            </a:r>
            <a:r>
              <a:rPr lang="fi-FI" sz="2400" dirty="0"/>
              <a:t> </a:t>
            </a:r>
            <a:r>
              <a:rPr lang="fi-FI" sz="2400" dirty="0" err="1"/>
              <a:t>way</a:t>
            </a:r>
            <a:r>
              <a:rPr lang="fi-FI" sz="2400" dirty="0"/>
              <a:t>, </a:t>
            </a:r>
            <a:r>
              <a:rPr lang="fi-FI" sz="2400" dirty="0" err="1"/>
              <a:t>e.g</a:t>
            </a:r>
            <a:r>
              <a:rPr lang="fi-FI" sz="2400" dirty="0"/>
              <a:t>. </a:t>
            </a:r>
            <a:r>
              <a:rPr lang="fi-FI" sz="2400" dirty="0" err="1"/>
              <a:t>economic</a:t>
            </a:r>
            <a:r>
              <a:rPr lang="fi-FI" sz="2400" dirty="0"/>
              <a:t> </a:t>
            </a:r>
            <a:r>
              <a:rPr lang="fi-FI" sz="2400" dirty="0" err="1"/>
              <a:t>value</a:t>
            </a:r>
            <a:endParaRPr lang="fi-FI" sz="2400" dirty="0"/>
          </a:p>
          <a:p>
            <a:endParaRPr lang="fi-FI" dirty="0"/>
          </a:p>
        </p:txBody>
      </p:sp>
      <p:sp>
        <p:nvSpPr>
          <p:cNvPr id="4" name="Alatunnisteen paikkamerkki 3">
            <a:extLst>
              <a:ext uri="{FF2B5EF4-FFF2-40B4-BE49-F238E27FC236}">
                <a16:creationId xmlns:a16="http://schemas.microsoft.com/office/drawing/2014/main" id="{57C2A767-ABAE-7F43-BD84-E66C1A78404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99454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EADC5B7-1022-2B47-9465-EF199B9501E1}"/>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3100" kern="1200" dirty="0">
                <a:latin typeface="+mj-lt"/>
                <a:ea typeface="+mj-ea"/>
                <a:cs typeface="+mj-cs"/>
              </a:rPr>
              <a:t>Allocation examples</a:t>
            </a:r>
          </a:p>
        </p:txBody>
      </p:sp>
      <p:sp>
        <p:nvSpPr>
          <p:cNvPr id="6" name="Sisällön paikkamerkki 5">
            <a:extLst>
              <a:ext uri="{FF2B5EF4-FFF2-40B4-BE49-F238E27FC236}">
                <a16:creationId xmlns:a16="http://schemas.microsoft.com/office/drawing/2014/main" id="{1D9FC99E-1DD4-E54A-926A-4F2F60049A0D}"/>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pPr marL="0" indent="0" fontAlgn="base">
              <a:buNone/>
            </a:pPr>
            <a:r>
              <a:rPr lang="en-US" sz="2400" b="1" dirty="0"/>
              <a:t>EXAMPLE 1: ​</a:t>
            </a:r>
          </a:p>
          <a:p>
            <a:pPr fontAlgn="base"/>
            <a:r>
              <a:rPr lang="en-US" sz="2400" dirty="0"/>
              <a:t>If the annual energy use of the whole production site is e.g. 20 000 kWh,</a:t>
            </a:r>
          </a:p>
          <a:p>
            <a:pPr fontAlgn="base"/>
            <a:r>
              <a:rPr lang="en-US" sz="2400" dirty="0"/>
              <a:t>and only the specified product is produced in the production site,</a:t>
            </a:r>
          </a:p>
          <a:p>
            <a:pPr fontAlgn="base"/>
            <a:r>
              <a:rPr lang="en-US" sz="2400" dirty="0"/>
              <a:t>the energy use per product can be divided by the annual production amount, e.g. 10 000 pieces. </a:t>
            </a:r>
          </a:p>
          <a:p>
            <a:pPr marL="0" indent="0" fontAlgn="base">
              <a:buNone/>
            </a:pPr>
            <a:r>
              <a:rPr lang="en-US" sz="2400" b="1" dirty="0">
                <a:sym typeface="Wingdings" pitchFamily="2" charset="2"/>
              </a:rPr>
              <a:t></a:t>
            </a:r>
            <a:r>
              <a:rPr lang="en-US" sz="2400" b="1" dirty="0"/>
              <a:t> 2kWh energy consumption per product. ​</a:t>
            </a:r>
          </a:p>
          <a:p>
            <a:endParaRPr lang="en-US" sz="2400" dirty="0"/>
          </a:p>
        </p:txBody>
      </p:sp>
      <p:sp>
        <p:nvSpPr>
          <p:cNvPr id="4" name="Alatunnisteen paikkamerkki 3">
            <a:extLst>
              <a:ext uri="{FF2B5EF4-FFF2-40B4-BE49-F238E27FC236}">
                <a16:creationId xmlns:a16="http://schemas.microsoft.com/office/drawing/2014/main" id="{C19186B2-6823-1A40-8638-1A139A9D8618}"/>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a:solidFill>
                  <a:schemeClr val="tx1">
                    <a:alpha val="80000"/>
                  </a:schemeClr>
                </a:solidFill>
                <a:latin typeface="+mn-lt"/>
                <a:ea typeface="+mn-ea"/>
                <a:cs typeface="+mn-cs"/>
              </a:rPr>
              <a:t>kiertotalousamk.fi</a:t>
            </a:r>
          </a:p>
        </p:txBody>
      </p:sp>
    </p:spTree>
    <p:extLst>
      <p:ext uri="{BB962C8B-B14F-4D97-AF65-F5344CB8AC3E}">
        <p14:creationId xmlns:p14="http://schemas.microsoft.com/office/powerpoint/2010/main" val="352623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EADC5B7-1022-2B47-9465-EF199B9501E1}"/>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3100" kern="1200" dirty="0">
                <a:latin typeface="+mj-lt"/>
                <a:ea typeface="+mj-ea"/>
                <a:cs typeface="+mj-cs"/>
              </a:rPr>
              <a:t>Allocation examples</a:t>
            </a:r>
          </a:p>
        </p:txBody>
      </p:sp>
      <p:sp>
        <p:nvSpPr>
          <p:cNvPr id="6" name="Sisällön paikkamerkki 5">
            <a:extLst>
              <a:ext uri="{FF2B5EF4-FFF2-40B4-BE49-F238E27FC236}">
                <a16:creationId xmlns:a16="http://schemas.microsoft.com/office/drawing/2014/main" id="{1D9FC99E-1DD4-E54A-926A-4F2F60049A0D}"/>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pPr marL="0" indent="0" fontAlgn="base">
              <a:buNone/>
            </a:pPr>
            <a:r>
              <a:rPr lang="en-US" sz="2200" b="1" dirty="0"/>
              <a:t>EXAMPLE 2 continue: ​</a:t>
            </a:r>
          </a:p>
          <a:p>
            <a:pPr fontAlgn="base"/>
            <a:r>
              <a:rPr lang="en-US" sz="2200" dirty="0"/>
              <a:t>The electricity consumption of the production site is e.g. 20 000 kWh/year.</a:t>
            </a:r>
          </a:p>
          <a:p>
            <a:pPr fontAlgn="base"/>
            <a:r>
              <a:rPr lang="en-US" sz="2200" dirty="0"/>
              <a:t>Total production time is 4 340 hours. </a:t>
            </a:r>
          </a:p>
          <a:p>
            <a:pPr marL="0" indent="0" fontAlgn="base">
              <a:buNone/>
            </a:pPr>
            <a:r>
              <a:rPr lang="en-US" sz="2200" b="1" dirty="0"/>
              <a:t>ALLOCATION</a:t>
            </a:r>
          </a:p>
          <a:p>
            <a:pPr fontAlgn="base"/>
            <a:r>
              <a:rPr lang="en-US" sz="2200" dirty="0"/>
              <a:t>46% of electricity is allocated to product A</a:t>
            </a:r>
          </a:p>
          <a:p>
            <a:pPr lvl="1" fontAlgn="base"/>
            <a:r>
              <a:rPr lang="en-US" sz="2200" dirty="0"/>
              <a:t>9,2 kWh/one piece of product A​</a:t>
            </a:r>
          </a:p>
          <a:p>
            <a:pPr fontAlgn="base"/>
            <a:r>
              <a:rPr lang="en-US" sz="2200" dirty="0"/>
              <a:t>35% of electricity is allocated to product B </a:t>
            </a:r>
          </a:p>
          <a:p>
            <a:pPr lvl="1" fontAlgn="base"/>
            <a:r>
              <a:rPr lang="en-US" sz="2200" dirty="0"/>
              <a:t>23,1 kWh/one piece of product B​</a:t>
            </a:r>
          </a:p>
          <a:p>
            <a:pPr fontAlgn="base"/>
            <a:r>
              <a:rPr lang="en-US" sz="2200" dirty="0"/>
              <a:t>19% of electricity is allocated to product C </a:t>
            </a:r>
          </a:p>
          <a:p>
            <a:pPr lvl="1" fontAlgn="base"/>
            <a:r>
              <a:rPr lang="en-US" sz="2200" dirty="0"/>
              <a:t>55,4 kWh/one piece of product C</a:t>
            </a:r>
            <a:endParaRPr lang="fi-FI" sz="2200" dirty="0"/>
          </a:p>
          <a:p>
            <a:pPr marL="0" indent="0" fontAlgn="base">
              <a:buNone/>
            </a:pPr>
            <a:endParaRPr lang="fi-FI" dirty="0"/>
          </a:p>
          <a:p>
            <a:endParaRPr lang="en-US" sz="2400" dirty="0"/>
          </a:p>
        </p:txBody>
      </p:sp>
      <p:sp>
        <p:nvSpPr>
          <p:cNvPr id="4" name="Alatunnisteen paikkamerkki 3">
            <a:extLst>
              <a:ext uri="{FF2B5EF4-FFF2-40B4-BE49-F238E27FC236}">
                <a16:creationId xmlns:a16="http://schemas.microsoft.com/office/drawing/2014/main" id="{C19186B2-6823-1A40-8638-1A139A9D8618}"/>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dirty="0" err="1">
                <a:solidFill>
                  <a:schemeClr val="tx1">
                    <a:alpha val="80000"/>
                  </a:schemeClr>
                </a:solidFill>
                <a:latin typeface="+mn-lt"/>
                <a:ea typeface="+mn-ea"/>
                <a:cs typeface="+mn-cs"/>
              </a:rPr>
              <a:t>kiertotalousamk.fi</a:t>
            </a:r>
            <a:endParaRPr lang="en-US" sz="1050" kern="1200" dirty="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223615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EADC5B7-1022-2B47-9465-EF199B9501E1}"/>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3100" kern="1200" dirty="0">
                <a:latin typeface="+mj-lt"/>
                <a:ea typeface="+mj-ea"/>
                <a:cs typeface="+mj-cs"/>
              </a:rPr>
              <a:t>Allocation examples</a:t>
            </a:r>
          </a:p>
        </p:txBody>
      </p:sp>
      <p:sp>
        <p:nvSpPr>
          <p:cNvPr id="6" name="Sisällön paikkamerkki 5">
            <a:extLst>
              <a:ext uri="{FF2B5EF4-FFF2-40B4-BE49-F238E27FC236}">
                <a16:creationId xmlns:a16="http://schemas.microsoft.com/office/drawing/2014/main" id="{1D9FC99E-1DD4-E54A-926A-4F2F60049A0D}"/>
              </a:ext>
            </a:extLst>
          </p:cNvPr>
          <p:cNvSpPr>
            <a:spLocks noGrp="1"/>
          </p:cNvSpPr>
          <p:nvPr>
            <p:ph sz="half" idx="1"/>
          </p:nvPr>
        </p:nvSpPr>
        <p:spPr>
          <a:xfrm>
            <a:off x="4976031" y="963877"/>
            <a:ext cx="6377769" cy="4930246"/>
          </a:xfrm>
        </p:spPr>
        <p:txBody>
          <a:bodyPr vert="horz" lIns="91440" tIns="45720" rIns="91440" bIns="45720" rtlCol="0" anchor="ctr">
            <a:normAutofit fontScale="85000" lnSpcReduction="20000"/>
          </a:bodyPr>
          <a:lstStyle/>
          <a:p>
            <a:pPr marL="0" indent="0" fontAlgn="base">
              <a:buNone/>
            </a:pPr>
            <a:r>
              <a:rPr lang="en-US" sz="2400" b="1" dirty="0"/>
              <a:t>EXAMPLE 2: ​</a:t>
            </a:r>
          </a:p>
          <a:p>
            <a:pPr fontAlgn="base"/>
            <a:r>
              <a:rPr lang="en-US" dirty="0"/>
              <a:t>The electricity consumption of the production site is e.g. 20 000 kWh/year.</a:t>
            </a:r>
          </a:p>
          <a:p>
            <a:pPr fontAlgn="base"/>
            <a:r>
              <a:rPr lang="en-US" dirty="0"/>
              <a:t>Three specified products:</a:t>
            </a:r>
          </a:p>
          <a:p>
            <a:pPr lvl="1" fontAlgn="base"/>
            <a:r>
              <a:rPr lang="en-US" dirty="0"/>
              <a:t>1000 pieces of product A, </a:t>
            </a:r>
          </a:p>
          <a:p>
            <a:pPr lvl="1" fontAlgn="base"/>
            <a:r>
              <a:rPr lang="en-US" dirty="0"/>
              <a:t>300 pieces of product B, </a:t>
            </a:r>
          </a:p>
          <a:p>
            <a:pPr lvl="1" fontAlgn="base"/>
            <a:r>
              <a:rPr lang="en-US" dirty="0"/>
              <a:t>70 pieces of product C </a:t>
            </a:r>
          </a:p>
          <a:p>
            <a:pPr fontAlgn="base"/>
            <a:r>
              <a:rPr lang="en-US" dirty="0"/>
              <a:t>there is no direct electricity consumption data per product. </a:t>
            </a:r>
            <a:r>
              <a:rPr lang="fi-FI" dirty="0"/>
              <a:t>​</a:t>
            </a:r>
          </a:p>
          <a:p>
            <a:pPr fontAlgn="base"/>
            <a:r>
              <a:rPr lang="en-US" dirty="0"/>
              <a:t>The allocation can be based on man-hours used for the production of each co-product:</a:t>
            </a:r>
            <a:r>
              <a:rPr lang="fi-FI" dirty="0"/>
              <a:t>​</a:t>
            </a:r>
          </a:p>
          <a:p>
            <a:pPr lvl="1" fontAlgn="base"/>
            <a:r>
              <a:rPr lang="en-US" dirty="0"/>
              <a:t>Production site uses 2 000 hours producing product A (2 hours/piece)</a:t>
            </a:r>
          </a:p>
          <a:p>
            <a:pPr lvl="1" fontAlgn="base"/>
            <a:r>
              <a:rPr lang="en-US" dirty="0"/>
              <a:t>1 500 hours producing product B (5 hours/piece) </a:t>
            </a:r>
          </a:p>
          <a:p>
            <a:pPr lvl="1" fontAlgn="base"/>
            <a:r>
              <a:rPr lang="en-US" dirty="0"/>
              <a:t>and 840 hours producing product C (12 hours/piece).</a:t>
            </a:r>
          </a:p>
          <a:p>
            <a:pPr fontAlgn="base"/>
            <a:r>
              <a:rPr lang="en-US" dirty="0"/>
              <a:t>Total production time is 4 340 hours. </a:t>
            </a:r>
            <a:endParaRPr lang="fi-FI" dirty="0"/>
          </a:p>
          <a:p>
            <a:endParaRPr lang="en-US" sz="2400" dirty="0"/>
          </a:p>
        </p:txBody>
      </p:sp>
      <p:sp>
        <p:nvSpPr>
          <p:cNvPr id="4" name="Alatunnisteen paikkamerkki 3">
            <a:extLst>
              <a:ext uri="{FF2B5EF4-FFF2-40B4-BE49-F238E27FC236}">
                <a16:creationId xmlns:a16="http://schemas.microsoft.com/office/drawing/2014/main" id="{C19186B2-6823-1A40-8638-1A139A9D8618}"/>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dirty="0" err="1">
                <a:solidFill>
                  <a:schemeClr val="tx1">
                    <a:alpha val="80000"/>
                  </a:schemeClr>
                </a:solidFill>
                <a:latin typeface="+mn-lt"/>
                <a:ea typeface="+mn-ea"/>
                <a:cs typeface="+mn-cs"/>
              </a:rPr>
              <a:t>kiertotalousamk.fi</a:t>
            </a:r>
            <a:endParaRPr lang="en-US" sz="1050" kern="1200" dirty="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87014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CE5FE9C1-204D-EC4B-94C4-6AFE41B6FABC}"/>
              </a:ext>
            </a:extLst>
          </p:cNvPr>
          <p:cNvPicPr>
            <a:picLocks noGrp="1" noChangeAspect="1"/>
          </p:cNvPicPr>
          <p:nvPr>
            <p:ph idx="1"/>
          </p:nvPr>
        </p:nvPicPr>
        <p:blipFill>
          <a:blip r:embed="rId2"/>
          <a:stretch>
            <a:fillRect/>
          </a:stretch>
        </p:blipFill>
        <p:spPr>
          <a:xfrm>
            <a:off x="2921078" y="136525"/>
            <a:ext cx="6349843" cy="6318094"/>
          </a:xfrm>
          <a:prstGeom prst="rect">
            <a:avLst/>
          </a:prstGeom>
        </p:spPr>
      </p:pic>
      <p:sp>
        <p:nvSpPr>
          <p:cNvPr id="5" name="Alatunnisteen paikkamerkki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kiertotalousamk.fi</a:t>
            </a:r>
          </a:p>
        </p:txBody>
      </p:sp>
      <p:sp>
        <p:nvSpPr>
          <p:cNvPr id="2" name="Tekstiruutu 1">
            <a:extLst>
              <a:ext uri="{FF2B5EF4-FFF2-40B4-BE49-F238E27FC236}">
                <a16:creationId xmlns:a16="http://schemas.microsoft.com/office/drawing/2014/main" id="{F63C3074-0486-B748-89B7-C4047E85D40D}"/>
              </a:ext>
            </a:extLst>
          </p:cNvPr>
          <p:cNvSpPr txBox="1"/>
          <p:nvPr/>
        </p:nvSpPr>
        <p:spPr>
          <a:xfrm>
            <a:off x="670297" y="2070266"/>
            <a:ext cx="1810111" cy="584775"/>
          </a:xfrm>
          <a:prstGeom prst="rect">
            <a:avLst/>
          </a:prstGeom>
          <a:noFill/>
        </p:spPr>
        <p:txBody>
          <a:bodyPr wrap="none" rtlCol="0">
            <a:spAutoFit/>
          </a:bodyPr>
          <a:lstStyle/>
          <a:p>
            <a:r>
              <a:rPr lang="fi-FI" sz="3200" dirty="0">
                <a:latin typeface="+mj-lt"/>
              </a:rPr>
              <a:t>EXAMPLE</a:t>
            </a:r>
          </a:p>
        </p:txBody>
      </p:sp>
    </p:spTree>
    <p:extLst>
      <p:ext uri="{BB962C8B-B14F-4D97-AF65-F5344CB8AC3E}">
        <p14:creationId xmlns:p14="http://schemas.microsoft.com/office/powerpoint/2010/main" val="4162038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57049-3DE0-5D49-A648-07DBF323A50A}"/>
              </a:ext>
            </a:extLst>
          </p:cNvPr>
          <p:cNvSpPr>
            <a:spLocks noGrp="1"/>
          </p:cNvSpPr>
          <p:nvPr>
            <p:ph type="title"/>
          </p:nvPr>
        </p:nvSpPr>
        <p:spPr>
          <a:xfrm>
            <a:off x="648929" y="629266"/>
            <a:ext cx="6422849" cy="1676603"/>
          </a:xfrm>
        </p:spPr>
        <p:txBody>
          <a:bodyPr>
            <a:normAutofit/>
          </a:bodyPr>
          <a:lstStyle/>
          <a:p>
            <a:r>
              <a:rPr lang="fi-FI" sz="4100" err="1">
                <a:latin typeface="+mj-lt"/>
              </a:rPr>
              <a:t>Phase</a:t>
            </a:r>
            <a:r>
              <a:rPr lang="fi-FI" sz="4100">
                <a:latin typeface="+mj-lt"/>
              </a:rPr>
              <a:t> 3: Life </a:t>
            </a:r>
            <a:r>
              <a:rPr lang="fi-FI" sz="4100" err="1">
                <a:latin typeface="+mj-lt"/>
              </a:rPr>
              <a:t>cycle</a:t>
            </a:r>
            <a:r>
              <a:rPr lang="fi-FI" sz="4100">
                <a:latin typeface="+mj-lt"/>
              </a:rPr>
              <a:t> </a:t>
            </a:r>
            <a:r>
              <a:rPr lang="fi-FI" sz="4100" err="1">
                <a:latin typeface="+mj-lt"/>
              </a:rPr>
              <a:t>impact</a:t>
            </a:r>
            <a:r>
              <a:rPr lang="fi-FI" sz="4100">
                <a:latin typeface="+mj-lt"/>
              </a:rPr>
              <a:t> </a:t>
            </a:r>
            <a:r>
              <a:rPr lang="fi-FI" sz="4100" err="1">
                <a:latin typeface="+mj-lt"/>
              </a:rPr>
              <a:t>assessment</a:t>
            </a:r>
            <a:endParaRPr lang="fi-FI" sz="4100">
              <a:latin typeface="+mj-lt"/>
            </a:endParaRPr>
          </a:p>
        </p:txBody>
      </p:sp>
      <p:sp>
        <p:nvSpPr>
          <p:cNvPr id="3" name="Sisällön paikkamerkki 2">
            <a:extLst>
              <a:ext uri="{FF2B5EF4-FFF2-40B4-BE49-F238E27FC236}">
                <a16:creationId xmlns:a16="http://schemas.microsoft.com/office/drawing/2014/main" id="{669F3903-1A49-0E4A-9CB0-007B10A05025}"/>
              </a:ext>
            </a:extLst>
          </p:cNvPr>
          <p:cNvSpPr>
            <a:spLocks noGrp="1"/>
          </p:cNvSpPr>
          <p:nvPr>
            <p:ph idx="1"/>
          </p:nvPr>
        </p:nvSpPr>
        <p:spPr>
          <a:xfrm>
            <a:off x="648931" y="2438400"/>
            <a:ext cx="6422848" cy="3785419"/>
          </a:xfrm>
        </p:spPr>
        <p:txBody>
          <a:bodyPr>
            <a:normAutofit/>
          </a:bodyPr>
          <a:lstStyle/>
          <a:p>
            <a:pPr fontAlgn="base"/>
            <a:r>
              <a:rPr lang="fi-FI" sz="1900"/>
              <a:t>The LCI results are converted into potential environmental impacts​</a:t>
            </a:r>
          </a:p>
          <a:p>
            <a:pPr fontAlgn="base"/>
            <a:r>
              <a:rPr lang="fi-FI" sz="1900"/>
              <a:t>Midpoint and endpoint impact categories​</a:t>
            </a:r>
          </a:p>
          <a:p>
            <a:pPr lvl="1" fontAlgn="base"/>
            <a:r>
              <a:rPr lang="fi-FI" sz="1900"/>
              <a:t>Midpoints (15-20 in total)</a:t>
            </a:r>
            <a:r>
              <a:rPr lang="en-US" sz="1900"/>
              <a:t>​</a:t>
            </a:r>
          </a:p>
          <a:p>
            <a:pPr lvl="2" fontAlgn="base"/>
            <a:r>
              <a:rPr lang="fi-FI" sz="1900"/>
              <a:t>Climate change​</a:t>
            </a:r>
          </a:p>
          <a:p>
            <a:pPr lvl="2" fontAlgn="base"/>
            <a:r>
              <a:rPr lang="fi-FI" sz="1900"/>
              <a:t>Acidification​</a:t>
            </a:r>
          </a:p>
          <a:p>
            <a:pPr lvl="2" fontAlgn="base"/>
            <a:r>
              <a:rPr lang="fi-FI" sz="1900"/>
              <a:t>Eutrophication</a:t>
            </a:r>
            <a:endParaRPr lang="en-US" sz="1900"/>
          </a:p>
          <a:p>
            <a:pPr fontAlgn="base"/>
            <a:r>
              <a:rPr lang="fi-FI" sz="1900"/>
              <a:t>Endpoints​</a:t>
            </a:r>
          </a:p>
          <a:p>
            <a:pPr lvl="1" fontAlgn="base"/>
            <a:r>
              <a:rPr lang="fi-FI" sz="1900"/>
              <a:t>Human health​</a:t>
            </a:r>
          </a:p>
          <a:p>
            <a:pPr lvl="1" fontAlgn="base"/>
            <a:r>
              <a:rPr lang="fi-FI" sz="1900"/>
              <a:t>Ecosystem quality​</a:t>
            </a:r>
          </a:p>
          <a:p>
            <a:pPr lvl="1" fontAlgn="base"/>
            <a:r>
              <a:rPr lang="fi-FI" sz="1900"/>
              <a:t>Resource depletion</a:t>
            </a:r>
          </a:p>
        </p:txBody>
      </p:sp>
      <p:sp>
        <p:nvSpPr>
          <p:cNvPr id="4" name="Alatunnisteen paikkamerkki 3">
            <a:extLst>
              <a:ext uri="{FF2B5EF4-FFF2-40B4-BE49-F238E27FC236}">
                <a16:creationId xmlns:a16="http://schemas.microsoft.com/office/drawing/2014/main" id="{6F04D205-BCF8-4048-BA0B-69995ECF6966}"/>
              </a:ext>
            </a:extLst>
          </p:cNvPr>
          <p:cNvSpPr>
            <a:spLocks noGrp="1"/>
          </p:cNvSpPr>
          <p:nvPr>
            <p:ph type="ftr" sz="quarter" idx="11"/>
          </p:nvPr>
        </p:nvSpPr>
        <p:spPr>
          <a:xfrm>
            <a:off x="648929" y="6356350"/>
            <a:ext cx="6586491" cy="365125"/>
          </a:xfrm>
        </p:spPr>
        <p:txBody>
          <a:bodyPr>
            <a:normAutofit/>
          </a:bodyPr>
          <a:lstStyle/>
          <a:p>
            <a:pPr algn="l">
              <a:spcAft>
                <a:spcPts val="600"/>
              </a:spcAft>
            </a:pPr>
            <a:r>
              <a:rPr lang="fi-FI"/>
              <a:t>kiertotalousamk.fi</a:t>
            </a:r>
          </a:p>
        </p:txBody>
      </p:sp>
      <p:sp>
        <p:nvSpPr>
          <p:cNvPr id="17" name="Rectangle 1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Hoito">
            <a:extLst>
              <a:ext uri="{FF2B5EF4-FFF2-40B4-BE49-F238E27FC236}">
                <a16:creationId xmlns:a16="http://schemas.microsoft.com/office/drawing/2014/main" id="{EF1B505A-A95C-1C46-9E41-F4D4496945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1082" y="1914045"/>
            <a:ext cx="3026664" cy="3026664"/>
          </a:xfrm>
          <a:prstGeom prst="rect">
            <a:avLst/>
          </a:prstGeom>
          <a:effectLst/>
        </p:spPr>
      </p:pic>
    </p:spTree>
    <p:extLst>
      <p:ext uri="{BB962C8B-B14F-4D97-AF65-F5344CB8AC3E}">
        <p14:creationId xmlns:p14="http://schemas.microsoft.com/office/powerpoint/2010/main" val="268339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a:extLst>
              <a:ext uri="{FF2B5EF4-FFF2-40B4-BE49-F238E27FC236}">
                <a16:creationId xmlns:a16="http://schemas.microsoft.com/office/drawing/2014/main" id="{3B0E9F0E-DC32-494E-80F8-5E2D260A1ED7}"/>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latin typeface="+mj-lt"/>
                <a:ea typeface="+mj-ea"/>
                <a:cs typeface="+mj-cs"/>
              </a:rPr>
              <a:t>Phase 3: Life cycle impact assessment</a:t>
            </a:r>
          </a:p>
        </p:txBody>
      </p:sp>
      <p:pic>
        <p:nvPicPr>
          <p:cNvPr id="6146" name="Picture 2" descr="/var/folders/n2/_tfr8y9s03b245wc0rh0kzvh0000gn/T/com.microsoft.Powerpoint/WebArchiveCopyPasteTempFiles/+ASl4LYGNcegAAAABJRU5ErkJggg==">
            <a:extLst>
              <a:ext uri="{FF2B5EF4-FFF2-40B4-BE49-F238E27FC236}">
                <a16:creationId xmlns:a16="http://schemas.microsoft.com/office/drawing/2014/main" id="{16F33CA7-CD18-3C48-9EF9-CD402F64E49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68" r="-1" b="-1"/>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B10CD107-9771-3745-A0F0-CF7657E9814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kiertotalousamk.fi</a:t>
            </a:r>
          </a:p>
        </p:txBody>
      </p:sp>
    </p:spTree>
    <p:extLst>
      <p:ext uri="{BB962C8B-B14F-4D97-AF65-F5344CB8AC3E}">
        <p14:creationId xmlns:p14="http://schemas.microsoft.com/office/powerpoint/2010/main" val="25478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5525C3-6595-CD48-BF8C-FF396D9D842C}"/>
              </a:ext>
            </a:extLst>
          </p:cNvPr>
          <p:cNvSpPr>
            <a:spLocks noGrp="1"/>
          </p:cNvSpPr>
          <p:nvPr>
            <p:ph type="title"/>
          </p:nvPr>
        </p:nvSpPr>
        <p:spPr/>
        <p:txBody>
          <a:bodyPr/>
          <a:lstStyle/>
          <a:p>
            <a:r>
              <a:rPr lang="fi-FI" dirty="0" err="1">
                <a:latin typeface="+mj-lt"/>
              </a:rPr>
              <a:t>Phase</a:t>
            </a:r>
            <a:r>
              <a:rPr lang="fi-FI" dirty="0">
                <a:latin typeface="+mj-lt"/>
              </a:rPr>
              <a:t> 3: Life </a:t>
            </a:r>
            <a:r>
              <a:rPr lang="fi-FI" dirty="0" err="1">
                <a:latin typeface="+mj-lt"/>
              </a:rPr>
              <a:t>cycle</a:t>
            </a:r>
            <a:r>
              <a:rPr lang="fi-FI" dirty="0">
                <a:latin typeface="+mj-lt"/>
              </a:rPr>
              <a:t> </a:t>
            </a:r>
            <a:r>
              <a:rPr lang="fi-FI" dirty="0" err="1">
                <a:latin typeface="+mj-lt"/>
              </a:rPr>
              <a:t>impact</a:t>
            </a:r>
            <a:r>
              <a:rPr lang="fi-FI" dirty="0">
                <a:latin typeface="+mj-lt"/>
              </a:rPr>
              <a:t> </a:t>
            </a:r>
            <a:r>
              <a:rPr lang="fi-FI" dirty="0" err="1">
                <a:latin typeface="+mj-lt"/>
              </a:rPr>
              <a:t>assessment</a:t>
            </a:r>
            <a:endParaRPr lang="fi-FI" dirty="0">
              <a:latin typeface="+mj-lt"/>
            </a:endParaRPr>
          </a:p>
        </p:txBody>
      </p:sp>
      <p:sp>
        <p:nvSpPr>
          <p:cNvPr id="3" name="Sisällön paikkamerkki 2">
            <a:extLst>
              <a:ext uri="{FF2B5EF4-FFF2-40B4-BE49-F238E27FC236}">
                <a16:creationId xmlns:a16="http://schemas.microsoft.com/office/drawing/2014/main" id="{689C8A4C-3A1E-FB49-80F7-8F13A65EB638}"/>
              </a:ext>
            </a:extLst>
          </p:cNvPr>
          <p:cNvSpPr>
            <a:spLocks noGrp="1"/>
          </p:cNvSpPr>
          <p:nvPr>
            <p:ph idx="1"/>
          </p:nvPr>
        </p:nvSpPr>
        <p:spPr/>
        <p:txBody>
          <a:bodyPr/>
          <a:lstStyle/>
          <a:p>
            <a:pPr fontAlgn="base"/>
            <a:r>
              <a:rPr lang="en-US" sz="2400" dirty="0"/>
              <a:t>Done by using impact category specific characterization factors​</a:t>
            </a:r>
          </a:p>
          <a:p>
            <a:pPr lvl="1" fontAlgn="base"/>
            <a:r>
              <a:rPr lang="en-US" dirty="0"/>
              <a:t>For example Climate change factors​</a:t>
            </a:r>
          </a:p>
          <a:p>
            <a:pPr lvl="2" fontAlgn="base"/>
            <a:r>
              <a:rPr lang="en-US" sz="2400" dirty="0"/>
              <a:t>CO2 = 1 </a:t>
            </a:r>
            <a:r>
              <a:rPr lang="en-US" sz="2400" dirty="0">
                <a:sym typeface="Wingdings" pitchFamily="2" charset="2"/>
              </a:rPr>
              <a:t></a:t>
            </a:r>
            <a:r>
              <a:rPr lang="en-US" sz="2400" dirty="0"/>
              <a:t> 1 kg CO2 = 1 kg CO2-equivalents (CO2e / CO2-eq.)​</a:t>
            </a:r>
          </a:p>
          <a:p>
            <a:pPr lvl="2" fontAlgn="base"/>
            <a:r>
              <a:rPr lang="en-US" sz="2400" dirty="0"/>
              <a:t>CH4 = 28 </a:t>
            </a:r>
            <a:r>
              <a:rPr lang="en-US" sz="2400" dirty="0">
                <a:sym typeface="Wingdings" pitchFamily="2" charset="2"/>
              </a:rPr>
              <a:t></a:t>
            </a:r>
            <a:r>
              <a:rPr lang="en-US" sz="2400" dirty="0"/>
              <a:t> 1 kg CH4 = 28 kg CO2-equivalents​</a:t>
            </a:r>
          </a:p>
          <a:p>
            <a:pPr marL="0" indent="0" fontAlgn="base">
              <a:buNone/>
            </a:pPr>
            <a:endParaRPr lang="en-US" sz="2400" dirty="0"/>
          </a:p>
          <a:p>
            <a:pPr fontAlgn="base"/>
            <a:r>
              <a:rPr lang="en-US" sz="2400" dirty="0"/>
              <a:t>Optional part: Normalization and weighting​</a:t>
            </a:r>
          </a:p>
          <a:p>
            <a:pPr lvl="1" fontAlgn="base"/>
            <a:r>
              <a:rPr lang="en-US" dirty="0"/>
              <a:t>Enables comparison between impact categories​</a:t>
            </a:r>
          </a:p>
          <a:p>
            <a:pPr lvl="1" fontAlgn="base"/>
            <a:r>
              <a:rPr lang="en-US" dirty="0"/>
              <a:t>More subjective than science based characterization</a:t>
            </a:r>
            <a:endParaRPr lang="fi-FI" dirty="0"/>
          </a:p>
          <a:p>
            <a:endParaRPr lang="fi-FI" dirty="0"/>
          </a:p>
        </p:txBody>
      </p:sp>
      <p:sp>
        <p:nvSpPr>
          <p:cNvPr id="4" name="Alatunnisteen paikkamerkki 3">
            <a:extLst>
              <a:ext uri="{FF2B5EF4-FFF2-40B4-BE49-F238E27FC236}">
                <a16:creationId xmlns:a16="http://schemas.microsoft.com/office/drawing/2014/main" id="{8919B973-9A9E-BB4B-A3D0-D57CA18642E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09831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11BF71-631C-2E4F-95E2-5C5B6642D84B}"/>
              </a:ext>
            </a:extLst>
          </p:cNvPr>
          <p:cNvSpPr>
            <a:spLocks noGrp="1"/>
          </p:cNvSpPr>
          <p:nvPr>
            <p:ph type="title"/>
          </p:nvPr>
        </p:nvSpPr>
        <p:spPr/>
        <p:txBody>
          <a:bodyPr/>
          <a:lstStyle/>
          <a:p>
            <a:r>
              <a:rPr lang="fi-FI" dirty="0">
                <a:latin typeface="+mj-lt"/>
              </a:rPr>
              <a:t>Using </a:t>
            </a:r>
            <a:r>
              <a:rPr lang="fi-FI" dirty="0" err="1">
                <a:latin typeface="+mj-lt"/>
              </a:rPr>
              <a:t>the</a:t>
            </a:r>
            <a:r>
              <a:rPr lang="fi-FI" dirty="0">
                <a:latin typeface="+mj-lt"/>
              </a:rPr>
              <a:t> </a:t>
            </a:r>
            <a:r>
              <a:rPr lang="fi-FI" dirty="0" err="1">
                <a:latin typeface="+mj-lt"/>
              </a:rPr>
              <a:t>CF’s</a:t>
            </a:r>
            <a:r>
              <a:rPr lang="fi-FI" dirty="0">
                <a:latin typeface="+mj-lt"/>
              </a:rPr>
              <a:t> </a:t>
            </a:r>
          </a:p>
        </p:txBody>
      </p:sp>
      <p:sp>
        <p:nvSpPr>
          <p:cNvPr id="3" name="Sisällön paikkamerkki 2">
            <a:extLst>
              <a:ext uri="{FF2B5EF4-FFF2-40B4-BE49-F238E27FC236}">
                <a16:creationId xmlns:a16="http://schemas.microsoft.com/office/drawing/2014/main" id="{6E07E042-C4AF-3346-B3C2-B396E3FD5C67}"/>
              </a:ext>
            </a:extLst>
          </p:cNvPr>
          <p:cNvSpPr>
            <a:spLocks noGrp="1"/>
          </p:cNvSpPr>
          <p:nvPr>
            <p:ph idx="1"/>
          </p:nvPr>
        </p:nvSpPr>
        <p:spPr/>
        <p:txBody>
          <a:bodyPr>
            <a:normAutofit fontScale="92500"/>
          </a:bodyPr>
          <a:lstStyle/>
          <a:p>
            <a:r>
              <a:rPr lang="fi-FI" dirty="0" err="1"/>
              <a:t>Emissions</a:t>
            </a:r>
            <a:r>
              <a:rPr lang="fi-FI" dirty="0"/>
              <a:t> in </a:t>
            </a:r>
            <a:r>
              <a:rPr lang="fi-FI" dirty="0" err="1"/>
              <a:t>example</a:t>
            </a:r>
            <a:r>
              <a:rPr lang="fi-FI" dirty="0"/>
              <a:t>: </a:t>
            </a:r>
          </a:p>
          <a:p>
            <a:pPr lvl="1"/>
            <a:r>
              <a:rPr lang="fi-FI" dirty="0"/>
              <a:t>250 kg CO2 </a:t>
            </a:r>
          </a:p>
          <a:p>
            <a:pPr lvl="1"/>
            <a:r>
              <a:rPr lang="fi-FI" dirty="0"/>
              <a:t>4,04 kg CH4 </a:t>
            </a:r>
          </a:p>
          <a:p>
            <a:pPr lvl="1"/>
            <a:r>
              <a:rPr lang="fi-FI" dirty="0"/>
              <a:t>0,5 kg N2O </a:t>
            </a:r>
          </a:p>
          <a:p>
            <a:r>
              <a:rPr lang="fi-FI" dirty="0" err="1"/>
              <a:t>Characterisation</a:t>
            </a:r>
            <a:r>
              <a:rPr lang="fi-FI" dirty="0"/>
              <a:t> </a:t>
            </a:r>
            <a:r>
              <a:rPr lang="fi-FI" dirty="0" err="1"/>
              <a:t>factors</a:t>
            </a:r>
            <a:r>
              <a:rPr lang="fi-FI" dirty="0"/>
              <a:t> for 100 </a:t>
            </a:r>
            <a:r>
              <a:rPr lang="fi-FI" dirty="0" err="1"/>
              <a:t>years</a:t>
            </a:r>
            <a:r>
              <a:rPr lang="fi-FI" dirty="0"/>
              <a:t> (</a:t>
            </a:r>
            <a:r>
              <a:rPr lang="fi-FI" dirty="0" err="1"/>
              <a:t>scientifically</a:t>
            </a:r>
            <a:r>
              <a:rPr lang="fi-FI" dirty="0"/>
              <a:t> </a:t>
            </a:r>
            <a:r>
              <a:rPr lang="fi-FI" dirty="0" err="1"/>
              <a:t>based</a:t>
            </a:r>
            <a:r>
              <a:rPr lang="fi-FI" dirty="0"/>
              <a:t> </a:t>
            </a:r>
            <a:r>
              <a:rPr lang="fi-FI" dirty="0" err="1"/>
              <a:t>from</a:t>
            </a:r>
            <a:r>
              <a:rPr lang="fi-FI" dirty="0"/>
              <a:t> </a:t>
            </a:r>
            <a:r>
              <a:rPr lang="fi-FI" dirty="0" err="1"/>
              <a:t>literature</a:t>
            </a:r>
            <a:r>
              <a:rPr lang="fi-FI" dirty="0"/>
              <a:t>): </a:t>
            </a:r>
          </a:p>
          <a:p>
            <a:pPr lvl="1"/>
            <a:r>
              <a:rPr lang="fi-FI" dirty="0"/>
              <a:t>GWP(100), CO2=1 </a:t>
            </a:r>
          </a:p>
          <a:p>
            <a:pPr lvl="1"/>
            <a:r>
              <a:rPr lang="fi-FI" dirty="0"/>
              <a:t>GWP(100), CH4=25 </a:t>
            </a:r>
          </a:p>
          <a:p>
            <a:pPr lvl="1"/>
            <a:r>
              <a:rPr lang="fi-FI" dirty="0"/>
              <a:t>GWP(100), N2O=298 </a:t>
            </a:r>
          </a:p>
          <a:p>
            <a:r>
              <a:rPr lang="fi-FI" dirty="0"/>
              <a:t>LCIA </a:t>
            </a:r>
            <a:r>
              <a:rPr lang="fi-FI" dirty="0" err="1"/>
              <a:t>calculation</a:t>
            </a:r>
            <a:r>
              <a:rPr lang="fi-FI" dirty="0"/>
              <a:t>: </a:t>
            </a:r>
          </a:p>
          <a:p>
            <a:pPr lvl="1"/>
            <a:r>
              <a:rPr lang="fi-FI" dirty="0"/>
              <a:t>GWP (100) = 1*250 + 4,04 * 25 + 0,5*298 = 500 kg CO2 - </a:t>
            </a:r>
            <a:r>
              <a:rPr lang="fi-FI" dirty="0" err="1"/>
              <a:t>eq</a:t>
            </a:r>
            <a:r>
              <a:rPr lang="fi-FI" dirty="0"/>
              <a:t>.</a:t>
            </a:r>
          </a:p>
          <a:p>
            <a:endParaRPr lang="fi-FI" dirty="0"/>
          </a:p>
        </p:txBody>
      </p:sp>
      <p:sp>
        <p:nvSpPr>
          <p:cNvPr id="4" name="Alatunnisteen paikkamerkki 3">
            <a:extLst>
              <a:ext uri="{FF2B5EF4-FFF2-40B4-BE49-F238E27FC236}">
                <a16:creationId xmlns:a16="http://schemas.microsoft.com/office/drawing/2014/main" id="{2F9D571B-433D-D24B-966F-300D2B71F836}"/>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18887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2376F3-0DE1-2A44-9B83-A891755351CF}"/>
              </a:ext>
            </a:extLst>
          </p:cNvPr>
          <p:cNvSpPr>
            <a:spLocks noGrp="1"/>
          </p:cNvSpPr>
          <p:nvPr>
            <p:ph type="title"/>
          </p:nvPr>
        </p:nvSpPr>
        <p:spPr>
          <a:xfrm>
            <a:off x="838200" y="365125"/>
            <a:ext cx="10515600" cy="1325563"/>
          </a:xfrm>
        </p:spPr>
        <p:txBody>
          <a:bodyPr>
            <a:normAutofit/>
          </a:bodyPr>
          <a:lstStyle/>
          <a:p>
            <a:r>
              <a:rPr lang="fi-FI" dirty="0">
                <a:latin typeface="+mj-lt"/>
              </a:rPr>
              <a:t>LIFE CYCLE THINKING - METHOD TO ASSESS ENVIRONMENTAL IMPACTS </a:t>
            </a:r>
          </a:p>
        </p:txBody>
      </p:sp>
      <p:sp>
        <p:nvSpPr>
          <p:cNvPr id="5" name="Alatunnisteen paikkamerkki 4">
            <a:extLst>
              <a:ext uri="{FF2B5EF4-FFF2-40B4-BE49-F238E27FC236}">
                <a16:creationId xmlns:a16="http://schemas.microsoft.com/office/drawing/2014/main" id="{21BB4C17-61EB-AB46-9847-10E07EF27124}"/>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graphicFrame>
        <p:nvGraphicFramePr>
          <p:cNvPr id="18" name="Sisällön paikkamerkki 5">
            <a:extLst>
              <a:ext uri="{FF2B5EF4-FFF2-40B4-BE49-F238E27FC236}">
                <a16:creationId xmlns:a16="http://schemas.microsoft.com/office/drawing/2014/main" id="{B7BA0CA2-AE9D-4BD2-B753-43CF484CAEF3}"/>
              </a:ext>
            </a:extLst>
          </p:cNvPr>
          <p:cNvGraphicFramePr>
            <a:graphicFrameLocks noGrp="1"/>
          </p:cNvGraphicFramePr>
          <p:nvPr>
            <p:ph idx="1"/>
            <p:extLst>
              <p:ext uri="{D42A27DB-BD31-4B8C-83A1-F6EECF244321}">
                <p14:modId xmlns:p14="http://schemas.microsoft.com/office/powerpoint/2010/main" val="8756643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47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A84CD-E680-EF4A-BE4D-750E493A0B16}"/>
              </a:ext>
            </a:extLst>
          </p:cNvPr>
          <p:cNvSpPr>
            <a:spLocks noGrp="1"/>
          </p:cNvSpPr>
          <p:nvPr>
            <p:ph type="title"/>
          </p:nvPr>
        </p:nvSpPr>
        <p:spPr>
          <a:xfrm>
            <a:off x="4965430" y="629268"/>
            <a:ext cx="6586491" cy="1286160"/>
          </a:xfrm>
        </p:spPr>
        <p:txBody>
          <a:bodyPr anchor="b">
            <a:normAutofit/>
          </a:bodyPr>
          <a:lstStyle/>
          <a:p>
            <a:r>
              <a:rPr lang="fi-FI" sz="2400" dirty="0" err="1">
                <a:latin typeface="+mj-lt"/>
              </a:rPr>
              <a:t>Environmental</a:t>
            </a:r>
            <a:r>
              <a:rPr lang="fi-FI" sz="2400" dirty="0">
                <a:latin typeface="+mj-lt"/>
              </a:rPr>
              <a:t> management – Life </a:t>
            </a:r>
            <a:r>
              <a:rPr lang="fi-FI" sz="2400" dirty="0" err="1">
                <a:latin typeface="+mj-lt"/>
              </a:rPr>
              <a:t>cycle</a:t>
            </a:r>
            <a:r>
              <a:rPr lang="fi-FI" sz="2400" dirty="0">
                <a:latin typeface="+mj-lt"/>
              </a:rPr>
              <a:t> </a:t>
            </a:r>
            <a:r>
              <a:rPr lang="fi-FI" sz="2400" dirty="0" err="1">
                <a:latin typeface="+mj-lt"/>
              </a:rPr>
              <a:t>assessment</a:t>
            </a:r>
            <a:r>
              <a:rPr lang="fi-FI" sz="2400" dirty="0">
                <a:latin typeface="+mj-lt"/>
              </a:rPr>
              <a:t> – </a:t>
            </a:r>
            <a:r>
              <a:rPr lang="fi-FI" sz="2400" dirty="0" err="1">
                <a:latin typeface="+mj-lt"/>
              </a:rPr>
              <a:t>Principles</a:t>
            </a:r>
            <a:r>
              <a:rPr lang="fi-FI" sz="2400" dirty="0">
                <a:latin typeface="+mj-lt"/>
              </a:rPr>
              <a:t> and </a:t>
            </a:r>
            <a:r>
              <a:rPr lang="fi-FI" sz="2400" dirty="0" err="1">
                <a:latin typeface="+mj-lt"/>
              </a:rPr>
              <a:t>framework</a:t>
            </a:r>
            <a:r>
              <a:rPr lang="fi-FI" sz="2400" dirty="0">
                <a:latin typeface="+mj-lt"/>
              </a:rPr>
              <a:t> (ISO 14040:2006) </a:t>
            </a:r>
            <a:br>
              <a:rPr lang="fi-FI" sz="2400" dirty="0">
                <a:latin typeface="+mj-lt"/>
              </a:rPr>
            </a:br>
            <a:endParaRPr lang="fi-FI" sz="2400" dirty="0">
              <a:latin typeface="+mj-lt"/>
            </a:endParaRPr>
          </a:p>
        </p:txBody>
      </p:sp>
      <p:sp>
        <p:nvSpPr>
          <p:cNvPr id="3" name="Sisällön paikkamerkki 2">
            <a:extLst>
              <a:ext uri="{FF2B5EF4-FFF2-40B4-BE49-F238E27FC236}">
                <a16:creationId xmlns:a16="http://schemas.microsoft.com/office/drawing/2014/main" id="{53D12741-9EB5-F249-B3DC-87029451D5F6}"/>
              </a:ext>
            </a:extLst>
          </p:cNvPr>
          <p:cNvSpPr>
            <a:spLocks noGrp="1"/>
          </p:cNvSpPr>
          <p:nvPr>
            <p:ph idx="1"/>
          </p:nvPr>
        </p:nvSpPr>
        <p:spPr>
          <a:xfrm>
            <a:off x="4965431" y="2438400"/>
            <a:ext cx="6586489" cy="3785419"/>
          </a:xfrm>
        </p:spPr>
        <p:txBody>
          <a:bodyPr>
            <a:normAutofit/>
          </a:bodyPr>
          <a:lstStyle/>
          <a:p>
            <a:r>
              <a:rPr lang="fi-FI" sz="2000"/>
              <a:t>The increased awareness of the importance of environmental protection, and the possible impacts associated with products, both manufactured and consumed, has increased interest in the development of methods to better understand and address these impacts. </a:t>
            </a:r>
          </a:p>
          <a:p>
            <a:r>
              <a:rPr lang="fi-FI" sz="2000"/>
              <a:t>One of the techniques being developed for this purpose is life cycle assessment (LCA). </a:t>
            </a:r>
          </a:p>
          <a:p>
            <a:endParaRPr lang="fi-FI" sz="2000"/>
          </a:p>
        </p:txBody>
      </p:sp>
      <p:pic>
        <p:nvPicPr>
          <p:cNvPr id="6" name="Picture 5" descr="Kuva, joka sisältää kohteen objekti, lamppu, kevyt, kello&#10;&#10;Kuvaus luotu automaattisesti">
            <a:extLst>
              <a:ext uri="{FF2B5EF4-FFF2-40B4-BE49-F238E27FC236}">
                <a16:creationId xmlns:a16="http://schemas.microsoft.com/office/drawing/2014/main" id="{B3C7CADF-3D7B-4EDF-83BF-90B6FFE533F1}"/>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13"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DF35"/>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8C6728C8-A8B8-3140-9404-0621FAA50137}"/>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fi-FI"/>
              <a:t>kiertotalousamk.fi</a:t>
            </a:r>
          </a:p>
        </p:txBody>
      </p:sp>
    </p:spTree>
    <p:extLst>
      <p:ext uri="{BB962C8B-B14F-4D97-AF65-F5344CB8AC3E}">
        <p14:creationId xmlns:p14="http://schemas.microsoft.com/office/powerpoint/2010/main" val="308476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4FDCB7-6031-3149-B63E-72AAE67EEBCB}"/>
              </a:ext>
            </a:extLst>
          </p:cNvPr>
          <p:cNvSpPr>
            <a:spLocks noGrp="1"/>
          </p:cNvSpPr>
          <p:nvPr>
            <p:ph type="title"/>
          </p:nvPr>
        </p:nvSpPr>
        <p:spPr>
          <a:xfrm>
            <a:off x="481013" y="3752849"/>
            <a:ext cx="3290887" cy="2452687"/>
          </a:xfrm>
        </p:spPr>
        <p:txBody>
          <a:bodyPr anchor="ctr">
            <a:normAutofit/>
          </a:bodyPr>
          <a:lstStyle/>
          <a:p>
            <a:r>
              <a:rPr lang="fi-FI" sz="3600" dirty="0">
                <a:latin typeface="+mj-lt"/>
              </a:rPr>
              <a:t>LCA </a:t>
            </a:r>
            <a:r>
              <a:rPr lang="fi-FI" sz="3600" dirty="0" err="1">
                <a:latin typeface="+mj-lt"/>
              </a:rPr>
              <a:t>can</a:t>
            </a:r>
            <a:r>
              <a:rPr lang="fi-FI" sz="3600" dirty="0">
                <a:latin typeface="+mj-lt"/>
              </a:rPr>
              <a:t> </a:t>
            </a:r>
            <a:r>
              <a:rPr lang="fi-FI" sz="3600" dirty="0" err="1">
                <a:latin typeface="+mj-lt"/>
              </a:rPr>
              <a:t>assist</a:t>
            </a:r>
            <a:r>
              <a:rPr lang="fi-FI" sz="3600" dirty="0">
                <a:latin typeface="+mj-lt"/>
              </a:rPr>
              <a:t> in </a:t>
            </a:r>
          </a:p>
        </p:txBody>
      </p:sp>
      <p:pic>
        <p:nvPicPr>
          <p:cNvPr id="9" name="Picture 8">
            <a:extLst>
              <a:ext uri="{FF2B5EF4-FFF2-40B4-BE49-F238E27FC236}">
                <a16:creationId xmlns:a16="http://schemas.microsoft.com/office/drawing/2014/main" id="{969213C7-0F2B-4011-8608-2AC02B67D0DC}"/>
              </a:ext>
            </a:extLst>
          </p:cNvPr>
          <p:cNvPicPr>
            <a:picLocks noChangeAspect="1"/>
          </p:cNvPicPr>
          <p:nvPr/>
        </p:nvPicPr>
        <p:blipFill rotWithShape="1">
          <a:blip r:embed="rId2"/>
          <a:srcRect t="27202" b="2720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Sisällön paikkamerkki 6">
            <a:extLst>
              <a:ext uri="{FF2B5EF4-FFF2-40B4-BE49-F238E27FC236}">
                <a16:creationId xmlns:a16="http://schemas.microsoft.com/office/drawing/2014/main" id="{A60AF07D-BE28-D143-A80F-BEB1FC44F53F}"/>
              </a:ext>
            </a:extLst>
          </p:cNvPr>
          <p:cNvSpPr>
            <a:spLocks noGrp="1"/>
          </p:cNvSpPr>
          <p:nvPr>
            <p:ph idx="1"/>
          </p:nvPr>
        </p:nvSpPr>
        <p:spPr>
          <a:xfrm>
            <a:off x="4223982" y="3752850"/>
            <a:ext cx="7485413" cy="2452687"/>
          </a:xfrm>
        </p:spPr>
        <p:txBody>
          <a:bodyPr anchor="ctr">
            <a:normAutofit/>
          </a:bodyPr>
          <a:lstStyle/>
          <a:p>
            <a:r>
              <a:rPr lang="fi-FI" sz="1500"/>
              <a:t>identifying opportunities to improve the environmental performance of products at various points in their life cycle, </a:t>
            </a:r>
          </a:p>
          <a:p>
            <a:r>
              <a:rPr lang="fi-FI" sz="1500"/>
              <a:t>informing decision-makers in industry, government or non-government organizations (e.g. for the purpose of strategic planning, priority setting, product or process design or redesign), </a:t>
            </a:r>
          </a:p>
          <a:p>
            <a:r>
              <a:rPr lang="fi-FI" sz="1500"/>
              <a:t>the selection of relevant indicators of environmental performance, including measurement techniques, and </a:t>
            </a:r>
          </a:p>
          <a:p>
            <a:r>
              <a:rPr lang="fi-FI" sz="1500"/>
              <a:t>marketing (e.g. implementing an ecolabelling scheme, making an environmental claim, or producing an environmental product declaration). </a:t>
            </a:r>
          </a:p>
          <a:p>
            <a:endParaRPr lang="fi-FI" sz="1500"/>
          </a:p>
        </p:txBody>
      </p:sp>
      <p:sp>
        <p:nvSpPr>
          <p:cNvPr id="5" name="Alatunnisteen paikkamerkki 4">
            <a:extLst>
              <a:ext uri="{FF2B5EF4-FFF2-40B4-BE49-F238E27FC236}">
                <a16:creationId xmlns:a16="http://schemas.microsoft.com/office/drawing/2014/main" id="{5EB62919-00C6-D84A-96BC-A3C800F60BB9}"/>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75000"/>
                    <a:lumOff val="25000"/>
                  </a:schemeClr>
                </a:solidFill>
              </a:rPr>
              <a:t>kiertotalousamk.fi</a:t>
            </a:r>
          </a:p>
        </p:txBody>
      </p:sp>
    </p:spTree>
    <p:extLst>
      <p:ext uri="{BB962C8B-B14F-4D97-AF65-F5344CB8AC3E}">
        <p14:creationId xmlns:p14="http://schemas.microsoft.com/office/powerpoint/2010/main" val="322701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vert="horz" lIns="91440" tIns="45720" rIns="91440" bIns="45720" rtlCol="0">
            <a:normAutofit fontScale="90000"/>
          </a:bodyPr>
          <a:lstStyle/>
          <a:p>
            <a:r>
              <a:rPr lang="en-US" sz="5200" kern="1200" dirty="0">
                <a:latin typeface="+mj-lt"/>
                <a:ea typeface="+mj-ea"/>
                <a:cs typeface="+mj-cs"/>
              </a:rPr>
              <a:t>Sustainability assessment research activities and services​</a:t>
            </a:r>
          </a:p>
        </p:txBody>
      </p:sp>
      <p:sp>
        <p:nvSpPr>
          <p:cNvPr id="38" name="Sisällön paikkamerkki 2"/>
          <p:cNvSpPr>
            <a:spLocks noGrp="1"/>
          </p:cNvSpPr>
          <p:nvPr>
            <p:ph idx="1"/>
          </p:nvPr>
        </p:nvSpPr>
        <p:spPr>
          <a:xfrm>
            <a:off x="1477108" y="1825625"/>
            <a:ext cx="4618892" cy="4161289"/>
          </a:xfrm>
        </p:spPr>
        <p:txBody>
          <a:bodyPr>
            <a:normAutofit/>
          </a:bodyPr>
          <a:lstStyle/>
          <a:p>
            <a:pPr fontAlgn="base"/>
            <a:r>
              <a:rPr lang="fi-FI" sz="2000" dirty="0" err="1"/>
              <a:t>Carbon</a:t>
            </a:r>
            <a:r>
              <a:rPr lang="fi-FI" sz="2000" dirty="0"/>
              <a:t> </a:t>
            </a:r>
            <a:r>
              <a:rPr lang="fi-FI" sz="2000" dirty="0" err="1"/>
              <a:t>footprint</a:t>
            </a:r>
            <a:r>
              <a:rPr lang="fi-FI" sz="2000" dirty="0"/>
              <a:t>​</a:t>
            </a:r>
          </a:p>
          <a:p>
            <a:pPr lvl="1" fontAlgn="base"/>
            <a:r>
              <a:rPr lang="fi-FI" sz="2000" dirty="0"/>
              <a:t>(ISO14067)​</a:t>
            </a:r>
          </a:p>
          <a:p>
            <a:pPr fontAlgn="base"/>
            <a:r>
              <a:rPr lang="fi-FI" sz="2000" dirty="0" err="1"/>
              <a:t>Water</a:t>
            </a:r>
            <a:r>
              <a:rPr lang="fi-FI" sz="2000" dirty="0"/>
              <a:t> </a:t>
            </a:r>
            <a:r>
              <a:rPr lang="fi-FI" sz="2000" dirty="0" err="1"/>
              <a:t>footprint</a:t>
            </a:r>
            <a:r>
              <a:rPr lang="fi-FI" sz="2000" dirty="0"/>
              <a:t>​</a:t>
            </a:r>
          </a:p>
          <a:p>
            <a:pPr lvl="1" fontAlgn="base"/>
            <a:r>
              <a:rPr lang="fi-FI" sz="2000" dirty="0"/>
              <a:t>(ISO 14046)</a:t>
            </a:r>
          </a:p>
          <a:p>
            <a:pPr fontAlgn="base"/>
            <a:r>
              <a:rPr lang="fi-FI" sz="2000" dirty="0"/>
              <a:t>Life </a:t>
            </a:r>
            <a:r>
              <a:rPr lang="fi-FI" sz="2000" dirty="0" err="1"/>
              <a:t>cycle</a:t>
            </a:r>
            <a:r>
              <a:rPr lang="fi-FI" sz="2000" dirty="0"/>
              <a:t> </a:t>
            </a:r>
            <a:r>
              <a:rPr lang="fi-FI" sz="2000" dirty="0" err="1"/>
              <a:t>assessment</a:t>
            </a:r>
            <a:r>
              <a:rPr lang="fi-FI" sz="2000" dirty="0"/>
              <a:t>​</a:t>
            </a:r>
          </a:p>
          <a:p>
            <a:pPr lvl="1" fontAlgn="base"/>
            <a:r>
              <a:rPr lang="fi-FI" sz="2000" dirty="0"/>
              <a:t>(ISO14040-44)</a:t>
            </a:r>
            <a:r>
              <a:rPr lang="en-US" sz="2000" dirty="0"/>
              <a:t>​</a:t>
            </a:r>
          </a:p>
          <a:p>
            <a:pPr fontAlgn="base"/>
            <a:r>
              <a:rPr lang="fi-FI" sz="2000" dirty="0" err="1"/>
              <a:t>Ecodesign</a:t>
            </a:r>
            <a:r>
              <a:rPr lang="fi-FI" sz="2000" dirty="0"/>
              <a:t>​</a:t>
            </a:r>
          </a:p>
          <a:p>
            <a:pPr fontAlgn="base"/>
            <a:r>
              <a:rPr lang="fi-FI" sz="2000" dirty="0"/>
              <a:t>Design for </a:t>
            </a:r>
            <a:r>
              <a:rPr lang="fi-FI" sz="2000" dirty="0" err="1"/>
              <a:t>environment</a:t>
            </a:r>
            <a:endParaRPr lang="fi-FI" sz="2000" dirty="0"/>
          </a:p>
          <a:p>
            <a:endParaRPr lang="fi-FI" sz="2000" dirty="0"/>
          </a:p>
        </p:txBody>
      </p:sp>
      <p:sp useBgFill="1">
        <p:nvSpPr>
          <p:cNvPr id="7" name="Sisällön paikkamerkki 6">
            <a:extLst>
              <a:ext uri="{FF2B5EF4-FFF2-40B4-BE49-F238E27FC236}">
                <a16:creationId xmlns:a16="http://schemas.microsoft.com/office/drawing/2014/main" id="{725FD1A9-3F79-0749-BBFA-AD24C992C263}"/>
              </a:ext>
            </a:extLst>
          </p:cNvPr>
          <p:cNvSpPr>
            <a:spLocks noGrp="1"/>
          </p:cNvSpPr>
          <p:nvPr>
            <p:ph sz="half" idx="4294967295"/>
          </p:nvPr>
        </p:nvSpPr>
        <p:spPr>
          <a:xfrm>
            <a:off x="6359647" y="1825625"/>
            <a:ext cx="5164137" cy="3730625"/>
          </a:xfrm>
        </p:spPr>
        <p:txBody>
          <a:bodyPr>
            <a:normAutofit/>
          </a:bodyPr>
          <a:lstStyle/>
          <a:p>
            <a:pPr fontAlgn="base"/>
            <a:r>
              <a:rPr lang="fi-FI" sz="2000" dirty="0" err="1"/>
              <a:t>Environmental</a:t>
            </a:r>
            <a:r>
              <a:rPr lang="fi-FI" sz="2000" dirty="0"/>
              <a:t> </a:t>
            </a:r>
            <a:r>
              <a:rPr lang="en-US" sz="2000" dirty="0"/>
              <a:t>​</a:t>
            </a:r>
            <a:r>
              <a:rPr lang="fi-FI" sz="2000" dirty="0"/>
              <a:t>Product </a:t>
            </a:r>
            <a:r>
              <a:rPr lang="en-US" sz="2000" dirty="0"/>
              <a:t>​</a:t>
            </a:r>
            <a:r>
              <a:rPr lang="fi-FI" sz="2000" dirty="0" err="1"/>
              <a:t>Declaration</a:t>
            </a:r>
            <a:r>
              <a:rPr lang="fi-FI" sz="2000" dirty="0"/>
              <a:t> (EPD)</a:t>
            </a:r>
            <a:r>
              <a:rPr lang="en-US" sz="2000" dirty="0"/>
              <a:t>​</a:t>
            </a:r>
          </a:p>
          <a:p>
            <a:pPr lvl="1" fontAlgn="base"/>
            <a:r>
              <a:rPr lang="fi-FI" sz="2000" dirty="0"/>
              <a:t>(ISO14025)</a:t>
            </a:r>
            <a:endParaRPr lang="en-US" sz="2000" dirty="0"/>
          </a:p>
          <a:p>
            <a:r>
              <a:rPr lang="fi-FI" sz="2000" dirty="0" err="1"/>
              <a:t>Handprint</a:t>
            </a:r>
            <a:endParaRPr lang="fi-FI" sz="2000" dirty="0"/>
          </a:p>
          <a:p>
            <a:pPr fontAlgn="base"/>
            <a:r>
              <a:rPr lang="en-US" sz="2000" dirty="0"/>
              <a:t>Resource efficiency​</a:t>
            </a:r>
          </a:p>
          <a:p>
            <a:pPr fontAlgn="base"/>
            <a:r>
              <a:rPr lang="en-US" sz="2000" dirty="0"/>
              <a:t>Material efficiency​</a:t>
            </a:r>
          </a:p>
          <a:p>
            <a:pPr fontAlgn="base"/>
            <a:r>
              <a:rPr lang="en-US" sz="2000" dirty="0"/>
              <a:t>Eco-efficiency</a:t>
            </a:r>
          </a:p>
          <a:p>
            <a:pPr fontAlgn="base"/>
            <a:r>
              <a:rPr lang="fi-FI" sz="2000" dirty="0" err="1"/>
              <a:t>Sustainability</a:t>
            </a:r>
            <a:r>
              <a:rPr lang="fi-FI" sz="2000" dirty="0"/>
              <a:t> </a:t>
            </a:r>
            <a:r>
              <a:rPr lang="fi-FI" sz="2000" dirty="0" err="1"/>
              <a:t>indicators</a:t>
            </a:r>
            <a:r>
              <a:rPr lang="fi-FI" sz="2000" dirty="0"/>
              <a:t>​ for </a:t>
            </a:r>
            <a:r>
              <a:rPr lang="fi-FI" sz="2000" dirty="0" err="1"/>
              <a:t>circular</a:t>
            </a:r>
            <a:r>
              <a:rPr lang="fi-FI" sz="2000" dirty="0"/>
              <a:t> </a:t>
            </a:r>
            <a:r>
              <a:rPr lang="fi-FI" sz="2000" dirty="0" err="1"/>
              <a:t>economy</a:t>
            </a:r>
            <a:r>
              <a:rPr lang="fi-FI" sz="2000" dirty="0"/>
              <a:t> </a:t>
            </a:r>
          </a:p>
          <a:p>
            <a:pPr fontAlgn="base"/>
            <a:endParaRPr lang="en-US" sz="2000" dirty="0"/>
          </a:p>
          <a:p>
            <a:endParaRPr lang="fi-FI" sz="2000" dirty="0"/>
          </a:p>
        </p:txBody>
      </p:sp>
    </p:spTree>
    <p:extLst>
      <p:ext uri="{BB962C8B-B14F-4D97-AF65-F5344CB8AC3E}">
        <p14:creationId xmlns:p14="http://schemas.microsoft.com/office/powerpoint/2010/main" val="293087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10D179-D72F-C643-A302-90B6BB2B5125}"/>
              </a:ext>
            </a:extLst>
          </p:cNvPr>
          <p:cNvSpPr>
            <a:spLocks noGrp="1"/>
          </p:cNvSpPr>
          <p:nvPr>
            <p:ph type="title"/>
          </p:nvPr>
        </p:nvSpPr>
        <p:spPr>
          <a:xfrm>
            <a:off x="838200" y="365125"/>
            <a:ext cx="10515600" cy="1325563"/>
          </a:xfrm>
        </p:spPr>
        <p:txBody>
          <a:bodyPr>
            <a:normAutofit/>
          </a:bodyPr>
          <a:lstStyle/>
          <a:p>
            <a:r>
              <a:rPr lang="fi-FI" dirty="0" err="1">
                <a:latin typeface="+mj-lt"/>
              </a:rPr>
              <a:t>Five</a:t>
            </a:r>
            <a:r>
              <a:rPr lang="fi-FI" dirty="0">
                <a:latin typeface="+mj-lt"/>
              </a:rPr>
              <a:t> </a:t>
            </a:r>
            <a:r>
              <a:rPr lang="fi-FI" dirty="0" err="1">
                <a:latin typeface="+mj-lt"/>
              </a:rPr>
              <a:t>most</a:t>
            </a:r>
            <a:r>
              <a:rPr lang="fi-FI" dirty="0">
                <a:latin typeface="+mj-lt"/>
              </a:rPr>
              <a:t> </a:t>
            </a:r>
            <a:r>
              <a:rPr lang="fi-FI" dirty="0" err="1">
                <a:latin typeface="+mj-lt"/>
              </a:rPr>
              <a:t>important</a:t>
            </a:r>
            <a:r>
              <a:rPr lang="fi-FI" dirty="0">
                <a:latin typeface="+mj-lt"/>
              </a:rPr>
              <a:t> </a:t>
            </a:r>
            <a:r>
              <a:rPr lang="fi-FI" dirty="0" err="1">
                <a:latin typeface="+mj-lt"/>
              </a:rPr>
              <a:t>energy-related</a:t>
            </a:r>
            <a:r>
              <a:rPr lang="fi-FI" dirty="0">
                <a:latin typeface="+mj-lt"/>
              </a:rPr>
              <a:t> </a:t>
            </a:r>
            <a:r>
              <a:rPr lang="fi-FI" dirty="0" err="1">
                <a:latin typeface="+mj-lt"/>
              </a:rPr>
              <a:t>sectors</a:t>
            </a:r>
            <a:endParaRPr lang="fi-FI" dirty="0">
              <a:latin typeface="+mj-lt"/>
            </a:endParaRPr>
          </a:p>
        </p:txBody>
      </p:sp>
      <p:sp>
        <p:nvSpPr>
          <p:cNvPr id="5" name="Alatunnisteen paikkamerkki 4">
            <a:extLst>
              <a:ext uri="{FF2B5EF4-FFF2-40B4-BE49-F238E27FC236}">
                <a16:creationId xmlns:a16="http://schemas.microsoft.com/office/drawing/2014/main" id="{C8AA80E8-F277-E744-8B72-89935158FD21}"/>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graphicFrame>
        <p:nvGraphicFramePr>
          <p:cNvPr id="9" name="Sisällön paikkamerkki 6">
            <a:extLst>
              <a:ext uri="{FF2B5EF4-FFF2-40B4-BE49-F238E27FC236}">
                <a16:creationId xmlns:a16="http://schemas.microsoft.com/office/drawing/2014/main" id="{1D61074B-6A68-4AFA-A6DB-08B61747E210}"/>
              </a:ext>
            </a:extLst>
          </p:cNvPr>
          <p:cNvGraphicFramePr>
            <a:graphicFrameLocks noGrp="1"/>
          </p:cNvGraphicFramePr>
          <p:nvPr>
            <p:ph idx="1"/>
            <p:extLst>
              <p:ext uri="{D42A27DB-BD31-4B8C-83A1-F6EECF244321}">
                <p14:modId xmlns:p14="http://schemas.microsoft.com/office/powerpoint/2010/main" val="16391465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04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16893" y="2190996"/>
            <a:ext cx="9678307" cy="1719262"/>
          </a:xfrm>
        </p:spPr>
        <p:txBody>
          <a:bodyPr/>
          <a:lstStyle/>
          <a:p>
            <a:pPr algn="ctr"/>
            <a:r>
              <a:rPr lang="fi-FI" dirty="0">
                <a:latin typeface="+mj-lt"/>
              </a:rPr>
              <a:t>LCA and </a:t>
            </a:r>
            <a:r>
              <a:rPr lang="fi-FI" dirty="0" err="1">
                <a:latin typeface="+mj-lt"/>
              </a:rPr>
              <a:t>its</a:t>
            </a:r>
            <a:r>
              <a:rPr lang="fi-FI" dirty="0">
                <a:latin typeface="+mj-lt"/>
              </a:rPr>
              <a:t> </a:t>
            </a:r>
            <a:r>
              <a:rPr lang="fi-FI" dirty="0" err="1">
                <a:latin typeface="+mj-lt"/>
              </a:rPr>
              <a:t>applications</a:t>
            </a:r>
            <a:endParaRPr lang="fi-FI" dirty="0">
              <a:latin typeface="+mj-lt"/>
            </a:endParaRPr>
          </a:p>
        </p:txBody>
      </p:sp>
      <p:sp>
        <p:nvSpPr>
          <p:cNvPr id="4" name="Alatunnisteen paikkamerkki 3"/>
          <p:cNvSpPr>
            <a:spLocks noGrp="1"/>
          </p:cNvSpPr>
          <p:nvPr>
            <p:ph type="ftr" sz="quarter" idx="11"/>
          </p:nvPr>
        </p:nvSpPr>
        <p:spPr/>
        <p:txBody>
          <a:bodyPr/>
          <a:lstStyle/>
          <a:p>
            <a:r>
              <a:rPr lang="fi-FI" err="1"/>
              <a:t>kiertotalousamk.fi</a:t>
            </a:r>
            <a:endParaRPr lang="fi-FI"/>
          </a:p>
        </p:txBody>
      </p:sp>
    </p:spTree>
    <p:extLst>
      <p:ext uri="{BB962C8B-B14F-4D97-AF65-F5344CB8AC3E}">
        <p14:creationId xmlns:p14="http://schemas.microsoft.com/office/powerpoint/2010/main" val="4054615290"/>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427W7XWPXQD2-403814790-3249</_dlc_DocId>
    <_dlc_DocIdUrl xmlns="76865ef9-df32-4c37-ae45-f9784eb47bff">
      <Url>https://tt.eduuni.fi/sites/luc-lapinamk-extra/kiertotalousosaamista-ammattikorkeakouluihin/_layouts/15/DocIdRedir.aspx?ID=427W7XWPXQD2-403814790-3249</Url>
      <Description>427W7XWPXQD2-403814790-3249</Description>
    </_dlc_DocIdUrl>
  </documentManagement>
</p:propertie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3.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4.xml><?xml version="1.0" encoding="utf-8"?>
<ds:datastoreItem xmlns:ds="http://schemas.openxmlformats.org/officeDocument/2006/customXml" ds:itemID="{8062D49C-CA25-4999-B952-F55D754961C0}">
  <ds:schemaRefs>
    <ds:schemaRef ds:uri="http://schemas.microsoft.com/office/2006/metadata/properties"/>
    <ds:schemaRef ds:uri="http://schemas.microsoft.com/office/infopath/2007/PartnerControls"/>
    <ds:schemaRef ds:uri="76865ef9-df32-4c37-ae45-f9784eb47bff"/>
  </ds:schemaRefs>
</ds:datastoreItem>
</file>

<file path=docProps/app.xml><?xml version="1.0" encoding="utf-8"?>
<Properties xmlns="http://schemas.openxmlformats.org/officeDocument/2006/extended-properties" xmlns:vt="http://schemas.openxmlformats.org/officeDocument/2006/docPropsVTypes">
  <TotalTime>78</TotalTime>
  <Words>2006</Words>
  <Application>Microsoft Office PowerPoint</Application>
  <PresentationFormat>Laajakuva</PresentationFormat>
  <Paragraphs>298</Paragraphs>
  <Slides>33</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33</vt:i4>
      </vt:variant>
    </vt:vector>
  </HeadingPairs>
  <TitlesOfParts>
    <vt:vector size="38" baseType="lpstr">
      <vt:lpstr>Arial</vt:lpstr>
      <vt:lpstr>Calibri</vt:lpstr>
      <vt:lpstr>Calibri Light</vt:lpstr>
      <vt:lpstr>Microsoft Sans Serif</vt:lpstr>
      <vt:lpstr>1_Mukautettu suunnittelumalli</vt:lpstr>
      <vt:lpstr>Life Cycle Assessment  (LCA)</vt:lpstr>
      <vt:lpstr>TYPICAL CUSTOMER NEEDS for LCA</vt:lpstr>
      <vt:lpstr>PowerPoint-esitys</vt:lpstr>
      <vt:lpstr>LIFE CYCLE THINKING - METHOD TO ASSESS ENVIRONMENTAL IMPACTS </vt:lpstr>
      <vt:lpstr>Environmental management – Life cycle assessment – Principles and framework (ISO 14040:2006)  </vt:lpstr>
      <vt:lpstr>LCA can assist in </vt:lpstr>
      <vt:lpstr>Sustainability assessment research activities and services​</vt:lpstr>
      <vt:lpstr>Five most important energy-related sectors</vt:lpstr>
      <vt:lpstr>LCA and its applications</vt:lpstr>
      <vt:lpstr>Why life cycle approach?</vt:lpstr>
      <vt:lpstr>Principles of life cycle assessment</vt:lpstr>
      <vt:lpstr>LCA-standards:  ISO 14040 : 2006</vt:lpstr>
      <vt:lpstr>LCA-standards:  ISO 14044:2006</vt:lpstr>
      <vt:lpstr>PowerPoint-esitys</vt:lpstr>
      <vt:lpstr>CASE EXAMPLE Flowsheet of a book</vt:lpstr>
      <vt:lpstr>Goal, scope and functional units</vt:lpstr>
      <vt:lpstr>Phase 1: Goal and scope definition</vt:lpstr>
      <vt:lpstr>Goal and scope definition include</vt:lpstr>
      <vt:lpstr>System boundaries, allocation and data collection</vt:lpstr>
      <vt:lpstr>LCI, LCIA, classification and characterization</vt:lpstr>
      <vt:lpstr>Classification and characterisation </vt:lpstr>
      <vt:lpstr>Terminology, Climate Change as example</vt:lpstr>
      <vt:lpstr>CHARACTERIZATION FACTORS</vt:lpstr>
      <vt:lpstr>Phase 2: Life cycle inventory, LCI</vt:lpstr>
      <vt:lpstr>Phase 2: Life cycle inventory</vt:lpstr>
      <vt:lpstr>Allocation</vt:lpstr>
      <vt:lpstr>Allocation examples</vt:lpstr>
      <vt:lpstr>Allocation examples</vt:lpstr>
      <vt:lpstr>Allocation examples</vt:lpstr>
      <vt:lpstr>Phase 3: Life cycle impact assessment</vt:lpstr>
      <vt:lpstr>Phase 3: Life cycle impact assessment</vt:lpstr>
      <vt:lpstr>Phase 3: Life cycle impact assessment</vt:lpstr>
      <vt:lpstr>Using the CF’s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Assessment  (LCA)</dc:title>
  <dc:creator>Nina Kokkonen</dc:creator>
  <cp:lastModifiedBy>Liisa Siivola</cp:lastModifiedBy>
  <cp:revision>4</cp:revision>
  <dcterms:created xsi:type="dcterms:W3CDTF">2020-09-28T08:56:48Z</dcterms:created>
  <dcterms:modified xsi:type="dcterms:W3CDTF">2020-09-30T08:40:51Z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6d4e1617-952d-418b-a6ac-9fbf8b54e33b</vt:lpwstr>
  </property>
  <property fmtid="{D5CDD505-2E9C-101B-9397-08002B2CF9AE}" pid="3" name="ContentTypeId">
    <vt:lpwstr>0x010100844F74372C55FE4B821D5F2378F4B2BA</vt:lpwstr>
  </property>
</Properties>
</file>