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2" r:id="rId6"/>
    <p:sldId id="259"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2E5C63-E62C-4A3C-B047-A2E43A82C650}" v="1287" dt="2020-06-07T07:08:24.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ponen Niko Johannes" userId="3ea07d96-8b2f-4935-918c-e0fc8ff0b3c3" providerId="ADAL" clId="{EB7EC287-DED2-430D-8060-46271F55416D}"/>
    <pc:docChg chg="custSel delSld modSld">
      <pc:chgData name="Noponen Niko Johannes" userId="3ea07d96-8b2f-4935-918c-e0fc8ff0b3c3" providerId="ADAL" clId="{EB7EC287-DED2-430D-8060-46271F55416D}" dt="2020-06-07T07:08:24.395" v="1567" actId="20577"/>
      <pc:docMkLst>
        <pc:docMk/>
      </pc:docMkLst>
      <pc:sldChg chg="del">
        <pc:chgData name="Noponen Niko Johannes" userId="3ea07d96-8b2f-4935-918c-e0fc8ff0b3c3" providerId="ADAL" clId="{EB7EC287-DED2-430D-8060-46271F55416D}" dt="2020-06-07T06:23:46.271" v="0" actId="2696"/>
        <pc:sldMkLst>
          <pc:docMk/>
          <pc:sldMk cId="625432138" sldId="256"/>
        </pc:sldMkLst>
      </pc:sldChg>
      <pc:sldChg chg="del">
        <pc:chgData name="Noponen Niko Johannes" userId="3ea07d96-8b2f-4935-918c-e0fc8ff0b3c3" providerId="ADAL" clId="{EB7EC287-DED2-430D-8060-46271F55416D}" dt="2020-06-07T06:24:54.434" v="80" actId="2696"/>
        <pc:sldMkLst>
          <pc:docMk/>
          <pc:sldMk cId="3366864618" sldId="258"/>
        </pc:sldMkLst>
      </pc:sldChg>
      <pc:sldChg chg="delSp modSp">
        <pc:chgData name="Noponen Niko Johannes" userId="3ea07d96-8b2f-4935-918c-e0fc8ff0b3c3" providerId="ADAL" clId="{EB7EC287-DED2-430D-8060-46271F55416D}" dt="2020-06-07T06:46:53.199" v="264" actId="20577"/>
        <pc:sldMkLst>
          <pc:docMk/>
          <pc:sldMk cId="975064649" sldId="259"/>
        </pc:sldMkLst>
        <pc:spChg chg="del">
          <ac:chgData name="Noponen Niko Johannes" userId="3ea07d96-8b2f-4935-918c-e0fc8ff0b3c3" providerId="ADAL" clId="{EB7EC287-DED2-430D-8060-46271F55416D}" dt="2020-06-07T06:41:04.046" v="81" actId="478"/>
          <ac:spMkLst>
            <pc:docMk/>
            <pc:sldMk cId="975064649" sldId="259"/>
            <ac:spMk id="2" creationId="{5AE59F20-7EBB-4B67-A32B-3D612FA844D8}"/>
          </ac:spMkLst>
        </pc:spChg>
        <pc:spChg chg="mod">
          <ac:chgData name="Noponen Niko Johannes" userId="3ea07d96-8b2f-4935-918c-e0fc8ff0b3c3" providerId="ADAL" clId="{EB7EC287-DED2-430D-8060-46271F55416D}" dt="2020-06-07T06:46:53.199" v="264" actId="20577"/>
          <ac:spMkLst>
            <pc:docMk/>
            <pc:sldMk cId="975064649" sldId="259"/>
            <ac:spMk id="3" creationId="{EE555D31-6209-423F-9AF1-5B4957A17BD0}"/>
          </ac:spMkLst>
        </pc:spChg>
      </pc:sldChg>
      <pc:sldChg chg="modSp">
        <pc:chgData name="Noponen Niko Johannes" userId="3ea07d96-8b2f-4935-918c-e0fc8ff0b3c3" providerId="ADAL" clId="{EB7EC287-DED2-430D-8060-46271F55416D}" dt="2020-06-07T06:24:41.341" v="79" actId="20577"/>
        <pc:sldMkLst>
          <pc:docMk/>
          <pc:sldMk cId="2967524975" sldId="260"/>
        </pc:sldMkLst>
        <pc:spChg chg="mod">
          <ac:chgData name="Noponen Niko Johannes" userId="3ea07d96-8b2f-4935-918c-e0fc8ff0b3c3" providerId="ADAL" clId="{EB7EC287-DED2-430D-8060-46271F55416D}" dt="2020-06-07T06:24:41.341" v="79" actId="20577"/>
          <ac:spMkLst>
            <pc:docMk/>
            <pc:sldMk cId="2967524975" sldId="260"/>
            <ac:spMk id="2" creationId="{5AE59F20-7EBB-4B67-A32B-3D612FA844D8}"/>
          </ac:spMkLst>
        </pc:spChg>
      </pc:sldChg>
      <pc:sldChg chg="modSp modAnim">
        <pc:chgData name="Noponen Niko Johannes" userId="3ea07d96-8b2f-4935-918c-e0fc8ff0b3c3" providerId="ADAL" clId="{EB7EC287-DED2-430D-8060-46271F55416D}" dt="2020-06-07T07:08:24.395" v="1567" actId="20577"/>
        <pc:sldMkLst>
          <pc:docMk/>
          <pc:sldMk cId="2215998550" sldId="262"/>
        </pc:sldMkLst>
        <pc:spChg chg="mod">
          <ac:chgData name="Noponen Niko Johannes" userId="3ea07d96-8b2f-4935-918c-e0fc8ff0b3c3" providerId="ADAL" clId="{EB7EC287-DED2-430D-8060-46271F55416D}" dt="2020-06-07T07:00:36.768" v="889" actId="14100"/>
          <ac:spMkLst>
            <pc:docMk/>
            <pc:sldMk cId="2215998550" sldId="262"/>
            <ac:spMk id="2" creationId="{8DFF123D-EB36-4C99-9418-4D6596762C55}"/>
          </ac:spMkLst>
        </pc:spChg>
        <pc:spChg chg="mod">
          <ac:chgData name="Noponen Niko Johannes" userId="3ea07d96-8b2f-4935-918c-e0fc8ff0b3c3" providerId="ADAL" clId="{EB7EC287-DED2-430D-8060-46271F55416D}" dt="2020-06-07T07:08:24.395" v="1567" actId="20577"/>
          <ac:spMkLst>
            <pc:docMk/>
            <pc:sldMk cId="2215998550" sldId="262"/>
            <ac:spMk id="3" creationId="{BE51C9C2-D6EF-4F8D-91BC-8700DDA10E59}"/>
          </ac:spMkLst>
        </pc:spChg>
        <pc:spChg chg="mod">
          <ac:chgData name="Noponen Niko Johannes" userId="3ea07d96-8b2f-4935-918c-e0fc8ff0b3c3" providerId="ADAL" clId="{EB7EC287-DED2-430D-8060-46271F55416D}" dt="2020-06-07T07:03:22.244" v="957" actId="20577"/>
          <ac:spMkLst>
            <pc:docMk/>
            <pc:sldMk cId="2215998550" sldId="262"/>
            <ac:spMk id="4" creationId="{7E2A1A9D-4C2A-4490-AF7D-150B75F501E9}"/>
          </ac:spMkLst>
        </pc:spChg>
      </pc:sldChg>
      <pc:sldChg chg="modSp del modAnim">
        <pc:chgData name="Noponen Niko Johannes" userId="3ea07d96-8b2f-4935-918c-e0fc8ff0b3c3" providerId="ADAL" clId="{EB7EC287-DED2-430D-8060-46271F55416D}" dt="2020-06-07T06:48:03.793" v="267" actId="2696"/>
        <pc:sldMkLst>
          <pc:docMk/>
          <pc:sldMk cId="991799125" sldId="263"/>
        </pc:sldMkLst>
        <pc:spChg chg="mod">
          <ac:chgData name="Noponen Niko Johannes" userId="3ea07d96-8b2f-4935-918c-e0fc8ff0b3c3" providerId="ADAL" clId="{EB7EC287-DED2-430D-8060-46271F55416D}" dt="2020-06-07T06:48:01.741" v="266" actId="6549"/>
          <ac:spMkLst>
            <pc:docMk/>
            <pc:sldMk cId="991799125" sldId="263"/>
            <ac:spMk id="3" creationId="{BE51C9C2-D6EF-4F8D-91BC-8700DDA10E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4CAD0B-E262-4113-80E4-7D678C1E066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52A23C4-F211-43F1-A3EF-D8490D97B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B9C2D79E-BD1B-43E4-8FD7-7F0870DCC583}"/>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66F7C55D-916D-4FE9-BACD-5B1C1E30D1B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8DE10E3-D0B1-44D6-A196-EEE0E032A60E}"/>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98501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C817F3-D0EE-4C2F-A385-670991933FF5}"/>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735DC92-0A49-4D0E-94D7-688A6B20C52D}"/>
              </a:ext>
            </a:extLst>
          </p:cNvPr>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33744C4-BF3D-4E9A-B104-A7CF6FFEFAED}"/>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FDF4E9A0-1DA0-417F-8A63-0F80E9CE71B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12C7505-E8C8-4FFF-BB09-ABE2CC1A753D}"/>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216220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E59CDC3-1675-436E-8198-DEF0A86E9464}"/>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0D1662A-E394-48B7-B565-FAD3E8EC8FF3}"/>
              </a:ext>
            </a:extLst>
          </p:cNvPr>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7CC9BC2-9747-46C4-BA69-804D9A4FB46B}"/>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4857904E-E148-43A2-9728-FC4AED8A74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5645AD-91D4-4F4A-BC10-D1EE7C9BEFFD}"/>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114525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F07548-3C9B-4794-90E6-833C8819BF6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752D830-7081-4191-AA10-3E520AC68AA1}"/>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FCB91E0-B3A3-47CE-8B50-C4C12A6F5ACC}"/>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6471973F-9A04-4A9B-9A90-90452EA3063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6ED269E-3886-4631-9660-6AE94622A14F}"/>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60994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26A9AF-9A3C-43E4-AB76-3E52A10FB925}"/>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4613D839-64D6-42F0-ACAD-6E8BB7660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a:extLst>
              <a:ext uri="{FF2B5EF4-FFF2-40B4-BE49-F238E27FC236}">
                <a16:creationId xmlns:a16="http://schemas.microsoft.com/office/drawing/2014/main" id="{510C224B-8DD5-4604-8A33-59554A1C82B1}"/>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2DCFF09E-35F0-41B0-94BA-EFB667BD30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F9A98E5-E7CC-475F-8851-7819706B42DC}"/>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347750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37612B-11BB-42FB-917F-8353B23C73E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9B8136D-26CC-402F-B0ED-D5A9F6D5DF1B}"/>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171CA0F-7A8D-4318-8E37-104C63A0250C}"/>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F9D75669-C35B-4330-BEA0-69D980647916}"/>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6" name="Alatunnisteen paikkamerkki 5">
            <a:extLst>
              <a:ext uri="{FF2B5EF4-FFF2-40B4-BE49-F238E27FC236}">
                <a16:creationId xmlns:a16="http://schemas.microsoft.com/office/drawing/2014/main" id="{0EF85FF2-3736-4B52-ADEC-5502A34663E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D175CFC-AB7A-4E2F-978E-B9539E7B57AD}"/>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4238445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81D169-97A6-43E7-B56F-77D5806595B0}"/>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68E13C5A-7539-4735-B8F8-49FBF45F57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77D8A84F-0819-48DF-BBAF-5C2CFEB0C7BD}"/>
              </a:ext>
            </a:extLst>
          </p:cNvPr>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815A04B9-E72F-41CF-839E-76F7C7E31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43C634CF-1E6C-4558-BD85-D1CB38AE9BEE}"/>
              </a:ext>
            </a:extLst>
          </p:cNvPr>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87D3F3D-749E-4FD7-990D-7928F4FD815A}"/>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8" name="Alatunnisteen paikkamerkki 7">
            <a:extLst>
              <a:ext uri="{FF2B5EF4-FFF2-40B4-BE49-F238E27FC236}">
                <a16:creationId xmlns:a16="http://schemas.microsoft.com/office/drawing/2014/main" id="{12A1614A-1911-4424-8C32-AA323B6F5E06}"/>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D5E92BE-BC07-44F7-B242-26ECAED218D8}"/>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255254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2249F7-E1EA-45ED-A748-FA4DD4F6C7B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E74B5F1-6DEB-4B92-9675-14CEACBA92E1}"/>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4" name="Alatunnisteen paikkamerkki 3">
            <a:extLst>
              <a:ext uri="{FF2B5EF4-FFF2-40B4-BE49-F238E27FC236}">
                <a16:creationId xmlns:a16="http://schemas.microsoft.com/office/drawing/2014/main" id="{9C231143-AE6D-4691-A8C2-6CF9E0899354}"/>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3B2E3FC-7127-4A4B-BA46-2920D9E4E596}"/>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134236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8ED945A-3473-49FC-959D-1074E306A83A}"/>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3" name="Alatunnisteen paikkamerkki 2">
            <a:extLst>
              <a:ext uri="{FF2B5EF4-FFF2-40B4-BE49-F238E27FC236}">
                <a16:creationId xmlns:a16="http://schemas.microsoft.com/office/drawing/2014/main" id="{26E5BD82-CD27-41B4-94C8-00E711169D71}"/>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21D2041B-6257-4410-A554-7A5788EB6CD9}"/>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273537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EEE976-1BE9-44A3-9822-8B06BC5FA9D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CC024AF-B832-48CC-9468-316BE6A2DA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C84247CE-9778-4B99-8D09-2F4E853BA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1B296F7A-9419-4F63-84B9-71D6AEEB0895}"/>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6" name="Alatunnisteen paikkamerkki 5">
            <a:extLst>
              <a:ext uri="{FF2B5EF4-FFF2-40B4-BE49-F238E27FC236}">
                <a16:creationId xmlns:a16="http://schemas.microsoft.com/office/drawing/2014/main" id="{FAA2AB10-BD5E-41E5-8BA1-9CCED448363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C904F9F-0AD8-48D7-93CD-34D210CC8E22}"/>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72137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E47226-0BBB-4B07-95CD-A7A3EABD7B5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C87FEAAC-8B05-4E7C-910B-3CA8568D88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A65BAEC4-5C1D-4F6A-A808-7A4433F53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CADDCC28-8EED-4041-898A-C54B3C593CAD}"/>
              </a:ext>
            </a:extLst>
          </p:cNvPr>
          <p:cNvSpPr>
            <a:spLocks noGrp="1"/>
          </p:cNvSpPr>
          <p:nvPr>
            <p:ph type="dt" sz="half" idx="10"/>
          </p:nvPr>
        </p:nvSpPr>
        <p:spPr/>
        <p:txBody>
          <a:bodyPr/>
          <a:lstStyle/>
          <a:p>
            <a:fld id="{5E6599AD-66C0-4F9D-BD2D-2AA35106357E}" type="datetimeFigureOut">
              <a:rPr lang="fi-FI" smtClean="0"/>
              <a:t>7.6.2020</a:t>
            </a:fld>
            <a:endParaRPr lang="fi-FI"/>
          </a:p>
        </p:txBody>
      </p:sp>
      <p:sp>
        <p:nvSpPr>
          <p:cNvPr id="6" name="Alatunnisteen paikkamerkki 5">
            <a:extLst>
              <a:ext uri="{FF2B5EF4-FFF2-40B4-BE49-F238E27FC236}">
                <a16:creationId xmlns:a16="http://schemas.microsoft.com/office/drawing/2014/main" id="{824BDC73-7B14-478A-8D48-732D787B42A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D5CDEA9-F174-4518-94A6-4C0348466ED0}"/>
              </a:ext>
            </a:extLst>
          </p:cNvPr>
          <p:cNvSpPr>
            <a:spLocks noGrp="1"/>
          </p:cNvSpPr>
          <p:nvPr>
            <p:ph type="sldNum" sz="quarter" idx="12"/>
          </p:nvPr>
        </p:nvSpPr>
        <p:spPr/>
        <p:txBody>
          <a:bodyPr/>
          <a:lstStyle/>
          <a:p>
            <a:fld id="{4D3D47F6-BB5C-4148-9C9B-655D648C425A}" type="slidenum">
              <a:rPr lang="fi-FI" smtClean="0"/>
              <a:t>‹#›</a:t>
            </a:fld>
            <a:endParaRPr lang="fi-FI"/>
          </a:p>
        </p:txBody>
      </p:sp>
    </p:spTree>
    <p:extLst>
      <p:ext uri="{BB962C8B-B14F-4D97-AF65-F5344CB8AC3E}">
        <p14:creationId xmlns:p14="http://schemas.microsoft.com/office/powerpoint/2010/main" val="428516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88617B5-94EA-4789-8A5D-975492854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EA5B0B2B-4D4D-4F5C-A4A6-476E3E3688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448F0FD-5F45-4B21-9942-CCB83C4DF7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599AD-66C0-4F9D-BD2D-2AA35106357E}" type="datetimeFigureOut">
              <a:rPr lang="fi-FI" smtClean="0"/>
              <a:t>7.6.2020</a:t>
            </a:fld>
            <a:endParaRPr lang="fi-FI"/>
          </a:p>
        </p:txBody>
      </p:sp>
      <p:sp>
        <p:nvSpPr>
          <p:cNvPr id="5" name="Alatunnisteen paikkamerkki 4">
            <a:extLst>
              <a:ext uri="{FF2B5EF4-FFF2-40B4-BE49-F238E27FC236}">
                <a16:creationId xmlns:a16="http://schemas.microsoft.com/office/drawing/2014/main" id="{1255DFF5-ED9F-480B-ABE9-D334C5E61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2FCDD22-4B80-449C-AB4A-E1DE7005D5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D47F6-BB5C-4148-9C9B-655D648C425A}" type="slidenum">
              <a:rPr lang="fi-FI" smtClean="0"/>
              <a:t>‹#›</a:t>
            </a:fld>
            <a:endParaRPr lang="fi-FI"/>
          </a:p>
        </p:txBody>
      </p:sp>
    </p:spTree>
    <p:extLst>
      <p:ext uri="{BB962C8B-B14F-4D97-AF65-F5344CB8AC3E}">
        <p14:creationId xmlns:p14="http://schemas.microsoft.com/office/powerpoint/2010/main" val="2091869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tiikka.fi/eutanasia-ja-median-kasitteellinen-vastuu/" TargetMode="External"/><Relationship Id="rId2" Type="http://schemas.openxmlformats.org/officeDocument/2006/relationships/hyperlink" Target="https://www.kansalaisaloite.fi/fi/aloite/2212" TargetMode="External"/><Relationship Id="rId1" Type="http://schemas.openxmlformats.org/officeDocument/2006/relationships/slideLayout" Target="../slideLayouts/slideLayout2.xml"/><Relationship Id="rId4" Type="http://schemas.openxmlformats.org/officeDocument/2006/relationships/hyperlink" Target="http://www.eapcnet.eu/LinkClick.aspx?fileticket=ct1Nlv-2u78%3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E59F20-7EBB-4B67-A32B-3D612FA844D8}"/>
              </a:ext>
            </a:extLst>
          </p:cNvPr>
          <p:cNvSpPr>
            <a:spLocks noGrp="1"/>
          </p:cNvSpPr>
          <p:nvPr>
            <p:ph type="title"/>
          </p:nvPr>
        </p:nvSpPr>
        <p:spPr>
          <a:xfrm>
            <a:off x="8366343" y="331941"/>
            <a:ext cx="2819400" cy="649483"/>
          </a:xfrm>
        </p:spPr>
        <p:txBody>
          <a:bodyPr>
            <a:normAutofit fontScale="90000"/>
          </a:bodyPr>
          <a:lstStyle/>
          <a:p>
            <a:r>
              <a:rPr lang="fi-FI" sz="1800" dirty="0"/>
              <a:t>Niko Noponen (2020)</a:t>
            </a:r>
            <a:br>
              <a:rPr lang="fi-FI" sz="1800" dirty="0"/>
            </a:br>
            <a:r>
              <a:rPr lang="fi-FI" sz="1800" dirty="0"/>
              <a:t>Liite aineistoon </a:t>
            </a:r>
            <a:r>
              <a:rPr lang="fi-FI" sz="1800" i="1" dirty="0"/>
              <a:t>Etiikan perusteet, perustellen</a:t>
            </a:r>
            <a:endParaRPr lang="fi-FI" sz="1800" dirty="0"/>
          </a:p>
        </p:txBody>
      </p:sp>
      <p:sp>
        <p:nvSpPr>
          <p:cNvPr id="3" name="Sisällön paikkamerkki 2">
            <a:extLst>
              <a:ext uri="{FF2B5EF4-FFF2-40B4-BE49-F238E27FC236}">
                <a16:creationId xmlns:a16="http://schemas.microsoft.com/office/drawing/2014/main" id="{EE555D31-6209-423F-9AF1-5B4957A17BD0}"/>
              </a:ext>
            </a:extLst>
          </p:cNvPr>
          <p:cNvSpPr>
            <a:spLocks noGrp="1"/>
          </p:cNvSpPr>
          <p:nvPr>
            <p:ph idx="1"/>
          </p:nvPr>
        </p:nvSpPr>
        <p:spPr>
          <a:xfrm>
            <a:off x="838200" y="801666"/>
            <a:ext cx="10515600" cy="5724393"/>
          </a:xfrm>
        </p:spPr>
        <p:txBody>
          <a:bodyPr>
            <a:normAutofit fontScale="85000" lnSpcReduction="20000"/>
          </a:bodyPr>
          <a:lstStyle/>
          <a:p>
            <a:pPr marL="0" indent="0">
              <a:buNone/>
            </a:pPr>
            <a:r>
              <a:rPr lang="fi-FI" b="1" dirty="0"/>
              <a:t>Pitäisikö eutanasia laillistaa?</a:t>
            </a:r>
          </a:p>
          <a:p>
            <a:pPr marL="0" indent="0">
              <a:buNone/>
            </a:pPr>
            <a:endParaRPr lang="fi-FI" b="1" dirty="0"/>
          </a:p>
          <a:p>
            <a:pPr marL="0" indent="0">
              <a:buNone/>
            </a:pPr>
            <a:r>
              <a:rPr lang="fi-FI" dirty="0"/>
              <a:t>Usein kuultu kysymys – mutta </a:t>
            </a:r>
            <a:r>
              <a:rPr lang="fi-FI" i="1" dirty="0"/>
              <a:t>harhaanjohtava</a:t>
            </a:r>
            <a:r>
              <a:rPr lang="fi-FI" dirty="0"/>
              <a:t>.</a:t>
            </a:r>
          </a:p>
          <a:p>
            <a:pPr marL="0" indent="0">
              <a:buNone/>
            </a:pPr>
            <a:r>
              <a:rPr lang="fi-FI" dirty="0"/>
              <a:t>Ei pidä olettaa, että kenelläkään olisi aiheesta mielipidettä, jos ei tarkenneta huomattavasti, </a:t>
            </a:r>
            <a:r>
              <a:rPr lang="fi-FI" i="1" dirty="0"/>
              <a:t>mitä oikeastaan kysytään</a:t>
            </a:r>
            <a:r>
              <a:rPr lang="fi-FI" dirty="0"/>
              <a:t>.</a:t>
            </a:r>
          </a:p>
          <a:p>
            <a:pPr marL="0" indent="0">
              <a:buNone/>
            </a:pPr>
            <a:r>
              <a:rPr lang="fi-FI" dirty="0"/>
              <a:t>Mitä ensinnäkin on eutanasia? Eutanasialla </a:t>
            </a:r>
            <a:r>
              <a:rPr lang="fi-FI" i="1" dirty="0"/>
              <a:t>voidaan tarkoittaa montaa erilaista asiaa</a:t>
            </a:r>
            <a:r>
              <a:rPr lang="fi-FI" dirty="0"/>
              <a:t>.</a:t>
            </a:r>
          </a:p>
          <a:p>
            <a:pPr marL="0" indent="0">
              <a:buNone/>
            </a:pPr>
            <a:r>
              <a:rPr lang="fi-FI" dirty="0"/>
              <a:t>	Onko kaikenlainen eutanasia edes laitonta? 	</a:t>
            </a:r>
          </a:p>
          <a:p>
            <a:pPr marL="0" indent="0">
              <a:buNone/>
            </a:pPr>
            <a:r>
              <a:rPr lang="fi-FI" dirty="0"/>
              <a:t>						– Ei.</a:t>
            </a:r>
          </a:p>
          <a:p>
            <a:pPr marL="0" indent="0">
              <a:buNone/>
            </a:pPr>
            <a:r>
              <a:rPr lang="fi-FI" dirty="0"/>
              <a:t>		Millainen eutanasia sitten on lain vastaista ja miksi?</a:t>
            </a:r>
          </a:p>
          <a:p>
            <a:pPr marL="0" indent="0">
              <a:buNone/>
            </a:pPr>
            <a:endParaRPr lang="fi-FI" dirty="0"/>
          </a:p>
          <a:p>
            <a:pPr marL="0" indent="0">
              <a:buNone/>
            </a:pPr>
            <a:r>
              <a:rPr lang="fi-FI" dirty="0"/>
              <a:t>Toiseksi, jokin </a:t>
            </a:r>
            <a:r>
              <a:rPr lang="fi-FI" i="1" dirty="0"/>
              <a:t>asia voidaan säätää lailliseksi </a:t>
            </a:r>
            <a:r>
              <a:rPr lang="fi-FI" dirty="0"/>
              <a:t>hyvinkin monilla </a:t>
            </a:r>
            <a:r>
              <a:rPr lang="fi-FI" i="1" dirty="0"/>
              <a:t>erilaisilla tavoilla ja ehdoilla</a:t>
            </a:r>
            <a:r>
              <a:rPr lang="fi-FI" dirty="0"/>
              <a:t>. Jos jonkinlainen eutanasia laillistettaisiin, niin se voitaisiin tehdä monenlaisilla tavoilla.</a:t>
            </a:r>
          </a:p>
          <a:p>
            <a:pPr marL="0" indent="0">
              <a:buNone/>
            </a:pPr>
            <a:r>
              <a:rPr lang="fi-FI" dirty="0"/>
              <a:t>Voi olla </a:t>
            </a:r>
            <a:r>
              <a:rPr lang="fi-FI" i="1" dirty="0"/>
              <a:t>perusteita kannattaa jotakin </a:t>
            </a:r>
            <a:r>
              <a:rPr lang="fi-FI" dirty="0"/>
              <a:t>näistä tavoista, ja </a:t>
            </a:r>
            <a:r>
              <a:rPr lang="fi-FI" i="1" dirty="0"/>
              <a:t>perusteita vastustaa toisia</a:t>
            </a:r>
            <a:r>
              <a:rPr lang="fi-FI" dirty="0"/>
              <a:t>.</a:t>
            </a:r>
          </a:p>
        </p:txBody>
      </p:sp>
    </p:spTree>
    <p:extLst>
      <p:ext uri="{BB962C8B-B14F-4D97-AF65-F5344CB8AC3E}">
        <p14:creationId xmlns:p14="http://schemas.microsoft.com/office/powerpoint/2010/main" val="296752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FF123D-EB36-4C99-9418-4D6596762C55}"/>
              </a:ext>
            </a:extLst>
          </p:cNvPr>
          <p:cNvSpPr>
            <a:spLocks noGrp="1"/>
          </p:cNvSpPr>
          <p:nvPr>
            <p:ph type="title"/>
          </p:nvPr>
        </p:nvSpPr>
        <p:spPr>
          <a:xfrm>
            <a:off x="838200" y="169101"/>
            <a:ext cx="10515600" cy="759367"/>
          </a:xfrm>
        </p:spPr>
        <p:txBody>
          <a:bodyPr>
            <a:normAutofit/>
          </a:bodyPr>
          <a:lstStyle/>
          <a:p>
            <a:r>
              <a:rPr lang="fi-FI" sz="2400" dirty="0"/>
              <a:t>usein käytetty erottelu:</a:t>
            </a:r>
            <a:br>
              <a:rPr lang="fi-FI" sz="2400" dirty="0"/>
            </a:br>
            <a:r>
              <a:rPr lang="fi-FI" sz="2400" dirty="0"/>
              <a:t>	</a:t>
            </a:r>
            <a:r>
              <a:rPr lang="fi-FI" sz="2400" b="1" dirty="0"/>
              <a:t>passiivinen eutanasia</a:t>
            </a:r>
            <a:r>
              <a:rPr lang="fi-FI" sz="2400" dirty="0"/>
              <a:t>				</a:t>
            </a:r>
            <a:r>
              <a:rPr lang="fi-FI" sz="2400" b="1" dirty="0"/>
              <a:t>aktiivinen eutanasia</a:t>
            </a:r>
          </a:p>
        </p:txBody>
      </p:sp>
      <p:sp>
        <p:nvSpPr>
          <p:cNvPr id="3" name="Sisällön paikkamerkki 2">
            <a:extLst>
              <a:ext uri="{FF2B5EF4-FFF2-40B4-BE49-F238E27FC236}">
                <a16:creationId xmlns:a16="http://schemas.microsoft.com/office/drawing/2014/main" id="{BE51C9C2-D6EF-4F8D-91BC-8700DDA10E59}"/>
              </a:ext>
            </a:extLst>
          </p:cNvPr>
          <p:cNvSpPr>
            <a:spLocks noGrp="1"/>
          </p:cNvSpPr>
          <p:nvPr>
            <p:ph sz="half" idx="1"/>
          </p:nvPr>
        </p:nvSpPr>
        <p:spPr>
          <a:xfrm>
            <a:off x="838200" y="1052186"/>
            <a:ext cx="5181600" cy="5636713"/>
          </a:xfrm>
        </p:spPr>
        <p:txBody>
          <a:bodyPr>
            <a:noAutofit/>
          </a:bodyPr>
          <a:lstStyle/>
          <a:p>
            <a:pPr marL="0" indent="0">
              <a:buNone/>
            </a:pPr>
            <a:r>
              <a:rPr lang="fi-FI" sz="1800" b="1" dirty="0"/>
              <a:t>Henkilön annetaan kuolla eli pidättäydytään toiminnasta, joka pitäisi henkilön elossa                </a:t>
            </a:r>
            <a:r>
              <a:rPr lang="fi-FI" sz="1800" dirty="0"/>
              <a:t>(mm. ruokinta, lääkityksen antaminen, hoitotoimenpiteet).</a:t>
            </a:r>
          </a:p>
          <a:p>
            <a:pPr marL="0" indent="0">
              <a:buNone/>
            </a:pPr>
            <a:r>
              <a:rPr lang="fi-FI" sz="1800" dirty="0"/>
              <a:t>Onko tällainen toiminta lain vastaista?</a:t>
            </a:r>
          </a:p>
          <a:p>
            <a:pPr marL="0" indent="0">
              <a:buNone/>
            </a:pPr>
            <a:r>
              <a:rPr lang="fi-FI" sz="1800" dirty="0"/>
              <a:t>– Ei. Mikäli henkilö itse pyytää tätä.</a:t>
            </a:r>
          </a:p>
          <a:p>
            <a:pPr marL="0" indent="0">
              <a:buNone/>
            </a:pPr>
            <a:r>
              <a:rPr lang="fi-FI" sz="1800" dirty="0"/>
              <a:t>–  Ei. Mikäli henkilö ei voi ilmaista tahtoaan, mutta on muita perusteita pidättäytyä elossa pitämisestä     (mm. kipuja, ei mahdollisuuksia parantua).</a:t>
            </a:r>
          </a:p>
          <a:p>
            <a:pPr marL="0" indent="0">
              <a:buNone/>
            </a:pPr>
            <a:r>
              <a:rPr lang="fi-FI" sz="1800" dirty="0"/>
              <a:t> – Nämä aiheet eivät siis liity kysymykseen ”eutanasian laillistamisesta”, vaan </a:t>
            </a:r>
            <a:r>
              <a:rPr lang="fi-FI" sz="1800" b="1" dirty="0"/>
              <a:t>saattohoitoon</a:t>
            </a:r>
            <a:r>
              <a:rPr lang="fi-FI" sz="1800" dirty="0"/>
              <a:t> ja </a:t>
            </a:r>
            <a:r>
              <a:rPr lang="fi-FI" sz="1800" b="1" dirty="0"/>
              <a:t>palliatiiviseen hoitoon</a:t>
            </a:r>
            <a:r>
              <a:rPr lang="fi-FI" sz="1800" dirty="0"/>
              <a:t>.</a:t>
            </a:r>
          </a:p>
          <a:p>
            <a:pPr marL="0" indent="0">
              <a:buNone/>
            </a:pPr>
            <a:endParaRPr lang="fi-FI" sz="1800" dirty="0"/>
          </a:p>
          <a:p>
            <a:pPr marL="457200" lvl="1" indent="0">
              <a:buNone/>
            </a:pPr>
            <a:r>
              <a:rPr lang="fi-FI" sz="1600"/>
              <a:t> - - - - - - - - - - - - - - - - - - -</a:t>
            </a:r>
          </a:p>
          <a:p>
            <a:pPr marL="457200" lvl="1" indent="0">
              <a:buNone/>
            </a:pPr>
            <a:r>
              <a:rPr lang="fi-FI" sz="1600" dirty="0"/>
              <a:t>Huom. Ero </a:t>
            </a:r>
            <a:r>
              <a:rPr lang="fi-FI" sz="1600" i="1" dirty="0"/>
              <a:t>aktin </a:t>
            </a:r>
            <a:r>
              <a:rPr lang="fi-FI" sz="1600" dirty="0"/>
              <a:t>ja </a:t>
            </a:r>
            <a:r>
              <a:rPr lang="fi-FI" sz="1600" i="1" dirty="0" err="1"/>
              <a:t>omission</a:t>
            </a:r>
            <a:r>
              <a:rPr lang="fi-FI" sz="1600" i="1" dirty="0"/>
              <a:t> </a:t>
            </a:r>
            <a:r>
              <a:rPr lang="fi-FI" sz="1600" dirty="0"/>
              <a:t>välillä. Kumpikin tavoitteellista. </a:t>
            </a:r>
            <a:r>
              <a:rPr lang="fi-FI" sz="1600" dirty="0" err="1"/>
              <a:t>Omission</a:t>
            </a:r>
            <a:r>
              <a:rPr lang="fi-FI" sz="1600" dirty="0"/>
              <a:t> eli toiminnasta pidättäytymisen tai tekemättä jättämisen kohdalla on huomioitava, että tietyissä asemissa, tehtävissä tai suhteissa toiseen henkilöön toimijalla voi olla erityisiä lakisääteisiä tai moraalisia velvollisuuksia.</a:t>
            </a:r>
          </a:p>
        </p:txBody>
      </p:sp>
      <p:sp>
        <p:nvSpPr>
          <p:cNvPr id="4" name="Sisällön paikkamerkki 3">
            <a:extLst>
              <a:ext uri="{FF2B5EF4-FFF2-40B4-BE49-F238E27FC236}">
                <a16:creationId xmlns:a16="http://schemas.microsoft.com/office/drawing/2014/main" id="{7E2A1A9D-4C2A-4490-AF7D-150B75F501E9}"/>
              </a:ext>
            </a:extLst>
          </p:cNvPr>
          <p:cNvSpPr>
            <a:spLocks noGrp="1"/>
          </p:cNvSpPr>
          <p:nvPr>
            <p:ph sz="half" idx="2"/>
          </p:nvPr>
        </p:nvSpPr>
        <p:spPr>
          <a:xfrm>
            <a:off x="6172199" y="928468"/>
            <a:ext cx="5827543" cy="5760431"/>
          </a:xfrm>
        </p:spPr>
        <p:txBody>
          <a:bodyPr vert="horz" lIns="91440" tIns="45720" rIns="91440" bIns="45720" rtlCol="0" anchor="t">
            <a:noAutofit/>
          </a:bodyPr>
          <a:lstStyle/>
          <a:p>
            <a:pPr marL="0" indent="0">
              <a:lnSpc>
                <a:spcPct val="100000"/>
              </a:lnSpc>
              <a:spcBef>
                <a:spcPts val="0"/>
              </a:spcBef>
              <a:buNone/>
            </a:pPr>
            <a:r>
              <a:rPr lang="fi-FI" sz="1800" b="1" dirty="0"/>
              <a:t>Henkilön kuolema toteutetaan aktiivisesti.</a:t>
            </a:r>
          </a:p>
          <a:p>
            <a:pPr marL="0" indent="0">
              <a:lnSpc>
                <a:spcPct val="100000"/>
              </a:lnSpc>
              <a:spcBef>
                <a:spcPts val="0"/>
              </a:spcBef>
              <a:buNone/>
            </a:pPr>
            <a:r>
              <a:rPr lang="fi-FI" sz="1800" dirty="0"/>
              <a:t>Onko kaikissa tapauksissa, joissa henkilön kuolema toteutetaan aktiivisesti, kysymyksessä ”eutanasia”? – </a:t>
            </a:r>
            <a:r>
              <a:rPr lang="fi-FI" sz="1800" i="1" dirty="0"/>
              <a:t>Ei.</a:t>
            </a:r>
            <a:endParaRPr lang="fi-FI" sz="1800" dirty="0">
              <a:cs typeface="Calibri"/>
            </a:endParaRPr>
          </a:p>
          <a:p>
            <a:pPr marL="0" indent="0">
              <a:lnSpc>
                <a:spcPct val="100000"/>
              </a:lnSpc>
              <a:spcBef>
                <a:spcPts val="0"/>
              </a:spcBef>
              <a:buNone/>
            </a:pPr>
            <a:endParaRPr lang="fi-FI" sz="1800" i="1" dirty="0"/>
          </a:p>
          <a:p>
            <a:pPr marL="0" indent="0">
              <a:lnSpc>
                <a:spcPct val="100000"/>
              </a:lnSpc>
              <a:spcBef>
                <a:spcPts val="0"/>
              </a:spcBef>
              <a:buNone/>
            </a:pPr>
            <a:r>
              <a:rPr lang="fi-FI" sz="1800" i="1" dirty="0"/>
              <a:t>Vaihtoehtoja</a:t>
            </a:r>
            <a:r>
              <a:rPr lang="fi-FI" sz="1800" dirty="0"/>
              <a:t>:</a:t>
            </a:r>
          </a:p>
          <a:p>
            <a:pPr marL="0" indent="0">
              <a:lnSpc>
                <a:spcPct val="100000"/>
              </a:lnSpc>
              <a:spcBef>
                <a:spcPts val="0"/>
              </a:spcBef>
              <a:buNone/>
            </a:pPr>
            <a:r>
              <a:rPr lang="fi-FI" sz="1800" dirty="0"/>
              <a:t>- Henkilön kuolema toteutetaan vastoin tämän tahtoa: </a:t>
            </a:r>
            <a:r>
              <a:rPr lang="fi-FI" sz="1800" b="1" dirty="0"/>
              <a:t>murha</a:t>
            </a:r>
            <a:r>
              <a:rPr lang="fi-FI" sz="1800" dirty="0"/>
              <a:t>. (Ei tarvitse pohtia: lähtökohtaisesti väärin.)</a:t>
            </a:r>
          </a:p>
          <a:p>
            <a:pPr>
              <a:lnSpc>
                <a:spcPct val="100000"/>
              </a:lnSpc>
              <a:spcBef>
                <a:spcPts val="0"/>
              </a:spcBef>
              <a:buFontTx/>
              <a:buChar char="-"/>
            </a:pPr>
            <a:r>
              <a:rPr lang="fi-FI" sz="1800" dirty="0"/>
              <a:t>Henkilö toteuttaa kuolemansa itse: </a:t>
            </a:r>
            <a:r>
              <a:rPr lang="fi-FI" sz="1800" b="1" dirty="0"/>
              <a:t>itsemurha</a:t>
            </a:r>
            <a:r>
              <a:rPr lang="fi-FI" sz="1800" dirty="0"/>
              <a:t>. Ei ole lailla kielletty.</a:t>
            </a:r>
          </a:p>
          <a:p>
            <a:pPr>
              <a:lnSpc>
                <a:spcPct val="100000"/>
              </a:lnSpc>
              <a:spcBef>
                <a:spcPts val="0"/>
              </a:spcBef>
              <a:buFontTx/>
              <a:buChar char="-"/>
            </a:pPr>
            <a:endParaRPr lang="fi-FI" sz="1800" dirty="0"/>
          </a:p>
          <a:p>
            <a:pPr marL="0" indent="0">
              <a:lnSpc>
                <a:spcPct val="100000"/>
              </a:lnSpc>
              <a:spcBef>
                <a:spcPts val="0"/>
              </a:spcBef>
              <a:buNone/>
            </a:pPr>
            <a:r>
              <a:rPr lang="fi-FI" sz="1800" i="1" dirty="0"/>
              <a:t>Jälkimmäisestä päästään kysymykseen</a:t>
            </a:r>
            <a:r>
              <a:rPr lang="fi-FI" sz="1800" dirty="0"/>
              <a:t>:</a:t>
            </a:r>
          </a:p>
          <a:p>
            <a:pPr marL="0" indent="0">
              <a:lnSpc>
                <a:spcPct val="100000"/>
              </a:lnSpc>
              <a:spcBef>
                <a:spcPts val="0"/>
              </a:spcBef>
              <a:buNone/>
            </a:pPr>
            <a:r>
              <a:rPr lang="fi-FI" sz="1800" dirty="0"/>
              <a:t> – </a:t>
            </a:r>
            <a:r>
              <a:rPr lang="fi-FI" sz="1800" b="1" dirty="0"/>
              <a:t>Voiko itsemurhassa avustaminen olla joskus sallittua tai jopa vaadittua?</a:t>
            </a:r>
          </a:p>
          <a:p>
            <a:pPr marL="0" indent="0">
              <a:lnSpc>
                <a:spcPct val="100000"/>
              </a:lnSpc>
              <a:spcBef>
                <a:spcPts val="0"/>
              </a:spcBef>
              <a:buNone/>
            </a:pPr>
            <a:r>
              <a:rPr lang="fi-FI" sz="1800" dirty="0"/>
              <a:t>– Lainsäädäntö ei sano tästä mitään suoraan.</a:t>
            </a:r>
          </a:p>
          <a:p>
            <a:pPr marL="0" indent="0">
              <a:lnSpc>
                <a:spcPct val="100000"/>
              </a:lnSpc>
              <a:spcBef>
                <a:spcPts val="0"/>
              </a:spcBef>
              <a:buNone/>
            </a:pPr>
            <a:r>
              <a:rPr lang="fi-FI" sz="1800" dirty="0"/>
              <a:t> – </a:t>
            </a:r>
            <a:r>
              <a:rPr lang="fi-FI" sz="1800" b="1" dirty="0"/>
              <a:t>Voisiko apu itsemurhaan tai aktiivinen kuolinapu olla joillakin ehdoilla hyväksyttävää?</a:t>
            </a:r>
            <a:r>
              <a:rPr lang="fi-FI" sz="1800" dirty="0"/>
              <a:t> Määriteltävä ero murhaan nähden. Vaihtoehdot, joita siis voitaisiin ”laillistaa”:</a:t>
            </a:r>
          </a:p>
          <a:p>
            <a:pPr marL="0" indent="0">
              <a:lnSpc>
                <a:spcPct val="100000"/>
              </a:lnSpc>
              <a:spcBef>
                <a:spcPts val="0"/>
              </a:spcBef>
              <a:buNone/>
            </a:pPr>
            <a:r>
              <a:rPr lang="fi-FI" sz="1800" dirty="0"/>
              <a:t>	</a:t>
            </a:r>
            <a:r>
              <a:rPr lang="fi-FI" sz="1800" b="1" dirty="0"/>
              <a:t>Lääkäriavusteinen itsemurha</a:t>
            </a:r>
          </a:p>
          <a:p>
            <a:pPr marL="457200" lvl="1" indent="0">
              <a:lnSpc>
                <a:spcPct val="100000"/>
              </a:lnSpc>
              <a:spcBef>
                <a:spcPts val="0"/>
              </a:spcBef>
              <a:buNone/>
            </a:pPr>
            <a:r>
              <a:rPr lang="fi-FI" sz="1800" b="1" dirty="0"/>
              <a:t>	Lääkäriavusteinen aktiivinen kuolinapu.</a:t>
            </a:r>
          </a:p>
          <a:p>
            <a:pPr marL="0" indent="0">
              <a:lnSpc>
                <a:spcPct val="100000"/>
              </a:lnSpc>
              <a:spcBef>
                <a:spcPts val="0"/>
              </a:spcBef>
              <a:buNone/>
            </a:pPr>
            <a:r>
              <a:rPr lang="fi-FI" sz="1800" dirty="0"/>
              <a:t> – Jotain tällaista tarkoitetaan yleensä ”aktiivisella eutanasialla”.</a:t>
            </a:r>
          </a:p>
        </p:txBody>
      </p:sp>
    </p:spTree>
    <p:extLst>
      <p:ext uri="{BB962C8B-B14F-4D97-AF65-F5344CB8AC3E}">
        <p14:creationId xmlns:p14="http://schemas.microsoft.com/office/powerpoint/2010/main" val="221599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11" end="11"/>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E555D31-6209-423F-9AF1-5B4957A17BD0}"/>
              </a:ext>
            </a:extLst>
          </p:cNvPr>
          <p:cNvSpPr>
            <a:spLocks noGrp="1"/>
          </p:cNvSpPr>
          <p:nvPr>
            <p:ph idx="1"/>
          </p:nvPr>
        </p:nvSpPr>
        <p:spPr>
          <a:xfrm>
            <a:off x="838200" y="492370"/>
            <a:ext cx="10515600" cy="6020972"/>
          </a:xfrm>
        </p:spPr>
        <p:txBody>
          <a:bodyPr>
            <a:normAutofit fontScale="70000" lnSpcReduction="20000"/>
          </a:bodyPr>
          <a:lstStyle/>
          <a:p>
            <a:pPr marL="0" indent="0">
              <a:buNone/>
            </a:pPr>
            <a:r>
              <a:rPr lang="fi-FI" b="1" i="1" dirty="0"/>
              <a:t>Laajempi tehtävä: essee tai esitelmä</a:t>
            </a:r>
          </a:p>
          <a:p>
            <a:r>
              <a:rPr lang="fi-FI" dirty="0"/>
              <a:t>Selvitä aluksi, mitä tarkoittaa erottelu </a:t>
            </a:r>
            <a:r>
              <a:rPr lang="fi-FI" b="1" dirty="0"/>
              <a:t>aktiivinen eutanasia</a:t>
            </a:r>
            <a:r>
              <a:rPr lang="fi-FI" dirty="0"/>
              <a:t> ja </a:t>
            </a:r>
            <a:r>
              <a:rPr lang="fi-FI" b="1" dirty="0"/>
              <a:t>passiivinen eutanasia</a:t>
            </a:r>
            <a:r>
              <a:rPr lang="fi-FI" dirty="0"/>
              <a:t>. Toiseen näistä liittyy se, että potilaan tai muun henkilön annetaan kuolla, toiseen taas kuolinavun antaminen. Valitse </a:t>
            </a:r>
            <a:r>
              <a:rPr lang="fi-FI" b="1" dirty="0"/>
              <a:t>kumpaan keskityt</a:t>
            </a:r>
            <a:r>
              <a:rPr lang="fi-FI" dirty="0"/>
              <a:t>. Toinen johtaa muun muassa </a:t>
            </a:r>
            <a:r>
              <a:rPr lang="fi-FI" b="1" dirty="0"/>
              <a:t>saattohoidon</a:t>
            </a:r>
            <a:r>
              <a:rPr lang="fi-FI" dirty="0"/>
              <a:t> käsittelyyn toinen taas kysymyksiin </a:t>
            </a:r>
            <a:r>
              <a:rPr lang="fi-FI" b="1" dirty="0"/>
              <a:t>lääkäriavusteisen itsemurhan </a:t>
            </a:r>
            <a:r>
              <a:rPr lang="fi-FI" dirty="0"/>
              <a:t>mahdollistamisesta.</a:t>
            </a:r>
          </a:p>
          <a:p>
            <a:r>
              <a:rPr lang="fi-FI" dirty="0"/>
              <a:t>Voit huomioida seuraavia kysymyksiä, mutta tämä ei ole välttämätöntä:</a:t>
            </a:r>
          </a:p>
          <a:p>
            <a:pPr lvl="1">
              <a:buFontTx/>
              <a:buChar char="-"/>
            </a:pPr>
            <a:r>
              <a:rPr lang="fi-FI" dirty="0"/>
              <a:t>Kuinka voitaisiin ehkäistä seuraavanlaisia tapauksia? Potilas haluaa kuolla, koska ei halua olla taakaksi läheisilleen, ajattelee näiden taloudellista ym. etua. Mutta hän ei kerro tätä, vaan ilmaisee olevansa elämänhaluton ja tahtovansa vakaasti kuolla. Todellisuudessa hän on masentunut.</a:t>
            </a:r>
          </a:p>
          <a:p>
            <a:pPr lvl="1">
              <a:buFontTx/>
              <a:buChar char="-"/>
            </a:pPr>
            <a:r>
              <a:rPr lang="fi-FI" dirty="0"/>
              <a:t>Olisiko kellä tahansa lääkärillä velvollisuus antaa kuolinapua? Voisiko tästä kieltäytyä vaikkapa jonkinlaisiin "omantunnonsyihin" vedoten? Vai tulisiko kuolinavun antamisesta lääkäreille "erikoistumisala", ja jos, niin voisivatko yksityiset yritykset tarjota kuolinapupalveluita?</a:t>
            </a:r>
          </a:p>
          <a:p>
            <a:pPr lvl="1">
              <a:buFontTx/>
              <a:buChar char="-"/>
            </a:pPr>
            <a:endParaRPr lang="fi-FI" dirty="0"/>
          </a:p>
          <a:p>
            <a:r>
              <a:rPr lang="fi-FI" dirty="0"/>
              <a:t>Voit ottaa kantaa myös taannoiseen </a:t>
            </a:r>
            <a:r>
              <a:rPr lang="fi-FI" u="sng" dirty="0">
                <a:hlinkClick r:id="rId2"/>
              </a:rPr>
              <a:t>kansalaisaloitteeseen</a:t>
            </a:r>
            <a:r>
              <a:rPr lang="fi-FI" dirty="0"/>
              <a:t>.</a:t>
            </a:r>
          </a:p>
          <a:p>
            <a:pPr marL="457200" lvl="1" indent="0">
              <a:buNone/>
            </a:pPr>
            <a:endParaRPr lang="fi-FI" dirty="0"/>
          </a:p>
          <a:p>
            <a:endParaRPr lang="fi-FI" dirty="0"/>
          </a:p>
          <a:p>
            <a:pPr marL="0" indent="0">
              <a:buNone/>
            </a:pPr>
            <a:r>
              <a:rPr lang="fi-FI" i="1" dirty="0"/>
              <a:t>Muutama lähde joihin kannattaa tutustua:</a:t>
            </a:r>
          </a:p>
          <a:p>
            <a:pPr marL="0" indent="0">
              <a:buNone/>
            </a:pPr>
            <a:r>
              <a:rPr lang="fi-FI" dirty="0"/>
              <a:t> Tämä lyhyt kannattaa lukaista ensin: </a:t>
            </a:r>
            <a:r>
              <a:rPr lang="fi-FI" dirty="0">
                <a:hlinkClick r:id="rId3"/>
              </a:rPr>
              <a:t>Anja </a:t>
            </a:r>
            <a:r>
              <a:rPr lang="fi-FI" dirty="0" err="1">
                <a:hlinkClick r:id="rId3"/>
              </a:rPr>
              <a:t>Terkamo</a:t>
            </a:r>
            <a:r>
              <a:rPr lang="fi-FI" dirty="0">
                <a:hlinkClick r:id="rId3"/>
              </a:rPr>
              <a:t>-Moisio, "Eutanasia ja median käsitteellinen vastuu" (etiikka.fi, 29.9.2014)</a:t>
            </a:r>
            <a:br>
              <a:rPr lang="fi-FI" dirty="0"/>
            </a:br>
            <a:r>
              <a:rPr lang="fi-FI" dirty="0"/>
              <a:t>Myös tämä tuo selkeyttä asiaan (ei tarvitse välttämättä lukea loppuun): </a:t>
            </a:r>
            <a:r>
              <a:rPr lang="fi-FI" u="sng" dirty="0">
                <a:hlinkClick r:id="rId4"/>
              </a:rPr>
              <a:t>Lars Johan </a:t>
            </a:r>
            <a:r>
              <a:rPr lang="fi-FI" u="sng" dirty="0" err="1">
                <a:hlinkClick r:id="rId4"/>
              </a:rPr>
              <a:t>Materstvedt</a:t>
            </a:r>
            <a:r>
              <a:rPr lang="fi-FI" u="sng" dirty="0">
                <a:hlinkClick r:id="rId4"/>
              </a:rPr>
              <a:t> ym., "Eutanasia ja lääkäriavusteinen itsemurha: </a:t>
            </a:r>
            <a:r>
              <a:rPr lang="fi-FI" u="sng" dirty="0" err="1">
                <a:hlinkClick r:id="rId4"/>
              </a:rPr>
              <a:t>EAPC:n</a:t>
            </a:r>
            <a:r>
              <a:rPr lang="fi-FI" u="sng" dirty="0">
                <a:hlinkClick r:id="rId4"/>
              </a:rPr>
              <a:t> eettisten kysymysten työryhmän näkemys" (Suomen lääkärilehti, 40/2005)</a:t>
            </a:r>
            <a:r>
              <a:rPr lang="fi-FI" dirty="0"/>
              <a:t>:</a:t>
            </a:r>
          </a:p>
          <a:p>
            <a:pPr marL="0" indent="0">
              <a:buNone/>
            </a:pPr>
            <a:r>
              <a:rPr lang="fi-FI" dirty="0" err="1"/>
              <a:t>Huom</a:t>
            </a:r>
            <a:r>
              <a:rPr lang="fi-FI" dirty="0"/>
              <a:t>! Wikipedian suomenkielistä artikkelia ”Eutanasia” ei kannata käyttää lähteenä.</a:t>
            </a:r>
          </a:p>
          <a:p>
            <a:endParaRPr lang="fi-FI" dirty="0"/>
          </a:p>
        </p:txBody>
      </p:sp>
    </p:spTree>
    <p:extLst>
      <p:ext uri="{BB962C8B-B14F-4D97-AF65-F5344CB8AC3E}">
        <p14:creationId xmlns:p14="http://schemas.microsoft.com/office/powerpoint/2010/main" val="97506464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E33A9A612DFCBC46BF24E1AA8D3C157B" ma:contentTypeVersion="32" ma:contentTypeDescription="Luo uusi asiakirja." ma:contentTypeScope="" ma:versionID="e1208508fa0d6781bd75acb74d1dfc67">
  <xsd:schema xmlns:xsd="http://www.w3.org/2001/XMLSchema" xmlns:xs="http://www.w3.org/2001/XMLSchema" xmlns:p="http://schemas.microsoft.com/office/2006/metadata/properties" xmlns:ns3="5693ae60-7e84-43d5-85fa-a3d2b29e2f0f" xmlns:ns4="8781bd2a-13bf-4481-a4f1-844831d3f1c5" targetNamespace="http://schemas.microsoft.com/office/2006/metadata/properties" ma:root="true" ma:fieldsID="c8ba60585dfae655b6d7119672905b29" ns3:_="" ns4:_="">
    <xsd:import namespace="5693ae60-7e84-43d5-85fa-a3d2b29e2f0f"/>
    <xsd:import namespace="8781bd2a-13bf-4481-a4f1-844831d3f1c5"/>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TeamsChannelId" minOccurs="0"/>
                <xsd:element ref="ns3:Math_Settings" minOccurs="0"/>
                <xsd:element ref="ns3:Distribution_Groups" minOccurs="0"/>
                <xsd:element ref="ns3:LMS_Mappings" minOccurs="0"/>
                <xsd:element ref="ns3:IsNotebookLocked"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93ae60-7e84-43d5-85fa-a3d2b29e2f0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Owner" ma:index="1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3" nillable="true" ma:displayName="Default Section Names" ma:internalName="DefaultSectionNames">
      <xsd:simpleType>
        <xsd:restriction base="dms:Note">
          <xsd:maxLength value="255"/>
        </xsd:restriction>
      </xsd:simpleType>
    </xsd:element>
    <xsd:element name="Templates" ma:index="14" nillable="true" ma:displayName="Templates" ma:internalName="Templat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TeamsChannelId" ma:index="31" nillable="true" ma:displayName="Teams Channel Id" ma:internalName="TeamsChannelId">
      <xsd:simpleType>
        <xsd:restriction base="dms:Text"/>
      </xsd:simpleType>
    </xsd:element>
    <xsd:element name="Math_Settings" ma:index="32" nillable="true" ma:displayName="Math Settings" ma:internalName="Math_Settings">
      <xsd:simpleType>
        <xsd:restriction base="dms:Text"/>
      </xsd:simple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sNotebookLocked" ma:index="35" nillable="true" ma:displayName="Is Notebook Locked" ma:internalName="IsNotebookLocked">
      <xsd:simpleType>
        <xsd:restriction base="dms:Boolea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81bd2a-13bf-4481-a4f1-844831d3f1c5" elementFormDefault="qualified">
    <xsd:import namespace="http://schemas.microsoft.com/office/2006/documentManagement/types"/>
    <xsd:import namespace="http://schemas.microsoft.com/office/infopath/2007/PartnerControls"/>
    <xsd:element name="SharedWithUsers" ma:index="25"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Jakamisen tiedot" ma:description="" ma:internalName="SharedWithDetails" ma:readOnly="true">
      <xsd:simpleType>
        <xsd:restriction base="dms:Note">
          <xsd:maxLength value="255"/>
        </xsd:restriction>
      </xsd:simpleType>
    </xsd:element>
    <xsd:element name="SharingHintHash" ma:index="27" nillable="true" ma:displayName="Jakamisvihjeen hajautu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_Collaboration_Space_Locked xmlns="5693ae60-7e84-43d5-85fa-a3d2b29e2f0f" xsi:nil="true"/>
    <Invited_Students xmlns="5693ae60-7e84-43d5-85fa-a3d2b29e2f0f" xsi:nil="true"/>
    <CultureName xmlns="5693ae60-7e84-43d5-85fa-a3d2b29e2f0f" xsi:nil="true"/>
    <Has_Teacher_Only_SectionGroup xmlns="5693ae60-7e84-43d5-85fa-a3d2b29e2f0f" xsi:nil="true"/>
    <Invited_Teachers xmlns="5693ae60-7e84-43d5-85fa-a3d2b29e2f0f" xsi:nil="true"/>
    <FolderType xmlns="5693ae60-7e84-43d5-85fa-a3d2b29e2f0f" xsi:nil="true"/>
    <Teachers xmlns="5693ae60-7e84-43d5-85fa-a3d2b29e2f0f">
      <UserInfo>
        <DisplayName/>
        <AccountId xsi:nil="true"/>
        <AccountType/>
      </UserInfo>
    </Teachers>
    <Self_Registration_Enabled xmlns="5693ae60-7e84-43d5-85fa-a3d2b29e2f0f" xsi:nil="true"/>
    <DefaultSectionNames xmlns="5693ae60-7e84-43d5-85fa-a3d2b29e2f0f" xsi:nil="true"/>
    <AppVersion xmlns="5693ae60-7e84-43d5-85fa-a3d2b29e2f0f" xsi:nil="true"/>
    <Math_Settings xmlns="5693ae60-7e84-43d5-85fa-a3d2b29e2f0f" xsi:nil="true"/>
    <LMS_Mappings xmlns="5693ae60-7e84-43d5-85fa-a3d2b29e2f0f" xsi:nil="true"/>
    <IsNotebookLocked xmlns="5693ae60-7e84-43d5-85fa-a3d2b29e2f0f" xsi:nil="true"/>
    <Owner xmlns="5693ae60-7e84-43d5-85fa-a3d2b29e2f0f">
      <UserInfo>
        <DisplayName/>
        <AccountId xsi:nil="true"/>
        <AccountType/>
      </UserInfo>
    </Owner>
    <Distribution_Groups xmlns="5693ae60-7e84-43d5-85fa-a3d2b29e2f0f" xsi:nil="true"/>
    <TeamsChannelId xmlns="5693ae60-7e84-43d5-85fa-a3d2b29e2f0f" xsi:nil="true"/>
    <NotebookType xmlns="5693ae60-7e84-43d5-85fa-a3d2b29e2f0f" xsi:nil="true"/>
    <Students xmlns="5693ae60-7e84-43d5-85fa-a3d2b29e2f0f">
      <UserInfo>
        <DisplayName/>
        <AccountId xsi:nil="true"/>
        <AccountType/>
      </UserInfo>
    </Students>
    <Student_Groups xmlns="5693ae60-7e84-43d5-85fa-a3d2b29e2f0f">
      <UserInfo>
        <DisplayName/>
        <AccountId xsi:nil="true"/>
        <AccountType/>
      </UserInfo>
    </Student_Groups>
    <Templates xmlns="5693ae60-7e84-43d5-85fa-a3d2b29e2f0f" xsi:nil="true"/>
  </documentManagement>
</p:properties>
</file>

<file path=customXml/itemProps1.xml><?xml version="1.0" encoding="utf-8"?>
<ds:datastoreItem xmlns:ds="http://schemas.openxmlformats.org/officeDocument/2006/customXml" ds:itemID="{C94D150F-B9B2-40E6-B1F0-F459B45F92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93ae60-7e84-43d5-85fa-a3d2b29e2f0f"/>
    <ds:schemaRef ds:uri="8781bd2a-13bf-4481-a4f1-844831d3f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F35B07-536D-4D80-A858-6EB575C44AFC}">
  <ds:schemaRefs>
    <ds:schemaRef ds:uri="http://schemas.microsoft.com/sharepoint/v3/contenttype/forms"/>
  </ds:schemaRefs>
</ds:datastoreItem>
</file>

<file path=customXml/itemProps3.xml><?xml version="1.0" encoding="utf-8"?>
<ds:datastoreItem xmlns:ds="http://schemas.openxmlformats.org/officeDocument/2006/customXml" ds:itemID="{D2511340-A819-42DF-A30E-3A1A1AE8A83B}">
  <ds:schemaRefs>
    <ds:schemaRef ds:uri="http://purl.org/dc/elements/1.1/"/>
    <ds:schemaRef ds:uri="http://schemas.microsoft.com/office/2006/metadata/properties"/>
    <ds:schemaRef ds:uri="http://purl.org/dc/terms/"/>
    <ds:schemaRef ds:uri="http://schemas.microsoft.com/office/2006/documentManagement/types"/>
    <ds:schemaRef ds:uri="8781bd2a-13bf-4481-a4f1-844831d3f1c5"/>
    <ds:schemaRef ds:uri="http://schemas.microsoft.com/office/infopath/2007/PartnerControls"/>
    <ds:schemaRef ds:uri="http://schemas.openxmlformats.org/package/2006/metadata/core-properties"/>
    <ds:schemaRef ds:uri="5693ae60-7e84-43d5-85fa-a3d2b29e2f0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160</TotalTime>
  <Words>307</Words>
  <Application>Microsoft Office PowerPoint</Application>
  <PresentationFormat>Laajakuva</PresentationFormat>
  <Paragraphs>47</Paragraphs>
  <Slides>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vt:i4>
      </vt:variant>
    </vt:vector>
  </HeadingPairs>
  <TitlesOfParts>
    <vt:vector size="7" baseType="lpstr">
      <vt:lpstr>Arial</vt:lpstr>
      <vt:lpstr>Calibri</vt:lpstr>
      <vt:lpstr>Calibri Light</vt:lpstr>
      <vt:lpstr>Office-teema</vt:lpstr>
      <vt:lpstr>Niko Noponen (2020) Liite aineistoon Etiikan perusteet, perustellen</vt:lpstr>
      <vt:lpstr>usein käytetty erottelu:  passiivinen eutanasia    aktiivinen eutanasia</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Noponen Niko Johannes</dc:creator>
  <cp:lastModifiedBy>Noponen Niko Johannes</cp:lastModifiedBy>
  <cp:revision>8</cp:revision>
  <dcterms:created xsi:type="dcterms:W3CDTF">2018-03-23T09:25:29Z</dcterms:created>
  <dcterms:modified xsi:type="dcterms:W3CDTF">2020-06-07T07:08:33Z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0x010100E33A9A612DFCBC46BF24E1AA8D3C157B</vt:lpwstr>
  </property>
</Properties>
</file>