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76" r:id="rId4"/>
    <p:sldId id="289" r:id="rId5"/>
    <p:sldId id="281" r:id="rId6"/>
    <p:sldId id="291" r:id="rId7"/>
    <p:sldId id="282" r:id="rId8"/>
    <p:sldId id="283" r:id="rId9"/>
    <p:sldId id="290" r:id="rId10"/>
    <p:sldId id="274" r:id="rId11"/>
    <p:sldId id="275" r:id="rId12"/>
    <p:sldId id="277" r:id="rId13"/>
    <p:sldId id="279" r:id="rId14"/>
    <p:sldId id="278" r:id="rId15"/>
    <p:sldId id="284" r:id="rId16"/>
    <p:sldId id="285" r:id="rId17"/>
    <p:sldId id="292" r:id="rId18"/>
    <p:sldId id="288" r:id="rId19"/>
    <p:sldId id="286" r:id="rId20"/>
    <p:sldId id="287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36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na-Maija Järvenkallas" userId="08bbe5dc-1f11-4989-93a3-371c3f9cb927" providerId="ADAL" clId="{4FB34490-B73C-4518-9C80-8751A87A1F17}"/>
    <pc:docChg chg="custSel modSld">
      <pc:chgData name="Leena-Maija Järvenkallas" userId="08bbe5dc-1f11-4989-93a3-371c3f9cb927" providerId="ADAL" clId="{4FB34490-B73C-4518-9C80-8751A87A1F17}" dt="2024-10-03T07:06:19.149" v="400" actId="20577"/>
      <pc:docMkLst>
        <pc:docMk/>
      </pc:docMkLst>
      <pc:sldChg chg="modSp mod">
        <pc:chgData name="Leena-Maija Järvenkallas" userId="08bbe5dc-1f11-4989-93a3-371c3f9cb927" providerId="ADAL" clId="{4FB34490-B73C-4518-9C80-8751A87A1F17}" dt="2024-10-03T07:00:41.075" v="40" actId="20577"/>
        <pc:sldMkLst>
          <pc:docMk/>
          <pc:sldMk cId="657069180" sldId="275"/>
        </pc:sldMkLst>
        <pc:spChg chg="mod">
          <ac:chgData name="Leena-Maija Järvenkallas" userId="08bbe5dc-1f11-4989-93a3-371c3f9cb927" providerId="ADAL" clId="{4FB34490-B73C-4518-9C80-8751A87A1F17}" dt="2024-10-03T07:00:17.884" v="20" actId="20577"/>
          <ac:spMkLst>
            <pc:docMk/>
            <pc:sldMk cId="657069180" sldId="275"/>
            <ac:spMk id="2" creationId="{2362BB1B-3447-70B6-BA8C-7A9E2B316FA2}"/>
          </ac:spMkLst>
        </pc:spChg>
        <pc:spChg chg="mod">
          <ac:chgData name="Leena-Maija Järvenkallas" userId="08bbe5dc-1f11-4989-93a3-371c3f9cb927" providerId="ADAL" clId="{4FB34490-B73C-4518-9C80-8751A87A1F17}" dt="2024-10-03T07:00:41.075" v="40" actId="20577"/>
          <ac:spMkLst>
            <pc:docMk/>
            <pc:sldMk cId="657069180" sldId="275"/>
            <ac:spMk id="3" creationId="{0D6CDE8A-B413-A2A8-6E02-A4B3AC045DDD}"/>
          </ac:spMkLst>
        </pc:spChg>
      </pc:sldChg>
      <pc:sldChg chg="modSp mod">
        <pc:chgData name="Leena-Maija Järvenkallas" userId="08bbe5dc-1f11-4989-93a3-371c3f9cb927" providerId="ADAL" clId="{4FB34490-B73C-4518-9C80-8751A87A1F17}" dt="2024-10-03T07:06:19.149" v="400" actId="20577"/>
        <pc:sldMkLst>
          <pc:docMk/>
          <pc:sldMk cId="1581245540" sldId="287"/>
        </pc:sldMkLst>
        <pc:spChg chg="mod">
          <ac:chgData name="Leena-Maija Järvenkallas" userId="08bbe5dc-1f11-4989-93a3-371c3f9cb927" providerId="ADAL" clId="{4FB34490-B73C-4518-9C80-8751A87A1F17}" dt="2024-10-03T07:06:19.149" v="400" actId="20577"/>
          <ac:spMkLst>
            <pc:docMk/>
            <pc:sldMk cId="1581245540" sldId="287"/>
            <ac:spMk id="3" creationId="{9CAC4912-C3F9-5739-F591-5E00C3D2CA6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E661E9F-3740-BFCB-680C-DB648BBAA4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E33FD4F-D8CA-68EF-02F3-9A5E46F3F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44703" y="564543"/>
            <a:ext cx="8507895" cy="1655762"/>
          </a:xfrm>
        </p:spPr>
        <p:txBody>
          <a:bodyPr anchor="ctr">
            <a:normAutofit/>
          </a:bodyPr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Kirjoita tähän</a:t>
            </a:r>
            <a:br>
              <a:rPr lang="fi-FI" dirty="0"/>
            </a:br>
            <a:r>
              <a:rPr lang="fi-FI" dirty="0"/>
              <a:t>esityksen otsikko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FC16790-3AFF-82E0-86C1-CBBAAB7776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90908" y="2609071"/>
            <a:ext cx="6615485" cy="34086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Esim. alaotsikko / nimi / päivämäärä</a:t>
            </a:r>
          </a:p>
        </p:txBody>
      </p:sp>
    </p:spTree>
    <p:extLst>
      <p:ext uri="{BB962C8B-B14F-4D97-AF65-F5344CB8AC3E}">
        <p14:creationId xmlns:p14="http://schemas.microsoft.com/office/powerpoint/2010/main" val="273474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4567182B-E9FE-F136-DC17-C39EA216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11537165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68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CCD05A2B-BC6C-1E15-F104-DB6A318F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4" y="275674"/>
            <a:ext cx="6938788" cy="106075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163DA8C2-712C-D653-FFAF-5766C7A3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4" y="1573822"/>
            <a:ext cx="6938788" cy="432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5C6162D4-A07E-0CF8-8FA3-8E280E78DF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52592" y="152400"/>
            <a:ext cx="4495973" cy="658009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8AD47BD-319C-2864-4330-F7F2A9F7BD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50" t="34414" r="17957" b="33666"/>
          <a:stretch/>
        </p:blipFill>
        <p:spPr>
          <a:xfrm>
            <a:off x="341243" y="6172684"/>
            <a:ext cx="1355036" cy="4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85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CCD05A2B-BC6C-1E15-F104-DB6A318F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4" y="275674"/>
            <a:ext cx="6938788" cy="106075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163DA8C2-712C-D653-FFAF-5766C7A3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4" y="1573822"/>
            <a:ext cx="6938788" cy="432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5C6162D4-A07E-0CF8-8FA3-8E280E78DF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52592" y="134470"/>
            <a:ext cx="4522867" cy="323298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Kuvan paikkamerkki 3">
            <a:extLst>
              <a:ext uri="{FF2B5EF4-FFF2-40B4-BE49-F238E27FC236}">
                <a16:creationId xmlns:a16="http://schemas.microsoft.com/office/drawing/2014/main" id="{9CE767D4-116A-C0CA-AF08-A39D8C21DB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52592" y="3484685"/>
            <a:ext cx="4522867" cy="323298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030E42F-CBAC-8FA4-ADC2-6E879998F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50" t="34414" r="17957" b="33666"/>
          <a:stretch/>
        </p:blipFill>
        <p:spPr>
          <a:xfrm>
            <a:off x="341243" y="6172684"/>
            <a:ext cx="1355036" cy="4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ja 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CCD05A2B-BC6C-1E15-F104-DB6A318F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4" y="275674"/>
            <a:ext cx="11554920" cy="8987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163DA8C2-712C-D653-FFAF-5766C7A3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3" y="1376598"/>
            <a:ext cx="5665111" cy="1868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5C6162D4-A07E-0CF8-8FA3-8E280E78DF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242" y="3487269"/>
            <a:ext cx="5858112" cy="323298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Kuvan paikkamerkki 3">
            <a:extLst>
              <a:ext uri="{FF2B5EF4-FFF2-40B4-BE49-F238E27FC236}">
                <a16:creationId xmlns:a16="http://schemas.microsoft.com/office/drawing/2014/main" id="{E771EFEF-0439-6754-325D-8CAE6BA478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647" y="3487269"/>
            <a:ext cx="5849644" cy="323298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64353DC0-3721-BE83-B9E4-DA7933C9A69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85647" y="1376598"/>
            <a:ext cx="5665111" cy="1868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089516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5C6162D4-A07E-0CF8-8FA3-8E280E78DF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470" y="143434"/>
            <a:ext cx="11914095" cy="65980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31520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_kuntastrate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0A65413-FFC1-8DD2-278F-9EA1B7BB726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1243" y="1485496"/>
            <a:ext cx="8722370" cy="4918280"/>
          </a:xfrm>
        </p:spPr>
        <p:txBody>
          <a:bodyPr/>
          <a:lstStyle/>
          <a:p>
            <a:pPr lvl="0"/>
            <a:r>
              <a:rPr lang="fi-FI" dirty="0"/>
              <a:t>Lisää video napsauttamalla ikonia</a:t>
            </a:r>
          </a:p>
        </p:txBody>
      </p:sp>
      <p:sp>
        <p:nvSpPr>
          <p:cNvPr id="3" name="Otsikon paikkamerkki 1">
            <a:extLst>
              <a:ext uri="{FF2B5EF4-FFF2-40B4-BE49-F238E27FC236}">
                <a16:creationId xmlns:a16="http://schemas.microsoft.com/office/drawing/2014/main" id="{F63C4E03-0F8C-5401-D396-C2EF9C86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10532166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65C4DD5-E4AD-F592-76DC-4CB51F0BA8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621480" y="-1"/>
            <a:ext cx="15705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45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_ilmiöntekij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0A65413-FFC1-8DD2-278F-9EA1B7BB726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1243" y="1485496"/>
            <a:ext cx="8722370" cy="4918280"/>
          </a:xfrm>
        </p:spPr>
        <p:txBody>
          <a:bodyPr/>
          <a:lstStyle/>
          <a:p>
            <a:pPr lvl="0"/>
            <a:r>
              <a:rPr lang="fi-FI" dirty="0"/>
              <a:t>Lisää video napsauttamalla ikonia</a:t>
            </a:r>
          </a:p>
        </p:txBody>
      </p:sp>
      <p:sp>
        <p:nvSpPr>
          <p:cNvPr id="3" name="Otsikon paikkamerkki 1">
            <a:extLst>
              <a:ext uri="{FF2B5EF4-FFF2-40B4-BE49-F238E27FC236}">
                <a16:creationId xmlns:a16="http://schemas.microsoft.com/office/drawing/2014/main" id="{F63C4E03-0F8C-5401-D396-C2EF9C86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11537165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Kuva 4" descr="Kuva, joka sisältää kohteen kirjoitusväline, liikkumaton&#10;&#10;Kuvaus luotu automaattisesti">
            <a:extLst>
              <a:ext uri="{FF2B5EF4-FFF2-40B4-BE49-F238E27FC236}">
                <a16:creationId xmlns:a16="http://schemas.microsoft.com/office/drawing/2014/main" id="{54E54A5E-6D35-78CC-4F32-7D391481C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0550"/>
          <a:stretch/>
        </p:blipFill>
        <p:spPr>
          <a:xfrm>
            <a:off x="9639250" y="3944636"/>
            <a:ext cx="2552750" cy="27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6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_paremman arjen ilmi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0A65413-FFC1-8DD2-278F-9EA1B7BB726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1243" y="1485496"/>
            <a:ext cx="8722370" cy="4918280"/>
          </a:xfrm>
        </p:spPr>
        <p:txBody>
          <a:bodyPr/>
          <a:lstStyle/>
          <a:p>
            <a:pPr lvl="0"/>
            <a:r>
              <a:rPr lang="fi-FI" dirty="0"/>
              <a:t>Lisää video napsauttamalla ikonia</a:t>
            </a:r>
          </a:p>
        </p:txBody>
      </p:sp>
      <p:sp>
        <p:nvSpPr>
          <p:cNvPr id="3" name="Otsikon paikkamerkki 1">
            <a:extLst>
              <a:ext uri="{FF2B5EF4-FFF2-40B4-BE49-F238E27FC236}">
                <a16:creationId xmlns:a16="http://schemas.microsoft.com/office/drawing/2014/main" id="{F63C4E03-0F8C-5401-D396-C2EF9C86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11537165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3D7609F-8156-FD8F-BAED-C8460C8D7B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97" b="9778"/>
          <a:stretch/>
        </p:blipFill>
        <p:spPr>
          <a:xfrm>
            <a:off x="8611761" y="5860026"/>
            <a:ext cx="3600286" cy="9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46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akuv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56258FA-FF27-FA5E-6CA2-B28D52D39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81" y="720"/>
            <a:ext cx="12189438" cy="68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03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96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Kuvan paikkamerkki 26">
            <a:extLst>
              <a:ext uri="{FF2B5EF4-FFF2-40B4-BE49-F238E27FC236}">
                <a16:creationId xmlns:a16="http://schemas.microsoft.com/office/drawing/2014/main" id="{DE149534-5BF7-9271-F007-D039EE3C3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600" y="-976"/>
            <a:ext cx="11518799" cy="551442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277 w 10000"/>
              <a:gd name="connsiteY3" fmla="*/ 7794 h 10000"/>
              <a:gd name="connsiteX4" fmla="*/ 0 w 10000"/>
              <a:gd name="connsiteY4" fmla="*/ 0 h 10000"/>
              <a:gd name="connsiteX0" fmla="*/ 0 w 10000"/>
              <a:gd name="connsiteY0" fmla="*/ 0 h 7981"/>
              <a:gd name="connsiteX1" fmla="*/ 10000 w 10000"/>
              <a:gd name="connsiteY1" fmla="*/ 0 h 7981"/>
              <a:gd name="connsiteX2" fmla="*/ 8702 w 10000"/>
              <a:gd name="connsiteY2" fmla="*/ 7981 h 7981"/>
              <a:gd name="connsiteX3" fmla="*/ 1277 w 10000"/>
              <a:gd name="connsiteY3" fmla="*/ 7794 h 7981"/>
              <a:gd name="connsiteX4" fmla="*/ 0 w 10000"/>
              <a:gd name="connsiteY4" fmla="*/ 0 h 7981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702 w 10000"/>
              <a:gd name="connsiteY2" fmla="*/ 10000 h 10000"/>
              <a:gd name="connsiteX3" fmla="*/ 1277 w 10000"/>
              <a:gd name="connsiteY3" fmla="*/ 9766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702 w 10000"/>
              <a:gd name="connsiteY2" fmla="*/ 10000 h 10000"/>
              <a:gd name="connsiteX3" fmla="*/ 1277 w 10000"/>
              <a:gd name="connsiteY3" fmla="*/ 9766 h 10000"/>
              <a:gd name="connsiteX4" fmla="*/ 0 w 10000"/>
              <a:gd name="connsiteY4" fmla="*/ 0 h 10000"/>
              <a:gd name="connsiteX0" fmla="*/ 0 w 9727"/>
              <a:gd name="connsiteY0" fmla="*/ 0 h 10000"/>
              <a:gd name="connsiteX1" fmla="*/ 9727 w 9727"/>
              <a:gd name="connsiteY1" fmla="*/ 0 h 10000"/>
              <a:gd name="connsiteX2" fmla="*/ 8702 w 9727"/>
              <a:gd name="connsiteY2" fmla="*/ 10000 h 10000"/>
              <a:gd name="connsiteX3" fmla="*/ 1277 w 9727"/>
              <a:gd name="connsiteY3" fmla="*/ 9766 h 10000"/>
              <a:gd name="connsiteX4" fmla="*/ 0 w 9727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946 w 10000"/>
              <a:gd name="connsiteY2" fmla="*/ 10000 h 10000"/>
              <a:gd name="connsiteX3" fmla="*/ 1313 w 10000"/>
              <a:gd name="connsiteY3" fmla="*/ 9766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946 w 10000"/>
              <a:gd name="connsiteY2" fmla="*/ 10000 h 10000"/>
              <a:gd name="connsiteX3" fmla="*/ 1313 w 10000"/>
              <a:gd name="connsiteY3" fmla="*/ 9766 h 10000"/>
              <a:gd name="connsiteX4" fmla="*/ 0 w 10000"/>
              <a:gd name="connsiteY4" fmla="*/ 0 h 10000"/>
              <a:gd name="connsiteX0" fmla="*/ 0 w 9713"/>
              <a:gd name="connsiteY0" fmla="*/ 0 h 10000"/>
              <a:gd name="connsiteX1" fmla="*/ 9713 w 9713"/>
              <a:gd name="connsiteY1" fmla="*/ 0 h 10000"/>
              <a:gd name="connsiteX2" fmla="*/ 8659 w 9713"/>
              <a:gd name="connsiteY2" fmla="*/ 10000 h 10000"/>
              <a:gd name="connsiteX3" fmla="*/ 1026 w 9713"/>
              <a:gd name="connsiteY3" fmla="*/ 9766 h 10000"/>
              <a:gd name="connsiteX4" fmla="*/ 0 w 9713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915 w 10000"/>
              <a:gd name="connsiteY2" fmla="*/ 10000 h 10000"/>
              <a:gd name="connsiteX3" fmla="*/ 1056 w 10000"/>
              <a:gd name="connsiteY3" fmla="*/ 9766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915 w 10000"/>
              <a:gd name="connsiteY2" fmla="*/ 10000 h 10000"/>
              <a:gd name="connsiteX3" fmla="*/ 1056 w 10000"/>
              <a:gd name="connsiteY3" fmla="*/ 9766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915 w 10000"/>
              <a:gd name="connsiteY2" fmla="*/ 10000 h 10000"/>
              <a:gd name="connsiteX3" fmla="*/ 1056 w 10000"/>
              <a:gd name="connsiteY3" fmla="*/ 9766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915 w 10000"/>
              <a:gd name="connsiteY2" fmla="*/ 10000 h 10000"/>
              <a:gd name="connsiteX3" fmla="*/ 1056 w 10000"/>
              <a:gd name="connsiteY3" fmla="*/ 9766 h 10000"/>
              <a:gd name="connsiteX4" fmla="*/ 0 w 10000"/>
              <a:gd name="connsiteY4" fmla="*/ 0 h 10000"/>
              <a:gd name="connsiteX0" fmla="*/ 0 w 10000"/>
              <a:gd name="connsiteY0" fmla="*/ 0 h 9883"/>
              <a:gd name="connsiteX1" fmla="*/ 10000 w 10000"/>
              <a:gd name="connsiteY1" fmla="*/ 0 h 9883"/>
              <a:gd name="connsiteX2" fmla="*/ 8929 w 10000"/>
              <a:gd name="connsiteY2" fmla="*/ 9883 h 9883"/>
              <a:gd name="connsiteX3" fmla="*/ 1056 w 10000"/>
              <a:gd name="connsiteY3" fmla="*/ 9766 h 9883"/>
              <a:gd name="connsiteX4" fmla="*/ 0 w 10000"/>
              <a:gd name="connsiteY4" fmla="*/ 0 h 9883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929 w 10000"/>
              <a:gd name="connsiteY2" fmla="*/ 10000 h 10000"/>
              <a:gd name="connsiteX3" fmla="*/ 1056 w 10000"/>
              <a:gd name="connsiteY3" fmla="*/ 9882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929 w 10000"/>
              <a:gd name="connsiteY2" fmla="*/ 10000 h 10000"/>
              <a:gd name="connsiteX3" fmla="*/ 1056 w 10000"/>
              <a:gd name="connsiteY3" fmla="*/ 9882 h 10000"/>
              <a:gd name="connsiteX4" fmla="*/ 0 w 10000"/>
              <a:gd name="connsiteY4" fmla="*/ 0 h 10000"/>
              <a:gd name="connsiteX0" fmla="*/ 0 w 10000"/>
              <a:gd name="connsiteY0" fmla="*/ 0 h 10935"/>
              <a:gd name="connsiteX1" fmla="*/ 10000 w 10000"/>
              <a:gd name="connsiteY1" fmla="*/ 0 h 10935"/>
              <a:gd name="connsiteX2" fmla="*/ 8929 w 10000"/>
              <a:gd name="connsiteY2" fmla="*/ 10000 h 10935"/>
              <a:gd name="connsiteX3" fmla="*/ 1093 w 10000"/>
              <a:gd name="connsiteY3" fmla="*/ 10935 h 10935"/>
              <a:gd name="connsiteX4" fmla="*/ 0 w 10000"/>
              <a:gd name="connsiteY4" fmla="*/ 0 h 10935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29 w 10000"/>
              <a:gd name="connsiteY2" fmla="*/ 10000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36 w 10000"/>
              <a:gd name="connsiteY2" fmla="*/ 11226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36 w 10000"/>
              <a:gd name="connsiteY2" fmla="*/ 11226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36 w 10000"/>
              <a:gd name="connsiteY2" fmla="*/ 11226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36 w 10000"/>
              <a:gd name="connsiteY2" fmla="*/ 11226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36 w 10000"/>
              <a:gd name="connsiteY2" fmla="*/ 11226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36 w 10000"/>
              <a:gd name="connsiteY2" fmla="*/ 11226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36 w 10000"/>
              <a:gd name="connsiteY2" fmla="*/ 11226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36 w 10000"/>
              <a:gd name="connsiteY2" fmla="*/ 11226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29"/>
              <a:gd name="connsiteX1" fmla="*/ 10000 w 10000"/>
              <a:gd name="connsiteY1" fmla="*/ 0 h 11229"/>
              <a:gd name="connsiteX2" fmla="*/ 8936 w 10000"/>
              <a:gd name="connsiteY2" fmla="*/ 11226 h 11229"/>
              <a:gd name="connsiteX3" fmla="*/ 1100 w 10000"/>
              <a:gd name="connsiteY3" fmla="*/ 11229 h 11229"/>
              <a:gd name="connsiteX4" fmla="*/ 0 w 10000"/>
              <a:gd name="connsiteY4" fmla="*/ 0 h 11229"/>
              <a:gd name="connsiteX0" fmla="*/ 0 w 10000"/>
              <a:gd name="connsiteY0" fmla="*/ 0 h 11246"/>
              <a:gd name="connsiteX1" fmla="*/ 10000 w 10000"/>
              <a:gd name="connsiteY1" fmla="*/ 0 h 11246"/>
              <a:gd name="connsiteX2" fmla="*/ 8936 w 10000"/>
              <a:gd name="connsiteY2" fmla="*/ 11226 h 11246"/>
              <a:gd name="connsiteX3" fmla="*/ 1071 w 10000"/>
              <a:gd name="connsiteY3" fmla="*/ 11246 h 11246"/>
              <a:gd name="connsiteX4" fmla="*/ 0 w 10000"/>
              <a:gd name="connsiteY4" fmla="*/ 0 h 11246"/>
              <a:gd name="connsiteX0" fmla="*/ 0 w 10000"/>
              <a:gd name="connsiteY0" fmla="*/ 0 h 11246"/>
              <a:gd name="connsiteX1" fmla="*/ 10000 w 10000"/>
              <a:gd name="connsiteY1" fmla="*/ 0 h 11246"/>
              <a:gd name="connsiteX2" fmla="*/ 8936 w 10000"/>
              <a:gd name="connsiteY2" fmla="*/ 11226 h 11246"/>
              <a:gd name="connsiteX3" fmla="*/ 1071 w 10000"/>
              <a:gd name="connsiteY3" fmla="*/ 11246 h 11246"/>
              <a:gd name="connsiteX4" fmla="*/ 0 w 10000"/>
              <a:gd name="connsiteY4" fmla="*/ 0 h 11246"/>
              <a:gd name="connsiteX0" fmla="*/ 0 w 10000"/>
              <a:gd name="connsiteY0" fmla="*/ 0 h 11246"/>
              <a:gd name="connsiteX1" fmla="*/ 10000 w 10000"/>
              <a:gd name="connsiteY1" fmla="*/ 0 h 11246"/>
              <a:gd name="connsiteX2" fmla="*/ 8936 w 10000"/>
              <a:gd name="connsiteY2" fmla="*/ 11226 h 11246"/>
              <a:gd name="connsiteX3" fmla="*/ 1071 w 10000"/>
              <a:gd name="connsiteY3" fmla="*/ 11246 h 11246"/>
              <a:gd name="connsiteX4" fmla="*/ 0 w 10000"/>
              <a:gd name="connsiteY4" fmla="*/ 0 h 11246"/>
              <a:gd name="connsiteX0" fmla="*/ 0 w 10000"/>
              <a:gd name="connsiteY0" fmla="*/ 0 h 11246"/>
              <a:gd name="connsiteX1" fmla="*/ 10000 w 10000"/>
              <a:gd name="connsiteY1" fmla="*/ 0 h 11246"/>
              <a:gd name="connsiteX2" fmla="*/ 8936 w 10000"/>
              <a:gd name="connsiteY2" fmla="*/ 11226 h 11246"/>
              <a:gd name="connsiteX3" fmla="*/ 1071 w 10000"/>
              <a:gd name="connsiteY3" fmla="*/ 11246 h 11246"/>
              <a:gd name="connsiteX4" fmla="*/ 0 w 10000"/>
              <a:gd name="connsiteY4" fmla="*/ 0 h 11246"/>
              <a:gd name="connsiteX0" fmla="*/ 0 w 10000"/>
              <a:gd name="connsiteY0" fmla="*/ 0 h 11246"/>
              <a:gd name="connsiteX1" fmla="*/ 10000 w 10000"/>
              <a:gd name="connsiteY1" fmla="*/ 0 h 11246"/>
              <a:gd name="connsiteX2" fmla="*/ 8936 w 10000"/>
              <a:gd name="connsiteY2" fmla="*/ 11226 h 11246"/>
              <a:gd name="connsiteX3" fmla="*/ 1071 w 10000"/>
              <a:gd name="connsiteY3" fmla="*/ 11246 h 11246"/>
              <a:gd name="connsiteX4" fmla="*/ 0 w 10000"/>
              <a:gd name="connsiteY4" fmla="*/ 0 h 1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246">
                <a:moveTo>
                  <a:pt x="0" y="0"/>
                </a:moveTo>
                <a:lnTo>
                  <a:pt x="10000" y="0"/>
                </a:lnTo>
                <a:cubicBezTo>
                  <a:pt x="9346" y="3576"/>
                  <a:pt x="8909" y="6980"/>
                  <a:pt x="8936" y="11226"/>
                </a:cubicBezTo>
                <a:cubicBezTo>
                  <a:pt x="6268" y="9533"/>
                  <a:pt x="3667" y="9626"/>
                  <a:pt x="1071" y="11246"/>
                </a:cubicBezTo>
                <a:cubicBezTo>
                  <a:pt x="1017" y="6572"/>
                  <a:pt x="704" y="3676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B12D575-946E-BB78-831A-BDE6AEB92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557867" cy="685800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D4240A38-7CE8-F894-AEB9-0A21F447B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4133" y="0"/>
            <a:ext cx="1557867" cy="68580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3B80F051-6A57-01AE-F025-93455AAA359D}"/>
              </a:ext>
            </a:extLst>
          </p:cNvPr>
          <p:cNvSpPr/>
          <p:nvPr userDrawn="1"/>
        </p:nvSpPr>
        <p:spPr>
          <a:xfrm>
            <a:off x="0" y="4894211"/>
            <a:ext cx="12192308" cy="1963787"/>
          </a:xfrm>
          <a:custGeom>
            <a:avLst/>
            <a:gdLst>
              <a:gd name="connsiteX0" fmla="*/ 0 w 12192000"/>
              <a:gd name="connsiteY0" fmla="*/ 0 h 773084"/>
              <a:gd name="connsiteX1" fmla="*/ 12192000 w 12192000"/>
              <a:gd name="connsiteY1" fmla="*/ 0 h 773084"/>
              <a:gd name="connsiteX2" fmla="*/ 12192000 w 12192000"/>
              <a:gd name="connsiteY2" fmla="*/ 773084 h 773084"/>
              <a:gd name="connsiteX3" fmla="*/ 0 w 12192000"/>
              <a:gd name="connsiteY3" fmla="*/ 773084 h 773084"/>
              <a:gd name="connsiteX4" fmla="*/ 0 w 12192000"/>
              <a:gd name="connsiteY4" fmla="*/ 0 h 773084"/>
              <a:gd name="connsiteX0" fmla="*/ 0 w 12192000"/>
              <a:gd name="connsiteY0" fmla="*/ 749992 h 1523076"/>
              <a:gd name="connsiteX1" fmla="*/ 12192000 w 12192000"/>
              <a:gd name="connsiteY1" fmla="*/ 749992 h 1523076"/>
              <a:gd name="connsiteX2" fmla="*/ 12192000 w 12192000"/>
              <a:gd name="connsiteY2" fmla="*/ 1523076 h 1523076"/>
              <a:gd name="connsiteX3" fmla="*/ 0 w 12192000"/>
              <a:gd name="connsiteY3" fmla="*/ 1523076 h 1523076"/>
              <a:gd name="connsiteX4" fmla="*/ 0 w 12192000"/>
              <a:gd name="connsiteY4" fmla="*/ 749992 h 1523076"/>
              <a:gd name="connsiteX0" fmla="*/ 0 w 12192000"/>
              <a:gd name="connsiteY0" fmla="*/ 1075283 h 1848367"/>
              <a:gd name="connsiteX1" fmla="*/ 12192000 w 12192000"/>
              <a:gd name="connsiteY1" fmla="*/ 1075283 h 1848367"/>
              <a:gd name="connsiteX2" fmla="*/ 12192000 w 12192000"/>
              <a:gd name="connsiteY2" fmla="*/ 1848367 h 1848367"/>
              <a:gd name="connsiteX3" fmla="*/ 0 w 12192000"/>
              <a:gd name="connsiteY3" fmla="*/ 1848367 h 1848367"/>
              <a:gd name="connsiteX4" fmla="*/ 0 w 12192000"/>
              <a:gd name="connsiteY4" fmla="*/ 1075283 h 1848367"/>
              <a:gd name="connsiteX0" fmla="*/ 0 w 12192000"/>
              <a:gd name="connsiteY0" fmla="*/ 1222360 h 1995444"/>
              <a:gd name="connsiteX1" fmla="*/ 12192000 w 12192000"/>
              <a:gd name="connsiteY1" fmla="*/ 1222360 h 1995444"/>
              <a:gd name="connsiteX2" fmla="*/ 12192000 w 12192000"/>
              <a:gd name="connsiteY2" fmla="*/ 1995444 h 1995444"/>
              <a:gd name="connsiteX3" fmla="*/ 0 w 12192000"/>
              <a:gd name="connsiteY3" fmla="*/ 1995444 h 1995444"/>
              <a:gd name="connsiteX4" fmla="*/ 0 w 12192000"/>
              <a:gd name="connsiteY4" fmla="*/ 1222360 h 1995444"/>
              <a:gd name="connsiteX0" fmla="*/ 0 w 12192000"/>
              <a:gd name="connsiteY0" fmla="*/ 1259410 h 2032494"/>
              <a:gd name="connsiteX1" fmla="*/ 12175375 w 12192000"/>
              <a:gd name="connsiteY1" fmla="*/ 1184596 h 2032494"/>
              <a:gd name="connsiteX2" fmla="*/ 12192000 w 12192000"/>
              <a:gd name="connsiteY2" fmla="*/ 2032494 h 2032494"/>
              <a:gd name="connsiteX3" fmla="*/ 0 w 12192000"/>
              <a:gd name="connsiteY3" fmla="*/ 2032494 h 2032494"/>
              <a:gd name="connsiteX4" fmla="*/ 0 w 12192000"/>
              <a:gd name="connsiteY4" fmla="*/ 1259410 h 2032494"/>
              <a:gd name="connsiteX0" fmla="*/ 0 w 12192000"/>
              <a:gd name="connsiteY0" fmla="*/ 1253216 h 2026300"/>
              <a:gd name="connsiteX1" fmla="*/ 12175375 w 12192000"/>
              <a:gd name="connsiteY1" fmla="*/ 1178402 h 2026300"/>
              <a:gd name="connsiteX2" fmla="*/ 12192000 w 12192000"/>
              <a:gd name="connsiteY2" fmla="*/ 2026300 h 2026300"/>
              <a:gd name="connsiteX3" fmla="*/ 0 w 12192000"/>
              <a:gd name="connsiteY3" fmla="*/ 2026300 h 2026300"/>
              <a:gd name="connsiteX4" fmla="*/ 0 w 12192000"/>
              <a:gd name="connsiteY4" fmla="*/ 1253216 h 2026300"/>
              <a:gd name="connsiteX0" fmla="*/ 0 w 12192000"/>
              <a:gd name="connsiteY0" fmla="*/ 1095988 h 1869072"/>
              <a:gd name="connsiteX1" fmla="*/ 12175375 w 12192000"/>
              <a:gd name="connsiteY1" fmla="*/ 1021174 h 1869072"/>
              <a:gd name="connsiteX2" fmla="*/ 12192000 w 12192000"/>
              <a:gd name="connsiteY2" fmla="*/ 1869072 h 1869072"/>
              <a:gd name="connsiteX3" fmla="*/ 0 w 12192000"/>
              <a:gd name="connsiteY3" fmla="*/ 1869072 h 1869072"/>
              <a:gd name="connsiteX4" fmla="*/ 0 w 12192000"/>
              <a:gd name="connsiteY4" fmla="*/ 1095988 h 1869072"/>
              <a:gd name="connsiteX0" fmla="*/ 0 w 12192000"/>
              <a:gd name="connsiteY0" fmla="*/ 929470 h 1702554"/>
              <a:gd name="connsiteX1" fmla="*/ 12175375 w 12192000"/>
              <a:gd name="connsiteY1" fmla="*/ 854656 h 1702554"/>
              <a:gd name="connsiteX2" fmla="*/ 12192000 w 12192000"/>
              <a:gd name="connsiteY2" fmla="*/ 1702554 h 1702554"/>
              <a:gd name="connsiteX3" fmla="*/ 0 w 12192000"/>
              <a:gd name="connsiteY3" fmla="*/ 1702554 h 1702554"/>
              <a:gd name="connsiteX4" fmla="*/ 0 w 12192000"/>
              <a:gd name="connsiteY4" fmla="*/ 929470 h 1702554"/>
              <a:gd name="connsiteX0" fmla="*/ 0 w 12192000"/>
              <a:gd name="connsiteY0" fmla="*/ 925159 h 1698243"/>
              <a:gd name="connsiteX1" fmla="*/ 12175375 w 12192000"/>
              <a:gd name="connsiteY1" fmla="*/ 858812 h 1698243"/>
              <a:gd name="connsiteX2" fmla="*/ 12192000 w 12192000"/>
              <a:gd name="connsiteY2" fmla="*/ 1698243 h 1698243"/>
              <a:gd name="connsiteX3" fmla="*/ 0 w 12192000"/>
              <a:gd name="connsiteY3" fmla="*/ 1698243 h 1698243"/>
              <a:gd name="connsiteX4" fmla="*/ 0 w 12192000"/>
              <a:gd name="connsiteY4" fmla="*/ 925159 h 1698243"/>
              <a:gd name="connsiteX0" fmla="*/ 0 w 12192000"/>
              <a:gd name="connsiteY0" fmla="*/ 915560 h 1688644"/>
              <a:gd name="connsiteX1" fmla="*/ 12175375 w 12192000"/>
              <a:gd name="connsiteY1" fmla="*/ 849213 h 1688644"/>
              <a:gd name="connsiteX2" fmla="*/ 12192000 w 12192000"/>
              <a:gd name="connsiteY2" fmla="*/ 1688644 h 1688644"/>
              <a:gd name="connsiteX3" fmla="*/ 0 w 12192000"/>
              <a:gd name="connsiteY3" fmla="*/ 1688644 h 1688644"/>
              <a:gd name="connsiteX4" fmla="*/ 0 w 12192000"/>
              <a:gd name="connsiteY4" fmla="*/ 915560 h 1688644"/>
              <a:gd name="connsiteX0" fmla="*/ 0 w 12192308"/>
              <a:gd name="connsiteY0" fmla="*/ 915560 h 1688644"/>
              <a:gd name="connsiteX1" fmla="*/ 12192308 w 12192308"/>
              <a:gd name="connsiteY1" fmla="*/ 849213 h 1688644"/>
              <a:gd name="connsiteX2" fmla="*/ 12192000 w 12192308"/>
              <a:gd name="connsiteY2" fmla="*/ 1688644 h 1688644"/>
              <a:gd name="connsiteX3" fmla="*/ 0 w 12192308"/>
              <a:gd name="connsiteY3" fmla="*/ 1688644 h 1688644"/>
              <a:gd name="connsiteX4" fmla="*/ 0 w 12192308"/>
              <a:gd name="connsiteY4" fmla="*/ 915560 h 1688644"/>
              <a:gd name="connsiteX0" fmla="*/ 0 w 12192308"/>
              <a:gd name="connsiteY0" fmla="*/ 866005 h 1740689"/>
              <a:gd name="connsiteX1" fmla="*/ 12192308 w 12192308"/>
              <a:gd name="connsiteY1" fmla="*/ 901258 h 1740689"/>
              <a:gd name="connsiteX2" fmla="*/ 12192000 w 12192308"/>
              <a:gd name="connsiteY2" fmla="*/ 1740689 h 1740689"/>
              <a:gd name="connsiteX3" fmla="*/ 0 w 12192308"/>
              <a:gd name="connsiteY3" fmla="*/ 1740689 h 1740689"/>
              <a:gd name="connsiteX4" fmla="*/ 0 w 12192308"/>
              <a:gd name="connsiteY4" fmla="*/ 866005 h 1740689"/>
              <a:gd name="connsiteX0" fmla="*/ 0 w 12192308"/>
              <a:gd name="connsiteY0" fmla="*/ 886254 h 1760938"/>
              <a:gd name="connsiteX1" fmla="*/ 12192308 w 12192308"/>
              <a:gd name="connsiteY1" fmla="*/ 879174 h 1760938"/>
              <a:gd name="connsiteX2" fmla="*/ 12192000 w 12192308"/>
              <a:gd name="connsiteY2" fmla="*/ 1760938 h 1760938"/>
              <a:gd name="connsiteX3" fmla="*/ 0 w 12192308"/>
              <a:gd name="connsiteY3" fmla="*/ 1760938 h 1760938"/>
              <a:gd name="connsiteX4" fmla="*/ 0 w 12192308"/>
              <a:gd name="connsiteY4" fmla="*/ 886254 h 1760938"/>
              <a:gd name="connsiteX0" fmla="*/ 0 w 12192308"/>
              <a:gd name="connsiteY0" fmla="*/ 1008362 h 1883046"/>
              <a:gd name="connsiteX1" fmla="*/ 12192308 w 12192308"/>
              <a:gd name="connsiteY1" fmla="*/ 1001282 h 1883046"/>
              <a:gd name="connsiteX2" fmla="*/ 12192000 w 12192308"/>
              <a:gd name="connsiteY2" fmla="*/ 1883046 h 1883046"/>
              <a:gd name="connsiteX3" fmla="*/ 0 w 12192308"/>
              <a:gd name="connsiteY3" fmla="*/ 1883046 h 1883046"/>
              <a:gd name="connsiteX4" fmla="*/ 0 w 12192308"/>
              <a:gd name="connsiteY4" fmla="*/ 1008362 h 1883046"/>
              <a:gd name="connsiteX0" fmla="*/ 0 w 12192308"/>
              <a:gd name="connsiteY0" fmla="*/ 1089103 h 1963787"/>
              <a:gd name="connsiteX1" fmla="*/ 12192308 w 12192308"/>
              <a:gd name="connsiteY1" fmla="*/ 1082023 h 1963787"/>
              <a:gd name="connsiteX2" fmla="*/ 12192000 w 12192308"/>
              <a:gd name="connsiteY2" fmla="*/ 1963787 h 1963787"/>
              <a:gd name="connsiteX3" fmla="*/ 0 w 12192308"/>
              <a:gd name="connsiteY3" fmla="*/ 1963787 h 1963787"/>
              <a:gd name="connsiteX4" fmla="*/ 0 w 12192308"/>
              <a:gd name="connsiteY4" fmla="*/ 1089103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308" h="1963787">
                <a:moveTo>
                  <a:pt x="0" y="1089103"/>
                </a:moveTo>
                <a:cubicBezTo>
                  <a:pt x="4273203" y="-361622"/>
                  <a:pt x="7917874" y="-362083"/>
                  <a:pt x="12192308" y="1082023"/>
                </a:cubicBezTo>
                <a:cubicBezTo>
                  <a:pt x="12192205" y="1361833"/>
                  <a:pt x="12192103" y="1683977"/>
                  <a:pt x="12192000" y="1963787"/>
                </a:cubicBezTo>
                <a:lnTo>
                  <a:pt x="0" y="1963787"/>
                </a:lnTo>
                <a:lnTo>
                  <a:pt x="0" y="10891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2">
            <a:extLst>
              <a:ext uri="{FF2B5EF4-FFF2-40B4-BE49-F238E27FC236}">
                <a16:creationId xmlns:a16="http://schemas.microsoft.com/office/drawing/2014/main" id="{B1F318D0-1658-AD30-B31F-BCAF427CE5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01362" y="5369514"/>
            <a:ext cx="7992208" cy="1142323"/>
          </a:xfrm>
        </p:spPr>
        <p:txBody>
          <a:bodyPr anchor="t" anchorCtr="1"/>
          <a:lstStyle>
            <a:lvl1pPr algn="ctr"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 dirty="0"/>
              <a:t>Kirjoita tähän </a:t>
            </a:r>
            <a:br>
              <a:rPr lang="fi-FI" dirty="0"/>
            </a:br>
            <a:r>
              <a:rPr lang="fi-FI" dirty="0"/>
              <a:t>esityksen 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CF524DF-E7A1-F7FC-879A-672BC31A9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250" t="34414" r="17957" b="33666"/>
          <a:stretch/>
        </p:blipFill>
        <p:spPr>
          <a:xfrm>
            <a:off x="202223" y="6144756"/>
            <a:ext cx="1696917" cy="60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1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1C318267-359B-7927-EBDB-9BF5F2590B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5EC9E53-668E-7E2B-B95A-C5142618B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143501"/>
            <a:ext cx="5614147" cy="17145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768659AF-2B59-C3A3-7C61-3ACCD0F81395}"/>
              </a:ext>
            </a:extLst>
          </p:cNvPr>
          <p:cNvSpPr txBox="1"/>
          <p:nvPr userDrawn="1"/>
        </p:nvSpPr>
        <p:spPr>
          <a:xfrm>
            <a:off x="2206869" y="3535146"/>
            <a:ext cx="7719646" cy="474146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fi-FI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Esim. alaotsikko / nimi / päivämäärä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83AFDA1-AEE0-7578-D2D1-51A865CB7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250" t="34414" r="17957" b="33666"/>
          <a:stretch/>
        </p:blipFill>
        <p:spPr>
          <a:xfrm>
            <a:off x="290146" y="6092002"/>
            <a:ext cx="1696917" cy="600014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1150493E-B296-CAAB-52F9-02A2B174F1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804" y="1213338"/>
            <a:ext cx="10524393" cy="18991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5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 dirty="0"/>
              <a:t>Kirjoita tähän</a:t>
            </a:r>
            <a:br>
              <a:rPr lang="fi-FI" dirty="0"/>
            </a:br>
            <a:r>
              <a:rPr lang="fi-FI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206329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93322277-8012-722A-4483-CA8E5E495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0593" y="0"/>
            <a:ext cx="12212593" cy="6869583"/>
          </a:xfrm>
          <a:prstGeom prst="rect">
            <a:avLst/>
          </a:prstGeom>
        </p:spPr>
      </p:pic>
      <p:sp>
        <p:nvSpPr>
          <p:cNvPr id="9" name="Otsikon paikkamerkki 1">
            <a:extLst>
              <a:ext uri="{FF2B5EF4-FFF2-40B4-BE49-F238E27FC236}">
                <a16:creationId xmlns:a16="http://schemas.microsoft.com/office/drawing/2014/main" id="{C954AD3F-F80C-99A5-5494-FA9A8AA8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9170773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4D0C4CF-D4BC-ACD1-D804-05B9F9024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3" y="1421295"/>
            <a:ext cx="9170773" cy="428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23975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2D0E34A-2367-473E-DB83-52BF8ACE7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56D7AEA8-116F-30EB-76E9-796A36DC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9170773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7BDFAC45-411E-4849-F920-9B2D66C51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3" y="1421296"/>
            <a:ext cx="9170773" cy="4283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951150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9575233-A14A-1677-5A81-949C86191F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E64F0D5C-6975-7069-BADC-4E8A1FCC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9170773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1DD8653E-0422-3358-0FA8-EA3F08D7A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3" y="1421296"/>
            <a:ext cx="9170773" cy="4283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10738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56258FA-FF27-FA5E-6CA2-B28D52D39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D3E3DFAE-5A43-E02D-64E3-BF7BA7AA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9170773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590B1472-3C84-F2B8-C9A7-7A51D691B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3" y="1421296"/>
            <a:ext cx="9170773" cy="4283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54452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56258FA-FF27-FA5E-6CA2-B28D52D39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4567182B-E9FE-F136-DC17-C39EA216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9170773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BEC7F8BF-5039-F775-6861-8F2A4C325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3" y="1421296"/>
            <a:ext cx="9170773" cy="4283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37167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graafe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4567182B-E9FE-F136-DC17-C39EA216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11537165" cy="85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D90BA99-2261-9081-1A58-44D580C56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846" y="5706639"/>
            <a:ext cx="4025153" cy="115136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71F77E6-659B-0F4A-FCBF-A9140FF8C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250" t="34414" r="17957" b="33666"/>
          <a:stretch/>
        </p:blipFill>
        <p:spPr>
          <a:xfrm>
            <a:off x="341243" y="6172684"/>
            <a:ext cx="1355036" cy="4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8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9DB2EA4-4D30-5A19-F6B2-43520D16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75673"/>
            <a:ext cx="9170773" cy="917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ECDDA6A-281D-4084-23DF-4E28583AB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243" y="1421296"/>
            <a:ext cx="9170773" cy="457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55210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8" r:id="rId2"/>
    <p:sldLayoutId id="2147483657" r:id="rId3"/>
    <p:sldLayoutId id="2147483650" r:id="rId4"/>
    <p:sldLayoutId id="2147483651" r:id="rId5"/>
    <p:sldLayoutId id="2147483652" r:id="rId6"/>
    <p:sldLayoutId id="2147483653" r:id="rId7"/>
    <p:sldLayoutId id="2147483655" r:id="rId8"/>
    <p:sldLayoutId id="2147483660" r:id="rId9"/>
    <p:sldLayoutId id="2147483667" r:id="rId10"/>
    <p:sldLayoutId id="2147483661" r:id="rId11"/>
    <p:sldLayoutId id="2147483659" r:id="rId12"/>
    <p:sldLayoutId id="2147483662" r:id="rId13"/>
    <p:sldLayoutId id="2147483654" r:id="rId14"/>
    <p:sldLayoutId id="2147483664" r:id="rId15"/>
    <p:sldLayoutId id="2147483665" r:id="rId16"/>
    <p:sldLayoutId id="2147483666" r:id="rId17"/>
    <p:sldLayoutId id="2147483656" r:id="rId18"/>
    <p:sldLayoutId id="2147483649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60000"/>
            <a:lumOff val="40000"/>
          </a:schemeClr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neuvokasperhe.fi/ammattilaiset/wp-content/uploads/sites/3/2022/03/Neuvokas_perhe_ruokailo_perheeni_juhlat.pdf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FC7B7D-E764-09ED-AECF-9F735B5F2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2052" y="685800"/>
            <a:ext cx="8564218" cy="3190461"/>
          </a:xfrm>
        </p:spPr>
        <p:txBody>
          <a:bodyPr>
            <a:normAutofit/>
          </a:bodyPr>
          <a:lstStyle/>
          <a:p>
            <a:r>
              <a:rPr lang="fi-FI" dirty="0">
                <a:latin typeface="Calibri"/>
                <a:ea typeface="Calibri"/>
                <a:cs typeface="Calibri"/>
              </a:rPr>
              <a:t>Lomanodotuskalenteri</a:t>
            </a:r>
            <a:br>
              <a:rPr lang="fi-FI" dirty="0">
                <a:latin typeface="Calibri"/>
                <a:ea typeface="Calibri"/>
                <a:cs typeface="Calibri"/>
              </a:rPr>
            </a:br>
            <a:r>
              <a:rPr lang="fi-FI" dirty="0">
                <a:latin typeface="Calibri"/>
                <a:ea typeface="Calibri"/>
                <a:cs typeface="Calibri"/>
              </a:rPr>
              <a:t>Katsomuskasvatusideoita arkeen ja juhlaan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3B82A76-BBF7-67E4-67D6-62F84A95A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0908" y="6005783"/>
            <a:ext cx="6421757" cy="6379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dirty="0">
                <a:solidFill>
                  <a:schemeClr val="tx1"/>
                </a:solidFill>
                <a:cs typeface="Calibri"/>
              </a:rPr>
              <a:t>Heidi </a:t>
            </a:r>
            <a:r>
              <a:rPr lang="fi-FI" dirty="0" err="1">
                <a:solidFill>
                  <a:schemeClr val="tx1"/>
                </a:solidFill>
                <a:cs typeface="Calibri"/>
              </a:rPr>
              <a:t>Rautionmaa</a:t>
            </a:r>
            <a:r>
              <a:rPr lang="fi-FI" dirty="0">
                <a:solidFill>
                  <a:schemeClr val="tx1"/>
                </a:solidFill>
                <a:cs typeface="Calibri"/>
              </a:rPr>
              <a:t>, Leena-Maija Järvenkallas</a:t>
            </a:r>
          </a:p>
          <a:p>
            <a:r>
              <a:rPr lang="fi-FI" dirty="0">
                <a:solidFill>
                  <a:schemeClr val="tx1"/>
                </a:solidFill>
                <a:cs typeface="Calibri"/>
              </a:rPr>
              <a:t>7.10.2024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75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ADAF4E-EE9C-4CC5-668D-27345DF5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Loman odotus -kalenteri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E4D1BA-F92D-7FFF-7E64-728288E51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SzPct val="114999"/>
            </a:pPr>
            <a:r>
              <a:rPr lang="fi-FI" dirty="0">
                <a:cs typeface="Calibri"/>
              </a:rPr>
              <a:t>Katsomuskasvatus on osa kokonaisuutta; ajattelun taitoja, kielitietoisuutta, vuorovaikutusta, tunne- ja empatiakasvatusta, rauhankasvatusta, ihmisoikeuksia, demokratiakasvatusta, medialukutaitokasvatusta, itsetunnon vahvistamista , identiteetin kasvua, toimijuuden ja osallisuuden vahvistamista, yhteisöllisyyden rakentumista, yhdenvertaisuus kasvatusta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20C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Lähtökohtana eri katsomuksia yhdistävät näkökulmat ja tekijät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20C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Toivon näkökulma läsnä kaikessa</a:t>
            </a:r>
            <a:endParaRPr lang="fi-FI" dirty="0"/>
          </a:p>
          <a:p>
            <a:pPr>
              <a:buSzPct val="114999"/>
            </a:pPr>
            <a:r>
              <a:rPr lang="fi-FI" dirty="0">
                <a:cs typeface="Calibri" panose="020F0502020204030204"/>
              </a:rPr>
              <a:t>TAITOA elää omana itsenään toisia kunnioittaen</a:t>
            </a:r>
          </a:p>
          <a:p>
            <a:endParaRPr lang="fi-FI" dirty="0"/>
          </a:p>
          <a:p>
            <a:endParaRPr lang="fi-FI" dirty="0"/>
          </a:p>
          <a:p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5713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62BB1B-3447-70B6-BA8C-7A9E2B31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Yleistä kalenterista: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6CDE8A-B413-A2A8-6E02-A4B3AC045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dirty="0">
                <a:cs typeface="Calibri"/>
              </a:rPr>
              <a:t>Koostuu neljästä eri teemasta, jotka sisältävät erilaisia aiheita</a:t>
            </a:r>
          </a:p>
          <a:p>
            <a:pPr marL="0" indent="0">
              <a:buNone/>
            </a:pPr>
            <a:r>
              <a:rPr lang="fi-FI" dirty="0">
                <a:cs typeface="Calibri"/>
              </a:rPr>
              <a:t>Sovellettavissa oman ryhmän tarpeiden mukaan</a:t>
            </a:r>
          </a:p>
          <a:p>
            <a:pPr marL="0" indent="0">
              <a:buNone/>
            </a:pPr>
            <a:endParaRPr lang="fi-FI" dirty="0"/>
          </a:p>
          <a:p>
            <a:pPr>
              <a:buSzPct val="114999"/>
            </a:pPr>
            <a:r>
              <a:rPr lang="fi-FI" dirty="0"/>
              <a:t>Sisältää linkkejä ja vinkkejä saatavilla olevista materiaaleista</a:t>
            </a:r>
            <a:endParaRPr lang="fi-FI" dirty="0">
              <a:cs typeface="Calibri"/>
            </a:endParaRPr>
          </a:p>
          <a:p>
            <a:r>
              <a:rPr lang="fi-FI" dirty="0"/>
              <a:t>QR koodit tulossa kuvatauluihin</a:t>
            </a:r>
          </a:p>
          <a:p>
            <a:pPr>
              <a:buSzPct val="114999"/>
            </a:pPr>
            <a:endParaRPr lang="fi-FI" dirty="0">
              <a:cs typeface="Calibri" panose="020F0502020204030204"/>
            </a:endParaRPr>
          </a:p>
          <a:p>
            <a:endParaRPr lang="fi-FI" dirty="0"/>
          </a:p>
          <a:p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7069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4F9D82-CD50-1018-84CD-4BE22C844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Teema 1 Juhlat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D538E2-ECBA-CA6B-B8AF-6DBFFE7AC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Jokaisessa kulttuurissa jonkinlaisia juhlia</a:t>
            </a:r>
          </a:p>
          <a:p>
            <a:r>
              <a:rPr lang="fi-FI" dirty="0"/>
              <a:t>Aiheina Juhlat ja niiden koristelu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4E98CC6F-5399-605B-71D6-EFF4A50DC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40311"/>
            <a:ext cx="3940752" cy="2612570"/>
          </a:xfrm>
          <a:prstGeom prst="rect">
            <a:avLst/>
          </a:prstGeom>
        </p:spPr>
      </p:pic>
      <p:pic>
        <p:nvPicPr>
          <p:cNvPr id="7" name="Kuva 6" descr="Kuva, joka sisältää kohteen teksti, kuvakaappaus, ohjelmisto, viiva&#10;&#10;Kuvaus luotu automaattisesti">
            <a:extLst>
              <a:ext uri="{FF2B5EF4-FFF2-40B4-BE49-F238E27FC236}">
                <a16:creationId xmlns:a16="http://schemas.microsoft.com/office/drawing/2014/main" id="{0576E61B-7FEC-8BE0-C37B-F783D3E80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0" y="3140311"/>
            <a:ext cx="5740664" cy="28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04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6936FE-9A39-CFB1-E796-89CE032D1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Teema 2 makujen ja tuoksujen maailma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814D6E-71CB-A3FC-26CA-58A36027A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Aihe 1 Leivonta: piparkakut, kaneli</a:t>
            </a:r>
          </a:p>
          <a:p>
            <a:endParaRPr lang="fi-FI" dirty="0"/>
          </a:p>
          <a:p>
            <a:r>
              <a:rPr lang="fi-FI" dirty="0"/>
              <a:t>Aihe 2 Tuoksut: inkivääri, neilikka, glögi</a:t>
            </a:r>
          </a:p>
          <a:p>
            <a:endParaRPr lang="fi-FI" dirty="0"/>
          </a:p>
          <a:p>
            <a:r>
              <a:rPr lang="fi-FI" dirty="0"/>
              <a:t>Aihe 3 Maut: omena, luumu, taateli</a:t>
            </a:r>
          </a:p>
        </p:txBody>
      </p:sp>
    </p:spTree>
    <p:extLst>
      <p:ext uri="{BB962C8B-B14F-4D97-AF65-F5344CB8AC3E}">
        <p14:creationId xmlns:p14="http://schemas.microsoft.com/office/powerpoint/2010/main" val="1139625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AA5FA6-6FDE-2DF0-CDD7-08423DB8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Teema 3: Valot ja värit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1B02BB-D8BE-5D0E-A26A-B2758FD0E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Aihe 1 Valo ja keltainen</a:t>
            </a:r>
          </a:p>
          <a:p>
            <a:endParaRPr lang="fi-FI" dirty="0"/>
          </a:p>
          <a:p>
            <a:r>
              <a:rPr lang="fi-FI" dirty="0"/>
              <a:t>Aihe 2 Valo ja  Lyhdyt </a:t>
            </a:r>
          </a:p>
          <a:p>
            <a:endParaRPr lang="fi-FI" dirty="0"/>
          </a:p>
          <a:p>
            <a:r>
              <a:rPr lang="fi-FI" dirty="0"/>
              <a:t>Aihe 3 Valo ja kynttilät, Lucia</a:t>
            </a:r>
          </a:p>
          <a:p>
            <a:endParaRPr lang="fi-FI" dirty="0"/>
          </a:p>
          <a:p>
            <a:r>
              <a:rPr lang="fi-FI" dirty="0"/>
              <a:t>Aihe 4 Punainen </a:t>
            </a:r>
          </a:p>
          <a:p>
            <a:endParaRPr lang="fi-FI" dirty="0"/>
          </a:p>
          <a:p>
            <a:r>
              <a:rPr lang="fi-FI" dirty="0"/>
              <a:t>Aihe 5 Kultainen</a:t>
            </a:r>
          </a:p>
        </p:txBody>
      </p:sp>
    </p:spTree>
    <p:extLst>
      <p:ext uri="{BB962C8B-B14F-4D97-AF65-F5344CB8AC3E}">
        <p14:creationId xmlns:p14="http://schemas.microsoft.com/office/powerpoint/2010/main" val="3253588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D2C090-18D0-173A-4FAA-0CBA1D0CD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Teema 4: Lahjojen antamisen ja saamisen ilo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990485-8488-7C51-232C-26CFE8023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Aihe 1: Lahja</a:t>
            </a:r>
          </a:p>
          <a:p>
            <a:endParaRPr lang="fi-FI" dirty="0"/>
          </a:p>
          <a:p>
            <a:r>
              <a:rPr lang="fi-FI" dirty="0"/>
              <a:t>Aihe 2: Joulupukki ja Pyhä Nikolaus</a:t>
            </a:r>
          </a:p>
          <a:p>
            <a:endParaRPr lang="fi-FI" dirty="0"/>
          </a:p>
          <a:p>
            <a:r>
              <a:rPr lang="fi-FI" dirty="0"/>
              <a:t>Aihe 3: Lumihiutale ja Pakkasukko</a:t>
            </a:r>
          </a:p>
          <a:p>
            <a:endParaRPr lang="fi-FI" dirty="0"/>
          </a:p>
          <a:p>
            <a:r>
              <a:rPr lang="fi-FI" dirty="0"/>
              <a:t>Aihe 4: Viisaat miehet, kolme kuningasta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7767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E7FCD0-7F9C-B293-21E1-34DA624B9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Kysymyksiä ja pohdittavaa: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1191DE-F653-5204-9290-6CE935652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Calibri"/>
              </a:rPr>
              <a:t>Pohdittavaksi  kaikille oma juhlakalenteri </a:t>
            </a:r>
          </a:p>
          <a:p>
            <a:pPr>
              <a:buSzPct val="114999"/>
            </a:pPr>
            <a:r>
              <a:rPr lang="fi-FI" dirty="0">
                <a:ea typeface="+mn-lt"/>
                <a:cs typeface="+mn-lt"/>
                <a:hlinkClick r:id="rId2"/>
              </a:rPr>
              <a:t>https://neuvokasperhe.fi/ammattilaiset/wp-content/uploads/sites/3/2022/03/Neuvokas_perhe_ruokailo_perheeni_juhlat.pdf</a:t>
            </a:r>
            <a:r>
              <a:rPr lang="fi-FI" dirty="0">
                <a:ea typeface="+mn-lt"/>
                <a:cs typeface="+mn-lt"/>
              </a:rPr>
              <a:t> </a:t>
            </a:r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680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3424-6870-2D8A-74E4-8132C8960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6" y="147485"/>
            <a:ext cx="9521849" cy="565354"/>
          </a:xfrm>
        </p:spPr>
        <p:txBody>
          <a:bodyPr>
            <a:noAutofit/>
          </a:bodyPr>
          <a:lstStyle/>
          <a:p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Helsingin yliopiston</a:t>
            </a:r>
            <a:b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Katsomusdialogi koulun arjessa – koulutuksen hybriditilaisuudet (ZOOM)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8D73B7-F8FE-8B35-87CC-D3CFB2EBE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6" y="835742"/>
            <a:ext cx="8829368" cy="6022257"/>
          </a:xfrm>
        </p:spPr>
        <p:txBody>
          <a:bodyPr>
            <a:noAutofit/>
          </a:bodyPr>
          <a:lstStyle/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fi-FI" sz="1600" b="1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Espoossa 10.10.2024 klo 17.00 – 18.30</a:t>
            </a:r>
            <a:b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b="1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Katsomukset oppitunnilla </a:t>
            </a:r>
            <a:b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kern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Saarah</a:t>
            </a: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Korpi (katsomusaineiden ja islamin opettaja) ja Sari </a:t>
            </a:r>
            <a:r>
              <a:rPr lang="fi-FI" sz="1600" kern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Hajar</a:t>
            </a: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Sorsa (luokanopettaja ja islamin uskonnon opettaja, Espoon katsomusaineiden kehittäjäopettaja)                                                          Paikka: Espoon Valtuustotalo, </a:t>
            </a:r>
            <a:r>
              <a:rPr lang="fi-FI" sz="1600" kern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Espoonkatu</a:t>
            </a: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Espoo                                                                                                                                 </a:t>
            </a:r>
          </a:p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fi-FI" sz="1600" b="1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Turussa 23.10.2024  klo 15.00 – 16.30</a:t>
            </a:r>
            <a:b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b="1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Koulun ja kodin yhteistyö katsomuksellisissa kysymyksissä</a:t>
            </a:r>
            <a:b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Kouluttajat: Marja Tiilikainen (tutkija, Siirtolaisuusinstituutti) ja Heidi Rautionmaa</a:t>
            </a:r>
            <a:b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Paikka: Siirtolaisuusinstituutti, </a:t>
            </a:r>
            <a:r>
              <a:rPr lang="fi-FI" sz="1600" kern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Hämeenkatu</a:t>
            </a: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13,Turku </a:t>
            </a:r>
            <a:endParaRPr lang="fi-FI" sz="1600" kern="1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fi-FI" sz="1600" b="1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Helsingissä 5.11. 2024 klo 14.30 – 16.00</a:t>
            </a:r>
            <a:b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b="1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Katsomuksellinen kenttä ja sen vaikutukset kouluun</a:t>
            </a:r>
            <a:b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Kouluttajat: Jussi Sohlberg (tutkimuskoordinaattori, Kirkon tutkimus ja koulutus) ja Heidi Rautionmaa                          Paikka: Helsingin yliopisto, Kasvatustieteellinen </a:t>
            </a:r>
            <a:r>
              <a:rPr lang="fi-FI" sz="1600" kern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tdk</a:t>
            </a: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1600" kern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Athena</a:t>
            </a: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-talo, sali 302, Siltavuorenpenger 3 A, Helsinki</a:t>
            </a:r>
            <a:endParaRPr lang="fi-FI" sz="1600" kern="1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fi-FI" sz="1600" b="1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Tampereella 14.11.2024 klo 14.30 – 16.00</a:t>
            </a:r>
            <a:b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b="1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Vaikeat katsomukselliset aiheet turvallisemmassa ja rohkeassa luokkahuoneessa</a:t>
            </a:r>
            <a:b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Kouluttajat: </a:t>
            </a:r>
            <a:r>
              <a:rPr lang="fi-FI" sz="1600" kern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TuukkaTomperi</a:t>
            </a:r>
            <a:r>
              <a:rPr lang="fi-FI" sz="1600" kern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(vanhempi tutkija, Tampereen yliopisto) ja Heidi Rautionmaa</a:t>
            </a:r>
          </a:p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fi-FI" sz="1600" kern="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fi-FI" sz="2000" b="1" kern="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Lisätietoa: heidi.rautionmaa@helsinki.fi</a:t>
            </a:r>
            <a:endParaRPr lang="fi-FI" sz="2000" b="1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group of people with colorful bubbles&#10;&#10;Description automatically generated">
            <a:extLst>
              <a:ext uri="{FF2B5EF4-FFF2-40B4-BE49-F238E27FC236}">
                <a16:creationId xmlns:a16="http://schemas.microsoft.com/office/drawing/2014/main" id="{8D9C573A-ABC8-2375-2410-B1CE135BB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06" y="4563000"/>
            <a:ext cx="3672000" cy="22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10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2F1E9A70-5621-B62D-7984-38AD2502A7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0786" y="1642813"/>
            <a:ext cx="7049729" cy="393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/>
              <a:t>Kiitos mielenkiinnosta kaikille zoomilla mukana olleille.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/>
              <a:t>Jatkamme pajatyöskentelyllä paikalla olevien kanssa.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2637FE3-09D7-0785-6DC5-F546FD306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 </a:t>
            </a:r>
          </a:p>
        </p:txBody>
      </p:sp>
      <p:pic>
        <p:nvPicPr>
          <p:cNvPr id="5" name="Picture 4" descr="A close up of a pink rose&#10;&#10;Description automatically generated">
            <a:extLst>
              <a:ext uri="{FF2B5EF4-FFF2-40B4-BE49-F238E27FC236}">
                <a16:creationId xmlns:a16="http://schemas.microsoft.com/office/drawing/2014/main" id="{3EA95EC7-DC00-C55A-4AF4-6A8980B30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3" y="1642813"/>
            <a:ext cx="2952000" cy="3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76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837301-201C-E516-8436-8AD4A0D68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Tehtävä 1 oma juhlakalenteri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8265D9-903F-A265-D416-9F282B07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Täytetään jaettu moniste itselle tärkeistä juhlista</a:t>
            </a:r>
          </a:p>
        </p:txBody>
      </p:sp>
    </p:spTree>
    <p:extLst>
      <p:ext uri="{BB962C8B-B14F-4D97-AF65-F5344CB8AC3E}">
        <p14:creationId xmlns:p14="http://schemas.microsoft.com/office/powerpoint/2010/main" val="91196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5EC6F0-2BCB-9720-86BB-BACEB9B9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Varhaiskasvatussuunnitelma edellyttää: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D28BE5-F918-849E-5A23-FE040462F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43" y="1134166"/>
            <a:ext cx="9170773" cy="50236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buFont typeface="Calibri" panose="020B0604020202020204" pitchFamily="34" charset="0"/>
              <a:buChar char="-"/>
            </a:pPr>
            <a:r>
              <a:rPr lang="fi-FI">
                <a:ea typeface="Calibri"/>
                <a:cs typeface="Calibri"/>
              </a:rPr>
              <a:t>Varhaiskasvatus osa kulttuurisesti muuttuvaa, monimuotoista yhteiskuntaa</a:t>
            </a:r>
          </a:p>
          <a:p>
            <a:pPr>
              <a:lnSpc>
                <a:spcPct val="120000"/>
              </a:lnSpc>
              <a:buSzPct val="114999"/>
              <a:buFont typeface="Calibri" panose="020B0604020202020204" pitchFamily="34" charset="0"/>
              <a:buChar char="-"/>
            </a:pPr>
            <a:r>
              <a:rPr lang="fi-FI">
                <a:ea typeface="Calibri"/>
                <a:cs typeface="Calibri"/>
              </a:rPr>
              <a:t>Oikeus omaan kieleen, kulttuuriin, uskontoon, katsomukseen perusoikeus</a:t>
            </a:r>
          </a:p>
          <a:p>
            <a:pPr>
              <a:lnSpc>
                <a:spcPct val="120000"/>
              </a:lnSpc>
              <a:buSzPct val="114999"/>
              <a:buFont typeface="Calibri" panose="020B0604020202020204" pitchFamily="34" charset="0"/>
              <a:buChar char="-"/>
            </a:pPr>
            <a:r>
              <a:rPr lang="fi-FI">
                <a:ea typeface="Calibri"/>
                <a:cs typeface="Calibri"/>
              </a:rPr>
              <a:t>Katsomuskasvatuksen tavoitteena edistää keskinäistä</a:t>
            </a:r>
            <a:r>
              <a:rPr lang="fi-FI">
                <a:ea typeface="+mn-lt"/>
                <a:cs typeface="+mn-lt"/>
              </a:rPr>
              <a:t> kunnioitusta ja ymmärrystä eri katsomuksia kohtaan sekä tukea lasten kulttuuristen ja katsomuksellisten identiteettien kehittymistä</a:t>
            </a:r>
          </a:p>
          <a:p>
            <a:pPr>
              <a:lnSpc>
                <a:spcPct val="120000"/>
              </a:lnSpc>
              <a:buSzPct val="114999"/>
              <a:buFont typeface="Calibri" panose="020B0604020202020204" pitchFamily="34" charset="0"/>
              <a:buChar char="-"/>
            </a:pPr>
            <a:endParaRPr lang="fi-FI">
              <a:ea typeface="+mn-lt"/>
              <a:cs typeface="+mn-lt"/>
            </a:endParaRPr>
          </a:p>
          <a:p>
            <a:pPr>
              <a:lnSpc>
                <a:spcPct val="120000"/>
              </a:lnSpc>
              <a:buSzPct val="114999"/>
              <a:buFont typeface="Calibri" panose="020B0604020202020204" pitchFamily="34" charset="0"/>
              <a:buChar char="-"/>
            </a:pPr>
            <a:endParaRPr lang="fi-FI">
              <a:ea typeface="+mn-lt"/>
              <a:cs typeface="+mn-lt"/>
            </a:endParaRPr>
          </a:p>
          <a:p>
            <a:pPr>
              <a:lnSpc>
                <a:spcPct val="120000"/>
              </a:lnSpc>
              <a:buSzPct val="114999"/>
              <a:buFont typeface="Calibri" panose="020B0604020202020204" pitchFamily="34" charset="0"/>
              <a:buChar char="-"/>
            </a:pPr>
            <a:endParaRPr lang="fi-FI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140186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C665BB-AFF8-25B5-F26C-4F8FDC58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Pajatehtävä 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AC4912-C3F9-5739-F591-5E00C3D2C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 err="1">
                <a:cs typeface="Calibri"/>
              </a:rPr>
              <a:t>Saduttaminen</a:t>
            </a:r>
            <a:r>
              <a:rPr lang="fi-FI" dirty="0">
                <a:cs typeface="Calibri"/>
              </a:rPr>
              <a:t> kuvista ja esineistä </a:t>
            </a:r>
          </a:p>
          <a:p>
            <a:r>
              <a:rPr lang="fi-FI" dirty="0">
                <a:cs typeface="Calibri"/>
              </a:rPr>
              <a:t>Tehdään n 4-6 hengen ryhmissä</a:t>
            </a:r>
          </a:p>
          <a:p>
            <a:r>
              <a:rPr lang="fi-FI" dirty="0">
                <a:cs typeface="Calibri"/>
              </a:rPr>
              <a:t>Keksitään juhlaan liittyvä tarina saatavilla olevista kuvista/esineistä. Jokainen jatkaa vuorollaan</a:t>
            </a:r>
          </a:p>
          <a:p>
            <a:r>
              <a:rPr lang="fi-FI" dirty="0">
                <a:cs typeface="Calibri"/>
              </a:rPr>
              <a:t>Tarinan aloitus:  Asuipa kerran…</a:t>
            </a:r>
          </a:p>
          <a:p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Purku: Miltä tehtävä tuntui? Mitä huomasit? Miten voisi soveltaa eri-ikäisten </a:t>
            </a:r>
            <a:r>
              <a:rPr lang="fi-FI">
                <a:cs typeface="Calibri"/>
              </a:rPr>
              <a:t>lasten kanssa?</a:t>
            </a:r>
            <a:endParaRPr lang="fi-FI" dirty="0">
              <a:cs typeface="Calibri"/>
            </a:endParaRPr>
          </a:p>
          <a:p>
            <a:pPr marL="0" indent="0">
              <a:buSzPct val="114999"/>
              <a:buNone/>
            </a:pPr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24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D9B762-815C-F1D5-D791-FA440228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Katsomuskasvatuksessa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67EFDC-7EF3-B67F-9E1F-AFB767A38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Keskustele huoltajien kanssa heidän näkemyksistään katsomus- ja kulttuurikasvatukseen liittyen.</a:t>
            </a:r>
          </a:p>
          <a:p>
            <a:r>
              <a:rPr lang="fi-FI" dirty="0"/>
              <a:t>Kerro perheille katsomuskasvatuksesta osana varhaiskasvatuksen suunnitelmaa, mitä se tarkoittaa käytännössä ja, miksi sitä on tärkeää toteuttaa. Muistuta, ettei katsomuskasvatuksessa harjoiteta mitään uskontoa, vaan tarkoituksena on tutustua eri katsomuksiin ja moninaisuuteen</a:t>
            </a:r>
          </a:p>
          <a:p>
            <a:r>
              <a:rPr lang="fi-FI" dirty="0"/>
              <a:t>Muista hienovaraisuus sekä hyväksyvä ja avoin ilmapiiri.</a:t>
            </a:r>
          </a:p>
          <a:p>
            <a:r>
              <a:rPr lang="fi-FI" dirty="0"/>
              <a:t>Leikillisyys ja leikki on keskeisin  katsomuskasvatuksen menetelmä</a:t>
            </a:r>
          </a:p>
        </p:txBody>
      </p:sp>
    </p:spTree>
    <p:extLst>
      <p:ext uri="{BB962C8B-B14F-4D97-AF65-F5344CB8AC3E}">
        <p14:creationId xmlns:p14="http://schemas.microsoft.com/office/powerpoint/2010/main" val="4130699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6279F5-AF3D-1CE7-30DF-903BB6F9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/>
              <a:t>DIALOGIN LÄHTÖKOHTANA</a:t>
            </a:r>
            <a:br>
              <a:rPr lang="fi-FI" sz="3600" b="1" dirty="0"/>
            </a:br>
            <a:r>
              <a:rPr lang="fi-FI" sz="1800" b="0" dirty="0"/>
              <a:t>(muokattu kasvatusfilosofi Paolo </a:t>
            </a:r>
            <a:r>
              <a:rPr lang="fi-FI" sz="1800" b="0" dirty="0" err="1"/>
              <a:t>Freiren</a:t>
            </a:r>
            <a:r>
              <a:rPr lang="fi-FI" sz="1800" b="0" dirty="0"/>
              <a:t> ajatuksista)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C66537E6-79FD-7BBF-4F07-748643833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7" y="1081567"/>
            <a:ext cx="9087999" cy="511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E8BF1C-9C18-B66D-1623-2110DBF7268D}"/>
              </a:ext>
            </a:extLst>
          </p:cNvPr>
          <p:cNvSpPr txBox="1">
            <a:spLocks/>
          </p:cNvSpPr>
          <p:nvPr/>
        </p:nvSpPr>
        <p:spPr>
          <a:xfrm>
            <a:off x="3592286" y="2329543"/>
            <a:ext cx="2699657" cy="3864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>
                <a:solidFill>
                  <a:schemeClr val="bg1"/>
                </a:solidFill>
              </a:rPr>
              <a:t>avoimuus </a:t>
            </a:r>
          </a:p>
          <a:p>
            <a:r>
              <a:rPr lang="fi-FI" sz="2200" dirty="0">
                <a:solidFill>
                  <a:schemeClr val="bg1"/>
                </a:solidFill>
              </a:rPr>
              <a:t>läsnäolo </a:t>
            </a:r>
          </a:p>
          <a:p>
            <a:r>
              <a:rPr lang="fi-FI" sz="2200" dirty="0">
                <a:solidFill>
                  <a:schemeClr val="bg1"/>
                </a:solidFill>
              </a:rPr>
              <a:t>yhdenvertaisuus</a:t>
            </a:r>
          </a:p>
          <a:p>
            <a:r>
              <a:rPr lang="fi-FI" sz="2200" dirty="0">
                <a:solidFill>
                  <a:schemeClr val="bg1"/>
                </a:solidFill>
              </a:rPr>
              <a:t>luottamus </a:t>
            </a:r>
          </a:p>
          <a:p>
            <a:r>
              <a:rPr lang="fi-FI" sz="2200" dirty="0">
                <a:solidFill>
                  <a:schemeClr val="bg1"/>
                </a:solidFill>
              </a:rPr>
              <a:t>keskinäinen kunnioitus</a:t>
            </a:r>
          </a:p>
          <a:p>
            <a:r>
              <a:rPr lang="fi-FI" sz="2200" dirty="0">
                <a:solidFill>
                  <a:schemeClr val="bg1"/>
                </a:solidFill>
              </a:rPr>
              <a:t>ymmärrys</a:t>
            </a:r>
          </a:p>
          <a:p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1372833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red board with many different images&#10;&#10;Description automatically generated">
            <a:extLst>
              <a:ext uri="{FF2B5EF4-FFF2-40B4-BE49-F238E27FC236}">
                <a16:creationId xmlns:a16="http://schemas.microsoft.com/office/drawing/2014/main" id="{91478ED1-038D-650A-2646-BB68A4296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1004058"/>
            <a:ext cx="2880000" cy="21600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D5126A-DF59-8D46-A974-399518E4A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999"/>
            <a:ext cx="6336000" cy="3564000"/>
          </a:xfrm>
          <a:prstGeom prst="rect">
            <a:avLst/>
          </a:prstGeom>
        </p:spPr>
      </p:pic>
      <p:pic>
        <p:nvPicPr>
          <p:cNvPr id="16" name="Picture 15" descr="A group of kids in a room&#10;&#10;Description automatically generated">
            <a:extLst>
              <a:ext uri="{FF2B5EF4-FFF2-40B4-BE49-F238E27FC236}">
                <a16:creationId xmlns:a16="http://schemas.microsoft.com/office/drawing/2014/main" id="{19C387FC-6248-FFDA-BB6E-97234E244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64000" cy="3348000"/>
          </a:xfrm>
          <a:prstGeom prst="rect">
            <a:avLst/>
          </a:prstGeom>
        </p:spPr>
      </p:pic>
      <p:pic>
        <p:nvPicPr>
          <p:cNvPr id="18" name="Picture 1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BDA8400-29DC-43D3-8030-5BFB93459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00" y="-56376"/>
            <a:ext cx="4560000" cy="34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4EA07F-DF13-28BD-4FEA-5E199443E8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 b="10122"/>
          <a:stretch/>
        </p:blipFill>
        <p:spPr>
          <a:xfrm>
            <a:off x="5892000" y="3363624"/>
            <a:ext cx="6300000" cy="3548375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99F88B40-2581-BF13-CCE2-966023D7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907" y="275673"/>
            <a:ext cx="2998185" cy="560069"/>
          </a:xfrm>
        </p:spPr>
        <p:txBody>
          <a:bodyPr>
            <a:normAutofit fontScale="90000"/>
          </a:bodyPr>
          <a:lstStyle/>
          <a:p>
            <a:r>
              <a:rPr lang="fi-FI" dirty="0"/>
              <a:t>Katsomusdialogi</a:t>
            </a:r>
          </a:p>
        </p:txBody>
      </p:sp>
    </p:spTree>
    <p:extLst>
      <p:ext uri="{BB962C8B-B14F-4D97-AF65-F5344CB8AC3E}">
        <p14:creationId xmlns:p14="http://schemas.microsoft.com/office/powerpoint/2010/main" val="2791283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A67D3E13-6807-13E4-A88D-91DBC2AEC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523"/>
            <a:ext cx="3745872" cy="5616000"/>
          </a:xfrm>
          <a:prstGeom prst="rect">
            <a:avLst/>
          </a:prstGeom>
        </p:spPr>
      </p:pic>
      <p:pic>
        <p:nvPicPr>
          <p:cNvPr id="5" name="Picture 2" descr="Kuvausta ei ole saatavilla.">
            <a:extLst>
              <a:ext uri="{FF2B5EF4-FFF2-40B4-BE49-F238E27FC236}">
                <a16:creationId xmlns:a16="http://schemas.microsoft.com/office/drawing/2014/main" id="{7ABE86D5-2D6D-1E29-71B1-38CEC4DD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12" y="305523"/>
            <a:ext cx="3062802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uvausta ei ole saatavilla.">
            <a:extLst>
              <a:ext uri="{FF2B5EF4-FFF2-40B4-BE49-F238E27FC236}">
                <a16:creationId xmlns:a16="http://schemas.microsoft.com/office/drawing/2014/main" id="{75FF2543-E84E-EC45-C567-94A9502E9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954" y="305523"/>
            <a:ext cx="4673383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uvausta ei ole saatavilla.">
            <a:extLst>
              <a:ext uri="{FF2B5EF4-FFF2-40B4-BE49-F238E27FC236}">
                <a16:creationId xmlns:a16="http://schemas.microsoft.com/office/drawing/2014/main" id="{828E6205-2FF2-9389-F237-F11F4904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553" y="4134517"/>
            <a:ext cx="2556000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34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E84A4C-5910-405F-F91A-C83B19D3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530" y="98323"/>
            <a:ext cx="1998657" cy="1651819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Calibri"/>
                <a:cs typeface="Calibri"/>
              </a:rPr>
              <a:t>Katsomus-dialogin aakkosia </a:t>
            </a:r>
            <a:endParaRPr lang="fi-FI" dirty="0"/>
          </a:p>
        </p:txBody>
      </p:sp>
      <p:pic>
        <p:nvPicPr>
          <p:cNvPr id="4" name="Content Placeholder 3" descr="A group of balloons with different colors&#10;&#10;Description automatically generated">
            <a:extLst>
              <a:ext uri="{FF2B5EF4-FFF2-40B4-BE49-F238E27FC236}">
                <a16:creationId xmlns:a16="http://schemas.microsoft.com/office/drawing/2014/main" id="{B139E390-A87E-ECF0-54A8-72EEE3B58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66" r="3186"/>
          <a:stretch/>
        </p:blipFill>
        <p:spPr>
          <a:xfrm>
            <a:off x="8482531" y="1888423"/>
            <a:ext cx="1764000" cy="2596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7A501C-E61A-6862-45D2-20BF5614B26D}"/>
              </a:ext>
            </a:extLst>
          </p:cNvPr>
          <p:cNvSpPr txBox="1"/>
          <p:nvPr/>
        </p:nvSpPr>
        <p:spPr>
          <a:xfrm>
            <a:off x="235974" y="176981"/>
            <a:ext cx="9684774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 omat taustasi ja näkemyksesi ja kuuntele, mitä muut kertovat omastaan.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Tiedosta omat olettamuksesi ja ennakkoluulosi ja ole avoin kohtaamaan jotakin </a:t>
            </a:r>
          </a:p>
          <a:p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sellaista, mikä saattaa muuttaa ennakko-odotuksiasi ja –asenteitasi.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 utelias dialogikumppaniasi kohtaan –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Sinun ei tarvitse olla samaa mieltä toisen kanssa, mutta voit laajentaa ymmärrystäsi.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Arvosta toista – ethän tuomitse etukäteen.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Kohtele tosia yhdenvertaisesti.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Ethän ole ylimielinen. Ylimielisyys omien näkemysten paremmuudesta tappaa herkkyyden, </a:t>
            </a:r>
          </a:p>
          <a:p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jota aito kohtaaminen tarvitsee.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Yritä nähdä asioita myös toisen näkökulmasta käsin – opettele asettumista toisen asemaan.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Kunnioita sitä, mikä on toiselle merkityksellistä/ pyhää.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Kuuntele itseäsi. Hiljennä tarvittaessa sisäistä puhettasi, jos se tulee liian kovaääniseksi.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 rakentavia kysymyksiä ja etsi vastauksia, myös vaikeissa asioissa. </a:t>
            </a:r>
          </a:p>
          <a:p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 tarvittaessa myös itsekriittinen - Kysy itseltäsi mitä opit.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 luottamuksen rakentumista etsimällä asioita, jotka yhdistävät sinua ja dialogikumppaniasi.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Hallitsemisen sijaan ole palvelevalla mentaliteetilla.</a:t>
            </a: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Vertaa reilulla tapaa ja odota toiselta samaa kuin itseltäsi</a:t>
            </a:r>
            <a:r>
              <a:rPr lang="fi-FI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fi-FI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61884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BA0228-37FC-EDDF-9B02-DC7482654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39" y="108155"/>
            <a:ext cx="10422194" cy="854178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Calibri"/>
                <a:cs typeface="Calibri"/>
              </a:rPr>
              <a:t>Keskustelu: miten katsomukset näkyvät omassa arjessasi?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A3ABE2-B46C-1683-201B-DAD9AAAD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832" y="962333"/>
            <a:ext cx="7895303" cy="23216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Parikeskustelu läsnäolijoille</a:t>
            </a:r>
          </a:p>
          <a:p>
            <a:r>
              <a:rPr lang="fi-FI" dirty="0"/>
              <a:t>Zoomissa </a:t>
            </a:r>
            <a:r>
              <a:rPr lang="fi-FI" dirty="0" err="1"/>
              <a:t>break</a:t>
            </a:r>
            <a:r>
              <a:rPr lang="fi-FI" dirty="0"/>
              <a:t> out </a:t>
            </a:r>
            <a:r>
              <a:rPr lang="fi-FI" dirty="0" err="1"/>
              <a:t>roomit</a:t>
            </a:r>
            <a:endParaRPr lang="fi-FI" dirty="0"/>
          </a:p>
          <a:p>
            <a:r>
              <a:rPr lang="fi-FI" dirty="0" err="1"/>
              <a:t>Flinga-seinä:https</a:t>
            </a:r>
            <a:r>
              <a:rPr lang="fi-FI" dirty="0"/>
              <a:t>://edu.flinga.fi/s/EW4ZPNA</a:t>
            </a:r>
          </a:p>
          <a:p>
            <a:r>
              <a:rPr lang="fi-FI" dirty="0">
                <a:cs typeface="Calibri" panose="020F0502020204030204"/>
              </a:rPr>
              <a:t>Aikaa noin 10 minuuttia</a:t>
            </a:r>
          </a:p>
        </p:txBody>
      </p:sp>
      <p:pic>
        <p:nvPicPr>
          <p:cNvPr id="4" name="Content Placeholder 4" descr="A group of women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EE59BB0F-A7DE-130E-8B76-6119307DD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5" b="25225"/>
          <a:stretch/>
        </p:blipFill>
        <p:spPr>
          <a:xfrm>
            <a:off x="2" y="3429000"/>
            <a:ext cx="12191998" cy="3428990"/>
          </a:xfrm>
          <a:prstGeom prst="rect">
            <a:avLst/>
          </a:prstGeom>
        </p:spPr>
      </p:pic>
      <p:pic>
        <p:nvPicPr>
          <p:cNvPr id="3076" name="Picture 4" descr="Scan me!">
            <a:extLst>
              <a:ext uri="{FF2B5EF4-FFF2-40B4-BE49-F238E27FC236}">
                <a16:creationId xmlns:a16="http://schemas.microsoft.com/office/drawing/2014/main" id="{47B76D5D-121A-D55F-62BB-AB713120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3" y="84557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77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tree with colorful leaves on it&#10;&#10;Description automatically generated">
            <a:extLst>
              <a:ext uri="{FF2B5EF4-FFF2-40B4-BE49-F238E27FC236}">
                <a16:creationId xmlns:a16="http://schemas.microsoft.com/office/drawing/2014/main" id="{186142CF-947A-3E97-5447-07956A84E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53" y="0"/>
            <a:ext cx="9311148" cy="6876000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932ABA07-0944-4E07-4125-8E3C6F824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" y="226142"/>
            <a:ext cx="2635045" cy="5702710"/>
          </a:xfrm>
        </p:spPr>
        <p:txBody>
          <a:bodyPr/>
          <a:lstStyle/>
          <a:p>
            <a:r>
              <a:rPr lang="fi-FI" dirty="0"/>
              <a:t>Yhteenveto:</a:t>
            </a:r>
          </a:p>
        </p:txBody>
      </p:sp>
    </p:spTree>
    <p:extLst>
      <p:ext uri="{BB962C8B-B14F-4D97-AF65-F5344CB8AC3E}">
        <p14:creationId xmlns:p14="http://schemas.microsoft.com/office/powerpoint/2010/main" val="2723670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Nurmijärvi 1">
      <a:dk1>
        <a:srgbClr val="000000"/>
      </a:dk1>
      <a:lt1>
        <a:srgbClr val="FFFFFF"/>
      </a:lt1>
      <a:dk2>
        <a:srgbClr val="0759A3"/>
      </a:dk2>
      <a:lt2>
        <a:srgbClr val="F2F1F0"/>
      </a:lt2>
      <a:accent1>
        <a:srgbClr val="1EA538"/>
      </a:accent1>
      <a:accent2>
        <a:srgbClr val="F9B20C"/>
      </a:accent2>
      <a:accent3>
        <a:srgbClr val="B170AC"/>
      </a:accent3>
      <a:accent4>
        <a:srgbClr val="E94F1D"/>
      </a:accent4>
      <a:accent5>
        <a:srgbClr val="65B9E9"/>
      </a:accent5>
      <a:accent6>
        <a:srgbClr val="BCCF1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 anchorCtr="1">
        <a:noAutofit/>
      </a:bodyPr>
      <a:lstStyle>
        <a:defPPr algn="l">
          <a:defRPr sz="2000" dirty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aremmanarjenilmio_esityspohja" id="{6DC0F3A9-6EB4-A744-9998-DD41E0662BE5}" vid="{3E31DBC9-C13D-5242-8101-2D47EF746B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832</Words>
  <Application>Microsoft Office PowerPoint</Application>
  <PresentationFormat>Laajakuva</PresentationFormat>
  <Paragraphs>95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Office-teema</vt:lpstr>
      <vt:lpstr>Lomanodotuskalenteri Katsomuskasvatusideoita arkeen ja juhlaan</vt:lpstr>
      <vt:lpstr>Varhaiskasvatussuunnitelma edellyttää:</vt:lpstr>
      <vt:lpstr>Katsomuskasvatuksessa </vt:lpstr>
      <vt:lpstr>DIALOGIN LÄHTÖKOHTANA (muokattu kasvatusfilosofi Paolo Freiren ajatuksista)</vt:lpstr>
      <vt:lpstr>Katsomusdialogi</vt:lpstr>
      <vt:lpstr>PowerPoint-esitys</vt:lpstr>
      <vt:lpstr>Katsomus-dialogin aakkosia </vt:lpstr>
      <vt:lpstr>Keskustelu: miten katsomukset näkyvät omassa arjessasi?</vt:lpstr>
      <vt:lpstr>Yhteenveto:</vt:lpstr>
      <vt:lpstr>Loman odotus -kalenteri</vt:lpstr>
      <vt:lpstr>Yleistä kalenterista:</vt:lpstr>
      <vt:lpstr>Teema 1 Juhlat</vt:lpstr>
      <vt:lpstr>Teema 2 makujen ja tuoksujen maailma</vt:lpstr>
      <vt:lpstr>Teema 3: Valot ja värit</vt:lpstr>
      <vt:lpstr>Teema 4: Lahjojen antamisen ja saamisen ilo</vt:lpstr>
      <vt:lpstr>Kysymyksiä ja pohdittavaa:</vt:lpstr>
      <vt:lpstr>Helsingin yliopiston Katsomusdialogi koulun arjessa – koulutuksen hybriditilaisuudet (ZOOM)</vt:lpstr>
      <vt:lpstr>  </vt:lpstr>
      <vt:lpstr>Tehtävä 1 oma juhlakalenteri</vt:lpstr>
      <vt:lpstr>Pajatehtävä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Lomanodotuskalenteri Katsomuskasvatusideoita arkeen ja juhlaan</dc:title>
  <dc:creator>Leena-Maija Järvenkallas</dc:creator>
  <cp:lastModifiedBy>Leena-Maija Järvenkallas</cp:lastModifiedBy>
  <cp:revision>108</cp:revision>
  <dcterms:created xsi:type="dcterms:W3CDTF">2024-09-05T12:30:57Z</dcterms:created>
  <dcterms:modified xsi:type="dcterms:W3CDTF">2024-10-03T07:06:25Z</dcterms:modified>
</cp:coreProperties>
</file>