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20"/>
  </p:notesMasterIdLst>
  <p:sldIdLst>
    <p:sldId id="284" r:id="rId3"/>
    <p:sldId id="283" r:id="rId4"/>
    <p:sldId id="279" r:id="rId5"/>
    <p:sldId id="301" r:id="rId6"/>
    <p:sldId id="282" r:id="rId7"/>
    <p:sldId id="294" r:id="rId8"/>
    <p:sldId id="293" r:id="rId9"/>
    <p:sldId id="291" r:id="rId10"/>
    <p:sldId id="281" r:id="rId11"/>
    <p:sldId id="297" r:id="rId12"/>
    <p:sldId id="302" r:id="rId13"/>
    <p:sldId id="287" r:id="rId14"/>
    <p:sldId id="289" r:id="rId15"/>
    <p:sldId id="299" r:id="rId16"/>
    <p:sldId id="295" r:id="rId17"/>
    <p:sldId id="292" r:id="rId18"/>
    <p:sldId id="298"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6739"/>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E4D1A-04BD-C641-9499-3D8E00A015E9}" type="datetimeFigureOut">
              <a:rPr lang="fi-FI" smtClean="0"/>
              <a:t>27.12.2022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DA67C-5201-BB44-9041-FA521B0921E3}" type="slidenum">
              <a:rPr lang="fi-FI" smtClean="0"/>
              <a:t>‹#›</a:t>
            </a:fld>
            <a:endParaRPr lang="fi-FI"/>
          </a:p>
        </p:txBody>
      </p:sp>
    </p:spTree>
    <p:extLst>
      <p:ext uri="{BB962C8B-B14F-4D97-AF65-F5344CB8AC3E}">
        <p14:creationId xmlns:p14="http://schemas.microsoft.com/office/powerpoint/2010/main" val="4297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ukautettu asettel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4" name="Picture 3">
            <a:extLst>
              <a:ext uri="{FF2B5EF4-FFF2-40B4-BE49-F238E27FC236}">
                <a16:creationId xmlns:a16="http://schemas.microsoft.com/office/drawing/2014/main" id="{B1F9C661-85FC-2C46-B6C7-3C02B01416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552" r="11764" b="4762"/>
          <a:stretch/>
        </p:blipFill>
        <p:spPr>
          <a:xfrm>
            <a:off x="7982519" y="0"/>
            <a:ext cx="4209482" cy="6858000"/>
          </a:xfrm>
          <a:prstGeom prst="rect">
            <a:avLst/>
          </a:prstGeom>
        </p:spPr>
      </p:pic>
      <p:pic>
        <p:nvPicPr>
          <p:cNvPr id="7" name="Picture 6">
            <a:extLst>
              <a:ext uri="{FF2B5EF4-FFF2-40B4-BE49-F238E27FC236}">
                <a16:creationId xmlns:a16="http://schemas.microsoft.com/office/drawing/2014/main" id="{1CBA9F32-B77B-C643-8CC6-703410AA62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178689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dia 2">
    <p:spTree>
      <p:nvGrpSpPr>
        <p:cNvPr id="1" name=""/>
        <p:cNvGrpSpPr/>
        <p:nvPr/>
      </p:nvGrpSpPr>
      <p:grpSpPr>
        <a:xfrm>
          <a:off x="0" y="0"/>
          <a:ext cx="0" cy="0"/>
          <a:chOff x="0" y="0"/>
          <a:chExt cx="0" cy="0"/>
        </a:xfrm>
      </p:grpSpPr>
      <p:sp>
        <p:nvSpPr>
          <p:cNvPr id="6" name="Tekstin paikkamerkki 2"/>
          <p:cNvSpPr>
            <a:spLocks noGrp="1"/>
          </p:cNvSpPr>
          <p:nvPr>
            <p:ph type="body" idx="10"/>
          </p:nvPr>
        </p:nvSpPr>
        <p:spPr>
          <a:xfrm>
            <a:off x="815412" y="1797968"/>
            <a:ext cx="10512988" cy="3967832"/>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Otsikko 1"/>
          <p:cNvSpPr>
            <a:spLocks noGrp="1"/>
          </p:cNvSpPr>
          <p:nvPr>
            <p:ph type="ctrTitle"/>
          </p:nvPr>
        </p:nvSpPr>
        <p:spPr>
          <a:xfrm>
            <a:off x="803055" y="745087"/>
            <a:ext cx="10525316" cy="792088"/>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9" name="Päivämäärän paikkamerkki 3">
            <a:extLst>
              <a:ext uri="{FF2B5EF4-FFF2-40B4-BE49-F238E27FC236}">
                <a16:creationId xmlns:a16="http://schemas.microsoft.com/office/drawing/2014/main" id="{E24697D7-EBCE-E441-8DE0-59AA8587FD36}"/>
              </a:ext>
            </a:extLst>
          </p:cNvPr>
          <p:cNvSpPr>
            <a:spLocks noGrp="1"/>
          </p:cNvSpPr>
          <p:nvPr>
            <p:ph type="dt" sz="half" idx="2"/>
          </p:nvPr>
        </p:nvSpPr>
        <p:spPr>
          <a:xfrm>
            <a:off x="803054"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a:extLst>
              <a:ext uri="{FF2B5EF4-FFF2-40B4-BE49-F238E27FC236}">
                <a16:creationId xmlns:a16="http://schemas.microsoft.com/office/drawing/2014/main" id="{DBFCED60-2B25-614B-8139-3642749E49BC}"/>
              </a:ext>
            </a:extLst>
          </p:cNvPr>
          <p:cNvSpPr>
            <a:spLocks noGrp="1"/>
          </p:cNvSpPr>
          <p:nvPr>
            <p:ph type="ftr" sz="quarter" idx="3"/>
          </p:nvPr>
        </p:nvSpPr>
        <p:spPr>
          <a:xfrm>
            <a:off x="2329014"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90578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sikko ja bullet-lista">
    <p:spTree>
      <p:nvGrpSpPr>
        <p:cNvPr id="1" name=""/>
        <p:cNvGrpSpPr/>
        <p:nvPr/>
      </p:nvGrpSpPr>
      <p:grpSpPr>
        <a:xfrm>
          <a:off x="0" y="0"/>
          <a:ext cx="0" cy="0"/>
          <a:chOff x="0" y="0"/>
          <a:chExt cx="0" cy="0"/>
        </a:xfrm>
      </p:grpSpPr>
      <p:sp>
        <p:nvSpPr>
          <p:cNvPr id="8" name="Tekstin paikkamerkki 2"/>
          <p:cNvSpPr>
            <a:spLocks noGrp="1"/>
          </p:cNvSpPr>
          <p:nvPr>
            <p:ph idx="1"/>
          </p:nvPr>
        </p:nvSpPr>
        <p:spPr bwMode="auto">
          <a:xfrm>
            <a:off x="803056" y="2471440"/>
            <a:ext cx="10512644" cy="323086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2200">
                <a:solidFill>
                  <a:schemeClr val="tx2"/>
                </a:solidFill>
              </a:defRPr>
            </a:lvl1pPr>
            <a:lvl2pP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Alaotsikko 2">
            <a:extLst>
              <a:ext uri="{FF2B5EF4-FFF2-40B4-BE49-F238E27FC236}">
                <a16:creationId xmlns:a16="http://schemas.microsoft.com/office/drawing/2014/main" id="{AF145E5D-E5AC-6746-8C43-54171074E24D}"/>
              </a:ext>
            </a:extLst>
          </p:cNvPr>
          <p:cNvSpPr>
            <a:spLocks noGrp="1"/>
          </p:cNvSpPr>
          <p:nvPr>
            <p:ph type="subTitle" idx="10"/>
          </p:nvPr>
        </p:nvSpPr>
        <p:spPr>
          <a:xfrm>
            <a:off x="803055" y="16116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3" name="Otsikko 1">
            <a:extLst>
              <a:ext uri="{FF2B5EF4-FFF2-40B4-BE49-F238E27FC236}">
                <a16:creationId xmlns:a16="http://schemas.microsoft.com/office/drawing/2014/main" id="{A816A9B5-5722-4444-8409-AD6530953DB1}"/>
              </a:ext>
            </a:extLst>
          </p:cNvPr>
          <p:cNvSpPr>
            <a:spLocks noGrp="1"/>
          </p:cNvSpPr>
          <p:nvPr>
            <p:ph type="ctrTitle"/>
          </p:nvPr>
        </p:nvSpPr>
        <p:spPr>
          <a:xfrm>
            <a:off x="803055" y="7599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4" name="Päivämäärän paikkamerkki 3">
            <a:extLst>
              <a:ext uri="{FF2B5EF4-FFF2-40B4-BE49-F238E27FC236}">
                <a16:creationId xmlns:a16="http://schemas.microsoft.com/office/drawing/2014/main" id="{AB9D5E66-12AA-D144-A1C7-B039E5725D99}"/>
              </a:ext>
            </a:extLst>
          </p:cNvPr>
          <p:cNvSpPr>
            <a:spLocks noGrp="1"/>
          </p:cNvSpPr>
          <p:nvPr>
            <p:ph type="dt" sz="half" idx="2"/>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5" name="Alatunnisteen paikkamerkki 4">
            <a:extLst>
              <a:ext uri="{FF2B5EF4-FFF2-40B4-BE49-F238E27FC236}">
                <a16:creationId xmlns:a16="http://schemas.microsoft.com/office/drawing/2014/main" id="{B5915956-69E9-1F44-94B4-13F0249DAE00}"/>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87855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8" name="Sisällön paikkamerkki 3"/>
          <p:cNvSpPr>
            <a:spLocks noGrp="1"/>
          </p:cNvSpPr>
          <p:nvPr>
            <p:ph sz="half" idx="2"/>
          </p:nvPr>
        </p:nvSpPr>
        <p:spPr>
          <a:xfrm>
            <a:off x="6179410" y="2331740"/>
            <a:ext cx="5123590" cy="3459460"/>
          </a:xfrm>
          <a:prstGeom prst="rect">
            <a:avLst/>
          </a:prstGeom>
        </p:spPr>
        <p:txBody>
          <a:bodyPr>
            <a:normAutofit/>
          </a:bodyPr>
          <a:lstStyle>
            <a:lvl1pPr>
              <a:defRPr sz="22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isällön paikkamerkki 2"/>
          <p:cNvSpPr>
            <a:spLocks noGrp="1"/>
          </p:cNvSpPr>
          <p:nvPr>
            <p:ph sz="half" idx="1"/>
          </p:nvPr>
        </p:nvSpPr>
        <p:spPr>
          <a:xfrm>
            <a:off x="792122" y="2331740"/>
            <a:ext cx="5092659" cy="3459460"/>
          </a:xfrm>
          <a:prstGeom prst="rect">
            <a:avLst/>
          </a:prstGeom>
        </p:spPr>
        <p:txBody>
          <a:bodyPr>
            <a:normAutofit/>
          </a:bodyPr>
          <a:lstStyle>
            <a:lvl1pPr>
              <a:defRPr sz="2200">
                <a:solidFill>
                  <a:schemeClr val="tx2"/>
                </a:solidFill>
              </a:defRPr>
            </a:lvl1pPr>
            <a:lvl2pPr>
              <a:defRPr sz="2000">
                <a:solidFill>
                  <a:schemeClr val="tx2"/>
                </a:solidFill>
              </a:defRPr>
            </a:lvl2pPr>
            <a:lvl3pPr marL="1200150" indent="-285750">
              <a:buFont typeface="Arial" panose="020B0604020202020204" pitchFamily="34" charset="0"/>
              <a:buChar cha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Alaotsikko 2">
            <a:extLst>
              <a:ext uri="{FF2B5EF4-FFF2-40B4-BE49-F238E27FC236}">
                <a16:creationId xmlns:a16="http://schemas.microsoft.com/office/drawing/2014/main" id="{D3B85546-B3F2-7241-A601-16265374137C}"/>
              </a:ext>
            </a:extLst>
          </p:cNvPr>
          <p:cNvSpPr>
            <a:spLocks noGrp="1"/>
          </p:cNvSpPr>
          <p:nvPr>
            <p:ph type="subTitle" idx="13"/>
          </p:nvPr>
        </p:nvSpPr>
        <p:spPr>
          <a:xfrm>
            <a:off x="803055" y="1611660"/>
            <a:ext cx="104999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Otsikko 1">
            <a:extLst>
              <a:ext uri="{FF2B5EF4-FFF2-40B4-BE49-F238E27FC236}">
                <a16:creationId xmlns:a16="http://schemas.microsoft.com/office/drawing/2014/main" id="{50BF326E-66F7-3748-B519-45FEFCD2DEF0}"/>
              </a:ext>
            </a:extLst>
          </p:cNvPr>
          <p:cNvSpPr>
            <a:spLocks noGrp="1"/>
          </p:cNvSpPr>
          <p:nvPr>
            <p:ph type="ctrTitle"/>
          </p:nvPr>
        </p:nvSpPr>
        <p:spPr>
          <a:xfrm>
            <a:off x="803055" y="759921"/>
            <a:ext cx="104999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7" name="Päivämäärän paikkamerkki 3">
            <a:extLst>
              <a:ext uri="{FF2B5EF4-FFF2-40B4-BE49-F238E27FC236}">
                <a16:creationId xmlns:a16="http://schemas.microsoft.com/office/drawing/2014/main" id="{E0F015C5-516E-6B40-9FBA-B8C6F1D6D585}"/>
              </a:ext>
            </a:extLst>
          </p:cNvPr>
          <p:cNvSpPr>
            <a:spLocks noGrp="1"/>
          </p:cNvSpPr>
          <p:nvPr>
            <p:ph type="dt" sz="half" idx="14"/>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8" name="Alatunnisteen paikkamerkki 4">
            <a:extLst>
              <a:ext uri="{FF2B5EF4-FFF2-40B4-BE49-F238E27FC236}">
                <a16:creationId xmlns:a16="http://schemas.microsoft.com/office/drawing/2014/main" id="{4F144793-6417-3A42-AEF0-3E329877F92D}"/>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827232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uva/kaaviodia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95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opetusdia valkoinen">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10948E7E-E4CB-E34E-8863-0DD568F778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44" y="4980104"/>
            <a:ext cx="5391520" cy="683967"/>
          </a:xfrm>
          <a:prstGeom prst="rect">
            <a:avLst/>
          </a:prstGeom>
        </p:spPr>
      </p:pic>
    </p:spTree>
    <p:extLst>
      <p:ext uri="{BB962C8B-B14F-4D97-AF65-F5344CB8AC3E}">
        <p14:creationId xmlns:p14="http://schemas.microsoft.com/office/powerpoint/2010/main" val="4079737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 ja sisältödia sininen">
    <p:spTree>
      <p:nvGrpSpPr>
        <p:cNvPr id="1" name=""/>
        <p:cNvGrpSpPr/>
        <p:nvPr/>
      </p:nvGrpSpPr>
      <p:grpSpPr>
        <a:xfrm>
          <a:off x="0" y="0"/>
          <a:ext cx="0" cy="0"/>
          <a:chOff x="0" y="0"/>
          <a:chExt cx="0" cy="0"/>
        </a:xfrm>
      </p:grpSpPr>
      <p:sp>
        <p:nvSpPr>
          <p:cNvPr id="10" name="Alatunnisteen paikkamerkki 4"/>
          <p:cNvSpPr>
            <a:spLocks noGrp="1"/>
          </p:cNvSpPr>
          <p:nvPr>
            <p:ph type="ftr" sz="quarter" idx="3"/>
          </p:nvPr>
        </p:nvSpPr>
        <p:spPr>
          <a:xfrm>
            <a:off x="2169244"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9" name="Päivämäärän paikkamerkki 3"/>
          <p:cNvSpPr>
            <a:spLocks noGrp="1"/>
          </p:cNvSpPr>
          <p:nvPr>
            <p:ph type="dt" sz="half" idx="2"/>
          </p:nvPr>
        </p:nvSpPr>
        <p:spPr>
          <a:xfrm>
            <a:off x="7152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11" name="Tekstin paikkamerkki 2"/>
          <p:cNvSpPr>
            <a:spLocks noGrp="1"/>
          </p:cNvSpPr>
          <p:nvPr>
            <p:ph type="body" idx="10"/>
          </p:nvPr>
        </p:nvSpPr>
        <p:spPr>
          <a:xfrm>
            <a:off x="719402" y="2556149"/>
            <a:ext cx="10705189" cy="3105099"/>
          </a:xfrm>
          <a:prstGeom prst="rect">
            <a:avLst/>
          </a:prstGeom>
        </p:spPr>
        <p:txBody>
          <a:bodyPr anchor="t">
            <a:normAutofit/>
          </a:bodyPr>
          <a:lstStyle>
            <a:lvl1pPr marL="285750" indent="-285750">
              <a:buFont typeface="Arial"/>
              <a:buChar char="•"/>
              <a:defRPr sz="2200">
                <a:solidFill>
                  <a:schemeClr val="bg1"/>
                </a:solidFill>
              </a:defRPr>
            </a:lvl1pPr>
            <a:lvl2pPr marL="742950" indent="-285750">
              <a:buFont typeface="Arial" panose="020B0604020202020204" pitchFamily="34" charset="0"/>
              <a:buChar char="•"/>
              <a:defRPr sz="2000">
                <a:solidFill>
                  <a:schemeClr val="bg1"/>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bg1"/>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bg1"/>
                </a:solidFill>
              </a:defRPr>
            </a:lvl4pPr>
            <a:lvl5pPr marL="1828800" inden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a:t>Muokkaa tekstin perustyylejä</a:t>
            </a:r>
          </a:p>
          <a:p>
            <a:pPr lvl="1"/>
            <a:r>
              <a:rPr lang="fi-FI" dirty="0"/>
              <a:t>Muokkaa tekstin perustyylejä</a:t>
            </a: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657350" marR="0" lvl="3"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828800" marR="0" lvl="4"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p:txBody>
      </p:sp>
      <p:sp>
        <p:nvSpPr>
          <p:cNvPr id="8" name="Alaotsikko 2"/>
          <p:cNvSpPr>
            <a:spLocks noGrp="1"/>
          </p:cNvSpPr>
          <p:nvPr>
            <p:ph type="subTitle" idx="1"/>
          </p:nvPr>
        </p:nvSpPr>
        <p:spPr>
          <a:xfrm>
            <a:off x="725355" y="1742976"/>
            <a:ext cx="10699044" cy="576064"/>
          </a:xfrm>
          <a:prstGeom prst="rect">
            <a:avLst/>
          </a:prstGeom>
        </p:spPr>
        <p:txBody>
          <a:bodyPr>
            <a:normAutofit/>
          </a:bodyPr>
          <a:lstStyle>
            <a:lvl1pPr marL="0" indent="0" algn="l">
              <a:buNone/>
              <a:defRPr sz="3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naps.</a:t>
            </a:r>
          </a:p>
        </p:txBody>
      </p:sp>
      <p:sp>
        <p:nvSpPr>
          <p:cNvPr id="7" name="Otsikko 1"/>
          <p:cNvSpPr>
            <a:spLocks noGrp="1"/>
          </p:cNvSpPr>
          <p:nvPr>
            <p:ph type="ctrTitle"/>
          </p:nvPr>
        </p:nvSpPr>
        <p:spPr>
          <a:xfrm>
            <a:off x="725355" y="878880"/>
            <a:ext cx="10699044" cy="864096"/>
          </a:xfrm>
          <a:prstGeom prst="rect">
            <a:avLst/>
          </a:prstGeom>
        </p:spPr>
        <p:txBody>
          <a:bodyPr>
            <a:normAutofit/>
          </a:bodyPr>
          <a:lstStyle>
            <a:lvl1pPr>
              <a:defRPr sz="5000" b="1">
                <a:solidFill>
                  <a:schemeClr val="bg1"/>
                </a:solidFill>
                <a:latin typeface="+mn-lt"/>
              </a:defRPr>
            </a:lvl1pPr>
          </a:lstStyle>
          <a:p>
            <a:r>
              <a:rPr lang="fi-FI" dirty="0"/>
              <a:t>Muokkaa perustyylejä naps.</a:t>
            </a:r>
          </a:p>
        </p:txBody>
      </p:sp>
    </p:spTree>
    <p:extLst>
      <p:ext uri="{BB962C8B-B14F-4D97-AF65-F5344CB8AC3E}">
        <p14:creationId xmlns:p14="http://schemas.microsoft.com/office/powerpoint/2010/main" val="2520809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dia sinine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DB01C81-6570-3E45-83E2-290FDFDD2B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50" y="4934383"/>
            <a:ext cx="5519057" cy="700147"/>
          </a:xfrm>
          <a:prstGeom prst="rect">
            <a:avLst/>
          </a:prstGeom>
        </p:spPr>
      </p:pic>
    </p:spTree>
    <p:extLst>
      <p:ext uri="{BB962C8B-B14F-4D97-AF65-F5344CB8AC3E}">
        <p14:creationId xmlns:p14="http://schemas.microsoft.com/office/powerpoint/2010/main" val="14638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gradFill flip="none" rotWithShape="1">
          <a:gsLst>
            <a:gs pos="0">
              <a:schemeClr val="tx1"/>
            </a:gs>
            <a:gs pos="40000">
              <a:schemeClr val="tx1"/>
            </a:gs>
            <a:gs pos="83000">
              <a:schemeClr val="accent1"/>
            </a:gs>
            <a:gs pos="99000">
              <a:schemeClr val="accent1"/>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8" name="Picture 3">
            <a:extLst>
              <a:ext uri="{FF2B5EF4-FFF2-40B4-BE49-F238E27FC236}">
                <a16:creationId xmlns:a16="http://schemas.microsoft.com/office/drawing/2014/main" id="{571F97DD-0BDA-774B-8B17-636487A9D7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Tree>
    <p:extLst>
      <p:ext uri="{BB962C8B-B14F-4D97-AF65-F5344CB8AC3E}">
        <p14:creationId xmlns:p14="http://schemas.microsoft.com/office/powerpoint/2010/main" val="379820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gradFill>
          <a:gsLst>
            <a:gs pos="0">
              <a:schemeClr val="tx1"/>
            </a:gs>
            <a:gs pos="41000">
              <a:schemeClr val="tx1"/>
            </a:gs>
            <a:gs pos="83000">
              <a:schemeClr val="accent1"/>
            </a:gs>
            <a:gs pos="99000">
              <a:schemeClr val="accent1"/>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9" name="Picture 3">
            <a:extLst>
              <a:ext uri="{FF2B5EF4-FFF2-40B4-BE49-F238E27FC236}">
                <a16:creationId xmlns:a16="http://schemas.microsoft.com/office/drawing/2014/main" id="{D8A8063F-7A17-E847-82FE-D6CC314F76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77010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5898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EC307230-6FA4-424E-BFCD-A7155CCA9A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368398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F9C661-85FC-2C46-B6C7-3C02B01416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717" r="11764" b="4599"/>
          <a:stretch/>
        </p:blipFill>
        <p:spPr>
          <a:xfrm>
            <a:off x="7982519" y="-1"/>
            <a:ext cx="4209482" cy="6858001"/>
          </a:xfrm>
          <a:prstGeom prst="rect">
            <a:avLst/>
          </a:prstGeom>
        </p:spPr>
      </p:pic>
      <p:sp>
        <p:nvSpPr>
          <p:cNvPr id="12" name="Title 1">
            <a:extLst>
              <a:ext uri="{FF2B5EF4-FFF2-40B4-BE49-F238E27FC236}">
                <a16:creationId xmlns:a16="http://schemas.microsoft.com/office/drawing/2014/main" id="{792E7A09-25E3-ED44-823F-AB6958F7A07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13" name="Alaotsikko 2">
            <a:extLst>
              <a:ext uri="{FF2B5EF4-FFF2-40B4-BE49-F238E27FC236}">
                <a16:creationId xmlns:a16="http://schemas.microsoft.com/office/drawing/2014/main" id="{E74052FB-1624-FE48-98E7-FEFB00A6C8BB}"/>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Tekstin paikkamerkki 2">
            <a:extLst>
              <a:ext uri="{FF2B5EF4-FFF2-40B4-BE49-F238E27FC236}">
                <a16:creationId xmlns:a16="http://schemas.microsoft.com/office/drawing/2014/main" id="{90E19B32-2364-234E-A420-95315E246963}"/>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15" name="Picture 14">
            <a:extLst>
              <a:ext uri="{FF2B5EF4-FFF2-40B4-BE49-F238E27FC236}">
                <a16:creationId xmlns:a16="http://schemas.microsoft.com/office/drawing/2014/main" id="{EFE23272-400E-5F44-AF29-8062EEE4190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325732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gradFill flip="none" rotWithShape="1">
          <a:gsLst>
            <a:gs pos="0">
              <a:schemeClr val="tx1"/>
            </a:gs>
            <a:gs pos="37000">
              <a:schemeClr val="tx1"/>
            </a:gs>
            <a:gs pos="83000">
              <a:schemeClr val="accent3"/>
            </a:gs>
            <a:gs pos="99000">
              <a:schemeClr val="accent3"/>
            </a:gs>
          </a:gsLst>
          <a:lin ang="270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AD52F-2AB4-7C43-A9BD-390EF63312A2}"/>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7" name="Alaotsikko 2">
            <a:extLst>
              <a:ext uri="{FF2B5EF4-FFF2-40B4-BE49-F238E27FC236}">
                <a16:creationId xmlns:a16="http://schemas.microsoft.com/office/drawing/2014/main" id="{8F968CFA-EDB4-EE4E-A52B-C136D1AC71A5}"/>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6" name="Picture 3">
            <a:extLst>
              <a:ext uri="{FF2B5EF4-FFF2-40B4-BE49-F238E27FC236}">
                <a16:creationId xmlns:a16="http://schemas.microsoft.com/office/drawing/2014/main" id="{B80BB0DA-8924-BD4F-8DA9-86C5DE159F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
        <p:nvSpPr>
          <p:cNvPr id="8" name="Tekstin paikkamerkki 2">
            <a:extLst>
              <a:ext uri="{FF2B5EF4-FFF2-40B4-BE49-F238E27FC236}">
                <a16:creationId xmlns:a16="http://schemas.microsoft.com/office/drawing/2014/main" id="{143FF6FB-AD0E-7D47-B01F-AE492FB32267}"/>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231982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gradFill>
          <a:gsLst>
            <a:gs pos="0">
              <a:schemeClr val="tx1"/>
            </a:gs>
            <a:gs pos="41000">
              <a:schemeClr val="tx1"/>
            </a:gs>
            <a:gs pos="83000">
              <a:schemeClr val="accent3"/>
            </a:gs>
            <a:gs pos="99000">
              <a:schemeClr val="accent3"/>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152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F01650AF-5566-7C4B-8FD1-C7AB19C63B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410257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9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a:extLst>
              <a:ext uri="{FF2B5EF4-FFF2-40B4-BE49-F238E27FC236}">
                <a16:creationId xmlns:a16="http://schemas.microsoft.com/office/drawing/2014/main" id="{DCA86940-471A-214E-A720-28BB258C97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08481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sältödia 1">
    <p:spTree>
      <p:nvGrpSpPr>
        <p:cNvPr id="1" name=""/>
        <p:cNvGrpSpPr/>
        <p:nvPr/>
      </p:nvGrpSpPr>
      <p:grpSpPr>
        <a:xfrm>
          <a:off x="0" y="0"/>
          <a:ext cx="0" cy="0"/>
          <a:chOff x="0" y="0"/>
          <a:chExt cx="0" cy="0"/>
        </a:xfrm>
      </p:grpSpPr>
      <p:sp>
        <p:nvSpPr>
          <p:cNvPr id="11" name="Tekstin paikkamerkki 2"/>
          <p:cNvSpPr>
            <a:spLocks noGrp="1"/>
          </p:cNvSpPr>
          <p:nvPr>
            <p:ph type="body" idx="10"/>
          </p:nvPr>
        </p:nvSpPr>
        <p:spPr>
          <a:xfrm>
            <a:off x="803055" y="2471099"/>
            <a:ext cx="10512645" cy="3294701"/>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Alaotsikko 2"/>
          <p:cNvSpPr>
            <a:spLocks noGrp="1"/>
          </p:cNvSpPr>
          <p:nvPr>
            <p:ph type="subTitle" idx="1"/>
          </p:nvPr>
        </p:nvSpPr>
        <p:spPr>
          <a:xfrm>
            <a:off x="803055" y="15862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9" name="Otsikko 1"/>
          <p:cNvSpPr>
            <a:spLocks noGrp="1"/>
          </p:cNvSpPr>
          <p:nvPr>
            <p:ph type="ctrTitle"/>
          </p:nvPr>
        </p:nvSpPr>
        <p:spPr>
          <a:xfrm>
            <a:off x="803055" y="7345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2" name="Päivämäärän paikkamerkki 3">
            <a:extLst>
              <a:ext uri="{FF2B5EF4-FFF2-40B4-BE49-F238E27FC236}">
                <a16:creationId xmlns:a16="http://schemas.microsoft.com/office/drawing/2014/main" id="{283D7883-CE26-A84C-8BC9-C8CCFC3F0ADB}"/>
              </a:ext>
            </a:extLst>
          </p:cNvPr>
          <p:cNvSpPr>
            <a:spLocks noGrp="1"/>
          </p:cNvSpPr>
          <p:nvPr>
            <p:ph type="dt" sz="half" idx="2"/>
          </p:nvPr>
        </p:nvSpPr>
        <p:spPr>
          <a:xfrm>
            <a:off x="7903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3" name="Alatunnisteen paikkamerkki 4">
            <a:extLst>
              <a:ext uri="{FF2B5EF4-FFF2-40B4-BE49-F238E27FC236}">
                <a16:creationId xmlns:a16="http://schemas.microsoft.com/office/drawing/2014/main" id="{CA4EC108-BA92-6442-8755-E117D714B597}"/>
              </a:ext>
            </a:extLst>
          </p:cNvPr>
          <p:cNvSpPr>
            <a:spLocks noGrp="1"/>
          </p:cNvSpPr>
          <p:nvPr>
            <p:ph type="ftr" sz="quarter" idx="3"/>
          </p:nvPr>
        </p:nvSpPr>
        <p:spPr>
          <a:xfrm>
            <a:off x="23163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7461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äivämäärän paikkamerkki 3"/>
          <p:cNvSpPr>
            <a:spLocks noGrp="1"/>
          </p:cNvSpPr>
          <p:nvPr>
            <p:ph type="dt" sz="half" idx="2"/>
          </p:nvPr>
        </p:nvSpPr>
        <p:spPr>
          <a:xfrm>
            <a:off x="816901"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p:cNvSpPr>
            <a:spLocks noGrp="1"/>
          </p:cNvSpPr>
          <p:nvPr>
            <p:ph type="ftr" sz="quarter" idx="3"/>
          </p:nvPr>
        </p:nvSpPr>
        <p:spPr>
          <a:xfrm>
            <a:off x="2342861"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11"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579100" y="6005452"/>
            <a:ext cx="1273047" cy="636524"/>
          </a:xfrm>
          <a:prstGeom prst="rect">
            <a:avLst/>
          </a:prstGeom>
        </p:spPr>
      </p:pic>
    </p:spTree>
    <p:extLst>
      <p:ext uri="{BB962C8B-B14F-4D97-AF65-F5344CB8AC3E}">
        <p14:creationId xmlns:p14="http://schemas.microsoft.com/office/powerpoint/2010/main" val="1923229604"/>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72" r:id="rId3"/>
    <p:sldLayoutId id="2147483669" r:id="rId4"/>
    <p:sldLayoutId id="2147483679" r:id="rId5"/>
    <p:sldLayoutId id="2147483671" r:id="rId6"/>
    <p:sldLayoutId id="2147483673" r:id="rId7"/>
    <p:sldLayoutId id="2147483677" r:id="rId8"/>
    <p:sldLayoutId id="2147483650" r:id="rId9"/>
    <p:sldLayoutId id="2147483655" r:id="rId10"/>
    <p:sldLayoutId id="2147483656" r:id="rId11"/>
    <p:sldLayoutId id="2147483658" r:id="rId12"/>
    <p:sldLayoutId id="2147483664" r:id="rId13"/>
    <p:sldLayoutId id="2147483663" r:id="rId14"/>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Alatunnisteen paikkamerkki 4"/>
          <p:cNvSpPr>
            <a:spLocks noGrp="1"/>
          </p:cNvSpPr>
          <p:nvPr>
            <p:ph type="ftr" sz="quarter" idx="3"/>
          </p:nvPr>
        </p:nvSpPr>
        <p:spPr>
          <a:xfrm>
            <a:off x="2253952"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7" name="Päivämäärän paikkamerkki 3"/>
          <p:cNvSpPr>
            <a:spLocks noGrp="1"/>
          </p:cNvSpPr>
          <p:nvPr>
            <p:ph type="dt" sz="half" idx="2"/>
          </p:nvPr>
        </p:nvSpPr>
        <p:spPr>
          <a:xfrm>
            <a:off x="7279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pic>
        <p:nvPicPr>
          <p:cNvPr id="6" name="Picture 3">
            <a:extLst>
              <a:ext uri="{FF2B5EF4-FFF2-40B4-BE49-F238E27FC236}">
                <a16:creationId xmlns:a16="http://schemas.microsoft.com/office/drawing/2014/main" id="{D23D67F7-17C9-DF4B-B0AB-2240EFA39E6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96526" y="5883215"/>
            <a:ext cx="1517521" cy="758760"/>
          </a:xfrm>
          <a:prstGeom prst="rect">
            <a:avLst/>
          </a:prstGeom>
        </p:spPr>
      </p:pic>
    </p:spTree>
    <p:extLst>
      <p:ext uri="{BB962C8B-B14F-4D97-AF65-F5344CB8AC3E}">
        <p14:creationId xmlns:p14="http://schemas.microsoft.com/office/powerpoint/2010/main" val="1230124479"/>
      </p:ext>
    </p:extLst>
  </p:cSld>
  <p:clrMap bg1="lt1" tx1="dk1" bg2="lt2" tx2="dk2" accent1="accent1" accent2="accent2" accent3="accent3" accent4="accent4" accent5="accent5" accent6="accent6" hlink="hlink" folHlink="folHlink"/>
  <p:sldLayoutIdLst>
    <p:sldLayoutId id="2147483666" r:id="rId1"/>
    <p:sldLayoutId id="2147483667" r:id="rId2"/>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thl.fi/fi/web/lastensuojelun-kasikirja/tyoprosessi/lastensuojeluilmoitus-ja-lastensuojeluasian-vireilletulo/lastensuojeluilmoitu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47EC3EB8-8F2A-3244-97E9-C5A7C6DACBF6}"/>
              </a:ext>
            </a:extLst>
          </p:cNvPr>
          <p:cNvSpPr>
            <a:spLocks noGrp="1"/>
          </p:cNvSpPr>
          <p:nvPr>
            <p:ph type="title"/>
          </p:nvPr>
        </p:nvSpPr>
        <p:spPr>
          <a:xfrm>
            <a:off x="1210574" y="1485900"/>
            <a:ext cx="9520686" cy="1864473"/>
          </a:xfrm>
        </p:spPr>
        <p:txBody>
          <a:bodyPr>
            <a:normAutofit fontScale="90000"/>
          </a:bodyPr>
          <a:lstStyle/>
          <a:p>
            <a:r>
              <a:rPr lang="fi-FI" sz="4400" dirty="0"/>
              <a:t>Monialainen yhteistyö lapsen mielenterveyden tukena 4.4.-31.5.22,</a:t>
            </a:r>
            <a:br>
              <a:rPr lang="fi-FI" sz="4400" dirty="0"/>
            </a:br>
            <a:r>
              <a:rPr lang="fi-FI" sz="4400" dirty="0"/>
              <a:t>2 op</a:t>
            </a:r>
          </a:p>
        </p:txBody>
      </p:sp>
      <p:sp>
        <p:nvSpPr>
          <p:cNvPr id="20" name="Subtitle 19">
            <a:extLst>
              <a:ext uri="{FF2B5EF4-FFF2-40B4-BE49-F238E27FC236}">
                <a16:creationId xmlns:a16="http://schemas.microsoft.com/office/drawing/2014/main" id="{F4553363-EEDF-D74D-9053-B362C8B5C6AF}"/>
              </a:ext>
            </a:extLst>
          </p:cNvPr>
          <p:cNvSpPr>
            <a:spLocks noGrp="1"/>
          </p:cNvSpPr>
          <p:nvPr>
            <p:ph type="subTitle" idx="1"/>
          </p:nvPr>
        </p:nvSpPr>
        <p:spPr>
          <a:xfrm>
            <a:off x="1210574" y="3350373"/>
            <a:ext cx="9520686" cy="648072"/>
          </a:xfrm>
        </p:spPr>
        <p:txBody>
          <a:bodyPr>
            <a:normAutofit fontScale="70000" lnSpcReduction="20000"/>
          </a:bodyPr>
          <a:lstStyle/>
          <a:p>
            <a:r>
              <a:rPr lang="fi-FI" b="0" i="0" dirty="0">
                <a:effectLst/>
                <a:latin typeface="OpenSans"/>
              </a:rPr>
              <a:t>Mielenterveysosaaminen ja kiusaamisväkivallan ehkäisy varhaiskasvatuksessa ja kouluissa</a:t>
            </a:r>
            <a:endParaRPr lang="fi-FI" dirty="0"/>
          </a:p>
        </p:txBody>
      </p:sp>
      <p:sp>
        <p:nvSpPr>
          <p:cNvPr id="24" name="Text Placeholder 23">
            <a:extLst>
              <a:ext uri="{FF2B5EF4-FFF2-40B4-BE49-F238E27FC236}">
                <a16:creationId xmlns:a16="http://schemas.microsoft.com/office/drawing/2014/main" id="{6E3E0113-B3B3-794E-8224-670DA8522AE8}"/>
              </a:ext>
            </a:extLst>
          </p:cNvPr>
          <p:cNvSpPr>
            <a:spLocks noGrp="1"/>
          </p:cNvSpPr>
          <p:nvPr>
            <p:ph type="body" idx="10"/>
          </p:nvPr>
        </p:nvSpPr>
        <p:spPr>
          <a:xfrm>
            <a:off x="1335657" y="4517520"/>
            <a:ext cx="9520686" cy="854580"/>
          </a:xfrm>
        </p:spPr>
        <p:txBody>
          <a:bodyPr anchor="t">
            <a:normAutofit fontScale="92500" lnSpcReduction="10000"/>
          </a:bodyPr>
          <a:lstStyle/>
          <a:p>
            <a:pPr algn="l"/>
            <a:r>
              <a:rPr lang="fi-FI" sz="1800" b="0" i="0" dirty="0">
                <a:effectLst/>
                <a:latin typeface="OpenSans"/>
              </a:rPr>
              <a:t>Eija Kuisma, lehtori, </a:t>
            </a:r>
            <a:r>
              <a:rPr lang="fi-FI" sz="1800" b="0" i="0" dirty="0" err="1">
                <a:effectLst/>
                <a:latin typeface="OpenSans"/>
              </a:rPr>
              <a:t>TtM</a:t>
            </a:r>
            <a:r>
              <a:rPr lang="fi-FI" sz="1800" b="0" i="0" dirty="0">
                <a:effectLst/>
                <a:latin typeface="OpenSans"/>
              </a:rPr>
              <a:t>, </a:t>
            </a:r>
            <a:r>
              <a:rPr lang="fi-FI" sz="1800" b="0" i="0" dirty="0" err="1">
                <a:effectLst/>
                <a:latin typeface="OpenSans"/>
              </a:rPr>
              <a:t>NLPt</a:t>
            </a:r>
            <a:r>
              <a:rPr lang="fi-FI" sz="1800" b="0" i="0" dirty="0">
                <a:effectLst/>
                <a:latin typeface="OpenSans"/>
              </a:rPr>
              <a:t>-terapeutti, sh (</a:t>
            </a:r>
            <a:r>
              <a:rPr lang="fi-FI" sz="1800" b="0" i="0" dirty="0" err="1">
                <a:effectLst/>
                <a:latin typeface="OpenSans"/>
              </a:rPr>
              <a:t>psyk</a:t>
            </a:r>
            <a:r>
              <a:rPr lang="fi-FI" sz="1800" b="0" i="0" dirty="0">
                <a:effectLst/>
                <a:latin typeface="OpenSans"/>
              </a:rPr>
              <a:t>), Jyväskylän ammattikorkeakoulu, hyvinvointiyksikkö</a:t>
            </a:r>
          </a:p>
          <a:p>
            <a:pPr algn="l"/>
            <a:r>
              <a:rPr lang="fi-FI" sz="1800" b="0" i="0" dirty="0">
                <a:effectLst/>
                <a:latin typeface="OpenSans"/>
              </a:rPr>
              <a:t>Hannu Piispanen, lehtori, </a:t>
            </a:r>
            <a:r>
              <a:rPr lang="fi-FI" sz="1800" b="0" i="0" dirty="0" err="1">
                <a:effectLst/>
                <a:latin typeface="OpenSans"/>
              </a:rPr>
              <a:t>TtM</a:t>
            </a:r>
            <a:r>
              <a:rPr lang="fi-FI" sz="1800" b="0" i="0" dirty="0">
                <a:effectLst/>
                <a:latin typeface="OpenSans"/>
              </a:rPr>
              <a:t>, perhe- ja psykoterapeutti (ET), seksuaaliterapeutti, auktorisoitu seksuaalineuvoja (SSS), työnohjaaja (</a:t>
            </a:r>
            <a:r>
              <a:rPr lang="fi-FI" sz="1800" b="0" i="0" dirty="0" err="1">
                <a:effectLst/>
                <a:latin typeface="OpenSans"/>
              </a:rPr>
              <a:t>Story</a:t>
            </a:r>
            <a:r>
              <a:rPr lang="fi-FI" sz="1800" b="0" i="0" dirty="0">
                <a:effectLst/>
                <a:latin typeface="OpenSans"/>
              </a:rPr>
              <a:t>), sh (</a:t>
            </a:r>
            <a:r>
              <a:rPr lang="fi-FI" sz="1800" b="0" i="0" dirty="0" err="1">
                <a:effectLst/>
                <a:latin typeface="OpenSans"/>
              </a:rPr>
              <a:t>psyk</a:t>
            </a:r>
            <a:r>
              <a:rPr lang="fi-FI" sz="1800" b="0" i="0" dirty="0">
                <a:effectLst/>
                <a:latin typeface="OpenSans"/>
              </a:rPr>
              <a:t>), Jyväskylän ammattikorkeakoulu, hyvinvointiyksikkö</a:t>
            </a:r>
          </a:p>
          <a:p>
            <a:endParaRPr lang="fi-FI" dirty="0"/>
          </a:p>
        </p:txBody>
      </p:sp>
    </p:spTree>
    <p:extLst>
      <p:ext uri="{BB962C8B-B14F-4D97-AF65-F5344CB8AC3E}">
        <p14:creationId xmlns:p14="http://schemas.microsoft.com/office/powerpoint/2010/main" val="346826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66101" y="536396"/>
            <a:ext cx="10511286" cy="648072"/>
          </a:xfrm>
        </p:spPr>
        <p:txBody>
          <a:bodyPr/>
          <a:lstStyle/>
          <a:p>
            <a:r>
              <a:rPr lang="en-US" dirty="0"/>
              <a:t>2.   Huolen </a:t>
            </a:r>
            <a:r>
              <a:rPr lang="en-US" dirty="0" err="1"/>
              <a:t>herääminen</a:t>
            </a:r>
            <a:r>
              <a:rPr lang="en-US" dirty="0"/>
              <a:t> - </a:t>
            </a:r>
            <a:r>
              <a:rPr lang="en-US" dirty="0" err="1"/>
              <a:t>huolen</a:t>
            </a:r>
            <a:r>
              <a:rPr lang="en-US" dirty="0"/>
              <a:t> </a:t>
            </a:r>
            <a:r>
              <a:rPr lang="en-US" dirty="0" err="1"/>
              <a:t>vyöhykkeet</a:t>
            </a:r>
            <a:endParaRPr lang="en-US" dirty="0"/>
          </a:p>
        </p:txBody>
      </p:sp>
      <p:graphicFrame>
        <p:nvGraphicFramePr>
          <p:cNvPr id="5" name="Taulukko 4">
            <a:extLst>
              <a:ext uri="{FF2B5EF4-FFF2-40B4-BE49-F238E27FC236}">
                <a16:creationId xmlns:a16="http://schemas.microsoft.com/office/drawing/2014/main" id="{F1E48FA0-4516-ADFE-0D43-0F17DB9CD3BD}"/>
              </a:ext>
            </a:extLst>
          </p:cNvPr>
          <p:cNvGraphicFramePr>
            <a:graphicFrameLocks noGrp="1"/>
          </p:cNvGraphicFramePr>
          <p:nvPr>
            <p:extLst>
              <p:ext uri="{D42A27DB-BD31-4B8C-83A1-F6EECF244321}">
                <p14:modId xmlns:p14="http://schemas.microsoft.com/office/powerpoint/2010/main" val="1247286195"/>
              </p:ext>
            </p:extLst>
          </p:nvPr>
        </p:nvGraphicFramePr>
        <p:xfrm>
          <a:off x="5723143" y="2400055"/>
          <a:ext cx="5875821" cy="429288"/>
        </p:xfrm>
        <a:graphic>
          <a:graphicData uri="http://schemas.openxmlformats.org/drawingml/2006/table">
            <a:tbl>
              <a:tblPr firstRow="1" firstCol="1" bandRow="1">
                <a:tableStyleId>{5C22544A-7EE6-4342-B048-85BDC9FD1C3A}</a:tableStyleId>
              </a:tblPr>
              <a:tblGrid>
                <a:gridCol w="844537">
                  <a:extLst>
                    <a:ext uri="{9D8B030D-6E8A-4147-A177-3AD203B41FA5}">
                      <a16:colId xmlns:a16="http://schemas.microsoft.com/office/drawing/2014/main" val="247255030"/>
                    </a:ext>
                  </a:extLst>
                </a:gridCol>
                <a:gridCol w="1733996">
                  <a:extLst>
                    <a:ext uri="{9D8B030D-6E8A-4147-A177-3AD203B41FA5}">
                      <a16:colId xmlns:a16="http://schemas.microsoft.com/office/drawing/2014/main" val="1479992940"/>
                    </a:ext>
                  </a:extLst>
                </a:gridCol>
                <a:gridCol w="1635167">
                  <a:extLst>
                    <a:ext uri="{9D8B030D-6E8A-4147-A177-3AD203B41FA5}">
                      <a16:colId xmlns:a16="http://schemas.microsoft.com/office/drawing/2014/main" val="3216504319"/>
                    </a:ext>
                  </a:extLst>
                </a:gridCol>
                <a:gridCol w="1662121">
                  <a:extLst>
                    <a:ext uri="{9D8B030D-6E8A-4147-A177-3AD203B41FA5}">
                      <a16:colId xmlns:a16="http://schemas.microsoft.com/office/drawing/2014/main" val="2280777328"/>
                    </a:ext>
                  </a:extLst>
                </a:gridCol>
              </a:tblGrid>
              <a:tr h="429288">
                <a:tc>
                  <a:txBody>
                    <a:bodyPr/>
                    <a:lstStyle/>
                    <a:p>
                      <a:pPr algn="ctr"/>
                      <a:r>
                        <a:rPr lang="fi-FI" sz="1100" kern="150">
                          <a:effectLst/>
                        </a:rPr>
                        <a:t>EI HUOLTA</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100" kern="150" dirty="0">
                          <a:effectLst/>
                        </a:rPr>
                        <a:t>PIENI HUOLI</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100" kern="150">
                          <a:effectLst/>
                        </a:rPr>
                        <a:t>HUOLEN HARMAA VYÖHYKE</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100" kern="150" dirty="0">
                          <a:effectLst/>
                        </a:rPr>
                        <a:t>SUURI HUOLI</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extLst>
                  <a:ext uri="{0D108BD9-81ED-4DB2-BD59-A6C34878D82A}">
                    <a16:rowId xmlns:a16="http://schemas.microsoft.com/office/drawing/2014/main" val="57690066"/>
                  </a:ext>
                </a:extLst>
              </a:tr>
            </a:tbl>
          </a:graphicData>
        </a:graphic>
      </p:graphicFrame>
      <p:graphicFrame>
        <p:nvGraphicFramePr>
          <p:cNvPr id="6" name="Taulukko 5">
            <a:extLst>
              <a:ext uri="{FF2B5EF4-FFF2-40B4-BE49-F238E27FC236}">
                <a16:creationId xmlns:a16="http://schemas.microsoft.com/office/drawing/2014/main" id="{60D9FF50-BDEB-DE92-8D85-13789D09FF83}"/>
              </a:ext>
            </a:extLst>
          </p:cNvPr>
          <p:cNvGraphicFramePr>
            <a:graphicFrameLocks noGrp="1"/>
          </p:cNvGraphicFramePr>
          <p:nvPr>
            <p:extLst>
              <p:ext uri="{D42A27DB-BD31-4B8C-83A1-F6EECF244321}">
                <p14:modId xmlns:p14="http://schemas.microsoft.com/office/powerpoint/2010/main" val="985409358"/>
              </p:ext>
            </p:extLst>
          </p:nvPr>
        </p:nvGraphicFramePr>
        <p:xfrm>
          <a:off x="5723144" y="2753026"/>
          <a:ext cx="5875820" cy="1605177"/>
        </p:xfrm>
        <a:graphic>
          <a:graphicData uri="http://schemas.openxmlformats.org/drawingml/2006/table">
            <a:tbl>
              <a:tblPr firstRow="1" firstCol="1" bandRow="1">
                <a:tableStyleId>{5C22544A-7EE6-4342-B048-85BDC9FD1C3A}</a:tableStyleId>
              </a:tblPr>
              <a:tblGrid>
                <a:gridCol w="846348">
                  <a:extLst>
                    <a:ext uri="{9D8B030D-6E8A-4147-A177-3AD203B41FA5}">
                      <a16:colId xmlns:a16="http://schemas.microsoft.com/office/drawing/2014/main" val="3339964354"/>
                    </a:ext>
                  </a:extLst>
                </a:gridCol>
                <a:gridCol w="900371">
                  <a:extLst>
                    <a:ext uri="{9D8B030D-6E8A-4147-A177-3AD203B41FA5}">
                      <a16:colId xmlns:a16="http://schemas.microsoft.com/office/drawing/2014/main" val="3995519364"/>
                    </a:ext>
                  </a:extLst>
                </a:gridCol>
                <a:gridCol w="819337">
                  <a:extLst>
                    <a:ext uri="{9D8B030D-6E8A-4147-A177-3AD203B41FA5}">
                      <a16:colId xmlns:a16="http://schemas.microsoft.com/office/drawing/2014/main" val="2972541864"/>
                    </a:ext>
                  </a:extLst>
                </a:gridCol>
                <a:gridCol w="828341">
                  <a:extLst>
                    <a:ext uri="{9D8B030D-6E8A-4147-A177-3AD203B41FA5}">
                      <a16:colId xmlns:a16="http://schemas.microsoft.com/office/drawing/2014/main" val="2359260380"/>
                    </a:ext>
                  </a:extLst>
                </a:gridCol>
                <a:gridCol w="828341">
                  <a:extLst>
                    <a:ext uri="{9D8B030D-6E8A-4147-A177-3AD203B41FA5}">
                      <a16:colId xmlns:a16="http://schemas.microsoft.com/office/drawing/2014/main" val="3680708884"/>
                    </a:ext>
                  </a:extLst>
                </a:gridCol>
                <a:gridCol w="828341">
                  <a:extLst>
                    <a:ext uri="{9D8B030D-6E8A-4147-A177-3AD203B41FA5}">
                      <a16:colId xmlns:a16="http://schemas.microsoft.com/office/drawing/2014/main" val="1947791906"/>
                    </a:ext>
                  </a:extLst>
                </a:gridCol>
                <a:gridCol w="824741">
                  <a:extLst>
                    <a:ext uri="{9D8B030D-6E8A-4147-A177-3AD203B41FA5}">
                      <a16:colId xmlns:a16="http://schemas.microsoft.com/office/drawing/2014/main" val="2848270248"/>
                    </a:ext>
                  </a:extLst>
                </a:gridCol>
              </a:tblGrid>
              <a:tr h="285715">
                <a:tc>
                  <a:txBody>
                    <a:bodyPr/>
                    <a:lstStyle/>
                    <a:p>
                      <a:pPr algn="ctr"/>
                      <a:r>
                        <a:rPr lang="fi-FI" sz="1200" kern="150">
                          <a:effectLst/>
                        </a:rPr>
                        <a:t>1</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2</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3</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4</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5</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6</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7</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extLst>
                  <a:ext uri="{0D108BD9-81ED-4DB2-BD59-A6C34878D82A}">
                    <a16:rowId xmlns:a16="http://schemas.microsoft.com/office/drawing/2014/main" val="2571583022"/>
                  </a:ext>
                </a:extLst>
              </a:tr>
              <a:tr h="1319462">
                <a:tc>
                  <a:txBody>
                    <a:bodyPr/>
                    <a:lstStyle/>
                    <a:p>
                      <a:pPr algn="ctr"/>
                      <a:r>
                        <a:rPr lang="fi-FI" sz="1200" kern="150">
                          <a:effectLst/>
                        </a:rPr>
                        <a:t>Ei huolta lainkaan</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dirty="0">
                          <a:effectLst/>
                        </a:rPr>
                        <a:t>Pieni huoli tai ihmettely</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a:effectLst/>
                        </a:rPr>
                        <a:t>Huoli käynyt toistuvasti mielessä</a:t>
                      </a:r>
                      <a:endParaRPr lang="fi-FI" sz="1200" kern="15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dirty="0">
                          <a:effectLst/>
                        </a:rPr>
                        <a:t>Huoli</a:t>
                      </a:r>
                    </a:p>
                    <a:p>
                      <a:pPr algn="ctr"/>
                      <a:r>
                        <a:rPr lang="fi-FI" sz="1200" kern="150" dirty="0">
                          <a:effectLst/>
                        </a:rPr>
                        <a:t>kasvaa</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dirty="0">
                          <a:effectLst/>
                        </a:rPr>
                        <a:t>Huoli tuntuva</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dirty="0">
                          <a:effectLst/>
                        </a:rPr>
                        <a:t>Huolta paljon</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tc>
                  <a:txBody>
                    <a:bodyPr/>
                    <a:lstStyle/>
                    <a:p>
                      <a:pPr algn="ctr"/>
                      <a:r>
                        <a:rPr lang="fi-FI" sz="1200" kern="150" dirty="0">
                          <a:effectLst/>
                        </a:rPr>
                        <a:t>Erittäin</a:t>
                      </a:r>
                    </a:p>
                    <a:p>
                      <a:pPr algn="ctr"/>
                      <a:r>
                        <a:rPr lang="fi-FI" sz="1200" kern="150" dirty="0">
                          <a:effectLst/>
                        </a:rPr>
                        <a:t>suuri huoli</a:t>
                      </a:r>
                      <a:endParaRPr lang="fi-FI" sz="1200" kern="150" dirty="0">
                        <a:effectLst/>
                        <a:latin typeface="Liberation Serif"/>
                        <a:ea typeface="NSimSun" panose="02010609030101010101" pitchFamily="49" charset="-122"/>
                        <a:cs typeface="Arial" panose="020B0604020202020204" pitchFamily="34" charset="0"/>
                      </a:endParaRPr>
                    </a:p>
                  </a:txBody>
                  <a:tcPr marL="34925" marR="34925" marT="34925" marB="34925"/>
                </a:tc>
                <a:extLst>
                  <a:ext uri="{0D108BD9-81ED-4DB2-BD59-A6C34878D82A}">
                    <a16:rowId xmlns:a16="http://schemas.microsoft.com/office/drawing/2014/main" val="867938446"/>
                  </a:ext>
                </a:extLst>
              </a:tr>
            </a:tbl>
          </a:graphicData>
        </a:graphic>
      </p:graphicFrame>
      <p:sp>
        <p:nvSpPr>
          <p:cNvPr id="7" name="Rectangle 2">
            <a:extLst>
              <a:ext uri="{FF2B5EF4-FFF2-40B4-BE49-F238E27FC236}">
                <a16:creationId xmlns:a16="http://schemas.microsoft.com/office/drawing/2014/main" id="{87857ED1-D3A9-FB96-5A01-BCE77EECECEE}"/>
              </a:ext>
            </a:extLst>
          </p:cNvPr>
          <p:cNvSpPr>
            <a:spLocks noGrp="1" noChangeArrowheads="1"/>
          </p:cNvSpPr>
          <p:nvPr>
            <p:ph type="body" idx="12"/>
          </p:nvPr>
        </p:nvSpPr>
        <p:spPr bwMode="auto">
          <a:xfrm>
            <a:off x="417342" y="1532162"/>
            <a:ext cx="4974183" cy="446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fi-FI" sz="1600" b="1" u="sng" dirty="0"/>
              <a:t>Esimerkkejä huolenaiheista</a:t>
            </a:r>
          </a:p>
          <a:p>
            <a:pPr marL="0" indent="0">
              <a:buNone/>
            </a:pPr>
            <a:r>
              <a:rPr lang="fi-FI" sz="1600" dirty="0"/>
              <a:t>• Epäasianmukainen pukeutuminen ( 2-3 )</a:t>
            </a:r>
          </a:p>
          <a:p>
            <a:pPr marL="0" indent="0">
              <a:buNone/>
            </a:pPr>
            <a:r>
              <a:rPr lang="fi-FI" sz="1600" dirty="0"/>
              <a:t>• Puutteellinen hygienia ( 2-3 )</a:t>
            </a:r>
          </a:p>
          <a:p>
            <a:pPr marL="0" indent="0">
              <a:buNone/>
            </a:pPr>
            <a:r>
              <a:rPr lang="fi-FI" sz="1600" dirty="0"/>
              <a:t>• Nälkäisyys sekä terveydelle haitallinen ylipaino ( 2-3 )</a:t>
            </a:r>
          </a:p>
          <a:p>
            <a:pPr marL="0" indent="0">
              <a:buNone/>
            </a:pPr>
            <a:r>
              <a:rPr lang="fi-FI" sz="1600" dirty="0"/>
              <a:t>• Muutokset käyttäytymisessä ( 2-3 )</a:t>
            </a:r>
          </a:p>
          <a:p>
            <a:pPr marL="0" indent="0">
              <a:buNone/>
            </a:pPr>
            <a:r>
              <a:rPr lang="fi-FI" sz="1600" dirty="0"/>
              <a:t>• Selittämättömät poissaolot ( 2-3 )</a:t>
            </a:r>
          </a:p>
          <a:p>
            <a:pPr marL="0" indent="0">
              <a:buNone/>
            </a:pPr>
            <a:r>
              <a:rPr lang="fi-FI" sz="1600" dirty="0"/>
              <a:t>• Liiallinen vastuunkanto ikätasoon nähden ( 4-5 )</a:t>
            </a:r>
          </a:p>
          <a:p>
            <a:pPr marL="0" indent="0">
              <a:buNone/>
            </a:pPr>
            <a:r>
              <a:rPr lang="fi-FI" sz="1600" dirty="0"/>
              <a:t>• Käytösongelmat, itsetuhoinen käytös ( 6-7 )</a:t>
            </a:r>
          </a:p>
          <a:p>
            <a:pPr marL="0" indent="0">
              <a:buNone/>
            </a:pPr>
            <a:r>
              <a:rPr lang="fi-FI" sz="1600" dirty="0"/>
              <a:t>• Lapseen kohdistuva väkivalta, perheväkivalta ( 6-7 )</a:t>
            </a:r>
          </a:p>
          <a:p>
            <a:pPr marL="0" indent="0">
              <a:buNone/>
            </a:pPr>
            <a:r>
              <a:rPr lang="fi-FI" sz="1600" dirty="0"/>
              <a:t>• Jatkuva koulunkäynnin laiminlyöminen ( 6-7 )</a:t>
            </a:r>
          </a:p>
          <a:p>
            <a:pPr marL="0" indent="0">
              <a:buNone/>
            </a:pPr>
            <a:r>
              <a:rPr lang="fi-FI" sz="1600" dirty="0"/>
              <a:t>• Vaikeudet kasvatustehtävät ja lapsen tarpeiden laiminlyöminen ( 6-7 )</a:t>
            </a:r>
          </a:p>
          <a:p>
            <a:pPr marL="0" indent="0">
              <a:buNone/>
            </a:pPr>
            <a:endParaRPr lang="fi-FI" dirty="0"/>
          </a:p>
        </p:txBody>
      </p:sp>
    </p:spTree>
    <p:extLst>
      <p:ext uri="{BB962C8B-B14F-4D97-AF65-F5344CB8AC3E}">
        <p14:creationId xmlns:p14="http://schemas.microsoft.com/office/powerpoint/2010/main" val="15293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722306"/>
            <a:ext cx="10511286" cy="648072"/>
          </a:xfrm>
        </p:spPr>
        <p:txBody>
          <a:bodyPr/>
          <a:lstStyle/>
          <a:p>
            <a:r>
              <a:rPr lang="en-US" dirty="0"/>
              <a:t>2.   Huolen </a:t>
            </a:r>
            <a:r>
              <a:rPr lang="en-US" dirty="0" err="1"/>
              <a:t>herääminen</a:t>
            </a:r>
            <a:r>
              <a:rPr lang="en-US" dirty="0"/>
              <a:t> </a:t>
            </a:r>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6101" y="1370378"/>
            <a:ext cx="10514802" cy="3617481"/>
          </a:xfrm>
        </p:spPr>
        <p:txBody>
          <a:bodyPr>
            <a:normAutofit/>
          </a:bodyPr>
          <a:lstStyle/>
          <a:p>
            <a:r>
              <a:rPr lang="fi-FI" dirty="0"/>
              <a:t>Luo luottamuksellinen ilmapiiri</a:t>
            </a:r>
          </a:p>
          <a:p>
            <a:r>
              <a:rPr lang="fi-FI" dirty="0"/>
              <a:t>Kerro huolestasi vanhemmalle mahdollisimman pian</a:t>
            </a:r>
          </a:p>
          <a:p>
            <a:r>
              <a:rPr lang="fi-FI" dirty="0"/>
              <a:t>Puhu aina huolesta, älä ongelmasta</a:t>
            </a:r>
          </a:p>
          <a:p>
            <a:r>
              <a:rPr lang="fi-FI" dirty="0"/>
              <a:t>Perustele huolesi konkreettisilla havainnoilla</a:t>
            </a:r>
          </a:p>
          <a:p>
            <a:r>
              <a:rPr lang="fi-FI" dirty="0"/>
              <a:t>Muista myös tuoda esille myönteisiä ja positiivisia asioita. Huomioi voimavarat</a:t>
            </a:r>
          </a:p>
          <a:p>
            <a:r>
              <a:rPr lang="fi-FI" dirty="0"/>
              <a:t>Älä jätä omaa huoltasi siihen, vaikka vanhempi ei jakaisikaan kanssasi samaa huolta, vaan toimi tilanteen vaatimalla tavalla</a:t>
            </a:r>
          </a:p>
          <a:p>
            <a:r>
              <a:rPr lang="fi-FI" dirty="0"/>
              <a:t>Huolen puheeksi ottamisen tavoitteena on huolen vähentyminen sekä tukitoimien mahdollistuminen sekä löytyminen tilanteeseen</a:t>
            </a:r>
            <a:endParaRPr lang="en-US" dirty="0"/>
          </a:p>
        </p:txBody>
      </p:sp>
    </p:spTree>
    <p:extLst>
      <p:ext uri="{BB962C8B-B14F-4D97-AF65-F5344CB8AC3E}">
        <p14:creationId xmlns:p14="http://schemas.microsoft.com/office/powerpoint/2010/main" val="2667738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62500" lnSpcReduction="20000"/>
          </a:bodyPr>
          <a:lstStyle/>
          <a:p>
            <a:r>
              <a:rPr lang="fi-FI" dirty="0"/>
              <a:t>3.  Mitkä ovat oman työsi kannalta tärkeimmät lasten ja nuorten hyvinvoinnin ja mielenterveyden edistämistä ja hoitamista tukevat julkiset, yksityiset ja kolmannen sektorin palvelut? </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a:bodyPr>
          <a:lstStyle/>
          <a:p>
            <a:r>
              <a:rPr lang="fi-FI" dirty="0"/>
              <a:t>Varhaiskasvatuslaki velvoittaa kuntaa toimimaan monialaisessa yhteistyössä varhaiskasvatusta järjestäessään</a:t>
            </a:r>
          </a:p>
          <a:p>
            <a:r>
              <a:rPr lang="fi-FI" dirty="0"/>
              <a:t>Laadukas varhaiskasvatus edellyttää eri tahojen yhteistyötä</a:t>
            </a:r>
          </a:p>
          <a:p>
            <a:r>
              <a:rPr lang="fi-FI" dirty="0"/>
              <a:t>Varhaiskasvatuksen keskeisiä yhteistyökumppaneita ovat opetus-, sosiaali-, terveys-, kulttuuri- ja liikuntatoimi, yksityiset palveluntuottajat, seurakunnat, järjestöt, oppilaitokset ja sosiaalialan osaamiskeskukset, poliisi ja ravitsemus ja siivouspalvelut</a:t>
            </a:r>
          </a:p>
          <a:p>
            <a:r>
              <a:rPr lang="fi-FI" dirty="0"/>
              <a:t>Yhteistyön merkitys korostuu etenkin silloin, kun jollain yhteistyötaholla herää</a:t>
            </a:r>
          </a:p>
          <a:p>
            <a:r>
              <a:rPr lang="fi-FI" dirty="0"/>
              <a:t>huoli lapsen kehityksestä tai hyvinvoinnista tai kun lapsen tukea suunnitellaan ja</a:t>
            </a:r>
          </a:p>
          <a:p>
            <a:r>
              <a:rPr lang="fi-FI" dirty="0"/>
              <a:t>järjestetään</a:t>
            </a:r>
            <a:endParaRPr lang="en-US" dirty="0"/>
          </a:p>
        </p:txBody>
      </p:sp>
    </p:spTree>
    <p:extLst>
      <p:ext uri="{BB962C8B-B14F-4D97-AF65-F5344CB8AC3E}">
        <p14:creationId xmlns:p14="http://schemas.microsoft.com/office/powerpoint/2010/main" val="320606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62500" lnSpcReduction="20000"/>
          </a:bodyPr>
          <a:lstStyle/>
          <a:p>
            <a:r>
              <a:rPr lang="fi-FI" dirty="0"/>
              <a:t>3.  Mitkä ovat oman työsi kannalta tärkeimmät lasten ja nuorten hyvinvoinnin ja mielenterveyden edistämistä ja hoitamista tukevat julkiset, yksityiset ja kolmannen sektorin palvelut? </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lstStyle/>
          <a:p>
            <a:pPr marL="0" indent="0">
              <a:buNone/>
            </a:pPr>
            <a:endParaRPr lang="en-US" dirty="0"/>
          </a:p>
          <a:p>
            <a:r>
              <a:rPr lang="en-US" dirty="0" err="1"/>
              <a:t>Kunnissa</a:t>
            </a:r>
            <a:r>
              <a:rPr lang="en-US" dirty="0"/>
              <a:t> on </a:t>
            </a:r>
            <a:r>
              <a:rPr lang="en-US" dirty="0" err="1"/>
              <a:t>yleensä</a:t>
            </a:r>
            <a:r>
              <a:rPr lang="en-US" dirty="0"/>
              <a:t> </a:t>
            </a:r>
            <a:r>
              <a:rPr lang="en-US" dirty="0" err="1"/>
              <a:t>hyvinvointipalveluiden</a:t>
            </a:r>
            <a:r>
              <a:rPr lang="en-US" dirty="0"/>
              <a:t> </a:t>
            </a:r>
            <a:r>
              <a:rPr lang="en-US" dirty="0" err="1"/>
              <a:t>palvelukartta</a:t>
            </a:r>
            <a:r>
              <a:rPr lang="en-US" dirty="0"/>
              <a:t>. </a:t>
            </a:r>
          </a:p>
          <a:p>
            <a:r>
              <a:rPr lang="en-US" dirty="0" err="1"/>
              <a:t>Työpaikalle</a:t>
            </a:r>
            <a:r>
              <a:rPr lang="en-US" dirty="0"/>
              <a:t> </a:t>
            </a:r>
            <a:r>
              <a:rPr lang="en-US" dirty="0" err="1"/>
              <a:t>voi</a:t>
            </a:r>
            <a:r>
              <a:rPr lang="en-US" dirty="0"/>
              <a:t> </a:t>
            </a:r>
            <a:r>
              <a:rPr lang="en-US" dirty="0" err="1"/>
              <a:t>tehdä</a:t>
            </a:r>
            <a:r>
              <a:rPr lang="en-US" dirty="0"/>
              <a:t> </a:t>
            </a:r>
            <a:r>
              <a:rPr lang="en-US" dirty="0" err="1"/>
              <a:t>yksikön</a:t>
            </a:r>
            <a:r>
              <a:rPr lang="en-US" dirty="0"/>
              <a:t> </a:t>
            </a:r>
            <a:r>
              <a:rPr lang="en-US" dirty="0" err="1"/>
              <a:t>toiminnan</a:t>
            </a:r>
            <a:r>
              <a:rPr lang="en-US" dirty="0"/>
              <a:t> </a:t>
            </a:r>
            <a:r>
              <a:rPr lang="en-US" dirty="0" err="1"/>
              <a:t>keskeiset</a:t>
            </a:r>
            <a:r>
              <a:rPr lang="en-US" dirty="0"/>
              <a:t> </a:t>
            </a:r>
            <a:r>
              <a:rPr lang="en-US" dirty="0" err="1"/>
              <a:t>yhteistyötahot</a:t>
            </a:r>
            <a:r>
              <a:rPr lang="en-US" dirty="0"/>
              <a:t> </a:t>
            </a:r>
            <a:r>
              <a:rPr lang="en-US" dirty="0" err="1"/>
              <a:t>lasten</a:t>
            </a:r>
            <a:r>
              <a:rPr lang="en-US" dirty="0"/>
              <a:t> ja </a:t>
            </a:r>
            <a:r>
              <a:rPr lang="en-US" dirty="0" err="1"/>
              <a:t>nuorten</a:t>
            </a:r>
            <a:r>
              <a:rPr lang="en-US" dirty="0"/>
              <a:t> </a:t>
            </a:r>
            <a:r>
              <a:rPr lang="en-US" dirty="0" err="1"/>
              <a:t>palveluista</a:t>
            </a:r>
            <a:r>
              <a:rPr lang="en-US" dirty="0"/>
              <a:t> </a:t>
            </a:r>
            <a:r>
              <a:rPr lang="en-US" dirty="0" err="1"/>
              <a:t>yhteystietoineen</a:t>
            </a:r>
            <a:r>
              <a:rPr lang="en-US" dirty="0"/>
              <a:t> </a:t>
            </a:r>
            <a:r>
              <a:rPr lang="en-US" dirty="0" err="1"/>
              <a:t>helpottamaan</a:t>
            </a:r>
            <a:r>
              <a:rPr lang="en-US" dirty="0"/>
              <a:t> </a:t>
            </a:r>
            <a:r>
              <a:rPr lang="en-US" dirty="0" err="1"/>
              <a:t>yhteydenottoja</a:t>
            </a:r>
            <a:r>
              <a:rPr lang="en-US" dirty="0"/>
              <a:t>.</a:t>
            </a:r>
          </a:p>
          <a:p>
            <a:r>
              <a:rPr lang="en-US" dirty="0" err="1"/>
              <a:t>Mahdollisia</a:t>
            </a:r>
            <a:r>
              <a:rPr lang="en-US" dirty="0"/>
              <a:t> </a:t>
            </a:r>
            <a:r>
              <a:rPr lang="en-US" dirty="0" err="1"/>
              <a:t>yhteistyötahoja</a:t>
            </a:r>
            <a:r>
              <a:rPr lang="en-US" dirty="0"/>
              <a:t>: </a:t>
            </a:r>
            <a:r>
              <a:rPr lang="en-US" dirty="0" err="1"/>
              <a:t>Neuvolat</a:t>
            </a:r>
            <a:r>
              <a:rPr lang="en-US" dirty="0"/>
              <a:t>, </a:t>
            </a:r>
            <a:r>
              <a:rPr lang="en-US" dirty="0" err="1"/>
              <a:t>mielenterveys</a:t>
            </a:r>
            <a:r>
              <a:rPr lang="en-US" dirty="0"/>
              <a:t>- ja </a:t>
            </a:r>
            <a:r>
              <a:rPr lang="en-US" dirty="0" err="1"/>
              <a:t>perheneuvolapalvelut</a:t>
            </a:r>
            <a:r>
              <a:rPr lang="en-US" dirty="0"/>
              <a:t>, </a:t>
            </a:r>
            <a:r>
              <a:rPr lang="en-US" dirty="0" err="1"/>
              <a:t>lapsiperheiden</a:t>
            </a:r>
            <a:r>
              <a:rPr lang="en-US" dirty="0"/>
              <a:t> </a:t>
            </a:r>
            <a:r>
              <a:rPr lang="en-US" dirty="0" err="1"/>
              <a:t>kotipalvelu</a:t>
            </a:r>
            <a:r>
              <a:rPr lang="en-US" dirty="0"/>
              <a:t>, </a:t>
            </a:r>
            <a:r>
              <a:rPr lang="en-US" dirty="0" err="1"/>
              <a:t>sosiaalipalvelut</a:t>
            </a:r>
            <a:r>
              <a:rPr lang="en-US" dirty="0"/>
              <a:t>, </a:t>
            </a:r>
            <a:r>
              <a:rPr lang="en-US" dirty="0" err="1"/>
              <a:t>lastensuojelu</a:t>
            </a:r>
            <a:r>
              <a:rPr lang="en-US" dirty="0"/>
              <a:t>, </a:t>
            </a:r>
            <a:r>
              <a:rPr lang="en-US" dirty="0" err="1"/>
              <a:t>arjen</a:t>
            </a:r>
            <a:r>
              <a:rPr lang="en-US" dirty="0"/>
              <a:t> </a:t>
            </a:r>
            <a:r>
              <a:rPr lang="en-US" dirty="0" err="1"/>
              <a:t>tuen</a:t>
            </a:r>
            <a:r>
              <a:rPr lang="en-US" dirty="0"/>
              <a:t> </a:t>
            </a:r>
            <a:r>
              <a:rPr lang="en-US" dirty="0" err="1"/>
              <a:t>palvelut</a:t>
            </a:r>
            <a:r>
              <a:rPr lang="en-US" dirty="0"/>
              <a:t>, </a:t>
            </a:r>
            <a:r>
              <a:rPr lang="en-US" dirty="0" err="1"/>
              <a:t>lasten</a:t>
            </a:r>
            <a:r>
              <a:rPr lang="en-US" dirty="0"/>
              <a:t> </a:t>
            </a:r>
            <a:r>
              <a:rPr lang="en-US" dirty="0" err="1"/>
              <a:t>kuntoutusryhmä</a:t>
            </a:r>
            <a:r>
              <a:rPr lang="en-US" dirty="0"/>
              <a:t>, </a:t>
            </a:r>
            <a:r>
              <a:rPr lang="en-US" dirty="0" err="1"/>
              <a:t>vammaispalvelu</a:t>
            </a:r>
            <a:r>
              <a:rPr lang="en-US" dirty="0"/>
              <a:t>, </a:t>
            </a:r>
            <a:r>
              <a:rPr lang="en-US" dirty="0" err="1"/>
              <a:t>keskussairaala</a:t>
            </a:r>
            <a:r>
              <a:rPr lang="en-US" dirty="0"/>
              <a:t>, MLL </a:t>
            </a:r>
            <a:r>
              <a:rPr lang="en-US" dirty="0" err="1"/>
              <a:t>palvelut</a:t>
            </a:r>
            <a:r>
              <a:rPr lang="en-US" dirty="0"/>
              <a:t>, </a:t>
            </a:r>
            <a:r>
              <a:rPr lang="en-US" dirty="0" err="1"/>
              <a:t>varhaiskasvatuksen</a:t>
            </a:r>
            <a:r>
              <a:rPr lang="en-US" dirty="0"/>
              <a:t> </a:t>
            </a:r>
            <a:r>
              <a:rPr lang="en-US" dirty="0" err="1"/>
              <a:t>tms</a:t>
            </a:r>
            <a:r>
              <a:rPr lang="en-US" dirty="0"/>
              <a:t>. </a:t>
            </a:r>
            <a:r>
              <a:rPr lang="en-US" dirty="0" err="1"/>
              <a:t>tuen</a:t>
            </a:r>
            <a:r>
              <a:rPr lang="en-US" dirty="0"/>
              <a:t> </a:t>
            </a:r>
            <a:r>
              <a:rPr lang="en-US" dirty="0" err="1"/>
              <a:t>koordinaattori</a:t>
            </a:r>
            <a:r>
              <a:rPr lang="en-US" dirty="0"/>
              <a:t>, </a:t>
            </a:r>
            <a:r>
              <a:rPr lang="fi-FI" dirty="0"/>
              <a:t>perhekeskuksen ja varhaiskasvatuksen yhteiset ryhmät, seurakunta, tulkkipalvelut, yksityiset terapiapalvelut, </a:t>
            </a:r>
            <a:endParaRPr lang="en-US" dirty="0"/>
          </a:p>
        </p:txBody>
      </p:sp>
    </p:spTree>
    <p:extLst>
      <p:ext uri="{BB962C8B-B14F-4D97-AF65-F5344CB8AC3E}">
        <p14:creationId xmlns:p14="http://schemas.microsoft.com/office/powerpoint/2010/main" val="2215195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i-FI" sz="2500" b="0" i="0" u="none" strike="noStrike" kern="1200" cap="none" spc="0" normalizeH="0" baseline="0" noProof="0" dirty="0">
                <a:ln>
                  <a:noFill/>
                </a:ln>
                <a:solidFill>
                  <a:srgbClr val="0D004C"/>
                </a:solidFill>
                <a:effectLst/>
                <a:uLnTx/>
                <a:uFillTx/>
                <a:latin typeface="Calibri" panose="020F0502020204030204"/>
                <a:ea typeface="+mn-ea"/>
                <a:cs typeface="+mn-cs"/>
              </a:rPr>
              <a:t>4. Miten kehittäisit/ mitä toivoisit työyhteisösi monialaiselta yhteistyöltä lapsen mielenterveyden tukemiseksi?</a:t>
            </a:r>
            <a:endParaRPr kumimoji="0" lang="en-US" sz="2500" b="0" i="0" u="none" strike="noStrike" kern="1200" cap="none" spc="0" normalizeH="0" baseline="0" noProof="0" dirty="0">
              <a:ln>
                <a:noFill/>
              </a:ln>
              <a:solidFill>
                <a:srgbClr val="0D004C"/>
              </a:solidFill>
              <a:effectLst/>
              <a:uLnTx/>
              <a:uFillTx/>
              <a:latin typeface="Calibri" panose="020F0502020204030204"/>
              <a:ea typeface="+mn-ea"/>
              <a:cs typeface="+mn-cs"/>
            </a:endParaRPr>
          </a:p>
          <a:p>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lstStyle/>
          <a:p>
            <a:r>
              <a:rPr lang="en-US" dirty="0"/>
              <a:t>“</a:t>
            </a:r>
            <a:r>
              <a:rPr lang="fi-FI" dirty="0"/>
              <a:t>Työntekijät, jotka työskentelevät kouluympäristössä oppilaan kanssa, tekevät tärkeitä havaintoja lapsen hyvinvoinnista. Tiimityöskentely on tärkeää riippumatta eri koulutustaustasta tai työnkuvasta. </a:t>
            </a:r>
            <a:r>
              <a:rPr lang="fi-FI" b="1" dirty="0"/>
              <a:t>Monialaisen työskentelyn tulee kuitenkin olla tarpeenmukaista, kaikkia koulun erityisalojen työntekijöitä ei tarvita käsiteltäessä oppilaan tilannetta.</a:t>
            </a:r>
            <a:r>
              <a:rPr lang="fi-FI" dirty="0"/>
              <a:t>”</a:t>
            </a:r>
          </a:p>
          <a:p>
            <a:r>
              <a:rPr lang="fi-FI" dirty="0"/>
              <a:t>”</a:t>
            </a:r>
            <a:r>
              <a:rPr lang="fi-FI" b="1" dirty="0"/>
              <a:t>Verkostoitumine</a:t>
            </a:r>
            <a:r>
              <a:rPr lang="fi-FI" dirty="0"/>
              <a:t>n alueen toimitsijoiden kanssa tulisi olla luontevaa ja tämä </a:t>
            </a:r>
            <a:r>
              <a:rPr lang="fi-FI" b="1" dirty="0"/>
              <a:t>vaatisi kehittämistä</a:t>
            </a:r>
            <a:r>
              <a:rPr lang="fi-FI" dirty="0"/>
              <a:t>. </a:t>
            </a:r>
            <a:r>
              <a:rPr lang="fi-FI" b="1" dirty="0"/>
              <a:t>Tällä hetkellä vaatii paljon yksilön aktiivisuutta, jotta luottamukselliset verkosto-, ja konsultointisuhteet syntyvät esim. lastenpsykiatrialle tai sosiaalitoimeen</a:t>
            </a:r>
            <a:r>
              <a:rPr lang="fi-FI" dirty="0"/>
              <a:t>.”</a:t>
            </a:r>
            <a:endParaRPr lang="en-US" dirty="0"/>
          </a:p>
        </p:txBody>
      </p:sp>
    </p:spTree>
    <p:extLst>
      <p:ext uri="{BB962C8B-B14F-4D97-AF65-F5344CB8AC3E}">
        <p14:creationId xmlns:p14="http://schemas.microsoft.com/office/powerpoint/2010/main" val="244357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77500" lnSpcReduction="20000"/>
          </a:bodyPr>
          <a:lstStyle/>
          <a:p>
            <a:r>
              <a:rPr lang="fi-FI" dirty="0"/>
              <a:t>4. Miten kehittäisit/ mitä toivoisit työyhteisösi monialaiselta yhteistyöltä lapsen mielenterveyden tukemiseksi?</a:t>
            </a:r>
          </a:p>
          <a:p>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a:bodyPr>
          <a:lstStyle/>
          <a:p>
            <a:r>
              <a:rPr lang="fi-FI" dirty="0"/>
              <a:t>”Kunnasta puuttuu varhaisen tuen käsikirja, joka olisi hyvä lisä selkeyttämään varhaisen tuen ja puuttumisen tavoitteita, työmuotoja ja arviointia.”</a:t>
            </a:r>
          </a:p>
          <a:p>
            <a:r>
              <a:rPr lang="fi-FI" dirty="0"/>
              <a:t>”Tiedon jakamista lapsen ja perheiden asioista olisi myös vielä hyvä selkeyttää.”</a:t>
            </a:r>
          </a:p>
          <a:p>
            <a:r>
              <a:rPr lang="fi-FI" dirty="0"/>
              <a:t>”Vanhempainillat, jotka olisi järjestetty yhteistyössä esimerkiksi perhepalvelukeskuksen tai sosiaalitoimen kanssa.”</a:t>
            </a:r>
          </a:p>
          <a:p>
            <a:r>
              <a:rPr lang="fi-FI" dirty="0"/>
              <a:t>” Varhaiskasvatuksessa tuntuisi olevan hyvä kokemuksia varhaiskasvatuksen psykologin ja –kuraattorin käytöstä. Tämä olisi mielenkiintoinen työmalli kokeiluun.”</a:t>
            </a:r>
          </a:p>
          <a:p>
            <a:r>
              <a:rPr lang="fi-FI" dirty="0"/>
              <a:t>”Olen myös iloinen, että palveluista tuotetaan työntekijöille selkeä manuaali, jotta niiden tarjoaminen olisi helpompaa ja palveluista kertominen selkeämpää.”</a:t>
            </a:r>
            <a:endParaRPr lang="en-US" dirty="0"/>
          </a:p>
        </p:txBody>
      </p:sp>
    </p:spTree>
    <p:extLst>
      <p:ext uri="{BB962C8B-B14F-4D97-AF65-F5344CB8AC3E}">
        <p14:creationId xmlns:p14="http://schemas.microsoft.com/office/powerpoint/2010/main" val="165504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693731"/>
            <a:ext cx="10511286" cy="648072"/>
          </a:xfrm>
        </p:spPr>
        <p:txBody>
          <a:bodyPr/>
          <a:lstStyle/>
          <a:p>
            <a:r>
              <a:rPr lang="en-US" dirty="0"/>
              <a:t>Milloin </a:t>
            </a:r>
            <a:r>
              <a:rPr lang="en-US" dirty="0" err="1"/>
              <a:t>täytyy</a:t>
            </a:r>
            <a:r>
              <a:rPr lang="en-US" dirty="0"/>
              <a:t> </a:t>
            </a:r>
            <a:r>
              <a:rPr lang="en-US" dirty="0" err="1"/>
              <a:t>tehdä</a:t>
            </a:r>
            <a:r>
              <a:rPr lang="en-US" dirty="0"/>
              <a:t> </a:t>
            </a:r>
            <a:r>
              <a:rPr lang="en-US" dirty="0" err="1"/>
              <a:t>lastensuojeluilmoitus</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70308" y="1341803"/>
            <a:ext cx="10649626" cy="4296997"/>
          </a:xfrm>
        </p:spPr>
        <p:txBody>
          <a:bodyPr>
            <a:normAutofit fontScale="92500" lnSpcReduction="10000"/>
          </a:bodyPr>
          <a:lstStyle/>
          <a:p>
            <a:pPr marL="0" indent="0">
              <a:buNone/>
            </a:pPr>
            <a:r>
              <a:rPr lang="fi-FI" dirty="0"/>
              <a:t>● lapsen tarpeiden laiminlyönti / lapsen heitteillejättö</a:t>
            </a:r>
          </a:p>
          <a:p>
            <a:pPr marL="0" indent="0">
              <a:buNone/>
            </a:pPr>
            <a:r>
              <a:rPr lang="fi-FI" dirty="0"/>
              <a:t>● pahoinpitely tai seksuaalinen hyväksikäyttö tai niiden uhka</a:t>
            </a:r>
          </a:p>
          <a:p>
            <a:pPr marL="0" indent="0">
              <a:buNone/>
            </a:pPr>
            <a:r>
              <a:rPr lang="fi-FI" dirty="0"/>
              <a:t>● puutteet hoidossa tai huolenpidossa</a:t>
            </a:r>
          </a:p>
          <a:p>
            <a:pPr marL="0" indent="0">
              <a:buNone/>
            </a:pPr>
            <a:r>
              <a:rPr lang="fi-FI" dirty="0"/>
              <a:t>● lapsen huoltajan päihde - tai mielenterveysongelmat, jaksamattomuus, oman</a:t>
            </a:r>
          </a:p>
          <a:p>
            <a:pPr marL="0" indent="0">
              <a:buNone/>
            </a:pPr>
            <a:r>
              <a:rPr lang="fi-FI" dirty="0"/>
              <a:t>hoidon laiminlyöminen</a:t>
            </a:r>
          </a:p>
          <a:p>
            <a:pPr marL="0" indent="0">
              <a:buNone/>
            </a:pPr>
            <a:r>
              <a:rPr lang="fi-FI" dirty="0"/>
              <a:t>● koulunkäynnin laiminlyönti: jos yksilöllisen oppilashuollon tarve johtuu vain oppimisvaikeuksista tai esim. terveydentilaa heikentävistä tekijöistä kouluympäristössä, ei asioita ole perusteltua “delegoida” lastensuojelulle.</a:t>
            </a:r>
          </a:p>
          <a:p>
            <a:pPr marL="0" indent="0">
              <a:buNone/>
            </a:pPr>
            <a:r>
              <a:rPr lang="fi-FI" dirty="0"/>
              <a:t>● jos koulu ei pysty omalla tuellaan ja oppilashuollon palveluiden avulla turvaamaan lapsen koulunkäyntiä, ja vanhemmat suhtautuvat asiaan välinpitämättömästi, on ilmoitus perusteltua tehdä.</a:t>
            </a:r>
          </a:p>
          <a:p>
            <a:pPr marL="0" indent="0">
              <a:buNone/>
            </a:pPr>
            <a:r>
              <a:rPr lang="fi-FI" dirty="0"/>
              <a:t>● lapsen suhteeton vastuu perheen arjesta</a:t>
            </a:r>
          </a:p>
          <a:p>
            <a:pPr marL="0" indent="0">
              <a:buNone/>
            </a:pPr>
            <a:r>
              <a:rPr lang="fi-FI" dirty="0"/>
              <a:t>● heikko taloudellinen tilanne, joka vaarantaa lapsen huolenpidon tai kehityksen</a:t>
            </a:r>
            <a:endParaRPr lang="en-US" dirty="0"/>
          </a:p>
        </p:txBody>
      </p:sp>
    </p:spTree>
    <p:extLst>
      <p:ext uri="{BB962C8B-B14F-4D97-AF65-F5344CB8AC3E}">
        <p14:creationId xmlns:p14="http://schemas.microsoft.com/office/powerpoint/2010/main" val="1074511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693731"/>
            <a:ext cx="10511286" cy="648072"/>
          </a:xfrm>
        </p:spPr>
        <p:txBody>
          <a:bodyPr/>
          <a:lstStyle/>
          <a:p>
            <a:r>
              <a:rPr lang="en-US" dirty="0" err="1"/>
              <a:t>Lastensuojeluilmoituksen</a:t>
            </a:r>
            <a:r>
              <a:rPr lang="en-US" dirty="0"/>
              <a:t> </a:t>
            </a:r>
            <a:r>
              <a:rPr lang="en-US" dirty="0" err="1"/>
              <a:t>ilmoitusvelvollisuus</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70307" y="1341803"/>
            <a:ext cx="10802567" cy="4296997"/>
          </a:xfrm>
        </p:spPr>
        <p:txBody>
          <a:bodyPr>
            <a:normAutofit fontScale="92500"/>
          </a:bodyPr>
          <a:lstStyle/>
          <a:p>
            <a:pPr marL="0" indent="0">
              <a:buNone/>
            </a:pPr>
            <a:r>
              <a:rPr lang="fi-FI" sz="2400" dirty="0"/>
              <a:t>Ilmoitusvelvollisuus koskee mm. seuraavia tahoja ja toimijoita: sosiaali- ja terveydenhuolto, päivähoito, opetustoimi, nuorisotoimi, poliisi, Rikosseuraamuslaitos, palo- ja pelastustoimi, sosiaalipalveluiden ja lasten päivähoidon tuottaja, terveydenhuollon palveluiden tuottaja, seurakunta tai muu uskonnollinen yhdyskunta.</a:t>
            </a:r>
          </a:p>
          <a:p>
            <a:pPr marL="0" indent="0">
              <a:buNone/>
            </a:pPr>
            <a:endParaRPr lang="fi-FI" sz="2400" dirty="0"/>
          </a:p>
          <a:p>
            <a:pPr marL="0" indent="0">
              <a:buNone/>
            </a:pPr>
            <a:r>
              <a:rPr lang="fi-FI" sz="2400" dirty="0"/>
              <a:t>Ilmoituksen tekemiseen on velvoitettu se henkilö, joka on saanut tietää mahdollisesta lastensuojelun tarpeesta. Tämä velvollisuus on voimassa salassapitosäännösten estämättä ja riippumatta siitä, onko joku muu jo mahdollisesti tehnyt ilmoituksen tai onko perhe jo lastensuojelun asiakkaana.</a:t>
            </a:r>
          </a:p>
          <a:p>
            <a:pPr>
              <a:buFont typeface="Arial" panose="020B0604020202020204" pitchFamily="34" charset="0"/>
              <a:buChar char="•"/>
            </a:pPr>
            <a:endParaRPr lang="fi-FI" sz="2400" dirty="0"/>
          </a:p>
          <a:p>
            <a:pPr marL="0" indent="0">
              <a:buNone/>
            </a:pPr>
            <a:r>
              <a:rPr lang="fi-FI" dirty="0">
                <a:hlinkClick r:id="rId2"/>
              </a:rPr>
              <a:t>https://thl.fi/fi/web/lastensuojelun-kasikirja/tyoprosessi/lastensuojeluilmoitus-ja-lastensuojeluasian-vireilletulo/lastensuojeluilmoitus</a:t>
            </a:r>
            <a:endParaRPr lang="fi-FI" dirty="0"/>
          </a:p>
          <a:p>
            <a:pPr marL="0" indent="0">
              <a:buNone/>
            </a:pPr>
            <a:endParaRPr lang="fi-FI" dirty="0"/>
          </a:p>
          <a:p>
            <a:pPr marL="0" indent="0">
              <a:buNone/>
            </a:pPr>
            <a:endParaRPr lang="fi-FI" dirty="0"/>
          </a:p>
          <a:p>
            <a:pPr marL="0" indent="0">
              <a:buNone/>
            </a:pPr>
            <a:endParaRPr lang="en-US" dirty="0"/>
          </a:p>
        </p:txBody>
      </p:sp>
    </p:spTree>
    <p:extLst>
      <p:ext uri="{BB962C8B-B14F-4D97-AF65-F5344CB8AC3E}">
        <p14:creationId xmlns:p14="http://schemas.microsoft.com/office/powerpoint/2010/main" val="25816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85000" lnSpcReduction="10000"/>
          </a:bodyPr>
          <a:lstStyle/>
          <a:p>
            <a:r>
              <a:rPr kumimoji="0" lang="fi-FI" sz="4000" b="1" i="0" u="none" strike="noStrike" kern="1200" cap="none" spc="0" normalizeH="0" baseline="0" noProof="0" dirty="0">
                <a:ln>
                  <a:noFill/>
                </a:ln>
                <a:solidFill>
                  <a:schemeClr val="tx1"/>
                </a:solidFill>
                <a:effectLst/>
                <a:uLnTx/>
                <a:uFillTx/>
                <a:latin typeface="Calibri" panose="020F0502020204030204"/>
                <a:ea typeface="+mj-ea"/>
                <a:cs typeface="+mj-cs"/>
              </a:rPr>
              <a:t>Monialainen yhteistyö lapsen mielenterveyden tukena</a:t>
            </a:r>
            <a:endParaRPr lang="en-US" dirty="0">
              <a:solidFill>
                <a:schemeClr val="tx1"/>
              </a:solidFill>
            </a:endParaRPr>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fontScale="92500" lnSpcReduction="20000"/>
          </a:bodyPr>
          <a:lstStyle/>
          <a:p>
            <a:pPr marL="0" indent="0">
              <a:buNone/>
            </a:pPr>
            <a:r>
              <a:rPr lang="en-US" dirty="0" err="1"/>
              <a:t>Loppuraportin</a:t>
            </a:r>
            <a:r>
              <a:rPr lang="en-US" dirty="0"/>
              <a:t> </a:t>
            </a:r>
            <a:r>
              <a:rPr lang="en-US" dirty="0" err="1"/>
              <a:t>sisältö</a:t>
            </a:r>
            <a:r>
              <a:rPr lang="en-US" dirty="0"/>
              <a:t>:</a:t>
            </a:r>
          </a:p>
          <a:p>
            <a:pPr marL="0" indent="0">
              <a:buNone/>
            </a:pPr>
            <a:endParaRPr lang="en-US" dirty="0"/>
          </a:p>
          <a:p>
            <a:pPr marL="0" indent="0">
              <a:buNone/>
            </a:pPr>
            <a:r>
              <a:rPr lang="en-US" dirty="0" err="1"/>
              <a:t>Koulutusosion</a:t>
            </a:r>
            <a:r>
              <a:rPr lang="en-US" dirty="0"/>
              <a:t> </a:t>
            </a:r>
            <a:r>
              <a:rPr lang="en-US" dirty="0" err="1"/>
              <a:t>kuvaus</a:t>
            </a:r>
            <a:endParaRPr lang="en-US" dirty="0"/>
          </a:p>
          <a:p>
            <a:pPr marL="0" indent="0">
              <a:buNone/>
            </a:pPr>
            <a:r>
              <a:rPr lang="en-US" dirty="0" err="1"/>
              <a:t>Koulutusosion</a:t>
            </a:r>
            <a:r>
              <a:rPr lang="en-US" dirty="0"/>
              <a:t> </a:t>
            </a:r>
            <a:r>
              <a:rPr lang="en-US" dirty="0" err="1"/>
              <a:t>tuotokset</a:t>
            </a:r>
            <a:endParaRPr lang="en-US" dirty="0"/>
          </a:p>
          <a:p>
            <a:pPr marL="0" indent="0">
              <a:buNone/>
            </a:pPr>
            <a:r>
              <a:rPr lang="en-US" dirty="0"/>
              <a:t>1. </a:t>
            </a:r>
            <a:r>
              <a:rPr lang="fi-FI" dirty="0"/>
              <a:t>Vanhempien kanssa tehtävä yhteistyö ja siihen liittyviä huomioitavia seikkoja</a:t>
            </a:r>
          </a:p>
          <a:p>
            <a:pPr marL="0" indent="0">
              <a:buNone/>
            </a:pPr>
            <a:r>
              <a:rPr lang="fi-FI" dirty="0"/>
              <a:t>2.  Huolen herääminen </a:t>
            </a:r>
          </a:p>
          <a:p>
            <a:pPr marL="0" indent="0">
              <a:buNone/>
            </a:pPr>
            <a:r>
              <a:rPr lang="fi-FI" dirty="0"/>
              <a:t>3. Mitkä ovat oman työsi kannalta tärkeimmät lasten ja nuorten hyvinvoinnin ja mielenterveyden edistämistä ja hoitamista tukevat julkiset, yksityiset ja kolmannen sektorin palvelut? </a:t>
            </a:r>
          </a:p>
          <a:p>
            <a:pPr marL="0" indent="0">
              <a:buNone/>
            </a:pPr>
            <a:r>
              <a:rPr lang="fi-FI" dirty="0"/>
              <a:t>4. Miten kehittäisit/ mitä toivoisit työyhteisösi monialaiselta yhteistyöltä lapsen mielenterveyden tukemiseksi?</a:t>
            </a:r>
          </a:p>
          <a:p>
            <a:pPr marL="0" indent="0">
              <a:buNone/>
            </a:pPr>
            <a:r>
              <a:rPr lang="fi-FI" dirty="0"/>
              <a:t>Milloin täytyy tehdä lastensuojeluilmoitus?</a:t>
            </a:r>
          </a:p>
          <a:p>
            <a:pPr marL="0" indent="0">
              <a:buNone/>
            </a:pPr>
            <a:endParaRPr lang="en-US" dirty="0"/>
          </a:p>
          <a:p>
            <a:endParaRPr lang="fi-FI" dirty="0"/>
          </a:p>
        </p:txBody>
      </p:sp>
    </p:spTree>
    <p:extLst>
      <p:ext uri="{BB962C8B-B14F-4D97-AF65-F5344CB8AC3E}">
        <p14:creationId xmlns:p14="http://schemas.microsoft.com/office/powerpoint/2010/main" val="289673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lstStyle/>
          <a:p>
            <a:r>
              <a:rPr lang="en-US" dirty="0" err="1"/>
              <a:t>Koulutusosion</a:t>
            </a:r>
            <a:r>
              <a:rPr lang="en-US" dirty="0"/>
              <a:t> </a:t>
            </a:r>
            <a:r>
              <a:rPr lang="en-US" dirty="0" err="1"/>
              <a:t>kuvaus</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fontScale="92500" lnSpcReduction="10000"/>
          </a:bodyPr>
          <a:lstStyle/>
          <a:p>
            <a:r>
              <a:rPr lang="fi-FI" dirty="0"/>
              <a:t>Koulutus on Opetushallituksen rahoittamaa opetustoimen henkilöstökoulutusta ja opetuskustannuksiltaan osallistujille maksuton. Koulutus on osa Mielenterveysosaaminen ja kiusaamisväkivallan ehkäisy varhaiskasvatuksessa ja kouluissa -koulutushanketta. Koulutuksessa luodaan ja vahvistetaan henkilöstön monialaisen konsultaation työtapoja sekä yhteistyötä vanhempien kanssa. Lähtökohtana on vahvistaa keinoja, joilla luodaan ja ylläpidetään turvallinen, yhteisöllisyyttä, kaverisuhteita ja tasavertaisuutta korostava sekä kiusaamisväkivaltaan reagoiva sosiaalinen ympäristö.</a:t>
            </a:r>
          </a:p>
          <a:p>
            <a:r>
              <a:rPr lang="fi-FI" dirty="0"/>
              <a:t>Koulutus toteutettiin ohjatusti ja tuetusti Moodle-oppimisympäristössä. Osio sisälsi  etäwebinaarit 29.4.2022 ja 20.5.2022 klo 9.00–11.30. Muutoin koulutus toteutettiin verkkototeutuksena. Osio sisälsi lisäksi omaan työhön liittyvän kehittämistehtävän, jossa osallistujat koostivat ”Huoli herää lapsesta" -käsikirjan/toimintamallin työyksikköönsä . </a:t>
            </a:r>
          </a:p>
          <a:p>
            <a:r>
              <a:rPr lang="fi-FI" dirty="0"/>
              <a:t>Seuraavissa dioissa on koonteja osallistujien kehittämistehtävistä.</a:t>
            </a:r>
          </a:p>
          <a:p>
            <a:endParaRPr lang="en-US" dirty="0"/>
          </a:p>
        </p:txBody>
      </p:sp>
    </p:spTree>
    <p:extLst>
      <p:ext uri="{BB962C8B-B14F-4D97-AF65-F5344CB8AC3E}">
        <p14:creationId xmlns:p14="http://schemas.microsoft.com/office/powerpoint/2010/main" val="71952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85000" lnSpcReduction="10000"/>
          </a:bodyPr>
          <a:lstStyle/>
          <a:p>
            <a:r>
              <a:rPr kumimoji="0" lang="fi-FI" sz="4000" b="1" i="0" u="none" strike="noStrike" kern="1200" cap="none" spc="0" normalizeH="0" baseline="0" noProof="0" dirty="0">
                <a:ln>
                  <a:noFill/>
                </a:ln>
                <a:solidFill>
                  <a:schemeClr val="tx1"/>
                </a:solidFill>
                <a:effectLst/>
                <a:uLnTx/>
                <a:uFillTx/>
                <a:latin typeface="Calibri" panose="020F0502020204030204"/>
                <a:ea typeface="+mj-ea"/>
                <a:cs typeface="+mj-cs"/>
              </a:rPr>
              <a:t>Monialainen yhteistyö lapsen mielenterveyden tukena</a:t>
            </a:r>
            <a:endParaRPr lang="en-US" dirty="0">
              <a:solidFill>
                <a:schemeClr val="tx1"/>
              </a:solidFill>
            </a:endParaRPr>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788160"/>
            <a:ext cx="10514802" cy="3617481"/>
          </a:xfrm>
        </p:spPr>
        <p:txBody>
          <a:bodyPr>
            <a:normAutofit fontScale="92500"/>
          </a:bodyPr>
          <a:lstStyle/>
          <a:p>
            <a:pPr marL="0" indent="0">
              <a:buNone/>
            </a:pPr>
            <a:r>
              <a:rPr lang="fi-FI" dirty="0"/>
              <a:t>Koulutuksen sisällöt:</a:t>
            </a:r>
          </a:p>
          <a:p>
            <a:endParaRPr lang="fi-FI" dirty="0"/>
          </a:p>
          <a:p>
            <a:pPr marL="0" indent="0">
              <a:buNone/>
            </a:pPr>
            <a:r>
              <a:rPr lang="fi-FI" dirty="0"/>
              <a:t>•    Varhaisen tuen ja korjaavan työn uudet mahdollisuudet. Ennaltaehkäisyn ja varhaisen puuttumisen mahdollisuudet</a:t>
            </a:r>
          </a:p>
          <a:p>
            <a:pPr marL="0" indent="0">
              <a:buNone/>
            </a:pPr>
            <a:r>
              <a:rPr lang="fi-FI" dirty="0"/>
              <a:t>•    Oman työyksikön ja lähiverkoston lasten avun ja tuen sekä yhteistyömallien selvittäminen</a:t>
            </a:r>
          </a:p>
          <a:p>
            <a:pPr marL="0" indent="0">
              <a:buNone/>
            </a:pPr>
            <a:r>
              <a:rPr lang="fi-FI" dirty="0"/>
              <a:t>•    Verkosto tukemassa henkilöstön omaa jaksamista </a:t>
            </a:r>
          </a:p>
          <a:p>
            <a:pPr marL="0" indent="0">
              <a:buNone/>
            </a:pPr>
            <a:r>
              <a:rPr lang="fi-FI" dirty="0"/>
              <a:t>•    Huolen siirtäminen ammattiavun piiriin ja toimiva yhteistyö</a:t>
            </a:r>
          </a:p>
          <a:p>
            <a:pPr marL="0" indent="0">
              <a:buNone/>
            </a:pPr>
            <a:r>
              <a:rPr lang="fi-FI" dirty="0"/>
              <a:t>•    ”Huoli herää lapsesta” - käsikirjan ja toimintamallin laatiminen omaan toimintaympäristöön</a:t>
            </a:r>
          </a:p>
          <a:p>
            <a:pPr marL="0" indent="0">
              <a:buNone/>
            </a:pPr>
            <a:r>
              <a:rPr lang="fi-FI" dirty="0"/>
              <a:t> </a:t>
            </a:r>
          </a:p>
        </p:txBody>
      </p:sp>
    </p:spTree>
    <p:extLst>
      <p:ext uri="{BB962C8B-B14F-4D97-AF65-F5344CB8AC3E}">
        <p14:creationId xmlns:p14="http://schemas.microsoft.com/office/powerpoint/2010/main" val="374838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a:extLst>
              <a:ext uri="{FF2B5EF4-FFF2-40B4-BE49-F238E27FC236}">
                <a16:creationId xmlns:a16="http://schemas.microsoft.com/office/drawing/2014/main" id="{C531BF67-CC91-E495-89C4-AC19E4E5E86F}"/>
              </a:ext>
            </a:extLst>
          </p:cNvPr>
          <p:cNvSpPr>
            <a:spLocks noGrp="1"/>
          </p:cNvSpPr>
          <p:nvPr>
            <p:ph type="dt" sz="half" idx="10"/>
          </p:nvPr>
        </p:nvSpPr>
        <p:spPr>
          <a:xfrm>
            <a:off x="766101" y="5926762"/>
            <a:ext cx="1453952" cy="404664"/>
          </a:xfrm>
        </p:spPr>
        <p:txBody>
          <a:bodyPr/>
          <a:lstStyle/>
          <a:p>
            <a:endParaRPr lang="fi-FI"/>
          </a:p>
        </p:txBody>
      </p:sp>
      <p:sp>
        <p:nvSpPr>
          <p:cNvPr id="26" name="Footer Placeholder 3">
            <a:extLst>
              <a:ext uri="{FF2B5EF4-FFF2-40B4-BE49-F238E27FC236}">
                <a16:creationId xmlns:a16="http://schemas.microsoft.com/office/drawing/2014/main" id="{FDEB369E-707D-F3ED-6269-0D5628EE6D40}"/>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66101" y="671462"/>
            <a:ext cx="10511286" cy="648072"/>
          </a:xfrm>
        </p:spPr>
        <p:txBody>
          <a:bodyPr>
            <a:normAutofit/>
          </a:bodyPr>
          <a:lstStyle/>
          <a:p>
            <a:r>
              <a:rPr lang="fi-FI" sz="2500" dirty="0"/>
              <a:t>1. Vanhempien kanssa tehtävä yhteistyö ja siihen liittyviä huomioitavia seikkoja.</a:t>
            </a:r>
            <a:endParaRPr lang="en-US" sz="2500" dirty="0"/>
          </a:p>
        </p:txBody>
      </p:sp>
      <p:sp>
        <p:nvSpPr>
          <p:cNvPr id="10" name="Sisällön paikkamerkki 9">
            <a:extLst>
              <a:ext uri="{FF2B5EF4-FFF2-40B4-BE49-F238E27FC236}">
                <a16:creationId xmlns:a16="http://schemas.microsoft.com/office/drawing/2014/main" id="{466BA171-4602-EB8F-A626-A6B0AD0E7C2F}"/>
              </a:ext>
            </a:extLst>
          </p:cNvPr>
          <p:cNvSpPr>
            <a:spLocks noGrp="1"/>
          </p:cNvSpPr>
          <p:nvPr>
            <p:ph type="body" idx="12"/>
          </p:nvPr>
        </p:nvSpPr>
        <p:spPr>
          <a:xfrm>
            <a:off x="766101" y="1319534"/>
            <a:ext cx="10511287" cy="4607228"/>
          </a:xfrm>
        </p:spPr>
        <p:txBody>
          <a:bodyPr anchor="t">
            <a:normAutofit lnSpcReduction="10000"/>
          </a:bodyPr>
          <a:lstStyle/>
          <a:p>
            <a:pPr>
              <a:buFontTx/>
              <a:buChar char="-"/>
            </a:pPr>
            <a:r>
              <a:rPr lang="fi-FI" sz="1800" dirty="0"/>
              <a:t>Yhteistyön tavoitteena on toimia yhdessä lapsen ja nuoren vanhemman / huoltajan kanssa lapsen ja nuoren tasapainoisen kehityksen ja kokonaisvaltaisen hyvinvoinnin parhaaksi</a:t>
            </a:r>
          </a:p>
          <a:p>
            <a:pPr>
              <a:buFontTx/>
              <a:buChar char="-"/>
            </a:pPr>
            <a:r>
              <a:rPr lang="fi-FI" sz="1800" dirty="0"/>
              <a:t>Joskus yhteistyö voi olla työläämpää ja vaatia työntekijältä erityistä panostusta sekä hyviä vuorovaikutustaitoja. </a:t>
            </a:r>
          </a:p>
          <a:p>
            <a:pPr>
              <a:buFontTx/>
              <a:buChar char="-"/>
            </a:pPr>
            <a:r>
              <a:rPr lang="fi-FI" sz="1800" dirty="0"/>
              <a:t>Työntekijät ja huoltajat jakavat lapsen arkea, niin onnistumisia kuin harjoiteltavia asioita päivittäin</a:t>
            </a:r>
          </a:p>
          <a:p>
            <a:pPr>
              <a:buFontTx/>
              <a:buChar char="-"/>
            </a:pPr>
            <a:r>
              <a:rPr lang="fi-FI" sz="1800" dirty="0"/>
              <a:t>Huoltajien kanssa pienikin huoli otetaan puheeksi heti. </a:t>
            </a:r>
          </a:p>
          <a:p>
            <a:pPr>
              <a:buFontTx/>
              <a:buChar char="-"/>
            </a:pPr>
            <a:r>
              <a:rPr lang="fi-FI" sz="1800" dirty="0"/>
              <a:t>Varhaiskasvatuksen / esiopetuksen ja/tai perusopetuksen työntekijöiden havainnot kootaan yhteen ennakoivasti valmistauduttaessa keskusteluun huoltajien kanssa. Täytetään yleisen tuen </a:t>
            </a:r>
            <a:r>
              <a:rPr lang="fi-FI" sz="1800" dirty="0" err="1"/>
              <a:t>lomakkeisto</a:t>
            </a:r>
            <a:r>
              <a:rPr lang="fi-FI" sz="1800" dirty="0"/>
              <a:t>. Teemoina mm. arjen sujuminen varhaiskasvatuksessa / koulussa, lapsen tai nuoren vahvuudet ja harjoiteltavat asiat. </a:t>
            </a:r>
          </a:p>
          <a:p>
            <a:pPr>
              <a:buFontTx/>
              <a:buChar char="-"/>
            </a:pPr>
            <a:r>
              <a:rPr lang="fi-FI" sz="1800" dirty="0"/>
              <a:t>Huolen aiheiden mukaan suunnitellaan ja luodaan yhteiset tavoitteet huoltajien ja tarvittaessa lähiesihenkilön sekä tarvittavan muun ammattihenkilöstön kanssa. </a:t>
            </a:r>
          </a:p>
          <a:p>
            <a:pPr>
              <a:buFontTx/>
              <a:buChar char="-"/>
            </a:pPr>
            <a:r>
              <a:rPr lang="fi-FI" sz="1800" dirty="0"/>
              <a:t>Huoltajien keskustelussa käydään aluksi läpi keskustelu tarkoitus ja tavoite. </a:t>
            </a:r>
          </a:p>
          <a:p>
            <a:pPr>
              <a:buFontTx/>
              <a:buChar char="-"/>
            </a:pPr>
            <a:r>
              <a:rPr lang="fi-FI" sz="1800" dirty="0"/>
              <a:t>Rakentava, arvostava sekä kohtaava vuorovaikutus edellyttää luottamuksen rakentamista, tasa-arvoista vuorovaikutusta, keskinäistä kunnioitusta sekä läpinäkyvää yhteistä pohdintaa. </a:t>
            </a:r>
          </a:p>
          <a:p>
            <a:endParaRPr lang="fi-FI" sz="1200" dirty="0"/>
          </a:p>
        </p:txBody>
      </p:sp>
    </p:spTree>
    <p:extLst>
      <p:ext uri="{BB962C8B-B14F-4D97-AF65-F5344CB8AC3E}">
        <p14:creationId xmlns:p14="http://schemas.microsoft.com/office/powerpoint/2010/main" val="245355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a:extLst>
              <a:ext uri="{FF2B5EF4-FFF2-40B4-BE49-F238E27FC236}">
                <a16:creationId xmlns:a16="http://schemas.microsoft.com/office/drawing/2014/main" id="{5D69EAD9-A44A-DA77-9844-C08135E3F58D}"/>
              </a:ext>
            </a:extLst>
          </p:cNvPr>
          <p:cNvSpPr>
            <a:spLocks noGrp="1"/>
          </p:cNvSpPr>
          <p:nvPr>
            <p:ph type="dt" sz="half" idx="10"/>
          </p:nvPr>
        </p:nvSpPr>
        <p:spPr>
          <a:xfrm>
            <a:off x="766101" y="5926762"/>
            <a:ext cx="1453952" cy="404664"/>
          </a:xfrm>
        </p:spPr>
        <p:txBody>
          <a:bodyPr/>
          <a:lstStyle/>
          <a:p>
            <a:endParaRPr lang="fi-FI"/>
          </a:p>
        </p:txBody>
      </p:sp>
      <p:sp>
        <p:nvSpPr>
          <p:cNvPr id="35" name="Footer Placeholder 3">
            <a:extLst>
              <a:ext uri="{FF2B5EF4-FFF2-40B4-BE49-F238E27FC236}">
                <a16:creationId xmlns:a16="http://schemas.microsoft.com/office/drawing/2014/main" id="{856375D6-60E9-63C6-FAA9-6C15BBABC86B}"/>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66101" y="803724"/>
            <a:ext cx="10511286" cy="648072"/>
          </a:xfrm>
        </p:spPr>
        <p:txBody>
          <a:bodyPr>
            <a:normAutofit/>
          </a:bodyPr>
          <a:lstStyle/>
          <a:p>
            <a:r>
              <a:rPr lang="fi-FI" sz="2500" dirty="0"/>
              <a:t>1. Vanhempien kanssa tehtävä yhteistyö ja siihen liittyviä huomioitavia seikkoja.</a:t>
            </a:r>
            <a:endParaRPr lang="en-US" sz="2500" dirty="0"/>
          </a:p>
        </p:txBody>
      </p:sp>
      <p:sp>
        <p:nvSpPr>
          <p:cNvPr id="10" name="Sisällön paikkamerkki 9">
            <a:extLst>
              <a:ext uri="{FF2B5EF4-FFF2-40B4-BE49-F238E27FC236}">
                <a16:creationId xmlns:a16="http://schemas.microsoft.com/office/drawing/2014/main" id="{466BA171-4602-EB8F-A626-A6B0AD0E7C2F}"/>
              </a:ext>
            </a:extLst>
          </p:cNvPr>
          <p:cNvSpPr>
            <a:spLocks noGrp="1"/>
          </p:cNvSpPr>
          <p:nvPr>
            <p:ph type="body" idx="12"/>
          </p:nvPr>
        </p:nvSpPr>
        <p:spPr>
          <a:xfrm>
            <a:off x="766101" y="1451796"/>
            <a:ext cx="10653834" cy="4278444"/>
          </a:xfrm>
        </p:spPr>
        <p:txBody>
          <a:bodyPr anchor="t">
            <a:normAutofit lnSpcReduction="10000"/>
          </a:bodyPr>
          <a:lstStyle/>
          <a:p>
            <a:pPr>
              <a:buFontTx/>
              <a:buChar char="-"/>
            </a:pPr>
            <a:r>
              <a:rPr lang="fi-FI" sz="1800" dirty="0"/>
              <a:t>Käydään läpi lapsen tai nuoren selviytymistä sekä varhaiskasvatuksessa tai esi- tai perusopetuksessa että kotona. Periaatteena on hyvä olla tästä olemme huolissamme…millaisia ehdotuksia teillä olisi. Miltä teistä nämä ehdotukset kuulostavat… Me tarvitsemme teidän apua yhteisessä…</a:t>
            </a:r>
          </a:p>
          <a:p>
            <a:pPr>
              <a:buFontTx/>
              <a:buChar char="-"/>
            </a:pPr>
            <a:r>
              <a:rPr lang="fi-FI" sz="1800" dirty="0"/>
              <a:t>Esimerkiksi jäävuorimallia voi käyttää keskustelun tukena. </a:t>
            </a:r>
          </a:p>
          <a:p>
            <a:pPr>
              <a:buFontTx/>
              <a:buChar char="-"/>
            </a:pPr>
            <a:r>
              <a:rPr lang="fi-FI" sz="1800" dirty="0"/>
              <a:t>Mahdolliset hakemukset ja palvelupyynnöt voidaan täyttää yhdessä huoltajan kanssa.</a:t>
            </a:r>
          </a:p>
          <a:p>
            <a:pPr>
              <a:buFontTx/>
              <a:buChar char="-"/>
            </a:pPr>
            <a:r>
              <a:rPr lang="fi-FI" sz="1800" dirty="0"/>
              <a:t>On tärkeää tunnistaa perheiden yksilölliset lähtökohdat ja tarpeet.</a:t>
            </a:r>
          </a:p>
          <a:p>
            <a:pPr>
              <a:buFontTx/>
              <a:buChar char="-"/>
            </a:pPr>
            <a:r>
              <a:rPr lang="fi-FI" sz="1800" dirty="0"/>
              <a:t>Jokaisen tapaamisen jälkeen on hyvä tehdä henkilökohtainen ja tiimin kanssa itsereflektio, jossa pohditaan: Mitä tapahtui?; Kävikö niin kuin ennakoin / ennakoimme?; Mitä opin / opimme? Miten turvaan / turvaamme dialogin ja yhteistyön jatkamisen?</a:t>
            </a:r>
          </a:p>
          <a:p>
            <a:pPr>
              <a:buFontTx/>
              <a:buChar char="-"/>
            </a:pPr>
            <a:r>
              <a:rPr lang="fi-FI" sz="1800" dirty="0"/>
              <a:t>Muista, että työntekijät pyytävät huoltajia </a:t>
            </a:r>
            <a:r>
              <a:rPr lang="fi-FI" sz="1800" b="1" dirty="0"/>
              <a:t>yhteiseen huolen</a:t>
            </a:r>
            <a:r>
              <a:rPr lang="fi-FI" sz="1800" dirty="0"/>
              <a:t> tunnistamiseen, jakamiseen ja  vähentämiseen sekä toimintaan lapsen tai nuoren asioiden kehittymisen kannalta.</a:t>
            </a:r>
          </a:p>
          <a:p>
            <a:pPr>
              <a:buFontTx/>
              <a:buChar char="-"/>
            </a:pPr>
            <a:r>
              <a:rPr lang="fi-FI" sz="1800" i="1" dirty="0"/>
              <a:t>”Huolehditaan hyvästä tiedonannosta huoltajalle, sanoitetaan ja tuodaan näkyväksi onnistumisia ja hyviä ratkaisuja. Palataan uudelleen keskusteluun, jos toivottua edistymistä ei olemassa olevilla tukitoimilla saavuteta.”</a:t>
            </a:r>
          </a:p>
          <a:p>
            <a:endParaRPr lang="fi-FI" sz="1200" dirty="0"/>
          </a:p>
        </p:txBody>
      </p:sp>
    </p:spTree>
    <p:extLst>
      <p:ext uri="{BB962C8B-B14F-4D97-AF65-F5344CB8AC3E}">
        <p14:creationId xmlns:p14="http://schemas.microsoft.com/office/powerpoint/2010/main" val="243930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477426" y="618967"/>
            <a:ext cx="10511286" cy="648072"/>
          </a:xfrm>
        </p:spPr>
        <p:txBody>
          <a:bodyPr>
            <a:normAutofit fontScale="77500" lnSpcReduction="20000"/>
          </a:bodyPr>
          <a:lstStyle/>
          <a:p>
            <a:r>
              <a:rPr lang="fi-FI" dirty="0"/>
              <a:t>1. Vanhempien kanssa tehtävä yhteistyö ja siihen liittyviä huomioitavia seikkoja.</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477426" y="1168400"/>
            <a:ext cx="11013534" cy="4541520"/>
          </a:xfrm>
        </p:spPr>
        <p:txBody>
          <a:bodyPr>
            <a:normAutofit fontScale="92500" lnSpcReduction="10000"/>
          </a:bodyPr>
          <a:lstStyle/>
          <a:p>
            <a:r>
              <a:rPr lang="en-US" b="1" dirty="0" err="1"/>
              <a:t>Vuorovaikutusta</a:t>
            </a:r>
            <a:r>
              <a:rPr lang="en-US" b="1" dirty="0"/>
              <a:t> </a:t>
            </a:r>
            <a:r>
              <a:rPr lang="en-US" b="1" dirty="0" err="1"/>
              <a:t>edistäviä</a:t>
            </a:r>
            <a:r>
              <a:rPr lang="en-US" b="1" dirty="0"/>
              <a:t> </a:t>
            </a:r>
            <a:r>
              <a:rPr lang="en-US" b="1" dirty="0" err="1"/>
              <a:t>tekijöitä</a:t>
            </a:r>
            <a:r>
              <a:rPr lang="en-US" b="1" dirty="0"/>
              <a:t>:</a:t>
            </a:r>
          </a:p>
          <a:p>
            <a:pPr>
              <a:buFont typeface="Wingdings" panose="05000000000000000000" pitchFamily="2" charset="2"/>
              <a:buChar char="Ø"/>
            </a:pPr>
            <a:r>
              <a:rPr lang="en-US" dirty="0" err="1"/>
              <a:t>Kuuntele</a:t>
            </a:r>
            <a:endParaRPr lang="en-US" dirty="0"/>
          </a:p>
          <a:p>
            <a:pPr>
              <a:buFont typeface="Wingdings" panose="05000000000000000000" pitchFamily="2" charset="2"/>
              <a:buChar char="Ø"/>
            </a:pPr>
            <a:r>
              <a:rPr lang="en-US" dirty="0" err="1"/>
              <a:t>Kunnioita</a:t>
            </a:r>
            <a:endParaRPr lang="en-US" dirty="0"/>
          </a:p>
          <a:p>
            <a:pPr>
              <a:buFont typeface="Wingdings" panose="05000000000000000000" pitchFamily="2" charset="2"/>
              <a:buChar char="Ø"/>
            </a:pPr>
            <a:r>
              <a:rPr lang="en-US" dirty="0" err="1"/>
              <a:t>Kyky</a:t>
            </a:r>
            <a:r>
              <a:rPr lang="en-US" dirty="0"/>
              <a:t> ja </a:t>
            </a:r>
            <a:r>
              <a:rPr lang="en-US" dirty="0" err="1"/>
              <a:t>halu</a:t>
            </a:r>
            <a:r>
              <a:rPr lang="en-US" dirty="0"/>
              <a:t> </a:t>
            </a:r>
            <a:r>
              <a:rPr lang="en-US" dirty="0" err="1"/>
              <a:t>tarkastella</a:t>
            </a:r>
            <a:r>
              <a:rPr lang="en-US" dirty="0"/>
              <a:t> </a:t>
            </a:r>
            <a:r>
              <a:rPr lang="en-US" dirty="0" err="1"/>
              <a:t>asioita</a:t>
            </a:r>
            <a:r>
              <a:rPr lang="en-US" dirty="0"/>
              <a:t> </a:t>
            </a:r>
            <a:r>
              <a:rPr lang="en-US" dirty="0" err="1"/>
              <a:t>eri</a:t>
            </a:r>
            <a:r>
              <a:rPr lang="en-US" dirty="0"/>
              <a:t> </a:t>
            </a:r>
            <a:r>
              <a:rPr lang="en-US" dirty="0" err="1"/>
              <a:t>näkökulmista</a:t>
            </a:r>
            <a:endParaRPr lang="en-US" dirty="0"/>
          </a:p>
          <a:p>
            <a:pPr>
              <a:buFont typeface="Wingdings" panose="05000000000000000000" pitchFamily="2" charset="2"/>
              <a:buChar char="Ø"/>
            </a:pPr>
            <a:r>
              <a:rPr lang="en-US" dirty="0" err="1"/>
              <a:t>Myötätunto</a:t>
            </a:r>
            <a:endParaRPr lang="en-US" dirty="0"/>
          </a:p>
          <a:p>
            <a:pPr>
              <a:buFont typeface="Wingdings" panose="05000000000000000000" pitchFamily="2" charset="2"/>
              <a:buChar char="Ø"/>
            </a:pPr>
            <a:r>
              <a:rPr lang="en-US" dirty="0" err="1"/>
              <a:t>Harkitsevuus</a:t>
            </a:r>
            <a:r>
              <a:rPr lang="en-US" dirty="0"/>
              <a:t> </a:t>
            </a:r>
          </a:p>
          <a:p>
            <a:pPr marL="0" indent="0">
              <a:buNone/>
            </a:pPr>
            <a:endParaRPr lang="en-US" dirty="0"/>
          </a:p>
          <a:p>
            <a:r>
              <a:rPr lang="en-US" b="1" dirty="0" err="1"/>
              <a:t>Vuorovaikutusta</a:t>
            </a:r>
            <a:r>
              <a:rPr lang="en-US" b="1" dirty="0"/>
              <a:t> </a:t>
            </a:r>
            <a:r>
              <a:rPr lang="en-US" b="1" dirty="0" err="1"/>
              <a:t>estäviä</a:t>
            </a:r>
            <a:r>
              <a:rPr lang="en-US" b="1" dirty="0"/>
              <a:t> </a:t>
            </a:r>
            <a:r>
              <a:rPr lang="en-US" b="1" dirty="0" err="1"/>
              <a:t>tekijöitä</a:t>
            </a:r>
            <a:endParaRPr lang="en-US" b="1" dirty="0"/>
          </a:p>
          <a:p>
            <a:pPr>
              <a:buFont typeface="Wingdings" panose="05000000000000000000" pitchFamily="2" charset="2"/>
              <a:buChar char="Ø"/>
            </a:pPr>
            <a:r>
              <a:rPr lang="en-US" dirty="0" err="1"/>
              <a:t>Arvostelu</a:t>
            </a:r>
            <a:endParaRPr lang="en-US" dirty="0"/>
          </a:p>
          <a:p>
            <a:pPr>
              <a:buFont typeface="Wingdings" panose="05000000000000000000" pitchFamily="2" charset="2"/>
              <a:buChar char="Ø"/>
            </a:pPr>
            <a:r>
              <a:rPr lang="en-US" dirty="0" err="1"/>
              <a:t>Ammattaisanasto</a:t>
            </a:r>
            <a:endParaRPr lang="en-US" dirty="0"/>
          </a:p>
          <a:p>
            <a:pPr>
              <a:buFont typeface="Wingdings" panose="05000000000000000000" pitchFamily="2" charset="2"/>
              <a:buChar char="Ø"/>
            </a:pPr>
            <a:r>
              <a:rPr lang="en-US" dirty="0" err="1"/>
              <a:t>Syyllistäminen</a:t>
            </a:r>
            <a:endParaRPr lang="en-US" dirty="0"/>
          </a:p>
          <a:p>
            <a:pPr>
              <a:buFont typeface="Wingdings" panose="05000000000000000000" pitchFamily="2" charset="2"/>
              <a:buChar char="Ø"/>
            </a:pPr>
            <a:r>
              <a:rPr lang="en-US" dirty="0" err="1"/>
              <a:t>Henkilökohtainen</a:t>
            </a:r>
            <a:r>
              <a:rPr lang="en-US" dirty="0"/>
              <a:t> </a:t>
            </a:r>
            <a:r>
              <a:rPr lang="en-US" dirty="0" err="1"/>
              <a:t>loukkaantuminen</a:t>
            </a:r>
            <a:endParaRPr lang="en-US" dirty="0"/>
          </a:p>
          <a:p>
            <a:pPr marL="0" indent="0">
              <a:buNone/>
            </a:pPr>
            <a:endParaRPr lang="en-US" dirty="0"/>
          </a:p>
        </p:txBody>
      </p:sp>
    </p:spTree>
    <p:extLst>
      <p:ext uri="{BB962C8B-B14F-4D97-AF65-F5344CB8AC3E}">
        <p14:creationId xmlns:p14="http://schemas.microsoft.com/office/powerpoint/2010/main" val="61947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1046156"/>
            <a:ext cx="10511286" cy="648072"/>
          </a:xfrm>
        </p:spPr>
        <p:txBody>
          <a:bodyPr>
            <a:normAutofit fontScale="77500" lnSpcReduction="20000"/>
          </a:bodyPr>
          <a:lstStyle/>
          <a:p>
            <a:r>
              <a:rPr lang="fi-FI" dirty="0"/>
              <a:t>1. Vanhempien kanssa tehtävä yhteistyö ja siihen liittyviä huomioitavia seikkoja.</a:t>
            </a:r>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581025" y="1543050"/>
            <a:ext cx="11020425" cy="3862591"/>
          </a:xfrm>
        </p:spPr>
        <p:txBody>
          <a:bodyPr>
            <a:normAutofit/>
          </a:bodyPr>
          <a:lstStyle/>
          <a:p>
            <a:r>
              <a:rPr lang="fi-FI" dirty="0"/>
              <a:t>Viesti huolesta koteihin hyvissä ajoin, että vanhemmat ehtivät reagoida viestin sisältöön.</a:t>
            </a:r>
          </a:p>
          <a:p>
            <a:r>
              <a:rPr lang="fi-FI" dirty="0"/>
              <a:t>WILMA on hyvä tapa viestiä. Mieti! Milloin soitto tai tapaaminen on perustellumpi tapa?</a:t>
            </a:r>
          </a:p>
          <a:p>
            <a:r>
              <a:rPr lang="fi-FI" dirty="0"/>
              <a:t>Opetushenkilöstö vastuulla on varhaiskasvatuksen ja koulun näkökulmasta, eikä heidän  tarvitse ratkaista yksin mielenterveysongelmia, siihen on eri ammattilaiset.</a:t>
            </a:r>
          </a:p>
          <a:p>
            <a:r>
              <a:rPr lang="fi-FI" dirty="0"/>
              <a:t>Perheiden moninaisuus (mm. kahden kodin lapset, etä- ja bonusvanhemmat, eri kieli- ja kulttuuritaustat jne.) tulisi huomioida yhteistyötä suunniteltaessa ja toteutettaessa.</a:t>
            </a:r>
          </a:p>
          <a:p>
            <a:r>
              <a:rPr lang="fi-FI" dirty="0"/>
              <a:t>Oppilashuollon toimijoiden vastuut esiopetuksessa ja perusopetuksessa on oltava kaikkien tiedossa. (rehtori, apulaisrehtori, päiväkodin johtaja, esiopettaja, luokanopettaja / aineenopettaja / luokanohjaaja, erityisopettaja, päivähoitaja / koulunkäynninohjaaja, koulukuraattori, </a:t>
            </a:r>
          </a:p>
          <a:p>
            <a:endParaRPr lang="fi-FI" dirty="0"/>
          </a:p>
          <a:p>
            <a:endParaRPr lang="en-US" dirty="0"/>
          </a:p>
        </p:txBody>
      </p:sp>
    </p:spTree>
    <p:extLst>
      <p:ext uri="{BB962C8B-B14F-4D97-AF65-F5344CB8AC3E}">
        <p14:creationId xmlns:p14="http://schemas.microsoft.com/office/powerpoint/2010/main" val="191115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2">
            <a:extLst>
              <a:ext uri="{FF2B5EF4-FFF2-40B4-BE49-F238E27FC236}">
                <a16:creationId xmlns:a16="http://schemas.microsoft.com/office/drawing/2014/main" id="{E90ABBB3-B01F-43EB-B2F7-CA43597028C2}"/>
              </a:ext>
            </a:extLst>
          </p:cNvPr>
          <p:cNvSpPr>
            <a:spLocks noGrp="1"/>
          </p:cNvSpPr>
          <p:nvPr>
            <p:ph type="dt" sz="half" idx="10"/>
          </p:nvPr>
        </p:nvSpPr>
        <p:spPr>
          <a:xfrm>
            <a:off x="766101" y="5926762"/>
            <a:ext cx="1453952" cy="404664"/>
          </a:xfrm>
        </p:spPr>
        <p:txBody>
          <a:bodyPr/>
          <a:lstStyle/>
          <a:p>
            <a:endParaRPr lang="fi-FI"/>
          </a:p>
        </p:txBody>
      </p:sp>
      <p:sp>
        <p:nvSpPr>
          <p:cNvPr id="15" name="Footer Placeholder 3">
            <a:extLst>
              <a:ext uri="{FF2B5EF4-FFF2-40B4-BE49-F238E27FC236}">
                <a16:creationId xmlns:a16="http://schemas.microsoft.com/office/drawing/2014/main" id="{0D8CD468-BAC7-485D-8FA2-DA23A8DBDFB7}"/>
              </a:ext>
            </a:extLst>
          </p:cNvPr>
          <p:cNvSpPr>
            <a:spLocks noGrp="1"/>
          </p:cNvSpPr>
          <p:nvPr>
            <p:ph type="ftr" sz="quarter" idx="11"/>
          </p:nvPr>
        </p:nvSpPr>
        <p:spPr>
          <a:xfrm>
            <a:off x="2292061" y="5926762"/>
            <a:ext cx="5570240" cy="404664"/>
          </a:xfrm>
        </p:spPr>
        <p:txBody>
          <a:bodyPr/>
          <a:lstStyle/>
          <a:p>
            <a:endParaRPr lang="fi-FI"/>
          </a:p>
        </p:txBody>
      </p:sp>
      <p:sp>
        <p:nvSpPr>
          <p:cNvPr id="17" name="Subtitle 4">
            <a:extLst>
              <a:ext uri="{FF2B5EF4-FFF2-40B4-BE49-F238E27FC236}">
                <a16:creationId xmlns:a16="http://schemas.microsoft.com/office/drawing/2014/main" id="{0DA73DA7-5597-4F71-B54E-48A7B6E13AA7}"/>
              </a:ext>
            </a:extLst>
          </p:cNvPr>
          <p:cNvSpPr>
            <a:spLocks noGrp="1"/>
          </p:cNvSpPr>
          <p:nvPr>
            <p:ph type="subTitle" idx="1"/>
          </p:nvPr>
        </p:nvSpPr>
        <p:spPr>
          <a:xfrm>
            <a:off x="772066" y="712781"/>
            <a:ext cx="10511286" cy="477844"/>
          </a:xfrm>
        </p:spPr>
        <p:txBody>
          <a:bodyPr>
            <a:normAutofit/>
          </a:bodyPr>
          <a:lstStyle/>
          <a:p>
            <a:r>
              <a:rPr lang="en-US" sz="2400" dirty="0"/>
              <a:t>2.   Huolen </a:t>
            </a:r>
            <a:r>
              <a:rPr lang="en-US" sz="2400" dirty="0" err="1"/>
              <a:t>herääminen</a:t>
            </a:r>
            <a:r>
              <a:rPr lang="en-US" sz="2400" dirty="0"/>
              <a:t> </a:t>
            </a:r>
            <a:endParaRPr lang="en-US" sz="2400" b="1" dirty="0"/>
          </a:p>
          <a:p>
            <a:endParaRPr lang="en-US" dirty="0"/>
          </a:p>
        </p:txBody>
      </p:sp>
      <p:sp>
        <p:nvSpPr>
          <p:cNvPr id="19" name="Text Placeholder 5">
            <a:extLst>
              <a:ext uri="{FF2B5EF4-FFF2-40B4-BE49-F238E27FC236}">
                <a16:creationId xmlns:a16="http://schemas.microsoft.com/office/drawing/2014/main" id="{351BDC85-4166-4A42-84BF-04843B14DE93}"/>
              </a:ext>
            </a:extLst>
          </p:cNvPr>
          <p:cNvSpPr>
            <a:spLocks noGrp="1"/>
          </p:cNvSpPr>
          <p:nvPr>
            <p:ph type="body" idx="12"/>
          </p:nvPr>
        </p:nvSpPr>
        <p:spPr>
          <a:xfrm>
            <a:off x="768550" y="1190625"/>
            <a:ext cx="10514802" cy="4619625"/>
          </a:xfrm>
        </p:spPr>
        <p:txBody>
          <a:bodyPr>
            <a:normAutofit fontScale="77500" lnSpcReduction="20000"/>
          </a:bodyPr>
          <a:lstStyle/>
          <a:p>
            <a:pPr marL="0" indent="0">
              <a:buNone/>
            </a:pPr>
            <a:r>
              <a:rPr lang="fi-FI" dirty="0"/>
              <a:t>Pohdi omaa huoltasi ja mieti, missä asioissa aidosti tarvitset huoltajien apua lapsen tukemisessa.</a:t>
            </a:r>
          </a:p>
          <a:p>
            <a:pPr marL="0" indent="0">
              <a:buNone/>
            </a:pPr>
            <a:r>
              <a:rPr lang="fi-FI" dirty="0"/>
              <a:t>Tuo myös esiin, mikä lapsen kanssa työskentelyssä on hyvää ja toimivaa.</a:t>
            </a:r>
          </a:p>
          <a:p>
            <a:pPr marL="0" indent="0">
              <a:buNone/>
            </a:pPr>
            <a:r>
              <a:rPr lang="fi-FI" dirty="0"/>
              <a:t>Ennakoi ja mieti yhdessä työtiimin kanssa, miten asia esitetään. </a:t>
            </a:r>
          </a:p>
          <a:p>
            <a:pPr marL="0" indent="0">
              <a:buNone/>
            </a:pPr>
            <a:r>
              <a:rPr lang="fi-FI" dirty="0"/>
              <a:t>Pohdi, miten voisit ilmaista sekä hyvät asiat että huolesi nyt niin, ettei puheesi tule tulkituksi moitteeksi tai syytteeksi.</a:t>
            </a:r>
          </a:p>
          <a:p>
            <a:pPr marL="0" indent="0">
              <a:buNone/>
            </a:pPr>
            <a:r>
              <a:rPr lang="fi-FI" dirty="0"/>
              <a:t>Muuta lähestymistapaasi, jos keskustelussa ei päästä dialogiin tai keskustelua ei voi jatkaa sillä hetkellä. </a:t>
            </a:r>
          </a:p>
          <a:p>
            <a:pPr marL="0" indent="0">
              <a:buNone/>
            </a:pPr>
            <a:r>
              <a:rPr lang="fi-FI" dirty="0"/>
              <a:t>Kun tunnet, että olet löytänyt rakentavan ja kunnioittavan lähestymistavan, ota huolesi puheeksi sopivan ajan tullen ja sopivassa paikassa.</a:t>
            </a:r>
          </a:p>
          <a:p>
            <a:pPr marL="0" indent="0">
              <a:buNone/>
            </a:pPr>
            <a:r>
              <a:rPr lang="fi-FI" dirty="0"/>
              <a:t>Kuuntele ja ole joustava, kysehän on kontaktissa tapahtuvasta vastavuoroisesta kuuntelusta ja keskustelusta. </a:t>
            </a:r>
          </a:p>
          <a:p>
            <a:pPr marL="0" indent="0">
              <a:buNone/>
            </a:pPr>
            <a:r>
              <a:rPr lang="fi-FI" dirty="0"/>
              <a:t>Pohdi, mitä tapahtui: Kävikö niin kuin ennakoit? Mitä opit? Miten turvaat osaltasi dialogin ja yhteistyön jatkamista?</a:t>
            </a:r>
          </a:p>
          <a:p>
            <a:pPr marL="0" indent="0">
              <a:buNone/>
            </a:pPr>
            <a:r>
              <a:rPr lang="fi-FI" dirty="0"/>
              <a:t>Muista ennen kaikkea, että olet pyytämässä apua huolen vähenemiseen lapsen asioissa.</a:t>
            </a:r>
          </a:p>
          <a:p>
            <a:pPr marL="0" indent="0">
              <a:buNone/>
            </a:pPr>
            <a:endParaRPr lang="fi-FI" dirty="0"/>
          </a:p>
          <a:p>
            <a:pPr marL="0" indent="0">
              <a:buNone/>
            </a:pPr>
            <a:r>
              <a:rPr lang="fi-FI" dirty="0"/>
              <a:t>	Lähde: https://www.julkari.fi/bitstream/handle/10024/90845/URN_ISBN_978951 33 1792 8.pdf?sequence</a:t>
            </a:r>
          </a:p>
          <a:p>
            <a:pPr marL="0" indent="0">
              <a:buNone/>
            </a:pPr>
            <a:endParaRPr lang="fi-FI" dirty="0"/>
          </a:p>
          <a:p>
            <a:pPr marL="0" indent="0">
              <a:buNone/>
            </a:pPr>
            <a:r>
              <a:rPr lang="fi-FI" dirty="0"/>
              <a:t>Voit myös hyödyntää </a:t>
            </a:r>
            <a:r>
              <a:rPr lang="fi-FI" b="1" dirty="0"/>
              <a:t>huolen puheeksi oton ennakointilomaketta.</a:t>
            </a:r>
          </a:p>
          <a:p>
            <a:pPr marL="0" indent="0">
              <a:buNone/>
            </a:pPr>
            <a:endParaRPr lang="fi-FI" dirty="0"/>
          </a:p>
          <a:p>
            <a:pPr marL="0" indent="0">
              <a:buNone/>
            </a:pPr>
            <a:endParaRPr lang="en-US" dirty="0"/>
          </a:p>
        </p:txBody>
      </p:sp>
    </p:spTree>
    <p:extLst>
      <p:ext uri="{BB962C8B-B14F-4D97-AF65-F5344CB8AC3E}">
        <p14:creationId xmlns:p14="http://schemas.microsoft.com/office/powerpoint/2010/main" val="3352129863"/>
      </p:ext>
    </p:extLst>
  </p:cSld>
  <p:clrMapOvr>
    <a:masterClrMapping/>
  </p:clrMapOvr>
</p:sld>
</file>

<file path=ppt/theme/theme1.xml><?xml version="1.0" encoding="utf-8"?>
<a:theme xmlns:a="http://schemas.openxmlformats.org/drawingml/2006/main" name="Office-teema">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ADCE0C6-BB30-1549-8AAE-4F638C060A8C}" vid="{FF09331E-EC46-1746-8554-AB8518F48F52}"/>
    </a:ext>
  </a:extLst>
</a:theme>
</file>

<file path=ppt/theme/theme2.xml><?xml version="1.0" encoding="utf-8"?>
<a:theme xmlns:a="http://schemas.openxmlformats.org/drawingml/2006/main" name="Mukautettu suunnittelumalli">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ADCE0C6-BB30-1549-8AAE-4F638C060A8C}" vid="{40BCA11B-DA12-6B41-B8C7-16D3C5CFE9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14978</TotalTime>
  <Words>1753</Words>
  <Application>Microsoft Office PowerPoint</Application>
  <PresentationFormat>Widescreen</PresentationFormat>
  <Paragraphs>155</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Liberation Serif</vt:lpstr>
      <vt:lpstr>OpenSans</vt:lpstr>
      <vt:lpstr>Wingdings</vt:lpstr>
      <vt:lpstr>Office-teema</vt:lpstr>
      <vt:lpstr>Mukautettu suunnittelumalli</vt:lpstr>
      <vt:lpstr>Monialainen yhteistyö lapsen mielenterveyden tukena 4.4.-31.5.22, 2 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Tähän iso pääotsikko</dc:title>
  <dc:creator>Piispanen Hannu</dc:creator>
  <cp:lastModifiedBy>Kuivalainen Hanna</cp:lastModifiedBy>
  <cp:revision>58</cp:revision>
  <dcterms:created xsi:type="dcterms:W3CDTF">2021-02-17T12:19:13Z</dcterms:created>
  <dcterms:modified xsi:type="dcterms:W3CDTF">2022-12-27T07:15:11Z</dcterms:modified>
</cp:coreProperties>
</file>