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18" r:id="rId5"/>
    <p:sldId id="367" r:id="rId6"/>
    <p:sldId id="436" r:id="rId7"/>
    <p:sldId id="442" r:id="rId8"/>
    <p:sldId id="453" r:id="rId9"/>
    <p:sldId id="450" r:id="rId10"/>
    <p:sldId id="449" r:id="rId11"/>
    <p:sldId id="437" r:id="rId12"/>
    <p:sldId id="458" r:id="rId13"/>
    <p:sldId id="463" r:id="rId14"/>
    <p:sldId id="438" r:id="rId15"/>
    <p:sldId id="439" r:id="rId16"/>
    <p:sldId id="464" r:id="rId17"/>
    <p:sldId id="445" r:id="rId18"/>
    <p:sldId id="465" r:id="rId19"/>
    <p:sldId id="440" r:id="rId20"/>
    <p:sldId id="455" r:id="rId21"/>
    <p:sldId id="457" r:id="rId22"/>
    <p:sldId id="460" r:id="rId23"/>
    <p:sldId id="461" r:id="rId24"/>
    <p:sldId id="462" r:id="rId25"/>
    <p:sldId id="441" r:id="rId26"/>
    <p:sldId id="466" r:id="rId27"/>
    <p:sldId id="429" r:id="rId28"/>
    <p:sldId id="430"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B874C-7C78-B28F-3C52-11B17F58E822}" name="Henna Hyytiä" initials="HH" userId="S::henna.hyytia@keuda.fi::d852686d-6661-4566-9899-efc0e59937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E0F2F4"/>
    <a:srgbClr val="BFE3E7"/>
    <a:srgbClr val="59B7C0"/>
    <a:srgbClr val="C0E1EE"/>
    <a:srgbClr val="C7DFE7"/>
    <a:srgbClr val="E7E5E5"/>
    <a:srgbClr val="C9E3E6"/>
    <a:srgbClr val="D1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7A71C-7515-35C6-23BE-DAD94E43D9F9}" v="120" dt="2025-12-02T16:56:09.993"/>
    <p1510:client id="{9F3B89CE-35DB-CC43-41E2-8F03F68B29C6}" v="3" dt="2025-12-02T16:47:21.28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7"/>
        <p:guide pos="3863"/>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skela Marja" userId="S::marja.koskela_samiedu.fi#ext#@edukeuda.onmicrosoft.com::adfa4207-e5ab-44c9-9db6-60ba0f938912" providerId="AD" clId="Web-{9E29FFFD-0A55-D1A7-735C-DE62ED59EF7A}"/>
    <pc:docChg chg="modSld">
      <pc:chgData name="Koskela Marja" userId="S::marja.koskela_samiedu.fi#ext#@edukeuda.onmicrosoft.com::adfa4207-e5ab-44c9-9db6-60ba0f938912" providerId="AD" clId="Web-{9E29FFFD-0A55-D1A7-735C-DE62ED59EF7A}" dt="2025-11-03T16:43:58.214" v="10" actId="20577"/>
      <pc:docMkLst>
        <pc:docMk/>
      </pc:docMkLst>
      <pc:sldChg chg="modSp">
        <pc:chgData name="Koskela Marja" userId="S::marja.koskela_samiedu.fi#ext#@edukeuda.onmicrosoft.com::adfa4207-e5ab-44c9-9db6-60ba0f938912" providerId="AD" clId="Web-{9E29FFFD-0A55-D1A7-735C-DE62ED59EF7A}" dt="2025-11-03T16:43:58.214" v="10" actId="20577"/>
        <pc:sldMkLst>
          <pc:docMk/>
          <pc:sldMk cId="1557161876" sldId="458"/>
        </pc:sldMkLst>
        <pc:spChg chg="mod">
          <ac:chgData name="Koskela Marja" userId="S::marja.koskela_samiedu.fi#ext#@edukeuda.onmicrosoft.com::adfa4207-e5ab-44c9-9db6-60ba0f938912" providerId="AD" clId="Web-{9E29FFFD-0A55-D1A7-735C-DE62ED59EF7A}" dt="2025-11-03T16:43:58.214" v="10" actId="20577"/>
          <ac:spMkLst>
            <pc:docMk/>
            <pc:sldMk cId="1557161876" sldId="458"/>
            <ac:spMk id="3" creationId="{4A360094-E72F-9BA9-C97A-89603C53ED39}"/>
          </ac:spMkLst>
        </pc:spChg>
      </pc:sldChg>
    </pc:docChg>
  </pc:docChgLst>
  <pc:docChgLst>
    <pc:chgData name="Virpi Ilkka" userId="fb35c57e-2188-4dde-a2f4-b02f05f601ef" providerId="ADAL" clId="{07039C09-F18E-440B-A101-5DDD180C197D}"/>
    <pc:docChg chg="undo custSel addSld delSld modSld sldOrd">
      <pc:chgData name="Virpi Ilkka" userId="fb35c57e-2188-4dde-a2f4-b02f05f601ef" providerId="ADAL" clId="{07039C09-F18E-440B-A101-5DDD180C197D}" dt="2025-11-13T06:43:10.859" v="9432"/>
      <pc:docMkLst>
        <pc:docMk/>
      </pc:docMkLst>
      <pc:sldChg chg="modSp mod">
        <pc:chgData name="Virpi Ilkka" userId="fb35c57e-2188-4dde-a2f4-b02f05f601ef" providerId="ADAL" clId="{07039C09-F18E-440B-A101-5DDD180C197D}" dt="2025-10-27T07:27:09.114" v="9190" actId="20577"/>
        <pc:sldMkLst>
          <pc:docMk/>
          <pc:sldMk cId="241783251" sldId="367"/>
        </pc:sldMkLst>
        <pc:spChg chg="mod">
          <ac:chgData name="Virpi Ilkka" userId="fb35c57e-2188-4dde-a2f4-b02f05f601ef" providerId="ADAL" clId="{07039C09-F18E-440B-A101-5DDD180C197D}" dt="2025-10-24T05:07:57.587" v="7699" actId="20577"/>
          <ac:spMkLst>
            <pc:docMk/>
            <pc:sldMk cId="241783251" sldId="367"/>
            <ac:spMk id="2" creationId="{0EDD8500-C6D7-3DDC-FD0F-D5E9E61A6491}"/>
          </ac:spMkLst>
        </pc:spChg>
        <pc:spChg chg="mod">
          <ac:chgData name="Virpi Ilkka" userId="fb35c57e-2188-4dde-a2f4-b02f05f601ef" providerId="ADAL" clId="{07039C09-F18E-440B-A101-5DDD180C197D}" dt="2025-10-27T07:27:09.114" v="9190" actId="20577"/>
          <ac:spMkLst>
            <pc:docMk/>
            <pc:sldMk cId="241783251" sldId="367"/>
            <ac:spMk id="3" creationId="{08977193-BFE1-D05D-B976-FC189B5B7C71}"/>
          </ac:spMkLst>
        </pc:spChg>
      </pc:sldChg>
      <pc:sldChg chg="add">
        <pc:chgData name="Virpi Ilkka" userId="fb35c57e-2188-4dde-a2f4-b02f05f601ef" providerId="ADAL" clId="{07039C09-F18E-440B-A101-5DDD180C197D}" dt="2025-11-13T06:43:10.859" v="9432"/>
        <pc:sldMkLst>
          <pc:docMk/>
          <pc:sldMk cId="1406344511" sldId="429"/>
        </pc:sldMkLst>
      </pc:sldChg>
      <pc:sldChg chg="add">
        <pc:chgData name="Virpi Ilkka" userId="fb35c57e-2188-4dde-a2f4-b02f05f601ef" providerId="ADAL" clId="{07039C09-F18E-440B-A101-5DDD180C197D}" dt="2025-11-13T06:43:10.859" v="9432"/>
        <pc:sldMkLst>
          <pc:docMk/>
          <pc:sldMk cId="2153778578" sldId="430"/>
        </pc:sldMkLst>
      </pc:sldChg>
      <pc:sldChg chg="modSp new mod modNotesTx">
        <pc:chgData name="Virpi Ilkka" userId="fb35c57e-2188-4dde-a2f4-b02f05f601ef" providerId="ADAL" clId="{07039C09-F18E-440B-A101-5DDD180C197D}" dt="2025-11-13T06:31:33.888" v="9353" actId="27636"/>
        <pc:sldMkLst>
          <pc:docMk/>
          <pc:sldMk cId="1884586507" sldId="436"/>
        </pc:sldMkLst>
        <pc:spChg chg="mod">
          <ac:chgData name="Virpi Ilkka" userId="fb35c57e-2188-4dde-a2f4-b02f05f601ef" providerId="ADAL" clId="{07039C09-F18E-440B-A101-5DDD180C197D}" dt="2025-10-24T05:41:57.495" v="8325" actId="1076"/>
          <ac:spMkLst>
            <pc:docMk/>
            <pc:sldMk cId="1884586507" sldId="436"/>
            <ac:spMk id="2" creationId="{979D4553-1708-DCC7-638F-84B973C78103}"/>
          </ac:spMkLst>
        </pc:spChg>
        <pc:spChg chg="mod">
          <ac:chgData name="Virpi Ilkka" userId="fb35c57e-2188-4dde-a2f4-b02f05f601ef" providerId="ADAL" clId="{07039C09-F18E-440B-A101-5DDD180C197D}" dt="2025-11-13T06:31:33.888" v="9353" actId="27636"/>
          <ac:spMkLst>
            <pc:docMk/>
            <pc:sldMk cId="1884586507" sldId="436"/>
            <ac:spMk id="3" creationId="{920376CD-3C57-B40B-0999-991033DD2D5E}"/>
          </ac:spMkLst>
        </pc:spChg>
      </pc:sldChg>
      <pc:sldChg chg="modSp new mod">
        <pc:chgData name="Virpi Ilkka" userId="fb35c57e-2188-4dde-a2f4-b02f05f601ef" providerId="ADAL" clId="{07039C09-F18E-440B-A101-5DDD180C197D}" dt="2025-11-13T06:12:43.359" v="9229" actId="255"/>
        <pc:sldMkLst>
          <pc:docMk/>
          <pc:sldMk cId="2332682047" sldId="437"/>
        </pc:sldMkLst>
        <pc:spChg chg="mod">
          <ac:chgData name="Virpi Ilkka" userId="fb35c57e-2188-4dde-a2f4-b02f05f601ef" providerId="ADAL" clId="{07039C09-F18E-440B-A101-5DDD180C197D}" dt="2025-10-27T07:22:43.861" v="9048" actId="1076"/>
          <ac:spMkLst>
            <pc:docMk/>
            <pc:sldMk cId="2332682047" sldId="437"/>
            <ac:spMk id="2" creationId="{72556C1D-77EC-C4D6-FE0B-31199DAB7503}"/>
          </ac:spMkLst>
        </pc:spChg>
        <pc:spChg chg="mod">
          <ac:chgData name="Virpi Ilkka" userId="fb35c57e-2188-4dde-a2f4-b02f05f601ef" providerId="ADAL" clId="{07039C09-F18E-440B-A101-5DDD180C197D}" dt="2025-11-13T06:12:43.359" v="9229" actId="255"/>
          <ac:spMkLst>
            <pc:docMk/>
            <pc:sldMk cId="2332682047" sldId="437"/>
            <ac:spMk id="3" creationId="{56E51122-0577-F241-0539-183340494359}"/>
          </ac:spMkLst>
        </pc:spChg>
      </pc:sldChg>
      <pc:sldChg chg="modSp new mod">
        <pc:chgData name="Virpi Ilkka" userId="fb35c57e-2188-4dde-a2f4-b02f05f601ef" providerId="ADAL" clId="{07039C09-F18E-440B-A101-5DDD180C197D}" dt="2025-10-27T07:10:48.604" v="8821" actId="255"/>
        <pc:sldMkLst>
          <pc:docMk/>
          <pc:sldMk cId="4228564982" sldId="438"/>
        </pc:sldMkLst>
        <pc:spChg chg="mod">
          <ac:chgData name="Virpi Ilkka" userId="fb35c57e-2188-4dde-a2f4-b02f05f601ef" providerId="ADAL" clId="{07039C09-F18E-440B-A101-5DDD180C197D}" dt="2025-10-27T07:10:05.973" v="8805" actId="20577"/>
          <ac:spMkLst>
            <pc:docMk/>
            <pc:sldMk cId="4228564982" sldId="438"/>
            <ac:spMk id="2" creationId="{4C57DAF2-2005-B5C0-1574-AADE309E23B6}"/>
          </ac:spMkLst>
        </pc:spChg>
        <pc:spChg chg="mod">
          <ac:chgData name="Virpi Ilkka" userId="fb35c57e-2188-4dde-a2f4-b02f05f601ef" providerId="ADAL" clId="{07039C09-F18E-440B-A101-5DDD180C197D}" dt="2025-10-27T07:10:48.604" v="8821" actId="255"/>
          <ac:spMkLst>
            <pc:docMk/>
            <pc:sldMk cId="4228564982" sldId="438"/>
            <ac:spMk id="3" creationId="{1FD35365-29CF-E467-BB2F-7A41DFA607FE}"/>
          </ac:spMkLst>
        </pc:spChg>
      </pc:sldChg>
      <pc:sldChg chg="addSp modSp new mod">
        <pc:chgData name="Virpi Ilkka" userId="fb35c57e-2188-4dde-a2f4-b02f05f601ef" providerId="ADAL" clId="{07039C09-F18E-440B-A101-5DDD180C197D}" dt="2025-11-13T06:30:23.029" v="9343" actId="1076"/>
        <pc:sldMkLst>
          <pc:docMk/>
          <pc:sldMk cId="3301269732" sldId="439"/>
        </pc:sldMkLst>
        <pc:spChg chg="mod">
          <ac:chgData name="Virpi Ilkka" userId="fb35c57e-2188-4dde-a2f4-b02f05f601ef" providerId="ADAL" clId="{07039C09-F18E-440B-A101-5DDD180C197D}" dt="2025-10-27T07:26:04.564" v="9151" actId="20577"/>
          <ac:spMkLst>
            <pc:docMk/>
            <pc:sldMk cId="3301269732" sldId="439"/>
            <ac:spMk id="2" creationId="{5BB767DA-FC60-7DCD-1675-7DA447202690}"/>
          </ac:spMkLst>
        </pc:spChg>
        <pc:spChg chg="mod">
          <ac:chgData name="Virpi Ilkka" userId="fb35c57e-2188-4dde-a2f4-b02f05f601ef" providerId="ADAL" clId="{07039C09-F18E-440B-A101-5DDD180C197D}" dt="2025-11-13T06:30:23.029" v="9343" actId="1076"/>
          <ac:spMkLst>
            <pc:docMk/>
            <pc:sldMk cId="3301269732" sldId="439"/>
            <ac:spMk id="3" creationId="{94933067-672B-0593-3B18-DCD3C2C8DEDD}"/>
          </ac:spMkLst>
        </pc:spChg>
        <pc:spChg chg="add mod">
          <ac:chgData name="Virpi Ilkka" userId="fb35c57e-2188-4dde-a2f4-b02f05f601ef" providerId="ADAL" clId="{07039C09-F18E-440B-A101-5DDD180C197D}" dt="2025-10-14T06:29:14.602" v="3842" actId="21"/>
          <ac:spMkLst>
            <pc:docMk/>
            <pc:sldMk cId="3301269732" sldId="439"/>
            <ac:spMk id="4" creationId="{1DE0CA75-B69D-9612-3011-651ED46C61C1}"/>
          </ac:spMkLst>
        </pc:spChg>
      </pc:sldChg>
      <pc:sldChg chg="modSp new mod ord">
        <pc:chgData name="Virpi Ilkka" userId="fb35c57e-2188-4dde-a2f4-b02f05f601ef" providerId="ADAL" clId="{07039C09-F18E-440B-A101-5DDD180C197D}" dt="2025-11-13T06:31:07.765" v="9348" actId="255"/>
        <pc:sldMkLst>
          <pc:docMk/>
          <pc:sldMk cId="2603379454" sldId="440"/>
        </pc:sldMkLst>
        <pc:spChg chg="mod">
          <ac:chgData name="Virpi Ilkka" userId="fb35c57e-2188-4dde-a2f4-b02f05f601ef" providerId="ADAL" clId="{07039C09-F18E-440B-A101-5DDD180C197D}" dt="2025-10-27T07:19:19.493" v="8946" actId="20577"/>
          <ac:spMkLst>
            <pc:docMk/>
            <pc:sldMk cId="2603379454" sldId="440"/>
            <ac:spMk id="2" creationId="{DC916E54-1556-CAB5-A33D-FF8CA0DCE13C}"/>
          </ac:spMkLst>
        </pc:spChg>
        <pc:spChg chg="mod">
          <ac:chgData name="Virpi Ilkka" userId="fb35c57e-2188-4dde-a2f4-b02f05f601ef" providerId="ADAL" clId="{07039C09-F18E-440B-A101-5DDD180C197D}" dt="2025-11-13T06:31:07.765" v="9348" actId="255"/>
          <ac:spMkLst>
            <pc:docMk/>
            <pc:sldMk cId="2603379454" sldId="440"/>
            <ac:spMk id="3" creationId="{3CAF37CA-12C3-65EF-4173-5B14167A6457}"/>
          </ac:spMkLst>
        </pc:spChg>
      </pc:sldChg>
      <pc:sldChg chg="modSp new mod ord">
        <pc:chgData name="Virpi Ilkka" userId="fb35c57e-2188-4dde-a2f4-b02f05f601ef" providerId="ADAL" clId="{07039C09-F18E-440B-A101-5DDD180C197D}" dt="2025-11-13T06:22:38.802" v="9315" actId="20577"/>
        <pc:sldMkLst>
          <pc:docMk/>
          <pc:sldMk cId="1899557453" sldId="441"/>
        </pc:sldMkLst>
        <pc:spChg chg="mod">
          <ac:chgData name="Virpi Ilkka" userId="fb35c57e-2188-4dde-a2f4-b02f05f601ef" providerId="ADAL" clId="{07039C09-F18E-440B-A101-5DDD180C197D}" dt="2025-10-27T07:20:59.922" v="9008" actId="1076"/>
          <ac:spMkLst>
            <pc:docMk/>
            <pc:sldMk cId="1899557453" sldId="441"/>
            <ac:spMk id="2" creationId="{C8965543-1124-8FD6-6B70-DFD28A6ED8A3}"/>
          </ac:spMkLst>
        </pc:spChg>
        <pc:spChg chg="mod">
          <ac:chgData name="Virpi Ilkka" userId="fb35c57e-2188-4dde-a2f4-b02f05f601ef" providerId="ADAL" clId="{07039C09-F18E-440B-A101-5DDD180C197D}" dt="2025-11-13T06:22:38.802" v="9315" actId="20577"/>
          <ac:spMkLst>
            <pc:docMk/>
            <pc:sldMk cId="1899557453" sldId="441"/>
            <ac:spMk id="3" creationId="{FC32947E-417E-94F9-5A19-2B14F2158196}"/>
          </ac:spMkLst>
        </pc:spChg>
      </pc:sldChg>
      <pc:sldChg chg="addSp delSp modSp new mod modNotesTx">
        <pc:chgData name="Virpi Ilkka" userId="fb35c57e-2188-4dde-a2f4-b02f05f601ef" providerId="ADAL" clId="{07039C09-F18E-440B-A101-5DDD180C197D}" dt="2025-11-13T06:29:34.784" v="9341" actId="255"/>
        <pc:sldMkLst>
          <pc:docMk/>
          <pc:sldMk cId="167382993" sldId="442"/>
        </pc:sldMkLst>
        <pc:spChg chg="mod">
          <ac:chgData name="Virpi Ilkka" userId="fb35c57e-2188-4dde-a2f4-b02f05f601ef" providerId="ADAL" clId="{07039C09-F18E-440B-A101-5DDD180C197D}" dt="2025-10-27T07:06:19.995" v="8684" actId="255"/>
          <ac:spMkLst>
            <pc:docMk/>
            <pc:sldMk cId="167382993" sldId="442"/>
            <ac:spMk id="2" creationId="{9CD74F73-7575-74F2-AE19-8CE935C513DE}"/>
          </ac:spMkLst>
        </pc:spChg>
        <pc:spChg chg="mod">
          <ac:chgData name="Virpi Ilkka" userId="fb35c57e-2188-4dde-a2f4-b02f05f601ef" providerId="ADAL" clId="{07039C09-F18E-440B-A101-5DDD180C197D}" dt="2025-11-13T06:06:53.342" v="9204" actId="255"/>
          <ac:spMkLst>
            <pc:docMk/>
            <pc:sldMk cId="167382993" sldId="442"/>
            <ac:spMk id="3" creationId="{8F5DCD50-3B31-0EB4-7E5D-F93E9D1CBB76}"/>
          </ac:spMkLst>
        </pc:spChg>
        <pc:spChg chg="add mod">
          <ac:chgData name="Virpi Ilkka" userId="fb35c57e-2188-4dde-a2f4-b02f05f601ef" providerId="ADAL" clId="{07039C09-F18E-440B-A101-5DDD180C197D}" dt="2025-11-13T06:29:34.784" v="9341" actId="255"/>
          <ac:spMkLst>
            <pc:docMk/>
            <pc:sldMk cId="167382993" sldId="442"/>
            <ac:spMk id="6" creationId="{0B8626B8-749B-AA82-7325-E416F0CF3BFF}"/>
          </ac:spMkLst>
        </pc:spChg>
        <pc:spChg chg="add mod">
          <ac:chgData name="Virpi Ilkka" userId="fb35c57e-2188-4dde-a2f4-b02f05f601ef" providerId="ADAL" clId="{07039C09-F18E-440B-A101-5DDD180C197D}" dt="2025-10-24T05:31:54.947" v="8185" actId="1076"/>
          <ac:spMkLst>
            <pc:docMk/>
            <pc:sldMk cId="167382993" sldId="442"/>
            <ac:spMk id="7" creationId="{A3E31C7E-B1DB-D172-8833-DFBBADA45276}"/>
          </ac:spMkLst>
        </pc:spChg>
      </pc:sldChg>
      <pc:sldChg chg="modSp new mod ord">
        <pc:chgData name="Virpi Ilkka" userId="fb35c57e-2188-4dde-a2f4-b02f05f601ef" providerId="ADAL" clId="{07039C09-F18E-440B-A101-5DDD180C197D}" dt="2025-11-13T06:30:46.529" v="9346" actId="255"/>
        <pc:sldMkLst>
          <pc:docMk/>
          <pc:sldMk cId="2083016499" sldId="445"/>
        </pc:sldMkLst>
        <pc:spChg chg="mod">
          <ac:chgData name="Virpi Ilkka" userId="fb35c57e-2188-4dde-a2f4-b02f05f601ef" providerId="ADAL" clId="{07039C09-F18E-440B-A101-5DDD180C197D}" dt="2025-10-27T07:19:12.967" v="8942" actId="20577"/>
          <ac:spMkLst>
            <pc:docMk/>
            <pc:sldMk cId="2083016499" sldId="445"/>
            <ac:spMk id="2" creationId="{E960FA18-47C8-9CB3-E735-DF0F70EAEFCD}"/>
          </ac:spMkLst>
        </pc:spChg>
        <pc:spChg chg="mod">
          <ac:chgData name="Virpi Ilkka" userId="fb35c57e-2188-4dde-a2f4-b02f05f601ef" providerId="ADAL" clId="{07039C09-F18E-440B-A101-5DDD180C197D}" dt="2025-11-13T06:30:46.529" v="9346" actId="255"/>
          <ac:spMkLst>
            <pc:docMk/>
            <pc:sldMk cId="2083016499" sldId="445"/>
            <ac:spMk id="3" creationId="{3BB8CCDF-9357-7C69-772D-859F70197AC3}"/>
          </ac:spMkLst>
        </pc:spChg>
      </pc:sldChg>
      <pc:sldChg chg="modSp new mod modNotesTx">
        <pc:chgData name="Virpi Ilkka" userId="fb35c57e-2188-4dde-a2f4-b02f05f601ef" providerId="ADAL" clId="{07039C09-F18E-440B-A101-5DDD180C197D}" dt="2025-10-24T05:54:16.248" v="8614" actId="20577"/>
        <pc:sldMkLst>
          <pc:docMk/>
          <pc:sldMk cId="2055865069" sldId="449"/>
        </pc:sldMkLst>
        <pc:spChg chg="mod">
          <ac:chgData name="Virpi Ilkka" userId="fb35c57e-2188-4dde-a2f4-b02f05f601ef" providerId="ADAL" clId="{07039C09-F18E-440B-A101-5DDD180C197D}" dt="2025-10-24T05:49:17.031" v="8424" actId="20577"/>
          <ac:spMkLst>
            <pc:docMk/>
            <pc:sldMk cId="2055865069" sldId="449"/>
            <ac:spMk id="2" creationId="{4AEA11D7-9DD7-0BC5-4B1E-1613E2E075D9}"/>
          </ac:spMkLst>
        </pc:spChg>
        <pc:spChg chg="mod">
          <ac:chgData name="Virpi Ilkka" userId="fb35c57e-2188-4dde-a2f4-b02f05f601ef" providerId="ADAL" clId="{07039C09-F18E-440B-A101-5DDD180C197D}" dt="2025-10-24T05:54:16.248" v="8614" actId="20577"/>
          <ac:spMkLst>
            <pc:docMk/>
            <pc:sldMk cId="2055865069" sldId="449"/>
            <ac:spMk id="3" creationId="{036EFF6C-5A39-227B-E9EE-51697872EFDF}"/>
          </ac:spMkLst>
        </pc:spChg>
      </pc:sldChg>
      <pc:sldChg chg="addSp delSp modSp new mod">
        <pc:chgData name="Virpi Ilkka" userId="fb35c57e-2188-4dde-a2f4-b02f05f601ef" providerId="ADAL" clId="{07039C09-F18E-440B-A101-5DDD180C197D}" dt="2025-11-13T06:23:15.552" v="9319" actId="255"/>
        <pc:sldMkLst>
          <pc:docMk/>
          <pc:sldMk cId="1052636465" sldId="450"/>
        </pc:sldMkLst>
        <pc:spChg chg="mod">
          <ac:chgData name="Virpi Ilkka" userId="fb35c57e-2188-4dde-a2f4-b02f05f601ef" providerId="ADAL" clId="{07039C09-F18E-440B-A101-5DDD180C197D}" dt="2025-10-24T05:42:40.357" v="8332" actId="255"/>
          <ac:spMkLst>
            <pc:docMk/>
            <pc:sldMk cId="1052636465" sldId="450"/>
            <ac:spMk id="2" creationId="{D33BAD66-C44D-E6D8-33CC-448DF2A3696C}"/>
          </ac:spMkLst>
        </pc:spChg>
        <pc:spChg chg="mod">
          <ac:chgData name="Virpi Ilkka" userId="fb35c57e-2188-4dde-a2f4-b02f05f601ef" providerId="ADAL" clId="{07039C09-F18E-440B-A101-5DDD180C197D}" dt="2025-11-13T06:23:15.552" v="9319" actId="255"/>
          <ac:spMkLst>
            <pc:docMk/>
            <pc:sldMk cId="1052636465" sldId="450"/>
            <ac:spMk id="3" creationId="{6DBFFAE6-FE15-5900-924A-8B14C7BE9194}"/>
          </ac:spMkLst>
        </pc:spChg>
      </pc:sldChg>
      <pc:sldChg chg="modSp new mod">
        <pc:chgData name="Virpi Ilkka" userId="fb35c57e-2188-4dde-a2f4-b02f05f601ef" providerId="ADAL" clId="{07039C09-F18E-440B-A101-5DDD180C197D}" dt="2025-11-13T06:14:08.141" v="9239" actId="20577"/>
        <pc:sldMkLst>
          <pc:docMk/>
          <pc:sldMk cId="2047614307" sldId="453"/>
        </pc:sldMkLst>
        <pc:spChg chg="mod">
          <ac:chgData name="Virpi Ilkka" userId="fb35c57e-2188-4dde-a2f4-b02f05f601ef" providerId="ADAL" clId="{07039C09-F18E-440B-A101-5DDD180C197D}" dt="2025-10-27T07:06:28.347" v="8685" actId="255"/>
          <ac:spMkLst>
            <pc:docMk/>
            <pc:sldMk cId="2047614307" sldId="453"/>
            <ac:spMk id="2" creationId="{E93C2F2C-339C-19D5-EBF5-2DADF929A1D7}"/>
          </ac:spMkLst>
        </pc:spChg>
        <pc:spChg chg="mod">
          <ac:chgData name="Virpi Ilkka" userId="fb35c57e-2188-4dde-a2f4-b02f05f601ef" providerId="ADAL" clId="{07039C09-F18E-440B-A101-5DDD180C197D}" dt="2025-11-13T06:14:08.141" v="9239" actId="20577"/>
          <ac:spMkLst>
            <pc:docMk/>
            <pc:sldMk cId="2047614307" sldId="453"/>
            <ac:spMk id="3" creationId="{4FE2D049-3BDF-00E7-AEA1-BFE2536324AD}"/>
          </ac:spMkLst>
        </pc:spChg>
      </pc:sldChg>
      <pc:sldChg chg="addSp modSp new mod">
        <pc:chgData name="Virpi Ilkka" userId="fb35c57e-2188-4dde-a2f4-b02f05f601ef" providerId="ADAL" clId="{07039C09-F18E-440B-A101-5DDD180C197D}" dt="2025-10-27T07:16:11.717" v="8880" actId="255"/>
        <pc:sldMkLst>
          <pc:docMk/>
          <pc:sldMk cId="2458804955" sldId="455"/>
        </pc:sldMkLst>
        <pc:spChg chg="mod">
          <ac:chgData name="Virpi Ilkka" userId="fb35c57e-2188-4dde-a2f4-b02f05f601ef" providerId="ADAL" clId="{07039C09-F18E-440B-A101-5DDD180C197D}" dt="2025-10-27T07:15:50.804" v="8867" actId="21"/>
          <ac:spMkLst>
            <pc:docMk/>
            <pc:sldMk cId="2458804955" sldId="455"/>
            <ac:spMk id="2" creationId="{879836C0-9026-5507-172E-77B1006788A4}"/>
          </ac:spMkLst>
        </pc:spChg>
        <pc:spChg chg="mod">
          <ac:chgData name="Virpi Ilkka" userId="fb35c57e-2188-4dde-a2f4-b02f05f601ef" providerId="ADAL" clId="{07039C09-F18E-440B-A101-5DDD180C197D}" dt="2025-10-27T07:16:11.717" v="8880" actId="255"/>
          <ac:spMkLst>
            <pc:docMk/>
            <pc:sldMk cId="2458804955" sldId="455"/>
            <ac:spMk id="3" creationId="{7B7C5898-2F7B-CA93-9E8A-E6F39E0BCB5C}"/>
          </ac:spMkLst>
        </pc:spChg>
        <pc:picChg chg="add mod">
          <ac:chgData name="Virpi Ilkka" userId="fb35c57e-2188-4dde-a2f4-b02f05f601ef" providerId="ADAL" clId="{07039C09-F18E-440B-A101-5DDD180C197D}" dt="2025-10-14T07:00:52.784" v="5364" actId="1076"/>
          <ac:picMkLst>
            <pc:docMk/>
            <pc:sldMk cId="2458804955" sldId="455"/>
            <ac:picMk id="4" creationId="{6D2776F8-31F4-49C0-D6C0-7FBCFD774466}"/>
          </ac:picMkLst>
        </pc:picChg>
      </pc:sldChg>
      <pc:sldChg chg="modSp mod">
        <pc:chgData name="Virpi Ilkka" userId="fb35c57e-2188-4dde-a2f4-b02f05f601ef" providerId="ADAL" clId="{07039C09-F18E-440B-A101-5DDD180C197D}" dt="2025-10-27T07:16:37.929" v="8887" actId="5793"/>
        <pc:sldMkLst>
          <pc:docMk/>
          <pc:sldMk cId="3874992186" sldId="457"/>
        </pc:sldMkLst>
        <pc:spChg chg="mod">
          <ac:chgData name="Virpi Ilkka" userId="fb35c57e-2188-4dde-a2f4-b02f05f601ef" providerId="ADAL" clId="{07039C09-F18E-440B-A101-5DDD180C197D}" dt="2025-10-27T07:16:37.929" v="8887" actId="5793"/>
          <ac:spMkLst>
            <pc:docMk/>
            <pc:sldMk cId="3874992186" sldId="457"/>
            <ac:spMk id="6" creationId="{D515F430-9B5A-C413-4393-CD61DBD62D41}"/>
          </ac:spMkLst>
        </pc:spChg>
        <pc:picChg chg="mod">
          <ac:chgData name="Virpi Ilkka" userId="fb35c57e-2188-4dde-a2f4-b02f05f601ef" providerId="ADAL" clId="{07039C09-F18E-440B-A101-5DDD180C197D}" dt="2025-10-27T07:12:25.666" v="8838" actId="1076"/>
          <ac:picMkLst>
            <pc:docMk/>
            <pc:sldMk cId="3874992186" sldId="457"/>
            <ac:picMk id="4" creationId="{56475684-4F16-F507-EE2D-84C53D885533}"/>
          </ac:picMkLst>
        </pc:picChg>
      </pc:sldChg>
      <pc:sldChg chg="modSp mod">
        <pc:chgData name="Virpi Ilkka" userId="fb35c57e-2188-4dde-a2f4-b02f05f601ef" providerId="ADAL" clId="{07039C09-F18E-440B-A101-5DDD180C197D}" dt="2025-11-13T06:25:08.121" v="9339" actId="255"/>
        <pc:sldMkLst>
          <pc:docMk/>
          <pc:sldMk cId="1557161876" sldId="458"/>
        </pc:sldMkLst>
        <pc:spChg chg="mod">
          <ac:chgData name="Virpi Ilkka" userId="fb35c57e-2188-4dde-a2f4-b02f05f601ef" providerId="ADAL" clId="{07039C09-F18E-440B-A101-5DDD180C197D}" dt="2025-10-27T07:07:08.566" v="8694" actId="14100"/>
          <ac:spMkLst>
            <pc:docMk/>
            <pc:sldMk cId="1557161876" sldId="458"/>
            <ac:spMk id="2" creationId="{4C24557D-9767-FC5C-16AD-8170A7348BE1}"/>
          </ac:spMkLst>
        </pc:spChg>
        <pc:spChg chg="mod">
          <ac:chgData name="Virpi Ilkka" userId="fb35c57e-2188-4dde-a2f4-b02f05f601ef" providerId="ADAL" clId="{07039C09-F18E-440B-A101-5DDD180C197D}" dt="2025-11-13T06:25:08.121" v="9339" actId="255"/>
          <ac:spMkLst>
            <pc:docMk/>
            <pc:sldMk cId="1557161876" sldId="458"/>
            <ac:spMk id="3" creationId="{4A360094-E72F-9BA9-C97A-89603C53ED39}"/>
          </ac:spMkLst>
        </pc:spChg>
      </pc:sldChg>
      <pc:sldChg chg="modSp mod">
        <pc:chgData name="Virpi Ilkka" userId="fb35c57e-2188-4dde-a2f4-b02f05f601ef" providerId="ADAL" clId="{07039C09-F18E-440B-A101-5DDD180C197D}" dt="2025-10-27T07:17:23.269" v="8893" actId="27636"/>
        <pc:sldMkLst>
          <pc:docMk/>
          <pc:sldMk cId="2334934002" sldId="460"/>
        </pc:sldMkLst>
        <pc:spChg chg="mod">
          <ac:chgData name="Virpi Ilkka" userId="fb35c57e-2188-4dde-a2f4-b02f05f601ef" providerId="ADAL" clId="{07039C09-F18E-440B-A101-5DDD180C197D}" dt="2025-10-27T07:17:23.269" v="8893" actId="27636"/>
          <ac:spMkLst>
            <pc:docMk/>
            <pc:sldMk cId="2334934002" sldId="460"/>
            <ac:spMk id="3" creationId="{6A9878FF-B21D-C1ED-2291-25C27F0D517B}"/>
          </ac:spMkLst>
        </pc:spChg>
      </pc:sldChg>
      <pc:sldChg chg="modSp mod">
        <pc:chgData name="Virpi Ilkka" userId="fb35c57e-2188-4dde-a2f4-b02f05f601ef" providerId="ADAL" clId="{07039C09-F18E-440B-A101-5DDD180C197D}" dt="2025-10-27T07:17:55.160" v="8899" actId="113"/>
        <pc:sldMkLst>
          <pc:docMk/>
          <pc:sldMk cId="3075055940" sldId="461"/>
        </pc:sldMkLst>
        <pc:spChg chg="mod">
          <ac:chgData name="Virpi Ilkka" userId="fb35c57e-2188-4dde-a2f4-b02f05f601ef" providerId="ADAL" clId="{07039C09-F18E-440B-A101-5DDD180C197D}" dt="2025-10-27T07:17:55.160" v="8899" actId="113"/>
          <ac:spMkLst>
            <pc:docMk/>
            <pc:sldMk cId="3075055940" sldId="461"/>
            <ac:spMk id="2" creationId="{703D668C-B230-040A-744C-FBE12B4AC555}"/>
          </ac:spMkLst>
        </pc:spChg>
        <pc:spChg chg="mod">
          <ac:chgData name="Virpi Ilkka" userId="fb35c57e-2188-4dde-a2f4-b02f05f601ef" providerId="ADAL" clId="{07039C09-F18E-440B-A101-5DDD180C197D}" dt="2025-10-27T07:17:40.962" v="8897" actId="12"/>
          <ac:spMkLst>
            <pc:docMk/>
            <pc:sldMk cId="3075055940" sldId="461"/>
            <ac:spMk id="3" creationId="{7CE42D0B-0300-B807-F393-85481746EC34}"/>
          </ac:spMkLst>
        </pc:spChg>
      </pc:sldChg>
      <pc:sldChg chg="modSp mod">
        <pc:chgData name="Virpi Ilkka" userId="fb35c57e-2188-4dde-a2f4-b02f05f601ef" providerId="ADAL" clId="{07039C09-F18E-440B-A101-5DDD180C197D}" dt="2025-11-13T06:31:18.318" v="9349" actId="255"/>
        <pc:sldMkLst>
          <pc:docMk/>
          <pc:sldMk cId="1425100370" sldId="462"/>
        </pc:sldMkLst>
        <pc:spChg chg="mod">
          <ac:chgData name="Virpi Ilkka" userId="fb35c57e-2188-4dde-a2f4-b02f05f601ef" providerId="ADAL" clId="{07039C09-F18E-440B-A101-5DDD180C197D}" dt="2025-10-27T07:20:40.561" v="9003" actId="20577"/>
          <ac:spMkLst>
            <pc:docMk/>
            <pc:sldMk cId="1425100370" sldId="462"/>
            <ac:spMk id="2" creationId="{C51ACEBA-DCF2-C357-3834-C9A389EC9546}"/>
          </ac:spMkLst>
        </pc:spChg>
        <pc:spChg chg="mod">
          <ac:chgData name="Virpi Ilkka" userId="fb35c57e-2188-4dde-a2f4-b02f05f601ef" providerId="ADAL" clId="{07039C09-F18E-440B-A101-5DDD180C197D}" dt="2025-11-13T06:31:18.318" v="9349" actId="255"/>
          <ac:spMkLst>
            <pc:docMk/>
            <pc:sldMk cId="1425100370" sldId="462"/>
            <ac:spMk id="3" creationId="{035C9BD7-42C6-66F9-E8F3-8912E11F9CB2}"/>
          </ac:spMkLst>
        </pc:spChg>
      </pc:sldChg>
      <pc:sldChg chg="modSp mod">
        <pc:chgData name="Virpi Ilkka" userId="fb35c57e-2188-4dde-a2f4-b02f05f601ef" providerId="ADAL" clId="{07039C09-F18E-440B-A101-5DDD180C197D}" dt="2025-11-13T06:25:00.216" v="9337" actId="21"/>
        <pc:sldMkLst>
          <pc:docMk/>
          <pc:sldMk cId="3356561229" sldId="463"/>
        </pc:sldMkLst>
        <pc:spChg chg="mod">
          <ac:chgData name="Virpi Ilkka" userId="fb35c57e-2188-4dde-a2f4-b02f05f601ef" providerId="ADAL" clId="{07039C09-F18E-440B-A101-5DDD180C197D}" dt="2025-11-13T06:25:00.216" v="9337" actId="21"/>
          <ac:spMkLst>
            <pc:docMk/>
            <pc:sldMk cId="3356561229" sldId="463"/>
            <ac:spMk id="3" creationId="{D328FCB1-132A-C43C-ED56-6358530493C9}"/>
          </ac:spMkLst>
        </pc:spChg>
      </pc:sldChg>
      <pc:sldChg chg="modSp mod">
        <pc:chgData name="Virpi Ilkka" userId="fb35c57e-2188-4dde-a2f4-b02f05f601ef" providerId="ADAL" clId="{07039C09-F18E-440B-A101-5DDD180C197D}" dt="2025-11-13T06:30:37.379" v="9345" actId="255"/>
        <pc:sldMkLst>
          <pc:docMk/>
          <pc:sldMk cId="4186862268" sldId="464"/>
        </pc:sldMkLst>
        <pc:spChg chg="mod">
          <ac:chgData name="Virpi Ilkka" userId="fb35c57e-2188-4dde-a2f4-b02f05f601ef" providerId="ADAL" clId="{07039C09-F18E-440B-A101-5DDD180C197D}" dt="2025-11-13T06:30:37.379" v="9345" actId="255"/>
          <ac:spMkLst>
            <pc:docMk/>
            <pc:sldMk cId="4186862268" sldId="464"/>
            <ac:spMk id="3" creationId="{F96878D7-6BF9-93A9-1DE9-92E1C6AC9C7A}"/>
          </ac:spMkLst>
        </pc:spChg>
      </pc:sldChg>
      <pc:sldChg chg="modSp mod">
        <pc:chgData name="Virpi Ilkka" userId="fb35c57e-2188-4dde-a2f4-b02f05f601ef" providerId="ADAL" clId="{07039C09-F18E-440B-A101-5DDD180C197D}" dt="2025-11-13T06:35:40.217" v="9431" actId="20577"/>
        <pc:sldMkLst>
          <pc:docMk/>
          <pc:sldMk cId="4045810897" sldId="465"/>
        </pc:sldMkLst>
        <pc:spChg chg="mod">
          <ac:chgData name="Virpi Ilkka" userId="fb35c57e-2188-4dde-a2f4-b02f05f601ef" providerId="ADAL" clId="{07039C09-F18E-440B-A101-5DDD180C197D}" dt="2025-11-13T06:35:40.217" v="9431" actId="20577"/>
          <ac:spMkLst>
            <pc:docMk/>
            <pc:sldMk cId="4045810897" sldId="465"/>
            <ac:spMk id="3" creationId="{5FEE0BFB-CF55-E2C2-59FA-6DDBB7D4ED6C}"/>
          </ac:spMkLst>
        </pc:spChg>
      </pc:sldChg>
    </pc:docChg>
  </pc:docChgLst>
  <pc:docChgLst>
    <pc:chgData name="Tanja Vähäoja" userId="S::tanja.vahaoja_jedu.fi#ext#@edukeuda.onmicrosoft.com::d88badf6-27fa-49d7-ad7f-2720710e4949" providerId="AD" clId="Web-{5DB7A71C-7515-35C6-23BE-DAD94E43D9F9}"/>
    <pc:docChg chg="addSld modSld sldOrd">
      <pc:chgData name="Tanja Vähäoja" userId="S::tanja.vahaoja_jedu.fi#ext#@edukeuda.onmicrosoft.com::d88badf6-27fa-49d7-ad7f-2720710e4949" providerId="AD" clId="Web-{5DB7A71C-7515-35C6-23BE-DAD94E43D9F9}" dt="2025-12-02T16:56:07.524" v="117" actId="20577"/>
      <pc:docMkLst>
        <pc:docMk/>
      </pc:docMkLst>
      <pc:sldChg chg="modSp">
        <pc:chgData name="Tanja Vähäoja" userId="S::tanja.vahaoja_jedu.fi#ext#@edukeuda.onmicrosoft.com::d88badf6-27fa-49d7-ad7f-2720710e4949" providerId="AD" clId="Web-{5DB7A71C-7515-35C6-23BE-DAD94E43D9F9}" dt="2025-12-02T16:51:48.109" v="7" actId="20577"/>
        <pc:sldMkLst>
          <pc:docMk/>
          <pc:sldMk cId="1899557453" sldId="441"/>
        </pc:sldMkLst>
        <pc:spChg chg="mod">
          <ac:chgData name="Tanja Vähäoja" userId="S::tanja.vahaoja_jedu.fi#ext#@edukeuda.onmicrosoft.com::d88badf6-27fa-49d7-ad7f-2720710e4949" providerId="AD" clId="Web-{5DB7A71C-7515-35C6-23BE-DAD94E43D9F9}" dt="2025-12-02T16:51:48.109" v="7" actId="20577"/>
          <ac:spMkLst>
            <pc:docMk/>
            <pc:sldMk cId="1899557453" sldId="441"/>
            <ac:spMk id="3" creationId="{FC32947E-417E-94F9-5A19-2B14F2158196}"/>
          </ac:spMkLst>
        </pc:spChg>
      </pc:sldChg>
      <pc:sldChg chg="modSp add ord replId">
        <pc:chgData name="Tanja Vähäoja" userId="S::tanja.vahaoja_jedu.fi#ext#@edukeuda.onmicrosoft.com::d88badf6-27fa-49d7-ad7f-2720710e4949" providerId="AD" clId="Web-{5DB7A71C-7515-35C6-23BE-DAD94E43D9F9}" dt="2025-12-02T16:56:07.524" v="117" actId="20577"/>
        <pc:sldMkLst>
          <pc:docMk/>
          <pc:sldMk cId="1511054540" sldId="466"/>
        </pc:sldMkLst>
        <pc:spChg chg="mod">
          <ac:chgData name="Tanja Vähäoja" userId="S::tanja.vahaoja_jedu.fi#ext#@edukeuda.onmicrosoft.com::d88badf6-27fa-49d7-ad7f-2720710e4949" providerId="AD" clId="Web-{5DB7A71C-7515-35C6-23BE-DAD94E43D9F9}" dt="2025-12-02T16:52:11.485" v="22" actId="20577"/>
          <ac:spMkLst>
            <pc:docMk/>
            <pc:sldMk cId="1511054540" sldId="466"/>
            <ac:spMk id="2" creationId="{01610803-786E-ED2F-36D5-BB0BA5A37F1D}"/>
          </ac:spMkLst>
        </pc:spChg>
        <pc:spChg chg="mod">
          <ac:chgData name="Tanja Vähäoja" userId="S::tanja.vahaoja_jedu.fi#ext#@edukeuda.onmicrosoft.com::d88badf6-27fa-49d7-ad7f-2720710e4949" providerId="AD" clId="Web-{5DB7A71C-7515-35C6-23BE-DAD94E43D9F9}" dt="2025-12-02T16:56:07.524" v="117" actId="20577"/>
          <ac:spMkLst>
            <pc:docMk/>
            <pc:sldMk cId="1511054540" sldId="466"/>
            <ac:spMk id="3" creationId="{FBFC9A6C-389B-F472-9470-06366F5DB4FE}"/>
          </ac:spMkLst>
        </pc:spChg>
      </pc:sldChg>
    </pc:docChg>
  </pc:docChgLst>
  <pc:docChgLst>
    <pc:chgData name="Tanja Vähäoja" userId="S::tanja.vahaoja_jedu.fi#ext#@edukeuda.onmicrosoft.com::d88badf6-27fa-49d7-ad7f-2720710e4949" providerId="AD" clId="Web-{9F3B89CE-35DB-CC43-41E2-8F03F68B29C6}"/>
    <pc:docChg chg="modSld">
      <pc:chgData name="Tanja Vähäoja" userId="S::tanja.vahaoja_jedu.fi#ext#@edukeuda.onmicrosoft.com::d88badf6-27fa-49d7-ad7f-2720710e4949" providerId="AD" clId="Web-{9F3B89CE-35DB-CC43-41E2-8F03F68B29C6}" dt="2025-12-02T16:47:21.288" v="2" actId="20577"/>
      <pc:docMkLst>
        <pc:docMk/>
      </pc:docMkLst>
      <pc:sldChg chg="modSp">
        <pc:chgData name="Tanja Vähäoja" userId="S::tanja.vahaoja_jedu.fi#ext#@edukeuda.onmicrosoft.com::d88badf6-27fa-49d7-ad7f-2720710e4949" providerId="AD" clId="Web-{9F3B89CE-35DB-CC43-41E2-8F03F68B29C6}" dt="2025-12-02T16:47:21.288" v="2" actId="20577"/>
        <pc:sldMkLst>
          <pc:docMk/>
          <pc:sldMk cId="691631006" sldId="418"/>
        </pc:sldMkLst>
        <pc:spChg chg="mod">
          <ac:chgData name="Tanja Vähäoja" userId="S::tanja.vahaoja_jedu.fi#ext#@edukeuda.onmicrosoft.com::d88badf6-27fa-49d7-ad7f-2720710e4949" providerId="AD" clId="Web-{9F3B89CE-35DB-CC43-41E2-8F03F68B29C6}" dt="2025-12-02T16:47:21.288" v="2" actId="20577"/>
          <ac:spMkLst>
            <pc:docMk/>
            <pc:sldMk cId="691631006" sldId="418"/>
            <ac:spMk id="3" creationId="{A139A332-1968-8550-21A6-7FFEF851D9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5D10-A0B8-46A4-A0DF-786349395A84}" type="datetimeFigureOut">
              <a:rPr lang="fi-FI" smtClean="0"/>
              <a:t>2.12.2025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3D4BF-16DD-46D6-9C45-9FA46E968955}" type="slidenum">
              <a:rPr lang="fi-FI" smtClean="0"/>
              <a:t>‹#›</a:t>
            </a:fld>
            <a:endParaRPr lang="fi-FI"/>
          </a:p>
        </p:txBody>
      </p:sp>
    </p:spTree>
    <p:extLst>
      <p:ext uri="{BB962C8B-B14F-4D97-AF65-F5344CB8AC3E}">
        <p14:creationId xmlns:p14="http://schemas.microsoft.com/office/powerpoint/2010/main" val="375573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igri.fi/oleskelulupatyypi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migri.fi/kumppanit/materiaalipankki#ohjevideot" TargetMode="External"/><Relationship Id="rId4" Type="http://schemas.openxmlformats.org/officeDocument/2006/relationships/hyperlink" Target="https://migri.fi/videot#studen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r>
              <a:rPr lang="en-US">
                <a:latin typeface="Calibri"/>
                <a:ea typeface="Calibri"/>
                <a:cs typeface="Calibri"/>
              </a:rPr>
              <a:t>Me </a:t>
            </a:r>
            <a:r>
              <a:rPr lang="en-US" err="1">
                <a:latin typeface="Calibri"/>
                <a:ea typeface="Calibri"/>
                <a:cs typeface="Calibri"/>
              </a:rPr>
              <a:t>tämän</a:t>
            </a:r>
            <a:r>
              <a:rPr lang="en-US">
                <a:latin typeface="Calibri"/>
                <a:ea typeface="Calibri"/>
                <a:cs typeface="Calibri"/>
              </a:rPr>
              <a:t> </a:t>
            </a:r>
            <a:r>
              <a:rPr lang="en-US" err="1">
                <a:latin typeface="Calibri"/>
                <a:ea typeface="Calibri"/>
                <a:cs typeface="Calibri"/>
              </a:rPr>
              <a:t>paketin</a:t>
            </a:r>
            <a:r>
              <a:rPr lang="en-US">
                <a:latin typeface="Calibri"/>
                <a:ea typeface="Calibri"/>
                <a:cs typeface="Calibri"/>
              </a:rPr>
              <a:t> </a:t>
            </a:r>
            <a:r>
              <a:rPr lang="en-US" err="1">
                <a:latin typeface="Calibri"/>
                <a:ea typeface="Calibri"/>
                <a:cs typeface="Calibri"/>
              </a:rPr>
              <a:t>tekijät</a:t>
            </a:r>
            <a:r>
              <a:rPr lang="en-US">
                <a:latin typeface="Calibri"/>
                <a:ea typeface="Calibri"/>
                <a:cs typeface="Calibri"/>
              </a:rPr>
              <a:t> </a:t>
            </a:r>
            <a:r>
              <a:rPr lang="en-US" err="1">
                <a:latin typeface="Calibri"/>
                <a:ea typeface="Calibri"/>
                <a:cs typeface="Calibri"/>
              </a:rPr>
              <a:t>emme</a:t>
            </a:r>
            <a:r>
              <a:rPr lang="en-US">
                <a:latin typeface="Calibri"/>
                <a:ea typeface="Calibri"/>
                <a:cs typeface="Calibri"/>
              </a:rPr>
              <a:t> ole </a:t>
            </a:r>
            <a:r>
              <a:rPr lang="en-US" err="1">
                <a:latin typeface="Calibri"/>
                <a:ea typeface="Calibri"/>
                <a:cs typeface="Calibri"/>
              </a:rPr>
              <a:t>asiantuntijoita</a:t>
            </a:r>
            <a:r>
              <a:rPr lang="en-US">
                <a:latin typeface="Calibri"/>
                <a:ea typeface="Calibri"/>
                <a:cs typeface="Calibri"/>
              </a:rPr>
              <a:t>, </a:t>
            </a:r>
            <a:r>
              <a:rPr lang="en-US" err="1">
                <a:latin typeface="Calibri"/>
                <a:ea typeface="Calibri"/>
                <a:cs typeface="Calibri"/>
              </a:rPr>
              <a:t>vaan</a:t>
            </a:r>
            <a:r>
              <a:rPr lang="en-US">
                <a:latin typeface="Calibri"/>
                <a:ea typeface="Calibri"/>
                <a:cs typeface="Calibri"/>
              </a:rPr>
              <a:t> </a:t>
            </a:r>
            <a:r>
              <a:rPr lang="en-US" err="1">
                <a:latin typeface="Calibri"/>
                <a:ea typeface="Calibri"/>
                <a:cs typeface="Calibri"/>
              </a:rPr>
              <a:t>halusimme</a:t>
            </a:r>
            <a:r>
              <a:rPr lang="en-US">
                <a:latin typeface="Calibri"/>
                <a:ea typeface="Calibri"/>
                <a:cs typeface="Calibri"/>
              </a:rPr>
              <a:t> </a:t>
            </a:r>
            <a:r>
              <a:rPr lang="en-US" err="1">
                <a:latin typeface="Calibri"/>
                <a:ea typeface="Calibri"/>
                <a:cs typeface="Calibri"/>
              </a:rPr>
              <a:t>nimenomaan</a:t>
            </a:r>
            <a:r>
              <a:rPr lang="en-US">
                <a:latin typeface="Calibri"/>
                <a:ea typeface="Calibri"/>
                <a:cs typeface="Calibri"/>
              </a:rPr>
              <a:t> </a:t>
            </a:r>
            <a:r>
              <a:rPr lang="en-US" err="1">
                <a:latin typeface="Calibri"/>
                <a:ea typeface="Calibri"/>
                <a:cs typeface="Calibri"/>
              </a:rPr>
              <a:t>oppia</a:t>
            </a:r>
            <a:r>
              <a:rPr lang="en-US">
                <a:latin typeface="Calibri"/>
                <a:ea typeface="Calibri"/>
                <a:cs typeface="Calibri"/>
              </a:rPr>
              <a:t> </a:t>
            </a:r>
            <a:r>
              <a:rPr lang="en-US" err="1">
                <a:latin typeface="Calibri"/>
                <a:ea typeface="Calibri"/>
                <a:cs typeface="Calibri"/>
              </a:rPr>
              <a:t>tästä</a:t>
            </a:r>
            <a:r>
              <a:rPr lang="en-US">
                <a:latin typeface="Calibri"/>
                <a:ea typeface="Calibri"/>
                <a:cs typeface="Calibri"/>
              </a:rPr>
              <a:t> </a:t>
            </a:r>
            <a:r>
              <a:rPr lang="en-US" err="1">
                <a:latin typeface="Calibri"/>
                <a:ea typeface="Calibri"/>
                <a:cs typeface="Calibri"/>
              </a:rPr>
              <a:t>asiasta</a:t>
            </a:r>
            <a:r>
              <a:rPr lang="en-US">
                <a:latin typeface="Calibri"/>
                <a:ea typeface="Calibri"/>
                <a:cs typeface="Calibri"/>
              </a:rPr>
              <a:t>. </a:t>
            </a:r>
            <a:r>
              <a:rPr lang="fi-FI">
                <a:ea typeface="Calibri"/>
                <a:cs typeface="Calibri"/>
              </a:rPr>
              <a:t>Ympäröivä yhteiskunta ja media ovat kiinnostuneita kansainvälisistä opiskelijoista ja myös mahdollisista ongelmista. </a:t>
            </a:r>
          </a:p>
          <a:p>
            <a:r>
              <a:rPr lang="fi-FI">
                <a:latin typeface="Aptos"/>
                <a:ea typeface="Calibri"/>
                <a:cs typeface="Calibri"/>
              </a:rPr>
              <a:t>Voi kysyä </a:t>
            </a:r>
            <a:r>
              <a:rPr lang="fi-FI" err="1">
                <a:latin typeface="Aptos"/>
                <a:ea typeface="Calibri"/>
                <a:cs typeface="Calibri"/>
              </a:rPr>
              <a:t>luennoitisijoita</a:t>
            </a:r>
            <a:r>
              <a:rPr lang="fi-FI">
                <a:latin typeface="Aptos"/>
                <a:ea typeface="Calibri"/>
                <a:cs typeface="Calibri"/>
              </a:rPr>
              <a:t> Migristä, poliisista, maahanmuuttokoordinaattori</a:t>
            </a:r>
          </a:p>
        </p:txBody>
      </p:sp>
      <p:sp>
        <p:nvSpPr>
          <p:cNvPr id="4" name="Slide Number Placeholder 3"/>
          <p:cNvSpPr>
            <a:spLocks noGrp="1"/>
          </p:cNvSpPr>
          <p:nvPr>
            <p:ph type="sldNum" sz="quarter" idx="5"/>
          </p:nvPr>
        </p:nvSpPr>
        <p:spPr/>
        <p:txBody>
          <a:bodyPr/>
          <a:lstStyle/>
          <a:p>
            <a:fld id="{EAD3D4BF-16DD-46D6-9C45-9FA46E968955}" type="slidenum">
              <a:rPr lang="fi-FI" smtClean="0"/>
              <a:t>3</a:t>
            </a:fld>
            <a:endParaRPr lang="fi-FI"/>
          </a:p>
        </p:txBody>
      </p:sp>
    </p:spTree>
    <p:extLst>
      <p:ext uri="{BB962C8B-B14F-4D97-AF65-F5344CB8AC3E}">
        <p14:creationId xmlns:p14="http://schemas.microsoft.com/office/powerpoint/2010/main" val="148094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sz="1200"/>
              <a:t>Oppilaitos voi olla yliopisto, ammattikorkeakoulu, lukio tai ammattikoulu. </a:t>
            </a:r>
            <a:r>
              <a:rPr lang="fi-FI" sz="1200" b="0" i="0" kern="1200">
                <a:solidFill>
                  <a:schemeClr val="tx1"/>
                </a:solidFill>
                <a:effectLst/>
                <a:latin typeface="+mn-lt"/>
                <a:ea typeface="+mn-ea"/>
                <a:cs typeface="+mn-cs"/>
              </a:rPr>
              <a:t>Jos tulee Suomeen suorittamaan korkeakoulututkintoa, myönnetään A-lupa eli jatkuva oleskelulupa.</a:t>
            </a:r>
          </a:p>
          <a:p>
            <a:r>
              <a:rPr lang="fi-FI" sz="1200" b="0" i="0" kern="1200">
                <a:solidFill>
                  <a:schemeClr val="tx1"/>
                </a:solidFill>
                <a:effectLst/>
                <a:latin typeface="+mn-lt"/>
                <a:ea typeface="+mn-ea"/>
                <a:cs typeface="+mn-cs"/>
              </a:rPr>
              <a:t>Jos tulee Suomeen suorittamaan muuta kuin korkeakoulututkintoa, myönnetään B-lupa eli tilapäinen oleskelulupa. Myös vaihto-opiskelijoille myönnetään B-lupa.</a:t>
            </a:r>
          </a:p>
          <a:p>
            <a:endParaRPr lang="fi-FI" sz="1200" b="1" i="0" kern="1200">
              <a:solidFill>
                <a:schemeClr val="tx1"/>
              </a:solidFill>
              <a:effectLst/>
              <a:latin typeface="+mn-lt"/>
              <a:ea typeface="+mn-ea"/>
              <a:cs typeface="+mn-cs"/>
            </a:endParaRPr>
          </a:p>
          <a:p>
            <a:r>
              <a:rPr lang="fi-FI" sz="1200" b="0" i="0" kern="1200">
                <a:solidFill>
                  <a:schemeClr val="tx1"/>
                </a:solidFill>
                <a:effectLst/>
                <a:latin typeface="+mn-lt"/>
                <a:ea typeface="+mn-ea"/>
                <a:cs typeface="+mn-cs"/>
              </a:rPr>
              <a:t>Voit vaihtaa lupatyypin B-luvasta A-lupaan, jos  opiskelet Suomessa tutkintoa korkeakoulussa,</a:t>
            </a:r>
          </a:p>
          <a:p>
            <a:r>
              <a:rPr lang="fi-FI" sz="1200" b="0" i="0" kern="1200">
                <a:solidFill>
                  <a:schemeClr val="tx1"/>
                </a:solidFill>
                <a:effectLst/>
                <a:latin typeface="+mn-lt"/>
                <a:ea typeface="+mn-ea"/>
                <a:cs typeface="+mn-cs"/>
              </a:rPr>
              <a:t>täytät muut oleskeluluvan edellytykset ja lähetät uuden oleskelulupahakemuksen</a:t>
            </a:r>
          </a:p>
          <a:p>
            <a:r>
              <a:rPr lang="fi-FI" sz="1200" b="0" i="0" kern="1200">
                <a:solidFill>
                  <a:schemeClr val="tx1"/>
                </a:solidFill>
                <a:effectLst/>
                <a:latin typeface="+mn-lt"/>
                <a:ea typeface="+mn-ea"/>
                <a:cs typeface="+mn-cs"/>
              </a:rPr>
              <a:t>Jos et opiskele korkeakoulututkintoon johtavassa koulutuksessa, et voi saada A-lupaa. Lue lisää sivulta </a:t>
            </a:r>
            <a:r>
              <a:rPr lang="fi-FI" sz="1200" b="0" i="0" u="sng" kern="1200">
                <a:solidFill>
                  <a:schemeClr val="tx1"/>
                </a:solidFill>
                <a:effectLst/>
                <a:latin typeface="+mn-lt"/>
                <a:ea typeface="+mn-ea"/>
                <a:cs typeface="+mn-cs"/>
                <a:hlinkClick r:id="rId3"/>
              </a:rPr>
              <a:t>Oleskelulupatyypit</a:t>
            </a:r>
            <a:r>
              <a:rPr lang="fi-FI" sz="1200" b="0" i="0" kern="1200">
                <a:solidFill>
                  <a:schemeClr val="tx1"/>
                </a:solidFill>
                <a:effectLst/>
                <a:latin typeface="+mn-lt"/>
                <a:ea typeface="+mn-ea"/>
                <a:cs typeface="+mn-cs"/>
              </a:rPr>
              <a:t>.</a:t>
            </a:r>
          </a:p>
          <a:p>
            <a:endParaRPr lang="fi-FI" sz="1200"/>
          </a:p>
          <a:p>
            <a:r>
              <a:rPr lang="fi-FI" sz="1200"/>
              <a:t>Jos opiskelija haluaa vierailla Suomessa lyhytaikaisesti, hän selvittää, voiko saada viisumin.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hlinkClick r:id="rId4"/>
              </a:rPr>
              <a:t>https://migri.fi/videot#students</a:t>
            </a:r>
            <a:r>
              <a:rPr lang="fi-FI" sz="1200"/>
              <a:t> MATERIAALIPANKKI: </a:t>
            </a:r>
            <a:r>
              <a:rPr lang="fi-FI">
                <a:hlinkClick r:id="rId5"/>
              </a:rPr>
              <a:t>Materiaalipankki | Maahanmuuttovirasto</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p>
          <a:p>
            <a:endParaRPr lang="fi-FI"/>
          </a:p>
        </p:txBody>
      </p:sp>
      <p:sp>
        <p:nvSpPr>
          <p:cNvPr id="4" name="Dian numeron paikkamerkki 3"/>
          <p:cNvSpPr>
            <a:spLocks noGrp="1"/>
          </p:cNvSpPr>
          <p:nvPr>
            <p:ph type="sldNum" sz="quarter" idx="5"/>
          </p:nvPr>
        </p:nvSpPr>
        <p:spPr/>
        <p:txBody>
          <a:bodyPr/>
          <a:lstStyle/>
          <a:p>
            <a:fld id="{EAD3D4BF-16DD-46D6-9C45-9FA46E968955}" type="slidenum">
              <a:rPr lang="fi-FI" smtClean="0"/>
              <a:t>4</a:t>
            </a:fld>
            <a:endParaRPr lang="fi-FI"/>
          </a:p>
        </p:txBody>
      </p:sp>
    </p:spTree>
    <p:extLst>
      <p:ext uri="{BB962C8B-B14F-4D97-AF65-F5344CB8AC3E}">
        <p14:creationId xmlns:p14="http://schemas.microsoft.com/office/powerpoint/2010/main" val="350862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r>
              <a:rPr lang="fi-FI"/>
              <a:t>Jos sen sijaan kirjaat työt opintoihin kuuluvaksi harjoitteluksi vasta jälkikäteen, ne lasketaan mukaan 30 tunnin rajoitukseen. </a:t>
            </a:r>
          </a:p>
        </p:txBody>
      </p:sp>
      <p:sp>
        <p:nvSpPr>
          <p:cNvPr id="4" name="Dian numeron paikkamerkki 3"/>
          <p:cNvSpPr>
            <a:spLocks noGrp="1"/>
          </p:cNvSpPr>
          <p:nvPr>
            <p:ph type="sldNum" sz="quarter" idx="5"/>
          </p:nvPr>
        </p:nvSpPr>
        <p:spPr/>
        <p:txBody>
          <a:bodyPr/>
          <a:lstStyle/>
          <a:p>
            <a:fld id="{EAD3D4BF-16DD-46D6-9C45-9FA46E968955}" type="slidenum">
              <a:rPr lang="fi-FI" smtClean="0"/>
              <a:t>6</a:t>
            </a:fld>
            <a:endParaRPr lang="fi-FI"/>
          </a:p>
        </p:txBody>
      </p:sp>
    </p:spTree>
    <p:extLst>
      <p:ext uri="{BB962C8B-B14F-4D97-AF65-F5344CB8AC3E}">
        <p14:creationId xmlns:p14="http://schemas.microsoft.com/office/powerpoint/2010/main" val="33109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Muuttuu ikään kuin työsuhteiseksi, kun toimitaan oppisopimuksella. Työnantajalla työnantajan vastuut oppisopimuksessa. </a:t>
            </a:r>
          </a:p>
        </p:txBody>
      </p:sp>
      <p:sp>
        <p:nvSpPr>
          <p:cNvPr id="4" name="Dian numeron paikkamerkki 3"/>
          <p:cNvSpPr>
            <a:spLocks noGrp="1"/>
          </p:cNvSpPr>
          <p:nvPr>
            <p:ph type="sldNum" sz="quarter" idx="5"/>
          </p:nvPr>
        </p:nvSpPr>
        <p:spPr/>
        <p:txBody>
          <a:bodyPr/>
          <a:lstStyle/>
          <a:p>
            <a:fld id="{EAD3D4BF-16DD-46D6-9C45-9FA46E968955}" type="slidenum">
              <a:rPr lang="fi-FI" smtClean="0"/>
              <a:t>7</a:t>
            </a:fld>
            <a:endParaRPr lang="fi-FI"/>
          </a:p>
        </p:txBody>
      </p:sp>
    </p:spTree>
    <p:extLst>
      <p:ext uri="{BB962C8B-B14F-4D97-AF65-F5344CB8AC3E}">
        <p14:creationId xmlns:p14="http://schemas.microsoft.com/office/powerpoint/2010/main" val="100061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Käytännössä</a:t>
            </a:r>
            <a:r>
              <a:rPr lang="en-US">
                <a:latin typeface="Calibri"/>
                <a:ea typeface="Calibri"/>
                <a:cs typeface="Calibri"/>
              </a:rPr>
              <a:t> </a:t>
            </a:r>
            <a:r>
              <a:rPr lang="en-US" err="1">
                <a:latin typeface="Calibri"/>
                <a:ea typeface="Calibri"/>
                <a:cs typeface="Calibri"/>
              </a:rPr>
              <a:t>oppisopimuskoulutukseen</a:t>
            </a:r>
            <a:r>
              <a:rPr lang="en-US">
                <a:latin typeface="Calibri"/>
                <a:ea typeface="Calibri"/>
                <a:cs typeface="Calibri"/>
              </a:rPr>
              <a:t> </a:t>
            </a:r>
            <a:r>
              <a:rPr lang="en-US" err="1">
                <a:latin typeface="Calibri"/>
                <a:ea typeface="Calibri"/>
                <a:cs typeface="Calibri"/>
              </a:rPr>
              <a:t>olisi</a:t>
            </a:r>
            <a:r>
              <a:rPr lang="en-US">
                <a:latin typeface="Calibri"/>
                <a:ea typeface="Calibri"/>
                <a:cs typeface="Calibri"/>
              </a:rPr>
              <a:t> </a:t>
            </a:r>
            <a:r>
              <a:rPr lang="en-US" err="1">
                <a:latin typeface="Calibri"/>
                <a:ea typeface="Calibri"/>
                <a:cs typeface="Calibri"/>
              </a:rPr>
              <a:t>vieraskieliselle</a:t>
            </a:r>
            <a:r>
              <a:rPr lang="en-US">
                <a:latin typeface="Calibri"/>
                <a:ea typeface="Calibri"/>
                <a:cs typeface="Calibri"/>
              </a:rPr>
              <a:t> </a:t>
            </a:r>
            <a:r>
              <a:rPr lang="en-US" err="1">
                <a:latin typeface="Calibri"/>
                <a:ea typeface="Calibri"/>
                <a:cs typeface="Calibri"/>
              </a:rPr>
              <a:t>opsikelijalle</a:t>
            </a:r>
            <a:r>
              <a:rPr lang="en-US">
                <a:latin typeface="Calibri"/>
                <a:ea typeface="Calibri"/>
                <a:cs typeface="Calibri"/>
              </a:rPr>
              <a:t> </a:t>
            </a:r>
            <a:r>
              <a:rPr lang="en-US" err="1">
                <a:latin typeface="Calibri"/>
                <a:ea typeface="Calibri"/>
                <a:cs typeface="Calibri"/>
              </a:rPr>
              <a:t>aina</a:t>
            </a:r>
            <a:r>
              <a:rPr lang="en-US">
                <a:latin typeface="Calibri"/>
                <a:ea typeface="Calibri"/>
                <a:cs typeface="Calibri"/>
              </a:rPr>
              <a:t> </a:t>
            </a:r>
            <a:r>
              <a:rPr lang="en-US" err="1">
                <a:latin typeface="Calibri"/>
                <a:ea typeface="Calibri"/>
                <a:cs typeface="Calibri"/>
              </a:rPr>
              <a:t>hyvä</a:t>
            </a:r>
            <a:r>
              <a:rPr lang="en-US">
                <a:latin typeface="Calibri"/>
                <a:ea typeface="Calibri"/>
                <a:cs typeface="Calibri"/>
              </a:rPr>
              <a:t> </a:t>
            </a:r>
            <a:r>
              <a:rPr lang="en-US" err="1">
                <a:latin typeface="Calibri"/>
                <a:ea typeface="Calibri"/>
                <a:cs typeface="Calibri"/>
              </a:rPr>
              <a:t>sisällyttää</a:t>
            </a:r>
            <a:r>
              <a:rPr lang="en-US">
                <a:latin typeface="Calibri"/>
                <a:ea typeface="Calibri"/>
                <a:cs typeface="Calibri"/>
              </a:rPr>
              <a:t> </a:t>
            </a:r>
            <a:r>
              <a:rPr lang="en-US" err="1">
                <a:latin typeface="Calibri"/>
                <a:ea typeface="Calibri"/>
                <a:cs typeface="Calibri"/>
              </a:rPr>
              <a:t>suomen</a:t>
            </a:r>
            <a:r>
              <a:rPr lang="en-US">
                <a:latin typeface="Calibri"/>
                <a:ea typeface="Calibri"/>
                <a:cs typeface="Calibri"/>
              </a:rPr>
              <a:t> </a:t>
            </a:r>
            <a:r>
              <a:rPr lang="en-US" err="1">
                <a:latin typeface="Calibri"/>
                <a:ea typeface="Calibri"/>
                <a:cs typeface="Calibri"/>
              </a:rPr>
              <a:t>kielen</a:t>
            </a:r>
            <a:r>
              <a:rPr lang="en-US">
                <a:latin typeface="Calibri"/>
                <a:ea typeface="Calibri"/>
                <a:cs typeface="Calibri"/>
              </a:rPr>
              <a:t> opintoja. </a:t>
            </a:r>
          </a:p>
        </p:txBody>
      </p:sp>
      <p:sp>
        <p:nvSpPr>
          <p:cNvPr id="4" name="Slide Number Placeholder 3"/>
          <p:cNvSpPr>
            <a:spLocks noGrp="1"/>
          </p:cNvSpPr>
          <p:nvPr>
            <p:ph type="sldNum" sz="quarter" idx="5"/>
          </p:nvPr>
        </p:nvSpPr>
        <p:spPr/>
        <p:txBody>
          <a:bodyPr/>
          <a:lstStyle/>
          <a:p>
            <a:fld id="{EAD3D4BF-16DD-46D6-9C45-9FA46E968955}" type="slidenum">
              <a:rPr lang="fi-FI" smtClean="0"/>
              <a:t>9</a:t>
            </a:fld>
            <a:endParaRPr lang="fi-FI"/>
          </a:p>
        </p:txBody>
      </p:sp>
    </p:spTree>
    <p:extLst>
      <p:ext uri="{BB962C8B-B14F-4D97-AF65-F5344CB8AC3E}">
        <p14:creationId xmlns:p14="http://schemas.microsoft.com/office/powerpoint/2010/main" val="63201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Ihmiskauppalauseen</a:t>
            </a:r>
            <a:r>
              <a:rPr lang="en-US">
                <a:latin typeface="Calibri"/>
                <a:ea typeface="Calibri"/>
                <a:cs typeface="Calibri"/>
              </a:rPr>
              <a:t> </a:t>
            </a:r>
            <a:r>
              <a:rPr lang="en-US" err="1">
                <a:latin typeface="Calibri"/>
                <a:ea typeface="Calibri"/>
                <a:cs typeface="Calibri"/>
              </a:rPr>
              <a:t>jälkeen</a:t>
            </a:r>
            <a:r>
              <a:rPr lang="en-US">
                <a:latin typeface="Calibri"/>
                <a:ea typeface="Calibri"/>
                <a:cs typeface="Calibri"/>
              </a:rPr>
              <a:t>, </a:t>
            </a:r>
            <a:r>
              <a:rPr lang="en-US" err="1">
                <a:latin typeface="Calibri"/>
                <a:ea typeface="Calibri"/>
                <a:cs typeface="Calibri"/>
              </a:rPr>
              <a:t>keneen</a:t>
            </a:r>
            <a:r>
              <a:rPr lang="en-US">
                <a:latin typeface="Calibri"/>
                <a:ea typeface="Calibri"/>
                <a:cs typeface="Calibri"/>
              </a:rPr>
              <a:t> </a:t>
            </a:r>
            <a:r>
              <a:rPr lang="en-US" err="1">
                <a:latin typeface="Calibri"/>
                <a:ea typeface="Calibri"/>
                <a:cs typeface="Calibri"/>
              </a:rPr>
              <a:t>ottaa</a:t>
            </a:r>
            <a:r>
              <a:rPr lang="en-US">
                <a:latin typeface="Calibri"/>
                <a:ea typeface="Calibri"/>
                <a:cs typeface="Calibri"/>
              </a:rPr>
              <a:t> </a:t>
            </a:r>
            <a:r>
              <a:rPr lang="en-US" err="1">
                <a:latin typeface="Calibri"/>
                <a:ea typeface="Calibri"/>
                <a:cs typeface="Calibri"/>
              </a:rPr>
              <a:t>yhteyttä</a:t>
            </a:r>
            <a:r>
              <a:rPr lang="en-US">
                <a:latin typeface="Calibri"/>
                <a:ea typeface="Calibri"/>
                <a:cs typeface="Calibri"/>
              </a:rPr>
              <a:t>. (</a:t>
            </a:r>
            <a:r>
              <a:rPr lang="en-US" err="1">
                <a:latin typeface="Calibri"/>
                <a:ea typeface="Calibri"/>
                <a:cs typeface="Calibri"/>
              </a:rPr>
              <a:t>vahvemmin</a:t>
            </a:r>
            <a:r>
              <a:rPr lang="en-US">
                <a:latin typeface="Calibri"/>
                <a:ea typeface="Calibri"/>
                <a:cs typeface="Calibri"/>
              </a:rPr>
              <a:t> </a:t>
            </a:r>
            <a:r>
              <a:rPr lang="en-US" err="1">
                <a:latin typeface="Calibri"/>
                <a:ea typeface="Calibri"/>
                <a:cs typeface="Calibri"/>
              </a:rPr>
              <a:t>esille</a:t>
            </a:r>
            <a:r>
              <a:rPr lang="en-US">
                <a:latin typeface="Calibri"/>
                <a:ea typeface="Calibri"/>
                <a:cs typeface="Calibri"/>
              </a:rPr>
              <a:t>) </a:t>
            </a:r>
            <a:r>
              <a:rPr lang="en-US" err="1">
                <a:latin typeface="Calibri"/>
                <a:ea typeface="Calibri"/>
                <a:cs typeface="Calibri"/>
              </a:rPr>
              <a:t>Poliisi</a:t>
            </a:r>
            <a:r>
              <a:rPr lang="en-US">
                <a:latin typeface="Calibri"/>
                <a:ea typeface="Calibri"/>
                <a:cs typeface="Calibri"/>
              </a:rPr>
              <a:t> ja AVI . </a:t>
            </a:r>
            <a:r>
              <a:rPr lang="fi-FI"/>
              <a:t>Monikulttuurisuuden huomioiminen: taustat, osaaminen, aiemmat opiskelut, ohjaus, arviointi</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AD3D4BF-16DD-46D6-9C45-9FA46E968955}" type="slidenum">
              <a:rPr lang="fi-FI" smtClean="0"/>
              <a:t>14</a:t>
            </a:fld>
            <a:endParaRPr lang="fi-FI"/>
          </a:p>
        </p:txBody>
      </p:sp>
    </p:spTree>
    <p:extLst>
      <p:ext uri="{BB962C8B-B14F-4D97-AF65-F5344CB8AC3E}">
        <p14:creationId xmlns:p14="http://schemas.microsoft.com/office/powerpoint/2010/main" val="301687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Ali </a:t>
            </a:r>
            <a:r>
              <a:rPr lang="en-US" err="1">
                <a:latin typeface="Calibri"/>
                <a:ea typeface="Calibri"/>
                <a:cs typeface="Calibri"/>
              </a:rPr>
              <a:t>voi</a:t>
            </a:r>
            <a:r>
              <a:rPr lang="en-US">
                <a:latin typeface="Calibri"/>
                <a:ea typeface="Calibri"/>
                <a:cs typeface="Calibri"/>
              </a:rPr>
              <a:t> </a:t>
            </a:r>
            <a:r>
              <a:rPr lang="en-US" err="1">
                <a:latin typeface="Calibri"/>
                <a:ea typeface="Calibri"/>
                <a:cs typeface="Calibri"/>
              </a:rPr>
              <a:t>saada</a:t>
            </a:r>
            <a:r>
              <a:rPr lang="en-US">
                <a:latin typeface="Calibri"/>
                <a:ea typeface="Calibri"/>
                <a:cs typeface="Calibri"/>
              </a:rPr>
              <a:t> </a:t>
            </a:r>
            <a:r>
              <a:rPr lang="en-US" err="1">
                <a:latin typeface="Calibri"/>
                <a:ea typeface="Calibri"/>
                <a:cs typeface="Calibri"/>
              </a:rPr>
              <a:t>kielteisen</a:t>
            </a:r>
            <a:r>
              <a:rPr lang="en-US">
                <a:latin typeface="Calibri"/>
                <a:ea typeface="Calibri"/>
                <a:cs typeface="Calibri"/>
              </a:rPr>
              <a:t> </a:t>
            </a:r>
            <a:r>
              <a:rPr lang="en-US" err="1">
                <a:latin typeface="Calibri"/>
                <a:ea typeface="Calibri"/>
                <a:cs typeface="Calibri"/>
              </a:rPr>
              <a:t>turvapaikkapäätöksen</a:t>
            </a:r>
            <a:r>
              <a:rPr lang="en-US">
                <a:latin typeface="Calibri"/>
                <a:ea typeface="Calibri"/>
                <a:cs typeface="Calibri"/>
              </a:rPr>
              <a:t>. </a:t>
            </a:r>
            <a:r>
              <a:rPr lang="en-US" err="1">
                <a:latin typeface="Calibri"/>
                <a:ea typeface="Calibri"/>
                <a:cs typeface="Calibri"/>
              </a:rPr>
              <a:t>Hänet</a:t>
            </a:r>
            <a:r>
              <a:rPr lang="en-US">
                <a:latin typeface="Calibri"/>
                <a:ea typeface="Calibri"/>
                <a:cs typeface="Calibri"/>
              </a:rPr>
              <a:t> </a:t>
            </a:r>
            <a:r>
              <a:rPr lang="en-US" err="1">
                <a:latin typeface="Calibri"/>
                <a:ea typeface="Calibri"/>
                <a:cs typeface="Calibri"/>
              </a:rPr>
              <a:t>voidaan</a:t>
            </a:r>
            <a:r>
              <a:rPr lang="en-US">
                <a:latin typeface="Calibri"/>
                <a:ea typeface="Calibri"/>
                <a:cs typeface="Calibri"/>
              </a:rPr>
              <a:t> </a:t>
            </a:r>
            <a:r>
              <a:rPr lang="en-US" err="1">
                <a:latin typeface="Calibri"/>
                <a:ea typeface="Calibri"/>
                <a:cs typeface="Calibri"/>
              </a:rPr>
              <a:t>siirtää</a:t>
            </a:r>
            <a:r>
              <a:rPr lang="en-US">
                <a:latin typeface="Calibri"/>
                <a:ea typeface="Calibri"/>
                <a:cs typeface="Calibri"/>
              </a:rPr>
              <a:t> </a:t>
            </a:r>
            <a:r>
              <a:rPr lang="en-US" err="1">
                <a:latin typeface="Calibri"/>
                <a:ea typeface="Calibri"/>
                <a:cs typeface="Calibri"/>
              </a:rPr>
              <a:t>toiseen</a:t>
            </a:r>
            <a:r>
              <a:rPr lang="en-US">
                <a:latin typeface="Calibri"/>
                <a:ea typeface="Calibri"/>
                <a:cs typeface="Calibri"/>
              </a:rPr>
              <a:t> </a:t>
            </a:r>
            <a:r>
              <a:rPr lang="en-US" err="1">
                <a:latin typeface="Calibri"/>
                <a:ea typeface="Calibri"/>
                <a:cs typeface="Calibri"/>
              </a:rPr>
              <a:t>kaupunkiin</a:t>
            </a:r>
            <a:r>
              <a:rPr lang="en-US">
                <a:latin typeface="Calibri"/>
                <a:ea typeface="Calibri"/>
                <a:cs typeface="Calibri"/>
              </a:rPr>
              <a:t>, </a:t>
            </a:r>
            <a:r>
              <a:rPr lang="en-US" err="1">
                <a:latin typeface="Calibri"/>
                <a:ea typeface="Calibri"/>
                <a:cs typeface="Calibri"/>
              </a:rPr>
              <a:t>jos</a:t>
            </a:r>
            <a:r>
              <a:rPr lang="en-US">
                <a:latin typeface="Calibri"/>
                <a:ea typeface="Calibri"/>
                <a:cs typeface="Calibri"/>
              </a:rPr>
              <a:t> </a:t>
            </a:r>
            <a:r>
              <a:rPr lang="en-US" err="1">
                <a:latin typeface="Calibri"/>
                <a:ea typeface="Calibri"/>
                <a:cs typeface="Calibri"/>
              </a:rPr>
              <a:t>vastaaottokeskus</a:t>
            </a:r>
            <a:r>
              <a:rPr lang="en-US">
                <a:latin typeface="Calibri"/>
                <a:ea typeface="Calibri"/>
                <a:cs typeface="Calibri"/>
              </a:rPr>
              <a:t> </a:t>
            </a:r>
            <a:r>
              <a:rPr lang="en-US" err="1">
                <a:latin typeface="Calibri"/>
                <a:ea typeface="Calibri"/>
                <a:cs typeface="Calibri"/>
              </a:rPr>
              <a:t>esimerkiksi</a:t>
            </a:r>
            <a:r>
              <a:rPr lang="en-US">
                <a:latin typeface="Calibri"/>
                <a:ea typeface="Calibri"/>
                <a:cs typeface="Calibri"/>
              </a:rPr>
              <a:t> </a:t>
            </a:r>
            <a:r>
              <a:rPr lang="en-US" err="1">
                <a:latin typeface="Calibri"/>
                <a:ea typeface="Calibri"/>
                <a:cs typeface="Calibri"/>
              </a:rPr>
              <a:t>lakkautetaan</a:t>
            </a:r>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EAD3D4BF-16DD-46D6-9C45-9FA46E968955}" type="slidenum">
              <a:rPr lang="fi-FI" smtClean="0"/>
              <a:t>20</a:t>
            </a:fld>
            <a:endParaRPr lang="fi-FI"/>
          </a:p>
        </p:txBody>
      </p:sp>
    </p:spTree>
    <p:extLst>
      <p:ext uri="{BB962C8B-B14F-4D97-AF65-F5344CB8AC3E}">
        <p14:creationId xmlns:p14="http://schemas.microsoft.com/office/powerpoint/2010/main" val="744546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r>
              <a:rPr lang="en-US" err="1">
                <a:latin typeface="Calibri"/>
                <a:ea typeface="Calibri"/>
                <a:cs typeface="Calibri"/>
              </a:rPr>
              <a:t>Voimme</a:t>
            </a:r>
            <a:r>
              <a:rPr lang="en-US">
                <a:latin typeface="Calibri"/>
                <a:ea typeface="Calibri"/>
                <a:cs typeface="Calibri"/>
              </a:rPr>
              <a:t> </a:t>
            </a:r>
            <a:r>
              <a:rPr lang="en-US" err="1">
                <a:latin typeface="Calibri"/>
                <a:ea typeface="Calibri"/>
                <a:cs typeface="Calibri"/>
              </a:rPr>
              <a:t>puhua</a:t>
            </a:r>
            <a:r>
              <a:rPr lang="en-US">
                <a:latin typeface="Calibri"/>
                <a:ea typeface="Calibri"/>
                <a:cs typeface="Calibri"/>
              </a:rPr>
              <a:t> </a:t>
            </a:r>
            <a:r>
              <a:rPr lang="en-US" err="1">
                <a:latin typeface="Calibri"/>
                <a:ea typeface="Calibri"/>
                <a:cs typeface="Calibri"/>
              </a:rPr>
              <a:t>myös</a:t>
            </a:r>
            <a:r>
              <a:rPr lang="en-US">
                <a:latin typeface="Calibri"/>
                <a:ea typeface="Calibri"/>
                <a:cs typeface="Calibri"/>
              </a:rPr>
              <a:t> </a:t>
            </a:r>
            <a:r>
              <a:rPr lang="en-US" err="1">
                <a:latin typeface="Calibri"/>
                <a:ea typeface="Calibri"/>
                <a:cs typeface="Calibri"/>
              </a:rPr>
              <a:t>muuta</a:t>
            </a:r>
            <a:r>
              <a:rPr lang="en-US">
                <a:latin typeface="Calibri"/>
                <a:ea typeface="Calibri"/>
                <a:cs typeface="Calibri"/>
              </a:rPr>
              <a:t> </a:t>
            </a:r>
            <a:r>
              <a:rPr lang="en-US" err="1">
                <a:latin typeface="Calibri"/>
                <a:ea typeface="Calibri"/>
                <a:cs typeface="Calibri"/>
              </a:rPr>
              <a:t>kuin</a:t>
            </a:r>
            <a:r>
              <a:rPr lang="en-US">
                <a:latin typeface="Calibri"/>
                <a:ea typeface="Calibri"/>
                <a:cs typeface="Calibri"/>
              </a:rPr>
              <a:t>, </a:t>
            </a:r>
            <a:r>
              <a:rPr lang="en-US" err="1">
                <a:latin typeface="Calibri"/>
                <a:ea typeface="Calibri"/>
                <a:cs typeface="Calibri"/>
              </a:rPr>
              <a:t>mitä</a:t>
            </a:r>
            <a:r>
              <a:rPr lang="en-US">
                <a:latin typeface="Calibri"/>
                <a:ea typeface="Calibri"/>
                <a:cs typeface="Calibri"/>
              </a:rPr>
              <a:t> </a:t>
            </a:r>
            <a:r>
              <a:rPr lang="en-US" err="1">
                <a:latin typeface="Calibri"/>
                <a:ea typeface="Calibri"/>
                <a:cs typeface="Calibri"/>
              </a:rPr>
              <a:t>dioissa</a:t>
            </a:r>
            <a:r>
              <a:rPr lang="en-US">
                <a:latin typeface="Calibri"/>
                <a:ea typeface="Calibri"/>
                <a:cs typeface="Calibri"/>
              </a:rPr>
              <a:t> lukee. </a:t>
            </a:r>
          </a:p>
        </p:txBody>
      </p:sp>
      <p:sp>
        <p:nvSpPr>
          <p:cNvPr id="4" name="Slide Number Placeholder 3"/>
          <p:cNvSpPr>
            <a:spLocks noGrp="1"/>
          </p:cNvSpPr>
          <p:nvPr>
            <p:ph type="sldNum" sz="quarter" idx="5"/>
          </p:nvPr>
        </p:nvSpPr>
        <p:spPr/>
        <p:txBody>
          <a:bodyPr/>
          <a:lstStyle/>
          <a:p>
            <a:fld id="{EAD3D4BF-16DD-46D6-9C45-9FA46E968955}" type="slidenum">
              <a:rPr lang="fi-FI" smtClean="0"/>
              <a:t>22</a:t>
            </a:fld>
            <a:endParaRPr lang="fi-FI"/>
          </a:p>
        </p:txBody>
      </p:sp>
    </p:spTree>
    <p:extLst>
      <p:ext uri="{BB962C8B-B14F-4D97-AF65-F5344CB8AC3E}">
        <p14:creationId xmlns:p14="http://schemas.microsoft.com/office/powerpoint/2010/main" val="167682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CAAFA-E321-525F-37D4-3A7EF4D2943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C349200-D501-1405-BF41-C0151A4E8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DDE2F4C-DFB9-DA38-8C57-FE96C821A32F}"/>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5" name="Alatunnisteen paikkamerkki 4">
            <a:extLst>
              <a:ext uri="{FF2B5EF4-FFF2-40B4-BE49-F238E27FC236}">
                <a16:creationId xmlns:a16="http://schemas.microsoft.com/office/drawing/2014/main" id="{71CBCAAF-A1B4-4E27-68E7-25D85A9F9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4A9FC4-A248-AB45-6A9A-0984FBEEB24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46146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C64374-224C-BFCC-432A-31FA456815F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670B53C-9FD4-5CCF-7C74-594658A34F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933D13-B260-D2CF-EFE8-39D92F50D4F5}"/>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5" name="Alatunnisteen paikkamerkki 4">
            <a:extLst>
              <a:ext uri="{FF2B5EF4-FFF2-40B4-BE49-F238E27FC236}">
                <a16:creationId xmlns:a16="http://schemas.microsoft.com/office/drawing/2014/main" id="{E162F82C-DA7D-2F66-C1CF-911B9D3DBC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ADC3C-ED55-9BD1-F81D-AC0F2B0AC05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38498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FC721C6-FA3D-D9D0-C88F-3DDB69EF4F6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2452593-F240-3A79-4336-EA15DC5D6A8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F34F8A-FE79-9E62-71A8-ED19E4924F2B}"/>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5" name="Alatunnisteen paikkamerkki 4">
            <a:extLst>
              <a:ext uri="{FF2B5EF4-FFF2-40B4-BE49-F238E27FC236}">
                <a16:creationId xmlns:a16="http://schemas.microsoft.com/office/drawing/2014/main" id="{9DF22D34-B944-7F8A-D5DA-C3D2668A17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F8C87FD-2EED-F107-9BE8-162851A2156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197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FE37B-5E56-925A-0805-E913C68E7FB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A43B532-9249-3F44-155B-9B11B3638B4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405828-EAB0-BA64-176B-7C7229E00161}"/>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5" name="Alatunnisteen paikkamerkki 4">
            <a:extLst>
              <a:ext uri="{FF2B5EF4-FFF2-40B4-BE49-F238E27FC236}">
                <a16:creationId xmlns:a16="http://schemas.microsoft.com/office/drawing/2014/main" id="{D9F6F4B9-3012-7FE2-A927-D36FD817DA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8FC2D9-051A-E5CE-5072-6E6E54ACDD2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908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4E4074-671E-3406-D528-BBCE7FA11DF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CC3E93B-4A8C-0A05-77F2-BC652A55C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D40B694-1E69-E01E-6B6F-AE91FF76EEE7}"/>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5" name="Alatunnisteen paikkamerkki 4">
            <a:extLst>
              <a:ext uri="{FF2B5EF4-FFF2-40B4-BE49-F238E27FC236}">
                <a16:creationId xmlns:a16="http://schemas.microsoft.com/office/drawing/2014/main" id="{4F17CE87-3548-DBC9-9513-D8E7EF563A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55579F-27E9-E7CE-33DB-F3F837B2C57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7216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BADEA-F5B3-2888-DB96-82BFD812BBA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571355-F98F-DF13-7EB3-0EA3BF71F23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2BBD730-3515-0858-7E63-FB3B75E40FA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CFA5453-2960-268B-B597-13ACC912F9B2}"/>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6" name="Alatunnisteen paikkamerkki 5">
            <a:extLst>
              <a:ext uri="{FF2B5EF4-FFF2-40B4-BE49-F238E27FC236}">
                <a16:creationId xmlns:a16="http://schemas.microsoft.com/office/drawing/2014/main" id="{78F2746F-A83B-D2B5-07AE-A81ED43B45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7DB6E3-C5D8-2D2F-E7BD-7AB396F699B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9606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24CE7-6E96-2D04-0436-D77251BB3A4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89683BE-6961-245B-570B-3D089798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8895450-8E3E-EF52-4D97-A45A363A30C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EC53E36-43A7-7AC8-2A75-EFF06DC6D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74033CD-E380-DD25-A263-621AD89E48F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6F3C5E0-497D-0D1C-55A1-554488136524}"/>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8" name="Alatunnisteen paikkamerkki 7">
            <a:extLst>
              <a:ext uri="{FF2B5EF4-FFF2-40B4-BE49-F238E27FC236}">
                <a16:creationId xmlns:a16="http://schemas.microsoft.com/office/drawing/2014/main" id="{C613FB89-EB5D-0672-7008-632EAB9B3FE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39A2337-4B34-D0CC-AC76-093855B9DB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59743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CE095-D0D5-4C23-2AA7-850407DEF85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482FCC6-D0E5-236D-AABC-F94BDD2D8B83}"/>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4" name="Alatunnisteen paikkamerkki 3">
            <a:extLst>
              <a:ext uri="{FF2B5EF4-FFF2-40B4-BE49-F238E27FC236}">
                <a16:creationId xmlns:a16="http://schemas.microsoft.com/office/drawing/2014/main" id="{C66F2242-BB56-9088-F1B0-2F1E77B32A7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BDABAC6-33CB-3AF8-1F55-1114C0C5658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2330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12DD46-23AF-E1C4-70E4-7E8A9C3E29B8}"/>
              </a:ext>
            </a:extLst>
          </p:cNvPr>
          <p:cNvSpPr>
            <a:spLocks noGrp="1"/>
          </p:cNvSpPr>
          <p:nvPr>
            <p:ph type="dt" sz="half" idx="10"/>
          </p:nvPr>
        </p:nvSpPr>
        <p:spPr>
          <a:xfrm>
            <a:off x="5074920" y="6362700"/>
            <a:ext cx="2743200" cy="365125"/>
          </a:xfrm>
        </p:spPr>
        <p:txBody>
          <a:bodyPr/>
          <a:lstStyle/>
          <a:p>
            <a:fld id="{DD4E51B5-4D3B-4133-9F5E-FF36125E1D73}" type="datetimeFigureOut">
              <a:rPr lang="fi-FI" smtClean="0"/>
              <a:t>2.12.2025</a:t>
            </a:fld>
            <a:endParaRPr lang="fi-FI"/>
          </a:p>
        </p:txBody>
      </p:sp>
      <p:sp>
        <p:nvSpPr>
          <p:cNvPr id="4" name="Dian numeron paikkamerkki 3">
            <a:extLst>
              <a:ext uri="{FF2B5EF4-FFF2-40B4-BE49-F238E27FC236}">
                <a16:creationId xmlns:a16="http://schemas.microsoft.com/office/drawing/2014/main" id="{8E1C79E9-317D-8C21-1F3C-A3513FEAE7F4}"/>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17908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E8603-68D2-34EB-9F93-EDC0F31BB2B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BCCA47D-CFFC-1E89-65B5-E52306F14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73B791F-37A9-E58B-420A-1E7A4EE6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35CFB3E-A220-946A-B829-E9FD24D2F9D7}"/>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6" name="Alatunnisteen paikkamerkki 5">
            <a:extLst>
              <a:ext uri="{FF2B5EF4-FFF2-40B4-BE49-F238E27FC236}">
                <a16:creationId xmlns:a16="http://schemas.microsoft.com/office/drawing/2014/main" id="{F8AF23BE-2EA7-D066-1624-BA51330A680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35715D4-B57D-4CA1-0EC6-EE5DB4A991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72375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2607E-4508-FE1A-A6C5-7C343B66E0E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334C1B-BFB9-97A2-9B03-E44062634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DC04A4C1-FAB7-42CE-306F-4E957C900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EABA317-359C-4082-CC6C-01547F5B2064}"/>
              </a:ext>
            </a:extLst>
          </p:cNvPr>
          <p:cNvSpPr>
            <a:spLocks noGrp="1"/>
          </p:cNvSpPr>
          <p:nvPr>
            <p:ph type="dt" sz="half" idx="10"/>
          </p:nvPr>
        </p:nvSpPr>
        <p:spPr/>
        <p:txBody>
          <a:bodyPr/>
          <a:lstStyle/>
          <a:p>
            <a:fld id="{DD4E51B5-4D3B-4133-9F5E-FF36125E1D73}" type="datetimeFigureOut">
              <a:rPr lang="fi-FI" smtClean="0"/>
              <a:t>2.12.2025</a:t>
            </a:fld>
            <a:endParaRPr lang="fi-FI"/>
          </a:p>
        </p:txBody>
      </p:sp>
      <p:sp>
        <p:nvSpPr>
          <p:cNvPr id="6" name="Alatunnisteen paikkamerkki 5">
            <a:extLst>
              <a:ext uri="{FF2B5EF4-FFF2-40B4-BE49-F238E27FC236}">
                <a16:creationId xmlns:a16="http://schemas.microsoft.com/office/drawing/2014/main" id="{BE6090FE-CCAB-C6A6-A1A0-4FDA8CBE0A8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E40E71-9856-E684-27CC-95FB886943EC}"/>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85323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9BBA6F1-28CB-37FB-704B-A690222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564B9A-6297-28DB-5274-C1B54442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4B3F3D-8E1A-F41B-977C-35C09FEF2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E51B5-4D3B-4133-9F5E-FF36125E1D73}" type="datetimeFigureOut">
              <a:rPr lang="fi-FI" smtClean="0"/>
              <a:t>2.12.2025</a:t>
            </a:fld>
            <a:endParaRPr lang="fi-FI"/>
          </a:p>
        </p:txBody>
      </p:sp>
      <p:sp>
        <p:nvSpPr>
          <p:cNvPr id="5" name="Alatunnisteen paikkamerkki 4">
            <a:extLst>
              <a:ext uri="{FF2B5EF4-FFF2-40B4-BE49-F238E27FC236}">
                <a16:creationId xmlns:a16="http://schemas.microsoft.com/office/drawing/2014/main" id="{27674F0F-E910-2473-8393-6F6DBF0FB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AABF1B-1454-764F-B80B-70092D146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114CF-3A1C-4F19-A81C-437FE2D251E2}" type="slidenum">
              <a:rPr lang="fi-FI" smtClean="0"/>
              <a:t>‹#›</a:t>
            </a:fld>
            <a:endParaRPr lang="fi-FI"/>
          </a:p>
        </p:txBody>
      </p:sp>
    </p:spTree>
    <p:extLst>
      <p:ext uri="{BB962C8B-B14F-4D97-AF65-F5344CB8AC3E}">
        <p14:creationId xmlns:p14="http://schemas.microsoft.com/office/powerpoint/2010/main" val="7006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igri.fi/opiskelu-suomessa/toimeentul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igri.fi/opiskelu-suomessa/toimeentul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hmiskauppa.fi/" TargetMode="External"/><Relationship Id="rId2" Type="http://schemas.openxmlformats.org/officeDocument/2006/relationships/hyperlink" Target="https://www.eoppiva.fi/koulutukset/ihmiskauppa-suomessa/" TargetMode="External"/><Relationship Id="rId1" Type="http://schemas.openxmlformats.org/officeDocument/2006/relationships/slideLayout" Target="../slideLayouts/slideLayout2.xml"/><Relationship Id="rId4" Type="http://schemas.openxmlformats.org/officeDocument/2006/relationships/hyperlink" Target="https://www.youtube.com/watch?v=HAttYYh5SE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infofinland.fi/fi/moving-to-finland/eu-citizens/registration-of-an-eu-citizens-right-of-residence" TargetMode="External"/><Relationship Id="rId13" Type="http://schemas.openxmlformats.org/officeDocument/2006/relationships/hyperlink" Target="https://www.infofinland.fi/fi/moving-to-finland/non-eu-citizens/study-in-finland" TargetMode="External"/><Relationship Id="rId3" Type="http://schemas.openxmlformats.org/officeDocument/2006/relationships/hyperlink" Target="https://traficom.fi/fi/liikenne/autoilijat" TargetMode="External"/><Relationship Id="rId7" Type="http://schemas.openxmlformats.org/officeDocument/2006/relationships/hyperlink" Target="https://migri.fi/oleskelulupatyypit" TargetMode="External"/><Relationship Id="rId12" Type="http://schemas.openxmlformats.org/officeDocument/2006/relationships/hyperlink" Target="https://www.infofinland.fi/fi/work-and-enterprise/finnish-working-life/right-to-work-in-finland" TargetMode="External"/><Relationship Id="rId17" Type="http://schemas.openxmlformats.org/officeDocument/2006/relationships/hyperlink" Target="https://migri.fi/tyonteko-ja-opiskelu" TargetMode="External"/><Relationship Id="rId2" Type="http://schemas.openxmlformats.org/officeDocument/2006/relationships/notesSlide" Target="../notesSlides/notesSlide8.xml"/><Relationship Id="rId16" Type="http://schemas.openxmlformats.org/officeDocument/2006/relationships/hyperlink" Target="https://tyosuojelu.fi/tyosuhde/ulkomainen-tyontekij&#228;" TargetMode="External"/><Relationship Id="rId1" Type="http://schemas.openxmlformats.org/officeDocument/2006/relationships/slideLayout" Target="../slideLayouts/slideLayout2.xml"/><Relationship Id="rId6" Type="http://schemas.openxmlformats.org/officeDocument/2006/relationships/hyperlink" Target="https://migri.fi/opiskelijan-oleskelulupahakemus" TargetMode="External"/><Relationship Id="rId11" Type="http://schemas.openxmlformats.org/officeDocument/2006/relationships/hyperlink" Target="https://migri.fi/opiskelijan-tyonteko-ja-tyoharjoittelu" TargetMode="External"/><Relationship Id="rId5" Type="http://schemas.openxmlformats.org/officeDocument/2006/relationships/hyperlink" Target="https://www.oph.fi/sites/default/files/documents/kielten_taitotasoasteikko.pdf" TargetMode="External"/><Relationship Id="rId15" Type="http://schemas.openxmlformats.org/officeDocument/2006/relationships/hyperlink" Target="https://www.oph.fi/fi/koulutus-ja-tutkinnot/sora-ratkaisuja-opiskeluun-soveltumattomuuteen" TargetMode="External"/><Relationship Id="rId10" Type="http://schemas.openxmlformats.org/officeDocument/2006/relationships/hyperlink" Target="https://migri.fi/opiskelu-suomessa/toimeentulo" TargetMode="External"/><Relationship Id="rId4" Type="http://schemas.openxmlformats.org/officeDocument/2006/relationships/hyperlink" Target="https://ihmiskauppa.fi/" TargetMode="External"/><Relationship Id="rId9" Type="http://schemas.openxmlformats.org/officeDocument/2006/relationships/hyperlink" Target="https://migri.fi/opiskelijan-opas" TargetMode="External"/><Relationship Id="rId14" Type="http://schemas.openxmlformats.org/officeDocument/2006/relationships/hyperlink" Target="https://migri.fi/opiskelu-suomess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euda.fi/keuda/hankkeet/vierko-2/"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igri.fi/oleskelulupatyyp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igri.fi/videot#students" TargetMode="External"/><Relationship Id="rId4" Type="http://schemas.openxmlformats.org/officeDocument/2006/relationships/hyperlink" Target="https://migri.fi/opiskelijan-opa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igri.fi/tyonteko-ja-opiskelu" TargetMode="External"/><Relationship Id="rId2" Type="http://schemas.openxmlformats.org/officeDocument/2006/relationships/hyperlink" Target="https://www.infofinland.fi/fi/moving-to-finland/non-eu-citizens/study-in-finlan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finland.fi/fi/work-and-enterprise/finnish-working-life/right-to-work-in-finlan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igri.fi/opiskelijan-tyonteko-ja-tyoharjoittel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ph.fi/fi/koulutus-ja-tutkinnot/sora-ratkaisuja-opiskeluun-soveltumattomuute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ph.fi/sites/default/files/documents/kielten_taitotasoasteikko.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4B40042-F2EB-84F4-7891-1BB13A307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a:extLst>
              <a:ext uri="{FF2B5EF4-FFF2-40B4-BE49-F238E27FC236}">
                <a16:creationId xmlns:a16="http://schemas.microsoft.com/office/drawing/2014/main" id="{A139A332-1968-8550-21A6-7FFEF851D97D}"/>
              </a:ext>
            </a:extLst>
          </p:cNvPr>
          <p:cNvSpPr>
            <a:spLocks noGrp="1"/>
          </p:cNvSpPr>
          <p:nvPr>
            <p:ph type="title"/>
          </p:nvPr>
        </p:nvSpPr>
        <p:spPr>
          <a:xfrm>
            <a:off x="4368694" y="2194560"/>
            <a:ext cx="3932237" cy="2793153"/>
          </a:xfrm>
        </p:spPr>
        <p:txBody>
          <a:bodyPr>
            <a:normAutofit fontScale="90000"/>
          </a:bodyPr>
          <a:lstStyle/>
          <a:p>
            <a:pPr algn="ctr"/>
            <a:r>
              <a:rPr lang="fi-FI" sz="3200" b="1">
                <a:latin typeface="ADLaM Display"/>
                <a:ea typeface="ADLaM Display"/>
                <a:cs typeface="ADLaM Display"/>
              </a:rPr>
              <a:t>VIERKO 2</a:t>
            </a:r>
            <a:br>
              <a:rPr lang="fi-FI" sz="3200" b="1">
                <a:latin typeface="ADLaM Display"/>
                <a:ea typeface="ADLaM Display"/>
                <a:cs typeface="ADLaM Display"/>
              </a:rPr>
            </a:br>
            <a:br>
              <a:rPr lang="fi-FI" sz="3200" b="1">
                <a:latin typeface="ADLaM Display"/>
                <a:ea typeface="ADLaM Display"/>
                <a:cs typeface="ADLaM Display"/>
              </a:rPr>
            </a:br>
            <a:r>
              <a:rPr lang="fi-FI" b="1">
                <a:latin typeface="Arial"/>
                <a:ea typeface="ADLaM Display"/>
                <a:cs typeface="Arial"/>
              </a:rPr>
              <a:t>Lupa-asiat</a:t>
            </a:r>
            <a:br>
              <a:rPr lang="fi-FI" b="1">
                <a:latin typeface="Arial"/>
                <a:ea typeface="ADLaM Display"/>
                <a:cs typeface="Arial"/>
              </a:rPr>
            </a:br>
            <a:r>
              <a:rPr lang="fi-FI" sz="2000" b="1">
                <a:latin typeface="Arial"/>
                <a:ea typeface="ADLaM Display"/>
                <a:cs typeface="Arial"/>
              </a:rPr>
              <a:t>Koulutuspaketti opettajille, ohjaajille ja sidosryhmille</a:t>
            </a:r>
            <a:br>
              <a:rPr lang="fi-FI" sz="3200" b="1">
                <a:latin typeface="Arial" panose="020B0604020202020204" pitchFamily="34" charset="0"/>
                <a:ea typeface="ADLaM Display"/>
                <a:cs typeface="Arial" panose="020B0604020202020204" pitchFamily="34" charset="0"/>
              </a:rPr>
            </a:br>
            <a:r>
              <a:rPr lang="fi-FI" b="1">
                <a:latin typeface="Arial"/>
                <a:ea typeface="ADLaM Display"/>
                <a:cs typeface="Arial"/>
              </a:rPr>
              <a:t>28.10.2025</a:t>
            </a:r>
            <a:br>
              <a:rPr lang="fi-FI" b="1">
                <a:latin typeface="Arial"/>
                <a:cs typeface="Arial"/>
              </a:rPr>
            </a:br>
            <a:endParaRPr lang="fi-FI"/>
          </a:p>
        </p:txBody>
      </p:sp>
    </p:spTree>
    <p:extLst>
      <p:ext uri="{BB962C8B-B14F-4D97-AF65-F5344CB8AC3E}">
        <p14:creationId xmlns:p14="http://schemas.microsoft.com/office/powerpoint/2010/main" val="69163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254D-73EB-C45E-954F-D665F1FAE657}"/>
              </a:ext>
            </a:extLst>
          </p:cNvPr>
          <p:cNvSpPr>
            <a:spLocks noGrp="1"/>
          </p:cNvSpPr>
          <p:nvPr>
            <p:ph type="title"/>
          </p:nvPr>
        </p:nvSpPr>
        <p:spPr/>
        <p:txBody>
          <a:bodyPr/>
          <a:lstStyle/>
          <a:p>
            <a:r>
              <a:rPr lang="en-US">
                <a:ea typeface="Calibri Light"/>
                <a:cs typeface="Calibri Light"/>
              </a:rPr>
              <a:t>6b. Kielitestaus</a:t>
            </a:r>
            <a:endParaRPr lang="en-US"/>
          </a:p>
        </p:txBody>
      </p:sp>
      <p:sp>
        <p:nvSpPr>
          <p:cNvPr id="3" name="Content Placeholder 2">
            <a:extLst>
              <a:ext uri="{FF2B5EF4-FFF2-40B4-BE49-F238E27FC236}">
                <a16:creationId xmlns:a16="http://schemas.microsoft.com/office/drawing/2014/main" id="{D328FCB1-132A-C43C-ED56-6358530493C9}"/>
              </a:ext>
            </a:extLst>
          </p:cNvPr>
          <p:cNvSpPr>
            <a:spLocks noGrp="1"/>
          </p:cNvSpPr>
          <p:nvPr>
            <p:ph idx="1"/>
          </p:nvPr>
        </p:nvSpPr>
        <p:spPr/>
        <p:txBody>
          <a:bodyPr vert="horz" lIns="91440" tIns="45720" rIns="91440" bIns="45720" rtlCol="0" anchor="t">
            <a:normAutofit/>
          </a:bodyPr>
          <a:lstStyle/>
          <a:p>
            <a:pPr marL="0" indent="0">
              <a:buNone/>
            </a:pPr>
            <a:r>
              <a:rPr lang="fi-FI" sz="2000">
                <a:ea typeface="Calibri"/>
                <a:cs typeface="Calibri"/>
              </a:rPr>
              <a:t>Oppilaitokset määrittelevät vaadittavan kielitaitotason. Siihen, miten hyvä kielitaidon tulee olla, vaikuttavat eri asiat, esimerkiksi: </a:t>
            </a:r>
            <a:endParaRPr lang="en-US" sz="2000">
              <a:ea typeface="Calibri"/>
              <a:cs typeface="Calibri"/>
            </a:endParaRPr>
          </a:p>
          <a:p>
            <a:pPr marL="514350" indent="-514350"/>
            <a:r>
              <a:rPr lang="fi-FI" sz="2000">
                <a:ea typeface="Calibri"/>
                <a:cs typeface="Calibri"/>
              </a:rPr>
              <a:t>Ala, jolle hakija hakee. Eri aloilla tarvitaan erilaista kielitaidon tasoa. </a:t>
            </a:r>
            <a:endParaRPr lang="en-US" sz="2000">
              <a:ea typeface="Calibri"/>
              <a:cs typeface="Calibri"/>
            </a:endParaRPr>
          </a:p>
          <a:p>
            <a:pPr marL="514350" indent="-514350"/>
            <a:r>
              <a:rPr lang="fi-FI" sz="2000">
                <a:ea typeface="Calibri"/>
                <a:cs typeface="Calibri"/>
              </a:rPr>
              <a:t>Opiskelumuoto. Esimerkiksi, jos opinnot suoritetaan kokonaan verkossa, on kielitaitovaatimus usein korkeampi kuin lähiopintoina suoritettavissa opinnoissa. </a:t>
            </a:r>
            <a:endParaRPr lang="en-US" sz="2000">
              <a:ea typeface="Calibri"/>
              <a:cs typeface="Calibri"/>
            </a:endParaRPr>
          </a:p>
          <a:p>
            <a:pPr marL="514350" indent="-514350"/>
            <a:r>
              <a:rPr lang="fi-FI" sz="2000">
                <a:ea typeface="Calibri"/>
                <a:cs typeface="Calibri"/>
              </a:rPr>
              <a:t>Tuen määrä. Joissain koulutuksissa opiskelijalle pystytään tarjoamaan runsaasti kielitukea. Silloin kielitaidon tason ei tarvitse olla korkea.  </a:t>
            </a:r>
          </a:p>
          <a:p>
            <a:pPr marL="0" indent="0">
              <a:buNone/>
            </a:pPr>
            <a:r>
              <a:rPr lang="fi-FI" sz="2000">
                <a:ea typeface="Calibri"/>
                <a:cs typeface="Calibri"/>
              </a:rPr>
              <a:t>Oppisopimuskoulutukseen voidaan sisällyttää suomen kielen opintoja, mikäli tämä työnantajalle sopii. Tämä pidentää todennäköisesti jonkin verran suunniteltua oppiaikaa, mikä on hyvä ottaa huomioon.</a:t>
            </a:r>
          </a:p>
          <a:p>
            <a:pPr marL="0" indent="0">
              <a:buNone/>
            </a:pPr>
            <a:r>
              <a:rPr lang="fi-FI" sz="2000">
                <a:ea typeface="Calibri"/>
                <a:cs typeface="Calibri"/>
              </a:rPr>
              <a:t>Jos hakija ei pääse läpi kielitestistä, voidaan pohtia erilaisia ratkaisuja. Löytyykö keinoja, joilla kielitaitoa voisi parantaa? </a:t>
            </a:r>
          </a:p>
          <a:p>
            <a:pPr marL="0" indent="0">
              <a:buNone/>
            </a:pPr>
            <a:endParaRPr lang="fi-FI" sz="2000">
              <a:ea typeface="Calibri"/>
              <a:cs typeface="Calibri"/>
            </a:endParaRPr>
          </a:p>
        </p:txBody>
      </p:sp>
    </p:spTree>
    <p:extLst>
      <p:ext uri="{BB962C8B-B14F-4D97-AF65-F5344CB8AC3E}">
        <p14:creationId xmlns:p14="http://schemas.microsoft.com/office/powerpoint/2010/main" val="33565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7DAF2-2005-B5C0-1574-AADE309E23B6}"/>
              </a:ext>
            </a:extLst>
          </p:cNvPr>
          <p:cNvSpPr>
            <a:spLocks noGrp="1"/>
          </p:cNvSpPr>
          <p:nvPr>
            <p:ph type="title"/>
          </p:nvPr>
        </p:nvSpPr>
        <p:spPr/>
        <p:txBody>
          <a:bodyPr/>
          <a:lstStyle/>
          <a:p>
            <a:r>
              <a:rPr lang="fi-FI">
                <a:latin typeface="Calibri Light"/>
                <a:ea typeface="Calibri Light"/>
                <a:cs typeface="Calibri Light"/>
              </a:rPr>
              <a:t>7. Opintojen eteneminen ja HOKS </a:t>
            </a:r>
            <a:br>
              <a:rPr lang="fi-FI">
                <a:latin typeface="Arial"/>
                <a:cs typeface="Arial"/>
              </a:rPr>
            </a:br>
            <a:endParaRPr lang="fi-FI"/>
          </a:p>
        </p:txBody>
      </p:sp>
      <p:sp>
        <p:nvSpPr>
          <p:cNvPr id="3" name="Sisällön paikkamerkki 2">
            <a:extLst>
              <a:ext uri="{FF2B5EF4-FFF2-40B4-BE49-F238E27FC236}">
                <a16:creationId xmlns:a16="http://schemas.microsoft.com/office/drawing/2014/main" id="{1FD35365-29CF-E467-BB2F-7A41DFA607FE}"/>
              </a:ext>
            </a:extLst>
          </p:cNvPr>
          <p:cNvSpPr>
            <a:spLocks noGrp="1"/>
          </p:cNvSpPr>
          <p:nvPr>
            <p:ph idx="1"/>
          </p:nvPr>
        </p:nvSpPr>
        <p:spPr>
          <a:xfrm>
            <a:off x="838200" y="1690688"/>
            <a:ext cx="10515600" cy="4351338"/>
          </a:xfrm>
        </p:spPr>
        <p:txBody>
          <a:bodyPr vert="horz" lIns="91440" tIns="45720" rIns="91440" bIns="45720" rtlCol="0" anchor="t">
            <a:normAutofit fontScale="70000" lnSpcReduction="20000"/>
          </a:bodyPr>
          <a:lstStyle/>
          <a:p>
            <a:r>
              <a:rPr lang="fi-FI" sz="3000">
                <a:ea typeface="Calibri" panose="020F0502020204030204"/>
                <a:cs typeface="Calibri" panose="020F0502020204030204"/>
              </a:rPr>
              <a:t>Migri seuraa opiskelijan oleskeluluvalla opiskelevien opiskelijoiden opintojen etenemistä. Kolmessa vuodessa tulisi suorittaa 180osp. Oppilaitoksella ei ole velvollisuutta ilmoittaa tilannetietoja opintojen etenemisestä, mutta Migri vastaanottaa</a:t>
            </a:r>
            <a:r>
              <a:rPr lang="fi-FI" sz="3000" b="1">
                <a:ea typeface="Calibri" panose="020F0502020204030204"/>
                <a:cs typeface="Calibri" panose="020F0502020204030204"/>
              </a:rPr>
              <a:t> </a:t>
            </a:r>
            <a:r>
              <a:rPr lang="fi-FI" sz="3000">
                <a:ea typeface="Calibri" panose="020F0502020204030204"/>
                <a:cs typeface="Calibri" panose="020F0502020204030204"/>
              </a:rPr>
              <a:t>mielellään tietoa esimerkiksi siitä, onko opiskelija aloittanut opinnot. </a:t>
            </a:r>
          </a:p>
          <a:p>
            <a:pPr marL="0" indent="0">
              <a:buNone/>
            </a:pPr>
            <a:endParaRPr lang="fi-FI" sz="3000">
              <a:ea typeface="Calibri" panose="020F0502020204030204"/>
              <a:cs typeface="Calibri" panose="020F0502020204030204"/>
            </a:endParaRPr>
          </a:p>
          <a:p>
            <a:r>
              <a:rPr lang="fi-FI" sz="3000">
                <a:ea typeface="Calibri" panose="020F0502020204030204"/>
                <a:cs typeface="Calibri" panose="020F0502020204030204"/>
              </a:rPr>
              <a:t>Jos opiskelija saa Kelan tukia, Kela seuraa opintojen etenemistä samoin kuin se seuraa suomalaistenkin opiskelijoiden opintojen etenemistä.</a:t>
            </a:r>
          </a:p>
          <a:p>
            <a:endParaRPr lang="fi-FI" sz="3000">
              <a:ea typeface="Calibri" panose="020F0502020204030204"/>
              <a:cs typeface="Calibri" panose="020F0502020204030204"/>
            </a:endParaRPr>
          </a:p>
          <a:p>
            <a:r>
              <a:rPr lang="fi-FI" sz="3000">
                <a:ea typeface="Calibri" panose="020F0502020204030204"/>
                <a:cs typeface="Calibri" panose="020F0502020204030204"/>
              </a:rPr>
              <a:t>Oppilaitokset seuraavat opintojen etenemistä ja oppimista. Tärkeä väline on HOKS, jonka laatimisen ja päivittämisen merkitys korostuu vieraskielisillä opiskelijoilla. </a:t>
            </a:r>
          </a:p>
          <a:p>
            <a:r>
              <a:rPr lang="fi-FI" sz="3000">
                <a:ea typeface="Calibri" panose="020F0502020204030204"/>
                <a:cs typeface="Calibri" panose="020F0502020204030204"/>
              </a:rPr>
              <a:t>On tärkeää, että opiskelija ymmärtää, mitä </a:t>
            </a:r>
            <a:r>
              <a:rPr lang="fi-FI" sz="3000" err="1">
                <a:ea typeface="Calibri" panose="020F0502020204030204"/>
                <a:cs typeface="Calibri" panose="020F0502020204030204"/>
              </a:rPr>
              <a:t>HOKSissa</a:t>
            </a:r>
            <a:r>
              <a:rPr lang="fi-FI" sz="3000">
                <a:ea typeface="Calibri" panose="020F0502020204030204"/>
                <a:cs typeface="Calibri" panose="020F0502020204030204"/>
              </a:rPr>
              <a:t> lukee. Tähän on olemassa vieraskielisille opiskelijoille erilaisia apuvälineitä. Tulkkipalveluja on myös hyvä käyttää mahdollisuuksien mukaan. </a:t>
            </a:r>
          </a:p>
          <a:p>
            <a:r>
              <a:rPr lang="fi-FI" sz="3000">
                <a:ea typeface="Calibri" panose="020F0502020204030204"/>
                <a:cs typeface="Calibri" panose="020F0502020204030204"/>
              </a:rPr>
              <a:t>Oppilaitoksen on tärkeä seurata vieraskielisten opiskelijan opintojen etenemistä ja oppimista muutenkin kuin suoritusmerkintätasolla.</a:t>
            </a:r>
          </a:p>
          <a:p>
            <a:endParaRPr lang="fi-FI">
              <a:ea typeface="Calibri" panose="020F0502020204030204"/>
              <a:cs typeface="Calibri" panose="020F0502020204030204"/>
            </a:endParaRPr>
          </a:p>
          <a:p>
            <a:endParaRPr lang="fi-FI">
              <a:ea typeface="Calibri" panose="020F0502020204030204"/>
              <a:cs typeface="Calibri" panose="020F0502020204030204"/>
            </a:endParaRPr>
          </a:p>
          <a:p>
            <a:endParaRPr lang="fi-FI"/>
          </a:p>
        </p:txBody>
      </p:sp>
    </p:spTree>
    <p:extLst>
      <p:ext uri="{BB962C8B-B14F-4D97-AF65-F5344CB8AC3E}">
        <p14:creationId xmlns:p14="http://schemas.microsoft.com/office/powerpoint/2010/main" val="422856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B767DA-FC60-7DCD-1675-7DA447202690}"/>
              </a:ext>
            </a:extLst>
          </p:cNvPr>
          <p:cNvSpPr>
            <a:spLocks noGrp="1"/>
          </p:cNvSpPr>
          <p:nvPr>
            <p:ph type="title"/>
          </p:nvPr>
        </p:nvSpPr>
        <p:spPr>
          <a:xfrm>
            <a:off x="508000" y="0"/>
            <a:ext cx="10422468" cy="1325563"/>
          </a:xfrm>
        </p:spPr>
        <p:txBody>
          <a:bodyPr/>
          <a:lstStyle/>
          <a:p>
            <a:r>
              <a:rPr lang="fi-FI"/>
              <a:t>8a. Tuet ja etuudet </a:t>
            </a:r>
          </a:p>
        </p:txBody>
      </p:sp>
      <p:sp>
        <p:nvSpPr>
          <p:cNvPr id="3" name="Sisällön paikkamerkki 2">
            <a:extLst>
              <a:ext uri="{FF2B5EF4-FFF2-40B4-BE49-F238E27FC236}">
                <a16:creationId xmlns:a16="http://schemas.microsoft.com/office/drawing/2014/main" id="{94933067-672B-0593-3B18-DCD3C2C8DEDD}"/>
              </a:ext>
            </a:extLst>
          </p:cNvPr>
          <p:cNvSpPr>
            <a:spLocks noGrp="1"/>
          </p:cNvSpPr>
          <p:nvPr>
            <p:ph idx="1"/>
          </p:nvPr>
        </p:nvSpPr>
        <p:spPr>
          <a:xfrm>
            <a:off x="508000" y="1325563"/>
            <a:ext cx="11557000" cy="5389033"/>
          </a:xfrm>
        </p:spPr>
        <p:txBody>
          <a:bodyPr vert="horz" lIns="91440" tIns="45720" rIns="91440" bIns="45720" rtlCol="0" anchor="t">
            <a:normAutofit/>
          </a:bodyPr>
          <a:lstStyle/>
          <a:p>
            <a:pPr marL="0" lvl="0" indent="0" eaLnBrk="0" fontAlgn="base" hangingPunct="0">
              <a:lnSpc>
                <a:spcPct val="100000"/>
              </a:lnSpc>
              <a:spcBef>
                <a:spcPct val="0"/>
              </a:spcBef>
              <a:spcAft>
                <a:spcPct val="0"/>
              </a:spcAft>
              <a:buNone/>
            </a:pPr>
            <a:r>
              <a:rPr lang="fi-FI" altLang="fi-FI" sz="2100" b="1" u="sng">
                <a:solidFill>
                  <a:srgbClr val="001D35"/>
                </a:solidFill>
              </a:rPr>
              <a:t>Tukiin ja etuuksiin oikeuttavat tekijät</a:t>
            </a:r>
            <a:endParaRPr lang="fi-FI" altLang="fi-FI" sz="2100" b="1" u="sng">
              <a:ea typeface="Calibri"/>
              <a:cs typeface="Calibri"/>
            </a:endParaRPr>
          </a:p>
          <a:p>
            <a:pPr marL="0" lvl="0" indent="0" eaLnBrk="0" fontAlgn="base" hangingPunct="0">
              <a:lnSpc>
                <a:spcPct val="170000"/>
              </a:lnSpc>
              <a:spcBef>
                <a:spcPct val="0"/>
              </a:spcBef>
              <a:spcAft>
                <a:spcPct val="0"/>
              </a:spcAft>
              <a:buFontTx/>
              <a:buChar char="•"/>
            </a:pPr>
            <a:r>
              <a:rPr lang="fi-FI" altLang="fi-FI" sz="2100">
                <a:solidFill>
                  <a:srgbClr val="001D35"/>
                </a:solidFill>
              </a:rPr>
              <a:t>Kansalaisuus: EU- ja ETA-maiden, Pohjoismaiden ja Sveitsin kansalaiset voivat hakea kansainvälistä sosiaaliturvaa. </a:t>
            </a:r>
            <a:endParaRPr lang="fi-FI" altLang="fi-FI" sz="2100">
              <a:solidFill>
                <a:srgbClr val="001D35"/>
              </a:solidFill>
              <a:ea typeface="Calibri"/>
              <a:cs typeface="Calibri"/>
            </a:endParaRPr>
          </a:p>
          <a:p>
            <a:pPr marL="0" lvl="0" indent="0" eaLnBrk="0" fontAlgn="base" hangingPunct="0">
              <a:lnSpc>
                <a:spcPct val="170000"/>
              </a:lnSpc>
              <a:spcBef>
                <a:spcPct val="0"/>
              </a:spcBef>
              <a:spcAft>
                <a:spcPct val="0"/>
              </a:spcAft>
              <a:buFontTx/>
              <a:buChar char="•"/>
            </a:pPr>
            <a:r>
              <a:rPr lang="fi-FI" altLang="fi-FI" sz="2100">
                <a:solidFill>
                  <a:srgbClr val="001D35"/>
                </a:solidFill>
              </a:rPr>
              <a:t>Oleskelulupa: Oleskelulupa myönnetään opiskelijalle, jos hän on hyväksytty suomalaiseen oppilaitokseen ja täyttää toimeentuloedellytykset. </a:t>
            </a:r>
            <a:endParaRPr lang="fi-FI" altLang="fi-FI" sz="2100">
              <a:solidFill>
                <a:srgbClr val="001D35"/>
              </a:solidFill>
              <a:ea typeface="Calibri"/>
              <a:cs typeface="Calibri"/>
            </a:endParaRPr>
          </a:p>
          <a:p>
            <a:pPr marL="0" lvl="0" indent="0" eaLnBrk="0" fontAlgn="base" hangingPunct="0">
              <a:lnSpc>
                <a:spcPct val="170000"/>
              </a:lnSpc>
              <a:spcBef>
                <a:spcPct val="0"/>
              </a:spcBef>
              <a:spcAft>
                <a:spcPct val="0"/>
              </a:spcAft>
              <a:buFontTx/>
              <a:buChar char="•"/>
            </a:pPr>
            <a:r>
              <a:rPr lang="fi-FI" altLang="fi-FI" sz="2100">
                <a:solidFill>
                  <a:srgbClr val="001D35"/>
                </a:solidFill>
              </a:rPr>
              <a:t>Työskentely: Suomessa työskentelevät voivat saada joitakin Kelan tukia, jos palkka on vähintään 800,02 €/kk. </a:t>
            </a:r>
            <a:r>
              <a:rPr lang="fi-FI" sz="2100"/>
              <a:t>Opintojen tulee edetä suunnitellusti työnteosta huolimatta.</a:t>
            </a:r>
            <a:endParaRPr lang="fi-FI" altLang="fi-FI" sz="2100">
              <a:solidFill>
                <a:srgbClr val="001D35"/>
              </a:solidFill>
              <a:ea typeface="Calibri"/>
              <a:cs typeface="Calibri"/>
            </a:endParaRPr>
          </a:p>
          <a:p>
            <a:pPr marL="0" lvl="0" indent="0" eaLnBrk="0" fontAlgn="base" hangingPunct="0">
              <a:lnSpc>
                <a:spcPct val="170000"/>
              </a:lnSpc>
              <a:spcBef>
                <a:spcPct val="0"/>
              </a:spcBef>
              <a:spcAft>
                <a:spcPct val="0"/>
              </a:spcAft>
              <a:buFontTx/>
              <a:buChar char="•"/>
            </a:pPr>
            <a:r>
              <a:rPr lang="fi-FI" altLang="fi-FI" sz="2100">
                <a:solidFill>
                  <a:srgbClr val="001D35"/>
                </a:solidFill>
              </a:rPr>
              <a:t>Opintotuki: Ulkomaalainen opiskelija voi saada opintotukea, jos hän asuu pysyvästi Suomessa. </a:t>
            </a:r>
            <a:endParaRPr lang="fi-FI" altLang="fi-FI" sz="2100">
              <a:solidFill>
                <a:srgbClr val="001D35"/>
              </a:solidFill>
              <a:ea typeface="Calibri"/>
              <a:cs typeface="Calibri"/>
            </a:endParaRPr>
          </a:p>
          <a:p>
            <a:pPr marL="0" lvl="0" indent="0" eaLnBrk="0" fontAlgn="base" hangingPunct="0">
              <a:lnSpc>
                <a:spcPct val="100000"/>
              </a:lnSpc>
              <a:spcBef>
                <a:spcPct val="0"/>
              </a:spcBef>
              <a:spcAft>
                <a:spcPct val="0"/>
              </a:spcAft>
              <a:buNone/>
            </a:pPr>
            <a:endParaRPr lang="fi-FI" sz="2100">
              <a:ea typeface="+mn-lt"/>
              <a:cs typeface="+mn-lt"/>
              <a:hlinkClick r:id="rId2"/>
            </a:endParaRPr>
          </a:p>
          <a:p>
            <a:pPr marL="0" indent="0">
              <a:buNone/>
            </a:pPr>
            <a:endParaRPr lang="fi-FI" sz="1400"/>
          </a:p>
        </p:txBody>
      </p:sp>
      <p:sp>
        <p:nvSpPr>
          <p:cNvPr id="4" name="Rectangle 1">
            <a:extLst>
              <a:ext uri="{FF2B5EF4-FFF2-40B4-BE49-F238E27FC236}">
                <a16:creationId xmlns:a16="http://schemas.microsoft.com/office/drawing/2014/main" id="{1DE0CA75-B69D-9612-3011-651ED46C61C1}"/>
              </a:ext>
            </a:extLst>
          </p:cNvPr>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126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D698-8C73-DAD5-9F74-7BF800FEA7F8}"/>
              </a:ext>
            </a:extLst>
          </p:cNvPr>
          <p:cNvSpPr>
            <a:spLocks noGrp="1"/>
          </p:cNvSpPr>
          <p:nvPr>
            <p:ph type="title"/>
          </p:nvPr>
        </p:nvSpPr>
        <p:spPr/>
        <p:txBody>
          <a:bodyPr/>
          <a:lstStyle/>
          <a:p>
            <a:r>
              <a:rPr lang="en-US">
                <a:ea typeface="Calibri Light"/>
                <a:cs typeface="Calibri Light"/>
              </a:rPr>
              <a:t>8b. </a:t>
            </a:r>
            <a:r>
              <a:rPr lang="en-US" err="1">
                <a:ea typeface="Calibri Light"/>
                <a:cs typeface="Calibri Light"/>
              </a:rPr>
              <a:t>Tuet</a:t>
            </a:r>
            <a:r>
              <a:rPr lang="en-US">
                <a:ea typeface="Calibri Light"/>
                <a:cs typeface="Calibri Light"/>
              </a:rPr>
              <a:t> ja </a:t>
            </a:r>
            <a:r>
              <a:rPr lang="en-US" err="1">
                <a:ea typeface="Calibri Light"/>
                <a:cs typeface="Calibri Light"/>
              </a:rPr>
              <a:t>etuudet</a:t>
            </a:r>
            <a:endParaRPr lang="en-US" err="1"/>
          </a:p>
        </p:txBody>
      </p:sp>
      <p:sp>
        <p:nvSpPr>
          <p:cNvPr id="3" name="Content Placeholder 2">
            <a:extLst>
              <a:ext uri="{FF2B5EF4-FFF2-40B4-BE49-F238E27FC236}">
                <a16:creationId xmlns:a16="http://schemas.microsoft.com/office/drawing/2014/main" id="{F96878D7-6BF9-93A9-1DE9-92E1C6AC9C7A}"/>
              </a:ext>
            </a:extLst>
          </p:cNvPr>
          <p:cNvSpPr>
            <a:spLocks noGrp="1"/>
          </p:cNvSpPr>
          <p:nvPr>
            <p:ph idx="1"/>
          </p:nvPr>
        </p:nvSpPr>
        <p:spPr/>
        <p:txBody>
          <a:bodyPr vert="horz" lIns="91440" tIns="45720" rIns="91440" bIns="45720" rtlCol="0" anchor="t">
            <a:normAutofit/>
          </a:bodyPr>
          <a:lstStyle/>
          <a:p>
            <a:pPr marL="0" indent="0">
              <a:lnSpc>
                <a:spcPct val="100000"/>
              </a:lnSpc>
              <a:spcBef>
                <a:spcPct val="0"/>
              </a:spcBef>
              <a:spcAft>
                <a:spcPct val="0"/>
              </a:spcAft>
              <a:buNone/>
            </a:pPr>
            <a:r>
              <a:rPr lang="fi-FI" sz="2100" b="1" u="sng">
                <a:solidFill>
                  <a:srgbClr val="001D35"/>
                </a:solidFill>
                <a:ea typeface="Calibri"/>
                <a:cs typeface="Calibri"/>
              </a:rPr>
              <a:t>Tukiin ja etuuksiin liittyvät ehdot</a:t>
            </a:r>
            <a:endParaRPr lang="fi-FI" sz="2100">
              <a:ea typeface="Calibri"/>
              <a:cs typeface="Calibri"/>
            </a:endParaRPr>
          </a:p>
          <a:p>
            <a:pPr marL="0" indent="0">
              <a:lnSpc>
                <a:spcPct val="170000"/>
              </a:lnSpc>
              <a:spcBef>
                <a:spcPct val="0"/>
              </a:spcBef>
              <a:spcAft>
                <a:spcPct val="0"/>
              </a:spcAft>
            </a:pPr>
            <a:r>
              <a:rPr lang="fi-FI" sz="2100" b="1">
                <a:solidFill>
                  <a:srgbClr val="001D35"/>
                </a:solidFill>
                <a:ea typeface="Calibri"/>
                <a:cs typeface="Calibri"/>
              </a:rPr>
              <a:t>Toimeentulo:</a:t>
            </a:r>
            <a:r>
              <a:rPr lang="fi-FI" sz="2100">
                <a:solidFill>
                  <a:srgbClr val="001D35"/>
                </a:solidFill>
                <a:ea typeface="Calibri"/>
                <a:cs typeface="Calibri"/>
              </a:rPr>
              <a:t>  Oleskeluluvan saamiseksi opiskelijan on pystyttävä todistamaan, että hänellä on riittävät varat elämiseen Suomessa (800 €/kk). </a:t>
            </a:r>
            <a:endParaRPr lang="en-US" sz="2100">
              <a:ea typeface="Calibri"/>
              <a:cs typeface="Calibri"/>
            </a:endParaRPr>
          </a:p>
          <a:p>
            <a:pPr marL="0" indent="0">
              <a:lnSpc>
                <a:spcPct val="170000"/>
              </a:lnSpc>
              <a:spcBef>
                <a:spcPct val="0"/>
              </a:spcBef>
              <a:spcAft>
                <a:spcPct val="0"/>
              </a:spcAft>
            </a:pPr>
            <a:r>
              <a:rPr lang="fi-FI" sz="2100" b="1">
                <a:solidFill>
                  <a:srgbClr val="001D35"/>
                </a:solidFill>
                <a:ea typeface="Calibri"/>
                <a:cs typeface="Calibri"/>
              </a:rPr>
              <a:t>Lukukausimaksut:</a:t>
            </a:r>
            <a:r>
              <a:rPr lang="fi-FI" sz="2100">
                <a:solidFill>
                  <a:srgbClr val="001D35"/>
                </a:solidFill>
                <a:ea typeface="Calibri"/>
                <a:cs typeface="Calibri"/>
              </a:rPr>
              <a:t>  Kolmansista maista tulevat opiskelijat ovat velvollisia maksamaan lukukausimaksut, elleivät he ole oikeutettuja sosiaaliturvaan. </a:t>
            </a:r>
          </a:p>
          <a:p>
            <a:pPr marL="0" indent="0">
              <a:lnSpc>
                <a:spcPct val="170000"/>
              </a:lnSpc>
              <a:spcBef>
                <a:spcPct val="0"/>
              </a:spcBef>
              <a:spcAft>
                <a:spcPct val="0"/>
              </a:spcAft>
            </a:pPr>
            <a:endParaRPr lang="fi-FI" sz="2100">
              <a:solidFill>
                <a:srgbClr val="001D35"/>
              </a:solidFill>
              <a:ea typeface="Calibri"/>
              <a:cs typeface="Calibri"/>
            </a:endParaRPr>
          </a:p>
          <a:p>
            <a:pPr marL="0" lvl="0" indent="0" eaLnBrk="0" fontAlgn="base" hangingPunct="0">
              <a:lnSpc>
                <a:spcPct val="100000"/>
              </a:lnSpc>
              <a:spcBef>
                <a:spcPct val="0"/>
              </a:spcBef>
              <a:spcAft>
                <a:spcPct val="0"/>
              </a:spcAft>
              <a:buNone/>
            </a:pPr>
            <a:r>
              <a:rPr lang="fi-FI" sz="1400">
                <a:ea typeface="+mn-lt"/>
                <a:cs typeface="+mn-lt"/>
                <a:hlinkClick r:id="rId2"/>
              </a:rPr>
              <a:t>https://migri.fi/opiskelu-suomessa/toimeentulo</a:t>
            </a:r>
            <a:endParaRPr lang="fi-FI" altLang="fi-FI" sz="1400" b="1" u="sng">
              <a:solidFill>
                <a:srgbClr val="001D35"/>
              </a:solidFill>
            </a:endParaRPr>
          </a:p>
          <a:p>
            <a:pPr marL="0" lvl="0" indent="0">
              <a:buNone/>
            </a:pPr>
            <a:endParaRPr lang="fi-FI" sz="4800"/>
          </a:p>
          <a:p>
            <a:pPr marL="0" indent="0">
              <a:lnSpc>
                <a:spcPct val="170000"/>
              </a:lnSpc>
              <a:spcBef>
                <a:spcPct val="0"/>
              </a:spcBef>
              <a:spcAft>
                <a:spcPct val="0"/>
              </a:spcAft>
              <a:buNone/>
            </a:pPr>
            <a:endParaRPr lang="en-US" sz="2300">
              <a:ea typeface="Calibri"/>
              <a:cs typeface="Calibri"/>
            </a:endParaRPr>
          </a:p>
          <a:p>
            <a:endParaRPr lang="en-US">
              <a:ea typeface="Calibri"/>
              <a:cs typeface="Calibri"/>
            </a:endParaRPr>
          </a:p>
        </p:txBody>
      </p:sp>
    </p:spTree>
    <p:extLst>
      <p:ext uri="{BB962C8B-B14F-4D97-AF65-F5344CB8AC3E}">
        <p14:creationId xmlns:p14="http://schemas.microsoft.com/office/powerpoint/2010/main" val="418686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60FA18-47C8-9CB3-E735-DF0F70EAEFCD}"/>
              </a:ext>
            </a:extLst>
          </p:cNvPr>
          <p:cNvSpPr>
            <a:spLocks noGrp="1"/>
          </p:cNvSpPr>
          <p:nvPr>
            <p:ph type="title"/>
          </p:nvPr>
        </p:nvSpPr>
        <p:spPr>
          <a:xfrm>
            <a:off x="711200" y="134937"/>
            <a:ext cx="10515600" cy="1325563"/>
          </a:xfrm>
        </p:spPr>
        <p:txBody>
          <a:bodyPr/>
          <a:lstStyle/>
          <a:p>
            <a:r>
              <a:rPr lang="fi-FI"/>
              <a:t>9a. Eettiset periaatteet </a:t>
            </a:r>
          </a:p>
        </p:txBody>
      </p:sp>
      <p:sp>
        <p:nvSpPr>
          <p:cNvPr id="3" name="Sisällön paikkamerkki 2">
            <a:extLst>
              <a:ext uri="{FF2B5EF4-FFF2-40B4-BE49-F238E27FC236}">
                <a16:creationId xmlns:a16="http://schemas.microsoft.com/office/drawing/2014/main" id="{3BB8CCDF-9357-7C69-772D-859F70197AC3}"/>
              </a:ext>
            </a:extLst>
          </p:cNvPr>
          <p:cNvSpPr>
            <a:spLocks noGrp="1"/>
          </p:cNvSpPr>
          <p:nvPr>
            <p:ph idx="1"/>
          </p:nvPr>
        </p:nvSpPr>
        <p:spPr>
          <a:xfrm>
            <a:off x="711200" y="1320800"/>
            <a:ext cx="11087100" cy="5172075"/>
          </a:xfrm>
        </p:spPr>
        <p:txBody>
          <a:bodyPr vert="horz" lIns="91440" tIns="45720" rIns="91440" bIns="45720" rtlCol="0" anchor="t">
            <a:noAutofit/>
          </a:bodyPr>
          <a:lstStyle/>
          <a:p>
            <a:pPr marL="0" indent="0">
              <a:buNone/>
            </a:pPr>
            <a:endParaRPr lang="fi-FI" sz="2300">
              <a:ea typeface="Calibri" panose="020F0502020204030204"/>
              <a:cs typeface="Calibri" panose="020F0502020204030204"/>
            </a:endParaRPr>
          </a:p>
          <a:p>
            <a:pPr marL="0" indent="0">
              <a:buNone/>
            </a:pPr>
            <a:r>
              <a:rPr lang="fi-FI" sz="2100">
                <a:ea typeface="Calibri" panose="020F0502020204030204"/>
                <a:cs typeface="Calibri" panose="020F0502020204030204"/>
              </a:rPr>
              <a:t>Kansainvälisten opiskelijamäärien kasvaessa on oppilaitostenkin tärkeä vahvistaa omaa eettistä ymmärrystään ja osaamistaan. </a:t>
            </a:r>
            <a:endParaRPr lang="fi-FI" sz="2100"/>
          </a:p>
          <a:p>
            <a:pPr marL="0" indent="0">
              <a:buNone/>
            </a:pPr>
            <a:r>
              <a:rPr lang="fi-FI" sz="2100">
                <a:ea typeface="Calibri" panose="020F0502020204030204"/>
                <a:cs typeface="Calibri" panose="020F0502020204030204"/>
              </a:rPr>
              <a:t>Selkeitä pelisääntöjä tarvitaan eri tilanteissa:</a:t>
            </a:r>
          </a:p>
          <a:p>
            <a:pPr marL="457200" indent="-457200"/>
            <a:r>
              <a:rPr lang="fi-FI" sz="2100">
                <a:ea typeface="Calibri" panose="020F0502020204030204"/>
                <a:cs typeface="Calibri" panose="020F0502020204030204"/>
              </a:rPr>
              <a:t>Kun opiskelija on oppisopimuskoulutuksessa ja työssäoppimisjaksoilla tulee oppilaitoksen olla selvillä työhön liittyvästä lainsäädännöstä ja myös ohjeistaa opiskelijaa näistä asioista. Näin ennaltaehkäistään kaikenlaista hyväksikäyttöä.  </a:t>
            </a:r>
          </a:p>
          <a:p>
            <a:pPr marL="457200" indent="-457200"/>
            <a:r>
              <a:rPr lang="fi-FI" sz="2100">
                <a:ea typeface="Calibri" panose="020F0502020204030204"/>
                <a:cs typeface="Calibri" panose="020F0502020204030204"/>
              </a:rPr>
              <a:t>Eettisten periaatteiden tulee olla selkeitä erityisesti silloin, kun oppilaitos rekrytoi opiskelijoita muualta rekrytointiyritysten kautta. Ovatko rekrytointiyrityksen eettiset periaatteet selkeät ja läpinäkyvät? Miten niiden toteuttamista valvotaan prosessissa?</a:t>
            </a:r>
          </a:p>
          <a:p>
            <a:pPr marL="0" indent="0">
              <a:buNone/>
            </a:pPr>
            <a:endParaRPr lang="fi-FI" sz="2100">
              <a:ea typeface="Calibri" panose="020F0502020204030204"/>
              <a:cs typeface="Calibri" panose="020F0502020204030204"/>
            </a:endParaRPr>
          </a:p>
          <a:p>
            <a:pPr marL="0" indent="0">
              <a:buNone/>
            </a:pPr>
            <a:endParaRPr lang="fi-FI" sz="2100"/>
          </a:p>
          <a:p>
            <a:pPr marL="0" indent="0">
              <a:buNone/>
            </a:pPr>
            <a:r>
              <a:rPr lang="fi-FI" sz="2100"/>
              <a:t> </a:t>
            </a:r>
            <a:endParaRPr lang="fi-FI" sz="2100">
              <a:ea typeface="Calibri" panose="020F0502020204030204"/>
              <a:cs typeface="Calibri" panose="020F0502020204030204"/>
            </a:endParaRPr>
          </a:p>
        </p:txBody>
      </p:sp>
    </p:spTree>
    <p:extLst>
      <p:ext uri="{BB962C8B-B14F-4D97-AF65-F5344CB8AC3E}">
        <p14:creationId xmlns:p14="http://schemas.microsoft.com/office/powerpoint/2010/main" val="208301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51C1-5874-1F0C-6048-F526577EDD23}"/>
              </a:ext>
            </a:extLst>
          </p:cNvPr>
          <p:cNvSpPr>
            <a:spLocks noGrp="1"/>
          </p:cNvSpPr>
          <p:nvPr>
            <p:ph type="title"/>
          </p:nvPr>
        </p:nvSpPr>
        <p:spPr/>
        <p:txBody>
          <a:bodyPr/>
          <a:lstStyle/>
          <a:p>
            <a:r>
              <a:rPr lang="en-US">
                <a:ea typeface="Calibri Light"/>
                <a:cs typeface="Calibri Light"/>
              </a:rPr>
              <a:t>9b. </a:t>
            </a:r>
            <a:r>
              <a:rPr lang="en-US" err="1">
                <a:ea typeface="Calibri Light"/>
                <a:cs typeface="Calibri Light"/>
              </a:rPr>
              <a:t>Eettiset</a:t>
            </a:r>
            <a:r>
              <a:rPr lang="en-US">
                <a:ea typeface="Calibri Light"/>
                <a:cs typeface="Calibri Light"/>
              </a:rPr>
              <a:t> </a:t>
            </a:r>
            <a:r>
              <a:rPr lang="en-US" err="1">
                <a:ea typeface="Calibri Light"/>
                <a:cs typeface="Calibri Light"/>
              </a:rPr>
              <a:t>periaatteet</a:t>
            </a:r>
            <a:endParaRPr lang="en-US" err="1"/>
          </a:p>
        </p:txBody>
      </p:sp>
      <p:sp>
        <p:nvSpPr>
          <p:cNvPr id="3" name="Content Placeholder 2">
            <a:extLst>
              <a:ext uri="{FF2B5EF4-FFF2-40B4-BE49-F238E27FC236}">
                <a16:creationId xmlns:a16="http://schemas.microsoft.com/office/drawing/2014/main" id="{5FEE0BFB-CF55-E2C2-59FA-6DDBB7D4ED6C}"/>
              </a:ext>
            </a:extLst>
          </p:cNvPr>
          <p:cNvSpPr>
            <a:spLocks noGrp="1"/>
          </p:cNvSpPr>
          <p:nvPr>
            <p:ph idx="1"/>
          </p:nvPr>
        </p:nvSpPr>
        <p:spPr/>
        <p:txBody>
          <a:bodyPr vert="horz" lIns="91440" tIns="45720" rIns="91440" bIns="45720" rtlCol="0" anchor="t">
            <a:normAutofit/>
          </a:bodyPr>
          <a:lstStyle/>
          <a:p>
            <a:pPr marL="457200" indent="-457200"/>
            <a:r>
              <a:rPr lang="fi-FI" sz="2100">
                <a:ea typeface="Calibri"/>
                <a:cs typeface="Calibri"/>
              </a:rPr>
              <a:t>Ihmiskauppa on räikein eettinen ongelma, johon oppilaitoksetkin saattavat törmätä. Oppilaitoksissa tätä ongelmaa ei esiinny yhtä paljon kuin työperäisessä maahanmuutossa, mutta opettajatkin voivat kohdata tilanteita, jotka herättävät heissä huolta. Herää esimerkiksi kysymys, rajoittaako joku opiskelijan vapautta. Opettajan tulee tällöin olla yhteydessä poliisiin. </a:t>
            </a:r>
          </a:p>
          <a:p>
            <a:pPr marL="457200" indent="-457200"/>
            <a:r>
              <a:rPr lang="fi-FI" sz="2100">
                <a:ea typeface="Calibri"/>
                <a:cs typeface="Calibri"/>
              </a:rPr>
              <a:t>Suomessa ihmiskaupan uhreja auttavat ensisijaisesti viranomaiset mutta myös asiaan erikoistuneet järjestöt. Tietoa ihmiskaupasta ja sen uhrien auttamisesta löytyy ihmiskauppa.fi -sivustolta. Koulutusta on myös saatavilla. Esimerkiksi maksuton ja kaikille avoin koulutus ihmiskauppaan liittyen: </a:t>
            </a:r>
            <a:r>
              <a:rPr lang="fi-FI" sz="2100">
                <a:ea typeface="Calibri"/>
                <a:cs typeface="Calibri"/>
                <a:hlinkClick r:id="rId2"/>
              </a:rPr>
              <a:t>verkkokoulutus Ihmiskauppa Suomessa</a:t>
            </a:r>
            <a:endParaRPr lang="fi-FI" sz="2100">
              <a:ea typeface="Calibri"/>
              <a:cs typeface="Calibri"/>
            </a:endParaRPr>
          </a:p>
          <a:p>
            <a:pPr marL="457200" indent="-457200"/>
            <a:endParaRPr lang="fi-FI" sz="2300">
              <a:ea typeface="Calibri"/>
              <a:cs typeface="Calibri"/>
            </a:endParaRPr>
          </a:p>
          <a:p>
            <a:pPr marL="0" indent="0">
              <a:buNone/>
            </a:pPr>
            <a:r>
              <a:rPr lang="fi-FI" sz="1400">
                <a:ea typeface="+mn-lt"/>
                <a:cs typeface="+mn-lt"/>
                <a:hlinkClick r:id="rId3"/>
              </a:rPr>
              <a:t>https://ihmiskauppa.fi/</a:t>
            </a:r>
            <a:r>
              <a:rPr lang="fi-FI" sz="1400">
                <a:ea typeface="+mn-lt"/>
                <a:cs typeface="+mn-lt"/>
              </a:rPr>
              <a:t> </a:t>
            </a:r>
          </a:p>
          <a:p>
            <a:pPr marL="0" indent="0">
              <a:buNone/>
            </a:pPr>
            <a:r>
              <a:rPr lang="fi-FI" sz="1400">
                <a:ea typeface="Calibri"/>
                <a:cs typeface="Calibri"/>
              </a:rPr>
              <a:t>Tallenne (Uudenmaan ELY-keskus) </a:t>
            </a:r>
            <a:r>
              <a:rPr lang="fi-FI" sz="1400"/>
              <a:t>Työtä hinnalla millä hyvänsä? Ulkomaalaisen työvoiman hyväksikäyttö ilmiönä:</a:t>
            </a:r>
          </a:p>
          <a:p>
            <a:pPr marL="0" indent="0">
              <a:buNone/>
            </a:pPr>
            <a:r>
              <a:rPr lang="fi-FI" sz="1400">
                <a:ea typeface="Calibri"/>
                <a:cs typeface="Calibri"/>
                <a:hlinkClick r:id="rId4"/>
              </a:rPr>
              <a:t>https://www.youtube.com/watch?v=HAttYYh5SE4</a:t>
            </a:r>
            <a:endParaRPr lang="fi-FI" sz="1400">
              <a:ea typeface="Calibri"/>
              <a:cs typeface="Calibri"/>
            </a:endParaRPr>
          </a:p>
          <a:p>
            <a:pPr marL="0" indent="0">
              <a:buNone/>
            </a:pPr>
            <a:endParaRPr lang="fi-FI" sz="1400">
              <a:ea typeface="Calibri"/>
              <a:cs typeface="Calibri"/>
            </a:endParaRPr>
          </a:p>
          <a:p>
            <a:pPr marL="0" indent="0">
              <a:buNone/>
            </a:pPr>
            <a:endParaRPr lang="fi-FI" sz="2300">
              <a:ea typeface="Calibri"/>
              <a:cs typeface="Calibri"/>
            </a:endParaRPr>
          </a:p>
          <a:p>
            <a:pPr marL="0" indent="0">
              <a:buNone/>
            </a:pPr>
            <a:endParaRPr lang="fi-FI" sz="2300">
              <a:ea typeface="Calibri"/>
              <a:cs typeface="Calibri"/>
            </a:endParaRPr>
          </a:p>
          <a:p>
            <a:endParaRPr lang="en-US">
              <a:ea typeface="Calibri"/>
              <a:cs typeface="Calibri"/>
            </a:endParaRPr>
          </a:p>
        </p:txBody>
      </p:sp>
    </p:spTree>
    <p:extLst>
      <p:ext uri="{BB962C8B-B14F-4D97-AF65-F5344CB8AC3E}">
        <p14:creationId xmlns:p14="http://schemas.microsoft.com/office/powerpoint/2010/main" val="404581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16E54-1556-CAB5-A33D-FF8CA0DCE13C}"/>
              </a:ext>
            </a:extLst>
          </p:cNvPr>
          <p:cNvSpPr>
            <a:spLocks noGrp="1"/>
          </p:cNvSpPr>
          <p:nvPr>
            <p:ph type="title"/>
          </p:nvPr>
        </p:nvSpPr>
        <p:spPr/>
        <p:txBody>
          <a:bodyPr/>
          <a:lstStyle/>
          <a:p>
            <a:r>
              <a:rPr lang="fi-FI"/>
              <a:t>10. Yhteenveto</a:t>
            </a:r>
          </a:p>
        </p:txBody>
      </p:sp>
      <p:sp>
        <p:nvSpPr>
          <p:cNvPr id="3" name="Sisällön paikkamerkki 2">
            <a:extLst>
              <a:ext uri="{FF2B5EF4-FFF2-40B4-BE49-F238E27FC236}">
                <a16:creationId xmlns:a16="http://schemas.microsoft.com/office/drawing/2014/main" id="{3CAF37CA-12C3-65EF-4173-5B14167A6457}"/>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342900" indent="-342900"/>
            <a:endParaRPr lang="fi-FI" sz="2400"/>
          </a:p>
          <a:p>
            <a:pPr marL="342900" indent="-342900"/>
            <a:r>
              <a:rPr lang="fi-FI" sz="2100"/>
              <a:t>Tarkista opiskelijan oleskelulupa ja työnteko-oikeus</a:t>
            </a:r>
            <a:endParaRPr lang="en-US" sz="2100">
              <a:ea typeface="Calibri" panose="020F0502020204030204"/>
              <a:cs typeface="Calibri" panose="020F0502020204030204"/>
            </a:endParaRPr>
          </a:p>
          <a:p>
            <a:pPr marL="342900" indent="-342900"/>
            <a:r>
              <a:rPr lang="fi-FI" sz="2100"/>
              <a:t>HOKS ajan tasalla </a:t>
            </a:r>
            <a:endParaRPr lang="fi-FI" sz="2100">
              <a:ea typeface="Calibri"/>
              <a:cs typeface="Calibri"/>
            </a:endParaRPr>
          </a:p>
          <a:p>
            <a:pPr marL="342900" indent="-342900"/>
            <a:r>
              <a:rPr lang="fi-FI" sz="2100"/>
              <a:t>Ohjaa opiskelija virallisiin lähteisiin (Migri, Kela, DVV)</a:t>
            </a:r>
            <a:endParaRPr lang="fi-FI" sz="2100">
              <a:ea typeface="Calibri"/>
              <a:cs typeface="Calibri"/>
            </a:endParaRPr>
          </a:p>
          <a:p>
            <a:pPr marL="342900" indent="-342900"/>
            <a:r>
              <a:rPr lang="fi-FI" sz="2100"/>
              <a:t>Tue opiskelijan kotoutumista ja ohjausverkoston yhteistyötä</a:t>
            </a:r>
            <a:endParaRPr lang="fi-FI" sz="2100">
              <a:ea typeface="Calibri"/>
              <a:cs typeface="Calibri"/>
            </a:endParaRPr>
          </a:p>
          <a:p>
            <a:pPr marL="342900" indent="-342900"/>
            <a:r>
              <a:rPr lang="fi-FI" sz="2100"/>
              <a:t>Kielitietoinen opetus/ohjaus on olennainen osa oppimista.</a:t>
            </a:r>
            <a:endParaRPr lang="fi-FI" sz="2100">
              <a:ea typeface="Calibri"/>
              <a:cs typeface="Calibri"/>
            </a:endParaRPr>
          </a:p>
          <a:p>
            <a:pPr marL="0" indent="0">
              <a:buNone/>
            </a:pPr>
            <a:endParaRPr lang="fi-FI"/>
          </a:p>
        </p:txBody>
      </p:sp>
    </p:spTree>
    <p:extLst>
      <p:ext uri="{BB962C8B-B14F-4D97-AF65-F5344CB8AC3E}">
        <p14:creationId xmlns:p14="http://schemas.microsoft.com/office/powerpoint/2010/main" val="260337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9836C0-9026-5507-172E-77B1006788A4}"/>
              </a:ext>
            </a:extLst>
          </p:cNvPr>
          <p:cNvSpPr>
            <a:spLocks noGrp="1"/>
          </p:cNvSpPr>
          <p:nvPr>
            <p:ph type="title"/>
          </p:nvPr>
        </p:nvSpPr>
        <p:spPr/>
        <p:txBody>
          <a:bodyPr>
            <a:normAutofit/>
          </a:bodyPr>
          <a:lstStyle/>
          <a:p>
            <a:r>
              <a:rPr lang="fi-FI" sz="3600" b="1"/>
              <a:t>Case 1: Samuel </a:t>
            </a:r>
            <a:r>
              <a:rPr lang="fi-FI" sz="3600"/>
              <a:t>– </a:t>
            </a:r>
            <a:r>
              <a:rPr lang="en-US" sz="3600" b="1" err="1"/>
              <a:t>täydennyskoulutuksella</a:t>
            </a:r>
            <a:r>
              <a:rPr lang="en-US" sz="3600" b="1"/>
              <a:t> </a:t>
            </a:r>
            <a:r>
              <a:rPr lang="en-US" sz="3600" b="1" err="1"/>
              <a:t>sähköasentajaksi</a:t>
            </a:r>
            <a:r>
              <a:rPr lang="en-US" sz="2400"/>
              <a:t>​</a:t>
            </a:r>
            <a:endParaRPr lang="fi-FI" sz="2400"/>
          </a:p>
        </p:txBody>
      </p:sp>
      <p:sp>
        <p:nvSpPr>
          <p:cNvPr id="3" name="Sisällön paikkamerkki 2">
            <a:extLst>
              <a:ext uri="{FF2B5EF4-FFF2-40B4-BE49-F238E27FC236}">
                <a16:creationId xmlns:a16="http://schemas.microsoft.com/office/drawing/2014/main" id="{7B7C5898-2F7B-CA93-9E8A-E6F39E0BCB5C}"/>
              </a:ext>
            </a:extLst>
          </p:cNvPr>
          <p:cNvSpPr>
            <a:spLocks noGrp="1"/>
          </p:cNvSpPr>
          <p:nvPr>
            <p:ph idx="1"/>
          </p:nvPr>
        </p:nvSpPr>
        <p:spPr>
          <a:xfrm>
            <a:off x="838199" y="1910292"/>
            <a:ext cx="6663267" cy="4351338"/>
          </a:xfrm>
        </p:spPr>
        <p:txBody>
          <a:bodyPr vert="horz" lIns="91440" tIns="45720" rIns="91440" bIns="45720" rtlCol="0" anchor="t">
            <a:normAutofit/>
          </a:bodyPr>
          <a:lstStyle/>
          <a:p>
            <a:r>
              <a:rPr lang="en-US" sz="2100"/>
              <a:t>K</a:t>
            </a:r>
            <a:r>
              <a:rPr lang="fi-FI" sz="2100" err="1"/>
              <a:t>orkeasti</a:t>
            </a:r>
            <a:r>
              <a:rPr lang="fi-FI" sz="2100"/>
              <a:t> koulutettu, täydentää osaamistaan</a:t>
            </a:r>
            <a:endParaRPr lang="fi-FI" sz="2100">
              <a:ea typeface="Calibri"/>
              <a:cs typeface="Calibri"/>
            </a:endParaRPr>
          </a:p>
          <a:p>
            <a:r>
              <a:rPr lang="fi-FI" sz="2100"/>
              <a:t>Oleskelu- ja työluvat: Työperusteinen oleskelulupa sallii opiskelun ja työnteon.</a:t>
            </a:r>
            <a:endParaRPr lang="fi-FI" sz="2100">
              <a:ea typeface="Calibri"/>
              <a:cs typeface="Calibri"/>
            </a:endParaRPr>
          </a:p>
          <a:p>
            <a:r>
              <a:rPr lang="fi-FI" sz="2100"/>
              <a:t>Opintoihin hakeutuminen: Hakeutuu sähköasentajan ammattitutkintoon jatkuvassa haussa.</a:t>
            </a:r>
            <a:endParaRPr lang="fi-FI" sz="2100">
              <a:ea typeface="Calibri"/>
              <a:cs typeface="Calibri"/>
            </a:endParaRPr>
          </a:p>
          <a:p>
            <a:r>
              <a:rPr lang="fi-FI" sz="2100"/>
              <a:t>Koulutusmuoto: Opiskelee osa-aikatyön ohessa, koulutussopimus </a:t>
            </a:r>
            <a:endParaRPr lang="fi-FI" sz="2100">
              <a:ea typeface="Calibri"/>
              <a:cs typeface="Calibri"/>
            </a:endParaRPr>
          </a:p>
          <a:p>
            <a:r>
              <a:rPr lang="fi-FI" sz="2100"/>
              <a:t>Opintososiaaliset edut: Rahoittaa opintonsa aiemmilla säästöillään ja työllä, ei saa opintotukea</a:t>
            </a:r>
            <a:endParaRPr lang="fi-FI" sz="2100">
              <a:ea typeface="Calibri"/>
              <a:cs typeface="Calibri"/>
            </a:endParaRPr>
          </a:p>
          <a:p>
            <a:pPr marL="0" indent="0">
              <a:buNone/>
            </a:pPr>
            <a:r>
              <a:rPr lang="fi-FI" sz="2100"/>
              <a:t>.</a:t>
            </a:r>
            <a:endParaRPr lang="fi-FI" sz="2100">
              <a:ea typeface="Calibri" panose="020F0502020204030204"/>
              <a:cs typeface="Calibri" panose="020F0502020204030204"/>
            </a:endParaRPr>
          </a:p>
          <a:p>
            <a:endParaRPr lang="fi-FI"/>
          </a:p>
        </p:txBody>
      </p:sp>
      <p:pic>
        <p:nvPicPr>
          <p:cNvPr id="4" name="Picture 2" descr="Two male electricians working on a residential breaker box.  The multi-ethnic team use testing tools and wear matching blue uniforms.  They are discussing next steps in the job repair project as they work.  Electric meter to side on brick home.">
            <a:extLst>
              <a:ext uri="{FF2B5EF4-FFF2-40B4-BE49-F238E27FC236}">
                <a16:creationId xmlns:a16="http://schemas.microsoft.com/office/drawing/2014/main" id="{6D2776F8-31F4-49C0-D6C0-7FBCFD774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31" r="21941" b="-4"/>
          <a:stretch>
            <a:fillRect/>
          </a:stretch>
        </p:blipFill>
        <p:spPr bwMode="auto">
          <a:xfrm>
            <a:off x="8136806" y="1573582"/>
            <a:ext cx="2921001" cy="404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0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8645-C1C3-8DF9-74DC-7EC75B313100}"/>
              </a:ext>
            </a:extLst>
          </p:cNvPr>
          <p:cNvSpPr>
            <a:spLocks noGrp="1"/>
          </p:cNvSpPr>
          <p:nvPr>
            <p:ph type="title"/>
          </p:nvPr>
        </p:nvSpPr>
        <p:spPr>
          <a:xfrm>
            <a:off x="838200" y="1302971"/>
            <a:ext cx="10515600" cy="270487"/>
          </a:xfrm>
        </p:spPr>
        <p:txBody>
          <a:bodyPr>
            <a:normAutofit fontScale="90000"/>
          </a:bodyPr>
          <a:lstStyle/>
          <a:p>
            <a:r>
              <a:rPr lang="en-US" sz="4000" b="1">
                <a:ea typeface="Calibri Light"/>
                <a:cs typeface="Calibri Light"/>
              </a:rPr>
              <a:t>Case 2: Sahra, </a:t>
            </a:r>
            <a:r>
              <a:rPr lang="en-US" sz="4000" b="1" err="1">
                <a:ea typeface="Calibri Light"/>
                <a:cs typeface="Calibri Light"/>
              </a:rPr>
              <a:t>opiskelee</a:t>
            </a:r>
            <a:r>
              <a:rPr lang="en-US" sz="4000" b="1">
                <a:ea typeface="Calibri Light"/>
                <a:cs typeface="Calibri Light"/>
              </a:rPr>
              <a:t> </a:t>
            </a:r>
            <a:r>
              <a:rPr lang="en-US" sz="4000" b="1" err="1">
                <a:ea typeface="Calibri Light"/>
                <a:cs typeface="Calibri Light"/>
              </a:rPr>
              <a:t>kasvatus</a:t>
            </a:r>
            <a:r>
              <a:rPr lang="en-US" sz="4000" b="1">
                <a:ea typeface="Calibri Light"/>
                <a:cs typeface="Calibri Light"/>
              </a:rPr>
              <a:t>- ja </a:t>
            </a:r>
            <a:r>
              <a:rPr lang="en-US" sz="4000" b="1" err="1">
                <a:ea typeface="Calibri Light"/>
                <a:cs typeface="Calibri Light"/>
              </a:rPr>
              <a:t>ohjausalan</a:t>
            </a:r>
            <a:r>
              <a:rPr lang="en-US" sz="4000" b="1">
                <a:ea typeface="Calibri Light"/>
                <a:cs typeface="Calibri Light"/>
              </a:rPr>
              <a:t> </a:t>
            </a:r>
            <a:r>
              <a:rPr lang="en-US" sz="4000" b="1" err="1">
                <a:ea typeface="Calibri Light"/>
                <a:cs typeface="Calibri Light"/>
              </a:rPr>
              <a:t>ammattitutkintoa</a:t>
            </a:r>
            <a:br>
              <a:rPr lang="en-US">
                <a:ea typeface="Calibri Light"/>
                <a:cs typeface="Calibri Light"/>
              </a:rPr>
            </a:br>
            <a:br>
              <a:rPr lang="en-US">
                <a:ea typeface="Calibri Light"/>
                <a:cs typeface="Calibri Light"/>
              </a:rPr>
            </a:br>
            <a:endParaRPr lang="en-US">
              <a:ea typeface="Calibri Light"/>
              <a:cs typeface="Calibri Light"/>
            </a:endParaRPr>
          </a:p>
        </p:txBody>
      </p:sp>
      <p:pic>
        <p:nvPicPr>
          <p:cNvPr id="4" name="Content Placeholder 3">
            <a:extLst>
              <a:ext uri="{FF2B5EF4-FFF2-40B4-BE49-F238E27FC236}">
                <a16:creationId xmlns:a16="http://schemas.microsoft.com/office/drawing/2014/main" id="{56475684-4F16-F507-EE2D-84C53D885533}"/>
              </a:ext>
            </a:extLst>
          </p:cNvPr>
          <p:cNvPicPr>
            <a:picLocks noGrp="1" noChangeAspect="1"/>
          </p:cNvPicPr>
          <p:nvPr>
            <p:ph idx="1"/>
          </p:nvPr>
        </p:nvPicPr>
        <p:blipFill>
          <a:blip r:embed="rId2"/>
          <a:stretch>
            <a:fillRect/>
          </a:stretch>
        </p:blipFill>
        <p:spPr>
          <a:xfrm>
            <a:off x="8246317" y="2515593"/>
            <a:ext cx="3528647" cy="2352431"/>
          </a:xfrm>
          <a:prstGeom prst="rect">
            <a:avLst/>
          </a:prstGeom>
        </p:spPr>
      </p:pic>
      <p:sp>
        <p:nvSpPr>
          <p:cNvPr id="6" name="TextBox 5">
            <a:extLst>
              <a:ext uri="{FF2B5EF4-FFF2-40B4-BE49-F238E27FC236}">
                <a16:creationId xmlns:a16="http://schemas.microsoft.com/office/drawing/2014/main" id="{D515F430-9B5A-C413-4393-CD61DBD62D41}"/>
              </a:ext>
            </a:extLst>
          </p:cNvPr>
          <p:cNvSpPr txBox="1"/>
          <p:nvPr/>
        </p:nvSpPr>
        <p:spPr>
          <a:xfrm>
            <a:off x="790626" y="1444062"/>
            <a:ext cx="7455691" cy="5623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100" err="1">
                <a:latin typeface="Calibri" panose="020F0502020204030204" pitchFamily="34" charset="0"/>
                <a:ea typeface="Calibri" panose="020F0502020204030204" pitchFamily="34" charset="0"/>
                <a:cs typeface="Calibri" panose="020F0502020204030204" pitchFamily="34" charset="0"/>
              </a:rPr>
              <a:t>Sahralla</a:t>
            </a:r>
            <a:r>
              <a:rPr lang="en-US" sz="2100">
                <a:latin typeface="Calibri" panose="020F0502020204030204" pitchFamily="34" charset="0"/>
                <a:ea typeface="Calibri" panose="020F0502020204030204" pitchFamily="34" charset="0"/>
                <a:cs typeface="Calibri" panose="020F0502020204030204" pitchFamily="34" charset="0"/>
              </a:rPr>
              <a:t> on </a:t>
            </a:r>
            <a:r>
              <a:rPr lang="en-US" sz="2100" err="1">
                <a:latin typeface="Calibri" panose="020F0502020204030204" pitchFamily="34" charset="0"/>
                <a:ea typeface="Calibri" panose="020F0502020204030204" pitchFamily="34" charset="0"/>
                <a:cs typeface="Calibri" panose="020F0502020204030204" pitchFamily="34" charset="0"/>
              </a:rPr>
              <a:t>pysyvä</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oleskelulupa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Suomeen</a:t>
            </a:r>
            <a:r>
              <a:rPr lang="en-US" sz="2100">
                <a:latin typeface="Calibri" panose="020F0502020204030204" pitchFamily="34" charset="0"/>
                <a:ea typeface="Calibri" panose="020F0502020204030204" pitchFamily="34" charset="0"/>
                <a:cs typeface="Calibri" panose="020F0502020204030204" pitchFamily="34" charset="0"/>
              </a:rPr>
              <a:t>.</a:t>
            </a:r>
          </a:p>
          <a:p>
            <a:endParaRPr lang="en-US" sz="21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2100">
                <a:latin typeface="Calibri" panose="020F0502020204030204" pitchFamily="34" charset="0"/>
                <a:ea typeface="Calibri" panose="020F0502020204030204" pitchFamily="34" charset="0"/>
                <a:cs typeface="Calibri" panose="020F0502020204030204" pitchFamily="34" charset="0"/>
              </a:rPr>
              <a:t>Hän </a:t>
            </a:r>
            <a:r>
              <a:rPr lang="en-US" sz="2100" err="1">
                <a:latin typeface="Calibri" panose="020F0502020204030204" pitchFamily="34" charset="0"/>
                <a:ea typeface="Calibri" panose="020F0502020204030204" pitchFamily="34" charset="0"/>
                <a:cs typeface="Calibri" panose="020F0502020204030204" pitchFamily="34" charset="0"/>
              </a:rPr>
              <a:t>haluaa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opiskella</a:t>
            </a:r>
            <a:r>
              <a:rPr lang="en-US" sz="2100">
                <a:latin typeface="Calibri" panose="020F0502020204030204" pitchFamily="34" charset="0"/>
                <a:ea typeface="Calibri" panose="020F0502020204030204" pitchFamily="34" charset="0"/>
                <a:cs typeface="Calibri" panose="020F0502020204030204" pitchFamily="34" charset="0"/>
              </a:rPr>
              <a:t> ja </a:t>
            </a:r>
            <a:r>
              <a:rPr lang="en-US" sz="2100" err="1">
                <a:latin typeface="Calibri" panose="020F0502020204030204" pitchFamily="34" charset="0"/>
                <a:ea typeface="Calibri" panose="020F0502020204030204" pitchFamily="34" charset="0"/>
                <a:cs typeface="Calibri" panose="020F0502020204030204" pitchFamily="34" charset="0"/>
              </a:rPr>
              <a:t>saada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samalla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rahallista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tukea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Kelasta</a:t>
            </a:r>
            <a:r>
              <a:rPr lang="en-US" sz="2100">
                <a:latin typeface="Calibri" panose="020F0502020204030204" pitchFamily="34" charset="0"/>
                <a:ea typeface="Calibri" panose="020F0502020204030204" pitchFamily="34" charset="0"/>
                <a:cs typeface="Calibri" panose="020F0502020204030204" pitchFamily="34" charset="0"/>
              </a:rPr>
              <a:t>.</a:t>
            </a:r>
          </a:p>
          <a:p>
            <a:endParaRPr lang="en-US" sz="21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2100">
                <a:latin typeface="Calibri" panose="020F0502020204030204" pitchFamily="34" charset="0"/>
                <a:ea typeface="Calibri" panose="020F0502020204030204" pitchFamily="34" charset="0"/>
                <a:cs typeface="Calibri" panose="020F0502020204030204" pitchFamily="34" charset="0"/>
              </a:rPr>
              <a:t>Hän </a:t>
            </a:r>
            <a:r>
              <a:rPr lang="en-US" sz="2100" err="1">
                <a:latin typeface="Calibri" panose="020F0502020204030204" pitchFamily="34" charset="0"/>
                <a:ea typeface="Calibri" panose="020F0502020204030204" pitchFamily="34" charset="0"/>
                <a:cs typeface="Calibri" panose="020F0502020204030204" pitchFamily="34" charset="0"/>
              </a:rPr>
              <a:t>hakee</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opiskelemaan</a:t>
            </a:r>
            <a:r>
              <a:rPr lang="en-US" sz="2100">
                <a:latin typeface="Calibri" panose="020F0502020204030204" pitchFamily="34" charset="0"/>
                <a:ea typeface="Calibri" panose="020F0502020204030204" pitchFamily="34" charset="0"/>
                <a:cs typeface="Calibri" panose="020F0502020204030204" pitchFamily="34" charset="0"/>
              </a:rPr>
              <a:t> ja </a:t>
            </a:r>
            <a:r>
              <a:rPr lang="en-US" sz="2100" err="1">
                <a:latin typeface="Calibri" panose="020F0502020204030204" pitchFamily="34" charset="0"/>
                <a:ea typeface="Calibri" panose="020F0502020204030204" pitchFamily="34" charset="0"/>
                <a:cs typeface="Calibri" panose="020F0502020204030204" pitchFamily="34" charset="0"/>
              </a:rPr>
              <a:t>ennen</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opintojen</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aloittamista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hän</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hakee</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kaupungin</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työllisyyspalveluista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lupaa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opiskella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b="1">
                <a:latin typeface="Calibri" panose="020F0502020204030204" pitchFamily="34" charset="0"/>
                <a:ea typeface="Calibri" panose="020F0502020204030204" pitchFamily="34" charset="0"/>
                <a:cs typeface="Calibri" panose="020F0502020204030204" pitchFamily="34" charset="0"/>
              </a:rPr>
              <a:t>TYÖTTÖMYYSETUUDELLA.</a:t>
            </a:r>
          </a:p>
          <a:p>
            <a:pPr marL="285750" indent="-285750">
              <a:buFont typeface="Arial"/>
              <a:buChar char="•"/>
            </a:pPr>
            <a:endParaRPr lang="en-US" sz="2100" b="1">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2100">
                <a:latin typeface="Calibri" panose="020F0502020204030204" pitchFamily="34" charset="0"/>
                <a:ea typeface="Calibri" panose="020F0502020204030204" pitchFamily="34" charset="0"/>
                <a:cs typeface="Calibri" panose="020F0502020204030204" pitchFamily="34" charset="0"/>
              </a:rPr>
              <a:t>Työllisyyspalvelut </a:t>
            </a:r>
            <a:r>
              <a:rPr lang="en-US" sz="2100" err="1">
                <a:latin typeface="Calibri" panose="020F0502020204030204" pitchFamily="34" charset="0"/>
                <a:ea typeface="Calibri" panose="020F0502020204030204" pitchFamily="34" charset="0"/>
                <a:cs typeface="Calibri" panose="020F0502020204030204" pitchFamily="34" charset="0"/>
              </a:rPr>
              <a:t>käsittelevät</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hakemuksen</a:t>
            </a:r>
            <a:r>
              <a:rPr lang="en-US" sz="2100">
                <a:latin typeface="Calibri" panose="020F0502020204030204" pitchFamily="34" charset="0"/>
                <a:ea typeface="Calibri" panose="020F0502020204030204" pitchFamily="34" charset="0"/>
                <a:cs typeface="Calibri" panose="020F0502020204030204" pitchFamily="34" charset="0"/>
              </a:rPr>
              <a:t>. He </a:t>
            </a:r>
            <a:r>
              <a:rPr lang="en-US" sz="2100" err="1">
                <a:latin typeface="Calibri" panose="020F0502020204030204" pitchFamily="34" charset="0"/>
                <a:ea typeface="Calibri" panose="020F0502020204030204" pitchFamily="34" charset="0"/>
                <a:cs typeface="Calibri" panose="020F0502020204030204" pitchFamily="34" charset="0"/>
              </a:rPr>
              <a:t>tarkistavat</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että</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opinnot</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tukevat</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hänen</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työllistymistään</a:t>
            </a:r>
            <a:r>
              <a:rPr lang="en-US" sz="2100">
                <a:latin typeface="Calibri" panose="020F0502020204030204" pitchFamily="34" charset="0"/>
                <a:ea typeface="Calibri" panose="020F0502020204030204" pitchFamily="34" charset="0"/>
                <a:cs typeface="Calibri" panose="020F0502020204030204" pitchFamily="34" charset="0"/>
              </a:rPr>
              <a:t> ja </a:t>
            </a:r>
            <a:r>
              <a:rPr lang="en-US" sz="2100" err="1">
                <a:latin typeface="Calibri" panose="020F0502020204030204" pitchFamily="34" charset="0"/>
                <a:ea typeface="Calibri" panose="020F0502020204030204" pitchFamily="34" charset="0"/>
                <a:cs typeface="Calibri" panose="020F0502020204030204" pitchFamily="34" charset="0"/>
              </a:rPr>
              <a:t>sopivat</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työttömyysetuudella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opiskeltaviksi</a:t>
            </a:r>
            <a:r>
              <a:rPr lang="en-US" sz="2100">
                <a:latin typeface="Calibri" panose="020F0502020204030204" pitchFamily="34" charset="0"/>
                <a:ea typeface="Calibri" panose="020F0502020204030204" pitchFamily="34" charset="0"/>
                <a:cs typeface="Calibri" panose="020F0502020204030204" pitchFamily="34" charset="0"/>
              </a:rPr>
              <a:t>. Kun </a:t>
            </a:r>
            <a:r>
              <a:rPr lang="en-US" sz="2100" err="1">
                <a:latin typeface="Calibri" panose="020F0502020204030204" pitchFamily="34" charset="0"/>
                <a:ea typeface="Calibri" panose="020F0502020204030204" pitchFamily="34" charset="0"/>
                <a:cs typeface="Calibri" panose="020F0502020204030204" pitchFamily="34" charset="0"/>
              </a:rPr>
              <a:t>lupa</a:t>
            </a:r>
            <a:r>
              <a:rPr lang="en-US" sz="2100">
                <a:latin typeface="Calibri" panose="020F0502020204030204" pitchFamily="34" charset="0"/>
                <a:ea typeface="Calibri" panose="020F0502020204030204" pitchFamily="34" charset="0"/>
                <a:cs typeface="Calibri" panose="020F0502020204030204" pitchFamily="34" charset="0"/>
              </a:rPr>
              <a:t> on </a:t>
            </a:r>
            <a:r>
              <a:rPr lang="en-US" sz="2100" err="1">
                <a:latin typeface="Calibri" panose="020F0502020204030204" pitchFamily="34" charset="0"/>
                <a:ea typeface="Calibri" panose="020F0502020204030204" pitchFamily="34" charset="0"/>
                <a:cs typeface="Calibri" panose="020F0502020204030204" pitchFamily="34" charset="0"/>
              </a:rPr>
              <a:t>myönnetty</a:t>
            </a:r>
            <a:r>
              <a:rPr lang="en-US" sz="2100">
                <a:latin typeface="Calibri" panose="020F0502020204030204" pitchFamily="34" charset="0"/>
                <a:ea typeface="Calibri" panose="020F0502020204030204" pitchFamily="34" charset="0"/>
                <a:cs typeface="Calibri" panose="020F0502020204030204" pitchFamily="34" charset="0"/>
              </a:rPr>
              <a:t>, Sahra </a:t>
            </a:r>
            <a:r>
              <a:rPr lang="en-US" sz="2100" err="1">
                <a:latin typeface="Calibri" panose="020F0502020204030204" pitchFamily="34" charset="0"/>
                <a:ea typeface="Calibri" panose="020F0502020204030204" pitchFamily="34" charset="0"/>
                <a:cs typeface="Calibri" panose="020F0502020204030204" pitchFamily="34" charset="0"/>
              </a:rPr>
              <a:t>saa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aloittaa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opiskelut</a:t>
            </a:r>
            <a:r>
              <a:rPr lang="en-US" sz="210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a:buChar char="•"/>
            </a:pPr>
            <a:endParaRPr lang="en-US" sz="210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2100">
                <a:latin typeface="Calibri" panose="020F0502020204030204" pitchFamily="34" charset="0"/>
                <a:ea typeface="Calibri" panose="020F0502020204030204" pitchFamily="34" charset="0"/>
                <a:cs typeface="Calibri" panose="020F0502020204030204" pitchFamily="34" charset="0"/>
              </a:rPr>
              <a:t>Sahra </a:t>
            </a:r>
            <a:r>
              <a:rPr lang="en-US" sz="2100" err="1">
                <a:latin typeface="Calibri" panose="020F0502020204030204" pitchFamily="34" charset="0"/>
                <a:ea typeface="Calibri" panose="020F0502020204030204" pitchFamily="34" charset="0"/>
                <a:cs typeface="Calibri" panose="020F0502020204030204" pitchFamily="34" charset="0"/>
              </a:rPr>
              <a:t>saa</a:t>
            </a:r>
            <a:r>
              <a:rPr lang="en-US" sz="2100">
                <a:latin typeface="Calibri" panose="020F0502020204030204" pitchFamily="34" charset="0"/>
                <a:ea typeface="Calibri" panose="020F0502020204030204" pitchFamily="34" charset="0"/>
                <a:cs typeface="Calibri" panose="020F0502020204030204" pitchFamily="34" charset="0"/>
              </a:rPr>
              <a:t> Kelalta </a:t>
            </a:r>
            <a:r>
              <a:rPr lang="en-US" sz="2100" err="1">
                <a:latin typeface="Calibri" panose="020F0502020204030204" pitchFamily="34" charset="0"/>
                <a:ea typeface="Calibri" panose="020F0502020204030204" pitchFamily="34" charset="0"/>
                <a:cs typeface="Calibri" panose="020F0502020204030204" pitchFamily="34" charset="0"/>
              </a:rPr>
              <a:t>työttömyysetuutta</a:t>
            </a:r>
            <a:r>
              <a:rPr lang="en-US" sz="2100">
                <a:latin typeface="Calibri" panose="020F0502020204030204" pitchFamily="34" charset="0"/>
                <a:ea typeface="Calibri" panose="020F0502020204030204" pitchFamily="34" charset="0"/>
                <a:cs typeface="Calibri" panose="020F0502020204030204" pitchFamily="34" charset="0"/>
              </a:rPr>
              <a:t> Kelalta. Hän </a:t>
            </a:r>
            <a:r>
              <a:rPr lang="en-US" sz="2100" err="1">
                <a:latin typeface="Calibri" panose="020F0502020204030204" pitchFamily="34" charset="0"/>
                <a:ea typeface="Calibri" panose="020F0502020204030204" pitchFamily="34" charset="0"/>
                <a:cs typeface="Calibri" panose="020F0502020204030204" pitchFamily="34" charset="0"/>
              </a:rPr>
              <a:t>ilmoittaa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opintojensa</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etenemisestä</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säännöllisesti</a:t>
            </a:r>
            <a:r>
              <a:rPr lang="en-US" sz="2100">
                <a:latin typeface="Calibri" panose="020F0502020204030204" pitchFamily="34" charset="0"/>
                <a:ea typeface="Calibri" panose="020F0502020204030204" pitchFamily="34" charset="0"/>
                <a:cs typeface="Calibri" panose="020F0502020204030204" pitchFamily="34" charset="0"/>
              </a:rPr>
              <a:t> </a:t>
            </a:r>
            <a:r>
              <a:rPr lang="en-US" sz="2100" err="1">
                <a:latin typeface="Calibri" panose="020F0502020204030204" pitchFamily="34" charset="0"/>
                <a:ea typeface="Calibri" panose="020F0502020204030204" pitchFamily="34" charset="0"/>
                <a:cs typeface="Calibri" panose="020F0502020204030204" pitchFamily="34" charset="0"/>
              </a:rPr>
              <a:t>työllisyyspalveluille</a:t>
            </a:r>
            <a:r>
              <a:rPr lang="en-US" sz="210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a:buChar char="•"/>
            </a:pPr>
            <a:endParaRPr lang="en-US" b="1">
              <a:ea typeface="Calibri"/>
              <a:cs typeface="Calibri"/>
            </a:endParaRPr>
          </a:p>
          <a:p>
            <a:pPr marL="285750" indent="-285750">
              <a:buFont typeface="Arial"/>
              <a:buChar char="•"/>
            </a:pPr>
            <a:endParaRPr lang="en-US" b="1">
              <a:ea typeface="Calibri"/>
              <a:cs typeface="Calibri"/>
            </a:endParaRPr>
          </a:p>
        </p:txBody>
      </p:sp>
    </p:spTree>
    <p:extLst>
      <p:ext uri="{BB962C8B-B14F-4D97-AF65-F5344CB8AC3E}">
        <p14:creationId xmlns:p14="http://schemas.microsoft.com/office/powerpoint/2010/main" val="387499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ED03-E68A-207A-0976-C633F61BA421}"/>
              </a:ext>
            </a:extLst>
          </p:cNvPr>
          <p:cNvSpPr>
            <a:spLocks noGrp="1"/>
          </p:cNvSpPr>
          <p:nvPr>
            <p:ph type="title"/>
          </p:nvPr>
        </p:nvSpPr>
        <p:spPr/>
        <p:txBody>
          <a:bodyPr/>
          <a:lstStyle/>
          <a:p>
            <a:r>
              <a:rPr lang="en-US" sz="3600" b="1">
                <a:ea typeface="Calibri Light"/>
                <a:cs typeface="Calibri Light"/>
              </a:rPr>
              <a:t>Case 3: Zayar, </a:t>
            </a:r>
            <a:r>
              <a:rPr lang="en-US" sz="3600" b="1" err="1">
                <a:ea typeface="Calibri Light"/>
                <a:cs typeface="Calibri Light"/>
              </a:rPr>
              <a:t>asuu</a:t>
            </a:r>
            <a:r>
              <a:rPr lang="en-US" sz="3600" b="1">
                <a:ea typeface="Calibri Light"/>
                <a:cs typeface="Calibri Light"/>
              </a:rPr>
              <a:t> </a:t>
            </a:r>
            <a:r>
              <a:rPr lang="en-US" sz="3600" b="1" err="1">
                <a:ea typeface="Calibri Light"/>
                <a:cs typeface="Calibri Light"/>
              </a:rPr>
              <a:t>kotimaassaan</a:t>
            </a:r>
            <a:r>
              <a:rPr lang="en-US" sz="3600" b="1">
                <a:ea typeface="Calibri Light"/>
                <a:cs typeface="Calibri Light"/>
              </a:rPr>
              <a:t> </a:t>
            </a:r>
            <a:r>
              <a:rPr lang="en-US" sz="3600" b="1" err="1">
                <a:ea typeface="Calibri Light"/>
                <a:cs typeface="Calibri Light"/>
              </a:rPr>
              <a:t>Aasiassa</a:t>
            </a:r>
            <a:r>
              <a:rPr lang="en-US" sz="3600" b="1">
                <a:ea typeface="Calibri Light"/>
                <a:cs typeface="Calibri Light"/>
              </a:rPr>
              <a:t>, </a:t>
            </a:r>
            <a:r>
              <a:rPr lang="en-US" sz="3600" b="1" err="1">
                <a:ea typeface="Calibri Light"/>
                <a:cs typeface="Calibri Light"/>
              </a:rPr>
              <a:t>mutta</a:t>
            </a:r>
            <a:r>
              <a:rPr lang="en-US" sz="3600" b="1">
                <a:ea typeface="Calibri Light"/>
                <a:cs typeface="Calibri Light"/>
              </a:rPr>
              <a:t> </a:t>
            </a:r>
            <a:r>
              <a:rPr lang="en-US" sz="3600" b="1" err="1">
                <a:ea typeface="Calibri Light"/>
                <a:cs typeface="Calibri Light"/>
              </a:rPr>
              <a:t>haluaisi</a:t>
            </a:r>
            <a:r>
              <a:rPr lang="en-US" sz="3600" b="1">
                <a:ea typeface="Calibri Light"/>
                <a:cs typeface="Calibri Light"/>
              </a:rPr>
              <a:t> </a:t>
            </a:r>
            <a:r>
              <a:rPr lang="en-US" sz="3600" b="1" err="1">
                <a:ea typeface="Calibri Light"/>
                <a:cs typeface="Calibri Light"/>
              </a:rPr>
              <a:t>tulla</a:t>
            </a:r>
            <a:r>
              <a:rPr lang="en-US" sz="3600" b="1">
                <a:ea typeface="Calibri Light"/>
                <a:cs typeface="Calibri Light"/>
              </a:rPr>
              <a:t> </a:t>
            </a:r>
            <a:r>
              <a:rPr lang="en-US" sz="3600" b="1" err="1">
                <a:ea typeface="Calibri Light"/>
                <a:cs typeface="Calibri Light"/>
              </a:rPr>
              <a:t>Suomeen</a:t>
            </a:r>
            <a:r>
              <a:rPr lang="en-US" sz="3600" b="1">
                <a:ea typeface="Calibri Light"/>
                <a:cs typeface="Calibri Light"/>
              </a:rPr>
              <a:t> </a:t>
            </a:r>
            <a:r>
              <a:rPr lang="en-US" sz="3600" b="1" err="1">
                <a:ea typeface="Calibri Light"/>
                <a:cs typeface="Calibri Light"/>
              </a:rPr>
              <a:t>opiskemaan</a:t>
            </a:r>
            <a:r>
              <a:rPr lang="en-US" sz="3600" b="1">
                <a:ea typeface="Calibri Light"/>
                <a:cs typeface="Calibri Light"/>
              </a:rPr>
              <a:t>.</a:t>
            </a:r>
            <a:endParaRPr lang="en-US">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6A9878FF-B21D-C1ED-2291-25C27F0D517B}"/>
              </a:ext>
            </a:extLst>
          </p:cNvPr>
          <p:cNvSpPr>
            <a:spLocks noGrp="1"/>
          </p:cNvSpPr>
          <p:nvPr>
            <p:ph sz="half" idx="1"/>
          </p:nvPr>
        </p:nvSpPr>
        <p:spPr/>
        <p:txBody>
          <a:bodyPr vert="horz" lIns="91440" tIns="45720" rIns="91440" bIns="45720" rtlCol="0" anchor="t">
            <a:normAutofit/>
          </a:bodyPr>
          <a:lstStyle/>
          <a:p>
            <a:pPr marL="0" indent="0">
              <a:buNone/>
            </a:pPr>
            <a:r>
              <a:rPr lang="en-US" sz="2300" err="1">
                <a:ea typeface="Calibri"/>
                <a:cs typeface="Calibri"/>
              </a:rPr>
              <a:t>Opettaja</a:t>
            </a:r>
            <a:r>
              <a:rPr lang="en-US" sz="2300">
                <a:ea typeface="Calibri"/>
                <a:cs typeface="Calibri"/>
              </a:rPr>
              <a:t> </a:t>
            </a:r>
            <a:r>
              <a:rPr lang="en-US" sz="2300" err="1">
                <a:ea typeface="Calibri"/>
                <a:cs typeface="Calibri"/>
              </a:rPr>
              <a:t>saa</a:t>
            </a:r>
            <a:r>
              <a:rPr lang="en-US" sz="2300">
                <a:ea typeface="Calibri"/>
                <a:cs typeface="Calibri"/>
              </a:rPr>
              <a:t> </a:t>
            </a:r>
            <a:r>
              <a:rPr lang="en-US" sz="2300" err="1">
                <a:ea typeface="Calibri"/>
                <a:cs typeface="Calibri"/>
              </a:rPr>
              <a:t>sähköpostia</a:t>
            </a:r>
            <a:r>
              <a:rPr lang="en-US" sz="2300">
                <a:ea typeface="Calibri"/>
                <a:cs typeface="Calibri"/>
              </a:rPr>
              <a:t> Zayar-</a:t>
            </a:r>
            <a:r>
              <a:rPr lang="en-US" sz="2300" err="1">
                <a:ea typeface="Calibri"/>
                <a:cs typeface="Calibri"/>
              </a:rPr>
              <a:t>nimiseltä</a:t>
            </a:r>
            <a:r>
              <a:rPr lang="en-US" sz="2300">
                <a:ea typeface="Calibri"/>
                <a:cs typeface="Calibri"/>
              </a:rPr>
              <a:t> </a:t>
            </a:r>
            <a:r>
              <a:rPr lang="en-US" sz="2300" err="1">
                <a:ea typeface="Calibri"/>
                <a:cs typeface="Calibri"/>
              </a:rPr>
              <a:t>nuorelta</a:t>
            </a:r>
            <a:r>
              <a:rPr lang="en-US" sz="2300">
                <a:ea typeface="Calibri"/>
                <a:cs typeface="Calibri"/>
              </a:rPr>
              <a:t> </a:t>
            </a:r>
            <a:r>
              <a:rPr lang="en-US" sz="2300" err="1">
                <a:ea typeface="Calibri"/>
                <a:cs typeface="Calibri"/>
              </a:rPr>
              <a:t>naiselta</a:t>
            </a:r>
            <a:r>
              <a:rPr lang="en-US" sz="2300">
                <a:ea typeface="Calibri"/>
                <a:cs typeface="Calibri"/>
              </a:rPr>
              <a:t> </a:t>
            </a:r>
            <a:r>
              <a:rPr lang="en-US" sz="2300" err="1">
                <a:ea typeface="Calibri"/>
                <a:cs typeface="Calibri"/>
              </a:rPr>
              <a:t>Aasiasta</a:t>
            </a:r>
            <a:r>
              <a:rPr lang="en-US" sz="2300">
                <a:ea typeface="Calibri"/>
                <a:cs typeface="Calibri"/>
              </a:rPr>
              <a:t>. Zayar on </a:t>
            </a:r>
            <a:r>
              <a:rPr lang="en-US" sz="2300" err="1">
                <a:ea typeface="Calibri"/>
                <a:cs typeface="Calibri"/>
              </a:rPr>
              <a:t>kuullut</a:t>
            </a:r>
            <a:r>
              <a:rPr lang="en-US" sz="2300">
                <a:ea typeface="Calibri"/>
                <a:cs typeface="Calibri"/>
              </a:rPr>
              <a:t>, </a:t>
            </a:r>
            <a:r>
              <a:rPr lang="en-US" sz="2300" err="1">
                <a:ea typeface="Calibri"/>
                <a:cs typeface="Calibri"/>
              </a:rPr>
              <a:t>että</a:t>
            </a:r>
            <a:r>
              <a:rPr lang="en-US" sz="2300">
                <a:ea typeface="Calibri"/>
                <a:cs typeface="Calibri"/>
              </a:rPr>
              <a:t> </a:t>
            </a:r>
            <a:r>
              <a:rPr lang="en-US" sz="2300" err="1">
                <a:ea typeface="Calibri"/>
                <a:cs typeface="Calibri"/>
              </a:rPr>
              <a:t>oppilaitoksessa</a:t>
            </a:r>
            <a:r>
              <a:rPr lang="en-US" sz="2300">
                <a:ea typeface="Calibri"/>
                <a:cs typeface="Calibri"/>
              </a:rPr>
              <a:t>, </a:t>
            </a:r>
            <a:r>
              <a:rPr lang="en-US" sz="2300" err="1">
                <a:ea typeface="Calibri"/>
                <a:cs typeface="Calibri"/>
              </a:rPr>
              <a:t>jossa</a:t>
            </a:r>
            <a:r>
              <a:rPr lang="en-US" sz="2300">
                <a:ea typeface="Calibri"/>
                <a:cs typeface="Calibri"/>
              </a:rPr>
              <a:t> </a:t>
            </a:r>
            <a:r>
              <a:rPr lang="en-US" sz="2300" err="1">
                <a:ea typeface="Calibri"/>
                <a:cs typeface="Calibri"/>
              </a:rPr>
              <a:t>opettaja</a:t>
            </a:r>
            <a:r>
              <a:rPr lang="en-US" sz="2300">
                <a:ea typeface="Calibri"/>
                <a:cs typeface="Calibri"/>
              </a:rPr>
              <a:t> on </a:t>
            </a:r>
            <a:r>
              <a:rPr lang="en-US" sz="2300" err="1">
                <a:ea typeface="Calibri"/>
                <a:cs typeface="Calibri"/>
              </a:rPr>
              <a:t>töissä</a:t>
            </a:r>
            <a:r>
              <a:rPr lang="en-US" sz="2300">
                <a:ea typeface="Calibri"/>
                <a:cs typeface="Calibri"/>
              </a:rPr>
              <a:t>, </a:t>
            </a:r>
            <a:r>
              <a:rPr lang="en-US" sz="2300" err="1">
                <a:ea typeface="Calibri"/>
                <a:cs typeface="Calibri"/>
              </a:rPr>
              <a:t>voi</a:t>
            </a:r>
            <a:r>
              <a:rPr lang="en-US" sz="2300">
                <a:ea typeface="Calibri"/>
                <a:cs typeface="Calibri"/>
              </a:rPr>
              <a:t> </a:t>
            </a:r>
            <a:r>
              <a:rPr lang="en-US" sz="2300" err="1">
                <a:ea typeface="Calibri"/>
                <a:cs typeface="Calibri"/>
              </a:rPr>
              <a:t>opiskella</a:t>
            </a:r>
            <a:r>
              <a:rPr lang="en-US" sz="2300">
                <a:ea typeface="Calibri"/>
                <a:cs typeface="Calibri"/>
              </a:rPr>
              <a:t> </a:t>
            </a:r>
            <a:r>
              <a:rPr lang="en-US" sz="2300" err="1">
                <a:ea typeface="Calibri"/>
                <a:cs typeface="Calibri"/>
              </a:rPr>
              <a:t>myös</a:t>
            </a:r>
            <a:r>
              <a:rPr lang="en-US" sz="2300">
                <a:ea typeface="Calibri"/>
                <a:cs typeface="Calibri"/>
              </a:rPr>
              <a:t> </a:t>
            </a:r>
            <a:r>
              <a:rPr lang="en-US" sz="2300" err="1">
                <a:ea typeface="Calibri"/>
                <a:cs typeface="Calibri"/>
              </a:rPr>
              <a:t>englanniksi</a:t>
            </a:r>
            <a:r>
              <a:rPr lang="en-US" sz="2300">
                <a:ea typeface="Calibri"/>
                <a:cs typeface="Calibri"/>
              </a:rPr>
              <a:t>. Hän </a:t>
            </a:r>
            <a:r>
              <a:rPr lang="en-US" sz="2300" err="1">
                <a:ea typeface="Calibri"/>
                <a:cs typeface="Calibri"/>
              </a:rPr>
              <a:t>haluaisi</a:t>
            </a:r>
            <a:r>
              <a:rPr lang="en-US" sz="2300">
                <a:ea typeface="Calibri"/>
                <a:cs typeface="Calibri"/>
              </a:rPr>
              <a:t> </a:t>
            </a:r>
            <a:r>
              <a:rPr lang="en-US" sz="2300" err="1">
                <a:ea typeface="Calibri"/>
                <a:cs typeface="Calibri"/>
              </a:rPr>
              <a:t>tulla</a:t>
            </a:r>
            <a:r>
              <a:rPr lang="en-US" sz="2300">
                <a:ea typeface="Calibri"/>
                <a:cs typeface="Calibri"/>
              </a:rPr>
              <a:t> </a:t>
            </a:r>
            <a:r>
              <a:rPr lang="en-US" sz="2300" err="1">
                <a:ea typeface="Calibri"/>
                <a:cs typeface="Calibri"/>
              </a:rPr>
              <a:t>Suomeen</a:t>
            </a:r>
            <a:r>
              <a:rPr lang="en-US" sz="2300">
                <a:ea typeface="Calibri"/>
                <a:cs typeface="Calibri"/>
              </a:rPr>
              <a:t> </a:t>
            </a:r>
            <a:r>
              <a:rPr lang="en-US" sz="2300" err="1">
                <a:ea typeface="Calibri"/>
                <a:cs typeface="Calibri"/>
              </a:rPr>
              <a:t>opiskelemaan</a:t>
            </a:r>
            <a:r>
              <a:rPr lang="en-US" sz="2300">
                <a:ea typeface="Calibri"/>
                <a:cs typeface="Calibri"/>
              </a:rPr>
              <a:t>, </a:t>
            </a:r>
            <a:r>
              <a:rPr lang="en-US" sz="2300" err="1">
                <a:ea typeface="Calibri"/>
                <a:cs typeface="Calibri"/>
              </a:rPr>
              <a:t>koska</a:t>
            </a:r>
            <a:r>
              <a:rPr lang="en-US" sz="2300">
                <a:ea typeface="Calibri"/>
                <a:cs typeface="Calibri"/>
              </a:rPr>
              <a:t> on </a:t>
            </a:r>
            <a:r>
              <a:rPr lang="en-US" sz="2300" err="1">
                <a:ea typeface="Calibri"/>
                <a:cs typeface="Calibri"/>
              </a:rPr>
              <a:t>aina</a:t>
            </a:r>
            <a:r>
              <a:rPr lang="en-US" sz="2300">
                <a:ea typeface="Calibri"/>
                <a:cs typeface="Calibri"/>
              </a:rPr>
              <a:t> </a:t>
            </a:r>
            <a:r>
              <a:rPr lang="en-US" sz="2300" err="1">
                <a:ea typeface="Calibri"/>
                <a:cs typeface="Calibri"/>
              </a:rPr>
              <a:t>halunnut</a:t>
            </a:r>
            <a:r>
              <a:rPr lang="en-US" sz="2300">
                <a:ea typeface="Calibri"/>
                <a:cs typeface="Calibri"/>
              </a:rPr>
              <a:t> </a:t>
            </a:r>
            <a:r>
              <a:rPr lang="en-US" sz="2300" err="1">
                <a:ea typeface="Calibri"/>
                <a:cs typeface="Calibri"/>
              </a:rPr>
              <a:t>asua</a:t>
            </a:r>
            <a:r>
              <a:rPr lang="en-US" sz="2300">
                <a:ea typeface="Calibri"/>
                <a:cs typeface="Calibri"/>
              </a:rPr>
              <a:t> </a:t>
            </a:r>
            <a:r>
              <a:rPr lang="en-US" sz="2300" err="1">
                <a:ea typeface="Calibri"/>
                <a:cs typeface="Calibri"/>
              </a:rPr>
              <a:t>Europpassa</a:t>
            </a:r>
            <a:r>
              <a:rPr lang="en-US" sz="2300">
                <a:ea typeface="Calibri"/>
                <a:cs typeface="Calibri"/>
              </a:rPr>
              <a:t>.  </a:t>
            </a:r>
            <a:r>
              <a:rPr lang="en-US" sz="2300" err="1">
                <a:ea typeface="Calibri"/>
                <a:cs typeface="Calibri"/>
              </a:rPr>
              <a:t>Tällä</a:t>
            </a:r>
            <a:r>
              <a:rPr lang="en-US" sz="2300">
                <a:ea typeface="Calibri"/>
                <a:cs typeface="Calibri"/>
              </a:rPr>
              <a:t> </a:t>
            </a:r>
            <a:r>
              <a:rPr lang="en-US" sz="2300" err="1">
                <a:ea typeface="Calibri"/>
                <a:cs typeface="Calibri"/>
              </a:rPr>
              <a:t>hetkellä</a:t>
            </a:r>
            <a:r>
              <a:rPr lang="en-US" sz="2300">
                <a:ea typeface="Calibri"/>
                <a:cs typeface="Calibri"/>
              </a:rPr>
              <a:t> Zayar </a:t>
            </a:r>
            <a:r>
              <a:rPr lang="en-US" sz="2300" err="1">
                <a:ea typeface="Calibri"/>
                <a:cs typeface="Calibri"/>
              </a:rPr>
              <a:t>asuu</a:t>
            </a:r>
            <a:r>
              <a:rPr lang="en-US" sz="2300">
                <a:ea typeface="Calibri"/>
                <a:cs typeface="Calibri"/>
              </a:rPr>
              <a:t> </a:t>
            </a:r>
            <a:r>
              <a:rPr lang="en-US" sz="2300" err="1">
                <a:ea typeface="Calibri"/>
                <a:cs typeface="Calibri"/>
              </a:rPr>
              <a:t>kotimaassaan</a:t>
            </a:r>
            <a:r>
              <a:rPr lang="en-US" sz="2300">
                <a:ea typeface="Calibri"/>
                <a:cs typeface="Calibri"/>
              </a:rPr>
              <a:t> </a:t>
            </a:r>
            <a:r>
              <a:rPr lang="en-US" sz="2300" err="1">
                <a:ea typeface="Calibri"/>
                <a:cs typeface="Calibri"/>
              </a:rPr>
              <a:t>eikä</a:t>
            </a:r>
            <a:r>
              <a:rPr lang="en-US" sz="2300">
                <a:ea typeface="Calibri"/>
                <a:cs typeface="Calibri"/>
              </a:rPr>
              <a:t> </a:t>
            </a:r>
            <a:r>
              <a:rPr lang="en-US" sz="2300" err="1">
                <a:ea typeface="Calibri"/>
                <a:cs typeface="Calibri"/>
              </a:rPr>
              <a:t>hän</a:t>
            </a:r>
            <a:r>
              <a:rPr lang="en-US" sz="2300">
                <a:ea typeface="Calibri"/>
                <a:cs typeface="Calibri"/>
              </a:rPr>
              <a:t> </a:t>
            </a:r>
            <a:r>
              <a:rPr lang="en-US" sz="2300" err="1">
                <a:ea typeface="Calibri"/>
                <a:cs typeface="Calibri"/>
              </a:rPr>
              <a:t>osaa</a:t>
            </a:r>
            <a:r>
              <a:rPr lang="en-US" sz="2300">
                <a:ea typeface="Calibri"/>
                <a:cs typeface="Calibri"/>
              </a:rPr>
              <a:t> </a:t>
            </a:r>
            <a:r>
              <a:rPr lang="en-US" sz="2300" err="1">
                <a:ea typeface="Calibri"/>
                <a:cs typeface="Calibri"/>
              </a:rPr>
              <a:t>lainkaan</a:t>
            </a:r>
            <a:r>
              <a:rPr lang="en-US" sz="2300">
                <a:ea typeface="Calibri"/>
                <a:cs typeface="Calibri"/>
              </a:rPr>
              <a:t> </a:t>
            </a:r>
            <a:r>
              <a:rPr lang="en-US" sz="2300" err="1">
                <a:ea typeface="Calibri"/>
                <a:cs typeface="Calibri"/>
              </a:rPr>
              <a:t>suomea</a:t>
            </a:r>
            <a:r>
              <a:rPr lang="en-US" sz="2300">
                <a:ea typeface="Calibri"/>
                <a:cs typeface="Calibri"/>
              </a:rPr>
              <a:t>. </a:t>
            </a:r>
            <a:r>
              <a:rPr lang="en-US" sz="2300" err="1">
                <a:ea typeface="Calibri"/>
                <a:cs typeface="Calibri"/>
              </a:rPr>
              <a:t>Englantia</a:t>
            </a:r>
            <a:r>
              <a:rPr lang="en-US" sz="2300">
                <a:ea typeface="Calibri"/>
                <a:cs typeface="Calibri"/>
              </a:rPr>
              <a:t> </a:t>
            </a:r>
            <a:r>
              <a:rPr lang="en-US" sz="2300" err="1">
                <a:ea typeface="Calibri"/>
                <a:cs typeface="Calibri"/>
              </a:rPr>
              <a:t>hän</a:t>
            </a:r>
            <a:r>
              <a:rPr lang="en-US" sz="2300">
                <a:ea typeface="Calibri"/>
                <a:cs typeface="Calibri"/>
              </a:rPr>
              <a:t> </a:t>
            </a:r>
            <a:r>
              <a:rPr lang="en-US" sz="2300" err="1">
                <a:ea typeface="Calibri"/>
                <a:cs typeface="Calibri"/>
              </a:rPr>
              <a:t>osaa</a:t>
            </a:r>
            <a:r>
              <a:rPr lang="en-US" sz="2300">
                <a:ea typeface="Calibri"/>
                <a:cs typeface="Calibri"/>
              </a:rPr>
              <a:t> </a:t>
            </a:r>
            <a:r>
              <a:rPr lang="en-US" sz="2300" err="1">
                <a:ea typeface="Calibri"/>
                <a:cs typeface="Calibri"/>
              </a:rPr>
              <a:t>melko</a:t>
            </a:r>
            <a:r>
              <a:rPr lang="en-US" sz="2300">
                <a:ea typeface="Calibri"/>
                <a:cs typeface="Calibri"/>
              </a:rPr>
              <a:t> </a:t>
            </a:r>
            <a:r>
              <a:rPr lang="en-US" sz="2300" err="1">
                <a:ea typeface="Calibri"/>
                <a:cs typeface="Calibri"/>
              </a:rPr>
              <a:t>hyvin</a:t>
            </a:r>
            <a:r>
              <a:rPr lang="en-US" sz="2300">
                <a:ea typeface="Calibri"/>
                <a:cs typeface="Calibri"/>
              </a:rPr>
              <a:t>. </a:t>
            </a:r>
          </a:p>
          <a:p>
            <a:pPr marL="0" indent="0">
              <a:buNone/>
            </a:pPr>
            <a:endParaRPr lang="en-US" sz="2300">
              <a:ea typeface="Calibri"/>
              <a:cs typeface="Calibri"/>
            </a:endParaRPr>
          </a:p>
          <a:p>
            <a:pPr marL="0" indent="0">
              <a:buNone/>
            </a:pPr>
            <a:r>
              <a:rPr lang="en-US" sz="2300">
                <a:ea typeface="Calibri"/>
                <a:cs typeface="Calibri"/>
              </a:rPr>
              <a:t>Miten </a:t>
            </a:r>
            <a:r>
              <a:rPr lang="en-US" sz="2300" err="1">
                <a:ea typeface="Calibri"/>
                <a:cs typeface="Calibri"/>
              </a:rPr>
              <a:t>sinä</a:t>
            </a:r>
            <a:r>
              <a:rPr lang="en-US" sz="2300">
                <a:ea typeface="Calibri"/>
                <a:cs typeface="Calibri"/>
              </a:rPr>
              <a:t> </a:t>
            </a:r>
            <a:r>
              <a:rPr lang="en-US" sz="2300" err="1">
                <a:ea typeface="Calibri"/>
                <a:cs typeface="Calibri"/>
              </a:rPr>
              <a:t>neuvoisit</a:t>
            </a:r>
            <a:r>
              <a:rPr lang="en-US" sz="2300">
                <a:ea typeface="Calibri"/>
                <a:cs typeface="Calibri"/>
              </a:rPr>
              <a:t> </a:t>
            </a:r>
            <a:r>
              <a:rPr lang="en-US" sz="2300" err="1">
                <a:ea typeface="Calibri"/>
                <a:cs typeface="Calibri"/>
              </a:rPr>
              <a:t>Zayaria</a:t>
            </a:r>
            <a:r>
              <a:rPr lang="en-US" sz="2300">
                <a:ea typeface="Calibri"/>
                <a:cs typeface="Calibri"/>
              </a:rPr>
              <a:t>?</a:t>
            </a:r>
          </a:p>
          <a:p>
            <a:endParaRPr lang="en-US">
              <a:ea typeface="Calibri"/>
              <a:cs typeface="Calibri"/>
            </a:endParaRPr>
          </a:p>
        </p:txBody>
      </p:sp>
      <p:pic>
        <p:nvPicPr>
          <p:cNvPr id="5" name="Content Placeholder 4">
            <a:extLst>
              <a:ext uri="{FF2B5EF4-FFF2-40B4-BE49-F238E27FC236}">
                <a16:creationId xmlns:a16="http://schemas.microsoft.com/office/drawing/2014/main" id="{AEDFCBE6-31BA-B480-F64B-2FEBA2BBA1DA}"/>
              </a:ext>
            </a:extLst>
          </p:cNvPr>
          <p:cNvPicPr>
            <a:picLocks noGrp="1" noChangeAspect="1"/>
          </p:cNvPicPr>
          <p:nvPr>
            <p:ph sz="half" idx="2"/>
          </p:nvPr>
        </p:nvPicPr>
        <p:blipFill>
          <a:blip r:embed="rId2"/>
          <a:stretch>
            <a:fillRect/>
          </a:stretch>
        </p:blipFill>
        <p:spPr>
          <a:xfrm>
            <a:off x="7312554" y="1825625"/>
            <a:ext cx="2900892" cy="4351338"/>
          </a:xfrm>
          <a:prstGeom prst="rect">
            <a:avLst/>
          </a:prstGeom>
        </p:spPr>
      </p:pic>
    </p:spTree>
    <p:extLst>
      <p:ext uri="{BB962C8B-B14F-4D97-AF65-F5344CB8AC3E}">
        <p14:creationId xmlns:p14="http://schemas.microsoft.com/office/powerpoint/2010/main" val="233493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DD8500-C6D7-3DDC-FD0F-D5E9E61A6491}"/>
              </a:ext>
            </a:extLst>
          </p:cNvPr>
          <p:cNvSpPr>
            <a:spLocks noGrp="1"/>
          </p:cNvSpPr>
          <p:nvPr>
            <p:ph type="title"/>
          </p:nvPr>
        </p:nvSpPr>
        <p:spPr>
          <a:xfrm>
            <a:off x="1833880" y="365125"/>
            <a:ext cx="9433560" cy="1097280"/>
          </a:xfrm>
        </p:spPr>
        <p:txBody>
          <a:bodyPr>
            <a:normAutofit/>
          </a:bodyPr>
          <a:lstStyle/>
          <a:p>
            <a:r>
              <a:rPr lang="fi-FI" sz="3600" b="1">
                <a:solidFill>
                  <a:srgbClr val="3494BA"/>
                </a:solidFill>
                <a:latin typeface="ADLaM Display" panose="02010000000000000000" pitchFamily="2" charset="0"/>
                <a:ea typeface="ADLaM Display" panose="02010000000000000000" pitchFamily="2" charset="0"/>
                <a:cs typeface="ADLaM Display" panose="02010000000000000000" pitchFamily="2" charset="0"/>
              </a:rPr>
              <a:t>Sisältö</a:t>
            </a:r>
          </a:p>
        </p:txBody>
      </p:sp>
      <p:sp>
        <p:nvSpPr>
          <p:cNvPr id="3" name="Sisällön paikkamerkki 2">
            <a:extLst>
              <a:ext uri="{FF2B5EF4-FFF2-40B4-BE49-F238E27FC236}">
                <a16:creationId xmlns:a16="http://schemas.microsoft.com/office/drawing/2014/main" id="{08977193-BFE1-D05D-B976-FC189B5B7C71}"/>
              </a:ext>
            </a:extLst>
          </p:cNvPr>
          <p:cNvSpPr>
            <a:spLocks noGrp="1"/>
          </p:cNvSpPr>
          <p:nvPr>
            <p:ph idx="1"/>
          </p:nvPr>
        </p:nvSpPr>
        <p:spPr>
          <a:xfrm>
            <a:off x="1833880" y="1462405"/>
            <a:ext cx="7368540" cy="4351338"/>
          </a:xfrm>
        </p:spPr>
        <p:txBody>
          <a:bodyPr vert="horz" lIns="91440" tIns="45720" rIns="91440" bIns="45720" rtlCol="0" anchor="t">
            <a:normAutofit fontScale="92500" lnSpcReduction="20000"/>
          </a:bodyPr>
          <a:lstStyle/>
          <a:p>
            <a:pPr marL="514350" indent="-514350">
              <a:buFont typeface="+mj-lt"/>
              <a:buAutoNum type="arabicPeriod"/>
            </a:pPr>
            <a:r>
              <a:rPr lang="fi-FI">
                <a:latin typeface="Arial" panose="020B0604020202020204" pitchFamily="34" charset="0"/>
                <a:cs typeface="Arial" panose="020B0604020202020204" pitchFamily="34" charset="0"/>
              </a:rPr>
              <a:t>Johdanto</a:t>
            </a:r>
          </a:p>
          <a:p>
            <a:pPr marL="514350" indent="-514350">
              <a:buFont typeface="+mj-lt"/>
              <a:buAutoNum type="arabicPeriod"/>
            </a:pPr>
            <a:r>
              <a:rPr lang="fi-FI">
                <a:latin typeface="Arial" panose="020B0604020202020204" pitchFamily="34" charset="0"/>
                <a:cs typeface="Arial" panose="020B0604020202020204" pitchFamily="34" charset="0"/>
              </a:rPr>
              <a:t>Opiskelijaksi Suomeen</a:t>
            </a:r>
          </a:p>
          <a:p>
            <a:pPr marL="514350" indent="-514350">
              <a:buFont typeface="+mj-lt"/>
              <a:buAutoNum type="arabicPeriod"/>
            </a:pPr>
            <a:r>
              <a:rPr lang="fi-FI">
                <a:latin typeface="Arial" panose="020B0604020202020204" pitchFamily="34" charset="0"/>
                <a:cs typeface="Arial" panose="020B0604020202020204" pitchFamily="34" charset="0"/>
              </a:rPr>
              <a:t>Työnteko-oikeus opiskelijana</a:t>
            </a:r>
          </a:p>
          <a:p>
            <a:pPr marL="514350" indent="-514350">
              <a:buFont typeface="+mj-lt"/>
              <a:buAutoNum type="arabicPeriod"/>
            </a:pPr>
            <a:r>
              <a:rPr lang="fi-FI">
                <a:latin typeface="Arial"/>
                <a:cs typeface="Arial"/>
              </a:rPr>
              <a:t>Koulutussopimus ja oppisopimus</a:t>
            </a:r>
          </a:p>
          <a:p>
            <a:pPr marL="514350" indent="-514350">
              <a:buFont typeface="+mj-lt"/>
              <a:buAutoNum type="arabicPeriod"/>
            </a:pPr>
            <a:r>
              <a:rPr lang="fi-FI">
                <a:latin typeface="Arial"/>
                <a:cs typeface="Arial"/>
              </a:rPr>
              <a:t>Opintoihin hakeutuminen</a:t>
            </a:r>
          </a:p>
          <a:p>
            <a:pPr marL="514350" indent="-514350">
              <a:buFont typeface="+mj-lt"/>
              <a:buAutoNum type="arabicPeriod"/>
            </a:pPr>
            <a:r>
              <a:rPr lang="fi-FI">
                <a:latin typeface="Arial"/>
                <a:cs typeface="Arial"/>
              </a:rPr>
              <a:t>Kielitestaus</a:t>
            </a:r>
          </a:p>
          <a:p>
            <a:pPr marL="514350" indent="-514350">
              <a:buAutoNum type="arabicPeriod"/>
            </a:pPr>
            <a:r>
              <a:rPr lang="fi-FI">
                <a:latin typeface="Arial"/>
                <a:ea typeface="Calibri"/>
                <a:cs typeface="Calibri"/>
              </a:rPr>
              <a:t>Opintojen eteneminen ja HOKS</a:t>
            </a:r>
          </a:p>
          <a:p>
            <a:pPr marL="514350" indent="-514350">
              <a:buAutoNum type="arabicPeriod"/>
            </a:pPr>
            <a:r>
              <a:rPr lang="fi-FI">
                <a:latin typeface="Arial"/>
                <a:ea typeface="Calibri"/>
                <a:cs typeface="Calibri"/>
              </a:rPr>
              <a:t>Tuet ja etuudet</a:t>
            </a:r>
          </a:p>
          <a:p>
            <a:pPr marL="514350" indent="-514350">
              <a:buFont typeface="+mj-lt"/>
              <a:buAutoNum type="arabicPeriod"/>
            </a:pPr>
            <a:r>
              <a:rPr lang="fi-FI">
                <a:latin typeface="Arial" panose="020B0604020202020204" pitchFamily="34" charset="0"/>
                <a:cs typeface="Arial" panose="020B0604020202020204" pitchFamily="34" charset="0"/>
              </a:rPr>
              <a:t>Eettiset periaatteet</a:t>
            </a:r>
          </a:p>
          <a:p>
            <a:pPr marL="514350" indent="-514350">
              <a:buFont typeface="+mj-lt"/>
              <a:buAutoNum type="arabicPeriod"/>
            </a:pPr>
            <a:r>
              <a:rPr lang="fi-FI">
                <a:latin typeface="Arial" panose="020B0604020202020204" pitchFamily="34" charset="0"/>
                <a:cs typeface="Arial" panose="020B0604020202020204" pitchFamily="34" charset="0"/>
              </a:rPr>
              <a:t>Yhteenveto</a:t>
            </a:r>
          </a:p>
        </p:txBody>
      </p:sp>
    </p:spTree>
    <p:extLst>
      <p:ext uri="{BB962C8B-B14F-4D97-AF65-F5344CB8AC3E}">
        <p14:creationId xmlns:p14="http://schemas.microsoft.com/office/powerpoint/2010/main" val="24178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668C-B230-040A-744C-FBE12B4AC555}"/>
              </a:ext>
            </a:extLst>
          </p:cNvPr>
          <p:cNvSpPr>
            <a:spLocks noGrp="1"/>
          </p:cNvSpPr>
          <p:nvPr>
            <p:ph type="title"/>
          </p:nvPr>
        </p:nvSpPr>
        <p:spPr/>
        <p:txBody>
          <a:bodyPr>
            <a:normAutofit/>
          </a:bodyPr>
          <a:lstStyle/>
          <a:p>
            <a:r>
              <a:rPr lang="en-US" sz="3600" b="1">
                <a:ea typeface="Calibri Light"/>
                <a:cs typeface="Calibri Light"/>
              </a:rPr>
              <a:t>Case 4: Ali on </a:t>
            </a:r>
            <a:r>
              <a:rPr lang="en-US" sz="3600" b="1" err="1">
                <a:ea typeface="Calibri Light"/>
                <a:cs typeface="Calibri Light"/>
              </a:rPr>
              <a:t>turvapaikanhakija</a:t>
            </a:r>
          </a:p>
        </p:txBody>
      </p:sp>
      <p:sp>
        <p:nvSpPr>
          <p:cNvPr id="3" name="Content Placeholder 2">
            <a:extLst>
              <a:ext uri="{FF2B5EF4-FFF2-40B4-BE49-F238E27FC236}">
                <a16:creationId xmlns:a16="http://schemas.microsoft.com/office/drawing/2014/main" id="{7CE42D0B-0300-B807-F393-85481746EC34}"/>
              </a:ext>
            </a:extLst>
          </p:cNvPr>
          <p:cNvSpPr>
            <a:spLocks noGrp="1"/>
          </p:cNvSpPr>
          <p:nvPr>
            <p:ph sz="half" idx="1"/>
          </p:nvPr>
        </p:nvSpPr>
        <p:spPr/>
        <p:txBody>
          <a:bodyPr vert="horz" lIns="91440" tIns="45720" rIns="91440" bIns="45720" rtlCol="0" anchor="t">
            <a:normAutofit/>
          </a:bodyPr>
          <a:lstStyle/>
          <a:p>
            <a:pPr marL="0" indent="0">
              <a:buNone/>
            </a:pPr>
            <a:r>
              <a:rPr lang="en-US" sz="2300">
                <a:ea typeface="Calibri"/>
                <a:cs typeface="Calibri"/>
              </a:rPr>
              <a:t>Ali on </a:t>
            </a:r>
            <a:r>
              <a:rPr lang="en-US" sz="2300" err="1">
                <a:ea typeface="Calibri"/>
                <a:cs typeface="Calibri"/>
              </a:rPr>
              <a:t>turvapaikanhakija</a:t>
            </a:r>
            <a:r>
              <a:rPr lang="en-US" sz="2300">
                <a:ea typeface="Calibri"/>
                <a:cs typeface="Calibri"/>
              </a:rPr>
              <a:t>, </a:t>
            </a:r>
            <a:r>
              <a:rPr lang="en-US" sz="2300" err="1">
                <a:ea typeface="Calibri"/>
                <a:cs typeface="Calibri"/>
              </a:rPr>
              <a:t>jonka</a:t>
            </a:r>
            <a:r>
              <a:rPr lang="en-US" sz="2300">
                <a:ea typeface="Calibri"/>
                <a:cs typeface="Calibri"/>
              </a:rPr>
              <a:t> </a:t>
            </a:r>
            <a:r>
              <a:rPr lang="en-US" sz="2300" err="1">
                <a:ea typeface="Calibri"/>
                <a:cs typeface="Calibri"/>
              </a:rPr>
              <a:t>oleskelulupaprosessi</a:t>
            </a:r>
            <a:r>
              <a:rPr lang="en-US" sz="2300">
                <a:ea typeface="Calibri"/>
                <a:cs typeface="Calibri"/>
              </a:rPr>
              <a:t> on </a:t>
            </a:r>
            <a:r>
              <a:rPr lang="en-US" sz="2300" err="1">
                <a:ea typeface="Calibri"/>
                <a:cs typeface="Calibri"/>
              </a:rPr>
              <a:t>käynnissä</a:t>
            </a:r>
            <a:r>
              <a:rPr lang="en-US" sz="2300">
                <a:ea typeface="Calibri"/>
                <a:cs typeface="Calibri"/>
              </a:rPr>
              <a:t>. Hän on </a:t>
            </a:r>
            <a:r>
              <a:rPr lang="en-US" sz="2300" err="1">
                <a:ea typeface="Calibri"/>
                <a:cs typeface="Calibri"/>
              </a:rPr>
              <a:t>saanut</a:t>
            </a:r>
            <a:r>
              <a:rPr lang="en-US" sz="2300">
                <a:ea typeface="Calibri"/>
                <a:cs typeface="Calibri"/>
              </a:rPr>
              <a:t> </a:t>
            </a:r>
            <a:r>
              <a:rPr lang="en-US" sz="2300" err="1">
                <a:ea typeface="Calibri"/>
                <a:cs typeface="Calibri"/>
              </a:rPr>
              <a:t>opiskelupaikan</a:t>
            </a:r>
            <a:r>
              <a:rPr lang="en-US" sz="2300">
                <a:ea typeface="Calibri"/>
                <a:cs typeface="Calibri"/>
              </a:rPr>
              <a:t> </a:t>
            </a:r>
            <a:r>
              <a:rPr lang="en-US" sz="2300" err="1">
                <a:ea typeface="Calibri"/>
                <a:cs typeface="Calibri"/>
              </a:rPr>
              <a:t>ammattioppilaitoksessa</a:t>
            </a:r>
            <a:r>
              <a:rPr lang="en-US" sz="2300">
                <a:ea typeface="Calibri"/>
                <a:cs typeface="Calibri"/>
              </a:rPr>
              <a:t>. </a:t>
            </a:r>
            <a:endParaRPr lang="en-US"/>
          </a:p>
          <a:p>
            <a:pPr marL="0" indent="0">
              <a:buNone/>
            </a:pPr>
            <a:endParaRPr lang="en-US" sz="2300">
              <a:ea typeface="Calibri"/>
              <a:cs typeface="Calibri"/>
            </a:endParaRPr>
          </a:p>
          <a:p>
            <a:pPr marL="0" indent="0">
              <a:buNone/>
            </a:pPr>
            <a:r>
              <a:rPr lang="en-US" sz="2300" err="1">
                <a:ea typeface="Calibri"/>
                <a:cs typeface="Calibri"/>
              </a:rPr>
              <a:t>Mitä</a:t>
            </a:r>
            <a:r>
              <a:rPr lang="en-US" sz="2300">
                <a:ea typeface="Calibri"/>
                <a:cs typeface="Calibri"/>
              </a:rPr>
              <a:t> </a:t>
            </a:r>
            <a:r>
              <a:rPr lang="en-US" sz="2300" err="1">
                <a:ea typeface="Calibri"/>
                <a:cs typeface="Calibri"/>
              </a:rPr>
              <a:t>haasteita</a:t>
            </a:r>
            <a:r>
              <a:rPr lang="en-US" sz="2300">
                <a:ea typeface="Calibri"/>
                <a:cs typeface="Calibri"/>
              </a:rPr>
              <a:t> Ali </a:t>
            </a:r>
            <a:r>
              <a:rPr lang="en-US" sz="2300" err="1">
                <a:ea typeface="Calibri"/>
                <a:cs typeface="Calibri"/>
              </a:rPr>
              <a:t>saattaa</a:t>
            </a:r>
            <a:r>
              <a:rPr lang="en-US" sz="2300">
                <a:ea typeface="Calibri"/>
                <a:cs typeface="Calibri"/>
              </a:rPr>
              <a:t> </a:t>
            </a:r>
            <a:r>
              <a:rPr lang="en-US" sz="2300" err="1">
                <a:ea typeface="Calibri"/>
                <a:cs typeface="Calibri"/>
              </a:rPr>
              <a:t>kohdata</a:t>
            </a:r>
            <a:r>
              <a:rPr lang="en-US" sz="2300">
                <a:ea typeface="Calibri"/>
                <a:cs typeface="Calibri"/>
              </a:rPr>
              <a:t>? </a:t>
            </a:r>
            <a:r>
              <a:rPr lang="en-US" sz="2400">
                <a:ea typeface="Calibri"/>
                <a:cs typeface="Calibri"/>
              </a:rPr>
              <a:t> </a:t>
            </a:r>
          </a:p>
        </p:txBody>
      </p:sp>
      <p:pic>
        <p:nvPicPr>
          <p:cNvPr id="5" name="Content Placeholder 4">
            <a:extLst>
              <a:ext uri="{FF2B5EF4-FFF2-40B4-BE49-F238E27FC236}">
                <a16:creationId xmlns:a16="http://schemas.microsoft.com/office/drawing/2014/main" id="{A4340C49-69E6-4901-3B4D-150393283D82}"/>
              </a:ext>
            </a:extLst>
          </p:cNvPr>
          <p:cNvPicPr>
            <a:picLocks noGrp="1" noChangeAspect="1"/>
          </p:cNvPicPr>
          <p:nvPr>
            <p:ph sz="half" idx="2"/>
          </p:nvPr>
        </p:nvPicPr>
        <p:blipFill>
          <a:blip r:embed="rId3"/>
          <a:stretch>
            <a:fillRect/>
          </a:stretch>
        </p:blipFill>
        <p:spPr>
          <a:xfrm>
            <a:off x="7312554" y="1825625"/>
            <a:ext cx="2900892" cy="4351338"/>
          </a:xfrm>
          <a:prstGeom prst="rect">
            <a:avLst/>
          </a:prstGeom>
        </p:spPr>
      </p:pic>
    </p:spTree>
    <p:extLst>
      <p:ext uri="{BB962C8B-B14F-4D97-AF65-F5344CB8AC3E}">
        <p14:creationId xmlns:p14="http://schemas.microsoft.com/office/powerpoint/2010/main" val="307505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CEBA-DCF2-C357-3834-C9A389EC9546}"/>
              </a:ext>
            </a:extLst>
          </p:cNvPr>
          <p:cNvSpPr>
            <a:spLocks noGrp="1"/>
          </p:cNvSpPr>
          <p:nvPr>
            <p:ph type="title"/>
          </p:nvPr>
        </p:nvSpPr>
        <p:spPr/>
        <p:txBody>
          <a:bodyPr/>
          <a:lstStyle/>
          <a:p>
            <a:r>
              <a:rPr lang="en-US" err="1">
                <a:ea typeface="Calibri Light"/>
                <a:cs typeface="Calibri Light"/>
              </a:rPr>
              <a:t>Vinkit</a:t>
            </a:r>
            <a:r>
              <a:rPr lang="en-US">
                <a:ea typeface="Calibri Light"/>
                <a:cs typeface="Calibri Light"/>
              </a:rPr>
              <a:t> </a:t>
            </a:r>
            <a:r>
              <a:rPr lang="en-US" err="1">
                <a:ea typeface="Calibri Light"/>
                <a:cs typeface="Calibri Light"/>
              </a:rPr>
              <a:t>vierailevista</a:t>
            </a:r>
            <a:r>
              <a:rPr lang="en-US">
                <a:ea typeface="Calibri Light"/>
                <a:cs typeface="Calibri Light"/>
              </a:rPr>
              <a:t> </a:t>
            </a:r>
            <a:r>
              <a:rPr lang="en-US" err="1">
                <a:ea typeface="Calibri Light"/>
                <a:cs typeface="Calibri Light"/>
              </a:rPr>
              <a:t>luennoitsijoista</a:t>
            </a:r>
            <a:endParaRPr lang="en-US" err="1"/>
          </a:p>
        </p:txBody>
      </p:sp>
      <p:sp>
        <p:nvSpPr>
          <p:cNvPr id="3" name="Content Placeholder 2">
            <a:extLst>
              <a:ext uri="{FF2B5EF4-FFF2-40B4-BE49-F238E27FC236}">
                <a16:creationId xmlns:a16="http://schemas.microsoft.com/office/drawing/2014/main" id="{035C9BD7-42C6-66F9-E8F3-8912E11F9CB2}"/>
              </a:ext>
            </a:extLst>
          </p:cNvPr>
          <p:cNvSpPr>
            <a:spLocks noGrp="1"/>
          </p:cNvSpPr>
          <p:nvPr>
            <p:ph idx="1"/>
          </p:nvPr>
        </p:nvSpPr>
        <p:spPr/>
        <p:txBody>
          <a:bodyPr vert="horz" lIns="91440" tIns="45720" rIns="91440" bIns="45720" rtlCol="0" anchor="t">
            <a:normAutofit/>
          </a:bodyPr>
          <a:lstStyle/>
          <a:p>
            <a:r>
              <a:rPr lang="en-US" sz="2400" err="1">
                <a:ea typeface="Calibri"/>
                <a:cs typeface="Calibri"/>
              </a:rPr>
              <a:t>Poliisi</a:t>
            </a:r>
            <a:endParaRPr lang="en-US" sz="2400">
              <a:ea typeface="Calibri"/>
              <a:cs typeface="Calibri"/>
            </a:endParaRPr>
          </a:p>
          <a:p>
            <a:r>
              <a:rPr lang="en-US" sz="2400" err="1">
                <a:ea typeface="Calibri"/>
                <a:cs typeface="Calibri"/>
              </a:rPr>
              <a:t>Migri</a:t>
            </a:r>
            <a:endParaRPr lang="en-US" sz="2400">
              <a:ea typeface="Calibri"/>
              <a:cs typeface="Calibri"/>
            </a:endParaRPr>
          </a:p>
          <a:p>
            <a:r>
              <a:rPr lang="en-US" sz="2400" err="1">
                <a:ea typeface="Calibri"/>
                <a:cs typeface="Calibri"/>
              </a:rPr>
              <a:t>Työllisyysalueen</a:t>
            </a:r>
            <a:r>
              <a:rPr lang="en-US" sz="2400">
                <a:ea typeface="Calibri"/>
                <a:cs typeface="Calibri"/>
              </a:rPr>
              <a:t> </a:t>
            </a:r>
            <a:r>
              <a:rPr lang="en-US" sz="2400" err="1">
                <a:ea typeface="Calibri"/>
                <a:cs typeface="Calibri"/>
              </a:rPr>
              <a:t>kv-henkilöt</a:t>
            </a:r>
            <a:endParaRPr lang="en-US" sz="2400">
              <a:ea typeface="Calibri"/>
              <a:cs typeface="Calibri"/>
            </a:endParaRPr>
          </a:p>
          <a:p>
            <a:r>
              <a:rPr lang="en-US" sz="2400" err="1">
                <a:ea typeface="Calibri"/>
                <a:cs typeface="Calibri"/>
              </a:rPr>
              <a:t>Kaupungin</a:t>
            </a:r>
            <a:r>
              <a:rPr lang="en-US" sz="2400">
                <a:ea typeface="Calibri"/>
                <a:cs typeface="Calibri"/>
              </a:rPr>
              <a:t> </a:t>
            </a:r>
            <a:r>
              <a:rPr lang="en-US" sz="2400" err="1">
                <a:ea typeface="Calibri"/>
                <a:cs typeface="Calibri"/>
              </a:rPr>
              <a:t>kv-koordinaattori</a:t>
            </a:r>
            <a:endParaRPr lang="en-US" sz="2400">
              <a:ea typeface="Calibri"/>
              <a:cs typeface="Calibri"/>
            </a:endParaRPr>
          </a:p>
          <a:p>
            <a:r>
              <a:rPr lang="en-US" sz="2400">
                <a:ea typeface="Calibri"/>
                <a:cs typeface="Calibri"/>
              </a:rPr>
              <a:t>Kela</a:t>
            </a:r>
          </a:p>
          <a:p>
            <a:r>
              <a:rPr lang="en-US" sz="2400">
                <a:ea typeface="Calibri"/>
                <a:cs typeface="Calibri"/>
              </a:rPr>
              <a:t>AVI</a:t>
            </a:r>
          </a:p>
        </p:txBody>
      </p:sp>
    </p:spTree>
    <p:extLst>
      <p:ext uri="{BB962C8B-B14F-4D97-AF65-F5344CB8AC3E}">
        <p14:creationId xmlns:p14="http://schemas.microsoft.com/office/powerpoint/2010/main" val="142510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65543-1124-8FD6-6B70-DFD28A6ED8A3}"/>
              </a:ext>
            </a:extLst>
          </p:cNvPr>
          <p:cNvSpPr>
            <a:spLocks noGrp="1"/>
          </p:cNvSpPr>
          <p:nvPr>
            <p:ph type="title"/>
          </p:nvPr>
        </p:nvSpPr>
        <p:spPr>
          <a:xfrm>
            <a:off x="723900" y="123825"/>
            <a:ext cx="10515600" cy="1325563"/>
          </a:xfrm>
        </p:spPr>
        <p:txBody>
          <a:bodyPr/>
          <a:lstStyle/>
          <a:p>
            <a:r>
              <a:rPr lang="fi-FI"/>
              <a:t>Lähteet</a:t>
            </a:r>
          </a:p>
        </p:txBody>
      </p:sp>
      <p:sp>
        <p:nvSpPr>
          <p:cNvPr id="3" name="Sisällön paikkamerkki 2">
            <a:extLst>
              <a:ext uri="{FF2B5EF4-FFF2-40B4-BE49-F238E27FC236}">
                <a16:creationId xmlns:a16="http://schemas.microsoft.com/office/drawing/2014/main" id="{FC32947E-417E-94F9-5A19-2B14F2158196}"/>
              </a:ext>
            </a:extLst>
          </p:cNvPr>
          <p:cNvSpPr>
            <a:spLocks noGrp="1"/>
          </p:cNvSpPr>
          <p:nvPr>
            <p:ph idx="1"/>
          </p:nvPr>
        </p:nvSpPr>
        <p:spPr>
          <a:xfrm>
            <a:off x="723900" y="1248697"/>
            <a:ext cx="11163300" cy="5181599"/>
          </a:xfrm>
        </p:spPr>
        <p:txBody>
          <a:bodyPr vert="horz" lIns="91440" tIns="45720" rIns="91440" bIns="45720" rtlCol="0" anchor="t">
            <a:normAutofit/>
          </a:bodyPr>
          <a:lstStyle/>
          <a:p>
            <a:pPr marL="0" indent="0">
              <a:buNone/>
            </a:pPr>
            <a:endParaRPr lang="fi-FI" sz="1000">
              <a:ea typeface="Calibri"/>
              <a:cs typeface="Calibri"/>
            </a:endParaRPr>
          </a:p>
          <a:p>
            <a:pPr marL="0" indent="0">
              <a:buNone/>
            </a:pPr>
            <a:r>
              <a:rPr lang="fi-FI" sz="1000">
                <a:ea typeface="Calibri"/>
                <a:cs typeface="Calibri"/>
              </a:rPr>
              <a:t>Ajokorteista: </a:t>
            </a:r>
            <a:r>
              <a:rPr lang="fi-FI" sz="1000">
                <a:ea typeface="Calibri"/>
                <a:cs typeface="Calibri"/>
                <a:hlinkClick r:id="rId3"/>
              </a:rPr>
              <a:t>https://traficom.fi/fi/liikenne/autoilijat</a:t>
            </a:r>
            <a:r>
              <a:rPr lang="fi-FI" sz="1000">
                <a:ea typeface="Calibri"/>
                <a:cs typeface="Calibri"/>
              </a:rPr>
              <a:t> </a:t>
            </a:r>
            <a:endParaRPr lang="en-US" sz="1000">
              <a:ea typeface="Calibri"/>
              <a:cs typeface="Calibri"/>
            </a:endParaRPr>
          </a:p>
          <a:p>
            <a:pPr marL="0" indent="0">
              <a:buNone/>
            </a:pPr>
            <a:r>
              <a:rPr lang="fi-FI" sz="1000">
                <a:ea typeface="Calibri"/>
                <a:cs typeface="Calibri"/>
              </a:rPr>
              <a:t>Ihmiskauppa Suomessa: </a:t>
            </a:r>
            <a:r>
              <a:rPr lang="fi-FI" sz="1000">
                <a:ea typeface="+mn-lt"/>
                <a:cs typeface="+mn-lt"/>
                <a:hlinkClick r:id="rId4"/>
              </a:rPr>
              <a:t>https://ihmiskauppa.fi/</a:t>
            </a:r>
            <a:r>
              <a:rPr lang="fi-FI" sz="1000">
                <a:ea typeface="+mn-lt"/>
                <a:cs typeface="+mn-lt"/>
              </a:rPr>
              <a:t> </a:t>
            </a:r>
            <a:endParaRPr lang="fi-FI" sz="1000">
              <a:ea typeface="Calibri"/>
              <a:cs typeface="Calibri"/>
            </a:endParaRPr>
          </a:p>
          <a:p>
            <a:pPr marL="0" indent="0">
              <a:buNone/>
            </a:pPr>
            <a:r>
              <a:rPr lang="fi-FI" sz="1000">
                <a:ea typeface="Calibri"/>
                <a:cs typeface="Calibri"/>
              </a:rPr>
              <a:t>Kielitaidon tasot: </a:t>
            </a:r>
            <a:r>
              <a:rPr lang="fi-FI" sz="1000">
                <a:ea typeface="Calibri"/>
                <a:cs typeface="Calibri"/>
                <a:hlinkClick r:id="rId5"/>
              </a:rPr>
              <a:t>Eurooppalainen viitekehys, taitotasot</a:t>
            </a:r>
            <a:r>
              <a:rPr lang="fi-FI" sz="1000">
                <a:ea typeface="Calibri"/>
                <a:cs typeface="Calibri"/>
              </a:rPr>
              <a:t>   </a:t>
            </a:r>
          </a:p>
          <a:p>
            <a:pPr marL="0" indent="0">
              <a:buNone/>
            </a:pPr>
            <a:r>
              <a:rPr lang="fi-FI" sz="1000">
                <a:ea typeface="+mn-lt"/>
                <a:cs typeface="+mn-lt"/>
              </a:rPr>
              <a:t>Oleskelulupahakemus</a:t>
            </a:r>
            <a:r>
              <a:rPr lang="fi-FI" sz="1000" b="1">
                <a:ea typeface="+mn-lt"/>
                <a:cs typeface="+mn-lt"/>
              </a:rPr>
              <a:t>:</a:t>
            </a:r>
            <a:r>
              <a:rPr lang="fi-FI" sz="1000">
                <a:ea typeface="+mn-lt"/>
                <a:cs typeface="+mn-lt"/>
              </a:rPr>
              <a:t> </a:t>
            </a:r>
            <a:r>
              <a:rPr lang="fi-FI" sz="1000">
                <a:ea typeface="+mn-lt"/>
                <a:cs typeface="+mn-lt"/>
                <a:hlinkClick r:id="rId6"/>
              </a:rPr>
              <a:t>https://migri.fi/opiskelijan-oleskelulupahakemus</a:t>
            </a:r>
            <a:endParaRPr lang="fi-FI" sz="1000">
              <a:ea typeface="+mn-lt"/>
              <a:cs typeface="+mn-lt"/>
            </a:endParaRPr>
          </a:p>
          <a:p>
            <a:pPr marL="0" indent="0">
              <a:buNone/>
            </a:pPr>
            <a:r>
              <a:rPr lang="fi-FI" sz="1000">
                <a:ea typeface="Calibri" panose="020F0502020204030204"/>
                <a:cs typeface="Calibri" panose="020F0502020204030204"/>
              </a:rPr>
              <a:t>Oleskelulupatyypit: </a:t>
            </a:r>
            <a:r>
              <a:rPr lang="fi-FI" sz="1000">
                <a:ea typeface="Calibri" panose="020F0502020204030204"/>
                <a:cs typeface="Calibri" panose="020F0502020204030204"/>
                <a:hlinkClick r:id="rId7"/>
              </a:rPr>
              <a:t>Oleskelulupatyypit | Maahanmuuttovirasto</a:t>
            </a:r>
            <a:endParaRPr lang="fi-FI" sz="1000"/>
          </a:p>
          <a:p>
            <a:pPr marL="0" indent="0">
              <a:buNone/>
            </a:pPr>
            <a:r>
              <a:rPr lang="fi-FI" sz="1000">
                <a:ea typeface="+mn-lt"/>
                <a:cs typeface="+mn-lt"/>
              </a:rPr>
              <a:t>Oleskeluoikeuden rekisteröinti</a:t>
            </a:r>
            <a:r>
              <a:rPr lang="fi-FI" sz="1000" b="1">
                <a:ea typeface="+mn-lt"/>
                <a:cs typeface="+mn-lt"/>
              </a:rPr>
              <a:t>:  </a:t>
            </a:r>
            <a:r>
              <a:rPr lang="fi-FI" sz="1000">
                <a:ea typeface="+mn-lt"/>
                <a:cs typeface="+mn-lt"/>
              </a:rPr>
              <a:t> </a:t>
            </a:r>
            <a:r>
              <a:rPr lang="fi-FI" sz="1000">
                <a:ea typeface="+mn-lt"/>
                <a:cs typeface="+mn-lt"/>
                <a:hlinkClick r:id="rId8"/>
              </a:rPr>
              <a:t>https://www.infofinland.fi/fi/moving-to-finland/eu-citizens/registration-of-an-eu-citizens-right-of-residence</a:t>
            </a:r>
            <a:endParaRPr lang="fi-FI" sz="1000">
              <a:ea typeface="Calibri"/>
              <a:cs typeface="Calibri"/>
            </a:endParaRPr>
          </a:p>
          <a:p>
            <a:pPr marL="0" indent="0">
              <a:buNone/>
            </a:pPr>
            <a:r>
              <a:rPr lang="fi-FI" sz="1000">
                <a:ea typeface="+mn-lt"/>
                <a:cs typeface="+mn-lt"/>
              </a:rPr>
              <a:t>Opiskelijan opas</a:t>
            </a:r>
            <a:r>
              <a:rPr lang="fi-FI" sz="1000" b="1">
                <a:ea typeface="+mn-lt"/>
                <a:cs typeface="+mn-lt"/>
              </a:rPr>
              <a:t>: </a:t>
            </a:r>
            <a:r>
              <a:rPr lang="fi-FI" sz="1000">
                <a:ea typeface="+mn-lt"/>
                <a:cs typeface="+mn-lt"/>
                <a:hlinkClick r:id="rId9"/>
              </a:rPr>
              <a:t>https://migri.fi/opiskelijan-opas</a:t>
            </a:r>
            <a:endParaRPr lang="fi-FI" sz="1000">
              <a:ea typeface="+mn-lt"/>
              <a:cs typeface="+mn-lt"/>
            </a:endParaRPr>
          </a:p>
          <a:p>
            <a:pPr marL="0" indent="0">
              <a:buNone/>
            </a:pPr>
            <a:r>
              <a:rPr lang="fi-FI" sz="1000">
                <a:ea typeface="+mn-lt"/>
                <a:cs typeface="+mn-lt"/>
              </a:rPr>
              <a:t>Opiskelijan toimeentulo: </a:t>
            </a:r>
            <a:r>
              <a:rPr lang="fi-FI" sz="1000">
                <a:ea typeface="+mn-lt"/>
                <a:cs typeface="+mn-lt"/>
                <a:hlinkClick r:id="rId10"/>
              </a:rPr>
              <a:t>https://migri.fi/opiskelu-suomessa/toimeentulo</a:t>
            </a:r>
            <a:endParaRPr lang="fi-FI" sz="1000">
              <a:ea typeface="+mn-lt"/>
              <a:cs typeface="+mn-lt"/>
            </a:endParaRPr>
          </a:p>
          <a:p>
            <a:pPr marL="0" indent="0">
              <a:buNone/>
            </a:pPr>
            <a:r>
              <a:rPr lang="fi-FI" sz="1000">
                <a:ea typeface="+mn-lt"/>
                <a:cs typeface="+mn-lt"/>
              </a:rPr>
              <a:t>Opiskelijan työnteko- ja työharjoittelu:</a:t>
            </a:r>
            <a:r>
              <a:rPr lang="fi-FI" sz="1000" b="1">
                <a:ea typeface="+mn-lt"/>
                <a:cs typeface="+mn-lt"/>
              </a:rPr>
              <a:t> </a:t>
            </a:r>
            <a:r>
              <a:rPr lang="fi-FI" sz="1000">
                <a:ea typeface="+mn-lt"/>
                <a:cs typeface="+mn-lt"/>
                <a:hlinkClick r:id="rId11"/>
              </a:rPr>
              <a:t>https://migri.fi/opiskelijan-tyonteko-ja-tyoharjoittelu</a:t>
            </a:r>
            <a:endParaRPr lang="fi-FI" sz="1000">
              <a:ea typeface="+mn-lt"/>
              <a:cs typeface="+mn-lt"/>
            </a:endParaRPr>
          </a:p>
          <a:p>
            <a:pPr marL="0" indent="0">
              <a:buNone/>
            </a:pPr>
            <a:r>
              <a:rPr lang="fi-FI" sz="1000">
                <a:ea typeface="+mn-lt"/>
                <a:cs typeface="+mn-lt"/>
              </a:rPr>
              <a:t>Opiskelijan työnteko-oikeus: </a:t>
            </a:r>
            <a:r>
              <a:rPr lang="fi-FI" sz="1000">
                <a:ea typeface="+mn-lt"/>
                <a:cs typeface="+mn-lt"/>
                <a:hlinkClick r:id="rId12"/>
              </a:rPr>
              <a:t>https://www.infofinland.fi/fi/work-and-enterprise/finnish-working-life/right-to-work-in-finland</a:t>
            </a:r>
            <a:endParaRPr lang="fi-FI" sz="1000">
              <a:ea typeface="+mn-lt"/>
              <a:cs typeface="+mn-lt"/>
            </a:endParaRPr>
          </a:p>
          <a:p>
            <a:pPr marL="0" indent="0">
              <a:buNone/>
            </a:pPr>
            <a:r>
              <a:rPr lang="fi-FI" sz="1000">
                <a:ea typeface="+mn-lt"/>
                <a:cs typeface="+mn-lt"/>
              </a:rPr>
              <a:t>Opiskelemaan Suomeen: </a:t>
            </a:r>
            <a:r>
              <a:rPr lang="fi-FI" sz="1000">
                <a:ea typeface="+mn-lt"/>
                <a:cs typeface="+mn-lt"/>
                <a:hlinkClick r:id="rId13"/>
              </a:rPr>
              <a:t>https://www.infofinland.fi/fi/moving-to-finland/non-eu-citizens/study-in-finland</a:t>
            </a:r>
            <a:endParaRPr lang="fi-FI"/>
          </a:p>
          <a:p>
            <a:pPr marL="0" indent="0">
              <a:buNone/>
            </a:pPr>
            <a:r>
              <a:rPr lang="fi-FI" sz="1000">
                <a:ea typeface="+mn-lt"/>
                <a:cs typeface="+mn-lt"/>
              </a:rPr>
              <a:t>Opiskelu Suomessa:</a:t>
            </a:r>
            <a:r>
              <a:rPr lang="fi-FI" sz="1000" b="1">
                <a:ea typeface="+mn-lt"/>
                <a:cs typeface="+mn-lt"/>
              </a:rPr>
              <a:t> </a:t>
            </a:r>
            <a:r>
              <a:rPr lang="fi-FI" sz="1000">
                <a:ea typeface="+mn-lt"/>
                <a:cs typeface="+mn-lt"/>
              </a:rPr>
              <a:t> </a:t>
            </a:r>
            <a:r>
              <a:rPr lang="fi-FI" sz="1000">
                <a:ea typeface="+mn-lt"/>
                <a:cs typeface="+mn-lt"/>
                <a:hlinkClick r:id="rId14"/>
              </a:rPr>
              <a:t>https://migri.fi/opiskelu-suomessa</a:t>
            </a:r>
            <a:r>
              <a:rPr lang="fi-FI" sz="1000">
                <a:ea typeface="+mn-lt"/>
                <a:cs typeface="+mn-lt"/>
              </a:rPr>
              <a:t>  ja  </a:t>
            </a:r>
            <a:r>
              <a:rPr lang="fi-FI" sz="1000">
                <a:ea typeface="+mn-lt"/>
                <a:cs typeface="+mn-lt"/>
                <a:hlinkClick r:id="rId10"/>
              </a:rPr>
              <a:t>https:/migri.fi/opiskelu-suomessa/toimeentulo</a:t>
            </a:r>
            <a:endParaRPr lang="fi-FI" sz="1000">
              <a:ea typeface="Calibri"/>
              <a:cs typeface="Calibri"/>
            </a:endParaRPr>
          </a:p>
          <a:p>
            <a:pPr marL="0" indent="0">
              <a:buNone/>
            </a:pPr>
            <a:r>
              <a:rPr lang="fi-FI" sz="1000">
                <a:ea typeface="Calibri"/>
                <a:cs typeface="Calibri"/>
              </a:rPr>
              <a:t>SORA-lainsäädännöstä: </a:t>
            </a:r>
            <a:r>
              <a:rPr lang="fi-FI" sz="1000">
                <a:ea typeface="Calibri"/>
                <a:cs typeface="Calibri"/>
                <a:hlinkClick r:id="rId15"/>
              </a:rPr>
              <a:t>https://www.oph.fi/fi/koulutus-ja-tutkinnot/sora-ratkaisuja-opiskeluun-soveltumattomuuteen</a:t>
            </a:r>
            <a:r>
              <a:rPr lang="fi-FI" sz="1000">
                <a:ea typeface="Calibri"/>
                <a:cs typeface="Calibri"/>
              </a:rPr>
              <a:t> </a:t>
            </a:r>
          </a:p>
          <a:p>
            <a:pPr marL="0" indent="0">
              <a:buNone/>
            </a:pPr>
            <a:r>
              <a:rPr lang="fi-FI" sz="1000"/>
              <a:t>Työsuojelu: </a:t>
            </a:r>
            <a:r>
              <a:rPr lang="fi-FI" sz="1000">
                <a:hlinkClick r:id="rId16"/>
              </a:rPr>
              <a:t>https://tyosuojelu.fi/tyosuhde/ulkomainen-tyontekijä</a:t>
            </a:r>
            <a:r>
              <a:rPr lang="fi-FI" sz="1000"/>
              <a:t> </a:t>
            </a:r>
            <a:endParaRPr lang="fi-FI" sz="1000">
              <a:ea typeface="Calibri"/>
              <a:cs typeface="Calibri"/>
            </a:endParaRPr>
          </a:p>
          <a:p>
            <a:pPr marL="0" indent="0">
              <a:buNone/>
            </a:pPr>
            <a:r>
              <a:rPr lang="fi-FI" sz="1000">
                <a:ea typeface="Calibri"/>
                <a:cs typeface="Calibri"/>
              </a:rPr>
              <a:t>Ukrainalaisten  työnteko ja opiskelu: </a:t>
            </a:r>
            <a:r>
              <a:rPr lang="fi-FI" sz="1000">
                <a:ea typeface="Calibri"/>
                <a:cs typeface="Calibri"/>
                <a:hlinkClick r:id="rId17"/>
              </a:rPr>
              <a:t>https://migri.fi/tyonteko-ja-opiskelu</a:t>
            </a:r>
            <a:endParaRPr lang="fi-FI" sz="1000">
              <a:ea typeface="Calibri"/>
              <a:cs typeface="Calibri"/>
            </a:endParaRPr>
          </a:p>
          <a:p>
            <a:pPr marL="0" indent="0">
              <a:buNone/>
            </a:pPr>
            <a:r>
              <a:rPr lang="fi-FI" sz="1000">
                <a:ea typeface="Calibri"/>
                <a:cs typeface="Calibri"/>
              </a:rPr>
              <a:t>Yleistä ohjeistusta: Ohjeistus kansainvälisten opiskelijoiden ohjaukseen ja opintojen tueksi. Jokilaakson koulutuskuntayhtymä JEDU</a:t>
            </a:r>
          </a:p>
          <a:p>
            <a:pPr marL="0" indent="0">
              <a:buNone/>
            </a:pPr>
            <a:endParaRPr lang="fi-FI" sz="1500">
              <a:ea typeface="Calibri"/>
              <a:cs typeface="Calibri"/>
            </a:endParaRPr>
          </a:p>
          <a:p>
            <a:pPr marL="0" indent="0">
              <a:buNone/>
            </a:pPr>
            <a:endParaRPr lang="fi-FI" sz="1600"/>
          </a:p>
          <a:p>
            <a:pPr marL="0" indent="0">
              <a:buNone/>
            </a:pPr>
            <a:endParaRPr lang="fi-FI" sz="1600"/>
          </a:p>
          <a:p>
            <a:pPr marL="0" indent="0">
              <a:buNone/>
            </a:pPr>
            <a:endParaRPr lang="fi-FI" sz="1600"/>
          </a:p>
          <a:p>
            <a:pPr marL="0" indent="0">
              <a:buNone/>
            </a:pPr>
            <a:endParaRPr lang="fi-FI" sz="1600"/>
          </a:p>
          <a:p>
            <a:pPr marL="0" indent="0">
              <a:buNone/>
            </a:pPr>
            <a:endParaRPr lang="fi-FI" sz="1600">
              <a:ea typeface="Calibri" panose="020F0502020204030204"/>
              <a:cs typeface="Calibri" panose="020F0502020204030204"/>
            </a:endParaRPr>
          </a:p>
          <a:p>
            <a:pPr marL="0" indent="0">
              <a:buNone/>
            </a:pPr>
            <a:endParaRPr lang="fi-FI">
              <a:ea typeface="Calibri" panose="020F0502020204030204"/>
              <a:cs typeface="Calibri" panose="020F0502020204030204"/>
            </a:endParaRPr>
          </a:p>
        </p:txBody>
      </p:sp>
    </p:spTree>
    <p:extLst>
      <p:ext uri="{BB962C8B-B14F-4D97-AF65-F5344CB8AC3E}">
        <p14:creationId xmlns:p14="http://schemas.microsoft.com/office/powerpoint/2010/main" val="189955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8865-219C-3612-D4A0-A414BA9FFD1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1610803-786E-ED2F-36D5-BB0BA5A37F1D}"/>
              </a:ext>
            </a:extLst>
          </p:cNvPr>
          <p:cNvSpPr>
            <a:spLocks noGrp="1"/>
          </p:cNvSpPr>
          <p:nvPr>
            <p:ph type="title"/>
          </p:nvPr>
        </p:nvSpPr>
        <p:spPr/>
        <p:txBody>
          <a:bodyPr/>
          <a:lstStyle/>
          <a:p>
            <a:r>
              <a:rPr lang="fi-FI">
                <a:ea typeface="Calibri Light"/>
                <a:cs typeface="Calibri Light"/>
              </a:rPr>
              <a:t>Tekijät</a:t>
            </a:r>
          </a:p>
        </p:txBody>
      </p:sp>
      <p:sp>
        <p:nvSpPr>
          <p:cNvPr id="3" name="Sisällön paikkamerkki 2">
            <a:extLst>
              <a:ext uri="{FF2B5EF4-FFF2-40B4-BE49-F238E27FC236}">
                <a16:creationId xmlns:a16="http://schemas.microsoft.com/office/drawing/2014/main" id="{FBFC9A6C-389B-F472-9470-06366F5DB4FE}"/>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342900" indent="-342900"/>
            <a:endParaRPr lang="fi-FI" sz="2400"/>
          </a:p>
          <a:p>
            <a:pPr marL="342900" indent="-342900"/>
            <a:r>
              <a:rPr lang="fi-FI" sz="2100">
                <a:ea typeface="Calibri"/>
                <a:cs typeface="Calibri"/>
              </a:rPr>
              <a:t>Marja Koskela/ SAMIEDU</a:t>
            </a:r>
          </a:p>
          <a:p>
            <a:pPr marL="342900" indent="-342900"/>
            <a:r>
              <a:rPr lang="fi-FI" sz="2100">
                <a:ea typeface="Calibri"/>
                <a:cs typeface="Calibri"/>
              </a:rPr>
              <a:t>Satu Porras/ LUKSIA</a:t>
            </a:r>
          </a:p>
          <a:p>
            <a:pPr marL="342900" indent="-342900"/>
            <a:r>
              <a:rPr lang="fi-FI" sz="2100">
                <a:ea typeface="Calibri"/>
                <a:cs typeface="Calibri"/>
              </a:rPr>
              <a:t>Virpi Ilkka/ SYO</a:t>
            </a:r>
          </a:p>
          <a:p>
            <a:pPr marL="342900" indent="-342900"/>
            <a:r>
              <a:rPr lang="fi-FI" sz="2100">
                <a:ea typeface="Calibri"/>
                <a:cs typeface="Calibri"/>
              </a:rPr>
              <a:t>Tanja Vähäoja/ JEDU</a:t>
            </a:r>
          </a:p>
          <a:p>
            <a:pPr marL="0" indent="0">
              <a:buNone/>
            </a:pPr>
            <a:endParaRPr lang="fi-FI"/>
          </a:p>
        </p:txBody>
      </p:sp>
    </p:spTree>
    <p:extLst>
      <p:ext uri="{BB962C8B-B14F-4D97-AF65-F5344CB8AC3E}">
        <p14:creationId xmlns:p14="http://schemas.microsoft.com/office/powerpoint/2010/main" val="151105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7D4CEC-D96E-701C-66C4-3D9D354725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V="1">
            <a:off x="0" y="0"/>
            <a:ext cx="12192000" cy="6858000"/>
          </a:xfrm>
          <a:prstGeom prst="rect">
            <a:avLst/>
          </a:prstGeom>
        </p:spPr>
      </p:pic>
      <p:sp>
        <p:nvSpPr>
          <p:cNvPr id="2" name="TextBox 1">
            <a:extLst>
              <a:ext uri="{FF2B5EF4-FFF2-40B4-BE49-F238E27FC236}">
                <a16:creationId xmlns:a16="http://schemas.microsoft.com/office/drawing/2014/main" id="{0275973A-0990-0C48-EEA4-5D421BDE7FF1}"/>
              </a:ext>
              <a:ext uri="{C183D7F6-B498-43B3-948B-1728B52AA6E4}">
                <adec:decorative xmlns:adec="http://schemas.microsoft.com/office/drawing/2017/decorative" val="1"/>
              </a:ext>
            </a:extLst>
          </p:cNvPr>
          <p:cNvSpPr txBox="1"/>
          <p:nvPr/>
        </p:nvSpPr>
        <p:spPr>
          <a:xfrm>
            <a:off x="1537598" y="796981"/>
            <a:ext cx="9740003"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latin typeface="Arial"/>
                <a:cs typeface="Arial"/>
              </a:rPr>
              <a:t>Tämä</a:t>
            </a:r>
            <a:r>
              <a:rPr lang="en-US" sz="2000" b="1">
                <a:latin typeface="Arial"/>
                <a:cs typeface="Arial"/>
              </a:rPr>
              <a:t> </a:t>
            </a:r>
            <a:r>
              <a:rPr lang="en-US" sz="2000" b="1" err="1">
                <a:latin typeface="Arial"/>
                <a:cs typeface="Arial"/>
              </a:rPr>
              <a:t>materiaali</a:t>
            </a:r>
            <a:r>
              <a:rPr lang="en-US" sz="2000" b="1">
                <a:latin typeface="Arial"/>
                <a:cs typeface="Arial"/>
              </a:rPr>
              <a:t> on </a:t>
            </a:r>
            <a:r>
              <a:rPr lang="en-US" sz="2000" b="1" err="1">
                <a:latin typeface="Arial"/>
                <a:cs typeface="Arial"/>
              </a:rPr>
              <a:t>tuotettu</a:t>
            </a:r>
            <a:r>
              <a:rPr lang="en-US" sz="2000" b="1">
                <a:latin typeface="Arial"/>
                <a:cs typeface="Arial"/>
              </a:rPr>
              <a:t> VIERKO 2 -</a:t>
            </a:r>
            <a:r>
              <a:rPr lang="en-US" sz="2000" b="1" err="1">
                <a:latin typeface="Arial"/>
                <a:cs typeface="Arial"/>
              </a:rPr>
              <a:t>hankkeessa</a:t>
            </a:r>
            <a:r>
              <a:rPr lang="en-US" sz="2000" b="1">
                <a:latin typeface="Arial"/>
                <a:cs typeface="Arial"/>
              </a:rPr>
              <a:t> </a:t>
            </a:r>
            <a:r>
              <a:rPr lang="en-US" sz="2000" b="1" err="1">
                <a:latin typeface="Arial"/>
                <a:cs typeface="Arial"/>
              </a:rPr>
              <a:t>vuosina</a:t>
            </a:r>
            <a:r>
              <a:rPr lang="en-US" sz="2000" b="1">
                <a:latin typeface="Arial"/>
                <a:cs typeface="Arial"/>
              </a:rPr>
              <a:t> 2025–2027. </a:t>
            </a:r>
            <a:br>
              <a:rPr lang="en-US">
                <a:latin typeface="Arial"/>
              </a:rPr>
            </a:br>
            <a:r>
              <a:rPr lang="en-US" sz="2000">
                <a:latin typeface="Arial"/>
                <a:cs typeface="Arial"/>
              </a:rPr>
              <a:t>VIERKO on </a:t>
            </a:r>
            <a:r>
              <a:rPr lang="en-US" sz="2000" err="1">
                <a:latin typeface="Arial"/>
                <a:cs typeface="Arial"/>
              </a:rPr>
              <a:t>toteutettu</a:t>
            </a:r>
            <a:r>
              <a:rPr lang="en-US" sz="2000">
                <a:latin typeface="Arial"/>
                <a:cs typeface="Arial"/>
              </a:rPr>
              <a:t> </a:t>
            </a:r>
            <a:r>
              <a:rPr lang="en-US" sz="2000" err="1">
                <a:latin typeface="Arial"/>
                <a:cs typeface="Arial"/>
              </a:rPr>
              <a:t>Opetus</a:t>
            </a:r>
            <a:r>
              <a:rPr lang="en-US" sz="2000">
                <a:latin typeface="Arial"/>
                <a:cs typeface="Arial"/>
              </a:rPr>
              <a:t>- ja </a:t>
            </a:r>
            <a:r>
              <a:rPr lang="en-US" sz="2000" err="1">
                <a:latin typeface="Arial"/>
                <a:cs typeface="Arial"/>
              </a:rPr>
              <a:t>kulttuuriministeriön</a:t>
            </a:r>
            <a:r>
              <a:rPr lang="en-US" sz="2000">
                <a:latin typeface="Arial"/>
                <a:cs typeface="Arial"/>
              </a:rPr>
              <a:t> </a:t>
            </a:r>
            <a:r>
              <a:rPr lang="en-US" sz="2000" err="1">
                <a:latin typeface="Arial"/>
                <a:cs typeface="Arial"/>
              </a:rPr>
              <a:t>vuonna</a:t>
            </a:r>
            <a:r>
              <a:rPr lang="en-US" sz="2000">
                <a:latin typeface="Arial"/>
                <a:cs typeface="Arial"/>
              </a:rPr>
              <a:t> 2024 </a:t>
            </a:r>
            <a:r>
              <a:rPr lang="en-US" sz="2000" err="1">
                <a:latin typeface="Arial"/>
                <a:cs typeface="Arial"/>
              </a:rPr>
              <a:t>myöntämällä</a:t>
            </a:r>
            <a:r>
              <a:rPr lang="en-US" sz="2000">
                <a:latin typeface="Arial"/>
                <a:cs typeface="Arial"/>
              </a:rPr>
              <a:t> </a:t>
            </a:r>
            <a:r>
              <a:rPr lang="en-US" sz="2000" err="1">
                <a:latin typeface="Arial"/>
                <a:cs typeface="Arial"/>
              </a:rPr>
              <a:t>ammatillisen</a:t>
            </a:r>
            <a:r>
              <a:rPr lang="en-US" sz="2000">
                <a:latin typeface="Arial"/>
                <a:cs typeface="Arial"/>
              </a:rPr>
              <a:t> </a:t>
            </a:r>
            <a:r>
              <a:rPr lang="en-US" sz="2000" err="1">
                <a:latin typeface="Arial"/>
                <a:cs typeface="Arial"/>
              </a:rPr>
              <a:t>koulutuksen</a:t>
            </a:r>
            <a:r>
              <a:rPr lang="en-US" sz="2000">
                <a:latin typeface="Arial"/>
                <a:cs typeface="Arial"/>
              </a:rPr>
              <a:t> </a:t>
            </a:r>
            <a:r>
              <a:rPr lang="en-US" sz="2000" err="1">
                <a:latin typeface="Arial"/>
                <a:cs typeface="Arial"/>
              </a:rPr>
              <a:t>strategiarahoituksella</a:t>
            </a:r>
            <a:r>
              <a:rPr lang="en-US" sz="2000">
                <a:latin typeface="Arial"/>
                <a:cs typeface="Arial"/>
              </a:rPr>
              <a:t>. </a:t>
            </a:r>
          </a:p>
          <a:p>
            <a:endParaRPr lang="en-US" sz="2000">
              <a:latin typeface="Arial"/>
              <a:cs typeface="Arial"/>
            </a:endParaRPr>
          </a:p>
          <a:p>
            <a:r>
              <a:rPr lang="en-US" sz="2000">
                <a:latin typeface="Arial"/>
                <a:cs typeface="Arial"/>
              </a:rPr>
              <a:t>VIERKO on </a:t>
            </a:r>
            <a:r>
              <a:rPr lang="en-US" sz="2000" err="1">
                <a:latin typeface="Arial"/>
                <a:cs typeface="Arial"/>
              </a:rPr>
              <a:t>seitsemänkymmenenyhden</a:t>
            </a:r>
            <a:r>
              <a:rPr lang="en-US" sz="2000">
                <a:latin typeface="Arial"/>
                <a:cs typeface="Arial"/>
              </a:rPr>
              <a:t> (71) </a:t>
            </a:r>
            <a:r>
              <a:rPr lang="en-US" sz="2000" err="1">
                <a:latin typeface="Arial"/>
                <a:cs typeface="Arial"/>
              </a:rPr>
              <a:t>koulutuksen</a:t>
            </a:r>
            <a:r>
              <a:rPr lang="en-US" sz="2000">
                <a:latin typeface="Arial"/>
                <a:cs typeface="Arial"/>
              </a:rPr>
              <a:t> </a:t>
            </a:r>
            <a:r>
              <a:rPr lang="en-US" sz="2000" err="1">
                <a:latin typeface="Arial"/>
                <a:cs typeface="Arial"/>
              </a:rPr>
              <a:t>järjestäjän</a:t>
            </a:r>
            <a:r>
              <a:rPr lang="en-US" sz="2000">
                <a:latin typeface="Arial"/>
                <a:cs typeface="Arial"/>
              </a:rPr>
              <a:t> </a:t>
            </a:r>
            <a:r>
              <a:rPr lang="en-US" sz="2000" err="1">
                <a:latin typeface="Arial"/>
                <a:cs typeface="Arial"/>
              </a:rPr>
              <a:t>yhteisponnistus</a:t>
            </a:r>
            <a:r>
              <a:rPr lang="en-US" sz="2000">
                <a:latin typeface="Arial"/>
                <a:cs typeface="Arial"/>
              </a:rPr>
              <a:t>.</a:t>
            </a:r>
          </a:p>
          <a:p>
            <a:r>
              <a:rPr lang="en-US" sz="2000" err="1">
                <a:latin typeface="Arial"/>
                <a:cs typeface="Arial"/>
              </a:rPr>
              <a:t>Osatoteuttajat</a:t>
            </a:r>
            <a:r>
              <a:rPr lang="en-US" sz="2000">
                <a:latin typeface="Arial"/>
                <a:cs typeface="Arial"/>
              </a:rPr>
              <a:t> on </a:t>
            </a:r>
            <a:r>
              <a:rPr lang="en-US" sz="2000" err="1">
                <a:latin typeface="Arial"/>
                <a:cs typeface="Arial"/>
              </a:rPr>
              <a:t>listattu</a:t>
            </a:r>
            <a:r>
              <a:rPr lang="en-US" sz="2000">
                <a:latin typeface="Arial"/>
                <a:cs typeface="Arial"/>
              </a:rPr>
              <a:t> </a:t>
            </a:r>
            <a:r>
              <a:rPr lang="en-US" sz="2000" err="1">
                <a:latin typeface="Arial"/>
                <a:cs typeface="Arial"/>
              </a:rPr>
              <a:t>tämän</a:t>
            </a:r>
            <a:r>
              <a:rPr lang="en-US" sz="2000">
                <a:latin typeface="Arial"/>
                <a:cs typeface="Arial"/>
              </a:rPr>
              <a:t> </a:t>
            </a:r>
            <a:r>
              <a:rPr lang="en-US" sz="2000" err="1">
                <a:latin typeface="Arial"/>
                <a:cs typeface="Arial"/>
              </a:rPr>
              <a:t>esityksen</a:t>
            </a:r>
            <a:r>
              <a:rPr lang="en-US" sz="2000">
                <a:latin typeface="Arial"/>
                <a:cs typeface="Arial"/>
              </a:rPr>
              <a:t> </a:t>
            </a:r>
            <a:r>
              <a:rPr lang="en-US" sz="2000" err="1">
                <a:latin typeface="Arial"/>
                <a:cs typeface="Arial"/>
              </a:rPr>
              <a:t>viimeisellä</a:t>
            </a:r>
            <a:r>
              <a:rPr lang="en-US" sz="2000">
                <a:latin typeface="Arial"/>
                <a:cs typeface="Arial"/>
              </a:rPr>
              <a:t> </a:t>
            </a:r>
            <a:r>
              <a:rPr lang="en-US" sz="2000" err="1">
                <a:latin typeface="Arial"/>
                <a:cs typeface="Arial"/>
              </a:rPr>
              <a:t>dialla</a:t>
            </a:r>
            <a:r>
              <a:rPr lang="en-US" sz="2000">
                <a:latin typeface="Arial"/>
                <a:cs typeface="Arial"/>
              </a:rPr>
              <a:t>.</a:t>
            </a:r>
            <a:br>
              <a:rPr lang="en-US" sz="2000">
                <a:latin typeface="Arial"/>
                <a:cs typeface="Arial"/>
              </a:rPr>
            </a:br>
            <a:r>
              <a:rPr lang="en-US" sz="2000">
                <a:latin typeface="Arial"/>
                <a:cs typeface="Arial"/>
              </a:rPr>
              <a:t> </a:t>
            </a:r>
            <a:r>
              <a:rPr lang="en-US" sz="2000" err="1">
                <a:latin typeface="Arial"/>
                <a:cs typeface="Arial"/>
              </a:rPr>
              <a:t>Työtä</a:t>
            </a:r>
            <a:r>
              <a:rPr lang="en-US" sz="2000">
                <a:latin typeface="Arial"/>
                <a:cs typeface="Arial"/>
              </a:rPr>
              <a:t> on </a:t>
            </a:r>
            <a:r>
              <a:rPr lang="en-US" sz="2000" err="1">
                <a:latin typeface="Arial"/>
                <a:cs typeface="Arial"/>
              </a:rPr>
              <a:t>koordinoinut</a:t>
            </a:r>
            <a:r>
              <a:rPr lang="en-US" sz="2000">
                <a:latin typeface="Arial"/>
                <a:cs typeface="Arial"/>
              </a:rPr>
              <a:t> </a:t>
            </a:r>
            <a:r>
              <a:rPr lang="en-US" sz="2000" err="1">
                <a:latin typeface="Arial"/>
                <a:cs typeface="Arial"/>
              </a:rPr>
              <a:t>Keski-Uudenmaan</a:t>
            </a:r>
            <a:r>
              <a:rPr lang="en-US" sz="2000">
                <a:latin typeface="Arial"/>
                <a:cs typeface="Arial"/>
              </a:rPr>
              <a:t> </a:t>
            </a:r>
            <a:r>
              <a:rPr lang="en-US" sz="2000" err="1">
                <a:latin typeface="Arial"/>
                <a:cs typeface="Arial"/>
              </a:rPr>
              <a:t>koulutuskuntayhtymä</a:t>
            </a:r>
            <a:r>
              <a:rPr lang="en-US" sz="2000">
                <a:latin typeface="Arial"/>
                <a:cs typeface="Arial"/>
              </a:rPr>
              <a:t> </a:t>
            </a:r>
            <a:r>
              <a:rPr lang="en-US" sz="2000" err="1">
                <a:latin typeface="Arial"/>
                <a:cs typeface="Arial"/>
              </a:rPr>
              <a:t>Keuda</a:t>
            </a:r>
            <a:r>
              <a:rPr lang="en-US" sz="2000">
                <a:latin typeface="Arial"/>
                <a:cs typeface="Arial"/>
              </a:rPr>
              <a:t>.</a:t>
            </a:r>
          </a:p>
          <a:p>
            <a:endParaRPr lang="en-US" sz="2000">
              <a:latin typeface="Arial"/>
              <a:cs typeface="Arial"/>
            </a:endParaRPr>
          </a:p>
          <a:p>
            <a:r>
              <a:rPr lang="en-US" sz="2000" err="1">
                <a:latin typeface="Arial"/>
                <a:cs typeface="Arial"/>
              </a:rPr>
              <a:t>Hankkeessa</a:t>
            </a:r>
            <a:r>
              <a:rPr lang="en-US" sz="2000">
                <a:latin typeface="Arial"/>
                <a:cs typeface="Arial"/>
              </a:rPr>
              <a:t> on </a:t>
            </a:r>
            <a:r>
              <a:rPr lang="en-US" sz="2000" err="1">
                <a:latin typeface="Arial"/>
                <a:cs typeface="Arial"/>
              </a:rPr>
              <a:t>kehitetty</a:t>
            </a:r>
            <a:r>
              <a:rPr lang="en-US" sz="2000">
                <a:latin typeface="Arial"/>
                <a:cs typeface="Arial"/>
              </a:rPr>
              <a:t> </a:t>
            </a:r>
            <a:r>
              <a:rPr lang="en-US" sz="2000" err="1">
                <a:latin typeface="Arial"/>
                <a:cs typeface="Arial"/>
              </a:rPr>
              <a:t>vieraskielisen</a:t>
            </a:r>
            <a:r>
              <a:rPr lang="en-US" sz="2000">
                <a:latin typeface="Arial"/>
                <a:cs typeface="Arial"/>
              </a:rPr>
              <a:t> </a:t>
            </a:r>
            <a:r>
              <a:rPr lang="en-US" sz="2000" err="1">
                <a:latin typeface="Arial"/>
                <a:cs typeface="Arial"/>
              </a:rPr>
              <a:t>koulutuksen</a:t>
            </a:r>
            <a:r>
              <a:rPr lang="en-US" sz="2000">
                <a:latin typeface="Arial"/>
                <a:cs typeface="Arial"/>
              </a:rPr>
              <a:t> </a:t>
            </a:r>
            <a:r>
              <a:rPr lang="en-US" sz="2000" err="1">
                <a:latin typeface="Arial"/>
                <a:cs typeface="Arial"/>
              </a:rPr>
              <a:t>laatua</a:t>
            </a:r>
            <a:r>
              <a:rPr lang="en-US" sz="2000">
                <a:latin typeface="Arial"/>
                <a:cs typeface="Arial"/>
              </a:rPr>
              <a:t> </a:t>
            </a:r>
            <a:br>
              <a:rPr lang="en-US" sz="2000">
                <a:latin typeface="Arial"/>
              </a:rPr>
            </a:br>
            <a:r>
              <a:rPr lang="en-US" sz="2000">
                <a:latin typeface="Arial"/>
                <a:cs typeface="Arial"/>
              </a:rPr>
              <a:t>ja </a:t>
            </a:r>
            <a:r>
              <a:rPr lang="en-US" sz="2000" err="1">
                <a:latin typeface="Arial"/>
                <a:cs typeface="Arial"/>
              </a:rPr>
              <a:t>kotimaisten</a:t>
            </a:r>
            <a:r>
              <a:rPr lang="en-US" sz="2000">
                <a:latin typeface="Arial"/>
                <a:cs typeface="Arial"/>
              </a:rPr>
              <a:t> </a:t>
            </a:r>
            <a:r>
              <a:rPr lang="en-US" sz="2000" err="1">
                <a:latin typeface="Arial"/>
                <a:cs typeface="Arial"/>
              </a:rPr>
              <a:t>kielten</a:t>
            </a:r>
            <a:r>
              <a:rPr lang="en-US" sz="2000">
                <a:latin typeface="Arial"/>
                <a:cs typeface="Arial"/>
              </a:rPr>
              <a:t> </a:t>
            </a:r>
            <a:r>
              <a:rPr lang="en-US" sz="2000" err="1">
                <a:latin typeface="Arial"/>
                <a:cs typeface="Arial"/>
              </a:rPr>
              <a:t>opetuksen</a:t>
            </a:r>
            <a:r>
              <a:rPr lang="en-US" sz="2000">
                <a:latin typeface="Arial"/>
                <a:cs typeface="Arial"/>
              </a:rPr>
              <a:t> </a:t>
            </a:r>
            <a:r>
              <a:rPr lang="en-US" sz="2000" err="1">
                <a:latin typeface="Arial"/>
                <a:cs typeface="Arial"/>
              </a:rPr>
              <a:t>tarjontaa</a:t>
            </a:r>
            <a:r>
              <a:rPr lang="en-US" sz="2000">
                <a:latin typeface="Arial"/>
                <a:cs typeface="Arial"/>
              </a:rPr>
              <a:t> </a:t>
            </a:r>
            <a:r>
              <a:rPr lang="en-US" sz="2000" err="1">
                <a:latin typeface="Arial"/>
                <a:cs typeface="Arial"/>
              </a:rPr>
              <a:t>ammatillisessa</a:t>
            </a:r>
            <a:r>
              <a:rPr lang="en-US" sz="2000">
                <a:latin typeface="Arial"/>
                <a:cs typeface="Arial"/>
              </a:rPr>
              <a:t> </a:t>
            </a:r>
            <a:r>
              <a:rPr lang="en-US" sz="2000" err="1">
                <a:latin typeface="Arial"/>
                <a:cs typeface="Arial"/>
              </a:rPr>
              <a:t>koulutuksessa</a:t>
            </a:r>
            <a:r>
              <a:rPr lang="en-US" sz="2000">
                <a:latin typeface="Arial"/>
                <a:cs typeface="Arial"/>
              </a:rPr>
              <a:t>.</a:t>
            </a:r>
          </a:p>
          <a:p>
            <a:endParaRPr lang="en-US" sz="2000">
              <a:latin typeface="Arial"/>
              <a:cs typeface="Arial"/>
            </a:endParaRPr>
          </a:p>
          <a:p>
            <a:r>
              <a:rPr lang="en-US" sz="2000" err="1">
                <a:latin typeface="Arial"/>
                <a:cs typeface="Arial"/>
              </a:rPr>
              <a:t>Lisätietoa</a:t>
            </a:r>
            <a:r>
              <a:rPr lang="en-US" sz="2000">
                <a:latin typeface="Arial"/>
                <a:cs typeface="Arial"/>
              </a:rPr>
              <a:t>:</a:t>
            </a:r>
          </a:p>
          <a:p>
            <a:r>
              <a:rPr lang="en-US">
                <a:latin typeface="Arial"/>
                <a:cs typeface="Arial"/>
              </a:rPr>
              <a:t>https://www.keuda.fi/keuda/hankkeet/vierko-2/</a:t>
            </a:r>
            <a:endParaRPr lang="en-US">
              <a:latin typeface="Arial"/>
              <a:cs typeface="Arial"/>
              <a:hlinkClick r:id="rId3"/>
            </a:endParaRPr>
          </a:p>
        </p:txBody>
      </p:sp>
      <p:pic>
        <p:nvPicPr>
          <p:cNvPr id="5" name="Kuva 4">
            <a:extLst>
              <a:ext uri="{FF2B5EF4-FFF2-40B4-BE49-F238E27FC236}">
                <a16:creationId xmlns:a16="http://schemas.microsoft.com/office/drawing/2014/main" id="{C97BFBEF-4AB7-DA80-A1A5-5BCB24E295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5354" y="5427517"/>
            <a:ext cx="2235200" cy="506095"/>
          </a:xfrm>
          <a:prstGeom prst="rect">
            <a:avLst/>
          </a:prstGeom>
          <a:noFill/>
        </p:spPr>
      </p:pic>
      <p:sp>
        <p:nvSpPr>
          <p:cNvPr id="7" name="Otsikko 6">
            <a:extLst>
              <a:ext uri="{FF2B5EF4-FFF2-40B4-BE49-F238E27FC236}">
                <a16:creationId xmlns:a16="http://schemas.microsoft.com/office/drawing/2014/main" id="{CB6B3092-2457-A272-3F70-C7BDA837A462}"/>
              </a:ext>
              <a:ext uri="{C183D7F6-B498-43B3-948B-1728B52AA6E4}">
                <adec:decorative xmlns:adec="http://schemas.microsoft.com/office/drawing/2017/decorative" val="1"/>
              </a:ext>
            </a:extLst>
          </p:cNvPr>
          <p:cNvSpPr txBox="1">
            <a:spLocks noGrp="1"/>
          </p:cNvSpPr>
          <p:nvPr>
            <p:ph type="title" idx="4294967295"/>
          </p:nvPr>
        </p:nvSpPr>
        <p:spPr>
          <a:xfrm>
            <a:off x="1537598" y="5933612"/>
            <a:ext cx="492248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badi" panose="020B0604020104020204" pitchFamily="34" charset="0"/>
                <a:ea typeface="Aptos" panose="020B0004020202020204" pitchFamily="34" charset="0"/>
                <a:cs typeface="ADLaM Display" panose="02010000000000000000" pitchFamily="2" charset="0"/>
              </a:rPr>
              <a:t>https://creativecommons.org/licenses/by/4.0/</a:t>
            </a:r>
            <a:endParaRPr kumimoji="0" lang="fi-FI"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06344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BB34-D037-CF53-8D93-4BB80C5F9FF3}"/>
              </a:ext>
            </a:extLst>
          </p:cNvPr>
          <p:cNvSpPr txBox="1">
            <a:spLocks noGrp="1"/>
          </p:cNvSpPr>
          <p:nvPr>
            <p:ph type="title" idx="4294967295"/>
          </p:nvPr>
        </p:nvSpPr>
        <p:spPr>
          <a:xfrm>
            <a:off x="154699" y="240631"/>
            <a:ext cx="11882602" cy="6894195"/>
          </a:xfrm>
          <a:prstGeom prst="rect">
            <a:avLst/>
          </a:prstGeom>
          <a:noFill/>
          <a:ln>
            <a:noFill/>
            <a:prstDash/>
          </a:ln>
          <a:effectLst/>
        </p:spPr>
        <p:txBody>
          <a:bodyPr rot="0" spcFirstLastPara="0" vertOverflow="overflow" horzOverflow="overflow" vert="horz" wrap="square" lIns="91440" tIns="45720" rIns="91440" bIns="45720" numCol="3"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AEL-</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Amiedu</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Taitotalo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Axxell</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Utbildning</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Ab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Careeria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Espoon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seudun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Etelä-Karjalan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koulutuskuntayhtymä</a:t>
            </a:r>
            <a:r>
              <a:rPr kumimoji="0" lang="en-US" sz="1200" b="0" i="0" u="none" strike="noStrike" kern="1200" cap="none" spc="0" normalizeH="0" baseline="0" noProof="0">
                <a:ln>
                  <a:noFill/>
                </a:ln>
                <a:solidFill>
                  <a:schemeClr val="tx1"/>
                </a:solidFill>
                <a:effectLst/>
                <a:uLnTx/>
                <a:uFillTx/>
                <a:latin typeface="Arial"/>
                <a:ea typeface="+mn-ea"/>
                <a:cs typeface="Arial"/>
              </a:rPr>
              <a:t> / </a:t>
            </a:r>
            <a:r>
              <a:rPr kumimoji="0" lang="en-US" sz="1200" b="0" i="0" u="none" strike="noStrike" kern="1200" cap="none" spc="0" normalizeH="0" baseline="0" noProof="0" err="1">
                <a:ln>
                  <a:noFill/>
                </a:ln>
                <a:solidFill>
                  <a:schemeClr val="tx1"/>
                </a:solidFill>
                <a:effectLst/>
                <a:uLnTx/>
                <a:uFillTx/>
                <a:latin typeface="Arial"/>
                <a:ea typeface="+mn-ea"/>
                <a:cs typeface="Arial"/>
              </a:rPr>
              <a:t>Saimaan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ammattiopisto</a:t>
            </a:r>
            <a:r>
              <a:rPr kumimoji="0" lang="en-US" sz="1200" b="0" i="0" u="none" strike="noStrike" kern="1200" cap="none" spc="0" normalizeH="0" baseline="0" noProof="0">
                <a:ln>
                  <a:noFill/>
                </a:ln>
                <a:solidFill>
                  <a:schemeClr val="tx1"/>
                </a:solidFill>
                <a:effectLst/>
                <a:uLnTx/>
                <a:uFillTx/>
                <a:latin typeface="Arial"/>
                <a:ea typeface="+mn-ea"/>
                <a:cs typeface="Arial"/>
              </a:rPr>
              <a:t> Sampo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Etelä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-Savon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Esedu</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Haapaveden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Opiston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kannatusyhdistys</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ry</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Haapaveden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Opisto</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Työpakettivastuu</a:t>
            </a:r>
            <a:r>
              <a:rPr kumimoji="0" lang="en-US" sz="1200" b="0" i="0" u="none" strike="noStrike" kern="1200" cap="none" spc="0" normalizeH="0" baseline="0" noProof="0">
                <a:ln>
                  <a:noFill/>
                </a:ln>
                <a:solidFill>
                  <a:schemeClr val="tx1"/>
                </a:solidFill>
                <a:effectLst/>
                <a:uLnTx/>
                <a:uFillTx/>
                <a:latin typeface="Arial"/>
                <a:ea typeface="+mn-ea"/>
                <a:cs typeface="Arial"/>
              </a:rPr>
              <a:t> R)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a:ea typeface="+mn-ea"/>
                <a:cs typeface="Arial"/>
              </a:rPr>
              <a:t>Helsingin </a:t>
            </a:r>
            <a:r>
              <a:rPr kumimoji="0" lang="en-US" sz="1200" b="0" i="0" u="none" strike="noStrike" kern="1200" cap="none" spc="0" normalizeH="0" baseline="0" noProof="0" err="1">
                <a:ln>
                  <a:noFill/>
                </a:ln>
                <a:solidFill>
                  <a:schemeClr val="tx1"/>
                </a:solidFill>
                <a:effectLst/>
                <a:uLnTx/>
                <a:uFillTx/>
                <a:latin typeface="Arial"/>
                <a:ea typeface="+mn-ea"/>
                <a:cs typeface="Arial"/>
              </a:rPr>
              <a:t>kaupunki</a:t>
            </a:r>
            <a:r>
              <a:rPr kumimoji="0" lang="en-US" sz="1200" b="0" i="0" u="none" strike="noStrike" kern="1200" cap="none" spc="0" normalizeH="0" baseline="0" noProof="0">
                <a:ln>
                  <a:noFill/>
                </a:ln>
                <a:solidFill>
                  <a:schemeClr val="tx1"/>
                </a:solidFill>
                <a:effectLst/>
                <a:uLnTx/>
                <a:uFillTx/>
                <a:latin typeface="Arial"/>
                <a:ea typeface="+mn-ea"/>
                <a:cs typeface="Arial"/>
              </a:rPr>
              <a:t> / </a:t>
            </a:r>
            <a:r>
              <a:rPr kumimoji="0" lang="en-US" sz="1200" b="0" i="0" u="none" strike="noStrike" kern="1200" cap="none" spc="0" normalizeH="0" baseline="0" noProof="0" err="1">
                <a:ln>
                  <a:noFill/>
                </a:ln>
                <a:solidFill>
                  <a:schemeClr val="tx1"/>
                </a:solidFill>
                <a:effectLst/>
                <a:uLnTx/>
                <a:uFillTx/>
                <a:latin typeface="Arial"/>
                <a:ea typeface="+mn-ea"/>
                <a:cs typeface="Arial"/>
              </a:rPr>
              <a:t>Stadin</a:t>
            </a:r>
            <a:r>
              <a:rPr kumimoji="0" lang="en-US" sz="1200" b="0" i="0" u="none" strike="noStrike" kern="1200" cap="none" spc="0" normalizeH="0" baseline="0" noProof="0">
                <a:ln>
                  <a:noFill/>
                </a:ln>
                <a:solidFill>
                  <a:schemeClr val="tx1"/>
                </a:solidFill>
                <a:effectLst/>
                <a:uLnTx/>
                <a:uFillTx/>
                <a:latin typeface="Arial"/>
                <a:ea typeface="+mn-ea"/>
                <a:cs typeface="Arial"/>
              </a:rPr>
              <a:t> AO (</a:t>
            </a:r>
            <a:r>
              <a:rPr kumimoji="0" lang="en-US" sz="1200" b="0" i="0" u="none" strike="noStrike" kern="1200" cap="none" spc="0" normalizeH="0" baseline="0" noProof="0" err="1">
                <a:ln>
                  <a:noFill/>
                </a:ln>
                <a:solidFill>
                  <a:schemeClr val="tx1"/>
                </a:solidFill>
                <a:effectLst/>
                <a:uLnTx/>
                <a:uFillTx/>
                <a:latin typeface="Arial"/>
                <a:ea typeface="+mn-ea"/>
                <a:cs typeface="Arial"/>
              </a:rPr>
              <a:t>Työpakettivastuu</a:t>
            </a:r>
            <a:r>
              <a:rPr kumimoji="0" lang="en-US" sz="1200" b="0" i="0" u="none" strike="noStrike" kern="1200" cap="none" spc="0" normalizeH="0" baseline="0" noProof="0">
                <a:ln>
                  <a:noFill/>
                </a:ln>
                <a:solidFill>
                  <a:schemeClr val="tx1"/>
                </a:solidFill>
                <a:effectLst/>
                <a:uLnTx/>
                <a:uFillTx/>
                <a:latin typeface="Arial"/>
                <a:ea typeface="+mn-ea"/>
                <a:cs typeface="Arial"/>
              </a:rPr>
              <a:t> I)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Helsingin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maalariammattikoulu</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Helsinki Business College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Hyria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Hämeen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ammatti-instituutti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Itä-Karjalan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Kansanopistoseura</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r.y</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Itä-Karjalan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Kansanopisto</a:t>
            </a:r>
            <a:r>
              <a:rPr kumimoji="0" lang="en-US" sz="1200" b="0" i="0" u="none" strike="noStrike" kern="1200" cap="none" spc="0" normalizeH="0" baseline="0" noProof="0">
                <a:ln>
                  <a:noFill/>
                </a:ln>
                <a:solidFill>
                  <a:schemeClr val="tx1"/>
                </a:solidFill>
                <a:effectLst/>
                <a:uLnTx/>
                <a:uFillTx/>
                <a:latin typeface="Arial"/>
                <a:ea typeface="+mn-ea"/>
                <a:cs typeface="Arial"/>
              </a:rPr>
              <a:t>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Itä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-Savon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Samiedu</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Jokilaaksojen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koulutuskuntayhtymä</a:t>
            </a:r>
            <a:r>
              <a:rPr kumimoji="0" lang="en-US" sz="1200" b="0" i="0" u="none" strike="noStrike" kern="1200" cap="none" spc="0" normalizeH="0" baseline="0" noProof="0">
                <a:ln>
                  <a:noFill/>
                </a:ln>
                <a:solidFill>
                  <a:schemeClr val="tx1"/>
                </a:solidFill>
                <a:effectLst/>
                <a:uLnTx/>
                <a:uFillTx/>
                <a:latin typeface="Arial"/>
                <a:ea typeface="+mn-ea"/>
                <a:cs typeface="Arial"/>
              </a:rPr>
              <a:t> JEDU (</a:t>
            </a:r>
            <a:r>
              <a:rPr kumimoji="0" lang="en-US" sz="1200" b="0" i="0" u="none" strike="noStrike" kern="1200" cap="none" spc="0" normalizeH="0" baseline="0" noProof="0" err="1">
                <a:ln>
                  <a:noFill/>
                </a:ln>
                <a:solidFill>
                  <a:schemeClr val="tx1"/>
                </a:solidFill>
                <a:effectLst/>
                <a:uLnTx/>
                <a:uFillTx/>
                <a:latin typeface="Arial"/>
                <a:ea typeface="+mn-ea"/>
                <a:cs typeface="Arial"/>
              </a:rPr>
              <a:t>Työpakettivastuu</a:t>
            </a:r>
            <a:r>
              <a:rPr kumimoji="0" lang="en-US" sz="1200" b="0" i="0" u="none" strike="noStrike" kern="1200" cap="none" spc="0" normalizeH="0" baseline="0" noProof="0">
                <a:ln>
                  <a:noFill/>
                </a:ln>
                <a:solidFill>
                  <a:schemeClr val="tx1"/>
                </a:solidFill>
                <a:effectLst/>
                <a:uLnTx/>
                <a:uFillTx/>
                <a:latin typeface="Arial"/>
                <a:ea typeface="+mn-ea"/>
                <a:cs typeface="Arial"/>
              </a:rPr>
              <a:t> E)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Jyväskylän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koulutuskuntayhtymä</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Työpakettivastuu</a:t>
            </a:r>
            <a:r>
              <a:rPr kumimoji="0" lang="en-US" sz="1200" b="0" i="0" u="none" strike="noStrike" kern="1200" cap="none" spc="0" normalizeH="0" baseline="0" noProof="0">
                <a:ln>
                  <a:noFill/>
                </a:ln>
                <a:solidFill>
                  <a:schemeClr val="tx1"/>
                </a:solidFill>
                <a:effectLst/>
                <a:uLnTx/>
                <a:uFillTx/>
                <a:latin typeface="Arial"/>
                <a:ea typeface="+mn-ea"/>
                <a:cs typeface="Arial"/>
              </a:rPr>
              <a:t> V)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Jyväskylän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kristillisen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säätiö</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sr</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Jyväskylän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kristillinen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(JKO)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Jyväskylän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Talouskouluyhdistys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ry. /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Jyväskylän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palvelualan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Kajaanin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kaupungin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koulutusliikelaitos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Kalajoen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kristillinen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Kanneljärven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Kelloseppäkoulu</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Kemi-</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Tornionlaakson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Lappia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Keski-Pohjanmaan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Keski-Uudenmaan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Koordinaatio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Kirkkopalvelut</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ry</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 STEP-</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Kiteen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evankelisen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kansanopiston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kannatusyhdistys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ry</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Kiteen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Evankelinen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Kansanopisto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Kolmen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kampuksen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urheiluopisto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Kotkan-Haminan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seudun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Ekami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Koulutuskeskus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Salpaus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Brahe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OSAO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Tavastia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Tavastia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Kouvolan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LIVE-</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säätiö</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/LIVE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Lounais-Hämeen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Lounais-Suomen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Novida -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ja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lukio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Luksia</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Länsi-Uudenmaan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koulutuskuntayhtymä</a:t>
            </a:r>
            <a:r>
              <a:rPr kumimoji="0" lang="en-US" sz="1200" b="0" i="0" u="none" strike="noStrike" kern="1200" cap="none" spc="0" normalizeH="0" baseline="0" noProof="0">
                <a:ln>
                  <a:noFill/>
                </a:ln>
                <a:solidFill>
                  <a:schemeClr val="tx1"/>
                </a:solidFill>
                <a:effectLst/>
                <a:uLnTx/>
                <a:uFillTx/>
                <a:latin typeface="Arial"/>
                <a:ea typeface="+mn-ea"/>
                <a:cs typeface="Arial"/>
              </a:rPr>
              <a:t>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Länsirannikon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WinNova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Oulun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palvelualan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Peimarin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Livia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Perho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Liiketalousopisto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Peräpohjolan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kansanopiston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kannatusyhdistys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ry</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Peräpohjolan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Pohjois-Karjalan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/Riveria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Pohjois-Satakunnan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kansanopiston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kannatusyhdistys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ry</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Kankaanpään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Pohjois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-Savon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Raahen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Porvari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ja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Kauppakoulurahasto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sr</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Raision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seudun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Raudaskylän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kristillinen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Rovalan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Setlementti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ry</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Rovala-Opisto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Rovaniemen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REDU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Salon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seudun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Sasky</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Satakunnan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Sataedu</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Savon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Savon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Seinäjoen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Suomen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Diakoniaopisto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 SDO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Suomen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Urheiluopiston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Kannatusosakeyhtiö</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Suomen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ympäristöopisto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SYKLI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Suomen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Yrittäjäopisto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Oy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Svenska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Framtidsskolan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Helsingforsregionen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Ab/</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Prakticum</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a:ea typeface="+mn-ea"/>
                <a:cs typeface="Arial"/>
              </a:rPr>
              <a:t>Svenska </a:t>
            </a:r>
            <a:r>
              <a:rPr kumimoji="0" lang="en-US" sz="1200" b="0" i="0" u="none" strike="noStrike" kern="1200" cap="none" spc="0" normalizeH="0" baseline="0" noProof="0" err="1">
                <a:ln>
                  <a:noFill/>
                </a:ln>
                <a:solidFill>
                  <a:schemeClr val="tx1"/>
                </a:solidFill>
                <a:effectLst/>
                <a:uLnTx/>
                <a:uFillTx/>
                <a:latin typeface="Arial"/>
                <a:ea typeface="+mn-ea"/>
                <a:cs typeface="Arial"/>
              </a:rPr>
              <a:t>Österbottens</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förbund</a:t>
            </a:r>
            <a:r>
              <a:rPr kumimoji="0" lang="en-US" sz="1200" b="0" i="0" u="none" strike="noStrike" kern="1200" cap="none" spc="0" normalizeH="0" baseline="0" noProof="0">
                <a:ln>
                  <a:noFill/>
                </a:ln>
                <a:solidFill>
                  <a:schemeClr val="tx1"/>
                </a:solidFill>
                <a:effectLst/>
                <a:uLnTx/>
                <a:uFillTx/>
                <a:latin typeface="Arial"/>
                <a:ea typeface="+mn-ea"/>
                <a:cs typeface="Arial"/>
              </a:rPr>
              <a:t> för </a:t>
            </a:r>
            <a:r>
              <a:rPr kumimoji="0" lang="en-US" sz="1200" b="0" i="0" u="none" strike="noStrike" kern="1200" cap="none" spc="0" normalizeH="0" baseline="0" noProof="0" err="1">
                <a:ln>
                  <a:noFill/>
                </a:ln>
                <a:solidFill>
                  <a:schemeClr val="tx1"/>
                </a:solidFill>
                <a:effectLst/>
                <a:uLnTx/>
                <a:uFillTx/>
                <a:latin typeface="Arial"/>
                <a:ea typeface="+mn-ea"/>
                <a:cs typeface="Arial"/>
              </a:rPr>
              <a:t>Utbildning</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och</a:t>
            </a:r>
            <a:r>
              <a:rPr kumimoji="0" lang="en-US" sz="1200" b="0" i="0" u="none" strike="noStrike" kern="1200" cap="none" spc="0" normalizeH="0" baseline="0" noProof="0">
                <a:ln>
                  <a:noFill/>
                </a:ln>
                <a:solidFill>
                  <a:schemeClr val="tx1"/>
                </a:solidFill>
                <a:effectLst/>
                <a:uLnTx/>
                <a:uFillTx/>
                <a:latin typeface="Arial"/>
                <a:ea typeface="+mn-ea"/>
                <a:cs typeface="Arial"/>
              </a:rPr>
              <a:t> Kultur/</a:t>
            </a:r>
            <a:r>
              <a:rPr kumimoji="0" lang="en-US" sz="1200" b="0" i="0" u="none" strike="noStrike" kern="1200" cap="none" spc="0" normalizeH="0" baseline="0" noProof="0" err="1">
                <a:ln>
                  <a:noFill/>
                </a:ln>
                <a:solidFill>
                  <a:schemeClr val="tx1"/>
                </a:solidFill>
                <a:effectLst/>
                <a:uLnTx/>
                <a:uFillTx/>
                <a:latin typeface="Arial"/>
                <a:ea typeface="+mn-ea"/>
                <a:cs typeface="Arial"/>
              </a:rPr>
              <a:t>Yrkesakademin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i</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Österbotten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Koordinaatio</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ruotsinkielinen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verkosto</a:t>
            </a:r>
            <a:r>
              <a:rPr kumimoji="0" lang="en-US" sz="1200" b="0" i="0" u="none" strike="noStrike" kern="1200" cap="none" spc="0" normalizeH="0" baseline="0" noProof="0">
                <a:ln>
                  <a:noFill/>
                </a:ln>
                <a:solidFill>
                  <a:schemeClr val="tx1"/>
                </a:solidFill>
                <a:effectLst/>
                <a:uLnTx/>
                <a:uFillTx/>
                <a:latin typeface="Arial"/>
                <a:ea typeface="+mn-ea"/>
                <a:cs typeface="Arial"/>
              </a:rPr>
              <a:t> FRIS, Å)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Tampereen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Aikuiskoulutussäätiö</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sr</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Tampereen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Aikuiskoulutuskeskus</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TAKK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Tampereen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kaupunki</a:t>
            </a:r>
            <a:r>
              <a:rPr kumimoji="0" lang="en-US" sz="1200" b="0" i="0" u="none" strike="noStrike" kern="1200" cap="none" spc="0" normalizeH="0" baseline="0" noProof="0">
                <a:ln>
                  <a:noFill/>
                </a:ln>
                <a:solidFill>
                  <a:schemeClr val="tx1"/>
                </a:solidFill>
                <a:effectLst/>
                <a:uLnTx/>
                <a:uFillTx/>
                <a:latin typeface="Arial"/>
                <a:ea typeface="+mn-ea"/>
                <a:cs typeface="Arial"/>
              </a:rPr>
              <a:t>/</a:t>
            </a:r>
            <a:r>
              <a:rPr kumimoji="0" lang="en-US" sz="1200" b="0" i="0" u="none" strike="noStrike" kern="1200" cap="none" spc="0" normalizeH="0" baseline="0" noProof="0" err="1">
                <a:ln>
                  <a:noFill/>
                </a:ln>
                <a:solidFill>
                  <a:schemeClr val="tx1"/>
                </a:solidFill>
                <a:effectLst/>
                <a:uLnTx/>
                <a:uFillTx/>
                <a:latin typeface="Arial"/>
                <a:ea typeface="+mn-ea"/>
                <a:cs typeface="Arial"/>
              </a:rPr>
              <a:t>Tampereen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seudun</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ammattiopisto</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Tredu</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Työpakettivastuu</a:t>
            </a:r>
            <a:r>
              <a:rPr kumimoji="0" lang="en-US" sz="1200" b="0" i="0" u="none" strike="noStrike" kern="1200" cap="none" spc="0" normalizeH="0" baseline="0" noProof="0">
                <a:ln>
                  <a:noFill/>
                </a:ln>
                <a:solidFill>
                  <a:schemeClr val="tx1"/>
                </a:solidFill>
                <a:effectLst/>
                <a:uLnTx/>
                <a:uFillTx/>
                <a:latin typeface="Arial"/>
                <a:ea typeface="+mn-ea"/>
                <a:cs typeface="Arial"/>
              </a:rPr>
              <a:t> R)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Turun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aikuiskoulutussäätiö</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sr</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/Turun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akk</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Turun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kaupunki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a:ea typeface="+mn-ea"/>
                <a:cs typeface="Arial"/>
              </a:rPr>
              <a:t>Työtehoseura</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ry</a:t>
            </a:r>
            <a:r>
              <a:rPr kumimoji="0" lang="en-US" sz="1200" b="0" i="0" u="none" strike="noStrike" kern="1200" cap="none" spc="0" normalizeH="0" baseline="0" noProof="0">
                <a:ln>
                  <a:noFill/>
                </a:ln>
                <a:solidFill>
                  <a:schemeClr val="tx1"/>
                </a:solidFill>
                <a:effectLst/>
                <a:uLnTx/>
                <a:uFillTx/>
                <a:latin typeface="Arial"/>
                <a:ea typeface="+mn-ea"/>
                <a:cs typeface="Arial"/>
              </a:rPr>
              <a:t> (</a:t>
            </a:r>
            <a:r>
              <a:rPr kumimoji="0" lang="en-US" sz="1200" b="0" i="0" u="none" strike="noStrike" kern="1200" cap="none" spc="0" normalizeH="0" baseline="0" noProof="0" err="1">
                <a:ln>
                  <a:noFill/>
                </a:ln>
                <a:solidFill>
                  <a:schemeClr val="tx1"/>
                </a:solidFill>
                <a:effectLst/>
                <a:uLnTx/>
                <a:uFillTx/>
                <a:latin typeface="Arial"/>
                <a:ea typeface="+mn-ea"/>
                <a:cs typeface="Arial"/>
              </a:rPr>
              <a:t>Työpakettivastuu</a:t>
            </a:r>
            <a:r>
              <a:rPr kumimoji="0" lang="en-US" sz="1200" b="0" i="0" u="none" strike="noStrike" kern="1200" cap="none" spc="0" normalizeH="0" baseline="0" noProof="0">
                <a:ln>
                  <a:noFill/>
                </a:ln>
                <a:solidFill>
                  <a:schemeClr val="tx1"/>
                </a:solidFill>
                <a:effectLst/>
                <a:uLnTx/>
                <a:uFillTx/>
                <a:latin typeface="Arial"/>
                <a:ea typeface="+mn-ea"/>
                <a:cs typeface="Arial"/>
              </a:rPr>
              <a:t> K) </a:t>
            </a:r>
            <a:endParaRPr kumimoji="0" lang="en-US"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Vaasan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kaupunki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Vamia</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Valkeakosken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seudun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Valkeakosken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Vantaan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kaupunki</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Vantaan</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ammattiopisto</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Ylä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-Savon </a:t>
            </a:r>
            <a:r>
              <a:rPr kumimoji="0" lang="en-US" sz="1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koulutuskuntayhtymä</a:t>
            </a: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5377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9D4553-1708-DCC7-638F-84B973C78103}"/>
              </a:ext>
            </a:extLst>
          </p:cNvPr>
          <p:cNvSpPr>
            <a:spLocks noGrp="1"/>
          </p:cNvSpPr>
          <p:nvPr>
            <p:ph type="title"/>
          </p:nvPr>
        </p:nvSpPr>
        <p:spPr>
          <a:xfrm>
            <a:off x="711200" y="212725"/>
            <a:ext cx="10515600" cy="1325563"/>
          </a:xfrm>
        </p:spPr>
        <p:txBody>
          <a:bodyPr/>
          <a:lstStyle/>
          <a:p>
            <a:r>
              <a:rPr lang="fi-FI"/>
              <a:t>1. Johdanto</a:t>
            </a:r>
          </a:p>
        </p:txBody>
      </p:sp>
      <p:sp>
        <p:nvSpPr>
          <p:cNvPr id="3" name="Sisällön paikkamerkki 2">
            <a:extLst>
              <a:ext uri="{FF2B5EF4-FFF2-40B4-BE49-F238E27FC236}">
                <a16:creationId xmlns:a16="http://schemas.microsoft.com/office/drawing/2014/main" id="{920376CD-3C57-B40B-0999-991033DD2D5E}"/>
              </a:ext>
            </a:extLst>
          </p:cNvPr>
          <p:cNvSpPr>
            <a:spLocks noGrp="1"/>
          </p:cNvSpPr>
          <p:nvPr>
            <p:ph idx="1"/>
          </p:nvPr>
        </p:nvSpPr>
        <p:spPr>
          <a:xfrm>
            <a:off x="711200" y="1690688"/>
            <a:ext cx="10642600" cy="4486275"/>
          </a:xfrm>
        </p:spPr>
        <p:txBody>
          <a:bodyPr vert="horz" lIns="91440" tIns="45720" rIns="91440" bIns="45720" rtlCol="0" anchor="t">
            <a:normAutofit fontScale="92500"/>
          </a:bodyPr>
          <a:lstStyle/>
          <a:p>
            <a:pPr marL="0" indent="0">
              <a:buNone/>
            </a:pPr>
            <a:r>
              <a:rPr lang="fi-FI" sz="2300">
                <a:ea typeface="Calibri"/>
                <a:cs typeface="Calibri"/>
              </a:rPr>
              <a:t>Päävastuu erilaisista lupa-asioista on  viranomaisilla kuten Migrillä ja Kelalla. Oppilaitosten on kuitenkin tärkeä olla perillä opiskeluun vaikuttavista lupa-asioista. Tämä on tärkeää, jotta</a:t>
            </a:r>
            <a:endParaRPr lang="en-US" sz="2300"/>
          </a:p>
          <a:p>
            <a:r>
              <a:rPr lang="fi-FI" sz="2300">
                <a:ea typeface="Calibri"/>
                <a:cs typeface="Calibri"/>
              </a:rPr>
              <a:t>rekrytointi – ja hakuvaihe onnistuvat ja  oikeat opiskelijat päätyvät oppilaitoksen opiskelijoiksi. </a:t>
            </a:r>
          </a:p>
          <a:p>
            <a:r>
              <a:rPr lang="fi-FI" sz="2300">
                <a:ea typeface="Calibri"/>
                <a:cs typeface="Calibri"/>
              </a:rPr>
              <a:t>oppilaitos voi tukea kansainvälisiä opiskelijoita niin, että opinnot etenevät </a:t>
            </a:r>
            <a:r>
              <a:rPr lang="fi-FI" sz="2300" err="1">
                <a:ea typeface="Calibri"/>
                <a:cs typeface="Calibri"/>
              </a:rPr>
              <a:t>HOKSin</a:t>
            </a:r>
            <a:r>
              <a:rPr lang="fi-FI" sz="2300">
                <a:ea typeface="Calibri"/>
                <a:cs typeface="Calibri"/>
              </a:rPr>
              <a:t> mukaisesti.</a:t>
            </a:r>
          </a:p>
          <a:p>
            <a:r>
              <a:rPr lang="fi-FI" sz="2300">
                <a:ea typeface="Calibri"/>
                <a:cs typeface="Calibri"/>
              </a:rPr>
              <a:t>oppilaitos ymmärtää oman roolinsa ja vastuunsa ja pystyy tarvittaessa myös viestimään sen julkisessa keskustelussa. </a:t>
            </a:r>
          </a:p>
          <a:p>
            <a:pPr marL="0" indent="0">
              <a:buNone/>
            </a:pPr>
            <a:r>
              <a:rPr lang="fi-FI" sz="2300">
                <a:ea typeface="Calibri"/>
                <a:cs typeface="Calibri"/>
              </a:rPr>
              <a:t>Tähän pakettiin on koottu tärkeimmät linkit viranomaislähteisiin. Tärkeimmät viranomaiset ovat Migri, OPH/OKM, Kela ja DVV. Koulutuksen järjestäjä vastaa </a:t>
            </a:r>
            <a:r>
              <a:rPr lang="fi-FI" sz="2300" err="1">
                <a:ea typeface="Calibri"/>
                <a:cs typeface="Calibri"/>
              </a:rPr>
              <a:t>HOKSin</a:t>
            </a:r>
            <a:r>
              <a:rPr lang="fi-FI" sz="2300">
                <a:ea typeface="Calibri"/>
                <a:cs typeface="Calibri"/>
              </a:rPr>
              <a:t> laatimisesta ja opiskelujen etenemisen seurannasta.</a:t>
            </a:r>
          </a:p>
          <a:p>
            <a:pPr marL="0" indent="0">
              <a:buNone/>
            </a:pPr>
            <a:r>
              <a:rPr lang="fi-FI" sz="2300">
                <a:ea typeface="Calibri"/>
                <a:cs typeface="Calibri"/>
              </a:rPr>
              <a:t>Tätä koulutuspakettia voi muokata oman oppilaitoksen tarpeisiin. Tarkoituksena on antaa yleiskuva, yksityiskohdat tarkentuvat jokaisessa oppilaitoksessa. </a:t>
            </a:r>
            <a:endParaRPr lang="fi-FI" sz="2300"/>
          </a:p>
          <a:p>
            <a:pPr marL="0" indent="0">
              <a:buNone/>
            </a:pPr>
            <a:endParaRPr lang="fi-FI" sz="2300">
              <a:ea typeface="Calibri" panose="020F0502020204030204"/>
              <a:cs typeface="Calibri" panose="020F0502020204030204"/>
            </a:endParaRPr>
          </a:p>
          <a:p>
            <a:pPr marL="0" indent="0">
              <a:buNone/>
            </a:pPr>
            <a:endParaRPr lang="fi-FI">
              <a:ea typeface="Calibri" panose="020F0502020204030204"/>
              <a:cs typeface="Calibri" panose="020F0502020204030204"/>
            </a:endParaRPr>
          </a:p>
          <a:p>
            <a:pPr marL="0" indent="0">
              <a:buNone/>
            </a:pPr>
            <a:endParaRPr lang="fi-FI">
              <a:ea typeface="Calibri" panose="020F0502020204030204"/>
              <a:cs typeface="Calibri" panose="020F0502020204030204"/>
            </a:endParaRPr>
          </a:p>
          <a:p>
            <a:endParaRPr lang="fi-FI">
              <a:ea typeface="Calibri" panose="020F0502020204030204"/>
              <a:cs typeface="Calibri" panose="020F0502020204030204"/>
            </a:endParaRPr>
          </a:p>
          <a:p>
            <a:endParaRPr lang="fi-FI">
              <a:ea typeface="Calibri" panose="020F0502020204030204"/>
              <a:cs typeface="Calibri" panose="020F0502020204030204"/>
            </a:endParaRPr>
          </a:p>
        </p:txBody>
      </p:sp>
    </p:spTree>
    <p:extLst>
      <p:ext uri="{BB962C8B-B14F-4D97-AF65-F5344CB8AC3E}">
        <p14:creationId xmlns:p14="http://schemas.microsoft.com/office/powerpoint/2010/main" val="188458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D74F73-7575-74F2-AE19-8CE935C513DE}"/>
              </a:ext>
            </a:extLst>
          </p:cNvPr>
          <p:cNvSpPr>
            <a:spLocks noGrp="1"/>
          </p:cNvSpPr>
          <p:nvPr>
            <p:ph type="title"/>
          </p:nvPr>
        </p:nvSpPr>
        <p:spPr>
          <a:xfrm>
            <a:off x="584199" y="0"/>
            <a:ext cx="10258329" cy="1325563"/>
          </a:xfrm>
        </p:spPr>
        <p:txBody>
          <a:bodyPr>
            <a:normAutofit/>
          </a:bodyPr>
          <a:lstStyle/>
          <a:p>
            <a:r>
              <a:rPr lang="fi-FI" sz="4000"/>
              <a:t>2a. Opiskelijaksi Suomeen - ei EU-kansalainen</a:t>
            </a:r>
          </a:p>
        </p:txBody>
      </p:sp>
      <p:sp>
        <p:nvSpPr>
          <p:cNvPr id="3" name="Sisällön paikkamerkki 2">
            <a:extLst>
              <a:ext uri="{FF2B5EF4-FFF2-40B4-BE49-F238E27FC236}">
                <a16:creationId xmlns:a16="http://schemas.microsoft.com/office/drawing/2014/main" id="{8F5DCD50-3B31-0EB4-7E5D-F93E9D1CBB76}"/>
              </a:ext>
            </a:extLst>
          </p:cNvPr>
          <p:cNvSpPr>
            <a:spLocks noGrp="1"/>
          </p:cNvSpPr>
          <p:nvPr>
            <p:ph idx="1"/>
          </p:nvPr>
        </p:nvSpPr>
        <p:spPr>
          <a:xfrm>
            <a:off x="685800" y="1226127"/>
            <a:ext cx="9035858" cy="5631873"/>
          </a:xfrm>
        </p:spPr>
        <p:txBody>
          <a:bodyPr>
            <a:normAutofit fontScale="62500" lnSpcReduction="20000"/>
          </a:bodyPr>
          <a:lstStyle/>
          <a:p>
            <a:r>
              <a:rPr lang="fi-FI" sz="3400"/>
              <a:t>Opiskelijaksi (yli 90 pv) hakeutuva ei EU-kansalainen hakee opiskelijan oleskelulupaa</a:t>
            </a:r>
            <a:r>
              <a:rPr lang="fi-FI" sz="3400" b="1"/>
              <a:t>, jos hänet on hyväksytty opiskelijaksi suomalaiseen oppilaitokseen ja hän on muuttamassa Suomeen opiskelemaan.</a:t>
            </a:r>
          </a:p>
          <a:p>
            <a:r>
              <a:rPr lang="fi-FI" sz="3400"/>
              <a:t>Oleskelulupaa varten tarvitaan sairausvakuutus. </a:t>
            </a:r>
          </a:p>
          <a:p>
            <a:r>
              <a:rPr lang="fi-FI" sz="3400"/>
              <a:t>Opiskelijan oleskelulupaa haetaan, jos opinnot johtavat tutkintoon tai ammattiin tai henkilö on tulossa vaihto-opiskelijaksi.</a:t>
            </a:r>
          </a:p>
          <a:p>
            <a:r>
              <a:rPr lang="fi-FI" sz="3400"/>
              <a:t>Samalla voi hakea 100 päivän D-viisumia, jolla saa/pitää saapua Suomeen heti (2 viikon sisällä), kun oleskelulupahakemuksesta on tehty myönteinen päätös. </a:t>
            </a:r>
          </a:p>
          <a:p>
            <a:r>
              <a:rPr lang="fi-FI" sz="3400"/>
              <a:t>Jos opinnot eivät vaadi Suomessa oleskelua, vaan ne suoritetaan pääosin etänä verkossa, ei voi saada opiskelijan oleskelulupaa. </a:t>
            </a:r>
          </a:p>
          <a:p>
            <a:r>
              <a:rPr lang="fi-FI" sz="3400"/>
              <a:t>Jos opiskelija jatkaa oleskelua Suomessa, mutta oleskeluluvan voimassaolo on päättymässä, hän hakee jatkolupaa. Jatkolupa myönnetään enintään neljäksi vuodeksi. Myöhemmin voi hakea pysyvää oleskelulupaa, jos edellytykset täyttävät. </a:t>
            </a:r>
          </a:p>
          <a:p>
            <a:pPr marL="0" indent="0">
              <a:buNone/>
            </a:pPr>
            <a:r>
              <a:rPr lang="fi-FI" sz="3400" b="1"/>
              <a:t>Opiskelijalla pitää olla riittävästi rahaa Suomessa asumiseen koko oleskeluluvan voimassaolon ajan (yli vuosi 9600€ tai alle vuoden opinnoissa vähintään 800€/kk).</a:t>
            </a:r>
            <a:r>
              <a:rPr lang="fi-FI" sz="3600">
                <a:ea typeface="Calibri" panose="020F0502020204030204"/>
                <a:cs typeface="Calibri" panose="020F0502020204030204"/>
              </a:rPr>
              <a:t> </a:t>
            </a:r>
          </a:p>
          <a:p>
            <a:pPr marL="0" indent="0">
              <a:buNone/>
            </a:pPr>
            <a:r>
              <a:rPr lang="fi-FI" sz="2200">
                <a:ea typeface="Calibri" panose="020F0502020204030204"/>
                <a:cs typeface="Calibri" panose="020F0502020204030204"/>
                <a:hlinkClick r:id="rId3"/>
              </a:rPr>
              <a:t>Oleskelulupatyypit | Maahanmuuttovirasto</a:t>
            </a:r>
            <a:endParaRPr lang="fi-FI" sz="2200">
              <a:ea typeface="Calibri" panose="020F0502020204030204"/>
              <a:cs typeface="Calibri" panose="020F0502020204030204"/>
            </a:endParaRPr>
          </a:p>
          <a:p>
            <a:pPr marL="0" indent="0">
              <a:buNone/>
            </a:pPr>
            <a:r>
              <a:rPr lang="fi-FI" sz="2200">
                <a:hlinkClick r:id="rId4"/>
              </a:rPr>
              <a:t>Opiskelijan opas | Maahanmuuttovirasto</a:t>
            </a:r>
            <a:endParaRPr lang="fi-FI" sz="2200" b="1"/>
          </a:p>
          <a:p>
            <a:pPr marL="0" indent="0">
              <a:buNone/>
            </a:pPr>
            <a:endParaRPr lang="fi-FI" sz="2200"/>
          </a:p>
          <a:p>
            <a:pPr marL="0" indent="0">
              <a:buNone/>
            </a:pPr>
            <a:endParaRPr lang="fi-FI" sz="2300"/>
          </a:p>
          <a:p>
            <a:pPr marL="0" indent="0">
              <a:buNone/>
            </a:pPr>
            <a:endParaRPr lang="fi-FI" sz="1700"/>
          </a:p>
          <a:p>
            <a:pPr marL="0" indent="0">
              <a:buNone/>
            </a:pPr>
            <a:endParaRPr lang="fi-FI" sz="1700"/>
          </a:p>
          <a:p>
            <a:pPr marL="0" indent="0">
              <a:buNone/>
            </a:pPr>
            <a:endParaRPr lang="fi-FI" sz="1700"/>
          </a:p>
          <a:p>
            <a:pPr marL="0" indent="0">
              <a:buNone/>
            </a:pPr>
            <a:endParaRPr lang="fi-FI" sz="1700"/>
          </a:p>
          <a:p>
            <a:pPr marL="0" indent="0">
              <a:buNone/>
            </a:pPr>
            <a:endParaRPr lang="fi-FI" sz="1700"/>
          </a:p>
          <a:p>
            <a:endParaRPr lang="fi-FI"/>
          </a:p>
          <a:p>
            <a:endParaRPr lang="fi-FI"/>
          </a:p>
        </p:txBody>
      </p:sp>
      <p:sp>
        <p:nvSpPr>
          <p:cNvPr id="7" name="Tekstiruutu 6">
            <a:extLst>
              <a:ext uri="{FF2B5EF4-FFF2-40B4-BE49-F238E27FC236}">
                <a16:creationId xmlns:a16="http://schemas.microsoft.com/office/drawing/2014/main" id="{A3E31C7E-B1DB-D172-8833-DFBBADA45276}"/>
              </a:ext>
            </a:extLst>
          </p:cNvPr>
          <p:cNvSpPr txBox="1"/>
          <p:nvPr/>
        </p:nvSpPr>
        <p:spPr>
          <a:xfrm>
            <a:off x="9889065" y="1295201"/>
            <a:ext cx="2074333" cy="1733808"/>
          </a:xfrm>
          <a:prstGeom prst="rect">
            <a:avLst/>
          </a:prstGeom>
          <a:noFill/>
        </p:spPr>
        <p:txBody>
          <a:bodyPr wrap="square">
            <a:spAutoFit/>
          </a:bodyPr>
          <a:lstStyle/>
          <a:p>
            <a:pPr algn="l">
              <a:spcBef>
                <a:spcPts val="750"/>
              </a:spcBef>
              <a:spcAft>
                <a:spcPts val="750"/>
              </a:spcAft>
              <a:buNone/>
            </a:pPr>
            <a:r>
              <a:rPr lang="fi-FI" sz="2000" b="1" i="0">
                <a:solidFill>
                  <a:schemeClr val="accent1"/>
                </a:solidFill>
                <a:effectLst/>
                <a:ea typeface="Noto Sans" panose="020B0502040504020204" pitchFamily="34" charset="0"/>
                <a:cs typeface="Noto Sans" panose="020B0502040504020204" pitchFamily="34" charset="0"/>
              </a:rPr>
              <a:t>Oleskelulupa voi olla A- tai B-lupa. </a:t>
            </a:r>
          </a:p>
          <a:p>
            <a:pPr algn="l">
              <a:spcBef>
                <a:spcPts val="750"/>
              </a:spcBef>
              <a:spcAft>
                <a:spcPts val="750"/>
              </a:spcAft>
              <a:buNone/>
            </a:pPr>
            <a:r>
              <a:rPr lang="fi-FI" sz="2000" b="1">
                <a:solidFill>
                  <a:schemeClr val="accent1"/>
                </a:solidFill>
                <a:ea typeface="Noto Sans" panose="020B0502040504020204" pitchFamily="34" charset="0"/>
                <a:cs typeface="Noto Sans" panose="020B0502040504020204" pitchFamily="34" charset="0"/>
              </a:rPr>
              <a:t>A= korkeakoulu</a:t>
            </a:r>
          </a:p>
          <a:p>
            <a:pPr algn="l">
              <a:spcBef>
                <a:spcPts val="750"/>
              </a:spcBef>
              <a:spcAft>
                <a:spcPts val="750"/>
              </a:spcAft>
              <a:buNone/>
            </a:pPr>
            <a:r>
              <a:rPr lang="fi-FI" sz="2000" b="1" i="0">
                <a:solidFill>
                  <a:schemeClr val="accent1"/>
                </a:solidFill>
                <a:effectLst/>
                <a:ea typeface="Noto Sans" panose="020B0502040504020204" pitchFamily="34" charset="0"/>
                <a:cs typeface="Noto Sans" panose="020B0502040504020204" pitchFamily="34" charset="0"/>
              </a:rPr>
              <a:t>B= muut</a:t>
            </a:r>
          </a:p>
        </p:txBody>
      </p:sp>
      <p:sp>
        <p:nvSpPr>
          <p:cNvPr id="6" name="Tekstiruutu 5">
            <a:extLst>
              <a:ext uri="{FF2B5EF4-FFF2-40B4-BE49-F238E27FC236}">
                <a16:creationId xmlns:a16="http://schemas.microsoft.com/office/drawing/2014/main" id="{0B8626B8-749B-AA82-7325-E416F0CF3BFF}"/>
              </a:ext>
            </a:extLst>
          </p:cNvPr>
          <p:cNvSpPr txBox="1"/>
          <p:nvPr/>
        </p:nvSpPr>
        <p:spPr>
          <a:xfrm>
            <a:off x="9805360" y="3429000"/>
            <a:ext cx="2241742" cy="1477328"/>
          </a:xfrm>
          <a:prstGeom prst="rect">
            <a:avLst/>
          </a:prstGeom>
          <a:noFill/>
        </p:spPr>
        <p:txBody>
          <a:bodyPr wrap="square">
            <a:spAutoFit/>
          </a:bodyPr>
          <a:lstStyle/>
          <a:p>
            <a:r>
              <a:rPr lang="fi-FI" sz="1400"/>
              <a:t>Videoita opiskelijan oleskeluluvan saamiseen ja hakemiseen:</a:t>
            </a:r>
          </a:p>
          <a:p>
            <a:endParaRPr lang="fi-FI" sz="2000"/>
          </a:p>
          <a:p>
            <a:r>
              <a:rPr lang="fi-FI" sz="1400">
                <a:hlinkClick r:id="rId5"/>
              </a:rPr>
              <a:t>https://migri.fi/videot#students</a:t>
            </a:r>
            <a:endParaRPr lang="fi-FI" sz="1400"/>
          </a:p>
        </p:txBody>
      </p:sp>
    </p:spTree>
    <p:extLst>
      <p:ext uri="{BB962C8B-B14F-4D97-AF65-F5344CB8AC3E}">
        <p14:creationId xmlns:p14="http://schemas.microsoft.com/office/powerpoint/2010/main" val="16738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3C2F2C-339C-19D5-EBF5-2DADF929A1D7}"/>
              </a:ext>
            </a:extLst>
          </p:cNvPr>
          <p:cNvSpPr>
            <a:spLocks noGrp="1"/>
          </p:cNvSpPr>
          <p:nvPr>
            <p:ph type="title"/>
          </p:nvPr>
        </p:nvSpPr>
        <p:spPr>
          <a:xfrm>
            <a:off x="723900" y="71437"/>
            <a:ext cx="10541000" cy="1325563"/>
          </a:xfrm>
        </p:spPr>
        <p:txBody>
          <a:bodyPr>
            <a:normAutofit/>
          </a:bodyPr>
          <a:lstStyle/>
          <a:p>
            <a:r>
              <a:rPr lang="fi-FI" sz="4000"/>
              <a:t>2b. Opiskelijaksi Suomeen - EU-maan kansalainen ja ukrainalaiset</a:t>
            </a:r>
          </a:p>
        </p:txBody>
      </p:sp>
      <p:sp>
        <p:nvSpPr>
          <p:cNvPr id="3" name="Sisällön paikkamerkki 2">
            <a:extLst>
              <a:ext uri="{FF2B5EF4-FFF2-40B4-BE49-F238E27FC236}">
                <a16:creationId xmlns:a16="http://schemas.microsoft.com/office/drawing/2014/main" id="{4FE2D049-3BDF-00E7-AEA1-BFE2536324AD}"/>
              </a:ext>
            </a:extLst>
          </p:cNvPr>
          <p:cNvSpPr>
            <a:spLocks noGrp="1"/>
          </p:cNvSpPr>
          <p:nvPr>
            <p:ph idx="1"/>
          </p:nvPr>
        </p:nvSpPr>
        <p:spPr>
          <a:xfrm>
            <a:off x="865239" y="1494503"/>
            <a:ext cx="10949225" cy="5457161"/>
          </a:xfrm>
        </p:spPr>
        <p:txBody>
          <a:bodyPr>
            <a:normAutofit/>
          </a:bodyPr>
          <a:lstStyle/>
          <a:p>
            <a:r>
              <a:rPr lang="fi-FI" sz="2100"/>
              <a:t>EU-maan kansalainen ei tarvitse oleskelulupaa Suomeen. Toimeentulo Suomessa on turvattava itse.</a:t>
            </a:r>
          </a:p>
          <a:p>
            <a:r>
              <a:rPr lang="fi-FI" sz="2100"/>
              <a:t>Suomessa voi oleskella yhtäjaksoisesti enintään 3 kk rekisteröimättä oleskeluoikeutta. Jos haluaa jäädä Suomeen, täytyy olla </a:t>
            </a:r>
            <a:r>
              <a:rPr lang="fi-FI" sz="2100" b="1"/>
              <a:t>työ tai toimiva yritys, opiskelupaikka, perheside tai riittävät varat.</a:t>
            </a:r>
          </a:p>
          <a:p>
            <a:r>
              <a:rPr lang="fi-FI" sz="2100"/>
              <a:t>Jos aikoo asua Suomessa yli kolme kuukautta (90 pv), täytyy hakea Maahanmuuttovirastosta EU-kansalaisen oleskeluoikeuden rekisteröintiä. </a:t>
            </a:r>
          </a:p>
          <a:p>
            <a:r>
              <a:rPr lang="fi-FI" sz="2100"/>
              <a:t>Maahanmuuttaja voi saada Suomesta opintotukea vain tietyin ehdoin, yleensä vain jos hän työskentelee Suomessa säännöllisesti tai hänellä on EU-lainsäädännön mukainen pysyvä oleskeluoikeus Suomessa.</a:t>
            </a:r>
            <a:endParaRPr lang="fi-FI" sz="2100" b="1"/>
          </a:p>
          <a:p>
            <a:r>
              <a:rPr lang="fi-FI" sz="2100" b="1"/>
              <a:t>Ukrainan</a:t>
            </a:r>
            <a:r>
              <a:rPr lang="fi-FI" sz="2100"/>
              <a:t> kansalaisilla ja heidän perheenjäsenillään on Suomessa oikeus oleskella tilapäisen suojelun perusteella. Tilapäinen suojelu on voimassa 3.4.2027 asti ja antaa oikeuden opiskella ja työskennellä ilman erillistä opiskelulupaa. Ei 30 tunnin työnteon viikkorajoitusta.</a:t>
            </a:r>
          </a:p>
          <a:p>
            <a:pPr marL="0" indent="0">
              <a:buNone/>
            </a:pPr>
            <a:endParaRPr lang="fi-FI" sz="1400">
              <a:ea typeface="+mn-lt"/>
              <a:cs typeface="+mn-lt"/>
              <a:hlinkClick r:id="rId2"/>
            </a:endParaRPr>
          </a:p>
          <a:p>
            <a:pPr marL="0" indent="0">
              <a:buNone/>
            </a:pPr>
            <a:r>
              <a:rPr lang="fi-FI" sz="1400">
                <a:ea typeface="+mn-lt"/>
                <a:cs typeface="+mn-lt"/>
                <a:hlinkClick r:id="rId2"/>
              </a:rPr>
              <a:t>https://www.infofinland.fi/fi/moving-to-finland/non-eu-citizens/study-in-finland</a:t>
            </a:r>
            <a:endParaRPr lang="fi-FI" sz="1400">
              <a:ea typeface="+mn-lt"/>
              <a:cs typeface="+mn-lt"/>
            </a:endParaRPr>
          </a:p>
          <a:p>
            <a:pPr marL="0" indent="0">
              <a:buNone/>
            </a:pPr>
            <a:r>
              <a:rPr lang="fi-FI" sz="1400">
                <a:ea typeface="Calibri"/>
                <a:cs typeface="Calibri"/>
                <a:hlinkClick r:id="rId3"/>
              </a:rPr>
              <a:t>https://migri.fi/tyonteko-ja-opiskelu</a:t>
            </a:r>
            <a:endParaRPr lang="fi-FI" sz="1400">
              <a:ea typeface="Calibri"/>
              <a:cs typeface="Calibri"/>
            </a:endParaRPr>
          </a:p>
          <a:p>
            <a:pPr marL="0" indent="0">
              <a:buNone/>
            </a:pPr>
            <a:endParaRPr lang="fi-FI" sz="1400">
              <a:ea typeface="+mn-lt"/>
              <a:cs typeface="+mn-lt"/>
            </a:endParaRPr>
          </a:p>
          <a:p>
            <a:pPr marL="0" indent="0">
              <a:buNone/>
            </a:pPr>
            <a:endParaRPr lang="fi-FI" sz="1400"/>
          </a:p>
          <a:p>
            <a:endParaRPr lang="fi-FI" sz="2100"/>
          </a:p>
          <a:p>
            <a:pPr marL="0" indent="0">
              <a:buNone/>
            </a:pPr>
            <a:endParaRPr lang="fi-FI" sz="2100"/>
          </a:p>
          <a:p>
            <a:pPr marL="0" indent="0">
              <a:buNone/>
            </a:pPr>
            <a:endParaRPr lang="fi-FI" sz="2100"/>
          </a:p>
          <a:p>
            <a:pPr marL="0" indent="0">
              <a:buNone/>
            </a:pPr>
            <a:endParaRPr lang="fi-FI" sz="1600"/>
          </a:p>
          <a:p>
            <a:endParaRPr lang="fi-FI"/>
          </a:p>
        </p:txBody>
      </p:sp>
    </p:spTree>
    <p:extLst>
      <p:ext uri="{BB962C8B-B14F-4D97-AF65-F5344CB8AC3E}">
        <p14:creationId xmlns:p14="http://schemas.microsoft.com/office/powerpoint/2010/main" val="204761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BAD66-C44D-E6D8-33CC-448DF2A3696C}"/>
              </a:ext>
            </a:extLst>
          </p:cNvPr>
          <p:cNvSpPr>
            <a:spLocks noGrp="1"/>
          </p:cNvSpPr>
          <p:nvPr>
            <p:ph type="title"/>
          </p:nvPr>
        </p:nvSpPr>
        <p:spPr>
          <a:xfrm>
            <a:off x="838200" y="450055"/>
            <a:ext cx="10515600" cy="1325563"/>
          </a:xfrm>
        </p:spPr>
        <p:txBody>
          <a:bodyPr>
            <a:normAutofit fontScale="90000"/>
          </a:bodyPr>
          <a:lstStyle/>
          <a:p>
            <a:r>
              <a:rPr lang="fi-FI" sz="4900"/>
              <a:t>3. Työnteko-oikeus opiskelijana</a:t>
            </a:r>
            <a:br>
              <a:rPr lang="fi-FI"/>
            </a:br>
            <a:br>
              <a:rPr lang="fi-FI" b="1"/>
            </a:br>
            <a:endParaRPr lang="fi-FI"/>
          </a:p>
        </p:txBody>
      </p:sp>
      <p:sp>
        <p:nvSpPr>
          <p:cNvPr id="3" name="Sisällön paikkamerkki 2">
            <a:extLst>
              <a:ext uri="{FF2B5EF4-FFF2-40B4-BE49-F238E27FC236}">
                <a16:creationId xmlns:a16="http://schemas.microsoft.com/office/drawing/2014/main" id="{6DBFFAE6-FE15-5900-924A-8B14C7BE9194}"/>
              </a:ext>
            </a:extLst>
          </p:cNvPr>
          <p:cNvSpPr>
            <a:spLocks noGrp="1"/>
          </p:cNvSpPr>
          <p:nvPr>
            <p:ph idx="1"/>
          </p:nvPr>
        </p:nvSpPr>
        <p:spPr>
          <a:xfrm>
            <a:off x="838200" y="1127918"/>
            <a:ext cx="10896600" cy="5158582"/>
          </a:xfrm>
        </p:spPr>
        <p:txBody>
          <a:bodyPr vert="horz" lIns="91440" tIns="45720" rIns="91440" bIns="45720" rtlCol="0" anchor="t">
            <a:normAutofit lnSpcReduction="10000"/>
          </a:bodyPr>
          <a:lstStyle/>
          <a:p>
            <a:r>
              <a:rPr lang="fi-FI" sz="2100"/>
              <a:t>Opiskelijan oleskeluluvalla voi tehdä palkkatyötä keskimäärin 30 tuntia viikossa millä tahansa alalla. Viikkotuntimäärä voi ylittyä joinakin viikkoina, kunhan se on vuoden lopussa keskimäärin 30 tuntia viikossa.</a:t>
            </a:r>
          </a:p>
          <a:p>
            <a:r>
              <a:rPr lang="fi-FI" sz="2100"/>
              <a:t>Kuukaudessa  saa tehdä töitä keskimäärin 120 tuntia ja vuodessa yhteensä 1560 tuntia.</a:t>
            </a:r>
            <a:endParaRPr lang="fi-FI" sz="2100">
              <a:ea typeface="Calibri"/>
              <a:cs typeface="Calibri"/>
            </a:endParaRPr>
          </a:p>
          <a:p>
            <a:r>
              <a:rPr lang="fi-FI" sz="2100"/>
              <a:t>Loma-aikoina voi tehdä töitä täysipäiväisesti millä tahansa alalla, kunhan vuoden lopussa keskimääräinen työntekoaika on ollut 30 tuntia viikossa. </a:t>
            </a:r>
            <a:endParaRPr lang="fi-FI" sz="2100">
              <a:ea typeface="Calibri"/>
              <a:cs typeface="Calibri"/>
            </a:endParaRPr>
          </a:p>
          <a:p>
            <a:r>
              <a:rPr lang="fi-FI" sz="2100"/>
              <a:t>Jos tutkintoon kuuluu työelämässä oppimista tai lopputyö, ne voi tehdä ilman rajoituksia. Niiden suorittamista ei siis lasketa 30 tunnin viikkorajoitukseen, jos jo sopimusvaiheessa on sovittu, että niistä saa opintopisteitä. </a:t>
            </a:r>
            <a:endParaRPr lang="fi-FI" sz="2100">
              <a:ea typeface="Calibri"/>
              <a:cs typeface="Calibri"/>
            </a:endParaRPr>
          </a:p>
          <a:p>
            <a:r>
              <a:rPr lang="fi-FI" sz="2100"/>
              <a:t>Työantaja tarkistaa, kuinka paljon saa tehdä töitä oleskeluluvalla. Opiskelijan ja työnantajan täytyy molempien pitää huolta siitä, että tuntimäärät eivät ylity. </a:t>
            </a:r>
            <a:endParaRPr lang="fi-FI" sz="2100">
              <a:ea typeface="Calibri"/>
              <a:cs typeface="Calibri"/>
            </a:endParaRPr>
          </a:p>
          <a:p>
            <a:r>
              <a:rPr lang="fi-FI" sz="2100"/>
              <a:t>Työnteon määrää valvoo työsuojeluhallinto.</a:t>
            </a:r>
            <a:endParaRPr lang="fi-FI" sz="2100">
              <a:ea typeface="Calibri"/>
              <a:cs typeface="Calibri"/>
            </a:endParaRPr>
          </a:p>
          <a:p>
            <a:pPr marL="0" indent="0">
              <a:buNone/>
            </a:pPr>
            <a:endParaRPr lang="fi-FI" sz="1800"/>
          </a:p>
          <a:p>
            <a:pPr marL="0" indent="0">
              <a:buNone/>
            </a:pPr>
            <a:r>
              <a:rPr lang="fi-FI" sz="1400">
                <a:hlinkClick r:id="rId3"/>
              </a:rPr>
              <a:t>https://www.infofinland.fi/fi/work-and-enterprise/finnish-working-life/right-to-work-in-finland</a:t>
            </a:r>
            <a:endParaRPr lang="fi-FI" sz="1400"/>
          </a:p>
          <a:p>
            <a:pPr marL="0" indent="0">
              <a:buNone/>
            </a:pPr>
            <a:r>
              <a:rPr lang="fi-FI" sz="1400">
                <a:hlinkClick r:id="rId4"/>
              </a:rPr>
              <a:t>Opiskelijan työnteko ja työharjoittelu | Maahanmuuttovirasto</a:t>
            </a:r>
            <a:endParaRPr lang="fi-FI" sz="1400"/>
          </a:p>
          <a:p>
            <a:pPr marL="0" indent="0">
              <a:buNone/>
            </a:pPr>
            <a:endParaRPr lang="fi-FI" sz="1400"/>
          </a:p>
          <a:p>
            <a:pPr marL="0" indent="0">
              <a:buNone/>
            </a:pPr>
            <a:endParaRPr lang="fi-FI" sz="1800"/>
          </a:p>
          <a:p>
            <a:pPr marL="0" indent="0">
              <a:buNone/>
            </a:pPr>
            <a:endParaRPr lang="fi-FI"/>
          </a:p>
        </p:txBody>
      </p:sp>
    </p:spTree>
    <p:extLst>
      <p:ext uri="{BB962C8B-B14F-4D97-AF65-F5344CB8AC3E}">
        <p14:creationId xmlns:p14="http://schemas.microsoft.com/office/powerpoint/2010/main" val="105263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EA11D7-9DD7-0BC5-4B1E-1613E2E075D9}"/>
              </a:ext>
            </a:extLst>
          </p:cNvPr>
          <p:cNvSpPr>
            <a:spLocks noGrp="1"/>
          </p:cNvSpPr>
          <p:nvPr>
            <p:ph type="title"/>
          </p:nvPr>
        </p:nvSpPr>
        <p:spPr>
          <a:xfrm>
            <a:off x="727364" y="181119"/>
            <a:ext cx="10515600" cy="1325563"/>
          </a:xfrm>
        </p:spPr>
        <p:txBody>
          <a:bodyPr/>
          <a:lstStyle/>
          <a:p>
            <a:r>
              <a:rPr lang="fi-FI"/>
              <a:t>4. Koulutussopimus ja oppisopimus</a:t>
            </a:r>
          </a:p>
        </p:txBody>
      </p:sp>
      <p:sp>
        <p:nvSpPr>
          <p:cNvPr id="3" name="Sisällön paikkamerkki 2">
            <a:extLst>
              <a:ext uri="{FF2B5EF4-FFF2-40B4-BE49-F238E27FC236}">
                <a16:creationId xmlns:a16="http://schemas.microsoft.com/office/drawing/2014/main" id="{036EFF6C-5A39-227B-E9EE-51697872EFDF}"/>
              </a:ext>
            </a:extLst>
          </p:cNvPr>
          <p:cNvSpPr>
            <a:spLocks noGrp="1"/>
          </p:cNvSpPr>
          <p:nvPr>
            <p:ph idx="1"/>
          </p:nvPr>
        </p:nvSpPr>
        <p:spPr>
          <a:xfrm>
            <a:off x="727364" y="1320800"/>
            <a:ext cx="10626436" cy="4856164"/>
          </a:xfrm>
        </p:spPr>
        <p:txBody>
          <a:bodyPr vert="horz" lIns="91440" tIns="45720" rIns="91440" bIns="45720" rtlCol="0" anchor="t">
            <a:normAutofit fontScale="77500" lnSpcReduction="20000"/>
          </a:bodyPr>
          <a:lstStyle/>
          <a:p>
            <a:endParaRPr lang="fi-FI"/>
          </a:p>
          <a:p>
            <a:pPr marL="0" indent="0">
              <a:buNone/>
            </a:pPr>
            <a:r>
              <a:rPr lang="fi-FI" sz="2700" b="1"/>
              <a:t>Koulutussopimukseen kuuluva työharjoittelu/työelämässä oppiminen</a:t>
            </a:r>
          </a:p>
          <a:p>
            <a:r>
              <a:rPr lang="fi-FI" sz="2700"/>
              <a:t>Suomessa opiskelijan oleskeluluvalla oleva voi tehdä rajattomasti tutkintoon sisältyvää työharjoittelua/työelämässä oppimista koulutussopimuksella.</a:t>
            </a:r>
          </a:p>
          <a:p>
            <a:pPr marL="0" indent="0">
              <a:buNone/>
            </a:pPr>
            <a:endParaRPr lang="fi-FI" sz="2700"/>
          </a:p>
          <a:p>
            <a:pPr marL="0" indent="0">
              <a:buNone/>
            </a:pPr>
            <a:r>
              <a:rPr lang="fi-FI" sz="2700" b="1"/>
              <a:t>Oppisopimus (vähintään 25 h/vk):</a:t>
            </a:r>
          </a:p>
          <a:p>
            <a:r>
              <a:rPr lang="fi-FI" sz="2700"/>
              <a:t>Jos tutkinnosta suoritetaan ajallisesti yli puolet oppisopimuksella, pitää opiskelijan hakea oleskelulupaa työnteon (TTOL) perusteella. Tällöin työnteko-oikeus määräytyy työntekijän oleskeluluvan mukaisesti.</a:t>
            </a:r>
          </a:p>
          <a:p>
            <a:r>
              <a:rPr lang="fi-FI" sz="2700"/>
              <a:t>Jos henkilö on tullut maahan opiskelijan oleskeluluvalla, hän voi suorittaa ajallisesti korkeintaan puolet tutkintoon johtavista opinnoistaan oppisopimuksella. Opiskelija voi tehdä täysipäiväisesti oppisopimukseen kuuluvaa työtä. Lisäksi hän voi tehdä muita palkkatöitä 30 tuntia viikossa.</a:t>
            </a:r>
          </a:p>
          <a:p>
            <a:r>
              <a:rPr lang="fi-FI" sz="2700"/>
              <a:t>Jos opiskelija on suorittanut tutkintoaan ensin oppilaitoksessa opiskelijan oleskeluluvalla, mutta myöhemmin pääosa jäljellä olevista opinnoista suoritetaan oppisopimuskoulutuksena, pitää hänen hakea työntekijän oleskelulupaa. </a:t>
            </a:r>
          </a:p>
          <a:p>
            <a:endParaRPr lang="fi-FI" sz="2700"/>
          </a:p>
          <a:p>
            <a:endParaRPr lang="fi-FI">
              <a:ea typeface="Calibri"/>
              <a:cs typeface="Calibri"/>
            </a:endParaRPr>
          </a:p>
          <a:p>
            <a:pPr marL="0" indent="0">
              <a:buNone/>
            </a:pPr>
            <a:endParaRPr lang="fi-FI">
              <a:ea typeface="Calibri"/>
              <a:cs typeface="Calibri"/>
            </a:endParaRPr>
          </a:p>
        </p:txBody>
      </p:sp>
    </p:spTree>
    <p:extLst>
      <p:ext uri="{BB962C8B-B14F-4D97-AF65-F5344CB8AC3E}">
        <p14:creationId xmlns:p14="http://schemas.microsoft.com/office/powerpoint/2010/main" val="205586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556C1D-77EC-C4D6-FE0B-31199DAB7503}"/>
              </a:ext>
            </a:extLst>
          </p:cNvPr>
          <p:cNvSpPr>
            <a:spLocks noGrp="1"/>
          </p:cNvSpPr>
          <p:nvPr>
            <p:ph type="title"/>
          </p:nvPr>
        </p:nvSpPr>
        <p:spPr>
          <a:xfrm>
            <a:off x="723900" y="0"/>
            <a:ext cx="10515600" cy="1196166"/>
          </a:xfrm>
        </p:spPr>
        <p:txBody>
          <a:bodyPr/>
          <a:lstStyle/>
          <a:p>
            <a:r>
              <a:rPr lang="fi-FI"/>
              <a:t>5. Opintoihin hakeutuminen </a:t>
            </a:r>
          </a:p>
        </p:txBody>
      </p:sp>
      <p:sp>
        <p:nvSpPr>
          <p:cNvPr id="3" name="Sisällön paikkamerkki 2">
            <a:extLst>
              <a:ext uri="{FF2B5EF4-FFF2-40B4-BE49-F238E27FC236}">
                <a16:creationId xmlns:a16="http://schemas.microsoft.com/office/drawing/2014/main" id="{56E51122-0577-F241-0539-183340494359}"/>
              </a:ext>
            </a:extLst>
          </p:cNvPr>
          <p:cNvSpPr>
            <a:spLocks noGrp="1"/>
          </p:cNvSpPr>
          <p:nvPr>
            <p:ph idx="1"/>
          </p:nvPr>
        </p:nvSpPr>
        <p:spPr>
          <a:xfrm>
            <a:off x="609601" y="1103642"/>
            <a:ext cx="11201399" cy="5297158"/>
          </a:xfrm>
        </p:spPr>
        <p:txBody>
          <a:bodyPr vert="horz" lIns="91440" tIns="45720" rIns="91440" bIns="45720" rtlCol="0" anchor="t">
            <a:normAutofit fontScale="70000" lnSpcReduction="20000"/>
          </a:bodyPr>
          <a:lstStyle/>
          <a:p>
            <a:pPr marL="0" indent="0">
              <a:buNone/>
            </a:pPr>
            <a:endParaRPr lang="fi-FI" sz="3000">
              <a:ea typeface="Calibri" panose="020F0502020204030204"/>
              <a:cs typeface="Calibri" panose="020F0502020204030204"/>
            </a:endParaRPr>
          </a:p>
          <a:p>
            <a:pPr marL="0" indent="0">
              <a:buNone/>
            </a:pPr>
            <a:r>
              <a:rPr lang="fi-FI" sz="3000">
                <a:ea typeface="Calibri" panose="020F0502020204030204"/>
                <a:cs typeface="Calibri" panose="020F0502020204030204"/>
              </a:rPr>
              <a:t>Yleensä oppilaitokset testaavat kansainvälisten opiskelijoiden kielitaitotason.  Kielitestauksen lisäksi tarvitaan usein myös muunlaista alkukartoitusta, jolla selvitetään motivaatiota ja edellytyksiä</a:t>
            </a:r>
            <a:r>
              <a:rPr lang="fi-FI" sz="3000">
                <a:solidFill>
                  <a:srgbClr val="FF0000"/>
                </a:solidFill>
                <a:ea typeface="Calibri"/>
                <a:cs typeface="Calibri"/>
              </a:rPr>
              <a:t> </a:t>
            </a:r>
            <a:r>
              <a:rPr lang="fi-FI" sz="3000">
                <a:ea typeface="Calibri"/>
                <a:cs typeface="Calibri"/>
              </a:rPr>
              <a:t>opiskella juuri tiettyä alaa sekä hakijan koulutustaustaa ja osaamista. </a:t>
            </a:r>
          </a:p>
          <a:p>
            <a:pPr marL="0" indent="0">
              <a:buNone/>
            </a:pPr>
            <a:r>
              <a:rPr lang="fi-FI" sz="3000">
                <a:ea typeface="Calibri"/>
                <a:cs typeface="Calibri"/>
              </a:rPr>
              <a:t>Oppilaitosten pitää huomioida esimerkiksi SORA-lainsäädäntö, joka koskee ammatteja, joihin sisältyy alaikäisen turvallisuuteen, potilas - ja asiakasturvallisuuteen tai liikenneturvallisuuteen liittyviä kysymyksiä. Tällöin pitää ottaa huomioon esimerkiksi:</a:t>
            </a:r>
          </a:p>
          <a:p>
            <a:pPr marL="0" indent="0">
              <a:buNone/>
            </a:pPr>
            <a:endParaRPr lang="fi-FI" sz="3000">
              <a:solidFill>
                <a:srgbClr val="000000"/>
              </a:solidFill>
              <a:ea typeface="Calibri"/>
              <a:cs typeface="Calibri"/>
            </a:endParaRPr>
          </a:p>
          <a:p>
            <a:pPr marL="457200" indent="-457200"/>
            <a:r>
              <a:rPr lang="fi-FI" sz="3000">
                <a:solidFill>
                  <a:srgbClr val="000000"/>
                </a:solidFill>
                <a:ea typeface="Calibri"/>
                <a:cs typeface="Calibri"/>
              </a:rPr>
              <a:t>Onko hakijalla vaaditut rokotukset? Tai onko hän valmis ottamaan ne?</a:t>
            </a:r>
          </a:p>
          <a:p>
            <a:pPr marL="457200" indent="-457200"/>
            <a:r>
              <a:rPr lang="fi-FI" sz="3000">
                <a:solidFill>
                  <a:srgbClr val="000000"/>
                </a:solidFill>
                <a:ea typeface="Calibri"/>
                <a:cs typeface="Calibri"/>
              </a:rPr>
              <a:t>Onko hakijalla Suomessa voimassa oleva ajokortti?</a:t>
            </a:r>
          </a:p>
          <a:p>
            <a:pPr marL="457200" indent="-457200"/>
            <a:r>
              <a:rPr lang="fi-FI" sz="3000">
                <a:solidFill>
                  <a:srgbClr val="000000"/>
                </a:solidFill>
                <a:ea typeface="Calibri"/>
                <a:cs typeface="Calibri"/>
              </a:rPr>
              <a:t>Opiskelijan ohjeistaminen rikosrekisteriotteen hankkimiseen. </a:t>
            </a:r>
          </a:p>
          <a:p>
            <a:pPr marL="0" indent="0">
              <a:buNone/>
            </a:pPr>
            <a:r>
              <a:rPr lang="fi-FI" sz="3000">
                <a:ea typeface="Calibri"/>
                <a:cs typeface="Calibri"/>
              </a:rPr>
              <a:t>Ulkomaalaiset alaikäiset hakijat voidaan hyväksyä opiskelijoiksi, jos heillä on virallinen Suomessa asuva huoltaja, tai huoltaja tulee Suomeen työskentelemään tai opiskelemaan alaikäisen mukana. Hakijan täytyy toimittaa virallinen käräjäoikeudenpäätös Suomessa asuvasta huoltajasta. </a:t>
            </a:r>
            <a:endParaRPr lang="fi-FI" sz="3000"/>
          </a:p>
          <a:p>
            <a:pPr marL="0" indent="0">
              <a:buNone/>
            </a:pPr>
            <a:endParaRPr lang="fi-FI" sz="3000"/>
          </a:p>
          <a:p>
            <a:pPr marL="0" indent="0">
              <a:buNone/>
            </a:pPr>
            <a:r>
              <a:rPr lang="fi-FI" sz="2000">
                <a:solidFill>
                  <a:srgbClr val="000000"/>
                </a:solidFill>
                <a:ea typeface="Calibri"/>
                <a:cs typeface="Calibri"/>
                <a:hlinkClick r:id="rId2"/>
              </a:rPr>
              <a:t>https://www.oph.fi/fi/koulutus-ja-tutkinnot/sora-ratkaisuja-opiskeluun-soveltumattomuuteen</a:t>
            </a:r>
            <a:r>
              <a:rPr lang="fi-FI" sz="2000">
                <a:solidFill>
                  <a:srgbClr val="000000"/>
                </a:solidFill>
                <a:ea typeface="Calibri"/>
                <a:cs typeface="Calibri"/>
              </a:rPr>
              <a:t> </a:t>
            </a:r>
            <a:endParaRPr lang="fi-FI" sz="2000">
              <a:ea typeface="Calibri"/>
              <a:cs typeface="Calibri"/>
            </a:endParaRPr>
          </a:p>
          <a:p>
            <a:endParaRPr lang="fi-FI">
              <a:ea typeface="Calibri"/>
              <a:cs typeface="Calibri"/>
            </a:endParaRPr>
          </a:p>
          <a:p>
            <a:endParaRPr lang="fi-FI">
              <a:ea typeface="Calibri"/>
              <a:cs typeface="Calibri"/>
            </a:endParaRPr>
          </a:p>
          <a:p>
            <a:endParaRPr lang="fi-FI">
              <a:ea typeface="Calibri"/>
              <a:cs typeface="Calibri"/>
            </a:endParaRPr>
          </a:p>
          <a:p>
            <a:endParaRPr lang="fi-FI">
              <a:ea typeface="Calibri"/>
              <a:cs typeface="Calibri"/>
            </a:endParaRPr>
          </a:p>
        </p:txBody>
      </p:sp>
    </p:spTree>
    <p:extLst>
      <p:ext uri="{BB962C8B-B14F-4D97-AF65-F5344CB8AC3E}">
        <p14:creationId xmlns:p14="http://schemas.microsoft.com/office/powerpoint/2010/main" val="233268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557D-9767-FC5C-16AD-8170A7348BE1}"/>
              </a:ext>
            </a:extLst>
          </p:cNvPr>
          <p:cNvSpPr>
            <a:spLocks noGrp="1"/>
          </p:cNvSpPr>
          <p:nvPr>
            <p:ph type="title"/>
          </p:nvPr>
        </p:nvSpPr>
        <p:spPr>
          <a:xfrm>
            <a:off x="520700" y="0"/>
            <a:ext cx="10708409" cy="1494055"/>
          </a:xfrm>
        </p:spPr>
        <p:txBody>
          <a:bodyPr/>
          <a:lstStyle/>
          <a:p>
            <a:r>
              <a:rPr lang="fi-FI">
                <a:ea typeface="Calibri Light"/>
                <a:cs typeface="Calibri Light"/>
              </a:rPr>
              <a:t>6a. Kielitestaus </a:t>
            </a:r>
            <a:endParaRPr lang="en-US"/>
          </a:p>
        </p:txBody>
      </p:sp>
      <p:sp>
        <p:nvSpPr>
          <p:cNvPr id="3" name="Content Placeholder 2">
            <a:extLst>
              <a:ext uri="{FF2B5EF4-FFF2-40B4-BE49-F238E27FC236}">
                <a16:creationId xmlns:a16="http://schemas.microsoft.com/office/drawing/2014/main" id="{4A360094-E72F-9BA9-C97A-89603C53ED39}"/>
              </a:ext>
            </a:extLst>
          </p:cNvPr>
          <p:cNvSpPr>
            <a:spLocks noGrp="1"/>
          </p:cNvSpPr>
          <p:nvPr>
            <p:ph idx="1"/>
          </p:nvPr>
        </p:nvSpPr>
        <p:spPr>
          <a:xfrm>
            <a:off x="406400" y="1206500"/>
            <a:ext cx="11696699" cy="5270500"/>
          </a:xfrm>
        </p:spPr>
        <p:txBody>
          <a:bodyPr vert="horz" lIns="91440" tIns="45720" rIns="91440" bIns="45720" rtlCol="0" anchor="t">
            <a:normAutofit/>
          </a:bodyPr>
          <a:lstStyle/>
          <a:p>
            <a:pPr marL="0" indent="0">
              <a:buNone/>
            </a:pPr>
            <a:endParaRPr lang="fi-FI" sz="2300"/>
          </a:p>
          <a:p>
            <a:pPr marL="0" indent="0">
              <a:buNone/>
            </a:pPr>
            <a:r>
              <a:rPr lang="fi-FI" sz="2300"/>
              <a:t>Tutkinto on suoritettava suomen kielellä, jos koulutuksenjärjestäjällä on järjestämislupa vain suomenkieliseen koulutukseen.</a:t>
            </a:r>
            <a:endParaRPr lang="fi-FI" sz="2300">
              <a:ea typeface="Calibri"/>
              <a:cs typeface="Calibri"/>
            </a:endParaRPr>
          </a:p>
          <a:p>
            <a:pPr marL="0" indent="0">
              <a:buNone/>
            </a:pPr>
            <a:endParaRPr lang="fi-FI" sz="2300">
              <a:ea typeface="Calibri"/>
              <a:cs typeface="Calibri"/>
            </a:endParaRPr>
          </a:p>
          <a:p>
            <a:pPr marL="0" indent="0">
              <a:buNone/>
            </a:pPr>
            <a:r>
              <a:rPr lang="en-US" sz="2300" err="1">
                <a:ea typeface="Calibri" panose="020F0502020204030204"/>
                <a:cs typeface="Calibri" panose="020F0502020204030204"/>
              </a:rPr>
              <a:t>Oppilaitoksilla</a:t>
            </a:r>
            <a:r>
              <a:rPr lang="en-US" sz="2300">
                <a:ea typeface="Calibri" panose="020F0502020204030204"/>
                <a:cs typeface="Calibri" panose="020F0502020204030204"/>
              </a:rPr>
              <a:t> on </a:t>
            </a:r>
            <a:r>
              <a:rPr lang="en-US" sz="2300" err="1">
                <a:ea typeface="Calibri" panose="020F0502020204030204"/>
                <a:cs typeface="Calibri" panose="020F0502020204030204"/>
              </a:rPr>
              <a:t>erilaisia</a:t>
            </a:r>
            <a:r>
              <a:rPr lang="en-US" sz="2300">
                <a:ea typeface="Calibri" panose="020F0502020204030204"/>
                <a:cs typeface="Calibri" panose="020F0502020204030204"/>
              </a:rPr>
              <a:t> </a:t>
            </a:r>
            <a:r>
              <a:rPr lang="en-US" sz="2300" err="1">
                <a:ea typeface="Calibri" panose="020F0502020204030204"/>
                <a:cs typeface="Calibri" panose="020F0502020204030204"/>
              </a:rPr>
              <a:t>tapoja</a:t>
            </a:r>
            <a:r>
              <a:rPr lang="en-US" sz="2300">
                <a:ea typeface="Calibri" panose="020F0502020204030204"/>
                <a:cs typeface="Calibri" panose="020F0502020204030204"/>
              </a:rPr>
              <a:t> testata </a:t>
            </a:r>
            <a:r>
              <a:rPr lang="en-US" sz="2300" err="1">
                <a:ea typeface="Calibri" panose="020F0502020204030204"/>
                <a:cs typeface="Calibri" panose="020F0502020204030204"/>
              </a:rPr>
              <a:t>vaadittavaa</a:t>
            </a:r>
            <a:r>
              <a:rPr lang="en-US" sz="2300">
                <a:ea typeface="Calibri" panose="020F0502020204030204"/>
                <a:cs typeface="Calibri" panose="020F0502020204030204"/>
              </a:rPr>
              <a:t> </a:t>
            </a:r>
            <a:r>
              <a:rPr lang="en-US" sz="2300" err="1">
                <a:ea typeface="Calibri" panose="020F0502020204030204"/>
                <a:cs typeface="Calibri" panose="020F0502020204030204"/>
              </a:rPr>
              <a:t>kielitaitoa</a:t>
            </a:r>
            <a:r>
              <a:rPr lang="en-US" sz="2300">
                <a:ea typeface="Calibri" panose="020F0502020204030204"/>
                <a:cs typeface="Calibri" panose="020F0502020204030204"/>
              </a:rPr>
              <a:t>. </a:t>
            </a:r>
            <a:r>
              <a:rPr lang="en-US" sz="2300" err="1">
                <a:ea typeface="Calibri" panose="020F0502020204030204"/>
                <a:cs typeface="Calibri" panose="020F0502020204030204"/>
              </a:rPr>
              <a:t>Joissain</a:t>
            </a:r>
            <a:r>
              <a:rPr lang="en-US" sz="2300">
                <a:ea typeface="Calibri" panose="020F0502020204030204"/>
                <a:cs typeface="Calibri" panose="020F0502020204030204"/>
              </a:rPr>
              <a:t> </a:t>
            </a:r>
            <a:r>
              <a:rPr lang="en-US" sz="2300" err="1">
                <a:ea typeface="Calibri" panose="020F0502020204030204"/>
                <a:cs typeface="Calibri" panose="020F0502020204030204"/>
              </a:rPr>
              <a:t>oppilaitoksissa</a:t>
            </a:r>
            <a:r>
              <a:rPr lang="en-US" sz="2300">
                <a:ea typeface="Calibri" panose="020F0502020204030204"/>
                <a:cs typeface="Calibri" panose="020F0502020204030204"/>
              </a:rPr>
              <a:t> </a:t>
            </a:r>
            <a:r>
              <a:rPr lang="en-US" sz="2300" err="1">
                <a:ea typeface="Calibri" panose="020F0502020204030204"/>
                <a:cs typeface="Calibri" panose="020F0502020204030204"/>
              </a:rPr>
              <a:t>hakijat</a:t>
            </a:r>
            <a:r>
              <a:rPr lang="en-US" sz="2300">
                <a:ea typeface="Calibri" panose="020F0502020204030204"/>
                <a:cs typeface="Calibri" panose="020F0502020204030204"/>
              </a:rPr>
              <a:t> </a:t>
            </a:r>
            <a:r>
              <a:rPr lang="en-US" sz="2300" err="1">
                <a:ea typeface="Calibri" panose="020F0502020204030204"/>
                <a:cs typeface="Calibri" panose="020F0502020204030204"/>
              </a:rPr>
              <a:t>tulevat</a:t>
            </a:r>
            <a:r>
              <a:rPr lang="en-US" sz="2300">
                <a:ea typeface="Calibri" panose="020F0502020204030204"/>
                <a:cs typeface="Calibri" panose="020F0502020204030204"/>
              </a:rPr>
              <a:t> </a:t>
            </a:r>
            <a:r>
              <a:rPr lang="en-US" sz="2300" err="1">
                <a:ea typeface="Calibri" panose="020F0502020204030204"/>
                <a:cs typeface="Calibri" panose="020F0502020204030204"/>
              </a:rPr>
              <a:t>aina</a:t>
            </a:r>
            <a:r>
              <a:rPr lang="en-US" sz="2300">
                <a:ea typeface="Calibri" panose="020F0502020204030204"/>
                <a:cs typeface="Calibri" panose="020F0502020204030204"/>
              </a:rPr>
              <a:t> </a:t>
            </a:r>
            <a:r>
              <a:rPr lang="en-US" sz="2300" err="1">
                <a:ea typeface="Calibri" panose="020F0502020204030204"/>
                <a:cs typeface="Calibri" panose="020F0502020204030204"/>
              </a:rPr>
              <a:t>paikalle</a:t>
            </a:r>
            <a:r>
              <a:rPr lang="en-US" sz="2300">
                <a:ea typeface="Calibri" panose="020F0502020204030204"/>
                <a:cs typeface="Calibri" panose="020F0502020204030204"/>
              </a:rPr>
              <a:t> </a:t>
            </a:r>
            <a:r>
              <a:rPr lang="en-US" sz="2300" err="1">
                <a:ea typeface="Calibri" panose="020F0502020204030204"/>
                <a:cs typeface="Calibri" panose="020F0502020204030204"/>
              </a:rPr>
              <a:t>kielitestiin</a:t>
            </a:r>
            <a:r>
              <a:rPr lang="en-US" sz="2300">
                <a:ea typeface="Calibri" panose="020F0502020204030204"/>
                <a:cs typeface="Calibri" panose="020F0502020204030204"/>
              </a:rPr>
              <a:t>. </a:t>
            </a:r>
            <a:r>
              <a:rPr lang="en-US" sz="2300" err="1">
                <a:ea typeface="Calibri" panose="020F0502020204030204"/>
                <a:cs typeface="Calibri" panose="020F0502020204030204"/>
              </a:rPr>
              <a:t>Joissain</a:t>
            </a:r>
            <a:r>
              <a:rPr lang="en-US" sz="2300">
                <a:ea typeface="Calibri" panose="020F0502020204030204"/>
                <a:cs typeface="Calibri" panose="020F0502020204030204"/>
              </a:rPr>
              <a:t> </a:t>
            </a:r>
            <a:r>
              <a:rPr lang="en-US" sz="2300" err="1">
                <a:ea typeface="Calibri" panose="020F0502020204030204"/>
                <a:cs typeface="Calibri" panose="020F0502020204030204"/>
              </a:rPr>
              <a:t>oppilaitoksissa</a:t>
            </a:r>
            <a:r>
              <a:rPr lang="en-US" sz="2300">
                <a:ea typeface="Calibri" panose="020F0502020204030204"/>
                <a:cs typeface="Calibri" panose="020F0502020204030204"/>
              </a:rPr>
              <a:t> </a:t>
            </a:r>
            <a:r>
              <a:rPr lang="en-US" sz="2300" err="1">
                <a:ea typeface="Calibri" panose="020F0502020204030204"/>
                <a:cs typeface="Calibri" panose="020F0502020204030204"/>
              </a:rPr>
              <a:t>tehdään</a:t>
            </a:r>
            <a:r>
              <a:rPr lang="en-US" sz="2300">
                <a:ea typeface="Calibri" panose="020F0502020204030204"/>
                <a:cs typeface="Calibri" panose="020F0502020204030204"/>
              </a:rPr>
              <a:t> </a:t>
            </a:r>
            <a:r>
              <a:rPr lang="en-US" sz="2300" err="1">
                <a:ea typeface="Calibri" panose="020F0502020204030204"/>
                <a:cs typeface="Calibri" panose="020F0502020204030204"/>
              </a:rPr>
              <a:t>kielitestauksia</a:t>
            </a:r>
            <a:r>
              <a:rPr lang="en-US" sz="2300">
                <a:ea typeface="Calibri" panose="020F0502020204030204"/>
                <a:cs typeface="Calibri" panose="020F0502020204030204"/>
              </a:rPr>
              <a:t> </a:t>
            </a:r>
            <a:r>
              <a:rPr lang="en-US" sz="2300" err="1">
                <a:ea typeface="Calibri" panose="020F0502020204030204"/>
                <a:cs typeface="Calibri" panose="020F0502020204030204"/>
              </a:rPr>
              <a:t>myös</a:t>
            </a:r>
            <a:r>
              <a:rPr lang="en-US" sz="2300">
                <a:ea typeface="Calibri" panose="020F0502020204030204"/>
                <a:cs typeface="Calibri" panose="020F0502020204030204"/>
              </a:rPr>
              <a:t> </a:t>
            </a:r>
            <a:r>
              <a:rPr lang="en-US" sz="2300" err="1">
                <a:ea typeface="Calibri" panose="020F0502020204030204"/>
                <a:cs typeface="Calibri" panose="020F0502020204030204"/>
              </a:rPr>
              <a:t>etänä</a:t>
            </a:r>
            <a:r>
              <a:rPr lang="en-US" sz="2300">
                <a:ea typeface="Calibri" panose="020F0502020204030204"/>
                <a:cs typeface="Calibri" panose="020F0502020204030204"/>
              </a:rPr>
              <a:t>. </a:t>
            </a:r>
            <a:r>
              <a:rPr lang="en-US" sz="2300" b="1">
                <a:ea typeface="Calibri" panose="020F0502020204030204"/>
                <a:cs typeface="Calibri" panose="020F0502020204030204"/>
              </a:rPr>
              <a:t>On </a:t>
            </a:r>
            <a:r>
              <a:rPr lang="en-US" sz="2300" b="1" err="1">
                <a:ea typeface="Calibri" panose="020F0502020204030204"/>
                <a:cs typeface="Calibri" panose="020F0502020204030204"/>
              </a:rPr>
              <a:t>tärkeää</a:t>
            </a:r>
            <a:r>
              <a:rPr lang="en-US" sz="2300" b="1">
                <a:ea typeface="Calibri" panose="020F0502020204030204"/>
                <a:cs typeface="Calibri" panose="020F0502020204030204"/>
              </a:rPr>
              <a:t> </a:t>
            </a:r>
            <a:r>
              <a:rPr lang="en-US" sz="2300" b="1" err="1">
                <a:ea typeface="Calibri" panose="020F0502020204030204"/>
                <a:cs typeface="Calibri" panose="020F0502020204030204"/>
              </a:rPr>
              <a:t>varmistaa</a:t>
            </a:r>
            <a:r>
              <a:rPr lang="en-US" sz="2300" b="1">
                <a:ea typeface="Calibri" panose="020F0502020204030204"/>
                <a:cs typeface="Calibri" panose="020F0502020204030204"/>
              </a:rPr>
              <a:t>, </a:t>
            </a:r>
            <a:r>
              <a:rPr lang="en-US" sz="2300" b="1" err="1">
                <a:ea typeface="Calibri" panose="020F0502020204030204"/>
                <a:cs typeface="Calibri" panose="020F0502020204030204"/>
              </a:rPr>
              <a:t>että</a:t>
            </a:r>
            <a:r>
              <a:rPr lang="en-US" sz="2300" b="1">
                <a:ea typeface="Calibri" panose="020F0502020204030204"/>
                <a:cs typeface="Calibri" panose="020F0502020204030204"/>
              </a:rPr>
              <a:t> </a:t>
            </a:r>
            <a:r>
              <a:rPr lang="en-US" sz="2300" b="1" err="1">
                <a:ea typeface="Calibri" panose="020F0502020204030204"/>
                <a:cs typeface="Calibri" panose="020F0502020204030204"/>
              </a:rPr>
              <a:t>henkilöllisyys</a:t>
            </a:r>
            <a:r>
              <a:rPr lang="en-US" sz="2300" b="1">
                <a:ea typeface="Calibri" panose="020F0502020204030204"/>
                <a:cs typeface="Calibri" panose="020F0502020204030204"/>
              </a:rPr>
              <a:t> </a:t>
            </a:r>
            <a:r>
              <a:rPr lang="en-US" sz="2300" b="1" err="1">
                <a:ea typeface="Calibri" panose="020F0502020204030204"/>
                <a:cs typeface="Calibri" panose="020F0502020204030204"/>
              </a:rPr>
              <a:t>todennetaan</a:t>
            </a:r>
            <a:r>
              <a:rPr lang="en-US" sz="2300" b="1">
                <a:ea typeface="Calibri" panose="020F0502020204030204"/>
                <a:cs typeface="Calibri" panose="020F0502020204030204"/>
              </a:rPr>
              <a:t> </a:t>
            </a:r>
            <a:r>
              <a:rPr lang="en-US" sz="2300" b="1" err="1">
                <a:ea typeface="Calibri" panose="020F0502020204030204"/>
                <a:cs typeface="Calibri" panose="020F0502020204030204"/>
              </a:rPr>
              <a:t>asianmukaisesti</a:t>
            </a:r>
            <a:r>
              <a:rPr lang="en-US" sz="2300" b="1">
                <a:ea typeface="Calibri" panose="020F0502020204030204"/>
                <a:cs typeface="Calibri" panose="020F0502020204030204"/>
              </a:rPr>
              <a:t>.</a:t>
            </a:r>
            <a:r>
              <a:rPr lang="en-US" sz="2300">
                <a:ea typeface="Calibri" panose="020F0502020204030204"/>
                <a:cs typeface="Calibri" panose="020F0502020204030204"/>
              </a:rPr>
              <a:t> Jos </a:t>
            </a:r>
            <a:r>
              <a:rPr lang="en-US" sz="2300" err="1">
                <a:ea typeface="Calibri" panose="020F0502020204030204"/>
                <a:cs typeface="Calibri" panose="020F0502020204030204"/>
              </a:rPr>
              <a:t>koulutus</a:t>
            </a:r>
            <a:r>
              <a:rPr lang="en-US" sz="2300">
                <a:ea typeface="Calibri" panose="020F0502020204030204"/>
                <a:cs typeface="Calibri" panose="020F0502020204030204"/>
              </a:rPr>
              <a:t> on </a:t>
            </a:r>
            <a:r>
              <a:rPr lang="en-US" sz="2300" err="1">
                <a:ea typeface="Calibri" panose="020F0502020204030204"/>
                <a:cs typeface="Calibri" panose="020F0502020204030204"/>
              </a:rPr>
              <a:t>englanninkielinen</a:t>
            </a:r>
            <a:r>
              <a:rPr lang="en-US" sz="2300">
                <a:ea typeface="Calibri" panose="020F0502020204030204"/>
                <a:cs typeface="Calibri" panose="020F0502020204030204"/>
              </a:rPr>
              <a:t> ja </a:t>
            </a:r>
            <a:r>
              <a:rPr lang="en-US" sz="2300" err="1">
                <a:ea typeface="Calibri" panose="020F0502020204030204"/>
                <a:cs typeface="Calibri" panose="020F0502020204030204"/>
              </a:rPr>
              <a:t>halutaan</a:t>
            </a:r>
            <a:r>
              <a:rPr lang="en-US" sz="2300">
                <a:ea typeface="Calibri" panose="020F0502020204030204"/>
                <a:cs typeface="Calibri" panose="020F0502020204030204"/>
              </a:rPr>
              <a:t> testata </a:t>
            </a:r>
            <a:r>
              <a:rPr lang="en-US" sz="2300" err="1">
                <a:ea typeface="Calibri" panose="020F0502020204030204"/>
                <a:cs typeface="Calibri" panose="020F0502020204030204"/>
              </a:rPr>
              <a:t>englannin</a:t>
            </a:r>
            <a:r>
              <a:rPr lang="en-US" sz="2300">
                <a:ea typeface="Calibri" panose="020F0502020204030204"/>
                <a:cs typeface="Calibri" panose="020F0502020204030204"/>
              </a:rPr>
              <a:t> </a:t>
            </a:r>
            <a:r>
              <a:rPr lang="en-US" sz="2300" err="1">
                <a:ea typeface="Calibri" panose="020F0502020204030204"/>
                <a:cs typeface="Calibri" panose="020F0502020204030204"/>
              </a:rPr>
              <a:t>kielen</a:t>
            </a:r>
            <a:r>
              <a:rPr lang="en-US" sz="2300">
                <a:ea typeface="Calibri" panose="020F0502020204030204"/>
                <a:cs typeface="Calibri" panose="020F0502020204030204"/>
              </a:rPr>
              <a:t> </a:t>
            </a:r>
            <a:r>
              <a:rPr lang="en-US" sz="2300" err="1">
                <a:ea typeface="Calibri" panose="020F0502020204030204"/>
                <a:cs typeface="Calibri" panose="020F0502020204030204"/>
              </a:rPr>
              <a:t>taso</a:t>
            </a:r>
            <a:r>
              <a:rPr lang="en-US" sz="2300">
                <a:ea typeface="Calibri" panose="020F0502020204030204"/>
                <a:cs typeface="Calibri" panose="020F0502020204030204"/>
              </a:rPr>
              <a:t>, </a:t>
            </a:r>
            <a:r>
              <a:rPr lang="en-US" sz="2300" err="1">
                <a:ea typeface="Calibri" panose="020F0502020204030204"/>
                <a:cs typeface="Calibri" panose="020F0502020204030204"/>
              </a:rPr>
              <a:t>voidaan</a:t>
            </a:r>
            <a:r>
              <a:rPr lang="en-US" sz="2300">
                <a:ea typeface="Calibri" panose="020F0502020204030204"/>
                <a:cs typeface="Calibri" panose="020F0502020204030204"/>
              </a:rPr>
              <a:t> </a:t>
            </a:r>
            <a:r>
              <a:rPr lang="en-US" sz="2300" err="1">
                <a:ea typeface="Calibri" panose="020F0502020204030204"/>
                <a:cs typeface="Calibri" panose="020F0502020204030204"/>
              </a:rPr>
              <a:t>käyttää</a:t>
            </a:r>
            <a:r>
              <a:rPr lang="en-US" sz="2300">
                <a:ea typeface="Calibri" panose="020F0502020204030204"/>
                <a:cs typeface="Calibri" panose="020F0502020204030204"/>
              </a:rPr>
              <a:t> </a:t>
            </a:r>
            <a:r>
              <a:rPr lang="en-US" sz="2300" err="1">
                <a:ea typeface="Calibri" panose="020F0502020204030204"/>
                <a:cs typeface="Calibri" panose="020F0502020204030204"/>
              </a:rPr>
              <a:t>myös</a:t>
            </a:r>
            <a:r>
              <a:rPr lang="en-US" sz="2300">
                <a:ea typeface="Calibri" panose="020F0502020204030204"/>
                <a:cs typeface="Calibri" panose="020F0502020204030204"/>
              </a:rPr>
              <a:t> </a:t>
            </a:r>
            <a:r>
              <a:rPr lang="en-US" sz="2300" err="1">
                <a:ea typeface="Calibri" panose="020F0502020204030204"/>
                <a:cs typeface="Calibri" panose="020F0502020204030204"/>
              </a:rPr>
              <a:t>esimerkiksi</a:t>
            </a:r>
            <a:r>
              <a:rPr lang="en-US" sz="2300">
                <a:ea typeface="Calibri" panose="020F0502020204030204"/>
                <a:cs typeface="Calibri" panose="020F0502020204030204"/>
              </a:rPr>
              <a:t> Duolingo-</a:t>
            </a:r>
            <a:r>
              <a:rPr lang="en-US" sz="2300" err="1">
                <a:ea typeface="Calibri" panose="020F0502020204030204"/>
                <a:cs typeface="Calibri" panose="020F0502020204030204"/>
              </a:rPr>
              <a:t>sovellusta</a:t>
            </a:r>
            <a:r>
              <a:rPr lang="en-US" sz="2300">
                <a:ea typeface="Calibri" panose="020F0502020204030204"/>
                <a:cs typeface="Calibri" panose="020F0502020204030204"/>
              </a:rPr>
              <a:t> </a:t>
            </a:r>
            <a:r>
              <a:rPr lang="en-US" sz="2300" err="1">
                <a:ea typeface="Calibri" panose="020F0502020204030204"/>
                <a:cs typeface="Calibri" panose="020F0502020204030204"/>
              </a:rPr>
              <a:t>kielitestauksen</a:t>
            </a:r>
            <a:r>
              <a:rPr lang="en-US" sz="2300">
                <a:ea typeface="Calibri" panose="020F0502020204030204"/>
                <a:cs typeface="Calibri" panose="020F0502020204030204"/>
              </a:rPr>
              <a:t> </a:t>
            </a:r>
            <a:r>
              <a:rPr lang="en-US" sz="2300" err="1">
                <a:ea typeface="Calibri" panose="020F0502020204030204"/>
                <a:cs typeface="Calibri" panose="020F0502020204030204"/>
              </a:rPr>
              <a:t>apuna</a:t>
            </a:r>
            <a:r>
              <a:rPr lang="en-US" sz="2300">
                <a:ea typeface="Calibri" panose="020F0502020204030204"/>
                <a:cs typeface="Calibri" panose="020F0502020204030204"/>
              </a:rPr>
              <a:t>. </a:t>
            </a:r>
          </a:p>
          <a:p>
            <a:pPr marL="0" indent="0">
              <a:buNone/>
            </a:pPr>
            <a:endParaRPr lang="en-US" sz="2300">
              <a:ea typeface="Calibri" panose="020F0502020204030204"/>
              <a:cs typeface="Calibri" panose="020F0502020204030204"/>
            </a:endParaRPr>
          </a:p>
          <a:p>
            <a:pPr marL="0" indent="0">
              <a:buNone/>
            </a:pPr>
            <a:r>
              <a:rPr lang="en-US" sz="2300" err="1">
                <a:ea typeface="Calibri" panose="020F0502020204030204"/>
                <a:cs typeface="Calibri" panose="020F0502020204030204"/>
              </a:rPr>
              <a:t>Kielitestauksessa</a:t>
            </a:r>
            <a:r>
              <a:rPr lang="en-US" sz="2300">
                <a:ea typeface="Calibri" panose="020F0502020204030204"/>
                <a:cs typeface="Calibri" panose="020F0502020204030204"/>
              </a:rPr>
              <a:t> </a:t>
            </a:r>
            <a:r>
              <a:rPr lang="en-US" sz="2300" err="1">
                <a:ea typeface="Calibri" panose="020F0502020204030204"/>
                <a:cs typeface="Calibri" panose="020F0502020204030204"/>
              </a:rPr>
              <a:t>käytetään</a:t>
            </a:r>
            <a:r>
              <a:rPr lang="en-US" sz="2300">
                <a:ea typeface="Calibri" panose="020F0502020204030204"/>
                <a:cs typeface="Calibri" panose="020F0502020204030204"/>
              </a:rPr>
              <a:t> </a:t>
            </a:r>
            <a:r>
              <a:rPr lang="en-US" sz="2300" err="1">
                <a:ea typeface="Calibri" panose="020F0502020204030204"/>
                <a:cs typeface="Calibri" panose="020F0502020204030204"/>
              </a:rPr>
              <a:t>Eurooppalaisen</a:t>
            </a:r>
            <a:r>
              <a:rPr lang="en-US" sz="2300">
                <a:ea typeface="Calibri" panose="020F0502020204030204"/>
                <a:cs typeface="Calibri" panose="020F0502020204030204"/>
              </a:rPr>
              <a:t> </a:t>
            </a:r>
            <a:r>
              <a:rPr lang="en-US" sz="2300" err="1">
                <a:ea typeface="Calibri" panose="020F0502020204030204"/>
                <a:cs typeface="Calibri" panose="020F0502020204030204"/>
              </a:rPr>
              <a:t>viitekehyksen</a:t>
            </a:r>
            <a:r>
              <a:rPr lang="en-US" sz="2300">
                <a:ea typeface="Calibri" panose="020F0502020204030204"/>
                <a:cs typeface="Calibri" panose="020F0502020204030204"/>
              </a:rPr>
              <a:t> </a:t>
            </a:r>
            <a:r>
              <a:rPr lang="en-US" sz="2300" err="1">
                <a:ea typeface="Calibri" panose="020F0502020204030204"/>
                <a:cs typeface="Calibri" panose="020F0502020204030204"/>
              </a:rPr>
              <a:t>taitotasoasteikkoa</a:t>
            </a:r>
            <a:r>
              <a:rPr lang="en-US" sz="2300">
                <a:ea typeface="Calibri" panose="020F0502020204030204"/>
                <a:cs typeface="Calibri" panose="020F0502020204030204"/>
              </a:rPr>
              <a:t>. </a:t>
            </a:r>
          </a:p>
          <a:p>
            <a:pPr marL="0" indent="0">
              <a:buNone/>
            </a:pPr>
            <a:endParaRPr lang="fi-FI" sz="1400">
              <a:ea typeface="Calibri" panose="020F0502020204030204"/>
              <a:cs typeface="Calibri" panose="020F0502020204030204"/>
              <a:hlinkClick r:id="rId3"/>
            </a:endParaRPr>
          </a:p>
          <a:p>
            <a:pPr marL="0" indent="0">
              <a:buNone/>
            </a:pPr>
            <a:r>
              <a:rPr lang="fi-FI" sz="1400">
                <a:ea typeface="Calibri" panose="020F0502020204030204"/>
                <a:cs typeface="Calibri" panose="020F0502020204030204"/>
                <a:hlinkClick r:id="rId3"/>
              </a:rPr>
              <a:t>Eurooppalainen viitekehys, taitotasot</a:t>
            </a:r>
            <a:r>
              <a:rPr lang="fi-FI" sz="1400">
                <a:ea typeface="Calibri" panose="020F0502020204030204"/>
                <a:cs typeface="Calibri" panose="020F0502020204030204"/>
              </a:rPr>
              <a:t>   </a:t>
            </a:r>
            <a:endParaRPr lang="fi-FI" sz="1400"/>
          </a:p>
          <a:p>
            <a:pPr marL="0" indent="0">
              <a:buNone/>
            </a:pPr>
            <a:endParaRPr lang="fi-FI">
              <a:ea typeface="Calibri" panose="020F0502020204030204"/>
              <a:cs typeface="Calibri" panose="020F0502020204030204"/>
            </a:endParaRPr>
          </a:p>
        </p:txBody>
      </p:sp>
    </p:spTree>
    <p:extLst>
      <p:ext uri="{BB962C8B-B14F-4D97-AF65-F5344CB8AC3E}">
        <p14:creationId xmlns:p14="http://schemas.microsoft.com/office/powerpoint/2010/main" val="155716187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ERKOmallipohjat" id="{D4D80572-9317-4665-8B0D-238CEC7B1C2D}" vid="{32D10B52-81B6-4EBC-80CE-9BB4D887A74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6be92a1-9c2e-45bd-bc7a-77e2bc8acba2" xsi:nil="true"/>
    <lcf76f155ced4ddcb4097134ff3c332f xmlns="99c4edd6-4692-4bdc-b7c2-f7fdb8cf042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3CF28071C79A14B9F22182B9B92C540" ma:contentTypeVersion="13" ma:contentTypeDescription="Luo uusi asiakirja." ma:contentTypeScope="" ma:versionID="0eb7c51dbd1d3aabe8f18d4d867d8b5a">
  <xsd:schema xmlns:xsd="http://www.w3.org/2001/XMLSchema" xmlns:xs="http://www.w3.org/2001/XMLSchema" xmlns:p="http://schemas.microsoft.com/office/2006/metadata/properties" xmlns:ns2="99c4edd6-4692-4bdc-b7c2-f7fdb8cf042f" xmlns:ns3="76be92a1-9c2e-45bd-bc7a-77e2bc8acba2" targetNamespace="http://schemas.microsoft.com/office/2006/metadata/properties" ma:root="true" ma:fieldsID="e0cb66a21e8af9b0749f6b721a485218" ns2:_="" ns3:_="">
    <xsd:import namespace="99c4edd6-4692-4bdc-b7c2-f7fdb8cf042f"/>
    <xsd:import namespace="76be92a1-9c2e-45bd-bc7a-77e2bc8acb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4edd6-4692-4bdc-b7c2-f7fdb8cf0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e26c6a39-ca17-4711-8675-0cb8c6f60fa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be92a1-9c2e-45bd-bc7a-77e2bc8acb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93a5905-6c09-4fdb-b610-8a0047d6305c}" ma:internalName="TaxCatchAll" ma:showField="CatchAllData" ma:web="76be92a1-9c2e-45bd-bc7a-77e2bc8ac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7E9FBF-6CF6-4700-B86E-583616ECFDB5}">
  <ds:schemaRefs>
    <ds:schemaRef ds:uri="http://schemas.microsoft.com/sharepoint/v3/contenttype/forms"/>
  </ds:schemaRefs>
</ds:datastoreItem>
</file>

<file path=customXml/itemProps2.xml><?xml version="1.0" encoding="utf-8"?>
<ds:datastoreItem xmlns:ds="http://schemas.openxmlformats.org/officeDocument/2006/customXml" ds:itemID="{38D7E197-5CE7-4725-8BF6-15F6C1AD05D1}">
  <ds:schemaRefs>
    <ds:schemaRef ds:uri="76be92a1-9c2e-45bd-bc7a-77e2bc8acba2"/>
    <ds:schemaRef ds:uri="99c4edd6-4692-4bdc-b7c2-f7fdb8cf04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1BE4ED-E422-41EE-9895-9FA0BACACD55}"/>
</file>

<file path=docProps/app.xml><?xml version="1.0" encoding="utf-8"?>
<Properties xmlns="http://schemas.openxmlformats.org/officeDocument/2006/extended-properties" xmlns:vt="http://schemas.openxmlformats.org/officeDocument/2006/docPropsVTypes">
  <Template>VIERKOmallipohjat</Template>
  <Application>Microsoft Office PowerPoint</Application>
  <PresentationFormat>Widescreen</PresentationFormat>
  <Slides>25</Slides>
  <Notes>8</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Office-teema</vt:lpstr>
      <vt:lpstr>VIERKO 2  Lupa-asiat Koulutuspaketti opettajille, ohjaajille ja sidosryhmille 28.10.2025 </vt:lpstr>
      <vt:lpstr>Sisältö</vt:lpstr>
      <vt:lpstr>1. Johdanto</vt:lpstr>
      <vt:lpstr>2a. Opiskelijaksi Suomeen - ei EU-kansalainen</vt:lpstr>
      <vt:lpstr>2b. Opiskelijaksi Suomeen - EU-maan kansalainen ja ukrainalaiset</vt:lpstr>
      <vt:lpstr>3. Työnteko-oikeus opiskelijana  </vt:lpstr>
      <vt:lpstr>4. Koulutussopimus ja oppisopimus</vt:lpstr>
      <vt:lpstr>5. Opintoihin hakeutuminen </vt:lpstr>
      <vt:lpstr>6a. Kielitestaus </vt:lpstr>
      <vt:lpstr>6b. Kielitestaus</vt:lpstr>
      <vt:lpstr>7. Opintojen eteneminen ja HOKS  </vt:lpstr>
      <vt:lpstr>8a. Tuet ja etuudet </vt:lpstr>
      <vt:lpstr>8b. Tuet ja etuudet</vt:lpstr>
      <vt:lpstr>9a. Eettiset periaatteet </vt:lpstr>
      <vt:lpstr>9b. Eettiset periaatteet</vt:lpstr>
      <vt:lpstr>10. Yhteenveto</vt:lpstr>
      <vt:lpstr>Case 1: Samuel – täydennyskoulutuksella sähköasentajaksi​</vt:lpstr>
      <vt:lpstr>Case 2: Sahra, opiskelee kasvatus- ja ohjausalan ammattitutkintoa  </vt:lpstr>
      <vt:lpstr>Case 3: Zayar, asuu kotimaassaan Aasiassa, mutta haluaisi tulla Suomeen opiskemaan.</vt:lpstr>
      <vt:lpstr>Case 4: Ali on turvapaikanhakija</vt:lpstr>
      <vt:lpstr>Vinkit vierailevista luennoitsijoista</vt:lpstr>
      <vt:lpstr>Lähteet</vt:lpstr>
      <vt:lpstr>Tekijät</vt:lpstr>
      <vt:lpstr>https://creativecommons.org/licenses/by/4.0/</vt:lpstr>
      <vt:lpstr>AEL-Amiedu Oy/Taitotalo  Axxell Utbildning Ab  Careeria   Espoon seudun koulutuskuntayhtymä   Etelä-Karjalan koulutuskuntayhtymä / Saimaan ammattiopisto Sampo  Etelä-Savon Koulutus Oy/Esedu   Haapaveden Opiston kannatusyhdistys ry, Haapaveden Opisto (Työpakettivastuu R)  Helsingin kaupunki / Stadin AO (Työpakettivastuu I)  Helsingin maalariammattikoulu  Helsinki Business College  Hyria koulutus Oy  Hämeen ammatti-instituutti Oy  Itä-Karjalan Kansanopistoseura r.y. /Itä-Karjalan Kansanopisto  Itä-Savon koulutuskuntayhtymä, Ammattiopisto Samiedu  Jokilaaksojen koulutuskuntayhtymä JEDU (Työpakettivastuu E)  Jyväskylän koulutuskuntayhtymä (Työpakettivastuu V)   Jyväskylän kristillisen opiston säätiö sr/Jyväskylän kristillinen opisto (JKO)  Jyväskylän Talouskouluyhdistys ry. / Jyväskylän palvelualan opisto  Kajaanin kaupungin koulutusliikelaitos  Kalajoen kristillinen opisto  Kanneljärven opisto  Kelloseppäkoulu  Kemi-Tornionlaakson koulutuskuntayhtymä Lappia   Keski-Pohjanmaan koulutusyhtymä        Keski-Uudenmaan koulutuskuntayhtymä (Koordinaatio)  Kirkkopalvelut ry / STEP-koulutus  Kiteen evankelisen kansanopiston kannatusyhdistys ry/Kiteen Evankelinen Kansanopisto  Kolmen kampuksen urheiluopisto Oy  Kotkan-Haminan seudun koulutuskuntayhtymä, Ekami  Koulutuskeskus Salpaus - kuntayhtymä  Koulutuskuntayhtymä Brahe  Koulutuskuntayhtymä OSAO   Koulutuskuntayhtymä Tavastia, Ammattiopisto Tavastia  Kouvolan Ammattiopisto Oy  LIVE-säätiö/LIVE ammattiopisto  Lounais-Hämeen koulutuskuntayhtymä  Lounais-Suomen koulutuskuntayhtymä, Novida - ammattiopisto ja lukio  Luksia, Länsi-Uudenmaan koulutuskuntayhtymä  Länsirannikon Koulutus Oy WinNova  Oulun palvelualan opisto  Peimarin koulutuskuntayhtymä/Ammattiopisto Livia  Perho Liiketalousopisto   Peräpohjolan kansanopiston kannatusyhdistys ry/Peräpohjolan Opisto  Pohjois-Karjalan koulutuskuntayhtymä/Riveria  Pohjois-Satakunnan kansanopiston kannatusyhdistys ry/Kankaanpään opisto  Pohjois-Savon opisto  Raahen Porvari- ja Kauppakoulurahasto sr  Raision seudun koulutuskuntayhtymä        Raudaskylän kristillinen opisto  Rovalan Setlementti ry/Rovala-Opisto  Rovaniemen koulutuskuntayhtymä REDU  Salon seudun koulutuskuntayhtymä  Sasky koulutuskuntayhtymä  Satakunnan koulutuskuntayhtymä/Sataedu  Savon koulutuskuntayhtymä/ Savon ammattiopisto  Seinäjoen koulutuskuntayhtymä  Suomen Diakoniaopisto - SDO Oy  Suomen Urheiluopiston Kannatusosakeyhtiö  Suomen ympäristöopisto SYKLI Oy  Suomen Yrittäjäopisto Oy  Svenska Framtidsskolan i Helsingforsregionen Ab/Prakticum  Svenska Österbottens förbund för Utbildning och Kultur/Yrkesakademin i Österbotten (Koordinaatio ruotsinkielinen verkosto FRIS, Å)  Tampereen Aikuiskoulutussäätiö sr/ Tampereen Aikuiskoulutuskeskus TAKK  Tampereen kaupunki/Tampereen seudun ammattiopisto Tredu (Työpakettivastuu R)  Turun aikuiskoulutussäätiö sr/Turun akk  Turun kaupunki  Työtehoseura ry (Työpakettivastuu K)  Vaasan kaupunki / Vamia  Valkeakosken seudun koulutuskuntayhtymä/Valkeakosken ammattiopisto  Vantaan kaupunki/Vantaan ammattiopisto  Ylä-Savon koulutuskuntayhtymä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S2 -opetuksen ja -ohjauksen kehittämis suunnitelma</dc:title>
  <dc:creator>Henna Hyytiä</dc:creator>
  <cp:revision>1</cp:revision>
  <dcterms:created xsi:type="dcterms:W3CDTF">2024-06-12T15:15:55Z</dcterms:created>
  <dcterms:modified xsi:type="dcterms:W3CDTF">2025-12-02T16:56:17Z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0x01010003CF28071C79A14B9F22182B9B92C540</vt:lpwstr>
  </property>
  <property fmtid="{D5CDD505-2E9C-101B-9397-08002B2CF9AE}" pid="3" name="Order">
    <vt:r8>2500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