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5"/>
  </p:sldMasterIdLst>
  <p:notesMasterIdLst>
    <p:notesMasterId r:id="rId21"/>
  </p:notesMasterIdLst>
  <p:sldIdLst>
    <p:sldId id="258" r:id="rId6"/>
    <p:sldId id="272" r:id="rId7"/>
    <p:sldId id="273" r:id="rId8"/>
    <p:sldId id="257" r:id="rId9"/>
    <p:sldId id="265" r:id="rId10"/>
    <p:sldId id="262" r:id="rId11"/>
    <p:sldId id="256" r:id="rId12"/>
    <p:sldId id="264" r:id="rId13"/>
    <p:sldId id="260" r:id="rId14"/>
    <p:sldId id="268" r:id="rId15"/>
    <p:sldId id="263" r:id="rId16"/>
    <p:sldId id="269" r:id="rId17"/>
    <p:sldId id="270" r:id="rId18"/>
    <p:sldId id="274" r:id="rId19"/>
    <p:sldId id="271"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20" autoAdjust="0"/>
    <p:restoredTop sz="93817" autoAdjust="0"/>
  </p:normalViewPr>
  <p:slideViewPr>
    <p:cSldViewPr snapToGrid="0">
      <p:cViewPr varScale="1">
        <p:scale>
          <a:sx n="63" d="100"/>
          <a:sy n="63" d="100"/>
        </p:scale>
        <p:origin x="1088"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iles.kk.lan\staff\samoilan\KIERTOTALOUS_AMK\TP3\BIOPER&#196;ISET%20KIERROT\Ravinteiden%20arv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a:t>Ravinteiden arvo €/m</a:t>
            </a:r>
            <a:r>
              <a:rPr lang="fi-FI" sz="1400"/>
              <a:t>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0.11992825896762904"/>
          <c:y val="0.10185185185185185"/>
          <c:w val="0.84396062992125986"/>
          <c:h val="0.73577136191309422"/>
        </c:manualLayout>
      </c:layout>
      <c:barChart>
        <c:barDir val="col"/>
        <c:grouping val="stacked"/>
        <c:varyColors val="0"/>
        <c:ser>
          <c:idx val="0"/>
          <c:order val="0"/>
          <c:tx>
            <c:strRef>
              <c:f>Sheet1!$C$3</c:f>
              <c:strCache>
                <c:ptCount val="1"/>
                <c:pt idx="0">
                  <c:v>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Sheet1!$B$4:$B$7</c:f>
              <c:strCache>
                <c:ptCount val="4"/>
                <c:pt idx="0">
                  <c:v>Naudan kuivalanta</c:v>
                </c:pt>
                <c:pt idx="1">
                  <c:v>Naudan liete</c:v>
                </c:pt>
                <c:pt idx="2">
                  <c:v>Sian liete</c:v>
                </c:pt>
                <c:pt idx="3">
                  <c:v>Kanan kuivalanta</c:v>
                </c:pt>
              </c:strCache>
            </c:strRef>
          </c:cat>
          <c:val>
            <c:numRef>
              <c:f>Sheet1!$C$4:$C$7</c:f>
              <c:numCache>
                <c:formatCode>General</c:formatCode>
                <c:ptCount val="4"/>
                <c:pt idx="0">
                  <c:v>2.56</c:v>
                </c:pt>
                <c:pt idx="1">
                  <c:v>2.3199999999999998</c:v>
                </c:pt>
                <c:pt idx="2">
                  <c:v>1.52</c:v>
                </c:pt>
                <c:pt idx="3">
                  <c:v>3.6</c:v>
                </c:pt>
              </c:numCache>
            </c:numRef>
          </c:val>
          <c:extLst>
            <c:ext xmlns:c16="http://schemas.microsoft.com/office/drawing/2014/chart" uri="{C3380CC4-5D6E-409C-BE32-E72D297353CC}">
              <c16:uniqueId val="{00000000-6589-47D6-86B7-9B1BA0634D88}"/>
            </c:ext>
          </c:extLst>
        </c:ser>
        <c:ser>
          <c:idx val="1"/>
          <c:order val="1"/>
          <c:tx>
            <c:strRef>
              <c:f>Sheet1!$D$3</c:f>
              <c:strCache>
                <c:ptCount val="1"/>
                <c:pt idx="0">
                  <c:v>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Sheet1!$B$4:$B$7</c:f>
              <c:strCache>
                <c:ptCount val="4"/>
                <c:pt idx="0">
                  <c:v>Naudan kuivalanta</c:v>
                </c:pt>
                <c:pt idx="1">
                  <c:v>Naudan liete</c:v>
                </c:pt>
                <c:pt idx="2">
                  <c:v>Sian liete</c:v>
                </c:pt>
                <c:pt idx="3">
                  <c:v>Kanan kuivalanta</c:v>
                </c:pt>
              </c:strCache>
            </c:strRef>
          </c:cat>
          <c:val>
            <c:numRef>
              <c:f>Sheet1!$D$4:$D$7</c:f>
              <c:numCache>
                <c:formatCode>General</c:formatCode>
                <c:ptCount val="4"/>
                <c:pt idx="0">
                  <c:v>1.6</c:v>
                </c:pt>
                <c:pt idx="1">
                  <c:v>0.8</c:v>
                </c:pt>
                <c:pt idx="2">
                  <c:v>1.28</c:v>
                </c:pt>
                <c:pt idx="3">
                  <c:v>8.9600000000000009</c:v>
                </c:pt>
              </c:numCache>
            </c:numRef>
          </c:val>
          <c:extLst>
            <c:ext xmlns:c16="http://schemas.microsoft.com/office/drawing/2014/chart" uri="{C3380CC4-5D6E-409C-BE32-E72D297353CC}">
              <c16:uniqueId val="{00000001-6589-47D6-86B7-9B1BA0634D88}"/>
            </c:ext>
          </c:extLst>
        </c:ser>
        <c:ser>
          <c:idx val="2"/>
          <c:order val="2"/>
          <c:tx>
            <c:strRef>
              <c:f>Sheet1!$E$3</c:f>
              <c:strCache>
                <c:ptCount val="1"/>
                <c:pt idx="0">
                  <c:v>NH4-N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Sheet1!$B$4:$B$7</c:f>
              <c:strCache>
                <c:ptCount val="4"/>
                <c:pt idx="0">
                  <c:v>Naudan kuivalanta</c:v>
                </c:pt>
                <c:pt idx="1">
                  <c:v>Naudan liete</c:v>
                </c:pt>
                <c:pt idx="2">
                  <c:v>Sian liete</c:v>
                </c:pt>
                <c:pt idx="3">
                  <c:v>Kanan kuivalanta</c:v>
                </c:pt>
              </c:strCache>
            </c:strRef>
          </c:cat>
          <c:val>
            <c:numRef>
              <c:f>Sheet1!$E$4:$E$7</c:f>
              <c:numCache>
                <c:formatCode>General</c:formatCode>
                <c:ptCount val="4"/>
                <c:pt idx="0">
                  <c:v>0.99</c:v>
                </c:pt>
                <c:pt idx="1">
                  <c:v>1.53</c:v>
                </c:pt>
                <c:pt idx="2">
                  <c:v>1.98</c:v>
                </c:pt>
                <c:pt idx="3">
                  <c:v>3.78</c:v>
                </c:pt>
              </c:numCache>
            </c:numRef>
          </c:val>
          <c:extLst>
            <c:ext xmlns:c16="http://schemas.microsoft.com/office/drawing/2014/chart" uri="{C3380CC4-5D6E-409C-BE32-E72D297353CC}">
              <c16:uniqueId val="{00000002-6589-47D6-86B7-9B1BA0634D88}"/>
            </c:ext>
          </c:extLst>
        </c:ser>
        <c:dLbls>
          <c:showLegendKey val="0"/>
          <c:showVal val="0"/>
          <c:showCatName val="0"/>
          <c:showSerName val="0"/>
          <c:showPercent val="0"/>
          <c:showBubbleSize val="0"/>
        </c:dLbls>
        <c:gapWidth val="150"/>
        <c:overlap val="100"/>
        <c:axId val="284618264"/>
        <c:axId val="284619576"/>
      </c:barChart>
      <c:catAx>
        <c:axId val="28461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284619576"/>
        <c:crosses val="autoZero"/>
        <c:auto val="1"/>
        <c:lblAlgn val="ctr"/>
        <c:lblOffset val="100"/>
        <c:noMultiLvlLbl val="0"/>
      </c:catAx>
      <c:valAx>
        <c:axId val="2846195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284618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DE3DC-FFA5-4B06-8CE1-A4327DB2171A}" type="datetimeFigureOut">
              <a:rPr lang="fi-FI" smtClean="0"/>
              <a:t>18.9.2020</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609CB-CAF6-4571-BA04-25E12737EAA4}" type="slidenum">
              <a:rPr lang="fi-FI" smtClean="0"/>
              <a:t>‹#›</a:t>
            </a:fld>
            <a:endParaRPr lang="fi-FI"/>
          </a:p>
        </p:txBody>
      </p:sp>
    </p:spTree>
    <p:extLst>
      <p:ext uri="{BB962C8B-B14F-4D97-AF65-F5344CB8AC3E}">
        <p14:creationId xmlns:p14="http://schemas.microsoft.com/office/powerpoint/2010/main" val="3562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1716506" y="6192671"/>
            <a:ext cx="966537" cy="365125"/>
          </a:xfrm>
        </p:spPr>
        <p:txBody>
          <a:bodyPr/>
          <a:lstStyle/>
          <a:p>
            <a:fld id="{308255F3-F20B-4B87-BA2E-E1B81D1F1716}" type="datetime1">
              <a:rPr lang="fi-FI" smtClean="0"/>
              <a:t>18.9.2020</a:t>
            </a:fld>
            <a:endParaRPr lang="fi-FI" dirty="0"/>
          </a:p>
        </p:txBody>
      </p:sp>
      <p:sp>
        <p:nvSpPr>
          <p:cNvPr id="5" name="Alatunnisteen paikkamerkki 4"/>
          <p:cNvSpPr>
            <a:spLocks noGrp="1"/>
          </p:cNvSpPr>
          <p:nvPr>
            <p:ph type="ftr" sz="quarter" idx="11"/>
          </p:nvPr>
        </p:nvSpPr>
        <p:spPr/>
        <p:txBody>
          <a:bodyPr/>
          <a:lstStyle/>
          <a:p>
            <a:r>
              <a:rPr lang="fi-FI" dirty="0"/>
              <a:t>kiertotalousamk.fi</a:t>
            </a:r>
          </a:p>
        </p:txBody>
      </p:sp>
    </p:spTree>
    <p:extLst>
      <p:ext uri="{BB962C8B-B14F-4D97-AF65-F5344CB8AC3E}">
        <p14:creationId xmlns:p14="http://schemas.microsoft.com/office/powerpoint/2010/main" val="3628747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38560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49030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4"/>
            <a:ext cx="10515600" cy="108944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5" name="Alatunnisteen paikkamerkki 4"/>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410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19979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968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838200" y="1690688"/>
            <a:ext cx="5181600" cy="4351338"/>
          </a:xfrm>
        </p:spPr>
        <p:txBody>
          <a:bodyPr/>
          <a:lstStyle>
            <a:lvl1pPr marL="457200" indent="-457200">
              <a:buFont typeface="Arial" panose="020B0604020202020204" pitchFamily="34" charset="0"/>
              <a:buChar char="•"/>
              <a:defRPr/>
            </a:lvl1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825625"/>
            <a:ext cx="5181600" cy="42164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130986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p:cNvSpPr>
            <a:spLocks noGrp="1"/>
          </p:cNvSpPr>
          <p:nvPr>
            <p:ph type="title"/>
          </p:nvPr>
        </p:nvSpPr>
        <p:spPr/>
        <p:txBody>
          <a:bodyPr/>
          <a:lstStyle/>
          <a:p>
            <a:r>
              <a:rPr lang="fi-FI"/>
              <a:t>Muokkaa perustyyl. napsautt.</a:t>
            </a:r>
          </a:p>
        </p:txBody>
      </p:sp>
      <p:sp>
        <p:nvSpPr>
          <p:cNvPr id="4" name="Alatunnisteen paikkamerkki 3"/>
          <p:cNvSpPr>
            <a:spLocks noGrp="1"/>
          </p:cNvSpPr>
          <p:nvPr>
            <p:ph type="ftr" sz="quarter" idx="11"/>
          </p:nvPr>
        </p:nvSpPr>
        <p:spPr/>
        <p:txBody>
          <a:bodyPr/>
          <a:lstStyle/>
          <a:p>
            <a:r>
              <a:rPr lang="fi-FI"/>
              <a:t>kiertotalousamk.fi</a:t>
            </a:r>
          </a:p>
        </p:txBody>
      </p:sp>
    </p:spTree>
    <p:extLst>
      <p:ext uri="{BB962C8B-B14F-4D97-AF65-F5344CB8AC3E}">
        <p14:creationId xmlns:p14="http://schemas.microsoft.com/office/powerpoint/2010/main" val="3974686067"/>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161289"/>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53E9E-8905-47D9-8774-71C2D0812B6B}" type="datetime1">
              <a:rPr lang="fi-FI" smtClean="0"/>
              <a:t>18.9.2020</a:t>
            </a:fld>
            <a:endParaRPr lang="fi-FI"/>
          </a:p>
        </p:txBody>
      </p:sp>
      <p:sp>
        <p:nvSpPr>
          <p:cNvPr id="5" name="Alatunnisteen paikkamerkki 4"/>
          <p:cNvSpPr>
            <a:spLocks noGrp="1"/>
          </p:cNvSpPr>
          <p:nvPr>
            <p:ph type="ftr" sz="quarter" idx="3"/>
          </p:nvPr>
        </p:nvSpPr>
        <p:spPr>
          <a:xfrm>
            <a:off x="4038600" y="619267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dirty="0"/>
              <a:t>kiertotalousamk.fi</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966C3-9558-4BBB-9775-7D1DA6AA08CC}" type="slidenum">
              <a:rPr lang="fi-FI" smtClean="0"/>
              <a:t>‹#›</a:t>
            </a:fld>
            <a:endParaRPr lang="fi-FI"/>
          </a:p>
        </p:txBody>
      </p:sp>
    </p:spTree>
    <p:extLst>
      <p:ext uri="{BB962C8B-B14F-4D97-AF65-F5344CB8AC3E}">
        <p14:creationId xmlns:p14="http://schemas.microsoft.com/office/powerpoint/2010/main" val="11527115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01" r:id="rId3"/>
    <p:sldLayoutId id="2147483692" r:id="rId4"/>
    <p:sldLayoutId id="2147483693" r:id="rId5"/>
    <p:sldLayoutId id="2147483702" r:id="rId6"/>
    <p:sldLayoutId id="2147483695" r:id="rId7"/>
  </p:sldLayoutIdLst>
  <p:hf sldNum="0" hdr="0"/>
  <p:txStyles>
    <p:titleStyle>
      <a:lvl1pPr algn="l" defTabSz="914400" rtl="0" eaLnBrk="1" latinLnBrk="0" hangingPunct="1">
        <a:lnSpc>
          <a:spcPct val="90000"/>
        </a:lnSpc>
        <a:spcBef>
          <a:spcPct val="0"/>
        </a:spcBef>
        <a:buNone/>
        <a:defRPr sz="44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AI4o_llHO0U"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9S5NLKsxmnk"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luke.fi/manurestandards/wp-content/uploads/sites/25/2019/11/Kaikki-irti-lannasta-FINAL.pdf" TargetMode="External"/><Relationship Id="rId2" Type="http://schemas.openxmlformats.org/officeDocument/2006/relationships/hyperlink" Target="http://urn.fi/URN:ISBN:978-952-326-258-4"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creativecommons.org/licenses/by-nc-sa/4.0/"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181577" y="3026171"/>
            <a:ext cx="9144000" cy="2387600"/>
          </a:xfrm>
        </p:spPr>
        <p:txBody>
          <a:bodyPr>
            <a:normAutofit fontScale="90000"/>
          </a:bodyPr>
          <a:lstStyle/>
          <a:p>
            <a:pPr>
              <a:spcBef>
                <a:spcPts val="1200"/>
              </a:spcBef>
              <a:spcAft>
                <a:spcPts val="600"/>
              </a:spcAft>
            </a:pPr>
            <a:r>
              <a:rPr lang="fi-FI" sz="7300" b="1" dirty="0">
                <a:latin typeface="Calibri" panose="020F0502020204030204" pitchFamily="34" charset="0"/>
                <a:cs typeface="Calibri" panose="020F0502020204030204" pitchFamily="34" charset="0"/>
              </a:rPr>
              <a:t>Maatilan lannan käsittely osana kiertotaloutta</a:t>
            </a:r>
            <a:br>
              <a:rPr lang="fi-FI" sz="7300" b="1" dirty="0">
                <a:latin typeface="Calibri" panose="020F0502020204030204" pitchFamily="34" charset="0"/>
                <a:cs typeface="Calibri" panose="020F0502020204030204" pitchFamily="34" charset="0"/>
              </a:rPr>
            </a:br>
            <a:r>
              <a:rPr lang="fi-FI" sz="4400" dirty="0">
                <a:latin typeface="Calibri" panose="020F0502020204030204" pitchFamily="34" charset="0"/>
                <a:cs typeface="Calibri" panose="020F0502020204030204" pitchFamily="34" charset="0"/>
              </a:rPr>
              <a:t>- Case Biometa Finland Oy:n biotuotelaitos</a:t>
            </a:r>
            <a:r>
              <a:rPr lang="fi-FI" dirty="0">
                <a:latin typeface="Calibri" panose="020F0502020204030204" pitchFamily="34" charset="0"/>
                <a:cs typeface="Calibri" panose="020F0502020204030204" pitchFamily="34" charset="0"/>
              </a:rPr>
              <a:t> </a:t>
            </a:r>
            <a:br>
              <a:rPr lang="fi-FI" dirty="0">
                <a:latin typeface="Calibri" panose="020F0502020204030204" pitchFamily="34" charset="0"/>
                <a:cs typeface="Calibri" panose="020F0502020204030204" pitchFamily="34" charset="0"/>
              </a:rPr>
            </a:br>
            <a:br>
              <a:rPr lang="fi-FI" dirty="0">
                <a:latin typeface="Calibri" panose="020F0502020204030204" pitchFamily="34" charset="0"/>
                <a:cs typeface="Calibri" panose="020F0502020204030204" pitchFamily="34" charset="0"/>
              </a:rPr>
            </a:br>
            <a:r>
              <a:rPr lang="fi-FI" sz="4000" dirty="0">
                <a:latin typeface="Calibri" panose="020F0502020204030204" pitchFamily="34" charset="0"/>
                <a:cs typeface="Calibri" panose="020F0502020204030204" pitchFamily="34" charset="0"/>
              </a:rPr>
              <a:t>Sanna Moilanen, </a:t>
            </a:r>
            <a:br>
              <a:rPr lang="fi-FI" sz="4000" dirty="0">
                <a:latin typeface="Calibri" panose="020F0502020204030204" pitchFamily="34" charset="0"/>
                <a:cs typeface="Calibri" panose="020F0502020204030204" pitchFamily="34" charset="0"/>
              </a:rPr>
            </a:br>
            <a:r>
              <a:rPr lang="fi-FI" sz="4000" dirty="0">
                <a:latin typeface="Calibri" panose="020F0502020204030204" pitchFamily="34" charset="0"/>
                <a:cs typeface="Calibri" panose="020F0502020204030204" pitchFamily="34" charset="0"/>
              </a:rPr>
              <a:t>Oulun ammattikorkeakoulu Oy </a:t>
            </a:r>
          </a:p>
        </p:txBody>
      </p:sp>
      <p:sp>
        <p:nvSpPr>
          <p:cNvPr id="4" name="Päivämäärän paikkamerkki 3"/>
          <p:cNvSpPr>
            <a:spLocks noGrp="1"/>
          </p:cNvSpPr>
          <p:nvPr>
            <p:ph type="dt" sz="half" idx="10"/>
          </p:nvPr>
        </p:nvSpPr>
        <p:spPr/>
        <p:txBody>
          <a:bodyPr/>
          <a:lstStyle/>
          <a:p>
            <a:fld id="{60FEDBEC-BDFD-41C9-A00C-68FA1EF50EC5}" type="datetime1">
              <a:rPr lang="fi-FI" smtClean="0"/>
              <a:t>18.9.2020</a:t>
            </a:fld>
            <a:endParaRPr lang="fi-FI"/>
          </a:p>
        </p:txBody>
      </p:sp>
      <p:sp>
        <p:nvSpPr>
          <p:cNvPr id="5" name="Alatunnisteen paikkamerkki 4"/>
          <p:cNvSpPr>
            <a:spLocks noGrp="1"/>
          </p:cNvSpPr>
          <p:nvPr>
            <p:ph type="ftr" sz="quarter" idx="11"/>
          </p:nvPr>
        </p:nvSpPr>
        <p:spPr/>
        <p:txBody>
          <a:bodyPr/>
          <a:lstStyle/>
          <a:p>
            <a:r>
              <a:rPr lang="fi-FI"/>
              <a:t>kiertotalousamk.fi</a:t>
            </a:r>
            <a:endParaRPr lang="fi-FI" dirty="0"/>
          </a:p>
        </p:txBody>
      </p:sp>
      <p:pic>
        <p:nvPicPr>
          <p:cNvPr id="6" name="Picture 5">
            <a:extLst>
              <a:ext uri="{FF2B5EF4-FFF2-40B4-BE49-F238E27FC236}">
                <a16:creationId xmlns:a16="http://schemas.microsoft.com/office/drawing/2014/main" id="{21C33A5F-FE91-4EAD-B5EB-59292A2B3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162" y="5984240"/>
            <a:ext cx="1429878" cy="503707"/>
          </a:xfrm>
          <a:prstGeom prst="rect">
            <a:avLst/>
          </a:prstGeom>
        </p:spPr>
      </p:pic>
    </p:spTree>
    <p:extLst>
      <p:ext uri="{BB962C8B-B14F-4D97-AF65-F5344CB8AC3E}">
        <p14:creationId xmlns:p14="http://schemas.microsoft.com/office/powerpoint/2010/main" val="2570148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p:cNvSpPr>
            <a:spLocks noGrp="1"/>
          </p:cNvSpPr>
          <p:nvPr>
            <p:ph type="ftr" sz="quarter" idx="11"/>
          </p:nvPr>
        </p:nvSpPr>
        <p:spPr>
          <a:xfrm>
            <a:off x="4965430" y="6356350"/>
            <a:ext cx="4139134" cy="365125"/>
          </a:xfrm>
        </p:spPr>
        <p:txBody>
          <a:bodyPr>
            <a:normAutofit/>
          </a:bodyPr>
          <a:lstStyle/>
          <a:p>
            <a:pPr algn="l">
              <a:spcAft>
                <a:spcPts val="600"/>
              </a:spcAft>
            </a:pPr>
            <a:r>
              <a:rPr lang="fi-FI"/>
              <a:t>kiertotalousamk.fi</a:t>
            </a:r>
          </a:p>
        </p:txBody>
      </p:sp>
      <p:sp>
        <p:nvSpPr>
          <p:cNvPr id="13" name="Rectangle 12">
            <a:extLst>
              <a:ext uri="{FF2B5EF4-FFF2-40B4-BE49-F238E27FC236}">
                <a16:creationId xmlns:a16="http://schemas.microsoft.com/office/drawing/2014/main" id="{CEBE1201-0155-493C-8340-1B2A74E8D673}"/>
              </a:ext>
            </a:extLst>
          </p:cNvPr>
          <p:cNvSpPr/>
          <p:nvPr/>
        </p:nvSpPr>
        <p:spPr>
          <a:xfrm>
            <a:off x="1151019" y="1700581"/>
            <a:ext cx="7551823" cy="3862596"/>
          </a:xfrm>
          <a:prstGeom prst="rect">
            <a:avLst/>
          </a:prstGeom>
        </p:spPr>
        <p:txBody>
          <a:bodyPr wrap="square">
            <a:spAutoFit/>
          </a:bodyPr>
          <a:lstStyle/>
          <a:p>
            <a:pPr marL="285750" indent="-285750">
              <a:spcBef>
                <a:spcPts val="1000"/>
              </a:spcBef>
              <a:buFont typeface="Wingdings" panose="05000000000000000000" pitchFamily="2" charset="2"/>
              <a:buChar char="§"/>
            </a:pPr>
            <a:r>
              <a:rPr lang="fi-FI" sz="2400" dirty="0"/>
              <a:t>Lietelanta johdetaan separointiyksikölle, jossa erotellaan nestejae ja kiintojae erilleen.</a:t>
            </a:r>
          </a:p>
          <a:p>
            <a:pPr marL="285750" indent="-285750">
              <a:spcBef>
                <a:spcPts val="1000"/>
              </a:spcBef>
              <a:buFont typeface="Wingdings" panose="05000000000000000000" pitchFamily="2" charset="2"/>
              <a:buChar char="§"/>
            </a:pPr>
            <a:r>
              <a:rPr lang="fi-FI" sz="2400" dirty="0"/>
              <a:t>Nestejae ohjataan bioreaktoreihin, joissa se käsitellään hapettomissa olosuhteissa. </a:t>
            </a:r>
          </a:p>
          <a:p>
            <a:pPr marL="285750" indent="-285750">
              <a:spcBef>
                <a:spcPts val="1000"/>
              </a:spcBef>
              <a:buFont typeface="Wingdings" panose="05000000000000000000" pitchFamily="2" charset="2"/>
              <a:buChar char="§"/>
            </a:pPr>
            <a:r>
              <a:rPr lang="fi-FI" sz="2400" dirty="0"/>
              <a:t>Tuotteena syntyy biokaasua, joka hyödynnetään energiantuotannossa (lämmöntuotanto) ja nestemäinen </a:t>
            </a:r>
            <a:r>
              <a:rPr lang="fi-FI" sz="2400" dirty="0" err="1"/>
              <a:t>mädäte</a:t>
            </a:r>
            <a:r>
              <a:rPr lang="fi-FI" sz="2400" dirty="0"/>
              <a:t>, jota voidaan käyttää tilan peltojen lannoitteena. Se korvaa lietelannan käyttöä.</a:t>
            </a:r>
          </a:p>
          <a:p>
            <a:pPr>
              <a:spcBef>
                <a:spcPts val="1000"/>
              </a:spcBef>
            </a:pPr>
            <a:endParaRPr lang="fi-FI" sz="2800" dirty="0"/>
          </a:p>
        </p:txBody>
      </p:sp>
      <p:pic>
        <p:nvPicPr>
          <p:cNvPr id="14" name="Picture 13">
            <a:extLst>
              <a:ext uri="{FF2B5EF4-FFF2-40B4-BE49-F238E27FC236}">
                <a16:creationId xmlns:a16="http://schemas.microsoft.com/office/drawing/2014/main" id="{9A68864D-0CFB-4738-B5A5-5936EDD8ADE4}"/>
              </a:ext>
            </a:extLst>
          </p:cNvPr>
          <p:cNvPicPr>
            <a:picLocks noChangeAspect="1"/>
          </p:cNvPicPr>
          <p:nvPr/>
        </p:nvPicPr>
        <p:blipFill>
          <a:blip r:embed="rId2"/>
          <a:stretch>
            <a:fillRect/>
          </a:stretch>
        </p:blipFill>
        <p:spPr>
          <a:xfrm>
            <a:off x="8887996" y="399022"/>
            <a:ext cx="2795633" cy="5264428"/>
          </a:xfrm>
          <a:prstGeom prst="rect">
            <a:avLst/>
          </a:prstGeom>
        </p:spPr>
      </p:pic>
      <p:sp>
        <p:nvSpPr>
          <p:cNvPr id="6" name="Otsikko 1">
            <a:extLst>
              <a:ext uri="{FF2B5EF4-FFF2-40B4-BE49-F238E27FC236}">
                <a16:creationId xmlns:a16="http://schemas.microsoft.com/office/drawing/2014/main" id="{9A4033C8-48E2-4EFD-9C67-71230F0A05AC}"/>
              </a:ext>
            </a:extLst>
          </p:cNvPr>
          <p:cNvSpPr>
            <a:spLocks noGrp="1"/>
          </p:cNvSpPr>
          <p:nvPr>
            <p:ph type="title"/>
          </p:nvPr>
        </p:nvSpPr>
        <p:spPr>
          <a:xfrm>
            <a:off x="508371" y="-293878"/>
            <a:ext cx="9151786" cy="1286160"/>
          </a:xfrm>
        </p:spPr>
        <p:txBody>
          <a:bodyPr anchor="b">
            <a:normAutofit/>
          </a:bodyPr>
          <a:lstStyle/>
          <a:p>
            <a:r>
              <a:rPr lang="fi-FI" sz="4000" dirty="0"/>
              <a:t>Biometa Finland Oy:n biotuotelaitos </a:t>
            </a:r>
          </a:p>
        </p:txBody>
      </p:sp>
    </p:spTree>
    <p:extLst>
      <p:ext uri="{BB962C8B-B14F-4D97-AF65-F5344CB8AC3E}">
        <p14:creationId xmlns:p14="http://schemas.microsoft.com/office/powerpoint/2010/main" val="3781544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p:cNvSpPr>
            <a:spLocks noGrp="1"/>
          </p:cNvSpPr>
          <p:nvPr>
            <p:ph type="ftr" sz="quarter" idx="11"/>
          </p:nvPr>
        </p:nvSpPr>
        <p:spPr/>
        <p:txBody>
          <a:bodyPr/>
          <a:lstStyle/>
          <a:p>
            <a:r>
              <a:rPr lang="fi-FI"/>
              <a:t>kiertotalousamk.fi</a:t>
            </a:r>
          </a:p>
        </p:txBody>
      </p:sp>
      <p:sp>
        <p:nvSpPr>
          <p:cNvPr id="7" name="Rectangle 6">
            <a:extLst>
              <a:ext uri="{FF2B5EF4-FFF2-40B4-BE49-F238E27FC236}">
                <a16:creationId xmlns:a16="http://schemas.microsoft.com/office/drawing/2014/main" id="{752DF6E0-3AA0-40B1-9065-11B7CD6F68F5}"/>
              </a:ext>
            </a:extLst>
          </p:cNvPr>
          <p:cNvSpPr/>
          <p:nvPr/>
        </p:nvSpPr>
        <p:spPr>
          <a:xfrm>
            <a:off x="1583265" y="1836601"/>
            <a:ext cx="6124968" cy="2934137"/>
          </a:xfrm>
          <a:prstGeom prst="rect">
            <a:avLst/>
          </a:prstGeom>
        </p:spPr>
        <p:txBody>
          <a:bodyPr wrap="square">
            <a:spAutoFit/>
          </a:bodyPr>
          <a:lstStyle/>
          <a:p>
            <a:pPr marL="457200" indent="-457200">
              <a:spcBef>
                <a:spcPts val="1000"/>
              </a:spcBef>
              <a:buFont typeface="Wingdings" panose="05000000000000000000" pitchFamily="2" charset="2"/>
              <a:buChar char="§"/>
            </a:pPr>
            <a:r>
              <a:rPr lang="fi-FI" sz="2800" dirty="0"/>
              <a:t>Separoinnissa muodostuva kuivajae ohjataan kuivauskäsittelyyn.</a:t>
            </a:r>
          </a:p>
          <a:p>
            <a:pPr marL="457200" indent="-457200">
              <a:spcBef>
                <a:spcPts val="1000"/>
              </a:spcBef>
              <a:buFont typeface="Wingdings" panose="05000000000000000000" pitchFamily="2" charset="2"/>
              <a:buChar char="§"/>
            </a:pPr>
            <a:r>
              <a:rPr lang="fi-FI" sz="2800" dirty="0"/>
              <a:t>Kuivausprosessin loppuotteena muodostuu hygienisoitu ja kuiva lantakuivike ja kuivaa lannoitejaetta.</a:t>
            </a:r>
          </a:p>
          <a:p>
            <a:pPr marL="457200" indent="-457200">
              <a:spcBef>
                <a:spcPts val="1000"/>
              </a:spcBef>
              <a:buFont typeface="Wingdings" panose="05000000000000000000" pitchFamily="2" charset="2"/>
              <a:buChar char="§"/>
            </a:pPr>
            <a:endParaRPr lang="fi-FI" sz="2800" dirty="0"/>
          </a:p>
        </p:txBody>
      </p:sp>
      <p:pic>
        <p:nvPicPr>
          <p:cNvPr id="8" name="Picture 7" descr="A picture containing ground, person, outdoor&#10;&#10;Description automatically generated">
            <a:extLst>
              <a:ext uri="{FF2B5EF4-FFF2-40B4-BE49-F238E27FC236}">
                <a16:creationId xmlns:a16="http://schemas.microsoft.com/office/drawing/2014/main" id="{8B99E846-1B9B-4A64-B1AE-94B36C41CD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8233" y="1584964"/>
            <a:ext cx="3570498" cy="4348306"/>
          </a:xfrm>
          <a:prstGeom prst="rect">
            <a:avLst/>
          </a:prstGeom>
        </p:spPr>
      </p:pic>
      <p:sp>
        <p:nvSpPr>
          <p:cNvPr id="9" name="Otsikko 1">
            <a:extLst>
              <a:ext uri="{FF2B5EF4-FFF2-40B4-BE49-F238E27FC236}">
                <a16:creationId xmlns:a16="http://schemas.microsoft.com/office/drawing/2014/main" id="{6F0CECCA-85D4-47DE-892F-F7A413DB74E6}"/>
              </a:ext>
            </a:extLst>
          </p:cNvPr>
          <p:cNvSpPr>
            <a:spLocks noGrp="1"/>
          </p:cNvSpPr>
          <p:nvPr>
            <p:ph type="title"/>
          </p:nvPr>
        </p:nvSpPr>
        <p:spPr>
          <a:xfrm>
            <a:off x="1520107" y="30989"/>
            <a:ext cx="9151786" cy="1286160"/>
          </a:xfrm>
        </p:spPr>
        <p:txBody>
          <a:bodyPr anchor="b">
            <a:normAutofit/>
          </a:bodyPr>
          <a:lstStyle/>
          <a:p>
            <a:r>
              <a:rPr lang="fi-FI" sz="4000" dirty="0"/>
              <a:t>Biometa Finland Oy:n biotuotelaitos </a:t>
            </a:r>
          </a:p>
        </p:txBody>
      </p:sp>
    </p:spTree>
    <p:extLst>
      <p:ext uri="{BB962C8B-B14F-4D97-AF65-F5344CB8AC3E}">
        <p14:creationId xmlns:p14="http://schemas.microsoft.com/office/powerpoint/2010/main" val="104031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atunnisteen paikkamerkki 4"/>
          <p:cNvSpPr>
            <a:spLocks noGrp="1"/>
          </p:cNvSpPr>
          <p:nvPr>
            <p:ph type="ftr" sz="quarter" idx="11"/>
          </p:nvPr>
        </p:nvSpPr>
        <p:spPr/>
        <p:txBody>
          <a:bodyPr/>
          <a:lstStyle/>
          <a:p>
            <a:r>
              <a:rPr lang="fi-FI"/>
              <a:t>kiertotalousamk.fi</a:t>
            </a:r>
          </a:p>
        </p:txBody>
      </p:sp>
      <p:sp>
        <p:nvSpPr>
          <p:cNvPr id="4" name="Rectangle 3">
            <a:extLst>
              <a:ext uri="{FF2B5EF4-FFF2-40B4-BE49-F238E27FC236}">
                <a16:creationId xmlns:a16="http://schemas.microsoft.com/office/drawing/2014/main" id="{31694F7B-1441-4588-8A4D-D7AEE96E6F65}"/>
              </a:ext>
            </a:extLst>
          </p:cNvPr>
          <p:cNvSpPr/>
          <p:nvPr/>
        </p:nvSpPr>
        <p:spPr>
          <a:xfrm>
            <a:off x="1032168" y="247276"/>
            <a:ext cx="10696599" cy="707886"/>
          </a:xfrm>
          <a:prstGeom prst="rect">
            <a:avLst/>
          </a:prstGeom>
        </p:spPr>
        <p:txBody>
          <a:bodyPr wrap="square">
            <a:spAutoFit/>
          </a:bodyPr>
          <a:lstStyle/>
          <a:p>
            <a:r>
              <a:rPr lang="fi-FI" sz="4000" dirty="0">
                <a:latin typeface="Calibri" panose="020F0502020204030204" pitchFamily="34" charset="0"/>
                <a:cs typeface="Calibri" panose="020F0502020204030204" pitchFamily="34" charset="0"/>
              </a:rPr>
              <a:t>Maatilan lannankäsittely - case Biometa Finland Oy</a:t>
            </a:r>
            <a:endParaRPr lang="fi-FI" sz="4000" dirty="0"/>
          </a:p>
        </p:txBody>
      </p:sp>
      <p:sp>
        <p:nvSpPr>
          <p:cNvPr id="6" name="Rectangle 5">
            <a:extLst>
              <a:ext uri="{FF2B5EF4-FFF2-40B4-BE49-F238E27FC236}">
                <a16:creationId xmlns:a16="http://schemas.microsoft.com/office/drawing/2014/main" id="{BE3B2F6F-DC02-4083-BE9F-BCAB9EABD6A4}"/>
              </a:ext>
            </a:extLst>
          </p:cNvPr>
          <p:cNvSpPr/>
          <p:nvPr/>
        </p:nvSpPr>
        <p:spPr>
          <a:xfrm>
            <a:off x="1032168" y="955162"/>
            <a:ext cx="10383253" cy="1020792"/>
          </a:xfrm>
          <a:prstGeom prst="rect">
            <a:avLst/>
          </a:prstGeom>
        </p:spPr>
        <p:txBody>
          <a:bodyPr wrap="square">
            <a:spAutoFit/>
          </a:bodyPr>
          <a:lstStyle/>
          <a:p>
            <a:pPr marL="457200" indent="-457200">
              <a:spcBef>
                <a:spcPts val="1000"/>
              </a:spcBef>
              <a:buFont typeface="Wingdings" panose="05000000000000000000" pitchFamily="2" charset="2"/>
              <a:buChar char="§"/>
            </a:pPr>
            <a:r>
              <a:rPr lang="fi-FI" sz="2400" dirty="0"/>
              <a:t>Toimitusjohtaja Jari Karvosen haastattelu</a:t>
            </a:r>
          </a:p>
          <a:p>
            <a:pPr marL="457200" indent="-457200">
              <a:spcBef>
                <a:spcPts val="1000"/>
              </a:spcBef>
              <a:buFont typeface="Wingdings" panose="05000000000000000000" pitchFamily="2" charset="2"/>
              <a:buChar char="§"/>
            </a:pPr>
            <a:endParaRPr lang="fi-FI" sz="2800" dirty="0"/>
          </a:p>
        </p:txBody>
      </p:sp>
      <p:sp>
        <p:nvSpPr>
          <p:cNvPr id="2" name="Rectangle 1">
            <a:extLst>
              <a:ext uri="{FF2B5EF4-FFF2-40B4-BE49-F238E27FC236}">
                <a16:creationId xmlns:a16="http://schemas.microsoft.com/office/drawing/2014/main" id="{51E1593F-61E9-48A9-BA5C-6207A992B94E}"/>
              </a:ext>
            </a:extLst>
          </p:cNvPr>
          <p:cNvSpPr/>
          <p:nvPr/>
        </p:nvSpPr>
        <p:spPr>
          <a:xfrm>
            <a:off x="1529751" y="2019129"/>
            <a:ext cx="6096000" cy="704873"/>
          </a:xfrm>
          <a:prstGeom prst="rect">
            <a:avLst/>
          </a:prstGeom>
        </p:spPr>
        <p:txBody>
          <a:bodyPr>
            <a:spAutoFit/>
          </a:bodyPr>
          <a:lstStyle/>
          <a:p>
            <a:pPr>
              <a:lnSpc>
                <a:spcPct val="107000"/>
              </a:lnSpc>
              <a:spcAft>
                <a:spcPts val="800"/>
              </a:spcAft>
            </a:pPr>
            <a:r>
              <a:rPr lang="fi-FI" sz="2000" dirty="0">
                <a:latin typeface="Calibri" panose="020F0502020204030204" pitchFamily="34" charset="0"/>
                <a:ea typeface="Calibri" panose="020F0502020204030204" pitchFamily="34" charset="0"/>
                <a:cs typeface="Times New Roman" panose="02020603050405020304" pitchFamily="18" charset="0"/>
              </a:rPr>
              <a:t>Linkki videoon: </a:t>
            </a:r>
            <a:r>
              <a:rPr lang="fi-FI"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https://www.youtube.com/watch?v=AI4o_llHO0U</a:t>
            </a:r>
            <a:endParaRPr lang="fi-FI"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3777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atunnisteen paikkamerkki 4"/>
          <p:cNvSpPr>
            <a:spLocks noGrp="1"/>
          </p:cNvSpPr>
          <p:nvPr>
            <p:ph type="ftr" sz="quarter" idx="11"/>
          </p:nvPr>
        </p:nvSpPr>
        <p:spPr/>
        <p:txBody>
          <a:bodyPr/>
          <a:lstStyle/>
          <a:p>
            <a:r>
              <a:rPr lang="fi-FI"/>
              <a:t>kiertotalousamk.fi</a:t>
            </a:r>
          </a:p>
        </p:txBody>
      </p:sp>
      <p:sp>
        <p:nvSpPr>
          <p:cNvPr id="4" name="Rectangle 3">
            <a:extLst>
              <a:ext uri="{FF2B5EF4-FFF2-40B4-BE49-F238E27FC236}">
                <a16:creationId xmlns:a16="http://schemas.microsoft.com/office/drawing/2014/main" id="{31694F7B-1441-4588-8A4D-D7AEE96E6F65}"/>
              </a:ext>
            </a:extLst>
          </p:cNvPr>
          <p:cNvSpPr/>
          <p:nvPr/>
        </p:nvSpPr>
        <p:spPr>
          <a:xfrm>
            <a:off x="1041312" y="300204"/>
            <a:ext cx="10383253" cy="1200329"/>
          </a:xfrm>
          <a:prstGeom prst="rect">
            <a:avLst/>
          </a:prstGeom>
        </p:spPr>
        <p:txBody>
          <a:bodyPr wrap="square">
            <a:spAutoFit/>
          </a:bodyPr>
          <a:lstStyle/>
          <a:p>
            <a:r>
              <a:rPr lang="fi-FI" sz="4000" dirty="0">
                <a:latin typeface="Calibri" panose="020F0502020204030204" pitchFamily="34" charset="0"/>
                <a:cs typeface="Calibri" panose="020F0502020204030204" pitchFamily="34" charset="0"/>
              </a:rPr>
              <a:t>Maatilan lannankäsittely </a:t>
            </a:r>
          </a:p>
          <a:p>
            <a:r>
              <a:rPr lang="fi-FI" sz="2800" dirty="0">
                <a:latin typeface="Calibri" panose="020F0502020204030204" pitchFamily="34" charset="0"/>
                <a:cs typeface="Calibri" panose="020F0502020204030204" pitchFamily="34" charset="0"/>
              </a:rPr>
              <a:t>– </a:t>
            </a:r>
            <a:r>
              <a:rPr lang="fi-FI" sz="3200" dirty="0">
                <a:latin typeface="Calibri" panose="020F0502020204030204" pitchFamily="34" charset="0"/>
                <a:cs typeface="Calibri" panose="020F0502020204030204" pitchFamily="34" charset="0"/>
              </a:rPr>
              <a:t>kokemuksia biotuotelaitoksen toiminnasta</a:t>
            </a:r>
            <a:endParaRPr lang="fi-FI" sz="2800" dirty="0"/>
          </a:p>
        </p:txBody>
      </p:sp>
      <p:sp>
        <p:nvSpPr>
          <p:cNvPr id="6" name="Rectangle 5">
            <a:extLst>
              <a:ext uri="{FF2B5EF4-FFF2-40B4-BE49-F238E27FC236}">
                <a16:creationId xmlns:a16="http://schemas.microsoft.com/office/drawing/2014/main" id="{BE3B2F6F-DC02-4083-BE9F-BCAB9EABD6A4}"/>
              </a:ext>
            </a:extLst>
          </p:cNvPr>
          <p:cNvSpPr/>
          <p:nvPr/>
        </p:nvSpPr>
        <p:spPr>
          <a:xfrm>
            <a:off x="1041312" y="1761646"/>
            <a:ext cx="10383253" cy="1082348"/>
          </a:xfrm>
          <a:prstGeom prst="rect">
            <a:avLst/>
          </a:prstGeom>
        </p:spPr>
        <p:txBody>
          <a:bodyPr wrap="square">
            <a:spAutoFit/>
          </a:bodyPr>
          <a:lstStyle/>
          <a:p>
            <a:pPr marL="457200" indent="-457200">
              <a:spcBef>
                <a:spcPts val="1000"/>
              </a:spcBef>
              <a:buFont typeface="Wingdings" panose="05000000000000000000" pitchFamily="2" charset="2"/>
              <a:buChar char="§"/>
            </a:pPr>
            <a:r>
              <a:rPr lang="fi-FI" sz="2800" dirty="0"/>
              <a:t>Maatilayrittäjä Petteri Heikkisen haastattelu</a:t>
            </a:r>
          </a:p>
          <a:p>
            <a:pPr marL="457200" indent="-457200">
              <a:spcBef>
                <a:spcPts val="1000"/>
              </a:spcBef>
              <a:buFont typeface="Wingdings" panose="05000000000000000000" pitchFamily="2" charset="2"/>
              <a:buChar char="§"/>
            </a:pPr>
            <a:endParaRPr lang="fi-FI" sz="2800" dirty="0"/>
          </a:p>
        </p:txBody>
      </p:sp>
      <p:sp>
        <p:nvSpPr>
          <p:cNvPr id="2" name="Rectangle 1">
            <a:extLst>
              <a:ext uri="{FF2B5EF4-FFF2-40B4-BE49-F238E27FC236}">
                <a16:creationId xmlns:a16="http://schemas.microsoft.com/office/drawing/2014/main" id="{14DEC09A-3A24-4B9F-8732-F582F753E883}"/>
              </a:ext>
            </a:extLst>
          </p:cNvPr>
          <p:cNvSpPr/>
          <p:nvPr/>
        </p:nvSpPr>
        <p:spPr>
          <a:xfrm>
            <a:off x="1521124" y="2843994"/>
            <a:ext cx="6096000" cy="704873"/>
          </a:xfrm>
          <a:prstGeom prst="rect">
            <a:avLst/>
          </a:prstGeom>
        </p:spPr>
        <p:txBody>
          <a:bodyPr>
            <a:spAutoFit/>
          </a:bodyPr>
          <a:lstStyle/>
          <a:p>
            <a:pPr>
              <a:lnSpc>
                <a:spcPct val="107000"/>
              </a:lnSpc>
              <a:spcAft>
                <a:spcPts val="800"/>
              </a:spcAft>
            </a:pPr>
            <a:r>
              <a:rPr lang="fi-FI" sz="2000" dirty="0">
                <a:latin typeface="Calibri" panose="020F0502020204030204" pitchFamily="34" charset="0"/>
                <a:ea typeface="Calibri" panose="020F0502020204030204" pitchFamily="34" charset="0"/>
                <a:cs typeface="Times New Roman" panose="02020603050405020304" pitchFamily="18" charset="0"/>
              </a:rPr>
              <a:t>Linkki videoon: </a:t>
            </a:r>
            <a:r>
              <a:rPr lang="fi-FI"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https://www.youtube.com/watch?v=9S5NLKsxmnk</a:t>
            </a:r>
            <a:endParaRPr lang="fi-FI"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970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atunnisteen paikkamerkki 4"/>
          <p:cNvSpPr>
            <a:spLocks noGrp="1"/>
          </p:cNvSpPr>
          <p:nvPr>
            <p:ph type="ftr" sz="quarter" idx="11"/>
          </p:nvPr>
        </p:nvSpPr>
        <p:spPr/>
        <p:txBody>
          <a:bodyPr/>
          <a:lstStyle/>
          <a:p>
            <a:r>
              <a:rPr lang="fi-FI"/>
              <a:t>kiertotalousamk.fi</a:t>
            </a:r>
          </a:p>
        </p:txBody>
      </p:sp>
      <p:sp>
        <p:nvSpPr>
          <p:cNvPr id="7" name="TextBox 6">
            <a:extLst>
              <a:ext uri="{FF2B5EF4-FFF2-40B4-BE49-F238E27FC236}">
                <a16:creationId xmlns:a16="http://schemas.microsoft.com/office/drawing/2014/main" id="{93344E73-EBB6-41F3-8AE0-565F1174C614}"/>
              </a:ext>
            </a:extLst>
          </p:cNvPr>
          <p:cNvSpPr txBox="1"/>
          <p:nvPr/>
        </p:nvSpPr>
        <p:spPr>
          <a:xfrm>
            <a:off x="1264194" y="300204"/>
            <a:ext cx="8376249" cy="646331"/>
          </a:xfrm>
          <a:prstGeom prst="rect">
            <a:avLst/>
          </a:prstGeom>
          <a:noFill/>
        </p:spPr>
        <p:txBody>
          <a:bodyPr wrap="square" rtlCol="0">
            <a:spAutoFit/>
          </a:bodyPr>
          <a:lstStyle/>
          <a:p>
            <a:r>
              <a:rPr lang="fi-FI" sz="3600" dirty="0"/>
              <a:t>LÄHTEITÄ</a:t>
            </a:r>
          </a:p>
        </p:txBody>
      </p:sp>
      <p:sp>
        <p:nvSpPr>
          <p:cNvPr id="2" name="TextBox 1">
            <a:extLst>
              <a:ext uri="{FF2B5EF4-FFF2-40B4-BE49-F238E27FC236}">
                <a16:creationId xmlns:a16="http://schemas.microsoft.com/office/drawing/2014/main" id="{E775A8EA-9FE6-4F71-9C36-A4585DC90A2D}"/>
              </a:ext>
            </a:extLst>
          </p:cNvPr>
          <p:cNvSpPr txBox="1"/>
          <p:nvPr/>
        </p:nvSpPr>
        <p:spPr>
          <a:xfrm>
            <a:off x="1264194" y="1360579"/>
            <a:ext cx="10648885" cy="4832092"/>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fi-FI" dirty="0"/>
              <a:t>Ventelä, S. (toim.), Saarela A., Mäntymaa S., Mäki-Neste M., Luokkakallio J. ja Savela T. Lanta ja hyvät käytänteet, Hydro-Pohjanmaa-hanke. Seinäjoen ammattikorkeakoulu 2014. ISBN 978-952-5863-97-0</a:t>
            </a:r>
          </a:p>
          <a:p>
            <a:pPr marL="285750" indent="-285750">
              <a:spcAft>
                <a:spcPts val="600"/>
              </a:spcAft>
              <a:buFont typeface="Wingdings" panose="05000000000000000000" pitchFamily="2" charset="2"/>
              <a:buChar char="§"/>
            </a:pPr>
            <a:r>
              <a:rPr lang="fi-FI" dirty="0"/>
              <a:t>Alakukku, L., Alasuutari, S., Harmoinen Taina, Hellstedt, M., Kari, M., Mattila, P., Mustonen, A., Palojärvi, A., Palva, R., Partanen, K., Ruoho, O., Salo, T., Tolonen, K., Torniainen, M., Tuori, M., Turtola, E., Valaja, J., Vuorio, K. Lannan käsittely ja käyttö. </a:t>
            </a:r>
            <a:r>
              <a:rPr lang="fi-FI" dirty="0" err="1"/>
              <a:t>ProAgria</a:t>
            </a:r>
            <a:r>
              <a:rPr lang="fi-FI" dirty="0"/>
              <a:t> Keskusten Liitto. 2009</a:t>
            </a:r>
          </a:p>
          <a:p>
            <a:pPr marL="285750" indent="-285750">
              <a:spcAft>
                <a:spcPts val="600"/>
              </a:spcAft>
              <a:buFont typeface="Wingdings" panose="05000000000000000000" pitchFamily="2" charset="2"/>
              <a:buChar char="§"/>
            </a:pPr>
            <a:r>
              <a:rPr lang="fi-FI" dirty="0"/>
              <a:t>Paavola, T., Winquist, E., Pyykkönen, V., Luostarinen, S., Grönroos, J., Manninen, K., Rankinen, K. Lantaravinteiden kestävä hyödyntäminen tiloilla ja keskitetyssä biokaasulaitoksessa. 2016. </a:t>
            </a:r>
            <a:r>
              <a:rPr lang="fi-FI" dirty="0">
                <a:hlinkClick r:id="rId2"/>
              </a:rPr>
              <a:t>http://urn.fi/URN:ISBN:978-952-326-258-4</a:t>
            </a:r>
            <a:endParaRPr lang="fi-FI" dirty="0"/>
          </a:p>
          <a:p>
            <a:pPr marL="285750" indent="-285750">
              <a:spcAft>
                <a:spcPts val="600"/>
              </a:spcAft>
              <a:buFont typeface="Wingdings" panose="05000000000000000000" pitchFamily="2" charset="2"/>
              <a:buChar char="§"/>
            </a:pPr>
            <a:r>
              <a:rPr lang="fi-FI" dirty="0"/>
              <a:t>Kaikki irti lannasta –opas hyvään lannankäsittelyyn. Luonnonvarakeskus. 2019. </a:t>
            </a:r>
            <a:r>
              <a:rPr lang="fi-FI" dirty="0">
                <a:hlinkClick r:id="rId3"/>
              </a:rPr>
              <a:t>https://www.luke.fi/manurestandards/wp-content/uploads/sites/25/2019/11/Kaikki-irti-lannasta-FINAL.pdf</a:t>
            </a:r>
            <a:endParaRPr lang="fi-FI" dirty="0"/>
          </a:p>
          <a:p>
            <a:pPr marL="285750" indent="-285750">
              <a:buFont typeface="Wingdings" panose="05000000000000000000" pitchFamily="2" charset="2"/>
              <a:buChar char="§"/>
            </a:pPr>
            <a:r>
              <a:rPr lang="fi-FI" dirty="0"/>
              <a:t>Maatalouden biomassat biokaasulaitoksessa - opas biomassojen ominaisuuksista syötteenä ja lannoitteena. </a:t>
            </a:r>
            <a:r>
              <a:rPr lang="fi-FI" dirty="0" err="1"/>
              <a:t>ProAgrian</a:t>
            </a:r>
            <a:r>
              <a:rPr lang="fi-FI" dirty="0"/>
              <a:t> hankejulkaisut –sarja, nro 6. ISSN 2342-8651</a:t>
            </a:r>
          </a:p>
          <a:p>
            <a:endParaRPr lang="fi-FI" dirty="0"/>
          </a:p>
          <a:p>
            <a:pPr marL="285750" indent="-285750">
              <a:buFont typeface="Wingdings" panose="05000000000000000000" pitchFamily="2" charset="2"/>
              <a:buChar char="§"/>
            </a:pPr>
            <a:endParaRPr lang="fi-FI" dirty="0"/>
          </a:p>
          <a:p>
            <a:pPr marL="285750" indent="-285750">
              <a:buFont typeface="Wingdings" panose="05000000000000000000" pitchFamily="2" charset="2"/>
              <a:buChar char="§"/>
            </a:pPr>
            <a:endParaRPr lang="fi-FI" dirty="0"/>
          </a:p>
          <a:p>
            <a:pPr marL="285750" indent="-285750">
              <a:buFont typeface="Wingdings" panose="05000000000000000000" pitchFamily="2" charset="2"/>
              <a:buChar char="§"/>
            </a:pPr>
            <a:endParaRPr lang="fi-FI" dirty="0"/>
          </a:p>
        </p:txBody>
      </p:sp>
    </p:spTree>
    <p:extLst>
      <p:ext uri="{BB962C8B-B14F-4D97-AF65-F5344CB8AC3E}">
        <p14:creationId xmlns:p14="http://schemas.microsoft.com/office/powerpoint/2010/main" val="3162430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p:cNvSpPr>
            <a:spLocks noGrp="1"/>
          </p:cNvSpPr>
          <p:nvPr>
            <p:ph type="ftr" sz="quarter" idx="11"/>
          </p:nvPr>
        </p:nvSpPr>
        <p:spPr/>
        <p:txBody>
          <a:bodyPr/>
          <a:lstStyle/>
          <a:p>
            <a:r>
              <a:rPr lang="fi-FI"/>
              <a:t>kiertotalousamk.fi</a:t>
            </a:r>
          </a:p>
        </p:txBody>
      </p:sp>
      <p:sp>
        <p:nvSpPr>
          <p:cNvPr id="7" name="Rectangle 6">
            <a:extLst>
              <a:ext uri="{FF2B5EF4-FFF2-40B4-BE49-F238E27FC236}">
                <a16:creationId xmlns:a16="http://schemas.microsoft.com/office/drawing/2014/main" id="{752DF6E0-3AA0-40B1-9065-11B7CD6F68F5}"/>
              </a:ext>
            </a:extLst>
          </p:cNvPr>
          <p:cNvSpPr/>
          <p:nvPr/>
        </p:nvSpPr>
        <p:spPr>
          <a:xfrm>
            <a:off x="3652225" y="4201626"/>
            <a:ext cx="6231158" cy="2785378"/>
          </a:xfrm>
          <a:prstGeom prst="rect">
            <a:avLst/>
          </a:prstGeom>
        </p:spPr>
        <p:txBody>
          <a:bodyPr wrap="square">
            <a:spAutoFit/>
          </a:bodyPr>
          <a:lstStyle/>
          <a:p>
            <a:pPr marL="177800">
              <a:spcBef>
                <a:spcPts val="1000"/>
              </a:spcBef>
            </a:pPr>
            <a:endParaRPr lang="fi-FI" dirty="0"/>
          </a:p>
          <a:p>
            <a:pPr marL="177800" algn="ctr"/>
            <a:r>
              <a:rPr lang="fi-FI" sz="2400" dirty="0"/>
              <a:t>CC-BY-NC-SA.</a:t>
            </a:r>
            <a:r>
              <a:rPr lang="fi-FI" dirty="0"/>
              <a:t> Kaupallinen käyttö sallittu vain </a:t>
            </a:r>
            <a:r>
              <a:rPr lang="fi-FI" dirty="0" err="1"/>
              <a:t>KiertotalousAMK</a:t>
            </a:r>
            <a:r>
              <a:rPr lang="fi-FI" dirty="0"/>
              <a:t>-hankkeen 2018-2020 </a:t>
            </a:r>
          </a:p>
          <a:p>
            <a:pPr marL="177800"/>
            <a:r>
              <a:rPr lang="fi-FI" dirty="0"/>
              <a:t>(OKM rahoituspäätös OKM/302/523/2017) partnereille. </a:t>
            </a:r>
          </a:p>
          <a:p>
            <a:pPr marL="457200" indent="-279400">
              <a:spcBef>
                <a:spcPts val="1000"/>
              </a:spcBef>
              <a:buFont typeface="Wingdings" panose="05000000000000000000" pitchFamily="2" charset="2"/>
              <a:buChar char="§"/>
            </a:pPr>
            <a:endParaRPr lang="fi-FI" sz="2400" dirty="0"/>
          </a:p>
          <a:p>
            <a:pPr marL="457200" indent="-279400">
              <a:spcBef>
                <a:spcPts val="1000"/>
              </a:spcBef>
              <a:buFont typeface="Wingdings" panose="05000000000000000000" pitchFamily="2" charset="2"/>
              <a:buChar char="§"/>
            </a:pPr>
            <a:endParaRPr lang="fi-FI" sz="2400" dirty="0"/>
          </a:p>
          <a:p>
            <a:pPr marL="457200" indent="-279400">
              <a:spcBef>
                <a:spcPts val="1000"/>
              </a:spcBef>
              <a:buFont typeface="Wingdings" panose="05000000000000000000" pitchFamily="2" charset="2"/>
              <a:buChar char="§"/>
            </a:pPr>
            <a:endParaRPr lang="fi-FI" sz="2400" dirty="0"/>
          </a:p>
        </p:txBody>
      </p:sp>
      <p:sp>
        <p:nvSpPr>
          <p:cNvPr id="3" name="TextBox 2">
            <a:extLst>
              <a:ext uri="{FF2B5EF4-FFF2-40B4-BE49-F238E27FC236}">
                <a16:creationId xmlns:a16="http://schemas.microsoft.com/office/drawing/2014/main" id="{42486A84-800B-43D3-8BD1-5DA80B842DE0}"/>
              </a:ext>
            </a:extLst>
          </p:cNvPr>
          <p:cNvSpPr txBox="1"/>
          <p:nvPr/>
        </p:nvSpPr>
        <p:spPr>
          <a:xfrm>
            <a:off x="2401923" y="2970520"/>
            <a:ext cx="8376249" cy="1231106"/>
          </a:xfrm>
          <a:prstGeom prst="rect">
            <a:avLst/>
          </a:prstGeom>
          <a:noFill/>
        </p:spPr>
        <p:txBody>
          <a:bodyPr wrap="square" rtlCol="0">
            <a:spAutoFit/>
          </a:bodyPr>
          <a:lstStyle/>
          <a:p>
            <a:pPr algn="ctr"/>
            <a:r>
              <a:rPr lang="fi-FI" sz="2000" b="1" dirty="0"/>
              <a:t>Tämä teos on lisensioitu.</a:t>
            </a:r>
          </a:p>
          <a:p>
            <a:pPr algn="ctr"/>
            <a:r>
              <a:rPr lang="fi-FI" dirty="0"/>
              <a:t>Creative </a:t>
            </a:r>
            <a:r>
              <a:rPr lang="fi-FI" dirty="0" err="1"/>
              <a:t>Commons</a:t>
            </a:r>
            <a:r>
              <a:rPr lang="fi-FI" dirty="0"/>
              <a:t> Nimeä-</a:t>
            </a:r>
            <a:r>
              <a:rPr lang="fi-FI" dirty="0" err="1"/>
              <a:t>EiKaupallinen</a:t>
            </a:r>
            <a:r>
              <a:rPr lang="fi-FI" dirty="0"/>
              <a:t>-</a:t>
            </a:r>
            <a:r>
              <a:rPr lang="fi-FI" dirty="0" err="1"/>
              <a:t>JaaSamoin</a:t>
            </a:r>
            <a:r>
              <a:rPr lang="fi-FI" dirty="0"/>
              <a:t> 4.0 Kansainvälinen –lisenssillä.</a:t>
            </a:r>
          </a:p>
          <a:p>
            <a:pPr algn="ctr"/>
            <a:r>
              <a:rPr lang="fi-FI" b="1" dirty="0"/>
              <a:t>Tarkastele lisenssiä osoitteessa</a:t>
            </a:r>
            <a:r>
              <a:rPr lang="fi-FI" dirty="0"/>
              <a:t>: </a:t>
            </a:r>
            <a:r>
              <a:rPr lang="fi-FI" i="1" dirty="0">
                <a:hlinkClick r:id="rId2"/>
              </a:rPr>
              <a:t>http://creativecommons.org/licenses/by-nc-sa/4.0/</a:t>
            </a:r>
            <a:r>
              <a:rPr lang="fi-FI" i="1" dirty="0"/>
              <a:t>.</a:t>
            </a:r>
          </a:p>
          <a:p>
            <a:pPr algn="ctr"/>
            <a:endParaRPr lang="fi-FI" i="1" dirty="0"/>
          </a:p>
        </p:txBody>
      </p:sp>
      <p:pic>
        <p:nvPicPr>
          <p:cNvPr id="5" name="Picture 4">
            <a:extLst>
              <a:ext uri="{FF2B5EF4-FFF2-40B4-BE49-F238E27FC236}">
                <a16:creationId xmlns:a16="http://schemas.microsoft.com/office/drawing/2014/main" id="{917809EF-4172-472D-A217-04235C1B7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538" y="1360181"/>
            <a:ext cx="3041779" cy="1071535"/>
          </a:xfrm>
          <a:prstGeom prst="rect">
            <a:avLst/>
          </a:prstGeom>
        </p:spPr>
      </p:pic>
    </p:spTree>
    <p:extLst>
      <p:ext uri="{BB962C8B-B14F-4D97-AF65-F5344CB8AC3E}">
        <p14:creationId xmlns:p14="http://schemas.microsoft.com/office/powerpoint/2010/main" val="235859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3A45B3-88F9-42CE-937B-DE3A68F6A315}"/>
              </a:ext>
            </a:extLst>
          </p:cNvPr>
          <p:cNvSpPr/>
          <p:nvPr/>
        </p:nvSpPr>
        <p:spPr>
          <a:xfrm>
            <a:off x="2250491" y="2970082"/>
            <a:ext cx="3991867" cy="3467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xtBox 1">
            <a:extLst>
              <a:ext uri="{FF2B5EF4-FFF2-40B4-BE49-F238E27FC236}">
                <a16:creationId xmlns:a16="http://schemas.microsoft.com/office/drawing/2014/main" id="{CB4433D1-E405-4799-8236-F48346FCAD80}"/>
              </a:ext>
            </a:extLst>
          </p:cNvPr>
          <p:cNvSpPr txBox="1"/>
          <p:nvPr/>
        </p:nvSpPr>
        <p:spPr>
          <a:xfrm>
            <a:off x="1816052" y="157405"/>
            <a:ext cx="6883400" cy="646331"/>
          </a:xfrm>
          <a:prstGeom prst="rect">
            <a:avLst/>
          </a:prstGeom>
          <a:noFill/>
        </p:spPr>
        <p:txBody>
          <a:bodyPr wrap="square" rtlCol="0">
            <a:spAutoFit/>
          </a:bodyPr>
          <a:lstStyle/>
          <a:p>
            <a:r>
              <a:rPr lang="fi-FI" sz="3600" dirty="0"/>
              <a:t>Lanta on arvokasta ravinnetta</a:t>
            </a:r>
          </a:p>
        </p:txBody>
      </p:sp>
      <p:sp>
        <p:nvSpPr>
          <p:cNvPr id="10" name="Rectangle 9">
            <a:extLst>
              <a:ext uri="{FF2B5EF4-FFF2-40B4-BE49-F238E27FC236}">
                <a16:creationId xmlns:a16="http://schemas.microsoft.com/office/drawing/2014/main" id="{834F927C-0E72-417C-91D2-40AF7F63FDF3}"/>
              </a:ext>
            </a:extLst>
          </p:cNvPr>
          <p:cNvSpPr/>
          <p:nvPr/>
        </p:nvSpPr>
        <p:spPr>
          <a:xfrm>
            <a:off x="1574896" y="911458"/>
            <a:ext cx="10530840" cy="3139321"/>
          </a:xfrm>
          <a:prstGeom prst="rect">
            <a:avLst/>
          </a:prstGeom>
        </p:spPr>
        <p:txBody>
          <a:bodyPr wrap="square">
            <a:spAutoFit/>
          </a:bodyPr>
          <a:lstStyle/>
          <a:p>
            <a:pPr marL="355600" indent="-355600">
              <a:spcAft>
                <a:spcPts val="1200"/>
              </a:spcAft>
              <a:buFont typeface="Wingdings" panose="05000000000000000000" pitchFamily="2" charset="2"/>
              <a:buChar char="§"/>
            </a:pPr>
            <a:r>
              <a:rPr lang="fi-FI" sz="2400" dirty="0"/>
              <a:t>Lanta on resurssi, jonka ravinteet kannattaa ottaa huomioon kasveja lannoitettaessa.</a:t>
            </a:r>
          </a:p>
          <a:p>
            <a:pPr marL="355600" indent="-355600">
              <a:spcAft>
                <a:spcPts val="1200"/>
              </a:spcAft>
              <a:buFont typeface="Wingdings" panose="05000000000000000000" pitchFamily="2" charset="2"/>
              <a:buChar char="§"/>
            </a:pPr>
            <a:r>
              <a:rPr lang="fi-FI" sz="2400" dirty="0"/>
              <a:t>Lanta on arvokasta lannoitetta, sillä se sisältää runsaasti ravinteita, fosforia, typpeä ja Kaliumia.</a:t>
            </a:r>
          </a:p>
          <a:p>
            <a:pPr marL="355600" indent="-355600">
              <a:spcAft>
                <a:spcPts val="1200"/>
              </a:spcAft>
              <a:buFont typeface="Wingdings" panose="05000000000000000000" pitchFamily="2" charset="2"/>
              <a:buChar char="§"/>
            </a:pPr>
            <a:endParaRPr lang="fi-FI" sz="2400" dirty="0"/>
          </a:p>
          <a:p>
            <a:endParaRPr lang="fi-FI" sz="2400" dirty="0"/>
          </a:p>
          <a:p>
            <a:pPr>
              <a:buFont typeface="Wingdings" panose="05000000000000000000" pitchFamily="2" charset="2"/>
              <a:buChar char="§"/>
            </a:pPr>
            <a:endParaRPr lang="fi-FI" sz="2400" dirty="0"/>
          </a:p>
        </p:txBody>
      </p:sp>
      <p:graphicFrame>
        <p:nvGraphicFramePr>
          <p:cNvPr id="11" name="Chart 10">
            <a:extLst>
              <a:ext uri="{FF2B5EF4-FFF2-40B4-BE49-F238E27FC236}">
                <a16:creationId xmlns:a16="http://schemas.microsoft.com/office/drawing/2014/main" id="{AB7EEF1D-691D-4F9A-9370-505970D60192}"/>
              </a:ext>
            </a:extLst>
          </p:cNvPr>
          <p:cNvGraphicFramePr>
            <a:graphicFrameLocks/>
          </p:cNvGraphicFramePr>
          <p:nvPr>
            <p:extLst>
              <p:ext uri="{D42A27DB-BD31-4B8C-83A1-F6EECF244321}">
                <p14:modId xmlns:p14="http://schemas.microsoft.com/office/powerpoint/2010/main" val="693881298"/>
              </p:ext>
            </p:extLst>
          </p:nvPr>
        </p:nvGraphicFramePr>
        <p:xfrm>
          <a:off x="6377603" y="2759020"/>
          <a:ext cx="5394428" cy="336854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F4BC1018-9B0B-4A72-A1D6-E26C13A919BB}"/>
              </a:ext>
            </a:extLst>
          </p:cNvPr>
          <p:cNvSpPr txBox="1"/>
          <p:nvPr/>
        </p:nvSpPr>
        <p:spPr>
          <a:xfrm>
            <a:off x="2316521" y="3095858"/>
            <a:ext cx="3925837" cy="3216265"/>
          </a:xfrm>
          <a:prstGeom prst="rect">
            <a:avLst/>
          </a:prstGeom>
          <a:noFill/>
        </p:spPr>
        <p:txBody>
          <a:bodyPr wrap="square" rtlCol="0">
            <a:spAutoFit/>
          </a:bodyPr>
          <a:lstStyle/>
          <a:p>
            <a:pPr marL="285750" indent="-285750">
              <a:buFont typeface="Wingdings" panose="05000000000000000000" pitchFamily="2" charset="2"/>
              <a:buChar char="§"/>
            </a:pPr>
            <a:r>
              <a:rPr lang="fi-FI" dirty="0"/>
              <a:t>Lannan ravinteiden arvoa voidaan laskea vertaamalla niitä väkilannoitteiden hintoihin.</a:t>
            </a:r>
          </a:p>
          <a:p>
            <a:r>
              <a:rPr lang="fi-FI" dirty="0"/>
              <a:t> </a:t>
            </a:r>
          </a:p>
          <a:p>
            <a:pPr marL="285750" indent="-285750">
              <a:buFont typeface="Wingdings" panose="05000000000000000000" pitchFamily="2" charset="2"/>
              <a:buChar char="§"/>
            </a:pPr>
            <a:r>
              <a:rPr lang="fi-FI" dirty="0"/>
              <a:t>Lannan typen arvo perustuu lannan sisältämän kasveille suoraan käyttökelpoisen ammoniumtypen (NH4-N) määrään. Tämän lisäksi lannat sisältävät huomattavan määrän orgaanista typpeä, joka vapautuu hitaasti kasvien käyttöön.</a:t>
            </a:r>
          </a:p>
          <a:p>
            <a:r>
              <a:rPr lang="fi-FI" sz="500" dirty="0"/>
              <a:t> </a:t>
            </a:r>
          </a:p>
        </p:txBody>
      </p:sp>
      <p:sp>
        <p:nvSpPr>
          <p:cNvPr id="14" name="Rectangle 13">
            <a:extLst>
              <a:ext uri="{FF2B5EF4-FFF2-40B4-BE49-F238E27FC236}">
                <a16:creationId xmlns:a16="http://schemas.microsoft.com/office/drawing/2014/main" id="{2F573665-0DA0-43E1-9AE5-53D5C1B6CB3D}"/>
              </a:ext>
            </a:extLst>
          </p:cNvPr>
          <p:cNvSpPr/>
          <p:nvPr/>
        </p:nvSpPr>
        <p:spPr>
          <a:xfrm>
            <a:off x="6725729" y="6127567"/>
            <a:ext cx="6009736" cy="430887"/>
          </a:xfrm>
          <a:prstGeom prst="rect">
            <a:avLst/>
          </a:prstGeom>
        </p:spPr>
        <p:txBody>
          <a:bodyPr wrap="square">
            <a:spAutoFit/>
          </a:bodyPr>
          <a:lstStyle/>
          <a:p>
            <a:r>
              <a:rPr lang="fi-FI" sz="1100" dirty="0"/>
              <a:t>Lannan ravinnepitoisuudet vastaavat suomalaisia taulukkoarvoja. Vertailuna käytettyjen väkilannoitteiden hinnat ovat keskimääräisiä kevään 2019 hintoja Itämeren maista.</a:t>
            </a:r>
          </a:p>
        </p:txBody>
      </p:sp>
      <p:sp>
        <p:nvSpPr>
          <p:cNvPr id="15" name="TextBox 14">
            <a:extLst>
              <a:ext uri="{FF2B5EF4-FFF2-40B4-BE49-F238E27FC236}">
                <a16:creationId xmlns:a16="http://schemas.microsoft.com/office/drawing/2014/main" id="{FC7BF5F9-175D-4F77-85FF-2FA5DC660BA8}"/>
              </a:ext>
            </a:extLst>
          </p:cNvPr>
          <p:cNvSpPr txBox="1"/>
          <p:nvPr/>
        </p:nvSpPr>
        <p:spPr>
          <a:xfrm>
            <a:off x="6765986" y="6547698"/>
            <a:ext cx="3019245" cy="261610"/>
          </a:xfrm>
          <a:prstGeom prst="rect">
            <a:avLst/>
          </a:prstGeom>
          <a:noFill/>
        </p:spPr>
        <p:txBody>
          <a:bodyPr wrap="square" rtlCol="0">
            <a:spAutoFit/>
          </a:bodyPr>
          <a:lstStyle/>
          <a:p>
            <a:r>
              <a:rPr lang="fi-FI" sz="1100" dirty="0"/>
              <a:t>Lähde: Luonnonvarakeskus 2019. </a:t>
            </a:r>
          </a:p>
        </p:txBody>
      </p:sp>
    </p:spTree>
    <p:extLst>
      <p:ext uri="{BB962C8B-B14F-4D97-AF65-F5344CB8AC3E}">
        <p14:creationId xmlns:p14="http://schemas.microsoft.com/office/powerpoint/2010/main" val="3441084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p:cNvSpPr>
            <a:spLocks noGrp="1"/>
          </p:cNvSpPr>
          <p:nvPr>
            <p:ph type="ftr" sz="quarter" idx="11"/>
          </p:nvPr>
        </p:nvSpPr>
        <p:spPr/>
        <p:txBody>
          <a:bodyPr/>
          <a:lstStyle/>
          <a:p>
            <a:r>
              <a:rPr lang="fi-FI"/>
              <a:t>kiertotalousamk.fi</a:t>
            </a:r>
          </a:p>
        </p:txBody>
      </p:sp>
      <p:sp>
        <p:nvSpPr>
          <p:cNvPr id="2" name="TextBox 1">
            <a:extLst>
              <a:ext uri="{FF2B5EF4-FFF2-40B4-BE49-F238E27FC236}">
                <a16:creationId xmlns:a16="http://schemas.microsoft.com/office/drawing/2014/main" id="{CB4433D1-E405-4799-8236-F48346FCAD80}"/>
              </a:ext>
            </a:extLst>
          </p:cNvPr>
          <p:cNvSpPr txBox="1"/>
          <p:nvPr/>
        </p:nvSpPr>
        <p:spPr>
          <a:xfrm>
            <a:off x="1793240" y="404614"/>
            <a:ext cx="5900420" cy="646331"/>
          </a:xfrm>
          <a:prstGeom prst="rect">
            <a:avLst/>
          </a:prstGeom>
          <a:noFill/>
        </p:spPr>
        <p:txBody>
          <a:bodyPr wrap="square" rtlCol="0">
            <a:spAutoFit/>
          </a:bodyPr>
          <a:lstStyle/>
          <a:p>
            <a:r>
              <a:rPr lang="fi-FI" sz="3600" dirty="0"/>
              <a:t>Suljetut ravinnekierrot  </a:t>
            </a:r>
          </a:p>
        </p:txBody>
      </p:sp>
      <p:sp>
        <p:nvSpPr>
          <p:cNvPr id="6" name="Rectangle 5">
            <a:extLst>
              <a:ext uri="{FF2B5EF4-FFF2-40B4-BE49-F238E27FC236}">
                <a16:creationId xmlns:a16="http://schemas.microsoft.com/office/drawing/2014/main" id="{66AC699E-DD3F-4934-B4E8-F706D73D70ED}"/>
              </a:ext>
            </a:extLst>
          </p:cNvPr>
          <p:cNvSpPr/>
          <p:nvPr/>
        </p:nvSpPr>
        <p:spPr>
          <a:xfrm>
            <a:off x="1620520" y="1459915"/>
            <a:ext cx="7594600" cy="5078313"/>
          </a:xfrm>
          <a:prstGeom prst="rect">
            <a:avLst/>
          </a:prstGeom>
        </p:spPr>
        <p:txBody>
          <a:bodyPr wrap="square">
            <a:spAutoFit/>
          </a:bodyPr>
          <a:lstStyle/>
          <a:p>
            <a:pPr marL="342900" indent="-342900">
              <a:spcAft>
                <a:spcPts val="1200"/>
              </a:spcAft>
              <a:buFont typeface="Wingdings" panose="05000000000000000000" pitchFamily="2" charset="2"/>
              <a:buChar char="§"/>
            </a:pPr>
            <a:r>
              <a:rPr lang="fi-FI" sz="2400" dirty="0"/>
              <a:t>Ravinteiden kierrätyksellä pyritään optimoimaan ruokaketjussa jo kiertävien ravinteiden uudelleen käyttöä.</a:t>
            </a:r>
          </a:p>
          <a:p>
            <a:pPr marL="342900" indent="-342900">
              <a:spcAft>
                <a:spcPts val="1200"/>
              </a:spcAft>
              <a:buFont typeface="Wingdings" panose="05000000000000000000" pitchFamily="2" charset="2"/>
              <a:buChar char="§"/>
            </a:pPr>
            <a:r>
              <a:rPr lang="fi-FI" sz="2400" dirty="0"/>
              <a:t>Lannan tehokas hyödyntäminen on onnistuneen ravinteiden kierrätyksen keskeinen tekijä.</a:t>
            </a:r>
          </a:p>
          <a:p>
            <a:pPr marL="342900" indent="-342900">
              <a:spcAft>
                <a:spcPts val="1200"/>
              </a:spcAft>
              <a:buFont typeface="Wingdings" panose="05000000000000000000" pitchFamily="2" charset="2"/>
              <a:buChar char="§"/>
            </a:pPr>
            <a:r>
              <a:rPr lang="fi-FI" sz="2400" dirty="0"/>
              <a:t>Ravinteiden kierrätys takaa fosforin saannin tulevaisuudessakin.</a:t>
            </a:r>
          </a:p>
          <a:p>
            <a:pPr marL="342900" indent="-342900">
              <a:spcAft>
                <a:spcPts val="1200"/>
              </a:spcAft>
              <a:buFont typeface="Wingdings" panose="05000000000000000000" pitchFamily="2" charset="2"/>
              <a:buChar char="§"/>
            </a:pPr>
            <a:r>
              <a:rPr lang="fi-FI" sz="2400" dirty="0"/>
              <a:t>Ravinteiden kierrätyksellä vähennetään energiaintensiivisen teollisten typpilannoitteiden tarvetta </a:t>
            </a:r>
          </a:p>
          <a:p>
            <a:pPr marL="342900" indent="-342900">
              <a:buFont typeface="Wingdings" panose="05000000000000000000" pitchFamily="2" charset="2"/>
              <a:buChar char="§"/>
            </a:pPr>
            <a:endParaRPr lang="fi-FI" sz="2400" dirty="0"/>
          </a:p>
          <a:p>
            <a:r>
              <a:rPr lang="fi-FI" sz="2000" dirty="0"/>
              <a:t> </a:t>
            </a:r>
          </a:p>
        </p:txBody>
      </p:sp>
      <p:pic>
        <p:nvPicPr>
          <p:cNvPr id="8" name="Graphic 7" descr="Sustainability">
            <a:extLst>
              <a:ext uri="{FF2B5EF4-FFF2-40B4-BE49-F238E27FC236}">
                <a16:creationId xmlns:a16="http://schemas.microsoft.com/office/drawing/2014/main" id="{1A062A65-E41D-4CC9-BF89-42D0E1A291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5920" y="1531234"/>
            <a:ext cx="3982720" cy="3982720"/>
          </a:xfrm>
          <a:prstGeom prst="rect">
            <a:avLst/>
          </a:prstGeom>
        </p:spPr>
      </p:pic>
    </p:spTree>
    <p:extLst>
      <p:ext uri="{BB962C8B-B14F-4D97-AF65-F5344CB8AC3E}">
        <p14:creationId xmlns:p14="http://schemas.microsoft.com/office/powerpoint/2010/main" val="272701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55320" y="365125"/>
            <a:ext cx="5120114" cy="1692794"/>
          </a:xfrm>
        </p:spPr>
        <p:txBody>
          <a:bodyPr>
            <a:normAutofit/>
          </a:bodyPr>
          <a:lstStyle/>
          <a:p>
            <a:r>
              <a:rPr lang="fi-FI" dirty="0">
                <a:latin typeface="Calibri" panose="020F0502020204030204" pitchFamily="34" charset="0"/>
                <a:cs typeface="Calibri" panose="020F0502020204030204" pitchFamily="34" charset="0"/>
              </a:rPr>
              <a:t>Lannan käsittely</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isällön paikkamerkki 2"/>
          <p:cNvSpPr>
            <a:spLocks noGrp="1"/>
          </p:cNvSpPr>
          <p:nvPr>
            <p:ph idx="1"/>
          </p:nvPr>
        </p:nvSpPr>
        <p:spPr>
          <a:xfrm>
            <a:off x="860280" y="2586687"/>
            <a:ext cx="5306840" cy="3462228"/>
          </a:xfrm>
        </p:spPr>
        <p:txBody>
          <a:bodyPr>
            <a:normAutofit/>
          </a:bodyPr>
          <a:lstStyle/>
          <a:p>
            <a:pPr>
              <a:buFont typeface="Wingdings" panose="05000000000000000000" pitchFamily="2" charset="2"/>
              <a:buChar char="§"/>
            </a:pPr>
            <a:r>
              <a:rPr lang="fi-FI" sz="2400" dirty="0"/>
              <a:t>Lannan huolellinen käsittely edistää lannan ravinteiden hyötykäyttöä ja vähentää niiden hävikkiä. Lannan orgaaninen aines on eduksi maan rakenteelle.</a:t>
            </a:r>
          </a:p>
          <a:p>
            <a:pPr>
              <a:buFont typeface="Wingdings" panose="05000000000000000000" pitchFamily="2" charset="2"/>
              <a:buChar char="§"/>
            </a:pPr>
            <a:r>
              <a:rPr lang="fi-FI" sz="2400" dirty="0"/>
              <a:t>Lantaa voidaan käsitellä tilalla monella tavalla, esimerkiksi separoimalla, kompostoimalla ja mädättämällä.</a:t>
            </a:r>
          </a:p>
          <a:p>
            <a:pPr>
              <a:buFont typeface="Wingdings" panose="05000000000000000000" pitchFamily="2" charset="2"/>
              <a:buChar char="§"/>
            </a:pPr>
            <a:endParaRPr lang="fi-FI" sz="1800" dirty="0"/>
          </a:p>
        </p:txBody>
      </p:sp>
      <p:sp>
        <p:nvSpPr>
          <p:cNvPr id="4" name="Alatunnisteen paikkamerkki 3"/>
          <p:cNvSpPr>
            <a:spLocks noGrp="1"/>
          </p:cNvSpPr>
          <p:nvPr>
            <p:ph type="ftr" sz="quarter" idx="11"/>
          </p:nvPr>
        </p:nvSpPr>
        <p:spPr>
          <a:xfrm>
            <a:off x="302394" y="6492875"/>
            <a:ext cx="4114800" cy="365125"/>
          </a:xfrm>
        </p:spPr>
        <p:txBody>
          <a:bodyPr>
            <a:normAutofit/>
          </a:bodyPr>
          <a:lstStyle/>
          <a:p>
            <a:pPr algn="l">
              <a:spcAft>
                <a:spcPts val="600"/>
              </a:spcAft>
            </a:pPr>
            <a:r>
              <a:rPr lang="fi-FI" dirty="0"/>
              <a:t>kiertotalousamk.fi</a:t>
            </a:r>
          </a:p>
        </p:txBody>
      </p:sp>
      <p:pic>
        <p:nvPicPr>
          <p:cNvPr id="7" name="Picture 6">
            <a:extLst>
              <a:ext uri="{FF2B5EF4-FFF2-40B4-BE49-F238E27FC236}">
                <a16:creationId xmlns:a16="http://schemas.microsoft.com/office/drawing/2014/main" id="{7A1309B3-FCA4-4349-A3A1-79D24D7C1B54}"/>
              </a:ext>
            </a:extLst>
          </p:cNvPr>
          <p:cNvPicPr>
            <a:picLocks noChangeAspect="1"/>
          </p:cNvPicPr>
          <p:nvPr/>
        </p:nvPicPr>
        <p:blipFill rotWithShape="1">
          <a:blip r:embed="rId2"/>
          <a:srcRect l="1382" r="2944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7599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47AE03-FBF3-499E-AF07-8DEB0F327815}"/>
              </a:ext>
            </a:extLst>
          </p:cNvPr>
          <p:cNvPicPr>
            <a:picLocks noChangeAspect="1"/>
          </p:cNvPicPr>
          <p:nvPr/>
        </p:nvPicPr>
        <p:blipFill rotWithShape="1">
          <a:blip r:embed="rId2"/>
          <a:srcRect t="24307" b="693"/>
          <a:stretch/>
        </p:blipFill>
        <p:spPr>
          <a:xfrm>
            <a:off x="-2333" y="10"/>
            <a:ext cx="12192000" cy="6857990"/>
          </a:xfrm>
          <a:prstGeom prst="rect">
            <a:avLst/>
          </a:prstGeom>
        </p:spPr>
      </p:pic>
      <p:sp>
        <p:nvSpPr>
          <p:cNvPr id="38" name="Freeform: Shape 3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tsikko 1"/>
          <p:cNvSpPr>
            <a:spLocks noGrp="1"/>
          </p:cNvSpPr>
          <p:nvPr>
            <p:ph type="title"/>
          </p:nvPr>
        </p:nvSpPr>
        <p:spPr>
          <a:xfrm>
            <a:off x="520242" y="547631"/>
            <a:ext cx="4062643" cy="1043409"/>
          </a:xfrm>
        </p:spPr>
        <p:txBody>
          <a:bodyPr>
            <a:normAutofit/>
          </a:bodyPr>
          <a:lstStyle/>
          <a:p>
            <a:r>
              <a:rPr lang="fi-FI" sz="4000" dirty="0">
                <a:latin typeface="Calibri" panose="020F0502020204030204" pitchFamily="34" charset="0"/>
                <a:cs typeface="Calibri" panose="020F0502020204030204" pitchFamily="34" charset="0"/>
              </a:rPr>
              <a:t>Lannan käsittely</a:t>
            </a:r>
          </a:p>
        </p:txBody>
      </p:sp>
      <p:sp>
        <p:nvSpPr>
          <p:cNvPr id="3" name="Sisällön paikkamerkki 2"/>
          <p:cNvSpPr>
            <a:spLocks noGrp="1"/>
          </p:cNvSpPr>
          <p:nvPr>
            <p:ph idx="1"/>
          </p:nvPr>
        </p:nvSpPr>
        <p:spPr>
          <a:xfrm>
            <a:off x="520242" y="1774372"/>
            <a:ext cx="4691838" cy="2754086"/>
          </a:xfrm>
        </p:spPr>
        <p:txBody>
          <a:bodyPr anchor="t">
            <a:normAutofit fontScale="92500" lnSpcReduction="10000"/>
          </a:bodyPr>
          <a:lstStyle/>
          <a:p>
            <a:pPr marL="0" indent="0">
              <a:spcBef>
                <a:spcPts val="1200"/>
              </a:spcBef>
              <a:buNone/>
            </a:pPr>
            <a:r>
              <a:rPr lang="fi-FI" sz="1900" dirty="0"/>
              <a:t>Lannan käsittelyn tavoitteena on saada lannasta enemmän hyötyä kuin pelkästään pellolle levitettävästä lannasta.</a:t>
            </a:r>
          </a:p>
          <a:p>
            <a:pPr marL="714375" indent="-354013">
              <a:spcBef>
                <a:spcPts val="1200"/>
              </a:spcBef>
              <a:buFont typeface="Wingdings" panose="05000000000000000000" pitchFamily="2" charset="2"/>
              <a:buChar char="Ø"/>
            </a:pPr>
            <a:r>
              <a:rPr lang="fi-FI" sz="1800" dirty="0"/>
              <a:t>tehostaa ravinteiden kierrätystä</a:t>
            </a:r>
          </a:p>
          <a:p>
            <a:pPr marL="714375" indent="-354013">
              <a:spcBef>
                <a:spcPts val="600"/>
              </a:spcBef>
              <a:buFont typeface="Wingdings" panose="05000000000000000000" pitchFamily="2" charset="2"/>
              <a:buChar char="Ø"/>
            </a:pPr>
            <a:r>
              <a:rPr lang="fi-FI" sz="1800" dirty="0"/>
              <a:t>vähentää lannan hajuhaittoja</a:t>
            </a:r>
          </a:p>
          <a:p>
            <a:pPr marL="714375" indent="-354013">
              <a:spcBef>
                <a:spcPts val="600"/>
              </a:spcBef>
              <a:buFont typeface="Wingdings" panose="05000000000000000000" pitchFamily="2" charset="2"/>
              <a:buChar char="Ø"/>
            </a:pPr>
            <a:r>
              <a:rPr lang="fi-FI" sz="1800" dirty="0"/>
              <a:t>edistää tilan energiaomavaraisuutta </a:t>
            </a:r>
          </a:p>
          <a:p>
            <a:pPr marL="714375" indent="-354013">
              <a:spcBef>
                <a:spcPts val="600"/>
              </a:spcBef>
              <a:buFont typeface="Wingdings" panose="05000000000000000000" pitchFamily="2" charset="2"/>
              <a:buChar char="Ø"/>
            </a:pPr>
            <a:r>
              <a:rPr lang="fi-FI" sz="1800" dirty="0"/>
              <a:t>vähentää lannan varastoinnin metaanipäästöjä</a:t>
            </a:r>
          </a:p>
          <a:p>
            <a:pPr marL="714375" indent="-354013">
              <a:spcBef>
                <a:spcPts val="600"/>
              </a:spcBef>
              <a:buFont typeface="Wingdings" panose="05000000000000000000" pitchFamily="2" charset="2"/>
              <a:buChar char="Ø"/>
            </a:pPr>
            <a:r>
              <a:rPr lang="fi-FI" sz="1800" dirty="0"/>
              <a:t>vähentää energiantuotannon hiilidioksidipäästöjä</a:t>
            </a:r>
          </a:p>
          <a:p>
            <a:pPr>
              <a:buFont typeface="Wingdings" panose="05000000000000000000" pitchFamily="2" charset="2"/>
              <a:buChar char="§"/>
            </a:pPr>
            <a:endParaRPr lang="fi-FI" sz="1500" dirty="0"/>
          </a:p>
        </p:txBody>
      </p:sp>
      <p:sp>
        <p:nvSpPr>
          <p:cNvPr id="4" name="Alatunnisteen paikkamerkki 3"/>
          <p:cNvSpPr>
            <a:spLocks noGrp="1"/>
          </p:cNvSpPr>
          <p:nvPr>
            <p:ph type="ftr" sz="quarter" idx="11"/>
          </p:nvPr>
        </p:nvSpPr>
        <p:spPr>
          <a:xfrm>
            <a:off x="750242" y="4626431"/>
            <a:ext cx="3246992" cy="617260"/>
          </a:xfrm>
        </p:spPr>
        <p:txBody>
          <a:bodyPr>
            <a:normAutofit/>
          </a:bodyPr>
          <a:lstStyle/>
          <a:p>
            <a:pPr algn="l">
              <a:spcAft>
                <a:spcPts val="600"/>
              </a:spcAft>
            </a:pPr>
            <a:r>
              <a:rPr lang="fi-FI" sz="1100">
                <a:solidFill>
                  <a:schemeClr val="tx1"/>
                </a:solidFill>
              </a:rPr>
              <a:t>kiertotalousamk.fi</a:t>
            </a:r>
          </a:p>
        </p:txBody>
      </p:sp>
    </p:spTree>
    <p:extLst>
      <p:ext uri="{BB962C8B-B14F-4D97-AF65-F5344CB8AC3E}">
        <p14:creationId xmlns:p14="http://schemas.microsoft.com/office/powerpoint/2010/main" val="17863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965430" y="442895"/>
            <a:ext cx="7226569" cy="1286160"/>
          </a:xfrm>
        </p:spPr>
        <p:txBody>
          <a:bodyPr anchor="b">
            <a:normAutofit/>
          </a:bodyPr>
          <a:lstStyle/>
          <a:p>
            <a:r>
              <a:rPr lang="fi-FI" sz="4000" dirty="0"/>
              <a:t>Biometa Finland Oy:n biotuotelaitos </a:t>
            </a:r>
          </a:p>
        </p:txBody>
      </p:sp>
      <p:pic>
        <p:nvPicPr>
          <p:cNvPr id="6" name="Picture 5" descr="A picture containing sky, green, outdoor, tree&#10;&#10;Description automatically generated">
            <a:extLst>
              <a:ext uri="{FF2B5EF4-FFF2-40B4-BE49-F238E27FC236}">
                <a16:creationId xmlns:a16="http://schemas.microsoft.com/office/drawing/2014/main" id="{EDD73851-08FA-42D0-804F-5A5FBE3D6D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875"/>
          <a:stretch/>
        </p:blipFill>
        <p:spPr>
          <a:xfrm rot="5400000">
            <a:off x="-1111204" y="1111204"/>
            <a:ext cx="6858000" cy="4635591"/>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79EDC"/>
            </a:solidFill>
          </a:ln>
        </p:spPr>
        <p:style>
          <a:lnRef idx="1">
            <a:schemeClr val="accent1"/>
          </a:lnRef>
          <a:fillRef idx="0">
            <a:schemeClr val="accent1"/>
          </a:fillRef>
          <a:effectRef idx="0">
            <a:schemeClr val="accent1"/>
          </a:effectRef>
          <a:fontRef idx="minor">
            <a:schemeClr val="tx1"/>
          </a:fontRef>
        </p:style>
      </p:cxnSp>
      <p:sp>
        <p:nvSpPr>
          <p:cNvPr id="3" name="Sisällön paikkamerkki 2"/>
          <p:cNvSpPr>
            <a:spLocks noGrp="1"/>
          </p:cNvSpPr>
          <p:nvPr>
            <p:ph idx="1"/>
          </p:nvPr>
        </p:nvSpPr>
        <p:spPr>
          <a:xfrm>
            <a:off x="4965431" y="2438400"/>
            <a:ext cx="7145703" cy="3785419"/>
          </a:xfrm>
        </p:spPr>
        <p:txBody>
          <a:bodyPr>
            <a:normAutofit/>
          </a:bodyPr>
          <a:lstStyle/>
          <a:p>
            <a:pPr>
              <a:buFont typeface="Wingdings" panose="05000000000000000000" pitchFamily="2" charset="2"/>
              <a:buChar char="§"/>
            </a:pPr>
            <a:r>
              <a:rPr lang="fi-FI" sz="2000" dirty="0"/>
              <a:t>Biotuotelaitoksen tavoitteena on maatilayrityksen lannankäsittelyketjun kehittäminen ja kannattavuuden parantaminen.</a:t>
            </a:r>
          </a:p>
          <a:p>
            <a:pPr>
              <a:buFont typeface="Wingdings" panose="05000000000000000000" pitchFamily="2" charset="2"/>
              <a:buChar char="§"/>
            </a:pPr>
            <a:r>
              <a:rPr lang="fi-FI" sz="2000" dirty="0"/>
              <a:t>Biotuotelaitoksen ainoa syöte on maatilan lietelanta.</a:t>
            </a:r>
          </a:p>
          <a:p>
            <a:pPr>
              <a:buFont typeface="Wingdings" panose="05000000000000000000" pitchFamily="2" charset="2"/>
              <a:buChar char="§"/>
            </a:pPr>
            <a:r>
              <a:rPr lang="fi-FI" sz="2000" dirty="0"/>
              <a:t>Biotuotelaitos toimii täysin suljetussa kierrossa, jossa kaikki prosessiin ohjattavat jakeet kulkevat osaprosessien läpi. </a:t>
            </a:r>
          </a:p>
          <a:p>
            <a:pPr>
              <a:buFont typeface="Wingdings" panose="05000000000000000000" pitchFamily="2" charset="2"/>
              <a:buChar char="§"/>
            </a:pPr>
            <a:r>
              <a:rPr lang="fi-FI" sz="2000" dirty="0"/>
              <a:t>Biotuotelaitoksessa tuotetaan energiaa, kuiviketta ja lannoitevalmisteita tilan tuotannon tarpeisiin.</a:t>
            </a:r>
          </a:p>
          <a:p>
            <a:pPr>
              <a:buFont typeface="Wingdings" panose="05000000000000000000" pitchFamily="2" charset="2"/>
              <a:buChar char="§"/>
            </a:pPr>
            <a:endParaRPr lang="fi-FI" sz="2000" dirty="0"/>
          </a:p>
        </p:txBody>
      </p:sp>
      <p:sp>
        <p:nvSpPr>
          <p:cNvPr id="4" name="Alatunnisteen paikkamerkki 3"/>
          <p:cNvSpPr>
            <a:spLocks noGrp="1"/>
          </p:cNvSpPr>
          <p:nvPr>
            <p:ph type="ftr" sz="quarter" idx="11"/>
          </p:nvPr>
        </p:nvSpPr>
        <p:spPr>
          <a:xfrm>
            <a:off x="4965430" y="6356350"/>
            <a:ext cx="4139134" cy="365125"/>
          </a:xfrm>
        </p:spPr>
        <p:txBody>
          <a:bodyPr>
            <a:normAutofit/>
          </a:bodyPr>
          <a:lstStyle/>
          <a:p>
            <a:pPr algn="l">
              <a:spcAft>
                <a:spcPts val="600"/>
              </a:spcAft>
            </a:pPr>
            <a:r>
              <a:rPr lang="fi-FI"/>
              <a:t>kiertotalousamk.fi</a:t>
            </a:r>
          </a:p>
        </p:txBody>
      </p:sp>
    </p:spTree>
    <p:extLst>
      <p:ext uri="{BB962C8B-B14F-4D97-AF65-F5344CB8AC3E}">
        <p14:creationId xmlns:p14="http://schemas.microsoft.com/office/powerpoint/2010/main" val="2930873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a:xfrm>
            <a:off x="1716506" y="6472078"/>
            <a:ext cx="966537" cy="365125"/>
          </a:xfrm>
        </p:spPr>
        <p:txBody>
          <a:bodyPr/>
          <a:lstStyle/>
          <a:p>
            <a:fld id="{60FEDBEC-BDFD-41C9-A00C-68FA1EF50EC5}" type="datetime1">
              <a:rPr lang="fi-FI" smtClean="0"/>
              <a:t>18.9.2020</a:t>
            </a:fld>
            <a:endParaRPr lang="fi-FI"/>
          </a:p>
        </p:txBody>
      </p:sp>
      <p:sp>
        <p:nvSpPr>
          <p:cNvPr id="5" name="Alatunnisteen paikkamerkki 4"/>
          <p:cNvSpPr>
            <a:spLocks noGrp="1"/>
          </p:cNvSpPr>
          <p:nvPr>
            <p:ph type="ftr" sz="quarter" idx="11"/>
          </p:nvPr>
        </p:nvSpPr>
        <p:spPr>
          <a:xfrm>
            <a:off x="8819147" y="6557796"/>
            <a:ext cx="4114800" cy="365125"/>
          </a:xfrm>
        </p:spPr>
        <p:txBody>
          <a:bodyPr/>
          <a:lstStyle/>
          <a:p>
            <a:r>
              <a:rPr lang="fi-FI" dirty="0"/>
              <a:t>kiertotalousamk.fi</a:t>
            </a:r>
          </a:p>
        </p:txBody>
      </p:sp>
      <p:pic>
        <p:nvPicPr>
          <p:cNvPr id="6" name="Graphic 5" descr="Barn">
            <a:extLst>
              <a:ext uri="{FF2B5EF4-FFF2-40B4-BE49-F238E27FC236}">
                <a16:creationId xmlns:a16="http://schemas.microsoft.com/office/drawing/2014/main" id="{C8A4285A-E5B3-467F-B568-0D277F7719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02867" y="3519490"/>
            <a:ext cx="724233" cy="724233"/>
          </a:xfrm>
          <a:prstGeom prst="rect">
            <a:avLst/>
          </a:prstGeom>
        </p:spPr>
      </p:pic>
      <p:cxnSp>
        <p:nvCxnSpPr>
          <p:cNvPr id="9" name="Straight Arrow Connector 8">
            <a:extLst>
              <a:ext uri="{FF2B5EF4-FFF2-40B4-BE49-F238E27FC236}">
                <a16:creationId xmlns:a16="http://schemas.microsoft.com/office/drawing/2014/main" id="{A0463213-D2C9-45F5-AACD-70635DA0825C}"/>
              </a:ext>
            </a:extLst>
          </p:cNvPr>
          <p:cNvCxnSpPr>
            <a:cxnSpLocks/>
          </p:cNvCxnSpPr>
          <p:nvPr/>
        </p:nvCxnSpPr>
        <p:spPr>
          <a:xfrm>
            <a:off x="1621925" y="4190004"/>
            <a:ext cx="676775" cy="981680"/>
          </a:xfrm>
          <a:prstGeom prst="straightConnector1">
            <a:avLst/>
          </a:prstGeom>
          <a:ln w="38100">
            <a:solidFill>
              <a:schemeClr val="accent1">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a:extLst>
              <a:ext uri="{FF2B5EF4-FFF2-40B4-BE49-F238E27FC236}">
                <a16:creationId xmlns:a16="http://schemas.microsoft.com/office/drawing/2014/main" id="{51B6C045-E2B6-426A-A474-7B3DB469B6B7}"/>
              </a:ext>
            </a:extLst>
          </p:cNvPr>
          <p:cNvCxnSpPr>
            <a:cxnSpLocks/>
          </p:cNvCxnSpPr>
          <p:nvPr/>
        </p:nvCxnSpPr>
        <p:spPr>
          <a:xfrm flipV="1">
            <a:off x="1621925" y="2720136"/>
            <a:ext cx="724233" cy="896030"/>
          </a:xfrm>
          <a:prstGeom prst="straightConnector1">
            <a:avLst/>
          </a:prstGeom>
          <a:ln w="38100">
            <a:solidFill>
              <a:schemeClr val="accent2">
                <a:lumMod val="50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18" name="Rectangle 17">
            <a:extLst>
              <a:ext uri="{FF2B5EF4-FFF2-40B4-BE49-F238E27FC236}">
                <a16:creationId xmlns:a16="http://schemas.microsoft.com/office/drawing/2014/main" id="{8C181472-8D9F-4BE2-A40B-875EB1622C25}"/>
              </a:ext>
            </a:extLst>
          </p:cNvPr>
          <p:cNvSpPr/>
          <p:nvPr/>
        </p:nvSpPr>
        <p:spPr>
          <a:xfrm>
            <a:off x="2346159" y="2204251"/>
            <a:ext cx="966536" cy="465222"/>
          </a:xfrm>
          <a:prstGeom prst="rect">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600" dirty="0"/>
              <a:t>Kuivajae</a:t>
            </a:r>
          </a:p>
        </p:txBody>
      </p:sp>
      <p:sp>
        <p:nvSpPr>
          <p:cNvPr id="19" name="Rectangle 18">
            <a:extLst>
              <a:ext uri="{FF2B5EF4-FFF2-40B4-BE49-F238E27FC236}">
                <a16:creationId xmlns:a16="http://schemas.microsoft.com/office/drawing/2014/main" id="{CEC8105C-4328-43C5-B17F-4DD455C7EEA4}"/>
              </a:ext>
            </a:extLst>
          </p:cNvPr>
          <p:cNvSpPr/>
          <p:nvPr/>
        </p:nvSpPr>
        <p:spPr>
          <a:xfrm>
            <a:off x="2346158" y="5212563"/>
            <a:ext cx="966537" cy="465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t>Nestejae</a:t>
            </a:r>
          </a:p>
        </p:txBody>
      </p:sp>
      <p:cxnSp>
        <p:nvCxnSpPr>
          <p:cNvPr id="21" name="Straight Arrow Connector 20">
            <a:extLst>
              <a:ext uri="{FF2B5EF4-FFF2-40B4-BE49-F238E27FC236}">
                <a16:creationId xmlns:a16="http://schemas.microsoft.com/office/drawing/2014/main" id="{725A8A3F-223B-4F5A-B4CB-DC455A02DDB2}"/>
              </a:ext>
            </a:extLst>
          </p:cNvPr>
          <p:cNvCxnSpPr>
            <a:cxnSpLocks/>
          </p:cNvCxnSpPr>
          <p:nvPr/>
        </p:nvCxnSpPr>
        <p:spPr>
          <a:xfrm>
            <a:off x="3385547" y="2516390"/>
            <a:ext cx="568832" cy="321733"/>
          </a:xfrm>
          <a:prstGeom prst="straightConnector1">
            <a:avLst/>
          </a:prstGeom>
          <a:ln w="38100">
            <a:solidFill>
              <a:schemeClr val="accent2">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23" name="Straight Arrow Connector 22">
            <a:extLst>
              <a:ext uri="{FF2B5EF4-FFF2-40B4-BE49-F238E27FC236}">
                <a16:creationId xmlns:a16="http://schemas.microsoft.com/office/drawing/2014/main" id="{16CF9ACF-6CFE-4E06-892C-A45D49B58A0D}"/>
              </a:ext>
            </a:extLst>
          </p:cNvPr>
          <p:cNvCxnSpPr>
            <a:cxnSpLocks/>
          </p:cNvCxnSpPr>
          <p:nvPr/>
        </p:nvCxnSpPr>
        <p:spPr>
          <a:xfrm flipV="1">
            <a:off x="3385547" y="1877330"/>
            <a:ext cx="568832" cy="442544"/>
          </a:xfrm>
          <a:prstGeom prst="straightConnector1">
            <a:avLst/>
          </a:prstGeom>
          <a:ln w="38100">
            <a:solidFill>
              <a:schemeClr val="accent2">
                <a:lumMod val="50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24" name="Rectangle 23">
            <a:extLst>
              <a:ext uri="{FF2B5EF4-FFF2-40B4-BE49-F238E27FC236}">
                <a16:creationId xmlns:a16="http://schemas.microsoft.com/office/drawing/2014/main" id="{7B34ED36-0E99-48BF-8450-AAF63E1FDD4A}"/>
              </a:ext>
            </a:extLst>
          </p:cNvPr>
          <p:cNvSpPr/>
          <p:nvPr/>
        </p:nvSpPr>
        <p:spPr>
          <a:xfrm>
            <a:off x="4034589" y="1058194"/>
            <a:ext cx="1519989" cy="778042"/>
          </a:xfrm>
          <a:prstGeom prst="rect">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600" dirty="0"/>
              <a:t>Hygienisoitu ja kuiva lantakuivike</a:t>
            </a:r>
          </a:p>
        </p:txBody>
      </p:sp>
      <p:sp>
        <p:nvSpPr>
          <p:cNvPr id="33" name="Rectangle 32">
            <a:extLst>
              <a:ext uri="{FF2B5EF4-FFF2-40B4-BE49-F238E27FC236}">
                <a16:creationId xmlns:a16="http://schemas.microsoft.com/office/drawing/2014/main" id="{F53257B7-0E76-4BFB-B7EF-89174C15C5E5}"/>
              </a:ext>
            </a:extLst>
          </p:cNvPr>
          <p:cNvSpPr/>
          <p:nvPr/>
        </p:nvSpPr>
        <p:spPr>
          <a:xfrm>
            <a:off x="4034588" y="2892818"/>
            <a:ext cx="1519989" cy="778042"/>
          </a:xfrm>
          <a:prstGeom prst="rect">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600" dirty="0"/>
              <a:t>Kuiva lannoitejae</a:t>
            </a:r>
          </a:p>
        </p:txBody>
      </p:sp>
      <p:cxnSp>
        <p:nvCxnSpPr>
          <p:cNvPr id="38" name="Straight Arrow Connector 37">
            <a:extLst>
              <a:ext uri="{FF2B5EF4-FFF2-40B4-BE49-F238E27FC236}">
                <a16:creationId xmlns:a16="http://schemas.microsoft.com/office/drawing/2014/main" id="{B9AF43AD-FA03-487D-8657-805C200D39B1}"/>
              </a:ext>
            </a:extLst>
          </p:cNvPr>
          <p:cNvCxnSpPr>
            <a:cxnSpLocks/>
          </p:cNvCxnSpPr>
          <p:nvPr/>
        </p:nvCxnSpPr>
        <p:spPr>
          <a:xfrm>
            <a:off x="3385547" y="5539484"/>
            <a:ext cx="520591" cy="442355"/>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39" name="Straight Arrow Connector 38">
            <a:extLst>
              <a:ext uri="{FF2B5EF4-FFF2-40B4-BE49-F238E27FC236}">
                <a16:creationId xmlns:a16="http://schemas.microsoft.com/office/drawing/2014/main" id="{33CB7730-40F2-457A-A0DA-0B8AB427A828}"/>
              </a:ext>
            </a:extLst>
          </p:cNvPr>
          <p:cNvCxnSpPr>
            <a:cxnSpLocks/>
          </p:cNvCxnSpPr>
          <p:nvPr/>
        </p:nvCxnSpPr>
        <p:spPr>
          <a:xfrm flipV="1">
            <a:off x="3375525" y="5034648"/>
            <a:ext cx="578854" cy="346565"/>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42" name="Rectangle 41">
            <a:extLst>
              <a:ext uri="{FF2B5EF4-FFF2-40B4-BE49-F238E27FC236}">
                <a16:creationId xmlns:a16="http://schemas.microsoft.com/office/drawing/2014/main" id="{7BADC496-A97F-4443-8291-88D66D1F5A43}"/>
              </a:ext>
            </a:extLst>
          </p:cNvPr>
          <p:cNvSpPr/>
          <p:nvPr/>
        </p:nvSpPr>
        <p:spPr>
          <a:xfrm>
            <a:off x="4032580" y="4243723"/>
            <a:ext cx="1519989" cy="778042"/>
          </a:xfrm>
          <a:prstGeom prst="rect">
            <a:avLst/>
          </a:prstGeom>
          <a:solidFill>
            <a:schemeClr val="accent1"/>
          </a:solidFill>
          <a:ln>
            <a:solidFill>
              <a:schemeClr val="accent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600" dirty="0"/>
              <a:t>Nestemäinen lannoitejae</a:t>
            </a:r>
          </a:p>
        </p:txBody>
      </p:sp>
      <p:sp>
        <p:nvSpPr>
          <p:cNvPr id="43" name="Rectangle 42">
            <a:extLst>
              <a:ext uri="{FF2B5EF4-FFF2-40B4-BE49-F238E27FC236}">
                <a16:creationId xmlns:a16="http://schemas.microsoft.com/office/drawing/2014/main" id="{9E10627E-616B-4D45-840F-F511CB872E26}"/>
              </a:ext>
            </a:extLst>
          </p:cNvPr>
          <p:cNvSpPr/>
          <p:nvPr/>
        </p:nvSpPr>
        <p:spPr>
          <a:xfrm>
            <a:off x="3970363" y="5981839"/>
            <a:ext cx="1519989" cy="778042"/>
          </a:xfrm>
          <a:prstGeom prst="rect">
            <a:avLst/>
          </a:prstGeom>
          <a:solidFill>
            <a:schemeClr val="accent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600" dirty="0"/>
              <a:t>Biokaasu</a:t>
            </a:r>
          </a:p>
        </p:txBody>
      </p:sp>
      <p:sp>
        <p:nvSpPr>
          <p:cNvPr id="50" name="Rectangle 49">
            <a:extLst>
              <a:ext uri="{FF2B5EF4-FFF2-40B4-BE49-F238E27FC236}">
                <a16:creationId xmlns:a16="http://schemas.microsoft.com/office/drawing/2014/main" id="{1DB51BCB-5244-40F0-ACB7-F7AB740C4470}"/>
              </a:ext>
            </a:extLst>
          </p:cNvPr>
          <p:cNvSpPr/>
          <p:nvPr/>
        </p:nvSpPr>
        <p:spPr>
          <a:xfrm>
            <a:off x="6448926" y="579611"/>
            <a:ext cx="1632283" cy="501108"/>
          </a:xfrm>
          <a:prstGeom prst="rect">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600" dirty="0"/>
              <a:t>Myynti</a:t>
            </a:r>
          </a:p>
        </p:txBody>
      </p:sp>
      <p:cxnSp>
        <p:nvCxnSpPr>
          <p:cNvPr id="52" name="Straight Arrow Connector 51">
            <a:extLst>
              <a:ext uri="{FF2B5EF4-FFF2-40B4-BE49-F238E27FC236}">
                <a16:creationId xmlns:a16="http://schemas.microsoft.com/office/drawing/2014/main" id="{7A3A73B5-A582-4BAA-828E-4208DA2C0D7A}"/>
              </a:ext>
            </a:extLst>
          </p:cNvPr>
          <p:cNvCxnSpPr>
            <a:cxnSpLocks/>
          </p:cNvCxnSpPr>
          <p:nvPr/>
        </p:nvCxnSpPr>
        <p:spPr>
          <a:xfrm flipV="1">
            <a:off x="5634679" y="783072"/>
            <a:ext cx="766120" cy="545747"/>
          </a:xfrm>
          <a:prstGeom prst="straightConnector1">
            <a:avLst/>
          </a:prstGeom>
          <a:ln w="38100">
            <a:solidFill>
              <a:schemeClr val="accent2">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54" name="Straight Arrow Connector 53">
            <a:extLst>
              <a:ext uri="{FF2B5EF4-FFF2-40B4-BE49-F238E27FC236}">
                <a16:creationId xmlns:a16="http://schemas.microsoft.com/office/drawing/2014/main" id="{D4E84B32-835D-40EC-8866-98B59A4B8A66}"/>
              </a:ext>
            </a:extLst>
          </p:cNvPr>
          <p:cNvCxnSpPr>
            <a:cxnSpLocks/>
          </p:cNvCxnSpPr>
          <p:nvPr/>
        </p:nvCxnSpPr>
        <p:spPr>
          <a:xfrm>
            <a:off x="5672667" y="1464646"/>
            <a:ext cx="748186" cy="0"/>
          </a:xfrm>
          <a:prstGeom prst="straightConnector1">
            <a:avLst/>
          </a:prstGeom>
          <a:ln w="38100">
            <a:solidFill>
              <a:schemeClr val="accent2">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56" name="Straight Arrow Connector 55">
            <a:extLst>
              <a:ext uri="{FF2B5EF4-FFF2-40B4-BE49-F238E27FC236}">
                <a16:creationId xmlns:a16="http://schemas.microsoft.com/office/drawing/2014/main" id="{64CEA84D-3786-4EB8-8F61-540426760FBB}"/>
              </a:ext>
            </a:extLst>
          </p:cNvPr>
          <p:cNvCxnSpPr>
            <a:cxnSpLocks/>
          </p:cNvCxnSpPr>
          <p:nvPr/>
        </p:nvCxnSpPr>
        <p:spPr>
          <a:xfrm>
            <a:off x="5634679" y="1600474"/>
            <a:ext cx="772134" cy="567671"/>
          </a:xfrm>
          <a:prstGeom prst="straightConnector1">
            <a:avLst/>
          </a:prstGeom>
          <a:ln w="38100">
            <a:solidFill>
              <a:schemeClr val="accent2">
                <a:lumMod val="50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72" name="Rectangle 71">
            <a:extLst>
              <a:ext uri="{FF2B5EF4-FFF2-40B4-BE49-F238E27FC236}">
                <a16:creationId xmlns:a16="http://schemas.microsoft.com/office/drawing/2014/main" id="{2C98FE55-BE20-4630-B549-4287B278B643}"/>
              </a:ext>
            </a:extLst>
          </p:cNvPr>
          <p:cNvSpPr/>
          <p:nvPr/>
        </p:nvSpPr>
        <p:spPr>
          <a:xfrm>
            <a:off x="6448926" y="1214092"/>
            <a:ext cx="1632283" cy="501108"/>
          </a:xfrm>
          <a:prstGeom prst="rect">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600" dirty="0"/>
              <a:t>Oma käyttö</a:t>
            </a:r>
          </a:p>
        </p:txBody>
      </p:sp>
      <p:sp>
        <p:nvSpPr>
          <p:cNvPr id="73" name="Rectangle 72">
            <a:extLst>
              <a:ext uri="{FF2B5EF4-FFF2-40B4-BE49-F238E27FC236}">
                <a16:creationId xmlns:a16="http://schemas.microsoft.com/office/drawing/2014/main" id="{8F0353AE-826F-4D68-81BF-F65851AF1E97}"/>
              </a:ext>
            </a:extLst>
          </p:cNvPr>
          <p:cNvSpPr/>
          <p:nvPr/>
        </p:nvSpPr>
        <p:spPr>
          <a:xfrm>
            <a:off x="6448926" y="1914169"/>
            <a:ext cx="1632283" cy="501108"/>
          </a:xfrm>
          <a:prstGeom prst="rect">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600" dirty="0"/>
              <a:t>Lisäkäyttö</a:t>
            </a:r>
          </a:p>
        </p:txBody>
      </p:sp>
      <p:cxnSp>
        <p:nvCxnSpPr>
          <p:cNvPr id="87" name="Straight Arrow Connector 86">
            <a:extLst>
              <a:ext uri="{FF2B5EF4-FFF2-40B4-BE49-F238E27FC236}">
                <a16:creationId xmlns:a16="http://schemas.microsoft.com/office/drawing/2014/main" id="{EC9DBF71-A98B-4E28-B591-74B4ECE3535A}"/>
              </a:ext>
            </a:extLst>
          </p:cNvPr>
          <p:cNvCxnSpPr>
            <a:cxnSpLocks/>
          </p:cNvCxnSpPr>
          <p:nvPr/>
        </p:nvCxnSpPr>
        <p:spPr>
          <a:xfrm>
            <a:off x="5672667" y="3281839"/>
            <a:ext cx="728132" cy="0"/>
          </a:xfrm>
          <a:prstGeom prst="straightConnector1">
            <a:avLst/>
          </a:prstGeom>
          <a:ln w="38100">
            <a:solidFill>
              <a:schemeClr val="accent2">
                <a:lumMod val="50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88" name="Rectangle 87">
            <a:extLst>
              <a:ext uri="{FF2B5EF4-FFF2-40B4-BE49-F238E27FC236}">
                <a16:creationId xmlns:a16="http://schemas.microsoft.com/office/drawing/2014/main" id="{4FEB8318-297C-4F6E-AB70-8BA0A00C189C}"/>
              </a:ext>
            </a:extLst>
          </p:cNvPr>
          <p:cNvSpPr/>
          <p:nvPr/>
        </p:nvSpPr>
        <p:spPr>
          <a:xfrm>
            <a:off x="6448926" y="3002833"/>
            <a:ext cx="1632283" cy="613333"/>
          </a:xfrm>
          <a:prstGeom prst="rect">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400" dirty="0"/>
              <a:t>Peltokohtainen </a:t>
            </a:r>
            <a:r>
              <a:rPr lang="fi-FI" sz="1400" dirty="0" err="1"/>
              <a:t>täsmälannoite</a:t>
            </a:r>
            <a:endParaRPr lang="fi-FI" sz="1400" dirty="0"/>
          </a:p>
        </p:txBody>
      </p:sp>
      <p:cxnSp>
        <p:nvCxnSpPr>
          <p:cNvPr id="91" name="Straight Arrow Connector 90">
            <a:extLst>
              <a:ext uri="{FF2B5EF4-FFF2-40B4-BE49-F238E27FC236}">
                <a16:creationId xmlns:a16="http://schemas.microsoft.com/office/drawing/2014/main" id="{D3461658-6FDD-440F-B9D6-B71813B862FB}"/>
              </a:ext>
            </a:extLst>
          </p:cNvPr>
          <p:cNvCxnSpPr>
            <a:cxnSpLocks/>
          </p:cNvCxnSpPr>
          <p:nvPr/>
        </p:nvCxnSpPr>
        <p:spPr>
          <a:xfrm>
            <a:off x="8210550" y="3281839"/>
            <a:ext cx="608597" cy="0"/>
          </a:xfrm>
          <a:prstGeom prst="straightConnector1">
            <a:avLst/>
          </a:prstGeom>
          <a:ln w="38100">
            <a:solidFill>
              <a:schemeClr val="accent2">
                <a:lumMod val="50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92" name="Rectangle 91">
            <a:extLst>
              <a:ext uri="{FF2B5EF4-FFF2-40B4-BE49-F238E27FC236}">
                <a16:creationId xmlns:a16="http://schemas.microsoft.com/office/drawing/2014/main" id="{01FCD18A-6EAA-4817-8C48-8B13F0A3855B}"/>
              </a:ext>
            </a:extLst>
          </p:cNvPr>
          <p:cNvSpPr/>
          <p:nvPr/>
        </p:nvSpPr>
        <p:spPr>
          <a:xfrm>
            <a:off x="8927431" y="3126955"/>
            <a:ext cx="1949116" cy="365088"/>
          </a:xfrm>
          <a:prstGeom prst="rect">
            <a:avLst/>
          </a:prstGeom>
          <a:solidFill>
            <a:schemeClr val="accent2">
              <a:lumMod val="75000"/>
            </a:schemeClr>
          </a:solidFill>
          <a:ln>
            <a:solidFill>
              <a:schemeClr val="accent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i-FI" sz="1400" dirty="0"/>
              <a:t>Fosfori, kalium ja kalkki</a:t>
            </a:r>
          </a:p>
        </p:txBody>
      </p:sp>
      <p:cxnSp>
        <p:nvCxnSpPr>
          <p:cNvPr id="94" name="Straight Arrow Connector 93">
            <a:extLst>
              <a:ext uri="{FF2B5EF4-FFF2-40B4-BE49-F238E27FC236}">
                <a16:creationId xmlns:a16="http://schemas.microsoft.com/office/drawing/2014/main" id="{E0CAEF49-823E-4B16-8693-82D4B0C84E31}"/>
              </a:ext>
            </a:extLst>
          </p:cNvPr>
          <p:cNvCxnSpPr>
            <a:cxnSpLocks/>
          </p:cNvCxnSpPr>
          <p:nvPr/>
        </p:nvCxnSpPr>
        <p:spPr>
          <a:xfrm flipV="1">
            <a:off x="5600696" y="4327446"/>
            <a:ext cx="800103" cy="254662"/>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96" name="Straight Arrow Connector 95">
            <a:extLst>
              <a:ext uri="{FF2B5EF4-FFF2-40B4-BE49-F238E27FC236}">
                <a16:creationId xmlns:a16="http://schemas.microsoft.com/office/drawing/2014/main" id="{C2F3852E-57A3-4B11-BF91-EEF437B961EC}"/>
              </a:ext>
            </a:extLst>
          </p:cNvPr>
          <p:cNvCxnSpPr>
            <a:cxnSpLocks/>
          </p:cNvCxnSpPr>
          <p:nvPr/>
        </p:nvCxnSpPr>
        <p:spPr>
          <a:xfrm>
            <a:off x="5600696" y="4682965"/>
            <a:ext cx="800103" cy="488719"/>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99" name="Straight Arrow Connector 98">
            <a:extLst>
              <a:ext uri="{FF2B5EF4-FFF2-40B4-BE49-F238E27FC236}">
                <a16:creationId xmlns:a16="http://schemas.microsoft.com/office/drawing/2014/main" id="{5D6473EE-BCCA-40B7-92C9-6C06B34F38E9}"/>
              </a:ext>
            </a:extLst>
          </p:cNvPr>
          <p:cNvCxnSpPr>
            <a:cxnSpLocks/>
          </p:cNvCxnSpPr>
          <p:nvPr/>
        </p:nvCxnSpPr>
        <p:spPr>
          <a:xfrm>
            <a:off x="5554577" y="6425555"/>
            <a:ext cx="846222" cy="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03" name="Rectangle 102">
            <a:extLst>
              <a:ext uri="{FF2B5EF4-FFF2-40B4-BE49-F238E27FC236}">
                <a16:creationId xmlns:a16="http://schemas.microsoft.com/office/drawing/2014/main" id="{C4BA2C5A-8BF5-4DBA-BFA2-CD877F2AABFA}"/>
              </a:ext>
            </a:extLst>
          </p:cNvPr>
          <p:cNvSpPr/>
          <p:nvPr/>
        </p:nvSpPr>
        <p:spPr>
          <a:xfrm>
            <a:off x="6448925" y="6064194"/>
            <a:ext cx="1672724" cy="613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Korvaa uusiutumattomia luonnonvaroja</a:t>
            </a:r>
          </a:p>
        </p:txBody>
      </p:sp>
      <p:sp>
        <p:nvSpPr>
          <p:cNvPr id="109" name="Rectangle 108">
            <a:extLst>
              <a:ext uri="{FF2B5EF4-FFF2-40B4-BE49-F238E27FC236}">
                <a16:creationId xmlns:a16="http://schemas.microsoft.com/office/drawing/2014/main" id="{63E04B3E-CBA0-44EC-ACC3-206E35804532}"/>
              </a:ext>
            </a:extLst>
          </p:cNvPr>
          <p:cNvSpPr/>
          <p:nvPr/>
        </p:nvSpPr>
        <p:spPr>
          <a:xfrm>
            <a:off x="6448925" y="4072783"/>
            <a:ext cx="1672725" cy="610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Typpi liukoisempaan muotoon</a:t>
            </a:r>
          </a:p>
        </p:txBody>
      </p:sp>
      <p:sp>
        <p:nvSpPr>
          <p:cNvPr id="110" name="Rectangle 109">
            <a:extLst>
              <a:ext uri="{FF2B5EF4-FFF2-40B4-BE49-F238E27FC236}">
                <a16:creationId xmlns:a16="http://schemas.microsoft.com/office/drawing/2014/main" id="{6923EDFF-03D2-421C-B920-3145AEF9C08B}"/>
              </a:ext>
            </a:extLst>
          </p:cNvPr>
          <p:cNvSpPr/>
          <p:nvPr/>
        </p:nvSpPr>
        <p:spPr>
          <a:xfrm>
            <a:off x="6448924" y="4980860"/>
            <a:ext cx="1672725" cy="585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n. 80% orgaanisen aineen vähenemä</a:t>
            </a:r>
          </a:p>
        </p:txBody>
      </p:sp>
      <p:cxnSp>
        <p:nvCxnSpPr>
          <p:cNvPr id="129" name="Straight Arrow Connector 128">
            <a:extLst>
              <a:ext uri="{FF2B5EF4-FFF2-40B4-BE49-F238E27FC236}">
                <a16:creationId xmlns:a16="http://schemas.microsoft.com/office/drawing/2014/main" id="{27926084-6BBA-4366-AF1C-48CA0F81E68A}"/>
              </a:ext>
            </a:extLst>
          </p:cNvPr>
          <p:cNvCxnSpPr>
            <a:cxnSpLocks/>
          </p:cNvCxnSpPr>
          <p:nvPr/>
        </p:nvCxnSpPr>
        <p:spPr>
          <a:xfrm>
            <a:off x="8169776" y="4409235"/>
            <a:ext cx="743950" cy="233717"/>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31" name="Straight Arrow Connector 130">
            <a:extLst>
              <a:ext uri="{FF2B5EF4-FFF2-40B4-BE49-F238E27FC236}">
                <a16:creationId xmlns:a16="http://schemas.microsoft.com/office/drawing/2014/main" id="{3A170448-29B3-46B7-ADA9-EDB729275583}"/>
              </a:ext>
            </a:extLst>
          </p:cNvPr>
          <p:cNvCxnSpPr>
            <a:cxnSpLocks/>
          </p:cNvCxnSpPr>
          <p:nvPr/>
        </p:nvCxnSpPr>
        <p:spPr>
          <a:xfrm flipV="1">
            <a:off x="8169776" y="4000423"/>
            <a:ext cx="746207" cy="327023"/>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34" name="Rectangle 133">
            <a:extLst>
              <a:ext uri="{FF2B5EF4-FFF2-40B4-BE49-F238E27FC236}">
                <a16:creationId xmlns:a16="http://schemas.microsoft.com/office/drawing/2014/main" id="{1D256D54-4477-4F0D-A696-CD97ACE3CF1B}"/>
              </a:ext>
            </a:extLst>
          </p:cNvPr>
          <p:cNvSpPr/>
          <p:nvPr/>
        </p:nvSpPr>
        <p:spPr>
          <a:xfrm>
            <a:off x="8927430" y="3763453"/>
            <a:ext cx="1929564" cy="488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Vähentää vesistöhuuhtoutumia</a:t>
            </a:r>
          </a:p>
        </p:txBody>
      </p:sp>
      <p:sp>
        <p:nvSpPr>
          <p:cNvPr id="137" name="Rectangle 136">
            <a:extLst>
              <a:ext uri="{FF2B5EF4-FFF2-40B4-BE49-F238E27FC236}">
                <a16:creationId xmlns:a16="http://schemas.microsoft.com/office/drawing/2014/main" id="{C550F542-1E57-4C21-A631-CA61A23A4B6E}"/>
              </a:ext>
            </a:extLst>
          </p:cNvPr>
          <p:cNvSpPr/>
          <p:nvPr/>
        </p:nvSpPr>
        <p:spPr>
          <a:xfrm>
            <a:off x="8927430" y="4409235"/>
            <a:ext cx="1929564" cy="488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Tehokas lannoitusvaikutus</a:t>
            </a:r>
          </a:p>
        </p:txBody>
      </p:sp>
      <p:cxnSp>
        <p:nvCxnSpPr>
          <p:cNvPr id="149" name="Straight Arrow Connector 148">
            <a:extLst>
              <a:ext uri="{FF2B5EF4-FFF2-40B4-BE49-F238E27FC236}">
                <a16:creationId xmlns:a16="http://schemas.microsoft.com/office/drawing/2014/main" id="{05FAFAD9-38BF-4111-8088-44E4146EA27B}"/>
              </a:ext>
            </a:extLst>
          </p:cNvPr>
          <p:cNvCxnSpPr>
            <a:cxnSpLocks/>
          </p:cNvCxnSpPr>
          <p:nvPr/>
        </p:nvCxnSpPr>
        <p:spPr>
          <a:xfrm>
            <a:off x="8169776" y="5273671"/>
            <a:ext cx="694824" cy="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50" name="Rectangle 149">
            <a:extLst>
              <a:ext uri="{FF2B5EF4-FFF2-40B4-BE49-F238E27FC236}">
                <a16:creationId xmlns:a16="http://schemas.microsoft.com/office/drawing/2014/main" id="{0F3C6814-ED38-4511-B376-DEB4D16CF76A}"/>
              </a:ext>
            </a:extLst>
          </p:cNvPr>
          <p:cNvSpPr/>
          <p:nvPr/>
        </p:nvSpPr>
        <p:spPr>
          <a:xfrm>
            <a:off x="8927430" y="5077765"/>
            <a:ext cx="1929564" cy="488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Vähentää rehevöitymistä</a:t>
            </a:r>
          </a:p>
        </p:txBody>
      </p:sp>
      <p:pic>
        <p:nvPicPr>
          <p:cNvPr id="152" name="Picture 151">
            <a:extLst>
              <a:ext uri="{FF2B5EF4-FFF2-40B4-BE49-F238E27FC236}">
                <a16:creationId xmlns:a16="http://schemas.microsoft.com/office/drawing/2014/main" id="{5D6F94AD-B7DC-437C-8A9C-EB6B88A18C3B}"/>
              </a:ext>
            </a:extLst>
          </p:cNvPr>
          <p:cNvPicPr>
            <a:picLocks noChangeAspect="1"/>
          </p:cNvPicPr>
          <p:nvPr/>
        </p:nvPicPr>
        <p:blipFill>
          <a:blip r:embed="rId4"/>
          <a:stretch>
            <a:fillRect/>
          </a:stretch>
        </p:blipFill>
        <p:spPr>
          <a:xfrm>
            <a:off x="8690809" y="634424"/>
            <a:ext cx="2733013" cy="2049760"/>
          </a:xfrm>
          <a:prstGeom prst="rect">
            <a:avLst/>
          </a:prstGeom>
        </p:spPr>
      </p:pic>
      <p:sp>
        <p:nvSpPr>
          <p:cNvPr id="163" name="TextBox 162">
            <a:extLst>
              <a:ext uri="{FF2B5EF4-FFF2-40B4-BE49-F238E27FC236}">
                <a16:creationId xmlns:a16="http://schemas.microsoft.com/office/drawing/2014/main" id="{C66159AD-F03C-4A96-81BA-4D31DA29F015}"/>
              </a:ext>
            </a:extLst>
          </p:cNvPr>
          <p:cNvSpPr txBox="1"/>
          <p:nvPr/>
        </p:nvSpPr>
        <p:spPr>
          <a:xfrm>
            <a:off x="1588170" y="125467"/>
            <a:ext cx="4732418" cy="461665"/>
          </a:xfrm>
          <a:prstGeom prst="rect">
            <a:avLst/>
          </a:prstGeom>
          <a:noFill/>
        </p:spPr>
        <p:txBody>
          <a:bodyPr wrap="square" rtlCol="0">
            <a:spAutoFit/>
          </a:bodyPr>
          <a:lstStyle/>
          <a:p>
            <a:r>
              <a:rPr lang="fi-FI" sz="2400" b="1" dirty="0"/>
              <a:t>BIOTUOTELAITOKSEN TOIMINTA</a:t>
            </a:r>
          </a:p>
        </p:txBody>
      </p:sp>
    </p:spTree>
    <p:extLst>
      <p:ext uri="{BB962C8B-B14F-4D97-AF65-F5344CB8AC3E}">
        <p14:creationId xmlns:p14="http://schemas.microsoft.com/office/powerpoint/2010/main" val="333228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3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3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9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1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4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33" grpId="0" animBg="1"/>
      <p:bldP spid="42" grpId="0" animBg="1"/>
      <p:bldP spid="43" grpId="0" animBg="1"/>
      <p:bldP spid="50" grpId="0" animBg="1"/>
      <p:bldP spid="72" grpId="0" animBg="1"/>
      <p:bldP spid="73" grpId="0" animBg="1"/>
      <p:bldP spid="88" grpId="0" animBg="1"/>
      <p:bldP spid="92" grpId="0" animBg="1"/>
      <p:bldP spid="103" grpId="0" animBg="1"/>
      <p:bldP spid="109" grpId="0" animBg="1"/>
      <p:bldP spid="110" grpId="0" animBg="1"/>
      <p:bldP spid="134" grpId="0" animBg="1"/>
      <p:bldP spid="137" grpId="0" animBg="1"/>
      <p:bldP spid="1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ctangle 176">
            <a:extLst>
              <a:ext uri="{FF2B5EF4-FFF2-40B4-BE49-F238E27FC236}">
                <a16:creationId xmlns:a16="http://schemas.microsoft.com/office/drawing/2014/main" id="{1FD220AA-DE8E-4CFD-ACD2-63F189CDCF94}"/>
              </a:ext>
            </a:extLst>
          </p:cNvPr>
          <p:cNvSpPr/>
          <p:nvPr/>
        </p:nvSpPr>
        <p:spPr>
          <a:xfrm>
            <a:off x="2785282" y="4579180"/>
            <a:ext cx="1142852" cy="1242541"/>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6" name="Rectangle 175">
            <a:extLst>
              <a:ext uri="{FF2B5EF4-FFF2-40B4-BE49-F238E27FC236}">
                <a16:creationId xmlns:a16="http://schemas.microsoft.com/office/drawing/2014/main" id="{0DB735C4-C750-486D-93F3-51FB44F43B76}"/>
              </a:ext>
            </a:extLst>
          </p:cNvPr>
          <p:cNvSpPr/>
          <p:nvPr/>
        </p:nvSpPr>
        <p:spPr>
          <a:xfrm>
            <a:off x="1484795" y="4583093"/>
            <a:ext cx="1123804" cy="1242544"/>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Päivämäärän paikkamerkki 3"/>
          <p:cNvSpPr>
            <a:spLocks noGrp="1"/>
          </p:cNvSpPr>
          <p:nvPr>
            <p:ph type="dt" sz="half" idx="10"/>
          </p:nvPr>
        </p:nvSpPr>
        <p:spPr>
          <a:xfrm>
            <a:off x="1716506" y="6472078"/>
            <a:ext cx="966537" cy="365125"/>
          </a:xfrm>
        </p:spPr>
        <p:txBody>
          <a:bodyPr/>
          <a:lstStyle/>
          <a:p>
            <a:fld id="{60FEDBEC-BDFD-41C9-A00C-68FA1EF50EC5}" type="datetime1">
              <a:rPr lang="fi-FI" smtClean="0"/>
              <a:t>18.9.2020</a:t>
            </a:fld>
            <a:endParaRPr lang="fi-FI"/>
          </a:p>
        </p:txBody>
      </p:sp>
      <p:sp>
        <p:nvSpPr>
          <p:cNvPr id="5" name="Alatunnisteen paikkamerkki 4"/>
          <p:cNvSpPr>
            <a:spLocks noGrp="1"/>
          </p:cNvSpPr>
          <p:nvPr>
            <p:ph type="ftr" sz="quarter" idx="11"/>
          </p:nvPr>
        </p:nvSpPr>
        <p:spPr>
          <a:xfrm>
            <a:off x="8819147" y="6557796"/>
            <a:ext cx="4114800" cy="365125"/>
          </a:xfrm>
        </p:spPr>
        <p:txBody>
          <a:bodyPr/>
          <a:lstStyle/>
          <a:p>
            <a:r>
              <a:rPr lang="fi-FI" dirty="0"/>
              <a:t>kiertotalousamk.fi</a:t>
            </a:r>
          </a:p>
        </p:txBody>
      </p:sp>
      <p:sp>
        <p:nvSpPr>
          <p:cNvPr id="163" name="TextBox 162">
            <a:extLst>
              <a:ext uri="{FF2B5EF4-FFF2-40B4-BE49-F238E27FC236}">
                <a16:creationId xmlns:a16="http://schemas.microsoft.com/office/drawing/2014/main" id="{C66159AD-F03C-4A96-81BA-4D31DA29F015}"/>
              </a:ext>
            </a:extLst>
          </p:cNvPr>
          <p:cNvSpPr txBox="1"/>
          <p:nvPr/>
        </p:nvSpPr>
        <p:spPr>
          <a:xfrm>
            <a:off x="1716506" y="282564"/>
            <a:ext cx="4732418" cy="461665"/>
          </a:xfrm>
          <a:prstGeom prst="rect">
            <a:avLst/>
          </a:prstGeom>
          <a:noFill/>
        </p:spPr>
        <p:txBody>
          <a:bodyPr wrap="square" rtlCol="0">
            <a:spAutoFit/>
          </a:bodyPr>
          <a:lstStyle/>
          <a:p>
            <a:r>
              <a:rPr lang="fi-FI" sz="2400" b="1" dirty="0"/>
              <a:t>BIOTUOTELAITOKSEN TOIMINTA</a:t>
            </a:r>
          </a:p>
        </p:txBody>
      </p:sp>
      <p:sp>
        <p:nvSpPr>
          <p:cNvPr id="2" name="Rectangle 1">
            <a:extLst>
              <a:ext uri="{FF2B5EF4-FFF2-40B4-BE49-F238E27FC236}">
                <a16:creationId xmlns:a16="http://schemas.microsoft.com/office/drawing/2014/main" id="{38803E1D-C19A-40ED-BDBC-CFA56B18D1B5}"/>
              </a:ext>
            </a:extLst>
          </p:cNvPr>
          <p:cNvSpPr/>
          <p:nvPr/>
        </p:nvSpPr>
        <p:spPr>
          <a:xfrm>
            <a:off x="2910972" y="1689581"/>
            <a:ext cx="1770316" cy="663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Lannan separointi</a:t>
            </a:r>
          </a:p>
        </p:txBody>
      </p:sp>
      <p:sp>
        <p:nvSpPr>
          <p:cNvPr id="7" name="Oval 6">
            <a:extLst>
              <a:ext uri="{FF2B5EF4-FFF2-40B4-BE49-F238E27FC236}">
                <a16:creationId xmlns:a16="http://schemas.microsoft.com/office/drawing/2014/main" id="{76DA4783-D934-4D5A-AADD-5F4E9C5006CE}"/>
              </a:ext>
            </a:extLst>
          </p:cNvPr>
          <p:cNvSpPr/>
          <p:nvPr/>
        </p:nvSpPr>
        <p:spPr>
          <a:xfrm>
            <a:off x="6096000" y="1402974"/>
            <a:ext cx="1779638" cy="122343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dirty="0"/>
          </a:p>
        </p:txBody>
      </p:sp>
      <p:sp>
        <p:nvSpPr>
          <p:cNvPr id="3" name="Rectangle 2">
            <a:extLst>
              <a:ext uri="{FF2B5EF4-FFF2-40B4-BE49-F238E27FC236}">
                <a16:creationId xmlns:a16="http://schemas.microsoft.com/office/drawing/2014/main" id="{736F66C6-21CA-4928-B0E4-CBD6AEB804FF}"/>
              </a:ext>
            </a:extLst>
          </p:cNvPr>
          <p:cNvSpPr/>
          <p:nvPr/>
        </p:nvSpPr>
        <p:spPr>
          <a:xfrm>
            <a:off x="6092593" y="2014691"/>
            <a:ext cx="1786467" cy="34713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i-FI" dirty="0"/>
          </a:p>
        </p:txBody>
      </p:sp>
      <p:sp>
        <p:nvSpPr>
          <p:cNvPr id="8" name="Rectangle 7">
            <a:extLst>
              <a:ext uri="{FF2B5EF4-FFF2-40B4-BE49-F238E27FC236}">
                <a16:creationId xmlns:a16="http://schemas.microsoft.com/office/drawing/2014/main" id="{ABE6AE93-98B9-4503-ABFD-C949B66A444E}"/>
              </a:ext>
            </a:extLst>
          </p:cNvPr>
          <p:cNvSpPr/>
          <p:nvPr/>
        </p:nvSpPr>
        <p:spPr>
          <a:xfrm>
            <a:off x="4193752" y="2955998"/>
            <a:ext cx="1232238" cy="618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Nestejae</a:t>
            </a:r>
          </a:p>
        </p:txBody>
      </p:sp>
      <p:sp>
        <p:nvSpPr>
          <p:cNvPr id="9" name="Rectangle 8">
            <a:extLst>
              <a:ext uri="{FF2B5EF4-FFF2-40B4-BE49-F238E27FC236}">
                <a16:creationId xmlns:a16="http://schemas.microsoft.com/office/drawing/2014/main" id="{3BB538E6-D0CF-4AC6-BB20-C01D87DECE1C}"/>
              </a:ext>
            </a:extLst>
          </p:cNvPr>
          <p:cNvSpPr/>
          <p:nvPr/>
        </p:nvSpPr>
        <p:spPr>
          <a:xfrm>
            <a:off x="1918758" y="2955998"/>
            <a:ext cx="1583267" cy="618067"/>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Kuivajae</a:t>
            </a:r>
          </a:p>
        </p:txBody>
      </p:sp>
      <p:cxnSp>
        <p:nvCxnSpPr>
          <p:cNvPr id="10" name="Straight Arrow Connector 9">
            <a:extLst>
              <a:ext uri="{FF2B5EF4-FFF2-40B4-BE49-F238E27FC236}">
                <a16:creationId xmlns:a16="http://schemas.microsoft.com/office/drawing/2014/main" id="{CEF26342-9748-41CE-9297-0A17A57345F2}"/>
              </a:ext>
            </a:extLst>
          </p:cNvPr>
          <p:cNvCxnSpPr>
            <a:cxnSpLocks/>
          </p:cNvCxnSpPr>
          <p:nvPr/>
        </p:nvCxnSpPr>
        <p:spPr>
          <a:xfrm flipH="1">
            <a:off x="2795156" y="2412680"/>
            <a:ext cx="990780" cy="494727"/>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3" name="Straight Arrow Connector 12">
            <a:extLst>
              <a:ext uri="{FF2B5EF4-FFF2-40B4-BE49-F238E27FC236}">
                <a16:creationId xmlns:a16="http://schemas.microsoft.com/office/drawing/2014/main" id="{7C50D537-6B9F-415A-9553-CAF5C7A09E6B}"/>
              </a:ext>
            </a:extLst>
          </p:cNvPr>
          <p:cNvCxnSpPr>
            <a:cxnSpLocks/>
          </p:cNvCxnSpPr>
          <p:nvPr/>
        </p:nvCxnSpPr>
        <p:spPr>
          <a:xfrm>
            <a:off x="3946356" y="2412680"/>
            <a:ext cx="863515" cy="455167"/>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24" name="Straight Connector 23">
            <a:extLst>
              <a:ext uri="{FF2B5EF4-FFF2-40B4-BE49-F238E27FC236}">
                <a16:creationId xmlns:a16="http://schemas.microsoft.com/office/drawing/2014/main" id="{66C9D82E-BAFB-4DF7-BCE7-5948091EA37D}"/>
              </a:ext>
            </a:extLst>
          </p:cNvPr>
          <p:cNvCxnSpPr>
            <a:cxnSpLocks/>
          </p:cNvCxnSpPr>
          <p:nvPr/>
        </p:nvCxnSpPr>
        <p:spPr>
          <a:xfrm>
            <a:off x="4812654" y="3657602"/>
            <a:ext cx="0" cy="1756609"/>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26" name="Straight Arrow Connector 25">
            <a:extLst>
              <a:ext uri="{FF2B5EF4-FFF2-40B4-BE49-F238E27FC236}">
                <a16:creationId xmlns:a16="http://schemas.microsoft.com/office/drawing/2014/main" id="{03A1E602-33FC-4B3E-87E3-C6D1ECA2C92D}"/>
              </a:ext>
            </a:extLst>
          </p:cNvPr>
          <p:cNvCxnSpPr>
            <a:cxnSpLocks/>
          </p:cNvCxnSpPr>
          <p:nvPr/>
        </p:nvCxnSpPr>
        <p:spPr>
          <a:xfrm>
            <a:off x="4809871" y="5414211"/>
            <a:ext cx="1205918" cy="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31" name="Straight Arrow Connector 30">
            <a:extLst>
              <a:ext uri="{FF2B5EF4-FFF2-40B4-BE49-F238E27FC236}">
                <a16:creationId xmlns:a16="http://schemas.microsoft.com/office/drawing/2014/main" id="{ADE5794A-287A-4E11-B2BB-CE40D3F41A1C}"/>
              </a:ext>
            </a:extLst>
          </p:cNvPr>
          <p:cNvCxnSpPr/>
          <p:nvPr/>
        </p:nvCxnSpPr>
        <p:spPr>
          <a:xfrm>
            <a:off x="2318082" y="3657602"/>
            <a:ext cx="0" cy="505326"/>
          </a:xfrm>
          <a:prstGeom prst="straightConnector1">
            <a:avLst/>
          </a:prstGeom>
          <a:ln w="38100">
            <a:solidFill>
              <a:schemeClr val="accent2">
                <a:lumMod val="5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161" name="Straight Arrow Connector 160">
            <a:extLst>
              <a:ext uri="{FF2B5EF4-FFF2-40B4-BE49-F238E27FC236}">
                <a16:creationId xmlns:a16="http://schemas.microsoft.com/office/drawing/2014/main" id="{3C7B577E-4461-46CA-8F5B-1D138D2B9F28}"/>
              </a:ext>
            </a:extLst>
          </p:cNvPr>
          <p:cNvCxnSpPr/>
          <p:nvPr/>
        </p:nvCxnSpPr>
        <p:spPr>
          <a:xfrm>
            <a:off x="3072731" y="3657602"/>
            <a:ext cx="0" cy="505326"/>
          </a:xfrm>
          <a:prstGeom prst="straightConnector1">
            <a:avLst/>
          </a:prstGeom>
          <a:ln w="38100">
            <a:solidFill>
              <a:schemeClr val="accent2">
                <a:lumMod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162" name="Rectangle 161">
            <a:extLst>
              <a:ext uri="{FF2B5EF4-FFF2-40B4-BE49-F238E27FC236}">
                <a16:creationId xmlns:a16="http://schemas.microsoft.com/office/drawing/2014/main" id="{41D88AF1-DD66-4314-842F-9BA60F70E6D7}"/>
              </a:ext>
            </a:extLst>
          </p:cNvPr>
          <p:cNvSpPr/>
          <p:nvPr/>
        </p:nvSpPr>
        <p:spPr>
          <a:xfrm>
            <a:off x="1484794" y="4246465"/>
            <a:ext cx="1123799" cy="301474"/>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a:t>Lannoitejae</a:t>
            </a:r>
          </a:p>
        </p:txBody>
      </p:sp>
      <p:sp>
        <p:nvSpPr>
          <p:cNvPr id="164" name="Rectangle 163">
            <a:extLst>
              <a:ext uri="{FF2B5EF4-FFF2-40B4-BE49-F238E27FC236}">
                <a16:creationId xmlns:a16="http://schemas.microsoft.com/office/drawing/2014/main" id="{AC70A7C2-85A4-452B-BCA8-B1DD54741F91}"/>
              </a:ext>
            </a:extLst>
          </p:cNvPr>
          <p:cNvSpPr/>
          <p:nvPr/>
        </p:nvSpPr>
        <p:spPr>
          <a:xfrm>
            <a:off x="2795156" y="4243568"/>
            <a:ext cx="1143760" cy="301474"/>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a:t>Kuivike</a:t>
            </a:r>
          </a:p>
        </p:txBody>
      </p:sp>
      <p:sp>
        <p:nvSpPr>
          <p:cNvPr id="175" name="TextBox 174">
            <a:extLst>
              <a:ext uri="{FF2B5EF4-FFF2-40B4-BE49-F238E27FC236}">
                <a16:creationId xmlns:a16="http://schemas.microsoft.com/office/drawing/2014/main" id="{F1C4F4F3-998B-458F-A59B-F27CB6641811}"/>
              </a:ext>
            </a:extLst>
          </p:cNvPr>
          <p:cNvSpPr txBox="1"/>
          <p:nvPr/>
        </p:nvSpPr>
        <p:spPr>
          <a:xfrm>
            <a:off x="1437099" y="4524306"/>
            <a:ext cx="1254901" cy="1461939"/>
          </a:xfrm>
          <a:prstGeom prst="rect">
            <a:avLst/>
          </a:prstGeom>
          <a:noFill/>
        </p:spPr>
        <p:txBody>
          <a:bodyPr wrap="square" rtlCol="0">
            <a:spAutoFit/>
          </a:bodyPr>
          <a:lstStyle/>
          <a:p>
            <a:r>
              <a:rPr lang="fi-FI" sz="1400" dirty="0"/>
              <a:t>Kuiva </a:t>
            </a:r>
          </a:p>
          <a:p>
            <a:r>
              <a:rPr lang="fi-FI" sz="1400" dirty="0" err="1"/>
              <a:t>Täsmälannoite</a:t>
            </a:r>
            <a:r>
              <a:rPr lang="fi-FI" sz="1400" dirty="0"/>
              <a:t> pelloille</a:t>
            </a:r>
          </a:p>
          <a:p>
            <a:pPr marL="88900"/>
            <a:r>
              <a:rPr lang="fi-FI" sz="1100" dirty="0"/>
              <a:t>- Fosfori</a:t>
            </a:r>
          </a:p>
          <a:p>
            <a:pPr marL="88900"/>
            <a:r>
              <a:rPr lang="fi-FI" sz="1100" dirty="0"/>
              <a:t>- Kalium</a:t>
            </a:r>
          </a:p>
          <a:p>
            <a:pPr marL="88900"/>
            <a:r>
              <a:rPr lang="fi-FI" sz="1100" dirty="0"/>
              <a:t>- Kalkki</a:t>
            </a:r>
          </a:p>
          <a:p>
            <a:pPr marL="285750" indent="-285750">
              <a:buFontTx/>
              <a:buChar char="-"/>
            </a:pPr>
            <a:endParaRPr lang="fi-FI" sz="1400" dirty="0"/>
          </a:p>
        </p:txBody>
      </p:sp>
      <p:sp>
        <p:nvSpPr>
          <p:cNvPr id="178" name="TextBox 177">
            <a:extLst>
              <a:ext uri="{FF2B5EF4-FFF2-40B4-BE49-F238E27FC236}">
                <a16:creationId xmlns:a16="http://schemas.microsoft.com/office/drawing/2014/main" id="{44E71DEC-60E5-4F9F-B06C-875D7EF73962}"/>
              </a:ext>
            </a:extLst>
          </p:cNvPr>
          <p:cNvSpPr txBox="1"/>
          <p:nvPr/>
        </p:nvSpPr>
        <p:spPr>
          <a:xfrm>
            <a:off x="2739696" y="4548172"/>
            <a:ext cx="1668377" cy="738664"/>
          </a:xfrm>
          <a:prstGeom prst="rect">
            <a:avLst/>
          </a:prstGeom>
          <a:noFill/>
        </p:spPr>
        <p:txBody>
          <a:bodyPr wrap="square" rtlCol="0">
            <a:spAutoFit/>
          </a:bodyPr>
          <a:lstStyle/>
          <a:p>
            <a:r>
              <a:rPr lang="fi-FI" sz="1400" dirty="0"/>
              <a:t>Hygienisoitu</a:t>
            </a:r>
          </a:p>
          <a:p>
            <a:r>
              <a:rPr lang="fi-FI" sz="1400" dirty="0"/>
              <a:t>Kuiva</a:t>
            </a:r>
          </a:p>
          <a:p>
            <a:r>
              <a:rPr lang="fi-FI" sz="1400" dirty="0"/>
              <a:t>Lantakuivike</a:t>
            </a:r>
          </a:p>
        </p:txBody>
      </p:sp>
      <p:sp>
        <p:nvSpPr>
          <p:cNvPr id="179" name="TextBox 178">
            <a:extLst>
              <a:ext uri="{FF2B5EF4-FFF2-40B4-BE49-F238E27FC236}">
                <a16:creationId xmlns:a16="http://schemas.microsoft.com/office/drawing/2014/main" id="{724DDA54-9C37-4671-8AF0-857DFC75DDAB}"/>
              </a:ext>
            </a:extLst>
          </p:cNvPr>
          <p:cNvSpPr txBox="1"/>
          <p:nvPr/>
        </p:nvSpPr>
        <p:spPr>
          <a:xfrm>
            <a:off x="6426938" y="1631946"/>
            <a:ext cx="1264515" cy="369332"/>
          </a:xfrm>
          <a:prstGeom prst="rect">
            <a:avLst/>
          </a:prstGeom>
          <a:noFill/>
        </p:spPr>
        <p:txBody>
          <a:bodyPr wrap="square" rtlCol="0">
            <a:spAutoFit/>
          </a:bodyPr>
          <a:lstStyle/>
          <a:p>
            <a:r>
              <a:rPr lang="fi-FI" dirty="0"/>
              <a:t>Reaktori</a:t>
            </a:r>
          </a:p>
        </p:txBody>
      </p:sp>
      <p:sp>
        <p:nvSpPr>
          <p:cNvPr id="180" name="TextBox 179">
            <a:extLst>
              <a:ext uri="{FF2B5EF4-FFF2-40B4-BE49-F238E27FC236}">
                <a16:creationId xmlns:a16="http://schemas.microsoft.com/office/drawing/2014/main" id="{F7A8BCA9-710C-42C2-9E67-9A05B421FC34}"/>
              </a:ext>
            </a:extLst>
          </p:cNvPr>
          <p:cNvSpPr txBox="1"/>
          <p:nvPr/>
        </p:nvSpPr>
        <p:spPr>
          <a:xfrm>
            <a:off x="6266491" y="2608602"/>
            <a:ext cx="1860884" cy="646331"/>
          </a:xfrm>
          <a:prstGeom prst="rect">
            <a:avLst/>
          </a:prstGeom>
          <a:noFill/>
        </p:spPr>
        <p:txBody>
          <a:bodyPr wrap="square" rtlCol="0">
            <a:spAutoFit/>
          </a:bodyPr>
          <a:lstStyle/>
          <a:p>
            <a:r>
              <a:rPr lang="fi-FI" dirty="0"/>
              <a:t>Viipymäaika </a:t>
            </a:r>
          </a:p>
          <a:p>
            <a:r>
              <a:rPr lang="fi-FI" dirty="0"/>
              <a:t>10 vuorokautta</a:t>
            </a:r>
          </a:p>
        </p:txBody>
      </p:sp>
      <p:sp>
        <p:nvSpPr>
          <p:cNvPr id="182" name="TextBox 181">
            <a:extLst>
              <a:ext uri="{FF2B5EF4-FFF2-40B4-BE49-F238E27FC236}">
                <a16:creationId xmlns:a16="http://schemas.microsoft.com/office/drawing/2014/main" id="{39FF641A-8A5F-4BFC-8A9B-21FC359B95F5}"/>
              </a:ext>
            </a:extLst>
          </p:cNvPr>
          <p:cNvSpPr txBox="1"/>
          <p:nvPr/>
        </p:nvSpPr>
        <p:spPr>
          <a:xfrm>
            <a:off x="6279748" y="3369174"/>
            <a:ext cx="1860884" cy="646331"/>
          </a:xfrm>
          <a:prstGeom prst="rect">
            <a:avLst/>
          </a:prstGeom>
          <a:noFill/>
        </p:spPr>
        <p:txBody>
          <a:bodyPr wrap="square" rtlCol="0">
            <a:spAutoFit/>
          </a:bodyPr>
          <a:lstStyle/>
          <a:p>
            <a:r>
              <a:rPr lang="fi-FI" dirty="0"/>
              <a:t>Sisälämpötila</a:t>
            </a:r>
          </a:p>
          <a:p>
            <a:r>
              <a:rPr lang="fi-FI" dirty="0"/>
              <a:t>+31 °C</a:t>
            </a:r>
          </a:p>
        </p:txBody>
      </p:sp>
      <p:sp>
        <p:nvSpPr>
          <p:cNvPr id="183" name="TextBox 182">
            <a:extLst>
              <a:ext uri="{FF2B5EF4-FFF2-40B4-BE49-F238E27FC236}">
                <a16:creationId xmlns:a16="http://schemas.microsoft.com/office/drawing/2014/main" id="{C8CC89A9-8E40-4027-AFC6-D03426411501}"/>
              </a:ext>
            </a:extLst>
          </p:cNvPr>
          <p:cNvSpPr txBox="1"/>
          <p:nvPr/>
        </p:nvSpPr>
        <p:spPr>
          <a:xfrm>
            <a:off x="6146731" y="4545042"/>
            <a:ext cx="2061742" cy="338554"/>
          </a:xfrm>
          <a:prstGeom prst="rect">
            <a:avLst/>
          </a:prstGeom>
          <a:noFill/>
        </p:spPr>
        <p:txBody>
          <a:bodyPr wrap="square" rtlCol="0">
            <a:spAutoFit/>
          </a:bodyPr>
          <a:lstStyle/>
          <a:p>
            <a:r>
              <a:rPr lang="fi-FI" sz="1600" dirty="0"/>
              <a:t>Täysautomaattinen</a:t>
            </a:r>
          </a:p>
        </p:txBody>
      </p:sp>
      <p:sp>
        <p:nvSpPr>
          <p:cNvPr id="184" name="TextBox 183">
            <a:extLst>
              <a:ext uri="{FF2B5EF4-FFF2-40B4-BE49-F238E27FC236}">
                <a16:creationId xmlns:a16="http://schemas.microsoft.com/office/drawing/2014/main" id="{402F19A4-D7F3-4420-8320-A614FB83840B}"/>
              </a:ext>
            </a:extLst>
          </p:cNvPr>
          <p:cNvSpPr txBox="1"/>
          <p:nvPr/>
        </p:nvSpPr>
        <p:spPr>
          <a:xfrm>
            <a:off x="6214481" y="4935965"/>
            <a:ext cx="1860884" cy="338554"/>
          </a:xfrm>
          <a:prstGeom prst="rect">
            <a:avLst/>
          </a:prstGeom>
          <a:noFill/>
        </p:spPr>
        <p:txBody>
          <a:bodyPr wrap="square" rtlCol="0">
            <a:spAutoFit/>
          </a:bodyPr>
          <a:lstStyle/>
          <a:p>
            <a:r>
              <a:rPr lang="fi-FI" sz="1600" dirty="0"/>
              <a:t>Etäoptimoitu</a:t>
            </a:r>
          </a:p>
        </p:txBody>
      </p:sp>
      <p:cxnSp>
        <p:nvCxnSpPr>
          <p:cNvPr id="192" name="Straight Arrow Connector 191">
            <a:extLst>
              <a:ext uri="{FF2B5EF4-FFF2-40B4-BE49-F238E27FC236}">
                <a16:creationId xmlns:a16="http://schemas.microsoft.com/office/drawing/2014/main" id="{26F7BFCC-E590-420F-839B-A23084D926B3}"/>
              </a:ext>
            </a:extLst>
          </p:cNvPr>
          <p:cNvCxnSpPr>
            <a:cxnSpLocks/>
          </p:cNvCxnSpPr>
          <p:nvPr/>
        </p:nvCxnSpPr>
        <p:spPr>
          <a:xfrm flipV="1">
            <a:off x="7931785" y="2001277"/>
            <a:ext cx="811162" cy="4037"/>
          </a:xfrm>
          <a:prstGeom prst="straightConnector1">
            <a:avLst/>
          </a:prstGeom>
          <a:ln w="38100">
            <a:solidFill>
              <a:schemeClr val="accent6">
                <a:lumMod val="75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195" name="Rectangle 194">
            <a:extLst>
              <a:ext uri="{FF2B5EF4-FFF2-40B4-BE49-F238E27FC236}">
                <a16:creationId xmlns:a16="http://schemas.microsoft.com/office/drawing/2014/main" id="{58F84AAB-137C-4625-92C4-E46F86B81B5B}"/>
              </a:ext>
            </a:extLst>
          </p:cNvPr>
          <p:cNvSpPr/>
          <p:nvPr/>
        </p:nvSpPr>
        <p:spPr>
          <a:xfrm>
            <a:off x="8819145" y="1689581"/>
            <a:ext cx="2410327" cy="494237"/>
          </a:xfrm>
          <a:prstGeom prst="rect">
            <a:avLst/>
          </a:prstGeom>
          <a:solidFill>
            <a:schemeClr val="accent6"/>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i-FI" dirty="0"/>
              <a:t>Biokaasu</a:t>
            </a:r>
          </a:p>
        </p:txBody>
      </p:sp>
      <p:cxnSp>
        <p:nvCxnSpPr>
          <p:cNvPr id="197" name="Straight Arrow Connector 196">
            <a:extLst>
              <a:ext uri="{FF2B5EF4-FFF2-40B4-BE49-F238E27FC236}">
                <a16:creationId xmlns:a16="http://schemas.microsoft.com/office/drawing/2014/main" id="{20D08661-34FE-4125-A453-BCAE642B7F80}"/>
              </a:ext>
            </a:extLst>
          </p:cNvPr>
          <p:cNvCxnSpPr>
            <a:cxnSpLocks/>
          </p:cNvCxnSpPr>
          <p:nvPr/>
        </p:nvCxnSpPr>
        <p:spPr>
          <a:xfrm flipV="1">
            <a:off x="7943522" y="3898656"/>
            <a:ext cx="811162" cy="1"/>
          </a:xfrm>
          <a:prstGeom prst="straightConnector1">
            <a:avLst/>
          </a:prstGeom>
          <a:ln w="38100">
            <a:solidFill>
              <a:schemeClr val="accent1">
                <a:lumMod val="50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70" name="Rectangle 69">
            <a:extLst>
              <a:ext uri="{FF2B5EF4-FFF2-40B4-BE49-F238E27FC236}">
                <a16:creationId xmlns:a16="http://schemas.microsoft.com/office/drawing/2014/main" id="{60B2F53E-7EF0-4581-96B7-17C617C6BAD6}"/>
              </a:ext>
            </a:extLst>
          </p:cNvPr>
          <p:cNvSpPr/>
          <p:nvPr/>
        </p:nvSpPr>
        <p:spPr>
          <a:xfrm>
            <a:off x="8819146" y="3657602"/>
            <a:ext cx="2410326" cy="576014"/>
          </a:xfrm>
          <a:prstGeom prst="rect">
            <a:avLst/>
          </a:prstGeom>
          <a:solidFill>
            <a:schemeClr val="accent1"/>
          </a:solidFill>
          <a:ln>
            <a:solidFill>
              <a:schemeClr val="accent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i-FI" sz="1600" dirty="0"/>
              <a:t>Nestemäinen lannoitejae</a:t>
            </a:r>
          </a:p>
        </p:txBody>
      </p:sp>
      <p:sp>
        <p:nvSpPr>
          <p:cNvPr id="201" name="Rectangle 200">
            <a:extLst>
              <a:ext uri="{FF2B5EF4-FFF2-40B4-BE49-F238E27FC236}">
                <a16:creationId xmlns:a16="http://schemas.microsoft.com/office/drawing/2014/main" id="{045340E2-E561-43D0-B0F5-64BC1C688658}"/>
              </a:ext>
            </a:extLst>
          </p:cNvPr>
          <p:cNvSpPr/>
          <p:nvPr/>
        </p:nvSpPr>
        <p:spPr>
          <a:xfrm>
            <a:off x="8819146" y="2213880"/>
            <a:ext cx="2410328" cy="576014"/>
          </a:xfrm>
          <a:prstGeom prst="rect">
            <a:avLst/>
          </a:prstGeom>
          <a:solidFill>
            <a:schemeClr val="accent6"/>
          </a:solidFill>
          <a:ln w="12700">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sz="1400" dirty="0"/>
          </a:p>
        </p:txBody>
      </p:sp>
      <p:sp>
        <p:nvSpPr>
          <p:cNvPr id="75" name="Rectangle 74">
            <a:extLst>
              <a:ext uri="{FF2B5EF4-FFF2-40B4-BE49-F238E27FC236}">
                <a16:creationId xmlns:a16="http://schemas.microsoft.com/office/drawing/2014/main" id="{1903965A-291F-41A7-9B41-4B463031A2F4}"/>
              </a:ext>
            </a:extLst>
          </p:cNvPr>
          <p:cNvSpPr/>
          <p:nvPr/>
        </p:nvSpPr>
        <p:spPr>
          <a:xfrm>
            <a:off x="8815316" y="4279230"/>
            <a:ext cx="2410325" cy="656735"/>
          </a:xfrm>
          <a:prstGeom prst="rect">
            <a:avLst/>
          </a:prstGeom>
          <a:solidFill>
            <a:schemeClr val="accent1"/>
          </a:solidFill>
          <a:ln w="12700">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dirty="0"/>
          </a:p>
        </p:txBody>
      </p:sp>
      <p:sp>
        <p:nvSpPr>
          <p:cNvPr id="202" name="TextBox 201">
            <a:extLst>
              <a:ext uri="{FF2B5EF4-FFF2-40B4-BE49-F238E27FC236}">
                <a16:creationId xmlns:a16="http://schemas.microsoft.com/office/drawing/2014/main" id="{45357E15-EB89-4F1E-9A65-FC12EB17E6E7}"/>
              </a:ext>
            </a:extLst>
          </p:cNvPr>
          <p:cNvSpPr txBox="1"/>
          <p:nvPr/>
        </p:nvSpPr>
        <p:spPr>
          <a:xfrm>
            <a:off x="8815316" y="2271054"/>
            <a:ext cx="2667295" cy="461665"/>
          </a:xfrm>
          <a:prstGeom prst="rect">
            <a:avLst/>
          </a:prstGeom>
          <a:noFill/>
        </p:spPr>
        <p:txBody>
          <a:bodyPr wrap="square" rtlCol="0">
            <a:spAutoFit/>
          </a:bodyPr>
          <a:lstStyle/>
          <a:p>
            <a:r>
              <a:rPr lang="fi-FI" sz="1200" dirty="0"/>
              <a:t>Metaanisaanto 6,5 m</a:t>
            </a:r>
            <a:r>
              <a:rPr lang="fi-FI" sz="1200" baseline="30000" dirty="0"/>
              <a:t>3</a:t>
            </a:r>
            <a:r>
              <a:rPr lang="fi-FI" sz="1200" dirty="0"/>
              <a:t>CH</a:t>
            </a:r>
            <a:r>
              <a:rPr lang="fi-FI" sz="1200" baseline="-25000" dirty="0"/>
              <a:t>4</a:t>
            </a:r>
            <a:r>
              <a:rPr lang="fi-FI" sz="1200" dirty="0"/>
              <a:t>/</a:t>
            </a:r>
            <a:r>
              <a:rPr lang="fi-FI" sz="1200" dirty="0" err="1"/>
              <a:t>t</a:t>
            </a:r>
            <a:r>
              <a:rPr lang="fi-FI" sz="1200" baseline="-25000" dirty="0" err="1"/>
              <a:t>syöte</a:t>
            </a:r>
            <a:endParaRPr lang="fi-FI" sz="1200" dirty="0"/>
          </a:p>
          <a:p>
            <a:r>
              <a:rPr lang="fi-FI" sz="1200" dirty="0"/>
              <a:t>Biokaasun metaanipitoisuus 65-70 %</a:t>
            </a:r>
          </a:p>
        </p:txBody>
      </p:sp>
      <p:sp>
        <p:nvSpPr>
          <p:cNvPr id="204" name="TextBox 203">
            <a:extLst>
              <a:ext uri="{FF2B5EF4-FFF2-40B4-BE49-F238E27FC236}">
                <a16:creationId xmlns:a16="http://schemas.microsoft.com/office/drawing/2014/main" id="{CD742B6F-6E0E-4ECF-8ABE-6ACD659502DC}"/>
              </a:ext>
            </a:extLst>
          </p:cNvPr>
          <p:cNvSpPr txBox="1"/>
          <p:nvPr/>
        </p:nvSpPr>
        <p:spPr>
          <a:xfrm>
            <a:off x="8815316" y="4256014"/>
            <a:ext cx="3497179" cy="646331"/>
          </a:xfrm>
          <a:prstGeom prst="rect">
            <a:avLst/>
          </a:prstGeom>
          <a:noFill/>
        </p:spPr>
        <p:txBody>
          <a:bodyPr wrap="square" rtlCol="0">
            <a:spAutoFit/>
          </a:bodyPr>
          <a:lstStyle/>
          <a:p>
            <a:r>
              <a:rPr lang="fi-FI" sz="1200" dirty="0"/>
              <a:t>Orgaanisen aineen vähentyminen</a:t>
            </a:r>
          </a:p>
          <a:p>
            <a:r>
              <a:rPr lang="fi-FI" sz="1200" dirty="0"/>
              <a:t>Typen liukoistuminen +40%</a:t>
            </a:r>
          </a:p>
          <a:p>
            <a:r>
              <a:rPr lang="fi-FI" sz="1200" dirty="0"/>
              <a:t>Fosforin määrä n.-30%</a:t>
            </a:r>
          </a:p>
        </p:txBody>
      </p:sp>
    </p:spTree>
    <p:extLst>
      <p:ext uri="{BB962C8B-B14F-4D97-AF65-F5344CB8AC3E}">
        <p14:creationId xmlns:p14="http://schemas.microsoft.com/office/powerpoint/2010/main" val="736192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p:cNvSpPr>
            <a:spLocks noGrp="1"/>
          </p:cNvSpPr>
          <p:nvPr>
            <p:ph type="ftr" sz="quarter" idx="11"/>
          </p:nvPr>
        </p:nvSpPr>
        <p:spPr/>
        <p:txBody>
          <a:bodyPr/>
          <a:lstStyle/>
          <a:p>
            <a:r>
              <a:rPr lang="fi-FI"/>
              <a:t>kiertotalousamk.fi</a:t>
            </a:r>
          </a:p>
        </p:txBody>
      </p:sp>
      <p:sp>
        <p:nvSpPr>
          <p:cNvPr id="7" name="Rectangle 6">
            <a:extLst>
              <a:ext uri="{FF2B5EF4-FFF2-40B4-BE49-F238E27FC236}">
                <a16:creationId xmlns:a16="http://schemas.microsoft.com/office/drawing/2014/main" id="{752DF6E0-3AA0-40B1-9065-11B7CD6F68F5}"/>
              </a:ext>
            </a:extLst>
          </p:cNvPr>
          <p:cNvSpPr/>
          <p:nvPr/>
        </p:nvSpPr>
        <p:spPr>
          <a:xfrm>
            <a:off x="1461967" y="1682219"/>
            <a:ext cx="6375747" cy="2626360"/>
          </a:xfrm>
          <a:prstGeom prst="rect">
            <a:avLst/>
          </a:prstGeom>
        </p:spPr>
        <p:txBody>
          <a:bodyPr wrap="square">
            <a:spAutoFit/>
          </a:bodyPr>
          <a:lstStyle/>
          <a:p>
            <a:pPr marL="285750" indent="-285750">
              <a:spcBef>
                <a:spcPts val="1000"/>
              </a:spcBef>
              <a:buFont typeface="Wingdings" panose="05000000000000000000" pitchFamily="2" charset="2"/>
              <a:buChar char="§"/>
            </a:pPr>
            <a:r>
              <a:rPr lang="fi-FI" sz="2400" dirty="0"/>
              <a:t>Biotuotelaitoksessa käsitellään maatilalla muodostuva lietelanta.</a:t>
            </a:r>
          </a:p>
          <a:p>
            <a:pPr marL="285750" indent="-285750">
              <a:spcBef>
                <a:spcPts val="1000"/>
              </a:spcBef>
              <a:buFont typeface="Wingdings" panose="05000000000000000000" pitchFamily="2" charset="2"/>
              <a:buChar char="§"/>
            </a:pPr>
            <a:r>
              <a:rPr lang="fi-FI" sz="2400" dirty="0"/>
              <a:t>Kaikki käsittelyt tehdään tiiviissä ja suljetuissa säiliöissä ja pumpattavat jakeet siirretään tiiviitä putkistoja pitkin.</a:t>
            </a:r>
          </a:p>
          <a:p>
            <a:pPr>
              <a:spcBef>
                <a:spcPts val="1000"/>
              </a:spcBef>
            </a:pPr>
            <a:endParaRPr lang="fi-FI" sz="2800" dirty="0"/>
          </a:p>
        </p:txBody>
      </p:sp>
      <p:pic>
        <p:nvPicPr>
          <p:cNvPr id="8" name="Picture 7" descr="A picture containing sky, outdoor, fence, ground&#10;&#10;Description automatically generated">
            <a:extLst>
              <a:ext uri="{FF2B5EF4-FFF2-40B4-BE49-F238E27FC236}">
                <a16:creationId xmlns:a16="http://schemas.microsoft.com/office/drawing/2014/main" id="{B835B4F8-D646-4E34-9D7D-E6CBE79C1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0980" y="1728363"/>
            <a:ext cx="3821459" cy="2866095"/>
          </a:xfrm>
          <a:prstGeom prst="rect">
            <a:avLst/>
          </a:prstGeom>
        </p:spPr>
      </p:pic>
      <p:sp>
        <p:nvSpPr>
          <p:cNvPr id="9" name="Otsikko 1">
            <a:extLst>
              <a:ext uri="{FF2B5EF4-FFF2-40B4-BE49-F238E27FC236}">
                <a16:creationId xmlns:a16="http://schemas.microsoft.com/office/drawing/2014/main" id="{55C4FB40-C694-433A-BCEE-EE1B170FC660}"/>
              </a:ext>
            </a:extLst>
          </p:cNvPr>
          <p:cNvSpPr>
            <a:spLocks noGrp="1"/>
          </p:cNvSpPr>
          <p:nvPr>
            <p:ph type="title"/>
          </p:nvPr>
        </p:nvSpPr>
        <p:spPr>
          <a:xfrm>
            <a:off x="1373144" y="-190242"/>
            <a:ext cx="9151786" cy="1286160"/>
          </a:xfrm>
        </p:spPr>
        <p:txBody>
          <a:bodyPr anchor="b">
            <a:normAutofit/>
          </a:bodyPr>
          <a:lstStyle/>
          <a:p>
            <a:r>
              <a:rPr lang="fi-FI" sz="4000" dirty="0"/>
              <a:t>Biometa Finland Oy:n biotuotelaitos </a:t>
            </a:r>
          </a:p>
        </p:txBody>
      </p:sp>
    </p:spTree>
    <p:extLst>
      <p:ext uri="{BB962C8B-B14F-4D97-AF65-F5344CB8AC3E}">
        <p14:creationId xmlns:p14="http://schemas.microsoft.com/office/powerpoint/2010/main" val="4054615290"/>
      </p:ext>
    </p:extLst>
  </p:cSld>
  <p:clrMapOvr>
    <a:masterClrMapping/>
  </p:clrMapOvr>
</p:sld>
</file>

<file path=ppt/theme/theme1.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6865ef9-df32-4c37-ae45-f9784eb47bff">427W7XWPXQD2-403814790-3096</_dlc_DocId>
    <_dlc_DocIdUrl xmlns="76865ef9-df32-4c37-ae45-f9784eb47bff">
      <Url>https://tt.eduuni.fi/sites/luc-lapinamk-extra/kiertotalousosaamista-ammattikorkeakouluihin/_layouts/15/DocIdRedir.aspx?ID=427W7XWPXQD2-403814790-3096</Url>
      <Description>427W7XWPXQD2-403814790-3096</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844F74372C55FE4B821D5F2378F4B2BA" ma:contentTypeVersion="1" ma:contentTypeDescription="Luo uusi asiakirja." ma:contentTypeScope="" ma:versionID="822fe6b422b8dec44a40602c4233d47b">
  <xsd:schema xmlns:xsd="http://www.w3.org/2001/XMLSchema" xmlns:xs="http://www.w3.org/2001/XMLSchema" xmlns:p="http://schemas.microsoft.com/office/2006/metadata/properties" xmlns:ns2="76865ef9-df32-4c37-ae45-f9784eb47bff" xmlns:ns3="7e9e6169-ad39-4139-80cb-366121f0def0" targetNamespace="http://schemas.microsoft.com/office/2006/metadata/properties" ma:root="true" ma:fieldsID="6eb707645daa25c755dded653de544e8" ns2:_="" ns3:_="">
    <xsd:import namespace="76865ef9-df32-4c37-ae45-f9784eb47bff"/>
    <xsd:import namespace="7e9e6169-ad39-4139-80cb-366121f0def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5ef9-df32-4c37-ae45-f9784eb47bff" elementFormDefault="qualified">
    <xsd:import namespace="http://schemas.microsoft.com/office/2006/documentManagement/types"/>
    <xsd:import namespace="http://schemas.microsoft.com/office/infopath/2007/PartnerControls"/>
    <xsd:element name="_dlc_DocId" ma:index="8" nillable="true" ma:displayName="Tiedostotunnisteen arvo" ma:description="Tälle kohteelle määritetyn tiedostotunnisteen arvo." ma:internalName="_dlc_DocId" ma:readOnly="true">
      <xsd:simpleType>
        <xsd:restriction base="dms:Text"/>
      </xsd:simpleType>
    </xsd:element>
    <xsd:element name="_dlc_DocIdUrl" ma:index="9" nillable="true" ma:displayName="Tiedostotunniste" ma:description="Tämän tiedoston pysyvä linkki."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9e6169-ad39-4139-80cb-366121f0def0" elementFormDefault="qualified">
    <xsd:import namespace="http://schemas.microsoft.com/office/2006/documentManagement/types"/>
    <xsd:import namespace="http://schemas.microsoft.com/office/infopath/2007/PartnerControls"/>
    <xsd:element name="SharedWithUsers" ma:index="11"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062D49C-CA25-4999-B952-F55D754961C0}">
  <ds:schemaRefs>
    <ds:schemaRef ds:uri="http://schemas.microsoft.com/office/2006/documentManagement/types"/>
    <ds:schemaRef ds:uri="http://purl.org/dc/terms/"/>
    <ds:schemaRef ds:uri="http://purl.org/dc/dcmitype/"/>
    <ds:schemaRef ds:uri="76865ef9-df32-4c37-ae45-f9784eb47bff"/>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7e9e6169-ad39-4139-80cb-366121f0def0"/>
    <ds:schemaRef ds:uri="http://www.w3.org/XML/1998/namespace"/>
  </ds:schemaRefs>
</ds:datastoreItem>
</file>

<file path=customXml/itemProps2.xml><?xml version="1.0" encoding="utf-8"?>
<ds:datastoreItem xmlns:ds="http://schemas.openxmlformats.org/officeDocument/2006/customXml" ds:itemID="{3B25BD6D-D2BB-418E-A029-B40BF82CD255}">
  <ds:schemaRefs>
    <ds:schemaRef ds:uri="http://schemas.microsoft.com/sharepoint/v3/contenttype/forms"/>
  </ds:schemaRefs>
</ds:datastoreItem>
</file>

<file path=customXml/itemProps3.xml><?xml version="1.0" encoding="utf-8"?>
<ds:datastoreItem xmlns:ds="http://schemas.openxmlformats.org/officeDocument/2006/customXml" ds:itemID="{B238FF32-43FD-4754-9A6C-B0B4C19B5E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65ef9-df32-4c37-ae45-f9784eb47bff"/>
    <ds:schemaRef ds:uri="7e9e6169-ad39-4139-80cb-366121f0d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BEB1A0C-CB66-4291-BD4D-308FACDFF63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1538</TotalTime>
  <Words>849</Words>
  <Application>Microsoft Office PowerPoint</Application>
  <PresentationFormat>Laajakuva</PresentationFormat>
  <Paragraphs>129</Paragraphs>
  <Slides>15</Slides>
  <Notes>0</Notes>
  <HiddenSlides>0</HiddenSlides>
  <MMClips>0</MMClips>
  <ScaleCrop>false</ScaleCrop>
  <HeadingPairs>
    <vt:vector size="4" baseType="variant">
      <vt:variant>
        <vt:lpstr>Teema</vt:lpstr>
      </vt:variant>
      <vt:variant>
        <vt:i4>1</vt:i4>
      </vt:variant>
      <vt:variant>
        <vt:lpstr>Dian otsikot</vt:lpstr>
      </vt:variant>
      <vt:variant>
        <vt:i4>15</vt:i4>
      </vt:variant>
    </vt:vector>
  </HeadingPairs>
  <TitlesOfParts>
    <vt:vector size="16" baseType="lpstr">
      <vt:lpstr>1_Mukautettu suunnittelumalli</vt:lpstr>
      <vt:lpstr>Maatilan lannan käsittely osana kiertotaloutta - Case Biometa Finland Oy:n biotuotelaitos   Sanna Moilanen,  Oulun ammattikorkeakoulu Oy </vt:lpstr>
      <vt:lpstr>PowerPoint-esitys</vt:lpstr>
      <vt:lpstr>PowerPoint-esitys</vt:lpstr>
      <vt:lpstr>Lannan käsittely</vt:lpstr>
      <vt:lpstr>Lannan käsittely</vt:lpstr>
      <vt:lpstr>Biometa Finland Oy:n biotuotelaitos </vt:lpstr>
      <vt:lpstr>PowerPoint-esitys</vt:lpstr>
      <vt:lpstr>PowerPoint-esitys</vt:lpstr>
      <vt:lpstr>Biometa Finland Oy:n biotuotelaitos </vt:lpstr>
      <vt:lpstr>Biometa Finland Oy:n biotuotelaitos </vt:lpstr>
      <vt:lpstr>Biometa Finland Oy:n biotuotelaitos </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Maatilan lannan käsittely - Case Biotuotelaitos  Biometa Finland Oy  Tekijä: Sanna Moilanen, Oamk </dc:title>
  <dc:creator>Sanna Moilanen</dc:creator>
  <cp:lastModifiedBy>Sanna Moilanen</cp:lastModifiedBy>
  <cp:revision>35</cp:revision>
  <dcterms:created xsi:type="dcterms:W3CDTF">2019-09-16T09:35:42Z</dcterms:created>
  <dcterms:modified xsi:type="dcterms:W3CDTF">2020-09-18T12:15:48Z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1245e364-daaa-40be-af90-189b697f4f41</vt:lpwstr>
  </property>
  <property fmtid="{D5CDD505-2E9C-101B-9397-08002B2CF9AE}" pid="3" name="ContentTypeId">
    <vt:lpwstr>0x010100844F74372C55FE4B821D5F2378F4B2BA</vt:lpwstr>
  </property>
</Properties>
</file>