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7D3A4-D349-4423-A2EE-E8D6B5E8AAAA}" v="12" dt="2023-04-03T08:54:26.389"/>
    <p1510:client id="{B9357281-2DC4-44E3-B57E-6FCD454C03B6}" v="141" dt="2023-04-03T09:04:2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83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271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50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08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2565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4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52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530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36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2042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79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50406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83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5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9671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01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14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00130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90755" y="403495"/>
            <a:ext cx="9345283" cy="1064884"/>
          </a:xfrm>
        </p:spPr>
        <p:txBody>
          <a:bodyPr/>
          <a:lstStyle/>
          <a:p>
            <a:r>
              <a:rPr lang="fi-FI">
                <a:cs typeface="Calibri Light"/>
              </a:rPr>
              <a:t>Mangonahka</a:t>
            </a:r>
            <a:endParaRPr lang="fi-FI"/>
          </a:p>
        </p:txBody>
      </p:sp>
      <p:sp>
        <p:nvSpPr>
          <p:cNvPr id="3" name="Alaotsikko 2"/>
          <p:cNvSpPr>
            <a:spLocks noGrp="1"/>
          </p:cNvSpPr>
          <p:nvPr>
            <p:ph type="subTitle" idx="1"/>
          </p:nvPr>
        </p:nvSpPr>
        <p:spPr>
          <a:xfrm>
            <a:off x="-790756" y="3745814"/>
            <a:ext cx="4341962" cy="3021608"/>
          </a:xfrm>
        </p:spPr>
        <p:txBody>
          <a:bodyPr vert="horz" lIns="91440" tIns="45720" rIns="91440" bIns="45720" rtlCol="0" anchor="t">
            <a:normAutofit lnSpcReduction="10000"/>
          </a:bodyPr>
          <a:lstStyle/>
          <a:p>
            <a:pPr rtl="0"/>
            <a:endParaRPr lang="fi-FI" sz="1100">
              <a:latin typeface="Arial"/>
              <a:ea typeface="Arial"/>
              <a:cs typeface="Arial"/>
            </a:endParaRPr>
          </a:p>
          <a:p>
            <a:pPr rtl="0"/>
            <a:r>
              <a:rPr lang="fi-FI" sz="1800" b="1">
                <a:latin typeface="Arial"/>
                <a:ea typeface="Arial"/>
                <a:cs typeface="Arial"/>
              </a:rPr>
              <a:t>Työvälineet</a:t>
            </a:r>
            <a:endParaRPr lang="fi-FI" sz="1200">
              <a:latin typeface="Arial"/>
              <a:ea typeface="Arial"/>
              <a:cs typeface="Arial"/>
            </a:endParaRPr>
          </a:p>
          <a:p>
            <a:pPr rtl="0"/>
            <a:r>
              <a:rPr lang="fi-FI" sz="1200">
                <a:latin typeface="Arial"/>
                <a:ea typeface="Segoe UI"/>
                <a:cs typeface="Segoe UI"/>
              </a:rPr>
              <a:t>tehosekoitin</a:t>
            </a:r>
            <a:r>
              <a:rPr lang="fi-FI" sz="1200">
                <a:latin typeface="Arial"/>
                <a:ea typeface="Arial"/>
                <a:cs typeface="Arial"/>
              </a:rPr>
              <a:t> </a:t>
            </a:r>
          </a:p>
          <a:p>
            <a:pPr rtl="0"/>
            <a:r>
              <a:rPr lang="fi-FI" sz="1200">
                <a:latin typeface="Arial"/>
                <a:ea typeface="Segoe UI"/>
                <a:cs typeface="Segoe UI"/>
              </a:rPr>
              <a:t>iso lusikka</a:t>
            </a:r>
            <a:r>
              <a:rPr lang="fi-FI" sz="1200">
                <a:latin typeface="Arial"/>
                <a:ea typeface="Arial"/>
                <a:cs typeface="Arial"/>
              </a:rPr>
              <a:t> </a:t>
            </a:r>
          </a:p>
          <a:p>
            <a:pPr rtl="0"/>
            <a:r>
              <a:rPr lang="fi-FI" sz="1200">
                <a:latin typeface="Arial"/>
                <a:ea typeface="Segoe UI"/>
                <a:cs typeface="Segoe UI"/>
              </a:rPr>
              <a:t>kattila</a:t>
            </a:r>
            <a:r>
              <a:rPr lang="fi-FI" sz="1200">
                <a:latin typeface="Arial"/>
                <a:ea typeface="Arial"/>
                <a:cs typeface="Arial"/>
              </a:rPr>
              <a:t> </a:t>
            </a:r>
          </a:p>
          <a:p>
            <a:pPr rtl="0"/>
            <a:r>
              <a:rPr lang="fi-FI" sz="1200">
                <a:latin typeface="Arial"/>
                <a:ea typeface="Segoe UI"/>
                <a:cs typeface="Segoe UI"/>
              </a:rPr>
              <a:t>puuhaarukka</a:t>
            </a:r>
            <a:r>
              <a:rPr lang="fi-FI" sz="1200">
                <a:latin typeface="Arial"/>
                <a:ea typeface="Arial"/>
                <a:cs typeface="Arial"/>
              </a:rPr>
              <a:t> </a:t>
            </a:r>
          </a:p>
          <a:p>
            <a:pPr rtl="0"/>
            <a:r>
              <a:rPr lang="fi-FI" sz="1200">
                <a:latin typeface="Arial"/>
                <a:ea typeface="Segoe UI"/>
                <a:cs typeface="Segoe UI"/>
              </a:rPr>
              <a:t>uuni</a:t>
            </a:r>
            <a:r>
              <a:rPr lang="fi-FI" sz="1200">
                <a:latin typeface="Arial"/>
                <a:ea typeface="Arial"/>
                <a:cs typeface="Arial"/>
              </a:rPr>
              <a:t> </a:t>
            </a:r>
          </a:p>
          <a:p>
            <a:r>
              <a:rPr lang="fi-FI" sz="1200">
                <a:latin typeface="Arial"/>
                <a:ea typeface="Segoe UI"/>
                <a:cs typeface="Segoe UI"/>
              </a:rPr>
              <a:t>uunipelti tms. alusta, jossa </a:t>
            </a:r>
          </a:p>
          <a:p>
            <a:r>
              <a:rPr lang="fi-FI" sz="1200">
                <a:latin typeface="Arial"/>
                <a:ea typeface="Segoe UI"/>
                <a:cs typeface="Segoe UI"/>
              </a:rPr>
              <a:t>mangonahka kuivatetaan</a:t>
            </a:r>
            <a:r>
              <a:rPr lang="fi-FI" sz="1200">
                <a:latin typeface="Arial"/>
                <a:ea typeface="Arial"/>
                <a:cs typeface="Arial"/>
              </a:rPr>
              <a:t> </a:t>
            </a:r>
            <a:endParaRPr lang="fi-FI"/>
          </a:p>
          <a:p>
            <a:pPr rtl="0"/>
            <a:r>
              <a:rPr lang="fi-FI" sz="1200">
                <a:latin typeface="Arial"/>
                <a:ea typeface="Segoe UI"/>
                <a:cs typeface="Segoe UI"/>
              </a:rPr>
              <a:t>ikkunalasta</a:t>
            </a:r>
            <a:r>
              <a:rPr lang="fi-FI" sz="1200">
                <a:latin typeface="Arial"/>
                <a:ea typeface="Arial"/>
                <a:cs typeface="Arial"/>
              </a:rPr>
              <a:t> </a:t>
            </a:r>
            <a:endParaRPr lang="fi-FI">
              <a:cs typeface="Calibri"/>
            </a:endParaRPr>
          </a:p>
        </p:txBody>
      </p:sp>
      <p:sp>
        <p:nvSpPr>
          <p:cNvPr id="4" name="Tekstiruutu 3">
            <a:extLst>
              <a:ext uri="{FF2B5EF4-FFF2-40B4-BE49-F238E27FC236}">
                <a16:creationId xmlns:a16="http://schemas.microsoft.com/office/drawing/2014/main" id="{B533EAA3-E005-A6FD-C727-C9D88E6C32D4}"/>
              </a:ext>
            </a:extLst>
          </p:cNvPr>
          <p:cNvSpPr txBox="1"/>
          <p:nvPr/>
        </p:nvSpPr>
        <p:spPr>
          <a:xfrm>
            <a:off x="8011703" y="639"/>
            <a:ext cx="3922143" cy="1346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a:ea typeface="+mn-lt"/>
              <a:cs typeface="+mn-lt"/>
            </a:endParaRPr>
          </a:p>
          <a:p>
            <a:pPr algn="ctr">
              <a:lnSpc>
                <a:spcPct val="90000"/>
              </a:lnSpc>
              <a:spcBef>
                <a:spcPts val="1000"/>
              </a:spcBef>
            </a:pPr>
            <a:r>
              <a:rPr lang="fi-FI">
                <a:latin typeface="Arial"/>
                <a:cs typeface="Arial"/>
              </a:rPr>
              <a:t>Valmistusaika: 5–7 vrk </a:t>
            </a:r>
            <a:endParaRPr lang="en-US">
              <a:ea typeface="+mn-lt"/>
              <a:cs typeface="+mn-lt"/>
            </a:endParaRPr>
          </a:p>
          <a:p>
            <a:pPr algn="ctr">
              <a:lnSpc>
                <a:spcPct val="90000"/>
              </a:lnSpc>
              <a:spcBef>
                <a:spcPts val="1000"/>
              </a:spcBef>
            </a:pPr>
            <a:r>
              <a:rPr lang="fi-FI">
                <a:latin typeface="Arial"/>
                <a:cs typeface="Arial"/>
              </a:rPr>
              <a:t>Aktiivinen valmistusaika: 45–60 minuuttia </a:t>
            </a:r>
            <a:endParaRPr lang="fi-FI"/>
          </a:p>
        </p:txBody>
      </p:sp>
      <p:sp>
        <p:nvSpPr>
          <p:cNvPr id="5" name="Tekstiruutu 4">
            <a:extLst>
              <a:ext uri="{FF2B5EF4-FFF2-40B4-BE49-F238E27FC236}">
                <a16:creationId xmlns:a16="http://schemas.microsoft.com/office/drawing/2014/main" id="{3B985353-99DB-5BE5-2175-7BDFF1DD8FFB}"/>
              </a:ext>
            </a:extLst>
          </p:cNvPr>
          <p:cNvSpPr txBox="1"/>
          <p:nvPr/>
        </p:nvSpPr>
        <p:spPr>
          <a:xfrm>
            <a:off x="-317901" y="775099"/>
            <a:ext cx="3050554" cy="1879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b="1">
                <a:latin typeface="Calibri"/>
                <a:cs typeface="Calibri"/>
              </a:rPr>
              <a:t>Ainesosat</a:t>
            </a:r>
            <a:endParaRPr lang="fi-FI">
              <a:latin typeface="Calibri"/>
            </a:endParaRPr>
          </a:p>
          <a:p>
            <a:pPr algn="ctr">
              <a:lnSpc>
                <a:spcPct val="90000"/>
              </a:lnSpc>
              <a:spcBef>
                <a:spcPts val="1000"/>
              </a:spcBef>
            </a:pPr>
            <a:r>
              <a:rPr lang="fi-FI">
                <a:latin typeface="Arial"/>
                <a:cs typeface="Arial"/>
              </a:rPr>
              <a:t>2 mangoa </a:t>
            </a:r>
            <a:endParaRPr lang="en-US">
              <a:ea typeface="+mn-lt"/>
              <a:cs typeface="+mn-lt"/>
            </a:endParaRPr>
          </a:p>
          <a:p>
            <a:pPr algn="ctr">
              <a:lnSpc>
                <a:spcPct val="90000"/>
              </a:lnSpc>
              <a:spcBef>
                <a:spcPts val="1000"/>
              </a:spcBef>
            </a:pPr>
            <a:r>
              <a:rPr lang="fi-FI">
                <a:latin typeface="Arial"/>
                <a:cs typeface="Arial"/>
              </a:rPr>
              <a:t>1 sitruuna </a:t>
            </a:r>
            <a:endParaRPr lang="en-US">
              <a:ea typeface="+mn-lt"/>
              <a:cs typeface="+mn-lt"/>
            </a:endParaRPr>
          </a:p>
          <a:p>
            <a:pPr algn="ctr">
              <a:lnSpc>
                <a:spcPct val="90000"/>
              </a:lnSpc>
              <a:spcBef>
                <a:spcPts val="1000"/>
              </a:spcBef>
            </a:pPr>
            <a:r>
              <a:rPr lang="fi-FI">
                <a:latin typeface="Arial"/>
                <a:cs typeface="Arial"/>
              </a:rPr>
              <a:t>1 tl kanelia </a:t>
            </a:r>
            <a:endParaRPr lang="en-US">
              <a:ea typeface="+mn-lt"/>
              <a:cs typeface="+mn-lt"/>
            </a:endParaRPr>
          </a:p>
          <a:p>
            <a:pPr algn="ctr">
              <a:lnSpc>
                <a:spcPct val="90000"/>
              </a:lnSpc>
              <a:spcBef>
                <a:spcPts val="1000"/>
              </a:spcBef>
            </a:pPr>
            <a:r>
              <a:rPr lang="fi-FI">
                <a:latin typeface="Arial"/>
                <a:cs typeface="Arial"/>
              </a:rPr>
              <a:t>20 g mehiläisvahaa </a:t>
            </a:r>
            <a:endParaRPr lang="fi-FI"/>
          </a:p>
        </p:txBody>
      </p:sp>
      <p:sp>
        <p:nvSpPr>
          <p:cNvPr id="6" name="Tekstiruutu 5">
            <a:extLst>
              <a:ext uri="{FF2B5EF4-FFF2-40B4-BE49-F238E27FC236}">
                <a16:creationId xmlns:a16="http://schemas.microsoft.com/office/drawing/2014/main" id="{9D9D47D7-39F2-593A-C5B4-37EDF72C128F}"/>
              </a:ext>
            </a:extLst>
          </p:cNvPr>
          <p:cNvSpPr txBox="1"/>
          <p:nvPr/>
        </p:nvSpPr>
        <p:spPr>
          <a:xfrm>
            <a:off x="2376417" y="1530070"/>
            <a:ext cx="7436928"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i-FI" b="1">
                <a:ea typeface="+mn-lt"/>
                <a:cs typeface="+mn-lt"/>
              </a:rPr>
              <a:t>Ohje:</a:t>
            </a:r>
            <a:r>
              <a:rPr lang="fi-FI">
                <a:ea typeface="+mn-lt"/>
                <a:cs typeface="+mn-lt"/>
              </a:rPr>
              <a:t> </a:t>
            </a:r>
            <a:endParaRPr lang="fi-FI"/>
          </a:p>
          <a:p>
            <a:pPr algn="just"/>
            <a:endParaRPr lang="fi-FI">
              <a:ea typeface="+mn-lt"/>
              <a:cs typeface="+mn-lt"/>
            </a:endParaRPr>
          </a:p>
          <a:p>
            <a:pPr marL="342900" indent="-342900">
              <a:buAutoNum type="arabicPeriod"/>
            </a:pPr>
            <a:r>
              <a:rPr lang="fi-FI" sz="1400">
                <a:ea typeface="+mn-lt"/>
                <a:cs typeface="+mn-lt"/>
              </a:rPr>
              <a:t>Pilko mangot kuorineen tehosekoittimeen. Purista joukkoon sitruuna ja noin 1 tl kanelia. Sekoita.</a:t>
            </a:r>
          </a:p>
          <a:p>
            <a:pPr marL="342900" indent="-342900">
              <a:buAutoNum type="arabicPeriod"/>
            </a:pPr>
            <a:r>
              <a:rPr lang="fi-FI" sz="1400">
                <a:ea typeface="+mn-lt"/>
                <a:cs typeface="+mn-lt"/>
              </a:rPr>
              <a:t> </a:t>
            </a:r>
            <a:br>
              <a:rPr lang="fi-FI" sz="1400">
                <a:ea typeface="+mn-lt"/>
                <a:cs typeface="+mn-lt"/>
              </a:rPr>
            </a:br>
            <a:r>
              <a:rPr lang="fi-FI" sz="1400">
                <a:ea typeface="+mn-lt"/>
                <a:cs typeface="+mn-lt"/>
              </a:rPr>
              <a:t>  Kaada seos kattilaan ja lämmitä seos (älä keitä). Lisää joukkoon sulatettu mehiläisvaha. Keitä 20 min. </a:t>
            </a:r>
            <a:br>
              <a:rPr lang="fi-FI" sz="1400">
                <a:ea typeface="+mn-lt"/>
                <a:cs typeface="+mn-lt"/>
              </a:rPr>
            </a:br>
            <a:r>
              <a:rPr lang="fi-FI" sz="1400">
                <a:ea typeface="+mn-lt"/>
                <a:cs typeface="+mn-lt"/>
              </a:rPr>
              <a:t>  </a:t>
            </a:r>
            <a:endParaRPr lang="fi-FI" sz="1400">
              <a:cs typeface="Calibri" panose="020F0502020204030204"/>
            </a:endParaRPr>
          </a:p>
          <a:p>
            <a:pPr marL="342900" indent="-342900">
              <a:buAutoNum type="arabicPeriod"/>
            </a:pPr>
            <a:r>
              <a:rPr lang="fi-FI" sz="1400">
                <a:ea typeface="+mn-lt"/>
                <a:cs typeface="+mn-lt"/>
              </a:rPr>
              <a:t>Kaada seos uunipellille tai muulle tasaiselle alustalle. Levitä lastalla tasaiseksi ja ohueksi. Myös seulaa voi harkita käyttävänsä tässä hyödyksi. </a:t>
            </a:r>
            <a:br>
              <a:rPr lang="fi-FI" sz="1400">
                <a:ea typeface="+mn-lt"/>
                <a:cs typeface="+mn-lt"/>
              </a:rPr>
            </a:br>
            <a:r>
              <a:rPr lang="fi-FI" sz="1400">
                <a:ea typeface="+mn-lt"/>
                <a:cs typeface="+mn-lt"/>
              </a:rPr>
              <a:t>  </a:t>
            </a:r>
            <a:endParaRPr lang="fi-FI" sz="1400">
              <a:cs typeface="Calibri" panose="020F0502020204030204"/>
            </a:endParaRPr>
          </a:p>
          <a:p>
            <a:pPr marL="342900" indent="-342900">
              <a:buAutoNum type="arabicPeriod"/>
            </a:pPr>
            <a:r>
              <a:rPr lang="fi-FI" sz="1400">
                <a:ea typeface="+mn-lt"/>
                <a:cs typeface="+mn-lt"/>
              </a:rPr>
              <a:t>Lämmitä uuni 50 asteeseen ja kuivata seosta siellä noin 14 h. Uunin luukkua on hyvä välillä avata ja pyyhkiä uuninlasia, jos siihen on kertynyt kosteutta. </a:t>
            </a:r>
            <a:br>
              <a:rPr lang="fi-FI" sz="1400">
                <a:ea typeface="+mn-lt"/>
                <a:cs typeface="+mn-lt"/>
              </a:rPr>
            </a:br>
            <a:r>
              <a:rPr lang="fi-FI" sz="1400">
                <a:ea typeface="+mn-lt"/>
                <a:cs typeface="+mn-lt"/>
              </a:rPr>
              <a:t>  </a:t>
            </a:r>
            <a:endParaRPr lang="fi-FI" sz="1400">
              <a:cs typeface="Calibri" panose="020F0502020204030204"/>
            </a:endParaRPr>
          </a:p>
          <a:p>
            <a:pPr marL="342900" indent="-342900">
              <a:buAutoNum type="arabicPeriod"/>
            </a:pPr>
            <a:r>
              <a:rPr lang="fi-FI" sz="1400">
                <a:ea typeface="+mn-lt"/>
                <a:cs typeface="+mn-lt"/>
              </a:rPr>
              <a:t>Nosta esikuivunut seos uunista ja kuivata sitä pöydällä vielä noin 4–6 päivää, kunnes se on täysin kuiva. Kuivatuksen loppuvaiheilla nahka on hyvä kääntää vielä ylösalaisin niin, että myös pohja kuivuu varmasti.</a:t>
            </a:r>
            <a:endParaRPr lang="fi-FI" sz="1400">
              <a:cs typeface="Calibri"/>
            </a:endParaRPr>
          </a:p>
          <a:p>
            <a:pPr algn="l"/>
            <a:endParaRPr lang="fi-FI">
              <a:cs typeface="Calibri"/>
            </a:endParaRPr>
          </a:p>
        </p:txBody>
      </p:sp>
    </p:spTree>
    <p:extLst>
      <p:ext uri="{BB962C8B-B14F-4D97-AF65-F5344CB8AC3E}">
        <p14:creationId xmlns:p14="http://schemas.microsoft.com/office/powerpoint/2010/main" val="7823856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7714B81C8BB468B46F4D8140C0CA3" ma:contentTypeVersion="2" ma:contentTypeDescription="Create a new document." ma:contentTypeScope="" ma:versionID="ae93ae2124205dc3c719a6fa6083a236">
  <xsd:schema xmlns:xsd="http://www.w3.org/2001/XMLSchema" xmlns:xs="http://www.w3.org/2001/XMLSchema" xmlns:p="http://schemas.microsoft.com/office/2006/metadata/properties" xmlns:ns2="badf7b51-1ebc-40fa-a882-c3030ecf2c0b" targetNamespace="http://schemas.microsoft.com/office/2006/metadata/properties" ma:root="true" ma:fieldsID="cc3d14746f02c50092727a213cb67c7b" ns2:_="">
    <xsd:import namespace="badf7b51-1ebc-40fa-a882-c3030ecf2c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f7b51-1ebc-40fa-a882-c3030ecf2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E76BB-EFFD-4686-8A19-B7197639E4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64EDD9-6FE4-4279-996E-258A3DEC8035}">
  <ds:schemaRefs>
    <ds:schemaRef ds:uri="badf7b51-1ebc-40fa-a882-c3030ecf2c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AA7BB9-F67F-4BFD-8FF7-7F0091C0B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1</Slides>
  <Notes>0</Notes>
  <HiddenSlides>0</HiddenSlides>
  <ScaleCrop>false</ScaleCrop>
  <HeadingPairs>
    <vt:vector size="4" baseType="variant">
      <vt:variant>
        <vt:lpstr>Teema</vt:lpstr>
      </vt:variant>
      <vt:variant>
        <vt:i4>1</vt:i4>
      </vt:variant>
      <vt:variant>
        <vt:lpstr>Dian otsikot</vt:lpstr>
      </vt:variant>
      <vt:variant>
        <vt:i4>1</vt:i4>
      </vt:variant>
    </vt:vector>
  </HeadingPairs>
  <TitlesOfParts>
    <vt:vector size="2" baseType="lpstr">
      <vt:lpstr>Organic</vt:lpstr>
      <vt:lpstr>Mangonahka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revision>2</cp:revision>
  <dcterms:created xsi:type="dcterms:W3CDTF">2023-04-03T08:53:01Z</dcterms:created>
  <dcterms:modified xsi:type="dcterms:W3CDTF">2023-04-03T09:05:11Z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0x0101002107714B81C8BB468B46F4D8140C0CA3</vt:lpwstr>
  </property>
</Properties>
</file>